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4"/>
  </p:notesMasterIdLst>
  <p:handoutMasterIdLst>
    <p:handoutMasterId r:id="rId35"/>
  </p:handoutMasterIdLst>
  <p:sldIdLst>
    <p:sldId id="359" r:id="rId2"/>
    <p:sldId id="391" r:id="rId3"/>
    <p:sldId id="382" r:id="rId4"/>
    <p:sldId id="361" r:id="rId5"/>
    <p:sldId id="386" r:id="rId6"/>
    <p:sldId id="387" r:id="rId7"/>
    <p:sldId id="388" r:id="rId8"/>
    <p:sldId id="392" r:id="rId9"/>
    <p:sldId id="393" r:id="rId10"/>
    <p:sldId id="396" r:id="rId11"/>
    <p:sldId id="395" r:id="rId12"/>
    <p:sldId id="409" r:id="rId13"/>
    <p:sldId id="398" r:id="rId14"/>
    <p:sldId id="400" r:id="rId15"/>
    <p:sldId id="401" r:id="rId16"/>
    <p:sldId id="413" r:id="rId17"/>
    <p:sldId id="414" r:id="rId18"/>
    <p:sldId id="415" r:id="rId19"/>
    <p:sldId id="407" r:id="rId20"/>
    <p:sldId id="394" r:id="rId21"/>
    <p:sldId id="410" r:id="rId22"/>
    <p:sldId id="403" r:id="rId23"/>
    <p:sldId id="411" r:id="rId24"/>
    <p:sldId id="397" r:id="rId25"/>
    <p:sldId id="404" r:id="rId26"/>
    <p:sldId id="405" r:id="rId27"/>
    <p:sldId id="412" r:id="rId28"/>
    <p:sldId id="406" r:id="rId29"/>
    <p:sldId id="408" r:id="rId30"/>
    <p:sldId id="390" r:id="rId31"/>
    <p:sldId id="385" r:id="rId32"/>
    <p:sldId id="299"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91"/>
            <p14:sldId id="382"/>
            <p14:sldId id="361"/>
            <p14:sldId id="386"/>
            <p14:sldId id="387"/>
            <p14:sldId id="388"/>
            <p14:sldId id="392"/>
            <p14:sldId id="393"/>
            <p14:sldId id="396"/>
            <p14:sldId id="395"/>
            <p14:sldId id="409"/>
            <p14:sldId id="398"/>
            <p14:sldId id="400"/>
            <p14:sldId id="401"/>
            <p14:sldId id="413"/>
            <p14:sldId id="414"/>
            <p14:sldId id="415"/>
            <p14:sldId id="407"/>
            <p14:sldId id="394"/>
            <p14:sldId id="410"/>
            <p14:sldId id="403"/>
            <p14:sldId id="411"/>
            <p14:sldId id="397"/>
            <p14:sldId id="404"/>
            <p14:sldId id="405"/>
            <p14:sldId id="412"/>
            <p14:sldId id="406"/>
            <p14:sldId id="408"/>
            <p14:sldId id="390"/>
            <p14:sldId id="385"/>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065D3-17A1-4348-9AC9-F7E1DED0ED27}" v="10" dt="2023-03-09T17:39:09.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5034" autoAdjust="0"/>
  </p:normalViewPr>
  <p:slideViewPr>
    <p:cSldViewPr>
      <p:cViewPr varScale="1">
        <p:scale>
          <a:sx n="90" d="100"/>
          <a:sy n="90" d="100"/>
        </p:scale>
        <p:origin x="90"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Include version </a:t>
            </a:r>
            <a:r>
              <a:rPr lang="en-US" dirty="0" err="1"/>
              <a:t>date:_March</a:t>
            </a:r>
            <a:r>
              <a:rPr lang="en-US" dirty="0"/>
              <a:t> 2023</a:t>
            </a:r>
          </a:p>
          <a:p>
            <a:endParaRPr lang="en-US" dirty="0"/>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Person-centered diabetes management (cont’d</a:t>
            </a:r>
            <a:r>
              <a:rPr lang="en-US" sz="1200" baseline="30000" dirty="0"/>
              <a:t>5</a:t>
            </a:r>
            <a:r>
              <a:rPr lang="en-US" sz="1200" dirty="0"/>
              <a: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218712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a:t>
            </a:r>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188853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a:t>
            </a:r>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166912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a:t>
            </a:r>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416681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Diabetes self-management education and support</a:t>
            </a:r>
            <a:r>
              <a:rPr lang="en-US" b="0" i="0" dirty="0">
                <a:solidFill>
                  <a:srgbClr val="202124"/>
                </a:solidFill>
                <a:effectLst/>
                <a:latin typeface="Google Sans"/>
              </a:rPr>
              <a:t> (DSMES)</a:t>
            </a:r>
          </a:p>
          <a:p>
            <a:r>
              <a:rPr lang="en-US" b="0" i="0" dirty="0">
                <a:solidFill>
                  <a:srgbClr val="202124"/>
                </a:solidFill>
                <a:effectLst/>
                <a:latin typeface="Google Sans"/>
              </a:rPr>
              <a:t>CGM= continuous glucose monitoring</a:t>
            </a:r>
          </a:p>
          <a:p>
            <a:r>
              <a:rPr lang="en-US" b="0" i="0" dirty="0">
                <a:solidFill>
                  <a:srgbClr val="202124"/>
                </a:solidFill>
                <a:effectLst/>
                <a:latin typeface="Google Sans"/>
              </a:rPr>
              <a:t>SDOH= social determinants of health</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241294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liraglutide, </a:t>
            </a:r>
            <a:r>
              <a:rPr lang="en-US" dirty="0" err="1"/>
              <a:t>semaglutide</a:t>
            </a:r>
            <a:r>
              <a:rPr lang="en-US" dirty="0"/>
              <a:t>, exenatide once weekly, </a:t>
            </a:r>
            <a:r>
              <a:rPr lang="en-US" dirty="0" err="1"/>
              <a:t>tirzepatide</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17983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141927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DDI- drug </a:t>
            </a:r>
            <a:r>
              <a:rPr lang="en-US" dirty="0" err="1"/>
              <a:t>drug</a:t>
            </a:r>
            <a:r>
              <a:rPr lang="en-US" dirty="0"/>
              <a:t> interactions</a:t>
            </a:r>
          </a:p>
          <a:p>
            <a:r>
              <a:rPr lang="en-US" dirty="0"/>
              <a:t>XR=extended release</a:t>
            </a:r>
          </a:p>
          <a:p>
            <a:r>
              <a:rPr lang="en-US" dirty="0"/>
              <a:t>eGFR=estimated glomerular filtration rate</a:t>
            </a:r>
          </a:p>
          <a:p>
            <a:r>
              <a:rPr lang="en-US" dirty="0"/>
              <a:t>Dolutegravir and </a:t>
            </a:r>
            <a:r>
              <a:rPr lang="en-US" dirty="0" err="1"/>
              <a:t>bictegravir</a:t>
            </a:r>
            <a:r>
              <a:rPr lang="en-US" dirty="0"/>
              <a:t> are integrase strand transfer inhibitors (INSTI)</a:t>
            </a:r>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196307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HHS= </a:t>
            </a:r>
            <a:r>
              <a:rPr lang="en-US" dirty="0" err="1"/>
              <a:t>harris</a:t>
            </a:r>
            <a:r>
              <a:rPr lang="en-US" dirty="0"/>
              <a:t> health system</a:t>
            </a:r>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183828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366040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4132953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CVD= cardiovascular disease</a:t>
            </a:r>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19315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346305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Clinical apps for HIV care https://aidsetc.org/resource/clinician-mobile-apps-hiv-related-care</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55244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a:t>
            </a:r>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306515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Person-centered diabetes management (cont’d</a:t>
            </a:r>
            <a:r>
              <a:rPr lang="en-US" sz="1200" baseline="30000" dirty="0"/>
              <a:t>2</a:t>
            </a:r>
            <a:r>
              <a:rPr lang="en-US" sz="1200" dirty="0"/>
              <a: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216282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Person-centered diabetes management (cont’d</a:t>
            </a:r>
            <a:r>
              <a:rPr lang="en-US" sz="1200" baseline="30000" dirty="0"/>
              <a:t>3</a:t>
            </a:r>
            <a:r>
              <a:rPr lang="en-US" sz="1200" dirty="0"/>
              <a: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249488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Person-centered diabetes management (cont’d</a:t>
            </a:r>
            <a:r>
              <a:rPr lang="en-US" sz="1200" baseline="30000" dirty="0"/>
              <a:t>4</a:t>
            </a:r>
            <a:r>
              <a:rPr lang="en-US" sz="1200" dirty="0"/>
              <a: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2816938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mdcalc.com/calc/2200/fibrosis-4-fib-4-index-liver-fibros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504950"/>
            <a:ext cx="7696201" cy="1352467"/>
          </a:xfrm>
        </p:spPr>
        <p:txBody>
          <a:bodyPr/>
          <a:lstStyle/>
          <a:p>
            <a:pPr algn="ctr"/>
            <a:r>
              <a:rPr lang="en-US" sz="4800" dirty="0"/>
              <a:t>Management of T2D in People with HIV</a:t>
            </a:r>
            <a:endParaRPr lang="en-US" sz="3600" dirty="0">
              <a:latin typeface="+mn-lt"/>
              <a:cs typeface="Arabic Typesetting" panose="03020402040406030203" pitchFamily="66" charset="-78"/>
            </a:endParaRPr>
          </a:p>
        </p:txBody>
      </p:sp>
      <p:sp>
        <p:nvSpPr>
          <p:cNvPr id="7" name="object 5"/>
          <p:cNvSpPr txBox="1">
            <a:spLocks noGrp="1"/>
          </p:cNvSpPr>
          <p:nvPr>
            <p:ph type="subTitle" idx="1"/>
          </p:nvPr>
        </p:nvSpPr>
        <p:spPr>
          <a:xfrm>
            <a:off x="571500" y="3160333"/>
            <a:ext cx="8000998" cy="812530"/>
          </a:xfrm>
          <a:prstGeom prst="rect">
            <a:avLst/>
          </a:prstGeom>
        </p:spPr>
        <p:txBody>
          <a:bodyPr vert="horz" wrap="square" lIns="0" tIns="0" rIns="0" bIns="0" rtlCol="0">
            <a:spAutoFit/>
          </a:bodyPr>
          <a:lstStyle/>
          <a:p>
            <a:pPr algn="ctr"/>
            <a:r>
              <a:rPr lang="en-US" sz="2400" dirty="0">
                <a:solidFill>
                  <a:schemeClr val="tx1"/>
                </a:solidFill>
              </a:rPr>
              <a:t>Claudia E. Ramirez Bustamante</a:t>
            </a:r>
          </a:p>
          <a:p>
            <a:pPr algn="ctr"/>
            <a:r>
              <a:rPr lang="en-US" sz="2400" dirty="0">
                <a:solidFill>
                  <a:schemeClr val="tx1"/>
                </a:solidFill>
              </a:rPr>
              <a:t>Baylor College of Medicine</a:t>
            </a: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375B-C2F2-BD1D-509F-8634A9D09456}"/>
              </a:ext>
            </a:extLst>
          </p:cNvPr>
          <p:cNvSpPr>
            <a:spLocks noGrp="1"/>
          </p:cNvSpPr>
          <p:nvPr>
            <p:ph type="title"/>
          </p:nvPr>
        </p:nvSpPr>
        <p:spPr>
          <a:xfrm>
            <a:off x="228600" y="205978"/>
            <a:ext cx="3047999" cy="2289571"/>
          </a:xfrm>
        </p:spPr>
        <p:txBody>
          <a:bodyPr anchor="ctr">
            <a:normAutofit/>
          </a:bodyPr>
          <a:lstStyle/>
          <a:p>
            <a:pPr>
              <a:lnSpc>
                <a:spcPct val="90000"/>
              </a:lnSpc>
            </a:pPr>
            <a:r>
              <a:rPr lang="en-US" sz="3100" dirty="0"/>
              <a:t>Person-centered diabetes management (cont’d)</a:t>
            </a:r>
          </a:p>
        </p:txBody>
      </p:sp>
      <p:pic>
        <p:nvPicPr>
          <p:cNvPr id="7" name="Content Placeholder 6" descr="Diagram, timeline&#10;&#10;Description automatically generated">
            <a:extLst>
              <a:ext uri="{FF2B5EF4-FFF2-40B4-BE49-F238E27FC236}">
                <a16:creationId xmlns:a16="http://schemas.microsoft.com/office/drawing/2014/main" id="{0ACA1A7F-9445-4E8B-ED7C-0D5644D6F3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5388" y="0"/>
            <a:ext cx="5412811" cy="5143500"/>
          </a:xfrm>
          <a:noFill/>
        </p:spPr>
      </p:pic>
      <p:sp>
        <p:nvSpPr>
          <p:cNvPr id="5" name="Slide Number Placeholder 4">
            <a:extLst>
              <a:ext uri="{FF2B5EF4-FFF2-40B4-BE49-F238E27FC236}">
                <a16:creationId xmlns:a16="http://schemas.microsoft.com/office/drawing/2014/main" id="{330C2DAE-2477-56D8-110A-06CD8628B7B8}"/>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10</a:t>
            </a:fld>
            <a:endParaRPr lang="en-US"/>
          </a:p>
        </p:txBody>
      </p:sp>
      <p:sp>
        <p:nvSpPr>
          <p:cNvPr id="8" name="TextBox 7">
            <a:extLst>
              <a:ext uri="{FF2B5EF4-FFF2-40B4-BE49-F238E27FC236}">
                <a16:creationId xmlns:a16="http://schemas.microsoft.com/office/drawing/2014/main" id="{65684A25-C838-5E07-B23F-A61A2E107233}"/>
              </a:ext>
            </a:extLst>
          </p:cNvPr>
          <p:cNvSpPr txBox="1"/>
          <p:nvPr/>
        </p:nvSpPr>
        <p:spPr>
          <a:xfrm>
            <a:off x="152400" y="4019550"/>
            <a:ext cx="2892989" cy="430888"/>
          </a:xfrm>
          <a:prstGeom prst="rect">
            <a:avLst/>
          </a:prstGeom>
          <a:noFill/>
        </p:spPr>
        <p:txBody>
          <a:bodyPr wrap="square" rtlCol="0">
            <a:spAutoFit/>
          </a:bodyPr>
          <a:lstStyle/>
          <a:p>
            <a:pPr algn="ctr"/>
            <a:r>
              <a:rPr lang="en-US" sz="1200" dirty="0">
                <a:latin typeface="+mj-lt"/>
              </a:rPr>
              <a:t>Diabetes Care – ADA. January 2023</a:t>
            </a:r>
            <a:endParaRPr lang="en-US" sz="1200" b="0" i="0" dirty="0">
              <a:effectLst/>
              <a:latin typeface="+mj-lt"/>
            </a:endParaRPr>
          </a:p>
          <a:p>
            <a:pPr algn="ctr"/>
            <a:endParaRPr lang="en-US" sz="1000" dirty="0">
              <a:solidFill>
                <a:schemeClr val="bg1"/>
              </a:solidFill>
              <a:latin typeface="+mj-lt"/>
            </a:endParaRPr>
          </a:p>
        </p:txBody>
      </p:sp>
    </p:spTree>
    <p:extLst>
      <p:ext uri="{BB962C8B-B14F-4D97-AF65-F5344CB8AC3E}">
        <p14:creationId xmlns:p14="http://schemas.microsoft.com/office/powerpoint/2010/main" val="331745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Graphical user interface, text, application&#10;&#10;Description automatically generated">
            <a:extLst>
              <a:ext uri="{FF2B5EF4-FFF2-40B4-BE49-F238E27FC236}">
                <a16:creationId xmlns:a16="http://schemas.microsoft.com/office/drawing/2014/main" id="{5AE15DCC-35D7-3D7D-BF0F-9F22A7BCB56F}"/>
              </a:ext>
            </a:extLst>
          </p:cNvPr>
          <p:cNvPicPr>
            <a:picLocks noGrp="1" noChangeAspect="1"/>
          </p:cNvPicPr>
          <p:nvPr>
            <p:ph sz="half" idx="1"/>
          </p:nvPr>
        </p:nvPicPr>
        <p:blipFill>
          <a:blip r:embed="rId3"/>
          <a:stretch>
            <a:fillRect/>
          </a:stretch>
        </p:blipFill>
        <p:spPr>
          <a:xfrm>
            <a:off x="967483" y="28040"/>
            <a:ext cx="7185917" cy="4673586"/>
          </a:xfrm>
        </p:spPr>
      </p:pic>
      <p:sp>
        <p:nvSpPr>
          <p:cNvPr id="5" name="Slide Number Placeholder 4">
            <a:extLst>
              <a:ext uri="{FF2B5EF4-FFF2-40B4-BE49-F238E27FC236}">
                <a16:creationId xmlns:a16="http://schemas.microsoft.com/office/drawing/2014/main" id="{A6CF425B-C718-AF65-CF56-DFD40431CD73}"/>
              </a:ext>
            </a:extLst>
          </p:cNvPr>
          <p:cNvSpPr>
            <a:spLocks noGrp="1"/>
          </p:cNvSpPr>
          <p:nvPr>
            <p:ph type="sldNum" sz="quarter" idx="12"/>
          </p:nvPr>
        </p:nvSpPr>
        <p:spPr/>
        <p:txBody>
          <a:bodyPr/>
          <a:lstStyle/>
          <a:p>
            <a:fld id="{6E2D2B3B-882E-40F3-A32F-6DD516915044}" type="slidenum">
              <a:rPr lang="en-US" smtClean="0"/>
              <a:pPr/>
              <a:t>11</a:t>
            </a:fld>
            <a:endParaRPr lang="en-US" dirty="0"/>
          </a:p>
        </p:txBody>
      </p:sp>
      <p:sp>
        <p:nvSpPr>
          <p:cNvPr id="7" name="TextBox 6">
            <a:extLst>
              <a:ext uri="{FF2B5EF4-FFF2-40B4-BE49-F238E27FC236}">
                <a16:creationId xmlns:a16="http://schemas.microsoft.com/office/drawing/2014/main" id="{BB79543C-75A7-82C8-9D65-3DD596D21C5D}"/>
              </a:ext>
            </a:extLst>
          </p:cNvPr>
          <p:cNvSpPr txBox="1"/>
          <p:nvPr/>
        </p:nvSpPr>
        <p:spPr>
          <a:xfrm>
            <a:off x="761999" y="4729412"/>
            <a:ext cx="7769789" cy="430887"/>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a:p>
            <a:pPr algn="ctr"/>
            <a:endParaRPr lang="en-US" sz="1000" dirty="0">
              <a:solidFill>
                <a:schemeClr val="bg1"/>
              </a:solidFill>
              <a:latin typeface="+mj-lt"/>
            </a:endParaRPr>
          </a:p>
        </p:txBody>
      </p:sp>
    </p:spTree>
    <p:extLst>
      <p:ext uri="{BB962C8B-B14F-4D97-AF65-F5344CB8AC3E}">
        <p14:creationId xmlns:p14="http://schemas.microsoft.com/office/powerpoint/2010/main" val="32097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94563C6E-18F2-2383-22DF-AC66E0DADC01}"/>
              </a:ext>
            </a:extLst>
          </p:cNvPr>
          <p:cNvPicPr>
            <a:picLocks noChangeAspect="1"/>
          </p:cNvPicPr>
          <p:nvPr/>
        </p:nvPicPr>
        <p:blipFill rotWithShape="1">
          <a:blip r:embed="rId3"/>
          <a:srcRect b="14708"/>
          <a:stretch/>
        </p:blipFill>
        <p:spPr>
          <a:xfrm>
            <a:off x="1524000" y="48303"/>
            <a:ext cx="6191558" cy="4593337"/>
          </a:xfrm>
          <a:prstGeom prst="rect">
            <a:avLst/>
          </a:prstGeom>
        </p:spPr>
      </p:pic>
      <p:sp>
        <p:nvSpPr>
          <p:cNvPr id="5" name="Slide Number Placeholder 4">
            <a:extLst>
              <a:ext uri="{FF2B5EF4-FFF2-40B4-BE49-F238E27FC236}">
                <a16:creationId xmlns:a16="http://schemas.microsoft.com/office/drawing/2014/main" id="{A6CF425B-C718-AF65-CF56-DFD40431CD73}"/>
              </a:ext>
            </a:extLst>
          </p:cNvPr>
          <p:cNvSpPr>
            <a:spLocks noGrp="1"/>
          </p:cNvSpPr>
          <p:nvPr>
            <p:ph type="sldNum" sz="quarter" idx="12"/>
          </p:nvPr>
        </p:nvSpPr>
        <p:spPr/>
        <p:txBody>
          <a:bodyPr/>
          <a:lstStyle/>
          <a:p>
            <a:fld id="{6E2D2B3B-882E-40F3-A32F-6DD516915044}" type="slidenum">
              <a:rPr lang="en-US" smtClean="0"/>
              <a:pPr/>
              <a:t>12</a:t>
            </a:fld>
            <a:endParaRPr lang="en-US" dirty="0"/>
          </a:p>
        </p:txBody>
      </p:sp>
      <p:sp>
        <p:nvSpPr>
          <p:cNvPr id="7" name="TextBox 6">
            <a:extLst>
              <a:ext uri="{FF2B5EF4-FFF2-40B4-BE49-F238E27FC236}">
                <a16:creationId xmlns:a16="http://schemas.microsoft.com/office/drawing/2014/main" id="{BB79543C-75A7-82C8-9D65-3DD596D21C5D}"/>
              </a:ext>
            </a:extLst>
          </p:cNvPr>
          <p:cNvSpPr txBox="1"/>
          <p:nvPr/>
        </p:nvSpPr>
        <p:spPr>
          <a:xfrm>
            <a:off x="304799" y="4729412"/>
            <a:ext cx="8517585" cy="430887"/>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a:p>
            <a:pPr algn="ctr"/>
            <a:endParaRPr lang="en-US" sz="1000" dirty="0">
              <a:solidFill>
                <a:schemeClr val="bg1"/>
              </a:solidFill>
              <a:latin typeface="+mj-lt"/>
            </a:endParaRPr>
          </a:p>
        </p:txBody>
      </p:sp>
      <p:sp>
        <p:nvSpPr>
          <p:cNvPr id="8" name="Right Arrow 7">
            <a:extLst>
              <a:ext uri="{FF2B5EF4-FFF2-40B4-BE49-F238E27FC236}">
                <a16:creationId xmlns:a16="http://schemas.microsoft.com/office/drawing/2014/main" id="{52EBCA35-798A-D21F-0E6F-7C2ECFD0630A}"/>
              </a:ext>
            </a:extLst>
          </p:cNvPr>
          <p:cNvSpPr/>
          <p:nvPr/>
        </p:nvSpPr>
        <p:spPr>
          <a:xfrm>
            <a:off x="685800" y="226695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0F26DB-8F67-B071-957F-C221CCF495BA}"/>
              </a:ext>
            </a:extLst>
          </p:cNvPr>
          <p:cNvSpPr txBox="1"/>
          <p:nvPr/>
        </p:nvSpPr>
        <p:spPr>
          <a:xfrm>
            <a:off x="381000" y="3028950"/>
            <a:ext cx="3505200" cy="1354217"/>
          </a:xfrm>
          <a:prstGeom prst="rect">
            <a:avLst/>
          </a:prstGeom>
          <a:noFill/>
        </p:spPr>
        <p:txBody>
          <a:bodyPr wrap="square" rtlCol="0">
            <a:spAutoFit/>
          </a:bodyPr>
          <a:lstStyle/>
          <a:p>
            <a:r>
              <a:rPr lang="en-US" sz="1400" dirty="0">
                <a:hlinkClick r:id="rId4"/>
              </a:rPr>
              <a:t>https://www.mdcalc.com/calc/2200/fibrosis-4-fib-4-index-liver-fibrosis</a:t>
            </a:r>
            <a:endParaRPr lang="en-US" sz="1400" dirty="0"/>
          </a:p>
          <a:p>
            <a:r>
              <a:rPr lang="en-US" dirty="0"/>
              <a:t>FIB4&lt;1.3 </a:t>
            </a:r>
            <a:r>
              <a:rPr lang="en-US" dirty="0">
                <a:sym typeface="Wingdings" pitchFamily="2" charset="2"/>
              </a:rPr>
              <a:t>low risk</a:t>
            </a:r>
          </a:p>
          <a:p>
            <a:r>
              <a:rPr lang="en-US" dirty="0">
                <a:sym typeface="Wingdings" pitchFamily="2" charset="2"/>
              </a:rPr>
              <a:t>FIB4&gt;2.6  high probability of liver fibrosis</a:t>
            </a:r>
            <a:endParaRPr lang="en-US" dirty="0"/>
          </a:p>
        </p:txBody>
      </p:sp>
    </p:spTree>
    <p:extLst>
      <p:ext uri="{BB962C8B-B14F-4D97-AF65-F5344CB8AC3E}">
        <p14:creationId xmlns:p14="http://schemas.microsoft.com/office/powerpoint/2010/main" val="20921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C245-1DAD-EEDD-68C0-894D6329CAF4}"/>
              </a:ext>
            </a:extLst>
          </p:cNvPr>
          <p:cNvSpPr>
            <a:spLocks noGrp="1"/>
          </p:cNvSpPr>
          <p:nvPr>
            <p:ph type="title"/>
          </p:nvPr>
        </p:nvSpPr>
        <p:spPr>
          <a:xfrm>
            <a:off x="457200" y="205979"/>
            <a:ext cx="8458200" cy="857250"/>
          </a:xfrm>
        </p:spPr>
        <p:txBody>
          <a:bodyPr/>
          <a:lstStyle/>
          <a:p>
            <a:r>
              <a:rPr lang="en-US" sz="3200" dirty="0"/>
              <a:t>Person-centered diabetes management (cont’d)</a:t>
            </a:r>
          </a:p>
        </p:txBody>
      </p:sp>
      <p:sp>
        <p:nvSpPr>
          <p:cNvPr id="5" name="Slide Number Placeholder 4">
            <a:extLst>
              <a:ext uri="{FF2B5EF4-FFF2-40B4-BE49-F238E27FC236}">
                <a16:creationId xmlns:a16="http://schemas.microsoft.com/office/drawing/2014/main" id="{A6CF425B-C718-AF65-CF56-DFD40431CD73}"/>
              </a:ext>
            </a:extLst>
          </p:cNvPr>
          <p:cNvSpPr>
            <a:spLocks noGrp="1"/>
          </p:cNvSpPr>
          <p:nvPr>
            <p:ph type="sldNum" sz="quarter" idx="12"/>
          </p:nvPr>
        </p:nvSpPr>
        <p:spPr/>
        <p:txBody>
          <a:bodyPr/>
          <a:lstStyle/>
          <a:p>
            <a:fld id="{6E2D2B3B-882E-40F3-A32F-6DD516915044}" type="slidenum">
              <a:rPr lang="en-US" smtClean="0"/>
              <a:pPr/>
              <a:t>13</a:t>
            </a:fld>
            <a:endParaRPr lang="en-US" dirty="0"/>
          </a:p>
        </p:txBody>
      </p:sp>
      <p:sp>
        <p:nvSpPr>
          <p:cNvPr id="7" name="TextBox 6">
            <a:extLst>
              <a:ext uri="{FF2B5EF4-FFF2-40B4-BE49-F238E27FC236}">
                <a16:creationId xmlns:a16="http://schemas.microsoft.com/office/drawing/2014/main" id="{BB79543C-75A7-82C8-9D65-3DD596D21C5D}"/>
              </a:ext>
            </a:extLst>
          </p:cNvPr>
          <p:cNvSpPr txBox="1"/>
          <p:nvPr/>
        </p:nvSpPr>
        <p:spPr>
          <a:xfrm>
            <a:off x="685800" y="4729412"/>
            <a:ext cx="7845988" cy="276999"/>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p:txBody>
      </p:sp>
      <p:pic>
        <p:nvPicPr>
          <p:cNvPr id="3" name="Content Placeholder 4" descr="Graphical user interface, text, application&#10;&#10;Description automatically generated">
            <a:extLst>
              <a:ext uri="{FF2B5EF4-FFF2-40B4-BE49-F238E27FC236}">
                <a16:creationId xmlns:a16="http://schemas.microsoft.com/office/drawing/2014/main" id="{46B0D6B2-8C79-B59D-B970-73F748F782FB}"/>
              </a:ext>
            </a:extLst>
          </p:cNvPr>
          <p:cNvPicPr>
            <a:picLocks noChangeAspect="1"/>
          </p:cNvPicPr>
          <p:nvPr/>
        </p:nvPicPr>
        <p:blipFill rotWithShape="1">
          <a:blip r:embed="rId3"/>
          <a:srcRect r="26759"/>
          <a:stretch/>
        </p:blipFill>
        <p:spPr>
          <a:xfrm>
            <a:off x="778309" y="1047750"/>
            <a:ext cx="7603691" cy="3567000"/>
          </a:xfrm>
          <a:prstGeom prst="rect">
            <a:avLst/>
          </a:prstGeom>
        </p:spPr>
      </p:pic>
    </p:spTree>
    <p:extLst>
      <p:ext uri="{BB962C8B-B14F-4D97-AF65-F5344CB8AC3E}">
        <p14:creationId xmlns:p14="http://schemas.microsoft.com/office/powerpoint/2010/main" val="54737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chart&#10;&#10;Description automatically generated">
            <a:extLst>
              <a:ext uri="{FF2B5EF4-FFF2-40B4-BE49-F238E27FC236}">
                <a16:creationId xmlns:a16="http://schemas.microsoft.com/office/drawing/2014/main" id="{E9820C5B-EFFF-FED7-5365-984CFD1C0B90}"/>
              </a:ext>
            </a:extLst>
          </p:cNvPr>
          <p:cNvPicPr>
            <a:picLocks noGrp="1" noChangeAspect="1"/>
          </p:cNvPicPr>
          <p:nvPr>
            <p:ph idx="1"/>
          </p:nvPr>
        </p:nvPicPr>
        <p:blipFill rotWithShape="1">
          <a:blip r:embed="rId3"/>
          <a:srcRect b="13924"/>
          <a:stretch/>
        </p:blipFill>
        <p:spPr>
          <a:xfrm>
            <a:off x="1981200" y="94607"/>
            <a:ext cx="5257800" cy="4491766"/>
          </a:xfrm>
          <a:noFill/>
        </p:spPr>
      </p:pic>
      <p:sp>
        <p:nvSpPr>
          <p:cNvPr id="5" name="Slide Number Placeholder 4">
            <a:extLst>
              <a:ext uri="{FF2B5EF4-FFF2-40B4-BE49-F238E27FC236}">
                <a16:creationId xmlns:a16="http://schemas.microsoft.com/office/drawing/2014/main" id="{3ACF1846-D93E-300E-BF03-C4FFE853315C}"/>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14</a:t>
            </a:fld>
            <a:endParaRPr lang="en-US"/>
          </a:p>
        </p:txBody>
      </p:sp>
      <p:sp>
        <p:nvSpPr>
          <p:cNvPr id="7" name="TextBox 6">
            <a:extLst>
              <a:ext uri="{FF2B5EF4-FFF2-40B4-BE49-F238E27FC236}">
                <a16:creationId xmlns:a16="http://schemas.microsoft.com/office/drawing/2014/main" id="{3592C2CB-059A-66CE-228A-755B3C26A008}"/>
              </a:ext>
            </a:extLst>
          </p:cNvPr>
          <p:cNvSpPr txBox="1"/>
          <p:nvPr/>
        </p:nvSpPr>
        <p:spPr>
          <a:xfrm>
            <a:off x="414215" y="4781550"/>
            <a:ext cx="8117573" cy="276999"/>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p:txBody>
      </p:sp>
      <p:pic>
        <p:nvPicPr>
          <p:cNvPr id="9" name="Picture 8" descr="Table&#10;&#10;Description automatically generated">
            <a:extLst>
              <a:ext uri="{FF2B5EF4-FFF2-40B4-BE49-F238E27FC236}">
                <a16:creationId xmlns:a16="http://schemas.microsoft.com/office/drawing/2014/main" id="{197997AA-EF29-1157-7026-372DBE266981}"/>
              </a:ext>
            </a:extLst>
          </p:cNvPr>
          <p:cNvPicPr>
            <a:picLocks noChangeAspect="1"/>
          </p:cNvPicPr>
          <p:nvPr/>
        </p:nvPicPr>
        <p:blipFill rotWithShape="1">
          <a:blip r:embed="rId4">
            <a:extLst>
              <a:ext uri="{28A0092B-C50C-407E-A947-70E740481C1C}">
                <a14:useLocalDpi xmlns:a14="http://schemas.microsoft.com/office/drawing/2010/main" val="0"/>
              </a:ext>
            </a:extLst>
          </a:blip>
          <a:srcRect r="1708"/>
          <a:stretch/>
        </p:blipFill>
        <p:spPr>
          <a:xfrm>
            <a:off x="0" y="1276350"/>
            <a:ext cx="9080428" cy="2082800"/>
          </a:xfrm>
          <a:prstGeom prst="rect">
            <a:avLst/>
          </a:prstGeom>
        </p:spPr>
      </p:pic>
    </p:spTree>
    <p:extLst>
      <p:ext uri="{BB962C8B-B14F-4D97-AF65-F5344CB8AC3E}">
        <p14:creationId xmlns:p14="http://schemas.microsoft.com/office/powerpoint/2010/main" val="23103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B3525C-5C45-88C7-8CE9-344975CC0A68}"/>
              </a:ext>
            </a:extLst>
          </p:cNvPr>
          <p:cNvSpPr>
            <a:spLocks noGrp="1"/>
          </p:cNvSpPr>
          <p:nvPr>
            <p:ph type="title"/>
          </p:nvPr>
        </p:nvSpPr>
        <p:spPr>
          <a:xfrm>
            <a:off x="457200" y="205979"/>
            <a:ext cx="8315569" cy="857250"/>
          </a:xfrm>
        </p:spPr>
        <p:txBody>
          <a:bodyPr/>
          <a:lstStyle/>
          <a:p>
            <a:endParaRPr lang="en-US"/>
          </a:p>
        </p:txBody>
      </p:sp>
      <p:sp>
        <p:nvSpPr>
          <p:cNvPr id="4" name="Slide Number Placeholder 3">
            <a:extLst>
              <a:ext uri="{FF2B5EF4-FFF2-40B4-BE49-F238E27FC236}">
                <a16:creationId xmlns:a16="http://schemas.microsoft.com/office/drawing/2014/main" id="{190461AC-771B-7117-0A41-42E3C068C90E}"/>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15</a:t>
            </a:fld>
            <a:endParaRPr lang="en-US"/>
          </a:p>
        </p:txBody>
      </p:sp>
      <p:pic>
        <p:nvPicPr>
          <p:cNvPr id="9" name="Content Placeholder 4" descr="Diagram&#10;&#10;Description automatically generated">
            <a:extLst>
              <a:ext uri="{FF2B5EF4-FFF2-40B4-BE49-F238E27FC236}">
                <a16:creationId xmlns:a16="http://schemas.microsoft.com/office/drawing/2014/main" id="{0E33F83B-B411-AC1C-142A-0C356B31D047}"/>
              </a:ext>
            </a:extLst>
          </p:cNvPr>
          <p:cNvPicPr>
            <a:picLocks noGrp="1" noChangeAspect="1"/>
          </p:cNvPicPr>
          <p:nvPr>
            <p:ph idx="1"/>
          </p:nvPr>
        </p:nvPicPr>
        <p:blipFill rotWithShape="1">
          <a:blip r:embed="rId3"/>
          <a:srcRect r="8611"/>
          <a:stretch/>
        </p:blipFill>
        <p:spPr>
          <a:xfrm rot="5400000">
            <a:off x="2420925" y="-1757745"/>
            <a:ext cx="4302152" cy="8229602"/>
          </a:xfrm>
        </p:spPr>
      </p:pic>
      <p:sp>
        <p:nvSpPr>
          <p:cNvPr id="10" name="TextBox 9">
            <a:extLst>
              <a:ext uri="{FF2B5EF4-FFF2-40B4-BE49-F238E27FC236}">
                <a16:creationId xmlns:a16="http://schemas.microsoft.com/office/drawing/2014/main" id="{38F33548-E288-CE21-1100-40905BD24076}"/>
              </a:ext>
            </a:extLst>
          </p:cNvPr>
          <p:cNvSpPr txBox="1"/>
          <p:nvPr/>
        </p:nvSpPr>
        <p:spPr>
          <a:xfrm>
            <a:off x="457199" y="4781551"/>
            <a:ext cx="7924801" cy="276999"/>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p:txBody>
      </p:sp>
      <p:pic>
        <p:nvPicPr>
          <p:cNvPr id="12" name="Graphic 11" descr="Thumbs Down with solid fill">
            <a:extLst>
              <a:ext uri="{FF2B5EF4-FFF2-40B4-BE49-F238E27FC236}">
                <a16:creationId xmlns:a16="http://schemas.microsoft.com/office/drawing/2014/main" id="{D4349E78-B0B9-A7B1-C609-E580DAB39F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4000" y="3200400"/>
            <a:ext cx="457200" cy="457200"/>
          </a:xfrm>
          <a:prstGeom prst="rect">
            <a:avLst/>
          </a:prstGeom>
        </p:spPr>
      </p:pic>
    </p:spTree>
    <p:extLst>
      <p:ext uri="{BB962C8B-B14F-4D97-AF65-F5344CB8AC3E}">
        <p14:creationId xmlns:p14="http://schemas.microsoft.com/office/powerpoint/2010/main" val="31055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B3525C-5C45-88C7-8CE9-344975CC0A68}"/>
              </a:ext>
            </a:extLst>
          </p:cNvPr>
          <p:cNvSpPr>
            <a:spLocks noGrp="1"/>
          </p:cNvSpPr>
          <p:nvPr>
            <p:ph type="title"/>
          </p:nvPr>
        </p:nvSpPr>
        <p:spPr>
          <a:xfrm>
            <a:off x="414215" y="0"/>
            <a:ext cx="8117573" cy="857250"/>
          </a:xfrm>
        </p:spPr>
        <p:txBody>
          <a:bodyPr/>
          <a:lstStyle/>
          <a:p>
            <a:r>
              <a:rPr lang="en-US" sz="3200" dirty="0"/>
              <a:t>Cardiorenal risk reduction in high-risk patients</a:t>
            </a:r>
          </a:p>
        </p:txBody>
      </p:sp>
      <p:sp>
        <p:nvSpPr>
          <p:cNvPr id="4" name="Slide Number Placeholder 3">
            <a:extLst>
              <a:ext uri="{FF2B5EF4-FFF2-40B4-BE49-F238E27FC236}">
                <a16:creationId xmlns:a16="http://schemas.microsoft.com/office/drawing/2014/main" id="{190461AC-771B-7117-0A41-42E3C068C90E}"/>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16</a:t>
            </a:fld>
            <a:endParaRPr lang="en-US"/>
          </a:p>
        </p:txBody>
      </p:sp>
      <p:pic>
        <p:nvPicPr>
          <p:cNvPr id="9" name="Content Placeholder 4" descr="Diagram&#10;&#10;Description automatically generated">
            <a:extLst>
              <a:ext uri="{FF2B5EF4-FFF2-40B4-BE49-F238E27FC236}">
                <a16:creationId xmlns:a16="http://schemas.microsoft.com/office/drawing/2014/main" id="{0E33F83B-B411-AC1C-142A-0C356B31D047}"/>
              </a:ext>
            </a:extLst>
          </p:cNvPr>
          <p:cNvPicPr>
            <a:picLocks noGrp="1" noChangeAspect="1"/>
          </p:cNvPicPr>
          <p:nvPr>
            <p:ph idx="1"/>
          </p:nvPr>
        </p:nvPicPr>
        <p:blipFill rotWithShape="1">
          <a:blip r:embed="rId3"/>
          <a:srcRect l="16801" t="44446" r="28991" b="-1"/>
          <a:stretch/>
        </p:blipFill>
        <p:spPr>
          <a:xfrm rot="5400000">
            <a:off x="2498725" y="-765175"/>
            <a:ext cx="3810000" cy="6826250"/>
          </a:xfrm>
        </p:spPr>
      </p:pic>
      <p:sp>
        <p:nvSpPr>
          <p:cNvPr id="10" name="TextBox 9">
            <a:extLst>
              <a:ext uri="{FF2B5EF4-FFF2-40B4-BE49-F238E27FC236}">
                <a16:creationId xmlns:a16="http://schemas.microsoft.com/office/drawing/2014/main" id="{38F33548-E288-CE21-1100-40905BD24076}"/>
              </a:ext>
            </a:extLst>
          </p:cNvPr>
          <p:cNvSpPr txBox="1"/>
          <p:nvPr/>
        </p:nvSpPr>
        <p:spPr>
          <a:xfrm>
            <a:off x="414215" y="4729412"/>
            <a:ext cx="8424985" cy="276999"/>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p:txBody>
      </p:sp>
    </p:spTree>
    <p:extLst>
      <p:ext uri="{BB962C8B-B14F-4D97-AF65-F5344CB8AC3E}">
        <p14:creationId xmlns:p14="http://schemas.microsoft.com/office/powerpoint/2010/main" val="190277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0461AC-771B-7117-0A41-42E3C068C90E}"/>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17</a:t>
            </a:fld>
            <a:endParaRPr lang="en-US"/>
          </a:p>
        </p:txBody>
      </p:sp>
      <p:pic>
        <p:nvPicPr>
          <p:cNvPr id="9" name="Content Placeholder 4" descr="Diagram&#10;&#10;Description automatically generated">
            <a:extLst>
              <a:ext uri="{FF2B5EF4-FFF2-40B4-BE49-F238E27FC236}">
                <a16:creationId xmlns:a16="http://schemas.microsoft.com/office/drawing/2014/main" id="{0E33F83B-B411-AC1C-142A-0C356B31D047}"/>
              </a:ext>
            </a:extLst>
          </p:cNvPr>
          <p:cNvPicPr>
            <a:picLocks noGrp="1" noChangeAspect="1"/>
          </p:cNvPicPr>
          <p:nvPr>
            <p:ph idx="1"/>
          </p:nvPr>
        </p:nvPicPr>
        <p:blipFill rotWithShape="1">
          <a:blip r:embed="rId3"/>
          <a:srcRect l="16262" r="26680" b="57407"/>
          <a:stretch/>
        </p:blipFill>
        <p:spPr>
          <a:xfrm rot="5400000">
            <a:off x="3495408" y="-790842"/>
            <a:ext cx="4702883" cy="6137100"/>
          </a:xfrm>
        </p:spPr>
      </p:pic>
      <p:sp>
        <p:nvSpPr>
          <p:cNvPr id="10" name="TextBox 9">
            <a:extLst>
              <a:ext uri="{FF2B5EF4-FFF2-40B4-BE49-F238E27FC236}">
                <a16:creationId xmlns:a16="http://schemas.microsoft.com/office/drawing/2014/main" id="{38F33548-E288-CE21-1100-40905BD24076}"/>
              </a:ext>
            </a:extLst>
          </p:cNvPr>
          <p:cNvSpPr txBox="1"/>
          <p:nvPr/>
        </p:nvSpPr>
        <p:spPr>
          <a:xfrm>
            <a:off x="380999" y="4781550"/>
            <a:ext cx="8117573" cy="276999"/>
          </a:xfrm>
          <a:prstGeom prst="rect">
            <a:avLst/>
          </a:prstGeom>
          <a:noFill/>
        </p:spPr>
        <p:txBody>
          <a:bodyPr wrap="square" rtlCol="0">
            <a:spAutoFit/>
          </a:bodyPr>
          <a:lstStyle/>
          <a:p>
            <a:pPr algn="ctr"/>
            <a:r>
              <a:rPr lang="en-US" sz="1200" dirty="0">
                <a:solidFill>
                  <a:schemeClr val="bg1"/>
                </a:solidFill>
                <a:latin typeface="+mj-lt"/>
              </a:rPr>
              <a:t>Diabetes Care – ADA. January 2023</a:t>
            </a:r>
            <a:endParaRPr lang="en-US" sz="1200" b="0" i="0" dirty="0">
              <a:solidFill>
                <a:schemeClr val="bg1"/>
              </a:solidFill>
              <a:effectLst/>
              <a:latin typeface="+mj-lt"/>
            </a:endParaRPr>
          </a:p>
        </p:txBody>
      </p:sp>
      <p:pic>
        <p:nvPicPr>
          <p:cNvPr id="12" name="Graphic 11" descr="Thumbs Down with solid fill">
            <a:extLst>
              <a:ext uri="{FF2B5EF4-FFF2-40B4-BE49-F238E27FC236}">
                <a16:creationId xmlns:a16="http://schemas.microsoft.com/office/drawing/2014/main" id="{D4349E78-B0B9-A7B1-C609-E580DAB39F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4200" y="4019550"/>
            <a:ext cx="457200" cy="457200"/>
          </a:xfrm>
          <a:prstGeom prst="rect">
            <a:avLst/>
          </a:prstGeom>
        </p:spPr>
      </p:pic>
      <p:sp>
        <p:nvSpPr>
          <p:cNvPr id="7" name="Title 1">
            <a:extLst>
              <a:ext uri="{FF2B5EF4-FFF2-40B4-BE49-F238E27FC236}">
                <a16:creationId xmlns:a16="http://schemas.microsoft.com/office/drawing/2014/main" id="{77D75F7B-E864-4576-884B-AAF158285A9B}"/>
              </a:ext>
            </a:extLst>
          </p:cNvPr>
          <p:cNvSpPr txBox="1">
            <a:spLocks/>
          </p:cNvSpPr>
          <p:nvPr/>
        </p:nvSpPr>
        <p:spPr>
          <a:xfrm>
            <a:off x="152400" y="448854"/>
            <a:ext cx="2971800" cy="17418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sz="3600" dirty="0"/>
              <a:t>Glycemic and weight management goals</a:t>
            </a:r>
          </a:p>
        </p:txBody>
      </p:sp>
    </p:spTree>
    <p:extLst>
      <p:ext uri="{BB962C8B-B14F-4D97-AF65-F5344CB8AC3E}">
        <p14:creationId xmlns:p14="http://schemas.microsoft.com/office/powerpoint/2010/main" val="13022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0461AC-771B-7117-0A41-42E3C068C90E}"/>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18</a:t>
            </a:fld>
            <a:endParaRPr lang="en-US"/>
          </a:p>
        </p:txBody>
      </p:sp>
      <p:pic>
        <p:nvPicPr>
          <p:cNvPr id="9" name="Content Placeholder 4" descr="Diagram&#10;&#10;Description automatically generated">
            <a:extLst>
              <a:ext uri="{FF2B5EF4-FFF2-40B4-BE49-F238E27FC236}">
                <a16:creationId xmlns:a16="http://schemas.microsoft.com/office/drawing/2014/main" id="{0E33F83B-B411-AC1C-142A-0C356B31D047}"/>
              </a:ext>
            </a:extLst>
          </p:cNvPr>
          <p:cNvPicPr>
            <a:picLocks noGrp="1" noChangeAspect="1"/>
          </p:cNvPicPr>
          <p:nvPr>
            <p:ph idx="1"/>
          </p:nvPr>
        </p:nvPicPr>
        <p:blipFill rotWithShape="1">
          <a:blip r:embed="rId3"/>
          <a:srcRect l="75178" t="2987" r="8560" b="63355"/>
          <a:stretch/>
        </p:blipFill>
        <p:spPr>
          <a:xfrm rot="5400000">
            <a:off x="3344777" y="-1264213"/>
            <a:ext cx="2348023" cy="8495949"/>
          </a:xfrm>
        </p:spPr>
      </p:pic>
      <p:sp>
        <p:nvSpPr>
          <p:cNvPr id="10" name="TextBox 9">
            <a:extLst>
              <a:ext uri="{FF2B5EF4-FFF2-40B4-BE49-F238E27FC236}">
                <a16:creationId xmlns:a16="http://schemas.microsoft.com/office/drawing/2014/main" id="{38F33548-E288-CE21-1100-40905BD24076}"/>
              </a:ext>
            </a:extLst>
          </p:cNvPr>
          <p:cNvSpPr txBox="1"/>
          <p:nvPr/>
        </p:nvSpPr>
        <p:spPr>
          <a:xfrm>
            <a:off x="270813" y="4729413"/>
            <a:ext cx="8495949" cy="246221"/>
          </a:xfrm>
          <a:prstGeom prst="rect">
            <a:avLst/>
          </a:prstGeom>
          <a:noFill/>
        </p:spPr>
        <p:txBody>
          <a:bodyPr wrap="square" rtlCol="0">
            <a:spAutoFit/>
          </a:bodyPr>
          <a:lstStyle/>
          <a:p>
            <a:pPr algn="ctr"/>
            <a:r>
              <a:rPr lang="en-US" sz="1000" dirty="0">
                <a:solidFill>
                  <a:schemeClr val="bg1"/>
                </a:solidFill>
                <a:latin typeface="+mj-lt"/>
              </a:rPr>
              <a:t>Diabetes Care – ADA. January 2023</a:t>
            </a:r>
            <a:endParaRPr lang="en-US" sz="1000" b="0" i="0" dirty="0">
              <a:solidFill>
                <a:schemeClr val="bg1"/>
              </a:solidFill>
              <a:effectLst/>
              <a:latin typeface="+mj-lt"/>
            </a:endParaRPr>
          </a:p>
        </p:txBody>
      </p:sp>
      <p:sp>
        <p:nvSpPr>
          <p:cNvPr id="7" name="Title 1">
            <a:extLst>
              <a:ext uri="{FF2B5EF4-FFF2-40B4-BE49-F238E27FC236}">
                <a16:creationId xmlns:a16="http://schemas.microsoft.com/office/drawing/2014/main" id="{77D75F7B-E864-4576-884B-AAF158285A9B}"/>
              </a:ext>
            </a:extLst>
          </p:cNvPr>
          <p:cNvSpPr txBox="1">
            <a:spLocks/>
          </p:cNvSpPr>
          <p:nvPr/>
        </p:nvSpPr>
        <p:spPr>
          <a:xfrm>
            <a:off x="242701" y="250258"/>
            <a:ext cx="8837727"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sz="3600" dirty="0"/>
              <a:t>Achieving and maintaining glycemic and weight management goals</a:t>
            </a:r>
          </a:p>
        </p:txBody>
      </p:sp>
    </p:spTree>
    <p:extLst>
      <p:ext uri="{BB962C8B-B14F-4D97-AF65-F5344CB8AC3E}">
        <p14:creationId xmlns:p14="http://schemas.microsoft.com/office/powerpoint/2010/main" val="398835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19D94D-03D4-3321-1829-A785F753F135}"/>
              </a:ext>
            </a:extLst>
          </p:cNvPr>
          <p:cNvSpPr>
            <a:spLocks noGrp="1"/>
          </p:cNvSpPr>
          <p:nvPr>
            <p:ph type="title"/>
          </p:nvPr>
        </p:nvSpPr>
        <p:spPr>
          <a:xfrm>
            <a:off x="457200" y="205979"/>
            <a:ext cx="8315569" cy="857250"/>
          </a:xfrm>
        </p:spPr>
        <p:txBody>
          <a:bodyPr/>
          <a:lstStyle/>
          <a:p>
            <a:pPr algn="ctr"/>
            <a:r>
              <a:rPr lang="en-US" dirty="0"/>
              <a:t>Life-style changes</a:t>
            </a:r>
          </a:p>
        </p:txBody>
      </p:sp>
      <p:pic>
        <p:nvPicPr>
          <p:cNvPr id="6" name="Content Placeholder 5" descr="Diagram&#10;&#10;Description automatically generated with medium confidence">
            <a:extLst>
              <a:ext uri="{FF2B5EF4-FFF2-40B4-BE49-F238E27FC236}">
                <a16:creationId xmlns:a16="http://schemas.microsoft.com/office/drawing/2014/main" id="{871AC19F-C22C-5A4F-40CA-520F236C8E9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4724" y="1086348"/>
            <a:ext cx="4287276" cy="3322638"/>
          </a:xfrm>
          <a:noFill/>
        </p:spPr>
      </p:pic>
      <p:sp>
        <p:nvSpPr>
          <p:cNvPr id="4" name="Slide Number Placeholder 3">
            <a:extLst>
              <a:ext uri="{FF2B5EF4-FFF2-40B4-BE49-F238E27FC236}">
                <a16:creationId xmlns:a16="http://schemas.microsoft.com/office/drawing/2014/main" id="{A77B7AB9-F6BE-F44B-6E51-39E0A30BC308}"/>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19</a:t>
            </a:fld>
            <a:endParaRPr lang="en-US"/>
          </a:p>
        </p:txBody>
      </p:sp>
      <p:pic>
        <p:nvPicPr>
          <p:cNvPr id="7" name="Picture 6">
            <a:extLst>
              <a:ext uri="{FF2B5EF4-FFF2-40B4-BE49-F238E27FC236}">
                <a16:creationId xmlns:a16="http://schemas.microsoft.com/office/drawing/2014/main" id="{05A433F6-9B67-4F61-A067-CE9C05E6CCE8}"/>
              </a:ext>
            </a:extLst>
          </p:cNvPr>
          <p:cNvPicPr>
            <a:picLocks noChangeAspect="1"/>
          </p:cNvPicPr>
          <p:nvPr/>
        </p:nvPicPr>
        <p:blipFill>
          <a:blip r:embed="rId3"/>
          <a:stretch>
            <a:fillRect/>
          </a:stretch>
        </p:blipFill>
        <p:spPr>
          <a:xfrm>
            <a:off x="4779835" y="1681883"/>
            <a:ext cx="4287276" cy="2496554"/>
          </a:xfrm>
          <a:prstGeom prst="rect">
            <a:avLst/>
          </a:prstGeom>
        </p:spPr>
      </p:pic>
      <p:sp>
        <p:nvSpPr>
          <p:cNvPr id="9" name="TextBox 8">
            <a:extLst>
              <a:ext uri="{FF2B5EF4-FFF2-40B4-BE49-F238E27FC236}">
                <a16:creationId xmlns:a16="http://schemas.microsoft.com/office/drawing/2014/main" id="{9245DD59-01EB-42BF-A6BE-656332496D47}"/>
              </a:ext>
            </a:extLst>
          </p:cNvPr>
          <p:cNvSpPr txBox="1"/>
          <p:nvPr/>
        </p:nvSpPr>
        <p:spPr>
          <a:xfrm>
            <a:off x="4904173" y="1244872"/>
            <a:ext cx="4038600" cy="369332"/>
          </a:xfrm>
          <a:prstGeom prst="rect">
            <a:avLst/>
          </a:prstGeom>
          <a:noFill/>
        </p:spPr>
        <p:txBody>
          <a:bodyPr wrap="square" rtlCol="0">
            <a:spAutoFit/>
          </a:bodyPr>
          <a:lstStyle/>
          <a:p>
            <a:r>
              <a:rPr lang="en-US" dirty="0"/>
              <a:t>Steps per day vs all-cause mortality</a:t>
            </a:r>
          </a:p>
        </p:txBody>
      </p:sp>
      <p:sp>
        <p:nvSpPr>
          <p:cNvPr id="10" name="TextBox 9">
            <a:extLst>
              <a:ext uri="{FF2B5EF4-FFF2-40B4-BE49-F238E27FC236}">
                <a16:creationId xmlns:a16="http://schemas.microsoft.com/office/drawing/2014/main" id="{44FB5C2D-69D5-44B1-B2BD-E6D1217B231B}"/>
              </a:ext>
            </a:extLst>
          </p:cNvPr>
          <p:cNvSpPr txBox="1"/>
          <p:nvPr/>
        </p:nvSpPr>
        <p:spPr>
          <a:xfrm>
            <a:off x="2428362" y="4693336"/>
            <a:ext cx="4287276" cy="276999"/>
          </a:xfrm>
          <a:prstGeom prst="rect">
            <a:avLst/>
          </a:prstGeom>
          <a:noFill/>
        </p:spPr>
        <p:txBody>
          <a:bodyPr wrap="square" rtlCol="0">
            <a:spAutoFit/>
          </a:bodyPr>
          <a:lstStyle/>
          <a:p>
            <a:pPr algn="ctr"/>
            <a:r>
              <a:rPr lang="en-US" sz="1200" dirty="0">
                <a:solidFill>
                  <a:schemeClr val="bg1"/>
                </a:solidFill>
              </a:rPr>
              <a:t>Lancet Public Health 2022; 7: e219–28</a:t>
            </a:r>
          </a:p>
        </p:txBody>
      </p:sp>
    </p:spTree>
    <p:extLst>
      <p:ext uri="{BB962C8B-B14F-4D97-AF65-F5344CB8AC3E}">
        <p14:creationId xmlns:p14="http://schemas.microsoft.com/office/powerpoint/2010/main" val="79087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Presenter Profile</a:t>
            </a:r>
          </a:p>
        </p:txBody>
      </p:sp>
      <p:sp>
        <p:nvSpPr>
          <p:cNvPr id="3" name="Content Placeholder 2"/>
          <p:cNvSpPr>
            <a:spLocks noGrp="1"/>
          </p:cNvSpPr>
          <p:nvPr>
            <p:ph idx="1"/>
          </p:nvPr>
        </p:nvSpPr>
        <p:spPr>
          <a:xfrm>
            <a:off x="457200" y="1428751"/>
            <a:ext cx="2752051" cy="2819399"/>
          </a:xfrm>
        </p:spPr>
        <p:txBody>
          <a:bodyPr vert="horz" lIns="91440" tIns="45720" rIns="91440" bIns="45720" rtlCol="0" anchor="t">
            <a:normAutofit/>
          </a:bodyPr>
          <a:lstStyle/>
          <a:p>
            <a:pPr marL="0" indent="0">
              <a:buNone/>
            </a:pPr>
            <a:r>
              <a:rPr lang="en-US" dirty="0"/>
              <a:t>(Photo)</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Content Placeholder 2">
            <a:extLst>
              <a:ext uri="{FF2B5EF4-FFF2-40B4-BE49-F238E27FC236}">
                <a16:creationId xmlns:a16="http://schemas.microsoft.com/office/drawing/2014/main" id="{F5A11214-0D3B-7053-8055-620B1999E41C}"/>
              </a:ext>
            </a:extLst>
          </p:cNvPr>
          <p:cNvSpPr txBox="1">
            <a:spLocks/>
          </p:cNvSpPr>
          <p:nvPr/>
        </p:nvSpPr>
        <p:spPr>
          <a:xfrm>
            <a:off x="3721212" y="1063229"/>
            <a:ext cx="5141722" cy="2819399"/>
          </a:xfrm>
          <a:prstGeom prst="rect">
            <a:avLst/>
          </a:prstGeom>
        </p:spPr>
        <p:txBody>
          <a:bodyPr vert="horz" lIns="91440" tIns="45720" rIns="91440" bIns="45720" rtlCol="0" anchor="t">
            <a:no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sz="1800" dirty="0"/>
              <a:t>Dr. Claudia Ramirez Bustamante, MD, obtained her medical degree from Universidad Peruana Cayetano Heredia (Peru). After completing medical school she joined the Lab of Nancy J. Brown at VUMC (TN, USA) where she studied the effect of sildenafil on glucose homeostasis. After this post-doctoral experience, she continued her clinical training in Internal Medicine and Endocrinology with the goal of becoming a translational researcher. Her clinical and research interest focus on HIV-associated lipid dysfunction and transgender medicine. </a:t>
            </a:r>
          </a:p>
        </p:txBody>
      </p:sp>
      <p:pic>
        <p:nvPicPr>
          <p:cNvPr id="9" name="Picture 8" descr="A person wearing glasses&#10;&#10;Description automatically generated with low confidence">
            <a:extLst>
              <a:ext uri="{FF2B5EF4-FFF2-40B4-BE49-F238E27FC236}">
                <a16:creationId xmlns:a16="http://schemas.microsoft.com/office/drawing/2014/main" id="{D18F0C04-0F15-158F-E930-4DCAF95EC0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21" t="14445" r="3290" b="21851"/>
          <a:stretch/>
        </p:blipFill>
        <p:spPr>
          <a:xfrm>
            <a:off x="547365" y="1153151"/>
            <a:ext cx="2881635" cy="3186678"/>
          </a:xfrm>
          <a:prstGeom prst="rect">
            <a:avLst/>
          </a:prstGeom>
        </p:spPr>
      </p:pic>
    </p:spTree>
    <p:extLst>
      <p:ext uri="{BB962C8B-B14F-4D97-AF65-F5344CB8AC3E}">
        <p14:creationId xmlns:p14="http://schemas.microsoft.com/office/powerpoint/2010/main" val="80957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8E2-C35E-7821-6463-0EA626B00397}"/>
              </a:ext>
            </a:extLst>
          </p:cNvPr>
          <p:cNvSpPr>
            <a:spLocks noGrp="1"/>
          </p:cNvSpPr>
          <p:nvPr>
            <p:ph type="title"/>
          </p:nvPr>
        </p:nvSpPr>
        <p:spPr>
          <a:xfrm>
            <a:off x="228600" y="205979"/>
            <a:ext cx="8763000" cy="857250"/>
          </a:xfrm>
        </p:spPr>
        <p:txBody>
          <a:bodyPr/>
          <a:lstStyle/>
          <a:p>
            <a:pPr algn="ctr"/>
            <a:r>
              <a:rPr lang="en-US" sz="3400" dirty="0"/>
              <a:t>GLP-1 receptor agonist</a:t>
            </a:r>
          </a:p>
        </p:txBody>
      </p:sp>
      <p:sp>
        <p:nvSpPr>
          <p:cNvPr id="3" name="Content Placeholder 2">
            <a:extLst>
              <a:ext uri="{FF2B5EF4-FFF2-40B4-BE49-F238E27FC236}">
                <a16:creationId xmlns:a16="http://schemas.microsoft.com/office/drawing/2014/main" id="{1083C4B9-621E-D411-6DAD-FA66B6D62207}"/>
              </a:ext>
            </a:extLst>
          </p:cNvPr>
          <p:cNvSpPr>
            <a:spLocks noGrp="1"/>
          </p:cNvSpPr>
          <p:nvPr>
            <p:ph sz="half" idx="1"/>
          </p:nvPr>
        </p:nvSpPr>
        <p:spPr>
          <a:xfrm>
            <a:off x="457200" y="1152144"/>
            <a:ext cx="7162800" cy="3323480"/>
          </a:xfrm>
        </p:spPr>
        <p:txBody>
          <a:bodyPr>
            <a:normAutofit fontScale="92500" lnSpcReduction="20000"/>
          </a:bodyPr>
          <a:lstStyle/>
          <a:p>
            <a:pPr>
              <a:buFont typeface="Wingdings" pitchFamily="2" charset="2"/>
              <a:buChar char="§"/>
            </a:pPr>
            <a:r>
              <a:rPr lang="en-US" dirty="0"/>
              <a:t>Increases glucose-</a:t>
            </a:r>
            <a:r>
              <a:rPr lang="en-US" dirty="0" err="1"/>
              <a:t>dependant</a:t>
            </a:r>
            <a:r>
              <a:rPr lang="en-US" dirty="0"/>
              <a:t> insulin secretion, decreases inappropriate glucagon secretion, and slows gastric emptying</a:t>
            </a:r>
          </a:p>
          <a:p>
            <a:pPr>
              <a:buFont typeface="Wingdings" pitchFamily="2" charset="2"/>
              <a:buChar char="§"/>
            </a:pPr>
            <a:r>
              <a:rPr lang="en-US" dirty="0"/>
              <a:t>Examples: liraglutide, </a:t>
            </a:r>
            <a:r>
              <a:rPr lang="en-US" dirty="0" err="1"/>
              <a:t>semaglutide</a:t>
            </a:r>
            <a:r>
              <a:rPr lang="en-US" dirty="0"/>
              <a:t>, exenatide once weekly, </a:t>
            </a:r>
            <a:r>
              <a:rPr lang="en-US" dirty="0" err="1"/>
              <a:t>tirzepatide</a:t>
            </a:r>
            <a:endParaRPr lang="en-US" dirty="0"/>
          </a:p>
          <a:p>
            <a:pPr>
              <a:buFont typeface="Wingdings" pitchFamily="2" charset="2"/>
              <a:buChar char="§"/>
            </a:pPr>
            <a:r>
              <a:rPr lang="en-US" dirty="0"/>
              <a:t>Liraglutide is associated with a reduction in the composite primary endpoint of non-fatal myocardial infarction, non-fatal stroke, and Cardiovascular (CV)-related death</a:t>
            </a:r>
          </a:p>
        </p:txBody>
      </p:sp>
      <p:sp>
        <p:nvSpPr>
          <p:cNvPr id="5" name="Slide Number Placeholder 4">
            <a:extLst>
              <a:ext uri="{FF2B5EF4-FFF2-40B4-BE49-F238E27FC236}">
                <a16:creationId xmlns:a16="http://schemas.microsoft.com/office/drawing/2014/main" id="{64628662-63DF-E0E3-590F-424D6CCE8CBB}"/>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7" name="Graphic 6" descr="Heart organ outline">
            <a:extLst>
              <a:ext uri="{FF2B5EF4-FFF2-40B4-BE49-F238E27FC236}">
                <a16:creationId xmlns:a16="http://schemas.microsoft.com/office/drawing/2014/main" id="{EC8953C3-3C20-1FDB-0717-F4C5C93C58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0015" y="2813884"/>
            <a:ext cx="1143000" cy="1143000"/>
          </a:xfrm>
          <a:prstGeom prst="rect">
            <a:avLst/>
          </a:prstGeom>
        </p:spPr>
      </p:pic>
    </p:spTree>
    <p:extLst>
      <p:ext uri="{BB962C8B-B14F-4D97-AF65-F5344CB8AC3E}">
        <p14:creationId xmlns:p14="http://schemas.microsoft.com/office/powerpoint/2010/main" val="57888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8E2-C35E-7821-6463-0EA626B00397}"/>
              </a:ext>
            </a:extLst>
          </p:cNvPr>
          <p:cNvSpPr>
            <a:spLocks noGrp="1"/>
          </p:cNvSpPr>
          <p:nvPr>
            <p:ph type="title"/>
          </p:nvPr>
        </p:nvSpPr>
        <p:spPr>
          <a:xfrm>
            <a:off x="228600" y="205979"/>
            <a:ext cx="8763000" cy="857250"/>
          </a:xfrm>
        </p:spPr>
        <p:txBody>
          <a:bodyPr/>
          <a:lstStyle/>
          <a:p>
            <a:pPr algn="ctr"/>
            <a:r>
              <a:rPr lang="en-US" sz="3400" dirty="0"/>
              <a:t>GLP-1 receptor agonist</a:t>
            </a:r>
          </a:p>
        </p:txBody>
      </p:sp>
      <p:sp>
        <p:nvSpPr>
          <p:cNvPr id="4" name="Content Placeholder 3">
            <a:extLst>
              <a:ext uri="{FF2B5EF4-FFF2-40B4-BE49-F238E27FC236}">
                <a16:creationId xmlns:a16="http://schemas.microsoft.com/office/drawing/2014/main" id="{3C2C987D-E0F5-E94A-7985-9363F32BF1F7}"/>
              </a:ext>
            </a:extLst>
          </p:cNvPr>
          <p:cNvSpPr>
            <a:spLocks noGrp="1"/>
          </p:cNvSpPr>
          <p:nvPr>
            <p:ph sz="half" idx="2"/>
          </p:nvPr>
        </p:nvSpPr>
        <p:spPr>
          <a:xfrm>
            <a:off x="552094" y="1100404"/>
            <a:ext cx="8229600" cy="3400806"/>
          </a:xfrm>
        </p:spPr>
        <p:txBody>
          <a:bodyPr>
            <a:normAutofit lnSpcReduction="10000"/>
          </a:bodyPr>
          <a:lstStyle/>
          <a:p>
            <a:r>
              <a:rPr lang="en-US" sz="2600" dirty="0"/>
              <a:t>Contraindications</a:t>
            </a:r>
          </a:p>
          <a:p>
            <a:pPr lvl="1"/>
            <a:r>
              <a:rPr lang="en-US" sz="2600" dirty="0"/>
              <a:t>Personal or family history of medullary thyroid cancer or multiple endocrine neoplasia type 2 (MEN2)</a:t>
            </a:r>
          </a:p>
          <a:p>
            <a:r>
              <a:rPr lang="en-US" sz="2600" dirty="0"/>
              <a:t>Side effects</a:t>
            </a:r>
          </a:p>
          <a:p>
            <a:pPr lvl="1"/>
            <a:r>
              <a:rPr lang="en-US" sz="2600" dirty="0">
                <a:solidFill>
                  <a:schemeClr val="tx2"/>
                </a:solidFill>
              </a:rPr>
              <a:t>Weight loss***</a:t>
            </a:r>
          </a:p>
          <a:p>
            <a:pPr lvl="1"/>
            <a:r>
              <a:rPr lang="en-US" sz="2600" dirty="0"/>
              <a:t>GI side effects</a:t>
            </a:r>
          </a:p>
          <a:p>
            <a:pPr lvl="1"/>
            <a:r>
              <a:rPr lang="en-US" sz="2600" dirty="0"/>
              <a:t>Worsening diabetic retinopathy</a:t>
            </a:r>
          </a:p>
          <a:p>
            <a:endParaRPr lang="en-US" dirty="0"/>
          </a:p>
        </p:txBody>
      </p:sp>
      <p:sp>
        <p:nvSpPr>
          <p:cNvPr id="5" name="Slide Number Placeholder 4">
            <a:extLst>
              <a:ext uri="{FF2B5EF4-FFF2-40B4-BE49-F238E27FC236}">
                <a16:creationId xmlns:a16="http://schemas.microsoft.com/office/drawing/2014/main" id="{64628662-63DF-E0E3-590F-424D6CCE8CBB}"/>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305580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7851-5F87-3AA2-8BC9-D3459048FA85}"/>
              </a:ext>
            </a:extLst>
          </p:cNvPr>
          <p:cNvSpPr>
            <a:spLocks noGrp="1"/>
          </p:cNvSpPr>
          <p:nvPr>
            <p:ph type="title"/>
          </p:nvPr>
        </p:nvSpPr>
        <p:spPr/>
        <p:txBody>
          <a:bodyPr/>
          <a:lstStyle/>
          <a:p>
            <a:r>
              <a:rPr lang="en-US" dirty="0"/>
              <a:t>SGLT2 inhibitors </a:t>
            </a:r>
          </a:p>
        </p:txBody>
      </p:sp>
      <p:sp>
        <p:nvSpPr>
          <p:cNvPr id="3" name="Content Placeholder 2">
            <a:extLst>
              <a:ext uri="{FF2B5EF4-FFF2-40B4-BE49-F238E27FC236}">
                <a16:creationId xmlns:a16="http://schemas.microsoft.com/office/drawing/2014/main" id="{BB8A5DB0-F27F-43AE-E63F-DF3CF3F62B50}"/>
              </a:ext>
            </a:extLst>
          </p:cNvPr>
          <p:cNvSpPr>
            <a:spLocks noGrp="1"/>
          </p:cNvSpPr>
          <p:nvPr>
            <p:ph sz="half" idx="1"/>
          </p:nvPr>
        </p:nvSpPr>
        <p:spPr>
          <a:xfrm>
            <a:off x="454981" y="1067547"/>
            <a:ext cx="7165020" cy="3571594"/>
          </a:xfrm>
        </p:spPr>
        <p:txBody>
          <a:bodyPr>
            <a:normAutofit fontScale="92500" lnSpcReduction="10000"/>
          </a:bodyPr>
          <a:lstStyle/>
          <a:p>
            <a:r>
              <a:rPr lang="en-US" dirty="0"/>
              <a:t>Inhibits sodium-glucose cotransporter 2 (SGLT2) in the proximal renal tubules</a:t>
            </a:r>
          </a:p>
          <a:p>
            <a:r>
              <a:rPr lang="en-US" dirty="0"/>
              <a:t>Examples:  canagliflozin, dapagliflozin, empagliflozin, ertugliflozin, and </a:t>
            </a:r>
            <a:r>
              <a:rPr lang="en-US" dirty="0" err="1"/>
              <a:t>bexagliflozin</a:t>
            </a:r>
            <a:endParaRPr lang="en-US" dirty="0"/>
          </a:p>
          <a:p>
            <a:r>
              <a:rPr lang="en-US" dirty="0"/>
              <a:t>Empagliflozin is associated with a reduced risk of the composite primary outcome of non-fatal MI, non-fatal stroke, and CV-related death. Similar results were noted with dapagliflozin and canagliflozin</a:t>
            </a:r>
          </a:p>
        </p:txBody>
      </p:sp>
      <p:sp>
        <p:nvSpPr>
          <p:cNvPr id="5" name="Slide Number Placeholder 4">
            <a:extLst>
              <a:ext uri="{FF2B5EF4-FFF2-40B4-BE49-F238E27FC236}">
                <a16:creationId xmlns:a16="http://schemas.microsoft.com/office/drawing/2014/main" id="{FED30910-2A58-BA53-1A91-ABA8F87A9F0A}"/>
              </a:ext>
            </a:extLst>
          </p:cNvPr>
          <p:cNvSpPr>
            <a:spLocks noGrp="1"/>
          </p:cNvSpPr>
          <p:nvPr>
            <p:ph type="sldNum" sz="quarter" idx="12"/>
          </p:nvPr>
        </p:nvSpPr>
        <p:spPr/>
        <p:txBody>
          <a:bodyPr/>
          <a:lstStyle/>
          <a:p>
            <a:fld id="{6E2D2B3B-882E-40F3-A32F-6DD516915044}" type="slidenum">
              <a:rPr lang="en-US" smtClean="0"/>
              <a:pPr/>
              <a:t>22</a:t>
            </a:fld>
            <a:endParaRPr lang="en-US" dirty="0"/>
          </a:p>
        </p:txBody>
      </p:sp>
      <p:pic>
        <p:nvPicPr>
          <p:cNvPr id="7" name="Graphic 6" descr="Heart organ outline">
            <a:extLst>
              <a:ext uri="{FF2B5EF4-FFF2-40B4-BE49-F238E27FC236}">
                <a16:creationId xmlns:a16="http://schemas.microsoft.com/office/drawing/2014/main" id="{15AFCA1E-10EE-F3B7-5F25-7CFAA322F2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7196" y="3409950"/>
            <a:ext cx="914400" cy="914400"/>
          </a:xfrm>
          <a:prstGeom prst="rect">
            <a:avLst/>
          </a:prstGeom>
        </p:spPr>
      </p:pic>
      <p:pic>
        <p:nvPicPr>
          <p:cNvPr id="9" name="Graphic 8" descr="Kidneys outline">
            <a:extLst>
              <a:ext uri="{FF2B5EF4-FFF2-40B4-BE49-F238E27FC236}">
                <a16:creationId xmlns:a16="http://schemas.microsoft.com/office/drawing/2014/main" id="{F60847CA-B066-1396-E977-F31ED52A32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7600" y="1089307"/>
            <a:ext cx="914400" cy="914400"/>
          </a:xfrm>
          <a:prstGeom prst="rect">
            <a:avLst/>
          </a:prstGeom>
        </p:spPr>
      </p:pic>
    </p:spTree>
    <p:extLst>
      <p:ext uri="{BB962C8B-B14F-4D97-AF65-F5344CB8AC3E}">
        <p14:creationId xmlns:p14="http://schemas.microsoft.com/office/powerpoint/2010/main" val="46142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7851-5F87-3AA2-8BC9-D3459048FA85}"/>
              </a:ext>
            </a:extLst>
          </p:cNvPr>
          <p:cNvSpPr>
            <a:spLocks noGrp="1"/>
          </p:cNvSpPr>
          <p:nvPr>
            <p:ph type="title"/>
          </p:nvPr>
        </p:nvSpPr>
        <p:spPr/>
        <p:txBody>
          <a:bodyPr/>
          <a:lstStyle/>
          <a:p>
            <a:pPr algn="ctr"/>
            <a:r>
              <a:rPr lang="en-US" dirty="0"/>
              <a:t>SGLT2 inhibitors </a:t>
            </a:r>
          </a:p>
        </p:txBody>
      </p:sp>
      <p:sp>
        <p:nvSpPr>
          <p:cNvPr id="4" name="Content Placeholder 3">
            <a:extLst>
              <a:ext uri="{FF2B5EF4-FFF2-40B4-BE49-F238E27FC236}">
                <a16:creationId xmlns:a16="http://schemas.microsoft.com/office/drawing/2014/main" id="{D97B30A9-B51B-9E0A-F820-28F36DAFCC03}"/>
              </a:ext>
            </a:extLst>
          </p:cNvPr>
          <p:cNvSpPr>
            <a:spLocks noGrp="1"/>
          </p:cNvSpPr>
          <p:nvPr>
            <p:ph sz="half" idx="2"/>
          </p:nvPr>
        </p:nvSpPr>
        <p:spPr>
          <a:xfrm>
            <a:off x="457200" y="1152144"/>
            <a:ext cx="8000999" cy="3323480"/>
          </a:xfrm>
        </p:spPr>
        <p:txBody>
          <a:bodyPr>
            <a:normAutofit lnSpcReduction="10000"/>
          </a:bodyPr>
          <a:lstStyle/>
          <a:p>
            <a:r>
              <a:rPr lang="en-US" dirty="0"/>
              <a:t>Contraindications:</a:t>
            </a:r>
          </a:p>
          <a:p>
            <a:pPr lvl="1"/>
            <a:r>
              <a:rPr lang="en-US" dirty="0"/>
              <a:t>Ketosis-prone diabetes (risk of euglycemic DKA, relative)</a:t>
            </a:r>
          </a:p>
          <a:p>
            <a:pPr lvl="1"/>
            <a:r>
              <a:rPr lang="en-US" dirty="0"/>
              <a:t>Diabetic foot (2-fold increase in risk of amputation with Canagliflozin) </a:t>
            </a:r>
          </a:p>
          <a:p>
            <a:r>
              <a:rPr lang="en-US" dirty="0"/>
              <a:t>Side effects:</a:t>
            </a:r>
          </a:p>
          <a:p>
            <a:pPr lvl="1"/>
            <a:r>
              <a:rPr lang="en-US" dirty="0"/>
              <a:t>UTI/GI fungal infections</a:t>
            </a:r>
          </a:p>
          <a:p>
            <a:pPr lvl="1"/>
            <a:r>
              <a:rPr lang="en-US" dirty="0">
                <a:solidFill>
                  <a:schemeClr val="tx2"/>
                </a:solidFill>
              </a:rPr>
              <a:t>Increased urinary frequency***</a:t>
            </a:r>
          </a:p>
        </p:txBody>
      </p:sp>
      <p:sp>
        <p:nvSpPr>
          <p:cNvPr id="5" name="Slide Number Placeholder 4">
            <a:extLst>
              <a:ext uri="{FF2B5EF4-FFF2-40B4-BE49-F238E27FC236}">
                <a16:creationId xmlns:a16="http://schemas.microsoft.com/office/drawing/2014/main" id="{FED30910-2A58-BA53-1A91-ABA8F87A9F0A}"/>
              </a:ext>
            </a:extLst>
          </p:cNvPr>
          <p:cNvSpPr>
            <a:spLocks noGrp="1"/>
          </p:cNvSpPr>
          <p:nvPr>
            <p:ph type="sldNum" sz="quarter" idx="12"/>
          </p:nvPr>
        </p:nvSpPr>
        <p:spPr/>
        <p:txBody>
          <a:bodyPr/>
          <a:lstStyle/>
          <a:p>
            <a:fld id="{6E2D2B3B-882E-40F3-A32F-6DD516915044}" type="slidenum">
              <a:rPr lang="en-US" smtClean="0"/>
              <a:pPr/>
              <a:t>23</a:t>
            </a:fld>
            <a:endParaRPr lang="en-US" dirty="0"/>
          </a:p>
        </p:txBody>
      </p:sp>
      <p:pic>
        <p:nvPicPr>
          <p:cNvPr id="7" name="Graphic 6" descr="Heart organ outline">
            <a:extLst>
              <a:ext uri="{FF2B5EF4-FFF2-40B4-BE49-F238E27FC236}">
                <a16:creationId xmlns:a16="http://schemas.microsoft.com/office/drawing/2014/main" id="{15AFCA1E-10EE-F3B7-5F25-7CFAA322F2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0" y="3076956"/>
            <a:ext cx="914400" cy="914400"/>
          </a:xfrm>
          <a:prstGeom prst="rect">
            <a:avLst/>
          </a:prstGeom>
        </p:spPr>
      </p:pic>
      <p:pic>
        <p:nvPicPr>
          <p:cNvPr id="9" name="Graphic 8" descr="Kidneys outline">
            <a:extLst>
              <a:ext uri="{FF2B5EF4-FFF2-40B4-BE49-F238E27FC236}">
                <a16:creationId xmlns:a16="http://schemas.microsoft.com/office/drawing/2014/main" id="{F60847CA-B066-1396-E977-F31ED52A32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3181350"/>
            <a:ext cx="914400" cy="914400"/>
          </a:xfrm>
          <a:prstGeom prst="rect">
            <a:avLst/>
          </a:prstGeom>
        </p:spPr>
      </p:pic>
    </p:spTree>
    <p:extLst>
      <p:ext uri="{BB962C8B-B14F-4D97-AF65-F5344CB8AC3E}">
        <p14:creationId xmlns:p14="http://schemas.microsoft.com/office/powerpoint/2010/main" val="56480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8AFE-639F-03EA-95D6-CA121AF2073A}"/>
              </a:ext>
            </a:extLst>
          </p:cNvPr>
          <p:cNvSpPr>
            <a:spLocks noGrp="1"/>
          </p:cNvSpPr>
          <p:nvPr>
            <p:ph type="title"/>
          </p:nvPr>
        </p:nvSpPr>
        <p:spPr/>
        <p:txBody>
          <a:bodyPr/>
          <a:lstStyle/>
          <a:p>
            <a:pPr algn="ctr"/>
            <a:r>
              <a:rPr lang="en-US" dirty="0"/>
              <a:t>Pioglitazone</a:t>
            </a:r>
          </a:p>
        </p:txBody>
      </p:sp>
      <p:sp>
        <p:nvSpPr>
          <p:cNvPr id="3" name="Content Placeholder 2">
            <a:extLst>
              <a:ext uri="{FF2B5EF4-FFF2-40B4-BE49-F238E27FC236}">
                <a16:creationId xmlns:a16="http://schemas.microsoft.com/office/drawing/2014/main" id="{5462C0E8-12B2-8519-9BC7-A2E6C9C36361}"/>
              </a:ext>
            </a:extLst>
          </p:cNvPr>
          <p:cNvSpPr>
            <a:spLocks noGrp="1"/>
          </p:cNvSpPr>
          <p:nvPr>
            <p:ph sz="half" idx="1"/>
          </p:nvPr>
        </p:nvSpPr>
        <p:spPr>
          <a:xfrm>
            <a:off x="457200" y="1011179"/>
            <a:ext cx="3657600" cy="3323480"/>
          </a:xfrm>
        </p:spPr>
        <p:txBody>
          <a:bodyPr/>
          <a:lstStyle/>
          <a:p>
            <a:r>
              <a:rPr lang="en-US" dirty="0"/>
              <a:t>Insulin sensitizer</a:t>
            </a:r>
          </a:p>
          <a:p>
            <a:r>
              <a:rPr lang="en-US" dirty="0"/>
              <a:t>Potent </a:t>
            </a:r>
            <a:r>
              <a:rPr lang="en-US" dirty="0" err="1"/>
              <a:t>PPARg</a:t>
            </a:r>
            <a:r>
              <a:rPr lang="en-US" dirty="0"/>
              <a:t> agonist </a:t>
            </a:r>
          </a:p>
          <a:p>
            <a:r>
              <a:rPr lang="en-US" dirty="0"/>
              <a:t>Side effects:</a:t>
            </a:r>
          </a:p>
          <a:p>
            <a:pPr lvl="1"/>
            <a:r>
              <a:rPr lang="en-US" dirty="0"/>
              <a:t>Lower extremity edema</a:t>
            </a:r>
          </a:p>
          <a:p>
            <a:pPr lvl="1"/>
            <a:r>
              <a:rPr lang="en-US" dirty="0"/>
              <a:t>hypoglycemia</a:t>
            </a:r>
          </a:p>
          <a:p>
            <a:endParaRPr lang="en-US" dirty="0"/>
          </a:p>
        </p:txBody>
      </p:sp>
      <p:sp>
        <p:nvSpPr>
          <p:cNvPr id="4" name="Content Placeholder 3">
            <a:extLst>
              <a:ext uri="{FF2B5EF4-FFF2-40B4-BE49-F238E27FC236}">
                <a16:creationId xmlns:a16="http://schemas.microsoft.com/office/drawing/2014/main" id="{328048C0-90F1-8212-5BCF-8C52EDB46413}"/>
              </a:ext>
            </a:extLst>
          </p:cNvPr>
          <p:cNvSpPr>
            <a:spLocks noGrp="1"/>
          </p:cNvSpPr>
          <p:nvPr>
            <p:ph sz="half" idx="2"/>
          </p:nvPr>
        </p:nvSpPr>
        <p:spPr>
          <a:xfrm>
            <a:off x="4267200" y="980792"/>
            <a:ext cx="4645588" cy="3666183"/>
          </a:xfrm>
        </p:spPr>
        <p:txBody>
          <a:bodyPr>
            <a:normAutofit/>
          </a:bodyPr>
          <a:lstStyle/>
          <a:p>
            <a:r>
              <a:rPr lang="en-US" dirty="0"/>
              <a:t>Contraindications:</a:t>
            </a:r>
          </a:p>
          <a:p>
            <a:pPr lvl="1"/>
            <a:r>
              <a:rPr lang="en-US" dirty="0"/>
              <a:t>Any stage of heart failure </a:t>
            </a:r>
          </a:p>
          <a:p>
            <a:pPr lvl="1"/>
            <a:r>
              <a:rPr lang="en-US" dirty="0"/>
              <a:t>Severe hepatic impairment </a:t>
            </a:r>
          </a:p>
          <a:p>
            <a:pPr lvl="1"/>
            <a:r>
              <a:rPr lang="en-US" dirty="0"/>
              <a:t>Active/history bladder cancer</a:t>
            </a:r>
          </a:p>
          <a:p>
            <a:pPr lvl="1"/>
            <a:r>
              <a:rPr lang="en-US" dirty="0"/>
              <a:t>Uninvestigated macroscopic hematuria</a:t>
            </a:r>
          </a:p>
          <a:p>
            <a:pPr lvl="1"/>
            <a:r>
              <a:rPr lang="en-US" dirty="0"/>
              <a:t>Pregnancy</a:t>
            </a:r>
          </a:p>
        </p:txBody>
      </p:sp>
      <p:sp>
        <p:nvSpPr>
          <p:cNvPr id="5" name="Slide Number Placeholder 4">
            <a:extLst>
              <a:ext uri="{FF2B5EF4-FFF2-40B4-BE49-F238E27FC236}">
                <a16:creationId xmlns:a16="http://schemas.microsoft.com/office/drawing/2014/main" id="{A1EC33BC-A83B-B3C6-5695-FE9B262131D7}"/>
              </a:ext>
            </a:extLst>
          </p:cNvPr>
          <p:cNvSpPr>
            <a:spLocks noGrp="1"/>
          </p:cNvSpPr>
          <p:nvPr>
            <p:ph type="sldNum" sz="quarter" idx="12"/>
          </p:nvPr>
        </p:nvSpPr>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410564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8796-B037-9712-BCF1-DDAAEAB55C6C}"/>
              </a:ext>
            </a:extLst>
          </p:cNvPr>
          <p:cNvSpPr>
            <a:spLocks noGrp="1"/>
          </p:cNvSpPr>
          <p:nvPr>
            <p:ph type="title"/>
          </p:nvPr>
        </p:nvSpPr>
        <p:spPr/>
        <p:txBody>
          <a:bodyPr/>
          <a:lstStyle/>
          <a:p>
            <a:pPr algn="ctr"/>
            <a:r>
              <a:rPr lang="en-US" dirty="0"/>
              <a:t>Metformin</a:t>
            </a:r>
          </a:p>
        </p:txBody>
      </p:sp>
      <p:sp>
        <p:nvSpPr>
          <p:cNvPr id="3" name="Content Placeholder 2">
            <a:extLst>
              <a:ext uri="{FF2B5EF4-FFF2-40B4-BE49-F238E27FC236}">
                <a16:creationId xmlns:a16="http://schemas.microsoft.com/office/drawing/2014/main" id="{669A675D-69D3-BCC2-EDB7-2FACF21E01F5}"/>
              </a:ext>
            </a:extLst>
          </p:cNvPr>
          <p:cNvSpPr>
            <a:spLocks noGrp="1"/>
          </p:cNvSpPr>
          <p:nvPr>
            <p:ph sz="half" idx="1"/>
          </p:nvPr>
        </p:nvSpPr>
        <p:spPr>
          <a:xfrm>
            <a:off x="371231" y="1063228"/>
            <a:ext cx="3962400" cy="3477005"/>
          </a:xfrm>
        </p:spPr>
        <p:txBody>
          <a:bodyPr>
            <a:normAutofit fontScale="92500" lnSpcReduction="10000"/>
          </a:bodyPr>
          <a:lstStyle/>
          <a:p>
            <a:r>
              <a:rPr lang="en-US" dirty="0"/>
              <a:t>Decreases hepatic glucose production, decreases intestinal absorption of glucose and improves insulin sensitivity</a:t>
            </a:r>
          </a:p>
          <a:p>
            <a:r>
              <a:rPr lang="en-US" dirty="0"/>
              <a:t>Side effects</a:t>
            </a:r>
          </a:p>
          <a:p>
            <a:pPr lvl="1"/>
            <a:r>
              <a:rPr lang="en-US" dirty="0"/>
              <a:t>GI side effects </a:t>
            </a:r>
            <a:r>
              <a:rPr lang="en-US" dirty="0">
                <a:sym typeface="Wingdings" pitchFamily="2" charset="2"/>
              </a:rPr>
              <a:t> consider XR formulation</a:t>
            </a:r>
            <a:endParaRPr lang="en-US" dirty="0"/>
          </a:p>
          <a:p>
            <a:endParaRPr lang="en-US" dirty="0"/>
          </a:p>
        </p:txBody>
      </p:sp>
      <p:sp>
        <p:nvSpPr>
          <p:cNvPr id="4" name="Content Placeholder 3">
            <a:extLst>
              <a:ext uri="{FF2B5EF4-FFF2-40B4-BE49-F238E27FC236}">
                <a16:creationId xmlns:a16="http://schemas.microsoft.com/office/drawing/2014/main" id="{9DF9CDD8-EA9D-631A-BFB8-F781971789A3}"/>
              </a:ext>
            </a:extLst>
          </p:cNvPr>
          <p:cNvSpPr>
            <a:spLocks noGrp="1"/>
          </p:cNvSpPr>
          <p:nvPr>
            <p:ph sz="half" idx="2"/>
          </p:nvPr>
        </p:nvSpPr>
        <p:spPr>
          <a:xfrm>
            <a:off x="4369142" y="1063227"/>
            <a:ext cx="4439138" cy="3477006"/>
          </a:xfrm>
        </p:spPr>
        <p:txBody>
          <a:bodyPr>
            <a:normAutofit lnSpcReduction="10000"/>
          </a:bodyPr>
          <a:lstStyle/>
          <a:p>
            <a:r>
              <a:rPr lang="en-US" sz="2400" dirty="0"/>
              <a:t>Contraindications:</a:t>
            </a:r>
          </a:p>
          <a:p>
            <a:pPr lvl="1"/>
            <a:r>
              <a:rPr lang="en-US" dirty="0"/>
              <a:t>eGFR&lt;30</a:t>
            </a:r>
          </a:p>
          <a:p>
            <a:r>
              <a:rPr lang="en-US" sz="2400" dirty="0">
                <a:solidFill>
                  <a:srgbClr val="C00000"/>
                </a:solidFill>
              </a:rPr>
              <a:t>Drug-Drug Interactions (DDI): a maximum dose of metformin 1000 mg daily is recommended for use with dolutegravir. Side effects should be monitored with </a:t>
            </a:r>
            <a:r>
              <a:rPr lang="en-US" sz="2400" dirty="0" err="1">
                <a:solidFill>
                  <a:srgbClr val="C00000"/>
                </a:solidFill>
              </a:rPr>
              <a:t>bictegravir</a:t>
            </a:r>
            <a:r>
              <a:rPr lang="en-US" sz="2400" dirty="0">
                <a:solidFill>
                  <a:srgbClr val="C00000"/>
                </a:solidFill>
              </a:rPr>
              <a:t>.</a:t>
            </a:r>
          </a:p>
          <a:p>
            <a:pPr marL="411480" lvl="1" indent="0">
              <a:buNone/>
            </a:pPr>
            <a:endParaRPr lang="en-US" dirty="0"/>
          </a:p>
        </p:txBody>
      </p:sp>
      <p:sp>
        <p:nvSpPr>
          <p:cNvPr id="5" name="Slide Number Placeholder 4">
            <a:extLst>
              <a:ext uri="{FF2B5EF4-FFF2-40B4-BE49-F238E27FC236}">
                <a16:creationId xmlns:a16="http://schemas.microsoft.com/office/drawing/2014/main" id="{0B7D3487-216D-427E-F6FC-A566E6D04751}"/>
              </a:ext>
            </a:extLst>
          </p:cNvPr>
          <p:cNvSpPr>
            <a:spLocks noGrp="1"/>
          </p:cNvSpPr>
          <p:nvPr>
            <p:ph type="sldNum" sz="quarter" idx="12"/>
          </p:nvPr>
        </p:nvSpPr>
        <p:spPr/>
        <p:txBody>
          <a:bodyPr/>
          <a:lstStyle/>
          <a:p>
            <a:fld id="{6E2D2B3B-882E-40F3-A32F-6DD516915044}" type="slidenum">
              <a:rPr lang="en-US" smtClean="0"/>
              <a:pPr/>
              <a:t>25</a:t>
            </a:fld>
            <a:endParaRPr lang="en-US" dirty="0"/>
          </a:p>
        </p:txBody>
      </p:sp>
    </p:spTree>
    <p:extLst>
      <p:ext uri="{BB962C8B-B14F-4D97-AF65-F5344CB8AC3E}">
        <p14:creationId xmlns:p14="http://schemas.microsoft.com/office/powerpoint/2010/main" val="2766679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E679-5BBC-4EE1-4D7D-13F7402C902D}"/>
              </a:ext>
            </a:extLst>
          </p:cNvPr>
          <p:cNvSpPr>
            <a:spLocks noGrp="1"/>
          </p:cNvSpPr>
          <p:nvPr>
            <p:ph type="title"/>
          </p:nvPr>
        </p:nvSpPr>
        <p:spPr/>
        <p:txBody>
          <a:bodyPr/>
          <a:lstStyle/>
          <a:p>
            <a:pPr algn="ctr"/>
            <a:r>
              <a:rPr lang="en-US" dirty="0"/>
              <a:t>Insulin </a:t>
            </a:r>
          </a:p>
        </p:txBody>
      </p:sp>
      <p:sp>
        <p:nvSpPr>
          <p:cNvPr id="3" name="Content Placeholder 2">
            <a:extLst>
              <a:ext uri="{FF2B5EF4-FFF2-40B4-BE49-F238E27FC236}">
                <a16:creationId xmlns:a16="http://schemas.microsoft.com/office/drawing/2014/main" id="{F1042656-794A-B1AA-34C0-78AB273F3EFA}"/>
              </a:ext>
            </a:extLst>
          </p:cNvPr>
          <p:cNvSpPr>
            <a:spLocks noGrp="1"/>
          </p:cNvSpPr>
          <p:nvPr>
            <p:ph sz="half" idx="1"/>
          </p:nvPr>
        </p:nvSpPr>
        <p:spPr>
          <a:xfrm>
            <a:off x="457200" y="1152144"/>
            <a:ext cx="8074588" cy="3323480"/>
          </a:xfrm>
        </p:spPr>
        <p:txBody>
          <a:bodyPr>
            <a:noAutofit/>
          </a:bodyPr>
          <a:lstStyle/>
          <a:p>
            <a:r>
              <a:rPr lang="en-US" sz="2400" dirty="0"/>
              <a:t>Recommended for A1c&gt;10% and/or End Stage Renal Disease (ESRD)</a:t>
            </a:r>
          </a:p>
          <a:p>
            <a:endParaRPr lang="en-US" sz="800" dirty="0"/>
          </a:p>
          <a:p>
            <a:r>
              <a:rPr lang="en-US" sz="2400" dirty="0"/>
              <a:t>Requires self-monitoring BG 1-4 times daily</a:t>
            </a:r>
          </a:p>
          <a:p>
            <a:endParaRPr lang="en-US" sz="800" dirty="0"/>
          </a:p>
          <a:p>
            <a:r>
              <a:rPr lang="en-US" sz="2400" dirty="0"/>
              <a:t>Basal insulin can be initiated at a dose of 10 units daily or 0.1–0.2 units/Kg daily</a:t>
            </a:r>
          </a:p>
          <a:p>
            <a:pPr lvl="1"/>
            <a:r>
              <a:rPr lang="en-US" sz="2200" dirty="0"/>
              <a:t>Insulin resistant individuals might need 0.5-1 units/kg daily</a:t>
            </a:r>
          </a:p>
        </p:txBody>
      </p:sp>
      <p:sp>
        <p:nvSpPr>
          <p:cNvPr id="5" name="Slide Number Placeholder 4">
            <a:extLst>
              <a:ext uri="{FF2B5EF4-FFF2-40B4-BE49-F238E27FC236}">
                <a16:creationId xmlns:a16="http://schemas.microsoft.com/office/drawing/2014/main" id="{B6D475CC-DB7C-34CF-D901-65EEECFFF5B0}"/>
              </a:ext>
            </a:extLst>
          </p:cNvPr>
          <p:cNvSpPr>
            <a:spLocks noGrp="1"/>
          </p:cNvSpPr>
          <p:nvPr>
            <p:ph type="sldNum" sz="quarter" idx="12"/>
          </p:nvPr>
        </p:nvSpPr>
        <p:spPr/>
        <p:txBody>
          <a:bodyPr/>
          <a:lstStyle/>
          <a:p>
            <a:fld id="{6E2D2B3B-882E-40F3-A32F-6DD516915044}" type="slidenum">
              <a:rPr lang="en-US" smtClean="0"/>
              <a:pPr/>
              <a:t>26</a:t>
            </a:fld>
            <a:endParaRPr lang="en-US" dirty="0"/>
          </a:p>
        </p:txBody>
      </p:sp>
    </p:spTree>
    <p:extLst>
      <p:ext uri="{BB962C8B-B14F-4D97-AF65-F5344CB8AC3E}">
        <p14:creationId xmlns:p14="http://schemas.microsoft.com/office/powerpoint/2010/main" val="256117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E679-5BBC-4EE1-4D7D-13F7402C902D}"/>
              </a:ext>
            </a:extLst>
          </p:cNvPr>
          <p:cNvSpPr>
            <a:spLocks noGrp="1"/>
          </p:cNvSpPr>
          <p:nvPr>
            <p:ph type="title"/>
          </p:nvPr>
        </p:nvSpPr>
        <p:spPr/>
        <p:txBody>
          <a:bodyPr/>
          <a:lstStyle/>
          <a:p>
            <a:pPr algn="ctr"/>
            <a:r>
              <a:rPr lang="en-US" dirty="0"/>
              <a:t>Insulin </a:t>
            </a:r>
          </a:p>
        </p:txBody>
      </p:sp>
      <p:sp>
        <p:nvSpPr>
          <p:cNvPr id="4" name="Content Placeholder 3">
            <a:extLst>
              <a:ext uri="{FF2B5EF4-FFF2-40B4-BE49-F238E27FC236}">
                <a16:creationId xmlns:a16="http://schemas.microsoft.com/office/drawing/2014/main" id="{0A6FC856-7545-28DD-1992-877A57FDFE57}"/>
              </a:ext>
            </a:extLst>
          </p:cNvPr>
          <p:cNvSpPr>
            <a:spLocks noGrp="1"/>
          </p:cNvSpPr>
          <p:nvPr>
            <p:ph sz="half" idx="2"/>
          </p:nvPr>
        </p:nvSpPr>
        <p:spPr>
          <a:xfrm>
            <a:off x="533400" y="1234580"/>
            <a:ext cx="7858369" cy="3323480"/>
          </a:xfrm>
        </p:spPr>
        <p:txBody>
          <a:bodyPr>
            <a:normAutofit/>
          </a:bodyPr>
          <a:lstStyle/>
          <a:p>
            <a:r>
              <a:rPr lang="en-US" dirty="0"/>
              <a:t>Prandial insulin sometimes needed to achieve glycemic control </a:t>
            </a:r>
          </a:p>
          <a:p>
            <a:r>
              <a:rPr lang="en-US" dirty="0"/>
              <a:t>Recommend referral to clinical pharmacist and/or endocrinologist</a:t>
            </a:r>
          </a:p>
          <a:p>
            <a:r>
              <a:rPr lang="en-US" dirty="0"/>
              <a:t>Side effect: weight gain</a:t>
            </a:r>
          </a:p>
        </p:txBody>
      </p:sp>
      <p:sp>
        <p:nvSpPr>
          <p:cNvPr id="5" name="Slide Number Placeholder 4">
            <a:extLst>
              <a:ext uri="{FF2B5EF4-FFF2-40B4-BE49-F238E27FC236}">
                <a16:creationId xmlns:a16="http://schemas.microsoft.com/office/drawing/2014/main" id="{B6D475CC-DB7C-34CF-D901-65EEECFFF5B0}"/>
              </a:ext>
            </a:extLst>
          </p:cNvPr>
          <p:cNvSpPr>
            <a:spLocks noGrp="1"/>
          </p:cNvSpPr>
          <p:nvPr>
            <p:ph type="sldNum" sz="quarter" idx="12"/>
          </p:nvPr>
        </p:nvSpPr>
        <p:spPr/>
        <p:txBody>
          <a:bodyPr/>
          <a:lstStyle/>
          <a:p>
            <a:fld id="{6E2D2B3B-882E-40F3-A32F-6DD516915044}" type="slidenum">
              <a:rPr lang="en-US" smtClean="0"/>
              <a:pPr/>
              <a:t>27</a:t>
            </a:fld>
            <a:endParaRPr lang="en-US" dirty="0"/>
          </a:p>
        </p:txBody>
      </p:sp>
    </p:spTree>
    <p:extLst>
      <p:ext uri="{BB962C8B-B14F-4D97-AF65-F5344CB8AC3E}">
        <p14:creationId xmlns:p14="http://schemas.microsoft.com/office/powerpoint/2010/main" val="320893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15DDD01C-2BC3-5508-A3FD-D942D1488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432" y="1"/>
            <a:ext cx="7172568" cy="4649238"/>
          </a:xfrm>
          <a:noFill/>
        </p:spPr>
      </p:pic>
      <p:sp>
        <p:nvSpPr>
          <p:cNvPr id="12" name="Title 1">
            <a:extLst>
              <a:ext uri="{FF2B5EF4-FFF2-40B4-BE49-F238E27FC236}">
                <a16:creationId xmlns:a16="http://schemas.microsoft.com/office/drawing/2014/main" id="{983A1A6D-17E7-A691-3BDD-CB23B93837A5}"/>
              </a:ext>
            </a:extLst>
          </p:cNvPr>
          <p:cNvSpPr>
            <a:spLocks noGrp="1"/>
          </p:cNvSpPr>
          <p:nvPr>
            <p:ph type="title"/>
          </p:nvPr>
        </p:nvSpPr>
        <p:spPr>
          <a:xfrm>
            <a:off x="0" y="698269"/>
            <a:ext cx="2666803" cy="1721081"/>
          </a:xfrm>
        </p:spPr>
        <p:txBody>
          <a:bodyPr/>
          <a:lstStyle/>
          <a:p>
            <a:pPr algn="ctr"/>
            <a:r>
              <a:rPr lang="en-US" dirty="0"/>
              <a:t>Treatment goal for LDL in PWH</a:t>
            </a:r>
          </a:p>
        </p:txBody>
      </p:sp>
      <p:sp>
        <p:nvSpPr>
          <p:cNvPr id="5" name="Slide Number Placeholder 4">
            <a:extLst>
              <a:ext uri="{FF2B5EF4-FFF2-40B4-BE49-F238E27FC236}">
                <a16:creationId xmlns:a16="http://schemas.microsoft.com/office/drawing/2014/main" id="{03CF309C-2A0E-1D0C-2304-EF5593B52EE9}"/>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28</a:t>
            </a:fld>
            <a:endParaRPr lang="en-US"/>
          </a:p>
        </p:txBody>
      </p:sp>
      <p:sp>
        <p:nvSpPr>
          <p:cNvPr id="8" name="TextBox 7">
            <a:extLst>
              <a:ext uri="{FF2B5EF4-FFF2-40B4-BE49-F238E27FC236}">
                <a16:creationId xmlns:a16="http://schemas.microsoft.com/office/drawing/2014/main" id="{98583F19-43F1-0562-40D1-E08FF3D6925B}"/>
              </a:ext>
            </a:extLst>
          </p:cNvPr>
          <p:cNvSpPr txBox="1"/>
          <p:nvPr/>
        </p:nvSpPr>
        <p:spPr>
          <a:xfrm>
            <a:off x="457199" y="4729412"/>
            <a:ext cx="8315569" cy="276999"/>
          </a:xfrm>
          <a:prstGeom prst="rect">
            <a:avLst/>
          </a:prstGeom>
          <a:noFill/>
        </p:spPr>
        <p:txBody>
          <a:bodyPr wrap="square" rtlCol="0">
            <a:spAutoFit/>
          </a:bodyPr>
          <a:lstStyle/>
          <a:p>
            <a:pPr algn="ctr"/>
            <a:r>
              <a:rPr lang="en-US" sz="1200" b="0" i="0" dirty="0">
                <a:solidFill>
                  <a:schemeClr val="bg1"/>
                </a:solidFill>
                <a:effectLst/>
                <a:latin typeface="+mj-lt"/>
              </a:rPr>
              <a:t>European AIDS Clinical Society Guidelines 2021, Low Density Lipop</a:t>
            </a:r>
            <a:r>
              <a:rPr lang="en-US" sz="1200" dirty="0">
                <a:solidFill>
                  <a:schemeClr val="bg1"/>
                </a:solidFill>
                <a:latin typeface="+mj-lt"/>
              </a:rPr>
              <a:t>rotein = LDL</a:t>
            </a:r>
            <a:endParaRPr lang="en-US" sz="1200" b="0" i="0" dirty="0">
              <a:solidFill>
                <a:schemeClr val="bg1"/>
              </a:solidFill>
              <a:effectLst/>
              <a:latin typeface="+mj-lt"/>
            </a:endParaRPr>
          </a:p>
        </p:txBody>
      </p:sp>
    </p:spTree>
    <p:extLst>
      <p:ext uri="{BB962C8B-B14F-4D97-AF65-F5344CB8AC3E}">
        <p14:creationId xmlns:p14="http://schemas.microsoft.com/office/powerpoint/2010/main" val="208875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727C-DE9E-BEF6-C470-D36C9AAB9A9F}"/>
              </a:ext>
            </a:extLst>
          </p:cNvPr>
          <p:cNvSpPr>
            <a:spLocks noGrp="1"/>
          </p:cNvSpPr>
          <p:nvPr>
            <p:ph type="title"/>
          </p:nvPr>
        </p:nvSpPr>
        <p:spPr>
          <a:xfrm>
            <a:off x="457199" y="46224"/>
            <a:ext cx="8315569" cy="857250"/>
          </a:xfrm>
        </p:spPr>
        <p:txBody>
          <a:bodyPr/>
          <a:lstStyle/>
          <a:p>
            <a:pPr algn="ctr"/>
            <a:r>
              <a:rPr lang="en-US" dirty="0"/>
              <a:t>Summary</a:t>
            </a:r>
          </a:p>
        </p:txBody>
      </p:sp>
      <p:sp>
        <p:nvSpPr>
          <p:cNvPr id="3" name="Content Placeholder 2">
            <a:extLst>
              <a:ext uri="{FF2B5EF4-FFF2-40B4-BE49-F238E27FC236}">
                <a16:creationId xmlns:a16="http://schemas.microsoft.com/office/drawing/2014/main" id="{9E08E21C-456C-15A9-82EC-29BB530DD30E}"/>
              </a:ext>
            </a:extLst>
          </p:cNvPr>
          <p:cNvSpPr>
            <a:spLocks noGrp="1"/>
          </p:cNvSpPr>
          <p:nvPr>
            <p:ph idx="1"/>
          </p:nvPr>
        </p:nvSpPr>
        <p:spPr>
          <a:xfrm>
            <a:off x="457200" y="971550"/>
            <a:ext cx="8315569" cy="3657600"/>
          </a:xfrm>
        </p:spPr>
        <p:txBody>
          <a:bodyPr>
            <a:normAutofit lnSpcReduction="10000"/>
          </a:bodyPr>
          <a:lstStyle/>
          <a:p>
            <a:r>
              <a:rPr lang="en-US" dirty="0"/>
              <a:t>T2D is an important HIV comorbidity. Independently both are risk factors for CVD, thus it is paramount to treat T2D in PWH to prevent complications.</a:t>
            </a:r>
          </a:p>
          <a:p>
            <a:r>
              <a:rPr lang="en-US" dirty="0"/>
              <a:t>T2D treatment should be tailored to each patient based on their socio-economical resources and comorbidities.</a:t>
            </a:r>
          </a:p>
          <a:p>
            <a:r>
              <a:rPr lang="en-US" dirty="0"/>
              <a:t>Management of T2D takes a toll on patients and caregivers. It is important to have a multidisciplinary approach that includes PCP, diabetes educators, clinical pharmacists, endocrinologists, case managers, and mental health providers.</a:t>
            </a:r>
          </a:p>
        </p:txBody>
      </p:sp>
      <p:sp>
        <p:nvSpPr>
          <p:cNvPr id="4" name="Slide Number Placeholder 3">
            <a:extLst>
              <a:ext uri="{FF2B5EF4-FFF2-40B4-BE49-F238E27FC236}">
                <a16:creationId xmlns:a16="http://schemas.microsoft.com/office/drawing/2014/main" id="{4A832293-46F2-89BC-F1D6-C1F9AC98BF7B}"/>
              </a:ext>
            </a:extLst>
          </p:cNvPr>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411680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a:t>
            </a:r>
            <a:r>
              <a:rPr lang="en-US" sz="1100" dirty="0">
                <a:ea typeface="Calibri" panose="020F0502020204030204" pitchFamily="34" charset="0"/>
                <a:cs typeface="Times New Roman" panose="02020603050405020304" pitchFamily="18" charset="0"/>
              </a:rPr>
              <a:t> does mention of trade names, commercial practices, or organizations imply </a:t>
            </a:r>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an endorsement by HRSA, HHS, or the U.S. Government. For more information, please visit HRSA.gov. </a:t>
            </a:r>
            <a:r>
              <a:rPr lang="en-US" sz="11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30</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882297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31</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2400" dirty="0">
                <a:hlinkClick r:id="rId3"/>
              </a:rPr>
              <a:t>http://nccc.ucsf.edu/</a:t>
            </a:r>
            <a:endParaRPr lang="en-US" sz="24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https://hsc.unm.edu/scaetc/programs-services/echo.html</a:t>
            </a:r>
            <a:r>
              <a:rPr lang="en-US" sz="2200" dirty="0"/>
              <a:t> </a:t>
            </a:r>
          </a:p>
        </p:txBody>
      </p:sp>
      <p:sp>
        <p:nvSpPr>
          <p:cNvPr id="7" name="Content Placeholder 6"/>
          <p:cNvSpPr>
            <a:spLocks noGrp="1"/>
          </p:cNvSpPr>
          <p:nvPr>
            <p:ph sz="half" idx="2"/>
          </p:nvPr>
        </p:nvSpPr>
        <p:spPr>
          <a:xfrm>
            <a:off x="4495800" y="895350"/>
            <a:ext cx="4584628" cy="3771900"/>
          </a:xfrm>
        </p:spPr>
        <p:txBody>
          <a:bodyPr>
            <a:normAutofit fontScale="92500" lnSpcReduction="1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rmAutofit fontScale="92500"/>
          </a:bodyPr>
          <a:lstStyle/>
          <a:p>
            <a:pPr marL="514350" indent="-514350">
              <a:buFont typeface="+mj-lt"/>
              <a:buAutoNum type="arabicPeriod"/>
            </a:pPr>
            <a:r>
              <a:rPr lang="en-US" dirty="0"/>
              <a:t>Recognize the strategies for screening and diagnosis of Type 2 Diabetes (T2D) in people with HIV (PWH).</a:t>
            </a:r>
          </a:p>
          <a:p>
            <a:pPr marL="514350" indent="-514350">
              <a:buFont typeface="+mj-lt"/>
              <a:buAutoNum type="arabicPeriod"/>
            </a:pPr>
            <a:endParaRPr lang="en-US" sz="900" dirty="0"/>
          </a:p>
          <a:p>
            <a:pPr marL="514350" indent="-514350">
              <a:buFont typeface="+mj-lt"/>
              <a:buAutoNum type="arabicPeriod"/>
            </a:pPr>
            <a:r>
              <a:rPr lang="en-US" dirty="0"/>
              <a:t>Recognize the importance of person-centered diabetes management.</a:t>
            </a:r>
          </a:p>
          <a:p>
            <a:pPr marL="514350" indent="-514350">
              <a:buFont typeface="+mj-lt"/>
              <a:buAutoNum type="arabicPeriod"/>
            </a:pPr>
            <a:endParaRPr lang="en-US" sz="900" dirty="0"/>
          </a:p>
          <a:p>
            <a:pPr marL="514350" indent="-514350">
              <a:buFont typeface="+mj-lt"/>
              <a:buAutoNum type="arabicPeriod"/>
            </a:pPr>
            <a:r>
              <a:rPr lang="en-US" dirty="0"/>
              <a:t>Identify the main drug-drug interaction between antidiabetic medications and Antiretroviral Therapy (ART).</a:t>
            </a:r>
          </a:p>
          <a:p>
            <a:pPr marL="514350" indent="-514350">
              <a:buFont typeface="+mj-lt"/>
              <a:buAutoNum type="arabicPeriod"/>
            </a:pPr>
            <a:endParaRPr lang="en-US" sz="800" dirty="0"/>
          </a:p>
          <a:p>
            <a:pPr marL="0" indent="0">
              <a:buNone/>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33872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B7C-6338-C68A-0DA6-8A949D244183}"/>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07A7D41C-A16D-633B-24B6-2F3561581D33}"/>
              </a:ext>
            </a:extLst>
          </p:cNvPr>
          <p:cNvSpPr>
            <a:spLocks noGrp="1"/>
          </p:cNvSpPr>
          <p:nvPr>
            <p:ph idx="1"/>
          </p:nvPr>
        </p:nvSpPr>
        <p:spPr/>
        <p:txBody>
          <a:bodyPr>
            <a:normAutofit lnSpcReduction="10000"/>
          </a:bodyPr>
          <a:lstStyle/>
          <a:p>
            <a:r>
              <a:rPr lang="en-US" sz="3200" dirty="0"/>
              <a:t>Risk factors for T2D in PWH</a:t>
            </a:r>
          </a:p>
          <a:p>
            <a:r>
              <a:rPr lang="en-US" sz="3200" dirty="0"/>
              <a:t>Screening and diagnosis</a:t>
            </a:r>
          </a:p>
          <a:p>
            <a:r>
              <a:rPr lang="en-US" sz="3200" dirty="0"/>
              <a:t>Person-centered diabetes management</a:t>
            </a:r>
          </a:p>
          <a:p>
            <a:r>
              <a:rPr lang="en-US" sz="3200" dirty="0"/>
              <a:t>Therapeutic treatment plans/Dedicated Drug Interactions (DDI’s)</a:t>
            </a:r>
          </a:p>
          <a:p>
            <a:r>
              <a:rPr lang="en-US" sz="3200" dirty="0"/>
              <a:t>Summary </a:t>
            </a:r>
          </a:p>
        </p:txBody>
      </p:sp>
      <p:sp>
        <p:nvSpPr>
          <p:cNvPr id="4" name="Slide Number Placeholder 3">
            <a:extLst>
              <a:ext uri="{FF2B5EF4-FFF2-40B4-BE49-F238E27FC236}">
                <a16:creationId xmlns:a16="http://schemas.microsoft.com/office/drawing/2014/main" id="{C75FA914-B18C-2005-EC17-E35878A4745D}"/>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42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p:txBody>
          <a:bodyPr/>
          <a:lstStyle/>
          <a:p>
            <a:pPr algn="ctr"/>
            <a:r>
              <a:rPr lang="en-US" sz="3600" dirty="0"/>
              <a:t>Diabetes: an HIV-associated comorbidity</a:t>
            </a:r>
          </a:p>
        </p:txBody>
      </p:sp>
      <p:sp>
        <p:nvSpPr>
          <p:cNvPr id="3" name="Content Placeholder 2">
            <a:extLst>
              <a:ext uri="{FF2B5EF4-FFF2-40B4-BE49-F238E27FC236}">
                <a16:creationId xmlns:a16="http://schemas.microsoft.com/office/drawing/2014/main" id="{85B269A8-F41B-988A-48D6-83405DA194F4}"/>
              </a:ext>
            </a:extLst>
          </p:cNvPr>
          <p:cNvSpPr>
            <a:spLocks noGrp="1"/>
          </p:cNvSpPr>
          <p:nvPr>
            <p:ph sz="half" idx="1"/>
          </p:nvPr>
        </p:nvSpPr>
        <p:spPr/>
        <p:txBody>
          <a:bodyPr>
            <a:normAutofit/>
          </a:bodyPr>
          <a:lstStyle/>
          <a:p>
            <a:r>
              <a:rPr lang="en-US" dirty="0">
                <a:solidFill>
                  <a:srgbClr val="000000"/>
                </a:solidFill>
                <a:effectLst/>
                <a:latin typeface="+mj-lt"/>
              </a:rPr>
              <a:t>As PWH live longer, their risk for developing diabetes has increased along with their lifespans </a:t>
            </a:r>
          </a:p>
        </p:txBody>
      </p:sp>
      <p:sp>
        <p:nvSpPr>
          <p:cNvPr id="4" name="Content Placeholder 3">
            <a:extLst>
              <a:ext uri="{FF2B5EF4-FFF2-40B4-BE49-F238E27FC236}">
                <a16:creationId xmlns:a16="http://schemas.microsoft.com/office/drawing/2014/main" id="{FBE2D5D1-C071-6458-FFB5-A055AB96305A}"/>
              </a:ext>
            </a:extLst>
          </p:cNvPr>
          <p:cNvSpPr>
            <a:spLocks noGrp="1"/>
          </p:cNvSpPr>
          <p:nvPr>
            <p:ph sz="half" idx="2"/>
          </p:nvPr>
        </p:nvSpPr>
        <p:spPr/>
        <p:txBody>
          <a:bodyPr>
            <a:normAutofit/>
          </a:bodyPr>
          <a:lstStyle/>
          <a:p>
            <a:r>
              <a:rPr lang="en-US" dirty="0">
                <a:latin typeface="+mj-lt"/>
              </a:rPr>
              <a:t>The prevalence of diabetes in a cohort in the United States of PWH on stable ART ranges between 12.2% (men) and  19.3% (women)</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6</a:t>
            </a:fld>
            <a:endParaRPr lang="en-US"/>
          </a:p>
        </p:txBody>
      </p:sp>
      <p:sp>
        <p:nvSpPr>
          <p:cNvPr id="6" name="TextBox 5">
            <a:extLst>
              <a:ext uri="{FF2B5EF4-FFF2-40B4-BE49-F238E27FC236}">
                <a16:creationId xmlns:a16="http://schemas.microsoft.com/office/drawing/2014/main" id="{EE7ACB02-8CEB-BD06-D26B-FA745C99F3C1}"/>
              </a:ext>
            </a:extLst>
          </p:cNvPr>
          <p:cNvSpPr txBox="1"/>
          <p:nvPr/>
        </p:nvSpPr>
        <p:spPr>
          <a:xfrm>
            <a:off x="2286000" y="4691615"/>
            <a:ext cx="5334000" cy="461665"/>
          </a:xfrm>
          <a:prstGeom prst="rect">
            <a:avLst/>
          </a:prstGeom>
          <a:noFill/>
        </p:spPr>
        <p:txBody>
          <a:bodyPr wrap="square" rtlCol="0">
            <a:spAutoFit/>
          </a:bodyPr>
          <a:lstStyle/>
          <a:p>
            <a:r>
              <a:rPr lang="en-US" sz="1200" dirty="0">
                <a:solidFill>
                  <a:schemeClr val="bg1"/>
                </a:solidFill>
              </a:rPr>
              <a:t>Centers for Disease Control and Prevention. “HIV Among People Aged 50 and Over.” </a:t>
            </a:r>
            <a:r>
              <a:rPr lang="en-US" sz="1200" dirty="0" err="1">
                <a:solidFill>
                  <a:schemeClr val="bg1"/>
                </a:solidFill>
                <a:latin typeface="+mj-lt"/>
              </a:rPr>
              <a:t>Buchacz</a:t>
            </a:r>
            <a:r>
              <a:rPr lang="en-US" sz="1200" dirty="0">
                <a:solidFill>
                  <a:schemeClr val="bg1"/>
                </a:solidFill>
                <a:latin typeface="+mj-lt"/>
              </a:rPr>
              <a:t> </a:t>
            </a:r>
            <a:r>
              <a:rPr lang="en-US" sz="1200" i="1" dirty="0">
                <a:solidFill>
                  <a:schemeClr val="bg1"/>
                </a:solidFill>
                <a:latin typeface="+mj-lt"/>
              </a:rPr>
              <a:t>et al</a:t>
            </a:r>
            <a:r>
              <a:rPr lang="en-US" sz="1200" dirty="0">
                <a:solidFill>
                  <a:schemeClr val="bg1"/>
                </a:solidFill>
                <a:latin typeface="+mj-lt"/>
              </a:rPr>
              <a:t>. </a:t>
            </a:r>
            <a:r>
              <a:rPr lang="en-US" sz="1200" dirty="0" err="1">
                <a:solidFill>
                  <a:schemeClr val="bg1"/>
                </a:solidFill>
                <a:latin typeface="+mj-lt"/>
              </a:rPr>
              <a:t>Antivir</a:t>
            </a:r>
            <a:r>
              <a:rPr lang="en-US" sz="1200" dirty="0">
                <a:solidFill>
                  <a:schemeClr val="bg1"/>
                </a:solidFill>
                <a:latin typeface="+mj-lt"/>
              </a:rPr>
              <a:t> </a:t>
            </a:r>
            <a:r>
              <a:rPr lang="en-US" sz="1200" dirty="0" err="1">
                <a:solidFill>
                  <a:schemeClr val="bg1"/>
                </a:solidFill>
                <a:latin typeface="+mj-lt"/>
              </a:rPr>
              <a:t>Ther</a:t>
            </a:r>
            <a:r>
              <a:rPr lang="en-US" sz="1200" dirty="0">
                <a:solidFill>
                  <a:schemeClr val="bg1"/>
                </a:solidFill>
                <a:latin typeface="+mj-lt"/>
              </a:rPr>
              <a:t>. 2013;18(1):65–75 </a:t>
            </a:r>
            <a:endParaRPr lang="en-US" sz="1200" dirty="0">
              <a:solidFill>
                <a:schemeClr val="bg1"/>
              </a:solidFill>
            </a:endParaRPr>
          </a:p>
        </p:txBody>
      </p:sp>
    </p:spTree>
    <p:extLst>
      <p:ext uri="{BB962C8B-B14F-4D97-AF65-F5344CB8AC3E}">
        <p14:creationId xmlns:p14="http://schemas.microsoft.com/office/powerpoint/2010/main" val="409586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Diagram&#10;&#10;Description automatically generated">
            <a:extLst>
              <a:ext uri="{FF2B5EF4-FFF2-40B4-BE49-F238E27FC236}">
                <a16:creationId xmlns:a16="http://schemas.microsoft.com/office/drawing/2014/main" id="{464ADA33-3558-9CC2-89D6-3F1BAAAC50B9}"/>
              </a:ext>
            </a:extLst>
          </p:cNvPr>
          <p:cNvPicPr>
            <a:picLocks noGrp="1" noChangeAspect="1"/>
          </p:cNvPicPr>
          <p:nvPr>
            <p:ph idx="1"/>
          </p:nvPr>
        </p:nvPicPr>
        <p:blipFill rotWithShape="1">
          <a:blip r:embed="rId2"/>
          <a:srcRect t="8588" b="3475"/>
          <a:stretch/>
        </p:blipFill>
        <p:spPr>
          <a:xfrm>
            <a:off x="1676400" y="528848"/>
            <a:ext cx="6090384" cy="4141132"/>
          </a:xfrm>
        </p:spPr>
      </p:pic>
      <p:sp>
        <p:nvSpPr>
          <p:cNvPr id="2" name="Title 1">
            <a:extLst>
              <a:ext uri="{FF2B5EF4-FFF2-40B4-BE49-F238E27FC236}">
                <a16:creationId xmlns:a16="http://schemas.microsoft.com/office/drawing/2014/main" id="{E64A58E2-C35E-7821-6463-0EA626B00397}"/>
              </a:ext>
            </a:extLst>
          </p:cNvPr>
          <p:cNvSpPr>
            <a:spLocks noGrp="1"/>
          </p:cNvSpPr>
          <p:nvPr>
            <p:ph type="title"/>
          </p:nvPr>
        </p:nvSpPr>
        <p:spPr>
          <a:xfrm>
            <a:off x="228600" y="116908"/>
            <a:ext cx="8763000" cy="549842"/>
          </a:xfrm>
        </p:spPr>
        <p:txBody>
          <a:bodyPr/>
          <a:lstStyle/>
          <a:p>
            <a:pPr algn="ctr"/>
            <a:r>
              <a:rPr lang="en-US" sz="3400" dirty="0"/>
              <a:t>Determinants of cardiometabolic comorbidities</a:t>
            </a:r>
          </a:p>
        </p:txBody>
      </p:sp>
      <p:sp>
        <p:nvSpPr>
          <p:cNvPr id="5" name="Slide Number Placeholder 4">
            <a:extLst>
              <a:ext uri="{FF2B5EF4-FFF2-40B4-BE49-F238E27FC236}">
                <a16:creationId xmlns:a16="http://schemas.microsoft.com/office/drawing/2014/main" id="{64628662-63DF-E0E3-590F-424D6CCE8CBB}"/>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11" name="TextBox 10">
            <a:extLst>
              <a:ext uri="{FF2B5EF4-FFF2-40B4-BE49-F238E27FC236}">
                <a16:creationId xmlns:a16="http://schemas.microsoft.com/office/drawing/2014/main" id="{0300971C-6AC7-8349-9592-1DDF48F75F7C}"/>
              </a:ext>
            </a:extLst>
          </p:cNvPr>
          <p:cNvSpPr txBox="1"/>
          <p:nvPr/>
        </p:nvSpPr>
        <p:spPr>
          <a:xfrm>
            <a:off x="304800" y="4729413"/>
            <a:ext cx="8686800" cy="277000"/>
          </a:xfrm>
          <a:prstGeom prst="rect">
            <a:avLst/>
          </a:prstGeom>
          <a:noFill/>
        </p:spPr>
        <p:txBody>
          <a:bodyPr wrap="square" rtlCol="0">
            <a:spAutoFit/>
          </a:bodyPr>
          <a:lstStyle/>
          <a:p>
            <a:pPr algn="ctr"/>
            <a:r>
              <a:rPr lang="en-US" sz="1200" b="0" i="0" dirty="0">
                <a:solidFill>
                  <a:schemeClr val="bg1"/>
                </a:solidFill>
                <a:effectLst/>
                <a:latin typeface="+mj-lt"/>
              </a:rPr>
              <a:t>Warriner et al. Infectious disease clinics of North America 2014</a:t>
            </a:r>
            <a:r>
              <a:rPr lang="en-US" sz="1000" b="0" i="0" dirty="0">
                <a:solidFill>
                  <a:schemeClr val="bg1"/>
                </a:solidFill>
                <a:effectLst/>
                <a:latin typeface="+mj-lt"/>
              </a:rPr>
              <a:t>.</a:t>
            </a:r>
            <a:endParaRPr lang="en-US" sz="1000" dirty="0">
              <a:solidFill>
                <a:schemeClr val="bg1"/>
              </a:solidFill>
              <a:latin typeface="+mj-lt"/>
            </a:endParaRPr>
          </a:p>
        </p:txBody>
      </p:sp>
    </p:spTree>
    <p:extLst>
      <p:ext uri="{BB962C8B-B14F-4D97-AF65-F5344CB8AC3E}">
        <p14:creationId xmlns:p14="http://schemas.microsoft.com/office/powerpoint/2010/main" val="391941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8E2-C35E-7821-6463-0EA626B00397}"/>
              </a:ext>
            </a:extLst>
          </p:cNvPr>
          <p:cNvSpPr>
            <a:spLocks noGrp="1"/>
          </p:cNvSpPr>
          <p:nvPr>
            <p:ph type="title"/>
          </p:nvPr>
        </p:nvSpPr>
        <p:spPr>
          <a:xfrm>
            <a:off x="112994" y="114300"/>
            <a:ext cx="8763000" cy="857250"/>
          </a:xfrm>
        </p:spPr>
        <p:txBody>
          <a:bodyPr/>
          <a:lstStyle/>
          <a:p>
            <a:pPr algn="ctr"/>
            <a:r>
              <a:rPr lang="en-US" sz="3400" dirty="0"/>
              <a:t>Screening and diagnosis</a:t>
            </a:r>
          </a:p>
        </p:txBody>
      </p:sp>
      <p:sp>
        <p:nvSpPr>
          <p:cNvPr id="3" name="Content Placeholder 2">
            <a:extLst>
              <a:ext uri="{FF2B5EF4-FFF2-40B4-BE49-F238E27FC236}">
                <a16:creationId xmlns:a16="http://schemas.microsoft.com/office/drawing/2014/main" id="{1083C4B9-621E-D411-6DAD-FA66B6D62207}"/>
              </a:ext>
            </a:extLst>
          </p:cNvPr>
          <p:cNvSpPr>
            <a:spLocks noGrp="1"/>
          </p:cNvSpPr>
          <p:nvPr>
            <p:ph sz="half" idx="1"/>
          </p:nvPr>
        </p:nvSpPr>
        <p:spPr>
          <a:xfrm>
            <a:off x="463858" y="938444"/>
            <a:ext cx="8074588" cy="3657600"/>
          </a:xfrm>
        </p:spPr>
        <p:txBody>
          <a:bodyPr>
            <a:normAutofit fontScale="77500" lnSpcReduction="20000"/>
          </a:bodyPr>
          <a:lstStyle/>
          <a:p>
            <a:pPr marL="114300" indent="0">
              <a:buNone/>
            </a:pPr>
            <a:endParaRPr lang="en-US" sz="800" dirty="0"/>
          </a:p>
          <a:p>
            <a:r>
              <a:rPr lang="en-US" dirty="0"/>
              <a:t>PWH </a:t>
            </a:r>
            <a:r>
              <a:rPr lang="en-US" b="0" i="0" dirty="0">
                <a:solidFill>
                  <a:srgbClr val="000000"/>
                </a:solidFill>
                <a:effectLst/>
                <a:latin typeface="Roboto" panose="02000000000000000000" pitchFamily="2" charset="0"/>
              </a:rPr>
              <a:t>should be screened for diabetes before starting ART, followed by 4-6 weeks after therapy initiation, and every 12 months thereafter with fasting blood glucose (BG) (ADA)</a:t>
            </a:r>
          </a:p>
          <a:p>
            <a:endParaRPr lang="en-US" sz="1000" b="0" i="0" dirty="0">
              <a:solidFill>
                <a:srgbClr val="000000"/>
              </a:solidFill>
              <a:effectLst/>
              <a:latin typeface="Roboto" panose="02000000000000000000" pitchFamily="2" charset="0"/>
            </a:endParaRPr>
          </a:p>
          <a:p>
            <a:r>
              <a:rPr lang="en-US" dirty="0">
                <a:latin typeface="+mj-lt"/>
              </a:rPr>
              <a:t>Diagnosis should be based on:</a:t>
            </a:r>
          </a:p>
          <a:p>
            <a:pPr lvl="1"/>
            <a:r>
              <a:rPr lang="en-US" sz="2800" dirty="0">
                <a:effectLst/>
                <a:latin typeface="+mj-lt"/>
              </a:rPr>
              <a:t>fasting glucose ≥ 126 mg/dl</a:t>
            </a:r>
          </a:p>
          <a:p>
            <a:pPr lvl="1"/>
            <a:r>
              <a:rPr lang="en-US" sz="2800" dirty="0">
                <a:effectLst/>
                <a:latin typeface="+mj-lt"/>
              </a:rPr>
              <a:t>2-hour BG ≥ 200 mg/dl after a 75-gram glucose challenge</a:t>
            </a:r>
          </a:p>
          <a:p>
            <a:pPr marL="411480" lvl="1" indent="0">
              <a:buNone/>
            </a:pPr>
            <a:endParaRPr lang="en-US" sz="1000" dirty="0">
              <a:effectLst/>
              <a:latin typeface="+mj-lt"/>
            </a:endParaRPr>
          </a:p>
          <a:p>
            <a:r>
              <a:rPr lang="en-US" dirty="0">
                <a:latin typeface="+mj-lt"/>
              </a:rPr>
              <a:t>HgA1c underestimates glycemia in PWH</a:t>
            </a:r>
          </a:p>
          <a:p>
            <a:endParaRPr lang="en-US" sz="1100" dirty="0">
              <a:latin typeface="+mj-lt"/>
            </a:endParaRPr>
          </a:p>
          <a:p>
            <a:r>
              <a:rPr lang="en-US" dirty="0">
                <a:latin typeface="+mj-lt"/>
              </a:rPr>
              <a:t>Abacavir is associated with greater discordance between A1c and BG levels</a:t>
            </a:r>
            <a:endParaRPr lang="en-US" dirty="0">
              <a:effectLst/>
              <a:latin typeface="+mj-lt"/>
            </a:endParaRPr>
          </a:p>
        </p:txBody>
      </p:sp>
      <p:sp>
        <p:nvSpPr>
          <p:cNvPr id="5" name="Slide Number Placeholder 4">
            <a:extLst>
              <a:ext uri="{FF2B5EF4-FFF2-40B4-BE49-F238E27FC236}">
                <a16:creationId xmlns:a16="http://schemas.microsoft.com/office/drawing/2014/main" id="{64628662-63DF-E0E3-590F-424D6CCE8CBB}"/>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8" name="TextBox 7">
            <a:extLst>
              <a:ext uri="{FF2B5EF4-FFF2-40B4-BE49-F238E27FC236}">
                <a16:creationId xmlns:a16="http://schemas.microsoft.com/office/drawing/2014/main" id="{C9B367E8-5A51-721B-E6DE-855E0574BD09}"/>
              </a:ext>
            </a:extLst>
          </p:cNvPr>
          <p:cNvSpPr txBox="1"/>
          <p:nvPr/>
        </p:nvSpPr>
        <p:spPr>
          <a:xfrm>
            <a:off x="-152400" y="4701889"/>
            <a:ext cx="10131366" cy="615553"/>
          </a:xfrm>
          <a:prstGeom prst="rect">
            <a:avLst/>
          </a:prstGeom>
          <a:noFill/>
        </p:spPr>
        <p:txBody>
          <a:bodyPr wrap="square" rtlCol="0">
            <a:spAutoFit/>
          </a:bodyPr>
          <a:lstStyle/>
          <a:p>
            <a:pPr algn="ctr"/>
            <a:r>
              <a:rPr lang="en-US" sz="1200" b="0" i="0" dirty="0">
                <a:solidFill>
                  <a:schemeClr val="bg1"/>
                </a:solidFill>
                <a:effectLst/>
                <a:latin typeface="+mj-lt"/>
              </a:rPr>
              <a:t>American Diabetes Association (ADA) Diabetes care guidelines. 2022.</a:t>
            </a:r>
          </a:p>
          <a:p>
            <a:pPr algn="ctr"/>
            <a:r>
              <a:rPr lang="en-US" sz="1200" dirty="0">
                <a:solidFill>
                  <a:schemeClr val="bg1"/>
                </a:solidFill>
                <a:latin typeface="+mj-lt"/>
              </a:rPr>
              <a:t>Sarkar </a:t>
            </a:r>
            <a:r>
              <a:rPr lang="en-US" sz="1200" i="1" dirty="0">
                <a:solidFill>
                  <a:schemeClr val="bg1"/>
                </a:solidFill>
                <a:latin typeface="+mj-lt"/>
              </a:rPr>
              <a:t>et al</a:t>
            </a:r>
            <a:r>
              <a:rPr lang="en-US" sz="1200" dirty="0">
                <a:solidFill>
                  <a:schemeClr val="bg1"/>
                </a:solidFill>
                <a:latin typeface="+mj-lt"/>
              </a:rPr>
              <a:t>. </a:t>
            </a:r>
            <a:r>
              <a:rPr lang="en-US" sz="1200" dirty="0" err="1">
                <a:solidFill>
                  <a:schemeClr val="bg1"/>
                </a:solidFill>
                <a:effectLst/>
                <a:latin typeface="+mj-lt"/>
              </a:rPr>
              <a:t>Curr</a:t>
            </a:r>
            <a:r>
              <a:rPr lang="en-US" sz="1200" dirty="0">
                <a:solidFill>
                  <a:schemeClr val="bg1"/>
                </a:solidFill>
                <a:effectLst/>
                <a:latin typeface="+mj-lt"/>
              </a:rPr>
              <a:t> Diab Rep. ; 21(5): 13. </a:t>
            </a:r>
          </a:p>
          <a:p>
            <a:pPr algn="ctr"/>
            <a:endParaRPr lang="en-US" sz="1000" dirty="0">
              <a:solidFill>
                <a:schemeClr val="bg1"/>
              </a:solidFill>
              <a:latin typeface="+mj-lt"/>
            </a:endParaRPr>
          </a:p>
        </p:txBody>
      </p:sp>
    </p:spTree>
    <p:extLst>
      <p:ext uri="{BB962C8B-B14F-4D97-AF65-F5344CB8AC3E}">
        <p14:creationId xmlns:p14="http://schemas.microsoft.com/office/powerpoint/2010/main" val="378783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8E2-C35E-7821-6463-0EA626B00397}"/>
              </a:ext>
            </a:extLst>
          </p:cNvPr>
          <p:cNvSpPr>
            <a:spLocks noGrp="1"/>
          </p:cNvSpPr>
          <p:nvPr>
            <p:ph type="title"/>
          </p:nvPr>
        </p:nvSpPr>
        <p:spPr>
          <a:xfrm>
            <a:off x="228600" y="205979"/>
            <a:ext cx="8763000" cy="857250"/>
          </a:xfrm>
        </p:spPr>
        <p:txBody>
          <a:bodyPr/>
          <a:lstStyle/>
          <a:p>
            <a:pPr algn="ctr"/>
            <a:r>
              <a:rPr lang="en-US" sz="3400" dirty="0"/>
              <a:t>Person-centered diabetes management</a:t>
            </a:r>
          </a:p>
        </p:txBody>
      </p:sp>
      <p:sp>
        <p:nvSpPr>
          <p:cNvPr id="3" name="Content Placeholder 2">
            <a:extLst>
              <a:ext uri="{FF2B5EF4-FFF2-40B4-BE49-F238E27FC236}">
                <a16:creationId xmlns:a16="http://schemas.microsoft.com/office/drawing/2014/main" id="{1083C4B9-621E-D411-6DAD-FA66B6D62207}"/>
              </a:ext>
            </a:extLst>
          </p:cNvPr>
          <p:cNvSpPr>
            <a:spLocks noGrp="1"/>
          </p:cNvSpPr>
          <p:nvPr>
            <p:ph sz="half" idx="1"/>
          </p:nvPr>
        </p:nvSpPr>
        <p:spPr>
          <a:xfrm>
            <a:off x="457200" y="1152144"/>
            <a:ext cx="8074588" cy="3323480"/>
          </a:xfrm>
        </p:spPr>
        <p:txBody>
          <a:bodyPr>
            <a:normAutofit fontScale="85000" lnSpcReduction="20000"/>
          </a:bodyPr>
          <a:lstStyle/>
          <a:p>
            <a:r>
              <a:rPr lang="en-US" dirty="0"/>
              <a:t>People living with chronic diseases must be treated differently depending on which one they acquired first</a:t>
            </a:r>
          </a:p>
          <a:p>
            <a:r>
              <a:rPr lang="en-US" dirty="0"/>
              <a:t>Traditional risk factors for T2D in the general population apply equally to people with and without HIV </a:t>
            </a:r>
            <a:r>
              <a:rPr lang="en-US" dirty="0">
                <a:sym typeface="Wingdings" pitchFamily="2" charset="2"/>
              </a:rPr>
              <a:t> early patient encounters should document the presence of any risk factors</a:t>
            </a:r>
          </a:p>
          <a:p>
            <a:r>
              <a:rPr lang="en-US" dirty="0">
                <a:sym typeface="Wingdings" pitchFamily="2" charset="2"/>
              </a:rPr>
              <a:t>Additional risk factors should also be recognized:</a:t>
            </a:r>
          </a:p>
          <a:p>
            <a:pPr lvl="1"/>
            <a:r>
              <a:rPr lang="en-US" sz="2800" dirty="0">
                <a:sym typeface="Wingdings" pitchFamily="2" charset="2"/>
              </a:rPr>
              <a:t>Weight gain after ART initiation “return to health”  specially with Integrase Strand Transfer Inhibitors (INSTIs)</a:t>
            </a:r>
          </a:p>
        </p:txBody>
      </p:sp>
      <p:sp>
        <p:nvSpPr>
          <p:cNvPr id="5" name="Slide Number Placeholder 4">
            <a:extLst>
              <a:ext uri="{FF2B5EF4-FFF2-40B4-BE49-F238E27FC236}">
                <a16:creationId xmlns:a16="http://schemas.microsoft.com/office/drawing/2014/main" id="{64628662-63DF-E0E3-590F-424D6CCE8CBB}"/>
              </a:ext>
            </a:extLst>
          </p:cNvPr>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271523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1524</Words>
  <Application>Microsoft Office PowerPoint</Application>
  <PresentationFormat>On-screen Show (16:9)</PresentationFormat>
  <Paragraphs>222</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Google Sans</vt:lpstr>
      <vt:lpstr>ITC Avant Garde Std Bk</vt:lpstr>
      <vt:lpstr>Roboto</vt:lpstr>
      <vt:lpstr>Wingdings</vt:lpstr>
      <vt:lpstr>AETC-BLANK-MASTER</vt:lpstr>
      <vt:lpstr>Management of T2D in People with HIV</vt:lpstr>
      <vt:lpstr>Presenter Profile</vt:lpstr>
      <vt:lpstr>Conflict of Interest Disclosure Statement</vt:lpstr>
      <vt:lpstr>Learning Objectives</vt:lpstr>
      <vt:lpstr>Outline</vt:lpstr>
      <vt:lpstr>Diabetes: an HIV-associated comorbidity</vt:lpstr>
      <vt:lpstr>Determinants of cardiometabolic comorbidities</vt:lpstr>
      <vt:lpstr>Screening and diagnosis</vt:lpstr>
      <vt:lpstr>Person-centered diabetes management</vt:lpstr>
      <vt:lpstr>Person-centered diabetes management (cont’d)</vt:lpstr>
      <vt:lpstr>PowerPoint Presentation</vt:lpstr>
      <vt:lpstr>PowerPoint Presentation</vt:lpstr>
      <vt:lpstr>Person-centered diabetes management (cont’d)</vt:lpstr>
      <vt:lpstr>PowerPoint Presentation</vt:lpstr>
      <vt:lpstr>PowerPoint Presentation</vt:lpstr>
      <vt:lpstr>Cardiorenal risk reduction in high-risk patients</vt:lpstr>
      <vt:lpstr>PowerPoint Presentation</vt:lpstr>
      <vt:lpstr>PowerPoint Presentation</vt:lpstr>
      <vt:lpstr>Life-style changes</vt:lpstr>
      <vt:lpstr>GLP-1 receptor agonist</vt:lpstr>
      <vt:lpstr>GLP-1 receptor agonist</vt:lpstr>
      <vt:lpstr>SGLT2 inhibitors </vt:lpstr>
      <vt:lpstr>SGLT2 inhibitors </vt:lpstr>
      <vt:lpstr>Pioglitazone</vt:lpstr>
      <vt:lpstr>Metformin</vt:lpstr>
      <vt:lpstr>Insulin </vt:lpstr>
      <vt:lpstr>Insulin </vt:lpstr>
      <vt:lpstr>Treatment goal for LDL in PWH</vt:lpstr>
      <vt:lpstr>Summary</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66</cp:revision>
  <dcterms:created xsi:type="dcterms:W3CDTF">2021-01-22T21:52:57Z</dcterms:created>
  <dcterms:modified xsi:type="dcterms:W3CDTF">2023-08-02T14:44:19Z</dcterms:modified>
</cp:coreProperties>
</file>