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9" r:id="rId1"/>
  </p:sldMasterIdLst>
  <p:notesMasterIdLst>
    <p:notesMasterId r:id="rId22"/>
  </p:notesMasterIdLst>
  <p:handoutMasterIdLst>
    <p:handoutMasterId r:id="rId23"/>
  </p:handoutMasterIdLst>
  <p:sldIdLst>
    <p:sldId id="359" r:id="rId2"/>
    <p:sldId id="462" r:id="rId3"/>
    <p:sldId id="382" r:id="rId4"/>
    <p:sldId id="361" r:id="rId5"/>
    <p:sldId id="386" r:id="rId6"/>
    <p:sldId id="393" r:id="rId7"/>
    <p:sldId id="392" r:id="rId8"/>
    <p:sldId id="466" r:id="rId9"/>
    <p:sldId id="467" r:id="rId10"/>
    <p:sldId id="387" r:id="rId11"/>
    <p:sldId id="463" r:id="rId12"/>
    <p:sldId id="464" r:id="rId13"/>
    <p:sldId id="465" r:id="rId14"/>
    <p:sldId id="450" r:id="rId15"/>
    <p:sldId id="454" r:id="rId16"/>
    <p:sldId id="456" r:id="rId17"/>
    <p:sldId id="458" r:id="rId18"/>
    <p:sldId id="459" r:id="rId19"/>
    <p:sldId id="460" r:id="rId20"/>
    <p:sldId id="461" r:id="rId21"/>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id="{5D26188A-8877-D343-ABC4-7579CEC42C0C}">
          <p14:sldIdLst>
            <p14:sldId id="359"/>
            <p14:sldId id="462"/>
            <p14:sldId id="382"/>
            <p14:sldId id="361"/>
            <p14:sldId id="386"/>
            <p14:sldId id="393"/>
            <p14:sldId id="392"/>
            <p14:sldId id="466"/>
            <p14:sldId id="467"/>
            <p14:sldId id="387"/>
            <p14:sldId id="463"/>
            <p14:sldId id="464"/>
            <p14:sldId id="465"/>
            <p14:sldId id="450"/>
            <p14:sldId id="454"/>
            <p14:sldId id="456"/>
            <p14:sldId id="458"/>
            <p14:sldId id="459"/>
            <p14:sldId id="460"/>
            <p14:sldId id="461"/>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9C12069-B353-1E3C-99ED-B6031787A88F}" name="Goebel, Melanie Christine" initials="GMC" userId="S::mcgoebel@bcm.edu::3224834c-1d82-4dc3-a879-2f0ef5b4eb0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56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63" autoAdjust="0"/>
    <p:restoredTop sz="74965" autoAdjust="0"/>
  </p:normalViewPr>
  <p:slideViewPr>
    <p:cSldViewPr>
      <p:cViewPr varScale="1">
        <p:scale>
          <a:sx n="91" d="100"/>
          <a:sy n="91" d="100"/>
        </p:scale>
        <p:origin x="228" y="84"/>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A3EF21F7-98FD-41A7-A4CE-714FDED71D4E}" type="datetimeFigureOut">
              <a:rPr lang="en-US" smtClean="0"/>
              <a:t>8/2/2023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85959707-24D2-46CE-984F-5B71E66ECA7D}" type="slidenum">
              <a:rPr lang="en-US" smtClean="0"/>
              <a:t>‹#›</a:t>
            </a:fld>
            <a:endParaRPr lang="en-US" dirty="0"/>
          </a:p>
        </p:txBody>
      </p:sp>
    </p:spTree>
    <p:extLst>
      <p:ext uri="{BB962C8B-B14F-4D97-AF65-F5344CB8AC3E}">
        <p14:creationId xmlns:p14="http://schemas.microsoft.com/office/powerpoint/2010/main" val="31606767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F16BC46E-AFF4-4598-8970-9842EB7E8193}" type="datetimeFigureOut">
              <a:rPr lang="en-US" smtClean="0"/>
              <a:t>8/2/2023</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5" tIns="46587" rIns="93175" bIns="46587"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F264BA1E-6AC7-4534-AA62-D6AA5C834DC4}" type="slidenum">
              <a:rPr lang="en-US" smtClean="0"/>
              <a:t>‹#›</a:t>
            </a:fld>
            <a:endParaRPr lang="en-US" dirty="0"/>
          </a:p>
        </p:txBody>
      </p:sp>
    </p:spTree>
    <p:extLst>
      <p:ext uri="{BB962C8B-B14F-4D97-AF65-F5344CB8AC3E}">
        <p14:creationId xmlns:p14="http://schemas.microsoft.com/office/powerpoint/2010/main" val="153154721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cho.unm.edu/locations-2/echo-hubs-superhubs-united-state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Include version date:_5/16/23</a:t>
            </a:r>
          </a:p>
          <a:p>
            <a:r>
              <a:rPr lang="en-US" dirty="0"/>
              <a:t>Audience: Providers, Fellows, Residents and staff at TSHC-QM Hospital &amp; VA Hospital</a:t>
            </a:r>
          </a:p>
        </p:txBody>
      </p:sp>
      <p:sp>
        <p:nvSpPr>
          <p:cNvPr id="4" name="Slide Number Placeholder 3"/>
          <p:cNvSpPr>
            <a:spLocks noGrp="1"/>
          </p:cNvSpPr>
          <p:nvPr>
            <p:ph type="sldNum" sz="quarter" idx="10"/>
          </p:nvPr>
        </p:nvSpPr>
        <p:spPr/>
        <p:txBody>
          <a:bodyPr/>
          <a:lstStyle/>
          <a:p>
            <a:fld id="{C35331D5-CC8E-5542-9972-4FCE376784BA}"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977424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clinicalinfo.hiv.gov</a:t>
            </a:r>
            <a:r>
              <a:rPr lang="en-US" dirty="0"/>
              <a:t>/</a:t>
            </a:r>
            <a:r>
              <a:rPr lang="en-US" dirty="0" err="1"/>
              <a:t>en</a:t>
            </a:r>
            <a:r>
              <a:rPr lang="en-US" dirty="0"/>
              <a:t>/guidelines/hiv-clinical-guidelines-adult-and-adolescent-opportunistic-infections/human-0?view=full</a:t>
            </a:r>
          </a:p>
        </p:txBody>
      </p:sp>
      <p:sp>
        <p:nvSpPr>
          <p:cNvPr id="4" name="Slide Number Placeholder 3"/>
          <p:cNvSpPr>
            <a:spLocks noGrp="1"/>
          </p:cNvSpPr>
          <p:nvPr>
            <p:ph type="sldNum" sz="quarter" idx="5"/>
          </p:nvPr>
        </p:nvSpPr>
        <p:spPr/>
        <p:txBody>
          <a:bodyPr/>
          <a:lstStyle/>
          <a:p>
            <a:fld id="{F264BA1E-6AC7-4534-AA62-D6AA5C834DC4}" type="slidenum">
              <a:rPr lang="en-US" smtClean="0"/>
              <a:t>11</a:t>
            </a:fld>
            <a:endParaRPr lang="en-US" dirty="0"/>
          </a:p>
        </p:txBody>
      </p:sp>
    </p:spTree>
    <p:extLst>
      <p:ext uri="{BB962C8B-B14F-4D97-AF65-F5344CB8AC3E}">
        <p14:creationId xmlns:p14="http://schemas.microsoft.com/office/powerpoint/2010/main" val="421540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clinicalinfo.hiv.gov</a:t>
            </a:r>
            <a:r>
              <a:rPr lang="en-US" dirty="0"/>
              <a:t>/</a:t>
            </a:r>
            <a:r>
              <a:rPr lang="en-US" dirty="0" err="1"/>
              <a:t>en</a:t>
            </a:r>
            <a:r>
              <a:rPr lang="en-US" dirty="0"/>
              <a:t>/guidelines/hiv-clinical-guidelines-adult-and-adolescent-opportunistic-infections/human-0?view=full</a:t>
            </a:r>
          </a:p>
        </p:txBody>
      </p:sp>
      <p:sp>
        <p:nvSpPr>
          <p:cNvPr id="4" name="Slide Number Placeholder 3"/>
          <p:cNvSpPr>
            <a:spLocks noGrp="1"/>
          </p:cNvSpPr>
          <p:nvPr>
            <p:ph type="sldNum" sz="quarter" idx="5"/>
          </p:nvPr>
        </p:nvSpPr>
        <p:spPr/>
        <p:txBody>
          <a:bodyPr/>
          <a:lstStyle/>
          <a:p>
            <a:fld id="{F264BA1E-6AC7-4534-AA62-D6AA5C834DC4}" type="slidenum">
              <a:rPr lang="en-US" smtClean="0"/>
              <a:t>12</a:t>
            </a:fld>
            <a:endParaRPr lang="en-US" dirty="0"/>
          </a:p>
        </p:txBody>
      </p:sp>
    </p:spTree>
    <p:extLst>
      <p:ext uri="{BB962C8B-B14F-4D97-AF65-F5344CB8AC3E}">
        <p14:creationId xmlns:p14="http://schemas.microsoft.com/office/powerpoint/2010/main" val="855222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clinicalinfo.hiv.gov</a:t>
            </a:r>
            <a:r>
              <a:rPr lang="en-US" dirty="0"/>
              <a:t>/</a:t>
            </a:r>
            <a:r>
              <a:rPr lang="en-US" dirty="0" err="1"/>
              <a:t>en</a:t>
            </a:r>
            <a:r>
              <a:rPr lang="en-US" dirty="0"/>
              <a:t>/guidelines/hiv-clinical-guidelines-adult-and-adolescent-opportunistic-infections/human-0?view=full</a:t>
            </a:r>
          </a:p>
        </p:txBody>
      </p:sp>
      <p:sp>
        <p:nvSpPr>
          <p:cNvPr id="4" name="Slide Number Placeholder 3"/>
          <p:cNvSpPr>
            <a:spLocks noGrp="1"/>
          </p:cNvSpPr>
          <p:nvPr>
            <p:ph type="sldNum" sz="quarter" idx="5"/>
          </p:nvPr>
        </p:nvSpPr>
        <p:spPr/>
        <p:txBody>
          <a:bodyPr/>
          <a:lstStyle/>
          <a:p>
            <a:fld id="{F264BA1E-6AC7-4534-AA62-D6AA5C834DC4}" type="slidenum">
              <a:rPr lang="en-US" smtClean="0"/>
              <a:t>13</a:t>
            </a:fld>
            <a:endParaRPr lang="en-US" dirty="0"/>
          </a:p>
        </p:txBody>
      </p:sp>
    </p:spTree>
    <p:extLst>
      <p:ext uri="{BB962C8B-B14F-4D97-AF65-F5344CB8AC3E}">
        <p14:creationId xmlns:p14="http://schemas.microsoft.com/office/powerpoint/2010/main" val="19228336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Gardasil Covers ~ 90% of HPV-related cervical, oropharyngeal and anal disease as well as coverage for genital warts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Vaccine Given at 0, 1-2, and 6 months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0" i="0" u="none" strike="noStrike" dirty="0">
                <a:solidFill>
                  <a:srgbClr val="515151"/>
                </a:solidFill>
                <a:effectLst/>
                <a:latin typeface="Roboto" panose="02000000000000000000" pitchFamily="2" charset="0"/>
              </a:rPr>
              <a:t>Human papillomavirus vaccination. ACOG Committee Opinion No. 809. American College of Obstetricians and Gynecologists. </a:t>
            </a:r>
            <a:r>
              <a:rPr lang="en-US" b="0" i="0" u="none" strike="noStrike" dirty="0" err="1">
                <a:solidFill>
                  <a:srgbClr val="515151"/>
                </a:solidFill>
                <a:effectLst/>
                <a:latin typeface="Roboto" panose="02000000000000000000" pitchFamily="2" charset="0"/>
              </a:rPr>
              <a:t>Obstet</a:t>
            </a:r>
            <a:r>
              <a:rPr lang="en-US" b="0" i="0" u="none" strike="noStrike" dirty="0">
                <a:solidFill>
                  <a:srgbClr val="515151"/>
                </a:solidFill>
                <a:effectLst/>
                <a:latin typeface="Roboto" panose="02000000000000000000" pitchFamily="2" charset="0"/>
              </a:rPr>
              <a:t> </a:t>
            </a:r>
            <a:r>
              <a:rPr lang="en-US" b="0" i="0" u="none" strike="noStrike" dirty="0" err="1">
                <a:solidFill>
                  <a:srgbClr val="515151"/>
                </a:solidFill>
                <a:effectLst/>
                <a:latin typeface="Roboto" panose="02000000000000000000" pitchFamily="2" charset="0"/>
              </a:rPr>
              <a:t>Gynecol</a:t>
            </a:r>
            <a:r>
              <a:rPr lang="en-US" b="0" i="0" u="none" strike="noStrike" dirty="0">
                <a:solidFill>
                  <a:srgbClr val="515151"/>
                </a:solidFill>
                <a:effectLst/>
                <a:latin typeface="Roboto" panose="02000000000000000000" pitchFamily="2" charset="0"/>
              </a:rPr>
              <a:t> 2020;136:e15–21</a:t>
            </a:r>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14</a:t>
            </a:fld>
            <a:endParaRPr lang="en-US" dirty="0"/>
          </a:p>
        </p:txBody>
      </p:sp>
    </p:spTree>
    <p:extLst>
      <p:ext uri="{BB962C8B-B14F-4D97-AF65-F5344CB8AC3E}">
        <p14:creationId xmlns:p14="http://schemas.microsoft.com/office/powerpoint/2010/main" val="342664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15</a:t>
            </a:fld>
            <a:endParaRPr lang="en-US" dirty="0"/>
          </a:p>
        </p:txBody>
      </p:sp>
    </p:spTree>
    <p:extLst>
      <p:ext uri="{BB962C8B-B14F-4D97-AF65-F5344CB8AC3E}">
        <p14:creationId xmlns:p14="http://schemas.microsoft.com/office/powerpoint/2010/main" val="3678493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18</a:t>
            </a:fld>
            <a:endParaRPr lang="en-US" dirty="0"/>
          </a:p>
        </p:txBody>
      </p:sp>
    </p:spTree>
    <p:extLst>
      <p:ext uri="{BB962C8B-B14F-4D97-AF65-F5344CB8AC3E}">
        <p14:creationId xmlns:p14="http://schemas.microsoft.com/office/powerpoint/2010/main" val="35634224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US" dirty="0"/>
              <a:t>Find an HIV-related topic TeleECHO in your area: </a:t>
            </a:r>
            <a:r>
              <a:rPr lang="en-US" dirty="0">
                <a:hlinkClick r:id="rId3"/>
              </a:rPr>
              <a:t>https://echo.unm.edu/locations-2/echo-hubs-superhubs-united-states/</a:t>
            </a:r>
            <a:endParaRPr lang="en-US" dirty="0"/>
          </a:p>
          <a:p>
            <a:r>
              <a:rPr lang="en-US" sz="1000" dirty="0"/>
              <a:t>IDEA Platform: Infectious Diseases Education &amp; Assessment. https://idea.medicine.uw.edu/</a:t>
            </a:r>
          </a:p>
          <a:p>
            <a:r>
              <a:rPr lang="en-US" sz="1000" dirty="0"/>
              <a:t>AETC National HIV Curriculum: 6 core modules for self study; regularly updated; CME, CNE</a:t>
            </a:r>
          </a:p>
          <a:p>
            <a:r>
              <a:rPr lang="en-US" sz="1000" dirty="0"/>
              <a:t>Hepatitis C Online Curriculum: https://www.hepatitisc.uw.edu/</a:t>
            </a:r>
          </a:p>
          <a:p>
            <a:r>
              <a:rPr lang="en-US" sz="1000" dirty="0"/>
              <a:t>Hepatitis B Online Curriculum: https://www.hepatitisb.uw.edu/</a:t>
            </a:r>
          </a:p>
          <a:p>
            <a:r>
              <a:rPr lang="en-US" sz="1000" dirty="0"/>
              <a:t>National STD Curriculum: https://www.std.uw.edu/</a:t>
            </a:r>
          </a:p>
          <a:p>
            <a:endParaRPr lang="en-US" sz="1000" dirty="0"/>
          </a:p>
          <a:p>
            <a:pPr defTabSz="912937">
              <a:defRPr/>
            </a:pPr>
            <a:endParaRPr lang="en-US" dirty="0"/>
          </a:p>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20</a:t>
            </a:fld>
            <a:endParaRPr lang="en-US" dirty="0"/>
          </a:p>
        </p:txBody>
      </p:sp>
    </p:spTree>
    <p:extLst>
      <p:ext uri="{BB962C8B-B14F-4D97-AF65-F5344CB8AC3E}">
        <p14:creationId xmlns:p14="http://schemas.microsoft.com/office/powerpoint/2010/main" val="3375324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2</a:t>
            </a:fld>
            <a:endParaRPr lang="en-US" dirty="0"/>
          </a:p>
        </p:txBody>
      </p:sp>
    </p:spTree>
    <p:extLst>
      <p:ext uri="{BB962C8B-B14F-4D97-AF65-F5344CB8AC3E}">
        <p14:creationId xmlns:p14="http://schemas.microsoft.com/office/powerpoint/2010/main" val="1327424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3</a:t>
            </a:fld>
            <a:endParaRPr lang="en-US" dirty="0"/>
          </a:p>
        </p:txBody>
      </p:sp>
    </p:spTree>
    <p:extLst>
      <p:ext uri="{BB962C8B-B14F-4D97-AF65-F5344CB8AC3E}">
        <p14:creationId xmlns:p14="http://schemas.microsoft.com/office/powerpoint/2010/main" val="3918570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4</a:t>
            </a:fld>
            <a:endParaRPr lang="en-US" dirty="0"/>
          </a:p>
        </p:txBody>
      </p:sp>
    </p:spTree>
    <p:extLst>
      <p:ext uri="{BB962C8B-B14F-4D97-AF65-F5344CB8AC3E}">
        <p14:creationId xmlns:p14="http://schemas.microsoft.com/office/powerpoint/2010/main" val="3918570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800" b="1" dirty="0"/>
              <a:t>For partners that have discordant HIV status, U=U!</a:t>
            </a:r>
          </a:p>
          <a:p>
            <a:pPr lvl="1"/>
            <a:r>
              <a:rPr lang="en-US" sz="1800" dirty="0"/>
              <a:t>Other options</a:t>
            </a:r>
          </a:p>
          <a:p>
            <a:pPr lvl="2"/>
            <a:r>
              <a:rPr lang="en-US" sz="1600" dirty="0"/>
              <a:t>Male partner who does not have HIV</a:t>
            </a:r>
          </a:p>
          <a:p>
            <a:pPr lvl="3"/>
            <a:r>
              <a:rPr lang="en-US" sz="1400" dirty="0" err="1"/>
              <a:t>PrEP</a:t>
            </a:r>
            <a:endParaRPr lang="en-US" sz="1400" dirty="0"/>
          </a:p>
          <a:p>
            <a:pPr lvl="3"/>
            <a:r>
              <a:rPr lang="en-US" sz="1400" dirty="0"/>
              <a:t>Assisted insemination during the periovulatory period at home or in a provider’s office with semen from the male partner</a:t>
            </a:r>
          </a:p>
          <a:p>
            <a:pPr lvl="2"/>
            <a:r>
              <a:rPr lang="en-US" sz="1600" dirty="0"/>
              <a:t>Female partner who does not have HIV</a:t>
            </a:r>
          </a:p>
          <a:p>
            <a:pPr lvl="3"/>
            <a:r>
              <a:rPr lang="en-US" sz="1400" dirty="0" err="1"/>
              <a:t>PrEP</a:t>
            </a:r>
            <a:endParaRPr lang="en-US" sz="1400" dirty="0"/>
          </a:p>
          <a:p>
            <a:pPr lvl="3"/>
            <a:r>
              <a:rPr lang="en-US" sz="1400" dirty="0"/>
              <a:t>Use of donor sperm</a:t>
            </a:r>
          </a:p>
          <a:p>
            <a:pPr lvl="3"/>
            <a:r>
              <a:rPr lang="en-US" sz="1400" dirty="0"/>
              <a:t>Sperm washing with IUI, ICSI is NOT recommended</a:t>
            </a:r>
          </a:p>
          <a:p>
            <a:pPr lvl="3"/>
            <a:r>
              <a:rPr lang="en-US" sz="1400" dirty="0"/>
              <a:t>Test every trimester</a:t>
            </a:r>
          </a:p>
          <a:p>
            <a:pPr lvl="2"/>
            <a:r>
              <a:rPr lang="en-US" sz="1600" dirty="0"/>
              <a:t>Timing </a:t>
            </a:r>
            <a:r>
              <a:rPr lang="en-US" sz="1600" dirty="0" err="1"/>
              <a:t>condomless</a:t>
            </a:r>
            <a:r>
              <a:rPr lang="en-US" sz="1600" dirty="0"/>
              <a:t> sex to coincide with ovulation</a:t>
            </a:r>
          </a:p>
          <a:p>
            <a:endParaRPr lang="en-US" dirty="0"/>
          </a:p>
          <a:p>
            <a:r>
              <a:rPr lang="en-US" b="1" dirty="0"/>
              <a:t>*mention importance of asking about disclosure to sexual partners (example of recent 3</a:t>
            </a:r>
            <a:r>
              <a:rPr lang="en-US" b="1" baseline="30000" dirty="0"/>
              <a:t>rd</a:t>
            </a:r>
            <a:r>
              <a:rPr lang="en-US" b="1" dirty="0"/>
              <a:t> tri transmission)</a:t>
            </a:r>
          </a:p>
          <a:p>
            <a:endParaRPr lang="en-US" dirty="0"/>
          </a:p>
          <a:p>
            <a:pPr lvl="1"/>
            <a:r>
              <a:rPr lang="en-US" sz="1200" b="0" i="0" u="none" strike="noStrike" kern="1200" dirty="0">
                <a:solidFill>
                  <a:schemeClr val="tx1"/>
                </a:solidFill>
                <a:effectLst/>
                <a:latin typeface="+mn-lt"/>
                <a:ea typeface="+mn-ea"/>
                <a:cs typeface="+mn-cs"/>
              </a:rPr>
              <a:t>Before attempting to conceive, both partners should be screened for genital tract infections. Treatment of such infections is important because genital tract inflammation is associated with increased genital tract shedding of HIV</a:t>
            </a:r>
          </a:p>
          <a:p>
            <a:pPr lvl="1"/>
            <a:endParaRPr lang="en-US" sz="1200" b="0" i="0" u="none" strike="noStrike" kern="1200" dirty="0">
              <a:solidFill>
                <a:schemeClr val="tx1"/>
              </a:solidFill>
              <a:effectLst/>
              <a:latin typeface="+mn-lt"/>
              <a:ea typeface="+mn-ea"/>
              <a:cs typeface="+mn-cs"/>
            </a:endParaRPr>
          </a:p>
          <a:p>
            <a:pPr lvl="1"/>
            <a:r>
              <a:rPr lang="en-US" sz="1200" b="0" i="0" u="none" strike="noStrike" kern="1200" dirty="0">
                <a:solidFill>
                  <a:schemeClr val="tx1"/>
                </a:solidFill>
                <a:effectLst/>
                <a:latin typeface="+mn-lt"/>
                <a:ea typeface="+mn-ea"/>
                <a:cs typeface="+mn-cs"/>
              </a:rPr>
              <a:t>Early infertility evaluation is indicated because of concerns about higher rates of infertility among people with HIV</a:t>
            </a:r>
            <a:endParaRPr lang="en-US" dirty="0"/>
          </a:p>
          <a:p>
            <a:pPr lvl="1"/>
            <a:endParaRPr lang="en-US" dirty="0"/>
          </a:p>
          <a:p>
            <a:pPr lvl="1"/>
            <a:r>
              <a:rPr lang="en-US" dirty="0"/>
              <a:t>Women with HIV should attain viral suppression for 3-6 months before attempting conception </a:t>
            </a:r>
            <a:r>
              <a:rPr lang="en-US" b="1" dirty="0"/>
              <a:t>for their own health, to prevent sexual HIV transmission to partners without HIV, and to minimize the risk of perinatal HIV transmission to the infant </a:t>
            </a:r>
          </a:p>
          <a:p>
            <a:pPr lvl="1"/>
            <a:endParaRPr lang="en-US" dirty="0"/>
          </a:p>
          <a:p>
            <a:pPr lvl="1"/>
            <a:r>
              <a:rPr lang="en-US" sz="1200" b="0" i="0" u="none" strike="noStrike" kern="1200" dirty="0">
                <a:solidFill>
                  <a:schemeClr val="tx1"/>
                </a:solidFill>
                <a:effectLst/>
                <a:latin typeface="+mn-lt"/>
                <a:ea typeface="+mn-ea"/>
                <a:cs typeface="+mn-cs"/>
              </a:rPr>
              <a:t>When people have different HIV statuses, sexual intercourse without a condom allows conception with effectively no risk of sexual HIV transmission to the person without HIV if the person with HIV is on antiretroviral therapy (ART) and has achieved sustained viral suppression. </a:t>
            </a:r>
            <a:r>
              <a:rPr lang="en-US" sz="1200" b="1" i="0" u="none" strike="noStrike" kern="1200" dirty="0">
                <a:solidFill>
                  <a:schemeClr val="tx1"/>
                </a:solidFill>
                <a:effectLst/>
                <a:latin typeface="+mn-lt"/>
                <a:ea typeface="+mn-ea"/>
                <a:cs typeface="+mn-cs"/>
              </a:rPr>
              <a:t>the PARTNER study</a:t>
            </a:r>
            <a:r>
              <a:rPr lang="en-US" sz="1200" b="0" i="0" u="none" strike="noStrike" kern="1200" dirty="0">
                <a:solidFill>
                  <a:schemeClr val="tx1"/>
                </a:solidFill>
                <a:effectLst/>
                <a:latin typeface="+mn-lt"/>
                <a:ea typeface="+mn-ea"/>
                <a:cs typeface="+mn-cs"/>
              </a:rPr>
              <a:t>—which studied 1,166 couples of differing HIV statuses (mainly heterosexual couples and men who have sex with men) where the partner with HIV was on suppressive ART and had sex without using a condom—reported no cases of transmission after a median follow up of 1.3 years and approximately 58,000 </a:t>
            </a:r>
            <a:r>
              <a:rPr lang="en-US" sz="1200" b="0" i="0" u="none" strike="noStrike" kern="1200" dirty="0" err="1">
                <a:solidFill>
                  <a:schemeClr val="tx1"/>
                </a:solidFill>
                <a:effectLst/>
                <a:latin typeface="+mn-lt"/>
                <a:ea typeface="+mn-ea"/>
                <a:cs typeface="+mn-cs"/>
              </a:rPr>
              <a:t>condomless</a:t>
            </a:r>
            <a:r>
              <a:rPr lang="en-US" sz="1200" b="0" i="0" u="none" strike="noStrike" kern="1200" dirty="0">
                <a:solidFill>
                  <a:schemeClr val="tx1"/>
                </a:solidFill>
                <a:effectLst/>
                <a:latin typeface="+mn-lt"/>
                <a:ea typeface="+mn-ea"/>
                <a:cs typeface="+mn-cs"/>
              </a:rPr>
              <a:t> sex acts</a:t>
            </a:r>
          </a:p>
          <a:p>
            <a:pPr lvl="1"/>
            <a:endParaRPr lang="en-US" sz="1200" b="0" i="0" u="none" strike="noStrike" kern="1200" dirty="0">
              <a:solidFill>
                <a:schemeClr val="tx1"/>
              </a:solidFill>
              <a:effectLst/>
              <a:latin typeface="+mn-lt"/>
              <a:ea typeface="+mn-ea"/>
              <a:cs typeface="+mn-cs"/>
            </a:endParaRPr>
          </a:p>
          <a:p>
            <a:pPr lvl="1"/>
            <a:r>
              <a:rPr lang="en-US" sz="1200" b="0" i="0" u="none" strike="noStrike" kern="1200" dirty="0">
                <a:solidFill>
                  <a:schemeClr val="tx1"/>
                </a:solidFill>
                <a:effectLst/>
                <a:latin typeface="+mn-lt"/>
                <a:ea typeface="+mn-ea"/>
                <a:cs typeface="+mn-cs"/>
              </a:rPr>
              <a:t>These sperm preparation techniques largely were developed before studies had demonstrated the efficacy of ART and </a:t>
            </a:r>
            <a:r>
              <a:rPr lang="en-US" sz="1200" b="0" i="0" u="none" strike="noStrike" kern="1200" dirty="0" err="1">
                <a:solidFill>
                  <a:schemeClr val="tx1"/>
                </a:solidFill>
                <a:effectLst/>
                <a:latin typeface="+mn-lt"/>
                <a:ea typeface="+mn-ea"/>
                <a:cs typeface="+mn-cs"/>
              </a:rPr>
              <a:t>PrEP</a:t>
            </a:r>
            <a:r>
              <a:rPr lang="en-US" sz="1200" b="0" i="0" u="none" strike="noStrike" kern="1200" dirty="0">
                <a:solidFill>
                  <a:schemeClr val="tx1"/>
                </a:solidFill>
                <a:effectLst/>
                <a:latin typeface="+mn-lt"/>
                <a:ea typeface="+mn-ea"/>
                <a:cs typeface="+mn-cs"/>
              </a:rPr>
              <a:t> in decreasing the risk of HIV transmission to sexual partners without HIV. Assisted reproductive technologies might be useful in cases of male infertility or for couples who are using donor sperm or a surrogate parent.</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5</a:t>
            </a:fld>
            <a:endParaRPr lang="en-US" dirty="0"/>
          </a:p>
        </p:txBody>
      </p:sp>
    </p:spTree>
    <p:extLst>
      <p:ext uri="{BB962C8B-B14F-4D97-AF65-F5344CB8AC3E}">
        <p14:creationId xmlns:p14="http://schemas.microsoft.com/office/powerpoint/2010/main" val="4200154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DMPA: Some studies suggest that women using progestin-only injectable contraception might be at increased risk for HIV acquisition; other studies do not show this association. CDC reviewed all available evidence and agreed that the data were not sufficiently conclusive to change current guidance. However, because of the inconclusive nature of the body of evidence on possible increased risk for HIV acquisition, women using progestin-only injectable contraception should be strongly advised to also always use condoms (male or female) and take other HIV preventive measures. Expansion of contraceptive method mix and further research on the relationship between hormonal contraception and HIV infection are essential. These recommendations will be continually reviewed in light of new evidence.</a:t>
            </a:r>
          </a:p>
          <a:p>
            <a:endParaRPr lang="en-US" dirty="0"/>
          </a:p>
          <a:p>
            <a:r>
              <a:rPr lang="en-US" dirty="0"/>
              <a:t>IUD initiation: Most women do not require additional STD screening at the time of IUD insertion. If a woman with risk factors for STDs has not been screened for gonorrhea and chlamydia according to CDC STD treatment guidelines (2), screening may be performed at the time of IUD insertion and insertion should not be delayed.</a:t>
            </a:r>
          </a:p>
        </p:txBody>
      </p:sp>
      <p:sp>
        <p:nvSpPr>
          <p:cNvPr id="4" name="Slide Number Placeholder 3"/>
          <p:cNvSpPr>
            <a:spLocks noGrp="1"/>
          </p:cNvSpPr>
          <p:nvPr>
            <p:ph type="sldNum" sz="quarter" idx="5"/>
          </p:nvPr>
        </p:nvSpPr>
        <p:spPr/>
        <p:txBody>
          <a:bodyPr/>
          <a:lstStyle/>
          <a:p>
            <a:fld id="{F264BA1E-6AC7-4534-AA62-D6AA5C834DC4}" type="slidenum">
              <a:rPr lang="en-US" smtClean="0"/>
              <a:t>6</a:t>
            </a:fld>
            <a:endParaRPr lang="en-US" dirty="0"/>
          </a:p>
        </p:txBody>
      </p:sp>
    </p:spTree>
    <p:extLst>
      <p:ext uri="{BB962C8B-B14F-4D97-AF65-F5344CB8AC3E}">
        <p14:creationId xmlns:p14="http://schemas.microsoft.com/office/powerpoint/2010/main" val="4038824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Source Sans Pro" panose="020F0502020204030204" pitchFamily="34" charset="0"/>
              </a:rPr>
              <a:t>APV = amprenavir; ART = antiretroviral therapy; ARV = antiretroviral; ATV = atazanavir; ATV/c = atazanavir/cobicistat; ATV/r = atazanavir/ritonavir; AUC = area under the curve; BIC = </a:t>
            </a:r>
            <a:r>
              <a:rPr lang="en-US" b="0" i="0" dirty="0" err="1">
                <a:solidFill>
                  <a:srgbClr val="333333"/>
                </a:solidFill>
                <a:effectLst/>
                <a:latin typeface="Source Sans Pro" panose="020F0502020204030204" pitchFamily="34" charset="0"/>
              </a:rPr>
              <a:t>bictegravir</a:t>
            </a:r>
            <a:r>
              <a:rPr lang="en-US" b="0" i="0" dirty="0">
                <a:solidFill>
                  <a:srgbClr val="333333"/>
                </a:solidFill>
                <a:effectLst/>
                <a:latin typeface="Source Sans Pro" panose="020F0502020204030204" pitchFamily="34" charset="0"/>
              </a:rPr>
              <a:t>; C12h = concentration at 12 hours post-dose; C24h = concentration at 24 hours post-dose; CD4 = CD4 T lymphocyte; CDC = Centers for Disease Control and Prevention; CHC = combination hormonal contraceptives; CI = confidence interval; </a:t>
            </a:r>
            <a:r>
              <a:rPr lang="en-US" b="0" i="0" dirty="0" err="1">
                <a:solidFill>
                  <a:srgbClr val="333333"/>
                </a:solidFill>
                <a:effectLst/>
                <a:latin typeface="Source Sans Pro" panose="020F0502020204030204" pitchFamily="34" charset="0"/>
              </a:rPr>
              <a:t>Cmin</a:t>
            </a:r>
            <a:r>
              <a:rPr lang="en-US" b="0" i="0" dirty="0">
                <a:solidFill>
                  <a:srgbClr val="333333"/>
                </a:solidFill>
                <a:effectLst/>
                <a:latin typeface="Source Sans Pro" panose="020F0502020204030204" pitchFamily="34" charset="0"/>
              </a:rPr>
              <a:t> = minimum plasma concentration; COBI = cobicistat; COC/P/R = combined oral contraceptives/patch/ring; CYP = cytochrome P450; DMPA = depot medroxyprogesterone acetate; DOR= </a:t>
            </a:r>
            <a:r>
              <a:rPr lang="en-US" b="0" i="0" dirty="0" err="1">
                <a:solidFill>
                  <a:srgbClr val="333333"/>
                </a:solidFill>
                <a:effectLst/>
                <a:latin typeface="Source Sans Pro" panose="020F0502020204030204" pitchFamily="34" charset="0"/>
              </a:rPr>
              <a:t>doravirine</a:t>
            </a:r>
            <a:r>
              <a:rPr lang="en-US" b="0" i="0" dirty="0">
                <a:solidFill>
                  <a:srgbClr val="333333"/>
                </a:solidFill>
                <a:effectLst/>
                <a:latin typeface="Source Sans Pro" panose="020F0502020204030204" pitchFamily="34" charset="0"/>
              </a:rPr>
              <a:t>; DRV/c = darunavir/cobicistat; DRV/r = darunavir/ritonavir; DTG = dolutegravir; EE = ethinyl estradiol; EFV = efavirenz; ENG = </a:t>
            </a:r>
            <a:r>
              <a:rPr lang="en-US" b="0" i="0" dirty="0" err="1">
                <a:solidFill>
                  <a:srgbClr val="333333"/>
                </a:solidFill>
                <a:effectLst/>
                <a:latin typeface="Source Sans Pro" panose="020F0502020204030204" pitchFamily="34" charset="0"/>
              </a:rPr>
              <a:t>etonogestrel</a:t>
            </a:r>
            <a:r>
              <a:rPr lang="en-US" b="0" i="0" dirty="0">
                <a:solidFill>
                  <a:srgbClr val="333333"/>
                </a:solidFill>
                <a:effectLst/>
                <a:latin typeface="Source Sans Pro" panose="020F0502020204030204" pitchFamily="34" charset="0"/>
              </a:rPr>
              <a:t>; ETR = etravirine; EVG/c = elvitegravir/cobicistat; FPV = </a:t>
            </a:r>
            <a:r>
              <a:rPr lang="en-US" b="0" i="0" dirty="0" err="1">
                <a:solidFill>
                  <a:srgbClr val="333333"/>
                </a:solidFill>
                <a:effectLst/>
                <a:latin typeface="Source Sans Pro" panose="020F0502020204030204" pitchFamily="34" charset="0"/>
              </a:rPr>
              <a:t>fosamprenavir</a:t>
            </a:r>
            <a:r>
              <a:rPr lang="en-US" b="0" i="0" dirty="0">
                <a:solidFill>
                  <a:srgbClr val="333333"/>
                </a:solidFill>
                <a:effectLst/>
                <a:latin typeface="Source Sans Pro" panose="020F0502020204030204" pitchFamily="34" charset="0"/>
              </a:rPr>
              <a:t>; FPV/r = </a:t>
            </a:r>
            <a:r>
              <a:rPr lang="en-US" b="0" i="0" dirty="0" err="1">
                <a:solidFill>
                  <a:srgbClr val="333333"/>
                </a:solidFill>
                <a:effectLst/>
                <a:latin typeface="Source Sans Pro" panose="020F0502020204030204" pitchFamily="34" charset="0"/>
              </a:rPr>
              <a:t>fosamprenavir</a:t>
            </a:r>
            <a:r>
              <a:rPr lang="en-US" b="0" i="0" dirty="0">
                <a:solidFill>
                  <a:srgbClr val="333333"/>
                </a:solidFill>
                <a:effectLst/>
                <a:latin typeface="Source Sans Pro" panose="020F0502020204030204" pitchFamily="34" charset="0"/>
              </a:rPr>
              <a:t>/ritonavir; FTC = emtricitabine; IDV = indinavir; INSTI = integrase strand transfer inhibitor; LNG = levonorgestrel; LPV/r = lopinavir/ritonavir; MVC = maraviroc; NE = norethindrone; NFV = nelfinavir; NNRTI = non-nucleoside reverse transcriptase inhibitor; NVP = nevirapine; P = progestin; PI = protease inhibitor; PI/r = protease inhibitor/ritonavir; PK = pharmacokinetic; POP = progesterone-only oral contraceptive pills; RAL = </a:t>
            </a:r>
            <a:r>
              <a:rPr lang="en-US" b="0" i="0" dirty="0" err="1">
                <a:solidFill>
                  <a:srgbClr val="333333"/>
                </a:solidFill>
                <a:effectLst/>
                <a:latin typeface="Source Sans Pro" panose="020F0502020204030204" pitchFamily="34" charset="0"/>
              </a:rPr>
              <a:t>raltegravir</a:t>
            </a:r>
            <a:r>
              <a:rPr lang="en-US" b="0" i="0" dirty="0">
                <a:solidFill>
                  <a:srgbClr val="333333"/>
                </a:solidFill>
                <a:effectLst/>
                <a:latin typeface="Source Sans Pro" panose="020F0502020204030204" pitchFamily="34" charset="0"/>
              </a:rPr>
              <a:t>; RPV = </a:t>
            </a:r>
            <a:r>
              <a:rPr lang="en-US" b="0" i="0" dirty="0" err="1">
                <a:solidFill>
                  <a:srgbClr val="333333"/>
                </a:solidFill>
                <a:effectLst/>
                <a:latin typeface="Source Sans Pro" panose="020F0502020204030204" pitchFamily="34" charset="0"/>
              </a:rPr>
              <a:t>rilpivirine</a:t>
            </a:r>
            <a:r>
              <a:rPr lang="en-US" b="0" i="0" dirty="0">
                <a:solidFill>
                  <a:srgbClr val="333333"/>
                </a:solidFill>
                <a:effectLst/>
                <a:latin typeface="Source Sans Pro" panose="020F0502020204030204" pitchFamily="34" charset="0"/>
              </a:rPr>
              <a:t>; RTV = ritonavir; SQV/r = saquinavir/ritonavir; TAF = tenofovir alafenamide; TDF = tenofovir disoproxil fumarate; TPV = tipranavir; TPV/r = tipranavir/ritonavir​​​​​​​</a:t>
            </a:r>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7</a:t>
            </a:fld>
            <a:endParaRPr lang="en-US" dirty="0"/>
          </a:p>
        </p:txBody>
      </p:sp>
    </p:spTree>
    <p:extLst>
      <p:ext uri="{BB962C8B-B14F-4D97-AF65-F5344CB8AC3E}">
        <p14:creationId xmlns:p14="http://schemas.microsoft.com/office/powerpoint/2010/main" val="3832960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12121"/>
                </a:solidFill>
                <a:effectLst/>
                <a:latin typeface="Roboto" panose="020F0502020204030204" pitchFamily="34" charset="0"/>
              </a:rPr>
              <a:t>Nanda K, Stuart GS, Robinson J, Gray AL, Tepper NK, </a:t>
            </a:r>
            <a:r>
              <a:rPr lang="en-US" b="0" i="0" dirty="0" err="1">
                <a:solidFill>
                  <a:srgbClr val="212121"/>
                </a:solidFill>
                <a:effectLst/>
                <a:latin typeface="Roboto" panose="020F0502020204030204" pitchFamily="34" charset="0"/>
              </a:rPr>
              <a:t>Gaffield</a:t>
            </a:r>
            <a:r>
              <a:rPr lang="en-US" b="0" i="0" dirty="0">
                <a:solidFill>
                  <a:srgbClr val="212121"/>
                </a:solidFill>
                <a:effectLst/>
                <a:latin typeface="Roboto" panose="020F0502020204030204" pitchFamily="34" charset="0"/>
              </a:rPr>
              <a:t> ME. Drug interactions between hormonal contraceptives and antiretrovirals. AIDS. 2017 Apr 24;31(7):917-952. </a:t>
            </a:r>
            <a:r>
              <a:rPr lang="en-US" b="0" i="0" dirty="0" err="1">
                <a:solidFill>
                  <a:srgbClr val="212121"/>
                </a:solidFill>
                <a:effectLst/>
                <a:latin typeface="Roboto" panose="020F0502020204030204" pitchFamily="34" charset="0"/>
              </a:rPr>
              <a:t>doi</a:t>
            </a:r>
            <a:r>
              <a:rPr lang="en-US" b="0" i="0" dirty="0">
                <a:solidFill>
                  <a:srgbClr val="212121"/>
                </a:solidFill>
                <a:effectLst/>
                <a:latin typeface="Roboto" panose="020F0502020204030204" pitchFamily="34" charset="0"/>
              </a:rPr>
              <a:t>: 10.1097/QAD.0000000000001392. PMID: 28060009; PMCID: PMC5378006.</a:t>
            </a:r>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8</a:t>
            </a:fld>
            <a:endParaRPr lang="en-US" dirty="0"/>
          </a:p>
        </p:txBody>
      </p:sp>
    </p:spTree>
    <p:extLst>
      <p:ext uri="{BB962C8B-B14F-4D97-AF65-F5344CB8AC3E}">
        <p14:creationId xmlns:p14="http://schemas.microsoft.com/office/powerpoint/2010/main" val="9031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clinicalinfo.hiv.gov</a:t>
            </a:r>
            <a:r>
              <a:rPr lang="en-US" dirty="0"/>
              <a:t>/</a:t>
            </a:r>
            <a:r>
              <a:rPr lang="en-US" dirty="0" err="1"/>
              <a:t>en</a:t>
            </a:r>
            <a:r>
              <a:rPr lang="en-US" dirty="0"/>
              <a:t>/guidelines/hiv-clinical-guidelines-adult-and-adolescent-opportunistic-infections/human-0?view=full</a:t>
            </a:r>
          </a:p>
        </p:txBody>
      </p:sp>
      <p:sp>
        <p:nvSpPr>
          <p:cNvPr id="4" name="Slide Number Placeholder 3"/>
          <p:cNvSpPr>
            <a:spLocks noGrp="1"/>
          </p:cNvSpPr>
          <p:nvPr>
            <p:ph type="sldNum" sz="quarter" idx="5"/>
          </p:nvPr>
        </p:nvSpPr>
        <p:spPr/>
        <p:txBody>
          <a:bodyPr/>
          <a:lstStyle/>
          <a:p>
            <a:fld id="{F264BA1E-6AC7-4534-AA62-D6AA5C834DC4}" type="slidenum">
              <a:rPr lang="en-US" smtClean="0"/>
              <a:t>10</a:t>
            </a:fld>
            <a:endParaRPr lang="en-US" dirty="0"/>
          </a:p>
        </p:txBody>
      </p:sp>
    </p:spTree>
    <p:extLst>
      <p:ext uri="{BB962C8B-B14F-4D97-AF65-F5344CB8AC3E}">
        <p14:creationId xmlns:p14="http://schemas.microsoft.com/office/powerpoint/2010/main" val="33125305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19141"/>
            <a:ext cx="7772399" cy="1909859"/>
          </a:xfrm>
        </p:spPr>
        <p:txBody>
          <a:bodyPr anchor="t"/>
          <a:lstStyle>
            <a:lvl1pPr>
              <a:defRPr sz="42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685800" y="3511263"/>
            <a:ext cx="7772398" cy="800100"/>
          </a:xfrm>
        </p:spPr>
        <p:txBody>
          <a:bodyPr anchor="t">
            <a:normAutofit/>
          </a:bodyPr>
          <a:lstStyle>
            <a:lvl1pPr marL="0" indent="0" algn="l">
              <a:buNone/>
              <a:defRPr sz="2000">
                <a:solidFill>
                  <a:srgbClr val="22222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2 style</a:t>
            </a:r>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6E2D2B3B-882E-40F3-A32F-6DD516915044}" type="slidenum">
              <a:rPr lang="en-US" smtClean="0"/>
              <a:pPr/>
              <a:t>‹#›</a:t>
            </a:fld>
            <a:endParaRPr lang="en-US" dirty="0"/>
          </a:p>
        </p:txBody>
      </p:sp>
      <p:sp>
        <p:nvSpPr>
          <p:cNvPr id="8" name="Date Placeholder 3"/>
          <p:cNvSpPr>
            <a:spLocks noGrp="1"/>
          </p:cNvSpPr>
          <p:nvPr>
            <p:ph type="dt" sz="half" idx="11"/>
          </p:nvPr>
        </p:nvSpPr>
        <p:spPr>
          <a:xfrm>
            <a:off x="7719757" y="4764530"/>
            <a:ext cx="738443" cy="274320"/>
          </a:xfrm>
        </p:spPr>
        <p:txBody>
          <a:bodyPr/>
          <a:lstStyle/>
          <a:p>
            <a:pPr fontAlgn="base">
              <a:spcBef>
                <a:spcPct val="0"/>
              </a:spcBef>
              <a:spcAft>
                <a:spcPct val="0"/>
              </a:spcAft>
              <a:defRPr/>
            </a:pPr>
            <a:endParaRPr lang="en-US" altLang="en-US" dirty="0">
              <a:solidFill>
                <a:srgbClr val="FFFFFF"/>
              </a:solidFill>
            </a:endParaRPr>
          </a:p>
        </p:txBody>
      </p:sp>
      <p:sp>
        <p:nvSpPr>
          <p:cNvPr id="9" name="Footer Placeholder 4"/>
          <p:cNvSpPr>
            <a:spLocks noGrp="1"/>
          </p:cNvSpPr>
          <p:nvPr>
            <p:ph type="ftr" sz="quarter" idx="14"/>
          </p:nvPr>
        </p:nvSpPr>
        <p:spPr>
          <a:xfrm>
            <a:off x="3352459" y="4764530"/>
            <a:ext cx="4367298" cy="274320"/>
          </a:xfrm>
        </p:spPr>
        <p:txBody>
          <a:bodyPr/>
          <a:lstStyle/>
          <a:p>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155" y="114300"/>
            <a:ext cx="2935230" cy="981458"/>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3755121"/>
            <a:ext cx="8588248" cy="391918"/>
          </a:xfrm>
        </p:spPr>
        <p:txBody>
          <a:bodyPr anchor="b"/>
          <a:lstStyle>
            <a:lvl1pPr algn="ctr">
              <a:defRPr sz="2200" b="0">
                <a:ln>
                  <a:noFill/>
                </a:ln>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7744"/>
            <a:ext cx="9144000" cy="368544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301752" y="4205663"/>
            <a:ext cx="8588248" cy="40379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8"/>
          <p:cNvSpPr>
            <a:spLocks noGrp="1"/>
          </p:cNvSpPr>
          <p:nvPr>
            <p:ph type="sldNum" sz="quarter" idx="11"/>
          </p:nvPr>
        </p:nvSpPr>
        <p:spPr/>
        <p:txBody>
          <a:bodyPr/>
          <a:lstStyle/>
          <a:p>
            <a:fld id="{AB159995-A1BE-BF4E-BC5F-5A773C9D0009}" type="slidenum">
              <a:rPr lang="en-US" smtClean="0">
                <a:solidFill>
                  <a:srgbClr val="FFFFFF"/>
                </a:solidFill>
              </a:rPr>
              <a:pPr/>
              <a:t>‹#›</a:t>
            </a:fld>
            <a:endParaRPr lang="en-US" dirty="0">
              <a:solidFill>
                <a:srgbClr val="FFFFFF"/>
              </a:solidFill>
            </a:endParaRPr>
          </a:p>
        </p:txBody>
      </p:sp>
      <p:sp>
        <p:nvSpPr>
          <p:cNvPr id="10" name="Date Placeholder 3"/>
          <p:cNvSpPr>
            <a:spLocks noGrp="1"/>
          </p:cNvSpPr>
          <p:nvPr>
            <p:ph type="dt" sz="half" idx="1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1"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
        <p:nvSpPr>
          <p:cNvPr id="8"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2390378"/>
            <a:ext cx="7659687" cy="8763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4" y="1165225"/>
            <a:ext cx="6135687" cy="1225154"/>
          </a:xfrm>
        </p:spPr>
        <p:txBody>
          <a:bodyPr anchor="b"/>
          <a:lstStyle>
            <a:lvl1pPr marL="0" indent="0">
              <a:buNone/>
              <a:defRPr sz="2000">
                <a:solidFill>
                  <a:srgbClr val="22222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3D987DAA-A896-1841-BC8A-D645CCE33E3D}" type="slidenum">
              <a:rPr lang="en-US" smtClean="0">
                <a:solidFill>
                  <a:srgbClr val="FFFFFF"/>
                </a:solidFill>
              </a:rPr>
              <a:pPr/>
              <a:t>‹#›</a:t>
            </a:fld>
            <a:endParaRPr lang="en-US" dirty="0">
              <a:solidFill>
                <a:srgbClr val="FFFFFF"/>
              </a:solidFill>
            </a:endParaRPr>
          </a:p>
        </p:txBody>
      </p:sp>
      <p:sp>
        <p:nvSpPr>
          <p:cNvPr id="8"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9"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152144"/>
            <a:ext cx="3657600" cy="33234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152144"/>
            <a:ext cx="4038599" cy="33234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dirty="0"/>
          </a:p>
        </p:txBody>
      </p:sp>
      <p:sp>
        <p:nvSpPr>
          <p:cNvPr id="9" name="Date Placeholder 3"/>
          <p:cNvSpPr>
            <a:spLocks noGrp="1"/>
          </p:cNvSpPr>
          <p:nvPr>
            <p:ph type="dt" sz="half" idx="13"/>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233452"/>
            <a:ext cx="3890108" cy="479822"/>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06538"/>
            <a:ext cx="3890108" cy="26690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2208" y="1233452"/>
            <a:ext cx="4038599" cy="479822"/>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32208" y="1806538"/>
            <a:ext cx="4038599" cy="26690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9F49499B-0A11-F941-988B-5A98BBA90756}" type="slidenum">
              <a:rPr lang="en-US" smtClean="0">
                <a:solidFill>
                  <a:srgbClr val="FFFFFF"/>
                </a:solidFill>
              </a:rPr>
              <a:pPr/>
              <a:t>‹#›</a:t>
            </a:fld>
            <a:endParaRPr lang="en-US" dirty="0">
              <a:solidFill>
                <a:srgbClr val="FFFFFF"/>
              </a:solidFill>
            </a:endParaRPr>
          </a:p>
        </p:txBody>
      </p:sp>
      <p:sp>
        <p:nvSpPr>
          <p:cNvPr id="11" name="Date Placeholder 3"/>
          <p:cNvSpPr>
            <a:spLocks noGrp="1"/>
          </p:cNvSpPr>
          <p:nvPr>
            <p:ph type="dt" sz="half" idx="13"/>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2" name="Footer Placeholder 4"/>
          <p:cNvSpPr>
            <a:spLocks noGrp="1"/>
          </p:cNvSpPr>
          <p:nvPr>
            <p:ph type="ftr" sz="quarter" idx="14"/>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SmartArt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DB0A249C-C385-6343-9E2D-0B8524CBBFBC}" type="slidenum">
              <a:rPr lang="en-US" smtClean="0">
                <a:solidFill>
                  <a:srgbClr val="FFFFFF"/>
                </a:solidFill>
              </a:rPr>
              <a:pPr/>
              <a:t>‹#›</a:t>
            </a:fld>
            <a:endParaRPr lang="en-US" dirty="0">
              <a:solidFill>
                <a:srgbClr val="FFFFFF"/>
              </a:solidFill>
            </a:endParaRPr>
          </a:p>
        </p:txBody>
      </p:sp>
      <p:sp>
        <p:nvSpPr>
          <p:cNvPr id="7"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8"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sp>
        <p:nvSpPr>
          <p:cNvPr id="10" name="SmartArt Placeholder 9"/>
          <p:cNvSpPr>
            <a:spLocks noGrp="1"/>
          </p:cNvSpPr>
          <p:nvPr>
            <p:ph type="dgm" sz="quarter" idx="13"/>
          </p:nvPr>
        </p:nvSpPr>
        <p:spPr>
          <a:xfrm>
            <a:off x="457200" y="1143000"/>
            <a:ext cx="8305800" cy="3371850"/>
          </a:xfrm>
        </p:spPr>
        <p:txBody>
          <a:bodyPr/>
          <a:lstStyle/>
          <a:p>
            <a:r>
              <a:rPr lang="en-US" dirty="0"/>
              <a:t>Click icon to add SmartArt graphic</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DD1BA20-3B1F-8544-ADC7-70EC2EFB7AE2}" type="slidenum">
              <a:rPr lang="en-US" smtClean="0">
                <a:solidFill>
                  <a:srgbClr val="FFFFFF"/>
                </a:solidFill>
              </a:rPr>
              <a:pPr/>
              <a:t>‹#›</a:t>
            </a:fld>
            <a:endParaRPr lang="en-US" dirty="0">
              <a:solidFill>
                <a:srgbClr val="FFFFFF"/>
              </a:solidFill>
            </a:endParaRPr>
          </a:p>
        </p:txBody>
      </p:sp>
      <p:sp>
        <p:nvSpPr>
          <p:cNvPr id="6"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7"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3"/>
          </p:nvPr>
        </p:nvSpPr>
        <p:spPr>
          <a:xfrm>
            <a:off x="457200" y="1143000"/>
            <a:ext cx="8305800" cy="3371850"/>
          </a:xfrm>
        </p:spPr>
        <p:txBody>
          <a:bodyPr/>
          <a:lstStyle/>
          <a:p>
            <a:r>
              <a:rPr lang="en-US" dirty="0"/>
              <a:t>Click icon to add table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Media">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4" name="Date Placeholder 3"/>
          <p:cNvSpPr>
            <a:spLocks noGrp="1"/>
          </p:cNvSpPr>
          <p:nvPr>
            <p:ph type="dt" sz="half" idx="11"/>
          </p:nvPr>
        </p:nvSpPr>
        <p:spPr/>
        <p:txBody>
          <a:bodyPr/>
          <a:lstStyle/>
          <a:p>
            <a:pPr fontAlgn="base">
              <a:spcBef>
                <a:spcPct val="0"/>
              </a:spcBef>
              <a:spcAft>
                <a:spcPct val="0"/>
              </a:spcAft>
              <a:defRPr/>
            </a:pPr>
            <a:endParaRPr lang="en-US" altLang="en-US" dirty="0">
              <a:solidFill>
                <a:srgbClr val="FFFFFF"/>
              </a:solidFill>
            </a:endParaRPr>
          </a:p>
        </p:txBody>
      </p:sp>
      <p:sp>
        <p:nvSpPr>
          <p:cNvPr id="5" name="Footer Placeholder 4"/>
          <p:cNvSpPr>
            <a:spLocks noGrp="1"/>
          </p:cNvSpPr>
          <p:nvPr>
            <p:ph type="ftr" sz="quarter" idx="12"/>
          </p:nvPr>
        </p:nvSpPr>
        <p:spPr/>
        <p:txBody>
          <a:bodyPr/>
          <a:lstStyle/>
          <a:p>
            <a:endParaRPr lang="en-US" dirty="0"/>
          </a:p>
        </p:txBody>
      </p:sp>
      <p:sp>
        <p:nvSpPr>
          <p:cNvPr id="15" name="Media Placeholder 14"/>
          <p:cNvSpPr>
            <a:spLocks noGrp="1"/>
          </p:cNvSpPr>
          <p:nvPr>
            <p:ph type="media" sz="quarter" idx="13"/>
          </p:nvPr>
        </p:nvSpPr>
        <p:spPr>
          <a:xfrm>
            <a:off x="457200" y="1085850"/>
            <a:ext cx="8305800" cy="3371850"/>
          </a:xfrm>
        </p:spPr>
        <p:txBody>
          <a:bodyPr/>
          <a:lstStyle/>
          <a:p>
            <a:r>
              <a:rPr lang="en-US" dirty="0"/>
              <a:t>Click icon to add media</a:t>
            </a:r>
          </a:p>
        </p:txBody>
      </p:sp>
      <p:sp>
        <p:nvSpPr>
          <p:cNvPr id="16" name="Title 15"/>
          <p:cNvSpPr>
            <a:spLocks noGrp="1"/>
          </p:cNvSpPr>
          <p:nvPr>
            <p:ph type="title"/>
          </p:nvPr>
        </p:nvSpPr>
        <p:spPr/>
        <p:txBody>
          <a:bodyPr/>
          <a:lstStyle/>
          <a:p>
            <a:r>
              <a:rPr lang="en-US"/>
              <a:t>Click to edit Master 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extLst>
      <p:ext uri="{BB962C8B-B14F-4D97-AF65-F5344CB8AC3E}">
        <p14:creationId xmlns:p14="http://schemas.microsoft.com/office/powerpoint/2010/main" val="1333701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4121658"/>
            <a:ext cx="8516815" cy="445770"/>
          </a:xfrm>
        </p:spPr>
        <p:txBody>
          <a:bodyPr anchor="b"/>
          <a:lstStyle>
            <a:lvl1pPr algn="ctr">
              <a:defRPr sz="2200" b="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9" name="Content Placeholder 8"/>
          <p:cNvSpPr>
            <a:spLocks noGrp="1"/>
          </p:cNvSpPr>
          <p:nvPr>
            <p:ph sz="quarter" idx="13"/>
          </p:nvPr>
        </p:nvSpPr>
        <p:spPr>
          <a:xfrm>
            <a:off x="304800" y="285750"/>
            <a:ext cx="8516815" cy="37071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fontAlgn="base">
              <a:spcBef>
                <a:spcPct val="0"/>
              </a:spcBef>
              <a:spcAft>
                <a:spcPct val="0"/>
              </a:spcAft>
              <a:defRPr/>
            </a:pPr>
            <a:endParaRPr lang="en-US" altLang="en-US" dirty="0">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17" name="Picture 16" descr="AETC_2016_ribbon.png"/>
          <p:cNvPicPr>
            <a:picLocks noChangeAspect="1"/>
          </p:cNvPicPr>
          <p:nvPr/>
        </p:nvPicPr>
        <p:blipFill rotWithShape="1">
          <a:blip r:embed="rId12" cstate="print">
            <a:alphaModFix amt="5000"/>
            <a:extLst>
              <a:ext uri="{28A0092B-C50C-407E-A947-70E740481C1C}">
                <a14:useLocalDpi xmlns:a14="http://schemas.microsoft.com/office/drawing/2010/main" val="0"/>
              </a:ext>
            </a:extLst>
          </a:blip>
          <a:srcRect l="35150" t="21563" r="9715" b="1014"/>
          <a:stretch/>
        </p:blipFill>
        <p:spPr>
          <a:xfrm>
            <a:off x="1" y="1"/>
            <a:ext cx="9144000" cy="5143500"/>
          </a:xfrm>
          <a:prstGeom prst="rect">
            <a:avLst/>
          </a:prstGeom>
          <a:effectLst/>
        </p:spPr>
      </p:pic>
      <p:sp>
        <p:nvSpPr>
          <p:cNvPr id="7" name="Rectangle 6"/>
          <p:cNvSpPr/>
          <p:nvPr/>
        </p:nvSpPr>
        <p:spPr>
          <a:xfrm>
            <a:off x="2" y="4667302"/>
            <a:ext cx="9143999" cy="4800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05979"/>
            <a:ext cx="8315569" cy="85725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200151"/>
            <a:ext cx="8315569" cy="327547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8458200" y="4667302"/>
            <a:ext cx="685800" cy="480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sp>
        <p:nvSpPr>
          <p:cNvPr id="6" name="Slide Number Placeholder 5"/>
          <p:cNvSpPr>
            <a:spLocks noGrp="1"/>
          </p:cNvSpPr>
          <p:nvPr>
            <p:ph type="sldNum" sz="quarter" idx="4"/>
          </p:nvPr>
        </p:nvSpPr>
        <p:spPr>
          <a:xfrm>
            <a:off x="8531788" y="4729412"/>
            <a:ext cx="548640" cy="297180"/>
          </a:xfrm>
          <a:prstGeom prst="bracketPair">
            <a:avLst>
              <a:gd name="adj" fmla="val 17949"/>
            </a:avLst>
          </a:prstGeom>
          <a:ln w="19050">
            <a:solidFill>
              <a:srgbClr val="FFFFFF"/>
            </a:solidFill>
          </a:ln>
        </p:spPr>
        <p:txBody>
          <a:bodyPr vert="horz" lIns="0" tIns="0" rIns="0" bIns="0" rtlCol="0" anchor="ctr"/>
          <a:lstStyle>
            <a:lvl1pPr algn="ctr">
              <a:defRPr sz="1800">
                <a:solidFill>
                  <a:schemeClr val="bg1"/>
                </a:solidFill>
              </a:defRPr>
            </a:lvl1p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15"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fontAlgn="base">
              <a:spcBef>
                <a:spcPct val="0"/>
              </a:spcBef>
              <a:spcAft>
                <a:spcPct val="0"/>
              </a:spcAft>
              <a:defRPr/>
            </a:pPr>
            <a:endParaRPr lang="en-US" altLang="en-US" dirty="0">
              <a:solidFill>
                <a:srgbClr val="FFFFFF"/>
              </a:solidFill>
            </a:endParaRPr>
          </a:p>
        </p:txBody>
      </p:sp>
      <p:sp>
        <p:nvSpPr>
          <p:cNvPr id="16"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9" r:id="rId8"/>
    <p:sldLayoutId id="2147483807" r:id="rId9"/>
    <p:sldLayoutId id="2147483808" r:id="rId10"/>
  </p:sldLayoutIdLst>
  <p:hf hdr="0" ftr="0" dt="0"/>
  <p:txStyles>
    <p:title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p:titleStyle>
    <p:body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hyperlink" Target="https://clinicalinfo.hiv.gov/en/guidelines/hiv-clinical-guidelines-adult-and-adolescent-opportunistic-infections/human-0?view=ful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sarah.conrad@bcm.edu" TargetMode="External"/><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hyperlink" Target="mailto:jessica.gerard@bcm.edu" TargetMode="External"/></Relationships>
</file>

<file path=ppt/slides/_rels/slide20.xml.rels><?xml version="1.0" encoding="UTF-8" standalone="yes"?>
<Relationships xmlns="http://schemas.openxmlformats.org/package/2006/relationships"><Relationship Id="rId8" Type="http://schemas.openxmlformats.org/officeDocument/2006/relationships/hyperlink" Target="http://www.scaetc.org/" TargetMode="External"/><Relationship Id="rId3" Type="http://schemas.openxmlformats.org/officeDocument/2006/relationships/hyperlink" Target="http://nccc.ucsf.edu/" TargetMode="External"/><Relationship Id="rId7" Type="http://schemas.openxmlformats.org/officeDocument/2006/relationships/hyperlink" Target="mailto:scaetcecho@salud.unm.edu"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hyperlink" Target="https://targethiv.org/library/aetc-national-coordinating-resource-center-0" TargetMode="External"/><Relationship Id="rId5" Type="http://schemas.openxmlformats.org/officeDocument/2006/relationships/hyperlink" Target="https://aidsetc.org/nhc" TargetMode="External"/><Relationship Id="rId4" Type="http://schemas.openxmlformats.org/officeDocument/2006/relationships/hyperlink" Target="https://hsc.unm.edu/scaetc/programs-services/echo.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hiv-druginteractions.org/checker" TargetMode="External"/><Relationship Id="rId2" Type="http://schemas.openxmlformats.org/officeDocument/2006/relationships/hyperlink" Target="https://clinicalinfo.hiv.gov/en/guidelines/perinatal/prepregnancy-counseling-childbearing-age-overview"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457199" y="1428750"/>
            <a:ext cx="8229599" cy="1352467"/>
          </a:xfrm>
        </p:spPr>
        <p:txBody>
          <a:bodyPr/>
          <a:lstStyle/>
          <a:p>
            <a:pPr algn="ctr"/>
            <a:r>
              <a:rPr lang="en-US" sz="3400" b="0" i="0" u="none" strike="noStrike" dirty="0">
                <a:solidFill>
                  <a:srgbClr val="000000"/>
                </a:solidFill>
                <a:effectLst/>
                <a:latin typeface="Calibri" panose="020F0502020204030204" pitchFamily="34" charset="0"/>
              </a:rPr>
              <a:t>Gynecologic Care for People with HIV: </a:t>
            </a:r>
            <a:br>
              <a:rPr lang="en-US" sz="3400" b="0" i="0" u="none" strike="noStrike" dirty="0">
                <a:solidFill>
                  <a:srgbClr val="000000"/>
                </a:solidFill>
                <a:effectLst/>
                <a:latin typeface="Calibri" panose="020F0502020204030204" pitchFamily="34" charset="0"/>
              </a:rPr>
            </a:br>
            <a:r>
              <a:rPr lang="en-US" sz="3400" b="0" i="0" u="none" strike="noStrike" dirty="0">
                <a:solidFill>
                  <a:srgbClr val="000000"/>
                </a:solidFill>
                <a:effectLst/>
                <a:latin typeface="Calibri" panose="020F0502020204030204" pitchFamily="34" charset="0"/>
              </a:rPr>
              <a:t>Pre-conception counseling, contraception, and cervical cancer screening</a:t>
            </a:r>
            <a:endParaRPr lang="en-US" sz="3400" dirty="0">
              <a:latin typeface="+mn-lt"/>
              <a:cs typeface="Arabic Typesetting" panose="03020402040406030203" pitchFamily="66" charset="-78"/>
            </a:endParaRPr>
          </a:p>
        </p:txBody>
      </p:sp>
      <p:sp>
        <p:nvSpPr>
          <p:cNvPr id="7" name="object 5"/>
          <p:cNvSpPr txBox="1">
            <a:spLocks noGrp="1"/>
          </p:cNvSpPr>
          <p:nvPr>
            <p:ph type="subTitle" idx="1"/>
          </p:nvPr>
        </p:nvSpPr>
        <p:spPr>
          <a:xfrm>
            <a:off x="571500" y="3381722"/>
            <a:ext cx="8000998" cy="1046440"/>
          </a:xfrm>
          <a:prstGeom prst="rect">
            <a:avLst/>
          </a:prstGeom>
        </p:spPr>
        <p:txBody>
          <a:bodyPr vert="horz" wrap="square" lIns="0" tIns="0" rIns="0" bIns="0" rtlCol="0">
            <a:spAutoFit/>
          </a:bodyPr>
          <a:lstStyle/>
          <a:p>
            <a:pPr algn="ctr"/>
            <a:r>
              <a:rPr lang="en-US" dirty="0">
                <a:solidFill>
                  <a:schemeClr val="tx1"/>
                </a:solidFill>
              </a:rPr>
              <a:t>Sarah Conrad MD, Jessica Gerard MD, Jennifer McKinney MD MPH </a:t>
            </a:r>
          </a:p>
          <a:p>
            <a:pPr algn="ctr"/>
            <a:r>
              <a:rPr lang="en-US" dirty="0">
                <a:solidFill>
                  <a:schemeClr val="tx1"/>
                </a:solidFill>
              </a:rPr>
              <a:t>Baylor College of Medicine</a:t>
            </a:r>
          </a:p>
          <a:p>
            <a:pPr marL="1270" algn="ctr">
              <a:lnSpc>
                <a:spcPct val="100000"/>
              </a:lnSpc>
            </a:pPr>
            <a:endParaRPr lang="en-US" dirty="0">
              <a:latin typeface="Calibri"/>
              <a:cs typeface="Calibri"/>
            </a:endParaRPr>
          </a:p>
        </p:txBody>
      </p:sp>
      <p:sp>
        <p:nvSpPr>
          <p:cNvPr id="4" name="Rectangle 3"/>
          <p:cNvSpPr/>
          <p:nvPr/>
        </p:nvSpPr>
        <p:spPr>
          <a:xfrm>
            <a:off x="1219201" y="3292731"/>
            <a:ext cx="6554811" cy="904863"/>
          </a:xfrm>
          <a:prstGeom prst="rect">
            <a:avLst/>
          </a:prstGeom>
        </p:spPr>
        <p:txBody>
          <a:bodyPr wrap="square">
            <a:spAutoFit/>
          </a:bodyPr>
          <a:lstStyle/>
          <a:p>
            <a:pPr algn="ctr" fontAlgn="base">
              <a:spcBef>
                <a:spcPct val="20000"/>
              </a:spcBef>
              <a:spcAft>
                <a:spcPct val="0"/>
              </a:spcAft>
            </a:pPr>
            <a:endParaRPr lang="en-US" sz="2400" b="1" dirty="0">
              <a:solidFill>
                <a:srgbClr val="FFFFFF"/>
              </a:solidFill>
              <a:latin typeface="Calibri"/>
              <a:ea typeface="ＭＳ Ｐゴシック" charset="0"/>
            </a:endParaRPr>
          </a:p>
          <a:p>
            <a:pPr algn="ctr" fontAlgn="base">
              <a:spcBef>
                <a:spcPct val="20000"/>
              </a:spcBef>
              <a:spcAft>
                <a:spcPct val="0"/>
              </a:spcAft>
            </a:pPr>
            <a:endParaRPr lang="en-US" sz="2400" b="1" dirty="0">
              <a:solidFill>
                <a:srgbClr val="FFFFFF"/>
              </a:solidFill>
              <a:latin typeface="Calibri"/>
              <a:ea typeface="ＭＳ Ｐゴシック" charset="0"/>
            </a:endParaRPr>
          </a:p>
        </p:txBody>
      </p:sp>
      <p:sp>
        <p:nvSpPr>
          <p:cNvPr id="2" name="Slide Number Placeholder 1"/>
          <p:cNvSpPr>
            <a:spLocks noGrp="1"/>
          </p:cNvSpPr>
          <p:nvPr>
            <p:ph type="sldNum" sz="quarter" idx="12"/>
          </p:nvPr>
        </p:nvSpPr>
        <p:spPr/>
        <p:txBody>
          <a:bodyPr/>
          <a:lstStyle/>
          <a:p>
            <a:fld id="{6E2D2B3B-882E-40F3-A32F-6DD516915044}" type="slidenum">
              <a:rPr lang="en-US" smtClean="0"/>
              <a:pPr/>
              <a:t>1</a:t>
            </a:fld>
            <a:endParaRPr lang="en-US" dirty="0"/>
          </a:p>
        </p:txBody>
      </p:sp>
    </p:spTree>
    <p:extLst>
      <p:ext uri="{BB962C8B-B14F-4D97-AF65-F5344CB8AC3E}">
        <p14:creationId xmlns:p14="http://schemas.microsoft.com/office/powerpoint/2010/main" val="3028943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D9615-412D-0E3B-9D72-FAC62BDB398F}"/>
              </a:ext>
            </a:extLst>
          </p:cNvPr>
          <p:cNvSpPr>
            <a:spLocks noGrp="1"/>
          </p:cNvSpPr>
          <p:nvPr>
            <p:ph type="title"/>
          </p:nvPr>
        </p:nvSpPr>
        <p:spPr>
          <a:xfrm>
            <a:off x="306105" y="514350"/>
            <a:ext cx="8609294" cy="857250"/>
          </a:xfrm>
        </p:spPr>
        <p:txBody>
          <a:bodyPr/>
          <a:lstStyle/>
          <a:p>
            <a:pPr algn="ctr"/>
            <a:r>
              <a:rPr lang="en-US" dirty="0"/>
              <a:t>Cervical Cancer Screening Guidelines</a:t>
            </a:r>
          </a:p>
        </p:txBody>
      </p:sp>
      <p:sp>
        <p:nvSpPr>
          <p:cNvPr id="5" name="Slide Number Placeholder 4">
            <a:extLst>
              <a:ext uri="{FF2B5EF4-FFF2-40B4-BE49-F238E27FC236}">
                <a16:creationId xmlns:a16="http://schemas.microsoft.com/office/drawing/2014/main" id="{A67380AF-9DF0-811E-B65B-98925D45D3A5}"/>
              </a:ext>
            </a:extLst>
          </p:cNvPr>
          <p:cNvSpPr>
            <a:spLocks noGrp="1"/>
          </p:cNvSpPr>
          <p:nvPr>
            <p:ph type="sldNum" sz="quarter" idx="12"/>
          </p:nvPr>
        </p:nvSpPr>
        <p:spPr/>
        <p:txBody>
          <a:bodyPr/>
          <a:lstStyle/>
          <a:p>
            <a:fld id="{6E2D2B3B-882E-40F3-A32F-6DD516915044}" type="slidenum">
              <a:rPr lang="en-US" smtClean="0"/>
              <a:pPr/>
              <a:t>10</a:t>
            </a:fld>
            <a:endParaRPr lang="en-US"/>
          </a:p>
        </p:txBody>
      </p:sp>
      <p:sp>
        <p:nvSpPr>
          <p:cNvPr id="6" name="TextBox 5">
            <a:extLst>
              <a:ext uri="{FF2B5EF4-FFF2-40B4-BE49-F238E27FC236}">
                <a16:creationId xmlns:a16="http://schemas.microsoft.com/office/drawing/2014/main" id="{EE7ACB02-8CEB-BD06-D26B-FA745C99F3C1}"/>
              </a:ext>
            </a:extLst>
          </p:cNvPr>
          <p:cNvSpPr txBox="1"/>
          <p:nvPr/>
        </p:nvSpPr>
        <p:spPr>
          <a:xfrm>
            <a:off x="1371600" y="4803555"/>
            <a:ext cx="6625532" cy="230832"/>
          </a:xfrm>
          <a:prstGeom prst="rect">
            <a:avLst/>
          </a:prstGeom>
          <a:noFill/>
        </p:spPr>
        <p:txBody>
          <a:bodyPr wrap="none" rtlCol="0">
            <a:spAutoFit/>
          </a:bodyPr>
          <a:lstStyle/>
          <a:p>
            <a:r>
              <a:rPr lang="en-US" sz="900" dirty="0">
                <a:solidFill>
                  <a:schemeClr val="bg1"/>
                </a:solidFill>
              </a:rPr>
              <a:t>https://</a:t>
            </a:r>
            <a:r>
              <a:rPr lang="en-US" sz="900" dirty="0" err="1">
                <a:solidFill>
                  <a:schemeClr val="bg1"/>
                </a:solidFill>
              </a:rPr>
              <a:t>clinicalinfo.hiv.gov</a:t>
            </a:r>
            <a:r>
              <a:rPr lang="en-US" sz="900" dirty="0">
                <a:solidFill>
                  <a:schemeClr val="bg1"/>
                </a:solidFill>
              </a:rPr>
              <a:t>/</a:t>
            </a:r>
            <a:r>
              <a:rPr lang="en-US" sz="900" dirty="0" err="1">
                <a:solidFill>
                  <a:schemeClr val="bg1"/>
                </a:solidFill>
              </a:rPr>
              <a:t>en</a:t>
            </a:r>
            <a:r>
              <a:rPr lang="en-US" sz="900" dirty="0">
                <a:solidFill>
                  <a:schemeClr val="bg1"/>
                </a:solidFill>
              </a:rPr>
              <a:t>/guidelines/hiv-clinical-guidelines-adult-and-adolescent-opportunistic-infections/human-0?view=full</a:t>
            </a:r>
          </a:p>
        </p:txBody>
      </p:sp>
      <p:pic>
        <p:nvPicPr>
          <p:cNvPr id="7" name="Picture 6" descr="Text&#10;&#10;Description automatically generated">
            <a:extLst>
              <a:ext uri="{FF2B5EF4-FFF2-40B4-BE49-F238E27FC236}">
                <a16:creationId xmlns:a16="http://schemas.microsoft.com/office/drawing/2014/main" id="{7468C51F-4644-EC89-C35D-8EB03A45F7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248" y="1581150"/>
            <a:ext cx="7772400" cy="2481687"/>
          </a:xfrm>
          <a:prstGeom prst="rect">
            <a:avLst/>
          </a:prstGeom>
        </p:spPr>
      </p:pic>
    </p:spTree>
    <p:extLst>
      <p:ext uri="{BB962C8B-B14F-4D97-AF65-F5344CB8AC3E}">
        <p14:creationId xmlns:p14="http://schemas.microsoft.com/office/powerpoint/2010/main" val="4095861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D9615-412D-0E3B-9D72-FAC62BDB398F}"/>
              </a:ext>
            </a:extLst>
          </p:cNvPr>
          <p:cNvSpPr>
            <a:spLocks noGrp="1"/>
          </p:cNvSpPr>
          <p:nvPr>
            <p:ph type="title"/>
          </p:nvPr>
        </p:nvSpPr>
        <p:spPr>
          <a:xfrm>
            <a:off x="267353" y="133350"/>
            <a:ext cx="8609294" cy="857250"/>
          </a:xfrm>
        </p:spPr>
        <p:txBody>
          <a:bodyPr/>
          <a:lstStyle/>
          <a:p>
            <a:pPr algn="ctr"/>
            <a:r>
              <a:rPr lang="en-US" dirty="0"/>
              <a:t>Cervical Cancer Screening Guidelines</a:t>
            </a:r>
          </a:p>
        </p:txBody>
      </p:sp>
      <p:sp>
        <p:nvSpPr>
          <p:cNvPr id="5" name="Slide Number Placeholder 4">
            <a:extLst>
              <a:ext uri="{FF2B5EF4-FFF2-40B4-BE49-F238E27FC236}">
                <a16:creationId xmlns:a16="http://schemas.microsoft.com/office/drawing/2014/main" id="{A67380AF-9DF0-811E-B65B-98925D45D3A5}"/>
              </a:ext>
            </a:extLst>
          </p:cNvPr>
          <p:cNvSpPr>
            <a:spLocks noGrp="1"/>
          </p:cNvSpPr>
          <p:nvPr>
            <p:ph type="sldNum" sz="quarter" idx="12"/>
          </p:nvPr>
        </p:nvSpPr>
        <p:spPr/>
        <p:txBody>
          <a:bodyPr/>
          <a:lstStyle/>
          <a:p>
            <a:fld id="{6E2D2B3B-882E-40F3-A32F-6DD516915044}" type="slidenum">
              <a:rPr lang="en-US" smtClean="0"/>
              <a:pPr/>
              <a:t>11</a:t>
            </a:fld>
            <a:endParaRPr lang="en-US"/>
          </a:p>
        </p:txBody>
      </p:sp>
      <p:graphicFrame>
        <p:nvGraphicFramePr>
          <p:cNvPr id="4" name="Table 7">
            <a:extLst>
              <a:ext uri="{FF2B5EF4-FFF2-40B4-BE49-F238E27FC236}">
                <a16:creationId xmlns:a16="http://schemas.microsoft.com/office/drawing/2014/main" id="{8AA8BD1F-7652-157E-CD02-F6CE888876AE}"/>
              </a:ext>
            </a:extLst>
          </p:cNvPr>
          <p:cNvGraphicFramePr>
            <a:graphicFrameLocks noGrp="1"/>
          </p:cNvGraphicFramePr>
          <p:nvPr/>
        </p:nvGraphicFramePr>
        <p:xfrm>
          <a:off x="267353" y="971550"/>
          <a:ext cx="8609296" cy="3261360"/>
        </p:xfrm>
        <a:graphic>
          <a:graphicData uri="http://schemas.openxmlformats.org/drawingml/2006/table">
            <a:tbl>
              <a:tblPr firstRow="1" bandRow="1">
                <a:tableStyleId>{00A15C55-8517-42AA-B614-E9B94910E393}</a:tableStyleId>
              </a:tblPr>
              <a:tblGrid>
                <a:gridCol w="2152324">
                  <a:extLst>
                    <a:ext uri="{9D8B030D-6E8A-4147-A177-3AD203B41FA5}">
                      <a16:colId xmlns:a16="http://schemas.microsoft.com/office/drawing/2014/main" val="1654918155"/>
                    </a:ext>
                  </a:extLst>
                </a:gridCol>
                <a:gridCol w="2152324">
                  <a:extLst>
                    <a:ext uri="{9D8B030D-6E8A-4147-A177-3AD203B41FA5}">
                      <a16:colId xmlns:a16="http://schemas.microsoft.com/office/drawing/2014/main" val="3880509155"/>
                    </a:ext>
                  </a:extLst>
                </a:gridCol>
                <a:gridCol w="2152324">
                  <a:extLst>
                    <a:ext uri="{9D8B030D-6E8A-4147-A177-3AD203B41FA5}">
                      <a16:colId xmlns:a16="http://schemas.microsoft.com/office/drawing/2014/main" val="2148617702"/>
                    </a:ext>
                  </a:extLst>
                </a:gridCol>
                <a:gridCol w="2152324">
                  <a:extLst>
                    <a:ext uri="{9D8B030D-6E8A-4147-A177-3AD203B41FA5}">
                      <a16:colId xmlns:a16="http://schemas.microsoft.com/office/drawing/2014/main" val="1425404731"/>
                    </a:ext>
                  </a:extLst>
                </a:gridCol>
              </a:tblGrid>
              <a:tr h="269193">
                <a:tc>
                  <a:txBody>
                    <a:bodyPr/>
                    <a:lstStyle/>
                    <a:p>
                      <a:r>
                        <a:rPr lang="en-US" dirty="0"/>
                        <a:t>Patient Age</a:t>
                      </a:r>
                    </a:p>
                  </a:txBody>
                  <a:tcPr/>
                </a:tc>
                <a:tc>
                  <a:txBody>
                    <a:bodyPr/>
                    <a:lstStyle/>
                    <a:p>
                      <a:r>
                        <a:rPr lang="en-US" dirty="0"/>
                        <a:t>Start of screening</a:t>
                      </a:r>
                    </a:p>
                  </a:txBody>
                  <a:tcPr/>
                </a:tc>
                <a:tc>
                  <a:txBody>
                    <a:bodyPr/>
                    <a:lstStyle/>
                    <a:p>
                      <a:r>
                        <a:rPr lang="en-US" dirty="0"/>
                        <a:t>Screening frequency</a:t>
                      </a:r>
                    </a:p>
                  </a:txBody>
                  <a:tcPr/>
                </a:tc>
                <a:tc>
                  <a:txBody>
                    <a:bodyPr/>
                    <a:lstStyle/>
                    <a:p>
                      <a:r>
                        <a:rPr lang="en-US" dirty="0"/>
                        <a:t>When to refer for colposcopy </a:t>
                      </a:r>
                    </a:p>
                  </a:txBody>
                  <a:tcPr/>
                </a:tc>
                <a:extLst>
                  <a:ext uri="{0D108BD9-81ED-4DB2-BD59-A6C34878D82A}">
                    <a16:rowId xmlns:a16="http://schemas.microsoft.com/office/drawing/2014/main" val="4207827893"/>
                  </a:ext>
                </a:extLst>
              </a:tr>
              <a:tr h="307649">
                <a:tc>
                  <a:txBody>
                    <a:bodyPr/>
                    <a:lstStyle/>
                    <a:p>
                      <a:r>
                        <a:rPr lang="en-US" sz="1400" dirty="0"/>
                        <a:t>&lt;21 </a:t>
                      </a:r>
                      <a:r>
                        <a:rPr lang="en-US" sz="1400" dirty="0" err="1"/>
                        <a:t>yo</a:t>
                      </a:r>
                      <a:r>
                        <a:rPr lang="en-US" sz="1400" dirty="0"/>
                        <a:t> </a:t>
                      </a:r>
                    </a:p>
                  </a:txBody>
                  <a:tcPr/>
                </a:tc>
                <a:tc>
                  <a:txBody>
                    <a:bodyPr/>
                    <a:lstStyle/>
                    <a:p>
                      <a:r>
                        <a:rPr lang="en-US" sz="1400" dirty="0"/>
                        <a:t>Pap at time of first intercourse </a:t>
                      </a:r>
                    </a:p>
                  </a:txBody>
                  <a:tcPr/>
                </a:tc>
                <a:tc>
                  <a:txBody>
                    <a:bodyPr/>
                    <a:lstStyle/>
                    <a:p>
                      <a:r>
                        <a:rPr lang="en-US" sz="1400" dirty="0"/>
                        <a:t>Annual pap x 3 years then q3y</a:t>
                      </a:r>
                    </a:p>
                  </a:txBody>
                  <a:tcPr/>
                </a:tc>
                <a:tc>
                  <a:txBody>
                    <a:bodyPr/>
                    <a:lstStyle/>
                    <a:p>
                      <a:r>
                        <a:rPr lang="en-US" sz="1400" dirty="0"/>
                        <a:t>ASCUS/</a:t>
                      </a:r>
                      <a:r>
                        <a:rPr lang="en-US" sz="1400" dirty="0" err="1"/>
                        <a:t>hrHPV</a:t>
                      </a:r>
                      <a:r>
                        <a:rPr lang="en-US" sz="1400" dirty="0"/>
                        <a:t>+; LSIL or greater (ind. of HPV status)</a:t>
                      </a:r>
                    </a:p>
                  </a:txBody>
                  <a:tcPr/>
                </a:tc>
                <a:extLst>
                  <a:ext uri="{0D108BD9-81ED-4DB2-BD59-A6C34878D82A}">
                    <a16:rowId xmlns:a16="http://schemas.microsoft.com/office/drawing/2014/main" val="3201594547"/>
                  </a:ext>
                </a:extLst>
              </a:tr>
              <a:tr h="307649">
                <a:tc>
                  <a:txBody>
                    <a:bodyPr/>
                    <a:lstStyle/>
                    <a:p>
                      <a:r>
                        <a:rPr lang="en-US" sz="1400" dirty="0"/>
                        <a:t>21-29 </a:t>
                      </a:r>
                      <a:r>
                        <a:rPr lang="en-US" sz="1400" dirty="0" err="1"/>
                        <a:t>yo</a:t>
                      </a:r>
                      <a:endParaRPr lang="en-US" sz="1400" dirty="0"/>
                    </a:p>
                  </a:txBody>
                  <a:tcPr/>
                </a:tc>
                <a:tc>
                  <a:txBody>
                    <a:bodyPr/>
                    <a:lstStyle/>
                    <a:p>
                      <a:r>
                        <a:rPr lang="en-US" sz="1400" dirty="0"/>
                        <a:t>Pap at time of diagnosis</a:t>
                      </a:r>
                    </a:p>
                  </a:txBody>
                  <a:tcPr/>
                </a:tc>
                <a:tc>
                  <a:txBody>
                    <a:bodyPr/>
                    <a:lstStyle/>
                    <a:p>
                      <a:r>
                        <a:rPr lang="en-US" sz="1400" dirty="0"/>
                        <a:t>Annual pap x 3 years then q3y</a:t>
                      </a:r>
                    </a:p>
                  </a:txBody>
                  <a:tcPr/>
                </a:tc>
                <a:tc>
                  <a:txBody>
                    <a:bodyPr/>
                    <a:lstStyle/>
                    <a:p>
                      <a:r>
                        <a:rPr lang="en-US" sz="1400" dirty="0"/>
                        <a:t>ASCUS/</a:t>
                      </a:r>
                      <a:r>
                        <a:rPr lang="en-US" sz="1400" dirty="0" err="1"/>
                        <a:t>hrHPV</a:t>
                      </a:r>
                      <a:r>
                        <a:rPr lang="en-US" sz="1400" dirty="0"/>
                        <a:t>+;</a:t>
                      </a:r>
                    </a:p>
                    <a:p>
                      <a:r>
                        <a:rPr lang="en-US" sz="1400" dirty="0"/>
                        <a:t>LSIL or greater (ind. Of HPV status)</a:t>
                      </a:r>
                    </a:p>
                  </a:txBody>
                  <a:tcPr/>
                </a:tc>
                <a:extLst>
                  <a:ext uri="{0D108BD9-81ED-4DB2-BD59-A6C34878D82A}">
                    <a16:rowId xmlns:a16="http://schemas.microsoft.com/office/drawing/2014/main" val="2838988955"/>
                  </a:ext>
                </a:extLst>
              </a:tr>
              <a:tr h="487110">
                <a:tc>
                  <a:txBody>
                    <a:bodyPr/>
                    <a:lstStyle/>
                    <a:p>
                      <a:r>
                        <a:rPr lang="en-US" sz="1400" dirty="0"/>
                        <a:t>&gt;30 </a:t>
                      </a:r>
                      <a:r>
                        <a:rPr lang="en-US" sz="1400" dirty="0" err="1"/>
                        <a:t>yo</a:t>
                      </a:r>
                      <a:endParaRPr lang="en-US" sz="1400" dirty="0"/>
                    </a:p>
                  </a:txBody>
                  <a:tcPr/>
                </a:tc>
                <a:tc>
                  <a:txBody>
                    <a:bodyPr/>
                    <a:lstStyle/>
                    <a:p>
                      <a:r>
                        <a:rPr lang="en-US" sz="1400" dirty="0"/>
                        <a:t>Pap at time of diagnosis </a:t>
                      </a:r>
                    </a:p>
                  </a:txBody>
                  <a:tcPr/>
                </a:tc>
                <a:tc>
                  <a:txBody>
                    <a:bodyPr/>
                    <a:lstStyle/>
                    <a:p>
                      <a:r>
                        <a:rPr lang="en-US" sz="1400" dirty="0"/>
                        <a:t>Annual pap x 3 years then q3y</a:t>
                      </a:r>
                    </a:p>
                  </a:txBody>
                  <a:tcPr/>
                </a:tc>
                <a:tc>
                  <a:txBody>
                    <a:bodyPr/>
                    <a:lstStyle/>
                    <a:p>
                      <a:r>
                        <a:rPr lang="en-US" sz="1400" dirty="0"/>
                        <a:t>HPV16,18/45+ (ind. of cytology);</a:t>
                      </a:r>
                    </a:p>
                    <a:p>
                      <a:r>
                        <a:rPr lang="en-US" sz="1400" dirty="0"/>
                        <a:t>ASCUS/</a:t>
                      </a:r>
                      <a:r>
                        <a:rPr lang="en-US" sz="1400" dirty="0" err="1"/>
                        <a:t>hrHPV</a:t>
                      </a:r>
                      <a:r>
                        <a:rPr lang="en-US" sz="1400" dirty="0"/>
                        <a:t>+;</a:t>
                      </a:r>
                    </a:p>
                    <a:p>
                      <a:r>
                        <a:rPr lang="en-US" sz="1400" dirty="0"/>
                        <a:t>LSIL or greater (</a:t>
                      </a:r>
                      <a:r>
                        <a:rPr lang="en-US" sz="1400" dirty="0" err="1"/>
                        <a:t>ind</a:t>
                      </a:r>
                      <a:r>
                        <a:rPr lang="en-US" sz="1400" dirty="0"/>
                        <a:t> of HPV status) </a:t>
                      </a:r>
                    </a:p>
                  </a:txBody>
                  <a:tcPr/>
                </a:tc>
                <a:extLst>
                  <a:ext uri="{0D108BD9-81ED-4DB2-BD59-A6C34878D82A}">
                    <a16:rowId xmlns:a16="http://schemas.microsoft.com/office/drawing/2014/main" val="783393590"/>
                  </a:ext>
                </a:extLst>
              </a:tr>
            </a:tbl>
          </a:graphicData>
        </a:graphic>
      </p:graphicFrame>
      <p:sp>
        <p:nvSpPr>
          <p:cNvPr id="7" name="Frame 6">
            <a:extLst>
              <a:ext uri="{FF2B5EF4-FFF2-40B4-BE49-F238E27FC236}">
                <a16:creationId xmlns:a16="http://schemas.microsoft.com/office/drawing/2014/main" id="{DB980BD1-8F40-3CC9-2325-D0C541D3B618}"/>
              </a:ext>
            </a:extLst>
          </p:cNvPr>
          <p:cNvSpPr/>
          <p:nvPr/>
        </p:nvSpPr>
        <p:spPr>
          <a:xfrm>
            <a:off x="152400" y="1563302"/>
            <a:ext cx="8839201" cy="779848"/>
          </a:xfrm>
          <a:prstGeom prst="frame">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rame 7">
            <a:extLst>
              <a:ext uri="{FF2B5EF4-FFF2-40B4-BE49-F238E27FC236}">
                <a16:creationId xmlns:a16="http://schemas.microsoft.com/office/drawing/2014/main" id="{9C80025A-B104-B7E8-731E-33B84BB9E4C7}"/>
              </a:ext>
            </a:extLst>
          </p:cNvPr>
          <p:cNvSpPr/>
          <p:nvPr/>
        </p:nvSpPr>
        <p:spPr>
          <a:xfrm>
            <a:off x="152399" y="2299909"/>
            <a:ext cx="8839201" cy="779848"/>
          </a:xfrm>
          <a:prstGeom prst="frame">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Frame 8">
            <a:extLst>
              <a:ext uri="{FF2B5EF4-FFF2-40B4-BE49-F238E27FC236}">
                <a16:creationId xmlns:a16="http://schemas.microsoft.com/office/drawing/2014/main" id="{584442D0-F0B8-028A-0E0C-44F1BA279441}"/>
              </a:ext>
            </a:extLst>
          </p:cNvPr>
          <p:cNvSpPr/>
          <p:nvPr/>
        </p:nvSpPr>
        <p:spPr>
          <a:xfrm>
            <a:off x="152399" y="2986938"/>
            <a:ext cx="8839201" cy="1413612"/>
          </a:xfrm>
          <a:prstGeom prst="frame">
            <a:avLst/>
          </a:prstGeom>
          <a:solidFill>
            <a:schemeClr val="accent6"/>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AAE6D673-B50C-4A78-9DF6-1AE8C99532F8}"/>
              </a:ext>
            </a:extLst>
          </p:cNvPr>
          <p:cNvSpPr txBox="1"/>
          <p:nvPr/>
        </p:nvSpPr>
        <p:spPr>
          <a:xfrm>
            <a:off x="343218" y="4354125"/>
            <a:ext cx="2361230" cy="369332"/>
          </a:xfrm>
          <a:prstGeom prst="rect">
            <a:avLst/>
          </a:prstGeom>
          <a:noFill/>
        </p:spPr>
        <p:txBody>
          <a:bodyPr wrap="square" rtlCol="0">
            <a:spAutoFit/>
          </a:bodyPr>
          <a:lstStyle/>
          <a:p>
            <a:r>
              <a:rPr lang="en-US" dirty="0"/>
              <a:t>Ind, independent</a:t>
            </a:r>
          </a:p>
        </p:txBody>
      </p:sp>
      <p:sp>
        <p:nvSpPr>
          <p:cNvPr id="10" name="Content Placeholder 9"/>
          <p:cNvSpPr>
            <a:spLocks noGrp="1"/>
          </p:cNvSpPr>
          <p:nvPr>
            <p:ph sz="half" idx="1"/>
          </p:nvPr>
        </p:nvSpPr>
        <p:spPr>
          <a:xfrm>
            <a:off x="1981199" y="4705350"/>
            <a:ext cx="5867401" cy="400110"/>
          </a:xfrm>
          <a:prstGeom prst="rect">
            <a:avLst/>
          </a:prstGeom>
        </p:spPr>
        <p:txBody>
          <a:bodyPr wrap="square">
            <a:spAutoFit/>
          </a:bodyPr>
          <a:lstStyle/>
          <a:p>
            <a:pPr marL="114300" indent="0">
              <a:buNone/>
            </a:pPr>
            <a:r>
              <a:rPr lang="en-US" sz="1000" dirty="0">
                <a:solidFill>
                  <a:schemeClr val="bg1"/>
                </a:solidFill>
              </a:rPr>
              <a:t>https://clinicalinfo.hiv.gov/en/guidelines/hiv-clinical-guidelines-adult-and-adolescent-opportunistic-infections/human-0?view=full</a:t>
            </a:r>
          </a:p>
        </p:txBody>
      </p:sp>
    </p:spTree>
    <p:extLst>
      <p:ext uri="{BB962C8B-B14F-4D97-AF65-F5344CB8AC3E}">
        <p14:creationId xmlns:p14="http://schemas.microsoft.com/office/powerpoint/2010/main" val="2310060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D9615-412D-0E3B-9D72-FAC62BDB398F}"/>
              </a:ext>
            </a:extLst>
          </p:cNvPr>
          <p:cNvSpPr>
            <a:spLocks noGrp="1"/>
          </p:cNvSpPr>
          <p:nvPr>
            <p:ph type="title"/>
          </p:nvPr>
        </p:nvSpPr>
        <p:spPr>
          <a:xfrm>
            <a:off x="228600" y="133350"/>
            <a:ext cx="8609294" cy="857250"/>
          </a:xfrm>
        </p:spPr>
        <p:txBody>
          <a:bodyPr/>
          <a:lstStyle/>
          <a:p>
            <a:pPr algn="ctr"/>
            <a:r>
              <a:rPr lang="en-US" dirty="0"/>
              <a:t>Cervical Cancer Screening Guidelines</a:t>
            </a:r>
          </a:p>
        </p:txBody>
      </p:sp>
      <p:sp>
        <p:nvSpPr>
          <p:cNvPr id="5" name="Slide Number Placeholder 4">
            <a:extLst>
              <a:ext uri="{FF2B5EF4-FFF2-40B4-BE49-F238E27FC236}">
                <a16:creationId xmlns:a16="http://schemas.microsoft.com/office/drawing/2014/main" id="{A67380AF-9DF0-811E-B65B-98925D45D3A5}"/>
              </a:ext>
            </a:extLst>
          </p:cNvPr>
          <p:cNvSpPr>
            <a:spLocks noGrp="1"/>
          </p:cNvSpPr>
          <p:nvPr>
            <p:ph type="sldNum" sz="quarter" idx="12"/>
          </p:nvPr>
        </p:nvSpPr>
        <p:spPr/>
        <p:txBody>
          <a:bodyPr/>
          <a:lstStyle/>
          <a:p>
            <a:fld id="{6E2D2B3B-882E-40F3-A32F-6DD516915044}" type="slidenum">
              <a:rPr lang="en-US" smtClean="0"/>
              <a:pPr/>
              <a:t>12</a:t>
            </a:fld>
            <a:endParaRPr lang="en-US"/>
          </a:p>
        </p:txBody>
      </p:sp>
      <p:graphicFrame>
        <p:nvGraphicFramePr>
          <p:cNvPr id="4" name="Table 7">
            <a:extLst>
              <a:ext uri="{FF2B5EF4-FFF2-40B4-BE49-F238E27FC236}">
                <a16:creationId xmlns:a16="http://schemas.microsoft.com/office/drawing/2014/main" id="{8AA8BD1F-7652-157E-CD02-F6CE888876AE}"/>
              </a:ext>
            </a:extLst>
          </p:cNvPr>
          <p:cNvGraphicFramePr>
            <a:graphicFrameLocks noGrp="1"/>
          </p:cNvGraphicFramePr>
          <p:nvPr>
            <p:extLst>
              <p:ext uri="{D42A27DB-BD31-4B8C-83A1-F6EECF244321}">
                <p14:modId xmlns:p14="http://schemas.microsoft.com/office/powerpoint/2010/main" val="2972392821"/>
              </p:ext>
            </p:extLst>
          </p:nvPr>
        </p:nvGraphicFramePr>
        <p:xfrm>
          <a:off x="457200" y="1108710"/>
          <a:ext cx="8229600" cy="3016319"/>
        </p:xfrm>
        <a:graphic>
          <a:graphicData uri="http://schemas.openxmlformats.org/drawingml/2006/table">
            <a:tbl>
              <a:tblPr firstRow="1" bandRow="1">
                <a:tableStyleId>{00A15C55-8517-42AA-B614-E9B94910E393}</a:tableStyleId>
              </a:tblPr>
              <a:tblGrid>
                <a:gridCol w="2743200">
                  <a:extLst>
                    <a:ext uri="{9D8B030D-6E8A-4147-A177-3AD203B41FA5}">
                      <a16:colId xmlns:a16="http://schemas.microsoft.com/office/drawing/2014/main" val="1654918155"/>
                    </a:ext>
                  </a:extLst>
                </a:gridCol>
                <a:gridCol w="2743200">
                  <a:extLst>
                    <a:ext uri="{9D8B030D-6E8A-4147-A177-3AD203B41FA5}">
                      <a16:colId xmlns:a16="http://schemas.microsoft.com/office/drawing/2014/main" val="2148617702"/>
                    </a:ext>
                  </a:extLst>
                </a:gridCol>
                <a:gridCol w="2743200">
                  <a:extLst>
                    <a:ext uri="{9D8B030D-6E8A-4147-A177-3AD203B41FA5}">
                      <a16:colId xmlns:a16="http://schemas.microsoft.com/office/drawing/2014/main" val="1425404731"/>
                    </a:ext>
                  </a:extLst>
                </a:gridCol>
              </a:tblGrid>
              <a:tr h="659820">
                <a:tc>
                  <a:txBody>
                    <a:bodyPr/>
                    <a:lstStyle/>
                    <a:p>
                      <a:r>
                        <a:rPr lang="en-US" dirty="0"/>
                        <a:t>Other circumstances</a:t>
                      </a:r>
                    </a:p>
                  </a:txBody>
                  <a:tcPr/>
                </a:tc>
                <a:tc>
                  <a:txBody>
                    <a:bodyPr/>
                    <a:lstStyle/>
                    <a:p>
                      <a:r>
                        <a:rPr lang="en-US" dirty="0"/>
                        <a:t>Screening Frequency</a:t>
                      </a:r>
                    </a:p>
                  </a:txBody>
                  <a:tcPr/>
                </a:tc>
                <a:tc>
                  <a:txBody>
                    <a:bodyPr/>
                    <a:lstStyle/>
                    <a:p>
                      <a:r>
                        <a:rPr lang="en-US" dirty="0"/>
                        <a:t>When to refer for colposcopy </a:t>
                      </a:r>
                    </a:p>
                  </a:txBody>
                  <a:tcPr/>
                </a:tc>
                <a:extLst>
                  <a:ext uri="{0D108BD9-81ED-4DB2-BD59-A6C34878D82A}">
                    <a16:rowId xmlns:a16="http://schemas.microsoft.com/office/drawing/2014/main" val="4207827893"/>
                  </a:ext>
                </a:extLst>
              </a:tr>
              <a:tr h="974019">
                <a:tc>
                  <a:txBody>
                    <a:bodyPr/>
                    <a:lstStyle/>
                    <a:p>
                      <a:r>
                        <a:rPr lang="en-US" sz="1400" dirty="0"/>
                        <a:t>s/p hysterectomy for BENIGN Gyn disease (AUB, fibroids etc.)  </a:t>
                      </a:r>
                    </a:p>
                  </a:txBody>
                  <a:tcPr/>
                </a:tc>
                <a:tc>
                  <a:txBody>
                    <a:bodyPr/>
                    <a:lstStyle/>
                    <a:p>
                      <a:r>
                        <a:rPr lang="en-US" sz="1400" dirty="0"/>
                        <a:t>If </a:t>
                      </a:r>
                      <a:r>
                        <a:rPr lang="en-US" sz="1400" dirty="0" err="1"/>
                        <a:t>hx</a:t>
                      </a:r>
                      <a:r>
                        <a:rPr lang="en-US" sz="1400" dirty="0"/>
                        <a:t> of CIN2-3 in the past, need to continue screening with vaginal </a:t>
                      </a:r>
                      <a:r>
                        <a:rPr lang="en-US" sz="1400" dirty="0" err="1"/>
                        <a:t>paps</a:t>
                      </a:r>
                      <a:r>
                        <a:rPr lang="en-US" sz="1400" dirty="0"/>
                        <a:t> x 25 years beyond diagnosis of dysplasia q3y</a:t>
                      </a:r>
                    </a:p>
                  </a:txBody>
                  <a:tcPr/>
                </a:tc>
                <a:tc>
                  <a:txBody>
                    <a:bodyPr/>
                    <a:lstStyle/>
                    <a:p>
                      <a:r>
                        <a:rPr lang="en-US" sz="1400" dirty="0"/>
                        <a:t>ASCUS/</a:t>
                      </a:r>
                      <a:r>
                        <a:rPr lang="en-US" sz="1400" dirty="0" err="1"/>
                        <a:t>hrHPV</a:t>
                      </a:r>
                      <a:r>
                        <a:rPr lang="en-US" sz="1400" dirty="0"/>
                        <a:t>+; LSIL or greater (ind. of HPV status)</a:t>
                      </a:r>
                    </a:p>
                  </a:txBody>
                  <a:tcPr/>
                </a:tc>
                <a:extLst>
                  <a:ext uri="{0D108BD9-81ED-4DB2-BD59-A6C34878D82A}">
                    <a16:rowId xmlns:a16="http://schemas.microsoft.com/office/drawing/2014/main" val="3201594547"/>
                  </a:ext>
                </a:extLst>
              </a:tr>
              <a:tr h="754080">
                <a:tc>
                  <a:txBody>
                    <a:bodyPr/>
                    <a:lstStyle/>
                    <a:p>
                      <a:r>
                        <a:rPr lang="en-US" sz="1400" dirty="0"/>
                        <a:t>s/p hysterectomy for persistent cervical dysplasia</a:t>
                      </a:r>
                    </a:p>
                  </a:txBody>
                  <a:tcPr/>
                </a:tc>
                <a:tc>
                  <a:txBody>
                    <a:bodyPr/>
                    <a:lstStyle/>
                    <a:p>
                      <a:r>
                        <a:rPr lang="en-US" sz="1400" dirty="0"/>
                        <a:t>Annual vaginal pap x 3 years then q3y x 25 years beyond hysterectomy</a:t>
                      </a:r>
                    </a:p>
                  </a:txBody>
                  <a:tcPr/>
                </a:tc>
                <a:tc>
                  <a:txBody>
                    <a:bodyPr/>
                    <a:lstStyle/>
                    <a:p>
                      <a:r>
                        <a:rPr lang="en-US" sz="1400" dirty="0"/>
                        <a:t>ASCUS/</a:t>
                      </a:r>
                      <a:r>
                        <a:rPr lang="en-US" sz="1400" dirty="0" err="1"/>
                        <a:t>hrHPV</a:t>
                      </a:r>
                      <a:r>
                        <a:rPr lang="en-US" sz="1400" dirty="0"/>
                        <a:t>+;</a:t>
                      </a:r>
                    </a:p>
                    <a:p>
                      <a:r>
                        <a:rPr lang="en-US" sz="1400" dirty="0"/>
                        <a:t>LSIL or greater (ind. Of HPV status)</a:t>
                      </a:r>
                    </a:p>
                  </a:txBody>
                  <a:tcPr/>
                </a:tc>
                <a:extLst>
                  <a:ext uri="{0D108BD9-81ED-4DB2-BD59-A6C34878D82A}">
                    <a16:rowId xmlns:a16="http://schemas.microsoft.com/office/drawing/2014/main" val="2838988955"/>
                  </a:ext>
                </a:extLst>
              </a:tr>
              <a:tr h="314200">
                <a:tc>
                  <a:txBody>
                    <a:bodyPr/>
                    <a:lstStyle/>
                    <a:p>
                      <a:r>
                        <a:rPr lang="en-US" sz="1400" dirty="0"/>
                        <a:t>ASCUS/</a:t>
                      </a:r>
                      <a:r>
                        <a:rPr lang="en-US" sz="1400" dirty="0" err="1"/>
                        <a:t>hrHPV</a:t>
                      </a:r>
                      <a:r>
                        <a:rPr lang="en-US" sz="1400" dirty="0"/>
                        <a:t> neg</a:t>
                      </a:r>
                    </a:p>
                  </a:txBody>
                  <a:tcPr/>
                </a:tc>
                <a:tc>
                  <a:txBody>
                    <a:bodyPr/>
                    <a:lstStyle/>
                    <a:p>
                      <a:r>
                        <a:rPr lang="en-US" sz="1400" dirty="0"/>
                        <a:t>Repeat pap 1 year</a:t>
                      </a:r>
                    </a:p>
                  </a:txBody>
                  <a:tcPr/>
                </a:tc>
                <a:tc>
                  <a:txBody>
                    <a:bodyPr/>
                    <a:lstStyle/>
                    <a:p>
                      <a:endParaRPr lang="en-US" sz="1400" dirty="0"/>
                    </a:p>
                  </a:txBody>
                  <a:tcPr/>
                </a:tc>
                <a:extLst>
                  <a:ext uri="{0D108BD9-81ED-4DB2-BD59-A6C34878D82A}">
                    <a16:rowId xmlns:a16="http://schemas.microsoft.com/office/drawing/2014/main" val="783393590"/>
                  </a:ext>
                </a:extLst>
              </a:tr>
              <a:tr h="314200">
                <a:tc>
                  <a:txBody>
                    <a:bodyPr/>
                    <a:lstStyle/>
                    <a:p>
                      <a:r>
                        <a:rPr lang="en-US" sz="1400" dirty="0"/>
                        <a:t>NILM/</a:t>
                      </a:r>
                      <a:r>
                        <a:rPr lang="en-US" sz="1400" dirty="0" err="1"/>
                        <a:t>hrHPV</a:t>
                      </a:r>
                      <a:r>
                        <a:rPr lang="en-US" sz="1400" dirty="0"/>
                        <a:t> + </a:t>
                      </a:r>
                    </a:p>
                  </a:txBody>
                  <a:tcPr/>
                </a:tc>
                <a:tc>
                  <a:txBody>
                    <a:bodyPr/>
                    <a:lstStyle/>
                    <a:p>
                      <a:r>
                        <a:rPr lang="en-US" sz="1400" dirty="0"/>
                        <a:t>Repeat pap 1 year </a:t>
                      </a:r>
                    </a:p>
                  </a:txBody>
                  <a:tcPr/>
                </a:tc>
                <a:tc>
                  <a:txBody>
                    <a:bodyPr/>
                    <a:lstStyle/>
                    <a:p>
                      <a:endParaRPr lang="en-US" sz="1400" dirty="0"/>
                    </a:p>
                  </a:txBody>
                  <a:tcPr/>
                </a:tc>
                <a:extLst>
                  <a:ext uri="{0D108BD9-81ED-4DB2-BD59-A6C34878D82A}">
                    <a16:rowId xmlns:a16="http://schemas.microsoft.com/office/drawing/2014/main" val="4021277323"/>
                  </a:ext>
                </a:extLst>
              </a:tr>
            </a:tbl>
          </a:graphicData>
        </a:graphic>
      </p:graphicFrame>
      <p:sp>
        <p:nvSpPr>
          <p:cNvPr id="9" name="Content Placeholder 2">
            <a:extLst>
              <a:ext uri="{FF2B5EF4-FFF2-40B4-BE49-F238E27FC236}">
                <a16:creationId xmlns:a16="http://schemas.microsoft.com/office/drawing/2014/main" id="{588866D4-7D3A-678C-51AC-09806BB10D74}"/>
              </a:ext>
            </a:extLst>
          </p:cNvPr>
          <p:cNvSpPr>
            <a:spLocks noGrp="1"/>
          </p:cNvSpPr>
          <p:nvPr>
            <p:ph sz="half" idx="1"/>
          </p:nvPr>
        </p:nvSpPr>
        <p:spPr>
          <a:xfrm>
            <a:off x="457200" y="3667870"/>
            <a:ext cx="7924799" cy="990558"/>
          </a:xfrm>
        </p:spPr>
        <p:txBody>
          <a:bodyPr>
            <a:normAutofit lnSpcReduction="10000"/>
          </a:bodyPr>
          <a:lstStyle/>
          <a:p>
            <a:pPr algn="ctr"/>
            <a:endParaRPr lang="en-US" dirty="0"/>
          </a:p>
          <a:p>
            <a:pPr algn="ctr"/>
            <a:r>
              <a:rPr lang="en-US" dirty="0"/>
              <a:t>EPIC </a:t>
            </a:r>
            <a:r>
              <a:rPr lang="en-US" dirty="0" err="1"/>
              <a:t>Smartphrase</a:t>
            </a:r>
            <a:r>
              <a:rPr lang="en-US" dirty="0"/>
              <a:t> .</a:t>
            </a:r>
            <a:r>
              <a:rPr lang="en-US" dirty="0" err="1"/>
              <a:t>paphivguide</a:t>
            </a:r>
            <a:endParaRPr lang="en-US" dirty="0"/>
          </a:p>
        </p:txBody>
      </p:sp>
      <p:sp>
        <p:nvSpPr>
          <p:cNvPr id="3" name="Frame 2">
            <a:extLst>
              <a:ext uri="{FF2B5EF4-FFF2-40B4-BE49-F238E27FC236}">
                <a16:creationId xmlns:a16="http://schemas.microsoft.com/office/drawing/2014/main" id="{EE7ACD92-F6DB-1A11-DBD6-3790BF15BFEA}"/>
              </a:ext>
            </a:extLst>
          </p:cNvPr>
          <p:cNvSpPr/>
          <p:nvPr/>
        </p:nvSpPr>
        <p:spPr>
          <a:xfrm>
            <a:off x="380999" y="1685222"/>
            <a:ext cx="8382001" cy="1115128"/>
          </a:xfrm>
          <a:prstGeom prst="frame">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a:extLst>
              <a:ext uri="{FF2B5EF4-FFF2-40B4-BE49-F238E27FC236}">
                <a16:creationId xmlns:a16="http://schemas.microsoft.com/office/drawing/2014/main" id="{29C80991-9916-5B88-9FE5-C43F33C3D852}"/>
              </a:ext>
            </a:extLst>
          </p:cNvPr>
          <p:cNvSpPr/>
          <p:nvPr/>
        </p:nvSpPr>
        <p:spPr>
          <a:xfrm>
            <a:off x="380999" y="2628900"/>
            <a:ext cx="8382001" cy="857250"/>
          </a:xfrm>
          <a:prstGeom prst="frame">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rame 7">
            <a:extLst>
              <a:ext uri="{FF2B5EF4-FFF2-40B4-BE49-F238E27FC236}">
                <a16:creationId xmlns:a16="http://schemas.microsoft.com/office/drawing/2014/main" id="{43906F2C-314C-0792-522E-B2C8D78BC401}"/>
              </a:ext>
            </a:extLst>
          </p:cNvPr>
          <p:cNvSpPr/>
          <p:nvPr/>
        </p:nvSpPr>
        <p:spPr>
          <a:xfrm>
            <a:off x="380998" y="3333750"/>
            <a:ext cx="8382001" cy="791278"/>
          </a:xfrm>
          <a:prstGeom prst="frame">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p:cNvSpPr/>
          <p:nvPr/>
        </p:nvSpPr>
        <p:spPr>
          <a:xfrm>
            <a:off x="1669472" y="4753315"/>
            <a:ext cx="6705600" cy="400110"/>
          </a:xfrm>
          <a:prstGeom prst="rect">
            <a:avLst/>
          </a:prstGeom>
        </p:spPr>
        <p:txBody>
          <a:bodyPr wrap="square">
            <a:spAutoFit/>
          </a:bodyPr>
          <a:lstStyle/>
          <a:p>
            <a:r>
              <a:rPr lang="en-US" sz="1000" dirty="0">
                <a:solidFill>
                  <a:schemeClr val="bg1"/>
                </a:solidFill>
              </a:rPr>
              <a:t>https://clinicalinfo.hiv.gov/en/guidelines/hiv-clinical-guidelines-adult-and-adolescent-opportunistic-infections/human-0?view=full</a:t>
            </a:r>
          </a:p>
        </p:txBody>
      </p:sp>
    </p:spTree>
    <p:extLst>
      <p:ext uri="{BB962C8B-B14F-4D97-AF65-F5344CB8AC3E}">
        <p14:creationId xmlns:p14="http://schemas.microsoft.com/office/powerpoint/2010/main" val="2812341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7" grpId="0" animBg="1"/>
      <p:bldP spid="7" grpId="1" animBg="1"/>
      <p:bldP spid="8" grpId="0" animBg="1"/>
      <p:bldP spid="8"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D9615-412D-0E3B-9D72-FAC62BDB398F}"/>
              </a:ext>
            </a:extLst>
          </p:cNvPr>
          <p:cNvSpPr>
            <a:spLocks noGrp="1"/>
          </p:cNvSpPr>
          <p:nvPr>
            <p:ph type="title"/>
          </p:nvPr>
        </p:nvSpPr>
        <p:spPr>
          <a:xfrm>
            <a:off x="115207" y="15241"/>
            <a:ext cx="8876647" cy="857250"/>
          </a:xfrm>
        </p:spPr>
        <p:txBody>
          <a:bodyPr/>
          <a:lstStyle/>
          <a:p>
            <a:pPr algn="ctr"/>
            <a:r>
              <a:rPr lang="en-US" dirty="0"/>
              <a:t>Cervical Dysplasia Treatment Guidelines</a:t>
            </a:r>
          </a:p>
        </p:txBody>
      </p:sp>
      <p:sp>
        <p:nvSpPr>
          <p:cNvPr id="5" name="Slide Number Placeholder 4">
            <a:extLst>
              <a:ext uri="{FF2B5EF4-FFF2-40B4-BE49-F238E27FC236}">
                <a16:creationId xmlns:a16="http://schemas.microsoft.com/office/drawing/2014/main" id="{A67380AF-9DF0-811E-B65B-98925D45D3A5}"/>
              </a:ext>
            </a:extLst>
          </p:cNvPr>
          <p:cNvSpPr>
            <a:spLocks noGrp="1"/>
          </p:cNvSpPr>
          <p:nvPr>
            <p:ph type="sldNum" sz="quarter" idx="12"/>
          </p:nvPr>
        </p:nvSpPr>
        <p:spPr/>
        <p:txBody>
          <a:bodyPr/>
          <a:lstStyle/>
          <a:p>
            <a:fld id="{6E2D2B3B-882E-40F3-A32F-6DD516915044}" type="slidenum">
              <a:rPr lang="en-US" smtClean="0"/>
              <a:pPr/>
              <a:t>13</a:t>
            </a:fld>
            <a:endParaRPr lang="en-US"/>
          </a:p>
        </p:txBody>
      </p:sp>
      <p:graphicFrame>
        <p:nvGraphicFramePr>
          <p:cNvPr id="4" name="Table 7">
            <a:extLst>
              <a:ext uri="{FF2B5EF4-FFF2-40B4-BE49-F238E27FC236}">
                <a16:creationId xmlns:a16="http://schemas.microsoft.com/office/drawing/2014/main" id="{8AA8BD1F-7652-157E-CD02-F6CE888876AE}"/>
              </a:ext>
            </a:extLst>
          </p:cNvPr>
          <p:cNvGraphicFramePr>
            <a:graphicFrameLocks noGrp="1"/>
          </p:cNvGraphicFramePr>
          <p:nvPr>
            <p:extLst>
              <p:ext uri="{D42A27DB-BD31-4B8C-83A1-F6EECF244321}">
                <p14:modId xmlns:p14="http://schemas.microsoft.com/office/powerpoint/2010/main" val="3619490537"/>
              </p:ext>
            </p:extLst>
          </p:nvPr>
        </p:nvGraphicFramePr>
        <p:xfrm>
          <a:off x="439782" y="895350"/>
          <a:ext cx="8264436" cy="2042160"/>
        </p:xfrm>
        <a:graphic>
          <a:graphicData uri="http://schemas.openxmlformats.org/drawingml/2006/table">
            <a:tbl>
              <a:tblPr firstRow="1" bandRow="1">
                <a:tableStyleId>{00A15C55-8517-42AA-B614-E9B94910E393}</a:tableStyleId>
              </a:tblPr>
              <a:tblGrid>
                <a:gridCol w="2754812">
                  <a:extLst>
                    <a:ext uri="{9D8B030D-6E8A-4147-A177-3AD203B41FA5}">
                      <a16:colId xmlns:a16="http://schemas.microsoft.com/office/drawing/2014/main" val="1654918155"/>
                    </a:ext>
                  </a:extLst>
                </a:gridCol>
                <a:gridCol w="2754812">
                  <a:extLst>
                    <a:ext uri="{9D8B030D-6E8A-4147-A177-3AD203B41FA5}">
                      <a16:colId xmlns:a16="http://schemas.microsoft.com/office/drawing/2014/main" val="2148617702"/>
                    </a:ext>
                  </a:extLst>
                </a:gridCol>
                <a:gridCol w="2754812">
                  <a:extLst>
                    <a:ext uri="{9D8B030D-6E8A-4147-A177-3AD203B41FA5}">
                      <a16:colId xmlns:a16="http://schemas.microsoft.com/office/drawing/2014/main" val="1425404731"/>
                    </a:ext>
                  </a:extLst>
                </a:gridCol>
              </a:tblGrid>
              <a:tr h="457200">
                <a:tc>
                  <a:txBody>
                    <a:bodyPr/>
                    <a:lstStyle/>
                    <a:p>
                      <a:r>
                        <a:rPr lang="en-US" dirty="0"/>
                        <a:t>Pathology on Colposcopy</a:t>
                      </a:r>
                    </a:p>
                  </a:txBody>
                  <a:tcPr/>
                </a:tc>
                <a:tc>
                  <a:txBody>
                    <a:bodyPr/>
                    <a:lstStyle/>
                    <a:p>
                      <a:r>
                        <a:rPr lang="en-US" dirty="0"/>
                        <a:t>Screening Frequency</a:t>
                      </a:r>
                    </a:p>
                  </a:txBody>
                  <a:tcPr/>
                </a:tc>
                <a:tc>
                  <a:txBody>
                    <a:bodyPr/>
                    <a:lstStyle/>
                    <a:p>
                      <a:r>
                        <a:rPr lang="en-US" dirty="0"/>
                        <a:t>Needs a LEEP?</a:t>
                      </a:r>
                    </a:p>
                  </a:txBody>
                  <a:tcPr/>
                </a:tc>
                <a:extLst>
                  <a:ext uri="{0D108BD9-81ED-4DB2-BD59-A6C34878D82A}">
                    <a16:rowId xmlns:a16="http://schemas.microsoft.com/office/drawing/2014/main" val="4207827893"/>
                  </a:ext>
                </a:extLst>
              </a:tr>
              <a:tr h="762000">
                <a:tc>
                  <a:txBody>
                    <a:bodyPr/>
                    <a:lstStyle/>
                    <a:p>
                      <a:r>
                        <a:rPr lang="en-US" sz="1600" dirty="0"/>
                        <a:t>CIN1 </a:t>
                      </a:r>
                    </a:p>
                  </a:txBody>
                  <a:tcPr/>
                </a:tc>
                <a:tc>
                  <a:txBody>
                    <a:bodyPr/>
                    <a:lstStyle/>
                    <a:p>
                      <a:r>
                        <a:rPr lang="en-US" sz="1600" dirty="0"/>
                        <a:t>Repeat pap/</a:t>
                      </a:r>
                      <a:r>
                        <a:rPr lang="en-US" sz="1600" dirty="0" err="1"/>
                        <a:t>cotesting</a:t>
                      </a:r>
                      <a:r>
                        <a:rPr lang="en-US" sz="1600" dirty="0"/>
                        <a:t> in 1 year then resume normal screening</a:t>
                      </a:r>
                    </a:p>
                  </a:txBody>
                  <a:tcPr/>
                </a:tc>
                <a:tc>
                  <a:txBody>
                    <a:bodyPr/>
                    <a:lstStyle/>
                    <a:p>
                      <a:r>
                        <a:rPr lang="en-US" sz="1600" dirty="0"/>
                        <a:t>NO</a:t>
                      </a:r>
                    </a:p>
                  </a:txBody>
                  <a:tcPr/>
                </a:tc>
                <a:extLst>
                  <a:ext uri="{0D108BD9-81ED-4DB2-BD59-A6C34878D82A}">
                    <a16:rowId xmlns:a16="http://schemas.microsoft.com/office/drawing/2014/main" val="3201594547"/>
                  </a:ext>
                </a:extLst>
              </a:tr>
              <a:tr h="533400">
                <a:tc>
                  <a:txBody>
                    <a:bodyPr/>
                    <a:lstStyle/>
                    <a:p>
                      <a:r>
                        <a:rPr lang="en-US" sz="1600" dirty="0"/>
                        <a:t>CIN2/3</a:t>
                      </a:r>
                    </a:p>
                  </a:txBody>
                  <a:tcPr/>
                </a:tc>
                <a:tc>
                  <a:txBody>
                    <a:bodyPr/>
                    <a:lstStyle/>
                    <a:p>
                      <a:r>
                        <a:rPr lang="en-US" sz="1600" dirty="0"/>
                        <a:t>Excisional procedure then see below</a:t>
                      </a:r>
                    </a:p>
                  </a:txBody>
                  <a:tcPr/>
                </a:tc>
                <a:tc>
                  <a:txBody>
                    <a:bodyPr/>
                    <a:lstStyle/>
                    <a:p>
                      <a:r>
                        <a:rPr lang="en-US" sz="1600" dirty="0"/>
                        <a:t>YES!</a:t>
                      </a:r>
                    </a:p>
                  </a:txBody>
                  <a:tcPr/>
                </a:tc>
                <a:extLst>
                  <a:ext uri="{0D108BD9-81ED-4DB2-BD59-A6C34878D82A}">
                    <a16:rowId xmlns:a16="http://schemas.microsoft.com/office/drawing/2014/main" val="2838988955"/>
                  </a:ext>
                </a:extLst>
              </a:tr>
            </a:tbl>
          </a:graphicData>
        </a:graphic>
      </p:graphicFrame>
      <p:graphicFrame>
        <p:nvGraphicFramePr>
          <p:cNvPr id="9" name="Table 7">
            <a:extLst>
              <a:ext uri="{FF2B5EF4-FFF2-40B4-BE49-F238E27FC236}">
                <a16:creationId xmlns:a16="http://schemas.microsoft.com/office/drawing/2014/main" id="{77140295-1D26-6524-8CDB-F37B93182EAB}"/>
              </a:ext>
            </a:extLst>
          </p:cNvPr>
          <p:cNvGraphicFramePr>
            <a:graphicFrameLocks noGrp="1"/>
          </p:cNvGraphicFramePr>
          <p:nvPr/>
        </p:nvGraphicFramePr>
        <p:xfrm>
          <a:off x="439782" y="2983230"/>
          <a:ext cx="8264436" cy="1493520"/>
        </p:xfrm>
        <a:graphic>
          <a:graphicData uri="http://schemas.openxmlformats.org/drawingml/2006/table">
            <a:tbl>
              <a:tblPr firstRow="1" bandRow="1">
                <a:tableStyleId>{00A15C55-8517-42AA-B614-E9B94910E393}</a:tableStyleId>
              </a:tblPr>
              <a:tblGrid>
                <a:gridCol w="4056018">
                  <a:extLst>
                    <a:ext uri="{9D8B030D-6E8A-4147-A177-3AD203B41FA5}">
                      <a16:colId xmlns:a16="http://schemas.microsoft.com/office/drawing/2014/main" val="1654918155"/>
                    </a:ext>
                  </a:extLst>
                </a:gridCol>
                <a:gridCol w="4208418">
                  <a:extLst>
                    <a:ext uri="{9D8B030D-6E8A-4147-A177-3AD203B41FA5}">
                      <a16:colId xmlns:a16="http://schemas.microsoft.com/office/drawing/2014/main" val="2148617702"/>
                    </a:ext>
                  </a:extLst>
                </a:gridCol>
              </a:tblGrid>
              <a:tr h="336884">
                <a:tc>
                  <a:txBody>
                    <a:bodyPr/>
                    <a:lstStyle/>
                    <a:p>
                      <a:r>
                        <a:rPr lang="en-US" dirty="0"/>
                        <a:t>Pathology on Excisional Procedure</a:t>
                      </a:r>
                    </a:p>
                  </a:txBody>
                  <a:tcPr/>
                </a:tc>
                <a:tc>
                  <a:txBody>
                    <a:bodyPr/>
                    <a:lstStyle/>
                    <a:p>
                      <a:r>
                        <a:rPr lang="en-US" dirty="0"/>
                        <a:t>Frequency of screening</a:t>
                      </a:r>
                    </a:p>
                  </a:txBody>
                  <a:tcPr/>
                </a:tc>
                <a:extLst>
                  <a:ext uri="{0D108BD9-81ED-4DB2-BD59-A6C34878D82A}">
                    <a16:rowId xmlns:a16="http://schemas.microsoft.com/office/drawing/2014/main" val="4207827893"/>
                  </a:ext>
                </a:extLst>
              </a:tr>
              <a:tr h="336884">
                <a:tc>
                  <a:txBody>
                    <a:bodyPr/>
                    <a:lstStyle/>
                    <a:p>
                      <a:r>
                        <a:rPr lang="en-US" sz="1800" dirty="0"/>
                        <a:t>CIN1 </a:t>
                      </a:r>
                    </a:p>
                  </a:txBody>
                  <a:tcPr/>
                </a:tc>
                <a:tc>
                  <a:txBody>
                    <a:bodyPr/>
                    <a:lstStyle/>
                    <a:p>
                      <a:r>
                        <a:rPr lang="en-US" sz="1800" dirty="0"/>
                        <a:t>Repeat pap/co-testing at 6 mo.</a:t>
                      </a:r>
                    </a:p>
                  </a:txBody>
                  <a:tcPr/>
                </a:tc>
                <a:extLst>
                  <a:ext uri="{0D108BD9-81ED-4DB2-BD59-A6C34878D82A}">
                    <a16:rowId xmlns:a16="http://schemas.microsoft.com/office/drawing/2014/main" val="3201594547"/>
                  </a:ext>
                </a:extLst>
              </a:tr>
              <a:tr h="396240">
                <a:tc>
                  <a:txBody>
                    <a:bodyPr/>
                    <a:lstStyle/>
                    <a:p>
                      <a:r>
                        <a:rPr lang="en-US" sz="1800" dirty="0"/>
                        <a:t>CIN2/3, negative margins</a:t>
                      </a:r>
                    </a:p>
                  </a:txBody>
                  <a:tcPr/>
                </a:tc>
                <a:tc>
                  <a:txBody>
                    <a:bodyPr/>
                    <a:lstStyle/>
                    <a:p>
                      <a:r>
                        <a:rPr lang="en-US" sz="1800" dirty="0"/>
                        <a:t>Repeat pap smear/co-testing at 6 mo.</a:t>
                      </a:r>
                    </a:p>
                  </a:txBody>
                  <a:tcPr/>
                </a:tc>
                <a:extLst>
                  <a:ext uri="{0D108BD9-81ED-4DB2-BD59-A6C34878D82A}">
                    <a16:rowId xmlns:a16="http://schemas.microsoft.com/office/drawing/2014/main" val="2838988955"/>
                  </a:ext>
                </a:extLst>
              </a:tr>
              <a:tr h="336884">
                <a:tc>
                  <a:txBody>
                    <a:bodyPr/>
                    <a:lstStyle/>
                    <a:p>
                      <a:r>
                        <a:rPr lang="en-US" sz="1800" dirty="0"/>
                        <a:t>CIN2/3, positive margins</a:t>
                      </a:r>
                    </a:p>
                  </a:txBody>
                  <a:tcPr/>
                </a:tc>
                <a:tc>
                  <a:txBody>
                    <a:bodyPr/>
                    <a:lstStyle/>
                    <a:p>
                      <a:r>
                        <a:rPr lang="en-US" sz="1800" dirty="0"/>
                        <a:t>Colposcopy, ECC at 6 months vs CKC </a:t>
                      </a:r>
                    </a:p>
                  </a:txBody>
                  <a:tcPr/>
                </a:tc>
                <a:extLst>
                  <a:ext uri="{0D108BD9-81ED-4DB2-BD59-A6C34878D82A}">
                    <a16:rowId xmlns:a16="http://schemas.microsoft.com/office/drawing/2014/main" val="2388896203"/>
                  </a:ext>
                </a:extLst>
              </a:tr>
            </a:tbl>
          </a:graphicData>
        </a:graphic>
      </p:graphicFrame>
      <p:sp>
        <p:nvSpPr>
          <p:cNvPr id="3" name="Frame 2">
            <a:extLst>
              <a:ext uri="{FF2B5EF4-FFF2-40B4-BE49-F238E27FC236}">
                <a16:creationId xmlns:a16="http://schemas.microsoft.com/office/drawing/2014/main" id="{1B891D54-6D2D-3F27-8BFB-F29254479AC7}"/>
              </a:ext>
            </a:extLst>
          </p:cNvPr>
          <p:cNvSpPr/>
          <p:nvPr/>
        </p:nvSpPr>
        <p:spPr>
          <a:xfrm>
            <a:off x="314597" y="1451610"/>
            <a:ext cx="8410303" cy="937372"/>
          </a:xfrm>
          <a:prstGeom prst="frame">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a:extLst>
              <a:ext uri="{FF2B5EF4-FFF2-40B4-BE49-F238E27FC236}">
                <a16:creationId xmlns:a16="http://schemas.microsoft.com/office/drawing/2014/main" id="{33FE6BE5-D3FB-E25A-0C6F-DC3850B94AE4}"/>
              </a:ext>
            </a:extLst>
          </p:cNvPr>
          <p:cNvSpPr/>
          <p:nvPr/>
        </p:nvSpPr>
        <p:spPr>
          <a:xfrm>
            <a:off x="304799" y="2378394"/>
            <a:ext cx="8382001" cy="630555"/>
          </a:xfrm>
          <a:prstGeom prst="frame">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rame 7">
            <a:extLst>
              <a:ext uri="{FF2B5EF4-FFF2-40B4-BE49-F238E27FC236}">
                <a16:creationId xmlns:a16="http://schemas.microsoft.com/office/drawing/2014/main" id="{FE004C52-9507-FAAB-6071-F6F52DA35FE6}"/>
              </a:ext>
            </a:extLst>
          </p:cNvPr>
          <p:cNvSpPr/>
          <p:nvPr/>
        </p:nvSpPr>
        <p:spPr>
          <a:xfrm>
            <a:off x="380999" y="3249931"/>
            <a:ext cx="8305802" cy="955607"/>
          </a:xfrm>
          <a:prstGeom prst="frame">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ame 9">
            <a:extLst>
              <a:ext uri="{FF2B5EF4-FFF2-40B4-BE49-F238E27FC236}">
                <a16:creationId xmlns:a16="http://schemas.microsoft.com/office/drawing/2014/main" id="{56CE9DFB-52DF-1D4C-B293-836676742CE5}"/>
              </a:ext>
            </a:extLst>
          </p:cNvPr>
          <p:cNvSpPr/>
          <p:nvPr/>
        </p:nvSpPr>
        <p:spPr>
          <a:xfrm>
            <a:off x="402843" y="4095750"/>
            <a:ext cx="8301376" cy="378595"/>
          </a:xfrm>
          <a:prstGeom prst="frame">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p:cNvSpPr/>
          <p:nvPr/>
        </p:nvSpPr>
        <p:spPr>
          <a:xfrm>
            <a:off x="1669472" y="4753315"/>
            <a:ext cx="6705600" cy="400110"/>
          </a:xfrm>
          <a:prstGeom prst="rect">
            <a:avLst/>
          </a:prstGeom>
        </p:spPr>
        <p:txBody>
          <a:bodyPr wrap="square">
            <a:spAutoFit/>
          </a:bodyPr>
          <a:lstStyle/>
          <a:p>
            <a:r>
              <a:rPr lang="en-US" sz="1000" dirty="0">
                <a:solidFill>
                  <a:schemeClr val="bg1"/>
                </a:solidFill>
              </a:rPr>
              <a:t>https://clinicalinfo.hiv.gov/en/guidelines/hiv-clinical-guidelines-adult-and-adolescent-opportunistic-infections/human-0?view=full</a:t>
            </a:r>
          </a:p>
        </p:txBody>
      </p:sp>
    </p:spTree>
    <p:extLst>
      <p:ext uri="{BB962C8B-B14F-4D97-AF65-F5344CB8AC3E}">
        <p14:creationId xmlns:p14="http://schemas.microsoft.com/office/powerpoint/2010/main" val="124328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7" grpId="0" animBg="1"/>
      <p:bldP spid="7" grpId="1" animBg="1"/>
      <p:bldP spid="8" grpId="0" animBg="1"/>
      <p:bldP spid="8" grpId="1" animBg="1"/>
      <p:bldP spid="10" grpId="0" animBg="1"/>
      <p:bldP spid="10"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D9615-412D-0E3B-9D72-FAC62BDB398F}"/>
              </a:ext>
            </a:extLst>
          </p:cNvPr>
          <p:cNvSpPr>
            <a:spLocks noGrp="1"/>
          </p:cNvSpPr>
          <p:nvPr>
            <p:ph type="title"/>
          </p:nvPr>
        </p:nvSpPr>
        <p:spPr>
          <a:xfrm>
            <a:off x="306105" y="82917"/>
            <a:ext cx="8609294" cy="857250"/>
          </a:xfrm>
        </p:spPr>
        <p:txBody>
          <a:bodyPr/>
          <a:lstStyle/>
          <a:p>
            <a:pPr algn="ctr"/>
            <a:r>
              <a:rPr lang="en-US" dirty="0"/>
              <a:t>HPV Vaccination</a:t>
            </a:r>
          </a:p>
        </p:txBody>
      </p:sp>
      <p:sp>
        <p:nvSpPr>
          <p:cNvPr id="3" name="Content Placeholder 2">
            <a:extLst>
              <a:ext uri="{FF2B5EF4-FFF2-40B4-BE49-F238E27FC236}">
                <a16:creationId xmlns:a16="http://schemas.microsoft.com/office/drawing/2014/main" id="{85B269A8-F41B-988A-48D6-83405DA194F4}"/>
              </a:ext>
            </a:extLst>
          </p:cNvPr>
          <p:cNvSpPr>
            <a:spLocks noGrp="1"/>
          </p:cNvSpPr>
          <p:nvPr>
            <p:ph sz="half" idx="1"/>
          </p:nvPr>
        </p:nvSpPr>
        <p:spPr>
          <a:xfrm>
            <a:off x="228602" y="910010"/>
            <a:ext cx="8609293" cy="3323480"/>
          </a:xfrm>
        </p:spPr>
        <p:txBody>
          <a:bodyPr>
            <a:noAutofit/>
          </a:bodyPr>
          <a:lstStyle/>
          <a:p>
            <a:r>
              <a:rPr lang="en-US" sz="2400" dirty="0"/>
              <a:t>Gardasil 9 – targets HPV 6,11,16*,18*, 31, 33, 45*, 52, 58</a:t>
            </a:r>
          </a:p>
          <a:p>
            <a:r>
              <a:rPr lang="en-US" sz="2400" dirty="0"/>
              <a:t>Routine vaccination is recommended for patients with HIV</a:t>
            </a:r>
          </a:p>
          <a:p>
            <a:r>
              <a:rPr lang="en-US" sz="2400" dirty="0"/>
              <a:t>CDC recommends especially ages 13-26 (catch up period), regardless of gender, administer </a:t>
            </a:r>
            <a:r>
              <a:rPr lang="en-US" sz="2400" b="1" dirty="0"/>
              <a:t>3 dose series </a:t>
            </a:r>
            <a:r>
              <a:rPr lang="en-US" sz="2400" dirty="0"/>
              <a:t>of vaccine </a:t>
            </a:r>
          </a:p>
          <a:p>
            <a:r>
              <a:rPr lang="en-US" sz="2400" dirty="0"/>
              <a:t>Can give up to age 45 if previously unvaccinated</a:t>
            </a:r>
          </a:p>
          <a:p>
            <a:r>
              <a:rPr lang="en-US" sz="2400" dirty="0"/>
              <a:t>If previously received Quadrivalent vaccine, do not need to be re-vaccinated </a:t>
            </a:r>
          </a:p>
          <a:p>
            <a:r>
              <a:rPr lang="en-US" sz="2400" dirty="0"/>
              <a:t>Recommended even if patient has tested positive for HPV in the past as it can prevent new infections</a:t>
            </a:r>
          </a:p>
        </p:txBody>
      </p:sp>
      <p:sp>
        <p:nvSpPr>
          <p:cNvPr id="5" name="Slide Number Placeholder 4">
            <a:extLst>
              <a:ext uri="{FF2B5EF4-FFF2-40B4-BE49-F238E27FC236}">
                <a16:creationId xmlns:a16="http://schemas.microsoft.com/office/drawing/2014/main" id="{A67380AF-9DF0-811E-B65B-98925D45D3A5}"/>
              </a:ext>
            </a:extLst>
          </p:cNvPr>
          <p:cNvSpPr>
            <a:spLocks noGrp="1"/>
          </p:cNvSpPr>
          <p:nvPr>
            <p:ph type="sldNum" sz="quarter" idx="12"/>
          </p:nvPr>
        </p:nvSpPr>
        <p:spPr/>
        <p:txBody>
          <a:bodyPr/>
          <a:lstStyle/>
          <a:p>
            <a:fld id="{6E2D2B3B-882E-40F3-A32F-6DD516915044}" type="slidenum">
              <a:rPr lang="en-US" smtClean="0"/>
              <a:pPr/>
              <a:t>14</a:t>
            </a:fld>
            <a:endParaRPr lang="en-US"/>
          </a:p>
        </p:txBody>
      </p:sp>
      <p:sp>
        <p:nvSpPr>
          <p:cNvPr id="6" name="TextBox 5">
            <a:extLst>
              <a:ext uri="{FF2B5EF4-FFF2-40B4-BE49-F238E27FC236}">
                <a16:creationId xmlns:a16="http://schemas.microsoft.com/office/drawing/2014/main" id="{EE7ACB02-8CEB-BD06-D26B-FA745C99F3C1}"/>
              </a:ext>
            </a:extLst>
          </p:cNvPr>
          <p:cNvSpPr txBox="1"/>
          <p:nvPr/>
        </p:nvSpPr>
        <p:spPr>
          <a:xfrm>
            <a:off x="1371599" y="4712613"/>
            <a:ext cx="7543800" cy="430887"/>
          </a:xfrm>
          <a:prstGeom prst="rect">
            <a:avLst/>
          </a:prstGeom>
          <a:noFill/>
        </p:spPr>
        <p:txBody>
          <a:bodyPr wrap="square" rtlCol="0">
            <a:spAutoFit/>
          </a:bodyPr>
          <a:lstStyle/>
          <a:p>
            <a:r>
              <a:rPr lang="en-US" sz="1100" b="0" i="0" u="none" strike="noStrike" dirty="0">
                <a:solidFill>
                  <a:schemeClr val="bg1"/>
                </a:solidFill>
                <a:effectLst/>
                <a:latin typeface="Roboto" panose="02000000000000000000" pitchFamily="2" charset="0"/>
              </a:rPr>
              <a:t>Human papillomavirus vaccination. ACOG Committee Opinion No. 809. American College of Obstetricians and Gynecologists. </a:t>
            </a:r>
            <a:r>
              <a:rPr lang="en-US" sz="1100" b="0" i="0" u="none" strike="noStrike" dirty="0" err="1">
                <a:solidFill>
                  <a:schemeClr val="bg1"/>
                </a:solidFill>
                <a:effectLst/>
                <a:latin typeface="Roboto" panose="02000000000000000000" pitchFamily="2" charset="0"/>
              </a:rPr>
              <a:t>Obstet</a:t>
            </a:r>
            <a:r>
              <a:rPr lang="en-US" sz="1100" b="0" i="0" u="none" strike="noStrike" dirty="0">
                <a:solidFill>
                  <a:schemeClr val="bg1"/>
                </a:solidFill>
                <a:effectLst/>
                <a:latin typeface="Roboto" panose="02000000000000000000" pitchFamily="2" charset="0"/>
              </a:rPr>
              <a:t> </a:t>
            </a:r>
            <a:r>
              <a:rPr lang="en-US" sz="1100" b="0" i="0" u="none" strike="noStrike" dirty="0" err="1">
                <a:solidFill>
                  <a:schemeClr val="bg1"/>
                </a:solidFill>
                <a:effectLst/>
                <a:latin typeface="Roboto" panose="02000000000000000000" pitchFamily="2" charset="0"/>
              </a:rPr>
              <a:t>Gynecol</a:t>
            </a:r>
            <a:r>
              <a:rPr lang="en-US" sz="1100" b="0" i="0" u="none" strike="noStrike" dirty="0">
                <a:solidFill>
                  <a:schemeClr val="bg1"/>
                </a:solidFill>
                <a:effectLst/>
                <a:latin typeface="Roboto" panose="02000000000000000000" pitchFamily="2" charset="0"/>
              </a:rPr>
              <a:t> 2020;136:e15–21</a:t>
            </a:r>
            <a:endParaRPr lang="en-US" sz="1100" dirty="0">
              <a:solidFill>
                <a:schemeClr val="bg1"/>
              </a:solidFill>
            </a:endParaRPr>
          </a:p>
        </p:txBody>
      </p:sp>
    </p:spTree>
    <p:extLst>
      <p:ext uri="{BB962C8B-B14F-4D97-AF65-F5344CB8AC3E}">
        <p14:creationId xmlns:p14="http://schemas.microsoft.com/office/powerpoint/2010/main" val="905647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D9615-412D-0E3B-9D72-FAC62BDB398F}"/>
              </a:ext>
            </a:extLst>
          </p:cNvPr>
          <p:cNvSpPr>
            <a:spLocks noGrp="1"/>
          </p:cNvSpPr>
          <p:nvPr>
            <p:ph type="title"/>
          </p:nvPr>
        </p:nvSpPr>
        <p:spPr>
          <a:xfrm>
            <a:off x="306105" y="514350"/>
            <a:ext cx="8609294" cy="857250"/>
          </a:xfrm>
        </p:spPr>
        <p:txBody>
          <a:bodyPr/>
          <a:lstStyle/>
          <a:p>
            <a:pPr algn="ctr"/>
            <a:r>
              <a:rPr lang="en-US" dirty="0"/>
              <a:t>Questions? </a:t>
            </a:r>
          </a:p>
        </p:txBody>
      </p:sp>
      <p:sp>
        <p:nvSpPr>
          <p:cNvPr id="5" name="Slide Number Placeholder 4">
            <a:extLst>
              <a:ext uri="{FF2B5EF4-FFF2-40B4-BE49-F238E27FC236}">
                <a16:creationId xmlns:a16="http://schemas.microsoft.com/office/drawing/2014/main" id="{A67380AF-9DF0-811E-B65B-98925D45D3A5}"/>
              </a:ext>
            </a:extLst>
          </p:cNvPr>
          <p:cNvSpPr>
            <a:spLocks noGrp="1"/>
          </p:cNvSpPr>
          <p:nvPr>
            <p:ph type="sldNum" sz="quarter" idx="12"/>
          </p:nvPr>
        </p:nvSpPr>
        <p:spPr/>
        <p:txBody>
          <a:bodyPr/>
          <a:lstStyle/>
          <a:p>
            <a:fld id="{6E2D2B3B-882E-40F3-A32F-6DD516915044}" type="slidenum">
              <a:rPr lang="en-US" smtClean="0"/>
              <a:pPr/>
              <a:t>15</a:t>
            </a:fld>
            <a:endParaRPr lang="en-US"/>
          </a:p>
        </p:txBody>
      </p:sp>
    </p:spTree>
    <p:extLst>
      <p:ext uri="{BB962C8B-B14F-4D97-AF65-F5344CB8AC3E}">
        <p14:creationId xmlns:p14="http://schemas.microsoft.com/office/powerpoint/2010/main" val="3509819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B09F2-4C44-4E40-9544-CCC85F03C62F}"/>
              </a:ext>
            </a:extLst>
          </p:cNvPr>
          <p:cNvSpPr>
            <a:spLocks noGrp="1"/>
          </p:cNvSpPr>
          <p:nvPr>
            <p:ph type="title"/>
          </p:nvPr>
        </p:nvSpPr>
        <p:spPr>
          <a:xfrm>
            <a:off x="456760" y="104055"/>
            <a:ext cx="8315569" cy="857250"/>
          </a:xfrm>
        </p:spPr>
        <p:txBody>
          <a:bodyPr/>
          <a:lstStyle/>
          <a:p>
            <a:pPr algn="ctr"/>
            <a:r>
              <a:rPr lang="en-US" dirty="0"/>
              <a:t>References/Reading Resources </a:t>
            </a:r>
            <a:endParaRPr lang="en-US" sz="1600" dirty="0"/>
          </a:p>
        </p:txBody>
      </p:sp>
      <p:sp>
        <p:nvSpPr>
          <p:cNvPr id="3" name="Content Placeholder 2">
            <a:extLst>
              <a:ext uri="{FF2B5EF4-FFF2-40B4-BE49-F238E27FC236}">
                <a16:creationId xmlns:a16="http://schemas.microsoft.com/office/drawing/2014/main" id="{A7903706-DC2E-40F9-B40B-911DDD7D1B9F}"/>
              </a:ext>
            </a:extLst>
          </p:cNvPr>
          <p:cNvSpPr>
            <a:spLocks noGrp="1"/>
          </p:cNvSpPr>
          <p:nvPr>
            <p:ph idx="1"/>
          </p:nvPr>
        </p:nvSpPr>
        <p:spPr>
          <a:xfrm>
            <a:off x="194944" y="895350"/>
            <a:ext cx="8839200" cy="3565921"/>
          </a:xfrm>
        </p:spPr>
        <p:txBody>
          <a:bodyPr vert="horz" lIns="91440" tIns="45720" rIns="91440" bIns="45720" rtlCol="0" anchor="t">
            <a:noAutofit/>
          </a:bodyPr>
          <a:lstStyle/>
          <a:p>
            <a:r>
              <a:rPr lang="en-US" sz="2000" b="0" i="0" dirty="0">
                <a:effectLst/>
                <a:latin typeface="+mj-lt"/>
              </a:rPr>
              <a:t>Tepper et al. MMWR </a:t>
            </a:r>
            <a:r>
              <a:rPr lang="en-US" sz="2000" b="0" i="0" dirty="0" err="1">
                <a:effectLst/>
                <a:latin typeface="+mj-lt"/>
              </a:rPr>
              <a:t>Morb</a:t>
            </a:r>
            <a:r>
              <a:rPr lang="en-US" sz="2000" b="0" i="0" dirty="0">
                <a:effectLst/>
                <a:latin typeface="+mj-lt"/>
              </a:rPr>
              <a:t> Mortal </a:t>
            </a:r>
            <a:r>
              <a:rPr lang="en-US" sz="2000" b="0" i="0" dirty="0" err="1">
                <a:effectLst/>
                <a:latin typeface="+mj-lt"/>
              </a:rPr>
              <a:t>Wkly</a:t>
            </a:r>
            <a:r>
              <a:rPr lang="en-US" sz="2000" b="0" i="0" dirty="0">
                <a:effectLst/>
                <a:latin typeface="+mj-lt"/>
              </a:rPr>
              <a:t> Rep 2020;69:405–410.</a:t>
            </a:r>
          </a:p>
          <a:p>
            <a:pPr marL="114300" indent="0">
              <a:buNone/>
            </a:pPr>
            <a:endParaRPr lang="en-US" sz="800" dirty="0">
              <a:latin typeface="+mj-lt"/>
            </a:endParaRPr>
          </a:p>
          <a:p>
            <a:r>
              <a:rPr lang="en-US" sz="2000" b="0" i="0" dirty="0">
                <a:effectLst/>
                <a:latin typeface="+mj-lt"/>
              </a:rPr>
              <a:t>Nanda K, Stuart GS, Robinson J, Gray AL, Tepper NK, </a:t>
            </a:r>
            <a:r>
              <a:rPr lang="en-US" sz="2000" b="0" i="0" dirty="0" err="1">
                <a:effectLst/>
                <a:latin typeface="+mj-lt"/>
              </a:rPr>
              <a:t>Gaffield</a:t>
            </a:r>
            <a:r>
              <a:rPr lang="en-US" sz="2000" b="0" i="0" dirty="0">
                <a:effectLst/>
                <a:latin typeface="+mj-lt"/>
              </a:rPr>
              <a:t> ME. Drug interactions between hormonal contraceptives and antiretrovirals. AIDS. 2017 Apr 24;31(7):917-952. </a:t>
            </a:r>
            <a:r>
              <a:rPr lang="en-US" sz="2000" b="0" i="0" dirty="0" err="1">
                <a:effectLst/>
                <a:latin typeface="+mj-lt"/>
              </a:rPr>
              <a:t>doi</a:t>
            </a:r>
            <a:r>
              <a:rPr lang="en-US" sz="2000" b="0" i="0" dirty="0">
                <a:effectLst/>
                <a:latin typeface="+mj-lt"/>
              </a:rPr>
              <a:t>: 10.1097/QAD.0000000000001392. PMID: 28060009; PMCID: PMC5378006.</a:t>
            </a:r>
          </a:p>
          <a:p>
            <a:pPr marL="114300" indent="0">
              <a:buNone/>
            </a:pPr>
            <a:endParaRPr lang="en-US" sz="800" b="0" i="0" dirty="0">
              <a:effectLst/>
              <a:latin typeface="+mj-lt"/>
            </a:endParaRPr>
          </a:p>
          <a:p>
            <a:r>
              <a:rPr lang="en-US" sz="2000" dirty="0">
                <a:latin typeface="+mj-lt"/>
                <a:hlinkClick r:id="rId2"/>
              </a:rPr>
              <a:t>https://clinicalinfo.hiv.gov/en/guidelines/hiv-clinical-guidelines-adult-and-adolescent-opportunistic-infections/human-0?view=full</a:t>
            </a:r>
            <a:endParaRPr lang="en-US" sz="2000" dirty="0">
              <a:latin typeface="+mj-lt"/>
            </a:endParaRPr>
          </a:p>
          <a:p>
            <a:pPr marL="114300" indent="0">
              <a:buNone/>
            </a:pPr>
            <a:endParaRPr lang="en-US" sz="800" dirty="0">
              <a:latin typeface="+mj-lt"/>
            </a:endParaRPr>
          </a:p>
          <a:p>
            <a:r>
              <a:rPr lang="en-US" sz="2000" b="0" i="0" strike="noStrike" dirty="0">
                <a:effectLst/>
                <a:latin typeface="+mj-lt"/>
              </a:rPr>
              <a:t>Human papillomavirus vaccination. ACOG Committee Opinion No. 809. American College of Obstetricians and Gynecologists. </a:t>
            </a:r>
            <a:r>
              <a:rPr lang="en-US" sz="2000" b="0" i="0" strike="noStrike" dirty="0" err="1">
                <a:effectLst/>
                <a:latin typeface="+mj-lt"/>
              </a:rPr>
              <a:t>Obstet</a:t>
            </a:r>
            <a:r>
              <a:rPr lang="en-US" sz="2000" b="0" i="0" strike="noStrike" dirty="0">
                <a:effectLst/>
                <a:latin typeface="+mj-lt"/>
              </a:rPr>
              <a:t> </a:t>
            </a:r>
            <a:r>
              <a:rPr lang="en-US" sz="2000" b="0" i="0" strike="noStrike" dirty="0" err="1">
                <a:effectLst/>
                <a:latin typeface="+mj-lt"/>
              </a:rPr>
              <a:t>Gynecol</a:t>
            </a:r>
            <a:r>
              <a:rPr lang="en-US" sz="2000" b="0" i="0" strike="noStrike" dirty="0">
                <a:effectLst/>
                <a:latin typeface="+mj-lt"/>
              </a:rPr>
              <a:t> 2020;136:e15–21</a:t>
            </a:r>
            <a:endParaRPr lang="en-US" sz="2000" dirty="0">
              <a:latin typeface="+mj-lt"/>
            </a:endParaRPr>
          </a:p>
          <a:p>
            <a:endParaRPr lang="en-US" sz="2000" dirty="0">
              <a:latin typeface="+mj-lt"/>
            </a:endParaRPr>
          </a:p>
          <a:p>
            <a:endParaRPr lang="en-US" sz="2000" dirty="0">
              <a:latin typeface="+mj-lt"/>
            </a:endParaRPr>
          </a:p>
          <a:p>
            <a:endParaRPr lang="en-US" sz="2000" dirty="0">
              <a:latin typeface="+mj-lt"/>
            </a:endParaRPr>
          </a:p>
        </p:txBody>
      </p:sp>
      <p:sp>
        <p:nvSpPr>
          <p:cNvPr id="4" name="Slide Number Placeholder 3">
            <a:extLst>
              <a:ext uri="{FF2B5EF4-FFF2-40B4-BE49-F238E27FC236}">
                <a16:creationId xmlns:a16="http://schemas.microsoft.com/office/drawing/2014/main" id="{F55BDF0B-2190-4F87-AC21-21318482033F}"/>
              </a:ext>
            </a:extLst>
          </p:cNvPr>
          <p:cNvSpPr>
            <a:spLocks noGrp="1"/>
          </p:cNvSpPr>
          <p:nvPr>
            <p:ph type="sldNum" sz="quarter" idx="12"/>
          </p:nvPr>
        </p:nvSpPr>
        <p:spPr/>
        <p:txBody>
          <a:bodyPr/>
          <a:lstStyle/>
          <a:p>
            <a:fld id="{6E2D2B3B-882E-40F3-A32F-6DD516915044}" type="slidenum">
              <a:rPr lang="en-US" smtClean="0"/>
              <a:pPr/>
              <a:t>16</a:t>
            </a:fld>
            <a:endParaRPr lang="en-US"/>
          </a:p>
        </p:txBody>
      </p:sp>
    </p:spTree>
    <p:extLst>
      <p:ext uri="{BB962C8B-B14F-4D97-AF65-F5344CB8AC3E}">
        <p14:creationId xmlns:p14="http://schemas.microsoft.com/office/powerpoint/2010/main" val="3942108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D8F41-62B4-F507-2772-D332F6F2D39C}"/>
              </a:ext>
            </a:extLst>
          </p:cNvPr>
          <p:cNvSpPr>
            <a:spLocks noGrp="1"/>
          </p:cNvSpPr>
          <p:nvPr>
            <p:ph type="title"/>
          </p:nvPr>
        </p:nvSpPr>
        <p:spPr/>
        <p:txBody>
          <a:bodyPr/>
          <a:lstStyle/>
          <a:p>
            <a:pPr algn="ctr"/>
            <a:r>
              <a:rPr lang="en-US" dirty="0">
                <a:cs typeface="Arial"/>
              </a:rPr>
              <a:t>Post-Session Evaluation</a:t>
            </a:r>
            <a:endParaRPr lang="en-US" dirty="0"/>
          </a:p>
        </p:txBody>
      </p:sp>
      <p:sp>
        <p:nvSpPr>
          <p:cNvPr id="3" name="Content Placeholder 2">
            <a:extLst>
              <a:ext uri="{FF2B5EF4-FFF2-40B4-BE49-F238E27FC236}">
                <a16:creationId xmlns:a16="http://schemas.microsoft.com/office/drawing/2014/main" id="{4FD00347-BD84-08BD-5B93-41B33DE41526}"/>
              </a:ext>
            </a:extLst>
          </p:cNvPr>
          <p:cNvSpPr>
            <a:spLocks noGrp="1"/>
          </p:cNvSpPr>
          <p:nvPr>
            <p:ph idx="1"/>
          </p:nvPr>
        </p:nvSpPr>
        <p:spPr>
          <a:xfrm>
            <a:off x="457200" y="1200151"/>
            <a:ext cx="4152712" cy="3275474"/>
          </a:xfrm>
        </p:spPr>
        <p:txBody>
          <a:bodyPr vert="horz" lIns="91440" tIns="45720" rIns="91440" bIns="45720" rtlCol="0" anchor="t">
            <a:normAutofit/>
          </a:bodyPr>
          <a:lstStyle/>
          <a:p>
            <a:pPr marL="114300" indent="0">
              <a:buNone/>
            </a:pPr>
            <a:r>
              <a:rPr lang="en-US" b="1" dirty="0">
                <a:ea typeface="+mn-lt"/>
                <a:cs typeface="+mn-lt"/>
              </a:rPr>
              <a:t>Please take a minute to complete the post-session survey. </a:t>
            </a:r>
            <a:endParaRPr lang="en-US"/>
          </a:p>
          <a:p>
            <a:pPr marL="114300" indent="0">
              <a:buNone/>
            </a:pPr>
            <a:endParaRPr lang="en-US" dirty="0">
              <a:solidFill>
                <a:srgbClr val="D6201A"/>
              </a:solidFill>
              <a:latin typeface="Wingdings"/>
              <a:sym typeface="Wingdings"/>
            </a:endParaRPr>
          </a:p>
          <a:p>
            <a:pPr marL="114300" indent="0">
              <a:buNone/>
            </a:pPr>
            <a:r>
              <a:rPr lang="en-US" b="1" dirty="0">
                <a:ea typeface="+mn-lt"/>
                <a:cs typeface="+mn-lt"/>
              </a:rPr>
              <a:t>Thank you! </a:t>
            </a:r>
            <a:endParaRPr lang="en-US" dirty="0"/>
          </a:p>
          <a:p>
            <a:endParaRPr lang="en-US" dirty="0"/>
          </a:p>
        </p:txBody>
      </p:sp>
      <p:sp>
        <p:nvSpPr>
          <p:cNvPr id="4" name="Slide Number Placeholder 3">
            <a:extLst>
              <a:ext uri="{FF2B5EF4-FFF2-40B4-BE49-F238E27FC236}">
                <a16:creationId xmlns:a16="http://schemas.microsoft.com/office/drawing/2014/main" id="{97205D07-552B-A89D-95B7-6BA377B89FB7}"/>
              </a:ext>
            </a:extLst>
          </p:cNvPr>
          <p:cNvSpPr>
            <a:spLocks noGrp="1"/>
          </p:cNvSpPr>
          <p:nvPr>
            <p:ph type="sldNum" sz="quarter" idx="12"/>
          </p:nvPr>
        </p:nvSpPr>
        <p:spPr/>
        <p:txBody>
          <a:bodyPr/>
          <a:lstStyle/>
          <a:p>
            <a:fld id="{6E2D2B3B-882E-40F3-A32F-6DD516915044}" type="slidenum">
              <a:rPr lang="en-US" smtClean="0"/>
              <a:pPr/>
              <a:t>17</a:t>
            </a:fld>
            <a:endParaRPr lang="en-US" dirty="0"/>
          </a:p>
        </p:txBody>
      </p:sp>
      <p:pic>
        <p:nvPicPr>
          <p:cNvPr id="5" name="Picture 5" descr="Qr code&#10;&#10;Description automatically generated">
            <a:extLst>
              <a:ext uri="{FF2B5EF4-FFF2-40B4-BE49-F238E27FC236}">
                <a16:creationId xmlns:a16="http://schemas.microsoft.com/office/drawing/2014/main" id="{F810FA7C-704C-FD22-22A9-EAFCF0162494}"/>
              </a:ext>
            </a:extLst>
          </p:cNvPr>
          <p:cNvPicPr>
            <a:picLocks noChangeAspect="1"/>
          </p:cNvPicPr>
          <p:nvPr/>
        </p:nvPicPr>
        <p:blipFill>
          <a:blip r:embed="rId2"/>
          <a:stretch>
            <a:fillRect/>
          </a:stretch>
        </p:blipFill>
        <p:spPr>
          <a:xfrm>
            <a:off x="5135707" y="957428"/>
            <a:ext cx="3399125" cy="3391001"/>
          </a:xfrm>
          <a:prstGeom prst="rect">
            <a:avLst/>
          </a:prstGeom>
        </p:spPr>
      </p:pic>
      <p:pic>
        <p:nvPicPr>
          <p:cNvPr id="6" name="Picture 6">
            <a:extLst>
              <a:ext uri="{FF2B5EF4-FFF2-40B4-BE49-F238E27FC236}">
                <a16:creationId xmlns:a16="http://schemas.microsoft.com/office/drawing/2014/main" id="{1A5511EC-823B-60AE-4C85-AD9F5FDCF545}"/>
              </a:ext>
            </a:extLst>
          </p:cNvPr>
          <p:cNvPicPr>
            <a:picLocks noChangeAspect="1"/>
          </p:cNvPicPr>
          <p:nvPr/>
        </p:nvPicPr>
        <p:blipFill>
          <a:blip r:embed="rId3"/>
          <a:stretch>
            <a:fillRect/>
          </a:stretch>
        </p:blipFill>
        <p:spPr>
          <a:xfrm>
            <a:off x="5629275" y="4689899"/>
            <a:ext cx="2743200" cy="452600"/>
          </a:xfrm>
          <a:prstGeom prst="rect">
            <a:avLst/>
          </a:prstGeom>
        </p:spPr>
      </p:pic>
    </p:spTree>
    <p:extLst>
      <p:ext uri="{BB962C8B-B14F-4D97-AF65-F5344CB8AC3E}">
        <p14:creationId xmlns:p14="http://schemas.microsoft.com/office/powerpoint/2010/main" val="1459407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06AFD56-2FB3-A44E-97CB-CC04AB092226}"/>
              </a:ext>
            </a:extLst>
          </p:cNvPr>
          <p:cNvSpPr>
            <a:spLocks noGrp="1"/>
          </p:cNvSpPr>
          <p:nvPr>
            <p:ph type="sldNum" sz="quarter" idx="12"/>
          </p:nvPr>
        </p:nvSpPr>
        <p:spPr/>
        <p:txBody>
          <a:bodyPr/>
          <a:lstStyle/>
          <a:p>
            <a:pPr defTabSz="914378"/>
            <a:fld id="{6E2D2B3B-882E-40F3-A32F-6DD516915044}" type="slidenum">
              <a:rPr lang="en-US">
                <a:solidFill>
                  <a:srgbClr val="FFFFFF"/>
                </a:solidFill>
                <a:latin typeface="Arial"/>
              </a:rPr>
              <a:pPr defTabSz="914378"/>
              <a:t>18</a:t>
            </a:fld>
            <a:endParaRPr lang="en-US" dirty="0">
              <a:solidFill>
                <a:srgbClr val="FFFFFF"/>
              </a:solidFill>
              <a:latin typeface="Aria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3999" cy="5143500"/>
          </a:xfrm>
          <a:prstGeom prst="rect">
            <a:avLst/>
          </a:prstGeom>
        </p:spPr>
      </p:pic>
    </p:spTree>
    <p:extLst>
      <p:ext uri="{BB962C8B-B14F-4D97-AF65-F5344CB8AC3E}">
        <p14:creationId xmlns:p14="http://schemas.microsoft.com/office/powerpoint/2010/main" val="2420644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731D-9E06-F442-8B0E-19C2CFB3FE4E}"/>
              </a:ext>
            </a:extLst>
          </p:cNvPr>
          <p:cNvSpPr>
            <a:spLocks noGrp="1"/>
          </p:cNvSpPr>
          <p:nvPr>
            <p:ph type="title"/>
          </p:nvPr>
        </p:nvSpPr>
        <p:spPr>
          <a:xfrm>
            <a:off x="457202" y="205981"/>
            <a:ext cx="8074586" cy="353696"/>
          </a:xfrm>
        </p:spPr>
        <p:txBody>
          <a:bodyPr/>
          <a:lstStyle/>
          <a:p>
            <a:pPr algn="ctr"/>
            <a:r>
              <a:rPr lang="en-US" dirty="0"/>
              <a:t>SCAETC Social Media </a:t>
            </a:r>
          </a:p>
        </p:txBody>
      </p:sp>
      <p:pic>
        <p:nvPicPr>
          <p:cNvPr id="6" name="Content Placeholder 5">
            <a:extLst>
              <a:ext uri="{FF2B5EF4-FFF2-40B4-BE49-F238E27FC236}">
                <a16:creationId xmlns:a16="http://schemas.microsoft.com/office/drawing/2014/main" id="{0487A2FD-CC82-E343-AA40-B010D15011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0883" y="819150"/>
            <a:ext cx="6842234" cy="3848758"/>
          </a:xfrm>
        </p:spPr>
      </p:pic>
      <p:sp>
        <p:nvSpPr>
          <p:cNvPr id="4" name="Slide Number Placeholder 3">
            <a:extLst>
              <a:ext uri="{FF2B5EF4-FFF2-40B4-BE49-F238E27FC236}">
                <a16:creationId xmlns:a16="http://schemas.microsoft.com/office/drawing/2014/main" id="{306AFD56-2FB3-A44E-97CB-CC04AB092226}"/>
              </a:ext>
            </a:extLst>
          </p:cNvPr>
          <p:cNvSpPr>
            <a:spLocks noGrp="1"/>
          </p:cNvSpPr>
          <p:nvPr>
            <p:ph type="sldNum" sz="quarter" idx="12"/>
          </p:nvPr>
        </p:nvSpPr>
        <p:spPr/>
        <p:txBody>
          <a:bodyPr/>
          <a:lstStyle/>
          <a:p>
            <a:pPr defTabSz="914378"/>
            <a:fld id="{6E2D2B3B-882E-40F3-A32F-6DD516915044}" type="slidenum">
              <a:rPr lang="en-US">
                <a:solidFill>
                  <a:srgbClr val="FFFFFF"/>
                </a:solidFill>
                <a:latin typeface="Arial"/>
              </a:rPr>
              <a:pPr defTabSz="914378"/>
              <a:t>19</a:t>
            </a:fld>
            <a:endParaRPr lang="en-US" dirty="0">
              <a:solidFill>
                <a:srgbClr val="FFFFFF"/>
              </a:solidFill>
              <a:latin typeface="Arial"/>
            </a:endParaRPr>
          </a:p>
        </p:txBody>
      </p:sp>
    </p:spTree>
    <p:extLst>
      <p:ext uri="{BB962C8B-B14F-4D97-AF65-F5344CB8AC3E}">
        <p14:creationId xmlns:p14="http://schemas.microsoft.com/office/powerpoint/2010/main" val="3706664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7288"/>
            <a:ext cx="8315569" cy="857250"/>
          </a:xfrm>
        </p:spPr>
        <p:txBody>
          <a:bodyPr/>
          <a:lstStyle/>
          <a:p>
            <a:pPr algn="ctr"/>
            <a:r>
              <a:rPr lang="en-US" dirty="0"/>
              <a:t>Presenter Profiles</a:t>
            </a:r>
          </a:p>
        </p:txBody>
      </p:sp>
      <p:sp>
        <p:nvSpPr>
          <p:cNvPr id="3" name="Content Placeholder 2"/>
          <p:cNvSpPr>
            <a:spLocks noGrp="1"/>
          </p:cNvSpPr>
          <p:nvPr>
            <p:ph idx="1"/>
          </p:nvPr>
        </p:nvSpPr>
        <p:spPr>
          <a:xfrm>
            <a:off x="815196" y="3181350"/>
            <a:ext cx="3657600" cy="1548062"/>
          </a:xfrm>
        </p:spPr>
        <p:txBody>
          <a:bodyPr vert="horz" lIns="91440" tIns="45720" rIns="91440" bIns="45720" rtlCol="0" anchor="t">
            <a:normAutofit fontScale="70000" lnSpcReduction="20000"/>
          </a:bodyPr>
          <a:lstStyle/>
          <a:p>
            <a:pPr marL="0" indent="0">
              <a:buNone/>
            </a:pPr>
            <a:r>
              <a:rPr lang="en-US" sz="2100" dirty="0"/>
              <a:t>Sarah Conrad, MD</a:t>
            </a:r>
          </a:p>
          <a:p>
            <a:pPr marL="0" indent="0">
              <a:buNone/>
            </a:pPr>
            <a:r>
              <a:rPr lang="en-US" sz="2100" dirty="0"/>
              <a:t>Assistant Professor</a:t>
            </a:r>
          </a:p>
          <a:p>
            <a:pPr marL="0" indent="0">
              <a:buNone/>
            </a:pPr>
            <a:r>
              <a:rPr lang="en-US" sz="2100" dirty="0"/>
              <a:t>Department of Obstetrics &amp; Gynecology</a:t>
            </a:r>
          </a:p>
          <a:p>
            <a:pPr marL="0" indent="0">
              <a:buNone/>
            </a:pPr>
            <a:r>
              <a:rPr lang="en-US" sz="2100" dirty="0"/>
              <a:t>Baylor College of Medicine</a:t>
            </a:r>
          </a:p>
          <a:p>
            <a:pPr marL="0" indent="0">
              <a:buNone/>
            </a:pPr>
            <a:r>
              <a:rPr lang="en-US" sz="2100" dirty="0"/>
              <a:t>Texas Children's Pavilion for Women </a:t>
            </a:r>
          </a:p>
          <a:p>
            <a:pPr marL="0" indent="0">
              <a:buNone/>
            </a:pPr>
            <a:r>
              <a:rPr lang="en-US" sz="2100" dirty="0">
                <a:hlinkClick r:id="rId3"/>
              </a:rPr>
              <a:t>sarah.conrad@bcm.edu</a:t>
            </a:r>
            <a:endParaRPr lang="en-US" sz="2100" dirty="0"/>
          </a:p>
          <a:p>
            <a:pPr marL="0" indent="0">
              <a:buNone/>
            </a:pP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2</a:t>
            </a:fld>
            <a:endParaRPr lang="en-US"/>
          </a:p>
        </p:txBody>
      </p:sp>
      <p:sp>
        <p:nvSpPr>
          <p:cNvPr id="6" name="Content Placeholder 2">
            <a:extLst>
              <a:ext uri="{FF2B5EF4-FFF2-40B4-BE49-F238E27FC236}">
                <a16:creationId xmlns:a16="http://schemas.microsoft.com/office/drawing/2014/main" id="{F5A11214-0D3B-7053-8055-620B1999E41C}"/>
              </a:ext>
            </a:extLst>
          </p:cNvPr>
          <p:cNvSpPr txBox="1">
            <a:spLocks/>
          </p:cNvSpPr>
          <p:nvPr/>
        </p:nvSpPr>
        <p:spPr>
          <a:xfrm>
            <a:off x="5486400" y="3181350"/>
            <a:ext cx="4038600" cy="1443806"/>
          </a:xfrm>
          <a:prstGeom prst="rect">
            <a:avLst/>
          </a:prstGeom>
        </p:spPr>
        <p:txBody>
          <a:bodyPr vert="horz" lIns="91440" tIns="45720" rIns="91440" bIns="45720" rtlCol="0" anchor="t">
            <a:normAutofit fontScale="92500" lnSpcReduction="20000"/>
          </a:bodyPr>
          <a:lst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0" indent="0">
              <a:buNone/>
            </a:pPr>
            <a:r>
              <a:rPr lang="en-US" sz="1600" dirty="0"/>
              <a:t>Jessica Gerard, MD</a:t>
            </a:r>
          </a:p>
          <a:p>
            <a:pPr marL="0" indent="0">
              <a:buNone/>
            </a:pPr>
            <a:r>
              <a:rPr lang="en-US" sz="1600" dirty="0"/>
              <a:t>Assistant Professor</a:t>
            </a:r>
          </a:p>
          <a:p>
            <a:pPr marL="0" indent="0">
              <a:buNone/>
            </a:pPr>
            <a:r>
              <a:rPr lang="en-US" sz="1600" dirty="0"/>
              <a:t>Department of Obstetrics &amp; Gynecology</a:t>
            </a:r>
          </a:p>
          <a:p>
            <a:pPr marL="0" indent="0">
              <a:buNone/>
            </a:pPr>
            <a:r>
              <a:rPr lang="en-US" sz="1600" dirty="0"/>
              <a:t>Baylor College of Medicine</a:t>
            </a:r>
          </a:p>
          <a:p>
            <a:pPr marL="0" indent="0">
              <a:buNone/>
            </a:pPr>
            <a:r>
              <a:rPr lang="en-US" sz="1600" dirty="0"/>
              <a:t>Ben </a:t>
            </a:r>
            <a:r>
              <a:rPr lang="en-US" sz="1600" dirty="0" err="1"/>
              <a:t>Taub</a:t>
            </a:r>
            <a:r>
              <a:rPr lang="en-US" sz="1600" dirty="0"/>
              <a:t> Hospital</a:t>
            </a:r>
          </a:p>
          <a:p>
            <a:pPr marL="0" indent="0">
              <a:buNone/>
            </a:pPr>
            <a:r>
              <a:rPr lang="en-US" sz="1600" dirty="0">
                <a:hlinkClick r:id="rId4"/>
              </a:rPr>
              <a:t>jessica.gerard@bcm.edu</a:t>
            </a:r>
            <a:endParaRPr lang="en-US" sz="1600" dirty="0"/>
          </a:p>
          <a:p>
            <a:pPr marL="0" indent="0">
              <a:buNone/>
            </a:pPr>
            <a:endParaRPr lang="en-US"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00" y="849787"/>
            <a:ext cx="2224626" cy="22191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38800" y="859410"/>
            <a:ext cx="2219106" cy="22191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81355" y="1261405"/>
            <a:ext cx="1415115" cy="1415115"/>
          </a:xfrm>
          <a:prstGeom prst="rect">
            <a:avLst/>
          </a:prstGeom>
        </p:spPr>
      </p:pic>
    </p:spTree>
    <p:extLst>
      <p:ext uri="{BB962C8B-B14F-4D97-AF65-F5344CB8AC3E}">
        <p14:creationId xmlns:p14="http://schemas.microsoft.com/office/powerpoint/2010/main" val="1429726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85900" y="205978"/>
            <a:ext cx="6236677" cy="536972"/>
          </a:xfrm>
        </p:spPr>
        <p:txBody>
          <a:bodyPr/>
          <a:lstStyle/>
          <a:p>
            <a:pPr algn="ctr"/>
            <a:r>
              <a:rPr lang="en-US" dirty="0"/>
              <a:t>Resources</a:t>
            </a:r>
          </a:p>
        </p:txBody>
      </p:sp>
      <p:sp>
        <p:nvSpPr>
          <p:cNvPr id="6" name="Content Placeholder 5"/>
          <p:cNvSpPr>
            <a:spLocks noGrp="1"/>
          </p:cNvSpPr>
          <p:nvPr>
            <p:ph sz="half" idx="1"/>
          </p:nvPr>
        </p:nvSpPr>
        <p:spPr>
          <a:xfrm>
            <a:off x="0" y="895350"/>
            <a:ext cx="4743450" cy="3771900"/>
          </a:xfrm>
        </p:spPr>
        <p:txBody>
          <a:bodyPr>
            <a:normAutofit fontScale="85000" lnSpcReduction="20000"/>
          </a:bodyPr>
          <a:lstStyle/>
          <a:p>
            <a:r>
              <a:rPr lang="en-US" dirty="0"/>
              <a:t>National Clinician  Consultation Center </a:t>
            </a:r>
            <a:r>
              <a:rPr lang="en-US" sz="1800" dirty="0">
                <a:hlinkClick r:id="rId3"/>
              </a:rPr>
              <a:t>http://nccc.ucsf.edu/</a:t>
            </a:r>
            <a:endParaRPr lang="en-US" sz="1950" dirty="0"/>
          </a:p>
          <a:p>
            <a:pPr lvl="1"/>
            <a:r>
              <a:rPr lang="en-US" dirty="0"/>
              <a:t>HIV Management</a:t>
            </a:r>
          </a:p>
          <a:p>
            <a:pPr lvl="1"/>
            <a:r>
              <a:rPr lang="en-US" dirty="0"/>
              <a:t>Perinatal HIV </a:t>
            </a:r>
          </a:p>
          <a:p>
            <a:pPr lvl="1"/>
            <a:r>
              <a:rPr lang="en-US" dirty="0"/>
              <a:t>HIV PrEP </a:t>
            </a:r>
          </a:p>
          <a:p>
            <a:pPr lvl="1"/>
            <a:r>
              <a:rPr lang="en-US" dirty="0"/>
              <a:t>HIV PEP line</a:t>
            </a:r>
          </a:p>
          <a:p>
            <a:pPr lvl="1"/>
            <a:r>
              <a:rPr lang="en-US" dirty="0"/>
              <a:t>HCV Management</a:t>
            </a:r>
          </a:p>
          <a:p>
            <a:pPr lvl="1"/>
            <a:r>
              <a:rPr lang="en-US" dirty="0"/>
              <a:t>Substance Use Management</a:t>
            </a:r>
          </a:p>
          <a:p>
            <a:pPr lvl="1"/>
            <a:endParaRPr lang="en-US" sz="600" dirty="0"/>
          </a:p>
          <a:p>
            <a:r>
              <a:rPr lang="en-US" dirty="0"/>
              <a:t>Present case on ECHO </a:t>
            </a:r>
            <a:r>
              <a:rPr lang="en-US" sz="2400" dirty="0">
                <a:hlinkClick r:id="rId4"/>
              </a:rPr>
              <a:t>https://hsc.unm.edu/scaetc/programs-services/echo.html</a:t>
            </a:r>
            <a:r>
              <a:rPr lang="en-US" sz="2400" dirty="0"/>
              <a:t> </a:t>
            </a:r>
          </a:p>
        </p:txBody>
      </p:sp>
      <p:sp>
        <p:nvSpPr>
          <p:cNvPr id="7" name="Content Placeholder 6"/>
          <p:cNvSpPr>
            <a:spLocks noGrp="1"/>
          </p:cNvSpPr>
          <p:nvPr>
            <p:ph sz="half" idx="2"/>
          </p:nvPr>
        </p:nvSpPr>
        <p:spPr>
          <a:xfrm>
            <a:off x="4629150" y="895350"/>
            <a:ext cx="4451278" cy="3771900"/>
          </a:xfrm>
        </p:spPr>
        <p:txBody>
          <a:bodyPr>
            <a:normAutofit fontScale="92500" lnSpcReduction="20000"/>
          </a:bodyPr>
          <a:lstStyle/>
          <a:p>
            <a:r>
              <a:rPr lang="en-US" dirty="0"/>
              <a:t>AETC National HIV Curriculum </a:t>
            </a:r>
            <a:r>
              <a:rPr lang="en-US" sz="1900" dirty="0">
                <a:hlinkClick r:id="rId5"/>
              </a:rPr>
              <a:t>https://aidsetc.org/nhc</a:t>
            </a:r>
            <a:endParaRPr lang="en-US" sz="1900" dirty="0"/>
          </a:p>
          <a:p>
            <a:endParaRPr lang="en-US" sz="900" dirty="0"/>
          </a:p>
          <a:p>
            <a:r>
              <a:rPr lang="en-US" dirty="0"/>
              <a:t>AETC National Coordinating Resource Center </a:t>
            </a:r>
            <a:r>
              <a:rPr lang="en-US" sz="1900" dirty="0">
                <a:hlinkClick r:id="rId6"/>
              </a:rPr>
              <a:t>https://targethiv.org/library/aetc-national-coordinating-resource-center-0</a:t>
            </a:r>
            <a:endParaRPr lang="en-US" dirty="0"/>
          </a:p>
          <a:p>
            <a:endParaRPr lang="en-US" sz="800" dirty="0"/>
          </a:p>
          <a:p>
            <a:r>
              <a:rPr lang="en-US" dirty="0"/>
              <a:t>Additional trainings </a:t>
            </a:r>
            <a:r>
              <a:rPr lang="en-US" sz="1900" dirty="0">
                <a:hlinkClick r:id="rId7"/>
              </a:rPr>
              <a:t>scaetcecho@salud.unm.edu</a:t>
            </a:r>
            <a:endParaRPr lang="en-US" sz="1900" dirty="0"/>
          </a:p>
          <a:p>
            <a:r>
              <a:rPr lang="en-US" sz="1900" dirty="0">
                <a:hlinkClick r:id="rId8"/>
              </a:rPr>
              <a:t>www.scaetc.org</a:t>
            </a:r>
            <a:endParaRPr lang="en-US" sz="1900"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20</a:t>
            </a:fld>
            <a:endParaRPr lang="en-US" dirty="0"/>
          </a:p>
        </p:txBody>
      </p:sp>
    </p:spTree>
    <p:extLst>
      <p:ext uri="{BB962C8B-B14F-4D97-AF65-F5344CB8AC3E}">
        <p14:creationId xmlns:p14="http://schemas.microsoft.com/office/powerpoint/2010/main" val="1260316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215" y="250080"/>
            <a:ext cx="8315569" cy="857250"/>
          </a:xfrm>
        </p:spPr>
        <p:txBody>
          <a:bodyPr/>
          <a:lstStyle/>
          <a:p>
            <a:pPr algn="ctr"/>
            <a:r>
              <a:rPr lang="en-US" sz="3600" dirty="0"/>
              <a:t>Conflict of Interest Disclosure Statement</a:t>
            </a:r>
          </a:p>
        </p:txBody>
      </p:sp>
      <p:sp>
        <p:nvSpPr>
          <p:cNvPr id="3" name="Content Placeholder 2"/>
          <p:cNvSpPr>
            <a:spLocks noGrp="1"/>
          </p:cNvSpPr>
          <p:nvPr>
            <p:ph idx="1"/>
          </p:nvPr>
        </p:nvSpPr>
        <p:spPr>
          <a:xfrm>
            <a:off x="414214" y="1162050"/>
            <a:ext cx="8315569" cy="2819399"/>
          </a:xfrm>
        </p:spPr>
        <p:txBody>
          <a:bodyPr>
            <a:normAutofit/>
          </a:bodyPr>
          <a:lstStyle/>
          <a:p>
            <a:pPr indent="-342900"/>
            <a:r>
              <a:rPr lang="en-US" dirty="0"/>
              <a:t>Speakers have nothing to disclose</a:t>
            </a:r>
          </a:p>
          <a:p>
            <a:pPr marL="114300" indent="0">
              <a:buNone/>
            </a:pP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3</a:t>
            </a:fld>
            <a:endParaRPr lang="en-US"/>
          </a:p>
        </p:txBody>
      </p:sp>
      <p:sp>
        <p:nvSpPr>
          <p:cNvPr id="6" name="TextBox 5"/>
          <p:cNvSpPr txBox="1"/>
          <p:nvPr/>
        </p:nvSpPr>
        <p:spPr>
          <a:xfrm>
            <a:off x="457198" y="3638550"/>
            <a:ext cx="8229600" cy="1015663"/>
          </a:xfrm>
          <a:prstGeom prst="rect">
            <a:avLst/>
          </a:prstGeom>
          <a:noFill/>
        </p:spPr>
        <p:txBody>
          <a:bodyPr wrap="square" rtlCol="0">
            <a:spAutoFit/>
          </a:bodyPr>
          <a:lstStyle/>
          <a:p>
            <a:pPr algn="ctr"/>
            <a:r>
              <a:rPr lang="en-US" sz="1200" dirty="0">
                <a:solidFill>
                  <a:srgbClr val="222222"/>
                </a:solidFill>
                <a:latin typeface="Calibri" panose="020F0502020204030204" pitchFamily="34" charset="0"/>
                <a:ea typeface="Calibri" panose="020F0502020204030204" pitchFamily="34" charset="0"/>
                <a:cs typeface="Times New Roman" panose="02020603050405020304" pitchFamily="18" charset="0"/>
              </a:rPr>
              <a:t>This program is supported by the Health Resources and Services Administration (HRSA) of the U.S. Department of Health and Human Services (HHS) as part of an award totaling $3,132,205, with 0% financed with non-governmental sources. The contents are those of the author(s) and do not necessarily represent the official views of, nor an endorsement of, by HRSA, HHS, or the U.S. Government. For more information, please visit HRSA.gov. </a:t>
            </a:r>
            <a:r>
              <a:rPr lang="en-US" sz="1200" i="1" dirty="0">
                <a:latin typeface="Calibri" panose="020F0502020204030204" pitchFamily="34" charset="0"/>
                <a:ea typeface="Calibri" panose="020F0502020204030204" pitchFamily="34" charset="0"/>
                <a:cs typeface="Calibri" panose="020F0502020204030204" pitchFamily="34" charset="0"/>
              </a:rPr>
              <a:t>Any trade/brand names for products mentioned during this presentation are for training and identification purposes only.</a:t>
            </a:r>
            <a:endParaRPr lang="en-US" sz="1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36601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Learning Objectives</a:t>
            </a:r>
          </a:p>
        </p:txBody>
      </p:sp>
      <p:sp>
        <p:nvSpPr>
          <p:cNvPr id="3" name="Content Placeholder 2"/>
          <p:cNvSpPr>
            <a:spLocks noGrp="1"/>
          </p:cNvSpPr>
          <p:nvPr>
            <p:ph idx="1"/>
          </p:nvPr>
        </p:nvSpPr>
        <p:spPr>
          <a:xfrm>
            <a:off x="443023" y="1063229"/>
            <a:ext cx="8315569" cy="3261121"/>
          </a:xfrm>
        </p:spPr>
        <p:txBody>
          <a:bodyPr>
            <a:normAutofit lnSpcReduction="10000"/>
          </a:bodyPr>
          <a:lstStyle/>
          <a:p>
            <a:pPr marL="514350" indent="-514350">
              <a:buFont typeface="+mj-lt"/>
              <a:buAutoNum type="arabicPeriod"/>
            </a:pPr>
            <a:endParaRPr lang="en-US" sz="900" dirty="0"/>
          </a:p>
          <a:p>
            <a:pPr marL="0">
              <a:spcBef>
                <a:spcPts val="0"/>
              </a:spcBef>
              <a:buFont typeface="+mj-lt"/>
              <a:buAutoNum type="arabicPeriod"/>
            </a:pPr>
            <a:r>
              <a:rPr lang="en-US" b="0" i="0" u="none" strike="noStrike" dirty="0">
                <a:solidFill>
                  <a:srgbClr val="1D1D1D"/>
                </a:solidFill>
                <a:effectLst/>
                <a:latin typeface="Calibri" panose="020F0502020204030204" pitchFamily="34" charset="0"/>
              </a:rPr>
              <a:t> </a:t>
            </a:r>
            <a:r>
              <a:rPr lang="en-US" b="0" i="0" u="none" strike="noStrike" dirty="0">
                <a:solidFill>
                  <a:srgbClr val="1D1D1D"/>
                </a:solidFill>
                <a:effectLst/>
                <a:latin typeface="+mj-lt"/>
              </a:rPr>
              <a:t>Summarize recommendations for routine gynecologic     care for patients with HIV</a:t>
            </a:r>
          </a:p>
          <a:p>
            <a:pPr marL="0">
              <a:spcBef>
                <a:spcPts val="0"/>
              </a:spcBef>
              <a:buFont typeface="+mj-lt"/>
              <a:buAutoNum type="arabicPeriod"/>
            </a:pPr>
            <a:r>
              <a:rPr lang="en-US" b="0" i="0" u="none" strike="noStrike" dirty="0">
                <a:solidFill>
                  <a:srgbClr val="1D1D1D"/>
                </a:solidFill>
                <a:effectLst/>
                <a:latin typeface="+mj-lt"/>
              </a:rPr>
              <a:t> Introduction to pre-conception consultation</a:t>
            </a:r>
          </a:p>
          <a:p>
            <a:pPr marL="0" marR="0" algn="l">
              <a:spcBef>
                <a:spcPts val="0"/>
              </a:spcBef>
              <a:spcAft>
                <a:spcPts val="0"/>
              </a:spcAft>
              <a:buFont typeface="+mj-lt"/>
              <a:buAutoNum type="arabicPeriod"/>
            </a:pPr>
            <a:r>
              <a:rPr lang="en-US" b="0" i="0" u="none" strike="noStrike" dirty="0">
                <a:solidFill>
                  <a:srgbClr val="1D1D1D"/>
                </a:solidFill>
                <a:effectLst/>
                <a:latin typeface="+mj-lt"/>
              </a:rPr>
              <a:t> Discuss interactions between contraceptive methods and   antiretroviral therapy</a:t>
            </a:r>
          </a:p>
          <a:p>
            <a:pPr marL="0" marR="0" algn="l">
              <a:spcBef>
                <a:spcPts val="0"/>
              </a:spcBef>
              <a:spcAft>
                <a:spcPts val="0"/>
              </a:spcAft>
              <a:buFont typeface="+mj-lt"/>
              <a:buAutoNum type="arabicPeriod"/>
            </a:pPr>
            <a:r>
              <a:rPr lang="en-US" dirty="0">
                <a:solidFill>
                  <a:srgbClr val="1D1D1D"/>
                </a:solidFill>
                <a:latin typeface="+mj-lt"/>
              </a:rPr>
              <a:t> Review recommended cervical cancer screening  guidelines </a:t>
            </a:r>
          </a:p>
          <a:p>
            <a:pPr marL="0" marR="0" algn="l">
              <a:spcBef>
                <a:spcPts val="0"/>
              </a:spcBef>
              <a:spcAft>
                <a:spcPts val="0"/>
              </a:spcAft>
              <a:buFont typeface="+mj-lt"/>
              <a:buAutoNum type="arabicPeriod"/>
            </a:pPr>
            <a:r>
              <a:rPr lang="en-US" dirty="0">
                <a:solidFill>
                  <a:srgbClr val="1D1D1D"/>
                </a:solidFill>
                <a:latin typeface="+mj-lt"/>
              </a:rPr>
              <a:t> Review Human Papillomavirus (HPV) vaccination recommendations</a:t>
            </a:r>
            <a:endParaRPr lang="en-US" dirty="0">
              <a:latin typeface="+mj-lt"/>
            </a:endParaRPr>
          </a:p>
          <a:p>
            <a:pPr marL="0" indent="0">
              <a:buNone/>
            </a:pPr>
            <a:endParaRPr lang="en-US" sz="800"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4</a:t>
            </a:fld>
            <a:endParaRPr lang="en-US"/>
          </a:p>
        </p:txBody>
      </p:sp>
    </p:spTree>
    <p:extLst>
      <p:ext uri="{BB962C8B-B14F-4D97-AF65-F5344CB8AC3E}">
        <p14:creationId xmlns:p14="http://schemas.microsoft.com/office/powerpoint/2010/main" val="2338728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BEB7C-6338-C68A-0DA6-8A949D244183}"/>
              </a:ext>
            </a:extLst>
          </p:cNvPr>
          <p:cNvSpPr>
            <a:spLocks noGrp="1"/>
          </p:cNvSpPr>
          <p:nvPr>
            <p:ph type="title"/>
          </p:nvPr>
        </p:nvSpPr>
        <p:spPr/>
        <p:txBody>
          <a:bodyPr/>
          <a:lstStyle/>
          <a:p>
            <a:pPr algn="ctr"/>
            <a:r>
              <a:rPr lang="en-US" dirty="0"/>
              <a:t>Pre-pregnancy Counseling</a:t>
            </a:r>
          </a:p>
        </p:txBody>
      </p:sp>
      <p:sp>
        <p:nvSpPr>
          <p:cNvPr id="3" name="Content Placeholder 2">
            <a:extLst>
              <a:ext uri="{FF2B5EF4-FFF2-40B4-BE49-F238E27FC236}">
                <a16:creationId xmlns:a16="http://schemas.microsoft.com/office/drawing/2014/main" id="{07A7D41C-A16D-633B-24B6-2F3561581D33}"/>
              </a:ext>
            </a:extLst>
          </p:cNvPr>
          <p:cNvSpPr>
            <a:spLocks noGrp="1"/>
          </p:cNvSpPr>
          <p:nvPr>
            <p:ph idx="1"/>
          </p:nvPr>
        </p:nvSpPr>
        <p:spPr>
          <a:xfrm>
            <a:off x="457199" y="1063229"/>
            <a:ext cx="8315569" cy="3529261"/>
          </a:xfrm>
        </p:spPr>
        <p:txBody>
          <a:bodyPr>
            <a:normAutofit lnSpcReduction="10000"/>
          </a:bodyPr>
          <a:lstStyle/>
          <a:p>
            <a:r>
              <a:rPr lang="en-US" dirty="0"/>
              <a:t>Discuss reproductive desires with </a:t>
            </a:r>
            <a:r>
              <a:rPr lang="en-US" i="1" dirty="0"/>
              <a:t>all</a:t>
            </a:r>
            <a:r>
              <a:rPr lang="en-US" dirty="0"/>
              <a:t> persons of childbearing age </a:t>
            </a:r>
          </a:p>
          <a:p>
            <a:pPr marL="114300" indent="0">
              <a:buNone/>
            </a:pPr>
            <a:endParaRPr lang="en-US" sz="900" dirty="0"/>
          </a:p>
          <a:p>
            <a:r>
              <a:rPr lang="en-US" dirty="0"/>
              <a:t>Provide information on safe sex; ask about the use of alcohol, nicotine products, and other substances</a:t>
            </a:r>
          </a:p>
          <a:p>
            <a:pPr marL="114300" indent="0">
              <a:buNone/>
            </a:pPr>
            <a:endParaRPr lang="en-US" sz="900" dirty="0"/>
          </a:p>
          <a:p>
            <a:r>
              <a:rPr lang="en-US" dirty="0"/>
              <a:t>Patients trying to conceive</a:t>
            </a:r>
          </a:p>
          <a:p>
            <a:pPr lvl="1"/>
            <a:r>
              <a:rPr lang="en-US" sz="2000" dirty="0"/>
              <a:t>Screen and treat for all genital tract infections</a:t>
            </a:r>
          </a:p>
          <a:p>
            <a:pPr lvl="1"/>
            <a:r>
              <a:rPr lang="en-US" sz="2000" dirty="0"/>
              <a:t>Infertility evaluation at 6 months</a:t>
            </a:r>
          </a:p>
          <a:p>
            <a:pPr lvl="1"/>
            <a:r>
              <a:rPr lang="en-US" sz="2000" dirty="0"/>
              <a:t>People with HIV should attain viral suppression for 3-6 months before attempting conception</a:t>
            </a:r>
          </a:p>
        </p:txBody>
      </p:sp>
      <p:sp>
        <p:nvSpPr>
          <p:cNvPr id="4" name="Slide Number Placeholder 3">
            <a:extLst>
              <a:ext uri="{FF2B5EF4-FFF2-40B4-BE49-F238E27FC236}">
                <a16:creationId xmlns:a16="http://schemas.microsoft.com/office/drawing/2014/main" id="{C75FA914-B18C-2005-EC17-E35878A4745D}"/>
              </a:ext>
            </a:extLst>
          </p:cNvPr>
          <p:cNvSpPr>
            <a:spLocks noGrp="1"/>
          </p:cNvSpPr>
          <p:nvPr>
            <p:ph type="sldNum" sz="quarter" idx="12"/>
          </p:nvPr>
        </p:nvSpPr>
        <p:spPr/>
        <p:txBody>
          <a:bodyPr/>
          <a:lstStyle/>
          <a:p>
            <a:fld id="{6E2D2B3B-882E-40F3-A32F-6DD516915044}" type="slidenum">
              <a:rPr lang="en-US" smtClean="0"/>
              <a:pPr/>
              <a:t>5</a:t>
            </a:fld>
            <a:endParaRPr lang="en-US"/>
          </a:p>
        </p:txBody>
      </p:sp>
    </p:spTree>
    <p:extLst>
      <p:ext uri="{BB962C8B-B14F-4D97-AF65-F5344CB8AC3E}">
        <p14:creationId xmlns:p14="http://schemas.microsoft.com/office/powerpoint/2010/main" val="2984266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51918-1B01-A445-9550-EB807B46151A}"/>
              </a:ext>
            </a:extLst>
          </p:cNvPr>
          <p:cNvSpPr>
            <a:spLocks noGrp="1"/>
          </p:cNvSpPr>
          <p:nvPr>
            <p:ph type="title"/>
          </p:nvPr>
        </p:nvSpPr>
        <p:spPr>
          <a:xfrm>
            <a:off x="457200" y="-103969"/>
            <a:ext cx="8315569" cy="857250"/>
          </a:xfrm>
        </p:spPr>
        <p:txBody>
          <a:bodyPr/>
          <a:lstStyle/>
          <a:p>
            <a:pPr algn="ctr"/>
            <a:r>
              <a:rPr lang="en-US" sz="2800" dirty="0"/>
              <a:t>Contraception and HIV: US medical eligibility criteria</a:t>
            </a:r>
          </a:p>
        </p:txBody>
      </p:sp>
      <p:graphicFrame>
        <p:nvGraphicFramePr>
          <p:cNvPr id="5" name="Table 5">
            <a:extLst>
              <a:ext uri="{FF2B5EF4-FFF2-40B4-BE49-F238E27FC236}">
                <a16:creationId xmlns:a16="http://schemas.microsoft.com/office/drawing/2014/main" id="{68A54CAD-C4FD-BE42-BFCC-C042892E52C3}"/>
              </a:ext>
            </a:extLst>
          </p:cNvPr>
          <p:cNvGraphicFramePr>
            <a:graphicFrameLocks noGrp="1"/>
          </p:cNvGraphicFramePr>
          <p:nvPr>
            <p:ph idx="1"/>
            <p:extLst>
              <p:ext uri="{D42A27DB-BD31-4B8C-83A1-F6EECF244321}">
                <p14:modId xmlns:p14="http://schemas.microsoft.com/office/powerpoint/2010/main" val="2946891366"/>
              </p:ext>
            </p:extLst>
          </p:nvPr>
        </p:nvGraphicFramePr>
        <p:xfrm>
          <a:off x="195384" y="1642110"/>
          <a:ext cx="8839198" cy="2377440"/>
        </p:xfrm>
        <a:graphic>
          <a:graphicData uri="http://schemas.openxmlformats.org/drawingml/2006/table">
            <a:tbl>
              <a:tblPr firstRow="1" bandRow="1">
                <a:tableStyleId>{00A15C55-8517-42AA-B614-E9B94910E393}</a:tableStyleId>
              </a:tblPr>
              <a:tblGrid>
                <a:gridCol w="1751162">
                  <a:extLst>
                    <a:ext uri="{9D8B030D-6E8A-4147-A177-3AD203B41FA5}">
                      <a16:colId xmlns:a16="http://schemas.microsoft.com/office/drawing/2014/main" val="810870776"/>
                    </a:ext>
                  </a:extLst>
                </a:gridCol>
                <a:gridCol w="1250830">
                  <a:extLst>
                    <a:ext uri="{9D8B030D-6E8A-4147-A177-3AD203B41FA5}">
                      <a16:colId xmlns:a16="http://schemas.microsoft.com/office/drawing/2014/main" val="2108103618"/>
                    </a:ext>
                  </a:extLst>
                </a:gridCol>
                <a:gridCol w="1584384">
                  <a:extLst>
                    <a:ext uri="{9D8B030D-6E8A-4147-A177-3AD203B41FA5}">
                      <a16:colId xmlns:a16="http://schemas.microsoft.com/office/drawing/2014/main" val="250387036"/>
                    </a:ext>
                  </a:extLst>
                </a:gridCol>
                <a:gridCol w="1417608">
                  <a:extLst>
                    <a:ext uri="{9D8B030D-6E8A-4147-A177-3AD203B41FA5}">
                      <a16:colId xmlns:a16="http://schemas.microsoft.com/office/drawing/2014/main" val="3892003775"/>
                    </a:ext>
                  </a:extLst>
                </a:gridCol>
                <a:gridCol w="825002">
                  <a:extLst>
                    <a:ext uri="{9D8B030D-6E8A-4147-A177-3AD203B41FA5}">
                      <a16:colId xmlns:a16="http://schemas.microsoft.com/office/drawing/2014/main" val="3843299471"/>
                    </a:ext>
                  </a:extLst>
                </a:gridCol>
                <a:gridCol w="844823">
                  <a:extLst>
                    <a:ext uri="{9D8B030D-6E8A-4147-A177-3AD203B41FA5}">
                      <a16:colId xmlns:a16="http://schemas.microsoft.com/office/drawing/2014/main" val="3074411943"/>
                    </a:ext>
                  </a:extLst>
                </a:gridCol>
                <a:gridCol w="1165389">
                  <a:extLst>
                    <a:ext uri="{9D8B030D-6E8A-4147-A177-3AD203B41FA5}">
                      <a16:colId xmlns:a16="http://schemas.microsoft.com/office/drawing/2014/main" val="976063953"/>
                    </a:ext>
                  </a:extLst>
                </a:gridCol>
              </a:tblGrid>
              <a:tr h="775333">
                <a:tc>
                  <a:txBody>
                    <a:bodyPr/>
                    <a:lstStyle/>
                    <a:p>
                      <a:pPr algn="ctr"/>
                      <a:endParaRPr lang="en-US" sz="1600" dirty="0"/>
                    </a:p>
                  </a:txBody>
                  <a:tcPr/>
                </a:tc>
                <a:tc>
                  <a:txBody>
                    <a:bodyPr/>
                    <a:lstStyle/>
                    <a:p>
                      <a:pPr algn="ctr"/>
                      <a:r>
                        <a:rPr lang="en-US" sz="1600" dirty="0"/>
                        <a:t>LNG- or Cu-IUD Initiation</a:t>
                      </a:r>
                    </a:p>
                  </a:txBody>
                  <a:tcPr anchor="ctr"/>
                </a:tc>
                <a:tc>
                  <a:txBody>
                    <a:bodyPr/>
                    <a:lstStyle/>
                    <a:p>
                      <a:pPr algn="ctr"/>
                      <a:r>
                        <a:rPr lang="en-US" sz="1600" dirty="0"/>
                        <a:t>LNG- or Cu-IUD Continuation</a:t>
                      </a:r>
                    </a:p>
                  </a:txBody>
                  <a:tcPr anchor="ctr"/>
                </a:tc>
                <a:tc>
                  <a:txBody>
                    <a:bodyPr/>
                    <a:lstStyle/>
                    <a:p>
                      <a:pPr algn="ctr"/>
                      <a:r>
                        <a:rPr lang="en-US" sz="1600" dirty="0"/>
                        <a:t>COCPs/ Patch/Ring</a:t>
                      </a:r>
                    </a:p>
                  </a:txBody>
                  <a:tcPr anchor="ctr"/>
                </a:tc>
                <a:tc>
                  <a:txBody>
                    <a:bodyPr/>
                    <a:lstStyle/>
                    <a:p>
                      <a:pPr algn="ctr"/>
                      <a:r>
                        <a:rPr lang="en-US" sz="1600" dirty="0"/>
                        <a:t>POPs</a:t>
                      </a:r>
                    </a:p>
                  </a:txBody>
                  <a:tcPr anchor="ctr"/>
                </a:tc>
                <a:tc>
                  <a:txBody>
                    <a:bodyPr/>
                    <a:lstStyle/>
                    <a:p>
                      <a:pPr algn="ctr"/>
                      <a:r>
                        <a:rPr lang="en-US" sz="1600" dirty="0"/>
                        <a:t>DMPA</a:t>
                      </a:r>
                    </a:p>
                  </a:txBody>
                  <a:tcPr anchor="ctr"/>
                </a:tc>
                <a:tc>
                  <a:txBody>
                    <a:bodyPr/>
                    <a:lstStyle/>
                    <a:p>
                      <a:pPr algn="ctr"/>
                      <a:r>
                        <a:rPr lang="en-US" sz="1600" dirty="0"/>
                        <a:t>Implant</a:t>
                      </a:r>
                    </a:p>
                  </a:txBody>
                  <a:tcPr anchor="ctr"/>
                </a:tc>
                <a:extLst>
                  <a:ext uri="{0D108BD9-81ED-4DB2-BD59-A6C34878D82A}">
                    <a16:rowId xmlns:a16="http://schemas.microsoft.com/office/drawing/2014/main" val="2802115482"/>
                  </a:ext>
                </a:extLst>
              </a:tr>
              <a:tr h="603037">
                <a:tc>
                  <a:txBody>
                    <a:bodyPr/>
                    <a:lstStyle/>
                    <a:p>
                      <a:r>
                        <a:rPr lang="en-US" sz="1800" dirty="0"/>
                        <a:t>Clinically well receiving ART</a:t>
                      </a:r>
                    </a:p>
                  </a:txBody>
                  <a:tcPr/>
                </a:tc>
                <a:tc>
                  <a:txBody>
                    <a:bodyPr/>
                    <a:lstStyle/>
                    <a:p>
                      <a:pPr algn="ctr"/>
                      <a:r>
                        <a:rPr lang="en-US" sz="2000" b="1" dirty="0">
                          <a:solidFill>
                            <a:schemeClr val="accent6"/>
                          </a:solidFill>
                        </a:rPr>
                        <a:t>1</a:t>
                      </a:r>
                    </a:p>
                  </a:txBody>
                  <a:tcPr anchor="ctr"/>
                </a:tc>
                <a:tc>
                  <a:txBody>
                    <a:bodyPr/>
                    <a:lstStyle/>
                    <a:p>
                      <a:pPr algn="ctr"/>
                      <a:r>
                        <a:rPr lang="en-US" sz="2000" b="1" dirty="0">
                          <a:solidFill>
                            <a:schemeClr val="accent6"/>
                          </a:solidFill>
                        </a:rPr>
                        <a:t>1</a:t>
                      </a:r>
                    </a:p>
                  </a:txBody>
                  <a:tcPr anchor="ctr"/>
                </a:tc>
                <a:tc>
                  <a:txBody>
                    <a:bodyPr/>
                    <a:lstStyle/>
                    <a:p>
                      <a:pPr algn="ctr"/>
                      <a:r>
                        <a:rPr lang="en-US" sz="2000" b="1" dirty="0">
                          <a:solidFill>
                            <a:schemeClr val="accent6"/>
                          </a:solidFill>
                        </a:rPr>
                        <a:t>1</a:t>
                      </a:r>
                    </a:p>
                  </a:txBody>
                  <a:tcPr anchor="ctr"/>
                </a:tc>
                <a:tc>
                  <a:txBody>
                    <a:bodyPr/>
                    <a:lstStyle/>
                    <a:p>
                      <a:pPr algn="ctr"/>
                      <a:r>
                        <a:rPr lang="en-US" sz="2000" b="1" dirty="0">
                          <a:solidFill>
                            <a:schemeClr val="accent6"/>
                          </a:solidFill>
                        </a:rPr>
                        <a:t>1</a:t>
                      </a:r>
                    </a:p>
                  </a:txBody>
                  <a:tcPr anchor="ctr"/>
                </a:tc>
                <a:tc>
                  <a:txBody>
                    <a:bodyPr/>
                    <a:lstStyle/>
                    <a:p>
                      <a:pPr algn="ctr"/>
                      <a:r>
                        <a:rPr lang="en-US" sz="2000" b="1" dirty="0">
                          <a:solidFill>
                            <a:schemeClr val="accent6"/>
                          </a:solidFill>
                        </a:rPr>
                        <a:t>1</a:t>
                      </a:r>
                    </a:p>
                  </a:txBody>
                  <a:tcPr anchor="ctr"/>
                </a:tc>
                <a:tc>
                  <a:txBody>
                    <a:bodyPr/>
                    <a:lstStyle/>
                    <a:p>
                      <a:pPr algn="ctr"/>
                      <a:r>
                        <a:rPr lang="en-US" sz="2000" b="1" dirty="0">
                          <a:solidFill>
                            <a:schemeClr val="accent6"/>
                          </a:solidFill>
                        </a:rPr>
                        <a:t>1</a:t>
                      </a:r>
                    </a:p>
                  </a:txBody>
                  <a:tcPr anchor="ctr"/>
                </a:tc>
                <a:extLst>
                  <a:ext uri="{0D108BD9-81ED-4DB2-BD59-A6C34878D82A}">
                    <a16:rowId xmlns:a16="http://schemas.microsoft.com/office/drawing/2014/main" val="333005"/>
                  </a:ext>
                </a:extLst>
              </a:tr>
              <a:tr h="861481">
                <a:tc>
                  <a:txBody>
                    <a:bodyPr/>
                    <a:lstStyle/>
                    <a:p>
                      <a:r>
                        <a:rPr lang="en-US" sz="1800" dirty="0"/>
                        <a:t>Not clinically well or not receiving ART</a:t>
                      </a:r>
                    </a:p>
                  </a:txBody>
                  <a:tcPr/>
                </a:tc>
                <a:tc>
                  <a:txBody>
                    <a:bodyPr/>
                    <a:lstStyle/>
                    <a:p>
                      <a:pPr algn="ctr"/>
                      <a:r>
                        <a:rPr lang="en-US" sz="2000" b="1" dirty="0">
                          <a:solidFill>
                            <a:schemeClr val="accent6"/>
                          </a:solidFill>
                        </a:rPr>
                        <a:t>2</a:t>
                      </a:r>
                    </a:p>
                  </a:txBody>
                  <a:tcPr anchor="ctr"/>
                </a:tc>
                <a:tc>
                  <a:txBody>
                    <a:bodyPr/>
                    <a:lstStyle/>
                    <a:p>
                      <a:pPr algn="ctr"/>
                      <a:r>
                        <a:rPr lang="en-US" sz="2000" b="1" dirty="0">
                          <a:solidFill>
                            <a:schemeClr val="accent6"/>
                          </a:solidFill>
                        </a:rPr>
                        <a:t>1</a:t>
                      </a:r>
                    </a:p>
                  </a:txBody>
                  <a:tcPr anchor="ctr"/>
                </a:tc>
                <a:tc>
                  <a:txBody>
                    <a:bodyPr/>
                    <a:lstStyle/>
                    <a:p>
                      <a:pPr algn="ctr"/>
                      <a:r>
                        <a:rPr lang="en-US" sz="2000" b="1" dirty="0">
                          <a:solidFill>
                            <a:schemeClr val="accent6"/>
                          </a:solidFill>
                        </a:rPr>
                        <a:t>1</a:t>
                      </a:r>
                    </a:p>
                  </a:txBody>
                  <a:tcPr anchor="ctr"/>
                </a:tc>
                <a:tc>
                  <a:txBody>
                    <a:bodyPr/>
                    <a:lstStyle/>
                    <a:p>
                      <a:pPr algn="ctr"/>
                      <a:r>
                        <a:rPr lang="en-US" sz="2000" b="1" dirty="0">
                          <a:solidFill>
                            <a:schemeClr val="accent6"/>
                          </a:solidFill>
                        </a:rPr>
                        <a:t>1</a:t>
                      </a:r>
                    </a:p>
                  </a:txBody>
                  <a:tcPr anchor="ctr"/>
                </a:tc>
                <a:tc>
                  <a:txBody>
                    <a:bodyPr/>
                    <a:lstStyle/>
                    <a:p>
                      <a:pPr algn="ctr"/>
                      <a:r>
                        <a:rPr lang="en-US" sz="2000" b="1" dirty="0">
                          <a:solidFill>
                            <a:schemeClr val="accent6"/>
                          </a:solidFill>
                        </a:rPr>
                        <a:t>1</a:t>
                      </a:r>
                    </a:p>
                  </a:txBody>
                  <a:tcPr anchor="ctr"/>
                </a:tc>
                <a:tc>
                  <a:txBody>
                    <a:bodyPr/>
                    <a:lstStyle/>
                    <a:p>
                      <a:pPr algn="ctr"/>
                      <a:r>
                        <a:rPr lang="en-US" sz="2000" b="1" dirty="0">
                          <a:solidFill>
                            <a:schemeClr val="accent6"/>
                          </a:solidFill>
                        </a:rPr>
                        <a:t>1</a:t>
                      </a:r>
                    </a:p>
                  </a:txBody>
                  <a:tcPr anchor="ctr"/>
                </a:tc>
                <a:extLst>
                  <a:ext uri="{0D108BD9-81ED-4DB2-BD59-A6C34878D82A}">
                    <a16:rowId xmlns:a16="http://schemas.microsoft.com/office/drawing/2014/main" val="2794901708"/>
                  </a:ext>
                </a:extLst>
              </a:tr>
            </a:tbl>
          </a:graphicData>
        </a:graphic>
      </p:graphicFrame>
      <p:sp>
        <p:nvSpPr>
          <p:cNvPr id="4" name="Slide Number Placeholder 3">
            <a:extLst>
              <a:ext uri="{FF2B5EF4-FFF2-40B4-BE49-F238E27FC236}">
                <a16:creationId xmlns:a16="http://schemas.microsoft.com/office/drawing/2014/main" id="{736FA52F-C52E-7F45-A24C-DBB39ADD1124}"/>
              </a:ext>
            </a:extLst>
          </p:cNvPr>
          <p:cNvSpPr>
            <a:spLocks noGrp="1"/>
          </p:cNvSpPr>
          <p:nvPr>
            <p:ph type="sldNum" sz="quarter" idx="12"/>
          </p:nvPr>
        </p:nvSpPr>
        <p:spPr/>
        <p:txBody>
          <a:bodyPr/>
          <a:lstStyle/>
          <a:p>
            <a:fld id="{6E2D2B3B-882E-40F3-A32F-6DD516915044}" type="slidenum">
              <a:rPr lang="en-US" smtClean="0"/>
              <a:pPr/>
              <a:t>6</a:t>
            </a:fld>
            <a:endParaRPr lang="en-US" dirty="0"/>
          </a:p>
        </p:txBody>
      </p:sp>
      <p:sp>
        <p:nvSpPr>
          <p:cNvPr id="7" name="Content Placeholder 2">
            <a:extLst>
              <a:ext uri="{FF2B5EF4-FFF2-40B4-BE49-F238E27FC236}">
                <a16:creationId xmlns:a16="http://schemas.microsoft.com/office/drawing/2014/main" id="{6E902694-D3B9-9242-A971-CE8B68C3C2AD}"/>
              </a:ext>
            </a:extLst>
          </p:cNvPr>
          <p:cNvSpPr txBox="1">
            <a:spLocks/>
          </p:cNvSpPr>
          <p:nvPr/>
        </p:nvSpPr>
        <p:spPr>
          <a:xfrm>
            <a:off x="76200" y="696070"/>
            <a:ext cx="8991600" cy="332348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pPr>
            <a:r>
              <a:rPr lang="en-US" sz="1800" b="1" dirty="0">
                <a:solidFill>
                  <a:schemeClr val="accent6"/>
                </a:solidFill>
              </a:rPr>
              <a:t>1 </a:t>
            </a:r>
            <a:r>
              <a:rPr lang="en-US" sz="1800" dirty="0"/>
              <a:t>= A condition for which there is no restriction for the use of the contraceptive method</a:t>
            </a:r>
          </a:p>
          <a:p>
            <a:pPr marL="114300" indent="0">
              <a:buNone/>
            </a:pPr>
            <a:r>
              <a:rPr lang="en-US" sz="1800" b="1" dirty="0">
                <a:solidFill>
                  <a:schemeClr val="accent6"/>
                </a:solidFill>
              </a:rPr>
              <a:t>2 </a:t>
            </a:r>
            <a:r>
              <a:rPr lang="en-US" sz="1800" dirty="0"/>
              <a:t>=  A condition for which the advantages of using the method generally outweigh the theoretical or proven risks.</a:t>
            </a:r>
          </a:p>
        </p:txBody>
      </p:sp>
      <p:sp>
        <p:nvSpPr>
          <p:cNvPr id="8" name="TextBox 7">
            <a:extLst>
              <a:ext uri="{FF2B5EF4-FFF2-40B4-BE49-F238E27FC236}">
                <a16:creationId xmlns:a16="http://schemas.microsoft.com/office/drawing/2014/main" id="{1E28FC72-6595-094D-994A-8E0746CEB85E}"/>
              </a:ext>
            </a:extLst>
          </p:cNvPr>
          <p:cNvSpPr txBox="1"/>
          <p:nvPr/>
        </p:nvSpPr>
        <p:spPr>
          <a:xfrm>
            <a:off x="2502867" y="4766739"/>
            <a:ext cx="4224233" cy="261610"/>
          </a:xfrm>
          <a:prstGeom prst="rect">
            <a:avLst/>
          </a:prstGeom>
          <a:noFill/>
        </p:spPr>
        <p:txBody>
          <a:bodyPr wrap="none" rtlCol="0">
            <a:spAutoFit/>
          </a:bodyPr>
          <a:lstStyle/>
          <a:p>
            <a:r>
              <a:rPr lang="en-US" sz="1100" b="0" i="0" dirty="0">
                <a:solidFill>
                  <a:schemeClr val="bg1"/>
                </a:solidFill>
                <a:effectLst/>
                <a:latin typeface="Open Sans" panose="020B0606030504020204" pitchFamily="34" charset="0"/>
              </a:rPr>
              <a:t>Tepper et al. MMWR </a:t>
            </a:r>
            <a:r>
              <a:rPr lang="en-US" sz="1100" b="0" i="0" dirty="0" err="1">
                <a:solidFill>
                  <a:schemeClr val="bg1"/>
                </a:solidFill>
                <a:effectLst/>
                <a:latin typeface="Open Sans" panose="020B0606030504020204" pitchFamily="34" charset="0"/>
              </a:rPr>
              <a:t>Morb</a:t>
            </a:r>
            <a:r>
              <a:rPr lang="en-US" sz="1100" b="0" i="0" dirty="0">
                <a:solidFill>
                  <a:schemeClr val="bg1"/>
                </a:solidFill>
                <a:effectLst/>
                <a:latin typeface="Open Sans" panose="020B0606030504020204" pitchFamily="34" charset="0"/>
              </a:rPr>
              <a:t> Mortal </a:t>
            </a:r>
            <a:r>
              <a:rPr lang="en-US" sz="1100" b="0" i="0" dirty="0" err="1">
                <a:solidFill>
                  <a:schemeClr val="bg1"/>
                </a:solidFill>
                <a:effectLst/>
                <a:latin typeface="Open Sans" panose="020B0606030504020204" pitchFamily="34" charset="0"/>
              </a:rPr>
              <a:t>Wkly</a:t>
            </a:r>
            <a:r>
              <a:rPr lang="en-US" sz="1100" b="0" i="0" dirty="0">
                <a:solidFill>
                  <a:schemeClr val="bg1"/>
                </a:solidFill>
                <a:effectLst/>
                <a:latin typeface="Open Sans" panose="020B0606030504020204" pitchFamily="34" charset="0"/>
              </a:rPr>
              <a:t> Rep 2020;69:405–410.</a:t>
            </a:r>
            <a:endParaRPr lang="en-US" sz="1100" dirty="0">
              <a:solidFill>
                <a:schemeClr val="bg1"/>
              </a:solidFill>
            </a:endParaRPr>
          </a:p>
        </p:txBody>
      </p:sp>
      <p:sp>
        <p:nvSpPr>
          <p:cNvPr id="3" name="TextBox 2">
            <a:extLst>
              <a:ext uri="{FF2B5EF4-FFF2-40B4-BE49-F238E27FC236}">
                <a16:creationId xmlns:a16="http://schemas.microsoft.com/office/drawing/2014/main" id="{FC331351-C577-41A0-9B14-28EA85A1853A}"/>
              </a:ext>
            </a:extLst>
          </p:cNvPr>
          <p:cNvSpPr txBox="1"/>
          <p:nvPr/>
        </p:nvSpPr>
        <p:spPr>
          <a:xfrm>
            <a:off x="109418" y="4019550"/>
            <a:ext cx="8839198" cy="584775"/>
          </a:xfrm>
          <a:prstGeom prst="rect">
            <a:avLst/>
          </a:prstGeom>
          <a:noFill/>
        </p:spPr>
        <p:txBody>
          <a:bodyPr wrap="square" rtlCol="0">
            <a:spAutoFit/>
          </a:bodyPr>
          <a:lstStyle/>
          <a:p>
            <a:r>
              <a:rPr lang="en-US" sz="1600" dirty="0"/>
              <a:t>LNG, levonorgestrel; Cu, copper; IUD, intrauterine device; COCP,  combined oral contraceptive pill; POPs, progestin-only pills; DMPA, depo-medroxyprogesterone acetate</a:t>
            </a:r>
          </a:p>
        </p:txBody>
      </p:sp>
    </p:spTree>
    <p:extLst>
      <p:ext uri="{BB962C8B-B14F-4D97-AF65-F5344CB8AC3E}">
        <p14:creationId xmlns:p14="http://schemas.microsoft.com/office/powerpoint/2010/main" val="4270218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51918-1B01-A445-9550-EB807B46151A}"/>
              </a:ext>
            </a:extLst>
          </p:cNvPr>
          <p:cNvSpPr>
            <a:spLocks noGrp="1"/>
          </p:cNvSpPr>
          <p:nvPr>
            <p:ph type="title"/>
          </p:nvPr>
        </p:nvSpPr>
        <p:spPr>
          <a:xfrm>
            <a:off x="457200" y="38100"/>
            <a:ext cx="8315569" cy="857250"/>
          </a:xfrm>
        </p:spPr>
        <p:txBody>
          <a:bodyPr/>
          <a:lstStyle/>
          <a:p>
            <a:pPr algn="ctr"/>
            <a:r>
              <a:rPr lang="en-US" sz="3600" dirty="0"/>
              <a:t>Contraception and HIV: ART</a:t>
            </a:r>
          </a:p>
        </p:txBody>
      </p:sp>
      <p:graphicFrame>
        <p:nvGraphicFramePr>
          <p:cNvPr id="5" name="Table 5">
            <a:extLst>
              <a:ext uri="{FF2B5EF4-FFF2-40B4-BE49-F238E27FC236}">
                <a16:creationId xmlns:a16="http://schemas.microsoft.com/office/drawing/2014/main" id="{68A54CAD-C4FD-BE42-BFCC-C042892E52C3}"/>
              </a:ext>
            </a:extLst>
          </p:cNvPr>
          <p:cNvGraphicFramePr>
            <a:graphicFrameLocks noGrp="1"/>
          </p:cNvGraphicFramePr>
          <p:nvPr>
            <p:ph idx="1"/>
            <p:extLst>
              <p:ext uri="{D42A27DB-BD31-4B8C-83A1-F6EECF244321}">
                <p14:modId xmlns:p14="http://schemas.microsoft.com/office/powerpoint/2010/main" val="1055398658"/>
              </p:ext>
            </p:extLst>
          </p:nvPr>
        </p:nvGraphicFramePr>
        <p:xfrm>
          <a:off x="457200" y="793579"/>
          <a:ext cx="8315329" cy="3911600"/>
        </p:xfrm>
        <a:graphic>
          <a:graphicData uri="http://schemas.openxmlformats.org/drawingml/2006/table">
            <a:tbl>
              <a:tblPr firstRow="1" bandRow="1">
                <a:tableStyleId>{00A15C55-8517-42AA-B614-E9B94910E393}</a:tableStyleId>
              </a:tblPr>
              <a:tblGrid>
                <a:gridCol w="1219200">
                  <a:extLst>
                    <a:ext uri="{9D8B030D-6E8A-4147-A177-3AD203B41FA5}">
                      <a16:colId xmlns:a16="http://schemas.microsoft.com/office/drawing/2014/main" val="810870776"/>
                    </a:ext>
                  </a:extLst>
                </a:gridCol>
                <a:gridCol w="152400">
                  <a:extLst>
                    <a:ext uri="{9D8B030D-6E8A-4147-A177-3AD203B41FA5}">
                      <a16:colId xmlns:a16="http://schemas.microsoft.com/office/drawing/2014/main" val="3484128336"/>
                    </a:ext>
                  </a:extLst>
                </a:gridCol>
                <a:gridCol w="1295400">
                  <a:extLst>
                    <a:ext uri="{9D8B030D-6E8A-4147-A177-3AD203B41FA5}">
                      <a16:colId xmlns:a16="http://schemas.microsoft.com/office/drawing/2014/main" val="3238159877"/>
                    </a:ext>
                  </a:extLst>
                </a:gridCol>
                <a:gridCol w="990600">
                  <a:extLst>
                    <a:ext uri="{9D8B030D-6E8A-4147-A177-3AD203B41FA5}">
                      <a16:colId xmlns:a16="http://schemas.microsoft.com/office/drawing/2014/main" val="4289355300"/>
                    </a:ext>
                  </a:extLst>
                </a:gridCol>
                <a:gridCol w="966965">
                  <a:extLst>
                    <a:ext uri="{9D8B030D-6E8A-4147-A177-3AD203B41FA5}">
                      <a16:colId xmlns:a16="http://schemas.microsoft.com/office/drawing/2014/main" val="309894098"/>
                    </a:ext>
                  </a:extLst>
                </a:gridCol>
                <a:gridCol w="938035">
                  <a:extLst>
                    <a:ext uri="{9D8B030D-6E8A-4147-A177-3AD203B41FA5}">
                      <a16:colId xmlns:a16="http://schemas.microsoft.com/office/drawing/2014/main" val="3690759325"/>
                    </a:ext>
                  </a:extLst>
                </a:gridCol>
                <a:gridCol w="907347">
                  <a:extLst>
                    <a:ext uri="{9D8B030D-6E8A-4147-A177-3AD203B41FA5}">
                      <a16:colId xmlns:a16="http://schemas.microsoft.com/office/drawing/2014/main" val="1586805766"/>
                    </a:ext>
                  </a:extLst>
                </a:gridCol>
                <a:gridCol w="1845382">
                  <a:extLst>
                    <a:ext uri="{9D8B030D-6E8A-4147-A177-3AD203B41FA5}">
                      <a16:colId xmlns:a16="http://schemas.microsoft.com/office/drawing/2014/main" val="455623889"/>
                    </a:ext>
                  </a:extLst>
                </a:gridCol>
              </a:tblGrid>
              <a:tr h="370840">
                <a:tc>
                  <a:txBody>
                    <a:bodyPr/>
                    <a:lstStyle/>
                    <a:p>
                      <a:pPr algn="ctr"/>
                      <a:r>
                        <a:rPr lang="en-US" sz="1400" dirty="0"/>
                        <a:t>Medication</a:t>
                      </a:r>
                    </a:p>
                  </a:txBody>
                  <a:tcPr/>
                </a:tc>
                <a:tc gridSpan="2">
                  <a:txBody>
                    <a:bodyPr/>
                    <a:lstStyle/>
                    <a:p>
                      <a:pPr algn="ctr"/>
                      <a:r>
                        <a:rPr lang="en-US" sz="1400"/>
                        <a:t>COCPs/ Patch/Ring</a:t>
                      </a:r>
                      <a:endParaRPr lang="en-US" sz="1400" dirty="0"/>
                    </a:p>
                  </a:txBody>
                  <a:tcPr/>
                </a:tc>
                <a:tc hMerge="1">
                  <a:txBody>
                    <a:bodyPr/>
                    <a:lstStyle/>
                    <a:p>
                      <a:pPr algn="ctr"/>
                      <a:r>
                        <a:rPr lang="en-US" sz="1400" dirty="0"/>
                        <a:t>COCPs/ Patch/Ring</a:t>
                      </a:r>
                      <a:endParaRPr lang="en-US" sz="1600" dirty="0"/>
                    </a:p>
                  </a:txBody>
                  <a:tcPr/>
                </a:tc>
                <a:tc>
                  <a:txBody>
                    <a:bodyPr/>
                    <a:lstStyle/>
                    <a:p>
                      <a:pPr algn="ctr"/>
                      <a:r>
                        <a:rPr lang="en-US" sz="1400" dirty="0"/>
                        <a:t>POPs</a:t>
                      </a:r>
                      <a:endParaRPr lang="en-US" sz="1600" dirty="0"/>
                    </a:p>
                  </a:txBody>
                  <a:tcPr/>
                </a:tc>
                <a:tc>
                  <a:txBody>
                    <a:bodyPr/>
                    <a:lstStyle/>
                    <a:p>
                      <a:pPr algn="ctr"/>
                      <a:r>
                        <a:rPr lang="en-US" sz="1400"/>
                        <a:t>DMPA</a:t>
                      </a:r>
                      <a:endParaRPr lang="en-US" sz="1600"/>
                    </a:p>
                  </a:txBody>
                  <a:tcPr/>
                </a:tc>
                <a:tc>
                  <a:txBody>
                    <a:bodyPr/>
                    <a:lstStyle/>
                    <a:p>
                      <a:pPr algn="ctr"/>
                      <a:r>
                        <a:rPr lang="en-US" sz="1400"/>
                        <a:t>Implant</a:t>
                      </a:r>
                      <a:endParaRPr lang="en-US" sz="1400" dirty="0"/>
                    </a:p>
                  </a:txBody>
                  <a:tcPr/>
                </a:tc>
                <a:tc>
                  <a:txBody>
                    <a:bodyPr/>
                    <a:lstStyle/>
                    <a:p>
                      <a:pPr algn="ctr"/>
                      <a:r>
                        <a:rPr lang="en-US" sz="1400" dirty="0"/>
                        <a:t>IUD</a:t>
                      </a:r>
                    </a:p>
                  </a:txBody>
                  <a:tcPr/>
                </a:tc>
                <a:tc>
                  <a:txBody>
                    <a:bodyPr/>
                    <a:lstStyle/>
                    <a:p>
                      <a:pPr algn="ctr"/>
                      <a:r>
                        <a:rPr lang="en-US" sz="1400" dirty="0"/>
                        <a:t>Why?</a:t>
                      </a:r>
                    </a:p>
                  </a:txBody>
                  <a:tcPr/>
                </a:tc>
                <a:extLst>
                  <a:ext uri="{0D108BD9-81ED-4DB2-BD59-A6C34878D82A}">
                    <a16:rowId xmlns:a16="http://schemas.microsoft.com/office/drawing/2014/main" val="2802115482"/>
                  </a:ext>
                </a:extLst>
              </a:tr>
              <a:tr h="370840">
                <a:tc>
                  <a:txBody>
                    <a:bodyPr/>
                    <a:lstStyle/>
                    <a:p>
                      <a:pPr algn="ctr"/>
                      <a:r>
                        <a:rPr lang="en-US" sz="1400" b="1" dirty="0"/>
                        <a:t>EFV</a:t>
                      </a:r>
                    </a:p>
                  </a:txBody>
                  <a:tcPr anchor="ctr"/>
                </a:tc>
                <a:tc gridSpan="2">
                  <a:txBody>
                    <a:bodyPr/>
                    <a:lstStyle/>
                    <a:p>
                      <a:pPr algn="ctr"/>
                      <a:r>
                        <a:rPr lang="en-US" sz="2400" b="1">
                          <a:solidFill>
                            <a:schemeClr val="accent6"/>
                          </a:solidFill>
                        </a:rPr>
                        <a:t>x</a:t>
                      </a:r>
                      <a:endParaRPr lang="en-US" sz="1400" b="1" dirty="0"/>
                    </a:p>
                  </a:txBody>
                  <a:tcPr anchor="ctr"/>
                </a:tc>
                <a:tc hMerge="1">
                  <a:txBody>
                    <a:bodyPr/>
                    <a:lstStyle/>
                    <a:p>
                      <a:pPr algn="ctr"/>
                      <a:r>
                        <a:rPr lang="en-US" sz="2400" b="1">
                          <a:solidFill>
                            <a:schemeClr val="accent6"/>
                          </a:solidFill>
                        </a:rPr>
                        <a:t>x</a:t>
                      </a:r>
                      <a:endParaRPr lang="en-US" sz="1600"/>
                    </a:p>
                  </a:txBody>
                  <a:tcPr anchor="ctr"/>
                </a:tc>
                <a:tc>
                  <a:txBody>
                    <a:bodyPr/>
                    <a:lstStyle/>
                    <a:p>
                      <a:pPr algn="ctr"/>
                      <a:r>
                        <a:rPr lang="en-US" sz="2400" b="1">
                          <a:solidFill>
                            <a:schemeClr val="accent6"/>
                          </a:solidFill>
                        </a:rPr>
                        <a:t>x</a:t>
                      </a:r>
                      <a:endParaRPr lang="en-US" sz="1600"/>
                    </a:p>
                  </a:txBody>
                  <a:tcPr anchor="ctr"/>
                </a:tc>
                <a:tc>
                  <a:txBody>
                    <a:bodyPr/>
                    <a:lstStyle/>
                    <a:p>
                      <a:pPr algn="ctr"/>
                      <a:r>
                        <a:rPr lang="en-US" sz="1800" dirty="0"/>
                        <a:t>✅</a:t>
                      </a:r>
                    </a:p>
                  </a:txBody>
                  <a:tcPr anchor="ctr"/>
                </a:tc>
                <a:tc>
                  <a:txBody>
                    <a:bodyPr/>
                    <a:lstStyle/>
                    <a:p>
                      <a:pPr algn="ctr"/>
                      <a:r>
                        <a:rPr lang="en-US" sz="2400" b="1">
                          <a:solidFill>
                            <a:schemeClr val="accent6"/>
                          </a:solidFill>
                        </a:rPr>
                        <a:t>x</a:t>
                      </a:r>
                      <a:endParaRPr lang="en-US" sz="1400" dirty="0"/>
                    </a:p>
                  </a:txBody>
                  <a:tcPr anchor="ctr"/>
                </a:tc>
                <a:tc>
                  <a:txBody>
                    <a:bodyPr/>
                    <a:lstStyle/>
                    <a:p>
                      <a:pPr algn="ctr"/>
                      <a:r>
                        <a:rPr lang="en-US" sz="1800" dirty="0"/>
                        <a:t>✅</a:t>
                      </a:r>
                    </a:p>
                  </a:txBody>
                  <a:tcPr anchor="ctr"/>
                </a:tc>
                <a:tc>
                  <a:txBody>
                    <a:bodyPr/>
                    <a:lstStyle/>
                    <a:p>
                      <a:pPr algn="ctr"/>
                      <a:r>
                        <a:rPr lang="en-US" sz="1400" dirty="0"/>
                        <a:t>Decreased hormone, higher pregnancy rates</a:t>
                      </a:r>
                    </a:p>
                  </a:txBody>
                  <a:tcPr/>
                </a:tc>
                <a:extLst>
                  <a:ext uri="{0D108BD9-81ED-4DB2-BD59-A6C34878D82A}">
                    <a16:rowId xmlns:a16="http://schemas.microsoft.com/office/drawing/2014/main" val="333005"/>
                  </a:ext>
                </a:extLst>
              </a:tr>
              <a:tr h="370840">
                <a:tc>
                  <a:txBody>
                    <a:bodyPr/>
                    <a:lstStyle/>
                    <a:p>
                      <a:pPr algn="ctr"/>
                      <a:r>
                        <a:rPr lang="en-US" sz="1400" b="1" dirty="0"/>
                        <a:t>DRV/r</a:t>
                      </a:r>
                    </a:p>
                  </a:txBody>
                  <a:tcPr anchor="ctr"/>
                </a:tc>
                <a:tc gridSpan="2">
                  <a:txBody>
                    <a:bodyPr/>
                    <a:lstStyle/>
                    <a:p>
                      <a:pPr algn="ctr"/>
                      <a:r>
                        <a:rPr lang="en-US" sz="2400" b="1">
                          <a:solidFill>
                            <a:schemeClr val="accent6"/>
                          </a:solidFill>
                        </a:rPr>
                        <a:t>x</a:t>
                      </a:r>
                      <a:endParaRPr lang="en-US" sz="1400" b="1" dirty="0"/>
                    </a:p>
                  </a:txBody>
                  <a:tcPr anchor="ctr"/>
                </a:tc>
                <a:tc hMerge="1">
                  <a:txBody>
                    <a:bodyPr/>
                    <a:lstStyle/>
                    <a:p>
                      <a:pPr algn="ctr"/>
                      <a:r>
                        <a:rPr lang="en-US" sz="2400" b="1">
                          <a:solidFill>
                            <a:schemeClr val="accent6"/>
                          </a:solidFill>
                        </a:rPr>
                        <a:t>x</a:t>
                      </a:r>
                      <a:endParaRPr lang="en-US" sz="1600"/>
                    </a:p>
                  </a:txBody>
                  <a:tcPr anchor="ctr"/>
                </a:tc>
                <a:tc>
                  <a:txBody>
                    <a:bodyPr/>
                    <a:lstStyle/>
                    <a:p>
                      <a:pPr algn="ctr"/>
                      <a:r>
                        <a:rPr lang="en-US" sz="2400" b="1">
                          <a:solidFill>
                            <a:schemeClr val="accent6"/>
                          </a:solidFill>
                        </a:rPr>
                        <a:t>x</a:t>
                      </a:r>
                      <a:endParaRPr lang="en-US" sz="1600"/>
                    </a:p>
                  </a:txBody>
                  <a:tcPr anchor="ctr"/>
                </a:tc>
                <a:tc>
                  <a:txBody>
                    <a:bodyPr/>
                    <a:lstStyle/>
                    <a:p>
                      <a:pPr algn="ctr"/>
                      <a:r>
                        <a:rPr lang="en-US" sz="1800" dirty="0"/>
                        <a:t>✅</a:t>
                      </a:r>
                    </a:p>
                  </a:txBody>
                  <a:tcPr anchor="ctr"/>
                </a:tc>
                <a:tc>
                  <a:txBody>
                    <a:bodyPr/>
                    <a:lstStyle/>
                    <a:p>
                      <a:pPr algn="ctr"/>
                      <a:r>
                        <a:rPr lang="en-US" sz="2400" b="1" dirty="0">
                          <a:solidFill>
                            <a:schemeClr val="accent6"/>
                          </a:solidFill>
                        </a:rPr>
                        <a:t>x</a:t>
                      </a:r>
                      <a:endParaRPr lang="en-US" sz="1400" dirty="0"/>
                    </a:p>
                  </a:txBody>
                  <a:tcPr anchor="ctr"/>
                </a:tc>
                <a:tc>
                  <a:txBody>
                    <a:bodyPr/>
                    <a:lstStyle/>
                    <a:p>
                      <a:pPr algn="ctr"/>
                      <a:r>
                        <a:rPr lang="en-US" sz="1800" dirty="0"/>
                        <a:t>✅</a:t>
                      </a:r>
                    </a:p>
                  </a:txBody>
                  <a:tcPr anchor="ctr"/>
                </a:tc>
                <a:tc>
                  <a:txBody>
                    <a:bodyPr/>
                    <a:lstStyle/>
                    <a:p>
                      <a:pPr algn="ctr"/>
                      <a:r>
                        <a:rPr lang="en-US" sz="1400" dirty="0"/>
                        <a:t>Small decrease in progestin</a:t>
                      </a:r>
                    </a:p>
                  </a:txBody>
                  <a:tcPr/>
                </a:tc>
                <a:extLst>
                  <a:ext uri="{0D108BD9-81ED-4DB2-BD59-A6C34878D82A}">
                    <a16:rowId xmlns:a16="http://schemas.microsoft.com/office/drawing/2014/main" val="2794901708"/>
                  </a:ext>
                </a:extLst>
              </a:tr>
              <a:tr h="370840">
                <a:tc>
                  <a:txBody>
                    <a:bodyPr/>
                    <a:lstStyle/>
                    <a:p>
                      <a:pPr algn="ctr"/>
                      <a:r>
                        <a:rPr lang="en-US" sz="1400" b="1" dirty="0"/>
                        <a:t>ATV/c</a:t>
                      </a:r>
                    </a:p>
                    <a:p>
                      <a:pPr algn="ctr"/>
                      <a:r>
                        <a:rPr lang="en-US" sz="1400" b="1" dirty="0"/>
                        <a:t>DRV/c</a:t>
                      </a:r>
                    </a:p>
                  </a:txBody>
                  <a:tcPr anchor="ctr"/>
                </a:tc>
                <a:tc gridSpan="2">
                  <a:txBody>
                    <a:bodyPr/>
                    <a:lstStyle/>
                    <a:p>
                      <a:pPr algn="ctr"/>
                      <a:r>
                        <a:rPr lang="en-US" sz="2400" b="1">
                          <a:solidFill>
                            <a:schemeClr val="accent6"/>
                          </a:solidFill>
                        </a:rPr>
                        <a:t>x</a:t>
                      </a:r>
                    </a:p>
                    <a:p>
                      <a:pPr algn="ctr"/>
                      <a:r>
                        <a:rPr lang="en-US" sz="1400" b="1">
                          <a:solidFill>
                            <a:schemeClr val="accent6"/>
                          </a:solidFill>
                        </a:rPr>
                        <a:t>*drospirenone (hyperK)</a:t>
                      </a:r>
                      <a:endParaRPr lang="en-US" sz="1400" b="1" dirty="0"/>
                    </a:p>
                  </a:txBody>
                  <a:tcPr anchor="ctr"/>
                </a:tc>
                <a:tc hMerge="1">
                  <a:txBody>
                    <a:bodyPr/>
                    <a:lstStyle/>
                    <a:p>
                      <a:pPr algn="ctr"/>
                      <a:r>
                        <a:rPr lang="en-US" sz="2400" b="1">
                          <a:solidFill>
                            <a:schemeClr val="accent6"/>
                          </a:solidFill>
                        </a:rPr>
                        <a:t>x</a:t>
                      </a:r>
                    </a:p>
                    <a:p>
                      <a:pPr algn="ctr"/>
                      <a:r>
                        <a:rPr lang="en-US" sz="1400" b="1">
                          <a:solidFill>
                            <a:schemeClr val="accent6"/>
                          </a:solidFill>
                        </a:rPr>
                        <a:t>*drospirenone (hyperK)</a:t>
                      </a:r>
                      <a:endParaRPr lang="en-US" sz="1600"/>
                    </a:p>
                  </a:txBody>
                  <a:tcPr anchor="ctr"/>
                </a:tc>
                <a:tc>
                  <a:txBody>
                    <a:bodyPr/>
                    <a:lstStyle/>
                    <a:p>
                      <a:pPr algn="ctr"/>
                      <a:r>
                        <a:rPr lang="en-US" sz="1800" dirty="0"/>
                        <a:t>✅</a:t>
                      </a:r>
                    </a:p>
                  </a:txBody>
                  <a:tcPr anchor="ctr"/>
                </a:tc>
                <a:tc>
                  <a:txBody>
                    <a:bodyPr/>
                    <a:lstStyle/>
                    <a:p>
                      <a:pPr algn="ctr"/>
                      <a:r>
                        <a:rPr lang="en-US" sz="1800" dirty="0"/>
                        <a:t>✅</a:t>
                      </a:r>
                    </a:p>
                  </a:txBody>
                  <a:tcPr anchor="ctr"/>
                </a:tc>
                <a:tc>
                  <a:txBody>
                    <a:bodyPr/>
                    <a:lstStyle/>
                    <a:p>
                      <a:pPr algn="ctr"/>
                      <a:r>
                        <a:rPr lang="en-US" sz="1800" dirty="0"/>
                        <a:t>✅</a:t>
                      </a:r>
                    </a:p>
                  </a:txBody>
                  <a:tcPr anchor="ctr"/>
                </a:tc>
                <a:tc>
                  <a:txBody>
                    <a:bodyPr/>
                    <a:lstStyle/>
                    <a:p>
                      <a:pPr algn="ctr"/>
                      <a:r>
                        <a:rPr lang="en-US" sz="1800" dirty="0"/>
                        <a:t>✅</a:t>
                      </a:r>
                    </a:p>
                  </a:txBody>
                  <a:tcPr anchor="ctr"/>
                </a:tc>
                <a:tc>
                  <a:txBody>
                    <a:bodyPr/>
                    <a:lstStyle/>
                    <a:p>
                      <a:pPr algn="ctr"/>
                      <a:endParaRPr lang="en-US" sz="1400" dirty="0"/>
                    </a:p>
                  </a:txBody>
                  <a:tcPr/>
                </a:tc>
                <a:extLst>
                  <a:ext uri="{0D108BD9-81ED-4DB2-BD59-A6C34878D82A}">
                    <a16:rowId xmlns:a16="http://schemas.microsoft.com/office/drawing/2014/main" val="2628208980"/>
                  </a:ext>
                </a:extLst>
              </a:tr>
              <a:tr h="370840">
                <a:tc>
                  <a:txBody>
                    <a:bodyPr/>
                    <a:lstStyle/>
                    <a:p>
                      <a:pPr algn="ctr"/>
                      <a:r>
                        <a:rPr lang="en-US" sz="1400" b="1" dirty="0"/>
                        <a:t>ATV</a:t>
                      </a:r>
                    </a:p>
                  </a:txBody>
                  <a:tcPr anchor="ctr"/>
                </a:tc>
                <a:tc gridSpan="2">
                  <a:txBody>
                    <a:bodyPr/>
                    <a:lstStyle/>
                    <a:p>
                      <a:pPr algn="ctr"/>
                      <a:r>
                        <a:rPr lang="en-US" sz="1600" b="1" dirty="0">
                          <a:solidFill>
                            <a:schemeClr val="accent6"/>
                          </a:solidFill>
                        </a:rPr>
                        <a:t>&lt;30mcg EE</a:t>
                      </a:r>
                      <a:endParaRPr lang="en-US" sz="1400" b="1" dirty="0"/>
                    </a:p>
                  </a:txBody>
                  <a:tcPr anchor="ctr"/>
                </a:tc>
                <a:tc hMerge="1">
                  <a:txBody>
                    <a:bodyPr/>
                    <a:lstStyle/>
                    <a:p>
                      <a:pPr algn="ctr"/>
                      <a:r>
                        <a:rPr lang="en-US" sz="1600" b="1" dirty="0">
                          <a:solidFill>
                            <a:schemeClr val="accent6"/>
                          </a:solidFill>
                        </a:rPr>
                        <a:t>&lt;30mcg EE</a:t>
                      </a:r>
                      <a:endParaRPr lang="en-US" sz="1600" dirty="0"/>
                    </a:p>
                  </a:txBody>
                  <a:tcPr anchor="ctr"/>
                </a:tc>
                <a:tc>
                  <a:txBody>
                    <a:bodyPr/>
                    <a:lstStyle/>
                    <a:p>
                      <a:pPr algn="ctr"/>
                      <a:r>
                        <a:rPr lang="en-US" sz="1800" dirty="0"/>
                        <a:t>✅</a:t>
                      </a:r>
                    </a:p>
                  </a:txBody>
                  <a:tcPr anchor="ctr"/>
                </a:tc>
                <a:tc>
                  <a:txBody>
                    <a:bodyPr/>
                    <a:lstStyle/>
                    <a:p>
                      <a:pPr algn="ctr"/>
                      <a:r>
                        <a:rPr lang="en-US" sz="1800" dirty="0"/>
                        <a:t>✅</a:t>
                      </a:r>
                    </a:p>
                  </a:txBody>
                  <a:tcPr anchor="ctr"/>
                </a:tc>
                <a:tc>
                  <a:txBody>
                    <a:bodyPr/>
                    <a:lstStyle/>
                    <a:p>
                      <a:pPr algn="ctr"/>
                      <a:r>
                        <a:rPr lang="en-US" sz="1800" dirty="0"/>
                        <a:t>✅</a:t>
                      </a:r>
                    </a:p>
                  </a:txBody>
                  <a:tcPr anchor="ctr"/>
                </a:tc>
                <a:tc>
                  <a:txBody>
                    <a:bodyPr/>
                    <a:lstStyle/>
                    <a:p>
                      <a:pPr algn="ctr"/>
                      <a:r>
                        <a:rPr lang="en-US" sz="1800" dirty="0"/>
                        <a:t>✅</a:t>
                      </a:r>
                    </a:p>
                  </a:txBody>
                  <a:tcPr anchor="ctr"/>
                </a:tc>
                <a:tc>
                  <a:txBody>
                    <a:bodyPr/>
                    <a:lstStyle/>
                    <a:p>
                      <a:pPr algn="ctr"/>
                      <a:r>
                        <a:rPr lang="en-US" sz="1400" dirty="0"/>
                        <a:t>Increase [EE]</a:t>
                      </a:r>
                    </a:p>
                  </a:txBody>
                  <a:tcPr/>
                </a:tc>
                <a:extLst>
                  <a:ext uri="{0D108BD9-81ED-4DB2-BD59-A6C34878D82A}">
                    <a16:rowId xmlns:a16="http://schemas.microsoft.com/office/drawing/2014/main" val="1360361724"/>
                  </a:ext>
                </a:extLst>
              </a:tr>
              <a:tr h="370840">
                <a:tc gridSpan="8">
                  <a:txBody>
                    <a:bodyPr/>
                    <a:lstStyle/>
                    <a:p>
                      <a:pPr algn="ctr"/>
                      <a:r>
                        <a:rPr lang="en-US" sz="1400" b="1" dirty="0"/>
                        <a:t>NRTIs, ETR, NVP, RPV, DOR*, ATV/r, LPV/r, MVC, BIC/FTC/TAF*, DTG*, EVG/c*, RAL*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t>*no clinical data</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1600" dirty="0"/>
                    </a:p>
                  </a:txBody>
                  <a:tcPr/>
                </a:tc>
                <a:extLst>
                  <a:ext uri="{0D108BD9-81ED-4DB2-BD59-A6C34878D82A}">
                    <a16:rowId xmlns:a16="http://schemas.microsoft.com/office/drawing/2014/main" val="2368564880"/>
                  </a:ext>
                </a:extLst>
              </a:tr>
              <a:tr h="370840">
                <a:tc gridSpan="2">
                  <a:txBody>
                    <a:bodyPr/>
                    <a:lstStyle/>
                    <a:p>
                      <a:pPr algn="ctr"/>
                      <a:endParaRPr lang="en-US" sz="1400" dirty="0"/>
                    </a:p>
                  </a:txBody>
                  <a:tcPr/>
                </a:tc>
                <a:tc hMerge="1">
                  <a:txBody>
                    <a:bodyPr/>
                    <a:lstStyle/>
                    <a:p>
                      <a:pPr algn="ctr"/>
                      <a:endParaRPr lang="en-US" sz="1400" dirty="0"/>
                    </a:p>
                  </a:txBody>
                  <a:tcPr/>
                </a:tc>
                <a:tc>
                  <a:txBody>
                    <a:bodyPr/>
                    <a:lstStyle/>
                    <a:p>
                      <a:pPr algn="ctr"/>
                      <a:r>
                        <a:rPr lang="en-US" sz="1800" dirty="0"/>
                        <a:t>✅</a:t>
                      </a:r>
                    </a:p>
                  </a:txBody>
                  <a:tcPr anchor="ctr"/>
                </a:tc>
                <a:tc>
                  <a:txBody>
                    <a:bodyPr/>
                    <a:lstStyle/>
                    <a:p>
                      <a:pPr algn="ctr"/>
                      <a:r>
                        <a:rPr lang="en-US" sz="1800" dirty="0"/>
                        <a:t>✅</a:t>
                      </a:r>
                    </a:p>
                  </a:txBody>
                  <a:tcPr anchor="ctr"/>
                </a:tc>
                <a:tc>
                  <a:txBody>
                    <a:bodyPr/>
                    <a:lstStyle/>
                    <a:p>
                      <a:pPr algn="ctr"/>
                      <a:r>
                        <a:rPr lang="en-US" sz="1800" dirty="0"/>
                        <a:t>✅</a:t>
                      </a:r>
                    </a:p>
                  </a:txBody>
                  <a:tcPr anchor="ctr"/>
                </a:tc>
                <a:tc>
                  <a:txBody>
                    <a:bodyPr/>
                    <a:lstStyle/>
                    <a:p>
                      <a:pPr algn="ctr"/>
                      <a:r>
                        <a:rPr lang="en-US" sz="1800" dirty="0"/>
                        <a:t>✅</a:t>
                      </a:r>
                    </a:p>
                  </a:txBody>
                  <a:tcPr anchor="ctr"/>
                </a:tc>
                <a:tc>
                  <a:txBody>
                    <a:bodyPr/>
                    <a:lstStyle/>
                    <a:p>
                      <a:pPr algn="ctr"/>
                      <a:r>
                        <a:rPr lang="en-US" sz="1800" dirty="0"/>
                        <a:t>✅</a:t>
                      </a:r>
                    </a:p>
                  </a:txBody>
                  <a:tcPr anchor="ctr"/>
                </a:tc>
                <a:tc>
                  <a:txBody>
                    <a:bodyPr/>
                    <a:lstStyle/>
                    <a:p>
                      <a:pPr algn="ctr"/>
                      <a:endParaRPr lang="en-US" sz="1400" dirty="0"/>
                    </a:p>
                  </a:txBody>
                  <a:tcPr/>
                </a:tc>
                <a:extLst>
                  <a:ext uri="{0D108BD9-81ED-4DB2-BD59-A6C34878D82A}">
                    <a16:rowId xmlns:a16="http://schemas.microsoft.com/office/drawing/2014/main" val="2574822277"/>
                  </a:ext>
                </a:extLst>
              </a:tr>
            </a:tbl>
          </a:graphicData>
        </a:graphic>
      </p:graphicFrame>
      <p:sp>
        <p:nvSpPr>
          <p:cNvPr id="4" name="Slide Number Placeholder 3">
            <a:extLst>
              <a:ext uri="{FF2B5EF4-FFF2-40B4-BE49-F238E27FC236}">
                <a16:creationId xmlns:a16="http://schemas.microsoft.com/office/drawing/2014/main" id="{736FA52F-C52E-7F45-A24C-DBB39ADD1124}"/>
              </a:ext>
            </a:extLst>
          </p:cNvPr>
          <p:cNvSpPr>
            <a:spLocks noGrp="1"/>
          </p:cNvSpPr>
          <p:nvPr>
            <p:ph type="sldNum" sz="quarter" idx="12"/>
          </p:nvPr>
        </p:nvSpPr>
        <p:spPr/>
        <p:txBody>
          <a:bodyPr/>
          <a:lstStyle/>
          <a:p>
            <a:fld id="{6E2D2B3B-882E-40F3-A32F-6DD516915044}" type="slidenum">
              <a:rPr lang="en-US" smtClean="0"/>
              <a:pPr/>
              <a:t>7</a:t>
            </a:fld>
            <a:endParaRPr lang="en-US" dirty="0"/>
          </a:p>
        </p:txBody>
      </p:sp>
      <p:sp>
        <p:nvSpPr>
          <p:cNvPr id="6" name="TextBox 5">
            <a:extLst>
              <a:ext uri="{FF2B5EF4-FFF2-40B4-BE49-F238E27FC236}">
                <a16:creationId xmlns:a16="http://schemas.microsoft.com/office/drawing/2014/main" id="{1E28FC72-6595-094D-994A-8E0746CEB85E}"/>
              </a:ext>
            </a:extLst>
          </p:cNvPr>
          <p:cNvSpPr txBox="1"/>
          <p:nvPr/>
        </p:nvSpPr>
        <p:spPr>
          <a:xfrm>
            <a:off x="2502867" y="4766739"/>
            <a:ext cx="4224233" cy="261610"/>
          </a:xfrm>
          <a:prstGeom prst="rect">
            <a:avLst/>
          </a:prstGeom>
          <a:noFill/>
        </p:spPr>
        <p:txBody>
          <a:bodyPr wrap="none" rtlCol="0">
            <a:spAutoFit/>
          </a:bodyPr>
          <a:lstStyle/>
          <a:p>
            <a:r>
              <a:rPr lang="en-US" sz="1100" b="0" i="0" dirty="0">
                <a:solidFill>
                  <a:schemeClr val="bg1"/>
                </a:solidFill>
                <a:effectLst/>
                <a:latin typeface="Open Sans" panose="020B0606030504020204" pitchFamily="34" charset="0"/>
              </a:rPr>
              <a:t>Tepper et al. MMWR </a:t>
            </a:r>
            <a:r>
              <a:rPr lang="en-US" sz="1100" b="0" i="0" dirty="0" err="1">
                <a:solidFill>
                  <a:schemeClr val="bg1"/>
                </a:solidFill>
                <a:effectLst/>
                <a:latin typeface="Open Sans" panose="020B0606030504020204" pitchFamily="34" charset="0"/>
              </a:rPr>
              <a:t>Morb</a:t>
            </a:r>
            <a:r>
              <a:rPr lang="en-US" sz="1100" b="0" i="0" dirty="0">
                <a:solidFill>
                  <a:schemeClr val="bg1"/>
                </a:solidFill>
                <a:effectLst/>
                <a:latin typeface="Open Sans" panose="020B0606030504020204" pitchFamily="34" charset="0"/>
              </a:rPr>
              <a:t> Mortal </a:t>
            </a:r>
            <a:r>
              <a:rPr lang="en-US" sz="1100" b="0" i="0" dirty="0" err="1">
                <a:solidFill>
                  <a:schemeClr val="bg1"/>
                </a:solidFill>
                <a:effectLst/>
                <a:latin typeface="Open Sans" panose="020B0606030504020204" pitchFamily="34" charset="0"/>
              </a:rPr>
              <a:t>Wkly</a:t>
            </a:r>
            <a:r>
              <a:rPr lang="en-US" sz="1100" b="0" i="0" dirty="0">
                <a:solidFill>
                  <a:schemeClr val="bg1"/>
                </a:solidFill>
                <a:effectLst/>
                <a:latin typeface="Open Sans" panose="020B0606030504020204" pitchFamily="34" charset="0"/>
              </a:rPr>
              <a:t> Rep 2020;69:405–410.</a:t>
            </a:r>
            <a:endParaRPr lang="en-US" sz="1100" dirty="0">
              <a:solidFill>
                <a:schemeClr val="bg1"/>
              </a:solidFill>
            </a:endParaRPr>
          </a:p>
        </p:txBody>
      </p:sp>
    </p:spTree>
    <p:extLst>
      <p:ext uri="{BB962C8B-B14F-4D97-AF65-F5344CB8AC3E}">
        <p14:creationId xmlns:p14="http://schemas.microsoft.com/office/powerpoint/2010/main" val="676900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9BDF4-D340-C2D8-E274-F37D10D986D7}"/>
              </a:ext>
            </a:extLst>
          </p:cNvPr>
          <p:cNvSpPr>
            <a:spLocks noGrp="1"/>
          </p:cNvSpPr>
          <p:nvPr>
            <p:ph type="title"/>
          </p:nvPr>
        </p:nvSpPr>
        <p:spPr>
          <a:xfrm>
            <a:off x="1300284" y="89114"/>
            <a:ext cx="6477000" cy="857250"/>
          </a:xfrm>
        </p:spPr>
        <p:txBody>
          <a:bodyPr/>
          <a:lstStyle/>
          <a:p>
            <a:pPr algn="ctr"/>
            <a:r>
              <a:rPr lang="en-US" dirty="0"/>
              <a:t>Contraception and HIV: ART</a:t>
            </a:r>
          </a:p>
        </p:txBody>
      </p:sp>
      <p:sp>
        <p:nvSpPr>
          <p:cNvPr id="3" name="Content Placeholder 2">
            <a:extLst>
              <a:ext uri="{FF2B5EF4-FFF2-40B4-BE49-F238E27FC236}">
                <a16:creationId xmlns:a16="http://schemas.microsoft.com/office/drawing/2014/main" id="{EEE2AC69-B247-93B7-5AF7-2282A6211929}"/>
              </a:ext>
            </a:extLst>
          </p:cNvPr>
          <p:cNvSpPr>
            <a:spLocks noGrp="1"/>
          </p:cNvSpPr>
          <p:nvPr>
            <p:ph idx="1"/>
          </p:nvPr>
        </p:nvSpPr>
        <p:spPr>
          <a:xfrm>
            <a:off x="304800" y="946364"/>
            <a:ext cx="8467969" cy="3682785"/>
          </a:xfrm>
        </p:spPr>
        <p:txBody>
          <a:bodyPr>
            <a:normAutofit fontScale="85000" lnSpcReduction="10000"/>
          </a:bodyPr>
          <a:lstStyle/>
          <a:p>
            <a:r>
              <a:rPr lang="en-US" b="0" i="0" dirty="0">
                <a:effectLst/>
              </a:rPr>
              <a:t>Clinically significant drug interactions are observed in women using efavirenz-containing Antiretroviral Therapy (ART) (e.g., </a:t>
            </a:r>
            <a:r>
              <a:rPr lang="en-US" b="0" i="0" dirty="0" err="1">
                <a:effectLst/>
              </a:rPr>
              <a:t>Atripla</a:t>
            </a:r>
            <a:r>
              <a:rPr lang="en-US" sz="2400" b="0" i="0" baseline="30000" dirty="0">
                <a:effectLst/>
              </a:rPr>
              <a:t>®</a:t>
            </a:r>
            <a:r>
              <a:rPr lang="en-US" b="0" i="0" dirty="0">
                <a:effectLst/>
              </a:rPr>
              <a:t>, </a:t>
            </a:r>
            <a:r>
              <a:rPr lang="en-US" b="0" i="0" dirty="0" err="1">
                <a:effectLst/>
              </a:rPr>
              <a:t>Symfi</a:t>
            </a:r>
            <a:r>
              <a:rPr lang="en-US" sz="2400" b="0" i="0" baseline="30000" dirty="0">
                <a:effectLst/>
              </a:rPr>
              <a:t>®</a:t>
            </a:r>
            <a:r>
              <a:rPr lang="en-US" b="0" i="0" dirty="0">
                <a:effectLst/>
              </a:rPr>
              <a:t>) along with combined oral contraceptives (COCs) and Nexplanon</a:t>
            </a:r>
          </a:p>
          <a:p>
            <a:pPr marL="114300" indent="0">
              <a:buNone/>
            </a:pPr>
            <a:endParaRPr lang="en-US" sz="900" b="0" i="0" dirty="0">
              <a:effectLst/>
            </a:endParaRPr>
          </a:p>
          <a:p>
            <a:r>
              <a:rPr lang="en-US" b="0" i="0" dirty="0">
                <a:effectLst/>
              </a:rPr>
              <a:t>The use of protease inhibitors with COCs does not affect contraceptive effectiveness, despite decreased ethinyl estradiol plasma levels as the progestin component is primarily responsible for contraception</a:t>
            </a:r>
          </a:p>
          <a:p>
            <a:pPr lvl="1"/>
            <a:r>
              <a:rPr lang="en-US" sz="2400" b="0" i="0" dirty="0">
                <a:effectLst/>
              </a:rPr>
              <a:t>Patients should be aware of potential spotting side effects (e.g., </a:t>
            </a:r>
            <a:r>
              <a:rPr lang="en-US" sz="2400" b="0" i="0" dirty="0" err="1">
                <a:effectLst/>
              </a:rPr>
              <a:t>Symtuza</a:t>
            </a:r>
            <a:r>
              <a:rPr lang="en-US" sz="2400" b="0" i="0" baseline="30000" dirty="0">
                <a:effectLst/>
              </a:rPr>
              <a:t>®</a:t>
            </a:r>
            <a:r>
              <a:rPr lang="en-US" sz="2400" b="0" i="0" dirty="0">
                <a:effectLst/>
              </a:rPr>
              <a:t>)</a:t>
            </a:r>
          </a:p>
          <a:p>
            <a:pPr marL="411480" lvl="1" indent="0">
              <a:buNone/>
            </a:pPr>
            <a:endParaRPr lang="en-US" sz="900" b="0" i="0" dirty="0">
              <a:effectLst/>
            </a:endParaRPr>
          </a:p>
          <a:p>
            <a:r>
              <a:rPr lang="en-US" dirty="0"/>
              <a:t>A</a:t>
            </a:r>
            <a:r>
              <a:rPr lang="en-US" b="0" i="0" dirty="0">
                <a:effectLst/>
              </a:rPr>
              <a:t>ntiretrovirals used in </a:t>
            </a:r>
            <a:r>
              <a:rPr lang="en-US" b="0" i="0" dirty="0" err="1">
                <a:effectLst/>
              </a:rPr>
              <a:t>PrEP</a:t>
            </a:r>
            <a:r>
              <a:rPr lang="en-US" b="0" i="0" dirty="0">
                <a:effectLst/>
              </a:rPr>
              <a:t> do </a:t>
            </a:r>
            <a:r>
              <a:rPr lang="en-US" dirty="0"/>
              <a:t>NOT </a:t>
            </a:r>
            <a:r>
              <a:rPr lang="en-US" b="0" i="0" dirty="0">
                <a:effectLst/>
              </a:rPr>
              <a:t>impact the effectiveness of hormonal contraceptives</a:t>
            </a:r>
            <a:endParaRPr lang="en-US" dirty="0"/>
          </a:p>
        </p:txBody>
      </p:sp>
      <p:sp>
        <p:nvSpPr>
          <p:cNvPr id="4" name="Slide Number Placeholder 3">
            <a:extLst>
              <a:ext uri="{FF2B5EF4-FFF2-40B4-BE49-F238E27FC236}">
                <a16:creationId xmlns:a16="http://schemas.microsoft.com/office/drawing/2014/main" id="{E47CBA3B-E791-6E01-72C9-A0693FBD80CC}"/>
              </a:ext>
            </a:extLst>
          </p:cNvPr>
          <p:cNvSpPr>
            <a:spLocks noGrp="1"/>
          </p:cNvSpPr>
          <p:nvPr>
            <p:ph type="sldNum" sz="quarter" idx="12"/>
          </p:nvPr>
        </p:nvSpPr>
        <p:spPr/>
        <p:txBody>
          <a:bodyPr/>
          <a:lstStyle/>
          <a:p>
            <a:fld id="{6E2D2B3B-882E-40F3-A32F-6DD516915044}" type="slidenum">
              <a:rPr lang="en-US" smtClean="0"/>
              <a:pPr/>
              <a:t>8</a:t>
            </a:fld>
            <a:endParaRPr lang="en-US" dirty="0"/>
          </a:p>
        </p:txBody>
      </p:sp>
      <p:sp>
        <p:nvSpPr>
          <p:cNvPr id="5" name="TextBox 4">
            <a:extLst>
              <a:ext uri="{FF2B5EF4-FFF2-40B4-BE49-F238E27FC236}">
                <a16:creationId xmlns:a16="http://schemas.microsoft.com/office/drawing/2014/main" id="{659ABA84-A585-4758-A477-706E7E1AC345}"/>
              </a:ext>
            </a:extLst>
          </p:cNvPr>
          <p:cNvSpPr txBox="1"/>
          <p:nvPr/>
        </p:nvSpPr>
        <p:spPr>
          <a:xfrm>
            <a:off x="1752600" y="4635499"/>
            <a:ext cx="6700716" cy="523220"/>
          </a:xfrm>
          <a:prstGeom prst="rect">
            <a:avLst/>
          </a:prstGeom>
          <a:noFill/>
        </p:spPr>
        <p:txBody>
          <a:bodyPr wrap="square" rtlCol="0">
            <a:spAutoFit/>
          </a:bodyPr>
          <a:lstStyle/>
          <a:p>
            <a:r>
              <a:rPr lang="en-US" sz="1400" dirty="0" err="1">
                <a:solidFill>
                  <a:schemeClr val="bg1"/>
                </a:solidFill>
              </a:rPr>
              <a:t>Atripla</a:t>
            </a:r>
            <a:r>
              <a:rPr lang="en-US" sz="1400" b="0" i="0" baseline="30000" dirty="0">
                <a:solidFill>
                  <a:schemeClr val="bg1"/>
                </a:solidFill>
                <a:effectLst/>
              </a:rPr>
              <a:t>®</a:t>
            </a:r>
            <a:r>
              <a:rPr lang="en-US" sz="1400" dirty="0">
                <a:solidFill>
                  <a:schemeClr val="bg1"/>
                </a:solidFill>
              </a:rPr>
              <a:t>= efavirenz/emtricitabine/tenofovir; </a:t>
            </a:r>
            <a:r>
              <a:rPr lang="en-US" sz="1400" dirty="0" err="1">
                <a:solidFill>
                  <a:schemeClr val="bg1"/>
                </a:solidFill>
              </a:rPr>
              <a:t>Symfi</a:t>
            </a:r>
            <a:r>
              <a:rPr lang="en-US" sz="1400" b="0" i="0" baseline="30000" dirty="0">
                <a:solidFill>
                  <a:schemeClr val="bg1"/>
                </a:solidFill>
                <a:effectLst/>
              </a:rPr>
              <a:t>®</a:t>
            </a:r>
            <a:r>
              <a:rPr lang="en-US" sz="1400" dirty="0">
                <a:solidFill>
                  <a:schemeClr val="bg1"/>
                </a:solidFill>
              </a:rPr>
              <a:t>= efavirenz/lamivudine/tenofovir; </a:t>
            </a:r>
            <a:r>
              <a:rPr lang="en-US" sz="1400" dirty="0" err="1">
                <a:solidFill>
                  <a:schemeClr val="bg1"/>
                </a:solidFill>
              </a:rPr>
              <a:t>Symtuza</a:t>
            </a:r>
            <a:r>
              <a:rPr lang="en-US" sz="1400" b="0" i="0" baseline="30000" dirty="0">
                <a:solidFill>
                  <a:schemeClr val="bg1"/>
                </a:solidFill>
                <a:effectLst/>
              </a:rPr>
              <a:t>®</a:t>
            </a:r>
            <a:r>
              <a:rPr lang="en-US" sz="1400" dirty="0">
                <a:solidFill>
                  <a:schemeClr val="bg1"/>
                </a:solidFill>
              </a:rPr>
              <a:t> = tenofovir alafenamide/emtricitabine/darunavir/cobicistat </a:t>
            </a:r>
          </a:p>
        </p:txBody>
      </p:sp>
    </p:spTree>
    <p:extLst>
      <p:ext uri="{BB962C8B-B14F-4D97-AF65-F5344CB8AC3E}">
        <p14:creationId xmlns:p14="http://schemas.microsoft.com/office/powerpoint/2010/main" val="899142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610F2-4652-4E8B-8941-C887F67AC501}"/>
              </a:ext>
            </a:extLst>
          </p:cNvPr>
          <p:cNvSpPr>
            <a:spLocks noGrp="1"/>
          </p:cNvSpPr>
          <p:nvPr>
            <p:ph type="title"/>
          </p:nvPr>
        </p:nvSpPr>
        <p:spPr/>
        <p:txBody>
          <a:bodyPr/>
          <a:lstStyle/>
          <a:p>
            <a:r>
              <a:rPr lang="en-US" dirty="0"/>
              <a:t>Resources for drug-drug interactions</a:t>
            </a:r>
          </a:p>
        </p:txBody>
      </p:sp>
      <p:sp>
        <p:nvSpPr>
          <p:cNvPr id="3" name="Content Placeholder 2">
            <a:extLst>
              <a:ext uri="{FF2B5EF4-FFF2-40B4-BE49-F238E27FC236}">
                <a16:creationId xmlns:a16="http://schemas.microsoft.com/office/drawing/2014/main" id="{1D30CC50-27E1-4DD4-A17B-848146FCF0B7}"/>
              </a:ext>
            </a:extLst>
          </p:cNvPr>
          <p:cNvSpPr>
            <a:spLocks noGrp="1"/>
          </p:cNvSpPr>
          <p:nvPr>
            <p:ph idx="1"/>
          </p:nvPr>
        </p:nvSpPr>
        <p:spPr/>
        <p:txBody>
          <a:bodyPr/>
          <a:lstStyle/>
          <a:p>
            <a:r>
              <a:rPr lang="en-US" dirty="0">
                <a:hlinkClick r:id="rId2"/>
              </a:rPr>
              <a:t>https://clinicalinfo.hiv.gov/en/guidelines/perinatal/prepregnancy-counseling-childbearing-age-overview</a:t>
            </a:r>
            <a:endParaRPr lang="en-US" dirty="0"/>
          </a:p>
          <a:p>
            <a:pPr marL="114300" indent="0">
              <a:buNone/>
            </a:pPr>
            <a:endParaRPr lang="en-US" dirty="0"/>
          </a:p>
          <a:p>
            <a:r>
              <a:rPr lang="en-US" dirty="0">
                <a:hlinkClick r:id="rId3"/>
              </a:rPr>
              <a:t>https://www.hiv-druginteractions.org/checker</a:t>
            </a:r>
            <a:endParaRPr lang="en-US" dirty="0"/>
          </a:p>
          <a:p>
            <a:pPr marL="114300" indent="0">
              <a:buNone/>
            </a:pPr>
            <a:endParaRPr lang="en-US" dirty="0"/>
          </a:p>
        </p:txBody>
      </p:sp>
      <p:sp>
        <p:nvSpPr>
          <p:cNvPr id="4" name="Slide Number Placeholder 3">
            <a:extLst>
              <a:ext uri="{FF2B5EF4-FFF2-40B4-BE49-F238E27FC236}">
                <a16:creationId xmlns:a16="http://schemas.microsoft.com/office/drawing/2014/main" id="{F676417F-8BBB-4D18-A96E-DB50DA1145F2}"/>
              </a:ext>
            </a:extLst>
          </p:cNvPr>
          <p:cNvSpPr>
            <a:spLocks noGrp="1"/>
          </p:cNvSpPr>
          <p:nvPr>
            <p:ph type="sldNum" sz="quarter" idx="12"/>
          </p:nvPr>
        </p:nvSpPr>
        <p:spPr/>
        <p:txBody>
          <a:bodyPr/>
          <a:lstStyle/>
          <a:p>
            <a:fld id="{6E2D2B3B-882E-40F3-A32F-6DD516915044}" type="slidenum">
              <a:rPr lang="en-US" smtClean="0"/>
              <a:pPr/>
              <a:t>9</a:t>
            </a:fld>
            <a:endParaRPr lang="en-US" dirty="0"/>
          </a:p>
        </p:txBody>
      </p:sp>
    </p:spTree>
    <p:extLst>
      <p:ext uri="{BB962C8B-B14F-4D97-AF65-F5344CB8AC3E}">
        <p14:creationId xmlns:p14="http://schemas.microsoft.com/office/powerpoint/2010/main" val="3845818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ETC-BLANK-MASTER">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1350</TotalTime>
  <Words>2586</Words>
  <Application>Microsoft Office PowerPoint</Application>
  <PresentationFormat>On-screen Show (16:9)</PresentationFormat>
  <Paragraphs>299</Paragraphs>
  <Slides>20</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ITC Avant Garde Std Bk</vt:lpstr>
      <vt:lpstr>Open Sans</vt:lpstr>
      <vt:lpstr>Roboto</vt:lpstr>
      <vt:lpstr>Source Sans Pro</vt:lpstr>
      <vt:lpstr>Wingdings</vt:lpstr>
      <vt:lpstr>AETC-BLANK-MASTER</vt:lpstr>
      <vt:lpstr>Gynecologic Care for People with HIV:  Pre-conception counseling, contraception, and cervical cancer screening</vt:lpstr>
      <vt:lpstr>Presenter Profiles</vt:lpstr>
      <vt:lpstr>Conflict of Interest Disclosure Statement</vt:lpstr>
      <vt:lpstr>Learning Objectives</vt:lpstr>
      <vt:lpstr>Pre-pregnancy Counseling</vt:lpstr>
      <vt:lpstr>Contraception and HIV: US medical eligibility criteria</vt:lpstr>
      <vt:lpstr>Contraception and HIV: ART</vt:lpstr>
      <vt:lpstr>Contraception and HIV: ART</vt:lpstr>
      <vt:lpstr>Resources for drug-drug interactions</vt:lpstr>
      <vt:lpstr>Cervical Cancer Screening Guidelines</vt:lpstr>
      <vt:lpstr>Cervical Cancer Screening Guidelines</vt:lpstr>
      <vt:lpstr>Cervical Cancer Screening Guidelines</vt:lpstr>
      <vt:lpstr>Cervical Dysplasia Treatment Guidelines</vt:lpstr>
      <vt:lpstr>HPV Vaccination</vt:lpstr>
      <vt:lpstr>Questions? </vt:lpstr>
      <vt:lpstr>References/Reading Resources </vt:lpstr>
      <vt:lpstr>Post-Session Evaluation</vt:lpstr>
      <vt:lpstr>PowerPoint Presentation</vt:lpstr>
      <vt:lpstr>SCAETC Social Media </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Adjusting During COVID-19: MPower and TEEN’MPower</dc:title>
  <dc:creator>Fox, Terra</dc:creator>
  <cp:lastModifiedBy>Judith Collins</cp:lastModifiedBy>
  <cp:revision>90</cp:revision>
  <dcterms:created xsi:type="dcterms:W3CDTF">2021-01-22T21:52:57Z</dcterms:created>
  <dcterms:modified xsi:type="dcterms:W3CDTF">2023-08-02T14:14:25Z</dcterms:modified>
</cp:coreProperties>
</file>