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31"/>
  </p:notesMasterIdLst>
  <p:handoutMasterIdLst>
    <p:handoutMasterId r:id="rId32"/>
  </p:handoutMasterIdLst>
  <p:sldIdLst>
    <p:sldId id="359" r:id="rId2"/>
    <p:sldId id="382" r:id="rId3"/>
    <p:sldId id="361" r:id="rId4"/>
    <p:sldId id="384" r:id="rId5"/>
    <p:sldId id="386" r:id="rId6"/>
    <p:sldId id="407" r:id="rId7"/>
    <p:sldId id="387" r:id="rId8"/>
    <p:sldId id="388" r:id="rId9"/>
    <p:sldId id="389" r:id="rId10"/>
    <p:sldId id="390" r:id="rId11"/>
    <p:sldId id="393" r:id="rId12"/>
    <p:sldId id="394" r:id="rId13"/>
    <p:sldId id="392" r:id="rId14"/>
    <p:sldId id="385" r:id="rId15"/>
    <p:sldId id="395" r:id="rId16"/>
    <p:sldId id="396" r:id="rId17"/>
    <p:sldId id="397" r:id="rId18"/>
    <p:sldId id="398" r:id="rId19"/>
    <p:sldId id="399" r:id="rId20"/>
    <p:sldId id="400" r:id="rId21"/>
    <p:sldId id="401" r:id="rId22"/>
    <p:sldId id="402" r:id="rId23"/>
    <p:sldId id="403" r:id="rId24"/>
    <p:sldId id="299" r:id="rId25"/>
    <p:sldId id="408" r:id="rId26"/>
    <p:sldId id="383" r:id="rId27"/>
    <p:sldId id="404" r:id="rId28"/>
    <p:sldId id="405" r:id="rId29"/>
    <p:sldId id="406" r:id="rId30"/>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id="{5D26188A-8877-D343-ABC4-7579CEC42C0C}">
          <p14:sldIdLst>
            <p14:sldId id="359"/>
            <p14:sldId id="382"/>
            <p14:sldId id="361"/>
            <p14:sldId id="384"/>
            <p14:sldId id="386"/>
            <p14:sldId id="407"/>
            <p14:sldId id="387"/>
            <p14:sldId id="388"/>
            <p14:sldId id="389"/>
            <p14:sldId id="390"/>
            <p14:sldId id="393"/>
            <p14:sldId id="394"/>
            <p14:sldId id="392"/>
            <p14:sldId id="385"/>
            <p14:sldId id="395"/>
            <p14:sldId id="396"/>
            <p14:sldId id="397"/>
            <p14:sldId id="398"/>
            <p14:sldId id="399"/>
            <p14:sldId id="400"/>
            <p14:sldId id="401"/>
            <p14:sldId id="402"/>
            <p14:sldId id="403"/>
            <p14:sldId id="299"/>
            <p14:sldId id="408"/>
            <p14:sldId id="383"/>
            <p14:sldId id="404"/>
            <p14:sldId id="405"/>
            <p14:sldId id="40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4909" autoAdjust="0"/>
  </p:normalViewPr>
  <p:slideViewPr>
    <p:cSldViewPr>
      <p:cViewPr varScale="1">
        <p:scale>
          <a:sx n="90" d="100"/>
          <a:sy n="90" d="100"/>
        </p:scale>
        <p:origin x="90" y="6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5" tIns="46587" rIns="93175" bIns="46587" rtlCol="0"/>
          <a:lstStyle>
            <a:lvl1pPr algn="r">
              <a:defRPr sz="1200"/>
            </a:lvl1pPr>
          </a:lstStyle>
          <a:p>
            <a:fld id="{A3EF21F7-98FD-41A7-A4CE-714FDED71D4E}" type="datetimeFigureOut">
              <a:rPr lang="en-US" smtClean="0"/>
              <a:pPr/>
              <a:t>8/2/2023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5" tIns="46587" rIns="93175" bIns="46587" rtlCol="0" anchor="b"/>
          <a:lstStyle>
            <a:lvl1pPr algn="r">
              <a:defRPr sz="1200"/>
            </a:lvl1pPr>
          </a:lstStyle>
          <a:p>
            <a:fld id="{85959707-24D2-46CE-984F-5B71E66ECA7D}" type="slidenum">
              <a:rPr lang="en-US" smtClean="0"/>
              <a:pPr/>
              <a:t>‹#›</a:t>
            </a:fld>
            <a:endParaRPr lang="en-US" dirty="0"/>
          </a:p>
        </p:txBody>
      </p:sp>
    </p:spTree>
    <p:extLst>
      <p:ext uri="{BB962C8B-B14F-4D97-AF65-F5344CB8AC3E}">
        <p14:creationId xmlns:p14="http://schemas.microsoft.com/office/powerpoint/2010/main" val="3160676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F16BC46E-AFF4-4598-8970-9842EB7E8193}" type="datetimeFigureOut">
              <a:rPr lang="en-US" smtClean="0"/>
              <a:pPr/>
              <a:t>8/2/2023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F264BA1E-6AC7-4534-AA62-D6AA5C834DC4}" type="slidenum">
              <a:rPr lang="en-US" smtClean="0"/>
              <a:pPr/>
              <a:t>‹#›</a:t>
            </a:fld>
            <a:endParaRPr lang="en-US" dirty="0"/>
          </a:p>
        </p:txBody>
      </p:sp>
    </p:spTree>
    <p:extLst>
      <p:ext uri="{BB962C8B-B14F-4D97-AF65-F5344CB8AC3E}">
        <p14:creationId xmlns:p14="http://schemas.microsoft.com/office/powerpoint/2010/main" val="15315472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ho.unm.edu/locations-2/echo-hubs-superhubs-united-states/"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cho.unm.edu/locations-2/echo-hubs-superhubs-united-states/"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Version date_06 2023</a:t>
            </a:r>
          </a:p>
        </p:txBody>
      </p:sp>
      <p:sp>
        <p:nvSpPr>
          <p:cNvPr id="4" name="Slide Number Placeholder 3"/>
          <p:cNvSpPr>
            <a:spLocks noGrp="1"/>
          </p:cNvSpPr>
          <p:nvPr>
            <p:ph type="sldNum" sz="quarter" idx="10"/>
          </p:nvPr>
        </p:nvSpPr>
        <p:spPr/>
        <p:txBody>
          <a:bodyPr/>
          <a:lstStyle/>
          <a:p>
            <a:fld id="{C35331D5-CC8E-5542-9972-4FCE376784B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977424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a:t>Find an HIV-related topic </a:t>
            </a:r>
            <a:r>
              <a:rPr lang="en-US" dirty="0" err="1"/>
              <a:t>TeleECHO</a:t>
            </a:r>
            <a:r>
              <a:rPr lang="en-US" dirty="0"/>
              <a:t> in your area: </a:t>
            </a:r>
            <a:r>
              <a:rPr lang="en-US" dirty="0">
                <a:hlinkClick r:id="rId3"/>
              </a:rPr>
              <a:t>https://echo.unm.edu/locations-2/echo-hubs-superhubs-united-states/</a:t>
            </a:r>
            <a:endParaRPr lang="en-US" dirty="0"/>
          </a:p>
          <a:p>
            <a:r>
              <a:rPr lang="en-US" sz="1000" dirty="0"/>
              <a:t>IDEA Platform: Infectious Diseases Education &amp; Assessment. https://idea.medicine.uw.edu/</a:t>
            </a:r>
          </a:p>
          <a:p>
            <a:r>
              <a:rPr lang="en-US" sz="1000" dirty="0"/>
              <a:t>AETC National HIV Curriculum: 6 core modules for self study; regularly updated; CME, CNE</a:t>
            </a:r>
          </a:p>
          <a:p>
            <a:r>
              <a:rPr lang="en-US" sz="1000" dirty="0"/>
              <a:t>Hepatitis C Online Curriculum: https://www.hepatitisc.uw.edu/</a:t>
            </a:r>
          </a:p>
          <a:p>
            <a:r>
              <a:rPr lang="en-US" sz="1000" dirty="0"/>
              <a:t>Hepatitis B Online Curriculum: https://www.hepatitisb.uw.edu/</a:t>
            </a:r>
          </a:p>
          <a:p>
            <a:r>
              <a:rPr lang="en-US" sz="1000" dirty="0"/>
              <a:t>National STD Curriculum: https://www.std.uw.edu/</a:t>
            </a:r>
          </a:p>
          <a:p>
            <a:endParaRPr lang="en-US" sz="1000" dirty="0"/>
          </a:p>
          <a:p>
            <a:pPr defTabSz="912937">
              <a:defRPr/>
            </a:pPr>
            <a:endParaRPr lang="en-US" dirty="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25</a:t>
            </a:fld>
            <a:endParaRPr lang="en-US" dirty="0"/>
          </a:p>
        </p:txBody>
      </p:sp>
    </p:spTree>
    <p:extLst>
      <p:ext uri="{BB962C8B-B14F-4D97-AF65-F5344CB8AC3E}">
        <p14:creationId xmlns:p14="http://schemas.microsoft.com/office/powerpoint/2010/main" val="253255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pPr/>
              <a:t>2</a:t>
            </a:fld>
            <a:endParaRPr lang="en-US" dirty="0"/>
          </a:p>
        </p:txBody>
      </p:sp>
    </p:spTree>
    <p:extLst>
      <p:ext uri="{BB962C8B-B14F-4D97-AF65-F5344CB8AC3E}">
        <p14:creationId xmlns:p14="http://schemas.microsoft.com/office/powerpoint/2010/main" val="3918570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pPr/>
              <a:t>3</a:t>
            </a:fld>
            <a:endParaRPr lang="en-US" dirty="0"/>
          </a:p>
        </p:txBody>
      </p:sp>
    </p:spTree>
    <p:extLst>
      <p:ext uri="{BB962C8B-B14F-4D97-AF65-F5344CB8AC3E}">
        <p14:creationId xmlns:p14="http://schemas.microsoft.com/office/powerpoint/2010/main" val="3918570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Calibri" panose="020F0502020204030204" pitchFamily="34" charset="0"/>
                <a:cs typeface="Calibri" panose="020F0502020204030204" pitchFamily="34" charset="0"/>
              </a:rPr>
              <a:t>In 2017: 38,739 people received an HIV diagnosis.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Calibri" panose="020F0502020204030204" pitchFamily="34" charset="0"/>
                <a:cs typeface="Calibri" panose="020F0502020204030204" pitchFamily="34" charset="0"/>
              </a:rPr>
              <a:t>In 2018: 37,968 people receive an HIV diagnosis.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pPr/>
              <a:t>4</a:t>
            </a:fld>
            <a:endParaRPr lang="en-US" dirty="0"/>
          </a:p>
        </p:txBody>
      </p:sp>
    </p:spTree>
    <p:extLst>
      <p:ext uri="{BB962C8B-B14F-4D97-AF65-F5344CB8AC3E}">
        <p14:creationId xmlns:p14="http://schemas.microsoft.com/office/powerpoint/2010/main" val="1360290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Stage 3 HIV (previously referred to as AIDS; CD4&lt;200, &lt;14%, or any CD4 with opportunistic infection or HIV-related malignancy)</a:t>
            </a:r>
          </a:p>
        </p:txBody>
      </p:sp>
      <p:sp>
        <p:nvSpPr>
          <p:cNvPr id="4" name="Slide Number Placeholder 3"/>
          <p:cNvSpPr>
            <a:spLocks noGrp="1"/>
          </p:cNvSpPr>
          <p:nvPr>
            <p:ph type="sldNum" sz="quarter" idx="5"/>
          </p:nvPr>
        </p:nvSpPr>
        <p:spPr/>
        <p:txBody>
          <a:bodyPr/>
          <a:lstStyle/>
          <a:p>
            <a:fld id="{F264BA1E-6AC7-4534-AA62-D6AA5C834DC4}" type="slidenum">
              <a:rPr lang="en-US" smtClean="0"/>
              <a:pPr/>
              <a:t>6</a:t>
            </a:fld>
            <a:endParaRPr lang="en-US" dirty="0"/>
          </a:p>
        </p:txBody>
      </p:sp>
    </p:spTree>
    <p:extLst>
      <p:ext uri="{BB962C8B-B14F-4D97-AF65-F5344CB8AC3E}">
        <p14:creationId xmlns:p14="http://schemas.microsoft.com/office/powerpoint/2010/main" val="2174827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pPr/>
              <a:t>9</a:t>
            </a:fld>
            <a:endParaRPr lang="en-US" dirty="0"/>
          </a:p>
        </p:txBody>
      </p:sp>
    </p:spTree>
    <p:extLst>
      <p:ext uri="{BB962C8B-B14F-4D97-AF65-F5344CB8AC3E}">
        <p14:creationId xmlns:p14="http://schemas.microsoft.com/office/powerpoint/2010/main" val="2434178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EHE=ending the HIV epidemic</a:t>
            </a:r>
          </a:p>
          <a:p>
            <a:r>
              <a:rPr lang="en-US" dirty="0"/>
              <a:t>GTZ=getting to zero</a:t>
            </a:r>
          </a:p>
          <a:p>
            <a:endParaRPr lang="en-US" dirty="0"/>
          </a:p>
        </p:txBody>
      </p:sp>
      <p:sp>
        <p:nvSpPr>
          <p:cNvPr id="4" name="Slide Number Placeholder 3"/>
          <p:cNvSpPr>
            <a:spLocks noGrp="1"/>
          </p:cNvSpPr>
          <p:nvPr>
            <p:ph type="sldNum" sz="quarter" idx="5"/>
          </p:nvPr>
        </p:nvSpPr>
        <p:spPr/>
        <p:txBody>
          <a:bodyPr/>
          <a:lstStyle/>
          <a:p>
            <a:fld id="{F264BA1E-6AC7-4534-AA62-D6AA5C834DC4}" type="slidenum">
              <a:rPr lang="en-US" smtClean="0"/>
              <a:pPr/>
              <a:t>17</a:t>
            </a:fld>
            <a:endParaRPr lang="en-US" dirty="0"/>
          </a:p>
        </p:txBody>
      </p:sp>
    </p:spTree>
    <p:extLst>
      <p:ext uri="{BB962C8B-B14F-4D97-AF65-F5344CB8AC3E}">
        <p14:creationId xmlns:p14="http://schemas.microsoft.com/office/powerpoint/2010/main" val="22273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pharmacies dispense 30d supply</a:t>
            </a:r>
          </a:p>
        </p:txBody>
      </p:sp>
      <p:sp>
        <p:nvSpPr>
          <p:cNvPr id="4" name="Slide Number Placeholder 3"/>
          <p:cNvSpPr>
            <a:spLocks noGrp="1"/>
          </p:cNvSpPr>
          <p:nvPr>
            <p:ph type="sldNum" sz="quarter" idx="5"/>
          </p:nvPr>
        </p:nvSpPr>
        <p:spPr/>
        <p:txBody>
          <a:bodyPr/>
          <a:lstStyle/>
          <a:p>
            <a:fld id="{F264BA1E-6AC7-4534-AA62-D6AA5C834DC4}" type="slidenum">
              <a:rPr lang="en-US" smtClean="0"/>
              <a:pPr/>
              <a:t>21</a:t>
            </a:fld>
            <a:endParaRPr lang="en-US" dirty="0"/>
          </a:p>
        </p:txBody>
      </p:sp>
    </p:spTree>
    <p:extLst>
      <p:ext uri="{BB962C8B-B14F-4D97-AF65-F5344CB8AC3E}">
        <p14:creationId xmlns:p14="http://schemas.microsoft.com/office/powerpoint/2010/main" val="2413606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a:t>Find an HIV-related topic </a:t>
            </a:r>
            <a:r>
              <a:rPr lang="en-US" dirty="0" err="1"/>
              <a:t>TeleECHO</a:t>
            </a:r>
            <a:r>
              <a:rPr lang="en-US" dirty="0"/>
              <a:t> in your area: </a:t>
            </a:r>
            <a:r>
              <a:rPr lang="en-US" dirty="0">
                <a:hlinkClick r:id="rId3"/>
              </a:rPr>
              <a:t>https://echo.unm.edu/locations-2/echo-hubs-superhubs-united-states/</a:t>
            </a:r>
            <a:endParaRPr lang="en-US" dirty="0"/>
          </a:p>
          <a:p>
            <a:r>
              <a:rPr lang="en-US" sz="1000" dirty="0"/>
              <a:t>IDEA Platform: Infectious Diseases Education &amp; Assessment. https://idea.medicine.uw.edu/</a:t>
            </a:r>
          </a:p>
          <a:p>
            <a:r>
              <a:rPr lang="en-US" sz="1000" dirty="0"/>
              <a:t>AETC National HIV Curriculum: 6 core modules for self study; regularly updated; CME, CNE</a:t>
            </a:r>
          </a:p>
          <a:p>
            <a:r>
              <a:rPr lang="en-US" sz="1000" dirty="0"/>
              <a:t>Hepatitis C Online Curriculum: https://www.hepatitisc.uw.edu/</a:t>
            </a:r>
          </a:p>
          <a:p>
            <a:r>
              <a:rPr lang="en-US" sz="1000" dirty="0"/>
              <a:t>Hepatitis B Online Curriculum: https://www.hepatitisb.uw.edu/</a:t>
            </a:r>
          </a:p>
          <a:p>
            <a:r>
              <a:rPr lang="en-US" sz="1000" dirty="0"/>
              <a:t>National STD Curriculum: https://www.std.uw.edu/</a:t>
            </a:r>
          </a:p>
          <a:p>
            <a:endParaRPr lang="en-US" sz="1000" dirty="0"/>
          </a:p>
          <a:p>
            <a:pPr defTabSz="912937">
              <a:defRPr/>
            </a:pPr>
            <a:endParaRPr lang="en-US" dirty="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pPr/>
              <a:t>24</a:t>
            </a:fld>
            <a:endParaRPr lang="en-US" dirty="0"/>
          </a:p>
        </p:txBody>
      </p:sp>
    </p:spTree>
    <p:extLst>
      <p:ext uri="{BB962C8B-B14F-4D97-AF65-F5344CB8AC3E}">
        <p14:creationId xmlns:p14="http://schemas.microsoft.com/office/powerpoint/2010/main" val="25325597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9141"/>
            <a:ext cx="7772399" cy="1909859"/>
          </a:xfrm>
        </p:spPr>
        <p:txBody>
          <a:bodyPr anchor="t"/>
          <a:lstStyle>
            <a:lvl1pPr>
              <a:defRPr sz="42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685800" y="3511263"/>
            <a:ext cx="7772398" cy="800100"/>
          </a:xfrm>
        </p:spPr>
        <p:txBody>
          <a:bodyPr anchor="t">
            <a:normAutofit/>
          </a:bodyPr>
          <a:lstStyle>
            <a:lvl1pPr marL="0" indent="0" algn="l">
              <a:buNone/>
              <a:defRPr sz="2000">
                <a:solidFill>
                  <a:srgbClr val="22222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2 style</a:t>
            </a:r>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6E2D2B3B-882E-40F3-A32F-6DD516915044}" type="slidenum">
              <a:rPr lang="en-US" smtClean="0"/>
              <a:pPr/>
              <a:t>‹#›</a:t>
            </a:fld>
            <a:endParaRPr lang="en-US" dirty="0"/>
          </a:p>
        </p:txBody>
      </p:sp>
      <p:sp>
        <p:nvSpPr>
          <p:cNvPr id="8" name="Date Placeholder 3"/>
          <p:cNvSpPr>
            <a:spLocks noGrp="1"/>
          </p:cNvSpPr>
          <p:nvPr>
            <p:ph type="dt" sz="half" idx="11"/>
          </p:nvPr>
        </p:nvSpPr>
        <p:spPr>
          <a:xfrm>
            <a:off x="7719757" y="4764530"/>
            <a:ext cx="738443" cy="274320"/>
          </a:xfrm>
        </p:spPr>
        <p:txBody>
          <a:bodyPr/>
          <a:lstStyle/>
          <a:p>
            <a:pPr fontAlgn="base">
              <a:spcBef>
                <a:spcPct val="0"/>
              </a:spcBef>
              <a:spcAft>
                <a:spcPct val="0"/>
              </a:spcAft>
              <a:defRPr/>
            </a:pPr>
            <a:endParaRPr lang="en-US" altLang="en-US" dirty="0">
              <a:solidFill>
                <a:srgbClr val="FFFFFF"/>
              </a:solidFill>
            </a:endParaRPr>
          </a:p>
        </p:txBody>
      </p:sp>
      <p:sp>
        <p:nvSpPr>
          <p:cNvPr id="9" name="Footer Placeholder 4"/>
          <p:cNvSpPr>
            <a:spLocks noGrp="1"/>
          </p:cNvSpPr>
          <p:nvPr>
            <p:ph type="ftr" sz="quarter" idx="14"/>
          </p:nvPr>
        </p:nvSpPr>
        <p:spPr>
          <a:xfrm>
            <a:off x="3352459" y="4764530"/>
            <a:ext cx="4367298" cy="274320"/>
          </a:xfrm>
        </p:spPr>
        <p:txBody>
          <a:bodyPr/>
          <a:lstStyle/>
          <a:p>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55" y="114300"/>
            <a:ext cx="2935230" cy="98145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3755121"/>
            <a:ext cx="8588248" cy="391918"/>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7744"/>
            <a:ext cx="9144000" cy="36854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4205663"/>
            <a:ext cx="8588248" cy="40379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AB159995-A1BE-BF4E-BC5F-5A773C9D0009}" type="slidenum">
              <a:rPr lang="en-US" smtClean="0">
                <a:solidFill>
                  <a:srgbClr val="FFFFFF"/>
                </a:solidFill>
              </a:rPr>
              <a:pPr/>
              <a:t>‹#›</a:t>
            </a:fld>
            <a:endParaRPr lang="en-US" dirty="0">
              <a:solidFill>
                <a:srgbClr val="FFFFFF"/>
              </a:solidFill>
            </a:endParaRPr>
          </a:p>
        </p:txBody>
      </p:sp>
      <p:sp>
        <p:nvSpPr>
          <p:cNvPr id="10" name="Date Placeholder 3"/>
          <p:cNvSpPr>
            <a:spLocks noGrp="1"/>
          </p:cNvSpPr>
          <p:nvPr>
            <p:ph type="dt" sz="half" idx="1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1"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23" y="4672584"/>
            <a:ext cx="9142476" cy="109727"/>
          </a:xfrm>
          <a:prstGeom prst="rect">
            <a:avLst/>
          </a:prstGeom>
          <a:blipFill>
            <a:blip r:embed="rId2" cstate="print"/>
            <a:stretch>
              <a:fillRect/>
            </a:stretch>
          </a:blipFill>
        </p:spPr>
        <p:txBody>
          <a:bodyPr wrap="square" lIns="0" tIns="0" rIns="0" bIns="0" rtlCol="0"/>
          <a:lstStyle/>
          <a:p>
            <a:endParaRPr sz="1350"/>
          </a:p>
        </p:txBody>
      </p:sp>
      <p:sp>
        <p:nvSpPr>
          <p:cNvPr id="17" name="bk object 17"/>
          <p:cNvSpPr/>
          <p:nvPr/>
        </p:nvSpPr>
        <p:spPr>
          <a:xfrm>
            <a:off x="762" y="4686871"/>
            <a:ext cx="9143365" cy="1429"/>
          </a:xfrm>
          <a:custGeom>
            <a:avLst/>
            <a:gdLst/>
            <a:ahLst/>
            <a:cxnLst/>
            <a:rect l="l" t="t" r="r" b="b"/>
            <a:pathLst>
              <a:path w="9143365" h="1904">
                <a:moveTo>
                  <a:pt x="0" y="0"/>
                </a:moveTo>
                <a:lnTo>
                  <a:pt x="9143238" y="1587"/>
                </a:lnTo>
              </a:path>
            </a:pathLst>
          </a:custGeom>
          <a:ln w="38099">
            <a:solidFill>
              <a:srgbClr val="375F92"/>
            </a:solidFill>
          </a:ln>
        </p:spPr>
        <p:txBody>
          <a:bodyPr wrap="square" lIns="0" tIns="0" rIns="0" bIns="0" rtlCol="0"/>
          <a:lstStyle/>
          <a:p>
            <a:endParaRPr sz="1350"/>
          </a:p>
        </p:txBody>
      </p:sp>
      <p:sp>
        <p:nvSpPr>
          <p:cNvPr id="18" name="bk object 18"/>
          <p:cNvSpPr/>
          <p:nvPr/>
        </p:nvSpPr>
        <p:spPr>
          <a:xfrm>
            <a:off x="457200" y="4458842"/>
            <a:ext cx="943356" cy="581787"/>
          </a:xfrm>
          <a:prstGeom prst="rect">
            <a:avLst/>
          </a:prstGeom>
          <a:blipFill>
            <a:blip r:embed="rId3" cstate="print"/>
            <a:stretch>
              <a:fillRect/>
            </a:stretch>
          </a:blipFill>
        </p:spPr>
        <p:txBody>
          <a:bodyPr wrap="square" lIns="0" tIns="0" rIns="0" bIns="0" rtlCol="0"/>
          <a:lstStyle/>
          <a:p>
            <a:endParaRPr sz="1350"/>
          </a:p>
        </p:txBody>
      </p:sp>
      <p:sp>
        <p:nvSpPr>
          <p:cNvPr id="2" name="Holder 2"/>
          <p:cNvSpPr>
            <a:spLocks noGrp="1"/>
          </p:cNvSpPr>
          <p:nvPr>
            <p:ph type="title"/>
          </p:nvPr>
        </p:nvSpPr>
        <p:spPr/>
        <p:txBody>
          <a:bodyPr lIns="0" tIns="0" rIns="0" bIns="0"/>
          <a:lstStyle>
            <a:lvl1pPr>
              <a:defRPr sz="3300" b="1" i="0">
                <a:solidFill>
                  <a:srgbClr val="00808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4" name="Holder 4"/>
          <p:cNvSpPr>
            <a:spLocks noGrp="1"/>
          </p:cNvSpPr>
          <p:nvPr>
            <p:ph type="dt" sz="half" idx="6"/>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2701983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23" y="4672584"/>
            <a:ext cx="9142476" cy="109727"/>
          </a:xfrm>
          <a:prstGeom prst="rect">
            <a:avLst/>
          </a:prstGeom>
          <a:blipFill>
            <a:blip r:embed="rId2" cstate="print"/>
            <a:stretch>
              <a:fillRect/>
            </a:stretch>
          </a:blipFill>
        </p:spPr>
        <p:txBody>
          <a:bodyPr wrap="square" lIns="0" tIns="0" rIns="0" bIns="0" rtlCol="0"/>
          <a:lstStyle/>
          <a:p>
            <a:endParaRPr sz="1350"/>
          </a:p>
        </p:txBody>
      </p:sp>
      <p:sp>
        <p:nvSpPr>
          <p:cNvPr id="17" name="bk object 17"/>
          <p:cNvSpPr/>
          <p:nvPr/>
        </p:nvSpPr>
        <p:spPr>
          <a:xfrm>
            <a:off x="762" y="4686871"/>
            <a:ext cx="9143365" cy="1429"/>
          </a:xfrm>
          <a:custGeom>
            <a:avLst/>
            <a:gdLst/>
            <a:ahLst/>
            <a:cxnLst/>
            <a:rect l="l" t="t" r="r" b="b"/>
            <a:pathLst>
              <a:path w="9143365" h="1904">
                <a:moveTo>
                  <a:pt x="0" y="0"/>
                </a:moveTo>
                <a:lnTo>
                  <a:pt x="9143238" y="1587"/>
                </a:lnTo>
              </a:path>
            </a:pathLst>
          </a:custGeom>
          <a:ln w="38099">
            <a:solidFill>
              <a:srgbClr val="375F92"/>
            </a:solidFill>
          </a:ln>
        </p:spPr>
        <p:txBody>
          <a:bodyPr wrap="square" lIns="0" tIns="0" rIns="0" bIns="0" rtlCol="0"/>
          <a:lstStyle/>
          <a:p>
            <a:endParaRPr sz="1350"/>
          </a:p>
        </p:txBody>
      </p:sp>
      <p:sp>
        <p:nvSpPr>
          <p:cNvPr id="18" name="bk object 18"/>
          <p:cNvSpPr/>
          <p:nvPr/>
        </p:nvSpPr>
        <p:spPr>
          <a:xfrm>
            <a:off x="457200" y="4458842"/>
            <a:ext cx="943356" cy="581787"/>
          </a:xfrm>
          <a:prstGeom prst="rect">
            <a:avLst/>
          </a:prstGeom>
          <a:blipFill>
            <a:blip r:embed="rId3" cstate="print"/>
            <a:stretch>
              <a:fillRect/>
            </a:stretch>
          </a:blipFill>
        </p:spPr>
        <p:txBody>
          <a:bodyPr wrap="square" lIns="0" tIns="0" rIns="0" bIns="0" rtlCol="0"/>
          <a:lstStyle/>
          <a:p>
            <a:endParaRPr sz="1350"/>
          </a:p>
        </p:txBody>
      </p:sp>
      <p:sp>
        <p:nvSpPr>
          <p:cNvPr id="2" name="Holder 2"/>
          <p:cNvSpPr>
            <a:spLocks noGrp="1"/>
          </p:cNvSpPr>
          <p:nvPr>
            <p:ph type="ftr" sz="quarter" idx="5"/>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3" name="Holder 3"/>
          <p:cNvSpPr>
            <a:spLocks noGrp="1"/>
          </p:cNvSpPr>
          <p:nvPr>
            <p:ph type="dt" sz="half" idx="6"/>
          </p:nvPr>
        </p:nvSpPr>
        <p:spPr/>
        <p:txBody>
          <a:bodyPr lIns="0" tIns="0" rIns="0" bIns="0"/>
          <a:lstStyle>
            <a:lvl1pPr>
              <a:defRPr sz="1350" b="1" i="0">
                <a:solidFill>
                  <a:srgbClr val="000066"/>
                </a:solidFill>
                <a:latin typeface="Calibri"/>
                <a:cs typeface="Calibri"/>
              </a:defRPr>
            </a:lvl1pPr>
          </a:lstStyle>
          <a:p>
            <a:pPr marL="9525"/>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7989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2390378"/>
            <a:ext cx="7659687" cy="8763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4" y="1165225"/>
            <a:ext cx="6135687" cy="1225154"/>
          </a:xfrm>
        </p:spPr>
        <p:txBody>
          <a:bodyPr anchor="b"/>
          <a:lstStyle>
            <a:lvl1pPr marL="0" indent="0">
              <a:buNone/>
              <a:defRPr sz="2000">
                <a:solidFill>
                  <a:srgbClr val="22222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D987DAA-A896-1841-BC8A-D645CCE33E3D}" type="slidenum">
              <a:rPr lang="en-US" smtClean="0">
                <a:solidFill>
                  <a:srgbClr val="FFFFFF"/>
                </a:solidFill>
              </a:rPr>
              <a:pPr/>
              <a:t>‹#›</a:t>
            </a:fld>
            <a:endParaRPr lang="en-US" dirty="0">
              <a:solidFill>
                <a:srgbClr val="FFFFFF"/>
              </a:solidFill>
            </a:endParaRPr>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9"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152144"/>
            <a:ext cx="3657600"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152144"/>
            <a:ext cx="4038599" cy="3323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Date Placeholder 3"/>
          <p:cNvSpPr>
            <a:spLocks noGrp="1"/>
          </p:cNvSpPr>
          <p:nvPr>
            <p:ph type="dt" sz="half" idx="13"/>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33452"/>
            <a:ext cx="3890108"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06538"/>
            <a:ext cx="3890108"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208" y="1233452"/>
            <a:ext cx="4038599" cy="479822"/>
          </a:xfrm>
        </p:spPr>
        <p:txBody>
          <a:bodyPr anchor="b">
            <a:noAutofit/>
          </a:bodyPr>
          <a:lstStyle>
            <a:lvl1pPr marL="0" indent="0" algn="l">
              <a:buNone/>
              <a:defRPr sz="28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08" y="1806538"/>
            <a:ext cx="4038599" cy="26690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9F49499B-0A11-F941-988B-5A98BBA90756}" type="slidenum">
              <a:rPr lang="en-US" smtClean="0">
                <a:solidFill>
                  <a:srgbClr val="FFFFFF"/>
                </a:solidFill>
              </a:rPr>
              <a:pPr/>
              <a:t>‹#›</a:t>
            </a:fld>
            <a:endParaRPr lang="en-US" dirty="0">
              <a:solidFill>
                <a:srgbClr val="FFFFFF"/>
              </a:solidFill>
            </a:endParaRPr>
          </a:p>
        </p:txBody>
      </p:sp>
      <p:sp>
        <p:nvSpPr>
          <p:cNvPr id="11" name="Date Placeholder 3"/>
          <p:cNvSpPr>
            <a:spLocks noGrp="1"/>
          </p:cNvSpPr>
          <p:nvPr>
            <p:ph type="dt" sz="half" idx="13"/>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12" name="Footer Placeholder 4"/>
          <p:cNvSpPr>
            <a:spLocks noGrp="1"/>
          </p:cNvSpPr>
          <p:nvPr>
            <p:ph type="ftr" sz="quarter" idx="14"/>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mart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DB0A249C-C385-6343-9E2D-0B8524CBBFBC}" type="slidenum">
              <a:rPr lang="en-US" smtClean="0">
                <a:solidFill>
                  <a:srgbClr val="FFFFFF"/>
                </a:solidFill>
              </a:rPr>
              <a:pPr/>
              <a:t>‹#›</a:t>
            </a:fld>
            <a:endParaRPr lang="en-US" dirty="0">
              <a:solidFill>
                <a:srgbClr val="FFFFFF"/>
              </a:solidFill>
            </a:endParaRPr>
          </a:p>
        </p:txBody>
      </p:sp>
      <p:sp>
        <p:nvSpPr>
          <p:cNvPr id="7"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8"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10" name="SmartArt Placeholder 9"/>
          <p:cNvSpPr>
            <a:spLocks noGrp="1"/>
          </p:cNvSpPr>
          <p:nvPr>
            <p:ph type="dgm" sz="quarter" idx="13"/>
          </p:nvPr>
        </p:nvSpPr>
        <p:spPr>
          <a:xfrm>
            <a:off x="457200" y="1143000"/>
            <a:ext cx="8305800" cy="3371850"/>
          </a:xfrm>
        </p:spPr>
        <p:txBody>
          <a:bodyPr/>
          <a:lstStyle/>
          <a:p>
            <a:r>
              <a:rPr lang="en-US"/>
              <a:t>Click icon to add SmartArt graphic</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D1BA20-3B1F-8544-ADC7-70EC2EFB7AE2}" type="slidenum">
              <a:rPr lang="en-US" smtClean="0">
                <a:solidFill>
                  <a:srgbClr val="FFFFFF"/>
                </a:solidFill>
              </a:rPr>
              <a:pPr/>
              <a:t>‹#›</a:t>
            </a:fld>
            <a:endParaRPr lang="en-US" dirty="0">
              <a:solidFill>
                <a:srgbClr val="FFFFFF"/>
              </a:solidFill>
            </a:endParaRPr>
          </a:p>
        </p:txBody>
      </p:sp>
      <p:sp>
        <p:nvSpPr>
          <p:cNvPr id="6"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a:defRPr/>
            </a:pPr>
            <a:endParaRPr lang="en-US" altLang="en-US" dirty="0">
              <a:solidFill>
                <a:srgbClr val="FFFFFF"/>
              </a:solidFill>
            </a:endParaRPr>
          </a:p>
        </p:txBody>
      </p:sp>
      <p:sp>
        <p:nvSpPr>
          <p:cNvPr id="7"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3"/>
          </p:nvPr>
        </p:nvSpPr>
        <p:spPr>
          <a:xfrm>
            <a:off x="457200" y="1143000"/>
            <a:ext cx="8305800" cy="3371850"/>
          </a:xfrm>
        </p:spPr>
        <p:txBody>
          <a:bodyPr/>
          <a:lstStyle/>
          <a:p>
            <a:r>
              <a:rPr lang="en-US"/>
              <a:t>Click icon to add table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Medi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4" name="Date Placeholder 3"/>
          <p:cNvSpPr>
            <a:spLocks noGrp="1"/>
          </p:cNvSpPr>
          <p:nvPr>
            <p:ph type="dt" sz="half" idx="11"/>
          </p:nvPr>
        </p:nvSpPr>
        <p:spPr/>
        <p:txBody>
          <a:bodyPr/>
          <a:lstStyle/>
          <a:p>
            <a:pPr fontAlgn="base">
              <a:spcBef>
                <a:spcPct val="0"/>
              </a:spcBef>
              <a:spcAft>
                <a:spcPct val="0"/>
              </a:spcAft>
              <a:defRPr/>
            </a:pPr>
            <a:endParaRPr lang="en-US" altLang="en-US" dirty="0">
              <a:solidFill>
                <a:srgbClr val="FFFFFF"/>
              </a:solidFill>
            </a:endParaRPr>
          </a:p>
        </p:txBody>
      </p:sp>
      <p:sp>
        <p:nvSpPr>
          <p:cNvPr id="5" name="Footer Placeholder 4"/>
          <p:cNvSpPr>
            <a:spLocks noGrp="1"/>
          </p:cNvSpPr>
          <p:nvPr>
            <p:ph type="ftr" sz="quarter" idx="12"/>
          </p:nvPr>
        </p:nvSpPr>
        <p:spPr/>
        <p:txBody>
          <a:bodyPr/>
          <a:lstStyle/>
          <a:p>
            <a:endParaRPr lang="en-US" dirty="0"/>
          </a:p>
        </p:txBody>
      </p:sp>
      <p:sp>
        <p:nvSpPr>
          <p:cNvPr id="15" name="Media Placeholder 14"/>
          <p:cNvSpPr>
            <a:spLocks noGrp="1"/>
          </p:cNvSpPr>
          <p:nvPr>
            <p:ph type="media" sz="quarter" idx="13"/>
          </p:nvPr>
        </p:nvSpPr>
        <p:spPr>
          <a:xfrm>
            <a:off x="457200" y="1085850"/>
            <a:ext cx="8305800" cy="3371850"/>
          </a:xfrm>
        </p:spPr>
        <p:txBody>
          <a:bodyPr/>
          <a:lstStyle/>
          <a:p>
            <a:r>
              <a:rPr lang="en-US"/>
              <a:t>Click icon to add media</a:t>
            </a:r>
          </a:p>
        </p:txBody>
      </p:sp>
      <p:sp>
        <p:nvSpPr>
          <p:cNvPr id="16" name="Title 15"/>
          <p:cNvSpPr>
            <a:spLocks noGrp="1"/>
          </p:cNvSpPr>
          <p:nvPr>
            <p:ph type="title"/>
          </p:nvPr>
        </p:nvSpPr>
        <p:spPr/>
        <p:txBody>
          <a:bodyPr/>
          <a:lstStyle/>
          <a:p>
            <a:r>
              <a:rPr lang="en-US"/>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extLst>
      <p:ext uri="{BB962C8B-B14F-4D97-AF65-F5344CB8AC3E}">
        <p14:creationId xmlns:p14="http://schemas.microsoft.com/office/powerpoint/2010/main" val="133370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8516815" cy="44577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9" name="Content Placeholder 8"/>
          <p:cNvSpPr>
            <a:spLocks noGrp="1"/>
          </p:cNvSpPr>
          <p:nvPr>
            <p:ph sz="quarter" idx="13"/>
          </p:nvPr>
        </p:nvSpPr>
        <p:spPr>
          <a:xfrm>
            <a:off x="304800" y="285750"/>
            <a:ext cx="8516815" cy="3707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dirty="0">
              <a:solidFill>
                <a:srgbClr val="FFFFFF"/>
              </a:solidFill>
            </a:endParaRPr>
          </a:p>
        </p:txBody>
      </p:sp>
      <p:sp>
        <p:nvSpPr>
          <p:cNvPr id="10"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 y="4698066"/>
            <a:ext cx="1302037" cy="44543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17" name="Picture 16" descr="AETC_2016_ribbon.png"/>
          <p:cNvPicPr>
            <a:picLocks noChangeAspect="1"/>
          </p:cNvPicPr>
          <p:nvPr/>
        </p:nvPicPr>
        <p:blipFill rotWithShape="1">
          <a:blip r:embed="rId14" cstate="print">
            <a:alphaModFix amt="5000"/>
            <a:extLst>
              <a:ext uri="{28A0092B-C50C-407E-A947-70E740481C1C}">
                <a14:useLocalDpi xmlns:a14="http://schemas.microsoft.com/office/drawing/2010/main" val="0"/>
              </a:ext>
            </a:extLst>
          </a:blip>
          <a:srcRect l="35150" t="21563" r="9715" b="1014"/>
          <a:stretch/>
        </p:blipFill>
        <p:spPr>
          <a:xfrm>
            <a:off x="1" y="1"/>
            <a:ext cx="9144000" cy="5143500"/>
          </a:xfrm>
          <a:prstGeom prst="rect">
            <a:avLst/>
          </a:prstGeom>
          <a:effectLst/>
        </p:spPr>
      </p:pic>
      <p:sp>
        <p:nvSpPr>
          <p:cNvPr id="7" name="Rectangle 6"/>
          <p:cNvSpPr/>
          <p:nvPr/>
        </p:nvSpPr>
        <p:spPr>
          <a:xfrm>
            <a:off x="2" y="4667302"/>
            <a:ext cx="9143999" cy="480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5979"/>
            <a:ext cx="8315569" cy="857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315569" cy="32754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8458200" y="4667302"/>
            <a:ext cx="685800" cy="480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4729412"/>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15" name="Date Placeholder 3"/>
          <p:cNvSpPr>
            <a:spLocks noGrp="1"/>
          </p:cNvSpPr>
          <p:nvPr>
            <p:ph type="dt" sz="half" idx="2"/>
          </p:nvPr>
        </p:nvSpPr>
        <p:spPr>
          <a:xfrm>
            <a:off x="7719757" y="4764530"/>
            <a:ext cx="738443" cy="27432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dirty="0">
              <a:solidFill>
                <a:srgbClr val="FFFFFF"/>
              </a:solidFill>
            </a:endParaRPr>
          </a:p>
        </p:txBody>
      </p:sp>
      <p:sp>
        <p:nvSpPr>
          <p:cNvPr id="16" name="Footer Placeholder 4"/>
          <p:cNvSpPr>
            <a:spLocks noGrp="1"/>
          </p:cNvSpPr>
          <p:nvPr>
            <p:ph type="ftr" sz="quarter" idx="3"/>
          </p:nvPr>
        </p:nvSpPr>
        <p:spPr>
          <a:xfrm>
            <a:off x="3352459" y="4764530"/>
            <a:ext cx="4367298" cy="274320"/>
          </a:xfrm>
          <a:prstGeom prst="rect">
            <a:avLst/>
          </a:prstGeom>
        </p:spPr>
        <p:txBody>
          <a:bodyPr anchor="ctr"/>
          <a:lstStyle>
            <a:lvl1pPr>
              <a:defRPr sz="1200">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9" r:id="rId8"/>
    <p:sldLayoutId id="2147483807" r:id="rId9"/>
    <p:sldLayoutId id="2147483808" r:id="rId10"/>
    <p:sldLayoutId id="2147483810" r:id="rId11"/>
    <p:sldLayoutId id="2147483811" r:id="rId12"/>
  </p:sldLayoutIdLst>
  <p:hf hdr="0" ftr="0" dt="0"/>
  <p:txStyles>
    <p:titleStyle>
      <a:lvl1pPr algn="l" defTabSz="914400"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90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scaetc.org/" TargetMode="External"/><Relationship Id="rId3" Type="http://schemas.openxmlformats.org/officeDocument/2006/relationships/hyperlink" Target="http://nccc.ucsf.edu/" TargetMode="External"/><Relationship Id="rId7" Type="http://schemas.openxmlformats.org/officeDocument/2006/relationships/hyperlink" Target="mailto:scaetcecho@salud.unm.edu"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targethiv.org/library/aetc-national-coordinating-resource-center-0" TargetMode="External"/><Relationship Id="rId5" Type="http://schemas.openxmlformats.org/officeDocument/2006/relationships/hyperlink" Target="https://aidsetc.org/nhc" TargetMode="External"/><Relationship Id="rId4" Type="http://schemas.openxmlformats.org/officeDocument/2006/relationships/hyperlink" Target="mailto:hivecho@salud.unm.edu"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aidsinfo.nih.gov/contentfiles/lvguidelines/adultandadolescentgl.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https://www.cdc.gov/hiv/pdf/risk/prep/cdc-hiv-prep-guidelines-2017.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hptn.org/research/publications/980"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4" Type="http://schemas.openxmlformats.org/officeDocument/2006/relationships/hyperlink" Target="https://doi.org/10.1093/ofid/ofy097"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http://www.ncbi.nlm.nih.gov/pubmed/2740418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academic.oup.com/ofid/article/5/6/ofy097/49907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457200" y="1352551"/>
            <a:ext cx="8229599" cy="1219199"/>
          </a:xfrm>
        </p:spPr>
        <p:txBody>
          <a:bodyPr/>
          <a:lstStyle/>
          <a:p>
            <a:pPr algn="ctr"/>
            <a:r>
              <a:rPr lang="en-US" sz="3600" dirty="0">
                <a:solidFill>
                  <a:srgbClr val="1F3864"/>
                </a:solidFill>
                <a:latin typeface="Calibri" panose="020F0502020204030204" pitchFamily="34" charset="0"/>
                <a:cs typeface="Times New Roman" panose="02020603050405020304" pitchFamily="18" charset="0"/>
              </a:rPr>
              <a:t>National Black HIV/AIDS Awareness Day (NBHAAD)</a:t>
            </a:r>
            <a:endParaRPr lang="en-US" sz="3600" dirty="0"/>
          </a:p>
        </p:txBody>
      </p:sp>
      <p:sp>
        <p:nvSpPr>
          <p:cNvPr id="7" name="object 5"/>
          <p:cNvSpPr txBox="1">
            <a:spLocks noGrp="1"/>
          </p:cNvSpPr>
          <p:nvPr>
            <p:ph type="subTitle" idx="1"/>
          </p:nvPr>
        </p:nvSpPr>
        <p:spPr>
          <a:xfrm>
            <a:off x="685801" y="3437385"/>
            <a:ext cx="8000998" cy="1957459"/>
          </a:xfrm>
          <a:prstGeom prst="rect">
            <a:avLst/>
          </a:prstGeom>
        </p:spPr>
        <p:txBody>
          <a:bodyPr vert="horz" wrap="square" lIns="0" tIns="0" rIns="0" bIns="0" rtlCol="0">
            <a:spAutoFit/>
          </a:bodyPr>
          <a:lstStyle/>
          <a:p>
            <a:pPr algn="ctr"/>
            <a:r>
              <a:rPr lang="en-US" sz="2400" dirty="0" err="1">
                <a:solidFill>
                  <a:schemeClr val="tx1"/>
                </a:solidFill>
                <a:latin typeface="Calibri" panose="020F0502020204030204" pitchFamily="34" charset="0"/>
                <a:cs typeface="Calibri" panose="020F0502020204030204" pitchFamily="34" charset="0"/>
              </a:rPr>
              <a:t>Tavell</a:t>
            </a:r>
            <a:r>
              <a:rPr lang="en-US" sz="2400" dirty="0">
                <a:solidFill>
                  <a:schemeClr val="tx1"/>
                </a:solidFill>
                <a:latin typeface="Calibri" panose="020F0502020204030204" pitchFamily="34" charset="0"/>
                <a:cs typeface="Calibri" panose="020F0502020204030204" pitchFamily="34" charset="0"/>
              </a:rPr>
              <a:t> L. </a:t>
            </a:r>
            <a:r>
              <a:rPr lang="en-US" sz="2400" dirty="0" err="1">
                <a:solidFill>
                  <a:schemeClr val="tx1"/>
                </a:solidFill>
                <a:latin typeface="Calibri" panose="020F0502020204030204" pitchFamily="34" charset="0"/>
                <a:cs typeface="Calibri" panose="020F0502020204030204" pitchFamily="34" charset="0"/>
              </a:rPr>
              <a:t>Kindall</a:t>
            </a:r>
            <a:r>
              <a:rPr lang="en-US" sz="2400" dirty="0">
                <a:solidFill>
                  <a:schemeClr val="tx1"/>
                </a:solidFill>
                <a:latin typeface="Calibri" panose="020F0502020204030204" pitchFamily="34" charset="0"/>
                <a:cs typeface="Calibri" panose="020F0502020204030204" pitchFamily="34" charset="0"/>
              </a:rPr>
              <a:t>, Ph.D., DNP, APRN , FNP-BC, AACRN, AAHIVS</a:t>
            </a:r>
          </a:p>
          <a:p>
            <a:pPr algn="ctr"/>
            <a:r>
              <a:rPr lang="en-US" sz="2400" dirty="0">
                <a:solidFill>
                  <a:schemeClr val="tx1"/>
                </a:solidFill>
                <a:latin typeface="Calibri" panose="020F0502020204030204" pitchFamily="34" charset="0"/>
                <a:cs typeface="Calibri" panose="020F0502020204030204" pitchFamily="34" charset="0"/>
              </a:rPr>
              <a:t>Contract Faculty</a:t>
            </a:r>
          </a:p>
          <a:p>
            <a:pPr algn="ctr"/>
            <a:r>
              <a:rPr lang="en-US" sz="2400" dirty="0">
                <a:solidFill>
                  <a:schemeClr val="tx1"/>
                </a:solidFill>
                <a:latin typeface="Calibri" panose="020F0502020204030204" pitchFamily="34" charset="0"/>
                <a:cs typeface="Calibri" panose="020F0502020204030204" pitchFamily="34" charset="0"/>
              </a:rPr>
              <a:t>SCAETC – LSUHSC New Orleans</a:t>
            </a:r>
          </a:p>
          <a:p>
            <a:pPr algn="ctr"/>
            <a:endParaRPr lang="en-US" sz="1800" dirty="0">
              <a:solidFill>
                <a:srgbClr val="002060"/>
              </a:solidFill>
            </a:endParaRPr>
          </a:p>
          <a:p>
            <a:pPr marL="1270" algn="ctr">
              <a:lnSpc>
                <a:spcPct val="100000"/>
              </a:lnSpc>
            </a:pPr>
            <a:endParaRPr lang="en-US" dirty="0">
              <a:latin typeface="Calibri"/>
              <a:cs typeface="Calibri"/>
            </a:endParaRPr>
          </a:p>
        </p:txBody>
      </p:sp>
      <p:sp>
        <p:nvSpPr>
          <p:cNvPr id="4" name="Rectangle 3"/>
          <p:cNvSpPr/>
          <p:nvPr/>
        </p:nvSpPr>
        <p:spPr>
          <a:xfrm>
            <a:off x="1219201" y="3292731"/>
            <a:ext cx="6554811" cy="904863"/>
          </a:xfrm>
          <a:prstGeom prst="rect">
            <a:avLst/>
          </a:prstGeom>
        </p:spPr>
        <p:txBody>
          <a:bodyPr wrap="square">
            <a:spAutoFit/>
          </a:bodyPr>
          <a:lstStyle/>
          <a:p>
            <a:pPr algn="ctr" fontAlgn="base">
              <a:spcBef>
                <a:spcPct val="20000"/>
              </a:spcBef>
              <a:spcAft>
                <a:spcPct val="0"/>
              </a:spcAft>
            </a:pPr>
            <a:endParaRPr lang="en-US" sz="2400" b="1" dirty="0">
              <a:solidFill>
                <a:srgbClr val="FFFFFF"/>
              </a:solidFill>
              <a:latin typeface="Calibri"/>
              <a:ea typeface="ＭＳ Ｐゴシック" charset="0"/>
            </a:endParaRPr>
          </a:p>
          <a:p>
            <a:pPr algn="ctr" fontAlgn="base">
              <a:spcBef>
                <a:spcPct val="20000"/>
              </a:spcBef>
              <a:spcAft>
                <a:spcPct val="0"/>
              </a:spcAft>
            </a:pPr>
            <a:endParaRPr lang="en-US" sz="2400" b="1" dirty="0">
              <a:solidFill>
                <a:srgbClr val="FFFFFF"/>
              </a:solidFill>
              <a:latin typeface="Calibri"/>
              <a:ea typeface="ＭＳ Ｐゴシック" charset="0"/>
            </a:endParaRPr>
          </a:p>
        </p:txBody>
      </p:sp>
      <p:sp>
        <p:nvSpPr>
          <p:cNvPr id="2" name="Slide Number Placeholder 1"/>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3028943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384C5-CFE1-8357-0962-D2CED834476A}"/>
              </a:ext>
            </a:extLst>
          </p:cNvPr>
          <p:cNvSpPr>
            <a:spLocks noGrp="1"/>
          </p:cNvSpPr>
          <p:nvPr>
            <p:ph type="title"/>
          </p:nvPr>
        </p:nvSpPr>
        <p:spPr>
          <a:xfrm>
            <a:off x="457200" y="205979"/>
            <a:ext cx="8315569" cy="1426182"/>
          </a:xfrm>
        </p:spPr>
        <p:txBody>
          <a:bodyPr/>
          <a:lstStyle/>
          <a:p>
            <a:pPr algn="ctr"/>
            <a:r>
              <a:rPr lang="en-US" b="1" dirty="0"/>
              <a:t>HIV Prevention and Treatment Strategies</a:t>
            </a:r>
          </a:p>
        </p:txBody>
      </p:sp>
      <p:sp>
        <p:nvSpPr>
          <p:cNvPr id="3" name="Content Placeholder 2">
            <a:extLst>
              <a:ext uri="{FF2B5EF4-FFF2-40B4-BE49-F238E27FC236}">
                <a16:creationId xmlns:a16="http://schemas.microsoft.com/office/drawing/2014/main" id="{67B04812-2539-F9F8-5620-0D7B13763C52}"/>
              </a:ext>
            </a:extLst>
          </p:cNvPr>
          <p:cNvSpPr>
            <a:spLocks noGrp="1"/>
          </p:cNvSpPr>
          <p:nvPr>
            <p:ph idx="1"/>
          </p:nvPr>
        </p:nvSpPr>
        <p:spPr>
          <a:xfrm>
            <a:off x="457200" y="1885949"/>
            <a:ext cx="8315569" cy="2589675"/>
          </a:xfrm>
        </p:spPr>
        <p:txBody>
          <a:bodyPr/>
          <a:lstStyle/>
          <a:p>
            <a:r>
              <a:rPr lang="en-US" sz="2400" b="1" dirty="0">
                <a:latin typeface="Calibri" panose="020F0502020204030204" pitchFamily="34" charset="0"/>
                <a:cs typeface="Calibri" panose="020F0502020204030204" pitchFamily="34" charset="0"/>
              </a:rPr>
              <a:t>HIV Testing</a:t>
            </a:r>
          </a:p>
          <a:p>
            <a:r>
              <a:rPr lang="en-US" sz="2400" b="1" dirty="0">
                <a:latin typeface="Calibri" panose="020F0502020204030204" pitchFamily="34" charset="0"/>
                <a:cs typeface="Calibri" panose="020F0502020204030204" pitchFamily="34" charset="0"/>
              </a:rPr>
              <a:t>Pre-exposure Prophylaxis (</a:t>
            </a:r>
            <a:r>
              <a:rPr lang="en-US" sz="2400" b="1" dirty="0" err="1">
                <a:latin typeface="Calibri" panose="020F0502020204030204" pitchFamily="34" charset="0"/>
                <a:cs typeface="Calibri" panose="020F0502020204030204" pitchFamily="34" charset="0"/>
              </a:rPr>
              <a:t>PrEP</a:t>
            </a:r>
            <a:r>
              <a:rPr lang="en-US" sz="2400" b="1" dirty="0">
                <a:latin typeface="Calibri" panose="020F0502020204030204" pitchFamily="34" charset="0"/>
                <a:cs typeface="Calibri" panose="020F0502020204030204" pitchFamily="34" charset="0"/>
              </a:rPr>
              <a:t>)</a:t>
            </a:r>
          </a:p>
          <a:p>
            <a:r>
              <a:rPr lang="en-US" sz="2400" b="1" dirty="0">
                <a:latin typeface="Calibri" panose="020F0502020204030204" pitchFamily="34" charset="0"/>
                <a:cs typeface="Calibri" panose="020F0502020204030204" pitchFamily="34" charset="0"/>
              </a:rPr>
              <a:t>Post-exposure Prophylaxis (PEP)</a:t>
            </a:r>
          </a:p>
          <a:p>
            <a:r>
              <a:rPr lang="en-US" sz="2400" b="1" dirty="0">
                <a:latin typeface="Calibri" panose="020F0502020204030204" pitchFamily="34" charset="0"/>
                <a:cs typeface="Calibri" panose="020F0502020204030204" pitchFamily="34" charset="0"/>
              </a:rPr>
              <a:t>Treatment as Prevention (</a:t>
            </a:r>
            <a:r>
              <a:rPr lang="en-US" sz="2400" b="1" dirty="0" err="1">
                <a:latin typeface="Calibri" panose="020F0502020204030204" pitchFamily="34" charset="0"/>
                <a:cs typeface="Calibri" panose="020F0502020204030204" pitchFamily="34" charset="0"/>
              </a:rPr>
              <a:t>TasP</a:t>
            </a:r>
            <a:r>
              <a:rPr lang="en-US" sz="2400" b="1" dirty="0">
                <a:latin typeface="Calibri" panose="020F0502020204030204" pitchFamily="34" charset="0"/>
                <a:cs typeface="Calibri" panose="020F0502020204030204" pitchFamily="34" charset="0"/>
              </a:rPr>
              <a:t>)</a:t>
            </a:r>
          </a:p>
          <a:p>
            <a:endParaRPr lang="en-US" dirty="0"/>
          </a:p>
        </p:txBody>
      </p:sp>
      <p:sp>
        <p:nvSpPr>
          <p:cNvPr id="4" name="Slide Number Placeholder 3">
            <a:extLst>
              <a:ext uri="{FF2B5EF4-FFF2-40B4-BE49-F238E27FC236}">
                <a16:creationId xmlns:a16="http://schemas.microsoft.com/office/drawing/2014/main" id="{52D03E2A-2BEC-91DE-3948-6647DFD052C0}"/>
              </a:ext>
            </a:extLst>
          </p:cNvPr>
          <p:cNvSpPr>
            <a:spLocks noGrp="1"/>
          </p:cNvSpPr>
          <p:nvPr>
            <p:ph type="sldNum" sz="quarter" idx="12"/>
          </p:nvPr>
        </p:nvSpPr>
        <p:spPr/>
        <p:txBody>
          <a:bodyPr/>
          <a:lstStyle/>
          <a:p>
            <a:fld id="{6E2D2B3B-882E-40F3-A32F-6DD516915044}" type="slidenum">
              <a:rPr lang="en-US" smtClean="0"/>
              <a:pPr/>
              <a:t>10</a:t>
            </a:fld>
            <a:endParaRPr lang="en-US"/>
          </a:p>
        </p:txBody>
      </p:sp>
    </p:spTree>
    <p:extLst>
      <p:ext uri="{BB962C8B-B14F-4D97-AF65-F5344CB8AC3E}">
        <p14:creationId xmlns:p14="http://schemas.microsoft.com/office/powerpoint/2010/main" val="73404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CE243-5408-BD4B-BB1C-7ED73E178478}"/>
              </a:ext>
            </a:extLst>
          </p:cNvPr>
          <p:cNvSpPr>
            <a:spLocks noGrp="1"/>
          </p:cNvSpPr>
          <p:nvPr>
            <p:ph type="title"/>
          </p:nvPr>
        </p:nvSpPr>
        <p:spPr/>
        <p:txBody>
          <a:bodyPr/>
          <a:lstStyle/>
          <a:p>
            <a:pPr algn="ctr"/>
            <a:r>
              <a:rPr lang="en-US" b="1" dirty="0"/>
              <a:t>HIV Testing</a:t>
            </a:r>
          </a:p>
        </p:txBody>
      </p:sp>
      <p:sp>
        <p:nvSpPr>
          <p:cNvPr id="3" name="Content Placeholder 2">
            <a:extLst>
              <a:ext uri="{FF2B5EF4-FFF2-40B4-BE49-F238E27FC236}">
                <a16:creationId xmlns:a16="http://schemas.microsoft.com/office/drawing/2014/main" id="{F7DD8590-7B26-6586-907A-ABA3F6E0A818}"/>
              </a:ext>
            </a:extLst>
          </p:cNvPr>
          <p:cNvSpPr>
            <a:spLocks noGrp="1"/>
          </p:cNvSpPr>
          <p:nvPr>
            <p:ph idx="1"/>
          </p:nvPr>
        </p:nvSpPr>
        <p:spPr/>
        <p:txBody>
          <a:bodyPr/>
          <a:lstStyle/>
          <a:p>
            <a:pPr marL="266700" marR="3810" indent="-257175">
              <a:buClr>
                <a:srgbClr val="CC3300"/>
              </a:buClr>
              <a:buFont typeface="Arial"/>
              <a:buChar char="•"/>
              <a:tabLst>
                <a:tab pos="266700" algn="l"/>
              </a:tabLst>
            </a:pPr>
            <a:r>
              <a:rPr lang="en-US" b="1" spc="-4" dirty="0">
                <a:latin typeface="Calibri"/>
                <a:cs typeface="Calibri"/>
              </a:rPr>
              <a:t>Centers for Disease Control and Prevention (CDC)</a:t>
            </a:r>
          </a:p>
          <a:p>
            <a:pPr marL="563880" marR="3810" lvl="1" indent="-257175">
              <a:buClr>
                <a:srgbClr val="CC3300"/>
              </a:buClr>
              <a:buFont typeface="Arial"/>
              <a:buChar char="•"/>
              <a:tabLst>
                <a:tab pos="266700" algn="l"/>
              </a:tabLst>
            </a:pPr>
            <a:r>
              <a:rPr lang="en-US" dirty="0">
                <a:latin typeface="Calibri"/>
                <a:cs typeface="Calibri"/>
              </a:rPr>
              <a:t>HIV screening is recommended for all patients in all healthcare settings after the patient has been notified that testing will be performed unless the patient refuses (opt-out testing). </a:t>
            </a:r>
          </a:p>
          <a:p>
            <a:pPr marL="563880" marR="3810" lvl="1" indent="-257175">
              <a:buClr>
                <a:srgbClr val="CC3300"/>
              </a:buClr>
              <a:buFont typeface="Arial"/>
              <a:buChar char="•"/>
              <a:tabLst>
                <a:tab pos="266700" algn="l"/>
              </a:tabLst>
            </a:pPr>
            <a:r>
              <a:rPr lang="en-US" dirty="0">
                <a:latin typeface="Calibri"/>
                <a:cs typeface="Calibri"/>
              </a:rPr>
              <a:t>Everyone between the ages of 13 and 64yo get tested at least once as part of routine healthcare. </a:t>
            </a:r>
          </a:p>
          <a:p>
            <a:pPr marL="563880" marR="3810" lvl="1" indent="-257175">
              <a:buClr>
                <a:srgbClr val="CC3300"/>
              </a:buClr>
              <a:buFont typeface="Arial"/>
              <a:buChar char="•"/>
              <a:tabLst>
                <a:tab pos="266700" algn="l"/>
              </a:tabLst>
            </a:pPr>
            <a:r>
              <a:rPr lang="en-US" dirty="0">
                <a:latin typeface="Calibri"/>
                <a:cs typeface="Calibri"/>
              </a:rPr>
              <a:t>Testing is recommended for frequently in people with certain risk factors. </a:t>
            </a:r>
          </a:p>
          <a:p>
            <a:endParaRPr lang="en-US" dirty="0"/>
          </a:p>
        </p:txBody>
      </p:sp>
      <p:sp>
        <p:nvSpPr>
          <p:cNvPr id="4" name="Slide Number Placeholder 3">
            <a:extLst>
              <a:ext uri="{FF2B5EF4-FFF2-40B4-BE49-F238E27FC236}">
                <a16:creationId xmlns:a16="http://schemas.microsoft.com/office/drawing/2014/main" id="{2931317F-1B66-C6B1-53C7-ACC8C3A95729}"/>
              </a:ext>
            </a:extLst>
          </p:cNvPr>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3624813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75572-0002-0032-D6D5-7085C72DD93E}"/>
              </a:ext>
            </a:extLst>
          </p:cNvPr>
          <p:cNvSpPr>
            <a:spLocks noGrp="1"/>
          </p:cNvSpPr>
          <p:nvPr>
            <p:ph type="title"/>
          </p:nvPr>
        </p:nvSpPr>
        <p:spPr/>
        <p:txBody>
          <a:bodyPr/>
          <a:lstStyle/>
          <a:p>
            <a:pPr algn="ctr"/>
            <a:r>
              <a:rPr lang="en-US" b="1" dirty="0"/>
              <a:t>HIV Testing</a:t>
            </a:r>
          </a:p>
        </p:txBody>
      </p:sp>
      <p:sp>
        <p:nvSpPr>
          <p:cNvPr id="3" name="Content Placeholder 2">
            <a:extLst>
              <a:ext uri="{FF2B5EF4-FFF2-40B4-BE49-F238E27FC236}">
                <a16:creationId xmlns:a16="http://schemas.microsoft.com/office/drawing/2014/main" id="{6A89932A-00E2-510E-FFF2-6539C5F52FC7}"/>
              </a:ext>
            </a:extLst>
          </p:cNvPr>
          <p:cNvSpPr>
            <a:spLocks noGrp="1"/>
          </p:cNvSpPr>
          <p:nvPr>
            <p:ph idx="1"/>
          </p:nvPr>
        </p:nvSpPr>
        <p:spPr/>
        <p:txBody>
          <a:bodyPr/>
          <a:lstStyle/>
          <a:p>
            <a:pPr marL="266700" indent="-257175">
              <a:spcBef>
                <a:spcPts val="574"/>
              </a:spcBef>
              <a:buClr>
                <a:srgbClr val="CC3300"/>
              </a:buClr>
              <a:buFont typeface="Arial"/>
              <a:buChar char="•"/>
              <a:tabLst>
                <a:tab pos="266700" algn="l"/>
              </a:tabLst>
            </a:pPr>
            <a:r>
              <a:rPr lang="en-US" sz="2400" b="1" dirty="0">
                <a:latin typeface="Calibri"/>
                <a:cs typeface="Calibri"/>
              </a:rPr>
              <a:t>US Preventive Services Task Force (USPSTF):</a:t>
            </a:r>
            <a:r>
              <a:rPr lang="en-US" sz="2400" dirty="0">
                <a:latin typeface="Calibri"/>
                <a:cs typeface="Calibri"/>
              </a:rPr>
              <a:t> Clinicians should </a:t>
            </a:r>
            <a:r>
              <a:rPr lang="en-US" dirty="0">
                <a:latin typeface="Calibri"/>
                <a:cs typeface="Calibri"/>
              </a:rPr>
              <a:t>screen for </a:t>
            </a:r>
            <a:r>
              <a:rPr lang="en-US" sz="2400" dirty="0">
                <a:latin typeface="Calibri"/>
                <a:cs typeface="Calibri"/>
              </a:rPr>
              <a:t>HIV</a:t>
            </a:r>
            <a:r>
              <a:rPr lang="en-US" sz="2400" spc="-8" dirty="0">
                <a:latin typeface="Calibri"/>
                <a:cs typeface="Calibri"/>
              </a:rPr>
              <a:t> </a:t>
            </a:r>
            <a:r>
              <a:rPr lang="en-US" sz="2400" spc="-26" dirty="0">
                <a:latin typeface="Calibri"/>
                <a:cs typeface="Calibri"/>
              </a:rPr>
              <a:t>t</a:t>
            </a:r>
            <a:r>
              <a:rPr lang="en-US" sz="2400" spc="-4" dirty="0">
                <a:latin typeface="Calibri"/>
                <a:cs typeface="Calibri"/>
              </a:rPr>
              <a:t>e</a:t>
            </a:r>
            <a:r>
              <a:rPr lang="en-US" sz="2400" spc="-26" dirty="0">
                <a:latin typeface="Calibri"/>
                <a:cs typeface="Calibri"/>
              </a:rPr>
              <a:t>s</a:t>
            </a:r>
            <a:r>
              <a:rPr lang="en-US" sz="2400" dirty="0">
                <a:latin typeface="Calibri"/>
                <a:cs typeface="Calibri"/>
              </a:rPr>
              <a:t>ting</a:t>
            </a:r>
            <a:r>
              <a:rPr lang="en-US" sz="2400" spc="-19" dirty="0">
                <a:latin typeface="Calibri"/>
                <a:cs typeface="Calibri"/>
              </a:rPr>
              <a:t> </a:t>
            </a:r>
            <a:r>
              <a:rPr lang="en-US" sz="2400" spc="-41" dirty="0">
                <a:latin typeface="Calibri"/>
                <a:cs typeface="Calibri"/>
              </a:rPr>
              <a:t>f</a:t>
            </a:r>
            <a:r>
              <a:rPr lang="en-US" sz="2400" dirty="0">
                <a:latin typeface="Calibri"/>
                <a:cs typeface="Calibri"/>
              </a:rPr>
              <a:t>or</a:t>
            </a:r>
            <a:r>
              <a:rPr lang="en-US" sz="2400" spc="-4" dirty="0">
                <a:latin typeface="Calibri"/>
                <a:cs typeface="Calibri"/>
              </a:rPr>
              <a:t> </a:t>
            </a:r>
            <a:r>
              <a:rPr lang="en-US" sz="2400" dirty="0">
                <a:latin typeface="Calibri"/>
                <a:cs typeface="Calibri"/>
              </a:rPr>
              <a:t>all</a:t>
            </a:r>
            <a:r>
              <a:rPr lang="en-US" sz="2400" spc="-4" dirty="0">
                <a:latin typeface="Calibri"/>
                <a:cs typeface="Calibri"/>
              </a:rPr>
              <a:t> </a:t>
            </a:r>
            <a:r>
              <a:rPr lang="en-US" sz="2400" dirty="0">
                <a:latin typeface="Calibri"/>
                <a:cs typeface="Calibri"/>
              </a:rPr>
              <a:t>individ</a:t>
            </a:r>
            <a:r>
              <a:rPr lang="en-US" sz="2400" spc="-11" dirty="0">
                <a:latin typeface="Calibri"/>
                <a:cs typeface="Calibri"/>
              </a:rPr>
              <a:t>u</a:t>
            </a:r>
            <a:r>
              <a:rPr lang="en-US" sz="2400" dirty="0">
                <a:latin typeface="Calibri"/>
                <a:cs typeface="Calibri"/>
              </a:rPr>
              <a:t>als a</a:t>
            </a:r>
            <a:r>
              <a:rPr lang="en-US" sz="2400" spc="-26" dirty="0">
                <a:latin typeface="Calibri"/>
                <a:cs typeface="Calibri"/>
              </a:rPr>
              <a:t>g</a:t>
            </a:r>
            <a:r>
              <a:rPr lang="en-US" sz="2400" spc="-4" dirty="0">
                <a:latin typeface="Calibri"/>
                <a:cs typeface="Calibri"/>
              </a:rPr>
              <a:t>e</a:t>
            </a:r>
            <a:r>
              <a:rPr lang="en-US" sz="2400" dirty="0">
                <a:latin typeface="Calibri"/>
                <a:cs typeface="Calibri"/>
              </a:rPr>
              <a:t>d</a:t>
            </a:r>
            <a:r>
              <a:rPr lang="en-US" sz="2400" spc="-19" dirty="0">
                <a:latin typeface="Calibri"/>
                <a:cs typeface="Calibri"/>
              </a:rPr>
              <a:t> </a:t>
            </a:r>
            <a:r>
              <a:rPr lang="en-US" sz="2400" dirty="0">
                <a:latin typeface="Calibri"/>
                <a:cs typeface="Calibri"/>
              </a:rPr>
              <a:t>1</a:t>
            </a:r>
            <a:r>
              <a:rPr lang="en-US" sz="2400" spc="-11" dirty="0">
                <a:latin typeface="Calibri"/>
                <a:cs typeface="Calibri"/>
              </a:rPr>
              <a:t>5</a:t>
            </a:r>
            <a:r>
              <a:rPr lang="en-US" sz="2400" dirty="0">
                <a:latin typeface="Calibri"/>
                <a:cs typeface="Calibri"/>
              </a:rPr>
              <a:t>–65</a:t>
            </a:r>
            <a:r>
              <a:rPr lang="en-US" sz="2400" spc="4" dirty="0">
                <a:latin typeface="Calibri"/>
                <a:cs typeface="Calibri"/>
              </a:rPr>
              <a:t> </a:t>
            </a:r>
            <a:r>
              <a:rPr lang="en-US" sz="2400" spc="-34" dirty="0">
                <a:latin typeface="Calibri"/>
                <a:cs typeface="Calibri"/>
              </a:rPr>
              <a:t>y</a:t>
            </a:r>
            <a:r>
              <a:rPr lang="en-US" sz="2400" spc="-4" dirty="0">
                <a:latin typeface="Calibri"/>
                <a:cs typeface="Calibri"/>
              </a:rPr>
              <a:t>ea</a:t>
            </a:r>
            <a:r>
              <a:rPr lang="en-US" sz="2400" spc="-30" dirty="0">
                <a:latin typeface="Calibri"/>
                <a:cs typeface="Calibri"/>
              </a:rPr>
              <a:t>r</a:t>
            </a:r>
            <a:r>
              <a:rPr lang="en-US" sz="2400" dirty="0">
                <a:latin typeface="Calibri"/>
                <a:cs typeface="Calibri"/>
              </a:rPr>
              <a:t>s</a:t>
            </a:r>
            <a:r>
              <a:rPr lang="en-US" sz="2400" spc="-11" dirty="0">
                <a:latin typeface="Calibri"/>
                <a:cs typeface="Calibri"/>
              </a:rPr>
              <a:t> </a:t>
            </a:r>
            <a:r>
              <a:rPr lang="en-US" sz="2400" dirty="0">
                <a:latin typeface="Calibri"/>
                <a:cs typeface="Calibri"/>
              </a:rPr>
              <a:t>(Grade A </a:t>
            </a:r>
            <a:r>
              <a:rPr lang="en-US" sz="2400" spc="-45" dirty="0">
                <a:latin typeface="Calibri"/>
                <a:cs typeface="Calibri"/>
              </a:rPr>
              <a:t>R</a:t>
            </a:r>
            <a:r>
              <a:rPr lang="en-US" sz="2400" spc="-4" dirty="0">
                <a:latin typeface="Calibri"/>
                <a:cs typeface="Calibri"/>
              </a:rPr>
              <a:t>e</a:t>
            </a:r>
            <a:r>
              <a:rPr lang="en-US" sz="2400" spc="-11" dirty="0">
                <a:latin typeface="Calibri"/>
                <a:cs typeface="Calibri"/>
              </a:rPr>
              <a:t>c</a:t>
            </a:r>
            <a:r>
              <a:rPr lang="en-US" sz="2400" dirty="0">
                <a:latin typeface="Calibri"/>
                <a:cs typeface="Calibri"/>
              </a:rPr>
              <a:t>omme</a:t>
            </a:r>
            <a:r>
              <a:rPr lang="en-US" sz="2400" spc="-15" dirty="0">
                <a:latin typeface="Calibri"/>
                <a:cs typeface="Calibri"/>
              </a:rPr>
              <a:t>n</a:t>
            </a:r>
            <a:r>
              <a:rPr lang="en-US" sz="2400" dirty="0">
                <a:latin typeface="Calibri"/>
                <a:cs typeface="Calibri"/>
              </a:rPr>
              <a:t>d</a:t>
            </a:r>
            <a:r>
              <a:rPr lang="en-US" sz="2400" spc="-23" dirty="0">
                <a:latin typeface="Calibri"/>
                <a:cs typeface="Calibri"/>
              </a:rPr>
              <a:t>a</a:t>
            </a:r>
            <a:r>
              <a:rPr lang="en-US" sz="2400" dirty="0">
                <a:latin typeface="Calibri"/>
                <a:cs typeface="Calibri"/>
              </a:rPr>
              <a:t>tion)</a:t>
            </a:r>
          </a:p>
          <a:p>
            <a:pPr marL="266700" indent="-257175">
              <a:spcBef>
                <a:spcPts val="574"/>
              </a:spcBef>
              <a:buClr>
                <a:srgbClr val="CC3300"/>
              </a:buClr>
              <a:buFont typeface="Arial"/>
              <a:buChar char="•"/>
              <a:tabLst>
                <a:tab pos="266700" algn="l"/>
              </a:tabLst>
            </a:pPr>
            <a:endParaRPr lang="en-US" sz="2400" dirty="0">
              <a:latin typeface="Calibri"/>
              <a:cs typeface="Calibri"/>
            </a:endParaRPr>
          </a:p>
          <a:p>
            <a:pPr marL="266700" indent="-257175">
              <a:spcBef>
                <a:spcPts val="578"/>
              </a:spcBef>
              <a:buClr>
                <a:srgbClr val="CC3300"/>
              </a:buClr>
              <a:buFont typeface="Arial"/>
              <a:buChar char="•"/>
              <a:tabLst>
                <a:tab pos="266700" algn="l"/>
              </a:tabLst>
            </a:pPr>
            <a:r>
              <a:rPr lang="en-US" sz="2400" b="1" dirty="0">
                <a:latin typeface="Calibri"/>
                <a:cs typeface="Calibri"/>
              </a:rPr>
              <a:t>American Academy of Pediatrics (AAP): </a:t>
            </a:r>
            <a:r>
              <a:rPr lang="en-US" sz="2400" dirty="0">
                <a:latin typeface="Calibri"/>
                <a:cs typeface="Calibri"/>
              </a:rPr>
              <a:t>Testing should be offered to all youth 15 years and older, at least once, in healthcare settings.  </a:t>
            </a:r>
          </a:p>
          <a:p>
            <a:endParaRPr lang="en-US" dirty="0"/>
          </a:p>
        </p:txBody>
      </p:sp>
      <p:sp>
        <p:nvSpPr>
          <p:cNvPr id="4" name="Slide Number Placeholder 3">
            <a:extLst>
              <a:ext uri="{FF2B5EF4-FFF2-40B4-BE49-F238E27FC236}">
                <a16:creationId xmlns:a16="http://schemas.microsoft.com/office/drawing/2014/main" id="{05CD576C-4C35-F717-5802-1EC97FBCE8F7}"/>
              </a:ext>
            </a:extLst>
          </p:cNvPr>
          <p:cNvSpPr>
            <a:spLocks noGrp="1"/>
          </p:cNvSpPr>
          <p:nvPr>
            <p:ph type="sldNum" sz="quarter" idx="12"/>
          </p:nvPr>
        </p:nvSpPr>
        <p:spPr/>
        <p:txBody>
          <a:bodyPr/>
          <a:lstStyle/>
          <a:p>
            <a:fld id="{6E2D2B3B-882E-40F3-A32F-6DD516915044}" type="slidenum">
              <a:rPr lang="en-US" smtClean="0"/>
              <a:pPr/>
              <a:t>12</a:t>
            </a:fld>
            <a:endParaRPr lang="en-US"/>
          </a:p>
        </p:txBody>
      </p:sp>
    </p:spTree>
    <p:extLst>
      <p:ext uri="{BB962C8B-B14F-4D97-AF65-F5344CB8AC3E}">
        <p14:creationId xmlns:p14="http://schemas.microsoft.com/office/powerpoint/2010/main" val="425179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8E78A-D4D8-FBBC-6E2F-D1E49B0E0781}"/>
              </a:ext>
            </a:extLst>
          </p:cNvPr>
          <p:cNvSpPr>
            <a:spLocks noGrp="1"/>
          </p:cNvSpPr>
          <p:nvPr>
            <p:ph type="title"/>
          </p:nvPr>
        </p:nvSpPr>
        <p:spPr/>
        <p:txBody>
          <a:bodyPr/>
          <a:lstStyle/>
          <a:p>
            <a:pPr algn="ctr"/>
            <a:r>
              <a:rPr lang="en-US" b="1" dirty="0"/>
              <a:t>HIV Testing</a:t>
            </a:r>
          </a:p>
        </p:txBody>
      </p:sp>
      <p:sp>
        <p:nvSpPr>
          <p:cNvPr id="3" name="Content Placeholder 2">
            <a:extLst>
              <a:ext uri="{FF2B5EF4-FFF2-40B4-BE49-F238E27FC236}">
                <a16:creationId xmlns:a16="http://schemas.microsoft.com/office/drawing/2014/main" id="{5FE0E40D-9BA0-066C-AE64-3441C5D40A61}"/>
              </a:ext>
            </a:extLst>
          </p:cNvPr>
          <p:cNvSpPr>
            <a:spLocks noGrp="1"/>
          </p:cNvSpPr>
          <p:nvPr>
            <p:ph idx="1"/>
          </p:nvPr>
        </p:nvSpPr>
        <p:spPr/>
        <p:txBody>
          <a:bodyPr/>
          <a:lstStyle/>
          <a:p>
            <a:r>
              <a:rPr lang="en-US" spc="-10" dirty="0">
                <a:latin typeface="Calibri" panose="020F0502020204030204" pitchFamily="34" charset="0"/>
                <a:cs typeface="Calibri" panose="020F0502020204030204" pitchFamily="34" charset="0"/>
              </a:rPr>
              <a:t>Rapid and Lab-based testing is available. </a:t>
            </a:r>
          </a:p>
          <a:p>
            <a:r>
              <a:rPr lang="en-US" spc="-10" dirty="0">
                <a:latin typeface="Calibri" panose="020F0502020204030204" pitchFamily="34" charset="0"/>
                <a:cs typeface="Calibri" panose="020F0502020204030204" pitchFamily="34" charset="0"/>
              </a:rPr>
              <a:t>Home test kits are also available.</a:t>
            </a:r>
          </a:p>
          <a:p>
            <a:r>
              <a:rPr lang="en-US" dirty="0">
                <a:latin typeface="Calibri" panose="020F0502020204030204" pitchFamily="34" charset="0"/>
                <a:cs typeface="Calibri" panose="020F0502020204030204" pitchFamily="34" charset="0"/>
              </a:rPr>
              <a:t>Opt-Out Test: an HIV test will be performed unless the patient specifically declines. </a:t>
            </a:r>
          </a:p>
          <a:p>
            <a:r>
              <a:rPr lang="en-US" dirty="0">
                <a:latin typeface="Calibri" panose="020F0502020204030204" pitchFamily="34" charset="0"/>
                <a:cs typeface="Calibri" panose="020F0502020204030204" pitchFamily="34" charset="0"/>
              </a:rPr>
              <a:t>Diagnostic Testing: the clinical presentation warrants it, particularly if there are signs of acute HIV infection or advanced HIV disease (</a:t>
            </a:r>
            <a:r>
              <a:rPr lang="en-US" spc="25"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Stage 3 HIV</a:t>
            </a:r>
            <a:r>
              <a:rPr lang="en-US" sz="1800" spc="25" dirty="0">
                <a:solidFill>
                  <a:srgbClr val="222222"/>
                </a:solidFill>
                <a:effectLst/>
                <a:latin typeface="Lato" panose="020F0502020204030203" pitchFamily="34" charset="0"/>
                <a:ea typeface="Times New Roman" panose="02020603050405020304" pitchFamily="18" charset="0"/>
                <a:cs typeface="Calibri" panose="020F0502020204030204" pitchFamily="34" charset="0"/>
              </a:rPr>
              <a:t>)</a:t>
            </a:r>
            <a:r>
              <a:rPr lang="en-US" dirty="0">
                <a:latin typeface="Calibri" panose="020F0502020204030204" pitchFamily="34" charset="0"/>
                <a:cs typeface="Calibri" panose="020F0502020204030204" pitchFamily="34" charset="0"/>
              </a:rPr>
              <a:t>. </a:t>
            </a:r>
          </a:p>
          <a:p>
            <a:endParaRPr lang="en-US" dirty="0"/>
          </a:p>
        </p:txBody>
      </p:sp>
      <p:sp>
        <p:nvSpPr>
          <p:cNvPr id="4" name="Slide Number Placeholder 3">
            <a:extLst>
              <a:ext uri="{FF2B5EF4-FFF2-40B4-BE49-F238E27FC236}">
                <a16:creationId xmlns:a16="http://schemas.microsoft.com/office/drawing/2014/main" id="{65196E8A-1719-CFE2-2B6C-89852F229420}"/>
              </a:ext>
            </a:extLst>
          </p:cNvPr>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3292250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A8928-8E5F-BF77-A8A1-AD92683FDC0B}"/>
              </a:ext>
            </a:extLst>
          </p:cNvPr>
          <p:cNvSpPr>
            <a:spLocks noGrp="1"/>
          </p:cNvSpPr>
          <p:nvPr>
            <p:ph type="title"/>
          </p:nvPr>
        </p:nvSpPr>
        <p:spPr/>
        <p:txBody>
          <a:bodyPr/>
          <a:lstStyle/>
          <a:p>
            <a:pPr algn="ctr"/>
            <a:r>
              <a:rPr lang="en-US" b="1" dirty="0"/>
              <a:t>HIV Testing Challenges</a:t>
            </a:r>
          </a:p>
        </p:txBody>
      </p:sp>
      <p:sp>
        <p:nvSpPr>
          <p:cNvPr id="3" name="Content Placeholder 2">
            <a:extLst>
              <a:ext uri="{FF2B5EF4-FFF2-40B4-BE49-F238E27FC236}">
                <a16:creationId xmlns:a16="http://schemas.microsoft.com/office/drawing/2014/main" id="{E87D7D49-3079-8739-CBFE-DB49AAD71E7D}"/>
              </a:ext>
            </a:extLst>
          </p:cNvPr>
          <p:cNvSpPr>
            <a:spLocks noGrp="1"/>
          </p:cNvSpPr>
          <p:nvPr>
            <p:ph idx="1"/>
          </p:nvPr>
        </p:nvSpPr>
        <p:spPr>
          <a:xfrm>
            <a:off x="457200" y="1200151"/>
            <a:ext cx="8315569" cy="3737370"/>
          </a:xfrm>
        </p:spPr>
        <p:txBody>
          <a:bodyPr>
            <a:normAutofit fontScale="85000" lnSpcReduction="10000"/>
          </a:bodyPr>
          <a:lstStyle/>
          <a:p>
            <a:r>
              <a:rPr lang="en-US" dirty="0">
                <a:latin typeface="Calibri" panose="020F0502020204030204" pitchFamily="34" charset="0"/>
                <a:cs typeface="Calibri" panose="020F0502020204030204" pitchFamily="34" charset="0"/>
              </a:rPr>
              <a:t>We have no consistent or standardized HIV testing policy in our emergency departments. </a:t>
            </a:r>
          </a:p>
          <a:p>
            <a:r>
              <a:rPr lang="en-US" dirty="0">
                <a:latin typeface="Calibri" panose="020F0502020204030204" pitchFamily="34" charset="0"/>
                <a:cs typeface="Calibri" panose="020F0502020204030204" pitchFamily="34" charset="0"/>
              </a:rPr>
              <a:t>There is considerable evidence regarding emergency department providers (EDP) and primary care providers (PCP) reticence, lack of confidence, lack of knowledge and fear in testing for HIV and providing the results of HIV testing, particularly if the result is </a:t>
            </a:r>
            <a:r>
              <a:rPr lang="en-US" b="1" dirty="0">
                <a:latin typeface="Calibri" panose="020F0502020204030204" pitchFamily="34" charset="0"/>
                <a:cs typeface="Calibri" panose="020F0502020204030204" pitchFamily="34" charset="0"/>
              </a:rPr>
              <a:t>POSITIVE. </a:t>
            </a:r>
          </a:p>
          <a:p>
            <a:r>
              <a:rPr lang="en-US" dirty="0">
                <a:latin typeface="Calibri" panose="020F0502020204030204" pitchFamily="34" charset="0"/>
                <a:cs typeface="Calibri" panose="020F0502020204030204" pitchFamily="34" charset="0"/>
              </a:rPr>
              <a:t>Many health professionals are unaware of opt-out testing for HIV and diagnostic HIV testing in an individual whose clinical presentation is highly suspicious of Acute Retroviral Syndrome (ARS) or advanced HIV disease. </a:t>
            </a:r>
          </a:p>
          <a:p>
            <a:r>
              <a:rPr lang="en-US" dirty="0">
                <a:latin typeface="Calibri" panose="020F0502020204030204" pitchFamily="34" charset="0"/>
                <a:cs typeface="Calibri" panose="020F0502020204030204" pitchFamily="34" charset="0"/>
              </a:rPr>
              <a:t>Put this together with social determinants of health and medical mistrust it makes sense why so many African Americans are not getting tested.  </a:t>
            </a:r>
          </a:p>
          <a:p>
            <a:endParaRPr lang="en-US" dirty="0"/>
          </a:p>
        </p:txBody>
      </p:sp>
      <p:sp>
        <p:nvSpPr>
          <p:cNvPr id="4" name="Slide Number Placeholder 3">
            <a:extLst>
              <a:ext uri="{FF2B5EF4-FFF2-40B4-BE49-F238E27FC236}">
                <a16:creationId xmlns:a16="http://schemas.microsoft.com/office/drawing/2014/main" id="{BB1A5543-4A42-9653-1E05-9C2E9D524ECA}"/>
              </a:ext>
            </a:extLst>
          </p:cNvPr>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val="2869822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60B-FAE0-175B-F32B-764E11302DF4}"/>
              </a:ext>
            </a:extLst>
          </p:cNvPr>
          <p:cNvSpPr>
            <a:spLocks noGrp="1"/>
          </p:cNvSpPr>
          <p:nvPr>
            <p:ph type="title"/>
          </p:nvPr>
        </p:nvSpPr>
        <p:spPr/>
        <p:txBody>
          <a:bodyPr/>
          <a:lstStyle/>
          <a:p>
            <a:pPr algn="ctr"/>
            <a:r>
              <a:rPr lang="en-US" b="1" dirty="0"/>
              <a:t>Key Concepts about HIV Infection</a:t>
            </a:r>
          </a:p>
        </p:txBody>
      </p:sp>
      <p:sp>
        <p:nvSpPr>
          <p:cNvPr id="3" name="Content Placeholder 2">
            <a:extLst>
              <a:ext uri="{FF2B5EF4-FFF2-40B4-BE49-F238E27FC236}">
                <a16:creationId xmlns:a16="http://schemas.microsoft.com/office/drawing/2014/main" id="{B68C4E53-2948-7B6C-C8F8-ABADF9059559}"/>
              </a:ext>
            </a:extLst>
          </p:cNvPr>
          <p:cNvSpPr>
            <a:spLocks noGrp="1"/>
          </p:cNvSpPr>
          <p:nvPr>
            <p:ph idx="1"/>
          </p:nvPr>
        </p:nvSpPr>
        <p:spPr/>
        <p:txBody>
          <a:bodyPr>
            <a:normAutofit fontScale="85000" lnSpcReduction="20000"/>
          </a:bodyPr>
          <a:lstStyle/>
          <a:p>
            <a:r>
              <a:rPr lang="en-US" altLang="en-US" dirty="0">
                <a:latin typeface="Calibri" panose="020F0502020204030204" pitchFamily="34" charset="0"/>
                <a:cs typeface="Calibri" panose="020F0502020204030204" pitchFamily="34" charset="0"/>
              </a:rPr>
              <a:t>The main effect of HIV infection is the destruction of CD4+ helper T cells, which constitutes an attack on the entire immune system, because this subset of T cells is critical to both humoral and cell-mediated immunity.</a:t>
            </a:r>
          </a:p>
          <a:p>
            <a:r>
              <a:rPr lang="en-US" altLang="en-US" dirty="0">
                <a:latin typeface="Calibri" panose="020F0502020204030204" pitchFamily="34" charset="0"/>
                <a:cs typeface="Calibri" panose="020F0502020204030204" pitchFamily="34" charset="0"/>
              </a:rPr>
              <a:t>The diagnosis of </a:t>
            </a:r>
            <a:r>
              <a:rPr lang="en-US" spc="25"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Stage 3 HIV</a:t>
            </a:r>
            <a:r>
              <a:rPr lang="en-US" altLang="en-US" dirty="0">
                <a:latin typeface="Calibri" panose="020F0502020204030204" pitchFamily="34" charset="0"/>
                <a:cs typeface="Calibri" panose="020F0502020204030204" pitchFamily="34" charset="0"/>
              </a:rPr>
              <a:t> is based on laboratory counts of CD4+ T cells and the manifestations of the immunodeficiency state (recurrent opportunistic infections and neoplasms).</a:t>
            </a:r>
          </a:p>
          <a:p>
            <a:r>
              <a:rPr lang="en-US" spc="25"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Stage 3 HIV</a:t>
            </a:r>
            <a:r>
              <a:rPr lang="en-US" altLang="en-US" dirty="0">
                <a:latin typeface="Calibri" panose="020F0502020204030204" pitchFamily="34" charset="0"/>
                <a:cs typeface="Calibri" panose="020F0502020204030204" pitchFamily="34" charset="0"/>
              </a:rPr>
              <a:t>: CD4+ T cell count falls below 200 cells/</a:t>
            </a:r>
            <a:r>
              <a:rPr lang="en-US" altLang="en-US" dirty="0" err="1">
                <a:latin typeface="Calibri" panose="020F0502020204030204" pitchFamily="34" charset="0"/>
                <a:cs typeface="Calibri" panose="020F0502020204030204" pitchFamily="34" charset="0"/>
              </a:rPr>
              <a:t>uL</a:t>
            </a:r>
            <a:r>
              <a:rPr lang="en-US" altLang="en-US" dirty="0">
                <a:latin typeface="Calibri" panose="020F0502020204030204" pitchFamily="34" charset="0"/>
                <a:cs typeface="Calibri" panose="020F0502020204030204" pitchFamily="34" charset="0"/>
              </a:rPr>
              <a:t>. Opportunistic infections (OIs) are usually present.  </a:t>
            </a:r>
          </a:p>
          <a:p>
            <a:r>
              <a:rPr lang="en-US" altLang="en-US" dirty="0">
                <a:latin typeface="Calibri" panose="020F0502020204030204" pitchFamily="34" charset="0"/>
                <a:cs typeface="Calibri" panose="020F0502020204030204" pitchFamily="34" charset="0"/>
              </a:rPr>
              <a:t>Antiretroviral therapy (ART) is the recommended treatment modality to suppress the virus and improve the immune system.</a:t>
            </a:r>
          </a:p>
          <a:p>
            <a:r>
              <a:rPr lang="en-US" altLang="en-US" dirty="0">
                <a:latin typeface="Calibri" panose="020F0502020204030204" pitchFamily="34" charset="0"/>
                <a:cs typeface="Calibri" panose="020F0502020204030204" pitchFamily="34" charset="0"/>
              </a:rPr>
              <a:t>Individuals who take ART daily become “undetectable”, live a healthy life, and do not infect others. </a:t>
            </a:r>
          </a:p>
          <a:p>
            <a:pPr marL="114300" indent="0">
              <a:buNone/>
            </a:pPr>
            <a:endParaRPr lang="en-US" dirty="0"/>
          </a:p>
        </p:txBody>
      </p:sp>
      <p:sp>
        <p:nvSpPr>
          <p:cNvPr id="4" name="Slide Number Placeholder 3">
            <a:extLst>
              <a:ext uri="{FF2B5EF4-FFF2-40B4-BE49-F238E27FC236}">
                <a16:creationId xmlns:a16="http://schemas.microsoft.com/office/drawing/2014/main" id="{5A80FE90-473B-C80A-EB5C-1FB8F415D52F}"/>
              </a:ext>
            </a:extLst>
          </p:cNvPr>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1687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EAB62-98AC-5DA3-DC07-8740EF066F65}"/>
              </a:ext>
            </a:extLst>
          </p:cNvPr>
          <p:cNvSpPr>
            <a:spLocks noGrp="1"/>
          </p:cNvSpPr>
          <p:nvPr>
            <p:ph type="title"/>
          </p:nvPr>
        </p:nvSpPr>
        <p:spPr/>
        <p:txBody>
          <a:bodyPr/>
          <a:lstStyle/>
          <a:p>
            <a:pPr algn="ctr"/>
            <a:r>
              <a:rPr lang="en-US" b="1" dirty="0"/>
              <a:t>HIV Treatment</a:t>
            </a:r>
          </a:p>
        </p:txBody>
      </p:sp>
      <p:sp>
        <p:nvSpPr>
          <p:cNvPr id="3" name="Content Placeholder 2">
            <a:extLst>
              <a:ext uri="{FF2B5EF4-FFF2-40B4-BE49-F238E27FC236}">
                <a16:creationId xmlns:a16="http://schemas.microsoft.com/office/drawing/2014/main" id="{EE689DC0-5C83-5A6E-AD39-76B9F4A06D47}"/>
              </a:ext>
            </a:extLst>
          </p:cNvPr>
          <p:cNvSpPr>
            <a:spLocks noGrp="1"/>
          </p:cNvSpPr>
          <p:nvPr>
            <p:ph idx="1"/>
          </p:nvPr>
        </p:nvSpPr>
        <p:spPr>
          <a:xfrm>
            <a:off x="457200" y="1200150"/>
            <a:ext cx="8315569" cy="3529261"/>
          </a:xfrm>
        </p:spPr>
        <p:txBody>
          <a:bodyPr>
            <a:normAutofit fontScale="85000" lnSpcReduction="10000"/>
          </a:bodyPr>
          <a:lstStyle/>
          <a:p>
            <a:r>
              <a:rPr lang="en-US" dirty="0">
                <a:latin typeface="Calibri" panose="020F0502020204030204" pitchFamily="34" charset="0"/>
                <a:cs typeface="Calibri" panose="020F0502020204030204" pitchFamily="34" charset="0"/>
              </a:rPr>
              <a:t>Most people diagnosed with HIV today receive treatment with one pill taken by mouth once daily. </a:t>
            </a:r>
          </a:p>
          <a:p>
            <a:r>
              <a:rPr lang="en-US" dirty="0">
                <a:latin typeface="Calibri" panose="020F0502020204030204" pitchFamily="34" charset="0"/>
                <a:cs typeface="Calibri" panose="020F0502020204030204" pitchFamily="34" charset="0"/>
              </a:rPr>
              <a:t>Most recently, long-acting injectable ART is available for treatment experienced patients who are virally suppressed and would like an ART option without pills. </a:t>
            </a:r>
          </a:p>
          <a:p>
            <a:r>
              <a:rPr lang="en-US" dirty="0">
                <a:latin typeface="Calibri" panose="020F0502020204030204" pitchFamily="34" charset="0"/>
                <a:cs typeface="Calibri" panose="020F0502020204030204" pitchFamily="34" charset="0"/>
              </a:rPr>
              <a:t>People who are newly diagnosed, should seek care immediately. </a:t>
            </a:r>
          </a:p>
          <a:p>
            <a:r>
              <a:rPr lang="en-US" dirty="0">
                <a:latin typeface="Calibri" panose="020F0502020204030204" pitchFamily="34" charset="0"/>
                <a:cs typeface="Calibri" panose="020F0502020204030204" pitchFamily="34" charset="0"/>
              </a:rPr>
              <a:t>Those with a known HIV infection who are not in care, should seek care immediately. </a:t>
            </a:r>
          </a:p>
          <a:p>
            <a:r>
              <a:rPr lang="en-US" dirty="0">
                <a:latin typeface="Calibri" panose="020F0502020204030204" pitchFamily="34" charset="0"/>
                <a:cs typeface="Calibri" panose="020F0502020204030204" pitchFamily="34" charset="0"/>
              </a:rPr>
              <a:t>Staying in care allows you to stay in control of HIV and remain healthy. </a:t>
            </a:r>
          </a:p>
          <a:p>
            <a:r>
              <a:rPr lang="en-US" dirty="0">
                <a:latin typeface="Calibri" panose="020F0502020204030204" pitchFamily="34" charset="0"/>
                <a:cs typeface="Calibri" panose="020F0502020204030204" pitchFamily="34" charset="0"/>
              </a:rPr>
              <a:t>People living with HIV on ART must be monitored for medication safety, efficacy, and quality of life issues. </a:t>
            </a:r>
          </a:p>
          <a:p>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D4772F7-6220-9106-A11D-68101B36CE95}"/>
              </a:ext>
            </a:extLst>
          </p:cNvPr>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1972307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296B1-BED6-829B-F909-0A6A600DEE67}"/>
              </a:ext>
            </a:extLst>
          </p:cNvPr>
          <p:cNvSpPr>
            <a:spLocks noGrp="1"/>
          </p:cNvSpPr>
          <p:nvPr>
            <p:ph type="title"/>
          </p:nvPr>
        </p:nvSpPr>
        <p:spPr/>
        <p:txBody>
          <a:bodyPr/>
          <a:lstStyle/>
          <a:p>
            <a:pPr algn="ctr"/>
            <a:r>
              <a:rPr lang="en-US" sz="3600" b="1" dirty="0"/>
              <a:t>ART Rapid Start and Treatment as Prevention (</a:t>
            </a:r>
            <a:r>
              <a:rPr lang="en-US" sz="3600" b="1" dirty="0" err="1"/>
              <a:t>TasP</a:t>
            </a:r>
            <a:r>
              <a:rPr lang="en-US" sz="3600" b="1" dirty="0"/>
              <a:t>)</a:t>
            </a:r>
          </a:p>
        </p:txBody>
      </p:sp>
      <p:sp>
        <p:nvSpPr>
          <p:cNvPr id="3" name="Content Placeholder 2">
            <a:extLst>
              <a:ext uri="{FF2B5EF4-FFF2-40B4-BE49-F238E27FC236}">
                <a16:creationId xmlns:a16="http://schemas.microsoft.com/office/drawing/2014/main" id="{94CF0872-A713-80FA-380B-1A0463046944}"/>
              </a:ext>
            </a:extLst>
          </p:cNvPr>
          <p:cNvSpPr>
            <a:spLocks noGrp="1"/>
          </p:cNvSpPr>
          <p:nvPr>
            <p:ph idx="1"/>
          </p:nvPr>
        </p:nvSpPr>
        <p:spPr>
          <a:xfrm>
            <a:off x="457200" y="1428749"/>
            <a:ext cx="8315569" cy="3429001"/>
          </a:xfrm>
        </p:spPr>
        <p:txBody>
          <a:bodyPr>
            <a:normAutofit fontScale="32500" lnSpcReduction="20000"/>
          </a:bodyPr>
          <a:lstStyle/>
          <a:p>
            <a:r>
              <a:rPr lang="en-US" sz="6800" dirty="0">
                <a:latin typeface="Calibri" panose="020F0502020204030204" pitchFamily="34" charset="0"/>
                <a:cs typeface="Calibri" panose="020F0502020204030204" pitchFamily="34" charset="0"/>
              </a:rPr>
              <a:t>Once an HIV infection has been confirmed, the patient should begin ART as quickly as possible. </a:t>
            </a:r>
          </a:p>
          <a:p>
            <a:r>
              <a:rPr lang="en-US" sz="6800" b="1" dirty="0">
                <a:latin typeface="Calibri" panose="020F0502020204030204" pitchFamily="34" charset="0"/>
                <a:cs typeface="Calibri" panose="020F0502020204030204" pitchFamily="34" charset="0"/>
              </a:rPr>
              <a:t>This is called rapid initiation or rapid start. </a:t>
            </a:r>
          </a:p>
          <a:p>
            <a:r>
              <a:rPr lang="en-US" sz="6800" dirty="0">
                <a:latin typeface="Calibri" panose="020F0502020204030204" pitchFamily="34" charset="0"/>
                <a:cs typeface="Calibri" panose="020F0502020204030204" pitchFamily="34" charset="0"/>
              </a:rPr>
              <a:t>The goal of rapid initiation is supported by major guidelines and is instrumental to getting control of the HIV epidemic as the catalyst for achieving the EHE/GTZ goals by 2030. </a:t>
            </a:r>
          </a:p>
          <a:p>
            <a:pPr lvl="1"/>
            <a:r>
              <a:rPr lang="en-US" sz="6400" dirty="0">
                <a:latin typeface="Calibri" panose="020F0502020204030204" pitchFamily="34" charset="0"/>
                <a:cs typeface="Calibri" panose="020F0502020204030204" pitchFamily="34" charset="0"/>
              </a:rPr>
              <a:t>Reduce new HIV infection by 75% by 2025</a:t>
            </a:r>
          </a:p>
          <a:p>
            <a:pPr lvl="1"/>
            <a:r>
              <a:rPr lang="en-US" sz="6400" dirty="0">
                <a:latin typeface="Calibri" panose="020F0502020204030204" pitchFamily="34" charset="0"/>
                <a:cs typeface="Calibri" panose="020F0502020204030204" pitchFamily="34" charset="0"/>
              </a:rPr>
              <a:t>And by 90% by 2030 for the avoidance of approximately 250,000 infections.</a:t>
            </a:r>
          </a:p>
          <a:p>
            <a:endParaRPr lang="en-US" dirty="0"/>
          </a:p>
        </p:txBody>
      </p:sp>
      <p:sp>
        <p:nvSpPr>
          <p:cNvPr id="4" name="Slide Number Placeholder 3">
            <a:extLst>
              <a:ext uri="{FF2B5EF4-FFF2-40B4-BE49-F238E27FC236}">
                <a16:creationId xmlns:a16="http://schemas.microsoft.com/office/drawing/2014/main" id="{65052B5B-5342-5B69-8F4B-77CA8A2284DE}"/>
              </a:ext>
            </a:extLst>
          </p:cNvPr>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val="3822019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BBF3-90E6-BB59-7D3B-BC96AFBC02A1}"/>
              </a:ext>
            </a:extLst>
          </p:cNvPr>
          <p:cNvSpPr>
            <a:spLocks noGrp="1"/>
          </p:cNvSpPr>
          <p:nvPr>
            <p:ph type="title"/>
          </p:nvPr>
        </p:nvSpPr>
        <p:spPr/>
        <p:txBody>
          <a:bodyPr/>
          <a:lstStyle/>
          <a:p>
            <a:pPr algn="ctr"/>
            <a:r>
              <a:rPr lang="en-US" sz="4000" b="1" dirty="0"/>
              <a:t>ART Rapid Start and Treatment as Prevention (</a:t>
            </a:r>
            <a:r>
              <a:rPr lang="en-US" sz="4000" b="1" dirty="0" err="1"/>
              <a:t>TasP</a:t>
            </a:r>
            <a:r>
              <a:rPr lang="en-US" sz="4000" b="1" dirty="0"/>
              <a:t>)</a:t>
            </a:r>
            <a:endParaRPr lang="en-US" dirty="0"/>
          </a:p>
        </p:txBody>
      </p:sp>
      <p:sp>
        <p:nvSpPr>
          <p:cNvPr id="3" name="Content Placeholder 2">
            <a:extLst>
              <a:ext uri="{FF2B5EF4-FFF2-40B4-BE49-F238E27FC236}">
                <a16:creationId xmlns:a16="http://schemas.microsoft.com/office/drawing/2014/main" id="{2E47A8FB-7399-991C-E449-99593CE5CBD6}"/>
              </a:ext>
            </a:extLst>
          </p:cNvPr>
          <p:cNvSpPr>
            <a:spLocks noGrp="1"/>
          </p:cNvSpPr>
          <p:nvPr>
            <p:ph idx="1"/>
          </p:nvPr>
        </p:nvSpPr>
        <p:spPr>
          <a:xfrm>
            <a:off x="457200" y="1352549"/>
            <a:ext cx="8315569" cy="3200401"/>
          </a:xfrm>
        </p:spPr>
        <p:txBody>
          <a:bodyPr>
            <a:normAutofit fontScale="25000" lnSpcReduction="20000"/>
          </a:bodyPr>
          <a:lstStyle/>
          <a:p>
            <a:r>
              <a:rPr lang="en-US" sz="8000" dirty="0">
                <a:latin typeface="Calibri" panose="020F0502020204030204" pitchFamily="34" charset="0"/>
                <a:cs typeface="Calibri" panose="020F0502020204030204" pitchFamily="34" charset="0"/>
              </a:rPr>
              <a:t>Rapid Initiation/Rapid Start can:</a:t>
            </a:r>
          </a:p>
          <a:p>
            <a:pPr lvl="1"/>
            <a:r>
              <a:rPr lang="en-US" sz="8000" dirty="0">
                <a:latin typeface="Calibri" panose="020F0502020204030204" pitchFamily="34" charset="0"/>
                <a:cs typeface="Calibri" panose="020F0502020204030204" pitchFamily="34" charset="0"/>
              </a:rPr>
              <a:t>Reduce HIV transmission (particularly when one living with HIV becomes “undetectable.”</a:t>
            </a:r>
          </a:p>
          <a:p>
            <a:pPr lvl="1"/>
            <a:r>
              <a:rPr lang="en-US" sz="8000" dirty="0">
                <a:latin typeface="Calibri" panose="020F0502020204030204" pitchFamily="34" charset="0"/>
                <a:cs typeface="Calibri" panose="020F0502020204030204" pitchFamily="34" charset="0"/>
              </a:rPr>
              <a:t>Reduces morbidity (particularly if one is diagnosed before they progressed to </a:t>
            </a:r>
            <a:r>
              <a:rPr lang="en-US" sz="8000" spc="25"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Stage 3 HIV.</a:t>
            </a:r>
            <a:endParaRPr lang="en-US" sz="8000" dirty="0">
              <a:latin typeface="Calibri" panose="020F0502020204030204" pitchFamily="34" charset="0"/>
              <a:cs typeface="Calibri" panose="020F0502020204030204" pitchFamily="34" charset="0"/>
            </a:endParaRPr>
          </a:p>
          <a:p>
            <a:pPr lvl="1"/>
            <a:r>
              <a:rPr lang="en-US" sz="8000" dirty="0">
                <a:latin typeface="Calibri" panose="020F0502020204030204" pitchFamily="34" charset="0"/>
                <a:cs typeface="Calibri" panose="020F0502020204030204" pitchFamily="34" charset="0"/>
              </a:rPr>
              <a:t>Reduces mortality (by quickly controlling HIV and preventing the advancement of disease and death)</a:t>
            </a:r>
          </a:p>
          <a:p>
            <a:pPr algn="l"/>
            <a:r>
              <a:rPr lang="en-US" sz="8000" dirty="0">
                <a:solidFill>
                  <a:srgbClr val="222222"/>
                </a:solidFill>
                <a:latin typeface="Calibri" panose="020F0502020204030204" pitchFamily="34" charset="0"/>
                <a:cs typeface="Calibri" panose="020F0502020204030204" pitchFamily="34" charset="0"/>
              </a:rPr>
              <a:t>Robust random controlled trials with outstanding evidence demonstrate faster viral suppression rates than what was done previously as the standard of care. </a:t>
            </a:r>
          </a:p>
          <a:p>
            <a:pPr algn="l"/>
            <a:r>
              <a:rPr lang="en-US" sz="8000" dirty="0">
                <a:solidFill>
                  <a:srgbClr val="222222"/>
                </a:solidFill>
                <a:latin typeface="Calibri" panose="020F0502020204030204" pitchFamily="34" charset="0"/>
                <a:cs typeface="Calibri" panose="020F0502020204030204" pitchFamily="34" charset="0"/>
              </a:rPr>
              <a:t>Blacks/African Americans were represented in these trials. </a:t>
            </a:r>
          </a:p>
          <a:p>
            <a:endParaRPr lang="en-US" dirty="0"/>
          </a:p>
        </p:txBody>
      </p:sp>
      <p:sp>
        <p:nvSpPr>
          <p:cNvPr id="4" name="Slide Number Placeholder 3">
            <a:extLst>
              <a:ext uri="{FF2B5EF4-FFF2-40B4-BE49-F238E27FC236}">
                <a16:creationId xmlns:a16="http://schemas.microsoft.com/office/drawing/2014/main" id="{F131D408-AA88-7E6C-05AC-4178C8AD139E}"/>
              </a:ext>
            </a:extLst>
          </p:cNvPr>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3207836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3D2BF-4D0B-633B-7B7C-245B10AA94C6}"/>
              </a:ext>
            </a:extLst>
          </p:cNvPr>
          <p:cNvSpPr>
            <a:spLocks noGrp="1"/>
          </p:cNvSpPr>
          <p:nvPr>
            <p:ph type="title"/>
          </p:nvPr>
        </p:nvSpPr>
        <p:spPr/>
        <p:txBody>
          <a:bodyPr/>
          <a:lstStyle/>
          <a:p>
            <a:pPr algn="ctr"/>
            <a:r>
              <a:rPr lang="en-US" sz="3600" b="1" dirty="0"/>
              <a:t>Undetectable equals </a:t>
            </a:r>
            <a:r>
              <a:rPr lang="en-US" sz="3600" b="1" dirty="0" err="1"/>
              <a:t>Untransmittable</a:t>
            </a:r>
            <a:br>
              <a:rPr lang="en-US" sz="3600" b="1" dirty="0"/>
            </a:br>
            <a:r>
              <a:rPr lang="en-US" sz="3600" b="1" dirty="0"/>
              <a:t>U=U</a:t>
            </a:r>
          </a:p>
        </p:txBody>
      </p:sp>
      <p:sp>
        <p:nvSpPr>
          <p:cNvPr id="3" name="Content Placeholder 2">
            <a:extLst>
              <a:ext uri="{FF2B5EF4-FFF2-40B4-BE49-F238E27FC236}">
                <a16:creationId xmlns:a16="http://schemas.microsoft.com/office/drawing/2014/main" id="{F745FA90-6D40-EE9E-469B-58A879AA5905}"/>
              </a:ext>
            </a:extLst>
          </p:cNvPr>
          <p:cNvSpPr>
            <a:spLocks noGrp="1"/>
          </p:cNvSpPr>
          <p:nvPr>
            <p:ph idx="1"/>
          </p:nvPr>
        </p:nvSpPr>
        <p:spPr/>
        <p:txBody>
          <a:bodyPr>
            <a:normAutofit lnSpcReduction="10000"/>
          </a:bodyPr>
          <a:lstStyle/>
          <a:p>
            <a:r>
              <a:rPr lang="en-US" dirty="0">
                <a:latin typeface="Calibri" panose="020F0502020204030204" pitchFamily="34" charset="0"/>
                <a:cs typeface="Calibri" panose="020F0502020204030204" pitchFamily="34" charset="0"/>
              </a:rPr>
              <a:t>People with HIV on ART, and who become virally suppressed with a viral load less than 200 copies/mL for 6 consecutive months cannot transmit HIV sexually. </a:t>
            </a:r>
          </a:p>
          <a:p>
            <a:r>
              <a:rPr lang="en-US" dirty="0">
                <a:latin typeface="Calibri" panose="020F0502020204030204" pitchFamily="34" charset="0"/>
                <a:cs typeface="Calibri" panose="020F0502020204030204" pitchFamily="34" charset="0"/>
              </a:rPr>
              <a:t>Data from 4 large clinical studies investigating HIV transmission in the presence of condomless sex in which one partner was known to have HIV and an undetectable viral load: </a:t>
            </a:r>
            <a:r>
              <a:rPr lang="en-US" b="1" dirty="0">
                <a:latin typeface="Calibri" panose="020F0502020204030204" pitchFamily="34" charset="0"/>
                <a:cs typeface="Calibri" panose="020F0502020204030204" pitchFamily="34" charset="0"/>
              </a:rPr>
              <a:t>ZERO transmissions. </a:t>
            </a:r>
          </a:p>
          <a:p>
            <a:r>
              <a:rPr lang="en-US" dirty="0">
                <a:latin typeface="Calibri" panose="020F0502020204030204" pitchFamily="34" charset="0"/>
                <a:cs typeface="Calibri" panose="020F0502020204030204" pitchFamily="34" charset="0"/>
              </a:rPr>
              <a:t>Adherence to ART is critical to the success of achieving viral suppression. </a:t>
            </a:r>
          </a:p>
          <a:p>
            <a:endParaRPr lang="en-US" dirty="0"/>
          </a:p>
        </p:txBody>
      </p:sp>
      <p:sp>
        <p:nvSpPr>
          <p:cNvPr id="4" name="Slide Number Placeholder 3">
            <a:extLst>
              <a:ext uri="{FF2B5EF4-FFF2-40B4-BE49-F238E27FC236}">
                <a16:creationId xmlns:a16="http://schemas.microsoft.com/office/drawing/2014/main" id="{8AE536CF-A1AB-8A94-AD24-9453897DACA7}"/>
              </a:ext>
            </a:extLst>
          </p:cNvPr>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val="420235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Conflict of Interest Disclosure Statement</a:t>
            </a:r>
          </a:p>
        </p:txBody>
      </p:sp>
      <p:sp>
        <p:nvSpPr>
          <p:cNvPr id="3" name="Content Placeholder 2"/>
          <p:cNvSpPr>
            <a:spLocks noGrp="1"/>
          </p:cNvSpPr>
          <p:nvPr>
            <p:ph idx="1"/>
          </p:nvPr>
        </p:nvSpPr>
        <p:spPr>
          <a:xfrm>
            <a:off x="457200" y="1123950"/>
            <a:ext cx="8315569" cy="2574178"/>
          </a:xfrm>
        </p:spPr>
        <p:txBody>
          <a:bodyPr>
            <a:normAutofit/>
          </a:bodyPr>
          <a:lstStyle/>
          <a:p>
            <a:pPr indent="-342900">
              <a:buFont typeface="Arial" panose="020B0604020202020204" pitchFamily="34" charset="0"/>
              <a:buChar char="•"/>
            </a:pPr>
            <a:r>
              <a:rPr lang="en-US" dirty="0">
                <a:latin typeface="Calibri" panose="020F0502020204030204" pitchFamily="34" charset="0"/>
                <a:cs typeface="Calibri" panose="020F0502020204030204" pitchFamily="34" charset="0"/>
              </a:rPr>
              <a:t>HIV Prevention and Treatment Speakers Bureau; Gilead Sciences, Inc.; Foster City, CA</a:t>
            </a:r>
          </a:p>
          <a:p>
            <a:pPr indent="-342900">
              <a:buFont typeface="Arial" panose="020B0604020202020204" pitchFamily="34" charset="0"/>
              <a:buChar char="•"/>
            </a:pPr>
            <a:r>
              <a:rPr lang="en-US" dirty="0">
                <a:latin typeface="Calibri" panose="020F0502020204030204" pitchFamily="34" charset="0"/>
                <a:cs typeface="Calibri" panose="020F0502020204030204" pitchFamily="34" charset="0"/>
              </a:rPr>
              <a:t>HIV Treatment Speakers Bureau; </a:t>
            </a:r>
            <a:r>
              <a:rPr lang="en-US" dirty="0" err="1">
                <a:latin typeface="Calibri" panose="020F0502020204030204" pitchFamily="34" charset="0"/>
                <a:cs typeface="Calibri" panose="020F0502020204030204" pitchFamily="34" charset="0"/>
              </a:rPr>
              <a:t>ViiV</a:t>
            </a:r>
            <a:r>
              <a:rPr lang="en-US" dirty="0">
                <a:latin typeface="Calibri" panose="020F0502020204030204" pitchFamily="34" charset="0"/>
                <a:cs typeface="Calibri" panose="020F0502020204030204" pitchFamily="34" charset="0"/>
              </a:rPr>
              <a:t> Healthcare, Research Triangle, NC</a:t>
            </a:r>
          </a:p>
          <a:p>
            <a:pPr indent="-342900">
              <a:buFont typeface="Arial" panose="020B0604020202020204" pitchFamily="34" charset="0"/>
              <a:buChar char="•"/>
            </a:pPr>
            <a:r>
              <a:rPr lang="en-US" dirty="0">
                <a:latin typeface="Calibri" panose="020F0502020204030204" pitchFamily="34" charset="0"/>
                <a:cs typeface="Calibri" panose="020F0502020204030204" pitchFamily="34" charset="0"/>
              </a:rPr>
              <a:t>Janssen Healthcare (Johnson &amp; Johnson), HIV Advisory Committee, Horsham, PA</a:t>
            </a:r>
          </a:p>
          <a:p>
            <a:pPr indent="-342900">
              <a:buFont typeface="Arial" panose="020B0604020202020204" pitchFamily="34" charset="0"/>
              <a:buChar char="•"/>
            </a:pPr>
            <a:endParaRPr lang="en-US" dirty="0"/>
          </a:p>
          <a:p>
            <a:pPr indent="-342900"/>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
        <p:nvSpPr>
          <p:cNvPr id="6" name="TextBox 5"/>
          <p:cNvSpPr txBox="1"/>
          <p:nvPr/>
        </p:nvSpPr>
        <p:spPr>
          <a:xfrm>
            <a:off x="228600" y="3714750"/>
            <a:ext cx="8610600" cy="938719"/>
          </a:xfrm>
          <a:prstGeom prst="rect">
            <a:avLst/>
          </a:prstGeom>
          <a:noFill/>
        </p:spPr>
        <p:txBody>
          <a:bodyPr wrap="square" rtlCol="0">
            <a:spAutoFit/>
          </a:bodyPr>
          <a:lstStyle/>
          <a:p>
            <a:r>
              <a:rPr lang="en-US" sz="1100" dirty="0">
                <a:solidFill>
                  <a:srgbClr val="222222"/>
                </a:solidFill>
                <a:ea typeface="Calibri" panose="020F0502020204030204" pitchFamily="34" charset="0"/>
                <a:cs typeface="Times New Roman" panose="02020603050405020304" pitchFamily="18" charset="0"/>
              </a:rPr>
              <a:t>This program is supported by the Health Resources and Services Administration (HRSA) of the U.S. Department of Health and Human Services (HHS) as part of an award totaling $3,132,205, with 0% financed with non-governmental sources. </a:t>
            </a:r>
            <a:r>
              <a:rPr lang="en-US" sz="1100" dirty="0">
                <a:ea typeface="Calibri" panose="020F0502020204030204" pitchFamily="34" charset="0"/>
                <a:cs typeface="Times New Roman" panose="02020603050405020304" pitchFamily="18" charset="0"/>
              </a:rPr>
              <a:t>The views expressed do not necessarily reflect the official policies of the  Department of Health and Human Services, nor does mention of trade names, commercial practices, or organizations imply endorsement by the U.S. Government. </a:t>
            </a:r>
            <a:r>
              <a:rPr lang="en-US" sz="1100" i="1" dirty="0">
                <a:ea typeface="Calibri" panose="020F0502020204030204" pitchFamily="34" charset="0"/>
                <a:cs typeface="Times New Roman" panose="02020603050405020304" pitchFamily="18" charset="0"/>
              </a:rPr>
              <a:t>Any trade/brand names for products mentioned during this presentation are for training and identification purposes only.</a:t>
            </a:r>
            <a:endParaRPr lang="en-US" sz="1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660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A459-3670-2F23-C32C-2AEB071F9E57}"/>
              </a:ext>
            </a:extLst>
          </p:cNvPr>
          <p:cNvSpPr>
            <a:spLocks noGrp="1"/>
          </p:cNvSpPr>
          <p:nvPr>
            <p:ph type="title"/>
          </p:nvPr>
        </p:nvSpPr>
        <p:spPr/>
        <p:txBody>
          <a:bodyPr/>
          <a:lstStyle/>
          <a:p>
            <a:pPr algn="ctr"/>
            <a:r>
              <a:rPr lang="en-US" b="1" dirty="0"/>
              <a:t>HIV Prevention</a:t>
            </a:r>
          </a:p>
        </p:txBody>
      </p:sp>
      <p:sp>
        <p:nvSpPr>
          <p:cNvPr id="3" name="Content Placeholder 2">
            <a:extLst>
              <a:ext uri="{FF2B5EF4-FFF2-40B4-BE49-F238E27FC236}">
                <a16:creationId xmlns:a16="http://schemas.microsoft.com/office/drawing/2014/main" id="{0A0AB559-CA0A-00BD-3E41-D768259BE92C}"/>
              </a:ext>
            </a:extLst>
          </p:cNvPr>
          <p:cNvSpPr>
            <a:spLocks noGrp="1"/>
          </p:cNvSpPr>
          <p:nvPr>
            <p:ph idx="1"/>
          </p:nvPr>
        </p:nvSpPr>
        <p:spPr/>
        <p:txBody>
          <a:bodyPr/>
          <a:lstStyle/>
          <a:p>
            <a:r>
              <a:rPr lang="en-US" dirty="0"/>
              <a:t>Post-exposure prophylaxis (PEP)</a:t>
            </a:r>
          </a:p>
          <a:p>
            <a:r>
              <a:rPr lang="en-US" dirty="0"/>
              <a:t>Pre-exposure prophylaxis (</a:t>
            </a:r>
            <a:r>
              <a:rPr lang="en-US" dirty="0" err="1"/>
              <a:t>PrEP</a:t>
            </a:r>
            <a:r>
              <a:rPr lang="en-US" dirty="0"/>
              <a:t>)</a:t>
            </a:r>
          </a:p>
        </p:txBody>
      </p:sp>
      <p:sp>
        <p:nvSpPr>
          <p:cNvPr id="4" name="Slide Number Placeholder 3">
            <a:extLst>
              <a:ext uri="{FF2B5EF4-FFF2-40B4-BE49-F238E27FC236}">
                <a16:creationId xmlns:a16="http://schemas.microsoft.com/office/drawing/2014/main" id="{6262073D-C4C5-4028-1347-A38DFCE34DA0}"/>
              </a:ext>
            </a:extLst>
          </p:cNvPr>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4282754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67E88-64E2-7BFB-5004-E4E8CEBDDE55}"/>
              </a:ext>
            </a:extLst>
          </p:cNvPr>
          <p:cNvSpPr>
            <a:spLocks noGrp="1"/>
          </p:cNvSpPr>
          <p:nvPr>
            <p:ph type="title"/>
          </p:nvPr>
        </p:nvSpPr>
        <p:spPr>
          <a:xfrm>
            <a:off x="457200" y="205979"/>
            <a:ext cx="8315569" cy="536971"/>
          </a:xfrm>
        </p:spPr>
        <p:txBody>
          <a:bodyPr/>
          <a:lstStyle/>
          <a:p>
            <a:pPr algn="ctr"/>
            <a:r>
              <a:rPr lang="en-US" b="1" dirty="0"/>
              <a:t>What is PEP?</a:t>
            </a:r>
          </a:p>
        </p:txBody>
      </p:sp>
      <p:sp>
        <p:nvSpPr>
          <p:cNvPr id="3" name="Content Placeholder 2">
            <a:extLst>
              <a:ext uri="{FF2B5EF4-FFF2-40B4-BE49-F238E27FC236}">
                <a16:creationId xmlns:a16="http://schemas.microsoft.com/office/drawing/2014/main" id="{A82C78FC-1BBA-22E5-84AC-91F21FE73023}"/>
              </a:ext>
            </a:extLst>
          </p:cNvPr>
          <p:cNvSpPr>
            <a:spLocks noGrp="1"/>
          </p:cNvSpPr>
          <p:nvPr>
            <p:ph idx="1"/>
          </p:nvPr>
        </p:nvSpPr>
        <p:spPr>
          <a:xfrm>
            <a:off x="457200" y="971550"/>
            <a:ext cx="8315569" cy="3886199"/>
          </a:xfrm>
        </p:spPr>
        <p:txBody>
          <a:bodyPr>
            <a:normAutofit fontScale="77500" lnSpcReduction="20000"/>
          </a:bodyPr>
          <a:lstStyle/>
          <a:p>
            <a:r>
              <a:rPr lang="en-US" sz="2900" b="1" dirty="0">
                <a:latin typeface="Calibri" panose="020F0502020204030204" pitchFamily="34" charset="0"/>
                <a:cs typeface="Calibri" panose="020F0502020204030204" pitchFamily="34" charset="0"/>
              </a:rPr>
              <a:t>Post-exposure prophylaxis (PEP)</a:t>
            </a:r>
          </a:p>
          <a:p>
            <a:pPr lvl="1"/>
            <a:r>
              <a:rPr lang="en-US" sz="2900" dirty="0">
                <a:latin typeface="Calibri" panose="020F0502020204030204" pitchFamily="34" charset="0"/>
                <a:cs typeface="Calibri" panose="020F0502020204030204" pitchFamily="34" charset="0"/>
              </a:rPr>
              <a:t>Antiretroviral medications initiated within 72 hours of a known or potential HIV exposure to prevent infection from occurring.</a:t>
            </a:r>
          </a:p>
          <a:p>
            <a:pPr lvl="1"/>
            <a:r>
              <a:rPr lang="en-US" sz="2900" b="1" dirty="0">
                <a:latin typeface="Calibri" panose="020F0502020204030204" pitchFamily="34" charset="0"/>
                <a:cs typeface="Calibri" panose="020F0502020204030204" pitchFamily="34" charset="0"/>
              </a:rPr>
              <a:t>3 medications</a:t>
            </a:r>
          </a:p>
          <a:p>
            <a:pPr lvl="2"/>
            <a:r>
              <a:rPr lang="en-US" sz="2900" dirty="0">
                <a:latin typeface="Calibri" panose="020F0502020204030204" pitchFamily="34" charset="0"/>
                <a:cs typeface="Calibri" panose="020F0502020204030204" pitchFamily="34" charset="0"/>
              </a:rPr>
              <a:t>2 NRTIs</a:t>
            </a:r>
          </a:p>
          <a:p>
            <a:pPr lvl="3"/>
            <a:r>
              <a:rPr lang="en-US" sz="2900" dirty="0">
                <a:latin typeface="Calibri" panose="020F0502020204030204" pitchFamily="34" charset="0"/>
                <a:cs typeface="Calibri" panose="020F0502020204030204" pitchFamily="34" charset="0"/>
              </a:rPr>
              <a:t>Emtricitabine (F)</a:t>
            </a:r>
          </a:p>
          <a:p>
            <a:pPr lvl="3"/>
            <a:r>
              <a:rPr lang="en-US" sz="2900" dirty="0">
                <a:latin typeface="Calibri" panose="020F0502020204030204" pitchFamily="34" charset="0"/>
                <a:cs typeface="Calibri" panose="020F0502020204030204" pitchFamily="34" charset="0"/>
              </a:rPr>
              <a:t>Tenofovir disoproxil fumarate (TDF) </a:t>
            </a:r>
          </a:p>
          <a:p>
            <a:pPr lvl="2"/>
            <a:r>
              <a:rPr lang="en-US" sz="2900" dirty="0">
                <a:latin typeface="Calibri" panose="020F0502020204030204" pitchFamily="34" charset="0"/>
                <a:cs typeface="Calibri" panose="020F0502020204030204" pitchFamily="34" charset="0"/>
              </a:rPr>
              <a:t>1 INSTI </a:t>
            </a:r>
          </a:p>
          <a:p>
            <a:pPr lvl="3"/>
            <a:r>
              <a:rPr lang="en-US" sz="2900" dirty="0">
                <a:latin typeface="Calibri" panose="020F0502020204030204" pitchFamily="34" charset="0"/>
                <a:cs typeface="Calibri" panose="020F0502020204030204" pitchFamily="34" charset="0"/>
              </a:rPr>
              <a:t>Dolutegravir once daily OR</a:t>
            </a:r>
          </a:p>
          <a:p>
            <a:pPr lvl="3"/>
            <a:r>
              <a:rPr lang="en-US" sz="2900" dirty="0" err="1">
                <a:latin typeface="Calibri" panose="020F0502020204030204" pitchFamily="34" charset="0"/>
                <a:cs typeface="Calibri" panose="020F0502020204030204" pitchFamily="34" charset="0"/>
              </a:rPr>
              <a:t>Raltegravir</a:t>
            </a:r>
            <a:r>
              <a:rPr lang="en-US" sz="2900" dirty="0">
                <a:latin typeface="Calibri" panose="020F0502020204030204" pitchFamily="34" charset="0"/>
                <a:cs typeface="Calibri" panose="020F0502020204030204" pitchFamily="34" charset="0"/>
              </a:rPr>
              <a:t> BID</a:t>
            </a:r>
          </a:p>
          <a:p>
            <a:pPr lvl="1"/>
            <a:r>
              <a:rPr lang="en-US" sz="2900" b="1" dirty="0">
                <a:latin typeface="Calibri" panose="020F0502020204030204" pitchFamily="34" charset="0"/>
                <a:cs typeface="Calibri" panose="020F0502020204030204" pitchFamily="34" charset="0"/>
              </a:rPr>
              <a:t>F/TDF plus INSTI taken together by mouth for 28 days</a:t>
            </a:r>
          </a:p>
          <a:p>
            <a:endParaRPr lang="en-US" dirty="0"/>
          </a:p>
        </p:txBody>
      </p:sp>
      <p:sp>
        <p:nvSpPr>
          <p:cNvPr id="4" name="Slide Number Placeholder 3">
            <a:extLst>
              <a:ext uri="{FF2B5EF4-FFF2-40B4-BE49-F238E27FC236}">
                <a16:creationId xmlns:a16="http://schemas.microsoft.com/office/drawing/2014/main" id="{FF7B4D89-A558-8D50-5AD1-258FEB9B44FB}"/>
              </a:ext>
            </a:extLst>
          </p:cNvPr>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3425987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B7779-E023-2F9E-2F80-1EF8EF993D01}"/>
              </a:ext>
            </a:extLst>
          </p:cNvPr>
          <p:cNvSpPr>
            <a:spLocks noGrp="1"/>
          </p:cNvSpPr>
          <p:nvPr>
            <p:ph type="title"/>
          </p:nvPr>
        </p:nvSpPr>
        <p:spPr/>
        <p:txBody>
          <a:bodyPr/>
          <a:lstStyle/>
          <a:p>
            <a:pPr algn="ctr"/>
            <a:r>
              <a:rPr lang="en-US" b="1" dirty="0"/>
              <a:t>What is </a:t>
            </a:r>
            <a:r>
              <a:rPr lang="en-US" b="1" dirty="0" err="1"/>
              <a:t>PrEP</a:t>
            </a:r>
            <a:r>
              <a:rPr lang="en-US" b="1" dirty="0"/>
              <a:t>?</a:t>
            </a:r>
          </a:p>
        </p:txBody>
      </p:sp>
      <p:sp>
        <p:nvSpPr>
          <p:cNvPr id="3" name="Content Placeholder 2">
            <a:extLst>
              <a:ext uri="{FF2B5EF4-FFF2-40B4-BE49-F238E27FC236}">
                <a16:creationId xmlns:a16="http://schemas.microsoft.com/office/drawing/2014/main" id="{5BA90710-9EE0-BEC7-836C-9DE3E02FB749}"/>
              </a:ext>
            </a:extLst>
          </p:cNvPr>
          <p:cNvSpPr>
            <a:spLocks noGrp="1"/>
          </p:cNvSpPr>
          <p:nvPr>
            <p:ph idx="1"/>
          </p:nvPr>
        </p:nvSpPr>
        <p:spPr/>
        <p:txBody>
          <a:bodyPr>
            <a:normAutofit fontScale="77500" lnSpcReduction="20000"/>
          </a:bodyPr>
          <a:lstStyle/>
          <a:p>
            <a:r>
              <a:rPr lang="en-US" sz="2900" b="1" dirty="0">
                <a:latin typeface="Calibri" panose="020F0502020204030204" pitchFamily="34" charset="0"/>
                <a:cs typeface="Calibri" panose="020F0502020204030204" pitchFamily="34" charset="0"/>
              </a:rPr>
              <a:t>Pre-exposure Prophylaxis (</a:t>
            </a:r>
            <a:r>
              <a:rPr lang="en-US" sz="2900" b="1" dirty="0" err="1">
                <a:latin typeface="Calibri" panose="020F0502020204030204" pitchFamily="34" charset="0"/>
                <a:cs typeface="Calibri" panose="020F0502020204030204" pitchFamily="34" charset="0"/>
              </a:rPr>
              <a:t>PrEP</a:t>
            </a:r>
            <a:r>
              <a:rPr lang="en-US" sz="2900" b="1" dirty="0">
                <a:latin typeface="Calibri" panose="020F0502020204030204" pitchFamily="34" charset="0"/>
                <a:cs typeface="Calibri" panose="020F0502020204030204" pitchFamily="34" charset="0"/>
              </a:rPr>
              <a:t>)</a:t>
            </a:r>
          </a:p>
          <a:p>
            <a:pPr lvl="1"/>
            <a:r>
              <a:rPr lang="en-US" sz="2900" dirty="0">
                <a:latin typeface="Calibri" panose="020F0502020204030204" pitchFamily="34" charset="0"/>
                <a:cs typeface="Calibri" panose="020F0502020204030204" pitchFamily="34" charset="0"/>
              </a:rPr>
              <a:t>Antiretroviral medications taken </a:t>
            </a:r>
            <a:r>
              <a:rPr lang="en-US" sz="2900" b="1" u="sng" dirty="0">
                <a:latin typeface="Calibri" panose="020F0502020204030204" pitchFamily="34" charset="0"/>
                <a:cs typeface="Calibri" panose="020F0502020204030204" pitchFamily="34" charset="0"/>
              </a:rPr>
              <a:t>before</a:t>
            </a:r>
            <a:r>
              <a:rPr lang="en-US" sz="2900" dirty="0">
                <a:latin typeface="Calibri" panose="020F0502020204030204" pitchFamily="34" charset="0"/>
                <a:cs typeface="Calibri" panose="020F0502020204030204" pitchFamily="34" charset="0"/>
              </a:rPr>
              <a:t> an exposure for people at risk for HIV infection daily to prevention infection.</a:t>
            </a:r>
          </a:p>
          <a:p>
            <a:pPr lvl="1"/>
            <a:r>
              <a:rPr lang="en-US" sz="2900" b="1" dirty="0">
                <a:latin typeface="Calibri" panose="020F0502020204030204" pitchFamily="34" charset="0"/>
                <a:cs typeface="Calibri" panose="020F0502020204030204" pitchFamily="34" charset="0"/>
              </a:rPr>
              <a:t>2 medications in one pill taken by mouth once daily</a:t>
            </a:r>
          </a:p>
          <a:p>
            <a:pPr lvl="2"/>
            <a:r>
              <a:rPr lang="en-US" sz="2900" dirty="0">
                <a:latin typeface="Calibri" panose="020F0502020204030204" pitchFamily="34" charset="0"/>
                <a:cs typeface="Calibri" panose="020F0502020204030204" pitchFamily="34" charset="0"/>
              </a:rPr>
              <a:t>Emtricitabine (F)</a:t>
            </a:r>
          </a:p>
          <a:p>
            <a:pPr lvl="2"/>
            <a:r>
              <a:rPr lang="en-US" sz="2900" dirty="0">
                <a:latin typeface="Calibri" panose="020F0502020204030204" pitchFamily="34" charset="0"/>
                <a:cs typeface="Calibri" panose="020F0502020204030204" pitchFamily="34" charset="0"/>
              </a:rPr>
              <a:t>Tenofovir disoproxil fumarate (TDF) or Tenofovir alafenamide fumarate (TAF). </a:t>
            </a:r>
          </a:p>
          <a:p>
            <a:pPr lvl="1"/>
            <a:r>
              <a:rPr lang="en-US" sz="2900" b="1" dirty="0">
                <a:latin typeface="Calibri" panose="020F0502020204030204" pitchFamily="34" charset="0"/>
                <a:cs typeface="Calibri" panose="020F0502020204030204" pitchFamily="34" charset="0"/>
              </a:rPr>
              <a:t>For cisgender women: F/TDF taken by mouth once daily is currently the only FDA-approved option for </a:t>
            </a:r>
            <a:r>
              <a:rPr lang="en-US" sz="2900" b="1" dirty="0" err="1">
                <a:latin typeface="Calibri" panose="020F0502020204030204" pitchFamily="34" charset="0"/>
                <a:cs typeface="Calibri" panose="020F0502020204030204" pitchFamily="34" charset="0"/>
              </a:rPr>
              <a:t>PrEP.</a:t>
            </a:r>
            <a:r>
              <a:rPr lang="en-US" sz="2900" b="1" dirty="0">
                <a:latin typeface="Calibri" panose="020F0502020204030204" pitchFamily="34" charset="0"/>
                <a:cs typeface="Calibri" panose="020F0502020204030204" pitchFamily="34" charset="0"/>
              </a:rPr>
              <a:t> </a:t>
            </a:r>
          </a:p>
          <a:p>
            <a:pPr lvl="1"/>
            <a:r>
              <a:rPr lang="en-US" sz="2900" b="1" dirty="0">
                <a:latin typeface="Calibri" panose="020F0502020204030204" pitchFamily="34" charset="0"/>
                <a:cs typeface="Calibri" panose="020F0502020204030204" pitchFamily="34" charset="0"/>
              </a:rPr>
              <a:t>NEW: Cabotegravir long-acting injectable ART for </a:t>
            </a:r>
            <a:r>
              <a:rPr lang="en-US" sz="2900" b="1" dirty="0" err="1">
                <a:latin typeface="Calibri" panose="020F0502020204030204" pitchFamily="34" charset="0"/>
                <a:cs typeface="Calibri" panose="020F0502020204030204" pitchFamily="34" charset="0"/>
              </a:rPr>
              <a:t>PrEP</a:t>
            </a:r>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68C51074-6999-F569-7E1E-43E0E1667AA2}"/>
              </a:ext>
            </a:extLst>
          </p:cNvPr>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val="3102955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2FB8-E290-E38C-35E9-90E424BEAB0A}"/>
              </a:ext>
            </a:extLst>
          </p:cNvPr>
          <p:cNvSpPr>
            <a:spLocks noGrp="1"/>
          </p:cNvSpPr>
          <p:nvPr>
            <p:ph type="title"/>
          </p:nvPr>
        </p:nvSpPr>
        <p:spPr/>
        <p:txBody>
          <a:bodyPr/>
          <a:lstStyle/>
          <a:p>
            <a:pPr algn="ctr"/>
            <a:r>
              <a:rPr lang="en-US" b="1" dirty="0"/>
              <a:t>Summary</a:t>
            </a:r>
          </a:p>
        </p:txBody>
      </p:sp>
      <p:sp>
        <p:nvSpPr>
          <p:cNvPr id="3" name="Content Placeholder 2">
            <a:extLst>
              <a:ext uri="{FF2B5EF4-FFF2-40B4-BE49-F238E27FC236}">
                <a16:creationId xmlns:a16="http://schemas.microsoft.com/office/drawing/2014/main" id="{51721E05-F788-34B0-6B7F-15F413672351}"/>
              </a:ext>
            </a:extLst>
          </p:cNvPr>
          <p:cNvSpPr>
            <a:spLocks noGrp="1"/>
          </p:cNvSpPr>
          <p:nvPr>
            <p:ph idx="1"/>
          </p:nvPr>
        </p:nvSpPr>
        <p:spPr/>
        <p:txBody>
          <a:bodyPr>
            <a:normAutofit fontScale="92500" lnSpcReduction="20000"/>
          </a:bodyPr>
          <a:lstStyle/>
          <a:p>
            <a:r>
              <a:rPr lang="en-US" dirty="0">
                <a:latin typeface="Calibri" panose="020F0502020204030204" pitchFamily="34" charset="0"/>
                <a:cs typeface="Calibri" panose="020F0502020204030204" pitchFamily="34" charset="0"/>
              </a:rPr>
              <a:t>African Americans must remain vigilant about HIV and be aware of HIV incidence and prevalence in the communities in which they live. </a:t>
            </a:r>
          </a:p>
          <a:p>
            <a:r>
              <a:rPr lang="en-US" dirty="0">
                <a:latin typeface="Calibri" panose="020F0502020204030204" pitchFamily="34" charset="0"/>
                <a:cs typeface="Calibri" panose="020F0502020204030204" pitchFamily="34" charset="0"/>
              </a:rPr>
              <a:t>African Americans must also be aware of the challenges that are driving the HIV epidemic that place them most at risk. </a:t>
            </a:r>
          </a:p>
          <a:p>
            <a:r>
              <a:rPr lang="en-US" dirty="0">
                <a:latin typeface="Calibri" panose="020F0502020204030204" pitchFamily="34" charset="0"/>
                <a:cs typeface="Calibri" panose="020F0502020204030204" pitchFamily="34" charset="0"/>
              </a:rPr>
              <a:t>Oral or injectable </a:t>
            </a:r>
            <a:r>
              <a:rPr lang="en-US" dirty="0" err="1">
                <a:latin typeface="Calibri" panose="020F0502020204030204" pitchFamily="34" charset="0"/>
                <a:cs typeface="Calibri" panose="020F0502020204030204" pitchFamily="34" charset="0"/>
              </a:rPr>
              <a:t>PrEP</a:t>
            </a:r>
            <a:r>
              <a:rPr lang="en-US" dirty="0">
                <a:latin typeface="Calibri" panose="020F0502020204030204" pitchFamily="34" charset="0"/>
                <a:cs typeface="Calibri" panose="020F0502020204030204" pitchFamily="34" charset="0"/>
              </a:rPr>
              <a:t> reduces the change of sexually-acquired HIV infection and people most at risk (particularly African American MSM, transgender women, and heterosexual women) should strongly consider this option for protection.</a:t>
            </a:r>
          </a:p>
          <a:p>
            <a:r>
              <a:rPr lang="en-US" dirty="0">
                <a:latin typeface="Calibri" panose="020F0502020204030204" pitchFamily="34" charset="0"/>
                <a:cs typeface="Calibri" panose="020F0502020204030204" pitchFamily="34" charset="0"/>
              </a:rPr>
              <a:t>Treatment as prevention (</a:t>
            </a:r>
            <a:r>
              <a:rPr lang="en-US" dirty="0" err="1">
                <a:latin typeface="Calibri" panose="020F0502020204030204" pitchFamily="34" charset="0"/>
                <a:cs typeface="Calibri" panose="020F0502020204030204" pitchFamily="34" charset="0"/>
              </a:rPr>
              <a:t>TaSP</a:t>
            </a:r>
            <a:r>
              <a:rPr lang="en-US" dirty="0">
                <a:latin typeface="Calibri" panose="020F0502020204030204" pitchFamily="34" charset="0"/>
                <a:cs typeface="Calibri" panose="020F0502020204030204" pitchFamily="34" charset="0"/>
              </a:rPr>
              <a:t>) has tremendous population-level benefit in reducing HIV transmission, morbidity, and mortality. </a:t>
            </a:r>
          </a:p>
          <a:p>
            <a:endParaRPr lang="en-US" dirty="0"/>
          </a:p>
        </p:txBody>
      </p:sp>
      <p:sp>
        <p:nvSpPr>
          <p:cNvPr id="4" name="Slide Number Placeholder 3">
            <a:extLst>
              <a:ext uri="{FF2B5EF4-FFF2-40B4-BE49-F238E27FC236}">
                <a16:creationId xmlns:a16="http://schemas.microsoft.com/office/drawing/2014/main" id="{B1403650-C2E4-550D-BA4D-B405B91C3911}"/>
              </a:ext>
            </a:extLst>
          </p:cNvPr>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val="556533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5900" y="205978"/>
            <a:ext cx="6236677" cy="536972"/>
          </a:xfrm>
        </p:spPr>
        <p:txBody>
          <a:bodyPr/>
          <a:lstStyle/>
          <a:p>
            <a:pPr algn="ctr"/>
            <a:r>
              <a:rPr lang="en-US" b="1" dirty="0"/>
              <a:t>Resources</a:t>
            </a:r>
          </a:p>
        </p:txBody>
      </p:sp>
      <p:sp>
        <p:nvSpPr>
          <p:cNvPr id="6" name="Content Placeholder 5"/>
          <p:cNvSpPr>
            <a:spLocks noGrp="1"/>
          </p:cNvSpPr>
          <p:nvPr>
            <p:ph sz="half" idx="1"/>
          </p:nvPr>
        </p:nvSpPr>
        <p:spPr>
          <a:xfrm>
            <a:off x="0" y="895350"/>
            <a:ext cx="4743450" cy="3771900"/>
          </a:xfrm>
        </p:spPr>
        <p:txBody>
          <a:bodyPr>
            <a:normAutofit fontScale="92500" lnSpcReduction="20000"/>
          </a:bodyPr>
          <a:lstStyle/>
          <a:p>
            <a:r>
              <a:rPr lang="en-US" dirty="0">
                <a:latin typeface="Calibri" panose="020F0502020204030204" pitchFamily="34" charset="0"/>
                <a:cs typeface="Calibri" panose="020F0502020204030204" pitchFamily="34" charset="0"/>
              </a:rPr>
              <a:t>National Clinician  Consultation Center </a:t>
            </a:r>
            <a:r>
              <a:rPr lang="en-US" sz="1800" dirty="0">
                <a:latin typeface="Calibri" panose="020F0502020204030204" pitchFamily="34" charset="0"/>
                <a:cs typeface="Calibri" panose="020F0502020204030204" pitchFamily="34" charset="0"/>
                <a:hlinkClick r:id="rId3"/>
              </a:rPr>
              <a:t>http://nccc.ucsf.edu/</a:t>
            </a:r>
            <a:endParaRPr lang="en-US" sz="195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HIV Management</a:t>
            </a:r>
          </a:p>
          <a:p>
            <a:pPr lvl="1"/>
            <a:r>
              <a:rPr lang="en-US" dirty="0">
                <a:latin typeface="Calibri" panose="020F0502020204030204" pitchFamily="34" charset="0"/>
                <a:cs typeface="Calibri" panose="020F0502020204030204" pitchFamily="34" charset="0"/>
              </a:rPr>
              <a:t>Perinatal HIV </a:t>
            </a:r>
          </a:p>
          <a:p>
            <a:pPr lvl="1"/>
            <a:r>
              <a:rPr lang="en-US" dirty="0">
                <a:latin typeface="Calibri" panose="020F0502020204030204" pitchFamily="34" charset="0"/>
                <a:cs typeface="Calibri" panose="020F0502020204030204" pitchFamily="34" charset="0"/>
              </a:rPr>
              <a:t>HIV </a:t>
            </a:r>
            <a:r>
              <a:rPr lang="en-US" dirty="0" err="1">
                <a:latin typeface="Calibri" panose="020F0502020204030204" pitchFamily="34" charset="0"/>
                <a:cs typeface="Calibri" panose="020F0502020204030204" pitchFamily="34" charset="0"/>
              </a:rPr>
              <a:t>PrEP</a:t>
            </a:r>
            <a:r>
              <a:rPr lang="en-US" dirty="0">
                <a:latin typeface="Calibri" panose="020F0502020204030204" pitchFamily="34" charset="0"/>
                <a:cs typeface="Calibri" panose="020F0502020204030204" pitchFamily="34" charset="0"/>
              </a:rPr>
              <a:t> </a:t>
            </a:r>
          </a:p>
          <a:p>
            <a:pPr lvl="1"/>
            <a:r>
              <a:rPr lang="en-US" dirty="0">
                <a:latin typeface="Calibri" panose="020F0502020204030204" pitchFamily="34" charset="0"/>
                <a:cs typeface="Calibri" panose="020F0502020204030204" pitchFamily="34" charset="0"/>
              </a:rPr>
              <a:t>HIV PEP line</a:t>
            </a:r>
          </a:p>
          <a:p>
            <a:pPr lvl="1"/>
            <a:r>
              <a:rPr lang="en-US" dirty="0">
                <a:latin typeface="Calibri" panose="020F0502020204030204" pitchFamily="34" charset="0"/>
                <a:cs typeface="Calibri" panose="020F0502020204030204" pitchFamily="34" charset="0"/>
              </a:rPr>
              <a:t>HCV Management</a:t>
            </a:r>
          </a:p>
          <a:p>
            <a:pPr lvl="1"/>
            <a:r>
              <a:rPr lang="en-US" dirty="0">
                <a:latin typeface="Calibri" panose="020F0502020204030204" pitchFamily="34" charset="0"/>
                <a:cs typeface="Calibri" panose="020F0502020204030204" pitchFamily="34" charset="0"/>
              </a:rPr>
              <a:t>Substance Use Management</a:t>
            </a:r>
          </a:p>
          <a:p>
            <a:pPr lvl="1"/>
            <a:endParaRPr lang="en-US" sz="6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Present case on ECHO   </a:t>
            </a:r>
            <a:r>
              <a:rPr lang="en-US" sz="2200" dirty="0">
                <a:latin typeface="Calibri" panose="020F0502020204030204" pitchFamily="34" charset="0"/>
                <a:cs typeface="Calibri" panose="020F0502020204030204" pitchFamily="34" charset="0"/>
                <a:hlinkClick r:id="rId4"/>
              </a:rPr>
              <a:t>hivecho@salud.unm.edu</a:t>
            </a:r>
            <a:r>
              <a:rPr lang="en-US" sz="2200" dirty="0">
                <a:latin typeface="Calibri" panose="020F0502020204030204" pitchFamily="34" charset="0"/>
                <a:cs typeface="Calibri" panose="020F0502020204030204" pitchFamily="34" charset="0"/>
              </a:rPr>
              <a:t> </a:t>
            </a:r>
          </a:p>
        </p:txBody>
      </p:sp>
      <p:sp>
        <p:nvSpPr>
          <p:cNvPr id="7" name="Content Placeholder 6"/>
          <p:cNvSpPr>
            <a:spLocks noGrp="1"/>
          </p:cNvSpPr>
          <p:nvPr>
            <p:ph sz="half" idx="2"/>
          </p:nvPr>
        </p:nvSpPr>
        <p:spPr>
          <a:xfrm>
            <a:off x="4629150" y="895350"/>
            <a:ext cx="4451278" cy="3771900"/>
          </a:xfrm>
        </p:spPr>
        <p:txBody>
          <a:bodyPr>
            <a:normAutofit fontScale="85000" lnSpcReduction="20000"/>
          </a:bodyPr>
          <a:lstStyle/>
          <a:p>
            <a:r>
              <a:rPr lang="en-US" dirty="0">
                <a:latin typeface="Calibri" panose="020F0502020204030204" pitchFamily="34" charset="0"/>
                <a:cs typeface="Calibri" panose="020F0502020204030204" pitchFamily="34" charset="0"/>
              </a:rPr>
              <a:t>AETC National HIV Curriculum </a:t>
            </a:r>
            <a:r>
              <a:rPr lang="en-US" dirty="0">
                <a:latin typeface="Calibri" panose="020F0502020204030204" pitchFamily="34" charset="0"/>
                <a:cs typeface="Calibri" panose="020F0502020204030204" pitchFamily="34" charset="0"/>
                <a:hlinkClick r:id="rId5"/>
              </a:rPr>
              <a:t>https://aidsetc.org/nhc</a:t>
            </a:r>
            <a:endParaRPr lang="en-US" dirty="0">
              <a:latin typeface="Calibri" panose="020F0502020204030204" pitchFamily="34" charset="0"/>
              <a:cs typeface="Calibri" panose="020F0502020204030204" pitchFamily="34" charset="0"/>
            </a:endParaRPr>
          </a:p>
          <a:p>
            <a:endParaRPr lang="en-US" sz="9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AETC National Coordinating Resource Center </a:t>
            </a:r>
            <a:r>
              <a:rPr lang="en-US" dirty="0">
                <a:latin typeface="Calibri" panose="020F0502020204030204" pitchFamily="34" charset="0"/>
                <a:cs typeface="Calibri" panose="020F0502020204030204" pitchFamily="34" charset="0"/>
                <a:hlinkClick r:id="rId6"/>
              </a:rPr>
              <a:t>https://targethiv.org/library/aetc-national-coordinating-resource-center-0</a:t>
            </a:r>
            <a:endParaRPr lang="en-US" dirty="0">
              <a:latin typeface="Calibri" panose="020F0502020204030204" pitchFamily="34" charset="0"/>
              <a:cs typeface="Calibri" panose="020F0502020204030204" pitchFamily="34" charset="0"/>
            </a:endParaRPr>
          </a:p>
          <a:p>
            <a:endParaRPr lang="en-US" sz="8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Additional trainings </a:t>
            </a:r>
            <a:r>
              <a:rPr lang="en-US" dirty="0">
                <a:latin typeface="Calibri" panose="020F0502020204030204" pitchFamily="34" charset="0"/>
                <a:cs typeface="Calibri" panose="020F0502020204030204" pitchFamily="34" charset="0"/>
                <a:hlinkClick r:id="rId7"/>
              </a:rPr>
              <a:t>scaetcecho@salud.unm.edu</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hlinkClick r:id="rId8"/>
              </a:rPr>
              <a:t>www.scaetc.org</a:t>
            </a:r>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24</a:t>
            </a:fld>
            <a:endParaRPr lang="en-US"/>
          </a:p>
        </p:txBody>
      </p:sp>
    </p:spTree>
    <p:extLst>
      <p:ext uri="{BB962C8B-B14F-4D97-AF65-F5344CB8AC3E}">
        <p14:creationId xmlns:p14="http://schemas.microsoft.com/office/powerpoint/2010/main" val="1232202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5900" y="156282"/>
            <a:ext cx="6236677" cy="536972"/>
          </a:xfrm>
        </p:spPr>
        <p:txBody>
          <a:bodyPr/>
          <a:lstStyle/>
          <a:p>
            <a:pPr algn="ctr"/>
            <a:r>
              <a:rPr lang="en-US" dirty="0">
                <a:ea typeface="+mj-lt"/>
                <a:cs typeface="+mj-lt"/>
              </a:rPr>
              <a:t>SCAETC Social Media</a:t>
            </a:r>
          </a:p>
        </p:txBody>
      </p:sp>
      <p:sp>
        <p:nvSpPr>
          <p:cNvPr id="4" name="Slide Number Placeholder 3"/>
          <p:cNvSpPr>
            <a:spLocks noGrp="1"/>
          </p:cNvSpPr>
          <p:nvPr>
            <p:ph type="sldNum" sz="quarter" idx="12"/>
          </p:nvPr>
        </p:nvSpPr>
        <p:spPr/>
        <p:txBody>
          <a:bodyPr/>
          <a:lstStyle/>
          <a:p>
            <a:r>
              <a:rPr lang="en-US" dirty="0"/>
              <a:t>#</a:t>
            </a:r>
            <a:endParaRPr lang="en-US" dirty="0">
              <a:cs typeface="Arial"/>
            </a:endParaRPr>
          </a:p>
        </p:txBody>
      </p:sp>
      <p:pic>
        <p:nvPicPr>
          <p:cNvPr id="10" name="Picture 10" descr="Qr code&#10;&#10;Description automatically generated">
            <a:extLst>
              <a:ext uri="{FF2B5EF4-FFF2-40B4-BE49-F238E27FC236}">
                <a16:creationId xmlns:a16="http://schemas.microsoft.com/office/drawing/2014/main" id="{2D0DD1C0-D0EC-9F05-ECB1-23C4B8D9E113}"/>
              </a:ext>
            </a:extLst>
          </p:cNvPr>
          <p:cNvPicPr>
            <a:picLocks noChangeAspect="1"/>
          </p:cNvPicPr>
          <p:nvPr/>
        </p:nvPicPr>
        <p:blipFill>
          <a:blip r:embed="rId3"/>
          <a:stretch>
            <a:fillRect/>
          </a:stretch>
        </p:blipFill>
        <p:spPr>
          <a:xfrm>
            <a:off x="1217543" y="845828"/>
            <a:ext cx="6778486" cy="3819587"/>
          </a:xfrm>
          <a:prstGeom prst="rect">
            <a:avLst/>
          </a:prstGeom>
        </p:spPr>
      </p:pic>
    </p:spTree>
    <p:extLst>
      <p:ext uri="{BB962C8B-B14F-4D97-AF65-F5344CB8AC3E}">
        <p14:creationId xmlns:p14="http://schemas.microsoft.com/office/powerpoint/2010/main" val="3727179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B09F2-4C44-4E40-9544-CCC85F03C62F}"/>
              </a:ext>
            </a:extLst>
          </p:cNvPr>
          <p:cNvSpPr>
            <a:spLocks noGrp="1"/>
          </p:cNvSpPr>
          <p:nvPr>
            <p:ph type="title"/>
          </p:nvPr>
        </p:nvSpPr>
        <p:spPr/>
        <p:txBody>
          <a:bodyPr/>
          <a:lstStyle/>
          <a:p>
            <a:pPr algn="ctr"/>
            <a:r>
              <a:rPr lang="en-US" b="1" dirty="0"/>
              <a:t>References</a:t>
            </a:r>
          </a:p>
        </p:txBody>
      </p:sp>
      <p:sp>
        <p:nvSpPr>
          <p:cNvPr id="3" name="Content Placeholder 2">
            <a:extLst>
              <a:ext uri="{FF2B5EF4-FFF2-40B4-BE49-F238E27FC236}">
                <a16:creationId xmlns:a16="http://schemas.microsoft.com/office/drawing/2014/main" id="{A7903706-DC2E-40F9-B40B-911DDD7D1B9F}"/>
              </a:ext>
            </a:extLst>
          </p:cNvPr>
          <p:cNvSpPr>
            <a:spLocks noGrp="1"/>
          </p:cNvSpPr>
          <p:nvPr>
            <p:ph idx="1"/>
          </p:nvPr>
        </p:nvSpPr>
        <p:spPr/>
        <p:txBody>
          <a:bodyPr>
            <a:normAutofit fontScale="47500" lnSpcReduction="20000"/>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AIDSInfo</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(2018). Guidelines for the use of antiretroviral agents in HIV-1 infected adults and adolescents. Retrieved from </a:t>
            </a:r>
            <a:r>
              <a:rPr lang="en-US"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https://aidsinfo.nih.gov/contentfiles/lvguidelines/adultandadolescentgl.pdf</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American Academy of HIV Medicine (AAHIVM) (2019). AAHIVM fundamentals of HIV medicine. Washington, DC: AAHIVM.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Association of Nurses in AIDS Care. (2010). ANAC’s core curriculum for HIV/AIDS nursing (3rd ed.). Sudbury, MA: Jones &amp; Bartlett.</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Baeten</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et al (2012). Antiretroviral prophylaxis for HIV prevention in heterosexual men and women. N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Engl</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Med, 367, 399-410.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doi</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10.1056/NEJMoa1108524</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Ball, K., Lawson, W., &amp; Alim, T. (2013). Medical mistrust, conspiracy beliefs, &amp; HIV-related behavior among African Americans. Journal of Psychology and Behavioral Science, 1. chrome-extension://</a:t>
            </a:r>
            <a:r>
              <a:rPr lang="en-US" dirty="0" err="1">
                <a:solidFill>
                  <a:srgbClr val="000000"/>
                </a:solidFill>
                <a:latin typeface="Calibri" panose="020F0502020204030204" pitchFamily="34" charset="0"/>
                <a:ea typeface="Calibri" panose="020F0502020204030204" pitchFamily="34" charset="0"/>
                <a:cs typeface="Calibri" panose="020F0502020204030204" pitchFamily="34" charset="0"/>
              </a:rPr>
              <a:t>efaidnbmnnnibpcajpcglclefindmkaj</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US" dirty="0" err="1">
                <a:solidFill>
                  <a:srgbClr val="000000"/>
                </a:solidFill>
                <a:latin typeface="Calibri" panose="020F0502020204030204" pitchFamily="34" charset="0"/>
                <a:ea typeface="Calibri" panose="020F0502020204030204" pitchFamily="34" charset="0"/>
                <a:cs typeface="Calibri" panose="020F0502020204030204" pitchFamily="34" charset="0"/>
              </a:rPr>
              <a:t>viewer.html?pdfurl</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=http%3A%2F%2Fjpbsnet.com%2Fjournals%2Fjpbs%2FVol_1_No_1_December_2013%2F1.pdf&amp;clen=57684&amp;chunk=true</a:t>
            </a:r>
          </a:p>
          <a:p>
            <a:pPr indent="-342900">
              <a:lnSpc>
                <a:spcPct val="107000"/>
              </a:lnSpc>
              <a:spcBef>
                <a:spcPts val="0"/>
              </a:spcBef>
              <a:spcAft>
                <a:spcPts val="800"/>
              </a:spcAft>
              <a:buFont typeface="Arial" panose="020B0604020202020204" pitchFamily="34" charset="0"/>
              <a:buChar char="•"/>
              <a:tabLst>
                <a:tab pos="457200" algn="l"/>
              </a:tabLst>
            </a:pP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Bavinton</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 Pinto, A.,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Phanuphak</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Grinsztejn</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Prestage</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G.,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Zablotska</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-Manos, I.,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Jin</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 Fairley, C., Moore, R., Roth, N., Bloch, M., Pell, C., McNulty, A., Baker, D., Hoy, J., Tee, B., Templeton, D., Cooper, D., Emery, S., Kelleher, A.,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Grulich</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and the Opposites Attract Study Group. (in press). Viral suppression and HIV transmission in homosexual male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serodiscordant</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couples: an international cohort study. Lancet HIV. 5(8): e438-447</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55BDF0B-2190-4F87-AC21-21318482033F}"/>
              </a:ext>
            </a:extLst>
          </p:cNvPr>
          <p:cNvSpPr>
            <a:spLocks noGrp="1"/>
          </p:cNvSpPr>
          <p:nvPr>
            <p:ph type="sldNum" sz="quarter" idx="12"/>
          </p:nvPr>
        </p:nvSpPr>
        <p:spPr/>
        <p:txBody>
          <a:bodyPr/>
          <a:lstStyle/>
          <a:p>
            <a:fld id="{6E2D2B3B-882E-40F3-A32F-6DD516915044}" type="slidenum">
              <a:rPr lang="en-US" smtClean="0"/>
              <a:pPr/>
              <a:t>26</a:t>
            </a:fld>
            <a:endParaRPr lang="en-US"/>
          </a:p>
        </p:txBody>
      </p:sp>
    </p:spTree>
    <p:extLst>
      <p:ext uri="{BB962C8B-B14F-4D97-AF65-F5344CB8AC3E}">
        <p14:creationId xmlns:p14="http://schemas.microsoft.com/office/powerpoint/2010/main" val="2469127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3CD9-A842-FFC9-CA3C-E2C02D2F74D0}"/>
              </a:ext>
            </a:extLst>
          </p:cNvPr>
          <p:cNvSpPr>
            <a:spLocks noGrp="1"/>
          </p:cNvSpPr>
          <p:nvPr>
            <p:ph type="title"/>
          </p:nvPr>
        </p:nvSpPr>
        <p:spPr/>
        <p:txBody>
          <a:bodyPr/>
          <a:lstStyle/>
          <a:p>
            <a:pPr algn="ctr"/>
            <a:r>
              <a:rPr lang="en-US" b="1" dirty="0"/>
              <a:t>References</a:t>
            </a:r>
          </a:p>
        </p:txBody>
      </p:sp>
      <p:sp>
        <p:nvSpPr>
          <p:cNvPr id="3" name="Content Placeholder 2">
            <a:extLst>
              <a:ext uri="{FF2B5EF4-FFF2-40B4-BE49-F238E27FC236}">
                <a16:creationId xmlns:a16="http://schemas.microsoft.com/office/drawing/2014/main" id="{38EAB295-F851-332A-7776-064B1F12C574}"/>
              </a:ext>
            </a:extLst>
          </p:cNvPr>
          <p:cNvSpPr>
            <a:spLocks noGrp="1"/>
          </p:cNvSpPr>
          <p:nvPr>
            <p:ph idx="1"/>
          </p:nvPr>
        </p:nvSpPr>
        <p:spPr/>
        <p:txBody>
          <a:bodyPr>
            <a:noAutofit/>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Centers for Disease Control and Prevention. HIV Surveillance Report, 2016; vol. 28. http://www.cdc.gov/hiv/library/reports/hiv-surveillance.html. Published November 2017. Accessed 4/26/2021.</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Centers for Disease Control and Prevention (CDC) (2017). US Public Health Service (2017). Pre-exposure prophylaxis for the prevention of HIV infection in the United States- 2017 update. </a:t>
            </a:r>
            <a:r>
              <a:rPr lang="en-US" sz="11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https://www.cdc.gov/hiv/pdf/risk/prep/cdc-hiv-prep-guidelines-2017.pdf</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Centers for Disease Control and Prevention. (2017). HIV at a glance. </a:t>
            </a:r>
            <a:r>
              <a:rPr lang="en-US" sz="11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https://www.cdc.gov/hiv/statistics/overview/ataglance.html</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Cohen, M., Chen, Y., McCauley, M., Gamble, T., </a:t>
            </a: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Hosseinipour</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 </a:t>
            </a: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Kumarasamy</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 Hakim, J., </a:t>
            </a: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Kumwenda</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a:t>
            </a: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Grinsztejn</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 </a:t>
            </a: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Pilotto</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Godbole, S. &amp; </a:t>
            </a: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Chariyalertsak</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 for the HPTN 052 Study Team. (2016). Antiretroviral Therapy for the Prevention of HIV-1 Transmission. N </a:t>
            </a: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Engl</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Med. 375, 830-839. Available at </a:t>
            </a:r>
            <a:r>
              <a:rPr lang="en-US" sz="11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https://www.nejm.org/doi/full/10.1056/NEJMoa1600693</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Downing, A. &amp; Garcia-Diaz, J. (2017). Missed opportunities for HIV diagnosis. </a:t>
            </a:r>
            <a:r>
              <a:rPr lang="en-US" sz="11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Journal of the International Association of Providers of AIDS Care, 16,</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14-17. doi:10.1177/2325957416661423. </a:t>
            </a:r>
          </a:p>
          <a:p>
            <a:pPr indent="-342900">
              <a:lnSpc>
                <a:spcPct val="107000"/>
              </a:lnSpc>
              <a:spcBef>
                <a:spcPts val="0"/>
              </a:spcBef>
              <a:spcAft>
                <a:spcPts val="800"/>
              </a:spcAft>
              <a:buFont typeface="Arial" panose="020B0604020202020204" pitchFamily="34" charset="0"/>
              <a:buChar char="•"/>
              <a:tabLst>
                <a:tab pos="457200" algn="l"/>
              </a:tabLst>
            </a:pP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Eisenger</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 Dieffenbach, C., &amp; Fauci, A. (2019). HIV viral load and transmissibility of HIV infection: undetectable equals </a:t>
            </a: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untransmittable</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JAMA, 321(5), 451-452. </a:t>
            </a:r>
            <a:r>
              <a:rPr lang="en-US"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doi</a:t>
            </a:r>
            <a:r>
              <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10.1001/jama.2018.21167 (2019).</a:t>
            </a:r>
          </a:p>
        </p:txBody>
      </p:sp>
      <p:sp>
        <p:nvSpPr>
          <p:cNvPr id="4" name="Slide Number Placeholder 3">
            <a:extLst>
              <a:ext uri="{FF2B5EF4-FFF2-40B4-BE49-F238E27FC236}">
                <a16:creationId xmlns:a16="http://schemas.microsoft.com/office/drawing/2014/main" id="{C8CEB12B-6925-541D-18FC-2C989AC18D80}"/>
              </a:ext>
            </a:extLst>
          </p:cNvPr>
          <p:cNvSpPr>
            <a:spLocks noGrp="1"/>
          </p:cNvSpPr>
          <p:nvPr>
            <p:ph type="sldNum" sz="quarter" idx="12"/>
          </p:nvPr>
        </p:nvSpPr>
        <p:spPr/>
        <p:txBody>
          <a:bodyPr/>
          <a:lstStyle/>
          <a:p>
            <a:fld id="{6E2D2B3B-882E-40F3-A32F-6DD516915044}" type="slidenum">
              <a:rPr lang="en-US" smtClean="0"/>
              <a:pPr/>
              <a:t>27</a:t>
            </a:fld>
            <a:endParaRPr lang="en-US"/>
          </a:p>
        </p:txBody>
      </p:sp>
    </p:spTree>
    <p:extLst>
      <p:ext uri="{BB962C8B-B14F-4D97-AF65-F5344CB8AC3E}">
        <p14:creationId xmlns:p14="http://schemas.microsoft.com/office/powerpoint/2010/main" val="898534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9686F-88C3-46C7-DDDF-8490552A267E}"/>
              </a:ext>
            </a:extLst>
          </p:cNvPr>
          <p:cNvSpPr>
            <a:spLocks noGrp="1"/>
          </p:cNvSpPr>
          <p:nvPr>
            <p:ph type="title"/>
          </p:nvPr>
        </p:nvSpPr>
        <p:spPr/>
        <p:txBody>
          <a:bodyPr/>
          <a:lstStyle/>
          <a:p>
            <a:pPr algn="ctr"/>
            <a:r>
              <a:rPr lang="en-US" b="1" dirty="0"/>
              <a:t>References</a:t>
            </a:r>
          </a:p>
        </p:txBody>
      </p:sp>
      <p:sp>
        <p:nvSpPr>
          <p:cNvPr id="3" name="Content Placeholder 2">
            <a:extLst>
              <a:ext uri="{FF2B5EF4-FFF2-40B4-BE49-F238E27FC236}">
                <a16:creationId xmlns:a16="http://schemas.microsoft.com/office/drawing/2014/main" id="{B102664D-46C2-BE76-E65E-904BEDE7EB02}"/>
              </a:ext>
            </a:extLst>
          </p:cNvPr>
          <p:cNvSpPr>
            <a:spLocks noGrp="1"/>
          </p:cNvSpPr>
          <p:nvPr>
            <p:ph idx="1"/>
          </p:nvPr>
        </p:nvSpPr>
        <p:spPr/>
        <p:txBody>
          <a:bodyPr>
            <a:normAutofit fontScale="40000" lnSpcReduction="20000"/>
          </a:bodyPr>
          <a:lstStyle/>
          <a:p>
            <a:pPr indent="-342900">
              <a:lnSpc>
                <a:spcPct val="107000"/>
              </a:lnSpc>
              <a:spcBef>
                <a:spcPts val="0"/>
              </a:spcBef>
              <a:spcAft>
                <a:spcPts val="800"/>
              </a:spcAft>
              <a:buFont typeface="Arial" panose="020B0604020202020204" pitchFamily="34" charset="0"/>
              <a:buChar char="•"/>
              <a:tabLst>
                <a:tab pos="457200" algn="l"/>
              </a:tabLst>
            </a:pPr>
            <a:r>
              <a:rPr lang="en-US" sz="2400" b="0" i="0" dirty="0">
                <a:effectLst/>
                <a:latin typeface="Calibri" panose="020F0502020204030204" pitchFamily="34" charset="0"/>
                <a:cs typeface="Calibri" panose="020F0502020204030204" pitchFamily="34" charset="0"/>
              </a:rPr>
              <a:t>Eshleman SH, Fogel JM, Piwowar-Manning E, et al. Characterization of Human Immunodeficiency Virus (HIV) Infections in Women Who Received Injectable Cabotegravir or Tenofovir Disoproxil Fumarate/Emtricitabine for HIV Prevention: HPTN 084. The Journal of Infectious Diseases. 2022 Mar. DOI: 10.1093/</a:t>
            </a:r>
            <a:r>
              <a:rPr lang="en-US" sz="2400" b="0" i="0" dirty="0" err="1">
                <a:effectLst/>
                <a:latin typeface="Calibri" panose="020F0502020204030204" pitchFamily="34" charset="0"/>
                <a:cs typeface="Calibri" panose="020F0502020204030204" pitchFamily="34" charset="0"/>
              </a:rPr>
              <a:t>infdis</a:t>
            </a:r>
            <a:r>
              <a:rPr lang="en-US" sz="2400" b="0" i="0" dirty="0">
                <a:effectLst/>
                <a:latin typeface="Calibri" panose="020F0502020204030204" pitchFamily="34" charset="0"/>
                <a:cs typeface="Calibri" panose="020F0502020204030204" pitchFamily="34" charset="0"/>
              </a:rPr>
              <a:t>/jiab576. PMID: 35301540.</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b="0" i="0" dirty="0">
                <a:solidFill>
                  <a:srgbClr val="212121"/>
                </a:solidFill>
                <a:effectLst/>
                <a:latin typeface="Calibri" panose="020F0502020204030204" pitchFamily="34" charset="0"/>
                <a:cs typeface="Calibri" panose="020F0502020204030204" pitchFamily="34" charset="0"/>
              </a:rPr>
              <a:t>Freeman R, </a:t>
            </a:r>
            <a:r>
              <a:rPr lang="en-US" b="0" i="0" dirty="0" err="1">
                <a:solidFill>
                  <a:srgbClr val="212121"/>
                </a:solidFill>
                <a:effectLst/>
                <a:latin typeface="Calibri" panose="020F0502020204030204" pitchFamily="34" charset="0"/>
                <a:cs typeface="Calibri" panose="020F0502020204030204" pitchFamily="34" charset="0"/>
              </a:rPr>
              <a:t>Gwadz</a:t>
            </a:r>
            <a:r>
              <a:rPr lang="en-US" b="0" i="0" dirty="0">
                <a:solidFill>
                  <a:srgbClr val="212121"/>
                </a:solidFill>
                <a:effectLst/>
                <a:latin typeface="Calibri" panose="020F0502020204030204" pitchFamily="34" charset="0"/>
                <a:cs typeface="Calibri" panose="020F0502020204030204" pitchFamily="34" charset="0"/>
              </a:rPr>
              <a:t> MV, Silverman E, </a:t>
            </a:r>
            <a:r>
              <a:rPr lang="en-US" b="0" i="0" dirty="0" err="1">
                <a:solidFill>
                  <a:srgbClr val="212121"/>
                </a:solidFill>
                <a:effectLst/>
                <a:latin typeface="Calibri" panose="020F0502020204030204" pitchFamily="34" charset="0"/>
                <a:cs typeface="Calibri" panose="020F0502020204030204" pitchFamily="34" charset="0"/>
              </a:rPr>
              <a:t>Kutnick</a:t>
            </a:r>
            <a:r>
              <a:rPr lang="en-US" b="0" i="0" dirty="0">
                <a:solidFill>
                  <a:srgbClr val="212121"/>
                </a:solidFill>
                <a:effectLst/>
                <a:latin typeface="Calibri" panose="020F0502020204030204" pitchFamily="34" charset="0"/>
                <a:cs typeface="Calibri" panose="020F0502020204030204" pitchFamily="34" charset="0"/>
              </a:rPr>
              <a:t> A, Leonard NR, Ritchie AS, Reed J, Martinez BY. Critical race theory as a tool for understanding poor engagement along the HIV care continuum among African American/Black and Hispanic persons living with HIV in the United States: a qualitative exploration</a:t>
            </a:r>
            <a:r>
              <a:rPr lang="en-US" b="0" i="0" dirty="0">
                <a:solidFill>
                  <a:srgbClr val="212121"/>
                </a:solidFill>
                <a:effectLst/>
                <a:latin typeface="Times New Roman" panose="02020603050405020304" pitchFamily="18" charset="0"/>
                <a:cs typeface="Times New Roman" panose="02020603050405020304" pitchFamily="18" charset="0"/>
              </a:rPr>
              <a:t>. Int J Equity Health. 2017 Mar 24;16(1):54. </a:t>
            </a:r>
            <a:r>
              <a:rPr lang="en-US" b="0" i="0" dirty="0" err="1">
                <a:solidFill>
                  <a:srgbClr val="212121"/>
                </a:solidFill>
                <a:effectLst/>
                <a:latin typeface="Times New Roman" panose="02020603050405020304" pitchFamily="18" charset="0"/>
                <a:cs typeface="Times New Roman" panose="02020603050405020304" pitchFamily="18" charset="0"/>
              </a:rPr>
              <a:t>doi</a:t>
            </a:r>
            <a:r>
              <a:rPr lang="en-US" b="0" i="0" dirty="0">
                <a:solidFill>
                  <a:srgbClr val="212121"/>
                </a:solidFill>
                <a:effectLst/>
                <a:latin typeface="Times New Roman" panose="02020603050405020304" pitchFamily="18" charset="0"/>
                <a:cs typeface="Times New Roman" panose="02020603050405020304" pitchFamily="18" charset="0"/>
              </a:rPr>
              <a:t>: 10.1186/s12939-017-0549-3. PMID: 28340589; PMCID: PMC5364619.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Galletly</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 Pinkerton, S., &amp;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Petroll</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(2008). CDC recommendations for opt-out testing and reactions to unanticipated HIV diagnoses. AIDS Patient Care and STDS, 22(3), 189-193.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doi</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https://dx.doi.org/10.1089%2Fapc.2007.0104</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indent="-342900">
              <a:lnSpc>
                <a:spcPct val="107000"/>
              </a:lnSpc>
              <a:spcBef>
                <a:spcPts val="0"/>
              </a:spcBef>
              <a:spcAft>
                <a:spcPts val="800"/>
              </a:spcAft>
              <a:buFont typeface="Arial" panose="020B0604020202020204" pitchFamily="34" charset="0"/>
              <a:buChar char="•"/>
              <a:tabLst>
                <a:tab pos="457200" algn="l"/>
              </a:tabLst>
            </a:pPr>
            <a:r>
              <a:rPr lang="en-US" sz="2400" dirty="0">
                <a:solidFill>
                  <a:schemeClr val="tx1"/>
                </a:solidFill>
              </a:rPr>
              <a:t>Hsu, KK; </a:t>
            </a:r>
            <a:r>
              <a:rPr lang="en-US" sz="2400" dirty="0" err="1">
                <a:solidFill>
                  <a:schemeClr val="tx1"/>
                </a:solidFill>
              </a:rPr>
              <a:t>Ralehmanina</a:t>
            </a:r>
            <a:r>
              <a:rPr lang="en-US" sz="2400" dirty="0">
                <a:solidFill>
                  <a:schemeClr val="tx1"/>
                </a:solidFill>
              </a:rPr>
              <a:t>, NY. Committee on Pediatrics. Adolescents and Young Adults: The pediatrician's role in HIV testing and pre- and postexposure HIV prophylaxis. Pediatrics, 2022, 149(1); e2021055207</a:t>
            </a:r>
          </a:p>
          <a:p>
            <a:pPr indent="-342900">
              <a:lnSpc>
                <a:spcPct val="107000"/>
              </a:lnSpc>
              <a:spcBef>
                <a:spcPts val="0"/>
              </a:spcBef>
              <a:spcAft>
                <a:spcPts val="800"/>
              </a:spcAft>
              <a:buFont typeface="Arial" panose="020B0604020202020204" pitchFamily="34" charset="0"/>
              <a:buChar char="•"/>
              <a:tabLst>
                <a:tab pos="457200" algn="l"/>
              </a:tabLst>
            </a:pPr>
            <a:r>
              <a:rPr lang="en-US" sz="2400" b="0" i="0" dirty="0" err="1">
                <a:effectLst/>
              </a:rPr>
              <a:t>Landovitz</a:t>
            </a:r>
            <a:r>
              <a:rPr lang="en-US" sz="2400" b="0" i="0" dirty="0">
                <a:effectLst/>
              </a:rPr>
              <a:t> R, Donnell D, Clement M, Hanscom B, Cottle L, Coelho L . </a:t>
            </a:r>
            <a:r>
              <a:rPr lang="en-US" sz="2400" b="0" i="0" u="none" strike="noStrike" dirty="0">
                <a:effectLst/>
                <a:hlinkClick r:id="rId3">
                  <a:extLst>
                    <a:ext uri="{A12FA001-AC4F-418D-AE19-62706E023703}">
                      <ahyp:hlinkClr xmlns:ahyp="http://schemas.microsoft.com/office/drawing/2018/hyperlinkcolor" val="tx"/>
                    </a:ext>
                  </a:extLst>
                </a:hlinkClick>
              </a:rPr>
              <a:t>Cabotegravir for HIV Prevention in Cisgender Men and Transgender Women</a:t>
            </a:r>
            <a:r>
              <a:rPr lang="en-US" sz="2400" b="0" i="0" dirty="0">
                <a:effectLst/>
              </a:rPr>
              <a:t>. NEJM. 2021, 385: 595-608</a:t>
            </a:r>
            <a:endParaRPr lang="en-US" sz="2400" dirty="0"/>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Lang, J., &amp;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Ananworanich</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(2014). Review. The discovery and development of antiretroviral agents. </a:t>
            </a:r>
            <a:r>
              <a:rPr lang="en-US"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Antiviral Therapy, 19(3</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5-14. doi:10:3851/IMP2896.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Myers, J. E., Braunstein, S. L., Xia, Q.,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Scanlin</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 Edelstein, Z., Harriman, G., Tsoi, B.,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Andaluz</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Yu, E., &amp; Daskalakis, D. (2018). Redefining Prevention and Care: A Status-Neutral Approach to HIV. </a:t>
            </a:r>
            <a:r>
              <a:rPr lang="en-US"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Open forum infectious diseases</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 ofy097. </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https://doi.org/10.1093/ofid/ofy097</a:t>
            </a:r>
            <a:endPar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14300" indent="0">
              <a:buNone/>
            </a:pPr>
            <a:endParaRPr lang="en-US" dirty="0"/>
          </a:p>
        </p:txBody>
      </p:sp>
      <p:sp>
        <p:nvSpPr>
          <p:cNvPr id="4" name="Slide Number Placeholder 3">
            <a:extLst>
              <a:ext uri="{FF2B5EF4-FFF2-40B4-BE49-F238E27FC236}">
                <a16:creationId xmlns:a16="http://schemas.microsoft.com/office/drawing/2014/main" id="{32ED33A9-D4F5-FD5B-077D-585D64A9E94F}"/>
              </a:ext>
            </a:extLst>
          </p:cNvPr>
          <p:cNvSpPr>
            <a:spLocks noGrp="1"/>
          </p:cNvSpPr>
          <p:nvPr>
            <p:ph type="sldNum" sz="quarter" idx="12"/>
          </p:nvPr>
        </p:nvSpPr>
        <p:spPr/>
        <p:txBody>
          <a:bodyPr/>
          <a:lstStyle/>
          <a:p>
            <a:fld id="{6E2D2B3B-882E-40F3-A32F-6DD516915044}" type="slidenum">
              <a:rPr lang="en-US" smtClean="0"/>
              <a:pPr/>
              <a:t>28</a:t>
            </a:fld>
            <a:endParaRPr lang="en-US"/>
          </a:p>
        </p:txBody>
      </p:sp>
    </p:spTree>
    <p:extLst>
      <p:ext uri="{BB962C8B-B14F-4D97-AF65-F5344CB8AC3E}">
        <p14:creationId xmlns:p14="http://schemas.microsoft.com/office/powerpoint/2010/main" val="3013000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51882-E9B6-0B97-6D5E-0DB595B1AD33}"/>
              </a:ext>
            </a:extLst>
          </p:cNvPr>
          <p:cNvSpPr>
            <a:spLocks noGrp="1"/>
          </p:cNvSpPr>
          <p:nvPr>
            <p:ph type="title"/>
          </p:nvPr>
        </p:nvSpPr>
        <p:spPr/>
        <p:txBody>
          <a:bodyPr/>
          <a:lstStyle/>
          <a:p>
            <a:pPr algn="ctr"/>
            <a:r>
              <a:rPr lang="en-US" b="1" dirty="0"/>
              <a:t>References</a:t>
            </a:r>
          </a:p>
        </p:txBody>
      </p:sp>
      <p:sp>
        <p:nvSpPr>
          <p:cNvPr id="3" name="Content Placeholder 2">
            <a:extLst>
              <a:ext uri="{FF2B5EF4-FFF2-40B4-BE49-F238E27FC236}">
                <a16:creationId xmlns:a16="http://schemas.microsoft.com/office/drawing/2014/main" id="{A03A219E-9151-E8C1-7AEA-0316EA152861}"/>
              </a:ext>
            </a:extLst>
          </p:cNvPr>
          <p:cNvSpPr>
            <a:spLocks noGrp="1"/>
          </p:cNvSpPr>
          <p:nvPr>
            <p:ph idx="1"/>
          </p:nvPr>
        </p:nvSpPr>
        <p:spPr/>
        <p:txBody>
          <a:bodyPr>
            <a:normAutofit fontScale="40000" lnSpcReduction="20000"/>
          </a:bodyPr>
          <a:lstStyle/>
          <a:p>
            <a:pPr indent="-342900">
              <a:lnSpc>
                <a:spcPct val="107000"/>
              </a:lnSpc>
              <a:spcBef>
                <a:spcPts val="0"/>
              </a:spcBef>
              <a:spcAft>
                <a:spcPts val="800"/>
              </a:spcAft>
              <a:buFont typeface="Arial" panose="020B0604020202020204" pitchFamily="34" charset="0"/>
              <a:buChar char="•"/>
              <a:tabLst>
                <a:tab pos="457200" algn="l"/>
              </a:tabLst>
            </a:pPr>
            <a:r>
              <a:rPr lang="en-US" b="0" i="0" dirty="0">
                <a:solidFill>
                  <a:srgbClr val="212121"/>
                </a:solidFill>
                <a:effectLst/>
                <a:latin typeface="Calibri" panose="020F0502020204030204" pitchFamily="34" charset="0"/>
                <a:cs typeface="Calibri" panose="020F0502020204030204" pitchFamily="34" charset="0"/>
              </a:rPr>
              <a:t>Quinn K, Dickson-Gomez J, </a:t>
            </a:r>
            <a:r>
              <a:rPr lang="en-US" b="0" i="0" dirty="0" err="1">
                <a:solidFill>
                  <a:srgbClr val="212121"/>
                </a:solidFill>
                <a:effectLst/>
                <a:latin typeface="Calibri" panose="020F0502020204030204" pitchFamily="34" charset="0"/>
                <a:cs typeface="Calibri" panose="020F0502020204030204" pitchFamily="34" charset="0"/>
              </a:rPr>
              <a:t>Zarwell</a:t>
            </a:r>
            <a:r>
              <a:rPr lang="en-US" b="0" i="0" dirty="0">
                <a:solidFill>
                  <a:srgbClr val="212121"/>
                </a:solidFill>
                <a:effectLst/>
                <a:latin typeface="Calibri" panose="020F0502020204030204" pitchFamily="34" charset="0"/>
                <a:cs typeface="Calibri" panose="020F0502020204030204" pitchFamily="34" charset="0"/>
              </a:rPr>
              <a:t> M, Pearson B, Lewis M. "A Gay Man and a Doctor are Just like, a Recipe for Destruction": How Racism and Homonegativity in Healthcare Settings Influence </a:t>
            </a:r>
            <a:r>
              <a:rPr lang="en-US" b="0" i="0" dirty="0" err="1">
                <a:solidFill>
                  <a:srgbClr val="212121"/>
                </a:solidFill>
                <a:effectLst/>
                <a:latin typeface="Calibri" panose="020F0502020204030204" pitchFamily="34" charset="0"/>
                <a:cs typeface="Calibri" panose="020F0502020204030204" pitchFamily="34" charset="0"/>
              </a:rPr>
              <a:t>PrEP</a:t>
            </a:r>
            <a:r>
              <a:rPr lang="en-US" b="0" i="0" dirty="0">
                <a:solidFill>
                  <a:srgbClr val="212121"/>
                </a:solidFill>
                <a:effectLst/>
                <a:latin typeface="Calibri" panose="020F0502020204030204" pitchFamily="34" charset="0"/>
                <a:cs typeface="Calibri" panose="020F0502020204030204" pitchFamily="34" charset="0"/>
              </a:rPr>
              <a:t> Uptake Among Young Black MSM. AIDS </a:t>
            </a:r>
            <a:r>
              <a:rPr lang="en-US" b="0" i="0" dirty="0" err="1">
                <a:solidFill>
                  <a:srgbClr val="212121"/>
                </a:solidFill>
                <a:effectLst/>
                <a:latin typeface="Calibri" panose="020F0502020204030204" pitchFamily="34" charset="0"/>
                <a:cs typeface="Calibri" panose="020F0502020204030204" pitchFamily="34" charset="0"/>
              </a:rPr>
              <a:t>Behav</a:t>
            </a:r>
            <a:r>
              <a:rPr lang="en-US" b="0" i="0" dirty="0">
                <a:solidFill>
                  <a:srgbClr val="212121"/>
                </a:solidFill>
                <a:effectLst/>
                <a:latin typeface="Calibri" panose="020F0502020204030204" pitchFamily="34" charset="0"/>
                <a:cs typeface="Calibri" panose="020F0502020204030204" pitchFamily="34" charset="0"/>
              </a:rPr>
              <a:t>. 2019 Jul;23(7):1951-1963. </a:t>
            </a:r>
            <a:r>
              <a:rPr lang="en-US" b="0" i="0" dirty="0" err="1">
                <a:solidFill>
                  <a:srgbClr val="212121"/>
                </a:solidFill>
                <a:effectLst/>
                <a:latin typeface="Calibri" panose="020F0502020204030204" pitchFamily="34" charset="0"/>
                <a:cs typeface="Calibri" panose="020F0502020204030204" pitchFamily="34" charset="0"/>
              </a:rPr>
              <a:t>doi</a:t>
            </a:r>
            <a:r>
              <a:rPr lang="en-US" b="0" i="0" dirty="0">
                <a:solidFill>
                  <a:srgbClr val="212121"/>
                </a:solidFill>
                <a:effectLst/>
                <a:latin typeface="Calibri" panose="020F0502020204030204" pitchFamily="34" charset="0"/>
                <a:cs typeface="Calibri" panose="020F0502020204030204" pitchFamily="34" charset="0"/>
              </a:rPr>
              <a:t>: 10.1007/s10461-018-2375-z. PMID: 30565092; PMCID: PMC6571052</a:t>
            </a:r>
            <a:r>
              <a:rPr lang="en-US" b="0" i="0" dirty="0">
                <a:solidFill>
                  <a:srgbClr val="212121"/>
                </a:solidFill>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b="0" i="0" dirty="0">
                <a:solidFill>
                  <a:srgbClr val="212121"/>
                </a:solidFill>
                <a:effectLst/>
                <a:latin typeface="Calibri" panose="020F0502020204030204" pitchFamily="34" charset="0"/>
                <a:cs typeface="Calibri" panose="020F0502020204030204" pitchFamily="34" charset="0"/>
              </a:rPr>
              <a:t>Randolph SD, </a:t>
            </a:r>
            <a:r>
              <a:rPr lang="en-US" b="0" i="0" dirty="0" err="1">
                <a:solidFill>
                  <a:srgbClr val="212121"/>
                </a:solidFill>
                <a:effectLst/>
                <a:latin typeface="Calibri" panose="020F0502020204030204" pitchFamily="34" charset="0"/>
                <a:cs typeface="Calibri" panose="020F0502020204030204" pitchFamily="34" charset="0"/>
              </a:rPr>
              <a:t>Golin</a:t>
            </a:r>
            <a:r>
              <a:rPr lang="en-US" b="0" i="0" dirty="0">
                <a:solidFill>
                  <a:srgbClr val="212121"/>
                </a:solidFill>
                <a:effectLst/>
                <a:latin typeface="Calibri" panose="020F0502020204030204" pitchFamily="34" charset="0"/>
                <a:cs typeface="Calibri" panose="020F0502020204030204" pitchFamily="34" charset="0"/>
              </a:rPr>
              <a:t> C, </a:t>
            </a:r>
            <a:r>
              <a:rPr lang="en-US" b="0" i="0" dirty="0" err="1">
                <a:solidFill>
                  <a:srgbClr val="212121"/>
                </a:solidFill>
                <a:effectLst/>
                <a:latin typeface="Calibri" panose="020F0502020204030204" pitchFamily="34" charset="0"/>
                <a:cs typeface="Calibri" panose="020F0502020204030204" pitchFamily="34" charset="0"/>
              </a:rPr>
              <a:t>Welgus</a:t>
            </a:r>
            <a:r>
              <a:rPr lang="en-US" b="0" i="0" dirty="0">
                <a:solidFill>
                  <a:srgbClr val="212121"/>
                </a:solidFill>
                <a:effectLst/>
                <a:latin typeface="Calibri" panose="020F0502020204030204" pitchFamily="34" charset="0"/>
                <a:cs typeface="Calibri" panose="020F0502020204030204" pitchFamily="34" charset="0"/>
              </a:rPr>
              <a:t> H, Lightfoot AF, Harding CJ, Riggins LF. How Perceived Structural Racism and Discrimination and Medical Mistrust in the Health System Influences Participation in HIV Health Services for Black Women Living in the United States South: A Qualitative, Descriptive Study. J Assoc Nurses AIDS Care. 2020 Sep-Oct;31(5):598-605. </a:t>
            </a:r>
            <a:r>
              <a:rPr lang="en-US" b="0" i="0" dirty="0" err="1">
                <a:solidFill>
                  <a:srgbClr val="212121"/>
                </a:solidFill>
                <a:effectLst/>
                <a:latin typeface="Calibri" panose="020F0502020204030204" pitchFamily="34" charset="0"/>
                <a:cs typeface="Calibri" panose="020F0502020204030204" pitchFamily="34" charset="0"/>
              </a:rPr>
              <a:t>doi</a:t>
            </a:r>
            <a:r>
              <a:rPr lang="en-US" b="0" i="0" dirty="0">
                <a:solidFill>
                  <a:srgbClr val="212121"/>
                </a:solidFill>
                <a:effectLst/>
                <a:latin typeface="Calibri" panose="020F0502020204030204" pitchFamily="34" charset="0"/>
                <a:cs typeface="Calibri" panose="020F0502020204030204" pitchFamily="34" charset="0"/>
              </a:rPr>
              <a:t>: 10.1097/JNC.0000000000000189. PMID: 32868634.</a:t>
            </a:r>
            <a:endPar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Rodger, AJ., Cambiano, V.,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Bruun</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 et al (2016). Sexual Activity Without Condoms and Risk of HIV Transmission in </a:t>
            </a:r>
            <a:r>
              <a:rPr lang="en-US" sz="2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Serodifferent</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Couples When the HIV-Positive Partner Is Using Suppressive Antiretroviral Therapy. JAMA. 316(2), 171–181. Available at: https:// </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www.ncbi.nlm.nih.gov/pubmed/27404185</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 Department of Health and Human Services. National Institutes of Health. (2021). </a:t>
            </a:r>
            <a:r>
              <a:rPr lang="en-US" sz="2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All of us research progra</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m</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https://allofus.nih.gov/</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 Public Health Service (2017). Pre-exposure prophylaxis for the prevention of HIV infection in the United States- 2017 update. </a:t>
            </a:r>
            <a:r>
              <a:rPr lang="en-US"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https://www.cdc.gov/hiv/pdf/risk/prep/cdc-hiv-prep-guidelines-2017.pdf</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 Public Health Service (2016). Updated guidelines for antiretroviral post exposure prophylaxis after sexual, injection drug use, or other non-occupational exposure to HIV- United States, 2016. </a:t>
            </a:r>
            <a:r>
              <a:rPr lang="en-US"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https://stacks.cdc.gov/view/cdc/38856</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White et al. (2015). What makes me screen for HIV? Perceived barriers and facilitators to conducting recommended routine HIV testing among primary care physicians in the southeastern United States. </a:t>
            </a:r>
            <a:r>
              <a:rPr lang="en-US"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J Int Assoc </a:t>
            </a:r>
            <a:r>
              <a:rPr lang="en-US" sz="2400" u="sng" dirty="0" err="1">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Provid</a:t>
            </a:r>
            <a:r>
              <a:rPr lang="en-US" sz="24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 AIDS Care. 2015 Mar; 14(2): 127–135.</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114300" indent="0">
              <a:buNone/>
            </a:pPr>
            <a:endParaRPr lang="en-US" dirty="0"/>
          </a:p>
        </p:txBody>
      </p:sp>
      <p:sp>
        <p:nvSpPr>
          <p:cNvPr id="4" name="Slide Number Placeholder 3">
            <a:extLst>
              <a:ext uri="{FF2B5EF4-FFF2-40B4-BE49-F238E27FC236}">
                <a16:creationId xmlns:a16="http://schemas.microsoft.com/office/drawing/2014/main" id="{06B766CA-C9D7-3043-C8B3-2404C2D359D6}"/>
              </a:ext>
            </a:extLst>
          </p:cNvPr>
          <p:cNvSpPr>
            <a:spLocks noGrp="1"/>
          </p:cNvSpPr>
          <p:nvPr>
            <p:ph type="sldNum" sz="quarter" idx="12"/>
          </p:nvPr>
        </p:nvSpPr>
        <p:spPr/>
        <p:txBody>
          <a:bodyPr/>
          <a:lstStyle/>
          <a:p>
            <a:fld id="{6E2D2B3B-882E-40F3-A32F-6DD516915044}" type="slidenum">
              <a:rPr lang="en-US" smtClean="0"/>
              <a:pPr/>
              <a:t>29</a:t>
            </a:fld>
            <a:endParaRPr lang="en-US"/>
          </a:p>
        </p:txBody>
      </p:sp>
    </p:spTree>
    <p:extLst>
      <p:ext uri="{BB962C8B-B14F-4D97-AF65-F5344CB8AC3E}">
        <p14:creationId xmlns:p14="http://schemas.microsoft.com/office/powerpoint/2010/main" val="122326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Learning Objectives</a:t>
            </a:r>
          </a:p>
        </p:txBody>
      </p:sp>
      <p:sp>
        <p:nvSpPr>
          <p:cNvPr id="3" name="Content Placeholder 2"/>
          <p:cNvSpPr>
            <a:spLocks noGrp="1"/>
          </p:cNvSpPr>
          <p:nvPr>
            <p:ph idx="1"/>
          </p:nvPr>
        </p:nvSpPr>
        <p:spPr>
          <a:xfrm>
            <a:off x="457200" y="1428751"/>
            <a:ext cx="8315569" cy="2819399"/>
          </a:xfrm>
        </p:spPr>
        <p:txBody>
          <a:bodyPr>
            <a:normAutofit/>
          </a:bodyPr>
          <a:lstStyle/>
          <a:p>
            <a:pPr marL="514350" indent="-514350">
              <a:buFont typeface="+mj-lt"/>
              <a:buAutoNum type="arabicPeriod"/>
            </a:pPr>
            <a:r>
              <a:rPr lang="en-US" dirty="0">
                <a:latin typeface="Calibri" panose="020F0502020204030204" pitchFamily="34" charset="0"/>
                <a:cs typeface="Calibri" panose="020F0502020204030204" pitchFamily="34" charset="0"/>
              </a:rPr>
              <a:t>Examine the prevalence and incidence of HIV in the African American community. </a:t>
            </a:r>
          </a:p>
          <a:p>
            <a:pPr marL="514350" indent="-514350">
              <a:buFont typeface="+mj-lt"/>
              <a:buAutoNum type="arabicPeriod"/>
            </a:pPr>
            <a:endParaRPr lang="en-US" sz="900" dirty="0">
              <a:latin typeface="Calibri" panose="020F0502020204030204" pitchFamily="34" charset="0"/>
              <a:cs typeface="Calibri" panose="020F0502020204030204" pitchFamily="34" charset="0"/>
            </a:endParaRPr>
          </a:p>
          <a:p>
            <a:pPr marL="514350" indent="-514350">
              <a:buFont typeface="+mj-lt"/>
              <a:buAutoNum type="arabicPeriod"/>
            </a:pPr>
            <a:r>
              <a:rPr lang="en-US" dirty="0">
                <a:latin typeface="Calibri" panose="020F0502020204030204" pitchFamily="34" charset="0"/>
                <a:cs typeface="Calibri" panose="020F0502020204030204" pitchFamily="34" charset="0"/>
              </a:rPr>
              <a:t>Discuss the underlying determinants, risks, and barriers facing the community. </a:t>
            </a:r>
          </a:p>
          <a:p>
            <a:pPr marL="514350" indent="-514350">
              <a:buFont typeface="+mj-lt"/>
              <a:buAutoNum type="arabicPeriod"/>
            </a:pPr>
            <a:endParaRPr lang="en-US" sz="800" dirty="0">
              <a:latin typeface="Calibri" panose="020F0502020204030204" pitchFamily="34" charset="0"/>
              <a:cs typeface="Calibri" panose="020F0502020204030204" pitchFamily="34" charset="0"/>
            </a:endParaRPr>
          </a:p>
          <a:p>
            <a:pPr marL="514350" indent="-514350">
              <a:buFont typeface="+mj-lt"/>
              <a:buAutoNum type="arabicPeriod"/>
            </a:pPr>
            <a:r>
              <a:rPr lang="en-US" dirty="0">
                <a:latin typeface="Calibri" panose="020F0502020204030204" pitchFamily="34" charset="0"/>
                <a:cs typeface="Calibri" panose="020F0502020204030204" pitchFamily="34" charset="0"/>
              </a:rPr>
              <a:t>Describe potential strategies to enhance the community’s success along the HIV care continuum.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2338728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315569" cy="740385"/>
          </a:xfrm>
        </p:spPr>
        <p:txBody>
          <a:bodyPr/>
          <a:lstStyle/>
          <a:p>
            <a:pPr algn="ctr"/>
            <a:r>
              <a:rPr lang="en-US" sz="3200" b="1" dirty="0"/>
              <a:t>HIV Incidence and Prevalence: U.S.</a:t>
            </a:r>
          </a:p>
        </p:txBody>
      </p:sp>
      <p:sp>
        <p:nvSpPr>
          <p:cNvPr id="3" name="Content Placeholder 2"/>
          <p:cNvSpPr>
            <a:spLocks noGrp="1"/>
          </p:cNvSpPr>
          <p:nvPr>
            <p:ph idx="1"/>
          </p:nvPr>
        </p:nvSpPr>
        <p:spPr>
          <a:xfrm>
            <a:off x="228600" y="946364"/>
            <a:ext cx="8544169" cy="3783047"/>
          </a:xfrm>
        </p:spPr>
        <p:txBody>
          <a:bodyPr>
            <a:normAutofit fontScale="92500" lnSpcReduction="10000"/>
          </a:bodyPr>
          <a:lstStyle/>
          <a:p>
            <a:r>
              <a:rPr lang="en-US" altLang="en-US" dirty="0">
                <a:latin typeface="Calibri" panose="020F0502020204030204" pitchFamily="34" charset="0"/>
                <a:cs typeface="Calibri" panose="020F0502020204030204" pitchFamily="34" charset="0"/>
              </a:rPr>
              <a:t>National Prevalence (2019): Approximately 1.2 million people with HIV (PWH) </a:t>
            </a:r>
          </a:p>
          <a:p>
            <a:pPr lvl="1"/>
            <a:r>
              <a:rPr lang="en-US" altLang="en-US" sz="2400" dirty="0">
                <a:latin typeface="Calibri" panose="020F0502020204030204" pitchFamily="34" charset="0"/>
                <a:cs typeface="Calibri" panose="020F0502020204030204" pitchFamily="34" charset="0"/>
              </a:rPr>
              <a:t>Approximately 13% don’t know they have HIV</a:t>
            </a:r>
          </a:p>
          <a:p>
            <a:r>
              <a:rPr lang="en-US" altLang="en-US" dirty="0">
                <a:latin typeface="Calibri" panose="020F0502020204030204" pitchFamily="34" charset="0"/>
                <a:cs typeface="Calibri" panose="020F0502020204030204" pitchFamily="34" charset="0"/>
              </a:rPr>
              <a:t>National Incidence: In 2019, 36,801 people were diagnosed with HIV infection in the United States </a:t>
            </a:r>
          </a:p>
          <a:p>
            <a:pPr lvl="1"/>
            <a:r>
              <a:rPr lang="en-US" sz="2400" dirty="0">
                <a:latin typeface="Calibri" panose="020F0502020204030204" pitchFamily="34" charset="0"/>
                <a:cs typeface="Calibri" panose="020F0502020204030204" pitchFamily="34" charset="0"/>
              </a:rPr>
              <a:t>Risk Categories: </a:t>
            </a:r>
          </a:p>
          <a:p>
            <a:pPr lvl="2"/>
            <a:r>
              <a:rPr lang="en-US" sz="2400" b="1" dirty="0">
                <a:latin typeface="Calibri" panose="020F0502020204030204" pitchFamily="34" charset="0"/>
                <a:cs typeface="Calibri" panose="020F0502020204030204" pitchFamily="34" charset="0"/>
              </a:rPr>
              <a:t>Men who have sex with men (MSM): 69% of all HIV diagnoses</a:t>
            </a:r>
          </a:p>
          <a:p>
            <a:pPr lvl="2"/>
            <a:r>
              <a:rPr lang="en-US" sz="2400" dirty="0">
                <a:latin typeface="Calibri" panose="020F0502020204030204" pitchFamily="34" charset="0"/>
                <a:cs typeface="Calibri" panose="020F0502020204030204" pitchFamily="34" charset="0"/>
              </a:rPr>
              <a:t>Heterosexual men 7%</a:t>
            </a:r>
          </a:p>
          <a:p>
            <a:pPr lvl="2"/>
            <a:r>
              <a:rPr lang="en-US" sz="2400" dirty="0">
                <a:latin typeface="Calibri" panose="020F0502020204030204" pitchFamily="34" charset="0"/>
                <a:cs typeface="Calibri" panose="020F0502020204030204" pitchFamily="34" charset="0"/>
              </a:rPr>
              <a:t>Heterosexual female 16%</a:t>
            </a:r>
          </a:p>
          <a:p>
            <a:pPr lvl="2"/>
            <a:r>
              <a:rPr lang="en-US" sz="2400" dirty="0">
                <a:latin typeface="Calibri" panose="020F0502020204030204" pitchFamily="34" charset="0"/>
                <a:cs typeface="Calibri" panose="020F0502020204030204" pitchFamily="34" charset="0"/>
              </a:rPr>
              <a:t>Transgender people 2%  </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4FF51-0849-F282-0A46-DB5894BB5087}"/>
              </a:ext>
            </a:extLst>
          </p:cNvPr>
          <p:cNvSpPr>
            <a:spLocks noGrp="1"/>
          </p:cNvSpPr>
          <p:nvPr>
            <p:ph type="title"/>
          </p:nvPr>
        </p:nvSpPr>
        <p:spPr/>
        <p:txBody>
          <a:bodyPr/>
          <a:lstStyle/>
          <a:p>
            <a:pPr algn="ctr"/>
            <a:r>
              <a:rPr lang="en-US" b="1" dirty="0"/>
              <a:t>HIV Among African Americans</a:t>
            </a:r>
          </a:p>
        </p:txBody>
      </p:sp>
      <p:sp>
        <p:nvSpPr>
          <p:cNvPr id="3" name="Content Placeholder 2">
            <a:extLst>
              <a:ext uri="{FF2B5EF4-FFF2-40B4-BE49-F238E27FC236}">
                <a16:creationId xmlns:a16="http://schemas.microsoft.com/office/drawing/2014/main" id="{259B4E42-F869-05F0-B56B-52B4B6DC7EA1}"/>
              </a:ext>
            </a:extLst>
          </p:cNvPr>
          <p:cNvSpPr>
            <a:spLocks noGrp="1"/>
          </p:cNvSpPr>
          <p:nvPr>
            <p:ph idx="1"/>
          </p:nvPr>
        </p:nvSpPr>
        <p:spPr/>
        <p:txBody>
          <a:bodyPr>
            <a:normAutofit lnSpcReduction="10000"/>
          </a:bodyPr>
          <a:lstStyle/>
          <a:p>
            <a:pPr algn="l"/>
            <a:r>
              <a:rPr lang="en-US" sz="2200" b="0" i="0" dirty="0">
                <a:solidFill>
                  <a:srgbClr val="000000"/>
                </a:solidFill>
                <a:effectLst/>
                <a:latin typeface="Calibri" panose="020F0502020204030204" pitchFamily="34" charset="0"/>
                <a:cs typeface="Calibri" panose="020F0502020204030204" pitchFamily="34" charset="0"/>
              </a:rPr>
              <a:t>Although Black/African Americans represent almost 13 percent of the U.S. population, they account for 42.1 percent of HIV infection cases in 2019.</a:t>
            </a:r>
          </a:p>
          <a:p>
            <a:pPr algn="l"/>
            <a:r>
              <a:rPr lang="en-US" sz="2200" b="0" i="0" dirty="0">
                <a:solidFill>
                  <a:srgbClr val="000000"/>
                </a:solidFill>
                <a:effectLst/>
                <a:latin typeface="Calibri" panose="020F0502020204030204" pitchFamily="34" charset="0"/>
                <a:cs typeface="Calibri" panose="020F0502020204030204" pitchFamily="34" charset="0"/>
              </a:rPr>
              <a:t>There were 15,340 people identified as Black/African American who were diagnosed with HIV in 2019. </a:t>
            </a:r>
          </a:p>
          <a:p>
            <a:r>
              <a:rPr lang="en-US" sz="2200" b="0" i="0" dirty="0">
                <a:solidFill>
                  <a:srgbClr val="000000"/>
                </a:solidFill>
                <a:effectLst/>
                <a:latin typeface="Calibri" panose="020F0502020204030204" pitchFamily="34" charset="0"/>
                <a:cs typeface="Calibri" panose="020F0502020204030204" pitchFamily="34" charset="0"/>
              </a:rPr>
              <a:t>In 2019, African Americans were 8.1 times more likely to be diagnosed with HIV infection, as compared to the white population.</a:t>
            </a:r>
          </a:p>
          <a:p>
            <a:r>
              <a:rPr lang="en-US" sz="2200" b="0" i="0" dirty="0">
                <a:solidFill>
                  <a:srgbClr val="000000"/>
                </a:solidFill>
                <a:effectLst/>
                <a:latin typeface="Calibri" panose="020F0502020204030204" pitchFamily="34" charset="0"/>
                <a:cs typeface="Calibri" panose="020F0502020204030204" pitchFamily="34" charset="0"/>
              </a:rPr>
              <a:t>African American males have 8.4 times the </a:t>
            </a:r>
            <a:r>
              <a:rPr lang="en-US" sz="2200" spc="25"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Stage 3 HIV</a:t>
            </a:r>
            <a:r>
              <a:rPr lang="en-US" sz="2200" b="0" i="0" dirty="0">
                <a:solidFill>
                  <a:srgbClr val="000000"/>
                </a:solidFill>
                <a:effectLst/>
                <a:latin typeface="Calibri" panose="020F0502020204030204" pitchFamily="34" charset="0"/>
                <a:cs typeface="Calibri" panose="020F0502020204030204" pitchFamily="34" charset="0"/>
              </a:rPr>
              <a:t> rate as compared to white males.</a:t>
            </a:r>
          </a:p>
          <a:p>
            <a:pPr marL="114300" indent="0">
              <a:buNone/>
            </a:pPr>
            <a:endParaRPr lang="en-US" sz="2000" b="0" i="0" dirty="0">
              <a:solidFill>
                <a:srgbClr val="000000"/>
              </a:solidFill>
              <a:effectLst/>
              <a:latin typeface="Calibri" panose="020F0502020204030204" pitchFamily="34" charset="0"/>
              <a:cs typeface="Calibri" panose="020F0502020204030204" pitchFamily="34" charset="0"/>
            </a:endParaRPr>
          </a:p>
          <a:p>
            <a:pPr algn="l"/>
            <a:endParaRPr lang="en-US" sz="2000" b="0" i="0" dirty="0">
              <a:solidFill>
                <a:srgbClr val="000000"/>
              </a:solidFill>
              <a:effectLst/>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4DCC94C5-264E-1494-A6E4-853A4B86114A}"/>
              </a:ext>
            </a:extLst>
          </p:cNvPr>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2716436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1EB29-1EA8-1975-43D5-52BA47287BB1}"/>
              </a:ext>
            </a:extLst>
          </p:cNvPr>
          <p:cNvSpPr>
            <a:spLocks noGrp="1"/>
          </p:cNvSpPr>
          <p:nvPr>
            <p:ph type="title"/>
          </p:nvPr>
        </p:nvSpPr>
        <p:spPr/>
        <p:txBody>
          <a:bodyPr/>
          <a:lstStyle/>
          <a:p>
            <a:pPr algn="ctr"/>
            <a:r>
              <a:rPr lang="en-US" b="1" dirty="0"/>
              <a:t>HIV Among African Americans</a:t>
            </a:r>
          </a:p>
        </p:txBody>
      </p:sp>
      <p:sp>
        <p:nvSpPr>
          <p:cNvPr id="3" name="Content Placeholder 2">
            <a:extLst>
              <a:ext uri="{FF2B5EF4-FFF2-40B4-BE49-F238E27FC236}">
                <a16:creationId xmlns:a16="http://schemas.microsoft.com/office/drawing/2014/main" id="{B1BA0B2F-A1BC-0442-6394-27C1505CC6DD}"/>
              </a:ext>
            </a:extLst>
          </p:cNvPr>
          <p:cNvSpPr>
            <a:spLocks noGrp="1"/>
          </p:cNvSpPr>
          <p:nvPr>
            <p:ph idx="1"/>
          </p:nvPr>
        </p:nvSpPr>
        <p:spPr/>
        <p:txBody>
          <a:bodyPr>
            <a:normAutofit/>
          </a:bodyPr>
          <a:lstStyle/>
          <a:p>
            <a:pPr>
              <a:buFont typeface="Arial" panose="020B0604020202020204" pitchFamily="34" charset="0"/>
              <a:buChar char="•"/>
            </a:pPr>
            <a:r>
              <a:rPr lang="en-US" sz="2600" b="0" i="0" dirty="0">
                <a:solidFill>
                  <a:srgbClr val="000000"/>
                </a:solidFill>
                <a:effectLst/>
                <a:latin typeface="Calibri" panose="020F0502020204030204" pitchFamily="34" charset="0"/>
                <a:cs typeface="Calibri" panose="020F0502020204030204" pitchFamily="34" charset="0"/>
              </a:rPr>
              <a:t>African American females have 15 times the </a:t>
            </a:r>
            <a:r>
              <a:rPr lang="en-US" sz="2000" spc="25" dirty="0">
                <a:solidFill>
                  <a:srgbClr val="222222"/>
                </a:solidFill>
                <a:effectLst/>
                <a:latin typeface="Lato" panose="020F0502020204030203" pitchFamily="34" charset="0"/>
                <a:ea typeface="Times New Roman" panose="02020603050405020304" pitchFamily="18" charset="0"/>
                <a:cs typeface="Calibri" panose="020F0502020204030204" pitchFamily="34" charset="0"/>
              </a:rPr>
              <a:t>Stage 3 HIV </a:t>
            </a:r>
            <a:r>
              <a:rPr lang="en-US" sz="2600" b="0" i="0" dirty="0">
                <a:solidFill>
                  <a:srgbClr val="000000"/>
                </a:solidFill>
                <a:effectLst/>
                <a:latin typeface="Calibri" panose="020F0502020204030204" pitchFamily="34" charset="0"/>
                <a:cs typeface="Calibri" panose="020F0502020204030204" pitchFamily="34" charset="0"/>
              </a:rPr>
              <a:t>rate as compared to white females.</a:t>
            </a:r>
          </a:p>
          <a:p>
            <a:pPr>
              <a:buFont typeface="Arial" panose="020B0604020202020204" pitchFamily="34" charset="0"/>
              <a:buChar char="•"/>
            </a:pPr>
            <a:r>
              <a:rPr lang="en-US" sz="2600" b="0" i="0" dirty="0">
                <a:solidFill>
                  <a:srgbClr val="000000"/>
                </a:solidFill>
                <a:effectLst/>
                <a:latin typeface="Calibri" panose="020F0502020204030204" pitchFamily="34" charset="0"/>
                <a:cs typeface="Calibri" panose="020F0502020204030204" pitchFamily="34" charset="0"/>
              </a:rPr>
              <a:t>African American men are 6.4 times as likely to die from HIV infection as non-Hispanic white men.</a:t>
            </a:r>
          </a:p>
          <a:p>
            <a:pPr>
              <a:buFont typeface="Arial" panose="020B0604020202020204" pitchFamily="34" charset="0"/>
              <a:buChar char="•"/>
            </a:pPr>
            <a:r>
              <a:rPr lang="en-US" sz="2600" b="0" i="0" dirty="0">
                <a:solidFill>
                  <a:srgbClr val="000000"/>
                </a:solidFill>
                <a:effectLst/>
                <a:latin typeface="Calibri" panose="020F0502020204030204" pitchFamily="34" charset="0"/>
                <a:cs typeface="Calibri" panose="020F0502020204030204" pitchFamily="34" charset="0"/>
              </a:rPr>
              <a:t>African American women are 14.5 times as likely to die from HIV infection as white women.</a:t>
            </a:r>
          </a:p>
          <a:p>
            <a:endParaRPr lang="en-US" dirty="0"/>
          </a:p>
        </p:txBody>
      </p:sp>
      <p:sp>
        <p:nvSpPr>
          <p:cNvPr id="4" name="Slide Number Placeholder 3">
            <a:extLst>
              <a:ext uri="{FF2B5EF4-FFF2-40B4-BE49-F238E27FC236}">
                <a16:creationId xmlns:a16="http://schemas.microsoft.com/office/drawing/2014/main" id="{D3BEB119-43CF-3476-EA71-8CD0AB16E0D2}"/>
              </a:ext>
            </a:extLst>
          </p:cNvPr>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2606526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A3F65-FACA-13D6-360E-54E9AE3F6704}"/>
              </a:ext>
            </a:extLst>
          </p:cNvPr>
          <p:cNvSpPr>
            <a:spLocks noGrp="1"/>
          </p:cNvSpPr>
          <p:nvPr>
            <p:ph type="title"/>
          </p:nvPr>
        </p:nvSpPr>
        <p:spPr/>
        <p:txBody>
          <a:bodyPr/>
          <a:lstStyle/>
          <a:p>
            <a:pPr algn="ctr"/>
            <a:r>
              <a:rPr lang="en-US" sz="3600" b="1" dirty="0"/>
              <a:t>What is driving the HIV epidemic in the African American community?</a:t>
            </a:r>
          </a:p>
        </p:txBody>
      </p:sp>
      <p:sp>
        <p:nvSpPr>
          <p:cNvPr id="3" name="Content Placeholder 2">
            <a:extLst>
              <a:ext uri="{FF2B5EF4-FFF2-40B4-BE49-F238E27FC236}">
                <a16:creationId xmlns:a16="http://schemas.microsoft.com/office/drawing/2014/main" id="{358A0BC4-D697-7417-845C-3B8716F3B112}"/>
              </a:ext>
            </a:extLst>
          </p:cNvPr>
          <p:cNvSpPr>
            <a:spLocks noGrp="1"/>
          </p:cNvSpPr>
          <p:nvPr>
            <p:ph idx="1"/>
          </p:nvPr>
        </p:nvSpPr>
        <p:spPr>
          <a:xfrm>
            <a:off x="457200" y="1352549"/>
            <a:ext cx="8315569" cy="3376863"/>
          </a:xfrm>
        </p:spPr>
        <p:txBody>
          <a:bodyPr>
            <a:normAutofit fontScale="92500" lnSpcReduction="10000"/>
          </a:bodyPr>
          <a:lstStyle/>
          <a:p>
            <a:r>
              <a:rPr lang="en-US" b="1" dirty="0">
                <a:latin typeface="Calibri" panose="020F0502020204030204" pitchFamily="34" charset="0"/>
                <a:cs typeface="Calibri" panose="020F0502020204030204" pitchFamily="34" charset="0"/>
              </a:rPr>
              <a:t>Why Black people? </a:t>
            </a:r>
          </a:p>
          <a:p>
            <a:pPr lvl="1"/>
            <a:r>
              <a:rPr lang="en-US" dirty="0">
                <a:latin typeface="Calibri" panose="020F0502020204030204" pitchFamily="34" charset="0"/>
                <a:cs typeface="Calibri" panose="020F0502020204030204" pitchFamily="34" charset="0"/>
              </a:rPr>
              <a:t>Racism, discrimination, and HIV Stigma</a:t>
            </a:r>
          </a:p>
          <a:p>
            <a:pPr lvl="1"/>
            <a:r>
              <a:rPr lang="en-US" dirty="0">
                <a:latin typeface="Calibri" panose="020F0502020204030204" pitchFamily="34" charset="0"/>
                <a:cs typeface="Calibri" panose="020F0502020204030204" pitchFamily="34" charset="0"/>
              </a:rPr>
              <a:t>Homophobia</a:t>
            </a:r>
          </a:p>
          <a:p>
            <a:pPr lvl="1"/>
            <a:r>
              <a:rPr lang="en-US" dirty="0">
                <a:latin typeface="Calibri" panose="020F0502020204030204" pitchFamily="34" charset="0"/>
                <a:cs typeface="Calibri" panose="020F0502020204030204" pitchFamily="34" charset="0"/>
              </a:rPr>
              <a:t>Unaware of their risk of exposure</a:t>
            </a:r>
          </a:p>
          <a:p>
            <a:pPr lvl="1"/>
            <a:r>
              <a:rPr lang="en-US" dirty="0">
                <a:latin typeface="Calibri" panose="020F0502020204030204" pitchFamily="34" charset="0"/>
                <a:cs typeface="Calibri" panose="020F0502020204030204" pitchFamily="34" charset="0"/>
              </a:rPr>
              <a:t>Unaware of partner’s risk factors</a:t>
            </a:r>
          </a:p>
          <a:p>
            <a:pPr lvl="1"/>
            <a:r>
              <a:rPr lang="en-US" dirty="0">
                <a:latin typeface="Calibri" panose="020F0502020204030204" pitchFamily="34" charset="0"/>
                <a:cs typeface="Calibri" panose="020F0502020204030204" pitchFamily="34" charset="0"/>
              </a:rPr>
              <a:t>Intimate Partner Violence (particularly among Black women)</a:t>
            </a:r>
          </a:p>
          <a:p>
            <a:pPr lvl="1"/>
            <a:r>
              <a:rPr lang="en-US" dirty="0">
                <a:latin typeface="Calibri" panose="020F0502020204030204" pitchFamily="34" charset="0"/>
                <a:cs typeface="Calibri" panose="020F0502020204030204" pitchFamily="34" charset="0"/>
              </a:rPr>
              <a:t>Lack of Access to Care/Prevention and Treatment Services</a:t>
            </a:r>
          </a:p>
          <a:p>
            <a:pPr lvl="1"/>
            <a:r>
              <a:rPr lang="en-US" dirty="0">
                <a:latin typeface="Calibri" panose="020F0502020204030204" pitchFamily="34" charset="0"/>
                <a:cs typeface="Calibri" panose="020F0502020204030204" pitchFamily="34" charset="0"/>
              </a:rPr>
              <a:t>Unaware of Prevention and Treatment Services</a:t>
            </a:r>
          </a:p>
          <a:p>
            <a:pPr lvl="1"/>
            <a:r>
              <a:rPr lang="en-US" dirty="0">
                <a:latin typeface="Calibri" panose="020F0502020204030204" pitchFamily="34" charset="0"/>
                <a:cs typeface="Calibri" panose="020F0502020204030204" pitchFamily="34" charset="0"/>
              </a:rPr>
              <a:t>Knowledge deficiencies, biases, and stigma among healthcare providers regarding HIV prevention and treatment services</a:t>
            </a:r>
          </a:p>
          <a:p>
            <a:endParaRPr lang="en-US" dirty="0"/>
          </a:p>
        </p:txBody>
      </p:sp>
      <p:sp>
        <p:nvSpPr>
          <p:cNvPr id="4" name="Slide Number Placeholder 3">
            <a:extLst>
              <a:ext uri="{FF2B5EF4-FFF2-40B4-BE49-F238E27FC236}">
                <a16:creationId xmlns:a16="http://schemas.microsoft.com/office/drawing/2014/main" id="{CAE71FE1-9CD5-CFE1-FD90-258A7D84CD6C}"/>
              </a:ext>
            </a:extLst>
          </p:cNvPr>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3164743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DFA7B-CAC9-F78D-5DB3-B3AE34441E10}"/>
              </a:ext>
            </a:extLst>
          </p:cNvPr>
          <p:cNvSpPr>
            <a:spLocks noGrp="1"/>
          </p:cNvSpPr>
          <p:nvPr>
            <p:ph type="title"/>
          </p:nvPr>
        </p:nvSpPr>
        <p:spPr>
          <a:xfrm>
            <a:off x="457200" y="205978"/>
            <a:ext cx="8315569" cy="1146571"/>
          </a:xfrm>
        </p:spPr>
        <p:txBody>
          <a:bodyPr/>
          <a:lstStyle/>
          <a:p>
            <a:pPr algn="ctr"/>
            <a:r>
              <a:rPr lang="en-US" b="1" dirty="0"/>
              <a:t>Medical Mistrust Among Blacks Regarding HIV</a:t>
            </a:r>
          </a:p>
        </p:txBody>
      </p:sp>
      <p:sp>
        <p:nvSpPr>
          <p:cNvPr id="3" name="Content Placeholder 2">
            <a:extLst>
              <a:ext uri="{FF2B5EF4-FFF2-40B4-BE49-F238E27FC236}">
                <a16:creationId xmlns:a16="http://schemas.microsoft.com/office/drawing/2014/main" id="{089B93E1-C3AA-3691-906E-B2502BA37BCC}"/>
              </a:ext>
            </a:extLst>
          </p:cNvPr>
          <p:cNvSpPr>
            <a:spLocks noGrp="1"/>
          </p:cNvSpPr>
          <p:nvPr>
            <p:ph idx="1"/>
          </p:nvPr>
        </p:nvSpPr>
        <p:spPr>
          <a:xfrm>
            <a:off x="457200" y="1733549"/>
            <a:ext cx="8315569" cy="2742075"/>
          </a:xfrm>
        </p:spPr>
        <p:txBody>
          <a:bodyPr/>
          <a:lstStyle/>
          <a:p>
            <a:r>
              <a:rPr lang="en-US" dirty="0">
                <a:latin typeface="Calibri" panose="020F0502020204030204" pitchFamily="34" charset="0"/>
                <a:cs typeface="Calibri" panose="020F0502020204030204" pitchFamily="34" charset="0"/>
              </a:rPr>
              <a:t>Several concerns have been identified among Blacks living with HIV causing them to not seek care and participate in necessary clinical trials to develop treatment modalities.</a:t>
            </a:r>
          </a:p>
          <a:p>
            <a:r>
              <a:rPr lang="en-US" dirty="0">
                <a:latin typeface="Calibri" panose="020F0502020204030204" pitchFamily="34" charset="0"/>
                <a:cs typeface="Calibri" panose="020F0502020204030204" pitchFamily="34" charset="0"/>
              </a:rPr>
              <a:t>Conspiracy beliefs, medical mistrust, fear, judgment, and vulnerability have been associated with Blacks not getting testing, not seeking care, and developing advanced disease. </a:t>
            </a:r>
          </a:p>
          <a:p>
            <a:pPr marL="114300" indent="0">
              <a:buNone/>
            </a:pPr>
            <a:endParaRPr lang="en-US" dirty="0"/>
          </a:p>
        </p:txBody>
      </p:sp>
      <p:sp>
        <p:nvSpPr>
          <p:cNvPr id="4" name="Slide Number Placeholder 3">
            <a:extLst>
              <a:ext uri="{FF2B5EF4-FFF2-40B4-BE49-F238E27FC236}">
                <a16:creationId xmlns:a16="http://schemas.microsoft.com/office/drawing/2014/main" id="{5F5CDA94-776A-C0EE-A868-6EED2D95AD99}"/>
              </a:ext>
            </a:extLst>
          </p:cNvPr>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150636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3823C-DE0C-D220-DA9D-D8D4C763E267}"/>
              </a:ext>
            </a:extLst>
          </p:cNvPr>
          <p:cNvSpPr>
            <a:spLocks noGrp="1"/>
          </p:cNvSpPr>
          <p:nvPr>
            <p:ph type="title"/>
          </p:nvPr>
        </p:nvSpPr>
        <p:spPr/>
        <p:txBody>
          <a:bodyPr/>
          <a:lstStyle/>
          <a:p>
            <a:pPr algn="ctr"/>
            <a:r>
              <a:rPr lang="en-US" sz="3600" b="1" dirty="0"/>
              <a:t>Redefining HIV Prevention and Care</a:t>
            </a:r>
          </a:p>
        </p:txBody>
      </p:sp>
      <p:pic>
        <p:nvPicPr>
          <p:cNvPr id="5" name="Content Placeholder 4">
            <a:extLst>
              <a:ext uri="{FF2B5EF4-FFF2-40B4-BE49-F238E27FC236}">
                <a16:creationId xmlns:a16="http://schemas.microsoft.com/office/drawing/2014/main" id="{3F4C20A1-CA91-22C5-3CEA-10A36D47BF0B}"/>
              </a:ext>
            </a:extLst>
          </p:cNvPr>
          <p:cNvPicPr>
            <a:picLocks noGrp="1" noChangeAspect="1"/>
          </p:cNvPicPr>
          <p:nvPr>
            <p:ph idx="1"/>
          </p:nvPr>
        </p:nvPicPr>
        <p:blipFill>
          <a:blip r:embed="rId3"/>
          <a:stretch>
            <a:fillRect/>
          </a:stretch>
        </p:blipFill>
        <p:spPr>
          <a:xfrm>
            <a:off x="1308359" y="1094939"/>
            <a:ext cx="6613006" cy="3275013"/>
          </a:xfrm>
          <a:prstGeom prst="rect">
            <a:avLst/>
          </a:prstGeom>
        </p:spPr>
      </p:pic>
      <p:sp>
        <p:nvSpPr>
          <p:cNvPr id="4" name="Slide Number Placeholder 3">
            <a:extLst>
              <a:ext uri="{FF2B5EF4-FFF2-40B4-BE49-F238E27FC236}">
                <a16:creationId xmlns:a16="http://schemas.microsoft.com/office/drawing/2014/main" id="{C7CBBA31-C6C5-62A9-4AA3-1B12E254FF59}"/>
              </a:ext>
            </a:extLst>
          </p:cNvPr>
          <p:cNvSpPr>
            <a:spLocks noGrp="1"/>
          </p:cNvSpPr>
          <p:nvPr>
            <p:ph type="sldNum" sz="quarter" idx="12"/>
          </p:nvPr>
        </p:nvSpPr>
        <p:spPr/>
        <p:txBody>
          <a:bodyPr/>
          <a:lstStyle/>
          <a:p>
            <a:fld id="{6E2D2B3B-882E-40F3-A32F-6DD516915044}" type="slidenum">
              <a:rPr lang="en-US" smtClean="0"/>
              <a:pPr/>
              <a:t>9</a:t>
            </a:fld>
            <a:endParaRPr lang="en-US"/>
          </a:p>
        </p:txBody>
      </p:sp>
      <p:sp>
        <p:nvSpPr>
          <p:cNvPr id="3" name="TextBox 2">
            <a:extLst>
              <a:ext uri="{FF2B5EF4-FFF2-40B4-BE49-F238E27FC236}">
                <a16:creationId xmlns:a16="http://schemas.microsoft.com/office/drawing/2014/main" id="{367F8F3D-088C-504B-E451-015ED643932B}"/>
              </a:ext>
            </a:extLst>
          </p:cNvPr>
          <p:cNvSpPr txBox="1"/>
          <p:nvPr/>
        </p:nvSpPr>
        <p:spPr>
          <a:xfrm>
            <a:off x="1308359" y="4350474"/>
            <a:ext cx="6613006" cy="215444"/>
          </a:xfrm>
          <a:prstGeom prst="rect">
            <a:avLst/>
          </a:prstGeom>
          <a:noFill/>
        </p:spPr>
        <p:txBody>
          <a:bodyPr wrap="square" rtlCol="0">
            <a:spAutoFit/>
          </a:bodyPr>
          <a:lstStyle/>
          <a:p>
            <a:pPr algn="ctr"/>
            <a:r>
              <a:rPr lang="en-US" sz="800" dirty="0">
                <a:hlinkClick r:id="rId4"/>
              </a:rPr>
              <a:t>Redefining Prevention and Care: A Status-Neutral Approach to HIV | Open Forum Infectious Diseases | Oxford Academic (oup.com)</a:t>
            </a:r>
            <a:endParaRPr lang="en-US" sz="800" dirty="0"/>
          </a:p>
        </p:txBody>
      </p:sp>
    </p:spTree>
    <p:extLst>
      <p:ext uri="{BB962C8B-B14F-4D97-AF65-F5344CB8AC3E}">
        <p14:creationId xmlns:p14="http://schemas.microsoft.com/office/powerpoint/2010/main" val="1188049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BLANK-MASTER">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3519</Words>
  <Application>Microsoft Office PowerPoint</Application>
  <PresentationFormat>On-screen Show (16:9)</PresentationFormat>
  <Paragraphs>238</Paragraphs>
  <Slides>29</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ITC Avant Garde Std Bk</vt:lpstr>
      <vt:lpstr>Lato</vt:lpstr>
      <vt:lpstr>Times New Roman</vt:lpstr>
      <vt:lpstr>Wingdings</vt:lpstr>
      <vt:lpstr>AETC-BLANK-MASTER</vt:lpstr>
      <vt:lpstr>National Black HIV/AIDS Awareness Day (NBHAAD)</vt:lpstr>
      <vt:lpstr>Conflict of Interest Disclosure Statement</vt:lpstr>
      <vt:lpstr>Learning Objectives</vt:lpstr>
      <vt:lpstr>HIV Incidence and Prevalence: U.S.</vt:lpstr>
      <vt:lpstr>HIV Among African Americans</vt:lpstr>
      <vt:lpstr>HIV Among African Americans</vt:lpstr>
      <vt:lpstr>What is driving the HIV epidemic in the African American community?</vt:lpstr>
      <vt:lpstr>Medical Mistrust Among Blacks Regarding HIV</vt:lpstr>
      <vt:lpstr>Redefining HIV Prevention and Care</vt:lpstr>
      <vt:lpstr>HIV Prevention and Treatment Strategies</vt:lpstr>
      <vt:lpstr>HIV Testing</vt:lpstr>
      <vt:lpstr>HIV Testing</vt:lpstr>
      <vt:lpstr>HIV Testing</vt:lpstr>
      <vt:lpstr>HIV Testing Challenges</vt:lpstr>
      <vt:lpstr>Key Concepts about HIV Infection</vt:lpstr>
      <vt:lpstr>HIV Treatment</vt:lpstr>
      <vt:lpstr>ART Rapid Start and Treatment as Prevention (TasP)</vt:lpstr>
      <vt:lpstr>ART Rapid Start and Treatment as Prevention (TasP)</vt:lpstr>
      <vt:lpstr>Undetectable equals Untransmittable U=U</vt:lpstr>
      <vt:lpstr>HIV Prevention</vt:lpstr>
      <vt:lpstr>What is PEP?</vt:lpstr>
      <vt:lpstr>What is PrEP?</vt:lpstr>
      <vt:lpstr>Summary</vt:lpstr>
      <vt:lpstr>Resources</vt:lpstr>
      <vt:lpstr>SCAETC Social Media</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Adjusting During COVID-19: MPower and TEEN’MPower</dc:title>
  <dc:creator>Fox, Terra</dc:creator>
  <cp:lastModifiedBy>Judith Collins</cp:lastModifiedBy>
  <cp:revision>17</cp:revision>
  <dcterms:created xsi:type="dcterms:W3CDTF">2021-01-22T21:52:57Z</dcterms:created>
  <dcterms:modified xsi:type="dcterms:W3CDTF">2023-08-02T14:47:00Z</dcterms:modified>
</cp:coreProperties>
</file>