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41"/>
  </p:notesMasterIdLst>
  <p:handoutMasterIdLst>
    <p:handoutMasterId r:id="rId42"/>
  </p:handoutMasterIdLst>
  <p:sldIdLst>
    <p:sldId id="405" r:id="rId9"/>
    <p:sldId id="2141412034" r:id="rId10"/>
    <p:sldId id="2141412031" r:id="rId11"/>
    <p:sldId id="406" r:id="rId12"/>
    <p:sldId id="955" r:id="rId13"/>
    <p:sldId id="2141412035" r:id="rId14"/>
    <p:sldId id="945" r:id="rId15"/>
    <p:sldId id="295" r:id="rId16"/>
    <p:sldId id="267" r:id="rId17"/>
    <p:sldId id="278" r:id="rId18"/>
    <p:sldId id="289" r:id="rId19"/>
    <p:sldId id="291" r:id="rId20"/>
    <p:sldId id="290" r:id="rId21"/>
    <p:sldId id="953" r:id="rId22"/>
    <p:sldId id="952" r:id="rId23"/>
    <p:sldId id="968" r:id="rId24"/>
    <p:sldId id="969" r:id="rId25"/>
    <p:sldId id="951" r:id="rId26"/>
    <p:sldId id="975" r:id="rId27"/>
    <p:sldId id="274" r:id="rId28"/>
    <p:sldId id="280" r:id="rId29"/>
    <p:sldId id="971" r:id="rId30"/>
    <p:sldId id="292" r:id="rId31"/>
    <p:sldId id="2141412037" r:id="rId32"/>
    <p:sldId id="2141412036" r:id="rId33"/>
    <p:sldId id="966" r:id="rId34"/>
    <p:sldId id="516" r:id="rId35"/>
    <p:sldId id="970" r:id="rId36"/>
    <p:sldId id="287" r:id="rId37"/>
    <p:sldId id="296" r:id="rId38"/>
    <p:sldId id="942" r:id="rId39"/>
    <p:sldId id="447" r:id="rId40"/>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10B"/>
    <a:srgbClr val="FA8422"/>
    <a:srgbClr val="8096B6"/>
    <a:srgbClr val="222222"/>
    <a:srgbClr val="DDDCD3"/>
    <a:srgbClr val="F8F6F0"/>
    <a:srgbClr val="FCFAF4"/>
    <a:srgbClr val="F0EDE4"/>
    <a:srgbClr val="E7E5D9"/>
    <a:srgbClr val="C5C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C7807-FAA4-482D-B0E5-29694F69ADA7}" v="144" dt="2023-03-13T16:05:29.258"/>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37" autoAdjust="0"/>
  </p:normalViewPr>
  <p:slideViewPr>
    <p:cSldViewPr snapToGrid="0">
      <p:cViewPr varScale="1">
        <p:scale>
          <a:sx n="68" d="100"/>
          <a:sy n="68" d="100"/>
        </p:scale>
        <p:origin x="1020" y="7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11/8/2023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hoto.php?fbid=10156755631888204&amp;set=a.10150332063903204&amp;type=3&amp;theater&amp;notif_t=feedback_reaction_generic&amp;notif_id=15830808725311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98852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endParaRPr lang="en-US" dirty="0"/>
          </a:p>
        </p:txBody>
      </p:sp>
      <p:sp>
        <p:nvSpPr>
          <p:cNvPr id="5" name="Slide Number Placeholder 4"/>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251818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75387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ce993ac18c_0_55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1" name="Google Shape;361;gce993ac18c_0_550:notes"/>
          <p:cNvSpPr txBox="1">
            <a:spLocks noGrp="1"/>
          </p:cNvSpPr>
          <p:nvPr>
            <p:ph type="body" idx="1"/>
          </p:nvPr>
        </p:nvSpPr>
        <p:spPr>
          <a:xfrm>
            <a:off x="710247" y="4459526"/>
            <a:ext cx="5682000" cy="4224900"/>
          </a:xfrm>
          <a:prstGeom prst="rect">
            <a:avLst/>
          </a:prstGeom>
          <a:noFill/>
          <a:ln>
            <a:noFill/>
          </a:ln>
        </p:spPr>
        <p:txBody>
          <a:bodyPr spcFirstLastPara="1" wrap="square" lIns="94425" tIns="47200" rIns="94425" bIns="47200" anchor="t" anchorCtr="0">
            <a:noAutofit/>
          </a:bodyPr>
          <a:lstStyle/>
          <a:p>
            <a:pPr marL="0" lvl="0" indent="0" algn="l" rtl="0">
              <a:lnSpc>
                <a:spcPct val="100000"/>
              </a:lnSpc>
              <a:spcBef>
                <a:spcPts val="0"/>
              </a:spcBef>
              <a:spcAft>
                <a:spcPts val="0"/>
              </a:spcAft>
              <a:buSzPts val="1400"/>
              <a:buNone/>
            </a:pPr>
            <a:r>
              <a:rPr lang="en-US" sz="800" dirty="0"/>
              <a:t>Because there is vulnerability in being honest.</a:t>
            </a:r>
            <a:endParaRPr sz="800" dirty="0"/>
          </a:p>
          <a:p>
            <a:pPr marL="0" lvl="0" indent="0" algn="l" rtl="0">
              <a:lnSpc>
                <a:spcPct val="100000"/>
              </a:lnSpc>
              <a:spcBef>
                <a:spcPts val="0"/>
              </a:spcBef>
              <a:spcAft>
                <a:spcPts val="0"/>
              </a:spcAft>
              <a:buSzPts val="1400"/>
              <a:buNone/>
            </a:pPr>
            <a:r>
              <a:rPr lang="en-US" sz="800" dirty="0"/>
              <a:t>Consequences of being honest about drug use are</a:t>
            </a:r>
            <a:endParaRPr sz="800" dirty="0"/>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-i</a:t>
            </a:r>
            <a:r>
              <a:rPr lang="en-US" sz="800" b="0" i="0" u="none" strike="noStrike" cap="none" dirty="0">
                <a:solidFill>
                  <a:srgbClr val="FFFFFF"/>
                </a:solidFill>
                <a:latin typeface="Arial"/>
                <a:ea typeface="Arial"/>
                <a:cs typeface="Arial"/>
                <a:sym typeface="Arial"/>
              </a:rPr>
              <a:t>ncarceration</a:t>
            </a:r>
            <a:endParaRPr sz="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-une</a:t>
            </a:r>
            <a:r>
              <a:rPr lang="en-US" sz="800" b="0" i="0" u="none" strike="noStrike" cap="none" dirty="0">
                <a:solidFill>
                  <a:srgbClr val="FFFFFF"/>
                </a:solidFill>
                <a:latin typeface="Arial"/>
                <a:ea typeface="Arial"/>
                <a:cs typeface="Arial"/>
                <a:sym typeface="Arial"/>
              </a:rPr>
              <a:t>mployment</a:t>
            </a:r>
            <a:endParaRPr sz="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-department of child services</a:t>
            </a:r>
            <a:endParaRPr sz="800"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-loss of benefits</a:t>
            </a:r>
            <a:endParaRPr sz="800" dirty="0"/>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-loss of housing</a:t>
            </a:r>
            <a:endParaRPr sz="800" dirty="0"/>
          </a:p>
          <a:p>
            <a:pPr marL="0" marR="0" lvl="0" indent="0" algn="l" rtl="0">
              <a:lnSpc>
                <a:spcPct val="100000"/>
              </a:lnSpc>
              <a:spcBef>
                <a:spcPts val="0"/>
              </a:spcBef>
              <a:spcAft>
                <a:spcPts val="0"/>
              </a:spcAft>
              <a:buClr>
                <a:srgbClr val="FFFFFF"/>
              </a:buClr>
              <a:buSzPts val="1200"/>
              <a:buFont typeface="Arial"/>
              <a:buNone/>
            </a:pPr>
            <a:r>
              <a:rPr lang="en-US" sz="800" dirty="0">
                <a:solidFill>
                  <a:srgbClr val="FFFFFF"/>
                </a:solidFill>
                <a:latin typeface="Arial"/>
                <a:ea typeface="Arial"/>
                <a:cs typeface="Arial"/>
                <a:sym typeface="Arial"/>
              </a:rPr>
              <a:t>-red flagged on medical records</a:t>
            </a:r>
            <a:endParaRPr sz="800"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62" name="Google Shape;362;gce993ac18c_0_550:notes"/>
          <p:cNvSpPr txBox="1">
            <a:spLocks noGrp="1"/>
          </p:cNvSpPr>
          <p:nvPr>
            <p:ph type="sldNum" idx="12"/>
          </p:nvPr>
        </p:nvSpPr>
        <p:spPr>
          <a:xfrm>
            <a:off x="4023092" y="8917422"/>
            <a:ext cx="3077700" cy="469500"/>
          </a:xfrm>
          <a:prstGeom prst="rect">
            <a:avLst/>
          </a:prstGeom>
          <a:noFill/>
          <a:ln>
            <a:noFill/>
          </a:ln>
        </p:spPr>
        <p:txBody>
          <a:bodyPr spcFirstLastPara="1" wrap="square" lIns="94425" tIns="47200" rIns="94425" bIns="472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684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88659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6" name="Google Shape;426;p2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80000"/>
              </a:lnSpc>
              <a:spcBef>
                <a:spcPts val="0"/>
              </a:spcBef>
              <a:spcAft>
                <a:spcPts val="0"/>
              </a:spcAft>
              <a:buSzPts val="1400"/>
              <a:buNone/>
            </a:pPr>
            <a:r>
              <a:rPr lang="en-US" sz="900" b="0" i="0" dirty="0">
                <a:solidFill>
                  <a:schemeClr val="dk1"/>
                </a:solidFill>
                <a:latin typeface="Arial"/>
                <a:ea typeface="Arial"/>
                <a:cs typeface="Arial"/>
                <a:sym typeface="Arial"/>
              </a:rPr>
              <a:t>Implement a Harm Reduction approaches to drastically increase the options available for people looking to make positive changes in their lives. </a:t>
            </a:r>
          </a:p>
          <a:p>
            <a:pPr marL="0" lvl="0" indent="0" algn="l" rtl="0">
              <a:lnSpc>
                <a:spcPct val="80000"/>
              </a:lnSpc>
              <a:spcBef>
                <a:spcPts val="0"/>
              </a:spcBef>
              <a:spcAft>
                <a:spcPts val="0"/>
              </a:spcAft>
              <a:buSzPts val="1400"/>
              <a:buNone/>
            </a:pPr>
            <a:r>
              <a:rPr lang="en-US" sz="900" b="0" i="0" dirty="0">
                <a:solidFill>
                  <a:schemeClr val="dk1"/>
                </a:solidFill>
                <a:latin typeface="Arial"/>
                <a:ea typeface="Arial"/>
                <a:cs typeface="Arial"/>
                <a:sym typeface="Arial"/>
              </a:rPr>
              <a:t>Remember that 80% of people living with SUD in the US are past prevention and not engaged in treatment. This is where the "vast, fertile ground of harm reduction“ allows for a flourishing of positive changes, including but not limited to those listed on this slide. We have an almost infinite amount of opportunities for positive change when we embrace harm reduction as a recovery strategy. Most programs and policies are geared towards long term abstinence. Notice abstinence is included among the Harm Reduction options. When we present abstinence as the only option, or ultimate goal, we lose the ability to offer all of these other opportunities for change. And to celebrate when people achieve them! These seemingly small changes can be the foothold people need to make more. And they add up. Taken as a whole, thousands of people making small changes will have an impact not just on their personal health, but in public health as a whole. </a:t>
            </a:r>
            <a:endParaRPr sz="900" dirty="0"/>
          </a:p>
          <a:p>
            <a:pPr marL="0" lvl="0" indent="0" algn="l" rtl="0">
              <a:lnSpc>
                <a:spcPct val="80000"/>
              </a:lnSpc>
              <a:spcBef>
                <a:spcPts val="372"/>
              </a:spcBef>
              <a:spcAft>
                <a:spcPts val="0"/>
              </a:spcAft>
              <a:buSzPts val="1400"/>
              <a:buNone/>
            </a:pPr>
            <a:br>
              <a:rPr lang="en-US" sz="1240" b="1" i="1" u="sng" strike="noStrik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br>
            <a:endParaRPr sz="1240" dirty="0">
              <a:latin typeface="Arial"/>
              <a:ea typeface="Arial"/>
              <a:cs typeface="Arial"/>
              <a:sym typeface="Arial"/>
            </a:endParaRPr>
          </a:p>
        </p:txBody>
      </p:sp>
      <p:sp>
        <p:nvSpPr>
          <p:cNvPr id="427" name="Google Shape;427;p2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20</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6675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spcBef>
                <a:spcPts val="0"/>
              </a:spcBef>
              <a:buNone/>
              <a:defRPr/>
            </a:pPr>
            <a:endParaRPr lang="en-US" altLang="en-US" sz="1200" dirty="0">
              <a:ea typeface="ヒラギノ角ゴ Pro W3" charset="-128"/>
            </a:endParaRPr>
          </a:p>
          <a:p>
            <a:pPr marL="0" indent="0" algn="r">
              <a:spcBef>
                <a:spcPts val="0"/>
              </a:spcBef>
              <a:buNone/>
              <a:defRPr/>
            </a:pPr>
            <a:r>
              <a:rPr lang="en-US" altLang="en-US" sz="1200" dirty="0">
                <a:ea typeface="ヒラギノ角ゴ Pro W3" charset="-128"/>
              </a:rPr>
              <a:t>Sordo.BMJ.2017</a:t>
            </a:r>
          </a:p>
          <a:p>
            <a:pPr marL="0" indent="0" algn="r">
              <a:spcBef>
                <a:spcPts val="0"/>
              </a:spcBef>
              <a:buNone/>
              <a:defRPr/>
            </a:pPr>
            <a:r>
              <a:rPr lang="en-US" altLang="en-US" sz="1200" dirty="0">
                <a:ea typeface="ヒラギノ角ゴ Pro W3" charset="-128"/>
              </a:rPr>
              <a:t>Altice.JAIDS.2011</a:t>
            </a:r>
          </a:p>
          <a:p>
            <a:pPr marL="0" indent="0" algn="r">
              <a:spcBef>
                <a:spcPts val="0"/>
              </a:spcBef>
              <a:buNone/>
              <a:defRPr/>
            </a:pPr>
            <a:r>
              <a:rPr lang="en-US" altLang="en-US" sz="1200" dirty="0">
                <a:ea typeface="ヒラギノ角ゴ Pro W3" charset="-128"/>
              </a:rPr>
              <a:t>Mattick. Cochrane.2014</a:t>
            </a:r>
          </a:p>
          <a:p>
            <a:pPr marL="0" indent="0" algn="r">
              <a:spcBef>
                <a:spcPts val="0"/>
              </a:spcBef>
              <a:buNone/>
              <a:defRPr/>
            </a:pPr>
            <a:r>
              <a:rPr lang="en-US" altLang="en-US" sz="1200" dirty="0">
                <a:ea typeface="ヒラギノ角ゴ Pro W3" charset="-128"/>
              </a:rPr>
              <a:t>Nance et al. CID.2019</a:t>
            </a:r>
          </a:p>
          <a:p>
            <a:endParaRPr lang="en-US" dirty="0"/>
          </a:p>
        </p:txBody>
      </p:sp>
      <p:sp>
        <p:nvSpPr>
          <p:cNvPr id="4" name="Slide Number Placeholder 3"/>
          <p:cNvSpPr>
            <a:spLocks noGrp="1"/>
          </p:cNvSpPr>
          <p:nvPr>
            <p:ph type="sldNum" sz="quarter" idx="5"/>
          </p:nvPr>
        </p:nvSpPr>
        <p:spPr/>
        <p:txBody>
          <a:bodyPr/>
          <a:lstStyle/>
          <a:p>
            <a:fld id="{C1F71638-D7EA-844D-8030-9ED69F91EE6F}" type="slidenum">
              <a:rPr lang="en-US" smtClean="0"/>
              <a:t>21</a:t>
            </a:fld>
            <a:endParaRPr lang="en-US" dirty="0"/>
          </a:p>
        </p:txBody>
      </p:sp>
    </p:spTree>
    <p:extLst>
      <p:ext uri="{BB962C8B-B14F-4D97-AF65-F5344CB8AC3E}">
        <p14:creationId xmlns:p14="http://schemas.microsoft.com/office/powerpoint/2010/main" val="14934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endParaRPr lang="en-US" dirty="0"/>
          </a:p>
        </p:txBody>
      </p:sp>
      <p:sp>
        <p:nvSpPr>
          <p:cNvPr id="5" name="Slide Number Placeholder 4"/>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3343245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96CD3-D119-4ED4-8493-0A39002F4ED0}"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565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4429-E73B-2340-B580-E078B5428E9B}"/>
              </a:ext>
            </a:extLst>
          </p:cNvPr>
          <p:cNvSpPr>
            <a:spLocks noGrp="1"/>
          </p:cNvSpPr>
          <p:nvPr>
            <p:ph type="title" hasCustomPrompt="1"/>
          </p:nvPr>
        </p:nvSpPr>
        <p:spPr>
          <a:xfrm>
            <a:off x="837982" y="-154042"/>
            <a:ext cx="10512862" cy="1325563"/>
          </a:xfrm>
          <a:prstGeom prst="rect">
            <a:avLst/>
          </a:prstGeom>
        </p:spPr>
        <p:txBody>
          <a:bodyPr>
            <a:normAutofit/>
          </a:bodyPr>
          <a:lstStyle>
            <a:lvl1pPr>
              <a:defRPr sz="3599"/>
            </a:lvl1pPr>
          </a:lstStyle>
          <a:p>
            <a:r>
              <a:rPr lang="en-US" dirty="0"/>
              <a:t>Click to edit title style</a:t>
            </a:r>
          </a:p>
        </p:txBody>
      </p:sp>
      <p:sp>
        <p:nvSpPr>
          <p:cNvPr id="3" name="Content Placeholder 2">
            <a:extLst>
              <a:ext uri="{FF2B5EF4-FFF2-40B4-BE49-F238E27FC236}">
                <a16:creationId xmlns:a16="http://schemas.microsoft.com/office/drawing/2014/main" id="{B8C4C029-675D-7A44-A487-3FF32FE84E5B}"/>
              </a:ext>
            </a:extLst>
          </p:cNvPr>
          <p:cNvSpPr>
            <a:spLocks noGrp="1"/>
          </p:cNvSpPr>
          <p:nvPr>
            <p:ph sz="half" idx="1"/>
          </p:nvPr>
        </p:nvSpPr>
        <p:spPr>
          <a:xfrm>
            <a:off x="457081" y="1358265"/>
            <a:ext cx="5500207" cy="4351338"/>
          </a:xfrm>
        </p:spPr>
        <p:txBody>
          <a:bodyPr>
            <a:normAutofit/>
          </a:bodyPr>
          <a:lstStyle>
            <a:lvl1pPr>
              <a:defRPr sz="1999">
                <a:solidFill>
                  <a:schemeClr val="tx1"/>
                </a:solidFill>
              </a:defRPr>
            </a:lvl1pPr>
            <a:lvl2pPr>
              <a:defRPr sz="1999" b="0" i="0">
                <a:solidFill>
                  <a:schemeClr val="tx1"/>
                </a:solidFill>
                <a:latin typeface="Helvetica" pitchFamily="2" charset="0"/>
              </a:defRPr>
            </a:lvl2pPr>
            <a:lvl3pPr>
              <a:defRPr sz="1799" b="0" i="0">
                <a:solidFill>
                  <a:schemeClr val="tx1"/>
                </a:solidFill>
                <a:latin typeface="Helvetica" pitchFamily="2" charset="0"/>
              </a:defRPr>
            </a:lvl3pPr>
            <a:lvl4pPr>
              <a:defRPr sz="1600" b="0" i="0">
                <a:solidFill>
                  <a:schemeClr val="tx1"/>
                </a:solidFill>
                <a:latin typeface="Helvetica" pitchFamily="2" charset="0"/>
              </a:defRPr>
            </a:lvl4pPr>
            <a:lvl5pPr>
              <a:defRPr sz="1600" b="0" i="0">
                <a:solidFill>
                  <a:schemeClr val="tx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A5E1BC-F6A3-EA4E-B3E5-A565CACB974D}"/>
              </a:ext>
            </a:extLst>
          </p:cNvPr>
          <p:cNvSpPr>
            <a:spLocks noGrp="1"/>
          </p:cNvSpPr>
          <p:nvPr>
            <p:ph sz="half" idx="2"/>
          </p:nvPr>
        </p:nvSpPr>
        <p:spPr>
          <a:xfrm>
            <a:off x="6231537" y="1358265"/>
            <a:ext cx="5500207" cy="4351338"/>
          </a:xfrm>
        </p:spPr>
        <p:txBody>
          <a:bodyPr>
            <a:normAutofit/>
          </a:bodyPr>
          <a:lstStyle>
            <a:lvl1pPr>
              <a:defRPr sz="1999">
                <a:solidFill>
                  <a:schemeClr val="tx1"/>
                </a:solidFill>
              </a:defRPr>
            </a:lvl1pPr>
            <a:lvl2pPr>
              <a:defRPr sz="1999" b="0" i="0">
                <a:solidFill>
                  <a:schemeClr val="tx1"/>
                </a:solidFill>
                <a:latin typeface="Helvetica" pitchFamily="2" charset="0"/>
              </a:defRPr>
            </a:lvl2pPr>
            <a:lvl3pPr>
              <a:defRPr sz="1799" b="0" i="0">
                <a:solidFill>
                  <a:schemeClr val="tx1"/>
                </a:solidFill>
                <a:latin typeface="Helvetica" pitchFamily="2" charset="0"/>
              </a:defRPr>
            </a:lvl3pPr>
            <a:lvl4pPr>
              <a:defRPr sz="1600" b="0" i="0">
                <a:solidFill>
                  <a:schemeClr val="tx1"/>
                </a:solidFill>
                <a:latin typeface="Helvetica" pitchFamily="2" charset="0"/>
              </a:defRPr>
            </a:lvl4pPr>
            <a:lvl5pPr>
              <a:defRPr sz="1600" b="0" i="0">
                <a:solidFill>
                  <a:schemeClr val="tx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A7EFA3F-52C7-CF4A-A535-1FCECBD14787}"/>
              </a:ext>
            </a:extLst>
          </p:cNvPr>
          <p:cNvSpPr>
            <a:spLocks noGrp="1"/>
          </p:cNvSpPr>
          <p:nvPr>
            <p:ph type="dt" sz="half" idx="10"/>
          </p:nvPr>
        </p:nvSpPr>
        <p:spPr/>
        <p:txBody>
          <a:bodyPr/>
          <a:lstStyle>
            <a:lvl1pPr>
              <a:defRPr b="0" i="0">
                <a:latin typeface="Helvetica" pitchFamily="2" charset="0"/>
              </a:defRPr>
            </a:lvl1pPr>
          </a:lstStyle>
          <a:p>
            <a:fld id="{FB73A230-CBD0-4332-BAB8-F200D452DE8B}" type="datetime1">
              <a:rPr lang="en-US" smtClean="0"/>
              <a:t>11/8/2023</a:t>
            </a:fld>
            <a:endParaRPr lang="en-US" dirty="0"/>
          </a:p>
        </p:txBody>
      </p:sp>
      <p:sp>
        <p:nvSpPr>
          <p:cNvPr id="6" name="Footer Placeholder 5">
            <a:extLst>
              <a:ext uri="{FF2B5EF4-FFF2-40B4-BE49-F238E27FC236}">
                <a16:creationId xmlns:a16="http://schemas.microsoft.com/office/drawing/2014/main" id="{A2EF4374-907D-774A-B180-B77D548359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5CA39-6D57-0F49-BF1E-80F239C0EF78}"/>
              </a:ext>
            </a:extLst>
          </p:cNvPr>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a:extLst>
              <a:ext uri="{FF2B5EF4-FFF2-40B4-BE49-F238E27FC236}">
                <a16:creationId xmlns:a16="http://schemas.microsoft.com/office/drawing/2014/main" id="{95EA2DC0-3FDC-7447-B960-E0768B08EA10}"/>
              </a:ext>
            </a:extLst>
          </p:cNvPr>
          <p:cNvCxnSpPr/>
          <p:nvPr/>
        </p:nvCxnSpPr>
        <p:spPr>
          <a:xfrm>
            <a:off x="6094413" y="1358265"/>
            <a:ext cx="0" cy="47046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81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2C740-F8C1-FF46-8CA9-BD5F4BF0A50F}"/>
              </a:ext>
            </a:extLst>
          </p:cNvPr>
          <p:cNvSpPr>
            <a:spLocks noGrp="1"/>
          </p:cNvSpPr>
          <p:nvPr>
            <p:ph type="dt" sz="half" idx="10"/>
          </p:nvPr>
        </p:nvSpPr>
        <p:spPr/>
        <p:txBody>
          <a:bodyPr/>
          <a:lstStyle>
            <a:lvl1pPr>
              <a:defRPr b="0" i="0">
                <a:latin typeface="Helvetica" pitchFamily="2" charset="0"/>
              </a:defRPr>
            </a:lvl1pPr>
          </a:lstStyle>
          <a:p>
            <a:fld id="{0DC03863-E6E0-4ADA-AE3E-5FFC9FD055C3}" type="datetime1">
              <a:rPr lang="en-US" smtClean="0"/>
              <a:t>11/8/2023</a:t>
            </a:fld>
            <a:endParaRPr lang="en-US" dirty="0"/>
          </a:p>
        </p:txBody>
      </p:sp>
      <p:sp>
        <p:nvSpPr>
          <p:cNvPr id="3" name="Footer Placeholder 2">
            <a:extLst>
              <a:ext uri="{FF2B5EF4-FFF2-40B4-BE49-F238E27FC236}">
                <a16:creationId xmlns:a16="http://schemas.microsoft.com/office/drawing/2014/main" id="{D1E1F79D-61BE-A741-9261-0739EE055B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69ACF0-3D9F-FB45-A2F7-2DEB2564252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a:extLst>
              <a:ext uri="{FF2B5EF4-FFF2-40B4-BE49-F238E27FC236}">
                <a16:creationId xmlns:a16="http://schemas.microsoft.com/office/drawing/2014/main" id="{EFFC7BCA-48AA-6A41-9352-855F9C541F52}"/>
              </a:ext>
            </a:extLst>
          </p:cNvPr>
          <p:cNvSpPr>
            <a:spLocks noGrp="1"/>
          </p:cNvSpPr>
          <p:nvPr>
            <p:ph type="title" hasCustomPrompt="1"/>
          </p:nvPr>
        </p:nvSpPr>
        <p:spPr>
          <a:xfrm>
            <a:off x="837982" y="8649"/>
            <a:ext cx="10512862" cy="1325563"/>
          </a:xfrm>
          <a:prstGeom prst="rect">
            <a:avLst/>
          </a:prstGeom>
        </p:spPr>
        <p:txBody>
          <a:bodyPr>
            <a:normAutofit/>
          </a:bodyPr>
          <a:lstStyle>
            <a:lvl1pPr>
              <a:defRPr sz="4399"/>
            </a:lvl1pPr>
          </a:lstStyle>
          <a:p>
            <a:r>
              <a:rPr lang="en-US" dirty="0"/>
              <a:t>Click to edit slide title</a:t>
            </a:r>
          </a:p>
        </p:txBody>
      </p:sp>
    </p:spTree>
    <p:extLst>
      <p:ext uri="{BB962C8B-B14F-4D97-AF65-F5344CB8AC3E}">
        <p14:creationId xmlns:p14="http://schemas.microsoft.com/office/powerpoint/2010/main" val="324698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09F3-DE13-784B-A503-DED0F8EF4B24}"/>
              </a:ext>
            </a:extLst>
          </p:cNvPr>
          <p:cNvSpPr>
            <a:spLocks noGrp="1"/>
          </p:cNvSpPr>
          <p:nvPr>
            <p:ph type="title" hasCustomPrompt="1"/>
          </p:nvPr>
        </p:nvSpPr>
        <p:spPr>
          <a:xfrm>
            <a:off x="837982" y="2404611"/>
            <a:ext cx="10512862" cy="1325563"/>
          </a:xfrm>
          <a:prstGeom prst="rect">
            <a:avLst/>
          </a:prstGeom>
        </p:spPr>
        <p:txBody>
          <a:bodyPr>
            <a:normAutofit/>
          </a:bodyPr>
          <a:lstStyle>
            <a:lvl1pPr>
              <a:defRPr sz="4399"/>
            </a:lvl1pPr>
          </a:lstStyle>
          <a:p>
            <a:r>
              <a:rPr lang="en-US" dirty="0"/>
              <a:t>Click to edit Master transition slide title</a:t>
            </a:r>
          </a:p>
        </p:txBody>
      </p:sp>
      <p:sp>
        <p:nvSpPr>
          <p:cNvPr id="3" name="Date Placeholder 2">
            <a:extLst>
              <a:ext uri="{FF2B5EF4-FFF2-40B4-BE49-F238E27FC236}">
                <a16:creationId xmlns:a16="http://schemas.microsoft.com/office/drawing/2014/main" id="{472B1E0C-D65A-E948-B415-4C5776EB8107}"/>
              </a:ext>
            </a:extLst>
          </p:cNvPr>
          <p:cNvSpPr>
            <a:spLocks noGrp="1"/>
          </p:cNvSpPr>
          <p:nvPr>
            <p:ph type="dt" sz="half" idx="10"/>
          </p:nvPr>
        </p:nvSpPr>
        <p:spPr/>
        <p:txBody>
          <a:bodyPr/>
          <a:lstStyle>
            <a:lvl1pPr>
              <a:defRPr b="0" i="0">
                <a:latin typeface="Helvetica" pitchFamily="2" charset="0"/>
              </a:defRPr>
            </a:lvl1pPr>
          </a:lstStyle>
          <a:p>
            <a:fld id="{3F5652B4-9B74-4914-AFF1-FA996EE3727C}" type="datetime1">
              <a:rPr lang="en-US" smtClean="0"/>
              <a:t>11/8/2023</a:t>
            </a:fld>
            <a:endParaRPr lang="en-US" dirty="0"/>
          </a:p>
        </p:txBody>
      </p:sp>
      <p:sp>
        <p:nvSpPr>
          <p:cNvPr id="4" name="Footer Placeholder 3">
            <a:extLst>
              <a:ext uri="{FF2B5EF4-FFF2-40B4-BE49-F238E27FC236}">
                <a16:creationId xmlns:a16="http://schemas.microsoft.com/office/drawing/2014/main" id="{5F29CC6D-448E-6344-B7D8-6790A0CAA3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943004-AB70-A542-B76C-A8C251B08780}"/>
              </a:ext>
            </a:extLst>
          </p:cNvPr>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6" name="Group 5">
            <a:extLst>
              <a:ext uri="{FF2B5EF4-FFF2-40B4-BE49-F238E27FC236}">
                <a16:creationId xmlns:a16="http://schemas.microsoft.com/office/drawing/2014/main" id="{A17C1911-97C7-0147-AA1A-C0986ABBD9A0}"/>
              </a:ext>
            </a:extLst>
          </p:cNvPr>
          <p:cNvGrpSpPr/>
          <p:nvPr/>
        </p:nvGrpSpPr>
        <p:grpSpPr>
          <a:xfrm>
            <a:off x="5792739" y="5022586"/>
            <a:ext cx="603347" cy="402336"/>
            <a:chOff x="5276088" y="865094"/>
            <a:chExt cx="603504" cy="402336"/>
          </a:xfrm>
        </p:grpSpPr>
        <p:sp>
          <p:nvSpPr>
            <p:cNvPr id="7" name="Rectangle 6">
              <a:extLst>
                <a:ext uri="{FF2B5EF4-FFF2-40B4-BE49-F238E27FC236}">
                  <a16:creationId xmlns:a16="http://schemas.microsoft.com/office/drawing/2014/main" id="{B0BA2F6B-7269-A943-8E6C-82AB4A326B70}"/>
                </a:ext>
              </a:extLst>
            </p:cNvPr>
            <p:cNvSpPr/>
            <p:nvPr userDrawn="1"/>
          </p:nvSpPr>
          <p:spPr>
            <a:xfrm>
              <a:off x="5276088" y="868680"/>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dirty="0">
                <a:latin typeface="Helvetica" pitchFamily="2" charset="0"/>
              </a:endParaRPr>
            </a:p>
          </p:txBody>
        </p:sp>
        <p:sp>
          <p:nvSpPr>
            <p:cNvPr id="8" name="Rectangle 7">
              <a:extLst>
                <a:ext uri="{FF2B5EF4-FFF2-40B4-BE49-F238E27FC236}">
                  <a16:creationId xmlns:a16="http://schemas.microsoft.com/office/drawing/2014/main" id="{A94C5277-E45B-CD4E-B94C-5842A4536C4E}"/>
                </a:ext>
              </a:extLst>
            </p:cNvPr>
            <p:cNvSpPr/>
            <p:nvPr userDrawn="1"/>
          </p:nvSpPr>
          <p:spPr>
            <a:xfrm>
              <a:off x="5477256" y="1066262"/>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dirty="0">
                <a:latin typeface="Helvetica" pitchFamily="2" charset="0"/>
              </a:endParaRPr>
            </a:p>
          </p:txBody>
        </p:sp>
        <p:sp>
          <p:nvSpPr>
            <p:cNvPr id="9" name="Rectangle 8">
              <a:extLst>
                <a:ext uri="{FF2B5EF4-FFF2-40B4-BE49-F238E27FC236}">
                  <a16:creationId xmlns:a16="http://schemas.microsoft.com/office/drawing/2014/main" id="{0B95C6DD-2369-714F-9BD0-128BA33CB77C}"/>
                </a:ext>
              </a:extLst>
            </p:cNvPr>
            <p:cNvSpPr/>
            <p:nvPr userDrawn="1"/>
          </p:nvSpPr>
          <p:spPr>
            <a:xfrm>
              <a:off x="5678424" y="865094"/>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i="0" dirty="0">
                <a:latin typeface="Helvetica" pitchFamily="2" charset="0"/>
              </a:endParaRPr>
            </a:p>
          </p:txBody>
        </p:sp>
      </p:grpSp>
    </p:spTree>
    <p:extLst>
      <p:ext uri="{BB962C8B-B14F-4D97-AF65-F5344CB8AC3E}">
        <p14:creationId xmlns:p14="http://schemas.microsoft.com/office/powerpoint/2010/main" val="419996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Maroon">
  <p:cSld name="Section Break Maroon">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452492" y="971849"/>
            <a:ext cx="6662552" cy="27770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sz="4399"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686827"/>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9500C-B885-4FEB-9E61-DF838E46724E}" type="datetime1">
              <a:rPr lang="en-US" smtClean="0"/>
              <a:t>11/8/2023</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ED9F-99BE-44C2-B4C4-DEDDDE0567E3}" type="datetime1">
              <a:rPr lang="en-US" smtClean="0"/>
              <a:t>11/8/2023</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B1675-1A16-46C6-ADE2-DA1F7D910F2D}" type="datetime1">
              <a:rPr lang="en-US" smtClean="0"/>
              <a:t>11/8/2023</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786E-23F4-42EF-ADA7-55E52CCE05AA}" type="datetime1">
              <a:rPr lang="en-US" smtClean="0"/>
              <a:t>11/8/2023</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470B-2E07-4535-9965-3A435CB76457}" type="datetime1">
              <a:rPr lang="en-US" smtClean="0"/>
              <a:t>11/8/2023</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B4423-153D-410A-BFC7-74634B785A5B}" type="datetime1">
              <a:rPr lang="en-US" smtClean="0"/>
              <a:t>11/8/2023</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7723A-8F3E-437F-8777-E6ABF22BD21F}" type="datetime1">
              <a:rPr lang="en-US" smtClean="0"/>
              <a:t>11/8/2023</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94F10-F1E6-4CFB-8F23-F086D1B76A94}" type="datetime1">
              <a:rPr lang="en-US" smtClean="0"/>
              <a:t>11/8/2023</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77A7-ACDC-4CA8-99E8-6CBEB18F67DB}" type="datetime1">
              <a:rPr lang="en-US" smtClean="0"/>
              <a:t>11/8/2023</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5"/>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 id="2147483730" r:id="rId9"/>
    <p:sldLayoutId id="2147483731" r:id="rId10"/>
    <p:sldLayoutId id="2147483732" r:id="rId11"/>
    <p:sldLayoutId id="2147483733" r:id="rId12"/>
    <p:sldLayoutId id="2147483734" r:id="rId13"/>
  </p:sldLayoutIdLst>
  <p:transition spd="slow">
    <p:fade/>
  </p:transition>
  <p:hf sldNum="0" hdr="0" ftr="0" dt="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dt="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dt="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dt="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cid:f97b1f36-a6d3-41b6-9184-58d21985fa89@namprd03.prod.outlook.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ofid/ofab489"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9.xml"/><Relationship Id="rId4" Type="http://schemas.openxmlformats.org/officeDocument/2006/relationships/hyperlink" Target="http://www.hiv.uw.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903597" y="810228"/>
            <a:ext cx="10732593" cy="1446836"/>
          </a:xfrm>
        </p:spPr>
        <p:txBody>
          <a:bodyPr/>
          <a:lstStyle/>
          <a:p>
            <a:r>
              <a:rPr lang="en-US" b="1" dirty="0"/>
              <a:t>Oh The Things We Can Do! </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6186197" y="3429000"/>
            <a:ext cx="5346440" cy="1685731"/>
          </a:xfrm>
        </p:spPr>
        <p:txBody>
          <a:bodyPr/>
          <a:lstStyle/>
          <a:p>
            <a:pPr fontAlgn="base"/>
            <a:r>
              <a:rPr lang="en-US" cap="all" dirty="0"/>
              <a:t>ALICE C. THORNTON, MD, FIDSA</a:t>
            </a:r>
            <a:r>
              <a:rPr lang="en-US" dirty="0"/>
              <a:t>​</a:t>
            </a:r>
          </a:p>
          <a:p>
            <a:pPr fontAlgn="base"/>
            <a:r>
              <a:rPr lang="en-US" cap="all" dirty="0"/>
              <a:t>CHIEF, INFECTIOUS DISEASES</a:t>
            </a:r>
            <a:r>
              <a:rPr lang="en-US" dirty="0"/>
              <a:t>​</a:t>
            </a:r>
          </a:p>
          <a:p>
            <a:pPr fontAlgn="base"/>
            <a:r>
              <a:rPr lang="en-US" cap="all" dirty="0"/>
              <a:t>UNIVERSITY OF KENTUCKY</a:t>
            </a:r>
            <a:endParaRPr lang="en-US" dirty="0"/>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8C8F-44BA-40E4-81A3-970079A507B6}"/>
              </a:ext>
            </a:extLst>
          </p:cNvPr>
          <p:cNvSpPr>
            <a:spLocks noGrp="1"/>
          </p:cNvSpPr>
          <p:nvPr>
            <p:ph type="title"/>
          </p:nvPr>
        </p:nvSpPr>
        <p:spPr>
          <a:xfrm>
            <a:off x="268733" y="873320"/>
            <a:ext cx="10512425" cy="648915"/>
          </a:xfrm>
        </p:spPr>
        <p:txBody>
          <a:bodyPr>
            <a:normAutofit/>
          </a:bodyPr>
          <a:lstStyle/>
          <a:p>
            <a:r>
              <a:rPr lang="en-US" cap="all" dirty="0"/>
              <a:t>It was in His </a:t>
            </a:r>
            <a:r>
              <a:rPr lang="en-US" cap="all" dirty="0" err="1"/>
              <a:t>EyES</a:t>
            </a:r>
            <a:r>
              <a:rPr lang="en-US" cap="all" dirty="0"/>
              <a:t> </a:t>
            </a:r>
          </a:p>
        </p:txBody>
      </p:sp>
      <p:sp>
        <p:nvSpPr>
          <p:cNvPr id="4" name="Content Placeholder 3">
            <a:extLst>
              <a:ext uri="{FF2B5EF4-FFF2-40B4-BE49-F238E27FC236}">
                <a16:creationId xmlns:a16="http://schemas.microsoft.com/office/drawing/2014/main" id="{0DF01AF2-CF40-4171-BCB8-60B7C033404F}"/>
              </a:ext>
            </a:extLst>
          </p:cNvPr>
          <p:cNvSpPr>
            <a:spLocks noGrp="1"/>
          </p:cNvSpPr>
          <p:nvPr>
            <p:ph type="body" sz="quarter" idx="11"/>
          </p:nvPr>
        </p:nvSpPr>
        <p:spPr>
          <a:xfrm>
            <a:off x="502590" y="1522235"/>
            <a:ext cx="5171439" cy="5065177"/>
          </a:xfrm>
        </p:spPr>
        <p:txBody>
          <a:bodyPr>
            <a:noAutofit/>
          </a:bodyPr>
          <a:lstStyle/>
          <a:p>
            <a:pPr marL="0" indent="0">
              <a:buNone/>
            </a:pPr>
            <a:r>
              <a:rPr lang="en-US" sz="1800" cap="none" dirty="0"/>
              <a:t>It was his eyes that called me……scared, troubled, sad</a:t>
            </a:r>
          </a:p>
          <a:p>
            <a:pPr marL="0" indent="0">
              <a:buNone/>
            </a:pPr>
            <a:r>
              <a:rPr lang="en-US" sz="1800" cap="none" dirty="0"/>
              <a:t>We finished our work and walked out of the room. As  I walked down the hall, his eyes haunted me</a:t>
            </a:r>
          </a:p>
          <a:p>
            <a:pPr marL="0" indent="0">
              <a:buNone/>
            </a:pPr>
            <a:r>
              <a:rPr lang="en-US" sz="1800" cap="none" dirty="0"/>
              <a:t>I stopped, the eyes were calling me back</a:t>
            </a:r>
          </a:p>
          <a:p>
            <a:pPr marL="0" indent="0">
              <a:buNone/>
            </a:pPr>
            <a:r>
              <a:rPr lang="en-US" sz="1800" cap="none" dirty="0"/>
              <a:t>Did we test him for “this”? Yes, what is our plan? Ok, I’ll see him back</a:t>
            </a:r>
          </a:p>
          <a:p>
            <a:pPr marL="0" indent="0">
              <a:buNone/>
            </a:pPr>
            <a:r>
              <a:rPr lang="en-US" sz="1800" cap="none" dirty="0"/>
              <a:t>We saw him days later, scared, troubled, confused</a:t>
            </a:r>
          </a:p>
          <a:p>
            <a:pPr marL="0" indent="0">
              <a:buNone/>
            </a:pPr>
            <a:r>
              <a:rPr lang="en-US" sz="1800" cap="none" dirty="0"/>
              <a:t>Chaos seemed to follow him everywhere he went</a:t>
            </a:r>
          </a:p>
        </p:txBody>
      </p:sp>
      <p:sp>
        <p:nvSpPr>
          <p:cNvPr id="5" name="Content Placeholder 4">
            <a:extLst>
              <a:ext uri="{FF2B5EF4-FFF2-40B4-BE49-F238E27FC236}">
                <a16:creationId xmlns:a16="http://schemas.microsoft.com/office/drawing/2014/main" id="{01C30A6D-078E-4525-BD80-FE22E7CEC963}"/>
              </a:ext>
            </a:extLst>
          </p:cNvPr>
          <p:cNvSpPr>
            <a:spLocks noGrp="1"/>
          </p:cNvSpPr>
          <p:nvPr>
            <p:ph type="body" sz="quarter" idx="12"/>
          </p:nvPr>
        </p:nvSpPr>
        <p:spPr>
          <a:xfrm>
            <a:off x="5987046" y="1549344"/>
            <a:ext cx="5171439" cy="3405211"/>
          </a:xfrm>
        </p:spPr>
        <p:txBody>
          <a:bodyPr>
            <a:normAutofit fontScale="47500" lnSpcReduction="20000"/>
          </a:bodyPr>
          <a:lstStyle/>
          <a:p>
            <a:pPr marL="0" indent="0">
              <a:buNone/>
            </a:pPr>
            <a:r>
              <a:rPr lang="en-US" sz="3800" cap="none" dirty="0"/>
              <a:t>We “cured” one illness but not the other – He struggled</a:t>
            </a:r>
          </a:p>
          <a:p>
            <a:pPr marL="0" indent="0">
              <a:buNone/>
            </a:pPr>
            <a:r>
              <a:rPr lang="en-US" sz="3800" cap="none" dirty="0"/>
              <a:t>“He looks odd, don’t you think?”</a:t>
            </a:r>
          </a:p>
          <a:p>
            <a:pPr marL="0" indent="0">
              <a:buNone/>
            </a:pPr>
            <a:r>
              <a:rPr lang="en-US" sz="3800" cap="none" dirty="0"/>
              <a:t>We looked and found another problem – he had an extra X with his Y– no one had ever taken time to look </a:t>
            </a:r>
          </a:p>
          <a:p>
            <a:pPr marL="0" indent="0">
              <a:buNone/>
            </a:pPr>
            <a:r>
              <a:rPr lang="en-US" sz="3800" cap="none" dirty="0"/>
              <a:t>Now years later, he still struggles, but the eyes have changed. I see trust, peace and sometimes happiness </a:t>
            </a:r>
          </a:p>
          <a:p>
            <a:pPr marL="0" indent="0">
              <a:buNone/>
            </a:pPr>
            <a:r>
              <a:rPr lang="en-US" sz="3800" cap="none" dirty="0"/>
              <a:t>The biggest thing? – his eyes are still open – he is still alive</a:t>
            </a:r>
          </a:p>
          <a:p>
            <a:endParaRPr lang="en-US" dirty="0"/>
          </a:p>
        </p:txBody>
      </p:sp>
      <p:pic>
        <p:nvPicPr>
          <p:cNvPr id="8" name="Picture 7" descr="cid:f97b1f36-a6d3-41b6-9184-58d21985fa89@namprd03.prod.outlook.com">
            <a:extLst>
              <a:ext uri="{FF2B5EF4-FFF2-40B4-BE49-F238E27FC236}">
                <a16:creationId xmlns:a16="http://schemas.microsoft.com/office/drawing/2014/main" id="{303475C9-3BB3-4BF4-A6A2-FE82AEF1F5F2}"/>
              </a:ext>
            </a:extLst>
          </p:cNvPr>
          <p:cNvPicPr/>
          <p:nvPr/>
        </p:nvPicPr>
        <p:blipFill rotWithShape="1">
          <a:blip r:embed="rId3" r:link="rId4">
            <a:extLst>
              <a:ext uri="{28A0092B-C50C-407E-A947-70E740481C1C}">
                <a14:useLocalDpi xmlns:a14="http://schemas.microsoft.com/office/drawing/2010/main" val="0"/>
              </a:ext>
            </a:extLst>
          </a:blip>
          <a:srcRect l="10790" t="27746" r="20966" b="515"/>
          <a:stretch>
            <a:fillRect/>
          </a:stretch>
        </p:blipFill>
        <p:spPr bwMode="auto">
          <a:xfrm>
            <a:off x="9922645" y="4404048"/>
            <a:ext cx="1548857" cy="13072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125168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5D8F-8FE7-44FD-82CD-C9699B9FD84C}"/>
              </a:ext>
            </a:extLst>
          </p:cNvPr>
          <p:cNvSpPr>
            <a:spLocks noGrp="1"/>
          </p:cNvSpPr>
          <p:nvPr>
            <p:ph type="title"/>
          </p:nvPr>
        </p:nvSpPr>
        <p:spPr>
          <a:xfrm>
            <a:off x="259403" y="988655"/>
            <a:ext cx="10512425" cy="648915"/>
          </a:xfrm>
        </p:spPr>
        <p:txBody>
          <a:bodyPr>
            <a:normAutofit/>
          </a:bodyPr>
          <a:lstStyle/>
          <a:p>
            <a:r>
              <a:rPr lang="en-US" sz="3200" cap="all" dirty="0"/>
              <a:t>See the Person – Not just the Patient</a:t>
            </a:r>
          </a:p>
        </p:txBody>
      </p:sp>
      <p:sp>
        <p:nvSpPr>
          <p:cNvPr id="3" name="Content Placeholder 2">
            <a:extLst>
              <a:ext uri="{FF2B5EF4-FFF2-40B4-BE49-F238E27FC236}">
                <a16:creationId xmlns:a16="http://schemas.microsoft.com/office/drawing/2014/main" id="{6EF23843-2553-4666-B31E-CB4CBBEACBDB}"/>
              </a:ext>
            </a:extLst>
          </p:cNvPr>
          <p:cNvSpPr>
            <a:spLocks noGrp="1"/>
          </p:cNvSpPr>
          <p:nvPr>
            <p:ph type="body" sz="quarter" idx="11"/>
          </p:nvPr>
        </p:nvSpPr>
        <p:spPr>
          <a:xfrm>
            <a:off x="446607" y="1922106"/>
            <a:ext cx="9629548" cy="3205289"/>
          </a:xfrm>
        </p:spPr>
        <p:txBody>
          <a:bodyPr/>
          <a:lstStyle/>
          <a:p>
            <a:pPr marL="342797" indent="-342797">
              <a:buFont typeface="Arial" panose="020B0604020202020204" pitchFamily="34" charset="0"/>
              <a:buChar char="•"/>
            </a:pPr>
            <a:r>
              <a:rPr lang="en-US" sz="2399" dirty="0">
                <a:solidFill>
                  <a:schemeClr val="tx1"/>
                </a:solidFill>
              </a:rPr>
              <a:t>This is someone’s son, daughter, mother, friend, sister, brother, neighbor</a:t>
            </a:r>
          </a:p>
          <a:p>
            <a:pPr marL="342797" indent="-342797">
              <a:buFont typeface="Arial" panose="020B0604020202020204" pitchFamily="34" charset="0"/>
              <a:buChar char="•"/>
            </a:pPr>
            <a:r>
              <a:rPr lang="en-US" sz="2399" dirty="0">
                <a:solidFill>
                  <a:schemeClr val="tx1"/>
                </a:solidFill>
              </a:rPr>
              <a:t>Sometimes people are just looking for kindness</a:t>
            </a:r>
          </a:p>
          <a:p>
            <a:pPr marL="342797" indent="-342797">
              <a:buFont typeface="Arial" panose="020B0604020202020204" pitchFamily="34" charset="0"/>
              <a:buChar char="•"/>
            </a:pPr>
            <a:r>
              <a:rPr lang="en-US" sz="2399" dirty="0">
                <a:solidFill>
                  <a:schemeClr val="tx1"/>
                </a:solidFill>
              </a:rPr>
              <a:t>Patients with high-risk behaviors are often stigmatized and not treated kindly in the medical setting</a:t>
            </a:r>
          </a:p>
          <a:p>
            <a:pPr marL="342797" indent="-342797">
              <a:buFont typeface="Arial" panose="020B0604020202020204" pitchFamily="34" charset="0"/>
              <a:buChar char="•"/>
            </a:pPr>
            <a:r>
              <a:rPr lang="en-US" sz="2399" dirty="0">
                <a:solidFill>
                  <a:schemeClr val="tx1"/>
                </a:solidFill>
              </a:rPr>
              <a:t>Patients that are treated poorly, often have worse outcomes and behavioral change is harder to occur</a:t>
            </a:r>
          </a:p>
        </p:txBody>
      </p:sp>
      <p:pic>
        <p:nvPicPr>
          <p:cNvPr id="9" name="Picture 2" descr="bdbcf51e-b18c-46a2-9558-88c7ad46f497@namprd03">
            <a:extLst>
              <a:ext uri="{FF2B5EF4-FFF2-40B4-BE49-F238E27FC236}">
                <a16:creationId xmlns:a16="http://schemas.microsoft.com/office/drawing/2014/main" id="{36BBFA08-3F93-4CCB-AB4F-D815970BC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136" y="813383"/>
            <a:ext cx="1455576" cy="122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4642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EE05-320E-469B-9ADD-5EC000C3F750}"/>
              </a:ext>
            </a:extLst>
          </p:cNvPr>
          <p:cNvSpPr>
            <a:spLocks noGrp="1"/>
          </p:cNvSpPr>
          <p:nvPr>
            <p:ph type="title"/>
          </p:nvPr>
        </p:nvSpPr>
        <p:spPr>
          <a:xfrm>
            <a:off x="285946" y="927166"/>
            <a:ext cx="10512425" cy="648915"/>
          </a:xfrm>
        </p:spPr>
        <p:txBody>
          <a:bodyPr>
            <a:normAutofit/>
          </a:bodyPr>
          <a:lstStyle/>
          <a:p>
            <a:r>
              <a:rPr lang="en-US" cap="all" dirty="0"/>
              <a:t>ID Providers and source control </a:t>
            </a:r>
          </a:p>
        </p:txBody>
      </p:sp>
      <p:sp>
        <p:nvSpPr>
          <p:cNvPr id="3" name="Content Placeholder 2">
            <a:extLst>
              <a:ext uri="{FF2B5EF4-FFF2-40B4-BE49-F238E27FC236}">
                <a16:creationId xmlns:a16="http://schemas.microsoft.com/office/drawing/2014/main" id="{C130A6B5-ABE5-4F6E-B3F1-7E9E7AE289A9}"/>
              </a:ext>
            </a:extLst>
          </p:cNvPr>
          <p:cNvSpPr>
            <a:spLocks noGrp="1"/>
          </p:cNvSpPr>
          <p:nvPr>
            <p:ph type="body" sz="quarter" idx="11"/>
          </p:nvPr>
        </p:nvSpPr>
        <p:spPr/>
        <p:txBody>
          <a:bodyPr/>
          <a:lstStyle/>
          <a:p>
            <a:pPr marL="457063" indent="-457063">
              <a:buFont typeface="Arial" panose="020B0604020202020204" pitchFamily="34" charset="0"/>
              <a:buChar char="•"/>
            </a:pPr>
            <a:r>
              <a:rPr lang="en-US" sz="2799" dirty="0"/>
              <a:t>Drain an abscess</a:t>
            </a:r>
          </a:p>
          <a:p>
            <a:pPr marL="457063" indent="-457063">
              <a:buFont typeface="Arial" panose="020B0604020202020204" pitchFamily="34" charset="0"/>
              <a:buChar char="•"/>
            </a:pPr>
            <a:r>
              <a:rPr lang="en-US" sz="2799" dirty="0"/>
              <a:t>Treat Pneumocystis and underlying HIV </a:t>
            </a:r>
          </a:p>
          <a:p>
            <a:pPr marL="457063" indent="-457063">
              <a:buFont typeface="Arial" panose="020B0604020202020204" pitchFamily="34" charset="0"/>
              <a:buChar char="•"/>
            </a:pPr>
            <a:r>
              <a:rPr lang="en-US" sz="2799" dirty="0"/>
              <a:t>Adherence is often contingent on food and housing</a:t>
            </a:r>
          </a:p>
          <a:p>
            <a:endParaRPr lang="en-US" sz="2799" dirty="0"/>
          </a:p>
          <a:p>
            <a:pPr marL="0" indent="0">
              <a:buNone/>
            </a:pPr>
            <a:r>
              <a:rPr lang="en-US" sz="2399" dirty="0"/>
              <a:t>We have to start to treat the true problem – SUD </a:t>
            </a:r>
          </a:p>
          <a:p>
            <a:endParaRPr lang="en-US" dirty="0"/>
          </a:p>
        </p:txBody>
      </p:sp>
    </p:spTree>
    <p:extLst>
      <p:ext uri="{BB962C8B-B14F-4D97-AF65-F5344CB8AC3E}">
        <p14:creationId xmlns:p14="http://schemas.microsoft.com/office/powerpoint/2010/main" val="16884902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D863-8926-4B98-ADC3-F54577F09E53}"/>
              </a:ext>
            </a:extLst>
          </p:cNvPr>
          <p:cNvSpPr>
            <a:spLocks noGrp="1"/>
          </p:cNvSpPr>
          <p:nvPr>
            <p:ph type="title"/>
          </p:nvPr>
        </p:nvSpPr>
        <p:spPr>
          <a:xfrm>
            <a:off x="175142" y="838389"/>
            <a:ext cx="10512425" cy="648915"/>
          </a:xfrm>
        </p:spPr>
        <p:txBody>
          <a:bodyPr>
            <a:noAutofit/>
          </a:bodyPr>
          <a:lstStyle/>
          <a:p>
            <a:r>
              <a:rPr lang="en-US" cap="all" dirty="0"/>
              <a:t>What is one thing you can do</a:t>
            </a:r>
          </a:p>
        </p:txBody>
      </p:sp>
      <p:sp>
        <p:nvSpPr>
          <p:cNvPr id="3" name="Content Placeholder 2">
            <a:extLst>
              <a:ext uri="{FF2B5EF4-FFF2-40B4-BE49-F238E27FC236}">
                <a16:creationId xmlns:a16="http://schemas.microsoft.com/office/drawing/2014/main" id="{82FB4CDC-AE33-4B5D-83F2-DD2A0728E27B}"/>
              </a:ext>
            </a:extLst>
          </p:cNvPr>
          <p:cNvSpPr>
            <a:spLocks noGrp="1"/>
          </p:cNvSpPr>
          <p:nvPr>
            <p:ph type="body" sz="quarter" idx="11"/>
          </p:nvPr>
        </p:nvSpPr>
        <p:spPr>
          <a:xfrm>
            <a:off x="490724" y="1570913"/>
            <a:ext cx="8715420" cy="4119674"/>
          </a:xfrm>
        </p:spPr>
        <p:txBody>
          <a:bodyPr>
            <a:normAutofit fontScale="77500" lnSpcReduction="20000"/>
          </a:bodyPr>
          <a:lstStyle/>
          <a:p>
            <a:pPr marL="342797" indent="-342797">
              <a:buFont typeface="Arial" panose="020B0604020202020204" pitchFamily="34" charset="0"/>
              <a:buChar char="•"/>
            </a:pPr>
            <a:r>
              <a:rPr lang="en-US" sz="3100" dirty="0"/>
              <a:t>Infection? </a:t>
            </a:r>
          </a:p>
          <a:p>
            <a:pPr marL="342797" indent="-342797">
              <a:buFont typeface="Arial" panose="020B0604020202020204" pitchFamily="34" charset="0"/>
              <a:buChar char="•"/>
            </a:pPr>
            <a:r>
              <a:rPr lang="en-US" sz="3100" dirty="0"/>
              <a:t>Adult Screenings?</a:t>
            </a:r>
          </a:p>
          <a:p>
            <a:pPr marL="342797" indent="-342797">
              <a:buFont typeface="Arial" panose="020B0604020202020204" pitchFamily="34" charset="0"/>
              <a:buChar char="•"/>
            </a:pPr>
            <a:r>
              <a:rPr lang="en-US" sz="3100" dirty="0"/>
              <a:t>Vaccinations? </a:t>
            </a:r>
          </a:p>
          <a:p>
            <a:pPr marL="342797" indent="-342797">
              <a:buFont typeface="Arial" panose="020B0604020202020204" pitchFamily="34" charset="0"/>
              <a:buChar char="•"/>
            </a:pPr>
            <a:r>
              <a:rPr lang="en-US" sz="3100" dirty="0"/>
              <a:t>Reproduction/HIV Prevention</a:t>
            </a:r>
          </a:p>
          <a:p>
            <a:pPr marL="342797" indent="-342797">
              <a:buFont typeface="Arial" panose="020B0604020202020204" pitchFamily="34" charset="0"/>
              <a:buChar char="•"/>
            </a:pPr>
            <a:r>
              <a:rPr lang="en-US" sz="3100" dirty="0"/>
              <a:t>Link to Social Services</a:t>
            </a:r>
          </a:p>
          <a:p>
            <a:pPr marL="342797" indent="-342797">
              <a:buFont typeface="Arial" panose="020B0604020202020204" pitchFamily="34" charset="0"/>
              <a:buChar char="•"/>
            </a:pPr>
            <a:r>
              <a:rPr lang="en-US" sz="3100" dirty="0"/>
              <a:t>Harm Reduction ( SSP, etc.) </a:t>
            </a:r>
          </a:p>
          <a:p>
            <a:pPr marL="342797" indent="-342797">
              <a:buFont typeface="Arial" panose="020B0604020202020204" pitchFamily="34" charset="0"/>
              <a:buChar char="•"/>
            </a:pPr>
            <a:r>
              <a:rPr lang="en-US" sz="3100" dirty="0"/>
              <a:t>Treatment of SUD</a:t>
            </a:r>
          </a:p>
          <a:p>
            <a:pPr marL="342797" indent="-342797">
              <a:buFont typeface="Arial" panose="020B0604020202020204" pitchFamily="34" charset="0"/>
              <a:buChar char="•"/>
            </a:pPr>
            <a:r>
              <a:rPr lang="en-US" sz="3100" dirty="0"/>
              <a:t>Look for partners </a:t>
            </a:r>
          </a:p>
          <a:p>
            <a:pPr marL="342797" indent="-342797">
              <a:buFont typeface="Arial" panose="020B0604020202020204" pitchFamily="34" charset="0"/>
              <a:buChar char="•"/>
            </a:pPr>
            <a:r>
              <a:rPr lang="en-US" sz="3100" dirty="0"/>
              <a:t>Advocacy</a:t>
            </a:r>
          </a:p>
          <a:p>
            <a:endParaRPr lang="en-US" dirty="0"/>
          </a:p>
          <a:p>
            <a:endParaRPr lang="en-US" dirty="0"/>
          </a:p>
        </p:txBody>
      </p:sp>
      <p:pic>
        <p:nvPicPr>
          <p:cNvPr id="4" name="Picture 3">
            <a:extLst>
              <a:ext uri="{FF2B5EF4-FFF2-40B4-BE49-F238E27FC236}">
                <a16:creationId xmlns:a16="http://schemas.microsoft.com/office/drawing/2014/main" id="{F1C76A72-73E1-44CB-A19E-8EEF005B43D6}"/>
              </a:ext>
            </a:extLst>
          </p:cNvPr>
          <p:cNvPicPr/>
          <p:nvPr/>
        </p:nvPicPr>
        <p:blipFill rotWithShape="1">
          <a:blip r:embed="rId2">
            <a:extLst>
              <a:ext uri="{28A0092B-C50C-407E-A947-70E740481C1C}">
                <a14:useLocalDpi xmlns:a14="http://schemas.microsoft.com/office/drawing/2010/main" val="0"/>
              </a:ext>
            </a:extLst>
          </a:blip>
          <a:srcRect b="7541"/>
          <a:stretch/>
        </p:blipFill>
        <p:spPr bwMode="auto">
          <a:xfrm>
            <a:off x="9685538" y="838389"/>
            <a:ext cx="2163252" cy="12568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99609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73CD-F5E2-49EE-899C-17042338D6DE}"/>
              </a:ext>
            </a:extLst>
          </p:cNvPr>
          <p:cNvSpPr>
            <a:spLocks noGrp="1"/>
          </p:cNvSpPr>
          <p:nvPr>
            <p:ph type="title"/>
          </p:nvPr>
        </p:nvSpPr>
        <p:spPr>
          <a:xfrm>
            <a:off x="172730" y="775600"/>
            <a:ext cx="11281022" cy="731240"/>
          </a:xfrm>
        </p:spPr>
        <p:txBody>
          <a:bodyPr>
            <a:noAutofit/>
          </a:bodyPr>
          <a:lstStyle/>
          <a:p>
            <a:r>
              <a:rPr lang="en-US" sz="3200" cap="all" dirty="0"/>
              <a:t>Screenings for PWID admitted with Serious injection-related infections </a:t>
            </a:r>
          </a:p>
        </p:txBody>
      </p:sp>
      <p:pic>
        <p:nvPicPr>
          <p:cNvPr id="7" name="Content Placeholder 6">
            <a:extLst>
              <a:ext uri="{FF2B5EF4-FFF2-40B4-BE49-F238E27FC236}">
                <a16:creationId xmlns:a16="http://schemas.microsoft.com/office/drawing/2014/main" id="{2EC4AFAF-9CFE-4E2B-8B4D-901C0E35B9C5}"/>
              </a:ext>
            </a:extLst>
          </p:cNvPr>
          <p:cNvPicPr>
            <a:picLocks noGrp="1" noChangeAspect="1"/>
          </p:cNvPicPr>
          <p:nvPr>
            <p:ph idx="1"/>
          </p:nvPr>
        </p:nvPicPr>
        <p:blipFill rotWithShape="1">
          <a:blip r:embed="rId2"/>
          <a:srcRect l="35062" t="49971" r="12966" b="31781"/>
          <a:stretch/>
        </p:blipFill>
        <p:spPr>
          <a:xfrm>
            <a:off x="345256" y="1890944"/>
            <a:ext cx="11498311" cy="3825836"/>
          </a:xfrm>
          <a:prstGeom prst="rect">
            <a:avLst/>
          </a:prstGeom>
        </p:spPr>
      </p:pic>
      <p:sp>
        <p:nvSpPr>
          <p:cNvPr id="3" name="Rectangle 2">
            <a:extLst>
              <a:ext uri="{FF2B5EF4-FFF2-40B4-BE49-F238E27FC236}">
                <a16:creationId xmlns:a16="http://schemas.microsoft.com/office/drawing/2014/main" id="{C574929E-9B0B-4497-A223-C24CFE788754}"/>
              </a:ext>
            </a:extLst>
          </p:cNvPr>
          <p:cNvSpPr/>
          <p:nvPr/>
        </p:nvSpPr>
        <p:spPr>
          <a:xfrm>
            <a:off x="345256" y="5956266"/>
            <a:ext cx="9345828" cy="1159035"/>
          </a:xfrm>
          <a:prstGeom prst="rect">
            <a:avLst/>
          </a:prstGeom>
        </p:spPr>
        <p:txBody>
          <a:bodyPr wrap="none">
            <a:spAutoFit/>
          </a:bodyPr>
          <a:lstStyle/>
          <a:p>
            <a:r>
              <a:rPr lang="en-US" sz="2000" dirty="0">
                <a:solidFill>
                  <a:schemeClr val="tx1"/>
                </a:solidFill>
                <a:latin typeface="Arial" panose="020B0604020202020204" pitchFamily="34" charset="0"/>
              </a:rPr>
              <a:t>** HAV /</a:t>
            </a:r>
            <a:r>
              <a:rPr lang="en-US" sz="2000" dirty="0" err="1">
                <a:solidFill>
                  <a:schemeClr val="tx1"/>
                </a:solidFill>
                <a:latin typeface="Arial" panose="020B0604020202020204" pitchFamily="34" charset="0"/>
              </a:rPr>
              <a:t>Trich</a:t>
            </a:r>
            <a:r>
              <a:rPr lang="en-US" sz="2000" dirty="0">
                <a:solidFill>
                  <a:schemeClr val="tx1"/>
                </a:solidFill>
                <a:latin typeface="Arial" panose="020B0604020202020204" pitchFamily="34" charset="0"/>
              </a:rPr>
              <a:t> in F/Latent TB</a:t>
            </a:r>
          </a:p>
          <a:p>
            <a:endParaRPr lang="en-US" dirty="0"/>
          </a:p>
          <a:p>
            <a:r>
              <a:rPr lang="en-US" sz="1200" dirty="0"/>
              <a:t> Marks, LR, et al. </a:t>
            </a:r>
            <a:r>
              <a:rPr lang="en-US" sz="1200" i="1" dirty="0"/>
              <a:t>Open Forum Infectious Diseases</a:t>
            </a:r>
            <a:r>
              <a:rPr lang="en-US" sz="1200" dirty="0"/>
              <a:t>, Volume 8, Issue 11, November 2021, ofab489, </a:t>
            </a:r>
            <a:r>
              <a:rPr lang="en-US" sz="1200" dirty="0">
                <a:hlinkClick r:id="rId3">
                  <a:extLst>
                    <a:ext uri="{A12FA001-AC4F-418D-AE19-62706E023703}">
                      <ahyp:hlinkClr xmlns:ahyp="http://schemas.microsoft.com/office/drawing/2018/hyperlinkcolor" val="tx"/>
                    </a:ext>
                  </a:extLst>
                </a:hlinkClick>
              </a:rPr>
              <a:t>https://doi.org/10.1093/ofid/ofab489</a:t>
            </a:r>
            <a:endParaRPr lang="en-US" sz="1200" dirty="0"/>
          </a:p>
          <a:p>
            <a:endParaRPr lang="en-US" dirty="0">
              <a:solidFill>
                <a:schemeClr val="tx1"/>
              </a:solidFill>
            </a:endParaRPr>
          </a:p>
        </p:txBody>
      </p:sp>
    </p:spTree>
    <p:extLst>
      <p:ext uri="{BB962C8B-B14F-4D97-AF65-F5344CB8AC3E}">
        <p14:creationId xmlns:p14="http://schemas.microsoft.com/office/powerpoint/2010/main" val="287822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24B39-47EB-49A8-9EB1-E52ECC409CC9}"/>
              </a:ext>
            </a:extLst>
          </p:cNvPr>
          <p:cNvSpPr>
            <a:spLocks noGrp="1"/>
          </p:cNvSpPr>
          <p:nvPr>
            <p:ph type="title"/>
          </p:nvPr>
        </p:nvSpPr>
        <p:spPr/>
        <p:txBody>
          <a:bodyPr>
            <a:normAutofit/>
          </a:bodyPr>
          <a:lstStyle/>
          <a:p>
            <a:r>
              <a:rPr lang="en-US" cap="all" dirty="0"/>
              <a:t>Vaccinations</a:t>
            </a:r>
            <a:r>
              <a:rPr lang="en-US" dirty="0"/>
              <a:t> </a:t>
            </a:r>
          </a:p>
        </p:txBody>
      </p:sp>
      <p:sp>
        <p:nvSpPr>
          <p:cNvPr id="6" name="Content Placeholder 5">
            <a:extLst>
              <a:ext uri="{FF2B5EF4-FFF2-40B4-BE49-F238E27FC236}">
                <a16:creationId xmlns:a16="http://schemas.microsoft.com/office/drawing/2014/main" id="{1E7B8E60-40EE-43A3-91F4-55FA75AECBA0}"/>
              </a:ext>
            </a:extLst>
          </p:cNvPr>
          <p:cNvSpPr>
            <a:spLocks noGrp="1"/>
          </p:cNvSpPr>
          <p:nvPr>
            <p:ph sz="half" idx="4294967295"/>
          </p:nvPr>
        </p:nvSpPr>
        <p:spPr>
          <a:xfrm>
            <a:off x="8718086" y="2543263"/>
            <a:ext cx="3470739" cy="2373821"/>
          </a:xfrm>
        </p:spPr>
        <p:txBody>
          <a:bodyPr>
            <a:normAutofit/>
          </a:bodyPr>
          <a:lstStyle/>
          <a:p>
            <a:pPr algn="ctr"/>
            <a:r>
              <a:rPr lang="en-US" sz="2800" dirty="0">
                <a:solidFill>
                  <a:schemeClr val="tx1"/>
                </a:solidFill>
              </a:rPr>
              <a:t>Don’t forget to assess for HPV, Influenza, COVID-19, and Tetanus vaccination status! </a:t>
            </a:r>
          </a:p>
        </p:txBody>
      </p:sp>
      <p:pic>
        <p:nvPicPr>
          <p:cNvPr id="3" name="Picture 2">
            <a:extLst>
              <a:ext uri="{FF2B5EF4-FFF2-40B4-BE49-F238E27FC236}">
                <a16:creationId xmlns:a16="http://schemas.microsoft.com/office/drawing/2014/main" id="{AAC4830D-8F40-4D3C-9DEE-C679FCF18AE4}"/>
              </a:ext>
            </a:extLst>
          </p:cNvPr>
          <p:cNvPicPr>
            <a:picLocks noChangeAspect="1"/>
          </p:cNvPicPr>
          <p:nvPr/>
        </p:nvPicPr>
        <p:blipFill rotWithShape="1">
          <a:blip r:embed="rId2"/>
          <a:srcRect l="30468" t="27080" r="7497" b="26493"/>
          <a:stretch/>
        </p:blipFill>
        <p:spPr>
          <a:xfrm>
            <a:off x="139083" y="1597368"/>
            <a:ext cx="8718085" cy="4815571"/>
          </a:xfrm>
          <a:prstGeom prst="rect">
            <a:avLst/>
          </a:prstGeom>
        </p:spPr>
      </p:pic>
      <p:sp>
        <p:nvSpPr>
          <p:cNvPr id="7" name="Rectangle 6">
            <a:extLst>
              <a:ext uri="{FF2B5EF4-FFF2-40B4-BE49-F238E27FC236}">
                <a16:creationId xmlns:a16="http://schemas.microsoft.com/office/drawing/2014/main" id="{920EB975-A81D-45FD-99BF-7A15551871E2}"/>
              </a:ext>
            </a:extLst>
          </p:cNvPr>
          <p:cNvSpPr/>
          <p:nvPr/>
        </p:nvSpPr>
        <p:spPr>
          <a:xfrm>
            <a:off x="139083" y="826514"/>
            <a:ext cx="11910657" cy="584775"/>
          </a:xfrm>
          <a:prstGeom prst="rect">
            <a:avLst/>
          </a:prstGeom>
        </p:spPr>
        <p:txBody>
          <a:bodyPr wrap="square">
            <a:spAutoFit/>
          </a:bodyPr>
          <a:lstStyle/>
          <a:p>
            <a:r>
              <a:rPr lang="en-US" sz="3200" cap="all" dirty="0">
                <a:solidFill>
                  <a:schemeClr val="accent6"/>
                </a:solidFill>
                <a:latin typeface="+mj-lt"/>
              </a:rPr>
              <a:t>vaccinations</a:t>
            </a:r>
            <a:endParaRPr lang="en-US" sz="3200" dirty="0">
              <a:solidFill>
                <a:schemeClr val="accent6"/>
              </a:solidFill>
              <a:latin typeface="+mj-lt"/>
            </a:endParaRPr>
          </a:p>
        </p:txBody>
      </p:sp>
      <p:sp>
        <p:nvSpPr>
          <p:cNvPr id="8" name="TextBox 7">
            <a:extLst>
              <a:ext uri="{FF2B5EF4-FFF2-40B4-BE49-F238E27FC236}">
                <a16:creationId xmlns:a16="http://schemas.microsoft.com/office/drawing/2014/main" id="{325FD4E8-0F8B-4729-909F-6866D4A4843B}"/>
              </a:ext>
            </a:extLst>
          </p:cNvPr>
          <p:cNvSpPr txBox="1"/>
          <p:nvPr/>
        </p:nvSpPr>
        <p:spPr>
          <a:xfrm>
            <a:off x="67093" y="6599019"/>
            <a:ext cx="4096533" cy="517962"/>
          </a:xfrm>
          <a:prstGeom prst="rect">
            <a:avLst/>
          </a:prstGeom>
          <a:noFill/>
        </p:spPr>
        <p:txBody>
          <a:bodyPr wrap="square" rtlCol="0">
            <a:spAutoFit/>
          </a:bodyPr>
          <a:lstStyle/>
          <a:p>
            <a:r>
              <a:rPr lang="en-US" sz="900" dirty="0"/>
              <a:t>https://www.cdc.gov/hepatitis/populations/idu.htm</a:t>
            </a:r>
          </a:p>
          <a:p>
            <a:endParaRPr lang="en-US" dirty="0"/>
          </a:p>
        </p:txBody>
      </p:sp>
    </p:spTree>
    <p:extLst>
      <p:ext uri="{BB962C8B-B14F-4D97-AF65-F5344CB8AC3E}">
        <p14:creationId xmlns:p14="http://schemas.microsoft.com/office/powerpoint/2010/main" val="17066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C8A19-DE37-4C9D-B3C0-1AD917C87E0A}"/>
              </a:ext>
            </a:extLst>
          </p:cNvPr>
          <p:cNvPicPr>
            <a:picLocks noChangeAspect="1"/>
          </p:cNvPicPr>
          <p:nvPr/>
        </p:nvPicPr>
        <p:blipFill rotWithShape="1">
          <a:blip r:embed="rId2"/>
          <a:srcRect l="14258" t="29856" r="45526" b="22293"/>
          <a:stretch/>
        </p:blipFill>
        <p:spPr>
          <a:xfrm>
            <a:off x="1633498" y="959768"/>
            <a:ext cx="8286005" cy="5158056"/>
          </a:xfrm>
          <a:prstGeom prst="rect">
            <a:avLst/>
          </a:prstGeom>
        </p:spPr>
      </p:pic>
      <p:sp>
        <p:nvSpPr>
          <p:cNvPr id="6" name="TextBox 5">
            <a:extLst>
              <a:ext uri="{FF2B5EF4-FFF2-40B4-BE49-F238E27FC236}">
                <a16:creationId xmlns:a16="http://schemas.microsoft.com/office/drawing/2014/main" id="{98F9BCE1-27D6-423D-9988-087DCD1E4D56}"/>
              </a:ext>
            </a:extLst>
          </p:cNvPr>
          <p:cNvSpPr txBox="1"/>
          <p:nvPr/>
        </p:nvSpPr>
        <p:spPr>
          <a:xfrm>
            <a:off x="497149" y="902221"/>
            <a:ext cx="4216893" cy="584775"/>
          </a:xfrm>
          <a:prstGeom prst="rect">
            <a:avLst/>
          </a:prstGeom>
          <a:noFill/>
        </p:spPr>
        <p:txBody>
          <a:bodyPr wrap="square" rtlCol="0">
            <a:spAutoFit/>
          </a:bodyPr>
          <a:lstStyle/>
          <a:p>
            <a:r>
              <a:rPr lang="en-US" sz="3200" dirty="0" err="1">
                <a:solidFill>
                  <a:schemeClr val="accent6"/>
                </a:solidFill>
              </a:rPr>
              <a:t>PrEP</a:t>
            </a:r>
            <a:endParaRPr lang="en-US" sz="3200" dirty="0">
              <a:solidFill>
                <a:schemeClr val="accent6"/>
              </a:solidFill>
            </a:endParaRPr>
          </a:p>
        </p:txBody>
      </p:sp>
      <p:sp>
        <p:nvSpPr>
          <p:cNvPr id="2" name="Rectangle 1">
            <a:extLst>
              <a:ext uri="{FF2B5EF4-FFF2-40B4-BE49-F238E27FC236}">
                <a16:creationId xmlns:a16="http://schemas.microsoft.com/office/drawing/2014/main" id="{5A692A85-BC9D-44E3-95D6-651D1A5C7F68}"/>
              </a:ext>
            </a:extLst>
          </p:cNvPr>
          <p:cNvSpPr/>
          <p:nvPr/>
        </p:nvSpPr>
        <p:spPr>
          <a:xfrm>
            <a:off x="127323" y="5713920"/>
            <a:ext cx="6898510" cy="1015663"/>
          </a:xfrm>
          <a:prstGeom prst="rect">
            <a:avLst/>
          </a:prstGeom>
        </p:spPr>
        <p:txBody>
          <a:bodyPr wrap="square">
            <a:spAutoFit/>
          </a:bodyPr>
          <a:lstStyle/>
          <a:p>
            <a:endParaRPr lang="en-US" sz="1200" dirty="0"/>
          </a:p>
          <a:p>
            <a:endParaRPr lang="en-US" sz="1200" dirty="0"/>
          </a:p>
          <a:p>
            <a:endParaRPr lang="en-US" sz="1200" dirty="0"/>
          </a:p>
          <a:p>
            <a:endParaRPr lang="en-US" sz="1200" dirty="0"/>
          </a:p>
          <a:p>
            <a:r>
              <a:rPr lang="en-US" sz="1200" dirty="0"/>
              <a:t>CDC 2021 Update Clinical Practice Guideline – </a:t>
            </a:r>
            <a:r>
              <a:rPr lang="en-US" sz="1200" dirty="0" err="1"/>
              <a:t>PrEP</a:t>
            </a:r>
            <a:r>
              <a:rPr lang="en-US" sz="1200" dirty="0"/>
              <a:t> for the Prevention of HIV Infection in the US.</a:t>
            </a:r>
          </a:p>
        </p:txBody>
      </p:sp>
    </p:spTree>
    <p:extLst>
      <p:ext uri="{BB962C8B-B14F-4D97-AF65-F5344CB8AC3E}">
        <p14:creationId xmlns:p14="http://schemas.microsoft.com/office/powerpoint/2010/main" val="226032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D1D3-8803-48DF-9E38-675990DFE12B}"/>
              </a:ext>
            </a:extLst>
          </p:cNvPr>
          <p:cNvSpPr>
            <a:spLocks noGrp="1"/>
          </p:cNvSpPr>
          <p:nvPr>
            <p:ph type="title"/>
          </p:nvPr>
        </p:nvSpPr>
        <p:spPr>
          <a:xfrm>
            <a:off x="175142" y="923193"/>
            <a:ext cx="10512425" cy="648915"/>
          </a:xfrm>
        </p:spPr>
        <p:txBody>
          <a:bodyPr/>
          <a:lstStyle/>
          <a:p>
            <a:r>
              <a:rPr lang="en-US" cap="all" dirty="0"/>
              <a:t>reproduction</a:t>
            </a:r>
          </a:p>
        </p:txBody>
      </p:sp>
      <p:sp>
        <p:nvSpPr>
          <p:cNvPr id="3" name="Content Placeholder 2">
            <a:extLst>
              <a:ext uri="{FF2B5EF4-FFF2-40B4-BE49-F238E27FC236}">
                <a16:creationId xmlns:a16="http://schemas.microsoft.com/office/drawing/2014/main" id="{2F101626-6636-48FF-AE59-CAE216BF8893}"/>
              </a:ext>
            </a:extLst>
          </p:cNvPr>
          <p:cNvSpPr>
            <a:spLocks noGrp="1"/>
          </p:cNvSpPr>
          <p:nvPr>
            <p:ph type="body" sz="quarter" idx="11"/>
          </p:nvPr>
        </p:nvSpPr>
        <p:spPr>
          <a:xfrm>
            <a:off x="535112" y="1812834"/>
            <a:ext cx="9614932" cy="3451624"/>
          </a:xfrm>
        </p:spPr>
        <p:txBody>
          <a:bodyPr>
            <a:normAutofit fontScale="85000" lnSpcReduction="20000"/>
          </a:bodyPr>
          <a:lstStyle/>
          <a:p>
            <a:pPr marL="342797" indent="-342797">
              <a:buFont typeface="Arial" panose="020B0604020202020204" pitchFamily="34" charset="0"/>
              <a:buChar char="•"/>
            </a:pPr>
            <a:r>
              <a:rPr lang="en-US" sz="2800" dirty="0"/>
              <a:t>45% of all pregnancies are unintended </a:t>
            </a:r>
          </a:p>
          <a:p>
            <a:pPr marL="342797" indent="-342797">
              <a:buFont typeface="Arial" panose="020B0604020202020204" pitchFamily="34" charset="0"/>
              <a:buChar char="•"/>
            </a:pPr>
            <a:r>
              <a:rPr lang="en-US" sz="2800" dirty="0"/>
              <a:t>The rate is doubled in women with substance use disorders</a:t>
            </a:r>
          </a:p>
          <a:p>
            <a:pPr marL="342797" indent="-342797">
              <a:buFont typeface="Arial" panose="020B0604020202020204" pitchFamily="34" charset="0"/>
              <a:buChar char="•"/>
            </a:pPr>
            <a:r>
              <a:rPr lang="en-US" sz="2800" dirty="0"/>
              <a:t>Women with SUD are 25% less likely to use contraception </a:t>
            </a:r>
          </a:p>
          <a:p>
            <a:pPr marL="799849" lvl="1" indent="-342797">
              <a:buFont typeface="Arial" panose="020B0604020202020204" pitchFamily="34" charset="0"/>
              <a:buChar char="•"/>
            </a:pPr>
            <a:r>
              <a:rPr lang="en-US" sz="2800" dirty="0"/>
              <a:t>60% report using condoms</a:t>
            </a:r>
          </a:p>
          <a:p>
            <a:pPr marL="342797" indent="-342797">
              <a:buFont typeface="Arial" panose="020B0604020202020204" pitchFamily="34" charset="0"/>
              <a:buChar char="•"/>
            </a:pPr>
            <a:r>
              <a:rPr lang="en-US" sz="2800" dirty="0"/>
              <a:t>American college of Obstetricians and Gynecologists </a:t>
            </a:r>
          </a:p>
          <a:p>
            <a:pPr marL="799849" lvl="1" indent="-342797">
              <a:buFont typeface="Arial" panose="020B0604020202020204" pitchFamily="34" charset="0"/>
              <a:buChar char="•"/>
            </a:pPr>
            <a:r>
              <a:rPr lang="en-US" sz="2800" dirty="0"/>
              <a:t>Recommend long-acting reversible contraceptives as first-line contraception for all women </a:t>
            </a:r>
          </a:p>
          <a:p>
            <a:pPr marL="799849" lvl="1" indent="-342797">
              <a:buFont typeface="Arial" panose="020B0604020202020204" pitchFamily="34" charset="0"/>
              <a:buChar char="•"/>
            </a:pPr>
            <a:r>
              <a:rPr lang="en-US" sz="2800" dirty="0"/>
              <a:t>Discuss reproductive goals! </a:t>
            </a:r>
          </a:p>
          <a:p>
            <a:endParaRPr lang="en-US" dirty="0"/>
          </a:p>
        </p:txBody>
      </p:sp>
      <p:pic>
        <p:nvPicPr>
          <p:cNvPr id="6" name="Picture 5">
            <a:extLst>
              <a:ext uri="{FF2B5EF4-FFF2-40B4-BE49-F238E27FC236}">
                <a16:creationId xmlns:a16="http://schemas.microsoft.com/office/drawing/2014/main" id="{B943F185-1EB0-4D13-A5DF-F6C928FB8B7C}"/>
              </a:ext>
            </a:extLst>
          </p:cNvPr>
          <p:cNvPicPr>
            <a:picLocks noChangeAspect="1"/>
          </p:cNvPicPr>
          <p:nvPr/>
        </p:nvPicPr>
        <p:blipFill>
          <a:blip r:embed="rId2"/>
          <a:stretch>
            <a:fillRect/>
          </a:stretch>
        </p:blipFill>
        <p:spPr>
          <a:xfrm>
            <a:off x="10225332" y="817775"/>
            <a:ext cx="1687947" cy="1316548"/>
          </a:xfrm>
          <a:prstGeom prst="rect">
            <a:avLst/>
          </a:prstGeom>
        </p:spPr>
      </p:pic>
      <p:sp>
        <p:nvSpPr>
          <p:cNvPr id="5" name="Rectangle 4">
            <a:extLst>
              <a:ext uri="{FF2B5EF4-FFF2-40B4-BE49-F238E27FC236}">
                <a16:creationId xmlns:a16="http://schemas.microsoft.com/office/drawing/2014/main" id="{738D5B11-DBAF-4C63-98FD-98EBD0E26B7D}"/>
              </a:ext>
            </a:extLst>
          </p:cNvPr>
          <p:cNvSpPr/>
          <p:nvPr/>
        </p:nvSpPr>
        <p:spPr>
          <a:xfrm>
            <a:off x="0" y="6590900"/>
            <a:ext cx="8032704" cy="276999"/>
          </a:xfrm>
          <a:prstGeom prst="rect">
            <a:avLst/>
          </a:prstGeom>
        </p:spPr>
        <p:txBody>
          <a:bodyPr wrap="square">
            <a:spAutoFit/>
          </a:bodyPr>
          <a:lstStyle/>
          <a:p>
            <a:r>
              <a:rPr lang="en-US" sz="1200" dirty="0"/>
              <a:t>Frank, Morrison . Am Fam Physician. 2022;105(1):90-92</a:t>
            </a:r>
          </a:p>
        </p:txBody>
      </p:sp>
    </p:spTree>
    <p:extLst>
      <p:ext uri="{BB962C8B-B14F-4D97-AF65-F5344CB8AC3E}">
        <p14:creationId xmlns:p14="http://schemas.microsoft.com/office/powerpoint/2010/main" val="55563832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55-B28B-4750-A6CB-4B9D96FEDFE2}"/>
              </a:ext>
            </a:extLst>
          </p:cNvPr>
          <p:cNvSpPr>
            <a:spLocks noGrp="1"/>
          </p:cNvSpPr>
          <p:nvPr>
            <p:ph type="title"/>
          </p:nvPr>
        </p:nvSpPr>
        <p:spPr>
          <a:xfrm>
            <a:off x="2884908" y="2559553"/>
            <a:ext cx="6419007" cy="1738894"/>
          </a:xfrm>
        </p:spPr>
        <p:txBody>
          <a:bodyPr/>
          <a:lstStyle/>
          <a:p>
            <a:pPr algn="ctr"/>
            <a:r>
              <a:rPr lang="en-US" cap="all" dirty="0">
                <a:solidFill>
                  <a:schemeClr val="tx1"/>
                </a:solidFill>
              </a:rPr>
              <a:t>Harm Reduction</a:t>
            </a:r>
          </a:p>
        </p:txBody>
      </p:sp>
    </p:spTree>
    <p:extLst>
      <p:ext uri="{BB962C8B-B14F-4D97-AF65-F5344CB8AC3E}">
        <p14:creationId xmlns:p14="http://schemas.microsoft.com/office/powerpoint/2010/main" val="37877270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33C25-8C68-4581-871B-7A818EBD661E}"/>
              </a:ext>
            </a:extLst>
          </p:cNvPr>
          <p:cNvPicPr/>
          <p:nvPr/>
        </p:nvPicPr>
        <p:blipFill rotWithShape="1">
          <a:blip r:embed="rId2"/>
          <a:srcRect l="49619" t="25327" r="23878" b="12478"/>
          <a:stretch/>
        </p:blipFill>
        <p:spPr bwMode="auto">
          <a:xfrm>
            <a:off x="340310" y="905522"/>
            <a:ext cx="8848906" cy="5442012"/>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ACAF407-0475-4914-BC6B-D283F3610262}"/>
              </a:ext>
            </a:extLst>
          </p:cNvPr>
          <p:cNvSpPr/>
          <p:nvPr/>
        </p:nvSpPr>
        <p:spPr>
          <a:xfrm>
            <a:off x="0" y="6627168"/>
            <a:ext cx="8954610" cy="276999"/>
          </a:xfrm>
          <a:prstGeom prst="rect">
            <a:avLst/>
          </a:prstGeom>
        </p:spPr>
        <p:txBody>
          <a:bodyPr wrap="square">
            <a:spAutoFit/>
          </a:bodyPr>
          <a:lstStyle/>
          <a:p>
            <a:r>
              <a:rPr lang="en-US" sz="1200" dirty="0"/>
              <a:t>Open Forum Infect Dis, Volume 9, Issue 2, February 2022, ofab631, https://doi.org/10.1093/ofid/ofab631</a:t>
            </a:r>
          </a:p>
        </p:txBody>
      </p:sp>
    </p:spTree>
    <p:extLst>
      <p:ext uri="{BB962C8B-B14F-4D97-AF65-F5344CB8AC3E}">
        <p14:creationId xmlns:p14="http://schemas.microsoft.com/office/powerpoint/2010/main" val="193065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342797" indent="-342797">
              <a:buFont typeface="Wingdings" panose="05000000000000000000" pitchFamily="2" charset="2"/>
              <a:buChar char="§"/>
            </a:pPr>
            <a:r>
              <a:rPr lang="en-US" sz="1800" i="1" dirty="0"/>
              <a:t>PI KY AETC, Vanderbilt SE-AETC</a:t>
            </a:r>
          </a:p>
          <a:p>
            <a:pPr marL="342797" indent="-342797">
              <a:buFont typeface="Wingdings" panose="05000000000000000000" pitchFamily="2" charset="2"/>
              <a:buChar char="§"/>
            </a:pPr>
            <a:r>
              <a:rPr lang="en-US" sz="1800" i="1" dirty="0"/>
              <a:t>HRSA Grants: PI : RW B,C </a:t>
            </a:r>
          </a:p>
          <a:p>
            <a:pPr marL="342797" indent="-342797">
              <a:buFont typeface="Wingdings" panose="05000000000000000000" pitchFamily="2" charset="2"/>
              <a:buChar char="§"/>
            </a:pPr>
            <a:r>
              <a:rPr lang="en-US" sz="1800" i="1" dirty="0"/>
              <a:t>PI Non-ACTG –REPRIEVE (A5332) Massachusetts General Hospital </a:t>
            </a:r>
          </a:p>
          <a:p>
            <a:pPr marL="342797" indent="-342797">
              <a:buFont typeface="Wingdings" panose="05000000000000000000" pitchFamily="2" charset="2"/>
              <a:buChar char="§"/>
            </a:pPr>
            <a:r>
              <a:rPr lang="en-US" sz="1800" i="1" dirty="0"/>
              <a:t>PI KORE, WRAP</a:t>
            </a:r>
          </a:p>
          <a:p>
            <a:pPr marL="342797" indent="-342797">
              <a:buFont typeface="Wingdings" panose="05000000000000000000" pitchFamily="2" charset="2"/>
              <a:buChar char="§"/>
            </a:pPr>
            <a:r>
              <a:rPr lang="en-US" sz="1800" i="1" dirty="0"/>
              <a:t>State of KY: Director, KIRP (KY Income Reinvestment Program)</a:t>
            </a:r>
            <a:r>
              <a:rPr kumimoji="0" lang="en-US" altLang="en-US" sz="1800" b="0" i="1" u="none" strike="noStrike" cap="none" normalizeH="0" baseline="0" dirty="0">
                <a:ln>
                  <a:noFill/>
                </a:ln>
                <a:solidFill>
                  <a:schemeClr val="tx1"/>
                </a:solidFill>
                <a:effectLst/>
                <a:ea typeface="Calibri" panose="020F0502020204030204" pitchFamily="34" charset="0"/>
              </a:rPr>
              <a:t> </a:t>
            </a:r>
            <a:endParaRPr lang="en-US" sz="1800" i="1" dirty="0">
              <a:solidFill>
                <a:srgbClr val="222222"/>
              </a:solidFill>
              <a:ea typeface="Calibri" panose="020F0502020204030204" pitchFamily="34" charset="0"/>
            </a:endParaRPr>
          </a:p>
        </p:txBody>
      </p:sp>
    </p:spTree>
    <p:extLst>
      <p:ext uri="{BB962C8B-B14F-4D97-AF65-F5344CB8AC3E}">
        <p14:creationId xmlns:p14="http://schemas.microsoft.com/office/powerpoint/2010/main" val="322903917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pSp>
        <p:nvGrpSpPr>
          <p:cNvPr id="429" name="Google Shape;429;p20"/>
          <p:cNvGrpSpPr/>
          <p:nvPr/>
        </p:nvGrpSpPr>
        <p:grpSpPr>
          <a:xfrm rot="-5400000">
            <a:off x="1715153" y="2263014"/>
            <a:ext cx="5848149" cy="2683188"/>
            <a:chOff x="410631" y="1220231"/>
            <a:chExt cx="6516600" cy="3534687"/>
          </a:xfrm>
        </p:grpSpPr>
        <p:cxnSp>
          <p:nvCxnSpPr>
            <p:cNvPr id="430" name="Google Shape;430;p20"/>
            <p:cNvCxnSpPr/>
            <p:nvPr/>
          </p:nvCxnSpPr>
          <p:spPr>
            <a:xfrm rot="-5400000">
              <a:off x="3644781" y="1472468"/>
              <a:ext cx="48300" cy="6516600"/>
            </a:xfrm>
            <a:prstGeom prst="straightConnector1">
              <a:avLst/>
            </a:prstGeom>
            <a:noFill/>
            <a:ln w="76200" cap="flat" cmpd="sng">
              <a:solidFill>
                <a:schemeClr val="accent6"/>
              </a:solidFill>
              <a:prstDash val="solid"/>
              <a:miter lim="800000"/>
              <a:headEnd type="stealth" w="med" len="med"/>
              <a:tailEnd type="stealth" w="med" len="med"/>
            </a:ln>
          </p:spPr>
        </p:cxnSp>
        <p:sp>
          <p:nvSpPr>
            <p:cNvPr id="431" name="Google Shape;431;p20"/>
            <p:cNvSpPr txBox="1"/>
            <p:nvPr/>
          </p:nvSpPr>
          <p:spPr>
            <a:xfrm rot="5400000">
              <a:off x="4479566" y="2022285"/>
              <a:ext cx="3123901" cy="1519794"/>
            </a:xfrm>
            <a:prstGeom prst="rect">
              <a:avLst/>
            </a:prstGeom>
            <a:noFill/>
            <a:ln>
              <a:noFill/>
            </a:ln>
          </p:spPr>
          <p:txBody>
            <a:bodyPr spcFirstLastPara="1" wrap="square" lIns="91401" tIns="45688" rIns="91401" bIns="45688" anchor="t" anchorCtr="0">
              <a:spAutoFit/>
            </a:bodyPr>
            <a:lstStyle/>
            <a:p>
              <a:pPr algn="r">
                <a:buClr>
                  <a:srgbClr val="FFC000"/>
                </a:buClr>
                <a:buSzPts val="2000"/>
              </a:pPr>
              <a:r>
                <a:rPr lang="en-US" sz="3199" b="1" dirty="0">
                  <a:solidFill>
                    <a:srgbClr val="FA8422"/>
                  </a:solidFill>
                </a:rPr>
                <a:t>chaotic use</a:t>
              </a:r>
              <a:endParaRPr sz="3199" b="1" dirty="0">
                <a:solidFill>
                  <a:srgbClr val="FA8422"/>
                </a:solidFill>
              </a:endParaRPr>
            </a:p>
            <a:p>
              <a:pPr algn="r">
                <a:buClr>
                  <a:schemeClr val="dk1"/>
                </a:buClr>
                <a:buSzPts val="1800"/>
              </a:pPr>
              <a:endParaRPr sz="1865" dirty="0">
                <a:solidFill>
                  <a:srgbClr val="FFFFFF"/>
                </a:solidFill>
              </a:endParaRPr>
            </a:p>
          </p:txBody>
        </p:sp>
        <p:sp>
          <p:nvSpPr>
            <p:cNvPr id="432" name="Google Shape;432;p20"/>
            <p:cNvSpPr txBox="1"/>
            <p:nvPr/>
          </p:nvSpPr>
          <p:spPr>
            <a:xfrm rot="5400000">
              <a:off x="-619848" y="2737503"/>
              <a:ext cx="2673900" cy="612941"/>
            </a:xfrm>
            <a:prstGeom prst="rect">
              <a:avLst/>
            </a:prstGeom>
            <a:noFill/>
            <a:ln>
              <a:noFill/>
            </a:ln>
          </p:spPr>
          <p:txBody>
            <a:bodyPr spcFirstLastPara="1" wrap="square" lIns="91401" tIns="45688" rIns="91401" bIns="45688" anchor="t" anchorCtr="0">
              <a:spAutoFit/>
            </a:bodyPr>
            <a:lstStyle/>
            <a:p>
              <a:pPr algn="r">
                <a:buClr>
                  <a:srgbClr val="FFC000"/>
                </a:buClr>
                <a:buSzPts val="2000"/>
              </a:pPr>
              <a:r>
                <a:rPr lang="en-US" sz="3199" b="1" dirty="0">
                  <a:solidFill>
                    <a:srgbClr val="00B050"/>
                  </a:solidFill>
                </a:rPr>
                <a:t>no use</a:t>
              </a:r>
            </a:p>
          </p:txBody>
        </p:sp>
        <p:cxnSp>
          <p:nvCxnSpPr>
            <p:cNvPr id="433" name="Google Shape;433;p20"/>
            <p:cNvCxnSpPr/>
            <p:nvPr/>
          </p:nvCxnSpPr>
          <p:spPr>
            <a:xfrm>
              <a:off x="3924507" y="2190750"/>
              <a:ext cx="0" cy="5798"/>
            </a:xfrm>
            <a:prstGeom prst="straightConnector1">
              <a:avLst/>
            </a:prstGeom>
            <a:noFill/>
            <a:ln w="9525" cap="flat" cmpd="sng">
              <a:solidFill>
                <a:schemeClr val="accent1"/>
              </a:solidFill>
              <a:prstDash val="solid"/>
              <a:miter lim="800000"/>
              <a:headEnd type="none" w="sm" len="sm"/>
              <a:tailEnd type="none" w="sm" len="sm"/>
            </a:ln>
          </p:spPr>
        </p:cxnSp>
      </p:grpSp>
      <p:sp>
        <p:nvSpPr>
          <p:cNvPr id="434" name="Google Shape;434;p20"/>
          <p:cNvSpPr/>
          <p:nvPr/>
        </p:nvSpPr>
        <p:spPr>
          <a:xfrm>
            <a:off x="6350347" y="1208830"/>
            <a:ext cx="3355281" cy="5016693"/>
          </a:xfrm>
          <a:prstGeom prst="rect">
            <a:avLst/>
          </a:prstGeom>
          <a:noFill/>
          <a:ln>
            <a:noFill/>
          </a:ln>
        </p:spPr>
        <p:txBody>
          <a:bodyPr spcFirstLastPara="1" wrap="square" lIns="91401" tIns="45688" rIns="91401" bIns="45688" anchor="t" anchorCtr="0">
            <a:spAutoFit/>
          </a:bodyPr>
          <a:lstStyle/>
          <a:p>
            <a:pPr>
              <a:buClr>
                <a:srgbClr val="000000"/>
              </a:buClr>
              <a:buSzPts val="1600"/>
            </a:pPr>
            <a:r>
              <a:rPr lang="en-US" sz="2000" b="1" dirty="0">
                <a:solidFill>
                  <a:schemeClr val="tx1"/>
                </a:solidFill>
              </a:rPr>
              <a:t>safety plan</a:t>
            </a:r>
            <a:endParaRPr sz="2000" b="1" dirty="0">
              <a:solidFill>
                <a:schemeClr val="tx1"/>
              </a:solidFill>
            </a:endParaRPr>
          </a:p>
          <a:p>
            <a:pPr>
              <a:buClr>
                <a:srgbClr val="000000"/>
              </a:buClr>
              <a:buSzPts val="1600"/>
            </a:pPr>
            <a:r>
              <a:rPr lang="en-US" sz="2000" b="1" dirty="0">
                <a:solidFill>
                  <a:schemeClr val="tx1"/>
                </a:solidFill>
              </a:rPr>
              <a:t>housing first</a:t>
            </a:r>
            <a:endParaRPr sz="2000" dirty="0">
              <a:solidFill>
                <a:schemeClr val="tx1"/>
              </a:solidFill>
            </a:endParaRPr>
          </a:p>
          <a:p>
            <a:pPr>
              <a:buClr>
                <a:srgbClr val="000000"/>
              </a:buClr>
              <a:buSzPts val="1600"/>
            </a:pPr>
            <a:r>
              <a:rPr lang="en-US" sz="2000" b="1" dirty="0">
                <a:solidFill>
                  <a:schemeClr val="tx1"/>
                </a:solidFill>
              </a:rPr>
              <a:t>stages of change</a:t>
            </a:r>
            <a:endParaRPr sz="2000" dirty="0">
              <a:solidFill>
                <a:schemeClr val="tx1"/>
              </a:solidFill>
            </a:endParaRPr>
          </a:p>
          <a:p>
            <a:pPr>
              <a:buClr>
                <a:srgbClr val="000000"/>
              </a:buClr>
              <a:buSzPts val="1600"/>
            </a:pPr>
            <a:r>
              <a:rPr lang="en-US" sz="2000" b="1" dirty="0">
                <a:solidFill>
                  <a:schemeClr val="tx1"/>
                </a:solidFill>
              </a:rPr>
              <a:t>Naloxone</a:t>
            </a:r>
          </a:p>
          <a:p>
            <a:pPr>
              <a:buClr>
                <a:srgbClr val="000000"/>
              </a:buClr>
              <a:buSzPts val="1600"/>
            </a:pPr>
            <a:r>
              <a:rPr lang="en-US" sz="2000" b="1" dirty="0">
                <a:solidFill>
                  <a:schemeClr val="tx1"/>
                </a:solidFill>
              </a:rPr>
              <a:t>change mode of use</a:t>
            </a:r>
          </a:p>
          <a:p>
            <a:pPr>
              <a:buClr>
                <a:srgbClr val="000000"/>
              </a:buClr>
              <a:buSzPts val="1600"/>
            </a:pPr>
            <a:r>
              <a:rPr lang="en-US" sz="2000" b="1" dirty="0">
                <a:solidFill>
                  <a:schemeClr val="tx1"/>
                </a:solidFill>
              </a:rPr>
              <a:t>fentanyl strips</a:t>
            </a:r>
            <a:endParaRPr sz="2000" dirty="0">
              <a:solidFill>
                <a:schemeClr val="tx1"/>
              </a:solidFill>
            </a:endParaRPr>
          </a:p>
          <a:p>
            <a:pPr>
              <a:buClr>
                <a:srgbClr val="000000"/>
              </a:buClr>
              <a:buSzPts val="1600"/>
            </a:pPr>
            <a:r>
              <a:rPr lang="en-US" sz="2000" b="1" dirty="0">
                <a:solidFill>
                  <a:schemeClr val="tx1"/>
                </a:solidFill>
              </a:rPr>
              <a:t>designated driver</a:t>
            </a:r>
            <a:endParaRPr sz="2000" dirty="0">
              <a:solidFill>
                <a:schemeClr val="tx1"/>
              </a:solidFill>
            </a:endParaRPr>
          </a:p>
          <a:p>
            <a:pPr>
              <a:buClr>
                <a:srgbClr val="000000"/>
              </a:buClr>
              <a:buSzPts val="1600"/>
            </a:pPr>
            <a:r>
              <a:rPr lang="en-US" sz="2000" b="1" dirty="0">
                <a:solidFill>
                  <a:schemeClr val="tx1"/>
                </a:solidFill>
              </a:rPr>
              <a:t>HIV/HCV education</a:t>
            </a:r>
            <a:endParaRPr sz="2000" dirty="0">
              <a:solidFill>
                <a:schemeClr val="tx1"/>
              </a:solidFill>
            </a:endParaRPr>
          </a:p>
          <a:p>
            <a:pPr>
              <a:buClr>
                <a:srgbClr val="000000"/>
              </a:buClr>
              <a:buSzPts val="1600"/>
            </a:pPr>
            <a:r>
              <a:rPr lang="en-US" sz="2000" b="1" dirty="0">
                <a:solidFill>
                  <a:schemeClr val="tx1"/>
                </a:solidFill>
              </a:rPr>
              <a:t>sterile syringes</a:t>
            </a:r>
            <a:endParaRPr sz="2000" dirty="0">
              <a:solidFill>
                <a:schemeClr val="tx1"/>
              </a:solidFill>
            </a:endParaRPr>
          </a:p>
          <a:p>
            <a:pPr>
              <a:buClr>
                <a:srgbClr val="000000"/>
              </a:buClr>
              <a:buSzPts val="1600"/>
            </a:pPr>
            <a:r>
              <a:rPr lang="en-US" sz="2000" b="1" dirty="0">
                <a:solidFill>
                  <a:schemeClr val="tx1"/>
                </a:solidFill>
              </a:rPr>
              <a:t>housing first</a:t>
            </a:r>
            <a:endParaRPr sz="2000" dirty="0">
              <a:solidFill>
                <a:schemeClr val="tx1"/>
              </a:solidFill>
            </a:endParaRPr>
          </a:p>
          <a:p>
            <a:pPr>
              <a:buClr>
                <a:srgbClr val="000000"/>
              </a:buClr>
              <a:buSzPts val="1600"/>
            </a:pPr>
            <a:r>
              <a:rPr lang="en-US" sz="2000" b="1" dirty="0">
                <a:solidFill>
                  <a:schemeClr val="tx1"/>
                </a:solidFill>
              </a:rPr>
              <a:t>therapy while using</a:t>
            </a:r>
            <a:endParaRPr lang="en-US" sz="2000" dirty="0">
              <a:solidFill>
                <a:schemeClr val="tx1"/>
              </a:solidFill>
            </a:endParaRPr>
          </a:p>
          <a:p>
            <a:pPr>
              <a:buClr>
                <a:srgbClr val="000000"/>
              </a:buClr>
              <a:buSzPts val="1600"/>
            </a:pPr>
            <a:r>
              <a:rPr lang="en-US" sz="2000" b="1" dirty="0">
                <a:solidFill>
                  <a:schemeClr val="tx1"/>
                </a:solidFill>
              </a:rPr>
              <a:t>use reduction</a:t>
            </a:r>
            <a:endParaRPr sz="2000" dirty="0">
              <a:solidFill>
                <a:schemeClr val="tx1"/>
              </a:solidFill>
            </a:endParaRPr>
          </a:p>
          <a:p>
            <a:pPr>
              <a:buClr>
                <a:srgbClr val="000000"/>
              </a:buClr>
              <a:buSzPts val="1600"/>
            </a:pPr>
            <a:r>
              <a:rPr lang="en-US" sz="2000" b="1" dirty="0">
                <a:solidFill>
                  <a:schemeClr val="tx1"/>
                </a:solidFill>
              </a:rPr>
              <a:t>change form of drug</a:t>
            </a:r>
            <a:endParaRPr sz="2000" dirty="0">
              <a:solidFill>
                <a:schemeClr val="tx1"/>
              </a:solidFill>
            </a:endParaRPr>
          </a:p>
          <a:p>
            <a:pPr>
              <a:buClr>
                <a:srgbClr val="000000"/>
              </a:buClr>
              <a:buSzPts val="1600"/>
            </a:pPr>
            <a:r>
              <a:rPr lang="en-US" sz="2000" b="1" dirty="0">
                <a:solidFill>
                  <a:schemeClr val="tx1"/>
                </a:solidFill>
              </a:rPr>
              <a:t>buprenorphine</a:t>
            </a:r>
            <a:endParaRPr sz="2000" dirty="0">
              <a:solidFill>
                <a:schemeClr val="tx1"/>
              </a:solidFill>
            </a:endParaRPr>
          </a:p>
          <a:p>
            <a:pPr>
              <a:buClr>
                <a:srgbClr val="000000"/>
              </a:buClr>
              <a:buSzPts val="1600"/>
            </a:pPr>
            <a:r>
              <a:rPr lang="en-US" sz="2000" b="1" dirty="0">
                <a:solidFill>
                  <a:schemeClr val="tx1"/>
                </a:solidFill>
              </a:rPr>
              <a:t>methadone</a:t>
            </a:r>
            <a:endParaRPr sz="2000" dirty="0">
              <a:solidFill>
                <a:schemeClr val="tx1"/>
              </a:solidFill>
            </a:endParaRPr>
          </a:p>
          <a:p>
            <a:pPr>
              <a:buClr>
                <a:srgbClr val="000000"/>
              </a:buClr>
              <a:buSzPts val="1600"/>
            </a:pPr>
            <a:r>
              <a:rPr lang="en-US" sz="2000" b="1" dirty="0">
                <a:solidFill>
                  <a:schemeClr val="tx1"/>
                </a:solidFill>
              </a:rPr>
              <a:t>abstinence</a:t>
            </a:r>
            <a:endParaRPr sz="2000" dirty="0">
              <a:solidFill>
                <a:schemeClr val="tx1"/>
              </a:solidFill>
              <a:latin typeface="Calibri"/>
              <a:ea typeface="Calibri"/>
              <a:cs typeface="Calibri"/>
              <a:sym typeface="Calibri"/>
            </a:endParaRPr>
          </a:p>
        </p:txBody>
      </p:sp>
      <p:sp>
        <p:nvSpPr>
          <p:cNvPr id="435" name="Google Shape;435;p20"/>
          <p:cNvSpPr/>
          <p:nvPr/>
        </p:nvSpPr>
        <p:spPr>
          <a:xfrm>
            <a:off x="804683" y="2366887"/>
            <a:ext cx="2492951" cy="2938461"/>
          </a:xfrm>
          <a:prstGeom prst="rect">
            <a:avLst/>
          </a:prstGeom>
          <a:noFill/>
          <a:ln>
            <a:noFill/>
          </a:ln>
        </p:spPr>
        <p:txBody>
          <a:bodyPr spcFirstLastPara="1" wrap="square" lIns="91401" tIns="45688" rIns="91401" bIns="45688" anchor="t" anchorCtr="0">
            <a:spAutoFit/>
          </a:bodyPr>
          <a:lstStyle/>
          <a:p>
            <a:pPr algn="ctr">
              <a:buClr>
                <a:srgbClr val="000000"/>
              </a:buClr>
              <a:buSzPts val="3700"/>
            </a:pPr>
            <a:r>
              <a:rPr lang="en-US" sz="3699" b="1" dirty="0">
                <a:solidFill>
                  <a:schemeClr val="tx1"/>
                </a:solidFill>
              </a:rPr>
              <a:t>the </a:t>
            </a:r>
            <a:endParaRPr sz="3699" b="1" dirty="0">
              <a:solidFill>
                <a:schemeClr val="tx1"/>
              </a:solidFill>
            </a:endParaRPr>
          </a:p>
          <a:p>
            <a:pPr algn="ctr">
              <a:buClr>
                <a:srgbClr val="000000"/>
              </a:buClr>
              <a:buSzPts val="3700"/>
            </a:pPr>
            <a:r>
              <a:rPr lang="en-US" sz="3699" b="1" dirty="0">
                <a:solidFill>
                  <a:schemeClr val="accent6"/>
                </a:solidFill>
              </a:rPr>
              <a:t>fertile</a:t>
            </a:r>
            <a:r>
              <a:rPr lang="en-US" sz="3699" b="1" dirty="0">
                <a:solidFill>
                  <a:schemeClr val="tx1"/>
                </a:solidFill>
              </a:rPr>
              <a:t> ground </a:t>
            </a:r>
            <a:endParaRPr sz="3699" b="1" dirty="0">
              <a:solidFill>
                <a:schemeClr val="tx1"/>
              </a:solidFill>
            </a:endParaRPr>
          </a:p>
          <a:p>
            <a:pPr algn="ctr">
              <a:buClr>
                <a:srgbClr val="000000"/>
              </a:buClr>
              <a:buSzPts val="3700"/>
            </a:pPr>
            <a:r>
              <a:rPr lang="en-US" sz="3699" b="1" dirty="0">
                <a:solidFill>
                  <a:schemeClr val="tx1"/>
                </a:solidFill>
              </a:rPr>
              <a:t>of harm reduction</a:t>
            </a:r>
            <a:endParaRPr sz="3699" b="1" dirty="0">
              <a:solidFill>
                <a:schemeClr val="tx1"/>
              </a:solidFill>
            </a:endParaRPr>
          </a:p>
        </p:txBody>
      </p:sp>
      <p:sp>
        <p:nvSpPr>
          <p:cNvPr id="436" name="Google Shape;436;p20"/>
          <p:cNvSpPr txBox="1"/>
          <p:nvPr/>
        </p:nvSpPr>
        <p:spPr>
          <a:xfrm>
            <a:off x="3667159" y="3429000"/>
            <a:ext cx="2147423" cy="676902"/>
          </a:xfrm>
          <a:prstGeom prst="rect">
            <a:avLst/>
          </a:prstGeom>
          <a:noFill/>
          <a:ln>
            <a:noFill/>
          </a:ln>
        </p:spPr>
        <p:txBody>
          <a:bodyPr spcFirstLastPara="1" wrap="square" lIns="91401" tIns="91401" rIns="91401" bIns="91401" anchor="t" anchorCtr="0">
            <a:spAutoFit/>
          </a:bodyPr>
          <a:lstStyle/>
          <a:p>
            <a:pPr algn="r"/>
            <a:r>
              <a:rPr lang="en-US" sz="3199" b="1" dirty="0">
                <a:solidFill>
                  <a:srgbClr val="DF610B"/>
                </a:solidFill>
              </a:rPr>
              <a:t>safer use</a:t>
            </a:r>
            <a:endParaRPr sz="3199" dirty="0">
              <a:solidFill>
                <a:srgbClr val="DF610B"/>
              </a:solidFill>
            </a:endParaRPr>
          </a:p>
        </p:txBody>
      </p:sp>
      <p:sp>
        <p:nvSpPr>
          <p:cNvPr id="3" name="Rectangle 2">
            <a:extLst>
              <a:ext uri="{FF2B5EF4-FFF2-40B4-BE49-F238E27FC236}">
                <a16:creationId xmlns:a16="http://schemas.microsoft.com/office/drawing/2014/main" id="{4B1E4F2D-7846-441A-BCBA-97EF9AF14FD3}"/>
              </a:ext>
            </a:extLst>
          </p:cNvPr>
          <p:cNvSpPr/>
          <p:nvPr/>
        </p:nvSpPr>
        <p:spPr>
          <a:xfrm>
            <a:off x="69448" y="6622809"/>
            <a:ext cx="6023377" cy="276999"/>
          </a:xfrm>
          <a:prstGeom prst="rect">
            <a:avLst/>
          </a:prstGeom>
        </p:spPr>
        <p:txBody>
          <a:bodyPr wrap="square">
            <a:spAutoFit/>
          </a:bodyPr>
          <a:lstStyle/>
          <a:p>
            <a:r>
              <a:rPr lang="en-US" sz="1200" dirty="0">
                <a:solidFill>
                  <a:schemeClr val="tx1"/>
                </a:solidFill>
                <a:latin typeface="+mn-lt"/>
              </a:rPr>
              <a:t>Christopher </a:t>
            </a:r>
            <a:r>
              <a:rPr lang="en-US" sz="1200" dirty="0" err="1">
                <a:solidFill>
                  <a:schemeClr val="tx1"/>
                </a:solidFill>
                <a:latin typeface="+mn-lt"/>
              </a:rPr>
              <a:t>Abert</a:t>
            </a:r>
            <a:r>
              <a:rPr lang="en-US" sz="1200" dirty="0">
                <a:solidFill>
                  <a:schemeClr val="tx1"/>
                </a:solidFill>
                <a:latin typeface="+mn-lt"/>
              </a:rPr>
              <a:t>, Executive Director, Southwest Recovery Alliance, modified</a:t>
            </a:r>
          </a:p>
        </p:txBody>
      </p:sp>
    </p:spTree>
    <p:extLst>
      <p:ext uri="{BB962C8B-B14F-4D97-AF65-F5344CB8AC3E}">
        <p14:creationId xmlns:p14="http://schemas.microsoft.com/office/powerpoint/2010/main" val="207377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A4FE-FC85-C14C-A06E-2F77FA65D3C5}"/>
              </a:ext>
            </a:extLst>
          </p:cNvPr>
          <p:cNvSpPr>
            <a:spLocks noGrp="1"/>
          </p:cNvSpPr>
          <p:nvPr>
            <p:ph type="title"/>
          </p:nvPr>
        </p:nvSpPr>
        <p:spPr>
          <a:xfrm>
            <a:off x="117869" y="809284"/>
            <a:ext cx="10512862" cy="580604"/>
          </a:xfrm>
        </p:spPr>
        <p:txBody>
          <a:bodyPr>
            <a:normAutofit/>
          </a:bodyPr>
          <a:lstStyle/>
          <a:p>
            <a:r>
              <a:rPr lang="en-US" sz="3200" cap="all" dirty="0"/>
              <a:t>MOUD to Prevent &amp; Treat Infection</a:t>
            </a:r>
            <a:r>
              <a:rPr lang="en-US" sz="3200" dirty="0"/>
              <a:t>	</a:t>
            </a:r>
          </a:p>
        </p:txBody>
      </p:sp>
      <p:sp>
        <p:nvSpPr>
          <p:cNvPr id="3" name="Content Placeholder 2">
            <a:extLst>
              <a:ext uri="{FF2B5EF4-FFF2-40B4-BE49-F238E27FC236}">
                <a16:creationId xmlns:a16="http://schemas.microsoft.com/office/drawing/2014/main" id="{A90DA9D4-FE12-5F4B-8079-0E1CE1A8F364}"/>
              </a:ext>
            </a:extLst>
          </p:cNvPr>
          <p:cNvSpPr>
            <a:spLocks noGrp="1"/>
          </p:cNvSpPr>
          <p:nvPr>
            <p:ph idx="1"/>
          </p:nvPr>
        </p:nvSpPr>
        <p:spPr>
          <a:xfrm>
            <a:off x="371637" y="1496755"/>
            <a:ext cx="10512862" cy="4433089"/>
          </a:xfrm>
        </p:spPr>
        <p:txBody>
          <a:bodyPr>
            <a:normAutofit/>
          </a:bodyPr>
          <a:lstStyle/>
          <a:p>
            <a:pPr marL="342797" indent="-342797">
              <a:buFont typeface="Arial" panose="020B0604020202020204" pitchFamily="34" charset="0"/>
              <a:buChar char="•"/>
            </a:pPr>
            <a:r>
              <a:rPr lang="en-US" sz="2399" dirty="0"/>
              <a:t>Buprenorphine Naloxone, Methadone – opioid agonists </a:t>
            </a:r>
          </a:p>
          <a:p>
            <a:pPr marL="799849" lvl="1" indent="-342797">
              <a:buFont typeface="Arial" panose="020B0604020202020204" pitchFamily="34" charset="0"/>
              <a:buChar char="•"/>
            </a:pPr>
            <a:r>
              <a:rPr lang="en-US" sz="2199" dirty="0"/>
              <a:t>Reduce opioid use, reduce overdose death by 50% </a:t>
            </a:r>
          </a:p>
          <a:p>
            <a:pPr marL="799849" lvl="1" indent="-342797">
              <a:buFont typeface="Arial" panose="020B0604020202020204" pitchFamily="34" charset="0"/>
              <a:buChar char="•"/>
            </a:pPr>
            <a:r>
              <a:rPr lang="en-US" sz="2199" dirty="0"/>
              <a:t>Reduce HIV and HCV acquisition by reducing injection drug use</a:t>
            </a:r>
          </a:p>
          <a:p>
            <a:pPr marL="799849" lvl="1" indent="-342797">
              <a:buFont typeface="Arial" panose="020B0604020202020204" pitchFamily="34" charset="0"/>
              <a:buChar char="•"/>
            </a:pPr>
            <a:r>
              <a:rPr lang="en-US" sz="2199" dirty="0"/>
              <a:t>Improve HIV, HCV treatment outcomes</a:t>
            </a:r>
          </a:p>
          <a:p>
            <a:pPr marL="799849" lvl="1" indent="-342797">
              <a:buFont typeface="Arial" panose="020B0604020202020204" pitchFamily="34" charset="0"/>
              <a:buChar char="•"/>
            </a:pPr>
            <a:r>
              <a:rPr lang="en-US" sz="2199" dirty="0"/>
              <a:t>Reduce bacterial infections by reducing injection</a:t>
            </a:r>
          </a:p>
          <a:p>
            <a:pPr marL="799849" lvl="1" indent="-342797">
              <a:buFont typeface="Arial" panose="020B0604020202020204" pitchFamily="34" charset="0"/>
              <a:buChar char="•"/>
            </a:pPr>
            <a:r>
              <a:rPr lang="en-US" sz="2199" dirty="0"/>
              <a:t>Decrease in incomplete discharge</a:t>
            </a:r>
          </a:p>
          <a:p>
            <a:pPr marL="342797" indent="-342797">
              <a:buFont typeface="Arial" panose="020B0604020202020204" pitchFamily="34" charset="0"/>
              <a:buChar char="•"/>
            </a:pPr>
            <a:r>
              <a:rPr lang="en-US" sz="2399" dirty="0"/>
              <a:t>Extended-Release Naltrexone (IM monthly) – Competitive mu-opioid antagonist  </a:t>
            </a:r>
          </a:p>
          <a:p>
            <a:pPr marL="799849" lvl="1" indent="-342797">
              <a:buFont typeface="Arial" panose="020B0604020202020204" pitchFamily="34" charset="0"/>
              <a:buChar char="•"/>
            </a:pPr>
            <a:r>
              <a:rPr lang="en-US" cap="none" dirty="0"/>
              <a:t>No waiver required</a:t>
            </a:r>
          </a:p>
          <a:p>
            <a:pPr marL="799849" lvl="1" indent="-342797">
              <a:buFont typeface="Arial" panose="020B0604020202020204" pitchFamily="34" charset="0"/>
              <a:buChar char="•"/>
            </a:pPr>
            <a:r>
              <a:rPr lang="en-US" cap="none" dirty="0"/>
              <a:t>7 days of opioid abstinence</a:t>
            </a:r>
          </a:p>
        </p:txBody>
      </p:sp>
      <p:sp>
        <p:nvSpPr>
          <p:cNvPr id="5" name="Rectangle 4">
            <a:extLst>
              <a:ext uri="{FF2B5EF4-FFF2-40B4-BE49-F238E27FC236}">
                <a16:creationId xmlns:a16="http://schemas.microsoft.com/office/drawing/2014/main" id="{D74521F6-931B-4E08-888B-29E65A4BC542}"/>
              </a:ext>
            </a:extLst>
          </p:cNvPr>
          <p:cNvSpPr/>
          <p:nvPr/>
        </p:nvSpPr>
        <p:spPr>
          <a:xfrm>
            <a:off x="117868" y="5929845"/>
            <a:ext cx="9628016" cy="646331"/>
          </a:xfrm>
          <a:prstGeom prst="rect">
            <a:avLst/>
          </a:prstGeom>
        </p:spPr>
        <p:txBody>
          <a:bodyPr wrap="square">
            <a:spAutoFit/>
          </a:bodyPr>
          <a:lstStyle/>
          <a:p>
            <a:r>
              <a:rPr lang="en-US" sz="1200" dirty="0">
                <a:solidFill>
                  <a:schemeClr val="tx1"/>
                </a:solidFill>
                <a:latin typeface="+mn-lt"/>
              </a:rPr>
              <a:t>Westlake AA. Eisenberg MP. Open Forum Infectious Diseases. Infectious Disease (ID) Learning Unit: What the ID Clinician Needs to Know about Buprenorphine Treatment of Opioid Use Disorder.2018; </a:t>
            </a:r>
            <a:r>
              <a:rPr lang="en-US" sz="1200" dirty="0" err="1">
                <a:solidFill>
                  <a:schemeClr val="tx1"/>
                </a:solidFill>
                <a:latin typeface="+mn-lt"/>
              </a:rPr>
              <a:t>Sevel</a:t>
            </a:r>
            <a:r>
              <a:rPr lang="en-US" sz="1200" dirty="0">
                <a:solidFill>
                  <a:schemeClr val="tx1"/>
                </a:solidFill>
                <a:latin typeface="+mn-lt"/>
              </a:rPr>
              <a:t> et.al Open Forum Infectious Diseases. Beyond Antibiotics: A practical Guide for the Infectious Disease Physician to Treat Opioid Use Disorder in the Setting of Associated Infectious Diseases.2019.​</a:t>
            </a:r>
          </a:p>
        </p:txBody>
      </p:sp>
    </p:spTree>
    <p:extLst>
      <p:ext uri="{BB962C8B-B14F-4D97-AF65-F5344CB8AC3E}">
        <p14:creationId xmlns:p14="http://schemas.microsoft.com/office/powerpoint/2010/main" val="57875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25E4F-2FC5-4542-8B16-2542D584E2B3}"/>
              </a:ext>
            </a:extLst>
          </p:cNvPr>
          <p:cNvSpPr>
            <a:spLocks noGrp="1"/>
          </p:cNvSpPr>
          <p:nvPr>
            <p:ph type="title"/>
          </p:nvPr>
        </p:nvSpPr>
        <p:spPr>
          <a:xfrm>
            <a:off x="121131" y="843676"/>
            <a:ext cx="11410962" cy="648915"/>
          </a:xfrm>
        </p:spPr>
        <p:txBody>
          <a:bodyPr>
            <a:noAutofit/>
          </a:bodyPr>
          <a:lstStyle/>
          <a:p>
            <a:r>
              <a:rPr lang="en-US" cap="all" dirty="0"/>
              <a:t>Overdose Education and Naloxone Distribution</a:t>
            </a:r>
          </a:p>
        </p:txBody>
      </p:sp>
      <p:sp>
        <p:nvSpPr>
          <p:cNvPr id="8" name="Content Placeholder 7">
            <a:extLst>
              <a:ext uri="{FF2B5EF4-FFF2-40B4-BE49-F238E27FC236}">
                <a16:creationId xmlns:a16="http://schemas.microsoft.com/office/drawing/2014/main" id="{1474C729-CD8F-4BA8-A1BF-7CD1ABAA4E0E}"/>
              </a:ext>
            </a:extLst>
          </p:cNvPr>
          <p:cNvSpPr>
            <a:spLocks noGrp="1"/>
          </p:cNvSpPr>
          <p:nvPr>
            <p:ph type="body" sz="quarter" idx="11"/>
          </p:nvPr>
        </p:nvSpPr>
        <p:spPr>
          <a:xfrm>
            <a:off x="535112" y="1631778"/>
            <a:ext cx="5171439" cy="4382546"/>
          </a:xfrm>
        </p:spPr>
        <p:txBody>
          <a:bodyPr>
            <a:normAutofit/>
          </a:bodyPr>
          <a:lstStyle/>
          <a:p>
            <a:pPr marL="342797" indent="-342797">
              <a:buFont typeface="Arial" panose="020B0604020202020204" pitchFamily="34" charset="0"/>
              <a:buChar char="•"/>
            </a:pPr>
            <a:r>
              <a:rPr lang="en-US" sz="2399" dirty="0"/>
              <a:t>Overdose is the leading cause of death among people who use nonprescribed opioids</a:t>
            </a:r>
          </a:p>
          <a:p>
            <a:pPr marL="342797" indent="-342797">
              <a:buFont typeface="Arial" panose="020B0604020202020204" pitchFamily="34" charset="0"/>
              <a:buChar char="•"/>
            </a:pPr>
            <a:r>
              <a:rPr lang="en-US" sz="2399" dirty="0"/>
              <a:t>Naloxone </a:t>
            </a:r>
          </a:p>
          <a:p>
            <a:pPr marL="799849" lvl="1" indent="-342797">
              <a:buFont typeface="Arial" panose="020B0604020202020204" pitchFamily="34" charset="0"/>
              <a:buChar char="•"/>
            </a:pPr>
            <a:r>
              <a:rPr lang="en-US" sz="2399" dirty="0"/>
              <a:t>It is an opioid antagonist</a:t>
            </a:r>
          </a:p>
          <a:p>
            <a:pPr marL="799849" lvl="1" indent="-342797">
              <a:buFont typeface="Arial" panose="020B0604020202020204" pitchFamily="34" charset="0"/>
              <a:buChar char="•"/>
            </a:pPr>
            <a:r>
              <a:rPr lang="en-US" sz="2399" dirty="0"/>
              <a:t>Rapidly reverses an opioid overdose </a:t>
            </a:r>
          </a:p>
          <a:p>
            <a:pPr marL="799849" lvl="1" indent="-342797">
              <a:buFont typeface="Arial" panose="020B0604020202020204" pitchFamily="34" charset="0"/>
              <a:buChar char="•"/>
            </a:pPr>
            <a:r>
              <a:rPr lang="en-US" sz="2399" dirty="0"/>
              <a:t>Decreases overdose related deaths </a:t>
            </a:r>
          </a:p>
          <a:p>
            <a:pPr marL="799849" lvl="1" indent="-342797">
              <a:buFont typeface="Arial" panose="020B0604020202020204" pitchFamily="34" charset="0"/>
              <a:buChar char="•"/>
            </a:pPr>
            <a:r>
              <a:rPr lang="en-US" sz="2399" dirty="0"/>
              <a:t>No waiver needed to prescribe</a:t>
            </a:r>
          </a:p>
          <a:p>
            <a:endParaRPr lang="en-US" dirty="0"/>
          </a:p>
        </p:txBody>
      </p:sp>
      <p:sp>
        <p:nvSpPr>
          <p:cNvPr id="9" name="Content Placeholder 8">
            <a:extLst>
              <a:ext uri="{FF2B5EF4-FFF2-40B4-BE49-F238E27FC236}">
                <a16:creationId xmlns:a16="http://schemas.microsoft.com/office/drawing/2014/main" id="{13E02E87-9998-4192-87EB-860842136860}"/>
              </a:ext>
            </a:extLst>
          </p:cNvPr>
          <p:cNvSpPr>
            <a:spLocks noGrp="1"/>
          </p:cNvSpPr>
          <p:nvPr>
            <p:ph type="body" sz="quarter" idx="12"/>
          </p:nvPr>
        </p:nvSpPr>
        <p:spPr>
          <a:xfrm>
            <a:off x="6094412" y="1782698"/>
            <a:ext cx="5171439" cy="942538"/>
          </a:xfrm>
        </p:spPr>
        <p:txBody>
          <a:bodyPr>
            <a:normAutofit fontScale="92500" lnSpcReduction="20000"/>
          </a:bodyPr>
          <a:lstStyle/>
          <a:p>
            <a:pPr marL="0" indent="0" algn="ctr">
              <a:buNone/>
            </a:pPr>
            <a:r>
              <a:rPr lang="en-US" b="1" dirty="0"/>
              <a:t>First Narcan vending machine in Kentucky emptied out one day after opening</a:t>
            </a:r>
            <a:endParaRPr lang="en-US" dirty="0"/>
          </a:p>
          <a:p>
            <a:endParaRPr lang="en-US" sz="1400" dirty="0"/>
          </a:p>
          <a:p>
            <a:endParaRPr lang="en-US" sz="1400" dirty="0"/>
          </a:p>
          <a:p>
            <a:endParaRPr lang="en-US" sz="1400" dirty="0"/>
          </a:p>
          <a:p>
            <a:endParaRPr lang="en-US" sz="1400" dirty="0"/>
          </a:p>
        </p:txBody>
      </p:sp>
      <p:pic>
        <p:nvPicPr>
          <p:cNvPr id="12" name="Picture 11">
            <a:extLst>
              <a:ext uri="{FF2B5EF4-FFF2-40B4-BE49-F238E27FC236}">
                <a16:creationId xmlns:a16="http://schemas.microsoft.com/office/drawing/2014/main" id="{6EE7129D-E72F-42EB-8D89-FA769A041FD0}"/>
              </a:ext>
            </a:extLst>
          </p:cNvPr>
          <p:cNvPicPr>
            <a:picLocks noChangeAspect="1"/>
          </p:cNvPicPr>
          <p:nvPr/>
        </p:nvPicPr>
        <p:blipFill>
          <a:blip r:embed="rId2"/>
          <a:stretch>
            <a:fillRect/>
          </a:stretch>
        </p:blipFill>
        <p:spPr>
          <a:xfrm>
            <a:off x="7679185" y="2608322"/>
            <a:ext cx="2211514" cy="3186282"/>
          </a:xfrm>
          <a:prstGeom prst="rect">
            <a:avLst/>
          </a:prstGeom>
        </p:spPr>
      </p:pic>
      <p:sp>
        <p:nvSpPr>
          <p:cNvPr id="2" name="Rectangle 1">
            <a:extLst>
              <a:ext uri="{FF2B5EF4-FFF2-40B4-BE49-F238E27FC236}">
                <a16:creationId xmlns:a16="http://schemas.microsoft.com/office/drawing/2014/main" id="{8849BDEC-8534-4D20-A0FF-2A81299290EC}"/>
              </a:ext>
            </a:extLst>
          </p:cNvPr>
          <p:cNvSpPr/>
          <p:nvPr/>
        </p:nvSpPr>
        <p:spPr>
          <a:xfrm>
            <a:off x="312516" y="6304432"/>
            <a:ext cx="9366975" cy="461665"/>
          </a:xfrm>
          <a:prstGeom prst="rect">
            <a:avLst/>
          </a:prstGeom>
        </p:spPr>
        <p:txBody>
          <a:bodyPr wrap="square">
            <a:spAutoFit/>
          </a:bodyPr>
          <a:lstStyle/>
          <a:p>
            <a:r>
              <a:rPr lang="en-US" sz="1200" dirty="0">
                <a:solidFill>
                  <a:schemeClr val="tx1"/>
                </a:solidFill>
                <a:latin typeface="+mn-lt"/>
              </a:rPr>
              <a:t>Frank, Morrison . Am Fam Physician. 2022;105(1):90-92; https://abcnews4.com/news/nation-world/first-narcan-vending-machine-in-ky-emptied-out-just-one-day-after-opening-kentucky-nalaoxone-overdose-vine-grove-opioid​</a:t>
            </a:r>
          </a:p>
        </p:txBody>
      </p:sp>
    </p:spTree>
    <p:extLst>
      <p:ext uri="{BB962C8B-B14F-4D97-AF65-F5344CB8AC3E}">
        <p14:creationId xmlns:p14="http://schemas.microsoft.com/office/powerpoint/2010/main" val="71788148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347A-1210-4082-A5B6-1A5804D2C79A}"/>
              </a:ext>
            </a:extLst>
          </p:cNvPr>
          <p:cNvSpPr>
            <a:spLocks noGrp="1"/>
          </p:cNvSpPr>
          <p:nvPr>
            <p:ph type="title"/>
          </p:nvPr>
        </p:nvSpPr>
        <p:spPr>
          <a:xfrm>
            <a:off x="175143" y="945110"/>
            <a:ext cx="5533200" cy="648915"/>
          </a:xfrm>
        </p:spPr>
        <p:txBody>
          <a:bodyPr>
            <a:normAutofit/>
          </a:bodyPr>
          <a:lstStyle/>
          <a:p>
            <a:r>
              <a:rPr lang="en-US" sz="3200" cap="all" dirty="0"/>
              <a:t>Look for partners </a:t>
            </a:r>
          </a:p>
        </p:txBody>
      </p:sp>
      <p:sp>
        <p:nvSpPr>
          <p:cNvPr id="3" name="Content Placeholder 2">
            <a:extLst>
              <a:ext uri="{FF2B5EF4-FFF2-40B4-BE49-F238E27FC236}">
                <a16:creationId xmlns:a16="http://schemas.microsoft.com/office/drawing/2014/main" id="{970A2054-4FDC-410C-AB2D-0385345DFAF2}"/>
              </a:ext>
            </a:extLst>
          </p:cNvPr>
          <p:cNvSpPr>
            <a:spLocks noGrp="1"/>
          </p:cNvSpPr>
          <p:nvPr>
            <p:ph type="body" sz="quarter" idx="11"/>
          </p:nvPr>
        </p:nvSpPr>
        <p:spPr>
          <a:xfrm>
            <a:off x="412405" y="1706302"/>
            <a:ext cx="9614932" cy="2986087"/>
          </a:xfrm>
        </p:spPr>
        <p:txBody>
          <a:bodyPr/>
          <a:lstStyle/>
          <a:p>
            <a:pPr marL="342797" indent="-342797">
              <a:buFont typeface="Arial" panose="020B0604020202020204" pitchFamily="34" charset="0"/>
              <a:buChar char="•"/>
            </a:pPr>
            <a:r>
              <a:rPr lang="en-US" sz="2799" dirty="0"/>
              <a:t>Look for a “coalition of the willing“</a:t>
            </a:r>
          </a:p>
          <a:p>
            <a:pPr marL="342797" indent="-342797">
              <a:buFont typeface="Arial" panose="020B0604020202020204" pitchFamily="34" charset="0"/>
              <a:buChar char="•"/>
            </a:pPr>
            <a:r>
              <a:rPr lang="en-US" sz="2799" dirty="0"/>
              <a:t>Social services are key – but if you don’t have them what can you do?</a:t>
            </a:r>
          </a:p>
          <a:p>
            <a:pPr marL="342797" indent="-342797">
              <a:buFont typeface="Arial" panose="020B0604020202020204" pitchFamily="34" charset="0"/>
              <a:buChar char="•"/>
            </a:pPr>
            <a:r>
              <a:rPr lang="en-US" sz="2799" dirty="0"/>
              <a:t>Is there a local church or charity you can partner with?</a:t>
            </a:r>
          </a:p>
          <a:p>
            <a:pPr marL="342797" indent="-342797">
              <a:buFont typeface="Arial" panose="020B0604020202020204" pitchFamily="34" charset="0"/>
              <a:buChar char="•"/>
            </a:pPr>
            <a:r>
              <a:rPr lang="en-US" sz="2799" dirty="0"/>
              <a:t>Ensure patients have access to transportation for follow ups </a:t>
            </a:r>
          </a:p>
          <a:p>
            <a:endParaRPr lang="en-US" dirty="0"/>
          </a:p>
        </p:txBody>
      </p:sp>
      <p:pic>
        <p:nvPicPr>
          <p:cNvPr id="5" name="Picture 4">
            <a:extLst>
              <a:ext uri="{FF2B5EF4-FFF2-40B4-BE49-F238E27FC236}">
                <a16:creationId xmlns:a16="http://schemas.microsoft.com/office/drawing/2014/main" id="{9D6218EC-E63C-4E36-8FFA-08DA61A1F7C1}"/>
              </a:ext>
            </a:extLst>
          </p:cNvPr>
          <p:cNvPicPr>
            <a:picLocks noChangeAspect="1"/>
          </p:cNvPicPr>
          <p:nvPr/>
        </p:nvPicPr>
        <p:blipFill rotWithShape="1">
          <a:blip r:embed="rId2"/>
          <a:srcRect b="24262"/>
          <a:stretch/>
        </p:blipFill>
        <p:spPr>
          <a:xfrm>
            <a:off x="10182687" y="857486"/>
            <a:ext cx="1671197" cy="1310473"/>
          </a:xfrm>
          <a:prstGeom prst="rect">
            <a:avLst/>
          </a:prstGeom>
        </p:spPr>
      </p:pic>
    </p:spTree>
    <p:extLst>
      <p:ext uri="{BB962C8B-B14F-4D97-AF65-F5344CB8AC3E}">
        <p14:creationId xmlns:p14="http://schemas.microsoft.com/office/powerpoint/2010/main" val="281414242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Thought</a:t>
            </a:r>
          </a:p>
        </p:txBody>
      </p:sp>
      <p:sp>
        <p:nvSpPr>
          <p:cNvPr id="3" name="Text Placeholder 2"/>
          <p:cNvSpPr>
            <a:spLocks noGrp="1"/>
          </p:cNvSpPr>
          <p:nvPr>
            <p:ph type="body" sz="quarter" idx="11"/>
          </p:nvPr>
        </p:nvSpPr>
        <p:spPr>
          <a:xfrm>
            <a:off x="623890" y="1935957"/>
            <a:ext cx="10512424" cy="3844357"/>
          </a:xfrm>
        </p:spPr>
        <p:txBody>
          <a:bodyPr/>
          <a:lstStyle/>
          <a:p>
            <a:r>
              <a:rPr lang="en-US" dirty="0"/>
              <a:t>27 year old, history of depression</a:t>
            </a:r>
          </a:p>
          <a:p>
            <a:r>
              <a:rPr lang="en-US" dirty="0"/>
              <a:t>Painful outbreak of genital herpes</a:t>
            </a:r>
          </a:p>
          <a:p>
            <a:r>
              <a:rPr lang="en-US" dirty="0"/>
              <a:t>During exam, provider notices track marks on feet</a:t>
            </a:r>
          </a:p>
          <a:p>
            <a:r>
              <a:rPr lang="en-US" dirty="0"/>
              <a:t>Provider expresses concern  and patient admits to daily heroin and meth injections with their partner</a:t>
            </a:r>
          </a:p>
          <a:p>
            <a:r>
              <a:rPr lang="en-US" dirty="0"/>
              <a:t>Referral for treatment is offered, patient declines </a:t>
            </a:r>
          </a:p>
          <a:p>
            <a:endParaRPr lang="en-US" dirty="0"/>
          </a:p>
          <a:p>
            <a:endParaRPr lang="en-US" dirty="0"/>
          </a:p>
          <a:p>
            <a:endParaRPr lang="en-US" dirty="0"/>
          </a:p>
          <a:p>
            <a:r>
              <a:rPr lang="en-US" sz="1200" dirty="0"/>
              <a:t>Frank, Morrison . Am Fam Physician. 2022;105(1):90-92</a:t>
            </a:r>
          </a:p>
          <a:p>
            <a:endParaRPr lang="en-US" dirty="0"/>
          </a:p>
        </p:txBody>
      </p:sp>
    </p:spTree>
    <p:extLst>
      <p:ext uri="{BB962C8B-B14F-4D97-AF65-F5344CB8AC3E}">
        <p14:creationId xmlns:p14="http://schemas.microsoft.com/office/powerpoint/2010/main" val="6549085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90" y="798350"/>
            <a:ext cx="10512424" cy="648915"/>
          </a:xfrm>
        </p:spPr>
        <p:txBody>
          <a:bodyPr/>
          <a:lstStyle/>
          <a:p>
            <a:r>
              <a:rPr lang="en-US" dirty="0"/>
              <a:t>Discussion of Case</a:t>
            </a:r>
          </a:p>
        </p:txBody>
      </p:sp>
      <p:sp>
        <p:nvSpPr>
          <p:cNvPr id="6" name="Text Placeholder 5"/>
          <p:cNvSpPr>
            <a:spLocks noGrp="1"/>
          </p:cNvSpPr>
          <p:nvPr>
            <p:ph type="body" sz="quarter" idx="11"/>
          </p:nvPr>
        </p:nvSpPr>
        <p:spPr>
          <a:xfrm>
            <a:off x="623890" y="1695595"/>
            <a:ext cx="10512424" cy="3226450"/>
          </a:xfrm>
        </p:spPr>
        <p:txBody>
          <a:bodyPr/>
          <a:lstStyle/>
          <a:p>
            <a:pPr marL="690377" indent="-342900">
              <a:buFont typeface="Arial" panose="020B0604020202020204" pitchFamily="34" charset="0"/>
              <a:buChar char="•"/>
            </a:pPr>
            <a:r>
              <a:rPr lang="en-US" dirty="0"/>
              <a:t>“I want you to know that I care and I hear that you are not ready to stop using heroin or meth”</a:t>
            </a:r>
          </a:p>
          <a:p>
            <a:pPr marL="690377" indent="-342900">
              <a:buFont typeface="Arial" panose="020B0604020202020204" pitchFamily="34" charset="0"/>
              <a:buChar char="•"/>
            </a:pPr>
            <a:r>
              <a:rPr lang="en-US" dirty="0"/>
              <a:t>“ I will continue to be here for you as a physician whether you stop or not” </a:t>
            </a:r>
          </a:p>
          <a:p>
            <a:pPr marL="690377" indent="-342900">
              <a:buFont typeface="Arial" panose="020B0604020202020204" pitchFamily="34" charset="0"/>
              <a:buChar char="•"/>
            </a:pPr>
            <a:r>
              <a:rPr lang="en-US" dirty="0"/>
              <a:t>What else can be done to reduce risk? </a:t>
            </a:r>
          </a:p>
          <a:p>
            <a:pPr marL="690377" indent="-342900">
              <a:buFont typeface="Arial" panose="020B0604020202020204" pitchFamily="34" charset="0"/>
              <a:buChar char="•"/>
            </a:pPr>
            <a:r>
              <a:rPr lang="en-US" dirty="0"/>
              <a:t>Contraception, screening, vaccinations, referral to SSP, </a:t>
            </a:r>
          </a:p>
          <a:p>
            <a:pPr marL="690377" indent="-342900">
              <a:buFont typeface="Arial" panose="020B0604020202020204" pitchFamily="34" charset="0"/>
              <a:buChar char="•"/>
            </a:pPr>
            <a:r>
              <a:rPr lang="en-US" dirty="0"/>
              <a:t>Prescribe naloxone </a:t>
            </a:r>
          </a:p>
          <a:p>
            <a:pPr marL="690377" indent="-342900">
              <a:buFont typeface="Arial" panose="020B0604020202020204" pitchFamily="34" charset="0"/>
              <a:buChar char="•"/>
            </a:pPr>
            <a:r>
              <a:rPr lang="en-US" dirty="0"/>
              <a:t>Talk about safe injection practices </a:t>
            </a:r>
          </a:p>
          <a:p>
            <a:pPr marL="690377" indent="-342900">
              <a:buFont typeface="Arial" panose="020B0604020202020204" pitchFamily="34" charset="0"/>
              <a:buChar char="•"/>
            </a:pPr>
            <a:r>
              <a:rPr lang="en-US" dirty="0"/>
              <a:t>Does she have a place to sleep/ food </a:t>
            </a:r>
          </a:p>
          <a:p>
            <a:r>
              <a:rPr lang="en-US" sz="1100" dirty="0"/>
              <a:t>Frank, Morrison . Am Fam Physician. 2022;105(1):90-92</a:t>
            </a:r>
          </a:p>
          <a:p>
            <a:pPr marL="690377" indent="-342900">
              <a:buFont typeface="Arial" panose="020B0604020202020204" pitchFamily="34" charset="0"/>
              <a:buChar char="•"/>
            </a:pPr>
            <a:endParaRPr lang="en-US" dirty="0"/>
          </a:p>
        </p:txBody>
      </p:sp>
      <p:sp>
        <p:nvSpPr>
          <p:cNvPr id="5" name="Rectangle 4"/>
          <p:cNvSpPr/>
          <p:nvPr/>
        </p:nvSpPr>
        <p:spPr>
          <a:xfrm>
            <a:off x="1208314" y="2841170"/>
            <a:ext cx="7932511" cy="379463"/>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103223321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8120-6C44-41DA-9EEF-7113350376CD}"/>
              </a:ext>
            </a:extLst>
          </p:cNvPr>
          <p:cNvSpPr>
            <a:spLocks noGrp="1"/>
          </p:cNvSpPr>
          <p:nvPr>
            <p:ph type="title"/>
          </p:nvPr>
        </p:nvSpPr>
        <p:spPr>
          <a:xfrm>
            <a:off x="175142" y="811756"/>
            <a:ext cx="10512425" cy="648915"/>
          </a:xfrm>
        </p:spPr>
        <p:txBody>
          <a:bodyPr>
            <a:normAutofit/>
          </a:bodyPr>
          <a:lstStyle/>
          <a:p>
            <a:r>
              <a:rPr lang="en-US" cap="all" dirty="0"/>
              <a:t>UK Infectious Disease Initiatives </a:t>
            </a:r>
          </a:p>
        </p:txBody>
      </p:sp>
      <p:sp>
        <p:nvSpPr>
          <p:cNvPr id="3" name="Content Placeholder 2">
            <a:extLst>
              <a:ext uri="{FF2B5EF4-FFF2-40B4-BE49-F238E27FC236}">
                <a16:creationId xmlns:a16="http://schemas.microsoft.com/office/drawing/2014/main" id="{0165AA12-7C75-4167-968A-53FE78753BE4}"/>
              </a:ext>
            </a:extLst>
          </p:cNvPr>
          <p:cNvSpPr>
            <a:spLocks noGrp="1"/>
          </p:cNvSpPr>
          <p:nvPr>
            <p:ph type="body" sz="quarter" idx="11"/>
          </p:nvPr>
        </p:nvSpPr>
        <p:spPr>
          <a:xfrm>
            <a:off x="437458" y="1460672"/>
            <a:ext cx="9168181" cy="5020028"/>
          </a:xfrm>
        </p:spPr>
        <p:txBody>
          <a:bodyPr>
            <a:noAutofit/>
          </a:bodyPr>
          <a:lstStyle/>
          <a:p>
            <a:pPr marL="342797" indent="-342797">
              <a:buFont typeface="Arial" panose="020B0604020202020204" pitchFamily="34" charset="0"/>
              <a:buChar char="•"/>
            </a:pPr>
            <a:r>
              <a:rPr lang="en-US" sz="2000" dirty="0"/>
              <a:t>Addiction Consult and Education Service (ACES)</a:t>
            </a:r>
          </a:p>
          <a:p>
            <a:pPr marL="799849" lvl="1" indent="-342797">
              <a:buFont typeface="Arial" panose="020B0604020202020204" pitchFamily="34" charset="0"/>
              <a:buChar char="•"/>
            </a:pPr>
            <a:r>
              <a:rPr lang="en-US" sz="2000" dirty="0"/>
              <a:t>Multidisciplinary team: Inpatient Addiction Consults</a:t>
            </a:r>
          </a:p>
          <a:p>
            <a:pPr marL="799849" lvl="1" indent="-342797">
              <a:buFont typeface="Arial" panose="020B0604020202020204" pitchFamily="34" charset="0"/>
              <a:buChar char="•"/>
            </a:pPr>
            <a:r>
              <a:rPr lang="en-US" sz="2000" dirty="0"/>
              <a:t>4,000 patients since inception</a:t>
            </a:r>
          </a:p>
          <a:p>
            <a:pPr marL="799849" lvl="1" indent="-342797">
              <a:buFont typeface="Arial" panose="020B0604020202020204" pitchFamily="34" charset="0"/>
              <a:buChar char="•"/>
            </a:pPr>
            <a:r>
              <a:rPr lang="en-US" sz="2000" dirty="0"/>
              <a:t>~100 new consults/ month </a:t>
            </a:r>
            <a:endParaRPr lang="en-US" sz="2000" dirty="0">
              <a:solidFill>
                <a:srgbClr val="FF0000"/>
              </a:solidFill>
            </a:endParaRPr>
          </a:p>
          <a:p>
            <a:pPr marL="342797" indent="-342797">
              <a:buFont typeface="Arial" panose="020B0604020202020204" pitchFamily="34" charset="0"/>
              <a:buChar char="•"/>
            </a:pPr>
            <a:r>
              <a:rPr lang="en-US" sz="2000" dirty="0"/>
              <a:t>WRAP – Wrap Around Recovery for Addiction and Infectious Disease Program ( KORE-KY Opioid Response Effort) – 2018</a:t>
            </a:r>
          </a:p>
          <a:p>
            <a:pPr marL="799849" lvl="1" indent="-342797">
              <a:buFont typeface="Arial" panose="020B0604020202020204" pitchFamily="34" charset="0"/>
              <a:buChar char="•"/>
            </a:pPr>
            <a:r>
              <a:rPr lang="en-US" sz="2000" dirty="0"/>
              <a:t>Multidisciplinary team: Focuses on transition to outpatient -324 enrolled</a:t>
            </a:r>
          </a:p>
          <a:p>
            <a:pPr marL="342797" indent="-342797">
              <a:buFont typeface="Arial" panose="020B0604020202020204" pitchFamily="34" charset="0"/>
              <a:buChar char="•"/>
            </a:pPr>
            <a:r>
              <a:rPr lang="en-US" sz="2000" dirty="0"/>
              <a:t>MDET –Multidisciplinary Endocarditis Team </a:t>
            </a:r>
          </a:p>
          <a:p>
            <a:pPr marL="799849" lvl="1" indent="-342797">
              <a:buFont typeface="Arial" panose="020B0604020202020204" pitchFamily="34" charset="0"/>
              <a:buChar char="•"/>
            </a:pPr>
            <a:r>
              <a:rPr lang="en-US" sz="2000" dirty="0"/>
              <a:t>Stand-alone Infectious Diseases Consult Service focusing on patients with endocarditis and cardiac device infections</a:t>
            </a:r>
          </a:p>
          <a:p>
            <a:pPr marL="799849" lvl="1" indent="-342797">
              <a:buFont typeface="Arial" panose="020B0604020202020204" pitchFamily="34" charset="0"/>
              <a:buChar char="•"/>
            </a:pPr>
            <a:r>
              <a:rPr lang="en-US" sz="2000" dirty="0"/>
              <a:t>Weekly case conference with colleagues – 215 cases discussed at 1 year anniversary </a:t>
            </a:r>
          </a:p>
        </p:txBody>
      </p:sp>
    </p:spTree>
    <p:extLst>
      <p:ext uri="{BB962C8B-B14F-4D97-AF65-F5344CB8AC3E}">
        <p14:creationId xmlns:p14="http://schemas.microsoft.com/office/powerpoint/2010/main" val="259831856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2" y="749612"/>
            <a:ext cx="10512425" cy="648915"/>
          </a:xfrm>
        </p:spPr>
        <p:txBody>
          <a:bodyPr>
            <a:noAutofit/>
          </a:bodyPr>
          <a:lstStyle/>
          <a:p>
            <a:r>
              <a:rPr lang="en-US" cap="all" dirty="0"/>
              <a:t>KY Income Reinvestment Program</a:t>
            </a:r>
          </a:p>
        </p:txBody>
      </p:sp>
      <p:sp>
        <p:nvSpPr>
          <p:cNvPr id="5" name="Content Placeholder 2"/>
          <p:cNvSpPr txBox="1">
            <a:spLocks/>
          </p:cNvSpPr>
          <p:nvPr/>
        </p:nvSpPr>
        <p:spPr>
          <a:xfrm>
            <a:off x="182813" y="1606327"/>
            <a:ext cx="6769628" cy="5426226"/>
          </a:xfrm>
          <a:prstGeom prst="rect">
            <a:avLst/>
          </a:prstGeom>
        </p:spPr>
        <p:txBody>
          <a:bodyPr vert="horz" lIns="91416" tIns="45708" rIns="91416" bIns="45708"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Clr>
                <a:schemeClr val="accent6"/>
              </a:buClr>
            </a:pPr>
            <a:endParaRPr lang="en-US" sz="2399" cap="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BB6B775-E873-4D42-BCCE-CD459C8F1523}"/>
              </a:ext>
            </a:extLst>
          </p:cNvPr>
          <p:cNvPicPr>
            <a:picLocks noChangeAspect="1"/>
          </p:cNvPicPr>
          <p:nvPr/>
        </p:nvPicPr>
        <p:blipFill rotWithShape="1">
          <a:blip r:embed="rId2"/>
          <a:srcRect t="586" r="569" b="2303"/>
          <a:stretch/>
        </p:blipFill>
        <p:spPr>
          <a:xfrm>
            <a:off x="108392" y="1309751"/>
            <a:ext cx="8171074" cy="5317724"/>
          </a:xfrm>
          <a:prstGeom prst="rect">
            <a:avLst/>
          </a:prstGeom>
        </p:spPr>
      </p:pic>
    </p:spTree>
    <p:extLst>
      <p:ext uri="{BB962C8B-B14F-4D97-AF65-F5344CB8AC3E}">
        <p14:creationId xmlns:p14="http://schemas.microsoft.com/office/powerpoint/2010/main" val="1746651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149C-CC3F-4DB8-B8AB-66A80A645271}"/>
              </a:ext>
            </a:extLst>
          </p:cNvPr>
          <p:cNvSpPr>
            <a:spLocks noGrp="1"/>
          </p:cNvSpPr>
          <p:nvPr>
            <p:ph type="title"/>
          </p:nvPr>
        </p:nvSpPr>
        <p:spPr>
          <a:xfrm>
            <a:off x="323892" y="791880"/>
            <a:ext cx="4061678" cy="648915"/>
          </a:xfrm>
        </p:spPr>
        <p:txBody>
          <a:bodyPr>
            <a:normAutofit/>
          </a:bodyPr>
          <a:lstStyle/>
          <a:p>
            <a:r>
              <a:rPr lang="en-US" cap="all" dirty="0"/>
              <a:t>Advocacy</a:t>
            </a:r>
            <a:r>
              <a:rPr lang="en-US" dirty="0"/>
              <a:t> </a:t>
            </a:r>
          </a:p>
        </p:txBody>
      </p:sp>
      <p:sp>
        <p:nvSpPr>
          <p:cNvPr id="5" name="Content Placeholder 4">
            <a:extLst>
              <a:ext uri="{FF2B5EF4-FFF2-40B4-BE49-F238E27FC236}">
                <a16:creationId xmlns:a16="http://schemas.microsoft.com/office/drawing/2014/main" id="{A18494D9-CEFB-4C88-97CB-90BE6014EF2F}"/>
              </a:ext>
            </a:extLst>
          </p:cNvPr>
          <p:cNvSpPr>
            <a:spLocks noGrp="1"/>
          </p:cNvSpPr>
          <p:nvPr>
            <p:ph type="body" sz="quarter" idx="11"/>
          </p:nvPr>
        </p:nvSpPr>
        <p:spPr>
          <a:xfrm>
            <a:off x="323892" y="1546504"/>
            <a:ext cx="9614932" cy="4738886"/>
          </a:xfrm>
        </p:spPr>
        <p:txBody>
          <a:bodyPr>
            <a:normAutofit fontScale="70000" lnSpcReduction="20000"/>
          </a:bodyPr>
          <a:lstStyle/>
          <a:p>
            <a:pPr marL="457063" indent="-457063">
              <a:buFont typeface="Arial" panose="020B0604020202020204" pitchFamily="34" charset="0"/>
              <a:buChar char="•"/>
            </a:pPr>
            <a:r>
              <a:rPr lang="en-US" sz="4000" dirty="0"/>
              <a:t>Physicians/medical providers are uniquely positioned</a:t>
            </a:r>
          </a:p>
          <a:p>
            <a:pPr marL="457063" indent="-457063">
              <a:buFont typeface="Arial" panose="020B0604020202020204" pitchFamily="34" charset="0"/>
              <a:buChar char="•"/>
            </a:pPr>
            <a:r>
              <a:rPr lang="en-US" sz="4000" dirty="0"/>
              <a:t>Can observe and see links between social factors and health</a:t>
            </a:r>
          </a:p>
          <a:p>
            <a:pPr marL="457063" indent="-457063">
              <a:buFont typeface="Arial" panose="020B0604020202020204" pitchFamily="34" charset="0"/>
              <a:buChar char="•"/>
            </a:pPr>
            <a:r>
              <a:rPr lang="en-US" sz="4000" dirty="0"/>
              <a:t>Public trust of physicians is high/credible source of information</a:t>
            </a:r>
          </a:p>
          <a:p>
            <a:pPr marL="914115" lvl="1" indent="-457063">
              <a:buFont typeface="Arial" panose="020B0604020202020204" pitchFamily="34" charset="0"/>
              <a:buChar char="•"/>
            </a:pPr>
            <a:r>
              <a:rPr lang="en-US" sz="4000" dirty="0"/>
              <a:t>Individual Advocacy</a:t>
            </a:r>
          </a:p>
          <a:p>
            <a:pPr marL="1371166" lvl="2" indent="-457063">
              <a:buFont typeface="Arial" panose="020B0604020202020204" pitchFamily="34" charset="0"/>
              <a:buChar char="•"/>
            </a:pPr>
            <a:r>
              <a:rPr lang="en-US" sz="4000" dirty="0"/>
              <a:t>Concentrates on one 1 or 2 individuals</a:t>
            </a:r>
          </a:p>
          <a:p>
            <a:pPr marL="1371166" lvl="2" indent="-457063">
              <a:buFont typeface="Arial" panose="020B0604020202020204" pitchFamily="34" charset="0"/>
              <a:buChar char="•"/>
            </a:pPr>
            <a:r>
              <a:rPr lang="en-US" sz="4000" dirty="0"/>
              <a:t>Can be formal or informal</a:t>
            </a:r>
          </a:p>
          <a:p>
            <a:pPr marL="1371166" lvl="2" indent="-457063">
              <a:buFont typeface="Arial" panose="020B0604020202020204" pitchFamily="34" charset="0"/>
              <a:buChar char="•"/>
            </a:pPr>
            <a:r>
              <a:rPr lang="en-US" sz="4000" dirty="0"/>
              <a:t>System Advocacy </a:t>
            </a:r>
          </a:p>
          <a:p>
            <a:pPr marL="1371166" lvl="2" indent="-457063">
              <a:buFont typeface="Arial" panose="020B0604020202020204" pitchFamily="34" charset="0"/>
              <a:buChar char="•"/>
            </a:pPr>
            <a:r>
              <a:rPr lang="en-US" sz="4000" dirty="0"/>
              <a:t>Changing policies, laws or rules that impact lives</a:t>
            </a:r>
          </a:p>
          <a:p>
            <a:endParaRPr lang="en-US" sz="2799" dirty="0"/>
          </a:p>
          <a:p>
            <a:endParaRPr lang="en-US" dirty="0"/>
          </a:p>
        </p:txBody>
      </p:sp>
      <p:pic>
        <p:nvPicPr>
          <p:cNvPr id="4" name="Picture 3">
            <a:extLst>
              <a:ext uri="{FF2B5EF4-FFF2-40B4-BE49-F238E27FC236}">
                <a16:creationId xmlns:a16="http://schemas.microsoft.com/office/drawing/2014/main" id="{24A4938D-E621-474F-9DC7-429DB58DA533}"/>
              </a:ext>
            </a:extLst>
          </p:cNvPr>
          <p:cNvPicPr>
            <a:picLocks noChangeAspect="1"/>
          </p:cNvPicPr>
          <p:nvPr/>
        </p:nvPicPr>
        <p:blipFill>
          <a:blip r:embed="rId2"/>
          <a:stretch>
            <a:fillRect/>
          </a:stretch>
        </p:blipFill>
        <p:spPr>
          <a:xfrm>
            <a:off x="9938824" y="846169"/>
            <a:ext cx="1617213" cy="1400670"/>
          </a:xfrm>
          <a:prstGeom prst="rect">
            <a:avLst/>
          </a:prstGeom>
        </p:spPr>
      </p:pic>
    </p:spTree>
    <p:extLst>
      <p:ext uri="{BB962C8B-B14F-4D97-AF65-F5344CB8AC3E}">
        <p14:creationId xmlns:p14="http://schemas.microsoft.com/office/powerpoint/2010/main" val="154155766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82EA-C682-43C4-B716-9B5486B20AB0}"/>
              </a:ext>
            </a:extLst>
          </p:cNvPr>
          <p:cNvSpPr>
            <a:spLocks noGrp="1"/>
          </p:cNvSpPr>
          <p:nvPr>
            <p:ph type="title"/>
          </p:nvPr>
        </p:nvSpPr>
        <p:spPr>
          <a:xfrm>
            <a:off x="197170" y="860425"/>
            <a:ext cx="5706481" cy="648915"/>
          </a:xfrm>
        </p:spPr>
        <p:txBody>
          <a:bodyPr/>
          <a:lstStyle/>
          <a:p>
            <a:r>
              <a:rPr lang="en-US" cap="all" dirty="0"/>
              <a:t>Last Conversation</a:t>
            </a:r>
          </a:p>
        </p:txBody>
      </p:sp>
      <p:sp>
        <p:nvSpPr>
          <p:cNvPr id="3" name="Content Placeholder 2">
            <a:extLst>
              <a:ext uri="{FF2B5EF4-FFF2-40B4-BE49-F238E27FC236}">
                <a16:creationId xmlns:a16="http://schemas.microsoft.com/office/drawing/2014/main" id="{DFB5FED6-FECB-4535-8B04-073BE194AADD}"/>
              </a:ext>
            </a:extLst>
          </p:cNvPr>
          <p:cNvSpPr>
            <a:spLocks noGrp="1"/>
          </p:cNvSpPr>
          <p:nvPr>
            <p:ph type="body" sz="quarter" idx="11"/>
          </p:nvPr>
        </p:nvSpPr>
        <p:spPr>
          <a:xfrm>
            <a:off x="311035" y="1653037"/>
            <a:ext cx="5368538" cy="2986087"/>
          </a:xfrm>
        </p:spPr>
        <p:txBody>
          <a:bodyPr>
            <a:noAutofit/>
          </a:bodyPr>
          <a:lstStyle/>
          <a:p>
            <a:pPr marL="0" indent="0">
              <a:buNone/>
            </a:pPr>
            <a:r>
              <a:rPr lang="en-US" sz="2199" dirty="0"/>
              <a:t>“You may be the last medical person to see that person alive” the speaker said. Months later, the words still rang in my ear.</a:t>
            </a:r>
          </a:p>
          <a:p>
            <a:pPr marL="0" indent="0">
              <a:buNone/>
            </a:pPr>
            <a:r>
              <a:rPr lang="en-US" sz="2199" dirty="0"/>
              <a:t>I remembered thinking of that challenge, the day I chose to care.</a:t>
            </a:r>
          </a:p>
          <a:p>
            <a:pPr marL="0" indent="0">
              <a:buNone/>
            </a:pPr>
            <a:r>
              <a:rPr lang="en-US" sz="2199" dirty="0"/>
              <a:t>My patient struggled. He was so young. The age of my children –my oldest son.</a:t>
            </a:r>
          </a:p>
          <a:p>
            <a:pPr marL="0" indent="0">
              <a:buNone/>
            </a:pPr>
            <a:r>
              <a:rPr lang="en-US" sz="2199" dirty="0"/>
              <a:t>It wasn’t until he was leaving that day that I realized what a special person he was. He had worked with animals. He showed me a picture of when he was strong.</a:t>
            </a:r>
          </a:p>
        </p:txBody>
      </p:sp>
      <p:sp>
        <p:nvSpPr>
          <p:cNvPr id="4" name="Content Placeholder 3">
            <a:extLst>
              <a:ext uri="{FF2B5EF4-FFF2-40B4-BE49-F238E27FC236}">
                <a16:creationId xmlns:a16="http://schemas.microsoft.com/office/drawing/2014/main" id="{EED22F49-678C-4C69-B3D6-F04109FCFC47}"/>
              </a:ext>
            </a:extLst>
          </p:cNvPr>
          <p:cNvSpPr>
            <a:spLocks noGrp="1"/>
          </p:cNvSpPr>
          <p:nvPr>
            <p:ph sz="half" idx="4294967295"/>
          </p:nvPr>
        </p:nvSpPr>
        <p:spPr>
          <a:xfrm>
            <a:off x="5998084" y="1653037"/>
            <a:ext cx="5595937" cy="3752850"/>
          </a:xfrm>
        </p:spPr>
        <p:txBody>
          <a:bodyPr>
            <a:normAutofit/>
          </a:bodyPr>
          <a:lstStyle/>
          <a:p>
            <a:r>
              <a:rPr lang="en-US" sz="2199" dirty="0">
                <a:solidFill>
                  <a:schemeClr val="tx1"/>
                </a:solidFill>
              </a:rPr>
              <a:t>He had fought for us – our country. </a:t>
            </a:r>
          </a:p>
          <a:p>
            <a:r>
              <a:rPr lang="en-US" sz="2199" dirty="0">
                <a:solidFill>
                  <a:schemeClr val="tx1"/>
                </a:solidFill>
              </a:rPr>
              <a:t>He had a wounded heart. A broken soul.</a:t>
            </a:r>
          </a:p>
          <a:p>
            <a:r>
              <a:rPr lang="en-US" sz="2199" dirty="0">
                <a:solidFill>
                  <a:schemeClr val="tx1"/>
                </a:solidFill>
              </a:rPr>
              <a:t>That day, he spoke of hope, of an imagined future, he had a plan.</a:t>
            </a:r>
          </a:p>
          <a:p>
            <a:r>
              <a:rPr lang="en-US" sz="2199" dirty="0">
                <a:solidFill>
                  <a:schemeClr val="tx1"/>
                </a:solidFill>
              </a:rPr>
              <a:t>The next day, I spoke with his loved one. </a:t>
            </a:r>
          </a:p>
          <a:p>
            <a:r>
              <a:rPr lang="en-US" sz="2199" dirty="0">
                <a:solidFill>
                  <a:schemeClr val="tx1"/>
                </a:solidFill>
              </a:rPr>
              <a:t>She was broken as she told me that his story had ended. </a:t>
            </a:r>
          </a:p>
          <a:p>
            <a:r>
              <a:rPr lang="en-US" sz="2199" dirty="0">
                <a:solidFill>
                  <a:schemeClr val="tx1"/>
                </a:solidFill>
              </a:rPr>
              <a:t>How did it happen … He was so hopeful but now he was gone… gone. </a:t>
            </a:r>
            <a:endParaRPr lang="en-US" cap="none" dirty="0">
              <a:solidFill>
                <a:schemeClr val="tx1"/>
              </a:solidFill>
            </a:endParaRPr>
          </a:p>
        </p:txBody>
      </p:sp>
      <p:pic>
        <p:nvPicPr>
          <p:cNvPr id="6" name="Picture 5">
            <a:extLst>
              <a:ext uri="{FF2B5EF4-FFF2-40B4-BE49-F238E27FC236}">
                <a16:creationId xmlns:a16="http://schemas.microsoft.com/office/drawing/2014/main" id="{3468D4C4-77D1-4DAC-B889-F446A1C9AE8B}"/>
              </a:ext>
            </a:extLst>
          </p:cNvPr>
          <p:cNvPicPr>
            <a:picLocks noChangeAspect="1"/>
          </p:cNvPicPr>
          <p:nvPr/>
        </p:nvPicPr>
        <p:blipFill rotWithShape="1">
          <a:blip r:embed="rId2"/>
          <a:srcRect t="24742" b="29072"/>
          <a:stretch/>
        </p:blipFill>
        <p:spPr>
          <a:xfrm>
            <a:off x="7020139" y="5405887"/>
            <a:ext cx="1484137" cy="1216687"/>
          </a:xfrm>
          <a:prstGeom prst="rect">
            <a:avLst/>
          </a:prstGeom>
        </p:spPr>
      </p:pic>
    </p:spTree>
    <p:extLst>
      <p:ext uri="{BB962C8B-B14F-4D97-AF65-F5344CB8AC3E}">
        <p14:creationId xmlns:p14="http://schemas.microsoft.com/office/powerpoint/2010/main" val="496475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800" i="1" dirty="0" err="1">
                <a:solidFill>
                  <a:srgbClr val="222222"/>
                </a:solidFill>
                <a:latin typeface="Arial"/>
              </a:rPr>
              <a:t>HRSA.gov</a:t>
            </a:r>
            <a:r>
              <a:rPr lang="en-US" sz="1800" i="1" dirty="0">
                <a:solidFill>
                  <a:srgbClr val="222222"/>
                </a:solidFill>
                <a:latin typeface="Arial"/>
              </a:rPr>
              <a:t>.</a:t>
            </a:r>
          </a:p>
          <a:p>
            <a:pPr marL="152373" defTabSz="1218987">
              <a:spcBef>
                <a:spcPct val="20000"/>
              </a:spcBef>
              <a:spcAft>
                <a:spcPts val="0"/>
              </a:spcAft>
              <a:buClr>
                <a:srgbClr val="D6201A"/>
              </a:buClr>
              <a:buFont typeface="Wingdings" charset="2"/>
              <a:buNone/>
              <a:defRPr/>
            </a:pPr>
            <a:endParaRPr lang="en-US" sz="18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ea typeface="Calibri" panose="020F0502020204030204" pitchFamily="34" charset="0"/>
              </a:rPr>
              <a:t>“Funding for this presentation was made possible by cooperative agreement </a:t>
            </a:r>
            <a:r>
              <a:rPr lang="en-US" sz="1800" i="1" dirty="0">
                <a:solidFill>
                  <a:srgbClr val="222222"/>
                </a:solidFill>
                <a:latin typeface="Arial"/>
              </a:rPr>
              <a:t>U1OHA30535</a:t>
            </a:r>
            <a:r>
              <a:rPr lang="en-US" sz="180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6DB2-FDBE-49D5-AD8F-580F63751690}"/>
              </a:ext>
            </a:extLst>
          </p:cNvPr>
          <p:cNvSpPr>
            <a:spLocks noGrp="1"/>
          </p:cNvSpPr>
          <p:nvPr>
            <p:ph type="title"/>
          </p:nvPr>
        </p:nvSpPr>
        <p:spPr>
          <a:xfrm>
            <a:off x="175142" y="939299"/>
            <a:ext cx="10512425" cy="648915"/>
          </a:xfrm>
        </p:spPr>
        <p:txBody>
          <a:bodyPr/>
          <a:lstStyle/>
          <a:p>
            <a:r>
              <a:rPr lang="en-US" cap="all" dirty="0"/>
              <a:t>What is success </a:t>
            </a:r>
          </a:p>
        </p:txBody>
      </p:sp>
      <p:sp>
        <p:nvSpPr>
          <p:cNvPr id="3" name="Content Placeholder 2">
            <a:extLst>
              <a:ext uri="{FF2B5EF4-FFF2-40B4-BE49-F238E27FC236}">
                <a16:creationId xmlns:a16="http://schemas.microsoft.com/office/drawing/2014/main" id="{F609618A-62BB-481C-ADAA-B014557C91D5}"/>
              </a:ext>
            </a:extLst>
          </p:cNvPr>
          <p:cNvSpPr>
            <a:spLocks noGrp="1"/>
          </p:cNvSpPr>
          <p:nvPr>
            <p:ph type="body" sz="quarter" idx="11"/>
          </p:nvPr>
        </p:nvSpPr>
        <p:spPr>
          <a:xfrm>
            <a:off x="348682" y="1661914"/>
            <a:ext cx="10029314" cy="4721131"/>
          </a:xfrm>
        </p:spPr>
        <p:txBody>
          <a:bodyPr>
            <a:normAutofit/>
          </a:bodyPr>
          <a:lstStyle/>
          <a:p>
            <a:pPr marL="342797" indent="-342797">
              <a:buFont typeface="Arial" panose="020B0604020202020204" pitchFamily="34" charset="0"/>
              <a:buChar char="•"/>
            </a:pPr>
            <a:r>
              <a:rPr lang="en-US" sz="2399" dirty="0"/>
              <a:t>Success may look different than expected </a:t>
            </a:r>
          </a:p>
          <a:p>
            <a:pPr marL="342797" indent="-342797">
              <a:buFont typeface="Arial" panose="020B0604020202020204" pitchFamily="34" charset="0"/>
              <a:buChar char="•"/>
            </a:pPr>
            <a:r>
              <a:rPr lang="en-US" sz="2399" dirty="0"/>
              <a:t>How do you eat an elephant? One bite at a time</a:t>
            </a:r>
          </a:p>
          <a:p>
            <a:pPr marL="342797" indent="-342797">
              <a:buFont typeface="Arial" panose="020B0604020202020204" pitchFamily="34" charset="0"/>
              <a:buChar char="•"/>
            </a:pPr>
            <a:r>
              <a:rPr lang="en-US" sz="2399" dirty="0"/>
              <a:t>Will they manipulate you? Maybe</a:t>
            </a:r>
          </a:p>
          <a:p>
            <a:pPr marL="342797" indent="-342797">
              <a:buFont typeface="Arial" panose="020B0604020202020204" pitchFamily="34" charset="0"/>
              <a:buChar char="•"/>
            </a:pPr>
            <a:r>
              <a:rPr lang="en-US" sz="2399" dirty="0"/>
              <a:t>Will they fail? Perhaps</a:t>
            </a:r>
          </a:p>
          <a:p>
            <a:pPr marL="342797" indent="-342797">
              <a:buFont typeface="Arial" panose="020B0604020202020204" pitchFamily="34" charset="0"/>
              <a:buChar char="•"/>
            </a:pPr>
            <a:r>
              <a:rPr lang="en-US" sz="2399" dirty="0"/>
              <a:t>Will they die if their life doesn’t turn in a different direction? Possibly </a:t>
            </a:r>
          </a:p>
          <a:p>
            <a:pPr marL="342797" indent="-342797">
              <a:buFont typeface="Arial" panose="020B0604020202020204" pitchFamily="34" charset="0"/>
              <a:buChar char="•"/>
            </a:pPr>
            <a:r>
              <a:rPr lang="en-US" sz="2399" dirty="0"/>
              <a:t>Success may come in little steps – celebrate the small wins  </a:t>
            </a:r>
          </a:p>
          <a:p>
            <a:pPr marL="342797" indent="-342797">
              <a:buFont typeface="Arial" panose="020B0604020202020204" pitchFamily="34" charset="0"/>
              <a:buChar char="•"/>
            </a:pPr>
            <a:r>
              <a:rPr lang="en-US" sz="2399" dirty="0"/>
              <a:t>Can you make a difference? </a:t>
            </a:r>
          </a:p>
        </p:txBody>
      </p:sp>
      <p:pic>
        <p:nvPicPr>
          <p:cNvPr id="5" name="Picture 4">
            <a:extLst>
              <a:ext uri="{FF2B5EF4-FFF2-40B4-BE49-F238E27FC236}">
                <a16:creationId xmlns:a16="http://schemas.microsoft.com/office/drawing/2014/main" id="{0BDC38F3-0AF8-4EA5-90E7-0860A57E25EC}"/>
              </a:ext>
            </a:extLst>
          </p:cNvPr>
          <p:cNvPicPr>
            <a:picLocks noChangeAspect="1"/>
          </p:cNvPicPr>
          <p:nvPr/>
        </p:nvPicPr>
        <p:blipFill>
          <a:blip r:embed="rId2"/>
          <a:stretch>
            <a:fillRect/>
          </a:stretch>
        </p:blipFill>
        <p:spPr>
          <a:xfrm>
            <a:off x="9714157" y="817639"/>
            <a:ext cx="1946819" cy="2058726"/>
          </a:xfrm>
          <a:prstGeom prst="rect">
            <a:avLst/>
          </a:prstGeom>
        </p:spPr>
      </p:pic>
    </p:spTree>
    <p:extLst>
      <p:ext uri="{BB962C8B-B14F-4D97-AF65-F5344CB8AC3E}">
        <p14:creationId xmlns:p14="http://schemas.microsoft.com/office/powerpoint/2010/main" val="3197106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7C96-D90C-4A20-A212-78F6C17939AF}"/>
              </a:ext>
            </a:extLst>
          </p:cNvPr>
          <p:cNvSpPr>
            <a:spLocks noGrp="1"/>
          </p:cNvSpPr>
          <p:nvPr>
            <p:ph type="title"/>
          </p:nvPr>
        </p:nvSpPr>
        <p:spPr>
          <a:xfrm>
            <a:off x="170536" y="816340"/>
            <a:ext cx="10512425" cy="648915"/>
          </a:xfrm>
        </p:spPr>
        <p:txBody>
          <a:bodyPr/>
          <a:lstStyle/>
          <a:p>
            <a:r>
              <a:rPr lang="en-US" cap="all" dirty="0"/>
              <a:t>Thank you </a:t>
            </a:r>
          </a:p>
        </p:txBody>
      </p:sp>
      <p:sp>
        <p:nvSpPr>
          <p:cNvPr id="3" name="Content Placeholder 2">
            <a:extLst>
              <a:ext uri="{FF2B5EF4-FFF2-40B4-BE49-F238E27FC236}">
                <a16:creationId xmlns:a16="http://schemas.microsoft.com/office/drawing/2014/main" id="{554A5148-C518-4B30-ACE1-734C877F184D}"/>
              </a:ext>
            </a:extLst>
          </p:cNvPr>
          <p:cNvSpPr>
            <a:spLocks noGrp="1"/>
          </p:cNvSpPr>
          <p:nvPr>
            <p:ph type="body" sz="quarter" idx="11"/>
          </p:nvPr>
        </p:nvSpPr>
        <p:spPr>
          <a:xfrm>
            <a:off x="623888" y="2049029"/>
            <a:ext cx="5171439" cy="4058808"/>
          </a:xfrm>
        </p:spPr>
        <p:txBody>
          <a:bodyPr>
            <a:normAutofit/>
          </a:bodyPr>
          <a:lstStyle/>
          <a:p>
            <a:pPr marL="342797" indent="-342797">
              <a:buFont typeface="Arial" panose="020B0604020202020204" pitchFamily="34" charset="0"/>
              <a:buChar char="•"/>
            </a:pPr>
            <a:r>
              <a:rPr lang="en-US" sz="2800" cap="none" dirty="0"/>
              <a:t>Session Organizers</a:t>
            </a:r>
          </a:p>
          <a:p>
            <a:pPr marL="342797" indent="-342797">
              <a:buFont typeface="Arial" panose="020B0604020202020204" pitchFamily="34" charset="0"/>
              <a:buChar char="•"/>
            </a:pPr>
            <a:r>
              <a:rPr lang="en-US" sz="2800" cap="none" dirty="0"/>
              <a:t>Chris </a:t>
            </a:r>
            <a:r>
              <a:rPr lang="en-US" sz="2800" cap="none" dirty="0" err="1"/>
              <a:t>Abert</a:t>
            </a:r>
            <a:endParaRPr lang="en-US" sz="2800" cap="none" dirty="0"/>
          </a:p>
          <a:p>
            <a:pPr marL="342797" indent="-342797">
              <a:buFont typeface="Arial" panose="020B0604020202020204" pitchFamily="34" charset="0"/>
              <a:buChar char="•"/>
            </a:pPr>
            <a:r>
              <a:rPr lang="en-US" sz="2800" cap="none" dirty="0"/>
              <a:t>Grant Laugherty </a:t>
            </a:r>
          </a:p>
          <a:p>
            <a:pPr marL="342797" indent="-342797">
              <a:buFont typeface="Arial" panose="020B0604020202020204" pitchFamily="34" charset="0"/>
              <a:buChar char="•"/>
            </a:pPr>
            <a:r>
              <a:rPr lang="en-US" sz="2800" cap="none" dirty="0"/>
              <a:t>Crystal Stover </a:t>
            </a:r>
          </a:p>
          <a:p>
            <a:pPr marL="342797" indent="-342797">
              <a:buFont typeface="Arial" panose="020B0604020202020204" pitchFamily="34" charset="0"/>
              <a:buChar char="•"/>
            </a:pPr>
            <a:r>
              <a:rPr lang="en-US" sz="2800" cap="none" dirty="0"/>
              <a:t>Tiffany Stivers </a:t>
            </a:r>
          </a:p>
        </p:txBody>
      </p:sp>
      <p:sp>
        <p:nvSpPr>
          <p:cNvPr id="4" name="Content Placeholder 3">
            <a:extLst>
              <a:ext uri="{FF2B5EF4-FFF2-40B4-BE49-F238E27FC236}">
                <a16:creationId xmlns:a16="http://schemas.microsoft.com/office/drawing/2014/main" id="{EA8957FF-D115-4145-BCF3-F4256C8B3EFE}"/>
              </a:ext>
            </a:extLst>
          </p:cNvPr>
          <p:cNvSpPr>
            <a:spLocks noGrp="1"/>
          </p:cNvSpPr>
          <p:nvPr>
            <p:ph type="body" sz="quarter" idx="12"/>
          </p:nvPr>
        </p:nvSpPr>
        <p:spPr>
          <a:xfrm>
            <a:off x="6006160" y="2049029"/>
            <a:ext cx="5171439" cy="4236362"/>
          </a:xfrm>
        </p:spPr>
        <p:txBody>
          <a:bodyPr/>
          <a:lstStyle/>
          <a:p>
            <a:pPr marL="342797" indent="-342797">
              <a:buFont typeface="Arial" panose="020B0604020202020204" pitchFamily="34" charset="0"/>
              <a:buChar char="•"/>
            </a:pPr>
            <a:r>
              <a:rPr lang="en-US" sz="2800" cap="none" dirty="0"/>
              <a:t>Frank Romanelli </a:t>
            </a:r>
          </a:p>
          <a:p>
            <a:pPr marL="342797" indent="-342797">
              <a:buFont typeface="Arial" panose="020B0604020202020204" pitchFamily="34" charset="0"/>
              <a:buChar char="•"/>
            </a:pPr>
            <a:r>
              <a:rPr lang="en-US" sz="2800" cap="none" dirty="0"/>
              <a:t>Laura Fanucchi</a:t>
            </a:r>
          </a:p>
          <a:p>
            <a:pPr marL="342797" indent="-342797">
              <a:buFont typeface="Arial" panose="020B0604020202020204" pitchFamily="34" charset="0"/>
              <a:buChar char="•"/>
            </a:pPr>
            <a:r>
              <a:rPr lang="en-US" sz="2800" cap="none" dirty="0"/>
              <a:t>James Thacker</a:t>
            </a:r>
          </a:p>
          <a:p>
            <a:pPr marL="342797" indent="-342797">
              <a:buFont typeface="Arial" panose="020B0604020202020204" pitchFamily="34" charset="0"/>
              <a:buChar char="•"/>
            </a:pPr>
            <a:r>
              <a:rPr lang="en-US" sz="2800" cap="none" dirty="0"/>
              <a:t>Sami El-</a:t>
            </a:r>
            <a:r>
              <a:rPr lang="en-US" sz="2800" cap="none" dirty="0" err="1"/>
              <a:t>Dalati</a:t>
            </a:r>
            <a:r>
              <a:rPr lang="en-US" sz="2800" cap="none" dirty="0"/>
              <a:t> </a:t>
            </a:r>
          </a:p>
          <a:p>
            <a:pPr marL="342797" indent="-342797">
              <a:buFont typeface="Arial" panose="020B0604020202020204" pitchFamily="34" charset="0"/>
              <a:buChar char="•"/>
            </a:pPr>
            <a:r>
              <a:rPr lang="en-US" sz="2800" cap="none" dirty="0"/>
              <a:t>Jana Collins </a:t>
            </a:r>
          </a:p>
          <a:p>
            <a:pPr marL="342797" indent="-342797">
              <a:buFont typeface="Arial" panose="020B0604020202020204" pitchFamily="34" charset="0"/>
              <a:buChar char="•"/>
            </a:pPr>
            <a:endParaRPr lang="en-US" cap="none" dirty="0"/>
          </a:p>
          <a:p>
            <a:endParaRPr lang="en-US" dirty="0"/>
          </a:p>
        </p:txBody>
      </p:sp>
    </p:spTree>
    <p:extLst>
      <p:ext uri="{BB962C8B-B14F-4D97-AF65-F5344CB8AC3E}">
        <p14:creationId xmlns:p14="http://schemas.microsoft.com/office/powerpoint/2010/main" val="329916512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197762" y="922392"/>
            <a:ext cx="10512424" cy="648915"/>
          </a:xfrm>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197762" y="1669626"/>
            <a:ext cx="10970347" cy="3802114"/>
          </a:xfrm>
        </p:spPr>
        <p:txBody>
          <a:bodyPr/>
          <a:lstStyle/>
          <a:p>
            <a:pPr marL="690377" indent="-342900">
              <a:buFont typeface="Arial" panose="020B0604020202020204" pitchFamily="34" charset="0"/>
              <a:buChar char="•"/>
            </a:pPr>
            <a:r>
              <a:rPr lang="en-US" sz="2000" b="1" dirty="0"/>
              <a:t>National Coordinating Resource Center – </a:t>
            </a:r>
            <a:r>
              <a:rPr lang="en-US" sz="20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2000" dirty="0">
                <a:hlinkClick r:id="rId2"/>
              </a:rPr>
              <a:t>https://aidsetc.org/</a:t>
            </a:r>
            <a:r>
              <a:rPr lang="en-US" sz="2000" dirty="0"/>
              <a:t> </a:t>
            </a:r>
          </a:p>
          <a:p>
            <a:pPr marL="690377" indent="-342900">
              <a:buFont typeface="Arial" panose="020B0604020202020204" pitchFamily="34" charset="0"/>
              <a:buChar char="•"/>
            </a:pPr>
            <a:r>
              <a:rPr lang="en-US" sz="2000" b="1" dirty="0"/>
              <a:t>National Clinician Consultation Center – </a:t>
            </a:r>
            <a:r>
              <a:rPr lang="en-US" sz="2000" dirty="0"/>
              <a:t>provides free, peer-to-peer, expert advice for health professionals on HIV prevention, care, and treatment and related topics. Learn more: </a:t>
            </a:r>
            <a:r>
              <a:rPr lang="en-US" sz="2000" dirty="0">
                <a:hlinkClick r:id="rId3"/>
              </a:rPr>
              <a:t>https://nccc/ucsf.edu</a:t>
            </a:r>
            <a:r>
              <a:rPr lang="en-US" sz="2000" dirty="0"/>
              <a:t> </a:t>
            </a:r>
          </a:p>
          <a:p>
            <a:pPr marL="690377" indent="-342900">
              <a:buFont typeface="Arial" panose="020B0604020202020204" pitchFamily="34" charset="0"/>
              <a:buChar char="•"/>
            </a:pPr>
            <a:r>
              <a:rPr lang="en-US" sz="2000" b="1" dirty="0"/>
              <a:t>National HIV Curriculum – </a:t>
            </a:r>
            <a:r>
              <a:rPr lang="en-US" sz="2000" dirty="0"/>
              <a:t>provides ongoing, up –to-date HIV training and information for health professionals through a free, web –based curriculum; also provides free CME credits, CNE contact hours, CE contact hours, and maintenance of certification credits. Learn more: </a:t>
            </a:r>
            <a:r>
              <a:rPr lang="en-US" sz="2000" dirty="0">
                <a:hlinkClick r:id="rId4"/>
              </a:rPr>
              <a:t>www.hiv.uw.edu</a:t>
            </a:r>
            <a:r>
              <a:rPr lang="en-US" sz="20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lstStyle/>
          <a:p>
            <a:pPr marL="690377" indent="-342900">
              <a:buFont typeface="Arial" panose="020B0604020202020204" pitchFamily="34" charset="0"/>
              <a:buChar char="•"/>
            </a:pPr>
            <a:r>
              <a:rPr lang="en-US" i="1" dirty="0"/>
              <a:t> Each participant will be able to define various forms of harm reduction as it relates to Substance Use Disorder</a:t>
            </a:r>
          </a:p>
          <a:p>
            <a:pPr marL="690377" indent="-342900">
              <a:buFont typeface="Arial" panose="020B0604020202020204" pitchFamily="34" charset="0"/>
              <a:buChar char="•"/>
            </a:pPr>
            <a:r>
              <a:rPr lang="en-US" i="1" dirty="0"/>
              <a:t>Each participant will be able to identify current and future harm reduction responses  in people who have Substance Use Disorder</a:t>
            </a:r>
          </a:p>
          <a:p>
            <a:pPr marL="690377" indent="-342900">
              <a:buFont typeface="Arial" panose="020B0604020202020204" pitchFamily="34" charset="0"/>
              <a:buChar char="•"/>
            </a:pPr>
            <a:endParaRPr lang="en-US" i="1" dirty="0"/>
          </a:p>
          <a:p>
            <a:pPr marL="690377"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FDBF-5042-4150-8259-607CB29A4A15}"/>
              </a:ext>
            </a:extLst>
          </p:cNvPr>
          <p:cNvSpPr>
            <a:spLocks noGrp="1"/>
          </p:cNvSpPr>
          <p:nvPr>
            <p:ph type="title"/>
          </p:nvPr>
        </p:nvSpPr>
        <p:spPr>
          <a:xfrm>
            <a:off x="418024" y="1054428"/>
            <a:ext cx="10512425" cy="648915"/>
          </a:xfrm>
        </p:spPr>
        <p:txBody>
          <a:bodyPr/>
          <a:lstStyle/>
          <a:p>
            <a:r>
              <a:rPr lang="en-US" dirty="0"/>
              <a:t>PRINCIPLES OF HARM REDUCTION</a:t>
            </a:r>
          </a:p>
        </p:txBody>
      </p:sp>
      <p:sp>
        <p:nvSpPr>
          <p:cNvPr id="3" name="Content Placeholder 2">
            <a:extLst>
              <a:ext uri="{FF2B5EF4-FFF2-40B4-BE49-F238E27FC236}">
                <a16:creationId xmlns:a16="http://schemas.microsoft.com/office/drawing/2014/main" id="{80D19FB2-5A48-4592-8CE7-379D1DAD2957}"/>
              </a:ext>
            </a:extLst>
          </p:cNvPr>
          <p:cNvSpPr>
            <a:spLocks noGrp="1"/>
          </p:cNvSpPr>
          <p:nvPr>
            <p:ph type="body" sz="quarter" idx="11"/>
          </p:nvPr>
        </p:nvSpPr>
        <p:spPr>
          <a:xfrm>
            <a:off x="418024" y="2049028"/>
            <a:ext cx="5377303" cy="5057827"/>
          </a:xfrm>
        </p:spPr>
        <p:txBody>
          <a:bodyPr>
            <a:normAutofit fontScale="40000" lnSpcReduction="20000"/>
          </a:bodyPr>
          <a:lstStyle/>
          <a:p>
            <a:pPr marL="685594" indent="-685594">
              <a:buFont typeface="Arial" panose="020B0604020202020204" pitchFamily="34" charset="0"/>
              <a:buChar char="•"/>
            </a:pPr>
            <a:r>
              <a:rPr lang="en-US" sz="6000" dirty="0"/>
              <a:t>Spectrum of strategies that includes safer use, managed use, abstinence</a:t>
            </a:r>
          </a:p>
          <a:p>
            <a:pPr marL="685594" indent="-685594">
              <a:buFont typeface="Arial" panose="020B0604020202020204" pitchFamily="34" charset="0"/>
              <a:buChar char="•"/>
            </a:pPr>
            <a:r>
              <a:rPr lang="en-US" sz="6000" dirty="0"/>
              <a:t>Meet people “where they’re at” </a:t>
            </a:r>
          </a:p>
          <a:p>
            <a:pPr marL="685594" indent="-685594">
              <a:buFont typeface="Arial" panose="020B0604020202020204" pitchFamily="34" charset="0"/>
              <a:buChar char="•"/>
            </a:pPr>
            <a:r>
              <a:rPr lang="en-US" sz="6000" dirty="0"/>
              <a:t>No universal definition/formula  for implementing harm reduction</a:t>
            </a:r>
          </a:p>
          <a:p>
            <a:pPr marL="685594" indent="-685594">
              <a:buFont typeface="Arial" panose="020B0604020202020204" pitchFamily="34" charset="0"/>
              <a:buChar char="•"/>
            </a:pPr>
            <a:r>
              <a:rPr lang="en-US" sz="6000" dirty="0"/>
              <a:t>Non-judgmental, non-coercive provision of services/resources to people who use drugs </a:t>
            </a:r>
          </a:p>
          <a:p>
            <a:pPr marL="685594" indent="-685594">
              <a:buFont typeface="Arial" panose="020B0604020202020204" pitchFamily="34" charset="0"/>
              <a:buChar char="•"/>
            </a:pPr>
            <a:endParaRPr lang="en-US" sz="2400" dirty="0"/>
          </a:p>
          <a:p>
            <a:pPr marL="685594" indent="-685594">
              <a:buFont typeface="Arial" panose="020B0604020202020204" pitchFamily="34" charset="0"/>
              <a:buChar char="•"/>
            </a:pPr>
            <a:endParaRPr lang="en-US" sz="2400" dirty="0"/>
          </a:p>
          <a:p>
            <a:pPr marL="685594" indent="-685594">
              <a:buFont typeface="Arial" panose="020B0604020202020204" pitchFamily="34" charset="0"/>
              <a:buChar char="•"/>
            </a:pPr>
            <a:endParaRPr lang="en-US" sz="2400" dirty="0"/>
          </a:p>
          <a:p>
            <a:pPr marL="0" indent="0">
              <a:buNone/>
            </a:pPr>
            <a:endParaRPr lang="en-US" sz="3000" dirty="0"/>
          </a:p>
          <a:p>
            <a:pPr marL="0" indent="0">
              <a:buNone/>
            </a:pPr>
            <a:r>
              <a:rPr lang="en-US" sz="3000" dirty="0"/>
              <a:t>https://harmreduction.org/about-us/principles-of-harm-reduction</a:t>
            </a:r>
          </a:p>
          <a:p>
            <a:pPr marL="685594" indent="-685594">
              <a:buFont typeface="Arial" panose="020B0604020202020204" pitchFamily="34" charset="0"/>
              <a:buChar char="•"/>
            </a:pPr>
            <a:endParaRPr lang="en-US" sz="2399" dirty="0"/>
          </a:p>
        </p:txBody>
      </p:sp>
      <p:sp>
        <p:nvSpPr>
          <p:cNvPr id="10" name="Content Placeholder 9">
            <a:extLst>
              <a:ext uri="{FF2B5EF4-FFF2-40B4-BE49-F238E27FC236}">
                <a16:creationId xmlns:a16="http://schemas.microsoft.com/office/drawing/2014/main" id="{E7D4DBC1-7BFC-4EAD-8866-1973C2F771B1}"/>
              </a:ext>
            </a:extLst>
          </p:cNvPr>
          <p:cNvSpPr>
            <a:spLocks noGrp="1"/>
          </p:cNvSpPr>
          <p:nvPr>
            <p:ph type="body" sz="quarter" idx="12"/>
          </p:nvPr>
        </p:nvSpPr>
        <p:spPr>
          <a:xfrm>
            <a:off x="6015038" y="2049028"/>
            <a:ext cx="5171439" cy="3529969"/>
          </a:xfrm>
        </p:spPr>
        <p:txBody>
          <a:bodyPr>
            <a:normAutofit/>
          </a:bodyPr>
          <a:lstStyle/>
          <a:p>
            <a:pPr marL="685594" indent="-685594">
              <a:buFont typeface="Arial" panose="020B0604020202020204" pitchFamily="34" charset="0"/>
              <a:buChar char="•"/>
            </a:pPr>
            <a:r>
              <a:rPr lang="en-US" sz="2399" dirty="0"/>
              <a:t>Drug use is a complex and multi-faceted continuum ranging from  severe use to total abstinence </a:t>
            </a:r>
          </a:p>
          <a:p>
            <a:pPr marL="685594" indent="-685594">
              <a:buFont typeface="Arial" panose="020B0604020202020204" pitchFamily="34" charset="0"/>
              <a:buChar char="•"/>
            </a:pPr>
            <a:r>
              <a:rPr lang="en-US" sz="2399" dirty="0"/>
              <a:t>Some ways of using drugs are safer than others</a:t>
            </a:r>
          </a:p>
          <a:p>
            <a:pPr marL="685594" indent="-685594">
              <a:buFont typeface="Arial" panose="020B0604020202020204" pitchFamily="34" charset="0"/>
              <a:buChar char="•"/>
            </a:pPr>
            <a:r>
              <a:rPr lang="en-US" sz="2399" dirty="0"/>
              <a:t>Not necessarily cessation of all drug use as criteria for success</a:t>
            </a:r>
          </a:p>
          <a:p>
            <a:endParaRPr lang="en-US" dirty="0"/>
          </a:p>
        </p:txBody>
      </p:sp>
    </p:spTree>
    <p:extLst>
      <p:ext uri="{BB962C8B-B14F-4D97-AF65-F5344CB8AC3E}">
        <p14:creationId xmlns:p14="http://schemas.microsoft.com/office/powerpoint/2010/main" val="247367766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Thought</a:t>
            </a:r>
          </a:p>
        </p:txBody>
      </p:sp>
      <p:sp>
        <p:nvSpPr>
          <p:cNvPr id="3" name="Text Placeholder 2"/>
          <p:cNvSpPr>
            <a:spLocks noGrp="1"/>
          </p:cNvSpPr>
          <p:nvPr>
            <p:ph type="body" sz="quarter" idx="11"/>
          </p:nvPr>
        </p:nvSpPr>
        <p:spPr/>
        <p:txBody>
          <a:bodyPr/>
          <a:lstStyle/>
          <a:p>
            <a:r>
              <a:rPr lang="en-US" dirty="0"/>
              <a:t>27 year old, history of depression</a:t>
            </a:r>
          </a:p>
          <a:p>
            <a:r>
              <a:rPr lang="en-US" dirty="0"/>
              <a:t>Painful outbreak of genital herpes</a:t>
            </a:r>
          </a:p>
          <a:p>
            <a:r>
              <a:rPr lang="en-US" dirty="0"/>
              <a:t>During exam, provider notices track marks on feet</a:t>
            </a:r>
          </a:p>
          <a:p>
            <a:r>
              <a:rPr lang="en-US" dirty="0"/>
              <a:t>Provider expresses concern  and patient admits to daily heroin and meth injections with their partner</a:t>
            </a:r>
          </a:p>
          <a:p>
            <a:r>
              <a:rPr lang="en-US" dirty="0"/>
              <a:t>Referral for treatment is offered, patient declines </a:t>
            </a:r>
          </a:p>
          <a:p>
            <a:endParaRPr lang="en-US" dirty="0"/>
          </a:p>
          <a:p>
            <a:endParaRPr lang="en-US" dirty="0"/>
          </a:p>
          <a:p>
            <a:endParaRPr lang="en-US" dirty="0"/>
          </a:p>
          <a:p>
            <a:r>
              <a:rPr lang="en-US" sz="1200" dirty="0"/>
              <a:t>Frank, Morrison . Am Fam Physician. 2022;105(1):90-92</a:t>
            </a:r>
          </a:p>
          <a:p>
            <a:endParaRPr lang="en-US" dirty="0"/>
          </a:p>
        </p:txBody>
      </p:sp>
    </p:spTree>
    <p:extLst>
      <p:ext uri="{BB962C8B-B14F-4D97-AF65-F5344CB8AC3E}">
        <p14:creationId xmlns:p14="http://schemas.microsoft.com/office/powerpoint/2010/main" val="136606394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36DC-BB5E-4095-A372-55A79CA46D24}"/>
              </a:ext>
            </a:extLst>
          </p:cNvPr>
          <p:cNvSpPr>
            <a:spLocks noGrp="1"/>
          </p:cNvSpPr>
          <p:nvPr>
            <p:ph type="title"/>
          </p:nvPr>
        </p:nvSpPr>
        <p:spPr>
          <a:xfrm>
            <a:off x="277068" y="936043"/>
            <a:ext cx="10512425" cy="648915"/>
          </a:xfrm>
        </p:spPr>
        <p:txBody>
          <a:bodyPr>
            <a:noAutofit/>
          </a:bodyPr>
          <a:lstStyle/>
          <a:p>
            <a:r>
              <a:rPr lang="en-US" sz="3200" cap="all" dirty="0"/>
              <a:t>Harm Reduction - is there a role for the ID Provider</a:t>
            </a:r>
            <a:r>
              <a:rPr lang="en-US" sz="3200" dirty="0"/>
              <a:t>?</a:t>
            </a:r>
          </a:p>
        </p:txBody>
      </p:sp>
      <p:sp>
        <p:nvSpPr>
          <p:cNvPr id="3" name="Content Placeholder 2">
            <a:extLst>
              <a:ext uri="{FF2B5EF4-FFF2-40B4-BE49-F238E27FC236}">
                <a16:creationId xmlns:a16="http://schemas.microsoft.com/office/drawing/2014/main" id="{F3D63A57-88C8-4FDD-82CF-F93ED0503CE2}"/>
              </a:ext>
            </a:extLst>
          </p:cNvPr>
          <p:cNvSpPr>
            <a:spLocks noGrp="1"/>
          </p:cNvSpPr>
          <p:nvPr>
            <p:ph type="body" sz="quarter" idx="11"/>
          </p:nvPr>
        </p:nvSpPr>
        <p:spPr/>
        <p:txBody>
          <a:bodyPr/>
          <a:lstStyle/>
          <a:p>
            <a:pPr marL="457063" indent="-457063">
              <a:buFont typeface="Arial" panose="020B0604020202020204" pitchFamily="34" charset="0"/>
              <a:buChar char="•"/>
            </a:pPr>
            <a:r>
              <a:rPr lang="en-US" sz="2799" dirty="0"/>
              <a:t>What is harm reduction? </a:t>
            </a:r>
          </a:p>
          <a:p>
            <a:pPr marL="457063" indent="-457063">
              <a:buFont typeface="Arial" panose="020B0604020202020204" pitchFamily="34" charset="0"/>
              <a:buChar char="•"/>
            </a:pPr>
            <a:r>
              <a:rPr lang="en-US" sz="2799" dirty="0"/>
              <a:t>Harm Reduction – </a:t>
            </a:r>
          </a:p>
          <a:p>
            <a:pPr marL="914252" lvl="1">
              <a:buFont typeface="Arial" panose="020B0604020202020204" pitchFamily="34" charset="0"/>
              <a:buChar char="•"/>
            </a:pPr>
            <a:r>
              <a:rPr lang="en-US" sz="2799" dirty="0"/>
              <a:t>Focuses on limiting harm</a:t>
            </a:r>
          </a:p>
          <a:p>
            <a:pPr marL="914252" lvl="1">
              <a:buFont typeface="Arial" panose="020B0604020202020204" pitchFamily="34" charset="0"/>
              <a:buChar char="•"/>
            </a:pPr>
            <a:r>
              <a:rPr lang="en-US" sz="2799" dirty="0"/>
              <a:t>Embraces  evidence based interventions </a:t>
            </a:r>
          </a:p>
          <a:p>
            <a:pPr marL="914252" lvl="1">
              <a:buFont typeface="Arial" panose="020B0604020202020204" pitchFamily="34" charset="0"/>
              <a:buChar char="•"/>
            </a:pPr>
            <a:r>
              <a:rPr lang="en-US" sz="2799" dirty="0"/>
              <a:t>Respects personal autonomy </a:t>
            </a:r>
          </a:p>
          <a:p>
            <a:pPr marL="914252" lvl="1">
              <a:buFont typeface="Arial" panose="020B0604020202020204" pitchFamily="34" charset="0"/>
              <a:buChar char="•"/>
            </a:pPr>
            <a:r>
              <a:rPr lang="en-US" sz="2799" dirty="0"/>
              <a:t>Not contingent on abstaining from substance use</a:t>
            </a:r>
          </a:p>
          <a:p>
            <a:endParaRPr lang="en-US" dirty="0"/>
          </a:p>
          <a:p>
            <a:endParaRPr lang="en-US" dirty="0"/>
          </a:p>
          <a:p>
            <a:endParaRPr lang="en-US" dirty="0"/>
          </a:p>
        </p:txBody>
      </p:sp>
      <p:sp>
        <p:nvSpPr>
          <p:cNvPr id="6" name="TextBox 5">
            <a:extLst>
              <a:ext uri="{FF2B5EF4-FFF2-40B4-BE49-F238E27FC236}">
                <a16:creationId xmlns:a16="http://schemas.microsoft.com/office/drawing/2014/main" id="{44EC71B3-9B49-4642-B7A2-C13609B9F50F}"/>
              </a:ext>
            </a:extLst>
          </p:cNvPr>
          <p:cNvSpPr txBox="1"/>
          <p:nvPr/>
        </p:nvSpPr>
        <p:spPr>
          <a:xfrm>
            <a:off x="0" y="6599019"/>
            <a:ext cx="6578082" cy="548740"/>
          </a:xfrm>
          <a:prstGeom prst="rect">
            <a:avLst/>
          </a:prstGeom>
          <a:noFill/>
        </p:spPr>
        <p:txBody>
          <a:bodyPr wrap="square" rtlCol="0">
            <a:spAutoFit/>
          </a:bodyPr>
          <a:lstStyle/>
          <a:p>
            <a:r>
              <a:rPr lang="en-US" sz="1100" dirty="0"/>
              <a:t>Frank, Morrison . Am Fam Physician. 2022;105(1):90-92</a:t>
            </a:r>
          </a:p>
          <a:p>
            <a:endParaRPr lang="en-US" dirty="0"/>
          </a:p>
        </p:txBody>
      </p:sp>
    </p:spTree>
    <p:extLst>
      <p:ext uri="{BB962C8B-B14F-4D97-AF65-F5344CB8AC3E}">
        <p14:creationId xmlns:p14="http://schemas.microsoft.com/office/powerpoint/2010/main" val="102820258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F807-58BF-48E5-8100-BC0DA9B8229F}"/>
              </a:ext>
            </a:extLst>
          </p:cNvPr>
          <p:cNvSpPr>
            <a:spLocks noGrp="1"/>
          </p:cNvSpPr>
          <p:nvPr>
            <p:ph type="title"/>
          </p:nvPr>
        </p:nvSpPr>
        <p:spPr>
          <a:xfrm>
            <a:off x="362039" y="1006430"/>
            <a:ext cx="10512425" cy="648915"/>
          </a:xfrm>
        </p:spPr>
        <p:txBody>
          <a:bodyPr>
            <a:normAutofit/>
          </a:bodyPr>
          <a:lstStyle/>
          <a:p>
            <a:r>
              <a:rPr lang="en-US" cap="all" dirty="0"/>
              <a:t>Who is that person </a:t>
            </a:r>
          </a:p>
        </p:txBody>
      </p:sp>
      <p:sp>
        <p:nvSpPr>
          <p:cNvPr id="3" name="Content Placeholder 2">
            <a:extLst>
              <a:ext uri="{FF2B5EF4-FFF2-40B4-BE49-F238E27FC236}">
                <a16:creationId xmlns:a16="http://schemas.microsoft.com/office/drawing/2014/main" id="{5DCB8FF2-BBEC-49DF-83EC-5A9BF1E1CCE2}"/>
              </a:ext>
            </a:extLst>
          </p:cNvPr>
          <p:cNvSpPr>
            <a:spLocks noGrp="1"/>
          </p:cNvSpPr>
          <p:nvPr>
            <p:ph type="body" sz="quarter" idx="11"/>
          </p:nvPr>
        </p:nvSpPr>
        <p:spPr>
          <a:xfrm>
            <a:off x="614557" y="1655345"/>
            <a:ext cx="10512425" cy="5006712"/>
          </a:xfrm>
        </p:spPr>
        <p:txBody>
          <a:bodyPr>
            <a:noAutofit/>
          </a:bodyPr>
          <a:lstStyle/>
          <a:p>
            <a:pPr marL="342797" indent="-342797">
              <a:buFont typeface="Arial" panose="020B0604020202020204" pitchFamily="34" charset="0"/>
              <a:buChar char="•"/>
            </a:pPr>
            <a:r>
              <a:rPr lang="en-US" sz="2399" dirty="0"/>
              <a:t>You might be surprised</a:t>
            </a:r>
          </a:p>
          <a:p>
            <a:pPr marL="457063" lvl="1" indent="0">
              <a:buNone/>
            </a:pPr>
            <a:r>
              <a:rPr lang="en-US" sz="2399" dirty="0"/>
              <a:t> Might have been the team lead on a military canine training program </a:t>
            </a:r>
          </a:p>
          <a:p>
            <a:pPr marL="457063" lvl="1" indent="0">
              <a:buNone/>
            </a:pPr>
            <a:r>
              <a:rPr lang="en-US" sz="2399" dirty="0"/>
              <a:t> Might have gone to college and majored in literature</a:t>
            </a:r>
          </a:p>
          <a:p>
            <a:pPr marL="457063" lvl="1" indent="0">
              <a:buNone/>
            </a:pPr>
            <a:r>
              <a:rPr lang="en-US" sz="2399" dirty="0"/>
              <a:t> Might feel insecure when well dressed  comes into their room</a:t>
            </a:r>
          </a:p>
          <a:p>
            <a:pPr marL="457063" lvl="1" indent="0">
              <a:buNone/>
            </a:pPr>
            <a:r>
              <a:rPr lang="en-US" sz="2399" dirty="0"/>
              <a:t> Might feel ashamed of their very bad teeth </a:t>
            </a:r>
          </a:p>
          <a:p>
            <a:pPr marL="457063" lvl="1" indent="0">
              <a:buNone/>
            </a:pPr>
            <a:r>
              <a:rPr lang="en-US" sz="2399" dirty="0"/>
              <a:t> Might be an amazing landscaper who shared great tips </a:t>
            </a:r>
          </a:p>
          <a:p>
            <a:pPr marL="457063" lvl="1" indent="0">
              <a:buNone/>
            </a:pPr>
            <a:r>
              <a:rPr lang="en-US" dirty="0"/>
              <a:t> </a:t>
            </a:r>
            <a:r>
              <a:rPr lang="en-US" sz="2399" dirty="0"/>
              <a:t>Might be a talented mechanic </a:t>
            </a:r>
          </a:p>
          <a:p>
            <a:pPr marL="457063" lvl="1" indent="0">
              <a:buNone/>
            </a:pPr>
            <a:r>
              <a:rPr lang="en-US" sz="2399" dirty="0"/>
              <a:t> Might be a mother who desperately misses her children </a:t>
            </a:r>
          </a:p>
          <a:p>
            <a:pPr marL="457063" lvl="1" indent="0">
              <a:buNone/>
            </a:pPr>
            <a:r>
              <a:rPr lang="en-US" sz="2399" dirty="0"/>
              <a:t> Might be someone who was prostituted by their family member</a:t>
            </a:r>
          </a:p>
          <a:p>
            <a:pPr marL="457063" lvl="1" indent="0">
              <a:buNone/>
            </a:pPr>
            <a:r>
              <a:rPr lang="en-US" sz="2399" dirty="0"/>
              <a:t> Might be a talented mason who misses his dead son</a:t>
            </a:r>
          </a:p>
        </p:txBody>
      </p:sp>
    </p:spTree>
    <p:extLst>
      <p:ext uri="{BB962C8B-B14F-4D97-AF65-F5344CB8AC3E}">
        <p14:creationId xmlns:p14="http://schemas.microsoft.com/office/powerpoint/2010/main" val="378544137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ce993ac18c_0_550"/>
          <p:cNvSpPr/>
          <p:nvPr/>
        </p:nvSpPr>
        <p:spPr>
          <a:xfrm>
            <a:off x="1487595" y="2692546"/>
            <a:ext cx="4976004" cy="2486052"/>
          </a:xfrm>
          <a:prstGeom prst="rect">
            <a:avLst/>
          </a:prstGeom>
          <a:noFill/>
          <a:ln>
            <a:noFill/>
          </a:ln>
        </p:spPr>
        <p:txBody>
          <a:bodyPr spcFirstLastPara="1" wrap="square" lIns="91401" tIns="45688" rIns="91401" bIns="45688" anchor="t" anchorCtr="0">
            <a:noAutofit/>
          </a:bodyPr>
          <a:lstStyle/>
          <a:p>
            <a:pPr>
              <a:lnSpc>
                <a:spcPct val="154761"/>
              </a:lnSpc>
              <a:buClr>
                <a:srgbClr val="FFFFFF"/>
              </a:buClr>
              <a:buSzPts val="4200"/>
            </a:pPr>
            <a:r>
              <a:rPr lang="en-US" sz="4199" b="1" dirty="0">
                <a:solidFill>
                  <a:schemeClr val="accent6"/>
                </a:solidFill>
              </a:rPr>
              <a:t>vulnerability </a:t>
            </a:r>
            <a:endParaRPr sz="1400" dirty="0">
              <a:solidFill>
                <a:schemeClr val="accent6"/>
              </a:solidFill>
            </a:endParaRPr>
          </a:p>
          <a:p>
            <a:pPr>
              <a:lnSpc>
                <a:spcPct val="154761"/>
              </a:lnSpc>
              <a:buClr>
                <a:srgbClr val="FFFFFF"/>
              </a:buClr>
              <a:buSzPts val="4200"/>
            </a:pPr>
            <a:r>
              <a:rPr lang="en-US" sz="4199" b="1" dirty="0">
                <a:solidFill>
                  <a:schemeClr val="accent6"/>
                </a:solidFill>
              </a:rPr>
              <a:t>of disclosure</a:t>
            </a:r>
            <a:endParaRPr sz="1400" dirty="0">
              <a:solidFill>
                <a:schemeClr val="accent6"/>
              </a:solidFill>
            </a:endParaRPr>
          </a:p>
        </p:txBody>
      </p:sp>
      <p:sp>
        <p:nvSpPr>
          <p:cNvPr id="365" name="Google Shape;365;gce993ac18c_0_550"/>
          <p:cNvSpPr txBox="1"/>
          <p:nvPr/>
        </p:nvSpPr>
        <p:spPr>
          <a:xfrm>
            <a:off x="5269561" y="1074198"/>
            <a:ext cx="1409333" cy="3897297"/>
          </a:xfrm>
          <a:prstGeom prst="rect">
            <a:avLst/>
          </a:prstGeom>
          <a:noFill/>
          <a:ln>
            <a:noFill/>
          </a:ln>
        </p:spPr>
        <p:txBody>
          <a:bodyPr spcFirstLastPara="1" wrap="square" lIns="91401" tIns="45688" rIns="91401" bIns="45688" anchor="t" anchorCtr="0">
            <a:noAutofit/>
          </a:bodyPr>
          <a:lstStyle/>
          <a:p>
            <a:pPr>
              <a:buClr>
                <a:srgbClr val="FFB310"/>
              </a:buClr>
              <a:buSzPts val="30000"/>
            </a:pPr>
            <a:r>
              <a:rPr lang="en-US" sz="29991" dirty="0">
                <a:solidFill>
                  <a:schemeClr val="accent6"/>
                </a:solidFill>
              </a:rPr>
              <a:t>{</a:t>
            </a:r>
            <a:endParaRPr sz="1400" dirty="0">
              <a:solidFill>
                <a:schemeClr val="accent6"/>
              </a:solidFill>
            </a:endParaRPr>
          </a:p>
        </p:txBody>
      </p:sp>
      <p:sp>
        <p:nvSpPr>
          <p:cNvPr id="366" name="Google Shape;366;gce993ac18c_0_550"/>
          <p:cNvSpPr txBox="1"/>
          <p:nvPr/>
        </p:nvSpPr>
        <p:spPr>
          <a:xfrm>
            <a:off x="6904412" y="2002612"/>
            <a:ext cx="2937884" cy="3302381"/>
          </a:xfrm>
          <a:prstGeom prst="rect">
            <a:avLst/>
          </a:prstGeom>
          <a:noFill/>
          <a:ln>
            <a:noFill/>
          </a:ln>
        </p:spPr>
        <p:txBody>
          <a:bodyPr spcFirstLastPara="1" wrap="square" lIns="91401" tIns="45688" rIns="91401" bIns="45688" anchor="t" anchorCtr="0">
            <a:noAutofit/>
          </a:bodyPr>
          <a:lstStyle/>
          <a:p>
            <a:pPr>
              <a:buClr>
                <a:srgbClr val="FFFFFF"/>
              </a:buClr>
              <a:buSzPts val="2600"/>
            </a:pPr>
            <a:r>
              <a:rPr lang="en-US" sz="2000" dirty="0">
                <a:solidFill>
                  <a:schemeClr val="accent4"/>
                </a:solidFill>
              </a:rPr>
              <a:t>incarceration</a:t>
            </a:r>
            <a:endParaRPr sz="2000" dirty="0">
              <a:solidFill>
                <a:schemeClr val="accent4"/>
              </a:solidFill>
            </a:endParaRPr>
          </a:p>
          <a:p>
            <a:pPr>
              <a:buClr>
                <a:schemeClr val="dk1"/>
              </a:buClr>
              <a:buSzPts val="2600"/>
            </a:pPr>
            <a:endParaRPr sz="2000" dirty="0">
              <a:solidFill>
                <a:schemeClr val="accent4"/>
              </a:solidFill>
            </a:endParaRPr>
          </a:p>
          <a:p>
            <a:pPr>
              <a:buClr>
                <a:srgbClr val="FFFFFF"/>
              </a:buClr>
              <a:buSzPts val="2600"/>
            </a:pPr>
            <a:r>
              <a:rPr lang="en-US" sz="2000" dirty="0">
                <a:solidFill>
                  <a:schemeClr val="accent4"/>
                </a:solidFill>
              </a:rPr>
              <a:t>unemployment</a:t>
            </a:r>
            <a:endParaRPr sz="2000" dirty="0">
              <a:solidFill>
                <a:schemeClr val="accent4"/>
              </a:solidFill>
            </a:endParaRPr>
          </a:p>
          <a:p>
            <a:pPr>
              <a:buClr>
                <a:schemeClr val="dk1"/>
              </a:buClr>
              <a:buSzPts val="2600"/>
            </a:pPr>
            <a:endParaRPr sz="2000" dirty="0">
              <a:solidFill>
                <a:schemeClr val="accent4"/>
              </a:solidFill>
            </a:endParaRPr>
          </a:p>
          <a:p>
            <a:pPr>
              <a:buClr>
                <a:srgbClr val="FFFFFF"/>
              </a:buClr>
              <a:buSzPts val="2600"/>
            </a:pPr>
            <a:r>
              <a:rPr lang="en-US" sz="2000" dirty="0">
                <a:solidFill>
                  <a:schemeClr val="accent4"/>
                </a:solidFill>
              </a:rPr>
              <a:t>department of child services</a:t>
            </a:r>
            <a:endParaRPr sz="2000" dirty="0">
              <a:solidFill>
                <a:schemeClr val="accent4"/>
              </a:solidFill>
            </a:endParaRPr>
          </a:p>
          <a:p>
            <a:pPr>
              <a:buClr>
                <a:schemeClr val="dk1"/>
              </a:buClr>
              <a:buSzPts val="2600"/>
            </a:pPr>
            <a:endParaRPr sz="2000" dirty="0">
              <a:solidFill>
                <a:schemeClr val="accent4"/>
              </a:solidFill>
            </a:endParaRPr>
          </a:p>
          <a:p>
            <a:pPr>
              <a:buClr>
                <a:srgbClr val="FFFFFF"/>
              </a:buClr>
              <a:buSzPts val="2600"/>
            </a:pPr>
            <a:r>
              <a:rPr lang="en-US" sz="2000" dirty="0">
                <a:solidFill>
                  <a:schemeClr val="accent4"/>
                </a:solidFill>
              </a:rPr>
              <a:t>loss of benefits</a:t>
            </a:r>
            <a:endParaRPr sz="2000" dirty="0">
              <a:solidFill>
                <a:schemeClr val="accent4"/>
              </a:solidFill>
            </a:endParaRPr>
          </a:p>
          <a:p>
            <a:pPr>
              <a:buClr>
                <a:schemeClr val="dk1"/>
              </a:buClr>
              <a:buSzPts val="2600"/>
            </a:pPr>
            <a:endParaRPr sz="2000" dirty="0">
              <a:solidFill>
                <a:schemeClr val="accent4"/>
              </a:solidFill>
            </a:endParaRPr>
          </a:p>
          <a:p>
            <a:pPr>
              <a:buClr>
                <a:srgbClr val="FFFFFF"/>
              </a:buClr>
              <a:buSzPts val="2600"/>
            </a:pPr>
            <a:r>
              <a:rPr lang="en-US" sz="2000" dirty="0">
                <a:solidFill>
                  <a:schemeClr val="accent4"/>
                </a:solidFill>
              </a:rPr>
              <a:t>loss of housing</a:t>
            </a:r>
            <a:endParaRPr sz="2000" dirty="0">
              <a:solidFill>
                <a:schemeClr val="accent4"/>
              </a:solidFill>
            </a:endParaRPr>
          </a:p>
          <a:p>
            <a:pPr>
              <a:buClr>
                <a:schemeClr val="dk1"/>
              </a:buClr>
              <a:buSzPts val="2600"/>
            </a:pPr>
            <a:endParaRPr sz="2000" dirty="0">
              <a:solidFill>
                <a:schemeClr val="accent4"/>
              </a:solidFill>
            </a:endParaRPr>
          </a:p>
          <a:p>
            <a:pPr>
              <a:buClr>
                <a:srgbClr val="FFFFFF"/>
              </a:buClr>
              <a:buSzPts val="2600"/>
            </a:pPr>
            <a:r>
              <a:rPr lang="en-US" sz="2000" dirty="0">
                <a:solidFill>
                  <a:schemeClr val="accent4"/>
                </a:solidFill>
              </a:rPr>
              <a:t>labeled</a:t>
            </a:r>
            <a:endParaRPr sz="2000" dirty="0">
              <a:solidFill>
                <a:schemeClr val="accent4"/>
              </a:solidFill>
            </a:endParaRPr>
          </a:p>
          <a:p>
            <a:pPr>
              <a:buClr>
                <a:srgbClr val="FFFFFF"/>
              </a:buClr>
              <a:buSzPts val="2600"/>
            </a:pPr>
            <a:endParaRPr sz="3399" dirty="0">
              <a:solidFill>
                <a:srgbClr val="FFFFFF"/>
              </a:solidFill>
            </a:endParaRPr>
          </a:p>
          <a:p>
            <a:pPr>
              <a:buClr>
                <a:schemeClr val="dk1"/>
              </a:buClr>
              <a:buSzPts val="2500"/>
            </a:pPr>
            <a:endParaRPr sz="2499" dirty="0">
              <a:solidFill>
                <a:srgbClr val="FFFFFF"/>
              </a:solidFill>
            </a:endParaRPr>
          </a:p>
        </p:txBody>
      </p:sp>
      <p:sp>
        <p:nvSpPr>
          <p:cNvPr id="2" name="Title 1">
            <a:extLst>
              <a:ext uri="{FF2B5EF4-FFF2-40B4-BE49-F238E27FC236}">
                <a16:creationId xmlns:a16="http://schemas.microsoft.com/office/drawing/2014/main" id="{149BEE34-9A57-4DC3-8C6C-8E591490AABE}"/>
              </a:ext>
            </a:extLst>
          </p:cNvPr>
          <p:cNvSpPr>
            <a:spLocks noGrp="1"/>
          </p:cNvSpPr>
          <p:nvPr>
            <p:ph type="title"/>
          </p:nvPr>
        </p:nvSpPr>
        <p:spPr>
          <a:xfrm>
            <a:off x="127767" y="756948"/>
            <a:ext cx="11306671" cy="1325563"/>
          </a:xfrm>
        </p:spPr>
        <p:txBody>
          <a:bodyPr>
            <a:normAutofit/>
          </a:bodyPr>
          <a:lstStyle/>
          <a:p>
            <a:r>
              <a:rPr lang="en-US" sz="3200" cap="all" dirty="0"/>
              <a:t>People who use drugs are  Often referred to AS untrustworthy</a:t>
            </a:r>
            <a:endParaRPr lang="en-US" sz="3200" dirty="0"/>
          </a:p>
        </p:txBody>
      </p:sp>
      <p:sp>
        <p:nvSpPr>
          <p:cNvPr id="5" name="TextBox 4">
            <a:extLst>
              <a:ext uri="{FF2B5EF4-FFF2-40B4-BE49-F238E27FC236}">
                <a16:creationId xmlns:a16="http://schemas.microsoft.com/office/drawing/2014/main" id="{5A27B2AC-212D-4227-BE54-7F37CCE153D5}"/>
              </a:ext>
            </a:extLst>
          </p:cNvPr>
          <p:cNvSpPr txBox="1"/>
          <p:nvPr/>
        </p:nvSpPr>
        <p:spPr>
          <a:xfrm>
            <a:off x="0" y="6627168"/>
            <a:ext cx="5456943" cy="276999"/>
          </a:xfrm>
          <a:prstGeom prst="rect">
            <a:avLst/>
          </a:prstGeom>
          <a:noFill/>
        </p:spPr>
        <p:txBody>
          <a:bodyPr wrap="none" rtlCol="0">
            <a:spAutoFit/>
          </a:bodyPr>
          <a:lstStyle/>
          <a:p>
            <a:r>
              <a:rPr lang="en-US" sz="1200" dirty="0"/>
              <a:t>Christopher </a:t>
            </a:r>
            <a:r>
              <a:rPr lang="en-US" sz="1200" dirty="0" err="1"/>
              <a:t>Abert</a:t>
            </a:r>
            <a:r>
              <a:rPr lang="en-US" sz="1200" dirty="0"/>
              <a:t>, Executive Director, Southwest Recovery Alliance, modified</a:t>
            </a:r>
          </a:p>
        </p:txBody>
      </p:sp>
    </p:spTree>
    <p:extLst>
      <p:ext uri="{BB962C8B-B14F-4D97-AF65-F5344CB8AC3E}">
        <p14:creationId xmlns:p14="http://schemas.microsoft.com/office/powerpoint/2010/main" val="13114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8" ma:contentTypeDescription="Create a new document." ma:contentTypeScope="" ma:versionID="32e667335d72495ef0df0e803e4ea703">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1b7bfe5596529331965980cb5e2a15df"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AF02B4-93A1-430F-9A29-C1F1D06CBD39}">
  <ds:schemaRefs>
    <ds:schemaRef ds:uri="http://purl.org/dc/dcmitype/"/>
    <ds:schemaRef ds:uri="http://schemas.openxmlformats.org/package/2006/metadata/core-properties"/>
    <ds:schemaRef ds:uri="http://schemas.microsoft.com/office/2006/metadata/properties"/>
    <ds:schemaRef ds:uri="851590d9-cba4-459a-b434-389629fc4743"/>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5661bd68-91d7-413a-9236-892cdea936d6"/>
    <ds:schemaRef ds:uri="a89a0a29-f901-4f80-a0b6-fef874ca8871"/>
    <ds:schemaRef ds:uri="d5c82a1a-2a8a-49b4-8a9c-deebcf1aae21"/>
  </ds:schemaRefs>
</ds:datastoreItem>
</file>

<file path=customXml/itemProps2.xml><?xml version="1.0" encoding="utf-8"?>
<ds:datastoreItem xmlns:ds="http://schemas.openxmlformats.org/officeDocument/2006/customXml" ds:itemID="{329ED982-1B50-4EC1-BDFD-80B631309D34}">
  <ds:schemaRefs>
    <ds:schemaRef ds:uri="http://schemas.microsoft.com/sharepoint/v3/contenttype/forms"/>
  </ds:schemaRefs>
</ds:datastoreItem>
</file>

<file path=customXml/itemProps3.xml><?xml version="1.0" encoding="utf-8"?>
<ds:datastoreItem xmlns:ds="http://schemas.openxmlformats.org/officeDocument/2006/customXml" ds:itemID="{03182BA3-2F65-42D0-A568-6C212FA77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7120</TotalTime>
  <Words>2459</Words>
  <Application>Microsoft Office PowerPoint</Application>
  <PresentationFormat>Custom</PresentationFormat>
  <Paragraphs>280</Paragraphs>
  <Slides>32</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32</vt:i4>
      </vt:variant>
    </vt:vector>
  </HeadingPairs>
  <TitlesOfParts>
    <vt:vector size="43" baseType="lpstr">
      <vt:lpstr>Arial</vt:lpstr>
      <vt:lpstr>Calibri</vt:lpstr>
      <vt:lpstr>Helvetica</vt:lpstr>
      <vt:lpstr>STIXGeneral-Regular</vt:lpstr>
      <vt:lpstr>System Font Regular</vt:lpstr>
      <vt:lpstr>Wingdings</vt:lpstr>
      <vt:lpstr>Title slide master</vt:lpstr>
      <vt:lpstr>Content slide master</vt:lpstr>
      <vt:lpstr>3_Custom Design</vt:lpstr>
      <vt:lpstr>5_Custom Design</vt:lpstr>
      <vt:lpstr>6_Custom Design</vt:lpstr>
      <vt:lpstr>Oh The Things We Can Do! </vt:lpstr>
      <vt:lpstr>Disclosures</vt:lpstr>
      <vt:lpstr>Disclosures</vt:lpstr>
      <vt:lpstr>Learning Objectives </vt:lpstr>
      <vt:lpstr>PRINCIPLES OF HARM REDUCTION</vt:lpstr>
      <vt:lpstr>Case for Thought</vt:lpstr>
      <vt:lpstr>Harm Reduction - is there a role for the ID Provider?</vt:lpstr>
      <vt:lpstr>Who is that person </vt:lpstr>
      <vt:lpstr>People who use drugs are  Often referred to AS untrustworthy</vt:lpstr>
      <vt:lpstr>It was in His EyES </vt:lpstr>
      <vt:lpstr>See the Person – Not just the Patient</vt:lpstr>
      <vt:lpstr>ID Providers and source control </vt:lpstr>
      <vt:lpstr>What is one thing you can do</vt:lpstr>
      <vt:lpstr>Screenings for PWID admitted with Serious injection-related infections </vt:lpstr>
      <vt:lpstr>Vaccinations </vt:lpstr>
      <vt:lpstr>PowerPoint Presentation</vt:lpstr>
      <vt:lpstr>reproduction</vt:lpstr>
      <vt:lpstr>Harm Reduction</vt:lpstr>
      <vt:lpstr>PowerPoint Presentation</vt:lpstr>
      <vt:lpstr>PowerPoint Presentation</vt:lpstr>
      <vt:lpstr>MOUD to Prevent &amp; Treat Infection </vt:lpstr>
      <vt:lpstr>Overdose Education and Naloxone Distribution</vt:lpstr>
      <vt:lpstr>Look for partners </vt:lpstr>
      <vt:lpstr>Case for Thought</vt:lpstr>
      <vt:lpstr>Discussion of Case</vt:lpstr>
      <vt:lpstr>UK Infectious Disease Initiatives </vt:lpstr>
      <vt:lpstr>KY Income Reinvestment Program</vt:lpstr>
      <vt:lpstr>Advocacy </vt:lpstr>
      <vt:lpstr>Last Conversation</vt:lpstr>
      <vt:lpstr>What is success </vt:lpstr>
      <vt:lpstr>Thank you </vt:lpstr>
      <vt:lpstr>AETC Program National Centers and HIV Curriculum</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Judith Collins</cp:lastModifiedBy>
  <cp:revision>72</cp:revision>
  <cp:lastPrinted>2014-09-18T20:07:37Z</cp:lastPrinted>
  <dcterms:created xsi:type="dcterms:W3CDTF">2022-02-08T21:24:12Z</dcterms:created>
  <dcterms:modified xsi:type="dcterms:W3CDTF">2023-11-08T20:01:21Z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0x0101004E410992C17FFB4AA99C1035259D0A26</vt:lpwstr>
  </property>
</Properties>
</file>