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46_C6424F6B.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modernComment_76CE1D0A_2BC0B086.xml" ContentType="application/vnd.ms-powerpoint.comments+xml"/>
  <Override PartName="/ppt/comments/modernComment_185_77860A6E.xml" ContentType="application/vnd.ms-powerpoint.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660" r:id="rId2"/>
    <p:sldMasterId id="2147484654" r:id="rId3"/>
  </p:sldMasterIdLst>
  <p:notesMasterIdLst>
    <p:notesMasterId r:id="rId108"/>
  </p:notesMasterIdLst>
  <p:handoutMasterIdLst>
    <p:handoutMasterId r:id="rId109"/>
  </p:handoutMasterIdLst>
  <p:sldIdLst>
    <p:sldId id="359" r:id="rId4"/>
    <p:sldId id="1993219401" r:id="rId5"/>
    <p:sldId id="557" r:id="rId6"/>
    <p:sldId id="304" r:id="rId7"/>
    <p:sldId id="314" r:id="rId8"/>
    <p:sldId id="1993219360" r:id="rId9"/>
    <p:sldId id="1993219361" r:id="rId10"/>
    <p:sldId id="429" r:id="rId11"/>
    <p:sldId id="1993219362" r:id="rId12"/>
    <p:sldId id="1993219363" r:id="rId13"/>
    <p:sldId id="1993219364" r:id="rId14"/>
    <p:sldId id="1993219365" r:id="rId15"/>
    <p:sldId id="311" r:id="rId16"/>
    <p:sldId id="1993219372" r:id="rId17"/>
    <p:sldId id="1993219370" r:id="rId18"/>
    <p:sldId id="430" r:id="rId19"/>
    <p:sldId id="1993219371" r:id="rId20"/>
    <p:sldId id="1993219402" r:id="rId21"/>
    <p:sldId id="1993219404" r:id="rId22"/>
    <p:sldId id="1993219341" r:id="rId23"/>
    <p:sldId id="320" r:id="rId24"/>
    <p:sldId id="1993219403" r:id="rId25"/>
    <p:sldId id="326" r:id="rId26"/>
    <p:sldId id="558" r:id="rId27"/>
    <p:sldId id="369" r:id="rId28"/>
    <p:sldId id="539" r:id="rId29"/>
    <p:sldId id="332" r:id="rId30"/>
    <p:sldId id="559" r:id="rId31"/>
    <p:sldId id="465" r:id="rId32"/>
    <p:sldId id="1993219405" r:id="rId33"/>
    <p:sldId id="1993219406" r:id="rId34"/>
    <p:sldId id="1993219407" r:id="rId35"/>
    <p:sldId id="315" r:id="rId36"/>
    <p:sldId id="342" r:id="rId37"/>
    <p:sldId id="378" r:id="rId38"/>
    <p:sldId id="333" r:id="rId39"/>
    <p:sldId id="336" r:id="rId40"/>
    <p:sldId id="475" r:id="rId41"/>
    <p:sldId id="424" r:id="rId42"/>
    <p:sldId id="458" r:id="rId43"/>
    <p:sldId id="478" r:id="rId44"/>
    <p:sldId id="473" r:id="rId45"/>
    <p:sldId id="471" r:id="rId46"/>
    <p:sldId id="560" r:id="rId47"/>
    <p:sldId id="450" r:id="rId48"/>
    <p:sldId id="479" r:id="rId49"/>
    <p:sldId id="483" r:id="rId50"/>
    <p:sldId id="474" r:id="rId51"/>
    <p:sldId id="472" r:id="rId52"/>
    <p:sldId id="485" r:id="rId53"/>
    <p:sldId id="486" r:id="rId54"/>
    <p:sldId id="487" r:id="rId55"/>
    <p:sldId id="481" r:id="rId56"/>
    <p:sldId id="417" r:id="rId57"/>
    <p:sldId id="353" r:id="rId58"/>
    <p:sldId id="1993219408" r:id="rId59"/>
    <p:sldId id="1993219409" r:id="rId60"/>
    <p:sldId id="354" r:id="rId61"/>
    <p:sldId id="1993219386" r:id="rId62"/>
    <p:sldId id="355" r:id="rId63"/>
    <p:sldId id="361" r:id="rId64"/>
    <p:sldId id="362" r:id="rId65"/>
    <p:sldId id="1993219410" r:id="rId66"/>
    <p:sldId id="1993219411" r:id="rId67"/>
    <p:sldId id="1993219344" r:id="rId68"/>
    <p:sldId id="1993219345" r:id="rId69"/>
    <p:sldId id="1993219346" r:id="rId70"/>
    <p:sldId id="1993219347" r:id="rId71"/>
    <p:sldId id="1993219348" r:id="rId72"/>
    <p:sldId id="1993219349" r:id="rId73"/>
    <p:sldId id="1993219350" r:id="rId74"/>
    <p:sldId id="1993219351" r:id="rId75"/>
    <p:sldId id="1993219352" r:id="rId76"/>
    <p:sldId id="1993219353" r:id="rId77"/>
    <p:sldId id="1993219354" r:id="rId78"/>
    <p:sldId id="1993219355" r:id="rId79"/>
    <p:sldId id="1993219356" r:id="rId80"/>
    <p:sldId id="1993219357" r:id="rId81"/>
    <p:sldId id="1993219358" r:id="rId82"/>
    <p:sldId id="371" r:id="rId83"/>
    <p:sldId id="431" r:id="rId84"/>
    <p:sldId id="1993219359" r:id="rId85"/>
    <p:sldId id="1993219338" r:id="rId86"/>
    <p:sldId id="380" r:id="rId87"/>
    <p:sldId id="381" r:id="rId88"/>
    <p:sldId id="432" r:id="rId89"/>
    <p:sldId id="389" r:id="rId90"/>
    <p:sldId id="390" r:id="rId91"/>
    <p:sldId id="392" r:id="rId92"/>
    <p:sldId id="393" r:id="rId93"/>
    <p:sldId id="394" r:id="rId94"/>
    <p:sldId id="398" r:id="rId95"/>
    <p:sldId id="1993219366" r:id="rId96"/>
    <p:sldId id="399" r:id="rId97"/>
    <p:sldId id="1993219368" r:id="rId98"/>
    <p:sldId id="1993219369" r:id="rId99"/>
    <p:sldId id="401" r:id="rId100"/>
    <p:sldId id="405" r:id="rId101"/>
    <p:sldId id="404" r:id="rId102"/>
    <p:sldId id="1993219339" r:id="rId103"/>
    <p:sldId id="428" r:id="rId104"/>
    <p:sldId id="385" r:id="rId105"/>
    <p:sldId id="299" r:id="rId106"/>
    <p:sldId id="298" r:id="rId10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1993219401"/>
            <p14:sldId id="557"/>
            <p14:sldId id="304"/>
            <p14:sldId id="314"/>
            <p14:sldId id="1993219360"/>
            <p14:sldId id="1993219361"/>
            <p14:sldId id="429"/>
            <p14:sldId id="1993219362"/>
            <p14:sldId id="1993219363"/>
            <p14:sldId id="1993219364"/>
            <p14:sldId id="1993219365"/>
            <p14:sldId id="311"/>
            <p14:sldId id="1993219372"/>
            <p14:sldId id="1993219370"/>
            <p14:sldId id="430"/>
            <p14:sldId id="1993219371"/>
            <p14:sldId id="1993219402"/>
            <p14:sldId id="1993219404"/>
            <p14:sldId id="1993219341"/>
            <p14:sldId id="320"/>
            <p14:sldId id="1993219403"/>
            <p14:sldId id="326"/>
            <p14:sldId id="558"/>
            <p14:sldId id="369"/>
            <p14:sldId id="539"/>
            <p14:sldId id="332"/>
            <p14:sldId id="559"/>
            <p14:sldId id="465"/>
            <p14:sldId id="1993219405"/>
            <p14:sldId id="1993219406"/>
            <p14:sldId id="1993219407"/>
            <p14:sldId id="315"/>
            <p14:sldId id="342"/>
            <p14:sldId id="378"/>
            <p14:sldId id="333"/>
            <p14:sldId id="336"/>
            <p14:sldId id="475"/>
            <p14:sldId id="424"/>
            <p14:sldId id="458"/>
            <p14:sldId id="478"/>
            <p14:sldId id="473"/>
            <p14:sldId id="471"/>
            <p14:sldId id="560"/>
            <p14:sldId id="450"/>
            <p14:sldId id="479"/>
            <p14:sldId id="483"/>
            <p14:sldId id="474"/>
            <p14:sldId id="472"/>
            <p14:sldId id="485"/>
            <p14:sldId id="486"/>
            <p14:sldId id="487"/>
            <p14:sldId id="481"/>
            <p14:sldId id="417"/>
            <p14:sldId id="353"/>
            <p14:sldId id="1993219408"/>
            <p14:sldId id="1993219409"/>
            <p14:sldId id="354"/>
            <p14:sldId id="1993219386"/>
            <p14:sldId id="355"/>
            <p14:sldId id="361"/>
            <p14:sldId id="362"/>
            <p14:sldId id="1993219410"/>
            <p14:sldId id="1993219411"/>
            <p14:sldId id="1993219344"/>
            <p14:sldId id="1993219345"/>
            <p14:sldId id="1993219346"/>
            <p14:sldId id="1993219347"/>
            <p14:sldId id="1993219348"/>
            <p14:sldId id="1993219349"/>
            <p14:sldId id="1993219350"/>
            <p14:sldId id="1993219351"/>
            <p14:sldId id="1993219352"/>
            <p14:sldId id="1993219353"/>
            <p14:sldId id="1993219354"/>
            <p14:sldId id="1993219355"/>
            <p14:sldId id="1993219356"/>
            <p14:sldId id="1993219357"/>
            <p14:sldId id="1993219358"/>
            <p14:sldId id="371"/>
            <p14:sldId id="431"/>
            <p14:sldId id="1993219359"/>
            <p14:sldId id="1993219338"/>
            <p14:sldId id="380"/>
            <p14:sldId id="381"/>
            <p14:sldId id="432"/>
            <p14:sldId id="389"/>
            <p14:sldId id="390"/>
            <p14:sldId id="392"/>
            <p14:sldId id="393"/>
            <p14:sldId id="394"/>
            <p14:sldId id="398"/>
            <p14:sldId id="1993219366"/>
            <p14:sldId id="399"/>
            <p14:sldId id="1993219368"/>
            <p14:sldId id="1993219369"/>
            <p14:sldId id="401"/>
            <p14:sldId id="405"/>
            <p14:sldId id="404"/>
            <p14:sldId id="1993219339"/>
            <p14:sldId id="428"/>
            <p14:sldId id="385"/>
            <p14:sldId id="299"/>
            <p14:sldId id="29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82" autoAdjust="0"/>
    <p:restoredTop sz="78458" autoAdjust="0"/>
  </p:normalViewPr>
  <p:slideViewPr>
    <p:cSldViewPr>
      <p:cViewPr varScale="1">
        <p:scale>
          <a:sx n="83" d="100"/>
          <a:sy n="83" d="100"/>
        </p:scale>
        <p:origin x="408" y="52"/>
      </p:cViewPr>
      <p:guideLst>
        <p:guide orient="horz" pos="1620"/>
        <p:guide pos="2880"/>
      </p:guideLst>
    </p:cSldViewPr>
  </p:slideViewPr>
  <p:outlineViewPr>
    <p:cViewPr>
      <p:scale>
        <a:sx n="33" d="100"/>
        <a:sy n="33" d="100"/>
      </p:scale>
      <p:origin x="0" y="-86582"/>
    </p:cViewPr>
  </p:outlineViewPr>
  <p:notesTextViewPr>
    <p:cViewPr>
      <p:scale>
        <a:sx n="100" d="100"/>
        <a:sy n="100" d="100"/>
      </p:scale>
      <p:origin x="0" y="0"/>
    </p:cViewPr>
  </p:notesTextViewPr>
  <p:sorterViewPr>
    <p:cViewPr>
      <p:scale>
        <a:sx n="100" d="100"/>
        <a:sy n="100" d="100"/>
      </p:scale>
      <p:origin x="0" y="-1781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comments/modernComment_146_C6424F6B.xml><?xml version="1.0" encoding="utf-8"?>
<p188:cmLst xmlns:a="http://schemas.openxmlformats.org/drawingml/2006/main" xmlns:r="http://schemas.openxmlformats.org/officeDocument/2006/relationships" xmlns:p188="http://schemas.microsoft.com/office/powerpoint/2018/8/main">
  <p188:cm id="{8F5D72C3-74D6-4770-84A1-E6ABD1172C35}" authorId="{A034EB0A-ADC1-89A1-2E72-66A3EE278167}" created="2023-08-02T20:04:09.278">
    <ac:deMkLst xmlns:ac="http://schemas.microsoft.com/office/drawing/2013/main/command">
      <pc:docMk xmlns:pc="http://schemas.microsoft.com/office/powerpoint/2013/main/command"/>
      <pc:sldMk xmlns:pc="http://schemas.microsoft.com/office/powerpoint/2013/main/command" cId="3326234475" sldId="326"/>
      <ac:picMk id="14" creationId="{9FAB3DD0-768A-43DB-956B-E5043B98A6CA}"/>
    </ac:deMkLst>
    <p188:txBody>
      <a:bodyPr/>
      <a:lstStyle/>
      <a:p>
        <a:r>
          <a:rPr lang="en-US"/>
          <a:t>Font in Graphic too small, consider splitting into 2 slides and expanding</a:t>
        </a:r>
      </a:p>
    </p188:txBody>
  </p188:cm>
</p188:cmLst>
</file>

<file path=ppt/comments/modernComment_185_77860A6E.xml><?xml version="1.0" encoding="utf-8"?>
<p188:cmLst xmlns:a="http://schemas.openxmlformats.org/drawingml/2006/main" xmlns:r="http://schemas.openxmlformats.org/officeDocument/2006/relationships" xmlns:p188="http://schemas.microsoft.com/office/powerpoint/2018/8/main">
  <p188:cm id="{F6891D4A-15F2-4567-A2E6-820D0A7060FE}" authorId="{A034EB0A-ADC1-89A1-2E72-66A3EE278167}" created="2023-08-03T18:04:00.364">
    <pc:sldMkLst xmlns:pc="http://schemas.microsoft.com/office/powerpoint/2013/main/command">
      <pc:docMk/>
      <pc:sldMk cId="2005273198" sldId="389"/>
    </pc:sldMkLst>
    <p188:txBody>
      <a:bodyPr/>
      <a:lstStyle/>
      <a:p>
        <a:r>
          <a:rPr lang="en-US"/>
          <a:t>Custom Animation - slide transition</a:t>
        </a:r>
      </a:p>
    </p188:txBody>
  </p188:cm>
</p188:cmLst>
</file>

<file path=ppt/comments/modernComment_76CE1D0A_2BC0B086.xml><?xml version="1.0" encoding="utf-8"?>
<p188:cmLst xmlns:a="http://schemas.openxmlformats.org/drawingml/2006/main" xmlns:r="http://schemas.openxmlformats.org/officeDocument/2006/relationships" xmlns:p188="http://schemas.microsoft.com/office/powerpoint/2018/8/main">
  <p188:cm id="{DC32F832-203B-418F-BF5A-9FDAB23C3E0E}" authorId="{A034EB0A-ADC1-89A1-2E72-66A3EE278167}" created="2023-08-03T17:01:45.832">
    <pc:sldMkLst xmlns:pc="http://schemas.microsoft.com/office/powerpoint/2013/main/command">
      <pc:docMk/>
      <pc:sldMk cId="734048390" sldId="1993219338"/>
    </pc:sldMkLst>
    <p188:txBody>
      <a:bodyPr/>
      <a:lstStyle/>
      <a:p>
        <a:r>
          <a:rPr lang="en-US"/>
          <a:t>Slide Hidden why?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FE83C-361E-4BD2-8774-52A18458A60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23DCDDE-C800-4A60-8B06-483733116BB7}">
      <dgm:prSet phldrT="[Text]" custT="1"/>
      <dgm:spPr>
        <a:solidFill>
          <a:schemeClr val="accent1">
            <a:lumMod val="20000"/>
            <a:lumOff val="80000"/>
          </a:schemeClr>
        </a:solidFill>
      </dgm:spPr>
      <dgm:t>
        <a:bodyPr/>
        <a:lstStyle/>
        <a:p>
          <a:pPr algn="l">
            <a:spcAft>
              <a:spcPts val="0"/>
            </a:spcAft>
          </a:pPr>
          <a:r>
            <a:rPr lang="en-US" sz="1800" b="1" dirty="0"/>
            <a:t>Phase 1: Reduce new infections by 75% in 5 years</a:t>
          </a:r>
        </a:p>
      </dgm:t>
    </dgm:pt>
    <dgm:pt modelId="{0E204179-BD05-4CE4-A642-DCB8FD67D9CC}" type="parTrans" cxnId="{D15799BD-BE5C-4948-8641-AE777257C6EE}">
      <dgm:prSet/>
      <dgm:spPr/>
      <dgm:t>
        <a:bodyPr/>
        <a:lstStyle/>
        <a:p>
          <a:endParaRPr lang="en-US"/>
        </a:p>
      </dgm:t>
    </dgm:pt>
    <dgm:pt modelId="{97E3C31C-D8D8-4188-92E7-8C307B396620}" type="sibTrans" cxnId="{D15799BD-BE5C-4948-8641-AE777257C6EE}">
      <dgm:prSet/>
      <dgm:spPr/>
      <dgm:t>
        <a:bodyPr/>
        <a:lstStyle/>
        <a:p>
          <a:endParaRPr lang="en-US"/>
        </a:p>
      </dgm:t>
    </dgm:pt>
    <dgm:pt modelId="{8B7536A6-0CFD-4F0D-8184-839EEF387E03}">
      <dgm:prSet phldrT="[Text]" custT="1"/>
      <dgm:spPr>
        <a:solidFill>
          <a:schemeClr val="accent1">
            <a:lumMod val="20000"/>
            <a:lumOff val="80000"/>
          </a:schemeClr>
        </a:solidFill>
      </dgm:spPr>
      <dgm:t>
        <a:bodyPr/>
        <a:lstStyle/>
        <a:p>
          <a:pPr algn="l"/>
          <a:r>
            <a:rPr lang="en-US" sz="1600" b="1" dirty="0"/>
            <a:t>Phase 2: Widely disseminate effort to reduce by 90% in the following 5 years</a:t>
          </a:r>
        </a:p>
      </dgm:t>
    </dgm:pt>
    <dgm:pt modelId="{22B4C3EB-097B-4A64-9A83-8486929BF0E1}" type="parTrans" cxnId="{7A479FD6-6C0F-4CD6-AB38-299A3A8F2B07}">
      <dgm:prSet/>
      <dgm:spPr/>
      <dgm:t>
        <a:bodyPr/>
        <a:lstStyle/>
        <a:p>
          <a:endParaRPr lang="en-US"/>
        </a:p>
      </dgm:t>
    </dgm:pt>
    <dgm:pt modelId="{8AAB790F-DBB2-48CA-9954-BE1673F68927}" type="sibTrans" cxnId="{7A479FD6-6C0F-4CD6-AB38-299A3A8F2B07}">
      <dgm:prSet/>
      <dgm:spPr/>
      <dgm:t>
        <a:bodyPr/>
        <a:lstStyle/>
        <a:p>
          <a:endParaRPr lang="en-US"/>
        </a:p>
      </dgm:t>
    </dgm:pt>
    <dgm:pt modelId="{C0413E5D-53BD-43F6-B79C-6CBD675C67EA}">
      <dgm:prSet phldrT="[Text]" custT="1"/>
      <dgm:spPr>
        <a:solidFill>
          <a:schemeClr val="accent1">
            <a:lumMod val="20000"/>
            <a:lumOff val="80000"/>
          </a:schemeClr>
        </a:solidFill>
      </dgm:spPr>
      <dgm:t>
        <a:bodyPr/>
        <a:lstStyle/>
        <a:p>
          <a:pPr algn="l"/>
          <a:r>
            <a:rPr lang="en-US" sz="1600" b="1" dirty="0"/>
            <a:t>Phase 3: Intense case management to maintain the number of new infections at &lt;3,000 per year</a:t>
          </a:r>
        </a:p>
      </dgm:t>
    </dgm:pt>
    <dgm:pt modelId="{42C6B302-9726-490B-AD42-8998671BE0BF}" type="parTrans" cxnId="{E8F96F49-D8CB-4DAD-94F0-EB9D044A7B77}">
      <dgm:prSet/>
      <dgm:spPr/>
      <dgm:t>
        <a:bodyPr/>
        <a:lstStyle/>
        <a:p>
          <a:endParaRPr lang="en-US"/>
        </a:p>
      </dgm:t>
    </dgm:pt>
    <dgm:pt modelId="{393F5F00-F9E2-46CB-B1AC-A8A87833B62F}" type="sibTrans" cxnId="{E8F96F49-D8CB-4DAD-94F0-EB9D044A7B77}">
      <dgm:prSet/>
      <dgm:spPr/>
      <dgm:t>
        <a:bodyPr/>
        <a:lstStyle/>
        <a:p>
          <a:endParaRPr lang="en-US"/>
        </a:p>
      </dgm:t>
    </dgm:pt>
    <dgm:pt modelId="{2D897254-5EE4-4D01-8896-25F42922F5FE}" type="pres">
      <dgm:prSet presAssocID="{882FE83C-361E-4BD2-8774-52A18458A60E}" presName="Name0" presStyleCnt="0">
        <dgm:presLayoutVars>
          <dgm:chMax val="7"/>
          <dgm:chPref val="7"/>
          <dgm:dir/>
          <dgm:animLvl val="lvl"/>
        </dgm:presLayoutVars>
      </dgm:prSet>
      <dgm:spPr/>
    </dgm:pt>
    <dgm:pt modelId="{EACE20B7-7B82-420C-B384-5852AC15D631}" type="pres">
      <dgm:prSet presAssocID="{823DCDDE-C800-4A60-8B06-483733116BB7}" presName="Accent1" presStyleCnt="0"/>
      <dgm:spPr/>
    </dgm:pt>
    <dgm:pt modelId="{4A419CED-1643-414C-A467-AB78FC5BCA30}" type="pres">
      <dgm:prSet presAssocID="{823DCDDE-C800-4A60-8B06-483733116BB7}" presName="Accent" presStyleLbl="node1" presStyleIdx="0" presStyleCnt="3" custLinFactX="47680" custLinFactNeighborX="100000" custLinFactNeighborY="-3895"/>
      <dgm:spPr/>
    </dgm:pt>
    <dgm:pt modelId="{0355E363-FC47-42A1-AA89-EB827E85CD07}" type="pres">
      <dgm:prSet presAssocID="{823DCDDE-C800-4A60-8B06-483733116BB7}" presName="Parent1" presStyleLbl="revTx" presStyleIdx="0" presStyleCnt="3" custScaleX="291564" custScaleY="100000" custLinFactX="100000" custLinFactNeighborX="148736" custLinFactNeighborY="-28611">
        <dgm:presLayoutVars>
          <dgm:chMax val="1"/>
          <dgm:chPref val="1"/>
          <dgm:bulletEnabled val="1"/>
        </dgm:presLayoutVars>
      </dgm:prSet>
      <dgm:spPr/>
    </dgm:pt>
    <dgm:pt modelId="{8CD85ED8-4E1B-4B1C-A6EC-0D9706BEC02D}" type="pres">
      <dgm:prSet presAssocID="{8B7536A6-0CFD-4F0D-8184-839EEF387E03}" presName="Accent2" presStyleCnt="0"/>
      <dgm:spPr/>
    </dgm:pt>
    <dgm:pt modelId="{D281EF83-6287-4412-ABB6-1B494F580D80}" type="pres">
      <dgm:prSet presAssocID="{8B7536A6-0CFD-4F0D-8184-839EEF387E03}" presName="Accent" presStyleLbl="node1" presStyleIdx="1" presStyleCnt="3" custLinFactX="47680" custLinFactNeighborX="100000" custLinFactNeighborY="-3895"/>
      <dgm:spPr/>
    </dgm:pt>
    <dgm:pt modelId="{D20397F9-5F7B-4A8B-B593-F866C535C2B8}" type="pres">
      <dgm:prSet presAssocID="{8B7536A6-0CFD-4F0D-8184-839EEF387E03}" presName="Parent2" presStyleLbl="revTx" presStyleIdx="1" presStyleCnt="3" custScaleX="295409" custLinFactX="116789" custLinFactNeighborX="200000" custLinFactNeighborY="-27286">
        <dgm:presLayoutVars>
          <dgm:chMax val="1"/>
          <dgm:chPref val="1"/>
          <dgm:bulletEnabled val="1"/>
        </dgm:presLayoutVars>
      </dgm:prSet>
      <dgm:spPr/>
    </dgm:pt>
    <dgm:pt modelId="{F92253EC-AB28-4694-B3EE-BCF8D020AA32}" type="pres">
      <dgm:prSet presAssocID="{C0413E5D-53BD-43F6-B79C-6CBD675C67EA}" presName="Accent3" presStyleCnt="0"/>
      <dgm:spPr/>
    </dgm:pt>
    <dgm:pt modelId="{15046E3E-0CCA-45B1-A417-6575E6AA2F46}" type="pres">
      <dgm:prSet presAssocID="{C0413E5D-53BD-43F6-B79C-6CBD675C67EA}" presName="Accent" presStyleLbl="node1" presStyleIdx="2" presStyleCnt="3" custLinFactX="69366" custLinFactNeighborX="100000" custLinFactNeighborY="-7264"/>
      <dgm:spPr/>
    </dgm:pt>
    <dgm:pt modelId="{814346BB-5D4A-4724-9D37-4D8B7B4327CE}" type="pres">
      <dgm:prSet presAssocID="{C0413E5D-53BD-43F6-B79C-6CBD675C67EA}" presName="Parent3" presStyleLbl="revTx" presStyleIdx="2" presStyleCnt="3" custScaleX="301598" custScaleY="131785" custLinFactX="100000" custLinFactNeighborX="112861" custLinFactNeighborY="5569">
        <dgm:presLayoutVars>
          <dgm:chMax val="1"/>
          <dgm:chPref val="1"/>
          <dgm:bulletEnabled val="1"/>
        </dgm:presLayoutVars>
      </dgm:prSet>
      <dgm:spPr/>
    </dgm:pt>
  </dgm:ptLst>
  <dgm:cxnLst>
    <dgm:cxn modelId="{E8F96F49-D8CB-4DAD-94F0-EB9D044A7B77}" srcId="{882FE83C-361E-4BD2-8774-52A18458A60E}" destId="{C0413E5D-53BD-43F6-B79C-6CBD675C67EA}" srcOrd="2" destOrd="0" parTransId="{42C6B302-9726-490B-AD42-8998671BE0BF}" sibTransId="{393F5F00-F9E2-46CB-B1AC-A8A87833B62F}"/>
    <dgm:cxn modelId="{74161E81-3AF2-4D6B-8D29-0012E9FF871B}" type="presOf" srcId="{823DCDDE-C800-4A60-8B06-483733116BB7}" destId="{0355E363-FC47-42A1-AA89-EB827E85CD07}" srcOrd="0" destOrd="0" presId="urn:microsoft.com/office/officeart/2009/layout/CircleArrowProcess"/>
    <dgm:cxn modelId="{38C8D79E-E898-4884-9045-ADD7974B96EE}" type="presOf" srcId="{8B7536A6-0CFD-4F0D-8184-839EEF387E03}" destId="{D20397F9-5F7B-4A8B-B593-F866C535C2B8}" srcOrd="0" destOrd="0" presId="urn:microsoft.com/office/officeart/2009/layout/CircleArrowProcess"/>
    <dgm:cxn modelId="{C2D9E8A8-FEEB-484D-8E44-B01BEB768DB7}" type="presOf" srcId="{C0413E5D-53BD-43F6-B79C-6CBD675C67EA}" destId="{814346BB-5D4A-4724-9D37-4D8B7B4327CE}" srcOrd="0" destOrd="0" presId="urn:microsoft.com/office/officeart/2009/layout/CircleArrowProcess"/>
    <dgm:cxn modelId="{509355B0-9C3C-4DA4-8639-C8217BA0A60A}" type="presOf" srcId="{882FE83C-361E-4BD2-8774-52A18458A60E}" destId="{2D897254-5EE4-4D01-8896-25F42922F5FE}" srcOrd="0" destOrd="0" presId="urn:microsoft.com/office/officeart/2009/layout/CircleArrowProcess"/>
    <dgm:cxn modelId="{D15799BD-BE5C-4948-8641-AE777257C6EE}" srcId="{882FE83C-361E-4BD2-8774-52A18458A60E}" destId="{823DCDDE-C800-4A60-8B06-483733116BB7}" srcOrd="0" destOrd="0" parTransId="{0E204179-BD05-4CE4-A642-DCB8FD67D9CC}" sibTransId="{97E3C31C-D8D8-4188-92E7-8C307B396620}"/>
    <dgm:cxn modelId="{7A479FD6-6C0F-4CD6-AB38-299A3A8F2B07}" srcId="{882FE83C-361E-4BD2-8774-52A18458A60E}" destId="{8B7536A6-0CFD-4F0D-8184-839EEF387E03}" srcOrd="1" destOrd="0" parTransId="{22B4C3EB-097B-4A64-9A83-8486929BF0E1}" sibTransId="{8AAB790F-DBB2-48CA-9954-BE1673F68927}"/>
    <dgm:cxn modelId="{B6C3A0FB-8C35-4123-ACA6-E597FA676627}" type="presParOf" srcId="{2D897254-5EE4-4D01-8896-25F42922F5FE}" destId="{EACE20B7-7B82-420C-B384-5852AC15D631}" srcOrd="0" destOrd="0" presId="urn:microsoft.com/office/officeart/2009/layout/CircleArrowProcess"/>
    <dgm:cxn modelId="{AA2FF906-8084-4C62-A089-6F9BEA0883E7}" type="presParOf" srcId="{EACE20B7-7B82-420C-B384-5852AC15D631}" destId="{4A419CED-1643-414C-A467-AB78FC5BCA30}" srcOrd="0" destOrd="0" presId="urn:microsoft.com/office/officeart/2009/layout/CircleArrowProcess"/>
    <dgm:cxn modelId="{21B9761E-45AD-457E-98B2-4E540CB42A0E}" type="presParOf" srcId="{2D897254-5EE4-4D01-8896-25F42922F5FE}" destId="{0355E363-FC47-42A1-AA89-EB827E85CD07}" srcOrd="1" destOrd="0" presId="urn:microsoft.com/office/officeart/2009/layout/CircleArrowProcess"/>
    <dgm:cxn modelId="{FF9033E6-2342-4602-8483-B20E21F72695}" type="presParOf" srcId="{2D897254-5EE4-4D01-8896-25F42922F5FE}" destId="{8CD85ED8-4E1B-4B1C-A6EC-0D9706BEC02D}" srcOrd="2" destOrd="0" presId="urn:microsoft.com/office/officeart/2009/layout/CircleArrowProcess"/>
    <dgm:cxn modelId="{622AFDCF-0A64-4B08-960C-7D3530109760}" type="presParOf" srcId="{8CD85ED8-4E1B-4B1C-A6EC-0D9706BEC02D}" destId="{D281EF83-6287-4412-ABB6-1B494F580D80}" srcOrd="0" destOrd="0" presId="urn:microsoft.com/office/officeart/2009/layout/CircleArrowProcess"/>
    <dgm:cxn modelId="{77BE16F6-8A2B-4254-A6EB-727729FCDC1D}" type="presParOf" srcId="{2D897254-5EE4-4D01-8896-25F42922F5FE}" destId="{D20397F9-5F7B-4A8B-B593-F866C535C2B8}" srcOrd="3" destOrd="0" presId="urn:microsoft.com/office/officeart/2009/layout/CircleArrowProcess"/>
    <dgm:cxn modelId="{404742D2-68AA-4222-91E3-BE95D646232E}" type="presParOf" srcId="{2D897254-5EE4-4D01-8896-25F42922F5FE}" destId="{F92253EC-AB28-4694-B3EE-BCF8D020AA32}" srcOrd="4" destOrd="0" presId="urn:microsoft.com/office/officeart/2009/layout/CircleArrowProcess"/>
    <dgm:cxn modelId="{CC813675-A03F-4D67-80AC-5D503674A727}" type="presParOf" srcId="{F92253EC-AB28-4694-B3EE-BCF8D020AA32}" destId="{15046E3E-0CCA-45B1-A417-6575E6AA2F46}" srcOrd="0" destOrd="0" presId="urn:microsoft.com/office/officeart/2009/layout/CircleArrowProcess"/>
    <dgm:cxn modelId="{AFE5AAF7-879C-4B8C-BD9A-DD38A16EE7E0}" type="presParOf" srcId="{2D897254-5EE4-4D01-8896-25F42922F5FE}" destId="{814346BB-5D4A-4724-9D37-4D8B7B4327C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8A123-B524-4CE6-99B5-811F5D3B12F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219F598-7AC2-4B06-9168-C29F040072E7}">
      <dgm:prSet phldrT="[Text]" custT="1"/>
      <dgm:spPr>
        <a:solidFill>
          <a:srgbClr val="F2F2F2">
            <a:alpha val="90000"/>
          </a:srgbClr>
        </a:solidFill>
        <a:ln>
          <a:noFill/>
        </a:ln>
      </dgm:spPr>
      <dgm:t>
        <a:bodyPr/>
        <a:lstStyle/>
        <a:p>
          <a:r>
            <a:rPr lang="en-US" sz="2200" dirty="0">
              <a:solidFill>
                <a:schemeClr val="tx1"/>
              </a:solidFill>
              <a:latin typeface="+mj-lt"/>
            </a:rPr>
            <a:t>Lack of personnel responsible for PrEP management </a:t>
          </a:r>
        </a:p>
      </dgm:t>
    </dgm:pt>
    <dgm:pt modelId="{EEC3B9FE-B02B-4341-BA28-39F262BB2195}" type="parTrans" cxnId="{ED04668D-265F-4D7B-BF3C-960506E68744}">
      <dgm:prSet/>
      <dgm:spPr/>
      <dgm:t>
        <a:bodyPr/>
        <a:lstStyle/>
        <a:p>
          <a:endParaRPr lang="en-US"/>
        </a:p>
      </dgm:t>
    </dgm:pt>
    <dgm:pt modelId="{B592CB3C-AC01-4EC0-A2C7-D55C9C7370FA}" type="sibTrans" cxnId="{ED04668D-265F-4D7B-BF3C-960506E68744}">
      <dgm:prSet/>
      <dgm:spPr/>
      <dgm:t>
        <a:bodyPr/>
        <a:lstStyle/>
        <a:p>
          <a:endParaRPr lang="en-US"/>
        </a:p>
      </dgm:t>
    </dgm:pt>
    <dgm:pt modelId="{965C7107-8C0C-4BD7-9A54-9A72017461CC}">
      <dgm:prSet custT="1"/>
      <dgm:spPr>
        <a:solidFill>
          <a:srgbClr val="F2F2F2">
            <a:alpha val="90000"/>
          </a:srgbClr>
        </a:solidFill>
        <a:ln>
          <a:noFill/>
        </a:ln>
      </dgm:spPr>
      <dgm:t>
        <a:bodyPr/>
        <a:lstStyle/>
        <a:p>
          <a:r>
            <a:rPr lang="en-US" sz="2200" dirty="0">
              <a:solidFill>
                <a:schemeClr val="tx1"/>
              </a:solidFill>
              <a:latin typeface="+mj-lt"/>
            </a:rPr>
            <a:t>Inconsistent PrEP support and buy-in from clinic leadership</a:t>
          </a:r>
        </a:p>
      </dgm:t>
    </dgm:pt>
    <dgm:pt modelId="{3F6A3825-C30A-4DDA-AEE9-3A88BB6DEA14}" type="parTrans" cxnId="{2760FA45-736F-415A-BC4F-7816A909D11F}">
      <dgm:prSet/>
      <dgm:spPr/>
      <dgm:t>
        <a:bodyPr/>
        <a:lstStyle/>
        <a:p>
          <a:endParaRPr lang="en-US"/>
        </a:p>
      </dgm:t>
    </dgm:pt>
    <dgm:pt modelId="{7A44A992-B0E3-47BE-998F-61ACEDF85C5A}" type="sibTrans" cxnId="{2760FA45-736F-415A-BC4F-7816A909D11F}">
      <dgm:prSet/>
      <dgm:spPr/>
      <dgm:t>
        <a:bodyPr/>
        <a:lstStyle/>
        <a:p>
          <a:endParaRPr lang="en-US"/>
        </a:p>
      </dgm:t>
    </dgm:pt>
    <dgm:pt modelId="{8BF6C998-4200-494E-8389-B0E2B5FD1DC2}">
      <dgm:prSet custT="1"/>
      <dgm:spPr>
        <a:solidFill>
          <a:srgbClr val="F2F2F2">
            <a:alpha val="90000"/>
          </a:srgbClr>
        </a:solidFill>
        <a:ln>
          <a:noFill/>
        </a:ln>
      </dgm:spPr>
      <dgm:t>
        <a:bodyPr/>
        <a:lstStyle/>
        <a:p>
          <a:r>
            <a:rPr lang="en-US" sz="2200" dirty="0">
              <a:solidFill>
                <a:schemeClr val="tx1"/>
              </a:solidFill>
              <a:latin typeface="+mj-lt"/>
            </a:rPr>
            <a:t>Difficulty retaining patients on PrEP</a:t>
          </a:r>
        </a:p>
      </dgm:t>
    </dgm:pt>
    <dgm:pt modelId="{B3F6DC59-3EEC-415B-AA90-418CC031AF92}" type="parTrans" cxnId="{2344AA07-D679-4073-BF0F-F75B7118D08F}">
      <dgm:prSet/>
      <dgm:spPr/>
      <dgm:t>
        <a:bodyPr/>
        <a:lstStyle/>
        <a:p>
          <a:endParaRPr lang="en-US"/>
        </a:p>
      </dgm:t>
    </dgm:pt>
    <dgm:pt modelId="{59F95FB0-3BFA-4E93-BE00-7AB5C6626C82}" type="sibTrans" cxnId="{2344AA07-D679-4073-BF0F-F75B7118D08F}">
      <dgm:prSet/>
      <dgm:spPr/>
      <dgm:t>
        <a:bodyPr/>
        <a:lstStyle/>
        <a:p>
          <a:endParaRPr lang="en-US"/>
        </a:p>
      </dgm:t>
    </dgm:pt>
    <dgm:pt modelId="{E205057E-6E82-4136-91A4-5AB9989A2146}">
      <dgm:prSet phldrT="[Text]" custT="1"/>
      <dgm:spPr>
        <a:solidFill>
          <a:srgbClr val="E1471D"/>
        </a:solidFill>
      </dgm:spPr>
      <dgm:t>
        <a:bodyPr anchor="t"/>
        <a:lstStyle/>
        <a:p>
          <a:r>
            <a:rPr lang="en-US" sz="2400" b="1" dirty="0">
              <a:solidFill>
                <a:schemeClr val="bg1"/>
              </a:solidFill>
              <a:latin typeface="+mj-lt"/>
            </a:rPr>
            <a:t>Current Challenges</a:t>
          </a:r>
        </a:p>
      </dgm:t>
    </dgm:pt>
    <dgm:pt modelId="{6507B9AB-690B-4FD0-A630-B64E7D285F29}" type="parTrans" cxnId="{3D769F90-496A-43E1-A57F-FB9F3EFCC97B}">
      <dgm:prSet/>
      <dgm:spPr/>
      <dgm:t>
        <a:bodyPr/>
        <a:lstStyle/>
        <a:p>
          <a:endParaRPr lang="en-US"/>
        </a:p>
      </dgm:t>
    </dgm:pt>
    <dgm:pt modelId="{AA6B9F80-13D9-4FAD-8D3D-1C415302C538}" type="sibTrans" cxnId="{3D769F90-496A-43E1-A57F-FB9F3EFCC97B}">
      <dgm:prSet/>
      <dgm:spPr/>
      <dgm:t>
        <a:bodyPr/>
        <a:lstStyle/>
        <a:p>
          <a:endParaRPr lang="en-US"/>
        </a:p>
      </dgm:t>
    </dgm:pt>
    <dgm:pt modelId="{7594BC9A-493F-4796-8561-7B85E36A684F}">
      <dgm:prSet custT="1"/>
      <dgm:spPr/>
      <dgm:t>
        <a:bodyPr anchor="t"/>
        <a:lstStyle/>
        <a:p>
          <a:r>
            <a:rPr lang="en-US" sz="2400" b="1" dirty="0">
              <a:solidFill>
                <a:schemeClr val="tx1"/>
              </a:solidFill>
              <a:latin typeface="+mj-lt"/>
            </a:rPr>
            <a:t>Solution: Designate a PrEP Champion</a:t>
          </a:r>
        </a:p>
      </dgm:t>
    </dgm:pt>
    <dgm:pt modelId="{C36B4F75-EE2E-40D0-A379-5BD3625E29D0}" type="parTrans" cxnId="{C8D54EA0-16BB-40B9-BBB7-8E1BA2C8E686}">
      <dgm:prSet/>
      <dgm:spPr/>
      <dgm:t>
        <a:bodyPr/>
        <a:lstStyle/>
        <a:p>
          <a:endParaRPr lang="en-US"/>
        </a:p>
      </dgm:t>
    </dgm:pt>
    <dgm:pt modelId="{2D1F663B-8EC5-434A-83BF-8614346BA1B9}" type="sibTrans" cxnId="{C8D54EA0-16BB-40B9-BBB7-8E1BA2C8E686}">
      <dgm:prSet/>
      <dgm:spPr/>
      <dgm:t>
        <a:bodyPr/>
        <a:lstStyle/>
        <a:p>
          <a:endParaRPr lang="en-US"/>
        </a:p>
      </dgm:t>
    </dgm:pt>
    <dgm:pt modelId="{18D9F963-DC13-4818-ADF4-F1D05B1F006A}">
      <dgm:prSet custT="1"/>
      <dgm:spPr>
        <a:solidFill>
          <a:srgbClr val="F2F2F2">
            <a:alpha val="90000"/>
          </a:srgbClr>
        </a:solidFill>
        <a:ln>
          <a:noFill/>
        </a:ln>
      </dgm:spPr>
      <dgm:t>
        <a:bodyPr/>
        <a:lstStyle/>
        <a:p>
          <a:r>
            <a:rPr lang="en-US" sz="2200" dirty="0">
              <a:solidFill>
                <a:schemeClr val="tx1"/>
              </a:solidFill>
              <a:latin typeface="+mj-lt"/>
            </a:rPr>
            <a:t>Strengthen communication and leadership</a:t>
          </a:r>
        </a:p>
      </dgm:t>
    </dgm:pt>
    <dgm:pt modelId="{D711E805-E20F-4A2A-9A88-E965184D7A47}" type="parTrans" cxnId="{0588F2BC-2588-48AF-AF0B-2A1D286647BC}">
      <dgm:prSet/>
      <dgm:spPr/>
      <dgm:t>
        <a:bodyPr/>
        <a:lstStyle/>
        <a:p>
          <a:endParaRPr lang="en-US"/>
        </a:p>
      </dgm:t>
    </dgm:pt>
    <dgm:pt modelId="{A8DB43CB-81AD-4F11-AAD9-836EEECD2137}" type="sibTrans" cxnId="{0588F2BC-2588-48AF-AF0B-2A1D286647BC}">
      <dgm:prSet/>
      <dgm:spPr/>
      <dgm:t>
        <a:bodyPr/>
        <a:lstStyle/>
        <a:p>
          <a:endParaRPr lang="en-US"/>
        </a:p>
      </dgm:t>
    </dgm:pt>
    <dgm:pt modelId="{8706A184-2B2A-42A4-8BD6-ADC4F85101B7}">
      <dgm:prSet custT="1"/>
      <dgm:spPr>
        <a:solidFill>
          <a:srgbClr val="F2F2F2">
            <a:alpha val="90000"/>
          </a:srgbClr>
        </a:solidFill>
        <a:ln>
          <a:noFill/>
        </a:ln>
      </dgm:spPr>
      <dgm:t>
        <a:bodyPr/>
        <a:lstStyle/>
        <a:p>
          <a:r>
            <a:rPr lang="en-US" sz="2200" dirty="0">
              <a:solidFill>
                <a:schemeClr val="tx1"/>
              </a:solidFill>
              <a:latin typeface="+mj-lt"/>
            </a:rPr>
            <a:t>Use proactive approach to increase PrEP retention</a:t>
          </a:r>
        </a:p>
      </dgm:t>
    </dgm:pt>
    <dgm:pt modelId="{B95CC3E3-5E43-4C99-83E4-3D6EF1168865}" type="parTrans" cxnId="{F05207F7-A899-4E1B-B4D0-AE3017A439A3}">
      <dgm:prSet/>
      <dgm:spPr/>
      <dgm:t>
        <a:bodyPr/>
        <a:lstStyle/>
        <a:p>
          <a:endParaRPr lang="en-US"/>
        </a:p>
      </dgm:t>
    </dgm:pt>
    <dgm:pt modelId="{1B85E56B-D60B-4083-A99A-9D33B33504CD}" type="sibTrans" cxnId="{F05207F7-A899-4E1B-B4D0-AE3017A439A3}">
      <dgm:prSet/>
      <dgm:spPr/>
      <dgm:t>
        <a:bodyPr/>
        <a:lstStyle/>
        <a:p>
          <a:endParaRPr lang="en-US"/>
        </a:p>
      </dgm:t>
    </dgm:pt>
    <dgm:pt modelId="{CFF3C8E6-59A2-4155-8BC7-5AD634D0B511}">
      <dgm:prSet custT="1"/>
      <dgm:spPr>
        <a:solidFill>
          <a:srgbClr val="F2F2F2">
            <a:alpha val="90000"/>
          </a:srgbClr>
        </a:solidFill>
        <a:ln>
          <a:noFill/>
        </a:ln>
      </dgm:spPr>
      <dgm:t>
        <a:bodyPr/>
        <a:lstStyle/>
        <a:p>
          <a:r>
            <a:rPr lang="en-US" sz="2200" dirty="0">
              <a:solidFill>
                <a:schemeClr val="tx1"/>
              </a:solidFill>
              <a:latin typeface="+mj-lt"/>
            </a:rPr>
            <a:t>Train providers and </a:t>
          </a:r>
          <a:br>
            <a:rPr lang="en-US" sz="2200" dirty="0">
              <a:solidFill>
                <a:schemeClr val="tx1"/>
              </a:solidFill>
              <a:latin typeface="+mj-lt"/>
            </a:rPr>
          </a:br>
          <a:r>
            <a:rPr lang="en-US" sz="2200" dirty="0">
              <a:solidFill>
                <a:schemeClr val="tx1"/>
              </a:solidFill>
              <a:latin typeface="+mj-lt"/>
            </a:rPr>
            <a:t>PrEP coordinators to </a:t>
          </a:r>
          <a:br>
            <a:rPr lang="en-US" sz="2200" dirty="0">
              <a:solidFill>
                <a:schemeClr val="tx1"/>
              </a:solidFill>
              <a:latin typeface="+mj-lt"/>
            </a:rPr>
          </a:br>
          <a:r>
            <a:rPr lang="en-US" sz="2200" dirty="0">
              <a:solidFill>
                <a:schemeClr val="tx1"/>
              </a:solidFill>
              <a:latin typeface="+mj-lt"/>
            </a:rPr>
            <a:t>meet patient needs</a:t>
          </a:r>
        </a:p>
      </dgm:t>
    </dgm:pt>
    <dgm:pt modelId="{CDA71B26-DEBD-472F-9633-1B40EFA17012}" type="parTrans" cxnId="{BD382AAD-DECD-4878-86FE-856138BB0DF1}">
      <dgm:prSet/>
      <dgm:spPr/>
      <dgm:t>
        <a:bodyPr/>
        <a:lstStyle/>
        <a:p>
          <a:endParaRPr lang="en-US"/>
        </a:p>
      </dgm:t>
    </dgm:pt>
    <dgm:pt modelId="{918D621B-1635-436A-8C5C-E37024895C45}" type="sibTrans" cxnId="{BD382AAD-DECD-4878-86FE-856138BB0DF1}">
      <dgm:prSet/>
      <dgm:spPr/>
      <dgm:t>
        <a:bodyPr/>
        <a:lstStyle/>
        <a:p>
          <a:endParaRPr lang="en-US"/>
        </a:p>
      </dgm:t>
    </dgm:pt>
    <dgm:pt modelId="{1E01782A-CC35-46E0-835C-F56372C53B46}" type="pres">
      <dgm:prSet presAssocID="{75D8A123-B524-4CE6-99B5-811F5D3B12FE}" presName="Name0" presStyleCnt="0">
        <dgm:presLayoutVars>
          <dgm:dir/>
          <dgm:animLvl val="lvl"/>
          <dgm:resizeHandles val="exact"/>
        </dgm:presLayoutVars>
      </dgm:prSet>
      <dgm:spPr/>
    </dgm:pt>
    <dgm:pt modelId="{9B7055ED-8112-466C-904F-D91537E9743A}" type="pres">
      <dgm:prSet presAssocID="{7594BC9A-493F-4796-8561-7B85E36A684F}" presName="boxAndChildren" presStyleCnt="0"/>
      <dgm:spPr/>
    </dgm:pt>
    <dgm:pt modelId="{E8138099-A5CA-4636-A62D-492742ABC7DB}" type="pres">
      <dgm:prSet presAssocID="{7594BC9A-493F-4796-8561-7B85E36A684F}" presName="parentTextBox" presStyleLbl="node1" presStyleIdx="0" presStyleCnt="2"/>
      <dgm:spPr/>
    </dgm:pt>
    <dgm:pt modelId="{3F7A23F0-7170-409F-AA25-985BCE2CD20B}" type="pres">
      <dgm:prSet presAssocID="{7594BC9A-493F-4796-8561-7B85E36A684F}" presName="entireBox" presStyleLbl="node1" presStyleIdx="0" presStyleCnt="2"/>
      <dgm:spPr/>
    </dgm:pt>
    <dgm:pt modelId="{7FF6A66F-752A-4CDE-BE56-77DC792F7A45}" type="pres">
      <dgm:prSet presAssocID="{7594BC9A-493F-4796-8561-7B85E36A684F}" presName="descendantBox" presStyleCnt="0"/>
      <dgm:spPr/>
    </dgm:pt>
    <dgm:pt modelId="{70AF39FC-FAA4-4CBD-B392-A51249238079}" type="pres">
      <dgm:prSet presAssocID="{18D9F963-DC13-4818-ADF4-F1D05B1F006A}" presName="childTextBox" presStyleLbl="fgAccFollowNode1" presStyleIdx="0" presStyleCnt="6" custScaleY="143732" custLinFactNeighborY="-19942">
        <dgm:presLayoutVars>
          <dgm:bulletEnabled val="1"/>
        </dgm:presLayoutVars>
      </dgm:prSet>
      <dgm:spPr/>
    </dgm:pt>
    <dgm:pt modelId="{4030B209-9339-4A85-B066-0A5EF5E7718F}" type="pres">
      <dgm:prSet presAssocID="{8706A184-2B2A-42A4-8BD6-ADC4F85101B7}" presName="childTextBox" presStyleLbl="fgAccFollowNode1" presStyleIdx="1" presStyleCnt="6" custScaleY="143732" custLinFactNeighborY="-19942">
        <dgm:presLayoutVars>
          <dgm:bulletEnabled val="1"/>
        </dgm:presLayoutVars>
      </dgm:prSet>
      <dgm:spPr/>
    </dgm:pt>
    <dgm:pt modelId="{4C27A61C-6AE7-4832-BDFB-64A0DEE46C10}" type="pres">
      <dgm:prSet presAssocID="{CFF3C8E6-59A2-4155-8BC7-5AD634D0B511}" presName="childTextBox" presStyleLbl="fgAccFollowNode1" presStyleIdx="2" presStyleCnt="6" custScaleY="143732" custLinFactNeighborY="-19942">
        <dgm:presLayoutVars>
          <dgm:bulletEnabled val="1"/>
        </dgm:presLayoutVars>
      </dgm:prSet>
      <dgm:spPr/>
    </dgm:pt>
    <dgm:pt modelId="{B54328B4-E939-4C9F-A007-128AB70D70CD}" type="pres">
      <dgm:prSet presAssocID="{AA6B9F80-13D9-4FAD-8D3D-1C415302C538}" presName="sp" presStyleCnt="0"/>
      <dgm:spPr/>
    </dgm:pt>
    <dgm:pt modelId="{10D64A93-B5C9-4AD0-AF07-D6D402AF2A07}" type="pres">
      <dgm:prSet presAssocID="{E205057E-6E82-4136-91A4-5AB9989A2146}" presName="arrowAndChildren" presStyleCnt="0"/>
      <dgm:spPr/>
    </dgm:pt>
    <dgm:pt modelId="{B62CA518-1508-4503-B166-B7B1A7A729A0}" type="pres">
      <dgm:prSet presAssocID="{E205057E-6E82-4136-91A4-5AB9989A2146}" presName="parentTextArrow" presStyleLbl="node1" presStyleIdx="0" presStyleCnt="2"/>
      <dgm:spPr/>
    </dgm:pt>
    <dgm:pt modelId="{C25411E6-8679-4567-BC60-B6FD576E4004}" type="pres">
      <dgm:prSet presAssocID="{E205057E-6E82-4136-91A4-5AB9989A2146}" presName="arrow" presStyleLbl="node1" presStyleIdx="1" presStyleCnt="2"/>
      <dgm:spPr/>
    </dgm:pt>
    <dgm:pt modelId="{E1B4973A-4925-4C6C-A59A-0B4C3E5BBC98}" type="pres">
      <dgm:prSet presAssocID="{E205057E-6E82-4136-91A4-5AB9989A2146}" presName="descendantArrow" presStyleCnt="0"/>
      <dgm:spPr/>
    </dgm:pt>
    <dgm:pt modelId="{9108B528-D07F-44E4-B814-F6D4EA5A6BA1}" type="pres">
      <dgm:prSet presAssocID="{1219F598-7AC2-4B06-9168-C29F040072E7}" presName="childTextArrow" presStyleLbl="fgAccFollowNode1" presStyleIdx="3" presStyleCnt="6" custScaleY="150801" custLinFactNeighborY="-26220">
        <dgm:presLayoutVars>
          <dgm:bulletEnabled val="1"/>
        </dgm:presLayoutVars>
      </dgm:prSet>
      <dgm:spPr/>
    </dgm:pt>
    <dgm:pt modelId="{354A3ED4-B0D6-43E0-8910-FD390B8B19A9}" type="pres">
      <dgm:prSet presAssocID="{965C7107-8C0C-4BD7-9A54-9A72017461CC}" presName="childTextArrow" presStyleLbl="fgAccFollowNode1" presStyleIdx="4" presStyleCnt="6" custScaleY="150801" custLinFactNeighborY="-26220">
        <dgm:presLayoutVars>
          <dgm:bulletEnabled val="1"/>
        </dgm:presLayoutVars>
      </dgm:prSet>
      <dgm:spPr/>
    </dgm:pt>
    <dgm:pt modelId="{158C6348-6611-4B9D-B6A5-7F4150B3FBFC}" type="pres">
      <dgm:prSet presAssocID="{8BF6C998-4200-494E-8389-B0E2B5FD1DC2}" presName="childTextArrow" presStyleLbl="fgAccFollowNode1" presStyleIdx="5" presStyleCnt="6" custScaleY="150801" custLinFactNeighborY="-26220">
        <dgm:presLayoutVars>
          <dgm:bulletEnabled val="1"/>
        </dgm:presLayoutVars>
      </dgm:prSet>
      <dgm:spPr/>
    </dgm:pt>
  </dgm:ptLst>
  <dgm:cxnLst>
    <dgm:cxn modelId="{2344AA07-D679-4073-BF0F-F75B7118D08F}" srcId="{E205057E-6E82-4136-91A4-5AB9989A2146}" destId="{8BF6C998-4200-494E-8389-B0E2B5FD1DC2}" srcOrd="2" destOrd="0" parTransId="{B3F6DC59-3EEC-415B-AA90-418CC031AF92}" sibTransId="{59F95FB0-3BFA-4E93-BE00-7AB5C6626C82}"/>
    <dgm:cxn modelId="{4823F15E-97FD-43C2-8CB3-C2AB16ECA6D5}" type="presOf" srcId="{E205057E-6E82-4136-91A4-5AB9989A2146}" destId="{C25411E6-8679-4567-BC60-B6FD576E4004}" srcOrd="1" destOrd="0" presId="urn:microsoft.com/office/officeart/2005/8/layout/process4"/>
    <dgm:cxn modelId="{2760FA45-736F-415A-BC4F-7816A909D11F}" srcId="{E205057E-6E82-4136-91A4-5AB9989A2146}" destId="{965C7107-8C0C-4BD7-9A54-9A72017461CC}" srcOrd="1" destOrd="0" parTransId="{3F6A3825-C30A-4DDA-AEE9-3A88BB6DEA14}" sibTransId="{7A44A992-B0E3-47BE-998F-61ACEDF85C5A}"/>
    <dgm:cxn modelId="{AC2F8C6E-2497-41E2-958D-3D35B94E87AD}" type="presOf" srcId="{8BF6C998-4200-494E-8389-B0E2B5FD1DC2}" destId="{158C6348-6611-4B9D-B6A5-7F4150B3FBFC}" srcOrd="0" destOrd="0" presId="urn:microsoft.com/office/officeart/2005/8/layout/process4"/>
    <dgm:cxn modelId="{FA2B1484-B9A2-4057-82B8-3E67C328323D}" type="presOf" srcId="{18D9F963-DC13-4818-ADF4-F1D05B1F006A}" destId="{70AF39FC-FAA4-4CBD-B392-A51249238079}" srcOrd="0" destOrd="0" presId="urn:microsoft.com/office/officeart/2005/8/layout/process4"/>
    <dgm:cxn modelId="{4B27328D-2702-4691-85EE-9A2282807FB9}" type="presOf" srcId="{CFF3C8E6-59A2-4155-8BC7-5AD634D0B511}" destId="{4C27A61C-6AE7-4832-BDFB-64A0DEE46C10}" srcOrd="0" destOrd="0" presId="urn:microsoft.com/office/officeart/2005/8/layout/process4"/>
    <dgm:cxn modelId="{ED04668D-265F-4D7B-BF3C-960506E68744}" srcId="{E205057E-6E82-4136-91A4-5AB9989A2146}" destId="{1219F598-7AC2-4B06-9168-C29F040072E7}" srcOrd="0" destOrd="0" parTransId="{EEC3B9FE-B02B-4341-BA28-39F262BB2195}" sibTransId="{B592CB3C-AC01-4EC0-A2C7-D55C9C7370FA}"/>
    <dgm:cxn modelId="{3D769F90-496A-43E1-A57F-FB9F3EFCC97B}" srcId="{75D8A123-B524-4CE6-99B5-811F5D3B12FE}" destId="{E205057E-6E82-4136-91A4-5AB9989A2146}" srcOrd="0" destOrd="0" parTransId="{6507B9AB-690B-4FD0-A630-B64E7D285F29}" sibTransId="{AA6B9F80-13D9-4FAD-8D3D-1C415302C538}"/>
    <dgm:cxn modelId="{D9FC0699-CEF7-48E7-99AE-5ECC169CF1C9}" type="presOf" srcId="{965C7107-8C0C-4BD7-9A54-9A72017461CC}" destId="{354A3ED4-B0D6-43E0-8910-FD390B8B19A9}" srcOrd="0" destOrd="0" presId="urn:microsoft.com/office/officeart/2005/8/layout/process4"/>
    <dgm:cxn modelId="{A770379A-6702-420E-A12D-3A881B2F27DD}" type="presOf" srcId="{1219F598-7AC2-4B06-9168-C29F040072E7}" destId="{9108B528-D07F-44E4-B814-F6D4EA5A6BA1}" srcOrd="0" destOrd="0" presId="urn:microsoft.com/office/officeart/2005/8/layout/process4"/>
    <dgm:cxn modelId="{C8D54EA0-16BB-40B9-BBB7-8E1BA2C8E686}" srcId="{75D8A123-B524-4CE6-99B5-811F5D3B12FE}" destId="{7594BC9A-493F-4796-8561-7B85E36A684F}" srcOrd="1" destOrd="0" parTransId="{C36B4F75-EE2E-40D0-A379-5BD3625E29D0}" sibTransId="{2D1F663B-8EC5-434A-83BF-8614346BA1B9}"/>
    <dgm:cxn modelId="{BD382AAD-DECD-4878-86FE-856138BB0DF1}" srcId="{7594BC9A-493F-4796-8561-7B85E36A684F}" destId="{CFF3C8E6-59A2-4155-8BC7-5AD634D0B511}" srcOrd="2" destOrd="0" parTransId="{CDA71B26-DEBD-472F-9633-1B40EFA17012}" sibTransId="{918D621B-1635-436A-8C5C-E37024895C45}"/>
    <dgm:cxn modelId="{0588F2BC-2588-48AF-AF0B-2A1D286647BC}" srcId="{7594BC9A-493F-4796-8561-7B85E36A684F}" destId="{18D9F963-DC13-4818-ADF4-F1D05B1F006A}" srcOrd="0" destOrd="0" parTransId="{D711E805-E20F-4A2A-9A88-E965184D7A47}" sibTransId="{A8DB43CB-81AD-4F11-AAD9-836EEECD2137}"/>
    <dgm:cxn modelId="{7069D3C4-7A32-483A-91E9-03108F1801DA}" type="presOf" srcId="{8706A184-2B2A-42A4-8BD6-ADC4F85101B7}" destId="{4030B209-9339-4A85-B066-0A5EF5E7718F}" srcOrd="0" destOrd="0" presId="urn:microsoft.com/office/officeart/2005/8/layout/process4"/>
    <dgm:cxn modelId="{EA7F99CC-6EFD-4E3E-8C4B-ADD11845DE7F}" type="presOf" srcId="{E205057E-6E82-4136-91A4-5AB9989A2146}" destId="{B62CA518-1508-4503-B166-B7B1A7A729A0}" srcOrd="0" destOrd="0" presId="urn:microsoft.com/office/officeart/2005/8/layout/process4"/>
    <dgm:cxn modelId="{406E3DDB-E3E1-4BCE-8D99-4E81FB0DFCBC}" type="presOf" srcId="{75D8A123-B524-4CE6-99B5-811F5D3B12FE}" destId="{1E01782A-CC35-46E0-835C-F56372C53B46}" srcOrd="0" destOrd="0" presId="urn:microsoft.com/office/officeart/2005/8/layout/process4"/>
    <dgm:cxn modelId="{D33287F4-9480-430E-BA62-4701B376E998}" type="presOf" srcId="{7594BC9A-493F-4796-8561-7B85E36A684F}" destId="{3F7A23F0-7170-409F-AA25-985BCE2CD20B}" srcOrd="1" destOrd="0" presId="urn:microsoft.com/office/officeart/2005/8/layout/process4"/>
    <dgm:cxn modelId="{F05207F7-A899-4E1B-B4D0-AE3017A439A3}" srcId="{7594BC9A-493F-4796-8561-7B85E36A684F}" destId="{8706A184-2B2A-42A4-8BD6-ADC4F85101B7}" srcOrd="1" destOrd="0" parTransId="{B95CC3E3-5E43-4C99-83E4-3D6EF1168865}" sibTransId="{1B85E56B-D60B-4083-A99A-9D33B33504CD}"/>
    <dgm:cxn modelId="{425671FA-FC7D-4B0E-839E-92126815535D}" type="presOf" srcId="{7594BC9A-493F-4796-8561-7B85E36A684F}" destId="{E8138099-A5CA-4636-A62D-492742ABC7DB}" srcOrd="0" destOrd="0" presId="urn:microsoft.com/office/officeart/2005/8/layout/process4"/>
    <dgm:cxn modelId="{7923A1A7-CAA7-446A-BD22-5DE46DDF08BF}" type="presParOf" srcId="{1E01782A-CC35-46E0-835C-F56372C53B46}" destId="{9B7055ED-8112-466C-904F-D91537E9743A}" srcOrd="0" destOrd="0" presId="urn:microsoft.com/office/officeart/2005/8/layout/process4"/>
    <dgm:cxn modelId="{FDF7CF06-D3B6-4F24-960E-B938066DA8D5}" type="presParOf" srcId="{9B7055ED-8112-466C-904F-D91537E9743A}" destId="{E8138099-A5CA-4636-A62D-492742ABC7DB}" srcOrd="0" destOrd="0" presId="urn:microsoft.com/office/officeart/2005/8/layout/process4"/>
    <dgm:cxn modelId="{942A0B63-2784-4606-A0BB-56CD33D2C20A}" type="presParOf" srcId="{9B7055ED-8112-466C-904F-D91537E9743A}" destId="{3F7A23F0-7170-409F-AA25-985BCE2CD20B}" srcOrd="1" destOrd="0" presId="urn:microsoft.com/office/officeart/2005/8/layout/process4"/>
    <dgm:cxn modelId="{415B7D51-63C9-46E4-BBEB-6E350C062D10}" type="presParOf" srcId="{9B7055ED-8112-466C-904F-D91537E9743A}" destId="{7FF6A66F-752A-4CDE-BE56-77DC792F7A45}" srcOrd="2" destOrd="0" presId="urn:microsoft.com/office/officeart/2005/8/layout/process4"/>
    <dgm:cxn modelId="{84C10B43-7C40-4B88-AC63-99FD284EEA6A}" type="presParOf" srcId="{7FF6A66F-752A-4CDE-BE56-77DC792F7A45}" destId="{70AF39FC-FAA4-4CBD-B392-A51249238079}" srcOrd="0" destOrd="0" presId="urn:microsoft.com/office/officeart/2005/8/layout/process4"/>
    <dgm:cxn modelId="{A606D62D-D7D6-4912-9F94-0D43CA505EC2}" type="presParOf" srcId="{7FF6A66F-752A-4CDE-BE56-77DC792F7A45}" destId="{4030B209-9339-4A85-B066-0A5EF5E7718F}" srcOrd="1" destOrd="0" presId="urn:microsoft.com/office/officeart/2005/8/layout/process4"/>
    <dgm:cxn modelId="{DDAFC867-9773-4292-BF9A-BF811A9002D3}" type="presParOf" srcId="{7FF6A66F-752A-4CDE-BE56-77DC792F7A45}" destId="{4C27A61C-6AE7-4832-BDFB-64A0DEE46C10}" srcOrd="2" destOrd="0" presId="urn:microsoft.com/office/officeart/2005/8/layout/process4"/>
    <dgm:cxn modelId="{B451B80A-7833-4A85-A08B-FD3039C8D6CB}" type="presParOf" srcId="{1E01782A-CC35-46E0-835C-F56372C53B46}" destId="{B54328B4-E939-4C9F-A007-128AB70D70CD}" srcOrd="1" destOrd="0" presId="urn:microsoft.com/office/officeart/2005/8/layout/process4"/>
    <dgm:cxn modelId="{18031786-E564-4E9D-82F1-8F032068A91E}" type="presParOf" srcId="{1E01782A-CC35-46E0-835C-F56372C53B46}" destId="{10D64A93-B5C9-4AD0-AF07-D6D402AF2A07}" srcOrd="2" destOrd="0" presId="urn:microsoft.com/office/officeart/2005/8/layout/process4"/>
    <dgm:cxn modelId="{63437B80-D910-4D6C-8E96-9A3C761B7F3A}" type="presParOf" srcId="{10D64A93-B5C9-4AD0-AF07-D6D402AF2A07}" destId="{B62CA518-1508-4503-B166-B7B1A7A729A0}" srcOrd="0" destOrd="0" presId="urn:microsoft.com/office/officeart/2005/8/layout/process4"/>
    <dgm:cxn modelId="{52FDF3AB-A6F5-4095-A7DE-CE15165F806C}" type="presParOf" srcId="{10D64A93-B5C9-4AD0-AF07-D6D402AF2A07}" destId="{C25411E6-8679-4567-BC60-B6FD576E4004}" srcOrd="1" destOrd="0" presId="urn:microsoft.com/office/officeart/2005/8/layout/process4"/>
    <dgm:cxn modelId="{7B115CAF-0ED1-40CD-84A7-F01DFB4E3098}" type="presParOf" srcId="{10D64A93-B5C9-4AD0-AF07-D6D402AF2A07}" destId="{E1B4973A-4925-4C6C-A59A-0B4C3E5BBC98}" srcOrd="2" destOrd="0" presId="urn:microsoft.com/office/officeart/2005/8/layout/process4"/>
    <dgm:cxn modelId="{A96EFE7A-8204-4964-9186-65E6158E4A1C}" type="presParOf" srcId="{E1B4973A-4925-4C6C-A59A-0B4C3E5BBC98}" destId="{9108B528-D07F-44E4-B814-F6D4EA5A6BA1}" srcOrd="0" destOrd="0" presId="urn:microsoft.com/office/officeart/2005/8/layout/process4"/>
    <dgm:cxn modelId="{23A7A70B-058E-4FE8-AC03-147BDF751B3C}" type="presParOf" srcId="{E1B4973A-4925-4C6C-A59A-0B4C3E5BBC98}" destId="{354A3ED4-B0D6-43E0-8910-FD390B8B19A9}" srcOrd="1" destOrd="0" presId="urn:microsoft.com/office/officeart/2005/8/layout/process4"/>
    <dgm:cxn modelId="{69565BB7-A489-47F3-9245-950F4F583BDC}" type="presParOf" srcId="{E1B4973A-4925-4C6C-A59A-0B4C3E5BBC98}" destId="{158C6348-6611-4B9D-B6A5-7F4150B3FBFC}"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E693E-E19C-47FA-B297-76861CDCAB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0BA0F3-A98F-4E3C-B4D6-7C06C1671C2B}">
      <dgm:prSet custT="1"/>
      <dgm:spPr>
        <a:solidFill>
          <a:srgbClr val="E1471D"/>
        </a:solidFill>
        <a:ln>
          <a:noFill/>
        </a:ln>
      </dgm:spPr>
      <dgm:t>
        <a:bodyPr/>
        <a:lstStyle/>
        <a:p>
          <a:r>
            <a:rPr lang="en-US" sz="2200" b="1" dirty="0">
              <a:solidFill>
                <a:schemeClr val="bg1"/>
              </a:solidFill>
            </a:rPr>
            <a:t>Use of Telehealth</a:t>
          </a:r>
          <a:r>
            <a:rPr lang="en-US" sz="2200" b="1" baseline="30000" dirty="0">
              <a:solidFill>
                <a:schemeClr val="bg1"/>
              </a:solidFill>
            </a:rPr>
            <a:t>1</a:t>
          </a:r>
          <a:r>
            <a:rPr lang="en-US" sz="2200" b="1" dirty="0">
              <a:solidFill>
                <a:schemeClr val="bg1"/>
              </a:solidFill>
            </a:rPr>
            <a:t> </a:t>
          </a:r>
        </a:p>
      </dgm:t>
    </dgm:pt>
    <dgm:pt modelId="{5CB81F61-CB4D-44F1-A5E5-EF1760EF6C99}" type="parTrans" cxnId="{369ABA38-3448-4557-BF32-29A8DC9F0036}">
      <dgm:prSet/>
      <dgm:spPr/>
      <dgm:t>
        <a:bodyPr/>
        <a:lstStyle/>
        <a:p>
          <a:endParaRPr lang="en-US"/>
        </a:p>
      </dgm:t>
    </dgm:pt>
    <dgm:pt modelId="{AA89E3A7-157D-4D15-90F6-BC765EA7C41C}" type="sibTrans" cxnId="{369ABA38-3448-4557-BF32-29A8DC9F0036}">
      <dgm:prSet/>
      <dgm:spPr/>
      <dgm:t>
        <a:bodyPr/>
        <a:lstStyle/>
        <a:p>
          <a:endParaRPr lang="en-US"/>
        </a:p>
      </dgm:t>
    </dgm:pt>
    <dgm:pt modelId="{4559A400-03F0-4D71-9417-A46CD427BF4D}">
      <dgm:prSet custT="1"/>
      <dgm:spPr>
        <a:solidFill>
          <a:srgbClr val="682E74"/>
        </a:solidFill>
        <a:ln>
          <a:noFill/>
        </a:ln>
      </dgm:spPr>
      <dgm:t>
        <a:bodyPr/>
        <a:lstStyle/>
        <a:p>
          <a:r>
            <a:rPr lang="en-US" sz="2000" b="1" dirty="0">
              <a:solidFill>
                <a:schemeClr val="bg1"/>
              </a:solidFill>
            </a:rPr>
            <a:t>Expanding PrEP Options </a:t>
          </a:r>
          <a:br>
            <a:rPr lang="en-US" sz="2000" b="1" dirty="0">
              <a:solidFill>
                <a:schemeClr val="bg1"/>
              </a:solidFill>
            </a:rPr>
          </a:br>
          <a:r>
            <a:rPr lang="en-US" sz="2000" b="1" dirty="0">
              <a:solidFill>
                <a:schemeClr val="bg1"/>
              </a:solidFill>
            </a:rPr>
            <a:t>for All</a:t>
          </a:r>
          <a:r>
            <a:rPr lang="en-US" sz="2000" b="1" baseline="30000" dirty="0">
              <a:solidFill>
                <a:schemeClr val="bg1"/>
              </a:solidFill>
            </a:rPr>
            <a:t>2</a:t>
          </a:r>
          <a:r>
            <a:rPr lang="en-US" sz="2000" b="1" dirty="0">
              <a:solidFill>
                <a:schemeClr val="bg1"/>
              </a:solidFill>
            </a:rPr>
            <a:t> </a:t>
          </a:r>
        </a:p>
      </dgm:t>
    </dgm:pt>
    <dgm:pt modelId="{5AB93770-15EB-4644-99E2-1ED99BF37377}" type="parTrans" cxnId="{C3FEE3EE-913C-4AA2-AB98-F3883FA62E5C}">
      <dgm:prSet/>
      <dgm:spPr/>
      <dgm:t>
        <a:bodyPr/>
        <a:lstStyle/>
        <a:p>
          <a:endParaRPr lang="en-US"/>
        </a:p>
      </dgm:t>
    </dgm:pt>
    <dgm:pt modelId="{BB3B4BAA-CA78-494B-BC44-3F5678678CC5}" type="sibTrans" cxnId="{C3FEE3EE-913C-4AA2-AB98-F3883FA62E5C}">
      <dgm:prSet/>
      <dgm:spPr/>
      <dgm:t>
        <a:bodyPr/>
        <a:lstStyle/>
        <a:p>
          <a:endParaRPr lang="en-US"/>
        </a:p>
      </dgm:t>
    </dgm:pt>
    <dgm:pt modelId="{43D501FD-EA52-4E2F-990F-19C0784E22E7}">
      <dgm:prSet custT="1"/>
      <dgm:spPr>
        <a:solidFill>
          <a:srgbClr val="F2F2F2">
            <a:alpha val="90000"/>
          </a:srgbClr>
        </a:solidFill>
        <a:ln>
          <a:noFill/>
        </a:ln>
      </dgm:spPr>
      <dgm:t>
        <a:bodyPr/>
        <a:lstStyle/>
        <a:p>
          <a:pPr>
            <a:buFont typeface="Wingdings" panose="05000000000000000000" pitchFamily="2" charset="2"/>
            <a:buChar char="§"/>
          </a:pPr>
          <a:r>
            <a:rPr lang="en-US" sz="2000" dirty="0">
              <a:solidFill>
                <a:schemeClr val="tx1"/>
              </a:solidFill>
            </a:rPr>
            <a:t>Intravaginal ring</a:t>
          </a:r>
        </a:p>
      </dgm:t>
    </dgm:pt>
    <dgm:pt modelId="{484A1ADC-DC12-4581-AAE3-38F64BA33AAA}" type="parTrans" cxnId="{6F9B2F97-F7C0-4A68-BE62-204E9F51BAC8}">
      <dgm:prSet/>
      <dgm:spPr/>
      <dgm:t>
        <a:bodyPr/>
        <a:lstStyle/>
        <a:p>
          <a:endParaRPr lang="en-US"/>
        </a:p>
      </dgm:t>
    </dgm:pt>
    <dgm:pt modelId="{29D1CFEE-BB62-4F67-9F8A-CD7F8D80578B}" type="sibTrans" cxnId="{6F9B2F97-F7C0-4A68-BE62-204E9F51BAC8}">
      <dgm:prSet/>
      <dgm:spPr/>
      <dgm:t>
        <a:bodyPr/>
        <a:lstStyle/>
        <a:p>
          <a:endParaRPr lang="en-US"/>
        </a:p>
      </dgm:t>
    </dgm:pt>
    <dgm:pt modelId="{BFEABA5E-0EF1-4BBD-A9A7-60564158BF95}">
      <dgm:prSet phldrT="[Text]" custT="1"/>
      <dgm:spPr>
        <a:solidFill>
          <a:srgbClr val="015873"/>
        </a:solidFill>
        <a:ln>
          <a:noFill/>
        </a:ln>
      </dgm:spPr>
      <dgm:t>
        <a:bodyPr/>
        <a:lstStyle/>
        <a:p>
          <a:r>
            <a:rPr lang="en-US" sz="2200" b="1" dirty="0">
              <a:solidFill>
                <a:schemeClr val="bg1"/>
              </a:solidFill>
            </a:rPr>
            <a:t>Immediate PrEP Initiation</a:t>
          </a:r>
          <a:r>
            <a:rPr lang="en-US" sz="2200" b="1" baseline="30000" dirty="0">
              <a:solidFill>
                <a:schemeClr val="bg1"/>
              </a:solidFill>
            </a:rPr>
            <a:t>1</a:t>
          </a:r>
        </a:p>
      </dgm:t>
    </dgm:pt>
    <dgm:pt modelId="{7F0ECDCE-549A-47C5-A279-AD4BDA1504BA}" type="parTrans" cxnId="{24AACE1F-4AB7-4B51-9EFE-15D0181D15E0}">
      <dgm:prSet/>
      <dgm:spPr/>
      <dgm:t>
        <a:bodyPr/>
        <a:lstStyle/>
        <a:p>
          <a:endParaRPr lang="en-US"/>
        </a:p>
      </dgm:t>
    </dgm:pt>
    <dgm:pt modelId="{CECD0BB4-B2E6-45A3-8FAA-CCE4000C83DD}" type="sibTrans" cxnId="{24AACE1F-4AB7-4B51-9EFE-15D0181D15E0}">
      <dgm:prSet/>
      <dgm:spPr/>
      <dgm:t>
        <a:bodyPr/>
        <a:lstStyle/>
        <a:p>
          <a:endParaRPr lang="en-US"/>
        </a:p>
      </dgm:t>
    </dgm:pt>
    <dgm:pt modelId="{305E9326-A288-4D20-9D26-DF4EC75DAA8C}">
      <dgm:prSet phldrT="[Text]" custT="1"/>
      <dgm:spPr>
        <a:solidFill>
          <a:srgbClr val="F2F2F2"/>
        </a:solidFill>
        <a:ln>
          <a:noFill/>
        </a:ln>
      </dgm:spPr>
      <dgm:t>
        <a:bodyPr/>
        <a:lstStyle/>
        <a:p>
          <a:pPr>
            <a:buFont typeface="Wingdings" panose="05000000000000000000" pitchFamily="2" charset="2"/>
            <a:buChar char="§"/>
          </a:pPr>
          <a:r>
            <a:rPr lang="en-US" sz="2000" dirty="0">
              <a:solidFill>
                <a:schemeClr val="tx1"/>
              </a:solidFill>
            </a:rPr>
            <a:t>Guidelines outline procedures for providing PrEP on same </a:t>
          </a:r>
          <a:br>
            <a:rPr lang="en-US" sz="2000" dirty="0">
              <a:solidFill>
                <a:schemeClr val="tx1"/>
              </a:solidFill>
            </a:rPr>
          </a:br>
          <a:r>
            <a:rPr lang="en-US" sz="2000" dirty="0">
              <a:solidFill>
                <a:schemeClr val="tx1"/>
              </a:solidFill>
            </a:rPr>
            <a:t>day as initial evaluation for select patients</a:t>
          </a:r>
        </a:p>
      </dgm:t>
    </dgm:pt>
    <dgm:pt modelId="{727BB41A-DAAC-484D-8A36-1EADC320EFD4}" type="parTrans" cxnId="{47225275-1EA1-4B4E-9010-2C5039AE0F45}">
      <dgm:prSet/>
      <dgm:spPr/>
      <dgm:t>
        <a:bodyPr/>
        <a:lstStyle/>
        <a:p>
          <a:endParaRPr lang="en-US"/>
        </a:p>
      </dgm:t>
    </dgm:pt>
    <dgm:pt modelId="{469AC468-5FE9-4A39-B429-0567FB32A1C0}" type="sibTrans" cxnId="{47225275-1EA1-4B4E-9010-2C5039AE0F45}">
      <dgm:prSet/>
      <dgm:spPr/>
      <dgm:t>
        <a:bodyPr/>
        <a:lstStyle/>
        <a:p>
          <a:endParaRPr lang="en-US"/>
        </a:p>
      </dgm:t>
    </dgm:pt>
    <dgm:pt modelId="{7EBAC204-8EDE-4DB2-A96B-52AF6D438A90}">
      <dgm:prSet custT="1"/>
      <dgm:spPr>
        <a:solidFill>
          <a:srgbClr val="F2F2F2">
            <a:alpha val="90000"/>
          </a:srgbClr>
        </a:solidFill>
        <a:ln>
          <a:noFill/>
        </a:ln>
      </dgm:spPr>
      <dgm:t>
        <a:bodyPr/>
        <a:lstStyle/>
        <a:p>
          <a:pPr>
            <a:buFont typeface="Wingdings" panose="05000000000000000000" pitchFamily="2" charset="2"/>
            <a:buChar char="§"/>
          </a:pPr>
          <a:r>
            <a:rPr lang="en-US" sz="2000" dirty="0">
              <a:solidFill>
                <a:schemeClr val="tx1"/>
              </a:solidFill>
            </a:rPr>
            <a:t>Implant</a:t>
          </a:r>
        </a:p>
      </dgm:t>
    </dgm:pt>
    <dgm:pt modelId="{30597EFA-25DF-435E-B551-67E6DF072C5D}" type="parTrans" cxnId="{21A7697F-7A4E-4BFA-A650-02FFE2C78AA5}">
      <dgm:prSet/>
      <dgm:spPr/>
      <dgm:t>
        <a:bodyPr/>
        <a:lstStyle/>
        <a:p>
          <a:endParaRPr lang="en-US"/>
        </a:p>
      </dgm:t>
    </dgm:pt>
    <dgm:pt modelId="{4CF9FAB8-5179-4316-8B07-A4E6078ECDEE}" type="sibTrans" cxnId="{21A7697F-7A4E-4BFA-A650-02FFE2C78AA5}">
      <dgm:prSet/>
      <dgm:spPr/>
      <dgm:t>
        <a:bodyPr/>
        <a:lstStyle/>
        <a:p>
          <a:endParaRPr lang="en-US"/>
        </a:p>
      </dgm:t>
    </dgm:pt>
    <dgm:pt modelId="{4000A05B-21D1-40A8-9C5A-E12ECB4FEEB7}">
      <dgm:prSet custT="1"/>
      <dgm:spPr>
        <a:solidFill>
          <a:srgbClr val="F2F2F2">
            <a:alpha val="90000"/>
          </a:srgbClr>
        </a:solidFill>
        <a:ln>
          <a:noFill/>
        </a:ln>
      </dgm:spPr>
      <dgm:t>
        <a:bodyPr/>
        <a:lstStyle/>
        <a:p>
          <a:pPr>
            <a:buFont typeface="Wingdings" panose="05000000000000000000" pitchFamily="2" charset="2"/>
            <a:buChar char="§"/>
          </a:pPr>
          <a:r>
            <a:rPr lang="en-US" sz="2000" dirty="0">
              <a:solidFill>
                <a:schemeClr val="tx1"/>
              </a:solidFill>
            </a:rPr>
            <a:t>Antibody infusions</a:t>
          </a:r>
        </a:p>
      </dgm:t>
    </dgm:pt>
    <dgm:pt modelId="{123F0EBE-8EDF-4FAA-B02B-F286BD7B5F05}" type="parTrans" cxnId="{5A05D146-CFA2-4296-BCC2-100F3F5BA071}">
      <dgm:prSet/>
      <dgm:spPr/>
      <dgm:t>
        <a:bodyPr/>
        <a:lstStyle/>
        <a:p>
          <a:endParaRPr lang="en-US"/>
        </a:p>
      </dgm:t>
    </dgm:pt>
    <dgm:pt modelId="{0DD42461-9673-4DB4-9AF3-7B65E1669873}" type="sibTrans" cxnId="{5A05D146-CFA2-4296-BCC2-100F3F5BA071}">
      <dgm:prSet/>
      <dgm:spPr/>
      <dgm:t>
        <a:bodyPr/>
        <a:lstStyle/>
        <a:p>
          <a:endParaRPr lang="en-US"/>
        </a:p>
      </dgm:t>
    </dgm:pt>
    <dgm:pt modelId="{20A3D80A-84C8-4734-A0BF-944FF12E9298}">
      <dgm:prSet custT="1"/>
      <dgm:spPr>
        <a:solidFill>
          <a:srgbClr val="F2F2F2"/>
        </a:solidFill>
        <a:ln>
          <a:noFill/>
        </a:ln>
      </dgm:spPr>
      <dgm:t>
        <a:bodyPr/>
        <a:lstStyle/>
        <a:p>
          <a:pPr>
            <a:buFont typeface="Wingdings" panose="05000000000000000000" pitchFamily="2" charset="2"/>
            <a:buChar char="§"/>
          </a:pPr>
          <a:r>
            <a:rPr lang="en-US" sz="1800" dirty="0">
              <a:solidFill>
                <a:schemeClr val="tx1"/>
              </a:solidFill>
            </a:rPr>
            <a:t>Conduct services by phone or web-based consult with HCPs</a:t>
          </a:r>
        </a:p>
      </dgm:t>
    </dgm:pt>
    <dgm:pt modelId="{832D1817-B82E-4AC8-9F23-BF529ECED897}" type="parTrans" cxnId="{42ABEB18-7261-4251-AC0D-A8B3E9EB860B}">
      <dgm:prSet/>
      <dgm:spPr/>
      <dgm:t>
        <a:bodyPr/>
        <a:lstStyle/>
        <a:p>
          <a:endParaRPr lang="en-US"/>
        </a:p>
      </dgm:t>
    </dgm:pt>
    <dgm:pt modelId="{294D4CB8-EF13-4A5D-B2CF-63A9C2DD56E1}" type="sibTrans" cxnId="{42ABEB18-7261-4251-AC0D-A8B3E9EB860B}">
      <dgm:prSet/>
      <dgm:spPr/>
      <dgm:t>
        <a:bodyPr/>
        <a:lstStyle/>
        <a:p>
          <a:endParaRPr lang="en-US"/>
        </a:p>
      </dgm:t>
    </dgm:pt>
    <dgm:pt modelId="{8503F59C-6AB7-4D76-80C0-69FEDE1DEC64}">
      <dgm:prSet custT="1"/>
      <dgm:spPr>
        <a:solidFill>
          <a:srgbClr val="F2F2F2"/>
        </a:solidFill>
        <a:ln>
          <a:noFill/>
        </a:ln>
      </dgm:spPr>
      <dgm:t>
        <a:bodyPr/>
        <a:lstStyle/>
        <a:p>
          <a:pPr>
            <a:buFont typeface="Wingdings" panose="05000000000000000000" pitchFamily="2" charset="2"/>
            <a:buChar char="§"/>
          </a:pPr>
          <a:r>
            <a:rPr lang="en-US" sz="1800" dirty="0">
              <a:solidFill>
                <a:schemeClr val="tx1"/>
              </a:solidFill>
            </a:rPr>
            <a:t>Obtain specimens for HIV, STI, or other PrEP-related laboratory tests by:</a:t>
          </a:r>
        </a:p>
      </dgm:t>
    </dgm:pt>
    <dgm:pt modelId="{9E314C3F-D925-4087-BA09-BD3F6717EBC2}" type="parTrans" cxnId="{81A71EDA-3C9E-451E-B7C2-C226F29364D8}">
      <dgm:prSet/>
      <dgm:spPr/>
      <dgm:t>
        <a:bodyPr/>
        <a:lstStyle/>
        <a:p>
          <a:endParaRPr lang="en-US"/>
        </a:p>
      </dgm:t>
    </dgm:pt>
    <dgm:pt modelId="{B7BC7A4D-3732-4B2D-A11F-8DFB367CA53D}" type="sibTrans" cxnId="{81A71EDA-3C9E-451E-B7C2-C226F29364D8}">
      <dgm:prSet/>
      <dgm:spPr/>
      <dgm:t>
        <a:bodyPr/>
        <a:lstStyle/>
        <a:p>
          <a:endParaRPr lang="en-US"/>
        </a:p>
      </dgm:t>
    </dgm:pt>
    <dgm:pt modelId="{BCB45CD8-8669-4A91-9B35-04F5EEE996BE}">
      <dgm:prSet custT="1"/>
      <dgm:spPr>
        <a:solidFill>
          <a:srgbClr val="F2F2F2"/>
        </a:solidFill>
        <a:ln>
          <a:noFill/>
        </a:ln>
      </dgm:spPr>
      <dgm:t>
        <a:bodyPr/>
        <a:lstStyle/>
        <a:p>
          <a:pPr>
            <a:buFontTx/>
            <a:buChar char="̶"/>
          </a:pPr>
          <a:r>
            <a:rPr lang="en-US" sz="1800" dirty="0">
              <a:solidFill>
                <a:schemeClr val="tx1"/>
              </a:solidFill>
            </a:rPr>
            <a:t>Laboratory visits for specimen collection only</a:t>
          </a:r>
        </a:p>
      </dgm:t>
    </dgm:pt>
    <dgm:pt modelId="{CD2F4FB1-1AD5-450C-89B7-E6CB922A4861}" type="parTrans" cxnId="{93918657-CC65-4EBF-A19C-969578BFCD42}">
      <dgm:prSet/>
      <dgm:spPr/>
      <dgm:t>
        <a:bodyPr/>
        <a:lstStyle/>
        <a:p>
          <a:endParaRPr lang="en-US"/>
        </a:p>
      </dgm:t>
    </dgm:pt>
    <dgm:pt modelId="{572E8DD3-1030-4DEC-9AA8-DE2C4AE77BC2}" type="sibTrans" cxnId="{93918657-CC65-4EBF-A19C-969578BFCD42}">
      <dgm:prSet/>
      <dgm:spPr/>
      <dgm:t>
        <a:bodyPr/>
        <a:lstStyle/>
        <a:p>
          <a:endParaRPr lang="en-US"/>
        </a:p>
      </dgm:t>
    </dgm:pt>
    <dgm:pt modelId="{2E442C9C-7DCA-4D25-9A39-CF5439463E07}">
      <dgm:prSet custT="1"/>
      <dgm:spPr>
        <a:solidFill>
          <a:srgbClr val="F2F2F2"/>
        </a:solidFill>
        <a:ln>
          <a:noFill/>
        </a:ln>
      </dgm:spPr>
      <dgm:t>
        <a:bodyPr/>
        <a:lstStyle/>
        <a:p>
          <a:pPr>
            <a:buFontTx/>
            <a:buChar char="̶"/>
          </a:pPr>
          <a:r>
            <a:rPr lang="en-US" sz="1800" dirty="0">
              <a:solidFill>
                <a:schemeClr val="tx1"/>
              </a:solidFill>
            </a:rPr>
            <a:t>Home specimen collection kits for specified tests</a:t>
          </a:r>
        </a:p>
      </dgm:t>
    </dgm:pt>
    <dgm:pt modelId="{3E170949-A379-48F0-99CD-2DAB0C118D06}" type="parTrans" cxnId="{6E5D910D-3667-4916-A118-C83EE8945689}">
      <dgm:prSet/>
      <dgm:spPr/>
      <dgm:t>
        <a:bodyPr/>
        <a:lstStyle/>
        <a:p>
          <a:endParaRPr lang="en-US"/>
        </a:p>
      </dgm:t>
    </dgm:pt>
    <dgm:pt modelId="{A85706B2-653C-4C86-AAB3-CF846CD3258D}" type="sibTrans" cxnId="{6E5D910D-3667-4916-A118-C83EE8945689}">
      <dgm:prSet/>
      <dgm:spPr/>
      <dgm:t>
        <a:bodyPr/>
        <a:lstStyle/>
        <a:p>
          <a:endParaRPr lang="en-US"/>
        </a:p>
      </dgm:t>
    </dgm:pt>
    <dgm:pt modelId="{E0E4E80D-D108-40AA-95A1-7B06E0047ECA}" type="pres">
      <dgm:prSet presAssocID="{8ECE693E-E19C-47FA-B297-76861CDCABCF}" presName="Name0" presStyleCnt="0">
        <dgm:presLayoutVars>
          <dgm:dir/>
          <dgm:animLvl val="lvl"/>
          <dgm:resizeHandles val="exact"/>
        </dgm:presLayoutVars>
      </dgm:prSet>
      <dgm:spPr/>
    </dgm:pt>
    <dgm:pt modelId="{2FDE2919-A5D3-4BE6-9D33-404EECFEBBC6}" type="pres">
      <dgm:prSet presAssocID="{BFEABA5E-0EF1-4BBD-A9A7-60564158BF95}" presName="composite" presStyleCnt="0"/>
      <dgm:spPr/>
    </dgm:pt>
    <dgm:pt modelId="{B6B12259-15A0-4B11-8926-8A9041DCC657}" type="pres">
      <dgm:prSet presAssocID="{BFEABA5E-0EF1-4BBD-A9A7-60564158BF95}" presName="parTx" presStyleLbl="alignNode1" presStyleIdx="0" presStyleCnt="3" custScaleY="84274">
        <dgm:presLayoutVars>
          <dgm:chMax val="0"/>
          <dgm:chPref val="0"/>
          <dgm:bulletEnabled val="1"/>
        </dgm:presLayoutVars>
      </dgm:prSet>
      <dgm:spPr/>
    </dgm:pt>
    <dgm:pt modelId="{6B496D5E-B119-418C-A309-F9FAB40D04F4}" type="pres">
      <dgm:prSet presAssocID="{BFEABA5E-0EF1-4BBD-A9A7-60564158BF95}" presName="desTx" presStyleLbl="alignAccFollowNode1" presStyleIdx="0" presStyleCnt="3" custLinFactNeighborY="1132">
        <dgm:presLayoutVars>
          <dgm:bulletEnabled val="1"/>
        </dgm:presLayoutVars>
      </dgm:prSet>
      <dgm:spPr/>
    </dgm:pt>
    <dgm:pt modelId="{7578D188-63F2-4263-811D-1A434207ED7D}" type="pres">
      <dgm:prSet presAssocID="{CECD0BB4-B2E6-45A3-8FAA-CCE4000C83DD}" presName="space" presStyleCnt="0"/>
      <dgm:spPr/>
    </dgm:pt>
    <dgm:pt modelId="{BD4E9F34-F7B3-424C-8CEB-B3DCE2CF38F1}" type="pres">
      <dgm:prSet presAssocID="{B10BA0F3-A98F-4E3C-B4D6-7C06C1671C2B}" presName="composite" presStyleCnt="0"/>
      <dgm:spPr/>
    </dgm:pt>
    <dgm:pt modelId="{3365E53C-E332-41E2-9730-316268591ADF}" type="pres">
      <dgm:prSet presAssocID="{B10BA0F3-A98F-4E3C-B4D6-7C06C1671C2B}" presName="parTx" presStyleLbl="alignNode1" presStyleIdx="1" presStyleCnt="3" custScaleY="84274">
        <dgm:presLayoutVars>
          <dgm:chMax val="0"/>
          <dgm:chPref val="0"/>
          <dgm:bulletEnabled val="1"/>
        </dgm:presLayoutVars>
      </dgm:prSet>
      <dgm:spPr/>
    </dgm:pt>
    <dgm:pt modelId="{E5B6AB7D-135B-423C-8031-EDE9BC7B0128}" type="pres">
      <dgm:prSet presAssocID="{B10BA0F3-A98F-4E3C-B4D6-7C06C1671C2B}" presName="desTx" presStyleLbl="alignAccFollowNode1" presStyleIdx="1" presStyleCnt="3" custLinFactNeighborY="1132">
        <dgm:presLayoutVars>
          <dgm:bulletEnabled val="1"/>
        </dgm:presLayoutVars>
      </dgm:prSet>
      <dgm:spPr/>
    </dgm:pt>
    <dgm:pt modelId="{8627553B-3DED-49D6-BD6D-3708173E1F36}" type="pres">
      <dgm:prSet presAssocID="{AA89E3A7-157D-4D15-90F6-BC765EA7C41C}" presName="space" presStyleCnt="0"/>
      <dgm:spPr/>
    </dgm:pt>
    <dgm:pt modelId="{F3B9CA55-805B-4473-9F1A-0784020513D0}" type="pres">
      <dgm:prSet presAssocID="{4559A400-03F0-4D71-9417-A46CD427BF4D}" presName="composite" presStyleCnt="0"/>
      <dgm:spPr/>
    </dgm:pt>
    <dgm:pt modelId="{F8C20C6B-CEA8-40B7-931B-985F24B933B2}" type="pres">
      <dgm:prSet presAssocID="{4559A400-03F0-4D71-9417-A46CD427BF4D}" presName="parTx" presStyleLbl="alignNode1" presStyleIdx="2" presStyleCnt="3" custScaleY="84274" custLinFactNeighborY="-2086">
        <dgm:presLayoutVars>
          <dgm:chMax val="0"/>
          <dgm:chPref val="0"/>
          <dgm:bulletEnabled val="1"/>
        </dgm:presLayoutVars>
      </dgm:prSet>
      <dgm:spPr/>
    </dgm:pt>
    <dgm:pt modelId="{D10191C0-82E8-45CF-9AFC-33B4362753C2}" type="pres">
      <dgm:prSet presAssocID="{4559A400-03F0-4D71-9417-A46CD427BF4D}" presName="desTx" presStyleLbl="alignAccFollowNode1" presStyleIdx="2" presStyleCnt="3" custScaleY="100000" custLinFactNeighborY="1132">
        <dgm:presLayoutVars>
          <dgm:bulletEnabled val="1"/>
        </dgm:presLayoutVars>
      </dgm:prSet>
      <dgm:spPr/>
    </dgm:pt>
  </dgm:ptLst>
  <dgm:cxnLst>
    <dgm:cxn modelId="{1FC89B01-D228-4680-836C-0F2557FD03B9}" type="presOf" srcId="{2E442C9C-7DCA-4D25-9A39-CF5439463E07}" destId="{E5B6AB7D-135B-423C-8031-EDE9BC7B0128}" srcOrd="0" destOrd="3" presId="urn:microsoft.com/office/officeart/2005/8/layout/hList1"/>
    <dgm:cxn modelId="{93E67504-3F3E-4D45-857B-439CA8F002B8}" type="presOf" srcId="{B10BA0F3-A98F-4E3C-B4D6-7C06C1671C2B}" destId="{3365E53C-E332-41E2-9730-316268591ADF}" srcOrd="0" destOrd="0" presId="urn:microsoft.com/office/officeart/2005/8/layout/hList1"/>
    <dgm:cxn modelId="{7308DF04-A953-4241-AD2C-00F6E6C20CA1}" type="presOf" srcId="{BCB45CD8-8669-4A91-9B35-04F5EEE996BE}" destId="{E5B6AB7D-135B-423C-8031-EDE9BC7B0128}" srcOrd="0" destOrd="2" presId="urn:microsoft.com/office/officeart/2005/8/layout/hList1"/>
    <dgm:cxn modelId="{BC4F9608-8324-45C4-AA3A-2FF1E09251AA}" type="presOf" srcId="{43D501FD-EA52-4E2F-990F-19C0784E22E7}" destId="{D10191C0-82E8-45CF-9AFC-33B4362753C2}" srcOrd="0" destOrd="0" presId="urn:microsoft.com/office/officeart/2005/8/layout/hList1"/>
    <dgm:cxn modelId="{F4F4680B-9AC0-40D4-8767-2E341F1E90C6}" type="presOf" srcId="{7EBAC204-8EDE-4DB2-A96B-52AF6D438A90}" destId="{D10191C0-82E8-45CF-9AFC-33B4362753C2}" srcOrd="0" destOrd="1" presId="urn:microsoft.com/office/officeart/2005/8/layout/hList1"/>
    <dgm:cxn modelId="{6E5D910D-3667-4916-A118-C83EE8945689}" srcId="{8503F59C-6AB7-4D76-80C0-69FEDE1DEC64}" destId="{2E442C9C-7DCA-4D25-9A39-CF5439463E07}" srcOrd="1" destOrd="0" parTransId="{3E170949-A379-48F0-99CD-2DAB0C118D06}" sibTransId="{A85706B2-653C-4C86-AAB3-CF846CD3258D}"/>
    <dgm:cxn modelId="{42ABEB18-7261-4251-AC0D-A8B3E9EB860B}" srcId="{B10BA0F3-A98F-4E3C-B4D6-7C06C1671C2B}" destId="{20A3D80A-84C8-4734-A0BF-944FF12E9298}" srcOrd="0" destOrd="0" parTransId="{832D1817-B82E-4AC8-9F23-BF529ECED897}" sibTransId="{294D4CB8-EF13-4A5D-B2CF-63A9C2DD56E1}"/>
    <dgm:cxn modelId="{A00A9A1F-4FF4-4B89-A885-8D36B3C7D560}" type="presOf" srcId="{8ECE693E-E19C-47FA-B297-76861CDCABCF}" destId="{E0E4E80D-D108-40AA-95A1-7B06E0047ECA}" srcOrd="0" destOrd="0" presId="urn:microsoft.com/office/officeart/2005/8/layout/hList1"/>
    <dgm:cxn modelId="{24AACE1F-4AB7-4B51-9EFE-15D0181D15E0}" srcId="{8ECE693E-E19C-47FA-B297-76861CDCABCF}" destId="{BFEABA5E-0EF1-4BBD-A9A7-60564158BF95}" srcOrd="0" destOrd="0" parTransId="{7F0ECDCE-549A-47C5-A279-AD4BDA1504BA}" sibTransId="{CECD0BB4-B2E6-45A3-8FAA-CCE4000C83DD}"/>
    <dgm:cxn modelId="{22072826-E65A-44B2-813F-989F1215E77F}" type="presOf" srcId="{20A3D80A-84C8-4734-A0BF-944FF12E9298}" destId="{E5B6AB7D-135B-423C-8031-EDE9BC7B0128}" srcOrd="0" destOrd="0" presId="urn:microsoft.com/office/officeart/2005/8/layout/hList1"/>
    <dgm:cxn modelId="{369ABA38-3448-4557-BF32-29A8DC9F0036}" srcId="{8ECE693E-E19C-47FA-B297-76861CDCABCF}" destId="{B10BA0F3-A98F-4E3C-B4D6-7C06C1671C2B}" srcOrd="1" destOrd="0" parTransId="{5CB81F61-CB4D-44F1-A5E5-EF1760EF6C99}" sibTransId="{AA89E3A7-157D-4D15-90F6-BC765EA7C41C}"/>
    <dgm:cxn modelId="{5A05D146-CFA2-4296-BCC2-100F3F5BA071}" srcId="{4559A400-03F0-4D71-9417-A46CD427BF4D}" destId="{4000A05B-21D1-40A8-9C5A-E12ECB4FEEB7}" srcOrd="2" destOrd="0" parTransId="{123F0EBE-8EDF-4FAA-B02B-F286BD7B5F05}" sibTransId="{0DD42461-9673-4DB4-9AF3-7B65E1669873}"/>
    <dgm:cxn modelId="{47225275-1EA1-4B4E-9010-2C5039AE0F45}" srcId="{BFEABA5E-0EF1-4BBD-A9A7-60564158BF95}" destId="{305E9326-A288-4D20-9D26-DF4EC75DAA8C}" srcOrd="0" destOrd="0" parTransId="{727BB41A-DAAC-484D-8A36-1EADC320EFD4}" sibTransId="{469AC468-5FE9-4A39-B429-0567FB32A1C0}"/>
    <dgm:cxn modelId="{A041DC55-B9F4-4D47-A4CF-6A6BC75A56EB}" type="presOf" srcId="{305E9326-A288-4D20-9D26-DF4EC75DAA8C}" destId="{6B496D5E-B119-418C-A309-F9FAB40D04F4}" srcOrd="0" destOrd="0" presId="urn:microsoft.com/office/officeart/2005/8/layout/hList1"/>
    <dgm:cxn modelId="{93918657-CC65-4EBF-A19C-969578BFCD42}" srcId="{8503F59C-6AB7-4D76-80C0-69FEDE1DEC64}" destId="{BCB45CD8-8669-4A91-9B35-04F5EEE996BE}" srcOrd="0" destOrd="0" parTransId="{CD2F4FB1-1AD5-450C-89B7-E6CB922A4861}" sibTransId="{572E8DD3-1030-4DEC-9AA8-DE2C4AE77BC2}"/>
    <dgm:cxn modelId="{21A7697F-7A4E-4BFA-A650-02FFE2C78AA5}" srcId="{4559A400-03F0-4D71-9417-A46CD427BF4D}" destId="{7EBAC204-8EDE-4DB2-A96B-52AF6D438A90}" srcOrd="1" destOrd="0" parTransId="{30597EFA-25DF-435E-B551-67E6DF072C5D}" sibTransId="{4CF9FAB8-5179-4316-8B07-A4E6078ECDEE}"/>
    <dgm:cxn modelId="{5B6D9C85-06C3-4C9F-8E3A-527C2AF0A7CF}" type="presOf" srcId="{4000A05B-21D1-40A8-9C5A-E12ECB4FEEB7}" destId="{D10191C0-82E8-45CF-9AFC-33B4362753C2}" srcOrd="0" destOrd="2" presId="urn:microsoft.com/office/officeart/2005/8/layout/hList1"/>
    <dgm:cxn modelId="{6F9B2F97-F7C0-4A68-BE62-204E9F51BAC8}" srcId="{4559A400-03F0-4D71-9417-A46CD427BF4D}" destId="{43D501FD-EA52-4E2F-990F-19C0784E22E7}" srcOrd="0" destOrd="0" parTransId="{484A1ADC-DC12-4581-AAE3-38F64BA33AAA}" sibTransId="{29D1CFEE-BB62-4F67-9F8A-CD7F8D80578B}"/>
    <dgm:cxn modelId="{A13A17A1-21E7-4989-B472-1DED5A9CA9A4}" type="presOf" srcId="{BFEABA5E-0EF1-4BBD-A9A7-60564158BF95}" destId="{B6B12259-15A0-4B11-8926-8A9041DCC657}" srcOrd="0" destOrd="0" presId="urn:microsoft.com/office/officeart/2005/8/layout/hList1"/>
    <dgm:cxn modelId="{DBB6C6A1-F006-42CD-9634-8A32D2D0A00B}" type="presOf" srcId="{8503F59C-6AB7-4D76-80C0-69FEDE1DEC64}" destId="{E5B6AB7D-135B-423C-8031-EDE9BC7B0128}" srcOrd="0" destOrd="1" presId="urn:microsoft.com/office/officeart/2005/8/layout/hList1"/>
    <dgm:cxn modelId="{81A71EDA-3C9E-451E-B7C2-C226F29364D8}" srcId="{B10BA0F3-A98F-4E3C-B4D6-7C06C1671C2B}" destId="{8503F59C-6AB7-4D76-80C0-69FEDE1DEC64}" srcOrd="1" destOrd="0" parTransId="{9E314C3F-D925-4087-BA09-BD3F6717EBC2}" sibTransId="{B7BC7A4D-3732-4B2D-A11F-8DFB367CA53D}"/>
    <dgm:cxn modelId="{E56E99E4-6910-485A-BF39-E41E05323807}" type="presOf" srcId="{4559A400-03F0-4D71-9417-A46CD427BF4D}" destId="{F8C20C6B-CEA8-40B7-931B-985F24B933B2}" srcOrd="0" destOrd="0" presId="urn:microsoft.com/office/officeart/2005/8/layout/hList1"/>
    <dgm:cxn modelId="{C3FEE3EE-913C-4AA2-AB98-F3883FA62E5C}" srcId="{8ECE693E-E19C-47FA-B297-76861CDCABCF}" destId="{4559A400-03F0-4D71-9417-A46CD427BF4D}" srcOrd="2" destOrd="0" parTransId="{5AB93770-15EB-4644-99E2-1ED99BF37377}" sibTransId="{BB3B4BAA-CA78-494B-BC44-3F5678678CC5}"/>
    <dgm:cxn modelId="{219FB2C5-221F-413A-9689-5A694455CC39}" type="presParOf" srcId="{E0E4E80D-D108-40AA-95A1-7B06E0047ECA}" destId="{2FDE2919-A5D3-4BE6-9D33-404EECFEBBC6}" srcOrd="0" destOrd="0" presId="urn:microsoft.com/office/officeart/2005/8/layout/hList1"/>
    <dgm:cxn modelId="{6827BD66-7890-44E3-98E3-C65C6DAC2CC5}" type="presParOf" srcId="{2FDE2919-A5D3-4BE6-9D33-404EECFEBBC6}" destId="{B6B12259-15A0-4B11-8926-8A9041DCC657}" srcOrd="0" destOrd="0" presId="urn:microsoft.com/office/officeart/2005/8/layout/hList1"/>
    <dgm:cxn modelId="{78A609EC-1386-4AC6-BE37-9ED0D6B318EB}" type="presParOf" srcId="{2FDE2919-A5D3-4BE6-9D33-404EECFEBBC6}" destId="{6B496D5E-B119-418C-A309-F9FAB40D04F4}" srcOrd="1" destOrd="0" presId="urn:microsoft.com/office/officeart/2005/8/layout/hList1"/>
    <dgm:cxn modelId="{77B1B09C-AF1A-4811-91A2-FA74248C0300}" type="presParOf" srcId="{E0E4E80D-D108-40AA-95A1-7B06E0047ECA}" destId="{7578D188-63F2-4263-811D-1A434207ED7D}" srcOrd="1" destOrd="0" presId="urn:microsoft.com/office/officeart/2005/8/layout/hList1"/>
    <dgm:cxn modelId="{25FE4ECE-2E61-4588-977F-55CB3D0F6A63}" type="presParOf" srcId="{E0E4E80D-D108-40AA-95A1-7B06E0047ECA}" destId="{BD4E9F34-F7B3-424C-8CEB-B3DCE2CF38F1}" srcOrd="2" destOrd="0" presId="urn:microsoft.com/office/officeart/2005/8/layout/hList1"/>
    <dgm:cxn modelId="{5E9563B8-F3BB-4B35-BD6B-CD21FA163154}" type="presParOf" srcId="{BD4E9F34-F7B3-424C-8CEB-B3DCE2CF38F1}" destId="{3365E53C-E332-41E2-9730-316268591ADF}" srcOrd="0" destOrd="0" presId="urn:microsoft.com/office/officeart/2005/8/layout/hList1"/>
    <dgm:cxn modelId="{480AA8FE-A09E-4A44-92EA-7D59B44B8191}" type="presParOf" srcId="{BD4E9F34-F7B3-424C-8CEB-B3DCE2CF38F1}" destId="{E5B6AB7D-135B-423C-8031-EDE9BC7B0128}" srcOrd="1" destOrd="0" presId="urn:microsoft.com/office/officeart/2005/8/layout/hList1"/>
    <dgm:cxn modelId="{184798CF-C9E3-40BF-A033-10C31959B5D7}" type="presParOf" srcId="{E0E4E80D-D108-40AA-95A1-7B06E0047ECA}" destId="{8627553B-3DED-49D6-BD6D-3708173E1F36}" srcOrd="3" destOrd="0" presId="urn:microsoft.com/office/officeart/2005/8/layout/hList1"/>
    <dgm:cxn modelId="{1FBBBFE3-AC07-40C3-8B94-BE0BF3E5367C}" type="presParOf" srcId="{E0E4E80D-D108-40AA-95A1-7B06E0047ECA}" destId="{F3B9CA55-805B-4473-9F1A-0784020513D0}" srcOrd="4" destOrd="0" presId="urn:microsoft.com/office/officeart/2005/8/layout/hList1"/>
    <dgm:cxn modelId="{808FF66D-3C85-4429-94AA-3F0E7B5E3E91}" type="presParOf" srcId="{F3B9CA55-805B-4473-9F1A-0784020513D0}" destId="{F8C20C6B-CEA8-40B7-931B-985F24B933B2}" srcOrd="0" destOrd="0" presId="urn:microsoft.com/office/officeart/2005/8/layout/hList1"/>
    <dgm:cxn modelId="{DFCED98C-C012-4A99-98ED-3D12661C7360}" type="presParOf" srcId="{F3B9CA55-805B-4473-9F1A-0784020513D0}" destId="{D10191C0-82E8-45CF-9AFC-33B4362753C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19CED-1643-414C-A467-AB78FC5BCA30}">
      <dsp:nvSpPr>
        <dsp:cNvPr id="0" name=""/>
        <dsp:cNvSpPr/>
      </dsp:nvSpPr>
      <dsp:spPr>
        <a:xfrm>
          <a:off x="5947579" y="-76202"/>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5E363-FC47-42A1-AA89-EB827E85CD07}">
      <dsp:nvSpPr>
        <dsp:cNvPr id="0" name=""/>
        <dsp:cNvSpPr/>
      </dsp:nvSpPr>
      <dsp:spPr>
        <a:xfrm>
          <a:off x="4395175" y="550863"/>
          <a:ext cx="3169224" cy="54335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ts val="0"/>
            </a:spcAft>
            <a:buNone/>
          </a:pPr>
          <a:r>
            <a:rPr lang="en-US" sz="1800" b="1" kern="1200" dirty="0"/>
            <a:t>Phase 1: Reduce new infections by 75% in 5 years</a:t>
          </a:r>
        </a:p>
      </dsp:txBody>
      <dsp:txXfrm>
        <a:off x="4395175" y="550863"/>
        <a:ext cx="3169224" cy="543356"/>
      </dsp:txXfrm>
    </dsp:sp>
    <dsp:sp modelId="{D281EF83-6287-4412-ABB6-1B494F580D80}">
      <dsp:nvSpPr>
        <dsp:cNvPr id="0" name=""/>
        <dsp:cNvSpPr/>
      </dsp:nvSpPr>
      <dsp:spPr>
        <a:xfrm>
          <a:off x="5404276" y="1047900"/>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397F9-5F7B-4A8B-B593-F866C535C2B8}">
      <dsp:nvSpPr>
        <dsp:cNvPr id="0" name=""/>
        <dsp:cNvSpPr/>
      </dsp:nvSpPr>
      <dsp:spPr>
        <a:xfrm>
          <a:off x="4353381" y="1688667"/>
          <a:ext cx="3211018" cy="54335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Phase 2: Widely disseminate effort to reduce by 90% in the following 5 years</a:t>
          </a:r>
        </a:p>
      </dsp:txBody>
      <dsp:txXfrm>
        <a:off x="4353381" y="1688667"/>
        <a:ext cx="3211018" cy="543356"/>
      </dsp:txXfrm>
    </dsp:sp>
    <dsp:sp modelId="{15046E3E-0CCA-45B1-A417-6575E6AA2F46}">
      <dsp:nvSpPr>
        <dsp:cNvPr id="0" name=""/>
        <dsp:cNvSpPr/>
      </dsp:nvSpPr>
      <dsp:spPr>
        <a:xfrm>
          <a:off x="6044387" y="2260595"/>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346BB-5D4A-4724-9D37-4D8B7B4327CE}">
      <dsp:nvSpPr>
        <dsp:cNvPr id="0" name=""/>
        <dsp:cNvSpPr/>
      </dsp:nvSpPr>
      <dsp:spPr>
        <a:xfrm>
          <a:off x="4286108" y="2913064"/>
          <a:ext cx="3278291" cy="71606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Phase 3: Intense case management to maintain the number of new infections at &lt;3,000 per year</a:t>
          </a:r>
        </a:p>
      </dsp:txBody>
      <dsp:txXfrm>
        <a:off x="4286108" y="2913064"/>
        <a:ext cx="3278291" cy="71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A23F0-7170-409F-AA25-985BCE2CD20B}">
      <dsp:nvSpPr>
        <dsp:cNvPr id="0" name=""/>
        <dsp:cNvSpPr/>
      </dsp:nvSpPr>
      <dsp:spPr>
        <a:xfrm>
          <a:off x="0" y="2491423"/>
          <a:ext cx="8158163" cy="16347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j-lt"/>
            </a:rPr>
            <a:t>Solution: Designate a PrEP Champion</a:t>
          </a:r>
        </a:p>
      </dsp:txBody>
      <dsp:txXfrm>
        <a:off x="0" y="2491423"/>
        <a:ext cx="8158163" cy="882783"/>
      </dsp:txXfrm>
    </dsp:sp>
    <dsp:sp modelId="{70AF39FC-FAA4-4CBD-B392-A51249238079}">
      <dsp:nvSpPr>
        <dsp:cNvPr id="0" name=""/>
        <dsp:cNvSpPr/>
      </dsp:nvSpPr>
      <dsp:spPr>
        <a:xfrm>
          <a:off x="3983" y="3027114"/>
          <a:ext cx="2716732" cy="1080865"/>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Strengthen communication and leadership</a:t>
          </a:r>
        </a:p>
      </dsp:txBody>
      <dsp:txXfrm>
        <a:off x="3983" y="3027114"/>
        <a:ext cx="2716732" cy="1080865"/>
      </dsp:txXfrm>
    </dsp:sp>
    <dsp:sp modelId="{4030B209-9339-4A85-B066-0A5EF5E7718F}">
      <dsp:nvSpPr>
        <dsp:cNvPr id="0" name=""/>
        <dsp:cNvSpPr/>
      </dsp:nvSpPr>
      <dsp:spPr>
        <a:xfrm>
          <a:off x="2720715" y="3027114"/>
          <a:ext cx="2716732" cy="1080865"/>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Use proactive approach to increase PrEP retention</a:t>
          </a:r>
        </a:p>
      </dsp:txBody>
      <dsp:txXfrm>
        <a:off x="2720715" y="3027114"/>
        <a:ext cx="2716732" cy="1080865"/>
      </dsp:txXfrm>
    </dsp:sp>
    <dsp:sp modelId="{4C27A61C-6AE7-4832-BDFB-64A0DEE46C10}">
      <dsp:nvSpPr>
        <dsp:cNvPr id="0" name=""/>
        <dsp:cNvSpPr/>
      </dsp:nvSpPr>
      <dsp:spPr>
        <a:xfrm>
          <a:off x="5437447" y="3027114"/>
          <a:ext cx="2716732" cy="1080865"/>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Train providers and </a:t>
          </a:r>
          <a:br>
            <a:rPr lang="en-US" sz="2200" kern="1200" dirty="0">
              <a:solidFill>
                <a:schemeClr val="tx1"/>
              </a:solidFill>
              <a:latin typeface="+mj-lt"/>
            </a:rPr>
          </a:br>
          <a:r>
            <a:rPr lang="en-US" sz="2200" kern="1200" dirty="0">
              <a:solidFill>
                <a:schemeClr val="tx1"/>
              </a:solidFill>
              <a:latin typeface="+mj-lt"/>
            </a:rPr>
            <a:t>PrEP coordinators to </a:t>
          </a:r>
          <a:br>
            <a:rPr lang="en-US" sz="2200" kern="1200" dirty="0">
              <a:solidFill>
                <a:schemeClr val="tx1"/>
              </a:solidFill>
              <a:latin typeface="+mj-lt"/>
            </a:rPr>
          </a:br>
          <a:r>
            <a:rPr lang="en-US" sz="2200" kern="1200" dirty="0">
              <a:solidFill>
                <a:schemeClr val="tx1"/>
              </a:solidFill>
              <a:latin typeface="+mj-lt"/>
            </a:rPr>
            <a:t>meet patient needs</a:t>
          </a:r>
        </a:p>
      </dsp:txBody>
      <dsp:txXfrm>
        <a:off x="5437447" y="3027114"/>
        <a:ext cx="2716732" cy="1080865"/>
      </dsp:txXfrm>
    </dsp:sp>
    <dsp:sp modelId="{C25411E6-8679-4567-BC60-B6FD576E4004}">
      <dsp:nvSpPr>
        <dsp:cNvPr id="0" name=""/>
        <dsp:cNvSpPr/>
      </dsp:nvSpPr>
      <dsp:spPr>
        <a:xfrm rot="10800000">
          <a:off x="0" y="1646"/>
          <a:ext cx="8158163" cy="2514298"/>
        </a:xfrm>
        <a:prstGeom prst="upArrowCallout">
          <a:avLst/>
        </a:prstGeom>
        <a:solidFill>
          <a:srgbClr val="E147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mj-lt"/>
            </a:rPr>
            <a:t>Current Challenges</a:t>
          </a:r>
        </a:p>
      </dsp:txBody>
      <dsp:txXfrm rot="-10800000">
        <a:off x="0" y="1646"/>
        <a:ext cx="8158163" cy="882518"/>
      </dsp:txXfrm>
    </dsp:sp>
    <dsp:sp modelId="{9108B528-D07F-44E4-B814-F6D4EA5A6BA1}">
      <dsp:nvSpPr>
        <dsp:cNvPr id="0" name=""/>
        <dsp:cNvSpPr/>
      </dsp:nvSpPr>
      <dsp:spPr>
        <a:xfrm>
          <a:off x="3983" y="496095"/>
          <a:ext cx="2716732" cy="1133684"/>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Lack of personnel responsible for PrEP management </a:t>
          </a:r>
        </a:p>
      </dsp:txBody>
      <dsp:txXfrm>
        <a:off x="3983" y="496095"/>
        <a:ext cx="2716732" cy="1133684"/>
      </dsp:txXfrm>
    </dsp:sp>
    <dsp:sp modelId="{354A3ED4-B0D6-43E0-8910-FD390B8B19A9}">
      <dsp:nvSpPr>
        <dsp:cNvPr id="0" name=""/>
        <dsp:cNvSpPr/>
      </dsp:nvSpPr>
      <dsp:spPr>
        <a:xfrm>
          <a:off x="2720715" y="496095"/>
          <a:ext cx="2716732" cy="1133684"/>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Inconsistent PrEP support and buy-in from clinic leadership</a:t>
          </a:r>
        </a:p>
      </dsp:txBody>
      <dsp:txXfrm>
        <a:off x="2720715" y="496095"/>
        <a:ext cx="2716732" cy="1133684"/>
      </dsp:txXfrm>
    </dsp:sp>
    <dsp:sp modelId="{158C6348-6611-4B9D-B6A5-7F4150B3FBFC}">
      <dsp:nvSpPr>
        <dsp:cNvPr id="0" name=""/>
        <dsp:cNvSpPr/>
      </dsp:nvSpPr>
      <dsp:spPr>
        <a:xfrm>
          <a:off x="5437447" y="496095"/>
          <a:ext cx="2716732" cy="1133684"/>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mj-lt"/>
            </a:rPr>
            <a:t>Difficulty retaining patients on PrEP</a:t>
          </a:r>
        </a:p>
      </dsp:txBody>
      <dsp:txXfrm>
        <a:off x="5437447" y="496095"/>
        <a:ext cx="2716732" cy="1133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2259-15A0-4B11-8926-8A9041DCC657}">
      <dsp:nvSpPr>
        <dsp:cNvPr id="0" name=""/>
        <dsp:cNvSpPr/>
      </dsp:nvSpPr>
      <dsp:spPr>
        <a:xfrm>
          <a:off x="2580" y="120137"/>
          <a:ext cx="2516459" cy="848288"/>
        </a:xfrm>
        <a:prstGeom prst="rect">
          <a:avLst/>
        </a:prstGeom>
        <a:solidFill>
          <a:srgbClr val="0158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Immediate PrEP Initiation</a:t>
          </a:r>
          <a:r>
            <a:rPr lang="en-US" sz="2200" b="1" kern="1200" baseline="30000" dirty="0">
              <a:solidFill>
                <a:schemeClr val="bg1"/>
              </a:solidFill>
            </a:rPr>
            <a:t>1</a:t>
          </a:r>
        </a:p>
      </dsp:txBody>
      <dsp:txXfrm>
        <a:off x="2580" y="120137"/>
        <a:ext cx="2516459" cy="848288"/>
      </dsp:txXfrm>
    </dsp:sp>
    <dsp:sp modelId="{6B496D5E-B119-418C-A309-F9FAB40D04F4}">
      <dsp:nvSpPr>
        <dsp:cNvPr id="0" name=""/>
        <dsp:cNvSpPr/>
      </dsp:nvSpPr>
      <dsp:spPr>
        <a:xfrm>
          <a:off x="2580" y="929052"/>
          <a:ext cx="2516459" cy="3513600"/>
        </a:xfrm>
        <a:prstGeom prst="rect">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rPr>
            <a:t>Guidelines outline procedures for providing PrEP on same </a:t>
          </a:r>
          <a:br>
            <a:rPr lang="en-US" sz="2000" kern="1200" dirty="0">
              <a:solidFill>
                <a:schemeClr val="tx1"/>
              </a:solidFill>
            </a:rPr>
          </a:br>
          <a:r>
            <a:rPr lang="en-US" sz="2000" kern="1200" dirty="0">
              <a:solidFill>
                <a:schemeClr val="tx1"/>
              </a:solidFill>
            </a:rPr>
            <a:t>day as initial evaluation for select patients</a:t>
          </a:r>
        </a:p>
      </dsp:txBody>
      <dsp:txXfrm>
        <a:off x="2580" y="929052"/>
        <a:ext cx="2516459" cy="3513600"/>
      </dsp:txXfrm>
    </dsp:sp>
    <dsp:sp modelId="{3365E53C-E332-41E2-9730-316268591ADF}">
      <dsp:nvSpPr>
        <dsp:cNvPr id="0" name=""/>
        <dsp:cNvSpPr/>
      </dsp:nvSpPr>
      <dsp:spPr>
        <a:xfrm>
          <a:off x="2871344" y="120137"/>
          <a:ext cx="2516459" cy="848288"/>
        </a:xfrm>
        <a:prstGeom prst="rect">
          <a:avLst/>
        </a:prstGeom>
        <a:solidFill>
          <a:srgbClr val="E1471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Use of Telehealth</a:t>
          </a:r>
          <a:r>
            <a:rPr lang="en-US" sz="2200" b="1" kern="1200" baseline="30000" dirty="0">
              <a:solidFill>
                <a:schemeClr val="bg1"/>
              </a:solidFill>
            </a:rPr>
            <a:t>1</a:t>
          </a:r>
          <a:r>
            <a:rPr lang="en-US" sz="2200" b="1" kern="1200" dirty="0">
              <a:solidFill>
                <a:schemeClr val="bg1"/>
              </a:solidFill>
            </a:rPr>
            <a:t> </a:t>
          </a:r>
        </a:p>
      </dsp:txBody>
      <dsp:txXfrm>
        <a:off x="2871344" y="120137"/>
        <a:ext cx="2516459" cy="848288"/>
      </dsp:txXfrm>
    </dsp:sp>
    <dsp:sp modelId="{E5B6AB7D-135B-423C-8031-EDE9BC7B0128}">
      <dsp:nvSpPr>
        <dsp:cNvPr id="0" name=""/>
        <dsp:cNvSpPr/>
      </dsp:nvSpPr>
      <dsp:spPr>
        <a:xfrm>
          <a:off x="2871344" y="929052"/>
          <a:ext cx="2516459" cy="3513600"/>
        </a:xfrm>
        <a:prstGeom prst="rect">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rPr>
            <a:t>Conduct services by phone or web-based consult with HCPs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rPr>
            <a:t>Obtain specimens for HIV, STI, or other PrEP-related laboratory tests by:</a:t>
          </a:r>
        </a:p>
        <a:p>
          <a:pPr marL="342900" lvl="2" indent="-171450" algn="l" defTabSz="800100">
            <a:lnSpc>
              <a:spcPct val="90000"/>
            </a:lnSpc>
            <a:spcBef>
              <a:spcPct val="0"/>
            </a:spcBef>
            <a:spcAft>
              <a:spcPct val="15000"/>
            </a:spcAft>
            <a:buFontTx/>
            <a:buChar char="̶"/>
          </a:pPr>
          <a:r>
            <a:rPr lang="en-US" sz="1800" kern="1200" dirty="0">
              <a:solidFill>
                <a:schemeClr val="tx1"/>
              </a:solidFill>
            </a:rPr>
            <a:t>Laboratory visits for specimen collection only</a:t>
          </a:r>
        </a:p>
        <a:p>
          <a:pPr marL="342900" lvl="2" indent="-171450" algn="l" defTabSz="800100">
            <a:lnSpc>
              <a:spcPct val="90000"/>
            </a:lnSpc>
            <a:spcBef>
              <a:spcPct val="0"/>
            </a:spcBef>
            <a:spcAft>
              <a:spcPct val="15000"/>
            </a:spcAft>
            <a:buFontTx/>
            <a:buChar char="̶"/>
          </a:pPr>
          <a:r>
            <a:rPr lang="en-US" sz="1800" kern="1200" dirty="0">
              <a:solidFill>
                <a:schemeClr val="tx1"/>
              </a:solidFill>
            </a:rPr>
            <a:t>Home specimen collection kits for specified tests</a:t>
          </a:r>
        </a:p>
      </dsp:txBody>
      <dsp:txXfrm>
        <a:off x="2871344" y="929052"/>
        <a:ext cx="2516459" cy="3513600"/>
      </dsp:txXfrm>
    </dsp:sp>
    <dsp:sp modelId="{F8C20C6B-CEA8-40B7-931B-985F24B933B2}">
      <dsp:nvSpPr>
        <dsp:cNvPr id="0" name=""/>
        <dsp:cNvSpPr/>
      </dsp:nvSpPr>
      <dsp:spPr>
        <a:xfrm>
          <a:off x="5740108" y="99140"/>
          <a:ext cx="2516459" cy="848288"/>
        </a:xfrm>
        <a:prstGeom prst="rect">
          <a:avLst/>
        </a:prstGeom>
        <a:solidFill>
          <a:srgbClr val="682E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Expanding PrEP Options </a:t>
          </a:r>
          <a:br>
            <a:rPr lang="en-US" sz="2000" b="1" kern="1200" dirty="0">
              <a:solidFill>
                <a:schemeClr val="bg1"/>
              </a:solidFill>
            </a:rPr>
          </a:br>
          <a:r>
            <a:rPr lang="en-US" sz="2000" b="1" kern="1200" dirty="0">
              <a:solidFill>
                <a:schemeClr val="bg1"/>
              </a:solidFill>
            </a:rPr>
            <a:t>for All</a:t>
          </a:r>
          <a:r>
            <a:rPr lang="en-US" sz="2000" b="1" kern="1200" baseline="30000" dirty="0">
              <a:solidFill>
                <a:schemeClr val="bg1"/>
              </a:solidFill>
            </a:rPr>
            <a:t>2</a:t>
          </a:r>
          <a:r>
            <a:rPr lang="en-US" sz="2000" b="1" kern="1200" dirty="0">
              <a:solidFill>
                <a:schemeClr val="bg1"/>
              </a:solidFill>
            </a:rPr>
            <a:t> </a:t>
          </a:r>
        </a:p>
      </dsp:txBody>
      <dsp:txXfrm>
        <a:off x="5740108" y="99140"/>
        <a:ext cx="2516459" cy="848288"/>
      </dsp:txXfrm>
    </dsp:sp>
    <dsp:sp modelId="{D10191C0-82E8-45CF-9AFC-33B4362753C2}">
      <dsp:nvSpPr>
        <dsp:cNvPr id="0" name=""/>
        <dsp:cNvSpPr/>
      </dsp:nvSpPr>
      <dsp:spPr>
        <a:xfrm>
          <a:off x="5740108" y="929052"/>
          <a:ext cx="2516459" cy="3513600"/>
        </a:xfrm>
        <a:prstGeom prst="rect">
          <a:avLst/>
        </a:prstGeom>
        <a:solidFill>
          <a:srgbClr val="F2F2F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rPr>
            <a:t>Intravaginal ring</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rPr>
            <a:t>Implant</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rPr>
            <a:t>Antibody infusions</a:t>
          </a:r>
        </a:p>
      </dsp:txBody>
      <dsp:txXfrm>
        <a:off x="5740108" y="929052"/>
        <a:ext cx="2516459" cy="35136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practice.com/Textbooks/HIV/Epidemiology_Testing_and_Prevention/ch3_Testing_and_Diagnosis.aspx?view=authorinfo"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inpractice.com/Textbooks/HIV/Epidemiology_Testing_and_Prevention/ch3_Testing_and_Diagnosis.aspx?view=updatesummar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cdc.gov/hiv/guidelines/preventing.html" TargetMode="External"/><Relationship Id="rId5" Type="http://schemas.openxmlformats.org/officeDocument/2006/relationships/hyperlink" Target="https://www.cdc.gov/hiv/risk/prep/index.html" TargetMode="External"/><Relationship Id="rId4" Type="http://schemas.openxmlformats.org/officeDocument/2006/relationships/hyperlink" Target="https://www.cdc.gov/hiv/pdf/risk/prep/cdc-hiv-prep-guidelines-2017.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spreventiveservicestaskforce.org/Page/Document/RecommendationStatementFinal/prevention-of-human-immunodeficiency-virus-hiv-infection-pre-exposure-prophylaxi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gilead.com/~/media/Files/pdfs/medicines/hiv/descovy/descovy_pi.pdf" TargetMode="External"/><Relationship Id="rId4" Type="http://schemas.openxmlformats.org/officeDocument/2006/relationships/hyperlink" Target="http://www.croiconference.or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hiv/risk/estimates/riskbehaviors.html"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www.ema.europa.eu/ema/index.jsp?curl=pages/news_and_events/news/2018/05/news_detail_002956.jsp&amp;mid=WC0b01ac058004d5c1"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date_07 2023</a:t>
            </a:r>
          </a:p>
          <a:p>
            <a:r>
              <a:rPr lang="en-US" dirty="0"/>
              <a:t>Target participants: prescribing providers, pharmacists</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190479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224372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102438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In 2021, 36,136 people received an HIV diagnosis in the United States and dependent </a:t>
            </a:r>
            <a:r>
              <a:rPr lang="en-US" b="0" i="0" dirty="0" err="1">
                <a:solidFill>
                  <a:srgbClr val="000000"/>
                </a:solidFill>
                <a:effectLst/>
                <a:latin typeface="Open Sans" panose="020B0606030504020204" pitchFamily="34" charset="0"/>
              </a:rPr>
              <a:t>areas.</a:t>
            </a:r>
            <a:r>
              <a:rPr lang="en-US" b="0" i="0" u="none" strike="noStrike" baseline="30000" dirty="0" err="1">
                <a:solidFill>
                  <a:srgbClr val="000000"/>
                </a:solidFill>
                <a:effectLst/>
                <a:latin typeface="Open Sans" panose="020B0606030504020204" pitchFamily="34" charset="0"/>
              </a:rPr>
              <a:t>a,b</a:t>
            </a:r>
            <a:r>
              <a:rPr lang="en-US" b="0" i="0" dirty="0">
                <a:solidFill>
                  <a:srgbClr val="000000"/>
                </a:solidFill>
                <a:effectLst/>
                <a:latin typeface="Open Sans" panose="020B0606030504020204" pitchFamily="34" charset="0"/>
              </a:rPr>
              <a:t> The annual number of new diagnoses decreased 7% from 2017 to 2021</a:t>
            </a:r>
          </a:p>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An estimated 1.2 million people in the United </a:t>
            </a:r>
            <a:r>
              <a:rPr lang="en-US" b="0" i="0" dirty="0" err="1">
                <a:solidFill>
                  <a:srgbClr val="000000"/>
                </a:solidFill>
                <a:effectLst/>
                <a:latin typeface="Open Sans" panose="020B0606030504020204" pitchFamily="34" charset="0"/>
              </a:rPr>
              <a:t>States</a:t>
            </a:r>
            <a:r>
              <a:rPr lang="en-US" b="0" i="0" u="none" strike="noStrike" baseline="30000" dirty="0" err="1">
                <a:solidFill>
                  <a:srgbClr val="000000"/>
                </a:solidFill>
                <a:effectLst/>
                <a:latin typeface="Open Sans" panose="020B0606030504020204" pitchFamily="34" charset="0"/>
              </a:rPr>
              <a:t>c</a:t>
            </a:r>
            <a:r>
              <a:rPr lang="en-US" b="0" i="0" dirty="0">
                <a:solidFill>
                  <a:srgbClr val="000000"/>
                </a:solidFill>
                <a:effectLst/>
                <a:latin typeface="Open Sans" panose="020B0606030504020204" pitchFamily="34" charset="0"/>
              </a:rPr>
              <a:t> had HIV at the end of 2021, the most recent year for which this information is available. Of those people, about 87% knew they had HIV.</a:t>
            </a:r>
          </a:p>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In 2021, male-to-male sexual </a:t>
            </a:r>
            <a:r>
              <a:rPr lang="en-US" b="0" i="0" dirty="0" err="1">
                <a:solidFill>
                  <a:srgbClr val="000000"/>
                </a:solidFill>
                <a:effectLst/>
                <a:latin typeface="Open Sans" panose="020B0606030504020204" pitchFamily="34" charset="0"/>
              </a:rPr>
              <a:t>contact</a:t>
            </a:r>
            <a:r>
              <a:rPr lang="en-US" b="0" i="0" u="none" strike="noStrike" baseline="30000" dirty="0" err="1">
                <a:solidFill>
                  <a:srgbClr val="000000"/>
                </a:solidFill>
                <a:effectLst/>
                <a:latin typeface="Open Sans" panose="020B0606030504020204" pitchFamily="34" charset="0"/>
              </a:rPr>
              <a:t>d</a:t>
            </a:r>
            <a:r>
              <a:rPr lang="en-US" b="0" i="0" dirty="0">
                <a:solidFill>
                  <a:srgbClr val="000000"/>
                </a:solidFill>
                <a:effectLst/>
                <a:latin typeface="Open Sans" panose="020B0606030504020204" pitchFamily="34" charset="0"/>
              </a:rPr>
              <a:t> accounted for 67% (24,107) of all new HIV diagnoses in the United States and dependent areas. In the same year, heterosexual contact accounted for 22% (8,059) of all HIV diagnoses.</a:t>
            </a:r>
          </a:p>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Black/African American people are most affected by HIV. In 2021, Black/African American people accounted for 40% (14,528) of all new HIV diagnoses. Additionally, Hispanic/Latino people are also strongly affected. They accounted for 29% (10,467) of all new HIV diagnoses.</a:t>
            </a:r>
          </a:p>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The most affected subpopulation is Black/African American gay and bisexual men.</a:t>
            </a:r>
          </a:p>
          <a:p>
            <a:pPr marL="171450" indent="-171450">
              <a:buFont typeface="Wingdings" panose="05000000000000000000" pitchFamily="2" charset="2"/>
              <a:buChar char="§"/>
            </a:pPr>
            <a:r>
              <a:rPr lang="en-US" b="0" i="0" dirty="0">
                <a:solidFill>
                  <a:srgbClr val="000000"/>
                </a:solidFill>
                <a:effectLst/>
                <a:latin typeface="Open Sans" panose="020B0606030504020204" pitchFamily="34" charset="0"/>
              </a:rPr>
              <a:t>Most cases of HIV occur in metropolitan areas with 500,000 or more people. The South has the highest </a:t>
            </a:r>
            <a:r>
              <a:rPr lang="en-US" b="0" i="1" dirty="0">
                <a:solidFill>
                  <a:srgbClr val="000000"/>
                </a:solidFill>
                <a:effectLst/>
                <a:latin typeface="Open Sans" panose="020B0606030504020204" pitchFamily="34" charset="0"/>
              </a:rPr>
              <a:t>number</a:t>
            </a:r>
            <a:r>
              <a:rPr lang="en-US" b="0" i="0" dirty="0">
                <a:solidFill>
                  <a:srgbClr val="000000"/>
                </a:solidFill>
                <a:effectLst/>
                <a:latin typeface="Open Sans" panose="020B0606030504020204" pitchFamily="34" charset="0"/>
              </a:rPr>
              <a:t> of people living with HIV, but if population size is taken into account, the Northeast has the highest </a:t>
            </a:r>
            <a:r>
              <a:rPr lang="en-US" b="0" i="1" dirty="0">
                <a:solidFill>
                  <a:srgbClr val="000000"/>
                </a:solidFill>
                <a:effectLst/>
                <a:latin typeface="Open Sans" panose="020B0606030504020204" pitchFamily="34" charset="0"/>
              </a:rPr>
              <a:t>rate </a:t>
            </a:r>
            <a:r>
              <a:rPr lang="en-US" b="0" i="0" dirty="0">
                <a:solidFill>
                  <a:srgbClr val="000000"/>
                </a:solidFill>
                <a:effectLst/>
                <a:latin typeface="Open Sans" panose="020B0606030504020204" pitchFamily="34" charset="0"/>
              </a:rPr>
              <a:t>of people living with HIV. (Rates are the number of cases of disease per 100,000 people. Rates allow number comparisons between groups of different sizes.)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165030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2020, 722 new HIV cases were diagnosed in Louisiana.(down from 880 in 2019 ?covid related)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17262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Hess, KL et al. Lifetime Risk of a diagnosis of HIV infection in the US. Ann Epidemiol. 2017;27(4):238-243.</a:t>
            </a:r>
          </a:p>
          <a:p>
            <a:r>
              <a:rPr lang="en-US" b="0" dirty="0"/>
              <a:t>Females</a:t>
            </a:r>
            <a:r>
              <a:rPr lang="en-US" b="0" baseline="0" dirty="0"/>
              <a:t> account for 27% (1 in 4) of all new HIV/AIDS diagnoses. While African American and Hispanic Women represent 77% of these new infections.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African American/black females diagnosis rate of HIV was almost 12x greater than the rate for white females and was more than 2x the rate for Hispanic/Latino females.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https://www.cdc.gov/nchhstp/newsroom/images/2016/croi_lifetime_risk_race_ethnicity.jpg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Where</a:t>
            </a:r>
            <a:r>
              <a:rPr lang="en-US" b="0" baseline="0" dirty="0"/>
              <a:t> you live can affect your risk of getting HIV:</a:t>
            </a:r>
          </a:p>
          <a:p>
            <a:r>
              <a:rPr lang="en-US" b="0" baseline="0" dirty="0"/>
              <a:t>-high rate of HIV in your community</a:t>
            </a:r>
          </a:p>
          <a:p>
            <a:r>
              <a:rPr lang="en-US" b="0" baseline="0" dirty="0"/>
              <a:t>-lack of access to healthcare</a:t>
            </a:r>
          </a:p>
          <a:p>
            <a:r>
              <a:rPr lang="en-US" b="0" baseline="0" dirty="0"/>
              <a:t>-poverty</a:t>
            </a:r>
            <a:endParaRPr lang="en-US" b="0" dirty="0"/>
          </a:p>
        </p:txBody>
      </p:sp>
      <p:sp>
        <p:nvSpPr>
          <p:cNvPr id="4" name="Slide Number Placeholder 3"/>
          <p:cNvSpPr>
            <a:spLocks noGrp="1"/>
          </p:cNvSpPr>
          <p:nvPr>
            <p:ph type="sldNum" sz="quarter" idx="10"/>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306947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13002516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13002516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Calibri"/>
                <a:ea typeface="Calibri"/>
                <a:cs typeface="Calibri"/>
                <a:sym typeface="Calibri"/>
              </a:rPr>
              <a:t>Branson BM, et al. </a:t>
            </a:r>
            <a:r>
              <a:rPr lang="en" sz="1200" i="1" dirty="0">
                <a:latin typeface="Calibri"/>
                <a:ea typeface="Calibri"/>
                <a:cs typeface="Calibri"/>
                <a:sym typeface="Calibri"/>
              </a:rPr>
              <a:t>MMWR Recomm Rep</a:t>
            </a:r>
            <a:r>
              <a:rPr lang="en" sz="1200" dirty="0">
                <a:latin typeface="Calibri"/>
                <a:ea typeface="Calibri"/>
                <a:cs typeface="Calibri"/>
                <a:sym typeface="Calibri"/>
              </a:rPr>
              <a:t>. 2006;55(RR-14):1-17.</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Thought that those who don’t know their status account for 50% of new infections </a:t>
            </a:r>
            <a:r>
              <a:rPr lang="en" sz="1600" dirty="0">
                <a:latin typeface="Calibri"/>
                <a:ea typeface="Calibri"/>
                <a:cs typeface="Calibri"/>
                <a:sym typeface="Calibri"/>
              </a:rPr>
              <a:t>(Marks, et al. 2006)</a:t>
            </a:r>
            <a:endParaRPr sz="16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Verbal consent for testing (written consent no longer needed)</a:t>
            </a:r>
          </a:p>
          <a:p>
            <a:pPr marL="0" lvl="0" indent="0" algn="l" rtl="0">
              <a:lnSpc>
                <a:spcPct val="115000"/>
              </a:lnSpc>
              <a:spcBef>
                <a:spcPts val="0"/>
              </a:spcBef>
              <a:spcAft>
                <a:spcPts val="0"/>
              </a:spcAft>
              <a:buNone/>
            </a:pPr>
            <a:r>
              <a:rPr lang="en-US" sz="9600" dirty="0"/>
              <a:t>Repeat at least yearly screening for those at high risk</a:t>
            </a:r>
          </a:p>
          <a:p>
            <a:pPr lvl="1"/>
            <a:r>
              <a:rPr lang="en-US" sz="8000" dirty="0"/>
              <a:t>Person who inject drugs and their sex partners</a:t>
            </a:r>
          </a:p>
          <a:p>
            <a:pPr lvl="1"/>
            <a:r>
              <a:rPr lang="en-US" sz="8000" dirty="0"/>
              <a:t>Persons who exchange sex for money or drugs</a:t>
            </a:r>
          </a:p>
          <a:p>
            <a:pPr lvl="1"/>
            <a:r>
              <a:rPr lang="en-US" sz="8000" dirty="0"/>
              <a:t>Persons who themselves or whose sex partners have had more than one sex partner since their most recent HIV test</a:t>
            </a:r>
          </a:p>
          <a:p>
            <a:r>
              <a:rPr lang="en-US" sz="8000" dirty="0"/>
              <a:t>Sex partners of those with uncontrolled HIV or those with unknown virologic control should be screened regularly</a:t>
            </a:r>
          </a:p>
          <a:p>
            <a:r>
              <a:rPr lang="en-US" sz="8000" dirty="0"/>
              <a:t>Sex partners of those with well controlled HIV (undetectable viral load) are not at increased risk of HIV transmission through sexual exposure (See CDC U=U campaign)</a:t>
            </a:r>
          </a:p>
          <a:p>
            <a:pPr lvl="0"/>
            <a:endParaRPr lang="en-US" sz="8000" dirty="0"/>
          </a:p>
          <a:p>
            <a:pPr marL="777240" lvl="2" indent="0">
              <a:buNone/>
            </a:pPr>
            <a:endParaRPr lang="en-US" sz="7200" dirty="0"/>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553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43676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HIV Screening is Important for Prevention</a:t>
            </a:r>
          </a:p>
          <a:p>
            <a:r>
              <a:rPr lang="en-US" dirty="0"/>
              <a:t>Knowing they have HIV allows people to</a:t>
            </a:r>
          </a:p>
          <a:p>
            <a:pPr lvl="1"/>
            <a:r>
              <a:rPr lang="en-US" dirty="0"/>
              <a:t>Protect others from becoming infected</a:t>
            </a:r>
          </a:p>
          <a:p>
            <a:pPr lvl="1"/>
            <a:r>
              <a:rPr lang="en-US" dirty="0"/>
              <a:t>Make safer decisions about sex, needle use, &amp; their health care</a:t>
            </a:r>
          </a:p>
          <a:p>
            <a:r>
              <a:rPr lang="en-US" dirty="0"/>
              <a:t>PWH who know their status avoid behaviors that spread infection</a:t>
            </a:r>
          </a:p>
          <a:p>
            <a:r>
              <a:rPr lang="en-US" dirty="0"/>
              <a:t>Those at high risk but test negative can utilize prevention strategies </a:t>
            </a:r>
          </a:p>
          <a:p>
            <a:r>
              <a:rPr lang="en-US" sz="1200" dirty="0">
                <a:solidFill>
                  <a:schemeClr val="bg1"/>
                </a:solidFill>
              </a:rPr>
              <a:t>Coates, et al </a:t>
            </a:r>
            <a:r>
              <a:rPr lang="en-US" sz="1200" u="sng" dirty="0">
                <a:solidFill>
                  <a:schemeClr val="bg1"/>
                </a:solidFill>
              </a:rPr>
              <a:t>JAMA</a:t>
            </a:r>
            <a:r>
              <a:rPr lang="en-US" sz="1200" dirty="0">
                <a:solidFill>
                  <a:schemeClr val="bg1"/>
                </a:solidFill>
              </a:rPr>
              <a:t> 1987;258:1889. Doll et al. </a:t>
            </a:r>
            <a:r>
              <a:rPr lang="en-US" sz="1200" u="sng" dirty="0">
                <a:solidFill>
                  <a:schemeClr val="bg1"/>
                </a:solidFill>
              </a:rPr>
              <a:t>Health Psychol </a:t>
            </a:r>
            <a:r>
              <a:rPr lang="en-US" sz="1200" dirty="0">
                <a:solidFill>
                  <a:schemeClr val="bg1"/>
                </a:solidFill>
              </a:rPr>
              <a:t>1990;9:253-65. Fox, et al. </a:t>
            </a:r>
            <a:r>
              <a:rPr lang="en-US" sz="1200" u="sng" dirty="0">
                <a:solidFill>
                  <a:schemeClr val="bg1"/>
                </a:solidFill>
              </a:rPr>
              <a:t>AIDS</a:t>
            </a:r>
            <a:r>
              <a:rPr lang="en-US" sz="1200" dirty="0">
                <a:solidFill>
                  <a:schemeClr val="bg1"/>
                </a:solidFill>
              </a:rPr>
              <a:t> 1987;1:241-6. Gibson, et al. </a:t>
            </a:r>
            <a:r>
              <a:rPr lang="en-US" sz="1200" u="sng" dirty="0">
                <a:solidFill>
                  <a:schemeClr val="bg1"/>
                </a:solidFill>
              </a:rPr>
              <a:t>AIDS and Behavior </a:t>
            </a:r>
            <a:r>
              <a:rPr lang="en-US" sz="1200" dirty="0">
                <a:solidFill>
                  <a:schemeClr val="bg1"/>
                </a:solidFill>
              </a:rPr>
              <a:t>1999;3:3-12. </a:t>
            </a:r>
            <a:r>
              <a:rPr lang="en-US" sz="1200" dirty="0" err="1">
                <a:solidFill>
                  <a:schemeClr val="bg1"/>
                </a:solidFill>
              </a:rPr>
              <a:t>Rietmeijer</a:t>
            </a:r>
            <a:r>
              <a:rPr lang="en-US" sz="1200" dirty="0">
                <a:solidFill>
                  <a:schemeClr val="bg1"/>
                </a:solidFill>
              </a:rPr>
              <a:t>, et al. </a:t>
            </a:r>
            <a:r>
              <a:rPr lang="en-US" sz="1200" u="sng" dirty="0">
                <a:solidFill>
                  <a:schemeClr val="bg1"/>
                </a:solidFill>
              </a:rPr>
              <a:t>AIDS</a:t>
            </a:r>
            <a:r>
              <a:rPr lang="en-US" sz="1200" dirty="0">
                <a:solidFill>
                  <a:schemeClr val="bg1"/>
                </a:solidFill>
              </a:rPr>
              <a:t> 1996; 10:291-8. van </a:t>
            </a:r>
            <a:r>
              <a:rPr lang="en-US" sz="1200" dirty="0" err="1">
                <a:solidFill>
                  <a:schemeClr val="bg1"/>
                </a:solidFill>
              </a:rPr>
              <a:t>Griensven</a:t>
            </a:r>
            <a:r>
              <a:rPr lang="en-US" sz="1200" dirty="0">
                <a:solidFill>
                  <a:schemeClr val="bg1"/>
                </a:solidFill>
              </a:rPr>
              <a:t> et al. </a:t>
            </a:r>
            <a:r>
              <a:rPr lang="en-US" sz="1200" u="sng" dirty="0">
                <a:solidFill>
                  <a:schemeClr val="bg1"/>
                </a:solidFill>
              </a:rPr>
              <a:t>Am J Epidemiol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1162512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IV Testing and Diagnosis</a:t>
            </a:r>
          </a:p>
          <a:p>
            <a:r>
              <a:rPr lang="en-US" sz="1200" b="0" i="0" u="none" strike="noStrike" kern="1200" dirty="0">
                <a:solidFill>
                  <a:schemeClr val="tx1"/>
                </a:solidFill>
                <a:effectLst/>
                <a:latin typeface="+mn-lt"/>
                <a:ea typeface="+mn-ea"/>
                <a:cs typeface="+mn-cs"/>
              </a:rPr>
              <a:t>Author: Peter Leone, MD (</a:t>
            </a:r>
            <a:r>
              <a:rPr lang="en-US" sz="1200" b="0" i="0" u="none" strike="noStrike" kern="1200" dirty="0">
                <a:solidFill>
                  <a:schemeClr val="tx1"/>
                </a:solidFill>
                <a:effectLst/>
                <a:latin typeface="+mn-lt"/>
                <a:ea typeface="+mn-ea"/>
                <a:cs typeface="+mn-cs"/>
                <a:hlinkClick r:id="rId3"/>
              </a:rPr>
              <a:t>More Info</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Editors in Chief: Daniel R. </a:t>
            </a:r>
            <a:r>
              <a:rPr lang="en-US" sz="1200" b="0" i="0" u="none" strike="noStrike" kern="1200" dirty="0" err="1">
                <a:solidFill>
                  <a:schemeClr val="tx1"/>
                </a:solidFill>
                <a:effectLst/>
                <a:latin typeface="+mn-lt"/>
                <a:ea typeface="+mn-ea"/>
                <a:cs typeface="+mn-cs"/>
              </a:rPr>
              <a:t>Kuritzkes</a:t>
            </a:r>
            <a:r>
              <a:rPr lang="en-US" sz="1200" b="0" i="0" u="none" strike="noStrike" kern="1200" dirty="0">
                <a:solidFill>
                  <a:schemeClr val="tx1"/>
                </a:solidFill>
                <a:effectLst/>
                <a:latin typeface="+mn-lt"/>
                <a:ea typeface="+mn-ea"/>
                <a:cs typeface="+mn-cs"/>
              </a:rPr>
              <a:t>, MD; Joseph J. </a:t>
            </a:r>
            <a:r>
              <a:rPr lang="en-US" sz="1200" b="0" i="0" u="none" strike="noStrike" kern="1200" dirty="0" err="1">
                <a:solidFill>
                  <a:schemeClr val="tx1"/>
                </a:solidFill>
                <a:effectLst/>
                <a:latin typeface="+mn-lt"/>
                <a:ea typeface="+mn-ea"/>
                <a:cs typeface="+mn-cs"/>
              </a:rPr>
              <a:t>Eron</a:t>
            </a:r>
            <a:r>
              <a:rPr lang="en-US" sz="1200" b="0" i="0" u="none" strike="noStrike" kern="1200" dirty="0">
                <a:solidFill>
                  <a:schemeClr val="tx1"/>
                </a:solidFill>
                <a:effectLst/>
                <a:latin typeface="+mn-lt"/>
                <a:ea typeface="+mn-ea"/>
                <a:cs typeface="+mn-cs"/>
              </a:rPr>
              <a:t>, Jr., MD </a:t>
            </a:r>
          </a:p>
          <a:p>
            <a:r>
              <a:rPr lang="en-US" sz="1200" b="0" i="0" u="none" strike="noStrike" kern="1200" dirty="0">
                <a:solidFill>
                  <a:schemeClr val="tx1"/>
                </a:solidFill>
                <a:effectLst/>
                <a:latin typeface="+mn-lt"/>
                <a:ea typeface="+mn-ea"/>
                <a:cs typeface="+mn-cs"/>
              </a:rPr>
              <a:t>Last Reviewed: 1/9/18 (</a:t>
            </a:r>
            <a:r>
              <a:rPr lang="en-US" sz="1200" b="0" i="0" u="none" strike="noStrike" kern="1200" dirty="0">
                <a:solidFill>
                  <a:schemeClr val="tx1"/>
                </a:solidFill>
                <a:effectLst/>
                <a:latin typeface="+mn-lt"/>
                <a:ea typeface="+mn-ea"/>
                <a:cs typeface="+mn-cs"/>
                <a:hlinkClick r:id="rId4"/>
              </a:rPr>
              <a:t>What's New</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21593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13002516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13002516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53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13002516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13002516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latin typeface="Calibri"/>
                <a:ea typeface="Calibri"/>
                <a:cs typeface="Calibri"/>
                <a:sym typeface="Calibri"/>
              </a:rPr>
              <a:t>PEP</a:t>
            </a:r>
            <a:r>
              <a:rPr lang="en" sz="1200" dirty="0">
                <a:latin typeface="Calibri"/>
                <a:ea typeface="Calibri"/>
                <a:cs typeface="Calibri"/>
                <a:sym typeface="Calibri"/>
              </a:rPr>
              <a:t>: Antiretroviral medication taken by someone who does NOT have HIV but who has had a potentially significant exposure in order to reduce the risk of infection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Taken </a:t>
            </a:r>
            <a:r>
              <a:rPr lang="en" sz="1200" b="1" dirty="0">
                <a:latin typeface="Calibri"/>
                <a:ea typeface="Calibri"/>
                <a:cs typeface="Calibri"/>
                <a:sym typeface="Calibri"/>
              </a:rPr>
              <a:t>daily for 28 days, started</a:t>
            </a:r>
            <a:r>
              <a:rPr lang="en" sz="1200" dirty="0">
                <a:latin typeface="Calibri"/>
                <a:ea typeface="Calibri"/>
                <a:cs typeface="Calibri"/>
                <a:sym typeface="Calibri"/>
              </a:rPr>
              <a:t> </a:t>
            </a:r>
            <a:r>
              <a:rPr lang="en" sz="1200" b="1" dirty="0">
                <a:latin typeface="Calibri"/>
                <a:ea typeface="Calibri"/>
                <a:cs typeface="Calibri"/>
                <a:sym typeface="Calibri"/>
              </a:rPr>
              <a:t>&lt;72 hours after </a:t>
            </a:r>
            <a:r>
              <a:rPr lang="en" sz="1200" dirty="0">
                <a:latin typeface="Calibri"/>
                <a:ea typeface="Calibri"/>
                <a:cs typeface="Calibri"/>
                <a:sym typeface="Calibri"/>
              </a:rPr>
              <a:t>high risk activity (i.e. sexual activity, IDU) or unintentional exposure (i.e. occupational) with a known/potentially HIV-positive contact in order to reduce the risk of being infected with HIV. </a:t>
            </a:r>
            <a:r>
              <a:rPr lang="en" sz="2800" dirty="0">
                <a:latin typeface="Calibri"/>
                <a:ea typeface="Calibri"/>
                <a:cs typeface="Calibri"/>
                <a:sym typeface="Calibri"/>
              </a:rPr>
              <a:t>Occupational exposure: </a:t>
            </a:r>
            <a:r>
              <a:rPr lang="en" sz="1200" dirty="0">
                <a:latin typeface="Calibri"/>
                <a:ea typeface="Calibri"/>
                <a:cs typeface="Calibri"/>
                <a:sym typeface="Calibri"/>
              </a:rPr>
              <a:t>Needle stick, splash, bite.  </a:t>
            </a:r>
            <a:r>
              <a:rPr lang="en" sz="2800" dirty="0">
                <a:latin typeface="Calibri"/>
                <a:ea typeface="Calibri"/>
                <a:cs typeface="Calibri"/>
                <a:sym typeface="Calibri"/>
              </a:rPr>
              <a:t>Non-occupational exposure: </a:t>
            </a:r>
            <a:r>
              <a:rPr lang="en" sz="1200" dirty="0">
                <a:latin typeface="Calibri"/>
                <a:ea typeface="Calibri"/>
                <a:cs typeface="Calibri"/>
                <a:sym typeface="Calibri"/>
              </a:rPr>
              <a:t>Unprotected sex, sexual assault, condom break, shared needles. </a:t>
            </a:r>
            <a:r>
              <a:rPr lang="en" sz="1200" b="1" i="1" dirty="0">
                <a:latin typeface="Calibri"/>
                <a:ea typeface="Calibri"/>
                <a:cs typeface="Calibri"/>
                <a:sym typeface="Calibri"/>
              </a:rPr>
              <a:t>Note: most pharmacies will dispense a 30d supply</a:t>
            </a:r>
            <a:endParaRPr sz="1200" b="1" i="1" dirty="0">
              <a:latin typeface="Calibri"/>
              <a:ea typeface="Calibri"/>
              <a:cs typeface="Calibri"/>
              <a:sym typeface="Calibri"/>
            </a:endParaRPr>
          </a:p>
          <a:p>
            <a:pPr marL="0" lvl="0" indent="0" algn="l" rtl="0">
              <a:lnSpc>
                <a:spcPct val="115000"/>
              </a:lnSpc>
              <a:spcBef>
                <a:spcPts val="0"/>
              </a:spcBef>
              <a:spcAft>
                <a:spcPts val="0"/>
              </a:spcAft>
              <a:buNone/>
            </a:pPr>
            <a:r>
              <a:rPr lang="en" sz="1200" b="1" dirty="0">
                <a:latin typeface="Calibri"/>
                <a:ea typeface="Calibri"/>
                <a:cs typeface="Calibri"/>
                <a:sym typeface="Calibri"/>
              </a:rPr>
              <a:t>PrEP</a:t>
            </a:r>
            <a:r>
              <a:rPr lang="en" sz="1200" dirty="0">
                <a:latin typeface="Calibri"/>
                <a:ea typeface="Calibri"/>
                <a:cs typeface="Calibri"/>
                <a:sym typeface="Calibri"/>
              </a:rPr>
              <a:t>: Antiretroviral medication taken by someone who does NOT have HIV in order to prevent infection with HIV. Taken </a:t>
            </a:r>
            <a:r>
              <a:rPr lang="en" sz="1200" b="1" dirty="0">
                <a:latin typeface="Calibri"/>
                <a:ea typeface="Calibri"/>
                <a:cs typeface="Calibri"/>
                <a:sym typeface="Calibri"/>
              </a:rPr>
              <a:t>daily</a:t>
            </a:r>
            <a:r>
              <a:rPr lang="en" sz="1200" dirty="0">
                <a:latin typeface="Calibri"/>
                <a:ea typeface="Calibri"/>
                <a:cs typeface="Calibri"/>
                <a:sym typeface="Calibri"/>
              </a:rPr>
              <a:t> </a:t>
            </a:r>
            <a:r>
              <a:rPr lang="en" sz="1200" b="1" u="sng" dirty="0">
                <a:latin typeface="Calibri"/>
                <a:ea typeface="Calibri"/>
                <a:cs typeface="Calibri"/>
                <a:sym typeface="Calibri"/>
              </a:rPr>
              <a:t>before</a:t>
            </a:r>
            <a:r>
              <a:rPr lang="en" sz="1200" dirty="0">
                <a:latin typeface="Calibri"/>
                <a:ea typeface="Calibri"/>
                <a:cs typeface="Calibri"/>
                <a:sym typeface="Calibri"/>
              </a:rPr>
              <a:t> high risk activity (intercourse, IDU) with a known/potentially HIV-positive contact in order to reduce the risk of being infected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https://www.cdc.gov/hiv/pdf/programresources/cdc-hiv-npep-guidelines.pdf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https://www.fda.gov/Drugs/DrugSafety/ucm608112.htm</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4"/>
              </a:rPr>
              <a:t>https://www.cdc.gov/hiv/pdf/risk/prep/cdc-hiv-prep-guidelines-2017.pdf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5"/>
              </a:rPr>
              <a:t>https://www.cdc.gov/hiv/risk/prep/index.html</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6"/>
              </a:rPr>
              <a:t>https://www.cdc.gov/hiv/guidelines/preventing.html</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8785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1768259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3784692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298856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Globally 6000 new HIV infections occur daily</a:t>
            </a:r>
          </a:p>
          <a:p>
            <a:r>
              <a:rPr lang="en-US" dirty="0"/>
              <a:t>Pre exposure prophylaxis</a:t>
            </a:r>
          </a:p>
          <a:p>
            <a:pPr lvl="1"/>
            <a:r>
              <a:rPr lang="en-US" dirty="0"/>
              <a:t>Strategy with historical precedent in Infectious Diseases, </a:t>
            </a:r>
            <a:r>
              <a:rPr lang="en-US" dirty="0" err="1"/>
              <a:t>eg</a:t>
            </a:r>
            <a:r>
              <a:rPr lang="en-US" dirty="0"/>
              <a:t>. Malaria Prophylaxis</a:t>
            </a:r>
          </a:p>
          <a:p>
            <a:pPr lvl="1"/>
            <a:r>
              <a:rPr lang="en-US" dirty="0"/>
              <a:t>HIV prophylactic control for HIV negative Individual</a:t>
            </a:r>
          </a:p>
          <a:p>
            <a:endParaRPr lang="en-US" dirty="0"/>
          </a:p>
        </p:txBody>
      </p:sp>
      <p:sp>
        <p:nvSpPr>
          <p:cNvPr id="4" name="Slide Number Placeholder 3"/>
          <p:cNvSpPr>
            <a:spLocks noGrp="1"/>
          </p:cNvSpPr>
          <p:nvPr>
            <p:ph type="sldNum" sz="quarter" idx="10"/>
          </p:nvPr>
        </p:nvSpPr>
        <p:spPr/>
        <p:txBody>
          <a:bodyPr/>
          <a:lstStyle/>
          <a:p>
            <a:fld id="{5F660820-5547-904A-B6D8-225CCE99D529}" type="slidenum">
              <a:rPr lang="en-US" smtClean="0"/>
              <a:pPr/>
              <a:t>33</a:t>
            </a:fld>
            <a:endParaRPr lang="en-US"/>
          </a:p>
        </p:txBody>
      </p:sp>
    </p:spTree>
    <p:extLst>
      <p:ext uri="{BB962C8B-B14F-4D97-AF65-F5344CB8AC3E}">
        <p14:creationId xmlns:p14="http://schemas.microsoft.com/office/powerpoint/2010/main" val="222908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Indications for PREP</a:t>
            </a:r>
          </a:p>
          <a:p>
            <a:r>
              <a:rPr lang="en-US" dirty="0"/>
              <a:t>Estimated 1 in 4 sexually active HIV negative adult MSM</a:t>
            </a:r>
          </a:p>
          <a:p>
            <a:r>
              <a:rPr lang="en-US" dirty="0"/>
              <a:t>Estimated 1 in 5 HIV negative adults with IDU</a:t>
            </a:r>
          </a:p>
          <a:p>
            <a:r>
              <a:rPr lang="en-US" dirty="0"/>
              <a:t>Estimated 1 in 200 heterosexually active adults</a:t>
            </a:r>
          </a:p>
          <a:p>
            <a:endParaRPr lang="en-US" dirty="0"/>
          </a:p>
        </p:txBody>
      </p:sp>
      <p:sp>
        <p:nvSpPr>
          <p:cNvPr id="4" name="Slide Number Placeholder 3"/>
          <p:cNvSpPr>
            <a:spLocks noGrp="1"/>
          </p:cNvSpPr>
          <p:nvPr>
            <p:ph type="sldNum" sz="quarter" idx="10"/>
          </p:nvPr>
        </p:nvSpPr>
        <p:spPr/>
        <p:txBody>
          <a:bodyPr/>
          <a:lstStyle/>
          <a:p>
            <a:fld id="{9FB8CB29-0B2C-48BB-9B6C-F75C065BC5B5}" type="slidenum">
              <a:rPr lang="en-US" smtClean="0"/>
              <a:t>34</a:t>
            </a:fld>
            <a:endParaRPr lang="en-US"/>
          </a:p>
        </p:txBody>
      </p:sp>
    </p:spTree>
    <p:extLst>
      <p:ext uri="{BB962C8B-B14F-4D97-AF65-F5344CB8AC3E}">
        <p14:creationId xmlns:p14="http://schemas.microsoft.com/office/powerpoint/2010/main" val="44747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 USPSTF </a:t>
            </a:r>
            <a:r>
              <a:rPr lang="en-US" sz="1400" i="1" dirty="0">
                <a:solidFill>
                  <a:srgbClr val="000000"/>
                </a:solidFill>
              </a:rPr>
              <a:t>Prevention of HIV Infection: Preexposure Prophylaxis</a:t>
            </a:r>
            <a:r>
              <a:rPr lang="en-US" sz="1400" dirty="0">
                <a:solidFill>
                  <a:srgbClr val="000000"/>
                </a:solidFill>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https://www.uspreventiveservicestaskforce.org/Page/Document/RecommendationStatementFinal/prevention-of-human-immunodeficiency-virus-hiv-infection-pre-exposure-prophylaxis</a:t>
            </a:r>
            <a:endParaRPr lang="en-US" sz="1200" dirty="0">
              <a:solidFill>
                <a:schemeClr val="tx1"/>
              </a:solidFill>
            </a:endParaRPr>
          </a:p>
          <a:p>
            <a:r>
              <a:rPr lang="en-US" dirty="0"/>
              <a:t>- Max intracellular concentrations in</a:t>
            </a:r>
            <a:r>
              <a:rPr lang="en-US" baseline="0" dirty="0"/>
              <a:t> blood after 20d of daily dosing, rectal tissue at 7d, cervicovaginal tissues at 20d. No data on penile tissue concentrations.</a:t>
            </a:r>
          </a:p>
          <a:p>
            <a:r>
              <a:rPr lang="en-US" baseline="0" dirty="0"/>
              <a:t>- TAF/FTC data presented at CROI 2019: </a:t>
            </a:r>
            <a:r>
              <a:rPr lang="en-US" sz="1200" dirty="0"/>
              <a:t>Hare CB et al. </a:t>
            </a:r>
            <a:r>
              <a:rPr lang="en-US" sz="1200" i="1" dirty="0"/>
              <a:t>The Phase 3 Discover Study: Daily F/TAF or F/TDF for HIV </a:t>
            </a:r>
            <a:r>
              <a:rPr lang="en-US" sz="1200" i="1" dirty="0" err="1"/>
              <a:t>PrEP.</a:t>
            </a:r>
            <a:r>
              <a:rPr lang="en-US" sz="1200" i="1" dirty="0"/>
              <a:t> </a:t>
            </a:r>
            <a:r>
              <a:rPr lang="en-US" sz="1200" dirty="0"/>
              <a:t>CROI 2019 Abstract #104. </a:t>
            </a:r>
            <a:r>
              <a:rPr lang="en-US" dirty="0"/>
              <a:t> </a:t>
            </a:r>
            <a:r>
              <a:rPr lang="en-US" sz="1200" dirty="0">
                <a:hlinkClick r:id="rId4"/>
              </a:rPr>
              <a:t>www.croiconference.org</a:t>
            </a:r>
            <a:r>
              <a:rPr lang="en-US" sz="1200" dirty="0"/>
              <a:t>  Noninferiority</a:t>
            </a:r>
            <a:r>
              <a:rPr lang="en-US" sz="1200" baseline="0" dirty="0"/>
              <a:t> to date (50%+ reached 96weeks; 90% reached </a:t>
            </a:r>
            <a:r>
              <a:rPr lang="en-US" sz="1200" u="sng" baseline="0" dirty="0"/>
              <a:t>&gt;</a:t>
            </a:r>
            <a:r>
              <a:rPr lang="en-US" sz="1200" baseline="0" dirty="0"/>
              <a:t>48wks).</a:t>
            </a:r>
            <a:endParaRPr lang="en-US" baseline="0" dirty="0"/>
          </a:p>
          <a:p>
            <a:pPr marL="171450" indent="-171450">
              <a:buFontTx/>
              <a:buChar char="-"/>
            </a:pPr>
            <a:r>
              <a:rPr lang="en-US" baseline="0" dirty="0"/>
              <a:t>TAF/FTC data presented at IAS 2019: Spinner, CD et al. </a:t>
            </a:r>
            <a:r>
              <a:rPr lang="en-US" i="1" baseline="0" dirty="0"/>
              <a:t>DISCOVER study for HIV </a:t>
            </a:r>
            <a:r>
              <a:rPr lang="en-US" i="1" baseline="0" dirty="0" err="1"/>
              <a:t>PrEP</a:t>
            </a:r>
            <a:r>
              <a:rPr lang="en-US" i="1" baseline="0" dirty="0"/>
              <a:t>: F/TAF has a more rapid onset and longer sustained duration of HIV protection compared with F/TDF. </a:t>
            </a:r>
            <a:r>
              <a:rPr lang="en-US" i="0" baseline="0" dirty="0"/>
              <a:t>Abstract 4898. programme.ias2019.org/abstract.  Risk assessed from computer-aided self-interview, lab-assessed STIs.  Adherence by pill count and self report and in subset measured by intracellular TFV-DP concentrations in PBMCs at week 4 and DBS q12wks. Week 4PBMC TFV-DP levels were 6.3 fold higher with F/TAF; 98% vs 65% above protective threshold. Median duration of protection after last dose at steady state was 60% longer for F/</a:t>
            </a:r>
            <a:r>
              <a:rPr lang="en-US" i="0" baseline="0" dirty="0" err="1"/>
              <a:t>TAF.Low</a:t>
            </a:r>
            <a:r>
              <a:rPr lang="en-US" i="0" baseline="0" dirty="0"/>
              <a:t> DBS TFV-DP levels (adherence&lt;2 doses/week) associated with increase risk of HIV for F/TAF (OR29.4) and F/TDF (OR 13).</a:t>
            </a:r>
          </a:p>
          <a:p>
            <a:pPr marL="171450" indent="-171450">
              <a:buFontTx/>
              <a:buChar char="-"/>
            </a:pPr>
            <a:r>
              <a:rPr lang="en-US" i="0" baseline="0" dirty="0"/>
              <a:t>Additional agents and routes in clinical trials currently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10/2019 TAF/FTC FDA-approved </a:t>
            </a:r>
            <a:r>
              <a:rPr lang="en-US" dirty="0">
                <a:hlinkClick r:id="rId5"/>
              </a:rPr>
              <a:t>https://www.gilead.com/~/media/Files/pdfs/medicines/hiv/descovy/descovy_pi.pdf</a:t>
            </a:r>
            <a:endParaRPr lang="en-US" i="0" baseline="0"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1185886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ATN 110 Study</a:t>
            </a:r>
          </a:p>
          <a:p>
            <a:r>
              <a:rPr lang="en-US" sz="1200" dirty="0"/>
              <a:t>200 men ages 18-22 </a:t>
            </a:r>
          </a:p>
          <a:p>
            <a:r>
              <a:rPr lang="en-US" sz="1200" dirty="0"/>
              <a:t>48 weeks of </a:t>
            </a:r>
            <a:r>
              <a:rPr lang="en-US" sz="1200" dirty="0" err="1"/>
              <a:t>PrEP</a:t>
            </a:r>
            <a:r>
              <a:rPr lang="en-US" sz="1200" dirty="0"/>
              <a:t> FTC/TDF (emtricitabine/tenofovir disoproxil fumarate)</a:t>
            </a:r>
          </a:p>
          <a:p>
            <a:r>
              <a:rPr lang="en-US" sz="1200" dirty="0"/>
              <a:t>Summary : modest decline in bone density at 24 weeks that stabilizes by week 48</a:t>
            </a:r>
          </a:p>
          <a:p>
            <a:r>
              <a:rPr lang="en-US" sz="1200" dirty="0"/>
              <a:t>Bone health returned to near baseline when meds discontinued at week 48</a:t>
            </a:r>
          </a:p>
          <a:p>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437132-D1D0-4C05-940A-93E9233776D5}" type="slidenum">
              <a:rPr lang="en-US" altLang="en-US" smtClean="0"/>
              <a:pPr>
                <a:spcBef>
                  <a:spcPct val="0"/>
                </a:spcBef>
              </a:pPr>
              <a:t>36</a:t>
            </a:fld>
            <a:endParaRPr lang="en-US" altLang="en-US"/>
          </a:p>
        </p:txBody>
      </p:sp>
    </p:spTree>
    <p:extLst>
      <p:ext uri="{BB962C8B-B14F-4D97-AF65-F5344CB8AC3E}">
        <p14:creationId xmlns:p14="http://schemas.microsoft.com/office/powerpoint/2010/main" val="287801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Side effects: </a:t>
            </a:r>
            <a:r>
              <a:rPr lang="en-US" dirty="0"/>
              <a:t>H/A -7%, Abd pain- 4%, Weight changes-3%, Depression- 9%, Fatigue-9%, Rash-7% </a:t>
            </a:r>
          </a:p>
          <a:p>
            <a:r>
              <a:rPr lang="en-US" dirty="0"/>
              <a:t>Drug interaction potential TDF: Hepatitis C agents  Sofosbuvir/</a:t>
            </a:r>
            <a:r>
              <a:rPr lang="en-US" dirty="0" err="1"/>
              <a:t>velpatasavir</a:t>
            </a:r>
            <a:r>
              <a:rPr lang="en-US" dirty="0"/>
              <a:t>, Sofosbuvir/</a:t>
            </a:r>
            <a:r>
              <a:rPr lang="en-US" dirty="0" err="1"/>
              <a:t>velpatasvir</a:t>
            </a:r>
            <a:r>
              <a:rPr lang="en-US" dirty="0"/>
              <a:t>/</a:t>
            </a:r>
            <a:r>
              <a:rPr lang="en-US" dirty="0" err="1"/>
              <a:t>voxilaprevir</a:t>
            </a:r>
            <a:r>
              <a:rPr lang="en-US" dirty="0"/>
              <a:t>, </a:t>
            </a:r>
          </a:p>
          <a:p>
            <a:r>
              <a:rPr lang="en-US" dirty="0"/>
              <a:t>Ledipasvir/sofosbuvir  </a:t>
            </a:r>
          </a:p>
          <a:p>
            <a:endParaRPr lang="en-US" dirty="0"/>
          </a:p>
          <a:p>
            <a:pPr marL="114300" indent="0">
              <a:buNone/>
            </a:pPr>
            <a:endParaRPr lang="en-US" dirty="0"/>
          </a:p>
          <a:p>
            <a:endParaRPr lang="en-US" altLang="en-US" dirty="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7C142B-7645-4B7C-BD29-AC9D76299510}" type="slidenum">
              <a:rPr lang="en-US" altLang="en-US" smtClean="0"/>
              <a:pPr/>
              <a:t>37</a:t>
            </a:fld>
            <a:endParaRPr lang="en-US" altLang="en-US"/>
          </a:p>
        </p:txBody>
      </p:sp>
    </p:spTree>
    <p:extLst>
      <p:ext uri="{BB962C8B-B14F-4D97-AF65-F5344CB8AC3E}">
        <p14:creationId xmlns:p14="http://schemas.microsoft.com/office/powerpoint/2010/main" val="43261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022B3A-888B-44B6-AC76-CBDAFECDEC86}" type="slidenum">
              <a:rPr lang="en-US" altLang="en-US" smtClean="0"/>
              <a:pPr>
                <a:spcBef>
                  <a:spcPct val="0"/>
                </a:spcBef>
              </a:pPr>
              <a:t>4</a:t>
            </a:fld>
            <a:endParaRPr lang="en-US" altLang="en-US"/>
          </a:p>
        </p:txBody>
      </p:sp>
    </p:spTree>
    <p:extLst>
      <p:ext uri="{BB962C8B-B14F-4D97-AF65-F5344CB8AC3E}">
        <p14:creationId xmlns:p14="http://schemas.microsoft.com/office/powerpoint/2010/main" val="391105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1917022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https://apps.who.int/iris/rest/bitstreams/1239070/retrieve</a:t>
            </a:r>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243514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44</a:t>
            </a:fld>
            <a:endParaRPr lang="en-US"/>
          </a:p>
        </p:txBody>
      </p:sp>
    </p:spTree>
    <p:extLst>
      <p:ext uri="{BB962C8B-B14F-4D97-AF65-F5344CB8AC3E}">
        <p14:creationId xmlns:p14="http://schemas.microsoft.com/office/powerpoint/2010/main" val="3374322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in PWID:</a:t>
            </a:r>
            <a:r>
              <a:rPr lang="en-US" baseline="0" dirty="0"/>
              <a:t> </a:t>
            </a:r>
            <a:r>
              <a:rPr lang="en-US" dirty="0">
                <a:solidFill>
                  <a:schemeClr val="tx1"/>
                </a:solidFill>
              </a:rPr>
              <a:t>Any use of injection drugs (past 6 months)</a:t>
            </a:r>
          </a:p>
          <a:p>
            <a:pPr marL="0" indent="0">
              <a:buNone/>
            </a:pPr>
            <a:r>
              <a:rPr lang="en-US" dirty="0">
                <a:solidFill>
                  <a:schemeClr val="tx1"/>
                </a:solidFill>
              </a:rPr>
              <a:t>			</a:t>
            </a:r>
            <a:r>
              <a:rPr lang="en-US" u="sng" dirty="0">
                <a:solidFill>
                  <a:schemeClr val="tx1"/>
                </a:solidFill>
              </a:rPr>
              <a:t>AND</a:t>
            </a:r>
          </a:p>
          <a:p>
            <a:r>
              <a:rPr lang="en-US" dirty="0">
                <a:solidFill>
                  <a:schemeClr val="tx1"/>
                </a:solidFill>
              </a:rPr>
              <a:t>Any sharing of injection equipment </a:t>
            </a:r>
            <a:r>
              <a:rPr lang="en-US" u="sng" dirty="0">
                <a:solidFill>
                  <a:schemeClr val="tx1"/>
                </a:solidFill>
              </a:rPr>
              <a:t>OR</a:t>
            </a:r>
            <a:r>
              <a:rPr lang="en-US" dirty="0">
                <a:solidFill>
                  <a:schemeClr val="tx1"/>
                </a:solidFill>
              </a:rPr>
              <a:t> participation in methadone, naloxone, or buprenorphine treatment program (past 6 months) </a:t>
            </a:r>
            <a:r>
              <a:rPr lang="en-US" u="sng" dirty="0">
                <a:solidFill>
                  <a:schemeClr val="tx1"/>
                </a:solidFill>
              </a:rPr>
              <a:t>OR</a:t>
            </a:r>
            <a:r>
              <a:rPr lang="en-US" dirty="0">
                <a:solidFill>
                  <a:schemeClr val="tx1"/>
                </a:solidFill>
              </a:rPr>
              <a:t> risk of sexual acquisition</a:t>
            </a:r>
          </a:p>
          <a:p>
            <a:r>
              <a:rPr lang="en-US" dirty="0">
                <a:solidFill>
                  <a:schemeClr val="tx1"/>
                </a:solidFill>
              </a:rPr>
              <a:t>Additional consideration: transactional sex and high community and/or sexual network </a:t>
            </a:r>
          </a:p>
          <a:p>
            <a:pPr algn="l"/>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The CDC has updated it’s webpage in regards to HIV prevention.  For the first time the CDC has added percentages to various bio-medical HIV Prevention methods.  </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Antiretroviral Therapy (ART)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HIV-positive men and women, taking ART regularly greatly reduces the risk of HIV transmission to an HIV–negative partner. For persons who achieve and maintain viral suppression, there is effectively no risk of transmitting HIV to their HIV–negative sexual partner. </a:t>
            </a:r>
            <a:r>
              <a:rPr lang="en-US" sz="1200" b="1" u="sng" dirty="0">
                <a:solidFill>
                  <a:schemeClr val="dk1"/>
                </a:solidFill>
                <a:latin typeface="+mn-lt"/>
                <a:ea typeface="Calibri"/>
                <a:cs typeface="Calibri"/>
                <a:sym typeface="Calibri"/>
              </a:rPr>
              <a:t>This translates to an effectiveness estimate of 100%</a:t>
            </a:r>
            <a:r>
              <a:rPr lang="en-US" sz="1200" dirty="0">
                <a:solidFill>
                  <a:schemeClr val="dk1"/>
                </a:solidFill>
                <a:latin typeface="+mn-lt"/>
                <a:ea typeface="Calibri"/>
                <a:cs typeface="Calibri"/>
                <a:sym typeface="Calibri"/>
              </a:rPr>
              <a:t> for taking ART regularly as prescribed and achieving and maintaining viral suppression.  Effectiveness is lower, and there is a risk of transmitting HIV, when persons do not take ART as prescribed or stop taking ART, if viral suppression is not achieved, or if viral suppression is not maintained.</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(at least 4 times per week), </a:t>
            </a:r>
            <a:r>
              <a:rPr lang="en-US" sz="1200" b="1" dirty="0">
                <a:solidFill>
                  <a:schemeClr val="dk1"/>
                </a:solidFill>
                <a:latin typeface="+mn-lt"/>
                <a:ea typeface="Calibri"/>
                <a:cs typeface="Calibri"/>
                <a:sym typeface="Calibri"/>
              </a:rPr>
              <a:t>the risk of acquiring HIV is reduced by about 99% among MSM</a:t>
            </a:r>
            <a:r>
              <a:rPr lang="en-US" sz="1200" dirty="0">
                <a:solidFill>
                  <a:schemeClr val="dk1"/>
                </a:solidFill>
                <a:latin typeface="+mn-lt"/>
                <a:ea typeface="Calibri"/>
                <a:cs typeface="Calibri"/>
                <a:sym typeface="Calibri"/>
              </a:rPr>
              <a:t>. While daily use is recommended in the U.S.,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least 4 times per week) appears to provide similar levels of protection among MSM.  The effectiveness of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When taking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HIV acquisition is extremely rare and has not been observed in any of the studies described below.  In clinical practice, a few cases of new HIV infections have been confirmed while HIV-negative individuals were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with verified adherence.</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Persons Who Inject Drugs (PWIDs) face HIV risks from both injecting and sex behaviors. Studies on the effectiveness of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when taken daily among PWID are limited. However,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a:r>
            <a:r>
              <a:rPr lang="en-US" sz="1200" b="1" dirty="0">
                <a:solidFill>
                  <a:schemeClr val="dk1"/>
                </a:solidFill>
                <a:latin typeface="+mn-lt"/>
                <a:ea typeface="Calibri"/>
                <a:cs typeface="Calibri"/>
                <a:sym typeface="Calibri"/>
              </a:rPr>
              <a:t>the risk of acquiring HIV is reduced by an estimated 74 – 84% among PWID</a:t>
            </a:r>
            <a:r>
              <a:rPr lang="en-US" sz="1200" dirty="0">
                <a:solidFill>
                  <a:schemeClr val="dk1"/>
                </a:solidFill>
                <a:latin typeface="+mn-lt"/>
                <a:ea typeface="Calibri"/>
                <a:cs typeface="Calibri"/>
                <a:sym typeface="Calibri"/>
              </a:rPr>
              <a:t>. These estimates are based on tenofovir alone and among a subset of PWID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as verified by directly observed therapy or daily diary plus monthly pill count. The effectiveness of two-drug oral therapy has not been assessed among PWID but may be higher. The effectiveness of oral daily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with maximum effectiveness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and lower effectiveness when missing doses.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dirty="0"/>
          </a:p>
        </p:txBody>
      </p:sp>
    </p:spTree>
    <p:extLst>
      <p:ext uri="{BB962C8B-B14F-4D97-AF65-F5344CB8AC3E}">
        <p14:creationId xmlns:p14="http://schemas.microsoft.com/office/powerpoint/2010/main" val="3094343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Injectable </a:t>
            </a:r>
            <a:r>
              <a:rPr lang="en-US" dirty="0" err="1"/>
              <a:t>PrEP</a:t>
            </a:r>
            <a:r>
              <a:rPr lang="en-US" dirty="0"/>
              <a:t> Side effects: Injection site reactions, Depressive disorders, Diarrhea 4%, Fatigue 4%, Sleep disorders 3%, Weight gain median 1.2 kg week 48</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47</a:t>
            </a:fld>
            <a:endParaRPr lang="en-US" dirty="0"/>
          </a:p>
        </p:txBody>
      </p:sp>
    </p:spTree>
    <p:extLst>
      <p:ext uri="{BB962C8B-B14F-4D97-AF65-F5344CB8AC3E}">
        <p14:creationId xmlns:p14="http://schemas.microsoft.com/office/powerpoint/2010/main" val="2719706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48</a:t>
            </a:fld>
            <a:endParaRPr lang="en-US" dirty="0"/>
          </a:p>
        </p:txBody>
      </p:sp>
    </p:spTree>
    <p:extLst>
      <p:ext uri="{BB962C8B-B14F-4D97-AF65-F5344CB8AC3E}">
        <p14:creationId xmlns:p14="http://schemas.microsoft.com/office/powerpoint/2010/main" val="206063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Cisgender= designated female at birth, identifies as female gender</a:t>
            </a:r>
          </a:p>
        </p:txBody>
      </p:sp>
      <p:sp>
        <p:nvSpPr>
          <p:cNvPr id="4" name="Slide Number Placeholder 3"/>
          <p:cNvSpPr>
            <a:spLocks noGrp="1"/>
          </p:cNvSpPr>
          <p:nvPr>
            <p:ph type="sldNum" sz="quarter" idx="5"/>
          </p:nvPr>
        </p:nvSpPr>
        <p:spPr/>
        <p:txBody>
          <a:bodyPr/>
          <a:lstStyle/>
          <a:p>
            <a:fld id="{F264BA1E-6AC7-4534-AA62-D6AA5C834DC4}" type="slidenum">
              <a:rPr lang="en-US" smtClean="0"/>
              <a:t>49</a:t>
            </a:fld>
            <a:endParaRPr lang="en-US" dirty="0"/>
          </a:p>
        </p:txBody>
      </p:sp>
    </p:spTree>
    <p:extLst>
      <p:ext uri="{BB962C8B-B14F-4D97-AF65-F5344CB8AC3E}">
        <p14:creationId xmlns:p14="http://schemas.microsoft.com/office/powerpoint/2010/main" val="722934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Ab, antibody; Ag antigen; CAB, </a:t>
            </a:r>
            <a:r>
              <a:rPr lang="en-US" sz="1200" i="1" dirty="0"/>
              <a:t>cabotegravir; </a:t>
            </a:r>
            <a:r>
              <a:rPr lang="en-US" sz="1200" i="1" dirty="0" err="1"/>
              <a:t>CrCl</a:t>
            </a:r>
            <a:r>
              <a:rPr lang="en-US" sz="1200" i="1" dirty="0"/>
              <a:t>, creatinine clearance; </a:t>
            </a:r>
            <a:r>
              <a:rPr lang="en-US" i="1" dirty="0" err="1"/>
              <a:t>eCrCl</a:t>
            </a:r>
            <a:r>
              <a:rPr lang="en-US" i="1" dirty="0"/>
              <a:t>, estimated creatinine clearance; </a:t>
            </a:r>
            <a:r>
              <a:rPr lang="en-US" sz="1200" i="1" dirty="0"/>
              <a:t>FTC, emtricitabine; </a:t>
            </a:r>
            <a:r>
              <a:rPr lang="en-US" sz="1200" i="1" dirty="0" err="1"/>
              <a:t>PrEP</a:t>
            </a:r>
            <a:r>
              <a:rPr lang="en-US" sz="1200" i="1" dirty="0"/>
              <a:t>, pre-exposure prophylaxis; TAF, tenofovir alafenamide; TDF, tenofovir disoproxil fumarate.</a:t>
            </a:r>
            <a:endParaRPr lang="en-US" i="1"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56</a:t>
            </a:fld>
            <a:endParaRPr lang="en-US" dirty="0"/>
          </a:p>
        </p:txBody>
      </p:sp>
    </p:spTree>
    <p:extLst>
      <p:ext uri="{BB962C8B-B14F-4D97-AF65-F5344CB8AC3E}">
        <p14:creationId xmlns:p14="http://schemas.microsoft.com/office/powerpoint/2010/main" val="1996934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mn-ea"/>
                <a:cs typeface="+mn-cs"/>
              </a:rPr>
              <a:t>CAB, cabotegravir; FTC, emtricitabine; INSTI, integrase strand transfer inhibitor; LA, long-acting;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PrEP</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pre-exposure prophylaxis; </a:t>
            </a:r>
            <a:r>
              <a:rPr kumimoji="0" lang="en-US" sz="1200" b="0" i="1" u="none" strike="noStrike" kern="1200" cap="none" spc="0" normalizeH="0" baseline="0" noProof="0" dirty="0">
                <a:ln>
                  <a:noFill/>
                </a:ln>
                <a:solidFill>
                  <a:srgbClr val="000000"/>
                </a:solidFill>
                <a:effectLst/>
                <a:uLnTx/>
                <a:uFillTx/>
                <a:latin typeface="Arial" charset="0"/>
                <a:ea typeface="+mn-ea"/>
                <a:cs typeface="+mn-cs"/>
              </a:rPr>
              <a:t>TDF, tenofovir disoproxil fumarate.</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57</a:t>
            </a:fld>
            <a:endParaRPr lang="en-US" dirty="0"/>
          </a:p>
        </p:txBody>
      </p:sp>
    </p:spTree>
    <p:extLst>
      <p:ext uri="{BB962C8B-B14F-4D97-AF65-F5344CB8AC3E}">
        <p14:creationId xmlns:p14="http://schemas.microsoft.com/office/powerpoint/2010/main" val="2467166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CC61EB-CD26-4654-AE61-69A81168E745}" type="slidenum">
              <a:rPr lang="en-US" altLang="en-US" smtClean="0"/>
              <a:pPr>
                <a:spcBef>
                  <a:spcPct val="0"/>
                </a:spcBef>
              </a:pPr>
              <a:t>58</a:t>
            </a:fld>
            <a:endParaRPr lang="en-US" altLang="en-US"/>
          </a:p>
        </p:txBody>
      </p:sp>
    </p:spTree>
    <p:extLst>
      <p:ext uri="{BB962C8B-B14F-4D97-AF65-F5344CB8AC3E}">
        <p14:creationId xmlns:p14="http://schemas.microsoft.com/office/powerpoint/2010/main" val="191606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102091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n-lt"/>
                <a:ea typeface="+mn-ea"/>
                <a:cs typeface="+mn-cs"/>
              </a:rPr>
              <a:t>DRV, darunavir; INSTI, integrase strand transfer inhibitor; LA, long-acting; PI, protease inhibitor; PEP, postexposure prophylaxis; </a:t>
            </a:r>
            <a:r>
              <a:rPr kumimoji="0" lang="en-US" sz="1200" b="0" i="1" u="none" strike="noStrike" kern="1200" cap="none" spc="0" normalizeH="0" baseline="0" noProof="0" dirty="0">
                <a:ln>
                  <a:noFill/>
                </a:ln>
                <a:solidFill>
                  <a:prstClr val="black"/>
                </a:solidFill>
                <a:effectLst/>
                <a:uLnTx/>
                <a:uFillTx/>
                <a:latin typeface="+mn-lt"/>
                <a:ea typeface="+mn-ea"/>
                <a:cs typeface="+mn-cs"/>
              </a:rPr>
              <a:t>PrEP, pre-exposure prophylaxis; TXF, </a:t>
            </a:r>
            <a:r>
              <a:rPr lang="en-US" sz="1200" i="1" dirty="0">
                <a:effectLst/>
                <a:latin typeface="+mn-lt"/>
              </a:rPr>
              <a:t>tenofovir alafenamide or tenofovir disoproxil fumarate; XTC, lamivudine or emtricitabine.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05441-AB89-684C-9CF3-AD7EB8A5D8E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923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9917E9-49CF-4904-82E4-7290407B5013}" type="slidenum">
              <a:rPr lang="en-US" altLang="en-US" smtClean="0"/>
              <a:pPr>
                <a:spcBef>
                  <a:spcPct val="0"/>
                </a:spcBef>
              </a:pPr>
              <a:t>62</a:t>
            </a:fld>
            <a:endParaRPr lang="en-US" altLang="en-US"/>
          </a:p>
        </p:txBody>
      </p:sp>
    </p:spTree>
    <p:extLst>
      <p:ext uri="{BB962C8B-B14F-4D97-AF65-F5344CB8AC3E}">
        <p14:creationId xmlns:p14="http://schemas.microsoft.com/office/powerpoint/2010/main" val="74740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err="1"/>
              <a:t>PrEP</a:t>
            </a:r>
            <a:r>
              <a:rPr lang="en-GB" i="1" dirty="0"/>
              <a:t>, pre-exposure prophylaxis.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05441-AB89-684C-9CF3-AD7EB8A5D8E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448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HCP, healthcare professional; </a:t>
            </a:r>
            <a:r>
              <a:rPr lang="en-GB" i="1" dirty="0" err="1"/>
              <a:t>PrEP</a:t>
            </a:r>
            <a:r>
              <a:rPr lang="en-GB" i="1" dirty="0"/>
              <a:t>, pre-exposure prophylaxis; STI, sexually transmitted infection.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05441-AB89-684C-9CF3-AD7EB8A5D8E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354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lnSpc>
                <a:spcPct val="150000"/>
              </a:lnSpc>
            </a:pPr>
            <a:r>
              <a:rPr lang="en-US" altLang="en-US" sz="2800" dirty="0"/>
              <a:t>Type of exposure:</a:t>
            </a:r>
            <a:r>
              <a:rPr lang="en-US" altLang="en-US" sz="2800" baseline="0" dirty="0"/>
              <a:t> </a:t>
            </a:r>
            <a:r>
              <a:rPr lang="en-US" altLang="en-US" sz="2400" dirty="0"/>
              <a:t>visible blood; hollow needle; deep puncture; through glove; mucosal contact</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65</a:t>
            </a:fld>
            <a:endParaRPr lang="en-US" dirty="0"/>
          </a:p>
        </p:txBody>
      </p:sp>
    </p:spTree>
    <p:extLst>
      <p:ext uri="{BB962C8B-B14F-4D97-AF65-F5344CB8AC3E}">
        <p14:creationId xmlns:p14="http://schemas.microsoft.com/office/powerpoint/2010/main" val="958345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erriweather" panose="020B0604020202020204" pitchFamily="2" charset="0"/>
              </a:rPr>
              <a:t>For occupational HIV exposures, each organization should have their own workflows for how to handle a work-place needlestick. http://www.jstor.org/stable/10.1086/672271 </a:t>
            </a:r>
          </a:p>
        </p:txBody>
      </p:sp>
      <p:sp>
        <p:nvSpPr>
          <p:cNvPr id="4" name="Slide Number Placeholder 3"/>
          <p:cNvSpPr>
            <a:spLocks noGrp="1"/>
          </p:cNvSpPr>
          <p:nvPr>
            <p:ph type="sldNum" sz="quarter" idx="5"/>
          </p:nvPr>
        </p:nvSpPr>
        <p:spPr/>
        <p:txBody>
          <a:bodyPr/>
          <a:lstStyle/>
          <a:p>
            <a:fld id="{F264BA1E-6AC7-4534-AA62-D6AA5C834DC4}" type="slidenum">
              <a:rPr lang="en-US" smtClean="0"/>
              <a:t>66</a:t>
            </a:fld>
            <a:endParaRPr lang="en-US" dirty="0"/>
          </a:p>
        </p:txBody>
      </p:sp>
    </p:spTree>
    <p:extLst>
      <p:ext uri="{BB962C8B-B14F-4D97-AF65-F5344CB8AC3E}">
        <p14:creationId xmlns:p14="http://schemas.microsoft.com/office/powerpoint/2010/main" val="972961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Screening is important for treatment and treatment is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 https://ght.org.uk/Undetectable</a:t>
            </a:r>
            <a:endParaRPr lang="en-US"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HPTN 052 Study</a:t>
            </a:r>
            <a:r>
              <a:rPr lang="en-US" dirty="0"/>
              <a:t>: 1763 subjects; </a:t>
            </a:r>
            <a:r>
              <a:rPr lang="en-US" dirty="0" err="1"/>
              <a:t>serodiscordant</a:t>
            </a:r>
            <a:r>
              <a:rPr lang="en-US" dirty="0"/>
              <a:t> </a:t>
            </a:r>
            <a:r>
              <a:rPr lang="en-US" u="sng" dirty="0"/>
              <a:t>heterosexual </a:t>
            </a:r>
            <a:r>
              <a:rPr lang="en-US" dirty="0"/>
              <a:t>couples, early versus delayed HAART initiation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Interim analysis 2011: Intention to treat analysis = 96% reduced risk in genetically linked infections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Then offered all patients HAART; 5 years follow-up</a:t>
            </a:r>
          </a:p>
          <a:p>
            <a:r>
              <a:rPr lang="en-US" dirty="0"/>
              <a:t>8 linked infections from</a:t>
            </a:r>
            <a:r>
              <a:rPr lang="en-US" baseline="0" dirty="0"/>
              <a:t> partners who did not have suppressed viral load</a:t>
            </a:r>
            <a:endParaRPr lang="en-US" dirty="0"/>
          </a:p>
          <a:p>
            <a:pPr marL="171450" indent="-171450">
              <a:buFont typeface="Arial" panose="020B0604020202020204" pitchFamily="34" charset="0"/>
              <a:buChar char="•"/>
            </a:pPr>
            <a:r>
              <a:rPr lang="en-US" dirty="0"/>
              <a:t>Early ART was associated with 93% lower risk of linked partner infection, 69% lower risk in all partner infections</a:t>
            </a:r>
          </a:p>
          <a:p>
            <a:pPr marL="171450" indent="-171450">
              <a:buFont typeface="Arial" panose="020B0604020202020204" pitchFamily="34" charset="0"/>
              <a:buChar char="•"/>
            </a:pPr>
            <a:r>
              <a:rPr lang="en-US" b="1" dirty="0"/>
              <a:t>No linked infections</a:t>
            </a:r>
            <a:r>
              <a:rPr lang="en-US" dirty="0"/>
              <a:t> when partner was stably suppressed by ART</a:t>
            </a:r>
          </a:p>
          <a:p>
            <a:r>
              <a:rPr lang="en-US" sz="1200" b="1" kern="1200" dirty="0">
                <a:solidFill>
                  <a:schemeClr val="tx1"/>
                </a:solidFill>
                <a:effectLst/>
                <a:latin typeface="+mn-lt"/>
                <a:ea typeface="+mn-ea"/>
                <a:cs typeface="+mn-cs"/>
              </a:rPr>
              <a:t>PARTNER study </a:t>
            </a:r>
            <a:r>
              <a:rPr lang="en-US" sz="1200" b="0" kern="1200" dirty="0">
                <a:solidFill>
                  <a:schemeClr val="tx1"/>
                </a:solidFill>
                <a:effectLst/>
                <a:latin typeface="+mn-lt"/>
                <a:ea typeface="+mn-ea"/>
                <a:cs typeface="+mn-cs"/>
              </a:rPr>
              <a:t>(</a:t>
            </a:r>
            <a:r>
              <a:rPr lang="en-US" sz="1200" b="0" u="sng" kern="1200" dirty="0">
                <a:solidFill>
                  <a:schemeClr val="tx1"/>
                </a:solidFill>
                <a:effectLst/>
                <a:latin typeface="+mn-lt"/>
                <a:ea typeface="+mn-ea"/>
                <a:cs typeface="+mn-cs"/>
              </a:rPr>
              <a:t>heterosexual</a:t>
            </a:r>
            <a:r>
              <a:rPr lang="en-US" sz="1200" b="0" u="sng" kern="1200" baseline="0" dirty="0">
                <a:solidFill>
                  <a:schemeClr val="tx1"/>
                </a:solidFill>
                <a:effectLst/>
                <a:latin typeface="+mn-lt"/>
                <a:ea typeface="+mn-ea"/>
                <a:cs typeface="+mn-cs"/>
              </a:rPr>
              <a:t> and MSM partners</a:t>
            </a:r>
            <a:r>
              <a:rPr lang="en-US" sz="1200" b="0" kern="1200" baseline="0" dirty="0">
                <a:solidFill>
                  <a:schemeClr val="tx1"/>
                </a:solidFill>
                <a:effectLst/>
                <a:latin typeface="+mn-lt"/>
                <a:ea typeface="+mn-ea"/>
                <a:cs typeface="+mn-cs"/>
              </a:rPr>
              <a:t>) </a:t>
            </a:r>
          </a:p>
          <a:p>
            <a:r>
              <a:rPr lang="en-US" sz="1200" b="1" kern="1200" baseline="0" dirty="0">
                <a:solidFill>
                  <a:schemeClr val="tx1"/>
                </a:solidFill>
                <a:effectLst/>
                <a:latin typeface="+mn-lt"/>
                <a:ea typeface="+mn-ea"/>
                <a:cs typeface="+mn-cs"/>
              </a:rPr>
              <a:t>Opposites Attract study</a:t>
            </a:r>
            <a:r>
              <a:rPr lang="en-US" sz="1200" b="0" kern="1200" baseline="0" dirty="0">
                <a:solidFill>
                  <a:schemeClr val="tx1"/>
                </a:solidFill>
                <a:effectLst/>
                <a:latin typeface="+mn-lt"/>
                <a:ea typeface="+mn-ea"/>
                <a:cs typeface="+mn-cs"/>
              </a:rPr>
              <a:t> (MSM; Partner with HIV with VL&lt;200 and partner not on </a:t>
            </a:r>
            <a:r>
              <a:rPr lang="en-US" sz="1200" b="0" kern="1200" baseline="0" dirty="0" err="1">
                <a:solidFill>
                  <a:schemeClr val="tx1"/>
                </a:solidFill>
                <a:effectLst/>
                <a:latin typeface="+mn-lt"/>
                <a:ea typeface="+mn-ea"/>
                <a:cs typeface="+mn-cs"/>
              </a:rPr>
              <a:t>PrEP</a:t>
            </a:r>
            <a:r>
              <a:rPr lang="en-US" sz="1200" b="0" kern="1200" baseline="0" dirty="0">
                <a:solidFill>
                  <a:schemeClr val="tx1"/>
                </a:solidFill>
                <a:effectLst/>
                <a:latin typeface="+mn-lt"/>
                <a:ea typeface="+mn-ea"/>
                <a:cs typeface="+mn-cs"/>
              </a:rPr>
              <a:t>) </a:t>
            </a:r>
            <a:r>
              <a:rPr lang="en-US" sz="1200" dirty="0" err="1">
                <a:latin typeface="Arial" charset="0"/>
              </a:rPr>
              <a:t>Bavinton</a:t>
            </a:r>
            <a:r>
              <a:rPr lang="en-US" sz="1200" dirty="0">
                <a:latin typeface="Arial" charset="0"/>
              </a:rPr>
              <a:t> BR, et al. </a:t>
            </a:r>
            <a:r>
              <a:rPr lang="en-US" sz="1200" u="sng" dirty="0">
                <a:latin typeface="Arial" charset="0"/>
              </a:rPr>
              <a:t>Lancet HIV</a:t>
            </a:r>
            <a:r>
              <a:rPr lang="en-US" sz="1200" dirty="0">
                <a:latin typeface="Arial" charset="0"/>
              </a:rPr>
              <a:t>. 2018</a:t>
            </a:r>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PARTNER 2 study </a:t>
            </a:r>
            <a:r>
              <a:rPr lang="en-US" sz="1200" b="0" kern="1200" baseline="0" dirty="0">
                <a:solidFill>
                  <a:schemeClr val="tx1"/>
                </a:solidFill>
                <a:effectLst/>
                <a:latin typeface="+mn-lt"/>
                <a:ea typeface="+mn-ea"/>
                <a:cs typeface="+mn-cs"/>
              </a:rPr>
              <a:t>(to gather more data on </a:t>
            </a:r>
            <a:r>
              <a:rPr lang="en-US" sz="1200" b="0" u="sng" kern="1200" baseline="0" dirty="0">
                <a:solidFill>
                  <a:schemeClr val="tx1"/>
                </a:solidFill>
                <a:effectLst/>
                <a:latin typeface="+mn-lt"/>
                <a:ea typeface="+mn-ea"/>
                <a:cs typeface="+mn-cs"/>
              </a:rPr>
              <a:t>MSM couples; through 4/18</a:t>
            </a:r>
            <a:r>
              <a:rPr lang="en-US" sz="1200" b="0" kern="1200" baseline="0" dirty="0">
                <a:solidFill>
                  <a:schemeClr val="tx1"/>
                </a:solidFill>
                <a:effectLst/>
                <a:latin typeface="+mn-lt"/>
                <a:ea typeface="+mn-ea"/>
                <a:cs typeface="+mn-cs"/>
              </a:rPr>
              <a:t>). Partner with HIV with VL&lt;200 and partner not on </a:t>
            </a:r>
            <a:r>
              <a:rPr lang="en-US" sz="1200" b="0" kern="1200" baseline="0" dirty="0" err="1">
                <a:solidFill>
                  <a:schemeClr val="tx1"/>
                </a:solidFill>
                <a:effectLst/>
                <a:latin typeface="+mn-lt"/>
                <a:ea typeface="+mn-ea"/>
                <a:cs typeface="+mn-cs"/>
              </a:rPr>
              <a:t>PrEP.</a:t>
            </a:r>
            <a:r>
              <a:rPr lang="en-US" sz="1200" b="0" kern="1200" baseline="0" dirty="0">
                <a:solidFill>
                  <a:schemeClr val="tx1"/>
                </a:solidFill>
                <a:effectLst/>
                <a:latin typeface="+mn-lt"/>
                <a:ea typeface="+mn-ea"/>
                <a:cs typeface="+mn-cs"/>
              </a:rPr>
              <a:t> 23-27% had STI during study follow-up period. D</a:t>
            </a:r>
            <a:r>
              <a:rPr lang="en-US" sz="1200" kern="1200" dirty="0">
                <a:solidFill>
                  <a:schemeClr val="tx1"/>
                </a:solidFill>
                <a:effectLst/>
                <a:latin typeface="+mn-lt"/>
                <a:ea typeface="+mn-ea"/>
                <a:cs typeface="+mn-cs"/>
              </a:rPr>
              <a:t>ocumented 75,000 </a:t>
            </a:r>
            <a:r>
              <a:rPr lang="en-US" sz="1200" kern="1200" dirty="0" err="1">
                <a:solidFill>
                  <a:schemeClr val="tx1"/>
                </a:solidFill>
                <a:effectLst/>
                <a:latin typeface="+mn-lt"/>
                <a:ea typeface="+mn-ea"/>
                <a:cs typeface="+mn-cs"/>
              </a:rPr>
              <a:t>condomless</a:t>
            </a:r>
            <a:r>
              <a:rPr lang="en-US" sz="1200" kern="1200" dirty="0">
                <a:solidFill>
                  <a:schemeClr val="tx1"/>
                </a:solidFill>
                <a:effectLst/>
                <a:latin typeface="+mn-lt"/>
                <a:ea typeface="+mn-ea"/>
                <a:cs typeface="+mn-cs"/>
              </a:rPr>
              <a:t> anal sex acts between mixed-HIV-status men. </a:t>
            </a:r>
          </a:p>
          <a:p>
            <a:r>
              <a:rPr lang="en-US" sz="1200" kern="1200" dirty="0">
                <a:solidFill>
                  <a:schemeClr val="tx1"/>
                </a:solidFill>
                <a:effectLst/>
                <a:latin typeface="+mn-lt"/>
                <a:ea typeface="+mn-ea"/>
                <a:cs typeface="+mn-cs"/>
              </a:rPr>
              <a:t>The prospective observational study saw zero transmissions between study partners when the HIV-positive partner had a fully suppressed viral load, within those nearly 75,000 </a:t>
            </a:r>
            <a:r>
              <a:rPr lang="en-US" sz="1200" kern="1200" dirty="0" err="1">
                <a:solidFill>
                  <a:schemeClr val="tx1"/>
                </a:solidFill>
                <a:effectLst/>
                <a:latin typeface="+mn-lt"/>
                <a:ea typeface="+mn-ea"/>
                <a:cs typeface="+mn-cs"/>
              </a:rPr>
              <a:t>condomless</a:t>
            </a:r>
            <a:r>
              <a:rPr lang="en-US" sz="1200" kern="1200" dirty="0">
                <a:solidFill>
                  <a:schemeClr val="tx1"/>
                </a:solidFill>
                <a:effectLst/>
                <a:latin typeface="+mn-lt"/>
                <a:ea typeface="+mn-ea"/>
                <a:cs typeface="+mn-cs"/>
              </a:rPr>
              <a:t> sex 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HAART results in viral suppression and markedly reduced transmission. </a:t>
            </a:r>
            <a:r>
              <a:rPr lang="en-US" sz="1200" dirty="0"/>
              <a:t>Very low risk of transmission to partner if consistently virally suppressed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67</a:t>
            </a:fld>
            <a:endParaRPr lang="en-US" dirty="0"/>
          </a:p>
        </p:txBody>
      </p:sp>
    </p:spTree>
    <p:extLst>
      <p:ext uri="{BB962C8B-B14F-4D97-AF65-F5344CB8AC3E}">
        <p14:creationId xmlns:p14="http://schemas.microsoft.com/office/powerpoint/2010/main" val="775684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https://www.cdc.gov/hiv/risk/estimates/riskbehaviors.html</a:t>
            </a:r>
            <a:endParaRPr lang="en-US" sz="1200" dirty="0"/>
          </a:p>
          <a:p>
            <a:r>
              <a:rPr lang="en-US" sz="1100" dirty="0"/>
              <a:t>Potentially infectious fluids also include </a:t>
            </a:r>
            <a:r>
              <a:rPr lang="en-US" sz="1100" b="0" dirty="0"/>
              <a:t>visibly bloody fluids, other bodily fluids (cerebral spinal fluid, synovial </a:t>
            </a:r>
            <a:r>
              <a:rPr lang="en-US" sz="1200" b="0" dirty="0"/>
              <a:t>fluid, pleural fluid, pericardial fluid, amniotic fluid)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Not infectious: urine, saliva, sweat, tears, nasal secretions, sputum, vomitus, stool</a:t>
            </a:r>
          </a:p>
          <a:p>
            <a:endParaRPr lang="en-US" sz="1200" b="0" dirty="0"/>
          </a:p>
          <a:p>
            <a:r>
              <a:rPr lang="en-US" sz="1200" dirty="0"/>
              <a:t>Status neutral approach.</a:t>
            </a:r>
          </a:p>
          <a:p>
            <a:r>
              <a:rPr lang="en-US" sz="1200" dirty="0"/>
              <a:t>Screen all patients for HIV and all those with history sexual activity for STIs.</a:t>
            </a:r>
          </a:p>
          <a:p>
            <a:r>
              <a:rPr lang="en-US" sz="1200" dirty="0"/>
              <a:t>Inform all patients about HIV transmission risk – for their own use, to help spread reliable information to communities, to reduce spread of misinformation, to reduce stigma</a:t>
            </a:r>
          </a:p>
          <a:p>
            <a:pPr algn="l"/>
            <a:endParaRPr lang="en-US" b="0" i="0" dirty="0">
              <a:solidFill>
                <a:srgbClr val="000000"/>
              </a:solidFill>
              <a:effectLst/>
              <a:latin typeface="Merriweather" panose="020B0604020202020204" pitchFamily="2"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68</a:t>
            </a:fld>
            <a:endParaRPr lang="en-US" dirty="0"/>
          </a:p>
        </p:txBody>
      </p:sp>
    </p:spTree>
    <p:extLst>
      <p:ext uri="{BB962C8B-B14F-4D97-AF65-F5344CB8AC3E}">
        <p14:creationId xmlns:p14="http://schemas.microsoft.com/office/powerpoint/2010/main" val="46562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70</a:t>
            </a:fld>
            <a:endParaRPr lang="en-US" dirty="0"/>
          </a:p>
        </p:txBody>
      </p:sp>
    </p:spTree>
    <p:extLst>
      <p:ext uri="{BB962C8B-B14F-4D97-AF65-F5344CB8AC3E}">
        <p14:creationId xmlns:p14="http://schemas.microsoft.com/office/powerpoint/2010/main" val="914421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71</a:t>
            </a:fld>
            <a:endParaRPr lang="en-US" dirty="0"/>
          </a:p>
        </p:txBody>
      </p:sp>
    </p:spTree>
    <p:extLst>
      <p:ext uri="{BB962C8B-B14F-4D97-AF65-F5344CB8AC3E}">
        <p14:creationId xmlns:p14="http://schemas.microsoft.com/office/powerpoint/2010/main" val="299879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Ending the HIV Epidemic in the U.S.</a:t>
            </a:r>
            <a:r>
              <a:rPr lang="en-US" sz="1200" b="0" i="0" kern="1200" dirty="0">
                <a:solidFill>
                  <a:schemeClr val="tx1"/>
                </a:solidFill>
                <a:effectLst/>
                <a:latin typeface="+mn-lt"/>
                <a:ea typeface="+mn-ea"/>
                <a:cs typeface="+mn-cs"/>
              </a:rPr>
              <a:t> (EHE) is a bold plan announced in 2019 that aims to end the HIV epidemic in the United States by 2030. </a:t>
            </a:r>
          </a:p>
          <a:p>
            <a:r>
              <a:rPr lang="en-US" sz="1200" b="0" i="0" kern="1200" dirty="0">
                <a:solidFill>
                  <a:schemeClr val="tx1"/>
                </a:solidFill>
                <a:effectLst/>
                <a:latin typeface="+mn-lt"/>
                <a:ea typeface="+mn-ea"/>
                <a:cs typeface="+mn-cs"/>
              </a:rPr>
              <a:t>There are 3 phases in the plan:</a:t>
            </a:r>
          </a:p>
          <a:p>
            <a:r>
              <a:rPr lang="en-US" sz="1200" b="0" i="0" kern="1200" dirty="0">
                <a:solidFill>
                  <a:schemeClr val="tx1"/>
                </a:solidFill>
                <a:effectLst/>
                <a:latin typeface="+mn-lt"/>
                <a:ea typeface="+mn-ea"/>
                <a:cs typeface="+mn-cs"/>
              </a:rPr>
              <a:t>In its first phase, the initiative is focusing on areas where HIV transmission occurs most frequently, providing 57 geographic focus areas with an infusion of additional resources, expertise, and technology to develop and implement locally tailored EHE plans.</a:t>
            </a:r>
          </a:p>
          <a:p>
            <a:r>
              <a:rPr lang="en-US" sz="1200" b="0" i="0" kern="1200" dirty="0">
                <a:solidFill>
                  <a:schemeClr val="tx1"/>
                </a:solidFill>
                <a:effectLst/>
                <a:latin typeface="+mn-lt"/>
                <a:ea typeface="+mn-ea"/>
                <a:cs typeface="+mn-cs"/>
              </a:rPr>
              <a:t>Phase 2: then expands the efforts to other parts of the US</a:t>
            </a:r>
          </a:p>
          <a:p>
            <a:r>
              <a:rPr lang="en-US" sz="1200" b="0" i="0" kern="1200" dirty="0">
                <a:solidFill>
                  <a:schemeClr val="tx1"/>
                </a:solidFill>
                <a:effectLst/>
                <a:latin typeface="+mn-lt"/>
                <a:ea typeface="+mn-ea"/>
                <a:cs typeface="+mn-cs"/>
              </a:rPr>
              <a:t>Phase 3: includes efforts to help maintain the number of new infections at &lt;3000 per year.</a:t>
            </a:r>
          </a:p>
          <a:p>
            <a:r>
              <a:rPr lang="en-US" sz="1200" b="1" i="0" kern="1200" dirty="0">
                <a:solidFill>
                  <a:schemeClr val="tx1"/>
                </a:solidFill>
                <a:effectLst/>
                <a:latin typeface="+mn-lt"/>
                <a:ea typeface="+mn-ea"/>
                <a:cs typeface="+mn-cs"/>
              </a:rPr>
              <a:t>Over all GOAL:</a:t>
            </a:r>
          </a:p>
          <a:p>
            <a:r>
              <a:rPr lang="en-US" sz="1200" b="0" i="0" kern="1200" dirty="0">
                <a:solidFill>
                  <a:schemeClr val="tx1"/>
                </a:solidFill>
                <a:effectLst/>
                <a:latin typeface="+mn-lt"/>
                <a:ea typeface="+mn-ea"/>
                <a:cs typeface="+mn-cs"/>
              </a:rPr>
              <a:t>The initiative seeks to reduce the number of new HIV infections in the United States by 75 percent by 2025, and then by at least 90 percent by 2030, for an estimated 250,000 total HIV infections averted.</a:t>
            </a:r>
          </a:p>
          <a:p>
            <a:r>
              <a:rPr lang="en-US" dirty="0"/>
              <a:t>https://www.hiv.gov/federal-response/ending-the-hiv-epidemic/overview</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2743751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 patients for the signs and symptoms of acute retroviral syndrome, an indication to seek urgent medical attention for assessment (HIV screen negative or indeterminant, HIV viral load high)</a:t>
            </a:r>
          </a:p>
        </p:txBody>
      </p:sp>
      <p:sp>
        <p:nvSpPr>
          <p:cNvPr id="4" name="Slide Number Placeholder 3"/>
          <p:cNvSpPr>
            <a:spLocks noGrp="1"/>
          </p:cNvSpPr>
          <p:nvPr>
            <p:ph type="sldNum" sz="quarter" idx="5"/>
          </p:nvPr>
        </p:nvSpPr>
        <p:spPr/>
        <p:txBody>
          <a:bodyPr/>
          <a:lstStyle/>
          <a:p>
            <a:fld id="{F264BA1E-6AC7-4534-AA62-D6AA5C834DC4}" type="slidenum">
              <a:rPr lang="en-US" smtClean="0"/>
              <a:t>72</a:t>
            </a:fld>
            <a:endParaRPr lang="en-US" dirty="0"/>
          </a:p>
        </p:txBody>
      </p:sp>
    </p:spTree>
    <p:extLst>
      <p:ext uri="{BB962C8B-B14F-4D97-AF65-F5344CB8AC3E}">
        <p14:creationId xmlns:p14="http://schemas.microsoft.com/office/powerpoint/2010/main" val="3522236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13002516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13002516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Prescribe #30. Most pharmacies will not dispense a partial bottle of #28 due to cost. </a:t>
            </a:r>
          </a:p>
        </p:txBody>
      </p:sp>
      <p:sp>
        <p:nvSpPr>
          <p:cNvPr id="4" name="Slide Number Placeholder 3"/>
          <p:cNvSpPr>
            <a:spLocks noGrp="1"/>
          </p:cNvSpPr>
          <p:nvPr>
            <p:ph type="sldNum" sz="quarter" idx="5"/>
          </p:nvPr>
        </p:nvSpPr>
        <p:spPr/>
        <p:txBody>
          <a:bodyPr/>
          <a:lstStyle/>
          <a:p>
            <a:fld id="{F264BA1E-6AC7-4534-AA62-D6AA5C834DC4}" type="slidenum">
              <a:rPr lang="en-US" smtClean="0"/>
              <a:t>74</a:t>
            </a:fld>
            <a:endParaRPr lang="en-US" dirty="0"/>
          </a:p>
        </p:txBody>
      </p:sp>
    </p:spTree>
    <p:extLst>
      <p:ext uri="{BB962C8B-B14F-4D97-AF65-F5344CB8AC3E}">
        <p14:creationId xmlns:p14="http://schemas.microsoft.com/office/powerpoint/2010/main" val="697107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75</a:t>
            </a:fld>
            <a:endParaRPr lang="en-US" dirty="0"/>
          </a:p>
        </p:txBody>
      </p:sp>
    </p:spTree>
    <p:extLst>
      <p:ext uri="{BB962C8B-B14F-4D97-AF65-F5344CB8AC3E}">
        <p14:creationId xmlns:p14="http://schemas.microsoft.com/office/powerpoint/2010/main" val="3339041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SANE=sexual assault nurse examiners</a:t>
            </a:r>
          </a:p>
          <a:p>
            <a:r>
              <a:rPr lang="en-US" dirty="0"/>
              <a:t>Follow up with patient within 1 week to </a:t>
            </a:r>
            <a:r>
              <a:rPr lang="en-US" dirty="0" err="1"/>
              <a:t>chec</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76</a:t>
            </a:fld>
            <a:endParaRPr lang="en-US" dirty="0"/>
          </a:p>
        </p:txBody>
      </p:sp>
    </p:spTree>
    <p:extLst>
      <p:ext uri="{BB962C8B-B14F-4D97-AF65-F5344CB8AC3E}">
        <p14:creationId xmlns:p14="http://schemas.microsoft.com/office/powerpoint/2010/main" val="2686626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raltegravir</a:t>
            </a:r>
            <a:r>
              <a:rPr lang="en-US" sz="1200" dirty="0">
                <a:solidFill>
                  <a:schemeClr val="tx1"/>
                </a:solidFill>
              </a:rPr>
              <a:t> HD: longer acting, once daily formulation of </a:t>
            </a:r>
            <a:r>
              <a:rPr lang="en-US" sz="1200" dirty="0" err="1">
                <a:solidFill>
                  <a:schemeClr val="tx1"/>
                </a:solidFill>
              </a:rPr>
              <a:t>raltegravir</a:t>
            </a:r>
            <a:r>
              <a:rPr lang="en-US" sz="1200" dirty="0">
                <a:solidFill>
                  <a:schemeClr val="tx1"/>
                </a:solidFill>
              </a:rPr>
              <a:t>, an integrase strand transfer inhibitor (INSTI)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TDF=tenofovir disoproxil fumarate; TAF= tenofovir alafenamide</a:t>
            </a:r>
          </a:p>
          <a:p>
            <a:r>
              <a:rPr lang="en-US" dirty="0"/>
              <a:t>NRTIs=nucleotide reverse transcriptase inhibitor</a:t>
            </a:r>
          </a:p>
        </p:txBody>
      </p:sp>
      <p:sp>
        <p:nvSpPr>
          <p:cNvPr id="4" name="Slide Number Placeholder 3"/>
          <p:cNvSpPr>
            <a:spLocks noGrp="1"/>
          </p:cNvSpPr>
          <p:nvPr>
            <p:ph type="sldNum" sz="quarter" idx="5"/>
          </p:nvPr>
        </p:nvSpPr>
        <p:spPr/>
        <p:txBody>
          <a:bodyPr/>
          <a:lstStyle/>
          <a:p>
            <a:fld id="{F264BA1E-6AC7-4534-AA62-D6AA5C834DC4}" type="slidenum">
              <a:rPr lang="en-US" smtClean="0"/>
              <a:t>77</a:t>
            </a:fld>
            <a:endParaRPr lang="en-US" dirty="0"/>
          </a:p>
        </p:txBody>
      </p:sp>
    </p:spTree>
    <p:extLst>
      <p:ext uri="{BB962C8B-B14F-4D97-AF65-F5344CB8AC3E}">
        <p14:creationId xmlns:p14="http://schemas.microsoft.com/office/powerpoint/2010/main" val="3174368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https://aidsetc.org/resource/medication-assistance-programs#pep</a:t>
            </a:r>
          </a:p>
          <a:p>
            <a:r>
              <a:rPr lang="en-US" dirty="0"/>
              <a:t>Don’t just prescribe and hope patient gets- need to call pharmacy! Consider sample packs at clinic? In house pharmacy (</a:t>
            </a:r>
            <a:r>
              <a:rPr lang="en-US" dirty="0" err="1"/>
              <a:t>pt</a:t>
            </a:r>
            <a:r>
              <a:rPr lang="en-US" dirty="0"/>
              <a:t> walks out with full month supply). Case manager/navigator should ensure patient gets meds ASAP</a:t>
            </a:r>
          </a:p>
        </p:txBody>
      </p:sp>
      <p:sp>
        <p:nvSpPr>
          <p:cNvPr id="4" name="Slide Number Placeholder 3"/>
          <p:cNvSpPr>
            <a:spLocks noGrp="1"/>
          </p:cNvSpPr>
          <p:nvPr>
            <p:ph type="sldNum" sz="quarter" idx="5"/>
          </p:nvPr>
        </p:nvSpPr>
        <p:spPr/>
        <p:txBody>
          <a:bodyPr/>
          <a:lstStyle/>
          <a:p>
            <a:fld id="{F264BA1E-6AC7-4534-AA62-D6AA5C834DC4}" type="slidenum">
              <a:rPr lang="en-US" smtClean="0"/>
              <a:t>79</a:t>
            </a:fld>
            <a:endParaRPr lang="en-US" dirty="0"/>
          </a:p>
        </p:txBody>
      </p:sp>
    </p:spTree>
    <p:extLst>
      <p:ext uri="{BB962C8B-B14F-4D97-AF65-F5344CB8AC3E}">
        <p14:creationId xmlns:p14="http://schemas.microsoft.com/office/powerpoint/2010/main" val="4008970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Screening is important for treatment and treatment is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 https://ght.org.uk/Undetectable</a:t>
            </a:r>
            <a:endParaRPr lang="en-US"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HPTN 052 Study</a:t>
            </a:r>
            <a:r>
              <a:rPr lang="en-US" dirty="0"/>
              <a:t>: 1763 subjects; </a:t>
            </a:r>
            <a:r>
              <a:rPr lang="en-US" dirty="0" err="1"/>
              <a:t>serodiscordant</a:t>
            </a:r>
            <a:r>
              <a:rPr lang="en-US" dirty="0"/>
              <a:t> </a:t>
            </a:r>
            <a:r>
              <a:rPr lang="en-US" u="sng" dirty="0"/>
              <a:t>heterosexual </a:t>
            </a:r>
            <a:r>
              <a:rPr lang="en-US" dirty="0"/>
              <a:t>couples, early versus delayed HAART initiation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Interim analysis 2011: Intention to treat analysis = 96% reduced risk in genetically linked infections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Then offered all patients HAART; 5 years follow-up</a:t>
            </a:r>
          </a:p>
          <a:p>
            <a:r>
              <a:rPr lang="en-US" dirty="0"/>
              <a:t>8 linked infections from</a:t>
            </a:r>
            <a:r>
              <a:rPr lang="en-US" baseline="0" dirty="0"/>
              <a:t> partners who did not have suppressed viral load</a:t>
            </a:r>
            <a:endParaRPr lang="en-US" dirty="0"/>
          </a:p>
          <a:p>
            <a:pPr marL="171450" indent="-171450">
              <a:buFont typeface="Arial" panose="020B0604020202020204" pitchFamily="34" charset="0"/>
              <a:buChar char="•"/>
            </a:pPr>
            <a:r>
              <a:rPr lang="en-US" dirty="0"/>
              <a:t>Early ART was associated with 93% lower risk of linked partner infection, 69% lower risk in all partner infections</a:t>
            </a:r>
          </a:p>
          <a:p>
            <a:pPr marL="171450" indent="-171450">
              <a:buFont typeface="Arial" panose="020B0604020202020204" pitchFamily="34" charset="0"/>
              <a:buChar char="•"/>
            </a:pPr>
            <a:r>
              <a:rPr lang="en-US" b="1" dirty="0"/>
              <a:t>No linked infections</a:t>
            </a:r>
            <a:r>
              <a:rPr lang="en-US" dirty="0"/>
              <a:t> when partner was stably suppressed by ART</a:t>
            </a:r>
          </a:p>
          <a:p>
            <a:r>
              <a:rPr lang="en-US" sz="1200" b="1" kern="1200" dirty="0">
                <a:solidFill>
                  <a:schemeClr val="tx1"/>
                </a:solidFill>
                <a:effectLst/>
                <a:latin typeface="+mn-lt"/>
                <a:ea typeface="+mn-ea"/>
                <a:cs typeface="+mn-cs"/>
              </a:rPr>
              <a:t>PARTNER study </a:t>
            </a:r>
            <a:r>
              <a:rPr lang="en-US" sz="1200" b="0" kern="1200" dirty="0">
                <a:solidFill>
                  <a:schemeClr val="tx1"/>
                </a:solidFill>
                <a:effectLst/>
                <a:latin typeface="+mn-lt"/>
                <a:ea typeface="+mn-ea"/>
                <a:cs typeface="+mn-cs"/>
              </a:rPr>
              <a:t>(</a:t>
            </a:r>
            <a:r>
              <a:rPr lang="en-US" sz="1200" b="0" u="sng" kern="1200" dirty="0">
                <a:solidFill>
                  <a:schemeClr val="tx1"/>
                </a:solidFill>
                <a:effectLst/>
                <a:latin typeface="+mn-lt"/>
                <a:ea typeface="+mn-ea"/>
                <a:cs typeface="+mn-cs"/>
              </a:rPr>
              <a:t>heterosexual</a:t>
            </a:r>
            <a:r>
              <a:rPr lang="en-US" sz="1200" b="0" u="sng" kern="1200" baseline="0" dirty="0">
                <a:solidFill>
                  <a:schemeClr val="tx1"/>
                </a:solidFill>
                <a:effectLst/>
                <a:latin typeface="+mn-lt"/>
                <a:ea typeface="+mn-ea"/>
                <a:cs typeface="+mn-cs"/>
              </a:rPr>
              <a:t> and MSM partners</a:t>
            </a:r>
            <a:r>
              <a:rPr lang="en-US" sz="1200" b="0" kern="1200" baseline="0" dirty="0">
                <a:solidFill>
                  <a:schemeClr val="tx1"/>
                </a:solidFill>
                <a:effectLst/>
                <a:latin typeface="+mn-lt"/>
                <a:ea typeface="+mn-ea"/>
                <a:cs typeface="+mn-cs"/>
              </a:rPr>
              <a:t>) </a:t>
            </a:r>
          </a:p>
          <a:p>
            <a:r>
              <a:rPr lang="en-US" sz="1200" b="1" kern="1200" baseline="0" dirty="0">
                <a:solidFill>
                  <a:schemeClr val="tx1"/>
                </a:solidFill>
                <a:effectLst/>
                <a:latin typeface="+mn-lt"/>
                <a:ea typeface="+mn-ea"/>
                <a:cs typeface="+mn-cs"/>
              </a:rPr>
              <a:t>Opposites Attract study</a:t>
            </a:r>
            <a:r>
              <a:rPr lang="en-US" sz="1200" b="0" kern="1200" baseline="0" dirty="0">
                <a:solidFill>
                  <a:schemeClr val="tx1"/>
                </a:solidFill>
                <a:effectLst/>
                <a:latin typeface="+mn-lt"/>
                <a:ea typeface="+mn-ea"/>
                <a:cs typeface="+mn-cs"/>
              </a:rPr>
              <a:t> (MSM; Partner with HIV with VL&lt;200 and partner not on </a:t>
            </a:r>
            <a:r>
              <a:rPr lang="en-US" sz="1200" b="0" kern="1200" baseline="0" dirty="0" err="1">
                <a:solidFill>
                  <a:schemeClr val="tx1"/>
                </a:solidFill>
                <a:effectLst/>
                <a:latin typeface="+mn-lt"/>
                <a:ea typeface="+mn-ea"/>
                <a:cs typeface="+mn-cs"/>
              </a:rPr>
              <a:t>PrEP</a:t>
            </a:r>
            <a:r>
              <a:rPr lang="en-US" sz="1200" b="0" kern="1200" baseline="0" dirty="0">
                <a:solidFill>
                  <a:schemeClr val="tx1"/>
                </a:solidFill>
                <a:effectLst/>
                <a:latin typeface="+mn-lt"/>
                <a:ea typeface="+mn-ea"/>
                <a:cs typeface="+mn-cs"/>
              </a:rPr>
              <a:t>) </a:t>
            </a:r>
            <a:r>
              <a:rPr lang="en-US" sz="1200" dirty="0" err="1">
                <a:latin typeface="Arial" charset="0"/>
              </a:rPr>
              <a:t>Bavinton</a:t>
            </a:r>
            <a:r>
              <a:rPr lang="en-US" sz="1200" dirty="0">
                <a:latin typeface="Arial" charset="0"/>
              </a:rPr>
              <a:t> BR, et al. </a:t>
            </a:r>
            <a:r>
              <a:rPr lang="en-US" sz="1200" u="sng" dirty="0">
                <a:latin typeface="Arial" charset="0"/>
              </a:rPr>
              <a:t>Lancet HIV</a:t>
            </a:r>
            <a:r>
              <a:rPr lang="en-US" sz="1200" dirty="0">
                <a:latin typeface="Arial" charset="0"/>
              </a:rPr>
              <a:t>. 2018</a:t>
            </a:r>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PARTNER 2 study </a:t>
            </a:r>
            <a:r>
              <a:rPr lang="en-US" sz="1200" b="0" kern="1200" baseline="0" dirty="0">
                <a:solidFill>
                  <a:schemeClr val="tx1"/>
                </a:solidFill>
                <a:effectLst/>
                <a:latin typeface="+mn-lt"/>
                <a:ea typeface="+mn-ea"/>
                <a:cs typeface="+mn-cs"/>
              </a:rPr>
              <a:t>(to gather more data on </a:t>
            </a:r>
            <a:r>
              <a:rPr lang="en-US" sz="1200" b="0" u="sng" kern="1200" baseline="0" dirty="0">
                <a:solidFill>
                  <a:schemeClr val="tx1"/>
                </a:solidFill>
                <a:effectLst/>
                <a:latin typeface="+mn-lt"/>
                <a:ea typeface="+mn-ea"/>
                <a:cs typeface="+mn-cs"/>
              </a:rPr>
              <a:t>MSM couples; through 4/18</a:t>
            </a:r>
            <a:r>
              <a:rPr lang="en-US" sz="1200" b="0" kern="1200" baseline="0" dirty="0">
                <a:solidFill>
                  <a:schemeClr val="tx1"/>
                </a:solidFill>
                <a:effectLst/>
                <a:latin typeface="+mn-lt"/>
                <a:ea typeface="+mn-ea"/>
                <a:cs typeface="+mn-cs"/>
              </a:rPr>
              <a:t>). Partner with HIV with VL&lt;200 and partner not on </a:t>
            </a:r>
            <a:r>
              <a:rPr lang="en-US" sz="1200" b="0" kern="1200" baseline="0" dirty="0" err="1">
                <a:solidFill>
                  <a:schemeClr val="tx1"/>
                </a:solidFill>
                <a:effectLst/>
                <a:latin typeface="+mn-lt"/>
                <a:ea typeface="+mn-ea"/>
                <a:cs typeface="+mn-cs"/>
              </a:rPr>
              <a:t>PrEP.</a:t>
            </a:r>
            <a:r>
              <a:rPr lang="en-US" sz="1200" b="0" kern="1200" baseline="0" dirty="0">
                <a:solidFill>
                  <a:schemeClr val="tx1"/>
                </a:solidFill>
                <a:effectLst/>
                <a:latin typeface="+mn-lt"/>
                <a:ea typeface="+mn-ea"/>
                <a:cs typeface="+mn-cs"/>
              </a:rPr>
              <a:t> 23-27% had STI during study follow-up period. D</a:t>
            </a:r>
            <a:r>
              <a:rPr lang="en-US" sz="1200" kern="1200" dirty="0">
                <a:solidFill>
                  <a:schemeClr val="tx1"/>
                </a:solidFill>
                <a:effectLst/>
                <a:latin typeface="+mn-lt"/>
                <a:ea typeface="+mn-ea"/>
                <a:cs typeface="+mn-cs"/>
              </a:rPr>
              <a:t>ocumented 75,000 </a:t>
            </a:r>
            <a:r>
              <a:rPr lang="en-US" sz="1200" kern="1200" dirty="0" err="1">
                <a:solidFill>
                  <a:schemeClr val="tx1"/>
                </a:solidFill>
                <a:effectLst/>
                <a:latin typeface="+mn-lt"/>
                <a:ea typeface="+mn-ea"/>
                <a:cs typeface="+mn-cs"/>
              </a:rPr>
              <a:t>condomless</a:t>
            </a:r>
            <a:r>
              <a:rPr lang="en-US" sz="1200" kern="1200" dirty="0">
                <a:solidFill>
                  <a:schemeClr val="tx1"/>
                </a:solidFill>
                <a:effectLst/>
                <a:latin typeface="+mn-lt"/>
                <a:ea typeface="+mn-ea"/>
                <a:cs typeface="+mn-cs"/>
              </a:rPr>
              <a:t> anal sex acts between mixed-HIV-status men. </a:t>
            </a:r>
          </a:p>
          <a:p>
            <a:r>
              <a:rPr lang="en-US" sz="1200" kern="1200" dirty="0">
                <a:solidFill>
                  <a:schemeClr val="tx1"/>
                </a:solidFill>
                <a:effectLst/>
                <a:latin typeface="+mn-lt"/>
                <a:ea typeface="+mn-ea"/>
                <a:cs typeface="+mn-cs"/>
              </a:rPr>
              <a:t>The prospective observational study saw zero transmissions between study partners when the HIV-positive partner had a fully suppressed viral load, within those nearly 75,000 </a:t>
            </a:r>
            <a:r>
              <a:rPr lang="en-US" sz="1200" kern="1200" dirty="0" err="1">
                <a:solidFill>
                  <a:schemeClr val="tx1"/>
                </a:solidFill>
                <a:effectLst/>
                <a:latin typeface="+mn-lt"/>
                <a:ea typeface="+mn-ea"/>
                <a:cs typeface="+mn-cs"/>
              </a:rPr>
              <a:t>condomless</a:t>
            </a:r>
            <a:r>
              <a:rPr lang="en-US" sz="1200" kern="1200" dirty="0">
                <a:solidFill>
                  <a:schemeClr val="tx1"/>
                </a:solidFill>
                <a:effectLst/>
                <a:latin typeface="+mn-lt"/>
                <a:ea typeface="+mn-ea"/>
                <a:cs typeface="+mn-cs"/>
              </a:rPr>
              <a:t> sex 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HAART results in viral suppression and markedly reduced transmission. </a:t>
            </a:r>
            <a:r>
              <a:rPr lang="en-US" sz="1200" dirty="0"/>
              <a:t>Very low risk of transmission to partner if consistently virally suppressed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82</a:t>
            </a:fld>
            <a:endParaRPr lang="en-US" dirty="0"/>
          </a:p>
        </p:txBody>
      </p:sp>
    </p:spTree>
    <p:extLst>
      <p:ext uri="{BB962C8B-B14F-4D97-AF65-F5344CB8AC3E}">
        <p14:creationId xmlns:p14="http://schemas.microsoft.com/office/powerpoint/2010/main" val="2999562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PWH, people with HIV.</a:t>
            </a:r>
          </a:p>
          <a:p>
            <a:endParaRPr lang="en-US" dirty="0"/>
          </a:p>
        </p:txBody>
      </p:sp>
      <p:sp>
        <p:nvSpPr>
          <p:cNvPr id="4" name="Slide Number Placeholder 3"/>
          <p:cNvSpPr>
            <a:spLocks noGrp="1"/>
          </p:cNvSpPr>
          <p:nvPr>
            <p:ph type="sldNum" sz="quarter" idx="5"/>
          </p:nvPr>
        </p:nvSpPr>
        <p:spPr/>
        <p:txBody>
          <a:bodyPr/>
          <a:lstStyle/>
          <a:p>
            <a:fld id="{5B881E12-AAF7-4E29-80FC-FCE53DD7C0F8}" type="slidenum">
              <a:rPr lang="en-US" smtClean="0"/>
              <a:t>83</a:t>
            </a:fld>
            <a:endParaRPr lang="en-US" dirty="0"/>
          </a:p>
        </p:txBody>
      </p:sp>
    </p:spTree>
    <p:extLst>
      <p:ext uri="{BB962C8B-B14F-4D97-AF65-F5344CB8AC3E}">
        <p14:creationId xmlns:p14="http://schemas.microsoft.com/office/powerpoint/2010/main" val="1715961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Patient screening for immediate ART</a:t>
            </a:r>
          </a:p>
          <a:p>
            <a:r>
              <a:rPr lang="en-US" b="1" dirty="0"/>
              <a:t>Immediate ART is appropriate for:</a:t>
            </a:r>
          </a:p>
          <a:p>
            <a:r>
              <a:rPr lang="en-US" dirty="0"/>
              <a:t>Nearly all persons with confirmed new diagnoses of HIV</a:t>
            </a:r>
          </a:p>
          <a:p>
            <a:r>
              <a:rPr lang="en-US" dirty="0"/>
              <a:t>Persons with suspected acute HIV, whose HIV diagnosis may not yet be confirmed (e.g., the HIV antigen or antibody test result may be negative at the time of evaluation)</a:t>
            </a:r>
          </a:p>
          <a:p>
            <a:r>
              <a:rPr lang="en-US" dirty="0"/>
              <a:t>Persons with positive results of rapid HIV antibody tests, before confirmatory test results are available, if the pretest probability of HIV infection is high (after counseling, immediate ART can be offered with the understanding that if confirmatory tests are negative, the patient would stop ART)</a:t>
            </a:r>
          </a:p>
          <a:p>
            <a:r>
              <a:rPr lang="en-US" dirty="0"/>
              <a:t>Chronically infected patients who are returning to care after being out of care also can be started rapidly if they have a known wild-type virus or if the resistance pattern of their virus can be predicted</a:t>
            </a:r>
          </a:p>
          <a:p>
            <a:endParaRPr lang="en-US" dirty="0"/>
          </a:p>
        </p:txBody>
      </p:sp>
      <p:sp>
        <p:nvSpPr>
          <p:cNvPr id="4" name="Slide Number Placeholder 3"/>
          <p:cNvSpPr>
            <a:spLocks noGrp="1"/>
          </p:cNvSpPr>
          <p:nvPr>
            <p:ph type="sldNum" sz="quarter" idx="10"/>
          </p:nvPr>
        </p:nvSpPr>
        <p:spPr/>
        <p:txBody>
          <a:bodyPr/>
          <a:lstStyle/>
          <a:p>
            <a:fld id="{BAB86AF5-7279-40D3-B875-9620E2B18C29}" type="slidenum">
              <a:rPr lang="en-US" smtClean="0"/>
              <a:t>88</a:t>
            </a:fld>
            <a:endParaRPr lang="en-US"/>
          </a:p>
        </p:txBody>
      </p:sp>
    </p:spTree>
    <p:extLst>
      <p:ext uri="{BB962C8B-B14F-4D97-AF65-F5344CB8AC3E}">
        <p14:creationId xmlns:p14="http://schemas.microsoft.com/office/powerpoint/2010/main" val="103795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time is now - We have the right data, tools, and leadership support to move towards ending the </a:t>
            </a:r>
            <a:r>
              <a:rPr lang="en-US" dirty="0" err="1"/>
              <a:t>hiv</a:t>
            </a:r>
            <a:r>
              <a:rPr lang="en-US" dirty="0"/>
              <a:t> epidemic. </a:t>
            </a:r>
          </a:p>
          <a:p>
            <a:r>
              <a:rPr lang="en-US" dirty="0"/>
              <a:t>We can leverage much of what we know and the tools we have to help make this happen. </a:t>
            </a:r>
          </a:p>
        </p:txBody>
      </p:sp>
      <p:sp>
        <p:nvSpPr>
          <p:cNvPr id="4" name="Slide Number Placeholder 3"/>
          <p:cNvSpPr>
            <a:spLocks noGrp="1"/>
          </p:cNvSpPr>
          <p:nvPr>
            <p:ph type="sldNum" sz="quarter" idx="10"/>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928284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Immediate ART is not appropriate for:</a:t>
            </a:r>
          </a:p>
          <a:p>
            <a:r>
              <a:rPr lang="en-US" dirty="0"/>
              <a:t>Persons with certain untreated opportunistic infections (OIs) such as </a:t>
            </a:r>
            <a:r>
              <a:rPr lang="en-US" dirty="0" err="1"/>
              <a:t>cryptococcal</a:t>
            </a:r>
            <a:r>
              <a:rPr lang="en-US" dirty="0"/>
              <a:t> meningitis and central nervous system (CNS) tuberculosis for whom a short period of treatment for the OI is recommended before ART initiation, to reduce risk of dangerous IRIS (immune reconstitution inflammatory syndrome); note that this is very rare in the outpatient clinic setting</a:t>
            </a:r>
          </a:p>
          <a:p>
            <a:r>
              <a:rPr lang="en-US" dirty="0"/>
              <a:t>Persons with a preliminary positive rapid HIV test result who have a low pretest probability of HIV infection. For persons who fit this description (e.g., those from a low-risk demographic group with no discernable individual risk factors for HIV), the preliminary result is more likely to be a false positive, and clinicians should probably wait for a positive confirmatory test result before starting ART.</a:t>
            </a:r>
          </a:p>
          <a:p>
            <a:r>
              <a:rPr lang="en-US" b="1" dirty="0"/>
              <a:t>Persons who decline immediate ART initiation:</a:t>
            </a:r>
          </a:p>
          <a:p>
            <a:r>
              <a:rPr lang="en-US" dirty="0"/>
              <a:t>Patients who are not willing or ready to start ART on the first clinic visit should be followed closely and offered ART at subsequent visits; in our experience, patients who are not ready at the first visit may be ready as soon as several days later.</a:t>
            </a:r>
          </a:p>
          <a:p>
            <a:endParaRPr lang="en-US" dirty="0"/>
          </a:p>
        </p:txBody>
      </p:sp>
      <p:sp>
        <p:nvSpPr>
          <p:cNvPr id="4" name="Slide Number Placeholder 3"/>
          <p:cNvSpPr>
            <a:spLocks noGrp="1"/>
          </p:cNvSpPr>
          <p:nvPr>
            <p:ph type="sldNum" sz="quarter" idx="10"/>
          </p:nvPr>
        </p:nvSpPr>
        <p:spPr/>
        <p:txBody>
          <a:bodyPr/>
          <a:lstStyle/>
          <a:p>
            <a:fld id="{BAB86AF5-7279-40D3-B875-9620E2B18C29}" type="slidenum">
              <a:rPr lang="en-US" smtClean="0"/>
              <a:t>91</a:t>
            </a:fld>
            <a:endParaRPr lang="en-US"/>
          </a:p>
        </p:txBody>
      </p:sp>
    </p:spTree>
    <p:extLst>
      <p:ext uri="{BB962C8B-B14F-4D97-AF65-F5344CB8AC3E}">
        <p14:creationId xmlns:p14="http://schemas.microsoft.com/office/powerpoint/2010/main" val="3463629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women who are pregnant, wish to become pregnant, or are at risk of becoming pregnant:</a:t>
            </a:r>
          </a:p>
          <a:p>
            <a:r>
              <a:rPr lang="en-US" dirty="0" err="1"/>
              <a:t>Dolutegravir</a:t>
            </a:r>
            <a:r>
              <a:rPr lang="en-US" dirty="0"/>
              <a:t> is not currently recommended for use at the time of conception or during the early weeks of pregnancy. </a:t>
            </a:r>
            <a:r>
              <a:rPr lang="en-US" dirty="0" err="1"/>
              <a:t>Elvitegravir</a:t>
            </a:r>
            <a:r>
              <a:rPr lang="en-US" dirty="0"/>
              <a:t> and </a:t>
            </a:r>
            <a:r>
              <a:rPr lang="en-US" dirty="0" err="1"/>
              <a:t>cobicistat</a:t>
            </a:r>
            <a:r>
              <a:rPr lang="en-US" dirty="0"/>
              <a:t> (including </a:t>
            </a:r>
            <a:r>
              <a:rPr lang="en-US" dirty="0" err="1"/>
              <a:t>darunavir</a:t>
            </a:r>
            <a:r>
              <a:rPr lang="en-US" dirty="0"/>
              <a:t>/</a:t>
            </a:r>
            <a:r>
              <a:rPr lang="en-US" dirty="0" err="1"/>
              <a:t>cobicistat</a:t>
            </a:r>
            <a:r>
              <a:rPr lang="en-US" dirty="0"/>
              <a:t>) are not recommended for pregnant women, and </a:t>
            </a:r>
            <a:r>
              <a:rPr lang="en-US" dirty="0" err="1"/>
              <a:t>bictegravir</a:t>
            </a:r>
            <a:r>
              <a:rPr lang="en-US" dirty="0"/>
              <a:t> and TAF have not been studied in pregnancy.</a:t>
            </a:r>
          </a:p>
          <a:p>
            <a:r>
              <a:rPr lang="en-US" dirty="0"/>
              <a:t>Thus, rapid-ART regimens for a woman who is pregnant or may become pregnant must be selected individually, after careful discussion with her. Current HHS perinatal guidelines include </a:t>
            </a:r>
            <a:r>
              <a:rPr lang="en-US" dirty="0" err="1"/>
              <a:t>raltegravir</a:t>
            </a:r>
            <a:r>
              <a:rPr lang="en-US" dirty="0"/>
              <a:t> + TDF/FTC and </a:t>
            </a:r>
            <a:r>
              <a:rPr lang="en-US" dirty="0" err="1"/>
              <a:t>darunavir</a:t>
            </a:r>
            <a:r>
              <a:rPr lang="en-US" dirty="0"/>
              <a:t> + ritonavir + TDF/FTC among their recommended regimens for pregnant women.(9)</a:t>
            </a:r>
          </a:p>
        </p:txBody>
      </p:sp>
      <p:sp>
        <p:nvSpPr>
          <p:cNvPr id="4" name="Slide Number Placeholder 3"/>
          <p:cNvSpPr>
            <a:spLocks noGrp="1"/>
          </p:cNvSpPr>
          <p:nvPr>
            <p:ph type="sldNum" sz="quarter" idx="10"/>
          </p:nvPr>
        </p:nvSpPr>
        <p:spPr/>
        <p:txBody>
          <a:bodyPr/>
          <a:lstStyle/>
          <a:p>
            <a:fld id="{BAB86AF5-7279-40D3-B875-9620E2B18C29}" type="slidenum">
              <a:rPr lang="en-US" smtClean="0"/>
              <a:t>94</a:t>
            </a:fld>
            <a:endParaRPr lang="en-US"/>
          </a:p>
        </p:txBody>
      </p:sp>
    </p:spTree>
    <p:extLst>
      <p:ext uri="{BB962C8B-B14F-4D97-AF65-F5344CB8AC3E}">
        <p14:creationId xmlns:p14="http://schemas.microsoft.com/office/powerpoint/2010/main" val="4016827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 caution if </a:t>
            </a:r>
            <a:r>
              <a:rPr lang="en-US" dirty="0" err="1"/>
              <a:t>methergine</a:t>
            </a:r>
            <a:r>
              <a:rPr lang="en-US" dirty="0"/>
              <a:t> used for postpartum hemorrhage if on PI or NNRTI</a:t>
            </a:r>
            <a:r>
              <a:rPr lang="en-US" baseline="0" dirty="0"/>
              <a:t> or </a:t>
            </a:r>
            <a:r>
              <a:rPr lang="en-US" baseline="0" dirty="0" err="1"/>
              <a:t>cobicistat</a:t>
            </a:r>
            <a:r>
              <a:rPr lang="en-US" baseline="0" dirty="0"/>
              <a:t> </a:t>
            </a:r>
            <a:endParaRPr lang="en-US" dirty="0"/>
          </a:p>
          <a:p>
            <a:endParaRPr lang="en-US" dirty="0"/>
          </a:p>
          <a:p>
            <a:r>
              <a:rPr lang="en-US" dirty="0"/>
              <a:t>Increased risk for pre-term labor when mom on perinatal HAART.</a:t>
            </a:r>
          </a:p>
          <a:p>
            <a:r>
              <a:rPr lang="en-US" dirty="0"/>
              <a:t>Hoffmann, RM et al. Adverse Pregnancy</a:t>
            </a:r>
            <a:r>
              <a:rPr lang="en-US" baseline="0" dirty="0"/>
              <a:t> Outcomes Among Women Who Conceive on ART. CID. 2019;68(2):273-9.  Seen on intention to treat analysis, in those on ART at conception, more likely to have spontaneous abortion or stillbirth compared with women randomized to stop ART however findings did not remain significant in the as-treated analysis. More data are needed on pregnancy outcomes among women conceiving on ART, particularly with newer regimens. (This study, most common used regimen was </a:t>
            </a:r>
            <a:r>
              <a:rPr lang="en-US" baseline="0" dirty="0" err="1"/>
              <a:t>lopinavir</a:t>
            </a:r>
            <a:r>
              <a:rPr lang="en-US" baseline="0" dirty="0"/>
              <a:t>/ritonavir +TDF/FTC.  Some on AZT/3TC, </a:t>
            </a:r>
            <a:r>
              <a:rPr lang="en-US" baseline="0" dirty="0" err="1"/>
              <a:t>rilpivirine</a:t>
            </a:r>
            <a:r>
              <a:rPr lang="en-US" baseline="0" dirty="0"/>
              <a:t>, </a:t>
            </a:r>
            <a:r>
              <a:rPr lang="en-US" baseline="0" dirty="0" err="1"/>
              <a:t>atazanavir</a:t>
            </a:r>
            <a:r>
              <a:rPr lang="en-US" baseline="0" dirty="0"/>
              <a:t>, </a:t>
            </a:r>
            <a:r>
              <a:rPr lang="en-US" baseline="0" dirty="0" err="1"/>
              <a:t>raltegravir</a:t>
            </a:r>
            <a:r>
              <a:rPr lang="en-US" baseline="0" dirty="0"/>
              <a:t>. Study performed in Argentina, Botswana, Brazil, China, </a:t>
            </a:r>
            <a:r>
              <a:rPr lang="en-US" baseline="0" dirty="0" err="1"/>
              <a:t>Hait</a:t>
            </a:r>
            <a:r>
              <a:rPr lang="en-US" baseline="0" dirty="0"/>
              <a:t>, Peru, Thailand, US. 277/1652 had a pregnancy. Noted that rates of spontaneous abortion in study similar to rates in HIV-</a:t>
            </a:r>
            <a:r>
              <a:rPr lang="en-US" baseline="0" dirty="0" err="1"/>
              <a:t>unifected</a:t>
            </a:r>
            <a:r>
              <a:rPr lang="en-US" baseline="0" dirty="0"/>
              <a:t> general population for early pregnancy)</a:t>
            </a: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95</a:t>
            </a:fld>
            <a:endParaRPr lang="en-US" dirty="0"/>
          </a:p>
        </p:txBody>
      </p:sp>
    </p:spTree>
    <p:extLst>
      <p:ext uri="{BB962C8B-B14F-4D97-AF65-F5344CB8AC3E}">
        <p14:creationId xmlns:p14="http://schemas.microsoft.com/office/powerpoint/2010/main" val="301795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Dolutegravir</a:t>
            </a:r>
            <a:r>
              <a:rPr lang="en-US" sz="1200" kern="1200" dirty="0">
                <a:solidFill>
                  <a:schemeClr val="tx1"/>
                </a:solidFill>
                <a:effectLst/>
                <a:latin typeface="+mn-lt"/>
                <a:ea typeface="+mn-ea"/>
                <a:cs typeface="+mn-cs"/>
              </a:rPr>
              <a:t>: Early report of neural tube defects in those who were on </a:t>
            </a:r>
            <a:r>
              <a:rPr lang="en-US" sz="1200" kern="1200" dirty="0" err="1">
                <a:solidFill>
                  <a:schemeClr val="tx1"/>
                </a:solidFill>
                <a:effectLst/>
                <a:latin typeface="+mn-lt"/>
                <a:ea typeface="+mn-ea"/>
                <a:cs typeface="+mn-cs"/>
              </a:rPr>
              <a:t>dolutegravir</a:t>
            </a:r>
            <a:r>
              <a:rPr lang="en-US" sz="1200" kern="1200" dirty="0">
                <a:solidFill>
                  <a:schemeClr val="tx1"/>
                </a:solidFill>
                <a:effectLst/>
                <a:latin typeface="+mn-lt"/>
                <a:ea typeface="+mn-ea"/>
                <a:cs typeface="+mn-cs"/>
              </a:rPr>
              <a:t> at the time on conception.</a:t>
            </a:r>
            <a:r>
              <a:rPr lang="en-US" sz="1200" kern="1200" baseline="0" dirty="0">
                <a:solidFill>
                  <a:schemeClr val="tx1"/>
                </a:solidFill>
                <a:effectLst/>
                <a:latin typeface="+mn-lt"/>
                <a:ea typeface="+mn-ea"/>
                <a:cs typeface="+mn-cs"/>
              </a:rPr>
              <a:t> No increased risk seen when drug used later in pregnancy. Trial still ongoing</a:t>
            </a:r>
            <a:r>
              <a:rPr lang="en-US" sz="1200" kern="1200" dirty="0">
                <a:solidFill>
                  <a:schemeClr val="tx1"/>
                </a:solidFill>
                <a:effectLst/>
                <a:latin typeface="+mn-lt"/>
                <a:ea typeface="+mn-ea"/>
                <a:cs typeface="+mn-cs"/>
              </a:rPr>
              <a:t>. Drug Safety Communication from FDA</a:t>
            </a:r>
          </a:p>
          <a:p>
            <a:r>
              <a:rPr lang="en-US" sz="1200" u="sng" kern="1200" dirty="0">
                <a:solidFill>
                  <a:schemeClr val="tx1"/>
                </a:solidFill>
                <a:effectLst/>
                <a:latin typeface="+mn-lt"/>
                <a:ea typeface="+mn-ea"/>
                <a:cs typeface="+mn-cs"/>
                <a:hlinkClick r:id="rId3"/>
              </a:rPr>
              <a:t>https://www.fda.gov/Drugs/DrugSafety/ucm608112.htm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http://www.ema.europa.eu/ema/index.jsp?curl=pages/news_and_events/news/2018/05/news_detail_002956.jsp&amp;mid=WC0b01ac058004d5c1</a:t>
            </a:r>
            <a:endParaRPr lang="en-US" sz="1200" kern="1200" dirty="0">
              <a:solidFill>
                <a:schemeClr val="tx1"/>
              </a:solidFill>
              <a:effectLst/>
              <a:latin typeface="+mn-lt"/>
              <a:ea typeface="+mn-ea"/>
              <a:cs typeface="+mn-cs"/>
            </a:endParaRPr>
          </a:p>
          <a:p>
            <a:r>
              <a:rPr lang="en-US" sz="1200" kern="1200" baseline="0" dirty="0">
                <a:solidFill>
                  <a:schemeClr val="tx1"/>
                </a:solidFill>
                <a:latin typeface="+mn-lt"/>
                <a:ea typeface="+mn-ea"/>
                <a:cs typeface="+mn-cs"/>
              </a:rPr>
              <a:t>Mulligan, N et al. AIDS. 2018. </a:t>
            </a:r>
            <a:r>
              <a:rPr lang="en-US" sz="1200" kern="1200" baseline="0" dirty="0" err="1">
                <a:solidFill>
                  <a:schemeClr val="tx1"/>
                </a:solidFill>
                <a:latin typeface="+mn-lt"/>
                <a:ea typeface="+mn-ea"/>
                <a:cs typeface="+mn-cs"/>
              </a:rPr>
              <a:t>Dolutegravir</a:t>
            </a:r>
            <a:r>
              <a:rPr lang="en-US" sz="1200" kern="1200" baseline="0" dirty="0">
                <a:solidFill>
                  <a:schemeClr val="tx1"/>
                </a:solidFill>
                <a:latin typeface="+mn-lt"/>
                <a:ea typeface="+mn-ea"/>
                <a:cs typeface="+mn-cs"/>
              </a:rPr>
              <a:t> exposure lower in pregnancy in those on </a:t>
            </a:r>
            <a:r>
              <a:rPr lang="en-US" sz="1200" kern="1200" baseline="0" dirty="0" err="1">
                <a:solidFill>
                  <a:schemeClr val="tx1"/>
                </a:solidFill>
                <a:latin typeface="+mn-lt"/>
                <a:ea typeface="+mn-ea"/>
                <a:cs typeface="+mn-cs"/>
              </a:rPr>
              <a:t>qday</a:t>
            </a:r>
            <a:r>
              <a:rPr lang="en-US" sz="1200" kern="1200" baseline="0" dirty="0">
                <a:solidFill>
                  <a:schemeClr val="tx1"/>
                </a:solidFill>
                <a:latin typeface="+mn-lt"/>
                <a:ea typeface="+mn-ea"/>
                <a:cs typeface="+mn-cs"/>
              </a:rPr>
              <a:t> dosing but median AUC similar. Trough concentrations well above EC90. </a:t>
            </a:r>
            <a:r>
              <a:rPr lang="en-US" sz="1200" kern="1200" baseline="0" dirty="0" err="1">
                <a:solidFill>
                  <a:schemeClr val="tx1"/>
                </a:solidFill>
                <a:latin typeface="+mn-lt"/>
                <a:ea typeface="+mn-ea"/>
                <a:cs typeface="+mn-cs"/>
              </a:rPr>
              <a:t>Readilyy</a:t>
            </a:r>
            <a:r>
              <a:rPr lang="en-US" sz="1200" kern="1200" baseline="0" dirty="0">
                <a:solidFill>
                  <a:schemeClr val="tx1"/>
                </a:solidFill>
                <a:latin typeface="+mn-lt"/>
                <a:ea typeface="+mn-ea"/>
                <a:cs typeface="+mn-cs"/>
              </a:rPr>
              <a:t> crosses placenta. Infant elimination prolonged with half-life over twice that in adults. 93% of 29 women enrolled were &lt;50 copies.. All infants HIV neg.</a:t>
            </a:r>
          </a:p>
          <a:p>
            <a:r>
              <a:rPr lang="en-US" sz="1200" kern="1200" baseline="0" dirty="0">
                <a:solidFill>
                  <a:schemeClr val="tx1"/>
                </a:solidFill>
                <a:latin typeface="+mn-lt"/>
                <a:ea typeface="+mn-ea"/>
                <a:cs typeface="+mn-cs"/>
              </a:rPr>
              <a:t>NIH-funded study in Botswana: 0.3% increased risk of neural tube defects when DTG used around the time of conception. </a:t>
            </a:r>
            <a:r>
              <a:rPr lang="en-US" sz="1200" kern="1200" baseline="0" dirty="0" err="1">
                <a:solidFill>
                  <a:schemeClr val="tx1"/>
                </a:solidFill>
                <a:latin typeface="+mn-lt"/>
                <a:ea typeface="+mn-ea"/>
                <a:cs typeface="+mn-cs"/>
              </a:rPr>
              <a:t>Ris</a:t>
            </a:r>
            <a:r>
              <a:rPr lang="en-US" sz="1200" kern="1200" baseline="0" dirty="0">
                <a:solidFill>
                  <a:schemeClr val="tx1"/>
                </a:solidFill>
                <a:latin typeface="+mn-lt"/>
                <a:ea typeface="+mn-ea"/>
                <a:cs typeface="+mn-cs"/>
              </a:rPr>
              <a:t> was higher than NTD in those on </a:t>
            </a:r>
            <a:r>
              <a:rPr lang="en-US" sz="1200" kern="1200" baseline="0" dirty="0" err="1">
                <a:solidFill>
                  <a:schemeClr val="tx1"/>
                </a:solidFill>
                <a:latin typeface="+mn-lt"/>
                <a:ea typeface="+mn-ea"/>
                <a:cs typeface="+mn-cs"/>
              </a:rPr>
              <a:t>efavirenz</a:t>
            </a:r>
            <a:r>
              <a:rPr lang="en-US" sz="1200" kern="1200" baseline="0" dirty="0">
                <a:solidFill>
                  <a:schemeClr val="tx1"/>
                </a:solidFill>
                <a:latin typeface="+mn-lt"/>
                <a:ea typeface="+mn-ea"/>
                <a:cs typeface="+mn-cs"/>
              </a:rPr>
              <a:t> (0.05%) and women without HIV (0.08%) but not enough data to determine risk of NTD with preconception use. </a:t>
            </a:r>
            <a:r>
              <a:rPr lang="en-US" sz="1200" kern="1200" baseline="0" dirty="0" err="1">
                <a:solidFill>
                  <a:schemeClr val="tx1"/>
                </a:solidFill>
                <a:latin typeface="+mn-lt"/>
                <a:ea typeface="+mn-ea"/>
                <a:cs typeface="+mn-cs"/>
              </a:rPr>
              <a:t>Dolutegravir</a:t>
            </a:r>
            <a:r>
              <a:rPr lang="en-US" sz="1200" kern="1200" baseline="0" dirty="0">
                <a:solidFill>
                  <a:schemeClr val="tx1"/>
                </a:solidFill>
                <a:latin typeface="+mn-lt"/>
                <a:ea typeface="+mn-ea"/>
                <a:cs typeface="+mn-cs"/>
              </a:rPr>
              <a:t> is the preferred INSTI after first trimester. </a:t>
            </a:r>
          </a:p>
          <a:p>
            <a:r>
              <a:rPr lang="en-US" sz="1200" kern="1200" baseline="0" dirty="0" err="1">
                <a:solidFill>
                  <a:schemeClr val="tx1"/>
                </a:solidFill>
                <a:latin typeface="+mn-lt"/>
                <a:ea typeface="+mn-ea"/>
                <a:cs typeface="+mn-cs"/>
              </a:rPr>
              <a:t>Cobicistat</a:t>
            </a:r>
            <a:r>
              <a:rPr lang="en-US" sz="1200" kern="1200" baseline="0" dirty="0">
                <a:solidFill>
                  <a:schemeClr val="tx1"/>
                </a:solidFill>
                <a:latin typeface="+mn-lt"/>
                <a:ea typeface="+mn-ea"/>
                <a:cs typeface="+mn-cs"/>
              </a:rPr>
              <a:t> NOT recommended</a:t>
            </a:r>
          </a:p>
          <a:p>
            <a:r>
              <a:rPr lang="en-US" sz="1200" kern="1200" baseline="0" dirty="0" err="1">
                <a:solidFill>
                  <a:schemeClr val="tx1"/>
                </a:solidFill>
                <a:latin typeface="+mn-lt"/>
                <a:ea typeface="+mn-ea"/>
                <a:cs typeface="+mn-cs"/>
              </a:rPr>
              <a:t>Tsepamo</a:t>
            </a:r>
            <a:r>
              <a:rPr lang="en-US" sz="1200" kern="1200" baseline="0" dirty="0">
                <a:solidFill>
                  <a:schemeClr val="tx1"/>
                </a:solidFill>
                <a:latin typeface="+mn-lt"/>
                <a:ea typeface="+mn-ea"/>
                <a:cs typeface="+mn-cs"/>
              </a:rPr>
              <a:t> Update. </a:t>
            </a:r>
            <a:r>
              <a:rPr lang="en-US" sz="1200" kern="1200" baseline="0" dirty="0" err="1">
                <a:solidFill>
                  <a:schemeClr val="tx1"/>
                </a:solidFill>
                <a:latin typeface="+mn-lt"/>
                <a:ea typeface="+mn-ea"/>
                <a:cs typeface="+mn-cs"/>
              </a:rPr>
              <a:t>Zash</a:t>
            </a:r>
            <a:r>
              <a:rPr lang="en-US" sz="1200" kern="1200" baseline="0" dirty="0">
                <a:solidFill>
                  <a:schemeClr val="tx1"/>
                </a:solidFill>
                <a:latin typeface="+mn-lt"/>
                <a:ea typeface="+mn-ea"/>
                <a:cs typeface="+mn-cs"/>
              </a:rPr>
              <a:t> IAS 2929#oAXLB0102. 1 excess neural tube defect/1000 treated during conception. NTD in non-DTG at </a:t>
            </a:r>
            <a:r>
              <a:rPr lang="en-US" sz="1200" kern="1200" baseline="0" dirty="0" err="1">
                <a:solidFill>
                  <a:schemeClr val="tx1"/>
                </a:solidFill>
                <a:latin typeface="+mn-lt"/>
                <a:ea typeface="+mn-ea"/>
                <a:cs typeface="+mn-cs"/>
              </a:rPr>
              <a:t>conceptinon</a:t>
            </a:r>
            <a:r>
              <a:rPr lang="en-US" sz="1200" kern="1200" baseline="0" dirty="0">
                <a:solidFill>
                  <a:schemeClr val="tx1"/>
                </a:solidFill>
                <a:latin typeface="+mn-lt"/>
                <a:ea typeface="+mn-ea"/>
                <a:cs typeface="+mn-cs"/>
              </a:rPr>
              <a:t>=0.11%, DTG during </a:t>
            </a:r>
            <a:r>
              <a:rPr lang="en-US" sz="1200" kern="1200" baseline="0" dirty="0" err="1">
                <a:solidFill>
                  <a:schemeClr val="tx1"/>
                </a:solidFill>
                <a:latin typeface="+mn-lt"/>
                <a:ea typeface="+mn-ea"/>
                <a:cs typeface="+mn-cs"/>
              </a:rPr>
              <a:t>preg</a:t>
            </a:r>
            <a:r>
              <a:rPr lang="en-US" sz="1200" kern="1200" baseline="0" dirty="0">
                <a:solidFill>
                  <a:schemeClr val="tx1"/>
                </a:solidFill>
                <a:latin typeface="+mn-lt"/>
                <a:ea typeface="+mn-ea"/>
                <a:cs typeface="+mn-cs"/>
              </a:rPr>
              <a:t>=0.04%; HIV </a:t>
            </a:r>
            <a:r>
              <a:rPr lang="en-US" sz="1200" kern="1200" baseline="0" dirty="0" err="1">
                <a:solidFill>
                  <a:schemeClr val="tx1"/>
                </a:solidFill>
                <a:latin typeface="+mn-lt"/>
                <a:ea typeface="+mn-ea"/>
                <a:cs typeface="+mn-cs"/>
              </a:rPr>
              <a:t>neg</a:t>
            </a:r>
            <a:r>
              <a:rPr lang="en-US" sz="1200" kern="1200" baseline="0" dirty="0">
                <a:solidFill>
                  <a:schemeClr val="tx1"/>
                </a:solidFill>
                <a:latin typeface="+mn-lt"/>
                <a:ea typeface="+mn-ea"/>
                <a:cs typeface="+mn-cs"/>
              </a:rPr>
              <a:t> women=0.07%</a:t>
            </a:r>
          </a:p>
          <a:p>
            <a:r>
              <a:rPr lang="en-US" sz="1200" kern="1200" baseline="0" dirty="0" err="1">
                <a:solidFill>
                  <a:schemeClr val="tx1"/>
                </a:solidFill>
                <a:latin typeface="+mn-lt"/>
                <a:ea typeface="+mn-ea"/>
                <a:cs typeface="+mn-cs"/>
              </a:rPr>
              <a:t>Chinula</a:t>
            </a:r>
            <a:r>
              <a:rPr lang="en-US" sz="1200" kern="1200" baseline="0" dirty="0">
                <a:solidFill>
                  <a:schemeClr val="tx1"/>
                </a:solidFill>
                <a:latin typeface="+mn-lt"/>
                <a:ea typeface="+mn-ea"/>
                <a:cs typeface="+mn-cs"/>
              </a:rPr>
              <a:t> CROI 2020 abstract #130LB. TAF in pregnancy. Less adverse outcomes in TAF (24%) vs TDF (33%); guidelines haven’t changed yet</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96</a:t>
            </a:fld>
            <a:endParaRPr lang="en-US" dirty="0"/>
          </a:p>
        </p:txBody>
      </p:sp>
    </p:spTree>
    <p:extLst>
      <p:ext uri="{BB962C8B-B14F-4D97-AF65-F5344CB8AC3E}">
        <p14:creationId xmlns:p14="http://schemas.microsoft.com/office/powerpoint/2010/main" val="4220705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 patient is taking </a:t>
            </a:r>
            <a:r>
              <a:rPr lang="en-US" b="1" dirty="0" err="1"/>
              <a:t>PrEP</a:t>
            </a:r>
            <a:r>
              <a:rPr lang="en-US" b="1" dirty="0"/>
              <a:t> (pre-exposure prophylaxis) or PEP (post-exposure prophylaxis), or took it at the time of HIV infection or since HIV infection:</a:t>
            </a:r>
          </a:p>
          <a:p>
            <a:r>
              <a:rPr lang="en-US" dirty="0"/>
              <a:t>Take a careful history to determine the last time the patient took </a:t>
            </a:r>
            <a:r>
              <a:rPr lang="en-US" dirty="0" err="1"/>
              <a:t>PrEP</a:t>
            </a:r>
            <a:r>
              <a:rPr lang="en-US" dirty="0"/>
              <a:t> or PEP medications</a:t>
            </a:r>
          </a:p>
          <a:p>
            <a:r>
              <a:rPr lang="en-US" dirty="0"/>
              <a:t>If there is concern that resistance to the ARVs may have developed, start a reinforced ART regimen consisting of an integrase inhibitor (</a:t>
            </a:r>
            <a:r>
              <a:rPr lang="en-US" dirty="0" err="1"/>
              <a:t>dolutegravir</a:t>
            </a:r>
            <a:r>
              <a:rPr lang="en-US" dirty="0"/>
              <a:t> or </a:t>
            </a:r>
            <a:r>
              <a:rPr lang="en-US" dirty="0" err="1"/>
              <a:t>bictegravir</a:t>
            </a:r>
            <a:r>
              <a:rPr lang="en-US" dirty="0"/>
              <a:t>) + boosted </a:t>
            </a:r>
            <a:r>
              <a:rPr lang="en-US" dirty="0" err="1"/>
              <a:t>darunavir</a:t>
            </a:r>
            <a:r>
              <a:rPr lang="en-US" dirty="0"/>
              <a:t> + TAF/FTC (or TDF/FTC or TDF/3TC) while awaiting the results of the genotype assay</a:t>
            </a:r>
          </a:p>
          <a:p>
            <a:endParaRPr lang="en-US" dirty="0"/>
          </a:p>
        </p:txBody>
      </p:sp>
      <p:sp>
        <p:nvSpPr>
          <p:cNvPr id="4" name="Slide Number Placeholder 3"/>
          <p:cNvSpPr>
            <a:spLocks noGrp="1"/>
          </p:cNvSpPr>
          <p:nvPr>
            <p:ph type="sldNum" sz="quarter" idx="10"/>
          </p:nvPr>
        </p:nvSpPr>
        <p:spPr/>
        <p:txBody>
          <a:bodyPr/>
          <a:lstStyle/>
          <a:p>
            <a:fld id="{BAB86AF5-7279-40D3-B875-9620E2B18C29}" type="slidenum">
              <a:rPr lang="en-US" smtClean="0"/>
              <a:t>97</a:t>
            </a:fld>
            <a:endParaRPr lang="en-US"/>
          </a:p>
        </p:txBody>
      </p:sp>
    </p:spTree>
    <p:extLst>
      <p:ext uri="{BB962C8B-B14F-4D97-AF65-F5344CB8AC3E}">
        <p14:creationId xmlns:p14="http://schemas.microsoft.com/office/powerpoint/2010/main" val="3190904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101</a:t>
            </a:fld>
            <a:endParaRPr lang="en-US" dirty="0"/>
          </a:p>
        </p:txBody>
      </p:sp>
    </p:spTree>
    <p:extLst>
      <p:ext uri="{BB962C8B-B14F-4D97-AF65-F5344CB8AC3E}">
        <p14:creationId xmlns:p14="http://schemas.microsoft.com/office/powerpoint/2010/main" val="3721838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103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104</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More than 160,000 Americans are unaware they are living with HIV. Early detection coupled with rapid linkage to care is critical and can lead to improved individual and community health outcomes. Improved, more accessible, and routine HIV testing, immediately connecting people with HIV to care services, and connecting those who test negative to appropriate prevention services are important activities supporting this strategy. CDC, HRSA, IHS, SAMHSA and other agencies are working in collaboration with communities to increase local capacity to expand the availability of HIV testing in health centers, emergency departments, substance abuse prevention and treatment programs, mobile units, as well as community-based organizations and non-traditional settings such as bars, parks, and during community festivals.</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317421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Centers for Disease Control (CDC)</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237349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3780355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2" y="1200152"/>
            <a:ext cx="8315700" cy="3275400"/>
          </a:xfrm>
          <a:prstGeom prst="rect">
            <a:avLst/>
          </a:prstGeom>
          <a:noFill/>
          <a:ln>
            <a:noFill/>
          </a:ln>
        </p:spPr>
        <p:txBody>
          <a:bodyPr spcFirstLastPara="1" wrap="square" lIns="91275" tIns="45625" rIns="91275" bIns="45625"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3"/>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Slide Number Placeholder 6">
            <a:extLst>
              <a:ext uri="{FF2B5EF4-FFF2-40B4-BE49-F238E27FC236}">
                <a16:creationId xmlns:a16="http://schemas.microsoft.com/office/drawing/2014/main" id="{25D15C83-1CC3-458E-B3F7-0B7D6D4491F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9" name="Picture 8">
            <a:extLst>
              <a:ext uri="{FF2B5EF4-FFF2-40B4-BE49-F238E27FC236}">
                <a16:creationId xmlns:a16="http://schemas.microsoft.com/office/drawing/2014/main" id="{C2E9AF67-7EC5-4FA2-8067-00DC41994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298818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257169" indent="-257169">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2" y="4517619"/>
            <a:ext cx="890337" cy="517404"/>
          </a:xfrm>
          <a:prstGeom prst="rect">
            <a:avLst/>
          </a:prstGeom>
        </p:spPr>
      </p:pic>
    </p:spTree>
    <p:extLst>
      <p:ext uri="{BB962C8B-B14F-4D97-AF65-F5344CB8AC3E}">
        <p14:creationId xmlns:p14="http://schemas.microsoft.com/office/powerpoint/2010/main" val="41880381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57200" y="1233454"/>
            <a:ext cx="38901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6"/>
          <p:cNvSpPr txBox="1">
            <a:spLocks noGrp="1"/>
          </p:cNvSpPr>
          <p:nvPr>
            <p:ph type="body" idx="2"/>
          </p:nvPr>
        </p:nvSpPr>
        <p:spPr>
          <a:xfrm>
            <a:off x="457200" y="1806541"/>
            <a:ext cx="38901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6"/>
          <p:cNvSpPr txBox="1">
            <a:spLocks noGrp="1"/>
          </p:cNvSpPr>
          <p:nvPr>
            <p:ph type="body" idx="3"/>
          </p:nvPr>
        </p:nvSpPr>
        <p:spPr>
          <a:xfrm>
            <a:off x="4732210" y="1233454"/>
            <a:ext cx="40386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8" name="Google Shape;48;p6"/>
          <p:cNvSpPr txBox="1">
            <a:spLocks noGrp="1"/>
          </p:cNvSpPr>
          <p:nvPr>
            <p:ph type="body" idx="4"/>
          </p:nvPr>
        </p:nvSpPr>
        <p:spPr>
          <a:xfrm>
            <a:off x="4732210" y="1806541"/>
            <a:ext cx="40386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6"/>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Slide Number Placeholder 6">
            <a:extLst>
              <a:ext uri="{FF2B5EF4-FFF2-40B4-BE49-F238E27FC236}">
                <a16:creationId xmlns:a16="http://schemas.microsoft.com/office/drawing/2014/main" id="{B57B9E4E-7956-4E48-8FA6-9FE1D6F2ED5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12" name="Picture 11">
            <a:extLst>
              <a:ext uri="{FF2B5EF4-FFF2-40B4-BE49-F238E27FC236}">
                <a16:creationId xmlns:a16="http://schemas.microsoft.com/office/drawing/2014/main" id="{1881255A-3B20-4E20-888F-F0DE59CA7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61584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152144"/>
            <a:ext cx="3657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8" name="Google Shape;38;p5"/>
          <p:cNvSpPr txBox="1">
            <a:spLocks noGrp="1"/>
          </p:cNvSpPr>
          <p:nvPr>
            <p:ph type="body" idx="2"/>
          </p:nvPr>
        </p:nvSpPr>
        <p:spPr>
          <a:xfrm>
            <a:off x="4419602" y="1152144"/>
            <a:ext cx="4038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9" name="Google Shape;39;p5"/>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 name="Picture 9">
            <a:extLst>
              <a:ext uri="{FF2B5EF4-FFF2-40B4-BE49-F238E27FC236}">
                <a16:creationId xmlns:a16="http://schemas.microsoft.com/office/drawing/2014/main" id="{59CDD4BC-3DC5-4A62-AF7B-626A06010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267792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154334" cy="82748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133047"/>
            <a:ext cx="3922178" cy="3509597"/>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D87F90D-64FB-07BD-4460-DC629FEB0200}"/>
              </a:ext>
            </a:extLst>
          </p:cNvPr>
          <p:cNvGrpSpPr/>
          <p:nvPr userDrawn="1"/>
        </p:nvGrpSpPr>
        <p:grpSpPr>
          <a:xfrm>
            <a:off x="6652104" y="4724112"/>
            <a:ext cx="2157835" cy="295765"/>
            <a:chOff x="8869472" y="6298815"/>
            <a:chExt cx="2877113" cy="394353"/>
          </a:xfrm>
        </p:grpSpPr>
        <p:pic>
          <p:nvPicPr>
            <p:cNvPr id="6" name="Picture 5">
              <a:extLst>
                <a:ext uri="{FF2B5EF4-FFF2-40B4-BE49-F238E27FC236}">
                  <a16:creationId xmlns:a16="http://schemas.microsoft.com/office/drawing/2014/main" id="{9AE6A739-68FB-A196-AE0C-873E29971B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4060F82E-2358-BB25-C1C5-49944C47145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79035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DC0F8DF-4FF0-7644-748F-2CC7B8BF59A6}"/>
              </a:ext>
            </a:extLst>
          </p:cNvPr>
          <p:cNvGrpSpPr/>
          <p:nvPr userDrawn="1"/>
        </p:nvGrpSpPr>
        <p:grpSpPr>
          <a:xfrm>
            <a:off x="6652104" y="4724112"/>
            <a:ext cx="2157835" cy="295765"/>
            <a:chOff x="8869472" y="6298815"/>
            <a:chExt cx="2877113" cy="394353"/>
          </a:xfrm>
        </p:grpSpPr>
        <p:pic>
          <p:nvPicPr>
            <p:cNvPr id="5" name="Picture 4">
              <a:extLst>
                <a:ext uri="{FF2B5EF4-FFF2-40B4-BE49-F238E27FC236}">
                  <a16:creationId xmlns:a16="http://schemas.microsoft.com/office/drawing/2014/main" id="{7D5117B1-0759-C92E-ED94-6D81A66ECF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F53D7C5-5C67-3058-B097-32104E3F2EB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469950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154334" cy="82748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133047"/>
            <a:ext cx="3922178" cy="3509597"/>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D87F90D-64FB-07BD-4460-DC629FEB0200}"/>
              </a:ext>
            </a:extLst>
          </p:cNvPr>
          <p:cNvGrpSpPr/>
          <p:nvPr userDrawn="1"/>
        </p:nvGrpSpPr>
        <p:grpSpPr>
          <a:xfrm>
            <a:off x="6652104" y="4724112"/>
            <a:ext cx="2157835" cy="295765"/>
            <a:chOff x="8869472" y="6298815"/>
            <a:chExt cx="2877113" cy="394353"/>
          </a:xfrm>
        </p:grpSpPr>
        <p:pic>
          <p:nvPicPr>
            <p:cNvPr id="6" name="Picture 5">
              <a:extLst>
                <a:ext uri="{FF2B5EF4-FFF2-40B4-BE49-F238E27FC236}">
                  <a16:creationId xmlns:a16="http://schemas.microsoft.com/office/drawing/2014/main" id="{9AE6A739-68FB-A196-AE0C-873E29971B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4060F82E-2358-BB25-C1C5-49944C47145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790350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4" y="247651"/>
            <a:ext cx="8433112" cy="3938094"/>
          </a:xfrm>
          <a:prstGeom prst="rect">
            <a:avLst/>
          </a:prstGeom>
        </p:spPr>
        <p:txBody>
          <a:bodyPr anchorCtr="1"/>
          <a:lstStyle>
            <a:lvl1pPr algn="ctr">
              <a:defRPr sz="3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4942703"/>
            <a:ext cx="9144000" cy="20079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4942285"/>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3EC66AB-699F-DD3B-32ED-15051B8D4D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75727" y="4048224"/>
            <a:ext cx="1343149" cy="716346"/>
          </a:xfrm>
          <a:prstGeom prst="rect">
            <a:avLst/>
          </a:prstGeom>
        </p:spPr>
      </p:pic>
    </p:spTree>
    <p:extLst>
      <p:ext uri="{BB962C8B-B14F-4D97-AF65-F5344CB8AC3E}">
        <p14:creationId xmlns:p14="http://schemas.microsoft.com/office/powerpoint/2010/main" val="254525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DC0F8DF-4FF0-7644-748F-2CC7B8BF59A6}"/>
              </a:ext>
            </a:extLst>
          </p:cNvPr>
          <p:cNvGrpSpPr/>
          <p:nvPr userDrawn="1"/>
        </p:nvGrpSpPr>
        <p:grpSpPr>
          <a:xfrm>
            <a:off x="6652104" y="4724112"/>
            <a:ext cx="2157835" cy="295765"/>
            <a:chOff x="8869472" y="6298815"/>
            <a:chExt cx="2877113" cy="394353"/>
          </a:xfrm>
        </p:grpSpPr>
        <p:pic>
          <p:nvPicPr>
            <p:cNvPr id="5" name="Picture 4">
              <a:extLst>
                <a:ext uri="{FF2B5EF4-FFF2-40B4-BE49-F238E27FC236}">
                  <a16:creationId xmlns:a16="http://schemas.microsoft.com/office/drawing/2014/main" id="{7D5117B1-0759-C92E-ED94-6D81A66ECF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F53D7C5-5C67-3058-B097-32104E3F2EB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46995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50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7"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00" r:id="rId2"/>
    <p:sldLayoutId id="2147483801" r:id="rId3"/>
    <p:sldLayoutId id="2147483802" r:id="rId4"/>
    <p:sldLayoutId id="2147483803" r:id="rId5"/>
    <p:sldLayoutId id="2147483804" r:id="rId6"/>
    <p:sldLayoutId id="2147483805" r:id="rId7"/>
    <p:sldLayoutId id="2147483806" r:id="rId8"/>
    <p:sldLayoutId id="2147483809" r:id="rId9"/>
    <p:sldLayoutId id="2147483807" r:id="rId10"/>
    <p:sldLayoutId id="2147483808" r:id="rId11"/>
    <p:sldLayoutId id="2147483810" r:id="rId12"/>
    <p:sldLayoutId id="2147483813" r:id="rId13"/>
    <p:sldLayoutId id="2147484659" r:id="rId14"/>
    <p:sldLayoutId id="2147484660" r:id="rId15"/>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178594"/>
            <a:ext cx="8154333" cy="82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138237"/>
            <a:ext cx="8161479"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9144000" cy="108347"/>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9144000" cy="108347"/>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5058966"/>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95507"/>
      </p:ext>
    </p:extLst>
  </p:cSld>
  <p:clrMap bg1="dk2" tx1="lt1" bg2="dk1" tx2="lt2" accent1="accent1" accent2="accent2" accent3="accent3" accent4="accent4" accent5="accent5" accent6="accent6" hlink="hlink" folHlink="folHlink"/>
  <p:sldLayoutIdLst>
    <p:sldLayoutId id="2147484658" r:id="rId1"/>
    <p:sldLayoutId id="2147484657" r:id="rId2"/>
    <p:sldLayoutId id="2147483664" r:id="rId3"/>
    <p:sldLayoutId id="2147483663" r:id="rId4"/>
    <p:sldLayoutId id="2147483662" r:id="rId5"/>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178594"/>
            <a:ext cx="8154333" cy="82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138237"/>
            <a:ext cx="8161479"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9144000" cy="108347"/>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9144000" cy="108347"/>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84A7AD84-F415-4694-A480-6DD523A1776B}"/>
              </a:ext>
            </a:extLst>
          </p:cNvPr>
          <p:cNvCxnSpPr/>
          <p:nvPr userDrawn="1"/>
        </p:nvCxnSpPr>
        <p:spPr>
          <a:xfrm>
            <a:off x="1" y="5058966"/>
            <a:ext cx="9144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12330"/>
      </p:ext>
    </p:extLst>
  </p:cSld>
  <p:clrMap bg1="dk2" tx1="lt1" bg2="dk1" tx2="lt2" accent1="accent1" accent2="accent2" accent3="accent3" accent4="accent4" accent5="accent5" accent6="accent6" hlink="hlink" folHlink="folHlink"/>
  <p:sldLayoutIdLst>
    <p:sldLayoutId id="2147484656" r:id="rId1"/>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iv.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cdc.gov/hiv"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s://clinicaloptions.com/" TargetMode="External"/><Relationship Id="rId5" Type="http://schemas.openxmlformats.org/officeDocument/2006/relationships/hyperlink" Target="https://aidsinfo.nih.gov/guidelines" TargetMode="External"/><Relationship Id="rId4" Type="http://schemas.openxmlformats.org/officeDocument/2006/relationships/hyperlink" Target="https://targethiv.org/"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hiv.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hiv.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6_C6424F6B.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cdc.gov/hiv/pdf/risk/prep/cdc-hiv-prep-guidelines-2017.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hiv/guidelines/preventing.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3" Type="http://schemas.openxmlformats.org/officeDocument/2006/relationships/hyperlink" Target="http://www.nejm.org/toc/nejm/367/5/"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clinicalkey.com/pharmacology/"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cdc.gov/hiv/pdf/risk/prep/cdc-hiv-prep-guidelines-2021.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9.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72.svg"/><Relationship Id="rId3" Type="http://schemas.openxmlformats.org/officeDocument/2006/relationships/image" Target="../media/image57.png"/><Relationship Id="rId21" Type="http://schemas.openxmlformats.org/officeDocument/2006/relationships/image" Target="../media/image38.pn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71.png"/><Relationship Id="rId2" Type="http://schemas.openxmlformats.org/officeDocument/2006/relationships/notesSlide" Target="../notesSlides/notesSlide40.xml"/><Relationship Id="rId16" Type="http://schemas.openxmlformats.org/officeDocument/2006/relationships/image" Target="../media/image70.svg"/><Relationship Id="rId20" Type="http://schemas.openxmlformats.org/officeDocument/2006/relationships/image" Target="../media/image74.svg"/><Relationship Id="rId1" Type="http://schemas.openxmlformats.org/officeDocument/2006/relationships/slideLayout" Target="../slideLayouts/slideLayout5.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19" Type="http://schemas.openxmlformats.org/officeDocument/2006/relationships/image" Target="../media/image73.pn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hiv.gov/" TargetMode="External"/><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png"/><Relationship Id="rId7" Type="http://schemas.openxmlformats.org/officeDocument/2006/relationships/diagramColors" Target="../diagrams/colors2.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png"/><Relationship Id="rId7" Type="http://schemas.openxmlformats.org/officeDocument/2006/relationships/diagramColors" Target="../diagrams/colors3.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stacks.cdc.gov/view/cdc/38856"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stacks.cdc.gov/view/cdc/38856"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stacks.cdc.gov/view/cdc/38856" TargetMode="External"/><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poz.com/pdfs/P04-14p53.risk_transmission.pd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s://www.researchgate.net/figure/A-generalized-graph-of-the-relationship-between-HIV-copies-viral-load-and-CD4-counts_fig1_242611621"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https://www.fda.gov/Drugs/DrugSafety/ucm608112.htm"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s://aidsetc.org/resource/npep-toolkit" TargetMode="External"/><Relationship Id="rId2" Type="http://schemas.openxmlformats.org/officeDocument/2006/relationships/hyperlink" Target="https://nastad.org/sites/default/files/2021-12/PDF-Billing-Coding.pdf" TargetMode="Externa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www.gileadadvancingaccess.com/copay-coupon-card" TargetMode="External"/><Relationship Id="rId7" Type="http://schemas.openxmlformats.org/officeDocument/2006/relationships/hyperlink" Target="https://www.viivconnect.com/for-providers/patient-enrollment/"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advancingaccessconsent.iassist.com/" TargetMode="External"/><Relationship Id="rId5" Type="http://schemas.openxmlformats.org/officeDocument/2006/relationships/hyperlink" Target="https://www.merckhelps.com/" TargetMode="External"/><Relationship Id="rId4" Type="http://schemas.openxmlformats.org/officeDocument/2006/relationships/hyperlink" Target="https://www.viivconnect.com/for-patients/savings-assistan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microsoft.com/office/2018/10/relationships/comments" Target="../comments/modernComment_76CE1D0A_2BC0B086.xm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hyperlink" Target="http://www.clinicaloptions.com/" TargetMode="External"/><Relationship Id="rId4" Type="http://schemas.openxmlformats.org/officeDocument/2006/relationships/image" Target="../media/image82.jpeg"/></Relationships>
</file>

<file path=ppt/slides/_rels/slide84.xml.rels><?xml version="1.0" encoding="UTF-8" standalone="yes"?>
<Relationships xmlns="http://schemas.openxmlformats.org/package/2006/relationships"><Relationship Id="rId2" Type="http://schemas.openxmlformats.org/officeDocument/2006/relationships/hyperlink" Target="https://aidsetc.org/blog/immediate-art"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aidsetc.org/blog/immediate-art" TargetMode="External"/><Relationship Id="rId2" Type="http://schemas.microsoft.com/office/2018/10/relationships/comments" Target="../comments/modernComment_185_77860A6E.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aidsetc.org/blog/immediate-art"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hiv.gov/"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aidsetc.org/blog/immediate-art"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aidsetc.org/blog/immediate-art"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www.apregistry.com/"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aidsinfo.nih.gov/guidelines/html/3/perinatal-guidelines/0" TargetMode="External"/><Relationship Id="rId4" Type="http://schemas.openxmlformats.org/officeDocument/2006/relationships/image" Target="../media/image84.png"/></Relationships>
</file>

<file path=ppt/slides/_rels/slide96.xml.rels><?xml version="1.0" encoding="UTF-8" standalone="yes"?>
<Relationships xmlns="http://schemas.openxmlformats.org/package/2006/relationships"><Relationship Id="rId3" Type="http://schemas.openxmlformats.org/officeDocument/2006/relationships/hyperlink" Target="https://aidsinfo.nih.gov/guidelines/html/3/perinatal-guidelines/0"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371683"/>
            <a:ext cx="8229599" cy="1352467"/>
          </a:xfrm>
        </p:spPr>
        <p:txBody>
          <a:bodyPr/>
          <a:lstStyle/>
          <a:p>
            <a:pPr algn="ctr"/>
            <a:r>
              <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Ending the HIV Epidemic:</a:t>
            </a:r>
            <a:b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err="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PrEP</a:t>
            </a:r>
            <a: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/PEP and </a:t>
            </a:r>
            <a:r>
              <a:rPr lang="en-US" sz="3600" dirty="0">
                <a:solidFill>
                  <a:srgbClr val="1F3864"/>
                </a:solidFill>
                <a:latin typeface="Calibri" panose="020F0502020204030204" pitchFamily="34" charset="0"/>
                <a:ea typeface="Calibri" panose="020F0502020204030204" pitchFamily="34" charset="0"/>
                <a:cs typeface="Times New Roman" panose="02020603050405020304" pitchFamily="18" charset="0"/>
              </a:rPr>
              <a:t>HIV Prevention</a:t>
            </a:r>
            <a:br>
              <a:rPr lang="en-US" sz="3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7" name="object 5"/>
          <p:cNvSpPr txBox="1">
            <a:spLocks noGrp="1"/>
          </p:cNvSpPr>
          <p:nvPr>
            <p:ph type="subTitle" idx="1"/>
          </p:nvPr>
        </p:nvSpPr>
        <p:spPr>
          <a:xfrm>
            <a:off x="571500" y="2952750"/>
            <a:ext cx="8000998" cy="812530"/>
          </a:xfrm>
          <a:prstGeom prst="rect">
            <a:avLst/>
          </a:prstGeom>
        </p:spPr>
        <p:txBody>
          <a:bodyPr vert="horz" wrap="square" lIns="0" tIns="0" rIns="0" bIns="0" rtlCol="0">
            <a:spAutoFit/>
          </a:bodyPr>
          <a:lstStyle/>
          <a:p>
            <a:pPr algn="ctr"/>
            <a:r>
              <a:rPr lang="en-US" sz="2400" dirty="0">
                <a:solidFill>
                  <a:schemeClr val="tx1"/>
                </a:solidFill>
              </a:rPr>
              <a:t>Bonnie Ruth Fruge, FNP</a:t>
            </a:r>
          </a:p>
          <a:p>
            <a:pPr algn="ctr"/>
            <a:r>
              <a:rPr lang="en-US" sz="2400" dirty="0">
                <a:solidFill>
                  <a:schemeClr val="tx1"/>
                </a:solidFill>
              </a:rPr>
              <a:t>LSU SCAETC Clinical Director</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176963"/>
            <a:ext cx="8315569" cy="1023187"/>
          </a:xfrm>
        </p:spPr>
        <p:txBody>
          <a:bodyPr/>
          <a:lstStyle/>
          <a:p>
            <a:pPr algn="ctr"/>
            <a:r>
              <a:rPr lang="en-US" dirty="0"/>
              <a:t>Pillar 2: Treat</a:t>
            </a:r>
            <a:br>
              <a:rPr lang="en-US" dirty="0"/>
            </a:br>
            <a:r>
              <a:rPr lang="en-US" sz="2400" dirty="0"/>
              <a:t>People with HIV rapidly and effectively to reach </a:t>
            </a:r>
            <a:br>
              <a:rPr lang="en-US" sz="2400" dirty="0"/>
            </a:br>
            <a:r>
              <a:rPr lang="en-US" sz="2400" dirty="0"/>
              <a:t>sustained viral suppression</a:t>
            </a:r>
            <a:endParaRPr lang="en-US" dirty="0"/>
          </a:p>
        </p:txBody>
      </p:sp>
      <p:sp>
        <p:nvSpPr>
          <p:cNvPr id="3" name="Content Placeholder 2"/>
          <p:cNvSpPr>
            <a:spLocks noGrp="1"/>
          </p:cNvSpPr>
          <p:nvPr>
            <p:ph idx="1"/>
          </p:nvPr>
        </p:nvSpPr>
        <p:spPr>
          <a:xfrm>
            <a:off x="0" y="1353676"/>
            <a:ext cx="9144000" cy="3275474"/>
          </a:xfrm>
        </p:spPr>
        <p:txBody>
          <a:bodyPr>
            <a:normAutofit fontScale="25000" lnSpcReduction="20000"/>
          </a:bodyPr>
          <a:lstStyle/>
          <a:p>
            <a:r>
              <a:rPr lang="en-US" sz="8000" dirty="0"/>
              <a:t>Data: </a:t>
            </a:r>
          </a:p>
          <a:p>
            <a:pPr lvl="1"/>
            <a:r>
              <a:rPr lang="en-US" sz="8000" dirty="0"/>
              <a:t>Viral suppression rate in the US is 53% (CDC)</a:t>
            </a:r>
          </a:p>
          <a:p>
            <a:pPr lvl="1"/>
            <a:r>
              <a:rPr lang="en-US" sz="8000" dirty="0"/>
              <a:t>250,000 individuals aware of HIV infection, but not in care and on treatment</a:t>
            </a:r>
          </a:p>
          <a:p>
            <a:pPr lvl="1"/>
            <a:r>
              <a:rPr lang="en-US" sz="8000" dirty="0"/>
              <a:t>Undetectable = Untransmissible (U=U); Treatment as Prevention (</a:t>
            </a:r>
            <a:r>
              <a:rPr lang="en-US" sz="8000" dirty="0" err="1"/>
              <a:t>TasP</a:t>
            </a:r>
            <a:r>
              <a:rPr lang="en-US" sz="8000" dirty="0"/>
              <a:t>)</a:t>
            </a:r>
          </a:p>
          <a:p>
            <a:r>
              <a:rPr lang="en-US" sz="8000" dirty="0"/>
              <a:t>Tools: effective, simpler, and safer medications</a:t>
            </a:r>
          </a:p>
          <a:p>
            <a:r>
              <a:rPr lang="en-US" sz="8000" dirty="0"/>
              <a:t>Goals: </a:t>
            </a:r>
          </a:p>
          <a:p>
            <a:pPr lvl="1"/>
            <a:r>
              <a:rPr lang="en-US" sz="8000" dirty="0"/>
              <a:t>Optimize programs for prompt linking of newly diagnosed (i.e. Rapid Start programs)</a:t>
            </a:r>
          </a:p>
          <a:p>
            <a:pPr lvl="1"/>
            <a:r>
              <a:rPr lang="en-US" sz="8000" dirty="0"/>
              <a:t>Re-engagement strategies for those out of care</a:t>
            </a:r>
          </a:p>
          <a:p>
            <a:pPr lvl="1"/>
            <a:r>
              <a:rPr lang="en-US" sz="8000" dirty="0"/>
              <a:t>Increase viral suppression to 90 percent nationally by 2030</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sp>
        <p:nvSpPr>
          <p:cNvPr id="6" name="Rectangle 5"/>
          <p:cNvSpPr/>
          <p:nvPr/>
        </p:nvSpPr>
        <p:spPr>
          <a:xfrm>
            <a:off x="3886200" y="4749593"/>
            <a:ext cx="1168140" cy="307777"/>
          </a:xfrm>
          <a:prstGeom prst="rect">
            <a:avLst/>
          </a:prstGeom>
        </p:spPr>
        <p:txBody>
          <a:bodyPr wrap="none">
            <a:spAutoFit/>
          </a:bodyPr>
          <a:lstStyle/>
          <a:p>
            <a:r>
              <a:rPr lang="en-US" sz="1400" dirty="0">
                <a:solidFill>
                  <a:schemeClr val="bg1"/>
                </a:solidFill>
                <a:hlinkClick r:id="rId3">
                  <a:extLst>
                    <a:ext uri="{A12FA001-AC4F-418D-AE19-62706E023703}">
                      <ahyp:hlinkClr xmlns:ahyp="http://schemas.microsoft.com/office/drawing/2018/hyperlinkcolor" val="tx"/>
                    </a:ext>
                  </a:extLst>
                </a:hlinkClick>
              </a:rPr>
              <a:t>www.hiv.gov</a:t>
            </a:r>
            <a:endParaRPr lang="en-US" sz="1400" dirty="0">
              <a:solidFill>
                <a:schemeClr val="bg1"/>
              </a:solidFill>
            </a:endParaRPr>
          </a:p>
        </p:txBody>
      </p:sp>
      <p:pic>
        <p:nvPicPr>
          <p:cNvPr id="7" name="Picture 6"/>
          <p:cNvPicPr>
            <a:picLocks noChangeAspect="1"/>
          </p:cNvPicPr>
          <p:nvPr/>
        </p:nvPicPr>
        <p:blipFill>
          <a:blip r:embed="rId4"/>
          <a:stretch>
            <a:fillRect/>
          </a:stretch>
        </p:blipFill>
        <p:spPr>
          <a:xfrm>
            <a:off x="7853276" y="242503"/>
            <a:ext cx="942975" cy="1062845"/>
          </a:xfrm>
          <a:prstGeom prst="rect">
            <a:avLst/>
          </a:prstGeom>
        </p:spPr>
      </p:pic>
    </p:spTree>
    <p:extLst>
      <p:ext uri="{BB962C8B-B14F-4D97-AF65-F5344CB8AC3E}">
        <p14:creationId xmlns:p14="http://schemas.microsoft.com/office/powerpoint/2010/main" val="3480550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65C5-F6D0-421B-8D00-77B51ADD2161}"/>
              </a:ext>
            </a:extLst>
          </p:cNvPr>
          <p:cNvSpPr>
            <a:spLocks noGrp="1"/>
          </p:cNvSpPr>
          <p:nvPr>
            <p:ph type="title"/>
          </p:nvPr>
        </p:nvSpPr>
        <p:spPr/>
        <p:txBody>
          <a:bodyPr/>
          <a:lstStyle/>
          <a:p>
            <a:pPr algn="ctr"/>
            <a:r>
              <a:rPr lang="en-US" dirty="0"/>
              <a:t>IT TAKES A TEAM !</a:t>
            </a:r>
          </a:p>
        </p:txBody>
      </p:sp>
      <p:sp>
        <p:nvSpPr>
          <p:cNvPr id="3" name="Content Placeholder 2">
            <a:extLst>
              <a:ext uri="{FF2B5EF4-FFF2-40B4-BE49-F238E27FC236}">
                <a16:creationId xmlns:a16="http://schemas.microsoft.com/office/drawing/2014/main" id="{1D20D837-60F4-400B-883A-ACE2DAF3A67E}"/>
              </a:ext>
            </a:extLst>
          </p:cNvPr>
          <p:cNvSpPr>
            <a:spLocks noGrp="1"/>
          </p:cNvSpPr>
          <p:nvPr>
            <p:ph idx="1"/>
          </p:nvPr>
        </p:nvSpPr>
        <p:spPr/>
        <p:txBody>
          <a:bodyPr/>
          <a:lstStyle/>
          <a:p>
            <a:r>
              <a:rPr lang="en-US" dirty="0"/>
              <a:t>Linkage Care Coordinators</a:t>
            </a:r>
          </a:p>
          <a:p>
            <a:r>
              <a:rPr lang="en-US" dirty="0"/>
              <a:t>Nurses</a:t>
            </a:r>
          </a:p>
          <a:p>
            <a:r>
              <a:rPr lang="en-US" dirty="0"/>
              <a:t>Case Managers (Medical and Non-Medical)</a:t>
            </a:r>
          </a:p>
          <a:p>
            <a:r>
              <a:rPr lang="en-US" dirty="0"/>
              <a:t>Mental Health Counselors </a:t>
            </a:r>
          </a:p>
          <a:p>
            <a:r>
              <a:rPr lang="en-US" dirty="0"/>
              <a:t>Substance Abuse Counselors</a:t>
            </a:r>
          </a:p>
          <a:p>
            <a:r>
              <a:rPr lang="en-US" dirty="0"/>
              <a:t>Psychiatrist</a:t>
            </a:r>
          </a:p>
          <a:p>
            <a:r>
              <a:rPr lang="en-US" dirty="0"/>
              <a:t>Pharmacy and Benefit Coordinator </a:t>
            </a:r>
          </a:p>
        </p:txBody>
      </p:sp>
      <p:sp>
        <p:nvSpPr>
          <p:cNvPr id="4" name="Slide Number Placeholder 3">
            <a:extLst>
              <a:ext uri="{FF2B5EF4-FFF2-40B4-BE49-F238E27FC236}">
                <a16:creationId xmlns:a16="http://schemas.microsoft.com/office/drawing/2014/main" id="{FC7E53E8-4DCF-45AB-9203-D42A8D9E54AD}"/>
              </a:ext>
            </a:extLst>
          </p:cNvPr>
          <p:cNvSpPr>
            <a:spLocks noGrp="1"/>
          </p:cNvSpPr>
          <p:nvPr>
            <p:ph type="sldNum" sz="quarter" idx="12"/>
          </p:nvPr>
        </p:nvSpPr>
        <p:spPr/>
        <p:txBody>
          <a:bodyPr/>
          <a:lstStyle/>
          <a:p>
            <a:fld id="{6E2D2B3B-882E-40F3-A32F-6DD516915044}" type="slidenum">
              <a:rPr lang="en-US" smtClean="0"/>
              <a:pPr/>
              <a:t>100</a:t>
            </a:fld>
            <a:endParaRPr lang="en-US"/>
          </a:p>
        </p:txBody>
      </p:sp>
    </p:spTree>
    <p:extLst>
      <p:ext uri="{BB962C8B-B14F-4D97-AF65-F5344CB8AC3E}">
        <p14:creationId xmlns:p14="http://schemas.microsoft.com/office/powerpoint/2010/main" val="8382790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315569" cy="857250"/>
          </a:xfrm>
        </p:spPr>
        <p:txBody>
          <a:bodyPr/>
          <a:lstStyle/>
          <a:p>
            <a:pPr algn="ctr"/>
            <a:r>
              <a:rPr lang="en-US" dirty="0"/>
              <a:t>References </a:t>
            </a:r>
          </a:p>
        </p:txBody>
      </p:sp>
      <p:sp>
        <p:nvSpPr>
          <p:cNvPr id="3" name="Content Placeholder 2"/>
          <p:cNvSpPr>
            <a:spLocks noGrp="1"/>
          </p:cNvSpPr>
          <p:nvPr>
            <p:ph idx="1"/>
          </p:nvPr>
        </p:nvSpPr>
        <p:spPr>
          <a:xfrm>
            <a:off x="228600" y="895350"/>
            <a:ext cx="8544169" cy="3794521"/>
          </a:xfrm>
        </p:spPr>
        <p:txBody>
          <a:bodyPr>
            <a:normAutofit/>
          </a:bodyPr>
          <a:lstStyle/>
          <a:p>
            <a:pPr>
              <a:buFont typeface="Wingdings" panose="05000000000000000000" pitchFamily="2" charset="2"/>
              <a:buChar char="§"/>
            </a:pPr>
            <a:r>
              <a:rPr lang="en-US" dirty="0">
                <a:hlinkClick r:id="rId3"/>
              </a:rPr>
              <a:t>www.cdc.gov/hiv</a:t>
            </a: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hlinkClick r:id="rId4"/>
              </a:rPr>
              <a:t>https://targethiv.org/ </a:t>
            </a: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hlinkClick r:id="rId5"/>
              </a:rPr>
              <a:t>https://aidsinfo.nih.gov/guidelines</a:t>
            </a: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hlinkClick r:id="rId6"/>
              </a:rPr>
              <a:t>https://clinicaloptions.com/</a:t>
            </a:r>
            <a:r>
              <a:rPr lang="en-US" dirty="0"/>
              <a:t> </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101</a:t>
            </a:fld>
            <a:endParaRPr lang="en-US"/>
          </a:p>
        </p:txBody>
      </p:sp>
    </p:spTree>
    <p:extLst>
      <p:ext uri="{BB962C8B-B14F-4D97-AF65-F5344CB8AC3E}">
        <p14:creationId xmlns:p14="http://schemas.microsoft.com/office/powerpoint/2010/main" val="38898048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102</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103</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lnSpcReduction="10000"/>
          </a:bodyPr>
          <a:lstStyle/>
          <a:p>
            <a:pPr marL="114300" indent="0" algn="ctr">
              <a:buNone/>
              <a:defRPr sz="1900" i="1"/>
            </a:pPr>
            <a:r>
              <a:rPr lang="en-US" sz="2000" dirty="0"/>
              <a:t>If you are interested in other training opportunities, contact:</a:t>
            </a:r>
          </a:p>
          <a:p>
            <a:pPr algn="ctr">
              <a:defRPr sz="1700" b="1"/>
            </a:pPr>
            <a:endParaRPr lang="en-US" sz="2000" dirty="0"/>
          </a:p>
          <a:p>
            <a:pPr marL="114300" indent="0" algn="ctr">
              <a:buNone/>
              <a:defRPr sz="1700"/>
            </a:pPr>
            <a:endParaRPr lang="en-US" dirty="0"/>
          </a:p>
          <a:p>
            <a:pPr marL="114300" indent="0" algn="ctr">
              <a:buNone/>
              <a:defRPr sz="1700"/>
            </a:pPr>
            <a:r>
              <a:rPr lang="en-US" sz="2000" dirty="0"/>
              <a:t>Dana Gray, SCAETC Program Director</a:t>
            </a:r>
            <a:br>
              <a:rPr lang="en-US" sz="2000" dirty="0"/>
            </a:br>
            <a:r>
              <a:rPr lang="en-US" sz="2000" dirty="0"/>
              <a:t>LSU Health – New Orleans, School of Public Health</a:t>
            </a:r>
            <a:br>
              <a:rPr lang="en-US" sz="2000" dirty="0"/>
            </a:br>
            <a:r>
              <a:rPr lang="en-US" sz="2000" u="sng" dirty="0">
                <a:solidFill>
                  <a:srgbClr val="478FCC"/>
                </a:solidFill>
                <a:uFill>
                  <a:solidFill>
                    <a:srgbClr val="478FCC"/>
                  </a:solidFill>
                </a:uFill>
                <a:hlinkClick r:id="rId3"/>
              </a:rPr>
              <a:t>dgray@lsuhsc.edu</a:t>
            </a:r>
            <a:r>
              <a:rPr lang="en-US" sz="2000" dirty="0"/>
              <a:t> or (504) 568-5647</a:t>
            </a:r>
          </a:p>
          <a:p>
            <a:pPr marL="114300" indent="0" algn="ctr">
              <a:buNone/>
              <a:defRPr sz="1700"/>
            </a:pPr>
            <a:endParaRPr lang="en-US" sz="2000" dirty="0"/>
          </a:p>
          <a:p>
            <a:pPr marL="114300" indent="0" algn="ctr">
              <a:buNone/>
            </a:pPr>
            <a:br>
              <a:rPr lang="en-US" sz="2000" dirty="0"/>
            </a:br>
            <a:r>
              <a:rPr lang="en-US" sz="2000" i="1" dirty="0"/>
              <a:t>Visit us at: </a:t>
            </a:r>
            <a:r>
              <a:rPr lang="en-US" sz="2000" u="sng" dirty="0">
                <a:hlinkClick r:id="rId4"/>
              </a:rPr>
              <a:t>https://hsc.unm.edu/scaetc/</a:t>
            </a:r>
            <a:r>
              <a:rPr lang="en-US" sz="2000" i="1" dirty="0"/>
              <a:t>    </a:t>
            </a:r>
          </a:p>
          <a:p>
            <a:pPr marL="114300" indent="0" algn="ctr">
              <a:buNone/>
            </a:pPr>
            <a:r>
              <a:rPr lang="en-US" sz="2000" i="1" dirty="0"/>
              <a:t>or</a:t>
            </a:r>
          </a:p>
          <a:p>
            <a:pPr marL="114300" indent="0" algn="ctr">
              <a:buNone/>
            </a:pPr>
            <a:r>
              <a:rPr lang="en-US" sz="2000" u="sng" dirty="0">
                <a:hlinkClick r:id="rId5"/>
              </a:rPr>
              <a:t>https://sph.lsuhsc.edu/service/south-central-aetc/scaetc-events/</a:t>
            </a:r>
            <a:endParaRPr lang="en-US" sz="20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104</a:t>
            </a:fld>
            <a:endParaRPr lang="en-US"/>
          </a:p>
        </p:txBody>
      </p:sp>
    </p:spTree>
    <p:extLst>
      <p:ext uri="{BB962C8B-B14F-4D97-AF65-F5344CB8AC3E}">
        <p14:creationId xmlns:p14="http://schemas.microsoft.com/office/powerpoint/2010/main" val="126531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315569" cy="1023187"/>
          </a:xfrm>
        </p:spPr>
        <p:txBody>
          <a:bodyPr/>
          <a:lstStyle/>
          <a:p>
            <a:pPr algn="ctr"/>
            <a:r>
              <a:rPr lang="en-US" dirty="0"/>
              <a:t>Pillar 3: Prevent</a:t>
            </a:r>
            <a:br>
              <a:rPr lang="en-US" dirty="0"/>
            </a:br>
            <a:r>
              <a:rPr lang="en-US" sz="2400" dirty="0"/>
              <a:t>New HIV transmission by using proven interventions</a:t>
            </a:r>
            <a:endParaRPr lang="en-US" dirty="0"/>
          </a:p>
        </p:txBody>
      </p:sp>
      <p:sp>
        <p:nvSpPr>
          <p:cNvPr id="3" name="Content Placeholder 2"/>
          <p:cNvSpPr>
            <a:spLocks noGrp="1"/>
          </p:cNvSpPr>
          <p:nvPr>
            <p:ph idx="1"/>
          </p:nvPr>
        </p:nvSpPr>
        <p:spPr>
          <a:xfrm>
            <a:off x="457199" y="1370126"/>
            <a:ext cx="8623229" cy="3275474"/>
          </a:xfrm>
        </p:spPr>
        <p:txBody>
          <a:bodyPr>
            <a:normAutofit lnSpcReduction="10000"/>
          </a:bodyPr>
          <a:lstStyle/>
          <a:p>
            <a:r>
              <a:rPr lang="en-US" dirty="0"/>
              <a:t>Data: </a:t>
            </a:r>
          </a:p>
          <a:p>
            <a:pPr lvl="1"/>
            <a:r>
              <a:rPr lang="en-US" dirty="0"/>
              <a:t>&gt;37,000 new infections nationally in 2018</a:t>
            </a:r>
          </a:p>
          <a:p>
            <a:pPr lvl="1"/>
            <a:r>
              <a:rPr lang="en-US" dirty="0"/>
              <a:t>Decline in new infections is stalled</a:t>
            </a:r>
          </a:p>
          <a:p>
            <a:r>
              <a:rPr lang="en-US" dirty="0"/>
              <a:t>Tools: </a:t>
            </a:r>
          </a:p>
          <a:p>
            <a:pPr lvl="1"/>
            <a:r>
              <a:rPr lang="en-US" dirty="0"/>
              <a:t>Pre-exposure prophylaxis (</a:t>
            </a:r>
            <a:r>
              <a:rPr lang="en-US" dirty="0" err="1"/>
              <a:t>PrEP</a:t>
            </a:r>
            <a:r>
              <a:rPr lang="en-US" dirty="0"/>
              <a:t>)</a:t>
            </a:r>
          </a:p>
          <a:p>
            <a:pPr lvl="1"/>
            <a:r>
              <a:rPr lang="en-US" dirty="0"/>
              <a:t>Syringe services programs (SSPs)</a:t>
            </a:r>
          </a:p>
          <a:p>
            <a:r>
              <a:rPr lang="en-US" dirty="0"/>
              <a:t>Goals: </a:t>
            </a:r>
          </a:p>
          <a:p>
            <a:pPr lvl="1"/>
            <a:r>
              <a:rPr lang="en-US" dirty="0"/>
              <a:t>Reduce new infections by 75 percent nationally by 2025</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pic>
        <p:nvPicPr>
          <p:cNvPr id="5" name="Picture 4"/>
          <p:cNvPicPr>
            <a:picLocks noChangeAspect="1"/>
          </p:cNvPicPr>
          <p:nvPr/>
        </p:nvPicPr>
        <p:blipFill>
          <a:blip r:embed="rId3"/>
          <a:stretch>
            <a:fillRect/>
          </a:stretch>
        </p:blipFill>
        <p:spPr>
          <a:xfrm>
            <a:off x="7871852" y="179503"/>
            <a:ext cx="988450" cy="1076135"/>
          </a:xfrm>
          <a:prstGeom prst="rect">
            <a:avLst/>
          </a:prstGeom>
        </p:spPr>
      </p:pic>
      <p:sp>
        <p:nvSpPr>
          <p:cNvPr id="7" name="Rectangle 6">
            <a:extLst>
              <a:ext uri="{FF2B5EF4-FFF2-40B4-BE49-F238E27FC236}">
                <a16:creationId xmlns:a16="http://schemas.microsoft.com/office/drawing/2014/main" id="{C5DF0322-0330-13DC-B27C-17DE7707810B}"/>
              </a:ext>
            </a:extLst>
          </p:cNvPr>
          <p:cNvSpPr/>
          <p:nvPr/>
        </p:nvSpPr>
        <p:spPr>
          <a:xfrm>
            <a:off x="3886200" y="4749593"/>
            <a:ext cx="1168140" cy="307777"/>
          </a:xfrm>
          <a:prstGeom prst="rect">
            <a:avLst/>
          </a:prstGeom>
        </p:spPr>
        <p:txBody>
          <a:bodyPr wrap="none">
            <a:spAutoFit/>
          </a:bodyPr>
          <a:lstStyle/>
          <a:p>
            <a:r>
              <a:rPr lang="en-US" sz="1400" dirty="0">
                <a:solidFill>
                  <a:schemeClr val="bg1"/>
                </a:solidFill>
                <a:hlinkClick r:id="rId4">
                  <a:extLst>
                    <a:ext uri="{A12FA001-AC4F-418D-AE19-62706E023703}">
                      <ahyp:hlinkClr xmlns:ahyp="http://schemas.microsoft.com/office/drawing/2018/hyperlinkcolor" val="tx"/>
                    </a:ext>
                  </a:extLst>
                </a:hlinkClick>
              </a:rPr>
              <a:t>www.hiv.gov</a:t>
            </a:r>
            <a:endParaRPr lang="en-US" sz="1400" dirty="0">
              <a:solidFill>
                <a:schemeClr val="bg1"/>
              </a:solidFill>
            </a:endParaRPr>
          </a:p>
        </p:txBody>
      </p:sp>
    </p:spTree>
    <p:extLst>
      <p:ext uri="{BB962C8B-B14F-4D97-AF65-F5344CB8AC3E}">
        <p14:creationId xmlns:p14="http://schemas.microsoft.com/office/powerpoint/2010/main" val="48739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361950"/>
            <a:ext cx="8315569" cy="1023187"/>
          </a:xfrm>
        </p:spPr>
        <p:txBody>
          <a:bodyPr/>
          <a:lstStyle/>
          <a:p>
            <a:pPr algn="ctr"/>
            <a:r>
              <a:rPr lang="en-US" dirty="0"/>
              <a:t>Pillar 4: Respond</a:t>
            </a:r>
            <a:br>
              <a:rPr lang="en-US" dirty="0"/>
            </a:br>
            <a:r>
              <a:rPr lang="en-US" sz="2400" dirty="0"/>
              <a:t>Quickly to potential HIV outbreaks to get needed </a:t>
            </a:r>
            <a:br>
              <a:rPr lang="en-US" sz="2400" dirty="0"/>
            </a:br>
            <a:r>
              <a:rPr lang="en-US" sz="2400" dirty="0"/>
              <a:t>prevention and treatment services to people who need them</a:t>
            </a:r>
            <a:endParaRPr lang="en-US" dirty="0"/>
          </a:p>
        </p:txBody>
      </p:sp>
      <p:sp>
        <p:nvSpPr>
          <p:cNvPr id="3" name="Content Placeholder 2"/>
          <p:cNvSpPr>
            <a:spLocks noGrp="1"/>
          </p:cNvSpPr>
          <p:nvPr>
            <p:ph idx="1"/>
          </p:nvPr>
        </p:nvSpPr>
        <p:spPr>
          <a:xfrm>
            <a:off x="447675" y="1809750"/>
            <a:ext cx="8282110" cy="2337012"/>
          </a:xfrm>
        </p:spPr>
        <p:txBody>
          <a:bodyPr>
            <a:normAutofit/>
          </a:bodyPr>
          <a:lstStyle/>
          <a:p>
            <a:r>
              <a:rPr lang="en-US" dirty="0"/>
              <a:t>Tools: New laboratory methods and epidemiological techniques</a:t>
            </a:r>
          </a:p>
          <a:p>
            <a:endParaRPr lang="en-US" sz="800" dirty="0"/>
          </a:p>
          <a:p>
            <a:r>
              <a:rPr lang="en-US" dirty="0"/>
              <a:t>Goals: </a:t>
            </a:r>
          </a:p>
          <a:p>
            <a:pPr lvl="1"/>
            <a:r>
              <a:rPr lang="en-US" sz="2400" dirty="0"/>
              <a:t>Quickly develop and implement strategies to stop ongoing transmission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5" name="Picture 4"/>
          <p:cNvPicPr>
            <a:picLocks noChangeAspect="1"/>
          </p:cNvPicPr>
          <p:nvPr/>
        </p:nvPicPr>
        <p:blipFill>
          <a:blip r:embed="rId3"/>
          <a:stretch>
            <a:fillRect/>
          </a:stretch>
        </p:blipFill>
        <p:spPr>
          <a:xfrm>
            <a:off x="7853276" y="195680"/>
            <a:ext cx="971550" cy="1073406"/>
          </a:xfrm>
          <a:prstGeom prst="rect">
            <a:avLst/>
          </a:prstGeom>
        </p:spPr>
      </p:pic>
      <p:sp>
        <p:nvSpPr>
          <p:cNvPr id="7" name="Rectangle 6">
            <a:extLst>
              <a:ext uri="{FF2B5EF4-FFF2-40B4-BE49-F238E27FC236}">
                <a16:creationId xmlns:a16="http://schemas.microsoft.com/office/drawing/2014/main" id="{F6322CDC-B5D8-6D24-F2A2-4A7EDAEF85DC}"/>
              </a:ext>
            </a:extLst>
          </p:cNvPr>
          <p:cNvSpPr/>
          <p:nvPr/>
        </p:nvSpPr>
        <p:spPr>
          <a:xfrm>
            <a:off x="3886200" y="4749593"/>
            <a:ext cx="1168140" cy="307777"/>
          </a:xfrm>
          <a:prstGeom prst="rect">
            <a:avLst/>
          </a:prstGeom>
        </p:spPr>
        <p:txBody>
          <a:bodyPr wrap="none">
            <a:spAutoFit/>
          </a:bodyPr>
          <a:lstStyle/>
          <a:p>
            <a:r>
              <a:rPr lang="en-US" sz="1400" dirty="0">
                <a:solidFill>
                  <a:schemeClr val="bg1"/>
                </a:solidFill>
                <a:hlinkClick r:id="rId4">
                  <a:extLst>
                    <a:ext uri="{A12FA001-AC4F-418D-AE19-62706E023703}">
                      <ahyp:hlinkClr xmlns:ahyp="http://schemas.microsoft.com/office/drawing/2018/hyperlinkcolor" val="tx"/>
                    </a:ext>
                  </a:extLst>
                </a:hlinkClick>
              </a:rPr>
              <a:t>www.hiv.gov</a:t>
            </a:r>
            <a:endParaRPr lang="en-US" sz="1400" dirty="0">
              <a:solidFill>
                <a:schemeClr val="bg1"/>
              </a:solidFill>
            </a:endParaRPr>
          </a:p>
        </p:txBody>
      </p:sp>
    </p:spTree>
    <p:extLst>
      <p:ext uri="{BB962C8B-B14F-4D97-AF65-F5344CB8AC3E}">
        <p14:creationId xmlns:p14="http://schemas.microsoft.com/office/powerpoint/2010/main" val="368054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F63-A419-4DD7-907F-E7917EF6EDB4}"/>
              </a:ext>
            </a:extLst>
          </p:cNvPr>
          <p:cNvSpPr>
            <a:spLocks noGrp="1"/>
          </p:cNvSpPr>
          <p:nvPr>
            <p:ph type="title"/>
          </p:nvPr>
        </p:nvSpPr>
        <p:spPr>
          <a:xfrm>
            <a:off x="457200" y="514349"/>
            <a:ext cx="8315569" cy="548879"/>
          </a:xfrm>
        </p:spPr>
        <p:txBody>
          <a:bodyPr/>
          <a:lstStyle/>
          <a:p>
            <a:pPr algn="ctr"/>
            <a:r>
              <a:rPr lang="en-US" dirty="0"/>
              <a:t>HIV Global Epidemiology</a:t>
            </a:r>
            <a:br>
              <a:rPr lang="en-US" dirty="0"/>
            </a:br>
            <a:endParaRPr lang="en-US" dirty="0"/>
          </a:p>
        </p:txBody>
      </p:sp>
      <p:sp>
        <p:nvSpPr>
          <p:cNvPr id="3" name="Content Placeholder 2">
            <a:extLst>
              <a:ext uri="{FF2B5EF4-FFF2-40B4-BE49-F238E27FC236}">
                <a16:creationId xmlns:a16="http://schemas.microsoft.com/office/drawing/2014/main" id="{A197EBC8-0D40-4CCA-9E02-EB80F25625DB}"/>
              </a:ext>
            </a:extLst>
          </p:cNvPr>
          <p:cNvSpPr>
            <a:spLocks noGrp="1"/>
          </p:cNvSpPr>
          <p:nvPr>
            <p:ph idx="1"/>
          </p:nvPr>
        </p:nvSpPr>
        <p:spPr/>
        <p:txBody>
          <a:bodyPr>
            <a:normAutofit/>
          </a:bodyPr>
          <a:lstStyle/>
          <a:p>
            <a:r>
              <a:rPr lang="en-US" dirty="0"/>
              <a:t>Globally there is an estimated 36.7 million people living with HIV infection (PWH)            </a:t>
            </a:r>
          </a:p>
          <a:p>
            <a:pPr lvl="1"/>
            <a:r>
              <a:rPr lang="en-US" sz="2400" dirty="0"/>
              <a:t>34.9 million adults           </a:t>
            </a:r>
          </a:p>
          <a:p>
            <a:pPr lvl="1"/>
            <a:r>
              <a:rPr lang="en-US" sz="2400" dirty="0"/>
              <a:t>1.8 million children under the age of 15 years old</a:t>
            </a:r>
          </a:p>
          <a:p>
            <a:pPr marL="0" indent="0">
              <a:buNone/>
            </a:pPr>
            <a:r>
              <a:rPr lang="en-US" dirty="0"/>
              <a:t> </a:t>
            </a:r>
          </a:p>
          <a:p>
            <a:r>
              <a:rPr lang="en-US" dirty="0"/>
              <a:t>In the U.S., the CDC estimates that more than 1.2 million people in the United States are living with HIV infection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sp>
        <p:nvSpPr>
          <p:cNvPr id="5" name="TextBox 4">
            <a:extLst>
              <a:ext uri="{FF2B5EF4-FFF2-40B4-BE49-F238E27FC236}">
                <a16:creationId xmlns:a16="http://schemas.microsoft.com/office/drawing/2014/main" id="{9FBA9E1A-BBDD-9DCD-F4C4-E52DA5768841}"/>
              </a:ext>
            </a:extLst>
          </p:cNvPr>
          <p:cNvSpPr txBox="1"/>
          <p:nvPr/>
        </p:nvSpPr>
        <p:spPr>
          <a:xfrm>
            <a:off x="1905000" y="4729412"/>
            <a:ext cx="5486400" cy="307777"/>
          </a:xfrm>
          <a:prstGeom prst="rect">
            <a:avLst/>
          </a:prstGeom>
          <a:noFill/>
        </p:spPr>
        <p:txBody>
          <a:bodyPr wrap="square" rtlCol="0">
            <a:spAutoFit/>
          </a:bodyPr>
          <a:lstStyle/>
          <a:p>
            <a:pPr algn="ctr"/>
            <a:r>
              <a:rPr lang="en-US" sz="1400" dirty="0">
                <a:solidFill>
                  <a:schemeClr val="bg1"/>
                </a:solidFill>
              </a:rPr>
              <a:t>https://www.cdc.gov/hiv/statistics/overview/index.html</a:t>
            </a:r>
          </a:p>
        </p:txBody>
      </p:sp>
    </p:spTree>
    <p:extLst>
      <p:ext uri="{BB962C8B-B14F-4D97-AF65-F5344CB8AC3E}">
        <p14:creationId xmlns:p14="http://schemas.microsoft.com/office/powerpoint/2010/main" val="38856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timeline&#10;&#10;Description automatically generated with medium confidence">
            <a:extLst>
              <a:ext uri="{FF2B5EF4-FFF2-40B4-BE49-F238E27FC236}">
                <a16:creationId xmlns:a16="http://schemas.microsoft.com/office/drawing/2014/main" id="{454D24D6-0FB4-7A95-1AAC-949FFE58019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291" t="4664" r="9505" b="15367"/>
          <a:stretch/>
        </p:blipFill>
        <p:spPr>
          <a:xfrm>
            <a:off x="1010199" y="77080"/>
            <a:ext cx="7143201" cy="4552070"/>
          </a:xfrm>
        </p:spPr>
      </p:pic>
      <p:sp>
        <p:nvSpPr>
          <p:cNvPr id="4" name="Slide Number Placeholder 3">
            <a:extLst>
              <a:ext uri="{FF2B5EF4-FFF2-40B4-BE49-F238E27FC236}">
                <a16:creationId xmlns:a16="http://schemas.microsoft.com/office/drawing/2014/main" id="{FF135CEE-638D-1F55-BEC9-34CB96806EBC}"/>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2" name="Content Placeholder 5" descr="Chart, timeline&#10;&#10;Description automatically generated with medium confidence">
            <a:extLst>
              <a:ext uri="{FF2B5EF4-FFF2-40B4-BE49-F238E27FC236}">
                <a16:creationId xmlns:a16="http://schemas.microsoft.com/office/drawing/2014/main" id="{7EED6179-6711-EF75-6BA2-429798FD2E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01" t="87028" b="2514"/>
          <a:stretch/>
        </p:blipFill>
        <p:spPr>
          <a:xfrm>
            <a:off x="1752600" y="4649402"/>
            <a:ext cx="6466196" cy="457200"/>
          </a:xfrm>
          <a:prstGeom prst="rect">
            <a:avLst/>
          </a:prstGeom>
        </p:spPr>
      </p:pic>
    </p:spTree>
    <p:extLst>
      <p:ext uri="{BB962C8B-B14F-4D97-AF65-F5344CB8AC3E}">
        <p14:creationId xmlns:p14="http://schemas.microsoft.com/office/powerpoint/2010/main" val="314161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90F7-7BDF-A642-0B92-87CCE10E7AB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AC85F2C-77BB-DD5A-927E-7F383D1BE09D}"/>
              </a:ext>
            </a:extLst>
          </p:cNvPr>
          <p:cNvSpPr>
            <a:spLocks noGrp="1"/>
          </p:cNvSpPr>
          <p:nvPr>
            <p:ph type="body" sz="quarter" idx="10"/>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7968C5D5-427A-06F9-81F1-E5E90826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72471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EF3F-1718-4A76-832E-AF2E0F0CF70D}"/>
              </a:ext>
            </a:extLst>
          </p:cNvPr>
          <p:cNvSpPr>
            <a:spLocks noGrp="1"/>
          </p:cNvSpPr>
          <p:nvPr>
            <p:ph type="title"/>
          </p:nvPr>
        </p:nvSpPr>
        <p:spPr/>
        <p:txBody>
          <a:bodyPr/>
          <a:lstStyle/>
          <a:p>
            <a:r>
              <a:rPr lang="en-US" sz="4400" dirty="0"/>
              <a:t>HIV Epidemic in the United States</a:t>
            </a:r>
          </a:p>
        </p:txBody>
      </p:sp>
      <p:sp>
        <p:nvSpPr>
          <p:cNvPr id="3" name="Text Placeholder 2">
            <a:extLst>
              <a:ext uri="{FF2B5EF4-FFF2-40B4-BE49-F238E27FC236}">
                <a16:creationId xmlns:a16="http://schemas.microsoft.com/office/drawing/2014/main" id="{8E092D2A-F824-43F8-95A3-B64BFE2E5DF5}"/>
              </a:ext>
            </a:extLst>
          </p:cNvPr>
          <p:cNvSpPr>
            <a:spLocks noGrp="1"/>
          </p:cNvSpPr>
          <p:nvPr>
            <p:ph type="body" sz="quarter" idx="10"/>
          </p:nvPr>
        </p:nvSpPr>
        <p:spPr/>
        <p:txBody>
          <a:bodyPr>
            <a:normAutofit/>
          </a:bodyPr>
          <a:lstStyle/>
          <a:p>
            <a:r>
              <a:rPr lang="en-US" sz="2400" dirty="0"/>
              <a:t>37,000 new cases in 2019</a:t>
            </a:r>
          </a:p>
          <a:p>
            <a:r>
              <a:rPr lang="en-US" sz="2400" dirty="0"/>
              <a:t>53% of new Diagnoses occurred in South</a:t>
            </a:r>
          </a:p>
          <a:p>
            <a:r>
              <a:rPr lang="en-US" sz="2400" dirty="0"/>
              <a:t>57% occurred among those 13-34 years of age</a:t>
            </a:r>
          </a:p>
          <a:p>
            <a:r>
              <a:rPr lang="en-US" sz="2400" dirty="0"/>
              <a:t>42% new Diagnoses among Black Americans &amp; 29% among Hispanics/Latinos</a:t>
            </a:r>
          </a:p>
          <a:p>
            <a:r>
              <a:rPr lang="en-US" sz="2400" dirty="0"/>
              <a:t>17% were 50 or older</a:t>
            </a:r>
          </a:p>
          <a:p>
            <a:r>
              <a:rPr lang="en-US" sz="2400" dirty="0"/>
              <a:t>19% were females ( gender assigned at birth)</a:t>
            </a:r>
          </a:p>
        </p:txBody>
      </p:sp>
      <p:pic>
        <p:nvPicPr>
          <p:cNvPr id="5" name="Picture 4" descr="A picture containing graphical user interface&#10;&#10;Description automatically generated">
            <a:extLst>
              <a:ext uri="{FF2B5EF4-FFF2-40B4-BE49-F238E27FC236}">
                <a16:creationId xmlns:a16="http://schemas.microsoft.com/office/drawing/2014/main" id="{FC66AF97-82BF-384D-3118-DEFE05AA8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16553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D54B-14DD-5776-9834-93A6BCF3C5E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5F09389-0455-CC6A-D814-E590144734EA}"/>
              </a:ext>
            </a:extLst>
          </p:cNvPr>
          <p:cNvSpPr>
            <a:spLocks noGrp="1"/>
          </p:cNvSpPr>
          <p:nvPr>
            <p:ph type="body" sz="quarter" idx="10"/>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DE73BD56-06ED-ACD4-11C1-3F5056A06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4820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F63-A419-4DD7-907F-E7917EF6EDB4}"/>
              </a:ext>
            </a:extLst>
          </p:cNvPr>
          <p:cNvSpPr>
            <a:spLocks noGrp="1"/>
          </p:cNvSpPr>
          <p:nvPr>
            <p:ph type="title"/>
          </p:nvPr>
        </p:nvSpPr>
        <p:spPr>
          <a:xfrm>
            <a:off x="457200" y="514349"/>
            <a:ext cx="8315569" cy="548879"/>
          </a:xfrm>
        </p:spPr>
        <p:txBody>
          <a:bodyPr/>
          <a:lstStyle/>
          <a:p>
            <a:pPr algn="ctr"/>
            <a:r>
              <a:rPr lang="en-US" dirty="0"/>
              <a:t>HIV Epidemic in the U.S.</a:t>
            </a:r>
            <a:br>
              <a:rPr lang="en-US" dirty="0"/>
            </a:br>
            <a:endParaRPr lang="en-US" dirty="0"/>
          </a:p>
        </p:txBody>
      </p:sp>
      <p:sp>
        <p:nvSpPr>
          <p:cNvPr id="3" name="Content Placeholder 2">
            <a:extLst>
              <a:ext uri="{FF2B5EF4-FFF2-40B4-BE49-F238E27FC236}">
                <a16:creationId xmlns:a16="http://schemas.microsoft.com/office/drawing/2014/main" id="{A197EBC8-0D40-4CCA-9E02-EB80F25625DB}"/>
              </a:ext>
            </a:extLst>
          </p:cNvPr>
          <p:cNvSpPr>
            <a:spLocks noGrp="1"/>
          </p:cNvSpPr>
          <p:nvPr>
            <p:ph idx="1"/>
          </p:nvPr>
        </p:nvSpPr>
        <p:spPr/>
        <p:txBody>
          <a:bodyPr>
            <a:normAutofit/>
          </a:bodyPr>
          <a:lstStyle/>
          <a:p>
            <a:r>
              <a:rPr lang="en-US" dirty="0"/>
              <a:t>37,000 new cases in 2019</a:t>
            </a:r>
          </a:p>
          <a:p>
            <a:r>
              <a:rPr lang="en-US" dirty="0"/>
              <a:t>53% of new diagnoses occurred in the South</a:t>
            </a:r>
          </a:p>
          <a:p>
            <a:r>
              <a:rPr lang="en-US" dirty="0"/>
              <a:t>57% occurred among those 13-34yo</a:t>
            </a:r>
          </a:p>
          <a:p>
            <a:r>
              <a:rPr lang="en-US" dirty="0"/>
              <a:t>42% new diagnoses among Black Americans &amp; 29% among Hispanics/Latinos</a:t>
            </a:r>
          </a:p>
          <a:p>
            <a:r>
              <a:rPr lang="en-US" dirty="0"/>
              <a:t>17% 50yo or older</a:t>
            </a:r>
          </a:p>
          <a:p>
            <a:r>
              <a:rPr lang="en-US" dirty="0"/>
              <a:t>19% were female (gender assigned at birth)</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sp>
        <p:nvSpPr>
          <p:cNvPr id="5" name="TextBox 4">
            <a:extLst>
              <a:ext uri="{FF2B5EF4-FFF2-40B4-BE49-F238E27FC236}">
                <a16:creationId xmlns:a16="http://schemas.microsoft.com/office/drawing/2014/main" id="{9FBA9E1A-BBDD-9DCD-F4C4-E52DA5768841}"/>
              </a:ext>
            </a:extLst>
          </p:cNvPr>
          <p:cNvSpPr txBox="1"/>
          <p:nvPr/>
        </p:nvSpPr>
        <p:spPr>
          <a:xfrm>
            <a:off x="1905000" y="4729412"/>
            <a:ext cx="5486400" cy="307777"/>
          </a:xfrm>
          <a:prstGeom prst="rect">
            <a:avLst/>
          </a:prstGeom>
          <a:noFill/>
        </p:spPr>
        <p:txBody>
          <a:bodyPr wrap="square" rtlCol="0">
            <a:spAutoFit/>
          </a:bodyPr>
          <a:lstStyle/>
          <a:p>
            <a:pPr algn="ctr"/>
            <a:r>
              <a:rPr lang="en-US" sz="1400" dirty="0">
                <a:solidFill>
                  <a:schemeClr val="bg1"/>
                </a:solidFill>
              </a:rPr>
              <a:t>https://www.cdc.gov/hiv/statistics/overview/index.html</a:t>
            </a:r>
          </a:p>
        </p:txBody>
      </p:sp>
    </p:spTree>
    <p:extLst>
      <p:ext uri="{BB962C8B-B14F-4D97-AF65-F5344CB8AC3E}">
        <p14:creationId xmlns:p14="http://schemas.microsoft.com/office/powerpoint/2010/main" val="268640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F63-A419-4DD7-907F-E7917EF6EDB4}"/>
              </a:ext>
            </a:extLst>
          </p:cNvPr>
          <p:cNvSpPr>
            <a:spLocks noGrp="1"/>
          </p:cNvSpPr>
          <p:nvPr>
            <p:ph type="title"/>
          </p:nvPr>
        </p:nvSpPr>
        <p:spPr>
          <a:xfrm>
            <a:off x="457200" y="514349"/>
            <a:ext cx="8315569" cy="548879"/>
          </a:xfrm>
        </p:spPr>
        <p:txBody>
          <a:bodyPr/>
          <a:lstStyle/>
          <a:p>
            <a:pPr algn="ctr"/>
            <a:r>
              <a:rPr lang="en-US" dirty="0"/>
              <a:t>HIV Epidemic in the U.S.</a:t>
            </a:r>
            <a:br>
              <a:rPr lang="en-US" dirty="0"/>
            </a:b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a:p>
        </p:txBody>
      </p:sp>
      <p:pic>
        <p:nvPicPr>
          <p:cNvPr id="10" name="Picture 9" descr="A map of the united states&#10;&#10;Description automatically generated">
            <a:extLst>
              <a:ext uri="{FF2B5EF4-FFF2-40B4-BE49-F238E27FC236}">
                <a16:creationId xmlns:a16="http://schemas.microsoft.com/office/drawing/2014/main" id="{7E18CFEA-FBD9-0ADD-0921-FA4907672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28620"/>
            <a:ext cx="4883401" cy="308625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E5B78A93-A14F-5006-14F8-BDA2EEF52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47" y="1108676"/>
            <a:ext cx="2152761" cy="3029106"/>
          </a:xfrm>
          <a:prstGeom prst="rect">
            <a:avLst/>
          </a:prstGeom>
        </p:spPr>
      </p:pic>
      <p:sp>
        <p:nvSpPr>
          <p:cNvPr id="13" name="TextBox 12">
            <a:extLst>
              <a:ext uri="{FF2B5EF4-FFF2-40B4-BE49-F238E27FC236}">
                <a16:creationId xmlns:a16="http://schemas.microsoft.com/office/drawing/2014/main" id="{03919A32-FDBA-B818-C531-58F3E8DB353F}"/>
              </a:ext>
            </a:extLst>
          </p:cNvPr>
          <p:cNvSpPr txBox="1"/>
          <p:nvPr/>
        </p:nvSpPr>
        <p:spPr>
          <a:xfrm>
            <a:off x="2438400" y="4729412"/>
            <a:ext cx="4800600" cy="307777"/>
          </a:xfrm>
          <a:prstGeom prst="rect">
            <a:avLst/>
          </a:prstGeom>
          <a:noFill/>
        </p:spPr>
        <p:txBody>
          <a:bodyPr wrap="square" rtlCol="0">
            <a:spAutoFit/>
          </a:bodyPr>
          <a:lstStyle/>
          <a:p>
            <a:pPr algn="ctr"/>
            <a:r>
              <a:rPr lang="en-US" sz="1400" dirty="0">
                <a:solidFill>
                  <a:schemeClr val="bg1"/>
                </a:solidFill>
              </a:rPr>
              <a:t>https://www.cdc.gov/hiv/basics/statistics.html</a:t>
            </a:r>
          </a:p>
        </p:txBody>
      </p:sp>
    </p:spTree>
    <p:extLst>
      <p:ext uri="{BB962C8B-B14F-4D97-AF65-F5344CB8AC3E}">
        <p14:creationId xmlns:p14="http://schemas.microsoft.com/office/powerpoint/2010/main" val="31504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272182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7A1B-4F7F-49A6-9B49-B63096CD9CED}"/>
              </a:ext>
            </a:extLst>
          </p:cNvPr>
          <p:cNvSpPr>
            <a:spLocks noGrp="1"/>
          </p:cNvSpPr>
          <p:nvPr>
            <p:ph type="title"/>
          </p:nvPr>
        </p:nvSpPr>
        <p:spPr/>
        <p:txBody>
          <a:bodyPr/>
          <a:lstStyle/>
          <a:p>
            <a:pPr algn="ctr"/>
            <a:r>
              <a:rPr lang="en-US" dirty="0"/>
              <a:t>Epidemiology in Louisiana (LA)</a:t>
            </a:r>
          </a:p>
        </p:txBody>
      </p:sp>
      <p:sp>
        <p:nvSpPr>
          <p:cNvPr id="3" name="Content Placeholder 2">
            <a:extLst>
              <a:ext uri="{FF2B5EF4-FFF2-40B4-BE49-F238E27FC236}">
                <a16:creationId xmlns:a16="http://schemas.microsoft.com/office/drawing/2014/main" id="{62209D63-49EB-4020-BF29-1EEDB89A18D1}"/>
              </a:ext>
            </a:extLst>
          </p:cNvPr>
          <p:cNvSpPr>
            <a:spLocks noGrp="1"/>
          </p:cNvSpPr>
          <p:nvPr>
            <p:ph idx="1"/>
          </p:nvPr>
        </p:nvSpPr>
        <p:spPr>
          <a:xfrm>
            <a:off x="457200" y="1200151"/>
            <a:ext cx="8534400" cy="3275474"/>
          </a:xfrm>
        </p:spPr>
        <p:txBody>
          <a:bodyPr>
            <a:normAutofit fontScale="92500" lnSpcReduction="10000"/>
          </a:bodyPr>
          <a:lstStyle/>
          <a:p>
            <a:r>
              <a:rPr lang="en-US" sz="3000" dirty="0"/>
              <a:t>As of 2020, a total of 21,380 persons with HIV infection (PWH) in Louisiana</a:t>
            </a:r>
          </a:p>
          <a:p>
            <a:pPr lvl="1"/>
            <a:r>
              <a:rPr lang="en-US" sz="2600" dirty="0"/>
              <a:t>Of these 10,966 persons (50%) have Stage 3 HIV (AIDS)</a:t>
            </a:r>
          </a:p>
          <a:p>
            <a:r>
              <a:rPr lang="en-US" sz="3000" dirty="0"/>
              <a:t>In 2020, 722 new HIV cases were diagnosed in Louisiana</a:t>
            </a:r>
          </a:p>
          <a:p>
            <a:r>
              <a:rPr lang="en-US" sz="3000" dirty="0"/>
              <a:t>553 per 100,000</a:t>
            </a:r>
          </a:p>
          <a:p>
            <a:r>
              <a:rPr lang="en-US" sz="3000" dirty="0"/>
              <a:t>71.1% male, 28.9% female</a:t>
            </a:r>
          </a:p>
          <a:p>
            <a:pPr marL="114300" indent="0">
              <a:buNone/>
            </a:pPr>
            <a:endParaRPr lang="en-US" sz="3100" dirty="0"/>
          </a:p>
          <a:p>
            <a:pPr marL="411480" lvl="1" indent="0">
              <a:buNone/>
            </a:pPr>
            <a:endParaRPr lang="en-US" sz="1800" dirty="0"/>
          </a:p>
          <a:p>
            <a:pPr marL="411480" lvl="1" indent="0">
              <a:buNone/>
            </a:pPr>
            <a:endParaRPr lang="en-US" sz="1800" dirty="0"/>
          </a:p>
        </p:txBody>
      </p:sp>
      <p:sp>
        <p:nvSpPr>
          <p:cNvPr id="4" name="TextBox 3">
            <a:extLst>
              <a:ext uri="{FF2B5EF4-FFF2-40B4-BE49-F238E27FC236}">
                <a16:creationId xmlns:a16="http://schemas.microsoft.com/office/drawing/2014/main" id="{6020A011-54F4-47EE-AFD6-37D4F46B61EE}"/>
              </a:ext>
            </a:extLst>
          </p:cNvPr>
          <p:cNvSpPr txBox="1"/>
          <p:nvPr/>
        </p:nvSpPr>
        <p:spPr>
          <a:xfrm>
            <a:off x="2133600" y="4710691"/>
            <a:ext cx="5410200" cy="461665"/>
          </a:xfrm>
          <a:prstGeom prst="rect">
            <a:avLst/>
          </a:prstGeom>
          <a:noFill/>
        </p:spPr>
        <p:txBody>
          <a:bodyPr wrap="square" rtlCol="0">
            <a:spAutoFit/>
          </a:bodyPr>
          <a:lstStyle/>
          <a:p>
            <a:r>
              <a:rPr lang="en-US" sz="1200" dirty="0">
                <a:solidFill>
                  <a:schemeClr val="bg1"/>
                </a:solidFill>
              </a:rPr>
              <a:t>Louisiana Department of Health. LA HIV, AIDS, and Early Syphilis Surveillance Quarterly Report 2019. September 30, 2019</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52019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7A1B-4F7F-49A6-9B49-B63096CD9CED}"/>
              </a:ext>
            </a:extLst>
          </p:cNvPr>
          <p:cNvSpPr>
            <a:spLocks noGrp="1"/>
          </p:cNvSpPr>
          <p:nvPr>
            <p:ph type="title"/>
          </p:nvPr>
        </p:nvSpPr>
        <p:spPr/>
        <p:txBody>
          <a:bodyPr/>
          <a:lstStyle/>
          <a:p>
            <a:pPr algn="ctr"/>
            <a:r>
              <a:rPr lang="en-US" dirty="0"/>
              <a:t>Epidemiology in Louisiana cont’d</a:t>
            </a:r>
          </a:p>
        </p:txBody>
      </p:sp>
      <p:sp>
        <p:nvSpPr>
          <p:cNvPr id="3" name="Content Placeholder 2">
            <a:extLst>
              <a:ext uri="{FF2B5EF4-FFF2-40B4-BE49-F238E27FC236}">
                <a16:creationId xmlns:a16="http://schemas.microsoft.com/office/drawing/2014/main" id="{62209D63-49EB-4020-BF29-1EEDB89A18D1}"/>
              </a:ext>
            </a:extLst>
          </p:cNvPr>
          <p:cNvSpPr>
            <a:spLocks noGrp="1"/>
          </p:cNvSpPr>
          <p:nvPr>
            <p:ph idx="1"/>
          </p:nvPr>
        </p:nvSpPr>
        <p:spPr/>
        <p:txBody>
          <a:bodyPr>
            <a:normAutofit lnSpcReduction="10000"/>
          </a:bodyPr>
          <a:lstStyle/>
          <a:p>
            <a:r>
              <a:rPr lang="en-US" dirty="0"/>
              <a:t>Men who have Sex with Men (MSM) is the primary identified risk factor for new HIV diagnoses </a:t>
            </a:r>
          </a:p>
          <a:p>
            <a:r>
              <a:rPr lang="en-US" dirty="0"/>
              <a:t>In 2020 total PWH in LA  </a:t>
            </a:r>
          </a:p>
          <a:p>
            <a:pPr lvl="1"/>
            <a:r>
              <a:rPr lang="en-US" dirty="0"/>
              <a:t>Black 67.6% (LA general Black pop 32%)</a:t>
            </a:r>
          </a:p>
          <a:p>
            <a:pPr lvl="1"/>
            <a:r>
              <a:rPr lang="en-US" dirty="0"/>
              <a:t>Latino 5.7%</a:t>
            </a:r>
          </a:p>
          <a:p>
            <a:pPr lvl="1"/>
            <a:r>
              <a:rPr lang="en-US" dirty="0"/>
              <a:t>White 24%</a:t>
            </a:r>
          </a:p>
          <a:p>
            <a:r>
              <a:rPr lang="en-US" dirty="0"/>
              <a:t>17 parishes prevalence </a:t>
            </a:r>
            <a:r>
              <a:rPr lang="en-US" u="sng" dirty="0"/>
              <a:t>&gt;</a:t>
            </a:r>
            <a:r>
              <a:rPr lang="en-US" dirty="0"/>
              <a:t> 400 per 100K</a:t>
            </a:r>
          </a:p>
          <a:p>
            <a:r>
              <a:rPr lang="en-US" dirty="0"/>
              <a:t>Parishes with corrections had higher prevalence</a:t>
            </a:r>
          </a:p>
          <a:p>
            <a:pPr marL="411480" lvl="1" indent="0">
              <a:buNone/>
            </a:pPr>
            <a:endParaRPr lang="en-US" sz="18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21</a:t>
            </a:fld>
            <a:endParaRPr lang="en-US"/>
          </a:p>
        </p:txBody>
      </p:sp>
      <p:sp>
        <p:nvSpPr>
          <p:cNvPr id="6" name="TextBox 5">
            <a:extLst>
              <a:ext uri="{FF2B5EF4-FFF2-40B4-BE49-F238E27FC236}">
                <a16:creationId xmlns:a16="http://schemas.microsoft.com/office/drawing/2014/main" id="{9AAA10DC-ADBA-A148-56D6-E29DB30EAB07}"/>
              </a:ext>
            </a:extLst>
          </p:cNvPr>
          <p:cNvSpPr txBox="1"/>
          <p:nvPr/>
        </p:nvSpPr>
        <p:spPr>
          <a:xfrm>
            <a:off x="2133600" y="4710691"/>
            <a:ext cx="5410200" cy="461665"/>
          </a:xfrm>
          <a:prstGeom prst="rect">
            <a:avLst/>
          </a:prstGeom>
          <a:noFill/>
        </p:spPr>
        <p:txBody>
          <a:bodyPr wrap="square" rtlCol="0">
            <a:spAutoFit/>
          </a:bodyPr>
          <a:lstStyle/>
          <a:p>
            <a:r>
              <a:rPr lang="en-US" sz="1200" dirty="0">
                <a:solidFill>
                  <a:schemeClr val="bg1"/>
                </a:solidFill>
              </a:rPr>
              <a:t>Louisiana Department of Health. LA HIV, AIDS, and Early Syphilis Surveillance Quarterly Report 2019. September 30, 2019</a:t>
            </a:r>
          </a:p>
        </p:txBody>
      </p:sp>
    </p:spTree>
    <p:extLst>
      <p:ext uri="{BB962C8B-B14F-4D97-AF65-F5344CB8AC3E}">
        <p14:creationId xmlns:p14="http://schemas.microsoft.com/office/powerpoint/2010/main" val="107407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0F26-F67E-D7D6-D533-512C2F805792}"/>
              </a:ext>
            </a:extLst>
          </p:cNvPr>
          <p:cNvSpPr>
            <a:spLocks noGrp="1"/>
          </p:cNvSpPr>
          <p:nvPr>
            <p:ph type="title"/>
          </p:nvPr>
        </p:nvSpPr>
        <p:spPr/>
        <p:txBody>
          <a:bodyPr/>
          <a:lstStyle/>
          <a:p>
            <a:pPr algn="ctr"/>
            <a:r>
              <a:rPr lang="en-US" sz="3600" dirty="0">
                <a:solidFill>
                  <a:schemeClr val="accent6"/>
                </a:solidFill>
              </a:rPr>
              <a:t>Lifetime Risk of HIV Diagnosis, by State</a:t>
            </a:r>
            <a:endParaRPr lang="en-US" dirty="0"/>
          </a:p>
        </p:txBody>
      </p:sp>
      <p:sp>
        <p:nvSpPr>
          <p:cNvPr id="4" name="Slide Number Placeholder 3">
            <a:extLst>
              <a:ext uri="{FF2B5EF4-FFF2-40B4-BE49-F238E27FC236}">
                <a16:creationId xmlns:a16="http://schemas.microsoft.com/office/drawing/2014/main" id="{F061F6C4-9D84-4559-4D79-B9DD657D2AF2}"/>
              </a:ext>
            </a:extLst>
          </p:cNvPr>
          <p:cNvSpPr>
            <a:spLocks noGrp="1"/>
          </p:cNvSpPr>
          <p:nvPr>
            <p:ph type="sldNum" sz="quarter" idx="12"/>
          </p:nvPr>
        </p:nvSpPr>
        <p:spPr/>
        <p:txBody>
          <a:bodyPr/>
          <a:lstStyle/>
          <a:p>
            <a:fld id="{6E2D2B3B-882E-40F3-A32F-6DD516915044}" type="slidenum">
              <a:rPr lang="en-US" smtClean="0"/>
              <a:pPr/>
              <a:t>22</a:t>
            </a:fld>
            <a:endParaRPr lang="en-US"/>
          </a:p>
        </p:txBody>
      </p:sp>
      <p:pic>
        <p:nvPicPr>
          <p:cNvPr id="5" name="Picture 4">
            <a:extLst>
              <a:ext uri="{FF2B5EF4-FFF2-40B4-BE49-F238E27FC236}">
                <a16:creationId xmlns:a16="http://schemas.microsoft.com/office/drawing/2014/main" id="{556E86EA-1DF6-6276-A537-D034A1389E8D}"/>
              </a:ext>
            </a:extLst>
          </p:cNvPr>
          <p:cNvPicPr>
            <a:picLocks noChangeAspect="1"/>
          </p:cNvPicPr>
          <p:nvPr/>
        </p:nvPicPr>
        <p:blipFill rotWithShape="1">
          <a:blip r:embed="rId2"/>
          <a:srcRect l="1738" t="4390" r="5220" b="8436"/>
          <a:stretch/>
        </p:blipFill>
        <p:spPr>
          <a:xfrm>
            <a:off x="1600200" y="912514"/>
            <a:ext cx="6312027" cy="3657437"/>
          </a:xfrm>
          <a:prstGeom prst="rect">
            <a:avLst/>
          </a:prstGeom>
        </p:spPr>
      </p:pic>
      <p:pic>
        <p:nvPicPr>
          <p:cNvPr id="6" name="Picture 5">
            <a:extLst>
              <a:ext uri="{FF2B5EF4-FFF2-40B4-BE49-F238E27FC236}">
                <a16:creationId xmlns:a16="http://schemas.microsoft.com/office/drawing/2014/main" id="{4455720B-7173-8232-1D4B-E7C7FEAA7B8B}"/>
              </a:ext>
            </a:extLst>
          </p:cNvPr>
          <p:cNvPicPr>
            <a:picLocks noChangeAspect="1"/>
          </p:cNvPicPr>
          <p:nvPr/>
        </p:nvPicPr>
        <p:blipFill>
          <a:blip r:embed="rId3"/>
          <a:stretch>
            <a:fillRect/>
          </a:stretch>
        </p:blipFill>
        <p:spPr>
          <a:xfrm>
            <a:off x="76200" y="3486150"/>
            <a:ext cx="1050083" cy="1083801"/>
          </a:xfrm>
          <a:prstGeom prst="rect">
            <a:avLst/>
          </a:prstGeom>
        </p:spPr>
      </p:pic>
      <p:sp>
        <p:nvSpPr>
          <p:cNvPr id="7" name="Line Callout 1 7">
            <a:extLst>
              <a:ext uri="{FF2B5EF4-FFF2-40B4-BE49-F238E27FC236}">
                <a16:creationId xmlns:a16="http://schemas.microsoft.com/office/drawing/2014/main" id="{314179A5-506B-34D8-236C-FCB045D2C84C}"/>
              </a:ext>
            </a:extLst>
          </p:cNvPr>
          <p:cNvSpPr/>
          <p:nvPr/>
        </p:nvSpPr>
        <p:spPr>
          <a:xfrm>
            <a:off x="5005387" y="4019550"/>
            <a:ext cx="785813" cy="265052"/>
          </a:xfrm>
          <a:prstGeom prst="borderCallout1">
            <a:avLst>
              <a:gd name="adj1" fmla="val -241"/>
              <a:gd name="adj2" fmla="val 2343"/>
              <a:gd name="adj3" fmla="val -137031"/>
              <a:gd name="adj4" fmla="val 92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1:56</a:t>
            </a:r>
          </a:p>
        </p:txBody>
      </p:sp>
      <p:sp>
        <p:nvSpPr>
          <p:cNvPr id="8" name="TextBox 7">
            <a:extLst>
              <a:ext uri="{FF2B5EF4-FFF2-40B4-BE49-F238E27FC236}">
                <a16:creationId xmlns:a16="http://schemas.microsoft.com/office/drawing/2014/main" id="{A0511B7C-65F6-4212-9B2F-F0FE42616C49}"/>
              </a:ext>
            </a:extLst>
          </p:cNvPr>
          <p:cNvSpPr txBox="1"/>
          <p:nvPr/>
        </p:nvSpPr>
        <p:spPr>
          <a:xfrm>
            <a:off x="2057400" y="4705350"/>
            <a:ext cx="5562600" cy="461665"/>
          </a:xfrm>
          <a:prstGeom prst="rect">
            <a:avLst/>
          </a:prstGeom>
          <a:noFill/>
        </p:spPr>
        <p:txBody>
          <a:bodyPr wrap="square" rtlCol="0">
            <a:spAutoFit/>
          </a:bodyPr>
          <a:lstStyle/>
          <a:p>
            <a:r>
              <a:rPr lang="en-US" sz="1200" dirty="0">
                <a:solidFill>
                  <a:schemeClr val="bg1"/>
                </a:solidFill>
                <a:latin typeface="arial" panose="020B0604020202020204" pitchFamily="34" charset="0"/>
              </a:rPr>
              <a:t>Hess KL, Hu X, Lansky A, Mermin J, Hall HI. Lifetime Risk of a Diagnosis of HIV Infection in the United States. </a:t>
            </a:r>
            <a:r>
              <a:rPr lang="en-US" sz="1200" i="1" dirty="0">
                <a:solidFill>
                  <a:schemeClr val="bg1"/>
                </a:solidFill>
                <a:latin typeface="arial" panose="020B0604020202020204" pitchFamily="34" charset="0"/>
              </a:rPr>
              <a:t>Annals of epidemiology</a:t>
            </a:r>
            <a:r>
              <a:rPr lang="en-US" sz="1200" dirty="0">
                <a:solidFill>
                  <a:schemeClr val="bg1"/>
                </a:solidFill>
                <a:latin typeface="arial" panose="020B0604020202020204" pitchFamily="34" charset="0"/>
              </a:rPr>
              <a:t>. 2017;27(4):238-243. </a:t>
            </a:r>
            <a:endParaRPr lang="en-US" sz="1200" dirty="0">
              <a:solidFill>
                <a:schemeClr val="bg1"/>
              </a:solidFill>
            </a:endParaRPr>
          </a:p>
        </p:txBody>
      </p:sp>
    </p:spTree>
    <p:extLst>
      <p:ext uri="{BB962C8B-B14F-4D97-AF65-F5344CB8AC3E}">
        <p14:creationId xmlns:p14="http://schemas.microsoft.com/office/powerpoint/2010/main" val="22581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9FAB3DD0-768A-43DB-956B-E5043B98A6CA}"/>
              </a:ext>
            </a:extLst>
          </p:cNvPr>
          <p:cNvPicPr>
            <a:picLocks noGrp="1" noChangeAspect="1"/>
          </p:cNvPicPr>
          <p:nvPr>
            <p:ph sz="quarter" idx="4"/>
          </p:nvPr>
        </p:nvPicPr>
        <p:blipFill>
          <a:blip r:embed="rId4"/>
          <a:stretch>
            <a:fillRect/>
          </a:stretch>
        </p:blipFill>
        <p:spPr>
          <a:xfrm>
            <a:off x="3085447" y="2869993"/>
            <a:ext cx="5994981" cy="1757323"/>
          </a:xfrm>
          <a:prstGeom prst="rect">
            <a:avLst/>
          </a:prstGeom>
        </p:spPr>
      </p:pic>
      <p:pic>
        <p:nvPicPr>
          <p:cNvPr id="7" name="Content Placeholder 6"/>
          <p:cNvPicPr>
            <a:picLocks noGrp="1" noChangeAspect="1"/>
          </p:cNvPicPr>
          <p:nvPr>
            <p:ph sz="half" idx="2"/>
          </p:nvPr>
        </p:nvPicPr>
        <p:blipFill rotWithShape="1">
          <a:blip r:embed="rId5"/>
          <a:stretch/>
        </p:blipFill>
        <p:spPr>
          <a:xfrm>
            <a:off x="2890979" y="34423"/>
            <a:ext cx="6208324" cy="2681335"/>
          </a:xfrm>
          <a:prstGeom prst="rect">
            <a:avLst/>
          </a:prstGeom>
        </p:spPr>
      </p:pic>
      <p:sp>
        <p:nvSpPr>
          <p:cNvPr id="6" name="Text Placeholder 5">
            <a:extLst>
              <a:ext uri="{FF2B5EF4-FFF2-40B4-BE49-F238E27FC236}">
                <a16:creationId xmlns:a16="http://schemas.microsoft.com/office/drawing/2014/main" id="{954BF7F9-187C-4A55-96D0-003321FDD47E}"/>
              </a:ext>
            </a:extLst>
          </p:cNvPr>
          <p:cNvSpPr>
            <a:spLocks noGrp="1"/>
          </p:cNvSpPr>
          <p:nvPr>
            <p:ph type="body" idx="1"/>
          </p:nvPr>
        </p:nvSpPr>
        <p:spPr>
          <a:xfrm>
            <a:off x="228601" y="133352"/>
            <a:ext cx="3823758" cy="1012352"/>
          </a:xfrm>
        </p:spPr>
        <p:txBody>
          <a:bodyPr/>
          <a:lstStyle/>
          <a:p>
            <a:r>
              <a:rPr lang="en-US" dirty="0"/>
              <a:t>Lifetime Risk of HIV Diagnosis 2016</a:t>
            </a:r>
          </a:p>
        </p:txBody>
      </p:sp>
      <p:sp>
        <p:nvSpPr>
          <p:cNvPr id="12" name="Text Placeholder 11">
            <a:extLst>
              <a:ext uri="{FF2B5EF4-FFF2-40B4-BE49-F238E27FC236}">
                <a16:creationId xmlns:a16="http://schemas.microsoft.com/office/drawing/2014/main" id="{59CDD29A-E6DB-487A-A480-FA77FC792695}"/>
              </a:ext>
            </a:extLst>
          </p:cNvPr>
          <p:cNvSpPr>
            <a:spLocks noGrp="1"/>
          </p:cNvSpPr>
          <p:nvPr>
            <p:ph type="body" sz="quarter" idx="3"/>
          </p:nvPr>
        </p:nvSpPr>
        <p:spPr>
          <a:xfrm>
            <a:off x="152400" y="3105150"/>
            <a:ext cx="3365429" cy="1371600"/>
          </a:xfrm>
        </p:spPr>
        <p:txBody>
          <a:bodyPr/>
          <a:lstStyle/>
          <a:p>
            <a:r>
              <a:rPr lang="en-US" dirty="0"/>
              <a:t>2016 Lifetime Risk of Diagnosis Among MSM by Race/Ethnicity</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pic>
        <p:nvPicPr>
          <p:cNvPr id="3" name="Picture 2"/>
          <p:cNvPicPr>
            <a:picLocks noChangeAspect="1"/>
          </p:cNvPicPr>
          <p:nvPr/>
        </p:nvPicPr>
        <p:blipFill>
          <a:blip r:embed="rId6"/>
          <a:stretch>
            <a:fillRect/>
          </a:stretch>
        </p:blipFill>
        <p:spPr>
          <a:xfrm>
            <a:off x="201337" y="1560608"/>
            <a:ext cx="793373" cy="740246"/>
          </a:xfrm>
          <a:prstGeom prst="rect">
            <a:avLst/>
          </a:prstGeom>
        </p:spPr>
      </p:pic>
      <p:sp>
        <p:nvSpPr>
          <p:cNvPr id="10" name="TextBox 9"/>
          <p:cNvSpPr txBox="1"/>
          <p:nvPr/>
        </p:nvSpPr>
        <p:spPr>
          <a:xfrm>
            <a:off x="1752600" y="4781550"/>
            <a:ext cx="5994981" cy="307777"/>
          </a:xfrm>
          <a:prstGeom prst="rect">
            <a:avLst/>
          </a:prstGeom>
          <a:noFill/>
        </p:spPr>
        <p:txBody>
          <a:bodyPr wrap="square" rtlCol="0">
            <a:spAutoFit/>
          </a:bodyPr>
          <a:lstStyle/>
          <a:p>
            <a:pPr algn="ctr"/>
            <a:r>
              <a:rPr lang="en-US" sz="1400" dirty="0">
                <a:solidFill>
                  <a:schemeClr val="bg1"/>
                </a:solidFill>
              </a:rPr>
              <a:t>https://www.cdc.gov/nchhstp/newsroom/2016/croi-2016.html</a:t>
            </a:r>
          </a:p>
        </p:txBody>
      </p:sp>
    </p:spTree>
    <p:extLst>
      <p:ext uri="{BB962C8B-B14F-4D97-AF65-F5344CB8AC3E}">
        <p14:creationId xmlns:p14="http://schemas.microsoft.com/office/powerpoint/2010/main" val="332623447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solidFill>
                  <a:srgbClr val="D6201A"/>
                </a:solidFill>
              </a:rPr>
              <a:t>HIV Screening Guidelines</a:t>
            </a:r>
            <a:endParaRPr>
              <a:solidFill>
                <a:srgbClr val="D6201A"/>
              </a:solidFill>
            </a:endParaRPr>
          </a:p>
          <a:p>
            <a:pPr marL="0" lvl="0" indent="0" algn="ctr" rtl="0">
              <a:spcBef>
                <a:spcPts val="0"/>
              </a:spcBef>
              <a:spcAft>
                <a:spcPts val="0"/>
              </a:spcAft>
              <a:buNone/>
            </a:pPr>
            <a:r>
              <a:rPr lang="en" sz="3000">
                <a:solidFill>
                  <a:srgbClr val="D6201A"/>
                </a:solidFill>
              </a:rPr>
              <a:t>Screening As Prevention</a:t>
            </a:r>
            <a:endParaRPr sz="3000">
              <a:solidFill>
                <a:srgbClr val="D6201A"/>
              </a:solidFill>
            </a:endParaRPr>
          </a:p>
        </p:txBody>
      </p:sp>
      <p:sp>
        <p:nvSpPr>
          <p:cNvPr id="122" name="Google Shape;122;p17"/>
          <p:cNvSpPr txBox="1">
            <a:spLocks noGrp="1"/>
          </p:cNvSpPr>
          <p:nvPr>
            <p:ph type="body" idx="1"/>
          </p:nvPr>
        </p:nvSpPr>
        <p:spPr>
          <a:xfrm>
            <a:off x="457200" y="1306842"/>
            <a:ext cx="38901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CDC 2006</a:t>
            </a:r>
            <a:endParaRPr dirty="0"/>
          </a:p>
        </p:txBody>
      </p:sp>
      <p:sp>
        <p:nvSpPr>
          <p:cNvPr id="123" name="Google Shape;123;p17"/>
          <p:cNvSpPr txBox="1">
            <a:spLocks noGrp="1"/>
          </p:cNvSpPr>
          <p:nvPr>
            <p:ph type="body" idx="2"/>
          </p:nvPr>
        </p:nvSpPr>
        <p:spPr>
          <a:xfrm>
            <a:off x="457200" y="1803738"/>
            <a:ext cx="4199700" cy="2669100"/>
          </a:xfrm>
          <a:prstGeom prst="rect">
            <a:avLst/>
          </a:prstGeom>
        </p:spPr>
        <p:txBody>
          <a:bodyPr spcFirstLastPara="1" wrap="square" lIns="91275" tIns="45625" rIns="91275" bIns="45625" anchor="t" anchorCtr="0">
            <a:noAutofit/>
          </a:bodyPr>
          <a:lstStyle/>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pts 13-64 yo</a:t>
            </a:r>
          </a:p>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pregnant women</a:t>
            </a:r>
          </a:p>
          <a:p>
            <a:pPr marL="230188" indent="-230188">
              <a:lnSpc>
                <a:spcPct val="115000"/>
              </a:lnSpc>
              <a:spcBef>
                <a:spcPts val="600"/>
              </a:spcBef>
              <a:buSzPts val="2600"/>
              <a:buFont typeface="Wingdings" panose="05000000000000000000" pitchFamily="2" charset="2"/>
              <a:buChar char="§"/>
            </a:pPr>
            <a:r>
              <a:rPr lang="en" sz="2600" dirty="0"/>
              <a:t>Test all pts with TB or STI</a:t>
            </a:r>
          </a:p>
          <a:p>
            <a:pPr marL="230188" indent="-230188">
              <a:lnSpc>
                <a:spcPct val="115000"/>
              </a:lnSpc>
              <a:spcBef>
                <a:spcPts val="600"/>
              </a:spcBef>
              <a:buSzPts val="2600"/>
              <a:buFont typeface="Wingdings" panose="05000000000000000000" pitchFamily="2" charset="2"/>
              <a:buChar char="§"/>
            </a:pPr>
            <a:r>
              <a:rPr lang="en" sz="2600" dirty="0"/>
              <a:t>Test high risk patients at least annually</a:t>
            </a:r>
            <a:endParaRPr sz="2600" dirty="0"/>
          </a:p>
          <a:p>
            <a:pPr marL="0" lvl="0" indent="0" algn="l" rtl="0">
              <a:spcBef>
                <a:spcPts val="480"/>
              </a:spcBef>
              <a:spcAft>
                <a:spcPts val="0"/>
              </a:spcAft>
              <a:buNone/>
            </a:pPr>
            <a:endParaRPr dirty="0"/>
          </a:p>
        </p:txBody>
      </p:sp>
      <p:sp>
        <p:nvSpPr>
          <p:cNvPr id="124" name="Google Shape;124;p17"/>
          <p:cNvSpPr txBox="1">
            <a:spLocks noGrp="1"/>
          </p:cNvSpPr>
          <p:nvPr>
            <p:ph type="body" idx="3"/>
          </p:nvPr>
        </p:nvSpPr>
        <p:spPr>
          <a:xfrm>
            <a:off x="4732210" y="1306842"/>
            <a:ext cx="40386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USPSTF 2013</a:t>
            </a:r>
            <a:endParaRPr dirty="0"/>
          </a:p>
        </p:txBody>
      </p:sp>
      <p:sp>
        <p:nvSpPr>
          <p:cNvPr id="125" name="Google Shape;125;p17"/>
          <p:cNvSpPr txBox="1">
            <a:spLocks noGrp="1"/>
          </p:cNvSpPr>
          <p:nvPr>
            <p:ph type="body" idx="4"/>
          </p:nvPr>
        </p:nvSpPr>
        <p:spPr>
          <a:xfrm>
            <a:off x="4732200" y="1803738"/>
            <a:ext cx="4199700" cy="2669100"/>
          </a:xfrm>
          <a:prstGeom prst="rect">
            <a:avLst/>
          </a:prstGeom>
        </p:spPr>
        <p:txBody>
          <a:bodyPr spcFirstLastPara="1" wrap="square" lIns="91275" tIns="45625" rIns="91275" bIns="45625" anchor="t" anchorCtr="0">
            <a:noAutofit/>
          </a:bodyPr>
          <a:lstStyle/>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15-65 yo</a:t>
            </a:r>
          </a:p>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pregnant women</a:t>
            </a:r>
          </a:p>
          <a:p>
            <a:pPr marL="230188" indent="-230188">
              <a:lnSpc>
                <a:spcPct val="115000"/>
              </a:lnSpc>
              <a:spcBef>
                <a:spcPts val="0"/>
              </a:spcBef>
              <a:buSzPts val="2600"/>
              <a:buFont typeface="Wingdings" panose="05000000000000000000" pitchFamily="2" charset="2"/>
              <a:buChar char="§"/>
            </a:pPr>
            <a:r>
              <a:rPr lang="en" sz="2600" dirty="0"/>
              <a:t>Test &lt;15 &amp; &gt;65 yo                       if at risk</a:t>
            </a:r>
            <a:endParaRPr sz="2600" dirty="0"/>
          </a:p>
          <a:p>
            <a:pPr marL="230188" lvl="0" indent="-230188" algn="l" rtl="0">
              <a:lnSpc>
                <a:spcPct val="115000"/>
              </a:lnSpc>
              <a:spcBef>
                <a:spcPts val="0"/>
              </a:spcBef>
              <a:spcAft>
                <a:spcPts val="0"/>
              </a:spcAft>
              <a:buSzPts val="2600"/>
              <a:buFont typeface="Wingdings" panose="05000000000000000000" pitchFamily="2" charset="2"/>
              <a:buChar char="§"/>
            </a:pPr>
            <a:r>
              <a:rPr lang="en" sz="2600" dirty="0"/>
              <a:t>Grade A recommendation</a:t>
            </a:r>
            <a:endParaRPr sz="2600" dirty="0"/>
          </a:p>
          <a:p>
            <a:pPr marL="0" lvl="0" indent="0" algn="l" rtl="0">
              <a:spcBef>
                <a:spcPts val="480"/>
              </a:spcBef>
              <a:spcAft>
                <a:spcPts val="0"/>
              </a:spcAft>
              <a:buNone/>
            </a:pPr>
            <a:endParaRPr dirty="0"/>
          </a:p>
        </p:txBody>
      </p:sp>
      <p:sp>
        <p:nvSpPr>
          <p:cNvPr id="8" name="Slide Number Placeholder 1">
            <a:extLst>
              <a:ext uri="{FF2B5EF4-FFF2-40B4-BE49-F238E27FC236}">
                <a16:creationId xmlns:a16="http://schemas.microsoft.com/office/drawing/2014/main" id="{3F56F0E4-FAF1-4E74-90AE-6567488AF21A}"/>
              </a:ext>
            </a:extLst>
          </p:cNvPr>
          <p:cNvSpPr>
            <a:spLocks noGrp="1"/>
          </p:cNvSpPr>
          <p:nvPr>
            <p:ph type="sldNum" idx="12"/>
          </p:nvPr>
        </p:nvSpPr>
        <p:spPr>
          <a:xfrm>
            <a:off x="8531788" y="4729412"/>
            <a:ext cx="548700" cy="297300"/>
          </a:xfrm>
        </p:spPr>
        <p:txBody>
          <a:bodyPr/>
          <a:lstStyle/>
          <a:p>
            <a:fld id="{6E2D2B3B-882E-40F3-A32F-6DD516915044}" type="slidenum">
              <a:rPr lang="en-US" smtClean="0"/>
              <a:pPr/>
              <a:t>24</a:t>
            </a:fld>
            <a:endParaRPr lang="en-US" dirty="0"/>
          </a:p>
        </p:txBody>
      </p:sp>
      <p:sp>
        <p:nvSpPr>
          <p:cNvPr id="126" name="Google Shape;126;p17"/>
          <p:cNvSpPr txBox="1"/>
          <p:nvPr/>
        </p:nvSpPr>
        <p:spPr>
          <a:xfrm>
            <a:off x="1109398" y="4599136"/>
            <a:ext cx="7538396" cy="55785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FFFFFF"/>
                </a:solidFill>
              </a:rPr>
              <a:t>USPSTF=United States Preventative Services Task Force, TB = tuberculosis; STI = sexually transmitted infection, Branson, Bernard, et al. </a:t>
            </a:r>
            <a:r>
              <a:rPr lang="en" sz="1100" u="sng" dirty="0">
                <a:solidFill>
                  <a:srgbClr val="FFFFFF"/>
                </a:solidFill>
              </a:rPr>
              <a:t>MMWR</a:t>
            </a:r>
            <a:r>
              <a:rPr lang="en" sz="1100" dirty="0">
                <a:solidFill>
                  <a:srgbClr val="FFFFFF"/>
                </a:solidFill>
              </a:rPr>
              <a:t> 2006;55(RR14):1-17. Moyer, Virginia et al. </a:t>
            </a:r>
            <a:r>
              <a:rPr lang="en" sz="1100" u="sng" dirty="0">
                <a:solidFill>
                  <a:srgbClr val="FFFFFF"/>
                </a:solidFill>
              </a:rPr>
              <a:t>Annals of Internal Medicine</a:t>
            </a:r>
            <a:r>
              <a:rPr lang="en" sz="1100" dirty="0">
                <a:solidFill>
                  <a:srgbClr val="FFFFFF"/>
                </a:solidFill>
              </a:rPr>
              <a:t>. 2013</a:t>
            </a:r>
            <a:endParaRPr sz="1100" dirty="0">
              <a:solidFill>
                <a:srgbClr val="FFFFFF"/>
              </a:solidFill>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155614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B4D8-2901-4861-A172-76F844BBA35A}"/>
              </a:ext>
            </a:extLst>
          </p:cNvPr>
          <p:cNvSpPr>
            <a:spLocks noGrp="1"/>
          </p:cNvSpPr>
          <p:nvPr>
            <p:ph type="title"/>
          </p:nvPr>
        </p:nvSpPr>
        <p:spPr/>
        <p:txBody>
          <a:bodyPr/>
          <a:lstStyle/>
          <a:p>
            <a:pPr marL="0" lvl="0" indent="0" algn="ctr" rtl="0">
              <a:spcBef>
                <a:spcPts val="0"/>
              </a:spcBef>
              <a:spcAft>
                <a:spcPts val="0"/>
              </a:spcAft>
            </a:pPr>
            <a:r>
              <a:rPr lang="en-US" dirty="0">
                <a:solidFill>
                  <a:srgbClr val="D6201A"/>
                </a:solidFill>
              </a:rPr>
              <a:t>HIV Screening for Prevention</a:t>
            </a:r>
            <a:endParaRPr lang="en-US" dirty="0"/>
          </a:p>
        </p:txBody>
      </p:sp>
      <p:sp>
        <p:nvSpPr>
          <p:cNvPr id="18" name="Content Placeholder 17">
            <a:extLst>
              <a:ext uri="{FF2B5EF4-FFF2-40B4-BE49-F238E27FC236}">
                <a16:creationId xmlns:a16="http://schemas.microsoft.com/office/drawing/2014/main" id="{812F0403-E6EC-4A26-8EED-63E35B60A041}"/>
              </a:ext>
            </a:extLst>
          </p:cNvPr>
          <p:cNvSpPr>
            <a:spLocks noGrp="1"/>
          </p:cNvSpPr>
          <p:nvPr>
            <p:ph idx="1"/>
          </p:nvPr>
        </p:nvSpPr>
        <p:spPr/>
        <p:txBody>
          <a:bodyPr/>
          <a:lstStyle/>
          <a:p>
            <a:r>
              <a:rPr lang="en-US" dirty="0"/>
              <a:t>Knowing if one has HIV allows people to</a:t>
            </a:r>
          </a:p>
          <a:p>
            <a:pPr lvl="1"/>
            <a:r>
              <a:rPr lang="en-US" dirty="0"/>
              <a:t>Protect others from becoming infected</a:t>
            </a:r>
          </a:p>
          <a:p>
            <a:pPr lvl="1">
              <a:spcAft>
                <a:spcPts val="1200"/>
              </a:spcAft>
            </a:pPr>
            <a:r>
              <a:rPr lang="en-US" dirty="0"/>
              <a:t>Make safer decisions about sex, needle use, &amp; health care</a:t>
            </a:r>
          </a:p>
          <a:p>
            <a:pPr>
              <a:spcAft>
                <a:spcPts val="1200"/>
              </a:spcAft>
            </a:pPr>
            <a:r>
              <a:rPr lang="en-US" dirty="0"/>
              <a:t>People with HIV (PWH) who know their status avoid behaviors that spread infection</a:t>
            </a:r>
          </a:p>
          <a:p>
            <a:r>
              <a:rPr lang="en-US" dirty="0"/>
              <a:t>Those at high risk but test negative can start                       pre-exposure prophylaxis (</a:t>
            </a:r>
            <a:r>
              <a:rPr lang="en-US" dirty="0" err="1"/>
              <a:t>PrEP</a:t>
            </a:r>
            <a:r>
              <a:rPr lang="en-US" dirty="0"/>
              <a:t>)</a:t>
            </a:r>
          </a:p>
        </p:txBody>
      </p:sp>
      <p:sp>
        <p:nvSpPr>
          <p:cNvPr id="5" name="Slide Number Placeholder 4">
            <a:extLst>
              <a:ext uri="{FF2B5EF4-FFF2-40B4-BE49-F238E27FC236}">
                <a16:creationId xmlns:a16="http://schemas.microsoft.com/office/drawing/2014/main" id="{678ED782-9339-45DE-ADFC-D0A84C9DFCED}"/>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19" name="TextBox 18">
            <a:extLst>
              <a:ext uri="{FF2B5EF4-FFF2-40B4-BE49-F238E27FC236}">
                <a16:creationId xmlns:a16="http://schemas.microsoft.com/office/drawing/2014/main" id="{15D8C537-5588-48DE-8E16-715D2DF97A7A}"/>
              </a:ext>
            </a:extLst>
          </p:cNvPr>
          <p:cNvSpPr txBox="1"/>
          <p:nvPr/>
        </p:nvSpPr>
        <p:spPr>
          <a:xfrm>
            <a:off x="1447800" y="4614355"/>
            <a:ext cx="7010400" cy="600164"/>
          </a:xfrm>
          <a:prstGeom prst="rect">
            <a:avLst/>
          </a:prstGeom>
          <a:noFill/>
        </p:spPr>
        <p:txBody>
          <a:bodyPr wrap="square" rtlCol="0">
            <a:spAutoFit/>
          </a:bodyPr>
          <a:lstStyle/>
          <a:p>
            <a:pPr algn="ctr"/>
            <a:r>
              <a:rPr lang="en-US" sz="1100" dirty="0">
                <a:solidFill>
                  <a:schemeClr val="bg1"/>
                </a:solidFill>
              </a:rPr>
              <a:t>Coates, et al </a:t>
            </a:r>
            <a:r>
              <a:rPr lang="en-US" sz="1100" u="sng" dirty="0">
                <a:solidFill>
                  <a:schemeClr val="bg1"/>
                </a:solidFill>
              </a:rPr>
              <a:t>JAMA</a:t>
            </a:r>
            <a:r>
              <a:rPr lang="en-US" sz="1100" dirty="0">
                <a:solidFill>
                  <a:schemeClr val="bg1"/>
                </a:solidFill>
              </a:rPr>
              <a:t> 1987;258:1889. Doll et al. </a:t>
            </a:r>
            <a:r>
              <a:rPr lang="en-US" sz="1100" u="sng" dirty="0">
                <a:solidFill>
                  <a:schemeClr val="bg1"/>
                </a:solidFill>
              </a:rPr>
              <a:t>Health </a:t>
            </a:r>
            <a:r>
              <a:rPr lang="en-US" sz="1100" u="sng" dirty="0" err="1">
                <a:solidFill>
                  <a:schemeClr val="bg1"/>
                </a:solidFill>
              </a:rPr>
              <a:t>Psychol</a:t>
            </a:r>
            <a:r>
              <a:rPr lang="en-US" sz="1100" u="sng" dirty="0">
                <a:solidFill>
                  <a:schemeClr val="bg1"/>
                </a:solidFill>
              </a:rPr>
              <a:t> </a:t>
            </a:r>
            <a:r>
              <a:rPr lang="en-US" sz="1100" dirty="0">
                <a:solidFill>
                  <a:schemeClr val="bg1"/>
                </a:solidFill>
              </a:rPr>
              <a:t>1990;9:253-65. Fox, et al. </a:t>
            </a:r>
            <a:r>
              <a:rPr lang="en-US" sz="1100" u="sng" dirty="0">
                <a:solidFill>
                  <a:schemeClr val="bg1"/>
                </a:solidFill>
              </a:rPr>
              <a:t>AIDS</a:t>
            </a:r>
            <a:r>
              <a:rPr lang="en-US" sz="1100" dirty="0">
                <a:solidFill>
                  <a:schemeClr val="bg1"/>
                </a:solidFill>
              </a:rPr>
              <a:t> 1987;1:241-6. Gibson, et al. </a:t>
            </a:r>
            <a:r>
              <a:rPr lang="en-US" sz="1100" u="sng" dirty="0">
                <a:solidFill>
                  <a:schemeClr val="bg1"/>
                </a:solidFill>
              </a:rPr>
              <a:t>AIDS and Behavior </a:t>
            </a:r>
            <a:r>
              <a:rPr lang="en-US" sz="1100" dirty="0">
                <a:solidFill>
                  <a:schemeClr val="bg1"/>
                </a:solidFill>
              </a:rPr>
              <a:t>1999;3:3-12. </a:t>
            </a:r>
            <a:r>
              <a:rPr lang="en-US" sz="1100" dirty="0" err="1">
                <a:solidFill>
                  <a:schemeClr val="bg1"/>
                </a:solidFill>
              </a:rPr>
              <a:t>Rietmeijer</a:t>
            </a:r>
            <a:r>
              <a:rPr lang="en-US" sz="1100" dirty="0">
                <a:solidFill>
                  <a:schemeClr val="bg1"/>
                </a:solidFill>
              </a:rPr>
              <a:t>, et al. </a:t>
            </a:r>
            <a:r>
              <a:rPr lang="en-US" sz="1100" u="sng" dirty="0">
                <a:solidFill>
                  <a:schemeClr val="bg1"/>
                </a:solidFill>
              </a:rPr>
              <a:t>AIDS</a:t>
            </a:r>
            <a:r>
              <a:rPr lang="en-US" sz="1100" dirty="0">
                <a:solidFill>
                  <a:schemeClr val="bg1"/>
                </a:solidFill>
              </a:rPr>
              <a:t> 1996; 10:291-8. van </a:t>
            </a:r>
            <a:r>
              <a:rPr lang="en-US" sz="1100" dirty="0" err="1">
                <a:solidFill>
                  <a:schemeClr val="bg1"/>
                </a:solidFill>
              </a:rPr>
              <a:t>Griensven</a:t>
            </a:r>
            <a:r>
              <a:rPr lang="en-US" sz="1100" dirty="0">
                <a:solidFill>
                  <a:schemeClr val="bg1"/>
                </a:solidFill>
              </a:rPr>
              <a:t> et al. </a:t>
            </a:r>
            <a:r>
              <a:rPr lang="en-US" sz="1100" u="sng" dirty="0">
                <a:solidFill>
                  <a:schemeClr val="bg1"/>
                </a:solidFill>
              </a:rPr>
              <a:t>Am J </a:t>
            </a:r>
            <a:r>
              <a:rPr lang="en-US" sz="1100" u="sng" dirty="0" err="1">
                <a:solidFill>
                  <a:schemeClr val="bg1"/>
                </a:solidFill>
              </a:rPr>
              <a:t>Epidemiol</a:t>
            </a:r>
            <a:r>
              <a:rPr lang="en-US" sz="1100" u="sng" dirty="0">
                <a:solidFill>
                  <a:schemeClr val="bg1"/>
                </a:solidFill>
              </a:rPr>
              <a:t> </a:t>
            </a:r>
            <a:r>
              <a:rPr lang="en-US" sz="1100" dirty="0">
                <a:solidFill>
                  <a:schemeClr val="bg1"/>
                </a:solidFill>
              </a:rPr>
              <a:t>1989;129:596-603. </a:t>
            </a:r>
          </a:p>
        </p:txBody>
      </p:sp>
    </p:spTree>
    <p:extLst>
      <p:ext uri="{BB962C8B-B14F-4D97-AF65-F5344CB8AC3E}">
        <p14:creationId xmlns:p14="http://schemas.microsoft.com/office/powerpoint/2010/main" val="422045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C5E3-482B-4676-A35E-44B498C45C13}"/>
              </a:ext>
            </a:extLst>
          </p:cNvPr>
          <p:cNvSpPr>
            <a:spLocks noGrp="1"/>
          </p:cNvSpPr>
          <p:nvPr>
            <p:ph type="title"/>
          </p:nvPr>
        </p:nvSpPr>
        <p:spPr/>
        <p:txBody>
          <a:bodyPr/>
          <a:lstStyle/>
          <a:p>
            <a:pPr algn="ctr"/>
            <a:r>
              <a:rPr lang="en-US" sz="3200" dirty="0"/>
              <a:t>Status Neutral HIV Screening &amp; Linkage to Care</a:t>
            </a:r>
          </a:p>
        </p:txBody>
      </p:sp>
      <p:sp>
        <p:nvSpPr>
          <p:cNvPr id="6" name="Content Placeholder 5">
            <a:extLst>
              <a:ext uri="{FF2B5EF4-FFF2-40B4-BE49-F238E27FC236}">
                <a16:creationId xmlns:a16="http://schemas.microsoft.com/office/drawing/2014/main" id="{2074731A-7BE7-4FF9-870D-B160022631A8}"/>
              </a:ext>
            </a:extLst>
          </p:cNvPr>
          <p:cNvSpPr>
            <a:spLocks noGrp="1"/>
          </p:cNvSpPr>
          <p:nvPr>
            <p:ph idx="1"/>
          </p:nvPr>
        </p:nvSpPr>
        <p:spPr>
          <a:xfrm>
            <a:off x="457200" y="1035121"/>
            <a:ext cx="5105400" cy="3594028"/>
          </a:xfrm>
        </p:spPr>
        <p:txBody>
          <a:bodyPr>
            <a:noAutofit/>
          </a:bodyPr>
          <a:lstStyle/>
          <a:p>
            <a:pPr>
              <a:spcAft>
                <a:spcPts val="600"/>
              </a:spcAft>
            </a:pPr>
            <a:r>
              <a:rPr lang="en-US" sz="2000" dirty="0"/>
              <a:t>Making HIV screening part of routine care helps ensure patients are screened, despite presumed risk, and helps reduce stigma</a:t>
            </a:r>
          </a:p>
          <a:p>
            <a:pPr>
              <a:spcBef>
                <a:spcPts val="600"/>
              </a:spcBef>
              <a:spcAft>
                <a:spcPts val="600"/>
              </a:spcAft>
            </a:pPr>
            <a:r>
              <a:rPr lang="en-US" sz="2000" dirty="0"/>
              <a:t>If HIV screen nonreactive/negative but continued exposure to HIV, linkage to HIV prevention (i.e. PEP, </a:t>
            </a:r>
            <a:r>
              <a:rPr lang="en-US" sz="2000" dirty="0" err="1"/>
              <a:t>PrEP</a:t>
            </a:r>
            <a:r>
              <a:rPr lang="en-US" sz="2000" dirty="0"/>
              <a:t>)</a:t>
            </a:r>
          </a:p>
          <a:p>
            <a:pPr>
              <a:spcBef>
                <a:spcPts val="600"/>
              </a:spcBef>
              <a:spcAft>
                <a:spcPts val="600"/>
              </a:spcAft>
            </a:pPr>
            <a:r>
              <a:rPr lang="en-US" sz="2000" dirty="0"/>
              <a:t>If HIV screen reactive/positive, linkage to HIV treatment (antiretroviral therapy &amp; holistic care)</a:t>
            </a:r>
          </a:p>
        </p:txBody>
      </p:sp>
      <p:sp>
        <p:nvSpPr>
          <p:cNvPr id="5" name="Slide Number Placeholder 4">
            <a:extLst>
              <a:ext uri="{FF2B5EF4-FFF2-40B4-BE49-F238E27FC236}">
                <a16:creationId xmlns:a16="http://schemas.microsoft.com/office/drawing/2014/main" id="{943DFE10-28D7-4AE1-963F-9F585F79240E}"/>
              </a:ext>
            </a:extLst>
          </p:cNvPr>
          <p:cNvSpPr>
            <a:spLocks noGrp="1"/>
          </p:cNvSpPr>
          <p:nvPr>
            <p:ph type="sldNum" sz="quarter" idx="12"/>
          </p:nvPr>
        </p:nvSpPr>
        <p:spPr/>
        <p:txBody>
          <a:bodyPr/>
          <a:lstStyle/>
          <a:p>
            <a:fld id="{6E2D2B3B-882E-40F3-A32F-6DD516915044}" type="slidenum">
              <a:rPr lang="en-US" smtClean="0"/>
              <a:pPr/>
              <a:t>26</a:t>
            </a:fld>
            <a:endParaRPr lang="en-US"/>
          </a:p>
        </p:txBody>
      </p:sp>
      <p:pic>
        <p:nvPicPr>
          <p:cNvPr id="3" name="Content Placeholder 7" descr="A picture containing shape&#10;&#10;Description automatically generated">
            <a:extLst>
              <a:ext uri="{FF2B5EF4-FFF2-40B4-BE49-F238E27FC236}">
                <a16:creationId xmlns:a16="http://schemas.microsoft.com/office/drawing/2014/main" id="{8110D1C5-72FA-4CE2-3AE0-B662B7168661}"/>
              </a:ext>
            </a:extLst>
          </p:cNvPr>
          <p:cNvPicPr>
            <a:picLocks noChangeAspect="1"/>
          </p:cNvPicPr>
          <p:nvPr/>
        </p:nvPicPr>
        <p:blipFill rotWithShape="1">
          <a:blip r:embed="rId3"/>
          <a:stretch/>
        </p:blipFill>
        <p:spPr>
          <a:xfrm>
            <a:off x="5486400" y="911708"/>
            <a:ext cx="3594028" cy="3594028"/>
          </a:xfrm>
          <a:prstGeom prst="rect">
            <a:avLst/>
          </a:prstGeom>
        </p:spPr>
      </p:pic>
      <p:sp>
        <p:nvSpPr>
          <p:cNvPr id="4" name="TextBox 3">
            <a:extLst>
              <a:ext uri="{FF2B5EF4-FFF2-40B4-BE49-F238E27FC236}">
                <a16:creationId xmlns:a16="http://schemas.microsoft.com/office/drawing/2014/main" id="{2234C7DE-3A56-C5CB-6ECD-71BD72187659}"/>
              </a:ext>
            </a:extLst>
          </p:cNvPr>
          <p:cNvSpPr txBox="1"/>
          <p:nvPr/>
        </p:nvSpPr>
        <p:spPr>
          <a:xfrm>
            <a:off x="2106386" y="4792437"/>
            <a:ext cx="5119007" cy="276999"/>
          </a:xfrm>
          <a:prstGeom prst="rect">
            <a:avLst/>
          </a:prstGeom>
          <a:noFill/>
        </p:spPr>
        <p:txBody>
          <a:bodyPr wrap="square" rtlCol="0">
            <a:spAutoFit/>
          </a:bodyPr>
          <a:lstStyle/>
          <a:p>
            <a:r>
              <a:rPr lang="en-US" sz="1200" dirty="0">
                <a:solidFill>
                  <a:schemeClr val="bg1"/>
                </a:solidFill>
              </a:rPr>
              <a:t>PEP=post-exposure prophylaxis, </a:t>
            </a:r>
            <a:r>
              <a:rPr lang="en-US" sz="1200" dirty="0" err="1">
                <a:solidFill>
                  <a:schemeClr val="bg1"/>
                </a:solidFill>
              </a:rPr>
              <a:t>PrEP</a:t>
            </a:r>
            <a:r>
              <a:rPr lang="en-US" sz="1200" dirty="0">
                <a:solidFill>
                  <a:schemeClr val="bg1"/>
                </a:solidFill>
              </a:rPr>
              <a:t>=pre-exposure prophylaxis</a:t>
            </a:r>
          </a:p>
        </p:txBody>
      </p:sp>
    </p:spTree>
    <p:extLst>
      <p:ext uri="{BB962C8B-B14F-4D97-AF65-F5344CB8AC3E}">
        <p14:creationId xmlns:p14="http://schemas.microsoft.com/office/powerpoint/2010/main" val="2869587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D0C-22EB-4A67-A62F-49963E6996A7}"/>
              </a:ext>
            </a:extLst>
          </p:cNvPr>
          <p:cNvSpPr>
            <a:spLocks noGrp="1"/>
          </p:cNvSpPr>
          <p:nvPr>
            <p:ph type="title"/>
          </p:nvPr>
        </p:nvSpPr>
        <p:spPr/>
        <p:txBody>
          <a:bodyPr/>
          <a:lstStyle/>
          <a:p>
            <a:pPr algn="ctr"/>
            <a:r>
              <a:rPr lang="en-US" sz="2400" dirty="0"/>
              <a:t>Primary Care Providers Role in CDC recommendations for testing</a:t>
            </a:r>
          </a:p>
        </p:txBody>
      </p:sp>
      <p:sp>
        <p:nvSpPr>
          <p:cNvPr id="3" name="Content Placeholder 2">
            <a:extLst>
              <a:ext uri="{FF2B5EF4-FFF2-40B4-BE49-F238E27FC236}">
                <a16:creationId xmlns:a16="http://schemas.microsoft.com/office/drawing/2014/main" id="{8BE4546A-76F1-4C60-934F-2971265D20F5}"/>
              </a:ext>
            </a:extLst>
          </p:cNvPr>
          <p:cNvSpPr>
            <a:spLocks noGrp="1"/>
          </p:cNvSpPr>
          <p:nvPr>
            <p:ph idx="1"/>
          </p:nvPr>
        </p:nvSpPr>
        <p:spPr>
          <a:xfrm>
            <a:off x="609600" y="1048876"/>
            <a:ext cx="7848600" cy="3275474"/>
          </a:xfrm>
        </p:spPr>
        <p:txBody>
          <a:bodyPr>
            <a:noAutofit/>
          </a:bodyPr>
          <a:lstStyle/>
          <a:p>
            <a:r>
              <a:rPr lang="en-US" sz="2000" dirty="0"/>
              <a:t>Can make a substantial contribution to the implementation of expanded CDC HIV screening recommendations by:</a:t>
            </a:r>
          </a:p>
          <a:p>
            <a:pPr lvl="1"/>
            <a:r>
              <a:rPr lang="en-US" sz="2000" dirty="0"/>
              <a:t>advising 1-time screening for all of their adult patients who are sexually active and repeat screening for high-risk patients</a:t>
            </a:r>
          </a:p>
          <a:p>
            <a:r>
              <a:rPr lang="en-US" sz="2000" dirty="0"/>
              <a:t>Need to be knowledgeable about screening recommendations and available diagnostic tests including:</a:t>
            </a:r>
          </a:p>
          <a:p>
            <a:pPr lvl="1"/>
            <a:r>
              <a:rPr lang="en-US" sz="2000" dirty="0"/>
              <a:t>rapid tests and 4</a:t>
            </a:r>
            <a:r>
              <a:rPr lang="en-US" sz="2000" baseline="30000" dirty="0"/>
              <a:t>th</a:t>
            </a:r>
            <a:r>
              <a:rPr lang="en-US" sz="2000" dirty="0"/>
              <a:t> generation tests that can identify acute HIV infection.  </a:t>
            </a:r>
          </a:p>
          <a:p>
            <a:r>
              <a:rPr lang="en-US" sz="2000" dirty="0"/>
              <a:t>Important role in linkage and retention in HIV Care</a:t>
            </a:r>
          </a:p>
        </p:txBody>
      </p:sp>
      <p:sp>
        <p:nvSpPr>
          <p:cNvPr id="4" name="Slide Number Placeholder 3">
            <a:extLst>
              <a:ext uri="{FF2B5EF4-FFF2-40B4-BE49-F238E27FC236}">
                <a16:creationId xmlns:a16="http://schemas.microsoft.com/office/drawing/2014/main" id="{33937EE9-0D7A-41D2-97AB-E8195FD773E6}"/>
              </a:ext>
            </a:extLst>
          </p:cNvPr>
          <p:cNvSpPr>
            <a:spLocks noGrp="1"/>
          </p:cNvSpPr>
          <p:nvPr>
            <p:ph type="sldNum" sz="quarter" idx="12"/>
          </p:nvPr>
        </p:nvSpPr>
        <p:spPr/>
        <p:txBody>
          <a:bodyPr/>
          <a:lstStyle/>
          <a:p>
            <a:fld id="{6E2D2B3B-882E-40F3-A32F-6DD516915044}" type="slidenum">
              <a:rPr lang="en-US" smtClean="0"/>
              <a:pPr/>
              <a:t>27</a:t>
            </a:fld>
            <a:endParaRPr lang="en-US"/>
          </a:p>
        </p:txBody>
      </p:sp>
      <p:sp>
        <p:nvSpPr>
          <p:cNvPr id="6" name="TextBox 5"/>
          <p:cNvSpPr txBox="1"/>
          <p:nvPr/>
        </p:nvSpPr>
        <p:spPr>
          <a:xfrm>
            <a:off x="2514600" y="4782784"/>
            <a:ext cx="4267200" cy="307777"/>
          </a:xfrm>
          <a:prstGeom prst="rect">
            <a:avLst/>
          </a:prstGeom>
          <a:noFill/>
        </p:spPr>
        <p:txBody>
          <a:bodyPr wrap="square" rtlCol="0">
            <a:spAutoFit/>
          </a:bodyPr>
          <a:lstStyle/>
          <a:p>
            <a:pPr algn="ctr"/>
            <a:r>
              <a:rPr lang="en-US" sz="1400" dirty="0">
                <a:solidFill>
                  <a:schemeClr val="bg1"/>
                </a:solidFill>
              </a:rPr>
              <a:t>P. Leone, 2018  HIV Testing and Diagnosis</a:t>
            </a:r>
          </a:p>
        </p:txBody>
      </p:sp>
    </p:spTree>
    <p:extLst>
      <p:ext uri="{BB962C8B-B14F-4D97-AF65-F5344CB8AC3E}">
        <p14:creationId xmlns:p14="http://schemas.microsoft.com/office/powerpoint/2010/main" val="82135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t>Reducing Acquisition of HIV</a:t>
            </a:r>
            <a:endParaRPr/>
          </a:p>
        </p:txBody>
      </p:sp>
      <p:sp>
        <p:nvSpPr>
          <p:cNvPr id="132" name="Google Shape;132;p18"/>
          <p:cNvSpPr txBox="1">
            <a:spLocks noGrp="1"/>
          </p:cNvSpPr>
          <p:nvPr>
            <p:ph type="body" idx="1"/>
          </p:nvPr>
        </p:nvSpPr>
        <p:spPr>
          <a:xfrm>
            <a:off x="457200" y="1000950"/>
            <a:ext cx="4191377" cy="3323400"/>
          </a:xfrm>
          <a:prstGeom prst="rect">
            <a:avLst/>
          </a:prstGeom>
        </p:spPr>
        <p:txBody>
          <a:bodyPr spcFirstLastPara="1" wrap="square" lIns="91275" tIns="45625" rIns="91275" bIns="45625" anchor="t" anchorCtr="0">
            <a:noAutofit/>
          </a:bodyPr>
          <a:lstStyle/>
          <a:p>
            <a:pPr marL="400050" lvl="0" indent="-342900" algn="l" rtl="0">
              <a:lnSpc>
                <a:spcPct val="115000"/>
              </a:lnSpc>
              <a:spcBef>
                <a:spcPts val="600"/>
              </a:spcBef>
              <a:spcAft>
                <a:spcPts val="0"/>
              </a:spcAft>
              <a:buSzPct val="100000"/>
              <a:buFont typeface="Wingdings" panose="05000000000000000000" pitchFamily="2" charset="2"/>
              <a:buChar char="§"/>
            </a:pPr>
            <a:r>
              <a:rPr lang="en" sz="2200" dirty="0"/>
              <a:t>Increased testing &amp; linkage to care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Delayed or fewer partners</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Fewer activities with risk</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Increased condom use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Empowerment &amp; negotiation skills</a:t>
            </a:r>
            <a:endParaRPr sz="2200" dirty="0"/>
          </a:p>
          <a:p>
            <a:pPr marL="0" lvl="0" indent="0" algn="l" rtl="0">
              <a:spcBef>
                <a:spcPts val="1000"/>
              </a:spcBef>
              <a:spcAft>
                <a:spcPts val="0"/>
              </a:spcAft>
              <a:buNone/>
            </a:pPr>
            <a:endParaRPr dirty="0"/>
          </a:p>
        </p:txBody>
      </p:sp>
      <p:sp>
        <p:nvSpPr>
          <p:cNvPr id="133" name="Google Shape;133;p18"/>
          <p:cNvSpPr txBox="1">
            <a:spLocks noGrp="1"/>
          </p:cNvSpPr>
          <p:nvPr>
            <p:ph type="body" idx="2"/>
          </p:nvPr>
        </p:nvSpPr>
        <p:spPr>
          <a:xfrm>
            <a:off x="4714874" y="1000950"/>
            <a:ext cx="4124325" cy="3323400"/>
          </a:xfrm>
          <a:prstGeom prst="rect">
            <a:avLst/>
          </a:prstGeom>
        </p:spPr>
        <p:txBody>
          <a:bodyPr spcFirstLastPara="1" wrap="square" lIns="91275" tIns="45625" rIns="91275" bIns="45625" anchor="t" anchorCtr="0">
            <a:noAutofit/>
          </a:bodyPr>
          <a:lstStyle/>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Reducing alcohol &amp; drug use</a:t>
            </a:r>
            <a:endParaRPr sz="22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Reduce psychosocial barriers</a:t>
            </a:r>
            <a:endParaRPr sz="22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Circumcision</a:t>
            </a:r>
            <a:endParaRPr sz="2200" dirty="0"/>
          </a:p>
          <a:p>
            <a:pPr marL="342900" lvl="0" indent="-342900" algn="l" rtl="0">
              <a:lnSpc>
                <a:spcPct val="115000"/>
              </a:lnSpc>
              <a:spcBef>
                <a:spcPts val="1000"/>
              </a:spcBef>
              <a:spcAft>
                <a:spcPts val="0"/>
              </a:spcAft>
              <a:buSzPct val="100000"/>
              <a:buFont typeface="Wingdings" panose="05000000000000000000" pitchFamily="2" charset="2"/>
              <a:buChar char="§"/>
            </a:pPr>
            <a:r>
              <a:rPr lang="en" sz="2200" dirty="0"/>
              <a:t>Sexually Transmitted Infection (STI) treatment</a:t>
            </a:r>
            <a:endParaRPr sz="2200" dirty="0"/>
          </a:p>
          <a:p>
            <a:pPr marL="342900" lvl="0" indent="-342900" algn="l" rtl="0">
              <a:lnSpc>
                <a:spcPct val="115000"/>
              </a:lnSpc>
              <a:spcBef>
                <a:spcPts val="1000"/>
              </a:spcBef>
              <a:spcAft>
                <a:spcPts val="1000"/>
              </a:spcAft>
              <a:buSzPct val="100000"/>
              <a:buFont typeface="Wingdings" panose="05000000000000000000" pitchFamily="2" charset="2"/>
              <a:buChar char="§"/>
            </a:pPr>
            <a:r>
              <a:rPr lang="en" sz="2200" dirty="0"/>
              <a:t>HIV PEP &amp; HIV PrEP</a:t>
            </a:r>
            <a:endParaRPr sz="2200" dirty="0"/>
          </a:p>
        </p:txBody>
      </p:sp>
      <p:sp>
        <p:nvSpPr>
          <p:cNvPr id="5" name="Slide Number Placeholder 1">
            <a:extLst>
              <a:ext uri="{FF2B5EF4-FFF2-40B4-BE49-F238E27FC236}">
                <a16:creationId xmlns:a16="http://schemas.microsoft.com/office/drawing/2014/main" id="{B02406D4-041C-4D53-838C-33F468657F3F}"/>
              </a:ext>
            </a:extLst>
          </p:cNvPr>
          <p:cNvSpPr>
            <a:spLocks noGrp="1"/>
          </p:cNvSpPr>
          <p:nvPr>
            <p:ph type="sldNum"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398450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57200" y="205975"/>
            <a:ext cx="8038800" cy="8574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u="sng"/>
              <a:t>PEP</a:t>
            </a:r>
            <a:r>
              <a:rPr lang="en"/>
              <a:t>          vs.       </a:t>
            </a:r>
            <a:r>
              <a:rPr lang="en" u="sng"/>
              <a:t>PrEP</a:t>
            </a:r>
            <a:endParaRPr u="sng"/>
          </a:p>
        </p:txBody>
      </p:sp>
      <p:sp>
        <p:nvSpPr>
          <p:cNvPr id="146" name="Google Shape;146;p20"/>
          <p:cNvSpPr txBox="1">
            <a:spLocks noGrp="1"/>
          </p:cNvSpPr>
          <p:nvPr>
            <p:ph type="body" idx="1"/>
          </p:nvPr>
        </p:nvSpPr>
        <p:spPr>
          <a:xfrm>
            <a:off x="457200" y="1000950"/>
            <a:ext cx="3962400" cy="3323400"/>
          </a:xfrm>
          <a:prstGeom prst="rect">
            <a:avLst/>
          </a:prstGeom>
        </p:spPr>
        <p:txBody>
          <a:bodyPr spcFirstLastPara="1" wrap="square" lIns="91275" tIns="45625" rIns="91275" bIns="45625" anchor="t" anchorCtr="0">
            <a:noAutofit/>
          </a:bodyPr>
          <a:lstStyle/>
          <a:p>
            <a:pPr marL="342900" lvl="0" indent="-342900" algn="l" rtl="0">
              <a:lnSpc>
                <a:spcPct val="100000"/>
              </a:lnSpc>
              <a:spcBef>
                <a:spcPts val="600"/>
              </a:spcBef>
              <a:spcAft>
                <a:spcPts val="0"/>
              </a:spcAft>
              <a:buSzPct val="100000"/>
              <a:buFont typeface="Wingdings" panose="05000000000000000000" pitchFamily="2" charset="2"/>
              <a:buChar char="§"/>
            </a:pPr>
            <a:r>
              <a:rPr lang="en" sz="2200" dirty="0"/>
              <a:t>Post-Exposure Prophylaxis</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Given </a:t>
            </a:r>
            <a:r>
              <a:rPr lang="en" sz="2200" b="1" u="sng" dirty="0"/>
              <a:t>after</a:t>
            </a:r>
            <a:r>
              <a:rPr lang="en" sz="2200" dirty="0"/>
              <a:t> high-risk exposure to reduce risk of HIV infection</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Start within 72 hours of exposure</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1-month course of daily               3-drug regimen</a:t>
            </a:r>
            <a:endParaRPr sz="2200" dirty="0"/>
          </a:p>
        </p:txBody>
      </p:sp>
      <p:sp>
        <p:nvSpPr>
          <p:cNvPr id="147" name="Google Shape;147;p20"/>
          <p:cNvSpPr txBox="1">
            <a:spLocks noGrp="1"/>
          </p:cNvSpPr>
          <p:nvPr>
            <p:ph type="body" idx="2"/>
          </p:nvPr>
        </p:nvSpPr>
        <p:spPr>
          <a:xfrm>
            <a:off x="4419600" y="1000950"/>
            <a:ext cx="4353300" cy="3323400"/>
          </a:xfrm>
          <a:prstGeom prst="rect">
            <a:avLst/>
          </a:prstGeom>
        </p:spPr>
        <p:txBody>
          <a:bodyPr spcFirstLastPara="1" wrap="square" lIns="91275" tIns="45625" rIns="91275" bIns="45625" anchor="t" anchorCtr="0">
            <a:noAutofit/>
          </a:bodyPr>
          <a:lstStyle/>
          <a:p>
            <a:pPr marL="400050" lvl="0" indent="-342900" algn="l" rtl="0">
              <a:lnSpc>
                <a:spcPct val="100000"/>
              </a:lnSpc>
              <a:spcBef>
                <a:spcPts val="600"/>
              </a:spcBef>
              <a:spcAft>
                <a:spcPts val="0"/>
              </a:spcAft>
              <a:buSzPct val="100000"/>
              <a:buFont typeface="Wingdings" panose="05000000000000000000" pitchFamily="2" charset="2"/>
              <a:buChar char="§"/>
            </a:pPr>
            <a:r>
              <a:rPr lang="en" sz="2200" dirty="0"/>
              <a:t>Pre-Exposure Prophylaxis</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regimen given </a:t>
            </a:r>
            <a:r>
              <a:rPr lang="en" sz="2200" b="1" u="sng" dirty="0"/>
              <a:t>before</a:t>
            </a:r>
            <a:r>
              <a:rPr lang="en" sz="2200" dirty="0"/>
              <a:t> exposure to reduce risk of HIV infection</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Start at least 7 days prior to exposure</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2-drug regimen OR newly-approved q2 month injectable</a:t>
            </a:r>
            <a:endParaRPr sz="2200" dirty="0"/>
          </a:p>
          <a:p>
            <a:pPr marL="0" lvl="0" indent="0" algn="l" rtl="0">
              <a:spcBef>
                <a:spcPts val="1000"/>
              </a:spcBef>
              <a:spcAft>
                <a:spcPts val="0"/>
              </a:spcAft>
              <a:buNone/>
            </a:pPr>
            <a:endParaRPr dirty="0"/>
          </a:p>
        </p:txBody>
      </p:sp>
      <p:sp>
        <p:nvSpPr>
          <p:cNvPr id="6" name="Slide Number Placeholder 1">
            <a:extLst>
              <a:ext uri="{FF2B5EF4-FFF2-40B4-BE49-F238E27FC236}">
                <a16:creationId xmlns:a16="http://schemas.microsoft.com/office/drawing/2014/main" id="{736693BF-5F2F-4030-8E2E-1AD464B85440}"/>
              </a:ext>
            </a:extLst>
          </p:cNvPr>
          <p:cNvSpPr>
            <a:spLocks noGrp="1"/>
          </p:cNvSpPr>
          <p:nvPr>
            <p:ph type="sldNum" idx="12"/>
          </p:nvPr>
        </p:nvSpPr>
        <p:spPr/>
        <p:txBody>
          <a:bodyPr/>
          <a:lstStyle/>
          <a:p>
            <a:fld id="{6E2D2B3B-882E-40F3-A32F-6DD516915044}" type="slidenum">
              <a:rPr lang="en-US" smtClean="0"/>
              <a:pPr/>
              <a:t>29</a:t>
            </a:fld>
            <a:endParaRPr lang="en-US" dirty="0"/>
          </a:p>
        </p:txBody>
      </p:sp>
      <p:sp>
        <p:nvSpPr>
          <p:cNvPr id="148" name="Google Shape;148;p20"/>
          <p:cNvSpPr txBox="1"/>
          <p:nvPr/>
        </p:nvSpPr>
        <p:spPr>
          <a:xfrm>
            <a:off x="1277375"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3">
                  <a:extLst>
                    <a:ext uri="{A12FA001-AC4F-418D-AE19-62706E023703}">
                      <ahyp:hlinkClr xmlns:ahyp="http://schemas.microsoft.com/office/drawing/2018/hyperlinkcolor" val="tx"/>
                    </a:ext>
                  </a:extLst>
                </a:hlinkClick>
              </a:rPr>
              <a:t>https://www.cdc.gov/hiv/pdf/programresources/cdc-hiv-npep-guidelines.pdf</a:t>
            </a:r>
            <a:endParaRPr sz="1200" u="sng" dirty="0">
              <a:solidFill>
                <a:schemeClr val="bg1"/>
              </a:solidFill>
            </a:endParaRPr>
          </a:p>
          <a:p>
            <a:pPr marL="0" lvl="0" indent="0" algn="ctr" rtl="0">
              <a:lnSpc>
                <a:spcPct val="115000"/>
              </a:lnSpc>
              <a:spcBef>
                <a:spcPts val="0"/>
              </a:spcBef>
              <a:spcAft>
                <a:spcPts val="0"/>
              </a:spcAft>
              <a:buNone/>
            </a:pPr>
            <a:r>
              <a:rPr lang="en" sz="1200" u="sng"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https://www.cdc.gov/hiv/pdf/risk/prep/cdc-hiv-prep-guidelines-2017.pdf</a:t>
            </a:r>
            <a:endParaRPr sz="1200" u="sng" dirty="0">
              <a:solidFill>
                <a:schemeClr val="bg1"/>
              </a:solidFill>
            </a:endParaRPr>
          </a:p>
          <a:p>
            <a:pPr marL="0" marR="0" lvl="0" indent="0" algn="l" rtl="0">
              <a:spcBef>
                <a:spcPts val="0"/>
              </a:spcBef>
              <a:spcAft>
                <a:spcPts val="0"/>
              </a:spcAft>
              <a:buNone/>
            </a:pPr>
            <a:endParaRPr sz="1200" dirty="0">
              <a:solidFill>
                <a:srgbClr val="FFFFFF"/>
              </a:solidFill>
            </a:endParaRPr>
          </a:p>
        </p:txBody>
      </p:sp>
    </p:spTree>
    <p:extLst>
      <p:ext uri="{BB962C8B-B14F-4D97-AF65-F5344CB8AC3E}">
        <p14:creationId xmlns:p14="http://schemas.microsoft.com/office/powerpoint/2010/main" val="390339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629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D0C-22EB-4A67-A62F-49963E6996A7}"/>
              </a:ext>
            </a:extLst>
          </p:cNvPr>
          <p:cNvSpPr>
            <a:spLocks noGrp="1"/>
          </p:cNvSpPr>
          <p:nvPr>
            <p:ph type="title"/>
          </p:nvPr>
        </p:nvSpPr>
        <p:spPr>
          <a:xfrm>
            <a:off x="152400" y="205979"/>
            <a:ext cx="1905000" cy="857250"/>
          </a:xfrm>
        </p:spPr>
        <p:txBody>
          <a:bodyPr/>
          <a:lstStyle/>
          <a:p>
            <a:r>
              <a:rPr lang="en-US" sz="2800" dirty="0" err="1"/>
              <a:t>PrEP</a:t>
            </a:r>
            <a:r>
              <a:rPr lang="en-US" sz="2800" dirty="0"/>
              <a:t> Guidelines</a:t>
            </a:r>
          </a:p>
        </p:txBody>
      </p:sp>
      <p:sp>
        <p:nvSpPr>
          <p:cNvPr id="4" name="Slide Number Placeholder 3">
            <a:extLst>
              <a:ext uri="{FF2B5EF4-FFF2-40B4-BE49-F238E27FC236}">
                <a16:creationId xmlns:a16="http://schemas.microsoft.com/office/drawing/2014/main" id="{33937EE9-0D7A-41D2-97AB-E8195FD773E6}"/>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6" name="TextBox 5"/>
          <p:cNvSpPr txBox="1"/>
          <p:nvPr/>
        </p:nvSpPr>
        <p:spPr>
          <a:xfrm>
            <a:off x="2514600" y="4782784"/>
            <a:ext cx="4267200" cy="307777"/>
          </a:xfrm>
          <a:prstGeom prst="rect">
            <a:avLst/>
          </a:prstGeom>
          <a:noFill/>
        </p:spPr>
        <p:txBody>
          <a:bodyPr wrap="square" rtlCol="0">
            <a:spAutoFit/>
          </a:bodyPr>
          <a:lstStyle/>
          <a:p>
            <a:pPr algn="ctr"/>
            <a:r>
              <a:rPr lang="en-US" sz="1400" dirty="0">
                <a:solidFill>
                  <a:schemeClr val="bg1"/>
                </a:solidFill>
              </a:rPr>
              <a:t>https://www.cdc.gov/hiv/guidelines/preventing.html</a:t>
            </a:r>
          </a:p>
        </p:txBody>
      </p:sp>
      <p:pic>
        <p:nvPicPr>
          <p:cNvPr id="9" name="Picture 8" descr="A diagram of a diagram&#10;&#10;Description automatically generated with medium confidence">
            <a:extLst>
              <a:ext uri="{FF2B5EF4-FFF2-40B4-BE49-F238E27FC236}">
                <a16:creationId xmlns:a16="http://schemas.microsoft.com/office/drawing/2014/main" id="{D2F642BE-6011-3EE2-7C69-4848C5BDCA47}"/>
              </a:ext>
            </a:extLst>
          </p:cNvPr>
          <p:cNvPicPr>
            <a:picLocks noChangeAspect="1"/>
          </p:cNvPicPr>
          <p:nvPr/>
        </p:nvPicPr>
        <p:blipFill rotWithShape="1">
          <a:blip r:embed="rId3">
            <a:extLst>
              <a:ext uri="{28A0092B-C50C-407E-A947-70E740481C1C}">
                <a14:useLocalDpi xmlns:a14="http://schemas.microsoft.com/office/drawing/2010/main" val="0"/>
              </a:ext>
            </a:extLst>
          </a:blip>
          <a:srcRect l="8096" r="9927"/>
          <a:stretch/>
        </p:blipFill>
        <p:spPr>
          <a:xfrm>
            <a:off x="2285999" y="15197"/>
            <a:ext cx="6172201" cy="4652504"/>
          </a:xfrm>
          <a:prstGeom prst="rect">
            <a:avLst/>
          </a:prstGeom>
        </p:spPr>
      </p:pic>
      <p:pic>
        <p:nvPicPr>
          <p:cNvPr id="11" name="Picture 10">
            <a:extLst>
              <a:ext uri="{FF2B5EF4-FFF2-40B4-BE49-F238E27FC236}">
                <a16:creationId xmlns:a16="http://schemas.microsoft.com/office/drawing/2014/main" id="{B136EBC6-C71F-397E-A9BC-EDC240FB2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36145"/>
            <a:ext cx="2329545" cy="304800"/>
          </a:xfrm>
          <a:prstGeom prst="rect">
            <a:avLst/>
          </a:prstGeom>
        </p:spPr>
      </p:pic>
    </p:spTree>
    <p:extLst>
      <p:ext uri="{BB962C8B-B14F-4D97-AF65-F5344CB8AC3E}">
        <p14:creationId xmlns:p14="http://schemas.microsoft.com/office/powerpoint/2010/main" val="19855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results of a race&#10;&#10;Description automatically generated with medium confidence">
            <a:extLst>
              <a:ext uri="{FF2B5EF4-FFF2-40B4-BE49-F238E27FC236}">
                <a16:creationId xmlns:a16="http://schemas.microsoft.com/office/drawing/2014/main" id="{8617A252-AE2F-8398-0B74-178F5B13D39C}"/>
              </a:ext>
            </a:extLst>
          </p:cNvPr>
          <p:cNvPicPr>
            <a:picLocks noChangeAspect="1"/>
          </p:cNvPicPr>
          <p:nvPr/>
        </p:nvPicPr>
        <p:blipFill rotWithShape="1">
          <a:blip r:embed="rId3">
            <a:extLst>
              <a:ext uri="{28A0092B-C50C-407E-A947-70E740481C1C}">
                <a14:useLocalDpi xmlns:a14="http://schemas.microsoft.com/office/drawing/2010/main" val="0"/>
              </a:ext>
            </a:extLst>
          </a:blip>
          <a:srcRect r="3436"/>
          <a:stretch/>
        </p:blipFill>
        <p:spPr>
          <a:xfrm>
            <a:off x="3183915" y="613842"/>
            <a:ext cx="5960085" cy="3728456"/>
          </a:xfrm>
          <a:prstGeom prst="rect">
            <a:avLst/>
          </a:prstGeom>
        </p:spPr>
      </p:pic>
      <p:sp>
        <p:nvSpPr>
          <p:cNvPr id="2" name="Title 1">
            <a:extLst>
              <a:ext uri="{FF2B5EF4-FFF2-40B4-BE49-F238E27FC236}">
                <a16:creationId xmlns:a16="http://schemas.microsoft.com/office/drawing/2014/main" id="{2D9DCD0C-22EB-4A67-A62F-49963E6996A7}"/>
              </a:ext>
            </a:extLst>
          </p:cNvPr>
          <p:cNvSpPr>
            <a:spLocks noGrp="1"/>
          </p:cNvSpPr>
          <p:nvPr>
            <p:ph type="title"/>
          </p:nvPr>
        </p:nvSpPr>
        <p:spPr/>
        <p:txBody>
          <a:bodyPr/>
          <a:lstStyle/>
          <a:p>
            <a:r>
              <a:rPr lang="en-US" sz="2800" dirty="0" err="1"/>
              <a:t>PrEP</a:t>
            </a:r>
            <a:r>
              <a:rPr lang="en-US" sz="2800" dirty="0"/>
              <a:t> Coverage</a:t>
            </a:r>
          </a:p>
        </p:txBody>
      </p:sp>
      <p:sp>
        <p:nvSpPr>
          <p:cNvPr id="7" name="Content Placeholder 6">
            <a:extLst>
              <a:ext uri="{FF2B5EF4-FFF2-40B4-BE49-F238E27FC236}">
                <a16:creationId xmlns:a16="http://schemas.microsoft.com/office/drawing/2014/main" id="{3D779F42-A656-FCB7-3373-81631ED65148}"/>
              </a:ext>
            </a:extLst>
          </p:cNvPr>
          <p:cNvSpPr>
            <a:spLocks noGrp="1"/>
          </p:cNvSpPr>
          <p:nvPr>
            <p:ph idx="1"/>
          </p:nvPr>
        </p:nvSpPr>
        <p:spPr>
          <a:xfrm>
            <a:off x="304800" y="1200151"/>
            <a:ext cx="2895599" cy="3275474"/>
          </a:xfrm>
        </p:spPr>
        <p:txBody>
          <a:bodyPr/>
          <a:lstStyle/>
          <a:p>
            <a:pPr marL="257175" lvl="1" indent="-257175">
              <a:buFont typeface="Wingdings" panose="05000000000000000000" pitchFamily="2" charset="2"/>
              <a:buChar char="§"/>
            </a:pPr>
            <a:r>
              <a:rPr lang="en-US" sz="2000" b="1" dirty="0">
                <a:ea typeface="+mn-ea"/>
                <a:cs typeface="+mn-cs"/>
              </a:rPr>
              <a:t>1.2 million people </a:t>
            </a:r>
            <a:r>
              <a:rPr lang="en-US" sz="2000" dirty="0">
                <a:ea typeface="+mn-ea"/>
                <a:cs typeface="+mn-cs"/>
              </a:rPr>
              <a:t>are likely to </a:t>
            </a:r>
            <a:br>
              <a:rPr lang="en-US" sz="2000" dirty="0">
                <a:ea typeface="+mn-ea"/>
                <a:cs typeface="+mn-cs"/>
              </a:rPr>
            </a:br>
            <a:r>
              <a:rPr lang="en-US" sz="2000" dirty="0">
                <a:ea typeface="+mn-ea"/>
                <a:cs typeface="+mn-cs"/>
              </a:rPr>
              <a:t>benefit from </a:t>
            </a:r>
            <a:r>
              <a:rPr lang="en-US" sz="2000" dirty="0" err="1">
                <a:ea typeface="+mn-ea"/>
                <a:cs typeface="+mn-cs"/>
              </a:rPr>
              <a:t>PrEP</a:t>
            </a:r>
            <a:endParaRPr lang="en-US" sz="2000" baseline="30000" dirty="0">
              <a:cs typeface="+mn-cs"/>
            </a:endParaRPr>
          </a:p>
          <a:p>
            <a:pPr marL="257175" lvl="1" indent="-257175">
              <a:buFont typeface="Wingdings" panose="05000000000000000000" pitchFamily="2" charset="2"/>
              <a:buChar char="§"/>
            </a:pPr>
            <a:r>
              <a:rPr lang="en-US" sz="2000" dirty="0">
                <a:solidFill>
                  <a:srgbClr val="000000"/>
                </a:solidFill>
              </a:rPr>
              <a:t>But in 2020, of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those who could benefit,</a:t>
            </a:r>
            <a:r>
              <a:rPr kumimoji="0" lang="en-US" sz="2000" b="0" i="0" u="none" strike="noStrike" kern="0" cap="none" spc="0" normalizeH="0" baseline="0" noProof="0" dirty="0">
                <a:ln>
                  <a:noFill/>
                </a:ln>
                <a:effectLst/>
                <a:uLnTx/>
                <a:uFillTx/>
                <a:latin typeface="Calibri" panose="020F0502020204030204" pitchFamily="34" charset="0"/>
                <a:ea typeface="+mn-ea"/>
                <a:cs typeface="+mn-cs"/>
              </a:rPr>
              <a:t> </a:t>
            </a:r>
            <a:r>
              <a:rPr kumimoji="0" lang="en-US" sz="2000" b="1" i="0" u="none" strike="noStrike" kern="0" cap="none" spc="0" normalizeH="0" baseline="0" noProof="0" dirty="0">
                <a:ln>
                  <a:noFill/>
                </a:ln>
                <a:effectLst/>
                <a:uLnTx/>
                <a:uFillTx/>
                <a:latin typeface="Calibri" panose="020F0502020204030204" pitchFamily="34" charset="0"/>
                <a:ea typeface="+mn-ea"/>
                <a:cs typeface="+mn-cs"/>
              </a:rPr>
              <a:t>few were prescribed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PrEP</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lvl="1">
              <a:buClr>
                <a:srgbClr val="000000"/>
              </a:buClr>
              <a:defRPr/>
            </a:pPr>
            <a:r>
              <a:rPr lang="en-US" sz="1800" dirty="0">
                <a:solidFill>
                  <a:srgbClr val="000000"/>
                </a:solidFill>
                <a:ea typeface="+mn-ea"/>
                <a:cs typeface="+mn-cs"/>
              </a:rPr>
              <a:t>Only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28% of males</a:t>
            </a:r>
            <a:endParaRPr kumimoji="0" lang="en-US" sz="1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endParaRPr>
          </a:p>
          <a:p>
            <a:pPr lvl="1">
              <a:buClr>
                <a:srgbClr val="000000"/>
              </a:buClr>
              <a:defRPr/>
            </a:pPr>
            <a:r>
              <a:rPr lang="en-US" sz="1800" dirty="0">
                <a:solidFill>
                  <a:srgbClr val="000000"/>
                </a:solidFill>
                <a:ea typeface="+mn-ea"/>
                <a:cs typeface="+mn-cs"/>
              </a:rPr>
              <a:t>Only 10</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of females</a:t>
            </a:r>
            <a:endParaRPr kumimoji="0" lang="en-US" sz="1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endParaRPr>
          </a:p>
          <a:p>
            <a:endParaRPr lang="en-US" dirty="0"/>
          </a:p>
        </p:txBody>
      </p:sp>
      <p:sp>
        <p:nvSpPr>
          <p:cNvPr id="4" name="Slide Number Placeholder 3">
            <a:extLst>
              <a:ext uri="{FF2B5EF4-FFF2-40B4-BE49-F238E27FC236}">
                <a16:creationId xmlns:a16="http://schemas.microsoft.com/office/drawing/2014/main" id="{33937EE9-0D7A-41D2-97AB-E8195FD773E6}"/>
              </a:ext>
            </a:extLst>
          </p:cNvPr>
          <p:cNvSpPr>
            <a:spLocks noGrp="1"/>
          </p:cNvSpPr>
          <p:nvPr>
            <p:ph type="sldNum" sz="quarter" idx="12"/>
          </p:nvPr>
        </p:nvSpPr>
        <p:spPr/>
        <p:txBody>
          <a:bodyPr/>
          <a:lstStyle/>
          <a:p>
            <a:fld id="{6E2D2B3B-882E-40F3-A32F-6DD516915044}" type="slidenum">
              <a:rPr lang="en-US" smtClean="0"/>
              <a:pPr/>
              <a:t>31</a:t>
            </a:fld>
            <a:endParaRPr lang="en-US"/>
          </a:p>
        </p:txBody>
      </p:sp>
      <p:sp>
        <p:nvSpPr>
          <p:cNvPr id="6" name="TextBox 5"/>
          <p:cNvSpPr txBox="1"/>
          <p:nvPr/>
        </p:nvSpPr>
        <p:spPr>
          <a:xfrm>
            <a:off x="1828799" y="4782784"/>
            <a:ext cx="6172201" cy="27699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cdc.gov/</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nchhstp</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/newsroom/fact-sheets/</a:t>
            </a:r>
            <a:r>
              <a:rPr kumimoji="0" lang="en-US" altLang="en-US" sz="12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hiv</a:t>
            </a:r>
            <a:r>
              <a:rPr kumimoji="0" lang="en-US" altLang="en-US"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/PrEP-for-hiv-prevention-in-the-US-factsheet.html </a:t>
            </a:r>
          </a:p>
        </p:txBody>
      </p:sp>
      <p:pic>
        <p:nvPicPr>
          <p:cNvPr id="11" name="Picture 10">
            <a:extLst>
              <a:ext uri="{FF2B5EF4-FFF2-40B4-BE49-F238E27FC236}">
                <a16:creationId xmlns:a16="http://schemas.microsoft.com/office/drawing/2014/main" id="{B136EBC6-C71F-397E-A9BC-EDC240FB2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455" y="4336145"/>
            <a:ext cx="2329545" cy="304800"/>
          </a:xfrm>
          <a:prstGeom prst="rect">
            <a:avLst/>
          </a:prstGeom>
        </p:spPr>
      </p:pic>
    </p:spTree>
    <p:extLst>
      <p:ext uri="{BB962C8B-B14F-4D97-AF65-F5344CB8AC3E}">
        <p14:creationId xmlns:p14="http://schemas.microsoft.com/office/powerpoint/2010/main" val="192626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D0C-22EB-4A67-A62F-49963E6996A7}"/>
              </a:ext>
            </a:extLst>
          </p:cNvPr>
          <p:cNvSpPr>
            <a:spLocks noGrp="1"/>
          </p:cNvSpPr>
          <p:nvPr>
            <p:ph type="title"/>
          </p:nvPr>
        </p:nvSpPr>
        <p:spPr>
          <a:xfrm>
            <a:off x="457200" y="133350"/>
            <a:ext cx="8315569" cy="857250"/>
          </a:xfrm>
        </p:spPr>
        <p:txBody>
          <a:bodyPr/>
          <a:lstStyle/>
          <a:p>
            <a:pPr algn="ctr"/>
            <a:r>
              <a:rPr lang="en-US" sz="3200" dirty="0"/>
              <a:t>Increasing </a:t>
            </a:r>
            <a:r>
              <a:rPr lang="en-US" sz="3200" dirty="0" err="1"/>
              <a:t>PrEP</a:t>
            </a:r>
            <a:r>
              <a:rPr lang="en-US" sz="3200" dirty="0"/>
              <a:t> Coverage</a:t>
            </a:r>
          </a:p>
        </p:txBody>
      </p:sp>
      <p:sp>
        <p:nvSpPr>
          <p:cNvPr id="4" name="Slide Number Placeholder 3">
            <a:extLst>
              <a:ext uri="{FF2B5EF4-FFF2-40B4-BE49-F238E27FC236}">
                <a16:creationId xmlns:a16="http://schemas.microsoft.com/office/drawing/2014/main" id="{33937EE9-0D7A-41D2-97AB-E8195FD773E6}"/>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6" name="TextBox 5"/>
          <p:cNvSpPr txBox="1"/>
          <p:nvPr/>
        </p:nvSpPr>
        <p:spPr>
          <a:xfrm>
            <a:off x="1828799" y="4782784"/>
            <a:ext cx="6172201" cy="30777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400" b="0" spc="-8" dirty="0">
                <a:solidFill>
                  <a:schemeClr val="bg1"/>
                </a:solidFill>
                <a:latin typeface="Calibri" panose="020F0502020204030204" pitchFamily="34" charset="0"/>
                <a:cs typeface="Arial" panose="020B0604020202020204" pitchFamily="34" charset="0"/>
              </a:rPr>
              <a:t>Mayer. Adv </a:t>
            </a:r>
            <a:r>
              <a:rPr lang="en-US" sz="1400" b="0" spc="-8" dirty="0" err="1">
                <a:solidFill>
                  <a:schemeClr val="bg1"/>
                </a:solidFill>
                <a:latin typeface="Calibri" panose="020F0502020204030204" pitchFamily="34" charset="0"/>
                <a:cs typeface="Arial" panose="020B0604020202020204" pitchFamily="34" charset="0"/>
              </a:rPr>
              <a:t>Ther</a:t>
            </a:r>
            <a:r>
              <a:rPr lang="en-US" sz="1400" b="0" spc="-8" dirty="0">
                <a:solidFill>
                  <a:schemeClr val="bg1"/>
                </a:solidFill>
                <a:latin typeface="Calibri" panose="020F0502020204030204" pitchFamily="34" charset="0"/>
                <a:cs typeface="Arial" panose="020B0604020202020204" pitchFamily="34" charset="0"/>
              </a:rPr>
              <a:t>. 2020;37:1778</a:t>
            </a:r>
            <a:endParaRPr kumimoji="0" lang="en-US" altLang="en-US"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B136EBC6-C71F-397E-A9BC-EDC240FB2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55" y="4336145"/>
            <a:ext cx="2329545" cy="304800"/>
          </a:xfrm>
          <a:prstGeom prst="rect">
            <a:avLst/>
          </a:prstGeom>
        </p:spPr>
      </p:pic>
      <p:pic>
        <p:nvPicPr>
          <p:cNvPr id="10" name="Picture 9" descr="A group of colorful rectangular banners&#10;&#10;Description automatically generated with medium confidence">
            <a:extLst>
              <a:ext uri="{FF2B5EF4-FFF2-40B4-BE49-F238E27FC236}">
                <a16:creationId xmlns:a16="http://schemas.microsoft.com/office/drawing/2014/main" id="{BEF20FF0-5922-41A1-80EB-E9EB3FF87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41" y="806402"/>
            <a:ext cx="8684459" cy="3529743"/>
          </a:xfrm>
          <a:prstGeom prst="rect">
            <a:avLst/>
          </a:prstGeom>
        </p:spPr>
      </p:pic>
    </p:spTree>
    <p:extLst>
      <p:ext uri="{BB962C8B-B14F-4D97-AF65-F5344CB8AC3E}">
        <p14:creationId xmlns:p14="http://schemas.microsoft.com/office/powerpoint/2010/main" val="344253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A2BBE-EB38-36D6-1EDD-A598B9EEFC3A}"/>
              </a:ext>
            </a:extLst>
          </p:cNvPr>
          <p:cNvSpPr/>
          <p:nvPr/>
        </p:nvSpPr>
        <p:spPr>
          <a:xfrm>
            <a:off x="5562600" y="1153270"/>
            <a:ext cx="3282656" cy="3171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707" y="3521"/>
            <a:ext cx="8315569" cy="857250"/>
          </a:xfrm>
        </p:spPr>
        <p:txBody>
          <a:bodyPr>
            <a:noAutofit/>
          </a:bodyPr>
          <a:lstStyle/>
          <a:p>
            <a:pPr algn="ctr"/>
            <a:r>
              <a:rPr lang="en-US" sz="3200" dirty="0"/>
              <a:t>What is HIV pre-exposure prophylaxis (</a:t>
            </a:r>
            <a:r>
              <a:rPr lang="en-US" sz="3200" dirty="0" err="1"/>
              <a:t>PrEP</a:t>
            </a:r>
            <a:r>
              <a:rPr lang="en-US" sz="3200" dirty="0"/>
              <a:t>)?</a:t>
            </a:r>
          </a:p>
        </p:txBody>
      </p:sp>
      <p:sp>
        <p:nvSpPr>
          <p:cNvPr id="3" name="Content Placeholder 2"/>
          <p:cNvSpPr>
            <a:spLocks noGrp="1"/>
          </p:cNvSpPr>
          <p:nvPr>
            <p:ph sz="half" idx="1"/>
          </p:nvPr>
        </p:nvSpPr>
        <p:spPr>
          <a:xfrm>
            <a:off x="298744" y="864430"/>
            <a:ext cx="5492456" cy="3688519"/>
          </a:xfrm>
        </p:spPr>
        <p:txBody>
          <a:bodyPr>
            <a:noAutofit/>
          </a:bodyPr>
          <a:lstStyle/>
          <a:p>
            <a:r>
              <a:rPr lang="en-US" sz="2400" dirty="0"/>
              <a:t>Medication before sex to prevent infection in combination with safe sex practices</a:t>
            </a:r>
          </a:p>
          <a:p>
            <a:r>
              <a:rPr lang="en-US" sz="2400" dirty="0"/>
              <a:t>Who is it for?</a:t>
            </a:r>
          </a:p>
          <a:p>
            <a:pPr lvl="1"/>
            <a:r>
              <a:rPr lang="en-US" sz="2000" dirty="0"/>
              <a:t>Men who have sex with men (MSM) at high risk of HIV acquisition</a:t>
            </a:r>
          </a:p>
          <a:p>
            <a:pPr lvl="1"/>
            <a:r>
              <a:rPr lang="en-US" sz="2000" dirty="0"/>
              <a:t>Heterosexual men and women in relationships with person without confirmed virologic control</a:t>
            </a:r>
          </a:p>
          <a:p>
            <a:pPr lvl="1"/>
            <a:r>
              <a:rPr lang="en-US" sz="2000" dirty="0"/>
              <a:t>Persons who use injection drugs </a:t>
            </a:r>
          </a:p>
        </p:txBody>
      </p:sp>
      <p:sp>
        <p:nvSpPr>
          <p:cNvPr id="5" name="Content Placeholder 4"/>
          <p:cNvSpPr>
            <a:spLocks noGrp="1"/>
          </p:cNvSpPr>
          <p:nvPr>
            <p:ph sz="half" idx="2"/>
          </p:nvPr>
        </p:nvSpPr>
        <p:spPr>
          <a:xfrm>
            <a:off x="5562600" y="1153270"/>
            <a:ext cx="3365428" cy="3323480"/>
          </a:xfrm>
        </p:spPr>
        <p:txBody>
          <a:bodyPr>
            <a:normAutofit/>
          </a:bodyPr>
          <a:lstStyle/>
          <a:p>
            <a:r>
              <a:rPr lang="en-US" sz="2200" dirty="0">
                <a:solidFill>
                  <a:schemeClr val="bg1"/>
                </a:solidFill>
              </a:rPr>
              <a:t>Tenofovir </a:t>
            </a:r>
            <a:r>
              <a:rPr lang="en-US" sz="2200" dirty="0" err="1">
                <a:solidFill>
                  <a:schemeClr val="bg1"/>
                </a:solidFill>
              </a:rPr>
              <a:t>Disproxyl</a:t>
            </a:r>
            <a:r>
              <a:rPr lang="en-US" sz="2200" dirty="0">
                <a:solidFill>
                  <a:schemeClr val="bg1"/>
                </a:solidFill>
              </a:rPr>
              <a:t> Fumarate (TDF) + Emtricitabine</a:t>
            </a:r>
          </a:p>
          <a:p>
            <a:r>
              <a:rPr lang="en-US" sz="2200" dirty="0">
                <a:solidFill>
                  <a:schemeClr val="bg1"/>
                </a:solidFill>
              </a:rPr>
              <a:t>FDA approved 2012</a:t>
            </a:r>
          </a:p>
          <a:p>
            <a:r>
              <a:rPr lang="en-US" sz="2200" dirty="0">
                <a:solidFill>
                  <a:schemeClr val="bg1"/>
                </a:solidFill>
              </a:rPr>
              <a:t>USPHS Guidelines 2014</a:t>
            </a:r>
          </a:p>
          <a:p>
            <a:r>
              <a:rPr lang="en-US" sz="2200" dirty="0">
                <a:solidFill>
                  <a:schemeClr val="bg1"/>
                </a:solidFill>
              </a:rPr>
              <a:t>June 9, 2017 generic</a:t>
            </a:r>
          </a:p>
          <a:p>
            <a:r>
              <a:rPr lang="en-US" sz="2200" dirty="0">
                <a:solidFill>
                  <a:schemeClr val="bg1"/>
                </a:solidFill>
              </a:rPr>
              <a:t>Safe, well tolerated</a:t>
            </a:r>
          </a:p>
        </p:txBody>
      </p:sp>
      <p:sp>
        <p:nvSpPr>
          <p:cNvPr id="4" name="TextBox 3"/>
          <p:cNvSpPr txBox="1"/>
          <p:nvPr/>
        </p:nvSpPr>
        <p:spPr>
          <a:xfrm>
            <a:off x="2209800" y="4629150"/>
            <a:ext cx="5105400" cy="523220"/>
          </a:xfrm>
          <a:prstGeom prst="rect">
            <a:avLst/>
          </a:prstGeom>
          <a:noFill/>
        </p:spPr>
        <p:txBody>
          <a:bodyPr wrap="square" rtlCol="0">
            <a:spAutoFit/>
          </a:bodyPr>
          <a:lstStyle/>
          <a:p>
            <a:r>
              <a:rPr lang="en-US" sz="1400" dirty="0">
                <a:solidFill>
                  <a:schemeClr val="bg1"/>
                </a:solidFill>
              </a:rPr>
              <a:t>Hendrix CW et al. </a:t>
            </a:r>
            <a:r>
              <a:rPr lang="en-US" sz="1400" dirty="0" err="1">
                <a:solidFill>
                  <a:schemeClr val="bg1"/>
                </a:solidFill>
              </a:rPr>
              <a:t>Plos</a:t>
            </a:r>
            <a:r>
              <a:rPr lang="en-US" sz="1400" dirty="0">
                <a:solidFill>
                  <a:schemeClr val="bg1"/>
                </a:solidFill>
              </a:rPr>
              <a:t> One 2013. Lehman DA et al JID 2015. </a:t>
            </a:r>
          </a:p>
          <a:p>
            <a:r>
              <a:rPr lang="en-US" sz="1400" dirty="0">
                <a:solidFill>
                  <a:schemeClr val="bg1"/>
                </a:solidFill>
              </a:rPr>
              <a:t>Grant RM et al AIDS 2015. </a:t>
            </a:r>
          </a:p>
        </p:txBody>
      </p:sp>
      <p:sp>
        <p:nvSpPr>
          <p:cNvPr id="7" name="Slide Number Placeholder 6"/>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3181236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9926" y="1250673"/>
            <a:ext cx="6080573" cy="3352800"/>
          </a:xfrm>
          <a:prstGeom prst="rect">
            <a:avLst/>
          </a:prstGeom>
        </p:spPr>
      </p:pic>
      <p:pic>
        <p:nvPicPr>
          <p:cNvPr id="6" name="Picture 5"/>
          <p:cNvPicPr>
            <a:picLocks noChangeAspect="1"/>
          </p:cNvPicPr>
          <p:nvPr/>
        </p:nvPicPr>
        <p:blipFill>
          <a:blip r:embed="rId4"/>
          <a:stretch>
            <a:fillRect/>
          </a:stretch>
        </p:blipFill>
        <p:spPr>
          <a:xfrm>
            <a:off x="3195664" y="4802401"/>
            <a:ext cx="2752672" cy="207749"/>
          </a:xfrm>
          <a:prstGeom prst="rect">
            <a:avLst/>
          </a:prstGeom>
        </p:spPr>
      </p:pic>
      <p:sp>
        <p:nvSpPr>
          <p:cNvPr id="2" name="TextBox 1"/>
          <p:cNvSpPr txBox="1"/>
          <p:nvPr/>
        </p:nvSpPr>
        <p:spPr>
          <a:xfrm>
            <a:off x="0" y="209550"/>
            <a:ext cx="9080427" cy="1015663"/>
          </a:xfrm>
          <a:prstGeom prst="rect">
            <a:avLst/>
          </a:prstGeom>
          <a:noFill/>
        </p:spPr>
        <p:txBody>
          <a:bodyPr wrap="square" rtlCol="0">
            <a:spAutoFit/>
          </a:bodyPr>
          <a:lstStyle/>
          <a:p>
            <a:pPr algn="ctr"/>
            <a:r>
              <a:rPr lang="en-US" altLang="en-US" sz="3200" dirty="0">
                <a:solidFill>
                  <a:srgbClr val="C00000"/>
                </a:solidFill>
              </a:rPr>
              <a:t>CDC Guidance on HIV Pre-Exposure Prophylaxis</a:t>
            </a:r>
          </a:p>
          <a:p>
            <a:pPr algn="ctr"/>
            <a:r>
              <a:rPr lang="en-US" sz="2800" dirty="0">
                <a:solidFill>
                  <a:srgbClr val="C00000"/>
                </a:solidFill>
              </a:rPr>
              <a:t>Establish the Candidacy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79535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FCE8-8699-45D4-9451-0E0C363B4D47}"/>
              </a:ext>
            </a:extLst>
          </p:cNvPr>
          <p:cNvSpPr>
            <a:spLocks noGrp="1"/>
          </p:cNvSpPr>
          <p:nvPr>
            <p:ph type="title"/>
          </p:nvPr>
        </p:nvSpPr>
        <p:spPr/>
        <p:txBody>
          <a:bodyPr/>
          <a:lstStyle/>
          <a:p>
            <a:pPr algn="ctr"/>
            <a:r>
              <a:rPr lang="en-US" dirty="0"/>
              <a:t>HIV </a:t>
            </a:r>
            <a:r>
              <a:rPr lang="en-US" dirty="0" err="1"/>
              <a:t>PrEP</a:t>
            </a:r>
            <a:br>
              <a:rPr lang="en-US" dirty="0"/>
            </a:br>
            <a:r>
              <a:rPr lang="en-US" sz="2800" dirty="0"/>
              <a:t>Pre-Exposure Prophylaxis</a:t>
            </a:r>
          </a:p>
        </p:txBody>
      </p:sp>
      <p:sp>
        <p:nvSpPr>
          <p:cNvPr id="18" name="Content Placeholder 17">
            <a:extLst>
              <a:ext uri="{FF2B5EF4-FFF2-40B4-BE49-F238E27FC236}">
                <a16:creationId xmlns:a16="http://schemas.microsoft.com/office/drawing/2014/main" id="{86B0C4C6-0886-473F-AA7C-C21A2F54F9AD}"/>
              </a:ext>
            </a:extLst>
          </p:cNvPr>
          <p:cNvSpPr>
            <a:spLocks noGrp="1"/>
          </p:cNvSpPr>
          <p:nvPr>
            <p:ph idx="1"/>
          </p:nvPr>
        </p:nvSpPr>
        <p:spPr/>
        <p:txBody>
          <a:bodyPr/>
          <a:lstStyle/>
          <a:p>
            <a:r>
              <a:rPr lang="en-US" dirty="0"/>
              <a:t>FDA-approved </a:t>
            </a:r>
            <a:r>
              <a:rPr lang="en-US" u="sng" dirty="0"/>
              <a:t>daily</a:t>
            </a:r>
            <a:r>
              <a:rPr lang="en-US" dirty="0"/>
              <a:t> oral formulations:</a:t>
            </a:r>
          </a:p>
          <a:p>
            <a:pPr lvl="1"/>
            <a:r>
              <a:rPr lang="en-US" dirty="0"/>
              <a:t>Tenofovir/Emtricitabine</a:t>
            </a:r>
          </a:p>
          <a:p>
            <a:pPr lvl="1"/>
            <a:r>
              <a:rPr lang="en-US" dirty="0"/>
              <a:t>1 tablet by mouth once a day</a:t>
            </a:r>
          </a:p>
          <a:p>
            <a:pPr lvl="1"/>
            <a:r>
              <a:rPr lang="en-US" b="1" dirty="0"/>
              <a:t>Prescribe for ≤ 90-day supply</a:t>
            </a:r>
          </a:p>
          <a:p>
            <a:pPr lvl="1"/>
            <a:r>
              <a:rPr lang="en-US" dirty="0"/>
              <a:t>Approved for adolescents &amp; adults </a:t>
            </a:r>
            <a:r>
              <a:rPr lang="en-US" u="sng" dirty="0"/>
              <a:t>&gt;</a:t>
            </a:r>
            <a:r>
              <a:rPr lang="en-US" dirty="0"/>
              <a:t> 35kg (77 </a:t>
            </a:r>
            <a:r>
              <a:rPr lang="en-US" dirty="0" err="1"/>
              <a:t>lb</a:t>
            </a:r>
            <a:r>
              <a:rPr lang="en-US" dirty="0"/>
              <a:t>)*</a:t>
            </a:r>
          </a:p>
          <a:p>
            <a:endParaRPr lang="en-US" dirty="0"/>
          </a:p>
        </p:txBody>
      </p:sp>
      <p:sp>
        <p:nvSpPr>
          <p:cNvPr id="5" name="Slide Number Placeholder 4">
            <a:extLst>
              <a:ext uri="{FF2B5EF4-FFF2-40B4-BE49-F238E27FC236}">
                <a16:creationId xmlns:a16="http://schemas.microsoft.com/office/drawing/2014/main" id="{7AE1AA6F-4E36-4F5D-8026-35E814FF2FAC}"/>
              </a:ext>
            </a:extLst>
          </p:cNvPr>
          <p:cNvSpPr>
            <a:spLocks noGrp="1"/>
          </p:cNvSpPr>
          <p:nvPr>
            <p:ph type="sldNum" sz="quarter" idx="12"/>
          </p:nvPr>
        </p:nvSpPr>
        <p:spPr/>
        <p:txBody>
          <a:bodyPr/>
          <a:lstStyle/>
          <a:p>
            <a:fld id="{6E2D2B3B-882E-40F3-A32F-6DD516915044}" type="slidenum">
              <a:rPr lang="en-US" smtClean="0"/>
              <a:pPr/>
              <a:t>35</a:t>
            </a:fld>
            <a:endParaRPr lang="en-US"/>
          </a:p>
        </p:txBody>
      </p:sp>
      <p:sp>
        <p:nvSpPr>
          <p:cNvPr id="19" name="5-Point Star 5">
            <a:extLst>
              <a:ext uri="{FF2B5EF4-FFF2-40B4-BE49-F238E27FC236}">
                <a16:creationId xmlns:a16="http://schemas.microsoft.com/office/drawing/2014/main" id="{352B50CB-CDE3-4F48-835B-6B9C5E35CA06}"/>
              </a:ext>
            </a:extLst>
          </p:cNvPr>
          <p:cNvSpPr/>
          <p:nvPr/>
        </p:nvSpPr>
        <p:spPr>
          <a:xfrm>
            <a:off x="6960356" y="385546"/>
            <a:ext cx="1841428" cy="1676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0E616D-0406-45B3-B76C-D977DCC13EAE}"/>
              </a:ext>
            </a:extLst>
          </p:cNvPr>
          <p:cNvSpPr txBox="1"/>
          <p:nvPr/>
        </p:nvSpPr>
        <p:spPr>
          <a:xfrm>
            <a:off x="7284491" y="1034614"/>
            <a:ext cx="1228969" cy="646331"/>
          </a:xfrm>
          <a:prstGeom prst="rect">
            <a:avLst/>
          </a:prstGeom>
          <a:noFill/>
        </p:spPr>
        <p:txBody>
          <a:bodyPr wrap="square" rtlCol="0">
            <a:spAutoFit/>
          </a:bodyPr>
          <a:lstStyle/>
          <a:p>
            <a:pPr algn="ctr"/>
            <a:r>
              <a:rPr lang="en-US" b="1" dirty="0"/>
              <a:t>Grade A Rec</a:t>
            </a:r>
          </a:p>
        </p:txBody>
      </p:sp>
      <p:sp>
        <p:nvSpPr>
          <p:cNvPr id="21" name="Rectangle 20">
            <a:extLst>
              <a:ext uri="{FF2B5EF4-FFF2-40B4-BE49-F238E27FC236}">
                <a16:creationId xmlns:a16="http://schemas.microsoft.com/office/drawing/2014/main" id="{75599C8D-0179-4442-9F2E-9FA9D7C2BAD1}"/>
              </a:ext>
            </a:extLst>
          </p:cNvPr>
          <p:cNvSpPr/>
          <p:nvPr/>
        </p:nvSpPr>
        <p:spPr>
          <a:xfrm>
            <a:off x="714928" y="3437996"/>
            <a:ext cx="7816860" cy="923330"/>
          </a:xfrm>
          <a:prstGeom prst="rect">
            <a:avLst/>
          </a:prstGeom>
          <a:ln w="19050">
            <a:solidFill>
              <a:schemeClr val="tx1"/>
            </a:solidFill>
            <a:prstDash val="sysDot"/>
          </a:ln>
        </p:spPr>
        <p:txBody>
          <a:bodyPr wrap="square">
            <a:spAutoFit/>
          </a:bodyPr>
          <a:lstStyle/>
          <a:p>
            <a:pPr algn="ctr"/>
            <a:r>
              <a:rPr lang="en-US" dirty="0"/>
              <a:t>*TDF/FTC FDA-approved indication in adults 7/2012 and for youth 5/2018</a:t>
            </a:r>
          </a:p>
          <a:p>
            <a:pPr algn="ctr"/>
            <a:r>
              <a:rPr lang="en-US" dirty="0"/>
              <a:t>**TAF/FTC FDA-approved for </a:t>
            </a:r>
            <a:r>
              <a:rPr lang="en-US" dirty="0" err="1"/>
              <a:t>PrEP</a:t>
            </a:r>
            <a:r>
              <a:rPr lang="en-US" dirty="0"/>
              <a:t> (except receptive vaginal sex) 10/2019</a:t>
            </a:r>
          </a:p>
          <a:p>
            <a:pPr algn="ctr"/>
            <a:r>
              <a:rPr lang="en-US" dirty="0"/>
              <a:t>USPSTF Grade A Recommendation, 6/2019 </a:t>
            </a:r>
          </a:p>
        </p:txBody>
      </p:sp>
      <p:sp>
        <p:nvSpPr>
          <p:cNvPr id="22" name="TextBox 21">
            <a:extLst>
              <a:ext uri="{FF2B5EF4-FFF2-40B4-BE49-F238E27FC236}">
                <a16:creationId xmlns:a16="http://schemas.microsoft.com/office/drawing/2014/main" id="{B82A0437-35F0-4C4A-AE70-C7894C1835EE}"/>
              </a:ext>
            </a:extLst>
          </p:cNvPr>
          <p:cNvSpPr txBox="1"/>
          <p:nvPr/>
        </p:nvSpPr>
        <p:spPr>
          <a:xfrm>
            <a:off x="714928" y="4459883"/>
            <a:ext cx="7798532" cy="646331"/>
          </a:xfrm>
          <a:prstGeom prst="rect">
            <a:avLst/>
          </a:prstGeom>
          <a:noFill/>
        </p:spPr>
        <p:txBody>
          <a:bodyPr wrap="square" rtlCol="0">
            <a:spAutoFit/>
          </a:bodyPr>
          <a:lstStyle/>
          <a:p>
            <a:pPr algn="ctr"/>
            <a:r>
              <a:rPr lang="en-US" sz="1200" dirty="0">
                <a:hlinkClick r:id="rId3">
                  <a:extLst>
                    <a:ext uri="{A12FA001-AC4F-418D-AE19-62706E023703}">
                      <ahyp:hlinkClr xmlns:ahyp="http://schemas.microsoft.com/office/drawing/2018/hyperlinkcolor" val="tx"/>
                    </a:ext>
                  </a:extLst>
                </a:hlinkClick>
              </a:rPr>
              <a:t>https://www.cdc.gov/hiv/guidelines/preventing.html</a:t>
            </a:r>
            <a:endParaRPr lang="en-US" sz="1200" dirty="0"/>
          </a:p>
          <a:p>
            <a:pPr algn="ctr"/>
            <a:r>
              <a:rPr lang="en-US" sz="1200" dirty="0">
                <a:solidFill>
                  <a:schemeClr val="bg1"/>
                </a:solidFill>
              </a:rPr>
              <a:t>TDF/FTC=tenofovir disoproxil fumarate/emtricitabine (Truvada</a:t>
            </a:r>
            <a:r>
              <a:rPr lang="en-US" sz="1200" baseline="30000" dirty="0">
                <a:solidFill>
                  <a:schemeClr val="bg1"/>
                </a:solidFill>
              </a:rPr>
              <a:t>®</a:t>
            </a:r>
            <a:r>
              <a:rPr lang="en-US" sz="1200" dirty="0">
                <a:solidFill>
                  <a:schemeClr val="bg1"/>
                </a:solidFill>
              </a:rPr>
              <a:t> or generic); </a:t>
            </a:r>
          </a:p>
          <a:p>
            <a:pPr algn="ctr"/>
            <a:r>
              <a:rPr lang="en-US" sz="1200" dirty="0">
                <a:solidFill>
                  <a:schemeClr val="bg1"/>
                </a:solidFill>
              </a:rPr>
              <a:t>TAF/FTC=tenofovir alafenamide/emtricitabine (</a:t>
            </a:r>
            <a:r>
              <a:rPr lang="en-US" sz="1200" dirty="0" err="1">
                <a:solidFill>
                  <a:schemeClr val="bg1"/>
                </a:solidFill>
              </a:rPr>
              <a:t>Descovy</a:t>
            </a:r>
            <a:r>
              <a:rPr lang="en-US" sz="1200" baseline="30000" dirty="0">
                <a:solidFill>
                  <a:schemeClr val="bg1"/>
                </a:solidFill>
              </a:rPr>
              <a:t>®</a:t>
            </a:r>
            <a:r>
              <a:rPr lang="en-US" sz="1200" dirty="0">
                <a:solidFill>
                  <a:schemeClr val="bg1"/>
                </a:solidFill>
              </a:rPr>
              <a:t>)</a:t>
            </a:r>
          </a:p>
        </p:txBody>
      </p:sp>
    </p:spTree>
    <p:extLst>
      <p:ext uri="{BB962C8B-B14F-4D97-AF65-F5344CB8AC3E}">
        <p14:creationId xmlns:p14="http://schemas.microsoft.com/office/powerpoint/2010/main" val="419027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141661"/>
            <a:ext cx="8915400" cy="974228"/>
          </a:xfrm>
        </p:spPr>
        <p:txBody>
          <a:bodyPr/>
          <a:lstStyle/>
          <a:p>
            <a:pPr algn="ctr"/>
            <a:r>
              <a:rPr lang="en-US" altLang="en-US" sz="2800" dirty="0">
                <a:solidFill>
                  <a:srgbClr val="D6201A"/>
                </a:solidFill>
              </a:rPr>
              <a:t>Why </a:t>
            </a:r>
            <a:r>
              <a:rPr lang="en-US" sz="2800" dirty="0">
                <a:solidFill>
                  <a:srgbClr val="D6201A"/>
                </a:solidFill>
              </a:rPr>
              <a:t>emtricitabine/ tenofovir?</a:t>
            </a:r>
            <a:endParaRPr lang="en-US" altLang="en-US" sz="2800" dirty="0">
              <a:solidFill>
                <a:srgbClr val="D6201A"/>
              </a:solidFill>
            </a:endParaRPr>
          </a:p>
        </p:txBody>
      </p:sp>
      <p:sp>
        <p:nvSpPr>
          <p:cNvPr id="15363" name="Content Placeholder 2"/>
          <p:cNvSpPr>
            <a:spLocks noGrp="1"/>
          </p:cNvSpPr>
          <p:nvPr>
            <p:ph idx="1"/>
          </p:nvPr>
        </p:nvSpPr>
        <p:spPr>
          <a:xfrm>
            <a:off x="1066800" y="1314450"/>
            <a:ext cx="6772221" cy="3314700"/>
          </a:xfrm>
        </p:spPr>
        <p:txBody>
          <a:bodyPr>
            <a:noAutofit/>
          </a:bodyPr>
          <a:lstStyle/>
          <a:p>
            <a:r>
              <a:rPr lang="en-US" altLang="en-US" dirty="0"/>
              <a:t>Known activity early HIV life cycle against Reverse Transcriptase (NRTI)</a:t>
            </a:r>
          </a:p>
          <a:p>
            <a:r>
              <a:rPr lang="en-US" altLang="en-US" dirty="0"/>
              <a:t>High potency</a:t>
            </a:r>
          </a:p>
          <a:p>
            <a:r>
              <a:rPr lang="en-US" altLang="en-US" dirty="0"/>
              <a:t>High genital tract levels </a:t>
            </a:r>
          </a:p>
          <a:p>
            <a:r>
              <a:rPr lang="en-US" altLang="en-US" dirty="0"/>
              <a:t>Good safety and tolerability</a:t>
            </a:r>
          </a:p>
          <a:p>
            <a:r>
              <a:rPr lang="en-US" altLang="en-US" dirty="0"/>
              <a:t>Low incidence of resistance</a:t>
            </a:r>
          </a:p>
        </p:txBody>
      </p:sp>
      <p:sp>
        <p:nvSpPr>
          <p:cNvPr id="2" name="Slide Number Placeholder 1"/>
          <p:cNvSpPr>
            <a:spLocks noGrp="1"/>
          </p:cNvSpPr>
          <p:nvPr>
            <p:ph type="sldNum" sz="quarter" idx="12"/>
          </p:nvPr>
        </p:nvSpPr>
        <p:spPr/>
        <p:txBody>
          <a:bodyPr/>
          <a:lstStyle/>
          <a:p>
            <a:fld id="{6E2D2B3B-882E-40F3-A32F-6DD516915044}" type="slidenum">
              <a:rPr lang="en-US" smtClean="0"/>
              <a:pPr/>
              <a:t>36</a:t>
            </a:fld>
            <a:endParaRPr lang="en-US"/>
          </a:p>
        </p:txBody>
      </p:sp>
    </p:spTree>
    <p:custDataLst>
      <p:tags r:id="rId1"/>
    </p:custDataLst>
    <p:extLst>
      <p:ext uri="{BB962C8B-B14F-4D97-AF65-F5344CB8AC3E}">
        <p14:creationId xmlns:p14="http://schemas.microsoft.com/office/powerpoint/2010/main" val="41421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209550"/>
            <a:ext cx="6443663" cy="642938"/>
          </a:xfrm>
        </p:spPr>
        <p:txBody>
          <a:bodyPr/>
          <a:lstStyle/>
          <a:p>
            <a:pPr algn="ctr"/>
            <a:r>
              <a:rPr lang="en-US" altLang="en-US" sz="3200" dirty="0"/>
              <a:t>Concerns with the use of emtricitabine/tenofovir for </a:t>
            </a:r>
            <a:r>
              <a:rPr lang="en-US" altLang="en-US" sz="3200" dirty="0" err="1"/>
              <a:t>PrEP</a:t>
            </a:r>
            <a:endParaRPr lang="en-US" altLang="en-US" sz="3200" dirty="0"/>
          </a:p>
        </p:txBody>
      </p:sp>
      <p:sp>
        <p:nvSpPr>
          <p:cNvPr id="26627" name="Content Placeholder 2"/>
          <p:cNvSpPr>
            <a:spLocks noGrp="1"/>
          </p:cNvSpPr>
          <p:nvPr>
            <p:ph idx="1"/>
          </p:nvPr>
        </p:nvSpPr>
        <p:spPr>
          <a:xfrm>
            <a:off x="685800" y="1123950"/>
            <a:ext cx="8077200" cy="3428999"/>
          </a:xfrm>
        </p:spPr>
        <p:txBody>
          <a:bodyPr>
            <a:normAutofit fontScale="25000" lnSpcReduction="20000"/>
          </a:bodyPr>
          <a:lstStyle/>
          <a:p>
            <a:r>
              <a:rPr lang="en-US" altLang="en-US" sz="9600" dirty="0"/>
              <a:t>Bone and Kidney Side Effects</a:t>
            </a:r>
          </a:p>
          <a:p>
            <a:pPr lvl="1"/>
            <a:r>
              <a:rPr lang="en-US" altLang="en-US" sz="9600" dirty="0"/>
              <a:t>Minimal compared to full HIV treatment</a:t>
            </a:r>
          </a:p>
          <a:p>
            <a:pPr lvl="1"/>
            <a:endParaRPr lang="en-US" altLang="en-US" sz="3200" dirty="0"/>
          </a:p>
          <a:p>
            <a:pPr marL="31254" lvl="2" indent="-192881">
              <a:lnSpc>
                <a:spcPct val="90000"/>
              </a:lnSpc>
            </a:pPr>
            <a:r>
              <a:rPr lang="en-US" altLang="en-US" sz="9600" dirty="0"/>
              <a:t>Risk of Hepatitis Flair in HBV infected</a:t>
            </a:r>
          </a:p>
          <a:p>
            <a:pPr marL="0" lvl="2" indent="0">
              <a:lnSpc>
                <a:spcPct val="90000"/>
              </a:lnSpc>
              <a:buNone/>
            </a:pPr>
            <a:endParaRPr lang="en-US" altLang="en-US" sz="3200" dirty="0"/>
          </a:p>
          <a:p>
            <a:r>
              <a:rPr lang="en-US" altLang="en-US" sz="9600" dirty="0"/>
              <a:t>Development of HIV Resistance</a:t>
            </a:r>
          </a:p>
          <a:p>
            <a:pPr lvl="1"/>
            <a:r>
              <a:rPr lang="en-US" altLang="en-US" sz="9600" dirty="0"/>
              <a:t>Uncommon and largely restricted to initiating PrEP during an undiagnosed window-period infection</a:t>
            </a:r>
          </a:p>
          <a:p>
            <a:pPr marL="411480" lvl="1" indent="0">
              <a:buNone/>
            </a:pPr>
            <a:endParaRPr lang="en-US" altLang="en-US" sz="3200" dirty="0"/>
          </a:p>
          <a:p>
            <a:r>
              <a:rPr lang="en-US" altLang="en-US" sz="9600" dirty="0"/>
              <a:t>Requires Adherence</a:t>
            </a:r>
          </a:p>
          <a:p>
            <a:pPr lvl="1"/>
            <a:r>
              <a:rPr lang="en-US" altLang="en-US" sz="9600" dirty="0"/>
              <a:t>As does many other HIV/STI prevention strategies </a:t>
            </a:r>
          </a:p>
          <a:p>
            <a:pPr lvl="1"/>
            <a:endParaRPr lang="en-US" altLang="en-US" sz="3400" dirty="0">
              <a:latin typeface="Arial Narrow" panose="020B0606020202030204" pitchFamily="34" charset="0"/>
            </a:endParaRPr>
          </a:p>
          <a:p>
            <a:endParaRPr lang="en-US" altLang="en-US" dirty="0"/>
          </a:p>
        </p:txBody>
      </p:sp>
      <p:sp>
        <p:nvSpPr>
          <p:cNvPr id="26628" name="TextBox 3"/>
          <p:cNvSpPr txBox="1">
            <a:spLocks noChangeArrowheads="1"/>
          </p:cNvSpPr>
          <p:nvPr/>
        </p:nvSpPr>
        <p:spPr bwMode="auto">
          <a:xfrm>
            <a:off x="2457450" y="4741881"/>
            <a:ext cx="5014913"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75" dirty="0">
                <a:solidFill>
                  <a:schemeClr val="bg1"/>
                </a:solidFill>
              </a:rPr>
              <a:t>Perinatal HIV Research Unit, </a:t>
            </a:r>
            <a:r>
              <a:rPr lang="en-US" altLang="en-US" sz="675" dirty="0" err="1">
                <a:solidFill>
                  <a:schemeClr val="bg1"/>
                </a:solidFill>
              </a:rPr>
              <a:t>Univ</a:t>
            </a:r>
            <a:r>
              <a:rPr lang="en-US" altLang="en-US" sz="675" dirty="0">
                <a:solidFill>
                  <a:schemeClr val="bg1"/>
                </a:solidFill>
              </a:rPr>
              <a:t> of the Witwatersrand, </a:t>
            </a:r>
            <a:r>
              <a:rPr lang="en-US" altLang="en-US" sz="675" dirty="0" err="1">
                <a:solidFill>
                  <a:schemeClr val="bg1"/>
                </a:solidFill>
              </a:rPr>
              <a:t>Johannesburg.N</a:t>
            </a:r>
            <a:r>
              <a:rPr lang="en-US" altLang="en-US" sz="675" dirty="0">
                <a:solidFill>
                  <a:schemeClr val="bg1"/>
                </a:solidFill>
              </a:rPr>
              <a:t> </a:t>
            </a:r>
            <a:r>
              <a:rPr lang="en-US" altLang="en-US" sz="675" dirty="0" err="1">
                <a:solidFill>
                  <a:schemeClr val="bg1"/>
                </a:solidFill>
              </a:rPr>
              <a:t>Engl</a:t>
            </a:r>
            <a:r>
              <a:rPr lang="en-US" altLang="en-US" sz="675" dirty="0">
                <a:solidFill>
                  <a:schemeClr val="bg1"/>
                </a:solidFill>
              </a:rPr>
              <a:t> J Med 2012; 367:462-465</a:t>
            </a:r>
            <a:r>
              <a:rPr lang="en-US" altLang="en-US" sz="675" dirty="0">
                <a:solidFill>
                  <a:schemeClr val="bg1"/>
                </a:solidFill>
                <a:hlinkClick r:id="rId3" action="ppaction://hlinkfile"/>
              </a:rPr>
              <a:t> </a:t>
            </a:r>
            <a:endParaRPr lang="en-US" altLang="en-US" sz="675" dirty="0">
              <a:solidFill>
                <a:schemeClr val="bg1"/>
              </a:solidFill>
            </a:endParaRPr>
          </a:p>
          <a:p>
            <a:pPr eaLnBrk="1" hangingPunct="1">
              <a:spcBef>
                <a:spcPct val="0"/>
              </a:spcBef>
              <a:buFontTx/>
              <a:buNone/>
            </a:pPr>
            <a:r>
              <a:rPr lang="en-US" altLang="en-US" sz="675" dirty="0" err="1">
                <a:solidFill>
                  <a:schemeClr val="bg1"/>
                </a:solidFill>
              </a:rPr>
              <a:t>Walensky</a:t>
            </a:r>
            <a:r>
              <a:rPr lang="en-US" altLang="en-US" sz="675" dirty="0">
                <a:solidFill>
                  <a:schemeClr val="bg1"/>
                </a:solidFill>
              </a:rPr>
              <a:t> RP, Park JE, Wood R, et al. The cost-effectiveness of pre-exposure prophylaxis for HIV infection in South African women. </a:t>
            </a:r>
            <a:r>
              <a:rPr lang="en-US" altLang="en-US" sz="675" dirty="0" err="1">
                <a:solidFill>
                  <a:schemeClr val="bg1"/>
                </a:solidFill>
              </a:rPr>
              <a:t>Clin</a:t>
            </a:r>
            <a:r>
              <a:rPr lang="en-US" altLang="en-US" sz="675" dirty="0">
                <a:solidFill>
                  <a:schemeClr val="bg1"/>
                </a:solidFill>
              </a:rPr>
              <a:t> Infect Dis 2012;54:1504-1513/     </a:t>
            </a:r>
            <a:r>
              <a:rPr lang="en-US" altLang="en-US" sz="675" dirty="0" err="1">
                <a:solidFill>
                  <a:schemeClr val="bg1"/>
                </a:solidFill>
              </a:rPr>
              <a:t>Grohskopf</a:t>
            </a:r>
            <a:r>
              <a:rPr lang="en-US" altLang="en-US" sz="675" dirty="0">
                <a:solidFill>
                  <a:schemeClr val="bg1"/>
                </a:solidFill>
              </a:rPr>
              <a:t> et al (2013) J </a:t>
            </a:r>
            <a:r>
              <a:rPr lang="en-US" altLang="en-US" sz="675" dirty="0" err="1">
                <a:solidFill>
                  <a:schemeClr val="bg1"/>
                </a:solidFill>
              </a:rPr>
              <a:t>Acquir</a:t>
            </a:r>
            <a:r>
              <a:rPr lang="en-US" altLang="en-US" sz="675" dirty="0">
                <a:solidFill>
                  <a:schemeClr val="bg1"/>
                </a:solidFill>
              </a:rPr>
              <a:t> Immune </a:t>
            </a:r>
            <a:r>
              <a:rPr lang="en-US" altLang="en-US" sz="675" dirty="0" err="1">
                <a:solidFill>
                  <a:schemeClr val="bg1"/>
                </a:solidFill>
              </a:rPr>
              <a:t>Defic</a:t>
            </a:r>
            <a:r>
              <a:rPr lang="en-US" altLang="en-US" sz="675" dirty="0">
                <a:solidFill>
                  <a:schemeClr val="bg1"/>
                </a:solidFill>
              </a:rPr>
              <a:t> </a:t>
            </a:r>
            <a:r>
              <a:rPr lang="en-US" altLang="en-US" sz="675" dirty="0" err="1">
                <a:solidFill>
                  <a:schemeClr val="bg1"/>
                </a:solidFill>
              </a:rPr>
              <a:t>Syndr</a:t>
            </a:r>
            <a:r>
              <a:rPr lang="en-US" altLang="en-US" sz="675" dirty="0">
                <a:solidFill>
                  <a:schemeClr val="bg1"/>
                </a:solidFill>
                <a:hlinkClick r:id="" action="ppaction://hlinkfile" tooltip="Journal of acquired immune deficiency syndromes (1999)."/>
              </a:rPr>
              <a:t>.</a:t>
            </a:r>
            <a:r>
              <a:rPr lang="en-US" altLang="en-US" sz="675" dirty="0">
                <a:solidFill>
                  <a:schemeClr val="bg1"/>
                </a:solidFill>
              </a:rPr>
              <a:t> 64(1):79-86. </a:t>
            </a:r>
            <a:endParaRPr lang="en-US" altLang="en-US" sz="788" dirty="0">
              <a:solidFill>
                <a:schemeClr val="bg1"/>
              </a:solidFill>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3479761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7D29-5A04-4292-AD82-F198C975781B}"/>
              </a:ext>
            </a:extLst>
          </p:cNvPr>
          <p:cNvSpPr>
            <a:spLocks noGrp="1"/>
          </p:cNvSpPr>
          <p:nvPr>
            <p:ph type="title"/>
          </p:nvPr>
        </p:nvSpPr>
        <p:spPr>
          <a:xfrm>
            <a:off x="137037" y="28571"/>
            <a:ext cx="8915399" cy="857250"/>
          </a:xfrm>
        </p:spPr>
        <p:txBody>
          <a:bodyPr/>
          <a:lstStyle/>
          <a:p>
            <a:pPr algn="ctr"/>
            <a:r>
              <a:rPr lang="en-US" sz="2800" dirty="0"/>
              <a:t>Tenofovir: Alafenamide (TAF) vs. Disoproxil Fumarate (TDF)</a:t>
            </a:r>
          </a:p>
        </p:txBody>
      </p:sp>
      <p:sp>
        <p:nvSpPr>
          <p:cNvPr id="4" name="Slide Number Placeholder 3">
            <a:extLst>
              <a:ext uri="{FF2B5EF4-FFF2-40B4-BE49-F238E27FC236}">
                <a16:creationId xmlns:a16="http://schemas.microsoft.com/office/drawing/2014/main" id="{652DAA59-9B13-4C92-8C12-B997EC5DD80A}"/>
              </a:ext>
            </a:extLst>
          </p:cNvPr>
          <p:cNvSpPr>
            <a:spLocks noGrp="1"/>
          </p:cNvSpPr>
          <p:nvPr>
            <p:ph type="sldNum" sz="quarter" idx="12"/>
          </p:nvPr>
        </p:nvSpPr>
        <p:spPr/>
        <p:txBody>
          <a:bodyPr/>
          <a:lstStyle/>
          <a:p>
            <a:fld id="{6E2D2B3B-882E-40F3-A32F-6DD516915044}" type="slidenum">
              <a:rPr lang="en-US" smtClean="0"/>
              <a:pPr/>
              <a:t>38</a:t>
            </a:fld>
            <a:endParaRPr lang="en-US"/>
          </a:p>
        </p:txBody>
      </p:sp>
      <p:pic>
        <p:nvPicPr>
          <p:cNvPr id="9" name="Picture 8">
            <a:extLst>
              <a:ext uri="{FF2B5EF4-FFF2-40B4-BE49-F238E27FC236}">
                <a16:creationId xmlns:a16="http://schemas.microsoft.com/office/drawing/2014/main" id="{FA428AE3-FAA9-422D-83E9-C86E4422F8EF}"/>
              </a:ext>
            </a:extLst>
          </p:cNvPr>
          <p:cNvPicPr>
            <a:picLocks noChangeAspect="1"/>
          </p:cNvPicPr>
          <p:nvPr/>
        </p:nvPicPr>
        <p:blipFill>
          <a:blip r:embed="rId2"/>
          <a:stretch>
            <a:fillRect/>
          </a:stretch>
        </p:blipFill>
        <p:spPr>
          <a:xfrm>
            <a:off x="114300" y="666751"/>
            <a:ext cx="8915399" cy="3995808"/>
          </a:xfrm>
          <a:prstGeom prst="rect">
            <a:avLst/>
          </a:prstGeom>
        </p:spPr>
      </p:pic>
      <p:sp>
        <p:nvSpPr>
          <p:cNvPr id="10" name="TextBox 9">
            <a:extLst>
              <a:ext uri="{FF2B5EF4-FFF2-40B4-BE49-F238E27FC236}">
                <a16:creationId xmlns:a16="http://schemas.microsoft.com/office/drawing/2014/main" id="{6E4083BF-CA9B-4368-B5A4-486550A8D6DB}"/>
              </a:ext>
            </a:extLst>
          </p:cNvPr>
          <p:cNvSpPr txBox="1"/>
          <p:nvPr/>
        </p:nvSpPr>
        <p:spPr>
          <a:xfrm>
            <a:off x="1295400" y="4662558"/>
            <a:ext cx="7162800" cy="430887"/>
          </a:xfrm>
          <a:prstGeom prst="rect">
            <a:avLst/>
          </a:prstGeom>
          <a:noFill/>
        </p:spPr>
        <p:txBody>
          <a:bodyPr wrap="square" rtlCol="0">
            <a:spAutoFit/>
          </a:bodyPr>
          <a:lstStyle/>
          <a:p>
            <a:pPr algn="ctr"/>
            <a:r>
              <a:rPr lang="en-US" sz="1100" dirty="0">
                <a:solidFill>
                  <a:schemeClr val="bg1"/>
                </a:solidFill>
              </a:rPr>
              <a:t>Spinner CD, et al. DISCOVER STUDY for HIV Pre-Exposure Prophylaxis: F/TAF has a more Rapid Onset and Longer Sustained Duration of HIV Protection Compared with F/TDF. 23July IAS 2019, Mexico City. </a:t>
            </a:r>
          </a:p>
        </p:txBody>
      </p:sp>
    </p:spTree>
    <p:extLst>
      <p:ext uri="{BB962C8B-B14F-4D97-AF65-F5344CB8AC3E}">
        <p14:creationId xmlns:p14="http://schemas.microsoft.com/office/powerpoint/2010/main" val="2235410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5CE0-02CC-41C1-9842-12AC709CCE5C}"/>
              </a:ext>
            </a:extLst>
          </p:cNvPr>
          <p:cNvSpPr>
            <a:spLocks noGrp="1"/>
          </p:cNvSpPr>
          <p:nvPr>
            <p:ph type="title"/>
          </p:nvPr>
        </p:nvSpPr>
        <p:spPr/>
        <p:txBody>
          <a:bodyPr/>
          <a:lstStyle/>
          <a:p>
            <a:pPr algn="ctr"/>
            <a:r>
              <a:rPr lang="en-US" dirty="0"/>
              <a:t>TAF vs. TDF</a:t>
            </a:r>
          </a:p>
        </p:txBody>
      </p:sp>
      <p:sp>
        <p:nvSpPr>
          <p:cNvPr id="3" name="Content Placeholder 2">
            <a:extLst>
              <a:ext uri="{FF2B5EF4-FFF2-40B4-BE49-F238E27FC236}">
                <a16:creationId xmlns:a16="http://schemas.microsoft.com/office/drawing/2014/main" id="{A3C1561E-8FAA-4CC7-B938-4F2462CDE82A}"/>
              </a:ext>
            </a:extLst>
          </p:cNvPr>
          <p:cNvSpPr>
            <a:spLocks noGrp="1"/>
          </p:cNvSpPr>
          <p:nvPr>
            <p:ph sz="half" idx="1"/>
          </p:nvPr>
        </p:nvSpPr>
        <p:spPr>
          <a:xfrm>
            <a:off x="457200" y="1152144"/>
            <a:ext cx="4038598" cy="3477006"/>
          </a:xfrm>
        </p:spPr>
        <p:txBody>
          <a:bodyPr>
            <a:normAutofit fontScale="92500" lnSpcReduction="10000"/>
          </a:bodyPr>
          <a:lstStyle/>
          <a:p>
            <a:pPr marL="0" indent="0">
              <a:buClr>
                <a:srgbClr val="C00000"/>
              </a:buClr>
              <a:buNone/>
            </a:pPr>
            <a:r>
              <a:rPr lang="en-US" sz="2400" u="sng" dirty="0" err="1">
                <a:solidFill>
                  <a:schemeClr val="tx1"/>
                </a:solidFill>
              </a:rPr>
              <a:t>Descovy</a:t>
            </a:r>
            <a:r>
              <a:rPr lang="en-US" sz="2400" u="sng" baseline="30000" dirty="0">
                <a:solidFill>
                  <a:schemeClr val="tx1"/>
                </a:solidFill>
              </a:rPr>
              <a:t>®</a:t>
            </a:r>
            <a:r>
              <a:rPr lang="en-US" sz="2400" u="sng" dirty="0">
                <a:solidFill>
                  <a:schemeClr val="tx1"/>
                </a:solidFill>
              </a:rPr>
              <a:t> (TAF/FTC)</a:t>
            </a:r>
          </a:p>
          <a:p>
            <a:pPr indent="-342900">
              <a:buClr>
                <a:srgbClr val="C00000"/>
              </a:buClr>
              <a:buFont typeface="Wingdings" panose="05000000000000000000" pitchFamily="2" charset="2"/>
              <a:buChar char="§"/>
            </a:pPr>
            <a:r>
              <a:rPr lang="en-US" sz="2400" dirty="0">
                <a:solidFill>
                  <a:srgbClr val="C00000"/>
                </a:solidFill>
              </a:rPr>
              <a:t>Not indicated for receptive vaginal sex or injection drug use (IDU) alone</a:t>
            </a:r>
          </a:p>
          <a:p>
            <a:pPr marL="342900" indent="-342900">
              <a:buClr>
                <a:srgbClr val="C00000"/>
              </a:buClr>
              <a:buFont typeface="Wingdings" panose="05000000000000000000" pitchFamily="2" charset="2"/>
              <a:buChar char="§"/>
            </a:pPr>
            <a:r>
              <a:rPr lang="en-US" sz="2400" dirty="0">
                <a:solidFill>
                  <a:schemeClr val="tx1"/>
                </a:solidFill>
              </a:rPr>
              <a:t>Less renal &amp; bone toxicity</a:t>
            </a:r>
          </a:p>
          <a:p>
            <a:pPr marL="800100" lvl="1" indent="-342900">
              <a:buClr>
                <a:srgbClr val="C00000"/>
              </a:buClr>
              <a:buFont typeface="Arial" panose="020B0604020202020204" pitchFamily="34" charset="0"/>
              <a:buChar char="•"/>
            </a:pPr>
            <a:r>
              <a:rPr lang="en-US" sz="2000" dirty="0">
                <a:solidFill>
                  <a:schemeClr val="tx1"/>
                </a:solidFill>
              </a:rPr>
              <a:t>Can use if </a:t>
            </a:r>
            <a:r>
              <a:rPr lang="en-US" sz="2000" dirty="0" err="1">
                <a:solidFill>
                  <a:schemeClr val="tx1"/>
                </a:solidFill>
              </a:rPr>
              <a:t>CrCl</a:t>
            </a:r>
            <a:r>
              <a:rPr lang="en-US" sz="2000" dirty="0">
                <a:solidFill>
                  <a:schemeClr val="tx1"/>
                </a:solidFill>
              </a:rPr>
              <a:t> </a:t>
            </a:r>
            <a:r>
              <a:rPr lang="en-US" sz="2000" u="sng" dirty="0">
                <a:solidFill>
                  <a:schemeClr val="tx1"/>
                </a:solidFill>
              </a:rPr>
              <a:t>&gt;</a:t>
            </a:r>
            <a:r>
              <a:rPr lang="en-US" sz="2000" dirty="0">
                <a:solidFill>
                  <a:schemeClr val="tx1"/>
                </a:solidFill>
              </a:rPr>
              <a:t> 30 mL/min</a:t>
            </a:r>
          </a:p>
          <a:p>
            <a:pPr marL="342900" indent="-342900">
              <a:buClr>
                <a:srgbClr val="C00000"/>
              </a:buClr>
              <a:buFont typeface="Wingdings" panose="05000000000000000000" pitchFamily="2" charset="2"/>
              <a:buChar char="§"/>
            </a:pPr>
            <a:r>
              <a:rPr lang="en-US" sz="2400" dirty="0">
                <a:solidFill>
                  <a:schemeClr val="tx1"/>
                </a:solidFill>
              </a:rPr>
              <a:t>Weight gain</a:t>
            </a:r>
          </a:p>
          <a:p>
            <a:pPr marL="800100" lvl="1" indent="-342900">
              <a:buClr>
                <a:srgbClr val="C00000"/>
              </a:buClr>
              <a:buFont typeface="Arial" panose="020B0604020202020204" pitchFamily="34" charset="0"/>
              <a:buChar char="•"/>
            </a:pPr>
            <a:r>
              <a:rPr lang="en-US" sz="2000" dirty="0">
                <a:solidFill>
                  <a:schemeClr val="tx1"/>
                </a:solidFill>
              </a:rPr>
              <a:t>1 - 1.7kg (TAF) vs.                        0 - 0.5kg (TDF)</a:t>
            </a:r>
          </a:p>
          <a:p>
            <a:pPr marL="342900" indent="-342900">
              <a:buClr>
                <a:srgbClr val="C00000"/>
              </a:buClr>
              <a:buFont typeface="Wingdings" panose="05000000000000000000" pitchFamily="2" charset="2"/>
              <a:buChar char="§"/>
            </a:pPr>
            <a:r>
              <a:rPr lang="en-US" sz="2400" dirty="0">
                <a:solidFill>
                  <a:schemeClr val="tx1"/>
                </a:solidFill>
              </a:rPr>
              <a:t>Smaller tablet</a:t>
            </a:r>
          </a:p>
        </p:txBody>
      </p:sp>
      <p:sp>
        <p:nvSpPr>
          <p:cNvPr id="5" name="Content Placeholder 4">
            <a:extLst>
              <a:ext uri="{FF2B5EF4-FFF2-40B4-BE49-F238E27FC236}">
                <a16:creationId xmlns:a16="http://schemas.microsoft.com/office/drawing/2014/main" id="{B15965A7-6A44-432E-9CC1-8AB07DC51249}"/>
              </a:ext>
            </a:extLst>
          </p:cNvPr>
          <p:cNvSpPr>
            <a:spLocks noGrp="1"/>
          </p:cNvSpPr>
          <p:nvPr>
            <p:ph sz="half" idx="2"/>
          </p:nvPr>
        </p:nvSpPr>
        <p:spPr>
          <a:xfrm>
            <a:off x="4419600" y="1152144"/>
            <a:ext cx="4487636" cy="3477006"/>
          </a:xfrm>
        </p:spPr>
        <p:txBody>
          <a:bodyPr>
            <a:normAutofit/>
          </a:bodyPr>
          <a:lstStyle/>
          <a:p>
            <a:pPr marL="114300" indent="0">
              <a:buClr>
                <a:srgbClr val="C00000"/>
              </a:buClr>
              <a:buNone/>
            </a:pPr>
            <a:r>
              <a:rPr lang="en-US" sz="2400" u="sng" dirty="0">
                <a:solidFill>
                  <a:schemeClr val="tx1"/>
                </a:solidFill>
              </a:rPr>
              <a:t>Truvada</a:t>
            </a:r>
            <a:r>
              <a:rPr lang="en-US" sz="2400" u="sng" baseline="30000" dirty="0">
                <a:solidFill>
                  <a:schemeClr val="tx1"/>
                </a:solidFill>
              </a:rPr>
              <a:t>®*</a:t>
            </a:r>
            <a:r>
              <a:rPr lang="en-US" sz="2400" u="sng" dirty="0">
                <a:solidFill>
                  <a:schemeClr val="tx1"/>
                </a:solidFill>
              </a:rPr>
              <a:t> (TDF/FTC)</a:t>
            </a:r>
          </a:p>
          <a:p>
            <a:pPr>
              <a:buClr>
                <a:srgbClr val="C00000"/>
              </a:buClr>
              <a:buSzPct val="100000"/>
              <a:buFont typeface="Arial" panose="020B0604020202020204" pitchFamily="34" charset="0"/>
              <a:buChar char="•"/>
            </a:pPr>
            <a:r>
              <a:rPr lang="en-US" sz="2200" dirty="0">
                <a:solidFill>
                  <a:schemeClr val="tx1"/>
                </a:solidFill>
              </a:rPr>
              <a:t>Use if </a:t>
            </a:r>
            <a:r>
              <a:rPr lang="en-US" sz="2200" dirty="0"/>
              <a:t>receptive vaginal sex or if </a:t>
            </a:r>
            <a:r>
              <a:rPr lang="en-US" sz="2200" dirty="0">
                <a:solidFill>
                  <a:schemeClr val="tx1"/>
                </a:solidFill>
              </a:rPr>
              <a:t>IDU is only risk factor                    (i.e., no sexual risk)</a:t>
            </a:r>
          </a:p>
          <a:p>
            <a:pPr>
              <a:buClr>
                <a:srgbClr val="C00000"/>
              </a:buClr>
              <a:buFont typeface="Wingdings" panose="05000000000000000000" pitchFamily="2" charset="2"/>
              <a:buChar char="§"/>
            </a:pPr>
            <a:r>
              <a:rPr lang="en-US" sz="2200" dirty="0">
                <a:solidFill>
                  <a:schemeClr val="tx1"/>
                </a:solidFill>
              </a:rPr>
              <a:t>Potential renal &amp; bone toxicity</a:t>
            </a:r>
          </a:p>
          <a:p>
            <a:pPr lvl="1">
              <a:buClr>
                <a:srgbClr val="C00000"/>
              </a:buClr>
              <a:buSzPct val="100000"/>
              <a:buFont typeface="Arial" panose="020B0604020202020204" pitchFamily="34" charset="0"/>
              <a:buChar char="•"/>
            </a:pPr>
            <a:r>
              <a:rPr lang="en-US" sz="2000" dirty="0">
                <a:solidFill>
                  <a:srgbClr val="C00000"/>
                </a:solidFill>
              </a:rPr>
              <a:t>Do not start if </a:t>
            </a:r>
            <a:r>
              <a:rPr lang="en-US" sz="2000" dirty="0" err="1">
                <a:solidFill>
                  <a:srgbClr val="C00000"/>
                </a:solidFill>
              </a:rPr>
              <a:t>CrCl</a:t>
            </a:r>
            <a:r>
              <a:rPr lang="en-US" sz="2000" dirty="0">
                <a:solidFill>
                  <a:srgbClr val="C00000"/>
                </a:solidFill>
              </a:rPr>
              <a:t> &lt;60mL/min</a:t>
            </a:r>
          </a:p>
          <a:p>
            <a:pPr lvl="1">
              <a:buClr>
                <a:srgbClr val="C00000"/>
              </a:buClr>
              <a:buSzPct val="100000"/>
              <a:buFont typeface="Arial" panose="020B0604020202020204" pitchFamily="34" charset="0"/>
              <a:buChar char="•"/>
            </a:pPr>
            <a:r>
              <a:rPr lang="en-US" sz="2000" dirty="0">
                <a:solidFill>
                  <a:srgbClr val="C00000"/>
                </a:solidFill>
              </a:rPr>
              <a:t>Stop if </a:t>
            </a:r>
            <a:r>
              <a:rPr lang="en-US" sz="2000" dirty="0" err="1">
                <a:solidFill>
                  <a:srgbClr val="C00000"/>
                </a:solidFill>
              </a:rPr>
              <a:t>CrCl</a:t>
            </a:r>
            <a:r>
              <a:rPr lang="en-US" sz="2000" dirty="0">
                <a:solidFill>
                  <a:srgbClr val="C00000"/>
                </a:solidFill>
              </a:rPr>
              <a:t> drops to &lt;50mL/min</a:t>
            </a:r>
          </a:p>
          <a:p>
            <a:pPr>
              <a:buClr>
                <a:srgbClr val="C00000"/>
              </a:buClr>
              <a:buSzPct val="100000"/>
            </a:pPr>
            <a:r>
              <a:rPr lang="en-US" sz="2200" dirty="0"/>
              <a:t>Now generic* – cost-effective!</a:t>
            </a:r>
          </a:p>
          <a:p>
            <a:endParaRPr lang="en-US" dirty="0"/>
          </a:p>
        </p:txBody>
      </p:sp>
      <p:sp>
        <p:nvSpPr>
          <p:cNvPr id="4" name="Slide Number Placeholder 3">
            <a:extLst>
              <a:ext uri="{FF2B5EF4-FFF2-40B4-BE49-F238E27FC236}">
                <a16:creationId xmlns:a16="http://schemas.microsoft.com/office/drawing/2014/main" id="{F0085E9E-818C-4871-8DA5-9A2391534CE4}"/>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6" name="Google Shape;233;p34">
            <a:extLst>
              <a:ext uri="{FF2B5EF4-FFF2-40B4-BE49-F238E27FC236}">
                <a16:creationId xmlns:a16="http://schemas.microsoft.com/office/drawing/2014/main" id="{C428D59F-98A7-4E89-8BCE-17857906ADDE}"/>
              </a:ext>
            </a:extLst>
          </p:cNvPr>
          <p:cNvSpPr txBox="1"/>
          <p:nvPr/>
        </p:nvSpPr>
        <p:spPr>
          <a:xfrm>
            <a:off x="2167347" y="4696756"/>
            <a:ext cx="4895273"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hlinkClick r:id="rId2">
                  <a:extLst>
                    <a:ext uri="{A12FA001-AC4F-418D-AE19-62706E023703}">
                      <ahyp:hlinkClr xmlns:ahyp="http://schemas.microsoft.com/office/drawing/2018/hyperlinkcolor" val="tx"/>
                    </a:ext>
                  </a:extLst>
                </a:hlinkClick>
              </a:rPr>
              <a:t>www.clinicalkey.com/pharmacology</a:t>
            </a:r>
            <a:r>
              <a:rPr lang="en-US" sz="1200" u="sng" dirty="0">
                <a:solidFill>
                  <a:srgbClr val="478FCC"/>
                </a:solidFill>
                <a:ea typeface="Roboto" panose="020B0604020202020204" charset="0"/>
                <a:cs typeface="Calibri"/>
                <a:sym typeface="Calibri"/>
                <a:hlinkClick r:id="rId2">
                  <a:extLst>
                    <a:ext uri="{A12FA001-AC4F-418D-AE19-62706E023703}">
                      <ahyp:hlinkClr xmlns:ahyp="http://schemas.microsoft.com/office/drawing/2018/hyperlinkcolor" val="tx"/>
                    </a:ext>
                  </a:extLst>
                </a:hlinkClick>
              </a:rPr>
              <a:t>/</a:t>
            </a:r>
            <a:endParaRPr lang="en-US" sz="1200" u="sng" dirty="0">
              <a:solidFill>
                <a:schemeClr val="bg1"/>
              </a:solidFill>
              <a:ea typeface="Roboto" panose="020B0604020202020204" charset="0"/>
              <a:cs typeface="Calibri"/>
              <a:sym typeface="Calibri"/>
            </a:endParaRPr>
          </a:p>
        </p:txBody>
      </p:sp>
    </p:spTree>
    <p:extLst>
      <p:ext uri="{BB962C8B-B14F-4D97-AF65-F5344CB8AC3E}">
        <p14:creationId xmlns:p14="http://schemas.microsoft.com/office/powerpoint/2010/main" val="186205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1" y="53008"/>
            <a:ext cx="7922188" cy="1031378"/>
          </a:xfrm>
        </p:spPr>
        <p:txBody>
          <a:bodyPr/>
          <a:lstStyle/>
          <a:p>
            <a:pPr algn="ctr" eaLnBrk="1" hangingPunct="1"/>
            <a:r>
              <a:rPr lang="en-US" altLang="en-US" sz="3600" dirty="0"/>
              <a:t>Learning Objectives</a:t>
            </a:r>
          </a:p>
        </p:txBody>
      </p:sp>
      <p:sp>
        <p:nvSpPr>
          <p:cNvPr id="5123" name="Content Placeholder 2"/>
          <p:cNvSpPr>
            <a:spLocks noGrp="1"/>
          </p:cNvSpPr>
          <p:nvPr>
            <p:ph idx="1"/>
          </p:nvPr>
        </p:nvSpPr>
        <p:spPr>
          <a:xfrm>
            <a:off x="304800" y="895350"/>
            <a:ext cx="8382000" cy="3810000"/>
          </a:xfrm>
        </p:spPr>
        <p:txBody>
          <a:bodyPr>
            <a:normAutofit fontScale="25000" lnSpcReduction="20000"/>
          </a:bodyPr>
          <a:lstStyle/>
          <a:p>
            <a:pPr marL="114300" indent="0" eaLnBrk="1" hangingPunct="1">
              <a:buNone/>
            </a:pPr>
            <a:r>
              <a:rPr lang="en-US" altLang="en-US" sz="9600" b="1" dirty="0"/>
              <a:t>By the end of this session, you should be able to:</a:t>
            </a:r>
          </a:p>
          <a:p>
            <a:pPr marL="114300" indent="0" eaLnBrk="1" hangingPunct="1">
              <a:buNone/>
            </a:pPr>
            <a:endParaRPr lang="en-US" altLang="en-US" sz="3200" dirty="0"/>
          </a:p>
          <a:p>
            <a:pPr eaLnBrk="1" hangingPunct="1"/>
            <a:r>
              <a:rPr lang="en-US" altLang="en-US" sz="9600" dirty="0"/>
              <a:t>Recognize current trends of HIV in the U.S and State.</a:t>
            </a:r>
          </a:p>
          <a:p>
            <a:pPr marL="114300" indent="0" eaLnBrk="1" hangingPunct="1">
              <a:buNone/>
            </a:pPr>
            <a:endParaRPr lang="en-US" altLang="en-US" sz="3200" dirty="0"/>
          </a:p>
          <a:p>
            <a:pPr eaLnBrk="1" hangingPunct="1"/>
            <a:r>
              <a:rPr lang="en-US" altLang="en-US" sz="9600" dirty="0"/>
              <a:t>Describe the guidelines regarding the administration of Pre-Exposure Prophylaxis (</a:t>
            </a:r>
            <a:r>
              <a:rPr lang="en-US" altLang="en-US" sz="9600" dirty="0" err="1"/>
              <a:t>PrEP</a:t>
            </a:r>
            <a:r>
              <a:rPr lang="en-US" altLang="en-US" sz="9600" dirty="0"/>
              <a:t>) and Post-Exposure Prophylaxis (PEP), including targeted populations, monitoring and prescribing.</a:t>
            </a:r>
          </a:p>
          <a:p>
            <a:pPr eaLnBrk="1" hangingPunct="1"/>
            <a:endParaRPr lang="en-US" altLang="en-US" sz="3200" dirty="0"/>
          </a:p>
          <a:p>
            <a:pPr eaLnBrk="1" hangingPunct="1"/>
            <a:r>
              <a:rPr lang="en-US" altLang="en-US" sz="9600" dirty="0"/>
              <a:t>Identify strategies to overcome barriers to appropriate use of </a:t>
            </a:r>
            <a:r>
              <a:rPr lang="en-US" altLang="en-US" sz="9600" dirty="0" err="1"/>
              <a:t>PrEP</a:t>
            </a:r>
            <a:r>
              <a:rPr lang="en-US" altLang="en-US" sz="9600" dirty="0"/>
              <a:t> and PEP.</a:t>
            </a:r>
          </a:p>
          <a:p>
            <a:pPr eaLnBrk="1" hangingPunct="1"/>
            <a:endParaRPr lang="en-US" altLang="en-US" sz="3200" dirty="0"/>
          </a:p>
          <a:p>
            <a:pPr eaLnBrk="1" hangingPunct="1"/>
            <a:r>
              <a:rPr lang="en-US" altLang="en-US" sz="9600" dirty="0"/>
              <a:t>Review guidelines and strategies to the Rapid Start of Antiretroviral Therapy (ART).</a:t>
            </a:r>
          </a:p>
          <a:p>
            <a:pPr marL="114300" indent="0" eaLnBrk="1" hangingPunct="1">
              <a:buNone/>
            </a:pPr>
            <a:endParaRPr lang="en-US" altLang="en-US" sz="5100" dirty="0"/>
          </a:p>
          <a:p>
            <a:pPr eaLnBrk="1" hangingPunct="1"/>
            <a:endParaRPr lang="en-US" altLang="en-US" dirty="0"/>
          </a:p>
          <a:p>
            <a:pPr eaLnBrk="1" hangingPunct="1">
              <a:buFontTx/>
              <a:buNone/>
            </a:pPr>
            <a:endParaRPr lang="en-US" alt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a:t>
            </a:fld>
            <a:endParaRPr lang="en-US"/>
          </a:p>
        </p:txBody>
      </p:sp>
    </p:spTree>
    <p:custDataLst>
      <p:tags r:id="rId1"/>
    </p:custDataLst>
    <p:extLst>
      <p:ext uri="{BB962C8B-B14F-4D97-AF65-F5344CB8AC3E}">
        <p14:creationId xmlns:p14="http://schemas.microsoft.com/office/powerpoint/2010/main" val="2339371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3652-F694-4862-86C9-3714BC51FB4F}"/>
              </a:ext>
            </a:extLst>
          </p:cNvPr>
          <p:cNvSpPr>
            <a:spLocks noGrp="1"/>
          </p:cNvSpPr>
          <p:nvPr>
            <p:ph type="title"/>
          </p:nvPr>
        </p:nvSpPr>
        <p:spPr>
          <a:xfrm>
            <a:off x="457200" y="57150"/>
            <a:ext cx="8315569" cy="857250"/>
          </a:xfrm>
        </p:spPr>
        <p:txBody>
          <a:bodyPr/>
          <a:lstStyle/>
          <a:p>
            <a:pPr algn="ctr"/>
            <a:r>
              <a:rPr lang="en-US" dirty="0"/>
              <a:t>Clinical Study of </a:t>
            </a:r>
            <a:r>
              <a:rPr lang="en-US" dirty="0" err="1"/>
              <a:t>PrEP</a:t>
            </a:r>
            <a:r>
              <a:rPr lang="en-US" dirty="0"/>
              <a:t> in PWID</a:t>
            </a:r>
          </a:p>
        </p:txBody>
      </p:sp>
      <p:sp>
        <p:nvSpPr>
          <p:cNvPr id="4" name="Slide Number Placeholder 3">
            <a:extLst>
              <a:ext uri="{FF2B5EF4-FFF2-40B4-BE49-F238E27FC236}">
                <a16:creationId xmlns:a16="http://schemas.microsoft.com/office/drawing/2014/main" id="{4A8AD084-20C7-4593-8B62-D4A90754DD5E}"/>
              </a:ext>
            </a:extLst>
          </p:cNvPr>
          <p:cNvSpPr>
            <a:spLocks noGrp="1"/>
          </p:cNvSpPr>
          <p:nvPr>
            <p:ph type="sldNum" sz="quarter" idx="12"/>
          </p:nvPr>
        </p:nvSpPr>
        <p:spPr/>
        <p:txBody>
          <a:bodyPr/>
          <a:lstStyle/>
          <a:p>
            <a:fld id="{6E2D2B3B-882E-40F3-A32F-6DD516915044}" type="slidenum">
              <a:rPr lang="en-US" smtClean="0"/>
              <a:pPr/>
              <a:t>40</a:t>
            </a:fld>
            <a:endParaRPr lang="en-US"/>
          </a:p>
        </p:txBody>
      </p:sp>
      <p:pic>
        <p:nvPicPr>
          <p:cNvPr id="11" name="Picture 10">
            <a:extLst>
              <a:ext uri="{FF2B5EF4-FFF2-40B4-BE49-F238E27FC236}">
                <a16:creationId xmlns:a16="http://schemas.microsoft.com/office/drawing/2014/main" id="{F36ECDF1-4687-49DE-BFC2-B087DEF4FD1F}"/>
              </a:ext>
            </a:extLst>
          </p:cNvPr>
          <p:cNvPicPr>
            <a:picLocks noChangeAspect="1"/>
          </p:cNvPicPr>
          <p:nvPr/>
        </p:nvPicPr>
        <p:blipFill>
          <a:blip r:embed="rId3"/>
          <a:stretch>
            <a:fillRect/>
          </a:stretch>
        </p:blipFill>
        <p:spPr>
          <a:xfrm>
            <a:off x="1043843" y="819150"/>
            <a:ext cx="7056313" cy="3797315"/>
          </a:xfrm>
          <a:prstGeom prst="rect">
            <a:avLst/>
          </a:prstGeom>
        </p:spPr>
      </p:pic>
      <p:sp>
        <p:nvSpPr>
          <p:cNvPr id="12" name="TextBox 11">
            <a:extLst>
              <a:ext uri="{FF2B5EF4-FFF2-40B4-BE49-F238E27FC236}">
                <a16:creationId xmlns:a16="http://schemas.microsoft.com/office/drawing/2014/main" id="{4900ABF7-C56C-4EE2-AD39-903F1C6F8F49}"/>
              </a:ext>
            </a:extLst>
          </p:cNvPr>
          <p:cNvSpPr txBox="1"/>
          <p:nvPr/>
        </p:nvSpPr>
        <p:spPr>
          <a:xfrm>
            <a:off x="2057401" y="1684885"/>
            <a:ext cx="29718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Kaplan-Meier Estimates of Time to HIV Infection in the Modified Intention-to-Treat Population</a:t>
            </a:r>
          </a:p>
        </p:txBody>
      </p:sp>
      <p:sp>
        <p:nvSpPr>
          <p:cNvPr id="13" name="TextBox 12">
            <a:extLst>
              <a:ext uri="{FF2B5EF4-FFF2-40B4-BE49-F238E27FC236}">
                <a16:creationId xmlns:a16="http://schemas.microsoft.com/office/drawing/2014/main" id="{93414969-B362-4EE1-A2CD-03D63F8D1B27}"/>
              </a:ext>
            </a:extLst>
          </p:cNvPr>
          <p:cNvSpPr txBox="1"/>
          <p:nvPr/>
        </p:nvSpPr>
        <p:spPr>
          <a:xfrm>
            <a:off x="1447800" y="4672694"/>
            <a:ext cx="6705600" cy="461665"/>
          </a:xfrm>
          <a:prstGeom prst="rect">
            <a:avLst/>
          </a:prstGeom>
          <a:noFill/>
        </p:spPr>
        <p:txBody>
          <a:bodyPr wrap="square" rtlCol="0">
            <a:spAutoFit/>
          </a:bodyPr>
          <a:lstStyle/>
          <a:p>
            <a:pPr lvl="0" algn="ctr" defTabSz="457200">
              <a:defRPr/>
            </a:pPr>
            <a:r>
              <a:rPr lang="en-US" sz="1200" spc="-5" dirty="0">
                <a:solidFill>
                  <a:schemeClr val="bg1"/>
                </a:solidFill>
                <a:cs typeface="Arial"/>
              </a:rPr>
              <a:t>PWID = Persons who inject drugs</a:t>
            </a:r>
          </a:p>
          <a:p>
            <a:pPr lvl="0" algn="ctr" defTabSz="457200">
              <a:defRPr/>
            </a:pPr>
            <a:r>
              <a:rPr lang="en-US" sz="1200" spc="-5" dirty="0" err="1">
                <a:solidFill>
                  <a:schemeClr val="bg1"/>
                </a:solidFill>
                <a:cs typeface="Arial"/>
              </a:rPr>
              <a:t>C</a:t>
            </a:r>
            <a:r>
              <a:rPr lang="en-US" sz="1200" dirty="0" err="1">
                <a:solidFill>
                  <a:schemeClr val="bg1"/>
                </a:solidFill>
                <a:cs typeface="Arial"/>
              </a:rPr>
              <a:t>hoop</a:t>
            </a:r>
            <a:r>
              <a:rPr lang="en-US" sz="1200" spc="-5" dirty="0" err="1">
                <a:solidFill>
                  <a:schemeClr val="bg1"/>
                </a:solidFill>
                <a:cs typeface="Arial"/>
              </a:rPr>
              <a:t>an</a:t>
            </a:r>
            <a:r>
              <a:rPr lang="en-US" sz="1200" spc="-10" dirty="0" err="1">
                <a:solidFill>
                  <a:schemeClr val="bg1"/>
                </a:solidFill>
                <a:cs typeface="Arial"/>
              </a:rPr>
              <a:t>y</a:t>
            </a:r>
            <a:r>
              <a:rPr lang="en-US" sz="1200" dirty="0" err="1">
                <a:solidFill>
                  <a:schemeClr val="bg1"/>
                </a:solidFill>
                <a:cs typeface="Arial"/>
              </a:rPr>
              <a:t>a</a:t>
            </a:r>
            <a:r>
              <a:rPr lang="en-US" sz="1200" spc="-15" dirty="0">
                <a:solidFill>
                  <a:schemeClr val="bg1"/>
                </a:solidFill>
                <a:cs typeface="Arial"/>
              </a:rPr>
              <a:t> </a:t>
            </a:r>
            <a:r>
              <a:rPr lang="en-US" sz="1200" spc="-5" dirty="0">
                <a:solidFill>
                  <a:schemeClr val="bg1"/>
                </a:solidFill>
                <a:cs typeface="Arial"/>
              </a:rPr>
              <a:t>K, et al. </a:t>
            </a:r>
            <a:r>
              <a:rPr lang="en-US" sz="1200" i="1" dirty="0">
                <a:solidFill>
                  <a:schemeClr val="bg1"/>
                </a:solidFill>
                <a:cs typeface="Arial"/>
              </a:rPr>
              <a:t>Lancet</a:t>
            </a:r>
            <a:r>
              <a:rPr lang="en-US" sz="1200" spc="-5" dirty="0">
                <a:solidFill>
                  <a:schemeClr val="bg1"/>
                </a:solidFill>
                <a:cs typeface="Arial"/>
              </a:rPr>
              <a:t>.</a:t>
            </a:r>
            <a:r>
              <a:rPr lang="en-US" sz="1200" spc="-20" dirty="0">
                <a:solidFill>
                  <a:schemeClr val="bg1"/>
                </a:solidFill>
                <a:cs typeface="Arial"/>
              </a:rPr>
              <a:t> </a:t>
            </a:r>
            <a:r>
              <a:rPr lang="en-US" sz="1200" dirty="0">
                <a:solidFill>
                  <a:schemeClr val="bg1"/>
                </a:solidFill>
                <a:cs typeface="Arial"/>
              </a:rPr>
              <a:t>2013</a:t>
            </a:r>
            <a:r>
              <a:rPr lang="en-US" sz="1200" spc="-5" dirty="0">
                <a:solidFill>
                  <a:schemeClr val="bg1"/>
                </a:solidFill>
                <a:cs typeface="Arial"/>
              </a:rPr>
              <a:t>;381</a:t>
            </a:r>
            <a:r>
              <a:rPr lang="en-US" sz="1200" dirty="0">
                <a:solidFill>
                  <a:schemeClr val="bg1"/>
                </a:solidFill>
                <a:cs typeface="Arial"/>
              </a:rPr>
              <a:t>:</a:t>
            </a:r>
            <a:r>
              <a:rPr lang="en-US" sz="1200" spc="-5" dirty="0">
                <a:solidFill>
                  <a:schemeClr val="bg1"/>
                </a:solidFill>
                <a:cs typeface="Arial"/>
              </a:rPr>
              <a:t>2</a:t>
            </a:r>
            <a:r>
              <a:rPr lang="en-US" sz="1200" dirty="0">
                <a:solidFill>
                  <a:schemeClr val="bg1"/>
                </a:solidFill>
                <a:cs typeface="Arial"/>
              </a:rPr>
              <a:t>0</a:t>
            </a:r>
            <a:r>
              <a:rPr lang="en-US" sz="1200" spc="-5" dirty="0">
                <a:solidFill>
                  <a:schemeClr val="bg1"/>
                </a:solidFill>
                <a:cs typeface="Arial"/>
              </a:rPr>
              <a:t>83-9</a:t>
            </a:r>
            <a:r>
              <a:rPr lang="en-US" sz="1200" dirty="0">
                <a:solidFill>
                  <a:schemeClr val="bg1"/>
                </a:solidFill>
                <a:cs typeface="Arial"/>
              </a:rPr>
              <a:t>0</a:t>
            </a:r>
            <a:r>
              <a:rPr lang="en-US" sz="700" spc="-5" dirty="0">
                <a:solidFill>
                  <a:schemeClr val="bg1"/>
                </a:solidFill>
                <a:cs typeface="Arial"/>
              </a:rPr>
              <a:t>.</a:t>
            </a:r>
            <a:endParaRPr lang="en-US" sz="700" dirty="0">
              <a:solidFill>
                <a:schemeClr val="bg1"/>
              </a:solidFill>
              <a:cs typeface="Arial"/>
            </a:endParaRPr>
          </a:p>
        </p:txBody>
      </p:sp>
    </p:spTree>
    <p:extLst>
      <p:ext uri="{BB962C8B-B14F-4D97-AF65-F5344CB8AC3E}">
        <p14:creationId xmlns:p14="http://schemas.microsoft.com/office/powerpoint/2010/main" val="332188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0F7F7-7FBF-4EEF-AF68-8A521EF03D9E}"/>
              </a:ext>
            </a:extLst>
          </p:cNvPr>
          <p:cNvSpPr>
            <a:spLocks noGrp="1"/>
          </p:cNvSpPr>
          <p:nvPr>
            <p:ph type="sldNum" sz="quarter" idx="12"/>
          </p:nvPr>
        </p:nvSpPr>
        <p:spPr/>
        <p:txBody>
          <a:bodyPr/>
          <a:lstStyle/>
          <a:p>
            <a:fld id="{6E2D2B3B-882E-40F3-A32F-6DD516915044}" type="slidenum">
              <a:rPr lang="en-US" smtClean="0"/>
              <a:pPr/>
              <a:t>41</a:t>
            </a:fld>
            <a:endParaRPr lang="en-US"/>
          </a:p>
        </p:txBody>
      </p:sp>
      <p:pic>
        <p:nvPicPr>
          <p:cNvPr id="6" name="Picture 5">
            <a:extLst>
              <a:ext uri="{FF2B5EF4-FFF2-40B4-BE49-F238E27FC236}">
                <a16:creationId xmlns:a16="http://schemas.microsoft.com/office/drawing/2014/main" id="{34C21977-944F-474D-8CA5-D4286322DF0F}"/>
              </a:ext>
            </a:extLst>
          </p:cNvPr>
          <p:cNvPicPr>
            <a:picLocks noChangeAspect="1"/>
          </p:cNvPicPr>
          <p:nvPr/>
        </p:nvPicPr>
        <p:blipFill>
          <a:blip r:embed="rId2"/>
          <a:stretch>
            <a:fillRect/>
          </a:stretch>
        </p:blipFill>
        <p:spPr>
          <a:xfrm>
            <a:off x="1066800" y="-12830"/>
            <a:ext cx="7010400" cy="4611862"/>
          </a:xfrm>
          <a:prstGeom prst="rect">
            <a:avLst/>
          </a:prstGeom>
        </p:spPr>
      </p:pic>
      <p:sp>
        <p:nvSpPr>
          <p:cNvPr id="7" name="TextBox 6">
            <a:extLst>
              <a:ext uri="{FF2B5EF4-FFF2-40B4-BE49-F238E27FC236}">
                <a16:creationId xmlns:a16="http://schemas.microsoft.com/office/drawing/2014/main" id="{D2C230DE-FFB9-48C4-A918-D66EC2D404F1}"/>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600089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21F9-5ADB-4C49-8EF6-C3BA4C7F35FE}"/>
              </a:ext>
            </a:extLst>
          </p:cNvPr>
          <p:cNvSpPr>
            <a:spLocks noGrp="1"/>
          </p:cNvSpPr>
          <p:nvPr>
            <p:ph type="title"/>
          </p:nvPr>
        </p:nvSpPr>
        <p:spPr>
          <a:xfrm>
            <a:off x="457213" y="50858"/>
            <a:ext cx="8315569" cy="857250"/>
          </a:xfrm>
        </p:spPr>
        <p:txBody>
          <a:bodyPr/>
          <a:lstStyle/>
          <a:p>
            <a:pPr algn="ctr"/>
            <a:r>
              <a:rPr lang="en-US" dirty="0"/>
              <a:t>On Demand </a:t>
            </a:r>
            <a:r>
              <a:rPr lang="en-US" dirty="0" err="1"/>
              <a:t>PrEP</a:t>
            </a:r>
            <a:r>
              <a:rPr lang="en-US" dirty="0"/>
              <a:t>: 2-1-1</a:t>
            </a:r>
          </a:p>
        </p:txBody>
      </p:sp>
      <p:sp>
        <p:nvSpPr>
          <p:cNvPr id="4" name="Slide Number Placeholder 3">
            <a:extLst>
              <a:ext uri="{FF2B5EF4-FFF2-40B4-BE49-F238E27FC236}">
                <a16:creationId xmlns:a16="http://schemas.microsoft.com/office/drawing/2014/main" id="{570C2E24-743F-4F63-BF0D-3503C1203B77}"/>
              </a:ext>
            </a:extLst>
          </p:cNvPr>
          <p:cNvSpPr>
            <a:spLocks noGrp="1"/>
          </p:cNvSpPr>
          <p:nvPr>
            <p:ph type="sldNum" sz="quarter" idx="12"/>
          </p:nvPr>
        </p:nvSpPr>
        <p:spPr/>
        <p:txBody>
          <a:bodyPr/>
          <a:lstStyle/>
          <a:p>
            <a:fld id="{6E2D2B3B-882E-40F3-A32F-6DD516915044}" type="slidenum">
              <a:rPr lang="en-US" smtClean="0"/>
              <a:pPr/>
              <a:t>42</a:t>
            </a:fld>
            <a:endParaRPr lang="en-US"/>
          </a:p>
        </p:txBody>
      </p:sp>
      <p:pic>
        <p:nvPicPr>
          <p:cNvPr id="5" name="Picture 4">
            <a:extLst>
              <a:ext uri="{FF2B5EF4-FFF2-40B4-BE49-F238E27FC236}">
                <a16:creationId xmlns:a16="http://schemas.microsoft.com/office/drawing/2014/main" id="{1F167898-5CC5-470A-9047-7877CD07A244}"/>
              </a:ext>
            </a:extLst>
          </p:cNvPr>
          <p:cNvPicPr>
            <a:picLocks noChangeAspect="1"/>
          </p:cNvPicPr>
          <p:nvPr/>
        </p:nvPicPr>
        <p:blipFill rotWithShape="1">
          <a:blip r:embed="rId3"/>
          <a:srcRect t="4818"/>
          <a:stretch/>
        </p:blipFill>
        <p:spPr>
          <a:xfrm>
            <a:off x="1527546" y="878682"/>
            <a:ext cx="6088908" cy="3692058"/>
          </a:xfrm>
          <a:prstGeom prst="rect">
            <a:avLst/>
          </a:prstGeom>
        </p:spPr>
      </p:pic>
      <p:sp>
        <p:nvSpPr>
          <p:cNvPr id="8" name="TextBox 7">
            <a:extLst>
              <a:ext uri="{FF2B5EF4-FFF2-40B4-BE49-F238E27FC236}">
                <a16:creationId xmlns:a16="http://schemas.microsoft.com/office/drawing/2014/main" id="{194EBA3F-0FFE-48B8-AFE1-262831B729B8}"/>
              </a:ext>
            </a:extLst>
          </p:cNvPr>
          <p:cNvSpPr txBox="1"/>
          <p:nvPr/>
        </p:nvSpPr>
        <p:spPr>
          <a:xfrm>
            <a:off x="1638300" y="4713464"/>
            <a:ext cx="5867400" cy="461665"/>
          </a:xfrm>
          <a:prstGeom prst="rect">
            <a:avLst/>
          </a:prstGeom>
          <a:noFill/>
        </p:spPr>
        <p:txBody>
          <a:bodyPr wrap="square" rtlCol="0">
            <a:spAutoFit/>
          </a:bodyPr>
          <a:lstStyle/>
          <a:p>
            <a:pPr algn="ctr"/>
            <a:r>
              <a:rPr lang="en-US" sz="1200"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https://www.cdc.gov/hiv/pdf/risk/prep/cdc-hiv-prep-guidelines-2021</a:t>
            </a:r>
            <a:r>
              <a:rPr lang="en-US" sz="1200" dirty="0">
                <a:solidFill>
                  <a:srgbClr val="478FCC"/>
                </a:solidFill>
                <a:hlinkClick r:id="rId4">
                  <a:extLst>
                    <a:ext uri="{A12FA001-AC4F-418D-AE19-62706E023703}">
                      <ahyp:hlinkClr xmlns:ahyp="http://schemas.microsoft.com/office/drawing/2018/hyperlinkcolor" val="tx"/>
                    </a:ext>
                  </a:extLst>
                </a:hlinkClick>
              </a:rPr>
              <a:t>.</a:t>
            </a:r>
            <a:r>
              <a:rPr lang="en-US" sz="1200" dirty="0">
                <a:solidFill>
                  <a:schemeClr val="bg1"/>
                </a:solidFill>
                <a:hlinkClick r:id="rId4">
                  <a:extLst>
                    <a:ext uri="{A12FA001-AC4F-418D-AE19-62706E023703}">
                      <ahyp:hlinkClr xmlns:ahyp="http://schemas.microsoft.com/office/drawing/2018/hyperlinkcolor" val="tx"/>
                    </a:ext>
                  </a:extLst>
                </a:hlinkClick>
              </a:rPr>
              <a:t>pdf</a:t>
            </a:r>
            <a:endParaRPr lang="en-US" sz="1200" dirty="0">
              <a:solidFill>
                <a:schemeClr val="bg1"/>
              </a:solidFill>
            </a:endParaRPr>
          </a:p>
          <a:p>
            <a:pPr algn="ctr"/>
            <a:r>
              <a:rPr lang="en-US" sz="1200" dirty="0">
                <a:solidFill>
                  <a:schemeClr val="bg1"/>
                </a:solidFill>
              </a:rPr>
              <a:t>MSM=men who have sex with men</a:t>
            </a:r>
          </a:p>
        </p:txBody>
      </p:sp>
    </p:spTree>
    <p:extLst>
      <p:ext uri="{BB962C8B-B14F-4D97-AF65-F5344CB8AC3E}">
        <p14:creationId xmlns:p14="http://schemas.microsoft.com/office/powerpoint/2010/main" val="3969476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DC9F-3DEC-4765-A9F5-A6DDBB3ECB01}"/>
              </a:ext>
            </a:extLst>
          </p:cNvPr>
          <p:cNvSpPr>
            <a:spLocks noGrp="1"/>
          </p:cNvSpPr>
          <p:nvPr>
            <p:ph type="title"/>
          </p:nvPr>
        </p:nvSpPr>
        <p:spPr/>
        <p:txBody>
          <a:bodyPr/>
          <a:lstStyle/>
          <a:p>
            <a:pPr algn="ctr"/>
            <a:r>
              <a:rPr lang="en-US" dirty="0"/>
              <a:t>Alternate Dosing of </a:t>
            </a:r>
            <a:r>
              <a:rPr lang="en-US" dirty="0" err="1"/>
              <a:t>PrEP</a:t>
            </a:r>
            <a:endParaRPr lang="en-US" dirty="0"/>
          </a:p>
        </p:txBody>
      </p:sp>
      <p:sp>
        <p:nvSpPr>
          <p:cNvPr id="3" name="Content Placeholder 2">
            <a:extLst>
              <a:ext uri="{FF2B5EF4-FFF2-40B4-BE49-F238E27FC236}">
                <a16:creationId xmlns:a16="http://schemas.microsoft.com/office/drawing/2014/main" id="{1B229A51-B5ED-4F29-8ED3-EBE46F3B29C6}"/>
              </a:ext>
            </a:extLst>
          </p:cNvPr>
          <p:cNvSpPr>
            <a:spLocks noGrp="1"/>
          </p:cNvSpPr>
          <p:nvPr>
            <p:ph idx="1"/>
          </p:nvPr>
        </p:nvSpPr>
        <p:spPr/>
        <p:txBody>
          <a:bodyPr>
            <a:normAutofit lnSpcReduction="10000"/>
          </a:bodyPr>
          <a:lstStyle/>
          <a:p>
            <a:r>
              <a:rPr lang="en-US" dirty="0"/>
              <a:t>IPERGAY and </a:t>
            </a:r>
            <a:r>
              <a:rPr lang="en-US" dirty="0" err="1"/>
              <a:t>Prévenir</a:t>
            </a:r>
            <a:r>
              <a:rPr lang="en-US" dirty="0"/>
              <a:t> studies demonstrated reduced risk of HIV infection in men who have sex with men (MSM) by 86% utilizing on-demand </a:t>
            </a:r>
            <a:r>
              <a:rPr lang="en-US" dirty="0" err="1"/>
              <a:t>PrEP</a:t>
            </a:r>
            <a:r>
              <a:rPr lang="en-US" dirty="0"/>
              <a:t> (2-1-1)</a:t>
            </a:r>
          </a:p>
          <a:p>
            <a:r>
              <a:rPr lang="en-US" dirty="0"/>
              <a:t>Used TDF/FTC</a:t>
            </a:r>
            <a:endParaRPr lang="en-US" sz="900" dirty="0"/>
          </a:p>
          <a:p>
            <a:pPr>
              <a:spcAft>
                <a:spcPts val="1200"/>
              </a:spcAft>
            </a:pPr>
            <a:r>
              <a:rPr lang="en-US" dirty="0"/>
              <a:t>Not recommended in those with chronic hepatitis B, heterosexual men and women, transgender men and women and people who inject drugs</a:t>
            </a:r>
          </a:p>
          <a:p>
            <a:r>
              <a:rPr lang="en-US" i="1" dirty="0"/>
              <a:t>Off-label use</a:t>
            </a:r>
          </a:p>
        </p:txBody>
      </p:sp>
      <p:sp>
        <p:nvSpPr>
          <p:cNvPr id="4" name="Slide Number Placeholder 3">
            <a:extLst>
              <a:ext uri="{FF2B5EF4-FFF2-40B4-BE49-F238E27FC236}">
                <a16:creationId xmlns:a16="http://schemas.microsoft.com/office/drawing/2014/main" id="{0EBA2BE7-6D21-46A3-ADA5-6221D5567070}"/>
              </a:ext>
            </a:extLst>
          </p:cNvPr>
          <p:cNvSpPr>
            <a:spLocks noGrp="1"/>
          </p:cNvSpPr>
          <p:nvPr>
            <p:ph type="sldNum" sz="quarter" idx="12"/>
          </p:nvPr>
        </p:nvSpPr>
        <p:spPr/>
        <p:txBody>
          <a:bodyPr/>
          <a:lstStyle/>
          <a:p>
            <a:fld id="{6E2D2B3B-882E-40F3-A32F-6DD516915044}" type="slidenum">
              <a:rPr lang="en-US" smtClean="0"/>
              <a:pPr/>
              <a:t>43</a:t>
            </a:fld>
            <a:endParaRPr lang="en-US"/>
          </a:p>
        </p:txBody>
      </p:sp>
      <p:sp>
        <p:nvSpPr>
          <p:cNvPr id="5" name="TextBox 4">
            <a:extLst>
              <a:ext uri="{FF2B5EF4-FFF2-40B4-BE49-F238E27FC236}">
                <a16:creationId xmlns:a16="http://schemas.microsoft.com/office/drawing/2014/main" id="{A82A873A-35AD-4827-8383-62A6104995D2}"/>
              </a:ext>
            </a:extLst>
          </p:cNvPr>
          <p:cNvSpPr txBox="1"/>
          <p:nvPr/>
        </p:nvSpPr>
        <p:spPr>
          <a:xfrm>
            <a:off x="1371600" y="4637439"/>
            <a:ext cx="6871470" cy="577081"/>
          </a:xfrm>
          <a:prstGeom prst="rect">
            <a:avLst/>
          </a:prstGeom>
          <a:noFill/>
        </p:spPr>
        <p:txBody>
          <a:bodyPr wrap="square" rtlCol="0">
            <a:spAutoFit/>
          </a:bodyPr>
          <a:lstStyle/>
          <a:p>
            <a:pPr algn="ctr"/>
            <a:r>
              <a:rPr lang="en-US" altLang="en-US" sz="1050" dirty="0" err="1">
                <a:solidFill>
                  <a:schemeClr val="bg1"/>
                </a:solidFill>
              </a:rPr>
              <a:t>Saag</a:t>
            </a:r>
            <a:r>
              <a:rPr lang="en-US" altLang="en-US" sz="1050" dirty="0">
                <a:solidFill>
                  <a:schemeClr val="bg1"/>
                </a:solidFill>
              </a:rPr>
              <a:t>. JAMA. 2018;320:379. Antoni, et al. IAS 2017. Molina JM et al. Lancet HIV. 2017;4(9):e402-410. Molina JM et al. 9</a:t>
            </a:r>
            <a:r>
              <a:rPr lang="en-US" altLang="en-US" sz="1050" baseline="30000" dirty="0">
                <a:solidFill>
                  <a:schemeClr val="bg1"/>
                </a:solidFill>
              </a:rPr>
              <a:t>th</a:t>
            </a:r>
            <a:r>
              <a:rPr lang="en-US" altLang="en-US" sz="1050" dirty="0">
                <a:solidFill>
                  <a:schemeClr val="bg1"/>
                </a:solidFill>
              </a:rPr>
              <a:t> International AIDS Society Conference on HIV Science, 2017. </a:t>
            </a:r>
            <a:r>
              <a:rPr lang="en-US" altLang="en-US" sz="1050" dirty="0" err="1">
                <a:solidFill>
                  <a:schemeClr val="bg1"/>
                </a:solidFill>
              </a:rPr>
              <a:t>Balavoine</a:t>
            </a:r>
            <a:r>
              <a:rPr lang="en-US" altLang="en-US" sz="1050" dirty="0">
                <a:solidFill>
                  <a:schemeClr val="bg1"/>
                </a:solidFill>
              </a:rPr>
              <a:t>, S et al. . 9</a:t>
            </a:r>
            <a:r>
              <a:rPr lang="en-US" altLang="en-US" sz="1050" baseline="30000" dirty="0">
                <a:solidFill>
                  <a:schemeClr val="bg1"/>
                </a:solidFill>
              </a:rPr>
              <a:t>th</a:t>
            </a:r>
            <a:r>
              <a:rPr lang="en-US" altLang="en-US" sz="1050" dirty="0">
                <a:solidFill>
                  <a:schemeClr val="bg1"/>
                </a:solidFill>
              </a:rPr>
              <a:t> International AIDS Society Conference on HIV Science, 2017. Swell WC et al. CROI 2020</a:t>
            </a:r>
            <a:r>
              <a:rPr lang="en-US" altLang="en-US" sz="1050" dirty="0">
                <a:solidFill>
                  <a:schemeClr val="bg1"/>
                </a:solidFill>
                <a:cs typeface="Arial" panose="020B0604020202020204" pitchFamily="34" charset="0"/>
              </a:rPr>
              <a:t> </a:t>
            </a:r>
            <a:endParaRPr lang="en-US" sz="1050" dirty="0">
              <a:solidFill>
                <a:schemeClr val="bg1"/>
              </a:solidFill>
            </a:endParaRPr>
          </a:p>
        </p:txBody>
      </p:sp>
    </p:spTree>
    <p:extLst>
      <p:ext uri="{BB962C8B-B14F-4D97-AF65-F5344CB8AC3E}">
        <p14:creationId xmlns:p14="http://schemas.microsoft.com/office/powerpoint/2010/main" val="1476270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8342-A97F-9503-2913-A4A24A2BDA3A}"/>
              </a:ext>
            </a:extLst>
          </p:cNvPr>
          <p:cNvSpPr>
            <a:spLocks noGrp="1"/>
          </p:cNvSpPr>
          <p:nvPr>
            <p:ph type="title"/>
          </p:nvPr>
        </p:nvSpPr>
        <p:spPr/>
        <p:txBody>
          <a:bodyPr/>
          <a:lstStyle/>
          <a:p>
            <a:pPr algn="ctr"/>
            <a:r>
              <a:rPr lang="en-US" dirty="0"/>
              <a:t>Prescribing On Demand </a:t>
            </a:r>
            <a:r>
              <a:rPr lang="en-US" dirty="0" err="1"/>
              <a:t>PrEP</a:t>
            </a:r>
            <a:endParaRPr lang="en-US" dirty="0"/>
          </a:p>
        </p:txBody>
      </p:sp>
      <p:sp>
        <p:nvSpPr>
          <p:cNvPr id="3" name="Content Placeholder 2">
            <a:extLst>
              <a:ext uri="{FF2B5EF4-FFF2-40B4-BE49-F238E27FC236}">
                <a16:creationId xmlns:a16="http://schemas.microsoft.com/office/drawing/2014/main" id="{9BCCC360-6314-FC9D-59ED-E0DB667AC5D4}"/>
              </a:ext>
            </a:extLst>
          </p:cNvPr>
          <p:cNvSpPr>
            <a:spLocks noGrp="1"/>
          </p:cNvSpPr>
          <p:nvPr>
            <p:ph idx="1"/>
          </p:nvPr>
        </p:nvSpPr>
        <p:spPr>
          <a:xfrm>
            <a:off x="457213" y="1200150"/>
            <a:ext cx="8430413" cy="3371849"/>
          </a:xfrm>
        </p:spPr>
        <p:txBody>
          <a:bodyPr>
            <a:normAutofit/>
          </a:bodyPr>
          <a:lstStyle/>
          <a:p>
            <a:r>
              <a:rPr lang="en-US" dirty="0"/>
              <a:t>Max 30 pills on </a:t>
            </a:r>
            <a:r>
              <a:rPr lang="en-US" dirty="0" err="1"/>
              <a:t>rx</a:t>
            </a:r>
            <a:r>
              <a:rPr lang="en-US" dirty="0"/>
              <a:t>- must have follow up and documentation of another negative HIV test</a:t>
            </a:r>
          </a:p>
          <a:p>
            <a:pPr lvl="1">
              <a:spcBef>
                <a:spcPts val="0"/>
              </a:spcBef>
            </a:pPr>
            <a:r>
              <a:rPr lang="en-US" dirty="0"/>
              <a:t>Sex &lt;1x/week = sufficient supply for 7 intermittent events</a:t>
            </a:r>
          </a:p>
          <a:p>
            <a:pPr>
              <a:spcBef>
                <a:spcPts val="1200"/>
              </a:spcBef>
            </a:pPr>
            <a:r>
              <a:rPr lang="en-US" dirty="0"/>
              <a:t>Continue q3 month follow up visits for HIV and STI testing</a:t>
            </a:r>
          </a:p>
          <a:p>
            <a:pPr>
              <a:spcBef>
                <a:spcPts val="1200"/>
              </a:spcBef>
            </a:pPr>
            <a:r>
              <a:rPr lang="en-US" u="sng" dirty="0"/>
              <a:t>Not indicated</a:t>
            </a:r>
            <a:r>
              <a:rPr lang="en-US" dirty="0"/>
              <a:t> for anyone other than adult MSM</a:t>
            </a:r>
          </a:p>
          <a:p>
            <a:pPr lvl="1">
              <a:spcBef>
                <a:spcPts val="0"/>
              </a:spcBef>
            </a:pPr>
            <a:r>
              <a:rPr lang="en-US" dirty="0"/>
              <a:t>Only studied in this population</a:t>
            </a:r>
          </a:p>
          <a:p>
            <a:pPr>
              <a:spcBef>
                <a:spcPts val="1200"/>
              </a:spcBef>
            </a:pPr>
            <a:r>
              <a:rPr lang="en-US" dirty="0"/>
              <a:t>TAF </a:t>
            </a:r>
            <a:r>
              <a:rPr lang="en-US" u="sng" dirty="0"/>
              <a:t>not</a:t>
            </a:r>
            <a:r>
              <a:rPr lang="en-US" dirty="0"/>
              <a:t> studied on-demand</a:t>
            </a:r>
          </a:p>
        </p:txBody>
      </p:sp>
      <p:sp>
        <p:nvSpPr>
          <p:cNvPr id="4" name="Slide Number Placeholder 3">
            <a:extLst>
              <a:ext uri="{FF2B5EF4-FFF2-40B4-BE49-F238E27FC236}">
                <a16:creationId xmlns:a16="http://schemas.microsoft.com/office/drawing/2014/main" id="{1D6646CB-7450-44BF-41A8-A63022574FA7}"/>
              </a:ext>
            </a:extLst>
          </p:cNvPr>
          <p:cNvSpPr>
            <a:spLocks noGrp="1"/>
          </p:cNvSpPr>
          <p:nvPr>
            <p:ph type="sldNum" sz="quarter" idx="12"/>
          </p:nvPr>
        </p:nvSpPr>
        <p:spPr/>
        <p:txBody>
          <a:bodyPr/>
          <a:lstStyle/>
          <a:p>
            <a:fld id="{6E2D2B3B-882E-40F3-A32F-6DD516915044}" type="slidenum">
              <a:rPr lang="en-US" smtClean="0"/>
              <a:pPr/>
              <a:t>44</a:t>
            </a:fld>
            <a:endParaRPr lang="en-US"/>
          </a:p>
        </p:txBody>
      </p:sp>
      <p:sp>
        <p:nvSpPr>
          <p:cNvPr id="5" name="TextBox 4">
            <a:extLst>
              <a:ext uri="{FF2B5EF4-FFF2-40B4-BE49-F238E27FC236}">
                <a16:creationId xmlns:a16="http://schemas.microsoft.com/office/drawing/2014/main" id="{802E7241-BF5A-5B21-B9E4-9619F1F2803B}"/>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300531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7F5F5-0FF2-451C-B61A-2A1B851CD6F2}"/>
              </a:ext>
            </a:extLst>
          </p:cNvPr>
          <p:cNvSpPr>
            <a:spLocks noGrp="1"/>
          </p:cNvSpPr>
          <p:nvPr>
            <p:ph type="sldNum" sz="quarter" idx="12"/>
          </p:nvPr>
        </p:nvSpPr>
        <p:spPr/>
        <p:txBody>
          <a:bodyPr/>
          <a:lstStyle/>
          <a:p>
            <a:fld id="{6E2D2B3B-882E-40F3-A32F-6DD516915044}" type="slidenum">
              <a:rPr lang="en-US" smtClean="0"/>
              <a:pPr/>
              <a:t>45</a:t>
            </a:fld>
            <a:endParaRPr lang="en-US"/>
          </a:p>
        </p:txBody>
      </p:sp>
      <p:sp>
        <p:nvSpPr>
          <p:cNvPr id="12" name="TextBox 11">
            <a:extLst>
              <a:ext uri="{FF2B5EF4-FFF2-40B4-BE49-F238E27FC236}">
                <a16:creationId xmlns:a16="http://schemas.microsoft.com/office/drawing/2014/main" id="{DE6F9157-7F74-4E24-98A2-AAC0E5471DB2}"/>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9" name="Picture 8">
            <a:extLst>
              <a:ext uri="{FF2B5EF4-FFF2-40B4-BE49-F238E27FC236}">
                <a16:creationId xmlns:a16="http://schemas.microsoft.com/office/drawing/2014/main" id="{EACFAE82-AD08-4B40-B774-2D3C2690766E}"/>
              </a:ext>
            </a:extLst>
          </p:cNvPr>
          <p:cNvPicPr>
            <a:picLocks noChangeAspect="1"/>
          </p:cNvPicPr>
          <p:nvPr/>
        </p:nvPicPr>
        <p:blipFill>
          <a:blip r:embed="rId3"/>
          <a:stretch>
            <a:fillRect/>
          </a:stretch>
        </p:blipFill>
        <p:spPr>
          <a:xfrm>
            <a:off x="1227230" y="24493"/>
            <a:ext cx="6689540" cy="4580552"/>
          </a:xfrm>
          <a:prstGeom prst="rect">
            <a:avLst/>
          </a:prstGeom>
        </p:spPr>
      </p:pic>
      <p:sp>
        <p:nvSpPr>
          <p:cNvPr id="2" name="Rectangle 1">
            <a:extLst>
              <a:ext uri="{FF2B5EF4-FFF2-40B4-BE49-F238E27FC236}">
                <a16:creationId xmlns:a16="http://schemas.microsoft.com/office/drawing/2014/main" id="{4EEDEC98-DFB5-2C24-5359-1A27B2A83251}"/>
              </a:ext>
            </a:extLst>
          </p:cNvPr>
          <p:cNvSpPr/>
          <p:nvPr/>
        </p:nvSpPr>
        <p:spPr>
          <a:xfrm>
            <a:off x="3510897" y="2683378"/>
            <a:ext cx="787638" cy="1682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647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F0A-DC3A-49AF-920B-FD93190A2144}"/>
              </a:ext>
            </a:extLst>
          </p:cNvPr>
          <p:cNvSpPr>
            <a:spLocks noGrp="1"/>
          </p:cNvSpPr>
          <p:nvPr>
            <p:ph type="title"/>
          </p:nvPr>
        </p:nvSpPr>
        <p:spPr/>
        <p:txBody>
          <a:bodyPr/>
          <a:lstStyle/>
          <a:p>
            <a:pPr algn="ctr"/>
            <a:r>
              <a:rPr lang="en-US" dirty="0"/>
              <a:t>Daily </a:t>
            </a:r>
            <a:r>
              <a:rPr lang="en-US" dirty="0" err="1"/>
              <a:t>PrEP</a:t>
            </a:r>
            <a:r>
              <a:rPr lang="en-US" dirty="0"/>
              <a:t> Adherence</a:t>
            </a:r>
          </a:p>
        </p:txBody>
      </p:sp>
      <p:sp>
        <p:nvSpPr>
          <p:cNvPr id="4" name="Slide Number Placeholder 3">
            <a:extLst>
              <a:ext uri="{FF2B5EF4-FFF2-40B4-BE49-F238E27FC236}">
                <a16:creationId xmlns:a16="http://schemas.microsoft.com/office/drawing/2014/main" id="{3CA63D93-CD56-425E-80F3-0CDF1E291911}"/>
              </a:ext>
            </a:extLst>
          </p:cNvPr>
          <p:cNvSpPr>
            <a:spLocks noGrp="1"/>
          </p:cNvSpPr>
          <p:nvPr>
            <p:ph type="sldNum" sz="quarter" idx="12"/>
          </p:nvPr>
        </p:nvSpPr>
        <p:spPr/>
        <p:txBody>
          <a:bodyPr/>
          <a:lstStyle/>
          <a:p>
            <a:fld id="{6E2D2B3B-882E-40F3-A32F-6DD516915044}" type="slidenum">
              <a:rPr lang="en-US" smtClean="0"/>
              <a:pPr/>
              <a:t>46</a:t>
            </a:fld>
            <a:endParaRPr lang="en-US"/>
          </a:p>
        </p:txBody>
      </p:sp>
      <p:pic>
        <p:nvPicPr>
          <p:cNvPr id="6" name="Picture 5">
            <a:extLst>
              <a:ext uri="{FF2B5EF4-FFF2-40B4-BE49-F238E27FC236}">
                <a16:creationId xmlns:a16="http://schemas.microsoft.com/office/drawing/2014/main" id="{E52B6D4A-7944-4DBD-B0BE-517B8ADACB1F}"/>
              </a:ext>
            </a:extLst>
          </p:cNvPr>
          <p:cNvPicPr>
            <a:picLocks noChangeAspect="1"/>
          </p:cNvPicPr>
          <p:nvPr/>
        </p:nvPicPr>
        <p:blipFill>
          <a:blip r:embed="rId2"/>
          <a:stretch>
            <a:fillRect/>
          </a:stretch>
        </p:blipFill>
        <p:spPr>
          <a:xfrm>
            <a:off x="230155" y="1006633"/>
            <a:ext cx="5163436" cy="2704044"/>
          </a:xfrm>
          <a:prstGeom prst="rect">
            <a:avLst/>
          </a:prstGeom>
        </p:spPr>
      </p:pic>
      <p:pic>
        <p:nvPicPr>
          <p:cNvPr id="8" name="Picture 7">
            <a:extLst>
              <a:ext uri="{FF2B5EF4-FFF2-40B4-BE49-F238E27FC236}">
                <a16:creationId xmlns:a16="http://schemas.microsoft.com/office/drawing/2014/main" id="{08ED8223-0ECC-449C-A85D-BC9D9649504F}"/>
              </a:ext>
            </a:extLst>
          </p:cNvPr>
          <p:cNvPicPr>
            <a:picLocks noChangeAspect="1"/>
          </p:cNvPicPr>
          <p:nvPr/>
        </p:nvPicPr>
        <p:blipFill rotWithShape="1">
          <a:blip r:embed="rId3"/>
          <a:srcRect t="2013"/>
          <a:stretch/>
        </p:blipFill>
        <p:spPr>
          <a:xfrm>
            <a:off x="5224463" y="1468886"/>
            <a:ext cx="3906506" cy="2205728"/>
          </a:xfrm>
          <a:prstGeom prst="rect">
            <a:avLst/>
          </a:prstGeom>
        </p:spPr>
      </p:pic>
      <p:sp>
        <p:nvSpPr>
          <p:cNvPr id="9" name="TextBox 8">
            <a:extLst>
              <a:ext uri="{FF2B5EF4-FFF2-40B4-BE49-F238E27FC236}">
                <a16:creationId xmlns:a16="http://schemas.microsoft.com/office/drawing/2014/main" id="{E03CA9F6-2211-4CB1-AB47-F436A909EFC5}"/>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3745575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648EB-78F7-48E9-9CC2-CFAB809B4EA8}"/>
              </a:ext>
            </a:extLst>
          </p:cNvPr>
          <p:cNvSpPr>
            <a:spLocks noGrp="1"/>
          </p:cNvSpPr>
          <p:nvPr>
            <p:ph idx="1"/>
          </p:nvPr>
        </p:nvSpPr>
        <p:spPr>
          <a:xfrm>
            <a:off x="457213" y="1379763"/>
            <a:ext cx="8315569" cy="3095861"/>
          </a:xfrm>
        </p:spPr>
        <p:txBody>
          <a:bodyPr/>
          <a:lstStyle/>
          <a:p>
            <a:r>
              <a:rPr lang="en-US" dirty="0"/>
              <a:t>FDA-approved long-acting </a:t>
            </a:r>
            <a:r>
              <a:rPr lang="en-US" u="sng" dirty="0"/>
              <a:t>injectable</a:t>
            </a:r>
            <a:r>
              <a:rPr lang="en-US" dirty="0"/>
              <a:t> formulation:</a:t>
            </a:r>
          </a:p>
          <a:p>
            <a:pPr lvl="1"/>
            <a:r>
              <a:rPr lang="en-US" dirty="0"/>
              <a:t>Cabotegravir (</a:t>
            </a:r>
            <a:r>
              <a:rPr lang="en-US" dirty="0" err="1"/>
              <a:t>Apretude</a:t>
            </a:r>
            <a:r>
              <a:rPr lang="en-US" baseline="30000" dirty="0"/>
              <a:t>®</a:t>
            </a:r>
            <a:r>
              <a:rPr lang="en-US" dirty="0"/>
              <a:t>) 600mg/3mL every 2 months</a:t>
            </a:r>
          </a:p>
          <a:p>
            <a:pPr lvl="2"/>
            <a:r>
              <a:rPr lang="en-US" dirty="0"/>
              <a:t>Optional 30mg daily oral CAB 4-week lead-in</a:t>
            </a:r>
          </a:p>
          <a:p>
            <a:pPr lvl="1"/>
            <a:r>
              <a:rPr lang="en-US" dirty="0"/>
              <a:t>Approved for adolescents &amp; adults </a:t>
            </a:r>
            <a:r>
              <a:rPr lang="en-US" u="sng" dirty="0"/>
              <a:t>&gt;</a:t>
            </a:r>
            <a:r>
              <a:rPr lang="en-US" dirty="0"/>
              <a:t> 35kg (77 </a:t>
            </a:r>
            <a:r>
              <a:rPr lang="en-US" dirty="0" err="1"/>
              <a:t>lb</a:t>
            </a:r>
            <a:r>
              <a:rPr lang="en-US" dirty="0"/>
              <a:t>)*</a:t>
            </a:r>
          </a:p>
          <a:p>
            <a:pPr marL="777240" lvl="2" indent="0">
              <a:buNone/>
            </a:pPr>
            <a:endParaRPr lang="en-US" dirty="0"/>
          </a:p>
        </p:txBody>
      </p:sp>
      <p:sp>
        <p:nvSpPr>
          <p:cNvPr id="4" name="Slide Number Placeholder 3">
            <a:extLst>
              <a:ext uri="{FF2B5EF4-FFF2-40B4-BE49-F238E27FC236}">
                <a16:creationId xmlns:a16="http://schemas.microsoft.com/office/drawing/2014/main" id="{4F29435A-2AC6-49D7-A5DC-A45E26ECDE96}"/>
              </a:ext>
            </a:extLst>
          </p:cNvPr>
          <p:cNvSpPr>
            <a:spLocks noGrp="1"/>
          </p:cNvSpPr>
          <p:nvPr>
            <p:ph type="sldNum" sz="quarter" idx="12"/>
          </p:nvPr>
        </p:nvSpPr>
        <p:spPr/>
        <p:txBody>
          <a:bodyPr/>
          <a:lstStyle/>
          <a:p>
            <a:fld id="{6E2D2B3B-882E-40F3-A32F-6DD516915044}" type="slidenum">
              <a:rPr lang="en-US" smtClean="0"/>
              <a:pPr/>
              <a:t>47</a:t>
            </a:fld>
            <a:endParaRPr lang="en-US"/>
          </a:p>
        </p:txBody>
      </p:sp>
      <p:sp>
        <p:nvSpPr>
          <p:cNvPr id="5" name="Title 1">
            <a:extLst>
              <a:ext uri="{FF2B5EF4-FFF2-40B4-BE49-F238E27FC236}">
                <a16:creationId xmlns:a16="http://schemas.microsoft.com/office/drawing/2014/main" id="{58B00CAB-DFC1-475B-8A9F-CAA13B59F422}"/>
              </a:ext>
            </a:extLst>
          </p:cNvPr>
          <p:cNvSpPr>
            <a:spLocks noGrp="1"/>
          </p:cNvSpPr>
          <p:nvPr>
            <p:ph type="title"/>
          </p:nvPr>
        </p:nvSpPr>
        <p:spPr>
          <a:xfrm>
            <a:off x="457200" y="206375"/>
            <a:ext cx="8315325" cy="857250"/>
          </a:xfrm>
        </p:spPr>
        <p:txBody>
          <a:bodyPr/>
          <a:lstStyle/>
          <a:p>
            <a:pPr algn="ctr"/>
            <a:r>
              <a:rPr lang="en-US" dirty="0"/>
              <a:t>HIV </a:t>
            </a:r>
            <a:r>
              <a:rPr lang="en-US" dirty="0" err="1"/>
              <a:t>PrEP</a:t>
            </a:r>
            <a:br>
              <a:rPr lang="en-US" dirty="0"/>
            </a:br>
            <a:r>
              <a:rPr lang="en-US" sz="2800" dirty="0"/>
              <a:t>Pre-Exposure Prophylaxis</a:t>
            </a:r>
          </a:p>
        </p:txBody>
      </p:sp>
      <p:sp>
        <p:nvSpPr>
          <p:cNvPr id="6" name="Rectangle 5">
            <a:extLst>
              <a:ext uri="{FF2B5EF4-FFF2-40B4-BE49-F238E27FC236}">
                <a16:creationId xmlns:a16="http://schemas.microsoft.com/office/drawing/2014/main" id="{2C10F899-6362-4AD0-80D9-B42C394BCBF2}"/>
              </a:ext>
            </a:extLst>
          </p:cNvPr>
          <p:cNvSpPr/>
          <p:nvPr/>
        </p:nvSpPr>
        <p:spPr>
          <a:xfrm>
            <a:off x="2209800" y="3940628"/>
            <a:ext cx="4484692" cy="646331"/>
          </a:xfrm>
          <a:prstGeom prst="rect">
            <a:avLst/>
          </a:prstGeom>
          <a:ln w="19050">
            <a:solidFill>
              <a:schemeClr val="tx1"/>
            </a:solidFill>
            <a:prstDash val="sysDot"/>
          </a:ln>
        </p:spPr>
        <p:txBody>
          <a:bodyPr wrap="square">
            <a:spAutoFit/>
          </a:bodyPr>
          <a:lstStyle/>
          <a:p>
            <a:pPr algn="ctr"/>
            <a:r>
              <a:rPr lang="en-US" dirty="0"/>
              <a:t>*Cabotegravir (CAB) FDA-approved indication for </a:t>
            </a:r>
            <a:r>
              <a:rPr lang="en-US" dirty="0" err="1"/>
              <a:t>PrEP</a:t>
            </a:r>
            <a:r>
              <a:rPr lang="en-US" dirty="0"/>
              <a:t> in 12/2021</a:t>
            </a:r>
          </a:p>
        </p:txBody>
      </p:sp>
    </p:spTree>
    <p:extLst>
      <p:ext uri="{BB962C8B-B14F-4D97-AF65-F5344CB8AC3E}">
        <p14:creationId xmlns:p14="http://schemas.microsoft.com/office/powerpoint/2010/main" val="2119196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BD4E-0B74-4D66-9291-17500EBC63F2}"/>
              </a:ext>
            </a:extLst>
          </p:cNvPr>
          <p:cNvSpPr>
            <a:spLocks noGrp="1"/>
          </p:cNvSpPr>
          <p:nvPr>
            <p:ph type="title"/>
          </p:nvPr>
        </p:nvSpPr>
        <p:spPr>
          <a:xfrm>
            <a:off x="1143000" y="205979"/>
            <a:ext cx="7629769" cy="857250"/>
          </a:xfrm>
        </p:spPr>
        <p:txBody>
          <a:bodyPr/>
          <a:lstStyle/>
          <a:p>
            <a:pPr algn="ctr"/>
            <a:r>
              <a:rPr lang="en-US" dirty="0"/>
              <a:t>Long-Acting Injectables (LAI)</a:t>
            </a:r>
          </a:p>
        </p:txBody>
      </p:sp>
      <p:sp>
        <p:nvSpPr>
          <p:cNvPr id="3" name="Content Placeholder 2">
            <a:extLst>
              <a:ext uri="{FF2B5EF4-FFF2-40B4-BE49-F238E27FC236}">
                <a16:creationId xmlns:a16="http://schemas.microsoft.com/office/drawing/2014/main" id="{B5E0617D-98D9-4A75-8C70-12B5C56F03AB}"/>
              </a:ext>
            </a:extLst>
          </p:cNvPr>
          <p:cNvSpPr>
            <a:spLocks noGrp="1"/>
          </p:cNvSpPr>
          <p:nvPr>
            <p:ph idx="1"/>
          </p:nvPr>
        </p:nvSpPr>
        <p:spPr>
          <a:xfrm>
            <a:off x="457200" y="1328792"/>
            <a:ext cx="8315569" cy="3275474"/>
          </a:xfrm>
        </p:spPr>
        <p:txBody>
          <a:bodyPr>
            <a:normAutofit/>
          </a:bodyPr>
          <a:lstStyle/>
          <a:p>
            <a:r>
              <a:rPr lang="en-US" dirty="0"/>
              <a:t>Cabotegravir (CAB) LAI q8weeks for MSM and transwomen who have sex with men (TGWSM) at high risk for HIV</a:t>
            </a:r>
          </a:p>
          <a:p>
            <a:pPr lvl="1"/>
            <a:r>
              <a:rPr lang="en-US" sz="2000" dirty="0"/>
              <a:t>4,570 MSM &amp; TGWSM (12%) double-blinded</a:t>
            </a:r>
          </a:p>
          <a:p>
            <a:pPr lvl="1"/>
            <a:r>
              <a:rPr lang="en-US" sz="2000" dirty="0"/>
              <a:t>LAI CAB HIV incidents = 13</a:t>
            </a:r>
          </a:p>
          <a:p>
            <a:pPr lvl="1"/>
            <a:r>
              <a:rPr lang="en-US" sz="2000" dirty="0"/>
              <a:t>Daily oral TDF/FTC HIV incidents = 39</a:t>
            </a:r>
          </a:p>
          <a:p>
            <a:pPr lvl="1"/>
            <a:r>
              <a:rPr lang="en-US" sz="2000" b="1" dirty="0"/>
              <a:t>66% fewer HIV infections in LAI CAB vs. TDF/FTC</a:t>
            </a:r>
          </a:p>
          <a:p>
            <a:pPr lvl="1"/>
            <a:r>
              <a:rPr lang="en-US" sz="2000" dirty="0"/>
              <a:t>Well-tolerated: injection site reactions (ISRs) = 2.2% discontinued</a:t>
            </a:r>
          </a:p>
        </p:txBody>
      </p:sp>
      <p:sp>
        <p:nvSpPr>
          <p:cNvPr id="4" name="Slide Number Placeholder 3">
            <a:extLst>
              <a:ext uri="{FF2B5EF4-FFF2-40B4-BE49-F238E27FC236}">
                <a16:creationId xmlns:a16="http://schemas.microsoft.com/office/drawing/2014/main" id="{3F2125A1-01ED-4EF6-AB2E-6CCCA1A291BB}"/>
              </a:ext>
            </a:extLst>
          </p:cNvPr>
          <p:cNvSpPr>
            <a:spLocks noGrp="1"/>
          </p:cNvSpPr>
          <p:nvPr>
            <p:ph type="sldNum" sz="quarter" idx="12"/>
          </p:nvPr>
        </p:nvSpPr>
        <p:spPr/>
        <p:txBody>
          <a:bodyPr/>
          <a:lstStyle/>
          <a:p>
            <a:fld id="{6E2D2B3B-882E-40F3-A32F-6DD516915044}" type="slidenum">
              <a:rPr lang="en-US" smtClean="0"/>
              <a:pPr/>
              <a:t>48</a:t>
            </a:fld>
            <a:endParaRPr lang="en-US"/>
          </a:p>
        </p:txBody>
      </p:sp>
      <p:pic>
        <p:nvPicPr>
          <p:cNvPr id="8" name="Picture 7">
            <a:extLst>
              <a:ext uri="{FF2B5EF4-FFF2-40B4-BE49-F238E27FC236}">
                <a16:creationId xmlns:a16="http://schemas.microsoft.com/office/drawing/2014/main" id="{BE93E144-7D18-45B0-B7A4-2C21B20FDD0E}"/>
              </a:ext>
            </a:extLst>
          </p:cNvPr>
          <p:cNvPicPr>
            <a:picLocks noChangeAspect="1"/>
          </p:cNvPicPr>
          <p:nvPr/>
        </p:nvPicPr>
        <p:blipFill>
          <a:blip r:embed="rId3"/>
          <a:stretch>
            <a:fillRect/>
          </a:stretch>
        </p:blipFill>
        <p:spPr>
          <a:xfrm>
            <a:off x="0" y="12784"/>
            <a:ext cx="1828800" cy="1219200"/>
          </a:xfrm>
          <a:prstGeom prst="rect">
            <a:avLst/>
          </a:prstGeom>
        </p:spPr>
      </p:pic>
      <p:sp>
        <p:nvSpPr>
          <p:cNvPr id="9" name="Google Shape;233;p34">
            <a:extLst>
              <a:ext uri="{FF2B5EF4-FFF2-40B4-BE49-F238E27FC236}">
                <a16:creationId xmlns:a16="http://schemas.microsoft.com/office/drawing/2014/main" id="{47F6626B-AE9D-4EAA-9095-1D1615063974}"/>
              </a:ext>
            </a:extLst>
          </p:cNvPr>
          <p:cNvSpPr txBox="1"/>
          <p:nvPr/>
        </p:nvSpPr>
        <p:spPr>
          <a:xfrm>
            <a:off x="1219201" y="4754540"/>
            <a:ext cx="7239000"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https://www.hptn.org/research/studies/hptn083</a:t>
            </a:r>
          </a:p>
        </p:txBody>
      </p:sp>
    </p:spTree>
    <p:extLst>
      <p:ext uri="{BB962C8B-B14F-4D97-AF65-F5344CB8AC3E}">
        <p14:creationId xmlns:p14="http://schemas.microsoft.com/office/powerpoint/2010/main" val="410990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BD4E-0B74-4D66-9291-17500EBC63F2}"/>
              </a:ext>
            </a:extLst>
          </p:cNvPr>
          <p:cNvSpPr>
            <a:spLocks noGrp="1"/>
          </p:cNvSpPr>
          <p:nvPr>
            <p:ph type="title"/>
          </p:nvPr>
        </p:nvSpPr>
        <p:spPr>
          <a:xfrm>
            <a:off x="457201" y="205979"/>
            <a:ext cx="7696200" cy="857250"/>
          </a:xfrm>
        </p:spPr>
        <p:txBody>
          <a:bodyPr/>
          <a:lstStyle/>
          <a:p>
            <a:pPr algn="ctr"/>
            <a:r>
              <a:rPr lang="en-US" dirty="0"/>
              <a:t>Long-Acting Injectables (LAI)</a:t>
            </a:r>
          </a:p>
        </p:txBody>
      </p:sp>
      <p:sp>
        <p:nvSpPr>
          <p:cNvPr id="4" name="Slide Number Placeholder 3">
            <a:extLst>
              <a:ext uri="{FF2B5EF4-FFF2-40B4-BE49-F238E27FC236}">
                <a16:creationId xmlns:a16="http://schemas.microsoft.com/office/drawing/2014/main" id="{3F2125A1-01ED-4EF6-AB2E-6CCCA1A291BB}"/>
              </a:ext>
            </a:extLst>
          </p:cNvPr>
          <p:cNvSpPr>
            <a:spLocks noGrp="1"/>
          </p:cNvSpPr>
          <p:nvPr>
            <p:ph type="sldNum" sz="quarter" idx="12"/>
          </p:nvPr>
        </p:nvSpPr>
        <p:spPr/>
        <p:txBody>
          <a:bodyPr/>
          <a:lstStyle/>
          <a:p>
            <a:fld id="{6E2D2B3B-882E-40F3-A32F-6DD516915044}" type="slidenum">
              <a:rPr lang="en-US" smtClean="0"/>
              <a:pPr/>
              <a:t>49</a:t>
            </a:fld>
            <a:endParaRPr lang="en-US"/>
          </a:p>
        </p:txBody>
      </p:sp>
      <p:pic>
        <p:nvPicPr>
          <p:cNvPr id="6" name="Picture 5">
            <a:extLst>
              <a:ext uri="{FF2B5EF4-FFF2-40B4-BE49-F238E27FC236}">
                <a16:creationId xmlns:a16="http://schemas.microsoft.com/office/drawing/2014/main" id="{5F13470D-C049-4FDD-8F57-19EDDD4E3714}"/>
              </a:ext>
            </a:extLst>
          </p:cNvPr>
          <p:cNvPicPr>
            <a:picLocks noChangeAspect="1"/>
          </p:cNvPicPr>
          <p:nvPr/>
        </p:nvPicPr>
        <p:blipFill rotWithShape="1">
          <a:blip r:embed="rId3"/>
          <a:srcRect t="3798"/>
          <a:stretch/>
        </p:blipFill>
        <p:spPr>
          <a:xfrm>
            <a:off x="7433405" y="0"/>
            <a:ext cx="1710595" cy="1447801"/>
          </a:xfrm>
          <a:prstGeom prst="rect">
            <a:avLst/>
          </a:prstGeom>
        </p:spPr>
      </p:pic>
      <p:sp>
        <p:nvSpPr>
          <p:cNvPr id="3" name="Content Placeholder 2">
            <a:extLst>
              <a:ext uri="{FF2B5EF4-FFF2-40B4-BE49-F238E27FC236}">
                <a16:creationId xmlns:a16="http://schemas.microsoft.com/office/drawing/2014/main" id="{B5E0617D-98D9-4A75-8C70-12B5C56F03AB}"/>
              </a:ext>
            </a:extLst>
          </p:cNvPr>
          <p:cNvSpPr>
            <a:spLocks noGrp="1"/>
          </p:cNvSpPr>
          <p:nvPr>
            <p:ph idx="1"/>
          </p:nvPr>
        </p:nvSpPr>
        <p:spPr>
          <a:xfrm>
            <a:off x="457201" y="1362521"/>
            <a:ext cx="8315569" cy="3275474"/>
          </a:xfrm>
        </p:spPr>
        <p:txBody>
          <a:bodyPr>
            <a:normAutofit lnSpcReduction="10000"/>
          </a:bodyPr>
          <a:lstStyle/>
          <a:p>
            <a:r>
              <a:rPr lang="en-US" dirty="0"/>
              <a:t>Cabotegravir (CAB) LAI q8weeks for sexually active cisgender women (not pregnant or breastfeeding, on contraception) at high risk for HIV</a:t>
            </a:r>
          </a:p>
          <a:p>
            <a:pPr lvl="1"/>
            <a:r>
              <a:rPr lang="en-US" sz="2000" dirty="0"/>
              <a:t>3,224 participants in Sub-Saharan Africa</a:t>
            </a:r>
          </a:p>
          <a:p>
            <a:pPr lvl="1"/>
            <a:r>
              <a:rPr lang="en-US" sz="2000" dirty="0"/>
              <a:t>LAI CAB HIV incidents = 4</a:t>
            </a:r>
          </a:p>
          <a:p>
            <a:pPr lvl="1"/>
            <a:r>
              <a:rPr lang="en-US" sz="2000" dirty="0"/>
              <a:t>Daily oral TDF/FTC HIV incidents = 36</a:t>
            </a:r>
          </a:p>
          <a:p>
            <a:pPr lvl="1"/>
            <a:r>
              <a:rPr lang="en-US" sz="2000" b="1" dirty="0"/>
              <a:t>89% fewer HIV infections in LAI CAB for cisgender women vs. TDF/FTC</a:t>
            </a:r>
          </a:p>
          <a:p>
            <a:pPr lvl="1"/>
            <a:r>
              <a:rPr lang="en-US" sz="2000" dirty="0"/>
              <a:t>Well-tolerated: ISRs – no discontinuations due to ISRs</a:t>
            </a:r>
            <a:endParaRPr lang="en-US" sz="2000" b="1" dirty="0"/>
          </a:p>
          <a:p>
            <a:pPr lvl="1"/>
            <a:endParaRPr lang="en-US" sz="2000" dirty="0"/>
          </a:p>
          <a:p>
            <a:endParaRPr lang="en-US" dirty="0"/>
          </a:p>
        </p:txBody>
      </p:sp>
      <p:sp>
        <p:nvSpPr>
          <p:cNvPr id="7" name="Google Shape;233;p34">
            <a:extLst>
              <a:ext uri="{FF2B5EF4-FFF2-40B4-BE49-F238E27FC236}">
                <a16:creationId xmlns:a16="http://schemas.microsoft.com/office/drawing/2014/main" id="{0E44DFDD-2A62-4DE6-B1F8-DDB5839F65D4}"/>
              </a:ext>
            </a:extLst>
          </p:cNvPr>
          <p:cNvSpPr txBox="1"/>
          <p:nvPr/>
        </p:nvSpPr>
        <p:spPr>
          <a:xfrm>
            <a:off x="1219201" y="4754540"/>
            <a:ext cx="7239000"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https://www.084life.org/study-results/</a:t>
            </a:r>
          </a:p>
        </p:txBody>
      </p:sp>
    </p:spTree>
    <p:extLst>
      <p:ext uri="{BB962C8B-B14F-4D97-AF65-F5344CB8AC3E}">
        <p14:creationId xmlns:p14="http://schemas.microsoft.com/office/powerpoint/2010/main" val="56876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FD221-7E30-497D-812E-17D4D10B5B70}"/>
              </a:ext>
            </a:extLst>
          </p:cNvPr>
          <p:cNvSpPr>
            <a:spLocks noGrp="1"/>
          </p:cNvSpPr>
          <p:nvPr>
            <p:ph idx="1"/>
          </p:nvPr>
        </p:nvSpPr>
        <p:spPr>
          <a:xfrm>
            <a:off x="304800" y="966814"/>
            <a:ext cx="3659115" cy="2690788"/>
          </a:xfrm>
        </p:spPr>
        <p:txBody>
          <a:bodyPr>
            <a:normAutofit fontScale="70000" lnSpcReduction="20000"/>
          </a:bodyPr>
          <a:lstStyle/>
          <a:p>
            <a:r>
              <a:rPr lang="en-US" b="1" dirty="0"/>
              <a:t>Fast-Track Cities Initiative</a:t>
            </a:r>
            <a:r>
              <a:rPr lang="en-US" dirty="0"/>
              <a:t> (FTCI) is a global partnership between the city of </a:t>
            </a:r>
            <a:r>
              <a:rPr lang="en-US" dirty="0" err="1"/>
              <a:t>PaTheris</a:t>
            </a:r>
            <a:r>
              <a:rPr lang="en-US" dirty="0"/>
              <a:t>, Joint United Nations Program on HIV/AIDS, United Nations Settlement Program, and the International Association of Providers of AIDS Care, in collaboration with the local, national, regional, and international partners and stakeholders. </a:t>
            </a:r>
          </a:p>
        </p:txBody>
      </p:sp>
      <p:sp>
        <p:nvSpPr>
          <p:cNvPr id="4" name="Slide Number Placeholder 3">
            <a:extLst>
              <a:ext uri="{FF2B5EF4-FFF2-40B4-BE49-F238E27FC236}">
                <a16:creationId xmlns:a16="http://schemas.microsoft.com/office/drawing/2014/main" id="{98D5AC59-F861-4FBA-881F-E9C32786F005}"/>
              </a:ext>
            </a:extLst>
          </p:cNvPr>
          <p:cNvSpPr>
            <a:spLocks noGrp="1"/>
          </p:cNvSpPr>
          <p:nvPr>
            <p:ph type="sldNum" sz="quarter" idx="12"/>
          </p:nvPr>
        </p:nvSpPr>
        <p:spPr/>
        <p:txBody>
          <a:bodyPr/>
          <a:lstStyle/>
          <a:p>
            <a:fld id="{6E2D2B3B-882E-40F3-A32F-6DD516915044}" type="slidenum">
              <a:rPr lang="en-US" smtClean="0"/>
              <a:pPr/>
              <a:t>5</a:t>
            </a:fld>
            <a:endParaRPr lang="en-US"/>
          </a:p>
        </p:txBody>
      </p:sp>
      <p:pic>
        <p:nvPicPr>
          <p:cNvPr id="7" name="Picture 6">
            <a:extLst>
              <a:ext uri="{FF2B5EF4-FFF2-40B4-BE49-F238E27FC236}">
                <a16:creationId xmlns:a16="http://schemas.microsoft.com/office/drawing/2014/main" id="{6A7246EE-3653-4D7F-B512-968FC6676E40}"/>
              </a:ext>
            </a:extLst>
          </p:cNvPr>
          <p:cNvPicPr>
            <a:picLocks noChangeAspect="1"/>
          </p:cNvPicPr>
          <p:nvPr/>
        </p:nvPicPr>
        <p:blipFill>
          <a:blip r:embed="rId3"/>
          <a:stretch>
            <a:fillRect/>
          </a:stretch>
        </p:blipFill>
        <p:spPr>
          <a:xfrm>
            <a:off x="304800" y="143724"/>
            <a:ext cx="2857500" cy="747531"/>
          </a:xfrm>
          <a:prstGeom prst="rect">
            <a:avLst/>
          </a:prstGeom>
        </p:spPr>
      </p:pic>
      <p:pic>
        <p:nvPicPr>
          <p:cNvPr id="6" name="Picture 5">
            <a:extLst>
              <a:ext uri="{FF2B5EF4-FFF2-40B4-BE49-F238E27FC236}">
                <a16:creationId xmlns:a16="http://schemas.microsoft.com/office/drawing/2014/main" id="{86D9AC86-F43F-4334-91F3-CC21F78FA959}"/>
              </a:ext>
            </a:extLst>
          </p:cNvPr>
          <p:cNvPicPr>
            <a:picLocks noChangeAspect="1"/>
          </p:cNvPicPr>
          <p:nvPr/>
        </p:nvPicPr>
        <p:blipFill>
          <a:blip r:embed="rId4"/>
          <a:stretch>
            <a:fillRect/>
          </a:stretch>
        </p:blipFill>
        <p:spPr>
          <a:xfrm>
            <a:off x="4018174" y="659632"/>
            <a:ext cx="1693069" cy="307181"/>
          </a:xfrm>
          <a:prstGeom prst="rect">
            <a:avLst/>
          </a:prstGeom>
        </p:spPr>
      </p:pic>
      <p:pic>
        <p:nvPicPr>
          <p:cNvPr id="9" name="Picture 8">
            <a:extLst>
              <a:ext uri="{FF2B5EF4-FFF2-40B4-BE49-F238E27FC236}">
                <a16:creationId xmlns:a16="http://schemas.microsoft.com/office/drawing/2014/main" id="{CBAD8881-E232-427A-803A-FD2A1608DE76}"/>
              </a:ext>
            </a:extLst>
          </p:cNvPr>
          <p:cNvPicPr>
            <a:picLocks noChangeAspect="1"/>
          </p:cNvPicPr>
          <p:nvPr/>
        </p:nvPicPr>
        <p:blipFill>
          <a:blip r:embed="rId5"/>
          <a:stretch>
            <a:fillRect/>
          </a:stretch>
        </p:blipFill>
        <p:spPr>
          <a:xfrm>
            <a:off x="4027527" y="976858"/>
            <a:ext cx="1164653" cy="1270531"/>
          </a:xfrm>
          <a:prstGeom prst="rect">
            <a:avLst/>
          </a:prstGeom>
        </p:spPr>
      </p:pic>
      <p:pic>
        <p:nvPicPr>
          <p:cNvPr id="10" name="Picture 9">
            <a:extLst>
              <a:ext uri="{FF2B5EF4-FFF2-40B4-BE49-F238E27FC236}">
                <a16:creationId xmlns:a16="http://schemas.microsoft.com/office/drawing/2014/main" id="{FDDDF27F-9DDD-4CBD-927D-1797C042C812}"/>
              </a:ext>
            </a:extLst>
          </p:cNvPr>
          <p:cNvPicPr>
            <a:picLocks noChangeAspect="1"/>
          </p:cNvPicPr>
          <p:nvPr/>
        </p:nvPicPr>
        <p:blipFill rotWithShape="1">
          <a:blip r:embed="rId6"/>
          <a:srcRect l="3626" r="9656"/>
          <a:stretch/>
        </p:blipFill>
        <p:spPr>
          <a:xfrm>
            <a:off x="4035762" y="2224214"/>
            <a:ext cx="1164653" cy="1250156"/>
          </a:xfrm>
          <a:prstGeom prst="rect">
            <a:avLst/>
          </a:prstGeom>
        </p:spPr>
      </p:pic>
      <p:pic>
        <p:nvPicPr>
          <p:cNvPr id="11" name="Picture 10">
            <a:extLst>
              <a:ext uri="{FF2B5EF4-FFF2-40B4-BE49-F238E27FC236}">
                <a16:creationId xmlns:a16="http://schemas.microsoft.com/office/drawing/2014/main" id="{02832D61-EDE5-4348-B133-843337745F95}"/>
              </a:ext>
            </a:extLst>
          </p:cNvPr>
          <p:cNvPicPr>
            <a:picLocks noChangeAspect="1"/>
          </p:cNvPicPr>
          <p:nvPr/>
        </p:nvPicPr>
        <p:blipFill rotWithShape="1">
          <a:blip r:embed="rId7"/>
          <a:srcRect l="-1" r="38310"/>
          <a:stretch/>
        </p:blipFill>
        <p:spPr>
          <a:xfrm>
            <a:off x="5192180" y="981551"/>
            <a:ext cx="1064045" cy="1270531"/>
          </a:xfrm>
          <a:prstGeom prst="rect">
            <a:avLst/>
          </a:prstGeom>
        </p:spPr>
      </p:pic>
      <p:pic>
        <p:nvPicPr>
          <p:cNvPr id="12" name="Picture 11">
            <a:extLst>
              <a:ext uri="{FF2B5EF4-FFF2-40B4-BE49-F238E27FC236}">
                <a16:creationId xmlns:a16="http://schemas.microsoft.com/office/drawing/2014/main" id="{52D4B7C4-D031-4264-BB5B-B319A8C2F34C}"/>
              </a:ext>
            </a:extLst>
          </p:cNvPr>
          <p:cNvPicPr>
            <a:picLocks noChangeAspect="1"/>
          </p:cNvPicPr>
          <p:nvPr/>
        </p:nvPicPr>
        <p:blipFill rotWithShape="1">
          <a:blip r:embed="rId8"/>
          <a:srcRect t="-1" r="21066" b="2553"/>
          <a:stretch/>
        </p:blipFill>
        <p:spPr>
          <a:xfrm>
            <a:off x="5192180" y="2228347"/>
            <a:ext cx="1811212" cy="1228725"/>
          </a:xfrm>
          <a:prstGeom prst="rect">
            <a:avLst/>
          </a:prstGeom>
        </p:spPr>
      </p:pic>
      <p:pic>
        <p:nvPicPr>
          <p:cNvPr id="13" name="Picture 12">
            <a:extLst>
              <a:ext uri="{FF2B5EF4-FFF2-40B4-BE49-F238E27FC236}">
                <a16:creationId xmlns:a16="http://schemas.microsoft.com/office/drawing/2014/main" id="{F4A3B7F2-F3FA-4BFE-A2AE-5E238CB7E1EE}"/>
              </a:ext>
            </a:extLst>
          </p:cNvPr>
          <p:cNvPicPr>
            <a:picLocks noChangeAspect="1"/>
          </p:cNvPicPr>
          <p:nvPr/>
        </p:nvPicPr>
        <p:blipFill rotWithShape="1">
          <a:blip r:embed="rId9"/>
          <a:srcRect r="9884"/>
          <a:stretch/>
        </p:blipFill>
        <p:spPr>
          <a:xfrm>
            <a:off x="6231555" y="991521"/>
            <a:ext cx="1880580" cy="1234480"/>
          </a:xfrm>
          <a:prstGeom prst="rect">
            <a:avLst/>
          </a:prstGeom>
        </p:spPr>
      </p:pic>
      <p:pic>
        <p:nvPicPr>
          <p:cNvPr id="14" name="Picture 13">
            <a:extLst>
              <a:ext uri="{FF2B5EF4-FFF2-40B4-BE49-F238E27FC236}">
                <a16:creationId xmlns:a16="http://schemas.microsoft.com/office/drawing/2014/main" id="{BC4FCA62-2710-48E5-833B-A903957F15F0}"/>
              </a:ext>
            </a:extLst>
          </p:cNvPr>
          <p:cNvPicPr>
            <a:picLocks noChangeAspect="1"/>
          </p:cNvPicPr>
          <p:nvPr/>
        </p:nvPicPr>
        <p:blipFill>
          <a:blip r:embed="rId10"/>
          <a:stretch>
            <a:fillRect/>
          </a:stretch>
        </p:blipFill>
        <p:spPr>
          <a:xfrm>
            <a:off x="228600" y="3667572"/>
            <a:ext cx="6567379" cy="899286"/>
          </a:xfrm>
          <a:prstGeom prst="rect">
            <a:avLst/>
          </a:prstGeom>
        </p:spPr>
      </p:pic>
      <p:sp>
        <p:nvSpPr>
          <p:cNvPr id="2" name="Rectangle 1">
            <a:extLst>
              <a:ext uri="{FF2B5EF4-FFF2-40B4-BE49-F238E27FC236}">
                <a16:creationId xmlns:a16="http://schemas.microsoft.com/office/drawing/2014/main" id="{734F6AAD-3625-4787-8053-3968F5B072CC}"/>
              </a:ext>
            </a:extLst>
          </p:cNvPr>
          <p:cNvSpPr/>
          <p:nvPr/>
        </p:nvSpPr>
        <p:spPr>
          <a:xfrm>
            <a:off x="6858000" y="3229511"/>
            <a:ext cx="2211181" cy="1323439"/>
          </a:xfrm>
          <a:prstGeom prst="rect">
            <a:avLst/>
          </a:prstGeom>
        </p:spPr>
        <p:txBody>
          <a:bodyPr wrap="square">
            <a:spAutoFit/>
          </a:bodyPr>
          <a:lstStyle/>
          <a:p>
            <a:r>
              <a:rPr lang="en-US" sz="1600" b="1" dirty="0"/>
              <a:t>Strengthening HIV Programs </a:t>
            </a:r>
          </a:p>
          <a:p>
            <a:r>
              <a:rPr lang="en-US" sz="1600" b="1" dirty="0"/>
              <a:t>and Leveraging Resources</a:t>
            </a:r>
          </a:p>
          <a:p>
            <a:r>
              <a:rPr lang="en-US" sz="1600" b="1" dirty="0"/>
              <a:t>to End AIDS by 2030</a:t>
            </a:r>
            <a:endParaRPr lang="en-US" sz="1600" dirty="0"/>
          </a:p>
        </p:txBody>
      </p:sp>
    </p:spTree>
    <p:extLst>
      <p:ext uri="{BB962C8B-B14F-4D97-AF65-F5344CB8AC3E}">
        <p14:creationId xmlns:p14="http://schemas.microsoft.com/office/powerpoint/2010/main" val="1144914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FE1472-AACB-48A8-9FFB-BCC0C3A65C20}"/>
              </a:ext>
            </a:extLst>
          </p:cNvPr>
          <p:cNvSpPr>
            <a:spLocks noGrp="1"/>
          </p:cNvSpPr>
          <p:nvPr>
            <p:ph type="sldNum" sz="quarter" idx="12"/>
          </p:nvPr>
        </p:nvSpPr>
        <p:spPr/>
        <p:txBody>
          <a:bodyPr/>
          <a:lstStyle/>
          <a:p>
            <a:fld id="{6E2D2B3B-882E-40F3-A32F-6DD516915044}" type="slidenum">
              <a:rPr lang="en-US" smtClean="0"/>
              <a:pPr/>
              <a:t>50</a:t>
            </a:fld>
            <a:endParaRPr lang="en-US"/>
          </a:p>
        </p:txBody>
      </p:sp>
      <p:pic>
        <p:nvPicPr>
          <p:cNvPr id="6" name="Picture 5">
            <a:extLst>
              <a:ext uri="{FF2B5EF4-FFF2-40B4-BE49-F238E27FC236}">
                <a16:creationId xmlns:a16="http://schemas.microsoft.com/office/drawing/2014/main" id="{0B045B1B-D092-4CDE-A6E2-AA37CD241E5D}"/>
              </a:ext>
            </a:extLst>
          </p:cNvPr>
          <p:cNvPicPr>
            <a:picLocks noChangeAspect="1"/>
          </p:cNvPicPr>
          <p:nvPr/>
        </p:nvPicPr>
        <p:blipFill rotWithShape="1">
          <a:blip r:embed="rId2"/>
          <a:srcRect b="42593"/>
          <a:stretch/>
        </p:blipFill>
        <p:spPr>
          <a:xfrm>
            <a:off x="1" y="585141"/>
            <a:ext cx="9144000" cy="3358209"/>
          </a:xfrm>
          <a:prstGeom prst="rect">
            <a:avLst/>
          </a:prstGeom>
        </p:spPr>
      </p:pic>
      <p:sp>
        <p:nvSpPr>
          <p:cNvPr id="7" name="TextBox 6">
            <a:extLst>
              <a:ext uri="{FF2B5EF4-FFF2-40B4-BE49-F238E27FC236}">
                <a16:creationId xmlns:a16="http://schemas.microsoft.com/office/drawing/2014/main" id="{4F36B6DC-B4E2-4802-8607-7A55D6FEB608}"/>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78811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73B49-3EDB-4C01-B3C5-3EA6D82BDC03}"/>
              </a:ext>
            </a:extLst>
          </p:cNvPr>
          <p:cNvSpPr>
            <a:spLocks noGrp="1"/>
          </p:cNvSpPr>
          <p:nvPr>
            <p:ph type="sldNum" sz="quarter" idx="12"/>
          </p:nvPr>
        </p:nvSpPr>
        <p:spPr/>
        <p:txBody>
          <a:bodyPr/>
          <a:lstStyle/>
          <a:p>
            <a:fld id="{6E2D2B3B-882E-40F3-A32F-6DD516915044}" type="slidenum">
              <a:rPr lang="en-US" smtClean="0"/>
              <a:pPr/>
              <a:t>51</a:t>
            </a:fld>
            <a:endParaRPr lang="en-US"/>
          </a:p>
        </p:txBody>
      </p:sp>
      <p:sp>
        <p:nvSpPr>
          <p:cNvPr id="5" name="TextBox 4">
            <a:extLst>
              <a:ext uri="{FF2B5EF4-FFF2-40B4-BE49-F238E27FC236}">
                <a16:creationId xmlns:a16="http://schemas.microsoft.com/office/drawing/2014/main" id="{9FCB7F2B-2A8F-4D17-B5F0-D8260745298C}"/>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6" name="Picture 5">
            <a:extLst>
              <a:ext uri="{FF2B5EF4-FFF2-40B4-BE49-F238E27FC236}">
                <a16:creationId xmlns:a16="http://schemas.microsoft.com/office/drawing/2014/main" id="{E4EA1318-E103-4330-BDBD-3CF7804139D6}"/>
              </a:ext>
            </a:extLst>
          </p:cNvPr>
          <p:cNvPicPr>
            <a:picLocks noChangeAspect="1"/>
          </p:cNvPicPr>
          <p:nvPr/>
        </p:nvPicPr>
        <p:blipFill rotWithShape="1">
          <a:blip r:embed="rId2"/>
          <a:srcRect t="56105" b="-393"/>
          <a:stretch/>
        </p:blipFill>
        <p:spPr>
          <a:xfrm>
            <a:off x="0" y="518954"/>
            <a:ext cx="9144000" cy="2590800"/>
          </a:xfrm>
          <a:prstGeom prst="rect">
            <a:avLst/>
          </a:prstGeom>
        </p:spPr>
      </p:pic>
      <p:pic>
        <p:nvPicPr>
          <p:cNvPr id="8" name="Picture 7">
            <a:extLst>
              <a:ext uri="{FF2B5EF4-FFF2-40B4-BE49-F238E27FC236}">
                <a16:creationId xmlns:a16="http://schemas.microsoft.com/office/drawing/2014/main" id="{B8A2677D-4874-4EC5-A4A9-FBC0DCBC275E}"/>
              </a:ext>
            </a:extLst>
          </p:cNvPr>
          <p:cNvPicPr>
            <a:picLocks noChangeAspect="1"/>
          </p:cNvPicPr>
          <p:nvPr/>
        </p:nvPicPr>
        <p:blipFill rotWithShape="1">
          <a:blip r:embed="rId3"/>
          <a:srcRect t="5448"/>
          <a:stretch/>
        </p:blipFill>
        <p:spPr>
          <a:xfrm>
            <a:off x="0" y="3056605"/>
            <a:ext cx="9080428" cy="1115345"/>
          </a:xfrm>
          <a:prstGeom prst="rect">
            <a:avLst/>
          </a:prstGeom>
        </p:spPr>
      </p:pic>
    </p:spTree>
    <p:extLst>
      <p:ext uri="{BB962C8B-B14F-4D97-AF65-F5344CB8AC3E}">
        <p14:creationId xmlns:p14="http://schemas.microsoft.com/office/powerpoint/2010/main" val="526461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96F79-C8F2-4EB1-BEB5-2000BD94D270}"/>
              </a:ext>
            </a:extLst>
          </p:cNvPr>
          <p:cNvSpPr>
            <a:spLocks noGrp="1"/>
          </p:cNvSpPr>
          <p:nvPr>
            <p:ph type="sldNum" sz="quarter" idx="12"/>
          </p:nvPr>
        </p:nvSpPr>
        <p:spPr/>
        <p:txBody>
          <a:bodyPr/>
          <a:lstStyle/>
          <a:p>
            <a:fld id="{6E2D2B3B-882E-40F3-A32F-6DD516915044}" type="slidenum">
              <a:rPr lang="en-US" smtClean="0"/>
              <a:pPr/>
              <a:t>52</a:t>
            </a:fld>
            <a:endParaRPr lang="en-US"/>
          </a:p>
        </p:txBody>
      </p:sp>
      <p:pic>
        <p:nvPicPr>
          <p:cNvPr id="6" name="Picture 5">
            <a:extLst>
              <a:ext uri="{FF2B5EF4-FFF2-40B4-BE49-F238E27FC236}">
                <a16:creationId xmlns:a16="http://schemas.microsoft.com/office/drawing/2014/main" id="{50EDE97E-4F61-4D85-8F06-0E09652FD4B5}"/>
              </a:ext>
            </a:extLst>
          </p:cNvPr>
          <p:cNvPicPr>
            <a:picLocks noChangeAspect="1"/>
          </p:cNvPicPr>
          <p:nvPr/>
        </p:nvPicPr>
        <p:blipFill>
          <a:blip r:embed="rId2"/>
          <a:stretch>
            <a:fillRect/>
          </a:stretch>
        </p:blipFill>
        <p:spPr>
          <a:xfrm>
            <a:off x="228600" y="0"/>
            <a:ext cx="8686800" cy="4645602"/>
          </a:xfrm>
          <a:prstGeom prst="rect">
            <a:avLst/>
          </a:prstGeom>
        </p:spPr>
      </p:pic>
      <p:sp>
        <p:nvSpPr>
          <p:cNvPr id="9" name="Rectangle 8">
            <a:extLst>
              <a:ext uri="{FF2B5EF4-FFF2-40B4-BE49-F238E27FC236}">
                <a16:creationId xmlns:a16="http://schemas.microsoft.com/office/drawing/2014/main" id="{5B9EC6D1-3CE3-4317-962D-2FD84F3201C5}"/>
              </a:ext>
            </a:extLst>
          </p:cNvPr>
          <p:cNvSpPr/>
          <p:nvPr/>
        </p:nvSpPr>
        <p:spPr>
          <a:xfrm>
            <a:off x="1981200" y="1581150"/>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FE1BF2-28DD-43C7-AE37-1D0ADAFF2E13}"/>
              </a:ext>
            </a:extLst>
          </p:cNvPr>
          <p:cNvSpPr/>
          <p:nvPr/>
        </p:nvSpPr>
        <p:spPr>
          <a:xfrm>
            <a:off x="1981200" y="2999076"/>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27B5DB-8394-4F69-B716-8431A2D138F3}"/>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2935056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2D569-FF85-4749-A4FE-C9461441C3EF}"/>
              </a:ext>
            </a:extLst>
          </p:cNvPr>
          <p:cNvSpPr>
            <a:spLocks noGrp="1"/>
          </p:cNvSpPr>
          <p:nvPr>
            <p:ph type="sldNum" sz="quarter" idx="12"/>
          </p:nvPr>
        </p:nvSpPr>
        <p:spPr/>
        <p:txBody>
          <a:bodyPr/>
          <a:lstStyle/>
          <a:p>
            <a:fld id="{6E2D2B3B-882E-40F3-A32F-6DD516915044}" type="slidenum">
              <a:rPr lang="en-US" smtClean="0"/>
              <a:pPr/>
              <a:t>53</a:t>
            </a:fld>
            <a:endParaRPr lang="en-US"/>
          </a:p>
        </p:txBody>
      </p:sp>
      <p:pic>
        <p:nvPicPr>
          <p:cNvPr id="6" name="Picture 5">
            <a:extLst>
              <a:ext uri="{FF2B5EF4-FFF2-40B4-BE49-F238E27FC236}">
                <a16:creationId xmlns:a16="http://schemas.microsoft.com/office/drawing/2014/main" id="{AF517751-1EA9-4367-A261-36AE4DEEBF09}"/>
              </a:ext>
            </a:extLst>
          </p:cNvPr>
          <p:cNvPicPr>
            <a:picLocks noChangeAspect="1"/>
          </p:cNvPicPr>
          <p:nvPr/>
        </p:nvPicPr>
        <p:blipFill>
          <a:blip r:embed="rId2"/>
          <a:stretch>
            <a:fillRect/>
          </a:stretch>
        </p:blipFill>
        <p:spPr>
          <a:xfrm>
            <a:off x="337001" y="0"/>
            <a:ext cx="8469997" cy="4629973"/>
          </a:xfrm>
          <a:prstGeom prst="rect">
            <a:avLst/>
          </a:prstGeom>
        </p:spPr>
      </p:pic>
      <p:sp>
        <p:nvSpPr>
          <p:cNvPr id="7" name="TextBox 6">
            <a:extLst>
              <a:ext uri="{FF2B5EF4-FFF2-40B4-BE49-F238E27FC236}">
                <a16:creationId xmlns:a16="http://schemas.microsoft.com/office/drawing/2014/main" id="{04D9F08F-D85A-42E9-9BDD-9415B2435F79}"/>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046562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D6C3-04F5-460D-A957-2CC056DB35A9}"/>
              </a:ext>
            </a:extLst>
          </p:cNvPr>
          <p:cNvSpPr>
            <a:spLocks noGrp="1"/>
          </p:cNvSpPr>
          <p:nvPr>
            <p:ph type="title"/>
          </p:nvPr>
        </p:nvSpPr>
        <p:spPr/>
        <p:txBody>
          <a:bodyPr/>
          <a:lstStyle/>
          <a:p>
            <a:pPr algn="ctr"/>
            <a:r>
              <a:rPr lang="en-US" dirty="0"/>
              <a:t>Cabotegravir drug interactions</a:t>
            </a:r>
          </a:p>
        </p:txBody>
      </p:sp>
      <p:sp>
        <p:nvSpPr>
          <p:cNvPr id="3" name="Text Placeholder 2">
            <a:extLst>
              <a:ext uri="{FF2B5EF4-FFF2-40B4-BE49-F238E27FC236}">
                <a16:creationId xmlns:a16="http://schemas.microsoft.com/office/drawing/2014/main" id="{0B964B7F-150C-45C7-AFEF-6FFA652B65C3}"/>
              </a:ext>
            </a:extLst>
          </p:cNvPr>
          <p:cNvSpPr>
            <a:spLocks noGrp="1"/>
          </p:cNvSpPr>
          <p:nvPr>
            <p:ph type="body" idx="1"/>
          </p:nvPr>
        </p:nvSpPr>
        <p:spPr/>
        <p:txBody>
          <a:bodyPr/>
          <a:lstStyle/>
          <a:p>
            <a:r>
              <a:rPr lang="en-US" dirty="0"/>
              <a:t>Anticonvulsants</a:t>
            </a:r>
          </a:p>
        </p:txBody>
      </p:sp>
      <p:sp>
        <p:nvSpPr>
          <p:cNvPr id="4" name="Content Placeholder 3">
            <a:extLst>
              <a:ext uri="{FF2B5EF4-FFF2-40B4-BE49-F238E27FC236}">
                <a16:creationId xmlns:a16="http://schemas.microsoft.com/office/drawing/2014/main" id="{9FDE1F08-B2A1-4565-AB72-74BA05B4906F}"/>
              </a:ext>
            </a:extLst>
          </p:cNvPr>
          <p:cNvSpPr>
            <a:spLocks noGrp="1"/>
          </p:cNvSpPr>
          <p:nvPr>
            <p:ph sz="half" idx="2"/>
          </p:nvPr>
        </p:nvSpPr>
        <p:spPr/>
        <p:txBody>
          <a:bodyPr/>
          <a:lstStyle/>
          <a:p>
            <a:r>
              <a:rPr lang="en-US" dirty="0"/>
              <a:t>Phenobarbital</a:t>
            </a:r>
          </a:p>
          <a:p>
            <a:r>
              <a:rPr lang="en-US" dirty="0"/>
              <a:t>Carbamazepine</a:t>
            </a:r>
          </a:p>
          <a:p>
            <a:r>
              <a:rPr lang="en-US" dirty="0"/>
              <a:t>Phenytoin</a:t>
            </a:r>
          </a:p>
          <a:p>
            <a:r>
              <a:rPr lang="en-US" dirty="0" err="1"/>
              <a:t>oxcarbaepine</a:t>
            </a:r>
            <a:endParaRPr lang="en-US" dirty="0"/>
          </a:p>
        </p:txBody>
      </p:sp>
      <p:sp>
        <p:nvSpPr>
          <p:cNvPr id="5" name="Text Placeholder 4">
            <a:extLst>
              <a:ext uri="{FF2B5EF4-FFF2-40B4-BE49-F238E27FC236}">
                <a16:creationId xmlns:a16="http://schemas.microsoft.com/office/drawing/2014/main" id="{787E7F3F-AA22-488C-9357-F157AC73DDB2}"/>
              </a:ext>
            </a:extLst>
          </p:cNvPr>
          <p:cNvSpPr>
            <a:spLocks noGrp="1"/>
          </p:cNvSpPr>
          <p:nvPr>
            <p:ph type="body" sz="quarter" idx="3"/>
          </p:nvPr>
        </p:nvSpPr>
        <p:spPr/>
        <p:txBody>
          <a:bodyPr/>
          <a:lstStyle/>
          <a:p>
            <a:r>
              <a:rPr lang="en-US" dirty="0" err="1"/>
              <a:t>Antimycobacterials</a:t>
            </a:r>
            <a:endParaRPr lang="en-US" dirty="0"/>
          </a:p>
        </p:txBody>
      </p:sp>
      <p:sp>
        <p:nvSpPr>
          <p:cNvPr id="6" name="Content Placeholder 5">
            <a:extLst>
              <a:ext uri="{FF2B5EF4-FFF2-40B4-BE49-F238E27FC236}">
                <a16:creationId xmlns:a16="http://schemas.microsoft.com/office/drawing/2014/main" id="{EA36C46C-C967-4281-B56A-DC8857B94022}"/>
              </a:ext>
            </a:extLst>
          </p:cNvPr>
          <p:cNvSpPr>
            <a:spLocks noGrp="1"/>
          </p:cNvSpPr>
          <p:nvPr>
            <p:ph sz="quarter" idx="4"/>
          </p:nvPr>
        </p:nvSpPr>
        <p:spPr/>
        <p:txBody>
          <a:bodyPr/>
          <a:lstStyle/>
          <a:p>
            <a:r>
              <a:rPr lang="en-US" dirty="0"/>
              <a:t>Rifampin</a:t>
            </a:r>
          </a:p>
          <a:p>
            <a:r>
              <a:rPr lang="en-US" dirty="0"/>
              <a:t>Rifapentine</a:t>
            </a:r>
          </a:p>
          <a:p>
            <a:r>
              <a:rPr lang="en-US" dirty="0"/>
              <a:t>Rifabutin</a:t>
            </a:r>
          </a:p>
          <a:p>
            <a:endParaRPr lang="en-US" dirty="0"/>
          </a:p>
          <a:p>
            <a:r>
              <a:rPr lang="en-US" dirty="0" err="1"/>
              <a:t>Methodone</a:t>
            </a:r>
            <a:r>
              <a:rPr lang="en-US" dirty="0"/>
              <a:t> level decrease  </a:t>
            </a:r>
          </a:p>
          <a:p>
            <a:pPr marL="114300" indent="0">
              <a:buNone/>
            </a:pPr>
            <a:endParaRPr lang="en-US" dirty="0"/>
          </a:p>
        </p:txBody>
      </p:sp>
      <p:sp>
        <p:nvSpPr>
          <p:cNvPr id="7" name="Slide Number Placeholder 6">
            <a:extLst>
              <a:ext uri="{FF2B5EF4-FFF2-40B4-BE49-F238E27FC236}">
                <a16:creationId xmlns:a16="http://schemas.microsoft.com/office/drawing/2014/main" id="{86E37913-037E-4B21-81F3-5BD84345F6A4}"/>
              </a:ext>
            </a:extLst>
          </p:cNvPr>
          <p:cNvSpPr>
            <a:spLocks noGrp="1"/>
          </p:cNvSpPr>
          <p:nvPr>
            <p:ph type="sldNum" sz="quarter" idx="12"/>
          </p:nvPr>
        </p:nvSpPr>
        <p:spPr/>
        <p:txBody>
          <a:bodyPr/>
          <a:lstStyle/>
          <a:p>
            <a:fld id="{9F49499B-0A11-F941-988B-5A98BBA90756}" type="slidenum">
              <a:rPr lang="en-US" smtClean="0">
                <a:solidFill>
                  <a:srgbClr val="FFFFFF"/>
                </a:solidFill>
              </a:rPr>
              <a:pPr/>
              <a:t>54</a:t>
            </a:fld>
            <a:endParaRPr lang="en-US" dirty="0">
              <a:solidFill>
                <a:srgbClr val="FFFFFF"/>
              </a:solidFill>
            </a:endParaRPr>
          </a:p>
        </p:txBody>
      </p:sp>
    </p:spTree>
    <p:extLst>
      <p:ext uri="{BB962C8B-B14F-4D97-AF65-F5344CB8AC3E}">
        <p14:creationId xmlns:p14="http://schemas.microsoft.com/office/powerpoint/2010/main" val="2705646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561C-B090-4127-898A-5BC9FEF65127}"/>
              </a:ext>
            </a:extLst>
          </p:cNvPr>
          <p:cNvSpPr>
            <a:spLocks noGrp="1"/>
          </p:cNvSpPr>
          <p:nvPr>
            <p:ph type="title"/>
          </p:nvPr>
        </p:nvSpPr>
        <p:spPr/>
        <p:txBody>
          <a:bodyPr/>
          <a:lstStyle/>
          <a:p>
            <a:pPr algn="ctr"/>
            <a:r>
              <a:rPr lang="en-US" dirty="0"/>
              <a:t>Follow up every 3 months</a:t>
            </a:r>
          </a:p>
        </p:txBody>
      </p:sp>
      <p:sp>
        <p:nvSpPr>
          <p:cNvPr id="3" name="Content Placeholder 2">
            <a:extLst>
              <a:ext uri="{FF2B5EF4-FFF2-40B4-BE49-F238E27FC236}">
                <a16:creationId xmlns:a16="http://schemas.microsoft.com/office/drawing/2014/main" id="{B502FE44-4BEF-4DFC-9D73-76F7EC6A8E89}"/>
              </a:ext>
            </a:extLst>
          </p:cNvPr>
          <p:cNvSpPr>
            <a:spLocks noGrp="1"/>
          </p:cNvSpPr>
          <p:nvPr>
            <p:ph sz="half" idx="1"/>
          </p:nvPr>
        </p:nvSpPr>
        <p:spPr/>
        <p:txBody>
          <a:bodyPr>
            <a:normAutofit/>
          </a:bodyPr>
          <a:lstStyle/>
          <a:p>
            <a:r>
              <a:rPr lang="en-US" sz="2400" dirty="0"/>
              <a:t>HIV testing </a:t>
            </a:r>
          </a:p>
          <a:p>
            <a:r>
              <a:rPr lang="en-US" sz="2400" dirty="0"/>
              <a:t>Pregnancy Testing</a:t>
            </a:r>
          </a:p>
          <a:p>
            <a:r>
              <a:rPr lang="en-US" sz="2400" dirty="0"/>
              <a:t>Medication Adherence</a:t>
            </a:r>
          </a:p>
          <a:p>
            <a:r>
              <a:rPr lang="en-US" sz="2400" dirty="0"/>
              <a:t>Behavioral/Risk Reduction Counseling</a:t>
            </a:r>
          </a:p>
        </p:txBody>
      </p:sp>
      <p:sp>
        <p:nvSpPr>
          <p:cNvPr id="4" name="Content Placeholder 3">
            <a:extLst>
              <a:ext uri="{FF2B5EF4-FFF2-40B4-BE49-F238E27FC236}">
                <a16:creationId xmlns:a16="http://schemas.microsoft.com/office/drawing/2014/main" id="{CCAAA535-DF57-463E-A6A6-00896E48DE47}"/>
              </a:ext>
            </a:extLst>
          </p:cNvPr>
          <p:cNvSpPr>
            <a:spLocks noGrp="1"/>
          </p:cNvSpPr>
          <p:nvPr>
            <p:ph sz="half" idx="2"/>
          </p:nvPr>
        </p:nvSpPr>
        <p:spPr/>
        <p:txBody>
          <a:bodyPr>
            <a:normAutofit/>
          </a:bodyPr>
          <a:lstStyle/>
          <a:p>
            <a:r>
              <a:rPr lang="en-US" sz="2400" dirty="0"/>
              <a:t>Assess STI symptoms-Treat if needed</a:t>
            </a:r>
          </a:p>
          <a:p>
            <a:r>
              <a:rPr lang="en-US" sz="2400" dirty="0"/>
              <a:t>Test STI every 3-6 months</a:t>
            </a:r>
          </a:p>
          <a:p>
            <a:pPr>
              <a:lnSpc>
                <a:spcPct val="80000"/>
              </a:lnSpc>
            </a:pPr>
            <a:r>
              <a:rPr lang="en-US" altLang="en-US" sz="2400" dirty="0"/>
              <a:t>Check Serum Creatinine</a:t>
            </a:r>
          </a:p>
          <a:p>
            <a:pPr lvl="1">
              <a:lnSpc>
                <a:spcPct val="80000"/>
              </a:lnSpc>
            </a:pPr>
            <a:r>
              <a:rPr lang="en-US" altLang="en-US" dirty="0"/>
              <a:t>If stable, then every 6 months </a:t>
            </a:r>
          </a:p>
          <a:p>
            <a:pPr marL="85725" indent="0">
              <a:buNone/>
            </a:pPr>
            <a:endParaRPr lang="en-US" dirty="0"/>
          </a:p>
          <a:p>
            <a:endParaRPr lang="en-US" dirty="0"/>
          </a:p>
        </p:txBody>
      </p:sp>
      <p:sp>
        <p:nvSpPr>
          <p:cNvPr id="5" name="Slide Number Placeholder 4">
            <a:extLst>
              <a:ext uri="{FF2B5EF4-FFF2-40B4-BE49-F238E27FC236}">
                <a16:creationId xmlns:a16="http://schemas.microsoft.com/office/drawing/2014/main" id="{937DC45A-F273-4A1C-81B8-7876FDE81025}"/>
              </a:ext>
            </a:extLst>
          </p:cNvPr>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4207781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73B49-3EDB-4C01-B3C5-3EA6D82BDC03}"/>
              </a:ext>
            </a:extLst>
          </p:cNvPr>
          <p:cNvSpPr>
            <a:spLocks noGrp="1"/>
          </p:cNvSpPr>
          <p:nvPr>
            <p:ph type="sldNum" sz="quarter" idx="12"/>
          </p:nvPr>
        </p:nvSpPr>
        <p:spPr/>
        <p:txBody>
          <a:bodyPr/>
          <a:lstStyle/>
          <a:p>
            <a:fld id="{6E2D2B3B-882E-40F3-A32F-6DD516915044}" type="slidenum">
              <a:rPr lang="en-US" smtClean="0"/>
              <a:pPr/>
              <a:t>56</a:t>
            </a:fld>
            <a:endParaRPr lang="en-US"/>
          </a:p>
        </p:txBody>
      </p:sp>
      <p:sp>
        <p:nvSpPr>
          <p:cNvPr id="5" name="TextBox 4">
            <a:extLst>
              <a:ext uri="{FF2B5EF4-FFF2-40B4-BE49-F238E27FC236}">
                <a16:creationId xmlns:a16="http://schemas.microsoft.com/office/drawing/2014/main" id="{9FCB7F2B-2A8F-4D17-B5F0-D8260745298C}"/>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graphicFrame>
        <p:nvGraphicFramePr>
          <p:cNvPr id="2" name="Table 5">
            <a:extLst>
              <a:ext uri="{FF2B5EF4-FFF2-40B4-BE49-F238E27FC236}">
                <a16:creationId xmlns:a16="http://schemas.microsoft.com/office/drawing/2014/main" id="{0BB434FC-9705-B1C7-9DD5-F3D14CF5BCD3}"/>
              </a:ext>
            </a:extLst>
          </p:cNvPr>
          <p:cNvGraphicFramePr>
            <a:graphicFrameLocks noGrp="1"/>
          </p:cNvGraphicFramePr>
          <p:nvPr>
            <p:extLst>
              <p:ext uri="{D42A27DB-BD31-4B8C-83A1-F6EECF244321}">
                <p14:modId xmlns:p14="http://schemas.microsoft.com/office/powerpoint/2010/main" val="1171275775"/>
              </p:ext>
            </p:extLst>
          </p:nvPr>
        </p:nvGraphicFramePr>
        <p:xfrm>
          <a:off x="152400" y="116908"/>
          <a:ext cx="8928028" cy="4619095"/>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3750359363"/>
                    </a:ext>
                  </a:extLst>
                </a:gridCol>
                <a:gridCol w="3810000">
                  <a:extLst>
                    <a:ext uri="{9D8B030D-6E8A-4147-A177-3AD203B41FA5}">
                      <a16:colId xmlns:a16="http://schemas.microsoft.com/office/drawing/2014/main" val="1607178558"/>
                    </a:ext>
                  </a:extLst>
                </a:gridCol>
                <a:gridCol w="2755828">
                  <a:extLst>
                    <a:ext uri="{9D8B030D-6E8A-4147-A177-3AD203B41FA5}">
                      <a16:colId xmlns:a16="http://schemas.microsoft.com/office/drawing/2014/main" val="229261090"/>
                    </a:ext>
                  </a:extLst>
                </a:gridCol>
              </a:tblGrid>
              <a:tr h="298555">
                <a:tc>
                  <a:txBody>
                    <a:bodyPr/>
                    <a:lstStyle/>
                    <a:p>
                      <a:pPr algn="ctr"/>
                      <a:r>
                        <a:rPr lang="en-US" sz="1400" dirty="0"/>
                        <a:t>Laboratory Testing Timing</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Oral PrEP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400" dirty="0"/>
                        <a:t>Injectable PrEP</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10671550"/>
                  </a:ext>
                </a:extLst>
              </a:tr>
              <a:tr h="847251">
                <a:tc>
                  <a:txBody>
                    <a:bodyPr/>
                    <a:lstStyle/>
                    <a:p>
                      <a:r>
                        <a:rPr lang="en-US" sz="1800" dirty="0">
                          <a:solidFill>
                            <a:schemeClr val="tx1"/>
                          </a:solidFill>
                        </a:rPr>
                        <a:t>HIV Ag/Ab and HIV-1 RNA</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dirty="0">
                          <a:solidFill>
                            <a:schemeClr val="tx1"/>
                          </a:solidFill>
                        </a:rPr>
                        <a:t>Every 3 mo</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alpha val="40000"/>
                      </a:schemeClr>
                    </a:solidFill>
                  </a:tcPr>
                </a:tc>
                <a:tc>
                  <a:txBody>
                    <a:bodyPr/>
                    <a:lstStyle/>
                    <a:p>
                      <a:pPr marL="0" indent="0" algn="ctr">
                        <a:buFont typeface="Wingdings" panose="05000000000000000000" pitchFamily="2" charset="2"/>
                        <a:buNone/>
                      </a:pPr>
                      <a:r>
                        <a:rPr lang="en-US" sz="1800" dirty="0">
                          <a:solidFill>
                            <a:schemeClr val="tx1"/>
                          </a:solidFill>
                        </a:rPr>
                        <a:t>In last 12 mo prior to initiation and then every 2 mo on IM CAB</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alpha val="40000"/>
                      </a:schemeClr>
                    </a:solidFill>
                  </a:tcPr>
                </a:tc>
                <a:extLst>
                  <a:ext uri="{0D108BD9-81ED-4DB2-BD59-A6C34878D82A}">
                    <a16:rowId xmlns:a16="http://schemas.microsoft.com/office/drawing/2014/main" val="230792060"/>
                  </a:ext>
                </a:extLst>
              </a:tr>
              <a:tr h="598101">
                <a:tc>
                  <a:txBody>
                    <a:bodyPr/>
                    <a:lstStyle/>
                    <a:p>
                      <a:r>
                        <a:rPr lang="en-US" sz="1800" dirty="0">
                          <a:solidFill>
                            <a:schemeClr val="tx1"/>
                          </a:solidFill>
                        </a:rPr>
                        <a:t>Lipid panel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solidFill>
                            <a:schemeClr val="tx1"/>
                          </a:solidFill>
                        </a:rPr>
                        <a:t>At initiation and then yearly</a:t>
                      </a:r>
                      <a:br>
                        <a:rPr lang="en-US" sz="1800" dirty="0">
                          <a:solidFill>
                            <a:schemeClr val="tx1"/>
                          </a:solidFill>
                        </a:rPr>
                      </a:br>
                      <a:r>
                        <a:rPr lang="en-US" sz="1800" dirty="0">
                          <a:solidFill>
                            <a:schemeClr val="tx1"/>
                          </a:solidFill>
                        </a:rPr>
                        <a:t>on FTC/TAF</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algn="ctr"/>
                      <a:r>
                        <a:rPr lang="en-US" sz="1800" dirty="0">
                          <a:solidFill>
                            <a:schemeClr val="tx1"/>
                          </a:solidFill>
                        </a:rPr>
                        <a:t>Not required </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1569011238"/>
                  </a:ext>
                </a:extLst>
              </a:tr>
              <a:tr h="2659248">
                <a:tc>
                  <a:txBody>
                    <a:bodyPr/>
                    <a:lstStyle/>
                    <a:p>
                      <a:r>
                        <a:rPr lang="en-US" sz="1800" dirty="0">
                          <a:solidFill>
                            <a:schemeClr val="tx1"/>
                          </a:solidFill>
                        </a:rPr>
                        <a:t>Serum creatinine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1800" b="1" dirty="0">
                          <a:solidFill>
                            <a:schemeClr val="tx1"/>
                          </a:solidFill>
                        </a:rPr>
                        <a:t>Every 6 mo </a:t>
                      </a:r>
                      <a:r>
                        <a:rPr lang="en-US" sz="1800" dirty="0">
                          <a:solidFill>
                            <a:schemeClr val="tx1"/>
                          </a:solidFill>
                        </a:rPr>
                        <a:t>if age ≥50 yr or </a:t>
                      </a:r>
                      <a:br>
                        <a:rPr lang="en-US" sz="1800" dirty="0">
                          <a:solidFill>
                            <a:schemeClr val="tx1"/>
                          </a:solidFill>
                        </a:rPr>
                      </a:br>
                      <a:r>
                        <a:rPr lang="en-US" sz="1800" dirty="0">
                          <a:solidFill>
                            <a:schemeClr val="tx1"/>
                          </a:solidFill>
                        </a:rPr>
                        <a:t>eCrCl &lt;90 mL/min</a:t>
                      </a:r>
                    </a:p>
                    <a:p>
                      <a:pPr marL="285750" indent="-285750">
                        <a:buFont typeface="Wingdings" panose="05000000000000000000" pitchFamily="2" charset="2"/>
                        <a:buChar char="§"/>
                      </a:pPr>
                      <a:r>
                        <a:rPr lang="en-US" sz="1800" b="1" dirty="0">
                          <a:solidFill>
                            <a:schemeClr val="tx1"/>
                          </a:solidFill>
                        </a:rPr>
                        <a:t>Every 12 mo </a:t>
                      </a:r>
                      <a:r>
                        <a:rPr lang="en-US" sz="1800" dirty="0">
                          <a:solidFill>
                            <a:schemeClr val="tx1"/>
                          </a:solidFill>
                        </a:rPr>
                        <a:t>if age &lt;50 yr and </a:t>
                      </a:r>
                      <a:br>
                        <a:rPr lang="en-US" sz="1800" dirty="0">
                          <a:solidFill>
                            <a:schemeClr val="tx1"/>
                          </a:solidFill>
                        </a:rPr>
                      </a:br>
                      <a:r>
                        <a:rPr lang="en-US" sz="1800" dirty="0">
                          <a:solidFill>
                            <a:schemeClr val="tx1"/>
                          </a:solidFill>
                        </a:rPr>
                        <a:t>eCrCl ≥90 mL/min</a:t>
                      </a:r>
                    </a:p>
                    <a:p>
                      <a:pPr marL="285750" lvl="0" indent="-285750">
                        <a:buFont typeface="Wingdings" panose="05000000000000000000" pitchFamily="2" charset="2"/>
                        <a:buChar char="§"/>
                      </a:pPr>
                      <a:r>
                        <a:rPr lang="en-US" sz="1800" dirty="0">
                          <a:solidFill>
                            <a:schemeClr val="tx1"/>
                          </a:solidFill>
                        </a:rPr>
                        <a:t>Persons with CrCl &lt;60 mL/min should not take FTC/TDF for PrEP</a:t>
                      </a:r>
                    </a:p>
                    <a:p>
                      <a:pPr marL="285750" lvl="0" indent="-285750">
                        <a:buFont typeface="Wingdings" panose="05000000000000000000" pitchFamily="2" charset="2"/>
                        <a:buChar char="§"/>
                      </a:pPr>
                      <a:r>
                        <a:rPr lang="en-US" sz="1800" dirty="0">
                          <a:solidFill>
                            <a:schemeClr val="tx1"/>
                          </a:solidFill>
                        </a:rPr>
                        <a:t>Persons with CrCl &lt;30 mL/min should not take FTC/TAF for PrEP</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40000"/>
                      </a:schemeClr>
                    </a:solidFill>
                  </a:tcPr>
                </a:tc>
                <a:tc>
                  <a:txBody>
                    <a:bodyPr/>
                    <a:lstStyle/>
                    <a:p>
                      <a:pPr algn="ctr"/>
                      <a:r>
                        <a:rPr lang="en-US" sz="1800" dirty="0">
                          <a:solidFill>
                            <a:schemeClr val="tx1"/>
                          </a:solidFill>
                        </a:rPr>
                        <a:t>Not required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40000"/>
                      </a:schemeClr>
                    </a:solidFill>
                  </a:tcPr>
                </a:tc>
                <a:extLst>
                  <a:ext uri="{0D108BD9-81ED-4DB2-BD59-A6C34878D82A}">
                    <a16:rowId xmlns:a16="http://schemas.microsoft.com/office/drawing/2014/main" val="1897700154"/>
                  </a:ext>
                </a:extLst>
              </a:tr>
            </a:tbl>
          </a:graphicData>
        </a:graphic>
      </p:graphicFrame>
      <p:pic>
        <p:nvPicPr>
          <p:cNvPr id="3" name="Picture 2">
            <a:extLst>
              <a:ext uri="{FF2B5EF4-FFF2-40B4-BE49-F238E27FC236}">
                <a16:creationId xmlns:a16="http://schemas.microsoft.com/office/drawing/2014/main" id="{CD3026C9-DB77-DC35-B03E-727F4C3A1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55" y="4336145"/>
            <a:ext cx="2329545" cy="304800"/>
          </a:xfrm>
          <a:prstGeom prst="rect">
            <a:avLst/>
          </a:prstGeom>
        </p:spPr>
      </p:pic>
    </p:spTree>
    <p:extLst>
      <p:ext uri="{BB962C8B-B14F-4D97-AF65-F5344CB8AC3E}">
        <p14:creationId xmlns:p14="http://schemas.microsoft.com/office/powerpoint/2010/main" val="2614863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26B8D2-DE99-687C-3D55-74D75B14A485}"/>
              </a:ext>
            </a:extLst>
          </p:cNvPr>
          <p:cNvSpPr>
            <a:spLocks noGrp="1"/>
          </p:cNvSpPr>
          <p:nvPr>
            <p:ph type="title"/>
          </p:nvPr>
        </p:nvSpPr>
        <p:spPr/>
        <p:txBody>
          <a:bodyPr/>
          <a:lstStyle/>
          <a:p>
            <a:pPr algn="ctr"/>
            <a:r>
              <a:rPr lang="en-US" dirty="0"/>
              <a:t>HIV RNA Levels</a:t>
            </a:r>
          </a:p>
        </p:txBody>
      </p:sp>
      <p:sp>
        <p:nvSpPr>
          <p:cNvPr id="7" name="Content Placeholder 6">
            <a:extLst>
              <a:ext uri="{FF2B5EF4-FFF2-40B4-BE49-F238E27FC236}">
                <a16:creationId xmlns:a16="http://schemas.microsoft.com/office/drawing/2014/main" id="{933C883F-72F3-AEBF-6810-1A30DD4563F8}"/>
              </a:ext>
            </a:extLst>
          </p:cNvPr>
          <p:cNvSpPr>
            <a:spLocks noGrp="1"/>
          </p:cNvSpPr>
          <p:nvPr>
            <p:ph idx="1"/>
          </p:nvPr>
        </p:nvSpPr>
        <p:spPr/>
        <p:txBody>
          <a:bodyPr/>
          <a:lstStyle/>
          <a:p>
            <a:r>
              <a:rPr lang="en-US" sz="1850" dirty="0"/>
              <a:t>Every 3 </a:t>
            </a:r>
            <a:r>
              <a:rPr lang="en-US" sz="1850" dirty="0" err="1"/>
              <a:t>mo</a:t>
            </a:r>
            <a:r>
              <a:rPr lang="en-US" sz="1850" dirty="0"/>
              <a:t> with oral </a:t>
            </a:r>
            <a:r>
              <a:rPr lang="en-US" sz="1850" dirty="0" err="1"/>
              <a:t>PrEP</a:t>
            </a:r>
            <a:r>
              <a:rPr lang="en-US" sz="1850" dirty="0"/>
              <a:t>; every 2 </a:t>
            </a:r>
            <a:r>
              <a:rPr lang="en-US" sz="1850" dirty="0" err="1"/>
              <a:t>mo</a:t>
            </a:r>
            <a:r>
              <a:rPr lang="en-US" sz="1850" dirty="0"/>
              <a:t> with LA CAB</a:t>
            </a:r>
            <a:r>
              <a:rPr lang="en-US" sz="1850" baseline="30000" dirty="0"/>
              <a:t>1</a:t>
            </a:r>
            <a:endParaRPr lang="en-US" sz="2000" dirty="0"/>
          </a:p>
          <a:p>
            <a:r>
              <a:rPr lang="en-US" sz="1800" dirty="0"/>
              <a:t>In HPTN 083, HIV detection with antigen/antibody testing was delayed compared with qualitative HIV-1 RNA testing</a:t>
            </a:r>
            <a:r>
              <a:rPr lang="en-US" sz="1800" baseline="30000" dirty="0"/>
              <a:t>2</a:t>
            </a:r>
          </a:p>
          <a:p>
            <a:endParaRPr lang="en-US" sz="1800" baseline="30000" dirty="0"/>
          </a:p>
          <a:p>
            <a:endParaRPr lang="en-US" sz="1800" baseline="30000" dirty="0"/>
          </a:p>
          <a:p>
            <a:endParaRPr lang="en-US" sz="1800" baseline="30000" dirty="0"/>
          </a:p>
          <a:p>
            <a:endParaRPr lang="en-US" sz="1800" baseline="30000" dirty="0"/>
          </a:p>
          <a:p>
            <a:endParaRPr lang="en-US" sz="1800" baseline="30000" dirty="0"/>
          </a:p>
          <a:p>
            <a:pPr marL="114300" indent="0">
              <a:buNone/>
            </a:pPr>
            <a:endParaRPr lang="en-US" sz="1800" baseline="30000" dirty="0"/>
          </a:p>
          <a:p>
            <a:endParaRPr lang="en-US" sz="1800" baseline="30000" dirty="0"/>
          </a:p>
          <a:p>
            <a:r>
              <a:rPr lang="en-US" sz="1800" dirty="0">
                <a:solidFill>
                  <a:srgbClr val="000000"/>
                </a:solidFill>
                <a:latin typeface="Calibri"/>
                <a:cs typeface="Calibri"/>
              </a:rPr>
              <a:t>5</a:t>
            </a:r>
            <a:r>
              <a:rPr kumimoji="0" lang="en-US" sz="1800" b="0" i="0" u="none" strike="noStrike" kern="0" cap="none" spc="0" normalizeH="0" baseline="0" noProof="0" dirty="0">
                <a:ln>
                  <a:noFill/>
                </a:ln>
                <a:solidFill>
                  <a:srgbClr val="000000"/>
                </a:solidFill>
                <a:effectLst/>
                <a:uLnTx/>
                <a:uFillTx/>
                <a:latin typeface="Calibri"/>
                <a:cs typeface="Calibri"/>
              </a:rPr>
              <a:t> patients in HPTN 083 (0 in HPTN 084) received </a:t>
            </a:r>
            <a:r>
              <a:rPr lang="en-US" sz="1800" dirty="0">
                <a:solidFill>
                  <a:srgbClr val="000000"/>
                </a:solidFill>
                <a:latin typeface="Calibri"/>
                <a:cs typeface="Calibri"/>
              </a:rPr>
              <a:t>LA CAB</a:t>
            </a:r>
            <a:r>
              <a:rPr kumimoji="0" lang="en-US" sz="1800" b="0" i="0" u="none" strike="noStrike" kern="0" cap="none" spc="0" normalizeH="0" baseline="0" noProof="0" dirty="0">
                <a:ln>
                  <a:noFill/>
                </a:ln>
                <a:solidFill>
                  <a:srgbClr val="000000"/>
                </a:solidFill>
                <a:effectLst/>
                <a:uLnTx/>
                <a:uFillTx/>
                <a:latin typeface="Calibri"/>
                <a:cs typeface="Calibri"/>
              </a:rPr>
              <a:t> after HIV infection and developed INSTI resistance</a:t>
            </a:r>
            <a:r>
              <a:rPr lang="en-US" sz="1800" baseline="30000" dirty="0">
                <a:solidFill>
                  <a:srgbClr val="000000"/>
                </a:solidFill>
                <a:latin typeface="Calibri"/>
                <a:cs typeface="Calibri"/>
              </a:rPr>
              <a:t>3,4</a:t>
            </a:r>
            <a:endParaRPr lang="en-US" sz="1800" baseline="30000" dirty="0"/>
          </a:p>
          <a:p>
            <a:endParaRPr lang="en-US" dirty="0"/>
          </a:p>
        </p:txBody>
      </p:sp>
      <p:sp>
        <p:nvSpPr>
          <p:cNvPr id="4" name="Slide Number Placeholder 3">
            <a:extLst>
              <a:ext uri="{FF2B5EF4-FFF2-40B4-BE49-F238E27FC236}">
                <a16:creationId xmlns:a16="http://schemas.microsoft.com/office/drawing/2014/main" id="{5A673B49-3EDB-4C01-B3C5-3EA6D82BDC03}"/>
              </a:ext>
            </a:extLst>
          </p:cNvPr>
          <p:cNvSpPr>
            <a:spLocks noGrp="1"/>
          </p:cNvSpPr>
          <p:nvPr>
            <p:ph type="sldNum" sz="quarter" idx="12"/>
          </p:nvPr>
        </p:nvSpPr>
        <p:spPr/>
        <p:txBody>
          <a:bodyPr/>
          <a:lstStyle/>
          <a:p>
            <a:fld id="{6E2D2B3B-882E-40F3-A32F-6DD516915044}" type="slidenum">
              <a:rPr lang="en-US" smtClean="0"/>
              <a:pPr/>
              <a:t>57</a:t>
            </a:fld>
            <a:endParaRPr lang="en-US"/>
          </a:p>
        </p:txBody>
      </p:sp>
      <p:sp>
        <p:nvSpPr>
          <p:cNvPr id="5" name="TextBox 4">
            <a:extLst>
              <a:ext uri="{FF2B5EF4-FFF2-40B4-BE49-F238E27FC236}">
                <a16:creationId xmlns:a16="http://schemas.microsoft.com/office/drawing/2014/main" id="{9FCB7F2B-2A8F-4D17-B5F0-D8260745298C}"/>
              </a:ext>
            </a:extLst>
          </p:cNvPr>
          <p:cNvSpPr txBox="1"/>
          <p:nvPr/>
        </p:nvSpPr>
        <p:spPr>
          <a:xfrm>
            <a:off x="1638300" y="4737956"/>
            <a:ext cx="65151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1. cdc.gov/</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mn-cs"/>
              </a:rPr>
              <a:t>hiv</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/pdf/risk/prep/cdc-hiv-prep-guidelines-2021.pdf. 2. </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mn-cs"/>
              </a:rPr>
              <a:t>Marzinke</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 CROI 2021. </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mn-cs"/>
              </a:rPr>
              <a:t>Abstr</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 153.</a:t>
            </a:r>
            <a:b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b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3. </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mn-cs"/>
              </a:rPr>
              <a:t>Marzinke</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 J Infect Dis. 2021;224:1581. 4. Delany-</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mn-cs"/>
              </a:rPr>
              <a:t>Moretlwe</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rPr>
              <a:t>. </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Lancet. 2022;399:1779. </a:t>
            </a:r>
            <a:endPar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CD3026C9-DB77-DC35-B03E-727F4C3A1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55" y="4336145"/>
            <a:ext cx="2329545" cy="304800"/>
          </a:xfrm>
          <a:prstGeom prst="rect">
            <a:avLst/>
          </a:prstGeom>
        </p:spPr>
      </p:pic>
      <p:pic>
        <p:nvPicPr>
          <p:cNvPr id="9" name="Picture 8" descr="A close-up of a sign&#10;&#10;Description automatically generated">
            <a:extLst>
              <a:ext uri="{FF2B5EF4-FFF2-40B4-BE49-F238E27FC236}">
                <a16:creationId xmlns:a16="http://schemas.microsoft.com/office/drawing/2014/main" id="{4033DE5F-CFEF-0E84-BF2A-E156252FA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66950"/>
            <a:ext cx="6705600" cy="1305712"/>
          </a:xfrm>
          <a:prstGeom prst="rect">
            <a:avLst/>
          </a:prstGeom>
        </p:spPr>
      </p:pic>
    </p:spTree>
    <p:extLst>
      <p:ext uri="{BB962C8B-B14F-4D97-AF65-F5344CB8AC3E}">
        <p14:creationId xmlns:p14="http://schemas.microsoft.com/office/powerpoint/2010/main" val="3049411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192881" indent="-192881" algn="ctr"/>
            <a:r>
              <a:rPr lang="en-US" altLang="en-US" sz="2700" dirty="0"/>
              <a:t>Recommendations When Discontinuing </a:t>
            </a:r>
            <a:r>
              <a:rPr lang="en-US" altLang="en-US" sz="2700" dirty="0" err="1"/>
              <a:t>PrEP</a:t>
            </a:r>
            <a:r>
              <a:rPr lang="en-US" altLang="en-US" sz="2700" dirty="0"/>
              <a:t> </a:t>
            </a:r>
          </a:p>
        </p:txBody>
      </p:sp>
      <p:sp>
        <p:nvSpPr>
          <p:cNvPr id="18435" name="Rectangle 3"/>
          <p:cNvSpPr>
            <a:spLocks noGrp="1" noChangeArrowheads="1"/>
          </p:cNvSpPr>
          <p:nvPr>
            <p:ph sz="half" idx="1"/>
          </p:nvPr>
        </p:nvSpPr>
        <p:spPr>
          <a:xfrm>
            <a:off x="457200" y="1152144"/>
            <a:ext cx="4114800" cy="3323480"/>
          </a:xfrm>
        </p:spPr>
        <p:txBody>
          <a:bodyPr>
            <a:noAutofit/>
          </a:bodyPr>
          <a:lstStyle/>
          <a:p>
            <a:pPr marL="192881" lvl="4" indent="-192881">
              <a:lnSpc>
                <a:spcPct val="90000"/>
              </a:lnSpc>
              <a:buFont typeface="Arial" pitchFamily="34" charset="0"/>
              <a:buChar char="•"/>
              <a:defRPr/>
            </a:pPr>
            <a:r>
              <a:rPr lang="en-US" sz="1800" dirty="0"/>
              <a:t>Perform HIV test(s) to confirm HIV status</a:t>
            </a:r>
          </a:p>
          <a:p>
            <a:pPr marL="484883" lvl="4" indent="-192881">
              <a:lnSpc>
                <a:spcPct val="90000"/>
              </a:lnSpc>
              <a:buFont typeface="Arial" pitchFamily="34" charset="0"/>
              <a:buChar char="•"/>
              <a:defRPr/>
            </a:pPr>
            <a:r>
              <a:rPr lang="en-US" sz="1800" dirty="0"/>
              <a:t>Consider RNA testing if symptomatic</a:t>
            </a:r>
          </a:p>
          <a:p>
            <a:pPr marL="515243" lvl="4" indent="-192881">
              <a:lnSpc>
                <a:spcPct val="90000"/>
              </a:lnSpc>
              <a:buFont typeface="Arial" pitchFamily="34" charset="0"/>
              <a:buChar char="•"/>
              <a:defRPr/>
            </a:pPr>
            <a:r>
              <a:rPr lang="en-US" sz="1800" dirty="0"/>
              <a:t>If HIV positive</a:t>
            </a:r>
          </a:p>
          <a:p>
            <a:pPr marL="837605" lvl="4" indent="-192881">
              <a:lnSpc>
                <a:spcPct val="90000"/>
              </a:lnSpc>
              <a:buFont typeface="Arial" pitchFamily="34" charset="0"/>
              <a:buChar char="•"/>
              <a:defRPr/>
            </a:pPr>
            <a:r>
              <a:rPr lang="en-US" sz="1800" dirty="0"/>
              <a:t>order and document results of resistance testing</a:t>
            </a:r>
          </a:p>
          <a:p>
            <a:pPr marL="837605" lvl="4" indent="-192881">
              <a:lnSpc>
                <a:spcPct val="90000"/>
              </a:lnSpc>
              <a:buFont typeface="Arial" pitchFamily="34" charset="0"/>
              <a:buChar char="•"/>
              <a:defRPr/>
            </a:pPr>
            <a:r>
              <a:rPr lang="en-US" sz="1800" dirty="0"/>
              <a:t>establish linkage to HIV care. </a:t>
            </a:r>
          </a:p>
          <a:p>
            <a:pPr marL="515243" lvl="4" indent="-192881">
              <a:lnSpc>
                <a:spcPct val="90000"/>
              </a:lnSpc>
              <a:buFont typeface="Arial" pitchFamily="34" charset="0"/>
              <a:buChar char="•"/>
              <a:defRPr/>
            </a:pPr>
            <a:r>
              <a:rPr lang="en-US" sz="1800" dirty="0"/>
              <a:t>If HIV negative, </a:t>
            </a:r>
          </a:p>
          <a:p>
            <a:pPr marL="836712" lvl="4" indent="-161628">
              <a:lnSpc>
                <a:spcPct val="90000"/>
              </a:lnSpc>
              <a:buFont typeface="Arial" pitchFamily="34" charset="0"/>
              <a:buChar char="•"/>
              <a:defRPr/>
            </a:pPr>
            <a:r>
              <a:rPr lang="en-US" sz="1800" dirty="0"/>
              <a:t>establish linkage to risk reduction support services as indicated. </a:t>
            </a:r>
          </a:p>
        </p:txBody>
      </p:sp>
      <p:sp>
        <p:nvSpPr>
          <p:cNvPr id="3" name="Content Placeholder 2">
            <a:extLst>
              <a:ext uri="{FF2B5EF4-FFF2-40B4-BE49-F238E27FC236}">
                <a16:creationId xmlns:a16="http://schemas.microsoft.com/office/drawing/2014/main" id="{7D5FDEB5-F1FB-1BA3-594B-6D928D68FFAB}"/>
              </a:ext>
            </a:extLst>
          </p:cNvPr>
          <p:cNvSpPr>
            <a:spLocks noGrp="1"/>
          </p:cNvSpPr>
          <p:nvPr>
            <p:ph sz="half" idx="2"/>
          </p:nvPr>
        </p:nvSpPr>
        <p:spPr/>
        <p:txBody>
          <a:bodyPr/>
          <a:lstStyle/>
          <a:p>
            <a:pPr marL="545604" lvl="4" indent="-192881">
              <a:lnSpc>
                <a:spcPct val="90000"/>
              </a:lnSpc>
              <a:buFont typeface="Arial" pitchFamily="34" charset="0"/>
              <a:buChar char="•"/>
              <a:defRPr/>
            </a:pPr>
            <a:r>
              <a:rPr lang="en-US" sz="1800" dirty="0"/>
              <a:t>If active hepatitis B</a:t>
            </a:r>
          </a:p>
          <a:p>
            <a:pPr marL="837605" lvl="4" indent="-192881">
              <a:lnSpc>
                <a:spcPct val="90000"/>
              </a:lnSpc>
              <a:buFont typeface="Arial" pitchFamily="34" charset="0"/>
              <a:buChar char="•"/>
              <a:defRPr/>
            </a:pPr>
            <a:r>
              <a:rPr lang="en-US" sz="1800" dirty="0"/>
              <a:t>Consider continued Hep B treatment; Refer to a specialist as  TDF/FTC also treats Hep B</a:t>
            </a:r>
          </a:p>
          <a:p>
            <a:pPr marL="515243">
              <a:lnSpc>
                <a:spcPct val="90000"/>
              </a:lnSpc>
              <a:buFont typeface="Arial" pitchFamily="34" charset="0"/>
              <a:buChar char="•"/>
              <a:defRPr/>
            </a:pPr>
            <a:r>
              <a:rPr lang="en-US" sz="1800" dirty="0"/>
              <a:t>If pregnant</a:t>
            </a:r>
          </a:p>
          <a:p>
            <a:pPr marL="841177" lvl="1">
              <a:lnSpc>
                <a:spcPct val="90000"/>
              </a:lnSpc>
              <a:buFont typeface="Arial" pitchFamily="34" charset="0"/>
              <a:buChar char="•"/>
              <a:defRPr/>
            </a:pPr>
            <a:r>
              <a:rPr lang="en-US" sz="1800" dirty="0"/>
              <a:t>inform OB provider of TDF/FTC use in early pregnancy</a:t>
            </a:r>
          </a:p>
          <a:p>
            <a:pPr marL="841177" lvl="1">
              <a:lnSpc>
                <a:spcPct val="90000"/>
              </a:lnSpc>
              <a:buFont typeface="Arial" pitchFamily="34" charset="0"/>
              <a:buChar char="•"/>
              <a:defRPr/>
            </a:pPr>
            <a:r>
              <a:rPr lang="en-US" sz="1800" dirty="0"/>
              <a:t>coordinate care to maintain HIV prevention during pregnancy</a:t>
            </a:r>
          </a:p>
          <a:p>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58</a:t>
            </a:fld>
            <a:endParaRPr lang="en-US"/>
          </a:p>
        </p:txBody>
      </p:sp>
    </p:spTree>
    <p:custDataLst>
      <p:tags r:id="rId1"/>
    </p:custDataLst>
    <p:extLst>
      <p:ext uri="{BB962C8B-B14F-4D97-AF65-F5344CB8AC3E}">
        <p14:creationId xmlns:p14="http://schemas.microsoft.com/office/powerpoint/2010/main" val="182644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092C03EF-8CC1-7EA8-4A8F-B0A0AC5D8AD7}"/>
              </a:ext>
            </a:extLst>
          </p:cNvPr>
          <p:cNvSpPr/>
          <p:nvPr/>
        </p:nvSpPr>
        <p:spPr bwMode="auto">
          <a:xfrm>
            <a:off x="4745053" y="1222926"/>
            <a:ext cx="3874616" cy="660170"/>
          </a:xfrm>
          <a:prstGeom prst="roundRect">
            <a:avLst>
              <a:gd name="adj" fmla="val 50000"/>
            </a:avLst>
          </a:prstGeom>
          <a:solidFill>
            <a:schemeClr val="accent2">
              <a:lumMod val="20000"/>
              <a:lumOff val="80000"/>
            </a:schemeClr>
          </a:solidFill>
          <a:ln w="0">
            <a:noFill/>
            <a:miter lim="800000"/>
            <a:headEnd/>
            <a:tailEnd/>
          </a:ln>
        </p:spPr>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4" name="Oval 43">
            <a:extLst>
              <a:ext uri="{FF2B5EF4-FFF2-40B4-BE49-F238E27FC236}">
                <a16:creationId xmlns:a16="http://schemas.microsoft.com/office/drawing/2014/main" id="{3AECE460-E01D-DA6F-DFAE-39D4E1F29AB3}"/>
              </a:ext>
            </a:extLst>
          </p:cNvPr>
          <p:cNvSpPr/>
          <p:nvPr/>
        </p:nvSpPr>
        <p:spPr bwMode="auto">
          <a:xfrm>
            <a:off x="4710815" y="1221571"/>
            <a:ext cx="660169" cy="660169"/>
          </a:xfrm>
          <a:prstGeom prst="ellipse">
            <a:avLst/>
          </a:prstGeom>
          <a:solidFill>
            <a:schemeClr val="accent1"/>
          </a:solidFill>
          <a:ln w="0">
            <a:noFill/>
            <a:miter lim="800000"/>
            <a:headEnd/>
            <a:tailEnd/>
          </a:ln>
        </p:spPr>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TextBox 45">
            <a:extLst>
              <a:ext uri="{FF2B5EF4-FFF2-40B4-BE49-F238E27FC236}">
                <a16:creationId xmlns:a16="http://schemas.microsoft.com/office/drawing/2014/main" id="{EB3D158C-BC64-43C9-4EFA-125680463E97}"/>
              </a:ext>
            </a:extLst>
          </p:cNvPr>
          <p:cNvSpPr txBox="1"/>
          <p:nvPr/>
        </p:nvSpPr>
        <p:spPr bwMode="auto">
          <a:xfrm>
            <a:off x="5482844" y="1240031"/>
            <a:ext cx="299309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525"/>
              </a:spcAft>
              <a:buClr>
                <a:srgbClr val="000000"/>
              </a:buClr>
              <a:buSzTx/>
              <a:buFontTx/>
              <a:buNone/>
              <a:tabLst/>
              <a:defRPr/>
            </a:pPr>
            <a:r>
              <a:rPr kumimoji="0" lang="en-US" sz="1800" b="1" i="0" u="none" strike="noStrike" kern="1200" cap="none" spc="0" normalizeH="0" baseline="0" noProof="0" dirty="0">
                <a:ln>
                  <a:noFill/>
                </a:ln>
                <a:solidFill>
                  <a:srgbClr val="015873"/>
                </a:solidFill>
                <a:effectLst/>
                <a:uLnTx/>
                <a:uFillTx/>
                <a:latin typeface="Calibri"/>
                <a:ea typeface="+mn-ea"/>
                <a:cs typeface="+mn-cs"/>
              </a:rPr>
              <a:t>Genotypic Testing and Starting Treatment</a:t>
            </a:r>
            <a:endParaRPr kumimoji="0" lang="en-US" sz="1800" b="1" i="0" u="none" strike="noStrike" kern="0" cap="none" spc="0" normalizeH="0" baseline="0" noProof="0" dirty="0">
              <a:ln>
                <a:noFill/>
              </a:ln>
              <a:solidFill>
                <a:srgbClr val="015873"/>
              </a:solidFill>
              <a:effectLst/>
              <a:uLnTx/>
              <a:uFillTx/>
              <a:latin typeface="Calibri" panose="020F0502020204030204" pitchFamily="34" charset="0"/>
              <a:ea typeface="+mn-ea"/>
              <a:cs typeface="+mn-cs"/>
            </a:endParaRPr>
          </a:p>
        </p:txBody>
      </p:sp>
      <p:sp>
        <p:nvSpPr>
          <p:cNvPr id="38" name="Rectangle: Rounded Corners 37">
            <a:extLst>
              <a:ext uri="{FF2B5EF4-FFF2-40B4-BE49-F238E27FC236}">
                <a16:creationId xmlns:a16="http://schemas.microsoft.com/office/drawing/2014/main" id="{2DC30FC4-4469-D49E-A924-03BFC17FE368}"/>
              </a:ext>
            </a:extLst>
          </p:cNvPr>
          <p:cNvSpPr/>
          <p:nvPr/>
        </p:nvSpPr>
        <p:spPr bwMode="auto">
          <a:xfrm>
            <a:off x="556202" y="304519"/>
            <a:ext cx="7919736" cy="660170"/>
          </a:xfrm>
          <a:prstGeom prst="roundRect">
            <a:avLst>
              <a:gd name="adj" fmla="val 50000"/>
            </a:avLst>
          </a:prstGeom>
          <a:solidFill>
            <a:schemeClr val="accent3">
              <a:lumMod val="20000"/>
              <a:lumOff val="80000"/>
            </a:schemeClr>
          </a:solidFill>
          <a:ln w="0">
            <a:noFill/>
            <a:miter lim="800000"/>
            <a:headEnd/>
            <a:tailEnd/>
          </a:ln>
        </p:spPr>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A7ED41E5-E102-20D2-5074-248C058D5564}"/>
              </a:ext>
            </a:extLst>
          </p:cNvPr>
          <p:cNvSpPr>
            <a:spLocks noGrp="1"/>
          </p:cNvSpPr>
          <p:nvPr>
            <p:ph type="title"/>
          </p:nvPr>
        </p:nvSpPr>
        <p:spPr>
          <a:xfrm>
            <a:off x="304800" y="205979"/>
            <a:ext cx="8610597" cy="85725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t>Transitioning From LA PrEP to HIV Treatment Regimen</a:t>
            </a:r>
          </a:p>
        </p:txBody>
      </p:sp>
      <p:grpSp>
        <p:nvGrpSpPr>
          <p:cNvPr id="31" name="Group 30">
            <a:extLst>
              <a:ext uri="{FF2B5EF4-FFF2-40B4-BE49-F238E27FC236}">
                <a16:creationId xmlns:a16="http://schemas.microsoft.com/office/drawing/2014/main" id="{202EE5E2-42AA-3ABE-C232-CC822797ADAD}"/>
              </a:ext>
            </a:extLst>
          </p:cNvPr>
          <p:cNvGrpSpPr/>
          <p:nvPr/>
        </p:nvGrpSpPr>
        <p:grpSpPr>
          <a:xfrm>
            <a:off x="556202" y="1221571"/>
            <a:ext cx="660169" cy="660169"/>
            <a:chOff x="1527584" y="1600200"/>
            <a:chExt cx="880225" cy="880225"/>
          </a:xfrm>
        </p:grpSpPr>
        <p:sp>
          <p:nvSpPr>
            <p:cNvPr id="30" name="Oval 29">
              <a:extLst>
                <a:ext uri="{FF2B5EF4-FFF2-40B4-BE49-F238E27FC236}">
                  <a16:creationId xmlns:a16="http://schemas.microsoft.com/office/drawing/2014/main" id="{9E044126-791C-4942-E698-70C749BCEF97}"/>
                </a:ext>
              </a:extLst>
            </p:cNvPr>
            <p:cNvSpPr/>
            <p:nvPr/>
          </p:nvSpPr>
          <p:spPr bwMode="auto">
            <a:xfrm>
              <a:off x="1527584" y="1600200"/>
              <a:ext cx="880225" cy="880225"/>
            </a:xfrm>
            <a:prstGeom prst="ellipse">
              <a:avLst/>
            </a:prstGeom>
            <a:solidFill>
              <a:schemeClr val="accent3"/>
            </a:solidFill>
            <a:ln w="0">
              <a:noFill/>
              <a:miter lim="800000"/>
              <a:headEnd/>
              <a:tailEnd/>
            </a:ln>
          </p:spPr>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7" name="Graphic 6">
              <a:extLst>
                <a:ext uri="{FF2B5EF4-FFF2-40B4-BE49-F238E27FC236}">
                  <a16:creationId xmlns:a16="http://schemas.microsoft.com/office/drawing/2014/main" id="{6122B9CD-5B08-418C-6AC0-117E85D443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6731" y="1686093"/>
              <a:ext cx="581931" cy="708438"/>
            </a:xfrm>
            <a:prstGeom prst="rect">
              <a:avLst/>
            </a:prstGeom>
          </p:spPr>
        </p:pic>
      </p:grpSp>
      <p:pic>
        <p:nvPicPr>
          <p:cNvPr id="9" name="Graphic 8">
            <a:extLst>
              <a:ext uri="{FF2B5EF4-FFF2-40B4-BE49-F238E27FC236}">
                <a16:creationId xmlns:a16="http://schemas.microsoft.com/office/drawing/2014/main" id="{BE38D8DD-B859-A0CE-A930-C988BAE4B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370" y="1997869"/>
            <a:ext cx="480060" cy="480060"/>
          </a:xfrm>
          <a:prstGeom prst="rect">
            <a:avLst/>
          </a:prstGeom>
        </p:spPr>
      </p:pic>
      <p:pic>
        <p:nvPicPr>
          <p:cNvPr id="11" name="Graphic 10">
            <a:extLst>
              <a:ext uri="{FF2B5EF4-FFF2-40B4-BE49-F238E27FC236}">
                <a16:creationId xmlns:a16="http://schemas.microsoft.com/office/drawing/2014/main" id="{EE77B71B-A43B-8D32-082F-D98E2EFFFD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370" y="2611072"/>
            <a:ext cx="480060" cy="440738"/>
          </a:xfrm>
          <a:prstGeom prst="rect">
            <a:avLst/>
          </a:prstGeom>
        </p:spPr>
      </p:pic>
      <p:pic>
        <p:nvPicPr>
          <p:cNvPr id="23" name="Graphic 22">
            <a:extLst>
              <a:ext uri="{FF2B5EF4-FFF2-40B4-BE49-F238E27FC236}">
                <a16:creationId xmlns:a16="http://schemas.microsoft.com/office/drawing/2014/main" id="{19935614-CE54-BE0E-D326-459791DC1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301" y="3218352"/>
            <a:ext cx="272199" cy="377190"/>
          </a:xfrm>
          <a:prstGeom prst="rect">
            <a:avLst/>
          </a:prstGeom>
        </p:spPr>
      </p:pic>
      <p:pic>
        <p:nvPicPr>
          <p:cNvPr id="25" name="Graphic 24">
            <a:extLst>
              <a:ext uri="{FF2B5EF4-FFF2-40B4-BE49-F238E27FC236}">
                <a16:creationId xmlns:a16="http://schemas.microsoft.com/office/drawing/2014/main" id="{C7B93744-2843-F194-8F6D-5C05C10586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05754" y="1997869"/>
            <a:ext cx="481733" cy="411480"/>
          </a:xfrm>
          <a:prstGeom prst="rect">
            <a:avLst/>
          </a:prstGeom>
        </p:spPr>
      </p:pic>
      <p:sp>
        <p:nvSpPr>
          <p:cNvPr id="33" name="TextBox 32">
            <a:extLst>
              <a:ext uri="{FF2B5EF4-FFF2-40B4-BE49-F238E27FC236}">
                <a16:creationId xmlns:a16="http://schemas.microsoft.com/office/drawing/2014/main" id="{E4BFC04D-BF1A-44D8-07C4-342EE675ED28}"/>
              </a:ext>
            </a:extLst>
          </p:cNvPr>
          <p:cNvSpPr txBox="1"/>
          <p:nvPr/>
        </p:nvSpPr>
        <p:spPr bwMode="auto">
          <a:xfrm>
            <a:off x="1328231" y="1240032"/>
            <a:ext cx="1502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a:ea typeface="+mn-ea"/>
                <a:cs typeface="+mn-cs"/>
              </a:rPr>
              <a:t>General Management </a:t>
            </a:r>
          </a:p>
        </p:txBody>
      </p:sp>
      <p:sp>
        <p:nvSpPr>
          <p:cNvPr id="34" name="Rectangle 33">
            <a:extLst>
              <a:ext uri="{FF2B5EF4-FFF2-40B4-BE49-F238E27FC236}">
                <a16:creationId xmlns:a16="http://schemas.microsoft.com/office/drawing/2014/main" id="{8B7D3B0B-0B73-BD76-66D8-521CC7BCC8C5}"/>
              </a:ext>
            </a:extLst>
          </p:cNvPr>
          <p:cNvSpPr/>
          <p:nvPr/>
        </p:nvSpPr>
        <p:spPr bwMode="auto">
          <a:xfrm>
            <a:off x="1371589" y="1998668"/>
            <a:ext cx="3059228" cy="480060"/>
          </a:xfrm>
          <a:prstGeom prst="rect">
            <a:avLst/>
          </a:prstGeom>
          <a:noFill/>
          <a:ln w="0">
            <a:noFill/>
            <a:miter lim="800000"/>
            <a:headEnd/>
            <a:tailEnd/>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02870" marR="0" lvl="0" indent="-10287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50" b="0" i="0" u="none" strike="noStrike" kern="1200" cap="none" spc="0" normalizeH="0" baseline="0" noProof="0" dirty="0">
                <a:ln>
                  <a:noFill/>
                </a:ln>
                <a:solidFill>
                  <a:srgbClr val="000000"/>
                </a:solidFill>
                <a:effectLst/>
                <a:uLnTx/>
                <a:uFillTx/>
                <a:latin typeface="Calibri"/>
                <a:ea typeface="+mn-ea"/>
                <a:cs typeface="+mn-cs"/>
              </a:rPr>
              <a:t>Confirm HIV status, CD4 count, and plasma HIV-1 RNA  </a:t>
            </a:r>
          </a:p>
        </p:txBody>
      </p:sp>
      <p:sp>
        <p:nvSpPr>
          <p:cNvPr id="35" name="Rectangle 34">
            <a:extLst>
              <a:ext uri="{FF2B5EF4-FFF2-40B4-BE49-F238E27FC236}">
                <a16:creationId xmlns:a16="http://schemas.microsoft.com/office/drawing/2014/main" id="{79E7940A-DFDB-CC3F-0360-84AC795BA85C}"/>
              </a:ext>
            </a:extLst>
          </p:cNvPr>
          <p:cNvSpPr/>
          <p:nvPr/>
        </p:nvSpPr>
        <p:spPr bwMode="auto">
          <a:xfrm>
            <a:off x="1371589" y="2578383"/>
            <a:ext cx="3059228" cy="480060"/>
          </a:xfrm>
          <a:prstGeom prst="rect">
            <a:avLst/>
          </a:prstGeom>
          <a:noFill/>
          <a:ln w="0">
            <a:noFill/>
            <a:miter lim="800000"/>
            <a:headEnd/>
            <a:tailEnd/>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02870" marR="0" lvl="0" indent="-10287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5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Connect with experienced HIV provider</a:t>
            </a: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B41F8C5-076E-C3AC-F7E5-EC6E533E74B6}"/>
              </a:ext>
            </a:extLst>
          </p:cNvPr>
          <p:cNvSpPr/>
          <p:nvPr/>
        </p:nvSpPr>
        <p:spPr bwMode="auto">
          <a:xfrm>
            <a:off x="1371590" y="3158098"/>
            <a:ext cx="2996578" cy="1471052"/>
          </a:xfrm>
          <a:prstGeom prst="rect">
            <a:avLst/>
          </a:prstGeom>
          <a:noFill/>
          <a:ln w="0">
            <a:noFill/>
            <a:miter lim="800000"/>
            <a:headEnd/>
            <a:tailEnd/>
          </a:ln>
        </p:spPr>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marR="0" lvl="0" indent="-257175" algn="l" defTabSz="685800" rtl="0" eaLnBrk="1" fontAlgn="base" latinLnBrk="0" hangingPunct="1">
              <a:lnSpc>
                <a:spcPct val="90000"/>
              </a:lnSpc>
              <a:spcBef>
                <a:spcPts val="750"/>
              </a:spcBef>
              <a:spcAft>
                <a:spcPts val="525"/>
              </a:spcAft>
              <a:buClr>
                <a:srgbClr val="000000"/>
              </a:buClr>
              <a:buSzTx/>
              <a:buFont typeface="Wingdings" panose="05000000000000000000" pitchFamily="2" charset="2"/>
              <a:buChar char="§"/>
              <a:tabLst/>
              <a:defRPr/>
            </a:pPr>
            <a:r>
              <a:rPr kumimoji="0" lang="en-US" sz="135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Counsel about HIV status, steps to prevent HIV transmission, how to improve their own health</a:t>
            </a:r>
          </a:p>
          <a:p>
            <a:pPr marL="557213" marR="0" lvl="1" indent="-214313" algn="l" defTabSz="685800" rtl="0" eaLnBrk="1" fontAlgn="base" latinLnBrk="0" hangingPunct="1">
              <a:lnSpc>
                <a:spcPct val="90000"/>
              </a:lnSpc>
              <a:spcBef>
                <a:spcPts val="750"/>
              </a:spcBef>
              <a:spcAft>
                <a:spcPts val="525"/>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Assist with identification of sex partners who may have been recently exposed to HIV so partners can be tested and offered PEP</a:t>
            </a:r>
          </a:p>
        </p:txBody>
      </p:sp>
      <p:cxnSp>
        <p:nvCxnSpPr>
          <p:cNvPr id="40" name="Straight Connector 39">
            <a:extLst>
              <a:ext uri="{FF2B5EF4-FFF2-40B4-BE49-F238E27FC236}">
                <a16:creationId xmlns:a16="http://schemas.microsoft.com/office/drawing/2014/main" id="{73FA5820-063F-9BD3-B314-8D40280EBF6E}"/>
              </a:ext>
            </a:extLst>
          </p:cNvPr>
          <p:cNvCxnSpPr/>
          <p:nvPr/>
        </p:nvCxnSpPr>
        <p:spPr bwMode="auto">
          <a:xfrm>
            <a:off x="1438275" y="2571750"/>
            <a:ext cx="2992542" cy="0"/>
          </a:xfrm>
          <a:prstGeom prst="line">
            <a:avLst/>
          </a:prstGeom>
          <a:noFill/>
          <a:ln w="28575" cap="flat" cmpd="sng" algn="ctr">
            <a:solidFill>
              <a:schemeClr val="accent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35534CC9-1B29-E30B-EBB0-BE03DD1B145D}"/>
              </a:ext>
            </a:extLst>
          </p:cNvPr>
          <p:cNvCxnSpPr/>
          <p:nvPr/>
        </p:nvCxnSpPr>
        <p:spPr bwMode="auto">
          <a:xfrm>
            <a:off x="1438275" y="3080385"/>
            <a:ext cx="2992542" cy="0"/>
          </a:xfrm>
          <a:prstGeom prst="line">
            <a:avLst/>
          </a:prstGeom>
          <a:noFill/>
          <a:ln w="28575" cap="flat" cmpd="sng" algn="ctr">
            <a:solidFill>
              <a:schemeClr val="accent3"/>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BEF78AA3-FDCF-CD47-4743-F36682528319}"/>
              </a:ext>
            </a:extLst>
          </p:cNvPr>
          <p:cNvGrpSpPr/>
          <p:nvPr/>
        </p:nvGrpSpPr>
        <p:grpSpPr>
          <a:xfrm>
            <a:off x="4785536" y="1387348"/>
            <a:ext cx="510726" cy="328613"/>
            <a:chOff x="6325409" y="1849798"/>
            <a:chExt cx="680968" cy="438150"/>
          </a:xfrm>
        </p:grpSpPr>
        <p:pic>
          <p:nvPicPr>
            <p:cNvPr id="47" name="Graphic 46">
              <a:extLst>
                <a:ext uri="{FF2B5EF4-FFF2-40B4-BE49-F238E27FC236}">
                  <a16:creationId xmlns:a16="http://schemas.microsoft.com/office/drawing/2014/main" id="{9B9F9829-C5A3-7F35-0252-2D0AF61FF9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25409" y="1849798"/>
              <a:ext cx="438150" cy="438150"/>
            </a:xfrm>
            <a:prstGeom prst="rect">
              <a:avLst/>
            </a:prstGeom>
          </p:spPr>
        </p:pic>
        <p:pic>
          <p:nvPicPr>
            <p:cNvPr id="48" name="Graphic 47">
              <a:extLst>
                <a:ext uri="{FF2B5EF4-FFF2-40B4-BE49-F238E27FC236}">
                  <a16:creationId xmlns:a16="http://schemas.microsoft.com/office/drawing/2014/main" id="{3F1C2D86-BD7C-A7AC-FB8B-705623CFE8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08669" y="1917297"/>
              <a:ext cx="197708" cy="303152"/>
            </a:xfrm>
            <a:prstGeom prst="rect">
              <a:avLst/>
            </a:prstGeom>
          </p:spPr>
        </p:pic>
      </p:grpSp>
      <p:sp>
        <p:nvSpPr>
          <p:cNvPr id="50" name="Rectangle 49">
            <a:extLst>
              <a:ext uri="{FF2B5EF4-FFF2-40B4-BE49-F238E27FC236}">
                <a16:creationId xmlns:a16="http://schemas.microsoft.com/office/drawing/2014/main" id="{A6650483-2557-6909-F130-3C0806247B5D}"/>
              </a:ext>
            </a:extLst>
          </p:cNvPr>
          <p:cNvSpPr/>
          <p:nvPr/>
        </p:nvSpPr>
        <p:spPr bwMode="auto">
          <a:xfrm>
            <a:off x="5453402" y="1998667"/>
            <a:ext cx="3166267" cy="887407"/>
          </a:xfrm>
          <a:prstGeom prst="rect">
            <a:avLst/>
          </a:prstGeom>
          <a:noFill/>
          <a:ln w="0">
            <a:noFill/>
            <a:miter lim="800000"/>
            <a:headEnd/>
            <a:tailEnd/>
          </a:ln>
        </p:spPr>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marR="0" lvl="0" indent="-257175" algn="l" defTabSz="685800" rtl="0" eaLnBrk="1" fontAlgn="base" latinLnBrk="0" hangingPunct="1">
              <a:lnSpc>
                <a:spcPct val="90000"/>
              </a:lnSpc>
              <a:spcBef>
                <a:spcPts val="750"/>
              </a:spcBef>
              <a:spcAft>
                <a:spcPts val="525"/>
              </a:spcAft>
              <a:buClr>
                <a:srgbClr val="000000"/>
              </a:buClr>
              <a:buSzTx/>
              <a:buFont typeface="Wingdings" panose="05000000000000000000" pitchFamily="2" charset="2"/>
              <a:buChar char="§"/>
              <a:tabLst/>
              <a:defRPr/>
            </a:pPr>
            <a:r>
              <a:rPr kumimoji="0" lang="en-US" sz="135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Document genotypic HIV viral resistance test results to guide therapy</a:t>
            </a:r>
          </a:p>
          <a:p>
            <a:pPr marL="557213" marR="0" lvl="1" indent="-214313" algn="l" defTabSz="685800" rtl="0" eaLnBrk="1" fontAlgn="base" latinLnBrk="0" hangingPunct="1">
              <a:lnSpc>
                <a:spcPct val="90000"/>
              </a:lnSpc>
              <a:spcBef>
                <a:spcPts val="750"/>
              </a:spcBef>
              <a:spcAft>
                <a:spcPts val="525"/>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INSTI genotyping should be done prior to use of INSTI-based regimen</a:t>
            </a:r>
          </a:p>
        </p:txBody>
      </p:sp>
      <p:sp>
        <p:nvSpPr>
          <p:cNvPr id="51" name="Rectangle 50">
            <a:extLst>
              <a:ext uri="{FF2B5EF4-FFF2-40B4-BE49-F238E27FC236}">
                <a16:creationId xmlns:a16="http://schemas.microsoft.com/office/drawing/2014/main" id="{3B8CDB5B-FA05-88FB-82E6-114E36850770}"/>
              </a:ext>
            </a:extLst>
          </p:cNvPr>
          <p:cNvSpPr/>
          <p:nvPr/>
        </p:nvSpPr>
        <p:spPr bwMode="auto">
          <a:xfrm>
            <a:off x="5453402" y="3158098"/>
            <a:ext cx="3166267" cy="1427870"/>
          </a:xfrm>
          <a:prstGeom prst="rect">
            <a:avLst/>
          </a:prstGeom>
          <a:noFill/>
          <a:ln w="0">
            <a:noFill/>
            <a:miter lim="800000"/>
            <a:headEnd/>
            <a:tailEnd/>
          </a:ln>
        </p:spPr>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marR="0" lvl="0" indent="-257175" algn="l" defTabSz="685800" rtl="0" eaLnBrk="1" fontAlgn="base" latinLnBrk="0" hangingPunct="1">
              <a:lnSpc>
                <a:spcPct val="90000"/>
              </a:lnSpc>
              <a:spcBef>
                <a:spcPts val="750"/>
              </a:spcBef>
              <a:spcAft>
                <a:spcPts val="525"/>
              </a:spcAft>
              <a:buClr>
                <a:srgbClr val="000000"/>
              </a:buClr>
              <a:buSzTx/>
              <a:buFont typeface="Wingdings" panose="05000000000000000000" pitchFamily="2" charset="2"/>
              <a:buChar char="§"/>
              <a:tabLst/>
              <a:defRPr/>
            </a:pPr>
            <a:r>
              <a:rPr kumimoji="0" lang="en-US" sz="135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Convert PrEP regimen to guideline-recommended HIV treatment regimen </a:t>
            </a:r>
            <a:r>
              <a:rPr kumimoji="0" lang="en-US" sz="135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without waiting </a:t>
            </a:r>
            <a:r>
              <a:rPr kumimoji="0" lang="en-US" sz="135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for test results</a:t>
            </a:r>
          </a:p>
          <a:p>
            <a:pPr marL="557213" marR="0" lvl="1" indent="-214313" algn="l" defTabSz="685800" rtl="0" eaLnBrk="1" fontAlgn="base" latinLnBrk="0" hangingPunct="1">
              <a:lnSpc>
                <a:spcPct val="90000"/>
              </a:lnSpc>
              <a:spcBef>
                <a:spcPts val="750"/>
              </a:spcBef>
              <a:spcAft>
                <a:spcPts val="525"/>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If treating </a:t>
            </a:r>
            <a:r>
              <a:rPr kumimoji="0" lang="en-US" sz="1200" b="1"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before</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genotype results are available or INSTI resistance is present, </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use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boosted PI regimen containing DRV and XTC/TXF</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52" name="Straight Connector 51">
            <a:extLst>
              <a:ext uri="{FF2B5EF4-FFF2-40B4-BE49-F238E27FC236}">
                <a16:creationId xmlns:a16="http://schemas.microsoft.com/office/drawing/2014/main" id="{9686686E-9641-A024-23C8-83FBC14D3A79}"/>
              </a:ext>
            </a:extLst>
          </p:cNvPr>
          <p:cNvCxnSpPr/>
          <p:nvPr/>
        </p:nvCxnSpPr>
        <p:spPr bwMode="auto">
          <a:xfrm>
            <a:off x="5483396" y="3080385"/>
            <a:ext cx="2992542" cy="0"/>
          </a:xfrm>
          <a:prstGeom prst="line">
            <a:avLst/>
          </a:prstGeom>
          <a:noFill/>
          <a:ln w="28575" cap="flat" cmpd="sng" algn="ctr">
            <a:solidFill>
              <a:schemeClr val="accent1"/>
            </a:solidFill>
            <a:prstDash val="solid"/>
            <a:round/>
            <a:headEnd type="none" w="med" len="med"/>
            <a:tailEnd type="none" w="med" len="med"/>
          </a:ln>
          <a:effectLst/>
        </p:spPr>
      </p:cxnSp>
      <p:grpSp>
        <p:nvGrpSpPr>
          <p:cNvPr id="55" name="Group 54">
            <a:extLst>
              <a:ext uri="{FF2B5EF4-FFF2-40B4-BE49-F238E27FC236}">
                <a16:creationId xmlns:a16="http://schemas.microsoft.com/office/drawing/2014/main" id="{8BD9B825-C79D-4D10-F185-C4DBFE598782}"/>
              </a:ext>
            </a:extLst>
          </p:cNvPr>
          <p:cNvGrpSpPr/>
          <p:nvPr/>
        </p:nvGrpSpPr>
        <p:grpSpPr>
          <a:xfrm>
            <a:off x="4737886" y="3122827"/>
            <a:ext cx="617468" cy="401185"/>
            <a:chOff x="6364806" y="4163769"/>
            <a:chExt cx="823290" cy="534913"/>
          </a:xfrm>
        </p:grpSpPr>
        <p:pic>
          <p:nvPicPr>
            <p:cNvPr id="29" name="Graphic 28">
              <a:extLst>
                <a:ext uri="{FF2B5EF4-FFF2-40B4-BE49-F238E27FC236}">
                  <a16:creationId xmlns:a16="http://schemas.microsoft.com/office/drawing/2014/main" id="{E31A9E36-95C7-F948-CD18-9618E4DC15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64806" y="4241482"/>
              <a:ext cx="438150" cy="457200"/>
            </a:xfrm>
            <a:prstGeom prst="rect">
              <a:avLst/>
            </a:prstGeom>
          </p:spPr>
        </p:pic>
        <p:pic>
          <p:nvPicPr>
            <p:cNvPr id="54" name="Graphic 53">
              <a:extLst>
                <a:ext uri="{FF2B5EF4-FFF2-40B4-BE49-F238E27FC236}">
                  <a16:creationId xmlns:a16="http://schemas.microsoft.com/office/drawing/2014/main" id="{4B722006-9452-5564-A551-BB27267E50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8900000">
              <a:off x="6730896" y="4163769"/>
              <a:ext cx="457200" cy="457200"/>
            </a:xfrm>
            <a:prstGeom prst="rect">
              <a:avLst/>
            </a:prstGeom>
          </p:spPr>
        </p:pic>
      </p:grpSp>
      <p:cxnSp>
        <p:nvCxnSpPr>
          <p:cNvPr id="58" name="Straight Connector 57">
            <a:extLst>
              <a:ext uri="{FF2B5EF4-FFF2-40B4-BE49-F238E27FC236}">
                <a16:creationId xmlns:a16="http://schemas.microsoft.com/office/drawing/2014/main" id="{A2BD2851-9B04-05F1-FC54-AE5932A1F555}"/>
              </a:ext>
            </a:extLst>
          </p:cNvPr>
          <p:cNvCxnSpPr/>
          <p:nvPr/>
        </p:nvCxnSpPr>
        <p:spPr bwMode="auto">
          <a:xfrm>
            <a:off x="4572000" y="1200150"/>
            <a:ext cx="0" cy="3429000"/>
          </a:xfrm>
          <a:prstGeom prst="line">
            <a:avLst/>
          </a:prstGeom>
          <a:noFill/>
          <a:ln w="28575" cap="flat" cmpd="sng" algn="ctr">
            <a:solidFill>
              <a:schemeClr val="tx2"/>
            </a:solidFill>
            <a:prstDash val="sysDot"/>
            <a:round/>
            <a:headEnd type="none" w="med" len="med"/>
            <a:tailEnd type="none" w="med" len="med"/>
          </a:ln>
          <a:effectLst/>
        </p:spPr>
      </p:cxnSp>
      <p:pic>
        <p:nvPicPr>
          <p:cNvPr id="3" name="Picture 2">
            <a:extLst>
              <a:ext uri="{FF2B5EF4-FFF2-40B4-BE49-F238E27FC236}">
                <a16:creationId xmlns:a16="http://schemas.microsoft.com/office/drawing/2014/main" id="{3B897220-41D0-4CEA-A951-FC46A9E89E7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943600" y="4781550"/>
            <a:ext cx="2329545" cy="304800"/>
          </a:xfrm>
          <a:prstGeom prst="rect">
            <a:avLst/>
          </a:prstGeom>
        </p:spPr>
      </p:pic>
    </p:spTree>
    <p:extLst>
      <p:ext uri="{BB962C8B-B14F-4D97-AF65-F5344CB8AC3E}">
        <p14:creationId xmlns:p14="http://schemas.microsoft.com/office/powerpoint/2010/main" val="24463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08" y="114300"/>
            <a:ext cx="8458200" cy="857250"/>
          </a:xfrm>
        </p:spPr>
        <p:txBody>
          <a:bodyPr/>
          <a:lstStyle/>
          <a:p>
            <a:pPr algn="ctr"/>
            <a:r>
              <a:rPr lang="en-US" sz="3600" b="1" dirty="0"/>
              <a:t>ENDING THE HIV EPIDEMIC: </a:t>
            </a:r>
            <a:br>
              <a:rPr lang="en-US" sz="3600" b="1" dirty="0"/>
            </a:br>
            <a:r>
              <a:rPr lang="en-US" sz="3600" b="1" dirty="0"/>
              <a:t>A PLAN FOR AMERICA</a:t>
            </a:r>
          </a:p>
        </p:txBody>
      </p:sp>
      <p:pic>
        <p:nvPicPr>
          <p:cNvPr id="5" name="Content Placeholder 4"/>
          <p:cNvPicPr>
            <a:picLocks noGrp="1" noChangeAspect="1"/>
          </p:cNvPicPr>
          <p:nvPr>
            <p:ph idx="1"/>
          </p:nvPr>
        </p:nvPicPr>
        <p:blipFill>
          <a:blip r:embed="rId3"/>
          <a:stretch>
            <a:fillRect/>
          </a:stretch>
        </p:blipFill>
        <p:spPr>
          <a:xfrm>
            <a:off x="0" y="1123950"/>
            <a:ext cx="5958219" cy="3581400"/>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
        <p:nvSpPr>
          <p:cNvPr id="7" name="TextBox 6"/>
          <p:cNvSpPr txBox="1"/>
          <p:nvPr/>
        </p:nvSpPr>
        <p:spPr>
          <a:xfrm>
            <a:off x="1066800" y="4729412"/>
            <a:ext cx="7416540" cy="497455"/>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www.hiv.gov</a:t>
            </a:r>
            <a:endParaRPr lang="en-US" sz="1400" dirty="0">
              <a:solidFill>
                <a:schemeClr val="bg1"/>
              </a:solidFill>
            </a:endParaRPr>
          </a:p>
          <a:p>
            <a:pPr algn="ctr"/>
            <a:endParaRPr lang="en-US" sz="1200" dirty="0"/>
          </a:p>
        </p:txBody>
      </p:sp>
      <p:graphicFrame>
        <p:nvGraphicFramePr>
          <p:cNvPr id="8" name="Diagram 7"/>
          <p:cNvGraphicFramePr/>
          <p:nvPr>
            <p:extLst>
              <p:ext uri="{D42A27DB-BD31-4B8C-83A1-F6EECF244321}">
                <p14:modId xmlns:p14="http://schemas.microsoft.com/office/powerpoint/2010/main" val="3514697361"/>
              </p:ext>
            </p:extLst>
          </p:nvPr>
        </p:nvGraphicFramePr>
        <p:xfrm>
          <a:off x="1447800" y="565150"/>
          <a:ext cx="75644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3886200" y="1276350"/>
            <a:ext cx="1981200" cy="2585323"/>
          </a:xfrm>
          <a:prstGeom prst="rect">
            <a:avLst/>
          </a:prstGeom>
        </p:spPr>
        <p:txBody>
          <a:bodyPr wrap="square">
            <a:spAutoFit/>
          </a:bodyPr>
          <a:lstStyle/>
          <a:p>
            <a:r>
              <a:rPr lang="en-US" i="1" dirty="0">
                <a:solidFill>
                  <a:srgbClr val="2C2C2C"/>
                </a:solidFill>
                <a:latin typeface="Source Sans Pro"/>
              </a:rPr>
              <a:t>Ending the HIV Epidemic in the U.S.</a:t>
            </a:r>
            <a:r>
              <a:rPr lang="en-US" dirty="0">
                <a:solidFill>
                  <a:srgbClr val="2C2C2C"/>
                </a:solidFill>
                <a:latin typeface="Source Sans Pro"/>
              </a:rPr>
              <a:t> (EHE) is a plan announced in 2019 that aims to end the HIV epidemic in the United States by 2030</a:t>
            </a:r>
            <a:endParaRPr lang="en-US" dirty="0"/>
          </a:p>
        </p:txBody>
      </p:sp>
    </p:spTree>
    <p:extLst>
      <p:ext uri="{BB962C8B-B14F-4D97-AF65-F5344CB8AC3E}">
        <p14:creationId xmlns:p14="http://schemas.microsoft.com/office/powerpoint/2010/main" val="3674140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589" y="171450"/>
            <a:ext cx="6236677" cy="642938"/>
          </a:xfrm>
        </p:spPr>
        <p:txBody>
          <a:bodyPr/>
          <a:lstStyle/>
          <a:p>
            <a:r>
              <a:rPr lang="en-US" dirty="0"/>
              <a:t>Medication Considerations</a:t>
            </a:r>
          </a:p>
        </p:txBody>
      </p:sp>
      <p:sp>
        <p:nvSpPr>
          <p:cNvPr id="3" name="Content Placeholder 2"/>
          <p:cNvSpPr>
            <a:spLocks noGrp="1"/>
          </p:cNvSpPr>
          <p:nvPr>
            <p:ph sz="half" idx="1"/>
          </p:nvPr>
        </p:nvSpPr>
        <p:spPr/>
        <p:txBody>
          <a:bodyPr>
            <a:normAutofit lnSpcReduction="10000"/>
          </a:bodyPr>
          <a:lstStyle/>
          <a:p>
            <a:r>
              <a:rPr lang="en-US" dirty="0"/>
              <a:t>Side Effects: GI, headaches often self resolve</a:t>
            </a:r>
          </a:p>
          <a:p>
            <a:r>
              <a:rPr lang="en-US" dirty="0"/>
              <a:t>Contraindications: </a:t>
            </a:r>
          </a:p>
          <a:p>
            <a:pPr marL="411480" lvl="1" indent="0">
              <a:buNone/>
            </a:pPr>
            <a:r>
              <a:rPr lang="en-US" dirty="0"/>
              <a:t>HIV infection, Kidney disease (eGFR&lt; 60), HIV exposure &lt; 72 hours</a:t>
            </a:r>
          </a:p>
          <a:p>
            <a:pPr marL="0" indent="0">
              <a:buNone/>
            </a:pPr>
            <a:endParaRPr lang="en-US" dirty="0"/>
          </a:p>
        </p:txBody>
      </p:sp>
      <p:sp>
        <p:nvSpPr>
          <p:cNvPr id="4" name="Content Placeholder 3"/>
          <p:cNvSpPr>
            <a:spLocks noGrp="1"/>
          </p:cNvSpPr>
          <p:nvPr>
            <p:ph sz="half" idx="2"/>
          </p:nvPr>
        </p:nvSpPr>
        <p:spPr/>
        <p:txBody>
          <a:bodyPr>
            <a:normAutofit fontScale="92500"/>
          </a:bodyPr>
          <a:lstStyle/>
          <a:p>
            <a:r>
              <a:rPr lang="en-US" dirty="0"/>
              <a:t>Caution: osteoporosis, liver disease, mild renal impairment, hepatitis B infection (caution of flare with abrupt withdrawal of </a:t>
            </a:r>
            <a:r>
              <a:rPr lang="en-US" dirty="0" err="1"/>
              <a:t>tenofovir</a:t>
            </a:r>
            <a:r>
              <a:rPr lang="en-US" dirty="0"/>
              <a:t>/</a:t>
            </a:r>
            <a:r>
              <a:rPr lang="en-US" dirty="0" err="1"/>
              <a:t>emtricitabine</a:t>
            </a:r>
            <a:r>
              <a:rPr lang="en-US" dirty="0"/>
              <a:t>)</a:t>
            </a:r>
          </a:p>
        </p:txBody>
      </p:sp>
      <p:sp>
        <p:nvSpPr>
          <p:cNvPr id="6" name="Slide Number Placeholder 5"/>
          <p:cNvSpPr>
            <a:spLocks noGrp="1"/>
          </p:cNvSpPr>
          <p:nvPr>
            <p:ph type="sldNum" sz="quarter" idx="12"/>
          </p:nvPr>
        </p:nvSpPr>
        <p:spPr/>
        <p:txBody>
          <a:bodyPr/>
          <a:lstStyle/>
          <a:p>
            <a:fld id="{6E2D2B3B-882E-40F3-A32F-6DD516915044}" type="slidenum">
              <a:rPr lang="en-US" smtClean="0"/>
              <a:pPr/>
              <a:t>60</a:t>
            </a:fld>
            <a:endParaRPr lang="en-US"/>
          </a:p>
        </p:txBody>
      </p:sp>
    </p:spTree>
    <p:extLst>
      <p:ext uri="{BB962C8B-B14F-4D97-AF65-F5344CB8AC3E}">
        <p14:creationId xmlns:p14="http://schemas.microsoft.com/office/powerpoint/2010/main" val="1615448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52FF-3582-4C3F-942D-56BAB57E0CA8}"/>
              </a:ext>
            </a:extLst>
          </p:cNvPr>
          <p:cNvSpPr>
            <a:spLocks noGrp="1"/>
          </p:cNvSpPr>
          <p:nvPr>
            <p:ph type="title"/>
          </p:nvPr>
        </p:nvSpPr>
        <p:spPr/>
        <p:txBody>
          <a:bodyPr/>
          <a:lstStyle/>
          <a:p>
            <a:pPr algn="ctr"/>
            <a:r>
              <a:rPr lang="en-US" dirty="0"/>
              <a:t>Disparities in </a:t>
            </a:r>
            <a:r>
              <a:rPr lang="en-US" dirty="0" err="1"/>
              <a:t>PrEP</a:t>
            </a:r>
            <a:endParaRPr lang="en-US" dirty="0"/>
          </a:p>
        </p:txBody>
      </p:sp>
      <p:sp>
        <p:nvSpPr>
          <p:cNvPr id="3" name="Content Placeholder 2">
            <a:extLst>
              <a:ext uri="{FF2B5EF4-FFF2-40B4-BE49-F238E27FC236}">
                <a16:creationId xmlns:a16="http://schemas.microsoft.com/office/drawing/2014/main" id="{7C03403E-9C1E-485E-96D6-9DBB64C55E29}"/>
              </a:ext>
            </a:extLst>
          </p:cNvPr>
          <p:cNvSpPr>
            <a:spLocks noGrp="1"/>
          </p:cNvSpPr>
          <p:nvPr>
            <p:ph idx="1"/>
          </p:nvPr>
        </p:nvSpPr>
        <p:spPr/>
        <p:txBody>
          <a:bodyPr>
            <a:normAutofit/>
          </a:bodyPr>
          <a:lstStyle/>
          <a:p>
            <a:r>
              <a:rPr lang="en-US" dirty="0"/>
              <a:t># of </a:t>
            </a:r>
            <a:r>
              <a:rPr lang="en-US" dirty="0" err="1"/>
              <a:t>PrEP</a:t>
            </a:r>
            <a:r>
              <a:rPr lang="en-US" dirty="0"/>
              <a:t> users increased 29% between 2016-2017</a:t>
            </a:r>
          </a:p>
          <a:p>
            <a:r>
              <a:rPr lang="en-US" dirty="0"/>
              <a:t>In 2017 94% of </a:t>
            </a:r>
            <a:r>
              <a:rPr lang="en-US" dirty="0" err="1"/>
              <a:t>PrEP</a:t>
            </a:r>
            <a:r>
              <a:rPr lang="en-US" dirty="0"/>
              <a:t> users were Male</a:t>
            </a:r>
          </a:p>
          <a:p>
            <a:pPr lvl="1"/>
            <a:r>
              <a:rPr lang="en-US" sz="2400" dirty="0"/>
              <a:t>16X more Male </a:t>
            </a:r>
            <a:r>
              <a:rPr lang="en-US" sz="2400" dirty="0" err="1"/>
              <a:t>PrEP</a:t>
            </a:r>
            <a:r>
              <a:rPr lang="en-US" sz="2400" dirty="0"/>
              <a:t> than Female </a:t>
            </a:r>
            <a:r>
              <a:rPr lang="en-US" sz="2400" dirty="0" err="1"/>
              <a:t>PrEP</a:t>
            </a:r>
            <a:endParaRPr lang="en-US" sz="2400" dirty="0"/>
          </a:p>
          <a:p>
            <a:r>
              <a:rPr lang="en-US" dirty="0"/>
              <a:t>The South accounts for approx. 50% of all new HIV diagnoses</a:t>
            </a:r>
          </a:p>
          <a:p>
            <a:pPr lvl="1"/>
            <a:r>
              <a:rPr lang="en-US" sz="2400" dirty="0"/>
              <a:t>In 2017 the South accounted for only 30% of all </a:t>
            </a:r>
            <a:r>
              <a:rPr lang="en-US" sz="2400" dirty="0" err="1"/>
              <a:t>PrEP</a:t>
            </a:r>
            <a:r>
              <a:rPr lang="en-US" sz="2400" dirty="0"/>
              <a:t> users</a:t>
            </a:r>
          </a:p>
          <a:p>
            <a:pPr marL="0" indent="0">
              <a:buNone/>
            </a:pPr>
            <a:endParaRPr lang="en-US" dirty="0"/>
          </a:p>
        </p:txBody>
      </p:sp>
      <p:sp>
        <p:nvSpPr>
          <p:cNvPr id="4" name="TextBox 3">
            <a:extLst>
              <a:ext uri="{FF2B5EF4-FFF2-40B4-BE49-F238E27FC236}">
                <a16:creationId xmlns:a16="http://schemas.microsoft.com/office/drawing/2014/main" id="{6C69D79C-1F90-4C1C-811B-D2A2E1B79ACB}"/>
              </a:ext>
            </a:extLst>
          </p:cNvPr>
          <p:cNvSpPr txBox="1"/>
          <p:nvPr/>
        </p:nvSpPr>
        <p:spPr>
          <a:xfrm>
            <a:off x="3733800" y="4778573"/>
            <a:ext cx="1454028" cy="307777"/>
          </a:xfrm>
          <a:prstGeom prst="rect">
            <a:avLst/>
          </a:prstGeom>
          <a:noFill/>
        </p:spPr>
        <p:txBody>
          <a:bodyPr wrap="square" rtlCol="0">
            <a:spAutoFit/>
          </a:bodyPr>
          <a:lstStyle/>
          <a:p>
            <a:pPr algn="ctr"/>
            <a:r>
              <a:rPr lang="en-US" sz="1400" dirty="0">
                <a:solidFill>
                  <a:schemeClr val="bg1"/>
                </a:solidFill>
              </a:rPr>
              <a:t>AIDSVU.org</a:t>
            </a:r>
          </a:p>
        </p:txBody>
      </p:sp>
      <p:sp>
        <p:nvSpPr>
          <p:cNvPr id="5" name="Slide Number Placeholder 4"/>
          <p:cNvSpPr>
            <a:spLocks noGrp="1"/>
          </p:cNvSpPr>
          <p:nvPr>
            <p:ph type="sldNum" sz="quarter" idx="12"/>
          </p:nvPr>
        </p:nvSpPr>
        <p:spPr/>
        <p:txBody>
          <a:bodyPr/>
          <a:lstStyle/>
          <a:p>
            <a:fld id="{6E2D2B3B-882E-40F3-A32F-6DD516915044}" type="slidenum">
              <a:rPr lang="en-US" smtClean="0"/>
              <a:pPr/>
              <a:t>61</a:t>
            </a:fld>
            <a:endParaRPr lang="en-US"/>
          </a:p>
        </p:txBody>
      </p:sp>
    </p:spTree>
    <p:extLst>
      <p:ext uri="{BB962C8B-B14F-4D97-AF65-F5344CB8AC3E}">
        <p14:creationId xmlns:p14="http://schemas.microsoft.com/office/powerpoint/2010/main" val="2769274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114425" y="252412"/>
            <a:ext cx="6915149" cy="642938"/>
          </a:xfrm>
        </p:spPr>
        <p:txBody>
          <a:bodyPr/>
          <a:lstStyle/>
          <a:p>
            <a:r>
              <a:rPr lang="en-US" altLang="en-US" dirty="0"/>
              <a:t>How do we overcome barriers?</a:t>
            </a:r>
          </a:p>
        </p:txBody>
      </p:sp>
      <p:sp>
        <p:nvSpPr>
          <p:cNvPr id="47107" name="Content Placeholder 2"/>
          <p:cNvSpPr>
            <a:spLocks noGrp="1"/>
          </p:cNvSpPr>
          <p:nvPr>
            <p:ph idx="1"/>
          </p:nvPr>
        </p:nvSpPr>
        <p:spPr>
          <a:xfrm>
            <a:off x="609600" y="1276350"/>
            <a:ext cx="7772400" cy="3453062"/>
          </a:xfrm>
        </p:spPr>
        <p:txBody>
          <a:bodyPr>
            <a:normAutofit fontScale="40000" lnSpcReduction="20000"/>
          </a:bodyPr>
          <a:lstStyle/>
          <a:p>
            <a:pPr eaLnBrk="1" hangingPunct="1"/>
            <a:r>
              <a:rPr lang="en-US" altLang="en-US" sz="5000" dirty="0"/>
              <a:t>Research of almost 9000 participant has demonstrated the effectiveness of </a:t>
            </a:r>
            <a:r>
              <a:rPr lang="en-US" altLang="en-US" sz="5000" dirty="0" err="1"/>
              <a:t>PrEP</a:t>
            </a:r>
            <a:r>
              <a:rPr lang="en-US" altLang="en-US" sz="5000" dirty="0"/>
              <a:t> even at 50% adherence, with minimal side effects/ risk and resistance</a:t>
            </a:r>
          </a:p>
          <a:p>
            <a:pPr eaLnBrk="1" hangingPunct="1"/>
            <a:r>
              <a:rPr lang="en-US" altLang="en-US" sz="5000" dirty="0"/>
              <a:t>Initiating </a:t>
            </a:r>
            <a:r>
              <a:rPr lang="en-US" altLang="en-US" sz="5000" dirty="0" err="1"/>
              <a:t>PrEP</a:t>
            </a:r>
            <a:r>
              <a:rPr lang="en-US" altLang="en-US" sz="5000" dirty="0"/>
              <a:t> requires ongoing HIV/STD Pregnancy testing, prevention </a:t>
            </a:r>
            <a:r>
              <a:rPr lang="en-US" altLang="en-US" sz="5000" dirty="0" err="1"/>
              <a:t>couseling</a:t>
            </a:r>
            <a:r>
              <a:rPr lang="en-US" altLang="en-US" sz="5000" dirty="0"/>
              <a:t> and adherence support</a:t>
            </a:r>
          </a:p>
          <a:p>
            <a:pPr eaLnBrk="1" hangingPunct="1"/>
            <a:r>
              <a:rPr lang="en-US" altLang="en-US" sz="5000" dirty="0"/>
              <a:t>Barrier exist for wide spread </a:t>
            </a:r>
            <a:r>
              <a:rPr lang="en-US" altLang="en-US" sz="5000" dirty="0" err="1"/>
              <a:t>PrEP</a:t>
            </a:r>
            <a:r>
              <a:rPr lang="en-US" altLang="en-US" sz="5000" dirty="0"/>
              <a:t> initiation that can be overcome via effective public health or health care interventions</a:t>
            </a:r>
          </a:p>
          <a:p>
            <a:pPr eaLnBrk="1" hangingPunct="1"/>
            <a:endParaRPr lang="en-US" altLang="en-US" sz="5000" dirty="0"/>
          </a:p>
          <a:p>
            <a:pPr marL="85725" indent="0">
              <a:buNone/>
            </a:pPr>
            <a:r>
              <a:rPr lang="en-US" altLang="en-US" sz="5000" dirty="0"/>
              <a:t>You can help us overcome these barriers by identifying patients who are eligible for </a:t>
            </a:r>
            <a:r>
              <a:rPr lang="en-US" altLang="en-US" sz="5000" dirty="0" err="1"/>
              <a:t>PrEP</a:t>
            </a:r>
            <a:r>
              <a:rPr lang="en-US" altLang="en-US" sz="5000" dirty="0"/>
              <a:t> and linking them to services.</a:t>
            </a:r>
          </a:p>
          <a:p>
            <a:pPr marL="64294" indent="0">
              <a:buNone/>
            </a:pPr>
            <a:r>
              <a:rPr lang="en-US" altLang="en-US" sz="788" dirty="0"/>
              <a:t>                                   </a:t>
            </a:r>
          </a:p>
        </p:txBody>
      </p:sp>
      <p:sp>
        <p:nvSpPr>
          <p:cNvPr id="2" name="TextBox 1"/>
          <p:cNvSpPr txBox="1"/>
          <p:nvPr/>
        </p:nvSpPr>
        <p:spPr>
          <a:xfrm>
            <a:off x="2464778" y="4749593"/>
            <a:ext cx="5383822" cy="300082"/>
          </a:xfrm>
          <a:prstGeom prst="rect">
            <a:avLst/>
          </a:prstGeom>
          <a:noFill/>
        </p:spPr>
        <p:txBody>
          <a:bodyPr wrap="square" rtlCol="0">
            <a:spAutoFit/>
          </a:bodyPr>
          <a:lstStyle/>
          <a:p>
            <a:r>
              <a:rPr lang="en-US" altLang="en-US" sz="1350" dirty="0" err="1">
                <a:solidFill>
                  <a:schemeClr val="bg1"/>
                </a:solidFill>
              </a:rPr>
              <a:t>Okwundu</a:t>
            </a:r>
            <a:r>
              <a:rPr lang="en-US" altLang="en-US" sz="1350" dirty="0">
                <a:solidFill>
                  <a:schemeClr val="bg1"/>
                </a:solidFill>
              </a:rPr>
              <a:t>, et al (2012) Cochrane Database System </a:t>
            </a:r>
            <a:r>
              <a:rPr lang="en-US" altLang="en-US" sz="1350" dirty="0" err="1">
                <a:solidFill>
                  <a:schemeClr val="bg1"/>
                </a:solidFill>
              </a:rPr>
              <a:t>Rv</a:t>
            </a:r>
            <a:r>
              <a:rPr lang="en-US" altLang="en-US" sz="1350" dirty="0">
                <a:solidFill>
                  <a:schemeClr val="bg1"/>
                </a:solidFill>
              </a:rPr>
              <a:t> ( 2012) 7.</a:t>
            </a:r>
            <a:endParaRPr lang="en-US" sz="1350" dirty="0">
              <a:solidFill>
                <a:schemeClr val="bg1"/>
              </a:solidFill>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62</a:t>
            </a:fld>
            <a:endParaRPr lang="en-US"/>
          </a:p>
        </p:txBody>
      </p:sp>
    </p:spTree>
    <p:custDataLst>
      <p:tags r:id="rId1"/>
    </p:custDataLst>
    <p:extLst>
      <p:ext uri="{BB962C8B-B14F-4D97-AF65-F5344CB8AC3E}">
        <p14:creationId xmlns:p14="http://schemas.microsoft.com/office/powerpoint/2010/main" val="2392390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97220-41D0-4CEA-A951-FC46A9E89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781550"/>
            <a:ext cx="2329545" cy="304800"/>
          </a:xfrm>
          <a:prstGeom prst="rect">
            <a:avLst/>
          </a:prstGeom>
        </p:spPr>
      </p:pic>
      <p:graphicFrame>
        <p:nvGraphicFramePr>
          <p:cNvPr id="6" name="Content Placeholder 4">
            <a:extLst>
              <a:ext uri="{FF2B5EF4-FFF2-40B4-BE49-F238E27FC236}">
                <a16:creationId xmlns:a16="http://schemas.microsoft.com/office/drawing/2014/main" id="{F47FB197-6824-7B2E-888E-E07DEC4A3E05}"/>
              </a:ext>
            </a:extLst>
          </p:cNvPr>
          <p:cNvGraphicFramePr>
            <a:graphicFrameLocks noGrp="1"/>
          </p:cNvGraphicFramePr>
          <p:nvPr>
            <p:ph idx="1"/>
            <p:extLst>
              <p:ext uri="{D42A27DB-BD31-4B8C-83A1-F6EECF244321}">
                <p14:modId xmlns:p14="http://schemas.microsoft.com/office/powerpoint/2010/main" val="3461615088"/>
              </p:ext>
            </p:extLst>
          </p:nvPr>
        </p:nvGraphicFramePr>
        <p:xfrm>
          <a:off x="498354" y="438150"/>
          <a:ext cx="8158163" cy="4259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E59E143A-1A49-F106-3566-CE74F91DA03A}"/>
              </a:ext>
            </a:extLst>
          </p:cNvPr>
          <p:cNvSpPr txBox="1"/>
          <p:nvPr/>
        </p:nvSpPr>
        <p:spPr>
          <a:xfrm>
            <a:off x="1905000" y="4781550"/>
            <a:ext cx="3581400" cy="276999"/>
          </a:xfrm>
          <a:prstGeom prst="rect">
            <a:avLst/>
          </a:prstGeom>
          <a:noFill/>
        </p:spPr>
        <p:txBody>
          <a:bodyPr wrap="square" rtlCol="0">
            <a:spAutoFit/>
          </a:bodyPr>
          <a:lstStyle/>
          <a:p>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Shrestha. AIDS Res Hum Retroviruses. 2022;38:611</a:t>
            </a:r>
            <a:endParaRPr lang="en-US" sz="1200" dirty="0">
              <a:solidFill>
                <a:schemeClr val="bg1"/>
              </a:solidFill>
            </a:endParaRPr>
          </a:p>
        </p:txBody>
      </p:sp>
    </p:spTree>
    <p:extLst>
      <p:ext uri="{BB962C8B-B14F-4D97-AF65-F5344CB8AC3E}">
        <p14:creationId xmlns:p14="http://schemas.microsoft.com/office/powerpoint/2010/main" val="238020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97220-41D0-4CEA-A951-FC46A9E89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248150"/>
            <a:ext cx="2329545" cy="304800"/>
          </a:xfrm>
          <a:prstGeom prst="rect">
            <a:avLst/>
          </a:prstGeom>
        </p:spPr>
      </p:pic>
      <p:sp>
        <p:nvSpPr>
          <p:cNvPr id="8" name="TextBox 7">
            <a:extLst>
              <a:ext uri="{FF2B5EF4-FFF2-40B4-BE49-F238E27FC236}">
                <a16:creationId xmlns:a16="http://schemas.microsoft.com/office/drawing/2014/main" id="{E59E143A-1A49-F106-3566-CE74F91DA03A}"/>
              </a:ext>
            </a:extLst>
          </p:cNvPr>
          <p:cNvSpPr txBox="1"/>
          <p:nvPr/>
        </p:nvSpPr>
        <p:spPr>
          <a:xfrm>
            <a:off x="1371600" y="4624685"/>
            <a:ext cx="4953000" cy="461665"/>
          </a:xfrm>
          <a:prstGeom prst="rect">
            <a:avLst/>
          </a:prstGeom>
          <a:noFill/>
        </p:spPr>
        <p:txBody>
          <a:bodyPr wrap="square" rtlCol="0">
            <a:spAutoFit/>
          </a:bodyPr>
          <a:lstStyle/>
          <a:p>
            <a:pPr fontAlgn="base">
              <a:spcBef>
                <a:spcPct val="0"/>
              </a:spcBef>
              <a:spcAft>
                <a:spcPct val="0"/>
              </a:spcAft>
              <a:defRPr/>
            </a:pPr>
            <a:r>
              <a:rPr kumimoji="0" 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1. cdc.gov/</a:t>
            </a:r>
            <a:r>
              <a:rPr kumimoji="0" 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hiv</a:t>
            </a:r>
            <a:r>
              <a:rPr kumimoji="0" 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/pdf/risk/prep/cdc-hiv-prep-guidelines-2021.pdf. 2. </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hiv.gov/</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hiv</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-basics/</a:t>
            </a:r>
            <a:r>
              <a:rPr kumimoji="0" lang="en-US" altLang="en-US" sz="1200" b="0" i="0" u="none" strike="noStrike" kern="1200" cap="none" spc="-8"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hiv</a:t>
            </a:r>
            <a:r>
              <a:rPr kumimoji="0" lang="en-US" altLang="en-US" sz="1200" b="0" i="0" u="none" strike="noStrike" kern="1200" cap="none" spc="-8"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-prevention/potential-future-options/long-acting-prep</a:t>
            </a:r>
            <a:r>
              <a:rPr kumimoji="0" lang="en-US" altLang="en-US" sz="1200" b="0" i="0" u="none" strike="noStrike" kern="1200" cap="none" spc="-8"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p>
        </p:txBody>
      </p:sp>
      <p:graphicFrame>
        <p:nvGraphicFramePr>
          <p:cNvPr id="5" name="Content Placeholder 6">
            <a:extLst>
              <a:ext uri="{FF2B5EF4-FFF2-40B4-BE49-F238E27FC236}">
                <a16:creationId xmlns:a16="http://schemas.microsoft.com/office/drawing/2014/main" id="{CEB0B1C8-3E88-1F1D-E60E-41DB98B439B9}"/>
              </a:ext>
            </a:extLst>
          </p:cNvPr>
          <p:cNvGraphicFramePr>
            <a:graphicFrameLocks noGrp="1"/>
          </p:cNvGraphicFramePr>
          <p:nvPr>
            <p:ph idx="1"/>
            <p:extLst>
              <p:ext uri="{D42A27DB-BD31-4B8C-83A1-F6EECF244321}">
                <p14:modId xmlns:p14="http://schemas.microsoft.com/office/powerpoint/2010/main" val="2731652598"/>
              </p:ext>
            </p:extLst>
          </p:nvPr>
        </p:nvGraphicFramePr>
        <p:xfrm>
          <a:off x="453628" y="57151"/>
          <a:ext cx="8259149" cy="452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B32ABF71-6774-41D8-1C84-9F73EDB1C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728" y="4748800"/>
            <a:ext cx="2329545" cy="304800"/>
          </a:xfrm>
          <a:prstGeom prst="rect">
            <a:avLst/>
          </a:prstGeom>
        </p:spPr>
      </p:pic>
    </p:spTree>
    <p:extLst>
      <p:ext uri="{BB962C8B-B14F-4D97-AF65-F5344CB8AC3E}">
        <p14:creationId xmlns:p14="http://schemas.microsoft.com/office/powerpoint/2010/main" val="3619112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ltLang="en-US" sz="3600" dirty="0"/>
              <a:t>What To Determine Before Prescribing HIV PEP</a:t>
            </a:r>
          </a:p>
        </p:txBody>
      </p:sp>
      <p:sp>
        <p:nvSpPr>
          <p:cNvPr id="44035" name="Content Placeholder 2"/>
          <p:cNvSpPr>
            <a:spLocks noGrp="1"/>
          </p:cNvSpPr>
          <p:nvPr>
            <p:ph idx="1"/>
          </p:nvPr>
        </p:nvSpPr>
        <p:spPr>
          <a:xfrm>
            <a:off x="457200" y="1277476"/>
            <a:ext cx="8315569" cy="3275474"/>
          </a:xfrm>
        </p:spPr>
        <p:txBody>
          <a:bodyPr>
            <a:noAutofit/>
          </a:bodyPr>
          <a:lstStyle/>
          <a:p>
            <a:pPr>
              <a:lnSpc>
                <a:spcPct val="150000"/>
              </a:lnSpc>
              <a:spcBef>
                <a:spcPts val="0"/>
              </a:spcBef>
            </a:pPr>
            <a:r>
              <a:rPr lang="en-US" sz="2200" dirty="0"/>
              <a:t>What was the exposure?</a:t>
            </a:r>
          </a:p>
          <a:p>
            <a:pPr>
              <a:lnSpc>
                <a:spcPct val="150000"/>
              </a:lnSpc>
              <a:spcBef>
                <a:spcPts val="0"/>
              </a:spcBef>
            </a:pPr>
            <a:r>
              <a:rPr lang="en-US" sz="2200" dirty="0"/>
              <a:t>Is the source known/unknown?</a:t>
            </a:r>
          </a:p>
          <a:p>
            <a:pPr>
              <a:lnSpc>
                <a:spcPct val="150000"/>
              </a:lnSpc>
              <a:spcBef>
                <a:spcPts val="0"/>
              </a:spcBef>
            </a:pPr>
            <a:r>
              <a:rPr lang="en-US" sz="2200" dirty="0"/>
              <a:t>Likelihood of HIV infection in the source?</a:t>
            </a:r>
          </a:p>
          <a:p>
            <a:pPr lvl="1">
              <a:lnSpc>
                <a:spcPct val="150000"/>
              </a:lnSpc>
              <a:spcBef>
                <a:spcPts val="0"/>
              </a:spcBef>
            </a:pPr>
            <a:r>
              <a:rPr lang="en-US" sz="2000" dirty="0"/>
              <a:t>Known antiretroviral (ART) resistance in the HIV infected source?</a:t>
            </a:r>
          </a:p>
          <a:p>
            <a:pPr>
              <a:lnSpc>
                <a:spcPct val="150000"/>
              </a:lnSpc>
              <a:spcBef>
                <a:spcPts val="0"/>
              </a:spcBef>
              <a:spcAft>
                <a:spcPts val="600"/>
              </a:spcAft>
            </a:pPr>
            <a:r>
              <a:rPr lang="en-US" sz="2200" dirty="0"/>
              <a:t>What is the time period since exposure?</a:t>
            </a:r>
          </a:p>
          <a:p>
            <a:pPr>
              <a:lnSpc>
                <a:spcPct val="100000"/>
              </a:lnSpc>
              <a:spcBef>
                <a:spcPts val="0"/>
              </a:spcBef>
            </a:pPr>
            <a:r>
              <a:rPr lang="en-US" sz="2200" dirty="0"/>
              <a:t>What is the health of the contact and are they taking any other medications?</a:t>
            </a:r>
          </a:p>
        </p:txBody>
      </p:sp>
      <p:sp>
        <p:nvSpPr>
          <p:cNvPr id="2" name="Slide Number Placeholder 1"/>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F7ACA5AA-DD8D-2B43-B4FE-0EDC6B4AB294}" type="slidenum">
              <a:rPr lang="en-US" smtClean="0">
                <a:solidFill>
                  <a:srgbClr val="FFFFFF"/>
                </a:solidFill>
                <a:latin typeface="Arial"/>
                <a:ea typeface="ＭＳ Ｐゴシック" charset="0"/>
              </a:rPr>
              <a:pPr fontAlgn="base">
                <a:spcBef>
                  <a:spcPct val="0"/>
                </a:spcBef>
                <a:spcAft>
                  <a:spcPct val="0"/>
                </a:spcAft>
                <a:defRPr/>
              </a:pPr>
              <a:t>65</a:t>
            </a:fld>
            <a:endParaRPr lang="en-US"/>
          </a:p>
        </p:txBody>
      </p:sp>
    </p:spTree>
    <p:extLst>
      <p:ext uri="{BB962C8B-B14F-4D97-AF65-F5344CB8AC3E}">
        <p14:creationId xmlns:p14="http://schemas.microsoft.com/office/powerpoint/2010/main" val="4056394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1680D8-9720-4B7F-A83E-5640C742F410}"/>
              </a:ext>
            </a:extLst>
          </p:cNvPr>
          <p:cNvSpPr>
            <a:spLocks noGrp="1"/>
          </p:cNvSpPr>
          <p:nvPr>
            <p:ph type="sldNum" sz="quarter" idx="12"/>
          </p:nvPr>
        </p:nvSpPr>
        <p:spPr/>
        <p:txBody>
          <a:bodyPr/>
          <a:lstStyle/>
          <a:p>
            <a:fld id="{6E2D2B3B-882E-40F3-A32F-6DD516915044}" type="slidenum">
              <a:rPr lang="en-US" smtClean="0"/>
              <a:pPr/>
              <a:t>66</a:t>
            </a:fld>
            <a:endParaRPr lang="en-US"/>
          </a:p>
        </p:txBody>
      </p:sp>
      <p:pic>
        <p:nvPicPr>
          <p:cNvPr id="6" name="Picture 5">
            <a:extLst>
              <a:ext uri="{FF2B5EF4-FFF2-40B4-BE49-F238E27FC236}">
                <a16:creationId xmlns:a16="http://schemas.microsoft.com/office/drawing/2014/main" id="{DA5DFB61-2D44-4241-99AB-B711A1BB56C8}"/>
              </a:ext>
            </a:extLst>
          </p:cNvPr>
          <p:cNvPicPr>
            <a:picLocks noChangeAspect="1"/>
          </p:cNvPicPr>
          <p:nvPr/>
        </p:nvPicPr>
        <p:blipFill rotWithShape="1">
          <a:blip r:embed="rId3"/>
          <a:srcRect b="43159"/>
          <a:stretch/>
        </p:blipFill>
        <p:spPr>
          <a:xfrm>
            <a:off x="381000" y="276111"/>
            <a:ext cx="8642912" cy="4200639"/>
          </a:xfrm>
          <a:prstGeom prst="rect">
            <a:avLst/>
          </a:prstGeom>
        </p:spPr>
      </p:pic>
      <p:sp>
        <p:nvSpPr>
          <p:cNvPr id="7" name="TextBox 6">
            <a:extLst>
              <a:ext uri="{FF2B5EF4-FFF2-40B4-BE49-F238E27FC236}">
                <a16:creationId xmlns:a16="http://schemas.microsoft.com/office/drawing/2014/main" id="{B6BBA732-5D0E-4D8F-B160-E81621FAEE63}"/>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hlinkClick r:id="rId4"/>
              </a:rPr>
              <a:t>Updated guidelines for antiretroviral postexposure prophylaxis after sexual, injection drug use, or other nonoccupational exposure to HIV—United States, 2016</a:t>
            </a:r>
            <a:r>
              <a:rPr lang="en-US" sz="1050" dirty="0">
                <a:solidFill>
                  <a:schemeClr val="bg1"/>
                </a:solidFill>
              </a:rPr>
              <a:t> </a:t>
            </a:r>
          </a:p>
        </p:txBody>
      </p:sp>
    </p:spTree>
    <p:extLst>
      <p:ext uri="{BB962C8B-B14F-4D97-AF65-F5344CB8AC3E}">
        <p14:creationId xmlns:p14="http://schemas.microsoft.com/office/powerpoint/2010/main" val="4249536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67</a:t>
            </a:fld>
            <a:endParaRPr lang="en-US"/>
          </a:p>
        </p:txBody>
      </p:sp>
      <p:pic>
        <p:nvPicPr>
          <p:cNvPr id="6" name="Google Shape;139;p19">
            <a:extLst>
              <a:ext uri="{FF2B5EF4-FFF2-40B4-BE49-F238E27FC236}">
                <a16:creationId xmlns:a16="http://schemas.microsoft.com/office/drawing/2014/main" id="{D280D8C9-0871-463C-9D5E-F1601A0D6832}"/>
              </a:ext>
            </a:extLst>
          </p:cNvPr>
          <p:cNvPicPr preferRelativeResize="0"/>
          <p:nvPr/>
        </p:nvPicPr>
        <p:blipFill>
          <a:blip r:embed="rId3">
            <a:alphaModFix/>
          </a:blip>
          <a:stretch>
            <a:fillRect/>
          </a:stretch>
        </p:blipFill>
        <p:spPr>
          <a:xfrm>
            <a:off x="1219200" y="971550"/>
            <a:ext cx="6781799" cy="3505200"/>
          </a:xfrm>
          <a:prstGeom prst="rect">
            <a:avLst/>
          </a:prstGeom>
          <a:noFill/>
          <a:ln>
            <a:noFill/>
          </a:ln>
        </p:spPr>
      </p:pic>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384932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8619DB-D2C7-4B10-9A8D-4D4C5424C7FB}"/>
              </a:ext>
            </a:extLst>
          </p:cNvPr>
          <p:cNvSpPr>
            <a:spLocks noGrp="1"/>
          </p:cNvSpPr>
          <p:nvPr>
            <p:ph type="title"/>
          </p:nvPr>
        </p:nvSpPr>
        <p:spPr>
          <a:xfrm>
            <a:off x="457200" y="205979"/>
            <a:ext cx="8315569" cy="611975"/>
          </a:xfrm>
        </p:spPr>
        <p:txBody>
          <a:bodyPr/>
          <a:lstStyle/>
          <a:p>
            <a:pPr algn="ctr"/>
            <a:r>
              <a:rPr lang="en-US" dirty="0"/>
              <a:t>Risk of HIV Acquisition</a:t>
            </a:r>
          </a:p>
        </p:txBody>
      </p:sp>
      <p:sp>
        <p:nvSpPr>
          <p:cNvPr id="2" name="Text Placeholder 1">
            <a:extLst>
              <a:ext uri="{FF2B5EF4-FFF2-40B4-BE49-F238E27FC236}">
                <a16:creationId xmlns:a16="http://schemas.microsoft.com/office/drawing/2014/main" id="{8FD56E24-2DC0-44EE-A652-A389E5D93E93}"/>
              </a:ext>
            </a:extLst>
          </p:cNvPr>
          <p:cNvSpPr>
            <a:spLocks noGrp="1"/>
          </p:cNvSpPr>
          <p:nvPr>
            <p:ph type="body" idx="1"/>
          </p:nvPr>
        </p:nvSpPr>
        <p:spPr>
          <a:xfrm>
            <a:off x="457200" y="1047750"/>
            <a:ext cx="3890108" cy="479822"/>
          </a:xfrm>
        </p:spPr>
        <p:txBody>
          <a:bodyPr/>
          <a:lstStyle/>
          <a:p>
            <a:r>
              <a:rPr lang="en-US" dirty="0"/>
              <a:t>Substantial Risk</a:t>
            </a:r>
          </a:p>
        </p:txBody>
      </p:sp>
      <p:sp>
        <p:nvSpPr>
          <p:cNvPr id="12" name="Content Placeholder 11">
            <a:extLst>
              <a:ext uri="{FF2B5EF4-FFF2-40B4-BE49-F238E27FC236}">
                <a16:creationId xmlns:a16="http://schemas.microsoft.com/office/drawing/2014/main" id="{D2C9EB79-40DE-465C-B35D-FA0D738A141B}"/>
              </a:ext>
            </a:extLst>
          </p:cNvPr>
          <p:cNvSpPr>
            <a:spLocks noGrp="1"/>
          </p:cNvSpPr>
          <p:nvPr>
            <p:ph sz="half" idx="2"/>
          </p:nvPr>
        </p:nvSpPr>
        <p:spPr>
          <a:xfrm>
            <a:off x="457199" y="1527572"/>
            <a:ext cx="4114801" cy="3330178"/>
          </a:xfrm>
        </p:spPr>
        <p:txBody>
          <a:bodyPr>
            <a:normAutofit fontScale="85000" lnSpcReduction="10000"/>
          </a:bodyPr>
          <a:lstStyle/>
          <a:p>
            <a:pPr marL="230188"/>
            <a:r>
              <a:rPr lang="en-US" b="1" u="sng" dirty="0"/>
              <a:t>Exposure to</a:t>
            </a:r>
            <a:r>
              <a:rPr lang="en-US" dirty="0"/>
              <a:t>: vagina, rectum, eye, mouth, or other mucous membrane, nonintact skin, or percutaneous contact</a:t>
            </a:r>
          </a:p>
          <a:p>
            <a:pPr marL="230188"/>
            <a:r>
              <a:rPr lang="en-US" b="1" dirty="0"/>
              <a:t>WITH</a:t>
            </a:r>
          </a:p>
          <a:p>
            <a:pPr marL="527368" lvl="1"/>
            <a:r>
              <a:rPr lang="en-US" sz="2100" b="1" dirty="0"/>
              <a:t>Blood, Semen, </a:t>
            </a:r>
          </a:p>
          <a:p>
            <a:pPr marL="527368" lvl="1"/>
            <a:r>
              <a:rPr lang="en-US" sz="2100" b="1" dirty="0"/>
              <a:t>Vaginal and Rectal secretions</a:t>
            </a:r>
          </a:p>
          <a:p>
            <a:pPr marL="527368" lvl="1"/>
            <a:r>
              <a:rPr lang="en-US" sz="2100" dirty="0"/>
              <a:t>Or any body fluid visibly contaminated with blood</a:t>
            </a:r>
          </a:p>
          <a:p>
            <a:pPr marL="230188"/>
            <a:r>
              <a:rPr lang="en-US" dirty="0"/>
              <a:t>From known HIV-positive source</a:t>
            </a:r>
          </a:p>
        </p:txBody>
      </p:sp>
      <p:sp>
        <p:nvSpPr>
          <p:cNvPr id="3" name="Text Placeholder 2">
            <a:extLst>
              <a:ext uri="{FF2B5EF4-FFF2-40B4-BE49-F238E27FC236}">
                <a16:creationId xmlns:a16="http://schemas.microsoft.com/office/drawing/2014/main" id="{187CB2D1-6836-4972-8F2C-ECD4F4BC8328}"/>
              </a:ext>
            </a:extLst>
          </p:cNvPr>
          <p:cNvSpPr>
            <a:spLocks noGrp="1"/>
          </p:cNvSpPr>
          <p:nvPr>
            <p:ph type="body" sz="quarter" idx="3"/>
          </p:nvPr>
        </p:nvSpPr>
        <p:spPr>
          <a:xfrm>
            <a:off x="4732208" y="1025128"/>
            <a:ext cx="4038599" cy="479822"/>
          </a:xfrm>
        </p:spPr>
        <p:txBody>
          <a:bodyPr/>
          <a:lstStyle/>
          <a:p>
            <a:r>
              <a:rPr lang="en-US" dirty="0"/>
              <a:t>Negligible Risk</a:t>
            </a:r>
          </a:p>
        </p:txBody>
      </p:sp>
      <p:sp>
        <p:nvSpPr>
          <p:cNvPr id="5" name="Content Placeholder 4">
            <a:extLst>
              <a:ext uri="{FF2B5EF4-FFF2-40B4-BE49-F238E27FC236}">
                <a16:creationId xmlns:a16="http://schemas.microsoft.com/office/drawing/2014/main" id="{A1F7EFE4-6482-4017-9205-E793C41B212A}"/>
              </a:ext>
            </a:extLst>
          </p:cNvPr>
          <p:cNvSpPr>
            <a:spLocks noGrp="1"/>
          </p:cNvSpPr>
          <p:nvPr>
            <p:ph sz="quarter" idx="4"/>
          </p:nvPr>
        </p:nvSpPr>
        <p:spPr>
          <a:xfrm>
            <a:off x="4572000" y="1527572"/>
            <a:ext cx="4343400" cy="3201840"/>
          </a:xfrm>
        </p:spPr>
        <p:txBody>
          <a:bodyPr>
            <a:normAutofit fontScale="92500" lnSpcReduction="20000"/>
          </a:bodyPr>
          <a:lstStyle/>
          <a:p>
            <a:pPr marL="230188"/>
            <a:r>
              <a:rPr lang="en-US" sz="2200" b="1" u="sng" dirty="0"/>
              <a:t>Exposure to</a:t>
            </a:r>
            <a:r>
              <a:rPr lang="en-US" sz="2200" dirty="0"/>
              <a:t>: vagina, rectum, eye, mouth, or other mucous membrane, intact or nonintact skin, or percutaneous contact</a:t>
            </a:r>
          </a:p>
          <a:p>
            <a:pPr marL="230188"/>
            <a:r>
              <a:rPr lang="en-US" sz="2200" b="1" dirty="0"/>
              <a:t>WITH NO visible blood </a:t>
            </a:r>
            <a:r>
              <a:rPr lang="en-US" sz="2200" dirty="0"/>
              <a:t>contamination</a:t>
            </a:r>
          </a:p>
          <a:p>
            <a:pPr marL="527368" lvl="1"/>
            <a:r>
              <a:rPr lang="en-US" sz="1900" b="1" dirty="0"/>
              <a:t>Urine, saliva, sweat</a:t>
            </a:r>
          </a:p>
          <a:p>
            <a:pPr marL="527368" lvl="1"/>
            <a:r>
              <a:rPr lang="en-US" sz="1900" b="1" dirty="0"/>
              <a:t>Nasal secretions, sputum</a:t>
            </a:r>
          </a:p>
          <a:p>
            <a:pPr marL="527368" lvl="1"/>
            <a:r>
              <a:rPr lang="en-US" sz="1900" b="1" dirty="0"/>
              <a:t>Tears </a:t>
            </a:r>
          </a:p>
          <a:p>
            <a:pPr marL="230188"/>
            <a:r>
              <a:rPr lang="en-US" sz="2200" b="1" dirty="0"/>
              <a:t>Regardless</a:t>
            </a:r>
            <a:r>
              <a:rPr lang="en-US" sz="2200" dirty="0"/>
              <a:t> of the known or suspected HIV status of source</a:t>
            </a:r>
          </a:p>
          <a:p>
            <a:endParaRPr lang="en-US" dirty="0"/>
          </a:p>
        </p:txBody>
      </p:sp>
      <p:sp>
        <p:nvSpPr>
          <p:cNvPr id="4" name="Slide Number Placeholder 3">
            <a:extLst>
              <a:ext uri="{FF2B5EF4-FFF2-40B4-BE49-F238E27FC236}">
                <a16:creationId xmlns:a16="http://schemas.microsoft.com/office/drawing/2014/main" id="{B21680D8-9720-4B7F-A83E-5640C742F410}"/>
              </a:ext>
            </a:extLst>
          </p:cNvPr>
          <p:cNvSpPr>
            <a:spLocks noGrp="1"/>
          </p:cNvSpPr>
          <p:nvPr>
            <p:ph type="sldNum" sz="quarter" idx="12"/>
          </p:nvPr>
        </p:nvSpPr>
        <p:spPr/>
        <p:txBody>
          <a:bodyPr/>
          <a:lstStyle/>
          <a:p>
            <a:fld id="{6E2D2B3B-882E-40F3-A32F-6DD516915044}" type="slidenum">
              <a:rPr lang="en-US" smtClean="0"/>
              <a:pPr/>
              <a:t>68</a:t>
            </a:fld>
            <a:endParaRPr lang="en-US"/>
          </a:p>
        </p:txBody>
      </p:sp>
      <p:sp>
        <p:nvSpPr>
          <p:cNvPr id="7" name="TextBox 6">
            <a:extLst>
              <a:ext uri="{FF2B5EF4-FFF2-40B4-BE49-F238E27FC236}">
                <a16:creationId xmlns:a16="http://schemas.microsoft.com/office/drawing/2014/main" id="{B6BBA732-5D0E-4D8F-B160-E81621FAEE63}"/>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hlinkClick r:id="rId3"/>
              </a:rPr>
              <a:t>Updated guidelines for antiretroviral postexposure prophylaxis after sexual, injection drug use, or other nonoccupational exposure to HIV—United States, 2016</a:t>
            </a:r>
            <a:endParaRPr lang="en-US" sz="1050" dirty="0">
              <a:solidFill>
                <a:schemeClr val="bg1"/>
              </a:solidFill>
            </a:endParaRPr>
          </a:p>
        </p:txBody>
      </p:sp>
    </p:spTree>
    <p:extLst>
      <p:ext uri="{BB962C8B-B14F-4D97-AF65-F5344CB8AC3E}">
        <p14:creationId xmlns:p14="http://schemas.microsoft.com/office/powerpoint/2010/main" val="1029473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1E85-5950-4DF9-9682-30EA151A394D}"/>
              </a:ext>
            </a:extLst>
          </p:cNvPr>
          <p:cNvSpPr>
            <a:spLocks noGrp="1"/>
          </p:cNvSpPr>
          <p:nvPr>
            <p:ph type="title"/>
          </p:nvPr>
        </p:nvSpPr>
        <p:spPr/>
        <p:txBody>
          <a:bodyPr/>
          <a:lstStyle/>
          <a:p>
            <a:pPr algn="ctr"/>
            <a:r>
              <a:rPr lang="en-US" dirty="0"/>
              <a:t>What About Risks In Between?</a:t>
            </a:r>
          </a:p>
        </p:txBody>
      </p:sp>
      <p:sp>
        <p:nvSpPr>
          <p:cNvPr id="3" name="Content Placeholder 2">
            <a:extLst>
              <a:ext uri="{FF2B5EF4-FFF2-40B4-BE49-F238E27FC236}">
                <a16:creationId xmlns:a16="http://schemas.microsoft.com/office/drawing/2014/main" id="{B46D383A-1FD5-4DF5-AF7F-C9A059FBDBD6}"/>
              </a:ext>
            </a:extLst>
          </p:cNvPr>
          <p:cNvSpPr>
            <a:spLocks noGrp="1"/>
          </p:cNvSpPr>
          <p:nvPr>
            <p:ph idx="1"/>
          </p:nvPr>
        </p:nvSpPr>
        <p:spPr/>
        <p:txBody>
          <a:bodyPr>
            <a:normAutofit/>
          </a:bodyPr>
          <a:lstStyle/>
          <a:p>
            <a:r>
              <a:rPr lang="en-US" dirty="0"/>
              <a:t>Source HIV status unknown</a:t>
            </a:r>
          </a:p>
          <a:p>
            <a:r>
              <a:rPr lang="en-US" dirty="0"/>
              <a:t>Sexual assault</a:t>
            </a:r>
          </a:p>
          <a:p>
            <a:r>
              <a:rPr lang="en-US" dirty="0"/>
              <a:t>Substance use</a:t>
            </a:r>
          </a:p>
          <a:p>
            <a:r>
              <a:rPr lang="en-US" dirty="0"/>
              <a:t>Something outside of the boxes</a:t>
            </a:r>
          </a:p>
          <a:p>
            <a:pPr marL="114300" indent="0">
              <a:buNone/>
            </a:pPr>
            <a:endParaRPr lang="en-US" dirty="0"/>
          </a:p>
          <a:p>
            <a:pPr marL="114300" indent="0" algn="ctr">
              <a:buNone/>
            </a:pPr>
            <a:r>
              <a:rPr lang="en-US" dirty="0"/>
              <a:t>If unclear, err on the side of higher risk, especially if patient wants to get PEP! </a:t>
            </a:r>
          </a:p>
        </p:txBody>
      </p:sp>
      <p:sp>
        <p:nvSpPr>
          <p:cNvPr id="4" name="Slide Number Placeholder 3">
            <a:extLst>
              <a:ext uri="{FF2B5EF4-FFF2-40B4-BE49-F238E27FC236}">
                <a16:creationId xmlns:a16="http://schemas.microsoft.com/office/drawing/2014/main" id="{1B2580E8-56AB-40FF-9CF9-E8B22405F188}"/>
              </a:ext>
            </a:extLst>
          </p:cNvPr>
          <p:cNvSpPr>
            <a:spLocks noGrp="1"/>
          </p:cNvSpPr>
          <p:nvPr>
            <p:ph type="sldNum" sz="quarter" idx="12"/>
          </p:nvPr>
        </p:nvSpPr>
        <p:spPr/>
        <p:txBody>
          <a:bodyPr/>
          <a:lstStyle/>
          <a:p>
            <a:fld id="{6E2D2B3B-882E-40F3-A32F-6DD516915044}" type="slidenum">
              <a:rPr lang="en-US" smtClean="0"/>
              <a:pPr/>
              <a:t>69</a:t>
            </a:fld>
            <a:endParaRPr lang="en-US"/>
          </a:p>
        </p:txBody>
      </p:sp>
      <p:pic>
        <p:nvPicPr>
          <p:cNvPr id="5" name="Picture 4">
            <a:extLst>
              <a:ext uri="{FF2B5EF4-FFF2-40B4-BE49-F238E27FC236}">
                <a16:creationId xmlns:a16="http://schemas.microsoft.com/office/drawing/2014/main" id="{0FAF3209-CD73-4577-ACA5-1E15E3F35C3A}"/>
              </a:ext>
            </a:extLst>
          </p:cNvPr>
          <p:cNvPicPr>
            <a:picLocks noChangeAspect="1"/>
          </p:cNvPicPr>
          <p:nvPr/>
        </p:nvPicPr>
        <p:blipFill rotWithShape="1">
          <a:blip r:embed="rId2"/>
          <a:srcRect l="18515" t="6706" r="13598" b="43159"/>
          <a:stretch/>
        </p:blipFill>
        <p:spPr>
          <a:xfrm>
            <a:off x="5257800" y="1047750"/>
            <a:ext cx="3657600" cy="2175694"/>
          </a:xfrm>
          <a:prstGeom prst="rect">
            <a:avLst/>
          </a:prstGeom>
        </p:spPr>
      </p:pic>
      <p:sp>
        <p:nvSpPr>
          <p:cNvPr id="6" name="Rectangle 5">
            <a:extLst>
              <a:ext uri="{FF2B5EF4-FFF2-40B4-BE49-F238E27FC236}">
                <a16:creationId xmlns:a16="http://schemas.microsoft.com/office/drawing/2014/main" id="{264C4515-E8FE-4FC6-ABC2-95537AD75FE2}"/>
              </a:ext>
            </a:extLst>
          </p:cNvPr>
          <p:cNvSpPr/>
          <p:nvPr/>
        </p:nvSpPr>
        <p:spPr>
          <a:xfrm>
            <a:off x="6172200" y="2266950"/>
            <a:ext cx="838200"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6624E5D0-A7A6-43D8-8EE2-641D71BFA725}"/>
              </a:ext>
            </a:extLst>
          </p:cNvPr>
          <p:cNvSpPr/>
          <p:nvPr/>
        </p:nvSpPr>
        <p:spPr>
          <a:xfrm>
            <a:off x="7010400" y="1131142"/>
            <a:ext cx="762000" cy="533400"/>
          </a:xfrm>
          <a:prstGeom prst="ellipse">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BDF81CAA-0528-4293-A553-2B9539F0EA1F}"/>
              </a:ext>
            </a:extLst>
          </p:cNvPr>
          <p:cNvSpPr txBox="1"/>
          <p:nvPr/>
        </p:nvSpPr>
        <p:spPr>
          <a:xfrm>
            <a:off x="1600200" y="4629150"/>
            <a:ext cx="6400800" cy="461665"/>
          </a:xfrm>
          <a:prstGeom prst="rect">
            <a:avLst/>
          </a:prstGeom>
          <a:noFill/>
        </p:spPr>
        <p:txBody>
          <a:bodyPr wrap="square" rtlCol="0">
            <a:spAutoFit/>
          </a:bodyPr>
          <a:lstStyle/>
          <a:p>
            <a:pPr algn="ctr"/>
            <a:r>
              <a:rPr lang="en-US" sz="1200" dirty="0">
                <a:solidFill>
                  <a:schemeClr val="bg1"/>
                </a:solidFill>
                <a:hlinkClick r:id="rId3"/>
              </a:rPr>
              <a:t>Updated guidelines for antiretroviral postexposure prophylaxis after sexual, injection drug use, or other nonoccupational exposure to HIV—United States, 2016</a:t>
            </a:r>
            <a:r>
              <a:rPr lang="en-US" sz="1200" dirty="0">
                <a:solidFill>
                  <a:schemeClr val="bg1"/>
                </a:solidFill>
              </a:rPr>
              <a:t> </a:t>
            </a:r>
          </a:p>
        </p:txBody>
      </p:sp>
    </p:spTree>
    <p:extLst>
      <p:ext uri="{BB962C8B-B14F-4D97-AF65-F5344CB8AC3E}">
        <p14:creationId xmlns:p14="http://schemas.microsoft.com/office/powerpoint/2010/main" val="18487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15569" cy="857250"/>
          </a:xfrm>
        </p:spPr>
        <p:txBody>
          <a:bodyPr/>
          <a:lstStyle/>
          <a:p>
            <a:pPr algn="ctr"/>
            <a:r>
              <a:rPr lang="en-US" sz="3600" dirty="0"/>
              <a:t>ENDING the HIV EPIDEMIC?</a:t>
            </a:r>
            <a:br>
              <a:rPr lang="en-US" sz="2400" dirty="0"/>
            </a:br>
            <a:r>
              <a:rPr lang="en-US" sz="2800" dirty="0"/>
              <a:t>The Right Data and Right Tools </a:t>
            </a:r>
          </a:p>
        </p:txBody>
      </p:sp>
      <p:sp>
        <p:nvSpPr>
          <p:cNvPr id="3" name="Content Placeholder 2"/>
          <p:cNvSpPr>
            <a:spLocks noGrp="1"/>
          </p:cNvSpPr>
          <p:nvPr>
            <p:ph idx="1"/>
          </p:nvPr>
        </p:nvSpPr>
        <p:spPr>
          <a:xfrm>
            <a:off x="152400" y="1352551"/>
            <a:ext cx="8928027" cy="3428999"/>
          </a:xfrm>
        </p:spPr>
        <p:txBody>
          <a:bodyPr>
            <a:noAutofit/>
          </a:bodyPr>
          <a:lstStyle/>
          <a:p>
            <a:r>
              <a:rPr lang="en-US" dirty="0"/>
              <a:t>Antiretroviral Therapy (ART)</a:t>
            </a:r>
          </a:p>
          <a:p>
            <a:pPr lvl="1"/>
            <a:r>
              <a:rPr lang="en-US" dirty="0"/>
              <a:t>Highly effective, save lives, prevents sexual transmission, and therapies are simpler and safer</a:t>
            </a:r>
          </a:p>
          <a:p>
            <a:pPr lvl="1"/>
            <a:endParaRPr lang="en-US" sz="800" dirty="0"/>
          </a:p>
          <a:p>
            <a:r>
              <a:rPr lang="en-US" dirty="0"/>
              <a:t>Pre-Exposure Prophylaxis (</a:t>
            </a:r>
            <a:r>
              <a:rPr lang="en-US" dirty="0" err="1"/>
              <a:t>PrEP</a:t>
            </a:r>
            <a:r>
              <a:rPr lang="en-US" dirty="0"/>
              <a:t>)</a:t>
            </a:r>
          </a:p>
          <a:p>
            <a:pPr lvl="1"/>
            <a:r>
              <a:rPr lang="en-US" dirty="0"/>
              <a:t>FDA-approved, highly effective drugs to prevent HIV infections</a:t>
            </a:r>
          </a:p>
          <a:p>
            <a:pPr lvl="1"/>
            <a:endParaRPr lang="en-US" sz="800" dirty="0"/>
          </a:p>
          <a:p>
            <a:r>
              <a:rPr lang="en-US" dirty="0"/>
              <a:t>Proven Models of Care and Prevention</a:t>
            </a:r>
          </a:p>
          <a:p>
            <a:pPr lvl="1"/>
            <a:r>
              <a:rPr lang="en-US" dirty="0"/>
              <a:t>&gt;25 years of experience engaging and retaining patients in care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905408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4006A-5B74-41F1-BDE0-9778BB8E5117}"/>
              </a:ext>
            </a:extLst>
          </p:cNvPr>
          <p:cNvSpPr>
            <a:spLocks noGrp="1"/>
          </p:cNvSpPr>
          <p:nvPr>
            <p:ph type="title"/>
          </p:nvPr>
        </p:nvSpPr>
        <p:spPr/>
        <p:txBody>
          <a:bodyPr/>
          <a:lstStyle/>
          <a:p>
            <a:pPr algn="ctr"/>
            <a:r>
              <a:rPr lang="en-US" dirty="0"/>
              <a:t>HIV Transmission Risk</a:t>
            </a:r>
          </a:p>
        </p:txBody>
      </p:sp>
      <p:sp>
        <p:nvSpPr>
          <p:cNvPr id="7" name="Text Placeholder 6">
            <a:extLst>
              <a:ext uri="{FF2B5EF4-FFF2-40B4-BE49-F238E27FC236}">
                <a16:creationId xmlns:a16="http://schemas.microsoft.com/office/drawing/2014/main" id="{38112EAC-1F02-432E-9F75-858096137234}"/>
              </a:ext>
            </a:extLst>
          </p:cNvPr>
          <p:cNvSpPr>
            <a:spLocks noGrp="1"/>
          </p:cNvSpPr>
          <p:nvPr>
            <p:ph type="body" idx="1"/>
          </p:nvPr>
        </p:nvSpPr>
        <p:spPr/>
        <p:txBody>
          <a:bodyPr/>
          <a:lstStyle/>
          <a:p>
            <a:r>
              <a:rPr lang="en-US" b="1" dirty="0"/>
              <a:t>Higher risk</a:t>
            </a:r>
          </a:p>
        </p:txBody>
      </p:sp>
      <p:sp>
        <p:nvSpPr>
          <p:cNvPr id="8" name="Content Placeholder 7">
            <a:extLst>
              <a:ext uri="{FF2B5EF4-FFF2-40B4-BE49-F238E27FC236}">
                <a16:creationId xmlns:a16="http://schemas.microsoft.com/office/drawing/2014/main" id="{4A07138E-2664-4FF3-8494-7F6F5B96C224}"/>
              </a:ext>
            </a:extLst>
          </p:cNvPr>
          <p:cNvSpPr>
            <a:spLocks noGrp="1"/>
          </p:cNvSpPr>
          <p:nvPr>
            <p:ph sz="half" idx="2"/>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Receptive anal sex</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0.3 - 3%</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Needle sharing</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0.67%</a:t>
            </a:r>
          </a:p>
        </p:txBody>
      </p:sp>
      <p:sp>
        <p:nvSpPr>
          <p:cNvPr id="9" name="Text Placeholder 8">
            <a:extLst>
              <a:ext uri="{FF2B5EF4-FFF2-40B4-BE49-F238E27FC236}">
                <a16:creationId xmlns:a16="http://schemas.microsoft.com/office/drawing/2014/main" id="{5FC045ED-C9C1-4994-B0AE-2F54612EF83C}"/>
              </a:ext>
            </a:extLst>
          </p:cNvPr>
          <p:cNvSpPr>
            <a:spLocks noGrp="1"/>
          </p:cNvSpPr>
          <p:nvPr>
            <p:ph type="body" sz="quarter" idx="3"/>
          </p:nvPr>
        </p:nvSpPr>
        <p:spPr/>
        <p:txBody>
          <a:bodyPr/>
          <a:lstStyle/>
          <a:p>
            <a:r>
              <a:rPr lang="en-US" b="1" dirty="0"/>
              <a:t>Lower risk</a:t>
            </a:r>
          </a:p>
        </p:txBody>
      </p:sp>
      <p:sp>
        <p:nvSpPr>
          <p:cNvPr id="10" name="Content Placeholder 9">
            <a:extLst>
              <a:ext uri="{FF2B5EF4-FFF2-40B4-BE49-F238E27FC236}">
                <a16:creationId xmlns:a16="http://schemas.microsoft.com/office/drawing/2014/main" id="{E1BAD875-FE8A-4866-86D3-65D47AF8D6B1}"/>
              </a:ext>
            </a:extLst>
          </p:cNvPr>
          <p:cNvSpPr>
            <a:spLocks noGrp="1"/>
          </p:cNvSpPr>
          <p:nvPr>
            <p:ph sz="quarter" idx="4"/>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Oral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0.06%</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err="1"/>
              <a:t>Insertive</a:t>
            </a:r>
            <a:r>
              <a:rPr lang="en-US" sz="2200" dirty="0"/>
              <a:t>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0.03 – 0.14%</a:t>
            </a:r>
          </a:p>
          <a:p>
            <a:pPr marL="114300" indent="0">
              <a:buNone/>
            </a:pPr>
            <a:endParaRPr lang="en-US" dirty="0"/>
          </a:p>
        </p:txBody>
      </p:sp>
      <p:sp>
        <p:nvSpPr>
          <p:cNvPr id="5" name="Slide Number Placeholder 4">
            <a:extLst>
              <a:ext uri="{FF2B5EF4-FFF2-40B4-BE49-F238E27FC236}">
                <a16:creationId xmlns:a16="http://schemas.microsoft.com/office/drawing/2014/main" id="{358A45B7-424A-4246-B35A-C55CBB769B6F}"/>
              </a:ext>
            </a:extLst>
          </p:cNvPr>
          <p:cNvSpPr>
            <a:spLocks noGrp="1"/>
          </p:cNvSpPr>
          <p:nvPr>
            <p:ph type="sldNum" sz="quarter" idx="12"/>
          </p:nvPr>
        </p:nvSpPr>
        <p:spPr/>
        <p:txBody>
          <a:bodyPr/>
          <a:lstStyle/>
          <a:p>
            <a:fld id="{6E2D2B3B-882E-40F3-A32F-6DD516915044}" type="slidenum">
              <a:rPr lang="en-US" smtClean="0"/>
              <a:pPr/>
              <a:t>70</a:t>
            </a:fld>
            <a:endParaRPr lang="en-US"/>
          </a:p>
        </p:txBody>
      </p:sp>
      <p:sp>
        <p:nvSpPr>
          <p:cNvPr id="11" name="Google Shape;172;p23">
            <a:extLst>
              <a:ext uri="{FF2B5EF4-FFF2-40B4-BE49-F238E27FC236}">
                <a16:creationId xmlns:a16="http://schemas.microsoft.com/office/drawing/2014/main" id="{142AD67D-7D0A-4CA0-B97B-C733E98895B7}"/>
              </a:ext>
            </a:extLst>
          </p:cNvPr>
          <p:cNvSpPr txBox="1"/>
          <p:nvPr/>
        </p:nvSpPr>
        <p:spPr>
          <a:xfrm>
            <a:off x="643875" y="3947400"/>
            <a:ext cx="7933500" cy="47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rPr>
              <a:t>1. Bell DM. Am J Med 1997;102(suppl5B):9--15. 2. Ippolito G et al. Arch Int Med 1993;153:1451--8. 3. Am J Epi 1999; 150:306-11.4. Am J Epi 1999;150:306-11.5. MMWR 47;RR-17, 1998.6. NEJM 336(15):1072-8. 7. Am J Epi 1999;150:306-11.8. Rothenberg RB et al. AIDS 1998;12:2095-2105.9. MMWR 47;RR-17, 1998.10. ACTG 076.</a:t>
            </a:r>
            <a:endParaRPr sz="12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5486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9081-EBEB-46A4-AD3B-CA8BBCFE107B}"/>
              </a:ext>
            </a:extLst>
          </p:cNvPr>
          <p:cNvSpPr>
            <a:spLocks noGrp="1"/>
          </p:cNvSpPr>
          <p:nvPr>
            <p:ph type="title"/>
          </p:nvPr>
        </p:nvSpPr>
        <p:spPr>
          <a:xfrm>
            <a:off x="3733800" y="205979"/>
            <a:ext cx="5038969" cy="857250"/>
          </a:xfrm>
        </p:spPr>
        <p:txBody>
          <a:bodyPr/>
          <a:lstStyle/>
          <a:p>
            <a:pPr algn="ctr"/>
            <a:r>
              <a:rPr lang="en-US" dirty="0"/>
              <a:t>Risk Reference</a:t>
            </a:r>
          </a:p>
        </p:txBody>
      </p:sp>
      <p:sp>
        <p:nvSpPr>
          <p:cNvPr id="3" name="Content Placeholder 2">
            <a:extLst>
              <a:ext uri="{FF2B5EF4-FFF2-40B4-BE49-F238E27FC236}">
                <a16:creationId xmlns:a16="http://schemas.microsoft.com/office/drawing/2014/main" id="{B1E0AAD8-1ED3-46F6-A2BD-FB64CFEB2E9C}"/>
              </a:ext>
            </a:extLst>
          </p:cNvPr>
          <p:cNvSpPr>
            <a:spLocks noGrp="1"/>
          </p:cNvSpPr>
          <p:nvPr>
            <p:ph idx="1"/>
          </p:nvPr>
        </p:nvSpPr>
        <p:spPr>
          <a:xfrm>
            <a:off x="3733800" y="1200151"/>
            <a:ext cx="5038969" cy="3275474"/>
          </a:xfrm>
        </p:spPr>
        <p:txBody>
          <a:bodyPr/>
          <a:lstStyle/>
          <a:p>
            <a:pPr>
              <a:spcAft>
                <a:spcPts val="1200"/>
              </a:spcAft>
            </a:pPr>
            <a:r>
              <a:rPr lang="en-US" dirty="0"/>
              <a:t>Print and laminate</a:t>
            </a:r>
          </a:p>
          <a:p>
            <a:r>
              <a:rPr lang="en-US" dirty="0"/>
              <a:t>Review with patients while rapid test is processing</a:t>
            </a:r>
          </a:p>
        </p:txBody>
      </p:sp>
      <p:sp>
        <p:nvSpPr>
          <p:cNvPr id="4" name="Slide Number Placeholder 3">
            <a:extLst>
              <a:ext uri="{FF2B5EF4-FFF2-40B4-BE49-F238E27FC236}">
                <a16:creationId xmlns:a16="http://schemas.microsoft.com/office/drawing/2014/main" id="{0DF4A45A-5C60-4A1A-A8B1-E30CBC90188A}"/>
              </a:ext>
            </a:extLst>
          </p:cNvPr>
          <p:cNvSpPr>
            <a:spLocks noGrp="1"/>
          </p:cNvSpPr>
          <p:nvPr>
            <p:ph type="sldNum" sz="quarter" idx="12"/>
          </p:nvPr>
        </p:nvSpPr>
        <p:spPr/>
        <p:txBody>
          <a:bodyPr/>
          <a:lstStyle/>
          <a:p>
            <a:fld id="{6E2D2B3B-882E-40F3-A32F-6DD516915044}" type="slidenum">
              <a:rPr lang="en-US" smtClean="0"/>
              <a:pPr/>
              <a:t>71</a:t>
            </a:fld>
            <a:endParaRPr lang="en-US"/>
          </a:p>
        </p:txBody>
      </p:sp>
      <p:pic>
        <p:nvPicPr>
          <p:cNvPr id="8" name="Picture 7">
            <a:extLst>
              <a:ext uri="{FF2B5EF4-FFF2-40B4-BE49-F238E27FC236}">
                <a16:creationId xmlns:a16="http://schemas.microsoft.com/office/drawing/2014/main" id="{04611B23-168A-4561-A13C-09E2A15723E2}"/>
              </a:ext>
            </a:extLst>
          </p:cNvPr>
          <p:cNvPicPr>
            <a:picLocks noChangeAspect="1"/>
          </p:cNvPicPr>
          <p:nvPr/>
        </p:nvPicPr>
        <p:blipFill>
          <a:blip r:embed="rId3"/>
          <a:stretch>
            <a:fillRect/>
          </a:stretch>
        </p:blipFill>
        <p:spPr>
          <a:xfrm>
            <a:off x="0" y="0"/>
            <a:ext cx="3515211" cy="4629150"/>
          </a:xfrm>
          <a:prstGeom prst="rect">
            <a:avLst/>
          </a:prstGeom>
        </p:spPr>
      </p:pic>
      <p:sp>
        <p:nvSpPr>
          <p:cNvPr id="6" name="TextBox 5">
            <a:extLst>
              <a:ext uri="{FF2B5EF4-FFF2-40B4-BE49-F238E27FC236}">
                <a16:creationId xmlns:a16="http://schemas.microsoft.com/office/drawing/2014/main" id="{DDE92E18-147C-47C5-9291-6A07A59E775D}"/>
              </a:ext>
            </a:extLst>
          </p:cNvPr>
          <p:cNvSpPr txBox="1"/>
          <p:nvPr/>
        </p:nvSpPr>
        <p:spPr>
          <a:xfrm>
            <a:off x="2925417" y="4248150"/>
            <a:ext cx="6142383" cy="307777"/>
          </a:xfrm>
          <a:prstGeom prst="rect">
            <a:avLst/>
          </a:prstGeom>
          <a:noFill/>
        </p:spPr>
        <p:txBody>
          <a:bodyPr wrap="square" rtlCol="0">
            <a:spAutoFit/>
          </a:bodyPr>
          <a:lstStyle/>
          <a:p>
            <a:pPr algn="ctr"/>
            <a:r>
              <a:rPr lang="en-US" sz="1400" dirty="0">
                <a:solidFill>
                  <a:schemeClr val="bg1"/>
                </a:solidFill>
                <a:hlinkClick r:id="rId4"/>
              </a:rPr>
              <a:t>https://www.poz.com/pdfs/P04-14p53.risk_transmission.pdf</a:t>
            </a:r>
            <a:r>
              <a:rPr lang="en-US" sz="1400" dirty="0">
                <a:solidFill>
                  <a:schemeClr val="bg1"/>
                </a:solidFill>
              </a:rPr>
              <a:t> </a:t>
            </a:r>
          </a:p>
        </p:txBody>
      </p:sp>
    </p:spTree>
    <p:extLst>
      <p:ext uri="{BB962C8B-B14F-4D97-AF65-F5344CB8AC3E}">
        <p14:creationId xmlns:p14="http://schemas.microsoft.com/office/powerpoint/2010/main" val="1802955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D2EB-38BA-48C5-AC00-714393B6FEAD}"/>
              </a:ext>
            </a:extLst>
          </p:cNvPr>
          <p:cNvSpPr>
            <a:spLocks noGrp="1"/>
          </p:cNvSpPr>
          <p:nvPr>
            <p:ph type="title"/>
          </p:nvPr>
        </p:nvSpPr>
        <p:spPr/>
        <p:txBody>
          <a:bodyPr/>
          <a:lstStyle/>
          <a:p>
            <a:pPr algn="ctr"/>
            <a:r>
              <a:rPr lang="en-US" dirty="0"/>
              <a:t>Acute Retroviral Syndrome (ARS)	</a:t>
            </a:r>
          </a:p>
        </p:txBody>
      </p:sp>
      <p:sp>
        <p:nvSpPr>
          <p:cNvPr id="4" name="Slide Number Placeholder 3">
            <a:extLst>
              <a:ext uri="{FF2B5EF4-FFF2-40B4-BE49-F238E27FC236}">
                <a16:creationId xmlns:a16="http://schemas.microsoft.com/office/drawing/2014/main" id="{D2E68751-0D56-46F7-80FB-E1315FE2F6F1}"/>
              </a:ext>
            </a:extLst>
          </p:cNvPr>
          <p:cNvSpPr>
            <a:spLocks noGrp="1"/>
          </p:cNvSpPr>
          <p:nvPr>
            <p:ph type="sldNum" sz="quarter" idx="12"/>
          </p:nvPr>
        </p:nvSpPr>
        <p:spPr/>
        <p:txBody>
          <a:bodyPr/>
          <a:lstStyle/>
          <a:p>
            <a:fld id="{6E2D2B3B-882E-40F3-A32F-6DD516915044}" type="slidenum">
              <a:rPr lang="en-US" smtClean="0"/>
              <a:pPr/>
              <a:t>72</a:t>
            </a:fld>
            <a:endParaRPr lang="en-US"/>
          </a:p>
        </p:txBody>
      </p:sp>
      <p:sp>
        <p:nvSpPr>
          <p:cNvPr id="7" name="TextBox 6">
            <a:extLst>
              <a:ext uri="{FF2B5EF4-FFF2-40B4-BE49-F238E27FC236}">
                <a16:creationId xmlns:a16="http://schemas.microsoft.com/office/drawing/2014/main" id="{A3B7C6DC-2A70-40E9-BAAE-EFEF0A3E866A}"/>
              </a:ext>
            </a:extLst>
          </p:cNvPr>
          <p:cNvSpPr txBox="1"/>
          <p:nvPr/>
        </p:nvSpPr>
        <p:spPr>
          <a:xfrm>
            <a:off x="1295400" y="4729412"/>
            <a:ext cx="7162800" cy="415498"/>
          </a:xfrm>
          <a:prstGeom prst="rect">
            <a:avLst/>
          </a:prstGeom>
          <a:noFill/>
        </p:spPr>
        <p:txBody>
          <a:bodyPr wrap="square" rtlCol="0">
            <a:spAutoFit/>
          </a:bodyPr>
          <a:lstStyle/>
          <a:p>
            <a:pPr algn="ctr"/>
            <a:r>
              <a:rPr lang="en-US" sz="1050" dirty="0">
                <a:solidFill>
                  <a:schemeClr val="bg1"/>
                </a:solidFill>
              </a:rPr>
              <a:t>Updated guidelines for antiretroviral postexposure prophylaxis after sexual, injection drug use, or other nonoccupational exposure to HIV—United States, 2016</a:t>
            </a:r>
          </a:p>
        </p:txBody>
      </p:sp>
      <p:pic>
        <p:nvPicPr>
          <p:cNvPr id="9" name="Picture 8">
            <a:extLst>
              <a:ext uri="{FF2B5EF4-FFF2-40B4-BE49-F238E27FC236}">
                <a16:creationId xmlns:a16="http://schemas.microsoft.com/office/drawing/2014/main" id="{3DC559EA-CC33-4593-BBE4-4AF61B90E433}"/>
              </a:ext>
            </a:extLst>
          </p:cNvPr>
          <p:cNvPicPr>
            <a:picLocks noChangeAspect="1"/>
          </p:cNvPicPr>
          <p:nvPr/>
        </p:nvPicPr>
        <p:blipFill>
          <a:blip r:embed="rId3"/>
          <a:stretch>
            <a:fillRect/>
          </a:stretch>
        </p:blipFill>
        <p:spPr>
          <a:xfrm>
            <a:off x="1032990" y="971550"/>
            <a:ext cx="7078020" cy="3623628"/>
          </a:xfrm>
          <a:prstGeom prst="rect">
            <a:avLst/>
          </a:prstGeom>
        </p:spPr>
      </p:pic>
    </p:spTree>
    <p:extLst>
      <p:ext uri="{BB962C8B-B14F-4D97-AF65-F5344CB8AC3E}">
        <p14:creationId xmlns:p14="http://schemas.microsoft.com/office/powerpoint/2010/main" val="2023921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4" name="Google Shape;274;p37"/>
          <p:cNvPicPr preferRelativeResize="0"/>
          <p:nvPr/>
        </p:nvPicPr>
        <p:blipFill>
          <a:blip r:embed="rId3">
            <a:alphaModFix/>
          </a:blip>
          <a:stretch>
            <a:fillRect/>
          </a:stretch>
        </p:blipFill>
        <p:spPr>
          <a:xfrm>
            <a:off x="76200" y="116908"/>
            <a:ext cx="9067800" cy="4551750"/>
          </a:xfrm>
          <a:prstGeom prst="rect">
            <a:avLst/>
          </a:prstGeom>
          <a:noFill/>
          <a:ln>
            <a:noFill/>
          </a:ln>
        </p:spPr>
      </p:pic>
      <p:sp>
        <p:nvSpPr>
          <p:cNvPr id="273" name="Google Shape;273;p37"/>
          <p:cNvSpPr txBox="1"/>
          <p:nvPr/>
        </p:nvSpPr>
        <p:spPr>
          <a:xfrm>
            <a:off x="1766225" y="4634150"/>
            <a:ext cx="6673200" cy="21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u="sng" dirty="0">
                <a:solidFill>
                  <a:schemeClr val="hlink"/>
                </a:solidFill>
                <a:hlinkClick r:id="rId4"/>
              </a:rPr>
              <a:t>https://www.researchgate.net/figure/A-generalized-graph-of-the-relationship-between-HIV-copies-viral-load-and-CD4-counts_fig1_242611621</a:t>
            </a:r>
            <a:endParaRPr sz="1200" u="sng" dirty="0">
              <a:solidFill>
                <a:schemeClr val="hlink"/>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l" rtl="0">
              <a:spcBef>
                <a:spcPts val="0"/>
              </a:spcBef>
              <a:spcAft>
                <a:spcPts val="0"/>
              </a:spcAft>
              <a:buNone/>
            </a:pPr>
            <a:endParaRPr dirty="0"/>
          </a:p>
        </p:txBody>
      </p:sp>
      <p:sp>
        <p:nvSpPr>
          <p:cNvPr id="7" name="Slide Number Placeholder 1">
            <a:extLst>
              <a:ext uri="{FF2B5EF4-FFF2-40B4-BE49-F238E27FC236}">
                <a16:creationId xmlns:a16="http://schemas.microsoft.com/office/drawing/2014/main" id="{59B7AF1B-5AF5-491C-8F6C-A407E0AF22BD}"/>
              </a:ext>
            </a:extLst>
          </p:cNvPr>
          <p:cNvSpPr>
            <a:spLocks noGrp="1"/>
          </p:cNvSpPr>
          <p:nvPr>
            <p:ph type="sldNum" idx="12"/>
          </p:nvPr>
        </p:nvSpPr>
        <p:spPr>
          <a:xfrm>
            <a:off x="8531788" y="4729412"/>
            <a:ext cx="548700" cy="297300"/>
          </a:xfrm>
        </p:spPr>
        <p:txBody>
          <a:bodyPr/>
          <a:lstStyle/>
          <a:p>
            <a:fld id="{6E2D2B3B-882E-40F3-A32F-6DD516915044}" type="slidenum">
              <a:rPr lang="en-US" smtClean="0"/>
              <a:pPr/>
              <a:t>73</a:t>
            </a:fld>
            <a:endParaRPr lang="en-US" dirty="0"/>
          </a:p>
        </p:txBody>
      </p:sp>
      <p:sp>
        <p:nvSpPr>
          <p:cNvPr id="4" name="Oval 3">
            <a:extLst>
              <a:ext uri="{FF2B5EF4-FFF2-40B4-BE49-F238E27FC236}">
                <a16:creationId xmlns:a16="http://schemas.microsoft.com/office/drawing/2014/main" id="{DCDBB920-47F7-47FB-86D3-8024E8FDD853}"/>
              </a:ext>
            </a:extLst>
          </p:cNvPr>
          <p:cNvSpPr/>
          <p:nvPr/>
        </p:nvSpPr>
        <p:spPr>
          <a:xfrm>
            <a:off x="2362200" y="30039"/>
            <a:ext cx="2438400" cy="854642"/>
          </a:xfrm>
          <a:prstGeom prst="ellipse">
            <a:avLst/>
          </a:prstGeom>
          <a:noFill/>
          <a:ln>
            <a:solidFill>
              <a:srgbClr val="00B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DFF1A197-A647-4FD0-8C60-F5143E19399B}"/>
              </a:ext>
            </a:extLst>
          </p:cNvPr>
          <p:cNvSpPr/>
          <p:nvPr/>
        </p:nvSpPr>
        <p:spPr>
          <a:xfrm>
            <a:off x="1729891" y="3926908"/>
            <a:ext cx="1147542" cy="854642"/>
          </a:xfrm>
          <a:prstGeom prst="ellipse">
            <a:avLst/>
          </a:prstGeom>
          <a:noFill/>
          <a:ln>
            <a:solidFill>
              <a:srgbClr val="00B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24182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A90DD-CBE2-4246-9155-315A7AFF8A42}"/>
              </a:ext>
            </a:extLst>
          </p:cNvPr>
          <p:cNvPicPr>
            <a:picLocks noChangeAspect="1"/>
          </p:cNvPicPr>
          <p:nvPr/>
        </p:nvPicPr>
        <p:blipFill rotWithShape="1">
          <a:blip r:embed="rId3"/>
          <a:srcRect t="1223" r="1203" b="882"/>
          <a:stretch/>
        </p:blipFill>
        <p:spPr>
          <a:xfrm>
            <a:off x="3648285" y="30646"/>
            <a:ext cx="5495715" cy="4418865"/>
          </a:xfrm>
          <a:prstGeom prst="rect">
            <a:avLst/>
          </a:prstGeom>
        </p:spPr>
      </p:pic>
      <p:sp>
        <p:nvSpPr>
          <p:cNvPr id="2" name="Title 1">
            <a:extLst>
              <a:ext uri="{FF2B5EF4-FFF2-40B4-BE49-F238E27FC236}">
                <a16:creationId xmlns:a16="http://schemas.microsoft.com/office/drawing/2014/main" id="{83F3FA0D-392F-4CE2-BDCB-02B563CDE057}"/>
              </a:ext>
            </a:extLst>
          </p:cNvPr>
          <p:cNvSpPr>
            <a:spLocks noGrp="1"/>
          </p:cNvSpPr>
          <p:nvPr>
            <p:ph type="title"/>
          </p:nvPr>
        </p:nvSpPr>
        <p:spPr>
          <a:xfrm>
            <a:off x="457202" y="205979"/>
            <a:ext cx="2895598" cy="857400"/>
          </a:xfrm>
        </p:spPr>
        <p:txBody>
          <a:bodyPr/>
          <a:lstStyle/>
          <a:p>
            <a:pPr algn="ctr"/>
            <a:r>
              <a:rPr lang="en-US" dirty="0"/>
              <a:t>HIV PEP</a:t>
            </a:r>
          </a:p>
        </p:txBody>
      </p:sp>
      <p:sp>
        <p:nvSpPr>
          <p:cNvPr id="3" name="Text Placeholder 2">
            <a:extLst>
              <a:ext uri="{FF2B5EF4-FFF2-40B4-BE49-F238E27FC236}">
                <a16:creationId xmlns:a16="http://schemas.microsoft.com/office/drawing/2014/main" id="{31637028-BB38-45F2-98B1-367E48A02537}"/>
              </a:ext>
            </a:extLst>
          </p:cNvPr>
          <p:cNvSpPr>
            <a:spLocks noGrp="1"/>
          </p:cNvSpPr>
          <p:nvPr>
            <p:ph type="body" idx="1"/>
          </p:nvPr>
        </p:nvSpPr>
        <p:spPr>
          <a:xfrm>
            <a:off x="63572" y="1063379"/>
            <a:ext cx="3746428" cy="3666033"/>
          </a:xfrm>
        </p:spPr>
        <p:txBody>
          <a:bodyPr/>
          <a:lstStyle/>
          <a:p>
            <a:pPr marL="228600" indent="-228600">
              <a:spcAft>
                <a:spcPts val="600"/>
              </a:spcAft>
              <a:buFont typeface="Wingdings" panose="05000000000000000000" pitchFamily="2" charset="2"/>
              <a:buChar char="§"/>
            </a:pPr>
            <a:r>
              <a:rPr lang="en-US" dirty="0"/>
              <a:t>Start </a:t>
            </a:r>
            <a:r>
              <a:rPr lang="en-US" u="sng" dirty="0"/>
              <a:t>complete</a:t>
            </a:r>
            <a:r>
              <a:rPr lang="en-US" dirty="0"/>
              <a:t> 3-drug regimen </a:t>
            </a:r>
            <a:r>
              <a:rPr lang="en-US" u="sng" dirty="0"/>
              <a:t>&lt;</a:t>
            </a:r>
            <a:r>
              <a:rPr lang="en-US" dirty="0"/>
              <a:t>72 hours from exposure</a:t>
            </a:r>
          </a:p>
          <a:p>
            <a:pPr marL="228600" indent="-228600">
              <a:buFont typeface="Wingdings" panose="05000000000000000000" pitchFamily="2" charset="2"/>
              <a:buChar char="§"/>
            </a:pPr>
            <a:r>
              <a:rPr lang="en-US" dirty="0"/>
              <a:t>Side effects:</a:t>
            </a:r>
          </a:p>
          <a:p>
            <a:pPr marL="685800" lvl="1" indent="-228600">
              <a:buFont typeface="Wingdings" panose="05000000000000000000" pitchFamily="2" charset="2"/>
              <a:buChar char="§"/>
            </a:pPr>
            <a:r>
              <a:rPr lang="en-US" dirty="0"/>
              <a:t>Mild nausea</a:t>
            </a:r>
          </a:p>
          <a:p>
            <a:pPr marL="685800" lvl="1" indent="-228600">
              <a:buFont typeface="Wingdings" panose="05000000000000000000" pitchFamily="2" charset="2"/>
              <a:buChar char="§"/>
            </a:pPr>
            <a:r>
              <a:rPr lang="en-US" dirty="0"/>
              <a:t>Diarrhea</a:t>
            </a:r>
          </a:p>
          <a:p>
            <a:pPr marL="685800" lvl="1" indent="-228600">
              <a:buFont typeface="Wingdings" panose="05000000000000000000" pitchFamily="2" charset="2"/>
              <a:buChar char="§"/>
            </a:pPr>
            <a:r>
              <a:rPr lang="en-US" dirty="0"/>
              <a:t>Headache</a:t>
            </a:r>
          </a:p>
          <a:p>
            <a:pPr marL="685800" lvl="1" indent="-228600">
              <a:buFont typeface="Wingdings" panose="05000000000000000000" pitchFamily="2" charset="2"/>
              <a:buChar char="§"/>
            </a:pPr>
            <a:r>
              <a:rPr lang="en-US" dirty="0"/>
              <a:t>Insomnia (take in AM)</a:t>
            </a:r>
          </a:p>
        </p:txBody>
      </p:sp>
      <p:sp>
        <p:nvSpPr>
          <p:cNvPr id="4" name="Slide Number Placeholder 3">
            <a:extLst>
              <a:ext uri="{FF2B5EF4-FFF2-40B4-BE49-F238E27FC236}">
                <a16:creationId xmlns:a16="http://schemas.microsoft.com/office/drawing/2014/main" id="{1FDBA526-DC3E-4F95-83C7-AB9F0361C6C7}"/>
              </a:ext>
            </a:extLst>
          </p:cNvPr>
          <p:cNvSpPr>
            <a:spLocks noGrp="1"/>
          </p:cNvSpPr>
          <p:nvPr>
            <p:ph type="sldNum" sz="quarter" idx="12"/>
          </p:nvPr>
        </p:nvSpPr>
        <p:spPr/>
        <p:txBody>
          <a:bodyPr/>
          <a:lstStyle/>
          <a:p>
            <a:fld id="{6E2D2B3B-882E-40F3-A32F-6DD516915044}" type="slidenum">
              <a:rPr lang="en-US" smtClean="0"/>
              <a:pPr/>
              <a:t>74</a:t>
            </a:fld>
            <a:endParaRPr lang="en-US"/>
          </a:p>
        </p:txBody>
      </p:sp>
      <p:sp>
        <p:nvSpPr>
          <p:cNvPr id="6" name="TextBox 5">
            <a:extLst>
              <a:ext uri="{FF2B5EF4-FFF2-40B4-BE49-F238E27FC236}">
                <a16:creationId xmlns:a16="http://schemas.microsoft.com/office/drawing/2014/main" id="{69C98285-E1BE-491D-B876-6EFC281720D0}"/>
              </a:ext>
            </a:extLst>
          </p:cNvPr>
          <p:cNvSpPr txBox="1"/>
          <p:nvPr/>
        </p:nvSpPr>
        <p:spPr>
          <a:xfrm>
            <a:off x="1373646" y="4614355"/>
            <a:ext cx="7158142" cy="577081"/>
          </a:xfrm>
          <a:prstGeom prst="rect">
            <a:avLst/>
          </a:prstGeom>
          <a:noFill/>
        </p:spPr>
        <p:txBody>
          <a:bodyPr wrap="square" rtlCol="0">
            <a:spAutoFit/>
          </a:bodyPr>
          <a:lstStyle/>
          <a:p>
            <a:pPr algn="ctr"/>
            <a:r>
              <a:rPr lang="en-US" sz="1050" u="sng" dirty="0">
                <a:solidFill>
                  <a:schemeClr val="bg1"/>
                </a:solidFill>
                <a:hlinkClick r:id="rId4">
                  <a:extLst>
                    <a:ext uri="{A12FA001-AC4F-418D-AE19-62706E023703}">
                      <ahyp:hlinkClr xmlns:ahyp="http://schemas.microsoft.com/office/drawing/2018/hyperlinkcolor" val="tx"/>
                    </a:ext>
                  </a:extLst>
                </a:hlinkClick>
              </a:rPr>
              <a:t>https://www.cdc.gov/hiv/pdf/programresources/cdc-hiv-npep-guidelines.pdf; https://www.fda.gov/Drugs/DrugSafety/ucm608112.htm</a:t>
            </a:r>
            <a:endParaRPr lang="en-US" sz="1050" u="sng" dirty="0">
              <a:solidFill>
                <a:schemeClr val="bg1"/>
              </a:solidFill>
            </a:endParaRPr>
          </a:p>
          <a:p>
            <a:pPr algn="ctr"/>
            <a:r>
              <a:rPr lang="en-US" sz="1050" u="sng" dirty="0">
                <a:solidFill>
                  <a:schemeClr val="bg1"/>
                </a:solidFill>
              </a:rPr>
              <a:t>https://www.hivguidelines.org/pep-for-hiv-prevention/pep/#tab_7_0</a:t>
            </a:r>
          </a:p>
        </p:txBody>
      </p:sp>
      <p:sp>
        <p:nvSpPr>
          <p:cNvPr id="7" name="TextBox 6">
            <a:extLst>
              <a:ext uri="{FF2B5EF4-FFF2-40B4-BE49-F238E27FC236}">
                <a16:creationId xmlns:a16="http://schemas.microsoft.com/office/drawing/2014/main" id="{DDCCBBA2-7665-4164-8763-96EBEF2C975A}"/>
              </a:ext>
            </a:extLst>
          </p:cNvPr>
          <p:cNvSpPr txBox="1"/>
          <p:nvPr/>
        </p:nvSpPr>
        <p:spPr>
          <a:xfrm>
            <a:off x="3648285" y="4405272"/>
            <a:ext cx="5495716" cy="253916"/>
          </a:xfrm>
          <a:prstGeom prst="rect">
            <a:avLst/>
          </a:prstGeom>
          <a:noFill/>
        </p:spPr>
        <p:txBody>
          <a:bodyPr wrap="square" rtlCol="0">
            <a:spAutoFit/>
          </a:bodyPr>
          <a:lstStyle/>
          <a:p>
            <a:pPr algn="ctr"/>
            <a:r>
              <a:rPr lang="en-US" sz="1050" dirty="0"/>
              <a:t>Table: NYDOH</a:t>
            </a:r>
          </a:p>
        </p:txBody>
      </p:sp>
    </p:spTree>
    <p:extLst>
      <p:ext uri="{BB962C8B-B14F-4D97-AF65-F5344CB8AC3E}">
        <p14:creationId xmlns:p14="http://schemas.microsoft.com/office/powerpoint/2010/main" val="2675700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709D-4114-4B6E-827A-320721C7E755}"/>
              </a:ext>
            </a:extLst>
          </p:cNvPr>
          <p:cNvSpPr>
            <a:spLocks noGrp="1"/>
          </p:cNvSpPr>
          <p:nvPr>
            <p:ph type="title"/>
          </p:nvPr>
        </p:nvSpPr>
        <p:spPr/>
        <p:txBody>
          <a:bodyPr/>
          <a:lstStyle/>
          <a:p>
            <a:pPr algn="ctr"/>
            <a:r>
              <a:rPr lang="en-US" dirty="0"/>
              <a:t>Initial Work Up for HIV PEP</a:t>
            </a:r>
          </a:p>
        </p:txBody>
      </p:sp>
      <p:sp>
        <p:nvSpPr>
          <p:cNvPr id="9" name="Content Placeholder 8">
            <a:extLst>
              <a:ext uri="{FF2B5EF4-FFF2-40B4-BE49-F238E27FC236}">
                <a16:creationId xmlns:a16="http://schemas.microsoft.com/office/drawing/2014/main" id="{5DCCC5E2-DB8A-487E-B13E-2E81940E546A}"/>
              </a:ext>
            </a:extLst>
          </p:cNvPr>
          <p:cNvSpPr>
            <a:spLocks noGrp="1"/>
          </p:cNvSpPr>
          <p:nvPr>
            <p:ph sz="half" idx="1"/>
          </p:nvPr>
        </p:nvSpPr>
        <p:spPr>
          <a:xfrm>
            <a:off x="152400" y="1016296"/>
            <a:ext cx="3505200" cy="3477006"/>
          </a:xfrm>
        </p:spPr>
        <p:txBody>
          <a:bodyPr>
            <a:normAutofit lnSpcReduction="10000"/>
          </a:bodyPr>
          <a:lstStyle/>
          <a:p>
            <a:r>
              <a:rPr lang="en-US" sz="2200" dirty="0"/>
              <a:t>Medical history</a:t>
            </a:r>
          </a:p>
          <a:p>
            <a:pPr lvl="1"/>
            <a:r>
              <a:rPr lang="en-US" sz="2200" dirty="0"/>
              <a:t>Pregnant</a:t>
            </a:r>
          </a:p>
          <a:p>
            <a:pPr lvl="1"/>
            <a:r>
              <a:rPr lang="en-US" sz="2200" dirty="0"/>
              <a:t>Kidney/liver disease</a:t>
            </a:r>
          </a:p>
          <a:p>
            <a:r>
              <a:rPr lang="en-US" sz="2200" dirty="0"/>
              <a:t>Allergies</a:t>
            </a:r>
          </a:p>
          <a:p>
            <a:r>
              <a:rPr lang="en-US" sz="2200" dirty="0"/>
              <a:t>Medications</a:t>
            </a:r>
          </a:p>
          <a:p>
            <a:pPr lvl="1"/>
            <a:r>
              <a:rPr lang="en-US" sz="2200" dirty="0"/>
              <a:t>Drug-drug interactions</a:t>
            </a:r>
          </a:p>
          <a:p>
            <a:r>
              <a:rPr lang="en-US" sz="2200" dirty="0"/>
              <a:t>Vaccination history</a:t>
            </a:r>
          </a:p>
          <a:p>
            <a:pPr lvl="1"/>
            <a:r>
              <a:rPr lang="en-US" sz="2200" dirty="0"/>
              <a:t>Hepatitis A &amp; B</a:t>
            </a:r>
          </a:p>
          <a:p>
            <a:endParaRPr lang="en-US" dirty="0"/>
          </a:p>
        </p:txBody>
      </p:sp>
      <p:sp>
        <p:nvSpPr>
          <p:cNvPr id="10" name="Content Placeholder 9">
            <a:extLst>
              <a:ext uri="{FF2B5EF4-FFF2-40B4-BE49-F238E27FC236}">
                <a16:creationId xmlns:a16="http://schemas.microsoft.com/office/drawing/2014/main" id="{D3DD1268-731B-416A-B22D-D2EEC4E12FCB}"/>
              </a:ext>
            </a:extLst>
          </p:cNvPr>
          <p:cNvSpPr>
            <a:spLocks noGrp="1"/>
          </p:cNvSpPr>
          <p:nvPr>
            <p:ph sz="half" idx="2"/>
          </p:nvPr>
        </p:nvSpPr>
        <p:spPr>
          <a:xfrm>
            <a:off x="3548185" y="951638"/>
            <a:ext cx="5334000" cy="3565922"/>
          </a:xfrm>
        </p:spPr>
        <p:txBody>
          <a:bodyPr>
            <a:noAutofit/>
          </a:bodyPr>
          <a:lstStyle/>
          <a:p>
            <a:r>
              <a:rPr lang="en-US" sz="1800" dirty="0">
                <a:solidFill>
                  <a:schemeClr val="tx1"/>
                </a:solidFill>
              </a:rPr>
              <a:t>Physical exam</a:t>
            </a:r>
          </a:p>
          <a:p>
            <a:pPr lvl="1"/>
            <a:r>
              <a:rPr lang="en-US" sz="1800" dirty="0">
                <a:solidFill>
                  <a:schemeClr val="tx1"/>
                </a:solidFill>
              </a:rPr>
              <a:t>Assault/trauma</a:t>
            </a:r>
          </a:p>
          <a:p>
            <a:r>
              <a:rPr lang="en-US" sz="1800" dirty="0">
                <a:solidFill>
                  <a:schemeClr val="tx1"/>
                </a:solidFill>
              </a:rPr>
              <a:t>Complete Blood Count (CBC), creatinine, Liver Function Tests (LFTs)</a:t>
            </a:r>
          </a:p>
          <a:p>
            <a:r>
              <a:rPr lang="en-US" sz="1800" dirty="0">
                <a:solidFill>
                  <a:schemeClr val="tx1"/>
                </a:solidFill>
              </a:rPr>
              <a:t>HIV screen</a:t>
            </a:r>
          </a:p>
          <a:p>
            <a:r>
              <a:rPr lang="en-US" sz="1800" dirty="0">
                <a:solidFill>
                  <a:schemeClr val="tx1"/>
                </a:solidFill>
              </a:rPr>
              <a:t>Hepatitis B (HBV) Serum-ascites albumin gradient (</a:t>
            </a:r>
            <a:r>
              <a:rPr lang="en-US" sz="1800" dirty="0" err="1">
                <a:solidFill>
                  <a:schemeClr val="tx1"/>
                </a:solidFill>
              </a:rPr>
              <a:t>SAg</a:t>
            </a:r>
            <a:r>
              <a:rPr lang="en-US" sz="1800" dirty="0">
                <a:solidFill>
                  <a:schemeClr val="tx1"/>
                </a:solidFill>
              </a:rPr>
              <a:t>), HBV, </a:t>
            </a:r>
            <a:r>
              <a:rPr lang="en-US" sz="1800" dirty="0" err="1">
                <a:solidFill>
                  <a:schemeClr val="tx1"/>
                </a:solidFill>
              </a:rPr>
              <a:t>Spontaneuos</a:t>
            </a:r>
            <a:r>
              <a:rPr lang="en-US" sz="1800" dirty="0">
                <a:solidFill>
                  <a:schemeClr val="tx1"/>
                </a:solidFill>
              </a:rPr>
              <a:t> Abortion (Sab), HBV total Core Ab (Hepatitis B Core Antibody) </a:t>
            </a:r>
          </a:p>
          <a:p>
            <a:r>
              <a:rPr lang="en-US" sz="1800" dirty="0">
                <a:solidFill>
                  <a:schemeClr val="tx1"/>
                </a:solidFill>
              </a:rPr>
              <a:t>Hepatitis C Antibody (HCV Ab) </a:t>
            </a:r>
          </a:p>
          <a:p>
            <a:r>
              <a:rPr lang="en-US" sz="1800" dirty="0">
                <a:solidFill>
                  <a:schemeClr val="tx1"/>
                </a:solidFill>
              </a:rPr>
              <a:t>+/- STI testing</a:t>
            </a:r>
          </a:p>
          <a:p>
            <a:r>
              <a:rPr lang="en-US" sz="1800" dirty="0">
                <a:solidFill>
                  <a:schemeClr val="tx1"/>
                </a:solidFill>
              </a:rPr>
              <a:t>+/- Pregnancy testing</a:t>
            </a:r>
            <a:endParaRPr lang="en-US" sz="1800" dirty="0"/>
          </a:p>
        </p:txBody>
      </p:sp>
      <p:sp>
        <p:nvSpPr>
          <p:cNvPr id="4" name="Slide Number Placeholder 3">
            <a:extLst>
              <a:ext uri="{FF2B5EF4-FFF2-40B4-BE49-F238E27FC236}">
                <a16:creationId xmlns:a16="http://schemas.microsoft.com/office/drawing/2014/main" id="{5EBBC760-C32F-43A3-9263-BD2B2B016CFB}"/>
              </a:ext>
            </a:extLst>
          </p:cNvPr>
          <p:cNvSpPr>
            <a:spLocks noGrp="1"/>
          </p:cNvSpPr>
          <p:nvPr>
            <p:ph type="sldNum" sz="quarter" idx="12"/>
          </p:nvPr>
        </p:nvSpPr>
        <p:spPr/>
        <p:txBody>
          <a:bodyPr/>
          <a:lstStyle/>
          <a:p>
            <a:fld id="{6E2D2B3B-882E-40F3-A32F-6DD516915044}" type="slidenum">
              <a:rPr lang="en-US" smtClean="0"/>
              <a:pPr/>
              <a:t>75</a:t>
            </a:fld>
            <a:endParaRPr lang="en-US"/>
          </a:p>
        </p:txBody>
      </p:sp>
    </p:spTree>
    <p:extLst>
      <p:ext uri="{BB962C8B-B14F-4D97-AF65-F5344CB8AC3E}">
        <p14:creationId xmlns:p14="http://schemas.microsoft.com/office/powerpoint/2010/main" val="71722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4A1EC6-EC62-4A6C-B469-B612F576D0F9}"/>
              </a:ext>
            </a:extLst>
          </p:cNvPr>
          <p:cNvSpPr>
            <a:spLocks noGrp="1"/>
          </p:cNvSpPr>
          <p:nvPr>
            <p:ph type="title"/>
          </p:nvPr>
        </p:nvSpPr>
        <p:spPr>
          <a:xfrm>
            <a:off x="457200" y="205979"/>
            <a:ext cx="8315569" cy="613171"/>
          </a:xfrm>
        </p:spPr>
        <p:txBody>
          <a:bodyPr/>
          <a:lstStyle/>
          <a:p>
            <a:pPr algn="ctr"/>
            <a:r>
              <a:rPr lang="en-US" dirty="0"/>
              <a:t>HIV PEP Initial Visit</a:t>
            </a:r>
          </a:p>
        </p:txBody>
      </p:sp>
      <p:sp>
        <p:nvSpPr>
          <p:cNvPr id="7" name="Content Placeholder 6">
            <a:extLst>
              <a:ext uri="{FF2B5EF4-FFF2-40B4-BE49-F238E27FC236}">
                <a16:creationId xmlns:a16="http://schemas.microsoft.com/office/drawing/2014/main" id="{C9DB0D88-3B53-4E15-BC4F-8A4B61618114}"/>
              </a:ext>
            </a:extLst>
          </p:cNvPr>
          <p:cNvSpPr>
            <a:spLocks noGrp="1"/>
          </p:cNvSpPr>
          <p:nvPr>
            <p:ph idx="1"/>
          </p:nvPr>
        </p:nvSpPr>
        <p:spPr>
          <a:xfrm>
            <a:off x="457200" y="971550"/>
            <a:ext cx="8315569" cy="3657600"/>
          </a:xfrm>
        </p:spPr>
        <p:txBody>
          <a:bodyPr>
            <a:noAutofit/>
          </a:bodyPr>
          <a:lstStyle/>
          <a:p>
            <a:r>
              <a:rPr lang="en-US" dirty="0">
                <a:solidFill>
                  <a:schemeClr val="tx1"/>
                </a:solidFill>
              </a:rPr>
              <a:t>Risk reduction education</a:t>
            </a:r>
          </a:p>
          <a:p>
            <a:pPr lvl="1"/>
            <a:r>
              <a:rPr lang="en-US" sz="1800" dirty="0">
                <a:solidFill>
                  <a:schemeClr val="tx1"/>
                </a:solidFill>
              </a:rPr>
              <a:t>Safe work practices – universal precautions</a:t>
            </a:r>
          </a:p>
          <a:p>
            <a:pPr lvl="1"/>
            <a:r>
              <a:rPr lang="en-US" sz="1800" dirty="0">
                <a:solidFill>
                  <a:schemeClr val="tx1"/>
                </a:solidFill>
              </a:rPr>
              <a:t>Barrier protection – condoms</a:t>
            </a:r>
          </a:p>
          <a:p>
            <a:pPr lvl="1"/>
            <a:r>
              <a:rPr lang="en-US" sz="1800" dirty="0">
                <a:solidFill>
                  <a:schemeClr val="tx1"/>
                </a:solidFill>
              </a:rPr>
              <a:t>Needle exchange program (if legal and available in your state)</a:t>
            </a:r>
            <a:endParaRPr lang="en-US" sz="600" dirty="0">
              <a:solidFill>
                <a:schemeClr val="tx1"/>
              </a:solidFill>
            </a:endParaRPr>
          </a:p>
          <a:p>
            <a:r>
              <a:rPr lang="en-US" dirty="0">
                <a:solidFill>
                  <a:schemeClr val="tx1"/>
                </a:solidFill>
              </a:rPr>
              <a:t>Education about PEP medications &amp; need to complete full 28-day course</a:t>
            </a:r>
          </a:p>
          <a:p>
            <a:pPr lvl="1"/>
            <a:r>
              <a:rPr lang="en-US" sz="1800" dirty="0">
                <a:solidFill>
                  <a:schemeClr val="tx1"/>
                </a:solidFill>
              </a:rPr>
              <a:t>If the source is found to be HIV negative, PEP should be discontinued</a:t>
            </a:r>
          </a:p>
          <a:p>
            <a:pPr lvl="1"/>
            <a:r>
              <a:rPr lang="en-US" sz="1800" dirty="0">
                <a:solidFill>
                  <a:schemeClr val="tx1"/>
                </a:solidFill>
              </a:rPr>
              <a:t>Follow up visit in 4 weeks for repeat testing</a:t>
            </a:r>
          </a:p>
          <a:p>
            <a:r>
              <a:rPr lang="en-US" dirty="0">
                <a:solidFill>
                  <a:schemeClr val="tx1"/>
                </a:solidFill>
              </a:rPr>
              <a:t>Referrals if needed</a:t>
            </a:r>
          </a:p>
          <a:p>
            <a:pPr lvl="1"/>
            <a:r>
              <a:rPr lang="en-US" sz="1800" dirty="0">
                <a:solidFill>
                  <a:schemeClr val="tx1"/>
                </a:solidFill>
              </a:rPr>
              <a:t>SANE, mental health counseling, substance use treatment program</a:t>
            </a:r>
            <a:endParaRPr lang="en-US" sz="2400" dirty="0">
              <a:solidFill>
                <a:schemeClr val="tx1"/>
              </a:solidFill>
            </a:endParaRPr>
          </a:p>
        </p:txBody>
      </p:sp>
      <p:sp>
        <p:nvSpPr>
          <p:cNvPr id="5" name="Slide Number Placeholder 4">
            <a:extLst>
              <a:ext uri="{FF2B5EF4-FFF2-40B4-BE49-F238E27FC236}">
                <a16:creationId xmlns:a16="http://schemas.microsoft.com/office/drawing/2014/main" id="{8C685773-C948-445B-A403-690C95A497F8}"/>
              </a:ext>
            </a:extLst>
          </p:cNvPr>
          <p:cNvSpPr>
            <a:spLocks noGrp="1"/>
          </p:cNvSpPr>
          <p:nvPr>
            <p:ph type="sldNum" sz="quarter" idx="12"/>
          </p:nvPr>
        </p:nvSpPr>
        <p:spPr/>
        <p:txBody>
          <a:bodyPr/>
          <a:lstStyle/>
          <a:p>
            <a:fld id="{6E2D2B3B-882E-40F3-A32F-6DD516915044}" type="slidenum">
              <a:rPr lang="en-US" smtClean="0"/>
              <a:pPr/>
              <a:t>76</a:t>
            </a:fld>
            <a:endParaRPr lang="en-US"/>
          </a:p>
        </p:txBody>
      </p:sp>
    </p:spTree>
    <p:extLst>
      <p:ext uri="{BB962C8B-B14F-4D97-AF65-F5344CB8AC3E}">
        <p14:creationId xmlns:p14="http://schemas.microsoft.com/office/powerpoint/2010/main" val="544814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3853-F98E-4CD2-AFBC-6FF4CC526557}"/>
              </a:ext>
            </a:extLst>
          </p:cNvPr>
          <p:cNvSpPr>
            <a:spLocks noGrp="1"/>
          </p:cNvSpPr>
          <p:nvPr>
            <p:ph type="title"/>
          </p:nvPr>
        </p:nvSpPr>
        <p:spPr/>
        <p:txBody>
          <a:bodyPr/>
          <a:lstStyle/>
          <a:p>
            <a:pPr algn="ctr"/>
            <a:r>
              <a:rPr lang="en-US" dirty="0"/>
              <a:t>HIV PEP in Special Populations</a:t>
            </a:r>
          </a:p>
        </p:txBody>
      </p:sp>
      <p:sp>
        <p:nvSpPr>
          <p:cNvPr id="3" name="Content Placeholder 2">
            <a:extLst>
              <a:ext uri="{FF2B5EF4-FFF2-40B4-BE49-F238E27FC236}">
                <a16:creationId xmlns:a16="http://schemas.microsoft.com/office/drawing/2014/main" id="{CF222D83-C0C7-43D5-8DFE-B4189A9163A6}"/>
              </a:ext>
            </a:extLst>
          </p:cNvPr>
          <p:cNvSpPr>
            <a:spLocks noGrp="1"/>
          </p:cNvSpPr>
          <p:nvPr>
            <p:ph sz="half" idx="1"/>
          </p:nvPr>
        </p:nvSpPr>
        <p:spPr>
          <a:xfrm>
            <a:off x="457200" y="1152144"/>
            <a:ext cx="4038598" cy="3477006"/>
          </a:xfrm>
        </p:spPr>
        <p:txBody>
          <a:bodyPr>
            <a:noAutofit/>
          </a:bodyPr>
          <a:lstStyle/>
          <a:p>
            <a:r>
              <a:rPr lang="en-US" sz="2400" dirty="0">
                <a:solidFill>
                  <a:schemeClr val="tx1"/>
                </a:solidFill>
              </a:rPr>
              <a:t>In pregnant women</a:t>
            </a:r>
          </a:p>
          <a:p>
            <a:pPr lvl="1"/>
            <a:r>
              <a:rPr lang="en-US" sz="2200" dirty="0">
                <a:solidFill>
                  <a:schemeClr val="tx1"/>
                </a:solidFill>
              </a:rPr>
              <a:t>Category B</a:t>
            </a:r>
          </a:p>
          <a:p>
            <a:pPr lvl="1"/>
            <a:r>
              <a:rPr lang="en-US" sz="2200" dirty="0">
                <a:solidFill>
                  <a:schemeClr val="tx1"/>
                </a:solidFill>
              </a:rPr>
              <a:t>Discuss risk/benefit dolutegravir in first trimester</a:t>
            </a:r>
          </a:p>
          <a:p>
            <a:pPr lvl="1">
              <a:spcAft>
                <a:spcPts val="600"/>
              </a:spcAft>
            </a:pPr>
            <a:r>
              <a:rPr lang="en-US" sz="2200" dirty="0">
                <a:solidFill>
                  <a:schemeClr val="tx1"/>
                </a:solidFill>
              </a:rPr>
              <a:t>No </a:t>
            </a:r>
            <a:r>
              <a:rPr lang="en-US" sz="2200" dirty="0" err="1">
                <a:solidFill>
                  <a:schemeClr val="tx1"/>
                </a:solidFill>
              </a:rPr>
              <a:t>raltegravir</a:t>
            </a:r>
            <a:r>
              <a:rPr lang="en-US" sz="2200" dirty="0">
                <a:solidFill>
                  <a:schemeClr val="tx1"/>
                </a:solidFill>
              </a:rPr>
              <a:t> HD</a:t>
            </a:r>
          </a:p>
          <a:p>
            <a:r>
              <a:rPr lang="en-US" sz="2400" dirty="0">
                <a:solidFill>
                  <a:schemeClr val="tx1"/>
                </a:solidFill>
              </a:rPr>
              <a:t>In breastfeeding women</a:t>
            </a:r>
          </a:p>
          <a:p>
            <a:pPr lvl="1">
              <a:spcAft>
                <a:spcPts val="600"/>
              </a:spcAft>
            </a:pPr>
            <a:r>
              <a:rPr lang="en-US" sz="2000" dirty="0">
                <a:solidFill>
                  <a:schemeClr val="tx1"/>
                </a:solidFill>
              </a:rPr>
              <a:t>If significant risk, pump and dump</a:t>
            </a:r>
          </a:p>
        </p:txBody>
      </p:sp>
      <p:sp>
        <p:nvSpPr>
          <p:cNvPr id="5" name="Content Placeholder 4">
            <a:extLst>
              <a:ext uri="{FF2B5EF4-FFF2-40B4-BE49-F238E27FC236}">
                <a16:creationId xmlns:a16="http://schemas.microsoft.com/office/drawing/2014/main" id="{626D3DFA-5D2E-4D60-A5FF-4F252DABF59B}"/>
              </a:ext>
            </a:extLst>
          </p:cNvPr>
          <p:cNvSpPr>
            <a:spLocks noGrp="1"/>
          </p:cNvSpPr>
          <p:nvPr>
            <p:ph sz="half" idx="2"/>
          </p:nvPr>
        </p:nvSpPr>
        <p:spPr>
          <a:xfrm>
            <a:off x="4419600" y="1046225"/>
            <a:ext cx="4038599" cy="3477006"/>
          </a:xfrm>
        </p:spPr>
        <p:txBody>
          <a:bodyPr>
            <a:noAutofit/>
          </a:bodyPr>
          <a:lstStyle/>
          <a:p>
            <a:r>
              <a:rPr lang="en-US" sz="2400" dirty="0">
                <a:solidFill>
                  <a:schemeClr val="tx1"/>
                </a:solidFill>
              </a:rPr>
              <a:t>In adolescents</a:t>
            </a:r>
          </a:p>
          <a:p>
            <a:pPr lvl="1">
              <a:spcAft>
                <a:spcPts val="600"/>
              </a:spcAft>
            </a:pPr>
            <a:r>
              <a:rPr lang="en-US" sz="2000" dirty="0">
                <a:solidFill>
                  <a:schemeClr val="tx1"/>
                </a:solidFill>
              </a:rPr>
              <a:t>Youth can consent for sexual/mental health in NM</a:t>
            </a:r>
          </a:p>
          <a:p>
            <a:pPr lvl="1">
              <a:spcAft>
                <a:spcPts val="600"/>
              </a:spcAft>
            </a:pPr>
            <a:endParaRPr lang="en-US" sz="1000" dirty="0">
              <a:solidFill>
                <a:schemeClr val="tx1"/>
              </a:solidFill>
            </a:endParaRPr>
          </a:p>
          <a:p>
            <a:r>
              <a:rPr lang="en-US" sz="2400" dirty="0">
                <a:solidFill>
                  <a:schemeClr val="tx1"/>
                </a:solidFill>
              </a:rPr>
              <a:t>In those with Chronic Kidney Disease (CKD)</a:t>
            </a:r>
          </a:p>
          <a:p>
            <a:pPr lvl="1"/>
            <a:r>
              <a:rPr lang="en-US" sz="2000" dirty="0">
                <a:solidFill>
                  <a:schemeClr val="tx1"/>
                </a:solidFill>
              </a:rPr>
              <a:t>If </a:t>
            </a:r>
            <a:r>
              <a:rPr lang="en-US" sz="2000" dirty="0" err="1">
                <a:solidFill>
                  <a:schemeClr val="tx1"/>
                </a:solidFill>
              </a:rPr>
              <a:t>CrCl</a:t>
            </a:r>
            <a:r>
              <a:rPr lang="en-US" sz="2000" dirty="0">
                <a:solidFill>
                  <a:schemeClr val="tx1"/>
                </a:solidFill>
              </a:rPr>
              <a:t> &lt; 60 mL/min, avoid tenofovir disoproxil fumarate (TDF)</a:t>
            </a:r>
          </a:p>
          <a:p>
            <a:pPr lvl="1"/>
            <a:r>
              <a:rPr lang="en-US" sz="2000" dirty="0" err="1">
                <a:solidFill>
                  <a:schemeClr val="tx1"/>
                </a:solidFill>
              </a:rPr>
              <a:t>CrCl</a:t>
            </a:r>
            <a:r>
              <a:rPr lang="en-US" sz="2000" dirty="0">
                <a:solidFill>
                  <a:schemeClr val="tx1"/>
                </a:solidFill>
              </a:rPr>
              <a:t> &lt;30 mL/min use alternate</a:t>
            </a:r>
          </a:p>
          <a:p>
            <a:endParaRPr lang="en-US" sz="2200" dirty="0"/>
          </a:p>
        </p:txBody>
      </p:sp>
      <p:sp>
        <p:nvSpPr>
          <p:cNvPr id="4" name="Slide Number Placeholder 3">
            <a:extLst>
              <a:ext uri="{FF2B5EF4-FFF2-40B4-BE49-F238E27FC236}">
                <a16:creationId xmlns:a16="http://schemas.microsoft.com/office/drawing/2014/main" id="{E9616A6F-B783-4AFD-9330-9EE7BF47AA7D}"/>
              </a:ext>
            </a:extLst>
          </p:cNvPr>
          <p:cNvSpPr>
            <a:spLocks noGrp="1"/>
          </p:cNvSpPr>
          <p:nvPr>
            <p:ph type="sldNum" sz="quarter" idx="12"/>
          </p:nvPr>
        </p:nvSpPr>
        <p:spPr/>
        <p:txBody>
          <a:bodyPr/>
          <a:lstStyle/>
          <a:p>
            <a:fld id="{6E2D2B3B-882E-40F3-A32F-6DD516915044}" type="slidenum">
              <a:rPr lang="en-US" smtClean="0"/>
              <a:pPr/>
              <a:t>77</a:t>
            </a:fld>
            <a:endParaRPr lang="en-US"/>
          </a:p>
        </p:txBody>
      </p:sp>
      <p:sp>
        <p:nvSpPr>
          <p:cNvPr id="6" name="TextBox 5">
            <a:extLst>
              <a:ext uri="{FF2B5EF4-FFF2-40B4-BE49-F238E27FC236}">
                <a16:creationId xmlns:a16="http://schemas.microsoft.com/office/drawing/2014/main" id="{2CE5E117-704D-46DB-A2AD-676CA6B8BD65}"/>
              </a:ext>
            </a:extLst>
          </p:cNvPr>
          <p:cNvSpPr txBox="1"/>
          <p:nvPr/>
        </p:nvSpPr>
        <p:spPr>
          <a:xfrm>
            <a:off x="2133600" y="4729412"/>
            <a:ext cx="5486400" cy="307777"/>
          </a:xfrm>
          <a:prstGeom prst="rect">
            <a:avLst/>
          </a:prstGeom>
          <a:noFill/>
        </p:spPr>
        <p:txBody>
          <a:bodyPr wrap="square" rtlCol="0">
            <a:spAutoFit/>
          </a:bodyPr>
          <a:lstStyle/>
          <a:p>
            <a:pPr algn="ctr"/>
            <a:r>
              <a:rPr lang="en-US" sz="1400" dirty="0">
                <a:solidFill>
                  <a:schemeClr val="bg1"/>
                </a:solidFill>
              </a:rPr>
              <a:t>TDF=tenofovir disoproxil fumarate; TAF= tenofovir alafenamide</a:t>
            </a:r>
          </a:p>
        </p:txBody>
      </p:sp>
    </p:spTree>
    <p:extLst>
      <p:ext uri="{BB962C8B-B14F-4D97-AF65-F5344CB8AC3E}">
        <p14:creationId xmlns:p14="http://schemas.microsoft.com/office/powerpoint/2010/main" val="2953783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EFEC-BBBD-4D04-9344-A254CC22E297}"/>
              </a:ext>
            </a:extLst>
          </p:cNvPr>
          <p:cNvSpPr>
            <a:spLocks noGrp="1"/>
          </p:cNvSpPr>
          <p:nvPr>
            <p:ph type="title"/>
          </p:nvPr>
        </p:nvSpPr>
        <p:spPr/>
        <p:txBody>
          <a:bodyPr/>
          <a:lstStyle/>
          <a:p>
            <a:pPr algn="ctr"/>
            <a:r>
              <a:rPr lang="en-US" dirty="0"/>
              <a:t>Prescribing HIV PEP</a:t>
            </a:r>
          </a:p>
        </p:txBody>
      </p:sp>
      <p:sp>
        <p:nvSpPr>
          <p:cNvPr id="3" name="Content Placeholder 2">
            <a:extLst>
              <a:ext uri="{FF2B5EF4-FFF2-40B4-BE49-F238E27FC236}">
                <a16:creationId xmlns:a16="http://schemas.microsoft.com/office/drawing/2014/main" id="{7033A507-6FD1-4F9B-BAF7-BDC890699B0B}"/>
              </a:ext>
            </a:extLst>
          </p:cNvPr>
          <p:cNvSpPr>
            <a:spLocks noGrp="1"/>
          </p:cNvSpPr>
          <p:nvPr>
            <p:ph idx="1"/>
          </p:nvPr>
        </p:nvSpPr>
        <p:spPr>
          <a:xfrm>
            <a:off x="381000" y="1200150"/>
            <a:ext cx="8610600" cy="3352799"/>
          </a:xfrm>
        </p:spPr>
        <p:txBody>
          <a:bodyPr>
            <a:normAutofit fontScale="85000" lnSpcReduction="20000"/>
          </a:bodyPr>
          <a:lstStyle/>
          <a:p>
            <a:r>
              <a:rPr lang="en-US" sz="2800" dirty="0"/>
              <a:t>International Classification of Diseases (ICD-10) codes:</a:t>
            </a:r>
          </a:p>
          <a:p>
            <a:pPr lvl="1">
              <a:spcAft>
                <a:spcPts val="600"/>
              </a:spcAft>
            </a:pPr>
            <a:r>
              <a:rPr lang="en-US" sz="2400" dirty="0"/>
              <a:t>Z20.6 Contact with and (suspected) Exposure to HIV</a:t>
            </a:r>
          </a:p>
          <a:p>
            <a:pPr lvl="1">
              <a:spcAft>
                <a:spcPts val="1200"/>
              </a:spcAft>
            </a:pPr>
            <a:r>
              <a:rPr lang="en-US" sz="2400" dirty="0"/>
              <a:t>Z20.2 Contact with and (suspected) Exposure to infections with a predominantly sexual mode of transmission</a:t>
            </a:r>
          </a:p>
          <a:p>
            <a:pPr>
              <a:spcAft>
                <a:spcPts val="1200"/>
              </a:spcAft>
            </a:pPr>
            <a:r>
              <a:rPr lang="en-US" sz="2600" dirty="0"/>
              <a:t>National Alliance of State and Territorial AIDS Directors (NASTAD) Billing &amp; Coding Guide </a:t>
            </a:r>
            <a:r>
              <a:rPr lang="en-US" sz="2600" dirty="0">
                <a:hlinkClick r:id="rId2"/>
              </a:rPr>
              <a:t>https://nastad.org/sites/default/files/2021-12/PDF-Billing-Coding.pdf</a:t>
            </a:r>
            <a:r>
              <a:rPr lang="en-US" sz="2600" dirty="0"/>
              <a:t> </a:t>
            </a:r>
          </a:p>
          <a:p>
            <a:pPr>
              <a:spcAft>
                <a:spcPts val="1200"/>
              </a:spcAft>
            </a:pPr>
            <a:r>
              <a:rPr lang="en-US" sz="2600" dirty="0" err="1"/>
              <a:t>nPEP</a:t>
            </a:r>
            <a:r>
              <a:rPr lang="en-US" sz="2600" dirty="0"/>
              <a:t> Toolkit </a:t>
            </a:r>
            <a:r>
              <a:rPr lang="en-US" sz="2600" dirty="0">
                <a:hlinkClick r:id="rId3"/>
              </a:rPr>
              <a:t>https://aidsetc.org/resource/npep-toolkit</a:t>
            </a:r>
            <a:r>
              <a:rPr lang="en-US" sz="2600" dirty="0"/>
              <a:t> </a:t>
            </a:r>
          </a:p>
        </p:txBody>
      </p:sp>
      <p:sp>
        <p:nvSpPr>
          <p:cNvPr id="4" name="Slide Number Placeholder 3">
            <a:extLst>
              <a:ext uri="{FF2B5EF4-FFF2-40B4-BE49-F238E27FC236}">
                <a16:creationId xmlns:a16="http://schemas.microsoft.com/office/drawing/2014/main" id="{F2C94635-093B-4D3D-9E92-F696A57D147B}"/>
              </a:ext>
            </a:extLst>
          </p:cNvPr>
          <p:cNvSpPr>
            <a:spLocks noGrp="1"/>
          </p:cNvSpPr>
          <p:nvPr>
            <p:ph type="sldNum" sz="quarter" idx="12"/>
          </p:nvPr>
        </p:nvSpPr>
        <p:spPr/>
        <p:txBody>
          <a:bodyPr/>
          <a:lstStyle/>
          <a:p>
            <a:fld id="{6E2D2B3B-882E-40F3-A32F-6DD516915044}" type="slidenum">
              <a:rPr lang="en-US" smtClean="0"/>
              <a:pPr/>
              <a:t>78</a:t>
            </a:fld>
            <a:endParaRPr lang="en-US"/>
          </a:p>
        </p:txBody>
      </p:sp>
    </p:spTree>
    <p:extLst>
      <p:ext uri="{BB962C8B-B14F-4D97-AF65-F5344CB8AC3E}">
        <p14:creationId xmlns:p14="http://schemas.microsoft.com/office/powerpoint/2010/main" val="3804863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C914-9B85-4F7C-A1F9-070BF592CDBA}"/>
              </a:ext>
            </a:extLst>
          </p:cNvPr>
          <p:cNvSpPr>
            <a:spLocks noGrp="1"/>
          </p:cNvSpPr>
          <p:nvPr>
            <p:ph type="title"/>
          </p:nvPr>
        </p:nvSpPr>
        <p:spPr>
          <a:xfrm>
            <a:off x="457200" y="-19050"/>
            <a:ext cx="8315569" cy="857250"/>
          </a:xfrm>
        </p:spPr>
        <p:txBody>
          <a:bodyPr/>
          <a:lstStyle/>
          <a:p>
            <a:pPr algn="ctr"/>
            <a:r>
              <a:rPr lang="en-US" dirty="0"/>
              <a:t>Prescribing HIV PEP</a:t>
            </a:r>
          </a:p>
        </p:txBody>
      </p:sp>
      <p:sp>
        <p:nvSpPr>
          <p:cNvPr id="3" name="Content Placeholder 2">
            <a:extLst>
              <a:ext uri="{FF2B5EF4-FFF2-40B4-BE49-F238E27FC236}">
                <a16:creationId xmlns:a16="http://schemas.microsoft.com/office/drawing/2014/main" id="{FB6D4A04-E551-4188-B996-B2090B2D9973}"/>
              </a:ext>
            </a:extLst>
          </p:cNvPr>
          <p:cNvSpPr>
            <a:spLocks noGrp="1"/>
          </p:cNvSpPr>
          <p:nvPr>
            <p:ph idx="1"/>
          </p:nvPr>
        </p:nvSpPr>
        <p:spPr>
          <a:xfrm>
            <a:off x="371231" y="742950"/>
            <a:ext cx="8620369" cy="3986462"/>
          </a:xfrm>
        </p:spPr>
        <p:txBody>
          <a:bodyPr>
            <a:normAutofit fontScale="92500"/>
          </a:bodyPr>
          <a:lstStyle/>
          <a:p>
            <a:pPr>
              <a:spcAft>
                <a:spcPts val="600"/>
              </a:spcAft>
            </a:pPr>
            <a:r>
              <a:rPr lang="en-US" sz="2300" dirty="0"/>
              <a:t>If requires prior authorization – put in “emergent request”</a:t>
            </a:r>
          </a:p>
          <a:p>
            <a:r>
              <a:rPr lang="en-US" sz="2300" dirty="0"/>
              <a:t>If large copay (Med D excluded), copay cards:</a:t>
            </a:r>
          </a:p>
          <a:p>
            <a:pPr lvl="1"/>
            <a:r>
              <a:rPr lang="en-US" dirty="0"/>
              <a:t>Gilead </a:t>
            </a:r>
            <a:r>
              <a:rPr lang="en-US" dirty="0">
                <a:hlinkClick r:id="rId3"/>
              </a:rPr>
              <a:t>https://www.gileadadvancingaccess.com/copay-coupon-card</a:t>
            </a:r>
            <a:r>
              <a:rPr lang="en-US" dirty="0"/>
              <a:t> </a:t>
            </a:r>
          </a:p>
          <a:p>
            <a:pPr lvl="1"/>
            <a:r>
              <a:rPr lang="en-US" dirty="0" err="1"/>
              <a:t>ViiV</a:t>
            </a:r>
            <a:r>
              <a:rPr lang="en-US" dirty="0"/>
              <a:t> </a:t>
            </a:r>
            <a:r>
              <a:rPr lang="en-US" dirty="0">
                <a:hlinkClick r:id="rId4"/>
              </a:rPr>
              <a:t>https://www.viivconnect.com/for-patients/savings-assistance/</a:t>
            </a:r>
            <a:endParaRPr lang="en-US" dirty="0"/>
          </a:p>
          <a:p>
            <a:pPr lvl="1">
              <a:spcAft>
                <a:spcPts val="1200"/>
              </a:spcAft>
            </a:pPr>
            <a:r>
              <a:rPr lang="en-US" dirty="0"/>
              <a:t>Merck </a:t>
            </a:r>
            <a:r>
              <a:rPr lang="en-US" dirty="0">
                <a:hlinkClick r:id="rId5"/>
              </a:rPr>
              <a:t>https://www.merckhelps.com/</a:t>
            </a:r>
            <a:r>
              <a:rPr lang="en-US" dirty="0"/>
              <a:t> </a:t>
            </a:r>
          </a:p>
          <a:p>
            <a:r>
              <a:rPr lang="en-US" sz="2300" dirty="0"/>
              <a:t>If uninsured, medication assistance programs:</a:t>
            </a:r>
          </a:p>
          <a:p>
            <a:pPr lvl="1"/>
            <a:r>
              <a:rPr lang="en-US" dirty="0"/>
              <a:t>Gilead 1-800-226-2056 </a:t>
            </a:r>
            <a:r>
              <a:rPr lang="en-US" dirty="0">
                <a:hlinkClick r:id="rId6"/>
              </a:rPr>
              <a:t>https://advancingaccessconsent.iassist.com/</a:t>
            </a:r>
            <a:endParaRPr lang="en-US" dirty="0"/>
          </a:p>
          <a:p>
            <a:pPr lvl="1"/>
            <a:r>
              <a:rPr lang="en-US" dirty="0" err="1"/>
              <a:t>ViiV</a:t>
            </a:r>
            <a:r>
              <a:rPr lang="en-US" dirty="0"/>
              <a:t> 1-844-588-3288 </a:t>
            </a:r>
            <a:r>
              <a:rPr lang="en-US" dirty="0">
                <a:hlinkClick r:id="rId7"/>
              </a:rPr>
              <a:t>https://www.viivconnect.com/for-providers/patient-enrollment/</a:t>
            </a:r>
            <a:r>
              <a:rPr lang="en-US" dirty="0"/>
              <a:t> </a:t>
            </a:r>
          </a:p>
          <a:p>
            <a:pPr lvl="1"/>
            <a:r>
              <a:rPr lang="en-US" dirty="0"/>
              <a:t>Merck 1-800-727-5400 </a:t>
            </a:r>
            <a:r>
              <a:rPr lang="en-US" dirty="0">
                <a:hlinkClick r:id="rId5"/>
              </a:rPr>
              <a:t>https://www.merckhelps.com/</a:t>
            </a:r>
            <a:r>
              <a:rPr lang="en-US" dirty="0"/>
              <a:t> </a:t>
            </a:r>
          </a:p>
        </p:txBody>
      </p:sp>
      <p:sp>
        <p:nvSpPr>
          <p:cNvPr id="4" name="Slide Number Placeholder 3">
            <a:extLst>
              <a:ext uri="{FF2B5EF4-FFF2-40B4-BE49-F238E27FC236}">
                <a16:creationId xmlns:a16="http://schemas.microsoft.com/office/drawing/2014/main" id="{258A577A-D4B8-4078-B9C5-CABAA2A84015}"/>
              </a:ext>
            </a:extLst>
          </p:cNvPr>
          <p:cNvSpPr>
            <a:spLocks noGrp="1"/>
          </p:cNvSpPr>
          <p:nvPr>
            <p:ph type="sldNum" sz="quarter" idx="12"/>
          </p:nvPr>
        </p:nvSpPr>
        <p:spPr/>
        <p:txBody>
          <a:bodyPr/>
          <a:lstStyle/>
          <a:p>
            <a:fld id="{6E2D2B3B-882E-40F3-A32F-6DD516915044}" type="slidenum">
              <a:rPr lang="en-US" smtClean="0"/>
              <a:pPr/>
              <a:t>79</a:t>
            </a:fld>
            <a:endParaRPr lang="en-US"/>
          </a:p>
        </p:txBody>
      </p:sp>
      <p:sp>
        <p:nvSpPr>
          <p:cNvPr id="5" name="TextBox 4">
            <a:extLst>
              <a:ext uri="{FF2B5EF4-FFF2-40B4-BE49-F238E27FC236}">
                <a16:creationId xmlns:a16="http://schemas.microsoft.com/office/drawing/2014/main" id="{C1F546F7-A2A2-4E72-BDC6-12ECB3680F65}"/>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https://aidsetc.org/resource/medication-assistance-programs#pep</a:t>
            </a:r>
          </a:p>
        </p:txBody>
      </p:sp>
    </p:spTree>
    <p:extLst>
      <p:ext uri="{BB962C8B-B14F-4D97-AF65-F5344CB8AC3E}">
        <p14:creationId xmlns:p14="http://schemas.microsoft.com/office/powerpoint/2010/main" val="267154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37" y="114300"/>
            <a:ext cx="5915025" cy="745629"/>
          </a:xfrm>
        </p:spPr>
        <p:txBody>
          <a:bodyPr/>
          <a:lstStyle/>
          <a:p>
            <a:pPr algn="ctr"/>
            <a:r>
              <a:rPr lang="en-US" dirty="0"/>
              <a:t>Ending the Epidemic</a:t>
            </a:r>
          </a:p>
        </p:txBody>
      </p:sp>
      <p:pic>
        <p:nvPicPr>
          <p:cNvPr id="4" name="Picture 3"/>
          <p:cNvPicPr>
            <a:picLocks noChangeAspect="1"/>
          </p:cNvPicPr>
          <p:nvPr/>
        </p:nvPicPr>
        <p:blipFill rotWithShape="1">
          <a:blip r:embed="rId2"/>
          <a:srcRect b="7966"/>
          <a:stretch/>
        </p:blipFill>
        <p:spPr>
          <a:xfrm>
            <a:off x="935970" y="1047750"/>
            <a:ext cx="7272059" cy="3521118"/>
          </a:xfrm>
          <a:prstGeom prst="rect">
            <a:avLst/>
          </a:prstGeom>
        </p:spPr>
      </p:pic>
      <p:sp>
        <p:nvSpPr>
          <p:cNvPr id="5" name="TextBox 4"/>
          <p:cNvSpPr txBox="1"/>
          <p:nvPr/>
        </p:nvSpPr>
        <p:spPr>
          <a:xfrm>
            <a:off x="1752600" y="4629150"/>
            <a:ext cx="5852666" cy="477054"/>
          </a:xfrm>
          <a:prstGeom prst="rect">
            <a:avLst/>
          </a:prstGeom>
          <a:noFill/>
        </p:spPr>
        <p:txBody>
          <a:bodyPr wrap="square" rtlCol="0">
            <a:spAutoFit/>
          </a:bodyPr>
          <a:lstStyle/>
          <a:p>
            <a:pPr algn="ctr"/>
            <a:r>
              <a:rPr lang="en-US" sz="1400" dirty="0">
                <a:solidFill>
                  <a:schemeClr val="bg1"/>
                </a:solidFill>
              </a:rPr>
              <a:t>Ending the Epidemic: DHHS 2019 </a:t>
            </a:r>
          </a:p>
          <a:p>
            <a:pPr algn="ctr"/>
            <a:r>
              <a:rPr lang="en-US" sz="1100" dirty="0">
                <a:solidFill>
                  <a:schemeClr val="bg1"/>
                </a:solidFill>
              </a:rPr>
              <a:t>https://www.hhs.gov/sites/default/files/ending-the-hiv-epidemic-fact-sheet.pdf?language=es </a:t>
            </a:r>
          </a:p>
        </p:txBody>
      </p:sp>
    </p:spTree>
    <p:extLst>
      <p:ext uri="{BB962C8B-B14F-4D97-AF65-F5344CB8AC3E}">
        <p14:creationId xmlns:p14="http://schemas.microsoft.com/office/powerpoint/2010/main" val="3810305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7351" y="1519142"/>
            <a:ext cx="5829299" cy="938309"/>
          </a:xfrm>
        </p:spPr>
        <p:txBody>
          <a:bodyPr/>
          <a:lstStyle/>
          <a:p>
            <a:pPr algn="ctr"/>
            <a:r>
              <a:rPr lang="en-US" dirty="0"/>
              <a:t>Rapid Start</a:t>
            </a:r>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80</a:t>
            </a:fld>
            <a:endParaRPr lang="en-US" dirty="0">
              <a:solidFill>
                <a:srgbClr val="FFFFFF"/>
              </a:solidFill>
            </a:endParaRPr>
          </a:p>
        </p:txBody>
      </p:sp>
      <p:sp>
        <p:nvSpPr>
          <p:cNvPr id="2" name="Rectangle 1"/>
          <p:cNvSpPr/>
          <p:nvPr/>
        </p:nvSpPr>
        <p:spPr>
          <a:xfrm>
            <a:off x="1472998" y="4311363"/>
            <a:ext cx="6005486" cy="403957"/>
          </a:xfrm>
          <a:prstGeom prst="rect">
            <a:avLst/>
          </a:prstGeom>
        </p:spPr>
        <p:txBody>
          <a:bodyPr wrap="square">
            <a:spAutoFit/>
          </a:bodyPr>
          <a:lstStyle/>
          <a:p>
            <a:r>
              <a:rPr lang="en-US" sz="675" dirty="0"/>
              <a:t>This project is supported by the Health Resources and Services Administration (HRSA) of the U.S. Department of Health and Human Services (HHS)  under grant number U1OHA33225 for the AIDS Education and Training Centers. This information or content and conclusions are those of the author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21187906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HIV treatment with Rapid Start can change the HIV Care Continuum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488" y="1896092"/>
            <a:ext cx="5915025" cy="1995147"/>
          </a:xfrm>
        </p:spPr>
      </p:pic>
      <p:sp>
        <p:nvSpPr>
          <p:cNvPr id="2" name="Down Arrow 1"/>
          <p:cNvSpPr/>
          <p:nvPr/>
        </p:nvSpPr>
        <p:spPr>
          <a:xfrm rot="2671654" flipV="1">
            <a:off x="3445230" y="3416589"/>
            <a:ext cx="742950" cy="1712187"/>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3657600" y="4030309"/>
            <a:ext cx="742950" cy="507831"/>
          </a:xfrm>
          <a:prstGeom prst="rect">
            <a:avLst/>
          </a:prstGeom>
          <a:noFill/>
        </p:spPr>
        <p:txBody>
          <a:bodyPr wrap="square" rtlCol="0">
            <a:spAutoFit/>
          </a:bodyPr>
          <a:lstStyle/>
          <a:p>
            <a:r>
              <a:rPr lang="en-US" sz="1350" dirty="0"/>
              <a:t>Rapid Start</a:t>
            </a:r>
          </a:p>
        </p:txBody>
      </p:sp>
    </p:spTree>
    <p:extLst>
      <p:ext uri="{BB962C8B-B14F-4D97-AF65-F5344CB8AC3E}">
        <p14:creationId xmlns:p14="http://schemas.microsoft.com/office/powerpoint/2010/main" val="1119590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82</a:t>
            </a:fld>
            <a:endParaRPr lang="en-US"/>
          </a:p>
        </p:txBody>
      </p:sp>
      <p:pic>
        <p:nvPicPr>
          <p:cNvPr id="6" name="Google Shape;139;p19">
            <a:extLst>
              <a:ext uri="{FF2B5EF4-FFF2-40B4-BE49-F238E27FC236}">
                <a16:creationId xmlns:a16="http://schemas.microsoft.com/office/drawing/2014/main" id="{D280D8C9-0871-463C-9D5E-F1601A0D6832}"/>
              </a:ext>
            </a:extLst>
          </p:cNvPr>
          <p:cNvPicPr preferRelativeResize="0"/>
          <p:nvPr/>
        </p:nvPicPr>
        <p:blipFill>
          <a:blip r:embed="rId3">
            <a:alphaModFix/>
          </a:blip>
          <a:stretch>
            <a:fillRect/>
          </a:stretch>
        </p:blipFill>
        <p:spPr>
          <a:xfrm>
            <a:off x="1219200" y="971550"/>
            <a:ext cx="6781799" cy="3505200"/>
          </a:xfrm>
          <a:prstGeom prst="rect">
            <a:avLst/>
          </a:prstGeom>
          <a:noFill/>
          <a:ln>
            <a:noFill/>
          </a:ln>
        </p:spPr>
      </p:pic>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384697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CBA9-2C34-40FB-A619-18CE6F180A0A}"/>
              </a:ext>
            </a:extLst>
          </p:cNvPr>
          <p:cNvSpPr>
            <a:spLocks noGrp="1"/>
          </p:cNvSpPr>
          <p:nvPr>
            <p:ph type="title"/>
          </p:nvPr>
        </p:nvSpPr>
        <p:spPr/>
        <p:txBody>
          <a:bodyPr/>
          <a:lstStyle/>
          <a:p>
            <a:r>
              <a:rPr lang="en-US" dirty="0"/>
              <a:t>Continuum of Care for PWH in the United States in 2018</a:t>
            </a:r>
          </a:p>
        </p:txBody>
      </p:sp>
      <p:sp>
        <p:nvSpPr>
          <p:cNvPr id="4" name="Text Box 15">
            <a:extLst>
              <a:ext uri="{FF2B5EF4-FFF2-40B4-BE49-F238E27FC236}">
                <a16:creationId xmlns:a16="http://schemas.microsoft.com/office/drawing/2014/main" id="{795FCE3D-7801-41EF-AEF6-43E455596C21}"/>
              </a:ext>
            </a:extLst>
          </p:cNvPr>
          <p:cNvSpPr txBox="1">
            <a:spLocks noChangeArrowheads="1"/>
          </p:cNvSpPr>
          <p:nvPr/>
        </p:nvSpPr>
        <p:spPr bwMode="auto">
          <a:xfrm>
            <a:off x="700657" y="4373387"/>
            <a:ext cx="6503711" cy="230832"/>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800" fontAlgn="base">
              <a:spcBef>
                <a:spcPct val="0"/>
              </a:spcBef>
              <a:spcAft>
                <a:spcPct val="0"/>
              </a:spcAft>
              <a:defRPr/>
            </a:pPr>
            <a:r>
              <a:rPr lang="de-DE" altLang="en-US" sz="900" b="0" spc="-8" dirty="0">
                <a:solidFill>
                  <a:srgbClr val="455560"/>
                </a:solidFill>
                <a:latin typeface="Calibri" panose="020F0502020204030204" pitchFamily="34" charset="0"/>
                <a:cs typeface="Arial" panose="020B0604020202020204" pitchFamily="34" charset="0"/>
              </a:rPr>
              <a:t>www.cdc.gov/hiv/pdf/library/slidesets/cdc-hiv-prevention-and-care-outcomes-2018.pdf. </a:t>
            </a:r>
            <a:endParaRPr lang="en-US" altLang="en-US" sz="900" b="0" spc="-8" dirty="0">
              <a:solidFill>
                <a:srgbClr val="455560"/>
              </a:solidFill>
              <a:latin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CED1473-A722-4FB8-A6B4-51FC77167047}"/>
              </a:ext>
            </a:extLst>
          </p:cNvPr>
          <p:cNvGrpSpPr>
            <a:grpSpLocks/>
          </p:cNvGrpSpPr>
          <p:nvPr/>
        </p:nvGrpSpPr>
        <p:grpSpPr bwMode="auto">
          <a:xfrm>
            <a:off x="7042178" y="4662490"/>
            <a:ext cx="1911101" cy="358950"/>
            <a:chOff x="9527309" y="3551529"/>
            <a:chExt cx="2548134" cy="479136"/>
          </a:xfrm>
        </p:grpSpPr>
        <p:pic>
          <p:nvPicPr>
            <p:cNvPr id="6" name="Picture 9">
              <a:extLst>
                <a:ext uri="{FF2B5EF4-FFF2-40B4-BE49-F238E27FC236}">
                  <a16:creationId xmlns:a16="http://schemas.microsoft.com/office/drawing/2014/main" id="{8D0A26A3-A4CA-44A1-B83C-C036288240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A551D461-958E-4FE0-B7FF-C90E23F2703A}"/>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685800" eaLnBrk="1" fontAlgn="base" hangingPunct="1">
                <a:lnSpc>
                  <a:spcPct val="100000"/>
                </a:lnSpc>
                <a:spcBef>
                  <a:spcPct val="0"/>
                </a:spcBef>
                <a:spcAft>
                  <a:spcPct val="0"/>
                </a:spcAft>
                <a:buClrTx/>
                <a:buNone/>
                <a:defRPr/>
              </a:pPr>
              <a:r>
                <a:rPr lang="en-US" altLang="en-US" sz="1050" dirty="0">
                  <a:solidFill>
                    <a:srgbClr val="455560"/>
                  </a:solidFill>
                  <a:latin typeface="Calibri" panose="020F0502020204030204" pitchFamily="34" charset="0"/>
                  <a:cs typeface="Arial" panose="020B0604020202020204" pitchFamily="34" charset="0"/>
                </a:rPr>
                <a:t>Slide credit: </a:t>
              </a:r>
              <a:r>
                <a:rPr lang="en-US" altLang="en-US" sz="1050" dirty="0">
                  <a:solidFill>
                    <a:srgbClr val="455560"/>
                  </a:solidFill>
                  <a:latin typeface="Calibri" panose="020F0502020204030204" pitchFamily="34" charset="0"/>
                  <a:cs typeface="Arial" panose="020B0604020202020204" pitchFamily="34" charset="0"/>
                  <a:hlinkClick r:id="rId5"/>
                </a:rPr>
                <a:t>clinicaloptions.com</a:t>
              </a:r>
              <a:endParaRPr lang="en-US" altLang="en-US" sz="1050" dirty="0">
                <a:solidFill>
                  <a:srgbClr val="455560"/>
                </a:solidFill>
                <a:latin typeface="Calibri" panose="020F050202020403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3EC710D2-FCAE-4638-B678-9BACB1587D97}"/>
              </a:ext>
            </a:extLst>
          </p:cNvPr>
          <p:cNvSpPr txBox="1"/>
          <p:nvPr/>
        </p:nvSpPr>
        <p:spPr bwMode="auto">
          <a:xfrm>
            <a:off x="1841448" y="3933796"/>
            <a:ext cx="93807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1350" b="1" dirty="0">
                <a:solidFill>
                  <a:srgbClr val="000000"/>
                </a:solidFill>
                <a:latin typeface="Calibri" panose="020F0502020204030204" pitchFamily="34" charset="0"/>
              </a:rPr>
              <a:t>Diagnosed</a:t>
            </a:r>
          </a:p>
        </p:txBody>
      </p:sp>
      <p:sp>
        <p:nvSpPr>
          <p:cNvPr id="11" name="TextBox 10">
            <a:extLst>
              <a:ext uri="{FF2B5EF4-FFF2-40B4-BE49-F238E27FC236}">
                <a16:creationId xmlns:a16="http://schemas.microsoft.com/office/drawing/2014/main" id="{E141109F-B3A1-4650-9D12-16AAE3A7D472}"/>
              </a:ext>
            </a:extLst>
          </p:cNvPr>
          <p:cNvSpPr txBox="1"/>
          <p:nvPr/>
        </p:nvSpPr>
        <p:spPr bwMode="auto">
          <a:xfrm>
            <a:off x="4960748" y="3932095"/>
            <a:ext cx="135877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1350" b="1" dirty="0">
                <a:solidFill>
                  <a:srgbClr val="000000"/>
                </a:solidFill>
                <a:latin typeface="Calibri" panose="020F0502020204030204" pitchFamily="34" charset="0"/>
              </a:rPr>
              <a:t>Retained in Care</a:t>
            </a:r>
          </a:p>
        </p:txBody>
      </p:sp>
      <p:sp>
        <p:nvSpPr>
          <p:cNvPr id="12" name="TextBox 11">
            <a:extLst>
              <a:ext uri="{FF2B5EF4-FFF2-40B4-BE49-F238E27FC236}">
                <a16:creationId xmlns:a16="http://schemas.microsoft.com/office/drawing/2014/main" id="{88A9BE85-DB5F-446B-8E01-61A3290D41CD}"/>
              </a:ext>
            </a:extLst>
          </p:cNvPr>
          <p:cNvSpPr txBox="1"/>
          <p:nvPr/>
        </p:nvSpPr>
        <p:spPr bwMode="auto">
          <a:xfrm>
            <a:off x="3352770" y="3932095"/>
            <a:ext cx="126630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1350" b="1" dirty="0">
                <a:solidFill>
                  <a:srgbClr val="000000"/>
                </a:solidFill>
                <a:latin typeface="Calibri" panose="020F0502020204030204" pitchFamily="34" charset="0"/>
              </a:rPr>
              <a:t>Receipt of Care</a:t>
            </a:r>
          </a:p>
        </p:txBody>
      </p:sp>
      <p:sp>
        <p:nvSpPr>
          <p:cNvPr id="14" name="TextBox 13">
            <a:extLst>
              <a:ext uri="{FF2B5EF4-FFF2-40B4-BE49-F238E27FC236}">
                <a16:creationId xmlns:a16="http://schemas.microsoft.com/office/drawing/2014/main" id="{AEEC2178-1031-4DE0-9003-BDBB707B65D5}"/>
              </a:ext>
            </a:extLst>
          </p:cNvPr>
          <p:cNvSpPr txBox="1"/>
          <p:nvPr/>
        </p:nvSpPr>
        <p:spPr bwMode="auto">
          <a:xfrm>
            <a:off x="6707588" y="3926093"/>
            <a:ext cx="11064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a:spcAft>
                <a:spcPct val="0"/>
              </a:spcAft>
              <a:defRPr/>
            </a:pPr>
            <a:r>
              <a:rPr lang="en-US" sz="1350" b="1" dirty="0">
                <a:solidFill>
                  <a:srgbClr val="000000"/>
                </a:solidFill>
                <a:latin typeface="Calibri" panose="020F0502020204030204" pitchFamily="34" charset="0"/>
              </a:rPr>
              <a:t>Virologically </a:t>
            </a:r>
          </a:p>
          <a:p>
            <a:pPr algn="ctr" defTabSz="685800">
              <a:spcAft>
                <a:spcPct val="0"/>
              </a:spcAft>
              <a:defRPr/>
            </a:pPr>
            <a:r>
              <a:rPr lang="en-US" sz="1350" b="1" dirty="0">
                <a:solidFill>
                  <a:srgbClr val="000000"/>
                </a:solidFill>
                <a:latin typeface="Calibri" panose="020F0502020204030204" pitchFamily="34" charset="0"/>
              </a:rPr>
              <a:t>Suppressed</a:t>
            </a:r>
          </a:p>
        </p:txBody>
      </p:sp>
      <p:grpSp>
        <p:nvGrpSpPr>
          <p:cNvPr id="23" name="Group 22">
            <a:extLst>
              <a:ext uri="{FF2B5EF4-FFF2-40B4-BE49-F238E27FC236}">
                <a16:creationId xmlns:a16="http://schemas.microsoft.com/office/drawing/2014/main" id="{1FECC4AD-9803-4F90-877A-4B146183032D}"/>
              </a:ext>
            </a:extLst>
          </p:cNvPr>
          <p:cNvGrpSpPr/>
          <p:nvPr/>
        </p:nvGrpSpPr>
        <p:grpSpPr>
          <a:xfrm>
            <a:off x="1422959" y="1265618"/>
            <a:ext cx="74728" cy="2636766"/>
            <a:chOff x="1897278" y="1687491"/>
            <a:chExt cx="99637" cy="3515688"/>
          </a:xfrm>
        </p:grpSpPr>
        <p:cxnSp>
          <p:nvCxnSpPr>
            <p:cNvPr id="16" name="Straight Connector 15">
              <a:extLst>
                <a:ext uri="{FF2B5EF4-FFF2-40B4-BE49-F238E27FC236}">
                  <a16:creationId xmlns:a16="http://schemas.microsoft.com/office/drawing/2014/main" id="{B6B8C76D-006F-4739-9E0F-7344E6455510}"/>
                </a:ext>
              </a:extLst>
            </p:cNvPr>
            <p:cNvCxnSpPr>
              <a:cxnSpLocks/>
            </p:cNvCxnSpPr>
            <p:nvPr/>
          </p:nvCxnSpPr>
          <p:spPr bwMode="auto">
            <a:xfrm>
              <a:off x="1897278" y="1687491"/>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06FAE54-3E76-4CE2-B452-4D609D60B5AB}"/>
                </a:ext>
              </a:extLst>
            </p:cNvPr>
            <p:cNvCxnSpPr>
              <a:cxnSpLocks/>
            </p:cNvCxnSpPr>
            <p:nvPr/>
          </p:nvCxnSpPr>
          <p:spPr bwMode="auto">
            <a:xfrm>
              <a:off x="1897278" y="2390629"/>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7A0CDB3-8818-47F5-AD89-0A045B26AB56}"/>
                </a:ext>
              </a:extLst>
            </p:cNvPr>
            <p:cNvCxnSpPr>
              <a:cxnSpLocks/>
            </p:cNvCxnSpPr>
            <p:nvPr/>
          </p:nvCxnSpPr>
          <p:spPr bwMode="auto">
            <a:xfrm>
              <a:off x="1897278" y="3093767"/>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9A52CE2-4DF2-4F11-A742-F8C3BFE2FC5F}"/>
                </a:ext>
              </a:extLst>
            </p:cNvPr>
            <p:cNvCxnSpPr>
              <a:cxnSpLocks/>
            </p:cNvCxnSpPr>
            <p:nvPr/>
          </p:nvCxnSpPr>
          <p:spPr bwMode="auto">
            <a:xfrm>
              <a:off x="1897278" y="3796905"/>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D5DC1E6E-E943-40E7-9CC9-4D556704C454}"/>
                </a:ext>
              </a:extLst>
            </p:cNvPr>
            <p:cNvCxnSpPr>
              <a:cxnSpLocks/>
            </p:cNvCxnSpPr>
            <p:nvPr/>
          </p:nvCxnSpPr>
          <p:spPr bwMode="auto">
            <a:xfrm>
              <a:off x="1897278" y="4500043"/>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A1D1F37-E396-4E65-82B1-E9E47BD852E9}"/>
                </a:ext>
              </a:extLst>
            </p:cNvPr>
            <p:cNvCxnSpPr>
              <a:cxnSpLocks/>
            </p:cNvCxnSpPr>
            <p:nvPr/>
          </p:nvCxnSpPr>
          <p:spPr bwMode="auto">
            <a:xfrm>
              <a:off x="1897278" y="5203179"/>
              <a:ext cx="99637"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BDC29842-EF2B-40CC-B92A-C1DBF6D37671}"/>
              </a:ext>
            </a:extLst>
          </p:cNvPr>
          <p:cNvGrpSpPr/>
          <p:nvPr/>
        </p:nvGrpSpPr>
        <p:grpSpPr>
          <a:xfrm rot="5400000">
            <a:off x="4739431" y="655932"/>
            <a:ext cx="67712" cy="6560616"/>
            <a:chOff x="1897278" y="2390629"/>
            <a:chExt cx="99637" cy="2812550"/>
          </a:xfrm>
        </p:grpSpPr>
        <p:cxnSp>
          <p:nvCxnSpPr>
            <p:cNvPr id="26" name="Straight Connector 25">
              <a:extLst>
                <a:ext uri="{FF2B5EF4-FFF2-40B4-BE49-F238E27FC236}">
                  <a16:creationId xmlns:a16="http://schemas.microsoft.com/office/drawing/2014/main" id="{C95DD284-C4E8-4250-A100-D1D9820AE360}"/>
                </a:ext>
              </a:extLst>
            </p:cNvPr>
            <p:cNvCxnSpPr>
              <a:cxnSpLocks/>
            </p:cNvCxnSpPr>
            <p:nvPr/>
          </p:nvCxnSpPr>
          <p:spPr bwMode="auto">
            <a:xfrm>
              <a:off x="1897278" y="2390629"/>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214C18FD-643C-4AF8-8D2C-CC2A1F588861}"/>
                </a:ext>
              </a:extLst>
            </p:cNvPr>
            <p:cNvCxnSpPr>
              <a:cxnSpLocks/>
            </p:cNvCxnSpPr>
            <p:nvPr/>
          </p:nvCxnSpPr>
          <p:spPr bwMode="auto">
            <a:xfrm>
              <a:off x="1897278" y="3093767"/>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B95A512-06CB-4B51-A3FD-FCB7AC1159BB}"/>
                </a:ext>
              </a:extLst>
            </p:cNvPr>
            <p:cNvCxnSpPr>
              <a:cxnSpLocks/>
            </p:cNvCxnSpPr>
            <p:nvPr/>
          </p:nvCxnSpPr>
          <p:spPr bwMode="auto">
            <a:xfrm>
              <a:off x="1897278" y="3796905"/>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9D391153-0F97-473E-9849-FC17897C907D}"/>
                </a:ext>
              </a:extLst>
            </p:cNvPr>
            <p:cNvCxnSpPr>
              <a:cxnSpLocks/>
            </p:cNvCxnSpPr>
            <p:nvPr/>
          </p:nvCxnSpPr>
          <p:spPr bwMode="auto">
            <a:xfrm>
              <a:off x="1897278" y="4500043"/>
              <a:ext cx="99637"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C896717-BCF1-4051-BA84-F6E3DD89B2D1}"/>
                </a:ext>
              </a:extLst>
            </p:cNvPr>
            <p:cNvCxnSpPr>
              <a:cxnSpLocks/>
            </p:cNvCxnSpPr>
            <p:nvPr/>
          </p:nvCxnSpPr>
          <p:spPr bwMode="auto">
            <a:xfrm>
              <a:off x="1897278" y="5203179"/>
              <a:ext cx="99637" cy="0"/>
            </a:xfrm>
            <a:prstGeom prst="line">
              <a:avLst/>
            </a:prstGeom>
            <a:noFill/>
            <a:ln w="28575" cap="flat" cmpd="sng" algn="ctr">
              <a:solidFill>
                <a:schemeClr val="bg1"/>
              </a:solidFill>
              <a:prstDash val="solid"/>
              <a:round/>
              <a:headEnd type="none" w="med" len="med"/>
              <a:tailEnd type="none" w="med" len="med"/>
            </a:ln>
            <a:effectLst/>
          </p:spPr>
        </p:cxnSp>
      </p:grpSp>
      <p:sp>
        <p:nvSpPr>
          <p:cNvPr id="31" name="TextBox 30">
            <a:extLst>
              <a:ext uri="{FF2B5EF4-FFF2-40B4-BE49-F238E27FC236}">
                <a16:creationId xmlns:a16="http://schemas.microsoft.com/office/drawing/2014/main" id="{C32B43EB-4969-42F4-AF8A-01EAD4B40689}"/>
              </a:ext>
            </a:extLst>
          </p:cNvPr>
          <p:cNvSpPr txBox="1"/>
          <p:nvPr/>
        </p:nvSpPr>
        <p:spPr bwMode="auto">
          <a:xfrm>
            <a:off x="1015286" y="1117789"/>
            <a:ext cx="4491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100</a:t>
            </a:r>
          </a:p>
        </p:txBody>
      </p:sp>
      <p:sp>
        <p:nvSpPr>
          <p:cNvPr id="32" name="TextBox 31">
            <a:extLst>
              <a:ext uri="{FF2B5EF4-FFF2-40B4-BE49-F238E27FC236}">
                <a16:creationId xmlns:a16="http://schemas.microsoft.com/office/drawing/2014/main" id="{7B3E79F3-026D-403A-A99A-4600A65B3593}"/>
              </a:ext>
            </a:extLst>
          </p:cNvPr>
          <p:cNvSpPr txBox="1"/>
          <p:nvPr/>
        </p:nvSpPr>
        <p:spPr bwMode="auto">
          <a:xfrm>
            <a:off x="1103450" y="1659415"/>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80</a:t>
            </a:r>
          </a:p>
        </p:txBody>
      </p:sp>
      <p:sp>
        <p:nvSpPr>
          <p:cNvPr id="33" name="TextBox 32">
            <a:extLst>
              <a:ext uri="{FF2B5EF4-FFF2-40B4-BE49-F238E27FC236}">
                <a16:creationId xmlns:a16="http://schemas.microsoft.com/office/drawing/2014/main" id="{EB113782-26F4-4DAC-BE05-74BDAFD793AC}"/>
              </a:ext>
            </a:extLst>
          </p:cNvPr>
          <p:cNvSpPr txBox="1"/>
          <p:nvPr/>
        </p:nvSpPr>
        <p:spPr bwMode="auto">
          <a:xfrm>
            <a:off x="1103450" y="2176286"/>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60</a:t>
            </a:r>
          </a:p>
        </p:txBody>
      </p:sp>
      <p:sp>
        <p:nvSpPr>
          <p:cNvPr id="34" name="TextBox 33">
            <a:extLst>
              <a:ext uri="{FF2B5EF4-FFF2-40B4-BE49-F238E27FC236}">
                <a16:creationId xmlns:a16="http://schemas.microsoft.com/office/drawing/2014/main" id="{2BDEEFD1-5E0E-4FD4-8DC9-461FD85423A8}"/>
              </a:ext>
            </a:extLst>
          </p:cNvPr>
          <p:cNvSpPr txBox="1"/>
          <p:nvPr/>
        </p:nvSpPr>
        <p:spPr bwMode="auto">
          <a:xfrm>
            <a:off x="1103450" y="2717912"/>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40</a:t>
            </a:r>
          </a:p>
        </p:txBody>
      </p:sp>
      <p:sp>
        <p:nvSpPr>
          <p:cNvPr id="35" name="TextBox 34">
            <a:extLst>
              <a:ext uri="{FF2B5EF4-FFF2-40B4-BE49-F238E27FC236}">
                <a16:creationId xmlns:a16="http://schemas.microsoft.com/office/drawing/2014/main" id="{BCA12F4A-70F2-4E21-9938-B2F77E7648B0}"/>
              </a:ext>
            </a:extLst>
          </p:cNvPr>
          <p:cNvSpPr txBox="1"/>
          <p:nvPr/>
        </p:nvSpPr>
        <p:spPr bwMode="auto">
          <a:xfrm>
            <a:off x="1103450" y="3230339"/>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20</a:t>
            </a:r>
          </a:p>
        </p:txBody>
      </p:sp>
      <p:sp>
        <p:nvSpPr>
          <p:cNvPr id="36" name="TextBox 35">
            <a:extLst>
              <a:ext uri="{FF2B5EF4-FFF2-40B4-BE49-F238E27FC236}">
                <a16:creationId xmlns:a16="http://schemas.microsoft.com/office/drawing/2014/main" id="{D5D90114-AB5E-4B1A-824F-674CFAF8DD17}"/>
              </a:ext>
            </a:extLst>
          </p:cNvPr>
          <p:cNvSpPr txBox="1"/>
          <p:nvPr/>
        </p:nvSpPr>
        <p:spPr bwMode="auto">
          <a:xfrm>
            <a:off x="1191615" y="3762635"/>
            <a:ext cx="2728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defTabSz="685800">
              <a:spcBef>
                <a:spcPct val="50000"/>
              </a:spcBef>
              <a:spcAft>
                <a:spcPct val="0"/>
              </a:spcAft>
              <a:defRPr/>
            </a:pPr>
            <a:r>
              <a:rPr lang="en-US" sz="1350" dirty="0">
                <a:solidFill>
                  <a:srgbClr val="000000"/>
                </a:solidFill>
                <a:latin typeface="Calibri" panose="020F0502020204030204" pitchFamily="34" charset="0"/>
              </a:rPr>
              <a:t>0</a:t>
            </a:r>
          </a:p>
        </p:txBody>
      </p:sp>
      <p:sp>
        <p:nvSpPr>
          <p:cNvPr id="37" name="TextBox 36">
            <a:extLst>
              <a:ext uri="{FF2B5EF4-FFF2-40B4-BE49-F238E27FC236}">
                <a16:creationId xmlns:a16="http://schemas.microsoft.com/office/drawing/2014/main" id="{5EAC91AB-799A-456E-9945-F23DA2AAFAD3}"/>
              </a:ext>
            </a:extLst>
          </p:cNvPr>
          <p:cNvSpPr txBox="1"/>
          <p:nvPr/>
        </p:nvSpPr>
        <p:spPr bwMode="auto">
          <a:xfrm rot="16200000">
            <a:off x="473802" y="2444507"/>
            <a:ext cx="9496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1350" b="1" dirty="0">
                <a:solidFill>
                  <a:srgbClr val="000000"/>
                </a:solidFill>
                <a:latin typeface="Calibri" panose="020F0502020204030204" pitchFamily="34" charset="0"/>
              </a:rPr>
              <a:t>People (%)</a:t>
            </a:r>
          </a:p>
        </p:txBody>
      </p:sp>
      <p:sp>
        <p:nvSpPr>
          <p:cNvPr id="38" name="Rectangle 37">
            <a:extLst>
              <a:ext uri="{FF2B5EF4-FFF2-40B4-BE49-F238E27FC236}">
                <a16:creationId xmlns:a16="http://schemas.microsoft.com/office/drawing/2014/main" id="{7A0B2AAE-04AC-49B6-8F99-B54BB76D905D}"/>
              </a:ext>
            </a:extLst>
          </p:cNvPr>
          <p:cNvSpPr/>
          <p:nvPr/>
        </p:nvSpPr>
        <p:spPr bwMode="auto">
          <a:xfrm>
            <a:off x="1939632" y="1618861"/>
            <a:ext cx="733589" cy="2273015"/>
          </a:xfrm>
          <a:prstGeom prst="rect">
            <a:avLst/>
          </a:prstGeom>
          <a:solidFill>
            <a:schemeClr val="accent3"/>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39" name="Rectangle 38">
            <a:extLst>
              <a:ext uri="{FF2B5EF4-FFF2-40B4-BE49-F238E27FC236}">
                <a16:creationId xmlns:a16="http://schemas.microsoft.com/office/drawing/2014/main" id="{74EA04C8-16FD-490E-9841-6EB5049FF569}"/>
              </a:ext>
            </a:extLst>
          </p:cNvPr>
          <p:cNvSpPr/>
          <p:nvPr/>
        </p:nvSpPr>
        <p:spPr bwMode="auto">
          <a:xfrm>
            <a:off x="3587149" y="2176286"/>
            <a:ext cx="733589" cy="1724849"/>
          </a:xfrm>
          <a:prstGeom prst="rect">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40" name="Rectangle 39">
            <a:extLst>
              <a:ext uri="{FF2B5EF4-FFF2-40B4-BE49-F238E27FC236}">
                <a16:creationId xmlns:a16="http://schemas.microsoft.com/office/drawing/2014/main" id="{B79EE84E-095A-41AC-84BA-E56C40B7EFDD}"/>
              </a:ext>
            </a:extLst>
          </p:cNvPr>
          <p:cNvSpPr/>
          <p:nvPr/>
        </p:nvSpPr>
        <p:spPr bwMode="auto">
          <a:xfrm>
            <a:off x="5240308" y="2571750"/>
            <a:ext cx="733589" cy="1320127"/>
          </a:xfrm>
          <a:prstGeom prst="rect">
            <a:avLst/>
          </a:prstGeom>
          <a:solidFill>
            <a:schemeClr val="accent2"/>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41" name="Rectangle 40">
            <a:extLst>
              <a:ext uri="{FF2B5EF4-FFF2-40B4-BE49-F238E27FC236}">
                <a16:creationId xmlns:a16="http://schemas.microsoft.com/office/drawing/2014/main" id="{7CA83F15-6AD3-46B3-9C34-EDC7C76731C6}"/>
              </a:ext>
            </a:extLst>
          </p:cNvPr>
          <p:cNvSpPr/>
          <p:nvPr/>
        </p:nvSpPr>
        <p:spPr bwMode="auto">
          <a:xfrm>
            <a:off x="6842239" y="2416629"/>
            <a:ext cx="733589" cy="1475248"/>
          </a:xfrm>
          <a:prstGeom prst="rect">
            <a:avLst/>
          </a:prstGeom>
          <a:solidFill>
            <a:schemeClr val="accent4"/>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13" name="Freeform: Shape 12">
            <a:extLst>
              <a:ext uri="{FF2B5EF4-FFF2-40B4-BE49-F238E27FC236}">
                <a16:creationId xmlns:a16="http://schemas.microsoft.com/office/drawing/2014/main" id="{6487531B-47DC-4AF8-8985-2CB0B13BD01F}"/>
              </a:ext>
            </a:extLst>
          </p:cNvPr>
          <p:cNvSpPr/>
          <p:nvPr/>
        </p:nvSpPr>
        <p:spPr bwMode="auto">
          <a:xfrm>
            <a:off x="1492981" y="1256288"/>
            <a:ext cx="6560618" cy="2646096"/>
          </a:xfrm>
          <a:custGeom>
            <a:avLst/>
            <a:gdLst>
              <a:gd name="connsiteX0" fmla="*/ 0 w 8747490"/>
              <a:gd name="connsiteY0" fmla="*/ 0 h 3528128"/>
              <a:gd name="connsiteX1" fmla="*/ 0 w 8747490"/>
              <a:gd name="connsiteY1" fmla="*/ 3528128 h 3528128"/>
              <a:gd name="connsiteX2" fmla="*/ 8747490 w 8747490"/>
              <a:gd name="connsiteY2" fmla="*/ 3528128 h 3528128"/>
            </a:gdLst>
            <a:ahLst/>
            <a:cxnLst>
              <a:cxn ang="0">
                <a:pos x="connsiteX0" y="connsiteY0"/>
              </a:cxn>
              <a:cxn ang="0">
                <a:pos x="connsiteX1" y="connsiteY1"/>
              </a:cxn>
              <a:cxn ang="0">
                <a:pos x="connsiteX2" y="connsiteY2"/>
              </a:cxn>
            </a:cxnLst>
            <a:rect l="l" t="t" r="r" b="b"/>
            <a:pathLst>
              <a:path w="8747490" h="3528128">
                <a:moveTo>
                  <a:pt x="0" y="0"/>
                </a:moveTo>
                <a:lnTo>
                  <a:pt x="0" y="3528128"/>
                </a:lnTo>
                <a:lnTo>
                  <a:pt x="8747490" y="3528128"/>
                </a:lnTo>
              </a:path>
            </a:pathLst>
          </a:custGeom>
          <a:noFill/>
          <a:ln w="28575">
            <a:solidFill>
              <a:schemeClr val="bg1"/>
            </a:solidFill>
            <a:miter lim="800000"/>
            <a:headEnd/>
            <a:tailEnd/>
          </a:ln>
        </p:spPr>
        <p:txBody>
          <a:bodyPr rtlCol="0" anchor="ctr"/>
          <a:lstStyle/>
          <a:p>
            <a:pPr algn="ctr" defTabSz="685800">
              <a:defRPr/>
            </a:pPr>
            <a:endParaRPr lang="en-US" sz="1350" dirty="0">
              <a:solidFill>
                <a:srgbClr val="FFFFFF"/>
              </a:solidFill>
              <a:latin typeface="Arial"/>
            </a:endParaRPr>
          </a:p>
        </p:txBody>
      </p:sp>
      <p:sp>
        <p:nvSpPr>
          <p:cNvPr id="46" name="TextBox 45">
            <a:extLst>
              <a:ext uri="{FF2B5EF4-FFF2-40B4-BE49-F238E27FC236}">
                <a16:creationId xmlns:a16="http://schemas.microsoft.com/office/drawing/2014/main" id="{68FA8340-3B9F-4D84-82CB-C02FBF47EC66}"/>
              </a:ext>
            </a:extLst>
          </p:cNvPr>
          <p:cNvSpPr txBox="1"/>
          <p:nvPr/>
        </p:nvSpPr>
        <p:spPr bwMode="auto">
          <a:xfrm>
            <a:off x="2125927" y="1675909"/>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a:spcBef>
                <a:spcPct val="50000"/>
              </a:spcBef>
              <a:spcAft>
                <a:spcPct val="0"/>
              </a:spcAft>
              <a:defRPr/>
            </a:pPr>
            <a:r>
              <a:rPr lang="en-US" sz="1350" dirty="0">
                <a:latin typeface="Calibri" panose="020F0502020204030204" pitchFamily="34" charset="0"/>
              </a:rPr>
              <a:t>86</a:t>
            </a:r>
          </a:p>
        </p:txBody>
      </p:sp>
      <p:sp>
        <p:nvSpPr>
          <p:cNvPr id="47" name="TextBox 46">
            <a:extLst>
              <a:ext uri="{FF2B5EF4-FFF2-40B4-BE49-F238E27FC236}">
                <a16:creationId xmlns:a16="http://schemas.microsoft.com/office/drawing/2014/main" id="{D830AB63-797E-4AC6-A1B8-71C0558F7CFA}"/>
              </a:ext>
            </a:extLst>
          </p:cNvPr>
          <p:cNvSpPr txBox="1"/>
          <p:nvPr/>
        </p:nvSpPr>
        <p:spPr bwMode="auto">
          <a:xfrm>
            <a:off x="3773445" y="2231984"/>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a:spcBef>
                <a:spcPct val="50000"/>
              </a:spcBef>
              <a:spcAft>
                <a:spcPct val="0"/>
              </a:spcAft>
              <a:defRPr/>
            </a:pPr>
            <a:r>
              <a:rPr lang="en-US" sz="1350" dirty="0">
                <a:latin typeface="Calibri" panose="020F0502020204030204" pitchFamily="34" charset="0"/>
              </a:rPr>
              <a:t>65</a:t>
            </a:r>
          </a:p>
        </p:txBody>
      </p:sp>
      <p:sp>
        <p:nvSpPr>
          <p:cNvPr id="48" name="TextBox 47">
            <a:extLst>
              <a:ext uri="{FF2B5EF4-FFF2-40B4-BE49-F238E27FC236}">
                <a16:creationId xmlns:a16="http://schemas.microsoft.com/office/drawing/2014/main" id="{BE494C0A-D252-4B6D-9E79-6C1F36D983C6}"/>
              </a:ext>
            </a:extLst>
          </p:cNvPr>
          <p:cNvSpPr txBox="1"/>
          <p:nvPr/>
        </p:nvSpPr>
        <p:spPr bwMode="auto">
          <a:xfrm>
            <a:off x="5426604" y="2622363"/>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a:spcBef>
                <a:spcPct val="50000"/>
              </a:spcBef>
              <a:spcAft>
                <a:spcPct val="0"/>
              </a:spcAft>
              <a:defRPr/>
            </a:pPr>
            <a:r>
              <a:rPr lang="en-US" sz="1350" dirty="0">
                <a:latin typeface="Calibri" panose="020F0502020204030204" pitchFamily="34" charset="0"/>
              </a:rPr>
              <a:t>50</a:t>
            </a:r>
          </a:p>
        </p:txBody>
      </p:sp>
      <p:sp>
        <p:nvSpPr>
          <p:cNvPr id="49" name="TextBox 48">
            <a:extLst>
              <a:ext uri="{FF2B5EF4-FFF2-40B4-BE49-F238E27FC236}">
                <a16:creationId xmlns:a16="http://schemas.microsoft.com/office/drawing/2014/main" id="{1714102F-5831-4F44-9C56-DE1F2DFEA87E}"/>
              </a:ext>
            </a:extLst>
          </p:cNvPr>
          <p:cNvSpPr txBox="1"/>
          <p:nvPr/>
        </p:nvSpPr>
        <p:spPr bwMode="auto">
          <a:xfrm>
            <a:off x="7023870" y="2473413"/>
            <a:ext cx="3609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a:spcBef>
                <a:spcPct val="50000"/>
              </a:spcBef>
              <a:spcAft>
                <a:spcPct val="0"/>
              </a:spcAft>
              <a:defRPr/>
            </a:pPr>
            <a:r>
              <a:rPr lang="en-US" sz="1350" dirty="0">
                <a:latin typeface="Calibri" panose="020F0502020204030204" pitchFamily="34" charset="0"/>
              </a:rPr>
              <a:t>56</a:t>
            </a:r>
          </a:p>
        </p:txBody>
      </p:sp>
    </p:spTree>
    <p:extLst>
      <p:ext uri="{BB962C8B-B14F-4D97-AF65-F5344CB8AC3E}">
        <p14:creationId xmlns:p14="http://schemas.microsoft.com/office/powerpoint/2010/main" val="734048390"/>
      </p:ext>
    </p:extLst>
  </p:cSld>
  <p:clrMapOvr>
    <a:masterClrMapping/>
  </p:clrMapOvr>
  <p:extLst>
    <p:ext uri="{6950BFC3-D8DA-4A85-94F7-54DA5524770B}">
      <p188:commentRel xmlns:p188="http://schemas.microsoft.com/office/powerpoint/2018/8/main" r:id="rId3"/>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34400" cy="857250"/>
          </a:xfrm>
        </p:spPr>
        <p:txBody>
          <a:bodyPr/>
          <a:lstStyle/>
          <a:p>
            <a:pPr algn="ctr"/>
            <a:r>
              <a:rPr lang="en-US" dirty="0"/>
              <a:t>Immediate Antiretroviral Therapy (ART) Initiation</a:t>
            </a:r>
          </a:p>
        </p:txBody>
      </p:sp>
      <p:sp>
        <p:nvSpPr>
          <p:cNvPr id="3" name="Content Placeholder 2"/>
          <p:cNvSpPr>
            <a:spLocks noGrp="1"/>
          </p:cNvSpPr>
          <p:nvPr>
            <p:ph idx="1"/>
          </p:nvPr>
        </p:nvSpPr>
        <p:spPr>
          <a:xfrm>
            <a:off x="478040" y="1352550"/>
            <a:ext cx="8458200" cy="3275474"/>
          </a:xfrm>
        </p:spPr>
        <p:txBody>
          <a:bodyPr>
            <a:normAutofit fontScale="85000" lnSpcReduction="20000"/>
          </a:bodyPr>
          <a:lstStyle/>
          <a:p>
            <a:r>
              <a:rPr lang="en-US" dirty="0"/>
              <a:t>Immediate ART refers to starting HIV treatment as soon as possible after the diagnosis of HIV infection</a:t>
            </a:r>
          </a:p>
          <a:p>
            <a:pPr marL="85725" indent="0">
              <a:buNone/>
            </a:pPr>
            <a:endParaRPr lang="en-US" dirty="0"/>
          </a:p>
          <a:p>
            <a:pPr lvl="1"/>
            <a:r>
              <a:rPr lang="en-US" sz="2400" dirty="0"/>
              <a:t>This strategy also is known as "rapid ART," "same-day ART," and "treatment upon diagnosis."</a:t>
            </a:r>
          </a:p>
          <a:p>
            <a:pPr lvl="1"/>
            <a:endParaRPr lang="en-US" sz="2400" dirty="0"/>
          </a:p>
          <a:p>
            <a:pPr lvl="1"/>
            <a:r>
              <a:rPr lang="en-US" sz="2400" dirty="0"/>
              <a:t>Preferably on the first clinic visit</a:t>
            </a:r>
          </a:p>
          <a:p>
            <a:pPr marL="411480" lvl="1" indent="0">
              <a:buNone/>
            </a:pPr>
            <a:endParaRPr lang="en-US" sz="2400" dirty="0"/>
          </a:p>
          <a:p>
            <a:pPr lvl="1"/>
            <a:r>
              <a:rPr lang="en-US" sz="2400" dirty="0"/>
              <a:t>On the same day the HIV diagnosis is made</a:t>
            </a:r>
          </a:p>
          <a:p>
            <a:pPr lvl="1"/>
            <a:endParaRPr lang="en-US" sz="2400" dirty="0"/>
          </a:p>
          <a:p>
            <a:pPr lvl="1"/>
            <a:r>
              <a:rPr lang="en-US" sz="2400" dirty="0"/>
              <a:t>Same day to 96  hours</a:t>
            </a:r>
          </a:p>
        </p:txBody>
      </p:sp>
      <p:sp>
        <p:nvSpPr>
          <p:cNvPr id="4" name="Rectangle 3"/>
          <p:cNvSpPr/>
          <p:nvPr/>
        </p:nvSpPr>
        <p:spPr>
          <a:xfrm>
            <a:off x="3143251" y="4743450"/>
            <a:ext cx="3127779" cy="300082"/>
          </a:xfrm>
          <a:prstGeom prst="rect">
            <a:avLst/>
          </a:prstGeom>
        </p:spPr>
        <p:txBody>
          <a:bodyPr wrap="none">
            <a:spAutoFit/>
          </a:bodyPr>
          <a:lstStyle/>
          <a:p>
            <a:r>
              <a:rPr lang="en-US" sz="1350" dirty="0">
                <a:solidFill>
                  <a:schemeClr val="bg1"/>
                </a:solidFill>
                <a:hlinkClick r:id="rId2"/>
              </a:rPr>
              <a:t>https://aidsetc.org/blog/immediate-art</a:t>
            </a:r>
            <a:r>
              <a:rPr lang="en-US" sz="1350" dirty="0">
                <a:solidFill>
                  <a:schemeClr val="bg1"/>
                </a:solidFill>
              </a:rPr>
              <a:t>  </a:t>
            </a:r>
          </a:p>
        </p:txBody>
      </p:sp>
    </p:spTree>
    <p:extLst>
      <p:ext uri="{BB962C8B-B14F-4D97-AF65-F5344CB8AC3E}">
        <p14:creationId xmlns:p14="http://schemas.microsoft.com/office/powerpoint/2010/main" val="2250546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Rationale</a:t>
            </a:r>
          </a:p>
        </p:txBody>
      </p:sp>
      <p:sp>
        <p:nvSpPr>
          <p:cNvPr id="3" name="Content Placeholder 2"/>
          <p:cNvSpPr>
            <a:spLocks noGrp="1"/>
          </p:cNvSpPr>
          <p:nvPr>
            <p:ph idx="1"/>
          </p:nvPr>
        </p:nvSpPr>
        <p:spPr/>
        <p:txBody>
          <a:bodyPr>
            <a:normAutofit fontScale="92500" lnSpcReduction="10000"/>
          </a:bodyPr>
          <a:lstStyle/>
          <a:p>
            <a:r>
              <a:rPr lang="en-US" dirty="0"/>
              <a:t>May bring earlier benefits in personal health</a:t>
            </a:r>
          </a:p>
          <a:p>
            <a:r>
              <a:rPr lang="en-US" dirty="0"/>
              <a:t>Promotes equity</a:t>
            </a:r>
          </a:p>
          <a:p>
            <a:r>
              <a:rPr lang="en-US" dirty="0"/>
              <a:t>Earlier reductions in the risk of transmission of HIV</a:t>
            </a:r>
          </a:p>
          <a:p>
            <a:r>
              <a:rPr lang="en-US" dirty="0"/>
              <a:t>In acute infection, immediate ART may limit the HIV viral reservoir</a:t>
            </a:r>
          </a:p>
          <a:p>
            <a:r>
              <a:rPr lang="en-US" dirty="0"/>
              <a:t>Prior studies in the United States and in trials in resource-limited settings:</a:t>
            </a:r>
          </a:p>
          <a:p>
            <a:pPr lvl="1"/>
            <a:r>
              <a:rPr lang="en-US" dirty="0"/>
              <a:t>Reduced time to linkage to care </a:t>
            </a:r>
          </a:p>
          <a:p>
            <a:pPr lvl="1"/>
            <a:r>
              <a:rPr lang="en-US" dirty="0"/>
              <a:t>Reduced time to viral load suppression </a:t>
            </a:r>
          </a:p>
        </p:txBody>
      </p:sp>
    </p:spTree>
    <p:extLst>
      <p:ext uri="{BB962C8B-B14F-4D97-AF65-F5344CB8AC3E}">
        <p14:creationId xmlns:p14="http://schemas.microsoft.com/office/powerpoint/2010/main" val="2396805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 studies</a:t>
            </a:r>
          </a:p>
        </p:txBody>
      </p:sp>
      <p:sp>
        <p:nvSpPr>
          <p:cNvPr id="3" name="Content Placeholder 2"/>
          <p:cNvSpPr>
            <a:spLocks noGrp="1"/>
          </p:cNvSpPr>
          <p:nvPr>
            <p:ph idx="1"/>
          </p:nvPr>
        </p:nvSpPr>
        <p:spPr/>
        <p:txBody>
          <a:bodyPr/>
          <a:lstStyle/>
          <a:p>
            <a:endParaRPr lang="en-US" dirty="0"/>
          </a:p>
          <a:p>
            <a:r>
              <a:rPr lang="en-US" dirty="0"/>
              <a:t>RAPID San Francisco: Time to viral suppression &lt; 200 copies/ml was significantly faster in the  intervention managed patients (1.8 </a:t>
            </a:r>
            <a:r>
              <a:rPr lang="en-US" dirty="0" err="1"/>
              <a:t>mths</a:t>
            </a:r>
            <a:r>
              <a:rPr lang="en-US" dirty="0"/>
              <a:t>) vs. standard clinic treatment (4.3 </a:t>
            </a:r>
            <a:r>
              <a:rPr lang="en-US" dirty="0" err="1"/>
              <a:t>mths</a:t>
            </a:r>
            <a:endParaRPr lang="en-US" dirty="0"/>
          </a:p>
          <a:p>
            <a:r>
              <a:rPr lang="en-US" dirty="0" err="1"/>
              <a:t>CrescentCare</a:t>
            </a:r>
            <a:r>
              <a:rPr lang="en-US" dirty="0"/>
              <a:t> </a:t>
            </a:r>
            <a:r>
              <a:rPr lang="en-US"/>
              <a:t>Start Initiative (CCSI) </a:t>
            </a:r>
            <a:r>
              <a:rPr lang="en-US" dirty="0"/>
              <a:t>New Orleans: Median time to viral suppression (&lt;200 copies/ml) was 30 days vs. 68 days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86</a:t>
            </a:fld>
            <a:endParaRPr lang="en-US"/>
          </a:p>
        </p:txBody>
      </p:sp>
    </p:spTree>
    <p:extLst>
      <p:ext uri="{BB962C8B-B14F-4D97-AF65-F5344CB8AC3E}">
        <p14:creationId xmlns:p14="http://schemas.microsoft.com/office/powerpoint/2010/main" val="32442588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315569" cy="857250"/>
          </a:xfrm>
        </p:spPr>
        <p:txBody>
          <a:bodyPr/>
          <a:lstStyle/>
          <a:p>
            <a:pPr algn="ctr"/>
            <a:r>
              <a:rPr lang="en-US" sz="3600" dirty="0"/>
              <a:t>Immediate Start ART Programs Support</a:t>
            </a:r>
          </a:p>
        </p:txBody>
      </p:sp>
      <p:sp>
        <p:nvSpPr>
          <p:cNvPr id="3" name="Content Placeholder 2"/>
          <p:cNvSpPr>
            <a:spLocks noGrp="1"/>
          </p:cNvSpPr>
          <p:nvPr>
            <p:ph idx="1"/>
          </p:nvPr>
        </p:nvSpPr>
        <p:spPr>
          <a:xfrm>
            <a:off x="152400" y="895350"/>
            <a:ext cx="2857501" cy="3810000"/>
          </a:xfrm>
        </p:spPr>
        <p:txBody>
          <a:bodyPr>
            <a:normAutofit/>
          </a:bodyPr>
          <a:lstStyle/>
          <a:p>
            <a:pPr marL="85725" indent="0" algn="ctr">
              <a:spcBef>
                <a:spcPts val="0"/>
              </a:spcBef>
              <a:buNone/>
            </a:pPr>
            <a:r>
              <a:rPr lang="en-US" dirty="0"/>
              <a:t>Coordinated activity among HIV testing sites</a:t>
            </a:r>
          </a:p>
          <a:p>
            <a:pPr marL="85725" indent="0" algn="ctr">
              <a:spcBef>
                <a:spcPts val="0"/>
              </a:spcBef>
              <a:buNone/>
            </a:pPr>
            <a:endParaRPr lang="en-US" dirty="0"/>
          </a:p>
          <a:p>
            <a:pPr marL="85725" indent="0" algn="ctr">
              <a:spcBef>
                <a:spcPts val="0"/>
              </a:spcBef>
              <a:buNone/>
            </a:pPr>
            <a:r>
              <a:rPr lang="en-US" dirty="0"/>
              <a:t>Assistance/involvement of patient navigators and public health tracking systems</a:t>
            </a:r>
          </a:p>
          <a:p>
            <a:endParaRPr lang="en-US" dirty="0"/>
          </a:p>
        </p:txBody>
      </p:sp>
      <p:sp>
        <p:nvSpPr>
          <p:cNvPr id="6" name="Rectangle 5"/>
          <p:cNvSpPr/>
          <p:nvPr/>
        </p:nvSpPr>
        <p:spPr>
          <a:xfrm>
            <a:off x="3009901" y="1123950"/>
            <a:ext cx="6057899" cy="312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C00000"/>
                </a:solidFill>
              </a:rPr>
              <a:t>Immediate ART clinical care site</a:t>
            </a:r>
          </a:p>
          <a:p>
            <a:pPr lvl="1"/>
            <a:r>
              <a:rPr lang="en-US" sz="2000" dirty="0">
                <a:solidFill>
                  <a:srgbClr val="C00000"/>
                </a:solidFill>
              </a:rPr>
              <a:t>-Structure or procedure specific to this program</a:t>
            </a:r>
          </a:p>
          <a:p>
            <a:pPr lvl="1"/>
            <a:r>
              <a:rPr lang="en-US" sz="2000" dirty="0">
                <a:solidFill>
                  <a:srgbClr val="C00000"/>
                </a:solidFill>
              </a:rPr>
              <a:t>-Referrals for new HIV diagnoses via a single point of contact which is efficient and reliable ( pager, identified front desk staff or nurse)</a:t>
            </a:r>
          </a:p>
          <a:p>
            <a:pPr lvl="1"/>
            <a:r>
              <a:rPr lang="en-US" sz="2000" dirty="0">
                <a:solidFill>
                  <a:srgbClr val="C00000"/>
                </a:solidFill>
              </a:rPr>
              <a:t>-“Immediate or Rapid” multi-disciplinary team available for same day care</a:t>
            </a:r>
          </a:p>
          <a:p>
            <a:pPr lvl="1"/>
            <a:r>
              <a:rPr lang="en-US" sz="2000" dirty="0">
                <a:solidFill>
                  <a:srgbClr val="C00000"/>
                </a:solidFill>
              </a:rPr>
              <a:t>	-SW, insurance specialist, clinician, labs services</a:t>
            </a:r>
          </a:p>
          <a:p>
            <a:pPr lvl="1"/>
            <a:r>
              <a:rPr lang="en-US" sz="2000" dirty="0">
                <a:solidFill>
                  <a:srgbClr val="C00000"/>
                </a:solidFill>
              </a:rPr>
              <a:t>-Follow-up care within 1 week of the initial visit</a:t>
            </a:r>
          </a:p>
        </p:txBody>
      </p:sp>
      <p:sp>
        <p:nvSpPr>
          <p:cNvPr id="7" name="TextBox 6"/>
          <p:cNvSpPr txBox="1"/>
          <p:nvPr/>
        </p:nvSpPr>
        <p:spPr>
          <a:xfrm>
            <a:off x="3175990" y="4813101"/>
            <a:ext cx="3148610"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https://aidsetc.org/blog/immediate-art</a:t>
            </a:r>
            <a:r>
              <a:rPr lang="en-US" sz="1200" dirty="0">
                <a:solidFill>
                  <a:schemeClr val="bg1"/>
                </a:solidFill>
              </a:rPr>
              <a:t>  </a:t>
            </a:r>
          </a:p>
        </p:txBody>
      </p:sp>
      <p:cxnSp>
        <p:nvCxnSpPr>
          <p:cNvPr id="9" name="Straight Arrow Connector 8">
            <a:extLst>
              <a:ext uri="{FF2B5EF4-FFF2-40B4-BE49-F238E27FC236}">
                <a16:creationId xmlns:a16="http://schemas.microsoft.com/office/drawing/2014/main" id="{F36640D8-7CC3-AC57-E814-2D668B90CAEE}"/>
              </a:ext>
            </a:extLst>
          </p:cNvPr>
          <p:cNvCxnSpPr>
            <a:cxnSpLocks/>
          </p:cNvCxnSpPr>
          <p:nvPr/>
        </p:nvCxnSpPr>
        <p:spPr>
          <a:xfrm>
            <a:off x="1524000" y="2038350"/>
            <a:ext cx="0" cy="3048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052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6950BFC3-D8DA-4A85-94F7-54DA5524770B}">
      <p188:commentRel xmlns:p188="http://schemas.microsoft.com/office/powerpoint/2018/8/main" r:id="rId2"/>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Screening for Immediate ART</a:t>
            </a:r>
          </a:p>
        </p:txBody>
      </p:sp>
      <p:sp>
        <p:nvSpPr>
          <p:cNvPr id="3" name="Content Placeholder 2"/>
          <p:cNvSpPr>
            <a:spLocks noGrp="1"/>
          </p:cNvSpPr>
          <p:nvPr>
            <p:ph idx="1"/>
          </p:nvPr>
        </p:nvSpPr>
        <p:spPr/>
        <p:txBody>
          <a:bodyPr>
            <a:normAutofit fontScale="85000" lnSpcReduction="20000"/>
          </a:bodyPr>
          <a:lstStyle/>
          <a:p>
            <a:r>
              <a:rPr lang="en-US" dirty="0"/>
              <a:t>Nearly all persons </a:t>
            </a:r>
            <a:r>
              <a:rPr lang="en-US" u="sng" dirty="0"/>
              <a:t>confirmed </a:t>
            </a:r>
            <a:r>
              <a:rPr lang="en-US" dirty="0"/>
              <a:t>with a new HIV diagnosis</a:t>
            </a:r>
          </a:p>
          <a:p>
            <a:r>
              <a:rPr lang="en-US" dirty="0"/>
              <a:t>Persons suspected with acute HIV</a:t>
            </a:r>
          </a:p>
          <a:p>
            <a:pPr lvl="1"/>
            <a:r>
              <a:rPr lang="en-US" dirty="0"/>
              <a:t>HIV Ag-Ab test negative at the time of the visit</a:t>
            </a:r>
          </a:p>
          <a:p>
            <a:r>
              <a:rPr lang="en-US" dirty="0"/>
              <a:t>Persons with a positive rapid HIV Ab test, prior to a resulted confirmation test </a:t>
            </a:r>
            <a:r>
              <a:rPr lang="en-US" i="1" dirty="0"/>
              <a:t>if there is a high pretest probability of HIV infection</a:t>
            </a:r>
          </a:p>
          <a:p>
            <a:pPr lvl="1"/>
            <a:r>
              <a:rPr lang="en-US" dirty="0"/>
              <a:t>After counseling immediate ART can be offered, </a:t>
            </a:r>
            <a:r>
              <a:rPr lang="en-US" i="1" dirty="0"/>
              <a:t>with the plan to 	stop ART if the confirmatory test is negative</a:t>
            </a:r>
          </a:p>
          <a:p>
            <a:r>
              <a:rPr lang="en-US" dirty="0"/>
              <a:t>Chronically infected patients returning to care after being out of care </a:t>
            </a:r>
          </a:p>
          <a:p>
            <a:pPr lvl="1"/>
            <a:r>
              <a:rPr lang="en-US" dirty="0"/>
              <a:t>Must have known wild type virus</a:t>
            </a:r>
          </a:p>
          <a:p>
            <a:pPr marL="257175" lvl="1" indent="0">
              <a:buNone/>
            </a:pPr>
            <a:r>
              <a:rPr lang="en-US" dirty="0"/>
              <a:t>OR</a:t>
            </a:r>
          </a:p>
          <a:p>
            <a:pPr lvl="1"/>
            <a:r>
              <a:rPr lang="en-US" dirty="0"/>
              <a:t>If the resistance pattern can be predicted</a:t>
            </a:r>
          </a:p>
          <a:p>
            <a:endParaRPr lang="en-US" dirty="0"/>
          </a:p>
        </p:txBody>
      </p:sp>
      <p:sp>
        <p:nvSpPr>
          <p:cNvPr id="4" name="TextBox 3"/>
          <p:cNvSpPr txBox="1"/>
          <p:nvPr/>
        </p:nvSpPr>
        <p:spPr>
          <a:xfrm>
            <a:off x="3314700" y="4800600"/>
            <a:ext cx="3467100" cy="307777"/>
          </a:xfrm>
          <a:prstGeom prst="rect">
            <a:avLst/>
          </a:prstGeom>
          <a:noFill/>
        </p:spPr>
        <p:txBody>
          <a:bodyPr wrap="square" rtlCol="0">
            <a:spAutoFit/>
          </a:bodyPr>
          <a:lstStyle/>
          <a:p>
            <a:r>
              <a:rPr lang="en-US" sz="1400" dirty="0">
                <a:solidFill>
                  <a:schemeClr val="bg1"/>
                </a:solidFill>
                <a:hlinkClick r:id="rId3">
                  <a:extLst>
                    <a:ext uri="{A12FA001-AC4F-418D-AE19-62706E023703}">
                      <ahyp:hlinkClr xmlns:ahyp="http://schemas.microsoft.com/office/drawing/2018/hyperlinkcolor" val="tx"/>
                    </a:ext>
                  </a:extLst>
                </a:hlinkClick>
              </a:rPr>
              <a:t>https://aidsetc.org/blog/immediate-art</a:t>
            </a:r>
            <a:r>
              <a:rPr lang="en-US" sz="1400" dirty="0">
                <a:solidFill>
                  <a:schemeClr val="bg1"/>
                </a:solidFill>
              </a:rPr>
              <a:t>  </a:t>
            </a:r>
          </a:p>
        </p:txBody>
      </p:sp>
    </p:spTree>
    <p:extLst>
      <p:ext uri="{BB962C8B-B14F-4D97-AF65-F5344CB8AC3E}">
        <p14:creationId xmlns:p14="http://schemas.microsoft.com/office/powerpoint/2010/main" val="9671245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a:t>
            </a:r>
          </a:p>
        </p:txBody>
      </p:sp>
      <p:sp>
        <p:nvSpPr>
          <p:cNvPr id="3" name="Content Placeholder 2"/>
          <p:cNvSpPr>
            <a:spLocks noGrp="1"/>
          </p:cNvSpPr>
          <p:nvPr>
            <p:ph idx="1"/>
          </p:nvPr>
        </p:nvSpPr>
        <p:spPr/>
        <p:txBody>
          <a:bodyPr>
            <a:normAutofit fontScale="92500" lnSpcReduction="10000"/>
          </a:bodyPr>
          <a:lstStyle/>
          <a:p>
            <a:r>
              <a:rPr lang="en-US" dirty="0"/>
              <a:t>Clinicians offer rapid ART initiation preferably same day or within 96 hours</a:t>
            </a:r>
          </a:p>
          <a:p>
            <a:pPr lvl="1"/>
            <a:r>
              <a:rPr lang="en-US" dirty="0"/>
              <a:t>To those who are candidates and who have: </a:t>
            </a:r>
          </a:p>
          <a:p>
            <a:pPr lvl="2"/>
            <a:r>
              <a:rPr lang="en-US" dirty="0"/>
              <a:t>1) A confirmed HIV diagnosis</a:t>
            </a:r>
          </a:p>
          <a:p>
            <a:pPr marL="788670" lvl="3" indent="0">
              <a:buNone/>
            </a:pPr>
            <a:r>
              <a:rPr lang="en-US" dirty="0"/>
              <a:t>OR</a:t>
            </a:r>
          </a:p>
          <a:p>
            <a:pPr lvl="2">
              <a:buFont typeface="Wingdings" panose="05000000000000000000" pitchFamily="2" charset="2"/>
              <a:buChar char="§"/>
            </a:pPr>
            <a:r>
              <a:rPr lang="en-US" dirty="0"/>
              <a:t>2) A reactive HIV screening result with a pending confirmatory HIV test</a:t>
            </a:r>
          </a:p>
          <a:p>
            <a:pPr marL="582930" lvl="2" indent="0">
              <a:buNone/>
            </a:pPr>
            <a:r>
              <a:rPr lang="en-US" dirty="0"/>
              <a:t>	  OR</a:t>
            </a:r>
          </a:p>
          <a:p>
            <a:pPr lvl="2"/>
            <a:r>
              <a:rPr lang="en-US" dirty="0"/>
              <a:t>3) Suspected acute HIV infection</a:t>
            </a:r>
          </a:p>
          <a:p>
            <a:pPr lvl="3"/>
            <a:r>
              <a:rPr lang="en-US" dirty="0"/>
              <a:t>I.e., HIV antibody negative and HIV RNA positive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89</a:t>
            </a:fld>
            <a:endParaRPr lang="en-US"/>
          </a:p>
        </p:txBody>
      </p:sp>
      <p:sp>
        <p:nvSpPr>
          <p:cNvPr id="5" name="TextBox 4"/>
          <p:cNvSpPr txBox="1"/>
          <p:nvPr/>
        </p:nvSpPr>
        <p:spPr>
          <a:xfrm>
            <a:off x="2800350" y="4681795"/>
            <a:ext cx="4286250" cy="415498"/>
          </a:xfrm>
          <a:prstGeom prst="rect">
            <a:avLst/>
          </a:prstGeom>
          <a:noFill/>
        </p:spPr>
        <p:txBody>
          <a:bodyPr wrap="square" rtlCol="0">
            <a:spAutoFit/>
          </a:bodyPr>
          <a:lstStyle/>
          <a:p>
            <a:r>
              <a:rPr lang="en-US" sz="1050" dirty="0">
                <a:solidFill>
                  <a:schemeClr val="bg1"/>
                </a:solidFill>
              </a:rPr>
              <a:t>Adapted from the NYSDOH AIDS Institute Clinical Guidelines Program  5/1/20</a:t>
            </a:r>
            <a:endParaRPr lang="en-US" sz="1050" dirty="0"/>
          </a:p>
        </p:txBody>
      </p:sp>
      <p:pic>
        <p:nvPicPr>
          <p:cNvPr id="6" name="Picture 5"/>
          <p:cNvPicPr>
            <a:picLocks noChangeAspect="1"/>
          </p:cNvPicPr>
          <p:nvPr/>
        </p:nvPicPr>
        <p:blipFill rotWithShape="1">
          <a:blip r:embed="rId2"/>
          <a:srcRect l="2725" t="3670" r="1652" b="1576"/>
          <a:stretch/>
        </p:blipFill>
        <p:spPr>
          <a:xfrm>
            <a:off x="6286500" y="3979352"/>
            <a:ext cx="1306402" cy="568410"/>
          </a:xfrm>
          <a:prstGeom prst="rect">
            <a:avLst/>
          </a:prstGeom>
        </p:spPr>
      </p:pic>
    </p:spTree>
    <p:extLst>
      <p:ext uri="{BB962C8B-B14F-4D97-AF65-F5344CB8AC3E}">
        <p14:creationId xmlns:p14="http://schemas.microsoft.com/office/powerpoint/2010/main" val="290568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Pillar 1: Diagnose</a:t>
            </a:r>
            <a:br>
              <a:rPr lang="en-US" dirty="0"/>
            </a:br>
            <a:r>
              <a:rPr lang="en-US" sz="2400" dirty="0"/>
              <a:t>All people with HIV as early as possible</a:t>
            </a:r>
            <a:endParaRPr lang="en-US" dirty="0"/>
          </a:p>
        </p:txBody>
      </p:sp>
      <p:sp>
        <p:nvSpPr>
          <p:cNvPr id="3" name="Content Placeholder 2"/>
          <p:cNvSpPr>
            <a:spLocks noGrp="1"/>
          </p:cNvSpPr>
          <p:nvPr>
            <p:ph idx="1"/>
          </p:nvPr>
        </p:nvSpPr>
        <p:spPr>
          <a:xfrm>
            <a:off x="381000" y="1474119"/>
            <a:ext cx="8467968" cy="3275474"/>
          </a:xfrm>
        </p:spPr>
        <p:txBody>
          <a:bodyPr>
            <a:normAutofit/>
          </a:bodyPr>
          <a:lstStyle/>
          <a:p>
            <a:r>
              <a:rPr lang="en-US" dirty="0"/>
              <a:t>Data: More than 160,000 Americans are unaware they have HIV</a:t>
            </a:r>
          </a:p>
          <a:p>
            <a:r>
              <a:rPr lang="en-US" dirty="0"/>
              <a:t>Tools: improved, accessible, and routine testing</a:t>
            </a:r>
          </a:p>
          <a:p>
            <a:r>
              <a:rPr lang="en-US" dirty="0"/>
              <a:t>Goals: </a:t>
            </a:r>
          </a:p>
          <a:p>
            <a:pPr lvl="1"/>
            <a:r>
              <a:rPr lang="en-US" sz="2400" dirty="0"/>
              <a:t>Optimize early detection and rapid linkage to care</a:t>
            </a:r>
          </a:p>
          <a:p>
            <a:pPr lvl="1"/>
            <a:r>
              <a:rPr lang="en-US" sz="2400" dirty="0"/>
              <a:t>Connect those who test negative to appropriate prevention services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pic>
        <p:nvPicPr>
          <p:cNvPr id="5" name="Picture 4"/>
          <p:cNvPicPr>
            <a:picLocks noChangeAspect="1"/>
          </p:cNvPicPr>
          <p:nvPr/>
        </p:nvPicPr>
        <p:blipFill>
          <a:blip r:embed="rId3"/>
          <a:stretch>
            <a:fillRect/>
          </a:stretch>
        </p:blipFill>
        <p:spPr>
          <a:xfrm>
            <a:off x="7696200" y="205979"/>
            <a:ext cx="990600" cy="1148763"/>
          </a:xfrm>
          <a:prstGeom prst="rect">
            <a:avLst/>
          </a:prstGeom>
        </p:spPr>
      </p:pic>
      <p:sp>
        <p:nvSpPr>
          <p:cNvPr id="6" name="Rectangle 5"/>
          <p:cNvSpPr/>
          <p:nvPr/>
        </p:nvSpPr>
        <p:spPr>
          <a:xfrm>
            <a:off x="3962400" y="4749593"/>
            <a:ext cx="1025602" cy="276999"/>
          </a:xfrm>
          <a:prstGeom prst="rect">
            <a:avLst/>
          </a:prstGeom>
        </p:spPr>
        <p:txBody>
          <a:bodyPr wrap="none">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www.hiv.gov</a:t>
            </a:r>
            <a:endParaRPr lang="en-US" sz="1200" dirty="0">
              <a:solidFill>
                <a:schemeClr val="bg1"/>
              </a:solidFill>
            </a:endParaRPr>
          </a:p>
        </p:txBody>
      </p:sp>
    </p:spTree>
    <p:extLst>
      <p:ext uri="{BB962C8B-B14F-4D97-AF65-F5344CB8AC3E}">
        <p14:creationId xmlns:p14="http://schemas.microsoft.com/office/powerpoint/2010/main" val="20113598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(cont.)</a:t>
            </a:r>
          </a:p>
        </p:txBody>
      </p:sp>
      <p:sp>
        <p:nvSpPr>
          <p:cNvPr id="3" name="Content Placeholder 2"/>
          <p:cNvSpPr>
            <a:spLocks noGrp="1"/>
          </p:cNvSpPr>
          <p:nvPr>
            <p:ph idx="1"/>
          </p:nvPr>
        </p:nvSpPr>
        <p:spPr>
          <a:xfrm>
            <a:off x="457200" y="1200150"/>
            <a:ext cx="8315569" cy="3529261"/>
          </a:xfrm>
        </p:spPr>
        <p:txBody>
          <a:bodyPr>
            <a:normAutofit fontScale="55000" lnSpcReduction="20000"/>
          </a:bodyPr>
          <a:lstStyle/>
          <a:p>
            <a:r>
              <a:rPr lang="en-US" sz="3200" dirty="0"/>
              <a:t>Evaluate and prepare patients to start ART as soon as possible.</a:t>
            </a:r>
          </a:p>
          <a:p>
            <a:pPr lvl="1"/>
            <a:r>
              <a:rPr lang="en-US" sz="3200" dirty="0"/>
              <a:t>Risk and Benefits of ART</a:t>
            </a:r>
          </a:p>
          <a:p>
            <a:pPr lvl="2"/>
            <a:r>
              <a:rPr lang="en-US" sz="3200" dirty="0"/>
              <a:t>Benefit: Reduction in risk of HIV transmission after starting ART and achieving viral suppression. </a:t>
            </a:r>
          </a:p>
          <a:p>
            <a:pPr lvl="3"/>
            <a:r>
              <a:rPr lang="en-US" sz="3200" dirty="0"/>
              <a:t>Seronegative HIV negative partner</a:t>
            </a:r>
          </a:p>
          <a:p>
            <a:pPr lvl="1"/>
            <a:r>
              <a:rPr lang="en-US" sz="3200" dirty="0"/>
              <a:t>Assess patient readiness to start ART</a:t>
            </a:r>
          </a:p>
          <a:p>
            <a:pPr lvl="1"/>
            <a:r>
              <a:rPr lang="en-US" sz="3200" dirty="0"/>
              <a:t>Team effort to identify and improve factors that could hinder adherence to treatment</a:t>
            </a:r>
          </a:p>
          <a:p>
            <a:pPr lvl="2"/>
            <a:r>
              <a:rPr lang="en-US" sz="3200" dirty="0"/>
              <a:t>Medication access</a:t>
            </a:r>
          </a:p>
          <a:p>
            <a:pPr lvl="2"/>
            <a:r>
              <a:rPr lang="en-US" sz="3200" dirty="0"/>
              <a:t>Support services</a:t>
            </a:r>
          </a:p>
          <a:p>
            <a:pPr lvl="2"/>
            <a:r>
              <a:rPr lang="en-US" sz="3200" dirty="0"/>
              <a:t>Psychosocial barriers</a:t>
            </a:r>
          </a:p>
          <a:p>
            <a:pPr lvl="2"/>
            <a:r>
              <a:rPr lang="en-US" sz="3200" dirty="0"/>
              <a:t>Active substance abuse</a:t>
            </a:r>
          </a:p>
          <a:p>
            <a:pPr lvl="2"/>
            <a:r>
              <a:rPr lang="en-US" sz="2900" dirty="0"/>
              <a:t>Mental health disorders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90</a:t>
            </a:fld>
            <a:endParaRPr lang="en-US"/>
          </a:p>
        </p:txBody>
      </p:sp>
      <p:pic>
        <p:nvPicPr>
          <p:cNvPr id="5" name="Picture 4"/>
          <p:cNvPicPr>
            <a:picLocks noChangeAspect="1"/>
          </p:cNvPicPr>
          <p:nvPr/>
        </p:nvPicPr>
        <p:blipFill rotWithShape="1">
          <a:blip r:embed="rId2"/>
          <a:srcRect l="2725" t="3670" r="1652" b="1576"/>
          <a:stretch/>
        </p:blipFill>
        <p:spPr>
          <a:xfrm>
            <a:off x="6800850" y="4135770"/>
            <a:ext cx="1018028" cy="442940"/>
          </a:xfrm>
          <a:prstGeom prst="rect">
            <a:avLst/>
          </a:prstGeom>
        </p:spPr>
      </p:pic>
      <p:sp>
        <p:nvSpPr>
          <p:cNvPr id="6" name="TextBox 5"/>
          <p:cNvSpPr txBox="1"/>
          <p:nvPr/>
        </p:nvSpPr>
        <p:spPr>
          <a:xfrm>
            <a:off x="2800350" y="4681795"/>
            <a:ext cx="4286250" cy="415498"/>
          </a:xfrm>
          <a:prstGeom prst="rect">
            <a:avLst/>
          </a:prstGeom>
          <a:noFill/>
        </p:spPr>
        <p:txBody>
          <a:bodyPr wrap="square" rtlCol="0">
            <a:spAutoFit/>
          </a:bodyPr>
          <a:lstStyle/>
          <a:p>
            <a:r>
              <a:rPr lang="en-US" sz="1050" dirty="0">
                <a:solidFill>
                  <a:schemeClr val="bg1"/>
                </a:solidFill>
              </a:rPr>
              <a:t>Adapted from the NYSDOH AIDS Institute Clinical Guidelines Program  5/1/20</a:t>
            </a:r>
            <a:endParaRPr lang="en-US" sz="1050" dirty="0"/>
          </a:p>
        </p:txBody>
      </p:sp>
    </p:spTree>
    <p:extLst>
      <p:ext uri="{BB962C8B-B14F-4D97-AF65-F5344CB8AC3E}">
        <p14:creationId xmlns:p14="http://schemas.microsoft.com/office/powerpoint/2010/main" val="2627943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Immediate ART is not utilized</a:t>
            </a:r>
          </a:p>
        </p:txBody>
      </p:sp>
      <p:sp>
        <p:nvSpPr>
          <p:cNvPr id="3" name="Content Placeholder 2"/>
          <p:cNvSpPr>
            <a:spLocks noGrp="1"/>
          </p:cNvSpPr>
          <p:nvPr>
            <p:ph type="body" idx="1"/>
          </p:nvPr>
        </p:nvSpPr>
        <p:spPr>
          <a:xfrm>
            <a:off x="762000" y="971550"/>
            <a:ext cx="3796605" cy="857250"/>
          </a:xfrm>
        </p:spPr>
        <p:txBody>
          <a:bodyPr/>
          <a:lstStyle/>
          <a:p>
            <a:r>
              <a:rPr lang="en-US" dirty="0"/>
              <a:t>Persons who decline Immediate ART</a:t>
            </a:r>
          </a:p>
        </p:txBody>
      </p:sp>
      <p:sp>
        <p:nvSpPr>
          <p:cNvPr id="4" name="Content Placeholder 3"/>
          <p:cNvSpPr>
            <a:spLocks noGrp="1"/>
          </p:cNvSpPr>
          <p:nvPr>
            <p:ph sz="half" idx="2"/>
          </p:nvPr>
        </p:nvSpPr>
        <p:spPr/>
        <p:txBody>
          <a:bodyPr>
            <a:normAutofit fontScale="92500"/>
          </a:bodyPr>
          <a:lstStyle/>
          <a:p>
            <a:r>
              <a:rPr lang="en-US" dirty="0"/>
              <a:t>Closely follow these patients</a:t>
            </a:r>
          </a:p>
          <a:p>
            <a:r>
              <a:rPr lang="en-US" dirty="0"/>
              <a:t>At subsequent appointments, ART should continue to offered</a:t>
            </a:r>
          </a:p>
          <a:p>
            <a:pPr lvl="1"/>
            <a:r>
              <a:rPr lang="en-US" dirty="0"/>
              <a:t>Patients may be ready to start sooner rather than later</a:t>
            </a:r>
          </a:p>
        </p:txBody>
      </p:sp>
      <p:sp>
        <p:nvSpPr>
          <p:cNvPr id="5" name="Text Placeholder 4"/>
          <p:cNvSpPr>
            <a:spLocks noGrp="1"/>
          </p:cNvSpPr>
          <p:nvPr>
            <p:ph type="body" sz="quarter" idx="3"/>
          </p:nvPr>
        </p:nvSpPr>
        <p:spPr/>
        <p:txBody>
          <a:bodyPr/>
          <a:lstStyle/>
          <a:p>
            <a:r>
              <a:rPr lang="en-US" dirty="0"/>
              <a:t>Immediate ART is not appropriate</a:t>
            </a:r>
          </a:p>
        </p:txBody>
      </p:sp>
      <p:sp>
        <p:nvSpPr>
          <p:cNvPr id="6" name="Content Placeholder 5"/>
          <p:cNvSpPr>
            <a:spLocks noGrp="1"/>
          </p:cNvSpPr>
          <p:nvPr>
            <p:ph sz="quarter" idx="4"/>
          </p:nvPr>
        </p:nvSpPr>
        <p:spPr/>
        <p:txBody>
          <a:bodyPr>
            <a:normAutofit fontScale="85000" lnSpcReduction="20000"/>
          </a:bodyPr>
          <a:lstStyle/>
          <a:p>
            <a:r>
              <a:rPr lang="en-US" dirty="0"/>
              <a:t>Untreated opportunistic infections such as CNS infections</a:t>
            </a:r>
          </a:p>
          <a:p>
            <a:pPr lvl="1"/>
            <a:r>
              <a:rPr lang="en-US" dirty="0" err="1"/>
              <a:t>Cryptococcal</a:t>
            </a:r>
            <a:r>
              <a:rPr lang="en-US" dirty="0"/>
              <a:t> meningitis</a:t>
            </a:r>
          </a:p>
          <a:p>
            <a:pPr lvl="1"/>
            <a:r>
              <a:rPr lang="en-US" dirty="0"/>
              <a:t>TB meningitis</a:t>
            </a:r>
          </a:p>
          <a:p>
            <a:r>
              <a:rPr lang="en-US" dirty="0"/>
              <a:t>Positive rapid HIV test in the setting of a low pretest probability</a:t>
            </a:r>
          </a:p>
          <a:p>
            <a:pPr lvl="1"/>
            <a:r>
              <a:rPr lang="en-US" dirty="0"/>
              <a:t>Low risk demographic group without a apparent HIV risk factor</a:t>
            </a:r>
          </a:p>
        </p:txBody>
      </p:sp>
      <p:sp>
        <p:nvSpPr>
          <p:cNvPr id="7" name="TextBox 6"/>
          <p:cNvSpPr txBox="1"/>
          <p:nvPr/>
        </p:nvSpPr>
        <p:spPr>
          <a:xfrm>
            <a:off x="3124200" y="4705350"/>
            <a:ext cx="3453410" cy="307777"/>
          </a:xfrm>
          <a:prstGeom prst="rect">
            <a:avLst/>
          </a:prstGeom>
          <a:noFill/>
        </p:spPr>
        <p:txBody>
          <a:bodyPr wrap="square" rtlCol="0">
            <a:spAutoFit/>
          </a:bodyPr>
          <a:lstStyle/>
          <a:p>
            <a:r>
              <a:rPr lang="en-US" sz="1400" dirty="0">
                <a:solidFill>
                  <a:schemeClr val="bg1"/>
                </a:solidFill>
                <a:hlinkClick r:id="rId3">
                  <a:extLst>
                    <a:ext uri="{A12FA001-AC4F-418D-AE19-62706E023703}">
                      <ahyp:hlinkClr xmlns:ahyp="http://schemas.microsoft.com/office/drawing/2018/hyperlinkcolor" val="tx"/>
                    </a:ext>
                  </a:extLst>
                </a:hlinkClick>
              </a:rPr>
              <a:t>https://aidsetc.org/blog/immediate-art</a:t>
            </a:r>
            <a:r>
              <a:rPr lang="en-US" sz="1400" dirty="0">
                <a:solidFill>
                  <a:schemeClr val="bg1"/>
                </a:solidFill>
              </a:rPr>
              <a:t>  </a:t>
            </a:r>
          </a:p>
        </p:txBody>
      </p:sp>
    </p:spTree>
    <p:extLst>
      <p:ext uri="{BB962C8B-B14F-4D97-AF65-F5344CB8AC3E}">
        <p14:creationId xmlns:p14="http://schemas.microsoft.com/office/powerpoint/2010/main" val="3860729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to Start</a:t>
            </a:r>
          </a:p>
        </p:txBody>
      </p:sp>
      <p:sp>
        <p:nvSpPr>
          <p:cNvPr id="4" name="Text Placeholder 3"/>
          <p:cNvSpPr>
            <a:spLocks noGrp="1"/>
          </p:cNvSpPr>
          <p:nvPr>
            <p:ph type="body" idx="1"/>
          </p:nvPr>
        </p:nvSpPr>
        <p:spPr>
          <a:xfrm>
            <a:off x="1702984" y="966765"/>
            <a:ext cx="2901255" cy="463451"/>
          </a:xfrm>
        </p:spPr>
        <p:txBody>
          <a:bodyPr/>
          <a:lstStyle/>
          <a:p>
            <a:r>
              <a:rPr lang="en-US" dirty="0"/>
              <a:t>DHHS</a:t>
            </a:r>
          </a:p>
        </p:txBody>
      </p:sp>
      <p:sp>
        <p:nvSpPr>
          <p:cNvPr id="5" name="Content Placeholder 4"/>
          <p:cNvSpPr>
            <a:spLocks noGrp="1"/>
          </p:cNvSpPr>
          <p:nvPr>
            <p:ph sz="half" idx="2"/>
          </p:nvPr>
        </p:nvSpPr>
        <p:spPr>
          <a:xfrm>
            <a:off x="457200" y="1516531"/>
            <a:ext cx="4114799" cy="2884019"/>
          </a:xfrm>
        </p:spPr>
        <p:txBody>
          <a:bodyPr>
            <a:normAutofit fontScale="92500" lnSpcReduction="20000"/>
          </a:bodyPr>
          <a:lstStyle/>
          <a:p>
            <a:r>
              <a:rPr lang="en-US" dirty="0"/>
              <a:t>Recommended Regimens:</a:t>
            </a:r>
          </a:p>
          <a:p>
            <a:pPr lvl="1"/>
            <a:r>
              <a:rPr lang="en-US" dirty="0">
                <a:solidFill>
                  <a:srgbClr val="C00000"/>
                </a:solidFill>
              </a:rPr>
              <a:t>Integrase and Protease Inhibitor </a:t>
            </a:r>
          </a:p>
          <a:p>
            <a:pPr lvl="1"/>
            <a:r>
              <a:rPr lang="en-US" dirty="0" err="1"/>
              <a:t>Bictegravir</a:t>
            </a:r>
            <a:r>
              <a:rPr lang="en-US" dirty="0"/>
              <a:t>/</a:t>
            </a:r>
            <a:r>
              <a:rPr lang="en-US" dirty="0" err="1"/>
              <a:t>Emtricitabine</a:t>
            </a:r>
            <a:r>
              <a:rPr lang="en-US" dirty="0"/>
              <a:t>/</a:t>
            </a:r>
            <a:r>
              <a:rPr lang="en-US" dirty="0" err="1"/>
              <a:t>Tenofovir</a:t>
            </a:r>
            <a:r>
              <a:rPr lang="en-US" dirty="0"/>
              <a:t> </a:t>
            </a:r>
            <a:r>
              <a:rPr lang="en-US" dirty="0" err="1"/>
              <a:t>Alafenamide</a:t>
            </a:r>
            <a:endParaRPr lang="en-US" dirty="0"/>
          </a:p>
          <a:p>
            <a:pPr lvl="1"/>
            <a:r>
              <a:rPr lang="en-US" dirty="0" err="1"/>
              <a:t>Dolutegravir</a:t>
            </a:r>
            <a:r>
              <a:rPr lang="en-US" dirty="0"/>
              <a:t> + </a:t>
            </a:r>
            <a:r>
              <a:rPr lang="en-US" dirty="0" err="1"/>
              <a:t>Emtricitabine</a:t>
            </a:r>
            <a:r>
              <a:rPr lang="en-US" dirty="0"/>
              <a:t>/</a:t>
            </a:r>
            <a:r>
              <a:rPr lang="en-US" dirty="0" err="1"/>
              <a:t>Tenofovir</a:t>
            </a:r>
            <a:endParaRPr lang="en-US" dirty="0"/>
          </a:p>
          <a:p>
            <a:pPr lvl="1"/>
            <a:r>
              <a:rPr lang="en-US" dirty="0" err="1"/>
              <a:t>Darunavir</a:t>
            </a:r>
            <a:r>
              <a:rPr lang="en-US" dirty="0"/>
              <a:t>+ ritonavir/</a:t>
            </a:r>
            <a:r>
              <a:rPr lang="en-US" dirty="0" err="1"/>
              <a:t>Darunavir</a:t>
            </a:r>
            <a:r>
              <a:rPr lang="en-US" dirty="0"/>
              <a:t>/</a:t>
            </a:r>
            <a:r>
              <a:rPr lang="en-US" dirty="0" err="1"/>
              <a:t>cobicistat</a:t>
            </a:r>
            <a:r>
              <a:rPr lang="en-US" dirty="0"/>
              <a:t> + </a:t>
            </a:r>
            <a:r>
              <a:rPr lang="en-US" dirty="0" err="1"/>
              <a:t>Emtricitabine</a:t>
            </a:r>
            <a:r>
              <a:rPr lang="en-US" dirty="0"/>
              <a:t>/</a:t>
            </a:r>
            <a:r>
              <a:rPr lang="en-US" dirty="0" err="1"/>
              <a:t>Tenofovir</a:t>
            </a:r>
            <a:r>
              <a:rPr lang="en-US" dirty="0"/>
              <a:t> </a:t>
            </a:r>
          </a:p>
          <a:p>
            <a:pPr lvl="1"/>
            <a:endParaRPr lang="en-US" dirty="0"/>
          </a:p>
          <a:p>
            <a:pPr marL="257175" lvl="1" indent="0">
              <a:buNone/>
            </a:pPr>
            <a:endParaRPr lang="en-US" dirty="0"/>
          </a:p>
        </p:txBody>
      </p:sp>
      <p:sp>
        <p:nvSpPr>
          <p:cNvPr id="6" name="Text Placeholder 5"/>
          <p:cNvSpPr>
            <a:spLocks noGrp="1"/>
          </p:cNvSpPr>
          <p:nvPr>
            <p:ph type="body" sz="quarter" idx="3"/>
          </p:nvPr>
        </p:nvSpPr>
        <p:spPr>
          <a:xfrm>
            <a:off x="4705637" y="940432"/>
            <a:ext cx="2915543" cy="463451"/>
          </a:xfrm>
        </p:spPr>
        <p:txBody>
          <a:bodyPr/>
          <a:lstStyle/>
          <a:p>
            <a:r>
              <a:rPr lang="en-US" dirty="0"/>
              <a:t>IAS-USA</a:t>
            </a:r>
          </a:p>
        </p:txBody>
      </p:sp>
      <p:sp>
        <p:nvSpPr>
          <p:cNvPr id="7" name="Content Placeholder 6"/>
          <p:cNvSpPr>
            <a:spLocks noGrp="1"/>
          </p:cNvSpPr>
          <p:nvPr>
            <p:ph sz="quarter" idx="4"/>
          </p:nvPr>
        </p:nvSpPr>
        <p:spPr>
          <a:xfrm>
            <a:off x="4452919" y="1438390"/>
            <a:ext cx="4233880" cy="3046531"/>
          </a:xfrm>
        </p:spPr>
        <p:txBody>
          <a:bodyPr>
            <a:normAutofit/>
          </a:bodyPr>
          <a:lstStyle/>
          <a:p>
            <a:r>
              <a:rPr lang="en-US" dirty="0"/>
              <a:t>Recommended Regimens:</a:t>
            </a:r>
          </a:p>
          <a:p>
            <a:pPr lvl="1"/>
            <a:r>
              <a:rPr lang="en-US" dirty="0" err="1">
                <a:solidFill>
                  <a:srgbClr val="C00000"/>
                </a:solidFill>
              </a:rPr>
              <a:t>Unboosted</a:t>
            </a:r>
            <a:r>
              <a:rPr lang="en-US" dirty="0">
                <a:solidFill>
                  <a:srgbClr val="C00000"/>
                </a:solidFill>
              </a:rPr>
              <a:t> Integrase regimens as initial therapy </a:t>
            </a:r>
          </a:p>
          <a:p>
            <a:pPr lvl="2"/>
            <a:r>
              <a:rPr lang="en-US" dirty="0" err="1"/>
              <a:t>Bictegravir</a:t>
            </a:r>
            <a:r>
              <a:rPr lang="en-US" dirty="0"/>
              <a:t>/</a:t>
            </a:r>
            <a:r>
              <a:rPr lang="en-US" dirty="0" err="1"/>
              <a:t>Emtricitabine</a:t>
            </a:r>
            <a:r>
              <a:rPr lang="en-US" dirty="0"/>
              <a:t>/</a:t>
            </a:r>
            <a:r>
              <a:rPr lang="en-US" dirty="0" err="1"/>
              <a:t>Tenofovir</a:t>
            </a:r>
            <a:r>
              <a:rPr lang="en-US" dirty="0"/>
              <a:t> </a:t>
            </a:r>
            <a:r>
              <a:rPr lang="en-US" dirty="0" err="1"/>
              <a:t>Alafenamide</a:t>
            </a:r>
            <a:r>
              <a:rPr lang="en-US" dirty="0"/>
              <a:t> </a:t>
            </a:r>
          </a:p>
          <a:p>
            <a:pPr marL="514350" lvl="2" indent="0">
              <a:buNone/>
            </a:pPr>
            <a:r>
              <a:rPr lang="en-US" b="1" i="1" dirty="0"/>
              <a:t>or </a:t>
            </a:r>
          </a:p>
          <a:p>
            <a:pPr lvl="2"/>
            <a:r>
              <a:rPr lang="en-US" dirty="0" err="1"/>
              <a:t>Dolutegravir</a:t>
            </a:r>
            <a:r>
              <a:rPr lang="en-US" dirty="0"/>
              <a:t> + </a:t>
            </a:r>
            <a:r>
              <a:rPr lang="en-US" dirty="0" err="1"/>
              <a:t>Emtricitabine</a:t>
            </a:r>
            <a:r>
              <a:rPr lang="en-US" dirty="0"/>
              <a:t>/</a:t>
            </a:r>
            <a:r>
              <a:rPr lang="en-US" dirty="0" err="1"/>
              <a:t>Tenofovir</a:t>
            </a:r>
            <a:r>
              <a:rPr lang="en-US" dirty="0"/>
              <a:t> </a:t>
            </a:r>
            <a:r>
              <a:rPr lang="en-US" dirty="0" err="1"/>
              <a:t>Alafenamide</a:t>
            </a:r>
            <a:endParaRPr lang="en-US" dirty="0"/>
          </a:p>
          <a:p>
            <a:pPr marL="514350" lvl="2" indent="0">
              <a:buNone/>
            </a:pPr>
            <a:endParaRPr lang="en-US" dirty="0"/>
          </a:p>
        </p:txBody>
      </p:sp>
      <p:sp>
        <p:nvSpPr>
          <p:cNvPr id="8" name="TextBox 7"/>
          <p:cNvSpPr txBox="1"/>
          <p:nvPr/>
        </p:nvSpPr>
        <p:spPr>
          <a:xfrm>
            <a:off x="2209801" y="4484921"/>
            <a:ext cx="4987602" cy="617541"/>
          </a:xfrm>
          <a:prstGeom prst="rect">
            <a:avLst/>
          </a:prstGeom>
          <a:noFill/>
        </p:spPr>
        <p:txBody>
          <a:bodyPr wrap="square" rtlCol="0">
            <a:spAutoFit/>
          </a:bodyPr>
          <a:lstStyle/>
          <a:p>
            <a:endParaRPr lang="en-US" sz="1013" dirty="0"/>
          </a:p>
          <a:p>
            <a:pPr algn="ctr"/>
            <a:endParaRPr lang="en-US" sz="1200" dirty="0"/>
          </a:p>
          <a:p>
            <a:pPr algn="ctr"/>
            <a:r>
              <a:rPr lang="en-US" sz="1200" dirty="0">
                <a:solidFill>
                  <a:schemeClr val="bg1"/>
                </a:solidFill>
              </a:rPr>
              <a:t>1. DHHS Guidelines. December 2019.  2. </a:t>
            </a:r>
            <a:r>
              <a:rPr lang="en-US" sz="1200" dirty="0" err="1">
                <a:solidFill>
                  <a:schemeClr val="bg1"/>
                </a:solidFill>
              </a:rPr>
              <a:t>Saag</a:t>
            </a:r>
            <a:r>
              <a:rPr lang="en-US" sz="1200" dirty="0">
                <a:solidFill>
                  <a:schemeClr val="bg1"/>
                </a:solidFill>
              </a:rPr>
              <a:t>. JAMA. 2018;320:379</a:t>
            </a:r>
          </a:p>
        </p:txBody>
      </p:sp>
      <p:sp>
        <p:nvSpPr>
          <p:cNvPr id="9" name="TextBox 8"/>
          <p:cNvSpPr txBox="1"/>
          <p:nvPr/>
        </p:nvSpPr>
        <p:spPr>
          <a:xfrm>
            <a:off x="2286000" y="4329068"/>
            <a:ext cx="5105400" cy="300082"/>
          </a:xfrm>
          <a:prstGeom prst="rect">
            <a:avLst/>
          </a:prstGeom>
          <a:noFill/>
        </p:spPr>
        <p:txBody>
          <a:bodyPr wrap="square" rtlCol="0">
            <a:spAutoFit/>
          </a:bodyPr>
          <a:lstStyle/>
          <a:p>
            <a:pPr lvl="1"/>
            <a:r>
              <a:rPr lang="en-US" sz="1350" dirty="0">
                <a:solidFill>
                  <a:srgbClr val="C00000"/>
                </a:solidFill>
              </a:rPr>
              <a:t>Avoid NNRTI’s, </a:t>
            </a:r>
            <a:r>
              <a:rPr lang="en-US" sz="1350" dirty="0" err="1">
                <a:solidFill>
                  <a:srgbClr val="C00000"/>
                </a:solidFill>
              </a:rPr>
              <a:t>Abacavir</a:t>
            </a:r>
            <a:r>
              <a:rPr lang="en-US" sz="1350" dirty="0">
                <a:solidFill>
                  <a:srgbClr val="C00000"/>
                </a:solidFill>
              </a:rPr>
              <a:t>, 2 drug regimens</a:t>
            </a:r>
          </a:p>
        </p:txBody>
      </p:sp>
    </p:spTree>
    <p:extLst>
      <p:ext uri="{BB962C8B-B14F-4D97-AF65-F5344CB8AC3E}">
        <p14:creationId xmlns:p14="http://schemas.microsoft.com/office/powerpoint/2010/main" val="33516876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of HBV HIV</a:t>
            </a:r>
          </a:p>
        </p:txBody>
      </p:sp>
      <p:sp>
        <p:nvSpPr>
          <p:cNvPr id="3" name="Content Placeholder 2"/>
          <p:cNvSpPr>
            <a:spLocks noGrp="1"/>
          </p:cNvSpPr>
          <p:nvPr>
            <p:ph idx="1"/>
          </p:nvPr>
        </p:nvSpPr>
        <p:spPr/>
        <p:txBody>
          <a:bodyPr>
            <a:normAutofit fontScale="92500" lnSpcReduction="10000"/>
          </a:bodyPr>
          <a:lstStyle/>
          <a:p>
            <a:r>
              <a:rPr lang="en-US" dirty="0"/>
              <a:t>ART including agents with activity against HIV and HBV is recommended for </a:t>
            </a:r>
            <a:r>
              <a:rPr lang="en-US" b="1" dirty="0"/>
              <a:t>all</a:t>
            </a:r>
            <a:r>
              <a:rPr lang="en-US" dirty="0"/>
              <a:t> patients co-infected with HIV and HBV, regardless of CD4 cell count or need for HBV treatment</a:t>
            </a:r>
          </a:p>
          <a:p>
            <a:r>
              <a:rPr lang="en-US" dirty="0"/>
              <a:t>ART must include </a:t>
            </a:r>
            <a:r>
              <a:rPr lang="en-US" b="1" dirty="0"/>
              <a:t>two drugs active against HBV</a:t>
            </a:r>
            <a:r>
              <a:rPr lang="en-US" dirty="0"/>
              <a:t>, preferably </a:t>
            </a:r>
            <a:r>
              <a:rPr lang="en-US" dirty="0" err="1"/>
              <a:t>tenofovir</a:t>
            </a:r>
            <a:r>
              <a:rPr lang="en-US" dirty="0"/>
              <a:t> and </a:t>
            </a:r>
            <a:r>
              <a:rPr lang="en-US" dirty="0" err="1"/>
              <a:t>emtricitabine</a:t>
            </a:r>
            <a:r>
              <a:rPr lang="en-US" dirty="0"/>
              <a:t>, regardless of the level of HBV DNA. Such a regimen will </a:t>
            </a:r>
          </a:p>
          <a:p>
            <a:pPr lvl="1"/>
            <a:r>
              <a:rPr lang="en-US" dirty="0"/>
              <a:t>reduce the likelihood of immune reconstitution inflammatory syndrome (IRIS) against HBV</a:t>
            </a:r>
          </a:p>
          <a:p>
            <a:pPr lvl="1"/>
            <a:r>
              <a:rPr lang="en-US" dirty="0"/>
              <a:t>reduce risk of resistance which could occur with newer regimens without HBV active drugs or with 3TC or FTC alone</a:t>
            </a:r>
          </a:p>
          <a:p>
            <a:endParaRPr lang="en-US" dirty="0"/>
          </a:p>
        </p:txBody>
      </p:sp>
      <p:sp>
        <p:nvSpPr>
          <p:cNvPr id="4" name="TextBox 3">
            <a:extLst>
              <a:ext uri="{FF2B5EF4-FFF2-40B4-BE49-F238E27FC236}">
                <a16:creationId xmlns:a16="http://schemas.microsoft.com/office/drawing/2014/main" id="{4D1218CD-F1D3-BE42-A243-1EBA901CF830}"/>
              </a:ext>
            </a:extLst>
          </p:cNvPr>
          <p:cNvSpPr txBox="1"/>
          <p:nvPr/>
        </p:nvSpPr>
        <p:spPr>
          <a:xfrm>
            <a:off x="325755" y="4732020"/>
            <a:ext cx="1973617" cy="300082"/>
          </a:xfrm>
          <a:prstGeom prst="rect">
            <a:avLst/>
          </a:prstGeom>
          <a:noFill/>
        </p:spPr>
        <p:txBody>
          <a:bodyPr wrap="none" rtlCol="0">
            <a:spAutoFit/>
          </a:bodyPr>
          <a:lstStyle/>
          <a:p>
            <a:r>
              <a:rPr lang="en-US" sz="1350" dirty="0"/>
              <a:t>DHHS Guidelines 2017</a:t>
            </a:r>
          </a:p>
        </p:txBody>
      </p:sp>
    </p:spTree>
    <p:extLst>
      <p:ext uri="{BB962C8B-B14F-4D97-AF65-F5344CB8AC3E}">
        <p14:creationId xmlns:p14="http://schemas.microsoft.com/office/powerpoint/2010/main" val="742108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Pregnancy and those wishing to conceive</a:t>
            </a:r>
          </a:p>
        </p:txBody>
      </p:sp>
      <p:sp>
        <p:nvSpPr>
          <p:cNvPr id="3" name="Content Placeholder 2"/>
          <p:cNvSpPr>
            <a:spLocks noGrp="1"/>
          </p:cNvSpPr>
          <p:nvPr>
            <p:ph idx="1"/>
          </p:nvPr>
        </p:nvSpPr>
        <p:spPr>
          <a:xfrm>
            <a:off x="457200" y="1428749"/>
            <a:ext cx="8315569" cy="3046875"/>
          </a:xfrm>
        </p:spPr>
        <p:txBody>
          <a:bodyPr>
            <a:normAutofit/>
          </a:bodyPr>
          <a:lstStyle/>
          <a:p>
            <a:r>
              <a:rPr lang="en-US" dirty="0"/>
              <a:t>The selection of a rapid ART regimens for those who are pregnant or may become pregnant must be done following discussion with the patient and done carefully.</a:t>
            </a:r>
          </a:p>
          <a:p>
            <a:r>
              <a:rPr lang="en-US" dirty="0"/>
              <a:t>Do not use cobicistat boosted regimens</a:t>
            </a:r>
          </a:p>
          <a:p>
            <a:r>
              <a:rPr lang="en-US" dirty="0"/>
              <a:t>Not studied in pregnancy: </a:t>
            </a:r>
            <a:r>
              <a:rPr lang="en-US" dirty="0" err="1"/>
              <a:t>bictegravir</a:t>
            </a:r>
            <a:r>
              <a:rPr lang="en-US" dirty="0"/>
              <a:t> </a:t>
            </a:r>
          </a:p>
          <a:p>
            <a:r>
              <a:rPr lang="en-US" dirty="0" err="1"/>
              <a:t>Dolutegravir</a:t>
            </a:r>
            <a:r>
              <a:rPr lang="en-US" dirty="0"/>
              <a:t>: Patient counseling and informed decision making</a:t>
            </a:r>
          </a:p>
        </p:txBody>
      </p:sp>
      <p:sp>
        <p:nvSpPr>
          <p:cNvPr id="4" name="TextBox 3"/>
          <p:cNvSpPr txBox="1"/>
          <p:nvPr/>
        </p:nvSpPr>
        <p:spPr>
          <a:xfrm>
            <a:off x="3175990" y="4813101"/>
            <a:ext cx="3148610" cy="307777"/>
          </a:xfrm>
          <a:prstGeom prst="rect">
            <a:avLst/>
          </a:prstGeom>
          <a:noFill/>
        </p:spPr>
        <p:txBody>
          <a:bodyPr wrap="square" rtlCol="0">
            <a:spAutoFit/>
          </a:bodyPr>
          <a:lstStyle/>
          <a:p>
            <a:r>
              <a:rPr lang="en-US" sz="1400" dirty="0">
                <a:solidFill>
                  <a:schemeClr val="bg1"/>
                </a:solidFill>
                <a:hlinkClick r:id="rId3">
                  <a:extLst>
                    <a:ext uri="{A12FA001-AC4F-418D-AE19-62706E023703}">
                      <ahyp:hlinkClr xmlns:ahyp="http://schemas.microsoft.com/office/drawing/2018/hyperlinkcolor" val="tx"/>
                    </a:ext>
                  </a:extLst>
                </a:hlinkClick>
              </a:rPr>
              <a:t>https://aidsetc.org/blog/immediate-art</a:t>
            </a:r>
            <a:r>
              <a:rPr lang="en-US" sz="1400" dirty="0">
                <a:solidFill>
                  <a:schemeClr val="bg1"/>
                </a:solidFill>
              </a:rPr>
              <a:t>  </a:t>
            </a:r>
          </a:p>
        </p:txBody>
      </p:sp>
    </p:spTree>
    <p:extLst>
      <p:ext uri="{BB962C8B-B14F-4D97-AF65-F5344CB8AC3E}">
        <p14:creationId xmlns:p14="http://schemas.microsoft.com/office/powerpoint/2010/main" val="824137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 in Pregnancy</a:t>
            </a:r>
          </a:p>
        </p:txBody>
      </p:sp>
      <p:sp>
        <p:nvSpPr>
          <p:cNvPr id="3" name="Content Placeholder 2"/>
          <p:cNvSpPr>
            <a:spLocks noGrp="1"/>
          </p:cNvSpPr>
          <p:nvPr>
            <p:ph idx="1"/>
          </p:nvPr>
        </p:nvSpPr>
        <p:spPr>
          <a:xfrm>
            <a:off x="2971800" y="1200151"/>
            <a:ext cx="5800969" cy="3275474"/>
          </a:xfrm>
        </p:spPr>
        <p:txBody>
          <a:bodyPr>
            <a:normAutofit fontScale="92500" lnSpcReduction="10000"/>
          </a:bodyPr>
          <a:lstStyle/>
          <a:p>
            <a:r>
              <a:rPr lang="en-US" dirty="0"/>
              <a:t>Pregnancy may alter ARV absorption, distribution, &amp; metabolism</a:t>
            </a:r>
          </a:p>
          <a:p>
            <a:pPr lvl="1"/>
            <a:r>
              <a:rPr lang="en-US" dirty="0"/>
              <a:t>Dose adjustment, drug-drug interactions</a:t>
            </a:r>
          </a:p>
          <a:p>
            <a:r>
              <a:rPr lang="en-US" dirty="0"/>
              <a:t>Increased risk for pre-term labor when mom on perinatal ART</a:t>
            </a:r>
          </a:p>
          <a:p>
            <a:pPr lvl="1"/>
            <a:r>
              <a:rPr lang="en-US" dirty="0"/>
              <a:t>No increase in infant morbidity/mortality</a:t>
            </a:r>
          </a:p>
          <a:p>
            <a:r>
              <a:rPr lang="en-US" dirty="0"/>
              <a:t>Report all cases of ARV drug exposure</a:t>
            </a:r>
          </a:p>
          <a:p>
            <a:pPr lvl="1"/>
            <a:r>
              <a:rPr lang="en-US" dirty="0">
                <a:hlinkClick r:id="rId3"/>
              </a:rPr>
              <a:t>www.apregistry.com</a:t>
            </a:r>
            <a:endParaRPr lang="en-US" dirty="0"/>
          </a:p>
          <a:p>
            <a:pPr lvl="1"/>
            <a:r>
              <a:rPr lang="en-US" dirty="0"/>
              <a:t>Need mother’s consent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95</a:t>
            </a:fld>
            <a:endParaRPr lang="en-US"/>
          </a:p>
        </p:txBody>
      </p:sp>
      <p:pic>
        <p:nvPicPr>
          <p:cNvPr id="5" name="Picture 4"/>
          <p:cNvPicPr>
            <a:picLocks noChangeAspect="1"/>
          </p:cNvPicPr>
          <p:nvPr/>
        </p:nvPicPr>
        <p:blipFill rotWithShape="1">
          <a:blip r:embed="rId4"/>
          <a:srcRect l="13447"/>
          <a:stretch/>
        </p:blipFill>
        <p:spPr>
          <a:xfrm>
            <a:off x="191530" y="1071718"/>
            <a:ext cx="2704070" cy="3557432"/>
          </a:xfrm>
          <a:prstGeom prst="rect">
            <a:avLst/>
          </a:prstGeom>
          <a:ln>
            <a:solidFill>
              <a:schemeClr val="tx1"/>
            </a:solidFill>
          </a:ln>
        </p:spPr>
      </p:pic>
      <p:sp>
        <p:nvSpPr>
          <p:cNvPr id="6" name="TextBox 5"/>
          <p:cNvSpPr txBox="1"/>
          <p:nvPr/>
        </p:nvSpPr>
        <p:spPr>
          <a:xfrm>
            <a:off x="2362200" y="4705350"/>
            <a:ext cx="5334000" cy="461665"/>
          </a:xfrm>
          <a:prstGeom prst="rect">
            <a:avLst/>
          </a:prstGeom>
          <a:noFill/>
        </p:spPr>
        <p:txBody>
          <a:bodyPr wrap="square" rtlCol="0">
            <a:spAutoFit/>
          </a:bodyPr>
          <a:lstStyle/>
          <a:p>
            <a:pPr algn="ctr"/>
            <a:r>
              <a:rPr lang="en-US" sz="1200" dirty="0">
                <a:solidFill>
                  <a:schemeClr val="bg1"/>
                </a:solidFill>
                <a:hlinkClick r:id="rId5">
                  <a:extLst>
                    <a:ext uri="{A12FA001-AC4F-418D-AE19-62706E023703}">
                      <ahyp:hlinkClr xmlns:ahyp="http://schemas.microsoft.com/office/drawing/2018/hyperlinkcolor" val="tx"/>
                    </a:ext>
                  </a:extLst>
                </a:hlinkClick>
              </a:rPr>
              <a:t>https://www.cdc.gov/hiv/group/gender/pregnantwomen/index.html https://aidsinfo.nih.gov/guidelines/html/3/perinatal-guidelines/</a:t>
            </a:r>
            <a:r>
              <a:rPr lang="en-US" sz="1200" dirty="0">
                <a:solidFill>
                  <a:srgbClr val="478FCC"/>
                </a:solidFill>
                <a:hlinkClick r:id="rId5">
                  <a:extLst>
                    <a:ext uri="{A12FA001-AC4F-418D-AE19-62706E023703}">
                      <ahyp:hlinkClr xmlns:ahyp="http://schemas.microsoft.com/office/drawing/2018/hyperlinkcolor" val="tx"/>
                    </a:ext>
                  </a:extLst>
                </a:hlinkClick>
              </a:rPr>
              <a:t>0</a:t>
            </a:r>
            <a:endParaRPr lang="en-US" sz="1200" dirty="0"/>
          </a:p>
        </p:txBody>
      </p:sp>
    </p:spTree>
    <p:extLst>
      <p:ext uri="{BB962C8B-B14F-4D97-AF65-F5344CB8AC3E}">
        <p14:creationId xmlns:p14="http://schemas.microsoft.com/office/powerpoint/2010/main" val="2884718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315569" cy="857250"/>
          </a:xfrm>
        </p:spPr>
        <p:txBody>
          <a:bodyPr/>
          <a:lstStyle/>
          <a:p>
            <a:pPr algn="ctr"/>
            <a:r>
              <a:rPr lang="en-US" dirty="0"/>
              <a:t>ART in Pregnancy</a:t>
            </a:r>
          </a:p>
        </p:txBody>
      </p:sp>
      <p:sp>
        <p:nvSpPr>
          <p:cNvPr id="3" name="Content Placeholder 2"/>
          <p:cNvSpPr>
            <a:spLocks noGrp="1"/>
          </p:cNvSpPr>
          <p:nvPr>
            <p:ph idx="1"/>
          </p:nvPr>
        </p:nvSpPr>
        <p:spPr>
          <a:xfrm>
            <a:off x="457200" y="895350"/>
            <a:ext cx="8623228" cy="3276599"/>
          </a:xfrm>
        </p:spPr>
        <p:txBody>
          <a:bodyPr>
            <a:noAutofit/>
          </a:bodyPr>
          <a:lstStyle/>
          <a:p>
            <a:r>
              <a:rPr lang="en-US" dirty="0"/>
              <a:t>If mom suppressed, continue current regimen</a:t>
            </a:r>
          </a:p>
          <a:p>
            <a:r>
              <a:rPr lang="en-US" dirty="0"/>
              <a:t>In general, similar regimens recommended</a:t>
            </a:r>
          </a:p>
          <a:p>
            <a:pPr lvl="1"/>
            <a:r>
              <a:rPr lang="en-US" sz="2400" dirty="0"/>
              <a:t>Many ARV not testing in pregnancy (i.e. BIC, DOR)</a:t>
            </a:r>
          </a:p>
          <a:p>
            <a:pPr lvl="1"/>
            <a:r>
              <a:rPr lang="en-US" sz="2400" dirty="0" err="1"/>
              <a:t>Cobicistat</a:t>
            </a:r>
            <a:r>
              <a:rPr lang="en-US" sz="2400" dirty="0"/>
              <a:t>-boosted regimens are not recommended</a:t>
            </a:r>
          </a:p>
          <a:p>
            <a:r>
              <a:rPr lang="en-US" dirty="0"/>
              <a:t>Preferred regimens:</a:t>
            </a:r>
          </a:p>
          <a:p>
            <a:pPr lvl="1"/>
            <a:r>
              <a:rPr lang="en-US" sz="2400" dirty="0"/>
              <a:t>TDF/FTC (</a:t>
            </a:r>
            <a:r>
              <a:rPr lang="en-US" sz="2400" dirty="0" err="1"/>
              <a:t>TDForTAF</a:t>
            </a:r>
            <a:r>
              <a:rPr lang="en-US" sz="2400" dirty="0"/>
              <a:t>) ABC/3TC (if HLAB5701 negative)</a:t>
            </a:r>
          </a:p>
          <a:p>
            <a:pPr lvl="1"/>
            <a:r>
              <a:rPr lang="en-US" sz="2400" dirty="0"/>
              <a:t>+ Boosted PI (ATV/r </a:t>
            </a:r>
            <a:r>
              <a:rPr lang="en-US" sz="2400" dirty="0" err="1"/>
              <a:t>qday</a:t>
            </a:r>
            <a:r>
              <a:rPr lang="en-US" sz="2400" dirty="0"/>
              <a:t> or DRV/r bid)</a:t>
            </a:r>
          </a:p>
          <a:p>
            <a:pPr lvl="1"/>
            <a:r>
              <a:rPr lang="en-US" sz="2400" dirty="0"/>
              <a:t>Or + INSTI ( dolutegravir*)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96</a:t>
            </a:fld>
            <a:endParaRPr lang="en-US"/>
          </a:p>
        </p:txBody>
      </p:sp>
      <p:sp>
        <p:nvSpPr>
          <p:cNvPr id="5" name="TextBox 4"/>
          <p:cNvSpPr txBox="1"/>
          <p:nvPr/>
        </p:nvSpPr>
        <p:spPr>
          <a:xfrm>
            <a:off x="1676400" y="4324350"/>
            <a:ext cx="5867400" cy="584775"/>
          </a:xfrm>
          <a:prstGeom prst="rect">
            <a:avLst/>
          </a:prstGeom>
          <a:noFill/>
        </p:spPr>
        <p:txBody>
          <a:bodyPr wrap="square" rtlCol="0">
            <a:spAutoFit/>
          </a:bodyPr>
          <a:lstStyle/>
          <a:p>
            <a:pPr algn="ctr"/>
            <a:r>
              <a:rPr lang="en-US" dirty="0"/>
              <a:t>*Informed decision making around use in 1</a:t>
            </a:r>
            <a:r>
              <a:rPr lang="en-US" baseline="30000" dirty="0"/>
              <a:t>st</a:t>
            </a:r>
            <a:r>
              <a:rPr lang="en-US" dirty="0"/>
              <a:t> trimester </a:t>
            </a:r>
          </a:p>
          <a:p>
            <a:pPr algn="ctr"/>
            <a:r>
              <a:rPr lang="en-US" sz="1400" dirty="0">
                <a:solidFill>
                  <a:schemeClr val="bg1"/>
                </a:solidFill>
                <a:hlinkClick r:id="rId3">
                  <a:extLst>
                    <a:ext uri="{A12FA001-AC4F-418D-AE19-62706E023703}">
                      <ahyp:hlinkClr xmlns:ahyp="http://schemas.microsoft.com/office/drawing/2018/hyperlinkcolor" val="tx"/>
                    </a:ext>
                  </a:extLst>
                </a:hlinkClick>
              </a:rPr>
              <a:t>https://aidsinfo.nih.gov/guidelines/html/3/perinatal-guidelines/0</a:t>
            </a:r>
            <a:endParaRPr lang="en-US" sz="1400" dirty="0">
              <a:solidFill>
                <a:schemeClr val="bg1"/>
              </a:solidFill>
            </a:endParaRPr>
          </a:p>
        </p:txBody>
      </p:sp>
    </p:spTree>
    <p:extLst>
      <p:ext uri="{BB962C8B-B14F-4D97-AF65-F5344CB8AC3E}">
        <p14:creationId xmlns:p14="http://schemas.microsoft.com/office/powerpoint/2010/main" val="27089120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PrEP</a:t>
            </a:r>
            <a:r>
              <a:rPr lang="en-US" dirty="0"/>
              <a:t> or PEP exposure</a:t>
            </a:r>
          </a:p>
        </p:txBody>
      </p:sp>
      <p:sp>
        <p:nvSpPr>
          <p:cNvPr id="3" name="Content Placeholder 2"/>
          <p:cNvSpPr>
            <a:spLocks noGrp="1"/>
          </p:cNvSpPr>
          <p:nvPr>
            <p:ph idx="1"/>
          </p:nvPr>
        </p:nvSpPr>
        <p:spPr>
          <a:xfrm>
            <a:off x="457200" y="1200150"/>
            <a:ext cx="8315569" cy="3581399"/>
          </a:xfrm>
        </p:spPr>
        <p:txBody>
          <a:bodyPr>
            <a:normAutofit fontScale="85000" lnSpcReduction="20000"/>
          </a:bodyPr>
          <a:lstStyle/>
          <a:p>
            <a:r>
              <a:rPr lang="en-US" dirty="0"/>
              <a:t>If a patient is on </a:t>
            </a:r>
            <a:r>
              <a:rPr lang="en-US" dirty="0" err="1"/>
              <a:t>PrEP</a:t>
            </a:r>
            <a:r>
              <a:rPr lang="en-US" dirty="0"/>
              <a:t> or PEP</a:t>
            </a:r>
          </a:p>
          <a:p>
            <a:r>
              <a:rPr lang="en-US" dirty="0"/>
              <a:t>If a patient took it at the time of HIV infection </a:t>
            </a:r>
          </a:p>
          <a:p>
            <a:r>
              <a:rPr lang="en-US" dirty="0"/>
              <a:t>If a patient took it since HIV infection </a:t>
            </a:r>
          </a:p>
          <a:p>
            <a:pPr marL="0" indent="0">
              <a:buNone/>
            </a:pPr>
            <a:endParaRPr lang="en-US" dirty="0"/>
          </a:p>
          <a:p>
            <a:pPr marL="0" indent="0">
              <a:buNone/>
            </a:pPr>
            <a:r>
              <a:rPr lang="en-US" dirty="0"/>
              <a:t>Obtain a detailed history of the timing of </a:t>
            </a:r>
            <a:r>
              <a:rPr lang="en-US" dirty="0" err="1"/>
              <a:t>PrEP</a:t>
            </a:r>
            <a:r>
              <a:rPr lang="en-US" dirty="0"/>
              <a:t> vs. PEP exposure</a:t>
            </a:r>
          </a:p>
          <a:p>
            <a:pPr marL="0" indent="0">
              <a:buNone/>
            </a:pPr>
            <a:r>
              <a:rPr lang="en-US" dirty="0"/>
              <a:t>If concern for HIV resistance is present, use a strengthened regimen:</a:t>
            </a:r>
          </a:p>
          <a:p>
            <a:pPr marL="0" indent="0">
              <a:buNone/>
            </a:pPr>
            <a:r>
              <a:rPr lang="en-US" dirty="0"/>
              <a:t>	</a:t>
            </a:r>
            <a:r>
              <a:rPr lang="en-US" dirty="0">
                <a:solidFill>
                  <a:srgbClr val="C00000"/>
                </a:solidFill>
              </a:rPr>
              <a:t>Integrase inhibitor (</a:t>
            </a:r>
            <a:r>
              <a:rPr lang="en-US" dirty="0" err="1">
                <a:solidFill>
                  <a:srgbClr val="C00000"/>
                </a:solidFill>
              </a:rPr>
              <a:t>dolutegravir</a:t>
            </a:r>
            <a:r>
              <a:rPr lang="en-US" dirty="0">
                <a:solidFill>
                  <a:srgbClr val="C00000"/>
                </a:solidFill>
              </a:rPr>
              <a:t> or </a:t>
            </a:r>
            <a:r>
              <a:rPr lang="en-US" dirty="0" err="1">
                <a:solidFill>
                  <a:srgbClr val="C00000"/>
                </a:solidFill>
              </a:rPr>
              <a:t>bictegravir</a:t>
            </a:r>
            <a:r>
              <a:rPr lang="en-US" dirty="0">
                <a:solidFill>
                  <a:srgbClr val="C00000"/>
                </a:solidFill>
              </a:rPr>
              <a:t>)</a:t>
            </a:r>
          </a:p>
          <a:p>
            <a:pPr marL="0" indent="0">
              <a:buNone/>
            </a:pPr>
            <a:r>
              <a:rPr lang="en-US" dirty="0">
                <a:solidFill>
                  <a:srgbClr val="C00000"/>
                </a:solidFill>
              </a:rPr>
              <a:t>				+</a:t>
            </a:r>
          </a:p>
          <a:p>
            <a:pPr marL="0" indent="0">
              <a:buNone/>
            </a:pPr>
            <a:r>
              <a:rPr lang="en-US" dirty="0">
                <a:solidFill>
                  <a:srgbClr val="C00000"/>
                </a:solidFill>
              </a:rPr>
              <a:t>	Boosted </a:t>
            </a:r>
            <a:r>
              <a:rPr lang="en-US" dirty="0" err="1">
                <a:solidFill>
                  <a:srgbClr val="C00000"/>
                </a:solidFill>
              </a:rPr>
              <a:t>darunavir</a:t>
            </a:r>
            <a:endParaRPr lang="en-US" dirty="0">
              <a:solidFill>
                <a:srgbClr val="C00000"/>
              </a:solidFill>
            </a:endParaRPr>
          </a:p>
          <a:p>
            <a:pPr marL="0" indent="0">
              <a:buNone/>
            </a:pPr>
            <a:r>
              <a:rPr lang="en-US" dirty="0">
                <a:solidFill>
                  <a:srgbClr val="C00000"/>
                </a:solidFill>
              </a:rPr>
              <a:t>				+</a:t>
            </a:r>
          </a:p>
          <a:p>
            <a:pPr marL="0" indent="0">
              <a:buNone/>
            </a:pPr>
            <a:r>
              <a:rPr lang="en-US" dirty="0">
                <a:solidFill>
                  <a:srgbClr val="C00000"/>
                </a:solidFill>
              </a:rPr>
              <a:t>	2 NRTIs </a:t>
            </a:r>
            <a:r>
              <a:rPr lang="en-US" sz="1406" dirty="0">
                <a:solidFill>
                  <a:srgbClr val="C00000"/>
                </a:solidFill>
              </a:rPr>
              <a:t>(Tenofovir Ala/Emtricitabine or </a:t>
            </a:r>
            <a:r>
              <a:rPr lang="en-US" sz="1406" dirty="0" err="1">
                <a:solidFill>
                  <a:srgbClr val="C00000"/>
                </a:solidFill>
              </a:rPr>
              <a:t>Tenfovir</a:t>
            </a:r>
            <a:r>
              <a:rPr lang="en-US" sz="1406" dirty="0">
                <a:solidFill>
                  <a:srgbClr val="C00000"/>
                </a:solidFill>
              </a:rPr>
              <a:t> DF/emtricitabine or Tenofovir DF/ lamivudine)</a:t>
            </a:r>
          </a:p>
        </p:txBody>
      </p:sp>
    </p:spTree>
    <p:extLst>
      <p:ext uri="{BB962C8B-B14F-4D97-AF65-F5344CB8AC3E}">
        <p14:creationId xmlns:p14="http://schemas.microsoft.com/office/powerpoint/2010/main" val="30130617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2209800" y="4764530"/>
            <a:ext cx="5638800" cy="378970"/>
          </a:xfrm>
        </p:spPr>
        <p:txBody>
          <a:bodyPr/>
          <a:lstStyle/>
          <a:p>
            <a:r>
              <a:rPr lang="en-US" dirty="0">
                <a:solidFill>
                  <a:schemeClr val="bg1"/>
                </a:solidFill>
              </a:rPr>
              <a:t>Slide Credit: NYSDOH AIDS Institute Clinical Guidelines Program</a:t>
            </a:r>
          </a:p>
        </p:txBody>
      </p:sp>
      <p:pic>
        <p:nvPicPr>
          <p:cNvPr id="8" name="Picture 7"/>
          <p:cNvPicPr>
            <a:picLocks noChangeAspect="1"/>
          </p:cNvPicPr>
          <p:nvPr/>
        </p:nvPicPr>
        <p:blipFill>
          <a:blip r:embed="rId2"/>
          <a:stretch>
            <a:fillRect/>
          </a:stretch>
        </p:blipFill>
        <p:spPr>
          <a:xfrm>
            <a:off x="457200" y="-10050"/>
            <a:ext cx="8332598" cy="3557059"/>
          </a:xfrm>
          <a:prstGeom prst="rect">
            <a:avLst/>
          </a:prstGeom>
        </p:spPr>
      </p:pic>
      <p:sp>
        <p:nvSpPr>
          <p:cNvPr id="3" name="TextBox 2"/>
          <p:cNvSpPr txBox="1"/>
          <p:nvPr/>
        </p:nvSpPr>
        <p:spPr>
          <a:xfrm>
            <a:off x="1924050" y="3486150"/>
            <a:ext cx="5543550" cy="1169551"/>
          </a:xfrm>
          <a:prstGeom prst="rect">
            <a:avLst/>
          </a:prstGeom>
          <a:noFill/>
        </p:spPr>
        <p:txBody>
          <a:bodyPr wrap="square" rtlCol="0">
            <a:spAutoFit/>
          </a:bodyPr>
          <a:lstStyle/>
          <a:p>
            <a:pPr marL="214313" indent="-214313">
              <a:buFont typeface="Arial" panose="020B0604020202020204" pitchFamily="34" charset="0"/>
              <a:buChar char="•"/>
            </a:pPr>
            <a:r>
              <a:rPr lang="en-US" sz="1400" b="1" dirty="0">
                <a:solidFill>
                  <a:srgbClr val="C00000"/>
                </a:solidFill>
              </a:rPr>
              <a:t>Safe and well tolerated</a:t>
            </a:r>
          </a:p>
          <a:p>
            <a:pPr marL="214313" indent="-214313">
              <a:buFont typeface="Arial" panose="020B0604020202020204" pitchFamily="34" charset="0"/>
              <a:buChar char="•"/>
            </a:pPr>
            <a:r>
              <a:rPr lang="en-US" sz="1400" b="1" dirty="0">
                <a:solidFill>
                  <a:srgbClr val="C00000"/>
                </a:solidFill>
              </a:rPr>
              <a:t>Leads to earlier Viral Suppression </a:t>
            </a:r>
            <a:r>
              <a:rPr lang="en-US" sz="1400" b="1" dirty="0">
                <a:solidFill>
                  <a:srgbClr val="C00000"/>
                </a:solidFill>
                <a:sym typeface="Wingdings" panose="05000000000000000000" pitchFamily="2" charset="2"/>
              </a:rPr>
              <a:t> Decreased transmission</a:t>
            </a:r>
          </a:p>
          <a:p>
            <a:pPr marL="214313" indent="-214313">
              <a:buFont typeface="Arial" panose="020B0604020202020204" pitchFamily="34" charset="0"/>
              <a:buChar char="•"/>
            </a:pPr>
            <a:r>
              <a:rPr lang="en-US" sz="1400" b="1" dirty="0">
                <a:solidFill>
                  <a:srgbClr val="C00000"/>
                </a:solidFill>
                <a:sym typeface="Wingdings" panose="05000000000000000000" pitchFamily="2" charset="2"/>
              </a:rPr>
              <a:t>Promotes Equity</a:t>
            </a:r>
          </a:p>
          <a:p>
            <a:pPr marL="214313" indent="-214313">
              <a:buFont typeface="Arial" panose="020B0604020202020204" pitchFamily="34" charset="0"/>
              <a:buChar char="•"/>
            </a:pPr>
            <a:r>
              <a:rPr lang="en-US" sz="1400" b="1" dirty="0">
                <a:solidFill>
                  <a:srgbClr val="C00000"/>
                </a:solidFill>
                <a:sym typeface="Wingdings" panose="05000000000000000000" pitchFamily="2" charset="2"/>
              </a:rPr>
              <a:t>A Powerful tool in our chest to aid in Ending the Epidemic</a:t>
            </a:r>
            <a:endParaRPr lang="en-US" sz="1400" b="1" dirty="0">
              <a:solidFill>
                <a:srgbClr val="C00000"/>
              </a:solidFill>
            </a:endParaRPr>
          </a:p>
        </p:txBody>
      </p:sp>
    </p:spTree>
    <p:extLst>
      <p:ext uri="{BB962C8B-B14F-4D97-AF65-F5344CB8AC3E}">
        <p14:creationId xmlns:p14="http://schemas.microsoft.com/office/powerpoint/2010/main" val="25684272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Implementation</a:t>
            </a:r>
          </a:p>
        </p:txBody>
      </p:sp>
      <p:sp>
        <p:nvSpPr>
          <p:cNvPr id="3" name="Content Placeholder 2"/>
          <p:cNvSpPr>
            <a:spLocks noGrp="1"/>
          </p:cNvSpPr>
          <p:nvPr>
            <p:ph sz="half" idx="1"/>
          </p:nvPr>
        </p:nvSpPr>
        <p:spPr/>
        <p:txBody>
          <a:bodyPr>
            <a:noAutofit/>
          </a:bodyPr>
          <a:lstStyle/>
          <a:p>
            <a:pPr marL="114300" indent="0">
              <a:buNone/>
            </a:pPr>
            <a:r>
              <a:rPr lang="en-US" sz="1900" b="1" dirty="0"/>
              <a:t>Clinic/Provider Level</a:t>
            </a:r>
          </a:p>
          <a:p>
            <a:r>
              <a:rPr lang="en-US" sz="1900" dirty="0"/>
              <a:t>Lack of clinic/provider buy-in or bias</a:t>
            </a:r>
          </a:p>
          <a:p>
            <a:pPr lvl="1"/>
            <a:r>
              <a:rPr lang="en-US" sz="1900" dirty="0"/>
              <a:t>Lab results needed: creatinine, hepatitis status, genotype, latent TB screening</a:t>
            </a:r>
          </a:p>
          <a:p>
            <a:pPr lvl="1"/>
            <a:r>
              <a:rPr lang="en-US" sz="1900" dirty="0"/>
              <a:t>Advanced HIV at the time of diagnosis-concern for IRIS</a:t>
            </a:r>
          </a:p>
        </p:txBody>
      </p:sp>
      <p:sp>
        <p:nvSpPr>
          <p:cNvPr id="5" name="Content Placeholder 4">
            <a:extLst>
              <a:ext uri="{FF2B5EF4-FFF2-40B4-BE49-F238E27FC236}">
                <a16:creationId xmlns:a16="http://schemas.microsoft.com/office/drawing/2014/main" id="{87AAF35C-61F0-07B5-ABDE-0C58ADDD2A8A}"/>
              </a:ext>
            </a:extLst>
          </p:cNvPr>
          <p:cNvSpPr>
            <a:spLocks noGrp="1"/>
          </p:cNvSpPr>
          <p:nvPr>
            <p:ph sz="half" idx="2"/>
          </p:nvPr>
        </p:nvSpPr>
        <p:spPr/>
        <p:txBody>
          <a:bodyPr/>
          <a:lstStyle/>
          <a:p>
            <a:pPr marL="114300" indent="0">
              <a:buNone/>
            </a:pPr>
            <a:r>
              <a:rPr lang="en-US" sz="1900" b="1" dirty="0"/>
              <a:t>Systematic Level</a:t>
            </a:r>
          </a:p>
          <a:p>
            <a:r>
              <a:rPr lang="en-US" sz="1900" dirty="0"/>
              <a:t>Off site HIV testing-</a:t>
            </a:r>
          </a:p>
          <a:p>
            <a:pPr lvl="1"/>
            <a:r>
              <a:rPr lang="en-US" sz="1900" dirty="0"/>
              <a:t>fragile referral process</a:t>
            </a:r>
          </a:p>
          <a:p>
            <a:r>
              <a:rPr lang="en-US" sz="1900" dirty="0"/>
              <a:t>Inability to obtain an appointment</a:t>
            </a:r>
          </a:p>
          <a:p>
            <a:pPr marL="114300" indent="0">
              <a:buNone/>
            </a:pPr>
            <a:r>
              <a:rPr lang="en-US" sz="1900" b="1" dirty="0"/>
              <a:t>Patient Level</a:t>
            </a:r>
          </a:p>
          <a:p>
            <a:r>
              <a:rPr lang="en-US" sz="1900" dirty="0"/>
              <a:t>Substance Abuse, Mental Illness</a:t>
            </a:r>
          </a:p>
          <a:p>
            <a:r>
              <a:rPr lang="en-US" sz="1900" dirty="0"/>
              <a:t>Housing and Food Security</a:t>
            </a:r>
          </a:p>
          <a:p>
            <a:r>
              <a:rPr lang="en-US" sz="1900" dirty="0"/>
              <a:t>Lack of patient buy-in/ Stigma</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99</a:t>
            </a:fld>
            <a:endParaRPr lang="en-US"/>
          </a:p>
        </p:txBody>
      </p:sp>
    </p:spTree>
    <p:extLst>
      <p:ext uri="{BB962C8B-B14F-4D97-AF65-F5344CB8AC3E}">
        <p14:creationId xmlns:p14="http://schemas.microsoft.com/office/powerpoint/2010/main" val="1988485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3105</TotalTime>
  <Words>11211</Words>
  <Application>Microsoft Office PowerPoint</Application>
  <PresentationFormat>On-screen Show (16:9)</PresentationFormat>
  <Paragraphs>1100</Paragraphs>
  <Slides>104</Slides>
  <Notes>67</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104</vt:i4>
      </vt:variant>
    </vt:vector>
  </HeadingPairs>
  <TitlesOfParts>
    <vt:vector size="116" baseType="lpstr">
      <vt:lpstr>arial</vt:lpstr>
      <vt:lpstr>arial</vt:lpstr>
      <vt:lpstr>Arial Narrow</vt:lpstr>
      <vt:lpstr>Calibri</vt:lpstr>
      <vt:lpstr>ITC Avant Garde Std Bk</vt:lpstr>
      <vt:lpstr>Merriweather</vt:lpstr>
      <vt:lpstr>Open Sans</vt:lpstr>
      <vt:lpstr>Source Sans Pro</vt:lpstr>
      <vt:lpstr>Wingdings</vt:lpstr>
      <vt:lpstr>AETC-BLANK-MASTER</vt:lpstr>
      <vt:lpstr>2017_HTAA_Diabetes</vt:lpstr>
      <vt:lpstr>2017_HTAA_Diabetes</vt:lpstr>
      <vt:lpstr>Ending the HIV Epidemic: PrEP/PEP and HIV Prevention </vt:lpstr>
      <vt:lpstr>Conflict of Interest Disclosure Statement</vt:lpstr>
      <vt:lpstr>Unconscious Bias Disclosure</vt:lpstr>
      <vt:lpstr>Learning Objectives</vt:lpstr>
      <vt:lpstr>PowerPoint Presentation</vt:lpstr>
      <vt:lpstr>ENDING THE HIV EPIDEMIC:  A PLAN FOR AMERICA</vt:lpstr>
      <vt:lpstr>ENDING the HIV EPIDEMIC? The Right Data and Right Tools </vt:lpstr>
      <vt:lpstr>Ending the Epidemic</vt:lpstr>
      <vt:lpstr>Pillar 1: Diagnose All people with HIV as early as possible</vt:lpstr>
      <vt:lpstr>Pillar 2: Treat People with HIV rapidly and effectively to reach  sustained viral suppression</vt:lpstr>
      <vt:lpstr>Pillar 3: Prevent New HIV transmission by using proven interventions</vt:lpstr>
      <vt:lpstr>Pillar 4: Respond Quickly to potential HIV outbreaks to get needed  prevention and treatment services to people who need them</vt:lpstr>
      <vt:lpstr>HIV Global Epidemiology </vt:lpstr>
      <vt:lpstr>PowerPoint Presentation</vt:lpstr>
      <vt:lpstr>PowerPoint Presentation</vt:lpstr>
      <vt:lpstr>HIV Epidemic in the United States</vt:lpstr>
      <vt:lpstr>PowerPoint Presentation</vt:lpstr>
      <vt:lpstr>HIV Epidemic in the U.S. </vt:lpstr>
      <vt:lpstr>HIV Epidemic in the U.S. </vt:lpstr>
      <vt:lpstr>Epidemiology in Louisiana (LA)</vt:lpstr>
      <vt:lpstr>Epidemiology in Louisiana cont’d</vt:lpstr>
      <vt:lpstr>Lifetime Risk of HIV Diagnosis, by State</vt:lpstr>
      <vt:lpstr>PowerPoint Presentation</vt:lpstr>
      <vt:lpstr>HIV Screening Guidelines Screening As Prevention</vt:lpstr>
      <vt:lpstr>HIV Screening for Prevention</vt:lpstr>
      <vt:lpstr>Status Neutral HIV Screening &amp; Linkage to Care</vt:lpstr>
      <vt:lpstr>Primary Care Providers Role in CDC recommendations for testing</vt:lpstr>
      <vt:lpstr>Reducing Acquisition of HIV</vt:lpstr>
      <vt:lpstr>PEP          vs.       PrEP</vt:lpstr>
      <vt:lpstr>PrEP Guidelines</vt:lpstr>
      <vt:lpstr>PrEP Coverage</vt:lpstr>
      <vt:lpstr>Increasing PrEP Coverage</vt:lpstr>
      <vt:lpstr>What is HIV pre-exposure prophylaxis (PrEP)?</vt:lpstr>
      <vt:lpstr>PowerPoint Presentation</vt:lpstr>
      <vt:lpstr>HIV PrEP Pre-Exposure Prophylaxis</vt:lpstr>
      <vt:lpstr>Why emtricitabine/ tenofovir?</vt:lpstr>
      <vt:lpstr>Concerns with the use of emtricitabine/tenofovir for PrEP</vt:lpstr>
      <vt:lpstr>Tenofovir: Alafenamide (TAF) vs. Disoproxil Fumarate (TDF)</vt:lpstr>
      <vt:lpstr>TAF vs. TDF</vt:lpstr>
      <vt:lpstr>Clinical Study of PrEP in PWID</vt:lpstr>
      <vt:lpstr>PowerPoint Presentation</vt:lpstr>
      <vt:lpstr>On Demand PrEP: 2-1-1</vt:lpstr>
      <vt:lpstr>Alternate Dosing of PrEP</vt:lpstr>
      <vt:lpstr>Prescribing On Demand PrEP</vt:lpstr>
      <vt:lpstr>PowerPoint Presentation</vt:lpstr>
      <vt:lpstr>Daily PrEP Adherence</vt:lpstr>
      <vt:lpstr>HIV PrEP Pre-Exposure Prophylaxis</vt:lpstr>
      <vt:lpstr>Long-Acting Injectables (LAI)</vt:lpstr>
      <vt:lpstr>Long-Acting Injectables (LAI)</vt:lpstr>
      <vt:lpstr>PowerPoint Presentation</vt:lpstr>
      <vt:lpstr>PowerPoint Presentation</vt:lpstr>
      <vt:lpstr>PowerPoint Presentation</vt:lpstr>
      <vt:lpstr>PowerPoint Presentation</vt:lpstr>
      <vt:lpstr>Cabotegravir drug interactions</vt:lpstr>
      <vt:lpstr>Follow up every 3 months</vt:lpstr>
      <vt:lpstr>PowerPoint Presentation</vt:lpstr>
      <vt:lpstr>HIV RNA Levels</vt:lpstr>
      <vt:lpstr>Recommendations When Discontinuing PrEP </vt:lpstr>
      <vt:lpstr>Transitioning From LA PrEP to HIV Treatment Regimen</vt:lpstr>
      <vt:lpstr>Medication Considerations</vt:lpstr>
      <vt:lpstr>Disparities in PrEP</vt:lpstr>
      <vt:lpstr>How do we overcome barriers?</vt:lpstr>
      <vt:lpstr>PowerPoint Presentation</vt:lpstr>
      <vt:lpstr>PowerPoint Presentation</vt:lpstr>
      <vt:lpstr>What To Determine Before Prescribing HIV PEP</vt:lpstr>
      <vt:lpstr>PowerPoint Presentation</vt:lpstr>
      <vt:lpstr>Treatment IS Prevention</vt:lpstr>
      <vt:lpstr>Risk of HIV Acquisition</vt:lpstr>
      <vt:lpstr>What About Risks In Between?</vt:lpstr>
      <vt:lpstr>HIV Transmission Risk</vt:lpstr>
      <vt:lpstr>Risk Reference</vt:lpstr>
      <vt:lpstr>Acute Retroviral Syndrome (ARS) </vt:lpstr>
      <vt:lpstr>PowerPoint Presentation</vt:lpstr>
      <vt:lpstr>HIV PEP</vt:lpstr>
      <vt:lpstr>Initial Work Up for HIV PEP</vt:lpstr>
      <vt:lpstr>HIV PEP Initial Visit</vt:lpstr>
      <vt:lpstr>HIV PEP in Special Populations</vt:lpstr>
      <vt:lpstr>Prescribing HIV PEP</vt:lpstr>
      <vt:lpstr>Prescribing HIV PEP</vt:lpstr>
      <vt:lpstr>Rapid Start</vt:lpstr>
      <vt:lpstr>HIV treatment with Rapid Start can change the HIV Care Continuum</vt:lpstr>
      <vt:lpstr>Treatment IS Prevention</vt:lpstr>
      <vt:lpstr>Continuum of Care for PWH in the United States in 2018</vt:lpstr>
      <vt:lpstr>Immediate Antiretroviral Therapy (ART) Initiation</vt:lpstr>
      <vt:lpstr>Rationale</vt:lpstr>
      <vt:lpstr>Prior studies</vt:lpstr>
      <vt:lpstr>Immediate Start ART Programs Support</vt:lpstr>
      <vt:lpstr>Patient Screening for Immediate ART</vt:lpstr>
      <vt:lpstr>Recommendations</vt:lpstr>
      <vt:lpstr>Recommendations (cont.)</vt:lpstr>
      <vt:lpstr>When Immediate ART is not utilized</vt:lpstr>
      <vt:lpstr>What to Start</vt:lpstr>
      <vt:lpstr>Treatment of HBV HIV</vt:lpstr>
      <vt:lpstr>Pregnancy and those wishing to conceive</vt:lpstr>
      <vt:lpstr>ART in Pregnancy</vt:lpstr>
      <vt:lpstr>ART in Pregnancy</vt:lpstr>
      <vt:lpstr>PrEP or PEP exposure</vt:lpstr>
      <vt:lpstr>PowerPoint Presentation</vt:lpstr>
      <vt:lpstr>Potential Barriers to Implementation</vt:lpstr>
      <vt:lpstr>IT TAKES A TEAM !</vt:lpstr>
      <vt:lpstr>References </vt:lpstr>
      <vt:lpstr>SCAETC Social Media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Michael J Dominguez</cp:lastModifiedBy>
  <cp:revision>70</cp:revision>
  <dcterms:created xsi:type="dcterms:W3CDTF">2021-01-22T21:52:57Z</dcterms:created>
  <dcterms:modified xsi:type="dcterms:W3CDTF">2023-08-21T20:11:42Z</dcterms:modified>
</cp:coreProperties>
</file>