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753_A18DC0B5.xml" ContentType="application/vnd.ms-powerpoint.comment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4"/>
  </p:sldMasterIdLst>
  <p:notesMasterIdLst>
    <p:notesMasterId r:id="rId41"/>
  </p:notesMasterIdLst>
  <p:sldIdLst>
    <p:sldId id="1864" r:id="rId5"/>
    <p:sldId id="258" r:id="rId6"/>
    <p:sldId id="557" r:id="rId7"/>
    <p:sldId id="807" r:id="rId8"/>
    <p:sldId id="1870" r:id="rId9"/>
    <p:sldId id="1917" r:id="rId10"/>
    <p:sldId id="1876" r:id="rId11"/>
    <p:sldId id="1912" r:id="rId12"/>
    <p:sldId id="1880" r:id="rId13"/>
    <p:sldId id="1918" r:id="rId14"/>
    <p:sldId id="1915" r:id="rId15"/>
    <p:sldId id="544" r:id="rId16"/>
    <p:sldId id="1877" r:id="rId17"/>
    <p:sldId id="1909" r:id="rId18"/>
    <p:sldId id="1908" r:id="rId19"/>
    <p:sldId id="1875" r:id="rId20"/>
    <p:sldId id="1874" r:id="rId21"/>
    <p:sldId id="1878" r:id="rId22"/>
    <p:sldId id="1873" r:id="rId23"/>
    <p:sldId id="547" r:id="rId24"/>
    <p:sldId id="1906" r:id="rId25"/>
    <p:sldId id="1907" r:id="rId26"/>
    <p:sldId id="1898" r:id="rId27"/>
    <p:sldId id="1903" r:id="rId28"/>
    <p:sldId id="1904" r:id="rId29"/>
    <p:sldId id="1881" r:id="rId30"/>
    <p:sldId id="1882" r:id="rId31"/>
    <p:sldId id="1916" r:id="rId32"/>
    <p:sldId id="1865" r:id="rId33"/>
    <p:sldId id="1919" r:id="rId34"/>
    <p:sldId id="1889" r:id="rId35"/>
    <p:sldId id="1920" r:id="rId36"/>
    <p:sldId id="1867" r:id="rId37"/>
    <p:sldId id="299" r:id="rId38"/>
    <p:sldId id="806" r:id="rId39"/>
    <p:sldId id="808" r:id="rId40"/>
  </p:sldIdLst>
  <p:sldSz cx="12192000" cy="6858000"/>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38009-1267-E823-6CC1-39F380E0CE66}" name="Lucinda Zeinelabdin (SAMHD)" initials="L(" userId="S::lucinda.zeinelabdin2@sanantonio.gov::e89783c6-08b1-4dbd-858d-fa6b79b68235" providerId="AD"/>
  <p188:author id="{CD98E32E-0EF0-E94B-C2C7-8F139680A695}" name="Junda Woo (SAMHD)" initials="J(" userId="S::junda.woo@sanantonio.gov::c2907c57-53d3-4592-b2c8-304947d069d7" providerId="AD"/>
  <p188:author id="{3DDCBB34-5CCD-4880-E078-46AF1BEC31A1}" name="Gutierrez, Maria I" initials="GMI" userId="S::gutierrezm20@uthscsa.edu::d9f4dbbf-a072-4426-b797-dc4f1e4d8085" providerId="AD"/>
  <p188:author id="{9F6EF138-F7C9-DC9F-87E9-989056A1B38D}" name="Lucinda Zeinelabdin (SAMHD)" initials="LZ(" userId="S::Lucinda.Zeinelabdin2@sanantonio.gov::e89783c6-08b1-4dbd-858d-fa6b79b682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000"/>
    <a:srgbClr val="01C2D1"/>
    <a:srgbClr val="8B0E04"/>
    <a:srgbClr val="FE4387"/>
    <a:srgbClr val="FF2625"/>
    <a:srgbClr val="007788"/>
    <a:srgbClr val="297C2A"/>
    <a:srgbClr val="D6D734"/>
    <a:srgbClr val="005C68"/>
    <a:srgbClr val="3B2E5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8705" autoAdjust="0"/>
  </p:normalViewPr>
  <p:slideViewPr>
    <p:cSldViewPr snapToGrid="0">
      <p:cViewPr varScale="1">
        <p:scale>
          <a:sx n="59" d="100"/>
          <a:sy n="59" d="100"/>
        </p:scale>
        <p:origin x="940" y="56"/>
      </p:cViewPr>
      <p:guideLst>
        <p:guide orient="horz" pos="2160"/>
        <p:guide pos="480"/>
        <p:guide pos="7200"/>
        <p:guide pos="4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s>
</file>

<file path=ppt/comments/modernComment_753_A18DC0B5.xml><?xml version="1.0" encoding="utf-8"?>
<p188:cmLst xmlns:a="http://schemas.openxmlformats.org/drawingml/2006/main" xmlns:r="http://schemas.openxmlformats.org/officeDocument/2006/relationships" xmlns:p188="http://schemas.microsoft.com/office/powerpoint/2018/8/main">
  <p188:cm id="{B9538F4F-985D-4F6C-8234-C0B5A4982BFA}" authorId="{3DDCBB34-5CCD-4880-E078-46AF1BEC31A1}" status="resolved" created="2023-05-02T20:25:53.481" complete="100000">
    <pc:sldMkLst xmlns:pc="http://schemas.microsoft.com/office/powerpoint/2013/main/command">
      <pc:docMk/>
      <pc:sldMk cId="2710421685" sldId="1875"/>
    </pc:sldMkLst>
    <p188:txBody>
      <a:bodyPr/>
      <a:lstStyle/>
      <a:p>
        <a:r>
          <a:rPr lang="es-419"/>
          <a:t>Picture reference needed</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344BE-52D8-4608-B54A-3BF75DB2D41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B96935B0-8C15-46CD-B031-0E6454F9699D}">
      <dgm:prSet/>
      <dgm:spPr/>
      <dgm:t>
        <a:bodyPr/>
        <a:lstStyle/>
        <a:p>
          <a:r>
            <a:rPr lang="en-US" b="1" dirty="0"/>
            <a:t>Language: blaming, shaming, assuming</a:t>
          </a:r>
          <a:endParaRPr lang="en-US" dirty="0"/>
        </a:p>
      </dgm:t>
    </dgm:pt>
    <dgm:pt modelId="{2B360DDA-15FA-4B17-AF40-4C4D7FD70CF5}" type="parTrans" cxnId="{12F44E2D-BEBE-4EA3-A822-46DA6367E6C8}">
      <dgm:prSet/>
      <dgm:spPr/>
      <dgm:t>
        <a:bodyPr/>
        <a:lstStyle/>
        <a:p>
          <a:endParaRPr lang="en-US"/>
        </a:p>
      </dgm:t>
    </dgm:pt>
    <dgm:pt modelId="{A0A5176A-D7EE-413C-A6AE-6990E5BA6329}" type="sibTrans" cxnId="{12F44E2D-BEBE-4EA3-A822-46DA6367E6C8}">
      <dgm:prSet/>
      <dgm:spPr/>
      <dgm:t>
        <a:bodyPr/>
        <a:lstStyle/>
        <a:p>
          <a:endParaRPr lang="en-US"/>
        </a:p>
      </dgm:t>
    </dgm:pt>
    <dgm:pt modelId="{82848FCD-B193-4FDD-9A92-32628349A764}">
      <dgm:prSet/>
      <dgm:spPr/>
      <dgm:t>
        <a:bodyPr/>
        <a:lstStyle/>
        <a:p>
          <a:r>
            <a:rPr lang="en-US" b="1"/>
            <a:t>Body language, looks, attitudes</a:t>
          </a:r>
          <a:endParaRPr lang="en-US"/>
        </a:p>
      </dgm:t>
    </dgm:pt>
    <dgm:pt modelId="{CA572A53-FC68-43FC-9562-44861FDEFB61}" type="parTrans" cxnId="{3CD6DB00-C597-418F-B961-51572695B954}">
      <dgm:prSet/>
      <dgm:spPr/>
      <dgm:t>
        <a:bodyPr/>
        <a:lstStyle/>
        <a:p>
          <a:endParaRPr lang="en-US"/>
        </a:p>
      </dgm:t>
    </dgm:pt>
    <dgm:pt modelId="{245E45C7-8C9C-43CC-AAD3-9236EB1D46E1}" type="sibTrans" cxnId="{3CD6DB00-C597-418F-B961-51572695B954}">
      <dgm:prSet/>
      <dgm:spPr/>
      <dgm:t>
        <a:bodyPr/>
        <a:lstStyle/>
        <a:p>
          <a:endParaRPr lang="en-US"/>
        </a:p>
      </dgm:t>
    </dgm:pt>
    <dgm:pt modelId="{62A177BD-C969-4559-93EC-8EDF108FD178}">
      <dgm:prSet/>
      <dgm:spPr/>
      <dgm:t>
        <a:bodyPr/>
        <a:lstStyle/>
        <a:p>
          <a:r>
            <a:rPr lang="en-US" b="1"/>
            <a:t>Stigma is not always intentional.</a:t>
          </a:r>
          <a:endParaRPr lang="en-US"/>
        </a:p>
      </dgm:t>
    </dgm:pt>
    <dgm:pt modelId="{45B2A15A-CE0A-4585-8238-A526D870A295}" type="parTrans" cxnId="{414F2CB6-CAB5-4976-A374-382CD8149EB5}">
      <dgm:prSet/>
      <dgm:spPr/>
      <dgm:t>
        <a:bodyPr/>
        <a:lstStyle/>
        <a:p>
          <a:endParaRPr lang="en-US"/>
        </a:p>
      </dgm:t>
    </dgm:pt>
    <dgm:pt modelId="{65300A7B-F9E9-4D55-A81D-0AAA1F167302}" type="sibTrans" cxnId="{414F2CB6-CAB5-4976-A374-382CD8149EB5}">
      <dgm:prSet/>
      <dgm:spPr/>
      <dgm:t>
        <a:bodyPr/>
        <a:lstStyle/>
        <a:p>
          <a:endParaRPr lang="en-US"/>
        </a:p>
      </dgm:t>
    </dgm:pt>
    <dgm:pt modelId="{DC57E21B-FD51-4129-BF3A-2DE68967DDAE}">
      <dgm:prSet/>
      <dgm:spPr/>
      <dgm:t>
        <a:bodyPr/>
        <a:lstStyle/>
        <a:p>
          <a:r>
            <a:rPr lang="en-US" b="1" dirty="0"/>
            <a:t>Stigma can be based on association</a:t>
          </a:r>
          <a:r>
            <a:rPr lang="en-US" b="1" dirty="0">
              <a:latin typeface="Arial"/>
            </a:rPr>
            <a:t>.</a:t>
          </a:r>
          <a:endParaRPr lang="en-US" b="1" dirty="0"/>
        </a:p>
      </dgm:t>
    </dgm:pt>
    <dgm:pt modelId="{678E7003-D41B-40D9-99DD-2F13AC83F793}" type="parTrans" cxnId="{BE3420E9-0189-480F-B4F2-AF6F8F4F14D9}">
      <dgm:prSet/>
      <dgm:spPr/>
      <dgm:t>
        <a:bodyPr/>
        <a:lstStyle/>
        <a:p>
          <a:endParaRPr lang="en-US"/>
        </a:p>
      </dgm:t>
    </dgm:pt>
    <dgm:pt modelId="{23C5BA6D-F4E4-4C97-8FFF-FE4747335C41}" type="sibTrans" cxnId="{BE3420E9-0189-480F-B4F2-AF6F8F4F14D9}">
      <dgm:prSet/>
      <dgm:spPr/>
      <dgm:t>
        <a:bodyPr/>
        <a:lstStyle/>
        <a:p>
          <a:endParaRPr lang="en-US"/>
        </a:p>
      </dgm:t>
    </dgm:pt>
    <dgm:pt modelId="{D721E465-3C0E-4966-BD13-B893DCDA37AA}" type="pres">
      <dgm:prSet presAssocID="{A8A344BE-52D8-4608-B54A-3BF75DB2D411}" presName="linear" presStyleCnt="0">
        <dgm:presLayoutVars>
          <dgm:animLvl val="lvl"/>
          <dgm:resizeHandles val="exact"/>
        </dgm:presLayoutVars>
      </dgm:prSet>
      <dgm:spPr/>
    </dgm:pt>
    <dgm:pt modelId="{B9F6130A-0C1D-496B-9F74-3FE708C4ACF3}" type="pres">
      <dgm:prSet presAssocID="{B96935B0-8C15-46CD-B031-0E6454F9699D}" presName="parentText" presStyleLbl="node1" presStyleIdx="0" presStyleCnt="4">
        <dgm:presLayoutVars>
          <dgm:chMax val="0"/>
          <dgm:bulletEnabled val="1"/>
        </dgm:presLayoutVars>
      </dgm:prSet>
      <dgm:spPr/>
    </dgm:pt>
    <dgm:pt modelId="{297707CD-8C14-4ACA-8D1C-641914CF2878}" type="pres">
      <dgm:prSet presAssocID="{A0A5176A-D7EE-413C-A6AE-6990E5BA6329}" presName="spacer" presStyleCnt="0"/>
      <dgm:spPr/>
    </dgm:pt>
    <dgm:pt modelId="{8C350EB9-DD02-491B-88B8-780E1F0007B7}" type="pres">
      <dgm:prSet presAssocID="{82848FCD-B193-4FDD-9A92-32628349A764}" presName="parentText" presStyleLbl="node1" presStyleIdx="1" presStyleCnt="4">
        <dgm:presLayoutVars>
          <dgm:chMax val="0"/>
          <dgm:bulletEnabled val="1"/>
        </dgm:presLayoutVars>
      </dgm:prSet>
      <dgm:spPr/>
    </dgm:pt>
    <dgm:pt modelId="{F0FBF25C-CFF9-4BF7-A040-AE42E9B9E57B}" type="pres">
      <dgm:prSet presAssocID="{245E45C7-8C9C-43CC-AAD3-9236EB1D46E1}" presName="spacer" presStyleCnt="0"/>
      <dgm:spPr/>
    </dgm:pt>
    <dgm:pt modelId="{0F0D830B-5C83-4F94-9A09-6D8A0AD99311}" type="pres">
      <dgm:prSet presAssocID="{DC57E21B-FD51-4129-BF3A-2DE68967DDAE}" presName="parentText" presStyleLbl="node1" presStyleIdx="2" presStyleCnt="4">
        <dgm:presLayoutVars>
          <dgm:chMax val="0"/>
          <dgm:bulletEnabled val="1"/>
        </dgm:presLayoutVars>
      </dgm:prSet>
      <dgm:spPr/>
    </dgm:pt>
    <dgm:pt modelId="{A4212B37-72AF-4A76-9375-80436AF3F643}" type="pres">
      <dgm:prSet presAssocID="{23C5BA6D-F4E4-4C97-8FFF-FE4747335C41}" presName="spacer" presStyleCnt="0"/>
      <dgm:spPr/>
    </dgm:pt>
    <dgm:pt modelId="{936981B7-1BC7-45B1-AA7D-169ED9A3423A}" type="pres">
      <dgm:prSet presAssocID="{62A177BD-C969-4559-93EC-8EDF108FD178}" presName="parentText" presStyleLbl="node1" presStyleIdx="3" presStyleCnt="4">
        <dgm:presLayoutVars>
          <dgm:chMax val="0"/>
          <dgm:bulletEnabled val="1"/>
        </dgm:presLayoutVars>
      </dgm:prSet>
      <dgm:spPr/>
    </dgm:pt>
  </dgm:ptLst>
  <dgm:cxnLst>
    <dgm:cxn modelId="{3CD6DB00-C597-418F-B961-51572695B954}" srcId="{A8A344BE-52D8-4608-B54A-3BF75DB2D411}" destId="{82848FCD-B193-4FDD-9A92-32628349A764}" srcOrd="1" destOrd="0" parTransId="{CA572A53-FC68-43FC-9562-44861FDEFB61}" sibTransId="{245E45C7-8C9C-43CC-AAD3-9236EB1D46E1}"/>
    <dgm:cxn modelId="{563D2C12-F53B-4024-A595-DEF0A217AC1B}" type="presOf" srcId="{82848FCD-B193-4FDD-9A92-32628349A764}" destId="{8C350EB9-DD02-491B-88B8-780E1F0007B7}" srcOrd="0" destOrd="0" presId="urn:microsoft.com/office/officeart/2005/8/layout/vList2"/>
    <dgm:cxn modelId="{00C1EC22-4193-42BB-9FD3-86B4D80AF66A}" type="presOf" srcId="{A8A344BE-52D8-4608-B54A-3BF75DB2D411}" destId="{D721E465-3C0E-4966-BD13-B893DCDA37AA}" srcOrd="0" destOrd="0" presId="urn:microsoft.com/office/officeart/2005/8/layout/vList2"/>
    <dgm:cxn modelId="{12F44E2D-BEBE-4EA3-A822-46DA6367E6C8}" srcId="{A8A344BE-52D8-4608-B54A-3BF75DB2D411}" destId="{B96935B0-8C15-46CD-B031-0E6454F9699D}" srcOrd="0" destOrd="0" parTransId="{2B360DDA-15FA-4B17-AF40-4C4D7FD70CF5}" sibTransId="{A0A5176A-D7EE-413C-A6AE-6990E5BA6329}"/>
    <dgm:cxn modelId="{C51F1E3E-351D-4D60-ACF2-1F1E8B7F8204}" type="presOf" srcId="{62A177BD-C969-4559-93EC-8EDF108FD178}" destId="{936981B7-1BC7-45B1-AA7D-169ED9A3423A}" srcOrd="0" destOrd="0" presId="urn:microsoft.com/office/officeart/2005/8/layout/vList2"/>
    <dgm:cxn modelId="{3DAC0047-58AB-4F23-B4D7-B9437C7EB787}" type="presOf" srcId="{B96935B0-8C15-46CD-B031-0E6454F9699D}" destId="{B9F6130A-0C1D-496B-9F74-3FE708C4ACF3}" srcOrd="0" destOrd="0" presId="urn:microsoft.com/office/officeart/2005/8/layout/vList2"/>
    <dgm:cxn modelId="{414F2CB6-CAB5-4976-A374-382CD8149EB5}" srcId="{A8A344BE-52D8-4608-B54A-3BF75DB2D411}" destId="{62A177BD-C969-4559-93EC-8EDF108FD178}" srcOrd="3" destOrd="0" parTransId="{45B2A15A-CE0A-4585-8238-A526D870A295}" sibTransId="{65300A7B-F9E9-4D55-A81D-0AAA1F167302}"/>
    <dgm:cxn modelId="{29BCA7CE-747A-45A0-89DB-2F1342EB3A83}" type="presOf" srcId="{DC57E21B-FD51-4129-BF3A-2DE68967DDAE}" destId="{0F0D830B-5C83-4F94-9A09-6D8A0AD99311}" srcOrd="0" destOrd="0" presId="urn:microsoft.com/office/officeart/2005/8/layout/vList2"/>
    <dgm:cxn modelId="{BE3420E9-0189-480F-B4F2-AF6F8F4F14D9}" srcId="{A8A344BE-52D8-4608-B54A-3BF75DB2D411}" destId="{DC57E21B-FD51-4129-BF3A-2DE68967DDAE}" srcOrd="2" destOrd="0" parTransId="{678E7003-D41B-40D9-99DD-2F13AC83F793}" sibTransId="{23C5BA6D-F4E4-4C97-8FFF-FE4747335C41}"/>
    <dgm:cxn modelId="{52463F45-BD64-4AEB-8FCC-5CAD360198CF}" type="presParOf" srcId="{D721E465-3C0E-4966-BD13-B893DCDA37AA}" destId="{B9F6130A-0C1D-496B-9F74-3FE708C4ACF3}" srcOrd="0" destOrd="0" presId="urn:microsoft.com/office/officeart/2005/8/layout/vList2"/>
    <dgm:cxn modelId="{77D98075-ADB2-4B94-B3C6-8121552CA7E9}" type="presParOf" srcId="{D721E465-3C0E-4966-BD13-B893DCDA37AA}" destId="{297707CD-8C14-4ACA-8D1C-641914CF2878}" srcOrd="1" destOrd="0" presId="urn:microsoft.com/office/officeart/2005/8/layout/vList2"/>
    <dgm:cxn modelId="{CBC2874B-2AFD-454F-81F7-EB773F346E0C}" type="presParOf" srcId="{D721E465-3C0E-4966-BD13-B893DCDA37AA}" destId="{8C350EB9-DD02-491B-88B8-780E1F0007B7}" srcOrd="2" destOrd="0" presId="urn:microsoft.com/office/officeart/2005/8/layout/vList2"/>
    <dgm:cxn modelId="{4273C8BB-DC30-44EC-A284-E38488CADA85}" type="presParOf" srcId="{D721E465-3C0E-4966-BD13-B893DCDA37AA}" destId="{F0FBF25C-CFF9-4BF7-A040-AE42E9B9E57B}" srcOrd="3" destOrd="0" presId="urn:microsoft.com/office/officeart/2005/8/layout/vList2"/>
    <dgm:cxn modelId="{75C96D83-9173-44C5-82F0-835C48786668}" type="presParOf" srcId="{D721E465-3C0E-4966-BD13-B893DCDA37AA}" destId="{0F0D830B-5C83-4F94-9A09-6D8A0AD99311}" srcOrd="4" destOrd="0" presId="urn:microsoft.com/office/officeart/2005/8/layout/vList2"/>
    <dgm:cxn modelId="{1FEE4709-EF10-4663-8E3D-3E4600B38BF3}" type="presParOf" srcId="{D721E465-3C0E-4966-BD13-B893DCDA37AA}" destId="{A4212B37-72AF-4A76-9375-80436AF3F643}" srcOrd="5" destOrd="0" presId="urn:microsoft.com/office/officeart/2005/8/layout/vList2"/>
    <dgm:cxn modelId="{22C0FB36-F213-4625-87E5-833C7E20E159}" type="presParOf" srcId="{D721E465-3C0E-4966-BD13-B893DCDA37AA}" destId="{936981B7-1BC7-45B1-AA7D-169ED9A3423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A11229-2801-4348-96A5-1DE581FA0EB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D692DCD-11DA-4240-905C-605747A8FE21}">
      <dgm:prSet/>
      <dgm:spPr/>
      <dgm:t>
        <a:bodyPr/>
        <a:lstStyle/>
        <a:p>
          <a:pPr rtl="0"/>
          <a:r>
            <a:rPr lang="en-US" b="1" dirty="0"/>
            <a:t>Reducing the stigma surrounding HIV is paramount to ending the epidemic.</a:t>
          </a:r>
          <a:r>
            <a:rPr lang="en-US" b="1" dirty="0">
              <a:latin typeface="Segoe UI"/>
            </a:rPr>
            <a:t> </a:t>
          </a:r>
          <a:endParaRPr lang="en-US" dirty="0"/>
        </a:p>
      </dgm:t>
    </dgm:pt>
    <dgm:pt modelId="{9ABB104C-6DCA-43A2-A76F-66534EF14442}" type="parTrans" cxnId="{E45C7383-7418-41EE-8212-134066378BBF}">
      <dgm:prSet/>
      <dgm:spPr/>
      <dgm:t>
        <a:bodyPr/>
        <a:lstStyle/>
        <a:p>
          <a:endParaRPr lang="en-US"/>
        </a:p>
      </dgm:t>
    </dgm:pt>
    <dgm:pt modelId="{948AD26C-8565-4CDA-B220-3BE0F6D40721}" type="sibTrans" cxnId="{E45C7383-7418-41EE-8212-134066378BBF}">
      <dgm:prSet/>
      <dgm:spPr/>
      <dgm:t>
        <a:bodyPr/>
        <a:lstStyle/>
        <a:p>
          <a:endParaRPr lang="en-US"/>
        </a:p>
      </dgm:t>
    </dgm:pt>
    <dgm:pt modelId="{050686FE-18D9-4E28-AB55-43330ACDF9E5}">
      <dgm:prSet/>
      <dgm:spPr/>
      <dgm:t>
        <a:bodyPr/>
        <a:lstStyle/>
        <a:p>
          <a:pPr rtl="0"/>
          <a:r>
            <a:rPr lang="en-US" b="1">
              <a:solidFill>
                <a:schemeClr val="tx1"/>
              </a:solidFill>
            </a:rPr>
            <a:t>We want to encourage people to get tested, and into treatment if positive.</a:t>
          </a:r>
          <a:r>
            <a:rPr lang="en-US" b="1">
              <a:solidFill>
                <a:schemeClr val="tx1"/>
              </a:solidFill>
              <a:latin typeface="Segoe UI"/>
            </a:rPr>
            <a:t> </a:t>
          </a:r>
          <a:endParaRPr lang="en-US">
            <a:solidFill>
              <a:schemeClr val="tx1"/>
            </a:solidFill>
          </a:endParaRPr>
        </a:p>
      </dgm:t>
    </dgm:pt>
    <dgm:pt modelId="{19DE33E9-BFF9-436F-8C71-83461C916DF3}" type="parTrans" cxnId="{556127E1-8C77-4B0C-9236-A58986F8DBD7}">
      <dgm:prSet/>
      <dgm:spPr/>
      <dgm:t>
        <a:bodyPr/>
        <a:lstStyle/>
        <a:p>
          <a:endParaRPr lang="en-US"/>
        </a:p>
      </dgm:t>
    </dgm:pt>
    <dgm:pt modelId="{41BCD16E-21D4-4CA2-B965-990F3F81BC8C}" type="sibTrans" cxnId="{556127E1-8C77-4B0C-9236-A58986F8DBD7}">
      <dgm:prSet/>
      <dgm:spPr/>
      <dgm:t>
        <a:bodyPr/>
        <a:lstStyle/>
        <a:p>
          <a:endParaRPr lang="en-US"/>
        </a:p>
      </dgm:t>
    </dgm:pt>
    <dgm:pt modelId="{95A9B938-3779-4EE9-AFB4-D1B900EA381A}">
      <dgm:prSet/>
      <dgm:spPr/>
      <dgm:t>
        <a:bodyPr/>
        <a:lstStyle/>
        <a:p>
          <a:r>
            <a:rPr lang="en-US" b="1" dirty="0">
              <a:solidFill>
                <a:schemeClr val="tx1"/>
              </a:solidFill>
            </a:rPr>
            <a:t>We want to encourage people in treatment to stay in </a:t>
          </a:r>
          <a:r>
            <a:rPr lang="en-US" b="1" dirty="0">
              <a:solidFill>
                <a:schemeClr val="tx1"/>
              </a:solidFill>
              <a:latin typeface="+mn-lt"/>
            </a:rPr>
            <a:t>care</a:t>
          </a:r>
          <a:r>
            <a:rPr lang="en-US" b="1" dirty="0">
              <a:solidFill>
                <a:schemeClr val="tx1"/>
              </a:solidFill>
            </a:rPr>
            <a:t> because Undetectable equals Untransmittable (U=U).</a:t>
          </a:r>
          <a:endParaRPr lang="en-US" dirty="0">
            <a:solidFill>
              <a:schemeClr val="tx1"/>
            </a:solidFill>
          </a:endParaRPr>
        </a:p>
      </dgm:t>
    </dgm:pt>
    <dgm:pt modelId="{7495B0BA-4765-49FB-A330-8305A9B80CA1}" type="parTrans" cxnId="{EAFCED52-1567-4047-BA75-4C59CF6F9B24}">
      <dgm:prSet/>
      <dgm:spPr/>
      <dgm:t>
        <a:bodyPr/>
        <a:lstStyle/>
        <a:p>
          <a:endParaRPr lang="en-US"/>
        </a:p>
      </dgm:t>
    </dgm:pt>
    <dgm:pt modelId="{ED98C891-148D-43C7-BD10-BD3693B9C131}" type="sibTrans" cxnId="{EAFCED52-1567-4047-BA75-4C59CF6F9B24}">
      <dgm:prSet/>
      <dgm:spPr/>
      <dgm:t>
        <a:bodyPr/>
        <a:lstStyle/>
        <a:p>
          <a:endParaRPr lang="en-US"/>
        </a:p>
      </dgm:t>
    </dgm:pt>
    <dgm:pt modelId="{96664E2B-CF54-432A-90CB-6CCDBD61AF11}">
      <dgm:prSet/>
      <dgm:spPr/>
      <dgm:t>
        <a:bodyPr/>
        <a:lstStyle/>
        <a:p>
          <a:r>
            <a:rPr lang="en-US" b="1" dirty="0">
              <a:solidFill>
                <a:schemeClr val="bg1"/>
              </a:solidFill>
            </a:rPr>
            <a:t>Negative experiences in healthcare either currently or in the past, can determine whether patients get tested, seek treatment or stay in treatment</a:t>
          </a:r>
        </a:p>
      </dgm:t>
    </dgm:pt>
    <dgm:pt modelId="{2A64A5B5-EACD-4086-B99F-21D1784B40E6}" type="parTrans" cxnId="{24D91D12-4F70-4DD7-ABB6-DA8181EF031E}">
      <dgm:prSet/>
      <dgm:spPr/>
      <dgm:t>
        <a:bodyPr/>
        <a:lstStyle/>
        <a:p>
          <a:endParaRPr lang="en-US"/>
        </a:p>
      </dgm:t>
    </dgm:pt>
    <dgm:pt modelId="{F0744291-EA91-43C5-A699-1687256566BD}" type="sibTrans" cxnId="{24D91D12-4F70-4DD7-ABB6-DA8181EF031E}">
      <dgm:prSet/>
      <dgm:spPr/>
      <dgm:t>
        <a:bodyPr/>
        <a:lstStyle/>
        <a:p>
          <a:endParaRPr lang="en-US"/>
        </a:p>
      </dgm:t>
    </dgm:pt>
    <dgm:pt modelId="{60456D4E-9D1D-45E0-8780-A233BD134ABC}" type="pres">
      <dgm:prSet presAssocID="{2BA11229-2801-4348-96A5-1DE581FA0EB0}" presName="linear" presStyleCnt="0">
        <dgm:presLayoutVars>
          <dgm:animLvl val="lvl"/>
          <dgm:resizeHandles val="exact"/>
        </dgm:presLayoutVars>
      </dgm:prSet>
      <dgm:spPr/>
    </dgm:pt>
    <dgm:pt modelId="{BFF2BDD3-B7DC-4CB6-BBD1-7B2C5A3A20C1}" type="pres">
      <dgm:prSet presAssocID="{5D692DCD-11DA-4240-905C-605747A8FE21}" presName="parentText" presStyleLbl="node1" presStyleIdx="0" presStyleCnt="2" custLinFactNeighborX="-3701" custLinFactNeighborY="732">
        <dgm:presLayoutVars>
          <dgm:chMax val="0"/>
          <dgm:bulletEnabled val="1"/>
        </dgm:presLayoutVars>
      </dgm:prSet>
      <dgm:spPr/>
    </dgm:pt>
    <dgm:pt modelId="{743A7F00-4A56-4E9D-848B-971059C400A6}" type="pres">
      <dgm:prSet presAssocID="{5D692DCD-11DA-4240-905C-605747A8FE21}" presName="childText" presStyleLbl="revTx" presStyleIdx="0" presStyleCnt="1" custLinFactNeighborX="-3701" custLinFactNeighborY="625">
        <dgm:presLayoutVars>
          <dgm:bulletEnabled val="1"/>
        </dgm:presLayoutVars>
      </dgm:prSet>
      <dgm:spPr/>
    </dgm:pt>
    <dgm:pt modelId="{BE4AB6CB-1E15-4A64-A2AF-1E4C7F83D18D}" type="pres">
      <dgm:prSet presAssocID="{96664E2B-CF54-432A-90CB-6CCDBD61AF11}" presName="parentText" presStyleLbl="node1" presStyleIdx="1" presStyleCnt="2" custLinFactNeighborX="-3701" custLinFactNeighborY="809">
        <dgm:presLayoutVars>
          <dgm:chMax val="0"/>
          <dgm:bulletEnabled val="1"/>
        </dgm:presLayoutVars>
      </dgm:prSet>
      <dgm:spPr/>
    </dgm:pt>
  </dgm:ptLst>
  <dgm:cxnLst>
    <dgm:cxn modelId="{24D91D12-4F70-4DD7-ABB6-DA8181EF031E}" srcId="{2BA11229-2801-4348-96A5-1DE581FA0EB0}" destId="{96664E2B-CF54-432A-90CB-6CCDBD61AF11}" srcOrd="1" destOrd="0" parTransId="{2A64A5B5-EACD-4086-B99F-21D1784B40E6}" sibTransId="{F0744291-EA91-43C5-A699-1687256566BD}"/>
    <dgm:cxn modelId="{15103A1A-2AC8-4139-91A6-15730479798A}" type="presOf" srcId="{95A9B938-3779-4EE9-AFB4-D1B900EA381A}" destId="{743A7F00-4A56-4E9D-848B-971059C400A6}" srcOrd="0" destOrd="1" presId="urn:microsoft.com/office/officeart/2005/8/layout/vList2"/>
    <dgm:cxn modelId="{EAFCED52-1567-4047-BA75-4C59CF6F9B24}" srcId="{5D692DCD-11DA-4240-905C-605747A8FE21}" destId="{95A9B938-3779-4EE9-AFB4-D1B900EA381A}" srcOrd="1" destOrd="0" parTransId="{7495B0BA-4765-49FB-A330-8305A9B80CA1}" sibTransId="{ED98C891-148D-43C7-BD10-BD3693B9C131}"/>
    <dgm:cxn modelId="{70D20F83-4E16-4FBD-9194-679D06F85E9B}" type="presOf" srcId="{050686FE-18D9-4E28-AB55-43330ACDF9E5}" destId="{743A7F00-4A56-4E9D-848B-971059C400A6}" srcOrd="0" destOrd="0" presId="urn:microsoft.com/office/officeart/2005/8/layout/vList2"/>
    <dgm:cxn modelId="{E45C7383-7418-41EE-8212-134066378BBF}" srcId="{2BA11229-2801-4348-96A5-1DE581FA0EB0}" destId="{5D692DCD-11DA-4240-905C-605747A8FE21}" srcOrd="0" destOrd="0" parTransId="{9ABB104C-6DCA-43A2-A76F-66534EF14442}" sibTransId="{948AD26C-8565-4CDA-B220-3BE0F6D40721}"/>
    <dgm:cxn modelId="{6231F89F-CA59-4144-A8E9-9F4278AF9E17}" type="presOf" srcId="{96664E2B-CF54-432A-90CB-6CCDBD61AF11}" destId="{BE4AB6CB-1E15-4A64-A2AF-1E4C7F83D18D}" srcOrd="0" destOrd="0" presId="urn:microsoft.com/office/officeart/2005/8/layout/vList2"/>
    <dgm:cxn modelId="{818568A2-705F-4EA8-A618-79F29CE4F980}" type="presOf" srcId="{5D692DCD-11DA-4240-905C-605747A8FE21}" destId="{BFF2BDD3-B7DC-4CB6-BBD1-7B2C5A3A20C1}" srcOrd="0" destOrd="0" presId="urn:microsoft.com/office/officeart/2005/8/layout/vList2"/>
    <dgm:cxn modelId="{3982DABF-B6F8-40BC-AB48-C60E5B0005A1}" type="presOf" srcId="{2BA11229-2801-4348-96A5-1DE581FA0EB0}" destId="{60456D4E-9D1D-45E0-8780-A233BD134ABC}" srcOrd="0" destOrd="0" presId="urn:microsoft.com/office/officeart/2005/8/layout/vList2"/>
    <dgm:cxn modelId="{556127E1-8C77-4B0C-9236-A58986F8DBD7}" srcId="{5D692DCD-11DA-4240-905C-605747A8FE21}" destId="{050686FE-18D9-4E28-AB55-43330ACDF9E5}" srcOrd="0" destOrd="0" parTransId="{19DE33E9-BFF9-436F-8C71-83461C916DF3}" sibTransId="{41BCD16E-21D4-4CA2-B965-990F3F81BC8C}"/>
    <dgm:cxn modelId="{9E50DB2F-46F5-479B-A685-5B632A148617}" type="presParOf" srcId="{60456D4E-9D1D-45E0-8780-A233BD134ABC}" destId="{BFF2BDD3-B7DC-4CB6-BBD1-7B2C5A3A20C1}" srcOrd="0" destOrd="0" presId="urn:microsoft.com/office/officeart/2005/8/layout/vList2"/>
    <dgm:cxn modelId="{1C9D88EF-B44B-4DE0-AF0E-575367C0EAAE}" type="presParOf" srcId="{60456D4E-9D1D-45E0-8780-A233BD134ABC}" destId="{743A7F00-4A56-4E9D-848B-971059C400A6}" srcOrd="1" destOrd="0" presId="urn:microsoft.com/office/officeart/2005/8/layout/vList2"/>
    <dgm:cxn modelId="{B02BBEE8-6833-4095-B79F-CF33EDE043E8}" type="presParOf" srcId="{60456D4E-9D1D-45E0-8780-A233BD134ABC}" destId="{BE4AB6CB-1E15-4A64-A2AF-1E4C7F83D18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00BAB9-1157-46DB-95D4-7BCA82EAF48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632A848A-DDEC-4D93-89F7-4F5BCBAF2E3F}">
      <dgm:prSet/>
      <dgm:spPr/>
      <dgm:t>
        <a:bodyPr/>
        <a:lstStyle/>
        <a:p>
          <a:r>
            <a:rPr lang="en-US" b="1" dirty="0"/>
            <a:t>A universal way to interact with people who have experienced trauma.</a:t>
          </a:r>
          <a:endParaRPr lang="en-US" dirty="0"/>
        </a:p>
      </dgm:t>
    </dgm:pt>
    <dgm:pt modelId="{783E857F-B1EE-4999-AABE-FDCD65C662FC}" type="parTrans" cxnId="{DACD0AB3-5291-4D26-AE90-AFCC0D8F88AC}">
      <dgm:prSet/>
      <dgm:spPr/>
      <dgm:t>
        <a:bodyPr/>
        <a:lstStyle/>
        <a:p>
          <a:endParaRPr lang="en-US"/>
        </a:p>
      </dgm:t>
    </dgm:pt>
    <dgm:pt modelId="{B5ADD242-A190-46AE-A6AE-7AF2E689A2A9}" type="sibTrans" cxnId="{DACD0AB3-5291-4D26-AE90-AFCC0D8F88AC}">
      <dgm:prSet/>
      <dgm:spPr/>
      <dgm:t>
        <a:bodyPr/>
        <a:lstStyle/>
        <a:p>
          <a:endParaRPr lang="en-US"/>
        </a:p>
      </dgm:t>
    </dgm:pt>
    <dgm:pt modelId="{74361884-3E7C-4426-95DA-E4FDA0F0D52B}">
      <dgm:prSet custT="1"/>
      <dgm:spPr/>
      <dgm:t>
        <a:bodyPr/>
        <a:lstStyle/>
        <a:p>
          <a:pPr>
            <a:buFont typeface="Arial" panose="020B0604020202020204" pitchFamily="34" charset="0"/>
            <a:buChar char="•"/>
          </a:pPr>
          <a:r>
            <a:rPr lang="en-US" sz="1800" dirty="0"/>
            <a:t>Asking </a:t>
          </a:r>
          <a:r>
            <a:rPr lang="en-US" sz="1800" dirty="0">
              <a:latin typeface="Segoe UI"/>
            </a:rPr>
            <a:t>"What</a:t>
          </a:r>
          <a:r>
            <a:rPr lang="en-US" sz="1800" dirty="0"/>
            <a:t> happened to you instead</a:t>
          </a:r>
          <a:r>
            <a:rPr lang="en-US" sz="1800" dirty="0">
              <a:latin typeface="Segoe UI"/>
            </a:rPr>
            <a:t>?"</a:t>
          </a:r>
          <a:r>
            <a:rPr lang="en-US" sz="1800" dirty="0"/>
            <a:t> of </a:t>
          </a:r>
          <a:r>
            <a:rPr lang="en-US" sz="1800" dirty="0">
              <a:latin typeface="Segoe UI"/>
            </a:rPr>
            <a:t>"What’s</a:t>
          </a:r>
          <a:r>
            <a:rPr lang="en-US" sz="1800" dirty="0"/>
            <a:t> wrong with you</a:t>
          </a:r>
          <a:r>
            <a:rPr lang="en-US" sz="1800" dirty="0">
              <a:latin typeface="Segoe UI"/>
            </a:rPr>
            <a:t>?"</a:t>
          </a:r>
          <a:endParaRPr lang="en-US" sz="1800" dirty="0"/>
        </a:p>
      </dgm:t>
    </dgm:pt>
    <dgm:pt modelId="{B546F3A0-5DA6-42B0-A854-D4006287F674}" type="parTrans" cxnId="{2371037A-EF29-43F8-93A2-157C4BF2255E}">
      <dgm:prSet/>
      <dgm:spPr/>
      <dgm:t>
        <a:bodyPr/>
        <a:lstStyle/>
        <a:p>
          <a:endParaRPr lang="en-US"/>
        </a:p>
      </dgm:t>
    </dgm:pt>
    <dgm:pt modelId="{F0B93E53-1472-4D83-9CFD-A7A25216A40B}" type="sibTrans" cxnId="{2371037A-EF29-43F8-93A2-157C4BF2255E}">
      <dgm:prSet/>
      <dgm:spPr/>
      <dgm:t>
        <a:bodyPr/>
        <a:lstStyle/>
        <a:p>
          <a:endParaRPr lang="en-US"/>
        </a:p>
      </dgm:t>
    </dgm:pt>
    <dgm:pt modelId="{780BBD79-AC47-4CB3-BD4A-1C0D116FFA14}">
      <dgm:prSet/>
      <dgm:spPr/>
      <dgm:t>
        <a:bodyPr/>
        <a:lstStyle/>
        <a:p>
          <a:pPr rtl="0">
            <a:buFont typeface="Courier New" panose="02070309020205020404" pitchFamily="49" charset="0"/>
            <a:buChar char="o"/>
          </a:pPr>
          <a:r>
            <a:rPr lang="en-US" b="1" dirty="0"/>
            <a:t>Based on 5 principles</a:t>
          </a:r>
          <a:r>
            <a:rPr lang="en-US" b="1" dirty="0">
              <a:latin typeface="Segoe UI"/>
            </a:rPr>
            <a:t> </a:t>
          </a:r>
          <a:endParaRPr lang="en-US" b="1" dirty="0"/>
        </a:p>
      </dgm:t>
    </dgm:pt>
    <dgm:pt modelId="{AAF443B0-2B49-41B1-8426-360CE1A47A46}" type="parTrans" cxnId="{21103B82-105E-4EF7-A563-4E1FC6FEDC13}">
      <dgm:prSet/>
      <dgm:spPr/>
      <dgm:t>
        <a:bodyPr/>
        <a:lstStyle/>
        <a:p>
          <a:endParaRPr lang="en-US"/>
        </a:p>
      </dgm:t>
    </dgm:pt>
    <dgm:pt modelId="{1F430AA9-260D-49B1-A663-47530141737A}" type="sibTrans" cxnId="{21103B82-105E-4EF7-A563-4E1FC6FEDC13}">
      <dgm:prSet/>
      <dgm:spPr/>
      <dgm:t>
        <a:bodyPr/>
        <a:lstStyle/>
        <a:p>
          <a:endParaRPr lang="en-US"/>
        </a:p>
      </dgm:t>
    </dgm:pt>
    <dgm:pt modelId="{AFD754C9-3596-40C6-A65E-9B1531CF4F72}">
      <dgm:prSet custT="1"/>
      <dgm:spPr/>
      <dgm:t>
        <a:bodyPr/>
        <a:lstStyle/>
        <a:p>
          <a:r>
            <a:rPr lang="en-US" sz="1800" dirty="0">
              <a:latin typeface="+mn-lt"/>
            </a:rPr>
            <a:t>Seek to avoid re-traumatization</a:t>
          </a:r>
        </a:p>
      </dgm:t>
    </dgm:pt>
    <dgm:pt modelId="{49E18E77-282F-4CBB-809B-BC265389FD60}" type="parTrans" cxnId="{62003497-078F-4E72-866D-1CCEABB9313B}">
      <dgm:prSet/>
      <dgm:spPr/>
      <dgm:t>
        <a:bodyPr/>
        <a:lstStyle/>
        <a:p>
          <a:endParaRPr lang="en-US"/>
        </a:p>
      </dgm:t>
    </dgm:pt>
    <dgm:pt modelId="{6D65E9DA-C35F-426C-A240-30CDF0C06B6B}" type="sibTrans" cxnId="{62003497-078F-4E72-866D-1CCEABB9313B}">
      <dgm:prSet/>
      <dgm:spPr/>
      <dgm:t>
        <a:bodyPr/>
        <a:lstStyle/>
        <a:p>
          <a:endParaRPr lang="en-US"/>
        </a:p>
      </dgm:t>
    </dgm:pt>
    <dgm:pt modelId="{CA6203B1-A943-4D24-A8BF-5B1316B92754}">
      <dgm:prSet custT="1"/>
      <dgm:spPr/>
      <dgm:t>
        <a:bodyPr/>
        <a:lstStyle/>
        <a:p>
          <a:pPr rtl="0"/>
          <a:r>
            <a:rPr lang="en-US" sz="1800" dirty="0">
              <a:latin typeface="+mn-lt"/>
            </a:rPr>
            <a:t>Promote safety, avoid triggering or causing anxiety, be sensitive to power differentials, allow for people to speak out, and have a system in place to address and follow up on problems and complaints. </a:t>
          </a:r>
        </a:p>
      </dgm:t>
    </dgm:pt>
    <dgm:pt modelId="{BDED08A4-B7D7-4111-B73D-2D2B14C33276}" type="parTrans" cxnId="{FE592372-C7E2-4963-B294-E7F6A04AE7BA}">
      <dgm:prSet/>
      <dgm:spPr/>
      <dgm:t>
        <a:bodyPr/>
        <a:lstStyle/>
        <a:p>
          <a:endParaRPr lang="en-US"/>
        </a:p>
      </dgm:t>
    </dgm:pt>
    <dgm:pt modelId="{42F3693B-19B4-424A-BBF1-0D5BA459EAA4}" type="sibTrans" cxnId="{FE592372-C7E2-4963-B294-E7F6A04AE7BA}">
      <dgm:prSet/>
      <dgm:spPr/>
      <dgm:t>
        <a:bodyPr/>
        <a:lstStyle/>
        <a:p>
          <a:endParaRPr lang="en-US"/>
        </a:p>
      </dgm:t>
    </dgm:pt>
    <dgm:pt modelId="{2FAAAF40-22BD-491B-AE2D-27A930A77F61}">
      <dgm:prSet/>
      <dgm:spPr/>
      <dgm:t>
        <a:bodyPr/>
        <a:lstStyle/>
        <a:p>
          <a:r>
            <a:rPr lang="en-US" b="1" dirty="0"/>
            <a:t>Use EVENT principle when responding to traumatic events</a:t>
          </a:r>
        </a:p>
      </dgm:t>
    </dgm:pt>
    <dgm:pt modelId="{20D66E7F-763B-47F2-9623-6B2E042A1700}" type="parTrans" cxnId="{CCB99799-1021-411C-A90E-02729AEAAF03}">
      <dgm:prSet/>
      <dgm:spPr/>
      <dgm:t>
        <a:bodyPr/>
        <a:lstStyle/>
        <a:p>
          <a:endParaRPr lang="en-US"/>
        </a:p>
      </dgm:t>
    </dgm:pt>
    <dgm:pt modelId="{6B990450-E2B1-4F18-9FA1-A72E8C06CB8C}" type="sibTrans" cxnId="{CCB99799-1021-411C-A90E-02729AEAAF03}">
      <dgm:prSet/>
      <dgm:spPr/>
      <dgm:t>
        <a:bodyPr/>
        <a:lstStyle/>
        <a:p>
          <a:endParaRPr lang="en-US"/>
        </a:p>
      </dgm:t>
    </dgm:pt>
    <dgm:pt modelId="{2AD4FF13-4481-4401-863A-E6F192049708}">
      <dgm:prSet custT="1"/>
      <dgm:spPr/>
      <dgm:t>
        <a:bodyPr/>
        <a:lstStyle/>
        <a:p>
          <a:pPr algn="l">
            <a:buFont typeface="Arial" panose="020B0604020202020204" pitchFamily="34" charset="0"/>
            <a:buChar char="•"/>
          </a:pPr>
          <a:r>
            <a:rPr lang="en-US" sz="1600" b="1" dirty="0">
              <a:latin typeface="+mn-lt"/>
            </a:rPr>
            <a:t>E</a:t>
          </a:r>
          <a:r>
            <a:rPr lang="en-US" sz="1600" dirty="0">
              <a:latin typeface="+mn-lt"/>
            </a:rPr>
            <a:t>mpathize – show empathy</a:t>
          </a:r>
        </a:p>
      </dgm:t>
    </dgm:pt>
    <dgm:pt modelId="{8E1A374D-4508-4BBC-8356-2C1F00023CEE}" type="parTrans" cxnId="{1F0F75E1-2C5A-4501-BE14-5C680C91A782}">
      <dgm:prSet/>
      <dgm:spPr/>
      <dgm:t>
        <a:bodyPr/>
        <a:lstStyle/>
        <a:p>
          <a:endParaRPr lang="en-US"/>
        </a:p>
      </dgm:t>
    </dgm:pt>
    <dgm:pt modelId="{D5F0E401-F3FA-4B8F-980B-1E0EC5618E18}" type="sibTrans" cxnId="{1F0F75E1-2C5A-4501-BE14-5C680C91A782}">
      <dgm:prSet/>
      <dgm:spPr/>
      <dgm:t>
        <a:bodyPr/>
        <a:lstStyle/>
        <a:p>
          <a:endParaRPr lang="en-US"/>
        </a:p>
      </dgm:t>
    </dgm:pt>
    <dgm:pt modelId="{2FD8E66B-1609-4643-9469-89EC11F8E8B9}">
      <dgm:prSet custT="1"/>
      <dgm:spPr/>
      <dgm:t>
        <a:bodyPr/>
        <a:lstStyle/>
        <a:p>
          <a:pPr algn="l">
            <a:buFont typeface="Arial" panose="020B0604020202020204" pitchFamily="34" charset="0"/>
            <a:buChar char="•"/>
          </a:pPr>
          <a:r>
            <a:rPr lang="en-US" sz="1600" b="1" dirty="0">
              <a:latin typeface="+mn-lt"/>
            </a:rPr>
            <a:t>V</a:t>
          </a:r>
          <a:r>
            <a:rPr lang="en-US" sz="1600" dirty="0">
              <a:latin typeface="+mn-lt"/>
            </a:rPr>
            <a:t>alidate – the person and their experiences</a:t>
          </a:r>
        </a:p>
      </dgm:t>
    </dgm:pt>
    <dgm:pt modelId="{05A36686-8948-4BD1-A3D9-78CEB36506D2}" type="parTrans" cxnId="{068B448E-9C65-428D-8AC8-85E7FE75CCAA}">
      <dgm:prSet/>
      <dgm:spPr/>
      <dgm:t>
        <a:bodyPr/>
        <a:lstStyle/>
        <a:p>
          <a:endParaRPr lang="en-US"/>
        </a:p>
      </dgm:t>
    </dgm:pt>
    <dgm:pt modelId="{82A3A517-ACB6-4D27-887C-16B645269D05}" type="sibTrans" cxnId="{068B448E-9C65-428D-8AC8-85E7FE75CCAA}">
      <dgm:prSet/>
      <dgm:spPr/>
      <dgm:t>
        <a:bodyPr/>
        <a:lstStyle/>
        <a:p>
          <a:endParaRPr lang="en-US"/>
        </a:p>
      </dgm:t>
    </dgm:pt>
    <dgm:pt modelId="{524F1E13-E47A-4219-9ED2-A99E27C28EA8}">
      <dgm:prSet custT="1"/>
      <dgm:spPr/>
      <dgm:t>
        <a:bodyPr/>
        <a:lstStyle/>
        <a:p>
          <a:pPr algn="l">
            <a:buFont typeface="Arial" panose="020B0604020202020204" pitchFamily="34" charset="0"/>
            <a:buChar char="•"/>
          </a:pPr>
          <a:r>
            <a:rPr lang="en-US" sz="1600" b="1" dirty="0">
              <a:latin typeface="+mn-lt"/>
            </a:rPr>
            <a:t>N</a:t>
          </a:r>
          <a:r>
            <a:rPr lang="en-US" sz="1600" dirty="0">
              <a:latin typeface="+mn-lt"/>
            </a:rPr>
            <a:t>ormalize – normalize their experience</a:t>
          </a:r>
        </a:p>
      </dgm:t>
    </dgm:pt>
    <dgm:pt modelId="{34F5B587-3DC6-4DBA-B041-7AC66ECD4F22}" type="parTrans" cxnId="{285B1010-19C8-4A52-BF53-BA6C0DF6DE00}">
      <dgm:prSet/>
      <dgm:spPr/>
      <dgm:t>
        <a:bodyPr/>
        <a:lstStyle/>
        <a:p>
          <a:endParaRPr lang="en-US"/>
        </a:p>
      </dgm:t>
    </dgm:pt>
    <dgm:pt modelId="{080321BC-542D-4B5A-8CD8-35AE6E5C6F0B}" type="sibTrans" cxnId="{285B1010-19C8-4A52-BF53-BA6C0DF6DE00}">
      <dgm:prSet/>
      <dgm:spPr/>
      <dgm:t>
        <a:bodyPr/>
        <a:lstStyle/>
        <a:p>
          <a:endParaRPr lang="en-US"/>
        </a:p>
      </dgm:t>
    </dgm:pt>
    <dgm:pt modelId="{C3DB8FC8-4945-4319-B871-A560A8E2019D}">
      <dgm:prSet custT="1"/>
      <dgm:spPr/>
      <dgm:t>
        <a:bodyPr/>
        <a:lstStyle/>
        <a:p>
          <a:pPr algn="l">
            <a:buFont typeface="Arial" panose="020B0604020202020204" pitchFamily="34" charset="0"/>
            <a:buChar char="•"/>
          </a:pPr>
          <a:r>
            <a:rPr lang="en-US" sz="1600" b="1" dirty="0">
              <a:latin typeface="+mn-lt"/>
            </a:rPr>
            <a:t>T</a:t>
          </a:r>
          <a:r>
            <a:rPr lang="en-US" sz="1600" dirty="0">
              <a:latin typeface="+mn-lt"/>
            </a:rPr>
            <a:t>rust – respect personal and professional boundaries</a:t>
          </a:r>
        </a:p>
      </dgm:t>
    </dgm:pt>
    <dgm:pt modelId="{3F1759CB-FC66-4C77-B497-B6A73660F23A}" type="parTrans" cxnId="{4B3D1410-3773-4EDF-93A0-16124E2354C6}">
      <dgm:prSet/>
      <dgm:spPr/>
      <dgm:t>
        <a:bodyPr/>
        <a:lstStyle/>
        <a:p>
          <a:endParaRPr lang="en-US"/>
        </a:p>
      </dgm:t>
    </dgm:pt>
    <dgm:pt modelId="{9707869E-E90C-4040-A845-EA51E09176E0}" type="sibTrans" cxnId="{4B3D1410-3773-4EDF-93A0-16124E2354C6}">
      <dgm:prSet/>
      <dgm:spPr/>
      <dgm:t>
        <a:bodyPr/>
        <a:lstStyle/>
        <a:p>
          <a:endParaRPr lang="en-US"/>
        </a:p>
      </dgm:t>
    </dgm:pt>
    <dgm:pt modelId="{A7445368-444F-4DA8-9B89-B2F5E12842B0}">
      <dgm:prSet custT="1"/>
      <dgm:spPr/>
      <dgm:t>
        <a:bodyPr/>
        <a:lstStyle/>
        <a:p>
          <a:pPr algn="l">
            <a:buFont typeface="Arial" panose="020B0604020202020204" pitchFamily="34" charset="0"/>
            <a:buChar char="•"/>
          </a:pPr>
          <a:r>
            <a:rPr lang="en-US" sz="1600" b="1" dirty="0">
              <a:latin typeface="+mn-lt"/>
            </a:rPr>
            <a:t>E</a:t>
          </a:r>
          <a:r>
            <a:rPr lang="en-US" sz="1600" dirty="0">
              <a:latin typeface="+mn-lt"/>
            </a:rPr>
            <a:t>qualize – treat them as equals and the experts of themselves</a:t>
          </a:r>
        </a:p>
      </dgm:t>
    </dgm:pt>
    <dgm:pt modelId="{D25ADB8F-0BC6-4C10-BADD-E0D6494C7F8F}" type="parTrans" cxnId="{B6958B8A-5159-49E2-A9B1-0257F9D32BF2}">
      <dgm:prSet/>
      <dgm:spPr/>
      <dgm:t>
        <a:bodyPr/>
        <a:lstStyle/>
        <a:p>
          <a:endParaRPr lang="en-US"/>
        </a:p>
      </dgm:t>
    </dgm:pt>
    <dgm:pt modelId="{4F2DCCD4-4B43-4013-BF53-96E40E93589A}" type="sibTrans" cxnId="{B6958B8A-5159-49E2-A9B1-0257F9D32BF2}">
      <dgm:prSet/>
      <dgm:spPr/>
      <dgm:t>
        <a:bodyPr/>
        <a:lstStyle/>
        <a:p>
          <a:endParaRPr lang="en-US"/>
        </a:p>
      </dgm:t>
    </dgm:pt>
    <dgm:pt modelId="{EC07067A-DCDD-46F9-B287-FDE0731FF642}" type="pres">
      <dgm:prSet presAssocID="{9E00BAB9-1157-46DB-95D4-7BCA82EAF48E}" presName="Name0" presStyleCnt="0">
        <dgm:presLayoutVars>
          <dgm:dir/>
          <dgm:animLvl val="lvl"/>
          <dgm:resizeHandles val="exact"/>
        </dgm:presLayoutVars>
      </dgm:prSet>
      <dgm:spPr/>
    </dgm:pt>
    <dgm:pt modelId="{B4CEDAA9-0D74-4122-8DCB-971C9B6111A8}" type="pres">
      <dgm:prSet presAssocID="{632A848A-DDEC-4D93-89F7-4F5BCBAF2E3F}" presName="linNode" presStyleCnt="0"/>
      <dgm:spPr/>
    </dgm:pt>
    <dgm:pt modelId="{7C143AAD-3A08-44D9-8589-646D8CCB5631}" type="pres">
      <dgm:prSet presAssocID="{632A848A-DDEC-4D93-89F7-4F5BCBAF2E3F}" presName="parentText" presStyleLbl="node1" presStyleIdx="0" presStyleCnt="3">
        <dgm:presLayoutVars>
          <dgm:chMax val="1"/>
          <dgm:bulletEnabled val="1"/>
        </dgm:presLayoutVars>
      </dgm:prSet>
      <dgm:spPr/>
    </dgm:pt>
    <dgm:pt modelId="{973B4DD8-06EE-439D-BBBE-0A0F6AB375DA}" type="pres">
      <dgm:prSet presAssocID="{632A848A-DDEC-4D93-89F7-4F5BCBAF2E3F}" presName="descendantText" presStyleLbl="alignAccFollowNode1" presStyleIdx="0" presStyleCnt="3">
        <dgm:presLayoutVars>
          <dgm:bulletEnabled val="1"/>
        </dgm:presLayoutVars>
      </dgm:prSet>
      <dgm:spPr/>
    </dgm:pt>
    <dgm:pt modelId="{17148A48-27FA-4B71-8CBD-EA8E8AD21E7F}" type="pres">
      <dgm:prSet presAssocID="{B5ADD242-A190-46AE-A6AE-7AF2E689A2A9}" presName="sp" presStyleCnt="0"/>
      <dgm:spPr/>
    </dgm:pt>
    <dgm:pt modelId="{DF601A91-3823-40D3-8C2E-F3797B397E11}" type="pres">
      <dgm:prSet presAssocID="{780BBD79-AC47-4CB3-BD4A-1C0D116FFA14}" presName="linNode" presStyleCnt="0"/>
      <dgm:spPr/>
    </dgm:pt>
    <dgm:pt modelId="{AA08DF3B-4FAC-49F2-982E-59C4805C07B2}" type="pres">
      <dgm:prSet presAssocID="{780BBD79-AC47-4CB3-BD4A-1C0D116FFA14}" presName="parentText" presStyleLbl="node1" presStyleIdx="1" presStyleCnt="3">
        <dgm:presLayoutVars>
          <dgm:chMax val="1"/>
          <dgm:bulletEnabled val="1"/>
        </dgm:presLayoutVars>
      </dgm:prSet>
      <dgm:spPr/>
    </dgm:pt>
    <dgm:pt modelId="{5825E808-64CF-4F1C-B6AB-D9EB482CD712}" type="pres">
      <dgm:prSet presAssocID="{780BBD79-AC47-4CB3-BD4A-1C0D116FFA14}" presName="descendantText" presStyleLbl="alignAccFollowNode1" presStyleIdx="1" presStyleCnt="3" custScaleY="129333">
        <dgm:presLayoutVars>
          <dgm:bulletEnabled val="1"/>
        </dgm:presLayoutVars>
      </dgm:prSet>
      <dgm:spPr/>
    </dgm:pt>
    <dgm:pt modelId="{014CF05C-AEDF-4095-8193-5495C4B29F1C}" type="pres">
      <dgm:prSet presAssocID="{1F430AA9-260D-49B1-A663-47530141737A}" presName="sp" presStyleCnt="0"/>
      <dgm:spPr/>
    </dgm:pt>
    <dgm:pt modelId="{ED4F930C-510E-4D99-8035-41CA2EEC4DE8}" type="pres">
      <dgm:prSet presAssocID="{2FAAAF40-22BD-491B-AE2D-27A930A77F61}" presName="linNode" presStyleCnt="0"/>
      <dgm:spPr/>
    </dgm:pt>
    <dgm:pt modelId="{19BCD68D-9E82-4869-90F3-3A78E8B7960E}" type="pres">
      <dgm:prSet presAssocID="{2FAAAF40-22BD-491B-AE2D-27A930A77F61}" presName="parentText" presStyleLbl="node1" presStyleIdx="2" presStyleCnt="3">
        <dgm:presLayoutVars>
          <dgm:chMax val="1"/>
          <dgm:bulletEnabled val="1"/>
        </dgm:presLayoutVars>
      </dgm:prSet>
      <dgm:spPr/>
    </dgm:pt>
    <dgm:pt modelId="{9A2C166B-CE70-4DF8-A3C3-8C5A7E606A5C}" type="pres">
      <dgm:prSet presAssocID="{2FAAAF40-22BD-491B-AE2D-27A930A77F61}" presName="descendantText" presStyleLbl="alignAccFollowNode1" presStyleIdx="2" presStyleCnt="3" custScaleY="116988">
        <dgm:presLayoutVars>
          <dgm:bulletEnabled val="1"/>
        </dgm:presLayoutVars>
      </dgm:prSet>
      <dgm:spPr/>
    </dgm:pt>
  </dgm:ptLst>
  <dgm:cxnLst>
    <dgm:cxn modelId="{E919E104-9EA3-48A6-AB20-7B3AFC1588EC}" type="presOf" srcId="{A7445368-444F-4DA8-9B89-B2F5E12842B0}" destId="{9A2C166B-CE70-4DF8-A3C3-8C5A7E606A5C}" srcOrd="0" destOrd="2" presId="urn:microsoft.com/office/officeart/2005/8/layout/vList5"/>
    <dgm:cxn modelId="{285B1010-19C8-4A52-BF53-BA6C0DF6DE00}" srcId="{2FAAAF40-22BD-491B-AE2D-27A930A77F61}" destId="{524F1E13-E47A-4219-9ED2-A99E27C28EA8}" srcOrd="3" destOrd="0" parTransId="{34F5B587-3DC6-4DBA-B041-7AC66ECD4F22}" sibTransId="{080321BC-542D-4B5A-8CD8-35AE6E5C6F0B}"/>
    <dgm:cxn modelId="{4B3D1410-3773-4EDF-93A0-16124E2354C6}" srcId="{2FAAAF40-22BD-491B-AE2D-27A930A77F61}" destId="{C3DB8FC8-4945-4319-B871-A560A8E2019D}" srcOrd="4" destOrd="0" parTransId="{3F1759CB-FC66-4C77-B497-B6A73660F23A}" sibTransId="{9707869E-E90C-4040-A845-EA51E09176E0}"/>
    <dgm:cxn modelId="{B9DF491B-AF90-467D-B96A-BDEA82C454F1}" type="presOf" srcId="{74361884-3E7C-4426-95DA-E4FDA0F0D52B}" destId="{973B4DD8-06EE-439D-BBBE-0A0F6AB375DA}" srcOrd="0" destOrd="0" presId="urn:microsoft.com/office/officeart/2005/8/layout/vList5"/>
    <dgm:cxn modelId="{A2ABC448-034C-4C2F-8AC6-2DC47928F3FE}" type="presOf" srcId="{C3DB8FC8-4945-4319-B871-A560A8E2019D}" destId="{9A2C166B-CE70-4DF8-A3C3-8C5A7E606A5C}" srcOrd="0" destOrd="4" presId="urn:microsoft.com/office/officeart/2005/8/layout/vList5"/>
    <dgm:cxn modelId="{3E5F9849-852A-45B9-8D94-65CB87B6B0C9}" type="presOf" srcId="{2FD8E66B-1609-4643-9469-89EC11F8E8B9}" destId="{9A2C166B-CE70-4DF8-A3C3-8C5A7E606A5C}" srcOrd="0" destOrd="1" presId="urn:microsoft.com/office/officeart/2005/8/layout/vList5"/>
    <dgm:cxn modelId="{09DCA46E-76AC-4E8C-B6EC-DCC1D3589778}" type="presOf" srcId="{9E00BAB9-1157-46DB-95D4-7BCA82EAF48E}" destId="{EC07067A-DCDD-46F9-B287-FDE0731FF642}" srcOrd="0" destOrd="0" presId="urn:microsoft.com/office/officeart/2005/8/layout/vList5"/>
    <dgm:cxn modelId="{FE592372-C7E2-4963-B294-E7F6A04AE7BA}" srcId="{780BBD79-AC47-4CB3-BD4A-1C0D116FFA14}" destId="{CA6203B1-A943-4D24-A8BF-5B1316B92754}" srcOrd="1" destOrd="0" parTransId="{BDED08A4-B7D7-4111-B73D-2D2B14C33276}" sibTransId="{42F3693B-19B4-424A-BBF1-0D5BA459EAA4}"/>
    <dgm:cxn modelId="{2371037A-EF29-43F8-93A2-157C4BF2255E}" srcId="{632A848A-DDEC-4D93-89F7-4F5BCBAF2E3F}" destId="{74361884-3E7C-4426-95DA-E4FDA0F0D52B}" srcOrd="0" destOrd="0" parTransId="{B546F3A0-5DA6-42B0-A854-D4006287F674}" sibTransId="{F0B93E53-1472-4D83-9CFD-A7A25216A40B}"/>
    <dgm:cxn modelId="{5931E37B-5182-417B-926D-046D154530E4}" type="presOf" srcId="{2AD4FF13-4481-4401-863A-E6F192049708}" destId="{9A2C166B-CE70-4DF8-A3C3-8C5A7E606A5C}" srcOrd="0" destOrd="0" presId="urn:microsoft.com/office/officeart/2005/8/layout/vList5"/>
    <dgm:cxn modelId="{21103B82-105E-4EF7-A563-4E1FC6FEDC13}" srcId="{9E00BAB9-1157-46DB-95D4-7BCA82EAF48E}" destId="{780BBD79-AC47-4CB3-BD4A-1C0D116FFA14}" srcOrd="1" destOrd="0" parTransId="{AAF443B0-2B49-41B1-8426-360CE1A47A46}" sibTransId="{1F430AA9-260D-49B1-A663-47530141737A}"/>
    <dgm:cxn modelId="{FB162D84-8AD4-416F-9D58-741FB7B0EA7F}" type="presOf" srcId="{2FAAAF40-22BD-491B-AE2D-27A930A77F61}" destId="{19BCD68D-9E82-4869-90F3-3A78E8B7960E}" srcOrd="0" destOrd="0" presId="urn:microsoft.com/office/officeart/2005/8/layout/vList5"/>
    <dgm:cxn modelId="{B6958B8A-5159-49E2-A9B1-0257F9D32BF2}" srcId="{2FAAAF40-22BD-491B-AE2D-27A930A77F61}" destId="{A7445368-444F-4DA8-9B89-B2F5E12842B0}" srcOrd="2" destOrd="0" parTransId="{D25ADB8F-0BC6-4C10-BADD-E0D6494C7F8F}" sibTransId="{4F2DCCD4-4B43-4013-BF53-96E40E93589A}"/>
    <dgm:cxn modelId="{068B448E-9C65-428D-8AC8-85E7FE75CCAA}" srcId="{2FAAAF40-22BD-491B-AE2D-27A930A77F61}" destId="{2FD8E66B-1609-4643-9469-89EC11F8E8B9}" srcOrd="1" destOrd="0" parTransId="{05A36686-8948-4BD1-A3D9-78CEB36506D2}" sibTransId="{82A3A517-ACB6-4D27-887C-16B645269D05}"/>
    <dgm:cxn modelId="{D80B2992-C496-4399-B70E-9C1518FAD962}" type="presOf" srcId="{780BBD79-AC47-4CB3-BD4A-1C0D116FFA14}" destId="{AA08DF3B-4FAC-49F2-982E-59C4805C07B2}" srcOrd="0" destOrd="0" presId="urn:microsoft.com/office/officeart/2005/8/layout/vList5"/>
    <dgm:cxn modelId="{62003497-078F-4E72-866D-1CCEABB9313B}" srcId="{780BBD79-AC47-4CB3-BD4A-1C0D116FFA14}" destId="{AFD754C9-3596-40C6-A65E-9B1531CF4F72}" srcOrd="0" destOrd="0" parTransId="{49E18E77-282F-4CBB-809B-BC265389FD60}" sibTransId="{6D65E9DA-C35F-426C-A240-30CDF0C06B6B}"/>
    <dgm:cxn modelId="{CCB99799-1021-411C-A90E-02729AEAAF03}" srcId="{9E00BAB9-1157-46DB-95D4-7BCA82EAF48E}" destId="{2FAAAF40-22BD-491B-AE2D-27A930A77F61}" srcOrd="2" destOrd="0" parTransId="{20D66E7F-763B-47F2-9623-6B2E042A1700}" sibTransId="{6B990450-E2B1-4F18-9FA1-A72E8C06CB8C}"/>
    <dgm:cxn modelId="{4BC6EC9A-5E7D-4A04-8D8C-AEEE122676E0}" type="presOf" srcId="{AFD754C9-3596-40C6-A65E-9B1531CF4F72}" destId="{5825E808-64CF-4F1C-B6AB-D9EB482CD712}" srcOrd="0" destOrd="0" presId="urn:microsoft.com/office/officeart/2005/8/layout/vList5"/>
    <dgm:cxn modelId="{E04889A1-4417-4B57-9D5C-0E8F9FC768E6}" type="presOf" srcId="{524F1E13-E47A-4219-9ED2-A99E27C28EA8}" destId="{9A2C166B-CE70-4DF8-A3C3-8C5A7E606A5C}" srcOrd="0" destOrd="3" presId="urn:microsoft.com/office/officeart/2005/8/layout/vList5"/>
    <dgm:cxn modelId="{DACD0AB3-5291-4D26-AE90-AFCC0D8F88AC}" srcId="{9E00BAB9-1157-46DB-95D4-7BCA82EAF48E}" destId="{632A848A-DDEC-4D93-89F7-4F5BCBAF2E3F}" srcOrd="0" destOrd="0" parTransId="{783E857F-B1EE-4999-AABE-FDCD65C662FC}" sibTransId="{B5ADD242-A190-46AE-A6AE-7AF2E689A2A9}"/>
    <dgm:cxn modelId="{EE1519B6-1469-4487-9D1F-3FB3CD689195}" type="presOf" srcId="{632A848A-DDEC-4D93-89F7-4F5BCBAF2E3F}" destId="{7C143AAD-3A08-44D9-8589-646D8CCB5631}" srcOrd="0" destOrd="0" presId="urn:microsoft.com/office/officeart/2005/8/layout/vList5"/>
    <dgm:cxn modelId="{B28106DB-6385-4DF5-9B7F-6D6F2009AF9D}" type="presOf" srcId="{CA6203B1-A943-4D24-A8BF-5B1316B92754}" destId="{5825E808-64CF-4F1C-B6AB-D9EB482CD712}" srcOrd="0" destOrd="1" presId="urn:microsoft.com/office/officeart/2005/8/layout/vList5"/>
    <dgm:cxn modelId="{1F0F75E1-2C5A-4501-BE14-5C680C91A782}" srcId="{2FAAAF40-22BD-491B-AE2D-27A930A77F61}" destId="{2AD4FF13-4481-4401-863A-E6F192049708}" srcOrd="0" destOrd="0" parTransId="{8E1A374D-4508-4BBC-8356-2C1F00023CEE}" sibTransId="{D5F0E401-F3FA-4B8F-980B-1E0EC5618E18}"/>
    <dgm:cxn modelId="{BB3CFD37-821E-410E-A466-B2D97F724100}" type="presParOf" srcId="{EC07067A-DCDD-46F9-B287-FDE0731FF642}" destId="{B4CEDAA9-0D74-4122-8DCB-971C9B6111A8}" srcOrd="0" destOrd="0" presId="urn:microsoft.com/office/officeart/2005/8/layout/vList5"/>
    <dgm:cxn modelId="{782B2F56-BB1D-4B7A-AAF5-34DC0446DA40}" type="presParOf" srcId="{B4CEDAA9-0D74-4122-8DCB-971C9B6111A8}" destId="{7C143AAD-3A08-44D9-8589-646D8CCB5631}" srcOrd="0" destOrd="0" presId="urn:microsoft.com/office/officeart/2005/8/layout/vList5"/>
    <dgm:cxn modelId="{B1DA9D34-C508-4E51-8432-4B654D7C46FE}" type="presParOf" srcId="{B4CEDAA9-0D74-4122-8DCB-971C9B6111A8}" destId="{973B4DD8-06EE-439D-BBBE-0A0F6AB375DA}" srcOrd="1" destOrd="0" presId="urn:microsoft.com/office/officeart/2005/8/layout/vList5"/>
    <dgm:cxn modelId="{351909B9-E388-4DE8-BB3A-D022E495FDA8}" type="presParOf" srcId="{EC07067A-DCDD-46F9-B287-FDE0731FF642}" destId="{17148A48-27FA-4B71-8CBD-EA8E8AD21E7F}" srcOrd="1" destOrd="0" presId="urn:microsoft.com/office/officeart/2005/8/layout/vList5"/>
    <dgm:cxn modelId="{F39BCB8B-69CF-48F8-97FF-7652E2BE3BEE}" type="presParOf" srcId="{EC07067A-DCDD-46F9-B287-FDE0731FF642}" destId="{DF601A91-3823-40D3-8C2E-F3797B397E11}" srcOrd="2" destOrd="0" presId="urn:microsoft.com/office/officeart/2005/8/layout/vList5"/>
    <dgm:cxn modelId="{B4E23FAA-CFA4-469B-ADEB-1FBCC0CCA801}" type="presParOf" srcId="{DF601A91-3823-40D3-8C2E-F3797B397E11}" destId="{AA08DF3B-4FAC-49F2-982E-59C4805C07B2}" srcOrd="0" destOrd="0" presId="urn:microsoft.com/office/officeart/2005/8/layout/vList5"/>
    <dgm:cxn modelId="{79C9B344-9FD1-456A-BD63-EDD4E0A2785F}" type="presParOf" srcId="{DF601A91-3823-40D3-8C2E-F3797B397E11}" destId="{5825E808-64CF-4F1C-B6AB-D9EB482CD712}" srcOrd="1" destOrd="0" presId="urn:microsoft.com/office/officeart/2005/8/layout/vList5"/>
    <dgm:cxn modelId="{0BB478B5-5F79-4BE2-A00D-1898328E66AB}" type="presParOf" srcId="{EC07067A-DCDD-46F9-B287-FDE0731FF642}" destId="{014CF05C-AEDF-4095-8193-5495C4B29F1C}" srcOrd="3" destOrd="0" presId="urn:microsoft.com/office/officeart/2005/8/layout/vList5"/>
    <dgm:cxn modelId="{F6206092-C878-418A-A0E4-D041856EC7C1}" type="presParOf" srcId="{EC07067A-DCDD-46F9-B287-FDE0731FF642}" destId="{ED4F930C-510E-4D99-8035-41CA2EEC4DE8}" srcOrd="4" destOrd="0" presId="urn:microsoft.com/office/officeart/2005/8/layout/vList5"/>
    <dgm:cxn modelId="{EF0618F6-F0F2-40A8-9ED7-E67BD3F9A261}" type="presParOf" srcId="{ED4F930C-510E-4D99-8035-41CA2EEC4DE8}" destId="{19BCD68D-9E82-4869-90F3-3A78E8B7960E}" srcOrd="0" destOrd="0" presId="urn:microsoft.com/office/officeart/2005/8/layout/vList5"/>
    <dgm:cxn modelId="{C1D1CB6B-1827-48CC-BBB6-9DC600F84CAF}" type="presParOf" srcId="{ED4F930C-510E-4D99-8035-41CA2EEC4DE8}" destId="{9A2C166B-CE70-4DF8-A3C3-8C5A7E606A5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9C1971-1B79-40E6-8E74-DDC2B1417E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58FDE4-8969-4024-BDA7-D43E07D38799}">
      <dgm:prSet/>
      <dgm:spPr/>
      <dgm:t>
        <a:bodyPr/>
        <a:lstStyle/>
        <a:p>
          <a:r>
            <a:rPr lang="en-US" b="1" dirty="0"/>
            <a:t>Individually</a:t>
          </a:r>
          <a:endParaRPr lang="en-US" dirty="0"/>
        </a:p>
      </dgm:t>
    </dgm:pt>
    <dgm:pt modelId="{B76F2162-1094-4BBA-8F7B-29B3D90F14AA}" type="parTrans" cxnId="{BB2BCBC1-F3C9-476A-90CF-9F6B3E7ED80D}">
      <dgm:prSet/>
      <dgm:spPr/>
      <dgm:t>
        <a:bodyPr/>
        <a:lstStyle/>
        <a:p>
          <a:endParaRPr lang="en-US"/>
        </a:p>
      </dgm:t>
    </dgm:pt>
    <dgm:pt modelId="{FA58395C-479F-4DE0-BF51-87699195E6E4}" type="sibTrans" cxnId="{BB2BCBC1-F3C9-476A-90CF-9F6B3E7ED80D}">
      <dgm:prSet/>
      <dgm:spPr/>
      <dgm:t>
        <a:bodyPr/>
        <a:lstStyle/>
        <a:p>
          <a:endParaRPr lang="en-US"/>
        </a:p>
      </dgm:t>
    </dgm:pt>
    <dgm:pt modelId="{32096ED0-CEA8-4645-BE43-94E30BC2D347}">
      <dgm:prSet/>
      <dgm:spPr/>
      <dgm:t>
        <a:bodyPr/>
        <a:lstStyle/>
        <a:p>
          <a:pPr>
            <a:buClr>
              <a:schemeClr val="accent6"/>
            </a:buClr>
            <a:buFont typeface="Wingdings" panose="05000000000000000000" pitchFamily="2" charset="2"/>
            <a:buChar char="§"/>
          </a:pPr>
          <a:r>
            <a:rPr lang="en-US" dirty="0">
              <a:solidFill>
                <a:schemeClr val="tx1"/>
              </a:solidFill>
            </a:rPr>
            <a:t>Counteract stigmatizing messages – educate your patients and yourself</a:t>
          </a:r>
        </a:p>
      </dgm:t>
    </dgm:pt>
    <dgm:pt modelId="{B23D4DA9-49E7-4296-BA20-BCE666BB54D9}" type="parTrans" cxnId="{6E99219E-5BCF-4FE2-A2D7-67D84ADAA161}">
      <dgm:prSet/>
      <dgm:spPr/>
      <dgm:t>
        <a:bodyPr/>
        <a:lstStyle/>
        <a:p>
          <a:endParaRPr lang="en-US"/>
        </a:p>
      </dgm:t>
    </dgm:pt>
    <dgm:pt modelId="{75D85478-C819-492E-B745-32014D72E4AC}" type="sibTrans" cxnId="{6E99219E-5BCF-4FE2-A2D7-67D84ADAA161}">
      <dgm:prSet/>
      <dgm:spPr/>
      <dgm:t>
        <a:bodyPr/>
        <a:lstStyle/>
        <a:p>
          <a:endParaRPr lang="en-US"/>
        </a:p>
      </dgm:t>
    </dgm:pt>
    <dgm:pt modelId="{6043F451-4C71-47DA-84B8-624B14CA4E8C}">
      <dgm:prSet/>
      <dgm:spPr/>
      <dgm:t>
        <a:bodyPr/>
        <a:lstStyle/>
        <a:p>
          <a:pPr>
            <a:buClr>
              <a:schemeClr val="accent6"/>
            </a:buClr>
            <a:buFont typeface="Wingdings" panose="05000000000000000000" pitchFamily="2" charset="2"/>
            <a:buChar char="§"/>
          </a:pPr>
          <a:r>
            <a:rPr lang="en-US" dirty="0">
              <a:solidFill>
                <a:schemeClr val="tx1"/>
              </a:solidFill>
            </a:rPr>
            <a:t>Use trauma informed, person first language – commit to using words that humanize others (person before situation)</a:t>
          </a:r>
        </a:p>
      </dgm:t>
    </dgm:pt>
    <dgm:pt modelId="{C4242B93-0903-4379-A53E-15136FAA3E08}" type="parTrans" cxnId="{17605C5C-3D10-4890-B7A8-B6320A77B6E7}">
      <dgm:prSet/>
      <dgm:spPr/>
      <dgm:t>
        <a:bodyPr/>
        <a:lstStyle/>
        <a:p>
          <a:endParaRPr lang="en-US"/>
        </a:p>
      </dgm:t>
    </dgm:pt>
    <dgm:pt modelId="{5C2BDF81-9BB8-4B5E-9E34-573ABB6BCF81}" type="sibTrans" cxnId="{17605C5C-3D10-4890-B7A8-B6320A77B6E7}">
      <dgm:prSet/>
      <dgm:spPr/>
      <dgm:t>
        <a:bodyPr/>
        <a:lstStyle/>
        <a:p>
          <a:endParaRPr lang="en-US"/>
        </a:p>
      </dgm:t>
    </dgm:pt>
    <dgm:pt modelId="{CE7595FA-638C-4962-B9B8-57485B15FCDB}">
      <dgm:prSet/>
      <dgm:spPr/>
      <dgm:t>
        <a:bodyPr/>
        <a:lstStyle/>
        <a:p>
          <a:pPr rtl="0">
            <a:buClr>
              <a:schemeClr val="accent6"/>
            </a:buClr>
            <a:buFont typeface="Wingdings" panose="05000000000000000000" pitchFamily="2" charset="2"/>
            <a:buChar char="§"/>
          </a:pPr>
          <a:r>
            <a:rPr lang="en-US" dirty="0">
              <a:solidFill>
                <a:schemeClr val="tx1"/>
              </a:solidFill>
            </a:rPr>
            <a:t>Recognize our own emotional patterns, biases, and triggers</a:t>
          </a:r>
          <a:r>
            <a:rPr lang="en-US" dirty="0">
              <a:solidFill>
                <a:schemeClr val="tx1"/>
              </a:solidFill>
              <a:latin typeface="Arial"/>
            </a:rPr>
            <a:t>, and be mindful of our body language</a:t>
          </a:r>
          <a:endParaRPr lang="en-US" dirty="0">
            <a:solidFill>
              <a:schemeClr val="tx1"/>
            </a:solidFill>
          </a:endParaRPr>
        </a:p>
      </dgm:t>
    </dgm:pt>
    <dgm:pt modelId="{E567D65E-CD77-47CE-A002-375B221C3D0E}" type="parTrans" cxnId="{0665AD54-1C66-4D35-A867-1060DE1F245A}">
      <dgm:prSet/>
      <dgm:spPr/>
      <dgm:t>
        <a:bodyPr/>
        <a:lstStyle/>
        <a:p>
          <a:endParaRPr lang="en-US"/>
        </a:p>
      </dgm:t>
    </dgm:pt>
    <dgm:pt modelId="{0CC9C06C-D3A1-4B57-93C1-2DB3E6075A0C}" type="sibTrans" cxnId="{0665AD54-1C66-4D35-A867-1060DE1F245A}">
      <dgm:prSet/>
      <dgm:spPr/>
      <dgm:t>
        <a:bodyPr/>
        <a:lstStyle/>
        <a:p>
          <a:endParaRPr lang="en-US"/>
        </a:p>
      </dgm:t>
    </dgm:pt>
    <dgm:pt modelId="{0BA98E17-3C16-4F17-A34B-6B97BA5E3017}">
      <dgm:prSet/>
      <dgm:spPr/>
      <dgm:t>
        <a:bodyPr/>
        <a:lstStyle/>
        <a:p>
          <a:pPr rtl="0">
            <a:buClr>
              <a:schemeClr val="accent6"/>
            </a:buClr>
            <a:buFont typeface="Wingdings" panose="05000000000000000000" pitchFamily="2" charset="2"/>
            <a:buChar char="§"/>
          </a:pPr>
          <a:r>
            <a:rPr lang="en-US" dirty="0">
              <a:solidFill>
                <a:schemeClr val="tx1"/>
              </a:solidFill>
            </a:rPr>
            <a:t>Address the needs of the </a:t>
          </a:r>
          <a:r>
            <a:rPr lang="en-US" dirty="0">
              <a:solidFill>
                <a:schemeClr val="tx1"/>
              </a:solidFill>
              <a:latin typeface="+mn-lt"/>
            </a:rPr>
            <a:t>PERSON. Does it matter how infection was acquired?</a:t>
          </a:r>
        </a:p>
      </dgm:t>
    </dgm:pt>
    <dgm:pt modelId="{76B02E59-FDCE-4DB7-B9BC-D42DC0E16F21}" type="parTrans" cxnId="{2101020E-319D-4F0C-8054-C5BF6B51BA6F}">
      <dgm:prSet/>
      <dgm:spPr/>
      <dgm:t>
        <a:bodyPr/>
        <a:lstStyle/>
        <a:p>
          <a:endParaRPr lang="en-US"/>
        </a:p>
      </dgm:t>
    </dgm:pt>
    <dgm:pt modelId="{F826AD43-177E-42B7-BC70-437005375A65}" type="sibTrans" cxnId="{2101020E-319D-4F0C-8054-C5BF6B51BA6F}">
      <dgm:prSet/>
      <dgm:spPr/>
      <dgm:t>
        <a:bodyPr/>
        <a:lstStyle/>
        <a:p>
          <a:endParaRPr lang="en-US"/>
        </a:p>
      </dgm:t>
    </dgm:pt>
    <dgm:pt modelId="{1C02E4AE-29A6-4442-AF2A-8DEB05F2C615}">
      <dgm:prSet/>
      <dgm:spPr/>
      <dgm:t>
        <a:bodyPr/>
        <a:lstStyle/>
        <a:p>
          <a:pPr>
            <a:buClr>
              <a:schemeClr val="accent6"/>
            </a:buClr>
            <a:buFont typeface="Wingdings" panose="05000000000000000000" pitchFamily="2" charset="2"/>
            <a:buChar char="§"/>
          </a:pPr>
          <a:r>
            <a:rPr lang="en-US" dirty="0">
              <a:solidFill>
                <a:schemeClr val="tx1"/>
              </a:solidFill>
            </a:rPr>
            <a:t>Use </a:t>
          </a:r>
          <a:r>
            <a:rPr lang="en-US" dirty="0">
              <a:solidFill>
                <a:schemeClr val="tx1"/>
              </a:solidFill>
              <a:latin typeface="Arial"/>
            </a:rPr>
            <a:t>judgment-free</a:t>
          </a:r>
          <a:r>
            <a:rPr lang="en-US" dirty="0">
              <a:solidFill>
                <a:schemeClr val="tx1"/>
              </a:solidFill>
            </a:rPr>
            <a:t> language when taking a sexual and substance use history</a:t>
          </a:r>
        </a:p>
      </dgm:t>
    </dgm:pt>
    <dgm:pt modelId="{207CC79E-B605-40E7-9DFC-938C8ACB314C}" type="parTrans" cxnId="{2CD47A0D-01A8-4395-824E-5DB4F08BAD65}">
      <dgm:prSet/>
      <dgm:spPr/>
      <dgm:t>
        <a:bodyPr/>
        <a:lstStyle/>
        <a:p>
          <a:endParaRPr lang="en-US"/>
        </a:p>
      </dgm:t>
    </dgm:pt>
    <dgm:pt modelId="{EB7B1002-4042-4606-B5BF-03928A619A4B}" type="sibTrans" cxnId="{2CD47A0D-01A8-4395-824E-5DB4F08BAD65}">
      <dgm:prSet/>
      <dgm:spPr/>
      <dgm:t>
        <a:bodyPr/>
        <a:lstStyle/>
        <a:p>
          <a:endParaRPr lang="en-US"/>
        </a:p>
      </dgm:t>
    </dgm:pt>
    <dgm:pt modelId="{5ED814C5-6FA6-48E2-A6AF-9C5A17EAFF90}">
      <dgm:prSet/>
      <dgm:spPr/>
      <dgm:t>
        <a:bodyPr/>
        <a:lstStyle/>
        <a:p>
          <a:pPr>
            <a:buClr>
              <a:schemeClr val="accent6"/>
            </a:buClr>
            <a:buFont typeface="Wingdings" panose="05000000000000000000" pitchFamily="2" charset="2"/>
            <a:buChar char="§"/>
          </a:pPr>
          <a:r>
            <a:rPr lang="en-US" dirty="0">
              <a:solidFill>
                <a:schemeClr val="tx1"/>
              </a:solidFill>
            </a:rPr>
            <a:t>Don’t celebrate negative tests or convey anxiety about positive results</a:t>
          </a:r>
        </a:p>
      </dgm:t>
    </dgm:pt>
    <dgm:pt modelId="{5F382DDD-FD3D-43B2-9BEF-AA0DFEB1F3DE}" type="parTrans" cxnId="{3D68E7E3-0953-42FC-B092-7F2D746815CC}">
      <dgm:prSet/>
      <dgm:spPr/>
      <dgm:t>
        <a:bodyPr/>
        <a:lstStyle/>
        <a:p>
          <a:endParaRPr lang="en-US"/>
        </a:p>
      </dgm:t>
    </dgm:pt>
    <dgm:pt modelId="{968B98B7-752F-4D18-BDC9-224B13B32AC0}" type="sibTrans" cxnId="{3D68E7E3-0953-42FC-B092-7F2D746815CC}">
      <dgm:prSet/>
      <dgm:spPr/>
      <dgm:t>
        <a:bodyPr/>
        <a:lstStyle/>
        <a:p>
          <a:endParaRPr lang="en-US"/>
        </a:p>
      </dgm:t>
    </dgm:pt>
    <dgm:pt modelId="{E3337AA7-177E-408A-AD67-E3FF8B70BE4A}">
      <dgm:prSet/>
      <dgm:spPr/>
      <dgm:t>
        <a:bodyPr/>
        <a:lstStyle/>
        <a:p>
          <a:pPr rtl="0">
            <a:buClr>
              <a:schemeClr val="accent6"/>
            </a:buClr>
            <a:buFont typeface="Wingdings" panose="05000000000000000000" pitchFamily="2" charset="2"/>
            <a:buChar char="§"/>
          </a:pPr>
          <a:r>
            <a:rPr lang="en-US" dirty="0">
              <a:solidFill>
                <a:schemeClr val="tx1"/>
              </a:solidFill>
            </a:rPr>
            <a:t>Ensure the patient feels safe in the exam room, foster an environment of trust</a:t>
          </a:r>
          <a:r>
            <a:rPr lang="en-US" dirty="0">
              <a:solidFill>
                <a:schemeClr val="tx1"/>
              </a:solidFill>
              <a:latin typeface="Arial"/>
            </a:rPr>
            <a:t>, and be an active listener</a:t>
          </a:r>
          <a:endParaRPr lang="en-US" dirty="0">
            <a:solidFill>
              <a:schemeClr val="tx1"/>
            </a:solidFill>
          </a:endParaRPr>
        </a:p>
      </dgm:t>
    </dgm:pt>
    <dgm:pt modelId="{7385F235-B534-4F4F-BABC-790876FF6E64}" type="parTrans" cxnId="{FF75B64C-6B1D-45B5-A121-E7EFE0CE4F00}">
      <dgm:prSet/>
      <dgm:spPr/>
      <dgm:t>
        <a:bodyPr/>
        <a:lstStyle/>
        <a:p>
          <a:endParaRPr lang="en-US"/>
        </a:p>
      </dgm:t>
    </dgm:pt>
    <dgm:pt modelId="{1BD6C25A-5C99-4370-BC74-50B87822D6F9}" type="sibTrans" cxnId="{FF75B64C-6B1D-45B5-A121-E7EFE0CE4F00}">
      <dgm:prSet/>
      <dgm:spPr/>
      <dgm:t>
        <a:bodyPr/>
        <a:lstStyle/>
        <a:p>
          <a:endParaRPr lang="en-US"/>
        </a:p>
      </dgm:t>
    </dgm:pt>
    <dgm:pt modelId="{276EBCEC-77D3-426E-AEE5-5DC63210AE3D}">
      <dgm:prSet/>
      <dgm:spPr/>
      <dgm:t>
        <a:bodyPr/>
        <a:lstStyle/>
        <a:p>
          <a:pPr rtl="0">
            <a:buClr>
              <a:schemeClr val="accent6"/>
            </a:buClr>
            <a:buFont typeface="Wingdings" panose="05000000000000000000" pitchFamily="2" charset="2"/>
            <a:buChar char="§"/>
          </a:pPr>
          <a:r>
            <a:rPr lang="en-US" dirty="0">
              <a:solidFill>
                <a:schemeClr val="tx1"/>
              </a:solidFill>
              <a:latin typeface="Arial"/>
            </a:rPr>
            <a:t>Congratulate the patient for</a:t>
          </a:r>
          <a:r>
            <a:rPr lang="en-US" dirty="0">
              <a:solidFill>
                <a:schemeClr val="tx1"/>
              </a:solidFill>
            </a:rPr>
            <a:t> </a:t>
          </a:r>
          <a:r>
            <a:rPr lang="en-US" dirty="0">
              <a:solidFill>
                <a:schemeClr val="tx1"/>
              </a:solidFill>
              <a:latin typeface="Arial"/>
            </a:rPr>
            <a:t>staying in</a:t>
          </a:r>
          <a:r>
            <a:rPr lang="en-US" dirty="0">
              <a:solidFill>
                <a:schemeClr val="tx1"/>
              </a:solidFill>
            </a:rPr>
            <a:t> or </a:t>
          </a:r>
          <a:r>
            <a:rPr lang="en-US" dirty="0">
              <a:solidFill>
                <a:schemeClr val="tx1"/>
              </a:solidFill>
              <a:latin typeface="Arial"/>
            </a:rPr>
            <a:t>re-engaging in care</a:t>
          </a:r>
          <a:endParaRPr lang="en-US" dirty="0">
            <a:solidFill>
              <a:schemeClr val="tx1"/>
            </a:solidFill>
          </a:endParaRPr>
        </a:p>
      </dgm:t>
    </dgm:pt>
    <dgm:pt modelId="{CB997E73-9A08-4119-85FB-1D82E40D477A}" type="parTrans" cxnId="{E94FB967-7802-4CB8-AE60-BD7CB6D62683}">
      <dgm:prSet/>
      <dgm:spPr/>
      <dgm:t>
        <a:bodyPr/>
        <a:lstStyle/>
        <a:p>
          <a:endParaRPr lang="en-US"/>
        </a:p>
      </dgm:t>
    </dgm:pt>
    <dgm:pt modelId="{9E690E22-B783-4593-9B64-E899D6E3DE52}" type="sibTrans" cxnId="{E94FB967-7802-4CB8-AE60-BD7CB6D62683}">
      <dgm:prSet/>
      <dgm:spPr/>
      <dgm:t>
        <a:bodyPr/>
        <a:lstStyle/>
        <a:p>
          <a:endParaRPr lang="en-US"/>
        </a:p>
      </dgm:t>
    </dgm:pt>
    <dgm:pt modelId="{76B4ABDD-62A3-4EFA-BD22-AF41D72750AE}">
      <dgm:prSet/>
      <dgm:spPr/>
      <dgm:t>
        <a:bodyPr/>
        <a:lstStyle/>
        <a:p>
          <a:pPr>
            <a:buClr>
              <a:schemeClr val="accent6"/>
            </a:buClr>
            <a:buFont typeface="Wingdings" panose="05000000000000000000" pitchFamily="2" charset="2"/>
            <a:buChar char="§"/>
          </a:pPr>
          <a:r>
            <a:rPr lang="en-US" dirty="0">
              <a:solidFill>
                <a:schemeClr val="tx1"/>
              </a:solidFill>
            </a:rPr>
            <a:t>Convey to patients that you see them as more than their diagnosis – treat them with respect and as the expert of themselves</a:t>
          </a:r>
        </a:p>
      </dgm:t>
    </dgm:pt>
    <dgm:pt modelId="{CBAD4FA6-FA61-4260-98F8-C770BB1F1FB9}" type="parTrans" cxnId="{AAD0B4A1-6735-4E41-8503-131D732E0D29}">
      <dgm:prSet/>
      <dgm:spPr/>
      <dgm:t>
        <a:bodyPr/>
        <a:lstStyle/>
        <a:p>
          <a:endParaRPr lang="en-US"/>
        </a:p>
      </dgm:t>
    </dgm:pt>
    <dgm:pt modelId="{C71FC130-851A-4EE4-A697-97D51E9A1B4B}" type="sibTrans" cxnId="{AAD0B4A1-6735-4E41-8503-131D732E0D29}">
      <dgm:prSet/>
      <dgm:spPr/>
      <dgm:t>
        <a:bodyPr/>
        <a:lstStyle/>
        <a:p>
          <a:endParaRPr lang="en-US"/>
        </a:p>
      </dgm:t>
    </dgm:pt>
    <dgm:pt modelId="{7C4FBC72-CE06-4354-994E-1106B9D21AB2}" type="pres">
      <dgm:prSet presAssocID="{A29C1971-1B79-40E6-8E74-DDC2B1417EA9}" presName="linear" presStyleCnt="0">
        <dgm:presLayoutVars>
          <dgm:animLvl val="lvl"/>
          <dgm:resizeHandles val="exact"/>
        </dgm:presLayoutVars>
      </dgm:prSet>
      <dgm:spPr/>
    </dgm:pt>
    <dgm:pt modelId="{D587391E-CC45-4701-ADB7-0A7D5A25CD2A}" type="pres">
      <dgm:prSet presAssocID="{2958FDE4-8969-4024-BDA7-D43E07D38799}" presName="parentText" presStyleLbl="node1" presStyleIdx="0" presStyleCnt="1">
        <dgm:presLayoutVars>
          <dgm:chMax val="0"/>
          <dgm:bulletEnabled val="1"/>
        </dgm:presLayoutVars>
      </dgm:prSet>
      <dgm:spPr/>
    </dgm:pt>
    <dgm:pt modelId="{B36B40A5-06BA-476F-8C78-7E346C2C0D65}" type="pres">
      <dgm:prSet presAssocID="{2958FDE4-8969-4024-BDA7-D43E07D38799}" presName="childText" presStyleLbl="revTx" presStyleIdx="0" presStyleCnt="1">
        <dgm:presLayoutVars>
          <dgm:bulletEnabled val="1"/>
        </dgm:presLayoutVars>
      </dgm:prSet>
      <dgm:spPr/>
    </dgm:pt>
  </dgm:ptLst>
  <dgm:cxnLst>
    <dgm:cxn modelId="{2CD47A0D-01A8-4395-824E-5DB4F08BAD65}" srcId="{2958FDE4-8969-4024-BDA7-D43E07D38799}" destId="{1C02E4AE-29A6-4442-AF2A-8DEB05F2C615}" srcOrd="2" destOrd="0" parTransId="{207CC79E-B605-40E7-9DFC-938C8ACB314C}" sibTransId="{EB7B1002-4042-4606-B5BF-03928A619A4B}"/>
    <dgm:cxn modelId="{2101020E-319D-4F0C-8054-C5BF6B51BA6F}" srcId="{2958FDE4-8969-4024-BDA7-D43E07D38799}" destId="{0BA98E17-3C16-4F17-A34B-6B97BA5E3017}" srcOrd="5" destOrd="0" parTransId="{76B02E59-FDCE-4DB7-B9BC-D42DC0E16F21}" sibTransId="{F826AD43-177E-42B7-BC70-437005375A65}"/>
    <dgm:cxn modelId="{69630A0E-5BEE-4F65-92CF-C541B3D57CEF}" type="presOf" srcId="{A29C1971-1B79-40E6-8E74-DDC2B1417EA9}" destId="{7C4FBC72-CE06-4354-994E-1106B9D21AB2}" srcOrd="0" destOrd="0" presId="urn:microsoft.com/office/officeart/2005/8/layout/vList2"/>
    <dgm:cxn modelId="{187F6711-593E-4ABF-A5D4-7B1E88000769}" type="presOf" srcId="{276EBCEC-77D3-426E-AEE5-5DC63210AE3D}" destId="{B36B40A5-06BA-476F-8C78-7E346C2C0D65}" srcOrd="0" destOrd="7" presId="urn:microsoft.com/office/officeart/2005/8/layout/vList2"/>
    <dgm:cxn modelId="{DF4E351F-6D86-4EC4-B70D-758C037357EF}" type="presOf" srcId="{1C02E4AE-29A6-4442-AF2A-8DEB05F2C615}" destId="{B36B40A5-06BA-476F-8C78-7E346C2C0D65}" srcOrd="0" destOrd="2" presId="urn:microsoft.com/office/officeart/2005/8/layout/vList2"/>
    <dgm:cxn modelId="{7AF30622-A779-41F8-8555-1136EF5524B4}" type="presOf" srcId="{5ED814C5-6FA6-48E2-A6AF-9C5A17EAFF90}" destId="{B36B40A5-06BA-476F-8C78-7E346C2C0D65}" srcOrd="0" destOrd="3" presId="urn:microsoft.com/office/officeart/2005/8/layout/vList2"/>
    <dgm:cxn modelId="{17605C5C-3D10-4890-B7A8-B6320A77B6E7}" srcId="{2958FDE4-8969-4024-BDA7-D43E07D38799}" destId="{6043F451-4C71-47DA-84B8-624B14CA4E8C}" srcOrd="1" destOrd="0" parTransId="{C4242B93-0903-4379-A53E-15136FAA3E08}" sibTransId="{5C2BDF81-9BB8-4B5E-9E34-573ABB6BCF81}"/>
    <dgm:cxn modelId="{E94FB967-7802-4CB8-AE60-BD7CB6D62683}" srcId="{2958FDE4-8969-4024-BDA7-D43E07D38799}" destId="{276EBCEC-77D3-426E-AEE5-5DC63210AE3D}" srcOrd="7" destOrd="0" parTransId="{CB997E73-9A08-4119-85FB-1D82E40D477A}" sibTransId="{9E690E22-B783-4593-9B64-E899D6E3DE52}"/>
    <dgm:cxn modelId="{FF75B64C-6B1D-45B5-A121-E7EFE0CE4F00}" srcId="{2958FDE4-8969-4024-BDA7-D43E07D38799}" destId="{E3337AA7-177E-408A-AD67-E3FF8B70BE4A}" srcOrd="6" destOrd="0" parTransId="{7385F235-B534-4F4F-BABC-790876FF6E64}" sibTransId="{1BD6C25A-5C99-4370-BC74-50B87822D6F9}"/>
    <dgm:cxn modelId="{EFEB0171-EC13-4AA9-9B81-0A9A72BBF8EC}" type="presOf" srcId="{0BA98E17-3C16-4F17-A34B-6B97BA5E3017}" destId="{B36B40A5-06BA-476F-8C78-7E346C2C0D65}" srcOrd="0" destOrd="5" presId="urn:microsoft.com/office/officeart/2005/8/layout/vList2"/>
    <dgm:cxn modelId="{0665AD54-1C66-4D35-A867-1060DE1F245A}" srcId="{2958FDE4-8969-4024-BDA7-D43E07D38799}" destId="{CE7595FA-638C-4962-B9B8-57485B15FCDB}" srcOrd="4" destOrd="0" parTransId="{E567D65E-CD77-47CE-A002-375B221C3D0E}" sibTransId="{0CC9C06C-D3A1-4B57-93C1-2DB3E6075A0C}"/>
    <dgm:cxn modelId="{75D90C7A-57DA-4D31-A9DE-84AC3803F9B4}" type="presOf" srcId="{76B4ABDD-62A3-4EFA-BD22-AF41D72750AE}" destId="{B36B40A5-06BA-476F-8C78-7E346C2C0D65}" srcOrd="0" destOrd="8" presId="urn:microsoft.com/office/officeart/2005/8/layout/vList2"/>
    <dgm:cxn modelId="{A61E5281-303B-49AE-B31F-4478B658BFFE}" type="presOf" srcId="{2958FDE4-8969-4024-BDA7-D43E07D38799}" destId="{D587391E-CC45-4701-ADB7-0A7D5A25CD2A}" srcOrd="0" destOrd="0" presId="urn:microsoft.com/office/officeart/2005/8/layout/vList2"/>
    <dgm:cxn modelId="{2D440796-AC5E-4CFF-8B22-3618DF42B61A}" type="presOf" srcId="{E3337AA7-177E-408A-AD67-E3FF8B70BE4A}" destId="{B36B40A5-06BA-476F-8C78-7E346C2C0D65}" srcOrd="0" destOrd="6" presId="urn:microsoft.com/office/officeart/2005/8/layout/vList2"/>
    <dgm:cxn modelId="{6E99219E-5BCF-4FE2-A2D7-67D84ADAA161}" srcId="{2958FDE4-8969-4024-BDA7-D43E07D38799}" destId="{32096ED0-CEA8-4645-BE43-94E30BC2D347}" srcOrd="0" destOrd="0" parTransId="{B23D4DA9-49E7-4296-BA20-BCE666BB54D9}" sibTransId="{75D85478-C819-492E-B745-32014D72E4AC}"/>
    <dgm:cxn modelId="{AAD0B4A1-6735-4E41-8503-131D732E0D29}" srcId="{2958FDE4-8969-4024-BDA7-D43E07D38799}" destId="{76B4ABDD-62A3-4EFA-BD22-AF41D72750AE}" srcOrd="8" destOrd="0" parTransId="{CBAD4FA6-FA61-4260-98F8-C770BB1F1FB9}" sibTransId="{C71FC130-851A-4EE4-A697-97D51E9A1B4B}"/>
    <dgm:cxn modelId="{BB2BCBC1-F3C9-476A-90CF-9F6B3E7ED80D}" srcId="{A29C1971-1B79-40E6-8E74-DDC2B1417EA9}" destId="{2958FDE4-8969-4024-BDA7-D43E07D38799}" srcOrd="0" destOrd="0" parTransId="{B76F2162-1094-4BBA-8F7B-29B3D90F14AA}" sibTransId="{FA58395C-479F-4DE0-BF51-87699195E6E4}"/>
    <dgm:cxn modelId="{A1D760C7-E2FD-4DD1-93B9-2E6F566DBC4F}" type="presOf" srcId="{6043F451-4C71-47DA-84B8-624B14CA4E8C}" destId="{B36B40A5-06BA-476F-8C78-7E346C2C0D65}" srcOrd="0" destOrd="1" presId="urn:microsoft.com/office/officeart/2005/8/layout/vList2"/>
    <dgm:cxn modelId="{3D68E7E3-0953-42FC-B092-7F2D746815CC}" srcId="{2958FDE4-8969-4024-BDA7-D43E07D38799}" destId="{5ED814C5-6FA6-48E2-A6AF-9C5A17EAFF90}" srcOrd="3" destOrd="0" parTransId="{5F382DDD-FD3D-43B2-9BEF-AA0DFEB1F3DE}" sibTransId="{968B98B7-752F-4D18-BDC9-224B13B32AC0}"/>
    <dgm:cxn modelId="{308747E5-9296-4063-872B-2C6D0CE21E47}" type="presOf" srcId="{32096ED0-CEA8-4645-BE43-94E30BC2D347}" destId="{B36B40A5-06BA-476F-8C78-7E346C2C0D65}" srcOrd="0" destOrd="0" presId="urn:microsoft.com/office/officeart/2005/8/layout/vList2"/>
    <dgm:cxn modelId="{683FDCF8-E875-430C-A087-5CD54859EB79}" type="presOf" srcId="{CE7595FA-638C-4962-B9B8-57485B15FCDB}" destId="{B36B40A5-06BA-476F-8C78-7E346C2C0D65}" srcOrd="0" destOrd="4" presId="urn:microsoft.com/office/officeart/2005/8/layout/vList2"/>
    <dgm:cxn modelId="{32B530CF-78CC-46D0-A513-91E98C542959}" type="presParOf" srcId="{7C4FBC72-CE06-4354-994E-1106B9D21AB2}" destId="{D587391E-CC45-4701-ADB7-0A7D5A25CD2A}" srcOrd="0" destOrd="0" presId="urn:microsoft.com/office/officeart/2005/8/layout/vList2"/>
    <dgm:cxn modelId="{FA14B759-9060-4A7A-9BBB-1B9799389209}" type="presParOf" srcId="{7C4FBC72-CE06-4354-994E-1106B9D21AB2}" destId="{B36B40A5-06BA-476F-8C78-7E346C2C0D6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9C1971-1B79-40E6-8E74-DDC2B1417E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DE5CB-5690-4A6F-93AE-0473A8640EED}">
      <dgm:prSet custT="1"/>
      <dgm:spPr/>
      <dgm:t>
        <a:bodyPr/>
        <a:lstStyle/>
        <a:p>
          <a:r>
            <a:rPr lang="en-US" sz="2700" b="1" dirty="0">
              <a:solidFill>
                <a:schemeClr val="bg1"/>
              </a:solidFill>
            </a:rPr>
            <a:t>Clinic/Workplace Environment</a:t>
          </a:r>
        </a:p>
      </dgm:t>
    </dgm:pt>
    <dgm:pt modelId="{5EBDF45D-3CB4-4D40-99DF-04AFBF75CE37}" type="parTrans" cxnId="{34108E61-C440-454E-B536-15185AB8D372}">
      <dgm:prSet/>
      <dgm:spPr/>
      <dgm:t>
        <a:bodyPr/>
        <a:lstStyle/>
        <a:p>
          <a:endParaRPr lang="en-US"/>
        </a:p>
      </dgm:t>
    </dgm:pt>
    <dgm:pt modelId="{4253419B-2B12-4F8C-A888-334EAF84AB56}" type="sibTrans" cxnId="{34108E61-C440-454E-B536-15185AB8D372}">
      <dgm:prSet/>
      <dgm:spPr/>
      <dgm:t>
        <a:bodyPr/>
        <a:lstStyle/>
        <a:p>
          <a:endParaRPr lang="en-US"/>
        </a:p>
      </dgm:t>
    </dgm:pt>
    <dgm:pt modelId="{3C7CE445-26BC-414D-BD28-6788D0FE7486}">
      <dgm:prSet/>
      <dgm:spPr/>
      <dgm:t>
        <a:bodyPr/>
        <a:lstStyle/>
        <a:p>
          <a:pPr>
            <a:buClr>
              <a:schemeClr val="accent6"/>
            </a:buClr>
            <a:buFont typeface="Wingdings" panose="05000000000000000000" pitchFamily="2" charset="2"/>
            <a:buChar char="§"/>
          </a:pPr>
          <a:r>
            <a:rPr lang="en-US" dirty="0">
              <a:solidFill>
                <a:schemeClr val="tx1"/>
              </a:solidFill>
            </a:rPr>
            <a:t>Create a welcoming and inclusive environment</a:t>
          </a:r>
        </a:p>
      </dgm:t>
    </dgm:pt>
    <dgm:pt modelId="{8D3F1D5C-88E7-4208-A4A3-4948A4B95D6C}" type="parTrans" cxnId="{02CB6422-F633-4991-B0C4-80A72B12B7BB}">
      <dgm:prSet/>
      <dgm:spPr/>
      <dgm:t>
        <a:bodyPr/>
        <a:lstStyle/>
        <a:p>
          <a:endParaRPr lang="en-US"/>
        </a:p>
      </dgm:t>
    </dgm:pt>
    <dgm:pt modelId="{E77B636C-CD53-4A74-BA61-D5EE19B84F6C}" type="sibTrans" cxnId="{02CB6422-F633-4991-B0C4-80A72B12B7BB}">
      <dgm:prSet/>
      <dgm:spPr/>
      <dgm:t>
        <a:bodyPr/>
        <a:lstStyle/>
        <a:p>
          <a:endParaRPr lang="en-US"/>
        </a:p>
      </dgm:t>
    </dgm:pt>
    <dgm:pt modelId="{AE6073D4-B3D1-46F9-B3E7-161D8226F77E}">
      <dgm:prSet/>
      <dgm:spPr/>
      <dgm:t>
        <a:bodyPr/>
        <a:lstStyle/>
        <a:p>
          <a:pPr>
            <a:buClr>
              <a:schemeClr val="accent6"/>
            </a:buClr>
            <a:buFont typeface="Wingdings" panose="05000000000000000000" pitchFamily="2" charset="2"/>
            <a:buChar char="§"/>
          </a:pPr>
          <a:r>
            <a:rPr lang="en-US" dirty="0">
              <a:solidFill>
                <a:schemeClr val="tx1"/>
              </a:solidFill>
            </a:rPr>
            <a:t>Create a shame-free zone</a:t>
          </a:r>
        </a:p>
      </dgm:t>
    </dgm:pt>
    <dgm:pt modelId="{85D7A7FB-FE80-489E-92CD-BDB724A85002}" type="parTrans" cxnId="{BFEFE8C0-8BD5-4639-A2C3-5A3FCA2146EB}">
      <dgm:prSet/>
      <dgm:spPr/>
      <dgm:t>
        <a:bodyPr/>
        <a:lstStyle/>
        <a:p>
          <a:endParaRPr lang="en-US"/>
        </a:p>
      </dgm:t>
    </dgm:pt>
    <dgm:pt modelId="{25B589B5-6072-4A03-8FC3-94BEC364901E}" type="sibTrans" cxnId="{BFEFE8C0-8BD5-4639-A2C3-5A3FCA2146EB}">
      <dgm:prSet/>
      <dgm:spPr/>
      <dgm:t>
        <a:bodyPr/>
        <a:lstStyle/>
        <a:p>
          <a:endParaRPr lang="en-US"/>
        </a:p>
      </dgm:t>
    </dgm:pt>
    <dgm:pt modelId="{1AA57245-F261-4D69-A312-B4299056B0ED}">
      <dgm:prSet/>
      <dgm:spPr/>
      <dgm:t>
        <a:bodyPr/>
        <a:lstStyle/>
        <a:p>
          <a:pPr rtl="0">
            <a:buClr>
              <a:schemeClr val="accent6"/>
            </a:buClr>
            <a:buFont typeface="Wingdings" panose="05000000000000000000" pitchFamily="2" charset="2"/>
            <a:buChar char="§"/>
          </a:pPr>
          <a:r>
            <a:rPr lang="en-US" dirty="0">
              <a:solidFill>
                <a:schemeClr val="tx1"/>
              </a:solidFill>
            </a:rPr>
            <a:t>Shame is not a </a:t>
          </a:r>
          <a:r>
            <a:rPr lang="en-US" dirty="0">
              <a:solidFill>
                <a:schemeClr val="tx1"/>
              </a:solidFill>
              <a:latin typeface="Arial"/>
            </a:rPr>
            <a:t>healthy motivator</a:t>
          </a:r>
          <a:r>
            <a:rPr lang="en-US" dirty="0">
              <a:solidFill>
                <a:schemeClr val="tx1"/>
              </a:solidFill>
            </a:rPr>
            <a:t> and can exacerbate internalized stigma</a:t>
          </a:r>
        </a:p>
      </dgm:t>
    </dgm:pt>
    <dgm:pt modelId="{C27D506C-A4BA-4E13-90A1-60674CBA27E6}" type="parTrans" cxnId="{4B431549-7A56-4BDB-ABB9-88F2FFD6F533}">
      <dgm:prSet/>
      <dgm:spPr/>
      <dgm:t>
        <a:bodyPr/>
        <a:lstStyle/>
        <a:p>
          <a:endParaRPr lang="en-US"/>
        </a:p>
      </dgm:t>
    </dgm:pt>
    <dgm:pt modelId="{419393B5-BB0A-4BFC-97A6-AC48F718E12C}" type="sibTrans" cxnId="{4B431549-7A56-4BDB-ABB9-88F2FFD6F533}">
      <dgm:prSet/>
      <dgm:spPr/>
      <dgm:t>
        <a:bodyPr/>
        <a:lstStyle/>
        <a:p>
          <a:endParaRPr lang="en-US"/>
        </a:p>
      </dgm:t>
    </dgm:pt>
    <dgm:pt modelId="{371947C4-E0FE-4256-BE8A-E8BE20329A46}">
      <dgm:prSet/>
      <dgm:spPr/>
      <dgm:t>
        <a:bodyPr/>
        <a:lstStyle/>
        <a:p>
          <a:pPr>
            <a:buClr>
              <a:schemeClr val="accent6"/>
            </a:buClr>
            <a:buFont typeface="Wingdings" panose="05000000000000000000" pitchFamily="2" charset="2"/>
            <a:buChar char="§"/>
          </a:pPr>
          <a:r>
            <a:rPr lang="en-US" dirty="0">
              <a:solidFill>
                <a:schemeClr val="tx1"/>
              </a:solidFill>
            </a:rPr>
            <a:t>Hold each other accountable – all members of the team play a role. The patient’s experience begins long before they make it to the exam room.</a:t>
          </a:r>
        </a:p>
      </dgm:t>
    </dgm:pt>
    <dgm:pt modelId="{432470B3-BDFD-4437-92B8-3AC57E193B2E}" type="parTrans" cxnId="{58E14B07-4FE3-43FA-AF3D-2C1635D923F8}">
      <dgm:prSet/>
      <dgm:spPr/>
      <dgm:t>
        <a:bodyPr/>
        <a:lstStyle/>
        <a:p>
          <a:endParaRPr lang="en-US"/>
        </a:p>
      </dgm:t>
    </dgm:pt>
    <dgm:pt modelId="{35B2B716-6BF2-4EC2-83B0-586A22169337}" type="sibTrans" cxnId="{58E14B07-4FE3-43FA-AF3D-2C1635D923F8}">
      <dgm:prSet/>
      <dgm:spPr/>
      <dgm:t>
        <a:bodyPr/>
        <a:lstStyle/>
        <a:p>
          <a:endParaRPr lang="en-US"/>
        </a:p>
      </dgm:t>
    </dgm:pt>
    <dgm:pt modelId="{055232AB-041D-4EA6-AB66-B49E0D172A3E}">
      <dgm:prSet/>
      <dgm:spPr/>
      <dgm:t>
        <a:bodyPr/>
        <a:lstStyle/>
        <a:p>
          <a:pPr>
            <a:buClr>
              <a:schemeClr val="accent6"/>
            </a:buClr>
            <a:buFont typeface="Wingdings" panose="05000000000000000000" pitchFamily="2" charset="2"/>
            <a:buChar char="§"/>
          </a:pPr>
          <a:r>
            <a:rPr lang="en-US" dirty="0">
              <a:solidFill>
                <a:schemeClr val="tx1"/>
              </a:solidFill>
            </a:rPr>
            <a:t>Use correct names and pronouns with all patients</a:t>
          </a:r>
        </a:p>
      </dgm:t>
    </dgm:pt>
    <dgm:pt modelId="{8905983A-B939-419A-BAA9-CAA4CAFA78BE}" type="parTrans" cxnId="{6435950B-DEF1-4D5C-9240-E29DC71E416A}">
      <dgm:prSet/>
      <dgm:spPr/>
      <dgm:t>
        <a:bodyPr/>
        <a:lstStyle/>
        <a:p>
          <a:endParaRPr lang="en-US"/>
        </a:p>
      </dgm:t>
    </dgm:pt>
    <dgm:pt modelId="{DF3EAE92-242B-4A8F-90FD-96980D5FF53C}" type="sibTrans" cxnId="{6435950B-DEF1-4D5C-9240-E29DC71E416A}">
      <dgm:prSet/>
      <dgm:spPr/>
      <dgm:t>
        <a:bodyPr/>
        <a:lstStyle/>
        <a:p>
          <a:endParaRPr lang="en-US"/>
        </a:p>
      </dgm:t>
    </dgm:pt>
    <dgm:pt modelId="{59A9950E-0FAD-4C86-B7EF-7AE3A93B2ED7}">
      <dgm:prSet/>
      <dgm:spPr/>
      <dgm:t>
        <a:bodyPr/>
        <a:lstStyle/>
        <a:p>
          <a:pPr>
            <a:buClr>
              <a:schemeClr val="accent6"/>
            </a:buClr>
            <a:buFont typeface="Wingdings" panose="05000000000000000000" pitchFamily="2" charset="2"/>
            <a:buChar char="§"/>
          </a:pPr>
          <a:r>
            <a:rPr lang="en-US" dirty="0">
              <a:solidFill>
                <a:schemeClr val="tx1"/>
              </a:solidFill>
            </a:rPr>
            <a:t>Include options on registration paperwork, and provide an opportunity to indicate how they would like to be addressed</a:t>
          </a:r>
        </a:p>
      </dgm:t>
    </dgm:pt>
    <dgm:pt modelId="{FB9888C0-51EB-48A2-BB5F-174A28262325}" type="parTrans" cxnId="{EECF54BA-F006-456E-8272-DC65D6D94730}">
      <dgm:prSet/>
      <dgm:spPr/>
      <dgm:t>
        <a:bodyPr/>
        <a:lstStyle/>
        <a:p>
          <a:endParaRPr lang="en-US"/>
        </a:p>
      </dgm:t>
    </dgm:pt>
    <dgm:pt modelId="{EF274935-7785-4293-B19D-E5F5A7553A8C}" type="sibTrans" cxnId="{EECF54BA-F006-456E-8272-DC65D6D94730}">
      <dgm:prSet/>
      <dgm:spPr/>
      <dgm:t>
        <a:bodyPr/>
        <a:lstStyle/>
        <a:p>
          <a:endParaRPr lang="en-US"/>
        </a:p>
      </dgm:t>
    </dgm:pt>
    <dgm:pt modelId="{AB3C3DFF-0493-4631-A002-F11A56EA3C37}">
      <dgm:prSet/>
      <dgm:spPr/>
      <dgm:t>
        <a:bodyPr/>
        <a:lstStyle/>
        <a:p>
          <a:pPr rtl="0">
            <a:buClr>
              <a:schemeClr val="accent6"/>
            </a:buClr>
            <a:buFont typeface="Wingdings" panose="05000000000000000000" pitchFamily="2" charset="2"/>
            <a:buChar char="§"/>
          </a:pPr>
          <a:r>
            <a:rPr lang="en-US" dirty="0">
              <a:solidFill>
                <a:schemeClr val="tx1"/>
              </a:solidFill>
              <a:latin typeface="Arial"/>
            </a:rPr>
            <a:t>Cultivate shared</a:t>
          </a:r>
          <a:r>
            <a:rPr lang="en-US" dirty="0">
              <a:solidFill>
                <a:schemeClr val="tx1"/>
              </a:solidFill>
            </a:rPr>
            <a:t> decision making and collaborate with your patients</a:t>
          </a:r>
          <a:r>
            <a:rPr lang="en-US" dirty="0">
              <a:solidFill>
                <a:schemeClr val="tx1"/>
              </a:solidFill>
              <a:latin typeface="Arial"/>
            </a:rPr>
            <a:t> on realistic goals for</a:t>
          </a:r>
          <a:r>
            <a:rPr lang="en-US" dirty="0">
              <a:solidFill>
                <a:schemeClr val="tx1"/>
              </a:solidFill>
            </a:rPr>
            <a:t> their care</a:t>
          </a:r>
        </a:p>
      </dgm:t>
    </dgm:pt>
    <dgm:pt modelId="{7178B0FA-8E3B-4C52-AF60-C4C83AC0EA1D}" type="parTrans" cxnId="{EE45B121-E315-4B78-A00D-3EA723E38ACF}">
      <dgm:prSet/>
      <dgm:spPr/>
      <dgm:t>
        <a:bodyPr/>
        <a:lstStyle/>
        <a:p>
          <a:endParaRPr lang="en-US"/>
        </a:p>
      </dgm:t>
    </dgm:pt>
    <dgm:pt modelId="{B92C16EC-A2D0-4475-9959-098067805B56}" type="sibTrans" cxnId="{EE45B121-E315-4B78-A00D-3EA723E38ACF}">
      <dgm:prSet/>
      <dgm:spPr/>
      <dgm:t>
        <a:bodyPr/>
        <a:lstStyle/>
        <a:p>
          <a:endParaRPr lang="en-US"/>
        </a:p>
      </dgm:t>
    </dgm:pt>
    <dgm:pt modelId="{7C4FBC72-CE06-4354-994E-1106B9D21AB2}" type="pres">
      <dgm:prSet presAssocID="{A29C1971-1B79-40E6-8E74-DDC2B1417EA9}" presName="linear" presStyleCnt="0">
        <dgm:presLayoutVars>
          <dgm:animLvl val="lvl"/>
          <dgm:resizeHandles val="exact"/>
        </dgm:presLayoutVars>
      </dgm:prSet>
      <dgm:spPr/>
    </dgm:pt>
    <dgm:pt modelId="{0AC2D7E1-9198-4398-9859-1C6337C2830E}" type="pres">
      <dgm:prSet presAssocID="{2C1DE5CB-5690-4A6F-93AE-0473A8640EED}" presName="parentText" presStyleLbl="node1" presStyleIdx="0" presStyleCnt="1">
        <dgm:presLayoutVars>
          <dgm:chMax val="0"/>
          <dgm:bulletEnabled val="1"/>
        </dgm:presLayoutVars>
      </dgm:prSet>
      <dgm:spPr/>
    </dgm:pt>
    <dgm:pt modelId="{AC123C46-014E-408A-AD5B-BC83FF793D33}" type="pres">
      <dgm:prSet presAssocID="{2C1DE5CB-5690-4A6F-93AE-0473A8640EED}" presName="childText" presStyleLbl="revTx" presStyleIdx="0" presStyleCnt="1">
        <dgm:presLayoutVars>
          <dgm:bulletEnabled val="1"/>
        </dgm:presLayoutVars>
      </dgm:prSet>
      <dgm:spPr/>
    </dgm:pt>
  </dgm:ptLst>
  <dgm:cxnLst>
    <dgm:cxn modelId="{58E14B07-4FE3-43FA-AF3D-2C1635D923F8}" srcId="{2C1DE5CB-5690-4A6F-93AE-0473A8640EED}" destId="{371947C4-E0FE-4256-BE8A-E8BE20329A46}" srcOrd="3" destOrd="0" parTransId="{432470B3-BDFD-4437-92B8-3AC57E193B2E}" sibTransId="{35B2B716-6BF2-4EC2-83B0-586A22169337}"/>
    <dgm:cxn modelId="{6435950B-DEF1-4D5C-9240-E29DC71E416A}" srcId="{2C1DE5CB-5690-4A6F-93AE-0473A8640EED}" destId="{055232AB-041D-4EA6-AB66-B49E0D172A3E}" srcOrd="4" destOrd="0" parTransId="{8905983A-B939-419A-BAA9-CAA4CAFA78BE}" sibTransId="{DF3EAE92-242B-4A8F-90FD-96980D5FF53C}"/>
    <dgm:cxn modelId="{69630A0E-5BEE-4F65-92CF-C541B3D57CEF}" type="presOf" srcId="{A29C1971-1B79-40E6-8E74-DDC2B1417EA9}" destId="{7C4FBC72-CE06-4354-994E-1106B9D21AB2}" srcOrd="0" destOrd="0" presId="urn:microsoft.com/office/officeart/2005/8/layout/vList2"/>
    <dgm:cxn modelId="{BA622815-120C-4F98-92D4-121B24EF7C1D}" type="presOf" srcId="{AB3C3DFF-0493-4631-A002-F11A56EA3C37}" destId="{AC123C46-014E-408A-AD5B-BC83FF793D33}" srcOrd="0" destOrd="6" presId="urn:microsoft.com/office/officeart/2005/8/layout/vList2"/>
    <dgm:cxn modelId="{3F9AA018-E38B-47D4-9E0D-4BB87AF21DED}" type="presOf" srcId="{3C7CE445-26BC-414D-BD28-6788D0FE7486}" destId="{AC123C46-014E-408A-AD5B-BC83FF793D33}" srcOrd="0" destOrd="0" presId="urn:microsoft.com/office/officeart/2005/8/layout/vList2"/>
    <dgm:cxn modelId="{EE45B121-E315-4B78-A00D-3EA723E38ACF}" srcId="{2C1DE5CB-5690-4A6F-93AE-0473A8640EED}" destId="{AB3C3DFF-0493-4631-A002-F11A56EA3C37}" srcOrd="6" destOrd="0" parTransId="{7178B0FA-8E3B-4C52-AF60-C4C83AC0EA1D}" sibTransId="{B92C16EC-A2D0-4475-9959-098067805B56}"/>
    <dgm:cxn modelId="{02CB6422-F633-4991-B0C4-80A72B12B7BB}" srcId="{2C1DE5CB-5690-4A6F-93AE-0473A8640EED}" destId="{3C7CE445-26BC-414D-BD28-6788D0FE7486}" srcOrd="0" destOrd="0" parTransId="{8D3F1D5C-88E7-4208-A4A3-4948A4B95D6C}" sibTransId="{E77B636C-CD53-4A74-BA61-D5EE19B84F6C}"/>
    <dgm:cxn modelId="{1B48545E-1638-4D20-9E48-A6ABEE00A313}" type="presOf" srcId="{59A9950E-0FAD-4C86-B7EF-7AE3A93B2ED7}" destId="{AC123C46-014E-408A-AD5B-BC83FF793D33}" srcOrd="0" destOrd="5" presId="urn:microsoft.com/office/officeart/2005/8/layout/vList2"/>
    <dgm:cxn modelId="{34108E61-C440-454E-B536-15185AB8D372}" srcId="{A29C1971-1B79-40E6-8E74-DDC2B1417EA9}" destId="{2C1DE5CB-5690-4A6F-93AE-0473A8640EED}" srcOrd="0" destOrd="0" parTransId="{5EBDF45D-3CB4-4D40-99DF-04AFBF75CE37}" sibTransId="{4253419B-2B12-4F8C-A888-334EAF84AB56}"/>
    <dgm:cxn modelId="{281D9267-2138-4164-9CA7-70375B1EA361}" type="presOf" srcId="{2C1DE5CB-5690-4A6F-93AE-0473A8640EED}" destId="{0AC2D7E1-9198-4398-9859-1C6337C2830E}" srcOrd="0" destOrd="0" presId="urn:microsoft.com/office/officeart/2005/8/layout/vList2"/>
    <dgm:cxn modelId="{4B431549-7A56-4BDB-ABB9-88F2FFD6F533}" srcId="{2C1DE5CB-5690-4A6F-93AE-0473A8640EED}" destId="{1AA57245-F261-4D69-A312-B4299056B0ED}" srcOrd="2" destOrd="0" parTransId="{C27D506C-A4BA-4E13-90A1-60674CBA27E6}" sibTransId="{419393B5-BB0A-4BFC-97A6-AC48F718E12C}"/>
    <dgm:cxn modelId="{EECF54BA-F006-456E-8272-DC65D6D94730}" srcId="{2C1DE5CB-5690-4A6F-93AE-0473A8640EED}" destId="{59A9950E-0FAD-4C86-B7EF-7AE3A93B2ED7}" srcOrd="5" destOrd="0" parTransId="{FB9888C0-51EB-48A2-BB5F-174A28262325}" sibTransId="{EF274935-7785-4293-B19D-E5F5A7553A8C}"/>
    <dgm:cxn modelId="{BFEFE8C0-8BD5-4639-A2C3-5A3FCA2146EB}" srcId="{2C1DE5CB-5690-4A6F-93AE-0473A8640EED}" destId="{AE6073D4-B3D1-46F9-B3E7-161D8226F77E}" srcOrd="1" destOrd="0" parTransId="{85D7A7FB-FE80-489E-92CD-BDB724A85002}" sibTransId="{25B589B5-6072-4A03-8FC3-94BEC364901E}"/>
    <dgm:cxn modelId="{0488ABDB-7B47-4D19-A8AF-820F8B087B0B}" type="presOf" srcId="{1AA57245-F261-4D69-A312-B4299056B0ED}" destId="{AC123C46-014E-408A-AD5B-BC83FF793D33}" srcOrd="0" destOrd="2" presId="urn:microsoft.com/office/officeart/2005/8/layout/vList2"/>
    <dgm:cxn modelId="{479995DE-A84D-4F00-BBCF-B8CD959D42DE}" type="presOf" srcId="{055232AB-041D-4EA6-AB66-B49E0D172A3E}" destId="{AC123C46-014E-408A-AD5B-BC83FF793D33}" srcOrd="0" destOrd="4" presId="urn:microsoft.com/office/officeart/2005/8/layout/vList2"/>
    <dgm:cxn modelId="{7FB232E3-200C-4D7B-ABAF-A6D1D1E774D5}" type="presOf" srcId="{AE6073D4-B3D1-46F9-B3E7-161D8226F77E}" destId="{AC123C46-014E-408A-AD5B-BC83FF793D33}" srcOrd="0" destOrd="1" presId="urn:microsoft.com/office/officeart/2005/8/layout/vList2"/>
    <dgm:cxn modelId="{51AC42E9-268E-4DC9-A45A-365F0C5000CA}" type="presOf" srcId="{371947C4-E0FE-4256-BE8A-E8BE20329A46}" destId="{AC123C46-014E-408A-AD5B-BC83FF793D33}" srcOrd="0" destOrd="3" presId="urn:microsoft.com/office/officeart/2005/8/layout/vList2"/>
    <dgm:cxn modelId="{7BDD3199-7B70-4C6C-9915-C999A6FEC60A}" type="presParOf" srcId="{7C4FBC72-CE06-4354-994E-1106B9D21AB2}" destId="{0AC2D7E1-9198-4398-9859-1C6337C2830E}" srcOrd="0" destOrd="0" presId="urn:microsoft.com/office/officeart/2005/8/layout/vList2"/>
    <dgm:cxn modelId="{6C499F9D-8C0C-4123-865A-32DCC8B1B339}" type="presParOf" srcId="{7C4FBC72-CE06-4354-994E-1106B9D21AB2}" destId="{AC123C46-014E-408A-AD5B-BC83FF793D3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9C1971-1B79-40E6-8E74-DDC2B1417E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958FDE4-8969-4024-BDA7-D43E07D38799}">
      <dgm:prSet/>
      <dgm:spPr/>
      <dgm:t>
        <a:bodyPr/>
        <a:lstStyle/>
        <a:p>
          <a:r>
            <a:rPr lang="en-US" b="1" dirty="0"/>
            <a:t>Organizational/Structural</a:t>
          </a:r>
          <a:endParaRPr lang="en-US" dirty="0"/>
        </a:p>
      </dgm:t>
    </dgm:pt>
    <dgm:pt modelId="{B76F2162-1094-4BBA-8F7B-29B3D90F14AA}" type="parTrans" cxnId="{BB2BCBC1-F3C9-476A-90CF-9F6B3E7ED80D}">
      <dgm:prSet/>
      <dgm:spPr/>
      <dgm:t>
        <a:bodyPr/>
        <a:lstStyle/>
        <a:p>
          <a:endParaRPr lang="en-US"/>
        </a:p>
      </dgm:t>
    </dgm:pt>
    <dgm:pt modelId="{FA58395C-479F-4DE0-BF51-87699195E6E4}" type="sibTrans" cxnId="{BB2BCBC1-F3C9-476A-90CF-9F6B3E7ED80D}">
      <dgm:prSet/>
      <dgm:spPr/>
      <dgm:t>
        <a:bodyPr/>
        <a:lstStyle/>
        <a:p>
          <a:endParaRPr lang="en-US"/>
        </a:p>
      </dgm:t>
    </dgm:pt>
    <dgm:pt modelId="{32096ED0-CEA8-4645-BE43-94E30BC2D347}">
      <dgm:prSet/>
      <dgm:spPr/>
      <dgm:t>
        <a:bodyPr/>
        <a:lstStyle/>
        <a:p>
          <a:pPr>
            <a:buClr>
              <a:schemeClr val="accent6"/>
            </a:buClr>
            <a:buFont typeface="Wingdings" panose="05000000000000000000" pitchFamily="2" charset="2"/>
            <a:buChar char="§"/>
          </a:pPr>
          <a:r>
            <a:rPr lang="en-US" dirty="0">
              <a:solidFill>
                <a:schemeClr val="tx1"/>
              </a:solidFill>
            </a:rPr>
            <a:t>Formalize anti-stigma training</a:t>
          </a:r>
        </a:p>
      </dgm:t>
    </dgm:pt>
    <dgm:pt modelId="{B23D4DA9-49E7-4296-BA20-BCE666BB54D9}" type="parTrans" cxnId="{6E99219E-5BCF-4FE2-A2D7-67D84ADAA161}">
      <dgm:prSet/>
      <dgm:spPr/>
      <dgm:t>
        <a:bodyPr/>
        <a:lstStyle/>
        <a:p>
          <a:endParaRPr lang="en-US"/>
        </a:p>
      </dgm:t>
    </dgm:pt>
    <dgm:pt modelId="{75D85478-C819-492E-B745-32014D72E4AC}" type="sibTrans" cxnId="{6E99219E-5BCF-4FE2-A2D7-67D84ADAA161}">
      <dgm:prSet/>
      <dgm:spPr/>
      <dgm:t>
        <a:bodyPr/>
        <a:lstStyle/>
        <a:p>
          <a:endParaRPr lang="en-US"/>
        </a:p>
      </dgm:t>
    </dgm:pt>
    <dgm:pt modelId="{471A602A-64E7-498C-AE08-A542D992B6AB}">
      <dgm:prSet/>
      <dgm:spPr/>
      <dgm:t>
        <a:bodyPr/>
        <a:lstStyle/>
        <a:p>
          <a:pPr>
            <a:buClr>
              <a:schemeClr val="accent6"/>
            </a:buClr>
            <a:buFont typeface="Wingdings" panose="05000000000000000000" pitchFamily="2" charset="2"/>
            <a:buChar char="§"/>
          </a:pPr>
          <a:r>
            <a:rPr lang="en-US" dirty="0">
              <a:solidFill>
                <a:schemeClr val="tx1"/>
              </a:solidFill>
            </a:rPr>
            <a:t>Promote trauma informed care and person first language</a:t>
          </a:r>
        </a:p>
      </dgm:t>
    </dgm:pt>
    <dgm:pt modelId="{E419CBC6-C470-47CA-9E61-FD37C3FDA27E}" type="parTrans" cxnId="{0EADE163-8D7B-419E-930A-D90540921DC1}">
      <dgm:prSet/>
      <dgm:spPr/>
      <dgm:t>
        <a:bodyPr/>
        <a:lstStyle/>
        <a:p>
          <a:endParaRPr lang="en-US"/>
        </a:p>
      </dgm:t>
    </dgm:pt>
    <dgm:pt modelId="{721458A6-E6D8-4725-9217-24F6E38EB548}" type="sibTrans" cxnId="{0EADE163-8D7B-419E-930A-D90540921DC1}">
      <dgm:prSet/>
      <dgm:spPr/>
      <dgm:t>
        <a:bodyPr/>
        <a:lstStyle/>
        <a:p>
          <a:endParaRPr lang="en-US"/>
        </a:p>
      </dgm:t>
    </dgm:pt>
    <dgm:pt modelId="{D96B542B-303D-4BAE-AE72-DF976CBCD244}">
      <dgm:prSet/>
      <dgm:spPr/>
      <dgm:t>
        <a:bodyPr/>
        <a:lstStyle/>
        <a:p>
          <a:pPr>
            <a:buClr>
              <a:schemeClr val="accent6"/>
            </a:buClr>
            <a:buFont typeface="Wingdings" panose="05000000000000000000" pitchFamily="2" charset="2"/>
            <a:buChar char="§"/>
          </a:pPr>
          <a:r>
            <a:rPr lang="en-US" dirty="0">
              <a:solidFill>
                <a:schemeClr val="tx1"/>
              </a:solidFill>
            </a:rPr>
            <a:t>Hold each other accountable</a:t>
          </a:r>
        </a:p>
      </dgm:t>
    </dgm:pt>
    <dgm:pt modelId="{2337BC97-CA36-48D9-9917-70DF83299242}" type="parTrans" cxnId="{D712D1FE-5E08-4D4E-881A-98958FE19C7D}">
      <dgm:prSet/>
      <dgm:spPr/>
      <dgm:t>
        <a:bodyPr/>
        <a:lstStyle/>
        <a:p>
          <a:endParaRPr lang="en-US"/>
        </a:p>
      </dgm:t>
    </dgm:pt>
    <dgm:pt modelId="{4EEB9FFE-87B6-40C8-900D-C49D0DD772CB}" type="sibTrans" cxnId="{D712D1FE-5E08-4D4E-881A-98958FE19C7D}">
      <dgm:prSet/>
      <dgm:spPr/>
      <dgm:t>
        <a:bodyPr/>
        <a:lstStyle/>
        <a:p>
          <a:endParaRPr lang="en-US"/>
        </a:p>
      </dgm:t>
    </dgm:pt>
    <dgm:pt modelId="{34F6D054-2E71-43E7-8DFA-8C0D38CCD370}">
      <dgm:prSet/>
      <dgm:spPr/>
      <dgm:t>
        <a:bodyPr/>
        <a:lstStyle/>
        <a:p>
          <a:pPr>
            <a:buClr>
              <a:schemeClr val="accent6"/>
            </a:buClr>
            <a:buFont typeface="Wingdings" panose="05000000000000000000" pitchFamily="2" charset="2"/>
            <a:buChar char="§"/>
          </a:pPr>
          <a:r>
            <a:rPr lang="en-US" dirty="0">
              <a:solidFill>
                <a:schemeClr val="tx1"/>
              </a:solidFill>
            </a:rPr>
            <a:t>Prioritize peer support and warm handoffs – use patient navigators and care managers when possible, and warm </a:t>
          </a:r>
          <a:r>
            <a:rPr lang="en-US" dirty="0">
              <a:solidFill>
                <a:schemeClr val="tx1"/>
              </a:solidFill>
              <a:latin typeface="Segoe UI"/>
            </a:rPr>
            <a:t>handoff</a:t>
          </a:r>
          <a:r>
            <a:rPr lang="en-US" dirty="0">
              <a:solidFill>
                <a:schemeClr val="tx1"/>
              </a:solidFill>
            </a:rPr>
            <a:t> when referring patients to other providers</a:t>
          </a:r>
        </a:p>
      </dgm:t>
    </dgm:pt>
    <dgm:pt modelId="{5654AA7A-6468-46EF-8419-BD0505C3FB4D}" type="parTrans" cxnId="{011F0BBE-3C9F-459F-9827-A515A67D24E4}">
      <dgm:prSet/>
      <dgm:spPr/>
      <dgm:t>
        <a:bodyPr/>
        <a:lstStyle/>
        <a:p>
          <a:endParaRPr lang="en-US"/>
        </a:p>
      </dgm:t>
    </dgm:pt>
    <dgm:pt modelId="{7A817ECF-CE80-4293-B8FB-9E300C4BB30B}" type="sibTrans" cxnId="{011F0BBE-3C9F-459F-9827-A515A67D24E4}">
      <dgm:prSet/>
      <dgm:spPr/>
      <dgm:t>
        <a:bodyPr/>
        <a:lstStyle/>
        <a:p>
          <a:endParaRPr lang="en-US"/>
        </a:p>
      </dgm:t>
    </dgm:pt>
    <dgm:pt modelId="{153A0C47-BD1B-48DD-82D7-F21057734ADB}">
      <dgm:prSet/>
      <dgm:spPr/>
      <dgm:t>
        <a:bodyPr/>
        <a:lstStyle/>
        <a:p>
          <a:pPr>
            <a:buClr>
              <a:schemeClr val="accent6"/>
            </a:buClr>
            <a:buFont typeface="Wingdings" panose="05000000000000000000" pitchFamily="2" charset="2"/>
            <a:buChar char="§"/>
          </a:pPr>
          <a:r>
            <a:rPr lang="en-US">
              <a:solidFill>
                <a:schemeClr val="tx1"/>
              </a:solidFill>
            </a:rPr>
            <a:t>Identify a referral network of supportive and inclusive, trauma informed care providers</a:t>
          </a:r>
        </a:p>
      </dgm:t>
    </dgm:pt>
    <dgm:pt modelId="{897DBB29-6F94-4246-8B02-085D9458C6C5}" type="parTrans" cxnId="{F556A743-6EE6-4D66-BE09-86BBDDB79B35}">
      <dgm:prSet/>
      <dgm:spPr/>
      <dgm:t>
        <a:bodyPr/>
        <a:lstStyle/>
        <a:p>
          <a:endParaRPr lang="en-US"/>
        </a:p>
      </dgm:t>
    </dgm:pt>
    <dgm:pt modelId="{C11E6254-C4F8-40A1-84B8-BEAC46093630}" type="sibTrans" cxnId="{F556A743-6EE6-4D66-BE09-86BBDDB79B35}">
      <dgm:prSet/>
      <dgm:spPr/>
      <dgm:t>
        <a:bodyPr/>
        <a:lstStyle/>
        <a:p>
          <a:endParaRPr lang="en-US"/>
        </a:p>
      </dgm:t>
    </dgm:pt>
    <dgm:pt modelId="{373C6433-F66B-4B4A-810A-C2B890898508}">
      <dgm:prSet/>
      <dgm:spPr/>
      <dgm:t>
        <a:bodyPr/>
        <a:lstStyle/>
        <a:p>
          <a:pPr>
            <a:buClr>
              <a:schemeClr val="accent6"/>
            </a:buClr>
            <a:buFont typeface="Wingdings" panose="05000000000000000000" pitchFamily="2" charset="2"/>
            <a:buChar char="§"/>
          </a:pPr>
          <a:r>
            <a:rPr lang="en-US" dirty="0">
              <a:solidFill>
                <a:schemeClr val="tx1"/>
              </a:solidFill>
            </a:rPr>
            <a:t>Identify workplace anti-stigma champions to create buy-in at all levels of the organization</a:t>
          </a:r>
        </a:p>
      </dgm:t>
    </dgm:pt>
    <dgm:pt modelId="{1D389F40-62BA-4D28-8A25-16ADB0991D66}" type="parTrans" cxnId="{E067E99E-6E03-48D2-879F-89492F72BF51}">
      <dgm:prSet/>
      <dgm:spPr/>
      <dgm:t>
        <a:bodyPr/>
        <a:lstStyle/>
        <a:p>
          <a:endParaRPr lang="en-US"/>
        </a:p>
      </dgm:t>
    </dgm:pt>
    <dgm:pt modelId="{F59E1C7C-5236-4873-8C4C-A71CEF7D2D90}" type="sibTrans" cxnId="{E067E99E-6E03-48D2-879F-89492F72BF51}">
      <dgm:prSet/>
      <dgm:spPr/>
      <dgm:t>
        <a:bodyPr/>
        <a:lstStyle/>
        <a:p>
          <a:endParaRPr lang="en-US"/>
        </a:p>
      </dgm:t>
    </dgm:pt>
    <dgm:pt modelId="{5FA7D195-DA3F-4C48-8CA4-B44C5A319E17}">
      <dgm:prSet/>
      <dgm:spPr/>
      <dgm:t>
        <a:bodyPr/>
        <a:lstStyle/>
        <a:p>
          <a:pPr>
            <a:buClr>
              <a:schemeClr val="accent6"/>
            </a:buClr>
            <a:buFont typeface="Wingdings" panose="05000000000000000000" pitchFamily="2" charset="2"/>
            <a:buChar char="§"/>
          </a:pPr>
          <a:r>
            <a:rPr lang="en-US" dirty="0">
              <a:solidFill>
                <a:schemeClr val="tx1"/>
              </a:solidFill>
            </a:rPr>
            <a:t>Develop a method to track successes and barriers and use that data to continually improve care</a:t>
          </a:r>
        </a:p>
      </dgm:t>
    </dgm:pt>
    <dgm:pt modelId="{61085C9F-E2BB-4CD7-A347-F358F3FC68F5}" type="parTrans" cxnId="{00678385-3914-47AF-83E6-96CC982A5D06}">
      <dgm:prSet/>
      <dgm:spPr/>
      <dgm:t>
        <a:bodyPr/>
        <a:lstStyle/>
        <a:p>
          <a:endParaRPr lang="en-US"/>
        </a:p>
      </dgm:t>
    </dgm:pt>
    <dgm:pt modelId="{4E24495A-AD86-4163-9B60-0D94B80906A7}" type="sibTrans" cxnId="{00678385-3914-47AF-83E6-96CC982A5D06}">
      <dgm:prSet/>
      <dgm:spPr/>
      <dgm:t>
        <a:bodyPr/>
        <a:lstStyle/>
        <a:p>
          <a:endParaRPr lang="en-US"/>
        </a:p>
      </dgm:t>
    </dgm:pt>
    <dgm:pt modelId="{DE03EC8B-5F12-42D0-8608-C69ED59C619F}">
      <dgm:prSet/>
      <dgm:spPr/>
      <dgm:t>
        <a:bodyPr/>
        <a:lstStyle/>
        <a:p>
          <a:pPr>
            <a:buClr>
              <a:schemeClr val="accent6"/>
            </a:buClr>
            <a:buFont typeface="Wingdings" panose="05000000000000000000" pitchFamily="2" charset="2"/>
            <a:buChar char="§"/>
          </a:pPr>
          <a:r>
            <a:rPr lang="en-US" dirty="0">
              <a:solidFill>
                <a:schemeClr val="tx1"/>
              </a:solidFill>
            </a:rPr>
            <a:t>Become certified in trauma informed care</a:t>
          </a:r>
        </a:p>
      </dgm:t>
    </dgm:pt>
    <dgm:pt modelId="{E8D62D78-1B6C-4C01-81F1-DA2D6B6EF2C3}" type="parTrans" cxnId="{5A9C0037-1863-4B78-ACD5-D63807A33FEF}">
      <dgm:prSet/>
      <dgm:spPr/>
      <dgm:t>
        <a:bodyPr/>
        <a:lstStyle/>
        <a:p>
          <a:endParaRPr lang="en-US"/>
        </a:p>
      </dgm:t>
    </dgm:pt>
    <dgm:pt modelId="{7C849375-19F2-42CD-A98C-058D96538E87}" type="sibTrans" cxnId="{5A9C0037-1863-4B78-ACD5-D63807A33FEF}">
      <dgm:prSet/>
      <dgm:spPr/>
      <dgm:t>
        <a:bodyPr/>
        <a:lstStyle/>
        <a:p>
          <a:endParaRPr lang="en-US"/>
        </a:p>
      </dgm:t>
    </dgm:pt>
    <dgm:pt modelId="{7C4FBC72-CE06-4354-994E-1106B9D21AB2}" type="pres">
      <dgm:prSet presAssocID="{A29C1971-1B79-40E6-8E74-DDC2B1417EA9}" presName="linear" presStyleCnt="0">
        <dgm:presLayoutVars>
          <dgm:animLvl val="lvl"/>
          <dgm:resizeHandles val="exact"/>
        </dgm:presLayoutVars>
      </dgm:prSet>
      <dgm:spPr/>
    </dgm:pt>
    <dgm:pt modelId="{D587391E-CC45-4701-ADB7-0A7D5A25CD2A}" type="pres">
      <dgm:prSet presAssocID="{2958FDE4-8969-4024-BDA7-D43E07D38799}" presName="parentText" presStyleLbl="node1" presStyleIdx="0" presStyleCnt="1" custLinFactNeighborY="-4384">
        <dgm:presLayoutVars>
          <dgm:chMax val="0"/>
          <dgm:bulletEnabled val="1"/>
        </dgm:presLayoutVars>
      </dgm:prSet>
      <dgm:spPr/>
    </dgm:pt>
    <dgm:pt modelId="{B36B40A5-06BA-476F-8C78-7E346C2C0D65}" type="pres">
      <dgm:prSet presAssocID="{2958FDE4-8969-4024-BDA7-D43E07D38799}" presName="childText" presStyleLbl="revTx" presStyleIdx="0" presStyleCnt="1">
        <dgm:presLayoutVars>
          <dgm:bulletEnabled val="1"/>
        </dgm:presLayoutVars>
      </dgm:prSet>
      <dgm:spPr/>
    </dgm:pt>
  </dgm:ptLst>
  <dgm:cxnLst>
    <dgm:cxn modelId="{69630A0E-5BEE-4F65-92CF-C541B3D57CEF}" type="presOf" srcId="{A29C1971-1B79-40E6-8E74-DDC2B1417EA9}" destId="{7C4FBC72-CE06-4354-994E-1106B9D21AB2}" srcOrd="0" destOrd="0" presId="urn:microsoft.com/office/officeart/2005/8/layout/vList2"/>
    <dgm:cxn modelId="{77575D10-758E-4B45-BF03-ECB63EDB7E21}" type="presOf" srcId="{5FA7D195-DA3F-4C48-8CA4-B44C5A319E17}" destId="{B36B40A5-06BA-476F-8C78-7E346C2C0D65}" srcOrd="0" destOrd="7" presId="urn:microsoft.com/office/officeart/2005/8/layout/vList2"/>
    <dgm:cxn modelId="{A2E46531-C255-4A7A-B3AB-2706D8C8CE99}" type="presOf" srcId="{153A0C47-BD1B-48DD-82D7-F21057734ADB}" destId="{B36B40A5-06BA-476F-8C78-7E346C2C0D65}" srcOrd="0" destOrd="5" presId="urn:microsoft.com/office/officeart/2005/8/layout/vList2"/>
    <dgm:cxn modelId="{5A9C0037-1863-4B78-ACD5-D63807A33FEF}" srcId="{2958FDE4-8969-4024-BDA7-D43E07D38799}" destId="{DE03EC8B-5F12-42D0-8608-C69ED59C619F}" srcOrd="1" destOrd="0" parTransId="{E8D62D78-1B6C-4C01-81F1-DA2D6B6EF2C3}" sibTransId="{7C849375-19F2-42CD-A98C-058D96538E87}"/>
    <dgm:cxn modelId="{88063E3B-6F22-47BD-862F-C24B072CFA09}" type="presOf" srcId="{471A602A-64E7-498C-AE08-A542D992B6AB}" destId="{B36B40A5-06BA-476F-8C78-7E346C2C0D65}" srcOrd="0" destOrd="2" presId="urn:microsoft.com/office/officeart/2005/8/layout/vList2"/>
    <dgm:cxn modelId="{F556A743-6EE6-4D66-BE09-86BBDDB79B35}" srcId="{2958FDE4-8969-4024-BDA7-D43E07D38799}" destId="{153A0C47-BD1B-48DD-82D7-F21057734ADB}" srcOrd="5" destOrd="0" parTransId="{897DBB29-6F94-4246-8B02-085D9458C6C5}" sibTransId="{C11E6254-C4F8-40A1-84B8-BEAC46093630}"/>
    <dgm:cxn modelId="{0EADE163-8D7B-419E-930A-D90540921DC1}" srcId="{2958FDE4-8969-4024-BDA7-D43E07D38799}" destId="{471A602A-64E7-498C-AE08-A542D992B6AB}" srcOrd="2" destOrd="0" parTransId="{E419CBC6-C470-47CA-9E61-FD37C3FDA27E}" sibTransId="{721458A6-E6D8-4725-9217-24F6E38EB548}"/>
    <dgm:cxn modelId="{A61E5281-303B-49AE-B31F-4478B658BFFE}" type="presOf" srcId="{2958FDE4-8969-4024-BDA7-D43E07D38799}" destId="{D587391E-CC45-4701-ADB7-0A7D5A25CD2A}" srcOrd="0" destOrd="0" presId="urn:microsoft.com/office/officeart/2005/8/layout/vList2"/>
    <dgm:cxn modelId="{00678385-3914-47AF-83E6-96CC982A5D06}" srcId="{2958FDE4-8969-4024-BDA7-D43E07D38799}" destId="{5FA7D195-DA3F-4C48-8CA4-B44C5A319E17}" srcOrd="7" destOrd="0" parTransId="{61085C9F-E2BB-4CD7-A347-F358F3FC68F5}" sibTransId="{4E24495A-AD86-4163-9B60-0D94B80906A7}"/>
    <dgm:cxn modelId="{5E18998D-06D9-4DEC-B703-F90A80824273}" type="presOf" srcId="{373C6433-F66B-4B4A-810A-C2B890898508}" destId="{B36B40A5-06BA-476F-8C78-7E346C2C0D65}" srcOrd="0" destOrd="6" presId="urn:microsoft.com/office/officeart/2005/8/layout/vList2"/>
    <dgm:cxn modelId="{6E99219E-5BCF-4FE2-A2D7-67D84ADAA161}" srcId="{2958FDE4-8969-4024-BDA7-D43E07D38799}" destId="{32096ED0-CEA8-4645-BE43-94E30BC2D347}" srcOrd="0" destOrd="0" parTransId="{B23D4DA9-49E7-4296-BA20-BCE666BB54D9}" sibTransId="{75D85478-C819-492E-B745-32014D72E4AC}"/>
    <dgm:cxn modelId="{E067E99E-6E03-48D2-879F-89492F72BF51}" srcId="{2958FDE4-8969-4024-BDA7-D43E07D38799}" destId="{373C6433-F66B-4B4A-810A-C2B890898508}" srcOrd="6" destOrd="0" parTransId="{1D389F40-62BA-4D28-8A25-16ADB0991D66}" sibTransId="{F59E1C7C-5236-4873-8C4C-A71CEF7D2D90}"/>
    <dgm:cxn modelId="{1C1313BB-AB44-49D0-88C1-9D95A458185B}" type="presOf" srcId="{DE03EC8B-5F12-42D0-8608-C69ED59C619F}" destId="{B36B40A5-06BA-476F-8C78-7E346C2C0D65}" srcOrd="0" destOrd="1" presId="urn:microsoft.com/office/officeart/2005/8/layout/vList2"/>
    <dgm:cxn modelId="{011F0BBE-3C9F-459F-9827-A515A67D24E4}" srcId="{2958FDE4-8969-4024-BDA7-D43E07D38799}" destId="{34F6D054-2E71-43E7-8DFA-8C0D38CCD370}" srcOrd="4" destOrd="0" parTransId="{5654AA7A-6468-46EF-8419-BD0505C3FB4D}" sibTransId="{7A817ECF-CE80-4293-B8FB-9E300C4BB30B}"/>
    <dgm:cxn modelId="{BB2BCBC1-F3C9-476A-90CF-9F6B3E7ED80D}" srcId="{A29C1971-1B79-40E6-8E74-DDC2B1417EA9}" destId="{2958FDE4-8969-4024-BDA7-D43E07D38799}" srcOrd="0" destOrd="0" parTransId="{B76F2162-1094-4BBA-8F7B-29B3D90F14AA}" sibTransId="{FA58395C-479F-4DE0-BF51-87699195E6E4}"/>
    <dgm:cxn modelId="{41E4DDC4-9C34-4F70-B6DC-D26F0B3BC836}" type="presOf" srcId="{34F6D054-2E71-43E7-8DFA-8C0D38CCD370}" destId="{B36B40A5-06BA-476F-8C78-7E346C2C0D65}" srcOrd="0" destOrd="4" presId="urn:microsoft.com/office/officeart/2005/8/layout/vList2"/>
    <dgm:cxn modelId="{099D55D7-C0F5-46D2-80D9-3D8EA9225F3F}" type="presOf" srcId="{D96B542B-303D-4BAE-AE72-DF976CBCD244}" destId="{B36B40A5-06BA-476F-8C78-7E346C2C0D65}" srcOrd="0" destOrd="3" presId="urn:microsoft.com/office/officeart/2005/8/layout/vList2"/>
    <dgm:cxn modelId="{308747E5-9296-4063-872B-2C6D0CE21E47}" type="presOf" srcId="{32096ED0-CEA8-4645-BE43-94E30BC2D347}" destId="{B36B40A5-06BA-476F-8C78-7E346C2C0D65}" srcOrd="0" destOrd="0" presId="urn:microsoft.com/office/officeart/2005/8/layout/vList2"/>
    <dgm:cxn modelId="{D712D1FE-5E08-4D4E-881A-98958FE19C7D}" srcId="{2958FDE4-8969-4024-BDA7-D43E07D38799}" destId="{D96B542B-303D-4BAE-AE72-DF976CBCD244}" srcOrd="3" destOrd="0" parTransId="{2337BC97-CA36-48D9-9917-70DF83299242}" sibTransId="{4EEB9FFE-87B6-40C8-900D-C49D0DD772CB}"/>
    <dgm:cxn modelId="{32B530CF-78CC-46D0-A513-91E98C542959}" type="presParOf" srcId="{7C4FBC72-CE06-4354-994E-1106B9D21AB2}" destId="{D587391E-CC45-4701-ADB7-0A7D5A25CD2A}" srcOrd="0" destOrd="0" presId="urn:microsoft.com/office/officeart/2005/8/layout/vList2"/>
    <dgm:cxn modelId="{FA14B759-9060-4A7A-9BBB-1B9799389209}" type="presParOf" srcId="{7C4FBC72-CE06-4354-994E-1106B9D21AB2}" destId="{B36B40A5-06BA-476F-8C78-7E346C2C0D6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9C1971-1B79-40E6-8E74-DDC2B1417EA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C1DE5CB-5690-4A6F-93AE-0473A8640EED}">
      <dgm:prSet custT="1"/>
      <dgm:spPr/>
      <dgm:t>
        <a:bodyPr/>
        <a:lstStyle/>
        <a:p>
          <a:r>
            <a:rPr lang="en-US" sz="2800" b="1" dirty="0">
              <a:solidFill>
                <a:schemeClr val="bg1"/>
              </a:solidFill>
            </a:rPr>
            <a:t>Policy Level</a:t>
          </a:r>
        </a:p>
      </dgm:t>
    </dgm:pt>
    <dgm:pt modelId="{5EBDF45D-3CB4-4D40-99DF-04AFBF75CE37}" type="parTrans" cxnId="{34108E61-C440-454E-B536-15185AB8D372}">
      <dgm:prSet/>
      <dgm:spPr/>
      <dgm:t>
        <a:bodyPr/>
        <a:lstStyle/>
        <a:p>
          <a:endParaRPr lang="en-US"/>
        </a:p>
      </dgm:t>
    </dgm:pt>
    <dgm:pt modelId="{4253419B-2B12-4F8C-A888-334EAF84AB56}" type="sibTrans" cxnId="{34108E61-C440-454E-B536-15185AB8D372}">
      <dgm:prSet/>
      <dgm:spPr/>
      <dgm:t>
        <a:bodyPr/>
        <a:lstStyle/>
        <a:p>
          <a:endParaRPr lang="en-US"/>
        </a:p>
      </dgm:t>
    </dgm:pt>
    <dgm:pt modelId="{3C7CE445-26BC-414D-BD28-6788D0FE7486}">
      <dgm:prSet custT="1"/>
      <dgm:spPr/>
      <dgm:t>
        <a:bodyPr/>
        <a:lstStyle/>
        <a:p>
          <a:pPr>
            <a:buClr>
              <a:schemeClr val="accent6"/>
            </a:buClr>
            <a:buFont typeface="Wingdings" panose="05000000000000000000" pitchFamily="2" charset="2"/>
            <a:buChar char="§"/>
          </a:pPr>
          <a:r>
            <a:rPr lang="en-US" sz="2200" dirty="0">
              <a:solidFill>
                <a:schemeClr val="tx1"/>
              </a:solidFill>
              <a:latin typeface="+mn-lt"/>
            </a:rPr>
            <a:t>Join the End Stigma End HIV Alliance, and attend their meetings</a:t>
          </a:r>
        </a:p>
      </dgm:t>
    </dgm:pt>
    <dgm:pt modelId="{8D3F1D5C-88E7-4208-A4A3-4948A4B95D6C}" type="parTrans" cxnId="{02CB6422-F633-4991-B0C4-80A72B12B7BB}">
      <dgm:prSet/>
      <dgm:spPr/>
      <dgm:t>
        <a:bodyPr/>
        <a:lstStyle/>
        <a:p>
          <a:endParaRPr lang="en-US"/>
        </a:p>
      </dgm:t>
    </dgm:pt>
    <dgm:pt modelId="{E77B636C-CD53-4A74-BA61-D5EE19B84F6C}" type="sibTrans" cxnId="{02CB6422-F633-4991-B0C4-80A72B12B7BB}">
      <dgm:prSet/>
      <dgm:spPr/>
      <dgm:t>
        <a:bodyPr/>
        <a:lstStyle/>
        <a:p>
          <a:endParaRPr lang="en-US"/>
        </a:p>
      </dgm:t>
    </dgm:pt>
    <dgm:pt modelId="{491AD7C1-59CA-415C-A476-EE1925F977FA}">
      <dgm:prSet custT="1"/>
      <dgm:spPr/>
      <dgm:t>
        <a:bodyPr/>
        <a:lstStyle/>
        <a:p>
          <a:pPr>
            <a:buClr>
              <a:schemeClr val="accent6"/>
            </a:buClr>
            <a:buFont typeface="Wingdings" panose="05000000000000000000" pitchFamily="2" charset="2"/>
            <a:buChar char="§"/>
          </a:pPr>
          <a:r>
            <a:rPr lang="en-US" sz="2200" dirty="0">
              <a:solidFill>
                <a:schemeClr val="tx1"/>
              </a:solidFill>
              <a:latin typeface="+mn-lt"/>
            </a:rPr>
            <a:t>Contact your clinician ambassadors with questions and for scheduling academic detailing sessions to help implement the ESEHA Anti-Stigma Guidelines</a:t>
          </a:r>
        </a:p>
      </dgm:t>
    </dgm:pt>
    <dgm:pt modelId="{EA7D73D4-F70C-4980-8D69-FADADA155F3D}" type="parTrans" cxnId="{39DC0CDC-4584-41C1-8B95-D1C772258A67}">
      <dgm:prSet/>
      <dgm:spPr/>
      <dgm:t>
        <a:bodyPr/>
        <a:lstStyle/>
        <a:p>
          <a:endParaRPr lang="en-US"/>
        </a:p>
      </dgm:t>
    </dgm:pt>
    <dgm:pt modelId="{935239CE-089A-4C6C-8CD1-9B364D13EEBE}" type="sibTrans" cxnId="{39DC0CDC-4584-41C1-8B95-D1C772258A67}">
      <dgm:prSet/>
      <dgm:spPr/>
      <dgm:t>
        <a:bodyPr/>
        <a:lstStyle/>
        <a:p>
          <a:endParaRPr lang="en-US"/>
        </a:p>
      </dgm:t>
    </dgm:pt>
    <dgm:pt modelId="{7C466E3F-490E-49B8-8B7E-EA9C46D423DC}">
      <dgm:prSet custT="1"/>
      <dgm:spPr/>
      <dgm:t>
        <a:bodyPr/>
        <a:lstStyle/>
        <a:p>
          <a:pPr>
            <a:buClr>
              <a:schemeClr val="accent6"/>
            </a:buClr>
            <a:buFont typeface="Wingdings" panose="05000000000000000000" pitchFamily="2" charset="2"/>
            <a:buChar char="§"/>
          </a:pPr>
          <a:r>
            <a:rPr lang="en-US" sz="2200" dirty="0">
              <a:solidFill>
                <a:schemeClr val="tx1"/>
              </a:solidFill>
              <a:latin typeface="+mn-lt"/>
            </a:rPr>
            <a:t>Use your network to improve care and reduce trauma and stigma in healthcare</a:t>
          </a:r>
        </a:p>
      </dgm:t>
    </dgm:pt>
    <dgm:pt modelId="{4E2184E2-4992-4292-B897-18673F095752}" type="parTrans" cxnId="{C3BA0475-A347-4A5A-B4D5-8924A57A4FF3}">
      <dgm:prSet/>
      <dgm:spPr/>
      <dgm:t>
        <a:bodyPr/>
        <a:lstStyle/>
        <a:p>
          <a:endParaRPr lang="en-US"/>
        </a:p>
      </dgm:t>
    </dgm:pt>
    <dgm:pt modelId="{7B71C9D7-F8EC-466D-AA11-FB7167A5E35E}" type="sibTrans" cxnId="{C3BA0475-A347-4A5A-B4D5-8924A57A4FF3}">
      <dgm:prSet/>
      <dgm:spPr/>
      <dgm:t>
        <a:bodyPr/>
        <a:lstStyle/>
        <a:p>
          <a:endParaRPr lang="en-US"/>
        </a:p>
      </dgm:t>
    </dgm:pt>
    <dgm:pt modelId="{23465B63-1DD1-4286-8CE4-CFDE4D756B85}">
      <dgm:prSet phldr="0" custT="1"/>
      <dgm:spPr/>
      <dgm:t>
        <a:bodyPr/>
        <a:lstStyle/>
        <a:p>
          <a:pPr rtl="0">
            <a:buClr>
              <a:schemeClr val="accent6"/>
            </a:buClr>
            <a:buFont typeface="Wingdings" panose="05000000000000000000" pitchFamily="2" charset="2"/>
            <a:buChar char="§"/>
          </a:pPr>
          <a:r>
            <a:rPr lang="en-US" sz="2200" dirty="0">
              <a:solidFill>
                <a:schemeClr val="tx1"/>
              </a:solidFill>
              <a:latin typeface="+mn-lt"/>
            </a:rPr>
            <a:t>Join the South Texas Trauma Informed Care Coalition</a:t>
          </a:r>
        </a:p>
      </dgm:t>
    </dgm:pt>
    <dgm:pt modelId="{72BFAD07-E6AB-42A8-BFF4-F737476C1D06}" type="parTrans" cxnId="{DB1F9841-4AB9-438D-AF08-AF2D19A8BA16}">
      <dgm:prSet/>
      <dgm:spPr/>
      <dgm:t>
        <a:bodyPr/>
        <a:lstStyle/>
        <a:p>
          <a:endParaRPr lang="en-US"/>
        </a:p>
      </dgm:t>
    </dgm:pt>
    <dgm:pt modelId="{87928D15-1016-4CE7-9774-852A0B7583A4}" type="sibTrans" cxnId="{DB1F9841-4AB9-438D-AF08-AF2D19A8BA16}">
      <dgm:prSet/>
      <dgm:spPr/>
      <dgm:t>
        <a:bodyPr/>
        <a:lstStyle/>
        <a:p>
          <a:endParaRPr lang="en-US"/>
        </a:p>
      </dgm:t>
    </dgm:pt>
    <dgm:pt modelId="{A2BEF909-8873-4B85-96A0-499665B35490}">
      <dgm:prSet phldr="0" custT="1"/>
      <dgm:spPr/>
      <dgm:t>
        <a:bodyPr/>
        <a:lstStyle/>
        <a:p>
          <a:pPr rtl="0">
            <a:buClr>
              <a:schemeClr val="accent6"/>
            </a:buClr>
            <a:buFont typeface="Wingdings" panose="05000000000000000000" pitchFamily="2" charset="2"/>
            <a:buChar char="§"/>
          </a:pPr>
          <a:r>
            <a:rPr lang="en-US" sz="2200" dirty="0">
              <a:solidFill>
                <a:schemeClr val="tx1"/>
              </a:solidFill>
              <a:latin typeface="+mn-lt"/>
            </a:rPr>
            <a:t>Pediatricians can sign up for free IPACE training</a:t>
          </a:r>
        </a:p>
      </dgm:t>
    </dgm:pt>
    <dgm:pt modelId="{C8EEE24D-4742-4607-8C95-92F82819CF0E}" type="parTrans" cxnId="{C3145DF2-7B16-4FF8-8CB5-46B8C018D7FF}">
      <dgm:prSet/>
      <dgm:spPr/>
      <dgm:t>
        <a:bodyPr/>
        <a:lstStyle/>
        <a:p>
          <a:endParaRPr lang="en-US"/>
        </a:p>
      </dgm:t>
    </dgm:pt>
    <dgm:pt modelId="{D3976E86-1534-413E-AC7A-A33932D1945C}" type="sibTrans" cxnId="{C3145DF2-7B16-4FF8-8CB5-46B8C018D7FF}">
      <dgm:prSet/>
      <dgm:spPr/>
      <dgm:t>
        <a:bodyPr/>
        <a:lstStyle/>
        <a:p>
          <a:endParaRPr lang="en-US"/>
        </a:p>
      </dgm:t>
    </dgm:pt>
    <dgm:pt modelId="{4F31511D-86AA-4E45-BA7B-EF5148FE4DEC}">
      <dgm:prSet phldr="0" custT="1"/>
      <dgm:spPr/>
      <dgm:t>
        <a:bodyPr/>
        <a:lstStyle/>
        <a:p>
          <a:pPr>
            <a:buClr>
              <a:schemeClr val="accent6"/>
            </a:buClr>
            <a:buFont typeface="Wingdings" panose="05000000000000000000" pitchFamily="2" charset="2"/>
            <a:buChar char="§"/>
          </a:pPr>
          <a:r>
            <a:rPr lang="en-US" sz="2200" dirty="0">
              <a:solidFill>
                <a:schemeClr val="tx1"/>
              </a:solidFill>
              <a:latin typeface="+mn-lt"/>
            </a:rPr>
            <a:t>Become a champion and teach others about anti-stigma and trauma informed care</a:t>
          </a:r>
        </a:p>
      </dgm:t>
    </dgm:pt>
    <dgm:pt modelId="{C99DD5E8-4A7D-4288-8288-A3068E07B6DB}" type="parTrans" cxnId="{73AF6367-63E6-4D50-B900-6367F0A6F58A}">
      <dgm:prSet/>
      <dgm:spPr/>
      <dgm:t>
        <a:bodyPr/>
        <a:lstStyle/>
        <a:p>
          <a:endParaRPr lang="en-US"/>
        </a:p>
      </dgm:t>
    </dgm:pt>
    <dgm:pt modelId="{C21B396A-BA41-47A8-8A2F-35EAA80E40C8}" type="sibTrans" cxnId="{73AF6367-63E6-4D50-B900-6367F0A6F58A}">
      <dgm:prSet/>
      <dgm:spPr/>
      <dgm:t>
        <a:bodyPr/>
        <a:lstStyle/>
        <a:p>
          <a:endParaRPr lang="en-US"/>
        </a:p>
      </dgm:t>
    </dgm:pt>
    <dgm:pt modelId="{7C4FBC72-CE06-4354-994E-1106B9D21AB2}" type="pres">
      <dgm:prSet presAssocID="{A29C1971-1B79-40E6-8E74-DDC2B1417EA9}" presName="linear" presStyleCnt="0">
        <dgm:presLayoutVars>
          <dgm:animLvl val="lvl"/>
          <dgm:resizeHandles val="exact"/>
        </dgm:presLayoutVars>
      </dgm:prSet>
      <dgm:spPr/>
    </dgm:pt>
    <dgm:pt modelId="{0AC2D7E1-9198-4398-9859-1C6337C2830E}" type="pres">
      <dgm:prSet presAssocID="{2C1DE5CB-5690-4A6F-93AE-0473A8640EED}" presName="parentText" presStyleLbl="node1" presStyleIdx="0" presStyleCnt="1">
        <dgm:presLayoutVars>
          <dgm:chMax val="0"/>
          <dgm:bulletEnabled val="1"/>
        </dgm:presLayoutVars>
      </dgm:prSet>
      <dgm:spPr/>
    </dgm:pt>
    <dgm:pt modelId="{AC123C46-014E-408A-AD5B-BC83FF793D33}" type="pres">
      <dgm:prSet presAssocID="{2C1DE5CB-5690-4A6F-93AE-0473A8640EED}" presName="childText" presStyleLbl="revTx" presStyleIdx="0" presStyleCnt="1">
        <dgm:presLayoutVars>
          <dgm:bulletEnabled val="1"/>
        </dgm:presLayoutVars>
      </dgm:prSet>
      <dgm:spPr/>
    </dgm:pt>
  </dgm:ptLst>
  <dgm:cxnLst>
    <dgm:cxn modelId="{69630A0E-5BEE-4F65-92CF-C541B3D57CEF}" type="presOf" srcId="{A29C1971-1B79-40E6-8E74-DDC2B1417EA9}" destId="{7C4FBC72-CE06-4354-994E-1106B9D21AB2}" srcOrd="0" destOrd="0" presId="urn:microsoft.com/office/officeart/2005/8/layout/vList2"/>
    <dgm:cxn modelId="{3F9AA018-E38B-47D4-9E0D-4BB87AF21DED}" type="presOf" srcId="{3C7CE445-26BC-414D-BD28-6788D0FE7486}" destId="{AC123C46-014E-408A-AD5B-BC83FF793D33}" srcOrd="0" destOrd="0" presId="urn:microsoft.com/office/officeart/2005/8/layout/vList2"/>
    <dgm:cxn modelId="{02CB6422-F633-4991-B0C4-80A72B12B7BB}" srcId="{2C1DE5CB-5690-4A6F-93AE-0473A8640EED}" destId="{3C7CE445-26BC-414D-BD28-6788D0FE7486}" srcOrd="0" destOrd="0" parTransId="{8D3F1D5C-88E7-4208-A4A3-4948A4B95D6C}" sibTransId="{E77B636C-CD53-4A74-BA61-D5EE19B84F6C}"/>
    <dgm:cxn modelId="{9F48EB31-F925-4F28-8261-40726BC61100}" type="presOf" srcId="{A2BEF909-8873-4B85-96A0-499665B35490}" destId="{AC123C46-014E-408A-AD5B-BC83FF793D33}" srcOrd="0" destOrd="3" presId="urn:microsoft.com/office/officeart/2005/8/layout/vList2"/>
    <dgm:cxn modelId="{34108E61-C440-454E-B536-15185AB8D372}" srcId="{A29C1971-1B79-40E6-8E74-DDC2B1417EA9}" destId="{2C1DE5CB-5690-4A6F-93AE-0473A8640EED}" srcOrd="0" destOrd="0" parTransId="{5EBDF45D-3CB4-4D40-99DF-04AFBF75CE37}" sibTransId="{4253419B-2B12-4F8C-A888-334EAF84AB56}"/>
    <dgm:cxn modelId="{DB1F9841-4AB9-438D-AF08-AF2D19A8BA16}" srcId="{2C1DE5CB-5690-4A6F-93AE-0473A8640EED}" destId="{23465B63-1DD1-4286-8CE4-CFDE4D756B85}" srcOrd="1" destOrd="0" parTransId="{72BFAD07-E6AB-42A8-BFF4-F737476C1D06}" sibTransId="{87928D15-1016-4CE7-9774-852A0B7583A4}"/>
    <dgm:cxn modelId="{73AF6367-63E6-4D50-B900-6367F0A6F58A}" srcId="{2C1DE5CB-5690-4A6F-93AE-0473A8640EED}" destId="{4F31511D-86AA-4E45-BA7B-EF5148FE4DEC}" srcOrd="4" destOrd="0" parTransId="{C99DD5E8-4A7D-4288-8288-A3068E07B6DB}" sibTransId="{C21B396A-BA41-47A8-8A2F-35EAA80E40C8}"/>
    <dgm:cxn modelId="{281D9267-2138-4164-9CA7-70375B1EA361}" type="presOf" srcId="{2C1DE5CB-5690-4A6F-93AE-0473A8640EED}" destId="{0AC2D7E1-9198-4398-9859-1C6337C2830E}" srcOrd="0" destOrd="0" presId="urn:microsoft.com/office/officeart/2005/8/layout/vList2"/>
    <dgm:cxn modelId="{F7C1246C-E413-493B-BD88-1770282627AB}" type="presOf" srcId="{23465B63-1DD1-4286-8CE4-CFDE4D756B85}" destId="{AC123C46-014E-408A-AD5B-BC83FF793D33}" srcOrd="0" destOrd="1" presId="urn:microsoft.com/office/officeart/2005/8/layout/vList2"/>
    <dgm:cxn modelId="{C3BA0475-A347-4A5A-B4D5-8924A57A4FF3}" srcId="{2C1DE5CB-5690-4A6F-93AE-0473A8640EED}" destId="{7C466E3F-490E-49B8-8B7E-EA9C46D423DC}" srcOrd="5" destOrd="0" parTransId="{4E2184E2-4992-4292-B897-18673F095752}" sibTransId="{7B71C9D7-F8EC-466D-AA11-FB7167A5E35E}"/>
    <dgm:cxn modelId="{E3ACF7AC-FCFC-4B84-99BA-121F4F75CED3}" type="presOf" srcId="{7C466E3F-490E-49B8-8B7E-EA9C46D423DC}" destId="{AC123C46-014E-408A-AD5B-BC83FF793D33}" srcOrd="0" destOrd="5" presId="urn:microsoft.com/office/officeart/2005/8/layout/vList2"/>
    <dgm:cxn modelId="{A84CEEC4-A885-4F7C-9675-154D2E5B4FB9}" type="presOf" srcId="{491AD7C1-59CA-415C-A476-EE1925F977FA}" destId="{AC123C46-014E-408A-AD5B-BC83FF793D33}" srcOrd="0" destOrd="2" presId="urn:microsoft.com/office/officeart/2005/8/layout/vList2"/>
    <dgm:cxn modelId="{39DC0CDC-4584-41C1-8B95-D1C772258A67}" srcId="{2C1DE5CB-5690-4A6F-93AE-0473A8640EED}" destId="{491AD7C1-59CA-415C-A476-EE1925F977FA}" srcOrd="2" destOrd="0" parTransId="{EA7D73D4-F70C-4980-8D69-FADADA155F3D}" sibTransId="{935239CE-089A-4C6C-8CD1-9B364D13EEBE}"/>
    <dgm:cxn modelId="{C3145DF2-7B16-4FF8-8CB5-46B8C018D7FF}" srcId="{2C1DE5CB-5690-4A6F-93AE-0473A8640EED}" destId="{A2BEF909-8873-4B85-96A0-499665B35490}" srcOrd="3" destOrd="0" parTransId="{C8EEE24D-4742-4607-8C95-92F82819CF0E}" sibTransId="{D3976E86-1534-413E-AC7A-A33932D1945C}"/>
    <dgm:cxn modelId="{7BA78AF7-FE1E-464B-B8C0-3376C89E5B0A}" type="presOf" srcId="{4F31511D-86AA-4E45-BA7B-EF5148FE4DEC}" destId="{AC123C46-014E-408A-AD5B-BC83FF793D33}" srcOrd="0" destOrd="4" presId="urn:microsoft.com/office/officeart/2005/8/layout/vList2"/>
    <dgm:cxn modelId="{7BDD3199-7B70-4C6C-9915-C999A6FEC60A}" type="presParOf" srcId="{7C4FBC72-CE06-4354-994E-1106B9D21AB2}" destId="{0AC2D7E1-9198-4398-9859-1C6337C2830E}" srcOrd="0" destOrd="0" presId="urn:microsoft.com/office/officeart/2005/8/layout/vList2"/>
    <dgm:cxn modelId="{6C499F9D-8C0C-4123-865A-32DCC8B1B339}" type="presParOf" srcId="{7C4FBC72-CE06-4354-994E-1106B9D21AB2}" destId="{AC123C46-014E-408A-AD5B-BC83FF793D3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6130A-0C1D-496B-9F74-3FE708C4ACF3}">
      <dsp:nvSpPr>
        <dsp:cNvPr id="0" name=""/>
        <dsp:cNvSpPr/>
      </dsp:nvSpPr>
      <dsp:spPr>
        <a:xfrm>
          <a:off x="0" y="360300"/>
          <a:ext cx="6477000" cy="5850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Language: blaming, shaming, assuming</a:t>
          </a:r>
          <a:endParaRPr lang="en-US" sz="2500" kern="1200" dirty="0"/>
        </a:p>
      </dsp:txBody>
      <dsp:txXfrm>
        <a:off x="28557" y="388857"/>
        <a:ext cx="6419886" cy="527886"/>
      </dsp:txXfrm>
    </dsp:sp>
    <dsp:sp modelId="{8C350EB9-DD02-491B-88B8-780E1F0007B7}">
      <dsp:nvSpPr>
        <dsp:cNvPr id="0" name=""/>
        <dsp:cNvSpPr/>
      </dsp:nvSpPr>
      <dsp:spPr>
        <a:xfrm>
          <a:off x="0" y="1017300"/>
          <a:ext cx="6477000" cy="585000"/>
        </a:xfrm>
        <a:prstGeom prst="roundRect">
          <a:avLst/>
        </a:prstGeom>
        <a:solidFill>
          <a:schemeClr val="accent3">
            <a:hueOff val="1427870"/>
            <a:satOff val="9614"/>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Body language, looks, attitudes</a:t>
          </a:r>
          <a:endParaRPr lang="en-US" sz="2500" kern="1200"/>
        </a:p>
      </dsp:txBody>
      <dsp:txXfrm>
        <a:off x="28557" y="1045857"/>
        <a:ext cx="6419886" cy="527886"/>
      </dsp:txXfrm>
    </dsp:sp>
    <dsp:sp modelId="{0F0D830B-5C83-4F94-9A09-6D8A0AD99311}">
      <dsp:nvSpPr>
        <dsp:cNvPr id="0" name=""/>
        <dsp:cNvSpPr/>
      </dsp:nvSpPr>
      <dsp:spPr>
        <a:xfrm>
          <a:off x="0" y="1674300"/>
          <a:ext cx="6477000" cy="585000"/>
        </a:xfrm>
        <a:prstGeom prst="roundRect">
          <a:avLst/>
        </a:prstGeom>
        <a:solidFill>
          <a:schemeClr val="accent3">
            <a:hueOff val="2855740"/>
            <a:satOff val="19229"/>
            <a:lumOff val="-54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Stigma can be based on association</a:t>
          </a:r>
          <a:r>
            <a:rPr lang="en-US" sz="2500" b="1" kern="1200" dirty="0">
              <a:latin typeface="Arial"/>
            </a:rPr>
            <a:t>.</a:t>
          </a:r>
          <a:endParaRPr lang="en-US" sz="2500" b="1" kern="1200" dirty="0"/>
        </a:p>
      </dsp:txBody>
      <dsp:txXfrm>
        <a:off x="28557" y="1702857"/>
        <a:ext cx="6419886" cy="527886"/>
      </dsp:txXfrm>
    </dsp:sp>
    <dsp:sp modelId="{936981B7-1BC7-45B1-AA7D-169ED9A3423A}">
      <dsp:nvSpPr>
        <dsp:cNvPr id="0" name=""/>
        <dsp:cNvSpPr/>
      </dsp:nvSpPr>
      <dsp:spPr>
        <a:xfrm>
          <a:off x="0" y="2331299"/>
          <a:ext cx="6477000" cy="585000"/>
        </a:xfrm>
        <a:prstGeom prst="roundRect">
          <a:avLst/>
        </a:prstGeom>
        <a:solidFill>
          <a:schemeClr val="accent3">
            <a:hueOff val="4283610"/>
            <a:satOff val="28843"/>
            <a:lumOff val="-82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Stigma is not always intentional.</a:t>
          </a:r>
          <a:endParaRPr lang="en-US" sz="2500" kern="1200"/>
        </a:p>
      </dsp:txBody>
      <dsp:txXfrm>
        <a:off x="28557" y="2359856"/>
        <a:ext cx="6419886" cy="527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2BDD3-B7DC-4CB6-BBD1-7B2C5A3A20C1}">
      <dsp:nvSpPr>
        <dsp:cNvPr id="0" name=""/>
        <dsp:cNvSpPr/>
      </dsp:nvSpPr>
      <dsp:spPr>
        <a:xfrm>
          <a:off x="0" y="29337"/>
          <a:ext cx="7320443" cy="176340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dirty="0"/>
            <a:t>Reducing the stigma surrounding HIV is paramount to ending the epidemic.</a:t>
          </a:r>
          <a:r>
            <a:rPr lang="en-US" sz="2600" b="1" kern="1200" dirty="0">
              <a:latin typeface="Segoe UI"/>
            </a:rPr>
            <a:t> </a:t>
          </a:r>
          <a:endParaRPr lang="en-US" sz="2600" kern="1200" dirty="0"/>
        </a:p>
      </dsp:txBody>
      <dsp:txXfrm>
        <a:off x="86083" y="115420"/>
        <a:ext cx="7148277" cy="1591243"/>
      </dsp:txXfrm>
    </dsp:sp>
    <dsp:sp modelId="{743A7F00-4A56-4E9D-848B-971059C400A6}">
      <dsp:nvSpPr>
        <dsp:cNvPr id="0" name=""/>
        <dsp:cNvSpPr/>
      </dsp:nvSpPr>
      <dsp:spPr>
        <a:xfrm>
          <a:off x="0" y="1792737"/>
          <a:ext cx="7320443" cy="1506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2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b="1" kern="1200">
              <a:solidFill>
                <a:schemeClr val="tx1"/>
              </a:solidFill>
            </a:rPr>
            <a:t>We want to encourage people to get tested, and into treatment if positive.</a:t>
          </a:r>
          <a:r>
            <a:rPr lang="en-US" sz="2000" b="1" kern="1200">
              <a:solidFill>
                <a:schemeClr val="tx1"/>
              </a:solidFill>
              <a:latin typeface="Segoe UI"/>
            </a:rPr>
            <a:t> </a:t>
          </a:r>
          <a:endParaRPr lang="en-US" sz="2000" kern="1200">
            <a:solidFill>
              <a:schemeClr val="tx1"/>
            </a:solidFill>
          </a:endParaRPr>
        </a:p>
        <a:p>
          <a:pPr marL="228600" lvl="1" indent="-228600" algn="l" defTabSz="889000">
            <a:lnSpc>
              <a:spcPct val="90000"/>
            </a:lnSpc>
            <a:spcBef>
              <a:spcPct val="0"/>
            </a:spcBef>
            <a:spcAft>
              <a:spcPct val="20000"/>
            </a:spcAft>
            <a:buChar char="•"/>
          </a:pPr>
          <a:r>
            <a:rPr lang="en-US" sz="2000" b="1" kern="1200" dirty="0">
              <a:solidFill>
                <a:schemeClr val="tx1"/>
              </a:solidFill>
            </a:rPr>
            <a:t>We want to encourage people in treatment to stay in </a:t>
          </a:r>
          <a:r>
            <a:rPr lang="en-US" sz="2000" b="1" kern="1200" dirty="0">
              <a:solidFill>
                <a:schemeClr val="tx1"/>
              </a:solidFill>
              <a:latin typeface="+mn-lt"/>
            </a:rPr>
            <a:t>care</a:t>
          </a:r>
          <a:r>
            <a:rPr lang="en-US" sz="2000" b="1" kern="1200" dirty="0">
              <a:solidFill>
                <a:schemeClr val="tx1"/>
              </a:solidFill>
            </a:rPr>
            <a:t> because Undetectable equals Untransmittable (U=U).</a:t>
          </a:r>
          <a:endParaRPr lang="en-US" sz="2000" kern="1200" dirty="0">
            <a:solidFill>
              <a:schemeClr val="tx1"/>
            </a:solidFill>
          </a:endParaRPr>
        </a:p>
      </dsp:txBody>
      <dsp:txXfrm>
        <a:off x="0" y="1792737"/>
        <a:ext cx="7320443" cy="1506960"/>
      </dsp:txXfrm>
    </dsp:sp>
    <dsp:sp modelId="{BE4AB6CB-1E15-4A64-A2AF-1E4C7F83D18D}">
      <dsp:nvSpPr>
        <dsp:cNvPr id="0" name=""/>
        <dsp:cNvSpPr/>
      </dsp:nvSpPr>
      <dsp:spPr>
        <a:xfrm>
          <a:off x="0" y="3300867"/>
          <a:ext cx="7320443" cy="1763409"/>
        </a:xfrm>
        <a:prstGeom prst="roundRect">
          <a:avLst/>
        </a:prstGeom>
        <a:solidFill>
          <a:schemeClr val="accent5">
            <a:hueOff val="-1335506"/>
            <a:satOff val="-11454"/>
            <a:lumOff val="-68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solidFill>
                <a:schemeClr val="bg1"/>
              </a:solidFill>
            </a:rPr>
            <a:t>Negative experiences in healthcare either currently or in the past, can determine whether patients get tested, seek treatment or stay in treatment</a:t>
          </a:r>
        </a:p>
      </dsp:txBody>
      <dsp:txXfrm>
        <a:off x="86083" y="3386950"/>
        <a:ext cx="7148277" cy="1591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B4DD8-06EE-439D-BBBE-0A0F6AB375DA}">
      <dsp:nvSpPr>
        <dsp:cNvPr id="0" name=""/>
        <dsp:cNvSpPr/>
      </dsp:nvSpPr>
      <dsp:spPr>
        <a:xfrm rot="5400000">
          <a:off x="6602653" y="-2638440"/>
          <a:ext cx="1199541" cy="67787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dirty="0"/>
            <a:t>Asking </a:t>
          </a:r>
          <a:r>
            <a:rPr lang="en-US" sz="1800" kern="1200" dirty="0">
              <a:latin typeface="Segoe UI"/>
            </a:rPr>
            <a:t>"What</a:t>
          </a:r>
          <a:r>
            <a:rPr lang="en-US" sz="1800" kern="1200" dirty="0"/>
            <a:t> happened to you instead</a:t>
          </a:r>
          <a:r>
            <a:rPr lang="en-US" sz="1800" kern="1200" dirty="0">
              <a:latin typeface="Segoe UI"/>
            </a:rPr>
            <a:t>?"</a:t>
          </a:r>
          <a:r>
            <a:rPr lang="en-US" sz="1800" kern="1200" dirty="0"/>
            <a:t> of </a:t>
          </a:r>
          <a:r>
            <a:rPr lang="en-US" sz="1800" kern="1200" dirty="0">
              <a:latin typeface="Segoe UI"/>
            </a:rPr>
            <a:t>"What’s</a:t>
          </a:r>
          <a:r>
            <a:rPr lang="en-US" sz="1800" kern="1200" dirty="0"/>
            <a:t> wrong with you</a:t>
          </a:r>
          <a:r>
            <a:rPr lang="en-US" sz="1800" kern="1200" dirty="0">
              <a:latin typeface="Segoe UI"/>
            </a:rPr>
            <a:t>?"</a:t>
          </a:r>
          <a:endParaRPr lang="en-US" sz="1800" kern="1200" dirty="0"/>
        </a:p>
      </dsp:txBody>
      <dsp:txXfrm rot="-5400000">
        <a:off x="3813048" y="209722"/>
        <a:ext cx="6720195" cy="1082427"/>
      </dsp:txXfrm>
    </dsp:sp>
    <dsp:sp modelId="{7C143AAD-3A08-44D9-8589-646D8CCB5631}">
      <dsp:nvSpPr>
        <dsp:cNvPr id="0" name=""/>
        <dsp:cNvSpPr/>
      </dsp:nvSpPr>
      <dsp:spPr>
        <a:xfrm>
          <a:off x="0" y="1222"/>
          <a:ext cx="3813048" cy="14994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A universal way to interact with people who have experienced trauma.</a:t>
          </a:r>
          <a:endParaRPr lang="en-US" sz="2300" kern="1200" dirty="0"/>
        </a:p>
      </dsp:txBody>
      <dsp:txXfrm>
        <a:off x="73196" y="74418"/>
        <a:ext cx="3666656" cy="1353034"/>
      </dsp:txXfrm>
    </dsp:sp>
    <dsp:sp modelId="{5825E808-64CF-4F1C-B6AB-D9EB482CD712}">
      <dsp:nvSpPr>
        <dsp:cNvPr id="0" name=""/>
        <dsp:cNvSpPr/>
      </dsp:nvSpPr>
      <dsp:spPr>
        <a:xfrm rot="5400000">
          <a:off x="6419689" y="-1034745"/>
          <a:ext cx="1551402" cy="677213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latin typeface="+mn-lt"/>
            </a:rPr>
            <a:t>Seek to avoid re-traumatization</a:t>
          </a:r>
        </a:p>
        <a:p>
          <a:pPr marL="171450" lvl="1" indent="-171450" algn="l" defTabSz="800100" rtl="0">
            <a:lnSpc>
              <a:spcPct val="90000"/>
            </a:lnSpc>
            <a:spcBef>
              <a:spcPct val="0"/>
            </a:spcBef>
            <a:spcAft>
              <a:spcPct val="15000"/>
            </a:spcAft>
            <a:buChar char="•"/>
          </a:pPr>
          <a:r>
            <a:rPr lang="en-US" sz="1800" kern="1200" dirty="0">
              <a:latin typeface="+mn-lt"/>
            </a:rPr>
            <a:t>Promote safety, avoid triggering or causing anxiety, be sensitive to power differentials, allow for people to speak out, and have a system in place to address and follow up on problems and complaints. </a:t>
          </a:r>
        </a:p>
      </dsp:txBody>
      <dsp:txXfrm rot="-5400000">
        <a:off x="3809325" y="1651352"/>
        <a:ext cx="6696399" cy="1399936"/>
      </dsp:txXfrm>
    </dsp:sp>
    <dsp:sp modelId="{AA08DF3B-4FAC-49F2-982E-59C4805C07B2}">
      <dsp:nvSpPr>
        <dsp:cNvPr id="0" name=""/>
        <dsp:cNvSpPr/>
      </dsp:nvSpPr>
      <dsp:spPr>
        <a:xfrm>
          <a:off x="0" y="1601607"/>
          <a:ext cx="3809324" cy="14994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rtl="0">
            <a:lnSpc>
              <a:spcPct val="90000"/>
            </a:lnSpc>
            <a:spcBef>
              <a:spcPct val="0"/>
            </a:spcBef>
            <a:spcAft>
              <a:spcPct val="35000"/>
            </a:spcAft>
            <a:buFont typeface="Courier New" panose="02070309020205020404" pitchFamily="49" charset="0"/>
            <a:buNone/>
          </a:pPr>
          <a:r>
            <a:rPr lang="en-US" sz="2300" b="1" kern="1200" dirty="0"/>
            <a:t>Based on 5 principles</a:t>
          </a:r>
          <a:r>
            <a:rPr lang="en-US" sz="2300" b="1" kern="1200" dirty="0">
              <a:latin typeface="Segoe UI"/>
            </a:rPr>
            <a:t> </a:t>
          </a:r>
          <a:endParaRPr lang="en-US" sz="2300" b="1" kern="1200" dirty="0"/>
        </a:p>
      </dsp:txBody>
      <dsp:txXfrm>
        <a:off x="73196" y="1674803"/>
        <a:ext cx="3662932" cy="1353034"/>
      </dsp:txXfrm>
    </dsp:sp>
    <dsp:sp modelId="{9A2C166B-CE70-4DF8-A3C3-8C5A7E606A5C}">
      <dsp:nvSpPr>
        <dsp:cNvPr id="0" name=""/>
        <dsp:cNvSpPr/>
      </dsp:nvSpPr>
      <dsp:spPr>
        <a:xfrm rot="5400000">
          <a:off x="6500764" y="562330"/>
          <a:ext cx="1403319" cy="67787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latin typeface="+mn-lt"/>
            </a:rPr>
            <a:t>E</a:t>
          </a:r>
          <a:r>
            <a:rPr lang="en-US" sz="1600" kern="1200" dirty="0">
              <a:latin typeface="+mn-lt"/>
            </a:rPr>
            <a:t>mpathize – show empathy</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latin typeface="+mn-lt"/>
            </a:rPr>
            <a:t>V</a:t>
          </a:r>
          <a:r>
            <a:rPr lang="en-US" sz="1600" kern="1200" dirty="0">
              <a:latin typeface="+mn-lt"/>
            </a:rPr>
            <a:t>alidate – the person and their experiences</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latin typeface="+mn-lt"/>
            </a:rPr>
            <a:t>E</a:t>
          </a:r>
          <a:r>
            <a:rPr lang="en-US" sz="1600" kern="1200" dirty="0">
              <a:latin typeface="+mn-lt"/>
            </a:rPr>
            <a:t>qualize – treat them as equals and the experts of themselves</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latin typeface="+mn-lt"/>
            </a:rPr>
            <a:t>N</a:t>
          </a:r>
          <a:r>
            <a:rPr lang="en-US" sz="1600" kern="1200" dirty="0">
              <a:latin typeface="+mn-lt"/>
            </a:rPr>
            <a:t>ormalize – normalize their experience</a:t>
          </a:r>
        </a:p>
        <a:p>
          <a:pPr marL="171450" lvl="1" indent="-171450" algn="l" defTabSz="711200">
            <a:lnSpc>
              <a:spcPct val="90000"/>
            </a:lnSpc>
            <a:spcBef>
              <a:spcPct val="0"/>
            </a:spcBef>
            <a:spcAft>
              <a:spcPct val="15000"/>
            </a:spcAft>
            <a:buFont typeface="Arial" panose="020B0604020202020204" pitchFamily="34" charset="0"/>
            <a:buChar char="•"/>
          </a:pPr>
          <a:r>
            <a:rPr lang="en-US" sz="1600" b="1" kern="1200" dirty="0">
              <a:latin typeface="+mn-lt"/>
            </a:rPr>
            <a:t>T</a:t>
          </a:r>
          <a:r>
            <a:rPr lang="en-US" sz="1600" kern="1200" dirty="0">
              <a:latin typeface="+mn-lt"/>
            </a:rPr>
            <a:t>rust – respect personal and professional boundaries</a:t>
          </a:r>
        </a:p>
      </dsp:txBody>
      <dsp:txXfrm rot="-5400000">
        <a:off x="3813048" y="3318550"/>
        <a:ext cx="6710248" cy="1266311"/>
      </dsp:txXfrm>
    </dsp:sp>
    <dsp:sp modelId="{19BCD68D-9E82-4869-90F3-3A78E8B7960E}">
      <dsp:nvSpPr>
        <dsp:cNvPr id="0" name=""/>
        <dsp:cNvSpPr/>
      </dsp:nvSpPr>
      <dsp:spPr>
        <a:xfrm>
          <a:off x="0" y="3201993"/>
          <a:ext cx="3813048" cy="149942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b="1" kern="1200" dirty="0"/>
            <a:t>Use EVENT principle when responding to traumatic events</a:t>
          </a:r>
        </a:p>
      </dsp:txBody>
      <dsp:txXfrm>
        <a:off x="73196" y="3275189"/>
        <a:ext cx="3666656" cy="1353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391E-CC45-4701-ADB7-0A7D5A25CD2A}">
      <dsp:nvSpPr>
        <dsp:cNvPr id="0" name=""/>
        <dsp:cNvSpPr/>
      </dsp:nvSpPr>
      <dsp:spPr>
        <a:xfrm>
          <a:off x="0" y="23017"/>
          <a:ext cx="11557239"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Individually</a:t>
          </a:r>
          <a:endParaRPr lang="en-US" sz="2700" kern="1200" dirty="0"/>
        </a:p>
      </dsp:txBody>
      <dsp:txXfrm>
        <a:off x="30842" y="53859"/>
        <a:ext cx="11495555" cy="570116"/>
      </dsp:txXfrm>
    </dsp:sp>
    <dsp:sp modelId="{B36B40A5-06BA-476F-8C78-7E346C2C0D65}">
      <dsp:nvSpPr>
        <dsp:cNvPr id="0" name=""/>
        <dsp:cNvSpPr/>
      </dsp:nvSpPr>
      <dsp:spPr>
        <a:xfrm>
          <a:off x="0" y="654817"/>
          <a:ext cx="11557239" cy="4247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42" tIns="34290" rIns="192024" bIns="34290" numCol="1" spcCol="1270" anchor="t" anchorCtr="0">
          <a:noAutofit/>
        </a:bodyPr>
        <a:lstStyle/>
        <a:p>
          <a:pPr marL="228600" lvl="1" indent="-228600" algn="l" defTabSz="93345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Counteract stigmatizing messages – educate your patients and yourself</a:t>
          </a:r>
        </a:p>
        <a:p>
          <a:pPr marL="228600" lvl="1" indent="-228600" algn="l" defTabSz="93345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Use trauma informed, person first language – commit to using words that humanize others (person before situation)</a:t>
          </a:r>
        </a:p>
        <a:p>
          <a:pPr marL="228600" lvl="1" indent="-228600" algn="l" defTabSz="93345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Use </a:t>
          </a:r>
          <a:r>
            <a:rPr lang="en-US" sz="2100" kern="1200" dirty="0">
              <a:solidFill>
                <a:schemeClr val="tx1"/>
              </a:solidFill>
              <a:latin typeface="Arial"/>
            </a:rPr>
            <a:t>judgment-free</a:t>
          </a:r>
          <a:r>
            <a:rPr lang="en-US" sz="2100" kern="1200" dirty="0">
              <a:solidFill>
                <a:schemeClr val="tx1"/>
              </a:solidFill>
            </a:rPr>
            <a:t> language when taking a sexual and substance use history</a:t>
          </a:r>
        </a:p>
        <a:p>
          <a:pPr marL="228600" lvl="1" indent="-228600" algn="l" defTabSz="93345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Don’t celebrate negative tests or convey anxiety about positive results</a:t>
          </a:r>
        </a:p>
        <a:p>
          <a:pPr marL="228600" lvl="1" indent="-228600" algn="l" defTabSz="933450" rtl="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Recognize our own emotional patterns, biases, and triggers</a:t>
          </a:r>
          <a:r>
            <a:rPr lang="en-US" sz="2100" kern="1200" dirty="0">
              <a:solidFill>
                <a:schemeClr val="tx1"/>
              </a:solidFill>
              <a:latin typeface="Arial"/>
            </a:rPr>
            <a:t>, and be mindful of our body language</a:t>
          </a:r>
          <a:endParaRPr lang="en-US" sz="2100" kern="1200" dirty="0">
            <a:solidFill>
              <a:schemeClr val="tx1"/>
            </a:solidFill>
          </a:endParaRPr>
        </a:p>
        <a:p>
          <a:pPr marL="228600" lvl="1" indent="-228600" algn="l" defTabSz="933450" rtl="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Address the needs of the </a:t>
          </a:r>
          <a:r>
            <a:rPr lang="en-US" sz="2100" kern="1200" dirty="0">
              <a:solidFill>
                <a:schemeClr val="tx1"/>
              </a:solidFill>
              <a:latin typeface="+mn-lt"/>
            </a:rPr>
            <a:t>PERSON. Does it matter how infection was acquired?</a:t>
          </a:r>
        </a:p>
        <a:p>
          <a:pPr marL="228600" lvl="1" indent="-228600" algn="l" defTabSz="933450" rtl="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Ensure the patient feels safe in the exam room, foster an environment of trust</a:t>
          </a:r>
          <a:r>
            <a:rPr lang="en-US" sz="2100" kern="1200" dirty="0">
              <a:solidFill>
                <a:schemeClr val="tx1"/>
              </a:solidFill>
              <a:latin typeface="Arial"/>
            </a:rPr>
            <a:t>, and be an active listener</a:t>
          </a:r>
          <a:endParaRPr lang="en-US" sz="2100" kern="1200" dirty="0">
            <a:solidFill>
              <a:schemeClr val="tx1"/>
            </a:solidFill>
          </a:endParaRPr>
        </a:p>
        <a:p>
          <a:pPr marL="228600" lvl="1" indent="-228600" algn="l" defTabSz="933450" rtl="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latin typeface="Arial"/>
            </a:rPr>
            <a:t>Congratulate the patient for</a:t>
          </a:r>
          <a:r>
            <a:rPr lang="en-US" sz="2100" kern="1200" dirty="0">
              <a:solidFill>
                <a:schemeClr val="tx1"/>
              </a:solidFill>
            </a:rPr>
            <a:t> </a:t>
          </a:r>
          <a:r>
            <a:rPr lang="en-US" sz="2100" kern="1200" dirty="0">
              <a:solidFill>
                <a:schemeClr val="tx1"/>
              </a:solidFill>
              <a:latin typeface="Arial"/>
            </a:rPr>
            <a:t>staying in</a:t>
          </a:r>
          <a:r>
            <a:rPr lang="en-US" sz="2100" kern="1200" dirty="0">
              <a:solidFill>
                <a:schemeClr val="tx1"/>
              </a:solidFill>
            </a:rPr>
            <a:t> or </a:t>
          </a:r>
          <a:r>
            <a:rPr lang="en-US" sz="2100" kern="1200" dirty="0">
              <a:solidFill>
                <a:schemeClr val="tx1"/>
              </a:solidFill>
              <a:latin typeface="Arial"/>
            </a:rPr>
            <a:t>re-engaging in care</a:t>
          </a:r>
          <a:endParaRPr lang="en-US" sz="2100" kern="1200" dirty="0">
            <a:solidFill>
              <a:schemeClr val="tx1"/>
            </a:solidFill>
          </a:endParaRPr>
        </a:p>
        <a:p>
          <a:pPr marL="228600" lvl="1" indent="-228600" algn="l" defTabSz="933450">
            <a:lnSpc>
              <a:spcPct val="90000"/>
            </a:lnSpc>
            <a:spcBef>
              <a:spcPct val="0"/>
            </a:spcBef>
            <a:spcAft>
              <a:spcPct val="20000"/>
            </a:spcAft>
            <a:buClr>
              <a:schemeClr val="accent6"/>
            </a:buClr>
            <a:buFont typeface="Wingdings" panose="05000000000000000000" pitchFamily="2" charset="2"/>
            <a:buChar char="§"/>
          </a:pPr>
          <a:r>
            <a:rPr lang="en-US" sz="2100" kern="1200" dirty="0">
              <a:solidFill>
                <a:schemeClr val="tx1"/>
              </a:solidFill>
            </a:rPr>
            <a:t>Convey to patients that you see them as more than their diagnosis – treat them with respect and as the expert of themselves</a:t>
          </a:r>
        </a:p>
      </dsp:txBody>
      <dsp:txXfrm>
        <a:off x="0" y="654817"/>
        <a:ext cx="11557239" cy="42476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2D7E1-9198-4398-9859-1C6337C2830E}">
      <dsp:nvSpPr>
        <dsp:cNvPr id="0" name=""/>
        <dsp:cNvSpPr/>
      </dsp:nvSpPr>
      <dsp:spPr>
        <a:xfrm>
          <a:off x="0" y="163214"/>
          <a:ext cx="11557239" cy="6370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bg1"/>
              </a:solidFill>
            </a:rPr>
            <a:t>Clinic/Workplace Environment</a:t>
          </a:r>
        </a:p>
      </dsp:txBody>
      <dsp:txXfrm>
        <a:off x="31099" y="194313"/>
        <a:ext cx="11495041" cy="574867"/>
      </dsp:txXfrm>
    </dsp:sp>
    <dsp:sp modelId="{AC123C46-014E-408A-AD5B-BC83FF793D33}">
      <dsp:nvSpPr>
        <dsp:cNvPr id="0" name=""/>
        <dsp:cNvSpPr/>
      </dsp:nvSpPr>
      <dsp:spPr>
        <a:xfrm>
          <a:off x="0" y="800279"/>
          <a:ext cx="11557239" cy="3961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6942" tIns="41910" rIns="234696" bIns="41910" numCol="1" spcCol="1270" anchor="t" anchorCtr="0">
          <a:noAutofit/>
        </a:bodyPr>
        <a:lstStyle/>
        <a:p>
          <a:pPr marL="228600" lvl="1" indent="-228600" algn="l" defTabSz="115570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rPr>
            <a:t>Create a welcoming and inclusive environment</a:t>
          </a:r>
        </a:p>
        <a:p>
          <a:pPr marL="228600" lvl="1" indent="-228600" algn="l" defTabSz="115570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rPr>
            <a:t>Create a shame-free zone</a:t>
          </a:r>
        </a:p>
        <a:p>
          <a:pPr marL="228600" lvl="1" indent="-228600" algn="l" defTabSz="1155700" rtl="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rPr>
            <a:t>Shame is not a </a:t>
          </a:r>
          <a:r>
            <a:rPr lang="en-US" sz="2600" kern="1200" dirty="0">
              <a:solidFill>
                <a:schemeClr val="tx1"/>
              </a:solidFill>
              <a:latin typeface="Arial"/>
            </a:rPr>
            <a:t>healthy motivator</a:t>
          </a:r>
          <a:r>
            <a:rPr lang="en-US" sz="2600" kern="1200" dirty="0">
              <a:solidFill>
                <a:schemeClr val="tx1"/>
              </a:solidFill>
            </a:rPr>
            <a:t> and can exacerbate internalized stigma</a:t>
          </a:r>
        </a:p>
        <a:p>
          <a:pPr marL="228600" lvl="1" indent="-228600" algn="l" defTabSz="115570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rPr>
            <a:t>Hold each other accountable – all members of the team play a role. The patient’s experience begins long before they make it to the exam room.</a:t>
          </a:r>
        </a:p>
        <a:p>
          <a:pPr marL="228600" lvl="1" indent="-228600" algn="l" defTabSz="115570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rPr>
            <a:t>Use correct names and pronouns with all patients</a:t>
          </a:r>
        </a:p>
        <a:p>
          <a:pPr marL="228600" lvl="1" indent="-228600" algn="l" defTabSz="115570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rPr>
            <a:t>Include options on registration paperwork, and provide an opportunity to indicate how they would like to be addressed</a:t>
          </a:r>
        </a:p>
        <a:p>
          <a:pPr marL="228600" lvl="1" indent="-228600" algn="l" defTabSz="1155700" rtl="0">
            <a:lnSpc>
              <a:spcPct val="90000"/>
            </a:lnSpc>
            <a:spcBef>
              <a:spcPct val="0"/>
            </a:spcBef>
            <a:spcAft>
              <a:spcPct val="20000"/>
            </a:spcAft>
            <a:buClr>
              <a:schemeClr val="accent6"/>
            </a:buClr>
            <a:buFont typeface="Wingdings" panose="05000000000000000000" pitchFamily="2" charset="2"/>
            <a:buChar char="§"/>
          </a:pPr>
          <a:r>
            <a:rPr lang="en-US" sz="2600" kern="1200" dirty="0">
              <a:solidFill>
                <a:schemeClr val="tx1"/>
              </a:solidFill>
              <a:latin typeface="Arial"/>
            </a:rPr>
            <a:t>Cultivate shared</a:t>
          </a:r>
          <a:r>
            <a:rPr lang="en-US" sz="2600" kern="1200" dirty="0">
              <a:solidFill>
                <a:schemeClr val="tx1"/>
              </a:solidFill>
            </a:rPr>
            <a:t> decision making and collaborate with your patients</a:t>
          </a:r>
          <a:r>
            <a:rPr lang="en-US" sz="2600" kern="1200" dirty="0">
              <a:solidFill>
                <a:schemeClr val="tx1"/>
              </a:solidFill>
              <a:latin typeface="Arial"/>
            </a:rPr>
            <a:t> on realistic goals for</a:t>
          </a:r>
          <a:r>
            <a:rPr lang="en-US" sz="2600" kern="1200" dirty="0">
              <a:solidFill>
                <a:schemeClr val="tx1"/>
              </a:solidFill>
            </a:rPr>
            <a:t> their care</a:t>
          </a:r>
        </a:p>
      </dsp:txBody>
      <dsp:txXfrm>
        <a:off x="0" y="800279"/>
        <a:ext cx="11557239" cy="39619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391E-CC45-4701-ADB7-0A7D5A25CD2A}">
      <dsp:nvSpPr>
        <dsp:cNvPr id="0" name=""/>
        <dsp:cNvSpPr/>
      </dsp:nvSpPr>
      <dsp:spPr>
        <a:xfrm>
          <a:off x="0" y="131447"/>
          <a:ext cx="11633768"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Organizational/Structural</a:t>
          </a:r>
          <a:endParaRPr lang="en-US" sz="2800" kern="1200" dirty="0"/>
        </a:p>
      </dsp:txBody>
      <dsp:txXfrm>
        <a:off x="31984" y="163431"/>
        <a:ext cx="11569800" cy="591232"/>
      </dsp:txXfrm>
    </dsp:sp>
    <dsp:sp modelId="{B36B40A5-06BA-476F-8C78-7E346C2C0D65}">
      <dsp:nvSpPr>
        <dsp:cNvPr id="0" name=""/>
        <dsp:cNvSpPr/>
      </dsp:nvSpPr>
      <dsp:spPr>
        <a:xfrm>
          <a:off x="0" y="954351"/>
          <a:ext cx="11633768" cy="3825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372" tIns="35560" rIns="199136" bIns="35560" numCol="1" spcCol="1270" anchor="t" anchorCtr="0">
          <a:noAutofit/>
        </a:bodyPr>
        <a:lstStyle/>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Formalize anti-stigma training</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Become certified in trauma informed care</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Promote trauma informed care and person first language</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Hold each other accountable</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Prioritize peer support and warm handoffs – use patient navigators and care managers when possible, and warm </a:t>
          </a:r>
          <a:r>
            <a:rPr lang="en-US" sz="2200" kern="1200" dirty="0">
              <a:solidFill>
                <a:schemeClr val="tx1"/>
              </a:solidFill>
              <a:latin typeface="Segoe UI"/>
            </a:rPr>
            <a:t>handoff</a:t>
          </a:r>
          <a:r>
            <a:rPr lang="en-US" sz="2200" kern="1200" dirty="0">
              <a:solidFill>
                <a:schemeClr val="tx1"/>
              </a:solidFill>
            </a:rPr>
            <a:t> when referring patients to other providers</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a:solidFill>
                <a:schemeClr val="tx1"/>
              </a:solidFill>
            </a:rPr>
            <a:t>Identify a referral network of supportive and inclusive, trauma informed care providers</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Identify workplace anti-stigma champions to create buy-in at all levels of the organization</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rPr>
            <a:t>Develop a method to track successes and barriers and use that data to continually improve care</a:t>
          </a:r>
        </a:p>
      </dsp:txBody>
      <dsp:txXfrm>
        <a:off x="0" y="954351"/>
        <a:ext cx="11633768" cy="3825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C2D7E1-9198-4398-9859-1C6337C2830E}">
      <dsp:nvSpPr>
        <dsp:cNvPr id="0" name=""/>
        <dsp:cNvSpPr/>
      </dsp:nvSpPr>
      <dsp:spPr>
        <a:xfrm>
          <a:off x="0" y="434745"/>
          <a:ext cx="11633768"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bg1"/>
              </a:solidFill>
            </a:rPr>
            <a:t>Policy Level</a:t>
          </a:r>
        </a:p>
      </dsp:txBody>
      <dsp:txXfrm>
        <a:off x="59399" y="494144"/>
        <a:ext cx="11514970" cy="1098002"/>
      </dsp:txXfrm>
    </dsp:sp>
    <dsp:sp modelId="{AC123C46-014E-408A-AD5B-BC83FF793D33}">
      <dsp:nvSpPr>
        <dsp:cNvPr id="0" name=""/>
        <dsp:cNvSpPr/>
      </dsp:nvSpPr>
      <dsp:spPr>
        <a:xfrm>
          <a:off x="0" y="1651545"/>
          <a:ext cx="11633768" cy="2421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9372" tIns="27940" rIns="156464" bIns="27940" numCol="1" spcCol="1270" anchor="t" anchorCtr="0">
          <a:noAutofit/>
        </a:bodyPr>
        <a:lstStyle/>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latin typeface="+mn-lt"/>
            </a:rPr>
            <a:t>Join the End Stigma End HIV Alliance, and attend their meetings</a:t>
          </a:r>
        </a:p>
        <a:p>
          <a:pPr marL="228600" lvl="1" indent="-228600" algn="l" defTabSz="977900" rtl="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latin typeface="+mn-lt"/>
            </a:rPr>
            <a:t>Join the South Texas Trauma Informed Care Coalition</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latin typeface="+mn-lt"/>
            </a:rPr>
            <a:t>Contact your clinician ambassadors with questions and for scheduling academic detailing sessions to help implement the ESEHA Anti-Stigma Guidelines</a:t>
          </a:r>
        </a:p>
        <a:p>
          <a:pPr marL="228600" lvl="1" indent="-228600" algn="l" defTabSz="977900" rtl="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latin typeface="+mn-lt"/>
            </a:rPr>
            <a:t>Pediatricians can sign up for free IPACE training</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latin typeface="+mn-lt"/>
            </a:rPr>
            <a:t>Become a champion and teach others about anti-stigma and trauma informed care</a:t>
          </a:r>
        </a:p>
        <a:p>
          <a:pPr marL="228600" lvl="1" indent="-228600" algn="l" defTabSz="977900">
            <a:lnSpc>
              <a:spcPct val="90000"/>
            </a:lnSpc>
            <a:spcBef>
              <a:spcPct val="0"/>
            </a:spcBef>
            <a:spcAft>
              <a:spcPct val="20000"/>
            </a:spcAft>
            <a:buClr>
              <a:schemeClr val="accent6"/>
            </a:buClr>
            <a:buFont typeface="Wingdings" panose="05000000000000000000" pitchFamily="2" charset="2"/>
            <a:buChar char="§"/>
          </a:pPr>
          <a:r>
            <a:rPr lang="en-US" sz="2200" kern="1200" dirty="0">
              <a:solidFill>
                <a:schemeClr val="tx1"/>
              </a:solidFill>
              <a:latin typeface="+mn-lt"/>
            </a:rPr>
            <a:t>Use your network to improve care and reduce trauma and stigma in healthcare</a:t>
          </a:r>
        </a:p>
      </dsp:txBody>
      <dsp:txXfrm>
        <a:off x="0" y="1651545"/>
        <a:ext cx="11633768" cy="24219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1</a:t>
            </a:fld>
            <a:endParaRPr lang="en-US" altLang="en-US"/>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5081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"Suicidal Ideations or Attempts"</a:t>
            </a:r>
          </a:p>
          <a:p>
            <a:r>
              <a:rPr lang="en-US" dirty="0"/>
              <a:t>Instead of "Addictions," consider "Substance Use" and maybe also "Compulsive Behaviors" since the term "addiction" can be stigmatizing term.</a:t>
            </a:r>
          </a:p>
          <a:p>
            <a:r>
              <a:rPr lang="en-US" dirty="0"/>
              <a:t>"Homelessness" can also be stigmatizing; consider instead "People without Housing or Homes"; </a:t>
            </a:r>
          </a:p>
          <a:p>
            <a:r>
              <a:rPr lang="en-US" dirty="0"/>
              <a:t>"Consider "Smoking and Vaping"</a:t>
            </a:r>
          </a:p>
          <a:p>
            <a:r>
              <a:rPr lang="en-US" dirty="0"/>
              <a:t>"Lack of Peer or Support System"</a:t>
            </a:r>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19</a:t>
            </a:fld>
            <a:endParaRPr lang="en-US" altLang="en-US"/>
          </a:p>
        </p:txBody>
      </p:sp>
    </p:spTree>
    <p:extLst>
      <p:ext uri="{BB962C8B-B14F-4D97-AF65-F5344CB8AC3E}">
        <p14:creationId xmlns:p14="http://schemas.microsoft.com/office/powerpoint/2010/main" val="358402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specific trauma informed care training available through the AETC for your organization if you would like.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20</a:t>
            </a:fld>
            <a:endParaRPr lang="en-US" altLang="en-US"/>
          </a:p>
        </p:txBody>
      </p:sp>
    </p:spTree>
    <p:extLst>
      <p:ext uri="{BB962C8B-B14F-4D97-AF65-F5344CB8AC3E}">
        <p14:creationId xmlns:p14="http://schemas.microsoft.com/office/powerpoint/2010/main" val="31025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21</a:t>
            </a:fld>
            <a:endParaRPr lang="en-US" altLang="en-US"/>
          </a:p>
        </p:txBody>
      </p:sp>
    </p:spTree>
    <p:extLst>
      <p:ext uri="{BB962C8B-B14F-4D97-AF65-F5344CB8AC3E}">
        <p14:creationId xmlns:p14="http://schemas.microsoft.com/office/powerpoint/2010/main" val="1151669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23</a:t>
            </a:fld>
            <a:endParaRPr lang="en-US" altLang="en-US"/>
          </a:p>
        </p:txBody>
      </p:sp>
    </p:spTree>
    <p:extLst>
      <p:ext uri="{BB962C8B-B14F-4D97-AF65-F5344CB8AC3E}">
        <p14:creationId xmlns:p14="http://schemas.microsoft.com/office/powerpoint/2010/main" val="2533767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very important. Explaining why you are asking the questions you are asking can help gain trust.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27</a:t>
            </a:fld>
            <a:endParaRPr lang="en-US" altLang="en-US"/>
          </a:p>
        </p:txBody>
      </p:sp>
    </p:spTree>
    <p:extLst>
      <p:ext uri="{BB962C8B-B14F-4D97-AF65-F5344CB8AC3E}">
        <p14:creationId xmlns:p14="http://schemas.microsoft.com/office/powerpoint/2010/main" val="34405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and were exposed to some examples to combat stigma….</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28</a:t>
            </a:fld>
            <a:endParaRPr lang="en-US" altLang="en-US"/>
          </a:p>
        </p:txBody>
      </p:sp>
    </p:spTree>
    <p:extLst>
      <p:ext uri="{BB962C8B-B14F-4D97-AF65-F5344CB8AC3E}">
        <p14:creationId xmlns:p14="http://schemas.microsoft.com/office/powerpoint/2010/main" val="236562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TeleECHO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34</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a:t>
            </a:r>
          </a:p>
        </p:txBody>
      </p:sp>
      <p:sp>
        <p:nvSpPr>
          <p:cNvPr id="4" name="Slide Number Placeholder 3"/>
          <p:cNvSpPr>
            <a:spLocks noGrp="1"/>
          </p:cNvSpPr>
          <p:nvPr>
            <p:ph type="sldNum" sz="quarter" idx="5"/>
          </p:nvPr>
        </p:nvSpPr>
        <p:spPr/>
        <p:txBody>
          <a:bodyPr/>
          <a:lstStyle/>
          <a:p>
            <a:fld id="{2EAF3D7C-E79C-464D-870B-78CB3C2428AA}" type="slidenum">
              <a:rPr lang="en-US" smtClean="0"/>
              <a:t>3</a:t>
            </a:fld>
            <a:endParaRPr lang="en-US"/>
          </a:p>
        </p:txBody>
      </p:sp>
    </p:spTree>
    <p:extLst>
      <p:ext uri="{BB962C8B-B14F-4D97-AF65-F5344CB8AC3E}">
        <p14:creationId xmlns:p14="http://schemas.microsoft.com/office/powerpoint/2010/main" val="946042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Stigma can be fueled by certain Prejudice (stereotypes) – beliefs about certain persons or groups that are viewed or presented as factual, that carry a negative connotation. They are usually widely held beliefs that are considered normal in a culture (i.e. young black males are more likely to commit crimes)</a:t>
            </a:r>
          </a:p>
          <a:p>
            <a:endParaRPr lang="en-US" dirty="0"/>
          </a:p>
          <a:p>
            <a:r>
              <a:rPr lang="en-US" dirty="0"/>
              <a:t>Which can then lead to Discrimination – actions taken based on stereotypes/prejudices</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5</a:t>
            </a:fld>
            <a:endParaRPr lang="en-US" altLang="en-US"/>
          </a:p>
        </p:txBody>
      </p:sp>
    </p:spTree>
    <p:extLst>
      <p:ext uri="{BB962C8B-B14F-4D97-AF65-F5344CB8AC3E}">
        <p14:creationId xmlns:p14="http://schemas.microsoft.com/office/powerpoint/2010/main" val="1425390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6</a:t>
            </a:fld>
            <a:endParaRPr lang="en-US" altLang="en-US"/>
          </a:p>
        </p:txBody>
      </p:sp>
    </p:spTree>
    <p:extLst>
      <p:ext uri="{BB962C8B-B14F-4D97-AF65-F5344CB8AC3E}">
        <p14:creationId xmlns:p14="http://schemas.microsoft.com/office/powerpoint/2010/main" val="404320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Stigma can be conveyed verbally through our words, or expressed through our body language, looks or attitudes.</a:t>
            </a:r>
          </a:p>
          <a:p>
            <a:endParaRPr lang="en-US" dirty="0"/>
          </a:p>
          <a:p>
            <a:r>
              <a:rPr lang="en-US" dirty="0"/>
              <a:t>People can experience stigma through association with stigmatized persons or groups – i.e. “birds of a feather”. This is referred to as Courtesy or Associative stigma. – this is a type of stigma that requires more study, but can affect friends and family members of those who experience stigma such as persons living with HIV, mental illness, or who work in the sex industry as well as others. It is even experienced among people who work with certain stigmatized populations.</a:t>
            </a:r>
          </a:p>
          <a:p>
            <a:endParaRPr lang="en-US" dirty="0"/>
          </a:p>
          <a:p>
            <a:r>
              <a:rPr lang="en-US" dirty="0"/>
              <a:t>Stigma is not always intentional – great example is the “Don’t ask, don’t tell military policy which was intended to decrease homophobia, but instead lead to secrecy and shame in the LGBTQIA+ community</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7</a:t>
            </a:fld>
            <a:endParaRPr lang="en-US" altLang="en-US"/>
          </a:p>
        </p:txBody>
      </p:sp>
    </p:spTree>
    <p:extLst>
      <p:ext uri="{BB962C8B-B14F-4D97-AF65-F5344CB8AC3E}">
        <p14:creationId xmlns:p14="http://schemas.microsoft.com/office/powerpoint/2010/main" val="2419307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6DEB7EE2-04A2-4FB2-9625-C9C73AC4D32F}" type="slidenum">
              <a:rPr lang="en-US" altLang="en-US"/>
              <a:pPr/>
              <a:t>8</a:t>
            </a:fld>
            <a:endParaRPr lang="en-US" altLang="en-US"/>
          </a:p>
        </p:txBody>
      </p:sp>
    </p:spTree>
    <p:extLst>
      <p:ext uri="{BB962C8B-B14F-4D97-AF65-F5344CB8AC3E}">
        <p14:creationId xmlns:p14="http://schemas.microsoft.com/office/powerpoint/2010/main" val="2505575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9</a:t>
            </a:fld>
            <a:endParaRPr lang="en-US" altLang="en-US"/>
          </a:p>
        </p:txBody>
      </p:sp>
    </p:spTree>
    <p:extLst>
      <p:ext uri="{BB962C8B-B14F-4D97-AF65-F5344CB8AC3E}">
        <p14:creationId xmlns:p14="http://schemas.microsoft.com/office/powerpoint/2010/main" val="50635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Those having peer or family support are less likely to have these disparities</a:t>
            </a:r>
          </a:p>
          <a:p>
            <a:endParaRPr lang="en-US"/>
          </a:p>
          <a:p>
            <a:endParaRPr lang="en-US"/>
          </a:p>
        </p:txBody>
      </p:sp>
      <p:sp>
        <p:nvSpPr>
          <p:cNvPr id="4" name="Slide Number Placeholder 3"/>
          <p:cNvSpPr>
            <a:spLocks noGrp="1"/>
          </p:cNvSpPr>
          <p:nvPr>
            <p:ph type="sldNum" sz="quarter" idx="5"/>
          </p:nvPr>
        </p:nvSpPr>
        <p:spPr/>
        <p:txBody>
          <a:bodyPr/>
          <a:lstStyle/>
          <a:p>
            <a:fld id="{FA48925A-8AD5-4AFE-88B7-A9179AC1F4A9}" type="slidenum">
              <a:rPr lang="en-US" smtClean="0"/>
              <a:pPr/>
              <a:t>12</a:t>
            </a:fld>
            <a:endParaRPr lang="en-US"/>
          </a:p>
        </p:txBody>
      </p:sp>
    </p:spTree>
    <p:extLst>
      <p:ext uri="{BB962C8B-B14F-4D97-AF65-F5344CB8AC3E}">
        <p14:creationId xmlns:p14="http://schemas.microsoft.com/office/powerpoint/2010/main" val="1085728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Trauma Informed Care training for your organization, please feel free to let us know, and we can provide resources. </a:t>
            </a:r>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17</a:t>
            </a:fld>
            <a:endParaRPr lang="en-US" altLang="en-US"/>
          </a:p>
        </p:txBody>
      </p:sp>
    </p:spTree>
    <p:extLst>
      <p:ext uri="{BB962C8B-B14F-4D97-AF65-F5344CB8AC3E}">
        <p14:creationId xmlns:p14="http://schemas.microsoft.com/office/powerpoint/2010/main" val="3112244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5" y="2025527"/>
            <a:ext cx="10363199" cy="2474409"/>
          </a:xfrm>
        </p:spPr>
        <p:txBody>
          <a:bodyPr anchor="t"/>
          <a:lstStyle>
            <a:lvl1pPr>
              <a:defRPr sz="5400">
                <a:ln>
                  <a:noFill/>
                </a:ln>
                <a:solidFill>
                  <a:schemeClr val="tx2"/>
                </a:solidFill>
              </a:defRPr>
            </a:lvl1pPr>
          </a:lstStyle>
          <a:p>
            <a:r>
              <a:rPr lang="en-US"/>
              <a:t>Click to edit Master title style</a:t>
            </a:r>
          </a:p>
        </p:txBody>
      </p:sp>
      <p:sp>
        <p:nvSpPr>
          <p:cNvPr id="3" name="Subtitle 2"/>
          <p:cNvSpPr>
            <a:spLocks noGrp="1"/>
          </p:cNvSpPr>
          <p:nvPr>
            <p:ph type="subTitle" idx="1"/>
          </p:nvPr>
        </p:nvSpPr>
        <p:spPr>
          <a:xfrm>
            <a:off x="914402" y="4681685"/>
            <a:ext cx="10363197"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p>
        </p:txBody>
      </p:sp>
      <p:pic>
        <p:nvPicPr>
          <p:cNvPr id="4" name="Picture 3" descr="Logo&#10;&#10;Description automatically generated">
            <a:extLst>
              <a:ext uri="{FF2B5EF4-FFF2-40B4-BE49-F238E27FC236}">
                <a16:creationId xmlns:a16="http://schemas.microsoft.com/office/drawing/2014/main" id="{2C5517B2-4AB5-3037-C5DF-A4D36049CF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931"/>
          <a:stretch/>
        </p:blipFill>
        <p:spPr>
          <a:xfrm>
            <a:off x="266096" y="93781"/>
            <a:ext cx="2541650" cy="1171837"/>
          </a:xfrm>
          <a:prstGeom prst="rect">
            <a:avLst/>
          </a:prstGeom>
        </p:spPr>
      </p:pic>
      <p:pic>
        <p:nvPicPr>
          <p:cNvPr id="5" name="Picture 4" descr="Logo&#10;&#10;Description automatically generated">
            <a:extLst>
              <a:ext uri="{FF2B5EF4-FFF2-40B4-BE49-F238E27FC236}">
                <a16:creationId xmlns:a16="http://schemas.microsoft.com/office/drawing/2014/main" id="{733D84BC-1862-47B7-06C8-E57DB8B08D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240" r="-1"/>
          <a:stretch/>
        </p:blipFill>
        <p:spPr>
          <a:xfrm>
            <a:off x="2807746" y="136420"/>
            <a:ext cx="2021949" cy="994540"/>
          </a:xfrm>
          <a:prstGeom prst="rect">
            <a:avLst/>
          </a:prstGeom>
        </p:spPr>
      </p:pic>
    </p:spTree>
    <p:extLst>
      <p:ext uri="{BB962C8B-B14F-4D97-AF65-F5344CB8AC3E}">
        <p14:creationId xmlns:p14="http://schemas.microsoft.com/office/powerpoint/2010/main" val="216209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442012" y="2766219"/>
            <a:ext cx="6220101" cy="1325563"/>
          </a:xfrm>
          <a:prstGeom prst="rect">
            <a:avLst/>
          </a:prstGeom>
        </p:spPr>
        <p:txBody>
          <a:bodyPr/>
          <a:lstStyle>
            <a:lvl1pPr>
              <a:defRPr b="1"/>
            </a:lvl1pPr>
          </a:lstStyle>
          <a:p>
            <a:r>
              <a:rPr lang="en-US"/>
              <a:t>Insert title here</a:t>
            </a:r>
          </a:p>
        </p:txBody>
      </p:sp>
      <p:pic>
        <p:nvPicPr>
          <p:cNvPr id="6" name="Picture Placeholder 9" descr="Bright, colorful geometric pattern ">
            <a:extLst>
              <a:ext uri="{FF2B5EF4-FFF2-40B4-BE49-F238E27FC236}">
                <a16:creationId xmlns:a16="http://schemas.microsoft.com/office/drawing/2014/main" id="{47BA4775-9232-44C1-8851-04B6753110FE}"/>
              </a:ext>
            </a:extLst>
          </p:cNvPr>
          <p:cNvPicPr>
            <a:picLocks noChangeAspect="1"/>
          </p:cNvPicPr>
          <p:nvPr userDrawn="1"/>
        </p:nvPicPr>
        <p:blipFill rotWithShape="1">
          <a:blip r:embed="rId2"/>
          <a:srcRect l="24" r="24"/>
          <a:stretch/>
        </p:blipFill>
        <p:spPr>
          <a:xfrm>
            <a:off x="-9236" y="0"/>
            <a:ext cx="4749282" cy="6858000"/>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DFDBF220-9791-B601-708B-9C81C1EDBA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1221375218"/>
      </p:ext>
    </p:extLst>
  </p:cSld>
  <p:clrMapOvr>
    <a:masterClrMapping/>
  </p:clrMapOvr>
  <p:extLst>
    <p:ext uri="{DCECCB84-F9BA-43D5-87BE-67443E8EF086}">
      <p15:sldGuideLst xmlns:p15="http://schemas.microsoft.com/office/powerpoint/2012/main">
        <p15:guide id="1" pos="280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Right Patter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6" name="Picture Placeholder 15" descr="Bright, colorful geometric pattern ">
            <a:extLst>
              <a:ext uri="{FF2B5EF4-FFF2-40B4-BE49-F238E27FC236}">
                <a16:creationId xmlns:a16="http://schemas.microsoft.com/office/drawing/2014/main" id="{D7C393D9-3916-4D61-9B6A-E1B16C079A2A}"/>
              </a:ext>
            </a:extLst>
          </p:cNvPr>
          <p:cNvPicPr>
            <a:picLocks noChangeAspect="1"/>
          </p:cNvPicPr>
          <p:nvPr userDrawn="1"/>
        </p:nvPicPr>
        <p:blipFill rotWithShape="1">
          <a:blip r:embed="rId2"/>
          <a:srcRect l="3" r="3"/>
          <a:stretch/>
        </p:blipFill>
        <p:spPr>
          <a:xfrm>
            <a:off x="7427913" y="0"/>
            <a:ext cx="4764087" cy="6858000"/>
          </a:xfrm>
          <a:prstGeom prst="rect">
            <a:avLst/>
          </a:prstGeom>
        </p:spPr>
      </p:pic>
    </p:spTree>
    <p:extLst>
      <p:ext uri="{BB962C8B-B14F-4D97-AF65-F5344CB8AC3E}">
        <p14:creationId xmlns:p14="http://schemas.microsoft.com/office/powerpoint/2010/main" val="160138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verview">
    <p:spTree>
      <p:nvGrpSpPr>
        <p:cNvPr id="1" name=""/>
        <p:cNvGrpSpPr/>
        <p:nvPr/>
      </p:nvGrpSpPr>
      <p:grpSpPr>
        <a:xfrm>
          <a:off x="0" y="0"/>
          <a:ext cx="0" cy="0"/>
          <a:chOff x="0" y="0"/>
          <a:chExt cx="0" cy="0"/>
        </a:xfrm>
      </p:grpSpPr>
      <p:pic>
        <p:nvPicPr>
          <p:cNvPr id="8" name="Picture Placeholder 9" descr="Bright, colorful geometric pattern ">
            <a:extLst>
              <a:ext uri="{FF2B5EF4-FFF2-40B4-BE49-F238E27FC236}">
                <a16:creationId xmlns:a16="http://schemas.microsoft.com/office/drawing/2014/main" id="{69F80BBC-9ED9-4167-818A-EB3FAEE372FA}"/>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95467"/>
            <a:ext cx="9141397" cy="615553"/>
          </a:xfrm>
          <a:prstGeom prst="rect">
            <a:avLst/>
          </a:prstGeo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j-lt"/>
                <a:ea typeface="+mn-ea"/>
                <a:cs typeface="Segoe UI" pitchFamily="34" charset="0"/>
              </a:defRPr>
            </a:lvl1pPr>
          </a:lstStyle>
          <a:p>
            <a:r>
              <a:rPr lang="en-US"/>
              <a:t>Insert title here</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lnSpc>
                <a:spcPct val="100000"/>
              </a:lnSpc>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Tree>
    <p:extLst>
      <p:ext uri="{BB962C8B-B14F-4D97-AF65-F5344CB8AC3E}">
        <p14:creationId xmlns:p14="http://schemas.microsoft.com/office/powerpoint/2010/main" val="192691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p15:clr>
            <a:srgbClr val="5ACBF0"/>
          </p15:clr>
        </p15:guide>
        <p15:guide id="4" orient="horz" pos="24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5"/>
                </a:solidFill>
              </a:defRPr>
            </a:lvl1pPr>
          </a:lstStyle>
          <a:p>
            <a:r>
              <a:rPr lang="en-US"/>
              <a:t>Insert title here</a:t>
            </a:r>
          </a:p>
        </p:txBody>
      </p:sp>
      <p:sp>
        <p:nvSpPr>
          <p:cNvPr id="10" name="Text Placeholder 15">
            <a:extLst>
              <a:ext uri="{FF2B5EF4-FFF2-40B4-BE49-F238E27FC236}">
                <a16:creationId xmlns:a16="http://schemas.microsoft.com/office/drawing/2014/main" id="{780F473D-F2DF-4163-AB6E-F7327F60EC4A}"/>
              </a:ext>
            </a:extLst>
          </p:cNvPr>
          <p:cNvSpPr>
            <a:spLocks noGrp="1"/>
          </p:cNvSpPr>
          <p:nvPr>
            <p:ph type="body" sz="quarter" idx="11" hasCustomPrompt="1"/>
          </p:nvPr>
        </p:nvSpPr>
        <p:spPr>
          <a:xfrm>
            <a:off x="762000" y="1432562"/>
            <a:ext cx="10667999" cy="1158237"/>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a:t>Insert subtitle here</a:t>
            </a:r>
          </a:p>
          <a:p>
            <a:pPr lvl="1"/>
            <a:r>
              <a:rPr lang="en-US"/>
              <a:t>Insert content here</a:t>
            </a:r>
          </a:p>
        </p:txBody>
      </p:sp>
      <p:sp>
        <p:nvSpPr>
          <p:cNvPr id="11" name="Table Placeholder 10">
            <a:extLst>
              <a:ext uri="{FF2B5EF4-FFF2-40B4-BE49-F238E27FC236}">
                <a16:creationId xmlns:a16="http://schemas.microsoft.com/office/drawing/2014/main" id="{7DC18506-6205-438F-AA5C-D337F9975FC3}"/>
              </a:ext>
            </a:extLst>
          </p:cNvPr>
          <p:cNvSpPr>
            <a:spLocks noGrp="1"/>
          </p:cNvSpPr>
          <p:nvPr>
            <p:ph type="tbl" sz="quarter" idx="12" hasCustomPrompt="1"/>
          </p:nvPr>
        </p:nvSpPr>
        <p:spPr>
          <a:xfrm>
            <a:off x="757381" y="2591662"/>
            <a:ext cx="10667999" cy="2833776"/>
          </a:xfrm>
          <a:prstGeom prst="rect">
            <a:avLst/>
          </a:prstGeom>
        </p:spPr>
        <p:txBody>
          <a:bodyPr/>
          <a:lstStyle>
            <a:lvl1pPr marL="0" indent="0">
              <a:buNone/>
              <a:defRPr sz="1800" b="0"/>
            </a:lvl1pPr>
          </a:lstStyle>
          <a:p>
            <a:r>
              <a:rPr lang="en-US"/>
              <a:t>Insert content here</a:t>
            </a:r>
          </a:p>
        </p:txBody>
      </p:sp>
      <p:pic>
        <p:nvPicPr>
          <p:cNvPr id="7" name="Picture Placeholder 20" descr="Bright, colorful geometric pattern ">
            <a:extLst>
              <a:ext uri="{FF2B5EF4-FFF2-40B4-BE49-F238E27FC236}">
                <a16:creationId xmlns:a16="http://schemas.microsoft.com/office/drawing/2014/main" id="{EB4660F5-5357-48E0-B5C6-3DECB6CB859E}"/>
              </a:ext>
            </a:extLst>
          </p:cNvPr>
          <p:cNvPicPr>
            <a:picLocks noChangeAspect="1"/>
          </p:cNvPicPr>
          <p:nvPr userDrawn="1"/>
        </p:nvPicPr>
        <p:blipFill rotWithShape="1">
          <a:blip r:embed="rId2"/>
          <a:srcRect t="193" b="193"/>
          <a:stretch/>
        </p:blipFill>
        <p:spPr>
          <a:xfrm>
            <a:off x="0" y="5990252"/>
            <a:ext cx="12192000" cy="867748"/>
          </a:xfrm>
          <a:prstGeom prst="rect">
            <a:avLst/>
          </a:prstGeom>
        </p:spPr>
      </p:pic>
    </p:spTree>
    <p:extLst>
      <p:ext uri="{BB962C8B-B14F-4D97-AF65-F5344CB8AC3E}">
        <p14:creationId xmlns:p14="http://schemas.microsoft.com/office/powerpoint/2010/main" val="3392932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 Pattern Content Orange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bg2"/>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5" name="Picture Placeholder 13" descr="Bright, colorful geometric pattern ">
            <a:extLst>
              <a:ext uri="{FF2B5EF4-FFF2-40B4-BE49-F238E27FC236}">
                <a16:creationId xmlns:a16="http://schemas.microsoft.com/office/drawing/2014/main" id="{0E92939E-CAD0-4B0D-A39F-10B9B25E144D}"/>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209817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ght Pattern Content 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762000" y="715961"/>
            <a:ext cx="6477000" cy="1189038"/>
          </a:xfrm>
          <a:prstGeom prst="rect">
            <a:avLst/>
          </a:prstGeom>
        </p:spPr>
        <p:txBody>
          <a:bodyPr anchor="t">
            <a:noAutofit/>
          </a:bodyPr>
          <a:lstStyle>
            <a:lvl1pPr>
              <a:spcBef>
                <a:spcPts val="1000"/>
              </a:spcBef>
              <a:defRPr sz="4000" b="1">
                <a:solidFill>
                  <a:schemeClr val="accent5"/>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762000" y="1905000"/>
            <a:ext cx="6477000" cy="3276600"/>
          </a:xfrm>
          <a:prstGeom prst="rect">
            <a:avLst/>
          </a:prstGeom>
        </p:spPr>
        <p:txBody>
          <a:bodyPr/>
          <a:lstStyle>
            <a:lvl1pPr marL="0" indent="0">
              <a:lnSpc>
                <a:spcPct val="100000"/>
              </a:lnSpc>
              <a:buNone/>
              <a:defRPr sz="1800" b="1">
                <a:solidFill>
                  <a:schemeClr val="bg1"/>
                </a:solidFill>
              </a:defRPr>
            </a:lvl1pPr>
            <a:lvl2pPr marL="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5" name="Picture Placeholder 15" descr="Bright, colorful geometric pattern ">
            <a:extLst>
              <a:ext uri="{FF2B5EF4-FFF2-40B4-BE49-F238E27FC236}">
                <a16:creationId xmlns:a16="http://schemas.microsoft.com/office/drawing/2014/main" id="{9E2B3BF6-B5D6-4D6F-84C6-0EE24AC7C14A}"/>
              </a:ext>
            </a:extLst>
          </p:cNvPr>
          <p:cNvPicPr>
            <a:picLocks noChangeAspect="1"/>
          </p:cNvPicPr>
          <p:nvPr userDrawn="1"/>
        </p:nvPicPr>
        <p:blipFill rotWithShape="1">
          <a:blip r:embed="rId2"/>
          <a:srcRect l="3" r="3"/>
          <a:stretch/>
        </p:blipFill>
        <p:spPr>
          <a:xfrm>
            <a:off x="7427166" y="0"/>
            <a:ext cx="4764834" cy="6858000"/>
          </a:xfrm>
          <a:prstGeom prst="rect">
            <a:avLst/>
          </a:prstGeom>
        </p:spPr>
      </p:pic>
    </p:spTree>
    <p:extLst>
      <p:ext uri="{BB962C8B-B14F-4D97-AF65-F5344CB8AC3E}">
        <p14:creationId xmlns:p14="http://schemas.microsoft.com/office/powerpoint/2010/main" val="67914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p15:clr>
            <a:srgbClr val="5ACBF0"/>
          </p15:clr>
        </p15:guide>
        <p15:guide id="4" orient="horz" pos="2487">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13624-9AD4-4B61-B3D1-7B21213507C0}"/>
              </a:ext>
            </a:extLst>
          </p:cNvPr>
          <p:cNvSpPr>
            <a:spLocks noGrp="1"/>
          </p:cNvSpPr>
          <p:nvPr>
            <p:ph type="title" hasCustomPrompt="1"/>
          </p:nvPr>
        </p:nvSpPr>
        <p:spPr>
          <a:xfrm>
            <a:off x="762000" y="715964"/>
            <a:ext cx="10591800" cy="646332"/>
          </a:xfrm>
          <a:prstGeom prst="rect">
            <a:avLst/>
          </a:prstGeom>
        </p:spPr>
        <p:txBody>
          <a:bodyPr>
            <a:noAutofit/>
          </a:bodyPr>
          <a:lstStyle>
            <a:lvl1pPr>
              <a:spcBef>
                <a:spcPts val="1000"/>
              </a:spcBef>
              <a:defRPr sz="4000" b="1">
                <a:solidFill>
                  <a:schemeClr val="accent6">
                    <a:lumMod val="60000"/>
                    <a:lumOff val="40000"/>
                  </a:schemeClr>
                </a:solidFill>
              </a:defRPr>
            </a:lvl1pPr>
          </a:lstStyle>
          <a:p>
            <a:r>
              <a:rPr lang="en-US"/>
              <a:t>Insert title here</a:t>
            </a:r>
          </a:p>
        </p:txBody>
      </p:sp>
      <p:sp>
        <p:nvSpPr>
          <p:cNvPr id="7" name="Text Placeholder 15">
            <a:extLst>
              <a:ext uri="{FF2B5EF4-FFF2-40B4-BE49-F238E27FC236}">
                <a16:creationId xmlns:a16="http://schemas.microsoft.com/office/drawing/2014/main" id="{DF03C311-DDF4-44A3-9D51-D5FDC4A8E7B5}"/>
              </a:ext>
            </a:extLst>
          </p:cNvPr>
          <p:cNvSpPr>
            <a:spLocks noGrp="1"/>
          </p:cNvSpPr>
          <p:nvPr>
            <p:ph type="body" sz="quarter" idx="11" hasCustomPrompt="1"/>
          </p:nvPr>
        </p:nvSpPr>
        <p:spPr>
          <a:xfrm>
            <a:off x="762000" y="1432562"/>
            <a:ext cx="10667999" cy="927425"/>
          </a:xfrm>
          <a:prstGeom prst="rect">
            <a:avLst/>
          </a:prstGeom>
        </p:spPr>
        <p:txBody>
          <a:bodyPr/>
          <a:lstStyle>
            <a:lvl1pPr marL="0" indent="0">
              <a:lnSpc>
                <a:spcPct val="100000"/>
              </a:lnSpc>
              <a:buNone/>
              <a:defRPr sz="1800" b="0">
                <a:solidFill>
                  <a:schemeClr val="bg1"/>
                </a:solidFill>
              </a:defRPr>
            </a:lvl1pPr>
            <a:lvl2pPr marL="228600">
              <a:lnSpc>
                <a:spcPct val="100000"/>
              </a:lnSpc>
              <a:spcBef>
                <a:spcPts val="1000"/>
              </a:spcBef>
              <a:defRPr sz="1800" b="0">
                <a:solidFill>
                  <a:schemeClr val="bg1"/>
                </a:solidFill>
              </a:defRPr>
            </a:lvl2pPr>
          </a:lstStyle>
          <a:p>
            <a:pPr lvl="0"/>
            <a:r>
              <a:rPr lang="en-US"/>
              <a:t>Insert subtitle here</a:t>
            </a:r>
          </a:p>
          <a:p>
            <a:pPr lvl="1"/>
            <a:r>
              <a:rPr lang="en-US"/>
              <a:t>Insert content here</a:t>
            </a:r>
          </a:p>
        </p:txBody>
      </p:sp>
      <p:sp>
        <p:nvSpPr>
          <p:cNvPr id="8" name="SmartArt Placeholder 7">
            <a:extLst>
              <a:ext uri="{FF2B5EF4-FFF2-40B4-BE49-F238E27FC236}">
                <a16:creationId xmlns:a16="http://schemas.microsoft.com/office/drawing/2014/main" id="{9FD563C5-3DFB-47DD-8A9E-30D8084590F6}"/>
              </a:ext>
            </a:extLst>
          </p:cNvPr>
          <p:cNvSpPr>
            <a:spLocks noGrp="1"/>
          </p:cNvSpPr>
          <p:nvPr>
            <p:ph type="dgm" sz="quarter" idx="14" hasCustomPrompt="1"/>
          </p:nvPr>
        </p:nvSpPr>
        <p:spPr>
          <a:xfrm>
            <a:off x="762001" y="2369129"/>
            <a:ext cx="10667998" cy="3343657"/>
          </a:xfrm>
          <a:prstGeom prst="rect">
            <a:avLst/>
          </a:prstGeom>
        </p:spPr>
        <p:txBody>
          <a:bodyPr/>
          <a:lstStyle>
            <a:lvl1pPr marL="0" indent="0">
              <a:buNone/>
              <a:defRPr sz="1800" b="0"/>
            </a:lvl1pPr>
          </a:lstStyle>
          <a:p>
            <a:r>
              <a:rPr lang="en-US"/>
              <a:t>Insert Content here</a:t>
            </a:r>
          </a:p>
        </p:txBody>
      </p:sp>
      <p:pic>
        <p:nvPicPr>
          <p:cNvPr id="9" name="Picture Placeholder 11" descr="Bright, colorful geometric pattern ">
            <a:extLst>
              <a:ext uri="{FF2B5EF4-FFF2-40B4-BE49-F238E27FC236}">
                <a16:creationId xmlns:a16="http://schemas.microsoft.com/office/drawing/2014/main" id="{1DB66C56-FBAE-47D3-9818-61368D74DAE8}"/>
              </a:ext>
            </a:extLst>
          </p:cNvPr>
          <p:cNvPicPr>
            <a:picLocks noChangeAspect="1"/>
          </p:cNvPicPr>
          <p:nvPr userDrawn="1"/>
        </p:nvPicPr>
        <p:blipFill>
          <a:blip r:embed="rId2"/>
          <a:srcRect t="390" b="390"/>
          <a:stretch>
            <a:fillRect/>
          </a:stretch>
        </p:blipFill>
        <p:spPr>
          <a:xfrm>
            <a:off x="0" y="5999582"/>
            <a:ext cx="12192000" cy="858417"/>
          </a:xfrm>
          <a:prstGeom prst="rect">
            <a:avLst/>
          </a:prstGeom>
        </p:spPr>
      </p:pic>
    </p:spTree>
    <p:extLst>
      <p:ext uri="{BB962C8B-B14F-4D97-AF65-F5344CB8AC3E}">
        <p14:creationId xmlns:p14="http://schemas.microsoft.com/office/powerpoint/2010/main" val="2103610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Photo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F45076F-4240-4B40-8CE4-637DD751A68B}"/>
              </a:ext>
            </a:extLst>
          </p:cNvPr>
          <p:cNvSpPr>
            <a:spLocks noGrp="1"/>
          </p:cNvSpPr>
          <p:nvPr>
            <p:ph type="title" hasCustomPrompt="1"/>
          </p:nvPr>
        </p:nvSpPr>
        <p:spPr>
          <a:xfrm>
            <a:off x="762000" y="715963"/>
            <a:ext cx="5334000" cy="1189038"/>
          </a:xfrm>
          <a:prstGeom prst="rect">
            <a:avLst/>
          </a:prstGeom>
        </p:spPr>
        <p:txBody>
          <a:bodyPr anchor="t">
            <a:normAutofit/>
          </a:bodyPr>
          <a:lstStyle>
            <a:lvl1pPr>
              <a:spcBef>
                <a:spcPts val="1000"/>
              </a:spcBef>
              <a:defRPr sz="4000" b="1">
                <a:solidFill>
                  <a:schemeClr val="accent4"/>
                </a:solidFill>
              </a:defRPr>
            </a:lvl1pPr>
          </a:lstStyle>
          <a:p>
            <a:r>
              <a:rPr lang="en-US"/>
              <a:t>Insert title here</a:t>
            </a:r>
          </a:p>
        </p:txBody>
      </p:sp>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hasCustomPrompt="1"/>
          </p:nvPr>
        </p:nvSpPr>
        <p:spPr>
          <a:xfrm>
            <a:off x="762000" y="1905000"/>
            <a:ext cx="5334000" cy="3276600"/>
          </a:xfrm>
          <a:prstGeom prst="rect">
            <a:avLst/>
          </a:prstGeom>
        </p:spPr>
        <p:txBody>
          <a:bodyPr/>
          <a:lstStyle>
            <a:lvl1pPr marL="0" indent="0">
              <a:lnSpc>
                <a:spcPct val="100000"/>
              </a:lnSpc>
              <a:buNone/>
              <a:defRPr sz="1800" b="1"/>
            </a:lvl1pPr>
            <a:lvl2pPr marL="228600">
              <a:lnSpc>
                <a:spcPct val="100000"/>
              </a:lnSpc>
              <a:spcBef>
                <a:spcPts val="1000"/>
              </a:spcBef>
              <a:defRPr sz="1800"/>
            </a:lvl2pPr>
          </a:lstStyle>
          <a:p>
            <a:pPr lvl="0"/>
            <a:r>
              <a:rPr lang="en-US"/>
              <a:t>Insert subtitle here</a:t>
            </a:r>
          </a:p>
          <a:p>
            <a:pPr lvl="1"/>
            <a:r>
              <a:rPr lang="en-US"/>
              <a:t>Insert content here</a:t>
            </a:r>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prstGeom prst="rect">
            <a:avLst/>
          </a:prstGeom>
          <a:solidFill>
            <a:schemeClr val="tx2"/>
          </a:solidFill>
        </p:spPr>
        <p:txBody>
          <a:bodyPr>
            <a:normAutofit/>
          </a:bodyPr>
          <a:lstStyle>
            <a:lvl1pPr algn="ctr">
              <a:buNone/>
              <a:defRPr sz="1600"/>
            </a:lvl1pPr>
          </a:lstStyle>
          <a:p>
            <a:r>
              <a:rPr lang="en-US"/>
              <a:t>Click icon to add picture</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305541"/>
            <a:ext cx="4572000" cy="2362200"/>
          </a:xfrm>
          <a:prstGeom prst="rect">
            <a:avLst/>
          </a:prstGeom>
          <a:solidFill>
            <a:schemeClr val="tx2"/>
          </a:solidFill>
        </p:spPr>
        <p:txBody>
          <a:bodyPr>
            <a:normAutofit/>
          </a:bodyPr>
          <a:lstStyle>
            <a:lvl1pPr algn="ctr">
              <a:buNone/>
              <a:defRPr sz="1600"/>
            </a:lvl1pPr>
          </a:lstStyle>
          <a:p>
            <a:r>
              <a:rPr lang="en-US"/>
              <a:t>Click icon to add picture</a:t>
            </a:r>
          </a:p>
        </p:txBody>
      </p:sp>
      <p:pic>
        <p:nvPicPr>
          <p:cNvPr id="12" name="Picture Placeholder 19" descr="Bright, colorful geometric pattern ">
            <a:extLst>
              <a:ext uri="{FF2B5EF4-FFF2-40B4-BE49-F238E27FC236}">
                <a16:creationId xmlns:a16="http://schemas.microsoft.com/office/drawing/2014/main" id="{C93F15CF-2105-4C28-85E9-BBA03833263D}"/>
              </a:ext>
            </a:extLst>
          </p:cNvPr>
          <p:cNvPicPr>
            <a:picLocks noChangeAspect="1"/>
          </p:cNvPicPr>
          <p:nvPr userDrawn="1"/>
        </p:nvPicPr>
        <p:blipFill rotWithShape="1">
          <a:blip r:embed="rId2"/>
          <a:srcRect t="436" b="436"/>
          <a:stretch/>
        </p:blipFill>
        <p:spPr>
          <a:xfrm>
            <a:off x="0" y="5980922"/>
            <a:ext cx="12192000" cy="877078"/>
          </a:xfrm>
          <a:prstGeom prst="rect">
            <a:avLst/>
          </a:prstGeom>
        </p:spPr>
      </p:pic>
    </p:spTree>
    <p:extLst>
      <p:ext uri="{BB962C8B-B14F-4D97-AF65-F5344CB8AC3E}">
        <p14:creationId xmlns:p14="http://schemas.microsoft.com/office/powerpoint/2010/main" val="2673774344"/>
      </p:ext>
    </p:extLst>
  </p:cSld>
  <p:clrMapOvr>
    <a:masterClrMapping/>
  </p:clrMapOvr>
  <p:extLst>
    <p:ext uri="{DCECCB84-F9BA-43D5-87BE-67443E8EF086}">
      <p15:sldGuideLst xmlns:p15="http://schemas.microsoft.com/office/powerpoint/2012/main">
        <p15:guide id="1" orient="horz" pos="3672">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Left Pattern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68F4E-0433-49FD-9D92-3B60E9B0AEE6}"/>
              </a:ext>
            </a:extLst>
          </p:cNvPr>
          <p:cNvSpPr>
            <a:spLocks noGrp="1"/>
          </p:cNvSpPr>
          <p:nvPr>
            <p:ph type="title" hasCustomPrompt="1"/>
          </p:nvPr>
        </p:nvSpPr>
        <p:spPr>
          <a:xfrm>
            <a:off x="5199742" y="715961"/>
            <a:ext cx="6477000" cy="1189037"/>
          </a:xfrm>
          <a:prstGeom prst="rect">
            <a:avLst/>
          </a:prstGeom>
        </p:spPr>
        <p:txBody>
          <a:bodyPr anchor="t">
            <a:normAutofit/>
          </a:bodyPr>
          <a:lstStyle>
            <a:lvl1pPr>
              <a:spcBef>
                <a:spcPts val="1000"/>
              </a:spcBef>
              <a:defRPr sz="4000" b="1" spc="-50" baseline="0">
                <a:solidFill>
                  <a:schemeClr val="accent1"/>
                </a:solidFill>
              </a:defRPr>
            </a:lvl1pPr>
          </a:lstStyle>
          <a:p>
            <a:r>
              <a:rPr lang="en-US"/>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5199743" y="1905000"/>
            <a:ext cx="6477000" cy="3276600"/>
          </a:xfrm>
          <a:prstGeom prst="rect">
            <a:avLst/>
          </a:prstGeom>
        </p:spPr>
        <p:txBody>
          <a:bodyPr/>
          <a:lstStyle>
            <a:lvl1pPr marL="0" indent="0">
              <a:lnSpc>
                <a:spcPct val="100000"/>
              </a:lnSpc>
              <a:buNone/>
              <a:defRPr sz="1800" b="1">
                <a:solidFill>
                  <a:schemeClr val="bg1"/>
                </a:solidFill>
              </a:defRPr>
            </a:lvl1pPr>
            <a:lvl2pPr marL="228600" indent="-228600">
              <a:lnSpc>
                <a:spcPct val="100000"/>
              </a:lnSpc>
              <a:spcBef>
                <a:spcPts val="1000"/>
              </a:spcBef>
              <a:defRPr sz="1800">
                <a:solidFill>
                  <a:schemeClr val="bg1"/>
                </a:solidFill>
              </a:defRPr>
            </a:lvl2pPr>
          </a:lstStyle>
          <a:p>
            <a:pPr lvl="0"/>
            <a:r>
              <a:rPr lang="en-US"/>
              <a:t>Insert subtitle here</a:t>
            </a:r>
          </a:p>
          <a:p>
            <a:pPr lvl="1"/>
            <a:r>
              <a:rPr lang="en-US"/>
              <a:t>Insert content here</a:t>
            </a:r>
          </a:p>
        </p:txBody>
      </p:sp>
      <p:pic>
        <p:nvPicPr>
          <p:cNvPr id="6" name="Picture Placeholder 13" descr="Bright, colorful geometric pattern ">
            <a:extLst>
              <a:ext uri="{FF2B5EF4-FFF2-40B4-BE49-F238E27FC236}">
                <a16:creationId xmlns:a16="http://schemas.microsoft.com/office/drawing/2014/main" id="{2DB741D5-0593-4748-A4D3-EF1E436A1111}"/>
              </a:ext>
            </a:extLst>
          </p:cNvPr>
          <p:cNvPicPr>
            <a:picLocks noChangeAspect="1"/>
          </p:cNvPicPr>
          <p:nvPr userDrawn="1"/>
        </p:nvPicPr>
        <p:blipFill rotWithShape="1">
          <a:blip r:embed="rId2"/>
          <a:srcRect l="34" r="34"/>
          <a:stretch/>
        </p:blipFill>
        <p:spPr>
          <a:xfrm>
            <a:off x="0" y="0"/>
            <a:ext cx="4767943" cy="6858000"/>
          </a:xfrm>
          <a:prstGeom prst="rect">
            <a:avLst/>
          </a:prstGeom>
        </p:spPr>
      </p:pic>
    </p:spTree>
    <p:extLst>
      <p:ext uri="{BB962C8B-B14F-4D97-AF65-F5344CB8AC3E}">
        <p14:creationId xmlns:p14="http://schemas.microsoft.com/office/powerpoint/2010/main" val="341066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08">
          <p15:clr>
            <a:srgbClr val="5ACBF0"/>
          </p15:clr>
        </p15:guide>
        <p15:guide id="3" orient="horz" pos="2240">
          <p15:clr>
            <a:srgbClr val="5ACBF0"/>
          </p15:clr>
        </p15:guide>
        <p15:guide id="4" orient="horz" pos="2487">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diagram&#10;&#10;Description automatically generated">
            <a:extLst>
              <a:ext uri="{FF2B5EF4-FFF2-40B4-BE49-F238E27FC236}">
                <a16:creationId xmlns:a16="http://schemas.microsoft.com/office/drawing/2014/main" id="{3E9F0A6F-5CC3-ED4A-1A40-B033700897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422638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9" y="3187173"/>
            <a:ext cx="10212916" cy="1168401"/>
          </a:xfrm>
        </p:spPr>
        <p:txBody>
          <a:bodyPr anchor="t"/>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963090" y="1553633"/>
            <a:ext cx="8180916"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t>‹#›</a:t>
            </a:fld>
            <a:endParaRPr lang="en-US"/>
          </a:p>
        </p:txBody>
      </p:sp>
      <p:pic>
        <p:nvPicPr>
          <p:cNvPr id="11" name="Picture 10"/>
          <p:cNvPicPr>
            <a:picLocks/>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77EC6E65-7719-69AA-8650-27CEA559D9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434564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92803" y="1536192"/>
            <a:ext cx="53847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59A2FF07-B81C-848C-33D2-3B8856B21E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194561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644605"/>
            <a:ext cx="5186811"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08722"/>
            <a:ext cx="5186811"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09614" y="1644605"/>
            <a:ext cx="53847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09614" y="2408722"/>
            <a:ext cx="53847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D2EA5EF-C699-AF4C-BA42-C0A1CAAB713C}" type="slidenum">
              <a:rPr lang="en-US" smtClean="0"/>
              <a:t>‹#›</a:t>
            </a:fld>
            <a:endParaRPr lang="en-US"/>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DB985A63-27A8-018D-8E13-B81D8241AE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406823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B59BC161-5047-2636-D85A-1D0A5E51F0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31864778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2" name="Picture 1" descr="A picture containing diagram&#10;&#10;Description automatically generated">
            <a:extLst>
              <a:ext uri="{FF2B5EF4-FFF2-40B4-BE49-F238E27FC236}">
                <a16:creationId xmlns:a16="http://schemas.microsoft.com/office/drawing/2014/main" id="{C8C428F6-5BB1-AB33-F2B6-BB201D8F93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577585263"/>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5" y="5495544"/>
            <a:ext cx="11355753" cy="594360"/>
          </a:xfrm>
        </p:spPr>
        <p:txBody>
          <a:bodyPr anchor="b"/>
          <a:lstStyle>
            <a:lvl1pPr algn="ctr">
              <a:defRPr sz="2200" b="0"/>
            </a:lvl1pPr>
          </a:lstStyle>
          <a:p>
            <a:r>
              <a:rPr lang="en-US"/>
              <a:t>Click to edit Master title style</a:t>
            </a:r>
          </a:p>
        </p:txBody>
      </p:sp>
      <p:sp>
        <p:nvSpPr>
          <p:cNvPr id="7" name="Slide Number Placeholder 6"/>
          <p:cNvSpPr>
            <a:spLocks noGrp="1"/>
          </p:cNvSpPr>
          <p:nvPr>
            <p:ph type="sldNum" sz="quarter" idx="12"/>
          </p:nvPr>
        </p:nvSpPr>
        <p:spPr/>
        <p:txBody>
          <a:bodyPr/>
          <a:lstStyle/>
          <a:p>
            <a:fld id="{1D2EA5EF-C699-AF4C-BA42-C0A1CAAB713C}" type="slidenum">
              <a:rPr lang="en-US" smtClean="0"/>
              <a:t>‹#›</a:t>
            </a:fld>
            <a:endParaRPr lang="en-US"/>
          </a:p>
        </p:txBody>
      </p:sp>
      <p:sp>
        <p:nvSpPr>
          <p:cNvPr id="9" name="Content Placeholder 8"/>
          <p:cNvSpPr>
            <a:spLocks noGrp="1"/>
          </p:cNvSpPr>
          <p:nvPr>
            <p:ph sz="quarter" idx="13"/>
          </p:nvPr>
        </p:nvSpPr>
        <p:spPr>
          <a:xfrm>
            <a:off x="406405" y="381002"/>
            <a:ext cx="11355753"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7A178430-A851-706F-4C7C-CEA0E6885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361307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006832"/>
            <a:ext cx="11450997" cy="522557"/>
          </a:xfrm>
        </p:spPr>
        <p:txBody>
          <a:bodyPr anchor="b"/>
          <a:lstStyle>
            <a:lvl1pPr algn="ctr">
              <a:defRPr sz="2200" b="0">
                <a:ln>
                  <a:noFill/>
                </a:ln>
                <a:solidFill>
                  <a:schemeClr val="accent6"/>
                </a:solidFill>
              </a:defRPr>
            </a:lvl1pPr>
          </a:lstStyle>
          <a:p>
            <a:r>
              <a:rPr lang="en-US"/>
              <a:t>Click to edit Master title style</a:t>
            </a:r>
          </a:p>
        </p:txBody>
      </p:sp>
      <p:sp>
        <p:nvSpPr>
          <p:cNvPr id="3" name="Picture Placeholder 2"/>
          <p:cNvSpPr>
            <a:spLocks noGrp="1"/>
          </p:cNvSpPr>
          <p:nvPr>
            <p:ph type="pic" idx="1"/>
          </p:nvPr>
        </p:nvSpPr>
        <p:spPr>
          <a:xfrm>
            <a:off x="0" y="10327"/>
            <a:ext cx="12192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Click icon to add picture</a:t>
            </a:r>
          </a:p>
        </p:txBody>
      </p:sp>
      <p:sp>
        <p:nvSpPr>
          <p:cNvPr id="4" name="Text Placeholder 3"/>
          <p:cNvSpPr>
            <a:spLocks noGrp="1"/>
          </p:cNvSpPr>
          <p:nvPr>
            <p:ph type="body" sz="half" idx="2"/>
          </p:nvPr>
        </p:nvSpPr>
        <p:spPr>
          <a:xfrm>
            <a:off x="402336" y="5607552"/>
            <a:ext cx="11450997"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t>‹#›</a:t>
            </a:fld>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612" y="6329136"/>
            <a:ext cx="1606096" cy="462078"/>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8B572218-8CE4-24E3-D9C8-1826C0D58D0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96131" y="6020452"/>
            <a:ext cx="2787657" cy="814190"/>
          </a:xfrm>
          <a:prstGeom prst="rect">
            <a:avLst/>
          </a:prstGeom>
        </p:spPr>
      </p:pic>
    </p:spTree>
    <p:extLst>
      <p:ext uri="{BB962C8B-B14F-4D97-AF65-F5344CB8AC3E}">
        <p14:creationId xmlns:p14="http://schemas.microsoft.com/office/powerpoint/2010/main" val="2030561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20">
            <a:extLst>
              <a:ext uri="{28A0092B-C50C-407E-A947-70E740481C1C}">
                <a14:useLocalDpi xmlns:a14="http://schemas.microsoft.com/office/drawing/2010/main" val="0"/>
              </a:ext>
            </a:extLst>
          </a:blip>
          <a:srcRect l="22457" t="32317" r="11115"/>
          <a:stretch/>
        </p:blipFill>
        <p:spPr>
          <a:xfrm>
            <a:off x="6" y="5"/>
            <a:ext cx="12191999" cy="6197487"/>
          </a:xfrm>
          <a:prstGeom prst="rect">
            <a:avLst/>
          </a:prstGeom>
        </p:spPr>
      </p:pic>
      <p:sp>
        <p:nvSpPr>
          <p:cNvPr id="2" name="Title Placeholder 1"/>
          <p:cNvSpPr>
            <a:spLocks noGrp="1"/>
          </p:cNvSpPr>
          <p:nvPr>
            <p:ph type="title"/>
          </p:nvPr>
        </p:nvSpPr>
        <p:spPr>
          <a:xfrm>
            <a:off x="609604" y="274639"/>
            <a:ext cx="11087425" cy="1143000"/>
          </a:xfrm>
          <a:prstGeom prst="rect">
            <a:avLst/>
          </a:prstGeom>
        </p:spPr>
        <p:txBody>
          <a:bodyPr vert="horz" lIns="91290" tIns="45645" rIns="91290" bIns="45645" rtlCol="0" anchor="ctr">
            <a:noAutofit/>
          </a:bodyPr>
          <a:lstStyle/>
          <a:p>
            <a:r>
              <a:rPr lang="en-US"/>
              <a:t>Click to edit Master title style</a:t>
            </a:r>
          </a:p>
        </p:txBody>
      </p:sp>
      <p:sp>
        <p:nvSpPr>
          <p:cNvPr id="3" name="Text Placeholder 2"/>
          <p:cNvSpPr>
            <a:spLocks noGrp="1"/>
          </p:cNvSpPr>
          <p:nvPr>
            <p:ph type="body" idx="1"/>
          </p:nvPr>
        </p:nvSpPr>
        <p:spPr>
          <a:xfrm>
            <a:off x="609604" y="1600203"/>
            <a:ext cx="11087425"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375717" y="6305882"/>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t>‹#›</a:t>
            </a:fld>
            <a:endParaRPr lang="en-US"/>
          </a:p>
        </p:txBody>
      </p:sp>
    </p:spTree>
    <p:extLst>
      <p:ext uri="{BB962C8B-B14F-4D97-AF65-F5344CB8AC3E}">
        <p14:creationId xmlns:p14="http://schemas.microsoft.com/office/powerpoint/2010/main" val="86374047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5" r:id="rId12"/>
    <p:sldLayoutId id="2147483766" r:id="rId13"/>
    <p:sldLayoutId id="2147483767" r:id="rId14"/>
    <p:sldLayoutId id="2147483768" r:id="rId15"/>
    <p:sldLayoutId id="2147483769" r:id="rId16"/>
    <p:sldLayoutId id="2147483770" r:id="rId17"/>
    <p:sldLayoutId id="2147483771" r:id="rId18"/>
  </p:sldLayoutIdLst>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ng.com/search?q=bayard%20rustin" TargetMode="External"/><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www.bing.com/search?q=Janet%20Mock"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hyperlink" Target="https://www.flickr.com/photos/thestigmaproject/7790385044/" TargetMode="External"/><Relationship Id="rId3" Type="http://schemas.openxmlformats.org/officeDocument/2006/relationships/diagramLayout" Target="../diagrams/layout2.xml"/><Relationship Id="rId7" Type="http://schemas.openxmlformats.org/officeDocument/2006/relationships/image" Target="../media/image20.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3.png"/><Relationship Id="rId4" Type="http://schemas.openxmlformats.org/officeDocument/2006/relationships/diagramQuickStyle" Target="../diagrams/quickStyle2.xml"/><Relationship Id="rId9"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microsoft.com/office/2018/10/relationships/comments" Target="../comments/modernComment_753_A18DC0B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iris.peabody.vanderbilt.edu/module/da/cresource/q2/p06/" TargetMode="External"/><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creativecommons.org/licenses/by-nc-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image" Target="../media/image13.png"/><Relationship Id="rId4" Type="http://schemas.openxmlformats.org/officeDocument/2006/relationships/hyperlink" Target="https://www.peoplemattersglobal.com/article/leadership/leading-with-cognitive-diversity-in-the-face-of-covid-19-25621"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pn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healthpolicyproject.com/pubs/281_SDTrainingGuide.pdf" TargetMode="External"/><Relationship Id="rId7" Type="http://schemas.openxmlformats.org/officeDocument/2006/relationships/hyperlink" Target="http://corazonsa.org/all-programs/" TargetMode="External"/><Relationship Id="rId2" Type="http://schemas.openxmlformats.org/officeDocument/2006/relationships/hyperlink" Target="https://beyondlabels.marchofdimes.org/index.html#why_matters" TargetMode="External"/><Relationship Id="rId1" Type="http://schemas.openxmlformats.org/officeDocument/2006/relationships/slideLayout" Target="../slideLayouts/slideLayout7.xml"/><Relationship Id="rId6" Type="http://schemas.openxmlformats.org/officeDocument/2006/relationships/hyperlink" Target="https://www.cdc.gov/policy/hst/hi5/index.html" TargetMode="External"/><Relationship Id="rId5" Type="http://schemas.openxmlformats.org/officeDocument/2006/relationships/hyperlink" Target="https://www.cdc.gov/stopoverdose/stigma/" TargetMode="External"/><Relationship Id="rId4" Type="http://schemas.openxmlformats.org/officeDocument/2006/relationships/hyperlink" Target="https://www.cdc.gov/hiv/basics/hiv-stigma/"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nccc.ucsf.edu/"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hyperlink" Target="https://targethiv.org/library/aetc-national-coordinating-resource-center-0" TargetMode="External"/><Relationship Id="rId4" Type="http://schemas.openxmlformats.org/officeDocument/2006/relationships/hyperlink" Target="https://aidsetc.org/nh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3.png"/><Relationship Id="rId5" Type="http://schemas.openxmlformats.org/officeDocument/2006/relationships/diagramQuickStyle" Target="../diagrams/quickStyle1.xml"/><Relationship Id="rId10" Type="http://schemas.openxmlformats.org/officeDocument/2006/relationships/hyperlink" Target="https://creativecommons.org/licenses/by-nc-nd/3.0/" TargetMode="External"/><Relationship Id="rId4" Type="http://schemas.openxmlformats.org/officeDocument/2006/relationships/diagramLayout" Target="../diagrams/layout1.xml"/><Relationship Id="rId9" Type="http://schemas.openxmlformats.org/officeDocument/2006/relationships/hyperlink" Target="https://realrunemagick.blogspot.com/2017/12/the-irminsul.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D2DB031-9003-4F74-A88F-FE2A2ABABC72}"/>
              </a:ext>
            </a:extLst>
          </p:cNvPr>
          <p:cNvSpPr>
            <a:spLocks noGrp="1" noChangeArrowheads="1"/>
          </p:cNvSpPr>
          <p:nvPr>
            <p:ph type="ctrTitle"/>
          </p:nvPr>
        </p:nvSpPr>
        <p:spPr>
          <a:xfrm>
            <a:off x="914402" y="2511132"/>
            <a:ext cx="10363199" cy="1835736"/>
          </a:xfrm>
        </p:spPr>
        <p:txBody>
          <a:bodyPr vert="horz" lIns="91440" tIns="45720" rIns="91440" bIns="45720" rtlCol="0" anchor="ctr">
            <a:normAutofit fontScale="90000"/>
          </a:bodyPr>
          <a:lstStyle/>
          <a:p>
            <a:pPr algn="ctr"/>
            <a:r>
              <a:rPr lang="en-US" altLang="en-US" kern="1200" dirty="0">
                <a:solidFill>
                  <a:schemeClr val="tx2"/>
                </a:solidFill>
                <a:latin typeface="+mj-lt"/>
                <a:ea typeface="+mj-ea"/>
                <a:cs typeface="+mj-cs"/>
              </a:rPr>
              <a:t>Overcoming Barriers </a:t>
            </a:r>
            <a:br>
              <a:rPr lang="en-US" altLang="en-US" kern="1200" dirty="0">
                <a:solidFill>
                  <a:schemeClr val="tx2"/>
                </a:solidFill>
                <a:latin typeface="+mj-lt"/>
                <a:ea typeface="+mj-ea"/>
                <a:cs typeface="+mj-cs"/>
              </a:rPr>
            </a:br>
            <a:r>
              <a:rPr lang="en-US" altLang="en-US" kern="1200" dirty="0">
                <a:solidFill>
                  <a:schemeClr val="tx2"/>
                </a:solidFill>
                <a:latin typeface="+mj-lt"/>
                <a:ea typeface="+mj-ea"/>
                <a:cs typeface="+mj-cs"/>
              </a:rPr>
              <a:t>Related to HIV Care: Stigma</a:t>
            </a:r>
            <a:br>
              <a:rPr lang="en-US" altLang="en-US" kern="1200" dirty="0">
                <a:solidFill>
                  <a:schemeClr val="tx2"/>
                </a:solidFill>
                <a:latin typeface="+mj-lt"/>
                <a:ea typeface="+mj-ea"/>
                <a:cs typeface="+mj-cs"/>
              </a:rPr>
            </a:br>
            <a:endParaRPr lang="en-US" altLang="en-US" kern="1200" dirty="0">
              <a:solidFill>
                <a:schemeClr val="tx2"/>
              </a:solidFill>
              <a:latin typeface="+mj-lt"/>
              <a:ea typeface="+mj-ea"/>
              <a:cs typeface="+mj-cs"/>
            </a:endParaRPr>
          </a:p>
        </p:txBody>
      </p:sp>
      <p:sp>
        <p:nvSpPr>
          <p:cNvPr id="2" name="Subtitle 1">
            <a:extLst>
              <a:ext uri="{FF2B5EF4-FFF2-40B4-BE49-F238E27FC236}">
                <a16:creationId xmlns:a16="http://schemas.microsoft.com/office/drawing/2014/main" id="{FE2C0320-B1A4-4472-9F9E-7FBC31CD0934}"/>
              </a:ext>
            </a:extLst>
          </p:cNvPr>
          <p:cNvSpPr>
            <a:spLocks noGrp="1"/>
          </p:cNvSpPr>
          <p:nvPr>
            <p:ph type="subTitle" idx="1"/>
          </p:nvPr>
        </p:nvSpPr>
        <p:spPr>
          <a:xfrm>
            <a:off x="914402" y="4681685"/>
            <a:ext cx="10363197" cy="1835736"/>
          </a:xfrm>
        </p:spPr>
        <p:txBody>
          <a:bodyPr>
            <a:normAutofit/>
          </a:bodyPr>
          <a:lstStyle/>
          <a:p>
            <a:r>
              <a:rPr lang="en-US" sz="2400" dirty="0"/>
              <a:t>Lucinda Lundy Zeinelabdin MSN, APRN, FNP-C</a:t>
            </a:r>
          </a:p>
          <a:p>
            <a:r>
              <a:rPr lang="en-US" sz="2400" dirty="0"/>
              <a:t>January 26,2024</a:t>
            </a:r>
          </a:p>
        </p:txBody>
      </p:sp>
      <p:pic>
        <p:nvPicPr>
          <p:cNvPr id="3" name="Picture 2">
            <a:extLst>
              <a:ext uri="{FF2B5EF4-FFF2-40B4-BE49-F238E27FC236}">
                <a16:creationId xmlns:a16="http://schemas.microsoft.com/office/drawing/2014/main" id="{CC8EA299-D18E-44E2-BF23-B787FBA38337}"/>
              </a:ext>
            </a:extLst>
          </p:cNvPr>
          <p:cNvPicPr>
            <a:picLocks noChangeAspect="1"/>
          </p:cNvPicPr>
          <p:nvPr/>
        </p:nvPicPr>
        <p:blipFill>
          <a:blip r:embed="rId3"/>
          <a:srcRect/>
          <a:stretch/>
        </p:blipFill>
        <p:spPr>
          <a:xfrm>
            <a:off x="5054599" y="99824"/>
            <a:ext cx="1327151" cy="1162202"/>
          </a:xfrm>
          <a:prstGeom prst="rect">
            <a:avLst/>
          </a:prstGeom>
        </p:spPr>
      </p:pic>
    </p:spTree>
    <p:extLst>
      <p:ext uri="{BB962C8B-B14F-4D97-AF65-F5344CB8AC3E}">
        <p14:creationId xmlns:p14="http://schemas.microsoft.com/office/powerpoint/2010/main" val="15432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18C6B5-87AC-4DA5-94CA-6E092A6A07D3}"/>
              </a:ext>
            </a:extLst>
          </p:cNvPr>
          <p:cNvSpPr>
            <a:spLocks noGrp="1"/>
          </p:cNvSpPr>
          <p:nvPr>
            <p:ph type="title"/>
          </p:nvPr>
        </p:nvSpPr>
        <p:spPr/>
        <p:txBody>
          <a:bodyPr/>
          <a:lstStyle/>
          <a:p>
            <a:r>
              <a:rPr lang="en-US">
                <a:solidFill>
                  <a:schemeClr val="accent6"/>
                </a:solidFill>
              </a:rPr>
              <a:t>Impacts of Stigma</a:t>
            </a:r>
          </a:p>
        </p:txBody>
      </p:sp>
      <p:sp>
        <p:nvSpPr>
          <p:cNvPr id="7" name="Text Placeholder 6">
            <a:extLst>
              <a:ext uri="{FF2B5EF4-FFF2-40B4-BE49-F238E27FC236}">
                <a16:creationId xmlns:a16="http://schemas.microsoft.com/office/drawing/2014/main" id="{C6F52EDA-7F85-46DD-9A9E-95E0E3EC3F84}"/>
              </a:ext>
            </a:extLst>
          </p:cNvPr>
          <p:cNvSpPr>
            <a:spLocks noGrp="1"/>
          </p:cNvSpPr>
          <p:nvPr>
            <p:ph idx="1"/>
          </p:nvPr>
        </p:nvSpPr>
        <p:spPr>
          <a:xfrm>
            <a:off x="609604" y="1600204"/>
            <a:ext cx="11087425" cy="447672"/>
          </a:xfrm>
        </p:spPr>
        <p:txBody>
          <a:bodyPr>
            <a:normAutofit lnSpcReduction="10000"/>
          </a:bodyPr>
          <a:lstStyle/>
          <a:p>
            <a:pPr marL="114112" indent="0">
              <a:buNone/>
            </a:pPr>
            <a:r>
              <a:rPr lang="en-US" dirty="0"/>
              <a:t>The effects of stigma can be traumatic, long-lasting and far-reaching.</a:t>
            </a:r>
          </a:p>
        </p:txBody>
      </p:sp>
      <p:pic>
        <p:nvPicPr>
          <p:cNvPr id="6" name="Picture 5">
            <a:extLst>
              <a:ext uri="{FF2B5EF4-FFF2-40B4-BE49-F238E27FC236}">
                <a16:creationId xmlns:a16="http://schemas.microsoft.com/office/drawing/2014/main" id="{25EEDFE1-5FBF-4F33-89F0-61000019BC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93" y="5992813"/>
            <a:ext cx="905621" cy="793062"/>
          </a:xfrm>
          <a:prstGeom prst="rect">
            <a:avLst/>
          </a:prstGeom>
        </p:spPr>
      </p:pic>
      <p:sp>
        <p:nvSpPr>
          <p:cNvPr id="4" name="TextBox 3">
            <a:extLst>
              <a:ext uri="{FF2B5EF4-FFF2-40B4-BE49-F238E27FC236}">
                <a16:creationId xmlns:a16="http://schemas.microsoft.com/office/drawing/2014/main" id="{36B0EE8E-6EAC-5C0B-C8E3-5DB4D49F3E5D}"/>
              </a:ext>
            </a:extLst>
          </p:cNvPr>
          <p:cNvSpPr txBox="1"/>
          <p:nvPr/>
        </p:nvSpPr>
        <p:spPr>
          <a:xfrm>
            <a:off x="557212" y="3429000"/>
            <a:ext cx="3228975" cy="2308324"/>
          </a:xfrm>
          <a:prstGeom prst="rect">
            <a:avLst/>
          </a:prstGeom>
          <a:noFill/>
        </p:spPr>
        <p:txBody>
          <a:bodyPr wrap="square">
            <a:spAutoFit/>
          </a:bodyPr>
          <a:lstStyle/>
          <a:p>
            <a:pPr lvl="0">
              <a:lnSpc>
                <a:spcPct val="100000"/>
              </a:lnSpc>
            </a:pPr>
            <a:r>
              <a:rPr lang="en-US" sz="1800" b="1" dirty="0">
                <a:solidFill>
                  <a:schemeClr val="accent6"/>
                </a:solidFill>
                <a:latin typeface="+mn-lt"/>
              </a:rPr>
              <a:t>Individual</a:t>
            </a:r>
            <a:r>
              <a:rPr lang="en-US" sz="1800" b="1" dirty="0">
                <a:solidFill>
                  <a:schemeClr val="tx1"/>
                </a:solidFill>
                <a:latin typeface="+mn-lt"/>
              </a:rPr>
              <a:t>: </a:t>
            </a:r>
            <a:r>
              <a:rPr lang="en-US" sz="1800" b="0" i="0" dirty="0">
                <a:solidFill>
                  <a:schemeClr val="tx1"/>
                </a:solidFill>
              </a:rPr>
              <a:t>Experience shame, fear of and belief that others are judging them, internalization, isolation and hopelessness. May impose these internalized beliefs on others, perpetuating stigma (NASTAD.org)</a:t>
            </a:r>
            <a:endParaRPr lang="en-US" sz="1800" dirty="0">
              <a:solidFill>
                <a:schemeClr val="bg1"/>
              </a:solidFill>
              <a:latin typeface="+mn-lt"/>
              <a:hlinkClick r:id="rId3">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D9072DF8-699F-18FD-4384-8E5FFF74D5C1}"/>
              </a:ext>
            </a:extLst>
          </p:cNvPr>
          <p:cNvSpPr txBox="1"/>
          <p:nvPr/>
        </p:nvSpPr>
        <p:spPr>
          <a:xfrm>
            <a:off x="4262437" y="3429000"/>
            <a:ext cx="3448050" cy="2031325"/>
          </a:xfrm>
          <a:prstGeom prst="rect">
            <a:avLst/>
          </a:prstGeom>
          <a:noFill/>
        </p:spPr>
        <p:txBody>
          <a:bodyPr wrap="square">
            <a:spAutoFit/>
          </a:bodyPr>
          <a:lstStyle/>
          <a:p>
            <a:pPr lvl="0">
              <a:lnSpc>
                <a:spcPct val="100000"/>
              </a:lnSpc>
            </a:pPr>
            <a:r>
              <a:rPr lang="en-US" altLang="en-US" sz="1800" b="1" dirty="0">
                <a:solidFill>
                  <a:schemeClr val="accent6"/>
                </a:solidFill>
                <a:latin typeface="+mn-lt"/>
              </a:rPr>
              <a:t>Community</a:t>
            </a:r>
            <a:r>
              <a:rPr lang="en-US" altLang="en-US" sz="1800" b="1" dirty="0">
                <a:solidFill>
                  <a:schemeClr val="accent5"/>
                </a:solidFill>
                <a:latin typeface="+mn-lt"/>
              </a:rPr>
              <a:t>: </a:t>
            </a:r>
            <a:r>
              <a:rPr lang="en-US" sz="1800" b="0" i="0" dirty="0">
                <a:solidFill>
                  <a:schemeClr val="tx1"/>
                </a:solidFill>
              </a:rPr>
              <a:t>Experience loss of support systems, rejection, isolation from important peer and social groups. May experience harassment, discrimination and violence (NASTAD.org).</a:t>
            </a:r>
            <a:endParaRPr lang="en-US" sz="1800" dirty="0">
              <a:solidFill>
                <a:schemeClr val="tx1"/>
              </a:solidFill>
              <a:latin typeface="+mn-lt"/>
            </a:endParaRPr>
          </a:p>
        </p:txBody>
      </p:sp>
      <p:sp>
        <p:nvSpPr>
          <p:cNvPr id="10" name="TextBox 9">
            <a:extLst>
              <a:ext uri="{FF2B5EF4-FFF2-40B4-BE49-F238E27FC236}">
                <a16:creationId xmlns:a16="http://schemas.microsoft.com/office/drawing/2014/main" id="{313D5C87-005E-093F-24FD-7A3A77C82C01}"/>
              </a:ext>
            </a:extLst>
          </p:cNvPr>
          <p:cNvSpPr txBox="1"/>
          <p:nvPr/>
        </p:nvSpPr>
        <p:spPr>
          <a:xfrm>
            <a:off x="8186738" y="3429000"/>
            <a:ext cx="3448050" cy="2031325"/>
          </a:xfrm>
          <a:prstGeom prst="rect">
            <a:avLst/>
          </a:prstGeom>
          <a:noFill/>
        </p:spPr>
        <p:txBody>
          <a:bodyPr wrap="square">
            <a:spAutoFit/>
          </a:bodyPr>
          <a:lstStyle/>
          <a:p>
            <a:pPr lvl="0">
              <a:lnSpc>
                <a:spcPct val="100000"/>
              </a:lnSpc>
            </a:pPr>
            <a:r>
              <a:rPr lang="en-US" sz="1800" b="1" dirty="0">
                <a:solidFill>
                  <a:schemeClr val="accent6"/>
                </a:solidFill>
                <a:latin typeface="+mn-lt"/>
              </a:rPr>
              <a:t>Institutional</a:t>
            </a:r>
            <a:r>
              <a:rPr lang="en-US" sz="1800" b="1" dirty="0">
                <a:solidFill>
                  <a:schemeClr val="accent5"/>
                </a:solidFill>
                <a:latin typeface="+mn-lt"/>
              </a:rPr>
              <a:t>: </a:t>
            </a:r>
            <a:r>
              <a:rPr lang="en-US" sz="1800" b="0" i="0" dirty="0">
                <a:solidFill>
                  <a:schemeClr val="tx1"/>
                </a:solidFill>
              </a:rPr>
              <a:t>May avoid or not seek care when needed, may avoid seeking help when victimized, may experience loss or denial of jobs, housing, education or other opportunities or assistance (NASTAD.org)</a:t>
            </a:r>
            <a:r>
              <a:rPr lang="en-US" sz="1800" b="0" i="0" dirty="0">
                <a:solidFill>
                  <a:schemeClr val="bg1"/>
                </a:solidFill>
              </a:rPr>
              <a:t>.</a:t>
            </a:r>
            <a:endParaRPr lang="en-US" sz="1800" dirty="0">
              <a:solidFill>
                <a:schemeClr val="bg1"/>
              </a:solidFill>
              <a:latin typeface="+mn-lt"/>
              <a:hlinkClick r:id="rId4">
                <a:extLst>
                  <a:ext uri="{A12FA001-AC4F-418D-AE19-62706E023703}">
                    <ahyp:hlinkClr xmlns:ahyp="http://schemas.microsoft.com/office/drawing/2018/hyperlinkcolor" val="tx"/>
                  </a:ext>
                </a:extLst>
              </a:hlinkClick>
            </a:endParaRPr>
          </a:p>
        </p:txBody>
      </p:sp>
      <p:sp>
        <p:nvSpPr>
          <p:cNvPr id="11" name="Rectangle 10" descr="Stressed healthcare worker">
            <a:extLst>
              <a:ext uri="{FF2B5EF4-FFF2-40B4-BE49-F238E27FC236}">
                <a16:creationId xmlns:a16="http://schemas.microsoft.com/office/drawing/2014/main" id="{8B9A8714-2E03-1A63-5C53-A018AC957971}"/>
              </a:ext>
            </a:extLst>
          </p:cNvPr>
          <p:cNvSpPr/>
          <p:nvPr/>
        </p:nvSpPr>
        <p:spPr>
          <a:xfrm>
            <a:off x="1658743" y="2366676"/>
            <a:ext cx="806835" cy="806835"/>
          </a:xfrm>
          <a:prstGeom prst="rect">
            <a:avLst/>
          </a:prstGeom>
          <a:blipFill>
            <a:blip r:embed="rId5">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s-419"/>
          </a:p>
        </p:txBody>
      </p:sp>
      <p:sp>
        <p:nvSpPr>
          <p:cNvPr id="12" name="Rectangle 11" descr="Hands forming circle">
            <a:extLst>
              <a:ext uri="{FF2B5EF4-FFF2-40B4-BE49-F238E27FC236}">
                <a16:creationId xmlns:a16="http://schemas.microsoft.com/office/drawing/2014/main" id="{7C626914-AECD-BD5B-6C17-9E3814AEC04A}"/>
              </a:ext>
            </a:extLst>
          </p:cNvPr>
          <p:cNvSpPr/>
          <p:nvPr/>
        </p:nvSpPr>
        <p:spPr>
          <a:xfrm>
            <a:off x="5583044" y="2380963"/>
            <a:ext cx="806835" cy="806835"/>
          </a:xfrm>
          <a:prstGeom prst="rect">
            <a:avLst/>
          </a:prstGeom>
          <a:blipFill>
            <a:blip r:embed="rId6">
              <a:duotone>
                <a:schemeClr val="accent2">
                  <a:hueOff val="0"/>
                  <a:satOff val="0"/>
                  <a:lumOff val="0"/>
                  <a:alphaOff val="0"/>
                  <a:shade val="20000"/>
                  <a:satMod val="200000"/>
                </a:schemeClr>
                <a:schemeClr val="accent2">
                  <a:hueOff val="0"/>
                  <a:satOff val="0"/>
                  <a:lumOff val="0"/>
                  <a:alphaOff val="0"/>
                  <a:tint val="12000"/>
                  <a:satMod val="190000"/>
                </a:schemeClr>
              </a:duotone>
            </a:blip>
            <a:srcRect/>
            <a:stretch>
              <a:fillRect l="-18000" r="-18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s-419"/>
          </a:p>
        </p:txBody>
      </p:sp>
      <p:sp>
        <p:nvSpPr>
          <p:cNvPr id="14" name="Rectangle 13" descr="Columns outside supreme court building">
            <a:extLst>
              <a:ext uri="{FF2B5EF4-FFF2-40B4-BE49-F238E27FC236}">
                <a16:creationId xmlns:a16="http://schemas.microsoft.com/office/drawing/2014/main" id="{69BF591D-59BC-E35B-69A1-3503C2F15F4B}"/>
              </a:ext>
            </a:extLst>
          </p:cNvPr>
          <p:cNvSpPr/>
          <p:nvPr/>
        </p:nvSpPr>
        <p:spPr>
          <a:xfrm>
            <a:off x="9507345" y="2366676"/>
            <a:ext cx="806835" cy="806835"/>
          </a:xfrm>
          <a:prstGeom prst="rect">
            <a:avLst/>
          </a:prstGeom>
          <a:blipFill>
            <a:blip r:embed="rId7">
              <a:duotone>
                <a:schemeClr val="accent2">
                  <a:hueOff val="0"/>
                  <a:satOff val="0"/>
                  <a:lumOff val="0"/>
                  <a:alphaOff val="0"/>
                  <a:shade val="20000"/>
                  <a:satMod val="200000"/>
                </a:schemeClr>
                <a:schemeClr val="accent2">
                  <a:hueOff val="0"/>
                  <a:satOff val="0"/>
                  <a:lumOff val="0"/>
                  <a:alphaOff val="0"/>
                  <a:tint val="12000"/>
                  <a:satMod val="190000"/>
                </a:schemeClr>
              </a:duotone>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es-419"/>
          </a:p>
        </p:txBody>
      </p:sp>
      <p:sp>
        <p:nvSpPr>
          <p:cNvPr id="16" name="TextBox 15">
            <a:extLst>
              <a:ext uri="{FF2B5EF4-FFF2-40B4-BE49-F238E27FC236}">
                <a16:creationId xmlns:a16="http://schemas.microsoft.com/office/drawing/2014/main" id="{C81624BE-C674-56FB-73D5-60AFFC7A2D13}"/>
              </a:ext>
            </a:extLst>
          </p:cNvPr>
          <p:cNvSpPr txBox="1"/>
          <p:nvPr/>
        </p:nvSpPr>
        <p:spPr>
          <a:xfrm>
            <a:off x="1171096" y="6452556"/>
            <a:ext cx="163877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a:ea typeface="Calibri"/>
                <a:cs typeface="Calibri"/>
              </a:rPr>
              <a:t>Microsoft stock photos</a:t>
            </a:r>
            <a:endParaRPr lang="en-US" dirty="0"/>
          </a:p>
        </p:txBody>
      </p:sp>
    </p:spTree>
    <p:extLst>
      <p:ext uri="{BB962C8B-B14F-4D97-AF65-F5344CB8AC3E}">
        <p14:creationId xmlns:p14="http://schemas.microsoft.com/office/powerpoint/2010/main" val="203309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B9C05-4A86-44A7-5A06-CB43A1BC01CB}"/>
              </a:ext>
            </a:extLst>
          </p:cNvPr>
          <p:cNvSpPr>
            <a:spLocks noGrp="1"/>
          </p:cNvSpPr>
          <p:nvPr>
            <p:ph type="title"/>
          </p:nvPr>
        </p:nvSpPr>
        <p:spPr/>
        <p:txBody>
          <a:bodyPr/>
          <a:lstStyle/>
          <a:p>
            <a:r>
              <a:rPr lang="en-US" dirty="0"/>
              <a:t>How HIV Stigma Affects PWH</a:t>
            </a:r>
          </a:p>
        </p:txBody>
      </p:sp>
      <p:sp>
        <p:nvSpPr>
          <p:cNvPr id="3" name="Content Placeholder 2">
            <a:extLst>
              <a:ext uri="{FF2B5EF4-FFF2-40B4-BE49-F238E27FC236}">
                <a16:creationId xmlns:a16="http://schemas.microsoft.com/office/drawing/2014/main" id="{458649BE-8093-99E6-94F5-3FC2E8753934}"/>
              </a:ext>
            </a:extLst>
          </p:cNvPr>
          <p:cNvSpPr>
            <a:spLocks noGrp="1"/>
          </p:cNvSpPr>
          <p:nvPr>
            <p:ph idx="1"/>
          </p:nvPr>
        </p:nvSpPr>
        <p:spPr>
          <a:xfrm>
            <a:off x="609604" y="1606216"/>
            <a:ext cx="11087425" cy="3125801"/>
          </a:xfrm>
        </p:spPr>
        <p:txBody>
          <a:bodyPr/>
          <a:lstStyle/>
          <a:p>
            <a:r>
              <a:rPr lang="en-US" dirty="0"/>
              <a:t>Can lead to the concealment of one’s HIV status for fear of being shunned (stigmatized) by others</a:t>
            </a:r>
          </a:p>
          <a:p>
            <a:pPr lvl="1"/>
            <a:r>
              <a:rPr lang="en-US" dirty="0"/>
              <a:t>Fear of disclosure can prevent accessing care and treatment for HIV</a:t>
            </a:r>
          </a:p>
          <a:p>
            <a:pPr lvl="1"/>
            <a:r>
              <a:rPr lang="en-US" dirty="0"/>
              <a:t>Patients may be unwilling to take medications where they can be seen by others</a:t>
            </a:r>
          </a:p>
          <a:p>
            <a:pPr lvl="1"/>
            <a:endParaRPr lang="en-US" dirty="0"/>
          </a:p>
          <a:p>
            <a:r>
              <a:rPr lang="en-US" dirty="0"/>
              <a:t>Concealment of HIV status leads to social isolation and internalized feelings of self-loathing and cycle of hopelessness</a:t>
            </a:r>
          </a:p>
        </p:txBody>
      </p:sp>
      <p:pic>
        <p:nvPicPr>
          <p:cNvPr id="4" name="Picture 3">
            <a:extLst>
              <a:ext uri="{FF2B5EF4-FFF2-40B4-BE49-F238E27FC236}">
                <a16:creationId xmlns:a16="http://schemas.microsoft.com/office/drawing/2014/main" id="{31736774-850A-D311-8504-0C7CB60DA2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93" y="5992813"/>
            <a:ext cx="905621" cy="793062"/>
          </a:xfrm>
          <a:prstGeom prst="rect">
            <a:avLst/>
          </a:prstGeom>
        </p:spPr>
      </p:pic>
    </p:spTree>
    <p:extLst>
      <p:ext uri="{BB962C8B-B14F-4D97-AF65-F5344CB8AC3E}">
        <p14:creationId xmlns:p14="http://schemas.microsoft.com/office/powerpoint/2010/main" val="131668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D51334D5-A8E1-436E-BFEC-7D6A4BA4CC66}"/>
              </a:ext>
            </a:extLst>
          </p:cNvPr>
          <p:cNvPicPr>
            <a:picLocks noChangeAspect="1"/>
          </p:cNvPicPr>
          <p:nvPr/>
        </p:nvPicPr>
        <p:blipFill rotWithShape="1">
          <a:blip r:embed="rId3">
            <a:extLst>
              <a:ext uri="{28A0092B-C50C-407E-A947-70E740481C1C}">
                <a14:useLocalDpi xmlns:a14="http://schemas.microsoft.com/office/drawing/2010/main" val="0"/>
              </a:ext>
            </a:extLst>
          </a:blip>
          <a:srcRect t="18" b="5957"/>
          <a:stretch/>
        </p:blipFill>
        <p:spPr>
          <a:xfrm>
            <a:off x="422505" y="155878"/>
            <a:ext cx="11318972" cy="5986503"/>
          </a:xfrm>
          <a:prstGeom prst="rect">
            <a:avLst/>
          </a:prstGeom>
        </p:spPr>
      </p:pic>
      <p:sp>
        <p:nvSpPr>
          <p:cNvPr id="5" name="Slide Number Placeholder 4">
            <a:extLst>
              <a:ext uri="{FF2B5EF4-FFF2-40B4-BE49-F238E27FC236}">
                <a16:creationId xmlns:a16="http://schemas.microsoft.com/office/drawing/2014/main" id="{B6D95974-8656-4A5C-A611-3A9888F4C478}"/>
              </a:ext>
            </a:extLst>
          </p:cNvPr>
          <p:cNvSpPr>
            <a:spLocks noGrp="1"/>
          </p:cNvSpPr>
          <p:nvPr>
            <p:ph type="sldNum" sz="quarter" idx="4294967295"/>
          </p:nvPr>
        </p:nvSpPr>
        <p:spPr>
          <a:xfrm>
            <a:off x="11375717" y="6305882"/>
            <a:ext cx="731520" cy="396240"/>
          </a:xfrm>
        </p:spPr>
        <p:txBody>
          <a:bodyPr>
            <a:normAutofit/>
          </a:bodyPr>
          <a:lstStyle/>
          <a:p>
            <a:pPr>
              <a:lnSpc>
                <a:spcPct val="90000"/>
              </a:lnSpc>
              <a:spcAft>
                <a:spcPts val="800"/>
              </a:spcAft>
            </a:pPr>
            <a:fld id="{8648CAFC-917B-498D-80D8-D4D308B9DCE9}" type="slidenum">
              <a:rPr lang="en-US">
                <a:solidFill>
                  <a:srgbClr val="FFFFFF"/>
                </a:solidFill>
              </a:rPr>
              <a:pPr>
                <a:lnSpc>
                  <a:spcPct val="90000"/>
                </a:lnSpc>
                <a:spcAft>
                  <a:spcPts val="800"/>
                </a:spcAft>
              </a:pPr>
              <a:t>12</a:t>
            </a:fld>
            <a:endParaRPr lang="en-US">
              <a:solidFill>
                <a:srgbClr val="FFFFFF"/>
              </a:solidFill>
            </a:endParaRPr>
          </a:p>
        </p:txBody>
      </p:sp>
      <p:pic>
        <p:nvPicPr>
          <p:cNvPr id="8" name="Picture 7">
            <a:extLst>
              <a:ext uri="{FF2B5EF4-FFF2-40B4-BE49-F238E27FC236}">
                <a16:creationId xmlns:a16="http://schemas.microsoft.com/office/drawing/2014/main" id="{103F367D-9C09-4751-BE6E-E2F0A25B28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486" y="6142381"/>
            <a:ext cx="905621" cy="793062"/>
          </a:xfrm>
          <a:prstGeom prst="rect">
            <a:avLst/>
          </a:prstGeom>
        </p:spPr>
      </p:pic>
    </p:spTree>
    <p:extLst>
      <p:ext uri="{BB962C8B-B14F-4D97-AF65-F5344CB8AC3E}">
        <p14:creationId xmlns:p14="http://schemas.microsoft.com/office/powerpoint/2010/main" val="11140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9B9C7-BEAF-4959-8B8C-426349057AB7}"/>
              </a:ext>
            </a:extLst>
          </p:cNvPr>
          <p:cNvSpPr>
            <a:spLocks noGrp="1"/>
          </p:cNvSpPr>
          <p:nvPr>
            <p:ph type="title"/>
          </p:nvPr>
        </p:nvSpPr>
        <p:spPr>
          <a:xfrm>
            <a:off x="609603" y="43807"/>
            <a:ext cx="11087425" cy="1143000"/>
          </a:xfrm>
        </p:spPr>
        <p:txBody>
          <a:bodyPr/>
          <a:lstStyle/>
          <a:p>
            <a:r>
              <a:rPr lang="en-US" dirty="0">
                <a:solidFill>
                  <a:schemeClr val="accent6"/>
                </a:solidFill>
              </a:rPr>
              <a:t>HIV Stigma in Healthcare</a:t>
            </a:r>
          </a:p>
        </p:txBody>
      </p:sp>
      <p:graphicFrame>
        <p:nvGraphicFramePr>
          <p:cNvPr id="4" name="Diagram 3">
            <a:extLst>
              <a:ext uri="{FF2B5EF4-FFF2-40B4-BE49-F238E27FC236}">
                <a16:creationId xmlns:a16="http://schemas.microsoft.com/office/drawing/2014/main" id="{759539B6-FE9C-4956-ACDA-E2787457022A}"/>
              </a:ext>
            </a:extLst>
          </p:cNvPr>
          <p:cNvGraphicFramePr/>
          <p:nvPr>
            <p:extLst>
              <p:ext uri="{D42A27DB-BD31-4B8C-83A1-F6EECF244321}">
                <p14:modId xmlns:p14="http://schemas.microsoft.com/office/powerpoint/2010/main" val="3607769361"/>
              </p:ext>
            </p:extLst>
          </p:nvPr>
        </p:nvGraphicFramePr>
        <p:xfrm>
          <a:off x="494972" y="1039090"/>
          <a:ext cx="7320443" cy="5070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4D608EC7-520B-47AC-9C5E-C06C30C74FB4}"/>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7844206" y="238063"/>
            <a:ext cx="3980329" cy="5719427"/>
          </a:xfrm>
          <a:prstGeom prst="rect">
            <a:avLst/>
          </a:prstGeom>
          <a:ln>
            <a:noFill/>
          </a:ln>
          <a:effectLst>
            <a:softEdge rad="112500"/>
          </a:effectLst>
        </p:spPr>
      </p:pic>
      <p:sp>
        <p:nvSpPr>
          <p:cNvPr id="7" name="TextBox 6">
            <a:extLst>
              <a:ext uri="{FF2B5EF4-FFF2-40B4-BE49-F238E27FC236}">
                <a16:creationId xmlns:a16="http://schemas.microsoft.com/office/drawing/2014/main" id="{7B6BC88A-0718-4F2D-B729-5627E0EEDDA2}"/>
              </a:ext>
            </a:extLst>
          </p:cNvPr>
          <p:cNvSpPr txBox="1"/>
          <p:nvPr/>
        </p:nvSpPr>
        <p:spPr>
          <a:xfrm>
            <a:off x="7926502" y="5856906"/>
            <a:ext cx="3980329" cy="230832"/>
          </a:xfrm>
          <a:prstGeom prst="rect">
            <a:avLst/>
          </a:prstGeom>
          <a:noFill/>
        </p:spPr>
        <p:txBody>
          <a:bodyPr wrap="square" rtlCol="0">
            <a:spAutoFit/>
          </a:bodyPr>
          <a:lstStyle/>
          <a:p>
            <a:r>
              <a:rPr lang="en-US" sz="900" dirty="0">
                <a:hlinkClick r:id="rId8" tooltip="https://www.flickr.com/photos/thestigmaproject/7790385044/"/>
              </a:rPr>
              <a:t>This Photo</a:t>
            </a:r>
            <a:r>
              <a:rPr lang="en-US" sz="900" dirty="0"/>
              <a:t> by Unknown Author is licensed under </a:t>
            </a:r>
            <a:r>
              <a:rPr lang="en-US" sz="900" dirty="0">
                <a:hlinkClick r:id="rId9" tooltip="https://creativecommons.org/licenses/by-nc-nd/3.0/"/>
              </a:rPr>
              <a:t>CC BY-NC-ND</a:t>
            </a:r>
            <a:endParaRPr lang="en-US" sz="900" dirty="0"/>
          </a:p>
        </p:txBody>
      </p:sp>
      <p:pic>
        <p:nvPicPr>
          <p:cNvPr id="8" name="Picture 7">
            <a:extLst>
              <a:ext uri="{FF2B5EF4-FFF2-40B4-BE49-F238E27FC236}">
                <a16:creationId xmlns:a16="http://schemas.microsoft.com/office/drawing/2014/main" id="{5E004833-D3DB-4EAD-AB8C-E56F15CA2CA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1041904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47A3-4609-2CF1-740A-8433BC7C861E}"/>
              </a:ext>
            </a:extLst>
          </p:cNvPr>
          <p:cNvSpPr>
            <a:spLocks noGrp="1"/>
          </p:cNvSpPr>
          <p:nvPr>
            <p:ph type="title"/>
          </p:nvPr>
        </p:nvSpPr>
        <p:spPr>
          <a:xfrm>
            <a:off x="3379017" y="3120529"/>
            <a:ext cx="5772247" cy="1168401"/>
          </a:xfrm>
        </p:spPr>
        <p:txBody>
          <a:bodyPr lIns="91440" tIns="45720" rIns="91440" bIns="45720" anchor="t">
            <a:noAutofit/>
          </a:bodyPr>
          <a:lstStyle/>
          <a:p>
            <a:r>
              <a:rPr lang="en-US" sz="4800" b="1" dirty="0">
                <a:solidFill>
                  <a:schemeClr val="accent6"/>
                </a:solidFill>
                <a:cs typeface="Segoe UI"/>
              </a:rPr>
              <a:t>True or False?</a:t>
            </a:r>
          </a:p>
        </p:txBody>
      </p:sp>
      <p:sp>
        <p:nvSpPr>
          <p:cNvPr id="3" name="Text Placeholder 2">
            <a:extLst>
              <a:ext uri="{FF2B5EF4-FFF2-40B4-BE49-F238E27FC236}">
                <a16:creationId xmlns:a16="http://schemas.microsoft.com/office/drawing/2014/main" id="{8A8F7665-C69D-D602-21D8-0525567E98C7}"/>
              </a:ext>
            </a:extLst>
          </p:cNvPr>
          <p:cNvSpPr>
            <a:spLocks noGrp="1"/>
          </p:cNvSpPr>
          <p:nvPr>
            <p:ph type="body" idx="1"/>
          </p:nvPr>
        </p:nvSpPr>
        <p:spPr>
          <a:xfrm>
            <a:off x="1301452" y="1519733"/>
            <a:ext cx="9927379" cy="1633538"/>
          </a:xfrm>
        </p:spPr>
        <p:txBody>
          <a:bodyPr lIns="91440" tIns="45720" rIns="91440" bIns="45720" anchor="t">
            <a:normAutofit/>
          </a:bodyPr>
          <a:lstStyle/>
          <a:p>
            <a:pPr algn="ctr"/>
            <a:r>
              <a:rPr lang="en-US" sz="3600" dirty="0">
                <a:solidFill>
                  <a:schemeClr val="tx1"/>
                </a:solidFill>
                <a:cs typeface="Segoe UI"/>
              </a:rPr>
              <a:t>Stigma and judgment can be expressed through body language and looks as well as verbally.</a:t>
            </a:r>
          </a:p>
        </p:txBody>
      </p:sp>
      <p:pic>
        <p:nvPicPr>
          <p:cNvPr id="6" name="Picture 5">
            <a:extLst>
              <a:ext uri="{FF2B5EF4-FFF2-40B4-BE49-F238E27FC236}">
                <a16:creationId xmlns:a16="http://schemas.microsoft.com/office/drawing/2014/main" id="{4F9C1C25-3B6C-4941-9728-CC8E014DA3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3460292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4419-A3F0-E652-4A07-7251E701D38D}"/>
              </a:ext>
            </a:extLst>
          </p:cNvPr>
          <p:cNvSpPr>
            <a:spLocks noGrp="1"/>
          </p:cNvSpPr>
          <p:nvPr>
            <p:ph type="title"/>
          </p:nvPr>
        </p:nvSpPr>
        <p:spPr/>
        <p:txBody>
          <a:bodyPr lIns="91440" tIns="45720" rIns="91440" bIns="45720" anchor="t">
            <a:noAutofit/>
          </a:bodyPr>
          <a:lstStyle/>
          <a:p>
            <a:r>
              <a:rPr lang="en-US" sz="6000" b="1">
                <a:solidFill>
                  <a:schemeClr val="accent6"/>
                </a:solidFill>
                <a:cs typeface="Segoe UI"/>
              </a:rPr>
              <a:t>TRUE</a:t>
            </a:r>
            <a:endParaRPr lang="en-US" sz="6000" b="1">
              <a:solidFill>
                <a:schemeClr val="accent6"/>
              </a:solidFill>
            </a:endParaRPr>
          </a:p>
        </p:txBody>
      </p:sp>
      <p:sp>
        <p:nvSpPr>
          <p:cNvPr id="3" name="Text Placeholder 2">
            <a:extLst>
              <a:ext uri="{FF2B5EF4-FFF2-40B4-BE49-F238E27FC236}">
                <a16:creationId xmlns:a16="http://schemas.microsoft.com/office/drawing/2014/main" id="{BE3D24BB-9D97-2CD7-12A4-107BF5888246}"/>
              </a:ext>
            </a:extLst>
          </p:cNvPr>
          <p:cNvSpPr>
            <a:spLocks noGrp="1"/>
          </p:cNvSpPr>
          <p:nvPr>
            <p:ph idx="1"/>
          </p:nvPr>
        </p:nvSpPr>
        <p:spPr>
          <a:xfrm>
            <a:off x="609604" y="1955409"/>
            <a:ext cx="11087425" cy="4321582"/>
          </a:xfrm>
        </p:spPr>
        <p:txBody>
          <a:bodyPr lIns="91440" tIns="45720" rIns="91440" bIns="45720" anchor="t"/>
          <a:lstStyle/>
          <a:p>
            <a:pPr marL="114112" indent="0">
              <a:buNone/>
            </a:pPr>
            <a:r>
              <a:rPr lang="en-US" sz="3200">
                <a:solidFill>
                  <a:schemeClr val="tx1"/>
                </a:solidFill>
                <a:cs typeface="Segoe UI"/>
              </a:rPr>
              <a:t>Patients often indicate that they often felt judged or stigmatized by providers based on looks, body language and the way they were treated in addition to things the providers say.</a:t>
            </a:r>
          </a:p>
        </p:txBody>
      </p:sp>
      <p:pic>
        <p:nvPicPr>
          <p:cNvPr id="4" name="Picture 8" descr="New Metro Health_COLOR LOGO.png">
            <a:extLst>
              <a:ext uri="{FF2B5EF4-FFF2-40B4-BE49-F238E27FC236}">
                <a16:creationId xmlns:a16="http://schemas.microsoft.com/office/drawing/2014/main" id="{E85824C9-6B3F-A2C0-EBE3-18258FED5C6E}"/>
              </a:ext>
            </a:extLst>
          </p:cNvPr>
          <p:cNvPicPr>
            <a:picLocks noChangeAspect="1"/>
          </p:cNvPicPr>
          <p:nvPr/>
        </p:nvPicPr>
        <p:blipFill>
          <a:blip r:embed="rId2"/>
          <a:stretch>
            <a:fillRect/>
          </a:stretch>
        </p:blipFill>
        <p:spPr>
          <a:xfrm>
            <a:off x="196340" y="5982517"/>
            <a:ext cx="1003827" cy="875483"/>
          </a:xfrm>
          <a:prstGeom prst="rect">
            <a:avLst/>
          </a:prstGeom>
        </p:spPr>
      </p:pic>
    </p:spTree>
    <p:extLst>
      <p:ext uri="{BB962C8B-B14F-4D97-AF65-F5344CB8AC3E}">
        <p14:creationId xmlns:p14="http://schemas.microsoft.com/office/powerpoint/2010/main" val="2642737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242A9B-57A4-4AF0-BE5D-CF71776EB85B}"/>
              </a:ext>
            </a:extLst>
          </p:cNvPr>
          <p:cNvSpPr>
            <a:spLocks noGrp="1"/>
          </p:cNvSpPr>
          <p:nvPr>
            <p:ph type="title"/>
          </p:nvPr>
        </p:nvSpPr>
        <p:spPr>
          <a:xfrm>
            <a:off x="406403" y="5084945"/>
            <a:ext cx="11355753" cy="594360"/>
          </a:xfrm>
        </p:spPr>
        <p:txBody>
          <a:bodyPr vert="horz" lIns="91440" tIns="45720" rIns="91440" bIns="45720" rtlCol="0" anchor="ctr">
            <a:normAutofit fontScale="90000"/>
          </a:bodyPr>
          <a:lstStyle/>
          <a:p>
            <a:pPr algn="ctr"/>
            <a:r>
              <a:rPr lang="en-US" sz="5400"/>
              <a:t>Trauma Informed Care</a:t>
            </a:r>
          </a:p>
        </p:txBody>
      </p:sp>
      <p:pic>
        <p:nvPicPr>
          <p:cNvPr id="10" name="Picture 9" descr="Person holding hand">
            <a:extLst>
              <a:ext uri="{FF2B5EF4-FFF2-40B4-BE49-F238E27FC236}">
                <a16:creationId xmlns:a16="http://schemas.microsoft.com/office/drawing/2014/main" id="{9C0973B4-FC9D-4F9D-8564-99DD5CB37BC9}"/>
              </a:ext>
            </a:extLst>
          </p:cNvPr>
          <p:cNvPicPr>
            <a:picLocks noChangeAspect="1"/>
          </p:cNvPicPr>
          <p:nvPr/>
        </p:nvPicPr>
        <p:blipFill>
          <a:blip r:embed="rId3"/>
          <a:stretch>
            <a:fillRect/>
          </a:stretch>
        </p:blipFill>
        <p:spPr>
          <a:xfrm>
            <a:off x="3329965" y="1072236"/>
            <a:ext cx="5508631" cy="3676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B806F2C-F778-4901-AC0A-9D76F31D25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
        <p:nvSpPr>
          <p:cNvPr id="3" name="TextBox 2">
            <a:extLst>
              <a:ext uri="{FF2B5EF4-FFF2-40B4-BE49-F238E27FC236}">
                <a16:creationId xmlns:a16="http://schemas.microsoft.com/office/drawing/2014/main" id="{35FE5AE5-7D9E-95E0-4CD0-217B41C46D37}"/>
              </a:ext>
            </a:extLst>
          </p:cNvPr>
          <p:cNvSpPr txBox="1"/>
          <p:nvPr/>
        </p:nvSpPr>
        <p:spPr>
          <a:xfrm>
            <a:off x="5300453" y="4825700"/>
            <a:ext cx="143486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a:ea typeface="Calibri"/>
                <a:cs typeface="Calibri"/>
              </a:rPr>
              <a:t>Microsoft stock photo</a:t>
            </a:r>
            <a:endParaRPr lang="en-US" dirty="0"/>
          </a:p>
        </p:txBody>
      </p:sp>
    </p:spTree>
    <p:extLst>
      <p:ext uri="{BB962C8B-B14F-4D97-AF65-F5344CB8AC3E}">
        <p14:creationId xmlns:p14="http://schemas.microsoft.com/office/powerpoint/2010/main" val="2710421685"/>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76DE6D-E3A0-4F93-8F01-F98F17306EC0}"/>
              </a:ext>
            </a:extLst>
          </p:cNvPr>
          <p:cNvSpPr>
            <a:spLocks noGrp="1"/>
          </p:cNvSpPr>
          <p:nvPr>
            <p:ph type="title"/>
          </p:nvPr>
        </p:nvSpPr>
        <p:spPr/>
        <p:txBody>
          <a:bodyPr/>
          <a:lstStyle/>
          <a:p>
            <a:r>
              <a:rPr lang="en-US">
                <a:solidFill>
                  <a:schemeClr val="accent6"/>
                </a:solidFill>
              </a:rPr>
              <a:t>What is Trauma-Informed Care?</a:t>
            </a:r>
          </a:p>
        </p:txBody>
      </p:sp>
      <p:graphicFrame>
        <p:nvGraphicFramePr>
          <p:cNvPr id="2" name="Diagram 1">
            <a:extLst>
              <a:ext uri="{FF2B5EF4-FFF2-40B4-BE49-F238E27FC236}">
                <a16:creationId xmlns:a16="http://schemas.microsoft.com/office/drawing/2014/main" id="{EE4FF3A7-F53A-47DD-B793-C045D4C3D837}"/>
              </a:ext>
            </a:extLst>
          </p:cNvPr>
          <p:cNvGraphicFramePr/>
          <p:nvPr>
            <p:extLst>
              <p:ext uri="{D42A27DB-BD31-4B8C-83A1-F6EECF244321}">
                <p14:modId xmlns:p14="http://schemas.microsoft.com/office/powerpoint/2010/main" val="1600609554"/>
              </p:ext>
            </p:extLst>
          </p:nvPr>
        </p:nvGraphicFramePr>
        <p:xfrm>
          <a:off x="1013402" y="1362296"/>
          <a:ext cx="10591800" cy="4702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4F4FB53-AA21-4504-9859-72C6D1FB720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787698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1DAEA45-F3B8-48FB-88CC-F14B696F54FE}"/>
              </a:ext>
            </a:extLst>
          </p:cNvPr>
          <p:cNvSpPr>
            <a:spLocks noGrp="1"/>
          </p:cNvSpPr>
          <p:nvPr>
            <p:ph type="title"/>
          </p:nvPr>
        </p:nvSpPr>
        <p:spPr>
          <a:xfrm>
            <a:off x="4591294" y="1357114"/>
            <a:ext cx="7041264" cy="2837278"/>
          </a:xfrm>
        </p:spPr>
        <p:txBody>
          <a:bodyPr/>
          <a:lstStyle/>
          <a:p>
            <a:r>
              <a:rPr lang="en-US" sz="4800" b="1" dirty="0"/>
              <a:t>Using People-First/</a:t>
            </a:r>
            <a:br>
              <a:rPr lang="en-US" sz="4800" b="1" dirty="0"/>
            </a:br>
            <a:r>
              <a:rPr lang="en-US" sz="4800" b="1" dirty="0"/>
              <a:t>Anti-stigmatizing Language</a:t>
            </a:r>
          </a:p>
        </p:txBody>
      </p:sp>
      <p:pic>
        <p:nvPicPr>
          <p:cNvPr id="10" name="Picture 9">
            <a:extLst>
              <a:ext uri="{FF2B5EF4-FFF2-40B4-BE49-F238E27FC236}">
                <a16:creationId xmlns:a16="http://schemas.microsoft.com/office/drawing/2014/main" id="{3820AD08-018F-4043-B0D7-A370CCF1ACA1}"/>
              </a:ext>
            </a:extLst>
          </p:cNvPr>
          <p:cNvPicPr>
            <a:picLocks noChangeAspect="1"/>
          </p:cNvPicPr>
          <p:nvPr/>
        </p:nvPicPr>
        <p:blipFill>
          <a:blip r:embed="rId2">
            <a:extLst>
              <a:ext uri="{837473B0-CC2E-450A-ABE3-18F120FF3D39}">
                <a1611:picAttrSrcUrl xmlns:a1611="http://schemas.microsoft.com/office/drawing/2016/11/main" r:id="rId3"/>
              </a:ext>
            </a:extLst>
          </a:blip>
          <a:srcRect/>
          <a:stretch/>
        </p:blipFill>
        <p:spPr>
          <a:xfrm>
            <a:off x="311516" y="313169"/>
            <a:ext cx="3578955" cy="4925168"/>
          </a:xfrm>
          <a:prstGeom prst="rect">
            <a:avLst/>
          </a:prstGeom>
        </p:spPr>
      </p:pic>
      <p:sp>
        <p:nvSpPr>
          <p:cNvPr id="11" name="TextBox 10">
            <a:extLst>
              <a:ext uri="{FF2B5EF4-FFF2-40B4-BE49-F238E27FC236}">
                <a16:creationId xmlns:a16="http://schemas.microsoft.com/office/drawing/2014/main" id="{653AA690-9642-4E9F-9467-EF5ABC9F056A}"/>
              </a:ext>
            </a:extLst>
          </p:cNvPr>
          <p:cNvSpPr txBox="1"/>
          <p:nvPr/>
        </p:nvSpPr>
        <p:spPr>
          <a:xfrm>
            <a:off x="311516" y="5238337"/>
            <a:ext cx="3833446" cy="230832"/>
          </a:xfrm>
          <a:prstGeom prst="rect">
            <a:avLst/>
          </a:prstGeom>
          <a:noFill/>
        </p:spPr>
        <p:txBody>
          <a:bodyPr wrap="square" rtlCol="0">
            <a:spAutoFit/>
          </a:bodyPr>
          <a:lstStyle/>
          <a:p>
            <a:r>
              <a:rPr lang="en-US" sz="900" dirty="0">
                <a:hlinkClick r:id="rId3" tooltip="https://iris.peabody.vanderbilt.edu/module/da/cresource/q2/p06/"/>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6" name="Picture 5">
            <a:extLst>
              <a:ext uri="{FF2B5EF4-FFF2-40B4-BE49-F238E27FC236}">
                <a16:creationId xmlns:a16="http://schemas.microsoft.com/office/drawing/2014/main" id="{DBB39F4E-DB63-4B8D-81A7-F3A9AE4EAB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3316054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6E1B-9EB0-4BE6-B8D8-196C9C81ED2C}"/>
              </a:ext>
            </a:extLst>
          </p:cNvPr>
          <p:cNvSpPr>
            <a:spLocks noGrp="1"/>
          </p:cNvSpPr>
          <p:nvPr>
            <p:ph type="title"/>
          </p:nvPr>
        </p:nvSpPr>
        <p:spPr>
          <a:xfrm>
            <a:off x="552286" y="302866"/>
            <a:ext cx="11087425" cy="1143000"/>
          </a:xfrm>
        </p:spPr>
        <p:txBody>
          <a:bodyPr>
            <a:normAutofit/>
          </a:bodyPr>
          <a:lstStyle/>
          <a:p>
            <a:r>
              <a:rPr lang="en-US" sz="4400" dirty="0">
                <a:solidFill>
                  <a:schemeClr val="accent6"/>
                </a:solidFill>
              </a:rPr>
              <a:t>What is Person First Language?</a:t>
            </a:r>
          </a:p>
        </p:txBody>
      </p:sp>
      <p:sp>
        <p:nvSpPr>
          <p:cNvPr id="3" name="Text Placeholder 2">
            <a:extLst>
              <a:ext uri="{FF2B5EF4-FFF2-40B4-BE49-F238E27FC236}">
                <a16:creationId xmlns:a16="http://schemas.microsoft.com/office/drawing/2014/main" id="{ED40A8DB-E814-45A3-84DD-23A681CDCAF0}"/>
              </a:ext>
            </a:extLst>
          </p:cNvPr>
          <p:cNvSpPr>
            <a:spLocks noGrp="1"/>
          </p:cNvSpPr>
          <p:nvPr>
            <p:ph idx="1"/>
          </p:nvPr>
        </p:nvSpPr>
        <p:spPr>
          <a:xfrm>
            <a:off x="4712677" y="1600203"/>
            <a:ext cx="6984352" cy="4367299"/>
          </a:xfrm>
        </p:spPr>
        <p:txBody>
          <a:bodyPr lIns="91440" tIns="45720" rIns="91440" bIns="45720" anchor="t">
            <a:normAutofit lnSpcReduction="10000"/>
          </a:bodyPr>
          <a:lstStyle/>
          <a:p>
            <a:r>
              <a:rPr lang="en-US" dirty="0"/>
              <a:t>P</a:t>
            </a:r>
            <a:r>
              <a:rPr lang="en-US" sz="2400" dirty="0">
                <a:solidFill>
                  <a:schemeClr val="tx1"/>
                </a:solidFill>
              </a:rPr>
              <a:t>uts the person first, not their condition or diagnosis. </a:t>
            </a:r>
          </a:p>
          <a:p>
            <a:endParaRPr lang="en-US" sz="2400" dirty="0">
              <a:solidFill>
                <a:schemeClr val="tx1"/>
              </a:solidFill>
            </a:endParaRPr>
          </a:p>
          <a:p>
            <a:r>
              <a:rPr lang="en-US" b="0" dirty="0">
                <a:solidFill>
                  <a:schemeClr val="tx1"/>
                </a:solidFill>
              </a:rPr>
              <a:t>For example: </a:t>
            </a:r>
            <a:endParaRPr lang="en-US" b="0" dirty="0">
              <a:solidFill>
                <a:schemeClr val="tx1"/>
              </a:solidFill>
              <a:cs typeface="Segoe UI"/>
            </a:endParaRPr>
          </a:p>
          <a:p>
            <a:pPr lvl="1"/>
            <a:r>
              <a:rPr lang="en-US" b="0" dirty="0">
                <a:solidFill>
                  <a:schemeClr val="tx1"/>
                </a:solidFill>
              </a:rPr>
              <a:t>Jack is not homeless, but a person experiencing homelessness.</a:t>
            </a:r>
            <a:endParaRPr lang="en-US" b="0" dirty="0">
              <a:solidFill>
                <a:schemeClr val="tx1"/>
              </a:solidFill>
              <a:cs typeface="Segoe UI"/>
            </a:endParaRPr>
          </a:p>
          <a:p>
            <a:pPr lvl="1"/>
            <a:r>
              <a:rPr lang="en-US" b="0" dirty="0">
                <a:solidFill>
                  <a:schemeClr val="tx1"/>
                </a:solidFill>
              </a:rPr>
              <a:t>Joan is not diabetic, but a person diagnosed with diabetes, or living with diabetes.</a:t>
            </a:r>
            <a:endParaRPr lang="en-US" b="0" dirty="0">
              <a:solidFill>
                <a:schemeClr val="tx1"/>
              </a:solidFill>
              <a:cs typeface="Segoe UI"/>
            </a:endParaRPr>
          </a:p>
          <a:p>
            <a:pPr lvl="1"/>
            <a:r>
              <a:rPr lang="en-US" b="0" dirty="0">
                <a:solidFill>
                  <a:schemeClr val="tx1"/>
                </a:solidFill>
              </a:rPr>
              <a:t>John is not a COVID patient, but a patient diagnosed with COVID-19.</a:t>
            </a:r>
            <a:endParaRPr lang="en-US" b="0" dirty="0">
              <a:solidFill>
                <a:schemeClr val="tx1"/>
              </a:solidFill>
              <a:cs typeface="Segoe UI"/>
            </a:endParaRPr>
          </a:p>
          <a:p>
            <a:pPr lvl="1"/>
            <a:r>
              <a:rPr lang="en-US" b="0" dirty="0">
                <a:solidFill>
                  <a:schemeClr val="tx1"/>
                </a:solidFill>
              </a:rPr>
              <a:t>Jill is not an intravenous drug user, but a person who injects drugs.</a:t>
            </a:r>
            <a:endParaRPr lang="en-US" b="0" dirty="0">
              <a:solidFill>
                <a:schemeClr val="tx1"/>
              </a:solidFill>
              <a:cs typeface="Segoe UI"/>
            </a:endParaRPr>
          </a:p>
          <a:p>
            <a:endParaRPr lang="en-US" b="0" dirty="0"/>
          </a:p>
        </p:txBody>
      </p:sp>
      <p:pic>
        <p:nvPicPr>
          <p:cNvPr id="5" name="Picture 5">
            <a:extLst>
              <a:ext uri="{FF2B5EF4-FFF2-40B4-BE49-F238E27FC236}">
                <a16:creationId xmlns:a16="http://schemas.microsoft.com/office/drawing/2014/main" id="{EB63CFDF-3577-62FF-223C-4FA73DDAD0FC}"/>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494971" y="2677220"/>
            <a:ext cx="3934689" cy="2213262"/>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70D2A74F-A971-4AE8-A609-FAE0B362AF6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
        <p:nvSpPr>
          <p:cNvPr id="7" name="TextBox 6">
            <a:extLst>
              <a:ext uri="{FF2B5EF4-FFF2-40B4-BE49-F238E27FC236}">
                <a16:creationId xmlns:a16="http://schemas.microsoft.com/office/drawing/2014/main" id="{44F839D5-C36B-4750-92D1-186948183679}"/>
              </a:ext>
            </a:extLst>
          </p:cNvPr>
          <p:cNvSpPr txBox="1"/>
          <p:nvPr/>
        </p:nvSpPr>
        <p:spPr>
          <a:xfrm>
            <a:off x="552286" y="5131462"/>
            <a:ext cx="3934689" cy="230832"/>
          </a:xfrm>
          <a:prstGeom prst="rect">
            <a:avLst/>
          </a:prstGeom>
          <a:noFill/>
        </p:spPr>
        <p:txBody>
          <a:bodyPr wrap="square" rtlCol="0">
            <a:spAutoFit/>
          </a:bodyPr>
          <a:lstStyle/>
          <a:p>
            <a:r>
              <a:rPr lang="en-US" sz="900">
                <a:hlinkClick r:id="rId4" tooltip="https://www.peoplemattersglobal.com/article/leadership/leading-with-cognitive-diversity-in-the-face-of-covid-19-25621"/>
              </a:rPr>
              <a:t>This Photo</a:t>
            </a:r>
            <a:r>
              <a:rPr lang="en-US" sz="900"/>
              <a:t> by Unknown Author is licensed under </a:t>
            </a:r>
            <a:r>
              <a:rPr lang="en-US" sz="900">
                <a:hlinkClick r:id="rId6" tooltip="https://creativecommons.org/licenses/by-nc-sa/3.0/"/>
              </a:rPr>
              <a:t>CC BY-SA-NC</a:t>
            </a:r>
            <a:endParaRPr lang="en-US" sz="900"/>
          </a:p>
        </p:txBody>
      </p:sp>
    </p:spTree>
    <p:extLst>
      <p:ext uri="{BB962C8B-B14F-4D97-AF65-F5344CB8AC3E}">
        <p14:creationId xmlns:p14="http://schemas.microsoft.com/office/powerpoint/2010/main" val="2360119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7DB0-1646-43EC-8F1B-ED33B15468B6}"/>
              </a:ext>
            </a:extLst>
          </p:cNvPr>
          <p:cNvSpPr>
            <a:spLocks noGrp="1"/>
          </p:cNvSpPr>
          <p:nvPr>
            <p:ph type="title"/>
          </p:nvPr>
        </p:nvSpPr>
        <p:spPr/>
        <p:txBody>
          <a:bodyPr/>
          <a:lstStyle/>
          <a:p>
            <a:r>
              <a:rPr lang="en-US" dirty="0"/>
              <a:t>Conflict of Interest Disclosure Statement </a:t>
            </a:r>
          </a:p>
        </p:txBody>
      </p:sp>
      <p:sp>
        <p:nvSpPr>
          <p:cNvPr id="3" name="Content Placeholder 2">
            <a:extLst>
              <a:ext uri="{FF2B5EF4-FFF2-40B4-BE49-F238E27FC236}">
                <a16:creationId xmlns:a16="http://schemas.microsoft.com/office/drawing/2014/main" id="{22F73A4A-2E6C-4A5D-86A2-A14EDD5F52C1}"/>
              </a:ext>
            </a:extLst>
          </p:cNvPr>
          <p:cNvSpPr>
            <a:spLocks noGrp="1"/>
          </p:cNvSpPr>
          <p:nvPr>
            <p:ph idx="1"/>
          </p:nvPr>
        </p:nvSpPr>
        <p:spPr/>
        <p:txBody>
          <a:bodyPr vert="horz" lIns="91290" tIns="45645" rIns="91290" bIns="45645" rtlCol="0" anchor="t">
            <a:normAutofit/>
          </a:bodyPr>
          <a:lstStyle/>
          <a:p>
            <a:pPr marL="342265" indent="-227965"/>
            <a:r>
              <a:rPr lang="en-US" sz="2800" dirty="0">
                <a:ea typeface="+mn-lt"/>
                <a:cs typeface="+mn-lt"/>
              </a:rPr>
              <a:t>The presenter has no conflicts to declare.</a:t>
            </a:r>
          </a:p>
          <a:p>
            <a:pPr marL="342265" indent="-227965"/>
            <a:r>
              <a:rPr lang="en-US" sz="2800" dirty="0">
                <a:ea typeface="+mn-lt"/>
                <a:cs typeface="+mn-lt"/>
              </a:rPr>
              <a:t>This presentation was created in collaboration with San Antonio Metropolitan Health Department and UT Health San Antonio AETC. </a:t>
            </a:r>
          </a:p>
          <a:p>
            <a:pPr marL="342265" indent="-227965"/>
            <a:endParaRPr lang="en-US" dirty="0"/>
          </a:p>
        </p:txBody>
      </p:sp>
      <p:sp>
        <p:nvSpPr>
          <p:cNvPr id="5" name="TextBox 4">
            <a:extLst>
              <a:ext uri="{FF2B5EF4-FFF2-40B4-BE49-F238E27FC236}">
                <a16:creationId xmlns:a16="http://schemas.microsoft.com/office/drawing/2014/main" id="{9017F855-82C1-B17D-4BA7-B62E95FF336D}"/>
              </a:ext>
            </a:extLst>
          </p:cNvPr>
          <p:cNvSpPr txBox="1"/>
          <p:nvPr/>
        </p:nvSpPr>
        <p:spPr>
          <a:xfrm>
            <a:off x="1052490" y="5380625"/>
            <a:ext cx="10201652" cy="769441"/>
          </a:xfrm>
          <a:prstGeom prst="rect">
            <a:avLst/>
          </a:prstGeom>
          <a:noFill/>
        </p:spPr>
        <p:txBody>
          <a:bodyPr wrap="square" rtlCol="0">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The contents are those of the author(s) and do not necessarily represent the official views of, nor</a:t>
            </a:r>
            <a:r>
              <a:rPr lang="en-US" sz="1100" dirty="0">
                <a:latin typeface="Calibri"/>
                <a:ea typeface="Calibri" panose="020F0502020204030204" pitchFamily="34" charset="0"/>
                <a:cs typeface="Times New Roman"/>
              </a:rPr>
              <a:t> does mention of trade names, commercial practices, or organizations imply </a:t>
            </a:r>
            <a:r>
              <a:rPr lang="en-US" sz="1100" dirty="0">
                <a:solidFill>
                  <a:srgbClr val="222222"/>
                </a:solidFill>
                <a:latin typeface="Calibri"/>
                <a:ea typeface="Calibri" panose="020F0502020204030204" pitchFamily="34" charset="0"/>
                <a:cs typeface="Times New Roman"/>
              </a:rPr>
              <a:t>an endorsement by HRSA, HHS, or the U.S. Government. For more information, please visit HRSA.gov. </a:t>
            </a:r>
            <a:r>
              <a:rPr lang="en-US" sz="1100" i="1" dirty="0">
                <a:latin typeface="Calibri"/>
                <a:ea typeface="Calibri" panose="020F0502020204030204" pitchFamily="34" charset="0"/>
                <a:cs typeface="Calibri"/>
              </a:rPr>
              <a:t>Any trade/brand names for products mentioned during this presentation are for training and identification purposes only.</a:t>
            </a:r>
            <a:endParaRPr lang="en-US" sz="1100" dirty="0">
              <a:latin typeface="Calibri"/>
              <a:ea typeface="Calibri" panose="020F0502020204030204" pitchFamily="34" charset="0"/>
              <a:cs typeface="Calibri"/>
            </a:endParaRPr>
          </a:p>
        </p:txBody>
      </p:sp>
      <p:pic>
        <p:nvPicPr>
          <p:cNvPr id="4" name="Picture 8" descr="New Metro Health_COLOR LOGO.png">
            <a:extLst>
              <a:ext uri="{FF2B5EF4-FFF2-40B4-BE49-F238E27FC236}">
                <a16:creationId xmlns:a16="http://schemas.microsoft.com/office/drawing/2014/main" id="{34E37F74-B26C-9D00-D546-635105E49A0A}"/>
              </a:ext>
            </a:extLst>
          </p:cNvPr>
          <p:cNvPicPr>
            <a:picLocks noChangeAspect="1"/>
          </p:cNvPicPr>
          <p:nvPr/>
        </p:nvPicPr>
        <p:blipFill>
          <a:blip r:embed="rId2"/>
          <a:stretch>
            <a:fillRect/>
          </a:stretch>
        </p:blipFill>
        <p:spPr>
          <a:xfrm>
            <a:off x="196340" y="5982517"/>
            <a:ext cx="1003827" cy="875483"/>
          </a:xfrm>
          <a:prstGeom prst="rect">
            <a:avLst/>
          </a:prstGeom>
        </p:spPr>
      </p:pic>
    </p:spTree>
    <p:extLst>
      <p:ext uri="{BB962C8B-B14F-4D97-AF65-F5344CB8AC3E}">
        <p14:creationId xmlns:p14="http://schemas.microsoft.com/office/powerpoint/2010/main" val="998404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F1CD4CCC-338A-475C-9638-6A06C74DDAF7}"/>
              </a:ext>
            </a:extLst>
          </p:cNvPr>
          <p:cNvGraphicFramePr>
            <a:graphicFrameLocks noGrp="1"/>
          </p:cNvGraphicFramePr>
          <p:nvPr>
            <p:extLst>
              <p:ext uri="{D42A27DB-BD31-4B8C-83A1-F6EECF244321}">
                <p14:modId xmlns:p14="http://schemas.microsoft.com/office/powerpoint/2010/main" val="2354563631"/>
              </p:ext>
            </p:extLst>
          </p:nvPr>
        </p:nvGraphicFramePr>
        <p:xfrm>
          <a:off x="5000714" y="171380"/>
          <a:ext cx="7034493" cy="5772558"/>
        </p:xfrm>
        <a:graphic>
          <a:graphicData uri="http://schemas.openxmlformats.org/drawingml/2006/table">
            <a:tbl>
              <a:tblPr firstRow="1" bandRow="1">
                <a:tableStyleId>{5C22544A-7EE6-4342-B048-85BDC9FD1C3A}</a:tableStyleId>
              </a:tblPr>
              <a:tblGrid>
                <a:gridCol w="3552760">
                  <a:extLst>
                    <a:ext uri="{9D8B030D-6E8A-4147-A177-3AD203B41FA5}">
                      <a16:colId xmlns:a16="http://schemas.microsoft.com/office/drawing/2014/main" val="1525328223"/>
                    </a:ext>
                  </a:extLst>
                </a:gridCol>
                <a:gridCol w="3481733">
                  <a:extLst>
                    <a:ext uri="{9D8B030D-6E8A-4147-A177-3AD203B41FA5}">
                      <a16:colId xmlns:a16="http://schemas.microsoft.com/office/drawing/2014/main" val="1196548931"/>
                    </a:ext>
                  </a:extLst>
                </a:gridCol>
              </a:tblGrid>
              <a:tr h="415599">
                <a:tc>
                  <a:txBody>
                    <a:bodyPr/>
                    <a:lstStyle/>
                    <a:p>
                      <a:r>
                        <a:rPr lang="en-US" sz="1600"/>
                        <a:t>Best practices</a:t>
                      </a:r>
                    </a:p>
                  </a:txBody>
                  <a:tcPr marL="132759" marR="132759" marT="66379" marB="66379"/>
                </a:tc>
                <a:tc>
                  <a:txBody>
                    <a:bodyPr/>
                    <a:lstStyle/>
                    <a:p>
                      <a:r>
                        <a:rPr lang="en-US" sz="1600"/>
                        <a:t>Say this!</a:t>
                      </a:r>
                    </a:p>
                  </a:txBody>
                  <a:tcPr marL="132759" marR="132759" marT="66379" marB="66379"/>
                </a:tc>
                <a:extLst>
                  <a:ext uri="{0D108BD9-81ED-4DB2-BD59-A6C34878D82A}">
                    <a16:rowId xmlns:a16="http://schemas.microsoft.com/office/drawing/2014/main" val="4027116208"/>
                  </a:ext>
                </a:extLst>
              </a:tr>
              <a:tr h="9954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latin typeface="+mn-lt"/>
                        </a:rPr>
                        <a:t>When addressing patients, avoid using gender terms like “sir” or “ma’am”</a:t>
                      </a:r>
                      <a:endParaRPr kumimoji="0" lang="en-US" sz="1800" kern="1200" dirty="0">
                        <a:solidFill>
                          <a:schemeClr val="dk1"/>
                        </a:solidFill>
                        <a:latin typeface="+mn-lt"/>
                        <a:ea typeface="+mn-ea"/>
                        <a:cs typeface="+mn-cs"/>
                      </a:endParaRPr>
                    </a:p>
                  </a:txBody>
                  <a:tcPr marL="132759" marR="132759" marT="66379" marB="663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1" u="none" kern="1200" dirty="0">
                          <a:latin typeface="+mn-lt"/>
                        </a:rPr>
                        <a:t>“How may I help you today?”</a:t>
                      </a:r>
                      <a:endParaRPr kumimoji="0" lang="en-US" sz="1800" i="1" u="none" kern="1200" dirty="0">
                        <a:solidFill>
                          <a:schemeClr val="dk1"/>
                        </a:solidFill>
                        <a:latin typeface="+mn-lt"/>
                        <a:ea typeface="+mn-ea"/>
                        <a:cs typeface="+mn-cs"/>
                      </a:endParaRPr>
                    </a:p>
                  </a:txBody>
                  <a:tcPr marL="132759" marR="132759" marT="66379" marB="66379"/>
                </a:tc>
                <a:extLst>
                  <a:ext uri="{0D108BD9-81ED-4DB2-BD59-A6C34878D82A}">
                    <a16:rowId xmlns:a16="http://schemas.microsoft.com/office/drawing/2014/main" val="1640990280"/>
                  </a:ext>
                </a:extLst>
              </a:tr>
              <a:tr h="19582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latin typeface="+mn-lt"/>
                        </a:rPr>
                        <a:t>When talking to</a:t>
                      </a:r>
                      <a:r>
                        <a:rPr kumimoji="0" lang="en-US" sz="1800" kern="1200" baseline="0" dirty="0">
                          <a:latin typeface="+mn-lt"/>
                        </a:rPr>
                        <a:t> co-workers about patients, avoid pronouns and other gender terms. Or, use gender-neutral words such as “they.” Never refer to someone as “it.”</a:t>
                      </a:r>
                      <a:endParaRPr kumimoji="0" lang="en-US" sz="1800" kern="1200" dirty="0">
                        <a:solidFill>
                          <a:schemeClr val="dk1"/>
                        </a:solidFill>
                        <a:latin typeface="+mn-lt"/>
                        <a:ea typeface="+mn-ea"/>
                        <a:cs typeface="+mn-cs"/>
                      </a:endParaRPr>
                    </a:p>
                  </a:txBody>
                  <a:tcPr marL="132759" marR="132759" marT="66379" marB="66379"/>
                </a:tc>
                <a:tc>
                  <a:txBody>
                    <a:bodyPr/>
                    <a:lstStyle/>
                    <a:p>
                      <a:r>
                        <a:rPr kumimoji="0" lang="en-US" sz="1800" i="1" u="none" kern="1200">
                          <a:latin typeface="+mn-lt"/>
                        </a:rPr>
                        <a:t>“Your patient is here in the waiting</a:t>
                      </a:r>
                      <a:r>
                        <a:rPr kumimoji="0" lang="en-US" sz="1800" i="1" u="none" kern="1200" baseline="0">
                          <a:latin typeface="+mn-lt"/>
                        </a:rPr>
                        <a:t> room.”</a:t>
                      </a:r>
                    </a:p>
                    <a:p>
                      <a:endParaRPr kumimoji="0" lang="en-US" sz="1800" i="1" u="none" kern="1200" baseline="0">
                        <a:latin typeface="+mn-lt"/>
                      </a:endParaRPr>
                    </a:p>
                    <a:p>
                      <a:r>
                        <a:rPr kumimoji="0" lang="en-US" sz="1800" i="1" u="none" kern="1200" baseline="0">
                          <a:solidFill>
                            <a:schemeClr val="dk1"/>
                          </a:solidFill>
                          <a:latin typeface="+mn-lt"/>
                          <a:ea typeface="+mn-ea"/>
                          <a:cs typeface="+mn-cs"/>
                        </a:rPr>
                        <a:t>“They are here for their 3 o’clock appointment.”</a:t>
                      </a:r>
                      <a:endParaRPr kumimoji="0" lang="en-US" sz="1800" i="1" u="none" kern="1200">
                        <a:solidFill>
                          <a:schemeClr val="dk1"/>
                        </a:solidFill>
                        <a:latin typeface="+mn-lt"/>
                        <a:ea typeface="+mn-ea"/>
                        <a:cs typeface="+mn-cs"/>
                      </a:endParaRPr>
                    </a:p>
                    <a:p>
                      <a:endParaRPr lang="en-US" sz="1800"/>
                    </a:p>
                  </a:txBody>
                  <a:tcPr marL="132759" marR="132759" marT="66379" marB="66379"/>
                </a:tc>
                <a:extLst>
                  <a:ext uri="{0D108BD9-81ED-4DB2-BD59-A6C34878D82A}">
                    <a16:rowId xmlns:a16="http://schemas.microsoft.com/office/drawing/2014/main" val="3094132837"/>
                  </a:ext>
                </a:extLst>
              </a:tr>
              <a:tr h="1173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a:latin typeface="+mn-lt"/>
                        </a:rPr>
                        <a:t>Use the terms people use to describe themselves.</a:t>
                      </a:r>
                      <a:r>
                        <a:rPr kumimoji="0" lang="en-US" sz="1800" kern="1200" baseline="0" dirty="0">
                          <a:latin typeface="+mn-lt"/>
                        </a:rPr>
                        <a:t> </a:t>
                      </a:r>
                      <a:endParaRPr kumimoji="0" lang="en-US" sz="1800" kern="1200" dirty="0">
                        <a:solidFill>
                          <a:schemeClr val="dk1"/>
                        </a:solidFill>
                        <a:latin typeface="+mn-lt"/>
                        <a:ea typeface="+mn-ea"/>
                        <a:cs typeface="+mn-cs"/>
                      </a:endParaRPr>
                    </a:p>
                  </a:txBody>
                  <a:tcPr marL="132759" marR="132759" marT="66379" marB="663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1" kern="1200" dirty="0">
                          <a:latin typeface="+mn-lt"/>
                        </a:rPr>
                        <a:t>If someone</a:t>
                      </a:r>
                      <a:r>
                        <a:rPr kumimoji="0" lang="en-US" sz="1800" i="1" kern="1200" baseline="0" dirty="0">
                          <a:latin typeface="+mn-lt"/>
                        </a:rPr>
                        <a:t> uses</a:t>
                      </a:r>
                      <a:r>
                        <a:rPr kumimoji="0" lang="en-US" sz="1800" i="1" kern="1200" dirty="0">
                          <a:latin typeface="+mn-lt"/>
                        </a:rPr>
                        <a:t> “transgender,” do not use</a:t>
                      </a:r>
                      <a:r>
                        <a:rPr kumimoji="0" lang="en-US" sz="1800" i="1" kern="1200" baseline="0" dirty="0">
                          <a:latin typeface="+mn-lt"/>
                        </a:rPr>
                        <a:t> the term “transexual.” </a:t>
                      </a:r>
                      <a:endParaRPr kumimoji="0" lang="en-US" sz="1800" i="1" kern="1200" dirty="0">
                        <a:solidFill>
                          <a:schemeClr val="dk1"/>
                        </a:solidFill>
                        <a:latin typeface="+mn-lt"/>
                        <a:ea typeface="+mn-ea"/>
                        <a:cs typeface="+mn-cs"/>
                      </a:endParaRPr>
                    </a:p>
                    <a:p>
                      <a:endParaRPr lang="en-US" sz="1800" dirty="0"/>
                    </a:p>
                  </a:txBody>
                  <a:tcPr marL="132759" marR="132759" marT="66379" marB="66379"/>
                </a:tc>
                <a:extLst>
                  <a:ext uri="{0D108BD9-81ED-4DB2-BD59-A6C34878D82A}">
                    <a16:rowId xmlns:a16="http://schemas.microsoft.com/office/drawing/2014/main" val="3859408616"/>
                  </a:ext>
                </a:extLst>
              </a:tr>
              <a:tr h="11732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Only ask for information that is required.</a:t>
                      </a:r>
                    </a:p>
                    <a:p>
                      <a:endParaRPr lang="en-US" sz="1800"/>
                    </a:p>
                  </a:txBody>
                  <a:tcPr marL="132759" marR="132759" marT="66379" marB="6637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Ask yourself: What do I need</a:t>
                      </a:r>
                      <a:r>
                        <a:rPr lang="en-US" sz="1800" baseline="0" dirty="0"/>
                        <a:t> to know? How can I ask in a sensitive way?</a:t>
                      </a:r>
                      <a:endParaRPr lang="en-US" sz="1800" i="1" dirty="0"/>
                    </a:p>
                  </a:txBody>
                  <a:tcPr marL="132759" marR="132759" marT="66379" marB="66379"/>
                </a:tc>
                <a:extLst>
                  <a:ext uri="{0D108BD9-81ED-4DB2-BD59-A6C34878D82A}">
                    <a16:rowId xmlns:a16="http://schemas.microsoft.com/office/drawing/2014/main" val="3617713531"/>
                  </a:ext>
                </a:extLst>
              </a:tr>
            </a:tbl>
          </a:graphicData>
        </a:graphic>
      </p:graphicFrame>
      <p:sp>
        <p:nvSpPr>
          <p:cNvPr id="4" name="Rectangle: Rounded Corners 3">
            <a:extLst>
              <a:ext uri="{FF2B5EF4-FFF2-40B4-BE49-F238E27FC236}">
                <a16:creationId xmlns:a16="http://schemas.microsoft.com/office/drawing/2014/main" id="{6B7D6966-CB2D-4A75-B6F8-E06DFAC8214A}"/>
              </a:ext>
            </a:extLst>
          </p:cNvPr>
          <p:cNvSpPr/>
          <p:nvPr/>
        </p:nvSpPr>
        <p:spPr>
          <a:xfrm>
            <a:off x="761564" y="528835"/>
            <a:ext cx="3615397" cy="5216268"/>
          </a:xfrm>
          <a:prstGeom prst="roundRect">
            <a:avLst/>
          </a:prstGeom>
          <a:solidFill>
            <a:srgbClr val="F69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Frontline Communication Tips</a:t>
            </a:r>
          </a:p>
        </p:txBody>
      </p:sp>
      <p:pic>
        <p:nvPicPr>
          <p:cNvPr id="13" name="Picture 12">
            <a:extLst>
              <a:ext uri="{FF2B5EF4-FFF2-40B4-BE49-F238E27FC236}">
                <a16:creationId xmlns:a16="http://schemas.microsoft.com/office/drawing/2014/main" id="{72110FA1-042A-400E-8FFB-026ECDF212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3154967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577518-AEE7-F586-1C16-FAEBF01F66FA}"/>
              </a:ext>
            </a:extLst>
          </p:cNvPr>
          <p:cNvSpPr>
            <a:spLocks noGrp="1"/>
          </p:cNvSpPr>
          <p:nvPr>
            <p:ph idx="1"/>
          </p:nvPr>
        </p:nvSpPr>
        <p:spPr>
          <a:xfrm>
            <a:off x="1438509" y="1521537"/>
            <a:ext cx="9314981" cy="2163495"/>
          </a:xfrm>
        </p:spPr>
        <p:txBody>
          <a:bodyPr wrap="square" lIns="0" tIns="0" rIns="0" bIns="0" anchor="t">
            <a:noAutofit/>
          </a:bodyPr>
          <a:lstStyle/>
          <a:p>
            <a:pPr marL="114112" indent="0" algn="ctr">
              <a:buNone/>
            </a:pPr>
            <a:r>
              <a:rPr lang="en-US" sz="3200" dirty="0">
                <a:solidFill>
                  <a:schemeClr val="tx1"/>
                </a:solidFill>
                <a:cs typeface="Segoe UI"/>
              </a:rPr>
              <a:t>Healthcare provider bias and stigma are not very prevalent and do not make a significant difference in patient engagement. If the patient cares about their own health, they will be engaged.</a:t>
            </a:r>
            <a:endParaRPr lang="en-US" sz="3200" dirty="0">
              <a:solidFill>
                <a:schemeClr val="tx1"/>
              </a:solidFill>
            </a:endParaRPr>
          </a:p>
        </p:txBody>
      </p:sp>
      <p:pic>
        <p:nvPicPr>
          <p:cNvPr id="5" name="Picture 4">
            <a:extLst>
              <a:ext uri="{FF2B5EF4-FFF2-40B4-BE49-F238E27FC236}">
                <a16:creationId xmlns:a16="http://schemas.microsoft.com/office/drawing/2014/main" id="{0C3090C7-EC59-4DA9-9517-88CD81DFF8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
        <p:nvSpPr>
          <p:cNvPr id="7" name="Title 1">
            <a:extLst>
              <a:ext uri="{FF2B5EF4-FFF2-40B4-BE49-F238E27FC236}">
                <a16:creationId xmlns:a16="http://schemas.microsoft.com/office/drawing/2014/main" id="{98217810-1A1B-86FE-EEC5-C6C0ECE963EE}"/>
              </a:ext>
            </a:extLst>
          </p:cNvPr>
          <p:cNvSpPr txBox="1">
            <a:spLocks/>
          </p:cNvSpPr>
          <p:nvPr/>
        </p:nvSpPr>
        <p:spPr>
          <a:xfrm>
            <a:off x="3292172" y="3854239"/>
            <a:ext cx="5772247" cy="1168401"/>
          </a:xfrm>
          <a:prstGeom prst="rect">
            <a:avLst/>
          </a:prstGeom>
        </p:spPr>
        <p:txBody>
          <a:bodyPr vert="horz" lIns="91440" tIns="45720" rIns="91440" bIns="45720" rtlCol="0" anchor="t">
            <a:noAutofit/>
          </a:bodyPr>
          <a:lst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a:lstStyle>
          <a:p>
            <a:pPr algn="ctr"/>
            <a:r>
              <a:rPr lang="en-US" sz="4800" b="1" dirty="0">
                <a:cs typeface="Segoe UI"/>
              </a:rPr>
              <a:t>True or False?</a:t>
            </a:r>
          </a:p>
        </p:txBody>
      </p:sp>
    </p:spTree>
    <p:extLst>
      <p:ext uri="{BB962C8B-B14F-4D97-AF65-F5344CB8AC3E}">
        <p14:creationId xmlns:p14="http://schemas.microsoft.com/office/powerpoint/2010/main" val="3824202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63FFD-5332-0D61-127E-E8DA8965AF6F}"/>
              </a:ext>
            </a:extLst>
          </p:cNvPr>
          <p:cNvSpPr>
            <a:spLocks noGrp="1"/>
          </p:cNvSpPr>
          <p:nvPr>
            <p:ph type="title"/>
          </p:nvPr>
        </p:nvSpPr>
        <p:spPr/>
        <p:txBody>
          <a:bodyPr/>
          <a:lstStyle/>
          <a:p>
            <a:r>
              <a:rPr lang="en-US" sz="5400" b="1" dirty="0">
                <a:cs typeface="Segoe UI"/>
              </a:rPr>
              <a:t>False</a:t>
            </a:r>
            <a:endParaRPr lang="en-US" b="1" dirty="0"/>
          </a:p>
        </p:txBody>
      </p:sp>
      <p:sp>
        <p:nvSpPr>
          <p:cNvPr id="3" name="Text Placeholder 2">
            <a:extLst>
              <a:ext uri="{FF2B5EF4-FFF2-40B4-BE49-F238E27FC236}">
                <a16:creationId xmlns:a16="http://schemas.microsoft.com/office/drawing/2014/main" id="{1A577518-AEE7-F586-1C16-FAEBF01F66FA}"/>
              </a:ext>
            </a:extLst>
          </p:cNvPr>
          <p:cNvSpPr>
            <a:spLocks noGrp="1"/>
          </p:cNvSpPr>
          <p:nvPr>
            <p:ph idx="1"/>
          </p:nvPr>
        </p:nvSpPr>
        <p:spPr>
          <a:xfrm>
            <a:off x="201168" y="1822470"/>
            <a:ext cx="11789664" cy="2109450"/>
          </a:xfrm>
        </p:spPr>
        <p:txBody>
          <a:bodyPr wrap="square" lIns="0" tIns="0" rIns="0" bIns="0" anchor="t">
            <a:noAutofit/>
          </a:bodyPr>
          <a:lstStyle/>
          <a:p>
            <a:pPr marL="114112" indent="0">
              <a:buNone/>
            </a:pPr>
            <a:r>
              <a:rPr lang="en-US" sz="3200" dirty="0">
                <a:solidFill>
                  <a:schemeClr val="tx1"/>
                </a:solidFill>
                <a:cs typeface="Segoe UI"/>
              </a:rPr>
              <a:t>When patients have positive experiences with healthcare providers, it leads to increased levels of involvement in care. Traumatic and stigmatizing encounters can affect future experiences and the patient's willingness to be engaged in care.</a:t>
            </a:r>
            <a:endParaRPr lang="en-US" sz="3200" dirty="0">
              <a:solidFill>
                <a:schemeClr val="tx1"/>
              </a:solidFill>
            </a:endParaRPr>
          </a:p>
        </p:txBody>
      </p:sp>
      <p:pic>
        <p:nvPicPr>
          <p:cNvPr id="4" name="Picture 3">
            <a:extLst>
              <a:ext uri="{FF2B5EF4-FFF2-40B4-BE49-F238E27FC236}">
                <a16:creationId xmlns:a16="http://schemas.microsoft.com/office/drawing/2014/main" id="{453A049A-1C72-844C-C270-7416FEF860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830319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9BEB-D87E-ABC0-E60A-8AEADF16FC95}"/>
              </a:ext>
            </a:extLst>
          </p:cNvPr>
          <p:cNvSpPr>
            <a:spLocks noGrp="1"/>
          </p:cNvSpPr>
          <p:nvPr>
            <p:ph type="title"/>
          </p:nvPr>
        </p:nvSpPr>
        <p:spPr/>
        <p:txBody>
          <a:bodyPr lIns="91440" tIns="45720" rIns="91440" bIns="45720" anchor="t">
            <a:noAutofit/>
          </a:bodyPr>
          <a:lstStyle/>
          <a:p>
            <a:r>
              <a:rPr lang="en-US" sz="3600" dirty="0">
                <a:solidFill>
                  <a:schemeClr val="accent6"/>
                </a:solidFill>
                <a:cs typeface="Segoe UI"/>
              </a:rPr>
              <a:t>Stigma Perpetuates Health Disparities and Epidemics</a:t>
            </a:r>
          </a:p>
        </p:txBody>
      </p:sp>
      <p:sp>
        <p:nvSpPr>
          <p:cNvPr id="3" name="Text Placeholder 2">
            <a:extLst>
              <a:ext uri="{FF2B5EF4-FFF2-40B4-BE49-F238E27FC236}">
                <a16:creationId xmlns:a16="http://schemas.microsoft.com/office/drawing/2014/main" id="{5CC45302-908B-802E-7AE9-2B534B8267EB}"/>
              </a:ext>
            </a:extLst>
          </p:cNvPr>
          <p:cNvSpPr>
            <a:spLocks noGrp="1"/>
          </p:cNvSpPr>
          <p:nvPr>
            <p:ph idx="1"/>
          </p:nvPr>
        </p:nvSpPr>
        <p:spPr>
          <a:xfrm>
            <a:off x="609604" y="1042419"/>
            <a:ext cx="11087425" cy="4367299"/>
          </a:xfrm>
        </p:spPr>
        <p:txBody>
          <a:bodyPr lIns="91440" tIns="45720" rIns="91440" bIns="45720" anchor="t">
            <a:normAutofit fontScale="92500" lnSpcReduction="10000"/>
          </a:bodyPr>
          <a:lstStyle/>
          <a:p>
            <a:pPr marL="114112" indent="0">
              <a:buNone/>
            </a:pPr>
            <a:r>
              <a:rPr lang="en-US" dirty="0">
                <a:solidFill>
                  <a:schemeClr val="tx1"/>
                </a:solidFill>
                <a:cs typeface="Segoe UI"/>
              </a:rPr>
              <a:t>Stigma that is experienced by patients in healthcare encounters can lead to:</a:t>
            </a:r>
          </a:p>
          <a:p>
            <a:pPr marL="342900" indent="-342900"/>
            <a:endParaRPr lang="en-US" dirty="0">
              <a:solidFill>
                <a:schemeClr val="tx1"/>
              </a:solidFill>
              <a:cs typeface="Segoe UI"/>
            </a:endParaRPr>
          </a:p>
          <a:p>
            <a:pPr marL="342900" indent="-342900"/>
            <a:r>
              <a:rPr lang="en-US" dirty="0">
                <a:solidFill>
                  <a:schemeClr val="tx1"/>
                </a:solidFill>
                <a:cs typeface="Segoe UI"/>
              </a:rPr>
              <a:t>Shame, guilt, denial, depression, increased risk behaviors</a:t>
            </a:r>
          </a:p>
          <a:p>
            <a:pPr marL="342900" indent="-342900"/>
            <a:r>
              <a:rPr lang="en-US" dirty="0">
                <a:solidFill>
                  <a:schemeClr val="tx1"/>
                </a:solidFill>
                <a:cs typeface="Segoe UI"/>
              </a:rPr>
              <a:t>Avoidance of the healthcare system</a:t>
            </a:r>
          </a:p>
          <a:p>
            <a:pPr marL="571500" lvl="1" indent="-342900"/>
            <a:r>
              <a:rPr lang="en-US" b="1" dirty="0">
                <a:solidFill>
                  <a:schemeClr val="tx1"/>
                </a:solidFill>
                <a:cs typeface="Segoe UI"/>
              </a:rPr>
              <a:t>Not getting needed tests and screening</a:t>
            </a:r>
          </a:p>
          <a:p>
            <a:pPr marL="571500" lvl="1" indent="-342900"/>
            <a:r>
              <a:rPr lang="en-US" b="1" dirty="0">
                <a:solidFill>
                  <a:schemeClr val="tx1"/>
                </a:solidFill>
                <a:cs typeface="Segoe UI"/>
              </a:rPr>
              <a:t>Not disclosing or hiding risk behaviors</a:t>
            </a:r>
          </a:p>
          <a:p>
            <a:pPr marL="571500" lvl="1" indent="-342900"/>
            <a:r>
              <a:rPr lang="en-US" b="1" dirty="0">
                <a:solidFill>
                  <a:schemeClr val="tx1"/>
                </a:solidFill>
                <a:cs typeface="Segoe UI"/>
              </a:rPr>
              <a:t>Not going to appointments</a:t>
            </a:r>
            <a:endParaRPr lang="en-US" dirty="0">
              <a:solidFill>
                <a:schemeClr val="tx1"/>
              </a:solidFill>
              <a:cs typeface="Segoe UI"/>
            </a:endParaRPr>
          </a:p>
          <a:p>
            <a:pPr marL="342900" indent="-342900"/>
            <a:r>
              <a:rPr lang="en-US" dirty="0">
                <a:solidFill>
                  <a:schemeClr val="tx1"/>
                </a:solidFill>
                <a:cs typeface="Segoe UI"/>
              </a:rPr>
              <a:t>Dropping out or never entering treatment</a:t>
            </a:r>
          </a:p>
          <a:p>
            <a:pPr marL="342900" indent="-342900"/>
            <a:r>
              <a:rPr lang="en-US" dirty="0">
                <a:solidFill>
                  <a:schemeClr val="tx1"/>
                </a:solidFill>
                <a:cs typeface="Segoe UI"/>
              </a:rPr>
              <a:t>Not taking medications as prescribed</a:t>
            </a:r>
          </a:p>
          <a:p>
            <a:pPr marL="342900" indent="-342900"/>
            <a:r>
              <a:rPr lang="en-US" dirty="0">
                <a:solidFill>
                  <a:schemeClr val="tx1"/>
                </a:solidFill>
                <a:cs typeface="Segoe UI"/>
              </a:rPr>
              <a:t>Worsening of health conditions</a:t>
            </a:r>
          </a:p>
          <a:p>
            <a:pPr marL="342900" indent="-342900"/>
            <a:r>
              <a:rPr lang="en-US" dirty="0">
                <a:solidFill>
                  <a:schemeClr val="tx1"/>
                </a:solidFill>
                <a:cs typeface="Segoe UI"/>
              </a:rPr>
              <a:t>Transmission of infections to partners, to unborn children and to children during birthing</a:t>
            </a:r>
          </a:p>
          <a:p>
            <a:pPr marL="285750" indent="-285750">
              <a:buChar char="•"/>
            </a:pPr>
            <a:endParaRPr lang="en-US" dirty="0">
              <a:solidFill>
                <a:schemeClr val="tx1"/>
              </a:solidFill>
              <a:cs typeface="Segoe UI"/>
            </a:endParaRPr>
          </a:p>
          <a:p>
            <a:pPr marL="285750" indent="-285750">
              <a:buChar char="•"/>
            </a:pPr>
            <a:endParaRPr lang="en-US" dirty="0">
              <a:cs typeface="Segoe UI"/>
            </a:endParaRPr>
          </a:p>
        </p:txBody>
      </p:sp>
      <p:pic>
        <p:nvPicPr>
          <p:cNvPr id="6" name="Picture 5">
            <a:extLst>
              <a:ext uri="{FF2B5EF4-FFF2-40B4-BE49-F238E27FC236}">
                <a16:creationId xmlns:a16="http://schemas.microsoft.com/office/drawing/2014/main" id="{A7308F3F-CAE8-48A9-B61A-37576BC509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70846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1624-5121-5273-97BB-E7CE8A3D5387}"/>
              </a:ext>
            </a:extLst>
          </p:cNvPr>
          <p:cNvSpPr>
            <a:spLocks noGrp="1"/>
          </p:cNvSpPr>
          <p:nvPr>
            <p:ph type="title"/>
          </p:nvPr>
        </p:nvSpPr>
        <p:spPr>
          <a:xfrm>
            <a:off x="424817" y="2844799"/>
            <a:ext cx="4498875" cy="1168401"/>
          </a:xfrm>
        </p:spPr>
        <p:txBody>
          <a:bodyPr lIns="91440" tIns="45720" rIns="91440" bIns="45720" anchor="t"/>
          <a:lstStyle/>
          <a:p>
            <a:r>
              <a:rPr lang="en-US" sz="4800" b="1" dirty="0">
                <a:cs typeface="Segoe UI"/>
              </a:rPr>
              <a:t>Developing Trust</a:t>
            </a:r>
            <a:endParaRPr lang="en-US" sz="4800" b="1" dirty="0"/>
          </a:p>
        </p:txBody>
      </p:sp>
      <p:pic>
        <p:nvPicPr>
          <p:cNvPr id="8" name="Picture 7" descr="Hands holding each other">
            <a:extLst>
              <a:ext uri="{FF2B5EF4-FFF2-40B4-BE49-F238E27FC236}">
                <a16:creationId xmlns:a16="http://schemas.microsoft.com/office/drawing/2014/main" id="{9DA5EC14-7101-4E80-9214-4CABFF30E52B}"/>
              </a:ext>
            </a:extLst>
          </p:cNvPr>
          <p:cNvPicPr>
            <a:picLocks noChangeAspect="1"/>
          </p:cNvPicPr>
          <p:nvPr/>
        </p:nvPicPr>
        <p:blipFill>
          <a:blip r:embed="rId2"/>
          <a:stretch>
            <a:fillRect/>
          </a:stretch>
        </p:blipFill>
        <p:spPr>
          <a:xfrm>
            <a:off x="5102671" y="792148"/>
            <a:ext cx="6664512" cy="4790049"/>
          </a:xfrm>
          <a:prstGeom prst="rect">
            <a:avLst/>
          </a:prstGeom>
        </p:spPr>
      </p:pic>
      <p:pic>
        <p:nvPicPr>
          <p:cNvPr id="9" name="Picture 8">
            <a:extLst>
              <a:ext uri="{FF2B5EF4-FFF2-40B4-BE49-F238E27FC236}">
                <a16:creationId xmlns:a16="http://schemas.microsoft.com/office/drawing/2014/main" id="{C0BA92A6-5F1F-4441-A22D-F919F031F2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
        <p:nvSpPr>
          <p:cNvPr id="5" name="TextBox 4">
            <a:extLst>
              <a:ext uri="{FF2B5EF4-FFF2-40B4-BE49-F238E27FC236}">
                <a16:creationId xmlns:a16="http://schemas.microsoft.com/office/drawing/2014/main" id="{140943A6-3B4A-44BF-D764-772E1F55C8E0}"/>
              </a:ext>
            </a:extLst>
          </p:cNvPr>
          <p:cNvSpPr txBox="1"/>
          <p:nvPr/>
        </p:nvSpPr>
        <p:spPr>
          <a:xfrm>
            <a:off x="7715849" y="5573323"/>
            <a:ext cx="143486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a:ea typeface="Calibri"/>
                <a:cs typeface="Calibri"/>
              </a:rPr>
              <a:t>Microsoft stock photo</a:t>
            </a:r>
            <a:endParaRPr lang="en-US" dirty="0"/>
          </a:p>
        </p:txBody>
      </p:sp>
    </p:spTree>
    <p:extLst>
      <p:ext uri="{BB962C8B-B14F-4D97-AF65-F5344CB8AC3E}">
        <p14:creationId xmlns:p14="http://schemas.microsoft.com/office/powerpoint/2010/main" val="2984693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BD1A4-5CBF-ABD8-1B05-F2B5798A3C0F}"/>
              </a:ext>
            </a:extLst>
          </p:cNvPr>
          <p:cNvSpPr>
            <a:spLocks noGrp="1"/>
          </p:cNvSpPr>
          <p:nvPr>
            <p:ph type="title"/>
          </p:nvPr>
        </p:nvSpPr>
        <p:spPr>
          <a:xfrm>
            <a:off x="609604" y="274639"/>
            <a:ext cx="11087425" cy="615859"/>
          </a:xfrm>
        </p:spPr>
        <p:txBody>
          <a:bodyPr lIns="91440" tIns="45720" rIns="91440" bIns="45720" anchor="t">
            <a:noAutofit/>
          </a:bodyPr>
          <a:lstStyle/>
          <a:p>
            <a:r>
              <a:rPr lang="en-US" dirty="0">
                <a:solidFill>
                  <a:schemeClr val="accent6"/>
                </a:solidFill>
                <a:cs typeface="Segoe UI"/>
              </a:rPr>
              <a:t>Meet Patients Where They Are</a:t>
            </a:r>
            <a:endParaRPr lang="en-US" dirty="0">
              <a:solidFill>
                <a:schemeClr val="accent6"/>
              </a:solidFill>
            </a:endParaRPr>
          </a:p>
        </p:txBody>
      </p:sp>
      <p:sp>
        <p:nvSpPr>
          <p:cNvPr id="3" name="Text Placeholder 2">
            <a:extLst>
              <a:ext uri="{FF2B5EF4-FFF2-40B4-BE49-F238E27FC236}">
                <a16:creationId xmlns:a16="http://schemas.microsoft.com/office/drawing/2014/main" id="{7222F6EC-9ED6-CDF7-5812-E28542F97B0B}"/>
              </a:ext>
            </a:extLst>
          </p:cNvPr>
          <p:cNvSpPr>
            <a:spLocks noGrp="1"/>
          </p:cNvSpPr>
          <p:nvPr>
            <p:ph idx="1"/>
          </p:nvPr>
        </p:nvSpPr>
        <p:spPr>
          <a:xfrm>
            <a:off x="609604" y="1245350"/>
            <a:ext cx="11087425" cy="4367299"/>
          </a:xfrm>
        </p:spPr>
        <p:txBody>
          <a:bodyPr lIns="91440" tIns="45720" rIns="91440" bIns="45720" anchor="t">
            <a:normAutofit fontScale="92500" lnSpcReduction="20000"/>
          </a:bodyPr>
          <a:lstStyle/>
          <a:p>
            <a:pPr marL="114112" indent="0">
              <a:buNone/>
            </a:pPr>
            <a:r>
              <a:rPr lang="en-US" sz="3600" dirty="0">
                <a:solidFill>
                  <a:schemeClr val="accent6"/>
                </a:solidFill>
                <a:cs typeface="Segoe UI"/>
              </a:rPr>
              <a:t>They are the experts of themselves</a:t>
            </a:r>
          </a:p>
          <a:p>
            <a:pPr>
              <a:spcBef>
                <a:spcPct val="20000"/>
              </a:spcBef>
            </a:pPr>
            <a:endParaRPr lang="en-US" b="0" dirty="0">
              <a:solidFill>
                <a:schemeClr val="tx1"/>
              </a:solidFill>
              <a:ea typeface="+mn-lt"/>
              <a:cs typeface="+mn-lt"/>
            </a:endParaRPr>
          </a:p>
          <a:p>
            <a:pPr>
              <a:spcBef>
                <a:spcPct val="20000"/>
              </a:spcBef>
            </a:pPr>
            <a:r>
              <a:rPr lang="en-US" b="0" dirty="0">
                <a:solidFill>
                  <a:schemeClr val="tx1"/>
                </a:solidFill>
                <a:ea typeface="+mn-lt"/>
                <a:cs typeface="+mn-lt"/>
              </a:rPr>
              <a:t>Accept and respectfully mirror the language or terminology the patient may use when </a:t>
            </a:r>
          </a:p>
          <a:p>
            <a:pPr marL="685800" indent="-342900">
              <a:spcBef>
                <a:spcPct val="20000"/>
              </a:spcBef>
              <a:buFont typeface="Wingdings" panose="05000000000000000000" pitchFamily="2" charset="2"/>
              <a:buChar char="§"/>
            </a:pPr>
            <a:r>
              <a:rPr lang="en-US" b="0" dirty="0">
                <a:ea typeface="+mn-lt"/>
                <a:cs typeface="+mn-lt"/>
              </a:rPr>
              <a:t>Naming </a:t>
            </a:r>
            <a:r>
              <a:rPr lang="en-US" dirty="0">
                <a:ea typeface="+mn-lt"/>
                <a:cs typeface="+mn-lt"/>
              </a:rPr>
              <a:t>their</a:t>
            </a:r>
            <a:r>
              <a:rPr lang="en-US" b="0" dirty="0">
                <a:ea typeface="+mn-lt"/>
                <a:cs typeface="+mn-lt"/>
              </a:rPr>
              <a:t> body parts</a:t>
            </a:r>
          </a:p>
          <a:p>
            <a:pPr marL="685800" indent="-342900">
              <a:spcBef>
                <a:spcPct val="20000"/>
              </a:spcBef>
              <a:buFont typeface="Wingdings" panose="05000000000000000000" pitchFamily="2" charset="2"/>
              <a:buChar char="§"/>
            </a:pPr>
            <a:r>
              <a:rPr lang="en-US" b="0" dirty="0">
                <a:solidFill>
                  <a:schemeClr val="tx1"/>
                </a:solidFill>
                <a:ea typeface="+mn-lt"/>
                <a:cs typeface="+mn-lt"/>
              </a:rPr>
              <a:t>Disclosing their sexual orientation and gender identity</a:t>
            </a:r>
          </a:p>
          <a:p>
            <a:pPr marL="685800" indent="-342900">
              <a:spcBef>
                <a:spcPct val="20000"/>
              </a:spcBef>
              <a:buFont typeface="Wingdings" panose="05000000000000000000" pitchFamily="2" charset="2"/>
              <a:buChar char="§"/>
            </a:pPr>
            <a:r>
              <a:rPr lang="en-US" b="0" dirty="0">
                <a:solidFill>
                  <a:schemeClr val="tx1"/>
                </a:solidFill>
                <a:ea typeface="+mn-lt"/>
                <a:cs typeface="+mn-lt"/>
              </a:rPr>
              <a:t>Describing sexual acts or risk behaviors such as drug use or sex work</a:t>
            </a:r>
          </a:p>
          <a:p>
            <a:pPr>
              <a:spcBef>
                <a:spcPct val="20000"/>
              </a:spcBef>
            </a:pPr>
            <a:endParaRPr lang="en-US" b="0" dirty="0">
              <a:solidFill>
                <a:schemeClr val="tx1"/>
              </a:solidFill>
              <a:ea typeface="+mn-lt"/>
              <a:cs typeface="+mn-lt"/>
            </a:endParaRPr>
          </a:p>
          <a:p>
            <a:pPr>
              <a:spcBef>
                <a:spcPct val="20000"/>
              </a:spcBef>
            </a:pPr>
            <a:r>
              <a:rPr lang="en-US" b="0" dirty="0">
                <a:solidFill>
                  <a:schemeClr val="tx1"/>
                </a:solidFill>
                <a:ea typeface="+mn-lt"/>
                <a:cs typeface="+mn-lt"/>
              </a:rPr>
              <a:t>Assess level of health literacy</a:t>
            </a:r>
          </a:p>
          <a:p>
            <a:pPr marL="685800" indent="-342900">
              <a:spcBef>
                <a:spcPct val="20000"/>
              </a:spcBef>
              <a:buFont typeface="Wingdings" panose="05000000000000000000" pitchFamily="2" charset="2"/>
              <a:buChar char="§"/>
            </a:pPr>
            <a:r>
              <a:rPr lang="en-US" b="0" dirty="0">
                <a:solidFill>
                  <a:schemeClr val="tx1"/>
                </a:solidFill>
                <a:ea typeface="+mn-lt"/>
                <a:cs typeface="+mn-lt"/>
              </a:rPr>
              <a:t>Use language your patient can understand</a:t>
            </a:r>
          </a:p>
          <a:p>
            <a:pPr marL="685800" indent="-342900">
              <a:spcBef>
                <a:spcPct val="20000"/>
              </a:spcBef>
              <a:buFont typeface="Wingdings" panose="05000000000000000000" pitchFamily="2" charset="2"/>
              <a:buChar char="§"/>
            </a:pPr>
            <a:r>
              <a:rPr lang="en-US" b="0" dirty="0">
                <a:solidFill>
                  <a:schemeClr val="tx1"/>
                </a:solidFill>
                <a:cs typeface="Calibri"/>
              </a:rPr>
              <a:t>Supplement teaching with pictures, videos, etc.</a:t>
            </a:r>
            <a:endParaRPr lang="en-US" b="0" dirty="0">
              <a:solidFill>
                <a:schemeClr val="tx1"/>
              </a:solidFill>
              <a:ea typeface="+mn-lt"/>
              <a:cs typeface="+mn-lt"/>
            </a:endParaRPr>
          </a:p>
          <a:p>
            <a:pPr marL="685800" indent="-342900">
              <a:spcBef>
                <a:spcPct val="20000"/>
              </a:spcBef>
              <a:buFont typeface="Wingdings" panose="05000000000000000000" pitchFamily="2" charset="2"/>
              <a:buChar char="§"/>
            </a:pPr>
            <a:r>
              <a:rPr lang="en-US" b="0" dirty="0">
                <a:solidFill>
                  <a:schemeClr val="tx1"/>
                </a:solidFill>
                <a:ea typeface="+mn-lt"/>
                <a:cs typeface="+mn-lt"/>
              </a:rPr>
              <a:t>Use the "teach-back method" to ensure understanding</a:t>
            </a:r>
          </a:p>
          <a:p>
            <a:endParaRPr lang="en-US" sz="2800" dirty="0">
              <a:cs typeface="Segoe UI"/>
            </a:endParaRPr>
          </a:p>
        </p:txBody>
      </p:sp>
      <p:pic>
        <p:nvPicPr>
          <p:cNvPr id="6" name="Picture 5">
            <a:extLst>
              <a:ext uri="{FF2B5EF4-FFF2-40B4-BE49-F238E27FC236}">
                <a16:creationId xmlns:a16="http://schemas.microsoft.com/office/drawing/2014/main" id="{543CC21D-11F6-4BF5-BD41-9D0DCEE473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3881998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19ADC5-7A57-4BA1-862A-A04E77E5D04F}"/>
              </a:ext>
            </a:extLst>
          </p:cNvPr>
          <p:cNvSpPr>
            <a:spLocks noGrp="1"/>
          </p:cNvSpPr>
          <p:nvPr>
            <p:ph type="title"/>
          </p:nvPr>
        </p:nvSpPr>
        <p:spPr>
          <a:xfrm>
            <a:off x="609604" y="274639"/>
            <a:ext cx="11087425" cy="977387"/>
          </a:xfrm>
        </p:spPr>
        <p:txBody>
          <a:bodyPr/>
          <a:lstStyle/>
          <a:p>
            <a:r>
              <a:rPr lang="en-US" dirty="0">
                <a:solidFill>
                  <a:schemeClr val="accent6"/>
                </a:solidFill>
              </a:rPr>
              <a:t>AVOID ASSUMPTIONS</a:t>
            </a:r>
          </a:p>
        </p:txBody>
      </p:sp>
      <p:sp>
        <p:nvSpPr>
          <p:cNvPr id="5" name="Text Placeholder 4">
            <a:extLst>
              <a:ext uri="{FF2B5EF4-FFF2-40B4-BE49-F238E27FC236}">
                <a16:creationId xmlns:a16="http://schemas.microsoft.com/office/drawing/2014/main" id="{19846CCB-16B2-4AB5-AC98-1B1A5A5DCB6D}"/>
              </a:ext>
            </a:extLst>
          </p:cNvPr>
          <p:cNvSpPr>
            <a:spLocks noGrp="1"/>
          </p:cNvSpPr>
          <p:nvPr>
            <p:ph idx="1"/>
          </p:nvPr>
        </p:nvSpPr>
        <p:spPr>
          <a:xfrm>
            <a:off x="609603" y="1105722"/>
            <a:ext cx="10586220" cy="4812912"/>
          </a:xfrm>
        </p:spPr>
        <p:txBody>
          <a:bodyPr lIns="91440" tIns="45720" rIns="91440" bIns="45720" anchor="t">
            <a:normAutofit fontScale="85000" lnSpcReduction="20000"/>
          </a:bodyPr>
          <a:lstStyle/>
          <a:p>
            <a:pPr marL="114112" indent="0" fontAlgn="base">
              <a:buNone/>
            </a:pPr>
            <a:endParaRPr lang="en-US" sz="2600" b="1" dirty="0">
              <a:solidFill>
                <a:schemeClr val="tx1"/>
              </a:solidFill>
            </a:endParaRPr>
          </a:p>
          <a:p>
            <a:pPr marL="114112" indent="0" fontAlgn="base">
              <a:buNone/>
            </a:pPr>
            <a:r>
              <a:rPr lang="en-US" sz="2600" b="1" dirty="0">
                <a:solidFill>
                  <a:schemeClr val="tx1"/>
                </a:solidFill>
              </a:rPr>
              <a:t>A key principle of effective communication is to avoid making assumptions ​</a:t>
            </a:r>
          </a:p>
          <a:p>
            <a:pPr marL="114112" indent="0" fontAlgn="base">
              <a:buNone/>
            </a:pPr>
            <a:endParaRPr lang="en-US" sz="2600" b="1" dirty="0">
              <a:solidFill>
                <a:schemeClr val="tx1"/>
              </a:solidFill>
            </a:endParaRPr>
          </a:p>
          <a:p>
            <a:pPr marL="342900" indent="-342900" fontAlgn="base"/>
            <a:r>
              <a:rPr lang="en-US" sz="2600" dirty="0">
                <a:solidFill>
                  <a:schemeClr val="tx1"/>
                </a:solidFill>
              </a:rPr>
              <a:t>Approach each new encounter as a clean slate</a:t>
            </a:r>
            <a:endParaRPr lang="en-US" sz="2600" dirty="0">
              <a:solidFill>
                <a:schemeClr val="tx1"/>
              </a:solidFill>
              <a:cs typeface="Segoe UI"/>
            </a:endParaRPr>
          </a:p>
          <a:p>
            <a:pPr marL="342900" indent="-342900" fontAlgn="base"/>
            <a:r>
              <a:rPr lang="en-US" sz="2600" dirty="0">
                <a:solidFill>
                  <a:schemeClr val="tx1"/>
                </a:solidFill>
              </a:rPr>
              <a:t>Don’t assume you know a person’s story</a:t>
            </a:r>
            <a:endParaRPr lang="en-US" sz="2600" dirty="0">
              <a:solidFill>
                <a:schemeClr val="tx1"/>
              </a:solidFill>
              <a:cs typeface="Segoe UI"/>
            </a:endParaRPr>
          </a:p>
          <a:p>
            <a:pPr marL="342900" indent="-342900" fontAlgn="base"/>
            <a:r>
              <a:rPr lang="en-US" sz="2600" dirty="0">
                <a:solidFill>
                  <a:schemeClr val="tx1"/>
                </a:solidFill>
              </a:rPr>
              <a:t>Don’t assume you know a person’s gender identity,  sexual orientation, or sexual expression based on how they look or sound, dress, behave, etc.​</a:t>
            </a:r>
            <a:endParaRPr lang="en-US" sz="2600" dirty="0">
              <a:solidFill>
                <a:schemeClr val="tx1"/>
              </a:solidFill>
              <a:cs typeface="Segoe UI"/>
            </a:endParaRPr>
          </a:p>
          <a:p>
            <a:pPr marL="342900" indent="-342900" fontAlgn="base"/>
            <a:r>
              <a:rPr lang="en-US" sz="2600" dirty="0">
                <a:solidFill>
                  <a:schemeClr val="tx1"/>
                </a:solidFill>
              </a:rPr>
              <a:t>Don’t assume you know how a person wants to describe themselves or their partners​</a:t>
            </a:r>
            <a:endParaRPr lang="en-US" sz="2600" dirty="0">
              <a:solidFill>
                <a:schemeClr val="tx1"/>
              </a:solidFill>
              <a:cs typeface="Segoe UI"/>
            </a:endParaRPr>
          </a:p>
          <a:p>
            <a:pPr marL="342900" indent="-342900" fontAlgn="base"/>
            <a:r>
              <a:rPr lang="en-US" sz="2600" dirty="0">
                <a:solidFill>
                  <a:schemeClr val="tx1"/>
                </a:solidFill>
              </a:rPr>
              <a:t>Don’t assume all your patients are heterosexual and cisgender (not transgender)​, or that you know what a transgender person looks like – Only 40% of transgender people are "out" to their healthcare providers (2015 US Trans Survey)</a:t>
            </a:r>
            <a:endParaRPr lang="en-US" sz="2600" dirty="0">
              <a:solidFill>
                <a:schemeClr val="tx1"/>
              </a:solidFill>
              <a:cs typeface="Segoe UI"/>
            </a:endParaRPr>
          </a:p>
          <a:p>
            <a:pPr marL="342900" indent="-342900" fontAlgn="base"/>
            <a:r>
              <a:rPr lang="en-US" sz="2600" dirty="0"/>
              <a:t>Don't assume your patients are (or are not) sexually active​</a:t>
            </a:r>
            <a:endParaRPr lang="en-US" sz="2600" dirty="0">
              <a:cs typeface="Segoe UI"/>
            </a:endParaRPr>
          </a:p>
          <a:p>
            <a:pPr fontAlgn="base"/>
            <a:endParaRPr lang="en-US" sz="2000" dirty="0">
              <a:solidFill>
                <a:schemeClr val="tx1"/>
              </a:solidFill>
            </a:endParaRPr>
          </a:p>
          <a:p>
            <a:endParaRPr lang="en-US" dirty="0"/>
          </a:p>
        </p:txBody>
      </p:sp>
      <p:pic>
        <p:nvPicPr>
          <p:cNvPr id="7" name="Picture 6">
            <a:extLst>
              <a:ext uri="{FF2B5EF4-FFF2-40B4-BE49-F238E27FC236}">
                <a16:creationId xmlns:a16="http://schemas.microsoft.com/office/drawing/2014/main" id="{9619EA6F-58FE-4E1C-8372-A5FEC83AE7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3397938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F21E1B-432F-40A3-ABA2-F12C4982C241}"/>
              </a:ext>
            </a:extLst>
          </p:cNvPr>
          <p:cNvSpPr>
            <a:spLocks noGrp="1"/>
          </p:cNvSpPr>
          <p:nvPr>
            <p:ph type="title" idx="4294967295"/>
          </p:nvPr>
        </p:nvSpPr>
        <p:spPr>
          <a:xfrm>
            <a:off x="371265" y="306197"/>
            <a:ext cx="6477000" cy="1189037"/>
          </a:xfrm>
        </p:spPr>
        <p:txBody>
          <a:bodyPr/>
          <a:lstStyle/>
          <a:p>
            <a:r>
              <a:rPr lang="en-US" sz="5400" dirty="0">
                <a:solidFill>
                  <a:schemeClr val="accent6"/>
                </a:solidFill>
              </a:rPr>
              <a:t>Communicate</a:t>
            </a:r>
            <a:endParaRPr lang="en-US" dirty="0">
              <a:solidFill>
                <a:schemeClr val="accent6"/>
              </a:solidFill>
            </a:endParaRPr>
          </a:p>
        </p:txBody>
      </p:sp>
      <p:sp>
        <p:nvSpPr>
          <p:cNvPr id="7" name="Text Placeholder 6">
            <a:extLst>
              <a:ext uri="{FF2B5EF4-FFF2-40B4-BE49-F238E27FC236}">
                <a16:creationId xmlns:a16="http://schemas.microsoft.com/office/drawing/2014/main" id="{A46CCCA8-08BB-4FF9-8BE4-A199D857D545}"/>
              </a:ext>
            </a:extLst>
          </p:cNvPr>
          <p:cNvSpPr>
            <a:spLocks noGrp="1"/>
          </p:cNvSpPr>
          <p:nvPr>
            <p:ph type="body" sz="quarter" idx="4294967295"/>
          </p:nvPr>
        </p:nvSpPr>
        <p:spPr>
          <a:xfrm>
            <a:off x="735980" y="1967132"/>
            <a:ext cx="10752636" cy="3276600"/>
          </a:xfrm>
        </p:spPr>
        <p:txBody>
          <a:bodyPr>
            <a:normAutofit/>
          </a:bodyPr>
          <a:lstStyle/>
          <a:p>
            <a:pPr marL="114112" indent="0">
              <a:buNone/>
            </a:pPr>
            <a:r>
              <a:rPr lang="en-US" sz="2400" dirty="0">
                <a:solidFill>
                  <a:schemeClr val="tx1"/>
                </a:solidFill>
              </a:rPr>
              <a:t>Explain to your patients why the questions you are asking are relevant to why they are being seen. </a:t>
            </a:r>
          </a:p>
          <a:p>
            <a:pPr marL="114112" indent="0">
              <a:buNone/>
            </a:pPr>
            <a:endParaRPr lang="en-US" dirty="0"/>
          </a:p>
          <a:p>
            <a:pPr marL="114112" indent="0">
              <a:buNone/>
            </a:pPr>
            <a:r>
              <a:rPr lang="en-US" sz="2400" dirty="0">
                <a:solidFill>
                  <a:schemeClr val="tx1"/>
                </a:solidFill>
              </a:rPr>
              <a:t>Example: If a patient comes in for their physical exam, you may need to explain that knowing their gender identity (cis/trans), substance use history or sexual behaviors is important to ensure you are recommending the appropriate screenings and preventative care.​</a:t>
            </a:r>
          </a:p>
        </p:txBody>
      </p:sp>
      <p:pic>
        <p:nvPicPr>
          <p:cNvPr id="8" name="Picture 7">
            <a:extLst>
              <a:ext uri="{FF2B5EF4-FFF2-40B4-BE49-F238E27FC236}">
                <a16:creationId xmlns:a16="http://schemas.microsoft.com/office/drawing/2014/main" id="{13D99323-5A76-4A48-90E6-4955E633A8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155272"/>
            <a:ext cx="905621" cy="793062"/>
          </a:xfrm>
          <a:prstGeom prst="rect">
            <a:avLst/>
          </a:prstGeom>
        </p:spPr>
      </p:pic>
    </p:spTree>
    <p:extLst>
      <p:ext uri="{BB962C8B-B14F-4D97-AF65-F5344CB8AC3E}">
        <p14:creationId xmlns:p14="http://schemas.microsoft.com/office/powerpoint/2010/main" val="2973578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A29E-2814-1F0B-8A4A-AED88DBBF4B7}"/>
              </a:ext>
            </a:extLst>
          </p:cNvPr>
          <p:cNvSpPr>
            <a:spLocks noGrp="1"/>
          </p:cNvSpPr>
          <p:nvPr>
            <p:ph type="title"/>
          </p:nvPr>
        </p:nvSpPr>
        <p:spPr>
          <a:xfrm>
            <a:off x="989542" y="2985043"/>
            <a:ext cx="10212916" cy="1168401"/>
          </a:xfrm>
        </p:spPr>
        <p:txBody>
          <a:bodyPr/>
          <a:lstStyle/>
          <a:p>
            <a:r>
              <a:rPr lang="en-US" sz="4800" b="1" dirty="0"/>
              <a:t>Now that you know….</a:t>
            </a:r>
          </a:p>
        </p:txBody>
      </p:sp>
      <p:pic>
        <p:nvPicPr>
          <p:cNvPr id="4" name="Picture 3">
            <a:extLst>
              <a:ext uri="{FF2B5EF4-FFF2-40B4-BE49-F238E27FC236}">
                <a16:creationId xmlns:a16="http://schemas.microsoft.com/office/drawing/2014/main" id="{10E64054-7F81-9BE0-24B5-2DCB633EF4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155272"/>
            <a:ext cx="905621" cy="793062"/>
          </a:xfrm>
          <a:prstGeom prst="rect">
            <a:avLst/>
          </a:prstGeom>
        </p:spPr>
      </p:pic>
    </p:spTree>
    <p:extLst>
      <p:ext uri="{BB962C8B-B14F-4D97-AF65-F5344CB8AC3E}">
        <p14:creationId xmlns:p14="http://schemas.microsoft.com/office/powerpoint/2010/main" val="3488770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2AD8E-4C7C-4A1B-89B1-9A0997F4F30E}"/>
              </a:ext>
            </a:extLst>
          </p:cNvPr>
          <p:cNvSpPr>
            <a:spLocks noGrp="1"/>
          </p:cNvSpPr>
          <p:nvPr>
            <p:ph type="title" idx="4294967295"/>
          </p:nvPr>
        </p:nvSpPr>
        <p:spPr>
          <a:xfrm>
            <a:off x="211015" y="331019"/>
            <a:ext cx="10591800" cy="646112"/>
          </a:xfrm>
        </p:spPr>
        <p:txBody>
          <a:bodyPr/>
          <a:lstStyle/>
          <a:p>
            <a:r>
              <a:rPr lang="en-US" dirty="0">
                <a:solidFill>
                  <a:schemeClr val="accent6"/>
                </a:solidFill>
              </a:rPr>
              <a:t>How Do We Change Our Practices?</a:t>
            </a:r>
          </a:p>
        </p:txBody>
      </p:sp>
      <p:graphicFrame>
        <p:nvGraphicFramePr>
          <p:cNvPr id="6" name="Diagram 5">
            <a:extLst>
              <a:ext uri="{FF2B5EF4-FFF2-40B4-BE49-F238E27FC236}">
                <a16:creationId xmlns:a16="http://schemas.microsoft.com/office/drawing/2014/main" id="{D6439CF0-D068-41C3-8160-1D7879469BCF}"/>
              </a:ext>
            </a:extLst>
          </p:cNvPr>
          <p:cNvGraphicFramePr/>
          <p:nvPr>
            <p:extLst>
              <p:ext uri="{D42A27DB-BD31-4B8C-83A1-F6EECF244321}">
                <p14:modId xmlns:p14="http://schemas.microsoft.com/office/powerpoint/2010/main" val="964772877"/>
              </p:ext>
            </p:extLst>
          </p:nvPr>
        </p:nvGraphicFramePr>
        <p:xfrm>
          <a:off x="317380" y="1114881"/>
          <a:ext cx="11557239" cy="492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F74899D-AC91-45C6-BB3C-30C0B8C287D9}"/>
              </a:ext>
            </a:extLst>
          </p:cNvPr>
          <p:cNvSpPr txBox="1"/>
          <p:nvPr/>
        </p:nvSpPr>
        <p:spPr>
          <a:xfrm>
            <a:off x="2005231" y="6373092"/>
            <a:ext cx="7003367" cy="307777"/>
          </a:xfrm>
          <a:prstGeom prst="rect">
            <a:avLst/>
          </a:prstGeom>
          <a:noFill/>
        </p:spPr>
        <p:txBody>
          <a:bodyPr wrap="square" rtlCol="0">
            <a:spAutoFit/>
          </a:bodyPr>
          <a:lstStyle/>
          <a:p>
            <a:r>
              <a:rPr lang="en-US" altLang="en-US" sz="1400" dirty="0"/>
              <a:t>Source: End Stigma End HIV Alliance Source: (ESEHA) Anti-Stigma Guidelines</a:t>
            </a:r>
          </a:p>
        </p:txBody>
      </p:sp>
      <p:pic>
        <p:nvPicPr>
          <p:cNvPr id="2" name="Picture 1">
            <a:extLst>
              <a:ext uri="{FF2B5EF4-FFF2-40B4-BE49-F238E27FC236}">
                <a16:creationId xmlns:a16="http://schemas.microsoft.com/office/drawing/2014/main" id="{A9F5A334-8225-740B-07E6-88B74F3C8F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1430663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r>
              <a:rPr lang="en-US" sz="3600"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a:bodyPr>
          <a:lstStyle/>
          <a:p>
            <a:r>
              <a:rPr lang="en-US" sz="2800" dirty="0"/>
              <a:t>SCAETC recognizes that language is constantly evolving, and while we make every effort to avoid bias and stigmatizing terms, we acknowledge that unintentional lapses may occur in our presentations.</a:t>
            </a:r>
          </a:p>
          <a:p>
            <a:r>
              <a:rPr lang="en-US" sz="2800" dirty="0"/>
              <a:t>We value your feedback and encourage you to share any concerns related to language, images, or concepts that may be offensive or stigmatizing. </a:t>
            </a:r>
          </a:p>
          <a:p>
            <a:r>
              <a:rPr lang="en-US" sz="2800" dirty="0"/>
              <a:t>Your input will help us refine and improve our presentations, ensuring they remain inclusive and respectful to participants.</a:t>
            </a:r>
          </a:p>
        </p:txBody>
      </p:sp>
      <p:pic>
        <p:nvPicPr>
          <p:cNvPr id="4" name="Picture 8" descr="New Metro Health_COLOR LOGO.png">
            <a:extLst>
              <a:ext uri="{FF2B5EF4-FFF2-40B4-BE49-F238E27FC236}">
                <a16:creationId xmlns:a16="http://schemas.microsoft.com/office/drawing/2014/main" id="{E058833D-E6E1-3701-B7E7-A54A60F6D5C0}"/>
              </a:ext>
            </a:extLst>
          </p:cNvPr>
          <p:cNvPicPr>
            <a:picLocks noChangeAspect="1"/>
          </p:cNvPicPr>
          <p:nvPr/>
        </p:nvPicPr>
        <p:blipFill>
          <a:blip r:embed="rId3"/>
          <a:stretch>
            <a:fillRect/>
          </a:stretch>
        </p:blipFill>
        <p:spPr>
          <a:xfrm>
            <a:off x="196340" y="5982517"/>
            <a:ext cx="1003827" cy="875483"/>
          </a:xfrm>
          <a:prstGeom prst="rect">
            <a:avLst/>
          </a:prstGeom>
        </p:spPr>
      </p:pic>
    </p:spTree>
    <p:extLst>
      <p:ext uri="{BB962C8B-B14F-4D97-AF65-F5344CB8AC3E}">
        <p14:creationId xmlns:p14="http://schemas.microsoft.com/office/powerpoint/2010/main" val="862975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2AD8E-4C7C-4A1B-89B1-9A0997F4F30E}"/>
              </a:ext>
            </a:extLst>
          </p:cNvPr>
          <p:cNvSpPr>
            <a:spLocks noGrp="1"/>
          </p:cNvSpPr>
          <p:nvPr>
            <p:ph type="title" idx="4294967295"/>
          </p:nvPr>
        </p:nvSpPr>
        <p:spPr>
          <a:xfrm>
            <a:off x="211015" y="331019"/>
            <a:ext cx="10591800" cy="646112"/>
          </a:xfrm>
        </p:spPr>
        <p:txBody>
          <a:bodyPr/>
          <a:lstStyle/>
          <a:p>
            <a:r>
              <a:rPr lang="en-US" dirty="0">
                <a:solidFill>
                  <a:schemeClr val="accent6"/>
                </a:solidFill>
              </a:rPr>
              <a:t>How Do We Change Our Practices?</a:t>
            </a:r>
          </a:p>
        </p:txBody>
      </p:sp>
      <p:graphicFrame>
        <p:nvGraphicFramePr>
          <p:cNvPr id="6" name="Diagram 5">
            <a:extLst>
              <a:ext uri="{FF2B5EF4-FFF2-40B4-BE49-F238E27FC236}">
                <a16:creationId xmlns:a16="http://schemas.microsoft.com/office/drawing/2014/main" id="{D6439CF0-D068-41C3-8160-1D7879469BCF}"/>
              </a:ext>
            </a:extLst>
          </p:cNvPr>
          <p:cNvGraphicFramePr/>
          <p:nvPr>
            <p:extLst>
              <p:ext uri="{D42A27DB-BD31-4B8C-83A1-F6EECF244321}">
                <p14:modId xmlns:p14="http://schemas.microsoft.com/office/powerpoint/2010/main" val="1931940589"/>
              </p:ext>
            </p:extLst>
          </p:nvPr>
        </p:nvGraphicFramePr>
        <p:xfrm>
          <a:off x="317380" y="1114881"/>
          <a:ext cx="11557239" cy="4925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F74899D-AC91-45C6-BB3C-30C0B8C287D9}"/>
              </a:ext>
            </a:extLst>
          </p:cNvPr>
          <p:cNvSpPr txBox="1"/>
          <p:nvPr/>
        </p:nvSpPr>
        <p:spPr>
          <a:xfrm>
            <a:off x="2005231" y="6373092"/>
            <a:ext cx="7003367" cy="307777"/>
          </a:xfrm>
          <a:prstGeom prst="rect">
            <a:avLst/>
          </a:prstGeom>
          <a:noFill/>
        </p:spPr>
        <p:txBody>
          <a:bodyPr wrap="square" rtlCol="0">
            <a:spAutoFit/>
          </a:bodyPr>
          <a:lstStyle/>
          <a:p>
            <a:r>
              <a:rPr lang="en-US" altLang="en-US" sz="1400" dirty="0"/>
              <a:t>Source: End Stigma End HIV Alliance Source: (ESEHA) Anti-Stigma Guidelines</a:t>
            </a:r>
          </a:p>
        </p:txBody>
      </p:sp>
      <p:pic>
        <p:nvPicPr>
          <p:cNvPr id="2" name="Picture 1">
            <a:extLst>
              <a:ext uri="{FF2B5EF4-FFF2-40B4-BE49-F238E27FC236}">
                <a16:creationId xmlns:a16="http://schemas.microsoft.com/office/drawing/2014/main" id="{A7113EC2-B513-2547-0C49-25739863C5F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2419945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2AD8E-4C7C-4A1B-89B1-9A0997F4F30E}"/>
              </a:ext>
            </a:extLst>
          </p:cNvPr>
          <p:cNvSpPr>
            <a:spLocks noGrp="1"/>
          </p:cNvSpPr>
          <p:nvPr>
            <p:ph type="title" idx="4294967295"/>
          </p:nvPr>
        </p:nvSpPr>
        <p:spPr>
          <a:xfrm>
            <a:off x="0" y="192088"/>
            <a:ext cx="10591800" cy="646112"/>
          </a:xfrm>
        </p:spPr>
        <p:txBody>
          <a:bodyPr/>
          <a:lstStyle/>
          <a:p>
            <a:r>
              <a:rPr lang="en-US">
                <a:solidFill>
                  <a:schemeClr val="accent6"/>
                </a:solidFill>
              </a:rPr>
              <a:t>How Do We Change Our Practices?</a:t>
            </a:r>
          </a:p>
        </p:txBody>
      </p:sp>
      <p:graphicFrame>
        <p:nvGraphicFramePr>
          <p:cNvPr id="6" name="Diagram 5">
            <a:extLst>
              <a:ext uri="{FF2B5EF4-FFF2-40B4-BE49-F238E27FC236}">
                <a16:creationId xmlns:a16="http://schemas.microsoft.com/office/drawing/2014/main" id="{D6439CF0-D068-41C3-8160-1D7879469BCF}"/>
              </a:ext>
            </a:extLst>
          </p:cNvPr>
          <p:cNvGraphicFramePr/>
          <p:nvPr>
            <p:extLst>
              <p:ext uri="{D42A27DB-BD31-4B8C-83A1-F6EECF244321}">
                <p14:modId xmlns:p14="http://schemas.microsoft.com/office/powerpoint/2010/main" val="2225239828"/>
              </p:ext>
            </p:extLst>
          </p:nvPr>
        </p:nvGraphicFramePr>
        <p:xfrm>
          <a:off x="267286" y="934279"/>
          <a:ext cx="11633768" cy="507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F74899D-AC91-45C6-BB3C-30C0B8C287D9}"/>
              </a:ext>
            </a:extLst>
          </p:cNvPr>
          <p:cNvSpPr txBox="1"/>
          <p:nvPr/>
        </p:nvSpPr>
        <p:spPr>
          <a:xfrm>
            <a:off x="1634941" y="6461469"/>
            <a:ext cx="9931577" cy="307777"/>
          </a:xfrm>
          <a:prstGeom prst="rect">
            <a:avLst/>
          </a:prstGeom>
          <a:noFill/>
        </p:spPr>
        <p:txBody>
          <a:bodyPr wrap="square" rtlCol="0">
            <a:spAutoFit/>
          </a:bodyPr>
          <a:lstStyle/>
          <a:p>
            <a:r>
              <a:rPr lang="en-US" altLang="en-US" sz="1400" dirty="0"/>
              <a:t>Source: End Stigma End HIV Alliance Source: (ESEHA) Anti-Stigma Guidelines</a:t>
            </a:r>
          </a:p>
        </p:txBody>
      </p:sp>
      <p:pic>
        <p:nvPicPr>
          <p:cNvPr id="7" name="Picture 6">
            <a:extLst>
              <a:ext uri="{FF2B5EF4-FFF2-40B4-BE49-F238E27FC236}">
                <a16:creationId xmlns:a16="http://schemas.microsoft.com/office/drawing/2014/main" id="{91A3A629-B6B9-4348-B702-07148E5035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29550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02AD8E-4C7C-4A1B-89B1-9A0997F4F30E}"/>
              </a:ext>
            </a:extLst>
          </p:cNvPr>
          <p:cNvSpPr>
            <a:spLocks noGrp="1"/>
          </p:cNvSpPr>
          <p:nvPr>
            <p:ph type="title" idx="4294967295"/>
          </p:nvPr>
        </p:nvSpPr>
        <p:spPr>
          <a:xfrm>
            <a:off x="0" y="192088"/>
            <a:ext cx="10591800" cy="646112"/>
          </a:xfrm>
        </p:spPr>
        <p:txBody>
          <a:bodyPr/>
          <a:lstStyle/>
          <a:p>
            <a:r>
              <a:rPr lang="en-US">
                <a:solidFill>
                  <a:schemeClr val="accent6"/>
                </a:solidFill>
              </a:rPr>
              <a:t>How Do We Change Our Practices?</a:t>
            </a:r>
          </a:p>
        </p:txBody>
      </p:sp>
      <p:graphicFrame>
        <p:nvGraphicFramePr>
          <p:cNvPr id="6" name="Diagram 5">
            <a:extLst>
              <a:ext uri="{FF2B5EF4-FFF2-40B4-BE49-F238E27FC236}">
                <a16:creationId xmlns:a16="http://schemas.microsoft.com/office/drawing/2014/main" id="{D6439CF0-D068-41C3-8160-1D7879469BCF}"/>
              </a:ext>
            </a:extLst>
          </p:cNvPr>
          <p:cNvGraphicFramePr/>
          <p:nvPr>
            <p:extLst>
              <p:ext uri="{D42A27DB-BD31-4B8C-83A1-F6EECF244321}">
                <p14:modId xmlns:p14="http://schemas.microsoft.com/office/powerpoint/2010/main" val="2983534633"/>
              </p:ext>
            </p:extLst>
          </p:nvPr>
        </p:nvGraphicFramePr>
        <p:xfrm>
          <a:off x="156793" y="838200"/>
          <a:ext cx="11633768" cy="450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EF74899D-AC91-45C6-BB3C-30C0B8C287D9}"/>
              </a:ext>
            </a:extLst>
          </p:cNvPr>
          <p:cNvSpPr txBox="1"/>
          <p:nvPr/>
        </p:nvSpPr>
        <p:spPr>
          <a:xfrm>
            <a:off x="1634941" y="6461469"/>
            <a:ext cx="9931577" cy="307777"/>
          </a:xfrm>
          <a:prstGeom prst="rect">
            <a:avLst/>
          </a:prstGeom>
          <a:noFill/>
        </p:spPr>
        <p:txBody>
          <a:bodyPr wrap="square" rtlCol="0">
            <a:spAutoFit/>
          </a:bodyPr>
          <a:lstStyle/>
          <a:p>
            <a:r>
              <a:rPr lang="en-US" altLang="en-US" sz="1400" dirty="0"/>
              <a:t>Source: End Stigma End HIV Alliance Source: (ESEHA) Anti-Stigma Guidelines</a:t>
            </a:r>
          </a:p>
        </p:txBody>
      </p:sp>
      <p:pic>
        <p:nvPicPr>
          <p:cNvPr id="7" name="Picture 6">
            <a:extLst>
              <a:ext uri="{FF2B5EF4-FFF2-40B4-BE49-F238E27FC236}">
                <a16:creationId xmlns:a16="http://schemas.microsoft.com/office/drawing/2014/main" id="{91A3A629-B6B9-4348-B702-07148E50353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1145053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A36B3A-558B-413E-877B-7275290AB783}"/>
              </a:ext>
            </a:extLst>
          </p:cNvPr>
          <p:cNvSpPr>
            <a:spLocks noGrp="1"/>
          </p:cNvSpPr>
          <p:nvPr>
            <p:ph type="title" idx="4294967295"/>
          </p:nvPr>
        </p:nvSpPr>
        <p:spPr>
          <a:xfrm>
            <a:off x="327074" y="252607"/>
            <a:ext cx="6477000" cy="1189038"/>
          </a:xfrm>
        </p:spPr>
        <p:txBody>
          <a:bodyPr/>
          <a:lstStyle/>
          <a:p>
            <a:r>
              <a:rPr lang="en-US">
                <a:solidFill>
                  <a:schemeClr val="accent6"/>
                </a:solidFill>
              </a:rPr>
              <a:t>Resources</a:t>
            </a:r>
          </a:p>
        </p:txBody>
      </p:sp>
      <p:sp>
        <p:nvSpPr>
          <p:cNvPr id="3" name="Text Placeholder 2">
            <a:extLst>
              <a:ext uri="{FF2B5EF4-FFF2-40B4-BE49-F238E27FC236}">
                <a16:creationId xmlns:a16="http://schemas.microsoft.com/office/drawing/2014/main" id="{68675CE5-70A2-411D-881E-7B75B82931F4}"/>
              </a:ext>
            </a:extLst>
          </p:cNvPr>
          <p:cNvSpPr>
            <a:spLocks noGrp="1"/>
          </p:cNvSpPr>
          <p:nvPr>
            <p:ph type="body" sz="quarter" idx="4294967295"/>
          </p:nvPr>
        </p:nvSpPr>
        <p:spPr>
          <a:xfrm>
            <a:off x="327074" y="1282505"/>
            <a:ext cx="9702018" cy="5322888"/>
          </a:xfrm>
        </p:spPr>
        <p:txBody>
          <a:bodyPr lIns="91440" tIns="45720" rIns="91440" bIns="45720" anchor="t">
            <a:normAutofit/>
          </a:bodyPr>
          <a:lstStyle/>
          <a:p>
            <a:pPr lvl="1"/>
            <a:r>
              <a:rPr lang="fr-FR" dirty="0">
                <a:hlinkClick r:id="rId2"/>
              </a:rPr>
              <a:t>https://nastad.org/issues/stigma</a:t>
            </a:r>
            <a:endParaRPr lang="fr-FR" dirty="0">
              <a:cs typeface="Segoe UI"/>
              <a:hlinkClick r:id="rId2"/>
            </a:endParaRPr>
          </a:p>
          <a:p>
            <a:pPr lvl="1"/>
            <a:r>
              <a:rPr lang="fr-FR" dirty="0">
                <a:hlinkClick r:id="rId2"/>
              </a:rPr>
              <a:t>https://endstigmaendhiv.com/resources/</a:t>
            </a:r>
            <a:endParaRPr lang="fr-FR" dirty="0">
              <a:cs typeface="Segoe UI"/>
              <a:hlinkClick r:id="rId2"/>
            </a:endParaRPr>
          </a:p>
          <a:p>
            <a:pPr lvl="1"/>
            <a:r>
              <a:rPr lang="fr-FR" dirty="0">
                <a:hlinkClick r:id="rId2"/>
              </a:rPr>
              <a:t>https://endstigmaendhiv.com/wp-content/uploads/2021/06/Anti-Stigma-Guidelines-for-Distribution-3-2021-1.pdf</a:t>
            </a:r>
            <a:endParaRPr lang="fr-FR" dirty="0">
              <a:cs typeface="Segoe UI"/>
              <a:hlinkClick r:id="rId2"/>
            </a:endParaRPr>
          </a:p>
          <a:p>
            <a:pPr lvl="1"/>
            <a:r>
              <a:rPr lang="fr-FR" dirty="0">
                <a:hlinkClick r:id="rId2"/>
              </a:rPr>
              <a:t>https://beyondlabels.marchofdimes.org/index.html#why_matters</a:t>
            </a:r>
            <a:endParaRPr lang="fr-FR" dirty="0">
              <a:cs typeface="Segoe UI"/>
            </a:endParaRPr>
          </a:p>
          <a:p>
            <a:pPr lvl="1"/>
            <a:r>
              <a:rPr lang="fr-FR" dirty="0">
                <a:hlinkClick r:id="rId3"/>
              </a:rPr>
              <a:t>http://www.healthpolicyproject.com/pubs/281_SDTrainingGuide.pdf</a:t>
            </a:r>
            <a:endParaRPr lang="fr-FR" dirty="0">
              <a:cs typeface="Segoe UI"/>
            </a:endParaRPr>
          </a:p>
          <a:p>
            <a:pPr lvl="1"/>
            <a:r>
              <a:rPr lang="fr-FR" dirty="0">
                <a:hlinkClick r:id="rId4"/>
              </a:rPr>
              <a:t>https://www.nami.org/Blogs/NAMI-Blog/October-2018/Overcoming-Stigma</a:t>
            </a:r>
            <a:endParaRPr lang="fr-FR" dirty="0">
              <a:cs typeface="Segoe UI"/>
              <a:hlinkClick r:id="rId4"/>
            </a:endParaRPr>
          </a:p>
          <a:p>
            <a:pPr lvl="1"/>
            <a:r>
              <a:rPr lang="fr-FR" dirty="0">
                <a:hlinkClick r:id="rId4"/>
              </a:rPr>
              <a:t>https://www.cdc.gov/hiv/basics/hiv-stigma/</a:t>
            </a:r>
            <a:endParaRPr lang="fr-FR" dirty="0">
              <a:cs typeface="Segoe UI"/>
            </a:endParaRPr>
          </a:p>
          <a:p>
            <a:pPr lvl="1"/>
            <a:r>
              <a:rPr lang="en-US" dirty="0">
                <a:hlinkClick r:id="rId5"/>
              </a:rPr>
              <a:t>https://www.cdc.gov/stopoverdose/stigma/</a:t>
            </a:r>
            <a:endParaRPr lang="en-US" dirty="0">
              <a:cs typeface="Segoe UI"/>
            </a:endParaRPr>
          </a:p>
          <a:p>
            <a:pPr lvl="1"/>
            <a:r>
              <a:rPr lang="en-US" dirty="0">
                <a:ea typeface="+mn-lt"/>
                <a:cs typeface="+mn-lt"/>
                <a:hlinkClick r:id="rId6"/>
              </a:rPr>
              <a:t>https://www.cdc.gov/policy/hst/hi5/index.html</a:t>
            </a:r>
            <a:endParaRPr lang="en-US" dirty="0">
              <a:ea typeface="+mn-lt"/>
              <a:cs typeface="+mn-lt"/>
            </a:endParaRPr>
          </a:p>
          <a:p>
            <a:pPr lvl="1"/>
            <a:r>
              <a:rPr lang="en-US" dirty="0">
                <a:ea typeface="+mn-lt"/>
                <a:cs typeface="+mn-lt"/>
                <a:hlinkClick r:id="rId7"/>
              </a:rPr>
              <a:t>http://corazonsa.org/all-programs/</a:t>
            </a:r>
          </a:p>
          <a:p>
            <a:pPr lvl="1"/>
            <a:endParaRPr lang="en-US" dirty="0">
              <a:cs typeface="Segoe UI"/>
            </a:endParaRPr>
          </a:p>
          <a:p>
            <a:pPr lvl="1"/>
            <a:endParaRPr lang="en-US" dirty="0">
              <a:cs typeface="Segoe UI"/>
            </a:endParaRPr>
          </a:p>
          <a:p>
            <a:pPr lvl="1"/>
            <a:endParaRPr lang="en-US" dirty="0">
              <a:cs typeface="Segoe UI"/>
            </a:endParaRPr>
          </a:p>
          <a:p>
            <a:endParaRPr lang="en-US" dirty="0">
              <a:cs typeface="Segoe UI"/>
            </a:endParaRPr>
          </a:p>
        </p:txBody>
      </p:sp>
      <p:pic>
        <p:nvPicPr>
          <p:cNvPr id="6" name="Picture 5">
            <a:extLst>
              <a:ext uri="{FF2B5EF4-FFF2-40B4-BE49-F238E27FC236}">
                <a16:creationId xmlns:a16="http://schemas.microsoft.com/office/drawing/2014/main" id="{BD8E7077-01D3-4C26-8823-85C5ADAB5CC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336652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75063" y="1752600"/>
            <a:ext cx="4743450" cy="3771900"/>
          </a:xfrm>
        </p:spPr>
        <p:txBody>
          <a:bodyPr>
            <a:normAutofit fontScale="92500"/>
          </a:bodyPr>
          <a:lstStyle/>
          <a:p>
            <a:r>
              <a:rPr lang="en-US" dirty="0"/>
              <a:t>National Clinician  Consultation Center </a:t>
            </a:r>
            <a:r>
              <a:rPr lang="en-US" sz="1800" dirty="0">
                <a:hlinkClick r:id="rId3"/>
              </a:rPr>
              <a:t>http://nccc.ucsf.edu/</a:t>
            </a:r>
            <a:endParaRPr lang="en-US" sz="195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p:txBody>
      </p:sp>
      <p:sp>
        <p:nvSpPr>
          <p:cNvPr id="7" name="Content Placeholder 6"/>
          <p:cNvSpPr>
            <a:spLocks noGrp="1"/>
          </p:cNvSpPr>
          <p:nvPr>
            <p:ph sz="half" idx="2"/>
          </p:nvPr>
        </p:nvSpPr>
        <p:spPr>
          <a:xfrm>
            <a:off x="5998464" y="1752600"/>
            <a:ext cx="4605964" cy="3771900"/>
          </a:xfrm>
        </p:spPr>
        <p:txBody>
          <a:bodyPr>
            <a:normAutofit fontScale="92500"/>
          </a:bodyPr>
          <a:lstStyle/>
          <a:p>
            <a:r>
              <a:rPr lang="en-US" dirty="0"/>
              <a:t>AETC National HIV Curriculum </a:t>
            </a:r>
            <a:r>
              <a:rPr lang="en-US" sz="1900" dirty="0">
                <a:hlinkClick r:id="rId4"/>
              </a:rPr>
              <a:t>https://aidsetc.org/nhc</a:t>
            </a:r>
            <a:endParaRPr lang="en-US" sz="1900" dirty="0"/>
          </a:p>
          <a:p>
            <a:endParaRPr lang="en-US" sz="900" dirty="0"/>
          </a:p>
          <a:p>
            <a:r>
              <a:rPr lang="en-US" dirty="0"/>
              <a:t>AETC National Coordinating Resource Center </a:t>
            </a:r>
            <a:r>
              <a:rPr lang="en-US" sz="1900" dirty="0">
                <a:hlinkClick r:id="rId5"/>
              </a:rPr>
              <a:t>https://targethiv.org/library/aetc-national-coordinating-resource-center-0</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34</a:t>
            </a:fld>
            <a:endParaRPr lang="en-US" dirty="0"/>
          </a:p>
        </p:txBody>
      </p:sp>
      <p:sp>
        <p:nvSpPr>
          <p:cNvPr id="3" name="Title 2">
            <a:extLst>
              <a:ext uri="{FF2B5EF4-FFF2-40B4-BE49-F238E27FC236}">
                <a16:creationId xmlns:a16="http://schemas.microsoft.com/office/drawing/2014/main" id="{114CA3B7-9574-7B47-090F-F629D0480927}"/>
              </a:ext>
            </a:extLst>
          </p:cNvPr>
          <p:cNvSpPr>
            <a:spLocks noGrp="1"/>
          </p:cNvSpPr>
          <p:nvPr>
            <p:ph type="title"/>
          </p:nvPr>
        </p:nvSpPr>
        <p:spPr/>
        <p:txBody>
          <a:bodyPr/>
          <a:lstStyle/>
          <a:p>
            <a:r>
              <a:rPr lang="en-US" dirty="0">
                <a:solidFill>
                  <a:schemeClr val="accent6"/>
                </a:solidFill>
              </a:rPr>
              <a:t>Resources</a:t>
            </a:r>
            <a:endParaRPr lang="es-419" dirty="0"/>
          </a:p>
        </p:txBody>
      </p:sp>
      <p:pic>
        <p:nvPicPr>
          <p:cNvPr id="2" name="Picture 1">
            <a:extLst>
              <a:ext uri="{FF2B5EF4-FFF2-40B4-BE49-F238E27FC236}">
                <a16:creationId xmlns:a16="http://schemas.microsoft.com/office/drawing/2014/main" id="{1580C82B-9E5C-6EF5-3B15-7B047F598A1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1232202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D80977-C36C-4EA3-AAD4-025267722B3E}"/>
              </a:ext>
            </a:extLst>
          </p:cNvPr>
          <p:cNvSpPr/>
          <p:nvPr/>
        </p:nvSpPr>
        <p:spPr>
          <a:xfrm>
            <a:off x="3077548" y="1482209"/>
            <a:ext cx="6285695" cy="707886"/>
          </a:xfrm>
          <a:prstGeom prst="rect">
            <a:avLst/>
          </a:prstGeom>
        </p:spPr>
        <p:txBody>
          <a:bodyPr wrap="none">
            <a:spAutoFit/>
          </a:bodyPr>
          <a:lstStyle/>
          <a:p>
            <a:pPr algn="ctr"/>
            <a:r>
              <a:rPr lang="en-US" sz="4000" dirty="0">
                <a:solidFill>
                  <a:srgbClr val="C00000"/>
                </a:solidFill>
              </a:rPr>
              <a:t>Follow us on Social Media!</a:t>
            </a:r>
          </a:p>
        </p:txBody>
      </p:sp>
      <p:sp>
        <p:nvSpPr>
          <p:cNvPr id="7" name="Rectangle 6">
            <a:extLst>
              <a:ext uri="{FF2B5EF4-FFF2-40B4-BE49-F238E27FC236}">
                <a16:creationId xmlns:a16="http://schemas.microsoft.com/office/drawing/2014/main" id="{251E9DA5-85AA-46AF-85DF-BF33651E9AC1}"/>
              </a:ext>
            </a:extLst>
          </p:cNvPr>
          <p:cNvSpPr/>
          <p:nvPr/>
        </p:nvSpPr>
        <p:spPr>
          <a:xfrm>
            <a:off x="3390901" y="3244334"/>
            <a:ext cx="2829493" cy="369332"/>
          </a:xfrm>
          <a:prstGeom prst="rect">
            <a:avLst/>
          </a:prstGeom>
        </p:spPr>
        <p:txBody>
          <a:bodyPr wrap="square">
            <a:spAutoFit/>
          </a:bodyPr>
          <a:lstStyle/>
          <a:p>
            <a:r>
              <a:rPr lang="en-US" dirty="0"/>
              <a:t> </a:t>
            </a:r>
          </a:p>
        </p:txBody>
      </p:sp>
      <p:sp>
        <p:nvSpPr>
          <p:cNvPr id="11" name="TextBox 10">
            <a:extLst>
              <a:ext uri="{FF2B5EF4-FFF2-40B4-BE49-F238E27FC236}">
                <a16:creationId xmlns:a16="http://schemas.microsoft.com/office/drawing/2014/main" id="{9E7AC14B-95F9-4C38-8732-D5A479FD09BE}"/>
              </a:ext>
            </a:extLst>
          </p:cNvPr>
          <p:cNvSpPr txBox="1"/>
          <p:nvPr/>
        </p:nvSpPr>
        <p:spPr>
          <a:xfrm>
            <a:off x="4419972" y="2830525"/>
            <a:ext cx="4381129" cy="707886"/>
          </a:xfrm>
          <a:prstGeom prst="rect">
            <a:avLst/>
          </a:prstGeom>
          <a:noFill/>
        </p:spPr>
        <p:txBody>
          <a:bodyPr wrap="square" rtlCol="0">
            <a:spAutoFit/>
          </a:bodyPr>
          <a:lstStyle/>
          <a:p>
            <a:r>
              <a:rPr lang="en-US" sz="4000" dirty="0"/>
              <a:t>@UTHSA_AETC</a:t>
            </a:r>
          </a:p>
        </p:txBody>
      </p:sp>
      <p:sp>
        <p:nvSpPr>
          <p:cNvPr id="8" name="TextBox 7">
            <a:extLst>
              <a:ext uri="{FF2B5EF4-FFF2-40B4-BE49-F238E27FC236}">
                <a16:creationId xmlns:a16="http://schemas.microsoft.com/office/drawing/2014/main" id="{C596A156-A07C-409E-AFEE-41AC6CCB59A2}"/>
              </a:ext>
            </a:extLst>
          </p:cNvPr>
          <p:cNvSpPr txBox="1"/>
          <p:nvPr/>
        </p:nvSpPr>
        <p:spPr>
          <a:xfrm>
            <a:off x="4419970" y="3896076"/>
            <a:ext cx="5085274" cy="707886"/>
          </a:xfrm>
          <a:prstGeom prst="rect">
            <a:avLst/>
          </a:prstGeom>
          <a:noFill/>
        </p:spPr>
        <p:txBody>
          <a:bodyPr wrap="square" rtlCol="0">
            <a:spAutoFit/>
          </a:bodyPr>
          <a:lstStyle/>
          <a:p>
            <a:r>
              <a:rPr lang="en-US" sz="4000" dirty="0"/>
              <a:t>@UTHealthSAECHO</a:t>
            </a:r>
          </a:p>
        </p:txBody>
      </p:sp>
      <p:pic>
        <p:nvPicPr>
          <p:cNvPr id="3" name="Picture 2" descr="Icon&#10;&#10;Description automatically generated">
            <a:extLst>
              <a:ext uri="{FF2B5EF4-FFF2-40B4-BE49-F238E27FC236}">
                <a16:creationId xmlns:a16="http://schemas.microsoft.com/office/drawing/2014/main" id="{380967E3-E66A-4CCD-8EB1-9567CDF9ECA0}"/>
              </a:ext>
            </a:extLst>
          </p:cNvPr>
          <p:cNvPicPr>
            <a:picLocks noChangeAspect="1"/>
          </p:cNvPicPr>
          <p:nvPr/>
        </p:nvPicPr>
        <p:blipFill>
          <a:blip r:embed="rId2"/>
          <a:stretch>
            <a:fillRect/>
          </a:stretch>
        </p:blipFill>
        <p:spPr>
          <a:xfrm>
            <a:off x="3379075" y="3814751"/>
            <a:ext cx="994316" cy="994316"/>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E820F33B-C458-8026-9D8B-08F167C32E84}"/>
              </a:ext>
            </a:extLst>
          </p:cNvPr>
          <p:cNvPicPr>
            <a:picLocks noChangeAspect="1"/>
          </p:cNvPicPr>
          <p:nvPr/>
        </p:nvPicPr>
        <p:blipFill>
          <a:blip r:embed="rId3"/>
          <a:stretch>
            <a:fillRect/>
          </a:stretch>
        </p:blipFill>
        <p:spPr>
          <a:xfrm>
            <a:off x="3558463" y="2779772"/>
            <a:ext cx="836500" cy="854973"/>
          </a:xfrm>
          <a:prstGeom prst="rect">
            <a:avLst/>
          </a:prstGeom>
        </p:spPr>
      </p:pic>
      <p:pic>
        <p:nvPicPr>
          <p:cNvPr id="2" name="Picture 1">
            <a:extLst>
              <a:ext uri="{FF2B5EF4-FFF2-40B4-BE49-F238E27FC236}">
                <a16:creationId xmlns:a16="http://schemas.microsoft.com/office/drawing/2014/main" id="{D779A7E5-0B4F-E31A-54E0-8037FF8A13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174967711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a:xfrm>
            <a:off x="10055788" y="4729412"/>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6E2D2B3B-882E-40F3-A32F-6DD516915044}" type="slidenum">
              <a:rPr lang="en-US" smtClean="0"/>
              <a:pPr defTabSz="914378"/>
              <a:t>36</a:t>
            </a:fld>
            <a:endParaRPr lang="en-US" dirty="0">
              <a:solidFill>
                <a:srgbClr val="FFFFFF"/>
              </a:solidFill>
              <a:latin typeface="Arial"/>
            </a:endParaRPr>
          </a:p>
        </p:txBody>
      </p:sp>
      <p:pic>
        <p:nvPicPr>
          <p:cNvPr id="3" name="Picture 2" descr="A qr code with red white and blue ribbons&#10;&#10;Description automatically generated">
            <a:extLst>
              <a:ext uri="{FF2B5EF4-FFF2-40B4-BE49-F238E27FC236}">
                <a16:creationId xmlns:a16="http://schemas.microsoft.com/office/drawing/2014/main" id="{D12ADA74-B6EE-480A-9D29-BEFD0794283C}"/>
              </a:ext>
            </a:extLst>
          </p:cNvPr>
          <p:cNvPicPr>
            <a:picLocks noChangeAspect="1"/>
          </p:cNvPicPr>
          <p:nvPr/>
        </p:nvPicPr>
        <p:blipFill>
          <a:blip r:embed="rId2"/>
          <a:stretch>
            <a:fillRect/>
          </a:stretch>
        </p:blipFill>
        <p:spPr>
          <a:xfrm>
            <a:off x="2063956" y="953504"/>
            <a:ext cx="8067796" cy="4550203"/>
          </a:xfrm>
          <a:prstGeom prst="rect">
            <a:avLst/>
          </a:prstGeom>
        </p:spPr>
      </p:pic>
      <p:pic>
        <p:nvPicPr>
          <p:cNvPr id="2" name="Picture 1">
            <a:extLst>
              <a:ext uri="{FF2B5EF4-FFF2-40B4-BE49-F238E27FC236}">
                <a16:creationId xmlns:a16="http://schemas.microsoft.com/office/drawing/2014/main" id="{94EF439A-8A8A-DA9B-C722-E16BA7D950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6064938"/>
            <a:ext cx="905621" cy="793062"/>
          </a:xfrm>
          <a:prstGeom prst="rect">
            <a:avLst/>
          </a:prstGeom>
        </p:spPr>
      </p:pic>
    </p:spTree>
    <p:extLst>
      <p:ext uri="{BB962C8B-B14F-4D97-AF65-F5344CB8AC3E}">
        <p14:creationId xmlns:p14="http://schemas.microsoft.com/office/powerpoint/2010/main" val="216589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23D80-862E-0E09-F965-378B99CD7BA6}"/>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14DFDE7-563F-DA8C-80A3-8B8456F26D99}"/>
              </a:ext>
            </a:extLst>
          </p:cNvPr>
          <p:cNvSpPr>
            <a:spLocks noGrp="1"/>
          </p:cNvSpPr>
          <p:nvPr>
            <p:ph idx="1"/>
          </p:nvPr>
        </p:nvSpPr>
        <p:spPr>
          <a:xfrm>
            <a:off x="609603" y="1264530"/>
            <a:ext cx="11087425" cy="4891056"/>
          </a:xfrm>
        </p:spPr>
        <p:txBody>
          <a:bodyPr>
            <a:normAutofit fontScale="92500" lnSpcReduction="20000"/>
          </a:bodyPr>
          <a:lstStyle/>
          <a:p>
            <a:r>
              <a:rPr lang="en-US" sz="2800" dirty="0"/>
              <a:t>Define stigma and identify its impact on HIV patient-provider interactions</a:t>
            </a:r>
          </a:p>
          <a:p>
            <a:endParaRPr lang="en-US" sz="2800" dirty="0"/>
          </a:p>
          <a:p>
            <a:r>
              <a:rPr lang="en-US" sz="2800" dirty="0"/>
              <a:t>Recognize the traumatizing effects of stigma in healthcare on physical and mental health</a:t>
            </a:r>
          </a:p>
          <a:p>
            <a:endParaRPr lang="en-US" sz="2800" dirty="0"/>
          </a:p>
          <a:p>
            <a:r>
              <a:rPr lang="en-US" sz="2800" dirty="0"/>
              <a:t>Touch on trauma informed care, and understand how people first language can reduce stigma and improve patient and provider experiences</a:t>
            </a:r>
          </a:p>
          <a:p>
            <a:endParaRPr lang="en-US" sz="2800" dirty="0"/>
          </a:p>
          <a:p>
            <a:r>
              <a:rPr lang="en-US" sz="2800" dirty="0"/>
              <a:t>Be familiar with the End Stigma End HIV Alliance (ESEHA) anti-stigma guidelines and identify ways to implement anti-stigma and trauma informed care into healthcare practice</a:t>
            </a:r>
          </a:p>
        </p:txBody>
      </p:sp>
      <p:pic>
        <p:nvPicPr>
          <p:cNvPr id="4" name="Picture 8" descr="New Metro Health_COLOR LOGO.png">
            <a:extLst>
              <a:ext uri="{FF2B5EF4-FFF2-40B4-BE49-F238E27FC236}">
                <a16:creationId xmlns:a16="http://schemas.microsoft.com/office/drawing/2014/main" id="{072B8D4F-D4B4-D6CF-AC3F-E247D94ECCD7}"/>
              </a:ext>
            </a:extLst>
          </p:cNvPr>
          <p:cNvPicPr>
            <a:picLocks noChangeAspect="1"/>
          </p:cNvPicPr>
          <p:nvPr/>
        </p:nvPicPr>
        <p:blipFill>
          <a:blip r:embed="rId2"/>
          <a:stretch>
            <a:fillRect/>
          </a:stretch>
        </p:blipFill>
        <p:spPr>
          <a:xfrm>
            <a:off x="196340" y="5982517"/>
            <a:ext cx="1003827" cy="875483"/>
          </a:xfrm>
          <a:prstGeom prst="rect">
            <a:avLst/>
          </a:prstGeom>
        </p:spPr>
      </p:pic>
    </p:spTree>
    <p:extLst>
      <p:ext uri="{BB962C8B-B14F-4D97-AF65-F5344CB8AC3E}">
        <p14:creationId xmlns:p14="http://schemas.microsoft.com/office/powerpoint/2010/main" val="516365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D420-3A38-4E3B-B783-0BC8285D61DA}"/>
              </a:ext>
            </a:extLst>
          </p:cNvPr>
          <p:cNvSpPr>
            <a:spLocks noGrp="1"/>
          </p:cNvSpPr>
          <p:nvPr>
            <p:ph type="title"/>
          </p:nvPr>
        </p:nvSpPr>
        <p:spPr/>
        <p:txBody>
          <a:bodyPr vert="horz" lIns="91440" tIns="45720" rIns="91440" bIns="45720" rtlCol="0" anchor="ctr">
            <a:normAutofit/>
          </a:bodyPr>
          <a:lstStyle/>
          <a:p>
            <a:pPr algn="l" defTabSz="914400">
              <a:lnSpc>
                <a:spcPct val="90000"/>
              </a:lnSpc>
            </a:pPr>
            <a:r>
              <a:rPr lang="en-US" sz="4400" kern="1200" dirty="0">
                <a:solidFill>
                  <a:schemeClr val="accent6"/>
                </a:solidFill>
                <a:latin typeface="+mj-lt"/>
                <a:ea typeface="+mj-ea"/>
                <a:cs typeface="+mj-cs"/>
              </a:rPr>
              <a:t>What is Stigma?</a:t>
            </a:r>
            <a:endParaRPr lang="en-US" sz="4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CB229A85-EA20-42F0-8947-168CD5C94D26}"/>
              </a:ext>
            </a:extLst>
          </p:cNvPr>
          <p:cNvSpPr>
            <a:spLocks noGrp="1"/>
          </p:cNvSpPr>
          <p:nvPr>
            <p:ph idx="1"/>
          </p:nvPr>
        </p:nvSpPr>
        <p:spPr>
          <a:xfrm>
            <a:off x="609604" y="1308295"/>
            <a:ext cx="11087425" cy="5275066"/>
          </a:xfrm>
        </p:spPr>
        <p:txBody>
          <a:bodyPr vert="horz" lIns="91440" tIns="45720" rIns="91440" bIns="45720" rtlCol="0" anchor="t">
            <a:normAutofit fontScale="47500" lnSpcReduction="20000"/>
          </a:bodyPr>
          <a:lstStyle/>
          <a:p>
            <a:pPr marL="114112" indent="0">
              <a:lnSpc>
                <a:spcPct val="120000"/>
              </a:lnSpc>
              <a:spcAft>
                <a:spcPts val="600"/>
              </a:spcAft>
              <a:buNone/>
            </a:pPr>
            <a:r>
              <a:rPr lang="en-US" sz="3800" dirty="0"/>
              <a:t>Stigma is discrimination against an identifiable group of people (CDC.gov), including marginalized and non-marginalized groups, and includes broad social and cultural factors including power relations, community values, and historical practices. (NASTAD.org)</a:t>
            </a:r>
          </a:p>
          <a:p>
            <a:pPr>
              <a:lnSpc>
                <a:spcPct val="90000"/>
              </a:lnSpc>
              <a:spcAft>
                <a:spcPts val="600"/>
              </a:spcAft>
            </a:pPr>
            <a:endParaRPr lang="en-US" sz="3600" dirty="0"/>
          </a:p>
          <a:p>
            <a:pPr marL="114112" indent="0">
              <a:lnSpc>
                <a:spcPct val="90000"/>
              </a:lnSpc>
              <a:spcAft>
                <a:spcPts val="600"/>
              </a:spcAft>
              <a:buNone/>
            </a:pPr>
            <a:r>
              <a:rPr lang="en-US" sz="3600" b="1" u="sng" dirty="0"/>
              <a:t>Groups that experience stigma include:</a:t>
            </a:r>
            <a:endParaRPr lang="en-US" sz="3600" b="1" u="sng" dirty="0">
              <a:cs typeface="Segoe UI"/>
            </a:endParaRPr>
          </a:p>
          <a:p>
            <a:pPr marL="811043" lvl="1" indent="-457200">
              <a:lnSpc>
                <a:spcPct val="90000"/>
              </a:lnSpc>
              <a:spcAft>
                <a:spcPts val="600"/>
              </a:spcAft>
              <a:buFont typeface="Wingdings" panose="05000000000000000000" pitchFamily="2" charset="2"/>
              <a:buChar char="§"/>
            </a:pPr>
            <a:r>
              <a:rPr lang="en-US" sz="3800" dirty="0"/>
              <a:t>Certain racial and ethnic minority groups</a:t>
            </a:r>
            <a:endParaRPr lang="en-US" sz="3800" dirty="0">
              <a:cs typeface="Segoe UI"/>
            </a:endParaRPr>
          </a:p>
          <a:p>
            <a:pPr marL="811043" lvl="1" indent="-457200">
              <a:lnSpc>
                <a:spcPct val="90000"/>
              </a:lnSpc>
              <a:spcAft>
                <a:spcPts val="600"/>
              </a:spcAft>
              <a:buFont typeface="Wingdings" panose="05000000000000000000" pitchFamily="2" charset="2"/>
              <a:buChar char="§"/>
            </a:pPr>
            <a:r>
              <a:rPr lang="en-US" sz="3800" dirty="0"/>
              <a:t>People who identify as LGBTQIA+</a:t>
            </a:r>
            <a:endParaRPr lang="en-US" sz="3800" dirty="0">
              <a:cs typeface="Segoe UI"/>
            </a:endParaRPr>
          </a:p>
          <a:p>
            <a:pPr marL="811043" lvl="1" indent="-457200">
              <a:lnSpc>
                <a:spcPct val="90000"/>
              </a:lnSpc>
              <a:spcAft>
                <a:spcPts val="600"/>
              </a:spcAft>
              <a:buFont typeface="Wingdings" panose="05000000000000000000" pitchFamily="2" charset="2"/>
              <a:buChar char="§"/>
            </a:pPr>
            <a:r>
              <a:rPr lang="en-US" sz="3800" dirty="0"/>
              <a:t>People with disabilities</a:t>
            </a:r>
            <a:endParaRPr lang="en-US" sz="3800" dirty="0">
              <a:cs typeface="Segoe UI"/>
            </a:endParaRPr>
          </a:p>
          <a:p>
            <a:pPr marL="810895" lvl="1" indent="-457200">
              <a:lnSpc>
                <a:spcPct val="90000"/>
              </a:lnSpc>
              <a:spcAft>
                <a:spcPts val="600"/>
              </a:spcAft>
              <a:buFont typeface="Wingdings" panose="05000000000000000000" pitchFamily="2" charset="2"/>
              <a:buChar char="§"/>
            </a:pPr>
            <a:r>
              <a:rPr lang="en-US" sz="3800" dirty="0"/>
              <a:t>People with large body sizes</a:t>
            </a:r>
          </a:p>
          <a:p>
            <a:pPr marL="810895" lvl="1" indent="-457200">
              <a:lnSpc>
                <a:spcPct val="90000"/>
              </a:lnSpc>
              <a:spcAft>
                <a:spcPts val="600"/>
              </a:spcAft>
              <a:buFont typeface="Wingdings" panose="05000000000000000000" pitchFamily="2" charset="2"/>
              <a:buChar char="§"/>
            </a:pPr>
            <a:r>
              <a:rPr lang="en-US" sz="3800" dirty="0"/>
              <a:t>People with certain health conditions, including HIV or HCV</a:t>
            </a:r>
            <a:endParaRPr lang="en-US" sz="3800" dirty="0">
              <a:cs typeface="Segoe UI"/>
            </a:endParaRPr>
          </a:p>
          <a:p>
            <a:pPr marL="811043" lvl="1" indent="-457200">
              <a:lnSpc>
                <a:spcPct val="90000"/>
              </a:lnSpc>
              <a:spcAft>
                <a:spcPts val="600"/>
              </a:spcAft>
              <a:buFont typeface="Wingdings" panose="05000000000000000000" pitchFamily="2" charset="2"/>
              <a:buChar char="§"/>
            </a:pPr>
            <a:r>
              <a:rPr lang="en-US" sz="3800" dirty="0"/>
              <a:t>People experiencing homelessness</a:t>
            </a:r>
            <a:endParaRPr lang="en-US" sz="3800" dirty="0">
              <a:cs typeface="Segoe UI"/>
            </a:endParaRPr>
          </a:p>
          <a:p>
            <a:pPr marL="811043" lvl="1" indent="-457200">
              <a:lnSpc>
                <a:spcPct val="90000"/>
              </a:lnSpc>
              <a:spcAft>
                <a:spcPts val="600"/>
              </a:spcAft>
              <a:buFont typeface="Wingdings" panose="05000000000000000000" pitchFamily="2" charset="2"/>
              <a:buChar char="§"/>
            </a:pPr>
            <a:r>
              <a:rPr lang="en-US" sz="3800" dirty="0"/>
              <a:t>People with substance use disorders</a:t>
            </a:r>
            <a:endParaRPr lang="en-US" sz="3800" dirty="0">
              <a:cs typeface="Segoe UI"/>
            </a:endParaRPr>
          </a:p>
          <a:p>
            <a:pPr marL="811043" lvl="1" indent="-457200">
              <a:lnSpc>
                <a:spcPct val="90000"/>
              </a:lnSpc>
              <a:spcAft>
                <a:spcPts val="600"/>
              </a:spcAft>
              <a:buFont typeface="Wingdings" panose="05000000000000000000" pitchFamily="2" charset="2"/>
              <a:buChar char="§"/>
            </a:pPr>
            <a:r>
              <a:rPr lang="en-US" sz="3800" dirty="0"/>
              <a:t>People who are or have experienced incarceration</a:t>
            </a:r>
            <a:endParaRPr lang="en-US" sz="3800" dirty="0">
              <a:cs typeface="Segoe UI"/>
            </a:endParaRPr>
          </a:p>
          <a:p>
            <a:pPr marL="811043" lvl="1" indent="-457200">
              <a:lnSpc>
                <a:spcPct val="90000"/>
              </a:lnSpc>
              <a:spcAft>
                <a:spcPts val="600"/>
              </a:spcAft>
              <a:buFont typeface="Wingdings" panose="05000000000000000000" pitchFamily="2" charset="2"/>
              <a:buChar char="§"/>
            </a:pPr>
            <a:r>
              <a:rPr lang="en-US" sz="3800" dirty="0"/>
              <a:t>People who seek or have certain medical procedures or treatments</a:t>
            </a:r>
            <a:endParaRPr lang="en-US" sz="3800" dirty="0">
              <a:cs typeface="Segoe UI"/>
            </a:endParaRPr>
          </a:p>
          <a:p>
            <a:pPr marL="0" indent="0" algn="ctr">
              <a:lnSpc>
                <a:spcPct val="90000"/>
              </a:lnSpc>
              <a:spcAft>
                <a:spcPts val="600"/>
              </a:spcAft>
              <a:buNone/>
            </a:pPr>
            <a:endParaRPr lang="en-US" sz="3600" b="1" dirty="0">
              <a:solidFill>
                <a:schemeClr val="accent6"/>
              </a:solidFill>
            </a:endParaRPr>
          </a:p>
          <a:p>
            <a:pPr marL="0" indent="0" algn="ctr">
              <a:lnSpc>
                <a:spcPct val="90000"/>
              </a:lnSpc>
              <a:spcAft>
                <a:spcPts val="600"/>
              </a:spcAft>
              <a:buNone/>
            </a:pPr>
            <a:r>
              <a:rPr lang="en-US" sz="5100" b="1" dirty="0">
                <a:solidFill>
                  <a:schemeClr val="accent6"/>
                </a:solidFill>
              </a:rPr>
              <a:t>Many, many more…</a:t>
            </a:r>
            <a:endParaRPr lang="en-US" sz="5100" b="1" dirty="0">
              <a:solidFill>
                <a:schemeClr val="accent6"/>
              </a:solidFill>
              <a:cs typeface="Segoe UI"/>
            </a:endParaRPr>
          </a:p>
          <a:p>
            <a:pPr marL="285750" indent="-228600" algn="l">
              <a:lnSpc>
                <a:spcPct val="90000"/>
              </a:lnSpc>
              <a:spcAft>
                <a:spcPts val="600"/>
              </a:spcAft>
              <a:buFont typeface="Arial" panose="020B0604020202020204" pitchFamily="34" charset="0"/>
              <a:buChar char="•"/>
            </a:pPr>
            <a:endParaRPr lang="en-US" sz="1500" dirty="0"/>
          </a:p>
        </p:txBody>
      </p:sp>
      <p:pic>
        <p:nvPicPr>
          <p:cNvPr id="9" name="Picture 8">
            <a:extLst>
              <a:ext uri="{FF2B5EF4-FFF2-40B4-BE49-F238E27FC236}">
                <a16:creationId xmlns:a16="http://schemas.microsoft.com/office/drawing/2014/main" id="{7A6C70D7-1635-4EAE-A3C6-8B61DC0D2F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86" y="6142381"/>
            <a:ext cx="905621" cy="793062"/>
          </a:xfrm>
          <a:prstGeom prst="rect">
            <a:avLst/>
          </a:prstGeom>
        </p:spPr>
      </p:pic>
    </p:spTree>
    <p:extLst>
      <p:ext uri="{BB962C8B-B14F-4D97-AF65-F5344CB8AC3E}">
        <p14:creationId xmlns:p14="http://schemas.microsoft.com/office/powerpoint/2010/main" val="3207488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8FBE6B-DC67-4E64-80F4-CADE978D2FE3}"/>
              </a:ext>
            </a:extLst>
          </p:cNvPr>
          <p:cNvSpPr>
            <a:spLocks noGrp="1"/>
          </p:cNvSpPr>
          <p:nvPr>
            <p:ph type="title"/>
          </p:nvPr>
        </p:nvSpPr>
        <p:spPr>
          <a:xfrm>
            <a:off x="609604" y="172483"/>
            <a:ext cx="11087425" cy="950809"/>
          </a:xfrm>
        </p:spPr>
        <p:txBody>
          <a:bodyPr/>
          <a:lstStyle/>
          <a:p>
            <a:r>
              <a:rPr lang="en-US">
                <a:solidFill>
                  <a:schemeClr val="accent6"/>
                </a:solidFill>
              </a:rPr>
              <a:t>Types of Stigma</a:t>
            </a:r>
          </a:p>
        </p:txBody>
      </p:sp>
      <p:sp>
        <p:nvSpPr>
          <p:cNvPr id="11" name="Text Placeholder 10">
            <a:extLst>
              <a:ext uri="{FF2B5EF4-FFF2-40B4-BE49-F238E27FC236}">
                <a16:creationId xmlns:a16="http://schemas.microsoft.com/office/drawing/2014/main" id="{4C6A9FD9-630E-44B9-BED8-AFEA6C84A88B}"/>
              </a:ext>
            </a:extLst>
          </p:cNvPr>
          <p:cNvSpPr>
            <a:spLocks noGrp="1"/>
          </p:cNvSpPr>
          <p:nvPr>
            <p:ph idx="1"/>
          </p:nvPr>
        </p:nvSpPr>
        <p:spPr>
          <a:xfrm>
            <a:off x="609603" y="1018517"/>
            <a:ext cx="11087425" cy="950809"/>
          </a:xfrm>
        </p:spPr>
        <p:txBody>
          <a:bodyPr>
            <a:normAutofit/>
          </a:bodyPr>
          <a:lstStyle/>
          <a:p>
            <a:pPr marL="114112" lvl="0" indent="0">
              <a:buNone/>
            </a:pPr>
            <a:r>
              <a:rPr lang="en-US" altLang="en-US" sz="1800" noProof="0" dirty="0">
                <a:solidFill>
                  <a:schemeClr val="tx1"/>
                </a:solidFill>
              </a:rPr>
              <a:t>Stigma comes in many forms and is experienced by many. </a:t>
            </a:r>
            <a:r>
              <a:rPr lang="en-US" altLang="en-US" sz="1800" dirty="0">
                <a:solidFill>
                  <a:schemeClr val="tx1"/>
                </a:solidFill>
              </a:rPr>
              <a:t>People can experience different types of stigma, and these categories may overlap – this is referred to as intersectional or layered stigma (Marchofdimes.org).</a:t>
            </a:r>
            <a:endParaRPr lang="en-US" altLang="en-US" sz="1800" noProof="0" dirty="0">
              <a:solidFill>
                <a:schemeClr val="tx1"/>
              </a:solidFill>
            </a:endParaRPr>
          </a:p>
          <a:p>
            <a:endParaRPr lang="en-US" dirty="0"/>
          </a:p>
        </p:txBody>
      </p:sp>
      <p:pic>
        <p:nvPicPr>
          <p:cNvPr id="6" name="Picture 5">
            <a:extLst>
              <a:ext uri="{FF2B5EF4-FFF2-40B4-BE49-F238E27FC236}">
                <a16:creationId xmlns:a16="http://schemas.microsoft.com/office/drawing/2014/main" id="{CFFC5EAD-08EF-4259-9DD4-4385514C7B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86" y="6142381"/>
            <a:ext cx="905621" cy="793062"/>
          </a:xfrm>
          <a:prstGeom prst="rect">
            <a:avLst/>
          </a:prstGeom>
        </p:spPr>
      </p:pic>
      <p:graphicFrame>
        <p:nvGraphicFramePr>
          <p:cNvPr id="3" name="Table 2">
            <a:extLst>
              <a:ext uri="{FF2B5EF4-FFF2-40B4-BE49-F238E27FC236}">
                <a16:creationId xmlns:a16="http://schemas.microsoft.com/office/drawing/2014/main" id="{AAE95FF9-F37E-63F9-EB29-CD167C1BC3AB}"/>
              </a:ext>
            </a:extLst>
          </p:cNvPr>
          <p:cNvGraphicFramePr>
            <a:graphicFrameLocks noGrp="1"/>
          </p:cNvGraphicFramePr>
          <p:nvPr>
            <p:extLst>
              <p:ext uri="{D42A27DB-BD31-4B8C-83A1-F6EECF244321}">
                <p14:modId xmlns:p14="http://schemas.microsoft.com/office/powerpoint/2010/main" val="2345991192"/>
              </p:ext>
            </p:extLst>
          </p:nvPr>
        </p:nvGraphicFramePr>
        <p:xfrm>
          <a:off x="609603" y="2113517"/>
          <a:ext cx="10972803" cy="4572000"/>
        </p:xfrm>
        <a:graphic>
          <a:graphicData uri="http://schemas.openxmlformats.org/drawingml/2006/table">
            <a:tbl>
              <a:tblPr firstRow="1" bandRow="1">
                <a:tableStyleId>{5940675A-B579-460E-94D1-54222C63F5DA}</a:tableStyleId>
              </a:tblPr>
              <a:tblGrid>
                <a:gridCol w="3657601">
                  <a:extLst>
                    <a:ext uri="{9D8B030D-6E8A-4147-A177-3AD203B41FA5}">
                      <a16:colId xmlns:a16="http://schemas.microsoft.com/office/drawing/2014/main" val="454796922"/>
                    </a:ext>
                  </a:extLst>
                </a:gridCol>
                <a:gridCol w="3657601">
                  <a:extLst>
                    <a:ext uri="{9D8B030D-6E8A-4147-A177-3AD203B41FA5}">
                      <a16:colId xmlns:a16="http://schemas.microsoft.com/office/drawing/2014/main" val="389621102"/>
                    </a:ext>
                  </a:extLst>
                </a:gridCol>
                <a:gridCol w="3657601">
                  <a:extLst>
                    <a:ext uri="{9D8B030D-6E8A-4147-A177-3AD203B41FA5}">
                      <a16:colId xmlns:a16="http://schemas.microsoft.com/office/drawing/2014/main" val="42977578"/>
                    </a:ext>
                  </a:extLst>
                </a:gridCol>
              </a:tblGrid>
              <a:tr h="477280">
                <a:tc>
                  <a:txBody>
                    <a:bodyPr/>
                    <a:lstStyle/>
                    <a:p>
                      <a:r>
                        <a:rPr lang="en-US" b="1" dirty="0">
                          <a:solidFill>
                            <a:schemeClr val="accent6"/>
                          </a:solidFill>
                        </a:rPr>
                        <a:t>Individual Stigma </a:t>
                      </a:r>
                      <a:endParaRPr lang="es-419" b="1" dirty="0">
                        <a:solidFill>
                          <a:schemeClr val="accent6"/>
                        </a:solidFill>
                      </a:endParaRP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chemeClr val="accent6"/>
                          </a:solidFill>
                          <a:effectLst/>
                          <a:latin typeface="+mn-lt"/>
                        </a:rPr>
                        <a:t>Community Stigma</a:t>
                      </a:r>
                    </a:p>
                  </a:txBody>
                  <a:tcPr/>
                </a:tc>
                <a:tc>
                  <a:txBody>
                    <a:bodyPr/>
                    <a:lstStyle/>
                    <a:p>
                      <a:pPr marL="0" marR="0" lvl="0" indent="0" algn="l" defTabSz="912899"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dirty="0">
                          <a:ln>
                            <a:noFill/>
                          </a:ln>
                          <a:solidFill>
                            <a:schemeClr val="accent6"/>
                          </a:solidFill>
                          <a:effectLst/>
                          <a:latin typeface="+mn-lt"/>
                        </a:rPr>
                        <a:t>Structural and Institutional Stigma</a:t>
                      </a:r>
                    </a:p>
                  </a:txBody>
                  <a:tcPr/>
                </a:tc>
                <a:extLst>
                  <a:ext uri="{0D108BD9-81ED-4DB2-BD59-A6C34878D82A}">
                    <a16:rowId xmlns:a16="http://schemas.microsoft.com/office/drawing/2014/main" val="3679549361"/>
                  </a:ext>
                </a:extLst>
              </a:tr>
              <a:tr h="3381871">
                <a:tc>
                  <a:txBody>
                    <a:bodyPr/>
                    <a:lstStyle/>
                    <a:p>
                      <a:pPr marL="0" marR="0" lvl="0" indent="0" algn="ctr" rtl="0" eaLnBrk="1" fontAlgn="base" latinLnBrk="0" hangingPunct="1">
                        <a:lnSpc>
                          <a:spcPct val="100000"/>
                        </a:lnSpc>
                        <a:spcBef>
                          <a:spcPct val="20000"/>
                        </a:spcBef>
                        <a:spcAft>
                          <a:spcPct val="0"/>
                        </a:spcAft>
                        <a:buClr>
                          <a:schemeClr val="tx1"/>
                        </a:buClr>
                        <a:buSzTx/>
                        <a:buFontTx/>
                        <a:buNone/>
                      </a:pPr>
                      <a:r>
                        <a:rPr kumimoji="0" lang="en-US" sz="1800" b="0" i="0" u="none" strike="noStrike" cap="none" normalizeH="0" baseline="0" dirty="0">
                          <a:ln>
                            <a:noFill/>
                          </a:ln>
                          <a:solidFill>
                            <a:srgbClr val="000000"/>
                          </a:solidFill>
                          <a:effectLst/>
                          <a:latin typeface="+mn-lt"/>
                        </a:rPr>
                        <a:t>Description:</a:t>
                      </a:r>
                      <a:r>
                        <a:rPr lang="en-US" sz="1800" b="0" i="0" u="none" strike="noStrike" cap="none" normalizeH="0" baseline="0" dirty="0">
                          <a:ln>
                            <a:noFill/>
                          </a:ln>
                          <a:solidFill>
                            <a:srgbClr val="000000"/>
                          </a:solidFill>
                          <a:effectLst/>
                          <a:latin typeface="+mn-lt"/>
                        </a:rPr>
                        <a:t> </a:t>
                      </a:r>
                      <a:endParaRPr kumimoji="0" lang="en-US" sz="1800" b="0" i="0" u="none" strike="noStrike" cap="none" normalizeH="0" baseline="0" dirty="0">
                        <a:ln>
                          <a:noFill/>
                        </a:ln>
                        <a:solidFill>
                          <a:srgbClr val="000000"/>
                        </a:solidFill>
                        <a:effectLst/>
                        <a:latin typeface="+mn-lt"/>
                      </a:endParaRPr>
                    </a:p>
                    <a:p>
                      <a:pPr marL="0" marR="0" lvl="0" indent="0" algn="ctr" rtl="0" eaLnBrk="1" fontAlgn="base" latinLnBrk="0" hangingPunct="1">
                        <a:lnSpc>
                          <a:spcPct val="100000"/>
                        </a:lnSpc>
                        <a:spcBef>
                          <a:spcPct val="20000"/>
                        </a:spcBef>
                        <a:spcAft>
                          <a:spcPct val="0"/>
                        </a:spcAft>
                        <a:buClr>
                          <a:schemeClr val="tx1"/>
                        </a:buClr>
                        <a:buSzTx/>
                        <a:buFontTx/>
                        <a:buNone/>
                      </a:pPr>
                      <a:r>
                        <a:rPr kumimoji="0" lang="en-US" sz="1800" b="0" i="0" u="none" strike="noStrike" cap="none" normalizeH="0" baseline="0" dirty="0">
                          <a:ln>
                            <a:noFill/>
                          </a:ln>
                          <a:solidFill>
                            <a:srgbClr val="000000"/>
                          </a:solidFill>
                          <a:effectLst/>
                          <a:latin typeface="+mn-lt"/>
                        </a:rPr>
                        <a:t>Internalizing perceptions of others or the public (</a:t>
                      </a:r>
                      <a:r>
                        <a:rPr lang="en-US" sz="1800" b="0" i="0" u="none" strike="noStrike" cap="none" normalizeH="0" baseline="0" dirty="0">
                          <a:ln>
                            <a:noFill/>
                          </a:ln>
                          <a:solidFill>
                            <a:srgbClr val="000000"/>
                          </a:solidFill>
                          <a:effectLst/>
                          <a:latin typeface="+mn-lt"/>
                        </a:rPr>
                        <a:t>NAMI</a:t>
                      </a:r>
                      <a:r>
                        <a:rPr kumimoji="0" lang="en-US" sz="1800" b="0" i="0" u="none" strike="noStrike" cap="none" normalizeH="0" baseline="0" dirty="0">
                          <a:ln>
                            <a:noFill/>
                          </a:ln>
                          <a:solidFill>
                            <a:srgbClr val="000000"/>
                          </a:solidFill>
                          <a:effectLst/>
                          <a:latin typeface="+mn-lt"/>
                        </a:rPr>
                        <a:t>, 2017).</a:t>
                      </a:r>
                      <a:r>
                        <a:rPr lang="en-US" sz="1800" b="0" i="0" u="none" strike="noStrike" cap="none" normalizeH="0" baseline="0" dirty="0">
                          <a:ln>
                            <a:noFill/>
                          </a:ln>
                          <a:solidFill>
                            <a:srgbClr val="000000"/>
                          </a:solidFill>
                          <a:effectLst/>
                          <a:latin typeface="+mn-lt"/>
                        </a:rPr>
                        <a:t> </a:t>
                      </a:r>
                    </a:p>
                    <a:p>
                      <a:pPr marL="0" marR="0" lvl="0" indent="0" algn="ctr" defTabSz="912899" rtl="0" eaLnBrk="1" fontAlgn="base" latinLnBrk="0" hangingPunct="1">
                        <a:lnSpc>
                          <a:spcPct val="100000"/>
                        </a:lnSpc>
                        <a:spcBef>
                          <a:spcPct val="20000"/>
                        </a:spcBef>
                        <a:spcAft>
                          <a:spcPct val="0"/>
                        </a:spcAft>
                        <a:buClr>
                          <a:schemeClr val="tx1"/>
                        </a:buClr>
                        <a:buSzTx/>
                        <a:buFontTx/>
                        <a:buNone/>
                        <a:tabLst/>
                        <a:defRPr/>
                      </a:pPr>
                      <a:r>
                        <a:rPr kumimoji="0" lang="en-US" sz="1800" b="0" i="0" u="none" strike="noStrike" cap="none" normalizeH="0" baseline="0" dirty="0">
                          <a:ln>
                            <a:noFill/>
                          </a:ln>
                          <a:solidFill>
                            <a:srgbClr val="000000"/>
                          </a:solidFill>
                          <a:effectLst/>
                          <a:latin typeface="+mn-lt"/>
                        </a:rPr>
                        <a:t>Adoption and application of negative beliefs or stereotypes about certain people or conditions (NASTAD.org)</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800" b="0"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Example: </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A patient diagnosed with an STI believes that they got it because they were “sleeping around” or “being wild</a:t>
                      </a:r>
                      <a:r>
                        <a:rPr lang="en-US" sz="1800" b="0" i="0" u="none" strike="noStrike" cap="none" normalizeH="0" baseline="0" dirty="0">
                          <a:ln>
                            <a:noFill/>
                          </a:ln>
                          <a:solidFill>
                            <a:srgbClr val="000000"/>
                          </a:solidFill>
                          <a:effectLst/>
                          <a:latin typeface="+mn-lt"/>
                        </a:rPr>
                        <a:t>”</a:t>
                      </a:r>
                      <a:endParaRPr kumimoji="0" lang="en-US" sz="1800" b="0" i="0" u="none" strike="noStrike" cap="none" normalizeH="0" baseline="0" dirty="0">
                        <a:ln>
                          <a:noFill/>
                        </a:ln>
                        <a:solidFill>
                          <a:srgbClr val="000000"/>
                        </a:solidFill>
                        <a:effectLst/>
                        <a:latin typeface="+mn-lt"/>
                      </a:endParaRPr>
                    </a:p>
                  </a:txBody>
                  <a:tcPr/>
                </a:tc>
                <a:tc>
                  <a:txBody>
                    <a:bodyPr/>
                    <a:lstStyle/>
                    <a:p>
                      <a:pPr marL="0" marR="0" lvl="0" indent="0" algn="ctr" rtl="0" eaLnBrk="1" fontAlgn="base" latinLnBrk="0" hangingPunct="1">
                        <a:lnSpc>
                          <a:spcPct val="100000"/>
                        </a:lnSpc>
                        <a:spcBef>
                          <a:spcPct val="20000"/>
                        </a:spcBef>
                        <a:spcAft>
                          <a:spcPct val="0"/>
                        </a:spcAft>
                        <a:buClr>
                          <a:schemeClr val="tx1"/>
                        </a:buClr>
                        <a:buSzTx/>
                        <a:buFontTx/>
                        <a:buNone/>
                      </a:pPr>
                      <a:r>
                        <a:rPr kumimoji="0" lang="en-US" sz="1800" b="0" i="0" u="none" strike="noStrike" cap="none" normalizeH="0" baseline="0" dirty="0">
                          <a:ln>
                            <a:noFill/>
                          </a:ln>
                          <a:solidFill>
                            <a:srgbClr val="000000"/>
                          </a:solidFill>
                          <a:effectLst/>
                          <a:latin typeface="+mn-lt"/>
                        </a:rPr>
                        <a:t>Description:</a:t>
                      </a:r>
                      <a:r>
                        <a:rPr lang="en-US" sz="1800" b="0" i="0" u="none" strike="noStrike" cap="none" normalizeH="0" baseline="0" dirty="0">
                          <a:ln>
                            <a:noFill/>
                          </a:ln>
                          <a:solidFill>
                            <a:srgbClr val="000000"/>
                          </a:solidFill>
                          <a:effectLst/>
                          <a:latin typeface="+mn-lt"/>
                        </a:rPr>
                        <a:t> </a:t>
                      </a:r>
                      <a:endParaRPr kumimoji="0" lang="en-US" sz="1800" b="0"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Judgmental attitudes, beliefs and mistreatment by groups and social networks, including family, peers, co-workers, teachers, classmates, etc. (NASTAD.org)</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800" b="0"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Example: </a:t>
                      </a:r>
                    </a:p>
                    <a:p>
                      <a:pPr marL="0" marR="0" lvl="0" indent="0" algn="ctr" rtl="0" eaLnBrk="1" fontAlgn="base" latinLnBrk="0" hangingPunct="1">
                        <a:lnSpc>
                          <a:spcPct val="100000"/>
                        </a:lnSpc>
                        <a:spcBef>
                          <a:spcPct val="20000"/>
                        </a:spcBef>
                        <a:spcAft>
                          <a:spcPct val="0"/>
                        </a:spcAft>
                        <a:buClr>
                          <a:schemeClr val="tx1"/>
                        </a:buClr>
                        <a:buSzTx/>
                        <a:buFontTx/>
                        <a:buNone/>
                      </a:pPr>
                      <a:r>
                        <a:rPr kumimoji="0" lang="en-US" sz="1800" b="0" i="0" u="none" strike="noStrike" cap="none" normalizeH="0" baseline="0" dirty="0">
                          <a:ln>
                            <a:noFill/>
                          </a:ln>
                          <a:solidFill>
                            <a:srgbClr val="000000"/>
                          </a:solidFill>
                          <a:effectLst/>
                          <a:latin typeface="+mn-lt"/>
                        </a:rPr>
                        <a:t>Person who is ostracized </a:t>
                      </a:r>
                      <a:r>
                        <a:rPr lang="en-US" sz="1800" b="0" i="0" u="none" strike="noStrike" cap="none" normalizeH="0" baseline="0" dirty="0">
                          <a:ln>
                            <a:noFill/>
                          </a:ln>
                          <a:solidFill>
                            <a:srgbClr val="000000"/>
                          </a:solidFill>
                          <a:effectLst/>
                          <a:latin typeface="+mn-lt"/>
                        </a:rPr>
                        <a:t>by </a:t>
                      </a:r>
                      <a:r>
                        <a:rPr kumimoji="0" lang="en-US" sz="1800" b="0" i="0" u="none" strike="noStrike" cap="none" normalizeH="0" baseline="0" dirty="0">
                          <a:ln>
                            <a:noFill/>
                          </a:ln>
                          <a:solidFill>
                            <a:srgbClr val="000000"/>
                          </a:solidFill>
                          <a:effectLst/>
                          <a:latin typeface="+mn-lt"/>
                        </a:rPr>
                        <a:t>family</a:t>
                      </a:r>
                      <a:r>
                        <a:rPr lang="en-US" sz="1800" b="0" i="0" u="none" strike="noStrike" cap="none" normalizeH="0" baseline="0" dirty="0">
                          <a:ln>
                            <a:noFill/>
                          </a:ln>
                          <a:solidFill>
                            <a:srgbClr val="000000"/>
                          </a:solidFill>
                          <a:effectLst/>
                          <a:latin typeface="+mn-lt"/>
                        </a:rPr>
                        <a:t>, </a:t>
                      </a:r>
                      <a:r>
                        <a:rPr kumimoji="0" lang="en-US" sz="1800" b="0" i="0" u="none" strike="noStrike" cap="none" normalizeH="0" baseline="0" dirty="0">
                          <a:ln>
                            <a:noFill/>
                          </a:ln>
                          <a:solidFill>
                            <a:srgbClr val="000000"/>
                          </a:solidFill>
                          <a:effectLst/>
                          <a:latin typeface="+mn-lt"/>
                        </a:rPr>
                        <a:t>social groups </a:t>
                      </a:r>
                      <a:r>
                        <a:rPr lang="en-US" sz="1800" b="0" i="0" u="none" strike="noStrike" cap="none" normalizeH="0" baseline="0" dirty="0">
                          <a:ln>
                            <a:noFill/>
                          </a:ln>
                          <a:solidFill>
                            <a:srgbClr val="000000"/>
                          </a:solidFill>
                          <a:effectLst/>
                          <a:latin typeface="+mn-lt"/>
                        </a:rPr>
                        <a:t>or care providers due</a:t>
                      </a:r>
                      <a:r>
                        <a:rPr kumimoji="0" lang="en-US" sz="1800" b="0" i="0" u="none" strike="noStrike" cap="none" normalizeH="0" baseline="0" dirty="0">
                          <a:ln>
                            <a:noFill/>
                          </a:ln>
                          <a:solidFill>
                            <a:srgbClr val="000000"/>
                          </a:solidFill>
                          <a:effectLst/>
                          <a:latin typeface="+mn-lt"/>
                        </a:rPr>
                        <a:t> to refusing to get a COVID-19 vaccination.</a:t>
                      </a:r>
                    </a:p>
                  </a:txBody>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Description: </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Programs, policies and practices that lead to discrimination or perpetuate stigma (NASTAD.org)</a:t>
                      </a: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endParaRPr kumimoji="0" lang="en-US" sz="1800" b="0"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1800" b="0" i="0" u="none" strike="noStrike" cap="none" normalizeH="0" baseline="0" dirty="0">
                          <a:ln>
                            <a:noFill/>
                          </a:ln>
                          <a:solidFill>
                            <a:srgbClr val="000000"/>
                          </a:solidFill>
                          <a:effectLst/>
                          <a:latin typeface="+mn-lt"/>
                        </a:rPr>
                        <a:t>Example: </a:t>
                      </a:r>
                    </a:p>
                    <a:p>
                      <a:pPr marL="0" marR="0" lvl="0" indent="0" algn="ctr" rtl="0" eaLnBrk="1" fontAlgn="base" latinLnBrk="0" hangingPunct="1">
                        <a:lnSpc>
                          <a:spcPct val="100000"/>
                        </a:lnSpc>
                        <a:spcBef>
                          <a:spcPct val="20000"/>
                        </a:spcBef>
                        <a:spcAft>
                          <a:spcPct val="0"/>
                        </a:spcAft>
                        <a:buClr>
                          <a:schemeClr val="tx1"/>
                        </a:buClr>
                        <a:buSzTx/>
                        <a:buFontTx/>
                        <a:buNone/>
                      </a:pPr>
                      <a:r>
                        <a:rPr kumimoji="0" lang="en-US" sz="1800" b="0" i="0" u="none" strike="noStrike" cap="none" normalizeH="0" baseline="0" dirty="0">
                          <a:ln>
                            <a:noFill/>
                          </a:ln>
                          <a:solidFill>
                            <a:srgbClr val="000000"/>
                          </a:solidFill>
                          <a:effectLst/>
                          <a:latin typeface="+mn-lt"/>
                        </a:rPr>
                        <a:t>Criminalizing gender-affirming healthcare for transgender </a:t>
                      </a:r>
                      <a:r>
                        <a:rPr lang="en-US" sz="1800" b="0" i="0" u="none" strike="noStrike" cap="none" normalizeH="0" baseline="0" dirty="0">
                          <a:ln>
                            <a:noFill/>
                          </a:ln>
                          <a:solidFill>
                            <a:srgbClr val="000000"/>
                          </a:solidFill>
                          <a:effectLst/>
                          <a:latin typeface="+mn-lt"/>
                        </a:rPr>
                        <a:t>people</a:t>
                      </a:r>
                      <a:r>
                        <a:rPr kumimoji="0" lang="en-US" sz="1800" b="0" i="0" u="none" strike="noStrike" cap="none" normalizeH="0" baseline="0" dirty="0">
                          <a:ln>
                            <a:noFill/>
                          </a:ln>
                          <a:solidFill>
                            <a:srgbClr val="000000"/>
                          </a:solidFill>
                          <a:effectLst/>
                          <a:latin typeface="+mn-lt"/>
                        </a:rPr>
                        <a:t> or</a:t>
                      </a:r>
                      <a:r>
                        <a:rPr lang="en-US" sz="1800" b="0" i="0" u="none" strike="noStrike" cap="none" normalizeH="0" baseline="0" dirty="0">
                          <a:ln>
                            <a:noFill/>
                          </a:ln>
                          <a:solidFill>
                            <a:srgbClr val="000000"/>
                          </a:solidFill>
                          <a:effectLst/>
                          <a:latin typeface="+mn-lt"/>
                        </a:rPr>
                        <a:t> the</a:t>
                      </a:r>
                      <a:r>
                        <a:rPr kumimoji="0" lang="en-US" sz="1800" b="0" i="0" u="none" strike="noStrike" cap="none" normalizeH="0" baseline="0" dirty="0">
                          <a:ln>
                            <a:noFill/>
                          </a:ln>
                          <a:solidFill>
                            <a:srgbClr val="000000"/>
                          </a:solidFill>
                          <a:effectLst/>
                          <a:latin typeface="+mn-lt"/>
                        </a:rPr>
                        <a:t> </a:t>
                      </a:r>
                      <a:r>
                        <a:rPr lang="en-US" sz="1800" b="0" i="0" u="none" strike="noStrike" cap="none" normalizeH="0" baseline="0" dirty="0">
                          <a:ln>
                            <a:noFill/>
                          </a:ln>
                          <a:solidFill>
                            <a:srgbClr val="000000"/>
                          </a:solidFill>
                          <a:effectLst/>
                          <a:latin typeface="+mn-lt"/>
                        </a:rPr>
                        <a:t>discussion</a:t>
                      </a:r>
                      <a:r>
                        <a:rPr kumimoji="0" lang="en-US" sz="1800" b="0" i="0" u="none" strike="noStrike" cap="none" normalizeH="0" baseline="0" dirty="0">
                          <a:ln>
                            <a:noFill/>
                          </a:ln>
                          <a:solidFill>
                            <a:srgbClr val="000000"/>
                          </a:solidFill>
                          <a:effectLst/>
                          <a:latin typeface="+mn-lt"/>
                        </a:rPr>
                        <a:t> </a:t>
                      </a:r>
                      <a:r>
                        <a:rPr lang="en-US" sz="1800" b="0" i="0" u="none" strike="noStrike" cap="none" normalizeH="0" baseline="0" dirty="0">
                          <a:ln>
                            <a:noFill/>
                          </a:ln>
                          <a:solidFill>
                            <a:srgbClr val="000000"/>
                          </a:solidFill>
                          <a:effectLst/>
                          <a:latin typeface="+mn-lt"/>
                        </a:rPr>
                        <a:t>of </a:t>
                      </a:r>
                      <a:r>
                        <a:rPr kumimoji="0" lang="en-US" sz="1800" b="0" i="0" u="none" strike="noStrike" cap="none" normalizeH="0" baseline="0" dirty="0">
                          <a:ln>
                            <a:noFill/>
                          </a:ln>
                          <a:solidFill>
                            <a:srgbClr val="000000"/>
                          </a:solidFill>
                          <a:effectLst/>
                          <a:latin typeface="+mn-lt"/>
                        </a:rPr>
                        <a:t>gender identity or sexual orientation</a:t>
                      </a:r>
                      <a:r>
                        <a:rPr lang="en-US" sz="1800" b="0" i="0" u="none" strike="noStrike" cap="none" normalizeH="0" baseline="0" dirty="0">
                          <a:ln>
                            <a:noFill/>
                          </a:ln>
                          <a:solidFill>
                            <a:srgbClr val="000000"/>
                          </a:solidFill>
                          <a:effectLst/>
                          <a:latin typeface="+mn-lt"/>
                        </a:rPr>
                        <a:t> with patients</a:t>
                      </a:r>
                      <a:endParaRPr kumimoji="0" lang="en-US" sz="1800" b="0" i="0" u="none" strike="noStrike" cap="none" normalizeH="0" baseline="0" dirty="0">
                        <a:ln>
                          <a:noFill/>
                        </a:ln>
                        <a:solidFill>
                          <a:srgbClr val="000000"/>
                        </a:solidFill>
                        <a:effectLst/>
                        <a:latin typeface="+mn-lt"/>
                      </a:endParaRPr>
                    </a:p>
                  </a:txBody>
                  <a:tcPr/>
                </a:tc>
                <a:extLst>
                  <a:ext uri="{0D108BD9-81ED-4DB2-BD59-A6C34878D82A}">
                    <a16:rowId xmlns:a16="http://schemas.microsoft.com/office/drawing/2014/main" val="3271854410"/>
                  </a:ext>
                </a:extLst>
              </a:tr>
            </a:tbl>
          </a:graphicData>
        </a:graphic>
      </p:graphicFrame>
    </p:spTree>
    <p:extLst>
      <p:ext uri="{BB962C8B-B14F-4D97-AF65-F5344CB8AC3E}">
        <p14:creationId xmlns:p14="http://schemas.microsoft.com/office/powerpoint/2010/main" val="230474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5537CE-2BCA-4677-822C-26AD7F62C3C3}"/>
              </a:ext>
            </a:extLst>
          </p:cNvPr>
          <p:cNvSpPr>
            <a:spLocks noGrp="1"/>
          </p:cNvSpPr>
          <p:nvPr>
            <p:ph type="title"/>
          </p:nvPr>
        </p:nvSpPr>
        <p:spPr/>
        <p:txBody>
          <a:bodyPr/>
          <a:lstStyle/>
          <a:p>
            <a:r>
              <a:rPr lang="en-US">
                <a:solidFill>
                  <a:schemeClr val="accent6"/>
                </a:solidFill>
              </a:rPr>
              <a:t>Stigma in Healthcare</a:t>
            </a:r>
          </a:p>
        </p:txBody>
      </p:sp>
      <p:graphicFrame>
        <p:nvGraphicFramePr>
          <p:cNvPr id="9" name="Diagram 8">
            <a:extLst>
              <a:ext uri="{FF2B5EF4-FFF2-40B4-BE49-F238E27FC236}">
                <a16:creationId xmlns:a16="http://schemas.microsoft.com/office/drawing/2014/main" id="{3345B92A-1A78-454D-93B5-DBA544CAAC9F}"/>
              </a:ext>
            </a:extLst>
          </p:cNvPr>
          <p:cNvGraphicFramePr/>
          <p:nvPr>
            <p:extLst>
              <p:ext uri="{D42A27DB-BD31-4B8C-83A1-F6EECF244321}">
                <p14:modId xmlns:p14="http://schemas.microsoft.com/office/powerpoint/2010/main" val="2594938733"/>
              </p:ext>
            </p:extLst>
          </p:nvPr>
        </p:nvGraphicFramePr>
        <p:xfrm>
          <a:off x="4939860" y="1574516"/>
          <a:ext cx="64770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474FE3AF-A8C9-4ACC-93D7-816CEA7294A6}"/>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15257" y="1574516"/>
            <a:ext cx="3607081" cy="3607081"/>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E34B3004-F46E-4827-87E3-A13B1BE349D1}"/>
              </a:ext>
            </a:extLst>
          </p:cNvPr>
          <p:cNvSpPr txBox="1"/>
          <p:nvPr/>
        </p:nvSpPr>
        <p:spPr>
          <a:xfrm>
            <a:off x="986117" y="5308224"/>
            <a:ext cx="2833843" cy="369332"/>
          </a:xfrm>
          <a:prstGeom prst="rect">
            <a:avLst/>
          </a:prstGeom>
          <a:noFill/>
        </p:spPr>
        <p:txBody>
          <a:bodyPr wrap="square" rtlCol="0">
            <a:spAutoFit/>
          </a:bodyPr>
          <a:lstStyle/>
          <a:p>
            <a:r>
              <a:rPr lang="en-US" sz="900">
                <a:hlinkClick r:id="rId9" tooltip="https://realrunemagick.blogspot.com/2017/12/the-irminsul.html"/>
              </a:rPr>
              <a:t>This Photo</a:t>
            </a:r>
            <a:r>
              <a:rPr lang="en-US" sz="900"/>
              <a:t> by Unknown Author is licensed under </a:t>
            </a:r>
            <a:r>
              <a:rPr lang="en-US" sz="900">
                <a:hlinkClick r:id="rId10" tooltip="https://creativecommons.org/licenses/by-nc-nd/3.0/"/>
              </a:rPr>
              <a:t>CC BY-NC-ND</a:t>
            </a:r>
            <a:endParaRPr lang="en-US" sz="900"/>
          </a:p>
        </p:txBody>
      </p:sp>
      <p:pic>
        <p:nvPicPr>
          <p:cNvPr id="8" name="Picture 7">
            <a:extLst>
              <a:ext uri="{FF2B5EF4-FFF2-40B4-BE49-F238E27FC236}">
                <a16:creationId xmlns:a16="http://schemas.microsoft.com/office/drawing/2014/main" id="{E77C987C-EB19-4F11-B24F-0B8C32243D4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7486" y="6142381"/>
            <a:ext cx="905621" cy="793062"/>
          </a:xfrm>
          <a:prstGeom prst="rect">
            <a:avLst/>
          </a:prstGeom>
        </p:spPr>
      </p:pic>
    </p:spTree>
    <p:extLst>
      <p:ext uri="{BB962C8B-B14F-4D97-AF65-F5344CB8AC3E}">
        <p14:creationId xmlns:p14="http://schemas.microsoft.com/office/powerpoint/2010/main" val="2825071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62FD-7A16-CC9C-EA1E-50B915458E64}"/>
              </a:ext>
            </a:extLst>
          </p:cNvPr>
          <p:cNvSpPr>
            <a:spLocks noGrp="1"/>
          </p:cNvSpPr>
          <p:nvPr>
            <p:ph type="title"/>
          </p:nvPr>
        </p:nvSpPr>
        <p:spPr/>
        <p:txBody>
          <a:bodyPr/>
          <a:lstStyle/>
          <a:p>
            <a:r>
              <a:rPr lang="en-US"/>
              <a:t>Who Might Experience Stigma in Healthcare Settings?</a:t>
            </a:r>
          </a:p>
        </p:txBody>
      </p:sp>
      <p:sp>
        <p:nvSpPr>
          <p:cNvPr id="3" name="Content Placeholder 2">
            <a:extLst>
              <a:ext uri="{FF2B5EF4-FFF2-40B4-BE49-F238E27FC236}">
                <a16:creationId xmlns:a16="http://schemas.microsoft.com/office/drawing/2014/main" id="{3F8E4AAB-45A6-A232-D5F6-5F8A9DBCCD69}"/>
              </a:ext>
            </a:extLst>
          </p:cNvPr>
          <p:cNvSpPr>
            <a:spLocks noGrp="1"/>
          </p:cNvSpPr>
          <p:nvPr>
            <p:ph idx="1"/>
          </p:nvPr>
        </p:nvSpPr>
        <p:spPr>
          <a:xfrm>
            <a:off x="609604" y="1600203"/>
            <a:ext cx="9886945" cy="4367299"/>
          </a:xfrm>
        </p:spPr>
        <p:txBody>
          <a:bodyPr vert="horz" lIns="91290" tIns="45645" rIns="91290" bIns="45645" rtlCol="0" anchor="t">
            <a:normAutofit/>
          </a:bodyPr>
          <a:lstStyle/>
          <a:p>
            <a:pPr marL="410845" lvl="1" indent="0" algn="ctr">
              <a:buNone/>
            </a:pPr>
            <a:endParaRPr lang="en-US">
              <a:cs typeface="Arial"/>
            </a:endParaRPr>
          </a:p>
          <a:p>
            <a:pPr marL="342265" indent="-227965" algn="ctr"/>
            <a:endParaRPr lang="en-US">
              <a:cs typeface="Arial"/>
            </a:endParaRPr>
          </a:p>
          <a:p>
            <a:pPr marL="638810" lvl="1" indent="-227965" algn="ctr"/>
            <a:endParaRPr lang="en-US"/>
          </a:p>
          <a:p>
            <a:pPr marL="114300" indent="0" algn="ctr">
              <a:buNone/>
            </a:pPr>
            <a:endParaRPr lang="en-US"/>
          </a:p>
        </p:txBody>
      </p:sp>
      <p:sp>
        <p:nvSpPr>
          <p:cNvPr id="4" name="Rectangle 3">
            <a:extLst>
              <a:ext uri="{FF2B5EF4-FFF2-40B4-BE49-F238E27FC236}">
                <a16:creationId xmlns:a16="http://schemas.microsoft.com/office/drawing/2014/main" id="{75177054-27C2-4AD8-87BD-3B712C28F6F9}"/>
              </a:ext>
            </a:extLst>
          </p:cNvPr>
          <p:cNvSpPr/>
          <p:nvPr/>
        </p:nvSpPr>
        <p:spPr>
          <a:xfrm>
            <a:off x="971550" y="1851645"/>
            <a:ext cx="10248899" cy="3154710"/>
          </a:xfrm>
          <a:prstGeom prst="rect">
            <a:avLst/>
          </a:prstGeom>
          <a:noFill/>
        </p:spPr>
        <p:txBody>
          <a:bodyPr wrap="square" lIns="91440" tIns="45720" rIns="91440" bIns="45720">
            <a:spAutoFit/>
          </a:bodyPr>
          <a:lstStyle/>
          <a:p>
            <a:pPr algn="ctr"/>
            <a:r>
              <a:rPr lang="en-US" sz="199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Anyone</a:t>
            </a:r>
          </a:p>
        </p:txBody>
      </p:sp>
      <p:sp>
        <p:nvSpPr>
          <p:cNvPr id="5" name="TextBox 4">
            <a:extLst>
              <a:ext uri="{FF2B5EF4-FFF2-40B4-BE49-F238E27FC236}">
                <a16:creationId xmlns:a16="http://schemas.microsoft.com/office/drawing/2014/main" id="{B5836878-638B-4403-B97A-1B18FD9051EE}"/>
              </a:ext>
            </a:extLst>
          </p:cNvPr>
          <p:cNvSpPr txBox="1"/>
          <p:nvPr/>
        </p:nvSpPr>
        <p:spPr>
          <a:xfrm>
            <a:off x="2854505" y="5302262"/>
            <a:ext cx="7022004" cy="369332"/>
          </a:xfrm>
          <a:prstGeom prst="rect">
            <a:avLst/>
          </a:prstGeom>
          <a:noFill/>
        </p:spPr>
        <p:txBody>
          <a:bodyPr wrap="square" rtlCol="0">
            <a:spAutoFit/>
          </a:bodyPr>
          <a:lstStyle/>
          <a:p>
            <a:r>
              <a:rPr lang="en-US" dirty="0"/>
              <a:t>Although some groups may experience it more than others</a:t>
            </a:r>
          </a:p>
        </p:txBody>
      </p:sp>
      <p:pic>
        <p:nvPicPr>
          <p:cNvPr id="6" name="Picture 5">
            <a:extLst>
              <a:ext uri="{FF2B5EF4-FFF2-40B4-BE49-F238E27FC236}">
                <a16:creationId xmlns:a16="http://schemas.microsoft.com/office/drawing/2014/main" id="{B6F08A15-FFED-4AFC-7A67-EB568D0DE8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6793" y="5967502"/>
            <a:ext cx="905621" cy="793062"/>
          </a:xfrm>
          <a:prstGeom prst="rect">
            <a:avLst/>
          </a:prstGeom>
        </p:spPr>
      </p:pic>
    </p:spTree>
    <p:extLst>
      <p:ext uri="{BB962C8B-B14F-4D97-AF65-F5344CB8AC3E}">
        <p14:creationId xmlns:p14="http://schemas.microsoft.com/office/powerpoint/2010/main" val="136385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7BB194-2C1A-4509-83F5-2DC03AFB4C66}"/>
              </a:ext>
            </a:extLst>
          </p:cNvPr>
          <p:cNvSpPr>
            <a:spLocks noGrp="1"/>
          </p:cNvSpPr>
          <p:nvPr>
            <p:ph type="title"/>
          </p:nvPr>
        </p:nvSpPr>
        <p:spPr/>
        <p:txBody>
          <a:bodyPr/>
          <a:lstStyle/>
          <a:p>
            <a:r>
              <a:rPr lang="en-US" dirty="0">
                <a:solidFill>
                  <a:schemeClr val="accent6"/>
                </a:solidFill>
              </a:rPr>
              <a:t>What Facilitates Stigma?</a:t>
            </a:r>
          </a:p>
        </p:txBody>
      </p:sp>
      <p:sp>
        <p:nvSpPr>
          <p:cNvPr id="6" name="Text Placeholder 5">
            <a:extLst>
              <a:ext uri="{FF2B5EF4-FFF2-40B4-BE49-F238E27FC236}">
                <a16:creationId xmlns:a16="http://schemas.microsoft.com/office/drawing/2014/main" id="{1745C1CD-3A70-4616-B50C-AEA36F000F78}"/>
              </a:ext>
            </a:extLst>
          </p:cNvPr>
          <p:cNvSpPr>
            <a:spLocks noGrp="1"/>
          </p:cNvSpPr>
          <p:nvPr>
            <p:ph idx="1"/>
          </p:nvPr>
        </p:nvSpPr>
        <p:spPr/>
        <p:txBody>
          <a:bodyPr>
            <a:normAutofit/>
          </a:bodyPr>
          <a:lstStyle/>
          <a:p>
            <a:pPr marL="285750" indent="-285750">
              <a:buFont typeface="Arial" panose="020B0604020202020204" pitchFamily="34" charset="0"/>
              <a:buChar char="•"/>
            </a:pPr>
            <a:r>
              <a:rPr lang="en-US" sz="2800" dirty="0">
                <a:solidFill>
                  <a:schemeClr val="tx1"/>
                </a:solidFill>
              </a:rPr>
              <a:t>Knowledge deficits</a:t>
            </a:r>
          </a:p>
          <a:p>
            <a:pPr marL="285750" indent="-285750">
              <a:buFont typeface="Arial" panose="020B0604020202020204" pitchFamily="34" charset="0"/>
              <a:buChar char="•"/>
            </a:pPr>
            <a:r>
              <a:rPr lang="en-US" sz="2800" dirty="0">
                <a:solidFill>
                  <a:schemeClr val="tx1"/>
                </a:solidFill>
              </a:rPr>
              <a:t>Fear</a:t>
            </a:r>
          </a:p>
          <a:p>
            <a:pPr marL="285750" indent="-285750">
              <a:buFont typeface="Arial" panose="020B0604020202020204" pitchFamily="34" charset="0"/>
              <a:buChar char="•"/>
            </a:pPr>
            <a:r>
              <a:rPr lang="en-US" sz="2800" dirty="0">
                <a:solidFill>
                  <a:schemeClr val="tx1"/>
                </a:solidFill>
              </a:rPr>
              <a:t>Personal beliefs and discomfort</a:t>
            </a:r>
          </a:p>
          <a:p>
            <a:pPr marL="285750" indent="-285750">
              <a:buFont typeface="Arial" panose="020B0604020202020204" pitchFamily="34" charset="0"/>
              <a:buChar char="•"/>
            </a:pPr>
            <a:r>
              <a:rPr lang="en-US" sz="2800" dirty="0">
                <a:solidFill>
                  <a:schemeClr val="tx1"/>
                </a:solidFill>
              </a:rPr>
              <a:t>Education</a:t>
            </a:r>
          </a:p>
          <a:p>
            <a:pPr marL="285750" indent="-285750">
              <a:buFont typeface="Arial" panose="020B0604020202020204" pitchFamily="34" charset="0"/>
              <a:buChar char="•"/>
            </a:pPr>
            <a:r>
              <a:rPr lang="en-US" sz="2800" dirty="0">
                <a:solidFill>
                  <a:schemeClr val="tx1"/>
                </a:solidFill>
              </a:rPr>
              <a:t>Societal norms and expectations</a:t>
            </a:r>
          </a:p>
          <a:p>
            <a:pPr marL="285750" indent="-285750">
              <a:buFont typeface="Arial" panose="020B0604020202020204" pitchFamily="34" charset="0"/>
              <a:buChar char="•"/>
            </a:pPr>
            <a:r>
              <a:rPr lang="en-US" sz="2800" dirty="0">
                <a:solidFill>
                  <a:schemeClr val="tx1"/>
                </a:solidFill>
              </a:rPr>
              <a:t>Social culture</a:t>
            </a:r>
          </a:p>
          <a:p>
            <a:pPr marL="285750" indent="-285750">
              <a:buFont typeface="Arial" panose="020B0604020202020204" pitchFamily="34" charset="0"/>
              <a:buChar char="•"/>
            </a:pPr>
            <a:r>
              <a:rPr lang="en-US" sz="2800" dirty="0">
                <a:solidFill>
                  <a:schemeClr val="tx1"/>
                </a:solidFill>
              </a:rPr>
              <a:t>Workplace culture</a:t>
            </a:r>
          </a:p>
          <a:p>
            <a:pPr marL="285750" indent="-285750">
              <a:buFont typeface="Arial" panose="020B0604020202020204" pitchFamily="34" charset="0"/>
              <a:buChar char="•"/>
            </a:pPr>
            <a:r>
              <a:rPr lang="en-US" sz="2800" dirty="0">
                <a:solidFill>
                  <a:schemeClr val="tx1"/>
                </a:solidFill>
              </a:rPr>
              <a:t>Peer culture</a:t>
            </a:r>
            <a:endParaRPr lang="en-US" dirty="0">
              <a:solidFill>
                <a:schemeClr val="tx1"/>
              </a:solidFill>
            </a:endParaRPr>
          </a:p>
        </p:txBody>
      </p:sp>
      <p:sp>
        <p:nvSpPr>
          <p:cNvPr id="7" name="TextBox 6">
            <a:extLst>
              <a:ext uri="{FF2B5EF4-FFF2-40B4-BE49-F238E27FC236}">
                <a16:creationId xmlns:a16="http://schemas.microsoft.com/office/drawing/2014/main" id="{B98CB1EC-856F-4884-A87F-0E800C789BD5}"/>
              </a:ext>
            </a:extLst>
          </p:cNvPr>
          <p:cNvSpPr txBox="1"/>
          <p:nvPr/>
        </p:nvSpPr>
        <p:spPr>
          <a:xfrm>
            <a:off x="1182372" y="6169580"/>
            <a:ext cx="4748890" cy="369332"/>
          </a:xfrm>
          <a:prstGeom prst="rect">
            <a:avLst/>
          </a:prstGeom>
          <a:noFill/>
        </p:spPr>
        <p:txBody>
          <a:bodyPr wrap="square" rtlCol="0">
            <a:spAutoFit/>
          </a:bodyPr>
          <a:lstStyle/>
          <a:p>
            <a:r>
              <a:rPr lang="en-US" i="1"/>
              <a:t>Source: End Stigma End HIV Alliance</a:t>
            </a:r>
          </a:p>
        </p:txBody>
      </p:sp>
      <p:pic>
        <p:nvPicPr>
          <p:cNvPr id="10" name="Picture 9" descr="Burning match">
            <a:extLst>
              <a:ext uri="{FF2B5EF4-FFF2-40B4-BE49-F238E27FC236}">
                <a16:creationId xmlns:a16="http://schemas.microsoft.com/office/drawing/2014/main" id="{E27FD4CA-1435-413C-A534-BEB40AC821D1}"/>
              </a:ext>
            </a:extLst>
          </p:cNvPr>
          <p:cNvPicPr>
            <a:picLocks noChangeAspect="1"/>
          </p:cNvPicPr>
          <p:nvPr/>
        </p:nvPicPr>
        <p:blipFill>
          <a:blip r:embed="rId3"/>
          <a:srcRect/>
          <a:stretch/>
        </p:blipFill>
        <p:spPr>
          <a:xfrm>
            <a:off x="7466522" y="2206566"/>
            <a:ext cx="3888556" cy="257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a:extLst>
              <a:ext uri="{FF2B5EF4-FFF2-40B4-BE49-F238E27FC236}">
                <a16:creationId xmlns:a16="http://schemas.microsoft.com/office/drawing/2014/main" id="{D6215611-301B-4E3F-8397-4BE1C4341C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486" y="6142381"/>
            <a:ext cx="905621" cy="793062"/>
          </a:xfrm>
          <a:prstGeom prst="rect">
            <a:avLst/>
          </a:prstGeom>
        </p:spPr>
      </p:pic>
      <p:sp>
        <p:nvSpPr>
          <p:cNvPr id="2" name="TextBox 1">
            <a:extLst>
              <a:ext uri="{FF2B5EF4-FFF2-40B4-BE49-F238E27FC236}">
                <a16:creationId xmlns:a16="http://schemas.microsoft.com/office/drawing/2014/main" id="{A6CB12BF-B5B8-795A-E996-73AD072D9427}"/>
              </a:ext>
            </a:extLst>
          </p:cNvPr>
          <p:cNvSpPr txBox="1"/>
          <p:nvPr/>
        </p:nvSpPr>
        <p:spPr>
          <a:xfrm>
            <a:off x="8707887" y="4969474"/>
            <a:ext cx="143486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alibri"/>
                <a:ea typeface="Calibri"/>
                <a:cs typeface="Calibri"/>
              </a:rPr>
              <a:t>Microsoft stock photo</a:t>
            </a:r>
            <a:endParaRPr lang="en-US" dirty="0"/>
          </a:p>
        </p:txBody>
      </p:sp>
    </p:spTree>
    <p:extLst>
      <p:ext uri="{BB962C8B-B14F-4D97-AF65-F5344CB8AC3E}">
        <p14:creationId xmlns:p14="http://schemas.microsoft.com/office/powerpoint/2010/main" val="6455662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THSCSA ECHO Template">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UTHSCSA ECHO Template" id="{BE3DBC1E-6E39-4B0A-9EE2-C7AF77250FA2}" vid="{368C16CC-A4AD-4C16-8779-9F9A65455CF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7E235D6AA79B14BBF191D48F0197797" ma:contentTypeVersion="13" ma:contentTypeDescription="Create a new document." ma:contentTypeScope="" ma:versionID="ed3bea81ae185c3bbf50aad362c470cf">
  <xsd:schema xmlns:xsd="http://www.w3.org/2001/XMLSchema" xmlns:xs="http://www.w3.org/2001/XMLSchema" xmlns:p="http://schemas.microsoft.com/office/2006/metadata/properties" xmlns:ns3="3d16e82c-8f6e-4621-bc20-088208308614" xmlns:ns4="84d94a56-2e5f-4315-ad27-67f436c5be97" targetNamespace="http://schemas.microsoft.com/office/2006/metadata/properties" ma:root="true" ma:fieldsID="a0b5010c7da4aac47c8351b1c15308e8" ns3:_="" ns4:_="">
    <xsd:import namespace="3d16e82c-8f6e-4621-bc20-088208308614"/>
    <xsd:import namespace="84d94a56-2e5f-4315-ad27-67f436c5be9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LengthInSeconds" minOccurs="0"/>
                <xsd:element ref="ns4:MediaServiceOCR" minOccurs="0"/>
                <xsd:element ref="ns4:_activity"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16e82c-8f6e-4621-bc20-08820830861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d94a56-2e5f-4315-ad27-67f436c5be9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4d94a56-2e5f-4315-ad27-67f436c5be97" xsi:nil="true"/>
  </documentManagement>
</p:properties>
</file>

<file path=customXml/itemProps1.xml><?xml version="1.0" encoding="utf-8"?>
<ds:datastoreItem xmlns:ds="http://schemas.openxmlformats.org/officeDocument/2006/customXml" ds:itemID="{6A6AD0CE-C3A1-49ED-84DB-B51D7D3B27B3}">
  <ds:schemaRefs>
    <ds:schemaRef ds:uri="http://schemas.microsoft.com/sharepoint/v3/contenttype/forms"/>
  </ds:schemaRefs>
</ds:datastoreItem>
</file>

<file path=customXml/itemProps2.xml><?xml version="1.0" encoding="utf-8"?>
<ds:datastoreItem xmlns:ds="http://schemas.openxmlformats.org/officeDocument/2006/customXml" ds:itemID="{AD49B364-C7C5-49D8-A01F-CDE2C367F122}">
  <ds:schemaRefs>
    <ds:schemaRef ds:uri="3d16e82c-8f6e-4621-bc20-088208308614"/>
    <ds:schemaRef ds:uri="84d94a56-2e5f-4315-ad27-67f436c5be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D794402-D476-4C0A-8953-D7E5D3D97C85}">
  <ds:schemaRefs>
    <ds:schemaRef ds:uri="3d16e82c-8f6e-4621-bc20-088208308614"/>
    <ds:schemaRef ds:uri="84d94a56-2e5f-4315-ad27-67f436c5be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UTHSCSA ECHO Template</Template>
  <TotalTime>362</TotalTime>
  <Words>3045</Words>
  <Application>Microsoft Office PowerPoint</Application>
  <PresentationFormat>Widescreen</PresentationFormat>
  <Paragraphs>297</Paragraphs>
  <Slides>36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Courier New</vt:lpstr>
      <vt:lpstr>Segoe UI</vt:lpstr>
      <vt:lpstr>Wingdings</vt:lpstr>
      <vt:lpstr>UTHSCSA ECHO Template</vt:lpstr>
      <vt:lpstr>Overcoming Barriers  Related to HIV Care: Stigma </vt:lpstr>
      <vt:lpstr>Conflict of Interest Disclosure Statement </vt:lpstr>
      <vt:lpstr>Unconscious Bias Disclosure</vt:lpstr>
      <vt:lpstr>Learning Objectives</vt:lpstr>
      <vt:lpstr>What is Stigma?</vt:lpstr>
      <vt:lpstr>Types of Stigma</vt:lpstr>
      <vt:lpstr>Stigma in Healthcare</vt:lpstr>
      <vt:lpstr>Who Might Experience Stigma in Healthcare Settings?</vt:lpstr>
      <vt:lpstr>What Facilitates Stigma?</vt:lpstr>
      <vt:lpstr>Impacts of Stigma</vt:lpstr>
      <vt:lpstr>How HIV Stigma Affects PWH</vt:lpstr>
      <vt:lpstr>PowerPoint Presentation</vt:lpstr>
      <vt:lpstr>HIV Stigma in Healthcare</vt:lpstr>
      <vt:lpstr>True or False?</vt:lpstr>
      <vt:lpstr>TRUE</vt:lpstr>
      <vt:lpstr>Trauma Informed Care</vt:lpstr>
      <vt:lpstr>What is Trauma-Informed Care?</vt:lpstr>
      <vt:lpstr>Using People-First/ Anti-stigmatizing Language</vt:lpstr>
      <vt:lpstr>What is Person First Language?</vt:lpstr>
      <vt:lpstr>PowerPoint Presentation</vt:lpstr>
      <vt:lpstr>PowerPoint Presentation</vt:lpstr>
      <vt:lpstr>False</vt:lpstr>
      <vt:lpstr>Stigma Perpetuates Health Disparities and Epidemics</vt:lpstr>
      <vt:lpstr>Developing Trust</vt:lpstr>
      <vt:lpstr>Meet Patients Where They Are</vt:lpstr>
      <vt:lpstr>AVOID ASSUMPTIONS</vt:lpstr>
      <vt:lpstr>Communicate</vt:lpstr>
      <vt:lpstr>Now that you know….</vt:lpstr>
      <vt:lpstr>How Do We Change Our Practices?</vt:lpstr>
      <vt:lpstr>How Do We Change Our Practices?</vt:lpstr>
      <vt:lpstr>How Do We Change Our Practices?</vt:lpstr>
      <vt:lpstr>How Do We Change Our Practices?</vt:lpstr>
      <vt:lpstr>Resources</vt:lpstr>
      <vt:lpstr>Resources</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Anti-Stigma and Trauma Informed Care</dc:title>
  <dc:subject/>
  <dc:creator>Lucinda Zeinelabdin (SAMHD)</dc:creator>
  <cp:keywords/>
  <dc:description/>
  <cp:lastModifiedBy>Minerva Layug-Gomez</cp:lastModifiedBy>
  <cp:revision>163</cp:revision>
  <dcterms:created xsi:type="dcterms:W3CDTF">2022-06-08T00:06:13Z</dcterms:created>
  <dcterms:modified xsi:type="dcterms:W3CDTF">2024-03-04T20:26:33Z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0x01010087E235D6AA79B14BBF191D48F0197797</vt:lpwstr>
  </property>
</Properties>
</file>