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768" r:id="rId2"/>
    <p:sldMasterId id="2147483780" r:id="rId3"/>
  </p:sldMasterIdLst>
  <p:notesMasterIdLst>
    <p:notesMasterId r:id="rId87"/>
  </p:notesMasterIdLst>
  <p:sldIdLst>
    <p:sldId id="285" r:id="rId4"/>
    <p:sldId id="307" r:id="rId5"/>
    <p:sldId id="286" r:id="rId6"/>
    <p:sldId id="400" r:id="rId7"/>
    <p:sldId id="294" r:id="rId8"/>
    <p:sldId id="295" r:id="rId9"/>
    <p:sldId id="296" r:id="rId10"/>
    <p:sldId id="297" r:id="rId11"/>
    <p:sldId id="299" r:id="rId12"/>
    <p:sldId id="298" r:id="rId13"/>
    <p:sldId id="316" r:id="rId14"/>
    <p:sldId id="291" r:id="rId15"/>
    <p:sldId id="309" r:id="rId16"/>
    <p:sldId id="318" r:id="rId17"/>
    <p:sldId id="322" r:id="rId18"/>
    <p:sldId id="323" r:id="rId19"/>
    <p:sldId id="324" r:id="rId20"/>
    <p:sldId id="325" r:id="rId21"/>
    <p:sldId id="326" r:id="rId22"/>
    <p:sldId id="327" r:id="rId23"/>
    <p:sldId id="333" r:id="rId24"/>
    <p:sldId id="329" r:id="rId25"/>
    <p:sldId id="330" r:id="rId26"/>
    <p:sldId id="331" r:id="rId27"/>
    <p:sldId id="332" r:id="rId28"/>
    <p:sldId id="401" r:id="rId29"/>
    <p:sldId id="334" r:id="rId30"/>
    <p:sldId id="335" r:id="rId31"/>
    <p:sldId id="336" r:id="rId32"/>
    <p:sldId id="337" r:id="rId33"/>
    <p:sldId id="301" r:id="rId34"/>
    <p:sldId id="302" r:id="rId35"/>
    <p:sldId id="303" r:id="rId36"/>
    <p:sldId id="304" r:id="rId37"/>
    <p:sldId id="305" r:id="rId38"/>
    <p:sldId id="311" r:id="rId39"/>
    <p:sldId id="319" r:id="rId40"/>
    <p:sldId id="339" r:id="rId41"/>
    <p:sldId id="341" r:id="rId42"/>
    <p:sldId id="342" r:id="rId43"/>
    <p:sldId id="402" r:id="rId44"/>
    <p:sldId id="343" r:id="rId45"/>
    <p:sldId id="344" r:id="rId46"/>
    <p:sldId id="346" r:id="rId47"/>
    <p:sldId id="406" r:id="rId48"/>
    <p:sldId id="347" r:id="rId49"/>
    <p:sldId id="407" r:id="rId50"/>
    <p:sldId id="345" r:id="rId51"/>
    <p:sldId id="349" r:id="rId52"/>
    <p:sldId id="350" r:id="rId53"/>
    <p:sldId id="351" r:id="rId54"/>
    <p:sldId id="353" r:id="rId55"/>
    <p:sldId id="352" r:id="rId56"/>
    <p:sldId id="397" r:id="rId57"/>
    <p:sldId id="354" r:id="rId58"/>
    <p:sldId id="321" r:id="rId59"/>
    <p:sldId id="404" r:id="rId60"/>
    <p:sldId id="405" r:id="rId61"/>
    <p:sldId id="410" r:id="rId62"/>
    <p:sldId id="411" r:id="rId63"/>
    <p:sldId id="413" r:id="rId64"/>
    <p:sldId id="414" r:id="rId65"/>
    <p:sldId id="361" r:id="rId66"/>
    <p:sldId id="408" r:id="rId67"/>
    <p:sldId id="409" r:id="rId68"/>
    <p:sldId id="365" r:id="rId69"/>
    <p:sldId id="394" r:id="rId70"/>
    <p:sldId id="367" r:id="rId71"/>
    <p:sldId id="366" r:id="rId72"/>
    <p:sldId id="385" r:id="rId73"/>
    <p:sldId id="386" r:id="rId74"/>
    <p:sldId id="387" r:id="rId75"/>
    <p:sldId id="388" r:id="rId76"/>
    <p:sldId id="389" r:id="rId77"/>
    <p:sldId id="390" r:id="rId78"/>
    <p:sldId id="372" r:id="rId79"/>
    <p:sldId id="373" r:id="rId80"/>
    <p:sldId id="391" r:id="rId81"/>
    <p:sldId id="392" r:id="rId82"/>
    <p:sldId id="384" r:id="rId83"/>
    <p:sldId id="355" r:id="rId84"/>
    <p:sldId id="378" r:id="rId85"/>
    <p:sldId id="45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6C2"/>
    <a:srgbClr val="F9FFE3"/>
    <a:srgbClr val="D8F0DC"/>
    <a:srgbClr val="E7EBF5"/>
    <a:srgbClr val="CCD5EA"/>
    <a:srgbClr val="CCDFF1"/>
    <a:srgbClr val="0E6FC6"/>
    <a:srgbClr val="014F94"/>
    <a:srgbClr val="1E918C"/>
    <a:srgbClr val="460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2" autoAdjust="0"/>
    <p:restoredTop sz="87080"/>
  </p:normalViewPr>
  <p:slideViewPr>
    <p:cSldViewPr snapToGrid="0">
      <p:cViewPr varScale="1">
        <p:scale>
          <a:sx n="58" d="100"/>
          <a:sy n="58" d="100"/>
        </p:scale>
        <p:origin x="1104" y="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4B85D9"/>
              </a:solidFill>
              <a:ln w="19050">
                <a:solidFill>
                  <a:schemeClr val="lt1"/>
                </a:solidFill>
              </a:ln>
              <a:effectLst/>
            </c:spPr>
            <c:extLst>
              <c:ext xmlns:c16="http://schemas.microsoft.com/office/drawing/2014/chart" uri="{C3380CC4-5D6E-409C-BE32-E72D297353CC}">
                <c16:uniqueId val="{00000001-03CE-1D42-9512-C8E1D221BC23}"/>
              </c:ext>
            </c:extLst>
          </c:dPt>
          <c:dPt>
            <c:idx val="1"/>
            <c:bubble3D val="0"/>
            <c:spPr>
              <a:solidFill>
                <a:srgbClr val="D84B4B"/>
              </a:solidFill>
              <a:ln w="19050">
                <a:solidFill>
                  <a:schemeClr val="lt1"/>
                </a:solidFill>
              </a:ln>
              <a:effectLst/>
            </c:spPr>
            <c:extLst>
              <c:ext xmlns:c16="http://schemas.microsoft.com/office/drawing/2014/chart" uri="{C3380CC4-5D6E-409C-BE32-E72D297353CC}">
                <c16:uniqueId val="{00000002-03CE-1D42-9512-C8E1D221BC23}"/>
              </c:ext>
            </c:extLst>
          </c:dPt>
          <c:dPt>
            <c:idx val="2"/>
            <c:bubble3D val="0"/>
            <c:spPr>
              <a:solidFill>
                <a:srgbClr val="76D94B"/>
              </a:solidFill>
              <a:ln w="19050">
                <a:solidFill>
                  <a:schemeClr val="lt1"/>
                </a:solidFill>
              </a:ln>
              <a:effectLst/>
            </c:spPr>
            <c:extLst>
              <c:ext xmlns:c16="http://schemas.microsoft.com/office/drawing/2014/chart" uri="{C3380CC4-5D6E-409C-BE32-E72D297353CC}">
                <c16:uniqueId val="{00000003-03CE-1D42-9512-C8E1D221BC23}"/>
              </c:ext>
            </c:extLst>
          </c:dPt>
          <c:dPt>
            <c:idx val="3"/>
            <c:bubble3D val="0"/>
            <c:spPr>
              <a:solidFill>
                <a:srgbClr val="D04BD9"/>
              </a:solidFill>
              <a:ln w="19050">
                <a:solidFill>
                  <a:schemeClr val="lt1"/>
                </a:solidFill>
              </a:ln>
              <a:effectLst/>
            </c:spPr>
            <c:extLst>
              <c:ext xmlns:c16="http://schemas.microsoft.com/office/drawing/2014/chart" uri="{C3380CC4-5D6E-409C-BE32-E72D297353CC}">
                <c16:uniqueId val="{00000004-03CE-1D42-9512-C8E1D221BC23}"/>
              </c:ext>
            </c:extLst>
          </c:dPt>
          <c:dPt>
            <c:idx val="4"/>
            <c:bubble3D val="0"/>
            <c:spPr>
              <a:solidFill>
                <a:srgbClr val="DADA29"/>
              </a:solidFill>
              <a:ln w="19050">
                <a:solidFill>
                  <a:schemeClr val="lt1"/>
                </a:solidFill>
              </a:ln>
              <a:effectLst/>
            </c:spPr>
            <c:extLst>
              <c:ext xmlns:c16="http://schemas.microsoft.com/office/drawing/2014/chart" uri="{C3380CC4-5D6E-409C-BE32-E72D297353CC}">
                <c16:uniqueId val="{00000005-03CE-1D42-9512-C8E1D221BC23}"/>
              </c:ext>
            </c:extLst>
          </c:dPt>
          <c:dPt>
            <c:idx val="5"/>
            <c:bubble3D val="0"/>
            <c:spPr>
              <a:solidFill>
                <a:srgbClr val="4ED9B5"/>
              </a:solidFill>
              <a:ln w="19050">
                <a:solidFill>
                  <a:schemeClr val="lt1"/>
                </a:solidFill>
              </a:ln>
              <a:effectLst/>
            </c:spPr>
            <c:extLst>
              <c:ext xmlns:c16="http://schemas.microsoft.com/office/drawing/2014/chart" uri="{C3380CC4-5D6E-409C-BE32-E72D297353CC}">
                <c16:uniqueId val="{00000006-03CE-1D42-9512-C8E1D221BC23}"/>
              </c:ext>
            </c:extLst>
          </c:dPt>
          <c:dLbls>
            <c:dLbl>
              <c:idx val="0"/>
              <c:layout>
                <c:manualLayout>
                  <c:x val="-0.11525737629694409"/>
                  <c:y val="-3.2560268544315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CE-1D42-9512-C8E1D221BC23}"/>
                </c:ext>
              </c:extLst>
            </c:dLbl>
            <c:dLbl>
              <c:idx val="1"/>
              <c:layout>
                <c:manualLayout>
                  <c:x val="-0.1213235539967832"/>
                  <c:y val="1.5027816251222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CE-1D42-9512-C8E1D221BC23}"/>
                </c:ext>
              </c:extLst>
            </c:dLbl>
            <c:dLbl>
              <c:idx val="2"/>
              <c:layout>
                <c:manualLayout>
                  <c:x val="-0.11525737629694402"/>
                  <c:y val="-2.5046360418704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CE-1D42-9512-C8E1D221BC23}"/>
                </c:ext>
              </c:extLst>
            </c:dLbl>
            <c:dLbl>
              <c:idx val="3"/>
              <c:layout>
                <c:manualLayout>
                  <c:x val="-0.12334561323006291"/>
                  <c:y val="-4.5083448753667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CE-1D42-9512-C8E1D221BC23}"/>
                </c:ext>
              </c:extLst>
            </c:dLbl>
            <c:dLbl>
              <c:idx val="4"/>
              <c:layout>
                <c:manualLayout>
                  <c:x val="-7.2794132398069936E-2"/>
                  <c:y val="-8.5157625423594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CE-1D42-9512-C8E1D221BC23}"/>
                </c:ext>
              </c:extLst>
            </c:dLbl>
            <c:dLbl>
              <c:idx val="5"/>
              <c:layout>
                <c:manualLayout>
                  <c:x val="6.066177699839085E-3"/>
                  <c:y val="-9.7680805632946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CE-1D42-9512-C8E1D221BC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AFR</c:v>
                </c:pt>
                <c:pt idx="1">
                  <c:v>AMER</c:v>
                </c:pt>
                <c:pt idx="2">
                  <c:v>SEA</c:v>
                </c:pt>
                <c:pt idx="3">
                  <c:v>EURO</c:v>
                </c:pt>
                <c:pt idx="4">
                  <c:v>EMR</c:v>
                </c:pt>
                <c:pt idx="5">
                  <c:v>PACIF</c:v>
                </c:pt>
              </c:strCache>
            </c:strRef>
          </c:cat>
          <c:val>
            <c:numRef>
              <c:f>Sheet1!$B$2:$B$7</c:f>
              <c:numCache>
                <c:formatCode>0.00%</c:formatCode>
                <c:ptCount val="6"/>
                <c:pt idx="0">
                  <c:v>0.65657860989997441</c:v>
                </c:pt>
                <c:pt idx="1">
                  <c:v>9.7460887407027436E-2</c:v>
                </c:pt>
                <c:pt idx="2">
                  <c:v>0.10002564760194921</c:v>
                </c:pt>
                <c:pt idx="3">
                  <c:v>7.6942805847653242E-2</c:v>
                </c:pt>
                <c:pt idx="4">
                  <c:v>1.2567324955116695E-2</c:v>
                </c:pt>
                <c:pt idx="5">
                  <c:v>5.6424724288279049E-2</c:v>
                </c:pt>
              </c:numCache>
            </c:numRef>
          </c:val>
          <c:extLst>
            <c:ext xmlns:c16="http://schemas.microsoft.com/office/drawing/2014/chart" uri="{C3380CC4-5D6E-409C-BE32-E72D297353CC}">
              <c16:uniqueId val="{00000000-03CE-1D42-9512-C8E1D221BC2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67"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latin typeface="Arial" panose="020B0604020202020204" pitchFamily="34" charset="0"/>
                <a:cs typeface="Arial" panose="020B0604020202020204" pitchFamily="34" charset="0"/>
              </a:rPr>
              <a:t>Mortality Rate</a:t>
            </a:r>
            <a:r>
              <a:rPr lang="en-US" sz="2000" b="1" baseline="0" dirty="0">
                <a:latin typeface="Arial" panose="020B0604020202020204" pitchFamily="34" charset="0"/>
                <a:cs typeface="Arial" panose="020B0604020202020204" pitchFamily="34" charset="0"/>
              </a:rPr>
              <a:t> Ratio</a:t>
            </a:r>
          </a:p>
          <a:p>
            <a:pPr>
              <a:defRPr/>
            </a:pPr>
            <a:r>
              <a:rPr lang="en-US" sz="2000" b="1" baseline="0" dirty="0">
                <a:latin typeface="Arial" panose="020B0604020202020204" pitchFamily="34" charset="0"/>
                <a:cs typeface="Arial" panose="020B0604020202020204" pitchFamily="34" charset="0"/>
              </a:rPr>
              <a:t>PWH </a:t>
            </a:r>
            <a:r>
              <a:rPr lang="en-US" sz="2000" b="1" baseline="0" dirty="0">
                <a:solidFill>
                  <a:srgbClr val="D64A4A"/>
                </a:solidFill>
                <a:latin typeface="Arial" panose="020B0604020202020204" pitchFamily="34" charset="0"/>
                <a:cs typeface="Arial" panose="020B0604020202020204" pitchFamily="34" charset="0"/>
              </a:rPr>
              <a:t>Smoker vs Nonsmoker</a:t>
            </a:r>
            <a:endParaRPr lang="en-US" sz="2000" b="1" dirty="0">
              <a:solidFill>
                <a:srgbClr val="D64A4A"/>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rgbClr val="FFC000"/>
            </a:solidFill>
            <a:ln>
              <a:noFill/>
            </a:ln>
            <a:effectLst/>
            <a:sp3d/>
          </c:spPr>
          <c:invertIfNegative val="0"/>
          <c:cat>
            <c:strRef>
              <c:f>Sheet1!$A$2:$A$6</c:f>
              <c:strCache>
                <c:ptCount val="5"/>
                <c:pt idx="0">
                  <c:v>Overall Mortality</c:v>
                </c:pt>
                <c:pt idx="1">
                  <c:v>AIDS</c:v>
                </c:pt>
                <c:pt idx="2">
                  <c:v>Non-AIDS</c:v>
                </c:pt>
                <c:pt idx="3">
                  <c:v>Non-AIDS Cancer</c:v>
                </c:pt>
                <c:pt idx="4">
                  <c:v>CVD</c:v>
                </c:pt>
              </c:strCache>
            </c:strRef>
          </c:cat>
          <c:val>
            <c:numRef>
              <c:f>Sheet1!$B$2:$B$6</c:f>
              <c:numCache>
                <c:formatCode>General</c:formatCode>
                <c:ptCount val="5"/>
                <c:pt idx="0">
                  <c:v>1.94</c:v>
                </c:pt>
                <c:pt idx="1">
                  <c:v>1.37</c:v>
                </c:pt>
                <c:pt idx="2">
                  <c:v>2.61</c:v>
                </c:pt>
                <c:pt idx="3">
                  <c:v>3.13</c:v>
                </c:pt>
                <c:pt idx="4">
                  <c:v>6.28</c:v>
                </c:pt>
              </c:numCache>
            </c:numRef>
          </c:val>
          <c:extLst>
            <c:ext xmlns:c16="http://schemas.microsoft.com/office/drawing/2014/chart" uri="{C3380CC4-5D6E-409C-BE32-E72D297353CC}">
              <c16:uniqueId val="{00000000-3901-0143-BDE0-E02A0A1BB309}"/>
            </c:ext>
          </c:extLst>
        </c:ser>
        <c:dLbls>
          <c:showLegendKey val="0"/>
          <c:showVal val="0"/>
          <c:showCatName val="0"/>
          <c:showSerName val="0"/>
          <c:showPercent val="0"/>
          <c:showBubbleSize val="0"/>
        </c:dLbls>
        <c:gapWidth val="150"/>
        <c:shape val="box"/>
        <c:axId val="1333552079"/>
        <c:axId val="1333553807"/>
        <c:axId val="0"/>
      </c:bar3DChart>
      <c:catAx>
        <c:axId val="133355207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33553807"/>
        <c:crosses val="autoZero"/>
        <c:auto val="1"/>
        <c:lblAlgn val="ctr"/>
        <c:lblOffset val="100"/>
        <c:noMultiLvlLbl val="0"/>
      </c:catAx>
      <c:valAx>
        <c:axId val="1333553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3355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latin typeface="Arial" panose="020B0604020202020204" pitchFamily="34" charset="0"/>
                <a:cs typeface="Arial" panose="020B0604020202020204" pitchFamily="34" charset="0"/>
              </a:rPr>
              <a:t>Adverse Events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Pitavastatin</c:v>
                </c:pt>
              </c:strCache>
            </c:strRef>
          </c:tx>
          <c:spPr>
            <a:solidFill>
              <a:srgbClr val="46005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Any adverse event</c:v>
                </c:pt>
                <c:pt idx="1">
                  <c:v>Nonfatal serious adverse event</c:v>
                </c:pt>
                <c:pt idx="2">
                  <c:v>Diabetes</c:v>
                </c:pt>
                <c:pt idx="3">
                  <c:v>Grade &gt;=3 muscle weakness, myopathy, myalgia</c:v>
                </c:pt>
                <c:pt idx="4">
                  <c:v>Rhabdomyolusis</c:v>
                </c:pt>
                <c:pt idx="5">
                  <c:v>Grade &gt;= 3 ALT</c:v>
                </c:pt>
              </c:strCache>
            </c:strRef>
          </c:cat>
          <c:val>
            <c:numRef>
              <c:f>Sheet1!$B$2:$B$7</c:f>
              <c:numCache>
                <c:formatCode>General</c:formatCode>
                <c:ptCount val="6"/>
                <c:pt idx="0">
                  <c:v>8.8800000000000008</c:v>
                </c:pt>
                <c:pt idx="1">
                  <c:v>4.16</c:v>
                </c:pt>
                <c:pt idx="2">
                  <c:v>1.1299999999999999</c:v>
                </c:pt>
                <c:pt idx="3">
                  <c:v>0.49</c:v>
                </c:pt>
                <c:pt idx="4">
                  <c:v>0.02</c:v>
                </c:pt>
                <c:pt idx="5">
                  <c:v>0.06</c:v>
                </c:pt>
              </c:numCache>
            </c:numRef>
          </c:val>
          <c:extLst>
            <c:ext xmlns:c16="http://schemas.microsoft.com/office/drawing/2014/chart" uri="{C3380CC4-5D6E-409C-BE32-E72D297353CC}">
              <c16:uniqueId val="{00000000-22EE-634D-8B8F-82C9730BAF7F}"/>
            </c:ext>
          </c:extLst>
        </c:ser>
        <c:ser>
          <c:idx val="1"/>
          <c:order val="1"/>
          <c:tx>
            <c:strRef>
              <c:f>Sheet1!$C$1</c:f>
              <c:strCache>
                <c:ptCount val="1"/>
                <c:pt idx="0">
                  <c:v>Placebo</c:v>
                </c:pt>
              </c:strCache>
            </c:strRef>
          </c:tx>
          <c:spPr>
            <a:solidFill>
              <a:srgbClr val="1E91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Any adverse event</c:v>
                </c:pt>
                <c:pt idx="1">
                  <c:v>Nonfatal serious adverse event</c:v>
                </c:pt>
                <c:pt idx="2">
                  <c:v>Diabetes</c:v>
                </c:pt>
                <c:pt idx="3">
                  <c:v>Grade &gt;=3 muscle weakness, myopathy, myalgia</c:v>
                </c:pt>
                <c:pt idx="4">
                  <c:v>Rhabdomyolusis</c:v>
                </c:pt>
                <c:pt idx="5">
                  <c:v>Grade &gt;= 3 ALT</c:v>
                </c:pt>
              </c:strCache>
            </c:strRef>
          </c:cat>
          <c:val>
            <c:numRef>
              <c:f>Sheet1!$C$2:$C$7</c:f>
              <c:numCache>
                <c:formatCode>General</c:formatCode>
                <c:ptCount val="6"/>
                <c:pt idx="0">
                  <c:v>8.3699999999999992</c:v>
                </c:pt>
                <c:pt idx="1">
                  <c:v>4.13</c:v>
                </c:pt>
                <c:pt idx="2">
                  <c:v>0.84</c:v>
                </c:pt>
                <c:pt idx="3">
                  <c:v>0.28000000000000003</c:v>
                </c:pt>
                <c:pt idx="4">
                  <c:v>0.02</c:v>
                </c:pt>
                <c:pt idx="5">
                  <c:v>0.04</c:v>
                </c:pt>
              </c:numCache>
            </c:numRef>
          </c:val>
          <c:extLst>
            <c:ext xmlns:c16="http://schemas.microsoft.com/office/drawing/2014/chart" uri="{C3380CC4-5D6E-409C-BE32-E72D297353CC}">
              <c16:uniqueId val="{00000001-22EE-634D-8B8F-82C9730BAF7F}"/>
            </c:ext>
          </c:extLst>
        </c:ser>
        <c:dLbls>
          <c:showLegendKey val="0"/>
          <c:showVal val="0"/>
          <c:showCatName val="0"/>
          <c:showSerName val="0"/>
          <c:showPercent val="0"/>
          <c:showBubbleSize val="0"/>
        </c:dLbls>
        <c:gapWidth val="219"/>
        <c:overlap val="-27"/>
        <c:axId val="1149016959"/>
        <c:axId val="1157324511"/>
      </c:barChart>
      <c:catAx>
        <c:axId val="114901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7324511"/>
        <c:crosses val="autoZero"/>
        <c:auto val="1"/>
        <c:lblAlgn val="ctr"/>
        <c:lblOffset val="100"/>
        <c:noMultiLvlLbl val="0"/>
      </c:catAx>
      <c:valAx>
        <c:axId val="1157324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9016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15E4E-1591-409A-BB8D-08AA5F89FB39}" type="datetimeFigureOut">
              <a:rPr lang="en-US" smtClean="0"/>
              <a:t>3/18/2024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ACBB4-82C6-4DB5-89FD-94D8E411AA4C}" type="slidenum">
              <a:rPr lang="en-US" smtClean="0"/>
              <a:t>‹#›</a:t>
            </a:fld>
            <a:endParaRPr lang="en-US" dirty="0"/>
          </a:p>
        </p:txBody>
      </p:sp>
    </p:spTree>
    <p:extLst>
      <p:ext uri="{BB962C8B-B14F-4D97-AF65-F5344CB8AC3E}">
        <p14:creationId xmlns:p14="http://schemas.microsoft.com/office/powerpoint/2010/main" val="3651587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1</a:t>
            </a:fld>
            <a:endParaRPr lang="en-US" dirty="0"/>
          </a:p>
        </p:txBody>
      </p:sp>
    </p:spTree>
    <p:extLst>
      <p:ext uri="{BB962C8B-B14F-4D97-AF65-F5344CB8AC3E}">
        <p14:creationId xmlns:p14="http://schemas.microsoft.com/office/powerpoint/2010/main" val="404192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94E9-E3D7-CFA9-0BE5-EDFFEAB0F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E5087-4159-05F3-F093-7608CA230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15F1F-E29D-9A88-136B-F8D9442966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6B2132-9708-A653-D468-11B0D47BFB4A}"/>
              </a:ext>
            </a:extLst>
          </p:cNvPr>
          <p:cNvSpPr>
            <a:spLocks noGrp="1"/>
          </p:cNvSpPr>
          <p:nvPr>
            <p:ph type="sldNum" sz="quarter" idx="5"/>
          </p:nvPr>
        </p:nvSpPr>
        <p:spPr/>
        <p:txBody>
          <a:bodyPr/>
          <a:lstStyle/>
          <a:p>
            <a:fld id="{909ACBB4-82C6-4DB5-89FD-94D8E411AA4C}" type="slidenum">
              <a:rPr lang="en-US" smtClean="0"/>
              <a:t>19</a:t>
            </a:fld>
            <a:endParaRPr lang="en-US" dirty="0"/>
          </a:p>
        </p:txBody>
      </p:sp>
    </p:spTree>
    <p:extLst>
      <p:ext uri="{BB962C8B-B14F-4D97-AF65-F5344CB8AC3E}">
        <p14:creationId xmlns:p14="http://schemas.microsoft.com/office/powerpoint/2010/main" val="428940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4F906-1253-F1F2-02B2-DE10888D1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037E5-F87D-17EB-E171-2F6A5DFD2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07210-B36F-84B5-673C-82186CE382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7F913-26B3-0ADD-69FC-222C2D23BF67}"/>
              </a:ext>
            </a:extLst>
          </p:cNvPr>
          <p:cNvSpPr>
            <a:spLocks noGrp="1"/>
          </p:cNvSpPr>
          <p:nvPr>
            <p:ph type="sldNum" sz="quarter" idx="5"/>
          </p:nvPr>
        </p:nvSpPr>
        <p:spPr/>
        <p:txBody>
          <a:bodyPr/>
          <a:lstStyle/>
          <a:p>
            <a:fld id="{909ACBB4-82C6-4DB5-89FD-94D8E411AA4C}" type="slidenum">
              <a:rPr lang="en-US" smtClean="0"/>
              <a:t>20</a:t>
            </a:fld>
            <a:endParaRPr lang="en-US" dirty="0"/>
          </a:p>
        </p:txBody>
      </p:sp>
    </p:spTree>
    <p:extLst>
      <p:ext uri="{BB962C8B-B14F-4D97-AF65-F5344CB8AC3E}">
        <p14:creationId xmlns:p14="http://schemas.microsoft.com/office/powerpoint/2010/main" val="280214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E8E3-3FDF-CE27-E7B9-587B4176C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BB66E-1E32-D8F8-5B79-443E49FA5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67E89-FA36-80FE-8ED9-B4FE8E190C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A9229-2CD1-C0E4-00F9-7145E91CE6F0}"/>
              </a:ext>
            </a:extLst>
          </p:cNvPr>
          <p:cNvSpPr>
            <a:spLocks noGrp="1"/>
          </p:cNvSpPr>
          <p:nvPr>
            <p:ph type="sldNum" sz="quarter" idx="5"/>
          </p:nvPr>
        </p:nvSpPr>
        <p:spPr/>
        <p:txBody>
          <a:bodyPr/>
          <a:lstStyle/>
          <a:p>
            <a:fld id="{909ACBB4-82C6-4DB5-89FD-94D8E411AA4C}" type="slidenum">
              <a:rPr lang="en-US" smtClean="0"/>
              <a:t>21</a:t>
            </a:fld>
            <a:endParaRPr lang="en-US" dirty="0"/>
          </a:p>
        </p:txBody>
      </p:sp>
    </p:spTree>
    <p:extLst>
      <p:ext uri="{BB962C8B-B14F-4D97-AF65-F5344CB8AC3E}">
        <p14:creationId xmlns:p14="http://schemas.microsoft.com/office/powerpoint/2010/main" val="222883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EDE8C-F5F1-A7FD-9078-02C06B388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FD369-6069-02E8-1219-80FEBCFEB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AB031-56DF-C580-37F6-82F8D5E0C0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CDDEF6-BB3E-D914-C502-05D290DD63D7}"/>
              </a:ext>
            </a:extLst>
          </p:cNvPr>
          <p:cNvSpPr>
            <a:spLocks noGrp="1"/>
          </p:cNvSpPr>
          <p:nvPr>
            <p:ph type="sldNum" sz="quarter" idx="5"/>
          </p:nvPr>
        </p:nvSpPr>
        <p:spPr/>
        <p:txBody>
          <a:bodyPr/>
          <a:lstStyle/>
          <a:p>
            <a:fld id="{909ACBB4-82C6-4DB5-89FD-94D8E411AA4C}" type="slidenum">
              <a:rPr lang="en-US" smtClean="0"/>
              <a:t>22</a:t>
            </a:fld>
            <a:endParaRPr lang="en-US" dirty="0"/>
          </a:p>
        </p:txBody>
      </p:sp>
    </p:spTree>
    <p:extLst>
      <p:ext uri="{BB962C8B-B14F-4D97-AF65-F5344CB8AC3E}">
        <p14:creationId xmlns:p14="http://schemas.microsoft.com/office/powerpoint/2010/main" val="372118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2B78-34F6-BEA2-A128-924C75301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06800-1B4C-C12A-00C3-1D8942090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F4512-2A41-7AE3-9D1B-EEE120A156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EEA66-6ED3-DFE5-3BDF-E49FDE9B80C0}"/>
              </a:ext>
            </a:extLst>
          </p:cNvPr>
          <p:cNvSpPr>
            <a:spLocks noGrp="1"/>
          </p:cNvSpPr>
          <p:nvPr>
            <p:ph type="sldNum" sz="quarter" idx="5"/>
          </p:nvPr>
        </p:nvSpPr>
        <p:spPr/>
        <p:txBody>
          <a:bodyPr/>
          <a:lstStyle/>
          <a:p>
            <a:fld id="{909ACBB4-82C6-4DB5-89FD-94D8E411AA4C}" type="slidenum">
              <a:rPr lang="en-US" smtClean="0"/>
              <a:t>23</a:t>
            </a:fld>
            <a:endParaRPr lang="en-US" dirty="0"/>
          </a:p>
        </p:txBody>
      </p:sp>
    </p:spTree>
    <p:extLst>
      <p:ext uri="{BB962C8B-B14F-4D97-AF65-F5344CB8AC3E}">
        <p14:creationId xmlns:p14="http://schemas.microsoft.com/office/powerpoint/2010/main" val="171786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8A2AC-BAE8-D319-4645-11834CA7E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C8386-04EA-4FB2-57C4-6D18F9D4A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7722B-5038-B12A-8A1A-B406A29579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C68D23-71D0-AD7A-8819-8A288F692638}"/>
              </a:ext>
            </a:extLst>
          </p:cNvPr>
          <p:cNvSpPr>
            <a:spLocks noGrp="1"/>
          </p:cNvSpPr>
          <p:nvPr>
            <p:ph type="sldNum" sz="quarter" idx="5"/>
          </p:nvPr>
        </p:nvSpPr>
        <p:spPr/>
        <p:txBody>
          <a:bodyPr/>
          <a:lstStyle/>
          <a:p>
            <a:fld id="{909ACBB4-82C6-4DB5-89FD-94D8E411AA4C}" type="slidenum">
              <a:rPr lang="en-US" smtClean="0"/>
              <a:t>24</a:t>
            </a:fld>
            <a:endParaRPr lang="en-US" dirty="0"/>
          </a:p>
        </p:txBody>
      </p:sp>
    </p:spTree>
    <p:extLst>
      <p:ext uri="{BB962C8B-B14F-4D97-AF65-F5344CB8AC3E}">
        <p14:creationId xmlns:p14="http://schemas.microsoft.com/office/powerpoint/2010/main" val="237116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DEF89-7973-FEA5-B9F3-77963265D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014A1-29F9-DC6E-C87A-344A51838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B6625-514E-81A0-7E88-CA094EB9A6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66435F-5473-BFAE-8630-9868EA36BF76}"/>
              </a:ext>
            </a:extLst>
          </p:cNvPr>
          <p:cNvSpPr>
            <a:spLocks noGrp="1"/>
          </p:cNvSpPr>
          <p:nvPr>
            <p:ph type="sldNum" sz="quarter" idx="5"/>
          </p:nvPr>
        </p:nvSpPr>
        <p:spPr/>
        <p:txBody>
          <a:bodyPr/>
          <a:lstStyle/>
          <a:p>
            <a:fld id="{909ACBB4-82C6-4DB5-89FD-94D8E411AA4C}" type="slidenum">
              <a:rPr lang="en-US" smtClean="0"/>
              <a:t>25</a:t>
            </a:fld>
            <a:endParaRPr lang="en-US" dirty="0"/>
          </a:p>
        </p:txBody>
      </p:sp>
    </p:spTree>
    <p:extLst>
      <p:ext uri="{BB962C8B-B14F-4D97-AF65-F5344CB8AC3E}">
        <p14:creationId xmlns:p14="http://schemas.microsoft.com/office/powerpoint/2010/main" val="86623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DEF89-7973-FEA5-B9F3-77963265D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014A1-29F9-DC6E-C87A-344A51838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B6625-514E-81A0-7E88-CA094EB9A6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66435F-5473-BFAE-8630-9868EA36BF76}"/>
              </a:ext>
            </a:extLst>
          </p:cNvPr>
          <p:cNvSpPr>
            <a:spLocks noGrp="1"/>
          </p:cNvSpPr>
          <p:nvPr>
            <p:ph type="sldNum" sz="quarter" idx="5"/>
          </p:nvPr>
        </p:nvSpPr>
        <p:spPr/>
        <p:txBody>
          <a:bodyPr/>
          <a:lstStyle/>
          <a:p>
            <a:fld id="{909ACBB4-82C6-4DB5-89FD-94D8E411AA4C}" type="slidenum">
              <a:rPr lang="en-US" smtClean="0"/>
              <a:t>26</a:t>
            </a:fld>
            <a:endParaRPr lang="en-US" dirty="0"/>
          </a:p>
        </p:txBody>
      </p:sp>
    </p:spTree>
    <p:extLst>
      <p:ext uri="{BB962C8B-B14F-4D97-AF65-F5344CB8AC3E}">
        <p14:creationId xmlns:p14="http://schemas.microsoft.com/office/powerpoint/2010/main" val="1305031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E358-164D-A6AC-931E-0A83BE765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1C688-82BD-A80D-9A88-1D6209E0B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E636D-13AF-0978-7488-AC4257B65B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6DBD4C-1FBD-E3CC-3E3A-9B7F8FCC602B}"/>
              </a:ext>
            </a:extLst>
          </p:cNvPr>
          <p:cNvSpPr>
            <a:spLocks noGrp="1"/>
          </p:cNvSpPr>
          <p:nvPr>
            <p:ph type="sldNum" sz="quarter" idx="5"/>
          </p:nvPr>
        </p:nvSpPr>
        <p:spPr/>
        <p:txBody>
          <a:bodyPr/>
          <a:lstStyle/>
          <a:p>
            <a:fld id="{909ACBB4-82C6-4DB5-89FD-94D8E411AA4C}" type="slidenum">
              <a:rPr lang="en-US" smtClean="0"/>
              <a:t>27</a:t>
            </a:fld>
            <a:endParaRPr lang="en-US" dirty="0"/>
          </a:p>
        </p:txBody>
      </p:sp>
    </p:spTree>
    <p:extLst>
      <p:ext uri="{BB962C8B-B14F-4D97-AF65-F5344CB8AC3E}">
        <p14:creationId xmlns:p14="http://schemas.microsoft.com/office/powerpoint/2010/main" val="2777121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2C7DB-E708-CD62-8706-B6FDDA2E4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19366-3D23-DCE4-0CCE-B6287DCF3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F38C8-B47F-9E3F-E927-6BA8B24EB5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E6221-3EFD-98FF-075D-B82CC6EA801A}"/>
              </a:ext>
            </a:extLst>
          </p:cNvPr>
          <p:cNvSpPr>
            <a:spLocks noGrp="1"/>
          </p:cNvSpPr>
          <p:nvPr>
            <p:ph type="sldNum" sz="quarter" idx="5"/>
          </p:nvPr>
        </p:nvSpPr>
        <p:spPr/>
        <p:txBody>
          <a:bodyPr/>
          <a:lstStyle/>
          <a:p>
            <a:fld id="{909ACBB4-82C6-4DB5-89FD-94D8E411AA4C}" type="slidenum">
              <a:rPr lang="en-US" smtClean="0"/>
              <a:t>28</a:t>
            </a:fld>
            <a:endParaRPr lang="en-US" dirty="0"/>
          </a:p>
        </p:txBody>
      </p:sp>
    </p:spTree>
    <p:extLst>
      <p:ext uri="{BB962C8B-B14F-4D97-AF65-F5344CB8AC3E}">
        <p14:creationId xmlns:p14="http://schemas.microsoft.com/office/powerpoint/2010/main" val="127126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5</a:t>
            </a:fld>
            <a:endParaRPr lang="en-US" dirty="0"/>
          </a:p>
        </p:txBody>
      </p:sp>
    </p:spTree>
    <p:extLst>
      <p:ext uri="{BB962C8B-B14F-4D97-AF65-F5344CB8AC3E}">
        <p14:creationId xmlns:p14="http://schemas.microsoft.com/office/powerpoint/2010/main" val="3145007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B3A44-2C93-968F-B981-5F5875D26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D588A-399C-CE7C-E5BA-BF6ECCFED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3F52F-3DAA-6E49-7E61-975D8BF43C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6D10A-505C-B6C8-FBCD-DE4F64F4A5F6}"/>
              </a:ext>
            </a:extLst>
          </p:cNvPr>
          <p:cNvSpPr>
            <a:spLocks noGrp="1"/>
          </p:cNvSpPr>
          <p:nvPr>
            <p:ph type="sldNum" sz="quarter" idx="5"/>
          </p:nvPr>
        </p:nvSpPr>
        <p:spPr/>
        <p:txBody>
          <a:bodyPr/>
          <a:lstStyle/>
          <a:p>
            <a:fld id="{909ACBB4-82C6-4DB5-89FD-94D8E411AA4C}" type="slidenum">
              <a:rPr lang="en-US" smtClean="0"/>
              <a:t>29</a:t>
            </a:fld>
            <a:endParaRPr lang="en-US" dirty="0"/>
          </a:p>
        </p:txBody>
      </p:sp>
    </p:spTree>
    <p:extLst>
      <p:ext uri="{BB962C8B-B14F-4D97-AF65-F5344CB8AC3E}">
        <p14:creationId xmlns:p14="http://schemas.microsoft.com/office/powerpoint/2010/main" val="167250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177A-4DE9-7A50-0AD9-7CBD47C46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F3F28-32B3-8484-8E12-D822980F8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BD63C-6F20-9BDE-4487-5414814AC3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D1348B-328D-CB4B-96C2-B9C394B43928}"/>
              </a:ext>
            </a:extLst>
          </p:cNvPr>
          <p:cNvSpPr>
            <a:spLocks noGrp="1"/>
          </p:cNvSpPr>
          <p:nvPr>
            <p:ph type="sldNum" sz="quarter" idx="5"/>
          </p:nvPr>
        </p:nvSpPr>
        <p:spPr/>
        <p:txBody>
          <a:bodyPr/>
          <a:lstStyle/>
          <a:p>
            <a:fld id="{909ACBB4-82C6-4DB5-89FD-94D8E411AA4C}" type="slidenum">
              <a:rPr lang="en-US" smtClean="0"/>
              <a:t>30</a:t>
            </a:fld>
            <a:endParaRPr lang="en-US" dirty="0"/>
          </a:p>
        </p:txBody>
      </p:sp>
    </p:spTree>
    <p:extLst>
      <p:ext uri="{BB962C8B-B14F-4D97-AF65-F5344CB8AC3E}">
        <p14:creationId xmlns:p14="http://schemas.microsoft.com/office/powerpoint/2010/main" val="207616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D510-D584-2D53-C62E-BCA9164DC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D6B93-CCD1-5D01-3B9D-5C52E667D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6075D-4565-417E-6C57-2C53BD56EC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54445B-CE98-F8F8-66D5-9DFC99E62C28}"/>
              </a:ext>
            </a:extLst>
          </p:cNvPr>
          <p:cNvSpPr>
            <a:spLocks noGrp="1"/>
          </p:cNvSpPr>
          <p:nvPr>
            <p:ph type="sldNum" sz="quarter" idx="5"/>
          </p:nvPr>
        </p:nvSpPr>
        <p:spPr/>
        <p:txBody>
          <a:bodyPr/>
          <a:lstStyle/>
          <a:p>
            <a:fld id="{909ACBB4-82C6-4DB5-89FD-94D8E411AA4C}" type="slidenum">
              <a:rPr lang="en-US" smtClean="0"/>
              <a:t>38</a:t>
            </a:fld>
            <a:endParaRPr lang="en-US" dirty="0"/>
          </a:p>
        </p:txBody>
      </p:sp>
    </p:spTree>
    <p:extLst>
      <p:ext uri="{BB962C8B-B14F-4D97-AF65-F5344CB8AC3E}">
        <p14:creationId xmlns:p14="http://schemas.microsoft.com/office/powerpoint/2010/main" val="1505307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4FC2-9490-6174-61D4-2927EF5C4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23B93-F4F0-3EE7-9F21-968BCE047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6620C-3962-5D4C-2741-758737F31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02067-E7F4-051B-E93B-E59C589C7AE0}"/>
              </a:ext>
            </a:extLst>
          </p:cNvPr>
          <p:cNvSpPr>
            <a:spLocks noGrp="1"/>
          </p:cNvSpPr>
          <p:nvPr>
            <p:ph type="sldNum" sz="quarter" idx="5"/>
          </p:nvPr>
        </p:nvSpPr>
        <p:spPr/>
        <p:txBody>
          <a:bodyPr/>
          <a:lstStyle/>
          <a:p>
            <a:fld id="{909ACBB4-82C6-4DB5-89FD-94D8E411AA4C}" type="slidenum">
              <a:rPr lang="en-US" smtClean="0"/>
              <a:t>39</a:t>
            </a:fld>
            <a:endParaRPr lang="en-US" dirty="0"/>
          </a:p>
        </p:txBody>
      </p:sp>
    </p:spTree>
    <p:extLst>
      <p:ext uri="{BB962C8B-B14F-4D97-AF65-F5344CB8AC3E}">
        <p14:creationId xmlns:p14="http://schemas.microsoft.com/office/powerpoint/2010/main" val="2743901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50</a:t>
            </a:fld>
            <a:endParaRPr lang="en-US" dirty="0"/>
          </a:p>
        </p:txBody>
      </p:sp>
    </p:spTree>
    <p:extLst>
      <p:ext uri="{BB962C8B-B14F-4D97-AF65-F5344CB8AC3E}">
        <p14:creationId xmlns:p14="http://schemas.microsoft.com/office/powerpoint/2010/main" val="4016752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51</a:t>
            </a:fld>
            <a:endParaRPr lang="en-US" dirty="0"/>
          </a:p>
        </p:txBody>
      </p:sp>
    </p:spTree>
    <p:extLst>
      <p:ext uri="{BB962C8B-B14F-4D97-AF65-F5344CB8AC3E}">
        <p14:creationId xmlns:p14="http://schemas.microsoft.com/office/powerpoint/2010/main" val="414514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8468-13A7-1A8C-FDC1-FB548E7E5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FCE0F-5122-3F34-C435-B027C906D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9DC1E-CB81-8280-794D-6AB3B85F61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536C26-8736-DEB8-B28E-DB4FD57C7D4D}"/>
              </a:ext>
            </a:extLst>
          </p:cNvPr>
          <p:cNvSpPr>
            <a:spLocks noGrp="1"/>
          </p:cNvSpPr>
          <p:nvPr>
            <p:ph type="sldNum" sz="quarter" idx="5"/>
          </p:nvPr>
        </p:nvSpPr>
        <p:spPr/>
        <p:txBody>
          <a:bodyPr/>
          <a:lstStyle/>
          <a:p>
            <a:fld id="{909ACBB4-82C6-4DB5-89FD-94D8E411AA4C}" type="slidenum">
              <a:rPr lang="en-US" smtClean="0"/>
              <a:t>52</a:t>
            </a:fld>
            <a:endParaRPr lang="en-US" dirty="0"/>
          </a:p>
        </p:txBody>
      </p:sp>
    </p:spTree>
    <p:extLst>
      <p:ext uri="{BB962C8B-B14F-4D97-AF65-F5344CB8AC3E}">
        <p14:creationId xmlns:p14="http://schemas.microsoft.com/office/powerpoint/2010/main" val="1350915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730E2-314D-E569-A7F3-5F968A014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49B9E-A11C-099B-1E5A-7B30A5B8D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3DEE8-28F1-594B-9857-6752558A5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0747D-BA42-44F0-9FCC-5A60CEB27C3E}"/>
              </a:ext>
            </a:extLst>
          </p:cNvPr>
          <p:cNvSpPr>
            <a:spLocks noGrp="1"/>
          </p:cNvSpPr>
          <p:nvPr>
            <p:ph type="sldNum" sz="quarter" idx="5"/>
          </p:nvPr>
        </p:nvSpPr>
        <p:spPr/>
        <p:txBody>
          <a:bodyPr/>
          <a:lstStyle/>
          <a:p>
            <a:fld id="{909ACBB4-82C6-4DB5-89FD-94D8E411AA4C}" type="slidenum">
              <a:rPr lang="en-US" smtClean="0"/>
              <a:t>53</a:t>
            </a:fld>
            <a:endParaRPr lang="en-US" dirty="0"/>
          </a:p>
        </p:txBody>
      </p:sp>
    </p:spTree>
    <p:extLst>
      <p:ext uri="{BB962C8B-B14F-4D97-AF65-F5344CB8AC3E}">
        <p14:creationId xmlns:p14="http://schemas.microsoft.com/office/powerpoint/2010/main" val="2585951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730E2-314D-E569-A7F3-5F968A014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49B9E-A11C-099B-1E5A-7B30A5B8D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3DEE8-28F1-594B-9857-6752558A5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0747D-BA42-44F0-9FCC-5A60CEB27C3E}"/>
              </a:ext>
            </a:extLst>
          </p:cNvPr>
          <p:cNvSpPr>
            <a:spLocks noGrp="1"/>
          </p:cNvSpPr>
          <p:nvPr>
            <p:ph type="sldNum" sz="quarter" idx="5"/>
          </p:nvPr>
        </p:nvSpPr>
        <p:spPr/>
        <p:txBody>
          <a:bodyPr/>
          <a:lstStyle/>
          <a:p>
            <a:fld id="{909ACBB4-82C6-4DB5-89FD-94D8E411AA4C}" type="slidenum">
              <a:rPr lang="en-US" smtClean="0"/>
              <a:t>54</a:t>
            </a:fld>
            <a:endParaRPr lang="en-US" dirty="0"/>
          </a:p>
        </p:txBody>
      </p:sp>
    </p:spTree>
    <p:extLst>
      <p:ext uri="{BB962C8B-B14F-4D97-AF65-F5344CB8AC3E}">
        <p14:creationId xmlns:p14="http://schemas.microsoft.com/office/powerpoint/2010/main" val="1197862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64</a:t>
            </a:fld>
            <a:endParaRPr lang="en-US" dirty="0"/>
          </a:p>
        </p:txBody>
      </p:sp>
    </p:spTree>
    <p:extLst>
      <p:ext uri="{BB962C8B-B14F-4D97-AF65-F5344CB8AC3E}">
        <p14:creationId xmlns:p14="http://schemas.microsoft.com/office/powerpoint/2010/main" val="415770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6</a:t>
            </a:fld>
            <a:endParaRPr lang="en-US" dirty="0"/>
          </a:p>
        </p:txBody>
      </p:sp>
    </p:spTree>
    <p:extLst>
      <p:ext uri="{BB962C8B-B14F-4D97-AF65-F5344CB8AC3E}">
        <p14:creationId xmlns:p14="http://schemas.microsoft.com/office/powerpoint/2010/main" val="3456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5FC7B-9862-634A-EFF9-22614E612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1E17-D854-59C9-4F1E-ECFC4B2FD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1EA0F-C101-7586-5483-BE91DAC28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ACB77C-2D5B-37AC-F995-DD004ABE97B9}"/>
              </a:ext>
            </a:extLst>
          </p:cNvPr>
          <p:cNvSpPr>
            <a:spLocks noGrp="1"/>
          </p:cNvSpPr>
          <p:nvPr>
            <p:ph type="sldNum" sz="quarter" idx="5"/>
          </p:nvPr>
        </p:nvSpPr>
        <p:spPr/>
        <p:txBody>
          <a:bodyPr/>
          <a:lstStyle/>
          <a:p>
            <a:fld id="{909ACBB4-82C6-4DB5-89FD-94D8E411AA4C}" type="slidenum">
              <a:rPr lang="en-US" smtClean="0"/>
              <a:t>82</a:t>
            </a:fld>
            <a:endParaRPr lang="en-US" dirty="0"/>
          </a:p>
        </p:txBody>
      </p:sp>
    </p:spTree>
    <p:extLst>
      <p:ext uri="{BB962C8B-B14F-4D97-AF65-F5344CB8AC3E}">
        <p14:creationId xmlns:p14="http://schemas.microsoft.com/office/powerpoint/2010/main" val="268828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7</a:t>
            </a:fld>
            <a:endParaRPr lang="en-US" dirty="0"/>
          </a:p>
        </p:txBody>
      </p:sp>
    </p:spTree>
    <p:extLst>
      <p:ext uri="{BB962C8B-B14F-4D97-AF65-F5344CB8AC3E}">
        <p14:creationId xmlns:p14="http://schemas.microsoft.com/office/powerpoint/2010/main" val="217521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985C4-DCD4-9516-083F-E73C381DB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506E7-05EA-1F2A-2E58-FF7A79BE8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B6359-000F-5DF9-056D-CB68C0023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299137-A7DC-6830-E957-98673E13D9BE}"/>
              </a:ext>
            </a:extLst>
          </p:cNvPr>
          <p:cNvSpPr>
            <a:spLocks noGrp="1"/>
          </p:cNvSpPr>
          <p:nvPr>
            <p:ph type="sldNum" sz="quarter" idx="5"/>
          </p:nvPr>
        </p:nvSpPr>
        <p:spPr/>
        <p:txBody>
          <a:bodyPr/>
          <a:lstStyle/>
          <a:p>
            <a:fld id="{909ACBB4-82C6-4DB5-89FD-94D8E411AA4C}" type="slidenum">
              <a:rPr lang="en-US" smtClean="0"/>
              <a:t>8</a:t>
            </a:fld>
            <a:endParaRPr lang="en-US" dirty="0"/>
          </a:p>
        </p:txBody>
      </p:sp>
    </p:spTree>
    <p:extLst>
      <p:ext uri="{BB962C8B-B14F-4D97-AF65-F5344CB8AC3E}">
        <p14:creationId xmlns:p14="http://schemas.microsoft.com/office/powerpoint/2010/main" val="193856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14</a:t>
            </a:fld>
            <a:endParaRPr lang="en-US" dirty="0"/>
          </a:p>
        </p:txBody>
      </p:sp>
    </p:spTree>
    <p:extLst>
      <p:ext uri="{BB962C8B-B14F-4D97-AF65-F5344CB8AC3E}">
        <p14:creationId xmlns:p14="http://schemas.microsoft.com/office/powerpoint/2010/main" val="300874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ACBB4-82C6-4DB5-89FD-94D8E411AA4C}" type="slidenum">
              <a:rPr lang="en-US" smtClean="0"/>
              <a:t>16</a:t>
            </a:fld>
            <a:endParaRPr lang="en-US" dirty="0"/>
          </a:p>
        </p:txBody>
      </p:sp>
    </p:spTree>
    <p:extLst>
      <p:ext uri="{BB962C8B-B14F-4D97-AF65-F5344CB8AC3E}">
        <p14:creationId xmlns:p14="http://schemas.microsoft.com/office/powerpoint/2010/main" val="326703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C6486-6817-ED69-C6D3-A09D8342F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E32E5-A8AC-B423-ED2F-43C27B6E2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860CA-BC4B-DC57-38C3-622ADBD5B3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88AEB8-E1F9-A252-00EF-36FFA40D9EFB}"/>
              </a:ext>
            </a:extLst>
          </p:cNvPr>
          <p:cNvSpPr>
            <a:spLocks noGrp="1"/>
          </p:cNvSpPr>
          <p:nvPr>
            <p:ph type="sldNum" sz="quarter" idx="5"/>
          </p:nvPr>
        </p:nvSpPr>
        <p:spPr/>
        <p:txBody>
          <a:bodyPr/>
          <a:lstStyle/>
          <a:p>
            <a:fld id="{909ACBB4-82C6-4DB5-89FD-94D8E411AA4C}" type="slidenum">
              <a:rPr lang="en-US" smtClean="0"/>
              <a:t>17</a:t>
            </a:fld>
            <a:endParaRPr lang="en-US" dirty="0"/>
          </a:p>
        </p:txBody>
      </p:sp>
    </p:spTree>
    <p:extLst>
      <p:ext uri="{BB962C8B-B14F-4D97-AF65-F5344CB8AC3E}">
        <p14:creationId xmlns:p14="http://schemas.microsoft.com/office/powerpoint/2010/main" val="358112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3646E-B89B-A311-DE7D-C4AA145F4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C4D88-7130-5E1F-DBA8-F0EDB3CD5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8947E-9BFD-A446-32EE-D47F02393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FF161-FC20-F820-E0BA-4386DC5607D8}"/>
              </a:ext>
            </a:extLst>
          </p:cNvPr>
          <p:cNvSpPr>
            <a:spLocks noGrp="1"/>
          </p:cNvSpPr>
          <p:nvPr>
            <p:ph type="sldNum" sz="quarter" idx="5"/>
          </p:nvPr>
        </p:nvSpPr>
        <p:spPr/>
        <p:txBody>
          <a:bodyPr/>
          <a:lstStyle/>
          <a:p>
            <a:fld id="{909ACBB4-82C6-4DB5-89FD-94D8E411AA4C}" type="slidenum">
              <a:rPr lang="en-US" smtClean="0"/>
              <a:t>18</a:t>
            </a:fld>
            <a:endParaRPr lang="en-US" dirty="0"/>
          </a:p>
        </p:txBody>
      </p:sp>
    </p:spTree>
    <p:extLst>
      <p:ext uri="{BB962C8B-B14F-4D97-AF65-F5344CB8AC3E}">
        <p14:creationId xmlns:p14="http://schemas.microsoft.com/office/powerpoint/2010/main" val="536478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95A2D-301A-47D6-86A2-FC215B7BA5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570" b="25000"/>
          <a:stretch/>
        </p:blipFill>
        <p:spPr>
          <a:xfrm>
            <a:off x="0" y="-1"/>
            <a:ext cx="12254145" cy="6858001"/>
          </a:xfrm>
          <a:prstGeom prst="rect">
            <a:avLst/>
          </a:prstGeom>
        </p:spPr>
      </p:pic>
      <p:sp>
        <p:nvSpPr>
          <p:cNvPr id="8" name="Pentagon 9">
            <a:extLst>
              <a:ext uri="{FF2B5EF4-FFF2-40B4-BE49-F238E27FC236}">
                <a16:creationId xmlns:a16="http://schemas.microsoft.com/office/drawing/2014/main" id="{07BF4078-16AA-4F58-9F18-552AE062B08F}"/>
              </a:ext>
            </a:extLst>
          </p:cNvPr>
          <p:cNvSpPr/>
          <p:nvPr userDrawn="1"/>
        </p:nvSpPr>
        <p:spPr>
          <a:xfrm rot="20014198">
            <a:off x="-2529949" y="-2148711"/>
            <a:ext cx="12188341"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entagon 19">
            <a:extLst>
              <a:ext uri="{FF2B5EF4-FFF2-40B4-BE49-F238E27FC236}">
                <a16:creationId xmlns:a16="http://schemas.microsoft.com/office/drawing/2014/main" id="{D1FA879D-2A1E-442E-9AAB-7DE37CF9AA3C}"/>
              </a:ext>
            </a:extLst>
          </p:cNvPr>
          <p:cNvSpPr/>
          <p:nvPr userDrawn="1"/>
        </p:nvSpPr>
        <p:spPr>
          <a:xfrm rot="9218539">
            <a:off x="4610341" y="5585843"/>
            <a:ext cx="12188341"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0" name="Title 1">
            <a:extLst>
              <a:ext uri="{FF2B5EF4-FFF2-40B4-BE49-F238E27FC236}">
                <a16:creationId xmlns:a16="http://schemas.microsoft.com/office/drawing/2014/main" id="{AE8C8AF2-D3B0-4D0E-9ADC-94CEBC4B5FFD}"/>
              </a:ext>
            </a:extLst>
          </p:cNvPr>
          <p:cNvSpPr>
            <a:spLocks noGrp="1"/>
          </p:cNvSpPr>
          <p:nvPr>
            <p:ph type="ctrTitle" hasCustomPrompt="1"/>
          </p:nvPr>
        </p:nvSpPr>
        <p:spPr>
          <a:xfrm>
            <a:off x="0" y="2292825"/>
            <a:ext cx="12192000" cy="1364776"/>
          </a:xfrm>
          <a:prstGeom prst="rect">
            <a:avLst/>
          </a:prstGeom>
        </p:spPr>
        <p:txBody>
          <a:bodyPr anchor="t">
            <a:normAutofit/>
          </a:bodyPr>
          <a:lstStyle>
            <a:lvl1pPr algn="ctr">
              <a:defRPr sz="4400">
                <a:solidFill>
                  <a:schemeClr val="bg1"/>
                </a:solidFill>
                <a:effectLst/>
              </a:defRPr>
            </a:lvl1pPr>
          </a:lstStyle>
          <a:p>
            <a:r>
              <a:rPr lang="en-US" dirty="0"/>
              <a:t>Master title style</a:t>
            </a:r>
          </a:p>
        </p:txBody>
      </p:sp>
      <p:sp>
        <p:nvSpPr>
          <p:cNvPr id="11" name="Subtitle 2">
            <a:extLst>
              <a:ext uri="{FF2B5EF4-FFF2-40B4-BE49-F238E27FC236}">
                <a16:creationId xmlns:a16="http://schemas.microsoft.com/office/drawing/2014/main" id="{05DCCF20-2230-417A-9DCA-00C74FD4285B}"/>
              </a:ext>
            </a:extLst>
          </p:cNvPr>
          <p:cNvSpPr>
            <a:spLocks noGrp="1"/>
          </p:cNvSpPr>
          <p:nvPr>
            <p:ph type="subTitle" idx="1"/>
          </p:nvPr>
        </p:nvSpPr>
        <p:spPr>
          <a:xfrm>
            <a:off x="-1" y="3843868"/>
            <a:ext cx="12191999" cy="768743"/>
          </a:xfrm>
        </p:spPr>
        <p:txBody>
          <a:bodyPr anchor="t">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11">
            <a:extLst>
              <a:ext uri="{FF2B5EF4-FFF2-40B4-BE49-F238E27FC236}">
                <a16:creationId xmlns:a16="http://schemas.microsoft.com/office/drawing/2014/main" id="{2BA5635F-BC12-45BA-98A9-E9712DB361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5068" y="5462009"/>
            <a:ext cx="2989383" cy="583864"/>
          </a:xfrm>
          <a:prstGeom prst="rect">
            <a:avLst/>
          </a:prstGeom>
        </p:spPr>
      </p:pic>
      <p:sp>
        <p:nvSpPr>
          <p:cNvPr id="13" name="TextBox 12">
            <a:extLst>
              <a:ext uri="{FF2B5EF4-FFF2-40B4-BE49-F238E27FC236}">
                <a16:creationId xmlns:a16="http://schemas.microsoft.com/office/drawing/2014/main" id="{01752F72-572B-404E-A0CB-0E218323F497}"/>
              </a:ext>
            </a:extLst>
          </p:cNvPr>
          <p:cNvSpPr txBox="1"/>
          <p:nvPr userDrawn="1"/>
        </p:nvSpPr>
        <p:spPr>
          <a:xfrm>
            <a:off x="-602168" y="4565175"/>
            <a:ext cx="13763856" cy="338554"/>
          </a:xfrm>
          <a:prstGeom prst="rect">
            <a:avLst/>
          </a:prstGeom>
          <a:noFill/>
        </p:spPr>
        <p:txBody>
          <a:bodyPr wrap="square" rtlCol="0">
            <a:spAutoFit/>
          </a:bodyPr>
          <a:lstStyle/>
          <a:p>
            <a:pPr algn="ctr"/>
            <a:r>
              <a:rPr lang="en-US" sz="1600" dirty="0">
                <a:solidFill>
                  <a:schemeClr val="bg1"/>
                </a:solidFill>
                <a:latin typeface="Work Sans Medium" panose="00000600000000000000" pitchFamily="50" charset="0"/>
              </a:rPr>
              <a:t>AUTHOR</a:t>
            </a:r>
          </a:p>
        </p:txBody>
      </p:sp>
    </p:spTree>
    <p:extLst>
      <p:ext uri="{BB962C8B-B14F-4D97-AF65-F5344CB8AC3E}">
        <p14:creationId xmlns:p14="http://schemas.microsoft.com/office/powerpoint/2010/main" val="100754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91365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406400"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8158597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9"/>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5"/>
            <a:ext cx="12192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714524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1453D0-1E7F-43CC-B8A1-73EB6588B26E}" type="datetimeFigureOut">
              <a:rPr lang="en-US"/>
              <a:pPr>
                <a:defRPr/>
              </a:pPr>
              <a:t>3/18/2024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3B090C-2985-4D83-BBA0-48155FF533F6}" type="slidenum">
              <a:rPr lang="en-US"/>
              <a:pPr>
                <a:defRPr/>
              </a:pPr>
              <a:t>‹#›</a:t>
            </a:fld>
            <a:endParaRPr lang="en-US"/>
          </a:p>
        </p:txBody>
      </p:sp>
    </p:spTree>
    <p:extLst>
      <p:ext uri="{BB962C8B-B14F-4D97-AF65-F5344CB8AC3E}">
        <p14:creationId xmlns:p14="http://schemas.microsoft.com/office/powerpoint/2010/main" val="239942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1"/>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9"/>
            <a:ext cx="10515163" cy="2986087"/>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Tree>
    <p:extLst>
      <p:ext uri="{BB962C8B-B14F-4D97-AF65-F5344CB8AC3E}">
        <p14:creationId xmlns:p14="http://schemas.microsoft.com/office/powerpoint/2010/main" val="174423238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33714"/>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53422"/>
            <a:ext cx="10515163" cy="2986087"/>
          </a:xfrm>
          <a:prstGeom prst="rect">
            <a:avLst/>
          </a:prstGeom>
        </p:spPr>
        <p:txBody>
          <a:bodyPr/>
          <a:lstStyle>
            <a:lvl1pPr marL="514350" indent="-255985">
              <a:spcBef>
                <a:spcPts val="0"/>
              </a:spcBef>
              <a:spcAft>
                <a:spcPts val="900"/>
              </a:spcAft>
              <a:buClr>
                <a:schemeClr val="accent6"/>
              </a:buClr>
              <a:buFont typeface="Wingdings" pitchFamily="2" charset="2"/>
              <a:buChar char="§"/>
              <a:defRPr sz="1800">
                <a:solidFill>
                  <a:schemeClr val="tx1"/>
                </a:solidFill>
                <a:latin typeface="+mn-lt"/>
              </a:defRPr>
            </a:lvl1pPr>
            <a:lvl2pPr marL="514350" indent="-255985">
              <a:spcBef>
                <a:spcPts val="0"/>
              </a:spcBef>
              <a:spcAft>
                <a:spcPts val="450"/>
              </a:spcAft>
              <a:defRPr sz="1800">
                <a:latin typeface="+mn-lt"/>
              </a:defRPr>
            </a:lvl2pPr>
            <a:lvl3pPr marL="768109" indent="-260608">
              <a:spcBef>
                <a:spcPts val="0"/>
              </a:spcBef>
              <a:spcAft>
                <a:spcPts val="450"/>
              </a:spcAft>
              <a:buFont typeface="Arial" panose="020B0604020202020204" pitchFamily="34" charset="0"/>
              <a:buChar char="•"/>
              <a:defRPr sz="1800">
                <a:latin typeface="+mn-lt"/>
              </a:defRPr>
            </a:lvl3pPr>
            <a:lvl4pPr marL="1111014" indent="-260608">
              <a:spcBef>
                <a:spcPts val="0"/>
              </a:spcBef>
              <a:spcAft>
                <a:spcPts val="450"/>
              </a:spcAft>
              <a:buClr>
                <a:schemeClr val="accent6"/>
              </a:buClr>
              <a:buFont typeface="System Font Regular"/>
              <a:buChar char="–"/>
              <a:defRPr sz="1649">
                <a:latin typeface="+mn-lt"/>
              </a:defRPr>
            </a:lvl4pPr>
            <a:lvl5pPr marL="1371623" indent="-260608">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02149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1" y="102639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3635"/>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7" y="1933634"/>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333670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46068"/>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5"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48780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6497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9" y="1984684"/>
            <a:ext cx="5249959" cy="2986087"/>
          </a:xfrm>
          <a:prstGeom prst="rect">
            <a:avLst/>
          </a:prstGeom>
        </p:spPr>
        <p:txBody>
          <a:bodyPr/>
          <a:lstStyle>
            <a:lvl1pPr marL="342900" indent="-255985">
              <a:spcBef>
                <a:spcPts val="0"/>
              </a:spcBef>
              <a:spcAft>
                <a:spcPts val="900"/>
              </a:spcAft>
              <a:buClr>
                <a:schemeClr val="accent6"/>
              </a:buClr>
              <a:buFont typeface="Wingdings" pitchFamily="2" charset="2"/>
              <a:buChar char="§"/>
              <a:defRPr sz="1649">
                <a:solidFill>
                  <a:schemeClr val="tx1"/>
                </a:solidFill>
                <a:latin typeface="+mn-lt"/>
              </a:defRPr>
            </a:lvl1pPr>
            <a:lvl2pPr marL="342900" indent="-255985">
              <a:spcBef>
                <a:spcPts val="0"/>
              </a:spcBef>
              <a:spcAft>
                <a:spcPts val="450"/>
              </a:spcAft>
              <a:defRPr sz="1649">
                <a:latin typeface="+mn-lt"/>
              </a:defRPr>
            </a:lvl2pPr>
            <a:lvl3pPr marL="641747" indent="-259556">
              <a:spcBef>
                <a:spcPts val="0"/>
              </a:spcBef>
              <a:spcAft>
                <a:spcPts val="450"/>
              </a:spcAft>
              <a:buFont typeface="Arial" panose="020B0604020202020204" pitchFamily="34" charset="0"/>
              <a:buChar char="•"/>
              <a:defRPr sz="1649">
                <a:latin typeface="+mn-lt"/>
              </a:defRPr>
            </a:lvl3pPr>
            <a:lvl4pPr marL="901304" indent="-259556">
              <a:spcBef>
                <a:spcPts val="0"/>
              </a:spcBef>
              <a:spcAft>
                <a:spcPts val="450"/>
              </a:spcAft>
              <a:buClr>
                <a:schemeClr val="accent6"/>
              </a:buClr>
              <a:buFont typeface="System Font Regular"/>
              <a:buChar char="–"/>
              <a:defRPr sz="1649">
                <a:latin typeface="+mn-lt"/>
              </a:defRPr>
            </a:lvl4pPr>
            <a:lvl5pPr marL="1028700"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4"/>
            <a:ext cx="5043213" cy="298767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242273016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60" y="6356356"/>
            <a:ext cx="274391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C19CEB-2028-2842-AF60-6C74C4CAB384}" type="datetime4">
              <a:rPr lang="en-US" smtClean="0"/>
              <a:t>March 18, 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40" y="1052856"/>
            <a:ext cx="10941633" cy="447184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72904709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27EE176-3EF5-402B-B2D7-EA671A238C70}"/>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25028"/>
          <a:stretch/>
        </p:blipFill>
        <p:spPr>
          <a:xfrm>
            <a:off x="2744" y="1"/>
            <a:ext cx="12189256" cy="6858000"/>
          </a:xfrm>
          <a:prstGeom prst="rect">
            <a:avLst/>
          </a:prstGeom>
          <a:noFill/>
        </p:spPr>
      </p:pic>
      <p:sp>
        <p:nvSpPr>
          <p:cNvPr id="18" name="TextBox 17">
            <a:extLst>
              <a:ext uri="{FF2B5EF4-FFF2-40B4-BE49-F238E27FC236}">
                <a16:creationId xmlns:a16="http://schemas.microsoft.com/office/drawing/2014/main" id="{0B844082-F8A3-40BD-B25F-544290017F60}"/>
              </a:ext>
            </a:extLst>
          </p:cNvPr>
          <p:cNvSpPr txBox="1"/>
          <p:nvPr userDrawn="1"/>
        </p:nvSpPr>
        <p:spPr>
          <a:xfrm>
            <a:off x="1" y="4565175"/>
            <a:ext cx="12188340" cy="338554"/>
          </a:xfrm>
          <a:prstGeom prst="rect">
            <a:avLst/>
          </a:prstGeom>
          <a:noFill/>
        </p:spPr>
        <p:txBody>
          <a:bodyPr wrap="square" rtlCol="0">
            <a:spAutoFit/>
          </a:bodyPr>
          <a:lstStyle/>
          <a:p>
            <a:pPr algn="ctr"/>
            <a:r>
              <a:rPr lang="en-US" sz="1600" dirty="0">
                <a:solidFill>
                  <a:schemeClr val="bg1"/>
                </a:solidFill>
                <a:latin typeface="Work Sans Medium" panose="00000600000000000000" pitchFamily="50" charset="0"/>
              </a:rPr>
              <a:t>AUTHOR</a:t>
            </a:r>
          </a:p>
        </p:txBody>
      </p:sp>
      <p:sp>
        <p:nvSpPr>
          <p:cNvPr id="28" name="Content Placeholder 14">
            <a:extLst>
              <a:ext uri="{FF2B5EF4-FFF2-40B4-BE49-F238E27FC236}">
                <a16:creationId xmlns:a16="http://schemas.microsoft.com/office/drawing/2014/main" id="{64923A00-C6E0-4C3B-A760-29A6B851FC77}"/>
              </a:ext>
            </a:extLst>
          </p:cNvPr>
          <p:cNvSpPr>
            <a:spLocks noGrp="1"/>
          </p:cNvSpPr>
          <p:nvPr>
            <p:ph sz="quarter" idx="11" hasCustomPrompt="1"/>
          </p:nvPr>
        </p:nvSpPr>
        <p:spPr>
          <a:xfrm>
            <a:off x="713283" y="1765077"/>
            <a:ext cx="10723541" cy="4186862"/>
          </a:xfrm>
          <a:prstGeom prst="rect">
            <a:avLst/>
          </a:prstGeom>
        </p:spPr>
        <p:txBody>
          <a:bodyPr anchor="t">
            <a:normAutofit/>
          </a:bodyPr>
          <a:lstStyle>
            <a:lvl1pPr marL="0" indent="0">
              <a:lnSpc>
                <a:spcPct val="100000"/>
              </a:lnSpc>
              <a:buNone/>
              <a:defRPr lang="en-US" sz="2000" b="0" i="0" smtClean="0">
                <a:solidFill>
                  <a:srgbClr val="00539B"/>
                </a:solidFill>
                <a:effectLst/>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Content here</a:t>
            </a:r>
          </a:p>
        </p:txBody>
      </p:sp>
      <p:sp>
        <p:nvSpPr>
          <p:cNvPr id="29" name="Text Placeholder 5">
            <a:extLst>
              <a:ext uri="{FF2B5EF4-FFF2-40B4-BE49-F238E27FC236}">
                <a16:creationId xmlns:a16="http://schemas.microsoft.com/office/drawing/2014/main" id="{BC9FCEBD-9B8D-46A2-A7DA-D589A3DDC23B}"/>
              </a:ext>
            </a:extLst>
          </p:cNvPr>
          <p:cNvSpPr>
            <a:spLocks noGrp="1"/>
          </p:cNvSpPr>
          <p:nvPr>
            <p:ph type="body" sz="quarter" idx="10" hasCustomPrompt="1"/>
          </p:nvPr>
        </p:nvSpPr>
        <p:spPr>
          <a:xfrm>
            <a:off x="713282" y="640128"/>
            <a:ext cx="10723542" cy="832579"/>
          </a:xfrm>
          <a:prstGeom prst="rect">
            <a:avLst/>
          </a:prstGeom>
        </p:spPr>
        <p:txBody>
          <a:bodyPr>
            <a:normAutofit/>
          </a:bodyPr>
          <a:lstStyle>
            <a:lvl1pPr marL="0" indent="0">
              <a:buNone/>
              <a:defRPr sz="4400" b="1" baseline="0">
                <a:solidFill>
                  <a:schemeClr val="accent1">
                    <a:lumMod val="75000"/>
                  </a:schemeClr>
                </a:solidFill>
                <a:effectLst/>
                <a:latin typeface="Arial" panose="020B0604020202020204" pitchFamily="34" charset="0"/>
                <a:cs typeface="Arial" panose="020B0604020202020204" pitchFamily="34" charset="0"/>
              </a:defRPr>
            </a:lvl1pPr>
            <a:lvl2pPr>
              <a:defRPr>
                <a:solidFill>
                  <a:schemeClr val="bg1"/>
                </a:solidFill>
                <a:effectLst>
                  <a:outerShdw blurRad="50800" dist="25400" dir="2700000" algn="tl" rotWithShape="0">
                    <a:schemeClr val="accent1">
                      <a:lumMod val="50000"/>
                      <a:alpha val="40000"/>
                    </a:schemeClr>
                  </a:outerShdw>
                </a:effectLst>
              </a:defRPr>
            </a:lvl2pPr>
            <a:lvl3pPr>
              <a:defRPr>
                <a:solidFill>
                  <a:schemeClr val="bg1"/>
                </a:solidFill>
                <a:effectLst>
                  <a:outerShdw blurRad="50800" dist="25400" dir="2700000" algn="tl" rotWithShape="0">
                    <a:schemeClr val="accent1">
                      <a:lumMod val="50000"/>
                      <a:alpha val="40000"/>
                    </a:schemeClr>
                  </a:outerShdw>
                </a:effectLst>
              </a:defRPr>
            </a:lvl3pPr>
            <a:lvl4pPr>
              <a:defRPr>
                <a:solidFill>
                  <a:schemeClr val="bg1"/>
                </a:solidFill>
                <a:effectLst>
                  <a:outerShdw blurRad="50800" dist="25400" dir="2700000" algn="tl" rotWithShape="0">
                    <a:schemeClr val="accent1">
                      <a:lumMod val="50000"/>
                      <a:alpha val="40000"/>
                    </a:schemeClr>
                  </a:outerShdw>
                </a:effectLst>
              </a:defRPr>
            </a:lvl4pPr>
            <a:lvl5pPr>
              <a:defRPr>
                <a:solidFill>
                  <a:schemeClr val="bg1"/>
                </a:solidFill>
                <a:effectLst>
                  <a:outerShdw blurRad="50800" dist="25400" dir="2700000" algn="tl" rotWithShape="0">
                    <a:schemeClr val="accent1">
                      <a:lumMod val="50000"/>
                      <a:alpha val="40000"/>
                    </a:schemeClr>
                  </a:outerShdw>
                </a:effectLst>
              </a:defRPr>
            </a:lvl5pPr>
          </a:lstStyle>
          <a:p>
            <a:pPr lvl="0"/>
            <a:r>
              <a:rPr lang="en-US" dirty="0"/>
              <a:t>Slide Title</a:t>
            </a:r>
          </a:p>
        </p:txBody>
      </p:sp>
    </p:spTree>
    <p:extLst>
      <p:ext uri="{BB962C8B-B14F-4D97-AF65-F5344CB8AC3E}">
        <p14:creationId xmlns:p14="http://schemas.microsoft.com/office/powerpoint/2010/main" val="143885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1" y="1644605"/>
            <a:ext cx="5186811"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408723"/>
            <a:ext cx="5186811"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5" y="1644605"/>
            <a:ext cx="5384799"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09615" y="2408723"/>
            <a:ext cx="5384799"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97678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025522"/>
            <a:ext cx="10363199" cy="2546478"/>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203200" y="228600"/>
            <a:ext cx="8026400" cy="914400"/>
          </a:xfrm>
        </p:spPr>
        <p:txBody>
          <a:bodyPr/>
          <a:lstStyle/>
          <a:p>
            <a:r>
              <a:rPr lang="en-US"/>
              <a:t>Click icon to add picture</a:t>
            </a:r>
          </a:p>
        </p:txBody>
      </p:sp>
      <p:sp>
        <p:nvSpPr>
          <p:cNvPr id="8" name="Date Placeholder 3"/>
          <p:cNvSpPr>
            <a:spLocks noGrp="1"/>
          </p:cNvSpPr>
          <p:nvPr>
            <p:ph type="dt" sz="half" idx="11"/>
          </p:nvPr>
        </p:nvSpPr>
        <p:spPr>
          <a:xfrm>
            <a:off x="10293009" y="6352706"/>
            <a:ext cx="984591"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4469945" y="6352706"/>
            <a:ext cx="5823064" cy="365760"/>
          </a:xfrm>
        </p:spPr>
        <p:txBody>
          <a:bodyPr/>
          <a:lstStyle/>
          <a:p>
            <a:endParaRPr lang="en-US" dirty="0"/>
          </a:p>
        </p:txBody>
      </p:sp>
    </p:spTree>
    <p:extLst>
      <p:ext uri="{BB962C8B-B14F-4D97-AF65-F5344CB8AC3E}">
        <p14:creationId xmlns:p14="http://schemas.microsoft.com/office/powerpoint/2010/main" val="2484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94871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8717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1553633"/>
            <a:ext cx="8180916"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6977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799" y="1536192"/>
            <a:ext cx="53847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75079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3"/>
            <a:ext cx="5186811"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17"/>
            <a:ext cx="5186811"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0" y="1644603"/>
            <a:ext cx="53847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0" y="2408717"/>
            <a:ext cx="53847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91470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72092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346536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1EA94E-767D-476F-AD26-E6C86E0BA996}"/>
              </a:ext>
            </a:extLst>
          </p:cNvPr>
          <p:cNvPicPr>
            <a:picLocks noChangeAspect="1"/>
          </p:cNvPicPr>
          <p:nvPr userDrawn="1"/>
        </p:nvPicPr>
        <p:blipFill rotWithShape="1">
          <a:blip r:embed="rId4">
            <a:alphaModFix amt="70000"/>
            <a:extLst>
              <a:ext uri="{28A0092B-C50C-407E-A947-70E740481C1C}">
                <a14:useLocalDpi xmlns:a14="http://schemas.microsoft.com/office/drawing/2010/main" val="0"/>
              </a:ext>
            </a:extLst>
          </a:blip>
          <a:srcRect t="9192" b="15836"/>
          <a:stretch/>
        </p:blipFill>
        <p:spPr>
          <a:xfrm>
            <a:off x="2744" y="1"/>
            <a:ext cx="12189256" cy="6858000"/>
          </a:xfrm>
          <a:prstGeom prst="rect">
            <a:avLst/>
          </a:prstGeom>
          <a:noFill/>
        </p:spPr>
      </p:pic>
      <p:sp>
        <p:nvSpPr>
          <p:cNvPr id="15" name="Text Placeholder 2">
            <a:extLst>
              <a:ext uri="{FF2B5EF4-FFF2-40B4-BE49-F238E27FC236}">
                <a16:creationId xmlns:a16="http://schemas.microsoft.com/office/drawing/2014/main" id="{4B7C9270-F5AF-4E17-A5FC-39C5D0D97AEB}"/>
              </a:ext>
            </a:extLst>
          </p:cNvPr>
          <p:cNvSpPr>
            <a:spLocks noGrp="1"/>
          </p:cNvSpPr>
          <p:nvPr>
            <p:ph type="body" idx="1"/>
          </p:nvPr>
        </p:nvSpPr>
        <p:spPr>
          <a:xfrm>
            <a:off x="616992" y="741361"/>
            <a:ext cx="10958015" cy="3767670"/>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08729269-064E-4DF4-99A8-0940728ACF07}"/>
              </a:ext>
            </a:extLst>
          </p:cNvPr>
          <p:cNvSpPr>
            <a:spLocks noGrp="1"/>
          </p:cNvSpPr>
          <p:nvPr>
            <p:ph type="dt" sz="half" idx="2"/>
          </p:nvPr>
        </p:nvSpPr>
        <p:spPr>
          <a:xfrm>
            <a:off x="10373919" y="6172200"/>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5C2A155-71B1-4B98-8F3E-482427F1CC1D}" type="datetimeFigureOut">
              <a:rPr lang="en-US" smtClean="0"/>
              <a:t>3/18/2024</a:t>
            </a:fld>
            <a:endParaRPr lang="en-US" dirty="0"/>
          </a:p>
        </p:txBody>
      </p:sp>
      <p:sp>
        <p:nvSpPr>
          <p:cNvPr id="17" name="Footer Placeholder 4">
            <a:extLst>
              <a:ext uri="{FF2B5EF4-FFF2-40B4-BE49-F238E27FC236}">
                <a16:creationId xmlns:a16="http://schemas.microsoft.com/office/drawing/2014/main" id="{ACFE86E6-E6D7-4441-AB22-F7BD7C5D67ED}"/>
              </a:ext>
            </a:extLst>
          </p:cNvPr>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18" name="Slide Number Placeholder 5">
            <a:extLst>
              <a:ext uri="{FF2B5EF4-FFF2-40B4-BE49-F238E27FC236}">
                <a16:creationId xmlns:a16="http://schemas.microsoft.com/office/drawing/2014/main" id="{25B7011A-0F5A-4FC9-8606-351E5C54901E}"/>
              </a:ext>
            </a:extLst>
          </p:cNvPr>
          <p:cNvSpPr>
            <a:spLocks noGrp="1"/>
          </p:cNvSpPr>
          <p:nvPr>
            <p:ph type="sldNum" sz="quarter" idx="4"/>
          </p:nvPr>
        </p:nvSpPr>
        <p:spPr>
          <a:xfrm>
            <a:off x="10718100" y="5578475"/>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58CAF321-0DF2-4CC2-99EF-E17F25356EE9}" type="slidenum">
              <a:rPr lang="en-US" smtClean="0"/>
              <a:t>‹#›</a:t>
            </a:fld>
            <a:endParaRPr lang="en-US" dirty="0"/>
          </a:p>
        </p:txBody>
      </p:sp>
    </p:spTree>
    <p:extLst>
      <p:ext uri="{BB962C8B-B14F-4D97-AF65-F5344CB8AC3E}">
        <p14:creationId xmlns:p14="http://schemas.microsoft.com/office/powerpoint/2010/main" val="460205818"/>
      </p:ext>
    </p:extLst>
  </p:cSld>
  <p:clrMap bg1="lt1" tx1="dk1" bg2="lt2" tx2="dk2" accent1="accent1" accent2="accent2" accent3="accent3" accent4="accent4" accent5="accent5" accent6="accent6" hlink="hlink" folHlink="folHlink"/>
  <p:sldLayoutIdLst>
    <p:sldLayoutId id="2147483767" r:id="rId1"/>
    <p:sldLayoutId id="2147483766" r:id="rId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rgbClr val="00539B"/>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rgbClr val="00539B"/>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rgbClr val="00539B"/>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2"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9" y="274638"/>
            <a:ext cx="110874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599"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29333216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6"/>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6"/>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9" y="251504"/>
            <a:ext cx="356321" cy="207749"/>
          </a:xfrm>
          <a:prstGeom prst="rect">
            <a:avLst/>
          </a:prstGeom>
          <a:noFill/>
        </p:spPr>
        <p:txBody>
          <a:bodyPr wrap="square" rtlCol="0">
            <a:spAutoFit/>
          </a:bodyPr>
          <a:lstStyle/>
          <a:p>
            <a:pPr algn="ctr"/>
            <a:fld id="{A565D13D-210D-7741-99FD-FE938200C5BF}" type="slidenum">
              <a:rPr lang="en-US" sz="750" b="1" smtClean="0">
                <a:solidFill>
                  <a:schemeClr val="bg1"/>
                </a:solidFill>
              </a:rPr>
              <a:t>‹#›</a:t>
            </a:fld>
            <a:endParaRPr lang="en-US" sz="75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9"/>
          <a:stretch>
            <a:fillRect/>
          </a:stretch>
        </p:blipFill>
        <p:spPr>
          <a:xfrm>
            <a:off x="9587177" y="5839641"/>
            <a:ext cx="2337193" cy="797594"/>
          </a:xfrm>
          <a:prstGeom prst="rect">
            <a:avLst/>
          </a:prstGeom>
        </p:spPr>
      </p:pic>
    </p:spTree>
    <p:extLst>
      <p:ext uri="{BB962C8B-B14F-4D97-AF65-F5344CB8AC3E}">
        <p14:creationId xmlns:p14="http://schemas.microsoft.com/office/powerpoint/2010/main" val="82865694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ransition spd="slow">
    <p:fade/>
  </p:transition>
  <p:hf sldNum="0" hdr="0" ftr="0"/>
  <p:txStyles>
    <p:titleStyle>
      <a:lvl1pPr algn="l" defTabSz="914186" rtl="0" eaLnBrk="1" latinLnBrk="0" hangingPunct="1">
        <a:spcBef>
          <a:spcPct val="0"/>
        </a:spcBef>
        <a:buNone/>
        <a:defRPr sz="2400" kern="1200">
          <a:solidFill>
            <a:schemeClr val="accent6"/>
          </a:solidFill>
          <a:latin typeface="+mj-lt"/>
          <a:ea typeface="+mj-ea"/>
          <a:cs typeface="Arial" pitchFamily="34" charset="0"/>
        </a:defRPr>
      </a:lvl1pPr>
    </p:titleStyle>
    <p:bodyStyle>
      <a:lvl1pPr marL="0" indent="0" algn="l" defTabSz="914186"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99" indent="-342905" algn="l" defTabSz="914186" rtl="0" eaLnBrk="1" latinLnBrk="0" hangingPunct="1">
        <a:spcBef>
          <a:spcPct val="20000"/>
        </a:spcBef>
        <a:buClr>
          <a:schemeClr val="accent6"/>
        </a:buClr>
        <a:buFont typeface="Wingdings" pitchFamily="2" charset="2"/>
        <a:buChar char="§"/>
        <a:defRPr sz="1951" kern="1200">
          <a:solidFill>
            <a:schemeClr val="tx1"/>
          </a:solidFill>
          <a:latin typeface="+mj-lt"/>
          <a:ea typeface="+mn-ea"/>
          <a:cs typeface="Arial" pitchFamily="34" charset="0"/>
        </a:defRPr>
      </a:lvl2pPr>
      <a:lvl3pPr marL="1142733" indent="-228547" algn="l" defTabSz="914186" rtl="0" eaLnBrk="1" latinLnBrk="0" hangingPunct="1">
        <a:spcBef>
          <a:spcPct val="20000"/>
        </a:spcBef>
        <a:buClr>
          <a:schemeClr val="accent6"/>
        </a:buClr>
        <a:buFont typeface="STIXGeneral-Regular" pitchFamily="2" charset="2"/>
        <a:buChar char="⎯"/>
        <a:defRPr sz="1951" kern="1200">
          <a:solidFill>
            <a:schemeClr val="tx1"/>
          </a:solidFill>
          <a:latin typeface="+mj-lt"/>
          <a:ea typeface="+mn-ea"/>
          <a:cs typeface="Arial" pitchFamily="34" charset="0"/>
        </a:defRPr>
      </a:lvl3pPr>
      <a:lvl4pPr marL="1599827"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920"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014"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3"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799" kern="1200">
          <a:solidFill>
            <a:schemeClr val="tx1"/>
          </a:solidFill>
          <a:latin typeface="+mn-lt"/>
          <a:ea typeface="+mn-ea"/>
          <a:cs typeface="+mn-cs"/>
        </a:defRPr>
      </a:lvl1pPr>
      <a:lvl2pPr marL="457094" algn="l" defTabSz="914186" rtl="0" eaLnBrk="1" latinLnBrk="0" hangingPunct="1">
        <a:defRPr sz="1799" kern="1200">
          <a:solidFill>
            <a:schemeClr val="tx1"/>
          </a:solidFill>
          <a:latin typeface="+mn-lt"/>
          <a:ea typeface="+mn-ea"/>
          <a:cs typeface="+mn-cs"/>
        </a:defRPr>
      </a:lvl2pPr>
      <a:lvl3pPr marL="914186" algn="l" defTabSz="914186" rtl="0" eaLnBrk="1" latinLnBrk="0" hangingPunct="1">
        <a:defRPr sz="1799" kern="1200">
          <a:solidFill>
            <a:schemeClr val="tx1"/>
          </a:solidFill>
          <a:latin typeface="+mn-lt"/>
          <a:ea typeface="+mn-ea"/>
          <a:cs typeface="+mn-cs"/>
        </a:defRPr>
      </a:lvl3pPr>
      <a:lvl4pPr marL="1371280" algn="l" defTabSz="914186" rtl="0" eaLnBrk="1" latinLnBrk="0" hangingPunct="1">
        <a:defRPr sz="1799" kern="1200">
          <a:solidFill>
            <a:schemeClr val="tx1"/>
          </a:solidFill>
          <a:latin typeface="+mn-lt"/>
          <a:ea typeface="+mn-ea"/>
          <a:cs typeface="+mn-cs"/>
        </a:defRPr>
      </a:lvl4pPr>
      <a:lvl5pPr marL="1828373" algn="l" defTabSz="914186" rtl="0" eaLnBrk="1" latinLnBrk="0" hangingPunct="1">
        <a:defRPr sz="1799" kern="1200">
          <a:solidFill>
            <a:schemeClr val="tx1"/>
          </a:solidFill>
          <a:latin typeface="+mn-lt"/>
          <a:ea typeface="+mn-ea"/>
          <a:cs typeface="+mn-cs"/>
        </a:defRPr>
      </a:lvl5pPr>
      <a:lvl6pPr marL="2285467" algn="l" defTabSz="914186" rtl="0" eaLnBrk="1" latinLnBrk="0" hangingPunct="1">
        <a:defRPr sz="1799" kern="1200">
          <a:solidFill>
            <a:schemeClr val="tx1"/>
          </a:solidFill>
          <a:latin typeface="+mn-lt"/>
          <a:ea typeface="+mn-ea"/>
          <a:cs typeface="+mn-cs"/>
        </a:defRPr>
      </a:lvl6pPr>
      <a:lvl7pPr marL="2742560" algn="l" defTabSz="914186" rtl="0" eaLnBrk="1" latinLnBrk="0" hangingPunct="1">
        <a:defRPr sz="1799" kern="1200">
          <a:solidFill>
            <a:schemeClr val="tx1"/>
          </a:solidFill>
          <a:latin typeface="+mn-lt"/>
          <a:ea typeface="+mn-ea"/>
          <a:cs typeface="+mn-cs"/>
        </a:defRPr>
      </a:lvl7pPr>
      <a:lvl8pPr marL="3199653" algn="l" defTabSz="914186" rtl="0" eaLnBrk="1" latinLnBrk="0" hangingPunct="1">
        <a:defRPr sz="1799" kern="1200">
          <a:solidFill>
            <a:schemeClr val="tx1"/>
          </a:solidFill>
          <a:latin typeface="+mn-lt"/>
          <a:ea typeface="+mn-ea"/>
          <a:cs typeface="+mn-cs"/>
        </a:defRPr>
      </a:lvl8pPr>
      <a:lvl9pPr marL="3656747" algn="l" defTabSz="91418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hyperlink" Target="https://aidsetc.org/" TargetMode="External"/><Relationship Id="rId3" Type="http://schemas.openxmlformats.org/officeDocument/2006/relationships/hyperlink" Target="https://aidsetc.org/nhc" TargetMode="External"/><Relationship Id="rId7" Type="http://schemas.openxmlformats.org/officeDocument/2006/relationships/hyperlink" Target="https://www.hepatitisc.uw.edu/" TargetMode="External"/><Relationship Id="rId2" Type="http://schemas.openxmlformats.org/officeDocument/2006/relationships/hyperlink" Target="http://nccc.ucsf.edu/" TargetMode="External"/><Relationship Id="rId1" Type="http://schemas.openxmlformats.org/officeDocument/2006/relationships/slideLayout" Target="../slideLayouts/slideLayout16.xml"/><Relationship Id="rId6" Type="http://schemas.openxmlformats.org/officeDocument/2006/relationships/hyperlink" Target="https://www.hepatitisb.uw.edu/" TargetMode="External"/><Relationship Id="rId5" Type="http://schemas.openxmlformats.org/officeDocument/2006/relationships/hyperlink" Target="https://www.hivprep.uw.edu/" TargetMode="External"/><Relationship Id="rId4" Type="http://schemas.openxmlformats.org/officeDocument/2006/relationships/hyperlink" Target="https://aidsetc.org/hivhcv" TargetMode="External"/><Relationship Id="rId9" Type="http://schemas.openxmlformats.org/officeDocument/2006/relationships/hyperlink" Target="https://matec.inf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308" y="5505725"/>
            <a:ext cx="2989383" cy="583864"/>
          </a:xfrm>
          <a:prstGeom prst="rect">
            <a:avLst/>
          </a:prstGeom>
        </p:spPr>
      </p:pic>
      <p:pic>
        <p:nvPicPr>
          <p:cNvPr id="8" name="Picture 7">
            <a:extLst>
              <a:ext uri="{FF2B5EF4-FFF2-40B4-BE49-F238E27FC236}">
                <a16:creationId xmlns:a16="http://schemas.microsoft.com/office/drawing/2014/main" id="{47336311-24B8-4326-8156-8F1787F310DF}"/>
              </a:ext>
            </a:extLst>
          </p:cNvPr>
          <p:cNvPicPr>
            <a:picLocks noChangeAspect="1"/>
          </p:cNvPicPr>
          <p:nvPr/>
        </p:nvPicPr>
        <p:blipFill rotWithShape="1">
          <a:blip r:embed="rId4">
            <a:extLst>
              <a:ext uri="{28A0092B-C50C-407E-A947-70E740481C1C}">
                <a14:useLocalDpi xmlns:a14="http://schemas.microsoft.com/office/drawing/2010/main" val="0"/>
              </a:ext>
            </a:extLst>
          </a:blip>
          <a:srcRect b="25315"/>
          <a:stretch/>
        </p:blipFill>
        <p:spPr>
          <a:xfrm>
            <a:off x="-28166" y="-23151"/>
            <a:ext cx="12236255" cy="6858001"/>
          </a:xfrm>
          <a:prstGeom prst="rect">
            <a:avLst/>
          </a:prstGeom>
        </p:spPr>
      </p:pic>
      <p:sp>
        <p:nvSpPr>
          <p:cNvPr id="9" name="Pentagon 9">
            <a:extLst>
              <a:ext uri="{FF2B5EF4-FFF2-40B4-BE49-F238E27FC236}">
                <a16:creationId xmlns:a16="http://schemas.microsoft.com/office/drawing/2014/main" id="{08F9AD8C-AA3E-46D4-91AA-0BF320872846}"/>
              </a:ext>
            </a:extLst>
          </p:cNvPr>
          <p:cNvSpPr/>
          <p:nvPr/>
        </p:nvSpPr>
        <p:spPr>
          <a:xfrm rot="20014198">
            <a:off x="-1560827" y="-1558675"/>
            <a:ext cx="9141256"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entagon 19">
            <a:extLst>
              <a:ext uri="{FF2B5EF4-FFF2-40B4-BE49-F238E27FC236}">
                <a16:creationId xmlns:a16="http://schemas.microsoft.com/office/drawing/2014/main" id="{6E695FFC-6122-47E8-8CDC-D9E902D262B7}"/>
              </a:ext>
            </a:extLst>
          </p:cNvPr>
          <p:cNvSpPr/>
          <p:nvPr/>
        </p:nvSpPr>
        <p:spPr>
          <a:xfrm rot="9218539">
            <a:off x="5956929" y="5481388"/>
            <a:ext cx="9141256"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FEF1BD5A-64FC-4540-8521-76F28229B6DE}"/>
              </a:ext>
            </a:extLst>
          </p:cNvPr>
          <p:cNvSpPr>
            <a:spLocks noGrp="1"/>
          </p:cNvSpPr>
          <p:nvPr>
            <p:ph type="ctrTitle"/>
          </p:nvPr>
        </p:nvSpPr>
        <p:spPr>
          <a:xfrm>
            <a:off x="395795" y="1090762"/>
            <a:ext cx="11388329" cy="1364776"/>
          </a:xfrm>
        </p:spPr>
        <p:txBody>
          <a:bodyPr>
            <a:noAutofit/>
          </a:bodyPr>
          <a:lstStyle/>
          <a:p>
            <a:r>
              <a:rPr lang="en-US" sz="4800" dirty="0">
                <a:cs typeface="Arial" panose="020B0604020202020204" pitchFamily="34" charset="0"/>
              </a:rPr>
              <a:t>current Advances in The global burden and treatment of cardiovascular diseases in </a:t>
            </a:r>
            <a:r>
              <a:rPr lang="en-US" sz="4800" dirty="0" err="1">
                <a:cs typeface="Arial" panose="020B0604020202020204" pitchFamily="34" charset="0"/>
              </a:rPr>
              <a:t>hiv</a:t>
            </a:r>
            <a:endParaRPr lang="en-US" sz="4800" dirty="0">
              <a:cs typeface="Arial" panose="020B0604020202020204" pitchFamily="34" charset="0"/>
            </a:endParaRPr>
          </a:p>
        </p:txBody>
      </p:sp>
      <p:pic>
        <p:nvPicPr>
          <p:cNvPr id="13" name="Picture 12">
            <a:extLst>
              <a:ext uri="{FF2B5EF4-FFF2-40B4-BE49-F238E27FC236}">
                <a16:creationId xmlns:a16="http://schemas.microsoft.com/office/drawing/2014/main" id="{C306C4BF-6E0D-4926-A257-4236E633DA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017" y="5830554"/>
            <a:ext cx="2924260" cy="571144"/>
          </a:xfrm>
          <a:prstGeom prst="rect">
            <a:avLst/>
          </a:prstGeom>
        </p:spPr>
      </p:pic>
      <p:pic>
        <p:nvPicPr>
          <p:cNvPr id="4" name="Picture 3">
            <a:extLst>
              <a:ext uri="{FF2B5EF4-FFF2-40B4-BE49-F238E27FC236}">
                <a16:creationId xmlns:a16="http://schemas.microsoft.com/office/drawing/2014/main" id="{112BA48A-2CCD-DC6D-3F59-2A32BE90433E}"/>
              </a:ext>
            </a:extLst>
          </p:cNvPr>
          <p:cNvPicPr>
            <a:picLocks noChangeAspect="1"/>
          </p:cNvPicPr>
          <p:nvPr/>
        </p:nvPicPr>
        <p:blipFill rotWithShape="1">
          <a:blip r:embed="rId6">
            <a:extLst>
              <a:ext uri="{28A0092B-C50C-407E-A947-70E740481C1C}">
                <a14:useLocalDpi xmlns:a14="http://schemas.microsoft.com/office/drawing/2010/main" val="0"/>
              </a:ext>
            </a:extLst>
          </a:blip>
          <a:srcRect r="38256"/>
          <a:stretch/>
        </p:blipFill>
        <p:spPr>
          <a:xfrm>
            <a:off x="7897644" y="5897540"/>
            <a:ext cx="4102980" cy="449927"/>
          </a:xfrm>
          <a:prstGeom prst="rect">
            <a:avLst/>
          </a:prstGeom>
        </p:spPr>
      </p:pic>
      <p:pic>
        <p:nvPicPr>
          <p:cNvPr id="12" name="Picture 11" descr="A blue and white logo&#10;&#10;Description automatically generated">
            <a:extLst>
              <a:ext uri="{FF2B5EF4-FFF2-40B4-BE49-F238E27FC236}">
                <a16:creationId xmlns:a16="http://schemas.microsoft.com/office/drawing/2014/main" id="{C7DE00DF-4910-5FB2-AEFA-7DE1075674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4339" b="65661" l="20497" r="78675">
                        <a14:foregroundMark x1="40873" y1="46042" x2="53830" y2="58701"/>
                        <a14:foregroundMark x1="40300" y1="45482" x2="40449" y2="45628"/>
                        <a14:foregroundMark x1="38330" y1="43556" x2="39297" y2="44501"/>
                        <a14:foregroundMark x1="64203" y1="57931" x2="69462" y2="57541"/>
                        <a14:foregroundMark x1="59999" y1="58243" x2="61679" y2="58118"/>
                        <a14:foregroundMark x1="53830" y1="58701" x2="58900" y2="58325"/>
                        <a14:foregroundMark x1="69462" y1="57541" x2="55489" y2="44670"/>
                        <a14:foregroundMark x1="41408" y1="42334" x2="39347" y2="42130"/>
                        <a14:foregroundMark x1="51707" y1="43357" x2="46872" y2="42877"/>
                        <a14:foregroundMark x1="69979" y1="43155" x2="70497" y2="42227"/>
                        <a14:foregroundMark x1="70911" y1="43619" x2="75673" y2="44548"/>
                        <a14:foregroundMark x1="76190" y1="49188" x2="78778" y2="56381"/>
                        <a14:foregroundMark x1="73292" y1="46404" x2="74327" y2="47796"/>
                        <a14:foregroundMark x1="19772" y1="34339" x2="26087" y2="65893"/>
                        <a14:foregroundMark x1="26087" y1="65893" x2="34886" y2="37355"/>
                        <a14:foregroundMark x1="34886" y1="37355" x2="20497" y2="34339"/>
                        <a14:foregroundMark x1="32712" y1="45244" x2="33333" y2="45244"/>
                        <a14:foregroundMark x1="33333" y1="46404" x2="34576" y2="64733"/>
                        <a14:backgroundMark x1="43582" y1="43852" x2="43582" y2="43852"/>
                        <a14:backgroundMark x1="45445" y1="44548" x2="45445" y2="44548"/>
                        <a14:backgroundMark x1="44306" y1="45476" x2="43892" y2="45708"/>
                        <a14:backgroundMark x1="43064" y1="45476" x2="43064" y2="45476"/>
                        <a14:backgroundMark x1="41097" y1="43387" x2="41097" y2="43387"/>
                        <a14:backgroundMark x1="39441" y1="42459" x2="38716" y2="42459"/>
                        <a14:backgroundMark x1="37578" y1="42923" x2="38509" y2="42923"/>
                        <a14:backgroundMark x1="41304" y1="42691" x2="46791" y2="43155"/>
                        <a14:backgroundMark x1="51553" y1="43852" x2="55383" y2="45012"/>
                        <a14:backgroundMark x1="58799" y1="58701" x2="59938" y2="58469"/>
                        <a14:backgroundMark x1="61801" y1="57773" x2="63768" y2="59165"/>
                      </a14:backgroundRemoval>
                    </a14:imgEffect>
                  </a14:imgLayer>
                </a14:imgProps>
              </a:ext>
              <a:ext uri="{28A0092B-C50C-407E-A947-70E740481C1C}">
                <a14:useLocalDpi xmlns:a14="http://schemas.microsoft.com/office/drawing/2010/main" val="0"/>
              </a:ext>
            </a:extLst>
          </a:blip>
          <a:srcRect l="19293" t="31251" r="19408" b="29897"/>
          <a:stretch/>
        </p:blipFill>
        <p:spPr>
          <a:xfrm>
            <a:off x="1311418" y="5797425"/>
            <a:ext cx="2511314" cy="709722"/>
          </a:xfrm>
          <a:prstGeom prst="rect">
            <a:avLst/>
          </a:prstGeom>
        </p:spPr>
      </p:pic>
      <p:sp>
        <p:nvSpPr>
          <p:cNvPr id="16" name="Subtitle 15">
            <a:extLst>
              <a:ext uri="{FF2B5EF4-FFF2-40B4-BE49-F238E27FC236}">
                <a16:creationId xmlns:a16="http://schemas.microsoft.com/office/drawing/2014/main" id="{FFE8C345-FD18-BDDC-A8BB-E0F723BC2FB1}"/>
              </a:ext>
            </a:extLst>
          </p:cNvPr>
          <p:cNvSpPr>
            <a:spLocks noGrp="1"/>
          </p:cNvSpPr>
          <p:nvPr>
            <p:ph type="subTitle" idx="1"/>
          </p:nvPr>
        </p:nvSpPr>
        <p:spPr>
          <a:xfrm>
            <a:off x="-1" y="3843869"/>
            <a:ext cx="12191999" cy="1334154"/>
          </a:xfrm>
        </p:spPr>
        <p:txBody>
          <a:bodyPr>
            <a:normAutofit fontScale="92500" lnSpcReduction="10000"/>
          </a:bodyPr>
          <a:lstStyle/>
          <a:p>
            <a:r>
              <a:rPr lang="en-US" sz="2200" b="1" dirty="0">
                <a:latin typeface="Arial" panose="020B0604020202020204" pitchFamily="34" charset="0"/>
                <a:cs typeface="Arial" panose="020B0604020202020204" pitchFamily="34" charset="0"/>
              </a:rPr>
              <a:t>Gerald S. Bloomfield, MD, MPH, FACC, FASE, FAHA</a:t>
            </a:r>
          </a:p>
          <a:p>
            <a:r>
              <a:rPr lang="en-US" sz="2200" b="1" dirty="0">
                <a:latin typeface="Arial" panose="020B0604020202020204" pitchFamily="34" charset="0"/>
                <a:cs typeface="Arial" panose="020B0604020202020204" pitchFamily="34" charset="0"/>
              </a:rPr>
              <a:t>Associate Professor of Medicine and Global Health</a:t>
            </a:r>
          </a:p>
          <a:p>
            <a:r>
              <a:rPr lang="en-US" sz="2200" b="1" dirty="0">
                <a:latin typeface="Arial" panose="020B0604020202020204" pitchFamily="34" charset="0"/>
                <a:cs typeface="Arial" panose="020B0604020202020204" pitchFamily="34" charset="0"/>
              </a:rPr>
              <a:t>Associate Director for Research, Duke Global Health institute</a:t>
            </a:r>
          </a:p>
          <a:p>
            <a:endParaRPr lang="en-US" dirty="0"/>
          </a:p>
        </p:txBody>
      </p:sp>
      <p:pic>
        <p:nvPicPr>
          <p:cNvPr id="5" name="Picture 4" descr="A red and blue text on a black background&#10;&#10;Description automatically generated">
            <a:extLst>
              <a:ext uri="{FF2B5EF4-FFF2-40B4-BE49-F238E27FC236}">
                <a16:creationId xmlns:a16="http://schemas.microsoft.com/office/drawing/2014/main" id="{0A9EA49B-E257-B08C-7BFC-96F3FDA973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265" y="302445"/>
            <a:ext cx="2128306" cy="7263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472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241FAF-A3F9-058E-CAF5-92486768A541}"/>
              </a:ext>
            </a:extLst>
          </p:cNvPr>
          <p:cNvGrpSpPr/>
          <p:nvPr/>
        </p:nvGrpSpPr>
        <p:grpSpPr>
          <a:xfrm>
            <a:off x="1907658" y="1472707"/>
            <a:ext cx="8011042" cy="5133837"/>
            <a:chOff x="1907658" y="1472707"/>
            <a:chExt cx="8011042" cy="5133837"/>
          </a:xfrm>
        </p:grpSpPr>
        <p:pic>
          <p:nvPicPr>
            <p:cNvPr id="33" name="Picture 32">
              <a:extLst>
                <a:ext uri="{FF2B5EF4-FFF2-40B4-BE49-F238E27FC236}">
                  <a16:creationId xmlns:a16="http://schemas.microsoft.com/office/drawing/2014/main" id="{8AD7CC97-A27A-473C-6EA1-9ED3A5DB4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658" y="1472707"/>
              <a:ext cx="8011042" cy="5133837"/>
            </a:xfrm>
            <a:prstGeom prst="rect">
              <a:avLst/>
            </a:prstGeom>
          </p:spPr>
        </p:pic>
        <p:sp>
          <p:nvSpPr>
            <p:cNvPr id="34" name="TextBox 33">
              <a:extLst>
                <a:ext uri="{FF2B5EF4-FFF2-40B4-BE49-F238E27FC236}">
                  <a16:creationId xmlns:a16="http://schemas.microsoft.com/office/drawing/2014/main" id="{BDF63506-E9DB-D9CE-0097-6B260C248DA6}"/>
                </a:ext>
              </a:extLst>
            </p:cNvPr>
            <p:cNvSpPr txBox="1"/>
            <p:nvPr/>
          </p:nvSpPr>
          <p:spPr>
            <a:xfrm rot="3052707">
              <a:off x="9164349" y="5952769"/>
              <a:ext cx="585006" cy="369332"/>
            </a:xfrm>
            <a:prstGeom prst="rect">
              <a:avLst/>
            </a:prstGeom>
            <a:solidFill>
              <a:schemeClr val="bg1"/>
            </a:solidFill>
          </p:spPr>
          <p:txBody>
            <a:bodyPr wrap="square" lIns="0" rIns="0" rtlCol="0">
              <a:spAutoFit/>
            </a:bodyPr>
            <a:lstStyle/>
            <a:p>
              <a:r>
                <a:rPr lang="en-US" b="1" dirty="0">
                  <a:solidFill>
                    <a:schemeClr val="tx2"/>
                  </a:solidFill>
                  <a:latin typeface="Arial" panose="020B0604020202020204" pitchFamily="34" charset="0"/>
                  <a:cs typeface="Arial" panose="020B0604020202020204" pitchFamily="34" charset="0"/>
                </a:rPr>
                <a:t>2014</a:t>
              </a:r>
            </a:p>
          </p:txBody>
        </p:sp>
      </p:grpSp>
      <p:sp>
        <p:nvSpPr>
          <p:cNvPr id="3" name="Text Placeholder 2">
            <a:extLst>
              <a:ext uri="{FF2B5EF4-FFF2-40B4-BE49-F238E27FC236}">
                <a16:creationId xmlns:a16="http://schemas.microsoft.com/office/drawing/2014/main" id="{4D030200-B0C5-1170-E665-D630DAE416CD}"/>
              </a:ext>
            </a:extLst>
          </p:cNvPr>
          <p:cNvSpPr>
            <a:spLocks noGrp="1"/>
          </p:cNvSpPr>
          <p:nvPr>
            <p:ph type="body" sz="quarter" idx="10"/>
          </p:nvPr>
        </p:nvSpPr>
        <p:spPr/>
        <p:txBody>
          <a:bodyPr>
            <a:normAutofit fontScale="70000" lnSpcReduction="20000"/>
          </a:bodyPr>
          <a:lstStyle/>
          <a:p>
            <a:r>
              <a:rPr lang="en-US" dirty="0"/>
              <a:t>1.5 – 2x Higher Risk of Myocardial Infarction in PWH</a:t>
            </a:r>
          </a:p>
        </p:txBody>
      </p:sp>
      <p:sp>
        <p:nvSpPr>
          <p:cNvPr id="11" name="Rectangle 10">
            <a:extLst>
              <a:ext uri="{FF2B5EF4-FFF2-40B4-BE49-F238E27FC236}">
                <a16:creationId xmlns:a16="http://schemas.microsoft.com/office/drawing/2014/main" id="{561090A4-5683-EE18-EBE4-8E84A4CCEFDF}"/>
              </a:ext>
            </a:extLst>
          </p:cNvPr>
          <p:cNvSpPr/>
          <p:nvPr/>
        </p:nvSpPr>
        <p:spPr>
          <a:xfrm>
            <a:off x="4924820" y="1696742"/>
            <a:ext cx="6004860" cy="36933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b="1" dirty="0">
                <a:latin typeface="Verdana" panose="020B0604030504040204" pitchFamily="34" charset="0"/>
                <a:ea typeface="Verdana" panose="020B0604030504040204" pitchFamily="34" charset="0"/>
              </a:rPr>
              <a:t>North American &amp; European Cohorts</a:t>
            </a:r>
          </a:p>
        </p:txBody>
      </p:sp>
      <p:sp>
        <p:nvSpPr>
          <p:cNvPr id="10" name="TextBox 4">
            <a:extLst>
              <a:ext uri="{FF2B5EF4-FFF2-40B4-BE49-F238E27FC236}">
                <a16:creationId xmlns:a16="http://schemas.microsoft.com/office/drawing/2014/main" id="{B485502E-24DC-839A-D919-43AA785C5B97}"/>
              </a:ext>
            </a:extLst>
          </p:cNvPr>
          <p:cNvSpPr txBox="1">
            <a:spLocks noChangeArrowheads="1"/>
          </p:cNvSpPr>
          <p:nvPr/>
        </p:nvSpPr>
        <p:spPr bwMode="auto">
          <a:xfrm>
            <a:off x="389534" y="2616802"/>
            <a:ext cx="25459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altLang="en-US" sz="2000" b="1" dirty="0">
                <a:latin typeface="Arial" panose="020B0604020202020204" pitchFamily="34" charset="0"/>
                <a:cs typeface="Arial" panose="020B0604020202020204" pitchFamily="34" charset="0"/>
              </a:rPr>
              <a:t>MI Relative Risk,       PWH vs. PWOH</a:t>
            </a:r>
          </a:p>
        </p:txBody>
      </p:sp>
      <p:sp>
        <p:nvSpPr>
          <p:cNvPr id="5" name="TextBox 14">
            <a:extLst>
              <a:ext uri="{FF2B5EF4-FFF2-40B4-BE49-F238E27FC236}">
                <a16:creationId xmlns:a16="http://schemas.microsoft.com/office/drawing/2014/main" id="{73B8137E-6CFE-6AF6-E952-176B94C314F4}"/>
              </a:ext>
            </a:extLst>
          </p:cNvPr>
          <p:cNvSpPr txBox="1">
            <a:spLocks noChangeArrowheads="1"/>
          </p:cNvSpPr>
          <p:nvPr/>
        </p:nvSpPr>
        <p:spPr bwMode="auto">
          <a:xfrm>
            <a:off x="8661400" y="6480880"/>
            <a:ext cx="2775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r>
              <a:rPr lang="en-US" altLang="en-US" sz="1200" dirty="0">
                <a:latin typeface="Arial" panose="020B0604020202020204" pitchFamily="34" charset="0"/>
                <a:cs typeface="Arial" panose="020B0604020202020204" pitchFamily="34" charset="0"/>
              </a:rPr>
              <a:t>Slide adapted courtesy of Dr. </a:t>
            </a:r>
            <a:r>
              <a:rPr lang="en-US" altLang="en-US" sz="1200" dirty="0" err="1">
                <a:latin typeface="Arial" panose="020B0604020202020204" pitchFamily="34" charset="0"/>
                <a:cs typeface="Arial" panose="020B0604020202020204" pitchFamily="34" charset="0"/>
              </a:rPr>
              <a:t>Zanni</a:t>
            </a: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62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A01B5-96B1-5A57-36F1-6672BA2F0665}"/>
              </a:ext>
            </a:extLst>
          </p:cNvPr>
          <p:cNvSpPr>
            <a:spLocks noGrp="1"/>
          </p:cNvSpPr>
          <p:nvPr>
            <p:ph type="body" sz="quarter" idx="10"/>
          </p:nvPr>
        </p:nvSpPr>
        <p:spPr/>
        <p:txBody>
          <a:bodyPr/>
          <a:lstStyle/>
          <a:p>
            <a:r>
              <a:rPr lang="en-US" dirty="0"/>
              <a:t>Global Prevalence of HIV</a:t>
            </a:r>
          </a:p>
        </p:txBody>
      </p:sp>
      <p:pic>
        <p:nvPicPr>
          <p:cNvPr id="5" name="Picture 4" descr="A map of the world&#10;&#10;Description automatically generated">
            <a:extLst>
              <a:ext uri="{FF2B5EF4-FFF2-40B4-BE49-F238E27FC236}">
                <a16:creationId xmlns:a16="http://schemas.microsoft.com/office/drawing/2014/main" id="{0ED5E1B2-488D-454D-6355-45E6DE349DD3}"/>
              </a:ext>
            </a:extLst>
          </p:cNvPr>
          <p:cNvPicPr>
            <a:picLocks noChangeAspect="1"/>
          </p:cNvPicPr>
          <p:nvPr/>
        </p:nvPicPr>
        <p:blipFill rotWithShape="1">
          <a:blip r:embed="rId2">
            <a:extLst>
              <a:ext uri="{28A0092B-C50C-407E-A947-70E740481C1C}">
                <a14:useLocalDpi xmlns:a14="http://schemas.microsoft.com/office/drawing/2010/main" val="0"/>
              </a:ext>
            </a:extLst>
          </a:blip>
          <a:srcRect l="1931" t="11124" r="2373" b="11222"/>
          <a:stretch/>
        </p:blipFill>
        <p:spPr>
          <a:xfrm>
            <a:off x="4325528" y="1680423"/>
            <a:ext cx="7398572" cy="4048663"/>
          </a:xfrm>
          <a:prstGeom prst="rect">
            <a:avLst/>
          </a:prstGeom>
        </p:spPr>
      </p:pic>
      <p:graphicFrame>
        <p:nvGraphicFramePr>
          <p:cNvPr id="2" name="Chart 1">
            <a:extLst>
              <a:ext uri="{FF2B5EF4-FFF2-40B4-BE49-F238E27FC236}">
                <a16:creationId xmlns:a16="http://schemas.microsoft.com/office/drawing/2014/main" id="{C57986FC-E698-4727-AA5A-08F71FF94B34}"/>
              </a:ext>
            </a:extLst>
          </p:cNvPr>
          <p:cNvGraphicFramePr/>
          <p:nvPr>
            <p:extLst>
              <p:ext uri="{D42A27DB-BD31-4B8C-83A1-F6EECF244321}">
                <p14:modId xmlns:p14="http://schemas.microsoft.com/office/powerpoint/2010/main" val="3823884962"/>
              </p:ext>
            </p:extLst>
          </p:nvPr>
        </p:nvGraphicFramePr>
        <p:xfrm>
          <a:off x="120074" y="1472706"/>
          <a:ext cx="6280726" cy="5070597"/>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Triangle 3">
            <a:extLst>
              <a:ext uri="{FF2B5EF4-FFF2-40B4-BE49-F238E27FC236}">
                <a16:creationId xmlns:a16="http://schemas.microsoft.com/office/drawing/2014/main" id="{D7E744FC-31B1-EF1B-9AEF-9DE382B511C1}"/>
              </a:ext>
            </a:extLst>
          </p:cNvPr>
          <p:cNvSpPr/>
          <p:nvPr/>
        </p:nvSpPr>
        <p:spPr>
          <a:xfrm rot="6297719">
            <a:off x="5178523" y="2929832"/>
            <a:ext cx="2261937" cy="3309470"/>
          </a:xfrm>
          <a:prstGeom prst="rtTriangle">
            <a:avLst/>
          </a:prstGeom>
          <a:solidFill>
            <a:srgbClr val="4A84D7">
              <a:alpha val="428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87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DF445E-9277-23AB-5EEB-4DF346780B70}"/>
              </a:ext>
            </a:extLst>
          </p:cNvPr>
          <p:cNvSpPr>
            <a:spLocks noGrp="1"/>
          </p:cNvSpPr>
          <p:nvPr>
            <p:ph type="body" sz="quarter" idx="10"/>
          </p:nvPr>
        </p:nvSpPr>
        <p:spPr/>
        <p:txBody>
          <a:bodyPr/>
          <a:lstStyle/>
          <a:p>
            <a:r>
              <a:rPr lang="en-US" dirty="0"/>
              <a:t>Global Burden of CVD in HIV - DALYs</a:t>
            </a:r>
          </a:p>
        </p:txBody>
      </p:sp>
      <p:grpSp>
        <p:nvGrpSpPr>
          <p:cNvPr id="2" name="Group 1">
            <a:extLst>
              <a:ext uri="{FF2B5EF4-FFF2-40B4-BE49-F238E27FC236}">
                <a16:creationId xmlns:a16="http://schemas.microsoft.com/office/drawing/2014/main" id="{7CAE85C3-0E47-74B8-843D-E3DCDE3AA2F3}"/>
              </a:ext>
            </a:extLst>
          </p:cNvPr>
          <p:cNvGrpSpPr/>
          <p:nvPr/>
        </p:nvGrpSpPr>
        <p:grpSpPr>
          <a:xfrm>
            <a:off x="1382726" y="1264331"/>
            <a:ext cx="9153700" cy="5486397"/>
            <a:chOff x="1382726" y="1264331"/>
            <a:chExt cx="9153700" cy="5486397"/>
          </a:xfrm>
        </p:grpSpPr>
        <p:grpSp>
          <p:nvGrpSpPr>
            <p:cNvPr id="4" name="Group 3">
              <a:extLst>
                <a:ext uri="{FF2B5EF4-FFF2-40B4-BE49-F238E27FC236}">
                  <a16:creationId xmlns:a16="http://schemas.microsoft.com/office/drawing/2014/main" id="{964B4A46-121E-54B1-D335-110C3C9E30FE}"/>
                </a:ext>
              </a:extLst>
            </p:cNvPr>
            <p:cNvGrpSpPr/>
            <p:nvPr/>
          </p:nvGrpSpPr>
          <p:grpSpPr>
            <a:xfrm>
              <a:off x="1762125" y="1264331"/>
              <a:ext cx="8486776" cy="5486397"/>
              <a:chOff x="1066800" y="1600200"/>
              <a:chExt cx="6434340" cy="4559918"/>
            </a:xfrm>
          </p:grpSpPr>
          <p:pic>
            <p:nvPicPr>
              <p:cNvPr id="5" name="Picture 4" descr="Chart&#10;&#10;Description automatically generated">
                <a:extLst>
                  <a:ext uri="{FF2B5EF4-FFF2-40B4-BE49-F238E27FC236}">
                    <a16:creationId xmlns:a16="http://schemas.microsoft.com/office/drawing/2014/main" id="{26FBEC27-4000-C3D2-C1CD-9DF9AC712B30}"/>
                  </a:ext>
                </a:extLst>
              </p:cNvPr>
              <p:cNvPicPr>
                <a:picLocks noChangeAspect="1"/>
              </p:cNvPicPr>
              <p:nvPr/>
            </p:nvPicPr>
            <p:blipFill rotWithShape="1">
              <a:blip r:embed="rId2">
                <a:extLst>
                  <a:ext uri="{28A0092B-C50C-407E-A947-70E740481C1C}">
                    <a14:useLocalDpi xmlns:a14="http://schemas.microsoft.com/office/drawing/2010/main" val="0"/>
                  </a:ext>
                </a:extLst>
              </a:blip>
              <a:srcRect t="4851" r="2137"/>
              <a:stretch/>
            </p:blipFill>
            <p:spPr>
              <a:xfrm>
                <a:off x="1219201" y="1821387"/>
                <a:ext cx="6281939" cy="4338731"/>
              </a:xfrm>
              <a:prstGeom prst="rect">
                <a:avLst/>
              </a:prstGeom>
            </p:spPr>
          </p:pic>
          <p:sp>
            <p:nvSpPr>
              <p:cNvPr id="6" name="Oval 5">
                <a:extLst>
                  <a:ext uri="{FF2B5EF4-FFF2-40B4-BE49-F238E27FC236}">
                    <a16:creationId xmlns:a16="http://schemas.microsoft.com/office/drawing/2014/main" id="{706364E0-9F76-FE20-8367-28F227C151F1}"/>
                  </a:ext>
                </a:extLst>
              </p:cNvPr>
              <p:cNvSpPr/>
              <p:nvPr/>
            </p:nvSpPr>
            <p:spPr>
              <a:xfrm>
                <a:off x="1066800" y="1600200"/>
                <a:ext cx="381000" cy="381000"/>
              </a:xfrm>
              <a:prstGeom prst="ellipse">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
          <p:nvSpPr>
            <p:cNvPr id="8" name="TextBox 7">
              <a:extLst>
                <a:ext uri="{FF2B5EF4-FFF2-40B4-BE49-F238E27FC236}">
                  <a16:creationId xmlns:a16="http://schemas.microsoft.com/office/drawing/2014/main" id="{DBAC9859-7413-35D0-274A-007221EFBFCD}"/>
                </a:ext>
              </a:extLst>
            </p:cNvPr>
            <p:cNvSpPr txBox="1"/>
            <p:nvPr/>
          </p:nvSpPr>
          <p:spPr>
            <a:xfrm>
              <a:off x="2561166" y="6306801"/>
              <a:ext cx="7975260" cy="369332"/>
            </a:xfrm>
            <a:prstGeom prst="rect">
              <a:avLst/>
            </a:prstGeom>
            <a:solidFill>
              <a:schemeClr val="bg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1990            1995         2000           2005          2010         2015</a:t>
              </a:r>
            </a:p>
          </p:txBody>
        </p:sp>
        <p:sp>
          <p:nvSpPr>
            <p:cNvPr id="9" name="TextBox 8">
              <a:extLst>
                <a:ext uri="{FF2B5EF4-FFF2-40B4-BE49-F238E27FC236}">
                  <a16:creationId xmlns:a16="http://schemas.microsoft.com/office/drawing/2014/main" id="{D30A0005-3A8D-8FBB-03BB-3C8BE5C4A05B}"/>
                </a:ext>
              </a:extLst>
            </p:cNvPr>
            <p:cNvSpPr txBox="1"/>
            <p:nvPr/>
          </p:nvSpPr>
          <p:spPr>
            <a:xfrm rot="16200000">
              <a:off x="344909" y="3600523"/>
              <a:ext cx="2444965" cy="369332"/>
            </a:xfrm>
            <a:prstGeom prst="rect">
              <a:avLst/>
            </a:prstGeom>
            <a:no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DALYs in thousands</a:t>
              </a:r>
            </a:p>
          </p:txBody>
        </p:sp>
        <p:sp>
          <p:nvSpPr>
            <p:cNvPr id="10" name="TextBox 9">
              <a:extLst>
                <a:ext uri="{FF2B5EF4-FFF2-40B4-BE49-F238E27FC236}">
                  <a16:creationId xmlns:a16="http://schemas.microsoft.com/office/drawing/2014/main" id="{9CBC5250-D289-DCA2-6136-7900DD718CE7}"/>
                </a:ext>
              </a:extLst>
            </p:cNvPr>
            <p:cNvSpPr txBox="1"/>
            <p:nvPr/>
          </p:nvSpPr>
          <p:spPr>
            <a:xfrm>
              <a:off x="1762061" y="1362953"/>
              <a:ext cx="857991" cy="4801314"/>
            </a:xfrm>
            <a:prstGeom prst="rect">
              <a:avLst/>
            </a:prstGeom>
            <a:solidFill>
              <a:schemeClr val="bg1"/>
            </a:solidFill>
          </p:spPr>
          <p:txBody>
            <a:bodyPr wrap="none" rtlCol="0">
              <a:spAutoFit/>
            </a:bodyPr>
            <a:lstStyle/>
            <a:p>
              <a:pPr algn="r"/>
              <a:r>
                <a:rPr lang="en-US" dirty="0">
                  <a:latin typeface="Verdana" panose="020B0604030504040204" pitchFamily="34" charset="0"/>
                  <a:ea typeface="Verdana" panose="020B0604030504040204" pitchFamily="34" charset="0"/>
                  <a:cs typeface="Verdana" panose="020B0604030504040204" pitchFamily="34" charset="0"/>
                </a:rPr>
                <a:t>2,000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1,500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1,000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500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0</a:t>
              </a:r>
            </a:p>
          </p:txBody>
        </p:sp>
        <p:pic>
          <p:nvPicPr>
            <p:cNvPr id="11" name="Picture 10" descr="Chart&#10;&#10;Description automatically generated">
              <a:extLst>
                <a:ext uri="{FF2B5EF4-FFF2-40B4-BE49-F238E27FC236}">
                  <a16:creationId xmlns:a16="http://schemas.microsoft.com/office/drawing/2014/main" id="{385782E3-27AF-E3AF-8390-843B67A271F2}"/>
                </a:ext>
              </a:extLst>
            </p:cNvPr>
            <p:cNvPicPr>
              <a:picLocks noChangeAspect="1"/>
            </p:cNvPicPr>
            <p:nvPr/>
          </p:nvPicPr>
          <p:blipFill rotWithShape="1">
            <a:blip r:embed="rId2">
              <a:extLst>
                <a:ext uri="{28A0092B-C50C-407E-A947-70E740481C1C}">
                  <a14:useLocalDpi xmlns:a14="http://schemas.microsoft.com/office/drawing/2010/main" val="0"/>
                </a:ext>
              </a:extLst>
            </a:blip>
            <a:srcRect l="11613" t="4851" r="60637" b="72328"/>
            <a:stretch/>
          </p:blipFill>
          <p:spPr>
            <a:xfrm>
              <a:off x="2950233" y="1493536"/>
              <a:ext cx="2443570" cy="1302165"/>
            </a:xfrm>
            <a:prstGeom prst="rect">
              <a:avLst/>
            </a:prstGeom>
          </p:spPr>
        </p:pic>
      </p:grpSp>
      <p:sp>
        <p:nvSpPr>
          <p:cNvPr id="7" name="TextBox 6">
            <a:extLst>
              <a:ext uri="{FF2B5EF4-FFF2-40B4-BE49-F238E27FC236}">
                <a16:creationId xmlns:a16="http://schemas.microsoft.com/office/drawing/2014/main" id="{0F4FB15F-CD2C-79B1-5655-E33AE657BD3D}"/>
              </a:ext>
            </a:extLst>
          </p:cNvPr>
          <p:cNvSpPr txBox="1"/>
          <p:nvPr/>
        </p:nvSpPr>
        <p:spPr>
          <a:xfrm>
            <a:off x="8405114" y="6554708"/>
            <a:ext cx="3331479"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Shah et al. Circulation 2018;138</a:t>
            </a:r>
          </a:p>
        </p:txBody>
      </p:sp>
    </p:spTree>
    <p:extLst>
      <p:ext uri="{BB962C8B-B14F-4D97-AF65-F5344CB8AC3E}">
        <p14:creationId xmlns:p14="http://schemas.microsoft.com/office/powerpoint/2010/main" val="3334199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FF8E-75F2-404A-A45B-A30B9367EA0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9D6B3A-9DD5-1EEC-14CD-10B9F83E3619}"/>
              </a:ext>
            </a:extLst>
          </p:cNvPr>
          <p:cNvSpPr>
            <a:spLocks noGrp="1"/>
          </p:cNvSpPr>
          <p:nvPr>
            <p:ph type="body" sz="quarter" idx="10"/>
          </p:nvPr>
        </p:nvSpPr>
        <p:spPr/>
        <p:txBody>
          <a:bodyPr/>
          <a:lstStyle/>
          <a:p>
            <a:r>
              <a:rPr lang="en-US" dirty="0"/>
              <a:t>Global Burden of CVD in HIV - DALYs</a:t>
            </a:r>
          </a:p>
        </p:txBody>
      </p:sp>
      <p:grpSp>
        <p:nvGrpSpPr>
          <p:cNvPr id="2" name="Group 1">
            <a:extLst>
              <a:ext uri="{FF2B5EF4-FFF2-40B4-BE49-F238E27FC236}">
                <a16:creationId xmlns:a16="http://schemas.microsoft.com/office/drawing/2014/main" id="{F3890F7D-E8DB-138E-F3A8-5F53BCEFCB13}"/>
              </a:ext>
            </a:extLst>
          </p:cNvPr>
          <p:cNvGrpSpPr/>
          <p:nvPr/>
        </p:nvGrpSpPr>
        <p:grpSpPr>
          <a:xfrm>
            <a:off x="1382726" y="1264331"/>
            <a:ext cx="9153700" cy="5486397"/>
            <a:chOff x="1382726" y="1264331"/>
            <a:chExt cx="9153700" cy="5486397"/>
          </a:xfrm>
        </p:grpSpPr>
        <p:grpSp>
          <p:nvGrpSpPr>
            <p:cNvPr id="4" name="Group 3">
              <a:extLst>
                <a:ext uri="{FF2B5EF4-FFF2-40B4-BE49-F238E27FC236}">
                  <a16:creationId xmlns:a16="http://schemas.microsoft.com/office/drawing/2014/main" id="{A1F09CC4-F613-5750-F1D3-190A7EEAC8ED}"/>
                </a:ext>
              </a:extLst>
            </p:cNvPr>
            <p:cNvGrpSpPr/>
            <p:nvPr/>
          </p:nvGrpSpPr>
          <p:grpSpPr>
            <a:xfrm>
              <a:off x="1762125" y="1264331"/>
              <a:ext cx="8486776" cy="5486397"/>
              <a:chOff x="1066800" y="1600200"/>
              <a:chExt cx="6434340" cy="4559918"/>
            </a:xfrm>
          </p:grpSpPr>
          <p:pic>
            <p:nvPicPr>
              <p:cNvPr id="5" name="Picture 4" descr="Chart&#10;&#10;Description automatically generated">
                <a:extLst>
                  <a:ext uri="{FF2B5EF4-FFF2-40B4-BE49-F238E27FC236}">
                    <a16:creationId xmlns:a16="http://schemas.microsoft.com/office/drawing/2014/main" id="{74632F49-8269-1482-773B-BFAF98C2F3CB}"/>
                  </a:ext>
                </a:extLst>
              </p:cNvPr>
              <p:cNvPicPr>
                <a:picLocks noChangeAspect="1"/>
              </p:cNvPicPr>
              <p:nvPr/>
            </p:nvPicPr>
            <p:blipFill rotWithShape="1">
              <a:blip r:embed="rId2">
                <a:extLst>
                  <a:ext uri="{28A0092B-C50C-407E-A947-70E740481C1C}">
                    <a14:useLocalDpi xmlns:a14="http://schemas.microsoft.com/office/drawing/2010/main" val="0"/>
                  </a:ext>
                </a:extLst>
              </a:blip>
              <a:srcRect t="4851" r="2137"/>
              <a:stretch/>
            </p:blipFill>
            <p:spPr>
              <a:xfrm>
                <a:off x="1219201" y="1821387"/>
                <a:ext cx="6281939" cy="4338731"/>
              </a:xfrm>
              <a:prstGeom prst="rect">
                <a:avLst/>
              </a:prstGeom>
            </p:spPr>
          </p:pic>
          <p:sp>
            <p:nvSpPr>
              <p:cNvPr id="6" name="Oval 5">
                <a:extLst>
                  <a:ext uri="{FF2B5EF4-FFF2-40B4-BE49-F238E27FC236}">
                    <a16:creationId xmlns:a16="http://schemas.microsoft.com/office/drawing/2014/main" id="{4F29B4A8-1269-3E59-4B84-9E544B3FDF99}"/>
                  </a:ext>
                </a:extLst>
              </p:cNvPr>
              <p:cNvSpPr/>
              <p:nvPr/>
            </p:nvSpPr>
            <p:spPr>
              <a:xfrm>
                <a:off x="1066800" y="1600200"/>
                <a:ext cx="381000" cy="381000"/>
              </a:xfrm>
              <a:prstGeom prst="ellipse">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
          <p:nvSpPr>
            <p:cNvPr id="8" name="TextBox 7">
              <a:extLst>
                <a:ext uri="{FF2B5EF4-FFF2-40B4-BE49-F238E27FC236}">
                  <a16:creationId xmlns:a16="http://schemas.microsoft.com/office/drawing/2014/main" id="{29566523-231D-4A7A-A65A-76FF837E6117}"/>
                </a:ext>
              </a:extLst>
            </p:cNvPr>
            <p:cNvSpPr txBox="1"/>
            <p:nvPr/>
          </p:nvSpPr>
          <p:spPr>
            <a:xfrm>
              <a:off x="2561166" y="6306801"/>
              <a:ext cx="7975260" cy="369332"/>
            </a:xfrm>
            <a:prstGeom prst="rect">
              <a:avLst/>
            </a:prstGeom>
            <a:solidFill>
              <a:schemeClr val="bg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1990            1995         2000           2005          2010         2015</a:t>
              </a:r>
            </a:p>
          </p:txBody>
        </p:sp>
        <p:sp>
          <p:nvSpPr>
            <p:cNvPr id="9" name="TextBox 8">
              <a:extLst>
                <a:ext uri="{FF2B5EF4-FFF2-40B4-BE49-F238E27FC236}">
                  <a16:creationId xmlns:a16="http://schemas.microsoft.com/office/drawing/2014/main" id="{300E3F7D-2143-FAD6-4DEE-71233289386B}"/>
                </a:ext>
              </a:extLst>
            </p:cNvPr>
            <p:cNvSpPr txBox="1"/>
            <p:nvPr/>
          </p:nvSpPr>
          <p:spPr>
            <a:xfrm rot="16200000">
              <a:off x="344909" y="3600523"/>
              <a:ext cx="2444965" cy="369332"/>
            </a:xfrm>
            <a:prstGeom prst="rect">
              <a:avLst/>
            </a:prstGeom>
            <a:no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DALYs in thousands</a:t>
              </a:r>
            </a:p>
          </p:txBody>
        </p:sp>
        <p:sp>
          <p:nvSpPr>
            <p:cNvPr id="10" name="TextBox 9">
              <a:extLst>
                <a:ext uri="{FF2B5EF4-FFF2-40B4-BE49-F238E27FC236}">
                  <a16:creationId xmlns:a16="http://schemas.microsoft.com/office/drawing/2014/main" id="{9CE7BE83-2E16-C937-20CB-C1C6439E3873}"/>
                </a:ext>
              </a:extLst>
            </p:cNvPr>
            <p:cNvSpPr txBox="1"/>
            <p:nvPr/>
          </p:nvSpPr>
          <p:spPr>
            <a:xfrm>
              <a:off x="1762061" y="1362953"/>
              <a:ext cx="857991" cy="4801314"/>
            </a:xfrm>
            <a:prstGeom prst="rect">
              <a:avLst/>
            </a:prstGeom>
            <a:solidFill>
              <a:schemeClr val="bg1"/>
            </a:solidFill>
          </p:spPr>
          <p:txBody>
            <a:bodyPr wrap="none" rtlCol="0">
              <a:spAutoFit/>
            </a:bodyPr>
            <a:lstStyle/>
            <a:p>
              <a:pPr algn="r"/>
              <a:r>
                <a:rPr lang="en-US" dirty="0">
                  <a:latin typeface="Verdana" panose="020B0604030504040204" pitchFamily="34" charset="0"/>
                  <a:ea typeface="Verdana" panose="020B0604030504040204" pitchFamily="34" charset="0"/>
                  <a:cs typeface="Verdana" panose="020B0604030504040204" pitchFamily="34" charset="0"/>
                </a:rPr>
                <a:t>2,000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1,500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1,000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500</a:t>
              </a: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a:p>
              <a:pPr algn="r"/>
              <a:r>
                <a:rPr lang="en-US" dirty="0">
                  <a:latin typeface="Verdana" panose="020B0604030504040204" pitchFamily="34" charset="0"/>
                  <a:ea typeface="Verdana" panose="020B0604030504040204" pitchFamily="34" charset="0"/>
                  <a:cs typeface="Verdana" panose="020B0604030504040204" pitchFamily="34" charset="0"/>
                </a:rPr>
                <a:t>0</a:t>
              </a:r>
            </a:p>
          </p:txBody>
        </p:sp>
        <p:pic>
          <p:nvPicPr>
            <p:cNvPr id="11" name="Picture 10" descr="Chart&#10;&#10;Description automatically generated">
              <a:extLst>
                <a:ext uri="{FF2B5EF4-FFF2-40B4-BE49-F238E27FC236}">
                  <a16:creationId xmlns:a16="http://schemas.microsoft.com/office/drawing/2014/main" id="{46F86CEC-E556-7EA8-E6F1-5A3C2947A4C9}"/>
                </a:ext>
              </a:extLst>
            </p:cNvPr>
            <p:cNvPicPr>
              <a:picLocks noChangeAspect="1"/>
            </p:cNvPicPr>
            <p:nvPr/>
          </p:nvPicPr>
          <p:blipFill rotWithShape="1">
            <a:blip r:embed="rId2">
              <a:extLst>
                <a:ext uri="{28A0092B-C50C-407E-A947-70E740481C1C}">
                  <a14:useLocalDpi xmlns:a14="http://schemas.microsoft.com/office/drawing/2010/main" val="0"/>
                </a:ext>
              </a:extLst>
            </a:blip>
            <a:srcRect l="11613" t="4851" r="60637" b="72328"/>
            <a:stretch/>
          </p:blipFill>
          <p:spPr>
            <a:xfrm>
              <a:off x="2950233" y="1493536"/>
              <a:ext cx="2443570" cy="1302165"/>
            </a:xfrm>
            <a:prstGeom prst="rect">
              <a:avLst/>
            </a:prstGeom>
          </p:spPr>
        </p:pic>
      </p:grpSp>
      <p:sp>
        <p:nvSpPr>
          <p:cNvPr id="7" name="TextBox 6">
            <a:extLst>
              <a:ext uri="{FF2B5EF4-FFF2-40B4-BE49-F238E27FC236}">
                <a16:creationId xmlns:a16="http://schemas.microsoft.com/office/drawing/2014/main" id="{839FF82D-7857-A284-485D-A07B40985790}"/>
              </a:ext>
            </a:extLst>
          </p:cNvPr>
          <p:cNvSpPr txBox="1"/>
          <p:nvPr/>
        </p:nvSpPr>
        <p:spPr>
          <a:xfrm>
            <a:off x="8405114" y="6554708"/>
            <a:ext cx="3331479"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Shah et al. Circulation 2018;138</a:t>
            </a:r>
          </a:p>
        </p:txBody>
      </p:sp>
      <p:sp>
        <p:nvSpPr>
          <p:cNvPr id="12" name="TextBox 11">
            <a:extLst>
              <a:ext uri="{FF2B5EF4-FFF2-40B4-BE49-F238E27FC236}">
                <a16:creationId xmlns:a16="http://schemas.microsoft.com/office/drawing/2014/main" id="{4DB3222D-62B6-DA81-5E67-D2968B325BBD}"/>
              </a:ext>
            </a:extLst>
          </p:cNvPr>
          <p:cNvSpPr txBox="1"/>
          <p:nvPr/>
        </p:nvSpPr>
        <p:spPr>
          <a:xfrm>
            <a:off x="6269328" y="1472707"/>
            <a:ext cx="5754935" cy="1569660"/>
          </a:xfrm>
          <a:prstGeom prst="rect">
            <a:avLst/>
          </a:prstGeom>
          <a:solidFill>
            <a:schemeClr val="bg1">
              <a:lumMod val="95000"/>
            </a:schemeClr>
          </a:solidFill>
          <a:ln w="28575">
            <a:solidFill>
              <a:schemeClr val="tx2"/>
            </a:solidFill>
          </a:ln>
        </p:spPr>
        <p:txBody>
          <a:bodyPr wrap="square" rtlCol="0">
            <a:spAutoFit/>
          </a:bodyPr>
          <a:lstStyle/>
          <a:p>
            <a:r>
              <a:rPr 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 CVD DALYs due to HIV increasing</a:t>
            </a:r>
          </a:p>
          <a:p>
            <a:r>
              <a:rPr lang="en-US" sz="2400" b="1" dirty="0">
                <a:solidFill>
                  <a:schemeClr val="tx2"/>
                </a:solidFill>
                <a:latin typeface="Verdana" panose="020B0604030504040204" pitchFamily="34" charset="0"/>
                <a:ea typeface="Verdana" panose="020B0604030504040204" pitchFamily="34" charset="0"/>
                <a:cs typeface="Verdana" panose="020B0604030504040204" pitchFamily="34" charset="0"/>
              </a:rPr>
              <a:t>- CVD DALYs due to HIV greatest Asia, Pacific, E/S Africa</a:t>
            </a:r>
          </a:p>
        </p:txBody>
      </p:sp>
    </p:spTree>
    <p:extLst>
      <p:ext uri="{BB962C8B-B14F-4D97-AF65-F5344CB8AC3E}">
        <p14:creationId xmlns:p14="http://schemas.microsoft.com/office/powerpoint/2010/main" val="179333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E8C8AE-38C3-6491-3086-91B9EA7EA8B8}"/>
              </a:ext>
            </a:extLst>
          </p:cNvPr>
          <p:cNvSpPr>
            <a:spLocks noGrp="1"/>
          </p:cNvSpPr>
          <p:nvPr>
            <p:ph type="body" sz="quarter" idx="10"/>
          </p:nvPr>
        </p:nvSpPr>
        <p:spPr/>
        <p:txBody>
          <a:bodyPr/>
          <a:lstStyle/>
          <a:p>
            <a:r>
              <a:rPr lang="en-US" dirty="0"/>
              <a:t>Fraction of CVD Attributable to HIV</a:t>
            </a:r>
          </a:p>
        </p:txBody>
      </p:sp>
      <p:sp>
        <p:nvSpPr>
          <p:cNvPr id="5" name="TextBox 4">
            <a:extLst>
              <a:ext uri="{FF2B5EF4-FFF2-40B4-BE49-F238E27FC236}">
                <a16:creationId xmlns:a16="http://schemas.microsoft.com/office/drawing/2014/main" id="{73F9EEAA-7B15-DDC7-4FFC-A9FC72FAC525}"/>
              </a:ext>
            </a:extLst>
          </p:cNvPr>
          <p:cNvSpPr txBox="1"/>
          <p:nvPr/>
        </p:nvSpPr>
        <p:spPr>
          <a:xfrm>
            <a:off x="382512" y="6519446"/>
            <a:ext cx="3102131" cy="338554"/>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dirty="0">
                <a:latin typeface="Arial" panose="020B0604020202020204" pitchFamily="34" charset="0"/>
                <a:ea typeface="Verdana" panose="020B0604030504040204" pitchFamily="34" charset="0"/>
                <a:cs typeface="Arial" panose="020B0604020202020204" pitchFamily="34" charset="0"/>
              </a:rPr>
              <a:t>Shah et al. Circulation 2018;138</a:t>
            </a:r>
          </a:p>
        </p:txBody>
      </p:sp>
      <p:grpSp>
        <p:nvGrpSpPr>
          <p:cNvPr id="9" name="Group 8">
            <a:extLst>
              <a:ext uri="{FF2B5EF4-FFF2-40B4-BE49-F238E27FC236}">
                <a16:creationId xmlns:a16="http://schemas.microsoft.com/office/drawing/2014/main" id="{6334AE8F-327E-7348-25FB-6E7B9F2AA111}"/>
              </a:ext>
            </a:extLst>
          </p:cNvPr>
          <p:cNvGrpSpPr/>
          <p:nvPr/>
        </p:nvGrpSpPr>
        <p:grpSpPr>
          <a:xfrm>
            <a:off x="1246624" y="1431906"/>
            <a:ext cx="9598351" cy="5029199"/>
            <a:chOff x="333049" y="1524000"/>
            <a:chExt cx="8477901" cy="4038600"/>
          </a:xfrm>
        </p:grpSpPr>
        <p:pic>
          <p:nvPicPr>
            <p:cNvPr id="11" name="Picture 10" descr="Map&#10;&#10;Description automatically generated">
              <a:extLst>
                <a:ext uri="{FF2B5EF4-FFF2-40B4-BE49-F238E27FC236}">
                  <a16:creationId xmlns:a16="http://schemas.microsoft.com/office/drawing/2014/main" id="{F2724777-4EA5-1326-F294-F2627E2AA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49" y="1524000"/>
              <a:ext cx="8477901" cy="4038600"/>
            </a:xfrm>
            <a:prstGeom prst="rect">
              <a:avLst/>
            </a:prstGeom>
          </p:spPr>
        </p:pic>
        <p:sp>
          <p:nvSpPr>
            <p:cNvPr id="12" name="Oval 11">
              <a:extLst>
                <a:ext uri="{FF2B5EF4-FFF2-40B4-BE49-F238E27FC236}">
                  <a16:creationId xmlns:a16="http://schemas.microsoft.com/office/drawing/2014/main" id="{F25A6BF9-10FA-789F-9385-5A9D304E63BC}"/>
                </a:ext>
              </a:extLst>
            </p:cNvPr>
            <p:cNvSpPr/>
            <p:nvPr/>
          </p:nvSpPr>
          <p:spPr>
            <a:xfrm>
              <a:off x="333049" y="1524000"/>
              <a:ext cx="352751" cy="381000"/>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749052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9258C6-563D-4604-E1D2-D0079283281E}"/>
              </a:ext>
            </a:extLst>
          </p:cNvPr>
          <p:cNvSpPr>
            <a:spLocks noGrp="1"/>
          </p:cNvSpPr>
          <p:nvPr>
            <p:ph type="body" sz="quarter" idx="10"/>
          </p:nvPr>
        </p:nvSpPr>
        <p:spPr/>
        <p:txBody>
          <a:bodyPr>
            <a:normAutofit fontScale="77500" lnSpcReduction="20000"/>
          </a:bodyPr>
          <a:lstStyle/>
          <a:p>
            <a:r>
              <a:rPr lang="en-US" dirty="0"/>
              <a:t>Mechanisms of Coronary Artery Disease in PWH</a:t>
            </a:r>
          </a:p>
        </p:txBody>
      </p:sp>
      <p:pic>
        <p:nvPicPr>
          <p:cNvPr id="6" name="Picture 5">
            <a:extLst>
              <a:ext uri="{FF2B5EF4-FFF2-40B4-BE49-F238E27FC236}">
                <a16:creationId xmlns:a16="http://schemas.microsoft.com/office/drawing/2014/main" id="{C154CC16-1838-B9B5-8446-7D2BECDF7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831" y="1830424"/>
            <a:ext cx="8662443" cy="3658243"/>
          </a:xfrm>
          <a:prstGeom prst="rect">
            <a:avLst/>
          </a:prstGeom>
        </p:spPr>
      </p:pic>
      <p:sp>
        <p:nvSpPr>
          <p:cNvPr id="9" name="TextBox 8">
            <a:extLst>
              <a:ext uri="{FF2B5EF4-FFF2-40B4-BE49-F238E27FC236}">
                <a16:creationId xmlns:a16="http://schemas.microsoft.com/office/drawing/2014/main" id="{8F3F4993-FA69-70FD-B473-1FA13478EF4C}"/>
              </a:ext>
            </a:extLst>
          </p:cNvPr>
          <p:cNvSpPr txBox="1"/>
          <p:nvPr/>
        </p:nvSpPr>
        <p:spPr>
          <a:xfrm>
            <a:off x="372936" y="6241500"/>
            <a:ext cx="4737598"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Ntsekhe</a:t>
            </a:r>
            <a:r>
              <a:rPr lang="en-US" sz="1400" dirty="0">
                <a:latin typeface="Arial" panose="020B0604020202020204" pitchFamily="34" charset="0"/>
                <a:cs typeface="Arial" panose="020B0604020202020204" pitchFamily="34" charset="0"/>
              </a:rPr>
              <a:t> and Baker. Circ 2022;147</a:t>
            </a:r>
          </a:p>
        </p:txBody>
      </p:sp>
    </p:spTree>
    <p:extLst>
      <p:ext uri="{BB962C8B-B14F-4D97-AF65-F5344CB8AC3E}">
        <p14:creationId xmlns:p14="http://schemas.microsoft.com/office/powerpoint/2010/main" val="108691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B41B33-8972-2388-BE9D-6A0727917584}"/>
              </a:ext>
            </a:extLst>
          </p:cNvPr>
          <p:cNvSpPr>
            <a:spLocks noGrp="1"/>
          </p:cNvSpPr>
          <p:nvPr>
            <p:ph type="body" sz="quarter" idx="10"/>
          </p:nvPr>
        </p:nvSpPr>
        <p:spPr/>
        <p:txBody>
          <a:bodyPr/>
          <a:lstStyle/>
          <a:p>
            <a:r>
              <a:rPr lang="en-US" dirty="0"/>
              <a:t>Mechanistic Pathways</a:t>
            </a:r>
          </a:p>
        </p:txBody>
      </p:sp>
      <p:grpSp>
        <p:nvGrpSpPr>
          <p:cNvPr id="5" name="Group 4">
            <a:extLst>
              <a:ext uri="{FF2B5EF4-FFF2-40B4-BE49-F238E27FC236}">
                <a16:creationId xmlns:a16="http://schemas.microsoft.com/office/drawing/2014/main" id="{6192A3E8-0222-64F9-DFC6-9BCB325AE252}"/>
              </a:ext>
            </a:extLst>
          </p:cNvPr>
          <p:cNvGrpSpPr/>
          <p:nvPr/>
        </p:nvGrpSpPr>
        <p:grpSpPr>
          <a:xfrm>
            <a:off x="4180190" y="2091964"/>
            <a:ext cx="6518835" cy="3766730"/>
            <a:chOff x="2281941" y="702278"/>
            <a:chExt cx="6518835" cy="3766730"/>
          </a:xfrm>
        </p:grpSpPr>
        <p:cxnSp>
          <p:nvCxnSpPr>
            <p:cNvPr id="6" name="Straight Connector 5">
              <a:extLst>
                <a:ext uri="{FF2B5EF4-FFF2-40B4-BE49-F238E27FC236}">
                  <a16:creationId xmlns:a16="http://schemas.microsoft.com/office/drawing/2014/main" id="{B9560265-6F64-AB5A-CD0F-19C830B5BE8C}"/>
                </a:ext>
              </a:extLst>
            </p:cNvPr>
            <p:cNvCxnSpPr/>
            <p:nvPr/>
          </p:nvCxnSpPr>
          <p:spPr bwMode="auto">
            <a:xfrm>
              <a:off x="2988938" y="2809243"/>
              <a:ext cx="5786438" cy="0"/>
            </a:xfrm>
            <a:prstGeom prst="line">
              <a:avLst/>
            </a:prstGeom>
            <a:ln w="158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A3EFD4-A57E-48E5-FF50-A4DDA274C19C}"/>
                </a:ext>
              </a:extLst>
            </p:cNvPr>
            <p:cNvSpPr/>
            <p:nvPr/>
          </p:nvSpPr>
          <p:spPr bwMode="auto">
            <a:xfrm>
              <a:off x="3029469" y="3478153"/>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FAF42FF8-2568-65CB-D4AF-D683B4213703}"/>
                </a:ext>
              </a:extLst>
            </p:cNvPr>
            <p:cNvSpPr/>
            <p:nvPr/>
          </p:nvSpPr>
          <p:spPr bwMode="auto">
            <a:xfrm>
              <a:off x="3272584" y="3303680"/>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CB448D4E-F674-0C7A-0D09-C25C6BE38C23}"/>
                </a:ext>
              </a:extLst>
            </p:cNvPr>
            <p:cNvSpPr/>
            <p:nvPr/>
          </p:nvSpPr>
          <p:spPr bwMode="auto">
            <a:xfrm>
              <a:off x="3509691" y="3288933"/>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1D5FB366-906C-32C1-9866-1BB522ED95A7}"/>
                </a:ext>
              </a:extLst>
            </p:cNvPr>
            <p:cNvSpPr/>
            <p:nvPr/>
          </p:nvSpPr>
          <p:spPr bwMode="auto">
            <a:xfrm>
              <a:off x="3752807" y="3285893"/>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928ED9B2-8253-1B77-DD21-9EE2F31E526A}"/>
                </a:ext>
              </a:extLst>
            </p:cNvPr>
            <p:cNvSpPr/>
            <p:nvPr/>
          </p:nvSpPr>
          <p:spPr bwMode="auto">
            <a:xfrm>
              <a:off x="3995507" y="3217828"/>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E41C7B86-2EB0-7453-1E0C-0233A14FFADD}"/>
                </a:ext>
              </a:extLst>
            </p:cNvPr>
            <p:cNvSpPr/>
            <p:nvPr/>
          </p:nvSpPr>
          <p:spPr bwMode="auto">
            <a:xfrm>
              <a:off x="4238622" y="3144945"/>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a:extLst>
                <a:ext uri="{FF2B5EF4-FFF2-40B4-BE49-F238E27FC236}">
                  <a16:creationId xmlns:a16="http://schemas.microsoft.com/office/drawing/2014/main" id="{4262A59F-4A42-AC58-F761-D6F67300E77A}"/>
                </a:ext>
              </a:extLst>
            </p:cNvPr>
            <p:cNvSpPr/>
            <p:nvPr/>
          </p:nvSpPr>
          <p:spPr bwMode="auto">
            <a:xfrm>
              <a:off x="4475729" y="3136548"/>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a:extLst>
                <a:ext uri="{FF2B5EF4-FFF2-40B4-BE49-F238E27FC236}">
                  <a16:creationId xmlns:a16="http://schemas.microsoft.com/office/drawing/2014/main" id="{1E8BFC06-9E09-AFAC-7036-6397B4B9E17F}"/>
                </a:ext>
              </a:extLst>
            </p:cNvPr>
            <p:cNvSpPr/>
            <p:nvPr/>
          </p:nvSpPr>
          <p:spPr bwMode="auto">
            <a:xfrm>
              <a:off x="4718845" y="3089062"/>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a:extLst>
                <a:ext uri="{FF2B5EF4-FFF2-40B4-BE49-F238E27FC236}">
                  <a16:creationId xmlns:a16="http://schemas.microsoft.com/office/drawing/2014/main" id="{97ABFA97-B78B-B41A-5055-0F4FAF31C7CB}"/>
                </a:ext>
              </a:extLst>
            </p:cNvPr>
            <p:cNvSpPr/>
            <p:nvPr/>
          </p:nvSpPr>
          <p:spPr bwMode="auto">
            <a:xfrm>
              <a:off x="4961224" y="3036704"/>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a:extLst>
                <a:ext uri="{FF2B5EF4-FFF2-40B4-BE49-F238E27FC236}">
                  <a16:creationId xmlns:a16="http://schemas.microsoft.com/office/drawing/2014/main" id="{23817573-28E1-7F64-7D29-B6A60D1194AC}"/>
                </a:ext>
              </a:extLst>
            </p:cNvPr>
            <p:cNvSpPr/>
            <p:nvPr/>
          </p:nvSpPr>
          <p:spPr bwMode="auto">
            <a:xfrm>
              <a:off x="5203924" y="2974988"/>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a:extLst>
                <a:ext uri="{FF2B5EF4-FFF2-40B4-BE49-F238E27FC236}">
                  <a16:creationId xmlns:a16="http://schemas.microsoft.com/office/drawing/2014/main" id="{C7329665-91B0-BA0F-A6C4-0AC51272C546}"/>
                </a:ext>
              </a:extLst>
            </p:cNvPr>
            <p:cNvSpPr/>
            <p:nvPr/>
          </p:nvSpPr>
          <p:spPr bwMode="auto">
            <a:xfrm>
              <a:off x="5447039" y="2921153"/>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a:extLst>
                <a:ext uri="{FF2B5EF4-FFF2-40B4-BE49-F238E27FC236}">
                  <a16:creationId xmlns:a16="http://schemas.microsoft.com/office/drawing/2014/main" id="{68E2C131-012A-F366-FAB1-7B6121258B61}"/>
                </a:ext>
              </a:extLst>
            </p:cNvPr>
            <p:cNvSpPr/>
            <p:nvPr/>
          </p:nvSpPr>
          <p:spPr bwMode="auto">
            <a:xfrm>
              <a:off x="5684146" y="2919105"/>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a:extLst>
                <a:ext uri="{FF2B5EF4-FFF2-40B4-BE49-F238E27FC236}">
                  <a16:creationId xmlns:a16="http://schemas.microsoft.com/office/drawing/2014/main" id="{8F939D00-00E0-9F00-26BF-911A60E66D73}"/>
                </a:ext>
              </a:extLst>
            </p:cNvPr>
            <p:cNvSpPr/>
            <p:nvPr/>
          </p:nvSpPr>
          <p:spPr bwMode="auto">
            <a:xfrm>
              <a:off x="5935026" y="2841462"/>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19">
              <a:extLst>
                <a:ext uri="{FF2B5EF4-FFF2-40B4-BE49-F238E27FC236}">
                  <a16:creationId xmlns:a16="http://schemas.microsoft.com/office/drawing/2014/main" id="{24AD5BCB-BB78-43F6-78A1-D45202D14BF1}"/>
                </a:ext>
              </a:extLst>
            </p:cNvPr>
            <p:cNvSpPr/>
            <p:nvPr/>
          </p:nvSpPr>
          <p:spPr bwMode="auto">
            <a:xfrm>
              <a:off x="7627321" y="2558845"/>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1D14EC52-4E63-C1E3-7B23-B1F51B3C434D}"/>
                </a:ext>
              </a:extLst>
            </p:cNvPr>
            <p:cNvSpPr/>
            <p:nvPr/>
          </p:nvSpPr>
          <p:spPr bwMode="auto">
            <a:xfrm>
              <a:off x="8101032" y="2506250"/>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a:extLst>
                <a:ext uri="{FF2B5EF4-FFF2-40B4-BE49-F238E27FC236}">
                  <a16:creationId xmlns:a16="http://schemas.microsoft.com/office/drawing/2014/main" id="{BC2ABBE8-F204-FBEE-18B6-50F65D195189}"/>
                </a:ext>
              </a:extLst>
            </p:cNvPr>
            <p:cNvSpPr/>
            <p:nvPr/>
          </p:nvSpPr>
          <p:spPr bwMode="auto">
            <a:xfrm>
              <a:off x="8339932" y="2395662"/>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ectangle 22">
              <a:extLst>
                <a:ext uri="{FF2B5EF4-FFF2-40B4-BE49-F238E27FC236}">
                  <a16:creationId xmlns:a16="http://schemas.microsoft.com/office/drawing/2014/main" id="{E1C67098-CD74-68DF-2FEC-3CC559BA93AA}"/>
                </a:ext>
              </a:extLst>
            </p:cNvPr>
            <p:cNvSpPr/>
            <p:nvPr/>
          </p:nvSpPr>
          <p:spPr bwMode="auto">
            <a:xfrm>
              <a:off x="8578079" y="1934666"/>
              <a:ext cx="119155" cy="118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4" name="Group 343">
              <a:extLst>
                <a:ext uri="{FF2B5EF4-FFF2-40B4-BE49-F238E27FC236}">
                  <a16:creationId xmlns:a16="http://schemas.microsoft.com/office/drawing/2014/main" id="{C440C384-C7B4-11CB-E20C-968313F3D846}"/>
                </a:ext>
              </a:extLst>
            </p:cNvPr>
            <p:cNvGrpSpPr/>
            <p:nvPr/>
          </p:nvGrpSpPr>
          <p:grpSpPr bwMode="auto">
            <a:xfrm>
              <a:off x="8605340" y="1741984"/>
              <a:ext cx="67076" cy="466299"/>
              <a:chOff x="7348220" y="2489200"/>
              <a:chExt cx="54864" cy="381000"/>
            </a:xfrm>
            <a:solidFill>
              <a:schemeClr val="accent3"/>
            </a:solidFill>
          </p:grpSpPr>
          <p:cxnSp>
            <p:nvCxnSpPr>
              <p:cNvPr id="313" name="Straight Connector 312">
                <a:extLst>
                  <a:ext uri="{FF2B5EF4-FFF2-40B4-BE49-F238E27FC236}">
                    <a16:creationId xmlns:a16="http://schemas.microsoft.com/office/drawing/2014/main" id="{2488537B-9167-B321-E3A0-4696DF7DAFEC}"/>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F8D96BB-3EB4-31DD-ADCF-0ECC4584FA97}"/>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4402E80-F286-2247-9A30-33DF3A6F2171}"/>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 name="Group 344">
              <a:extLst>
                <a:ext uri="{FF2B5EF4-FFF2-40B4-BE49-F238E27FC236}">
                  <a16:creationId xmlns:a16="http://schemas.microsoft.com/office/drawing/2014/main" id="{B97248BB-2AE3-77E2-E16E-02E8604153CA}"/>
                </a:ext>
              </a:extLst>
            </p:cNvPr>
            <p:cNvGrpSpPr/>
            <p:nvPr/>
          </p:nvGrpSpPr>
          <p:grpSpPr bwMode="auto">
            <a:xfrm>
              <a:off x="8364984" y="2185818"/>
              <a:ext cx="67076" cy="493728"/>
              <a:chOff x="7348220" y="2489200"/>
              <a:chExt cx="54864" cy="381000"/>
            </a:xfrm>
            <a:solidFill>
              <a:schemeClr val="accent3"/>
            </a:solidFill>
          </p:grpSpPr>
          <p:cxnSp>
            <p:nvCxnSpPr>
              <p:cNvPr id="310" name="Straight Connector 309">
                <a:extLst>
                  <a:ext uri="{FF2B5EF4-FFF2-40B4-BE49-F238E27FC236}">
                    <a16:creationId xmlns:a16="http://schemas.microsoft.com/office/drawing/2014/main" id="{072DAFFB-2821-8846-27C9-DF705F23CF90}"/>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B27B7ACD-5856-4B31-8E16-5EC93547D9AB}"/>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62A1E3E-497C-7A40-977A-DC41ED85BE75}"/>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6" name="Group 345">
              <a:extLst>
                <a:ext uri="{FF2B5EF4-FFF2-40B4-BE49-F238E27FC236}">
                  <a16:creationId xmlns:a16="http://schemas.microsoft.com/office/drawing/2014/main" id="{D3ECAD3B-544B-F2AC-CB74-2BE27CE91996}"/>
                </a:ext>
              </a:extLst>
            </p:cNvPr>
            <p:cNvGrpSpPr/>
            <p:nvPr/>
          </p:nvGrpSpPr>
          <p:grpSpPr bwMode="auto">
            <a:xfrm>
              <a:off x="8131770" y="2408191"/>
              <a:ext cx="67076" cy="320009"/>
              <a:chOff x="7348220" y="2489200"/>
              <a:chExt cx="54864" cy="381000"/>
            </a:xfrm>
            <a:solidFill>
              <a:schemeClr val="accent3"/>
            </a:solidFill>
          </p:grpSpPr>
          <p:cxnSp>
            <p:nvCxnSpPr>
              <p:cNvPr id="307" name="Straight Connector 306">
                <a:extLst>
                  <a:ext uri="{FF2B5EF4-FFF2-40B4-BE49-F238E27FC236}">
                    <a16:creationId xmlns:a16="http://schemas.microsoft.com/office/drawing/2014/main" id="{6875B69A-E7D0-9680-5A90-710AE12B7382}"/>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C03FB5E-5612-8992-9AEA-D512D96A2F1E}"/>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2607A7A-2DE5-B11F-EB36-95A51B47E184}"/>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7D01C0B3-1CFD-9E05-BB40-227DA4E1356E}"/>
                </a:ext>
              </a:extLst>
            </p:cNvPr>
            <p:cNvCxnSpPr/>
            <p:nvPr/>
          </p:nvCxnSpPr>
          <p:spPr bwMode="auto">
            <a:xfrm>
              <a:off x="5988033" y="2816272"/>
              <a:ext cx="0" cy="210292"/>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F66E99-7303-9D61-E052-030EF9C4F5CE}"/>
                </a:ext>
              </a:extLst>
            </p:cNvPr>
            <p:cNvCxnSpPr/>
            <p:nvPr/>
          </p:nvCxnSpPr>
          <p:spPr bwMode="auto">
            <a:xfrm rot="16200000">
              <a:off x="5988033" y="2993026"/>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1F08FC-FD8D-610A-A54A-88E9B485F833}"/>
                </a:ext>
              </a:extLst>
            </p:cNvPr>
            <p:cNvCxnSpPr/>
            <p:nvPr/>
          </p:nvCxnSpPr>
          <p:spPr bwMode="auto">
            <a:xfrm rot="16200000">
              <a:off x="5988033" y="2782735"/>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347">
              <a:extLst>
                <a:ext uri="{FF2B5EF4-FFF2-40B4-BE49-F238E27FC236}">
                  <a16:creationId xmlns:a16="http://schemas.microsoft.com/office/drawing/2014/main" id="{7CCB0691-2DFE-2626-1659-7DE274A420B7}"/>
                </a:ext>
              </a:extLst>
            </p:cNvPr>
            <p:cNvGrpSpPr/>
            <p:nvPr/>
          </p:nvGrpSpPr>
          <p:grpSpPr bwMode="auto">
            <a:xfrm>
              <a:off x="3542959" y="3195571"/>
              <a:ext cx="67076" cy="301723"/>
              <a:chOff x="7348220" y="2489200"/>
              <a:chExt cx="54864" cy="381000"/>
            </a:xfrm>
            <a:solidFill>
              <a:schemeClr val="accent3"/>
            </a:solidFill>
          </p:grpSpPr>
          <p:cxnSp>
            <p:nvCxnSpPr>
              <p:cNvPr id="304" name="Straight Connector 303">
                <a:extLst>
                  <a:ext uri="{FF2B5EF4-FFF2-40B4-BE49-F238E27FC236}">
                    <a16:creationId xmlns:a16="http://schemas.microsoft.com/office/drawing/2014/main" id="{DE0BF178-924D-9752-AB57-233FDDBA1DBE}"/>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A90871-A92B-3690-7667-8340294B9E63}"/>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1898B0EC-5A6E-C0CA-29AE-323E3C97B36D}"/>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 name="Group 348">
              <a:extLst>
                <a:ext uri="{FF2B5EF4-FFF2-40B4-BE49-F238E27FC236}">
                  <a16:creationId xmlns:a16="http://schemas.microsoft.com/office/drawing/2014/main" id="{16832F12-9287-7033-2B88-D6517E730B05}"/>
                </a:ext>
              </a:extLst>
            </p:cNvPr>
            <p:cNvGrpSpPr/>
            <p:nvPr/>
          </p:nvGrpSpPr>
          <p:grpSpPr bwMode="auto">
            <a:xfrm>
              <a:off x="3291627" y="3262215"/>
              <a:ext cx="67076" cy="201149"/>
              <a:chOff x="7348220" y="2489200"/>
              <a:chExt cx="54864" cy="381000"/>
            </a:xfrm>
            <a:solidFill>
              <a:schemeClr val="accent3"/>
            </a:solidFill>
          </p:grpSpPr>
          <p:cxnSp>
            <p:nvCxnSpPr>
              <p:cNvPr id="301" name="Straight Connector 300">
                <a:extLst>
                  <a:ext uri="{FF2B5EF4-FFF2-40B4-BE49-F238E27FC236}">
                    <a16:creationId xmlns:a16="http://schemas.microsoft.com/office/drawing/2014/main" id="{98AE4093-20B7-AEB0-DADD-8D03A27A6B18}"/>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B90625E7-CB70-F3C1-35C6-6F7A290FAA75}"/>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3C6D1360-6182-8367-D334-7555C114E484}"/>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1A753540-E9E9-8427-6666-0DD5C2BB621D}"/>
                </a:ext>
              </a:extLst>
            </p:cNvPr>
            <p:cNvCxnSpPr/>
            <p:nvPr/>
          </p:nvCxnSpPr>
          <p:spPr bwMode="auto">
            <a:xfrm>
              <a:off x="3085263" y="3407064"/>
              <a:ext cx="0" cy="265150"/>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68DE23-F84F-8F5F-D7CD-505406CCD806}"/>
                </a:ext>
              </a:extLst>
            </p:cNvPr>
            <p:cNvCxnSpPr/>
            <p:nvPr/>
          </p:nvCxnSpPr>
          <p:spPr bwMode="auto">
            <a:xfrm rot="16200000">
              <a:off x="3085263" y="3638676"/>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A7086F-3CB0-FE31-EC28-7A8AF3FC6243}"/>
                </a:ext>
              </a:extLst>
            </p:cNvPr>
            <p:cNvCxnSpPr/>
            <p:nvPr/>
          </p:nvCxnSpPr>
          <p:spPr bwMode="auto">
            <a:xfrm rot="16200000">
              <a:off x="3085263" y="3373527"/>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5" name="Group 350">
              <a:extLst>
                <a:ext uri="{FF2B5EF4-FFF2-40B4-BE49-F238E27FC236}">
                  <a16:creationId xmlns:a16="http://schemas.microsoft.com/office/drawing/2014/main" id="{DC6E462A-7378-65C1-182A-29161F1686D9}"/>
                </a:ext>
              </a:extLst>
            </p:cNvPr>
            <p:cNvGrpSpPr/>
            <p:nvPr/>
          </p:nvGrpSpPr>
          <p:grpSpPr bwMode="auto">
            <a:xfrm>
              <a:off x="4018143" y="3106680"/>
              <a:ext cx="67076" cy="338295"/>
              <a:chOff x="7348220" y="2489200"/>
              <a:chExt cx="54864" cy="381000"/>
            </a:xfrm>
            <a:solidFill>
              <a:schemeClr val="accent3"/>
            </a:solidFill>
          </p:grpSpPr>
          <p:cxnSp>
            <p:nvCxnSpPr>
              <p:cNvPr id="298" name="Straight Connector 297">
                <a:extLst>
                  <a:ext uri="{FF2B5EF4-FFF2-40B4-BE49-F238E27FC236}">
                    <a16:creationId xmlns:a16="http://schemas.microsoft.com/office/drawing/2014/main" id="{EC832A36-D771-C160-6CD9-AA08BA9D6282}"/>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77C7EF6-5762-16B3-D8BC-D60E77ECB785}"/>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9B9E201-5C9A-4E56-43AF-6220C869378E}"/>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6" name="Group 351">
              <a:extLst>
                <a:ext uri="{FF2B5EF4-FFF2-40B4-BE49-F238E27FC236}">
                  <a16:creationId xmlns:a16="http://schemas.microsoft.com/office/drawing/2014/main" id="{D4B6CAA0-10B8-8434-73AD-F3DC37A3351F}"/>
                </a:ext>
              </a:extLst>
            </p:cNvPr>
            <p:cNvGrpSpPr/>
            <p:nvPr/>
          </p:nvGrpSpPr>
          <p:grpSpPr bwMode="auto">
            <a:xfrm>
              <a:off x="3777548" y="3259490"/>
              <a:ext cx="67076" cy="182862"/>
              <a:chOff x="7348220" y="2489200"/>
              <a:chExt cx="54864" cy="381000"/>
            </a:xfrm>
            <a:solidFill>
              <a:schemeClr val="accent3"/>
            </a:solidFill>
          </p:grpSpPr>
          <p:cxnSp>
            <p:nvCxnSpPr>
              <p:cNvPr id="295" name="Straight Connector 294">
                <a:extLst>
                  <a:ext uri="{FF2B5EF4-FFF2-40B4-BE49-F238E27FC236}">
                    <a16:creationId xmlns:a16="http://schemas.microsoft.com/office/drawing/2014/main" id="{0691A8DB-0DFA-9EE3-42BD-54087BD02BE0}"/>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2DB32CC-E45C-F539-CC8B-F4ED3B15EF7E}"/>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50B9EC5E-CBEA-EEE6-230C-55AA03BC72AB}"/>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7" name="Group 352">
              <a:extLst>
                <a:ext uri="{FF2B5EF4-FFF2-40B4-BE49-F238E27FC236}">
                  <a16:creationId xmlns:a16="http://schemas.microsoft.com/office/drawing/2014/main" id="{3411F42B-1FB0-6D11-C6CC-F0BCDA343026}"/>
                </a:ext>
              </a:extLst>
            </p:cNvPr>
            <p:cNvGrpSpPr/>
            <p:nvPr/>
          </p:nvGrpSpPr>
          <p:grpSpPr bwMode="auto">
            <a:xfrm>
              <a:off x="4261188" y="3113030"/>
              <a:ext cx="67076" cy="182862"/>
              <a:chOff x="7348220" y="2489200"/>
              <a:chExt cx="54864" cy="381000"/>
            </a:xfrm>
            <a:solidFill>
              <a:schemeClr val="accent3"/>
            </a:solidFill>
          </p:grpSpPr>
          <p:cxnSp>
            <p:nvCxnSpPr>
              <p:cNvPr id="292" name="Straight Connector 291">
                <a:extLst>
                  <a:ext uri="{FF2B5EF4-FFF2-40B4-BE49-F238E27FC236}">
                    <a16:creationId xmlns:a16="http://schemas.microsoft.com/office/drawing/2014/main" id="{9B44C96E-8FEA-6AE5-1062-BD75A470EE85}"/>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854D237-0C28-A97B-8343-86E8DF7DD1D2}"/>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3822C81-7A12-5BE3-9DA0-08D7E6698F83}"/>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8" name="Group 353">
              <a:extLst>
                <a:ext uri="{FF2B5EF4-FFF2-40B4-BE49-F238E27FC236}">
                  <a16:creationId xmlns:a16="http://schemas.microsoft.com/office/drawing/2014/main" id="{1029A374-22A7-A1DB-D223-8A3903E6A23D}"/>
                </a:ext>
              </a:extLst>
            </p:cNvPr>
            <p:cNvGrpSpPr/>
            <p:nvPr/>
          </p:nvGrpSpPr>
          <p:grpSpPr bwMode="auto">
            <a:xfrm>
              <a:off x="4739620" y="3062235"/>
              <a:ext cx="67076" cy="173719"/>
              <a:chOff x="7348220" y="2489200"/>
              <a:chExt cx="54864" cy="381000"/>
            </a:xfrm>
            <a:solidFill>
              <a:schemeClr val="accent3"/>
            </a:solidFill>
          </p:grpSpPr>
          <p:cxnSp>
            <p:nvCxnSpPr>
              <p:cNvPr id="289" name="Straight Connector 288">
                <a:extLst>
                  <a:ext uri="{FF2B5EF4-FFF2-40B4-BE49-F238E27FC236}">
                    <a16:creationId xmlns:a16="http://schemas.microsoft.com/office/drawing/2014/main" id="{8F2F09DA-3B15-7CAB-0D17-5473CCB20A0E}"/>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8146DEB-5900-B1BE-89D7-B48D654C4514}"/>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969ED32-F42C-3829-EFD0-7071BA1718A8}"/>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9" name="Group 354">
              <a:extLst>
                <a:ext uri="{FF2B5EF4-FFF2-40B4-BE49-F238E27FC236}">
                  <a16:creationId xmlns:a16="http://schemas.microsoft.com/office/drawing/2014/main" id="{DB64B1B0-A15E-0169-5D99-72A157B5ABFB}"/>
                </a:ext>
              </a:extLst>
            </p:cNvPr>
            <p:cNvGrpSpPr/>
            <p:nvPr/>
          </p:nvGrpSpPr>
          <p:grpSpPr bwMode="auto">
            <a:xfrm>
              <a:off x="4501090" y="3014487"/>
              <a:ext cx="67076" cy="338295"/>
              <a:chOff x="7348220" y="2489200"/>
              <a:chExt cx="54864" cy="381000"/>
            </a:xfrm>
            <a:solidFill>
              <a:schemeClr val="accent3"/>
            </a:solidFill>
          </p:grpSpPr>
          <p:cxnSp>
            <p:nvCxnSpPr>
              <p:cNvPr id="286" name="Straight Connector 285">
                <a:extLst>
                  <a:ext uri="{FF2B5EF4-FFF2-40B4-BE49-F238E27FC236}">
                    <a16:creationId xmlns:a16="http://schemas.microsoft.com/office/drawing/2014/main" id="{95E7800C-1970-460A-FA0F-EEE03C595F05}"/>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1E924B1-BEDE-A8D4-6EA3-F159A4F59E6A}"/>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1FEC3E11-A695-8F26-AAA1-8BCD1E8C6B89}"/>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0" name="Group 355">
              <a:extLst>
                <a:ext uri="{FF2B5EF4-FFF2-40B4-BE49-F238E27FC236}">
                  <a16:creationId xmlns:a16="http://schemas.microsoft.com/office/drawing/2014/main" id="{4F59B658-298A-693C-1662-0B89C7A470D4}"/>
                </a:ext>
              </a:extLst>
            </p:cNvPr>
            <p:cNvGrpSpPr/>
            <p:nvPr/>
          </p:nvGrpSpPr>
          <p:grpSpPr bwMode="auto">
            <a:xfrm>
              <a:off x="4989070" y="2982192"/>
              <a:ext cx="67076" cy="237721"/>
              <a:chOff x="7348220" y="2489200"/>
              <a:chExt cx="54864" cy="381000"/>
            </a:xfrm>
            <a:solidFill>
              <a:schemeClr val="accent3"/>
            </a:solidFill>
          </p:grpSpPr>
          <p:cxnSp>
            <p:nvCxnSpPr>
              <p:cNvPr id="283" name="Straight Connector 282">
                <a:extLst>
                  <a:ext uri="{FF2B5EF4-FFF2-40B4-BE49-F238E27FC236}">
                    <a16:creationId xmlns:a16="http://schemas.microsoft.com/office/drawing/2014/main" id="{FB808D44-32EB-8244-6D43-B517E8EF1F13}"/>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7964B63A-9DFB-4EB9-EEF6-96D19658E57A}"/>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122A2CA5-0E9B-9358-B59F-4800C62156DF}"/>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 name="Group 356">
              <a:extLst>
                <a:ext uri="{FF2B5EF4-FFF2-40B4-BE49-F238E27FC236}">
                  <a16:creationId xmlns:a16="http://schemas.microsoft.com/office/drawing/2014/main" id="{5FFA25AC-257B-619F-018E-75D62F2D6C52}"/>
                </a:ext>
              </a:extLst>
            </p:cNvPr>
            <p:cNvGrpSpPr/>
            <p:nvPr/>
          </p:nvGrpSpPr>
          <p:grpSpPr bwMode="auto">
            <a:xfrm>
              <a:off x="5480163" y="2906210"/>
              <a:ext cx="67076" cy="164576"/>
              <a:chOff x="7348220" y="2489200"/>
              <a:chExt cx="54864" cy="381000"/>
            </a:xfrm>
            <a:solidFill>
              <a:schemeClr val="accent3"/>
            </a:solidFill>
          </p:grpSpPr>
          <p:cxnSp>
            <p:nvCxnSpPr>
              <p:cNvPr id="280" name="Straight Connector 279">
                <a:extLst>
                  <a:ext uri="{FF2B5EF4-FFF2-40B4-BE49-F238E27FC236}">
                    <a16:creationId xmlns:a16="http://schemas.microsoft.com/office/drawing/2014/main" id="{9DD21CAB-DE41-332A-FE75-E197FE3BD08F}"/>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76AB0E4-5C15-F317-416D-8DC4FB47A99C}"/>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D61F001D-530A-54D7-395E-6FACDD3F05B9}"/>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 name="Group 357">
              <a:extLst>
                <a:ext uri="{FF2B5EF4-FFF2-40B4-BE49-F238E27FC236}">
                  <a16:creationId xmlns:a16="http://schemas.microsoft.com/office/drawing/2014/main" id="{35632453-91A9-9ACC-06E5-D6A2A3E8BEAB}"/>
                </a:ext>
              </a:extLst>
            </p:cNvPr>
            <p:cNvGrpSpPr/>
            <p:nvPr/>
          </p:nvGrpSpPr>
          <p:grpSpPr bwMode="auto">
            <a:xfrm>
              <a:off x="5713067" y="2874463"/>
              <a:ext cx="67076" cy="201149"/>
              <a:chOff x="7348220" y="2489200"/>
              <a:chExt cx="54864" cy="381000"/>
            </a:xfrm>
            <a:solidFill>
              <a:schemeClr val="accent3"/>
            </a:solidFill>
          </p:grpSpPr>
          <p:cxnSp>
            <p:nvCxnSpPr>
              <p:cNvPr id="277" name="Straight Connector 276">
                <a:extLst>
                  <a:ext uri="{FF2B5EF4-FFF2-40B4-BE49-F238E27FC236}">
                    <a16:creationId xmlns:a16="http://schemas.microsoft.com/office/drawing/2014/main" id="{FEBBF2F5-E08F-02A0-A4F2-CDF6F12F785C}"/>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A4E35D1-9042-D89C-9CCE-EE4132A4BCE1}"/>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A9D1FB61-C80F-E8DE-AC0E-96F5AF520AD3}"/>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Group 358">
              <a:extLst>
                <a:ext uri="{FF2B5EF4-FFF2-40B4-BE49-F238E27FC236}">
                  <a16:creationId xmlns:a16="http://schemas.microsoft.com/office/drawing/2014/main" id="{023A0C7C-E186-7C64-C0B2-D545B49057EC}"/>
                </a:ext>
              </a:extLst>
            </p:cNvPr>
            <p:cNvGrpSpPr/>
            <p:nvPr/>
          </p:nvGrpSpPr>
          <p:grpSpPr bwMode="auto">
            <a:xfrm>
              <a:off x="7647092" y="2550551"/>
              <a:ext cx="67076" cy="155007"/>
              <a:chOff x="7348220" y="2489201"/>
              <a:chExt cx="54864" cy="430614"/>
            </a:xfrm>
            <a:solidFill>
              <a:schemeClr val="accent3"/>
            </a:solidFill>
          </p:grpSpPr>
          <p:cxnSp>
            <p:nvCxnSpPr>
              <p:cNvPr id="274" name="Straight Connector 273">
                <a:extLst>
                  <a:ext uri="{FF2B5EF4-FFF2-40B4-BE49-F238E27FC236}">
                    <a16:creationId xmlns:a16="http://schemas.microsoft.com/office/drawing/2014/main" id="{5C200E20-1DEF-C23D-8CF0-4C7AC2E702B9}"/>
                  </a:ext>
                </a:extLst>
              </p:cNvPr>
              <p:cNvCxnSpPr/>
              <p:nvPr/>
            </p:nvCxnSpPr>
            <p:spPr>
              <a:xfrm>
                <a:off x="7375652" y="2528893"/>
                <a:ext cx="0" cy="380998"/>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F7D4AC01-3CD4-34A8-01C1-56760CAF9AF9}"/>
                  </a:ext>
                </a:extLst>
              </p:cNvPr>
              <p:cNvCxnSpPr/>
              <p:nvPr/>
            </p:nvCxnSpPr>
            <p:spPr>
              <a:xfrm rot="16200000">
                <a:off x="7375652" y="2892383"/>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3BA47FB9-51C7-813B-C91B-BD79F8975C13}"/>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Group 366">
              <a:extLst>
                <a:ext uri="{FF2B5EF4-FFF2-40B4-BE49-F238E27FC236}">
                  <a16:creationId xmlns:a16="http://schemas.microsoft.com/office/drawing/2014/main" id="{8DD6746F-8330-2C9F-1522-E8F3EAF69EC9}"/>
                </a:ext>
              </a:extLst>
            </p:cNvPr>
            <p:cNvGrpSpPr/>
            <p:nvPr/>
          </p:nvGrpSpPr>
          <p:grpSpPr bwMode="auto">
            <a:xfrm>
              <a:off x="5237049" y="2800894"/>
              <a:ext cx="67076" cy="466299"/>
              <a:chOff x="7348220" y="2489200"/>
              <a:chExt cx="54864" cy="381000"/>
            </a:xfrm>
            <a:solidFill>
              <a:schemeClr val="accent3"/>
            </a:solidFill>
          </p:grpSpPr>
          <p:cxnSp>
            <p:nvCxnSpPr>
              <p:cNvPr id="271" name="Straight Connector 270">
                <a:extLst>
                  <a:ext uri="{FF2B5EF4-FFF2-40B4-BE49-F238E27FC236}">
                    <a16:creationId xmlns:a16="http://schemas.microsoft.com/office/drawing/2014/main" id="{DD5B4A8F-00C9-66E4-CC20-0679CB40EFEF}"/>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B93696F-2864-8539-B92A-CA4CF8B8894C}"/>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E881BBB-FA2D-5766-21D4-0712182D94A9}"/>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39F086CB-7C51-2916-7329-D83C68F17FAB}"/>
                </a:ext>
              </a:extLst>
            </p:cNvPr>
            <p:cNvCxnSpPr/>
            <p:nvPr/>
          </p:nvCxnSpPr>
          <p:spPr bwMode="auto">
            <a:xfrm>
              <a:off x="6226215" y="2648631"/>
              <a:ext cx="0" cy="329152"/>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C3345E-288E-6EC9-5B3C-B6EF90B5954B}"/>
                </a:ext>
              </a:extLst>
            </p:cNvPr>
            <p:cNvCxnSpPr/>
            <p:nvPr/>
          </p:nvCxnSpPr>
          <p:spPr bwMode="auto">
            <a:xfrm rot="16200000">
              <a:off x="6226215" y="2944245"/>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5E5266-7ED2-D5D9-B551-8DEF9F07E502}"/>
                </a:ext>
              </a:extLst>
            </p:cNvPr>
            <p:cNvCxnSpPr/>
            <p:nvPr/>
          </p:nvCxnSpPr>
          <p:spPr bwMode="auto">
            <a:xfrm rot="16200000">
              <a:off x="6226215" y="2615094"/>
              <a:ext cx="0" cy="67076"/>
            </a:xfrm>
            <a:prstGeom prst="line">
              <a:avLst/>
            </a:prstGeom>
            <a:solidFill>
              <a:schemeClr val="accent3"/>
            </a:solidFill>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8" name="Group 368">
              <a:extLst>
                <a:ext uri="{FF2B5EF4-FFF2-40B4-BE49-F238E27FC236}">
                  <a16:creationId xmlns:a16="http://schemas.microsoft.com/office/drawing/2014/main" id="{3E793C2F-C068-0A70-5D73-9E4ECD65F0CB}"/>
                </a:ext>
              </a:extLst>
            </p:cNvPr>
            <p:cNvGrpSpPr/>
            <p:nvPr/>
          </p:nvGrpSpPr>
          <p:grpSpPr bwMode="auto">
            <a:xfrm>
              <a:off x="6685288" y="2477438"/>
              <a:ext cx="67076" cy="502871"/>
              <a:chOff x="7348220" y="2489200"/>
              <a:chExt cx="54864" cy="381000"/>
            </a:xfrm>
            <a:solidFill>
              <a:schemeClr val="accent3"/>
            </a:solidFill>
          </p:grpSpPr>
          <p:cxnSp>
            <p:nvCxnSpPr>
              <p:cNvPr id="268" name="Straight Connector 267">
                <a:extLst>
                  <a:ext uri="{FF2B5EF4-FFF2-40B4-BE49-F238E27FC236}">
                    <a16:creationId xmlns:a16="http://schemas.microsoft.com/office/drawing/2014/main" id="{7A94FC5C-54C0-4D1A-4858-198BF3F3C707}"/>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BB6AF29-9FD6-812D-9884-4ADC26B4EE6C}"/>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8E9BDF16-5DD5-49BD-5A84-4FC841FA7172}"/>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369">
              <a:extLst>
                <a:ext uri="{FF2B5EF4-FFF2-40B4-BE49-F238E27FC236}">
                  <a16:creationId xmlns:a16="http://schemas.microsoft.com/office/drawing/2014/main" id="{8768AED0-B286-2D6E-8385-4FE44DB637C3}"/>
                </a:ext>
              </a:extLst>
            </p:cNvPr>
            <p:cNvGrpSpPr/>
            <p:nvPr/>
          </p:nvGrpSpPr>
          <p:grpSpPr bwMode="auto">
            <a:xfrm>
              <a:off x="7163825" y="2393755"/>
              <a:ext cx="67076" cy="621732"/>
              <a:chOff x="7348220" y="2489200"/>
              <a:chExt cx="54864" cy="381000"/>
            </a:xfrm>
            <a:solidFill>
              <a:schemeClr val="accent3"/>
            </a:solidFill>
          </p:grpSpPr>
          <p:cxnSp>
            <p:nvCxnSpPr>
              <p:cNvPr id="265" name="Straight Connector 264">
                <a:extLst>
                  <a:ext uri="{FF2B5EF4-FFF2-40B4-BE49-F238E27FC236}">
                    <a16:creationId xmlns:a16="http://schemas.microsoft.com/office/drawing/2014/main" id="{9A89520A-B5A6-5752-768D-7F0C760A99EE}"/>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38D08F4-4914-45AA-EF08-0AD5FF45760F}"/>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0EE14E3-8AD3-C9FD-58FC-ED41B69A9B9D}"/>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0" name="Group 370">
              <a:extLst>
                <a:ext uri="{FF2B5EF4-FFF2-40B4-BE49-F238E27FC236}">
                  <a16:creationId xmlns:a16="http://schemas.microsoft.com/office/drawing/2014/main" id="{BAE3C6CE-5154-F6B9-D47E-FA735199DB59}"/>
                </a:ext>
              </a:extLst>
            </p:cNvPr>
            <p:cNvGrpSpPr/>
            <p:nvPr/>
          </p:nvGrpSpPr>
          <p:grpSpPr bwMode="auto">
            <a:xfrm>
              <a:off x="7894830" y="2414418"/>
              <a:ext cx="67076" cy="356581"/>
              <a:chOff x="7348220" y="2489200"/>
              <a:chExt cx="54864" cy="381000"/>
            </a:xfrm>
            <a:solidFill>
              <a:schemeClr val="accent3"/>
            </a:solidFill>
          </p:grpSpPr>
          <p:cxnSp>
            <p:nvCxnSpPr>
              <p:cNvPr id="262" name="Straight Connector 261">
                <a:extLst>
                  <a:ext uri="{FF2B5EF4-FFF2-40B4-BE49-F238E27FC236}">
                    <a16:creationId xmlns:a16="http://schemas.microsoft.com/office/drawing/2014/main" id="{E2ECB631-E2BB-02E4-168A-15EE73AAC89C}"/>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AE7A5D8E-1727-0381-C35F-0A6103FA21CC}"/>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429C068B-B363-0E2C-AEE6-B55297CD6B76}"/>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1" name="Group 371">
              <a:extLst>
                <a:ext uri="{FF2B5EF4-FFF2-40B4-BE49-F238E27FC236}">
                  <a16:creationId xmlns:a16="http://schemas.microsoft.com/office/drawing/2014/main" id="{0A53A3CC-D22A-4315-FE9D-6B49B63746D5}"/>
                </a:ext>
              </a:extLst>
            </p:cNvPr>
            <p:cNvGrpSpPr/>
            <p:nvPr/>
          </p:nvGrpSpPr>
          <p:grpSpPr bwMode="auto">
            <a:xfrm>
              <a:off x="7404492" y="2419152"/>
              <a:ext cx="67076" cy="566873"/>
              <a:chOff x="7348220" y="2489200"/>
              <a:chExt cx="54864" cy="381000"/>
            </a:xfrm>
            <a:solidFill>
              <a:schemeClr val="accent3"/>
            </a:solidFill>
          </p:grpSpPr>
          <p:cxnSp>
            <p:nvCxnSpPr>
              <p:cNvPr id="259" name="Straight Connector 258">
                <a:extLst>
                  <a:ext uri="{FF2B5EF4-FFF2-40B4-BE49-F238E27FC236}">
                    <a16:creationId xmlns:a16="http://schemas.microsoft.com/office/drawing/2014/main" id="{68440E69-A09C-FE70-226F-7E0C8E12E56E}"/>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99D5BF0-5BD3-2AE1-09BE-87469657A047}"/>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6EDDCCB-1FFC-C4A3-06DE-7193678178CB}"/>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2" name="Group 372">
              <a:extLst>
                <a:ext uri="{FF2B5EF4-FFF2-40B4-BE49-F238E27FC236}">
                  <a16:creationId xmlns:a16="http://schemas.microsoft.com/office/drawing/2014/main" id="{87ABF440-4A2C-943C-E96A-A2DA5122D785}"/>
                </a:ext>
              </a:extLst>
            </p:cNvPr>
            <p:cNvGrpSpPr/>
            <p:nvPr/>
          </p:nvGrpSpPr>
          <p:grpSpPr bwMode="auto">
            <a:xfrm>
              <a:off x="6921056" y="2577978"/>
              <a:ext cx="67076" cy="292580"/>
              <a:chOff x="7348220" y="2489200"/>
              <a:chExt cx="54864" cy="381000"/>
            </a:xfrm>
            <a:solidFill>
              <a:schemeClr val="accent3"/>
            </a:solidFill>
          </p:grpSpPr>
          <p:cxnSp>
            <p:nvCxnSpPr>
              <p:cNvPr id="256" name="Straight Connector 255">
                <a:extLst>
                  <a:ext uri="{FF2B5EF4-FFF2-40B4-BE49-F238E27FC236}">
                    <a16:creationId xmlns:a16="http://schemas.microsoft.com/office/drawing/2014/main" id="{2DB0F72D-276C-6BA9-3488-194EBC4B5C81}"/>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9248939-72CA-A5A2-4D90-C5A82DB7CF31}"/>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193445D-9450-F17F-105A-B206704D5D54}"/>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1EB23C14-238C-C993-75B3-A36487996183}"/>
                </a:ext>
              </a:extLst>
            </p:cNvPr>
            <p:cNvSpPr/>
            <p:nvPr/>
          </p:nvSpPr>
          <p:spPr bwMode="auto">
            <a:xfrm>
              <a:off x="7866284" y="2553122"/>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54" name="Group 373">
              <a:extLst>
                <a:ext uri="{FF2B5EF4-FFF2-40B4-BE49-F238E27FC236}">
                  <a16:creationId xmlns:a16="http://schemas.microsoft.com/office/drawing/2014/main" id="{2F36EA32-6357-3620-1824-2D86883D24A3}"/>
                </a:ext>
              </a:extLst>
            </p:cNvPr>
            <p:cNvGrpSpPr/>
            <p:nvPr/>
          </p:nvGrpSpPr>
          <p:grpSpPr bwMode="auto">
            <a:xfrm>
              <a:off x="6445242" y="2664749"/>
              <a:ext cx="67076" cy="164576"/>
              <a:chOff x="7348220" y="2489200"/>
              <a:chExt cx="54864" cy="381000"/>
            </a:xfrm>
            <a:solidFill>
              <a:schemeClr val="accent3"/>
            </a:solidFill>
          </p:grpSpPr>
          <p:cxnSp>
            <p:nvCxnSpPr>
              <p:cNvPr id="253" name="Straight Connector 252">
                <a:extLst>
                  <a:ext uri="{FF2B5EF4-FFF2-40B4-BE49-F238E27FC236}">
                    <a16:creationId xmlns:a16="http://schemas.microsoft.com/office/drawing/2014/main" id="{21F7C06E-9061-64D9-EBEC-9190CD0DF50A}"/>
                  </a:ext>
                </a:extLst>
              </p:cNvPr>
              <p:cNvCxnSpPr/>
              <p:nvPr/>
            </p:nvCxnSpPr>
            <p:spPr>
              <a:xfrm>
                <a:off x="7375652" y="2489200"/>
                <a:ext cx="0" cy="38100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CF6F680B-C8F1-E520-9430-F6FE0DE92F80}"/>
                  </a:ext>
                </a:extLst>
              </p:cNvPr>
              <p:cNvCxnSpPr/>
              <p:nvPr/>
            </p:nvCxnSpPr>
            <p:spPr>
              <a:xfrm rot="16200000">
                <a:off x="7375652" y="2842768"/>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08DE5AE-C347-7B48-5329-F9FD75461F6F}"/>
                  </a:ext>
                </a:extLst>
              </p:cNvPr>
              <p:cNvCxnSpPr/>
              <p:nvPr/>
            </p:nvCxnSpPr>
            <p:spPr>
              <a:xfrm rot="16200000">
                <a:off x="7375652" y="2461769"/>
                <a:ext cx="0" cy="54864"/>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5" name="TextBox 446">
              <a:extLst>
                <a:ext uri="{FF2B5EF4-FFF2-40B4-BE49-F238E27FC236}">
                  <a16:creationId xmlns:a16="http://schemas.microsoft.com/office/drawing/2014/main" id="{8DCD6ED3-6DDE-7AA6-B912-416B2A6188CD}"/>
                </a:ext>
              </a:extLst>
            </p:cNvPr>
            <p:cNvSpPr txBox="1">
              <a:spLocks noChangeArrowheads="1"/>
            </p:cNvSpPr>
            <p:nvPr/>
          </p:nvSpPr>
          <p:spPr bwMode="auto">
            <a:xfrm rot="-5400000">
              <a:off x="1742191" y="2248503"/>
              <a:ext cx="1387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400" dirty="0"/>
                <a:t>Difference (%)</a:t>
              </a:r>
            </a:p>
          </p:txBody>
        </p:sp>
        <p:sp>
          <p:nvSpPr>
            <p:cNvPr id="56" name="TextBox 447">
              <a:extLst>
                <a:ext uri="{FF2B5EF4-FFF2-40B4-BE49-F238E27FC236}">
                  <a16:creationId xmlns:a16="http://schemas.microsoft.com/office/drawing/2014/main" id="{CC60842F-A70E-A812-804A-D4E2835FDC82}"/>
                </a:ext>
              </a:extLst>
            </p:cNvPr>
            <p:cNvSpPr txBox="1">
              <a:spLocks noChangeArrowheads="1"/>
            </p:cNvSpPr>
            <p:nvPr/>
          </p:nvSpPr>
          <p:spPr bwMode="auto">
            <a:xfrm rot="18842101">
              <a:off x="2691036" y="4091883"/>
              <a:ext cx="54341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CXCL10</a:t>
              </a:r>
            </a:p>
          </p:txBody>
        </p:sp>
        <p:sp>
          <p:nvSpPr>
            <p:cNvPr id="57" name="TextBox 448">
              <a:extLst>
                <a:ext uri="{FF2B5EF4-FFF2-40B4-BE49-F238E27FC236}">
                  <a16:creationId xmlns:a16="http://schemas.microsoft.com/office/drawing/2014/main" id="{9D1B4F9B-B43B-04BA-737B-C4A0DF9430E5}"/>
                </a:ext>
              </a:extLst>
            </p:cNvPr>
            <p:cNvSpPr txBox="1">
              <a:spLocks noChangeArrowheads="1"/>
            </p:cNvSpPr>
            <p:nvPr/>
          </p:nvSpPr>
          <p:spPr bwMode="auto">
            <a:xfrm rot="18842101">
              <a:off x="3039988" y="4058545"/>
              <a:ext cx="44082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sCD27</a:t>
              </a:r>
            </a:p>
          </p:txBody>
        </p:sp>
        <p:sp>
          <p:nvSpPr>
            <p:cNvPr id="58" name="TextBox 449">
              <a:extLst>
                <a:ext uri="{FF2B5EF4-FFF2-40B4-BE49-F238E27FC236}">
                  <a16:creationId xmlns:a16="http://schemas.microsoft.com/office/drawing/2014/main" id="{1F0FF876-7AD0-3763-E28E-79CC6CBF1231}"/>
                </a:ext>
              </a:extLst>
            </p:cNvPr>
            <p:cNvSpPr txBox="1">
              <a:spLocks noChangeArrowheads="1"/>
            </p:cNvSpPr>
            <p:nvPr/>
          </p:nvSpPr>
          <p:spPr bwMode="auto">
            <a:xfrm rot="18842101">
              <a:off x="3381049" y="4021239"/>
              <a:ext cx="32861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IL-10</a:t>
              </a:r>
            </a:p>
          </p:txBody>
        </p:sp>
        <p:sp>
          <p:nvSpPr>
            <p:cNvPr id="59" name="TextBox 450">
              <a:extLst>
                <a:ext uri="{FF2B5EF4-FFF2-40B4-BE49-F238E27FC236}">
                  <a16:creationId xmlns:a16="http://schemas.microsoft.com/office/drawing/2014/main" id="{64CC728A-987C-6767-9398-64AEE7865415}"/>
                </a:ext>
              </a:extLst>
            </p:cNvPr>
            <p:cNvSpPr txBox="1">
              <a:spLocks noChangeArrowheads="1"/>
            </p:cNvSpPr>
            <p:nvPr/>
          </p:nvSpPr>
          <p:spPr bwMode="auto">
            <a:xfrm rot="18842101">
              <a:off x="3470622" y="4079183"/>
              <a:ext cx="51777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sIL-2R</a:t>
              </a:r>
              <a:r>
                <a:rPr lang="el-GR" altLang="en-US" sz="1100" dirty="0"/>
                <a:t>α</a:t>
              </a:r>
              <a:endParaRPr lang="en-US" altLang="en-US" sz="1100" dirty="0"/>
            </a:p>
          </p:txBody>
        </p:sp>
        <p:sp>
          <p:nvSpPr>
            <p:cNvPr id="60" name="TextBox 451">
              <a:extLst>
                <a:ext uri="{FF2B5EF4-FFF2-40B4-BE49-F238E27FC236}">
                  <a16:creationId xmlns:a16="http://schemas.microsoft.com/office/drawing/2014/main" id="{46EF9B9C-9DCB-6513-8DF3-767C5BCEDF51}"/>
                </a:ext>
              </a:extLst>
            </p:cNvPr>
            <p:cNvSpPr txBox="1">
              <a:spLocks noChangeArrowheads="1"/>
            </p:cNvSpPr>
            <p:nvPr/>
          </p:nvSpPr>
          <p:spPr bwMode="auto">
            <a:xfrm rot="18842101">
              <a:off x="3933880" y="3996633"/>
              <a:ext cx="25006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IL-2</a:t>
              </a:r>
            </a:p>
          </p:txBody>
        </p:sp>
        <p:sp>
          <p:nvSpPr>
            <p:cNvPr id="61" name="TextBox 452">
              <a:extLst>
                <a:ext uri="{FF2B5EF4-FFF2-40B4-BE49-F238E27FC236}">
                  <a16:creationId xmlns:a16="http://schemas.microsoft.com/office/drawing/2014/main" id="{7DD355AD-CBA4-B855-FAF8-7652223B0BA9}"/>
                </a:ext>
              </a:extLst>
            </p:cNvPr>
            <p:cNvSpPr txBox="1">
              <a:spLocks noChangeArrowheads="1"/>
            </p:cNvSpPr>
            <p:nvPr/>
          </p:nvSpPr>
          <p:spPr bwMode="auto">
            <a:xfrm rot="18842101">
              <a:off x="3925355" y="4088708"/>
              <a:ext cx="53540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sTNFR2</a:t>
              </a:r>
            </a:p>
          </p:txBody>
        </p:sp>
        <p:sp>
          <p:nvSpPr>
            <p:cNvPr id="62" name="TextBox 453">
              <a:extLst>
                <a:ext uri="{FF2B5EF4-FFF2-40B4-BE49-F238E27FC236}">
                  <a16:creationId xmlns:a16="http://schemas.microsoft.com/office/drawing/2014/main" id="{C0E14C77-3D2E-2C1B-F5DB-CD8E2ABB510B}"/>
                </a:ext>
              </a:extLst>
            </p:cNvPr>
            <p:cNvSpPr txBox="1">
              <a:spLocks noChangeArrowheads="1"/>
            </p:cNvSpPr>
            <p:nvPr/>
          </p:nvSpPr>
          <p:spPr bwMode="auto">
            <a:xfrm rot="18842101">
              <a:off x="4323909" y="4029970"/>
              <a:ext cx="35266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IFN-</a:t>
              </a:r>
              <a:r>
                <a:rPr lang="el-GR" altLang="en-US" sz="1100" dirty="0"/>
                <a:t>γ</a:t>
              </a:r>
              <a:endParaRPr lang="en-US" altLang="en-US" sz="1100" dirty="0"/>
            </a:p>
          </p:txBody>
        </p:sp>
        <p:sp>
          <p:nvSpPr>
            <p:cNvPr id="63" name="TextBox 454">
              <a:extLst>
                <a:ext uri="{FF2B5EF4-FFF2-40B4-BE49-F238E27FC236}">
                  <a16:creationId xmlns:a16="http://schemas.microsoft.com/office/drawing/2014/main" id="{04AD6E4B-DCFA-192A-1E9A-56CF351452A1}"/>
                </a:ext>
              </a:extLst>
            </p:cNvPr>
            <p:cNvSpPr txBox="1">
              <a:spLocks noChangeArrowheads="1"/>
            </p:cNvSpPr>
            <p:nvPr/>
          </p:nvSpPr>
          <p:spPr bwMode="auto">
            <a:xfrm rot="18842101">
              <a:off x="4399186" y="4091883"/>
              <a:ext cx="54341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CXCL13</a:t>
              </a:r>
            </a:p>
          </p:txBody>
        </p:sp>
        <p:sp>
          <p:nvSpPr>
            <p:cNvPr id="64" name="TextBox 455">
              <a:extLst>
                <a:ext uri="{FF2B5EF4-FFF2-40B4-BE49-F238E27FC236}">
                  <a16:creationId xmlns:a16="http://schemas.microsoft.com/office/drawing/2014/main" id="{F40B62F0-65F2-B737-4252-09BB7A90FF9D}"/>
                </a:ext>
              </a:extLst>
            </p:cNvPr>
            <p:cNvSpPr txBox="1">
              <a:spLocks noChangeArrowheads="1"/>
            </p:cNvSpPr>
            <p:nvPr/>
          </p:nvSpPr>
          <p:spPr bwMode="auto">
            <a:xfrm rot="18842101">
              <a:off x="4749881" y="4049020"/>
              <a:ext cx="40876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TNF-</a:t>
              </a:r>
              <a:r>
                <a:rPr lang="el-GR" altLang="en-US" sz="1100" dirty="0">
                  <a:solidFill>
                    <a:srgbClr val="FF0000"/>
                  </a:solidFill>
                </a:rPr>
                <a:t>α</a:t>
              </a:r>
              <a:endParaRPr lang="en-US" altLang="en-US" sz="1100" dirty="0">
                <a:solidFill>
                  <a:srgbClr val="FF0000"/>
                </a:solidFill>
              </a:endParaRPr>
            </a:p>
          </p:txBody>
        </p:sp>
        <p:sp>
          <p:nvSpPr>
            <p:cNvPr id="65" name="TextBox 456">
              <a:extLst>
                <a:ext uri="{FF2B5EF4-FFF2-40B4-BE49-F238E27FC236}">
                  <a16:creationId xmlns:a16="http://schemas.microsoft.com/office/drawing/2014/main" id="{4096E510-A1FC-13B9-D18D-231704B69D7E}"/>
                </a:ext>
              </a:extLst>
            </p:cNvPr>
            <p:cNvSpPr txBox="1">
              <a:spLocks noChangeArrowheads="1"/>
            </p:cNvSpPr>
            <p:nvPr/>
          </p:nvSpPr>
          <p:spPr bwMode="auto">
            <a:xfrm rot="18842101">
              <a:off x="4860214" y="4098233"/>
              <a:ext cx="57227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IL-12p70</a:t>
              </a:r>
            </a:p>
          </p:txBody>
        </p:sp>
        <p:sp>
          <p:nvSpPr>
            <p:cNvPr id="66" name="TextBox 457">
              <a:extLst>
                <a:ext uri="{FF2B5EF4-FFF2-40B4-BE49-F238E27FC236}">
                  <a16:creationId xmlns:a16="http://schemas.microsoft.com/office/drawing/2014/main" id="{B1C262E7-11F5-FBD6-BA7F-70EAC4C488E1}"/>
                </a:ext>
              </a:extLst>
            </p:cNvPr>
            <p:cNvSpPr txBox="1">
              <a:spLocks noChangeArrowheads="1"/>
            </p:cNvSpPr>
            <p:nvPr/>
          </p:nvSpPr>
          <p:spPr bwMode="auto">
            <a:xfrm rot="18842101">
              <a:off x="5223641" y="4052195"/>
              <a:ext cx="43120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sIL-6R</a:t>
              </a:r>
            </a:p>
          </p:txBody>
        </p:sp>
        <p:sp>
          <p:nvSpPr>
            <p:cNvPr id="67" name="TextBox 458">
              <a:extLst>
                <a:ext uri="{FF2B5EF4-FFF2-40B4-BE49-F238E27FC236}">
                  <a16:creationId xmlns:a16="http://schemas.microsoft.com/office/drawing/2014/main" id="{552D0275-02EC-B7FA-6E39-1533875F65DB}"/>
                </a:ext>
              </a:extLst>
            </p:cNvPr>
            <p:cNvSpPr txBox="1">
              <a:spLocks noChangeArrowheads="1"/>
            </p:cNvSpPr>
            <p:nvPr/>
          </p:nvSpPr>
          <p:spPr bwMode="auto">
            <a:xfrm rot="18842101">
              <a:off x="5508853" y="4035526"/>
              <a:ext cx="37830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BAFF</a:t>
              </a:r>
            </a:p>
          </p:txBody>
        </p:sp>
        <p:sp>
          <p:nvSpPr>
            <p:cNvPr id="68" name="TextBox 459">
              <a:extLst>
                <a:ext uri="{FF2B5EF4-FFF2-40B4-BE49-F238E27FC236}">
                  <a16:creationId xmlns:a16="http://schemas.microsoft.com/office/drawing/2014/main" id="{48DDCDDA-4779-8E2F-7BA0-EEC5F88230E3}"/>
                </a:ext>
              </a:extLst>
            </p:cNvPr>
            <p:cNvSpPr txBox="1">
              <a:spLocks noChangeArrowheads="1"/>
            </p:cNvSpPr>
            <p:nvPr/>
          </p:nvSpPr>
          <p:spPr bwMode="auto">
            <a:xfrm rot="18842101">
              <a:off x="5739873" y="4035526"/>
              <a:ext cx="37029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CCL2</a:t>
              </a:r>
            </a:p>
          </p:txBody>
        </p:sp>
        <p:sp>
          <p:nvSpPr>
            <p:cNvPr id="69" name="TextBox 460">
              <a:extLst>
                <a:ext uri="{FF2B5EF4-FFF2-40B4-BE49-F238E27FC236}">
                  <a16:creationId xmlns:a16="http://schemas.microsoft.com/office/drawing/2014/main" id="{195EC9B1-F868-CF1B-8BD9-6103D5204614}"/>
                </a:ext>
              </a:extLst>
            </p:cNvPr>
            <p:cNvSpPr txBox="1">
              <a:spLocks noChangeArrowheads="1"/>
            </p:cNvSpPr>
            <p:nvPr/>
          </p:nvSpPr>
          <p:spPr bwMode="auto">
            <a:xfrm rot="18842101">
              <a:off x="6092880" y="3996633"/>
              <a:ext cx="25006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IL-6</a:t>
              </a:r>
            </a:p>
          </p:txBody>
        </p:sp>
        <p:sp>
          <p:nvSpPr>
            <p:cNvPr id="70" name="TextBox 461">
              <a:extLst>
                <a:ext uri="{FF2B5EF4-FFF2-40B4-BE49-F238E27FC236}">
                  <a16:creationId xmlns:a16="http://schemas.microsoft.com/office/drawing/2014/main" id="{73980225-0DB5-8E4F-E06D-61593504727D}"/>
                </a:ext>
              </a:extLst>
            </p:cNvPr>
            <p:cNvSpPr txBox="1">
              <a:spLocks noChangeArrowheads="1"/>
            </p:cNvSpPr>
            <p:nvPr/>
          </p:nvSpPr>
          <p:spPr bwMode="auto">
            <a:xfrm rot="18842101">
              <a:off x="6186413" y="4058545"/>
              <a:ext cx="44082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sCD14</a:t>
              </a:r>
            </a:p>
          </p:txBody>
        </p:sp>
        <p:sp>
          <p:nvSpPr>
            <p:cNvPr id="71" name="TextBox 462">
              <a:extLst>
                <a:ext uri="{FF2B5EF4-FFF2-40B4-BE49-F238E27FC236}">
                  <a16:creationId xmlns:a16="http://schemas.microsoft.com/office/drawing/2014/main" id="{7429FDB7-3C5A-E0A8-2EFF-EC9BFE767B04}"/>
                </a:ext>
              </a:extLst>
            </p:cNvPr>
            <p:cNvSpPr txBox="1">
              <a:spLocks noChangeArrowheads="1"/>
            </p:cNvSpPr>
            <p:nvPr/>
          </p:nvSpPr>
          <p:spPr bwMode="auto">
            <a:xfrm rot="-2757899">
              <a:off x="6321894" y="4098734"/>
              <a:ext cx="557213"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GM-CSF</a:t>
              </a:r>
            </a:p>
          </p:txBody>
        </p:sp>
        <p:sp>
          <p:nvSpPr>
            <p:cNvPr id="72" name="TextBox 463">
              <a:extLst>
                <a:ext uri="{FF2B5EF4-FFF2-40B4-BE49-F238E27FC236}">
                  <a16:creationId xmlns:a16="http://schemas.microsoft.com/office/drawing/2014/main" id="{310AD05B-147F-DD1A-C20D-295E1A2C0497}"/>
                </a:ext>
              </a:extLst>
            </p:cNvPr>
            <p:cNvSpPr txBox="1">
              <a:spLocks noChangeArrowheads="1"/>
            </p:cNvSpPr>
            <p:nvPr/>
          </p:nvSpPr>
          <p:spPr bwMode="auto">
            <a:xfrm rot="18842101">
              <a:off x="6649924" y="4060927"/>
              <a:ext cx="44884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CCL11</a:t>
              </a:r>
            </a:p>
          </p:txBody>
        </p:sp>
        <p:sp>
          <p:nvSpPr>
            <p:cNvPr id="73" name="TextBox 464">
              <a:extLst>
                <a:ext uri="{FF2B5EF4-FFF2-40B4-BE49-F238E27FC236}">
                  <a16:creationId xmlns:a16="http://schemas.microsoft.com/office/drawing/2014/main" id="{E4AACFEF-2613-A8C3-E954-86EAF5132E37}"/>
                </a:ext>
              </a:extLst>
            </p:cNvPr>
            <p:cNvSpPr txBox="1">
              <a:spLocks noChangeArrowheads="1"/>
            </p:cNvSpPr>
            <p:nvPr/>
          </p:nvSpPr>
          <p:spPr bwMode="auto">
            <a:xfrm rot="-2757899">
              <a:off x="7022776" y="4015390"/>
              <a:ext cx="300037"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FF0000"/>
                  </a:solidFill>
                </a:rPr>
                <a:t>CRP</a:t>
              </a:r>
            </a:p>
          </p:txBody>
        </p:sp>
        <p:sp>
          <p:nvSpPr>
            <p:cNvPr id="74" name="TextBox 465">
              <a:extLst>
                <a:ext uri="{FF2B5EF4-FFF2-40B4-BE49-F238E27FC236}">
                  <a16:creationId xmlns:a16="http://schemas.microsoft.com/office/drawing/2014/main" id="{5C6C0EF7-3EE8-3070-330F-3863EB8E67E2}"/>
                </a:ext>
              </a:extLst>
            </p:cNvPr>
            <p:cNvSpPr txBox="1">
              <a:spLocks noChangeArrowheads="1"/>
            </p:cNvSpPr>
            <p:nvPr/>
          </p:nvSpPr>
          <p:spPr bwMode="auto">
            <a:xfrm rot="18842101">
              <a:off x="7244192" y="4022826"/>
              <a:ext cx="33663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IL-1</a:t>
              </a:r>
              <a:r>
                <a:rPr lang="el-GR" altLang="en-US" sz="1100"/>
                <a:t>β</a:t>
              </a:r>
              <a:endParaRPr lang="en-US" altLang="en-US" sz="1100"/>
            </a:p>
          </p:txBody>
        </p:sp>
        <p:sp>
          <p:nvSpPr>
            <p:cNvPr id="75" name="TextBox 466">
              <a:extLst>
                <a:ext uri="{FF2B5EF4-FFF2-40B4-BE49-F238E27FC236}">
                  <a16:creationId xmlns:a16="http://schemas.microsoft.com/office/drawing/2014/main" id="{9EEDA443-08C3-E986-69C5-B4F8FF1A60BC}"/>
                </a:ext>
              </a:extLst>
            </p:cNvPr>
            <p:cNvSpPr txBox="1">
              <a:spLocks noChangeArrowheads="1"/>
            </p:cNvSpPr>
            <p:nvPr/>
          </p:nvSpPr>
          <p:spPr bwMode="auto">
            <a:xfrm rot="18842101">
              <a:off x="7320310" y="4082358"/>
              <a:ext cx="51777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sGP130</a:t>
              </a:r>
            </a:p>
          </p:txBody>
        </p:sp>
        <p:sp>
          <p:nvSpPr>
            <p:cNvPr id="76" name="TextBox 467">
              <a:extLst>
                <a:ext uri="{FF2B5EF4-FFF2-40B4-BE49-F238E27FC236}">
                  <a16:creationId xmlns:a16="http://schemas.microsoft.com/office/drawing/2014/main" id="{B5F3EFB7-1AB8-414B-EE56-09A2B29941F9}"/>
                </a:ext>
              </a:extLst>
            </p:cNvPr>
            <p:cNvSpPr txBox="1">
              <a:spLocks noChangeArrowheads="1"/>
            </p:cNvSpPr>
            <p:nvPr/>
          </p:nvSpPr>
          <p:spPr bwMode="auto">
            <a:xfrm rot="18842101">
              <a:off x="7789123" y="3996633"/>
              <a:ext cx="25006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a:t>IL-8</a:t>
              </a:r>
            </a:p>
          </p:txBody>
        </p:sp>
        <p:sp>
          <p:nvSpPr>
            <p:cNvPr id="77" name="TextBox 468">
              <a:extLst>
                <a:ext uri="{FF2B5EF4-FFF2-40B4-BE49-F238E27FC236}">
                  <a16:creationId xmlns:a16="http://schemas.microsoft.com/office/drawing/2014/main" id="{96916ED9-E17D-8F51-E950-31BDCC835BA3}"/>
                </a:ext>
              </a:extLst>
            </p:cNvPr>
            <p:cNvSpPr txBox="1">
              <a:spLocks noChangeArrowheads="1"/>
            </p:cNvSpPr>
            <p:nvPr/>
          </p:nvSpPr>
          <p:spPr bwMode="auto">
            <a:xfrm rot="18842101">
              <a:off x="7864361" y="4060927"/>
              <a:ext cx="44884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CCL13</a:t>
              </a:r>
            </a:p>
          </p:txBody>
        </p:sp>
        <p:sp>
          <p:nvSpPr>
            <p:cNvPr id="78" name="TextBox 469">
              <a:extLst>
                <a:ext uri="{FF2B5EF4-FFF2-40B4-BE49-F238E27FC236}">
                  <a16:creationId xmlns:a16="http://schemas.microsoft.com/office/drawing/2014/main" id="{5EFCB62D-77AD-34D9-D096-BF72928A5ACF}"/>
                </a:ext>
              </a:extLst>
            </p:cNvPr>
            <p:cNvSpPr txBox="1">
              <a:spLocks noChangeArrowheads="1"/>
            </p:cNvSpPr>
            <p:nvPr/>
          </p:nvSpPr>
          <p:spPr bwMode="auto">
            <a:xfrm rot="18842101">
              <a:off x="8105661" y="4060927"/>
              <a:ext cx="44884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CCL17</a:t>
              </a:r>
            </a:p>
          </p:txBody>
        </p:sp>
        <p:sp>
          <p:nvSpPr>
            <p:cNvPr id="79" name="TextBox 470">
              <a:extLst>
                <a:ext uri="{FF2B5EF4-FFF2-40B4-BE49-F238E27FC236}">
                  <a16:creationId xmlns:a16="http://schemas.microsoft.com/office/drawing/2014/main" id="{9A3BFCFD-BF9E-4480-ED1B-EFD944B6B6D4}"/>
                </a:ext>
              </a:extLst>
            </p:cNvPr>
            <p:cNvSpPr txBox="1">
              <a:spLocks noChangeArrowheads="1"/>
            </p:cNvSpPr>
            <p:nvPr/>
          </p:nvSpPr>
          <p:spPr bwMode="auto">
            <a:xfrm rot="18842101">
              <a:off x="8422748" y="4035526"/>
              <a:ext cx="37029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100" dirty="0"/>
                <a:t>CCL4</a:t>
              </a:r>
            </a:p>
          </p:txBody>
        </p:sp>
        <p:cxnSp>
          <p:nvCxnSpPr>
            <p:cNvPr id="80" name="Straight Connector 79">
              <a:extLst>
                <a:ext uri="{FF2B5EF4-FFF2-40B4-BE49-F238E27FC236}">
                  <a16:creationId xmlns:a16="http://schemas.microsoft.com/office/drawing/2014/main" id="{09A16D31-6E3D-28B5-3822-5C772B893E7A}"/>
                </a:ext>
              </a:extLst>
            </p:cNvPr>
            <p:cNvCxnSpPr/>
            <p:nvPr/>
          </p:nvCxnSpPr>
          <p:spPr bwMode="auto">
            <a:xfrm flipH="1">
              <a:off x="2987351" y="3904265"/>
              <a:ext cx="58134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CD270FC-DE3C-767D-537E-38F9DA14490C}"/>
                </a:ext>
              </a:extLst>
            </p:cNvPr>
            <p:cNvCxnSpPr/>
            <p:nvPr/>
          </p:nvCxnSpPr>
          <p:spPr bwMode="auto">
            <a:xfrm rot="16200000" flipH="1">
              <a:off x="1432394" y="2376297"/>
              <a:ext cx="30908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71AF5B3-2D53-C970-8612-6024EACAE1FB}"/>
                </a:ext>
              </a:extLst>
            </p:cNvPr>
            <p:cNvCxnSpPr/>
            <p:nvPr/>
          </p:nvCxnSpPr>
          <p:spPr bwMode="auto">
            <a:xfrm rot="10800000" flipH="1">
              <a:off x="2906388" y="3188303"/>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13121AE-6DE9-210F-6C1A-738781F1BCAC}"/>
                </a:ext>
              </a:extLst>
            </p:cNvPr>
            <p:cNvCxnSpPr/>
            <p:nvPr/>
          </p:nvCxnSpPr>
          <p:spPr bwMode="auto">
            <a:xfrm rot="10800000" flipH="1">
              <a:off x="2906388" y="2419953"/>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88C0C10-65DD-6584-AA5C-C616A92E9DAF}"/>
                </a:ext>
              </a:extLst>
            </p:cNvPr>
            <p:cNvCxnSpPr/>
            <p:nvPr/>
          </p:nvCxnSpPr>
          <p:spPr bwMode="auto">
            <a:xfrm rot="10800000" flipH="1">
              <a:off x="2906388" y="2034190"/>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91C45E3-EF8E-A586-882A-BE8C97E316D5}"/>
                </a:ext>
              </a:extLst>
            </p:cNvPr>
            <p:cNvCxnSpPr/>
            <p:nvPr/>
          </p:nvCxnSpPr>
          <p:spPr bwMode="auto">
            <a:xfrm rot="10800000" flipH="1">
              <a:off x="2906388" y="1234090"/>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9405F26-EE93-AA08-78AF-BC58DF88C39D}"/>
                </a:ext>
              </a:extLst>
            </p:cNvPr>
            <p:cNvCxnSpPr/>
            <p:nvPr/>
          </p:nvCxnSpPr>
          <p:spPr bwMode="auto">
            <a:xfrm rot="10800000" flipH="1">
              <a:off x="2906388" y="849915"/>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E7BB698-2FBB-D8F4-E719-A9D67E8271DE}"/>
                </a:ext>
              </a:extLst>
            </p:cNvPr>
            <p:cNvCxnSpPr/>
            <p:nvPr/>
          </p:nvCxnSpPr>
          <p:spPr bwMode="auto">
            <a:xfrm rot="10800000" flipH="1">
              <a:off x="2906388" y="3574065"/>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3AFD21F-80F1-B5C0-582B-F97B603AF002}"/>
                </a:ext>
              </a:extLst>
            </p:cNvPr>
            <p:cNvCxnSpPr/>
            <p:nvPr/>
          </p:nvCxnSpPr>
          <p:spPr bwMode="auto">
            <a:xfrm rot="10800000" flipH="1">
              <a:off x="2906388" y="3902678"/>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8DE43B-EBFC-3B54-7B0B-FA9954A21CD5}"/>
                </a:ext>
              </a:extLst>
            </p:cNvPr>
            <p:cNvCxnSpPr/>
            <p:nvPr/>
          </p:nvCxnSpPr>
          <p:spPr bwMode="auto">
            <a:xfrm rot="10800000" flipH="1">
              <a:off x="2906388" y="2804128"/>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2C8D7FF-BC54-8DCD-D562-468DEA687691}"/>
                </a:ext>
              </a:extLst>
            </p:cNvPr>
            <p:cNvCxnSpPr/>
            <p:nvPr/>
          </p:nvCxnSpPr>
          <p:spPr bwMode="auto">
            <a:xfrm rot="10800000" flipH="1">
              <a:off x="2906388" y="1619853"/>
              <a:ext cx="63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485">
              <a:extLst>
                <a:ext uri="{FF2B5EF4-FFF2-40B4-BE49-F238E27FC236}">
                  <a16:creationId xmlns:a16="http://schemas.microsoft.com/office/drawing/2014/main" id="{5A5F9F24-B660-76C0-C0B5-8A078413B45B}"/>
                </a:ext>
              </a:extLst>
            </p:cNvPr>
            <p:cNvSpPr txBox="1">
              <a:spLocks noChangeArrowheads="1"/>
            </p:cNvSpPr>
            <p:nvPr/>
          </p:nvSpPr>
          <p:spPr bwMode="auto">
            <a:xfrm>
              <a:off x="2446013" y="702278"/>
              <a:ext cx="4826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100</a:t>
              </a:r>
            </a:p>
          </p:txBody>
        </p:sp>
        <p:sp>
          <p:nvSpPr>
            <p:cNvPr id="92" name="TextBox 486">
              <a:extLst>
                <a:ext uri="{FF2B5EF4-FFF2-40B4-BE49-F238E27FC236}">
                  <a16:creationId xmlns:a16="http://schemas.microsoft.com/office/drawing/2014/main" id="{990D98E8-6DD2-B6B4-89A3-79159A70EAD7}"/>
                </a:ext>
              </a:extLst>
            </p:cNvPr>
            <p:cNvSpPr txBox="1">
              <a:spLocks noChangeArrowheads="1"/>
            </p:cNvSpPr>
            <p:nvPr/>
          </p:nvSpPr>
          <p:spPr bwMode="auto">
            <a:xfrm>
              <a:off x="2546026" y="1464278"/>
              <a:ext cx="38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60</a:t>
              </a:r>
            </a:p>
          </p:txBody>
        </p:sp>
        <p:sp>
          <p:nvSpPr>
            <p:cNvPr id="93" name="TextBox 487">
              <a:extLst>
                <a:ext uri="{FF2B5EF4-FFF2-40B4-BE49-F238E27FC236}">
                  <a16:creationId xmlns:a16="http://schemas.microsoft.com/office/drawing/2014/main" id="{822D9E39-8F99-02C4-0117-7981F01122E4}"/>
                </a:ext>
              </a:extLst>
            </p:cNvPr>
            <p:cNvSpPr txBox="1">
              <a:spLocks noChangeArrowheads="1"/>
            </p:cNvSpPr>
            <p:nvPr/>
          </p:nvSpPr>
          <p:spPr bwMode="auto">
            <a:xfrm>
              <a:off x="2546026" y="2608865"/>
              <a:ext cx="38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dirty="0"/>
                <a:t>0</a:t>
              </a:r>
            </a:p>
          </p:txBody>
        </p:sp>
        <p:sp>
          <p:nvSpPr>
            <p:cNvPr id="94" name="TextBox 488">
              <a:extLst>
                <a:ext uri="{FF2B5EF4-FFF2-40B4-BE49-F238E27FC236}">
                  <a16:creationId xmlns:a16="http://schemas.microsoft.com/office/drawing/2014/main" id="{AB4AF0B7-D68A-12D5-2DF2-CF043B06FE18}"/>
                </a:ext>
              </a:extLst>
            </p:cNvPr>
            <p:cNvSpPr txBox="1">
              <a:spLocks noChangeArrowheads="1"/>
            </p:cNvSpPr>
            <p:nvPr/>
          </p:nvSpPr>
          <p:spPr bwMode="auto">
            <a:xfrm>
              <a:off x="2485701" y="3372453"/>
              <a:ext cx="442912"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-40</a:t>
              </a:r>
            </a:p>
          </p:txBody>
        </p:sp>
        <p:sp>
          <p:nvSpPr>
            <p:cNvPr id="95" name="TextBox 489">
              <a:extLst>
                <a:ext uri="{FF2B5EF4-FFF2-40B4-BE49-F238E27FC236}">
                  <a16:creationId xmlns:a16="http://schemas.microsoft.com/office/drawing/2014/main" id="{796A1E2E-C2CA-38F2-9BE0-4A5598173EA0}"/>
                </a:ext>
              </a:extLst>
            </p:cNvPr>
            <p:cNvSpPr txBox="1">
              <a:spLocks noChangeArrowheads="1"/>
            </p:cNvSpPr>
            <p:nvPr/>
          </p:nvSpPr>
          <p:spPr bwMode="auto">
            <a:xfrm>
              <a:off x="2546026" y="1083278"/>
              <a:ext cx="38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80</a:t>
              </a:r>
            </a:p>
          </p:txBody>
        </p:sp>
        <p:sp>
          <p:nvSpPr>
            <p:cNvPr id="96" name="TextBox 490">
              <a:extLst>
                <a:ext uri="{FF2B5EF4-FFF2-40B4-BE49-F238E27FC236}">
                  <a16:creationId xmlns:a16="http://schemas.microsoft.com/office/drawing/2014/main" id="{0710E8A8-121E-FEEC-FE6A-E8C8326CF565}"/>
                </a:ext>
              </a:extLst>
            </p:cNvPr>
            <p:cNvSpPr txBox="1">
              <a:spLocks noChangeArrowheads="1"/>
            </p:cNvSpPr>
            <p:nvPr/>
          </p:nvSpPr>
          <p:spPr bwMode="auto">
            <a:xfrm>
              <a:off x="2546026" y="1846865"/>
              <a:ext cx="38258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40</a:t>
              </a:r>
            </a:p>
          </p:txBody>
        </p:sp>
        <p:sp>
          <p:nvSpPr>
            <p:cNvPr id="97" name="TextBox 491">
              <a:extLst>
                <a:ext uri="{FF2B5EF4-FFF2-40B4-BE49-F238E27FC236}">
                  <a16:creationId xmlns:a16="http://schemas.microsoft.com/office/drawing/2014/main" id="{384F6C59-12FA-F846-33F8-700D5C934828}"/>
                </a:ext>
              </a:extLst>
            </p:cNvPr>
            <p:cNvSpPr txBox="1">
              <a:spLocks noChangeArrowheads="1"/>
            </p:cNvSpPr>
            <p:nvPr/>
          </p:nvSpPr>
          <p:spPr bwMode="auto">
            <a:xfrm>
              <a:off x="2485701" y="2989865"/>
              <a:ext cx="4429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-20</a:t>
              </a:r>
            </a:p>
          </p:txBody>
        </p:sp>
        <p:sp>
          <p:nvSpPr>
            <p:cNvPr id="98" name="TextBox 492">
              <a:extLst>
                <a:ext uri="{FF2B5EF4-FFF2-40B4-BE49-F238E27FC236}">
                  <a16:creationId xmlns:a16="http://schemas.microsoft.com/office/drawing/2014/main" id="{A843C24F-921D-7678-9156-325C79D05CC4}"/>
                </a:ext>
              </a:extLst>
            </p:cNvPr>
            <p:cNvSpPr txBox="1">
              <a:spLocks noChangeArrowheads="1"/>
            </p:cNvSpPr>
            <p:nvPr/>
          </p:nvSpPr>
          <p:spPr bwMode="auto">
            <a:xfrm>
              <a:off x="2485701" y="3753453"/>
              <a:ext cx="4429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-60</a:t>
              </a:r>
            </a:p>
          </p:txBody>
        </p:sp>
        <p:sp>
          <p:nvSpPr>
            <p:cNvPr id="99" name="TextBox 493">
              <a:extLst>
                <a:ext uri="{FF2B5EF4-FFF2-40B4-BE49-F238E27FC236}">
                  <a16:creationId xmlns:a16="http://schemas.microsoft.com/office/drawing/2014/main" id="{DE6662EF-7746-D1B1-C570-92BF4FF73FC1}"/>
                </a:ext>
              </a:extLst>
            </p:cNvPr>
            <p:cNvSpPr txBox="1">
              <a:spLocks noChangeArrowheads="1"/>
            </p:cNvSpPr>
            <p:nvPr/>
          </p:nvSpPr>
          <p:spPr bwMode="auto">
            <a:xfrm>
              <a:off x="2546026" y="2227865"/>
              <a:ext cx="38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400" b="0"/>
                <a:t>20</a:t>
              </a:r>
            </a:p>
          </p:txBody>
        </p:sp>
        <p:grpSp>
          <p:nvGrpSpPr>
            <p:cNvPr id="100" name="Group 494">
              <a:extLst>
                <a:ext uri="{FF2B5EF4-FFF2-40B4-BE49-F238E27FC236}">
                  <a16:creationId xmlns:a16="http://schemas.microsoft.com/office/drawing/2014/main" id="{83A32B60-21ED-78CA-CC45-3651BE32D94B}"/>
                </a:ext>
              </a:extLst>
            </p:cNvPr>
            <p:cNvGrpSpPr>
              <a:grpSpLocks/>
            </p:cNvGrpSpPr>
            <p:nvPr/>
          </p:nvGrpSpPr>
          <p:grpSpPr bwMode="auto">
            <a:xfrm>
              <a:off x="2968301" y="3905853"/>
              <a:ext cx="5808662" cy="63500"/>
              <a:chOff x="2268628" y="5354236"/>
              <a:chExt cx="5810978" cy="64009"/>
            </a:xfrm>
          </p:grpSpPr>
          <p:cxnSp>
            <p:nvCxnSpPr>
              <p:cNvPr id="228" name="Straight Connector 227">
                <a:extLst>
                  <a:ext uri="{FF2B5EF4-FFF2-40B4-BE49-F238E27FC236}">
                    <a16:creationId xmlns:a16="http://schemas.microsoft.com/office/drawing/2014/main" id="{56B2E6F1-6DA9-235C-0997-ED9989922F81}"/>
                  </a:ext>
                </a:extLst>
              </p:cNvPr>
              <p:cNvCxnSpPr/>
              <p:nvPr/>
            </p:nvCxnSpPr>
            <p:spPr>
              <a:xfrm rot="16200000" flipH="1">
                <a:off x="3688177"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8AD79CD-0FAF-784D-55D9-DB56945986FF}"/>
                  </a:ext>
                </a:extLst>
              </p:cNvPr>
              <p:cNvCxnSpPr/>
              <p:nvPr/>
            </p:nvCxnSpPr>
            <p:spPr>
              <a:xfrm rot="16200000" flipH="1">
                <a:off x="5139731"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2DB2C161-967A-426C-72DF-B4AD3FDEE01B}"/>
                  </a:ext>
                </a:extLst>
              </p:cNvPr>
              <p:cNvCxnSpPr/>
              <p:nvPr/>
            </p:nvCxnSpPr>
            <p:spPr>
              <a:xfrm rot="16200000" flipH="1">
                <a:off x="6832680"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16A1DE9-AF31-C03F-F4B3-1D9F211D0BC6}"/>
                  </a:ext>
                </a:extLst>
              </p:cNvPr>
              <p:cNvCxnSpPr/>
              <p:nvPr/>
            </p:nvCxnSpPr>
            <p:spPr>
              <a:xfrm rot="16200000" flipH="1">
                <a:off x="2236624"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48E6B59-CFFB-653F-0448-77A29F2B9D91}"/>
                  </a:ext>
                </a:extLst>
              </p:cNvPr>
              <p:cNvCxnSpPr/>
              <p:nvPr/>
            </p:nvCxnSpPr>
            <p:spPr>
              <a:xfrm rot="16200000" flipH="1">
                <a:off x="3929573"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84B941F-3F73-D28D-6500-B14766FEDE5A}"/>
                  </a:ext>
                </a:extLst>
              </p:cNvPr>
              <p:cNvCxnSpPr/>
              <p:nvPr/>
            </p:nvCxnSpPr>
            <p:spPr>
              <a:xfrm rot="16200000" flipH="1">
                <a:off x="5381127"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717191A5-4B37-7119-D9EC-0BDAC80F0468}"/>
                  </a:ext>
                </a:extLst>
              </p:cNvPr>
              <p:cNvCxnSpPr/>
              <p:nvPr/>
            </p:nvCxnSpPr>
            <p:spPr>
              <a:xfrm rot="16200000" flipH="1">
                <a:off x="7075664"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0227E7-32A2-75BC-62AD-2FAD41CD6854}"/>
                  </a:ext>
                </a:extLst>
              </p:cNvPr>
              <p:cNvCxnSpPr/>
              <p:nvPr/>
            </p:nvCxnSpPr>
            <p:spPr>
              <a:xfrm rot="16200000" flipH="1">
                <a:off x="2478020"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53C1A4A1-26CC-3602-506A-04E3F2E66B3C}"/>
                  </a:ext>
                </a:extLst>
              </p:cNvPr>
              <p:cNvCxnSpPr/>
              <p:nvPr/>
            </p:nvCxnSpPr>
            <p:spPr>
              <a:xfrm rot="16200000" flipH="1">
                <a:off x="4172557"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AFFAF19-B557-F99E-7C08-215BEB6F1B51}"/>
                  </a:ext>
                </a:extLst>
              </p:cNvPr>
              <p:cNvCxnSpPr/>
              <p:nvPr/>
            </p:nvCxnSpPr>
            <p:spPr>
              <a:xfrm rot="16200000" flipH="1">
                <a:off x="5624111"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2A9FCB2-0026-14D2-3838-44DE6382200F}"/>
                  </a:ext>
                </a:extLst>
              </p:cNvPr>
              <p:cNvCxnSpPr/>
              <p:nvPr/>
            </p:nvCxnSpPr>
            <p:spPr>
              <a:xfrm rot="16200000" flipH="1">
                <a:off x="7317060"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F82B71D-32BC-317E-20A7-6D3E51107B82}"/>
                  </a:ext>
                </a:extLst>
              </p:cNvPr>
              <p:cNvCxnSpPr/>
              <p:nvPr/>
            </p:nvCxnSpPr>
            <p:spPr>
              <a:xfrm rot="16200000" flipH="1">
                <a:off x="2721004"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68FABD2-FCDC-34A1-9B2F-73CCE9BFE8C9}"/>
                  </a:ext>
                </a:extLst>
              </p:cNvPr>
              <p:cNvCxnSpPr/>
              <p:nvPr/>
            </p:nvCxnSpPr>
            <p:spPr>
              <a:xfrm rot="16200000" flipH="1">
                <a:off x="4413953"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86060A8E-2E38-0969-7053-A0935FBD7CB0}"/>
                  </a:ext>
                </a:extLst>
              </p:cNvPr>
              <p:cNvCxnSpPr/>
              <p:nvPr/>
            </p:nvCxnSpPr>
            <p:spPr>
              <a:xfrm rot="16200000" flipH="1">
                <a:off x="5865507"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2D7DE10-2D29-7D4B-39DE-2EA848C21C76}"/>
                  </a:ext>
                </a:extLst>
              </p:cNvPr>
              <p:cNvCxnSpPr/>
              <p:nvPr/>
            </p:nvCxnSpPr>
            <p:spPr>
              <a:xfrm rot="16200000" flipH="1">
                <a:off x="7558457"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BFF4BF3-A519-E249-D9CD-3D645C1574DA}"/>
                  </a:ext>
                </a:extLst>
              </p:cNvPr>
              <p:cNvCxnSpPr/>
              <p:nvPr/>
            </p:nvCxnSpPr>
            <p:spPr>
              <a:xfrm rot="16200000" flipH="1">
                <a:off x="2962400"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49D6637-6E14-277B-6818-2D6298F6DE87}"/>
                  </a:ext>
                </a:extLst>
              </p:cNvPr>
              <p:cNvCxnSpPr/>
              <p:nvPr/>
            </p:nvCxnSpPr>
            <p:spPr>
              <a:xfrm rot="16200000" flipH="1">
                <a:off x="4655349"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5E7BA3D8-1C01-4186-BF24-99A7625BFDA6}"/>
                  </a:ext>
                </a:extLst>
              </p:cNvPr>
              <p:cNvCxnSpPr/>
              <p:nvPr/>
            </p:nvCxnSpPr>
            <p:spPr>
              <a:xfrm rot="16200000" flipH="1">
                <a:off x="6106903"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AD64174-D8CB-797C-2B95-8CA74191A99C}"/>
                  </a:ext>
                </a:extLst>
              </p:cNvPr>
              <p:cNvCxnSpPr/>
              <p:nvPr/>
            </p:nvCxnSpPr>
            <p:spPr>
              <a:xfrm rot="16200000" flipH="1">
                <a:off x="7799853"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0746353-DEA0-FB38-319C-D302CEED3348}"/>
                  </a:ext>
                </a:extLst>
              </p:cNvPr>
              <p:cNvCxnSpPr/>
              <p:nvPr/>
            </p:nvCxnSpPr>
            <p:spPr>
              <a:xfrm rot="16200000" flipH="1">
                <a:off x="3203796"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7A241669-616D-3241-1B1F-26D1FB9ACA1A}"/>
                  </a:ext>
                </a:extLst>
              </p:cNvPr>
              <p:cNvCxnSpPr/>
              <p:nvPr/>
            </p:nvCxnSpPr>
            <p:spPr>
              <a:xfrm rot="16200000" flipH="1">
                <a:off x="4898334"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790C0EE-71E6-01EC-635F-BD21FDEF97E7}"/>
                  </a:ext>
                </a:extLst>
              </p:cNvPr>
              <p:cNvCxnSpPr/>
              <p:nvPr/>
            </p:nvCxnSpPr>
            <p:spPr>
              <a:xfrm rot="16200000" flipH="1">
                <a:off x="6349888"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FF80BD3B-D029-E8F7-A513-A940D8B00A50}"/>
                  </a:ext>
                </a:extLst>
              </p:cNvPr>
              <p:cNvCxnSpPr/>
              <p:nvPr/>
            </p:nvCxnSpPr>
            <p:spPr>
              <a:xfrm rot="16200000" flipH="1">
                <a:off x="8047601"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77A13B9C-1D9E-FCFC-16CB-E90EA0015E8E}"/>
                  </a:ext>
                </a:extLst>
              </p:cNvPr>
              <p:cNvCxnSpPr/>
              <p:nvPr/>
            </p:nvCxnSpPr>
            <p:spPr>
              <a:xfrm rot="16200000" flipH="1">
                <a:off x="3446781"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8EB529C-3F92-18E4-F2B5-7F15C773B85E}"/>
                  </a:ext>
                </a:extLst>
              </p:cNvPr>
              <p:cNvCxnSpPr/>
              <p:nvPr/>
            </p:nvCxnSpPr>
            <p:spPr>
              <a:xfrm rot="16200000" flipH="1">
                <a:off x="6591284" y="5386241"/>
                <a:ext cx="64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Rectangle 100">
              <a:extLst>
                <a:ext uri="{FF2B5EF4-FFF2-40B4-BE49-F238E27FC236}">
                  <a16:creationId xmlns:a16="http://schemas.microsoft.com/office/drawing/2014/main" id="{C96A8A92-6709-7438-A8CE-786BE49F5137}"/>
                </a:ext>
              </a:extLst>
            </p:cNvPr>
            <p:cNvSpPr/>
            <p:nvPr/>
          </p:nvSpPr>
          <p:spPr bwMode="auto">
            <a:xfrm>
              <a:off x="7376485" y="2671644"/>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02" name="Group 524">
              <a:extLst>
                <a:ext uri="{FF2B5EF4-FFF2-40B4-BE49-F238E27FC236}">
                  <a16:creationId xmlns:a16="http://schemas.microsoft.com/office/drawing/2014/main" id="{00ABE194-C56A-A6BB-C20A-E28EA3EDDA01}"/>
                </a:ext>
              </a:extLst>
            </p:cNvPr>
            <p:cNvGrpSpPr>
              <a:grpSpLocks/>
            </p:cNvGrpSpPr>
            <p:nvPr/>
          </p:nvGrpSpPr>
          <p:grpSpPr bwMode="auto">
            <a:xfrm>
              <a:off x="3062258" y="1449568"/>
              <a:ext cx="5703888" cy="1881188"/>
              <a:chOff x="2018990" y="2546350"/>
              <a:chExt cx="5705179" cy="1882657"/>
            </a:xfrm>
            <a:solidFill>
              <a:schemeClr val="accent2"/>
            </a:solidFill>
          </p:grpSpPr>
          <p:grpSp>
            <p:nvGrpSpPr>
              <p:cNvPr id="112" name="Group 525">
                <a:extLst>
                  <a:ext uri="{FF2B5EF4-FFF2-40B4-BE49-F238E27FC236}">
                    <a16:creationId xmlns:a16="http://schemas.microsoft.com/office/drawing/2014/main" id="{FDFF6D1E-F9B4-262D-5F70-E166D743A6F6}"/>
                  </a:ext>
                </a:extLst>
              </p:cNvPr>
              <p:cNvGrpSpPr>
                <a:grpSpLocks/>
              </p:cNvGrpSpPr>
              <p:nvPr/>
            </p:nvGrpSpPr>
            <p:grpSpPr bwMode="auto">
              <a:xfrm>
                <a:off x="6168568" y="2555880"/>
                <a:ext cx="107980" cy="988197"/>
                <a:chOff x="7329960" y="2489020"/>
                <a:chExt cx="88056" cy="381249"/>
              </a:xfrm>
              <a:grpFill/>
            </p:grpSpPr>
            <p:cxnSp>
              <p:nvCxnSpPr>
                <p:cNvPr id="225" name="Straight Connector 224">
                  <a:extLst>
                    <a:ext uri="{FF2B5EF4-FFF2-40B4-BE49-F238E27FC236}">
                      <a16:creationId xmlns:a16="http://schemas.microsoft.com/office/drawing/2014/main" id="{E52C028B-7D39-9043-9496-63C8F718608B}"/>
                    </a:ext>
                  </a:extLst>
                </p:cNvPr>
                <p:cNvCxnSpPr/>
                <p:nvPr/>
              </p:nvCxnSpPr>
              <p:spPr>
                <a:xfrm>
                  <a:off x="7374959" y="2489020"/>
                  <a:ext cx="0" cy="381249"/>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E63EC928-B029-9B66-6231-5FE7E7707AAD}"/>
                    </a:ext>
                  </a:extLst>
                </p:cNvPr>
                <p:cNvCxnSpPr/>
                <p:nvPr/>
              </p:nvCxnSpPr>
              <p:spPr>
                <a:xfrm rot="16200000">
                  <a:off x="7373986" y="2826243"/>
                  <a:ext cx="0" cy="8805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36CBCA9-6DF7-EDA2-6F9C-2CAE8E254221}"/>
                    </a:ext>
                  </a:extLst>
                </p:cNvPr>
                <p:cNvCxnSpPr/>
                <p:nvPr/>
              </p:nvCxnSpPr>
              <p:spPr>
                <a:xfrm rot="16200000">
                  <a:off x="7373990" y="2444994"/>
                  <a:ext cx="0" cy="8805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3" name="Oval 112">
                <a:extLst>
                  <a:ext uri="{FF2B5EF4-FFF2-40B4-BE49-F238E27FC236}">
                    <a16:creationId xmlns:a16="http://schemas.microsoft.com/office/drawing/2014/main" id="{2455F8FE-2155-5283-9CB2-6EF8B6E878CF}"/>
                  </a:ext>
                </a:extLst>
              </p:cNvPr>
              <p:cNvSpPr/>
              <p:nvPr/>
            </p:nvSpPr>
            <p:spPr>
              <a:xfrm>
                <a:off x="2018990" y="2746531"/>
                <a:ext cx="128617" cy="128687"/>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4" name="Oval 113">
                <a:extLst>
                  <a:ext uri="{FF2B5EF4-FFF2-40B4-BE49-F238E27FC236}">
                    <a16:creationId xmlns:a16="http://schemas.microsoft.com/office/drawing/2014/main" id="{5359B842-9D98-E2A0-036D-E8D4208D3F3F}"/>
                  </a:ext>
                </a:extLst>
              </p:cNvPr>
              <p:cNvSpPr/>
              <p:nvPr/>
            </p:nvSpPr>
            <p:spPr>
              <a:xfrm>
                <a:off x="2271460" y="3564732"/>
                <a:ext cx="128616" cy="128688"/>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Oval 114">
                <a:extLst>
                  <a:ext uri="{FF2B5EF4-FFF2-40B4-BE49-F238E27FC236}">
                    <a16:creationId xmlns:a16="http://schemas.microsoft.com/office/drawing/2014/main" id="{6E332101-2629-82C9-8534-202584B7C70A}"/>
                  </a:ext>
                </a:extLst>
              </p:cNvPr>
              <p:cNvSpPr/>
              <p:nvPr/>
            </p:nvSpPr>
            <p:spPr>
              <a:xfrm>
                <a:off x="3246406" y="3501182"/>
                <a:ext cx="127029" cy="128688"/>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6" name="Oval 115">
                <a:extLst>
                  <a:ext uri="{FF2B5EF4-FFF2-40B4-BE49-F238E27FC236}">
                    <a16:creationId xmlns:a16="http://schemas.microsoft.com/office/drawing/2014/main" id="{349786EF-161B-5960-D50B-ADF64F0ECA28}"/>
                  </a:ext>
                </a:extLst>
              </p:cNvPr>
              <p:cNvSpPr/>
              <p:nvPr/>
            </p:nvSpPr>
            <p:spPr>
              <a:xfrm>
                <a:off x="3970470" y="3561554"/>
                <a:ext cx="127029" cy="12709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 name="Oval 116">
                <a:extLst>
                  <a:ext uri="{FF2B5EF4-FFF2-40B4-BE49-F238E27FC236}">
                    <a16:creationId xmlns:a16="http://schemas.microsoft.com/office/drawing/2014/main" id="{54568EE5-685B-6D83-2A42-4B4D04D1F50C}"/>
                  </a:ext>
                </a:extLst>
              </p:cNvPr>
              <p:cNvSpPr/>
              <p:nvPr/>
            </p:nvSpPr>
            <p:spPr>
              <a:xfrm>
                <a:off x="5415422" y="3394737"/>
                <a:ext cx="128616" cy="12709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8" name="Oval 117">
                <a:extLst>
                  <a:ext uri="{FF2B5EF4-FFF2-40B4-BE49-F238E27FC236}">
                    <a16:creationId xmlns:a16="http://schemas.microsoft.com/office/drawing/2014/main" id="{D2620EA0-D4A3-A4A9-6CF8-0E1850AA6D56}"/>
                  </a:ext>
                </a:extLst>
              </p:cNvPr>
              <p:cNvSpPr/>
              <p:nvPr/>
            </p:nvSpPr>
            <p:spPr>
              <a:xfrm>
                <a:off x="6156951" y="3010262"/>
                <a:ext cx="128617" cy="12709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9" name="Oval 118">
                <a:extLst>
                  <a:ext uri="{FF2B5EF4-FFF2-40B4-BE49-F238E27FC236}">
                    <a16:creationId xmlns:a16="http://schemas.microsoft.com/office/drawing/2014/main" id="{810EB214-53FD-B3E2-681E-31BADEA9E4CC}"/>
                  </a:ext>
                </a:extLst>
              </p:cNvPr>
              <p:cNvSpPr/>
              <p:nvPr/>
            </p:nvSpPr>
            <p:spPr>
              <a:xfrm>
                <a:off x="6631722" y="3588563"/>
                <a:ext cx="127029" cy="128687"/>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0" name="Oval 119">
                <a:extLst>
                  <a:ext uri="{FF2B5EF4-FFF2-40B4-BE49-F238E27FC236}">
                    <a16:creationId xmlns:a16="http://schemas.microsoft.com/office/drawing/2014/main" id="{95BE985C-A5DB-9946-9251-AFDC294261FE}"/>
                  </a:ext>
                </a:extLst>
              </p:cNvPr>
              <p:cNvSpPr/>
              <p:nvPr/>
            </p:nvSpPr>
            <p:spPr>
              <a:xfrm>
                <a:off x="5666303" y="4071540"/>
                <a:ext cx="128616" cy="12709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1" name="Oval 120">
                <a:extLst>
                  <a:ext uri="{FF2B5EF4-FFF2-40B4-BE49-F238E27FC236}">
                    <a16:creationId xmlns:a16="http://schemas.microsoft.com/office/drawing/2014/main" id="{D5B10607-2AD7-6913-C15E-A9CFF463C890}"/>
                  </a:ext>
                </a:extLst>
              </p:cNvPr>
              <p:cNvSpPr/>
              <p:nvPr/>
            </p:nvSpPr>
            <p:spPr>
              <a:xfrm>
                <a:off x="4700885" y="3682298"/>
                <a:ext cx="128616" cy="12709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 name="Oval 121">
                <a:extLst>
                  <a:ext uri="{FF2B5EF4-FFF2-40B4-BE49-F238E27FC236}">
                    <a16:creationId xmlns:a16="http://schemas.microsoft.com/office/drawing/2014/main" id="{E7EF4812-EC03-511B-BC46-8747577F8783}"/>
                  </a:ext>
                </a:extLst>
              </p:cNvPr>
              <p:cNvSpPr/>
              <p:nvPr/>
            </p:nvSpPr>
            <p:spPr>
              <a:xfrm>
                <a:off x="4210236" y="4111258"/>
                <a:ext cx="128617" cy="128688"/>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 name="Oval 122">
                <a:extLst>
                  <a:ext uri="{FF2B5EF4-FFF2-40B4-BE49-F238E27FC236}">
                    <a16:creationId xmlns:a16="http://schemas.microsoft.com/office/drawing/2014/main" id="{4B128A42-9BE1-03CD-D84B-455DB9679188}"/>
                  </a:ext>
                </a:extLst>
              </p:cNvPr>
              <p:cNvSpPr/>
              <p:nvPr/>
            </p:nvSpPr>
            <p:spPr>
              <a:xfrm>
                <a:off x="6873076" y="3588563"/>
                <a:ext cx="127029" cy="128687"/>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4" name="Oval 123">
                <a:extLst>
                  <a:ext uri="{FF2B5EF4-FFF2-40B4-BE49-F238E27FC236}">
                    <a16:creationId xmlns:a16="http://schemas.microsoft.com/office/drawing/2014/main" id="{2E3355A9-37BB-FED4-8C30-22861D631219}"/>
                  </a:ext>
                </a:extLst>
              </p:cNvPr>
              <p:cNvSpPr/>
              <p:nvPr/>
            </p:nvSpPr>
            <p:spPr>
              <a:xfrm>
                <a:off x="7114431" y="3594918"/>
                <a:ext cx="127029" cy="128687"/>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25" name="Group 550">
                <a:extLst>
                  <a:ext uri="{FF2B5EF4-FFF2-40B4-BE49-F238E27FC236}">
                    <a16:creationId xmlns:a16="http://schemas.microsoft.com/office/drawing/2014/main" id="{264C593D-B1B9-E3FB-7F17-34B762704D62}"/>
                  </a:ext>
                </a:extLst>
              </p:cNvPr>
              <p:cNvGrpSpPr>
                <a:grpSpLocks/>
              </p:cNvGrpSpPr>
              <p:nvPr/>
            </p:nvGrpSpPr>
            <p:grpSpPr bwMode="auto">
              <a:xfrm>
                <a:off x="2053272" y="2546350"/>
                <a:ext cx="67277" cy="530352"/>
                <a:chOff x="7348220" y="2489200"/>
                <a:chExt cx="54864" cy="381000"/>
              </a:xfrm>
              <a:grpFill/>
            </p:grpSpPr>
            <p:cxnSp>
              <p:nvCxnSpPr>
                <p:cNvPr id="222" name="Straight Connector 221">
                  <a:extLst>
                    <a:ext uri="{FF2B5EF4-FFF2-40B4-BE49-F238E27FC236}">
                      <a16:creationId xmlns:a16="http://schemas.microsoft.com/office/drawing/2014/main" id="{14532FCA-2BA2-CB95-C5DC-17FC0D4551F5}"/>
                    </a:ext>
                  </a:extLst>
                </p:cNvPr>
                <p:cNvCxnSpPr/>
                <p:nvPr/>
              </p:nvCxnSpPr>
              <p:spPr>
                <a:xfrm>
                  <a:off x="7375944" y="2489200"/>
                  <a:ext cx="0" cy="38120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F36BBF-91A3-971E-94E0-6CC42CAB2B99}"/>
                    </a:ext>
                  </a:extLst>
                </p:cNvPr>
                <p:cNvCxnSpPr/>
                <p:nvPr/>
              </p:nvCxnSpPr>
              <p:spPr>
                <a:xfrm rot="16200000">
                  <a:off x="7375944" y="2843213"/>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7203F22B-8278-D1A4-6331-FE90A2CE3C89}"/>
                    </a:ext>
                  </a:extLst>
                </p:cNvPr>
                <p:cNvCxnSpPr/>
                <p:nvPr/>
              </p:nvCxnSpPr>
              <p:spPr>
                <a:xfrm rot="16200000">
                  <a:off x="7375944" y="2462007"/>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6" name="Group 551">
                <a:extLst>
                  <a:ext uri="{FF2B5EF4-FFF2-40B4-BE49-F238E27FC236}">
                    <a16:creationId xmlns:a16="http://schemas.microsoft.com/office/drawing/2014/main" id="{F8C11D56-4EAF-0598-0A48-A3F055BA9B69}"/>
                  </a:ext>
                </a:extLst>
              </p:cNvPr>
              <p:cNvGrpSpPr>
                <a:grpSpLocks/>
              </p:cNvGrpSpPr>
              <p:nvPr/>
            </p:nvGrpSpPr>
            <p:grpSpPr bwMode="auto">
              <a:xfrm>
                <a:off x="2276651" y="3518661"/>
                <a:ext cx="114721" cy="238313"/>
                <a:chOff x="7327386" y="2489328"/>
                <a:chExt cx="93554" cy="381911"/>
              </a:xfrm>
              <a:grpFill/>
            </p:grpSpPr>
            <p:cxnSp>
              <p:nvCxnSpPr>
                <p:cNvPr id="219" name="Straight Connector 218">
                  <a:extLst>
                    <a:ext uri="{FF2B5EF4-FFF2-40B4-BE49-F238E27FC236}">
                      <a16:creationId xmlns:a16="http://schemas.microsoft.com/office/drawing/2014/main" id="{F234BE89-6DCE-F69D-9966-CB7FC5C0767A}"/>
                    </a:ext>
                  </a:extLst>
                </p:cNvPr>
                <p:cNvCxnSpPr/>
                <p:nvPr/>
              </p:nvCxnSpPr>
              <p:spPr>
                <a:xfrm>
                  <a:off x="7376265" y="2489328"/>
                  <a:ext cx="0" cy="381909"/>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B4D4393-AB4E-4520-94BD-CAF87EFB3E90}"/>
                    </a:ext>
                  </a:extLst>
                </p:cNvPr>
                <p:cNvCxnSpPr/>
                <p:nvPr/>
              </p:nvCxnSpPr>
              <p:spPr>
                <a:xfrm rot="16200000">
                  <a:off x="7375619" y="2825918"/>
                  <a:ext cx="0" cy="906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61340EE-31EB-8383-4117-92933AD6DAC9}"/>
                    </a:ext>
                  </a:extLst>
                </p:cNvPr>
                <p:cNvCxnSpPr/>
                <p:nvPr/>
              </p:nvCxnSpPr>
              <p:spPr>
                <a:xfrm rot="16200000">
                  <a:off x="7372707" y="2444007"/>
                  <a:ext cx="0" cy="906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7" name="Group 552">
                <a:extLst>
                  <a:ext uri="{FF2B5EF4-FFF2-40B4-BE49-F238E27FC236}">
                    <a16:creationId xmlns:a16="http://schemas.microsoft.com/office/drawing/2014/main" id="{7855CB3E-D0D9-F09F-1B38-F7B9AAC5B211}"/>
                  </a:ext>
                </a:extLst>
              </p:cNvPr>
              <p:cNvGrpSpPr>
                <a:grpSpLocks/>
              </p:cNvGrpSpPr>
              <p:nvPr/>
            </p:nvGrpSpPr>
            <p:grpSpPr bwMode="auto">
              <a:xfrm>
                <a:off x="2525142" y="3830050"/>
                <a:ext cx="111150" cy="381298"/>
                <a:chOff x="7333186" y="2489512"/>
                <a:chExt cx="90642" cy="369475"/>
              </a:xfrm>
              <a:grpFill/>
            </p:grpSpPr>
            <p:cxnSp>
              <p:nvCxnSpPr>
                <p:cNvPr id="216" name="Straight Connector 215">
                  <a:extLst>
                    <a:ext uri="{FF2B5EF4-FFF2-40B4-BE49-F238E27FC236}">
                      <a16:creationId xmlns:a16="http://schemas.microsoft.com/office/drawing/2014/main" id="{F01D7351-A77D-7207-AA39-43C2881CCDB9}"/>
                    </a:ext>
                  </a:extLst>
                </p:cNvPr>
                <p:cNvCxnSpPr/>
                <p:nvPr/>
              </p:nvCxnSpPr>
              <p:spPr>
                <a:xfrm>
                  <a:off x="7376238" y="2489512"/>
                  <a:ext cx="0" cy="36947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988B925-6907-6842-1868-F2276D0B4E75}"/>
                    </a:ext>
                  </a:extLst>
                </p:cNvPr>
                <p:cNvCxnSpPr/>
                <p:nvPr/>
              </p:nvCxnSpPr>
              <p:spPr>
                <a:xfrm rot="16200000">
                  <a:off x="7378507" y="2813665"/>
                  <a:ext cx="0" cy="906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B0F39450-C655-3D75-5C26-4CA2C1E94774}"/>
                    </a:ext>
                  </a:extLst>
                </p:cNvPr>
                <p:cNvCxnSpPr/>
                <p:nvPr/>
              </p:nvCxnSpPr>
              <p:spPr>
                <a:xfrm rot="16200000">
                  <a:off x="7378507" y="2444191"/>
                  <a:ext cx="0" cy="906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8" name="Group 553">
                <a:extLst>
                  <a:ext uri="{FF2B5EF4-FFF2-40B4-BE49-F238E27FC236}">
                    <a16:creationId xmlns:a16="http://schemas.microsoft.com/office/drawing/2014/main" id="{B6FB411B-91AA-6078-B397-05A018DC7B38}"/>
                  </a:ext>
                </a:extLst>
              </p:cNvPr>
              <p:cNvGrpSpPr>
                <a:grpSpLocks/>
              </p:cNvGrpSpPr>
              <p:nvPr/>
            </p:nvGrpSpPr>
            <p:grpSpPr bwMode="auto">
              <a:xfrm>
                <a:off x="3005511" y="3744262"/>
                <a:ext cx="107977" cy="457558"/>
                <a:chOff x="7329867" y="2489512"/>
                <a:chExt cx="88054" cy="381298"/>
              </a:xfrm>
              <a:grpFill/>
            </p:grpSpPr>
            <p:cxnSp>
              <p:nvCxnSpPr>
                <p:cNvPr id="213" name="Straight Connector 212">
                  <a:extLst>
                    <a:ext uri="{FF2B5EF4-FFF2-40B4-BE49-F238E27FC236}">
                      <a16:creationId xmlns:a16="http://schemas.microsoft.com/office/drawing/2014/main" id="{BB206D71-821C-6F50-D101-A5D809F4FA7A}"/>
                    </a:ext>
                  </a:extLst>
                </p:cNvPr>
                <p:cNvCxnSpPr/>
                <p:nvPr/>
              </p:nvCxnSpPr>
              <p:spPr>
                <a:xfrm>
                  <a:off x="7374865" y="2489512"/>
                  <a:ext cx="0" cy="381298"/>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C075BE4-1495-D671-8143-A3E06CDCA4E6}"/>
                    </a:ext>
                  </a:extLst>
                </p:cNvPr>
                <p:cNvCxnSpPr/>
                <p:nvPr/>
              </p:nvCxnSpPr>
              <p:spPr>
                <a:xfrm rot="16200000">
                  <a:off x="7373893" y="2826784"/>
                  <a:ext cx="0" cy="8805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42E2BD6-B99F-D5D2-8F5C-F004E7323C05}"/>
                    </a:ext>
                  </a:extLst>
                </p:cNvPr>
                <p:cNvCxnSpPr/>
                <p:nvPr/>
              </p:nvCxnSpPr>
              <p:spPr>
                <a:xfrm rot="16200000">
                  <a:off x="7373895" y="2445486"/>
                  <a:ext cx="0" cy="8805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9" name="Group 554">
                <a:extLst>
                  <a:ext uri="{FF2B5EF4-FFF2-40B4-BE49-F238E27FC236}">
                    <a16:creationId xmlns:a16="http://schemas.microsoft.com/office/drawing/2014/main" id="{8D24799F-E4EF-C6CF-3A51-D7DB7D9E7906}"/>
                  </a:ext>
                </a:extLst>
              </p:cNvPr>
              <p:cNvGrpSpPr>
                <a:grpSpLocks/>
              </p:cNvGrpSpPr>
              <p:nvPr/>
            </p:nvGrpSpPr>
            <p:grpSpPr bwMode="auto">
              <a:xfrm>
                <a:off x="2791549" y="3763443"/>
                <a:ext cx="67277" cy="201168"/>
                <a:chOff x="7348220" y="2489200"/>
                <a:chExt cx="54864" cy="381000"/>
              </a:xfrm>
              <a:grpFill/>
            </p:grpSpPr>
            <p:cxnSp>
              <p:nvCxnSpPr>
                <p:cNvPr id="210" name="Straight Connector 209">
                  <a:extLst>
                    <a:ext uri="{FF2B5EF4-FFF2-40B4-BE49-F238E27FC236}">
                      <a16:creationId xmlns:a16="http://schemas.microsoft.com/office/drawing/2014/main" id="{922FD057-9B50-821A-A6F8-4ED41E0ECF5A}"/>
                    </a:ext>
                  </a:extLst>
                </p:cNvPr>
                <p:cNvCxnSpPr/>
                <p:nvPr/>
              </p:nvCxnSpPr>
              <p:spPr>
                <a:xfrm>
                  <a:off x="7376007" y="2488976"/>
                  <a:ext cx="0" cy="382139"/>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B9AC449-159C-85EF-B2F3-BACACB6D5F2E}"/>
                    </a:ext>
                  </a:extLst>
                </p:cNvPr>
                <p:cNvCxnSpPr/>
                <p:nvPr/>
              </p:nvCxnSpPr>
              <p:spPr>
                <a:xfrm rot="16200000">
                  <a:off x="7376008" y="2843922"/>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516DAED-5442-3F9B-D828-2BB163FB459C}"/>
                    </a:ext>
                  </a:extLst>
                </p:cNvPr>
                <p:cNvCxnSpPr/>
                <p:nvPr/>
              </p:nvCxnSpPr>
              <p:spPr>
                <a:xfrm rot="16200000">
                  <a:off x="7376008" y="2461783"/>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0" name="Group 555">
                <a:extLst>
                  <a:ext uri="{FF2B5EF4-FFF2-40B4-BE49-F238E27FC236}">
                    <a16:creationId xmlns:a16="http://schemas.microsoft.com/office/drawing/2014/main" id="{69AD119F-6E2A-7758-F990-186DBDB1AEA0}"/>
                  </a:ext>
                </a:extLst>
              </p:cNvPr>
              <p:cNvGrpSpPr>
                <a:grpSpLocks/>
              </p:cNvGrpSpPr>
              <p:nvPr/>
            </p:nvGrpSpPr>
            <p:grpSpPr bwMode="auto">
              <a:xfrm>
                <a:off x="3273017" y="3468771"/>
                <a:ext cx="67277" cy="228600"/>
                <a:chOff x="7348220" y="2489200"/>
                <a:chExt cx="54864" cy="381000"/>
              </a:xfrm>
              <a:grpFill/>
            </p:grpSpPr>
            <p:cxnSp>
              <p:nvCxnSpPr>
                <p:cNvPr id="207" name="Straight Connector 206">
                  <a:extLst>
                    <a:ext uri="{FF2B5EF4-FFF2-40B4-BE49-F238E27FC236}">
                      <a16:creationId xmlns:a16="http://schemas.microsoft.com/office/drawing/2014/main" id="{4B8AA928-A5D7-F48E-2A7E-33677FB95167}"/>
                    </a:ext>
                  </a:extLst>
                </p:cNvPr>
                <p:cNvCxnSpPr/>
                <p:nvPr/>
              </p:nvCxnSpPr>
              <p:spPr>
                <a:xfrm>
                  <a:off x="7375725" y="2490261"/>
                  <a:ext cx="0" cy="37865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AA4C5A4-EE01-2AB9-1BE3-D30EAC8FE496}"/>
                    </a:ext>
                  </a:extLst>
                </p:cNvPr>
                <p:cNvCxnSpPr/>
                <p:nvPr/>
              </p:nvCxnSpPr>
              <p:spPr>
                <a:xfrm rot="16200000">
                  <a:off x="7374429" y="2843013"/>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DE392945-FEE5-43C3-E970-0FFD1B5DCDA5}"/>
                    </a:ext>
                  </a:extLst>
                </p:cNvPr>
                <p:cNvCxnSpPr/>
                <p:nvPr/>
              </p:nvCxnSpPr>
              <p:spPr>
                <a:xfrm rot="16200000">
                  <a:off x="7374429" y="2464363"/>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1" name="Group 556">
                <a:extLst>
                  <a:ext uri="{FF2B5EF4-FFF2-40B4-BE49-F238E27FC236}">
                    <a16:creationId xmlns:a16="http://schemas.microsoft.com/office/drawing/2014/main" id="{CFAD991C-2DCF-07EB-4703-A4BE0AA165D4}"/>
                  </a:ext>
                </a:extLst>
              </p:cNvPr>
              <p:cNvGrpSpPr>
                <a:grpSpLocks/>
              </p:cNvGrpSpPr>
              <p:nvPr/>
            </p:nvGrpSpPr>
            <p:grpSpPr bwMode="auto">
              <a:xfrm>
                <a:off x="4004968" y="3490730"/>
                <a:ext cx="67277" cy="265176"/>
                <a:chOff x="7348220" y="2489200"/>
                <a:chExt cx="54864" cy="381000"/>
              </a:xfrm>
              <a:grpFill/>
            </p:grpSpPr>
            <p:cxnSp>
              <p:nvCxnSpPr>
                <p:cNvPr id="204" name="Straight Connector 203">
                  <a:extLst>
                    <a:ext uri="{FF2B5EF4-FFF2-40B4-BE49-F238E27FC236}">
                      <a16:creationId xmlns:a16="http://schemas.microsoft.com/office/drawing/2014/main" id="{0C5A752F-2246-18DC-370E-7BED1E330F17}"/>
                    </a:ext>
                  </a:extLst>
                </p:cNvPr>
                <p:cNvCxnSpPr/>
                <p:nvPr/>
              </p:nvCxnSpPr>
              <p:spPr>
                <a:xfrm>
                  <a:off x="7375766" y="2488239"/>
                  <a:ext cx="0" cy="38120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DB440C20-6986-5FBB-9B26-E8512EA447C4}"/>
                    </a:ext>
                  </a:extLst>
                </p:cNvPr>
                <p:cNvCxnSpPr/>
                <p:nvPr/>
              </p:nvCxnSpPr>
              <p:spPr>
                <a:xfrm rot="16200000">
                  <a:off x="7374472" y="2843547"/>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34689BE-217A-53F2-6EF4-8CBF80492EB7}"/>
                    </a:ext>
                  </a:extLst>
                </p:cNvPr>
                <p:cNvCxnSpPr/>
                <p:nvPr/>
              </p:nvCxnSpPr>
              <p:spPr>
                <a:xfrm rot="16200000">
                  <a:off x="7374472" y="2462342"/>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2" name="Group 557">
                <a:extLst>
                  <a:ext uri="{FF2B5EF4-FFF2-40B4-BE49-F238E27FC236}">
                    <a16:creationId xmlns:a16="http://schemas.microsoft.com/office/drawing/2014/main" id="{EEC5A6E2-B27E-361E-C741-8F638E377ABE}"/>
                  </a:ext>
                </a:extLst>
              </p:cNvPr>
              <p:cNvGrpSpPr>
                <a:grpSpLocks/>
              </p:cNvGrpSpPr>
              <p:nvPr/>
            </p:nvGrpSpPr>
            <p:grpSpPr bwMode="auto">
              <a:xfrm>
                <a:off x="3759069" y="3795022"/>
                <a:ext cx="67277" cy="201168"/>
                <a:chOff x="7348220" y="2489200"/>
                <a:chExt cx="54864" cy="381000"/>
              </a:xfrm>
              <a:grpFill/>
            </p:grpSpPr>
            <p:cxnSp>
              <p:nvCxnSpPr>
                <p:cNvPr id="201" name="Straight Connector 200">
                  <a:extLst>
                    <a:ext uri="{FF2B5EF4-FFF2-40B4-BE49-F238E27FC236}">
                      <a16:creationId xmlns:a16="http://schemas.microsoft.com/office/drawing/2014/main" id="{0987F9B6-0815-C3CB-A31D-E579A4BA24AA}"/>
                    </a:ext>
                  </a:extLst>
                </p:cNvPr>
                <p:cNvCxnSpPr/>
                <p:nvPr/>
              </p:nvCxnSpPr>
              <p:spPr>
                <a:xfrm>
                  <a:off x="7375588" y="2489346"/>
                  <a:ext cx="0" cy="382139"/>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BB08F85-C547-7D17-500B-E25CA3344707}"/>
                    </a:ext>
                  </a:extLst>
                </p:cNvPr>
                <p:cNvCxnSpPr/>
                <p:nvPr/>
              </p:nvCxnSpPr>
              <p:spPr>
                <a:xfrm rot="16200000">
                  <a:off x="7374941" y="2844940"/>
                  <a:ext cx="0" cy="5309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E6547167-37B6-34D9-7E93-4948460A3600}"/>
                    </a:ext>
                  </a:extLst>
                </p:cNvPr>
                <p:cNvCxnSpPr/>
                <p:nvPr/>
              </p:nvCxnSpPr>
              <p:spPr>
                <a:xfrm rot="16200000">
                  <a:off x="7374941" y="2462801"/>
                  <a:ext cx="0" cy="5309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3" name="Group 558">
                <a:extLst>
                  <a:ext uri="{FF2B5EF4-FFF2-40B4-BE49-F238E27FC236}">
                    <a16:creationId xmlns:a16="http://schemas.microsoft.com/office/drawing/2014/main" id="{D7F28413-BDDF-E3BB-4BF1-8D3796AED412}"/>
                  </a:ext>
                </a:extLst>
              </p:cNvPr>
              <p:cNvGrpSpPr>
                <a:grpSpLocks/>
              </p:cNvGrpSpPr>
              <p:nvPr/>
            </p:nvGrpSpPr>
            <p:grpSpPr bwMode="auto">
              <a:xfrm>
                <a:off x="3522299" y="3564259"/>
                <a:ext cx="67277" cy="466344"/>
                <a:chOff x="7348220" y="2489200"/>
                <a:chExt cx="54864" cy="381000"/>
              </a:xfrm>
              <a:grpFill/>
            </p:grpSpPr>
            <p:cxnSp>
              <p:nvCxnSpPr>
                <p:cNvPr id="198" name="Straight Connector 197">
                  <a:extLst>
                    <a:ext uri="{FF2B5EF4-FFF2-40B4-BE49-F238E27FC236}">
                      <a16:creationId xmlns:a16="http://schemas.microsoft.com/office/drawing/2014/main" id="{6C2A3E7A-7EC5-64B8-5A0C-7851BE688228}"/>
                    </a:ext>
                  </a:extLst>
                </p:cNvPr>
                <p:cNvCxnSpPr/>
                <p:nvPr/>
              </p:nvCxnSpPr>
              <p:spPr>
                <a:xfrm>
                  <a:off x="7375734" y="2489586"/>
                  <a:ext cx="0" cy="38031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BE17EFA-07E2-1DAB-8326-487E87B98D50}"/>
                    </a:ext>
                  </a:extLst>
                </p:cNvPr>
                <p:cNvCxnSpPr/>
                <p:nvPr/>
              </p:nvCxnSpPr>
              <p:spPr>
                <a:xfrm rot="16200000">
                  <a:off x="7374439" y="2844000"/>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D1DC908-B99E-01F0-2799-0C62F8B2C3A8}"/>
                    </a:ext>
                  </a:extLst>
                </p:cNvPr>
                <p:cNvCxnSpPr/>
                <p:nvPr/>
              </p:nvCxnSpPr>
              <p:spPr>
                <a:xfrm rot="16200000">
                  <a:off x="7374439" y="2463688"/>
                  <a:ext cx="0" cy="5179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4" name="Group 559">
                <a:extLst>
                  <a:ext uri="{FF2B5EF4-FFF2-40B4-BE49-F238E27FC236}">
                    <a16:creationId xmlns:a16="http://schemas.microsoft.com/office/drawing/2014/main" id="{2337A186-62CB-1F44-96F2-51EE018AA1E2}"/>
                  </a:ext>
                </a:extLst>
              </p:cNvPr>
              <p:cNvGrpSpPr>
                <a:grpSpLocks/>
              </p:cNvGrpSpPr>
              <p:nvPr/>
            </p:nvGrpSpPr>
            <p:grpSpPr bwMode="auto">
              <a:xfrm>
                <a:off x="4487992" y="3787434"/>
                <a:ext cx="67277" cy="182880"/>
                <a:chOff x="7348220" y="2489200"/>
                <a:chExt cx="54864" cy="381000"/>
              </a:xfrm>
              <a:grpFill/>
            </p:grpSpPr>
            <p:cxnSp>
              <p:nvCxnSpPr>
                <p:cNvPr id="195" name="Straight Connector 194">
                  <a:extLst>
                    <a:ext uri="{FF2B5EF4-FFF2-40B4-BE49-F238E27FC236}">
                      <a16:creationId xmlns:a16="http://schemas.microsoft.com/office/drawing/2014/main" id="{20CB98DE-263C-46F9-553A-F758B05FAD64}"/>
                    </a:ext>
                  </a:extLst>
                </p:cNvPr>
                <p:cNvCxnSpPr/>
                <p:nvPr/>
              </p:nvCxnSpPr>
              <p:spPr>
                <a:xfrm>
                  <a:off x="7375510" y="2488618"/>
                  <a:ext cx="0" cy="380637"/>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BA97BD6-C1C6-2695-BF94-6CCBC01DDE05}"/>
                    </a:ext>
                  </a:extLst>
                </p:cNvPr>
                <p:cNvCxnSpPr/>
                <p:nvPr/>
              </p:nvCxnSpPr>
              <p:spPr>
                <a:xfrm rot="16200000">
                  <a:off x="7374863" y="2842710"/>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F68C06D-C71A-CD0D-9A09-2EBE5B1251F2}"/>
                    </a:ext>
                  </a:extLst>
                </p:cNvPr>
                <p:cNvCxnSpPr/>
                <p:nvPr/>
              </p:nvCxnSpPr>
              <p:spPr>
                <a:xfrm rot="16200000">
                  <a:off x="7374863" y="2462072"/>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5" name="Group 560">
                <a:extLst>
                  <a:ext uri="{FF2B5EF4-FFF2-40B4-BE49-F238E27FC236}">
                    <a16:creationId xmlns:a16="http://schemas.microsoft.com/office/drawing/2014/main" id="{ED49A224-F4BE-11EC-1311-B3169933A295}"/>
                  </a:ext>
                </a:extLst>
              </p:cNvPr>
              <p:cNvGrpSpPr>
                <a:grpSpLocks/>
              </p:cNvGrpSpPr>
              <p:nvPr/>
            </p:nvGrpSpPr>
            <p:grpSpPr bwMode="auto">
              <a:xfrm>
                <a:off x="4970742" y="3633347"/>
                <a:ext cx="67277" cy="256032"/>
                <a:chOff x="7348220" y="2489200"/>
                <a:chExt cx="54864" cy="381000"/>
              </a:xfrm>
              <a:grpFill/>
            </p:grpSpPr>
            <p:cxnSp>
              <p:nvCxnSpPr>
                <p:cNvPr id="192" name="Straight Connector 191">
                  <a:extLst>
                    <a:ext uri="{FF2B5EF4-FFF2-40B4-BE49-F238E27FC236}">
                      <a16:creationId xmlns:a16="http://schemas.microsoft.com/office/drawing/2014/main" id="{04BE590B-73D2-FFB1-F281-89F38E439DDA}"/>
                    </a:ext>
                  </a:extLst>
                </p:cNvPr>
                <p:cNvCxnSpPr/>
                <p:nvPr/>
              </p:nvCxnSpPr>
              <p:spPr>
                <a:xfrm>
                  <a:off x="7375477" y="2488755"/>
                  <a:ext cx="0" cy="38063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E139340-7FF4-A16D-966E-3AA47123B113}"/>
                    </a:ext>
                  </a:extLst>
                </p:cNvPr>
                <p:cNvCxnSpPr/>
                <p:nvPr/>
              </p:nvCxnSpPr>
              <p:spPr>
                <a:xfrm rot="16200000">
                  <a:off x="7374830" y="2842844"/>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84991AE-0032-201F-B53E-AEF8378F7D77}"/>
                    </a:ext>
                  </a:extLst>
                </p:cNvPr>
                <p:cNvCxnSpPr/>
                <p:nvPr/>
              </p:nvCxnSpPr>
              <p:spPr>
                <a:xfrm rot="16200000">
                  <a:off x="7374830" y="2462209"/>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6" name="Group 561">
                <a:extLst>
                  <a:ext uri="{FF2B5EF4-FFF2-40B4-BE49-F238E27FC236}">
                    <a16:creationId xmlns:a16="http://schemas.microsoft.com/office/drawing/2014/main" id="{87607915-452A-EFB0-C79E-305E21C35C6B}"/>
                  </a:ext>
                </a:extLst>
              </p:cNvPr>
              <p:cNvGrpSpPr>
                <a:grpSpLocks/>
              </p:cNvGrpSpPr>
              <p:nvPr/>
            </p:nvGrpSpPr>
            <p:grpSpPr bwMode="auto">
              <a:xfrm>
                <a:off x="5697797" y="3889764"/>
                <a:ext cx="67277" cy="484632"/>
                <a:chOff x="7348220" y="2489200"/>
                <a:chExt cx="54864" cy="381000"/>
              </a:xfrm>
              <a:grpFill/>
            </p:grpSpPr>
            <p:cxnSp>
              <p:nvCxnSpPr>
                <p:cNvPr id="189" name="Straight Connector 188">
                  <a:extLst>
                    <a:ext uri="{FF2B5EF4-FFF2-40B4-BE49-F238E27FC236}">
                      <a16:creationId xmlns:a16="http://schemas.microsoft.com/office/drawing/2014/main" id="{904A41E5-2F92-F849-893A-FED3437922C1}"/>
                    </a:ext>
                  </a:extLst>
                </p:cNvPr>
                <p:cNvCxnSpPr/>
                <p:nvPr/>
              </p:nvCxnSpPr>
              <p:spPr>
                <a:xfrm>
                  <a:off x="7375627" y="2489718"/>
                  <a:ext cx="0" cy="380947"/>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31B3EE2-086B-B024-4C80-A9B81143FC78}"/>
                    </a:ext>
                  </a:extLst>
                </p:cNvPr>
                <p:cNvCxnSpPr/>
                <p:nvPr/>
              </p:nvCxnSpPr>
              <p:spPr>
                <a:xfrm rot="16200000">
                  <a:off x="7374980" y="2844120"/>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DCEE867-C3BD-77D4-4C00-D08C92860087}"/>
                    </a:ext>
                  </a:extLst>
                </p:cNvPr>
                <p:cNvCxnSpPr/>
                <p:nvPr/>
              </p:nvCxnSpPr>
              <p:spPr>
                <a:xfrm rot="16200000">
                  <a:off x="7374980" y="2463173"/>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7" name="Group 562">
                <a:extLst>
                  <a:ext uri="{FF2B5EF4-FFF2-40B4-BE49-F238E27FC236}">
                    <a16:creationId xmlns:a16="http://schemas.microsoft.com/office/drawing/2014/main" id="{D87B1441-0333-79A7-2471-79EDDC7149BB}"/>
                  </a:ext>
                </a:extLst>
              </p:cNvPr>
              <p:cNvGrpSpPr>
                <a:grpSpLocks/>
              </p:cNvGrpSpPr>
              <p:nvPr/>
            </p:nvGrpSpPr>
            <p:grpSpPr bwMode="auto">
              <a:xfrm>
                <a:off x="5215235" y="3473943"/>
                <a:ext cx="67277" cy="384048"/>
                <a:chOff x="7348220" y="2489200"/>
                <a:chExt cx="54864" cy="381000"/>
              </a:xfrm>
              <a:grpFill/>
            </p:grpSpPr>
            <p:cxnSp>
              <p:nvCxnSpPr>
                <p:cNvPr id="186" name="Straight Connector 185">
                  <a:extLst>
                    <a:ext uri="{FF2B5EF4-FFF2-40B4-BE49-F238E27FC236}">
                      <a16:creationId xmlns:a16="http://schemas.microsoft.com/office/drawing/2014/main" id="{681D5799-7519-6F4C-5829-7F20BA1778DE}"/>
                    </a:ext>
                  </a:extLst>
                </p:cNvPr>
                <p:cNvCxnSpPr/>
                <p:nvPr/>
              </p:nvCxnSpPr>
              <p:spPr>
                <a:xfrm>
                  <a:off x="7375507" y="2489429"/>
                  <a:ext cx="0" cy="381424"/>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665A56E-231A-D3F8-3EFB-1D7674977EF4}"/>
                    </a:ext>
                  </a:extLst>
                </p:cNvPr>
                <p:cNvCxnSpPr/>
                <p:nvPr/>
              </p:nvCxnSpPr>
              <p:spPr>
                <a:xfrm rot="16200000">
                  <a:off x="7374860" y="2844308"/>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E5E446A-F63D-4315-33EC-0ABBDFDE74F5}"/>
                    </a:ext>
                  </a:extLst>
                </p:cNvPr>
                <p:cNvCxnSpPr/>
                <p:nvPr/>
              </p:nvCxnSpPr>
              <p:spPr>
                <a:xfrm rot="16200000">
                  <a:off x="7374860" y="2462884"/>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8" name="Group 563">
                <a:extLst>
                  <a:ext uri="{FF2B5EF4-FFF2-40B4-BE49-F238E27FC236}">
                    <a16:creationId xmlns:a16="http://schemas.microsoft.com/office/drawing/2014/main" id="{CB031ABA-D261-5531-64C6-FB93604BA6A0}"/>
                  </a:ext>
                </a:extLst>
              </p:cNvPr>
              <p:cNvGrpSpPr>
                <a:grpSpLocks/>
              </p:cNvGrpSpPr>
              <p:nvPr/>
            </p:nvGrpSpPr>
            <p:grpSpPr bwMode="auto">
              <a:xfrm>
                <a:off x="5450804" y="3374614"/>
                <a:ext cx="67277" cy="192024"/>
                <a:chOff x="7348220" y="2489200"/>
                <a:chExt cx="54864" cy="381000"/>
              </a:xfrm>
              <a:grpFill/>
            </p:grpSpPr>
            <p:cxnSp>
              <p:nvCxnSpPr>
                <p:cNvPr id="183" name="Straight Connector 182">
                  <a:extLst>
                    <a:ext uri="{FF2B5EF4-FFF2-40B4-BE49-F238E27FC236}">
                      <a16:creationId xmlns:a16="http://schemas.microsoft.com/office/drawing/2014/main" id="{78E32585-A1E5-EADD-E933-06F4B19677CF}"/>
                    </a:ext>
                  </a:extLst>
                </p:cNvPr>
                <p:cNvCxnSpPr/>
                <p:nvPr/>
              </p:nvCxnSpPr>
              <p:spPr>
                <a:xfrm>
                  <a:off x="7375046" y="2488146"/>
                  <a:ext cx="0" cy="38142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E548114-B90F-65F0-2869-BFFF5B1116BD}"/>
                    </a:ext>
                  </a:extLst>
                </p:cNvPr>
                <p:cNvCxnSpPr/>
                <p:nvPr/>
              </p:nvCxnSpPr>
              <p:spPr>
                <a:xfrm rot="16200000">
                  <a:off x="7375046" y="2841083"/>
                  <a:ext cx="0" cy="5697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3B5C31B-6494-3922-EA84-1109FE3BF1BB}"/>
                    </a:ext>
                  </a:extLst>
                </p:cNvPr>
                <p:cNvCxnSpPr/>
                <p:nvPr/>
              </p:nvCxnSpPr>
              <p:spPr>
                <a:xfrm rot="16200000">
                  <a:off x="7375046" y="2459658"/>
                  <a:ext cx="0" cy="5697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9" name="Group 564">
                <a:extLst>
                  <a:ext uri="{FF2B5EF4-FFF2-40B4-BE49-F238E27FC236}">
                    <a16:creationId xmlns:a16="http://schemas.microsoft.com/office/drawing/2014/main" id="{F37E0502-7154-9A34-1A98-7EA4D3C795DF}"/>
                  </a:ext>
                </a:extLst>
              </p:cNvPr>
              <p:cNvGrpSpPr>
                <a:grpSpLocks/>
              </p:cNvGrpSpPr>
              <p:nvPr/>
            </p:nvGrpSpPr>
            <p:grpSpPr bwMode="auto">
              <a:xfrm>
                <a:off x="5941366" y="3792252"/>
                <a:ext cx="67277" cy="274320"/>
                <a:chOff x="7348220" y="2489200"/>
                <a:chExt cx="54864" cy="381000"/>
              </a:xfrm>
              <a:grpFill/>
            </p:grpSpPr>
            <p:cxnSp>
              <p:nvCxnSpPr>
                <p:cNvPr id="180" name="Straight Connector 179">
                  <a:extLst>
                    <a:ext uri="{FF2B5EF4-FFF2-40B4-BE49-F238E27FC236}">
                      <a16:creationId xmlns:a16="http://schemas.microsoft.com/office/drawing/2014/main" id="{4A1FB76F-5D55-2515-7F05-A8E3D44B690B}"/>
                    </a:ext>
                  </a:extLst>
                </p:cNvPr>
                <p:cNvCxnSpPr/>
                <p:nvPr/>
              </p:nvCxnSpPr>
              <p:spPr>
                <a:xfrm>
                  <a:off x="7376411" y="2488741"/>
                  <a:ext cx="0" cy="381738"/>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6423D0F-7091-8C4E-EAE7-AEFBC56481E8}"/>
                    </a:ext>
                  </a:extLst>
                </p:cNvPr>
                <p:cNvCxnSpPr/>
                <p:nvPr/>
              </p:nvCxnSpPr>
              <p:spPr>
                <a:xfrm rot="16200000">
                  <a:off x="7375117" y="2841992"/>
                  <a:ext cx="0" cy="5697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79D8A16-F505-15D6-FC5C-EFED802B4B00}"/>
                    </a:ext>
                  </a:extLst>
                </p:cNvPr>
                <p:cNvCxnSpPr/>
                <p:nvPr/>
              </p:nvCxnSpPr>
              <p:spPr>
                <a:xfrm rot="16200000">
                  <a:off x="7375117" y="2460254"/>
                  <a:ext cx="0" cy="5697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0" name="Group 565">
                <a:extLst>
                  <a:ext uri="{FF2B5EF4-FFF2-40B4-BE49-F238E27FC236}">
                    <a16:creationId xmlns:a16="http://schemas.microsoft.com/office/drawing/2014/main" id="{7B51B370-DC89-D86F-7688-FA37633D0E44}"/>
                  </a:ext>
                </a:extLst>
              </p:cNvPr>
              <p:cNvGrpSpPr>
                <a:grpSpLocks/>
              </p:cNvGrpSpPr>
              <p:nvPr/>
            </p:nvGrpSpPr>
            <p:grpSpPr bwMode="auto">
              <a:xfrm>
                <a:off x="4249865" y="3895191"/>
                <a:ext cx="49225" cy="533816"/>
                <a:chOff x="7357234" y="2465794"/>
                <a:chExt cx="40143" cy="404406"/>
              </a:xfrm>
              <a:grpFill/>
            </p:grpSpPr>
            <p:cxnSp>
              <p:nvCxnSpPr>
                <p:cNvPr id="177" name="Straight Connector 176">
                  <a:extLst>
                    <a:ext uri="{FF2B5EF4-FFF2-40B4-BE49-F238E27FC236}">
                      <a16:creationId xmlns:a16="http://schemas.microsoft.com/office/drawing/2014/main" id="{79D914B7-9A52-CE82-3CE4-2A56CDC6161E}"/>
                    </a:ext>
                  </a:extLst>
                </p:cNvPr>
                <p:cNvCxnSpPr/>
                <p:nvPr/>
              </p:nvCxnSpPr>
              <p:spPr>
                <a:xfrm>
                  <a:off x="7374066" y="2465794"/>
                  <a:ext cx="0" cy="40440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A0146B5-F809-D44C-4D20-3C1427BD8FE8}"/>
                    </a:ext>
                  </a:extLst>
                </p:cNvPr>
                <p:cNvCxnSpPr/>
                <p:nvPr/>
              </p:nvCxnSpPr>
              <p:spPr>
                <a:xfrm rot="16200000">
                  <a:off x="7377306" y="2850129"/>
                  <a:ext cx="0" cy="401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974F325-E783-A000-77E4-ADBF7E9F4938}"/>
                    </a:ext>
                  </a:extLst>
                </p:cNvPr>
                <p:cNvCxnSpPr/>
                <p:nvPr/>
              </p:nvCxnSpPr>
              <p:spPr>
                <a:xfrm rot="16200000">
                  <a:off x="7377305" y="2445723"/>
                  <a:ext cx="0" cy="4014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1" name="Group 566">
                <a:extLst>
                  <a:ext uri="{FF2B5EF4-FFF2-40B4-BE49-F238E27FC236}">
                    <a16:creationId xmlns:a16="http://schemas.microsoft.com/office/drawing/2014/main" id="{DFF99830-B4E1-89E5-2ADE-DD72901CE7F9}"/>
                  </a:ext>
                </a:extLst>
              </p:cNvPr>
              <p:cNvGrpSpPr>
                <a:grpSpLocks/>
              </p:cNvGrpSpPr>
              <p:nvPr/>
            </p:nvGrpSpPr>
            <p:grpSpPr bwMode="auto">
              <a:xfrm>
                <a:off x="4729060" y="3667006"/>
                <a:ext cx="67277" cy="164592"/>
                <a:chOff x="7348220" y="2489200"/>
                <a:chExt cx="54864" cy="381000"/>
              </a:xfrm>
              <a:grpFill/>
            </p:grpSpPr>
            <p:cxnSp>
              <p:nvCxnSpPr>
                <p:cNvPr id="174" name="Straight Connector 173">
                  <a:extLst>
                    <a:ext uri="{FF2B5EF4-FFF2-40B4-BE49-F238E27FC236}">
                      <a16:creationId xmlns:a16="http://schemas.microsoft.com/office/drawing/2014/main" id="{D434EFA7-801B-588D-C925-6C8B7EEF2284}"/>
                    </a:ext>
                  </a:extLst>
                </p:cNvPr>
                <p:cNvCxnSpPr/>
                <p:nvPr/>
              </p:nvCxnSpPr>
              <p:spPr>
                <a:xfrm>
                  <a:off x="7377039" y="2487822"/>
                  <a:ext cx="0" cy="382473"/>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89F2734-7DA5-D786-0BB8-BC6E397DB928}"/>
                    </a:ext>
                  </a:extLst>
                </p:cNvPr>
                <p:cNvCxnSpPr/>
                <p:nvPr/>
              </p:nvCxnSpPr>
              <p:spPr>
                <a:xfrm rot="16200000">
                  <a:off x="7375744" y="2843101"/>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60386FC-3C96-E4B0-9F90-67DB251EBFF1}"/>
                    </a:ext>
                  </a:extLst>
                </p:cNvPr>
                <p:cNvCxnSpPr/>
                <p:nvPr/>
              </p:nvCxnSpPr>
              <p:spPr>
                <a:xfrm rot="16200000">
                  <a:off x="7375744" y="2460628"/>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2" name="Group 567">
                <a:extLst>
                  <a:ext uri="{FF2B5EF4-FFF2-40B4-BE49-F238E27FC236}">
                    <a16:creationId xmlns:a16="http://schemas.microsoft.com/office/drawing/2014/main" id="{192B758F-FFA2-A036-149C-CA582F7D17CE}"/>
                  </a:ext>
                </a:extLst>
              </p:cNvPr>
              <p:cNvGrpSpPr>
                <a:grpSpLocks/>
              </p:cNvGrpSpPr>
              <p:nvPr/>
            </p:nvGrpSpPr>
            <p:grpSpPr bwMode="auto">
              <a:xfrm>
                <a:off x="6421409" y="3512197"/>
                <a:ext cx="67277" cy="612648"/>
                <a:chOff x="7348220" y="2489200"/>
                <a:chExt cx="54864" cy="381000"/>
              </a:xfrm>
              <a:grpFill/>
            </p:grpSpPr>
            <p:cxnSp>
              <p:nvCxnSpPr>
                <p:cNvPr id="171" name="Straight Connector 170">
                  <a:extLst>
                    <a:ext uri="{FF2B5EF4-FFF2-40B4-BE49-F238E27FC236}">
                      <a16:creationId xmlns:a16="http://schemas.microsoft.com/office/drawing/2014/main" id="{24B4EB61-989B-AA99-E885-1990C7DC3A49}"/>
                    </a:ext>
                  </a:extLst>
                </p:cNvPr>
                <p:cNvCxnSpPr/>
                <p:nvPr/>
              </p:nvCxnSpPr>
              <p:spPr>
                <a:xfrm>
                  <a:off x="7377291" y="2489267"/>
                  <a:ext cx="0" cy="381377"/>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E1D2F8C-D33A-19E4-16BF-0FA97D69D926}"/>
                    </a:ext>
                  </a:extLst>
                </p:cNvPr>
                <p:cNvCxnSpPr/>
                <p:nvPr/>
              </p:nvCxnSpPr>
              <p:spPr>
                <a:xfrm rot="16200000">
                  <a:off x="7375996" y="2843450"/>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9588A30-D49A-6A87-EF00-9A89DACE35ED}"/>
                    </a:ext>
                  </a:extLst>
                </p:cNvPr>
                <p:cNvCxnSpPr/>
                <p:nvPr/>
              </p:nvCxnSpPr>
              <p:spPr>
                <a:xfrm rot="16200000">
                  <a:off x="7375996" y="2462074"/>
                  <a:ext cx="0" cy="5438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3" name="Group 568">
                <a:extLst>
                  <a:ext uri="{FF2B5EF4-FFF2-40B4-BE49-F238E27FC236}">
                    <a16:creationId xmlns:a16="http://schemas.microsoft.com/office/drawing/2014/main" id="{B2B66DC7-13D9-C27E-44F1-E697E406FE2B}"/>
                  </a:ext>
                </a:extLst>
              </p:cNvPr>
              <p:cNvGrpSpPr>
                <a:grpSpLocks/>
              </p:cNvGrpSpPr>
              <p:nvPr/>
            </p:nvGrpSpPr>
            <p:grpSpPr bwMode="auto">
              <a:xfrm>
                <a:off x="6912524" y="3488761"/>
                <a:ext cx="67277" cy="356616"/>
                <a:chOff x="7348220" y="2489200"/>
                <a:chExt cx="54864" cy="381000"/>
              </a:xfrm>
              <a:grpFill/>
            </p:grpSpPr>
            <p:cxnSp>
              <p:nvCxnSpPr>
                <p:cNvPr id="168" name="Straight Connector 167">
                  <a:extLst>
                    <a:ext uri="{FF2B5EF4-FFF2-40B4-BE49-F238E27FC236}">
                      <a16:creationId xmlns:a16="http://schemas.microsoft.com/office/drawing/2014/main" id="{2CEE6DC5-F7D4-AEE5-CBFD-9A0CB60C3E3C}"/>
                    </a:ext>
                  </a:extLst>
                </p:cNvPr>
                <p:cNvCxnSpPr/>
                <p:nvPr/>
              </p:nvCxnSpPr>
              <p:spPr>
                <a:xfrm>
                  <a:off x="7375615" y="2488891"/>
                  <a:ext cx="0" cy="381909"/>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7717D25-291F-49A8-F6C1-22DAFB270CB0}"/>
                    </a:ext>
                  </a:extLst>
                </p:cNvPr>
                <p:cNvCxnSpPr/>
                <p:nvPr/>
              </p:nvCxnSpPr>
              <p:spPr>
                <a:xfrm rot="16200000">
                  <a:off x="7376263" y="2845549"/>
                  <a:ext cx="0" cy="5050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95E6DF1-467D-9CC6-AA97-86AB471729BC}"/>
                    </a:ext>
                  </a:extLst>
                </p:cNvPr>
                <p:cNvCxnSpPr/>
                <p:nvPr/>
              </p:nvCxnSpPr>
              <p:spPr>
                <a:xfrm rot="16200000">
                  <a:off x="7376263" y="2463640"/>
                  <a:ext cx="0" cy="5050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4" name="Group 569">
                <a:extLst>
                  <a:ext uri="{FF2B5EF4-FFF2-40B4-BE49-F238E27FC236}">
                    <a16:creationId xmlns:a16="http://schemas.microsoft.com/office/drawing/2014/main" id="{ABA75F70-92FC-C2C7-87DB-E2223FAF7E14}"/>
                  </a:ext>
                </a:extLst>
              </p:cNvPr>
              <p:cNvGrpSpPr>
                <a:grpSpLocks/>
              </p:cNvGrpSpPr>
              <p:nvPr/>
            </p:nvGrpSpPr>
            <p:grpSpPr bwMode="auto">
              <a:xfrm>
                <a:off x="7153912" y="3531094"/>
                <a:ext cx="67277" cy="292608"/>
                <a:chOff x="7348220" y="2489200"/>
                <a:chExt cx="54864" cy="381000"/>
              </a:xfrm>
              <a:grpFill/>
            </p:grpSpPr>
            <p:cxnSp>
              <p:nvCxnSpPr>
                <p:cNvPr id="165" name="Straight Connector 164">
                  <a:extLst>
                    <a:ext uri="{FF2B5EF4-FFF2-40B4-BE49-F238E27FC236}">
                      <a16:creationId xmlns:a16="http://schemas.microsoft.com/office/drawing/2014/main" id="{52B9A0EB-D932-A42D-B358-BEC712C7866F}"/>
                    </a:ext>
                  </a:extLst>
                </p:cNvPr>
                <p:cNvCxnSpPr/>
                <p:nvPr/>
              </p:nvCxnSpPr>
              <p:spPr>
                <a:xfrm>
                  <a:off x="7375588" y="2489557"/>
                  <a:ext cx="0" cy="38063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C8E0BB1-4F89-DAE3-57F0-9DBA51888333}"/>
                    </a:ext>
                  </a:extLst>
                </p:cNvPr>
                <p:cNvCxnSpPr/>
                <p:nvPr/>
              </p:nvCxnSpPr>
              <p:spPr>
                <a:xfrm rot="16200000">
                  <a:off x="7374941" y="2843647"/>
                  <a:ext cx="0" cy="5309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147FAF8-C6DB-E2B2-B2C8-5FF924F813CB}"/>
                    </a:ext>
                  </a:extLst>
                </p:cNvPr>
                <p:cNvCxnSpPr/>
                <p:nvPr/>
              </p:nvCxnSpPr>
              <p:spPr>
                <a:xfrm rot="16200000">
                  <a:off x="7374941" y="2463012"/>
                  <a:ext cx="0" cy="53091"/>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5" name="Group 570">
                <a:extLst>
                  <a:ext uri="{FF2B5EF4-FFF2-40B4-BE49-F238E27FC236}">
                    <a16:creationId xmlns:a16="http://schemas.microsoft.com/office/drawing/2014/main" id="{5ED48724-A05A-B0DD-EB19-B16DC74EBAB7}"/>
                  </a:ext>
                </a:extLst>
              </p:cNvPr>
              <p:cNvGrpSpPr>
                <a:grpSpLocks/>
              </p:cNvGrpSpPr>
              <p:nvPr/>
            </p:nvGrpSpPr>
            <p:grpSpPr bwMode="auto">
              <a:xfrm>
                <a:off x="7387513" y="3461244"/>
                <a:ext cx="67277" cy="457200"/>
                <a:chOff x="7348220" y="2489200"/>
                <a:chExt cx="54864" cy="381000"/>
              </a:xfrm>
              <a:grpFill/>
            </p:grpSpPr>
            <p:cxnSp>
              <p:nvCxnSpPr>
                <p:cNvPr id="162" name="Straight Connector 161">
                  <a:extLst>
                    <a:ext uri="{FF2B5EF4-FFF2-40B4-BE49-F238E27FC236}">
                      <a16:creationId xmlns:a16="http://schemas.microsoft.com/office/drawing/2014/main" id="{5426CBFB-A44A-F1E8-92C9-033680619C91}"/>
                    </a:ext>
                  </a:extLst>
                </p:cNvPr>
                <p:cNvCxnSpPr/>
                <p:nvPr/>
              </p:nvCxnSpPr>
              <p:spPr>
                <a:xfrm>
                  <a:off x="7374142" y="2489383"/>
                  <a:ext cx="0" cy="381298"/>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780B4EA-7788-9360-43CC-24E3AEE8746C}"/>
                    </a:ext>
                  </a:extLst>
                </p:cNvPr>
                <p:cNvCxnSpPr/>
                <p:nvPr/>
              </p:nvCxnSpPr>
              <p:spPr>
                <a:xfrm rot="16200000">
                  <a:off x="7374790" y="2844136"/>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8E23FC1-3EE3-4EA4-CE8D-94E14B593FE2}"/>
                    </a:ext>
                  </a:extLst>
                </p:cNvPr>
                <p:cNvCxnSpPr/>
                <p:nvPr/>
              </p:nvCxnSpPr>
              <p:spPr>
                <a:xfrm rot="16200000">
                  <a:off x="7374790" y="2462838"/>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6" name="Group 571">
                <a:extLst>
                  <a:ext uri="{FF2B5EF4-FFF2-40B4-BE49-F238E27FC236}">
                    <a16:creationId xmlns:a16="http://schemas.microsoft.com/office/drawing/2014/main" id="{35046264-AA49-332B-7D88-E8CC85E9ACF8}"/>
                  </a:ext>
                </a:extLst>
              </p:cNvPr>
              <p:cNvGrpSpPr>
                <a:grpSpLocks/>
              </p:cNvGrpSpPr>
              <p:nvPr/>
            </p:nvGrpSpPr>
            <p:grpSpPr bwMode="auto">
              <a:xfrm>
                <a:off x="7628901" y="3569194"/>
                <a:ext cx="67277" cy="402336"/>
                <a:chOff x="7348220" y="2489200"/>
                <a:chExt cx="54864" cy="381000"/>
              </a:xfrm>
              <a:grpFill/>
            </p:grpSpPr>
            <p:cxnSp>
              <p:nvCxnSpPr>
                <p:cNvPr id="159" name="Straight Connector 158">
                  <a:extLst>
                    <a:ext uri="{FF2B5EF4-FFF2-40B4-BE49-F238E27FC236}">
                      <a16:creationId xmlns:a16="http://schemas.microsoft.com/office/drawing/2014/main" id="{D11455F4-60CD-7A82-CA28-B8495D725651}"/>
                    </a:ext>
                  </a:extLst>
                </p:cNvPr>
                <p:cNvCxnSpPr/>
                <p:nvPr/>
              </p:nvCxnSpPr>
              <p:spPr>
                <a:xfrm>
                  <a:off x="7374114" y="2489488"/>
                  <a:ext cx="0" cy="380635"/>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CA2E2D-B88C-F5B9-D6A7-08E61ED1E0BF}"/>
                    </a:ext>
                  </a:extLst>
                </p:cNvPr>
                <p:cNvCxnSpPr/>
                <p:nvPr/>
              </p:nvCxnSpPr>
              <p:spPr>
                <a:xfrm rot="16200000">
                  <a:off x="7374762" y="2843578"/>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36A4123-1172-E7F8-826F-BC665C157E11}"/>
                    </a:ext>
                  </a:extLst>
                </p:cNvPr>
                <p:cNvCxnSpPr/>
                <p:nvPr/>
              </p:nvCxnSpPr>
              <p:spPr>
                <a:xfrm rot="16200000">
                  <a:off x="7374762" y="2462943"/>
                  <a:ext cx="0" cy="5309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7" name="Oval 146">
                <a:extLst>
                  <a:ext uri="{FF2B5EF4-FFF2-40B4-BE49-F238E27FC236}">
                    <a16:creationId xmlns:a16="http://schemas.microsoft.com/office/drawing/2014/main" id="{8EAAD678-74AF-8CD7-A6B9-354865DAE805}"/>
                  </a:ext>
                </a:extLst>
              </p:cNvPr>
              <p:cNvSpPr/>
              <p:nvPr/>
            </p:nvSpPr>
            <p:spPr>
              <a:xfrm>
                <a:off x="2520754" y="3973038"/>
                <a:ext cx="119090" cy="11756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8" name="Oval 147">
                <a:extLst>
                  <a:ext uri="{FF2B5EF4-FFF2-40B4-BE49-F238E27FC236}">
                    <a16:creationId xmlns:a16="http://schemas.microsoft.com/office/drawing/2014/main" id="{FB891769-101C-E911-2B01-7DDD2EAB86E6}"/>
                  </a:ext>
                </a:extLst>
              </p:cNvPr>
              <p:cNvSpPr/>
              <p:nvPr/>
            </p:nvSpPr>
            <p:spPr>
              <a:xfrm>
                <a:off x="2770048" y="3807809"/>
                <a:ext cx="117502" cy="119155"/>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9" name="Oval 148">
                <a:extLst>
                  <a:ext uri="{FF2B5EF4-FFF2-40B4-BE49-F238E27FC236}">
                    <a16:creationId xmlns:a16="http://schemas.microsoft.com/office/drawing/2014/main" id="{25E359B7-F801-33CB-7C3C-909C90941643}"/>
                  </a:ext>
                </a:extLst>
              </p:cNvPr>
              <p:cNvSpPr/>
              <p:nvPr/>
            </p:nvSpPr>
            <p:spPr>
              <a:xfrm>
                <a:off x="3001875" y="3928554"/>
                <a:ext cx="119089" cy="119155"/>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0" name="Oval 149">
                <a:extLst>
                  <a:ext uri="{FF2B5EF4-FFF2-40B4-BE49-F238E27FC236}">
                    <a16:creationId xmlns:a16="http://schemas.microsoft.com/office/drawing/2014/main" id="{27A418E3-AC78-60C8-9C1B-CFB0D282BC4A}"/>
                  </a:ext>
                </a:extLst>
              </p:cNvPr>
              <p:cNvSpPr/>
              <p:nvPr/>
            </p:nvSpPr>
            <p:spPr>
              <a:xfrm>
                <a:off x="3730702" y="3831640"/>
                <a:ext cx="119090"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1" name="Oval 150">
                <a:extLst>
                  <a:ext uri="{FF2B5EF4-FFF2-40B4-BE49-F238E27FC236}">
                    <a16:creationId xmlns:a16="http://schemas.microsoft.com/office/drawing/2014/main" id="{990D6D7A-EDA6-2F49-0CAB-8FFFAFF5DDC1}"/>
                  </a:ext>
                </a:extLst>
              </p:cNvPr>
              <p:cNvSpPr/>
              <p:nvPr/>
            </p:nvSpPr>
            <p:spPr>
              <a:xfrm>
                <a:off x="3497288" y="3742670"/>
                <a:ext cx="119089"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2" name="Oval 151">
                <a:extLst>
                  <a:ext uri="{FF2B5EF4-FFF2-40B4-BE49-F238E27FC236}">
                    <a16:creationId xmlns:a16="http://schemas.microsoft.com/office/drawing/2014/main" id="{68ADEC94-E2D7-8474-A703-0360B324C9C3}"/>
                  </a:ext>
                </a:extLst>
              </p:cNvPr>
              <p:cNvSpPr/>
              <p:nvPr/>
            </p:nvSpPr>
            <p:spPr>
              <a:xfrm>
                <a:off x="5194709" y="3615571"/>
                <a:ext cx="117502"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 name="Oval 152">
                <a:extLst>
                  <a:ext uri="{FF2B5EF4-FFF2-40B4-BE49-F238E27FC236}">
                    <a16:creationId xmlns:a16="http://schemas.microsoft.com/office/drawing/2014/main" id="{E9B331D5-84CE-BE85-1920-EB763B03C5E7}"/>
                  </a:ext>
                </a:extLst>
              </p:cNvPr>
              <p:cNvSpPr/>
              <p:nvPr/>
            </p:nvSpPr>
            <p:spPr>
              <a:xfrm>
                <a:off x="4953354" y="3704541"/>
                <a:ext cx="117502"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4" name="Oval 153">
                <a:extLst>
                  <a:ext uri="{FF2B5EF4-FFF2-40B4-BE49-F238E27FC236}">
                    <a16:creationId xmlns:a16="http://schemas.microsoft.com/office/drawing/2014/main" id="{FBC6494A-50D5-E88D-968B-6D65B5CAD831}"/>
                  </a:ext>
                </a:extLst>
              </p:cNvPr>
              <p:cNvSpPr/>
              <p:nvPr/>
            </p:nvSpPr>
            <p:spPr>
              <a:xfrm>
                <a:off x="4459530" y="3820519"/>
                <a:ext cx="117502" cy="119155"/>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5" name="Oval 154">
                <a:extLst>
                  <a:ext uri="{FF2B5EF4-FFF2-40B4-BE49-F238E27FC236}">
                    <a16:creationId xmlns:a16="http://schemas.microsoft.com/office/drawing/2014/main" id="{DC68ED16-33AF-06F7-9C32-47B8A569D7FE}"/>
                  </a:ext>
                </a:extLst>
              </p:cNvPr>
              <p:cNvSpPr/>
              <p:nvPr/>
            </p:nvSpPr>
            <p:spPr>
              <a:xfrm>
                <a:off x="6404657" y="3780800"/>
                <a:ext cx="119090"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6" name="Oval 155">
                <a:extLst>
                  <a:ext uri="{FF2B5EF4-FFF2-40B4-BE49-F238E27FC236}">
                    <a16:creationId xmlns:a16="http://schemas.microsoft.com/office/drawing/2014/main" id="{6126D092-EEE4-EFD5-4926-1E25DF860BA8}"/>
                  </a:ext>
                </a:extLst>
              </p:cNvPr>
              <p:cNvSpPr/>
              <p:nvPr/>
            </p:nvSpPr>
            <p:spPr>
              <a:xfrm>
                <a:off x="5920361" y="3866592"/>
                <a:ext cx="119089" cy="11915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7" name="Oval 156">
                <a:extLst>
                  <a:ext uri="{FF2B5EF4-FFF2-40B4-BE49-F238E27FC236}">
                    <a16:creationId xmlns:a16="http://schemas.microsoft.com/office/drawing/2014/main" id="{B7641508-26A2-B025-3F96-0F8E3BE5E7C7}"/>
                  </a:ext>
                </a:extLst>
              </p:cNvPr>
              <p:cNvSpPr/>
              <p:nvPr/>
            </p:nvSpPr>
            <p:spPr>
              <a:xfrm>
                <a:off x="7365313" y="3639403"/>
                <a:ext cx="117502" cy="119155"/>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8" name="Oval 157">
                <a:extLst>
                  <a:ext uri="{FF2B5EF4-FFF2-40B4-BE49-F238E27FC236}">
                    <a16:creationId xmlns:a16="http://schemas.microsoft.com/office/drawing/2014/main" id="{67D0E11C-67F7-E988-AB09-7961B1212B93}"/>
                  </a:ext>
                </a:extLst>
              </p:cNvPr>
              <p:cNvSpPr/>
              <p:nvPr/>
            </p:nvSpPr>
            <p:spPr>
              <a:xfrm>
                <a:off x="7605079" y="3720428"/>
                <a:ext cx="119090" cy="11756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03" name="Group 641">
              <a:extLst>
                <a:ext uri="{FF2B5EF4-FFF2-40B4-BE49-F238E27FC236}">
                  <a16:creationId xmlns:a16="http://schemas.microsoft.com/office/drawing/2014/main" id="{DAC9A7BC-C727-8684-E9C0-5AE415D6A472}"/>
                </a:ext>
              </a:extLst>
            </p:cNvPr>
            <p:cNvGrpSpPr>
              <a:grpSpLocks/>
            </p:cNvGrpSpPr>
            <p:nvPr/>
          </p:nvGrpSpPr>
          <p:grpSpPr bwMode="auto">
            <a:xfrm>
              <a:off x="7705401" y="2485040"/>
              <a:ext cx="66675" cy="146050"/>
              <a:chOff x="7348220" y="2489200"/>
              <a:chExt cx="54864" cy="381000"/>
            </a:xfrm>
          </p:grpSpPr>
          <p:cxnSp>
            <p:nvCxnSpPr>
              <p:cNvPr id="109" name="Straight Connector 108">
                <a:extLst>
                  <a:ext uri="{FF2B5EF4-FFF2-40B4-BE49-F238E27FC236}">
                    <a16:creationId xmlns:a16="http://schemas.microsoft.com/office/drawing/2014/main" id="{C1DCC3BB-BD92-DBAF-9389-964B739EE84B}"/>
                  </a:ext>
                </a:extLst>
              </p:cNvPr>
              <p:cNvCxnSpPr/>
              <p:nvPr/>
            </p:nvCxnSpPr>
            <p:spPr>
              <a:xfrm>
                <a:off x="7376958" y="2489200"/>
                <a:ext cx="0" cy="381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0DDD8B8-8CA4-2C3B-7E24-4BF5D5AD3836}"/>
                  </a:ext>
                </a:extLst>
              </p:cNvPr>
              <p:cNvCxnSpPr/>
              <p:nvPr/>
            </p:nvCxnSpPr>
            <p:spPr>
              <a:xfrm rot="16200000">
                <a:off x="7375652" y="2842767"/>
                <a:ext cx="0" cy="5486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01ABFE3-8E69-11A8-B69B-8E264C57BD98}"/>
                  </a:ext>
                </a:extLst>
              </p:cNvPr>
              <p:cNvCxnSpPr/>
              <p:nvPr/>
            </p:nvCxnSpPr>
            <p:spPr>
              <a:xfrm rot="16200000">
                <a:off x="7375652" y="2461767"/>
                <a:ext cx="0" cy="5486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4" name="Rectangle 103">
              <a:extLst>
                <a:ext uri="{FF2B5EF4-FFF2-40B4-BE49-F238E27FC236}">
                  <a16:creationId xmlns:a16="http://schemas.microsoft.com/office/drawing/2014/main" id="{82A03AB8-132F-0929-6801-F13092B5FCA3}"/>
                </a:ext>
              </a:extLst>
            </p:cNvPr>
            <p:cNvSpPr/>
            <p:nvPr/>
          </p:nvSpPr>
          <p:spPr bwMode="auto">
            <a:xfrm>
              <a:off x="6169098" y="2766613"/>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5" name="Rectangle 104">
              <a:extLst>
                <a:ext uri="{FF2B5EF4-FFF2-40B4-BE49-F238E27FC236}">
                  <a16:creationId xmlns:a16="http://schemas.microsoft.com/office/drawing/2014/main" id="{E0909964-4BF2-3144-5474-00515D0266B4}"/>
                </a:ext>
              </a:extLst>
            </p:cNvPr>
            <p:cNvSpPr/>
            <p:nvPr/>
          </p:nvSpPr>
          <p:spPr bwMode="auto">
            <a:xfrm>
              <a:off x="6423607" y="2688466"/>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6" name="Rectangle 105">
              <a:extLst>
                <a:ext uri="{FF2B5EF4-FFF2-40B4-BE49-F238E27FC236}">
                  <a16:creationId xmlns:a16="http://schemas.microsoft.com/office/drawing/2014/main" id="{210019B0-EBEA-766F-4B94-CD80FE54A0C7}"/>
                </a:ext>
              </a:extLst>
            </p:cNvPr>
            <p:cNvSpPr/>
            <p:nvPr/>
          </p:nvSpPr>
          <p:spPr bwMode="auto">
            <a:xfrm>
              <a:off x="6653245" y="2696984"/>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7" name="Rectangle 106">
              <a:extLst>
                <a:ext uri="{FF2B5EF4-FFF2-40B4-BE49-F238E27FC236}">
                  <a16:creationId xmlns:a16="http://schemas.microsoft.com/office/drawing/2014/main" id="{C5AFF46D-7796-E613-25BB-E19A1027E120}"/>
                </a:ext>
              </a:extLst>
            </p:cNvPr>
            <p:cNvSpPr/>
            <p:nvPr/>
          </p:nvSpPr>
          <p:spPr bwMode="auto">
            <a:xfrm>
              <a:off x="6893060" y="2681515"/>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8" name="Rectangle 107">
              <a:extLst>
                <a:ext uri="{FF2B5EF4-FFF2-40B4-BE49-F238E27FC236}">
                  <a16:creationId xmlns:a16="http://schemas.microsoft.com/office/drawing/2014/main" id="{96B4CED3-E7CE-34C5-F49B-59838DDF4F28}"/>
                </a:ext>
              </a:extLst>
            </p:cNvPr>
            <p:cNvSpPr/>
            <p:nvPr/>
          </p:nvSpPr>
          <p:spPr bwMode="auto">
            <a:xfrm>
              <a:off x="7135819" y="2677993"/>
              <a:ext cx="109698" cy="10971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16" name="TextBox 315">
            <a:extLst>
              <a:ext uri="{FF2B5EF4-FFF2-40B4-BE49-F238E27FC236}">
                <a16:creationId xmlns:a16="http://schemas.microsoft.com/office/drawing/2014/main" id="{9574C9F1-AC5A-138C-41A3-950896437C51}"/>
              </a:ext>
            </a:extLst>
          </p:cNvPr>
          <p:cNvSpPr txBox="1"/>
          <p:nvPr/>
        </p:nvSpPr>
        <p:spPr>
          <a:xfrm>
            <a:off x="629235" y="6269725"/>
            <a:ext cx="2384201"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Wada et al. AIDS 2015;29</a:t>
            </a:r>
          </a:p>
        </p:txBody>
      </p:sp>
      <p:sp>
        <p:nvSpPr>
          <p:cNvPr id="317" name="TextBox 522">
            <a:extLst>
              <a:ext uri="{FF2B5EF4-FFF2-40B4-BE49-F238E27FC236}">
                <a16:creationId xmlns:a16="http://schemas.microsoft.com/office/drawing/2014/main" id="{95C224DB-12AD-9A69-6171-61EF83730EFD}"/>
              </a:ext>
            </a:extLst>
          </p:cNvPr>
          <p:cNvSpPr txBox="1">
            <a:spLocks noChangeArrowheads="1"/>
          </p:cNvSpPr>
          <p:nvPr/>
        </p:nvSpPr>
        <p:spPr bwMode="auto">
          <a:xfrm>
            <a:off x="5653549" y="1908935"/>
            <a:ext cx="4011098" cy="307777"/>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sz="1400" b="0" dirty="0"/>
              <a:t>HIV-suppressed relative to HAART-naïve</a:t>
            </a:r>
          </a:p>
        </p:txBody>
      </p:sp>
      <p:sp>
        <p:nvSpPr>
          <p:cNvPr id="318" name="Oval 317">
            <a:extLst>
              <a:ext uri="{FF2B5EF4-FFF2-40B4-BE49-F238E27FC236}">
                <a16:creationId xmlns:a16="http://schemas.microsoft.com/office/drawing/2014/main" id="{CEC7CCD5-F97B-DE35-FB1A-4397579C1A0D}"/>
              </a:ext>
            </a:extLst>
          </p:cNvPr>
          <p:cNvSpPr>
            <a:spLocks noChangeAspect="1"/>
          </p:cNvSpPr>
          <p:nvPr/>
        </p:nvSpPr>
        <p:spPr bwMode="auto">
          <a:xfrm rot="21256798">
            <a:off x="5566972" y="2205232"/>
            <a:ext cx="133350" cy="13335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dirty="0"/>
          </a:p>
        </p:txBody>
      </p:sp>
      <p:sp>
        <p:nvSpPr>
          <p:cNvPr id="319" name="Rectangle 318">
            <a:extLst>
              <a:ext uri="{FF2B5EF4-FFF2-40B4-BE49-F238E27FC236}">
                <a16:creationId xmlns:a16="http://schemas.microsoft.com/office/drawing/2014/main" id="{DDB313D9-A970-C1FD-E50C-B38CCB156581}"/>
              </a:ext>
            </a:extLst>
          </p:cNvPr>
          <p:cNvSpPr>
            <a:spLocks noChangeAspect="1"/>
          </p:cNvSpPr>
          <p:nvPr/>
        </p:nvSpPr>
        <p:spPr bwMode="auto">
          <a:xfrm>
            <a:off x="5561460" y="1994838"/>
            <a:ext cx="123825" cy="12223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dirty="0"/>
          </a:p>
        </p:txBody>
      </p:sp>
      <p:sp>
        <p:nvSpPr>
          <p:cNvPr id="320" name="TextBox 523">
            <a:extLst>
              <a:ext uri="{FF2B5EF4-FFF2-40B4-BE49-F238E27FC236}">
                <a16:creationId xmlns:a16="http://schemas.microsoft.com/office/drawing/2014/main" id="{BDD96515-1D1E-EA37-4CD4-9F9A706AC038}"/>
              </a:ext>
            </a:extLst>
          </p:cNvPr>
          <p:cNvSpPr txBox="1">
            <a:spLocks noChangeArrowheads="1"/>
          </p:cNvSpPr>
          <p:nvPr/>
        </p:nvSpPr>
        <p:spPr bwMode="auto">
          <a:xfrm>
            <a:off x="5655246" y="2133985"/>
            <a:ext cx="4824850" cy="307777"/>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sz="1400" b="0" dirty="0"/>
              <a:t>HIV-suppressed relative to HIV-negative</a:t>
            </a:r>
          </a:p>
        </p:txBody>
      </p:sp>
      <p:sp>
        <p:nvSpPr>
          <p:cNvPr id="321" name="TextBox 5">
            <a:extLst>
              <a:ext uri="{FF2B5EF4-FFF2-40B4-BE49-F238E27FC236}">
                <a16:creationId xmlns:a16="http://schemas.microsoft.com/office/drawing/2014/main" id="{326DC56B-B53B-6158-5911-CFBE2C51932A}"/>
              </a:ext>
            </a:extLst>
          </p:cNvPr>
          <p:cNvSpPr txBox="1"/>
          <p:nvPr/>
        </p:nvSpPr>
        <p:spPr>
          <a:xfrm>
            <a:off x="9361600" y="4612635"/>
            <a:ext cx="1949573"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US" sz="1400" dirty="0">
                <a:latin typeface="Arial" panose="020B0604020202020204" pitchFamily="34" charset="0"/>
                <a:cs typeface="Arial" panose="020B0604020202020204" pitchFamily="34" charset="0"/>
              </a:rPr>
              <a:t>filled markers p&lt;0.002</a:t>
            </a:r>
            <a:endParaRPr lang="en-US" sz="1400" dirty="0">
              <a:latin typeface="Arial" panose="020B0604020202020204" pitchFamily="34" charset="0"/>
              <a:cs typeface="Arial" panose="020B0604020202020204" pitchFamily="34" charset="0"/>
            </a:endParaRPr>
          </a:p>
        </p:txBody>
      </p:sp>
      <p:sp>
        <p:nvSpPr>
          <p:cNvPr id="324" name="Content Placeholder 1">
            <a:extLst>
              <a:ext uri="{FF2B5EF4-FFF2-40B4-BE49-F238E27FC236}">
                <a16:creationId xmlns:a16="http://schemas.microsoft.com/office/drawing/2014/main" id="{E69B741D-D621-17C8-AD1A-B93F7A2BFA29}"/>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p:txBody>
      </p:sp>
    </p:spTree>
    <p:extLst>
      <p:ext uri="{BB962C8B-B14F-4D97-AF65-F5344CB8AC3E}">
        <p14:creationId xmlns:p14="http://schemas.microsoft.com/office/powerpoint/2010/main" val="159153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57FD-D52A-0DFB-73F6-46CF8F8EBB64}"/>
            </a:ext>
          </a:extLst>
        </p:cNvPr>
        <p:cNvGrpSpPr/>
        <p:nvPr/>
      </p:nvGrpSpPr>
      <p:grpSpPr>
        <a:xfrm>
          <a:off x="0" y="0"/>
          <a:ext cx="0" cy="0"/>
          <a:chOff x="0" y="0"/>
          <a:chExt cx="0" cy="0"/>
        </a:xfrm>
      </p:grpSpPr>
      <p:sp>
        <p:nvSpPr>
          <p:cNvPr id="438" name="Rectangle 437">
            <a:extLst>
              <a:ext uri="{FF2B5EF4-FFF2-40B4-BE49-F238E27FC236}">
                <a16:creationId xmlns:a16="http://schemas.microsoft.com/office/drawing/2014/main" id="{23BDD754-0818-A33A-9390-DAFA7210976A}"/>
              </a:ext>
            </a:extLst>
          </p:cNvPr>
          <p:cNvSpPr/>
          <p:nvPr/>
        </p:nvSpPr>
        <p:spPr>
          <a:xfrm>
            <a:off x="2257063" y="2558005"/>
            <a:ext cx="9421793" cy="3125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F3E18C5-1852-EA00-0F1F-0CB1CD7F7328}"/>
              </a:ext>
            </a:extLst>
          </p:cNvPr>
          <p:cNvSpPr>
            <a:spLocks noGrp="1"/>
          </p:cNvSpPr>
          <p:nvPr>
            <p:ph type="body" sz="quarter" idx="10"/>
          </p:nvPr>
        </p:nvSpPr>
        <p:spPr/>
        <p:txBody>
          <a:bodyPr/>
          <a:lstStyle/>
          <a:p>
            <a:r>
              <a:rPr lang="en-US" dirty="0"/>
              <a:t>Mechanistic Pathways</a:t>
            </a:r>
          </a:p>
        </p:txBody>
      </p:sp>
      <p:grpSp>
        <p:nvGrpSpPr>
          <p:cNvPr id="322" name="Group 321">
            <a:extLst>
              <a:ext uri="{FF2B5EF4-FFF2-40B4-BE49-F238E27FC236}">
                <a16:creationId xmlns:a16="http://schemas.microsoft.com/office/drawing/2014/main" id="{B14F3F34-4ED9-964C-F4CA-B31729242227}"/>
              </a:ext>
            </a:extLst>
          </p:cNvPr>
          <p:cNvGrpSpPr/>
          <p:nvPr/>
        </p:nvGrpSpPr>
        <p:grpSpPr>
          <a:xfrm>
            <a:off x="2601922" y="2738970"/>
            <a:ext cx="2946410" cy="2634280"/>
            <a:chOff x="377293" y="1851048"/>
            <a:chExt cx="2755363" cy="2374818"/>
          </a:xfrm>
        </p:grpSpPr>
        <p:sp>
          <p:nvSpPr>
            <p:cNvPr id="400" name="TextBox 399">
              <a:extLst>
                <a:ext uri="{FF2B5EF4-FFF2-40B4-BE49-F238E27FC236}">
                  <a16:creationId xmlns:a16="http://schemas.microsoft.com/office/drawing/2014/main" id="{E43D9862-656F-0BBC-2B1E-FC2339DB2F62}"/>
                </a:ext>
              </a:extLst>
            </p:cNvPr>
            <p:cNvSpPr txBox="1"/>
            <p:nvPr/>
          </p:nvSpPr>
          <p:spPr>
            <a:xfrm>
              <a:off x="2714363" y="3839541"/>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44</a:t>
              </a:r>
            </a:p>
          </p:txBody>
        </p:sp>
        <p:cxnSp>
          <p:nvCxnSpPr>
            <p:cNvPr id="401" name="Straight Connector 400">
              <a:extLst>
                <a:ext uri="{FF2B5EF4-FFF2-40B4-BE49-F238E27FC236}">
                  <a16:creationId xmlns:a16="http://schemas.microsoft.com/office/drawing/2014/main" id="{F1493471-9A3E-8366-5930-754E138F2FDD}"/>
                </a:ext>
              </a:extLst>
            </p:cNvPr>
            <p:cNvCxnSpPr/>
            <p:nvPr/>
          </p:nvCxnSpPr>
          <p:spPr>
            <a:xfrm>
              <a:off x="656177" y="1972733"/>
              <a:ext cx="0" cy="1879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EBDF320F-945D-183B-4A40-EF58AF1B7CFD}"/>
                </a:ext>
              </a:extLst>
            </p:cNvPr>
            <p:cNvCxnSpPr>
              <a:cxnSpLocks/>
              <a:stCxn id="324" idx="0"/>
            </p:cNvCxnSpPr>
            <p:nvPr/>
          </p:nvCxnSpPr>
          <p:spPr>
            <a:xfrm flipH="1">
              <a:off x="663776" y="4079538"/>
              <a:ext cx="24688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A1CF62EA-E2F0-F37B-F5B8-E3007EAB300E}"/>
                </a:ext>
              </a:extLst>
            </p:cNvPr>
            <p:cNvCxnSpPr/>
            <p:nvPr/>
          </p:nvCxnSpPr>
          <p:spPr>
            <a:xfrm>
              <a:off x="596910" y="1985432"/>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C080291D-1E3A-763E-5E4F-6BD5F8791AB4}"/>
                </a:ext>
              </a:extLst>
            </p:cNvPr>
            <p:cNvCxnSpPr/>
            <p:nvPr/>
          </p:nvCxnSpPr>
          <p:spPr>
            <a:xfrm>
              <a:off x="592676" y="2451099"/>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06C9616F-1EDC-54E9-F180-39A3BCF0B2AB}"/>
                </a:ext>
              </a:extLst>
            </p:cNvPr>
            <p:cNvCxnSpPr/>
            <p:nvPr/>
          </p:nvCxnSpPr>
          <p:spPr>
            <a:xfrm>
              <a:off x="592676" y="291253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BA9FD6D4-0B8D-5CD5-74EA-929C0CF24EE3}"/>
                </a:ext>
              </a:extLst>
            </p:cNvPr>
            <p:cNvCxnSpPr/>
            <p:nvPr/>
          </p:nvCxnSpPr>
          <p:spPr>
            <a:xfrm>
              <a:off x="592676" y="335703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a:extLst>
                <a:ext uri="{FF2B5EF4-FFF2-40B4-BE49-F238E27FC236}">
                  <a16:creationId xmlns:a16="http://schemas.microsoft.com/office/drawing/2014/main" id="{118EA6B5-B790-90C1-89DE-45BE43CB2117}"/>
                </a:ext>
              </a:extLst>
            </p:cNvPr>
            <p:cNvCxnSpPr>
              <a:cxnSpLocks/>
            </p:cNvCxnSpPr>
            <p:nvPr/>
          </p:nvCxnSpPr>
          <p:spPr>
            <a:xfrm>
              <a:off x="592676" y="381423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8" name="TextBox 407">
              <a:extLst>
                <a:ext uri="{FF2B5EF4-FFF2-40B4-BE49-F238E27FC236}">
                  <a16:creationId xmlns:a16="http://schemas.microsoft.com/office/drawing/2014/main" id="{97632489-ADFB-F2EB-C36B-936D49FB0678}"/>
                </a:ext>
              </a:extLst>
            </p:cNvPr>
            <p:cNvSpPr txBox="1"/>
            <p:nvPr/>
          </p:nvSpPr>
          <p:spPr>
            <a:xfrm>
              <a:off x="379869" y="1874131"/>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20</a:t>
              </a:r>
            </a:p>
          </p:txBody>
        </p:sp>
        <p:sp>
          <p:nvSpPr>
            <p:cNvPr id="409" name="TextBox 408">
              <a:extLst>
                <a:ext uri="{FF2B5EF4-FFF2-40B4-BE49-F238E27FC236}">
                  <a16:creationId xmlns:a16="http://schemas.microsoft.com/office/drawing/2014/main" id="{A20FEC5F-A42D-9C81-D28A-8956D09BE8F5}"/>
                </a:ext>
              </a:extLst>
            </p:cNvPr>
            <p:cNvSpPr txBox="1"/>
            <p:nvPr/>
          </p:nvSpPr>
          <p:spPr>
            <a:xfrm>
              <a:off x="379869" y="2340027"/>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15</a:t>
              </a:r>
            </a:p>
          </p:txBody>
        </p:sp>
        <p:sp>
          <p:nvSpPr>
            <p:cNvPr id="410" name="TextBox 409">
              <a:extLst>
                <a:ext uri="{FF2B5EF4-FFF2-40B4-BE49-F238E27FC236}">
                  <a16:creationId xmlns:a16="http://schemas.microsoft.com/office/drawing/2014/main" id="{807B1B4F-385B-A53A-172E-F4696E33753C}"/>
                </a:ext>
              </a:extLst>
            </p:cNvPr>
            <p:cNvSpPr txBox="1"/>
            <p:nvPr/>
          </p:nvSpPr>
          <p:spPr>
            <a:xfrm>
              <a:off x="379869" y="2797226"/>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10</a:t>
              </a:r>
            </a:p>
          </p:txBody>
        </p:sp>
        <p:sp>
          <p:nvSpPr>
            <p:cNvPr id="411" name="TextBox 410">
              <a:extLst>
                <a:ext uri="{FF2B5EF4-FFF2-40B4-BE49-F238E27FC236}">
                  <a16:creationId xmlns:a16="http://schemas.microsoft.com/office/drawing/2014/main" id="{4302EA01-0316-7E41-BC79-BB040AF2B11F}"/>
                </a:ext>
              </a:extLst>
            </p:cNvPr>
            <p:cNvSpPr txBox="1"/>
            <p:nvPr/>
          </p:nvSpPr>
          <p:spPr>
            <a:xfrm>
              <a:off x="379869" y="3249311"/>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5</a:t>
              </a:r>
            </a:p>
          </p:txBody>
        </p:sp>
        <p:sp>
          <p:nvSpPr>
            <p:cNvPr id="412" name="TextBox 411">
              <a:extLst>
                <a:ext uri="{FF2B5EF4-FFF2-40B4-BE49-F238E27FC236}">
                  <a16:creationId xmlns:a16="http://schemas.microsoft.com/office/drawing/2014/main" id="{961ED085-A1C0-535A-64CA-411BBF03783C}"/>
                </a:ext>
              </a:extLst>
            </p:cNvPr>
            <p:cNvSpPr txBox="1"/>
            <p:nvPr/>
          </p:nvSpPr>
          <p:spPr>
            <a:xfrm>
              <a:off x="377293" y="3715146"/>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0</a:t>
              </a:r>
            </a:p>
          </p:txBody>
        </p:sp>
        <p:sp>
          <p:nvSpPr>
            <p:cNvPr id="413" name="TextBox 412">
              <a:extLst>
                <a:ext uri="{FF2B5EF4-FFF2-40B4-BE49-F238E27FC236}">
                  <a16:creationId xmlns:a16="http://schemas.microsoft.com/office/drawing/2014/main" id="{178B3679-B037-8F0A-745D-8B65FD68FFCD}"/>
                </a:ext>
              </a:extLst>
            </p:cNvPr>
            <p:cNvSpPr txBox="1"/>
            <p:nvPr/>
          </p:nvSpPr>
          <p:spPr>
            <a:xfrm>
              <a:off x="501902" y="3841918"/>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0</a:t>
              </a:r>
            </a:p>
          </p:txBody>
        </p:sp>
        <p:sp>
          <p:nvSpPr>
            <p:cNvPr id="414" name="TextBox 413">
              <a:extLst>
                <a:ext uri="{FF2B5EF4-FFF2-40B4-BE49-F238E27FC236}">
                  <a16:creationId xmlns:a16="http://schemas.microsoft.com/office/drawing/2014/main" id="{E77081B9-B525-4EBC-259F-A4C16FFD9D66}"/>
                </a:ext>
              </a:extLst>
            </p:cNvPr>
            <p:cNvSpPr txBox="1"/>
            <p:nvPr/>
          </p:nvSpPr>
          <p:spPr>
            <a:xfrm>
              <a:off x="715445" y="385233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a:t>
              </a:r>
            </a:p>
          </p:txBody>
        </p:sp>
        <p:sp>
          <p:nvSpPr>
            <p:cNvPr id="415" name="TextBox 414">
              <a:extLst>
                <a:ext uri="{FF2B5EF4-FFF2-40B4-BE49-F238E27FC236}">
                  <a16:creationId xmlns:a16="http://schemas.microsoft.com/office/drawing/2014/main" id="{A0DD9D29-79F8-E7FB-C704-F8D33E482A7B}"/>
                </a:ext>
              </a:extLst>
            </p:cNvPr>
            <p:cNvSpPr txBox="1"/>
            <p:nvPr/>
          </p:nvSpPr>
          <p:spPr>
            <a:xfrm>
              <a:off x="900035" y="385233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8</a:t>
              </a:r>
            </a:p>
          </p:txBody>
        </p:sp>
        <p:sp>
          <p:nvSpPr>
            <p:cNvPr id="416" name="TextBox 415">
              <a:extLst>
                <a:ext uri="{FF2B5EF4-FFF2-40B4-BE49-F238E27FC236}">
                  <a16:creationId xmlns:a16="http://schemas.microsoft.com/office/drawing/2014/main" id="{D79BD138-248B-663E-046B-3B76D8C1FAE1}"/>
                </a:ext>
              </a:extLst>
            </p:cNvPr>
            <p:cNvSpPr txBox="1"/>
            <p:nvPr/>
          </p:nvSpPr>
          <p:spPr>
            <a:xfrm>
              <a:off x="1113578" y="384191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12</a:t>
              </a:r>
            </a:p>
          </p:txBody>
        </p:sp>
        <p:sp>
          <p:nvSpPr>
            <p:cNvPr id="417" name="TextBox 416">
              <a:extLst>
                <a:ext uri="{FF2B5EF4-FFF2-40B4-BE49-F238E27FC236}">
                  <a16:creationId xmlns:a16="http://schemas.microsoft.com/office/drawing/2014/main" id="{8B6863F6-67AD-E6B8-FDBF-F95A965CF5DB}"/>
                </a:ext>
              </a:extLst>
            </p:cNvPr>
            <p:cNvSpPr txBox="1"/>
            <p:nvPr/>
          </p:nvSpPr>
          <p:spPr>
            <a:xfrm>
              <a:off x="1313033" y="384191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16</a:t>
              </a:r>
            </a:p>
          </p:txBody>
        </p:sp>
        <p:sp>
          <p:nvSpPr>
            <p:cNvPr id="418" name="TextBox 417">
              <a:extLst>
                <a:ext uri="{FF2B5EF4-FFF2-40B4-BE49-F238E27FC236}">
                  <a16:creationId xmlns:a16="http://schemas.microsoft.com/office/drawing/2014/main" id="{B5F32889-D9B1-0260-4B0C-ED4E339B526B}"/>
                </a:ext>
              </a:extLst>
            </p:cNvPr>
            <p:cNvSpPr txBox="1"/>
            <p:nvPr/>
          </p:nvSpPr>
          <p:spPr>
            <a:xfrm>
              <a:off x="1500432" y="384191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20</a:t>
              </a:r>
            </a:p>
          </p:txBody>
        </p:sp>
        <p:sp>
          <p:nvSpPr>
            <p:cNvPr id="419" name="TextBox 418">
              <a:extLst>
                <a:ext uri="{FF2B5EF4-FFF2-40B4-BE49-F238E27FC236}">
                  <a16:creationId xmlns:a16="http://schemas.microsoft.com/office/drawing/2014/main" id="{CAB9E783-8E28-9D7F-B34D-74542D3F6D70}"/>
                </a:ext>
              </a:extLst>
            </p:cNvPr>
            <p:cNvSpPr txBox="1"/>
            <p:nvPr/>
          </p:nvSpPr>
          <p:spPr>
            <a:xfrm>
              <a:off x="1709910" y="384191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24</a:t>
              </a:r>
            </a:p>
          </p:txBody>
        </p:sp>
        <p:sp>
          <p:nvSpPr>
            <p:cNvPr id="420" name="TextBox 419">
              <a:extLst>
                <a:ext uri="{FF2B5EF4-FFF2-40B4-BE49-F238E27FC236}">
                  <a16:creationId xmlns:a16="http://schemas.microsoft.com/office/drawing/2014/main" id="{6184D263-E8E4-4F79-CF65-1F89EFD2806A}"/>
                </a:ext>
              </a:extLst>
            </p:cNvPr>
            <p:cNvSpPr txBox="1"/>
            <p:nvPr/>
          </p:nvSpPr>
          <p:spPr>
            <a:xfrm>
              <a:off x="1904640" y="384146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28</a:t>
              </a:r>
            </a:p>
          </p:txBody>
        </p:sp>
        <p:sp>
          <p:nvSpPr>
            <p:cNvPr id="421" name="TextBox 420">
              <a:extLst>
                <a:ext uri="{FF2B5EF4-FFF2-40B4-BE49-F238E27FC236}">
                  <a16:creationId xmlns:a16="http://schemas.microsoft.com/office/drawing/2014/main" id="{EE903EF1-67B9-78B3-3C3F-6E85735BA0DA}"/>
                </a:ext>
              </a:extLst>
            </p:cNvPr>
            <p:cNvSpPr txBox="1"/>
            <p:nvPr/>
          </p:nvSpPr>
          <p:spPr>
            <a:xfrm>
              <a:off x="2114118" y="384146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32</a:t>
              </a:r>
            </a:p>
          </p:txBody>
        </p:sp>
        <p:sp>
          <p:nvSpPr>
            <p:cNvPr id="422" name="TextBox 421">
              <a:extLst>
                <a:ext uri="{FF2B5EF4-FFF2-40B4-BE49-F238E27FC236}">
                  <a16:creationId xmlns:a16="http://schemas.microsoft.com/office/drawing/2014/main" id="{B9933330-BAE5-E204-0CFE-F253F445D06D}"/>
                </a:ext>
              </a:extLst>
            </p:cNvPr>
            <p:cNvSpPr txBox="1"/>
            <p:nvPr/>
          </p:nvSpPr>
          <p:spPr>
            <a:xfrm>
              <a:off x="2325680" y="384146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36</a:t>
              </a:r>
            </a:p>
          </p:txBody>
        </p:sp>
        <p:sp>
          <p:nvSpPr>
            <p:cNvPr id="423" name="TextBox 422">
              <a:extLst>
                <a:ext uri="{FF2B5EF4-FFF2-40B4-BE49-F238E27FC236}">
                  <a16:creationId xmlns:a16="http://schemas.microsoft.com/office/drawing/2014/main" id="{C12C36EA-1ADE-531B-782F-A2950FA13A9A}"/>
                </a:ext>
              </a:extLst>
            </p:cNvPr>
            <p:cNvSpPr txBox="1"/>
            <p:nvPr/>
          </p:nvSpPr>
          <p:spPr>
            <a:xfrm>
              <a:off x="2514908" y="3839541"/>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40</a:t>
              </a:r>
            </a:p>
          </p:txBody>
        </p:sp>
        <p:sp>
          <p:nvSpPr>
            <p:cNvPr id="424" name="Freeform 423">
              <a:extLst>
                <a:ext uri="{FF2B5EF4-FFF2-40B4-BE49-F238E27FC236}">
                  <a16:creationId xmlns:a16="http://schemas.microsoft.com/office/drawing/2014/main" id="{C5A79977-7B59-F145-F40C-51EF2E5F6989}"/>
                </a:ext>
              </a:extLst>
            </p:cNvPr>
            <p:cNvSpPr/>
            <p:nvPr/>
          </p:nvSpPr>
          <p:spPr>
            <a:xfrm>
              <a:off x="709405" y="3646357"/>
              <a:ext cx="2418316" cy="172387"/>
            </a:xfrm>
            <a:custGeom>
              <a:avLst/>
              <a:gdLst>
                <a:gd name="connsiteX0" fmla="*/ 0 w 2308486"/>
                <a:gd name="connsiteY0" fmla="*/ 172387 h 172387"/>
                <a:gd name="connsiteX1" fmla="*/ 367259 w 2308486"/>
                <a:gd name="connsiteY1" fmla="*/ 168640 h 172387"/>
                <a:gd name="connsiteX2" fmla="*/ 400987 w 2308486"/>
                <a:gd name="connsiteY2" fmla="*/ 146154 h 172387"/>
                <a:gd name="connsiteX3" fmla="*/ 839449 w 2308486"/>
                <a:gd name="connsiteY3" fmla="*/ 149902 h 172387"/>
                <a:gd name="connsiteX4" fmla="*/ 873177 w 2308486"/>
                <a:gd name="connsiteY4" fmla="*/ 134912 h 172387"/>
                <a:gd name="connsiteX5" fmla="*/ 1154243 w 2308486"/>
                <a:gd name="connsiteY5" fmla="*/ 131164 h 172387"/>
                <a:gd name="connsiteX6" fmla="*/ 1169233 w 2308486"/>
                <a:gd name="connsiteY6" fmla="*/ 123669 h 172387"/>
                <a:gd name="connsiteX7" fmla="*/ 1322882 w 2308486"/>
                <a:gd name="connsiteY7" fmla="*/ 131164 h 172387"/>
                <a:gd name="connsiteX8" fmla="*/ 1322882 w 2308486"/>
                <a:gd name="connsiteY8" fmla="*/ 131164 h 172387"/>
                <a:gd name="connsiteX9" fmla="*/ 1390338 w 2308486"/>
                <a:gd name="connsiteY9" fmla="*/ 104932 h 172387"/>
                <a:gd name="connsiteX10" fmla="*/ 1412823 w 2308486"/>
                <a:gd name="connsiteY10" fmla="*/ 74951 h 172387"/>
                <a:gd name="connsiteX11" fmla="*/ 1847538 w 2308486"/>
                <a:gd name="connsiteY11" fmla="*/ 74951 h 172387"/>
                <a:gd name="connsiteX12" fmla="*/ 1847538 w 2308486"/>
                <a:gd name="connsiteY12" fmla="*/ 74951 h 172387"/>
                <a:gd name="connsiteX13" fmla="*/ 1847538 w 2308486"/>
                <a:gd name="connsiteY13" fmla="*/ 41223 h 172387"/>
                <a:gd name="connsiteX14" fmla="*/ 2181069 w 2308486"/>
                <a:gd name="connsiteY14" fmla="*/ 44971 h 172387"/>
                <a:gd name="connsiteX15" fmla="*/ 2181069 w 2308486"/>
                <a:gd name="connsiteY15" fmla="*/ 0 h 172387"/>
                <a:gd name="connsiteX16" fmla="*/ 2308486 w 2308486"/>
                <a:gd name="connsiteY16" fmla="*/ 3748 h 1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8486" h="172387">
                  <a:moveTo>
                    <a:pt x="0" y="172387"/>
                  </a:moveTo>
                  <a:lnTo>
                    <a:pt x="367259" y="168640"/>
                  </a:lnTo>
                  <a:lnTo>
                    <a:pt x="400987" y="146154"/>
                  </a:lnTo>
                  <a:lnTo>
                    <a:pt x="839449" y="149902"/>
                  </a:lnTo>
                  <a:lnTo>
                    <a:pt x="873177" y="134912"/>
                  </a:lnTo>
                  <a:lnTo>
                    <a:pt x="1154243" y="131164"/>
                  </a:lnTo>
                  <a:lnTo>
                    <a:pt x="1169233" y="123669"/>
                  </a:lnTo>
                  <a:lnTo>
                    <a:pt x="1322882" y="131164"/>
                  </a:lnTo>
                  <a:lnTo>
                    <a:pt x="1322882" y="131164"/>
                  </a:lnTo>
                  <a:lnTo>
                    <a:pt x="1390338" y="104932"/>
                  </a:lnTo>
                  <a:lnTo>
                    <a:pt x="1412823" y="74951"/>
                  </a:lnTo>
                  <a:lnTo>
                    <a:pt x="1847538" y="74951"/>
                  </a:lnTo>
                  <a:lnTo>
                    <a:pt x="1847538" y="74951"/>
                  </a:lnTo>
                  <a:lnTo>
                    <a:pt x="1847538" y="41223"/>
                  </a:lnTo>
                  <a:lnTo>
                    <a:pt x="2181069" y="44971"/>
                  </a:lnTo>
                  <a:lnTo>
                    <a:pt x="2181069" y="0"/>
                  </a:lnTo>
                  <a:lnTo>
                    <a:pt x="2308486" y="3748"/>
                  </a:lnTo>
                </a:path>
              </a:pathLst>
            </a:cu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Freeform 424">
              <a:extLst>
                <a:ext uri="{FF2B5EF4-FFF2-40B4-BE49-F238E27FC236}">
                  <a16:creationId xmlns:a16="http://schemas.microsoft.com/office/drawing/2014/main" id="{FC569E2D-5A62-2DDB-95B0-F4EF216A0298}"/>
                </a:ext>
              </a:extLst>
            </p:cNvPr>
            <p:cNvSpPr/>
            <p:nvPr/>
          </p:nvSpPr>
          <p:spPr>
            <a:xfrm>
              <a:off x="698164" y="3429000"/>
              <a:ext cx="2429557" cy="389744"/>
            </a:xfrm>
            <a:custGeom>
              <a:avLst/>
              <a:gdLst>
                <a:gd name="connsiteX0" fmla="*/ 0 w 2323475"/>
                <a:gd name="connsiteY0" fmla="*/ 389744 h 389744"/>
                <a:gd name="connsiteX1" fmla="*/ 172387 w 2323475"/>
                <a:gd name="connsiteY1" fmla="*/ 378502 h 389744"/>
                <a:gd name="connsiteX2" fmla="*/ 333531 w 2323475"/>
                <a:gd name="connsiteY2" fmla="*/ 359764 h 389744"/>
                <a:gd name="connsiteX3" fmla="*/ 505918 w 2323475"/>
                <a:gd name="connsiteY3" fmla="*/ 329784 h 389744"/>
                <a:gd name="connsiteX4" fmla="*/ 633334 w 2323475"/>
                <a:gd name="connsiteY4" fmla="*/ 311046 h 389744"/>
                <a:gd name="connsiteX5" fmla="*/ 764498 w 2323475"/>
                <a:gd name="connsiteY5" fmla="*/ 277318 h 389744"/>
                <a:gd name="connsiteX6" fmla="*/ 888167 w 2323475"/>
                <a:gd name="connsiteY6" fmla="*/ 254833 h 389744"/>
                <a:gd name="connsiteX7" fmla="*/ 1026826 w 2323475"/>
                <a:gd name="connsiteY7" fmla="*/ 232348 h 389744"/>
                <a:gd name="connsiteX8" fmla="*/ 1161737 w 2323475"/>
                <a:gd name="connsiteY8" fmla="*/ 236095 h 389744"/>
                <a:gd name="connsiteX9" fmla="*/ 1214203 w 2323475"/>
                <a:gd name="connsiteY9" fmla="*/ 206115 h 389744"/>
                <a:gd name="connsiteX10" fmla="*/ 1469036 w 2323475"/>
                <a:gd name="connsiteY10" fmla="*/ 217357 h 389744"/>
                <a:gd name="connsiteX11" fmla="*/ 1532744 w 2323475"/>
                <a:gd name="connsiteY11" fmla="*/ 168639 h 389744"/>
                <a:gd name="connsiteX12" fmla="*/ 1615190 w 2323475"/>
                <a:gd name="connsiteY12" fmla="*/ 179882 h 389744"/>
                <a:gd name="connsiteX13" fmla="*/ 1675150 w 2323475"/>
                <a:gd name="connsiteY13" fmla="*/ 146154 h 389744"/>
                <a:gd name="connsiteX14" fmla="*/ 1727616 w 2323475"/>
                <a:gd name="connsiteY14" fmla="*/ 157397 h 389744"/>
                <a:gd name="connsiteX15" fmla="*/ 1757596 w 2323475"/>
                <a:gd name="connsiteY15" fmla="*/ 138659 h 389744"/>
                <a:gd name="connsiteX16" fmla="*/ 1795072 w 2323475"/>
                <a:gd name="connsiteY16" fmla="*/ 142407 h 389744"/>
                <a:gd name="connsiteX17" fmla="*/ 1832547 w 2323475"/>
                <a:gd name="connsiteY17" fmla="*/ 97436 h 389744"/>
                <a:gd name="connsiteX18" fmla="*/ 2124855 w 2323475"/>
                <a:gd name="connsiteY18" fmla="*/ 101184 h 389744"/>
                <a:gd name="connsiteX19" fmla="*/ 2124855 w 2323475"/>
                <a:gd name="connsiteY19" fmla="*/ 67456 h 389744"/>
                <a:gd name="connsiteX20" fmla="*/ 2147341 w 2323475"/>
                <a:gd name="connsiteY20" fmla="*/ 44970 h 389744"/>
                <a:gd name="connsiteX21" fmla="*/ 2154836 w 2323475"/>
                <a:gd name="connsiteY21" fmla="*/ 0 h 389744"/>
                <a:gd name="connsiteX22" fmla="*/ 2323475 w 2323475"/>
                <a:gd name="connsiteY22" fmla="*/ 0 h 3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3475" h="389744">
                  <a:moveTo>
                    <a:pt x="0" y="389744"/>
                  </a:moveTo>
                  <a:lnTo>
                    <a:pt x="172387" y="378502"/>
                  </a:lnTo>
                  <a:lnTo>
                    <a:pt x="333531" y="359764"/>
                  </a:lnTo>
                  <a:lnTo>
                    <a:pt x="505918" y="329784"/>
                  </a:lnTo>
                  <a:lnTo>
                    <a:pt x="633334" y="311046"/>
                  </a:lnTo>
                  <a:lnTo>
                    <a:pt x="764498" y="277318"/>
                  </a:lnTo>
                  <a:lnTo>
                    <a:pt x="888167" y="254833"/>
                  </a:lnTo>
                  <a:lnTo>
                    <a:pt x="1026826" y="232348"/>
                  </a:lnTo>
                  <a:lnTo>
                    <a:pt x="1161737" y="236095"/>
                  </a:lnTo>
                  <a:lnTo>
                    <a:pt x="1214203" y="206115"/>
                  </a:lnTo>
                  <a:lnTo>
                    <a:pt x="1469036" y="217357"/>
                  </a:lnTo>
                  <a:lnTo>
                    <a:pt x="1532744" y="168639"/>
                  </a:lnTo>
                  <a:lnTo>
                    <a:pt x="1615190" y="179882"/>
                  </a:lnTo>
                  <a:lnTo>
                    <a:pt x="1675150" y="146154"/>
                  </a:lnTo>
                  <a:lnTo>
                    <a:pt x="1727616" y="157397"/>
                  </a:lnTo>
                  <a:lnTo>
                    <a:pt x="1757596" y="138659"/>
                  </a:lnTo>
                  <a:lnTo>
                    <a:pt x="1795072" y="142407"/>
                  </a:lnTo>
                  <a:lnTo>
                    <a:pt x="1832547" y="97436"/>
                  </a:lnTo>
                  <a:lnTo>
                    <a:pt x="2124855" y="101184"/>
                  </a:lnTo>
                  <a:lnTo>
                    <a:pt x="2124855" y="67456"/>
                  </a:lnTo>
                  <a:lnTo>
                    <a:pt x="2147341" y="44970"/>
                  </a:lnTo>
                  <a:lnTo>
                    <a:pt x="2154836" y="0"/>
                  </a:lnTo>
                  <a:lnTo>
                    <a:pt x="2323475" y="0"/>
                  </a:lnTo>
                </a:path>
              </a:pathLst>
            </a:custGeom>
            <a:noFill/>
            <a:ln w="28575">
              <a:solidFill>
                <a:srgbClr val="256439"/>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Freeform 425">
              <a:extLst>
                <a:ext uri="{FF2B5EF4-FFF2-40B4-BE49-F238E27FC236}">
                  <a16:creationId xmlns:a16="http://schemas.microsoft.com/office/drawing/2014/main" id="{1D8F626B-A66C-E57F-548E-0AE66F66FF26}"/>
                </a:ext>
              </a:extLst>
            </p:cNvPr>
            <p:cNvSpPr/>
            <p:nvPr/>
          </p:nvSpPr>
          <p:spPr>
            <a:xfrm>
              <a:off x="690668" y="3177915"/>
              <a:ext cx="2429737" cy="640829"/>
            </a:xfrm>
            <a:custGeom>
              <a:avLst/>
              <a:gdLst>
                <a:gd name="connsiteX0" fmla="*/ 0 w 2323475"/>
                <a:gd name="connsiteY0" fmla="*/ 640829 h 640829"/>
                <a:gd name="connsiteX1" fmla="*/ 168639 w 2323475"/>
                <a:gd name="connsiteY1" fmla="*/ 603354 h 640829"/>
                <a:gd name="connsiteX2" fmla="*/ 307298 w 2323475"/>
                <a:gd name="connsiteY2" fmla="*/ 577121 h 640829"/>
                <a:gd name="connsiteX3" fmla="*/ 438462 w 2323475"/>
                <a:gd name="connsiteY3" fmla="*/ 539646 h 640829"/>
                <a:gd name="connsiteX4" fmla="*/ 498423 w 2323475"/>
                <a:gd name="connsiteY4" fmla="*/ 509665 h 640829"/>
                <a:gd name="connsiteX5" fmla="*/ 633334 w 2323475"/>
                <a:gd name="connsiteY5" fmla="*/ 487180 h 640829"/>
                <a:gd name="connsiteX6" fmla="*/ 790731 w 2323475"/>
                <a:gd name="connsiteY6" fmla="*/ 460947 h 640829"/>
                <a:gd name="connsiteX7" fmla="*/ 955623 w 2323475"/>
                <a:gd name="connsiteY7" fmla="*/ 412229 h 640829"/>
                <a:gd name="connsiteX8" fmla="*/ 1098029 w 2323475"/>
                <a:gd name="connsiteY8" fmla="*/ 412229 h 640829"/>
                <a:gd name="connsiteX9" fmla="*/ 1098029 w 2323475"/>
                <a:gd name="connsiteY9" fmla="*/ 412229 h 640829"/>
                <a:gd name="connsiteX10" fmla="*/ 1146747 w 2323475"/>
                <a:gd name="connsiteY10" fmla="*/ 356016 h 640829"/>
                <a:gd name="connsiteX11" fmla="*/ 1229193 w 2323475"/>
                <a:gd name="connsiteY11" fmla="*/ 333531 h 640829"/>
                <a:gd name="connsiteX12" fmla="*/ 1274164 w 2323475"/>
                <a:gd name="connsiteY12" fmla="*/ 296055 h 640829"/>
                <a:gd name="connsiteX13" fmla="*/ 1405327 w 2323475"/>
                <a:gd name="connsiteY13" fmla="*/ 292308 h 640829"/>
                <a:gd name="connsiteX14" fmla="*/ 1547734 w 2323475"/>
                <a:gd name="connsiteY14" fmla="*/ 251085 h 640829"/>
                <a:gd name="connsiteX15" fmla="*/ 1611442 w 2323475"/>
                <a:gd name="connsiteY15" fmla="*/ 236095 h 640829"/>
                <a:gd name="connsiteX16" fmla="*/ 1712626 w 2323475"/>
                <a:gd name="connsiteY16" fmla="*/ 243590 h 640829"/>
                <a:gd name="connsiteX17" fmla="*/ 1738859 w 2323475"/>
                <a:gd name="connsiteY17" fmla="*/ 209862 h 640829"/>
                <a:gd name="connsiteX18" fmla="*/ 1798819 w 2323475"/>
                <a:gd name="connsiteY18" fmla="*/ 221105 h 640829"/>
                <a:gd name="connsiteX19" fmla="*/ 1825052 w 2323475"/>
                <a:gd name="connsiteY19" fmla="*/ 187377 h 640829"/>
                <a:gd name="connsiteX20" fmla="*/ 1866275 w 2323475"/>
                <a:gd name="connsiteY20" fmla="*/ 172387 h 640829"/>
                <a:gd name="connsiteX21" fmla="*/ 1911245 w 2323475"/>
                <a:gd name="connsiteY21" fmla="*/ 157396 h 640829"/>
                <a:gd name="connsiteX22" fmla="*/ 1944973 w 2323475"/>
                <a:gd name="connsiteY22" fmla="*/ 116174 h 640829"/>
                <a:gd name="connsiteX23" fmla="*/ 2001186 w 2323475"/>
                <a:gd name="connsiteY23" fmla="*/ 127416 h 640829"/>
                <a:gd name="connsiteX24" fmla="*/ 2031167 w 2323475"/>
                <a:gd name="connsiteY24" fmla="*/ 56213 h 640829"/>
                <a:gd name="connsiteX25" fmla="*/ 2154836 w 2323475"/>
                <a:gd name="connsiteY25" fmla="*/ 52465 h 640829"/>
                <a:gd name="connsiteX26" fmla="*/ 2192311 w 2323475"/>
                <a:gd name="connsiteY26" fmla="*/ 3747 h 640829"/>
                <a:gd name="connsiteX27" fmla="*/ 2323475 w 2323475"/>
                <a:gd name="connsiteY27" fmla="*/ 0 h 64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3475" h="640829">
                  <a:moveTo>
                    <a:pt x="0" y="640829"/>
                  </a:moveTo>
                  <a:lnTo>
                    <a:pt x="168639" y="603354"/>
                  </a:lnTo>
                  <a:lnTo>
                    <a:pt x="307298" y="577121"/>
                  </a:lnTo>
                  <a:lnTo>
                    <a:pt x="438462" y="539646"/>
                  </a:lnTo>
                  <a:lnTo>
                    <a:pt x="498423" y="509665"/>
                  </a:lnTo>
                  <a:lnTo>
                    <a:pt x="633334" y="487180"/>
                  </a:lnTo>
                  <a:lnTo>
                    <a:pt x="790731" y="460947"/>
                  </a:lnTo>
                  <a:lnTo>
                    <a:pt x="955623" y="412229"/>
                  </a:lnTo>
                  <a:lnTo>
                    <a:pt x="1098029" y="412229"/>
                  </a:lnTo>
                  <a:lnTo>
                    <a:pt x="1098029" y="412229"/>
                  </a:lnTo>
                  <a:lnTo>
                    <a:pt x="1146747" y="356016"/>
                  </a:lnTo>
                  <a:lnTo>
                    <a:pt x="1229193" y="333531"/>
                  </a:lnTo>
                  <a:lnTo>
                    <a:pt x="1274164" y="296055"/>
                  </a:lnTo>
                  <a:lnTo>
                    <a:pt x="1405327" y="292308"/>
                  </a:lnTo>
                  <a:lnTo>
                    <a:pt x="1547734" y="251085"/>
                  </a:lnTo>
                  <a:lnTo>
                    <a:pt x="1611442" y="236095"/>
                  </a:lnTo>
                  <a:lnTo>
                    <a:pt x="1712626" y="243590"/>
                  </a:lnTo>
                  <a:lnTo>
                    <a:pt x="1738859" y="209862"/>
                  </a:lnTo>
                  <a:lnTo>
                    <a:pt x="1798819" y="221105"/>
                  </a:lnTo>
                  <a:lnTo>
                    <a:pt x="1825052" y="187377"/>
                  </a:lnTo>
                  <a:lnTo>
                    <a:pt x="1866275" y="172387"/>
                  </a:lnTo>
                  <a:lnTo>
                    <a:pt x="1911245" y="157396"/>
                  </a:lnTo>
                  <a:lnTo>
                    <a:pt x="1944973" y="116174"/>
                  </a:lnTo>
                  <a:lnTo>
                    <a:pt x="2001186" y="127416"/>
                  </a:lnTo>
                  <a:lnTo>
                    <a:pt x="2031167" y="56213"/>
                  </a:lnTo>
                  <a:lnTo>
                    <a:pt x="2154836" y="52465"/>
                  </a:lnTo>
                  <a:lnTo>
                    <a:pt x="2192311" y="3747"/>
                  </a:lnTo>
                  <a:lnTo>
                    <a:pt x="2323475" y="0"/>
                  </a:lnTo>
                </a:path>
              </a:pathLst>
            </a:custGeom>
            <a:noFill/>
            <a:ln w="28575">
              <a:solidFill>
                <a:srgbClr val="B040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Freeform 426">
              <a:extLst>
                <a:ext uri="{FF2B5EF4-FFF2-40B4-BE49-F238E27FC236}">
                  <a16:creationId xmlns:a16="http://schemas.microsoft.com/office/drawing/2014/main" id="{AEBF3DA4-2588-E245-193F-35AB51FB9227}"/>
                </a:ext>
              </a:extLst>
            </p:cNvPr>
            <p:cNvSpPr/>
            <p:nvPr/>
          </p:nvSpPr>
          <p:spPr>
            <a:xfrm>
              <a:off x="678412" y="2794535"/>
              <a:ext cx="2449310" cy="1020278"/>
            </a:xfrm>
            <a:custGeom>
              <a:avLst/>
              <a:gdLst>
                <a:gd name="connsiteX0" fmla="*/ 0 w 2329314"/>
                <a:gd name="connsiteY0" fmla="*/ 1020278 h 1020278"/>
                <a:gd name="connsiteX1" fmla="*/ 166838 w 2329314"/>
                <a:gd name="connsiteY1" fmla="*/ 946484 h 1020278"/>
                <a:gd name="connsiteX2" fmla="*/ 288758 w 2329314"/>
                <a:gd name="connsiteY2" fmla="*/ 888732 h 1020278"/>
                <a:gd name="connsiteX3" fmla="*/ 372177 w 2329314"/>
                <a:gd name="connsiteY3" fmla="*/ 875899 h 1020278"/>
                <a:gd name="connsiteX4" fmla="*/ 468430 w 2329314"/>
                <a:gd name="connsiteY4" fmla="*/ 786063 h 1020278"/>
                <a:gd name="connsiteX5" fmla="*/ 587142 w 2329314"/>
                <a:gd name="connsiteY5" fmla="*/ 731520 h 1020278"/>
                <a:gd name="connsiteX6" fmla="*/ 632059 w 2329314"/>
                <a:gd name="connsiteY6" fmla="*/ 718686 h 1020278"/>
                <a:gd name="connsiteX7" fmla="*/ 693019 w 2329314"/>
                <a:gd name="connsiteY7" fmla="*/ 632059 h 1020278"/>
                <a:gd name="connsiteX8" fmla="*/ 731520 w 2329314"/>
                <a:gd name="connsiteY8" fmla="*/ 628850 h 1020278"/>
                <a:gd name="connsiteX9" fmla="*/ 792480 w 2329314"/>
                <a:gd name="connsiteY9" fmla="*/ 599974 h 1020278"/>
                <a:gd name="connsiteX10" fmla="*/ 856649 w 2329314"/>
                <a:gd name="connsiteY10" fmla="*/ 574307 h 1020278"/>
                <a:gd name="connsiteX11" fmla="*/ 1017070 w 2329314"/>
                <a:gd name="connsiteY11" fmla="*/ 574307 h 1020278"/>
                <a:gd name="connsiteX12" fmla="*/ 1017070 w 2329314"/>
                <a:gd name="connsiteY12" fmla="*/ 574307 h 1020278"/>
                <a:gd name="connsiteX13" fmla="*/ 1084447 w 2329314"/>
                <a:gd name="connsiteY13" fmla="*/ 542223 h 1020278"/>
                <a:gd name="connsiteX14" fmla="*/ 1177491 w 2329314"/>
                <a:gd name="connsiteY14" fmla="*/ 490888 h 1020278"/>
                <a:gd name="connsiteX15" fmla="*/ 1235243 w 2329314"/>
                <a:gd name="connsiteY15" fmla="*/ 458804 h 1020278"/>
                <a:gd name="connsiteX16" fmla="*/ 1296203 w 2329314"/>
                <a:gd name="connsiteY16" fmla="*/ 439553 h 1020278"/>
                <a:gd name="connsiteX17" fmla="*/ 1296203 w 2329314"/>
                <a:gd name="connsiteY17" fmla="*/ 439553 h 1020278"/>
                <a:gd name="connsiteX18" fmla="*/ 1392455 w 2329314"/>
                <a:gd name="connsiteY18" fmla="*/ 388219 h 1020278"/>
                <a:gd name="connsiteX19" fmla="*/ 1459832 w 2329314"/>
                <a:gd name="connsiteY19" fmla="*/ 372177 h 1020278"/>
                <a:gd name="connsiteX20" fmla="*/ 1520792 w 2329314"/>
                <a:gd name="connsiteY20" fmla="*/ 336884 h 1020278"/>
                <a:gd name="connsiteX21" fmla="*/ 1633087 w 2329314"/>
                <a:gd name="connsiteY21" fmla="*/ 327259 h 1020278"/>
                <a:gd name="connsiteX22" fmla="*/ 1674796 w 2329314"/>
                <a:gd name="connsiteY22" fmla="*/ 272716 h 1020278"/>
                <a:gd name="connsiteX23" fmla="*/ 1771049 w 2329314"/>
                <a:gd name="connsiteY23" fmla="*/ 253465 h 1020278"/>
                <a:gd name="connsiteX24" fmla="*/ 1835217 w 2329314"/>
                <a:gd name="connsiteY24" fmla="*/ 192505 h 1020278"/>
                <a:gd name="connsiteX25" fmla="*/ 1963554 w 2329314"/>
                <a:gd name="connsiteY25" fmla="*/ 186088 h 1020278"/>
                <a:gd name="connsiteX26" fmla="*/ 1989222 w 2329314"/>
                <a:gd name="connsiteY26" fmla="*/ 176463 h 1020278"/>
                <a:gd name="connsiteX27" fmla="*/ 2066224 w 2329314"/>
                <a:gd name="connsiteY27" fmla="*/ 170046 h 1020278"/>
                <a:gd name="connsiteX28" fmla="*/ 2088683 w 2329314"/>
                <a:gd name="connsiteY28" fmla="*/ 147587 h 1020278"/>
                <a:gd name="connsiteX29" fmla="*/ 2188144 w 2329314"/>
                <a:gd name="connsiteY29" fmla="*/ 144379 h 1020278"/>
                <a:gd name="connsiteX30" fmla="*/ 2236270 w 2329314"/>
                <a:gd name="connsiteY30" fmla="*/ 38501 h 1020278"/>
                <a:gd name="connsiteX31" fmla="*/ 2316480 w 2329314"/>
                <a:gd name="connsiteY31" fmla="*/ 32084 h 1020278"/>
                <a:gd name="connsiteX32" fmla="*/ 2329314 w 2329314"/>
                <a:gd name="connsiteY32" fmla="*/ 0 h 1020278"/>
                <a:gd name="connsiteX33" fmla="*/ 2329314 w 2329314"/>
                <a:gd name="connsiteY33" fmla="*/ 0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29314" h="1020278">
                  <a:moveTo>
                    <a:pt x="0" y="1020278"/>
                  </a:moveTo>
                  <a:lnTo>
                    <a:pt x="166838" y="946484"/>
                  </a:lnTo>
                  <a:lnTo>
                    <a:pt x="288758" y="888732"/>
                  </a:lnTo>
                  <a:lnTo>
                    <a:pt x="372177" y="875899"/>
                  </a:lnTo>
                  <a:lnTo>
                    <a:pt x="468430" y="786063"/>
                  </a:lnTo>
                  <a:lnTo>
                    <a:pt x="587142" y="731520"/>
                  </a:lnTo>
                  <a:lnTo>
                    <a:pt x="632059" y="718686"/>
                  </a:lnTo>
                  <a:lnTo>
                    <a:pt x="693019" y="632059"/>
                  </a:lnTo>
                  <a:lnTo>
                    <a:pt x="731520" y="628850"/>
                  </a:lnTo>
                  <a:lnTo>
                    <a:pt x="792480" y="599974"/>
                  </a:lnTo>
                  <a:lnTo>
                    <a:pt x="856649" y="574307"/>
                  </a:lnTo>
                  <a:lnTo>
                    <a:pt x="1017070" y="574307"/>
                  </a:lnTo>
                  <a:lnTo>
                    <a:pt x="1017070" y="574307"/>
                  </a:lnTo>
                  <a:lnTo>
                    <a:pt x="1084447" y="542223"/>
                  </a:lnTo>
                  <a:lnTo>
                    <a:pt x="1177491" y="490888"/>
                  </a:lnTo>
                  <a:lnTo>
                    <a:pt x="1235243" y="458804"/>
                  </a:lnTo>
                  <a:lnTo>
                    <a:pt x="1296203" y="439553"/>
                  </a:lnTo>
                  <a:lnTo>
                    <a:pt x="1296203" y="439553"/>
                  </a:lnTo>
                  <a:lnTo>
                    <a:pt x="1392455" y="388219"/>
                  </a:lnTo>
                  <a:lnTo>
                    <a:pt x="1459832" y="372177"/>
                  </a:lnTo>
                  <a:lnTo>
                    <a:pt x="1520792" y="336884"/>
                  </a:lnTo>
                  <a:lnTo>
                    <a:pt x="1633087" y="327259"/>
                  </a:lnTo>
                  <a:lnTo>
                    <a:pt x="1674796" y="272716"/>
                  </a:lnTo>
                  <a:lnTo>
                    <a:pt x="1771049" y="253465"/>
                  </a:lnTo>
                  <a:lnTo>
                    <a:pt x="1835217" y="192505"/>
                  </a:lnTo>
                  <a:lnTo>
                    <a:pt x="1963554" y="186088"/>
                  </a:lnTo>
                  <a:lnTo>
                    <a:pt x="1989222" y="176463"/>
                  </a:lnTo>
                  <a:lnTo>
                    <a:pt x="2066224" y="170046"/>
                  </a:lnTo>
                  <a:lnTo>
                    <a:pt x="2088683" y="147587"/>
                  </a:lnTo>
                  <a:lnTo>
                    <a:pt x="2188144" y="144379"/>
                  </a:lnTo>
                  <a:lnTo>
                    <a:pt x="2236270" y="38501"/>
                  </a:lnTo>
                  <a:lnTo>
                    <a:pt x="2316480" y="32084"/>
                  </a:lnTo>
                  <a:lnTo>
                    <a:pt x="2329314" y="0"/>
                  </a:lnTo>
                  <a:lnTo>
                    <a:pt x="2329314" y="0"/>
                  </a:lnTo>
                </a:path>
              </a:pathLst>
            </a:cu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TextBox 427">
              <a:extLst>
                <a:ext uri="{FF2B5EF4-FFF2-40B4-BE49-F238E27FC236}">
                  <a16:creationId xmlns:a16="http://schemas.microsoft.com/office/drawing/2014/main" id="{71AE290B-3B89-3494-016A-36317CF53C36}"/>
                </a:ext>
              </a:extLst>
            </p:cNvPr>
            <p:cNvSpPr txBox="1"/>
            <p:nvPr/>
          </p:nvSpPr>
          <p:spPr>
            <a:xfrm>
              <a:off x="1145967" y="3995034"/>
              <a:ext cx="1582484"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Months from randomization</a:t>
              </a:r>
            </a:p>
          </p:txBody>
        </p:sp>
        <p:sp>
          <p:nvSpPr>
            <p:cNvPr id="429" name="TextBox 428">
              <a:extLst>
                <a:ext uri="{FF2B5EF4-FFF2-40B4-BE49-F238E27FC236}">
                  <a16:creationId xmlns:a16="http://schemas.microsoft.com/office/drawing/2014/main" id="{85BC1468-90AB-4DEC-7339-F5E5B92E3F05}"/>
                </a:ext>
              </a:extLst>
            </p:cNvPr>
            <p:cNvSpPr txBox="1"/>
            <p:nvPr/>
          </p:nvSpPr>
          <p:spPr>
            <a:xfrm>
              <a:off x="647384" y="1851048"/>
              <a:ext cx="426720" cy="261610"/>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IL-6</a:t>
              </a:r>
            </a:p>
          </p:txBody>
        </p:sp>
        <p:cxnSp>
          <p:nvCxnSpPr>
            <p:cNvPr id="430" name="Straight Connector 429">
              <a:extLst>
                <a:ext uri="{FF2B5EF4-FFF2-40B4-BE49-F238E27FC236}">
                  <a16:creationId xmlns:a16="http://schemas.microsoft.com/office/drawing/2014/main" id="{E75002D1-597A-8A70-18C9-363BFCDB3099}"/>
                </a:ext>
              </a:extLst>
            </p:cNvPr>
            <p:cNvCxnSpPr/>
            <p:nvPr/>
          </p:nvCxnSpPr>
          <p:spPr>
            <a:xfrm>
              <a:off x="747642" y="2162898"/>
              <a:ext cx="10867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a:extLst>
                <a:ext uri="{FF2B5EF4-FFF2-40B4-BE49-F238E27FC236}">
                  <a16:creationId xmlns:a16="http://schemas.microsoft.com/office/drawing/2014/main" id="{070EF760-D42D-56F1-390A-659C042C0D22}"/>
                </a:ext>
              </a:extLst>
            </p:cNvPr>
            <p:cNvCxnSpPr>
              <a:cxnSpLocks/>
            </p:cNvCxnSpPr>
            <p:nvPr/>
          </p:nvCxnSpPr>
          <p:spPr>
            <a:xfrm>
              <a:off x="745407" y="2250196"/>
              <a:ext cx="108679" cy="0"/>
            </a:xfrm>
            <a:prstGeom prst="line">
              <a:avLst/>
            </a:prstGeom>
            <a:ln>
              <a:solidFill>
                <a:srgbClr val="B0408D"/>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a:extLst>
                <a:ext uri="{FF2B5EF4-FFF2-40B4-BE49-F238E27FC236}">
                  <a16:creationId xmlns:a16="http://schemas.microsoft.com/office/drawing/2014/main" id="{7EF4C61E-0066-1811-0341-8B7CB3D86C03}"/>
                </a:ext>
              </a:extLst>
            </p:cNvPr>
            <p:cNvCxnSpPr/>
            <p:nvPr/>
          </p:nvCxnSpPr>
          <p:spPr>
            <a:xfrm>
              <a:off x="749029" y="2344845"/>
              <a:ext cx="108679" cy="0"/>
            </a:xfrm>
            <a:prstGeom prst="line">
              <a:avLst/>
            </a:prstGeom>
            <a:ln>
              <a:solidFill>
                <a:srgbClr val="25643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a:extLst>
                <a:ext uri="{FF2B5EF4-FFF2-40B4-BE49-F238E27FC236}">
                  <a16:creationId xmlns:a16="http://schemas.microsoft.com/office/drawing/2014/main" id="{1B1B2D47-5E5D-5152-99BF-9A5222851C22}"/>
                </a:ext>
              </a:extLst>
            </p:cNvPr>
            <p:cNvCxnSpPr/>
            <p:nvPr/>
          </p:nvCxnSpPr>
          <p:spPr>
            <a:xfrm>
              <a:off x="747642" y="2442192"/>
              <a:ext cx="108679" cy="0"/>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434" name="TextBox 433">
              <a:extLst>
                <a:ext uri="{FF2B5EF4-FFF2-40B4-BE49-F238E27FC236}">
                  <a16:creationId xmlns:a16="http://schemas.microsoft.com/office/drawing/2014/main" id="{D5649D98-6EFD-A8AC-AE83-88683CD52164}"/>
                </a:ext>
              </a:extLst>
            </p:cNvPr>
            <p:cNvSpPr txBox="1"/>
            <p:nvPr/>
          </p:nvSpPr>
          <p:spPr>
            <a:xfrm>
              <a:off x="809522" y="2352546"/>
              <a:ext cx="838691" cy="200055"/>
            </a:xfrm>
            <a:prstGeom prst="rect">
              <a:avLst/>
            </a:prstGeom>
            <a:noFill/>
          </p:spPr>
          <p:txBody>
            <a:bodyPr wrap="none" rtlCol="0">
              <a:spAutoFit/>
            </a:bodyPr>
            <a:lstStyle/>
            <a:p>
              <a:r>
                <a:rPr lang="en-US" sz="700" b="1" dirty="0">
                  <a:solidFill>
                    <a:srgbClr val="FF0000"/>
                  </a:solidFill>
                  <a:latin typeface="Arial" panose="020B0604020202020204" pitchFamily="34" charset="0"/>
                  <a:cs typeface="Arial" panose="020B0604020202020204" pitchFamily="34" charset="0"/>
                </a:rPr>
                <a:t>Quartile 1 (low)</a:t>
              </a:r>
            </a:p>
          </p:txBody>
        </p:sp>
        <p:sp>
          <p:nvSpPr>
            <p:cNvPr id="435" name="TextBox 434">
              <a:extLst>
                <a:ext uri="{FF2B5EF4-FFF2-40B4-BE49-F238E27FC236}">
                  <a16:creationId xmlns:a16="http://schemas.microsoft.com/office/drawing/2014/main" id="{00C9698F-544D-B8C7-C111-7A95DA933162}"/>
                </a:ext>
              </a:extLst>
            </p:cNvPr>
            <p:cNvSpPr txBox="1"/>
            <p:nvPr/>
          </p:nvSpPr>
          <p:spPr>
            <a:xfrm>
              <a:off x="812348" y="2246928"/>
              <a:ext cx="601447" cy="200055"/>
            </a:xfrm>
            <a:prstGeom prst="rect">
              <a:avLst/>
            </a:prstGeom>
            <a:noFill/>
          </p:spPr>
          <p:txBody>
            <a:bodyPr wrap="none" rtlCol="0">
              <a:spAutoFit/>
            </a:bodyPr>
            <a:lstStyle/>
            <a:p>
              <a:r>
                <a:rPr lang="en-US" sz="700" b="1" dirty="0">
                  <a:solidFill>
                    <a:srgbClr val="256439"/>
                  </a:solidFill>
                  <a:latin typeface="Arial" panose="020B0604020202020204" pitchFamily="34" charset="0"/>
                  <a:cs typeface="Arial" panose="020B0604020202020204" pitchFamily="34" charset="0"/>
                </a:rPr>
                <a:t>Quartile 2</a:t>
              </a:r>
            </a:p>
          </p:txBody>
        </p:sp>
        <p:sp>
          <p:nvSpPr>
            <p:cNvPr id="436" name="TextBox 435">
              <a:extLst>
                <a:ext uri="{FF2B5EF4-FFF2-40B4-BE49-F238E27FC236}">
                  <a16:creationId xmlns:a16="http://schemas.microsoft.com/office/drawing/2014/main" id="{4088D7F5-710C-F1AF-1C1D-9F1A7E17FC39}"/>
                </a:ext>
              </a:extLst>
            </p:cNvPr>
            <p:cNvSpPr txBox="1"/>
            <p:nvPr/>
          </p:nvSpPr>
          <p:spPr>
            <a:xfrm>
              <a:off x="808469" y="2158861"/>
              <a:ext cx="601447" cy="200055"/>
            </a:xfrm>
            <a:prstGeom prst="rect">
              <a:avLst/>
            </a:prstGeom>
            <a:noFill/>
          </p:spPr>
          <p:txBody>
            <a:bodyPr wrap="none" rtlCol="0">
              <a:spAutoFit/>
            </a:bodyPr>
            <a:lstStyle/>
            <a:p>
              <a:r>
                <a:rPr lang="en-US" sz="700" b="1" dirty="0">
                  <a:solidFill>
                    <a:srgbClr val="B0408D"/>
                  </a:solidFill>
                  <a:latin typeface="Arial" panose="020B0604020202020204" pitchFamily="34" charset="0"/>
                  <a:cs typeface="Arial" panose="020B0604020202020204" pitchFamily="34" charset="0"/>
                </a:rPr>
                <a:t>Quartile 3</a:t>
              </a:r>
            </a:p>
          </p:txBody>
        </p:sp>
        <p:sp>
          <p:nvSpPr>
            <p:cNvPr id="437" name="TextBox 436">
              <a:extLst>
                <a:ext uri="{FF2B5EF4-FFF2-40B4-BE49-F238E27FC236}">
                  <a16:creationId xmlns:a16="http://schemas.microsoft.com/office/drawing/2014/main" id="{7CFFBB18-9200-F4C1-20E6-2F5F523E4AE5}"/>
                </a:ext>
              </a:extLst>
            </p:cNvPr>
            <p:cNvSpPr txBox="1"/>
            <p:nvPr/>
          </p:nvSpPr>
          <p:spPr>
            <a:xfrm>
              <a:off x="809103" y="2064963"/>
              <a:ext cx="877163" cy="200055"/>
            </a:xfrm>
            <a:prstGeom prst="rect">
              <a:avLst/>
            </a:prstGeom>
            <a:noFill/>
          </p:spPr>
          <p:txBody>
            <a:bodyPr wrap="none" rtlCol="0">
              <a:spAutoFit/>
            </a:bodyPr>
            <a:lstStyle/>
            <a:p>
              <a:r>
                <a:rPr lang="en-US" sz="700" b="1" dirty="0">
                  <a:solidFill>
                    <a:schemeClr val="tx2"/>
                  </a:solidFill>
                  <a:latin typeface="Arial" panose="020B0604020202020204" pitchFamily="34" charset="0"/>
                  <a:cs typeface="Arial" panose="020B0604020202020204" pitchFamily="34" charset="0"/>
                </a:rPr>
                <a:t>Quartile 4 (high)</a:t>
              </a:r>
            </a:p>
          </p:txBody>
        </p:sp>
      </p:grpSp>
      <p:sp>
        <p:nvSpPr>
          <p:cNvPr id="323" name="TextBox 322">
            <a:extLst>
              <a:ext uri="{FF2B5EF4-FFF2-40B4-BE49-F238E27FC236}">
                <a16:creationId xmlns:a16="http://schemas.microsoft.com/office/drawing/2014/main" id="{2B898701-80BD-9284-D272-441C1B402677}"/>
              </a:ext>
            </a:extLst>
          </p:cNvPr>
          <p:cNvSpPr txBox="1"/>
          <p:nvPr/>
        </p:nvSpPr>
        <p:spPr>
          <a:xfrm>
            <a:off x="9143005" y="5105537"/>
            <a:ext cx="1692208" cy="25605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Months from randomization</a:t>
            </a:r>
          </a:p>
        </p:txBody>
      </p:sp>
      <p:sp>
        <p:nvSpPr>
          <p:cNvPr id="324" name="TextBox 323">
            <a:extLst>
              <a:ext uri="{FF2B5EF4-FFF2-40B4-BE49-F238E27FC236}">
                <a16:creationId xmlns:a16="http://schemas.microsoft.com/office/drawing/2014/main" id="{076BB655-EB58-83C4-0BBB-F3FB817D8199}"/>
              </a:ext>
            </a:extLst>
          </p:cNvPr>
          <p:cNvSpPr txBox="1"/>
          <p:nvPr/>
        </p:nvSpPr>
        <p:spPr>
          <a:xfrm>
            <a:off x="5309903" y="4944717"/>
            <a:ext cx="351743" cy="238982"/>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48</a:t>
            </a:r>
          </a:p>
        </p:txBody>
      </p:sp>
      <p:grpSp>
        <p:nvGrpSpPr>
          <p:cNvPr id="325" name="Group 324">
            <a:extLst>
              <a:ext uri="{FF2B5EF4-FFF2-40B4-BE49-F238E27FC236}">
                <a16:creationId xmlns:a16="http://schemas.microsoft.com/office/drawing/2014/main" id="{894D7454-BEE5-AF41-3EF4-A23A905C1A20}"/>
              </a:ext>
            </a:extLst>
          </p:cNvPr>
          <p:cNvGrpSpPr/>
          <p:nvPr/>
        </p:nvGrpSpPr>
        <p:grpSpPr>
          <a:xfrm>
            <a:off x="5632851" y="2740920"/>
            <a:ext cx="2919827" cy="2625431"/>
            <a:chOff x="3177616" y="1852806"/>
            <a:chExt cx="2730504" cy="2366840"/>
          </a:xfrm>
        </p:grpSpPr>
        <p:sp>
          <p:nvSpPr>
            <p:cNvPr id="366" name="TextBox 365">
              <a:extLst>
                <a:ext uri="{FF2B5EF4-FFF2-40B4-BE49-F238E27FC236}">
                  <a16:creationId xmlns:a16="http://schemas.microsoft.com/office/drawing/2014/main" id="{7CA7A93E-9694-309C-26D7-8FE9EC5FD9D9}"/>
                </a:ext>
              </a:extLst>
            </p:cNvPr>
            <p:cNvSpPr txBox="1"/>
            <p:nvPr/>
          </p:nvSpPr>
          <p:spPr>
            <a:xfrm>
              <a:off x="5390077" y="3833321"/>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44</a:t>
              </a:r>
            </a:p>
          </p:txBody>
        </p:sp>
        <p:cxnSp>
          <p:nvCxnSpPr>
            <p:cNvPr id="367" name="Straight Connector 366">
              <a:extLst>
                <a:ext uri="{FF2B5EF4-FFF2-40B4-BE49-F238E27FC236}">
                  <a16:creationId xmlns:a16="http://schemas.microsoft.com/office/drawing/2014/main" id="{D82C4A3C-B599-A4DB-3990-36EE6703E38A}"/>
                </a:ext>
              </a:extLst>
            </p:cNvPr>
            <p:cNvCxnSpPr/>
            <p:nvPr/>
          </p:nvCxnSpPr>
          <p:spPr>
            <a:xfrm>
              <a:off x="3331891" y="1966513"/>
              <a:ext cx="0" cy="1879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a:extLst>
                <a:ext uri="{FF2B5EF4-FFF2-40B4-BE49-F238E27FC236}">
                  <a16:creationId xmlns:a16="http://schemas.microsoft.com/office/drawing/2014/main" id="{760C3511-B78A-FF0B-1E3D-C0CB3F0F1F40}"/>
                </a:ext>
              </a:extLst>
            </p:cNvPr>
            <p:cNvCxnSpPr>
              <a:cxnSpLocks/>
            </p:cNvCxnSpPr>
            <p:nvPr/>
          </p:nvCxnSpPr>
          <p:spPr>
            <a:xfrm flipH="1">
              <a:off x="3331891" y="3846113"/>
              <a:ext cx="24688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a:extLst>
                <a:ext uri="{FF2B5EF4-FFF2-40B4-BE49-F238E27FC236}">
                  <a16:creationId xmlns:a16="http://schemas.microsoft.com/office/drawing/2014/main" id="{15A32082-3679-4FAA-2201-DFE7BDC2219C}"/>
                </a:ext>
              </a:extLst>
            </p:cNvPr>
            <p:cNvCxnSpPr/>
            <p:nvPr/>
          </p:nvCxnSpPr>
          <p:spPr>
            <a:xfrm>
              <a:off x="3272624" y="1979212"/>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a:extLst>
                <a:ext uri="{FF2B5EF4-FFF2-40B4-BE49-F238E27FC236}">
                  <a16:creationId xmlns:a16="http://schemas.microsoft.com/office/drawing/2014/main" id="{DEEC0091-D088-A487-7553-BBFCE2279F7C}"/>
                </a:ext>
              </a:extLst>
            </p:cNvPr>
            <p:cNvCxnSpPr/>
            <p:nvPr/>
          </p:nvCxnSpPr>
          <p:spPr>
            <a:xfrm>
              <a:off x="3268390" y="2444879"/>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a:extLst>
                <a:ext uri="{FF2B5EF4-FFF2-40B4-BE49-F238E27FC236}">
                  <a16:creationId xmlns:a16="http://schemas.microsoft.com/office/drawing/2014/main" id="{BABE9764-1DB4-689D-0445-4A53F3125E13}"/>
                </a:ext>
              </a:extLst>
            </p:cNvPr>
            <p:cNvCxnSpPr/>
            <p:nvPr/>
          </p:nvCxnSpPr>
          <p:spPr>
            <a:xfrm>
              <a:off x="3268390" y="290631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1A2FFE43-065D-77A1-9528-9E81879E3A13}"/>
                </a:ext>
              </a:extLst>
            </p:cNvPr>
            <p:cNvCxnSpPr/>
            <p:nvPr/>
          </p:nvCxnSpPr>
          <p:spPr>
            <a:xfrm>
              <a:off x="3268390" y="335081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570D4639-D4B0-0207-F0BB-131CD5EE1AD8}"/>
                </a:ext>
              </a:extLst>
            </p:cNvPr>
            <p:cNvCxnSpPr>
              <a:cxnSpLocks/>
            </p:cNvCxnSpPr>
            <p:nvPr/>
          </p:nvCxnSpPr>
          <p:spPr>
            <a:xfrm>
              <a:off x="3268390" y="3808013"/>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TextBox 373">
              <a:extLst>
                <a:ext uri="{FF2B5EF4-FFF2-40B4-BE49-F238E27FC236}">
                  <a16:creationId xmlns:a16="http://schemas.microsoft.com/office/drawing/2014/main" id="{2B2ADD59-4B59-B269-4E01-BA9A854F54D3}"/>
                </a:ext>
              </a:extLst>
            </p:cNvPr>
            <p:cNvSpPr txBox="1"/>
            <p:nvPr/>
          </p:nvSpPr>
          <p:spPr>
            <a:xfrm>
              <a:off x="3177616" y="3835698"/>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0</a:t>
              </a:r>
            </a:p>
          </p:txBody>
        </p:sp>
        <p:sp>
          <p:nvSpPr>
            <p:cNvPr id="375" name="TextBox 374">
              <a:extLst>
                <a:ext uri="{FF2B5EF4-FFF2-40B4-BE49-F238E27FC236}">
                  <a16:creationId xmlns:a16="http://schemas.microsoft.com/office/drawing/2014/main" id="{FC03A453-680B-F41A-8147-D8A0F1D29326}"/>
                </a:ext>
              </a:extLst>
            </p:cNvPr>
            <p:cNvSpPr txBox="1"/>
            <p:nvPr/>
          </p:nvSpPr>
          <p:spPr>
            <a:xfrm>
              <a:off x="3391159" y="384611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a:t>
              </a:r>
            </a:p>
          </p:txBody>
        </p:sp>
        <p:sp>
          <p:nvSpPr>
            <p:cNvPr id="376" name="TextBox 375">
              <a:extLst>
                <a:ext uri="{FF2B5EF4-FFF2-40B4-BE49-F238E27FC236}">
                  <a16:creationId xmlns:a16="http://schemas.microsoft.com/office/drawing/2014/main" id="{DE333C52-C1A5-C07E-8FBD-FC38E0C22F19}"/>
                </a:ext>
              </a:extLst>
            </p:cNvPr>
            <p:cNvSpPr txBox="1"/>
            <p:nvPr/>
          </p:nvSpPr>
          <p:spPr>
            <a:xfrm>
              <a:off x="3575749" y="3846113"/>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8</a:t>
              </a:r>
            </a:p>
          </p:txBody>
        </p:sp>
        <p:sp>
          <p:nvSpPr>
            <p:cNvPr id="377" name="TextBox 376">
              <a:extLst>
                <a:ext uri="{FF2B5EF4-FFF2-40B4-BE49-F238E27FC236}">
                  <a16:creationId xmlns:a16="http://schemas.microsoft.com/office/drawing/2014/main" id="{F1C56601-2DB7-B57A-FFA9-A4E74D4D4F20}"/>
                </a:ext>
              </a:extLst>
            </p:cNvPr>
            <p:cNvSpPr txBox="1"/>
            <p:nvPr/>
          </p:nvSpPr>
          <p:spPr>
            <a:xfrm>
              <a:off x="3789292" y="383569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12</a:t>
              </a:r>
            </a:p>
          </p:txBody>
        </p:sp>
        <p:sp>
          <p:nvSpPr>
            <p:cNvPr id="378" name="TextBox 377">
              <a:extLst>
                <a:ext uri="{FF2B5EF4-FFF2-40B4-BE49-F238E27FC236}">
                  <a16:creationId xmlns:a16="http://schemas.microsoft.com/office/drawing/2014/main" id="{AFF1CD30-90EF-9CF6-BAEF-8D8E0481F75C}"/>
                </a:ext>
              </a:extLst>
            </p:cNvPr>
            <p:cNvSpPr txBox="1"/>
            <p:nvPr/>
          </p:nvSpPr>
          <p:spPr>
            <a:xfrm>
              <a:off x="3988747" y="383569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16</a:t>
              </a:r>
            </a:p>
          </p:txBody>
        </p:sp>
        <p:sp>
          <p:nvSpPr>
            <p:cNvPr id="379" name="TextBox 378">
              <a:extLst>
                <a:ext uri="{FF2B5EF4-FFF2-40B4-BE49-F238E27FC236}">
                  <a16:creationId xmlns:a16="http://schemas.microsoft.com/office/drawing/2014/main" id="{3F5A896F-AEFF-CA77-4281-47ADD908399F}"/>
                </a:ext>
              </a:extLst>
            </p:cNvPr>
            <p:cNvSpPr txBox="1"/>
            <p:nvPr/>
          </p:nvSpPr>
          <p:spPr>
            <a:xfrm>
              <a:off x="4176146" y="383569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20</a:t>
              </a:r>
            </a:p>
          </p:txBody>
        </p:sp>
        <p:sp>
          <p:nvSpPr>
            <p:cNvPr id="380" name="TextBox 379">
              <a:extLst>
                <a:ext uri="{FF2B5EF4-FFF2-40B4-BE49-F238E27FC236}">
                  <a16:creationId xmlns:a16="http://schemas.microsoft.com/office/drawing/2014/main" id="{DB251356-BF02-F91F-6C51-E202785AAE69}"/>
                </a:ext>
              </a:extLst>
            </p:cNvPr>
            <p:cNvSpPr txBox="1"/>
            <p:nvPr/>
          </p:nvSpPr>
          <p:spPr>
            <a:xfrm>
              <a:off x="4385624" y="383569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24</a:t>
              </a:r>
            </a:p>
          </p:txBody>
        </p:sp>
        <p:sp>
          <p:nvSpPr>
            <p:cNvPr id="381" name="TextBox 380">
              <a:extLst>
                <a:ext uri="{FF2B5EF4-FFF2-40B4-BE49-F238E27FC236}">
                  <a16:creationId xmlns:a16="http://schemas.microsoft.com/office/drawing/2014/main" id="{0EE19EB6-9B47-1A6D-19E9-1DD6D66DC1BC}"/>
                </a:ext>
              </a:extLst>
            </p:cNvPr>
            <p:cNvSpPr txBox="1"/>
            <p:nvPr/>
          </p:nvSpPr>
          <p:spPr>
            <a:xfrm>
              <a:off x="4580354" y="383524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28</a:t>
              </a:r>
            </a:p>
          </p:txBody>
        </p:sp>
        <p:sp>
          <p:nvSpPr>
            <p:cNvPr id="382" name="TextBox 381">
              <a:extLst>
                <a:ext uri="{FF2B5EF4-FFF2-40B4-BE49-F238E27FC236}">
                  <a16:creationId xmlns:a16="http://schemas.microsoft.com/office/drawing/2014/main" id="{95D4A306-1C60-A694-66FC-F1672CB3F183}"/>
                </a:ext>
              </a:extLst>
            </p:cNvPr>
            <p:cNvSpPr txBox="1"/>
            <p:nvPr/>
          </p:nvSpPr>
          <p:spPr>
            <a:xfrm>
              <a:off x="4789832" y="383524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32</a:t>
              </a:r>
            </a:p>
          </p:txBody>
        </p:sp>
        <p:sp>
          <p:nvSpPr>
            <p:cNvPr id="383" name="TextBox 382">
              <a:extLst>
                <a:ext uri="{FF2B5EF4-FFF2-40B4-BE49-F238E27FC236}">
                  <a16:creationId xmlns:a16="http://schemas.microsoft.com/office/drawing/2014/main" id="{3672AABA-BD45-7145-DDC3-7B18A919450B}"/>
                </a:ext>
              </a:extLst>
            </p:cNvPr>
            <p:cNvSpPr txBox="1"/>
            <p:nvPr/>
          </p:nvSpPr>
          <p:spPr>
            <a:xfrm>
              <a:off x="5001394" y="3835242"/>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36</a:t>
              </a:r>
            </a:p>
          </p:txBody>
        </p:sp>
        <p:sp>
          <p:nvSpPr>
            <p:cNvPr id="384" name="TextBox 383">
              <a:extLst>
                <a:ext uri="{FF2B5EF4-FFF2-40B4-BE49-F238E27FC236}">
                  <a16:creationId xmlns:a16="http://schemas.microsoft.com/office/drawing/2014/main" id="{5F5F85CC-C3BB-BD1C-ED46-92DED6DA7806}"/>
                </a:ext>
              </a:extLst>
            </p:cNvPr>
            <p:cNvSpPr txBox="1"/>
            <p:nvPr/>
          </p:nvSpPr>
          <p:spPr>
            <a:xfrm>
              <a:off x="5190622" y="3833321"/>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40</a:t>
              </a:r>
            </a:p>
          </p:txBody>
        </p:sp>
        <p:sp>
          <p:nvSpPr>
            <p:cNvPr id="385" name="TextBox 384">
              <a:extLst>
                <a:ext uri="{FF2B5EF4-FFF2-40B4-BE49-F238E27FC236}">
                  <a16:creationId xmlns:a16="http://schemas.microsoft.com/office/drawing/2014/main" id="{6E9E1BD7-E601-0939-ED74-A6083B1A1C8C}"/>
                </a:ext>
              </a:extLst>
            </p:cNvPr>
            <p:cNvSpPr txBox="1"/>
            <p:nvPr/>
          </p:nvSpPr>
          <p:spPr>
            <a:xfrm>
              <a:off x="3821681" y="3988814"/>
              <a:ext cx="1582484"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Months from randomization</a:t>
              </a:r>
            </a:p>
          </p:txBody>
        </p:sp>
        <p:sp>
          <p:nvSpPr>
            <p:cNvPr id="386" name="TextBox 385">
              <a:extLst>
                <a:ext uri="{FF2B5EF4-FFF2-40B4-BE49-F238E27FC236}">
                  <a16:creationId xmlns:a16="http://schemas.microsoft.com/office/drawing/2014/main" id="{75EEF5D0-24B4-8310-E690-EAF55F248DFA}"/>
                </a:ext>
              </a:extLst>
            </p:cNvPr>
            <p:cNvSpPr txBox="1"/>
            <p:nvPr/>
          </p:nvSpPr>
          <p:spPr>
            <a:xfrm>
              <a:off x="3360464" y="1852806"/>
              <a:ext cx="612668"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hsCRP</a:t>
              </a:r>
              <a:endParaRPr lang="en-US" sz="1050" dirty="0">
                <a:latin typeface="Arial" panose="020B0604020202020204" pitchFamily="34" charset="0"/>
                <a:cs typeface="Arial" panose="020B0604020202020204" pitchFamily="34" charset="0"/>
              </a:endParaRPr>
            </a:p>
          </p:txBody>
        </p:sp>
        <p:sp>
          <p:nvSpPr>
            <p:cNvPr id="387" name="Freeform 386">
              <a:extLst>
                <a:ext uri="{FF2B5EF4-FFF2-40B4-BE49-F238E27FC236}">
                  <a16:creationId xmlns:a16="http://schemas.microsoft.com/office/drawing/2014/main" id="{402CC282-D9CB-B59B-BE38-CD3D75D8435C}"/>
                </a:ext>
              </a:extLst>
            </p:cNvPr>
            <p:cNvSpPr/>
            <p:nvPr/>
          </p:nvSpPr>
          <p:spPr>
            <a:xfrm>
              <a:off x="3364012" y="3434486"/>
              <a:ext cx="2432106" cy="380391"/>
            </a:xfrm>
            <a:custGeom>
              <a:avLst/>
              <a:gdLst>
                <a:gd name="connsiteX0" fmla="*/ 0 w 2596896"/>
                <a:gd name="connsiteY0" fmla="*/ 376733 h 380391"/>
                <a:gd name="connsiteX1" fmla="*/ 424282 w 2596896"/>
                <a:gd name="connsiteY1" fmla="*/ 380391 h 380391"/>
                <a:gd name="connsiteX2" fmla="*/ 508407 w 2596896"/>
                <a:gd name="connsiteY2" fmla="*/ 343815 h 380391"/>
                <a:gd name="connsiteX3" fmla="*/ 574244 w 2596896"/>
                <a:gd name="connsiteY3" fmla="*/ 354788 h 380391"/>
                <a:gd name="connsiteX4" fmla="*/ 574244 w 2596896"/>
                <a:gd name="connsiteY4" fmla="*/ 354788 h 380391"/>
                <a:gd name="connsiteX5" fmla="*/ 672999 w 2596896"/>
                <a:gd name="connsiteY5" fmla="*/ 321869 h 380391"/>
                <a:gd name="connsiteX6" fmla="*/ 749808 w 2596896"/>
                <a:gd name="connsiteY6" fmla="*/ 325527 h 380391"/>
                <a:gd name="connsiteX7" fmla="*/ 885140 w 2596896"/>
                <a:gd name="connsiteY7" fmla="*/ 318212 h 380391"/>
                <a:gd name="connsiteX8" fmla="*/ 896112 w 2596896"/>
                <a:gd name="connsiteY8" fmla="*/ 303581 h 380391"/>
                <a:gd name="connsiteX9" fmla="*/ 961949 w 2596896"/>
                <a:gd name="connsiteY9" fmla="*/ 299924 h 380391"/>
                <a:gd name="connsiteX10" fmla="*/ 1130199 w 2596896"/>
                <a:gd name="connsiteY10" fmla="*/ 292608 h 380391"/>
                <a:gd name="connsiteX11" fmla="*/ 1181405 w 2596896"/>
                <a:gd name="connsiteY11" fmla="*/ 281636 h 380391"/>
                <a:gd name="connsiteX12" fmla="*/ 1294791 w 2596896"/>
                <a:gd name="connsiteY12" fmla="*/ 277978 h 380391"/>
                <a:gd name="connsiteX13" fmla="*/ 1327709 w 2596896"/>
                <a:gd name="connsiteY13" fmla="*/ 256032 h 380391"/>
                <a:gd name="connsiteX14" fmla="*/ 1367943 w 2596896"/>
                <a:gd name="connsiteY14" fmla="*/ 263348 h 380391"/>
                <a:gd name="connsiteX15" fmla="*/ 1389888 w 2596896"/>
                <a:gd name="connsiteY15" fmla="*/ 237744 h 380391"/>
                <a:gd name="connsiteX16" fmla="*/ 1488644 w 2596896"/>
                <a:gd name="connsiteY16" fmla="*/ 237744 h 380391"/>
                <a:gd name="connsiteX17" fmla="*/ 1488644 w 2596896"/>
                <a:gd name="connsiteY17" fmla="*/ 237744 h 380391"/>
                <a:gd name="connsiteX18" fmla="*/ 1576426 w 2596896"/>
                <a:gd name="connsiteY18" fmla="*/ 226772 h 380391"/>
                <a:gd name="connsiteX19" fmla="*/ 1576426 w 2596896"/>
                <a:gd name="connsiteY19" fmla="*/ 212141 h 380391"/>
                <a:gd name="connsiteX20" fmla="*/ 1803197 w 2596896"/>
                <a:gd name="connsiteY20" fmla="*/ 208484 h 380391"/>
                <a:gd name="connsiteX21" fmla="*/ 1832458 w 2596896"/>
                <a:gd name="connsiteY21" fmla="*/ 168250 h 380391"/>
                <a:gd name="connsiteX22" fmla="*/ 2029968 w 2596896"/>
                <a:gd name="connsiteY22" fmla="*/ 175565 h 380391"/>
                <a:gd name="connsiteX23" fmla="*/ 2037284 w 2596896"/>
                <a:gd name="connsiteY23" fmla="*/ 142647 h 380391"/>
                <a:gd name="connsiteX24" fmla="*/ 2073860 w 2596896"/>
                <a:gd name="connsiteY24" fmla="*/ 149962 h 380391"/>
                <a:gd name="connsiteX25" fmla="*/ 2073860 w 2596896"/>
                <a:gd name="connsiteY25" fmla="*/ 149962 h 380391"/>
                <a:gd name="connsiteX26" fmla="*/ 2242109 w 2596896"/>
                <a:gd name="connsiteY26" fmla="*/ 124359 h 380391"/>
                <a:gd name="connsiteX27" fmla="*/ 2242109 w 2596896"/>
                <a:gd name="connsiteY27" fmla="*/ 124359 h 380391"/>
                <a:gd name="connsiteX28" fmla="*/ 2304288 w 2596896"/>
                <a:gd name="connsiteY28" fmla="*/ 102413 h 380391"/>
                <a:gd name="connsiteX29" fmla="*/ 2300631 w 2596896"/>
                <a:gd name="connsiteY29" fmla="*/ 65837 h 380391"/>
                <a:gd name="connsiteX30" fmla="*/ 2443277 w 2596896"/>
                <a:gd name="connsiteY30" fmla="*/ 73152 h 380391"/>
                <a:gd name="connsiteX31" fmla="*/ 2443277 w 2596896"/>
                <a:gd name="connsiteY31" fmla="*/ 73152 h 380391"/>
                <a:gd name="connsiteX32" fmla="*/ 2479853 w 2596896"/>
                <a:gd name="connsiteY32" fmla="*/ 43892 h 380391"/>
                <a:gd name="connsiteX33" fmla="*/ 2479853 w 2596896"/>
                <a:gd name="connsiteY33" fmla="*/ 0 h 380391"/>
                <a:gd name="connsiteX34" fmla="*/ 2596896 w 2596896"/>
                <a:gd name="connsiteY34" fmla="*/ 3658 h 38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96896" h="380391">
                  <a:moveTo>
                    <a:pt x="0" y="376733"/>
                  </a:moveTo>
                  <a:lnTo>
                    <a:pt x="424282" y="380391"/>
                  </a:lnTo>
                  <a:lnTo>
                    <a:pt x="508407" y="343815"/>
                  </a:lnTo>
                  <a:lnTo>
                    <a:pt x="574244" y="354788"/>
                  </a:lnTo>
                  <a:lnTo>
                    <a:pt x="574244" y="354788"/>
                  </a:lnTo>
                  <a:lnTo>
                    <a:pt x="672999" y="321869"/>
                  </a:lnTo>
                  <a:lnTo>
                    <a:pt x="749808" y="325527"/>
                  </a:lnTo>
                  <a:lnTo>
                    <a:pt x="885140" y="318212"/>
                  </a:lnTo>
                  <a:lnTo>
                    <a:pt x="896112" y="303581"/>
                  </a:lnTo>
                  <a:lnTo>
                    <a:pt x="961949" y="299924"/>
                  </a:lnTo>
                  <a:lnTo>
                    <a:pt x="1130199" y="292608"/>
                  </a:lnTo>
                  <a:lnTo>
                    <a:pt x="1181405" y="281636"/>
                  </a:lnTo>
                  <a:lnTo>
                    <a:pt x="1294791" y="277978"/>
                  </a:lnTo>
                  <a:lnTo>
                    <a:pt x="1327709" y="256032"/>
                  </a:lnTo>
                  <a:lnTo>
                    <a:pt x="1367943" y="263348"/>
                  </a:lnTo>
                  <a:lnTo>
                    <a:pt x="1389888" y="237744"/>
                  </a:lnTo>
                  <a:lnTo>
                    <a:pt x="1488644" y="237744"/>
                  </a:lnTo>
                  <a:lnTo>
                    <a:pt x="1488644" y="237744"/>
                  </a:lnTo>
                  <a:lnTo>
                    <a:pt x="1576426" y="226772"/>
                  </a:lnTo>
                  <a:lnTo>
                    <a:pt x="1576426" y="212141"/>
                  </a:lnTo>
                  <a:lnTo>
                    <a:pt x="1803197" y="208484"/>
                  </a:lnTo>
                  <a:lnTo>
                    <a:pt x="1832458" y="168250"/>
                  </a:lnTo>
                  <a:lnTo>
                    <a:pt x="2029968" y="175565"/>
                  </a:lnTo>
                  <a:lnTo>
                    <a:pt x="2037284" y="142647"/>
                  </a:lnTo>
                  <a:lnTo>
                    <a:pt x="2073860" y="149962"/>
                  </a:lnTo>
                  <a:lnTo>
                    <a:pt x="2073860" y="149962"/>
                  </a:lnTo>
                  <a:lnTo>
                    <a:pt x="2242109" y="124359"/>
                  </a:lnTo>
                  <a:lnTo>
                    <a:pt x="2242109" y="124359"/>
                  </a:lnTo>
                  <a:lnTo>
                    <a:pt x="2304288" y="102413"/>
                  </a:lnTo>
                  <a:lnTo>
                    <a:pt x="2300631" y="65837"/>
                  </a:lnTo>
                  <a:lnTo>
                    <a:pt x="2443277" y="73152"/>
                  </a:lnTo>
                  <a:lnTo>
                    <a:pt x="2443277" y="73152"/>
                  </a:lnTo>
                  <a:lnTo>
                    <a:pt x="2479853" y="43892"/>
                  </a:lnTo>
                  <a:lnTo>
                    <a:pt x="2479853" y="0"/>
                  </a:lnTo>
                  <a:lnTo>
                    <a:pt x="2596896" y="3658"/>
                  </a:lnTo>
                </a:path>
              </a:pathLst>
            </a:cu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Freeform 387">
              <a:extLst>
                <a:ext uri="{FF2B5EF4-FFF2-40B4-BE49-F238E27FC236}">
                  <a16:creationId xmlns:a16="http://schemas.microsoft.com/office/drawing/2014/main" id="{6D5B5F00-474B-7E52-AF65-10A728ADE447}"/>
                </a:ext>
              </a:extLst>
            </p:cNvPr>
            <p:cNvSpPr/>
            <p:nvPr/>
          </p:nvSpPr>
          <p:spPr>
            <a:xfrm>
              <a:off x="3374985" y="3441802"/>
              <a:ext cx="2421133" cy="369417"/>
            </a:xfrm>
            <a:custGeom>
              <a:avLst/>
              <a:gdLst>
                <a:gd name="connsiteX0" fmla="*/ 0 w 2589581"/>
                <a:gd name="connsiteY0" fmla="*/ 369417 h 369417"/>
                <a:gd name="connsiteX1" fmla="*/ 98755 w 2589581"/>
                <a:gd name="connsiteY1" fmla="*/ 354787 h 369417"/>
                <a:gd name="connsiteX2" fmla="*/ 230429 w 2589581"/>
                <a:gd name="connsiteY2" fmla="*/ 332841 h 369417"/>
                <a:gd name="connsiteX3" fmla="*/ 340157 w 2589581"/>
                <a:gd name="connsiteY3" fmla="*/ 321868 h 369417"/>
                <a:gd name="connsiteX4" fmla="*/ 438912 w 2589581"/>
                <a:gd name="connsiteY4" fmla="*/ 336499 h 369417"/>
                <a:gd name="connsiteX5" fmla="*/ 541325 w 2589581"/>
                <a:gd name="connsiteY5" fmla="*/ 296265 h 369417"/>
                <a:gd name="connsiteX6" fmla="*/ 665683 w 2589581"/>
                <a:gd name="connsiteY6" fmla="*/ 310896 h 369417"/>
                <a:gd name="connsiteX7" fmla="*/ 771754 w 2589581"/>
                <a:gd name="connsiteY7" fmla="*/ 292608 h 369417"/>
                <a:gd name="connsiteX8" fmla="*/ 819303 w 2589581"/>
                <a:gd name="connsiteY8" fmla="*/ 267004 h 369417"/>
                <a:gd name="connsiteX9" fmla="*/ 965607 w 2589581"/>
                <a:gd name="connsiteY9" fmla="*/ 263347 h 369417"/>
                <a:gd name="connsiteX10" fmla="*/ 1104595 w 2589581"/>
                <a:gd name="connsiteY10" fmla="*/ 274320 h 369417"/>
                <a:gd name="connsiteX11" fmla="*/ 1130199 w 2589581"/>
                <a:gd name="connsiteY11" fmla="*/ 237744 h 369417"/>
                <a:gd name="connsiteX12" fmla="*/ 1217981 w 2589581"/>
                <a:gd name="connsiteY12" fmla="*/ 252374 h 369417"/>
                <a:gd name="connsiteX13" fmla="*/ 1254557 w 2589581"/>
                <a:gd name="connsiteY13" fmla="*/ 219456 h 369417"/>
                <a:gd name="connsiteX14" fmla="*/ 1393546 w 2589581"/>
                <a:gd name="connsiteY14" fmla="*/ 190195 h 369417"/>
                <a:gd name="connsiteX15" fmla="*/ 1550823 w 2589581"/>
                <a:gd name="connsiteY15" fmla="*/ 175564 h 369417"/>
                <a:gd name="connsiteX16" fmla="*/ 1730045 w 2589581"/>
                <a:gd name="connsiteY16" fmla="*/ 157276 h 369417"/>
                <a:gd name="connsiteX17" fmla="*/ 1836115 w 2589581"/>
                <a:gd name="connsiteY17" fmla="*/ 149961 h 369417"/>
                <a:gd name="connsiteX18" fmla="*/ 1920240 w 2589581"/>
                <a:gd name="connsiteY18" fmla="*/ 142646 h 369417"/>
                <a:gd name="connsiteX19" fmla="*/ 1923898 w 2589581"/>
                <a:gd name="connsiteY19" fmla="*/ 128016 h 369417"/>
                <a:gd name="connsiteX20" fmla="*/ 1997050 w 2589581"/>
                <a:gd name="connsiteY20" fmla="*/ 135331 h 369417"/>
                <a:gd name="connsiteX21" fmla="*/ 2004365 w 2589581"/>
                <a:gd name="connsiteY21" fmla="*/ 58521 h 369417"/>
                <a:gd name="connsiteX22" fmla="*/ 2296973 w 2589581"/>
                <a:gd name="connsiteY22" fmla="*/ 62179 h 369417"/>
                <a:gd name="connsiteX23" fmla="*/ 2399386 w 2589581"/>
                <a:gd name="connsiteY23" fmla="*/ 69494 h 369417"/>
                <a:gd name="connsiteX24" fmla="*/ 2399386 w 2589581"/>
                <a:gd name="connsiteY24" fmla="*/ 32918 h 369417"/>
                <a:gd name="connsiteX25" fmla="*/ 2399386 w 2589581"/>
                <a:gd name="connsiteY25" fmla="*/ 32918 h 369417"/>
                <a:gd name="connsiteX26" fmla="*/ 2428647 w 2589581"/>
                <a:gd name="connsiteY26" fmla="*/ 10972 h 369417"/>
                <a:gd name="connsiteX27" fmla="*/ 2589581 w 2589581"/>
                <a:gd name="connsiteY27" fmla="*/ 0 h 3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9581" h="369417">
                  <a:moveTo>
                    <a:pt x="0" y="369417"/>
                  </a:moveTo>
                  <a:lnTo>
                    <a:pt x="98755" y="354787"/>
                  </a:lnTo>
                  <a:lnTo>
                    <a:pt x="230429" y="332841"/>
                  </a:lnTo>
                  <a:lnTo>
                    <a:pt x="340157" y="321868"/>
                  </a:lnTo>
                  <a:lnTo>
                    <a:pt x="438912" y="336499"/>
                  </a:lnTo>
                  <a:lnTo>
                    <a:pt x="541325" y="296265"/>
                  </a:lnTo>
                  <a:lnTo>
                    <a:pt x="665683" y="310896"/>
                  </a:lnTo>
                  <a:lnTo>
                    <a:pt x="771754" y="292608"/>
                  </a:lnTo>
                  <a:lnTo>
                    <a:pt x="819303" y="267004"/>
                  </a:lnTo>
                  <a:lnTo>
                    <a:pt x="965607" y="263347"/>
                  </a:lnTo>
                  <a:lnTo>
                    <a:pt x="1104595" y="274320"/>
                  </a:lnTo>
                  <a:lnTo>
                    <a:pt x="1130199" y="237744"/>
                  </a:lnTo>
                  <a:lnTo>
                    <a:pt x="1217981" y="252374"/>
                  </a:lnTo>
                  <a:lnTo>
                    <a:pt x="1254557" y="219456"/>
                  </a:lnTo>
                  <a:lnTo>
                    <a:pt x="1393546" y="190195"/>
                  </a:lnTo>
                  <a:lnTo>
                    <a:pt x="1550823" y="175564"/>
                  </a:lnTo>
                  <a:lnTo>
                    <a:pt x="1730045" y="157276"/>
                  </a:lnTo>
                  <a:lnTo>
                    <a:pt x="1836115" y="149961"/>
                  </a:lnTo>
                  <a:lnTo>
                    <a:pt x="1920240" y="142646"/>
                  </a:lnTo>
                  <a:lnTo>
                    <a:pt x="1923898" y="128016"/>
                  </a:lnTo>
                  <a:lnTo>
                    <a:pt x="1997050" y="135331"/>
                  </a:lnTo>
                  <a:lnTo>
                    <a:pt x="2004365" y="58521"/>
                  </a:lnTo>
                  <a:lnTo>
                    <a:pt x="2296973" y="62179"/>
                  </a:lnTo>
                  <a:lnTo>
                    <a:pt x="2399386" y="69494"/>
                  </a:lnTo>
                  <a:lnTo>
                    <a:pt x="2399386" y="32918"/>
                  </a:lnTo>
                  <a:lnTo>
                    <a:pt x="2399386" y="32918"/>
                  </a:lnTo>
                  <a:lnTo>
                    <a:pt x="2428647" y="10972"/>
                  </a:lnTo>
                  <a:lnTo>
                    <a:pt x="2589581" y="0"/>
                  </a:lnTo>
                </a:path>
              </a:pathLst>
            </a:custGeom>
            <a:noFill/>
            <a:ln w="28575">
              <a:solidFill>
                <a:srgbClr val="256439"/>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Freeform 388">
              <a:extLst>
                <a:ext uri="{FF2B5EF4-FFF2-40B4-BE49-F238E27FC236}">
                  <a16:creationId xmlns:a16="http://schemas.microsoft.com/office/drawing/2014/main" id="{0FDA89BB-8839-8B94-59D7-8EAA3F9C9C2C}"/>
                </a:ext>
              </a:extLst>
            </p:cNvPr>
            <p:cNvSpPr/>
            <p:nvPr/>
          </p:nvSpPr>
          <p:spPr>
            <a:xfrm>
              <a:off x="3371328" y="3141878"/>
              <a:ext cx="2424790" cy="665684"/>
            </a:xfrm>
            <a:custGeom>
              <a:avLst/>
              <a:gdLst>
                <a:gd name="connsiteX0" fmla="*/ 0 w 2593238"/>
                <a:gd name="connsiteY0" fmla="*/ 665684 h 665684"/>
                <a:gd name="connsiteX1" fmla="*/ 182880 w 2593238"/>
                <a:gd name="connsiteY1" fmla="*/ 632765 h 665684"/>
                <a:gd name="connsiteX2" fmla="*/ 347472 w 2593238"/>
                <a:gd name="connsiteY2" fmla="*/ 577901 h 665684"/>
                <a:gd name="connsiteX3" fmla="*/ 519379 w 2593238"/>
                <a:gd name="connsiteY3" fmla="*/ 541325 h 665684"/>
                <a:gd name="connsiteX4" fmla="*/ 731520 w 2593238"/>
                <a:gd name="connsiteY4" fmla="*/ 497434 h 665684"/>
                <a:gd name="connsiteX5" fmla="*/ 841248 w 2593238"/>
                <a:gd name="connsiteY5" fmla="*/ 464516 h 665684"/>
                <a:gd name="connsiteX6" fmla="*/ 1053388 w 2593238"/>
                <a:gd name="connsiteY6" fmla="*/ 424282 h 665684"/>
                <a:gd name="connsiteX7" fmla="*/ 1188720 w 2593238"/>
                <a:gd name="connsiteY7" fmla="*/ 405994 h 665684"/>
                <a:gd name="connsiteX8" fmla="*/ 1254556 w 2593238"/>
                <a:gd name="connsiteY8" fmla="*/ 402336 h 665684"/>
                <a:gd name="connsiteX9" fmla="*/ 1280160 w 2593238"/>
                <a:gd name="connsiteY9" fmla="*/ 354788 h 665684"/>
                <a:gd name="connsiteX10" fmla="*/ 1499616 w 2593238"/>
                <a:gd name="connsiteY10" fmla="*/ 347472 h 665684"/>
                <a:gd name="connsiteX11" fmla="*/ 1576425 w 2593238"/>
                <a:gd name="connsiteY11" fmla="*/ 336500 h 665684"/>
                <a:gd name="connsiteX12" fmla="*/ 1620316 w 2593238"/>
                <a:gd name="connsiteY12" fmla="*/ 303581 h 665684"/>
                <a:gd name="connsiteX13" fmla="*/ 1653235 w 2593238"/>
                <a:gd name="connsiteY13" fmla="*/ 245060 h 665684"/>
                <a:gd name="connsiteX14" fmla="*/ 1795881 w 2593238"/>
                <a:gd name="connsiteY14" fmla="*/ 245060 h 665684"/>
                <a:gd name="connsiteX15" fmla="*/ 1806854 w 2593238"/>
                <a:gd name="connsiteY15" fmla="*/ 208484 h 665684"/>
                <a:gd name="connsiteX16" fmla="*/ 1949500 w 2593238"/>
                <a:gd name="connsiteY16" fmla="*/ 212141 h 665684"/>
                <a:gd name="connsiteX17" fmla="*/ 1964131 w 2593238"/>
                <a:gd name="connsiteY17" fmla="*/ 190196 h 665684"/>
                <a:gd name="connsiteX18" fmla="*/ 2004364 w 2593238"/>
                <a:gd name="connsiteY18" fmla="*/ 190196 h 665684"/>
                <a:gd name="connsiteX19" fmla="*/ 2044598 w 2593238"/>
                <a:gd name="connsiteY19" fmla="*/ 146304 h 665684"/>
                <a:gd name="connsiteX20" fmla="*/ 2059228 w 2593238"/>
                <a:gd name="connsiteY20" fmla="*/ 131674 h 665684"/>
                <a:gd name="connsiteX21" fmla="*/ 2117750 w 2593238"/>
                <a:gd name="connsiteY21" fmla="*/ 138989 h 665684"/>
                <a:gd name="connsiteX22" fmla="*/ 2147011 w 2593238"/>
                <a:gd name="connsiteY22" fmla="*/ 91440 h 665684"/>
                <a:gd name="connsiteX23" fmla="*/ 2234793 w 2593238"/>
                <a:gd name="connsiteY23" fmla="*/ 95098 h 665684"/>
                <a:gd name="connsiteX24" fmla="*/ 2234793 w 2593238"/>
                <a:gd name="connsiteY24" fmla="*/ 95098 h 665684"/>
                <a:gd name="connsiteX25" fmla="*/ 2234793 w 2593238"/>
                <a:gd name="connsiteY25" fmla="*/ 62180 h 665684"/>
                <a:gd name="connsiteX26" fmla="*/ 2392070 w 2593238"/>
                <a:gd name="connsiteY26" fmla="*/ 62180 h 665684"/>
                <a:gd name="connsiteX27" fmla="*/ 2392070 w 2593238"/>
                <a:gd name="connsiteY27" fmla="*/ 62180 h 665684"/>
                <a:gd name="connsiteX28" fmla="*/ 2392070 w 2593238"/>
                <a:gd name="connsiteY28" fmla="*/ 62180 h 665684"/>
                <a:gd name="connsiteX29" fmla="*/ 2392070 w 2593238"/>
                <a:gd name="connsiteY29" fmla="*/ 62180 h 665684"/>
                <a:gd name="connsiteX30" fmla="*/ 2392070 w 2593238"/>
                <a:gd name="connsiteY30" fmla="*/ 29261 h 665684"/>
                <a:gd name="connsiteX31" fmla="*/ 2589580 w 2593238"/>
                <a:gd name="connsiteY31" fmla="*/ 32919 h 665684"/>
                <a:gd name="connsiteX32" fmla="*/ 2593238 w 2593238"/>
                <a:gd name="connsiteY32" fmla="*/ 0 h 6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93238" h="665684">
                  <a:moveTo>
                    <a:pt x="0" y="665684"/>
                  </a:moveTo>
                  <a:lnTo>
                    <a:pt x="182880" y="632765"/>
                  </a:lnTo>
                  <a:lnTo>
                    <a:pt x="347472" y="577901"/>
                  </a:lnTo>
                  <a:lnTo>
                    <a:pt x="519379" y="541325"/>
                  </a:lnTo>
                  <a:lnTo>
                    <a:pt x="731520" y="497434"/>
                  </a:lnTo>
                  <a:lnTo>
                    <a:pt x="841248" y="464516"/>
                  </a:lnTo>
                  <a:lnTo>
                    <a:pt x="1053388" y="424282"/>
                  </a:lnTo>
                  <a:lnTo>
                    <a:pt x="1188720" y="405994"/>
                  </a:lnTo>
                  <a:lnTo>
                    <a:pt x="1254556" y="402336"/>
                  </a:lnTo>
                  <a:lnTo>
                    <a:pt x="1280160" y="354788"/>
                  </a:lnTo>
                  <a:lnTo>
                    <a:pt x="1499616" y="347472"/>
                  </a:lnTo>
                  <a:lnTo>
                    <a:pt x="1576425" y="336500"/>
                  </a:lnTo>
                  <a:lnTo>
                    <a:pt x="1620316" y="303581"/>
                  </a:lnTo>
                  <a:lnTo>
                    <a:pt x="1653235" y="245060"/>
                  </a:lnTo>
                  <a:lnTo>
                    <a:pt x="1795881" y="245060"/>
                  </a:lnTo>
                  <a:lnTo>
                    <a:pt x="1806854" y="208484"/>
                  </a:lnTo>
                  <a:lnTo>
                    <a:pt x="1949500" y="212141"/>
                  </a:lnTo>
                  <a:lnTo>
                    <a:pt x="1964131" y="190196"/>
                  </a:lnTo>
                  <a:lnTo>
                    <a:pt x="2004364" y="190196"/>
                  </a:lnTo>
                  <a:lnTo>
                    <a:pt x="2044598" y="146304"/>
                  </a:lnTo>
                  <a:lnTo>
                    <a:pt x="2059228" y="131674"/>
                  </a:lnTo>
                  <a:lnTo>
                    <a:pt x="2117750" y="138989"/>
                  </a:lnTo>
                  <a:lnTo>
                    <a:pt x="2147011" y="91440"/>
                  </a:lnTo>
                  <a:lnTo>
                    <a:pt x="2234793" y="95098"/>
                  </a:lnTo>
                  <a:lnTo>
                    <a:pt x="2234793" y="95098"/>
                  </a:lnTo>
                  <a:lnTo>
                    <a:pt x="2234793" y="62180"/>
                  </a:lnTo>
                  <a:lnTo>
                    <a:pt x="2392070" y="62180"/>
                  </a:lnTo>
                  <a:lnTo>
                    <a:pt x="2392070" y="62180"/>
                  </a:lnTo>
                  <a:lnTo>
                    <a:pt x="2392070" y="62180"/>
                  </a:lnTo>
                  <a:lnTo>
                    <a:pt x="2392070" y="62180"/>
                  </a:lnTo>
                  <a:lnTo>
                    <a:pt x="2392070" y="29261"/>
                  </a:lnTo>
                  <a:lnTo>
                    <a:pt x="2589580" y="32919"/>
                  </a:lnTo>
                  <a:lnTo>
                    <a:pt x="2593238" y="0"/>
                  </a:lnTo>
                </a:path>
              </a:pathLst>
            </a:custGeom>
            <a:noFill/>
            <a:ln w="28575">
              <a:solidFill>
                <a:srgbClr val="B040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Freeform 389">
              <a:extLst>
                <a:ext uri="{FF2B5EF4-FFF2-40B4-BE49-F238E27FC236}">
                  <a16:creationId xmlns:a16="http://schemas.microsoft.com/office/drawing/2014/main" id="{9D71F2F1-A787-469B-B75F-DAC99F476BBE}"/>
                </a:ext>
              </a:extLst>
            </p:cNvPr>
            <p:cNvSpPr/>
            <p:nvPr/>
          </p:nvSpPr>
          <p:spPr>
            <a:xfrm>
              <a:off x="3374985" y="2882189"/>
              <a:ext cx="2421133" cy="921715"/>
            </a:xfrm>
            <a:custGeom>
              <a:avLst/>
              <a:gdLst>
                <a:gd name="connsiteX0" fmla="*/ 0 w 2600554"/>
                <a:gd name="connsiteY0" fmla="*/ 921715 h 921715"/>
                <a:gd name="connsiteX1" fmla="*/ 43891 w 2600554"/>
                <a:gd name="connsiteY1" fmla="*/ 881481 h 921715"/>
                <a:gd name="connsiteX2" fmla="*/ 98755 w 2600554"/>
                <a:gd name="connsiteY2" fmla="*/ 848563 h 921715"/>
                <a:gd name="connsiteX3" fmla="*/ 208483 w 2600554"/>
                <a:gd name="connsiteY3" fmla="*/ 830275 h 921715"/>
                <a:gd name="connsiteX4" fmla="*/ 292608 w 2600554"/>
                <a:gd name="connsiteY4" fmla="*/ 811987 h 921715"/>
                <a:gd name="connsiteX5" fmla="*/ 398679 w 2600554"/>
                <a:gd name="connsiteY5" fmla="*/ 779069 h 921715"/>
                <a:gd name="connsiteX6" fmla="*/ 490119 w 2600554"/>
                <a:gd name="connsiteY6" fmla="*/ 738835 h 921715"/>
                <a:gd name="connsiteX7" fmla="*/ 581559 w 2600554"/>
                <a:gd name="connsiteY7" fmla="*/ 691286 h 921715"/>
                <a:gd name="connsiteX8" fmla="*/ 735178 w 2600554"/>
                <a:gd name="connsiteY8" fmla="*/ 603504 h 921715"/>
                <a:gd name="connsiteX9" fmla="*/ 779069 w 2600554"/>
                <a:gd name="connsiteY9" fmla="*/ 563270 h 921715"/>
                <a:gd name="connsiteX10" fmla="*/ 866851 w 2600554"/>
                <a:gd name="connsiteY10" fmla="*/ 574243 h 921715"/>
                <a:gd name="connsiteX11" fmla="*/ 929031 w 2600554"/>
                <a:gd name="connsiteY11" fmla="*/ 541325 h 921715"/>
                <a:gd name="connsiteX12" fmla="*/ 972922 w 2600554"/>
                <a:gd name="connsiteY12" fmla="*/ 530352 h 921715"/>
                <a:gd name="connsiteX13" fmla="*/ 1115568 w 2600554"/>
                <a:gd name="connsiteY13" fmla="*/ 530352 h 921715"/>
                <a:gd name="connsiteX14" fmla="*/ 1115568 w 2600554"/>
                <a:gd name="connsiteY14" fmla="*/ 530352 h 921715"/>
                <a:gd name="connsiteX15" fmla="*/ 1228954 w 2600554"/>
                <a:gd name="connsiteY15" fmla="*/ 501091 h 921715"/>
                <a:gd name="connsiteX16" fmla="*/ 1291133 w 2600554"/>
                <a:gd name="connsiteY16" fmla="*/ 453542 h 921715"/>
                <a:gd name="connsiteX17" fmla="*/ 1335024 w 2600554"/>
                <a:gd name="connsiteY17" fmla="*/ 424281 h 921715"/>
                <a:gd name="connsiteX18" fmla="*/ 1378915 w 2600554"/>
                <a:gd name="connsiteY18" fmla="*/ 395021 h 921715"/>
                <a:gd name="connsiteX19" fmla="*/ 1463040 w 2600554"/>
                <a:gd name="connsiteY19" fmla="*/ 391363 h 921715"/>
                <a:gd name="connsiteX20" fmla="*/ 1492301 w 2600554"/>
                <a:gd name="connsiteY20" fmla="*/ 351129 h 921715"/>
                <a:gd name="connsiteX21" fmla="*/ 1605687 w 2600554"/>
                <a:gd name="connsiteY21" fmla="*/ 354787 h 921715"/>
                <a:gd name="connsiteX22" fmla="*/ 1649578 w 2600554"/>
                <a:gd name="connsiteY22" fmla="*/ 343814 h 921715"/>
                <a:gd name="connsiteX23" fmla="*/ 1667866 w 2600554"/>
                <a:gd name="connsiteY23" fmla="*/ 307238 h 921715"/>
                <a:gd name="connsiteX24" fmla="*/ 1792224 w 2600554"/>
                <a:gd name="connsiteY24" fmla="*/ 310896 h 921715"/>
                <a:gd name="connsiteX25" fmla="*/ 1828800 w 2600554"/>
                <a:gd name="connsiteY25" fmla="*/ 259689 h 921715"/>
                <a:gd name="connsiteX26" fmla="*/ 1901952 w 2600554"/>
                <a:gd name="connsiteY26" fmla="*/ 241401 h 921715"/>
                <a:gd name="connsiteX27" fmla="*/ 1901952 w 2600554"/>
                <a:gd name="connsiteY27" fmla="*/ 230429 h 921715"/>
                <a:gd name="connsiteX28" fmla="*/ 1978762 w 2600554"/>
                <a:gd name="connsiteY28" fmla="*/ 226771 h 921715"/>
                <a:gd name="connsiteX29" fmla="*/ 1978762 w 2600554"/>
                <a:gd name="connsiteY29" fmla="*/ 226771 h 921715"/>
                <a:gd name="connsiteX30" fmla="*/ 2176272 w 2600554"/>
                <a:gd name="connsiteY30" fmla="*/ 219456 h 921715"/>
                <a:gd name="connsiteX31" fmla="*/ 2190903 w 2600554"/>
                <a:gd name="connsiteY31" fmla="*/ 190195 h 921715"/>
                <a:gd name="connsiteX32" fmla="*/ 2242109 w 2600554"/>
                <a:gd name="connsiteY32" fmla="*/ 190195 h 921715"/>
                <a:gd name="connsiteX33" fmla="*/ 2242109 w 2600554"/>
                <a:gd name="connsiteY33" fmla="*/ 190195 h 921715"/>
                <a:gd name="connsiteX34" fmla="*/ 2362810 w 2600554"/>
                <a:gd name="connsiteY34" fmla="*/ 164592 h 921715"/>
                <a:gd name="connsiteX35" fmla="*/ 2373783 w 2600554"/>
                <a:gd name="connsiteY35" fmla="*/ 117043 h 921715"/>
                <a:gd name="connsiteX36" fmla="*/ 2414016 w 2600554"/>
                <a:gd name="connsiteY36" fmla="*/ 120701 h 921715"/>
                <a:gd name="connsiteX37" fmla="*/ 2454250 w 2600554"/>
                <a:gd name="connsiteY37" fmla="*/ 29261 h 921715"/>
                <a:gd name="connsiteX38" fmla="*/ 2549347 w 2600554"/>
                <a:gd name="connsiteY38" fmla="*/ 29261 h 921715"/>
                <a:gd name="connsiteX39" fmla="*/ 2560320 w 2600554"/>
                <a:gd name="connsiteY39" fmla="*/ 0 h 921715"/>
                <a:gd name="connsiteX40" fmla="*/ 2600554 w 2600554"/>
                <a:gd name="connsiteY40" fmla="*/ 0 h 9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0554" h="921715">
                  <a:moveTo>
                    <a:pt x="0" y="921715"/>
                  </a:moveTo>
                  <a:lnTo>
                    <a:pt x="43891" y="881481"/>
                  </a:lnTo>
                  <a:lnTo>
                    <a:pt x="98755" y="848563"/>
                  </a:lnTo>
                  <a:lnTo>
                    <a:pt x="208483" y="830275"/>
                  </a:lnTo>
                  <a:lnTo>
                    <a:pt x="292608" y="811987"/>
                  </a:lnTo>
                  <a:lnTo>
                    <a:pt x="398679" y="779069"/>
                  </a:lnTo>
                  <a:lnTo>
                    <a:pt x="490119" y="738835"/>
                  </a:lnTo>
                  <a:lnTo>
                    <a:pt x="581559" y="691286"/>
                  </a:lnTo>
                  <a:lnTo>
                    <a:pt x="735178" y="603504"/>
                  </a:lnTo>
                  <a:lnTo>
                    <a:pt x="779069" y="563270"/>
                  </a:lnTo>
                  <a:lnTo>
                    <a:pt x="866851" y="574243"/>
                  </a:lnTo>
                  <a:lnTo>
                    <a:pt x="929031" y="541325"/>
                  </a:lnTo>
                  <a:lnTo>
                    <a:pt x="972922" y="530352"/>
                  </a:lnTo>
                  <a:lnTo>
                    <a:pt x="1115568" y="530352"/>
                  </a:lnTo>
                  <a:lnTo>
                    <a:pt x="1115568" y="530352"/>
                  </a:lnTo>
                  <a:lnTo>
                    <a:pt x="1228954" y="501091"/>
                  </a:lnTo>
                  <a:lnTo>
                    <a:pt x="1291133" y="453542"/>
                  </a:lnTo>
                  <a:lnTo>
                    <a:pt x="1335024" y="424281"/>
                  </a:lnTo>
                  <a:lnTo>
                    <a:pt x="1378915" y="395021"/>
                  </a:lnTo>
                  <a:lnTo>
                    <a:pt x="1463040" y="391363"/>
                  </a:lnTo>
                  <a:lnTo>
                    <a:pt x="1492301" y="351129"/>
                  </a:lnTo>
                  <a:lnTo>
                    <a:pt x="1605687" y="354787"/>
                  </a:lnTo>
                  <a:lnTo>
                    <a:pt x="1649578" y="343814"/>
                  </a:lnTo>
                  <a:lnTo>
                    <a:pt x="1667866" y="307238"/>
                  </a:lnTo>
                  <a:lnTo>
                    <a:pt x="1792224" y="310896"/>
                  </a:lnTo>
                  <a:lnTo>
                    <a:pt x="1828800" y="259689"/>
                  </a:lnTo>
                  <a:lnTo>
                    <a:pt x="1901952" y="241401"/>
                  </a:lnTo>
                  <a:lnTo>
                    <a:pt x="1901952" y="230429"/>
                  </a:lnTo>
                  <a:lnTo>
                    <a:pt x="1978762" y="226771"/>
                  </a:lnTo>
                  <a:lnTo>
                    <a:pt x="1978762" y="226771"/>
                  </a:lnTo>
                  <a:lnTo>
                    <a:pt x="2176272" y="219456"/>
                  </a:lnTo>
                  <a:lnTo>
                    <a:pt x="2190903" y="190195"/>
                  </a:lnTo>
                  <a:lnTo>
                    <a:pt x="2242109" y="190195"/>
                  </a:lnTo>
                  <a:lnTo>
                    <a:pt x="2242109" y="190195"/>
                  </a:lnTo>
                  <a:lnTo>
                    <a:pt x="2362810" y="164592"/>
                  </a:lnTo>
                  <a:lnTo>
                    <a:pt x="2373783" y="117043"/>
                  </a:lnTo>
                  <a:lnTo>
                    <a:pt x="2414016" y="120701"/>
                  </a:lnTo>
                  <a:lnTo>
                    <a:pt x="2454250" y="29261"/>
                  </a:lnTo>
                  <a:lnTo>
                    <a:pt x="2549347" y="29261"/>
                  </a:lnTo>
                  <a:lnTo>
                    <a:pt x="2560320" y="0"/>
                  </a:lnTo>
                  <a:lnTo>
                    <a:pt x="2600554" y="0"/>
                  </a:lnTo>
                </a:path>
              </a:pathLst>
            </a:cu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1" name="Straight Connector 390">
              <a:extLst>
                <a:ext uri="{FF2B5EF4-FFF2-40B4-BE49-F238E27FC236}">
                  <a16:creationId xmlns:a16="http://schemas.microsoft.com/office/drawing/2014/main" id="{319094B8-BB83-8D3E-AD6D-558CFE8BE9DA}"/>
                </a:ext>
              </a:extLst>
            </p:cNvPr>
            <p:cNvCxnSpPr/>
            <p:nvPr/>
          </p:nvCxnSpPr>
          <p:spPr>
            <a:xfrm>
              <a:off x="3444245" y="2132417"/>
              <a:ext cx="10867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a:extLst>
                <a:ext uri="{FF2B5EF4-FFF2-40B4-BE49-F238E27FC236}">
                  <a16:creationId xmlns:a16="http://schemas.microsoft.com/office/drawing/2014/main" id="{7016A3E0-36F4-AD76-71B3-FEEF3420B84D}"/>
                </a:ext>
              </a:extLst>
            </p:cNvPr>
            <p:cNvCxnSpPr>
              <a:cxnSpLocks/>
            </p:cNvCxnSpPr>
            <p:nvPr/>
          </p:nvCxnSpPr>
          <p:spPr>
            <a:xfrm>
              <a:off x="3442010" y="2219715"/>
              <a:ext cx="108679" cy="0"/>
            </a:xfrm>
            <a:prstGeom prst="line">
              <a:avLst/>
            </a:prstGeom>
            <a:ln>
              <a:solidFill>
                <a:srgbClr val="B0408D"/>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a:extLst>
                <a:ext uri="{FF2B5EF4-FFF2-40B4-BE49-F238E27FC236}">
                  <a16:creationId xmlns:a16="http://schemas.microsoft.com/office/drawing/2014/main" id="{10D23CB6-E595-804A-D91E-68A8C669CB25}"/>
                </a:ext>
              </a:extLst>
            </p:cNvPr>
            <p:cNvCxnSpPr/>
            <p:nvPr/>
          </p:nvCxnSpPr>
          <p:spPr>
            <a:xfrm>
              <a:off x="3445632" y="2314364"/>
              <a:ext cx="108679" cy="0"/>
            </a:xfrm>
            <a:prstGeom prst="line">
              <a:avLst/>
            </a:prstGeom>
            <a:ln>
              <a:solidFill>
                <a:srgbClr val="25643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00E0B230-FE3B-6A78-10D2-246F25B4F7DE}"/>
                </a:ext>
              </a:extLst>
            </p:cNvPr>
            <p:cNvCxnSpPr/>
            <p:nvPr/>
          </p:nvCxnSpPr>
          <p:spPr>
            <a:xfrm>
              <a:off x="3444245" y="2411711"/>
              <a:ext cx="108679" cy="0"/>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395" name="TextBox 394">
              <a:extLst>
                <a:ext uri="{FF2B5EF4-FFF2-40B4-BE49-F238E27FC236}">
                  <a16:creationId xmlns:a16="http://schemas.microsoft.com/office/drawing/2014/main" id="{C8A29CF8-BCBB-6395-F499-35FE24B3D2FF}"/>
                </a:ext>
              </a:extLst>
            </p:cNvPr>
            <p:cNvSpPr txBox="1"/>
            <p:nvPr/>
          </p:nvSpPr>
          <p:spPr>
            <a:xfrm>
              <a:off x="3506125" y="2322065"/>
              <a:ext cx="838691" cy="200055"/>
            </a:xfrm>
            <a:prstGeom prst="rect">
              <a:avLst/>
            </a:prstGeom>
            <a:noFill/>
          </p:spPr>
          <p:txBody>
            <a:bodyPr wrap="none" rtlCol="0">
              <a:spAutoFit/>
            </a:bodyPr>
            <a:lstStyle/>
            <a:p>
              <a:r>
                <a:rPr lang="en-US" sz="700" b="1" dirty="0">
                  <a:solidFill>
                    <a:srgbClr val="FF0000"/>
                  </a:solidFill>
                  <a:latin typeface="Arial" panose="020B0604020202020204" pitchFamily="34" charset="0"/>
                  <a:cs typeface="Arial" panose="020B0604020202020204" pitchFamily="34" charset="0"/>
                </a:rPr>
                <a:t>Quartile 1 (low)</a:t>
              </a:r>
            </a:p>
          </p:txBody>
        </p:sp>
        <p:sp>
          <p:nvSpPr>
            <p:cNvPr id="396" name="TextBox 395">
              <a:extLst>
                <a:ext uri="{FF2B5EF4-FFF2-40B4-BE49-F238E27FC236}">
                  <a16:creationId xmlns:a16="http://schemas.microsoft.com/office/drawing/2014/main" id="{F76A580C-15E5-D054-FDDA-A7EBD123DBA0}"/>
                </a:ext>
              </a:extLst>
            </p:cNvPr>
            <p:cNvSpPr txBox="1"/>
            <p:nvPr/>
          </p:nvSpPr>
          <p:spPr>
            <a:xfrm>
              <a:off x="3508951" y="2216447"/>
              <a:ext cx="601447" cy="200055"/>
            </a:xfrm>
            <a:prstGeom prst="rect">
              <a:avLst/>
            </a:prstGeom>
            <a:noFill/>
          </p:spPr>
          <p:txBody>
            <a:bodyPr wrap="none" rtlCol="0">
              <a:spAutoFit/>
            </a:bodyPr>
            <a:lstStyle/>
            <a:p>
              <a:r>
                <a:rPr lang="en-US" sz="700" b="1" dirty="0">
                  <a:solidFill>
                    <a:srgbClr val="256439"/>
                  </a:solidFill>
                  <a:latin typeface="Arial" panose="020B0604020202020204" pitchFamily="34" charset="0"/>
                  <a:cs typeface="Arial" panose="020B0604020202020204" pitchFamily="34" charset="0"/>
                </a:rPr>
                <a:t>Quartile 2</a:t>
              </a:r>
            </a:p>
          </p:txBody>
        </p:sp>
        <p:sp>
          <p:nvSpPr>
            <p:cNvPr id="397" name="TextBox 396">
              <a:extLst>
                <a:ext uri="{FF2B5EF4-FFF2-40B4-BE49-F238E27FC236}">
                  <a16:creationId xmlns:a16="http://schemas.microsoft.com/office/drawing/2014/main" id="{AC8290D4-05B8-802F-CCCD-D20880D955E5}"/>
                </a:ext>
              </a:extLst>
            </p:cNvPr>
            <p:cNvSpPr txBox="1"/>
            <p:nvPr/>
          </p:nvSpPr>
          <p:spPr>
            <a:xfrm>
              <a:off x="3505072" y="2128380"/>
              <a:ext cx="601447" cy="200055"/>
            </a:xfrm>
            <a:prstGeom prst="rect">
              <a:avLst/>
            </a:prstGeom>
            <a:noFill/>
          </p:spPr>
          <p:txBody>
            <a:bodyPr wrap="none" rtlCol="0">
              <a:spAutoFit/>
            </a:bodyPr>
            <a:lstStyle/>
            <a:p>
              <a:r>
                <a:rPr lang="en-US" sz="700" b="1" dirty="0">
                  <a:solidFill>
                    <a:srgbClr val="B0408D"/>
                  </a:solidFill>
                  <a:latin typeface="Arial" panose="020B0604020202020204" pitchFamily="34" charset="0"/>
                  <a:cs typeface="Arial" panose="020B0604020202020204" pitchFamily="34" charset="0"/>
                </a:rPr>
                <a:t>Quartile 3</a:t>
              </a:r>
            </a:p>
          </p:txBody>
        </p:sp>
        <p:sp>
          <p:nvSpPr>
            <p:cNvPr id="398" name="TextBox 397">
              <a:extLst>
                <a:ext uri="{FF2B5EF4-FFF2-40B4-BE49-F238E27FC236}">
                  <a16:creationId xmlns:a16="http://schemas.microsoft.com/office/drawing/2014/main" id="{6DAAB6E6-EF92-2124-A030-4488C96E1FD7}"/>
                </a:ext>
              </a:extLst>
            </p:cNvPr>
            <p:cNvSpPr txBox="1"/>
            <p:nvPr/>
          </p:nvSpPr>
          <p:spPr>
            <a:xfrm>
              <a:off x="3505706" y="2034482"/>
              <a:ext cx="877163" cy="200055"/>
            </a:xfrm>
            <a:prstGeom prst="rect">
              <a:avLst/>
            </a:prstGeom>
            <a:noFill/>
          </p:spPr>
          <p:txBody>
            <a:bodyPr wrap="none" rtlCol="0">
              <a:spAutoFit/>
            </a:bodyPr>
            <a:lstStyle/>
            <a:p>
              <a:r>
                <a:rPr lang="en-US" sz="700" b="1" dirty="0">
                  <a:solidFill>
                    <a:schemeClr val="tx2"/>
                  </a:solidFill>
                  <a:latin typeface="Arial" panose="020B0604020202020204" pitchFamily="34" charset="0"/>
                  <a:cs typeface="Arial" panose="020B0604020202020204" pitchFamily="34" charset="0"/>
                </a:rPr>
                <a:t>Quartile 4 (high)</a:t>
              </a:r>
            </a:p>
          </p:txBody>
        </p:sp>
        <p:sp>
          <p:nvSpPr>
            <p:cNvPr id="399" name="TextBox 398">
              <a:extLst>
                <a:ext uri="{FF2B5EF4-FFF2-40B4-BE49-F238E27FC236}">
                  <a16:creationId xmlns:a16="http://schemas.microsoft.com/office/drawing/2014/main" id="{BB707C76-0CA5-772B-0AEF-9D34CC05A09E}"/>
                </a:ext>
              </a:extLst>
            </p:cNvPr>
            <p:cNvSpPr txBox="1"/>
            <p:nvPr/>
          </p:nvSpPr>
          <p:spPr>
            <a:xfrm>
              <a:off x="5579184" y="3833321"/>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48</a:t>
              </a:r>
            </a:p>
          </p:txBody>
        </p:sp>
      </p:grpSp>
      <p:grpSp>
        <p:nvGrpSpPr>
          <p:cNvPr id="326" name="Group 325">
            <a:extLst>
              <a:ext uri="{FF2B5EF4-FFF2-40B4-BE49-F238E27FC236}">
                <a16:creationId xmlns:a16="http://schemas.microsoft.com/office/drawing/2014/main" id="{F7BDCB2B-54DE-F212-923C-E209478639B4}"/>
              </a:ext>
            </a:extLst>
          </p:cNvPr>
          <p:cNvGrpSpPr/>
          <p:nvPr/>
        </p:nvGrpSpPr>
        <p:grpSpPr>
          <a:xfrm>
            <a:off x="8604318" y="2736048"/>
            <a:ext cx="2946138" cy="2450180"/>
            <a:chOff x="5850184" y="1848413"/>
            <a:chExt cx="2755109" cy="2208851"/>
          </a:xfrm>
        </p:grpSpPr>
        <p:sp>
          <p:nvSpPr>
            <p:cNvPr id="332" name="TextBox 331">
              <a:extLst>
                <a:ext uri="{FF2B5EF4-FFF2-40B4-BE49-F238E27FC236}">
                  <a16:creationId xmlns:a16="http://schemas.microsoft.com/office/drawing/2014/main" id="{7FF9A7DF-CD3B-75A3-2E1F-4D09D9F9139D}"/>
                </a:ext>
              </a:extLst>
            </p:cNvPr>
            <p:cNvSpPr txBox="1"/>
            <p:nvPr/>
          </p:nvSpPr>
          <p:spPr>
            <a:xfrm>
              <a:off x="5850184" y="3831405"/>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0</a:t>
              </a:r>
            </a:p>
          </p:txBody>
        </p:sp>
        <p:grpSp>
          <p:nvGrpSpPr>
            <p:cNvPr id="333" name="Group 332">
              <a:extLst>
                <a:ext uri="{FF2B5EF4-FFF2-40B4-BE49-F238E27FC236}">
                  <a16:creationId xmlns:a16="http://schemas.microsoft.com/office/drawing/2014/main" id="{2EB401C1-1408-B2CE-6D31-4A63D4DD037B}"/>
                </a:ext>
              </a:extLst>
            </p:cNvPr>
            <p:cNvGrpSpPr/>
            <p:nvPr/>
          </p:nvGrpSpPr>
          <p:grpSpPr>
            <a:xfrm>
              <a:off x="5940958" y="1848413"/>
              <a:ext cx="2664335" cy="2208851"/>
              <a:chOff x="5940958" y="1848413"/>
              <a:chExt cx="2664335" cy="2208851"/>
            </a:xfrm>
          </p:grpSpPr>
          <p:sp>
            <p:nvSpPr>
              <p:cNvPr id="334" name="TextBox 333">
                <a:extLst>
                  <a:ext uri="{FF2B5EF4-FFF2-40B4-BE49-F238E27FC236}">
                    <a16:creationId xmlns:a16="http://schemas.microsoft.com/office/drawing/2014/main" id="{85F41865-1C09-ABF7-EF5C-FC373E13BCF9}"/>
                  </a:ext>
                </a:extLst>
              </p:cNvPr>
              <p:cNvSpPr txBox="1"/>
              <p:nvPr/>
            </p:nvSpPr>
            <p:spPr>
              <a:xfrm>
                <a:off x="8062645" y="382902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44</a:t>
                </a:r>
              </a:p>
            </p:txBody>
          </p:sp>
          <p:cxnSp>
            <p:nvCxnSpPr>
              <p:cNvPr id="335" name="Straight Connector 334">
                <a:extLst>
                  <a:ext uri="{FF2B5EF4-FFF2-40B4-BE49-F238E27FC236}">
                    <a16:creationId xmlns:a16="http://schemas.microsoft.com/office/drawing/2014/main" id="{51EC31F4-5BB4-76B8-DB0D-8E891E30F39C}"/>
                  </a:ext>
                </a:extLst>
              </p:cNvPr>
              <p:cNvCxnSpPr/>
              <p:nvPr/>
            </p:nvCxnSpPr>
            <p:spPr>
              <a:xfrm>
                <a:off x="6004459" y="1962220"/>
                <a:ext cx="0" cy="1879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a:extLst>
                  <a:ext uri="{FF2B5EF4-FFF2-40B4-BE49-F238E27FC236}">
                    <a16:creationId xmlns:a16="http://schemas.microsoft.com/office/drawing/2014/main" id="{A2A39AC8-22EA-76AC-6349-B9287A598C7F}"/>
                  </a:ext>
                </a:extLst>
              </p:cNvPr>
              <p:cNvCxnSpPr>
                <a:cxnSpLocks/>
              </p:cNvCxnSpPr>
              <p:nvPr/>
            </p:nvCxnSpPr>
            <p:spPr>
              <a:xfrm flipH="1">
                <a:off x="6004459" y="3841820"/>
                <a:ext cx="24688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a:extLst>
                  <a:ext uri="{FF2B5EF4-FFF2-40B4-BE49-F238E27FC236}">
                    <a16:creationId xmlns:a16="http://schemas.microsoft.com/office/drawing/2014/main" id="{09CABC86-F297-5EC4-7E57-7B7AA7EBDDD0}"/>
                  </a:ext>
                </a:extLst>
              </p:cNvPr>
              <p:cNvCxnSpPr/>
              <p:nvPr/>
            </p:nvCxnSpPr>
            <p:spPr>
              <a:xfrm>
                <a:off x="5945192" y="1974919"/>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a:extLst>
                  <a:ext uri="{FF2B5EF4-FFF2-40B4-BE49-F238E27FC236}">
                    <a16:creationId xmlns:a16="http://schemas.microsoft.com/office/drawing/2014/main" id="{592B238E-C127-DE99-AAEB-7AB3064E7FAA}"/>
                  </a:ext>
                </a:extLst>
              </p:cNvPr>
              <p:cNvCxnSpPr/>
              <p:nvPr/>
            </p:nvCxnSpPr>
            <p:spPr>
              <a:xfrm>
                <a:off x="5940958" y="2440586"/>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5A03586A-19CB-9E21-D4FC-3A155C7583BB}"/>
                  </a:ext>
                </a:extLst>
              </p:cNvPr>
              <p:cNvCxnSpPr/>
              <p:nvPr/>
            </p:nvCxnSpPr>
            <p:spPr>
              <a:xfrm>
                <a:off x="5940958" y="2902020"/>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a:extLst>
                  <a:ext uri="{FF2B5EF4-FFF2-40B4-BE49-F238E27FC236}">
                    <a16:creationId xmlns:a16="http://schemas.microsoft.com/office/drawing/2014/main" id="{4069D076-2B6C-09E7-F8C5-A431E1DB0EEF}"/>
                  </a:ext>
                </a:extLst>
              </p:cNvPr>
              <p:cNvCxnSpPr/>
              <p:nvPr/>
            </p:nvCxnSpPr>
            <p:spPr>
              <a:xfrm>
                <a:off x="5940958" y="3346520"/>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a:extLst>
                  <a:ext uri="{FF2B5EF4-FFF2-40B4-BE49-F238E27FC236}">
                    <a16:creationId xmlns:a16="http://schemas.microsoft.com/office/drawing/2014/main" id="{0088B172-7DF3-2527-4361-D8F38FE79326}"/>
                  </a:ext>
                </a:extLst>
              </p:cNvPr>
              <p:cNvCxnSpPr>
                <a:cxnSpLocks/>
              </p:cNvCxnSpPr>
              <p:nvPr/>
            </p:nvCxnSpPr>
            <p:spPr>
              <a:xfrm>
                <a:off x="5940958" y="3803720"/>
                <a:ext cx="5926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2" name="TextBox 341">
                <a:extLst>
                  <a:ext uri="{FF2B5EF4-FFF2-40B4-BE49-F238E27FC236}">
                    <a16:creationId xmlns:a16="http://schemas.microsoft.com/office/drawing/2014/main" id="{97F668BD-97C1-F9E4-23C6-CC89706360E2}"/>
                  </a:ext>
                </a:extLst>
              </p:cNvPr>
              <p:cNvSpPr txBox="1"/>
              <p:nvPr/>
            </p:nvSpPr>
            <p:spPr>
              <a:xfrm>
                <a:off x="6063727" y="3841820"/>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a:t>
                </a:r>
              </a:p>
            </p:txBody>
          </p:sp>
          <p:sp>
            <p:nvSpPr>
              <p:cNvPr id="343" name="TextBox 342">
                <a:extLst>
                  <a:ext uri="{FF2B5EF4-FFF2-40B4-BE49-F238E27FC236}">
                    <a16:creationId xmlns:a16="http://schemas.microsoft.com/office/drawing/2014/main" id="{29A9DB83-4390-631F-FFDF-942267DD0DE6}"/>
                  </a:ext>
                </a:extLst>
              </p:cNvPr>
              <p:cNvSpPr txBox="1"/>
              <p:nvPr/>
            </p:nvSpPr>
            <p:spPr>
              <a:xfrm>
                <a:off x="6248317" y="3841820"/>
                <a:ext cx="30008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8</a:t>
                </a:r>
              </a:p>
            </p:txBody>
          </p:sp>
          <p:sp>
            <p:nvSpPr>
              <p:cNvPr id="344" name="TextBox 343">
                <a:extLst>
                  <a:ext uri="{FF2B5EF4-FFF2-40B4-BE49-F238E27FC236}">
                    <a16:creationId xmlns:a16="http://schemas.microsoft.com/office/drawing/2014/main" id="{851BFB86-7858-417C-5FD7-FB76EEF383FE}"/>
                  </a:ext>
                </a:extLst>
              </p:cNvPr>
              <p:cNvSpPr txBox="1"/>
              <p:nvPr/>
            </p:nvSpPr>
            <p:spPr>
              <a:xfrm>
                <a:off x="6461860" y="383140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12</a:t>
                </a:r>
              </a:p>
            </p:txBody>
          </p:sp>
          <p:sp>
            <p:nvSpPr>
              <p:cNvPr id="345" name="TextBox 344">
                <a:extLst>
                  <a:ext uri="{FF2B5EF4-FFF2-40B4-BE49-F238E27FC236}">
                    <a16:creationId xmlns:a16="http://schemas.microsoft.com/office/drawing/2014/main" id="{6C01FDDB-2D90-BB03-29C8-CF21BE0C1932}"/>
                  </a:ext>
                </a:extLst>
              </p:cNvPr>
              <p:cNvSpPr txBox="1"/>
              <p:nvPr/>
            </p:nvSpPr>
            <p:spPr>
              <a:xfrm>
                <a:off x="6661315" y="383140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16</a:t>
                </a:r>
              </a:p>
            </p:txBody>
          </p:sp>
          <p:sp>
            <p:nvSpPr>
              <p:cNvPr id="346" name="TextBox 345">
                <a:extLst>
                  <a:ext uri="{FF2B5EF4-FFF2-40B4-BE49-F238E27FC236}">
                    <a16:creationId xmlns:a16="http://schemas.microsoft.com/office/drawing/2014/main" id="{EF5171F9-EF5F-2122-8A01-B292A87BE483}"/>
                  </a:ext>
                </a:extLst>
              </p:cNvPr>
              <p:cNvSpPr txBox="1"/>
              <p:nvPr/>
            </p:nvSpPr>
            <p:spPr>
              <a:xfrm>
                <a:off x="6848714" y="383140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20</a:t>
                </a:r>
              </a:p>
            </p:txBody>
          </p:sp>
          <p:sp>
            <p:nvSpPr>
              <p:cNvPr id="347" name="TextBox 346">
                <a:extLst>
                  <a:ext uri="{FF2B5EF4-FFF2-40B4-BE49-F238E27FC236}">
                    <a16:creationId xmlns:a16="http://schemas.microsoft.com/office/drawing/2014/main" id="{3E71CD64-1265-740B-BDC0-5C20D3CE9A36}"/>
                  </a:ext>
                </a:extLst>
              </p:cNvPr>
              <p:cNvSpPr txBox="1"/>
              <p:nvPr/>
            </p:nvSpPr>
            <p:spPr>
              <a:xfrm>
                <a:off x="7058192" y="383140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24</a:t>
                </a:r>
              </a:p>
            </p:txBody>
          </p:sp>
          <p:sp>
            <p:nvSpPr>
              <p:cNvPr id="348" name="TextBox 347">
                <a:extLst>
                  <a:ext uri="{FF2B5EF4-FFF2-40B4-BE49-F238E27FC236}">
                    <a16:creationId xmlns:a16="http://schemas.microsoft.com/office/drawing/2014/main" id="{4B592D3F-038C-D8A8-ED6C-DE273BDA0016}"/>
                  </a:ext>
                </a:extLst>
              </p:cNvPr>
              <p:cNvSpPr txBox="1"/>
              <p:nvPr/>
            </p:nvSpPr>
            <p:spPr>
              <a:xfrm>
                <a:off x="7252922" y="3830949"/>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28</a:t>
                </a:r>
              </a:p>
            </p:txBody>
          </p:sp>
          <p:sp>
            <p:nvSpPr>
              <p:cNvPr id="349" name="TextBox 348">
                <a:extLst>
                  <a:ext uri="{FF2B5EF4-FFF2-40B4-BE49-F238E27FC236}">
                    <a16:creationId xmlns:a16="http://schemas.microsoft.com/office/drawing/2014/main" id="{54DE0C2C-3062-C51A-F3E4-EFFF1EDD1F39}"/>
                  </a:ext>
                </a:extLst>
              </p:cNvPr>
              <p:cNvSpPr txBox="1"/>
              <p:nvPr/>
            </p:nvSpPr>
            <p:spPr>
              <a:xfrm>
                <a:off x="7462400" y="3830949"/>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32</a:t>
                </a:r>
              </a:p>
            </p:txBody>
          </p:sp>
          <p:sp>
            <p:nvSpPr>
              <p:cNvPr id="350" name="TextBox 349">
                <a:extLst>
                  <a:ext uri="{FF2B5EF4-FFF2-40B4-BE49-F238E27FC236}">
                    <a16:creationId xmlns:a16="http://schemas.microsoft.com/office/drawing/2014/main" id="{47572C72-0C51-13A2-BD6A-A8AC548FCB47}"/>
                  </a:ext>
                </a:extLst>
              </p:cNvPr>
              <p:cNvSpPr txBox="1"/>
              <p:nvPr/>
            </p:nvSpPr>
            <p:spPr>
              <a:xfrm>
                <a:off x="7673962" y="3830949"/>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36</a:t>
                </a:r>
              </a:p>
            </p:txBody>
          </p:sp>
          <p:sp>
            <p:nvSpPr>
              <p:cNvPr id="351" name="TextBox 350">
                <a:extLst>
                  <a:ext uri="{FF2B5EF4-FFF2-40B4-BE49-F238E27FC236}">
                    <a16:creationId xmlns:a16="http://schemas.microsoft.com/office/drawing/2014/main" id="{5870E8F6-3AD4-EDCB-E770-10BC5AB26DC0}"/>
                  </a:ext>
                </a:extLst>
              </p:cNvPr>
              <p:cNvSpPr txBox="1"/>
              <p:nvPr/>
            </p:nvSpPr>
            <p:spPr>
              <a:xfrm>
                <a:off x="7863190" y="382902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40</a:t>
                </a:r>
              </a:p>
            </p:txBody>
          </p:sp>
          <p:cxnSp>
            <p:nvCxnSpPr>
              <p:cNvPr id="352" name="Straight Connector 351">
                <a:extLst>
                  <a:ext uri="{FF2B5EF4-FFF2-40B4-BE49-F238E27FC236}">
                    <a16:creationId xmlns:a16="http://schemas.microsoft.com/office/drawing/2014/main" id="{07DEEABD-87AE-2010-D6C4-3620DF04759B}"/>
                  </a:ext>
                </a:extLst>
              </p:cNvPr>
              <p:cNvCxnSpPr/>
              <p:nvPr/>
            </p:nvCxnSpPr>
            <p:spPr>
              <a:xfrm>
                <a:off x="6116813" y="2128124"/>
                <a:ext cx="10867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53" name="Straight Connector 352">
                <a:extLst>
                  <a:ext uri="{FF2B5EF4-FFF2-40B4-BE49-F238E27FC236}">
                    <a16:creationId xmlns:a16="http://schemas.microsoft.com/office/drawing/2014/main" id="{E8DEA160-6666-CAE7-763C-192EFD32F7E6}"/>
                  </a:ext>
                </a:extLst>
              </p:cNvPr>
              <p:cNvCxnSpPr>
                <a:cxnSpLocks/>
              </p:cNvCxnSpPr>
              <p:nvPr/>
            </p:nvCxnSpPr>
            <p:spPr>
              <a:xfrm>
                <a:off x="6114578" y="2215422"/>
                <a:ext cx="108679" cy="0"/>
              </a:xfrm>
              <a:prstGeom prst="line">
                <a:avLst/>
              </a:prstGeom>
              <a:ln>
                <a:solidFill>
                  <a:srgbClr val="B0408D"/>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a:extLst>
                  <a:ext uri="{FF2B5EF4-FFF2-40B4-BE49-F238E27FC236}">
                    <a16:creationId xmlns:a16="http://schemas.microsoft.com/office/drawing/2014/main" id="{7A217CA2-6B6A-1804-C561-9533B40BE0EA}"/>
                  </a:ext>
                </a:extLst>
              </p:cNvPr>
              <p:cNvCxnSpPr/>
              <p:nvPr/>
            </p:nvCxnSpPr>
            <p:spPr>
              <a:xfrm>
                <a:off x="6118200" y="2310071"/>
                <a:ext cx="108679" cy="0"/>
              </a:xfrm>
              <a:prstGeom prst="line">
                <a:avLst/>
              </a:prstGeom>
              <a:ln>
                <a:solidFill>
                  <a:srgbClr val="25643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B0366273-F563-D0E2-5EDF-744379944A59}"/>
                  </a:ext>
                </a:extLst>
              </p:cNvPr>
              <p:cNvCxnSpPr/>
              <p:nvPr/>
            </p:nvCxnSpPr>
            <p:spPr>
              <a:xfrm>
                <a:off x="6116813" y="2407418"/>
                <a:ext cx="108679" cy="0"/>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356" name="TextBox 355">
                <a:extLst>
                  <a:ext uri="{FF2B5EF4-FFF2-40B4-BE49-F238E27FC236}">
                    <a16:creationId xmlns:a16="http://schemas.microsoft.com/office/drawing/2014/main" id="{C95526C7-1F56-90BF-0557-B95C74FBFCD3}"/>
                  </a:ext>
                </a:extLst>
              </p:cNvPr>
              <p:cNvSpPr txBox="1"/>
              <p:nvPr/>
            </p:nvSpPr>
            <p:spPr>
              <a:xfrm>
                <a:off x="6178693" y="2317772"/>
                <a:ext cx="838691" cy="200055"/>
              </a:xfrm>
              <a:prstGeom prst="rect">
                <a:avLst/>
              </a:prstGeom>
              <a:noFill/>
            </p:spPr>
            <p:txBody>
              <a:bodyPr wrap="none" rtlCol="0">
                <a:spAutoFit/>
              </a:bodyPr>
              <a:lstStyle/>
              <a:p>
                <a:r>
                  <a:rPr lang="en-US" sz="700" b="1" dirty="0">
                    <a:solidFill>
                      <a:srgbClr val="FF0000"/>
                    </a:solidFill>
                    <a:latin typeface="Arial" panose="020B0604020202020204" pitchFamily="34" charset="0"/>
                    <a:cs typeface="Arial" panose="020B0604020202020204" pitchFamily="34" charset="0"/>
                  </a:rPr>
                  <a:t>Quartile 1 (low)</a:t>
                </a:r>
              </a:p>
            </p:txBody>
          </p:sp>
          <p:sp>
            <p:nvSpPr>
              <p:cNvPr id="357" name="TextBox 356">
                <a:extLst>
                  <a:ext uri="{FF2B5EF4-FFF2-40B4-BE49-F238E27FC236}">
                    <a16:creationId xmlns:a16="http://schemas.microsoft.com/office/drawing/2014/main" id="{51A86E94-06FE-D6C9-0A39-0484E5427196}"/>
                  </a:ext>
                </a:extLst>
              </p:cNvPr>
              <p:cNvSpPr txBox="1"/>
              <p:nvPr/>
            </p:nvSpPr>
            <p:spPr>
              <a:xfrm>
                <a:off x="6181519" y="2212154"/>
                <a:ext cx="601447" cy="200055"/>
              </a:xfrm>
              <a:prstGeom prst="rect">
                <a:avLst/>
              </a:prstGeom>
              <a:noFill/>
            </p:spPr>
            <p:txBody>
              <a:bodyPr wrap="none" rtlCol="0">
                <a:spAutoFit/>
              </a:bodyPr>
              <a:lstStyle/>
              <a:p>
                <a:r>
                  <a:rPr lang="en-US" sz="700" b="1" dirty="0">
                    <a:solidFill>
                      <a:srgbClr val="256439"/>
                    </a:solidFill>
                    <a:latin typeface="Arial" panose="020B0604020202020204" pitchFamily="34" charset="0"/>
                    <a:cs typeface="Arial" panose="020B0604020202020204" pitchFamily="34" charset="0"/>
                  </a:rPr>
                  <a:t>Quartile 2</a:t>
                </a:r>
              </a:p>
            </p:txBody>
          </p:sp>
          <p:sp>
            <p:nvSpPr>
              <p:cNvPr id="358" name="TextBox 357">
                <a:extLst>
                  <a:ext uri="{FF2B5EF4-FFF2-40B4-BE49-F238E27FC236}">
                    <a16:creationId xmlns:a16="http://schemas.microsoft.com/office/drawing/2014/main" id="{D5035CD2-0E49-BB3B-D74E-B9098CBA5022}"/>
                  </a:ext>
                </a:extLst>
              </p:cNvPr>
              <p:cNvSpPr txBox="1"/>
              <p:nvPr/>
            </p:nvSpPr>
            <p:spPr>
              <a:xfrm>
                <a:off x="6177640" y="2124087"/>
                <a:ext cx="601447" cy="200055"/>
              </a:xfrm>
              <a:prstGeom prst="rect">
                <a:avLst/>
              </a:prstGeom>
              <a:noFill/>
            </p:spPr>
            <p:txBody>
              <a:bodyPr wrap="none" rtlCol="0">
                <a:spAutoFit/>
              </a:bodyPr>
              <a:lstStyle/>
              <a:p>
                <a:r>
                  <a:rPr lang="en-US" sz="700" b="1" dirty="0">
                    <a:solidFill>
                      <a:srgbClr val="B0408D"/>
                    </a:solidFill>
                    <a:latin typeface="Arial" panose="020B0604020202020204" pitchFamily="34" charset="0"/>
                    <a:cs typeface="Arial" panose="020B0604020202020204" pitchFamily="34" charset="0"/>
                  </a:rPr>
                  <a:t>Quartile 3</a:t>
                </a:r>
              </a:p>
            </p:txBody>
          </p:sp>
          <p:sp>
            <p:nvSpPr>
              <p:cNvPr id="359" name="TextBox 358">
                <a:extLst>
                  <a:ext uri="{FF2B5EF4-FFF2-40B4-BE49-F238E27FC236}">
                    <a16:creationId xmlns:a16="http://schemas.microsoft.com/office/drawing/2014/main" id="{53425A72-65EE-9B53-6FE0-A5851934FA3C}"/>
                  </a:ext>
                </a:extLst>
              </p:cNvPr>
              <p:cNvSpPr txBox="1"/>
              <p:nvPr/>
            </p:nvSpPr>
            <p:spPr>
              <a:xfrm>
                <a:off x="6178274" y="2030189"/>
                <a:ext cx="877163" cy="200055"/>
              </a:xfrm>
              <a:prstGeom prst="rect">
                <a:avLst/>
              </a:prstGeom>
              <a:noFill/>
            </p:spPr>
            <p:txBody>
              <a:bodyPr wrap="none" rtlCol="0">
                <a:spAutoFit/>
              </a:bodyPr>
              <a:lstStyle/>
              <a:p>
                <a:r>
                  <a:rPr lang="en-US" sz="700" b="1" dirty="0">
                    <a:solidFill>
                      <a:schemeClr val="tx2"/>
                    </a:solidFill>
                    <a:latin typeface="Arial" panose="020B0604020202020204" pitchFamily="34" charset="0"/>
                    <a:cs typeface="Arial" panose="020B0604020202020204" pitchFamily="34" charset="0"/>
                  </a:rPr>
                  <a:t>Quartile 4 (high)</a:t>
                </a:r>
              </a:p>
            </p:txBody>
          </p:sp>
          <p:sp>
            <p:nvSpPr>
              <p:cNvPr id="360" name="TextBox 359">
                <a:extLst>
                  <a:ext uri="{FF2B5EF4-FFF2-40B4-BE49-F238E27FC236}">
                    <a16:creationId xmlns:a16="http://schemas.microsoft.com/office/drawing/2014/main" id="{0FB96FD4-8D71-4EB1-D277-9584B9323E84}"/>
                  </a:ext>
                </a:extLst>
              </p:cNvPr>
              <p:cNvSpPr txBox="1"/>
              <p:nvPr/>
            </p:nvSpPr>
            <p:spPr>
              <a:xfrm>
                <a:off x="8276357" y="3829028"/>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48</a:t>
                </a:r>
              </a:p>
            </p:txBody>
          </p:sp>
          <p:sp>
            <p:nvSpPr>
              <p:cNvPr id="361" name="TextBox 360">
                <a:extLst>
                  <a:ext uri="{FF2B5EF4-FFF2-40B4-BE49-F238E27FC236}">
                    <a16:creationId xmlns:a16="http://schemas.microsoft.com/office/drawing/2014/main" id="{A57C9A12-C846-2D13-1EF8-9377853378A6}"/>
                  </a:ext>
                </a:extLst>
              </p:cNvPr>
              <p:cNvSpPr txBox="1"/>
              <p:nvPr/>
            </p:nvSpPr>
            <p:spPr>
              <a:xfrm>
                <a:off x="6016022" y="1848413"/>
                <a:ext cx="665567"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D-dimer</a:t>
                </a:r>
              </a:p>
            </p:txBody>
          </p:sp>
          <p:sp>
            <p:nvSpPr>
              <p:cNvPr id="362" name="Freeform 361">
                <a:extLst>
                  <a:ext uri="{FF2B5EF4-FFF2-40B4-BE49-F238E27FC236}">
                    <a16:creationId xmlns:a16="http://schemas.microsoft.com/office/drawing/2014/main" id="{6FC7D456-957A-DE23-BAAA-A078DEAEAB76}"/>
                  </a:ext>
                </a:extLst>
              </p:cNvPr>
              <p:cNvSpPr/>
              <p:nvPr/>
            </p:nvSpPr>
            <p:spPr>
              <a:xfrm>
                <a:off x="6015071" y="3322202"/>
                <a:ext cx="2446637" cy="480149"/>
              </a:xfrm>
              <a:custGeom>
                <a:avLst/>
                <a:gdLst>
                  <a:gd name="connsiteX0" fmla="*/ 0 w 2446637"/>
                  <a:gd name="connsiteY0" fmla="*/ 476618 h 480149"/>
                  <a:gd name="connsiteX1" fmla="*/ 194177 w 2446637"/>
                  <a:gd name="connsiteY1" fmla="*/ 480149 h 480149"/>
                  <a:gd name="connsiteX2" fmla="*/ 194177 w 2446637"/>
                  <a:gd name="connsiteY2" fmla="*/ 480149 h 480149"/>
                  <a:gd name="connsiteX3" fmla="*/ 356580 w 2446637"/>
                  <a:gd name="connsiteY3" fmla="*/ 476618 h 480149"/>
                  <a:gd name="connsiteX4" fmla="*/ 480148 w 2446637"/>
                  <a:gd name="connsiteY4" fmla="*/ 434252 h 480149"/>
                  <a:gd name="connsiteX5" fmla="*/ 631959 w 2446637"/>
                  <a:gd name="connsiteY5" fmla="*/ 430722 h 480149"/>
                  <a:gd name="connsiteX6" fmla="*/ 723753 w 2446637"/>
                  <a:gd name="connsiteY6" fmla="*/ 398947 h 480149"/>
                  <a:gd name="connsiteX7" fmla="*/ 794363 w 2446637"/>
                  <a:gd name="connsiteY7" fmla="*/ 398947 h 480149"/>
                  <a:gd name="connsiteX8" fmla="*/ 829668 w 2446637"/>
                  <a:gd name="connsiteY8" fmla="*/ 377764 h 480149"/>
                  <a:gd name="connsiteX9" fmla="*/ 910869 w 2446637"/>
                  <a:gd name="connsiteY9" fmla="*/ 381295 h 480149"/>
                  <a:gd name="connsiteX10" fmla="*/ 970888 w 2446637"/>
                  <a:gd name="connsiteY10" fmla="*/ 356581 h 480149"/>
                  <a:gd name="connsiteX11" fmla="*/ 1158004 w 2446637"/>
                  <a:gd name="connsiteY11" fmla="*/ 345990 h 480149"/>
                  <a:gd name="connsiteX12" fmla="*/ 1210962 w 2446637"/>
                  <a:gd name="connsiteY12" fmla="*/ 328337 h 480149"/>
                  <a:gd name="connsiteX13" fmla="*/ 1253328 w 2446637"/>
                  <a:gd name="connsiteY13" fmla="*/ 314215 h 480149"/>
                  <a:gd name="connsiteX14" fmla="*/ 1405139 w 2446637"/>
                  <a:gd name="connsiteY14" fmla="*/ 321276 h 480149"/>
                  <a:gd name="connsiteX15" fmla="*/ 1532237 w 2446637"/>
                  <a:gd name="connsiteY15" fmla="*/ 225952 h 480149"/>
                  <a:gd name="connsiteX16" fmla="*/ 1782903 w 2446637"/>
                  <a:gd name="connsiteY16" fmla="*/ 222422 h 480149"/>
                  <a:gd name="connsiteX17" fmla="*/ 1782903 w 2446637"/>
                  <a:gd name="connsiteY17" fmla="*/ 187117 h 480149"/>
                  <a:gd name="connsiteX18" fmla="*/ 1881757 w 2446637"/>
                  <a:gd name="connsiteY18" fmla="*/ 183586 h 480149"/>
                  <a:gd name="connsiteX19" fmla="*/ 1881757 w 2446637"/>
                  <a:gd name="connsiteY19" fmla="*/ 151812 h 480149"/>
                  <a:gd name="connsiteX20" fmla="*/ 2058282 w 2446637"/>
                  <a:gd name="connsiteY20" fmla="*/ 162403 h 480149"/>
                  <a:gd name="connsiteX21" fmla="*/ 2058282 w 2446637"/>
                  <a:gd name="connsiteY21" fmla="*/ 120037 h 480149"/>
                  <a:gd name="connsiteX22" fmla="*/ 2192441 w 2446637"/>
                  <a:gd name="connsiteY22" fmla="*/ 127098 h 480149"/>
                  <a:gd name="connsiteX23" fmla="*/ 2192441 w 2446637"/>
                  <a:gd name="connsiteY23" fmla="*/ 91793 h 480149"/>
                  <a:gd name="connsiteX24" fmla="*/ 2231277 w 2446637"/>
                  <a:gd name="connsiteY24" fmla="*/ 91793 h 480149"/>
                  <a:gd name="connsiteX25" fmla="*/ 2231277 w 2446637"/>
                  <a:gd name="connsiteY25" fmla="*/ 52958 h 480149"/>
                  <a:gd name="connsiteX26" fmla="*/ 2446637 w 2446637"/>
                  <a:gd name="connsiteY26" fmla="*/ 60019 h 480149"/>
                  <a:gd name="connsiteX27" fmla="*/ 2446637 w 2446637"/>
                  <a:gd name="connsiteY27" fmla="*/ 0 h 48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6637" h="480149">
                    <a:moveTo>
                      <a:pt x="0" y="476618"/>
                    </a:moveTo>
                    <a:lnTo>
                      <a:pt x="194177" y="480149"/>
                    </a:lnTo>
                    <a:lnTo>
                      <a:pt x="194177" y="480149"/>
                    </a:lnTo>
                    <a:lnTo>
                      <a:pt x="356580" y="476618"/>
                    </a:lnTo>
                    <a:lnTo>
                      <a:pt x="480148" y="434252"/>
                    </a:lnTo>
                    <a:lnTo>
                      <a:pt x="631959" y="430722"/>
                    </a:lnTo>
                    <a:lnTo>
                      <a:pt x="723753" y="398947"/>
                    </a:lnTo>
                    <a:lnTo>
                      <a:pt x="794363" y="398947"/>
                    </a:lnTo>
                    <a:lnTo>
                      <a:pt x="829668" y="377764"/>
                    </a:lnTo>
                    <a:lnTo>
                      <a:pt x="910869" y="381295"/>
                    </a:lnTo>
                    <a:lnTo>
                      <a:pt x="970888" y="356581"/>
                    </a:lnTo>
                    <a:lnTo>
                      <a:pt x="1158004" y="345990"/>
                    </a:lnTo>
                    <a:lnTo>
                      <a:pt x="1210962" y="328337"/>
                    </a:lnTo>
                    <a:lnTo>
                      <a:pt x="1253328" y="314215"/>
                    </a:lnTo>
                    <a:lnTo>
                      <a:pt x="1405139" y="321276"/>
                    </a:lnTo>
                    <a:lnTo>
                      <a:pt x="1532237" y="225952"/>
                    </a:lnTo>
                    <a:lnTo>
                      <a:pt x="1782903" y="222422"/>
                    </a:lnTo>
                    <a:lnTo>
                      <a:pt x="1782903" y="187117"/>
                    </a:lnTo>
                    <a:lnTo>
                      <a:pt x="1881757" y="183586"/>
                    </a:lnTo>
                    <a:lnTo>
                      <a:pt x="1881757" y="151812"/>
                    </a:lnTo>
                    <a:lnTo>
                      <a:pt x="2058282" y="162403"/>
                    </a:lnTo>
                    <a:lnTo>
                      <a:pt x="2058282" y="120037"/>
                    </a:lnTo>
                    <a:lnTo>
                      <a:pt x="2192441" y="127098"/>
                    </a:lnTo>
                    <a:lnTo>
                      <a:pt x="2192441" y="91793"/>
                    </a:lnTo>
                    <a:lnTo>
                      <a:pt x="2231277" y="91793"/>
                    </a:lnTo>
                    <a:lnTo>
                      <a:pt x="2231277" y="52958"/>
                    </a:lnTo>
                    <a:lnTo>
                      <a:pt x="2446637" y="60019"/>
                    </a:lnTo>
                    <a:lnTo>
                      <a:pt x="2446637" y="0"/>
                    </a:lnTo>
                  </a:path>
                </a:pathLst>
              </a:cu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Freeform 362">
                <a:extLst>
                  <a:ext uri="{FF2B5EF4-FFF2-40B4-BE49-F238E27FC236}">
                    <a16:creationId xmlns:a16="http://schemas.microsoft.com/office/drawing/2014/main" id="{7344C99E-3AC9-78C4-6544-9E8DF386493D}"/>
                  </a:ext>
                </a:extLst>
              </p:cNvPr>
              <p:cNvSpPr/>
              <p:nvPr/>
            </p:nvSpPr>
            <p:spPr>
              <a:xfrm>
                <a:off x="6060967" y="3308080"/>
                <a:ext cx="2404272" cy="466027"/>
              </a:xfrm>
              <a:custGeom>
                <a:avLst/>
                <a:gdLst>
                  <a:gd name="connsiteX0" fmla="*/ 0 w 2404272"/>
                  <a:gd name="connsiteY0" fmla="*/ 466027 h 466027"/>
                  <a:gd name="connsiteX1" fmla="*/ 144751 w 2404272"/>
                  <a:gd name="connsiteY1" fmla="*/ 451905 h 466027"/>
                  <a:gd name="connsiteX2" fmla="*/ 367172 w 2404272"/>
                  <a:gd name="connsiteY2" fmla="*/ 437783 h 466027"/>
                  <a:gd name="connsiteX3" fmla="*/ 699040 w 2404272"/>
                  <a:gd name="connsiteY3" fmla="*/ 374234 h 466027"/>
                  <a:gd name="connsiteX4" fmla="*/ 776711 w 2404272"/>
                  <a:gd name="connsiteY4" fmla="*/ 331867 h 466027"/>
                  <a:gd name="connsiteX5" fmla="*/ 1023846 w 2404272"/>
                  <a:gd name="connsiteY5" fmla="*/ 310684 h 466027"/>
                  <a:gd name="connsiteX6" fmla="*/ 1161535 w 2404272"/>
                  <a:gd name="connsiteY6" fmla="*/ 300093 h 466027"/>
                  <a:gd name="connsiteX7" fmla="*/ 1299225 w 2404272"/>
                  <a:gd name="connsiteY7" fmla="*/ 264788 h 466027"/>
                  <a:gd name="connsiteX8" fmla="*/ 1408670 w 2404272"/>
                  <a:gd name="connsiteY8" fmla="*/ 264788 h 466027"/>
                  <a:gd name="connsiteX9" fmla="*/ 1564013 w 2404272"/>
                  <a:gd name="connsiteY9" fmla="*/ 271849 h 466027"/>
                  <a:gd name="connsiteX10" fmla="*/ 1620501 w 2404272"/>
                  <a:gd name="connsiteY10" fmla="*/ 233013 h 466027"/>
                  <a:gd name="connsiteX11" fmla="*/ 1761721 w 2404272"/>
                  <a:gd name="connsiteY11" fmla="*/ 229483 h 466027"/>
                  <a:gd name="connsiteX12" fmla="*/ 2008856 w 2404272"/>
                  <a:gd name="connsiteY12" fmla="*/ 229483 h 466027"/>
                  <a:gd name="connsiteX13" fmla="*/ 2019447 w 2404272"/>
                  <a:gd name="connsiteY13" fmla="*/ 197708 h 466027"/>
                  <a:gd name="connsiteX14" fmla="*/ 2121832 w 2404272"/>
                  <a:gd name="connsiteY14" fmla="*/ 194178 h 466027"/>
                  <a:gd name="connsiteX15" fmla="*/ 2125362 w 2404272"/>
                  <a:gd name="connsiteY15" fmla="*/ 155342 h 466027"/>
                  <a:gd name="connsiteX16" fmla="*/ 2192442 w 2404272"/>
                  <a:gd name="connsiteY16" fmla="*/ 155342 h 466027"/>
                  <a:gd name="connsiteX17" fmla="*/ 2195972 w 2404272"/>
                  <a:gd name="connsiteY17" fmla="*/ 116507 h 466027"/>
                  <a:gd name="connsiteX18" fmla="*/ 2337192 w 2404272"/>
                  <a:gd name="connsiteY18" fmla="*/ 105915 h 466027"/>
                  <a:gd name="connsiteX19" fmla="*/ 2344253 w 2404272"/>
                  <a:gd name="connsiteY19" fmla="*/ 67080 h 466027"/>
                  <a:gd name="connsiteX20" fmla="*/ 2404272 w 2404272"/>
                  <a:gd name="connsiteY20" fmla="*/ 60019 h 466027"/>
                  <a:gd name="connsiteX21" fmla="*/ 2404272 w 2404272"/>
                  <a:gd name="connsiteY21" fmla="*/ 0 h 46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4272" h="466027">
                    <a:moveTo>
                      <a:pt x="0" y="466027"/>
                    </a:moveTo>
                    <a:lnTo>
                      <a:pt x="144751" y="451905"/>
                    </a:lnTo>
                    <a:lnTo>
                      <a:pt x="367172" y="437783"/>
                    </a:lnTo>
                    <a:lnTo>
                      <a:pt x="699040" y="374234"/>
                    </a:lnTo>
                    <a:lnTo>
                      <a:pt x="776711" y="331867"/>
                    </a:lnTo>
                    <a:lnTo>
                      <a:pt x="1023846" y="310684"/>
                    </a:lnTo>
                    <a:lnTo>
                      <a:pt x="1161535" y="300093"/>
                    </a:lnTo>
                    <a:lnTo>
                      <a:pt x="1299225" y="264788"/>
                    </a:lnTo>
                    <a:lnTo>
                      <a:pt x="1408670" y="264788"/>
                    </a:lnTo>
                    <a:lnTo>
                      <a:pt x="1564013" y="271849"/>
                    </a:lnTo>
                    <a:lnTo>
                      <a:pt x="1620501" y="233013"/>
                    </a:lnTo>
                    <a:lnTo>
                      <a:pt x="1761721" y="229483"/>
                    </a:lnTo>
                    <a:lnTo>
                      <a:pt x="2008856" y="229483"/>
                    </a:lnTo>
                    <a:lnTo>
                      <a:pt x="2019447" y="197708"/>
                    </a:lnTo>
                    <a:lnTo>
                      <a:pt x="2121832" y="194178"/>
                    </a:lnTo>
                    <a:lnTo>
                      <a:pt x="2125362" y="155342"/>
                    </a:lnTo>
                    <a:lnTo>
                      <a:pt x="2192442" y="155342"/>
                    </a:lnTo>
                    <a:lnTo>
                      <a:pt x="2195972" y="116507"/>
                    </a:lnTo>
                    <a:lnTo>
                      <a:pt x="2337192" y="105915"/>
                    </a:lnTo>
                    <a:lnTo>
                      <a:pt x="2344253" y="67080"/>
                    </a:lnTo>
                    <a:lnTo>
                      <a:pt x="2404272" y="60019"/>
                    </a:lnTo>
                    <a:lnTo>
                      <a:pt x="2404272" y="0"/>
                    </a:lnTo>
                  </a:path>
                </a:pathLst>
              </a:custGeom>
              <a:noFill/>
              <a:ln w="28575">
                <a:solidFill>
                  <a:srgbClr val="256439"/>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Freeform 363">
                <a:extLst>
                  <a:ext uri="{FF2B5EF4-FFF2-40B4-BE49-F238E27FC236}">
                    <a16:creationId xmlns:a16="http://schemas.microsoft.com/office/drawing/2014/main" id="{BB5CB379-B798-2DE0-34CD-E8B2A094B2F8}"/>
                  </a:ext>
                </a:extLst>
              </p:cNvPr>
              <p:cNvSpPr/>
              <p:nvPr/>
            </p:nvSpPr>
            <p:spPr>
              <a:xfrm>
                <a:off x="6032723" y="3308080"/>
                <a:ext cx="2432516" cy="483679"/>
              </a:xfrm>
              <a:custGeom>
                <a:avLst/>
                <a:gdLst>
                  <a:gd name="connsiteX0" fmla="*/ 0 w 2432516"/>
                  <a:gd name="connsiteY0" fmla="*/ 483679 h 483679"/>
                  <a:gd name="connsiteX1" fmla="*/ 197708 w 2432516"/>
                  <a:gd name="connsiteY1" fmla="*/ 430722 h 483679"/>
                  <a:gd name="connsiteX2" fmla="*/ 515453 w 2432516"/>
                  <a:gd name="connsiteY2" fmla="*/ 335398 h 483679"/>
                  <a:gd name="connsiteX3" fmla="*/ 730814 w 2432516"/>
                  <a:gd name="connsiteY3" fmla="*/ 282440 h 483679"/>
                  <a:gd name="connsiteX4" fmla="*/ 967358 w 2432516"/>
                  <a:gd name="connsiteY4" fmla="*/ 240074 h 483679"/>
                  <a:gd name="connsiteX5" fmla="*/ 1027376 w 2432516"/>
                  <a:gd name="connsiteY5" fmla="*/ 233013 h 483679"/>
                  <a:gd name="connsiteX6" fmla="*/ 1087395 w 2432516"/>
                  <a:gd name="connsiteY6" fmla="*/ 233013 h 483679"/>
                  <a:gd name="connsiteX7" fmla="*/ 1182718 w 2432516"/>
                  <a:gd name="connsiteY7" fmla="*/ 169464 h 483679"/>
                  <a:gd name="connsiteX8" fmla="*/ 1263920 w 2432516"/>
                  <a:gd name="connsiteY8" fmla="*/ 151812 h 483679"/>
                  <a:gd name="connsiteX9" fmla="*/ 1359243 w 2432516"/>
                  <a:gd name="connsiteY9" fmla="*/ 116507 h 483679"/>
                  <a:gd name="connsiteX10" fmla="*/ 1560482 w 2432516"/>
                  <a:gd name="connsiteY10" fmla="*/ 120037 h 483679"/>
                  <a:gd name="connsiteX11" fmla="*/ 1560482 w 2432516"/>
                  <a:gd name="connsiteY11" fmla="*/ 120037 h 483679"/>
                  <a:gd name="connsiteX12" fmla="*/ 1574604 w 2432516"/>
                  <a:gd name="connsiteY12" fmla="*/ 88263 h 483679"/>
                  <a:gd name="connsiteX13" fmla="*/ 1648745 w 2432516"/>
                  <a:gd name="connsiteY13" fmla="*/ 88263 h 483679"/>
                  <a:gd name="connsiteX14" fmla="*/ 1680519 w 2432516"/>
                  <a:gd name="connsiteY14" fmla="*/ 63549 h 483679"/>
                  <a:gd name="connsiteX15" fmla="*/ 1846453 w 2432516"/>
                  <a:gd name="connsiteY15" fmla="*/ 60019 h 483679"/>
                  <a:gd name="connsiteX16" fmla="*/ 1899410 w 2432516"/>
                  <a:gd name="connsiteY16" fmla="*/ 0 h 483679"/>
                  <a:gd name="connsiteX17" fmla="*/ 2432516 w 2432516"/>
                  <a:gd name="connsiteY17" fmla="*/ 3531 h 48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2516" h="483679">
                    <a:moveTo>
                      <a:pt x="0" y="483679"/>
                    </a:moveTo>
                    <a:lnTo>
                      <a:pt x="197708" y="430722"/>
                    </a:lnTo>
                    <a:lnTo>
                      <a:pt x="515453" y="335398"/>
                    </a:lnTo>
                    <a:lnTo>
                      <a:pt x="730814" y="282440"/>
                    </a:lnTo>
                    <a:lnTo>
                      <a:pt x="967358" y="240074"/>
                    </a:lnTo>
                    <a:lnTo>
                      <a:pt x="1027376" y="233013"/>
                    </a:lnTo>
                    <a:lnTo>
                      <a:pt x="1087395" y="233013"/>
                    </a:lnTo>
                    <a:lnTo>
                      <a:pt x="1182718" y="169464"/>
                    </a:lnTo>
                    <a:lnTo>
                      <a:pt x="1263920" y="151812"/>
                    </a:lnTo>
                    <a:lnTo>
                      <a:pt x="1359243" y="116507"/>
                    </a:lnTo>
                    <a:lnTo>
                      <a:pt x="1560482" y="120037"/>
                    </a:lnTo>
                    <a:lnTo>
                      <a:pt x="1560482" y="120037"/>
                    </a:lnTo>
                    <a:lnTo>
                      <a:pt x="1574604" y="88263"/>
                    </a:lnTo>
                    <a:lnTo>
                      <a:pt x="1648745" y="88263"/>
                    </a:lnTo>
                    <a:lnTo>
                      <a:pt x="1680519" y="63549"/>
                    </a:lnTo>
                    <a:lnTo>
                      <a:pt x="1846453" y="60019"/>
                    </a:lnTo>
                    <a:lnTo>
                      <a:pt x="1899410" y="0"/>
                    </a:lnTo>
                    <a:lnTo>
                      <a:pt x="2432516" y="3531"/>
                    </a:lnTo>
                  </a:path>
                </a:pathLst>
              </a:custGeom>
              <a:noFill/>
              <a:ln w="28575">
                <a:solidFill>
                  <a:srgbClr val="B040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Freeform 364">
                <a:extLst>
                  <a:ext uri="{FF2B5EF4-FFF2-40B4-BE49-F238E27FC236}">
                    <a16:creationId xmlns:a16="http://schemas.microsoft.com/office/drawing/2014/main" id="{A69BE555-28D1-BE57-E18A-7931BE28A0E3}"/>
                  </a:ext>
                </a:extLst>
              </p:cNvPr>
              <p:cNvSpPr/>
              <p:nvPr/>
            </p:nvSpPr>
            <p:spPr>
              <a:xfrm>
                <a:off x="6057437" y="2729078"/>
                <a:ext cx="2414863" cy="1045029"/>
              </a:xfrm>
              <a:custGeom>
                <a:avLst/>
                <a:gdLst>
                  <a:gd name="connsiteX0" fmla="*/ 0 w 2414863"/>
                  <a:gd name="connsiteY0" fmla="*/ 1045029 h 1045029"/>
                  <a:gd name="connsiteX1" fmla="*/ 67079 w 2414863"/>
                  <a:gd name="connsiteY1" fmla="*/ 1002663 h 1045029"/>
                  <a:gd name="connsiteX2" fmla="*/ 282440 w 2414863"/>
                  <a:gd name="connsiteY2" fmla="*/ 939114 h 1045029"/>
                  <a:gd name="connsiteX3" fmla="*/ 374233 w 2414863"/>
                  <a:gd name="connsiteY3" fmla="*/ 924991 h 1045029"/>
                  <a:gd name="connsiteX4" fmla="*/ 451904 w 2414863"/>
                  <a:gd name="connsiteY4" fmla="*/ 868503 h 1045029"/>
                  <a:gd name="connsiteX5" fmla="*/ 554288 w 2414863"/>
                  <a:gd name="connsiteY5" fmla="*/ 843790 h 1045029"/>
                  <a:gd name="connsiteX6" fmla="*/ 681387 w 2414863"/>
                  <a:gd name="connsiteY6" fmla="*/ 773180 h 1045029"/>
                  <a:gd name="connsiteX7" fmla="*/ 822607 w 2414863"/>
                  <a:gd name="connsiteY7" fmla="*/ 773180 h 1045029"/>
                  <a:gd name="connsiteX8" fmla="*/ 864973 w 2414863"/>
                  <a:gd name="connsiteY8" fmla="*/ 751997 h 1045029"/>
                  <a:gd name="connsiteX9" fmla="*/ 1023845 w 2414863"/>
                  <a:gd name="connsiteY9" fmla="*/ 748466 h 1045029"/>
                  <a:gd name="connsiteX10" fmla="*/ 1108577 w 2414863"/>
                  <a:gd name="connsiteY10" fmla="*/ 727283 h 1045029"/>
                  <a:gd name="connsiteX11" fmla="*/ 1179187 w 2414863"/>
                  <a:gd name="connsiteY11" fmla="*/ 656673 h 1045029"/>
                  <a:gd name="connsiteX12" fmla="*/ 1228614 w 2414863"/>
                  <a:gd name="connsiteY12" fmla="*/ 656673 h 1045029"/>
                  <a:gd name="connsiteX13" fmla="*/ 1246267 w 2414863"/>
                  <a:gd name="connsiteY13" fmla="*/ 621368 h 1045029"/>
                  <a:gd name="connsiteX14" fmla="*/ 1330999 w 2414863"/>
                  <a:gd name="connsiteY14" fmla="*/ 614307 h 1045029"/>
                  <a:gd name="connsiteX15" fmla="*/ 1345121 w 2414863"/>
                  <a:gd name="connsiteY15" fmla="*/ 603716 h 1045029"/>
                  <a:gd name="connsiteX16" fmla="*/ 1426322 w 2414863"/>
                  <a:gd name="connsiteY16" fmla="*/ 593124 h 1045029"/>
                  <a:gd name="connsiteX17" fmla="*/ 1461627 w 2414863"/>
                  <a:gd name="connsiteY17" fmla="*/ 579002 h 1045029"/>
                  <a:gd name="connsiteX18" fmla="*/ 1503993 w 2414863"/>
                  <a:gd name="connsiteY18" fmla="*/ 508392 h 1045029"/>
                  <a:gd name="connsiteX19" fmla="*/ 1620500 w 2414863"/>
                  <a:gd name="connsiteY19" fmla="*/ 515453 h 1045029"/>
                  <a:gd name="connsiteX20" fmla="*/ 1648744 w 2414863"/>
                  <a:gd name="connsiteY20" fmla="*/ 466026 h 1045029"/>
                  <a:gd name="connsiteX21" fmla="*/ 1729946 w 2414863"/>
                  <a:gd name="connsiteY21" fmla="*/ 451904 h 1045029"/>
                  <a:gd name="connsiteX22" fmla="*/ 1811147 w 2414863"/>
                  <a:gd name="connsiteY22" fmla="*/ 398947 h 1045029"/>
                  <a:gd name="connsiteX23" fmla="*/ 1818208 w 2414863"/>
                  <a:gd name="connsiteY23" fmla="*/ 349520 h 1045029"/>
                  <a:gd name="connsiteX24" fmla="*/ 1902940 w 2414863"/>
                  <a:gd name="connsiteY24" fmla="*/ 349520 h 1045029"/>
                  <a:gd name="connsiteX25" fmla="*/ 1948837 w 2414863"/>
                  <a:gd name="connsiteY25" fmla="*/ 314215 h 1045029"/>
                  <a:gd name="connsiteX26" fmla="*/ 1994733 w 2414863"/>
                  <a:gd name="connsiteY26" fmla="*/ 300093 h 1045029"/>
                  <a:gd name="connsiteX27" fmla="*/ 1994733 w 2414863"/>
                  <a:gd name="connsiteY27" fmla="*/ 300093 h 1045029"/>
                  <a:gd name="connsiteX28" fmla="*/ 2065343 w 2414863"/>
                  <a:gd name="connsiteY28" fmla="*/ 278910 h 1045029"/>
                  <a:gd name="connsiteX29" fmla="*/ 2082996 w 2414863"/>
                  <a:gd name="connsiteY29" fmla="*/ 247135 h 1045029"/>
                  <a:gd name="connsiteX30" fmla="*/ 2167728 w 2414863"/>
                  <a:gd name="connsiteY30" fmla="*/ 247135 h 1045029"/>
                  <a:gd name="connsiteX31" fmla="*/ 2227746 w 2414863"/>
                  <a:gd name="connsiteY31" fmla="*/ 127098 h 1045029"/>
                  <a:gd name="connsiteX32" fmla="*/ 2326600 w 2414863"/>
                  <a:gd name="connsiteY32" fmla="*/ 116507 h 1045029"/>
                  <a:gd name="connsiteX33" fmla="*/ 2326600 w 2414863"/>
                  <a:gd name="connsiteY33" fmla="*/ 84732 h 1045029"/>
                  <a:gd name="connsiteX34" fmla="*/ 2386619 w 2414863"/>
                  <a:gd name="connsiteY34" fmla="*/ 84732 h 1045029"/>
                  <a:gd name="connsiteX35" fmla="*/ 2376027 w 2414863"/>
                  <a:gd name="connsiteY35" fmla="*/ 45897 h 1045029"/>
                  <a:gd name="connsiteX36" fmla="*/ 2414863 w 2414863"/>
                  <a:gd name="connsiteY36" fmla="*/ 42366 h 1045029"/>
                  <a:gd name="connsiteX37" fmla="*/ 2411332 w 2414863"/>
                  <a:gd name="connsiteY37" fmla="*/ 0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4863" h="1045029">
                    <a:moveTo>
                      <a:pt x="0" y="1045029"/>
                    </a:moveTo>
                    <a:lnTo>
                      <a:pt x="67079" y="1002663"/>
                    </a:lnTo>
                    <a:lnTo>
                      <a:pt x="282440" y="939114"/>
                    </a:lnTo>
                    <a:lnTo>
                      <a:pt x="374233" y="924991"/>
                    </a:lnTo>
                    <a:lnTo>
                      <a:pt x="451904" y="868503"/>
                    </a:lnTo>
                    <a:lnTo>
                      <a:pt x="554288" y="843790"/>
                    </a:lnTo>
                    <a:lnTo>
                      <a:pt x="681387" y="773180"/>
                    </a:lnTo>
                    <a:lnTo>
                      <a:pt x="822607" y="773180"/>
                    </a:lnTo>
                    <a:lnTo>
                      <a:pt x="864973" y="751997"/>
                    </a:lnTo>
                    <a:lnTo>
                      <a:pt x="1023845" y="748466"/>
                    </a:lnTo>
                    <a:lnTo>
                      <a:pt x="1108577" y="727283"/>
                    </a:lnTo>
                    <a:lnTo>
                      <a:pt x="1179187" y="656673"/>
                    </a:lnTo>
                    <a:lnTo>
                      <a:pt x="1228614" y="656673"/>
                    </a:lnTo>
                    <a:lnTo>
                      <a:pt x="1246267" y="621368"/>
                    </a:lnTo>
                    <a:lnTo>
                      <a:pt x="1330999" y="614307"/>
                    </a:lnTo>
                    <a:lnTo>
                      <a:pt x="1345121" y="603716"/>
                    </a:lnTo>
                    <a:lnTo>
                      <a:pt x="1426322" y="593124"/>
                    </a:lnTo>
                    <a:lnTo>
                      <a:pt x="1461627" y="579002"/>
                    </a:lnTo>
                    <a:lnTo>
                      <a:pt x="1503993" y="508392"/>
                    </a:lnTo>
                    <a:lnTo>
                      <a:pt x="1620500" y="515453"/>
                    </a:lnTo>
                    <a:lnTo>
                      <a:pt x="1648744" y="466026"/>
                    </a:lnTo>
                    <a:lnTo>
                      <a:pt x="1729946" y="451904"/>
                    </a:lnTo>
                    <a:lnTo>
                      <a:pt x="1811147" y="398947"/>
                    </a:lnTo>
                    <a:lnTo>
                      <a:pt x="1818208" y="349520"/>
                    </a:lnTo>
                    <a:lnTo>
                      <a:pt x="1902940" y="349520"/>
                    </a:lnTo>
                    <a:lnTo>
                      <a:pt x="1948837" y="314215"/>
                    </a:lnTo>
                    <a:lnTo>
                      <a:pt x="1994733" y="300093"/>
                    </a:lnTo>
                    <a:lnTo>
                      <a:pt x="1994733" y="300093"/>
                    </a:lnTo>
                    <a:lnTo>
                      <a:pt x="2065343" y="278910"/>
                    </a:lnTo>
                    <a:lnTo>
                      <a:pt x="2082996" y="247135"/>
                    </a:lnTo>
                    <a:lnTo>
                      <a:pt x="2167728" y="247135"/>
                    </a:lnTo>
                    <a:lnTo>
                      <a:pt x="2227746" y="127098"/>
                    </a:lnTo>
                    <a:lnTo>
                      <a:pt x="2326600" y="116507"/>
                    </a:lnTo>
                    <a:lnTo>
                      <a:pt x="2326600" y="84732"/>
                    </a:lnTo>
                    <a:lnTo>
                      <a:pt x="2386619" y="84732"/>
                    </a:lnTo>
                    <a:lnTo>
                      <a:pt x="2376027" y="45897"/>
                    </a:lnTo>
                    <a:lnTo>
                      <a:pt x="2414863" y="42366"/>
                    </a:lnTo>
                    <a:lnTo>
                      <a:pt x="2411332" y="0"/>
                    </a:lnTo>
                  </a:path>
                </a:pathLst>
              </a:cu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27" name="TextBox 192">
            <a:extLst>
              <a:ext uri="{FF2B5EF4-FFF2-40B4-BE49-F238E27FC236}">
                <a16:creationId xmlns:a16="http://schemas.microsoft.com/office/drawing/2014/main" id="{4BCFA36B-D840-696F-5E3E-1AA760244811}"/>
              </a:ext>
            </a:extLst>
          </p:cNvPr>
          <p:cNvSpPr txBox="1">
            <a:spLocks noChangeArrowheads="1"/>
          </p:cNvSpPr>
          <p:nvPr/>
        </p:nvSpPr>
        <p:spPr bwMode="auto">
          <a:xfrm rot="16200000">
            <a:off x="1276215" y="3822339"/>
            <a:ext cx="2411514" cy="271522"/>
          </a:xfrm>
          <a:prstGeom prst="rect">
            <a:avLst/>
          </a:prstGeom>
          <a:noFill/>
          <a:ln w="9525">
            <a:noFill/>
            <a:miter lim="800000"/>
            <a:headEnd/>
            <a:tailEnd/>
          </a:ln>
        </p:spPr>
        <p:txBody>
          <a:bodyPr wrap="none">
            <a:spAutoFit/>
          </a:bodyPr>
          <a:lstStyle/>
          <a:p>
            <a:pPr>
              <a:defRPr/>
            </a:pPr>
            <a:r>
              <a:rPr lang="en-US" altLang="en-US" sz="1050" b="1" dirty="0">
                <a:latin typeface="Arial" panose="020B0604020202020204" pitchFamily="34" charset="0"/>
                <a:ea typeface="MS PGothic" panose="020B0600070205080204" pitchFamily="34" charset="-128"/>
                <a:cs typeface="Arial" panose="020B0604020202020204" pitchFamily="34" charset="0"/>
              </a:rPr>
              <a:t>Cumulative Percent With Event</a:t>
            </a:r>
          </a:p>
        </p:txBody>
      </p:sp>
      <p:sp>
        <p:nvSpPr>
          <p:cNvPr id="328" name="TextBox 327">
            <a:extLst>
              <a:ext uri="{FF2B5EF4-FFF2-40B4-BE49-F238E27FC236}">
                <a16:creationId xmlns:a16="http://schemas.microsoft.com/office/drawing/2014/main" id="{2259D335-88AA-A3ED-3010-3BCD2526C453}"/>
              </a:ext>
            </a:extLst>
          </p:cNvPr>
          <p:cNvSpPr txBox="1"/>
          <p:nvPr/>
        </p:nvSpPr>
        <p:spPr>
          <a:xfrm>
            <a:off x="2636591" y="5297814"/>
            <a:ext cx="3088574" cy="28165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Adj. HR per 1 SD increase: 1.39 (1.25-1.54) </a:t>
            </a:r>
          </a:p>
        </p:txBody>
      </p:sp>
      <p:sp>
        <p:nvSpPr>
          <p:cNvPr id="329" name="TextBox 328">
            <a:extLst>
              <a:ext uri="{FF2B5EF4-FFF2-40B4-BE49-F238E27FC236}">
                <a16:creationId xmlns:a16="http://schemas.microsoft.com/office/drawing/2014/main" id="{F1E2644B-2CB2-766A-582C-7445B1EFB13B}"/>
              </a:ext>
            </a:extLst>
          </p:cNvPr>
          <p:cNvSpPr txBox="1"/>
          <p:nvPr/>
        </p:nvSpPr>
        <p:spPr>
          <a:xfrm>
            <a:off x="5660735" y="5297814"/>
            <a:ext cx="3088574" cy="28165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Adj. HR per 1 SD increase: 1.43 (1.24-1.64) </a:t>
            </a:r>
          </a:p>
        </p:txBody>
      </p:sp>
      <p:sp>
        <p:nvSpPr>
          <p:cNvPr id="330" name="TextBox 329">
            <a:extLst>
              <a:ext uri="{FF2B5EF4-FFF2-40B4-BE49-F238E27FC236}">
                <a16:creationId xmlns:a16="http://schemas.microsoft.com/office/drawing/2014/main" id="{0AB5486D-7BBC-635D-B38F-3F0A6407AAB0}"/>
              </a:ext>
            </a:extLst>
          </p:cNvPr>
          <p:cNvSpPr txBox="1"/>
          <p:nvPr/>
        </p:nvSpPr>
        <p:spPr>
          <a:xfrm>
            <a:off x="8707362" y="5297308"/>
            <a:ext cx="3088574" cy="28165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Adj. HR per 1 SD increase: 1.40 (1.21-1.61) </a:t>
            </a:r>
          </a:p>
        </p:txBody>
      </p:sp>
      <p:sp>
        <p:nvSpPr>
          <p:cNvPr id="331" name="TextBox 330">
            <a:extLst>
              <a:ext uri="{FF2B5EF4-FFF2-40B4-BE49-F238E27FC236}">
                <a16:creationId xmlns:a16="http://schemas.microsoft.com/office/drawing/2014/main" id="{C29F549E-6B83-9B89-FE78-A566BEF5EEE3}"/>
              </a:ext>
            </a:extLst>
          </p:cNvPr>
          <p:cNvSpPr txBox="1"/>
          <p:nvPr/>
        </p:nvSpPr>
        <p:spPr>
          <a:xfrm>
            <a:off x="471183" y="6305764"/>
            <a:ext cx="3299106" cy="341403"/>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Duprez</a:t>
            </a:r>
            <a:r>
              <a:rPr lang="en-US" sz="1400" dirty="0">
                <a:latin typeface="Arial" panose="020B0604020202020204" pitchFamily="34" charset="0"/>
                <a:cs typeface="Arial" panose="020B0604020202020204" pitchFamily="34" charset="0"/>
              </a:rPr>
              <a:t> et al. PLOS ONE 2012;7</a:t>
            </a:r>
          </a:p>
        </p:txBody>
      </p:sp>
      <p:sp>
        <p:nvSpPr>
          <p:cNvPr id="439" name="TextBox 438">
            <a:extLst>
              <a:ext uri="{FF2B5EF4-FFF2-40B4-BE49-F238E27FC236}">
                <a16:creationId xmlns:a16="http://schemas.microsoft.com/office/drawing/2014/main" id="{4BF79029-4AE8-4223-1A1E-B0A8DCEDCABE}"/>
              </a:ext>
            </a:extLst>
          </p:cNvPr>
          <p:cNvSpPr txBox="1"/>
          <p:nvPr/>
        </p:nvSpPr>
        <p:spPr>
          <a:xfrm>
            <a:off x="4235170" y="1547827"/>
            <a:ext cx="6665351" cy="1200329"/>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Strategies for Management of Anti-Retroviral Therapy (</a:t>
            </a:r>
            <a:r>
              <a:rPr lang="en-US" sz="1800" b="1" dirty="0">
                <a:latin typeface="Arial" panose="020B0604020202020204" pitchFamily="34" charset="0"/>
                <a:cs typeface="Arial" panose="020B0604020202020204" pitchFamily="34" charset="0"/>
              </a:rPr>
              <a:t>SMART</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More composite CV events with higher IL-6, </a:t>
            </a:r>
            <a:r>
              <a:rPr lang="en-US" sz="1800" dirty="0" err="1">
                <a:latin typeface="Arial" panose="020B0604020202020204" pitchFamily="34" charset="0"/>
                <a:cs typeface="Arial" panose="020B0604020202020204" pitchFamily="34" charset="0"/>
              </a:rPr>
              <a:t>hsCRP</a:t>
            </a:r>
            <a:r>
              <a:rPr lang="en-US" sz="1800" dirty="0">
                <a:latin typeface="Arial" panose="020B0604020202020204" pitchFamily="34" charset="0"/>
                <a:cs typeface="Arial" panose="020B0604020202020204" pitchFamily="34" charset="0"/>
              </a:rPr>
              <a:t>, D-dimer</a:t>
            </a:r>
          </a:p>
          <a:p>
            <a:endParaRPr lang="en-US" dirty="0"/>
          </a:p>
        </p:txBody>
      </p:sp>
      <p:sp>
        <p:nvSpPr>
          <p:cNvPr id="444" name="Content Placeholder 1">
            <a:extLst>
              <a:ext uri="{FF2B5EF4-FFF2-40B4-BE49-F238E27FC236}">
                <a16:creationId xmlns:a16="http://schemas.microsoft.com/office/drawing/2014/main" id="{31FA5EBF-699F-9CD4-C8B1-F060D6525DC8}"/>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p:txBody>
      </p:sp>
    </p:spTree>
    <p:extLst>
      <p:ext uri="{BB962C8B-B14F-4D97-AF65-F5344CB8AC3E}">
        <p14:creationId xmlns:p14="http://schemas.microsoft.com/office/powerpoint/2010/main" val="1968840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602A8-8B79-9EEF-89F7-13F556051A1E}"/>
            </a:ext>
          </a:extLst>
        </p:cNvPr>
        <p:cNvGrpSpPr/>
        <p:nvPr/>
      </p:nvGrpSpPr>
      <p:grpSpPr>
        <a:xfrm>
          <a:off x="0" y="0"/>
          <a:ext cx="0" cy="0"/>
          <a:chOff x="0" y="0"/>
          <a:chExt cx="0" cy="0"/>
        </a:xfrm>
      </p:grpSpPr>
      <p:sp>
        <p:nvSpPr>
          <p:cNvPr id="464" name="Rectangle 463">
            <a:extLst>
              <a:ext uri="{FF2B5EF4-FFF2-40B4-BE49-F238E27FC236}">
                <a16:creationId xmlns:a16="http://schemas.microsoft.com/office/drawing/2014/main" id="{97C6EA6A-C7E7-7781-6369-55DCE39335A8}"/>
              </a:ext>
            </a:extLst>
          </p:cNvPr>
          <p:cNvSpPr/>
          <p:nvPr/>
        </p:nvSpPr>
        <p:spPr>
          <a:xfrm>
            <a:off x="4409954" y="1765077"/>
            <a:ext cx="6377651" cy="41868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AF79825-311F-5CC9-9B5E-73B1D400AD9B}"/>
              </a:ext>
            </a:extLst>
          </p:cNvPr>
          <p:cNvSpPr>
            <a:spLocks noGrp="1"/>
          </p:cNvSpPr>
          <p:nvPr>
            <p:ph type="body" sz="quarter" idx="10"/>
          </p:nvPr>
        </p:nvSpPr>
        <p:spPr/>
        <p:txBody>
          <a:bodyPr/>
          <a:lstStyle/>
          <a:p>
            <a:r>
              <a:rPr lang="en-US" dirty="0"/>
              <a:t>Mechanistic Pathways</a:t>
            </a:r>
          </a:p>
        </p:txBody>
      </p:sp>
      <p:grpSp>
        <p:nvGrpSpPr>
          <p:cNvPr id="43" name="Group 42">
            <a:extLst>
              <a:ext uri="{FF2B5EF4-FFF2-40B4-BE49-F238E27FC236}">
                <a16:creationId xmlns:a16="http://schemas.microsoft.com/office/drawing/2014/main" id="{8F4BCB25-EBBC-4DE4-3F85-216A6E02379F}"/>
              </a:ext>
            </a:extLst>
          </p:cNvPr>
          <p:cNvGrpSpPr/>
          <p:nvPr/>
        </p:nvGrpSpPr>
        <p:grpSpPr>
          <a:xfrm>
            <a:off x="4635358" y="2096710"/>
            <a:ext cx="5914692" cy="3523596"/>
            <a:chOff x="2702386" y="1910941"/>
            <a:chExt cx="5914692" cy="3523596"/>
          </a:xfrm>
        </p:grpSpPr>
        <p:grpSp>
          <p:nvGrpSpPr>
            <p:cNvPr id="45" name="Group 44">
              <a:extLst>
                <a:ext uri="{FF2B5EF4-FFF2-40B4-BE49-F238E27FC236}">
                  <a16:creationId xmlns:a16="http://schemas.microsoft.com/office/drawing/2014/main" id="{A33856FA-D906-CA8D-BB1A-D356082EDD5F}"/>
                </a:ext>
              </a:extLst>
            </p:cNvPr>
            <p:cNvGrpSpPr/>
            <p:nvPr/>
          </p:nvGrpSpPr>
          <p:grpSpPr>
            <a:xfrm>
              <a:off x="2702386" y="2055404"/>
              <a:ext cx="5914692" cy="3379133"/>
              <a:chOff x="2702386" y="1198153"/>
              <a:chExt cx="5914692" cy="3379133"/>
            </a:xfrm>
          </p:grpSpPr>
          <p:cxnSp>
            <p:nvCxnSpPr>
              <p:cNvPr id="47" name="Straight Connector 2">
                <a:extLst>
                  <a:ext uri="{FF2B5EF4-FFF2-40B4-BE49-F238E27FC236}">
                    <a16:creationId xmlns:a16="http://schemas.microsoft.com/office/drawing/2014/main" id="{979EA8F1-B8B1-78BC-30BC-FF421C3ABF58}"/>
                  </a:ext>
                </a:extLst>
              </p:cNvPr>
              <p:cNvCxnSpPr>
                <a:cxnSpLocks noChangeShapeType="1"/>
              </p:cNvCxnSpPr>
              <p:nvPr/>
            </p:nvCxnSpPr>
            <p:spPr bwMode="auto">
              <a:xfrm>
                <a:off x="3354516" y="4011203"/>
                <a:ext cx="5103812"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8" name="Straight Connector 4">
                <a:extLst>
                  <a:ext uri="{FF2B5EF4-FFF2-40B4-BE49-F238E27FC236}">
                    <a16:creationId xmlns:a16="http://schemas.microsoft.com/office/drawing/2014/main" id="{AE6A40C7-3F2D-C836-1CDB-EFCD76532413}"/>
                  </a:ext>
                </a:extLst>
              </p:cNvPr>
              <p:cNvCxnSpPr>
                <a:cxnSpLocks noChangeShapeType="1"/>
              </p:cNvCxnSpPr>
              <p:nvPr/>
            </p:nvCxnSpPr>
            <p:spPr bwMode="auto">
              <a:xfrm flipV="1">
                <a:off x="3365628" y="1198153"/>
                <a:ext cx="0" cy="2803525"/>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9" name="Straight Connector 9">
                <a:extLst>
                  <a:ext uri="{FF2B5EF4-FFF2-40B4-BE49-F238E27FC236}">
                    <a16:creationId xmlns:a16="http://schemas.microsoft.com/office/drawing/2014/main" id="{945FA6EC-ED15-B194-180B-9702804D3A15}"/>
                  </a:ext>
                </a:extLst>
              </p:cNvPr>
              <p:cNvCxnSpPr>
                <a:cxnSpLocks noChangeShapeType="1"/>
              </p:cNvCxnSpPr>
              <p:nvPr/>
            </p:nvCxnSpPr>
            <p:spPr bwMode="auto">
              <a:xfrm flipH="1">
                <a:off x="3298953" y="120767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0" name="Straight Connector 14">
                <a:extLst>
                  <a:ext uri="{FF2B5EF4-FFF2-40B4-BE49-F238E27FC236}">
                    <a16:creationId xmlns:a16="http://schemas.microsoft.com/office/drawing/2014/main" id="{8CB75674-BE16-5796-9356-F09909FB68F8}"/>
                  </a:ext>
                </a:extLst>
              </p:cNvPr>
              <p:cNvCxnSpPr>
                <a:cxnSpLocks noChangeShapeType="1"/>
              </p:cNvCxnSpPr>
              <p:nvPr/>
            </p:nvCxnSpPr>
            <p:spPr bwMode="auto">
              <a:xfrm flipH="1">
                <a:off x="3298953" y="14886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1" name="Straight Connector 15">
                <a:extLst>
                  <a:ext uri="{FF2B5EF4-FFF2-40B4-BE49-F238E27FC236}">
                    <a16:creationId xmlns:a16="http://schemas.microsoft.com/office/drawing/2014/main" id="{0555EE07-9F21-2839-8FEE-D778B4889EE3}"/>
                  </a:ext>
                </a:extLst>
              </p:cNvPr>
              <p:cNvCxnSpPr>
                <a:cxnSpLocks noChangeShapeType="1"/>
              </p:cNvCxnSpPr>
              <p:nvPr/>
            </p:nvCxnSpPr>
            <p:spPr bwMode="auto">
              <a:xfrm flipH="1">
                <a:off x="3298953" y="17680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2" name="Straight Connector 16">
                <a:extLst>
                  <a:ext uri="{FF2B5EF4-FFF2-40B4-BE49-F238E27FC236}">
                    <a16:creationId xmlns:a16="http://schemas.microsoft.com/office/drawing/2014/main" id="{DE2CF291-EE94-6FD2-4107-DD952A0D03FA}"/>
                  </a:ext>
                </a:extLst>
              </p:cNvPr>
              <p:cNvCxnSpPr>
                <a:cxnSpLocks noChangeShapeType="1"/>
              </p:cNvCxnSpPr>
              <p:nvPr/>
            </p:nvCxnSpPr>
            <p:spPr bwMode="auto">
              <a:xfrm flipH="1">
                <a:off x="3298953" y="20490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3" name="Straight Connector 17">
                <a:extLst>
                  <a:ext uri="{FF2B5EF4-FFF2-40B4-BE49-F238E27FC236}">
                    <a16:creationId xmlns:a16="http://schemas.microsoft.com/office/drawing/2014/main" id="{AC64BC63-32CB-87BC-087A-FEE8EEA62D10}"/>
                  </a:ext>
                </a:extLst>
              </p:cNvPr>
              <p:cNvCxnSpPr>
                <a:cxnSpLocks noChangeShapeType="1"/>
              </p:cNvCxnSpPr>
              <p:nvPr/>
            </p:nvCxnSpPr>
            <p:spPr bwMode="auto">
              <a:xfrm flipH="1">
                <a:off x="3298953" y="23284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4" name="Straight Connector 18">
                <a:extLst>
                  <a:ext uri="{FF2B5EF4-FFF2-40B4-BE49-F238E27FC236}">
                    <a16:creationId xmlns:a16="http://schemas.microsoft.com/office/drawing/2014/main" id="{12911930-F505-5CC7-FBC0-044854E0F5A7}"/>
                  </a:ext>
                </a:extLst>
              </p:cNvPr>
              <p:cNvCxnSpPr>
                <a:cxnSpLocks noChangeShapeType="1"/>
              </p:cNvCxnSpPr>
              <p:nvPr/>
            </p:nvCxnSpPr>
            <p:spPr bwMode="auto">
              <a:xfrm flipH="1">
                <a:off x="3298953" y="26094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5" name="Straight Connector 19">
                <a:extLst>
                  <a:ext uri="{FF2B5EF4-FFF2-40B4-BE49-F238E27FC236}">
                    <a16:creationId xmlns:a16="http://schemas.microsoft.com/office/drawing/2014/main" id="{9CA39E06-CABE-E089-B42B-F6725E7B4F93}"/>
                  </a:ext>
                </a:extLst>
              </p:cNvPr>
              <p:cNvCxnSpPr>
                <a:cxnSpLocks noChangeShapeType="1"/>
              </p:cNvCxnSpPr>
              <p:nvPr/>
            </p:nvCxnSpPr>
            <p:spPr bwMode="auto">
              <a:xfrm flipH="1">
                <a:off x="3298953" y="28888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6" name="Straight Connector 20">
                <a:extLst>
                  <a:ext uri="{FF2B5EF4-FFF2-40B4-BE49-F238E27FC236}">
                    <a16:creationId xmlns:a16="http://schemas.microsoft.com/office/drawing/2014/main" id="{08209440-170A-BF8A-53B0-4FEE0EA0E80B}"/>
                  </a:ext>
                </a:extLst>
              </p:cNvPr>
              <p:cNvCxnSpPr>
                <a:cxnSpLocks noChangeShapeType="1"/>
              </p:cNvCxnSpPr>
              <p:nvPr/>
            </p:nvCxnSpPr>
            <p:spPr bwMode="auto">
              <a:xfrm flipH="1">
                <a:off x="3298953" y="31698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7" name="Straight Connector 21">
                <a:extLst>
                  <a:ext uri="{FF2B5EF4-FFF2-40B4-BE49-F238E27FC236}">
                    <a16:creationId xmlns:a16="http://schemas.microsoft.com/office/drawing/2014/main" id="{8E486375-7E52-A8AC-A10C-2D73807ED94E}"/>
                  </a:ext>
                </a:extLst>
              </p:cNvPr>
              <p:cNvCxnSpPr>
                <a:cxnSpLocks noChangeShapeType="1"/>
              </p:cNvCxnSpPr>
              <p:nvPr/>
            </p:nvCxnSpPr>
            <p:spPr bwMode="auto">
              <a:xfrm flipH="1">
                <a:off x="3298953" y="34492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22">
                <a:extLst>
                  <a:ext uri="{FF2B5EF4-FFF2-40B4-BE49-F238E27FC236}">
                    <a16:creationId xmlns:a16="http://schemas.microsoft.com/office/drawing/2014/main" id="{ACCB2278-B1C6-B745-4199-F3962728E6F0}"/>
                  </a:ext>
                </a:extLst>
              </p:cNvPr>
              <p:cNvCxnSpPr>
                <a:cxnSpLocks noChangeShapeType="1"/>
              </p:cNvCxnSpPr>
              <p:nvPr/>
            </p:nvCxnSpPr>
            <p:spPr bwMode="auto">
              <a:xfrm flipH="1">
                <a:off x="3298953" y="373021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9" name="Straight Connector 23">
                <a:extLst>
                  <a:ext uri="{FF2B5EF4-FFF2-40B4-BE49-F238E27FC236}">
                    <a16:creationId xmlns:a16="http://schemas.microsoft.com/office/drawing/2014/main" id="{E87542A2-F3C3-5F37-0C9A-E24280D972CF}"/>
                  </a:ext>
                </a:extLst>
              </p:cNvPr>
              <p:cNvCxnSpPr>
                <a:cxnSpLocks noChangeShapeType="1"/>
              </p:cNvCxnSpPr>
              <p:nvPr/>
            </p:nvCxnSpPr>
            <p:spPr bwMode="auto">
              <a:xfrm flipH="1">
                <a:off x="3298953" y="401120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0" name="Straight Connector 11">
                <a:extLst>
                  <a:ext uri="{FF2B5EF4-FFF2-40B4-BE49-F238E27FC236}">
                    <a16:creationId xmlns:a16="http://schemas.microsoft.com/office/drawing/2014/main" id="{B847CAB0-67F6-B410-522F-106A7C98A047}"/>
                  </a:ext>
                </a:extLst>
              </p:cNvPr>
              <p:cNvCxnSpPr>
                <a:cxnSpLocks noChangeShapeType="1"/>
              </p:cNvCxnSpPr>
              <p:nvPr/>
            </p:nvCxnSpPr>
            <p:spPr bwMode="auto">
              <a:xfrm>
                <a:off x="336245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1" name="Straight Connector 26">
                <a:extLst>
                  <a:ext uri="{FF2B5EF4-FFF2-40B4-BE49-F238E27FC236}">
                    <a16:creationId xmlns:a16="http://schemas.microsoft.com/office/drawing/2014/main" id="{2EC838C5-EA70-CC08-B3CB-B1C45CA6CE55}"/>
                  </a:ext>
                </a:extLst>
              </p:cNvPr>
              <p:cNvCxnSpPr>
                <a:cxnSpLocks noChangeShapeType="1"/>
              </p:cNvCxnSpPr>
              <p:nvPr/>
            </p:nvCxnSpPr>
            <p:spPr bwMode="auto">
              <a:xfrm>
                <a:off x="4145514"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2" name="Straight Connector 27">
                <a:extLst>
                  <a:ext uri="{FF2B5EF4-FFF2-40B4-BE49-F238E27FC236}">
                    <a16:creationId xmlns:a16="http://schemas.microsoft.com/office/drawing/2014/main" id="{5D9C3F7D-F072-0521-D5FD-F7723757C44F}"/>
                  </a:ext>
                </a:extLst>
              </p:cNvPr>
              <p:cNvCxnSpPr>
                <a:cxnSpLocks noChangeShapeType="1"/>
              </p:cNvCxnSpPr>
              <p:nvPr/>
            </p:nvCxnSpPr>
            <p:spPr bwMode="auto">
              <a:xfrm>
                <a:off x="517355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3" name="Straight Connector 28">
                <a:extLst>
                  <a:ext uri="{FF2B5EF4-FFF2-40B4-BE49-F238E27FC236}">
                    <a16:creationId xmlns:a16="http://schemas.microsoft.com/office/drawing/2014/main" id="{EAB046C5-A9E2-7F9C-8027-0BB2D741B36A}"/>
                  </a:ext>
                </a:extLst>
              </p:cNvPr>
              <p:cNvCxnSpPr>
                <a:cxnSpLocks noChangeShapeType="1"/>
              </p:cNvCxnSpPr>
              <p:nvPr/>
            </p:nvCxnSpPr>
            <p:spPr bwMode="auto">
              <a:xfrm>
                <a:off x="604269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0" name="Straight Connector 30">
                <a:extLst>
                  <a:ext uri="{FF2B5EF4-FFF2-40B4-BE49-F238E27FC236}">
                    <a16:creationId xmlns:a16="http://schemas.microsoft.com/office/drawing/2014/main" id="{AB48B045-15C5-FE29-312B-B52DDE1D4025}"/>
                  </a:ext>
                </a:extLst>
              </p:cNvPr>
              <p:cNvCxnSpPr>
                <a:cxnSpLocks noChangeShapeType="1"/>
              </p:cNvCxnSpPr>
              <p:nvPr/>
            </p:nvCxnSpPr>
            <p:spPr bwMode="auto">
              <a:xfrm>
                <a:off x="6996241"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1" name="Straight Connector 31">
                <a:extLst>
                  <a:ext uri="{FF2B5EF4-FFF2-40B4-BE49-F238E27FC236}">
                    <a16:creationId xmlns:a16="http://schemas.microsoft.com/office/drawing/2014/main" id="{D1EB886E-34B1-D548-6600-ED2C7B5095D1}"/>
                  </a:ext>
                </a:extLst>
              </p:cNvPr>
              <p:cNvCxnSpPr>
                <a:cxnSpLocks noChangeShapeType="1"/>
              </p:cNvCxnSpPr>
              <p:nvPr/>
            </p:nvCxnSpPr>
            <p:spPr bwMode="auto">
              <a:xfrm>
                <a:off x="7723316"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40" name="Straight Connector 32">
                <a:extLst>
                  <a:ext uri="{FF2B5EF4-FFF2-40B4-BE49-F238E27FC236}">
                    <a16:creationId xmlns:a16="http://schemas.microsoft.com/office/drawing/2014/main" id="{C9BB847B-2288-DF2D-7297-1BCC2D54D0A2}"/>
                  </a:ext>
                </a:extLst>
              </p:cNvPr>
              <p:cNvCxnSpPr>
                <a:cxnSpLocks noChangeShapeType="1"/>
              </p:cNvCxnSpPr>
              <p:nvPr/>
            </p:nvCxnSpPr>
            <p:spPr bwMode="auto">
              <a:xfrm>
                <a:off x="844880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sp>
            <p:nvSpPr>
              <p:cNvPr id="441" name="TextBox 35">
                <a:extLst>
                  <a:ext uri="{FF2B5EF4-FFF2-40B4-BE49-F238E27FC236}">
                    <a16:creationId xmlns:a16="http://schemas.microsoft.com/office/drawing/2014/main" id="{7FDFC514-71DD-E955-BA56-8C72819F0608}"/>
                  </a:ext>
                </a:extLst>
              </p:cNvPr>
              <p:cNvSpPr txBox="1">
                <a:spLocks noChangeArrowheads="1"/>
              </p:cNvSpPr>
              <p:nvPr/>
            </p:nvSpPr>
            <p:spPr bwMode="auto">
              <a:xfrm>
                <a:off x="2759203" y="1583916"/>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80</a:t>
                </a:r>
              </a:p>
            </p:txBody>
          </p:sp>
          <p:sp>
            <p:nvSpPr>
              <p:cNvPr id="442" name="TextBox 37">
                <a:extLst>
                  <a:ext uri="{FF2B5EF4-FFF2-40B4-BE49-F238E27FC236}">
                    <a16:creationId xmlns:a16="http://schemas.microsoft.com/office/drawing/2014/main" id="{F57FFCEF-1ECE-77C4-B7CC-4852C2E59E09}"/>
                  </a:ext>
                </a:extLst>
              </p:cNvPr>
              <p:cNvSpPr txBox="1">
                <a:spLocks noChangeArrowheads="1"/>
              </p:cNvSpPr>
              <p:nvPr/>
            </p:nvSpPr>
            <p:spPr bwMode="auto">
              <a:xfrm>
                <a:off x="2759203" y="2144303"/>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60</a:t>
                </a:r>
              </a:p>
            </p:txBody>
          </p:sp>
          <p:sp>
            <p:nvSpPr>
              <p:cNvPr id="443" name="TextBox 39">
                <a:extLst>
                  <a:ext uri="{FF2B5EF4-FFF2-40B4-BE49-F238E27FC236}">
                    <a16:creationId xmlns:a16="http://schemas.microsoft.com/office/drawing/2014/main" id="{B24224C9-B41E-69B5-BDD9-B78283EDD664}"/>
                  </a:ext>
                </a:extLst>
              </p:cNvPr>
              <p:cNvSpPr txBox="1">
                <a:spLocks noChangeArrowheads="1"/>
              </p:cNvSpPr>
              <p:nvPr/>
            </p:nvSpPr>
            <p:spPr bwMode="auto">
              <a:xfrm>
                <a:off x="2759203" y="2704691"/>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40</a:t>
                </a:r>
              </a:p>
            </p:txBody>
          </p:sp>
          <p:sp>
            <p:nvSpPr>
              <p:cNvPr id="444" name="TextBox 41">
                <a:extLst>
                  <a:ext uri="{FF2B5EF4-FFF2-40B4-BE49-F238E27FC236}">
                    <a16:creationId xmlns:a16="http://schemas.microsoft.com/office/drawing/2014/main" id="{52715F62-5957-C995-A18E-B60663C8699F}"/>
                  </a:ext>
                </a:extLst>
              </p:cNvPr>
              <p:cNvSpPr txBox="1">
                <a:spLocks noChangeArrowheads="1"/>
              </p:cNvSpPr>
              <p:nvPr/>
            </p:nvSpPr>
            <p:spPr bwMode="auto">
              <a:xfrm>
                <a:off x="2759203" y="3265078"/>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20</a:t>
                </a:r>
              </a:p>
            </p:txBody>
          </p:sp>
          <p:sp>
            <p:nvSpPr>
              <p:cNvPr id="445" name="TextBox 43">
                <a:extLst>
                  <a:ext uri="{FF2B5EF4-FFF2-40B4-BE49-F238E27FC236}">
                    <a16:creationId xmlns:a16="http://schemas.microsoft.com/office/drawing/2014/main" id="{1600D081-23DC-7F6D-CDFB-E7E3D3BFA4C1}"/>
                  </a:ext>
                </a:extLst>
              </p:cNvPr>
              <p:cNvSpPr txBox="1">
                <a:spLocks noChangeArrowheads="1"/>
              </p:cNvSpPr>
              <p:nvPr/>
            </p:nvSpPr>
            <p:spPr bwMode="auto">
              <a:xfrm>
                <a:off x="2759203" y="3825466"/>
                <a:ext cx="5715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0</a:t>
                </a:r>
              </a:p>
            </p:txBody>
          </p:sp>
          <p:sp>
            <p:nvSpPr>
              <p:cNvPr id="446" name="TextBox 44">
                <a:extLst>
                  <a:ext uri="{FF2B5EF4-FFF2-40B4-BE49-F238E27FC236}">
                    <a16:creationId xmlns:a16="http://schemas.microsoft.com/office/drawing/2014/main" id="{A1ED9D57-B0DD-8CA0-E2BF-34B3E186264D}"/>
                  </a:ext>
                </a:extLst>
              </p:cNvPr>
              <p:cNvSpPr txBox="1">
                <a:spLocks noChangeArrowheads="1"/>
              </p:cNvSpPr>
              <p:nvPr/>
            </p:nvSpPr>
            <p:spPr bwMode="auto">
              <a:xfrm rot="-5400000">
                <a:off x="1440324" y="2474503"/>
                <a:ext cx="28622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Smoking (%)</a:t>
                </a:r>
              </a:p>
            </p:txBody>
          </p:sp>
          <p:sp>
            <p:nvSpPr>
              <p:cNvPr id="447" name="TextBox 446">
                <a:extLst>
                  <a:ext uri="{FF2B5EF4-FFF2-40B4-BE49-F238E27FC236}">
                    <a16:creationId xmlns:a16="http://schemas.microsoft.com/office/drawing/2014/main" id="{2C48F9B3-C8C4-8175-0886-3D89A9A1822A}"/>
                  </a:ext>
                </a:extLst>
              </p:cNvPr>
              <p:cNvSpPr txBox="1"/>
              <p:nvPr/>
            </p:nvSpPr>
            <p:spPr>
              <a:xfrm>
                <a:off x="3255909"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Global Male</a:t>
                </a:r>
                <a:br>
                  <a:rPr lang="en-US" sz="1400" kern="1300" dirty="0">
                    <a:ea typeface="MS PGothic" panose="020B0600070205080204" pitchFamily="34" charset="-128"/>
                  </a:rPr>
                </a:br>
                <a:r>
                  <a:rPr lang="en-US" sz="1400" kern="1300" dirty="0">
                    <a:ea typeface="MS PGothic" panose="020B0600070205080204" pitchFamily="34" charset="-128"/>
                  </a:rPr>
                  <a:t>HIV+</a:t>
                </a:r>
              </a:p>
            </p:txBody>
          </p:sp>
          <p:sp>
            <p:nvSpPr>
              <p:cNvPr id="448" name="TextBox 447">
                <a:extLst>
                  <a:ext uri="{FF2B5EF4-FFF2-40B4-BE49-F238E27FC236}">
                    <a16:creationId xmlns:a16="http://schemas.microsoft.com/office/drawing/2014/main" id="{2BB0EED9-E077-B507-5A07-244A470936F6}"/>
                  </a:ext>
                </a:extLst>
              </p:cNvPr>
              <p:cNvSpPr txBox="1"/>
              <p:nvPr/>
            </p:nvSpPr>
            <p:spPr>
              <a:xfrm>
                <a:off x="4187118" y="4054066"/>
                <a:ext cx="1236733" cy="523220"/>
              </a:xfrm>
              <a:prstGeom prst="rect">
                <a:avLst/>
              </a:prstGeom>
              <a:noFill/>
            </p:spPr>
            <p:txBody>
              <a:bodyPr wrap="square">
                <a:spAutoFit/>
              </a:bodyPr>
              <a:lstStyle/>
              <a:p>
                <a:pPr algn="ctr">
                  <a:defRPr/>
                </a:pPr>
                <a:r>
                  <a:rPr lang="en-US" sz="1400" kern="1300" dirty="0">
                    <a:ea typeface="MS PGothic" panose="020B0600070205080204" pitchFamily="34" charset="-128"/>
                  </a:rPr>
                  <a:t>Global Female</a:t>
                </a:r>
              </a:p>
              <a:p>
                <a:pPr algn="ctr">
                  <a:defRPr/>
                </a:pPr>
                <a:r>
                  <a:rPr lang="en-US" sz="1400" kern="1300" dirty="0">
                    <a:ea typeface="MS PGothic" panose="020B0600070205080204" pitchFamily="34" charset="-128"/>
                  </a:rPr>
                  <a:t>HIV+</a:t>
                </a:r>
              </a:p>
            </p:txBody>
          </p:sp>
          <p:sp>
            <p:nvSpPr>
              <p:cNvPr id="449" name="TextBox 448">
                <a:extLst>
                  <a:ext uri="{FF2B5EF4-FFF2-40B4-BE49-F238E27FC236}">
                    <a16:creationId xmlns:a16="http://schemas.microsoft.com/office/drawing/2014/main" id="{A1C88AD8-A92B-FAE7-C3CD-5F18388366CE}"/>
                  </a:ext>
                </a:extLst>
              </p:cNvPr>
              <p:cNvSpPr txBox="1"/>
              <p:nvPr/>
            </p:nvSpPr>
            <p:spPr>
              <a:xfrm>
                <a:off x="5143154"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Male</a:t>
                </a:r>
              </a:p>
              <a:p>
                <a:pPr algn="ctr">
                  <a:defRPr/>
                </a:pPr>
                <a:r>
                  <a:rPr lang="en-US" sz="1400" kern="1300" dirty="0">
                    <a:ea typeface="MS PGothic" panose="020B0600070205080204" pitchFamily="34" charset="-128"/>
                  </a:rPr>
                  <a:t>HIV+</a:t>
                </a:r>
              </a:p>
            </p:txBody>
          </p:sp>
          <p:sp>
            <p:nvSpPr>
              <p:cNvPr id="450" name="TextBox 449">
                <a:extLst>
                  <a:ext uri="{FF2B5EF4-FFF2-40B4-BE49-F238E27FC236}">
                    <a16:creationId xmlns:a16="http://schemas.microsoft.com/office/drawing/2014/main" id="{4E1B6F6C-769B-D491-6600-96C67AE0AD90}"/>
                  </a:ext>
                </a:extLst>
              </p:cNvPr>
              <p:cNvSpPr txBox="1"/>
              <p:nvPr/>
            </p:nvSpPr>
            <p:spPr>
              <a:xfrm>
                <a:off x="5974327"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Female</a:t>
                </a:r>
              </a:p>
              <a:p>
                <a:pPr algn="ctr">
                  <a:defRPr/>
                </a:pPr>
                <a:r>
                  <a:rPr lang="en-US" sz="1400" kern="1300" dirty="0">
                    <a:ea typeface="MS PGothic" panose="020B0600070205080204" pitchFamily="34" charset="-128"/>
                  </a:rPr>
                  <a:t>HIV+</a:t>
                </a:r>
              </a:p>
            </p:txBody>
          </p:sp>
          <p:sp>
            <p:nvSpPr>
              <p:cNvPr id="451" name="TextBox 450">
                <a:extLst>
                  <a:ext uri="{FF2B5EF4-FFF2-40B4-BE49-F238E27FC236}">
                    <a16:creationId xmlns:a16="http://schemas.microsoft.com/office/drawing/2014/main" id="{D78B9B68-FE2F-10F4-4F93-594AB343C054}"/>
                  </a:ext>
                </a:extLst>
              </p:cNvPr>
              <p:cNvSpPr txBox="1"/>
              <p:nvPr/>
            </p:nvSpPr>
            <p:spPr>
              <a:xfrm>
                <a:off x="6803767" y="4065178"/>
                <a:ext cx="1111250" cy="461665"/>
              </a:xfrm>
              <a:prstGeom prst="rect">
                <a:avLst/>
              </a:prstGeom>
              <a:noFill/>
            </p:spPr>
            <p:txBody>
              <a:bodyPr>
                <a:spAutoFit/>
              </a:bodyPr>
              <a:lstStyle/>
              <a:p>
                <a:pPr algn="ctr">
                  <a:defRPr/>
                </a:pPr>
                <a:r>
                  <a:rPr lang="en-US" sz="1200" kern="1300" dirty="0">
                    <a:ea typeface="MS PGothic" panose="020B0600070205080204" pitchFamily="34" charset="-128"/>
                  </a:rPr>
                  <a:t>US Male</a:t>
                </a:r>
              </a:p>
              <a:p>
                <a:pPr algn="ctr">
                  <a:defRPr/>
                </a:pPr>
                <a:r>
                  <a:rPr lang="en-US" sz="1200" kern="1300" dirty="0">
                    <a:ea typeface="MS PGothic" panose="020B0600070205080204" pitchFamily="34" charset="-128"/>
                  </a:rPr>
                  <a:t>General</a:t>
                </a:r>
              </a:p>
            </p:txBody>
          </p:sp>
          <p:sp>
            <p:nvSpPr>
              <p:cNvPr id="452" name="TextBox 451">
                <a:extLst>
                  <a:ext uri="{FF2B5EF4-FFF2-40B4-BE49-F238E27FC236}">
                    <a16:creationId xmlns:a16="http://schemas.microsoft.com/office/drawing/2014/main" id="{DFBC2EA9-FA1D-A9B5-D36E-D597FEE5C879}"/>
                  </a:ext>
                </a:extLst>
              </p:cNvPr>
              <p:cNvSpPr txBox="1"/>
              <p:nvPr/>
            </p:nvSpPr>
            <p:spPr>
              <a:xfrm>
                <a:off x="7504241" y="4065178"/>
                <a:ext cx="1112837" cy="461665"/>
              </a:xfrm>
              <a:prstGeom prst="rect">
                <a:avLst/>
              </a:prstGeom>
              <a:noFill/>
            </p:spPr>
            <p:txBody>
              <a:bodyPr>
                <a:spAutoFit/>
              </a:bodyPr>
              <a:lstStyle/>
              <a:p>
                <a:pPr algn="ctr">
                  <a:defRPr/>
                </a:pPr>
                <a:r>
                  <a:rPr lang="en-US" sz="1200" kern="1300" dirty="0">
                    <a:ea typeface="MS PGothic" panose="020B0600070205080204" pitchFamily="34" charset="-128"/>
                  </a:rPr>
                  <a:t>US Female</a:t>
                </a:r>
              </a:p>
              <a:p>
                <a:pPr algn="ctr">
                  <a:defRPr/>
                </a:pPr>
                <a:r>
                  <a:rPr lang="en-US" sz="1200" kern="1300" dirty="0">
                    <a:ea typeface="MS PGothic" panose="020B0600070205080204" pitchFamily="34" charset="-128"/>
                  </a:rPr>
                  <a:t>General</a:t>
                </a:r>
              </a:p>
            </p:txBody>
          </p:sp>
          <p:sp>
            <p:nvSpPr>
              <p:cNvPr id="455" name="Rectangle 454">
                <a:extLst>
                  <a:ext uri="{FF2B5EF4-FFF2-40B4-BE49-F238E27FC236}">
                    <a16:creationId xmlns:a16="http://schemas.microsoft.com/office/drawing/2014/main" id="{E0B3BBFF-CF05-5D5A-769B-750BC5A37F8C}"/>
                  </a:ext>
                </a:extLst>
              </p:cNvPr>
              <p:cNvSpPr/>
              <p:nvPr/>
            </p:nvSpPr>
            <p:spPr bwMode="auto">
              <a:xfrm>
                <a:off x="7178803" y="3546065"/>
                <a:ext cx="354013" cy="455609"/>
              </a:xfrm>
              <a:prstGeom prst="rect">
                <a:avLst/>
              </a:prstGeom>
              <a:solidFill>
                <a:schemeClr val="accent6"/>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6" name="Rectangle 455">
                <a:extLst>
                  <a:ext uri="{FF2B5EF4-FFF2-40B4-BE49-F238E27FC236}">
                    <a16:creationId xmlns:a16="http://schemas.microsoft.com/office/drawing/2014/main" id="{2265688F-ECD3-05B7-F69A-07FEF777C4D3}"/>
                  </a:ext>
                </a:extLst>
              </p:cNvPr>
              <p:cNvSpPr/>
              <p:nvPr/>
            </p:nvSpPr>
            <p:spPr bwMode="auto">
              <a:xfrm>
                <a:off x="7882859" y="3637884"/>
                <a:ext cx="355600" cy="365760"/>
              </a:xfrm>
              <a:prstGeom prst="rect">
                <a:avLst/>
              </a:prstGeom>
              <a:solidFill>
                <a:schemeClr val="accent6">
                  <a:lumMod val="40000"/>
                  <a:lumOff val="6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62" name="TextBox 461">
                <a:extLst>
                  <a:ext uri="{FF2B5EF4-FFF2-40B4-BE49-F238E27FC236}">
                    <a16:creationId xmlns:a16="http://schemas.microsoft.com/office/drawing/2014/main" id="{01041AB2-9C63-1932-15BE-1F85F8C997A8}"/>
                  </a:ext>
                </a:extLst>
              </p:cNvPr>
              <p:cNvSpPr txBox="1"/>
              <p:nvPr/>
            </p:nvSpPr>
            <p:spPr>
              <a:xfrm>
                <a:off x="7126326" y="3261336"/>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18%</a:t>
                </a:r>
              </a:p>
            </p:txBody>
          </p:sp>
          <p:sp>
            <p:nvSpPr>
              <p:cNvPr id="463" name="TextBox 462">
                <a:extLst>
                  <a:ext uri="{FF2B5EF4-FFF2-40B4-BE49-F238E27FC236}">
                    <a16:creationId xmlns:a16="http://schemas.microsoft.com/office/drawing/2014/main" id="{34E25C58-5CA4-E258-7AAB-02CC24AC769F}"/>
                  </a:ext>
                </a:extLst>
              </p:cNvPr>
              <p:cNvSpPr txBox="1"/>
              <p:nvPr/>
            </p:nvSpPr>
            <p:spPr>
              <a:xfrm>
                <a:off x="7789940" y="3348442"/>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14%</a:t>
                </a:r>
              </a:p>
            </p:txBody>
          </p:sp>
        </p:grpSp>
        <p:sp>
          <p:nvSpPr>
            <p:cNvPr id="46" name="TextBox 34">
              <a:extLst>
                <a:ext uri="{FF2B5EF4-FFF2-40B4-BE49-F238E27FC236}">
                  <a16:creationId xmlns:a16="http://schemas.microsoft.com/office/drawing/2014/main" id="{BD9E9429-23E5-0A74-C131-56913F3655CF}"/>
                </a:ext>
              </a:extLst>
            </p:cNvPr>
            <p:cNvSpPr txBox="1">
              <a:spLocks noChangeArrowheads="1"/>
            </p:cNvSpPr>
            <p:nvPr/>
          </p:nvSpPr>
          <p:spPr bwMode="auto">
            <a:xfrm>
              <a:off x="2770777" y="1910941"/>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dirty="0"/>
                <a:t>100</a:t>
              </a:r>
            </a:p>
          </p:txBody>
        </p:sp>
      </p:grpSp>
      <p:sp>
        <p:nvSpPr>
          <p:cNvPr id="467" name="Content Placeholder 1">
            <a:extLst>
              <a:ext uri="{FF2B5EF4-FFF2-40B4-BE49-F238E27FC236}">
                <a16:creationId xmlns:a16="http://schemas.microsoft.com/office/drawing/2014/main" id="{5A30CC0C-67CD-1F27-E3ED-93E49B7AF0EC}"/>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p:txBody>
      </p:sp>
    </p:spTree>
    <p:extLst>
      <p:ext uri="{BB962C8B-B14F-4D97-AF65-F5344CB8AC3E}">
        <p14:creationId xmlns:p14="http://schemas.microsoft.com/office/powerpoint/2010/main" val="158955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71F46-2626-A201-71C3-19CB7447D8A2}"/>
            </a:ext>
          </a:extLst>
        </p:cNvPr>
        <p:cNvGrpSpPr/>
        <p:nvPr/>
      </p:nvGrpSpPr>
      <p:grpSpPr>
        <a:xfrm>
          <a:off x="0" y="0"/>
          <a:ext cx="0" cy="0"/>
          <a:chOff x="0" y="0"/>
          <a:chExt cx="0" cy="0"/>
        </a:xfrm>
      </p:grpSpPr>
      <p:sp>
        <p:nvSpPr>
          <p:cNvPr id="464" name="Rectangle 463">
            <a:extLst>
              <a:ext uri="{FF2B5EF4-FFF2-40B4-BE49-F238E27FC236}">
                <a16:creationId xmlns:a16="http://schemas.microsoft.com/office/drawing/2014/main" id="{593D3B31-6FE3-4B82-6FC7-F0DB06C4F2EE}"/>
              </a:ext>
            </a:extLst>
          </p:cNvPr>
          <p:cNvSpPr/>
          <p:nvPr/>
        </p:nvSpPr>
        <p:spPr>
          <a:xfrm>
            <a:off x="4409954" y="1765077"/>
            <a:ext cx="6377651" cy="41868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A271A17-6176-7A7A-0249-FD4E7A6880AA}"/>
              </a:ext>
            </a:extLst>
          </p:cNvPr>
          <p:cNvSpPr>
            <a:spLocks noGrp="1"/>
          </p:cNvSpPr>
          <p:nvPr>
            <p:ph type="body" sz="quarter" idx="10"/>
          </p:nvPr>
        </p:nvSpPr>
        <p:spPr/>
        <p:txBody>
          <a:bodyPr/>
          <a:lstStyle/>
          <a:p>
            <a:r>
              <a:rPr lang="en-US" dirty="0"/>
              <a:t>Mechanistic Pathways</a:t>
            </a:r>
          </a:p>
        </p:txBody>
      </p:sp>
      <p:grpSp>
        <p:nvGrpSpPr>
          <p:cNvPr id="43" name="Group 42">
            <a:extLst>
              <a:ext uri="{FF2B5EF4-FFF2-40B4-BE49-F238E27FC236}">
                <a16:creationId xmlns:a16="http://schemas.microsoft.com/office/drawing/2014/main" id="{641A1D73-360A-621B-FDD4-4A4B20436A4A}"/>
              </a:ext>
            </a:extLst>
          </p:cNvPr>
          <p:cNvGrpSpPr/>
          <p:nvPr/>
        </p:nvGrpSpPr>
        <p:grpSpPr>
          <a:xfrm>
            <a:off x="4635358" y="2096710"/>
            <a:ext cx="5914692" cy="3523596"/>
            <a:chOff x="2702386" y="1910941"/>
            <a:chExt cx="5914692" cy="3523596"/>
          </a:xfrm>
        </p:grpSpPr>
        <p:grpSp>
          <p:nvGrpSpPr>
            <p:cNvPr id="45" name="Group 44">
              <a:extLst>
                <a:ext uri="{FF2B5EF4-FFF2-40B4-BE49-F238E27FC236}">
                  <a16:creationId xmlns:a16="http://schemas.microsoft.com/office/drawing/2014/main" id="{C9EF8B93-C53F-B355-1A94-C9BB54778335}"/>
                </a:ext>
              </a:extLst>
            </p:cNvPr>
            <p:cNvGrpSpPr/>
            <p:nvPr/>
          </p:nvGrpSpPr>
          <p:grpSpPr>
            <a:xfrm>
              <a:off x="2702386" y="2055404"/>
              <a:ext cx="5914692" cy="3379133"/>
              <a:chOff x="2702386" y="1198153"/>
              <a:chExt cx="5914692" cy="3379133"/>
            </a:xfrm>
          </p:grpSpPr>
          <p:cxnSp>
            <p:nvCxnSpPr>
              <p:cNvPr id="47" name="Straight Connector 2">
                <a:extLst>
                  <a:ext uri="{FF2B5EF4-FFF2-40B4-BE49-F238E27FC236}">
                    <a16:creationId xmlns:a16="http://schemas.microsoft.com/office/drawing/2014/main" id="{9223D4D6-AF71-9BAC-7CC2-45B5EA435BEF}"/>
                  </a:ext>
                </a:extLst>
              </p:cNvPr>
              <p:cNvCxnSpPr>
                <a:cxnSpLocks noChangeShapeType="1"/>
              </p:cNvCxnSpPr>
              <p:nvPr/>
            </p:nvCxnSpPr>
            <p:spPr bwMode="auto">
              <a:xfrm>
                <a:off x="3354516" y="4011203"/>
                <a:ext cx="5103812"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8" name="Straight Connector 4">
                <a:extLst>
                  <a:ext uri="{FF2B5EF4-FFF2-40B4-BE49-F238E27FC236}">
                    <a16:creationId xmlns:a16="http://schemas.microsoft.com/office/drawing/2014/main" id="{BDF2076C-BC23-0203-D153-421A6B8B3503}"/>
                  </a:ext>
                </a:extLst>
              </p:cNvPr>
              <p:cNvCxnSpPr>
                <a:cxnSpLocks noChangeShapeType="1"/>
              </p:cNvCxnSpPr>
              <p:nvPr/>
            </p:nvCxnSpPr>
            <p:spPr bwMode="auto">
              <a:xfrm flipV="1">
                <a:off x="3365628" y="1198153"/>
                <a:ext cx="0" cy="2803525"/>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9" name="Straight Connector 9">
                <a:extLst>
                  <a:ext uri="{FF2B5EF4-FFF2-40B4-BE49-F238E27FC236}">
                    <a16:creationId xmlns:a16="http://schemas.microsoft.com/office/drawing/2014/main" id="{D5D175A7-371F-A81F-3479-FE01230E919D}"/>
                  </a:ext>
                </a:extLst>
              </p:cNvPr>
              <p:cNvCxnSpPr>
                <a:cxnSpLocks noChangeShapeType="1"/>
              </p:cNvCxnSpPr>
              <p:nvPr/>
            </p:nvCxnSpPr>
            <p:spPr bwMode="auto">
              <a:xfrm flipH="1">
                <a:off x="3298953" y="120767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0" name="Straight Connector 14">
                <a:extLst>
                  <a:ext uri="{FF2B5EF4-FFF2-40B4-BE49-F238E27FC236}">
                    <a16:creationId xmlns:a16="http://schemas.microsoft.com/office/drawing/2014/main" id="{29B4B63A-DB58-635D-A815-D816713D50B6}"/>
                  </a:ext>
                </a:extLst>
              </p:cNvPr>
              <p:cNvCxnSpPr>
                <a:cxnSpLocks noChangeShapeType="1"/>
              </p:cNvCxnSpPr>
              <p:nvPr/>
            </p:nvCxnSpPr>
            <p:spPr bwMode="auto">
              <a:xfrm flipH="1">
                <a:off x="3298953" y="14886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1" name="Straight Connector 15">
                <a:extLst>
                  <a:ext uri="{FF2B5EF4-FFF2-40B4-BE49-F238E27FC236}">
                    <a16:creationId xmlns:a16="http://schemas.microsoft.com/office/drawing/2014/main" id="{2A974B57-DE87-8E35-AAF6-05220245AA6B}"/>
                  </a:ext>
                </a:extLst>
              </p:cNvPr>
              <p:cNvCxnSpPr>
                <a:cxnSpLocks noChangeShapeType="1"/>
              </p:cNvCxnSpPr>
              <p:nvPr/>
            </p:nvCxnSpPr>
            <p:spPr bwMode="auto">
              <a:xfrm flipH="1">
                <a:off x="3298953" y="17680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2" name="Straight Connector 16">
                <a:extLst>
                  <a:ext uri="{FF2B5EF4-FFF2-40B4-BE49-F238E27FC236}">
                    <a16:creationId xmlns:a16="http://schemas.microsoft.com/office/drawing/2014/main" id="{1EDACDE9-FAF5-452D-3BF4-7607C4E40488}"/>
                  </a:ext>
                </a:extLst>
              </p:cNvPr>
              <p:cNvCxnSpPr>
                <a:cxnSpLocks noChangeShapeType="1"/>
              </p:cNvCxnSpPr>
              <p:nvPr/>
            </p:nvCxnSpPr>
            <p:spPr bwMode="auto">
              <a:xfrm flipH="1">
                <a:off x="3298953" y="20490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3" name="Straight Connector 17">
                <a:extLst>
                  <a:ext uri="{FF2B5EF4-FFF2-40B4-BE49-F238E27FC236}">
                    <a16:creationId xmlns:a16="http://schemas.microsoft.com/office/drawing/2014/main" id="{CFC46B60-B5D6-3C39-9DA4-93A4E9CC49D1}"/>
                  </a:ext>
                </a:extLst>
              </p:cNvPr>
              <p:cNvCxnSpPr>
                <a:cxnSpLocks noChangeShapeType="1"/>
              </p:cNvCxnSpPr>
              <p:nvPr/>
            </p:nvCxnSpPr>
            <p:spPr bwMode="auto">
              <a:xfrm flipH="1">
                <a:off x="3298953" y="23284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4" name="Straight Connector 18">
                <a:extLst>
                  <a:ext uri="{FF2B5EF4-FFF2-40B4-BE49-F238E27FC236}">
                    <a16:creationId xmlns:a16="http://schemas.microsoft.com/office/drawing/2014/main" id="{2D182A9D-1884-D56E-8A72-45E1AE14BB6A}"/>
                  </a:ext>
                </a:extLst>
              </p:cNvPr>
              <p:cNvCxnSpPr>
                <a:cxnSpLocks noChangeShapeType="1"/>
              </p:cNvCxnSpPr>
              <p:nvPr/>
            </p:nvCxnSpPr>
            <p:spPr bwMode="auto">
              <a:xfrm flipH="1">
                <a:off x="3298953" y="26094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5" name="Straight Connector 19">
                <a:extLst>
                  <a:ext uri="{FF2B5EF4-FFF2-40B4-BE49-F238E27FC236}">
                    <a16:creationId xmlns:a16="http://schemas.microsoft.com/office/drawing/2014/main" id="{5AA5D3ED-F828-DB71-2DF6-19C82FEFAACA}"/>
                  </a:ext>
                </a:extLst>
              </p:cNvPr>
              <p:cNvCxnSpPr>
                <a:cxnSpLocks noChangeShapeType="1"/>
              </p:cNvCxnSpPr>
              <p:nvPr/>
            </p:nvCxnSpPr>
            <p:spPr bwMode="auto">
              <a:xfrm flipH="1">
                <a:off x="3298953" y="28888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6" name="Straight Connector 20">
                <a:extLst>
                  <a:ext uri="{FF2B5EF4-FFF2-40B4-BE49-F238E27FC236}">
                    <a16:creationId xmlns:a16="http://schemas.microsoft.com/office/drawing/2014/main" id="{EC049DF9-A3E4-A719-1BB3-45035A50C71F}"/>
                  </a:ext>
                </a:extLst>
              </p:cNvPr>
              <p:cNvCxnSpPr>
                <a:cxnSpLocks noChangeShapeType="1"/>
              </p:cNvCxnSpPr>
              <p:nvPr/>
            </p:nvCxnSpPr>
            <p:spPr bwMode="auto">
              <a:xfrm flipH="1">
                <a:off x="3298953" y="31698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7" name="Straight Connector 21">
                <a:extLst>
                  <a:ext uri="{FF2B5EF4-FFF2-40B4-BE49-F238E27FC236}">
                    <a16:creationId xmlns:a16="http://schemas.microsoft.com/office/drawing/2014/main" id="{723FDE5C-1590-27B8-5682-2BA6399AE6A7}"/>
                  </a:ext>
                </a:extLst>
              </p:cNvPr>
              <p:cNvCxnSpPr>
                <a:cxnSpLocks noChangeShapeType="1"/>
              </p:cNvCxnSpPr>
              <p:nvPr/>
            </p:nvCxnSpPr>
            <p:spPr bwMode="auto">
              <a:xfrm flipH="1">
                <a:off x="3298953" y="34492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22">
                <a:extLst>
                  <a:ext uri="{FF2B5EF4-FFF2-40B4-BE49-F238E27FC236}">
                    <a16:creationId xmlns:a16="http://schemas.microsoft.com/office/drawing/2014/main" id="{F5C97272-2CBC-0623-EF51-81723AE2D05B}"/>
                  </a:ext>
                </a:extLst>
              </p:cNvPr>
              <p:cNvCxnSpPr>
                <a:cxnSpLocks noChangeShapeType="1"/>
              </p:cNvCxnSpPr>
              <p:nvPr/>
            </p:nvCxnSpPr>
            <p:spPr bwMode="auto">
              <a:xfrm flipH="1">
                <a:off x="3298953" y="373021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9" name="Straight Connector 23">
                <a:extLst>
                  <a:ext uri="{FF2B5EF4-FFF2-40B4-BE49-F238E27FC236}">
                    <a16:creationId xmlns:a16="http://schemas.microsoft.com/office/drawing/2014/main" id="{A651A685-60FD-FCFD-21D8-0E0410B9EC8E}"/>
                  </a:ext>
                </a:extLst>
              </p:cNvPr>
              <p:cNvCxnSpPr>
                <a:cxnSpLocks noChangeShapeType="1"/>
              </p:cNvCxnSpPr>
              <p:nvPr/>
            </p:nvCxnSpPr>
            <p:spPr bwMode="auto">
              <a:xfrm flipH="1">
                <a:off x="3298953" y="401120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0" name="Straight Connector 11">
                <a:extLst>
                  <a:ext uri="{FF2B5EF4-FFF2-40B4-BE49-F238E27FC236}">
                    <a16:creationId xmlns:a16="http://schemas.microsoft.com/office/drawing/2014/main" id="{55CE0DE2-3DE3-92B8-0838-FA0DE3ADE41A}"/>
                  </a:ext>
                </a:extLst>
              </p:cNvPr>
              <p:cNvCxnSpPr>
                <a:cxnSpLocks noChangeShapeType="1"/>
              </p:cNvCxnSpPr>
              <p:nvPr/>
            </p:nvCxnSpPr>
            <p:spPr bwMode="auto">
              <a:xfrm>
                <a:off x="336245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1" name="Straight Connector 26">
                <a:extLst>
                  <a:ext uri="{FF2B5EF4-FFF2-40B4-BE49-F238E27FC236}">
                    <a16:creationId xmlns:a16="http://schemas.microsoft.com/office/drawing/2014/main" id="{A54A103A-566A-13BF-94C1-FA4FCB84A9AA}"/>
                  </a:ext>
                </a:extLst>
              </p:cNvPr>
              <p:cNvCxnSpPr>
                <a:cxnSpLocks noChangeShapeType="1"/>
              </p:cNvCxnSpPr>
              <p:nvPr/>
            </p:nvCxnSpPr>
            <p:spPr bwMode="auto">
              <a:xfrm>
                <a:off x="4145514"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2" name="Straight Connector 27">
                <a:extLst>
                  <a:ext uri="{FF2B5EF4-FFF2-40B4-BE49-F238E27FC236}">
                    <a16:creationId xmlns:a16="http://schemas.microsoft.com/office/drawing/2014/main" id="{58057D34-67AD-B575-9C16-C6E0BF94ADAD}"/>
                  </a:ext>
                </a:extLst>
              </p:cNvPr>
              <p:cNvCxnSpPr>
                <a:cxnSpLocks noChangeShapeType="1"/>
              </p:cNvCxnSpPr>
              <p:nvPr/>
            </p:nvCxnSpPr>
            <p:spPr bwMode="auto">
              <a:xfrm>
                <a:off x="517355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3" name="Straight Connector 28">
                <a:extLst>
                  <a:ext uri="{FF2B5EF4-FFF2-40B4-BE49-F238E27FC236}">
                    <a16:creationId xmlns:a16="http://schemas.microsoft.com/office/drawing/2014/main" id="{AF5B4B7F-DBD4-D4F5-8151-1DECC7818957}"/>
                  </a:ext>
                </a:extLst>
              </p:cNvPr>
              <p:cNvCxnSpPr>
                <a:cxnSpLocks noChangeShapeType="1"/>
              </p:cNvCxnSpPr>
              <p:nvPr/>
            </p:nvCxnSpPr>
            <p:spPr bwMode="auto">
              <a:xfrm>
                <a:off x="604269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0" name="Straight Connector 30">
                <a:extLst>
                  <a:ext uri="{FF2B5EF4-FFF2-40B4-BE49-F238E27FC236}">
                    <a16:creationId xmlns:a16="http://schemas.microsoft.com/office/drawing/2014/main" id="{D18F6880-55A0-F250-7FEB-5A850CDB4BF4}"/>
                  </a:ext>
                </a:extLst>
              </p:cNvPr>
              <p:cNvCxnSpPr>
                <a:cxnSpLocks noChangeShapeType="1"/>
              </p:cNvCxnSpPr>
              <p:nvPr/>
            </p:nvCxnSpPr>
            <p:spPr bwMode="auto">
              <a:xfrm>
                <a:off x="6996241"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1" name="Straight Connector 31">
                <a:extLst>
                  <a:ext uri="{FF2B5EF4-FFF2-40B4-BE49-F238E27FC236}">
                    <a16:creationId xmlns:a16="http://schemas.microsoft.com/office/drawing/2014/main" id="{ACC84BF8-408A-91C9-8D5F-B6314F99DD8C}"/>
                  </a:ext>
                </a:extLst>
              </p:cNvPr>
              <p:cNvCxnSpPr>
                <a:cxnSpLocks noChangeShapeType="1"/>
              </p:cNvCxnSpPr>
              <p:nvPr/>
            </p:nvCxnSpPr>
            <p:spPr bwMode="auto">
              <a:xfrm>
                <a:off x="7723316"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40" name="Straight Connector 32">
                <a:extLst>
                  <a:ext uri="{FF2B5EF4-FFF2-40B4-BE49-F238E27FC236}">
                    <a16:creationId xmlns:a16="http://schemas.microsoft.com/office/drawing/2014/main" id="{0CAF1ED3-727B-3CA4-7D1A-01B9511F49E6}"/>
                  </a:ext>
                </a:extLst>
              </p:cNvPr>
              <p:cNvCxnSpPr>
                <a:cxnSpLocks noChangeShapeType="1"/>
              </p:cNvCxnSpPr>
              <p:nvPr/>
            </p:nvCxnSpPr>
            <p:spPr bwMode="auto">
              <a:xfrm>
                <a:off x="844880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sp>
            <p:nvSpPr>
              <p:cNvPr id="441" name="TextBox 35">
                <a:extLst>
                  <a:ext uri="{FF2B5EF4-FFF2-40B4-BE49-F238E27FC236}">
                    <a16:creationId xmlns:a16="http://schemas.microsoft.com/office/drawing/2014/main" id="{13DE2B49-AD27-5ED9-867B-E5BBBC14FE2C}"/>
                  </a:ext>
                </a:extLst>
              </p:cNvPr>
              <p:cNvSpPr txBox="1">
                <a:spLocks noChangeArrowheads="1"/>
              </p:cNvSpPr>
              <p:nvPr/>
            </p:nvSpPr>
            <p:spPr bwMode="auto">
              <a:xfrm>
                <a:off x="2759203" y="1583916"/>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80</a:t>
                </a:r>
              </a:p>
            </p:txBody>
          </p:sp>
          <p:sp>
            <p:nvSpPr>
              <p:cNvPr id="442" name="TextBox 37">
                <a:extLst>
                  <a:ext uri="{FF2B5EF4-FFF2-40B4-BE49-F238E27FC236}">
                    <a16:creationId xmlns:a16="http://schemas.microsoft.com/office/drawing/2014/main" id="{03DA1486-822A-CC69-88EC-9759EFAE8017}"/>
                  </a:ext>
                </a:extLst>
              </p:cNvPr>
              <p:cNvSpPr txBox="1">
                <a:spLocks noChangeArrowheads="1"/>
              </p:cNvSpPr>
              <p:nvPr/>
            </p:nvSpPr>
            <p:spPr bwMode="auto">
              <a:xfrm>
                <a:off x="2759203" y="2144303"/>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60</a:t>
                </a:r>
              </a:p>
            </p:txBody>
          </p:sp>
          <p:sp>
            <p:nvSpPr>
              <p:cNvPr id="443" name="TextBox 39">
                <a:extLst>
                  <a:ext uri="{FF2B5EF4-FFF2-40B4-BE49-F238E27FC236}">
                    <a16:creationId xmlns:a16="http://schemas.microsoft.com/office/drawing/2014/main" id="{E151AA43-0113-D2F0-1437-96499D1AEDC6}"/>
                  </a:ext>
                </a:extLst>
              </p:cNvPr>
              <p:cNvSpPr txBox="1">
                <a:spLocks noChangeArrowheads="1"/>
              </p:cNvSpPr>
              <p:nvPr/>
            </p:nvSpPr>
            <p:spPr bwMode="auto">
              <a:xfrm>
                <a:off x="2759203" y="2704691"/>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40</a:t>
                </a:r>
              </a:p>
            </p:txBody>
          </p:sp>
          <p:sp>
            <p:nvSpPr>
              <p:cNvPr id="444" name="TextBox 41">
                <a:extLst>
                  <a:ext uri="{FF2B5EF4-FFF2-40B4-BE49-F238E27FC236}">
                    <a16:creationId xmlns:a16="http://schemas.microsoft.com/office/drawing/2014/main" id="{B7D37157-ABA2-21C7-5FA0-01077C34DA6F}"/>
                  </a:ext>
                </a:extLst>
              </p:cNvPr>
              <p:cNvSpPr txBox="1">
                <a:spLocks noChangeArrowheads="1"/>
              </p:cNvSpPr>
              <p:nvPr/>
            </p:nvSpPr>
            <p:spPr bwMode="auto">
              <a:xfrm>
                <a:off x="2759203" y="3265078"/>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20</a:t>
                </a:r>
              </a:p>
            </p:txBody>
          </p:sp>
          <p:sp>
            <p:nvSpPr>
              <p:cNvPr id="445" name="TextBox 43">
                <a:extLst>
                  <a:ext uri="{FF2B5EF4-FFF2-40B4-BE49-F238E27FC236}">
                    <a16:creationId xmlns:a16="http://schemas.microsoft.com/office/drawing/2014/main" id="{ACB0F9A8-1E9B-46A7-9DE5-4419F0918D49}"/>
                  </a:ext>
                </a:extLst>
              </p:cNvPr>
              <p:cNvSpPr txBox="1">
                <a:spLocks noChangeArrowheads="1"/>
              </p:cNvSpPr>
              <p:nvPr/>
            </p:nvSpPr>
            <p:spPr bwMode="auto">
              <a:xfrm>
                <a:off x="2759203" y="3825466"/>
                <a:ext cx="5715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0</a:t>
                </a:r>
              </a:p>
            </p:txBody>
          </p:sp>
          <p:sp>
            <p:nvSpPr>
              <p:cNvPr id="446" name="TextBox 44">
                <a:extLst>
                  <a:ext uri="{FF2B5EF4-FFF2-40B4-BE49-F238E27FC236}">
                    <a16:creationId xmlns:a16="http://schemas.microsoft.com/office/drawing/2014/main" id="{E706FEF4-BCCF-7E8A-2936-6944ABDFBEDD}"/>
                  </a:ext>
                </a:extLst>
              </p:cNvPr>
              <p:cNvSpPr txBox="1">
                <a:spLocks noChangeArrowheads="1"/>
              </p:cNvSpPr>
              <p:nvPr/>
            </p:nvSpPr>
            <p:spPr bwMode="auto">
              <a:xfrm rot="-5400000">
                <a:off x="1440324" y="2474503"/>
                <a:ext cx="28622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Smoking (%)</a:t>
                </a:r>
              </a:p>
            </p:txBody>
          </p:sp>
          <p:sp>
            <p:nvSpPr>
              <p:cNvPr id="447" name="TextBox 446">
                <a:extLst>
                  <a:ext uri="{FF2B5EF4-FFF2-40B4-BE49-F238E27FC236}">
                    <a16:creationId xmlns:a16="http://schemas.microsoft.com/office/drawing/2014/main" id="{A25F4B4E-980D-56FC-45E3-FC73FF3781E3}"/>
                  </a:ext>
                </a:extLst>
              </p:cNvPr>
              <p:cNvSpPr txBox="1"/>
              <p:nvPr/>
            </p:nvSpPr>
            <p:spPr>
              <a:xfrm>
                <a:off x="3255909"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Global Male</a:t>
                </a:r>
                <a:br>
                  <a:rPr lang="en-US" sz="1400" kern="1300" dirty="0">
                    <a:ea typeface="MS PGothic" panose="020B0600070205080204" pitchFamily="34" charset="-128"/>
                  </a:rPr>
                </a:br>
                <a:r>
                  <a:rPr lang="en-US" sz="1400" kern="1300" dirty="0">
                    <a:ea typeface="MS PGothic" panose="020B0600070205080204" pitchFamily="34" charset="-128"/>
                  </a:rPr>
                  <a:t>HIV+</a:t>
                </a:r>
              </a:p>
            </p:txBody>
          </p:sp>
          <p:sp>
            <p:nvSpPr>
              <p:cNvPr id="448" name="TextBox 447">
                <a:extLst>
                  <a:ext uri="{FF2B5EF4-FFF2-40B4-BE49-F238E27FC236}">
                    <a16:creationId xmlns:a16="http://schemas.microsoft.com/office/drawing/2014/main" id="{E3268021-C160-FAFF-8CA9-6FF35E1F9BFD}"/>
                  </a:ext>
                </a:extLst>
              </p:cNvPr>
              <p:cNvSpPr txBox="1"/>
              <p:nvPr/>
            </p:nvSpPr>
            <p:spPr>
              <a:xfrm>
                <a:off x="4187118" y="4054066"/>
                <a:ext cx="1236733" cy="523220"/>
              </a:xfrm>
              <a:prstGeom prst="rect">
                <a:avLst/>
              </a:prstGeom>
              <a:noFill/>
            </p:spPr>
            <p:txBody>
              <a:bodyPr wrap="square">
                <a:spAutoFit/>
              </a:bodyPr>
              <a:lstStyle/>
              <a:p>
                <a:pPr algn="ctr">
                  <a:defRPr/>
                </a:pPr>
                <a:r>
                  <a:rPr lang="en-US" sz="1400" kern="1300" dirty="0">
                    <a:ea typeface="MS PGothic" panose="020B0600070205080204" pitchFamily="34" charset="-128"/>
                  </a:rPr>
                  <a:t>Global Female</a:t>
                </a:r>
              </a:p>
              <a:p>
                <a:pPr algn="ctr">
                  <a:defRPr/>
                </a:pPr>
                <a:r>
                  <a:rPr lang="en-US" sz="1400" kern="1300" dirty="0">
                    <a:ea typeface="MS PGothic" panose="020B0600070205080204" pitchFamily="34" charset="-128"/>
                  </a:rPr>
                  <a:t>HIV+</a:t>
                </a:r>
              </a:p>
            </p:txBody>
          </p:sp>
          <p:sp>
            <p:nvSpPr>
              <p:cNvPr id="449" name="TextBox 448">
                <a:extLst>
                  <a:ext uri="{FF2B5EF4-FFF2-40B4-BE49-F238E27FC236}">
                    <a16:creationId xmlns:a16="http://schemas.microsoft.com/office/drawing/2014/main" id="{465CF633-D8A2-CB0F-717B-E3E8B1676865}"/>
                  </a:ext>
                </a:extLst>
              </p:cNvPr>
              <p:cNvSpPr txBox="1"/>
              <p:nvPr/>
            </p:nvSpPr>
            <p:spPr>
              <a:xfrm>
                <a:off x="5143154"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Male</a:t>
                </a:r>
              </a:p>
              <a:p>
                <a:pPr algn="ctr">
                  <a:defRPr/>
                </a:pPr>
                <a:r>
                  <a:rPr lang="en-US" sz="1400" kern="1300" dirty="0">
                    <a:ea typeface="MS PGothic" panose="020B0600070205080204" pitchFamily="34" charset="-128"/>
                  </a:rPr>
                  <a:t>HIV+</a:t>
                </a:r>
              </a:p>
            </p:txBody>
          </p:sp>
          <p:sp>
            <p:nvSpPr>
              <p:cNvPr id="450" name="TextBox 449">
                <a:extLst>
                  <a:ext uri="{FF2B5EF4-FFF2-40B4-BE49-F238E27FC236}">
                    <a16:creationId xmlns:a16="http://schemas.microsoft.com/office/drawing/2014/main" id="{CD917E92-D68C-AE4E-1DA9-6CEA1F3CC90A}"/>
                  </a:ext>
                </a:extLst>
              </p:cNvPr>
              <p:cNvSpPr txBox="1"/>
              <p:nvPr/>
            </p:nvSpPr>
            <p:spPr>
              <a:xfrm>
                <a:off x="5974327"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Female</a:t>
                </a:r>
              </a:p>
              <a:p>
                <a:pPr algn="ctr">
                  <a:defRPr/>
                </a:pPr>
                <a:r>
                  <a:rPr lang="en-US" sz="1400" kern="1300" dirty="0">
                    <a:ea typeface="MS PGothic" panose="020B0600070205080204" pitchFamily="34" charset="-128"/>
                  </a:rPr>
                  <a:t>HIV+</a:t>
                </a:r>
              </a:p>
            </p:txBody>
          </p:sp>
          <p:sp>
            <p:nvSpPr>
              <p:cNvPr id="451" name="TextBox 450">
                <a:extLst>
                  <a:ext uri="{FF2B5EF4-FFF2-40B4-BE49-F238E27FC236}">
                    <a16:creationId xmlns:a16="http://schemas.microsoft.com/office/drawing/2014/main" id="{942A3751-2E80-0D07-59BB-0D433438139E}"/>
                  </a:ext>
                </a:extLst>
              </p:cNvPr>
              <p:cNvSpPr txBox="1"/>
              <p:nvPr/>
            </p:nvSpPr>
            <p:spPr>
              <a:xfrm>
                <a:off x="6803767" y="4065178"/>
                <a:ext cx="1111250" cy="461665"/>
              </a:xfrm>
              <a:prstGeom prst="rect">
                <a:avLst/>
              </a:prstGeom>
              <a:noFill/>
            </p:spPr>
            <p:txBody>
              <a:bodyPr>
                <a:spAutoFit/>
              </a:bodyPr>
              <a:lstStyle/>
              <a:p>
                <a:pPr algn="ctr">
                  <a:defRPr/>
                </a:pPr>
                <a:r>
                  <a:rPr lang="en-US" sz="1200" kern="1300" dirty="0">
                    <a:ea typeface="MS PGothic" panose="020B0600070205080204" pitchFamily="34" charset="-128"/>
                  </a:rPr>
                  <a:t>US Male</a:t>
                </a:r>
              </a:p>
              <a:p>
                <a:pPr algn="ctr">
                  <a:defRPr/>
                </a:pPr>
                <a:r>
                  <a:rPr lang="en-US" sz="1200" kern="1300" dirty="0">
                    <a:ea typeface="MS PGothic" panose="020B0600070205080204" pitchFamily="34" charset="-128"/>
                  </a:rPr>
                  <a:t>General</a:t>
                </a:r>
              </a:p>
            </p:txBody>
          </p:sp>
          <p:sp>
            <p:nvSpPr>
              <p:cNvPr id="452" name="TextBox 451">
                <a:extLst>
                  <a:ext uri="{FF2B5EF4-FFF2-40B4-BE49-F238E27FC236}">
                    <a16:creationId xmlns:a16="http://schemas.microsoft.com/office/drawing/2014/main" id="{CD24A73F-37BA-9471-93E8-3D114BF43550}"/>
                  </a:ext>
                </a:extLst>
              </p:cNvPr>
              <p:cNvSpPr txBox="1"/>
              <p:nvPr/>
            </p:nvSpPr>
            <p:spPr>
              <a:xfrm>
                <a:off x="7504241" y="4065178"/>
                <a:ext cx="1112837" cy="461665"/>
              </a:xfrm>
              <a:prstGeom prst="rect">
                <a:avLst/>
              </a:prstGeom>
              <a:noFill/>
            </p:spPr>
            <p:txBody>
              <a:bodyPr>
                <a:spAutoFit/>
              </a:bodyPr>
              <a:lstStyle/>
              <a:p>
                <a:pPr algn="ctr">
                  <a:defRPr/>
                </a:pPr>
                <a:r>
                  <a:rPr lang="en-US" sz="1200" kern="1300" dirty="0">
                    <a:ea typeface="MS PGothic" panose="020B0600070205080204" pitchFamily="34" charset="-128"/>
                  </a:rPr>
                  <a:t>US Female</a:t>
                </a:r>
              </a:p>
              <a:p>
                <a:pPr algn="ctr">
                  <a:defRPr/>
                </a:pPr>
                <a:r>
                  <a:rPr lang="en-US" sz="1200" kern="1300" dirty="0">
                    <a:ea typeface="MS PGothic" panose="020B0600070205080204" pitchFamily="34" charset="-128"/>
                  </a:rPr>
                  <a:t>General</a:t>
                </a:r>
              </a:p>
            </p:txBody>
          </p:sp>
          <p:sp>
            <p:nvSpPr>
              <p:cNvPr id="454" name="Rectangle 453">
                <a:extLst>
                  <a:ext uri="{FF2B5EF4-FFF2-40B4-BE49-F238E27FC236}">
                    <a16:creationId xmlns:a16="http://schemas.microsoft.com/office/drawing/2014/main" id="{48BD87FE-3EF7-770C-32F9-BC0B37F3D399}"/>
                  </a:ext>
                </a:extLst>
              </p:cNvPr>
              <p:cNvSpPr/>
              <p:nvPr/>
            </p:nvSpPr>
            <p:spPr bwMode="auto">
              <a:xfrm>
                <a:off x="5459944" y="2423704"/>
                <a:ext cx="354013" cy="1577976"/>
              </a:xfrm>
              <a:prstGeom prst="rect">
                <a:avLst/>
              </a:prstGeom>
              <a:solidFill>
                <a:schemeClr val="accent5"/>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5" name="Rectangle 454">
                <a:extLst>
                  <a:ext uri="{FF2B5EF4-FFF2-40B4-BE49-F238E27FC236}">
                    <a16:creationId xmlns:a16="http://schemas.microsoft.com/office/drawing/2014/main" id="{F4D67F15-EEFF-990F-5142-53212608E6B5}"/>
                  </a:ext>
                </a:extLst>
              </p:cNvPr>
              <p:cNvSpPr/>
              <p:nvPr/>
            </p:nvSpPr>
            <p:spPr bwMode="auto">
              <a:xfrm>
                <a:off x="7178803" y="3546065"/>
                <a:ext cx="354013" cy="455609"/>
              </a:xfrm>
              <a:prstGeom prst="rect">
                <a:avLst/>
              </a:prstGeom>
              <a:solidFill>
                <a:schemeClr val="accent6"/>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6" name="Rectangle 455">
                <a:extLst>
                  <a:ext uri="{FF2B5EF4-FFF2-40B4-BE49-F238E27FC236}">
                    <a16:creationId xmlns:a16="http://schemas.microsoft.com/office/drawing/2014/main" id="{7CE08F07-FD14-6E44-2D34-3942E389CAE6}"/>
                  </a:ext>
                </a:extLst>
              </p:cNvPr>
              <p:cNvSpPr/>
              <p:nvPr/>
            </p:nvSpPr>
            <p:spPr bwMode="auto">
              <a:xfrm>
                <a:off x="7882859" y="3637884"/>
                <a:ext cx="355600" cy="365760"/>
              </a:xfrm>
              <a:prstGeom prst="rect">
                <a:avLst/>
              </a:prstGeom>
              <a:solidFill>
                <a:schemeClr val="accent6">
                  <a:lumMod val="40000"/>
                  <a:lumOff val="6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7" name="Rectangle 456">
                <a:extLst>
                  <a:ext uri="{FF2B5EF4-FFF2-40B4-BE49-F238E27FC236}">
                    <a16:creationId xmlns:a16="http://schemas.microsoft.com/office/drawing/2014/main" id="{C5C617C7-A019-F0E0-79A5-E714C11FB9FA}"/>
                  </a:ext>
                </a:extLst>
              </p:cNvPr>
              <p:cNvSpPr/>
              <p:nvPr/>
            </p:nvSpPr>
            <p:spPr bwMode="auto">
              <a:xfrm>
                <a:off x="6289455" y="2418109"/>
                <a:ext cx="354013" cy="1577976"/>
              </a:xfrm>
              <a:prstGeom prst="rect">
                <a:avLst/>
              </a:prstGeom>
              <a:solidFill>
                <a:schemeClr val="accent5">
                  <a:lumMod val="20000"/>
                  <a:lumOff val="8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8" name="TextBox 457">
                <a:extLst>
                  <a:ext uri="{FF2B5EF4-FFF2-40B4-BE49-F238E27FC236}">
                    <a16:creationId xmlns:a16="http://schemas.microsoft.com/office/drawing/2014/main" id="{EC78C55D-04F4-8156-7297-E23C617D3CDD}"/>
                  </a:ext>
                </a:extLst>
              </p:cNvPr>
              <p:cNvSpPr txBox="1"/>
              <p:nvPr/>
            </p:nvSpPr>
            <p:spPr>
              <a:xfrm>
                <a:off x="5404695" y="2127328"/>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55%</a:t>
                </a:r>
              </a:p>
            </p:txBody>
          </p:sp>
          <p:sp>
            <p:nvSpPr>
              <p:cNvPr id="459" name="TextBox 458">
                <a:extLst>
                  <a:ext uri="{FF2B5EF4-FFF2-40B4-BE49-F238E27FC236}">
                    <a16:creationId xmlns:a16="http://schemas.microsoft.com/office/drawing/2014/main" id="{FF519D87-429B-3339-6728-1B19191A34E1}"/>
                  </a:ext>
                </a:extLst>
              </p:cNvPr>
              <p:cNvSpPr txBox="1"/>
              <p:nvPr/>
            </p:nvSpPr>
            <p:spPr>
              <a:xfrm>
                <a:off x="6192026" y="2127328"/>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55%</a:t>
                </a:r>
              </a:p>
            </p:txBody>
          </p:sp>
          <p:sp>
            <p:nvSpPr>
              <p:cNvPr id="462" name="TextBox 461">
                <a:extLst>
                  <a:ext uri="{FF2B5EF4-FFF2-40B4-BE49-F238E27FC236}">
                    <a16:creationId xmlns:a16="http://schemas.microsoft.com/office/drawing/2014/main" id="{2D23CB3B-70C8-BB81-B7D9-AF7E74689B9E}"/>
                  </a:ext>
                </a:extLst>
              </p:cNvPr>
              <p:cNvSpPr txBox="1"/>
              <p:nvPr/>
            </p:nvSpPr>
            <p:spPr>
              <a:xfrm>
                <a:off x="7126326" y="3261336"/>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18%</a:t>
                </a:r>
              </a:p>
            </p:txBody>
          </p:sp>
          <p:sp>
            <p:nvSpPr>
              <p:cNvPr id="463" name="TextBox 462">
                <a:extLst>
                  <a:ext uri="{FF2B5EF4-FFF2-40B4-BE49-F238E27FC236}">
                    <a16:creationId xmlns:a16="http://schemas.microsoft.com/office/drawing/2014/main" id="{2010CE40-69FE-2351-7CD3-62F8C4035019}"/>
                  </a:ext>
                </a:extLst>
              </p:cNvPr>
              <p:cNvSpPr txBox="1"/>
              <p:nvPr/>
            </p:nvSpPr>
            <p:spPr>
              <a:xfrm>
                <a:off x="7789940" y="3348442"/>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14%</a:t>
                </a:r>
              </a:p>
            </p:txBody>
          </p:sp>
        </p:grpSp>
        <p:sp>
          <p:nvSpPr>
            <p:cNvPr id="46" name="TextBox 34">
              <a:extLst>
                <a:ext uri="{FF2B5EF4-FFF2-40B4-BE49-F238E27FC236}">
                  <a16:creationId xmlns:a16="http://schemas.microsoft.com/office/drawing/2014/main" id="{A1A39933-D610-9406-D6D0-CE6721508041}"/>
                </a:ext>
              </a:extLst>
            </p:cNvPr>
            <p:cNvSpPr txBox="1">
              <a:spLocks noChangeArrowheads="1"/>
            </p:cNvSpPr>
            <p:nvPr/>
          </p:nvSpPr>
          <p:spPr bwMode="auto">
            <a:xfrm>
              <a:off x="2770777" y="1910941"/>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dirty="0"/>
                <a:t>100</a:t>
              </a:r>
            </a:p>
          </p:txBody>
        </p:sp>
      </p:grpSp>
      <p:sp>
        <p:nvSpPr>
          <p:cNvPr id="6" name="Content Placeholder 1">
            <a:extLst>
              <a:ext uri="{FF2B5EF4-FFF2-40B4-BE49-F238E27FC236}">
                <a16:creationId xmlns:a16="http://schemas.microsoft.com/office/drawing/2014/main" id="{0FAB1948-1D9F-2B36-25EB-59050BEB6898}"/>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p:txBody>
      </p:sp>
    </p:spTree>
    <p:extLst>
      <p:ext uri="{BB962C8B-B14F-4D97-AF65-F5344CB8AC3E}">
        <p14:creationId xmlns:p14="http://schemas.microsoft.com/office/powerpoint/2010/main" val="319642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1831182" y="4704160"/>
            <a:ext cx="85760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a:lnSpc>
                <a:spcPct val="100000"/>
              </a:lnSpc>
              <a:spcBef>
                <a:spcPct val="0"/>
              </a:spcBef>
              <a:buNone/>
            </a:pPr>
            <a:r>
              <a:rPr lang="en-US" altLang="en-US" sz="1350" dirty="0">
                <a:solidFill>
                  <a:srgbClr val="222222"/>
                </a:solidFill>
              </a:rPr>
              <a:t>This conference is supported by the Health Resources and Services Administration (HRSA) of the U.S. Department of Health and Human Services (HHS) as part of an award totaling $4,036,482 with 50 percentage financed with nongovernmental sources. The contents are those of the author(s) and do not necessarily represent the official views of, nor an endorsement, by HRSA, HHS or the U.S. Government.</a:t>
            </a:r>
          </a:p>
        </p:txBody>
      </p:sp>
      <p:pic>
        <p:nvPicPr>
          <p:cNvPr id="20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1181" y="1969294"/>
            <a:ext cx="3249216" cy="1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923" y="2118123"/>
            <a:ext cx="3956447"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1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FFBE-5708-EB70-B9A2-64E7F9B4C066}"/>
            </a:ext>
          </a:extLst>
        </p:cNvPr>
        <p:cNvGrpSpPr/>
        <p:nvPr/>
      </p:nvGrpSpPr>
      <p:grpSpPr>
        <a:xfrm>
          <a:off x="0" y="0"/>
          <a:ext cx="0" cy="0"/>
          <a:chOff x="0" y="0"/>
          <a:chExt cx="0" cy="0"/>
        </a:xfrm>
      </p:grpSpPr>
      <p:sp>
        <p:nvSpPr>
          <p:cNvPr id="464" name="Rectangle 463">
            <a:extLst>
              <a:ext uri="{FF2B5EF4-FFF2-40B4-BE49-F238E27FC236}">
                <a16:creationId xmlns:a16="http://schemas.microsoft.com/office/drawing/2014/main" id="{E4F114C8-83F4-5FD3-EEA9-96BE66EF95A3}"/>
              </a:ext>
            </a:extLst>
          </p:cNvPr>
          <p:cNvSpPr/>
          <p:nvPr/>
        </p:nvSpPr>
        <p:spPr>
          <a:xfrm>
            <a:off x="4409954" y="1765077"/>
            <a:ext cx="6377651" cy="41868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A40610A-C3A2-D29E-7484-C1BA2EF6166B}"/>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p:txBody>
      </p:sp>
      <p:sp>
        <p:nvSpPr>
          <p:cNvPr id="3" name="Text Placeholder 2">
            <a:extLst>
              <a:ext uri="{FF2B5EF4-FFF2-40B4-BE49-F238E27FC236}">
                <a16:creationId xmlns:a16="http://schemas.microsoft.com/office/drawing/2014/main" id="{188179F3-82F4-BA5C-793E-B656AE897EA9}"/>
              </a:ext>
            </a:extLst>
          </p:cNvPr>
          <p:cNvSpPr>
            <a:spLocks noGrp="1"/>
          </p:cNvSpPr>
          <p:nvPr>
            <p:ph type="body" sz="quarter" idx="10"/>
          </p:nvPr>
        </p:nvSpPr>
        <p:spPr/>
        <p:txBody>
          <a:bodyPr/>
          <a:lstStyle/>
          <a:p>
            <a:r>
              <a:rPr lang="en-US" dirty="0"/>
              <a:t>Mechanistic Pathways</a:t>
            </a:r>
          </a:p>
        </p:txBody>
      </p:sp>
      <p:grpSp>
        <p:nvGrpSpPr>
          <p:cNvPr id="43" name="Group 42">
            <a:extLst>
              <a:ext uri="{FF2B5EF4-FFF2-40B4-BE49-F238E27FC236}">
                <a16:creationId xmlns:a16="http://schemas.microsoft.com/office/drawing/2014/main" id="{0F78E6EC-AADD-C15B-BC92-60D7A0140A6B}"/>
              </a:ext>
            </a:extLst>
          </p:cNvPr>
          <p:cNvGrpSpPr/>
          <p:nvPr/>
        </p:nvGrpSpPr>
        <p:grpSpPr>
          <a:xfrm>
            <a:off x="4635358" y="2096710"/>
            <a:ext cx="5914692" cy="3523596"/>
            <a:chOff x="2702386" y="1910941"/>
            <a:chExt cx="5914692" cy="3523596"/>
          </a:xfrm>
        </p:grpSpPr>
        <p:sp>
          <p:nvSpPr>
            <p:cNvPr id="44" name="Rectangle 43">
              <a:extLst>
                <a:ext uri="{FF2B5EF4-FFF2-40B4-BE49-F238E27FC236}">
                  <a16:creationId xmlns:a16="http://schemas.microsoft.com/office/drawing/2014/main" id="{79658D00-C3E4-4529-C5C4-8018A2B0457D}"/>
                </a:ext>
              </a:extLst>
            </p:cNvPr>
            <p:cNvSpPr/>
            <p:nvPr/>
          </p:nvSpPr>
          <p:spPr bwMode="auto">
            <a:xfrm>
              <a:off x="3638977" y="3390492"/>
              <a:ext cx="354013" cy="1468439"/>
            </a:xfrm>
            <a:prstGeom prst="rect">
              <a:avLst/>
            </a:prstGeom>
            <a:solidFill>
              <a:schemeClr val="accent2"/>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grpSp>
          <p:nvGrpSpPr>
            <p:cNvPr id="45" name="Group 44">
              <a:extLst>
                <a:ext uri="{FF2B5EF4-FFF2-40B4-BE49-F238E27FC236}">
                  <a16:creationId xmlns:a16="http://schemas.microsoft.com/office/drawing/2014/main" id="{A3AAFBA5-5C45-0E81-DB0B-4802E534F4BC}"/>
                </a:ext>
              </a:extLst>
            </p:cNvPr>
            <p:cNvGrpSpPr/>
            <p:nvPr/>
          </p:nvGrpSpPr>
          <p:grpSpPr>
            <a:xfrm>
              <a:off x="2702386" y="2055404"/>
              <a:ext cx="5914692" cy="3379133"/>
              <a:chOff x="2702386" y="1198153"/>
              <a:chExt cx="5914692" cy="3379133"/>
            </a:xfrm>
          </p:grpSpPr>
          <p:cxnSp>
            <p:nvCxnSpPr>
              <p:cNvPr id="47" name="Straight Connector 2">
                <a:extLst>
                  <a:ext uri="{FF2B5EF4-FFF2-40B4-BE49-F238E27FC236}">
                    <a16:creationId xmlns:a16="http://schemas.microsoft.com/office/drawing/2014/main" id="{460EEFEA-AEA9-70A0-32C7-9AD6A81FF10D}"/>
                  </a:ext>
                </a:extLst>
              </p:cNvPr>
              <p:cNvCxnSpPr>
                <a:cxnSpLocks noChangeShapeType="1"/>
              </p:cNvCxnSpPr>
              <p:nvPr/>
            </p:nvCxnSpPr>
            <p:spPr bwMode="auto">
              <a:xfrm>
                <a:off x="3354516" y="4011203"/>
                <a:ext cx="5103812"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8" name="Straight Connector 4">
                <a:extLst>
                  <a:ext uri="{FF2B5EF4-FFF2-40B4-BE49-F238E27FC236}">
                    <a16:creationId xmlns:a16="http://schemas.microsoft.com/office/drawing/2014/main" id="{8898B70A-0142-FA3D-7F19-FF90F60E3E08}"/>
                  </a:ext>
                </a:extLst>
              </p:cNvPr>
              <p:cNvCxnSpPr>
                <a:cxnSpLocks noChangeShapeType="1"/>
              </p:cNvCxnSpPr>
              <p:nvPr/>
            </p:nvCxnSpPr>
            <p:spPr bwMode="auto">
              <a:xfrm flipV="1">
                <a:off x="3365628" y="1198153"/>
                <a:ext cx="0" cy="2803525"/>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9" name="Straight Connector 9">
                <a:extLst>
                  <a:ext uri="{FF2B5EF4-FFF2-40B4-BE49-F238E27FC236}">
                    <a16:creationId xmlns:a16="http://schemas.microsoft.com/office/drawing/2014/main" id="{3620795E-43A8-C515-8436-4FF0F0909E05}"/>
                  </a:ext>
                </a:extLst>
              </p:cNvPr>
              <p:cNvCxnSpPr>
                <a:cxnSpLocks noChangeShapeType="1"/>
              </p:cNvCxnSpPr>
              <p:nvPr/>
            </p:nvCxnSpPr>
            <p:spPr bwMode="auto">
              <a:xfrm flipH="1">
                <a:off x="3298953" y="120767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0" name="Straight Connector 14">
                <a:extLst>
                  <a:ext uri="{FF2B5EF4-FFF2-40B4-BE49-F238E27FC236}">
                    <a16:creationId xmlns:a16="http://schemas.microsoft.com/office/drawing/2014/main" id="{C018784E-A5D0-DC84-E54E-7FBEB890B530}"/>
                  </a:ext>
                </a:extLst>
              </p:cNvPr>
              <p:cNvCxnSpPr>
                <a:cxnSpLocks noChangeShapeType="1"/>
              </p:cNvCxnSpPr>
              <p:nvPr/>
            </p:nvCxnSpPr>
            <p:spPr bwMode="auto">
              <a:xfrm flipH="1">
                <a:off x="3298953" y="14886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1" name="Straight Connector 15">
                <a:extLst>
                  <a:ext uri="{FF2B5EF4-FFF2-40B4-BE49-F238E27FC236}">
                    <a16:creationId xmlns:a16="http://schemas.microsoft.com/office/drawing/2014/main" id="{390C00C9-BBD6-A32D-0642-8C218B19E796}"/>
                  </a:ext>
                </a:extLst>
              </p:cNvPr>
              <p:cNvCxnSpPr>
                <a:cxnSpLocks noChangeShapeType="1"/>
              </p:cNvCxnSpPr>
              <p:nvPr/>
            </p:nvCxnSpPr>
            <p:spPr bwMode="auto">
              <a:xfrm flipH="1">
                <a:off x="3298953" y="176806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2" name="Straight Connector 16">
                <a:extLst>
                  <a:ext uri="{FF2B5EF4-FFF2-40B4-BE49-F238E27FC236}">
                    <a16:creationId xmlns:a16="http://schemas.microsoft.com/office/drawing/2014/main" id="{2505FD8B-6F81-43EF-7BE0-1698E5720D0C}"/>
                  </a:ext>
                </a:extLst>
              </p:cNvPr>
              <p:cNvCxnSpPr>
                <a:cxnSpLocks noChangeShapeType="1"/>
              </p:cNvCxnSpPr>
              <p:nvPr/>
            </p:nvCxnSpPr>
            <p:spPr bwMode="auto">
              <a:xfrm flipH="1">
                <a:off x="3298953" y="20490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3" name="Straight Connector 17">
                <a:extLst>
                  <a:ext uri="{FF2B5EF4-FFF2-40B4-BE49-F238E27FC236}">
                    <a16:creationId xmlns:a16="http://schemas.microsoft.com/office/drawing/2014/main" id="{F9EE9BDE-6C7F-D135-EE8D-79741F686D4E}"/>
                  </a:ext>
                </a:extLst>
              </p:cNvPr>
              <p:cNvCxnSpPr>
                <a:cxnSpLocks noChangeShapeType="1"/>
              </p:cNvCxnSpPr>
              <p:nvPr/>
            </p:nvCxnSpPr>
            <p:spPr bwMode="auto">
              <a:xfrm flipH="1">
                <a:off x="3298953" y="232845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4" name="Straight Connector 18">
                <a:extLst>
                  <a:ext uri="{FF2B5EF4-FFF2-40B4-BE49-F238E27FC236}">
                    <a16:creationId xmlns:a16="http://schemas.microsoft.com/office/drawing/2014/main" id="{7675EAE3-1EC6-E217-F451-B9265DE04181}"/>
                  </a:ext>
                </a:extLst>
              </p:cNvPr>
              <p:cNvCxnSpPr>
                <a:cxnSpLocks noChangeShapeType="1"/>
              </p:cNvCxnSpPr>
              <p:nvPr/>
            </p:nvCxnSpPr>
            <p:spPr bwMode="auto">
              <a:xfrm flipH="1">
                <a:off x="3298953" y="26094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5" name="Straight Connector 19">
                <a:extLst>
                  <a:ext uri="{FF2B5EF4-FFF2-40B4-BE49-F238E27FC236}">
                    <a16:creationId xmlns:a16="http://schemas.microsoft.com/office/drawing/2014/main" id="{48E10887-E9A4-AA29-831A-01A4AAC24F23}"/>
                  </a:ext>
                </a:extLst>
              </p:cNvPr>
              <p:cNvCxnSpPr>
                <a:cxnSpLocks noChangeShapeType="1"/>
              </p:cNvCxnSpPr>
              <p:nvPr/>
            </p:nvCxnSpPr>
            <p:spPr bwMode="auto">
              <a:xfrm flipH="1">
                <a:off x="3298953" y="2888841"/>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6" name="Straight Connector 20">
                <a:extLst>
                  <a:ext uri="{FF2B5EF4-FFF2-40B4-BE49-F238E27FC236}">
                    <a16:creationId xmlns:a16="http://schemas.microsoft.com/office/drawing/2014/main" id="{ED4CADE1-5484-835B-3780-5F14E63B0E66}"/>
                  </a:ext>
                </a:extLst>
              </p:cNvPr>
              <p:cNvCxnSpPr>
                <a:cxnSpLocks noChangeShapeType="1"/>
              </p:cNvCxnSpPr>
              <p:nvPr/>
            </p:nvCxnSpPr>
            <p:spPr bwMode="auto">
              <a:xfrm flipH="1">
                <a:off x="3298953" y="31698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7" name="Straight Connector 21">
                <a:extLst>
                  <a:ext uri="{FF2B5EF4-FFF2-40B4-BE49-F238E27FC236}">
                    <a16:creationId xmlns:a16="http://schemas.microsoft.com/office/drawing/2014/main" id="{62B696B4-D8F6-B0B2-F1F5-D69E1ADF4A9A}"/>
                  </a:ext>
                </a:extLst>
              </p:cNvPr>
              <p:cNvCxnSpPr>
                <a:cxnSpLocks noChangeShapeType="1"/>
              </p:cNvCxnSpPr>
              <p:nvPr/>
            </p:nvCxnSpPr>
            <p:spPr bwMode="auto">
              <a:xfrm flipH="1">
                <a:off x="3298953" y="3449228"/>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22">
                <a:extLst>
                  <a:ext uri="{FF2B5EF4-FFF2-40B4-BE49-F238E27FC236}">
                    <a16:creationId xmlns:a16="http://schemas.microsoft.com/office/drawing/2014/main" id="{A2000EDD-A216-316A-BD54-0A3837A8C72F}"/>
                  </a:ext>
                </a:extLst>
              </p:cNvPr>
              <p:cNvCxnSpPr>
                <a:cxnSpLocks noChangeShapeType="1"/>
              </p:cNvCxnSpPr>
              <p:nvPr/>
            </p:nvCxnSpPr>
            <p:spPr bwMode="auto">
              <a:xfrm flipH="1">
                <a:off x="3298953" y="3730216"/>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59" name="Straight Connector 23">
                <a:extLst>
                  <a:ext uri="{FF2B5EF4-FFF2-40B4-BE49-F238E27FC236}">
                    <a16:creationId xmlns:a16="http://schemas.microsoft.com/office/drawing/2014/main" id="{D6EAB5CB-0799-F6BD-550B-60C82750606D}"/>
                  </a:ext>
                </a:extLst>
              </p:cNvPr>
              <p:cNvCxnSpPr>
                <a:cxnSpLocks noChangeShapeType="1"/>
              </p:cNvCxnSpPr>
              <p:nvPr/>
            </p:nvCxnSpPr>
            <p:spPr bwMode="auto">
              <a:xfrm flipH="1">
                <a:off x="3298953" y="4011203"/>
                <a:ext cx="63500" cy="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0" name="Straight Connector 11">
                <a:extLst>
                  <a:ext uri="{FF2B5EF4-FFF2-40B4-BE49-F238E27FC236}">
                    <a16:creationId xmlns:a16="http://schemas.microsoft.com/office/drawing/2014/main" id="{5244DEF7-26E0-20BC-E21F-89F2A52A34A1}"/>
                  </a:ext>
                </a:extLst>
              </p:cNvPr>
              <p:cNvCxnSpPr>
                <a:cxnSpLocks noChangeShapeType="1"/>
              </p:cNvCxnSpPr>
              <p:nvPr/>
            </p:nvCxnSpPr>
            <p:spPr bwMode="auto">
              <a:xfrm>
                <a:off x="336245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1" name="Straight Connector 26">
                <a:extLst>
                  <a:ext uri="{FF2B5EF4-FFF2-40B4-BE49-F238E27FC236}">
                    <a16:creationId xmlns:a16="http://schemas.microsoft.com/office/drawing/2014/main" id="{73A16727-EF2F-BFB2-A74A-8A88443C9294}"/>
                  </a:ext>
                </a:extLst>
              </p:cNvPr>
              <p:cNvCxnSpPr>
                <a:cxnSpLocks noChangeShapeType="1"/>
              </p:cNvCxnSpPr>
              <p:nvPr/>
            </p:nvCxnSpPr>
            <p:spPr bwMode="auto">
              <a:xfrm>
                <a:off x="4145514"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2" name="Straight Connector 27">
                <a:extLst>
                  <a:ext uri="{FF2B5EF4-FFF2-40B4-BE49-F238E27FC236}">
                    <a16:creationId xmlns:a16="http://schemas.microsoft.com/office/drawing/2014/main" id="{6488114F-8E70-FB94-B287-57D82ECEA191}"/>
                  </a:ext>
                </a:extLst>
              </p:cNvPr>
              <p:cNvCxnSpPr>
                <a:cxnSpLocks noChangeShapeType="1"/>
              </p:cNvCxnSpPr>
              <p:nvPr/>
            </p:nvCxnSpPr>
            <p:spPr bwMode="auto">
              <a:xfrm>
                <a:off x="517355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63" name="Straight Connector 28">
                <a:extLst>
                  <a:ext uri="{FF2B5EF4-FFF2-40B4-BE49-F238E27FC236}">
                    <a16:creationId xmlns:a16="http://schemas.microsoft.com/office/drawing/2014/main" id="{218E2CB3-67D8-86F4-786C-337B2C8A4786}"/>
                  </a:ext>
                </a:extLst>
              </p:cNvPr>
              <p:cNvCxnSpPr>
                <a:cxnSpLocks noChangeShapeType="1"/>
              </p:cNvCxnSpPr>
              <p:nvPr/>
            </p:nvCxnSpPr>
            <p:spPr bwMode="auto">
              <a:xfrm>
                <a:off x="6042697"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0" name="Straight Connector 30">
                <a:extLst>
                  <a:ext uri="{FF2B5EF4-FFF2-40B4-BE49-F238E27FC236}">
                    <a16:creationId xmlns:a16="http://schemas.microsoft.com/office/drawing/2014/main" id="{853181F8-7748-95F6-9ECA-5B46E5610FF9}"/>
                  </a:ext>
                </a:extLst>
              </p:cNvPr>
              <p:cNvCxnSpPr>
                <a:cxnSpLocks noChangeShapeType="1"/>
              </p:cNvCxnSpPr>
              <p:nvPr/>
            </p:nvCxnSpPr>
            <p:spPr bwMode="auto">
              <a:xfrm>
                <a:off x="6996241"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321" name="Straight Connector 31">
                <a:extLst>
                  <a:ext uri="{FF2B5EF4-FFF2-40B4-BE49-F238E27FC236}">
                    <a16:creationId xmlns:a16="http://schemas.microsoft.com/office/drawing/2014/main" id="{288063A3-5571-BF6F-EA26-5F8CFEBAFF0B}"/>
                  </a:ext>
                </a:extLst>
              </p:cNvPr>
              <p:cNvCxnSpPr>
                <a:cxnSpLocks noChangeShapeType="1"/>
              </p:cNvCxnSpPr>
              <p:nvPr/>
            </p:nvCxnSpPr>
            <p:spPr bwMode="auto">
              <a:xfrm>
                <a:off x="7723316"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cxnSp>
            <p:nvCxnSpPr>
              <p:cNvPr id="440" name="Straight Connector 32">
                <a:extLst>
                  <a:ext uri="{FF2B5EF4-FFF2-40B4-BE49-F238E27FC236}">
                    <a16:creationId xmlns:a16="http://schemas.microsoft.com/office/drawing/2014/main" id="{AF62C2AA-663F-0FFD-215A-D62994BA23E9}"/>
                  </a:ext>
                </a:extLst>
              </p:cNvPr>
              <p:cNvCxnSpPr>
                <a:cxnSpLocks noChangeShapeType="1"/>
              </p:cNvCxnSpPr>
              <p:nvPr/>
            </p:nvCxnSpPr>
            <p:spPr bwMode="auto">
              <a:xfrm>
                <a:off x="8448803" y="4011203"/>
                <a:ext cx="0" cy="63500"/>
              </a:xfrm>
              <a:prstGeom prst="line">
                <a:avLst/>
              </a:prstGeom>
              <a:noFill/>
              <a:ln w="28575" algn="ctr">
                <a:solidFill>
                  <a:schemeClr val="tx1"/>
                </a:solidFill>
                <a:round/>
                <a:headEnd/>
                <a:tailEnd/>
              </a:ln>
              <a:extLst>
                <a:ext uri="{909E8E84-426E-40dd-AFC4-6F175D3DCCD1}">
                  <a14:hiddenFill xmlns="" xmlns:a14="http://schemas.microsoft.com/office/drawing/2010/main">
                    <a:noFill/>
                  </a14:hiddenFill>
                </a:ext>
              </a:extLst>
            </p:spPr>
          </p:cxnSp>
          <p:sp>
            <p:nvSpPr>
              <p:cNvPr id="441" name="TextBox 35">
                <a:extLst>
                  <a:ext uri="{FF2B5EF4-FFF2-40B4-BE49-F238E27FC236}">
                    <a16:creationId xmlns:a16="http://schemas.microsoft.com/office/drawing/2014/main" id="{C94942EB-E9F0-162A-6531-BF12DBA2EF09}"/>
                  </a:ext>
                </a:extLst>
              </p:cNvPr>
              <p:cNvSpPr txBox="1">
                <a:spLocks noChangeArrowheads="1"/>
              </p:cNvSpPr>
              <p:nvPr/>
            </p:nvSpPr>
            <p:spPr bwMode="auto">
              <a:xfrm>
                <a:off x="2759203" y="1583916"/>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80</a:t>
                </a:r>
              </a:p>
            </p:txBody>
          </p:sp>
          <p:sp>
            <p:nvSpPr>
              <p:cNvPr id="442" name="TextBox 37">
                <a:extLst>
                  <a:ext uri="{FF2B5EF4-FFF2-40B4-BE49-F238E27FC236}">
                    <a16:creationId xmlns:a16="http://schemas.microsoft.com/office/drawing/2014/main" id="{7D4CF641-05BF-DC11-93D0-3E3A60F97E72}"/>
                  </a:ext>
                </a:extLst>
              </p:cNvPr>
              <p:cNvSpPr txBox="1">
                <a:spLocks noChangeArrowheads="1"/>
              </p:cNvSpPr>
              <p:nvPr/>
            </p:nvSpPr>
            <p:spPr bwMode="auto">
              <a:xfrm>
                <a:off x="2759203" y="2144303"/>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60</a:t>
                </a:r>
              </a:p>
            </p:txBody>
          </p:sp>
          <p:sp>
            <p:nvSpPr>
              <p:cNvPr id="443" name="TextBox 39">
                <a:extLst>
                  <a:ext uri="{FF2B5EF4-FFF2-40B4-BE49-F238E27FC236}">
                    <a16:creationId xmlns:a16="http://schemas.microsoft.com/office/drawing/2014/main" id="{13683694-C319-F996-1D11-8756AC591193}"/>
                  </a:ext>
                </a:extLst>
              </p:cNvPr>
              <p:cNvSpPr txBox="1">
                <a:spLocks noChangeArrowheads="1"/>
              </p:cNvSpPr>
              <p:nvPr/>
            </p:nvSpPr>
            <p:spPr bwMode="auto">
              <a:xfrm>
                <a:off x="2759203" y="2704691"/>
                <a:ext cx="5715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40</a:t>
                </a:r>
              </a:p>
            </p:txBody>
          </p:sp>
          <p:sp>
            <p:nvSpPr>
              <p:cNvPr id="444" name="TextBox 41">
                <a:extLst>
                  <a:ext uri="{FF2B5EF4-FFF2-40B4-BE49-F238E27FC236}">
                    <a16:creationId xmlns:a16="http://schemas.microsoft.com/office/drawing/2014/main" id="{6AEC52EC-A268-9B09-EB26-13C834F314F7}"/>
                  </a:ext>
                </a:extLst>
              </p:cNvPr>
              <p:cNvSpPr txBox="1">
                <a:spLocks noChangeArrowheads="1"/>
              </p:cNvSpPr>
              <p:nvPr/>
            </p:nvSpPr>
            <p:spPr bwMode="auto">
              <a:xfrm>
                <a:off x="2759203" y="3265078"/>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20</a:t>
                </a:r>
              </a:p>
            </p:txBody>
          </p:sp>
          <p:sp>
            <p:nvSpPr>
              <p:cNvPr id="445" name="TextBox 43">
                <a:extLst>
                  <a:ext uri="{FF2B5EF4-FFF2-40B4-BE49-F238E27FC236}">
                    <a16:creationId xmlns:a16="http://schemas.microsoft.com/office/drawing/2014/main" id="{D815EE9B-329F-BA12-D119-5502380ADED2}"/>
                  </a:ext>
                </a:extLst>
              </p:cNvPr>
              <p:cNvSpPr txBox="1">
                <a:spLocks noChangeArrowheads="1"/>
              </p:cNvSpPr>
              <p:nvPr/>
            </p:nvSpPr>
            <p:spPr bwMode="auto">
              <a:xfrm>
                <a:off x="2759203" y="3825466"/>
                <a:ext cx="5715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a:t>0</a:t>
                </a:r>
              </a:p>
            </p:txBody>
          </p:sp>
          <p:sp>
            <p:nvSpPr>
              <p:cNvPr id="446" name="TextBox 44">
                <a:extLst>
                  <a:ext uri="{FF2B5EF4-FFF2-40B4-BE49-F238E27FC236}">
                    <a16:creationId xmlns:a16="http://schemas.microsoft.com/office/drawing/2014/main" id="{7D9F3A07-67A2-70F1-71FA-FB5A833B5D30}"/>
                  </a:ext>
                </a:extLst>
              </p:cNvPr>
              <p:cNvSpPr txBox="1">
                <a:spLocks noChangeArrowheads="1"/>
              </p:cNvSpPr>
              <p:nvPr/>
            </p:nvSpPr>
            <p:spPr bwMode="auto">
              <a:xfrm rot="-5400000">
                <a:off x="1440324" y="2474503"/>
                <a:ext cx="28622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Smoking (%)</a:t>
                </a:r>
              </a:p>
            </p:txBody>
          </p:sp>
          <p:sp>
            <p:nvSpPr>
              <p:cNvPr id="447" name="TextBox 446">
                <a:extLst>
                  <a:ext uri="{FF2B5EF4-FFF2-40B4-BE49-F238E27FC236}">
                    <a16:creationId xmlns:a16="http://schemas.microsoft.com/office/drawing/2014/main" id="{4041A2D1-ED78-3DC0-A294-65C9692BF018}"/>
                  </a:ext>
                </a:extLst>
              </p:cNvPr>
              <p:cNvSpPr txBox="1"/>
              <p:nvPr/>
            </p:nvSpPr>
            <p:spPr>
              <a:xfrm>
                <a:off x="3255909"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Global Male</a:t>
                </a:r>
                <a:br>
                  <a:rPr lang="en-US" sz="1400" kern="1300" dirty="0">
                    <a:ea typeface="MS PGothic" panose="020B0600070205080204" pitchFamily="34" charset="-128"/>
                  </a:rPr>
                </a:br>
                <a:r>
                  <a:rPr lang="en-US" sz="1400" kern="1300" dirty="0">
                    <a:ea typeface="MS PGothic" panose="020B0600070205080204" pitchFamily="34" charset="-128"/>
                  </a:rPr>
                  <a:t>HIV+</a:t>
                </a:r>
              </a:p>
            </p:txBody>
          </p:sp>
          <p:sp>
            <p:nvSpPr>
              <p:cNvPr id="448" name="TextBox 447">
                <a:extLst>
                  <a:ext uri="{FF2B5EF4-FFF2-40B4-BE49-F238E27FC236}">
                    <a16:creationId xmlns:a16="http://schemas.microsoft.com/office/drawing/2014/main" id="{3999AD3C-6766-F84D-55DD-3FA3643CF260}"/>
                  </a:ext>
                </a:extLst>
              </p:cNvPr>
              <p:cNvSpPr txBox="1"/>
              <p:nvPr/>
            </p:nvSpPr>
            <p:spPr>
              <a:xfrm>
                <a:off x="4187118" y="4054066"/>
                <a:ext cx="1236733" cy="523220"/>
              </a:xfrm>
              <a:prstGeom prst="rect">
                <a:avLst/>
              </a:prstGeom>
              <a:noFill/>
            </p:spPr>
            <p:txBody>
              <a:bodyPr wrap="square">
                <a:spAutoFit/>
              </a:bodyPr>
              <a:lstStyle/>
              <a:p>
                <a:pPr algn="ctr">
                  <a:defRPr/>
                </a:pPr>
                <a:r>
                  <a:rPr lang="en-US" sz="1400" kern="1300" dirty="0">
                    <a:ea typeface="MS PGothic" panose="020B0600070205080204" pitchFamily="34" charset="-128"/>
                  </a:rPr>
                  <a:t>Global Female</a:t>
                </a:r>
              </a:p>
              <a:p>
                <a:pPr algn="ctr">
                  <a:defRPr/>
                </a:pPr>
                <a:r>
                  <a:rPr lang="en-US" sz="1400" kern="1300" dirty="0">
                    <a:ea typeface="MS PGothic" panose="020B0600070205080204" pitchFamily="34" charset="-128"/>
                  </a:rPr>
                  <a:t>HIV+</a:t>
                </a:r>
              </a:p>
            </p:txBody>
          </p:sp>
          <p:sp>
            <p:nvSpPr>
              <p:cNvPr id="449" name="TextBox 448">
                <a:extLst>
                  <a:ext uri="{FF2B5EF4-FFF2-40B4-BE49-F238E27FC236}">
                    <a16:creationId xmlns:a16="http://schemas.microsoft.com/office/drawing/2014/main" id="{435F77EC-83BE-7C0E-CA9F-77D5F9118FE7}"/>
                  </a:ext>
                </a:extLst>
              </p:cNvPr>
              <p:cNvSpPr txBox="1"/>
              <p:nvPr/>
            </p:nvSpPr>
            <p:spPr>
              <a:xfrm>
                <a:off x="5143154"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Male</a:t>
                </a:r>
              </a:p>
              <a:p>
                <a:pPr algn="ctr">
                  <a:defRPr/>
                </a:pPr>
                <a:r>
                  <a:rPr lang="en-US" sz="1400" kern="1300" dirty="0">
                    <a:ea typeface="MS PGothic" panose="020B0600070205080204" pitchFamily="34" charset="-128"/>
                  </a:rPr>
                  <a:t>HIV+</a:t>
                </a:r>
              </a:p>
            </p:txBody>
          </p:sp>
          <p:sp>
            <p:nvSpPr>
              <p:cNvPr id="450" name="TextBox 449">
                <a:extLst>
                  <a:ext uri="{FF2B5EF4-FFF2-40B4-BE49-F238E27FC236}">
                    <a16:creationId xmlns:a16="http://schemas.microsoft.com/office/drawing/2014/main" id="{6621098F-9472-9846-A98B-3C4D180E16F2}"/>
                  </a:ext>
                </a:extLst>
              </p:cNvPr>
              <p:cNvSpPr txBox="1"/>
              <p:nvPr/>
            </p:nvSpPr>
            <p:spPr>
              <a:xfrm>
                <a:off x="5974327" y="4054066"/>
                <a:ext cx="1111250" cy="523220"/>
              </a:xfrm>
              <a:prstGeom prst="rect">
                <a:avLst/>
              </a:prstGeom>
              <a:noFill/>
            </p:spPr>
            <p:txBody>
              <a:bodyPr>
                <a:spAutoFit/>
              </a:bodyPr>
              <a:lstStyle/>
              <a:p>
                <a:pPr algn="ctr">
                  <a:defRPr/>
                </a:pPr>
                <a:r>
                  <a:rPr lang="en-US" sz="1400" kern="1300" dirty="0">
                    <a:ea typeface="MS PGothic" panose="020B0600070205080204" pitchFamily="34" charset="-128"/>
                  </a:rPr>
                  <a:t>US Female</a:t>
                </a:r>
              </a:p>
              <a:p>
                <a:pPr algn="ctr">
                  <a:defRPr/>
                </a:pPr>
                <a:r>
                  <a:rPr lang="en-US" sz="1400" kern="1300" dirty="0">
                    <a:ea typeface="MS PGothic" panose="020B0600070205080204" pitchFamily="34" charset="-128"/>
                  </a:rPr>
                  <a:t>HIV+</a:t>
                </a:r>
              </a:p>
            </p:txBody>
          </p:sp>
          <p:sp>
            <p:nvSpPr>
              <p:cNvPr id="451" name="TextBox 450">
                <a:extLst>
                  <a:ext uri="{FF2B5EF4-FFF2-40B4-BE49-F238E27FC236}">
                    <a16:creationId xmlns:a16="http://schemas.microsoft.com/office/drawing/2014/main" id="{0D312F31-8EA1-5B66-0730-DABDE71216DF}"/>
                  </a:ext>
                </a:extLst>
              </p:cNvPr>
              <p:cNvSpPr txBox="1"/>
              <p:nvPr/>
            </p:nvSpPr>
            <p:spPr>
              <a:xfrm>
                <a:off x="6803767" y="4065178"/>
                <a:ext cx="1111250" cy="461665"/>
              </a:xfrm>
              <a:prstGeom prst="rect">
                <a:avLst/>
              </a:prstGeom>
              <a:noFill/>
            </p:spPr>
            <p:txBody>
              <a:bodyPr>
                <a:spAutoFit/>
              </a:bodyPr>
              <a:lstStyle/>
              <a:p>
                <a:pPr algn="ctr">
                  <a:defRPr/>
                </a:pPr>
                <a:r>
                  <a:rPr lang="en-US" sz="1200" kern="1300" dirty="0">
                    <a:ea typeface="MS PGothic" panose="020B0600070205080204" pitchFamily="34" charset="-128"/>
                  </a:rPr>
                  <a:t>US Male</a:t>
                </a:r>
              </a:p>
              <a:p>
                <a:pPr algn="ctr">
                  <a:defRPr/>
                </a:pPr>
                <a:r>
                  <a:rPr lang="en-US" sz="1200" kern="1300" dirty="0">
                    <a:ea typeface="MS PGothic" panose="020B0600070205080204" pitchFamily="34" charset="-128"/>
                  </a:rPr>
                  <a:t>General</a:t>
                </a:r>
              </a:p>
            </p:txBody>
          </p:sp>
          <p:sp>
            <p:nvSpPr>
              <p:cNvPr id="452" name="TextBox 451">
                <a:extLst>
                  <a:ext uri="{FF2B5EF4-FFF2-40B4-BE49-F238E27FC236}">
                    <a16:creationId xmlns:a16="http://schemas.microsoft.com/office/drawing/2014/main" id="{01991613-DB97-CA83-CBCB-FA7FCD1746FC}"/>
                  </a:ext>
                </a:extLst>
              </p:cNvPr>
              <p:cNvSpPr txBox="1"/>
              <p:nvPr/>
            </p:nvSpPr>
            <p:spPr>
              <a:xfrm>
                <a:off x="7504241" y="4065178"/>
                <a:ext cx="1112837" cy="461665"/>
              </a:xfrm>
              <a:prstGeom prst="rect">
                <a:avLst/>
              </a:prstGeom>
              <a:noFill/>
            </p:spPr>
            <p:txBody>
              <a:bodyPr>
                <a:spAutoFit/>
              </a:bodyPr>
              <a:lstStyle/>
              <a:p>
                <a:pPr algn="ctr">
                  <a:defRPr/>
                </a:pPr>
                <a:r>
                  <a:rPr lang="en-US" sz="1200" kern="1300" dirty="0">
                    <a:ea typeface="MS PGothic" panose="020B0600070205080204" pitchFamily="34" charset="-128"/>
                  </a:rPr>
                  <a:t>US Female</a:t>
                </a:r>
              </a:p>
              <a:p>
                <a:pPr algn="ctr">
                  <a:defRPr/>
                </a:pPr>
                <a:r>
                  <a:rPr lang="en-US" sz="1200" kern="1300" dirty="0">
                    <a:ea typeface="MS PGothic" panose="020B0600070205080204" pitchFamily="34" charset="-128"/>
                  </a:rPr>
                  <a:t>General</a:t>
                </a:r>
              </a:p>
            </p:txBody>
          </p:sp>
          <p:sp>
            <p:nvSpPr>
              <p:cNvPr id="453" name="Rectangle 452">
                <a:extLst>
                  <a:ext uri="{FF2B5EF4-FFF2-40B4-BE49-F238E27FC236}">
                    <a16:creationId xmlns:a16="http://schemas.microsoft.com/office/drawing/2014/main" id="{A6956C9E-5930-1986-088D-8B02EE284C3F}"/>
                  </a:ext>
                </a:extLst>
              </p:cNvPr>
              <p:cNvSpPr/>
              <p:nvPr/>
            </p:nvSpPr>
            <p:spPr bwMode="auto">
              <a:xfrm>
                <a:off x="4550224" y="3042828"/>
                <a:ext cx="354013" cy="958851"/>
              </a:xfrm>
              <a:prstGeom prst="rect">
                <a:avLst/>
              </a:prstGeom>
              <a:solidFill>
                <a:schemeClr val="accent2">
                  <a:lumMod val="40000"/>
                  <a:lumOff val="6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4" name="Rectangle 453">
                <a:extLst>
                  <a:ext uri="{FF2B5EF4-FFF2-40B4-BE49-F238E27FC236}">
                    <a16:creationId xmlns:a16="http://schemas.microsoft.com/office/drawing/2014/main" id="{A47CC8B7-6FCE-19BE-FF44-81F6B95FC639}"/>
                  </a:ext>
                </a:extLst>
              </p:cNvPr>
              <p:cNvSpPr/>
              <p:nvPr/>
            </p:nvSpPr>
            <p:spPr bwMode="auto">
              <a:xfrm>
                <a:off x="5459944" y="2423704"/>
                <a:ext cx="354013" cy="1577976"/>
              </a:xfrm>
              <a:prstGeom prst="rect">
                <a:avLst/>
              </a:prstGeom>
              <a:solidFill>
                <a:schemeClr val="accent5"/>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5" name="Rectangle 454">
                <a:extLst>
                  <a:ext uri="{FF2B5EF4-FFF2-40B4-BE49-F238E27FC236}">
                    <a16:creationId xmlns:a16="http://schemas.microsoft.com/office/drawing/2014/main" id="{F15013A7-DC24-56D4-6C45-FC6EE0313B08}"/>
                  </a:ext>
                </a:extLst>
              </p:cNvPr>
              <p:cNvSpPr/>
              <p:nvPr/>
            </p:nvSpPr>
            <p:spPr bwMode="auto">
              <a:xfrm>
                <a:off x="7178803" y="3546065"/>
                <a:ext cx="354013" cy="455609"/>
              </a:xfrm>
              <a:prstGeom prst="rect">
                <a:avLst/>
              </a:prstGeom>
              <a:solidFill>
                <a:schemeClr val="accent6"/>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6" name="Rectangle 455">
                <a:extLst>
                  <a:ext uri="{FF2B5EF4-FFF2-40B4-BE49-F238E27FC236}">
                    <a16:creationId xmlns:a16="http://schemas.microsoft.com/office/drawing/2014/main" id="{FCEF5593-38F9-40F6-708B-9565571FDF47}"/>
                  </a:ext>
                </a:extLst>
              </p:cNvPr>
              <p:cNvSpPr/>
              <p:nvPr/>
            </p:nvSpPr>
            <p:spPr bwMode="auto">
              <a:xfrm>
                <a:off x="7882859" y="3637884"/>
                <a:ext cx="355600" cy="365760"/>
              </a:xfrm>
              <a:prstGeom prst="rect">
                <a:avLst/>
              </a:prstGeom>
              <a:solidFill>
                <a:schemeClr val="accent6">
                  <a:lumMod val="40000"/>
                  <a:lumOff val="6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7" name="Rectangle 456">
                <a:extLst>
                  <a:ext uri="{FF2B5EF4-FFF2-40B4-BE49-F238E27FC236}">
                    <a16:creationId xmlns:a16="http://schemas.microsoft.com/office/drawing/2014/main" id="{B1C3AE7F-4782-DBA7-0EFB-96702FC9A5C2}"/>
                  </a:ext>
                </a:extLst>
              </p:cNvPr>
              <p:cNvSpPr/>
              <p:nvPr/>
            </p:nvSpPr>
            <p:spPr bwMode="auto">
              <a:xfrm>
                <a:off x="6289455" y="2418109"/>
                <a:ext cx="354013" cy="1577976"/>
              </a:xfrm>
              <a:prstGeom prst="rect">
                <a:avLst/>
              </a:prstGeom>
              <a:solidFill>
                <a:schemeClr val="accent5">
                  <a:lumMod val="20000"/>
                  <a:lumOff val="80000"/>
                </a:schemeClr>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chemeClr val="folHlink"/>
                  </a:buClr>
                  <a:buFont typeface="Arial" charset="0"/>
                  <a:buChar char="•"/>
                  <a:defRPr/>
                </a:pPr>
                <a:endParaRPr lang="en-US" dirty="0">
                  <a:latin typeface="Arial" charset="0"/>
                  <a:ea typeface="MS PGothic" panose="020B0600070205080204" pitchFamily="34" charset="-128"/>
                </a:endParaRPr>
              </a:p>
            </p:txBody>
          </p:sp>
          <p:sp>
            <p:nvSpPr>
              <p:cNvPr id="458" name="TextBox 457">
                <a:extLst>
                  <a:ext uri="{FF2B5EF4-FFF2-40B4-BE49-F238E27FC236}">
                    <a16:creationId xmlns:a16="http://schemas.microsoft.com/office/drawing/2014/main" id="{A3FA556B-B8D5-3754-4DB0-FA4314093BB5}"/>
                  </a:ext>
                </a:extLst>
              </p:cNvPr>
              <p:cNvSpPr txBox="1"/>
              <p:nvPr/>
            </p:nvSpPr>
            <p:spPr>
              <a:xfrm>
                <a:off x="5404695" y="2127328"/>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55%</a:t>
                </a:r>
              </a:p>
            </p:txBody>
          </p:sp>
          <p:sp>
            <p:nvSpPr>
              <p:cNvPr id="459" name="TextBox 458">
                <a:extLst>
                  <a:ext uri="{FF2B5EF4-FFF2-40B4-BE49-F238E27FC236}">
                    <a16:creationId xmlns:a16="http://schemas.microsoft.com/office/drawing/2014/main" id="{7986DC67-9A94-A8E4-96A1-5FAB5D8DDD69}"/>
                  </a:ext>
                </a:extLst>
              </p:cNvPr>
              <p:cNvSpPr txBox="1"/>
              <p:nvPr/>
            </p:nvSpPr>
            <p:spPr>
              <a:xfrm>
                <a:off x="6192026" y="2127328"/>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55%</a:t>
                </a:r>
              </a:p>
            </p:txBody>
          </p:sp>
          <p:sp>
            <p:nvSpPr>
              <p:cNvPr id="460" name="TextBox 459">
                <a:extLst>
                  <a:ext uri="{FF2B5EF4-FFF2-40B4-BE49-F238E27FC236}">
                    <a16:creationId xmlns:a16="http://schemas.microsoft.com/office/drawing/2014/main" id="{444AB850-AE77-E7C3-A5D6-FDAE3CC11C33}"/>
                  </a:ext>
                </a:extLst>
              </p:cNvPr>
              <p:cNvSpPr txBox="1"/>
              <p:nvPr/>
            </p:nvSpPr>
            <p:spPr>
              <a:xfrm>
                <a:off x="3574533" y="2225656"/>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p>
            </p:txBody>
          </p:sp>
          <p:sp>
            <p:nvSpPr>
              <p:cNvPr id="461" name="TextBox 460">
                <a:extLst>
                  <a:ext uri="{FF2B5EF4-FFF2-40B4-BE49-F238E27FC236}">
                    <a16:creationId xmlns:a16="http://schemas.microsoft.com/office/drawing/2014/main" id="{4F9B21F0-3D31-C240-5C46-D36D0B1F7B08}"/>
                  </a:ext>
                </a:extLst>
              </p:cNvPr>
              <p:cNvSpPr txBox="1"/>
              <p:nvPr/>
            </p:nvSpPr>
            <p:spPr>
              <a:xfrm>
                <a:off x="4451780" y="2743571"/>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36%</a:t>
                </a:r>
              </a:p>
            </p:txBody>
          </p:sp>
          <p:sp>
            <p:nvSpPr>
              <p:cNvPr id="462" name="TextBox 461">
                <a:extLst>
                  <a:ext uri="{FF2B5EF4-FFF2-40B4-BE49-F238E27FC236}">
                    <a16:creationId xmlns:a16="http://schemas.microsoft.com/office/drawing/2014/main" id="{5B0C9343-E5AF-C25B-BBDD-3B212CBB787D}"/>
                  </a:ext>
                </a:extLst>
              </p:cNvPr>
              <p:cNvSpPr txBox="1"/>
              <p:nvPr/>
            </p:nvSpPr>
            <p:spPr>
              <a:xfrm>
                <a:off x="7126326" y="3261336"/>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18%</a:t>
                </a:r>
              </a:p>
            </p:txBody>
          </p:sp>
          <p:sp>
            <p:nvSpPr>
              <p:cNvPr id="463" name="TextBox 462">
                <a:extLst>
                  <a:ext uri="{FF2B5EF4-FFF2-40B4-BE49-F238E27FC236}">
                    <a16:creationId xmlns:a16="http://schemas.microsoft.com/office/drawing/2014/main" id="{00D3ABE4-23DA-D5DD-DB4B-35AA511711DC}"/>
                  </a:ext>
                </a:extLst>
              </p:cNvPr>
              <p:cNvSpPr txBox="1"/>
              <p:nvPr/>
            </p:nvSpPr>
            <p:spPr>
              <a:xfrm>
                <a:off x="7789940" y="3348442"/>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14%</a:t>
                </a:r>
              </a:p>
            </p:txBody>
          </p:sp>
        </p:grpSp>
        <p:sp>
          <p:nvSpPr>
            <p:cNvPr id="46" name="TextBox 34">
              <a:extLst>
                <a:ext uri="{FF2B5EF4-FFF2-40B4-BE49-F238E27FC236}">
                  <a16:creationId xmlns:a16="http://schemas.microsoft.com/office/drawing/2014/main" id="{02B8B45D-F6EC-E528-9D98-A2AB3077C7F7}"/>
                </a:ext>
              </a:extLst>
            </p:cNvPr>
            <p:cNvSpPr txBox="1">
              <a:spLocks noChangeArrowheads="1"/>
            </p:cNvSpPr>
            <p:nvPr/>
          </p:nvSpPr>
          <p:spPr bwMode="auto">
            <a:xfrm>
              <a:off x="2770777" y="1910941"/>
              <a:ext cx="571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dirty="0"/>
                <a:t>100</a:t>
              </a:r>
            </a:p>
          </p:txBody>
        </p:sp>
      </p:grpSp>
    </p:spTree>
    <p:extLst>
      <p:ext uri="{BB962C8B-B14F-4D97-AF65-F5344CB8AC3E}">
        <p14:creationId xmlns:p14="http://schemas.microsoft.com/office/powerpoint/2010/main" val="228766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22F27-A004-1126-4087-0D35C617817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B6BA42-5855-56D2-0E14-A17E0199E488}"/>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p:txBody>
      </p:sp>
      <p:sp>
        <p:nvSpPr>
          <p:cNvPr id="3" name="Text Placeholder 2">
            <a:extLst>
              <a:ext uri="{FF2B5EF4-FFF2-40B4-BE49-F238E27FC236}">
                <a16:creationId xmlns:a16="http://schemas.microsoft.com/office/drawing/2014/main" id="{8CE9222E-593A-5454-5A62-1BD0390263F6}"/>
              </a:ext>
            </a:extLst>
          </p:cNvPr>
          <p:cNvSpPr>
            <a:spLocks noGrp="1"/>
          </p:cNvSpPr>
          <p:nvPr>
            <p:ph type="body" sz="quarter" idx="10"/>
          </p:nvPr>
        </p:nvSpPr>
        <p:spPr/>
        <p:txBody>
          <a:bodyPr/>
          <a:lstStyle/>
          <a:p>
            <a:r>
              <a:rPr lang="en-US" dirty="0"/>
              <a:t>Mechanistic Pathways</a:t>
            </a:r>
          </a:p>
        </p:txBody>
      </p:sp>
      <p:sp>
        <p:nvSpPr>
          <p:cNvPr id="4" name="Rectangle 3">
            <a:extLst>
              <a:ext uri="{FF2B5EF4-FFF2-40B4-BE49-F238E27FC236}">
                <a16:creationId xmlns:a16="http://schemas.microsoft.com/office/drawing/2014/main" id="{06B3D9AC-4A24-D52C-35AA-E9BC26AFCFE6}"/>
              </a:ext>
            </a:extLst>
          </p:cNvPr>
          <p:cNvSpPr/>
          <p:nvPr/>
        </p:nvSpPr>
        <p:spPr>
          <a:xfrm>
            <a:off x="4219947" y="2671594"/>
            <a:ext cx="7258769" cy="3630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5F14329-CC0D-B21E-DAD2-CE5ED8AA80C9}"/>
              </a:ext>
            </a:extLst>
          </p:cNvPr>
          <p:cNvCxnSpPr>
            <a:cxnSpLocks/>
          </p:cNvCxnSpPr>
          <p:nvPr/>
        </p:nvCxnSpPr>
        <p:spPr>
          <a:xfrm flipH="1">
            <a:off x="5204637" y="4949456"/>
            <a:ext cx="5858540" cy="0"/>
          </a:xfrm>
          <a:prstGeom prst="line">
            <a:avLst/>
          </a:prstGeom>
          <a:ln w="19050">
            <a:solidFill>
              <a:srgbClr val="FF0000">
                <a:alpha val="60000"/>
              </a:srgb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F258155F-01BC-5DED-6E65-C35137A00049}"/>
              </a:ext>
            </a:extLst>
          </p:cNvPr>
          <p:cNvGraphicFramePr/>
          <p:nvPr>
            <p:extLst>
              <p:ext uri="{D42A27DB-BD31-4B8C-83A1-F6EECF244321}">
                <p14:modId xmlns:p14="http://schemas.microsoft.com/office/powerpoint/2010/main" val="2014392189"/>
              </p:ext>
            </p:extLst>
          </p:nvPr>
        </p:nvGraphicFramePr>
        <p:xfrm>
          <a:off x="4219947" y="1887249"/>
          <a:ext cx="7216877" cy="441468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lose-up of a medical list&#10;&#10;Description automatically generated">
            <a:extLst>
              <a:ext uri="{FF2B5EF4-FFF2-40B4-BE49-F238E27FC236}">
                <a16:creationId xmlns:a16="http://schemas.microsoft.com/office/drawing/2014/main" id="{9ECFA9B5-F195-57AF-3CE3-1CAE72261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013" y="225586"/>
            <a:ext cx="4153538" cy="1621459"/>
          </a:xfrm>
          <a:prstGeom prst="rect">
            <a:avLst/>
          </a:prstGeom>
          <a:ln>
            <a:solidFill>
              <a:schemeClr val="tx1"/>
            </a:solidFill>
          </a:ln>
        </p:spPr>
      </p:pic>
      <p:sp>
        <p:nvSpPr>
          <p:cNvPr id="8" name="TextBox 7">
            <a:extLst>
              <a:ext uri="{FF2B5EF4-FFF2-40B4-BE49-F238E27FC236}">
                <a16:creationId xmlns:a16="http://schemas.microsoft.com/office/drawing/2014/main" id="{2D28C4E0-43F0-D13D-9F9A-D2A441A24702}"/>
              </a:ext>
            </a:extLst>
          </p:cNvPr>
          <p:cNvSpPr txBox="1"/>
          <p:nvPr/>
        </p:nvSpPr>
        <p:spPr>
          <a:xfrm>
            <a:off x="471183" y="6305764"/>
            <a:ext cx="3299106"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Helleberg</a:t>
            </a:r>
            <a:r>
              <a:rPr lang="en-US" sz="1400" dirty="0">
                <a:latin typeface="Arial" panose="020B0604020202020204" pitchFamily="34" charset="0"/>
                <a:cs typeface="Arial" panose="020B0604020202020204" pitchFamily="34" charset="0"/>
              </a:rPr>
              <a:t> et al. AIDS 2015;29</a:t>
            </a:r>
          </a:p>
        </p:txBody>
      </p:sp>
      <p:cxnSp>
        <p:nvCxnSpPr>
          <p:cNvPr id="10" name="Straight Connector 9">
            <a:extLst>
              <a:ext uri="{FF2B5EF4-FFF2-40B4-BE49-F238E27FC236}">
                <a16:creationId xmlns:a16="http://schemas.microsoft.com/office/drawing/2014/main" id="{75926E81-46FF-0204-4311-3431F55F7066}"/>
              </a:ext>
            </a:extLst>
          </p:cNvPr>
          <p:cNvCxnSpPr/>
          <p:nvPr/>
        </p:nvCxnSpPr>
        <p:spPr>
          <a:xfrm flipV="1">
            <a:off x="4811233" y="4949456"/>
            <a:ext cx="393404" cy="303028"/>
          </a:xfrm>
          <a:prstGeom prst="line">
            <a:avLst/>
          </a:prstGeom>
          <a:ln w="19050">
            <a:solidFill>
              <a:srgbClr val="FF0000">
                <a:alpha val="60000"/>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149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C107-3B8A-0574-961A-16A1897E9A6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FFC212-7924-05B5-34A4-2216BC39681E}"/>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p:txBody>
      </p:sp>
      <p:sp>
        <p:nvSpPr>
          <p:cNvPr id="3" name="Text Placeholder 2">
            <a:extLst>
              <a:ext uri="{FF2B5EF4-FFF2-40B4-BE49-F238E27FC236}">
                <a16:creationId xmlns:a16="http://schemas.microsoft.com/office/drawing/2014/main" id="{F509C937-F2D8-662A-FE55-4EFC1ECBBCA1}"/>
              </a:ext>
            </a:extLst>
          </p:cNvPr>
          <p:cNvSpPr>
            <a:spLocks noGrp="1"/>
          </p:cNvSpPr>
          <p:nvPr>
            <p:ph type="body" sz="quarter" idx="10"/>
          </p:nvPr>
        </p:nvSpPr>
        <p:spPr/>
        <p:txBody>
          <a:bodyPr/>
          <a:lstStyle/>
          <a:p>
            <a:r>
              <a:rPr lang="en-US" dirty="0"/>
              <a:t>Mechanistic Pathways</a:t>
            </a:r>
          </a:p>
        </p:txBody>
      </p:sp>
      <p:pic>
        <p:nvPicPr>
          <p:cNvPr id="5" name="Picture 4" descr="A close-up of a white background&#10;&#10;Description automatically generated">
            <a:extLst>
              <a:ext uri="{FF2B5EF4-FFF2-40B4-BE49-F238E27FC236}">
                <a16:creationId xmlns:a16="http://schemas.microsoft.com/office/drawing/2014/main" id="{FB48A913-4FF0-91B5-AD71-A9A5F6F86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096" y="209578"/>
            <a:ext cx="4075533" cy="1263129"/>
          </a:xfrm>
          <a:prstGeom prst="rect">
            <a:avLst/>
          </a:prstGeom>
          <a:ln>
            <a:solidFill>
              <a:schemeClr val="tx1"/>
            </a:solidFill>
          </a:ln>
        </p:spPr>
      </p:pic>
      <p:pic>
        <p:nvPicPr>
          <p:cNvPr id="7" name="Picture 6" descr="A map of africa with black and white labels&#10;&#10;Description automatically generated">
            <a:extLst>
              <a:ext uri="{FF2B5EF4-FFF2-40B4-BE49-F238E27FC236}">
                <a16:creationId xmlns:a16="http://schemas.microsoft.com/office/drawing/2014/main" id="{C3AD80C4-6922-F203-76AB-AA8680566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082" y="1502531"/>
            <a:ext cx="7177548" cy="5033246"/>
          </a:xfrm>
          <a:prstGeom prst="rect">
            <a:avLst/>
          </a:prstGeom>
        </p:spPr>
      </p:pic>
      <p:sp>
        <p:nvSpPr>
          <p:cNvPr id="8" name="TextBox 7">
            <a:extLst>
              <a:ext uri="{FF2B5EF4-FFF2-40B4-BE49-F238E27FC236}">
                <a16:creationId xmlns:a16="http://schemas.microsoft.com/office/drawing/2014/main" id="{B2C17DFA-1F43-B7B0-3827-8AB4B5E3063F}"/>
              </a:ext>
            </a:extLst>
          </p:cNvPr>
          <p:cNvSpPr txBox="1"/>
          <p:nvPr/>
        </p:nvSpPr>
        <p:spPr>
          <a:xfrm>
            <a:off x="471182" y="6305764"/>
            <a:ext cx="6285217"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Njuguna et al. J Diab Res 2018;9; </a:t>
            </a:r>
            <a:r>
              <a:rPr lang="en-US" sz="1400" dirty="0" err="1">
                <a:latin typeface="Arial" panose="020B0604020202020204" pitchFamily="34" charset="0"/>
                <a:cs typeface="Arial" panose="020B0604020202020204" pitchFamily="34" charset="0"/>
              </a:rPr>
              <a:t>Memiah</a:t>
            </a:r>
            <a:r>
              <a:rPr lang="en-US" sz="1400" dirty="0">
                <a:latin typeface="Arial" panose="020B0604020202020204" pitchFamily="34" charset="0"/>
                <a:cs typeface="Arial" panose="020B0604020202020204" pitchFamily="34" charset="0"/>
              </a:rPr>
              <a:t> et al. Met </a:t>
            </a:r>
            <a:r>
              <a:rPr lang="en-US" sz="1400" dirty="0" err="1">
                <a:latin typeface="Arial" panose="020B0604020202020204" pitchFamily="34" charset="0"/>
                <a:cs typeface="Arial" panose="020B0604020202020204" pitchFamily="34" charset="0"/>
              </a:rPr>
              <a:t>Synd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Relat</a:t>
            </a:r>
            <a:r>
              <a:rPr lang="en-US" sz="1400" dirty="0">
                <a:latin typeface="Arial" panose="020B0604020202020204" pitchFamily="34" charset="0"/>
                <a:cs typeface="Arial" panose="020B0604020202020204" pitchFamily="34" charset="0"/>
              </a:rPr>
              <a:t> Dis 2022; 20</a:t>
            </a:r>
          </a:p>
        </p:txBody>
      </p:sp>
      <p:sp>
        <p:nvSpPr>
          <p:cNvPr id="4" name="Rectangle 3">
            <a:extLst>
              <a:ext uri="{FF2B5EF4-FFF2-40B4-BE49-F238E27FC236}">
                <a16:creationId xmlns:a16="http://schemas.microsoft.com/office/drawing/2014/main" id="{64B65AEE-26C3-86CE-32B8-4FD9D3251A0A}"/>
              </a:ext>
            </a:extLst>
          </p:cNvPr>
          <p:cNvSpPr/>
          <p:nvPr/>
        </p:nvSpPr>
        <p:spPr>
          <a:xfrm>
            <a:off x="1818432" y="4813929"/>
            <a:ext cx="5067299" cy="108307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DM prevalence in HIV 6% (1-26%)</a:t>
            </a:r>
          </a:p>
          <a:p>
            <a:pPr algn="ctr"/>
            <a:r>
              <a:rPr lang="en-US" sz="2400" dirty="0">
                <a:solidFill>
                  <a:schemeClr val="tx1"/>
                </a:solidFill>
                <a:latin typeface="Arial" panose="020B0604020202020204" pitchFamily="34" charset="0"/>
                <a:cs typeface="Arial" panose="020B0604020202020204" pitchFamily="34" charset="0"/>
              </a:rPr>
              <a:t>Elevated CRP increases risk ~2x</a:t>
            </a:r>
          </a:p>
        </p:txBody>
      </p:sp>
    </p:spTree>
    <p:extLst>
      <p:ext uri="{BB962C8B-B14F-4D97-AF65-F5344CB8AC3E}">
        <p14:creationId xmlns:p14="http://schemas.microsoft.com/office/powerpoint/2010/main" val="1648639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F462-D87E-D74F-0DD0-8D69DAFE42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0B56A-034C-71DC-840E-C62927AD788D}"/>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p:txBody>
      </p:sp>
      <p:sp>
        <p:nvSpPr>
          <p:cNvPr id="3" name="Text Placeholder 2">
            <a:extLst>
              <a:ext uri="{FF2B5EF4-FFF2-40B4-BE49-F238E27FC236}">
                <a16:creationId xmlns:a16="http://schemas.microsoft.com/office/drawing/2014/main" id="{6E3CF454-A9D4-EEDD-2301-0F7648810144}"/>
              </a:ext>
            </a:extLst>
          </p:cNvPr>
          <p:cNvSpPr>
            <a:spLocks noGrp="1"/>
          </p:cNvSpPr>
          <p:nvPr>
            <p:ph type="body" sz="quarter" idx="10"/>
          </p:nvPr>
        </p:nvSpPr>
        <p:spPr/>
        <p:txBody>
          <a:bodyPr/>
          <a:lstStyle/>
          <a:p>
            <a:r>
              <a:rPr lang="en-US" dirty="0"/>
              <a:t>Mechanistic Pathways</a:t>
            </a:r>
          </a:p>
        </p:txBody>
      </p:sp>
      <p:graphicFrame>
        <p:nvGraphicFramePr>
          <p:cNvPr id="4" name="Table 3">
            <a:extLst>
              <a:ext uri="{FF2B5EF4-FFF2-40B4-BE49-F238E27FC236}">
                <a16:creationId xmlns:a16="http://schemas.microsoft.com/office/drawing/2014/main" id="{B0E0D843-7CD1-8D09-8155-91FE6569C463}"/>
              </a:ext>
            </a:extLst>
          </p:cNvPr>
          <p:cNvGraphicFramePr>
            <a:graphicFrameLocks noGrp="1"/>
          </p:cNvGraphicFramePr>
          <p:nvPr>
            <p:extLst>
              <p:ext uri="{D42A27DB-BD31-4B8C-83A1-F6EECF244321}">
                <p14:modId xmlns:p14="http://schemas.microsoft.com/office/powerpoint/2010/main" val="2659422054"/>
              </p:ext>
            </p:extLst>
          </p:nvPr>
        </p:nvGraphicFramePr>
        <p:xfrm>
          <a:off x="3308824" y="3104486"/>
          <a:ext cx="8128000" cy="18542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33574017"/>
                    </a:ext>
                  </a:extLst>
                </a:gridCol>
                <a:gridCol w="1625600">
                  <a:extLst>
                    <a:ext uri="{9D8B030D-6E8A-4147-A177-3AD203B41FA5}">
                      <a16:colId xmlns:a16="http://schemas.microsoft.com/office/drawing/2014/main" val="3142770055"/>
                    </a:ext>
                  </a:extLst>
                </a:gridCol>
                <a:gridCol w="1625600">
                  <a:extLst>
                    <a:ext uri="{9D8B030D-6E8A-4147-A177-3AD203B41FA5}">
                      <a16:colId xmlns:a16="http://schemas.microsoft.com/office/drawing/2014/main" val="816929285"/>
                    </a:ext>
                  </a:extLst>
                </a:gridCol>
                <a:gridCol w="1625600">
                  <a:extLst>
                    <a:ext uri="{9D8B030D-6E8A-4147-A177-3AD203B41FA5}">
                      <a16:colId xmlns:a16="http://schemas.microsoft.com/office/drawing/2014/main" val="3785687465"/>
                    </a:ext>
                  </a:extLst>
                </a:gridCol>
                <a:gridCol w="1625600">
                  <a:extLst>
                    <a:ext uri="{9D8B030D-6E8A-4147-A177-3AD203B41FA5}">
                      <a16:colId xmlns:a16="http://schemas.microsoft.com/office/drawing/2014/main" val="2040098674"/>
                    </a:ext>
                  </a:extLst>
                </a:gridCol>
              </a:tblGrid>
              <a:tr h="370840">
                <a:tc>
                  <a:txBody>
                    <a:bodyPr/>
                    <a:lstStyle/>
                    <a:p>
                      <a:endParaRPr lang="en-US">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HIV (n=3851)</a:t>
                      </a: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Non-HIV (n=1,044,589)</a:t>
                      </a: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4213042"/>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n</a:t>
                      </a:r>
                    </a:p>
                  </a:txBody>
                  <a:tcPr/>
                </a:tc>
                <a:tc>
                  <a:txBody>
                    <a:bodyPr/>
                    <a:lstStyle/>
                    <a:p>
                      <a:pPr algn="ctr"/>
                      <a:r>
                        <a:rPr lang="en-US" dirty="0">
                          <a:latin typeface="Arial" panose="020B0604020202020204" pitchFamily="34" charset="0"/>
                          <a:cs typeface="Arial" panose="020B0604020202020204" pitchFamily="34" charset="0"/>
                        </a:rPr>
                        <a:t>Proportion</a:t>
                      </a:r>
                    </a:p>
                  </a:txBody>
                  <a:tcPr/>
                </a:tc>
                <a:tc>
                  <a:txBody>
                    <a:bodyPr/>
                    <a:lstStyle/>
                    <a:p>
                      <a:pPr algn="ctr"/>
                      <a:r>
                        <a:rPr lang="en-US" dirty="0">
                          <a:latin typeface="Arial" panose="020B0604020202020204" pitchFamily="34" charset="0"/>
                          <a:cs typeface="Arial" panose="020B0604020202020204" pitchFamily="34" charset="0"/>
                        </a:rPr>
                        <a:t>N</a:t>
                      </a:r>
                    </a:p>
                  </a:txBody>
                  <a:tcPr/>
                </a:tc>
                <a:tc>
                  <a:txBody>
                    <a:bodyPr/>
                    <a:lstStyle/>
                    <a:p>
                      <a:pPr algn="ctr"/>
                      <a:r>
                        <a:rPr lang="en-US" dirty="0">
                          <a:latin typeface="Arial" panose="020B0604020202020204" pitchFamily="34" charset="0"/>
                          <a:cs typeface="Arial" panose="020B0604020202020204" pitchFamily="34" charset="0"/>
                        </a:rPr>
                        <a:t>Proportion</a:t>
                      </a:r>
                    </a:p>
                  </a:txBody>
                  <a:tcPr/>
                </a:tc>
                <a:extLst>
                  <a:ext uri="{0D108BD9-81ED-4DB2-BD59-A6C34878D82A}">
                    <a16:rowId xmlns:a16="http://schemas.microsoft.com/office/drawing/2014/main" val="1655670766"/>
                  </a:ext>
                </a:extLst>
              </a:tr>
              <a:tr h="370840">
                <a:tc>
                  <a:txBody>
                    <a:bodyPr/>
                    <a:lstStyle/>
                    <a:p>
                      <a:r>
                        <a:rPr lang="en-US" dirty="0">
                          <a:latin typeface="Arial" panose="020B0604020202020204" pitchFamily="34" charset="0"/>
                          <a:cs typeface="Arial" panose="020B0604020202020204" pitchFamily="34" charset="0"/>
                        </a:rPr>
                        <a:t>Hypertension</a:t>
                      </a:r>
                    </a:p>
                  </a:txBody>
                  <a:tcPr/>
                </a:tc>
                <a:tc>
                  <a:txBody>
                    <a:bodyPr/>
                    <a:lstStyle/>
                    <a:p>
                      <a:pPr algn="ctr"/>
                      <a:r>
                        <a:rPr lang="en-US" dirty="0">
                          <a:latin typeface="Arial" panose="020B0604020202020204" pitchFamily="34" charset="0"/>
                          <a:cs typeface="Arial" panose="020B0604020202020204" pitchFamily="34" charset="0"/>
                        </a:rPr>
                        <a:t>818</a:t>
                      </a:r>
                    </a:p>
                  </a:txBody>
                  <a:tcPr/>
                </a:tc>
                <a:tc>
                  <a:txBody>
                    <a:bodyPr/>
                    <a:lstStyle/>
                    <a:p>
                      <a:pPr algn="ctr"/>
                      <a:r>
                        <a:rPr lang="en-US" dirty="0">
                          <a:latin typeface="Arial" panose="020B0604020202020204" pitchFamily="34" charset="0"/>
                          <a:cs typeface="Arial" panose="020B0604020202020204" pitchFamily="34" charset="0"/>
                        </a:rPr>
                        <a:t>21.2*</a:t>
                      </a:r>
                    </a:p>
                  </a:txBody>
                  <a:tcPr/>
                </a:tc>
                <a:tc>
                  <a:txBody>
                    <a:bodyPr/>
                    <a:lstStyle/>
                    <a:p>
                      <a:pPr algn="ctr"/>
                      <a:r>
                        <a:rPr lang="en-US" dirty="0">
                          <a:latin typeface="Arial" panose="020B0604020202020204" pitchFamily="34" charset="0"/>
                          <a:cs typeface="Arial" panose="020B0604020202020204" pitchFamily="34" charset="0"/>
                        </a:rPr>
                        <a:t>165,665</a:t>
                      </a:r>
                    </a:p>
                  </a:txBody>
                  <a:tcPr/>
                </a:tc>
                <a:tc>
                  <a:txBody>
                    <a:bodyPr/>
                    <a:lstStyle/>
                    <a:p>
                      <a:pPr algn="ctr"/>
                      <a:r>
                        <a:rPr lang="en-US" dirty="0">
                          <a:latin typeface="Arial" panose="020B0604020202020204" pitchFamily="34" charset="0"/>
                          <a:cs typeface="Arial" panose="020B0604020202020204" pitchFamily="34" charset="0"/>
                        </a:rPr>
                        <a:t>15.9</a:t>
                      </a:r>
                    </a:p>
                  </a:txBody>
                  <a:tcPr/>
                </a:tc>
                <a:extLst>
                  <a:ext uri="{0D108BD9-81ED-4DB2-BD59-A6C34878D82A}">
                    <a16:rowId xmlns:a16="http://schemas.microsoft.com/office/drawing/2014/main" val="1615816777"/>
                  </a:ext>
                </a:extLst>
              </a:tr>
              <a:tr h="370840">
                <a:tc>
                  <a:txBody>
                    <a:bodyPr/>
                    <a:lstStyle/>
                    <a:p>
                      <a:r>
                        <a:rPr lang="en-US" dirty="0">
                          <a:latin typeface="Arial" panose="020B0604020202020204" pitchFamily="34" charset="0"/>
                          <a:cs typeface="Arial" panose="020B0604020202020204" pitchFamily="34" charset="0"/>
                        </a:rPr>
                        <a:t>Diabetes</a:t>
                      </a:r>
                    </a:p>
                  </a:txBody>
                  <a:tcPr/>
                </a:tc>
                <a:tc>
                  <a:txBody>
                    <a:bodyPr/>
                    <a:lstStyle/>
                    <a:p>
                      <a:pPr algn="ctr"/>
                      <a:r>
                        <a:rPr lang="en-US" dirty="0">
                          <a:latin typeface="Arial" panose="020B0604020202020204" pitchFamily="34" charset="0"/>
                          <a:cs typeface="Arial" panose="020B0604020202020204" pitchFamily="34" charset="0"/>
                        </a:rPr>
                        <a:t>443</a:t>
                      </a:r>
                    </a:p>
                  </a:txBody>
                  <a:tcPr/>
                </a:tc>
                <a:tc>
                  <a:txBody>
                    <a:bodyPr/>
                    <a:lstStyle/>
                    <a:p>
                      <a:pPr algn="ctr"/>
                      <a:r>
                        <a:rPr lang="en-US" dirty="0">
                          <a:latin typeface="Arial" panose="020B0604020202020204" pitchFamily="34" charset="0"/>
                          <a:cs typeface="Arial" panose="020B0604020202020204" pitchFamily="34" charset="0"/>
                        </a:rPr>
                        <a:t>11.5*</a:t>
                      </a:r>
                    </a:p>
                  </a:txBody>
                  <a:tcPr/>
                </a:tc>
                <a:tc>
                  <a:txBody>
                    <a:bodyPr/>
                    <a:lstStyle/>
                    <a:p>
                      <a:pPr algn="ctr"/>
                      <a:r>
                        <a:rPr lang="en-US" dirty="0">
                          <a:latin typeface="Arial" panose="020B0604020202020204" pitchFamily="34" charset="0"/>
                          <a:cs typeface="Arial" panose="020B0604020202020204" pitchFamily="34" charset="0"/>
                        </a:rPr>
                        <a:t>68,565</a:t>
                      </a:r>
                    </a:p>
                  </a:txBody>
                  <a:tcPr/>
                </a:tc>
                <a:tc>
                  <a:txBody>
                    <a:bodyPr/>
                    <a:lstStyle/>
                    <a:p>
                      <a:pPr algn="ctr"/>
                      <a:r>
                        <a:rPr lang="en-US" dirty="0">
                          <a:latin typeface="Arial" panose="020B0604020202020204" pitchFamily="34" charset="0"/>
                          <a:cs typeface="Arial" panose="020B0604020202020204" pitchFamily="34" charset="0"/>
                        </a:rPr>
                        <a:t>6.6</a:t>
                      </a:r>
                    </a:p>
                  </a:txBody>
                  <a:tcPr/>
                </a:tc>
                <a:extLst>
                  <a:ext uri="{0D108BD9-81ED-4DB2-BD59-A6C34878D82A}">
                    <a16:rowId xmlns:a16="http://schemas.microsoft.com/office/drawing/2014/main" val="4152822982"/>
                  </a:ext>
                </a:extLst>
              </a:tr>
              <a:tr h="370840">
                <a:tc>
                  <a:txBody>
                    <a:bodyPr/>
                    <a:lstStyle/>
                    <a:p>
                      <a:r>
                        <a:rPr lang="en-US" dirty="0">
                          <a:latin typeface="Arial" panose="020B0604020202020204" pitchFamily="34" charset="0"/>
                          <a:cs typeface="Arial" panose="020B0604020202020204" pitchFamily="34" charset="0"/>
                        </a:rPr>
                        <a:t>Dyslipidemia</a:t>
                      </a:r>
                    </a:p>
                  </a:txBody>
                  <a:tcPr/>
                </a:tc>
                <a:tc>
                  <a:txBody>
                    <a:bodyPr/>
                    <a:lstStyle/>
                    <a:p>
                      <a:pPr algn="ctr"/>
                      <a:r>
                        <a:rPr lang="en-US" dirty="0">
                          <a:latin typeface="Arial" panose="020B0604020202020204" pitchFamily="34" charset="0"/>
                          <a:cs typeface="Arial" panose="020B0604020202020204" pitchFamily="34" charset="0"/>
                        </a:rPr>
                        <a:t>896</a:t>
                      </a:r>
                    </a:p>
                  </a:txBody>
                  <a:tcPr/>
                </a:tc>
                <a:tc>
                  <a:txBody>
                    <a:bodyPr/>
                    <a:lstStyle/>
                    <a:p>
                      <a:pPr algn="ctr"/>
                      <a:r>
                        <a:rPr lang="en-US" dirty="0">
                          <a:latin typeface="Arial" panose="020B0604020202020204" pitchFamily="34" charset="0"/>
                          <a:cs typeface="Arial" panose="020B0604020202020204" pitchFamily="34" charset="0"/>
                        </a:rPr>
                        <a:t>23.3*</a:t>
                      </a:r>
                    </a:p>
                  </a:txBody>
                  <a:tcPr/>
                </a:tc>
                <a:tc>
                  <a:txBody>
                    <a:bodyPr/>
                    <a:lstStyle/>
                    <a:p>
                      <a:pPr algn="ctr"/>
                      <a:r>
                        <a:rPr lang="en-US" dirty="0">
                          <a:latin typeface="Arial" panose="020B0604020202020204" pitchFamily="34" charset="0"/>
                          <a:cs typeface="Arial" panose="020B0604020202020204" pitchFamily="34" charset="0"/>
                        </a:rPr>
                        <a:t>184,291</a:t>
                      </a:r>
                    </a:p>
                  </a:txBody>
                  <a:tcPr/>
                </a:tc>
                <a:tc>
                  <a:txBody>
                    <a:bodyPr/>
                    <a:lstStyle/>
                    <a:p>
                      <a:pPr algn="ctr"/>
                      <a:r>
                        <a:rPr lang="en-US" dirty="0">
                          <a:latin typeface="Arial" panose="020B0604020202020204" pitchFamily="34" charset="0"/>
                          <a:cs typeface="Arial" panose="020B0604020202020204" pitchFamily="34" charset="0"/>
                        </a:rPr>
                        <a:t>17.6</a:t>
                      </a:r>
                    </a:p>
                  </a:txBody>
                  <a:tcPr/>
                </a:tc>
                <a:extLst>
                  <a:ext uri="{0D108BD9-81ED-4DB2-BD59-A6C34878D82A}">
                    <a16:rowId xmlns:a16="http://schemas.microsoft.com/office/drawing/2014/main" val="3045363850"/>
                  </a:ext>
                </a:extLst>
              </a:tr>
            </a:tbl>
          </a:graphicData>
        </a:graphic>
      </p:graphicFrame>
      <p:sp>
        <p:nvSpPr>
          <p:cNvPr id="6" name="TextBox 5">
            <a:extLst>
              <a:ext uri="{FF2B5EF4-FFF2-40B4-BE49-F238E27FC236}">
                <a16:creationId xmlns:a16="http://schemas.microsoft.com/office/drawing/2014/main" id="{AFB2300B-6F86-7472-3C88-0A79E6DFF3FE}"/>
              </a:ext>
            </a:extLst>
          </p:cNvPr>
          <p:cNvSpPr txBox="1"/>
          <p:nvPr/>
        </p:nvSpPr>
        <p:spPr>
          <a:xfrm>
            <a:off x="3444376" y="5081779"/>
            <a:ext cx="106952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p&lt;0.001</a:t>
            </a:r>
          </a:p>
        </p:txBody>
      </p:sp>
      <p:pic>
        <p:nvPicPr>
          <p:cNvPr id="10" name="Picture 9" descr="A close-up of a white background&#10;&#10;Description automatically generated">
            <a:extLst>
              <a:ext uri="{FF2B5EF4-FFF2-40B4-BE49-F238E27FC236}">
                <a16:creationId xmlns:a16="http://schemas.microsoft.com/office/drawing/2014/main" id="{4D2E0876-6CC4-0BEC-2C05-7F5EC20C7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780" y="1472707"/>
            <a:ext cx="6165936" cy="1335000"/>
          </a:xfrm>
          <a:prstGeom prst="rect">
            <a:avLst/>
          </a:prstGeom>
          <a:ln>
            <a:solidFill>
              <a:schemeClr val="tx1"/>
            </a:solidFill>
          </a:ln>
        </p:spPr>
      </p:pic>
      <p:sp>
        <p:nvSpPr>
          <p:cNvPr id="11" name="TextBox 10">
            <a:extLst>
              <a:ext uri="{FF2B5EF4-FFF2-40B4-BE49-F238E27FC236}">
                <a16:creationId xmlns:a16="http://schemas.microsoft.com/office/drawing/2014/main" id="{C420220B-B1F9-58E8-BD28-1CEB054B4A48}"/>
              </a:ext>
            </a:extLst>
          </p:cNvPr>
          <p:cNvSpPr txBox="1"/>
          <p:nvPr/>
        </p:nvSpPr>
        <p:spPr>
          <a:xfrm>
            <a:off x="471183" y="6305764"/>
            <a:ext cx="3299106"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Triant</a:t>
            </a:r>
            <a:r>
              <a:rPr lang="en-US" sz="1400" dirty="0">
                <a:latin typeface="Arial" panose="020B0604020202020204" pitchFamily="34" charset="0"/>
                <a:cs typeface="Arial" panose="020B0604020202020204" pitchFamily="34" charset="0"/>
              </a:rPr>
              <a:t> et al. JCEM 2007;92</a:t>
            </a:r>
          </a:p>
        </p:txBody>
      </p:sp>
    </p:spTree>
    <p:extLst>
      <p:ext uri="{BB962C8B-B14F-4D97-AF65-F5344CB8AC3E}">
        <p14:creationId xmlns:p14="http://schemas.microsoft.com/office/powerpoint/2010/main" val="36571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5E077-C9F9-1707-2FAD-C6FAC07F64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1C3B78-A213-CBCB-A1A0-A916C13E026B}"/>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p:txBody>
      </p:sp>
      <p:sp>
        <p:nvSpPr>
          <p:cNvPr id="3" name="Text Placeholder 2">
            <a:extLst>
              <a:ext uri="{FF2B5EF4-FFF2-40B4-BE49-F238E27FC236}">
                <a16:creationId xmlns:a16="http://schemas.microsoft.com/office/drawing/2014/main" id="{59C68F48-B088-C840-6619-A0B2461BD038}"/>
              </a:ext>
            </a:extLst>
          </p:cNvPr>
          <p:cNvSpPr>
            <a:spLocks noGrp="1"/>
          </p:cNvSpPr>
          <p:nvPr>
            <p:ph type="body" sz="quarter" idx="10"/>
          </p:nvPr>
        </p:nvSpPr>
        <p:spPr/>
        <p:txBody>
          <a:bodyPr/>
          <a:lstStyle/>
          <a:p>
            <a:r>
              <a:rPr lang="en-US" dirty="0"/>
              <a:t>Mechanistic Pathways</a:t>
            </a:r>
          </a:p>
        </p:txBody>
      </p:sp>
      <p:graphicFrame>
        <p:nvGraphicFramePr>
          <p:cNvPr id="4" name="Table 3">
            <a:extLst>
              <a:ext uri="{FF2B5EF4-FFF2-40B4-BE49-F238E27FC236}">
                <a16:creationId xmlns:a16="http://schemas.microsoft.com/office/drawing/2014/main" id="{228A5A59-4A6A-C788-1321-69E6C67B5625}"/>
              </a:ext>
            </a:extLst>
          </p:cNvPr>
          <p:cNvGraphicFramePr>
            <a:graphicFrameLocks noGrp="1"/>
          </p:cNvGraphicFramePr>
          <p:nvPr/>
        </p:nvGraphicFramePr>
        <p:xfrm>
          <a:off x="3308824" y="3104486"/>
          <a:ext cx="8128000" cy="18542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33574017"/>
                    </a:ext>
                  </a:extLst>
                </a:gridCol>
                <a:gridCol w="1625600">
                  <a:extLst>
                    <a:ext uri="{9D8B030D-6E8A-4147-A177-3AD203B41FA5}">
                      <a16:colId xmlns:a16="http://schemas.microsoft.com/office/drawing/2014/main" val="3142770055"/>
                    </a:ext>
                  </a:extLst>
                </a:gridCol>
                <a:gridCol w="1625600">
                  <a:extLst>
                    <a:ext uri="{9D8B030D-6E8A-4147-A177-3AD203B41FA5}">
                      <a16:colId xmlns:a16="http://schemas.microsoft.com/office/drawing/2014/main" val="816929285"/>
                    </a:ext>
                  </a:extLst>
                </a:gridCol>
                <a:gridCol w="1625600">
                  <a:extLst>
                    <a:ext uri="{9D8B030D-6E8A-4147-A177-3AD203B41FA5}">
                      <a16:colId xmlns:a16="http://schemas.microsoft.com/office/drawing/2014/main" val="3785687465"/>
                    </a:ext>
                  </a:extLst>
                </a:gridCol>
                <a:gridCol w="1625600">
                  <a:extLst>
                    <a:ext uri="{9D8B030D-6E8A-4147-A177-3AD203B41FA5}">
                      <a16:colId xmlns:a16="http://schemas.microsoft.com/office/drawing/2014/main" val="2040098674"/>
                    </a:ext>
                  </a:extLst>
                </a:gridCol>
              </a:tblGrid>
              <a:tr h="370840">
                <a:tc>
                  <a:txBody>
                    <a:bodyPr/>
                    <a:lstStyle/>
                    <a:p>
                      <a:endParaRPr lang="en-US">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HIV (n=3851)</a:t>
                      </a: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pPr algn="ctr"/>
                      <a:r>
                        <a:rPr lang="en-US" dirty="0">
                          <a:latin typeface="Arial" panose="020B0604020202020204" pitchFamily="34" charset="0"/>
                          <a:cs typeface="Arial" panose="020B0604020202020204" pitchFamily="34" charset="0"/>
                        </a:rPr>
                        <a:t>Non-HIV (n=1,044,589)</a:t>
                      </a: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4213042"/>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n</a:t>
                      </a:r>
                    </a:p>
                  </a:txBody>
                  <a:tcPr/>
                </a:tc>
                <a:tc>
                  <a:txBody>
                    <a:bodyPr/>
                    <a:lstStyle/>
                    <a:p>
                      <a:pPr algn="ctr"/>
                      <a:r>
                        <a:rPr lang="en-US" dirty="0">
                          <a:latin typeface="Arial" panose="020B0604020202020204" pitchFamily="34" charset="0"/>
                          <a:cs typeface="Arial" panose="020B0604020202020204" pitchFamily="34" charset="0"/>
                        </a:rPr>
                        <a:t>Proportion</a:t>
                      </a:r>
                    </a:p>
                  </a:txBody>
                  <a:tcPr/>
                </a:tc>
                <a:tc>
                  <a:txBody>
                    <a:bodyPr/>
                    <a:lstStyle/>
                    <a:p>
                      <a:pPr algn="ctr"/>
                      <a:r>
                        <a:rPr lang="en-US" dirty="0">
                          <a:latin typeface="Arial" panose="020B0604020202020204" pitchFamily="34" charset="0"/>
                          <a:cs typeface="Arial" panose="020B0604020202020204" pitchFamily="34" charset="0"/>
                        </a:rPr>
                        <a:t>N</a:t>
                      </a:r>
                    </a:p>
                  </a:txBody>
                  <a:tcPr/>
                </a:tc>
                <a:tc>
                  <a:txBody>
                    <a:bodyPr/>
                    <a:lstStyle/>
                    <a:p>
                      <a:pPr algn="ctr"/>
                      <a:r>
                        <a:rPr lang="en-US" dirty="0">
                          <a:latin typeface="Arial" panose="020B0604020202020204" pitchFamily="34" charset="0"/>
                          <a:cs typeface="Arial" panose="020B0604020202020204" pitchFamily="34" charset="0"/>
                        </a:rPr>
                        <a:t>Proportion</a:t>
                      </a:r>
                    </a:p>
                  </a:txBody>
                  <a:tcPr/>
                </a:tc>
                <a:extLst>
                  <a:ext uri="{0D108BD9-81ED-4DB2-BD59-A6C34878D82A}">
                    <a16:rowId xmlns:a16="http://schemas.microsoft.com/office/drawing/2014/main" val="1655670766"/>
                  </a:ext>
                </a:extLst>
              </a:tr>
              <a:tr h="370840">
                <a:tc>
                  <a:txBody>
                    <a:bodyPr/>
                    <a:lstStyle/>
                    <a:p>
                      <a:r>
                        <a:rPr lang="en-US" dirty="0">
                          <a:latin typeface="Arial" panose="020B0604020202020204" pitchFamily="34" charset="0"/>
                          <a:cs typeface="Arial" panose="020B0604020202020204" pitchFamily="34" charset="0"/>
                        </a:rPr>
                        <a:t>Hypertension</a:t>
                      </a:r>
                    </a:p>
                  </a:txBody>
                  <a:tcPr/>
                </a:tc>
                <a:tc>
                  <a:txBody>
                    <a:bodyPr/>
                    <a:lstStyle/>
                    <a:p>
                      <a:pPr algn="ctr"/>
                      <a:r>
                        <a:rPr lang="en-US" dirty="0">
                          <a:latin typeface="Arial" panose="020B0604020202020204" pitchFamily="34" charset="0"/>
                          <a:cs typeface="Arial" panose="020B0604020202020204" pitchFamily="34" charset="0"/>
                        </a:rPr>
                        <a:t>818</a:t>
                      </a:r>
                    </a:p>
                  </a:txBody>
                  <a:tcPr/>
                </a:tc>
                <a:tc>
                  <a:txBody>
                    <a:bodyPr/>
                    <a:lstStyle/>
                    <a:p>
                      <a:pPr algn="ctr"/>
                      <a:r>
                        <a:rPr lang="en-US" dirty="0">
                          <a:latin typeface="Arial" panose="020B0604020202020204" pitchFamily="34" charset="0"/>
                          <a:cs typeface="Arial" panose="020B0604020202020204" pitchFamily="34" charset="0"/>
                        </a:rPr>
                        <a:t>21.2*</a:t>
                      </a:r>
                    </a:p>
                  </a:txBody>
                  <a:tcPr/>
                </a:tc>
                <a:tc>
                  <a:txBody>
                    <a:bodyPr/>
                    <a:lstStyle/>
                    <a:p>
                      <a:pPr algn="ctr"/>
                      <a:r>
                        <a:rPr lang="en-US" dirty="0">
                          <a:latin typeface="Arial" panose="020B0604020202020204" pitchFamily="34" charset="0"/>
                          <a:cs typeface="Arial" panose="020B0604020202020204" pitchFamily="34" charset="0"/>
                        </a:rPr>
                        <a:t>165,665</a:t>
                      </a:r>
                    </a:p>
                  </a:txBody>
                  <a:tcPr/>
                </a:tc>
                <a:tc>
                  <a:txBody>
                    <a:bodyPr/>
                    <a:lstStyle/>
                    <a:p>
                      <a:pPr algn="ctr"/>
                      <a:r>
                        <a:rPr lang="en-US" dirty="0">
                          <a:latin typeface="Arial" panose="020B0604020202020204" pitchFamily="34" charset="0"/>
                          <a:cs typeface="Arial" panose="020B0604020202020204" pitchFamily="34" charset="0"/>
                        </a:rPr>
                        <a:t>15.9</a:t>
                      </a:r>
                    </a:p>
                  </a:txBody>
                  <a:tcPr/>
                </a:tc>
                <a:extLst>
                  <a:ext uri="{0D108BD9-81ED-4DB2-BD59-A6C34878D82A}">
                    <a16:rowId xmlns:a16="http://schemas.microsoft.com/office/drawing/2014/main" val="1615816777"/>
                  </a:ext>
                </a:extLst>
              </a:tr>
              <a:tr h="370840">
                <a:tc>
                  <a:txBody>
                    <a:bodyPr/>
                    <a:lstStyle/>
                    <a:p>
                      <a:r>
                        <a:rPr lang="en-US" dirty="0">
                          <a:latin typeface="Arial" panose="020B0604020202020204" pitchFamily="34" charset="0"/>
                          <a:cs typeface="Arial" panose="020B0604020202020204" pitchFamily="34" charset="0"/>
                        </a:rPr>
                        <a:t>Diabetes</a:t>
                      </a:r>
                    </a:p>
                  </a:txBody>
                  <a:tcPr/>
                </a:tc>
                <a:tc>
                  <a:txBody>
                    <a:bodyPr/>
                    <a:lstStyle/>
                    <a:p>
                      <a:pPr algn="ctr"/>
                      <a:r>
                        <a:rPr lang="en-US" dirty="0">
                          <a:latin typeface="Arial" panose="020B0604020202020204" pitchFamily="34" charset="0"/>
                          <a:cs typeface="Arial" panose="020B0604020202020204" pitchFamily="34" charset="0"/>
                        </a:rPr>
                        <a:t>443</a:t>
                      </a:r>
                    </a:p>
                  </a:txBody>
                  <a:tcPr/>
                </a:tc>
                <a:tc>
                  <a:txBody>
                    <a:bodyPr/>
                    <a:lstStyle/>
                    <a:p>
                      <a:pPr algn="ctr"/>
                      <a:r>
                        <a:rPr lang="en-US" dirty="0">
                          <a:latin typeface="Arial" panose="020B0604020202020204" pitchFamily="34" charset="0"/>
                          <a:cs typeface="Arial" panose="020B0604020202020204" pitchFamily="34" charset="0"/>
                        </a:rPr>
                        <a:t>11.5*</a:t>
                      </a:r>
                    </a:p>
                  </a:txBody>
                  <a:tcPr/>
                </a:tc>
                <a:tc>
                  <a:txBody>
                    <a:bodyPr/>
                    <a:lstStyle/>
                    <a:p>
                      <a:pPr algn="ctr"/>
                      <a:r>
                        <a:rPr lang="en-US" dirty="0">
                          <a:latin typeface="Arial" panose="020B0604020202020204" pitchFamily="34" charset="0"/>
                          <a:cs typeface="Arial" panose="020B0604020202020204" pitchFamily="34" charset="0"/>
                        </a:rPr>
                        <a:t>68,565</a:t>
                      </a:r>
                    </a:p>
                  </a:txBody>
                  <a:tcPr/>
                </a:tc>
                <a:tc>
                  <a:txBody>
                    <a:bodyPr/>
                    <a:lstStyle/>
                    <a:p>
                      <a:pPr algn="ctr"/>
                      <a:r>
                        <a:rPr lang="en-US" dirty="0">
                          <a:latin typeface="Arial" panose="020B0604020202020204" pitchFamily="34" charset="0"/>
                          <a:cs typeface="Arial" panose="020B0604020202020204" pitchFamily="34" charset="0"/>
                        </a:rPr>
                        <a:t>6.6</a:t>
                      </a:r>
                    </a:p>
                  </a:txBody>
                  <a:tcPr/>
                </a:tc>
                <a:extLst>
                  <a:ext uri="{0D108BD9-81ED-4DB2-BD59-A6C34878D82A}">
                    <a16:rowId xmlns:a16="http://schemas.microsoft.com/office/drawing/2014/main" val="4152822982"/>
                  </a:ext>
                </a:extLst>
              </a:tr>
              <a:tr h="370840">
                <a:tc>
                  <a:txBody>
                    <a:bodyPr/>
                    <a:lstStyle/>
                    <a:p>
                      <a:r>
                        <a:rPr lang="en-US" dirty="0">
                          <a:latin typeface="Arial" panose="020B0604020202020204" pitchFamily="34" charset="0"/>
                          <a:cs typeface="Arial" panose="020B0604020202020204" pitchFamily="34" charset="0"/>
                        </a:rPr>
                        <a:t>Dyslipidemia</a:t>
                      </a:r>
                    </a:p>
                  </a:txBody>
                  <a:tcPr/>
                </a:tc>
                <a:tc>
                  <a:txBody>
                    <a:bodyPr/>
                    <a:lstStyle/>
                    <a:p>
                      <a:pPr algn="ctr"/>
                      <a:r>
                        <a:rPr lang="en-US" dirty="0">
                          <a:latin typeface="Arial" panose="020B0604020202020204" pitchFamily="34" charset="0"/>
                          <a:cs typeface="Arial" panose="020B0604020202020204" pitchFamily="34" charset="0"/>
                        </a:rPr>
                        <a:t>896</a:t>
                      </a:r>
                    </a:p>
                  </a:txBody>
                  <a:tcPr/>
                </a:tc>
                <a:tc>
                  <a:txBody>
                    <a:bodyPr/>
                    <a:lstStyle/>
                    <a:p>
                      <a:pPr algn="ctr"/>
                      <a:r>
                        <a:rPr lang="en-US" dirty="0">
                          <a:latin typeface="Arial" panose="020B0604020202020204" pitchFamily="34" charset="0"/>
                          <a:cs typeface="Arial" panose="020B0604020202020204" pitchFamily="34" charset="0"/>
                        </a:rPr>
                        <a:t>23.3*</a:t>
                      </a:r>
                    </a:p>
                  </a:txBody>
                  <a:tcPr/>
                </a:tc>
                <a:tc>
                  <a:txBody>
                    <a:bodyPr/>
                    <a:lstStyle/>
                    <a:p>
                      <a:pPr algn="ctr"/>
                      <a:r>
                        <a:rPr lang="en-US" dirty="0">
                          <a:latin typeface="Arial" panose="020B0604020202020204" pitchFamily="34" charset="0"/>
                          <a:cs typeface="Arial" panose="020B0604020202020204" pitchFamily="34" charset="0"/>
                        </a:rPr>
                        <a:t>184,291</a:t>
                      </a:r>
                    </a:p>
                  </a:txBody>
                  <a:tcPr/>
                </a:tc>
                <a:tc>
                  <a:txBody>
                    <a:bodyPr/>
                    <a:lstStyle/>
                    <a:p>
                      <a:pPr algn="ctr"/>
                      <a:r>
                        <a:rPr lang="en-US" dirty="0">
                          <a:latin typeface="Arial" panose="020B0604020202020204" pitchFamily="34" charset="0"/>
                          <a:cs typeface="Arial" panose="020B0604020202020204" pitchFamily="34" charset="0"/>
                        </a:rPr>
                        <a:t>17.6</a:t>
                      </a:r>
                    </a:p>
                  </a:txBody>
                  <a:tcPr/>
                </a:tc>
                <a:extLst>
                  <a:ext uri="{0D108BD9-81ED-4DB2-BD59-A6C34878D82A}">
                    <a16:rowId xmlns:a16="http://schemas.microsoft.com/office/drawing/2014/main" val="3045363850"/>
                  </a:ext>
                </a:extLst>
              </a:tr>
            </a:tbl>
          </a:graphicData>
        </a:graphic>
      </p:graphicFrame>
      <p:sp>
        <p:nvSpPr>
          <p:cNvPr id="6" name="TextBox 5">
            <a:extLst>
              <a:ext uri="{FF2B5EF4-FFF2-40B4-BE49-F238E27FC236}">
                <a16:creationId xmlns:a16="http://schemas.microsoft.com/office/drawing/2014/main" id="{C5648BB1-86A3-D7CE-88B6-C7C30BE54615}"/>
              </a:ext>
            </a:extLst>
          </p:cNvPr>
          <p:cNvSpPr txBox="1"/>
          <p:nvPr/>
        </p:nvSpPr>
        <p:spPr>
          <a:xfrm>
            <a:off x="3444376" y="5081779"/>
            <a:ext cx="106952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p&lt;0.001</a:t>
            </a:r>
          </a:p>
        </p:txBody>
      </p:sp>
      <p:pic>
        <p:nvPicPr>
          <p:cNvPr id="10" name="Picture 9" descr="A close-up of a white background&#10;&#10;Description automatically generated">
            <a:extLst>
              <a:ext uri="{FF2B5EF4-FFF2-40B4-BE49-F238E27FC236}">
                <a16:creationId xmlns:a16="http://schemas.microsoft.com/office/drawing/2014/main" id="{A0C3CDAA-F14D-CBD3-5EFC-1EA9FE695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780" y="1472707"/>
            <a:ext cx="6165936" cy="1335000"/>
          </a:xfrm>
          <a:prstGeom prst="rect">
            <a:avLst/>
          </a:prstGeom>
          <a:ln>
            <a:solidFill>
              <a:schemeClr val="tx1"/>
            </a:solidFill>
          </a:ln>
        </p:spPr>
      </p:pic>
      <p:sp>
        <p:nvSpPr>
          <p:cNvPr id="11" name="TextBox 10">
            <a:extLst>
              <a:ext uri="{FF2B5EF4-FFF2-40B4-BE49-F238E27FC236}">
                <a16:creationId xmlns:a16="http://schemas.microsoft.com/office/drawing/2014/main" id="{26EBE046-DCFD-6203-BED9-4D79A92D7D4E}"/>
              </a:ext>
            </a:extLst>
          </p:cNvPr>
          <p:cNvSpPr txBox="1"/>
          <p:nvPr/>
        </p:nvSpPr>
        <p:spPr>
          <a:xfrm>
            <a:off x="471183" y="6305764"/>
            <a:ext cx="3299106"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Triant</a:t>
            </a:r>
            <a:r>
              <a:rPr lang="en-US" sz="1400" dirty="0">
                <a:latin typeface="Arial" panose="020B0604020202020204" pitchFamily="34" charset="0"/>
                <a:cs typeface="Arial" panose="020B0604020202020204" pitchFamily="34" charset="0"/>
              </a:rPr>
              <a:t> et al. JCEM 2007;92</a:t>
            </a:r>
          </a:p>
        </p:txBody>
      </p:sp>
      <p:sp>
        <p:nvSpPr>
          <p:cNvPr id="12" name="Rectangle 11">
            <a:extLst>
              <a:ext uri="{FF2B5EF4-FFF2-40B4-BE49-F238E27FC236}">
                <a16:creationId xmlns:a16="http://schemas.microsoft.com/office/drawing/2014/main" id="{F694AFA7-E63C-C172-6D42-7EDB834EAA49}"/>
              </a:ext>
            </a:extLst>
          </p:cNvPr>
          <p:cNvSpPr/>
          <p:nvPr/>
        </p:nvSpPr>
        <p:spPr>
          <a:xfrm>
            <a:off x="6713316" y="3819647"/>
            <a:ext cx="1273216" cy="11390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73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9CB9-4F17-0912-09CE-1DF5E9E9E9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66154E-02BD-78A9-4AB6-841D4AF5F959}"/>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p:txBody>
      </p:sp>
      <p:sp>
        <p:nvSpPr>
          <p:cNvPr id="3" name="Text Placeholder 2">
            <a:extLst>
              <a:ext uri="{FF2B5EF4-FFF2-40B4-BE49-F238E27FC236}">
                <a16:creationId xmlns:a16="http://schemas.microsoft.com/office/drawing/2014/main" id="{5B0E2837-02F0-DF4D-BB23-245B40A96349}"/>
              </a:ext>
            </a:extLst>
          </p:cNvPr>
          <p:cNvSpPr>
            <a:spLocks noGrp="1"/>
          </p:cNvSpPr>
          <p:nvPr>
            <p:ph type="body" sz="quarter" idx="10"/>
          </p:nvPr>
        </p:nvSpPr>
        <p:spPr/>
        <p:txBody>
          <a:bodyPr/>
          <a:lstStyle/>
          <a:p>
            <a:r>
              <a:rPr lang="en-US" dirty="0"/>
              <a:t>Mechanistic Pathways</a:t>
            </a:r>
          </a:p>
        </p:txBody>
      </p:sp>
      <p:graphicFrame>
        <p:nvGraphicFramePr>
          <p:cNvPr id="8" name="Table 7">
            <a:extLst>
              <a:ext uri="{FF2B5EF4-FFF2-40B4-BE49-F238E27FC236}">
                <a16:creationId xmlns:a16="http://schemas.microsoft.com/office/drawing/2014/main" id="{5F66225C-9125-A1B8-FA1C-FEA3B96283A8}"/>
              </a:ext>
            </a:extLst>
          </p:cNvPr>
          <p:cNvGraphicFramePr>
            <a:graphicFrameLocks noGrp="1"/>
          </p:cNvGraphicFramePr>
          <p:nvPr>
            <p:extLst>
              <p:ext uri="{D42A27DB-BD31-4B8C-83A1-F6EECF244321}">
                <p14:modId xmlns:p14="http://schemas.microsoft.com/office/powerpoint/2010/main" val="3592621337"/>
              </p:ext>
            </p:extLst>
          </p:nvPr>
        </p:nvGraphicFramePr>
        <p:xfrm>
          <a:off x="3843672" y="1688479"/>
          <a:ext cx="8128002" cy="4648200"/>
        </p:xfrm>
        <a:graphic>
          <a:graphicData uri="http://schemas.openxmlformats.org/drawingml/2006/table">
            <a:tbl>
              <a:tblPr firstRow="1" bandRow="1">
                <a:tableStyleId>{7DF18680-E054-41AD-8BC1-D1AEF772440D}</a:tableStyleId>
              </a:tblPr>
              <a:tblGrid>
                <a:gridCol w="1778195">
                  <a:extLst>
                    <a:ext uri="{9D8B030D-6E8A-4147-A177-3AD203B41FA5}">
                      <a16:colId xmlns:a16="http://schemas.microsoft.com/office/drawing/2014/main" val="1947887820"/>
                    </a:ext>
                  </a:extLst>
                </a:gridCol>
                <a:gridCol w="1278467">
                  <a:extLst>
                    <a:ext uri="{9D8B030D-6E8A-4147-A177-3AD203B41FA5}">
                      <a16:colId xmlns:a16="http://schemas.microsoft.com/office/drawing/2014/main" val="727811511"/>
                    </a:ext>
                  </a:extLst>
                </a:gridCol>
                <a:gridCol w="1363133">
                  <a:extLst>
                    <a:ext uri="{9D8B030D-6E8A-4147-A177-3AD203B41FA5}">
                      <a16:colId xmlns:a16="http://schemas.microsoft.com/office/drawing/2014/main" val="3881257736"/>
                    </a:ext>
                  </a:extLst>
                </a:gridCol>
                <a:gridCol w="1295400">
                  <a:extLst>
                    <a:ext uri="{9D8B030D-6E8A-4147-A177-3AD203B41FA5}">
                      <a16:colId xmlns:a16="http://schemas.microsoft.com/office/drawing/2014/main" val="1819119251"/>
                    </a:ext>
                  </a:extLst>
                </a:gridCol>
                <a:gridCol w="1388534">
                  <a:extLst>
                    <a:ext uri="{9D8B030D-6E8A-4147-A177-3AD203B41FA5}">
                      <a16:colId xmlns:a16="http://schemas.microsoft.com/office/drawing/2014/main" val="368828224"/>
                    </a:ext>
                  </a:extLst>
                </a:gridCol>
                <a:gridCol w="1024273">
                  <a:extLst>
                    <a:ext uri="{9D8B030D-6E8A-4147-A177-3AD203B41FA5}">
                      <a16:colId xmlns:a16="http://schemas.microsoft.com/office/drawing/2014/main" val="245475633"/>
                    </a:ext>
                  </a:extLst>
                </a:gridCol>
              </a:tblGrid>
              <a:tr h="370840">
                <a:tc>
                  <a:txBody>
                    <a:bodyPr/>
                    <a:lstStyle/>
                    <a:p>
                      <a:pPr algn="ctr"/>
                      <a:r>
                        <a:rPr lang="en-US" sz="1400" i="1" u="none" dirty="0">
                          <a:latin typeface="Arial" panose="020B0604020202020204" pitchFamily="34" charset="0"/>
                          <a:cs typeface="Arial" panose="020B0604020202020204" pitchFamily="34" charset="0"/>
                        </a:rPr>
                        <a:t>WOMEN</a:t>
                      </a:r>
                    </a:p>
                  </a:txBody>
                  <a:tcPr/>
                </a:tc>
                <a:tc>
                  <a:txBody>
                    <a:bodyPr/>
                    <a:lstStyle/>
                    <a:p>
                      <a:pPr algn="ctr"/>
                      <a:r>
                        <a:rPr lang="en-US" sz="1400" dirty="0">
                          <a:latin typeface="Arial" panose="020B0604020202020204" pitchFamily="34" charset="0"/>
                          <a:cs typeface="Arial" panose="020B0604020202020204" pitchFamily="34" charset="0"/>
                        </a:rPr>
                        <a:t>All</a:t>
                      </a:r>
                    </a:p>
                    <a:p>
                      <a:pPr algn="ctr"/>
                      <a:r>
                        <a:rPr lang="en-US" sz="1400" dirty="0">
                          <a:latin typeface="Arial" panose="020B0604020202020204" pitchFamily="34" charset="0"/>
                          <a:cs typeface="Arial" panose="020B0604020202020204" pitchFamily="34" charset="0"/>
                        </a:rPr>
                        <a:t>(n=673)</a:t>
                      </a:r>
                    </a:p>
                  </a:txBody>
                  <a:tcPr/>
                </a:tc>
                <a:tc>
                  <a:txBody>
                    <a:bodyPr/>
                    <a:lstStyle/>
                    <a:p>
                      <a:pPr algn="ctr"/>
                      <a:r>
                        <a:rPr lang="en-US" sz="1400">
                          <a:latin typeface="Arial" panose="020B0604020202020204" pitchFamily="34" charset="0"/>
                          <a:cs typeface="Arial" panose="020B0604020202020204" pitchFamily="34" charset="0"/>
                        </a:rPr>
                        <a:t>Black</a:t>
                      </a:r>
                    </a:p>
                    <a:p>
                      <a:pPr algn="ctr"/>
                      <a:r>
                        <a:rPr lang="en-US" sz="1400">
                          <a:latin typeface="Arial" panose="020B0604020202020204" pitchFamily="34" charset="0"/>
                          <a:cs typeface="Arial" panose="020B0604020202020204" pitchFamily="34" charset="0"/>
                        </a:rPr>
                        <a:t>(n=387)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White</a:t>
                      </a:r>
                    </a:p>
                    <a:p>
                      <a:pPr algn="ctr"/>
                      <a:r>
                        <a:rPr lang="en-US" sz="1400" dirty="0">
                          <a:latin typeface="Arial" panose="020B0604020202020204" pitchFamily="34" charset="0"/>
                          <a:cs typeface="Arial" panose="020B0604020202020204" pitchFamily="34" charset="0"/>
                        </a:rPr>
                        <a:t>(n=176)</a:t>
                      </a:r>
                    </a:p>
                  </a:txBody>
                  <a:tcPr/>
                </a:tc>
                <a:tc>
                  <a:txBody>
                    <a:bodyPr/>
                    <a:lstStyle/>
                    <a:p>
                      <a:pPr algn="ctr"/>
                      <a:r>
                        <a:rPr lang="en-US" sz="1400" dirty="0">
                          <a:latin typeface="Arial" panose="020B0604020202020204" pitchFamily="34" charset="0"/>
                          <a:cs typeface="Arial" panose="020B0604020202020204" pitchFamily="34" charset="0"/>
                        </a:rPr>
                        <a:t>Hispanic</a:t>
                      </a:r>
                    </a:p>
                    <a:p>
                      <a:pPr algn="ctr"/>
                      <a:r>
                        <a:rPr lang="en-US" sz="1400" dirty="0">
                          <a:latin typeface="Arial" panose="020B0604020202020204" pitchFamily="34" charset="0"/>
                          <a:cs typeface="Arial" panose="020B0604020202020204" pitchFamily="34" charset="0"/>
                        </a:rPr>
                        <a:t>(n=110)</a:t>
                      </a:r>
                    </a:p>
                  </a:txBody>
                  <a:tcPr/>
                </a:tc>
                <a:tc>
                  <a:txBody>
                    <a:bodyPr/>
                    <a:lstStyle/>
                    <a:p>
                      <a:pPr algn="ctr"/>
                      <a:r>
                        <a:rPr lang="en-US" sz="1400" dirty="0">
                          <a:latin typeface="Arial" panose="020B0604020202020204" pitchFamily="34" charset="0"/>
                          <a:cs typeface="Arial" panose="020B0604020202020204" pitchFamily="34" charset="0"/>
                        </a:rPr>
                        <a:t>P-value</a:t>
                      </a:r>
                    </a:p>
                  </a:txBody>
                  <a:tcPr/>
                </a:tc>
                <a:extLst>
                  <a:ext uri="{0D108BD9-81ED-4DB2-BD59-A6C34878D82A}">
                    <a16:rowId xmlns:a16="http://schemas.microsoft.com/office/drawing/2014/main" val="1106681456"/>
                  </a:ext>
                </a:extLst>
              </a:tr>
              <a:tr h="370840">
                <a:tc>
                  <a:txBody>
                    <a:bodyPr/>
                    <a:lstStyle/>
                    <a:p>
                      <a:r>
                        <a:rPr lang="en-US" sz="1400" dirty="0">
                          <a:latin typeface="Arial" panose="020B0604020202020204" pitchFamily="34" charset="0"/>
                          <a:cs typeface="Arial" panose="020B0604020202020204" pitchFamily="34" charset="0"/>
                        </a:rPr>
                        <a:t>Median age (IQR)</a:t>
                      </a:r>
                    </a:p>
                  </a:txBody>
                  <a:tcPr/>
                </a:tc>
                <a:tc>
                  <a:txBody>
                    <a:bodyPr/>
                    <a:lstStyle/>
                    <a:p>
                      <a:pPr algn="ctr"/>
                      <a:r>
                        <a:rPr lang="en-US" sz="1400">
                          <a:latin typeface="Arial" panose="020B0604020202020204" pitchFamily="34" charset="0"/>
                          <a:cs typeface="Arial" panose="020B0604020202020204" pitchFamily="34" charset="0"/>
                        </a:rPr>
                        <a:t>43 (39-51)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44 (38-50)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46 (40-52)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46 (40-51)</a:t>
                      </a:r>
                    </a:p>
                  </a:txBody>
                  <a:tcPr/>
                </a:tc>
                <a:tc>
                  <a:txBody>
                    <a:bodyPr/>
                    <a:lstStyle/>
                    <a:p>
                      <a:pPr algn="ctr"/>
                      <a:r>
                        <a:rPr lang="en-US" sz="1400" dirty="0">
                          <a:latin typeface="Arial" panose="020B0604020202020204" pitchFamily="34" charset="0"/>
                          <a:cs typeface="Arial" panose="020B0604020202020204" pitchFamily="34" charset="0"/>
                        </a:rPr>
                        <a:t>0.009</a:t>
                      </a:r>
                    </a:p>
                  </a:txBody>
                  <a:tcPr/>
                </a:tc>
                <a:extLst>
                  <a:ext uri="{0D108BD9-81ED-4DB2-BD59-A6C34878D82A}">
                    <a16:rowId xmlns:a16="http://schemas.microsoft.com/office/drawing/2014/main" val="1993704485"/>
                  </a:ext>
                </a:extLst>
              </a:tr>
              <a:tr h="370840">
                <a:tc>
                  <a:txBody>
                    <a:bodyPr/>
                    <a:lstStyle/>
                    <a:p>
                      <a:r>
                        <a:rPr lang="en-US" sz="1400" dirty="0">
                          <a:latin typeface="Arial" panose="020B0604020202020204" pitchFamily="34" charset="0"/>
                          <a:cs typeface="Arial" panose="020B0604020202020204" pitchFamily="34" charset="0"/>
                        </a:rPr>
                        <a:t>Tobacco use, n(%)</a:t>
                      </a:r>
                    </a:p>
                  </a:txBody>
                  <a:tcPr/>
                </a:tc>
                <a:tc>
                  <a:txBody>
                    <a:bodyPr/>
                    <a:lstStyle/>
                    <a:p>
                      <a:pPr algn="ctr"/>
                      <a:r>
                        <a:rPr lang="en-US" sz="1400">
                          <a:latin typeface="Arial" panose="020B0604020202020204" pitchFamily="34" charset="0"/>
                          <a:cs typeface="Arial" panose="020B0604020202020204" pitchFamily="34" charset="0"/>
                        </a:rPr>
                        <a:t>399 (59%)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222 (57)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120 (68)</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57 (52)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0.019</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87263225"/>
                  </a:ext>
                </a:extLst>
              </a:tr>
              <a:tr h="370840">
                <a:tc>
                  <a:txBody>
                    <a:bodyPr/>
                    <a:lstStyle/>
                    <a:p>
                      <a:r>
                        <a:rPr lang="en-US" sz="1400" dirty="0">
                          <a:latin typeface="Arial" panose="020B0604020202020204" pitchFamily="34" charset="0"/>
                          <a:cs typeface="Arial" panose="020B0604020202020204" pitchFamily="34" charset="0"/>
                        </a:rPr>
                        <a:t>Nadir CD4+ T-cell count (IQR)</a:t>
                      </a:r>
                    </a:p>
                  </a:txBody>
                  <a:tcPr/>
                </a:tc>
                <a:tc>
                  <a:txBody>
                    <a:bodyPr/>
                    <a:lstStyle/>
                    <a:p>
                      <a:pPr algn="ctr"/>
                      <a:r>
                        <a:rPr lang="en-US" sz="1400" dirty="0">
                          <a:latin typeface="Arial" panose="020B0604020202020204" pitchFamily="34" charset="0"/>
                          <a:cs typeface="Arial" panose="020B0604020202020204" pitchFamily="34" charset="0"/>
                        </a:rPr>
                        <a:t>176 (48-295)</a:t>
                      </a:r>
                    </a:p>
                  </a:txBody>
                  <a:tcPr/>
                </a:tc>
                <a:tc>
                  <a:txBody>
                    <a:bodyPr/>
                    <a:lstStyle/>
                    <a:p>
                      <a:pPr algn="ctr"/>
                      <a:r>
                        <a:rPr lang="en-US" sz="1400" dirty="0">
                          <a:latin typeface="Arial" panose="020B0604020202020204" pitchFamily="34" charset="0"/>
                          <a:cs typeface="Arial" panose="020B0604020202020204" pitchFamily="34" charset="0"/>
                        </a:rPr>
                        <a:t>177 (44-295)</a:t>
                      </a:r>
                    </a:p>
                  </a:txBody>
                  <a:tcPr/>
                </a:tc>
                <a:tc>
                  <a:txBody>
                    <a:bodyPr/>
                    <a:lstStyle/>
                    <a:p>
                      <a:pPr algn="ctr"/>
                      <a:r>
                        <a:rPr lang="en-US" sz="1400" dirty="0">
                          <a:latin typeface="Arial" panose="020B0604020202020204" pitchFamily="34" charset="0"/>
                          <a:cs typeface="Arial" panose="020B0604020202020204" pitchFamily="34" charset="0"/>
                        </a:rPr>
                        <a:t>174 (54-322)</a:t>
                      </a:r>
                    </a:p>
                  </a:txBody>
                  <a:tcPr/>
                </a:tc>
                <a:tc>
                  <a:txBody>
                    <a:bodyPr/>
                    <a:lstStyle/>
                    <a:p>
                      <a:pPr algn="ctr"/>
                      <a:r>
                        <a:rPr lang="en-US" sz="1400" dirty="0">
                          <a:latin typeface="Arial" panose="020B0604020202020204" pitchFamily="34" charset="0"/>
                          <a:cs typeface="Arial" panose="020B0604020202020204" pitchFamily="34" charset="0"/>
                        </a:rPr>
                        <a:t>195 (46-289)</a:t>
                      </a:r>
                    </a:p>
                  </a:txBody>
                  <a:tcPr/>
                </a:tc>
                <a:tc>
                  <a:txBody>
                    <a:bodyPr/>
                    <a:lstStyle/>
                    <a:p>
                      <a:pPr algn="ctr"/>
                      <a:r>
                        <a:rPr lang="en-US" sz="1400" dirty="0">
                          <a:latin typeface="Arial" panose="020B0604020202020204" pitchFamily="34" charset="0"/>
                          <a:cs typeface="Arial" panose="020B0604020202020204" pitchFamily="34" charset="0"/>
                        </a:rPr>
                        <a:t>0.595</a:t>
                      </a:r>
                    </a:p>
                  </a:txBody>
                  <a:tcPr/>
                </a:tc>
                <a:extLst>
                  <a:ext uri="{0D108BD9-81ED-4DB2-BD59-A6C34878D82A}">
                    <a16:rowId xmlns:a16="http://schemas.microsoft.com/office/drawing/2014/main" val="2439506503"/>
                  </a:ext>
                </a:extLst>
              </a:tr>
              <a:tr h="0">
                <a:tc gridSpan="6">
                  <a:txBody>
                    <a:bodyPr/>
                    <a:lstStyle/>
                    <a:p>
                      <a:pPr algn="ctr"/>
                      <a:r>
                        <a:rPr lang="en-US" sz="1200" b="1" i="1" dirty="0">
                          <a:latin typeface="Arial" panose="020B0604020202020204" pitchFamily="34" charset="0"/>
                          <a:cs typeface="Arial" panose="020B0604020202020204" pitchFamily="34" charset="0"/>
                        </a:rPr>
                        <a:t>Prevalence ratio (95% CI)</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i="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7851303"/>
                  </a:ext>
                </a:extLst>
              </a:tr>
              <a:tr h="370840">
                <a:tc>
                  <a:txBody>
                    <a:bodyPr/>
                    <a:lstStyle/>
                    <a:p>
                      <a:r>
                        <a:rPr lang="en-US" sz="1400" dirty="0">
                          <a:latin typeface="Arial" panose="020B0604020202020204" pitchFamily="34" charset="0"/>
                          <a:cs typeface="Arial" panose="020B0604020202020204" pitchFamily="34" charset="0"/>
                        </a:rPr>
                        <a:t>Hypertension</a:t>
                      </a:r>
                    </a:p>
                  </a:txBody>
                  <a:tcPr/>
                </a:tc>
                <a:tc>
                  <a:txBody>
                    <a:bodyPr/>
                    <a:lstStyle/>
                    <a:p>
                      <a:pPr algn="ctr"/>
                      <a:r>
                        <a:rPr lang="en-US" sz="1400">
                          <a:latin typeface="Arial" panose="020B0604020202020204" pitchFamily="34" charset="0"/>
                          <a:cs typeface="Arial" panose="020B0604020202020204" pitchFamily="34" charset="0"/>
                        </a:rPr>
                        <a:t>57 (54, 61)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58 (53, 63)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55 (47, 63)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60 (50, 69)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0.71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6764866"/>
                  </a:ext>
                </a:extLst>
              </a:tr>
              <a:tr h="370840">
                <a:tc>
                  <a:txBody>
                    <a:bodyPr/>
                    <a:lstStyle/>
                    <a:p>
                      <a:r>
                        <a:rPr lang="en-US" sz="1400" dirty="0">
                          <a:latin typeface="Arial" panose="020B0604020202020204" pitchFamily="34" charset="0"/>
                          <a:cs typeface="Arial" panose="020B0604020202020204" pitchFamily="34" charset="0"/>
                        </a:rPr>
                        <a:t>Obesity</a:t>
                      </a:r>
                    </a:p>
                  </a:txBody>
                  <a:tcPr/>
                </a:tc>
                <a:tc>
                  <a:txBody>
                    <a:bodyPr/>
                    <a:lstStyle/>
                    <a:p>
                      <a:pPr algn="ctr"/>
                      <a:r>
                        <a:rPr lang="en-US" sz="1400">
                          <a:latin typeface="Arial" panose="020B0604020202020204" pitchFamily="34" charset="0"/>
                          <a:cs typeface="Arial" panose="020B0604020202020204" pitchFamily="34" charset="0"/>
                        </a:rPr>
                        <a:t>32 (28, 36)</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36 (31, 41)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16 (11, 24)</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40 (31, 51)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&lt;0.001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49743"/>
                  </a:ext>
                </a:extLst>
              </a:tr>
              <a:tr h="370840">
                <a:tc>
                  <a:txBody>
                    <a:bodyPr/>
                    <a:lstStyle/>
                    <a:p>
                      <a:r>
                        <a:rPr lang="en-US" sz="1400" dirty="0">
                          <a:latin typeface="Arial" panose="020B0604020202020204" pitchFamily="34" charset="0"/>
                          <a:cs typeface="Arial" panose="020B0604020202020204" pitchFamily="34" charset="0"/>
                        </a:rPr>
                        <a:t>Dyslipidemia</a:t>
                      </a:r>
                    </a:p>
                  </a:txBody>
                  <a:tcPr/>
                </a:tc>
                <a:tc>
                  <a:txBody>
                    <a:bodyPr/>
                    <a:lstStyle/>
                    <a:p>
                      <a:pPr algn="ctr"/>
                      <a:r>
                        <a:rPr lang="en-US" sz="1400">
                          <a:latin typeface="Arial" panose="020B0604020202020204" pitchFamily="34" charset="0"/>
                          <a:cs typeface="Arial" panose="020B0604020202020204" pitchFamily="34" charset="0"/>
                        </a:rPr>
                        <a:t>67 (64, 71)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59 (54, 64)</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81 (75, 87)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76 (66, 83)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&lt;0.001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816922"/>
                  </a:ext>
                </a:extLst>
              </a:tr>
              <a:tr h="370840">
                <a:tc>
                  <a:txBody>
                    <a:bodyPr/>
                    <a:lstStyle/>
                    <a:p>
                      <a:r>
                        <a:rPr lang="en-US" sz="1400" dirty="0">
                          <a:latin typeface="Arial" panose="020B0604020202020204" pitchFamily="34" charset="0"/>
                          <a:cs typeface="Arial" panose="020B0604020202020204" pitchFamily="34" charset="0"/>
                        </a:rPr>
                        <a:t>High Total Chol.</a:t>
                      </a:r>
                    </a:p>
                  </a:txBody>
                  <a:tcPr/>
                </a:tc>
                <a:tc>
                  <a:txBody>
                    <a:bodyPr/>
                    <a:lstStyle/>
                    <a:p>
                      <a:pPr algn="ctr"/>
                      <a:r>
                        <a:rPr lang="en-US" sz="1400">
                          <a:latin typeface="Arial" panose="020B0604020202020204" pitchFamily="34" charset="0"/>
                          <a:cs typeface="Arial" panose="020B0604020202020204" pitchFamily="34" charset="0"/>
                        </a:rPr>
                        <a:t>7 (5, 10)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(3, 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9 (4, 15)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11 (5, 21)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0.204</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6670173"/>
                  </a:ext>
                </a:extLst>
              </a:tr>
              <a:tr h="370840">
                <a:tc>
                  <a:txBody>
                    <a:bodyPr/>
                    <a:lstStyle/>
                    <a:p>
                      <a:r>
                        <a:rPr lang="en-US" sz="1400" dirty="0">
                          <a:latin typeface="Arial" panose="020B0604020202020204" pitchFamily="34" charset="0"/>
                          <a:cs typeface="Arial" panose="020B0604020202020204" pitchFamily="34" charset="0"/>
                        </a:rPr>
                        <a:t>Low HDL</a:t>
                      </a:r>
                    </a:p>
                  </a:txBody>
                  <a:tcPr/>
                </a:tc>
                <a:tc>
                  <a:txBody>
                    <a:bodyPr/>
                    <a:lstStyle/>
                    <a:p>
                      <a:pPr algn="ctr"/>
                      <a:r>
                        <a:rPr lang="en-US" sz="1400">
                          <a:latin typeface="Arial" panose="020B0604020202020204" pitchFamily="34" charset="0"/>
                          <a:cs typeface="Arial" panose="020B0604020202020204" pitchFamily="34" charset="0"/>
                        </a:rPr>
                        <a:t>27 (32, 32)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23 (17, 30)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33 (25, 43)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30 (19, 42)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0.125</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6712669"/>
                  </a:ext>
                </a:extLst>
              </a:tr>
              <a:tr h="370840">
                <a:tc>
                  <a:txBody>
                    <a:bodyPr/>
                    <a:lstStyle/>
                    <a:p>
                      <a:r>
                        <a:rPr lang="en-US" sz="1400" dirty="0">
                          <a:latin typeface="Arial" panose="020B0604020202020204" pitchFamily="34" charset="0"/>
                          <a:cs typeface="Arial" panose="020B0604020202020204" pitchFamily="34" charset="0"/>
                        </a:rPr>
                        <a:t>High LDL</a:t>
                      </a:r>
                    </a:p>
                  </a:txBody>
                  <a:tcPr/>
                </a:tc>
                <a:tc>
                  <a:txBody>
                    <a:bodyPr/>
                    <a:lstStyle/>
                    <a:p>
                      <a:pPr algn="ctr"/>
                      <a:r>
                        <a:rPr lang="en-US" sz="1400">
                          <a:latin typeface="Arial" panose="020B0604020202020204" pitchFamily="34" charset="0"/>
                          <a:cs typeface="Arial" panose="020B0604020202020204" pitchFamily="34" charset="0"/>
                        </a:rPr>
                        <a:t>5 (3, 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(3, 10)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 (1, 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(1, 13)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0.728</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9601361"/>
                  </a:ext>
                </a:extLst>
              </a:tr>
              <a:tr h="370840">
                <a:tc>
                  <a:txBody>
                    <a:bodyPr/>
                    <a:lstStyle/>
                    <a:p>
                      <a:r>
                        <a:rPr lang="en-US" sz="1400" dirty="0">
                          <a:latin typeface="Arial" panose="020B0604020202020204" pitchFamily="34" charset="0"/>
                          <a:cs typeface="Arial" panose="020B0604020202020204" pitchFamily="34" charset="0"/>
                        </a:rPr>
                        <a:t>High non-HDL</a:t>
                      </a:r>
                    </a:p>
                  </a:txBody>
                  <a:tcPr/>
                </a:tc>
                <a:tc>
                  <a:txBody>
                    <a:bodyPr/>
                    <a:lstStyle/>
                    <a:p>
                      <a:pPr algn="ctr"/>
                      <a:r>
                        <a:rPr lang="en-US" sz="1400" dirty="0">
                          <a:latin typeface="Arial" panose="020B0604020202020204" pitchFamily="34" charset="0"/>
                          <a:cs typeface="Arial" panose="020B0604020202020204" pitchFamily="34" charset="0"/>
                        </a:rPr>
                        <a:t>20 (16, 24)</a:t>
                      </a:r>
                    </a:p>
                  </a:txBody>
                  <a:tcPr/>
                </a:tc>
                <a:tc>
                  <a:txBody>
                    <a:bodyPr/>
                    <a:lstStyle/>
                    <a:p>
                      <a:pPr algn="ctr"/>
                      <a:r>
                        <a:rPr lang="en-US" sz="1400" dirty="0">
                          <a:latin typeface="Arial" panose="020B0604020202020204" pitchFamily="34" charset="0"/>
                          <a:cs typeface="Arial" panose="020B0604020202020204" pitchFamily="34" charset="0"/>
                        </a:rPr>
                        <a:t>13 (8, 18)</a:t>
                      </a:r>
                    </a:p>
                  </a:txBody>
                  <a:tcPr/>
                </a:tc>
                <a:tc>
                  <a:txBody>
                    <a:bodyPr/>
                    <a:lstStyle/>
                    <a:p>
                      <a:pPr algn="ctr"/>
                      <a:r>
                        <a:rPr lang="en-US" sz="1400" dirty="0">
                          <a:latin typeface="Arial" panose="020B0604020202020204" pitchFamily="34" charset="0"/>
                          <a:cs typeface="Arial" panose="020B0604020202020204" pitchFamily="34" charset="0"/>
                        </a:rPr>
                        <a:t>23 (16, 32)</a:t>
                      </a:r>
                    </a:p>
                  </a:txBody>
                  <a:tcPr/>
                </a:tc>
                <a:tc>
                  <a:txBody>
                    <a:bodyPr/>
                    <a:lstStyle/>
                    <a:p>
                      <a:pPr algn="ctr"/>
                      <a:r>
                        <a:rPr lang="en-US" sz="1400" dirty="0">
                          <a:latin typeface="Arial" panose="020B0604020202020204" pitchFamily="34" charset="0"/>
                          <a:cs typeface="Arial" panose="020B0604020202020204" pitchFamily="34" charset="0"/>
                        </a:rPr>
                        <a:t>34 (23, 47)</a:t>
                      </a:r>
                    </a:p>
                  </a:txBody>
                  <a:tcPr/>
                </a:tc>
                <a:tc>
                  <a:txBody>
                    <a:bodyPr/>
                    <a:lstStyle/>
                    <a:p>
                      <a:pPr algn="ctr"/>
                      <a:r>
                        <a:rPr lang="en-US" sz="1400"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2542474715"/>
                  </a:ext>
                </a:extLst>
              </a:tr>
            </a:tbl>
          </a:graphicData>
        </a:graphic>
      </p:graphicFrame>
      <p:sp>
        <p:nvSpPr>
          <p:cNvPr id="4" name="TextBox 3">
            <a:extLst>
              <a:ext uri="{FF2B5EF4-FFF2-40B4-BE49-F238E27FC236}">
                <a16:creationId xmlns:a16="http://schemas.microsoft.com/office/drawing/2014/main" id="{99FDE7F9-EFFE-6F60-428F-2DC86C602B72}"/>
              </a:ext>
            </a:extLst>
          </p:cNvPr>
          <p:cNvSpPr txBox="1"/>
          <p:nvPr/>
        </p:nvSpPr>
        <p:spPr>
          <a:xfrm>
            <a:off x="440554" y="6336679"/>
            <a:ext cx="3541821"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Buchacz</a:t>
            </a:r>
            <a:r>
              <a:rPr lang="en-US" sz="1400" dirty="0">
                <a:latin typeface="Arial" panose="020B0604020202020204" pitchFamily="34" charset="0"/>
                <a:cs typeface="Arial" panose="020B0604020202020204" pitchFamily="34" charset="0"/>
              </a:rPr>
              <a:t> et al. Antiviral Therapy  2013;18</a:t>
            </a:r>
          </a:p>
        </p:txBody>
      </p:sp>
      <p:pic>
        <p:nvPicPr>
          <p:cNvPr id="6" name="Picture 5" descr="A close-up of a text&#10;&#10;Description automatically generated">
            <a:extLst>
              <a:ext uri="{FF2B5EF4-FFF2-40B4-BE49-F238E27FC236}">
                <a16:creationId xmlns:a16="http://schemas.microsoft.com/office/drawing/2014/main" id="{E2DB17D2-E421-E32B-FCA0-AFC842C7F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557" y="103680"/>
            <a:ext cx="5175250" cy="1476913"/>
          </a:xfrm>
          <a:prstGeom prst="rect">
            <a:avLst/>
          </a:prstGeom>
          <a:ln>
            <a:solidFill>
              <a:schemeClr val="tx1"/>
            </a:solidFill>
          </a:ln>
        </p:spPr>
      </p:pic>
    </p:spTree>
    <p:extLst>
      <p:ext uri="{BB962C8B-B14F-4D97-AF65-F5344CB8AC3E}">
        <p14:creationId xmlns:p14="http://schemas.microsoft.com/office/powerpoint/2010/main" val="243073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9CB9-4F17-0912-09CE-1DF5E9E9E9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66154E-02BD-78A9-4AB6-841D4AF5F959}"/>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p:txBody>
      </p:sp>
      <p:sp>
        <p:nvSpPr>
          <p:cNvPr id="3" name="Text Placeholder 2">
            <a:extLst>
              <a:ext uri="{FF2B5EF4-FFF2-40B4-BE49-F238E27FC236}">
                <a16:creationId xmlns:a16="http://schemas.microsoft.com/office/drawing/2014/main" id="{5B0E2837-02F0-DF4D-BB23-245B40A96349}"/>
              </a:ext>
            </a:extLst>
          </p:cNvPr>
          <p:cNvSpPr>
            <a:spLocks noGrp="1"/>
          </p:cNvSpPr>
          <p:nvPr>
            <p:ph type="body" sz="quarter" idx="10"/>
          </p:nvPr>
        </p:nvSpPr>
        <p:spPr/>
        <p:txBody>
          <a:bodyPr/>
          <a:lstStyle/>
          <a:p>
            <a:r>
              <a:rPr lang="en-US" dirty="0"/>
              <a:t>Mechanistic Pathways</a:t>
            </a:r>
          </a:p>
        </p:txBody>
      </p:sp>
      <p:graphicFrame>
        <p:nvGraphicFramePr>
          <p:cNvPr id="8" name="Table 7">
            <a:extLst>
              <a:ext uri="{FF2B5EF4-FFF2-40B4-BE49-F238E27FC236}">
                <a16:creationId xmlns:a16="http://schemas.microsoft.com/office/drawing/2014/main" id="{5F66225C-9125-A1B8-FA1C-FEA3B96283A8}"/>
              </a:ext>
            </a:extLst>
          </p:cNvPr>
          <p:cNvGraphicFramePr>
            <a:graphicFrameLocks noGrp="1"/>
          </p:cNvGraphicFramePr>
          <p:nvPr/>
        </p:nvGraphicFramePr>
        <p:xfrm>
          <a:off x="3843672" y="1688479"/>
          <a:ext cx="8128002" cy="4648200"/>
        </p:xfrm>
        <a:graphic>
          <a:graphicData uri="http://schemas.openxmlformats.org/drawingml/2006/table">
            <a:tbl>
              <a:tblPr firstRow="1" bandRow="1">
                <a:tableStyleId>{7DF18680-E054-41AD-8BC1-D1AEF772440D}</a:tableStyleId>
              </a:tblPr>
              <a:tblGrid>
                <a:gridCol w="1778195">
                  <a:extLst>
                    <a:ext uri="{9D8B030D-6E8A-4147-A177-3AD203B41FA5}">
                      <a16:colId xmlns:a16="http://schemas.microsoft.com/office/drawing/2014/main" val="1947887820"/>
                    </a:ext>
                  </a:extLst>
                </a:gridCol>
                <a:gridCol w="1278467">
                  <a:extLst>
                    <a:ext uri="{9D8B030D-6E8A-4147-A177-3AD203B41FA5}">
                      <a16:colId xmlns:a16="http://schemas.microsoft.com/office/drawing/2014/main" val="727811511"/>
                    </a:ext>
                  </a:extLst>
                </a:gridCol>
                <a:gridCol w="1363133">
                  <a:extLst>
                    <a:ext uri="{9D8B030D-6E8A-4147-A177-3AD203B41FA5}">
                      <a16:colId xmlns:a16="http://schemas.microsoft.com/office/drawing/2014/main" val="3881257736"/>
                    </a:ext>
                  </a:extLst>
                </a:gridCol>
                <a:gridCol w="1295400">
                  <a:extLst>
                    <a:ext uri="{9D8B030D-6E8A-4147-A177-3AD203B41FA5}">
                      <a16:colId xmlns:a16="http://schemas.microsoft.com/office/drawing/2014/main" val="1819119251"/>
                    </a:ext>
                  </a:extLst>
                </a:gridCol>
                <a:gridCol w="1388534">
                  <a:extLst>
                    <a:ext uri="{9D8B030D-6E8A-4147-A177-3AD203B41FA5}">
                      <a16:colId xmlns:a16="http://schemas.microsoft.com/office/drawing/2014/main" val="368828224"/>
                    </a:ext>
                  </a:extLst>
                </a:gridCol>
                <a:gridCol w="1024273">
                  <a:extLst>
                    <a:ext uri="{9D8B030D-6E8A-4147-A177-3AD203B41FA5}">
                      <a16:colId xmlns:a16="http://schemas.microsoft.com/office/drawing/2014/main" val="245475633"/>
                    </a:ext>
                  </a:extLst>
                </a:gridCol>
              </a:tblGrid>
              <a:tr h="370840">
                <a:tc>
                  <a:txBody>
                    <a:bodyPr/>
                    <a:lstStyle/>
                    <a:p>
                      <a:pPr algn="ctr"/>
                      <a:r>
                        <a:rPr lang="en-US" sz="1400" i="1" u="none" dirty="0">
                          <a:latin typeface="Arial" panose="020B0604020202020204" pitchFamily="34" charset="0"/>
                          <a:cs typeface="Arial" panose="020B0604020202020204" pitchFamily="34" charset="0"/>
                        </a:rPr>
                        <a:t>WOMEN</a:t>
                      </a:r>
                    </a:p>
                  </a:txBody>
                  <a:tcPr/>
                </a:tc>
                <a:tc>
                  <a:txBody>
                    <a:bodyPr/>
                    <a:lstStyle/>
                    <a:p>
                      <a:pPr algn="ctr"/>
                      <a:r>
                        <a:rPr lang="en-US" sz="1400" dirty="0">
                          <a:latin typeface="Arial" panose="020B0604020202020204" pitchFamily="34" charset="0"/>
                          <a:cs typeface="Arial" panose="020B0604020202020204" pitchFamily="34" charset="0"/>
                        </a:rPr>
                        <a:t>All</a:t>
                      </a:r>
                    </a:p>
                    <a:p>
                      <a:pPr algn="ctr"/>
                      <a:r>
                        <a:rPr lang="en-US" sz="1400" dirty="0">
                          <a:latin typeface="Arial" panose="020B0604020202020204" pitchFamily="34" charset="0"/>
                          <a:cs typeface="Arial" panose="020B0604020202020204" pitchFamily="34" charset="0"/>
                        </a:rPr>
                        <a:t>(n=673)</a:t>
                      </a:r>
                    </a:p>
                  </a:txBody>
                  <a:tcPr/>
                </a:tc>
                <a:tc>
                  <a:txBody>
                    <a:bodyPr/>
                    <a:lstStyle/>
                    <a:p>
                      <a:pPr algn="ctr"/>
                      <a:r>
                        <a:rPr lang="en-US" sz="1400">
                          <a:latin typeface="Arial" panose="020B0604020202020204" pitchFamily="34" charset="0"/>
                          <a:cs typeface="Arial" panose="020B0604020202020204" pitchFamily="34" charset="0"/>
                        </a:rPr>
                        <a:t>Black</a:t>
                      </a:r>
                    </a:p>
                    <a:p>
                      <a:pPr algn="ctr"/>
                      <a:r>
                        <a:rPr lang="en-US" sz="1400">
                          <a:latin typeface="Arial" panose="020B0604020202020204" pitchFamily="34" charset="0"/>
                          <a:cs typeface="Arial" panose="020B0604020202020204" pitchFamily="34" charset="0"/>
                        </a:rPr>
                        <a:t>(n=387)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White</a:t>
                      </a:r>
                    </a:p>
                    <a:p>
                      <a:pPr algn="ctr"/>
                      <a:r>
                        <a:rPr lang="en-US" sz="1400" dirty="0">
                          <a:latin typeface="Arial" panose="020B0604020202020204" pitchFamily="34" charset="0"/>
                          <a:cs typeface="Arial" panose="020B0604020202020204" pitchFamily="34" charset="0"/>
                        </a:rPr>
                        <a:t>(n=176)</a:t>
                      </a:r>
                    </a:p>
                  </a:txBody>
                  <a:tcPr/>
                </a:tc>
                <a:tc>
                  <a:txBody>
                    <a:bodyPr/>
                    <a:lstStyle/>
                    <a:p>
                      <a:pPr algn="ctr"/>
                      <a:r>
                        <a:rPr lang="en-US" sz="1400" dirty="0">
                          <a:latin typeface="Arial" panose="020B0604020202020204" pitchFamily="34" charset="0"/>
                          <a:cs typeface="Arial" panose="020B0604020202020204" pitchFamily="34" charset="0"/>
                        </a:rPr>
                        <a:t>Hispanic</a:t>
                      </a:r>
                    </a:p>
                    <a:p>
                      <a:pPr algn="ctr"/>
                      <a:r>
                        <a:rPr lang="en-US" sz="1400" dirty="0">
                          <a:latin typeface="Arial" panose="020B0604020202020204" pitchFamily="34" charset="0"/>
                          <a:cs typeface="Arial" panose="020B0604020202020204" pitchFamily="34" charset="0"/>
                        </a:rPr>
                        <a:t>(n=110)</a:t>
                      </a:r>
                    </a:p>
                  </a:txBody>
                  <a:tcPr/>
                </a:tc>
                <a:tc>
                  <a:txBody>
                    <a:bodyPr/>
                    <a:lstStyle/>
                    <a:p>
                      <a:pPr algn="ctr"/>
                      <a:r>
                        <a:rPr lang="en-US" sz="1400" dirty="0">
                          <a:latin typeface="Arial" panose="020B0604020202020204" pitchFamily="34" charset="0"/>
                          <a:cs typeface="Arial" panose="020B0604020202020204" pitchFamily="34" charset="0"/>
                        </a:rPr>
                        <a:t>P-value</a:t>
                      </a:r>
                    </a:p>
                  </a:txBody>
                  <a:tcPr/>
                </a:tc>
                <a:extLst>
                  <a:ext uri="{0D108BD9-81ED-4DB2-BD59-A6C34878D82A}">
                    <a16:rowId xmlns:a16="http://schemas.microsoft.com/office/drawing/2014/main" val="1106681456"/>
                  </a:ext>
                </a:extLst>
              </a:tr>
              <a:tr h="370840">
                <a:tc>
                  <a:txBody>
                    <a:bodyPr/>
                    <a:lstStyle/>
                    <a:p>
                      <a:r>
                        <a:rPr lang="en-US" sz="1400" dirty="0">
                          <a:latin typeface="Arial" panose="020B0604020202020204" pitchFamily="34" charset="0"/>
                          <a:cs typeface="Arial" panose="020B0604020202020204" pitchFamily="34" charset="0"/>
                        </a:rPr>
                        <a:t>Median age (IQR)</a:t>
                      </a:r>
                    </a:p>
                  </a:txBody>
                  <a:tcPr/>
                </a:tc>
                <a:tc>
                  <a:txBody>
                    <a:bodyPr/>
                    <a:lstStyle/>
                    <a:p>
                      <a:pPr algn="ctr"/>
                      <a:r>
                        <a:rPr lang="en-US" sz="1400">
                          <a:latin typeface="Arial" panose="020B0604020202020204" pitchFamily="34" charset="0"/>
                          <a:cs typeface="Arial" panose="020B0604020202020204" pitchFamily="34" charset="0"/>
                        </a:rPr>
                        <a:t>43 (39-51)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44 (38-50)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46 (40-52)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46 (40-51)</a:t>
                      </a:r>
                    </a:p>
                  </a:txBody>
                  <a:tcPr/>
                </a:tc>
                <a:tc>
                  <a:txBody>
                    <a:bodyPr/>
                    <a:lstStyle/>
                    <a:p>
                      <a:pPr algn="ctr"/>
                      <a:r>
                        <a:rPr lang="en-US" sz="1400" dirty="0">
                          <a:latin typeface="Arial" panose="020B0604020202020204" pitchFamily="34" charset="0"/>
                          <a:cs typeface="Arial" panose="020B0604020202020204" pitchFamily="34" charset="0"/>
                        </a:rPr>
                        <a:t>0.009</a:t>
                      </a:r>
                    </a:p>
                  </a:txBody>
                  <a:tcPr/>
                </a:tc>
                <a:extLst>
                  <a:ext uri="{0D108BD9-81ED-4DB2-BD59-A6C34878D82A}">
                    <a16:rowId xmlns:a16="http://schemas.microsoft.com/office/drawing/2014/main" val="1993704485"/>
                  </a:ext>
                </a:extLst>
              </a:tr>
              <a:tr h="370840">
                <a:tc>
                  <a:txBody>
                    <a:bodyPr/>
                    <a:lstStyle/>
                    <a:p>
                      <a:r>
                        <a:rPr lang="en-US" sz="1400" dirty="0">
                          <a:latin typeface="Arial" panose="020B0604020202020204" pitchFamily="34" charset="0"/>
                          <a:cs typeface="Arial" panose="020B0604020202020204" pitchFamily="34" charset="0"/>
                        </a:rPr>
                        <a:t>Tobacco use, n(%)</a:t>
                      </a:r>
                    </a:p>
                  </a:txBody>
                  <a:tcPr/>
                </a:tc>
                <a:tc>
                  <a:txBody>
                    <a:bodyPr/>
                    <a:lstStyle/>
                    <a:p>
                      <a:pPr algn="ctr"/>
                      <a:r>
                        <a:rPr lang="en-US" sz="1400">
                          <a:latin typeface="Arial" panose="020B0604020202020204" pitchFamily="34" charset="0"/>
                          <a:cs typeface="Arial" panose="020B0604020202020204" pitchFamily="34" charset="0"/>
                        </a:rPr>
                        <a:t>399 (59%)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222 (57)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120 (68)</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57 (52)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0.019</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87263225"/>
                  </a:ext>
                </a:extLst>
              </a:tr>
              <a:tr h="370840">
                <a:tc>
                  <a:txBody>
                    <a:bodyPr/>
                    <a:lstStyle/>
                    <a:p>
                      <a:r>
                        <a:rPr lang="en-US" sz="1400" dirty="0">
                          <a:latin typeface="Arial" panose="020B0604020202020204" pitchFamily="34" charset="0"/>
                          <a:cs typeface="Arial" panose="020B0604020202020204" pitchFamily="34" charset="0"/>
                        </a:rPr>
                        <a:t>Nadir CD4+ T-cell count (IQR)</a:t>
                      </a:r>
                    </a:p>
                  </a:txBody>
                  <a:tcPr/>
                </a:tc>
                <a:tc>
                  <a:txBody>
                    <a:bodyPr/>
                    <a:lstStyle/>
                    <a:p>
                      <a:pPr algn="ctr"/>
                      <a:r>
                        <a:rPr lang="en-US" sz="1400" dirty="0">
                          <a:latin typeface="Arial" panose="020B0604020202020204" pitchFamily="34" charset="0"/>
                          <a:cs typeface="Arial" panose="020B0604020202020204" pitchFamily="34" charset="0"/>
                        </a:rPr>
                        <a:t>176 (48-295)</a:t>
                      </a:r>
                    </a:p>
                  </a:txBody>
                  <a:tcPr/>
                </a:tc>
                <a:tc>
                  <a:txBody>
                    <a:bodyPr/>
                    <a:lstStyle/>
                    <a:p>
                      <a:pPr algn="ctr"/>
                      <a:r>
                        <a:rPr lang="en-US" sz="1400" dirty="0">
                          <a:latin typeface="Arial" panose="020B0604020202020204" pitchFamily="34" charset="0"/>
                          <a:cs typeface="Arial" panose="020B0604020202020204" pitchFamily="34" charset="0"/>
                        </a:rPr>
                        <a:t>177 (44-295)</a:t>
                      </a:r>
                    </a:p>
                  </a:txBody>
                  <a:tcPr/>
                </a:tc>
                <a:tc>
                  <a:txBody>
                    <a:bodyPr/>
                    <a:lstStyle/>
                    <a:p>
                      <a:pPr algn="ctr"/>
                      <a:r>
                        <a:rPr lang="en-US" sz="1400" dirty="0">
                          <a:latin typeface="Arial" panose="020B0604020202020204" pitchFamily="34" charset="0"/>
                          <a:cs typeface="Arial" panose="020B0604020202020204" pitchFamily="34" charset="0"/>
                        </a:rPr>
                        <a:t>174 (54-322)</a:t>
                      </a:r>
                    </a:p>
                  </a:txBody>
                  <a:tcPr/>
                </a:tc>
                <a:tc>
                  <a:txBody>
                    <a:bodyPr/>
                    <a:lstStyle/>
                    <a:p>
                      <a:pPr algn="ctr"/>
                      <a:r>
                        <a:rPr lang="en-US" sz="1400" dirty="0">
                          <a:latin typeface="Arial" panose="020B0604020202020204" pitchFamily="34" charset="0"/>
                          <a:cs typeface="Arial" panose="020B0604020202020204" pitchFamily="34" charset="0"/>
                        </a:rPr>
                        <a:t>195 (46-289)</a:t>
                      </a:r>
                    </a:p>
                  </a:txBody>
                  <a:tcPr/>
                </a:tc>
                <a:tc>
                  <a:txBody>
                    <a:bodyPr/>
                    <a:lstStyle/>
                    <a:p>
                      <a:pPr algn="ctr"/>
                      <a:r>
                        <a:rPr lang="en-US" sz="1400" dirty="0">
                          <a:latin typeface="Arial" panose="020B0604020202020204" pitchFamily="34" charset="0"/>
                          <a:cs typeface="Arial" panose="020B0604020202020204" pitchFamily="34" charset="0"/>
                        </a:rPr>
                        <a:t>0.595</a:t>
                      </a:r>
                    </a:p>
                  </a:txBody>
                  <a:tcPr/>
                </a:tc>
                <a:extLst>
                  <a:ext uri="{0D108BD9-81ED-4DB2-BD59-A6C34878D82A}">
                    <a16:rowId xmlns:a16="http://schemas.microsoft.com/office/drawing/2014/main" val="2439506503"/>
                  </a:ext>
                </a:extLst>
              </a:tr>
              <a:tr h="0">
                <a:tc gridSpan="6">
                  <a:txBody>
                    <a:bodyPr/>
                    <a:lstStyle/>
                    <a:p>
                      <a:pPr algn="ctr"/>
                      <a:r>
                        <a:rPr lang="en-US" sz="1200" b="1" i="1" dirty="0">
                          <a:latin typeface="Arial" panose="020B0604020202020204" pitchFamily="34" charset="0"/>
                          <a:cs typeface="Arial" panose="020B0604020202020204" pitchFamily="34" charset="0"/>
                        </a:rPr>
                        <a:t>Prevalence ratio (95% CI)</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i="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7851303"/>
                  </a:ext>
                </a:extLst>
              </a:tr>
              <a:tr h="370840">
                <a:tc>
                  <a:txBody>
                    <a:bodyPr/>
                    <a:lstStyle/>
                    <a:p>
                      <a:r>
                        <a:rPr lang="en-US" sz="1400" dirty="0">
                          <a:latin typeface="Arial" panose="020B0604020202020204" pitchFamily="34" charset="0"/>
                          <a:cs typeface="Arial" panose="020B0604020202020204" pitchFamily="34" charset="0"/>
                        </a:rPr>
                        <a:t>Hypertension</a:t>
                      </a:r>
                    </a:p>
                  </a:txBody>
                  <a:tcPr/>
                </a:tc>
                <a:tc>
                  <a:txBody>
                    <a:bodyPr/>
                    <a:lstStyle/>
                    <a:p>
                      <a:pPr algn="ctr"/>
                      <a:r>
                        <a:rPr lang="en-US" sz="1400">
                          <a:latin typeface="Arial" panose="020B0604020202020204" pitchFamily="34" charset="0"/>
                          <a:cs typeface="Arial" panose="020B0604020202020204" pitchFamily="34" charset="0"/>
                        </a:rPr>
                        <a:t>57 (54, 61)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58 (53, 63)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55 (47, 63)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60 (50, 69)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0.71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6764866"/>
                  </a:ext>
                </a:extLst>
              </a:tr>
              <a:tr h="370840">
                <a:tc>
                  <a:txBody>
                    <a:bodyPr/>
                    <a:lstStyle/>
                    <a:p>
                      <a:r>
                        <a:rPr lang="en-US" sz="1400" dirty="0">
                          <a:latin typeface="Arial" panose="020B0604020202020204" pitchFamily="34" charset="0"/>
                          <a:cs typeface="Arial" panose="020B0604020202020204" pitchFamily="34" charset="0"/>
                        </a:rPr>
                        <a:t>Obesity</a:t>
                      </a:r>
                    </a:p>
                  </a:txBody>
                  <a:tcPr/>
                </a:tc>
                <a:tc>
                  <a:txBody>
                    <a:bodyPr/>
                    <a:lstStyle/>
                    <a:p>
                      <a:pPr algn="ctr"/>
                      <a:r>
                        <a:rPr lang="en-US" sz="1400">
                          <a:latin typeface="Arial" panose="020B0604020202020204" pitchFamily="34" charset="0"/>
                          <a:cs typeface="Arial" panose="020B0604020202020204" pitchFamily="34" charset="0"/>
                        </a:rPr>
                        <a:t>32 (28, 36)</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36 (31, 41)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16 (11, 24)</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40 (31, 51)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&lt;0.001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49743"/>
                  </a:ext>
                </a:extLst>
              </a:tr>
              <a:tr h="370840">
                <a:tc>
                  <a:txBody>
                    <a:bodyPr/>
                    <a:lstStyle/>
                    <a:p>
                      <a:r>
                        <a:rPr lang="en-US" sz="1400" dirty="0">
                          <a:latin typeface="Arial" panose="020B0604020202020204" pitchFamily="34" charset="0"/>
                          <a:cs typeface="Arial" panose="020B0604020202020204" pitchFamily="34" charset="0"/>
                        </a:rPr>
                        <a:t>Dyslipidemia</a:t>
                      </a:r>
                    </a:p>
                  </a:txBody>
                  <a:tcPr/>
                </a:tc>
                <a:tc>
                  <a:txBody>
                    <a:bodyPr/>
                    <a:lstStyle/>
                    <a:p>
                      <a:pPr algn="ctr"/>
                      <a:r>
                        <a:rPr lang="en-US" sz="1400">
                          <a:latin typeface="Arial" panose="020B0604020202020204" pitchFamily="34" charset="0"/>
                          <a:cs typeface="Arial" panose="020B0604020202020204" pitchFamily="34" charset="0"/>
                        </a:rPr>
                        <a:t>67 (64, 71)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59 (54, 64)</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81 (75, 87)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76 (66, 83)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&lt;0.001</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816922"/>
                  </a:ext>
                </a:extLst>
              </a:tr>
              <a:tr h="370840">
                <a:tc>
                  <a:txBody>
                    <a:bodyPr/>
                    <a:lstStyle/>
                    <a:p>
                      <a:r>
                        <a:rPr lang="en-US" sz="1400" dirty="0">
                          <a:latin typeface="Arial" panose="020B0604020202020204" pitchFamily="34" charset="0"/>
                          <a:cs typeface="Arial" panose="020B0604020202020204" pitchFamily="34" charset="0"/>
                        </a:rPr>
                        <a:t>High Total Chol.</a:t>
                      </a:r>
                    </a:p>
                  </a:txBody>
                  <a:tcPr/>
                </a:tc>
                <a:tc>
                  <a:txBody>
                    <a:bodyPr/>
                    <a:lstStyle/>
                    <a:p>
                      <a:pPr algn="ctr"/>
                      <a:r>
                        <a:rPr lang="en-US" sz="1400">
                          <a:latin typeface="Arial" panose="020B0604020202020204" pitchFamily="34" charset="0"/>
                          <a:cs typeface="Arial" panose="020B0604020202020204" pitchFamily="34" charset="0"/>
                        </a:rPr>
                        <a:t>7 (5, 10)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(3, 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9 (4, 15)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11 (5, 21)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0.204</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6670173"/>
                  </a:ext>
                </a:extLst>
              </a:tr>
              <a:tr h="370840">
                <a:tc>
                  <a:txBody>
                    <a:bodyPr/>
                    <a:lstStyle/>
                    <a:p>
                      <a:r>
                        <a:rPr lang="en-US" sz="1400" dirty="0">
                          <a:latin typeface="Arial" panose="020B0604020202020204" pitchFamily="34" charset="0"/>
                          <a:cs typeface="Arial" panose="020B0604020202020204" pitchFamily="34" charset="0"/>
                        </a:rPr>
                        <a:t>Low HDL</a:t>
                      </a:r>
                    </a:p>
                  </a:txBody>
                  <a:tcPr/>
                </a:tc>
                <a:tc>
                  <a:txBody>
                    <a:bodyPr/>
                    <a:lstStyle/>
                    <a:p>
                      <a:pPr algn="ctr"/>
                      <a:r>
                        <a:rPr lang="en-US" sz="1400">
                          <a:latin typeface="Arial" panose="020B0604020202020204" pitchFamily="34" charset="0"/>
                          <a:cs typeface="Arial" panose="020B0604020202020204" pitchFamily="34" charset="0"/>
                        </a:rPr>
                        <a:t>27 (32, 32)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23 (17, 30)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33 (25, 43)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30 (19, 42)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0.125</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6712669"/>
                  </a:ext>
                </a:extLst>
              </a:tr>
              <a:tr h="370840">
                <a:tc>
                  <a:txBody>
                    <a:bodyPr/>
                    <a:lstStyle/>
                    <a:p>
                      <a:r>
                        <a:rPr lang="en-US" sz="1400" dirty="0">
                          <a:latin typeface="Arial" panose="020B0604020202020204" pitchFamily="34" charset="0"/>
                          <a:cs typeface="Arial" panose="020B0604020202020204" pitchFamily="34" charset="0"/>
                        </a:rPr>
                        <a:t>High LDL</a:t>
                      </a:r>
                    </a:p>
                  </a:txBody>
                  <a:tcPr/>
                </a:tc>
                <a:tc>
                  <a:txBody>
                    <a:bodyPr/>
                    <a:lstStyle/>
                    <a:p>
                      <a:pPr algn="ctr"/>
                      <a:r>
                        <a:rPr lang="en-US" sz="1400">
                          <a:latin typeface="Arial" panose="020B0604020202020204" pitchFamily="34" charset="0"/>
                          <a:cs typeface="Arial" panose="020B0604020202020204" pitchFamily="34" charset="0"/>
                        </a:rPr>
                        <a:t>5 (3, 7)</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(3, 10)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3 (1, 9)</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5 (1, 13)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0.728</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9601361"/>
                  </a:ext>
                </a:extLst>
              </a:tr>
              <a:tr h="370840">
                <a:tc>
                  <a:txBody>
                    <a:bodyPr/>
                    <a:lstStyle/>
                    <a:p>
                      <a:r>
                        <a:rPr lang="en-US" sz="1400" dirty="0">
                          <a:latin typeface="Arial" panose="020B0604020202020204" pitchFamily="34" charset="0"/>
                          <a:cs typeface="Arial" panose="020B0604020202020204" pitchFamily="34" charset="0"/>
                        </a:rPr>
                        <a:t>High non-HDL</a:t>
                      </a:r>
                    </a:p>
                  </a:txBody>
                  <a:tcPr/>
                </a:tc>
                <a:tc>
                  <a:txBody>
                    <a:bodyPr/>
                    <a:lstStyle/>
                    <a:p>
                      <a:pPr algn="ctr"/>
                      <a:r>
                        <a:rPr lang="en-US" sz="1400" dirty="0">
                          <a:latin typeface="Arial" panose="020B0604020202020204" pitchFamily="34" charset="0"/>
                          <a:cs typeface="Arial" panose="020B0604020202020204" pitchFamily="34" charset="0"/>
                        </a:rPr>
                        <a:t>20 (16, 24)</a:t>
                      </a:r>
                    </a:p>
                  </a:txBody>
                  <a:tcPr/>
                </a:tc>
                <a:tc>
                  <a:txBody>
                    <a:bodyPr/>
                    <a:lstStyle/>
                    <a:p>
                      <a:pPr algn="ctr"/>
                      <a:r>
                        <a:rPr lang="en-US" sz="1400" dirty="0">
                          <a:latin typeface="Arial" panose="020B0604020202020204" pitchFamily="34" charset="0"/>
                          <a:cs typeface="Arial" panose="020B0604020202020204" pitchFamily="34" charset="0"/>
                        </a:rPr>
                        <a:t>13 (8, 18)</a:t>
                      </a:r>
                    </a:p>
                  </a:txBody>
                  <a:tcPr/>
                </a:tc>
                <a:tc>
                  <a:txBody>
                    <a:bodyPr/>
                    <a:lstStyle/>
                    <a:p>
                      <a:pPr algn="ctr"/>
                      <a:r>
                        <a:rPr lang="en-US" sz="1400" dirty="0">
                          <a:latin typeface="Arial" panose="020B0604020202020204" pitchFamily="34" charset="0"/>
                          <a:cs typeface="Arial" panose="020B0604020202020204" pitchFamily="34" charset="0"/>
                        </a:rPr>
                        <a:t>23 (16, 32)</a:t>
                      </a:r>
                    </a:p>
                  </a:txBody>
                  <a:tcPr/>
                </a:tc>
                <a:tc>
                  <a:txBody>
                    <a:bodyPr/>
                    <a:lstStyle/>
                    <a:p>
                      <a:pPr algn="ctr"/>
                      <a:r>
                        <a:rPr lang="en-US" sz="1400" dirty="0">
                          <a:latin typeface="Arial" panose="020B0604020202020204" pitchFamily="34" charset="0"/>
                          <a:cs typeface="Arial" panose="020B0604020202020204" pitchFamily="34" charset="0"/>
                        </a:rPr>
                        <a:t>34 (23, 47)</a:t>
                      </a:r>
                    </a:p>
                  </a:txBody>
                  <a:tcPr/>
                </a:tc>
                <a:tc>
                  <a:txBody>
                    <a:bodyPr/>
                    <a:lstStyle/>
                    <a:p>
                      <a:pPr algn="ctr"/>
                      <a:r>
                        <a:rPr lang="en-US" sz="1400"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2542474715"/>
                  </a:ext>
                </a:extLst>
              </a:tr>
            </a:tbl>
          </a:graphicData>
        </a:graphic>
      </p:graphicFrame>
      <p:sp>
        <p:nvSpPr>
          <p:cNvPr id="4" name="TextBox 3">
            <a:extLst>
              <a:ext uri="{FF2B5EF4-FFF2-40B4-BE49-F238E27FC236}">
                <a16:creationId xmlns:a16="http://schemas.microsoft.com/office/drawing/2014/main" id="{99FDE7F9-EFFE-6F60-428F-2DC86C602B72}"/>
              </a:ext>
            </a:extLst>
          </p:cNvPr>
          <p:cNvSpPr txBox="1"/>
          <p:nvPr/>
        </p:nvSpPr>
        <p:spPr>
          <a:xfrm>
            <a:off x="440554" y="6336679"/>
            <a:ext cx="3541821" cy="307777"/>
          </a:xfrm>
          <a:prstGeom prst="rect">
            <a:avLst/>
          </a:prstGeom>
          <a:noFill/>
        </p:spPr>
        <p:txBody>
          <a:bodyPr wrap="square" rtlCol="0">
            <a:spAutoFit/>
          </a:bodyPr>
          <a:lstStyle/>
          <a:p>
            <a:pPr lvl="0"/>
            <a:r>
              <a:rPr lang="en-US" sz="1400" dirty="0" err="1">
                <a:latin typeface="Arial" panose="020B0604020202020204" pitchFamily="34" charset="0"/>
                <a:cs typeface="Arial" panose="020B0604020202020204" pitchFamily="34" charset="0"/>
              </a:rPr>
              <a:t>Buchacz</a:t>
            </a:r>
            <a:r>
              <a:rPr lang="en-US" sz="1400" dirty="0">
                <a:latin typeface="Arial" panose="020B0604020202020204" pitchFamily="34" charset="0"/>
                <a:cs typeface="Arial" panose="020B0604020202020204" pitchFamily="34" charset="0"/>
              </a:rPr>
              <a:t> et al. Antiviral Therapy  2013;18</a:t>
            </a:r>
          </a:p>
        </p:txBody>
      </p:sp>
      <p:pic>
        <p:nvPicPr>
          <p:cNvPr id="6" name="Picture 5" descr="A close-up of a text&#10;&#10;Description automatically generated">
            <a:extLst>
              <a:ext uri="{FF2B5EF4-FFF2-40B4-BE49-F238E27FC236}">
                <a16:creationId xmlns:a16="http://schemas.microsoft.com/office/drawing/2014/main" id="{E2DB17D2-E421-E32B-FCA0-AFC842C7F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557" y="103680"/>
            <a:ext cx="5175250" cy="1476913"/>
          </a:xfrm>
          <a:prstGeom prst="rect">
            <a:avLst/>
          </a:prstGeom>
          <a:ln>
            <a:solidFill>
              <a:schemeClr val="tx1"/>
            </a:solidFill>
          </a:ln>
        </p:spPr>
      </p:pic>
      <p:sp>
        <p:nvSpPr>
          <p:cNvPr id="5" name="Rectangle 4">
            <a:extLst>
              <a:ext uri="{FF2B5EF4-FFF2-40B4-BE49-F238E27FC236}">
                <a16:creationId xmlns:a16="http://schemas.microsoft.com/office/drawing/2014/main" id="{61045B98-E7B8-B3F1-E0AD-079EB1A0D8EC}"/>
              </a:ext>
            </a:extLst>
          </p:cNvPr>
          <p:cNvSpPr/>
          <p:nvPr/>
        </p:nvSpPr>
        <p:spPr>
          <a:xfrm>
            <a:off x="3732903" y="4389122"/>
            <a:ext cx="8331903" cy="5271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442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8400-6F1F-1872-B808-B338E5BC9E8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A20E44-1902-5661-A673-9B746DFB6E01}"/>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a:p>
            <a:pPr marL="342900" indent="-342900">
              <a:buClr>
                <a:schemeClr val="tx2"/>
              </a:buClr>
              <a:buFont typeface="Wingdings" pitchFamily="2" charset="2"/>
              <a:buChar char="§"/>
            </a:pPr>
            <a:r>
              <a:rPr lang="en-US" dirty="0"/>
              <a:t>ART</a:t>
            </a:r>
          </a:p>
        </p:txBody>
      </p:sp>
      <p:sp>
        <p:nvSpPr>
          <p:cNvPr id="3" name="Text Placeholder 2">
            <a:extLst>
              <a:ext uri="{FF2B5EF4-FFF2-40B4-BE49-F238E27FC236}">
                <a16:creationId xmlns:a16="http://schemas.microsoft.com/office/drawing/2014/main" id="{8051420C-D6B9-90BF-6F39-204243AE9A8D}"/>
              </a:ext>
            </a:extLst>
          </p:cNvPr>
          <p:cNvSpPr>
            <a:spLocks noGrp="1"/>
          </p:cNvSpPr>
          <p:nvPr>
            <p:ph type="body" sz="quarter" idx="10"/>
          </p:nvPr>
        </p:nvSpPr>
        <p:spPr/>
        <p:txBody>
          <a:bodyPr/>
          <a:lstStyle/>
          <a:p>
            <a:r>
              <a:rPr lang="en-US" dirty="0"/>
              <a:t>Mechanistic Pathways</a:t>
            </a:r>
          </a:p>
        </p:txBody>
      </p:sp>
      <p:sp>
        <p:nvSpPr>
          <p:cNvPr id="4" name="TextBox 3">
            <a:extLst>
              <a:ext uri="{FF2B5EF4-FFF2-40B4-BE49-F238E27FC236}">
                <a16:creationId xmlns:a16="http://schemas.microsoft.com/office/drawing/2014/main" id="{54DEBB0D-01CC-2FE7-72CB-123BE102A135}"/>
              </a:ext>
            </a:extLst>
          </p:cNvPr>
          <p:cNvSpPr txBox="1"/>
          <p:nvPr/>
        </p:nvSpPr>
        <p:spPr>
          <a:xfrm>
            <a:off x="440554" y="6336679"/>
            <a:ext cx="9437093"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Lake et al. CID 2017; Alfano J Clin Med 2019; Sax et al. CID 2020; </a:t>
            </a:r>
            <a:r>
              <a:rPr lang="en-US" sz="1400" dirty="0" err="1">
                <a:latin typeface="Arial" panose="020B0604020202020204" pitchFamily="34" charset="0"/>
                <a:cs typeface="Arial" panose="020B0604020202020204" pitchFamily="34" charset="0"/>
              </a:rPr>
              <a:t>Capeau</a:t>
            </a:r>
            <a:r>
              <a:rPr lang="en-US" sz="1400" dirty="0">
                <a:latin typeface="Arial" panose="020B0604020202020204" pitchFamily="34" charset="0"/>
                <a:cs typeface="Arial" panose="020B0604020202020204" pitchFamily="34" charset="0"/>
              </a:rPr>
              <a:t> et al. </a:t>
            </a:r>
            <a:r>
              <a:rPr lang="en-US" sz="1400" dirty="0" err="1">
                <a:latin typeface="Arial" panose="020B0604020202020204" pitchFamily="34" charset="0"/>
                <a:cs typeface="Arial" panose="020B0604020202020204" pitchFamily="34" charset="0"/>
              </a:rPr>
              <a:t>Curr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Opin</a:t>
            </a:r>
            <a:r>
              <a:rPr lang="en-US" sz="1400" dirty="0">
                <a:latin typeface="Arial" panose="020B0604020202020204" pitchFamily="34" charset="0"/>
                <a:cs typeface="Arial" panose="020B0604020202020204" pitchFamily="34" charset="0"/>
              </a:rPr>
              <a:t> HIV AIDS 2024 </a:t>
            </a:r>
          </a:p>
        </p:txBody>
      </p:sp>
      <p:sp>
        <p:nvSpPr>
          <p:cNvPr id="7" name="TextBox 2">
            <a:extLst>
              <a:ext uri="{FF2B5EF4-FFF2-40B4-BE49-F238E27FC236}">
                <a16:creationId xmlns:a16="http://schemas.microsoft.com/office/drawing/2014/main" id="{000A96C3-9B55-634D-06C9-465832E58C64}"/>
              </a:ext>
            </a:extLst>
          </p:cNvPr>
          <p:cNvSpPr txBox="1"/>
          <p:nvPr/>
        </p:nvSpPr>
        <p:spPr>
          <a:xfrm>
            <a:off x="3813683" y="2211648"/>
            <a:ext cx="2708736" cy="707886"/>
          </a:xfrm>
          <a:prstGeom prst="rect">
            <a:avLst/>
          </a:prstGeom>
          <a:solidFill>
            <a:schemeClr val="accent6"/>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solidFill>
                  <a:schemeClr val="bg1"/>
                </a:solidFill>
                <a:latin typeface="Verdana" panose="020B0604030504040204" pitchFamily="34" charset="0"/>
                <a:ea typeface="Verdana" panose="020B0604030504040204" pitchFamily="34" charset="0"/>
              </a:rPr>
              <a:t>Select NRTI’s &gt; select NNRTI’s, PI’s </a:t>
            </a:r>
          </a:p>
        </p:txBody>
      </p:sp>
      <p:sp>
        <p:nvSpPr>
          <p:cNvPr id="9" name="TextBox 3">
            <a:extLst>
              <a:ext uri="{FF2B5EF4-FFF2-40B4-BE49-F238E27FC236}">
                <a16:creationId xmlns:a16="http://schemas.microsoft.com/office/drawing/2014/main" id="{BA4EED7E-2211-40F5-9D4B-29A09FD0225D}"/>
              </a:ext>
            </a:extLst>
          </p:cNvPr>
          <p:cNvSpPr txBox="1"/>
          <p:nvPr/>
        </p:nvSpPr>
        <p:spPr>
          <a:xfrm>
            <a:off x="3744191" y="3494419"/>
            <a:ext cx="2543048" cy="1015663"/>
          </a:xfrm>
          <a:prstGeom prst="rect">
            <a:avLst/>
          </a:prstGeom>
          <a:solidFill>
            <a:schemeClr val="accent6"/>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solidFill>
                  <a:schemeClr val="bg1"/>
                </a:solidFill>
                <a:latin typeface="Verdana" panose="020B0604030504040204" pitchFamily="34" charset="0"/>
                <a:ea typeface="Verdana" panose="020B0604030504040204" pitchFamily="34" charset="0"/>
              </a:rPr>
              <a:t>Select NRTI’s (TDF) and PI’s </a:t>
            </a:r>
          </a:p>
          <a:p>
            <a:r>
              <a:rPr lang="en-US" sz="2000" dirty="0">
                <a:solidFill>
                  <a:schemeClr val="bg1"/>
                </a:solidFill>
                <a:latin typeface="Verdana" panose="020B0604030504040204" pitchFamily="34" charset="0"/>
                <a:ea typeface="Verdana" panose="020B0604030504040204" pitchFamily="34" charset="0"/>
              </a:rPr>
              <a:t>(atazanavir)</a:t>
            </a:r>
          </a:p>
        </p:txBody>
      </p:sp>
      <p:sp>
        <p:nvSpPr>
          <p:cNvPr id="10" name="TextBox 4">
            <a:extLst>
              <a:ext uri="{FF2B5EF4-FFF2-40B4-BE49-F238E27FC236}">
                <a16:creationId xmlns:a16="http://schemas.microsoft.com/office/drawing/2014/main" id="{A0F886AD-6A86-2A77-4289-5C094BFC0892}"/>
              </a:ext>
            </a:extLst>
          </p:cNvPr>
          <p:cNvSpPr txBox="1"/>
          <p:nvPr/>
        </p:nvSpPr>
        <p:spPr>
          <a:xfrm>
            <a:off x="3744190" y="5115135"/>
            <a:ext cx="2847723" cy="707886"/>
          </a:xfrm>
          <a:prstGeom prst="rect">
            <a:avLst/>
          </a:prstGeom>
          <a:solidFill>
            <a:schemeClr val="accent6"/>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solidFill>
                  <a:schemeClr val="bg1"/>
                </a:solidFill>
                <a:latin typeface="Verdana" panose="020B0604030504040204" pitchFamily="34" charset="0"/>
                <a:ea typeface="Verdana" panose="020B0604030504040204" pitchFamily="34" charset="0"/>
              </a:rPr>
              <a:t>Select NRTI’s </a:t>
            </a:r>
          </a:p>
          <a:p>
            <a:r>
              <a:rPr lang="en-US" sz="2000" dirty="0">
                <a:solidFill>
                  <a:schemeClr val="bg1"/>
                </a:solidFill>
                <a:latin typeface="Verdana" panose="020B0604030504040204" pitchFamily="34" charset="0"/>
                <a:ea typeface="Verdana" panose="020B0604030504040204" pitchFamily="34" charset="0"/>
              </a:rPr>
              <a:t>(TAF) and INSTI’s</a:t>
            </a:r>
          </a:p>
        </p:txBody>
      </p:sp>
      <p:cxnSp>
        <p:nvCxnSpPr>
          <p:cNvPr id="11" name="Straight Arrow Connector 10">
            <a:extLst>
              <a:ext uri="{FF2B5EF4-FFF2-40B4-BE49-F238E27FC236}">
                <a16:creationId xmlns:a16="http://schemas.microsoft.com/office/drawing/2014/main" id="{B41B6FDD-8106-DAD4-0C26-798C4FCCA5C4}"/>
              </a:ext>
            </a:extLst>
          </p:cNvPr>
          <p:cNvCxnSpPr>
            <a:cxnSpLocks/>
          </p:cNvCxnSpPr>
          <p:nvPr/>
        </p:nvCxnSpPr>
        <p:spPr>
          <a:xfrm>
            <a:off x="6591913" y="2508003"/>
            <a:ext cx="1937626" cy="0"/>
          </a:xfrm>
          <a:prstGeom prst="straightConnector1">
            <a:avLst/>
          </a:prstGeom>
          <a:ln w="28575">
            <a:solidFill>
              <a:schemeClr val="accent6">
                <a:alpha val="60000"/>
              </a:schemeClr>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718FE0E-F714-82ED-66E2-1CDFE2987A7C}"/>
              </a:ext>
            </a:extLst>
          </p:cNvPr>
          <p:cNvCxnSpPr>
            <a:cxnSpLocks/>
          </p:cNvCxnSpPr>
          <p:nvPr/>
        </p:nvCxnSpPr>
        <p:spPr>
          <a:xfrm>
            <a:off x="6591912" y="3991525"/>
            <a:ext cx="1937627" cy="0"/>
          </a:xfrm>
          <a:prstGeom prst="straightConnector1">
            <a:avLst/>
          </a:prstGeom>
          <a:ln w="28575">
            <a:solidFill>
              <a:schemeClr val="accent6">
                <a:alpha val="60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2B47B34-FA6F-167E-1D0A-B583EAB30BC8}"/>
              </a:ext>
            </a:extLst>
          </p:cNvPr>
          <p:cNvCxnSpPr>
            <a:cxnSpLocks/>
          </p:cNvCxnSpPr>
          <p:nvPr/>
        </p:nvCxnSpPr>
        <p:spPr>
          <a:xfrm>
            <a:off x="6591911" y="5499856"/>
            <a:ext cx="1937628" cy="0"/>
          </a:xfrm>
          <a:prstGeom prst="straightConnector1">
            <a:avLst/>
          </a:prstGeom>
          <a:ln w="28575">
            <a:solidFill>
              <a:schemeClr val="accent6">
                <a:alpha val="60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8">
            <a:extLst>
              <a:ext uri="{FF2B5EF4-FFF2-40B4-BE49-F238E27FC236}">
                <a16:creationId xmlns:a16="http://schemas.microsoft.com/office/drawing/2014/main" id="{F063DE7C-ECDF-110F-AFD4-93CC0F87A5AE}"/>
              </a:ext>
            </a:extLst>
          </p:cNvPr>
          <p:cNvSpPr txBox="1"/>
          <p:nvPr/>
        </p:nvSpPr>
        <p:spPr>
          <a:xfrm>
            <a:off x="8759066" y="2075957"/>
            <a:ext cx="3286124" cy="1015663"/>
          </a:xfrm>
          <a:prstGeom prst="rect">
            <a:avLst/>
          </a:prstGeom>
          <a:solidFill>
            <a:schemeClr val="accent3"/>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latin typeface="Verdana" panose="020B0604030504040204" pitchFamily="34" charset="0"/>
                <a:ea typeface="Verdana" panose="020B0604030504040204" pitchFamily="34" charset="0"/>
              </a:rPr>
              <a:t>mitochondrial toxicity &amp; lipodystrophy </a:t>
            </a:r>
            <a:r>
              <a:rPr lang="en-US" sz="2000" dirty="0">
                <a:latin typeface="Verdana" panose="020B0604030504040204" pitchFamily="34" charset="0"/>
                <a:ea typeface="Verdana" panose="020B0604030504040204" pitchFamily="34" charset="0"/>
                <a:sym typeface="Wingdings" panose="05000000000000000000" pitchFamily="2" charset="2"/>
              </a:rPr>
              <a:t></a:t>
            </a:r>
            <a:r>
              <a:rPr lang="en-US" sz="2000" dirty="0">
                <a:latin typeface="Verdana" panose="020B0604030504040204" pitchFamily="34" charset="0"/>
                <a:ea typeface="Verdana" panose="020B0604030504040204" pitchFamily="34" charset="0"/>
              </a:rPr>
              <a:t> metabolic dysregulation </a:t>
            </a:r>
          </a:p>
        </p:txBody>
      </p:sp>
      <p:sp>
        <p:nvSpPr>
          <p:cNvPr id="15" name="TextBox 9">
            <a:extLst>
              <a:ext uri="{FF2B5EF4-FFF2-40B4-BE49-F238E27FC236}">
                <a16:creationId xmlns:a16="http://schemas.microsoft.com/office/drawing/2014/main" id="{1E373D3F-4427-805D-D6A3-30C9F4633935}"/>
              </a:ext>
            </a:extLst>
          </p:cNvPr>
          <p:cNvSpPr txBox="1"/>
          <p:nvPr/>
        </p:nvSpPr>
        <p:spPr>
          <a:xfrm>
            <a:off x="8759066" y="3791470"/>
            <a:ext cx="2677758" cy="400110"/>
          </a:xfrm>
          <a:prstGeom prst="rect">
            <a:avLst/>
          </a:prstGeom>
          <a:solidFill>
            <a:schemeClr val="accent3"/>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latin typeface="Verdana" panose="020B0604030504040204" pitchFamily="34" charset="0"/>
                <a:ea typeface="Verdana" panose="020B0604030504040204" pitchFamily="34" charset="0"/>
              </a:rPr>
              <a:t>renal dysfunction </a:t>
            </a:r>
          </a:p>
        </p:txBody>
      </p:sp>
      <p:sp>
        <p:nvSpPr>
          <p:cNvPr id="16" name="TextBox 10">
            <a:extLst>
              <a:ext uri="{FF2B5EF4-FFF2-40B4-BE49-F238E27FC236}">
                <a16:creationId xmlns:a16="http://schemas.microsoft.com/office/drawing/2014/main" id="{EFEE4B12-9556-5E00-2F89-0A0FF061204F}"/>
              </a:ext>
            </a:extLst>
          </p:cNvPr>
          <p:cNvSpPr txBox="1"/>
          <p:nvPr/>
        </p:nvSpPr>
        <p:spPr>
          <a:xfrm>
            <a:off x="8759066" y="5299800"/>
            <a:ext cx="2677758" cy="400110"/>
          </a:xfrm>
          <a:prstGeom prst="rect">
            <a:avLst/>
          </a:prstGeom>
          <a:solidFill>
            <a:schemeClr val="accent3"/>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latin typeface="Verdana" panose="020B0604030504040204" pitchFamily="34" charset="0"/>
                <a:ea typeface="Verdana" panose="020B0604030504040204" pitchFamily="34" charset="0"/>
                <a:cs typeface="Calibri" panose="020F0502020204030204" pitchFamily="34" charset="0"/>
              </a:rPr>
              <a:t>weight gain </a:t>
            </a:r>
          </a:p>
        </p:txBody>
      </p:sp>
      <p:sp>
        <p:nvSpPr>
          <p:cNvPr id="17" name="TextBox 14">
            <a:extLst>
              <a:ext uri="{FF2B5EF4-FFF2-40B4-BE49-F238E27FC236}">
                <a16:creationId xmlns:a16="http://schemas.microsoft.com/office/drawing/2014/main" id="{2877C39D-DEB8-6154-AFF9-F3E461D462B8}"/>
              </a:ext>
            </a:extLst>
          </p:cNvPr>
          <p:cNvSpPr txBox="1">
            <a:spLocks noChangeArrowheads="1"/>
          </p:cNvSpPr>
          <p:nvPr/>
        </p:nvSpPr>
        <p:spPr bwMode="auto">
          <a:xfrm>
            <a:off x="9161130" y="6490567"/>
            <a:ext cx="2775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r>
              <a:rPr lang="en-US" altLang="en-US" sz="1200" dirty="0">
                <a:latin typeface="Arial" panose="020B0604020202020204" pitchFamily="34" charset="0"/>
                <a:cs typeface="Arial" panose="020B0604020202020204" pitchFamily="34" charset="0"/>
              </a:rPr>
              <a:t>Slide adapted courtesy of Dr. </a:t>
            </a:r>
            <a:r>
              <a:rPr lang="en-US" altLang="en-US" sz="1200" dirty="0" err="1">
                <a:latin typeface="Arial" panose="020B0604020202020204" pitchFamily="34" charset="0"/>
                <a:cs typeface="Arial" panose="020B0604020202020204" pitchFamily="34" charset="0"/>
              </a:rPr>
              <a:t>Zanni</a:t>
            </a: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01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D5350-986B-7C27-F18C-348145261CA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C40490-DEF8-2E0B-1997-ADCBA0402D61}"/>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a:p>
            <a:pPr marL="342900" indent="-342900">
              <a:buClr>
                <a:schemeClr val="tx2"/>
              </a:buClr>
              <a:buFont typeface="Wingdings" pitchFamily="2" charset="2"/>
              <a:buChar char="§"/>
            </a:pPr>
            <a:r>
              <a:rPr lang="en-US" dirty="0"/>
              <a:t>ART</a:t>
            </a:r>
          </a:p>
        </p:txBody>
      </p:sp>
      <p:sp>
        <p:nvSpPr>
          <p:cNvPr id="3" name="Text Placeholder 2">
            <a:extLst>
              <a:ext uri="{FF2B5EF4-FFF2-40B4-BE49-F238E27FC236}">
                <a16:creationId xmlns:a16="http://schemas.microsoft.com/office/drawing/2014/main" id="{63AC9F9A-A42F-FEFF-A050-A3D0BDFC0AF3}"/>
              </a:ext>
            </a:extLst>
          </p:cNvPr>
          <p:cNvSpPr>
            <a:spLocks noGrp="1"/>
          </p:cNvSpPr>
          <p:nvPr>
            <p:ph type="body" sz="quarter" idx="10"/>
          </p:nvPr>
        </p:nvSpPr>
        <p:spPr/>
        <p:txBody>
          <a:bodyPr/>
          <a:lstStyle/>
          <a:p>
            <a:r>
              <a:rPr lang="en-US" dirty="0"/>
              <a:t>Mechanistic Pathways</a:t>
            </a:r>
          </a:p>
        </p:txBody>
      </p:sp>
      <p:sp>
        <p:nvSpPr>
          <p:cNvPr id="4" name="TextBox 3">
            <a:extLst>
              <a:ext uri="{FF2B5EF4-FFF2-40B4-BE49-F238E27FC236}">
                <a16:creationId xmlns:a16="http://schemas.microsoft.com/office/drawing/2014/main" id="{1570734A-E4D6-E4A1-5E75-B15EC7C96B65}"/>
              </a:ext>
            </a:extLst>
          </p:cNvPr>
          <p:cNvSpPr txBox="1"/>
          <p:nvPr/>
        </p:nvSpPr>
        <p:spPr>
          <a:xfrm>
            <a:off x="440554" y="6336679"/>
            <a:ext cx="3265855"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Post et al. Ann Intern Med 2014;160</a:t>
            </a:r>
          </a:p>
        </p:txBody>
      </p:sp>
      <p:graphicFrame>
        <p:nvGraphicFramePr>
          <p:cNvPr id="5" name="Table 4">
            <a:extLst>
              <a:ext uri="{FF2B5EF4-FFF2-40B4-BE49-F238E27FC236}">
                <a16:creationId xmlns:a16="http://schemas.microsoft.com/office/drawing/2014/main" id="{A2345DBF-6EB1-CB59-EEBF-FE1E0F4A0B2E}"/>
              </a:ext>
            </a:extLst>
          </p:cNvPr>
          <p:cNvGraphicFramePr>
            <a:graphicFrameLocks noGrp="1"/>
          </p:cNvGraphicFramePr>
          <p:nvPr>
            <p:extLst>
              <p:ext uri="{D42A27DB-BD31-4B8C-83A1-F6EECF244321}">
                <p14:modId xmlns:p14="http://schemas.microsoft.com/office/powerpoint/2010/main" val="983148041"/>
              </p:ext>
            </p:extLst>
          </p:nvPr>
        </p:nvGraphicFramePr>
        <p:xfrm>
          <a:off x="3551132" y="2279855"/>
          <a:ext cx="8305800" cy="3249676"/>
        </p:xfrm>
        <a:graphic>
          <a:graphicData uri="http://schemas.openxmlformats.org/drawingml/2006/table">
            <a:tbl>
              <a:tblPr bandRow="1">
                <a:tableStyleId>{5C22544A-7EE6-4342-B048-85BDC9FD1C3A}</a:tableStyleId>
              </a:tblPr>
              <a:tblGrid>
                <a:gridCol w="2913463">
                  <a:extLst>
                    <a:ext uri="{9D8B030D-6E8A-4147-A177-3AD203B41FA5}">
                      <a16:colId xmlns:a16="http://schemas.microsoft.com/office/drawing/2014/main" val="2325702860"/>
                    </a:ext>
                  </a:extLst>
                </a:gridCol>
                <a:gridCol w="1690577">
                  <a:extLst>
                    <a:ext uri="{9D8B030D-6E8A-4147-A177-3AD203B41FA5}">
                      <a16:colId xmlns:a16="http://schemas.microsoft.com/office/drawing/2014/main" val="2073131703"/>
                    </a:ext>
                  </a:extLst>
                </a:gridCol>
                <a:gridCol w="903768">
                  <a:extLst>
                    <a:ext uri="{9D8B030D-6E8A-4147-A177-3AD203B41FA5}">
                      <a16:colId xmlns:a16="http://schemas.microsoft.com/office/drawing/2014/main" val="1205611724"/>
                    </a:ext>
                  </a:extLst>
                </a:gridCol>
                <a:gridCol w="1860697">
                  <a:extLst>
                    <a:ext uri="{9D8B030D-6E8A-4147-A177-3AD203B41FA5}">
                      <a16:colId xmlns:a16="http://schemas.microsoft.com/office/drawing/2014/main" val="706172506"/>
                    </a:ext>
                  </a:extLst>
                </a:gridCol>
                <a:gridCol w="937295">
                  <a:extLst>
                    <a:ext uri="{9D8B030D-6E8A-4147-A177-3AD203B41FA5}">
                      <a16:colId xmlns:a16="http://schemas.microsoft.com/office/drawing/2014/main" val="2834475184"/>
                    </a:ext>
                  </a:extLst>
                </a:gridCol>
              </a:tblGrid>
              <a:tr h="370840">
                <a:tc>
                  <a:txBody>
                    <a:bodyPr/>
                    <a:lstStyle/>
                    <a:p>
                      <a:pPr>
                        <a:lnSpc>
                          <a:spcPct val="150000"/>
                        </a:lnSpc>
                      </a:pPr>
                      <a:endParaRPr lang="en-US" sz="16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gridSpan="2">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Minimally adjusted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hMerge="1">
                  <a:txBody>
                    <a:bodyPr/>
                    <a:lstStyle/>
                    <a:p>
                      <a:endParaRPr lang="en-US" dirty="0"/>
                    </a:p>
                  </a:txBody>
                  <a:tcPr/>
                </a:tc>
                <a:tc gridSpan="2">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Adjusted for CAD risk factors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hMerge="1">
                  <a:txBody>
                    <a:bodyPr/>
                    <a:lstStyle/>
                    <a:p>
                      <a:endParaRPr lang="en-US" dirty="0"/>
                    </a:p>
                  </a:txBody>
                  <a:tcPr/>
                </a:tc>
                <a:extLst>
                  <a:ext uri="{0D108BD9-81ED-4DB2-BD59-A6C34878D82A}">
                    <a16:rowId xmlns:a16="http://schemas.microsoft.com/office/drawing/2014/main" val="1981351956"/>
                  </a:ext>
                </a:extLst>
              </a:tr>
              <a:tr h="222860">
                <a:tc>
                  <a:txBody>
                    <a:bodyPr/>
                    <a:lstStyle/>
                    <a:p>
                      <a:pPr>
                        <a:lnSpc>
                          <a:spcPct val="150000"/>
                        </a:lnSpc>
                      </a:pPr>
                      <a:endParaRPr lang="en-US" sz="16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PR (95% CI)</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 value</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PR (95% CI)</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 value</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extLst>
                  <a:ext uri="{0D108BD9-81ED-4DB2-BD59-A6C34878D82A}">
                    <a16:rowId xmlns:a16="http://schemas.microsoft.com/office/drawing/2014/main" val="521735296"/>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Detectable HIV RNA &gt;50 copies/ml</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1.26 (0.76, 2.1)</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0.37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1.43 (0.84, 2.43)</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0.187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1101826205"/>
                  </a:ext>
                </a:extLst>
              </a:tr>
              <a:tr h="370840">
                <a:tc>
                  <a:txBody>
                    <a:bodyPr/>
                    <a:lstStyle/>
                    <a:p>
                      <a:pPr>
                        <a:lnSpc>
                          <a:spcPct val="150000"/>
                        </a:lnSpc>
                      </a:pPr>
                      <a:r>
                        <a:rPr lang="en-US" sz="1600" b="0" dirty="0">
                          <a:latin typeface="Arial" panose="020B0604020202020204" pitchFamily="34" charset="0"/>
                          <a:cs typeface="Arial" panose="020B0604020202020204" pitchFamily="34" charset="0"/>
                        </a:rPr>
                        <a:t>Duration of HAART (</a:t>
                      </a:r>
                      <a:r>
                        <a:rPr lang="en-US" sz="1600" b="0" dirty="0" err="1">
                          <a:latin typeface="Arial" panose="020B0604020202020204" pitchFamily="34" charset="0"/>
                          <a:cs typeface="Arial" panose="020B0604020202020204" pitchFamily="34" charset="0"/>
                        </a:rPr>
                        <a:t>yrs</a:t>
                      </a:r>
                      <a:r>
                        <a:rPr lang="en-US" sz="1600" b="0" dirty="0">
                          <a:latin typeface="Arial" panose="020B0604020202020204" pitchFamily="34" charset="0"/>
                          <a:cs typeface="Arial" panose="020B0604020202020204" pitchFamily="34" charset="0"/>
                        </a:rPr>
                        <a: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1.09 (1.02, 1.17)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1.09 (1.02, 1.17)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extLst>
                  <a:ext uri="{0D108BD9-81ED-4DB2-BD59-A6C34878D82A}">
                    <a16:rowId xmlns:a16="http://schemas.microsoft.com/office/drawing/2014/main" val="3296349900"/>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History of AIDS</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1.49 (0.92, 2.41)</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0.103</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1.40 (0.87, 2.26)</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0.170</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3338382261"/>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Current CD4 count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1.01 (0.93, 1.09)</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0.87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1.00 (0.92, 1.08)</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0.97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extLst>
                  <a:ext uri="{0D108BD9-81ED-4DB2-BD59-A6C34878D82A}">
                    <a16:rowId xmlns:a16="http://schemas.microsoft.com/office/drawing/2014/main" val="3394478976"/>
                  </a:ext>
                </a:extLst>
              </a:tr>
              <a:tr h="370840">
                <a:tc>
                  <a:txBody>
                    <a:bodyPr/>
                    <a:lstStyle/>
                    <a:p>
                      <a:pPr>
                        <a:lnSpc>
                          <a:spcPct val="150000"/>
                        </a:lnSpc>
                      </a:pPr>
                      <a:r>
                        <a:rPr lang="en-US" sz="1600" b="0" dirty="0">
                          <a:latin typeface="Arial" panose="020B0604020202020204" pitchFamily="34" charset="0"/>
                          <a:cs typeface="Arial" panose="020B0604020202020204" pitchFamily="34" charset="0"/>
                        </a:rPr>
                        <a:t>Nadir CD4 count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0.79 (0.68, 0.92)</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0.002</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0.80 (0.69, 0.94)</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0.005</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1369359703"/>
                  </a:ext>
                </a:extLst>
              </a:tr>
            </a:tbl>
          </a:graphicData>
        </a:graphic>
      </p:graphicFrame>
      <p:pic>
        <p:nvPicPr>
          <p:cNvPr id="8" name="Picture 7" descr="A close-up of a white background&#10;&#10;Description automatically generated">
            <a:extLst>
              <a:ext uri="{FF2B5EF4-FFF2-40B4-BE49-F238E27FC236}">
                <a16:creationId xmlns:a16="http://schemas.microsoft.com/office/drawing/2014/main" id="{F682978D-B68D-EA2C-563E-AECBBFB40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102" y="791170"/>
            <a:ext cx="5267763" cy="1142551"/>
          </a:xfrm>
          <a:prstGeom prst="rect">
            <a:avLst/>
          </a:prstGeom>
          <a:ln>
            <a:solidFill>
              <a:schemeClr val="tx1"/>
            </a:solidFill>
          </a:ln>
        </p:spPr>
      </p:pic>
    </p:spTree>
    <p:extLst>
      <p:ext uri="{BB962C8B-B14F-4D97-AF65-F5344CB8AC3E}">
        <p14:creationId xmlns:p14="http://schemas.microsoft.com/office/powerpoint/2010/main" val="186723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065C-13C5-269F-3494-1415587A53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A126FE-F195-36EE-1DFD-E348E966C2B5}"/>
              </a:ext>
            </a:extLst>
          </p:cNvPr>
          <p:cNvSpPr>
            <a:spLocks noGrp="1"/>
          </p:cNvSpPr>
          <p:nvPr>
            <p:ph sz="quarter" idx="11"/>
          </p:nvPr>
        </p:nvSpPr>
        <p:spPr>
          <a:xfrm>
            <a:off x="713284" y="1765077"/>
            <a:ext cx="3265854" cy="4186862"/>
          </a:xfrm>
        </p:spPr>
        <p:txBody>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a:p>
            <a:pPr marL="342900" indent="-342900">
              <a:buClr>
                <a:schemeClr val="tx2"/>
              </a:buClr>
              <a:buFont typeface="Wingdings" pitchFamily="2" charset="2"/>
              <a:buChar char="§"/>
            </a:pPr>
            <a:r>
              <a:rPr lang="en-US" dirty="0"/>
              <a:t>ART</a:t>
            </a:r>
          </a:p>
        </p:txBody>
      </p:sp>
      <p:sp>
        <p:nvSpPr>
          <p:cNvPr id="3" name="Text Placeholder 2">
            <a:extLst>
              <a:ext uri="{FF2B5EF4-FFF2-40B4-BE49-F238E27FC236}">
                <a16:creationId xmlns:a16="http://schemas.microsoft.com/office/drawing/2014/main" id="{35F5817F-7A94-86D8-8ECD-68C94B41172B}"/>
              </a:ext>
            </a:extLst>
          </p:cNvPr>
          <p:cNvSpPr>
            <a:spLocks noGrp="1"/>
          </p:cNvSpPr>
          <p:nvPr>
            <p:ph type="body" sz="quarter" idx="10"/>
          </p:nvPr>
        </p:nvSpPr>
        <p:spPr/>
        <p:txBody>
          <a:bodyPr/>
          <a:lstStyle/>
          <a:p>
            <a:r>
              <a:rPr lang="en-US" dirty="0"/>
              <a:t>Mechanistic Pathways</a:t>
            </a:r>
          </a:p>
        </p:txBody>
      </p:sp>
      <p:sp>
        <p:nvSpPr>
          <p:cNvPr id="4" name="TextBox 3">
            <a:extLst>
              <a:ext uri="{FF2B5EF4-FFF2-40B4-BE49-F238E27FC236}">
                <a16:creationId xmlns:a16="http://schemas.microsoft.com/office/drawing/2014/main" id="{B4922C6E-68A4-9AEF-4BCA-DA1B4A5CEB58}"/>
              </a:ext>
            </a:extLst>
          </p:cNvPr>
          <p:cNvSpPr txBox="1"/>
          <p:nvPr/>
        </p:nvSpPr>
        <p:spPr>
          <a:xfrm>
            <a:off x="440554" y="6336679"/>
            <a:ext cx="3265855"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Post et al. Ann Intern Med 2014;160</a:t>
            </a:r>
          </a:p>
        </p:txBody>
      </p:sp>
      <p:graphicFrame>
        <p:nvGraphicFramePr>
          <p:cNvPr id="5" name="Table 4">
            <a:extLst>
              <a:ext uri="{FF2B5EF4-FFF2-40B4-BE49-F238E27FC236}">
                <a16:creationId xmlns:a16="http://schemas.microsoft.com/office/drawing/2014/main" id="{EBBBCF6B-254C-D3F0-F4C2-5CECECD1633C}"/>
              </a:ext>
            </a:extLst>
          </p:cNvPr>
          <p:cNvGraphicFramePr>
            <a:graphicFrameLocks noGrp="1"/>
          </p:cNvGraphicFramePr>
          <p:nvPr>
            <p:extLst>
              <p:ext uri="{D42A27DB-BD31-4B8C-83A1-F6EECF244321}">
                <p14:modId xmlns:p14="http://schemas.microsoft.com/office/powerpoint/2010/main" val="1225843380"/>
              </p:ext>
            </p:extLst>
          </p:nvPr>
        </p:nvGraphicFramePr>
        <p:xfrm>
          <a:off x="3551132" y="2279855"/>
          <a:ext cx="8305800" cy="3249676"/>
        </p:xfrm>
        <a:graphic>
          <a:graphicData uri="http://schemas.openxmlformats.org/drawingml/2006/table">
            <a:tbl>
              <a:tblPr bandRow="1">
                <a:tableStyleId>{5C22544A-7EE6-4342-B048-85BDC9FD1C3A}</a:tableStyleId>
              </a:tblPr>
              <a:tblGrid>
                <a:gridCol w="2913463">
                  <a:extLst>
                    <a:ext uri="{9D8B030D-6E8A-4147-A177-3AD203B41FA5}">
                      <a16:colId xmlns:a16="http://schemas.microsoft.com/office/drawing/2014/main" val="2325702860"/>
                    </a:ext>
                  </a:extLst>
                </a:gridCol>
                <a:gridCol w="1690577">
                  <a:extLst>
                    <a:ext uri="{9D8B030D-6E8A-4147-A177-3AD203B41FA5}">
                      <a16:colId xmlns:a16="http://schemas.microsoft.com/office/drawing/2014/main" val="2073131703"/>
                    </a:ext>
                  </a:extLst>
                </a:gridCol>
                <a:gridCol w="903768">
                  <a:extLst>
                    <a:ext uri="{9D8B030D-6E8A-4147-A177-3AD203B41FA5}">
                      <a16:colId xmlns:a16="http://schemas.microsoft.com/office/drawing/2014/main" val="1205611724"/>
                    </a:ext>
                  </a:extLst>
                </a:gridCol>
                <a:gridCol w="1860697">
                  <a:extLst>
                    <a:ext uri="{9D8B030D-6E8A-4147-A177-3AD203B41FA5}">
                      <a16:colId xmlns:a16="http://schemas.microsoft.com/office/drawing/2014/main" val="706172506"/>
                    </a:ext>
                  </a:extLst>
                </a:gridCol>
                <a:gridCol w="937295">
                  <a:extLst>
                    <a:ext uri="{9D8B030D-6E8A-4147-A177-3AD203B41FA5}">
                      <a16:colId xmlns:a16="http://schemas.microsoft.com/office/drawing/2014/main" val="2834475184"/>
                    </a:ext>
                  </a:extLst>
                </a:gridCol>
              </a:tblGrid>
              <a:tr h="370840">
                <a:tc>
                  <a:txBody>
                    <a:bodyPr/>
                    <a:lstStyle/>
                    <a:p>
                      <a:pPr>
                        <a:lnSpc>
                          <a:spcPct val="150000"/>
                        </a:lnSpc>
                      </a:pPr>
                      <a:endParaRPr lang="en-US" sz="16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gridSpan="2">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Minimally adjusted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hMerge="1">
                  <a:txBody>
                    <a:bodyPr/>
                    <a:lstStyle/>
                    <a:p>
                      <a:endParaRPr lang="en-US" dirty="0"/>
                    </a:p>
                  </a:txBody>
                  <a:tcPr/>
                </a:tc>
                <a:tc gridSpan="2">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Adjusted for CAD risk factors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686C"/>
                    </a:solidFill>
                  </a:tcPr>
                </a:tc>
                <a:tc hMerge="1">
                  <a:txBody>
                    <a:bodyPr/>
                    <a:lstStyle/>
                    <a:p>
                      <a:endParaRPr lang="en-US" dirty="0"/>
                    </a:p>
                  </a:txBody>
                  <a:tcPr/>
                </a:tc>
                <a:extLst>
                  <a:ext uri="{0D108BD9-81ED-4DB2-BD59-A6C34878D82A}">
                    <a16:rowId xmlns:a16="http://schemas.microsoft.com/office/drawing/2014/main" val="1981351956"/>
                  </a:ext>
                </a:extLst>
              </a:tr>
              <a:tr h="222860">
                <a:tc>
                  <a:txBody>
                    <a:bodyPr/>
                    <a:lstStyle/>
                    <a:p>
                      <a:pPr>
                        <a:lnSpc>
                          <a:spcPct val="150000"/>
                        </a:lnSpc>
                      </a:pPr>
                      <a:endParaRPr lang="en-US" sz="16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PR (95% CI)</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 value</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PR (95% CI)</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tc>
                  <a:txBody>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P value</a:t>
                      </a:r>
                    </a:p>
                  </a:txBody>
                  <a:tcPr>
                    <a:lnL w="12700" cmpd="sng">
                      <a:noFill/>
                    </a:lnL>
                    <a:lnR w="12700" cmpd="sng">
                      <a:noFill/>
                    </a:lnR>
                    <a:lnT w="12700" cmpd="sng">
                      <a:noFill/>
                    </a:lnT>
                    <a:lnB w="12700" cap="flat" cmpd="sng" algn="ctr">
                      <a:solidFill>
                        <a:srgbClr val="006669"/>
                      </a:solidFill>
                      <a:prstDash val="solid"/>
                      <a:round/>
                      <a:headEnd type="none" w="med" len="med"/>
                      <a:tailEnd type="none" w="med" len="med"/>
                    </a:lnB>
                    <a:lnTlToBr w="12700" cmpd="sng">
                      <a:noFill/>
                      <a:prstDash val="solid"/>
                    </a:lnTlToBr>
                    <a:lnBlToTr w="12700" cmpd="sng">
                      <a:noFill/>
                      <a:prstDash val="solid"/>
                    </a:lnBlToTr>
                    <a:solidFill>
                      <a:srgbClr val="07686C"/>
                    </a:solidFill>
                  </a:tcPr>
                </a:tc>
                <a:extLst>
                  <a:ext uri="{0D108BD9-81ED-4DB2-BD59-A6C34878D82A}">
                    <a16:rowId xmlns:a16="http://schemas.microsoft.com/office/drawing/2014/main" val="521735296"/>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Detectable HIV RNA &gt;50 copies/ml</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1.26 (0.76, 2.1)</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0.37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1.43 (0.84, 2.43)</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0.187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1101826205"/>
                  </a:ext>
                </a:extLst>
              </a:tr>
              <a:tr h="370840">
                <a:tc>
                  <a:txBody>
                    <a:bodyPr/>
                    <a:lstStyle/>
                    <a:p>
                      <a:pPr>
                        <a:lnSpc>
                          <a:spcPct val="150000"/>
                        </a:lnSpc>
                      </a:pPr>
                      <a:r>
                        <a:rPr lang="en-US" sz="1600" b="0" dirty="0">
                          <a:latin typeface="Arial" panose="020B0604020202020204" pitchFamily="34" charset="0"/>
                          <a:cs typeface="Arial" panose="020B0604020202020204" pitchFamily="34" charset="0"/>
                        </a:rPr>
                        <a:t>Duration of HAART (</a:t>
                      </a:r>
                      <a:r>
                        <a:rPr lang="en-US" sz="1600" b="0" dirty="0" err="1">
                          <a:latin typeface="Arial" panose="020B0604020202020204" pitchFamily="34" charset="0"/>
                          <a:cs typeface="Arial" panose="020B0604020202020204" pitchFamily="34" charset="0"/>
                        </a:rPr>
                        <a:t>yrs</a:t>
                      </a:r>
                      <a:r>
                        <a:rPr lang="en-US" sz="1600" b="0" dirty="0">
                          <a:latin typeface="Arial" panose="020B0604020202020204" pitchFamily="34" charset="0"/>
                          <a:cs typeface="Arial" panose="020B0604020202020204" pitchFamily="34" charset="0"/>
                        </a:rPr>
                        <a: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1.09 (1.02, 1.17)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1.09 (1.02, 1.17)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extLst>
                  <a:ext uri="{0D108BD9-81ED-4DB2-BD59-A6C34878D82A}">
                    <a16:rowId xmlns:a16="http://schemas.microsoft.com/office/drawing/2014/main" val="3296349900"/>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History of AIDS</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1.49 (0.92, 2.41)</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0.103</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1.40 (0.87, 2.26)</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0.170</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3338382261"/>
                  </a:ext>
                </a:extLst>
              </a:tr>
              <a:tr h="370840">
                <a:tc>
                  <a:txBody>
                    <a:bodyPr/>
                    <a:lstStyle/>
                    <a:p>
                      <a:pPr>
                        <a:lnSpc>
                          <a:spcPct val="150000"/>
                        </a:lnSpc>
                      </a:pPr>
                      <a:r>
                        <a:rPr lang="en-US" sz="1600" dirty="0">
                          <a:latin typeface="Arial" panose="020B0604020202020204" pitchFamily="34" charset="0"/>
                          <a:cs typeface="Arial" panose="020B0604020202020204" pitchFamily="34" charset="0"/>
                        </a:rPr>
                        <a:t>Current CD4 count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1.01 (0.93, 1.09)</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0.87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1.00 (0.92, 1.08)</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tc>
                  <a:txBody>
                    <a:bodyPr/>
                    <a:lstStyle/>
                    <a:p>
                      <a:pPr algn="ctr">
                        <a:lnSpc>
                          <a:spcPct val="150000"/>
                        </a:lnSpc>
                      </a:pPr>
                      <a:r>
                        <a:rPr lang="en-US" sz="1600" dirty="0">
                          <a:latin typeface="Arial" panose="020B0604020202020204" pitchFamily="34" charset="0"/>
                          <a:cs typeface="Arial" panose="020B0604020202020204" pitchFamily="34" charset="0"/>
                        </a:rPr>
                        <a:t>0.97</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E8ECEB"/>
                    </a:solidFill>
                  </a:tcPr>
                </a:tc>
                <a:extLst>
                  <a:ext uri="{0D108BD9-81ED-4DB2-BD59-A6C34878D82A}">
                    <a16:rowId xmlns:a16="http://schemas.microsoft.com/office/drawing/2014/main" val="3394478976"/>
                  </a:ext>
                </a:extLst>
              </a:tr>
              <a:tr h="370840">
                <a:tc>
                  <a:txBody>
                    <a:bodyPr/>
                    <a:lstStyle/>
                    <a:p>
                      <a:pPr>
                        <a:lnSpc>
                          <a:spcPct val="150000"/>
                        </a:lnSpc>
                      </a:pPr>
                      <a:r>
                        <a:rPr lang="en-US" sz="1600" b="0" dirty="0">
                          <a:latin typeface="Arial" panose="020B0604020202020204" pitchFamily="34" charset="0"/>
                          <a:cs typeface="Arial" panose="020B0604020202020204" pitchFamily="34" charset="0"/>
                        </a:rPr>
                        <a:t>Nadir CD4 count</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0.79 (0.68, 0.92)</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0.002</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0.80 (0.69, 0.94)</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tc>
                  <a:txBody>
                    <a:bodyPr/>
                    <a:lstStyle/>
                    <a:p>
                      <a:pPr algn="ctr">
                        <a:lnSpc>
                          <a:spcPct val="150000"/>
                        </a:lnSpc>
                      </a:pPr>
                      <a:r>
                        <a:rPr lang="en-US" sz="1600" b="0" dirty="0">
                          <a:latin typeface="Arial" panose="020B0604020202020204" pitchFamily="34" charset="0"/>
                          <a:cs typeface="Arial" panose="020B0604020202020204" pitchFamily="34" charset="0"/>
                        </a:rPr>
                        <a:t>0.005</a:t>
                      </a:r>
                    </a:p>
                  </a:txBody>
                  <a:tcPr>
                    <a:lnT w="12700" cap="flat" cmpd="sng" algn="ctr">
                      <a:solidFill>
                        <a:srgbClr val="006669"/>
                      </a:solidFill>
                      <a:prstDash val="solid"/>
                      <a:round/>
                      <a:headEnd type="none" w="med" len="med"/>
                      <a:tailEnd type="none" w="med" len="med"/>
                    </a:lnT>
                    <a:lnB w="12700" cap="flat" cmpd="sng" algn="ctr">
                      <a:solidFill>
                        <a:srgbClr val="006669"/>
                      </a:solidFill>
                      <a:prstDash val="solid"/>
                      <a:round/>
                      <a:headEnd type="none" w="med" len="med"/>
                      <a:tailEnd type="none" w="med" len="med"/>
                    </a:lnB>
                    <a:solidFill>
                      <a:srgbClr val="FFFFFF"/>
                    </a:solidFill>
                  </a:tcPr>
                </a:tc>
                <a:extLst>
                  <a:ext uri="{0D108BD9-81ED-4DB2-BD59-A6C34878D82A}">
                    <a16:rowId xmlns:a16="http://schemas.microsoft.com/office/drawing/2014/main" val="1369359703"/>
                  </a:ext>
                </a:extLst>
              </a:tr>
            </a:tbl>
          </a:graphicData>
        </a:graphic>
      </p:graphicFrame>
      <p:pic>
        <p:nvPicPr>
          <p:cNvPr id="8" name="Picture 7" descr="A close-up of a white background&#10;&#10;Description automatically generated">
            <a:extLst>
              <a:ext uri="{FF2B5EF4-FFF2-40B4-BE49-F238E27FC236}">
                <a16:creationId xmlns:a16="http://schemas.microsoft.com/office/drawing/2014/main" id="{B439DA7B-5D47-68C6-669C-415B9F3DD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102" y="791170"/>
            <a:ext cx="5267763" cy="1142551"/>
          </a:xfrm>
          <a:prstGeom prst="rect">
            <a:avLst/>
          </a:prstGeom>
          <a:ln>
            <a:solidFill>
              <a:schemeClr val="tx1"/>
            </a:solidFill>
          </a:ln>
        </p:spPr>
      </p:pic>
      <p:sp>
        <p:nvSpPr>
          <p:cNvPr id="6" name="Rectangle 5">
            <a:extLst>
              <a:ext uri="{FF2B5EF4-FFF2-40B4-BE49-F238E27FC236}">
                <a16:creationId xmlns:a16="http://schemas.microsoft.com/office/drawing/2014/main" id="{C9AEA690-7867-83B8-CF0E-2334D40B900C}"/>
              </a:ext>
            </a:extLst>
          </p:cNvPr>
          <p:cNvSpPr/>
          <p:nvPr/>
        </p:nvSpPr>
        <p:spPr>
          <a:xfrm>
            <a:off x="6477802" y="3819648"/>
            <a:ext cx="5467150" cy="5887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F86E37-6818-3CFC-AA5C-F672290A94A2}"/>
              </a:ext>
            </a:extLst>
          </p:cNvPr>
          <p:cNvSpPr/>
          <p:nvPr/>
        </p:nvSpPr>
        <p:spPr>
          <a:xfrm>
            <a:off x="6477802" y="5050078"/>
            <a:ext cx="5467150" cy="5887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66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374A6-B88E-0FF6-B1E4-224294A42853}"/>
              </a:ext>
            </a:extLst>
          </p:cNvPr>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No relevant financial or other conflicts of interest</a:t>
            </a:r>
          </a:p>
          <a:p>
            <a:r>
              <a:rPr lang="en-US" dirty="0">
                <a:latin typeface="Arial" panose="020B0604020202020204" pitchFamily="34" charset="0"/>
                <a:cs typeface="Arial" panose="020B0604020202020204" pitchFamily="34" charset="0"/>
              </a:rPr>
              <a:t>My research is supported by the following NIH grants</a:t>
            </a:r>
          </a:p>
          <a:p>
            <a:r>
              <a:rPr lang="en-US" dirty="0">
                <a:latin typeface="Arial" panose="020B0604020202020204" pitchFamily="34" charset="0"/>
                <a:cs typeface="Arial" panose="020B0604020202020204" pitchFamily="34" charset="0"/>
              </a:rPr>
              <a:t>	R01 HL157531, R01 MD013493, R56 HL152803, D43 TW011625, U01 HL146382</a:t>
            </a:r>
          </a:p>
          <a:p>
            <a:r>
              <a:rPr lang="en-US" dirty="0">
                <a:latin typeface="Arial" panose="020B0604020202020204" pitchFamily="34" charset="0"/>
                <a:cs typeface="Arial" panose="020B0604020202020204" pitchFamily="34" charset="0"/>
              </a:rPr>
              <a:t>	U01 HL123336 (REPRIEVE)</a:t>
            </a:r>
          </a:p>
        </p:txBody>
      </p:sp>
      <p:sp>
        <p:nvSpPr>
          <p:cNvPr id="3" name="Text Placeholder 2">
            <a:extLst>
              <a:ext uri="{FF2B5EF4-FFF2-40B4-BE49-F238E27FC236}">
                <a16:creationId xmlns:a16="http://schemas.microsoft.com/office/drawing/2014/main" id="{6EDA63F0-C5EA-D218-11F8-5855351BAE49}"/>
              </a:ext>
            </a:extLst>
          </p:cNvPr>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Disclosures</a:t>
            </a:r>
          </a:p>
        </p:txBody>
      </p:sp>
    </p:spTree>
    <p:extLst>
      <p:ext uri="{BB962C8B-B14F-4D97-AF65-F5344CB8AC3E}">
        <p14:creationId xmlns:p14="http://schemas.microsoft.com/office/powerpoint/2010/main" val="2465561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5B49-C13B-E2DC-CB69-234DAD653A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A689A4-EFB4-6F4C-6606-5194B7EE2B7C}"/>
              </a:ext>
            </a:extLst>
          </p:cNvPr>
          <p:cNvSpPr>
            <a:spLocks noGrp="1"/>
          </p:cNvSpPr>
          <p:nvPr>
            <p:ph sz="quarter" idx="11"/>
          </p:nvPr>
        </p:nvSpPr>
        <p:spPr>
          <a:xfrm>
            <a:off x="713284" y="1765077"/>
            <a:ext cx="3265854" cy="4186862"/>
          </a:xfrm>
        </p:spPr>
        <p:txBody>
          <a:bodyPr>
            <a:normAutofit/>
          </a:bodyPr>
          <a:lstStyle/>
          <a:p>
            <a:pPr marL="342900" indent="-342900">
              <a:buClr>
                <a:schemeClr val="tx2"/>
              </a:buClr>
              <a:buFont typeface="Wingdings" pitchFamily="2" charset="2"/>
              <a:buChar char="§"/>
            </a:pPr>
            <a:r>
              <a:rPr lang="en-US" dirty="0"/>
              <a:t>Immune activation and inflammation</a:t>
            </a:r>
          </a:p>
          <a:p>
            <a:pPr marL="342900" indent="-342900">
              <a:buClr>
                <a:schemeClr val="tx2"/>
              </a:buClr>
              <a:buFont typeface="Wingdings" pitchFamily="2" charset="2"/>
              <a:buChar char="§"/>
            </a:pPr>
            <a:r>
              <a:rPr lang="en-US" dirty="0"/>
              <a:t>CVD Risk Factors</a:t>
            </a:r>
          </a:p>
          <a:p>
            <a:pPr marL="800100" lvl="1" indent="-342900">
              <a:buClr>
                <a:schemeClr val="tx2"/>
              </a:buClr>
              <a:buFont typeface="Wingdings" pitchFamily="2" charset="2"/>
              <a:buChar char="§"/>
            </a:pPr>
            <a:r>
              <a:rPr lang="en-US" dirty="0"/>
              <a:t>Tobacco</a:t>
            </a:r>
          </a:p>
          <a:p>
            <a:pPr marL="800100" lvl="1" indent="-342900">
              <a:buClr>
                <a:schemeClr val="tx2"/>
              </a:buClr>
              <a:buFont typeface="Wingdings" pitchFamily="2" charset="2"/>
              <a:buChar char="§"/>
            </a:pPr>
            <a:r>
              <a:rPr lang="en-US" dirty="0"/>
              <a:t>Diabetes</a:t>
            </a:r>
          </a:p>
          <a:p>
            <a:pPr marL="800100" lvl="1" indent="-342900">
              <a:buClr>
                <a:schemeClr val="tx2"/>
              </a:buClr>
              <a:buFont typeface="Wingdings" pitchFamily="2" charset="2"/>
              <a:buChar char="§"/>
            </a:pPr>
            <a:r>
              <a:rPr lang="en-US" dirty="0"/>
              <a:t>Dyslipidemia</a:t>
            </a:r>
          </a:p>
          <a:p>
            <a:pPr marL="342900" indent="-342900">
              <a:buClr>
                <a:schemeClr val="tx2"/>
              </a:buClr>
              <a:buFont typeface="Wingdings" pitchFamily="2" charset="2"/>
              <a:buChar char="§"/>
            </a:pPr>
            <a:r>
              <a:rPr lang="en-US" dirty="0"/>
              <a:t>ART</a:t>
            </a:r>
          </a:p>
          <a:p>
            <a:pPr marL="342900" indent="-342900">
              <a:buClr>
                <a:schemeClr val="tx2"/>
              </a:buClr>
              <a:buFont typeface="Wingdings" pitchFamily="2" charset="2"/>
              <a:buChar char="§"/>
            </a:pPr>
            <a:r>
              <a:rPr lang="en-US" dirty="0"/>
              <a:t>…and others</a:t>
            </a:r>
          </a:p>
          <a:p>
            <a:pPr marL="342900" indent="-342900">
              <a:buClr>
                <a:schemeClr val="tx2"/>
              </a:buClr>
              <a:buFont typeface="Wingdings" pitchFamily="2" charset="2"/>
              <a:buChar char="§"/>
            </a:pPr>
            <a:r>
              <a:rPr lang="en-US" dirty="0"/>
              <a:t>Leading to subclinical atherosclerosis</a:t>
            </a:r>
          </a:p>
        </p:txBody>
      </p:sp>
      <p:sp>
        <p:nvSpPr>
          <p:cNvPr id="3" name="Text Placeholder 2">
            <a:extLst>
              <a:ext uri="{FF2B5EF4-FFF2-40B4-BE49-F238E27FC236}">
                <a16:creationId xmlns:a16="http://schemas.microsoft.com/office/drawing/2014/main" id="{8F30B754-5828-19F8-3B9B-0C4BB561CE72}"/>
              </a:ext>
            </a:extLst>
          </p:cNvPr>
          <p:cNvSpPr>
            <a:spLocks noGrp="1"/>
          </p:cNvSpPr>
          <p:nvPr>
            <p:ph type="body" sz="quarter" idx="10"/>
          </p:nvPr>
        </p:nvSpPr>
        <p:spPr/>
        <p:txBody>
          <a:bodyPr/>
          <a:lstStyle/>
          <a:p>
            <a:r>
              <a:rPr lang="en-US" dirty="0"/>
              <a:t>Mechanistic Pathways</a:t>
            </a:r>
          </a:p>
        </p:txBody>
      </p:sp>
      <p:sp>
        <p:nvSpPr>
          <p:cNvPr id="7" name="TextBox 6">
            <a:extLst>
              <a:ext uri="{FF2B5EF4-FFF2-40B4-BE49-F238E27FC236}">
                <a16:creationId xmlns:a16="http://schemas.microsoft.com/office/drawing/2014/main" id="{A60A66B4-EBC4-6BE4-A8F4-F88486704A68}"/>
              </a:ext>
            </a:extLst>
          </p:cNvPr>
          <p:cNvSpPr txBox="1"/>
          <p:nvPr/>
        </p:nvSpPr>
        <p:spPr>
          <a:xfrm>
            <a:off x="322338" y="6340560"/>
            <a:ext cx="7888037"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Stein et al. JACC </a:t>
            </a:r>
            <a:r>
              <a:rPr lang="en-US" sz="1400" dirty="0" err="1">
                <a:latin typeface="Arial" panose="020B0604020202020204" pitchFamily="34" charset="0"/>
                <a:cs typeface="Arial" panose="020B0604020202020204" pitchFamily="34" charset="0"/>
              </a:rPr>
              <a:t>Imag</a:t>
            </a:r>
            <a:r>
              <a:rPr lang="en-US" sz="1400" dirty="0">
                <a:latin typeface="Arial" panose="020B0604020202020204" pitchFamily="34" charset="0"/>
                <a:cs typeface="Arial" panose="020B0604020202020204" pitchFamily="34" charset="0"/>
              </a:rPr>
              <a:t> 2014;7; </a:t>
            </a:r>
            <a:r>
              <a:rPr lang="en-US" sz="1400" dirty="0" err="1">
                <a:latin typeface="Arial" panose="020B0604020202020204" pitchFamily="34" charset="0"/>
                <a:cs typeface="Arial" panose="020B0604020202020204" pitchFamily="34" charset="0"/>
              </a:rPr>
              <a:t>McKIbben</a:t>
            </a:r>
            <a:r>
              <a:rPr lang="en-US" sz="1400" dirty="0">
                <a:latin typeface="Arial" panose="020B0604020202020204" pitchFamily="34" charset="0"/>
                <a:cs typeface="Arial" panose="020B0604020202020204" pitchFamily="34" charset="0"/>
              </a:rPr>
              <a:t> et al. JID 2015;211;Post et al. Ann </a:t>
            </a:r>
            <a:r>
              <a:rPr lang="en-US" sz="1400" dirty="0" err="1">
                <a:latin typeface="Arial" panose="020B0604020202020204" pitchFamily="34" charset="0"/>
                <a:cs typeface="Arial" panose="020B0604020202020204" pitchFamily="34" charset="0"/>
              </a:rPr>
              <a:t>Int</a:t>
            </a:r>
            <a:r>
              <a:rPr lang="en-US" sz="1400" dirty="0">
                <a:latin typeface="Arial" panose="020B0604020202020204" pitchFamily="34" charset="0"/>
                <a:cs typeface="Arial" panose="020B0604020202020204" pitchFamily="34" charset="0"/>
              </a:rPr>
              <a:t> Med 2014;160 </a:t>
            </a:r>
          </a:p>
        </p:txBody>
      </p:sp>
      <p:grpSp>
        <p:nvGrpSpPr>
          <p:cNvPr id="110" name="Group 109">
            <a:extLst>
              <a:ext uri="{FF2B5EF4-FFF2-40B4-BE49-F238E27FC236}">
                <a16:creationId xmlns:a16="http://schemas.microsoft.com/office/drawing/2014/main" id="{263FD574-C2AC-DE2F-823B-8B493571DDC8}"/>
              </a:ext>
            </a:extLst>
          </p:cNvPr>
          <p:cNvGrpSpPr/>
          <p:nvPr/>
        </p:nvGrpSpPr>
        <p:grpSpPr>
          <a:xfrm>
            <a:off x="4667803" y="1888926"/>
            <a:ext cx="3424721" cy="3939163"/>
            <a:chOff x="5731058" y="1556014"/>
            <a:chExt cx="3424721" cy="3939163"/>
          </a:xfrm>
        </p:grpSpPr>
        <p:sp>
          <p:nvSpPr>
            <p:cNvPr id="9" name="TextBox 8">
              <a:extLst>
                <a:ext uri="{FF2B5EF4-FFF2-40B4-BE49-F238E27FC236}">
                  <a16:creationId xmlns:a16="http://schemas.microsoft.com/office/drawing/2014/main" id="{E0230EC7-9951-ABC5-7A99-A6030D66A939}"/>
                </a:ext>
              </a:extLst>
            </p:cNvPr>
            <p:cNvSpPr txBox="1"/>
            <p:nvPr/>
          </p:nvSpPr>
          <p:spPr>
            <a:xfrm>
              <a:off x="5924583" y="3828349"/>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a:t>
              </a:r>
            </a:p>
          </p:txBody>
        </p:sp>
        <p:sp>
          <p:nvSpPr>
            <p:cNvPr id="10" name="TextBox 9">
              <a:extLst>
                <a:ext uri="{FF2B5EF4-FFF2-40B4-BE49-F238E27FC236}">
                  <a16:creationId xmlns:a16="http://schemas.microsoft.com/office/drawing/2014/main" id="{6812EEA3-6D39-6155-9673-2DD14647F1E5}"/>
                </a:ext>
              </a:extLst>
            </p:cNvPr>
            <p:cNvSpPr txBox="1"/>
            <p:nvPr/>
          </p:nvSpPr>
          <p:spPr>
            <a:xfrm>
              <a:off x="6023969" y="4025354"/>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8</a:t>
              </a:r>
            </a:p>
          </p:txBody>
        </p:sp>
        <p:sp>
          <p:nvSpPr>
            <p:cNvPr id="11" name="TextBox 10">
              <a:extLst>
                <a:ext uri="{FF2B5EF4-FFF2-40B4-BE49-F238E27FC236}">
                  <a16:creationId xmlns:a16="http://schemas.microsoft.com/office/drawing/2014/main" id="{8D6B6E90-964A-6247-D5C0-DC7B7F3A79EC}"/>
                </a:ext>
              </a:extLst>
            </p:cNvPr>
            <p:cNvSpPr txBox="1"/>
            <p:nvPr/>
          </p:nvSpPr>
          <p:spPr>
            <a:xfrm>
              <a:off x="6022796" y="4222359"/>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6</a:t>
              </a:r>
            </a:p>
          </p:txBody>
        </p:sp>
        <p:sp>
          <p:nvSpPr>
            <p:cNvPr id="12" name="TextBox 11">
              <a:extLst>
                <a:ext uri="{FF2B5EF4-FFF2-40B4-BE49-F238E27FC236}">
                  <a16:creationId xmlns:a16="http://schemas.microsoft.com/office/drawing/2014/main" id="{8FE4F7C0-145C-572A-92D5-ABE87F8B81DB}"/>
                </a:ext>
              </a:extLst>
            </p:cNvPr>
            <p:cNvSpPr txBox="1"/>
            <p:nvPr/>
          </p:nvSpPr>
          <p:spPr>
            <a:xfrm>
              <a:off x="6022796" y="4413561"/>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a:t>
              </a:r>
            </a:p>
          </p:txBody>
        </p:sp>
        <p:sp>
          <p:nvSpPr>
            <p:cNvPr id="13" name="TextBox 12">
              <a:extLst>
                <a:ext uri="{FF2B5EF4-FFF2-40B4-BE49-F238E27FC236}">
                  <a16:creationId xmlns:a16="http://schemas.microsoft.com/office/drawing/2014/main" id="{4776518B-319E-7E6A-5109-0ACCB72667A5}"/>
                </a:ext>
              </a:extLst>
            </p:cNvPr>
            <p:cNvSpPr txBox="1"/>
            <p:nvPr/>
          </p:nvSpPr>
          <p:spPr>
            <a:xfrm>
              <a:off x="6022796" y="4603164"/>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1B84DCD0-A0CF-7968-58B1-E0F027487461}"/>
                </a:ext>
              </a:extLst>
            </p:cNvPr>
            <p:cNvSpPr txBox="1"/>
            <p:nvPr/>
          </p:nvSpPr>
          <p:spPr>
            <a:xfrm>
              <a:off x="5881146" y="4757052"/>
              <a:ext cx="4331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0.5</a:t>
              </a:r>
            </a:p>
          </p:txBody>
        </p:sp>
        <p:cxnSp>
          <p:nvCxnSpPr>
            <p:cNvPr id="15" name="Straight Connector 14">
              <a:extLst>
                <a:ext uri="{FF2B5EF4-FFF2-40B4-BE49-F238E27FC236}">
                  <a16:creationId xmlns:a16="http://schemas.microsoft.com/office/drawing/2014/main" id="{760C389F-6B5B-5018-2A00-2FC179DA52EB}"/>
                </a:ext>
              </a:extLst>
            </p:cNvPr>
            <p:cNvCxnSpPr/>
            <p:nvPr/>
          </p:nvCxnSpPr>
          <p:spPr>
            <a:xfrm>
              <a:off x="6225931" y="3982236"/>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053328-5F98-D9A4-A81E-F418B66BB557}"/>
                </a:ext>
              </a:extLst>
            </p:cNvPr>
            <p:cNvCxnSpPr/>
            <p:nvPr/>
          </p:nvCxnSpPr>
          <p:spPr>
            <a:xfrm>
              <a:off x="6225931" y="4189651"/>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1F6AEB-0799-DBD3-5378-8B478B4897DD}"/>
                </a:ext>
              </a:extLst>
            </p:cNvPr>
            <p:cNvCxnSpPr/>
            <p:nvPr/>
          </p:nvCxnSpPr>
          <p:spPr>
            <a:xfrm>
              <a:off x="6221028" y="4376246"/>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C655457-6C7B-6B83-09AF-ED9762EC74D8}"/>
                </a:ext>
              </a:extLst>
            </p:cNvPr>
            <p:cNvCxnSpPr/>
            <p:nvPr/>
          </p:nvCxnSpPr>
          <p:spPr>
            <a:xfrm>
              <a:off x="6221028" y="4567448"/>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2ACDF9F-0E3E-9E4C-536F-AFA4C491D73E}"/>
                </a:ext>
              </a:extLst>
            </p:cNvPr>
            <p:cNvCxnSpPr/>
            <p:nvPr/>
          </p:nvCxnSpPr>
          <p:spPr>
            <a:xfrm>
              <a:off x="6221028" y="4757051"/>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DCBB0F6-7E40-067D-2D45-C4CFE8BEF1E3}"/>
                </a:ext>
              </a:extLst>
            </p:cNvPr>
            <p:cNvCxnSpPr/>
            <p:nvPr/>
          </p:nvCxnSpPr>
          <p:spPr>
            <a:xfrm>
              <a:off x="6221028" y="4910939"/>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209A1EB-C467-D9E1-0D0B-1FEF34B3FCF0}"/>
                </a:ext>
              </a:extLst>
            </p:cNvPr>
            <p:cNvCxnSpPr>
              <a:cxnSpLocks/>
            </p:cNvCxnSpPr>
            <p:nvPr/>
          </p:nvCxnSpPr>
          <p:spPr>
            <a:xfrm flipH="1">
              <a:off x="6266749" y="3929730"/>
              <a:ext cx="1173" cy="103371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9B8F84-E786-3D6B-7417-6F5BC5AF1DA3}"/>
                </a:ext>
              </a:extLst>
            </p:cNvPr>
            <p:cNvCxnSpPr>
              <a:cxnSpLocks/>
            </p:cNvCxnSpPr>
            <p:nvPr/>
          </p:nvCxnSpPr>
          <p:spPr>
            <a:xfrm flipH="1">
              <a:off x="6266749" y="4963446"/>
              <a:ext cx="267315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F1C7CC6-AFE4-1075-D4D9-9D686AC7E82C}"/>
                </a:ext>
              </a:extLst>
            </p:cNvPr>
            <p:cNvCxnSpPr>
              <a:cxnSpLocks/>
            </p:cNvCxnSpPr>
            <p:nvPr/>
          </p:nvCxnSpPr>
          <p:spPr>
            <a:xfrm flipH="1">
              <a:off x="6266749" y="4853792"/>
              <a:ext cx="2673158"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5DB0CDD-B328-A981-2A27-A6C893500D61}"/>
                </a:ext>
              </a:extLst>
            </p:cNvPr>
            <p:cNvSpPr txBox="1"/>
            <p:nvPr/>
          </p:nvSpPr>
          <p:spPr>
            <a:xfrm>
              <a:off x="6031399" y="2900940"/>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8</a:t>
              </a:r>
            </a:p>
          </p:txBody>
        </p:sp>
        <p:sp>
          <p:nvSpPr>
            <p:cNvPr id="25" name="TextBox 24">
              <a:extLst>
                <a:ext uri="{FF2B5EF4-FFF2-40B4-BE49-F238E27FC236}">
                  <a16:creationId xmlns:a16="http://schemas.microsoft.com/office/drawing/2014/main" id="{1475C8A1-9667-CC48-9F4B-5C7DEA869023}"/>
                </a:ext>
              </a:extLst>
            </p:cNvPr>
            <p:cNvSpPr txBox="1"/>
            <p:nvPr/>
          </p:nvSpPr>
          <p:spPr>
            <a:xfrm>
              <a:off x="6030226" y="3097945"/>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6</a:t>
              </a:r>
            </a:p>
          </p:txBody>
        </p:sp>
        <p:sp>
          <p:nvSpPr>
            <p:cNvPr id="26" name="TextBox 25">
              <a:extLst>
                <a:ext uri="{FF2B5EF4-FFF2-40B4-BE49-F238E27FC236}">
                  <a16:creationId xmlns:a16="http://schemas.microsoft.com/office/drawing/2014/main" id="{27F47661-32B4-456B-0ED3-1E1F2713FE18}"/>
                </a:ext>
              </a:extLst>
            </p:cNvPr>
            <p:cNvSpPr txBox="1"/>
            <p:nvPr/>
          </p:nvSpPr>
          <p:spPr>
            <a:xfrm>
              <a:off x="6030226" y="3289147"/>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a:t>
              </a:r>
            </a:p>
          </p:txBody>
        </p:sp>
        <p:sp>
          <p:nvSpPr>
            <p:cNvPr id="27" name="TextBox 26">
              <a:extLst>
                <a:ext uri="{FF2B5EF4-FFF2-40B4-BE49-F238E27FC236}">
                  <a16:creationId xmlns:a16="http://schemas.microsoft.com/office/drawing/2014/main" id="{36246BE9-15D1-4408-72EB-E05E7E005BBB}"/>
                </a:ext>
              </a:extLst>
            </p:cNvPr>
            <p:cNvSpPr txBox="1"/>
            <p:nvPr/>
          </p:nvSpPr>
          <p:spPr>
            <a:xfrm>
              <a:off x="6030226" y="3478750"/>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3FCEC56E-1EB5-C63D-0974-108BFE9219EF}"/>
                </a:ext>
              </a:extLst>
            </p:cNvPr>
            <p:cNvSpPr txBox="1"/>
            <p:nvPr/>
          </p:nvSpPr>
          <p:spPr>
            <a:xfrm>
              <a:off x="5881146" y="3637946"/>
              <a:ext cx="4331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0.5</a:t>
              </a:r>
            </a:p>
          </p:txBody>
        </p:sp>
        <p:cxnSp>
          <p:nvCxnSpPr>
            <p:cNvPr id="29" name="Straight Connector 28">
              <a:extLst>
                <a:ext uri="{FF2B5EF4-FFF2-40B4-BE49-F238E27FC236}">
                  <a16:creationId xmlns:a16="http://schemas.microsoft.com/office/drawing/2014/main" id="{042A08FB-DE14-FF31-4708-267BBB4EE97F}"/>
                </a:ext>
              </a:extLst>
            </p:cNvPr>
            <p:cNvCxnSpPr/>
            <p:nvPr/>
          </p:nvCxnSpPr>
          <p:spPr>
            <a:xfrm>
              <a:off x="6233361" y="2857822"/>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763C100-6D43-F10A-8B2D-C466FE1E9BC5}"/>
                </a:ext>
              </a:extLst>
            </p:cNvPr>
            <p:cNvCxnSpPr/>
            <p:nvPr/>
          </p:nvCxnSpPr>
          <p:spPr>
            <a:xfrm>
              <a:off x="6233361" y="3065237"/>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021FA9A-33B6-AF9A-6AE5-D28154DB5EF4}"/>
                </a:ext>
              </a:extLst>
            </p:cNvPr>
            <p:cNvCxnSpPr/>
            <p:nvPr/>
          </p:nvCxnSpPr>
          <p:spPr>
            <a:xfrm>
              <a:off x="6228458" y="3251832"/>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E2D063E-ABFB-DE38-4A6D-8C9B1B93E676}"/>
                </a:ext>
              </a:extLst>
            </p:cNvPr>
            <p:cNvCxnSpPr/>
            <p:nvPr/>
          </p:nvCxnSpPr>
          <p:spPr>
            <a:xfrm>
              <a:off x="6228458" y="3443034"/>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9F103CF-A707-4F0E-C028-8153DBC60971}"/>
                </a:ext>
              </a:extLst>
            </p:cNvPr>
            <p:cNvCxnSpPr/>
            <p:nvPr/>
          </p:nvCxnSpPr>
          <p:spPr>
            <a:xfrm>
              <a:off x="6228458" y="3632637"/>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2F69A44-7203-B2EE-0DAD-63FAA2E9C888}"/>
                </a:ext>
              </a:extLst>
            </p:cNvPr>
            <p:cNvCxnSpPr/>
            <p:nvPr/>
          </p:nvCxnSpPr>
          <p:spPr>
            <a:xfrm>
              <a:off x="6228458" y="3786525"/>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2B40D64-215E-2BDB-36D9-5265E1BDD064}"/>
                </a:ext>
              </a:extLst>
            </p:cNvPr>
            <p:cNvCxnSpPr>
              <a:cxnSpLocks/>
            </p:cNvCxnSpPr>
            <p:nvPr/>
          </p:nvCxnSpPr>
          <p:spPr>
            <a:xfrm flipH="1">
              <a:off x="6274179" y="2805316"/>
              <a:ext cx="1173" cy="103371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C615B6A-4232-BC0B-940A-F25C29A38483}"/>
                </a:ext>
              </a:extLst>
            </p:cNvPr>
            <p:cNvCxnSpPr>
              <a:cxnSpLocks/>
            </p:cNvCxnSpPr>
            <p:nvPr/>
          </p:nvCxnSpPr>
          <p:spPr>
            <a:xfrm flipH="1">
              <a:off x="6274179" y="3839032"/>
              <a:ext cx="267315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319BE40-26CE-4DDF-475D-CC7B0B1597FF}"/>
                </a:ext>
              </a:extLst>
            </p:cNvPr>
            <p:cNvCxnSpPr>
              <a:cxnSpLocks/>
            </p:cNvCxnSpPr>
            <p:nvPr/>
          </p:nvCxnSpPr>
          <p:spPr>
            <a:xfrm flipH="1">
              <a:off x="6274179" y="3729378"/>
              <a:ext cx="2673158"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A3F42FF-EB80-0E01-DDA3-846D4434A49A}"/>
                </a:ext>
              </a:extLst>
            </p:cNvPr>
            <p:cNvSpPr txBox="1"/>
            <p:nvPr/>
          </p:nvSpPr>
          <p:spPr>
            <a:xfrm>
              <a:off x="5930840" y="2703935"/>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a:t>
              </a:r>
            </a:p>
          </p:txBody>
        </p:sp>
        <p:sp>
          <p:nvSpPr>
            <p:cNvPr id="39" name="TextBox 38">
              <a:extLst>
                <a:ext uri="{FF2B5EF4-FFF2-40B4-BE49-F238E27FC236}">
                  <a16:creationId xmlns:a16="http://schemas.microsoft.com/office/drawing/2014/main" id="{6206E457-A544-42E8-6D4A-2D19388EAA2A}"/>
                </a:ext>
              </a:extLst>
            </p:cNvPr>
            <p:cNvSpPr txBox="1"/>
            <p:nvPr/>
          </p:nvSpPr>
          <p:spPr>
            <a:xfrm>
              <a:off x="6014677" y="1752372"/>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8</a:t>
              </a:r>
            </a:p>
          </p:txBody>
        </p:sp>
        <p:sp>
          <p:nvSpPr>
            <p:cNvPr id="40" name="TextBox 39">
              <a:extLst>
                <a:ext uri="{FF2B5EF4-FFF2-40B4-BE49-F238E27FC236}">
                  <a16:creationId xmlns:a16="http://schemas.microsoft.com/office/drawing/2014/main" id="{54CB893A-6163-F718-0FC0-3DB6550E8483}"/>
                </a:ext>
              </a:extLst>
            </p:cNvPr>
            <p:cNvSpPr txBox="1"/>
            <p:nvPr/>
          </p:nvSpPr>
          <p:spPr>
            <a:xfrm>
              <a:off x="6013504" y="1949377"/>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6</a:t>
              </a:r>
            </a:p>
          </p:txBody>
        </p:sp>
        <p:sp>
          <p:nvSpPr>
            <p:cNvPr id="41" name="TextBox 40">
              <a:extLst>
                <a:ext uri="{FF2B5EF4-FFF2-40B4-BE49-F238E27FC236}">
                  <a16:creationId xmlns:a16="http://schemas.microsoft.com/office/drawing/2014/main" id="{B3ED8A0B-263C-F380-04E5-A3B146115A33}"/>
                </a:ext>
              </a:extLst>
            </p:cNvPr>
            <p:cNvSpPr txBox="1"/>
            <p:nvPr/>
          </p:nvSpPr>
          <p:spPr>
            <a:xfrm>
              <a:off x="6013504" y="2140579"/>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5872CECD-5409-DACF-6DF6-B7D13EFA5915}"/>
                </a:ext>
              </a:extLst>
            </p:cNvPr>
            <p:cNvSpPr txBox="1"/>
            <p:nvPr/>
          </p:nvSpPr>
          <p:spPr>
            <a:xfrm>
              <a:off x="6013504" y="2330182"/>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a:t>
              </a:r>
            </a:p>
          </p:txBody>
        </p:sp>
        <p:sp>
          <p:nvSpPr>
            <p:cNvPr id="43" name="TextBox 42">
              <a:extLst>
                <a:ext uri="{FF2B5EF4-FFF2-40B4-BE49-F238E27FC236}">
                  <a16:creationId xmlns:a16="http://schemas.microsoft.com/office/drawing/2014/main" id="{3805FDA3-A331-298C-E4F2-C2A616099E02}"/>
                </a:ext>
              </a:extLst>
            </p:cNvPr>
            <p:cNvSpPr txBox="1"/>
            <p:nvPr/>
          </p:nvSpPr>
          <p:spPr>
            <a:xfrm>
              <a:off x="5873716" y="2483801"/>
              <a:ext cx="4331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0.5</a:t>
              </a:r>
            </a:p>
          </p:txBody>
        </p:sp>
        <p:cxnSp>
          <p:nvCxnSpPr>
            <p:cNvPr id="44" name="Straight Connector 43">
              <a:extLst>
                <a:ext uri="{FF2B5EF4-FFF2-40B4-BE49-F238E27FC236}">
                  <a16:creationId xmlns:a16="http://schemas.microsoft.com/office/drawing/2014/main" id="{8CBED57B-B7A5-88FD-664D-E60FC05C260C}"/>
                </a:ext>
              </a:extLst>
            </p:cNvPr>
            <p:cNvCxnSpPr/>
            <p:nvPr/>
          </p:nvCxnSpPr>
          <p:spPr>
            <a:xfrm>
              <a:off x="6216639" y="1709254"/>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1BF70CF-9753-B7A8-540D-2F8F7CE42D08}"/>
                </a:ext>
              </a:extLst>
            </p:cNvPr>
            <p:cNvCxnSpPr/>
            <p:nvPr/>
          </p:nvCxnSpPr>
          <p:spPr>
            <a:xfrm>
              <a:off x="6216639" y="1916669"/>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0CB9E77-F9FC-E716-BC92-289B21F8DF79}"/>
                </a:ext>
              </a:extLst>
            </p:cNvPr>
            <p:cNvCxnSpPr/>
            <p:nvPr/>
          </p:nvCxnSpPr>
          <p:spPr>
            <a:xfrm>
              <a:off x="6211736" y="2103264"/>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B913113-050F-D533-59F8-95DCD32604D8}"/>
                </a:ext>
              </a:extLst>
            </p:cNvPr>
            <p:cNvCxnSpPr/>
            <p:nvPr/>
          </p:nvCxnSpPr>
          <p:spPr>
            <a:xfrm>
              <a:off x="6211736" y="2294466"/>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D6905DA-7703-F0C1-8FAC-6F6DFAD24B6C}"/>
                </a:ext>
              </a:extLst>
            </p:cNvPr>
            <p:cNvCxnSpPr/>
            <p:nvPr/>
          </p:nvCxnSpPr>
          <p:spPr>
            <a:xfrm>
              <a:off x="6211736" y="2484069"/>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76023AC-E7CB-2597-C524-6F450675198F}"/>
                </a:ext>
              </a:extLst>
            </p:cNvPr>
            <p:cNvCxnSpPr/>
            <p:nvPr/>
          </p:nvCxnSpPr>
          <p:spPr>
            <a:xfrm>
              <a:off x="6211736" y="2637957"/>
              <a:ext cx="457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4218462-41BA-FE91-BF34-BED5E8C4426C}"/>
                </a:ext>
              </a:extLst>
            </p:cNvPr>
            <p:cNvCxnSpPr>
              <a:cxnSpLocks/>
            </p:cNvCxnSpPr>
            <p:nvPr/>
          </p:nvCxnSpPr>
          <p:spPr>
            <a:xfrm flipH="1">
              <a:off x="6257457" y="1656748"/>
              <a:ext cx="1173" cy="103371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C6D6230-F430-769A-9D6F-CBF41C427663}"/>
                </a:ext>
              </a:extLst>
            </p:cNvPr>
            <p:cNvCxnSpPr>
              <a:cxnSpLocks/>
            </p:cNvCxnSpPr>
            <p:nvPr/>
          </p:nvCxnSpPr>
          <p:spPr>
            <a:xfrm flipH="1">
              <a:off x="6257457" y="2690464"/>
              <a:ext cx="267315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C543471-4DFC-52B2-8F03-DD52E3CFC227}"/>
                </a:ext>
              </a:extLst>
            </p:cNvPr>
            <p:cNvCxnSpPr>
              <a:cxnSpLocks/>
            </p:cNvCxnSpPr>
            <p:nvPr/>
          </p:nvCxnSpPr>
          <p:spPr>
            <a:xfrm flipH="1">
              <a:off x="6257457" y="2580810"/>
              <a:ext cx="2673158"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08C755B5-9411-97A1-2427-82374DD46C21}"/>
                </a:ext>
              </a:extLst>
            </p:cNvPr>
            <p:cNvSpPr txBox="1"/>
            <p:nvPr/>
          </p:nvSpPr>
          <p:spPr>
            <a:xfrm>
              <a:off x="5923410" y="1556014"/>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a:t>
              </a:r>
            </a:p>
          </p:txBody>
        </p:sp>
        <p:sp>
          <p:nvSpPr>
            <p:cNvPr id="54" name="TextBox 53">
              <a:extLst>
                <a:ext uri="{FF2B5EF4-FFF2-40B4-BE49-F238E27FC236}">
                  <a16:creationId xmlns:a16="http://schemas.microsoft.com/office/drawing/2014/main" id="{61260A37-3A6F-B675-8956-3924AF05070E}"/>
                </a:ext>
              </a:extLst>
            </p:cNvPr>
            <p:cNvSpPr txBox="1"/>
            <p:nvPr/>
          </p:nvSpPr>
          <p:spPr>
            <a:xfrm rot="16200000">
              <a:off x="5344574" y="3080562"/>
              <a:ext cx="108074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Odds Ratio</a:t>
              </a:r>
            </a:p>
          </p:txBody>
        </p:sp>
        <p:sp>
          <p:nvSpPr>
            <p:cNvPr id="55" name="TextBox 54">
              <a:extLst>
                <a:ext uri="{FF2B5EF4-FFF2-40B4-BE49-F238E27FC236}">
                  <a16:creationId xmlns:a16="http://schemas.microsoft.com/office/drawing/2014/main" id="{13E12078-F1C7-A5DD-016D-321375F81340}"/>
                </a:ext>
              </a:extLst>
            </p:cNvPr>
            <p:cNvSpPr txBox="1"/>
            <p:nvPr/>
          </p:nvSpPr>
          <p:spPr>
            <a:xfrm rot="18869106">
              <a:off x="6268137" y="5017963"/>
              <a:ext cx="61587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CAC</a:t>
              </a:r>
            </a:p>
          </p:txBody>
        </p:sp>
        <p:sp>
          <p:nvSpPr>
            <p:cNvPr id="56" name="TextBox 55">
              <a:extLst>
                <a:ext uri="{FF2B5EF4-FFF2-40B4-BE49-F238E27FC236}">
                  <a16:creationId xmlns:a16="http://schemas.microsoft.com/office/drawing/2014/main" id="{81FF538C-56B4-27F8-7FFA-FDDB4AC31028}"/>
                </a:ext>
              </a:extLst>
            </p:cNvPr>
            <p:cNvSpPr txBox="1"/>
            <p:nvPr/>
          </p:nvSpPr>
          <p:spPr>
            <a:xfrm rot="18914273">
              <a:off x="6694323" y="5022593"/>
              <a:ext cx="49404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Any</a:t>
              </a:r>
            </a:p>
          </p:txBody>
        </p:sp>
        <p:sp>
          <p:nvSpPr>
            <p:cNvPr id="57" name="TextBox 56">
              <a:extLst>
                <a:ext uri="{FF2B5EF4-FFF2-40B4-BE49-F238E27FC236}">
                  <a16:creationId xmlns:a16="http://schemas.microsoft.com/office/drawing/2014/main" id="{D7463FA6-AFB7-3ECD-A945-5B9C6EB932BD}"/>
                </a:ext>
              </a:extLst>
            </p:cNvPr>
            <p:cNvSpPr txBox="1"/>
            <p:nvPr/>
          </p:nvSpPr>
          <p:spPr>
            <a:xfrm rot="18917161">
              <a:off x="7065914" y="4909920"/>
              <a:ext cx="572593"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Non-</a:t>
              </a:r>
            </a:p>
            <a:p>
              <a:r>
                <a:rPr lang="en-US" sz="1400" dirty="0" err="1">
                  <a:latin typeface="Arial" panose="020B0604020202020204" pitchFamily="34" charset="0"/>
                  <a:cs typeface="Arial" panose="020B0604020202020204" pitchFamily="34" charset="0"/>
                </a:rPr>
                <a:t>Calc</a:t>
              </a:r>
              <a:endParaRPr lang="en-US" sz="14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D729FFBB-A868-362A-827C-CB8A4DB4DC5B}"/>
                </a:ext>
              </a:extLst>
            </p:cNvPr>
            <p:cNvSpPr txBox="1"/>
            <p:nvPr/>
          </p:nvSpPr>
          <p:spPr>
            <a:xfrm rot="18935022">
              <a:off x="7419916" y="5025172"/>
              <a:ext cx="66236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Mixed</a:t>
              </a:r>
            </a:p>
          </p:txBody>
        </p:sp>
        <p:sp>
          <p:nvSpPr>
            <p:cNvPr id="59" name="TextBox 58">
              <a:extLst>
                <a:ext uri="{FF2B5EF4-FFF2-40B4-BE49-F238E27FC236}">
                  <a16:creationId xmlns:a16="http://schemas.microsoft.com/office/drawing/2014/main" id="{A086682B-4876-6D75-BCF9-F47D42DFF674}"/>
                </a:ext>
              </a:extLst>
            </p:cNvPr>
            <p:cNvSpPr txBox="1"/>
            <p:nvPr/>
          </p:nvSpPr>
          <p:spPr>
            <a:xfrm rot="18935022">
              <a:off x="7837435" y="5029647"/>
              <a:ext cx="543739"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Calc</a:t>
              </a:r>
              <a:endParaRPr lang="en-US" sz="14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5B72F60-CCB3-F294-C193-162993768385}"/>
                </a:ext>
              </a:extLst>
            </p:cNvPr>
            <p:cNvSpPr txBox="1"/>
            <p:nvPr/>
          </p:nvSpPr>
          <p:spPr>
            <a:xfrm>
              <a:off x="8283424" y="4924052"/>
              <a:ext cx="872355"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&gt;=50%</a:t>
              </a:r>
            </a:p>
            <a:p>
              <a:r>
                <a:rPr lang="en-US" sz="1400" dirty="0">
                  <a:latin typeface="Arial" panose="020B0604020202020204" pitchFamily="34" charset="0"/>
                  <a:cs typeface="Arial" panose="020B0604020202020204" pitchFamily="34" charset="0"/>
                </a:rPr>
                <a:t>Stenosis</a:t>
              </a:r>
            </a:p>
          </p:txBody>
        </p:sp>
        <p:cxnSp>
          <p:nvCxnSpPr>
            <p:cNvPr id="61" name="Straight Connector 60">
              <a:extLst>
                <a:ext uri="{FF2B5EF4-FFF2-40B4-BE49-F238E27FC236}">
                  <a16:creationId xmlns:a16="http://schemas.microsoft.com/office/drawing/2014/main" id="{54257A39-2A81-8028-9F1C-424CA3D7E508}"/>
                </a:ext>
              </a:extLst>
            </p:cNvPr>
            <p:cNvCxnSpPr/>
            <p:nvPr/>
          </p:nvCxnSpPr>
          <p:spPr>
            <a:xfrm>
              <a:off x="6578550" y="4963447"/>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DEFF4C1-556A-FE62-B2F9-C16637FB9550}"/>
                </a:ext>
              </a:extLst>
            </p:cNvPr>
            <p:cNvCxnSpPr/>
            <p:nvPr/>
          </p:nvCxnSpPr>
          <p:spPr>
            <a:xfrm>
              <a:off x="7154696" y="4963447"/>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148885D8-D57D-5AA7-BA4D-CBF7DCFB98B8}"/>
                </a:ext>
              </a:extLst>
            </p:cNvPr>
            <p:cNvCxnSpPr/>
            <p:nvPr/>
          </p:nvCxnSpPr>
          <p:spPr>
            <a:xfrm>
              <a:off x="7484834" y="4963447"/>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6468AC9-564B-3E31-A039-D55812E4CC61}"/>
                </a:ext>
              </a:extLst>
            </p:cNvPr>
            <p:cNvCxnSpPr/>
            <p:nvPr/>
          </p:nvCxnSpPr>
          <p:spPr>
            <a:xfrm>
              <a:off x="7807412" y="4963447"/>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7B381389-7FA8-60B6-2F3F-E6E60688126F}"/>
                </a:ext>
              </a:extLst>
            </p:cNvPr>
            <p:cNvCxnSpPr/>
            <p:nvPr/>
          </p:nvCxnSpPr>
          <p:spPr>
            <a:xfrm>
              <a:off x="8143437" y="4965540"/>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924604F-9858-B636-1C7F-CAFB84139E48}"/>
                </a:ext>
              </a:extLst>
            </p:cNvPr>
            <p:cNvCxnSpPr/>
            <p:nvPr/>
          </p:nvCxnSpPr>
          <p:spPr>
            <a:xfrm>
              <a:off x="8764700" y="4963447"/>
              <a:ext cx="0" cy="6459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F67DE325-E7EA-AD97-BF0F-B6A61ED868EF}"/>
                </a:ext>
              </a:extLst>
            </p:cNvPr>
            <p:cNvSpPr/>
            <p:nvPr/>
          </p:nvSpPr>
          <p:spPr>
            <a:xfrm>
              <a:off x="6526629" y="4797453"/>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7AF0623-5F76-4EF6-092A-8BB79328C788}"/>
                </a:ext>
              </a:extLst>
            </p:cNvPr>
            <p:cNvSpPr/>
            <p:nvPr/>
          </p:nvSpPr>
          <p:spPr>
            <a:xfrm>
              <a:off x="7106527" y="4791198"/>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34BF5F2-1BC0-B945-217A-A3B29FCB1EAE}"/>
                </a:ext>
              </a:extLst>
            </p:cNvPr>
            <p:cNvSpPr/>
            <p:nvPr/>
          </p:nvSpPr>
          <p:spPr>
            <a:xfrm>
              <a:off x="7431689" y="4781812"/>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5C7A595-41D0-BFC0-E6BC-D094C7B011D6}"/>
                </a:ext>
              </a:extLst>
            </p:cNvPr>
            <p:cNvSpPr/>
            <p:nvPr/>
          </p:nvSpPr>
          <p:spPr>
            <a:xfrm>
              <a:off x="7760901" y="4803390"/>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CF13CE5-32F0-B086-3751-DEADEEB46348}"/>
                </a:ext>
              </a:extLst>
            </p:cNvPr>
            <p:cNvSpPr/>
            <p:nvPr/>
          </p:nvSpPr>
          <p:spPr>
            <a:xfrm>
              <a:off x="8087472" y="4837056"/>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0CEEDF9-46BF-51E6-15DE-EA18E1697A4F}"/>
                </a:ext>
              </a:extLst>
            </p:cNvPr>
            <p:cNvSpPr/>
            <p:nvPr/>
          </p:nvSpPr>
          <p:spPr>
            <a:xfrm>
              <a:off x="8697840" y="4642079"/>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EF4F1640-C7D8-B079-BFE0-D6ED108D8358}"/>
                </a:ext>
              </a:extLst>
            </p:cNvPr>
            <p:cNvCxnSpPr>
              <a:cxnSpLocks/>
            </p:cNvCxnSpPr>
            <p:nvPr/>
          </p:nvCxnSpPr>
          <p:spPr>
            <a:xfrm>
              <a:off x="8757266" y="4250237"/>
              <a:ext cx="0" cy="59869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BD45D1C-4D5A-044F-4BB4-18732128E480}"/>
                </a:ext>
              </a:extLst>
            </p:cNvPr>
            <p:cNvCxnSpPr>
              <a:cxnSpLocks/>
            </p:cNvCxnSpPr>
            <p:nvPr/>
          </p:nvCxnSpPr>
          <p:spPr>
            <a:xfrm>
              <a:off x="8142932" y="4827533"/>
              <a:ext cx="0" cy="104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4A2DCED-401E-AAFA-CFC8-F23547F29E2A}"/>
                </a:ext>
              </a:extLst>
            </p:cNvPr>
            <p:cNvCxnSpPr>
              <a:cxnSpLocks/>
            </p:cNvCxnSpPr>
            <p:nvPr/>
          </p:nvCxnSpPr>
          <p:spPr>
            <a:xfrm>
              <a:off x="7806621" y="4748784"/>
              <a:ext cx="0" cy="104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2BED40D5-135C-1927-956C-51F998365C25}"/>
                </a:ext>
              </a:extLst>
            </p:cNvPr>
            <p:cNvCxnSpPr>
              <a:cxnSpLocks/>
            </p:cNvCxnSpPr>
            <p:nvPr/>
          </p:nvCxnSpPr>
          <p:spPr>
            <a:xfrm>
              <a:off x="7477409" y="4704905"/>
              <a:ext cx="0" cy="104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41642B5-83F8-5C1E-07EA-26B58CC932C1}"/>
                </a:ext>
              </a:extLst>
            </p:cNvPr>
            <p:cNvCxnSpPr>
              <a:cxnSpLocks/>
            </p:cNvCxnSpPr>
            <p:nvPr/>
          </p:nvCxnSpPr>
          <p:spPr>
            <a:xfrm>
              <a:off x="7147008" y="4681372"/>
              <a:ext cx="0" cy="24268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B69CB3BE-BCB0-B118-CD35-25929598B1F6}"/>
                </a:ext>
              </a:extLst>
            </p:cNvPr>
            <p:cNvCxnSpPr>
              <a:cxnSpLocks/>
              <a:endCxn id="67" idx="4"/>
            </p:cNvCxnSpPr>
            <p:nvPr/>
          </p:nvCxnSpPr>
          <p:spPr>
            <a:xfrm>
              <a:off x="6572349" y="4751913"/>
              <a:ext cx="0" cy="13698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5B3CB5CF-2913-89EA-6B38-A7BC0EC582A2}"/>
                </a:ext>
              </a:extLst>
            </p:cNvPr>
            <p:cNvSpPr txBox="1"/>
            <p:nvPr/>
          </p:nvSpPr>
          <p:spPr>
            <a:xfrm>
              <a:off x="6251319" y="3912408"/>
              <a:ext cx="70724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CCL2</a:t>
              </a:r>
            </a:p>
          </p:txBody>
        </p:sp>
        <p:sp>
          <p:nvSpPr>
            <p:cNvPr id="80" name="TextBox 79">
              <a:extLst>
                <a:ext uri="{FF2B5EF4-FFF2-40B4-BE49-F238E27FC236}">
                  <a16:creationId xmlns:a16="http://schemas.microsoft.com/office/drawing/2014/main" id="{91236FB7-44B8-8F9F-D990-C9EC39C393CA}"/>
                </a:ext>
              </a:extLst>
            </p:cNvPr>
            <p:cNvSpPr txBox="1"/>
            <p:nvPr/>
          </p:nvSpPr>
          <p:spPr>
            <a:xfrm>
              <a:off x="6239972" y="2776032"/>
              <a:ext cx="80983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sCD14</a:t>
              </a:r>
            </a:p>
          </p:txBody>
        </p:sp>
        <p:sp>
          <p:nvSpPr>
            <p:cNvPr id="81" name="Oval 80">
              <a:extLst>
                <a:ext uri="{FF2B5EF4-FFF2-40B4-BE49-F238E27FC236}">
                  <a16:creationId xmlns:a16="http://schemas.microsoft.com/office/drawing/2014/main" id="{D52B6B90-3E47-9B56-0D9E-E68A21801E79}"/>
                </a:ext>
              </a:extLst>
            </p:cNvPr>
            <p:cNvSpPr/>
            <p:nvPr/>
          </p:nvSpPr>
          <p:spPr>
            <a:xfrm>
              <a:off x="6526629" y="3683658"/>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6F703C7-BD4E-1897-60A9-03891FB00695}"/>
                </a:ext>
              </a:extLst>
            </p:cNvPr>
            <p:cNvSpPr/>
            <p:nvPr/>
          </p:nvSpPr>
          <p:spPr>
            <a:xfrm>
              <a:off x="7108976" y="3606642"/>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603531A-B294-44FE-8510-DFE2CE1A3E35}"/>
                </a:ext>
              </a:extLst>
            </p:cNvPr>
            <p:cNvSpPr/>
            <p:nvPr/>
          </p:nvSpPr>
          <p:spPr>
            <a:xfrm>
              <a:off x="7431689" y="3634133"/>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E35D3C8-E1CC-7117-6962-68DFFB04E1B1}"/>
                </a:ext>
              </a:extLst>
            </p:cNvPr>
            <p:cNvSpPr/>
            <p:nvPr/>
          </p:nvSpPr>
          <p:spPr>
            <a:xfrm>
              <a:off x="7757228" y="3637745"/>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DE3E5C8-FCE0-A2AF-7A59-7BD2C74153BF}"/>
                </a:ext>
              </a:extLst>
            </p:cNvPr>
            <p:cNvSpPr/>
            <p:nvPr/>
          </p:nvSpPr>
          <p:spPr>
            <a:xfrm>
              <a:off x="8082767" y="3659504"/>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886A0E23-9F9F-DD6B-DC75-05E750D84792}"/>
                </a:ext>
              </a:extLst>
            </p:cNvPr>
            <p:cNvCxnSpPr>
              <a:cxnSpLocks/>
            </p:cNvCxnSpPr>
            <p:nvPr/>
          </p:nvCxnSpPr>
          <p:spPr>
            <a:xfrm flipH="1">
              <a:off x="8128488" y="3552817"/>
              <a:ext cx="3213" cy="2337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7D26C63-CE5C-C2D0-12D3-B811B07A83F8}"/>
                </a:ext>
              </a:extLst>
            </p:cNvPr>
            <p:cNvCxnSpPr>
              <a:cxnSpLocks/>
            </p:cNvCxnSpPr>
            <p:nvPr/>
          </p:nvCxnSpPr>
          <p:spPr>
            <a:xfrm flipH="1">
              <a:off x="7807625" y="3524849"/>
              <a:ext cx="3213" cy="2337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76BB37C8-AABE-B193-27C9-C88A180DC650}"/>
                </a:ext>
              </a:extLst>
            </p:cNvPr>
            <p:cNvCxnSpPr>
              <a:cxnSpLocks/>
            </p:cNvCxnSpPr>
            <p:nvPr/>
          </p:nvCxnSpPr>
          <p:spPr>
            <a:xfrm flipH="1">
              <a:off x="7483449" y="3487303"/>
              <a:ext cx="1" cy="27322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61425151-EE6A-CC63-434F-02129756791A}"/>
                </a:ext>
              </a:extLst>
            </p:cNvPr>
            <p:cNvCxnSpPr>
              <a:cxnSpLocks/>
            </p:cNvCxnSpPr>
            <p:nvPr/>
          </p:nvCxnSpPr>
          <p:spPr>
            <a:xfrm>
              <a:off x="7154696" y="3419629"/>
              <a:ext cx="0" cy="3389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895F7E6-98F0-F58B-6FF0-86CC6FC0858D}"/>
                </a:ext>
              </a:extLst>
            </p:cNvPr>
            <p:cNvCxnSpPr>
              <a:cxnSpLocks/>
              <a:endCxn id="81" idx="4"/>
            </p:cNvCxnSpPr>
            <p:nvPr/>
          </p:nvCxnSpPr>
          <p:spPr>
            <a:xfrm>
              <a:off x="6572349" y="3643308"/>
              <a:ext cx="0" cy="13179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E4792C70-DABA-5E9A-D327-039996CD38A7}"/>
                </a:ext>
              </a:extLst>
            </p:cNvPr>
            <p:cNvSpPr/>
            <p:nvPr/>
          </p:nvSpPr>
          <p:spPr>
            <a:xfrm>
              <a:off x="8699837" y="3465906"/>
              <a:ext cx="91440" cy="914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985980FC-E17E-6029-5DE5-DAEDEDECE906}"/>
                </a:ext>
              </a:extLst>
            </p:cNvPr>
            <p:cNvCxnSpPr>
              <a:cxnSpLocks/>
            </p:cNvCxnSpPr>
            <p:nvPr/>
          </p:nvCxnSpPr>
          <p:spPr>
            <a:xfrm>
              <a:off x="8756761" y="2857823"/>
              <a:ext cx="0" cy="85762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43A3391E-D9E6-9CB4-59F7-5F7B4B42C48A}"/>
                </a:ext>
              </a:extLst>
            </p:cNvPr>
            <p:cNvSpPr txBox="1"/>
            <p:nvPr/>
          </p:nvSpPr>
          <p:spPr>
            <a:xfrm>
              <a:off x="8420139" y="2763728"/>
              <a:ext cx="389850" cy="338554"/>
            </a:xfrm>
            <a:prstGeom prst="rect">
              <a:avLst/>
            </a:prstGeom>
            <a:noFill/>
          </p:spPr>
          <p:txBody>
            <a:bodyPr wrap="none" rtlCol="0">
              <a:spAutoFit/>
            </a:bodyPr>
            <a:lstStyle/>
            <a:p>
              <a:r>
                <a:rPr lang="en-US" sz="1600" dirty="0"/>
                <a:t>**</a:t>
              </a:r>
            </a:p>
          </p:txBody>
        </p:sp>
        <p:sp>
          <p:nvSpPr>
            <p:cNvPr id="94" name="TextBox 93">
              <a:extLst>
                <a:ext uri="{FF2B5EF4-FFF2-40B4-BE49-F238E27FC236}">
                  <a16:creationId xmlns:a16="http://schemas.microsoft.com/office/drawing/2014/main" id="{DE5EE748-DE82-CF1B-0E6B-9CCB8AA86C72}"/>
                </a:ext>
              </a:extLst>
            </p:cNvPr>
            <p:cNvSpPr txBox="1"/>
            <p:nvPr/>
          </p:nvSpPr>
          <p:spPr>
            <a:xfrm>
              <a:off x="6239972" y="1679276"/>
              <a:ext cx="92365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sCD163</a:t>
              </a:r>
            </a:p>
          </p:txBody>
        </p:sp>
        <p:sp>
          <p:nvSpPr>
            <p:cNvPr id="95" name="Oval 94">
              <a:extLst>
                <a:ext uri="{FF2B5EF4-FFF2-40B4-BE49-F238E27FC236}">
                  <a16:creationId xmlns:a16="http://schemas.microsoft.com/office/drawing/2014/main" id="{8452AFE5-701B-BC2D-E935-B29F7C5D333B}"/>
                </a:ext>
              </a:extLst>
            </p:cNvPr>
            <p:cNvSpPr/>
            <p:nvPr/>
          </p:nvSpPr>
          <p:spPr>
            <a:xfrm>
              <a:off x="8701514" y="2352422"/>
              <a:ext cx="91440" cy="914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0B2FBFD-4CAD-F3C4-2376-96D66656CA4D}"/>
                </a:ext>
              </a:extLst>
            </p:cNvPr>
            <p:cNvSpPr/>
            <p:nvPr/>
          </p:nvSpPr>
          <p:spPr>
            <a:xfrm>
              <a:off x="8056043" y="2411683"/>
              <a:ext cx="91440" cy="914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77AC0E2-BFC4-4E2C-F2CD-DA8B8C08A04F}"/>
                </a:ext>
              </a:extLst>
            </p:cNvPr>
            <p:cNvSpPr/>
            <p:nvPr/>
          </p:nvSpPr>
          <p:spPr>
            <a:xfrm>
              <a:off x="7702030" y="2411683"/>
              <a:ext cx="91440" cy="914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14B29F69-1AAA-7C09-A3D7-D2D62C658C04}"/>
                </a:ext>
              </a:extLst>
            </p:cNvPr>
            <p:cNvSpPr/>
            <p:nvPr/>
          </p:nvSpPr>
          <p:spPr>
            <a:xfrm>
              <a:off x="6408611" y="2404396"/>
              <a:ext cx="91440" cy="914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146D4010-7F79-E0FD-1F5C-94F11A633922}"/>
                </a:ext>
              </a:extLst>
            </p:cNvPr>
            <p:cNvCxnSpPr>
              <a:cxnSpLocks/>
            </p:cNvCxnSpPr>
            <p:nvPr/>
          </p:nvCxnSpPr>
          <p:spPr>
            <a:xfrm>
              <a:off x="8743560" y="1865656"/>
              <a:ext cx="0" cy="7151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86E6919-33D6-E548-C09E-24264C3FC811}"/>
                </a:ext>
              </a:extLst>
            </p:cNvPr>
            <p:cNvCxnSpPr>
              <a:cxnSpLocks/>
            </p:cNvCxnSpPr>
            <p:nvPr/>
          </p:nvCxnSpPr>
          <p:spPr>
            <a:xfrm>
              <a:off x="8101763" y="2195714"/>
              <a:ext cx="0" cy="371247"/>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79E6147-4D1B-B082-BC31-FD5B3F7B9C3C}"/>
                </a:ext>
              </a:extLst>
            </p:cNvPr>
            <p:cNvCxnSpPr>
              <a:cxnSpLocks/>
            </p:cNvCxnSpPr>
            <p:nvPr/>
          </p:nvCxnSpPr>
          <p:spPr>
            <a:xfrm>
              <a:off x="7747750" y="2223232"/>
              <a:ext cx="0" cy="34372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7469C851-FF22-505F-C4BC-5AE931AC55A7}"/>
                </a:ext>
              </a:extLst>
            </p:cNvPr>
            <p:cNvCxnSpPr>
              <a:cxnSpLocks/>
            </p:cNvCxnSpPr>
            <p:nvPr/>
          </p:nvCxnSpPr>
          <p:spPr>
            <a:xfrm>
              <a:off x="6454331" y="2257154"/>
              <a:ext cx="0" cy="296047"/>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0E309BDC-BF3B-CF0A-86AD-3ABAC57FE04E}"/>
                </a:ext>
              </a:extLst>
            </p:cNvPr>
            <p:cNvSpPr txBox="1"/>
            <p:nvPr/>
          </p:nvSpPr>
          <p:spPr>
            <a:xfrm>
              <a:off x="7923117" y="2023207"/>
              <a:ext cx="287258" cy="338554"/>
            </a:xfrm>
            <a:prstGeom prst="rect">
              <a:avLst/>
            </a:prstGeom>
            <a:noFill/>
          </p:spPr>
          <p:txBody>
            <a:bodyPr wrap="none" rtlCol="0">
              <a:spAutoFit/>
            </a:bodyPr>
            <a:lstStyle/>
            <a:p>
              <a:r>
                <a:rPr lang="en-US" sz="1600" dirty="0"/>
                <a:t>*</a:t>
              </a:r>
            </a:p>
          </p:txBody>
        </p:sp>
        <p:sp>
          <p:nvSpPr>
            <p:cNvPr id="104" name="TextBox 103">
              <a:extLst>
                <a:ext uri="{FF2B5EF4-FFF2-40B4-BE49-F238E27FC236}">
                  <a16:creationId xmlns:a16="http://schemas.microsoft.com/office/drawing/2014/main" id="{A9A159CD-2AA8-991A-6E6F-E5BDD42AC384}"/>
                </a:ext>
              </a:extLst>
            </p:cNvPr>
            <p:cNvSpPr txBox="1"/>
            <p:nvPr/>
          </p:nvSpPr>
          <p:spPr>
            <a:xfrm>
              <a:off x="7584707" y="2024588"/>
              <a:ext cx="287258" cy="338554"/>
            </a:xfrm>
            <a:prstGeom prst="rect">
              <a:avLst/>
            </a:prstGeom>
            <a:noFill/>
          </p:spPr>
          <p:txBody>
            <a:bodyPr wrap="none" rtlCol="0">
              <a:spAutoFit/>
            </a:bodyPr>
            <a:lstStyle/>
            <a:p>
              <a:r>
                <a:rPr lang="en-US" sz="1600" dirty="0"/>
                <a:t>*</a:t>
              </a:r>
            </a:p>
          </p:txBody>
        </p:sp>
        <p:sp>
          <p:nvSpPr>
            <p:cNvPr id="105" name="TextBox 104">
              <a:extLst>
                <a:ext uri="{FF2B5EF4-FFF2-40B4-BE49-F238E27FC236}">
                  <a16:creationId xmlns:a16="http://schemas.microsoft.com/office/drawing/2014/main" id="{0E527E19-C79E-7AB0-1BDF-F461F673ACEC}"/>
                </a:ext>
              </a:extLst>
            </p:cNvPr>
            <p:cNvSpPr txBox="1"/>
            <p:nvPr/>
          </p:nvSpPr>
          <p:spPr>
            <a:xfrm>
              <a:off x="6246416" y="2019356"/>
              <a:ext cx="287258" cy="338554"/>
            </a:xfrm>
            <a:prstGeom prst="rect">
              <a:avLst/>
            </a:prstGeom>
            <a:noFill/>
          </p:spPr>
          <p:txBody>
            <a:bodyPr wrap="none" rtlCol="0">
              <a:spAutoFit/>
            </a:bodyPr>
            <a:lstStyle/>
            <a:p>
              <a:r>
                <a:rPr lang="en-US" sz="1600" dirty="0"/>
                <a:t>*</a:t>
              </a:r>
            </a:p>
          </p:txBody>
        </p:sp>
        <p:sp>
          <p:nvSpPr>
            <p:cNvPr id="106" name="Oval 105">
              <a:extLst>
                <a:ext uri="{FF2B5EF4-FFF2-40B4-BE49-F238E27FC236}">
                  <a16:creationId xmlns:a16="http://schemas.microsoft.com/office/drawing/2014/main" id="{6B91D81F-BA12-210D-5FA6-90CF59E66021}"/>
                </a:ext>
              </a:extLst>
            </p:cNvPr>
            <p:cNvSpPr/>
            <p:nvPr/>
          </p:nvSpPr>
          <p:spPr>
            <a:xfrm>
              <a:off x="7107163" y="2428749"/>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6E1C044-451B-010F-300B-13FBD0B591D7}"/>
                </a:ext>
              </a:extLst>
            </p:cNvPr>
            <p:cNvSpPr/>
            <p:nvPr/>
          </p:nvSpPr>
          <p:spPr>
            <a:xfrm>
              <a:off x="7428061" y="2489279"/>
              <a:ext cx="91440" cy="914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E15BC437-379B-F975-C2C2-CD170708A28E}"/>
                </a:ext>
              </a:extLst>
            </p:cNvPr>
            <p:cNvCxnSpPr>
              <a:cxnSpLocks/>
            </p:cNvCxnSpPr>
            <p:nvPr/>
          </p:nvCxnSpPr>
          <p:spPr>
            <a:xfrm>
              <a:off x="7151455" y="2201041"/>
              <a:ext cx="0" cy="3862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4374EBC3-59BA-DE6A-D2EE-F611F1B0D101}"/>
                </a:ext>
              </a:extLst>
            </p:cNvPr>
            <p:cNvCxnSpPr>
              <a:cxnSpLocks/>
            </p:cNvCxnSpPr>
            <p:nvPr/>
          </p:nvCxnSpPr>
          <p:spPr>
            <a:xfrm>
              <a:off x="7473781" y="2405176"/>
              <a:ext cx="0" cy="21663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11" name="Picture 110">
            <a:extLst>
              <a:ext uri="{FF2B5EF4-FFF2-40B4-BE49-F238E27FC236}">
                <a16:creationId xmlns:a16="http://schemas.microsoft.com/office/drawing/2014/main" id="{AC697D89-670C-EDB6-A096-6926A078C7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77519" y="1450156"/>
            <a:ext cx="3339052" cy="2169389"/>
          </a:xfrm>
          <a:prstGeom prst="rect">
            <a:avLst/>
          </a:prstGeom>
        </p:spPr>
      </p:pic>
      <p:pic>
        <p:nvPicPr>
          <p:cNvPr id="112" name="Picture 111">
            <a:extLst>
              <a:ext uri="{FF2B5EF4-FFF2-40B4-BE49-F238E27FC236}">
                <a16:creationId xmlns:a16="http://schemas.microsoft.com/office/drawing/2014/main" id="{761C3B14-C4AD-6C99-285F-750BF71B9B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02715" y="3621832"/>
            <a:ext cx="2100118" cy="2482432"/>
          </a:xfrm>
          <a:prstGeom prst="rect">
            <a:avLst/>
          </a:prstGeom>
        </p:spPr>
      </p:pic>
    </p:spTree>
    <p:extLst>
      <p:ext uri="{BB962C8B-B14F-4D97-AF65-F5344CB8AC3E}">
        <p14:creationId xmlns:p14="http://schemas.microsoft.com/office/powerpoint/2010/main" val="2544605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statement&#10;&#10;Description automatically generated">
            <a:extLst>
              <a:ext uri="{FF2B5EF4-FFF2-40B4-BE49-F238E27FC236}">
                <a16:creationId xmlns:a16="http://schemas.microsoft.com/office/drawing/2014/main" id="{E7D4D7C7-D58A-9026-C9AC-41A1132E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375876"/>
            <a:ext cx="5067300" cy="2511745"/>
          </a:xfrm>
          <a:prstGeom prst="rect">
            <a:avLst/>
          </a:prstGeom>
          <a:ln>
            <a:solidFill>
              <a:schemeClr val="tx2"/>
            </a:solidFill>
          </a:ln>
        </p:spPr>
      </p:pic>
      <p:sp>
        <p:nvSpPr>
          <p:cNvPr id="6" name="TextBox 5">
            <a:extLst>
              <a:ext uri="{FF2B5EF4-FFF2-40B4-BE49-F238E27FC236}">
                <a16:creationId xmlns:a16="http://schemas.microsoft.com/office/drawing/2014/main" id="{8448C727-6129-6A31-0C36-D6A8867EC873}"/>
              </a:ext>
            </a:extLst>
          </p:cNvPr>
          <p:cNvSpPr txBox="1"/>
          <p:nvPr/>
        </p:nvSpPr>
        <p:spPr>
          <a:xfrm>
            <a:off x="372936" y="6241500"/>
            <a:ext cx="2649664"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Feinstein et al. Circ 2019;140</a:t>
            </a:r>
          </a:p>
        </p:txBody>
      </p:sp>
      <p:sp>
        <p:nvSpPr>
          <p:cNvPr id="8" name="Content Placeholder 7">
            <a:extLst>
              <a:ext uri="{FF2B5EF4-FFF2-40B4-BE49-F238E27FC236}">
                <a16:creationId xmlns:a16="http://schemas.microsoft.com/office/drawing/2014/main" id="{0E8104AA-8D36-487D-0D4B-E87298BE928F}"/>
              </a:ext>
            </a:extLst>
          </p:cNvPr>
          <p:cNvSpPr>
            <a:spLocks noGrp="1"/>
          </p:cNvSpPr>
          <p:nvPr>
            <p:ph sz="quarter" idx="11"/>
          </p:nvPr>
        </p:nvSpPr>
        <p:spPr>
          <a:xfrm>
            <a:off x="713283" y="2997201"/>
            <a:ext cx="10723541" cy="2954738"/>
          </a:xfrm>
          <a:solidFill>
            <a:schemeClr val="bg1"/>
          </a:solidFill>
        </p:spPr>
        <p:txBody>
          <a:bodyPr>
            <a:normAutofit/>
          </a:bodyPr>
          <a:lstStyle/>
          <a:p>
            <a:r>
              <a:rPr lang="en-US" dirty="0">
                <a:solidFill>
                  <a:schemeClr val="bg1"/>
                </a:solidFill>
              </a:rPr>
              <a:t>“Relative risks of various CVD manifestations are generally </a:t>
            </a:r>
            <a:r>
              <a:rPr lang="en-US" b="1" u="sng" dirty="0">
                <a:solidFill>
                  <a:schemeClr val="bg1"/>
                </a:solidFill>
              </a:rPr>
              <a:t>1.5- to 2-fold greater </a:t>
            </a:r>
            <a:r>
              <a:rPr lang="en-US" dirty="0">
                <a:solidFill>
                  <a:schemeClr val="bg1"/>
                </a:solidFill>
              </a:rPr>
              <a:t>for PLWH compared with uninfected individuals”</a:t>
            </a:r>
          </a:p>
          <a:p>
            <a:r>
              <a:rPr lang="en-US" dirty="0">
                <a:solidFill>
                  <a:schemeClr val="bg1"/>
                </a:solidFill>
              </a:rPr>
              <a:t>“After 2 decades of progress in studying the elevated risks for CVD among PLWH, the underlying mechanisms and </a:t>
            </a:r>
            <a:r>
              <a:rPr lang="en-US" b="1" u="sng" dirty="0">
                <a:solidFill>
                  <a:schemeClr val="bg1"/>
                </a:solidFill>
              </a:rPr>
              <a:t>biology of this process still remain incompletely defined</a:t>
            </a:r>
            <a:r>
              <a:rPr lang="en-US" dirty="0">
                <a:solidFill>
                  <a:schemeClr val="bg1"/>
                </a:solidFill>
              </a:rPr>
              <a:t>”</a:t>
            </a:r>
          </a:p>
          <a:p>
            <a:r>
              <a:rPr lang="en-US" dirty="0">
                <a:solidFill>
                  <a:schemeClr val="bg1"/>
                </a:solidFill>
              </a:rPr>
              <a:t>“it is reasonable to consider selected ASCVD </a:t>
            </a:r>
            <a:r>
              <a:rPr lang="en-US" b="1" u="sng" dirty="0">
                <a:solidFill>
                  <a:schemeClr val="bg1"/>
                </a:solidFill>
              </a:rPr>
              <a:t>risk enhancers identified in the 2018 ACC/AHA cholesterol clinical practice guidelines </a:t>
            </a:r>
            <a:r>
              <a:rPr lang="en-US" dirty="0">
                <a:solidFill>
                  <a:schemeClr val="bg1"/>
                </a:solidFill>
              </a:rPr>
              <a:t>as likely ASCVD risk enhancers in HIV”</a:t>
            </a:r>
          </a:p>
          <a:p>
            <a:r>
              <a:rPr lang="en-US" dirty="0">
                <a:solidFill>
                  <a:schemeClr val="bg1"/>
                </a:solidFill>
              </a:rPr>
              <a:t>“A </a:t>
            </a:r>
            <a:r>
              <a:rPr lang="en-US" b="1" u="sng" dirty="0">
                <a:solidFill>
                  <a:schemeClr val="bg1"/>
                </a:solidFill>
              </a:rPr>
              <a:t>practical expert consensus approach </a:t>
            </a:r>
            <a:r>
              <a:rPr lang="en-US" dirty="0">
                <a:solidFill>
                  <a:schemeClr val="bg1"/>
                </a:solidFill>
              </a:rPr>
              <a:t>to ASCVD risk assessment and primary prevention in HIV that is based on </a:t>
            </a:r>
            <a:r>
              <a:rPr lang="en-US" b="1" u="sng" dirty="0">
                <a:solidFill>
                  <a:schemeClr val="bg1"/>
                </a:solidFill>
              </a:rPr>
              <a:t>available (albeit incomplete) evidence</a:t>
            </a:r>
            <a:r>
              <a:rPr lang="en-US" dirty="0">
                <a:solidFill>
                  <a:schemeClr val="bg1"/>
                </a:solidFill>
              </a:rPr>
              <a:t>”</a:t>
            </a:r>
          </a:p>
        </p:txBody>
      </p:sp>
    </p:spTree>
    <p:extLst>
      <p:ext uri="{BB962C8B-B14F-4D97-AF65-F5344CB8AC3E}">
        <p14:creationId xmlns:p14="http://schemas.microsoft.com/office/powerpoint/2010/main" val="1411595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2556-6EB6-5D2F-915F-8DFCB83D5B50}"/>
            </a:ext>
          </a:extLst>
        </p:cNvPr>
        <p:cNvGrpSpPr/>
        <p:nvPr/>
      </p:nvGrpSpPr>
      <p:grpSpPr>
        <a:xfrm>
          <a:off x="0" y="0"/>
          <a:ext cx="0" cy="0"/>
          <a:chOff x="0" y="0"/>
          <a:chExt cx="0" cy="0"/>
        </a:xfrm>
      </p:grpSpPr>
      <p:pic>
        <p:nvPicPr>
          <p:cNvPr id="5" name="Picture 4" descr="A close-up of a medical statement&#10;&#10;Description automatically generated">
            <a:extLst>
              <a:ext uri="{FF2B5EF4-FFF2-40B4-BE49-F238E27FC236}">
                <a16:creationId xmlns:a16="http://schemas.microsoft.com/office/drawing/2014/main" id="{B9C62442-F013-84B0-F8A1-DE5750620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375876"/>
            <a:ext cx="5067300" cy="2511745"/>
          </a:xfrm>
          <a:prstGeom prst="rect">
            <a:avLst/>
          </a:prstGeom>
          <a:ln>
            <a:solidFill>
              <a:schemeClr val="tx2"/>
            </a:solidFill>
          </a:ln>
        </p:spPr>
      </p:pic>
      <p:sp>
        <p:nvSpPr>
          <p:cNvPr id="6" name="TextBox 5">
            <a:extLst>
              <a:ext uri="{FF2B5EF4-FFF2-40B4-BE49-F238E27FC236}">
                <a16:creationId xmlns:a16="http://schemas.microsoft.com/office/drawing/2014/main" id="{9B7F2569-9A91-A9E7-BDA7-DF9519F95F5E}"/>
              </a:ext>
            </a:extLst>
          </p:cNvPr>
          <p:cNvSpPr txBox="1"/>
          <p:nvPr/>
        </p:nvSpPr>
        <p:spPr>
          <a:xfrm>
            <a:off x="372936" y="6241500"/>
            <a:ext cx="2649664"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Feinstein et al. Circ 2019;140</a:t>
            </a:r>
          </a:p>
        </p:txBody>
      </p:sp>
      <p:sp>
        <p:nvSpPr>
          <p:cNvPr id="8" name="Content Placeholder 7">
            <a:extLst>
              <a:ext uri="{FF2B5EF4-FFF2-40B4-BE49-F238E27FC236}">
                <a16:creationId xmlns:a16="http://schemas.microsoft.com/office/drawing/2014/main" id="{19F3B88E-FA1B-2348-25EF-4422B7E70C4E}"/>
              </a:ext>
            </a:extLst>
          </p:cNvPr>
          <p:cNvSpPr>
            <a:spLocks noGrp="1"/>
          </p:cNvSpPr>
          <p:nvPr>
            <p:ph sz="quarter" idx="11"/>
          </p:nvPr>
        </p:nvSpPr>
        <p:spPr>
          <a:xfrm>
            <a:off x="713283" y="2997201"/>
            <a:ext cx="10723541" cy="2954738"/>
          </a:xfrm>
          <a:solidFill>
            <a:schemeClr val="bg1"/>
          </a:solidFill>
        </p:spPr>
        <p:txBody>
          <a:bodyPr>
            <a:normAutofit/>
          </a:bodyPr>
          <a:lstStyle/>
          <a:p>
            <a:r>
              <a:rPr lang="en-US" dirty="0"/>
              <a:t>“Relative risks of various CVD manifestations are generally </a:t>
            </a:r>
            <a:r>
              <a:rPr lang="en-US" b="1" u="sng" dirty="0"/>
              <a:t>1.5- to 2-fold greater </a:t>
            </a:r>
            <a:r>
              <a:rPr lang="en-US" dirty="0"/>
              <a:t>for PLWH compared with uninfected individuals”</a:t>
            </a:r>
          </a:p>
          <a:p>
            <a:r>
              <a:rPr lang="en-US" dirty="0">
                <a:solidFill>
                  <a:schemeClr val="bg1"/>
                </a:solidFill>
              </a:rPr>
              <a:t>“After 2 decades of progress in studying the elevated risks for CVD among PLWH, the underlying mechanisms and </a:t>
            </a:r>
            <a:r>
              <a:rPr lang="en-US" b="1" u="sng" dirty="0">
                <a:solidFill>
                  <a:schemeClr val="bg1"/>
                </a:solidFill>
              </a:rPr>
              <a:t>biology of this process still remain incompletely defined</a:t>
            </a:r>
            <a:r>
              <a:rPr lang="en-US" dirty="0">
                <a:solidFill>
                  <a:schemeClr val="bg1"/>
                </a:solidFill>
              </a:rPr>
              <a:t>”</a:t>
            </a:r>
          </a:p>
          <a:p>
            <a:r>
              <a:rPr lang="en-US" dirty="0">
                <a:solidFill>
                  <a:schemeClr val="bg1"/>
                </a:solidFill>
              </a:rPr>
              <a:t>“it is reasonable to consider selected ASCVD </a:t>
            </a:r>
            <a:r>
              <a:rPr lang="en-US" b="1" u="sng" dirty="0">
                <a:solidFill>
                  <a:schemeClr val="bg1"/>
                </a:solidFill>
              </a:rPr>
              <a:t>risk enhancers identified in the 2018 ACC/AHA cholesterol clinical practice guidelines </a:t>
            </a:r>
            <a:r>
              <a:rPr lang="en-US" dirty="0">
                <a:solidFill>
                  <a:schemeClr val="bg1"/>
                </a:solidFill>
              </a:rPr>
              <a:t>as likely ASCVD risk enhancers in HIV”</a:t>
            </a:r>
          </a:p>
          <a:p>
            <a:r>
              <a:rPr lang="en-US" dirty="0">
                <a:solidFill>
                  <a:schemeClr val="bg1"/>
                </a:solidFill>
              </a:rPr>
              <a:t>“A </a:t>
            </a:r>
            <a:r>
              <a:rPr lang="en-US" b="1" u="sng" dirty="0">
                <a:solidFill>
                  <a:schemeClr val="bg1"/>
                </a:solidFill>
              </a:rPr>
              <a:t>practical expert consensus approach </a:t>
            </a:r>
            <a:r>
              <a:rPr lang="en-US" dirty="0">
                <a:solidFill>
                  <a:schemeClr val="bg1"/>
                </a:solidFill>
              </a:rPr>
              <a:t>to ASCVD risk assessment and primary prevention in HIV that is based on </a:t>
            </a:r>
            <a:r>
              <a:rPr lang="en-US" b="1" u="sng" dirty="0">
                <a:solidFill>
                  <a:schemeClr val="bg1"/>
                </a:solidFill>
              </a:rPr>
              <a:t>available (albeit incomplete) evidence</a:t>
            </a:r>
            <a:r>
              <a:rPr lang="en-US" dirty="0">
                <a:solidFill>
                  <a:schemeClr val="bg1"/>
                </a:solidFill>
              </a:rPr>
              <a:t>”</a:t>
            </a:r>
          </a:p>
        </p:txBody>
      </p:sp>
    </p:spTree>
    <p:extLst>
      <p:ext uri="{BB962C8B-B14F-4D97-AF65-F5344CB8AC3E}">
        <p14:creationId xmlns:p14="http://schemas.microsoft.com/office/powerpoint/2010/main" val="113600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FBFD-4FED-E808-D4BE-D7E37533CBBE}"/>
            </a:ext>
          </a:extLst>
        </p:cNvPr>
        <p:cNvGrpSpPr/>
        <p:nvPr/>
      </p:nvGrpSpPr>
      <p:grpSpPr>
        <a:xfrm>
          <a:off x="0" y="0"/>
          <a:ext cx="0" cy="0"/>
          <a:chOff x="0" y="0"/>
          <a:chExt cx="0" cy="0"/>
        </a:xfrm>
      </p:grpSpPr>
      <p:pic>
        <p:nvPicPr>
          <p:cNvPr id="5" name="Picture 4" descr="A close-up of a medical statement&#10;&#10;Description automatically generated">
            <a:extLst>
              <a:ext uri="{FF2B5EF4-FFF2-40B4-BE49-F238E27FC236}">
                <a16:creationId xmlns:a16="http://schemas.microsoft.com/office/drawing/2014/main" id="{4161F319-B2AB-6854-22B6-75D67F3CF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375876"/>
            <a:ext cx="5067300" cy="2511745"/>
          </a:xfrm>
          <a:prstGeom prst="rect">
            <a:avLst/>
          </a:prstGeom>
          <a:ln>
            <a:solidFill>
              <a:schemeClr val="tx2"/>
            </a:solidFill>
          </a:ln>
        </p:spPr>
      </p:pic>
      <p:sp>
        <p:nvSpPr>
          <p:cNvPr id="6" name="TextBox 5">
            <a:extLst>
              <a:ext uri="{FF2B5EF4-FFF2-40B4-BE49-F238E27FC236}">
                <a16:creationId xmlns:a16="http://schemas.microsoft.com/office/drawing/2014/main" id="{64C1658C-5515-77E2-4FDC-7A7406CF49B0}"/>
              </a:ext>
            </a:extLst>
          </p:cNvPr>
          <p:cNvSpPr txBox="1"/>
          <p:nvPr/>
        </p:nvSpPr>
        <p:spPr>
          <a:xfrm>
            <a:off x="372936" y="6241500"/>
            <a:ext cx="2649664"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Feinstein et al. Circ 2019;140</a:t>
            </a:r>
          </a:p>
        </p:txBody>
      </p:sp>
      <p:sp>
        <p:nvSpPr>
          <p:cNvPr id="8" name="Content Placeholder 7">
            <a:extLst>
              <a:ext uri="{FF2B5EF4-FFF2-40B4-BE49-F238E27FC236}">
                <a16:creationId xmlns:a16="http://schemas.microsoft.com/office/drawing/2014/main" id="{A5877464-5B6D-356A-2ED8-CF37EE26ED39}"/>
              </a:ext>
            </a:extLst>
          </p:cNvPr>
          <p:cNvSpPr>
            <a:spLocks noGrp="1"/>
          </p:cNvSpPr>
          <p:nvPr>
            <p:ph sz="quarter" idx="11"/>
          </p:nvPr>
        </p:nvSpPr>
        <p:spPr>
          <a:xfrm>
            <a:off x="713283" y="2997201"/>
            <a:ext cx="10723541" cy="2954738"/>
          </a:xfrm>
          <a:solidFill>
            <a:schemeClr val="bg1"/>
          </a:solidFill>
        </p:spPr>
        <p:txBody>
          <a:bodyPr>
            <a:normAutofit/>
          </a:bodyPr>
          <a:lstStyle/>
          <a:p>
            <a:r>
              <a:rPr lang="en-US" dirty="0"/>
              <a:t>“Relative risks of various CVD manifestations are generally </a:t>
            </a:r>
            <a:r>
              <a:rPr lang="en-US" b="1" u="sng" dirty="0"/>
              <a:t>1.5- to 2-fold greater </a:t>
            </a:r>
            <a:r>
              <a:rPr lang="en-US" dirty="0"/>
              <a:t>for PLWH compared with uninfected individuals”</a:t>
            </a:r>
          </a:p>
          <a:p>
            <a:r>
              <a:rPr lang="en-US" dirty="0"/>
              <a:t>“After 2 decades of progress in studying the elevated risks for CVD among PLWH, the underlying mechanisms and </a:t>
            </a:r>
            <a:r>
              <a:rPr lang="en-US" b="1" u="sng" dirty="0"/>
              <a:t>biology of this process still remain incompletely defined</a:t>
            </a:r>
            <a:r>
              <a:rPr lang="en-US" dirty="0"/>
              <a:t>”</a:t>
            </a:r>
          </a:p>
          <a:p>
            <a:r>
              <a:rPr lang="en-US" dirty="0">
                <a:solidFill>
                  <a:schemeClr val="bg1"/>
                </a:solidFill>
              </a:rPr>
              <a:t>“it is reasonable to consider selected ASCVD </a:t>
            </a:r>
            <a:r>
              <a:rPr lang="en-US" b="1" u="sng" dirty="0">
                <a:solidFill>
                  <a:schemeClr val="bg1"/>
                </a:solidFill>
              </a:rPr>
              <a:t>risk enhancers identified in the 2018 ACC/AHA cholesterol clinical practice guidelines </a:t>
            </a:r>
            <a:r>
              <a:rPr lang="en-US" dirty="0">
                <a:solidFill>
                  <a:schemeClr val="bg1"/>
                </a:solidFill>
              </a:rPr>
              <a:t>as likely ASCVD risk enhancers in HIV”</a:t>
            </a:r>
          </a:p>
          <a:p>
            <a:r>
              <a:rPr lang="en-US" dirty="0">
                <a:solidFill>
                  <a:schemeClr val="bg1"/>
                </a:solidFill>
              </a:rPr>
              <a:t>“A </a:t>
            </a:r>
            <a:r>
              <a:rPr lang="en-US" b="1" u="sng" dirty="0">
                <a:solidFill>
                  <a:schemeClr val="bg1"/>
                </a:solidFill>
              </a:rPr>
              <a:t>practical expert consensus approach </a:t>
            </a:r>
            <a:r>
              <a:rPr lang="en-US" dirty="0">
                <a:solidFill>
                  <a:schemeClr val="bg1"/>
                </a:solidFill>
              </a:rPr>
              <a:t>to ASCVD risk assessment and primary prevention in HIV that is based on </a:t>
            </a:r>
            <a:r>
              <a:rPr lang="en-US" b="1" u="sng" dirty="0">
                <a:solidFill>
                  <a:schemeClr val="bg1"/>
                </a:solidFill>
              </a:rPr>
              <a:t>available (albeit incomplete) evidence</a:t>
            </a:r>
            <a:r>
              <a:rPr lang="en-US" dirty="0">
                <a:solidFill>
                  <a:schemeClr val="bg1"/>
                </a:solidFill>
              </a:rPr>
              <a:t>”</a:t>
            </a:r>
          </a:p>
        </p:txBody>
      </p:sp>
    </p:spTree>
    <p:extLst>
      <p:ext uri="{BB962C8B-B14F-4D97-AF65-F5344CB8AC3E}">
        <p14:creationId xmlns:p14="http://schemas.microsoft.com/office/powerpoint/2010/main" val="285350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0C6A3-1020-FE98-159C-C2258772AA7E}"/>
            </a:ext>
          </a:extLst>
        </p:cNvPr>
        <p:cNvGrpSpPr/>
        <p:nvPr/>
      </p:nvGrpSpPr>
      <p:grpSpPr>
        <a:xfrm>
          <a:off x="0" y="0"/>
          <a:ext cx="0" cy="0"/>
          <a:chOff x="0" y="0"/>
          <a:chExt cx="0" cy="0"/>
        </a:xfrm>
      </p:grpSpPr>
      <p:pic>
        <p:nvPicPr>
          <p:cNvPr id="5" name="Picture 4" descr="A close-up of a medical statement&#10;&#10;Description automatically generated">
            <a:extLst>
              <a:ext uri="{FF2B5EF4-FFF2-40B4-BE49-F238E27FC236}">
                <a16:creationId xmlns:a16="http://schemas.microsoft.com/office/drawing/2014/main" id="{12A05970-F407-9DCC-F9EF-05C98D31C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375876"/>
            <a:ext cx="5067300" cy="2511745"/>
          </a:xfrm>
          <a:prstGeom prst="rect">
            <a:avLst/>
          </a:prstGeom>
          <a:ln>
            <a:solidFill>
              <a:schemeClr val="tx2"/>
            </a:solidFill>
          </a:ln>
        </p:spPr>
      </p:pic>
      <p:sp>
        <p:nvSpPr>
          <p:cNvPr id="6" name="TextBox 5">
            <a:extLst>
              <a:ext uri="{FF2B5EF4-FFF2-40B4-BE49-F238E27FC236}">
                <a16:creationId xmlns:a16="http://schemas.microsoft.com/office/drawing/2014/main" id="{9020F48A-FE68-2E27-9AF8-6E7B9547EA7D}"/>
              </a:ext>
            </a:extLst>
          </p:cNvPr>
          <p:cNvSpPr txBox="1"/>
          <p:nvPr/>
        </p:nvSpPr>
        <p:spPr>
          <a:xfrm>
            <a:off x="372936" y="6241500"/>
            <a:ext cx="2649664"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Feinstein et al. Circ 2019;140</a:t>
            </a:r>
          </a:p>
        </p:txBody>
      </p:sp>
      <p:sp>
        <p:nvSpPr>
          <p:cNvPr id="8" name="Content Placeholder 7">
            <a:extLst>
              <a:ext uri="{FF2B5EF4-FFF2-40B4-BE49-F238E27FC236}">
                <a16:creationId xmlns:a16="http://schemas.microsoft.com/office/drawing/2014/main" id="{968AF04F-7C9B-0079-25AE-581B3A2F56B1}"/>
              </a:ext>
            </a:extLst>
          </p:cNvPr>
          <p:cNvSpPr>
            <a:spLocks noGrp="1"/>
          </p:cNvSpPr>
          <p:nvPr>
            <p:ph sz="quarter" idx="11"/>
          </p:nvPr>
        </p:nvSpPr>
        <p:spPr>
          <a:xfrm>
            <a:off x="713283" y="2997201"/>
            <a:ext cx="10723541" cy="2954738"/>
          </a:xfrm>
          <a:solidFill>
            <a:schemeClr val="bg1"/>
          </a:solidFill>
        </p:spPr>
        <p:txBody>
          <a:bodyPr>
            <a:normAutofit/>
          </a:bodyPr>
          <a:lstStyle/>
          <a:p>
            <a:r>
              <a:rPr lang="en-US" dirty="0"/>
              <a:t>“Relative risks of various CVD manifestations are generally </a:t>
            </a:r>
            <a:r>
              <a:rPr lang="en-US" b="1" u="sng" dirty="0"/>
              <a:t>1.5- to 2-fold greater </a:t>
            </a:r>
            <a:r>
              <a:rPr lang="en-US" dirty="0"/>
              <a:t>for PLWH compared with uninfected individuals”</a:t>
            </a:r>
          </a:p>
          <a:p>
            <a:r>
              <a:rPr lang="en-US" dirty="0"/>
              <a:t>“After 2 decades of progress in studying the elevated risks for CVD among PLWH, the underlying mechanisms and </a:t>
            </a:r>
            <a:r>
              <a:rPr lang="en-US" b="1" u="sng" dirty="0"/>
              <a:t>biology of this process still remain incompletely defined</a:t>
            </a:r>
            <a:r>
              <a:rPr lang="en-US" dirty="0"/>
              <a:t>”</a:t>
            </a:r>
          </a:p>
          <a:p>
            <a:r>
              <a:rPr lang="en-US" dirty="0"/>
              <a:t>“it is reasonable to consider selected ASCVD </a:t>
            </a:r>
            <a:r>
              <a:rPr lang="en-US" b="1" u="sng" dirty="0"/>
              <a:t>risk enhancers identified in the 2018 ACC/AHA cholesterol clinical practice guidelines </a:t>
            </a:r>
            <a:r>
              <a:rPr lang="en-US" dirty="0"/>
              <a:t>as likely ASCVD risk enhancers in HIV”</a:t>
            </a:r>
          </a:p>
          <a:p>
            <a:r>
              <a:rPr lang="en-US" dirty="0">
                <a:solidFill>
                  <a:schemeClr val="bg1"/>
                </a:solidFill>
              </a:rPr>
              <a:t>“A </a:t>
            </a:r>
            <a:r>
              <a:rPr lang="en-US" b="1" u="sng" dirty="0">
                <a:solidFill>
                  <a:schemeClr val="bg1"/>
                </a:solidFill>
              </a:rPr>
              <a:t>practical expert consensus approach </a:t>
            </a:r>
            <a:r>
              <a:rPr lang="en-US" dirty="0">
                <a:solidFill>
                  <a:schemeClr val="bg1"/>
                </a:solidFill>
              </a:rPr>
              <a:t>to ASCVD risk assessment and primary prevention in HIV that is based on </a:t>
            </a:r>
            <a:r>
              <a:rPr lang="en-US" b="1" u="sng" dirty="0">
                <a:solidFill>
                  <a:schemeClr val="bg1"/>
                </a:solidFill>
              </a:rPr>
              <a:t>available (albeit incomplete) evidence</a:t>
            </a:r>
            <a:r>
              <a:rPr lang="en-US" dirty="0">
                <a:solidFill>
                  <a:schemeClr val="bg1"/>
                </a:solidFill>
              </a:rPr>
              <a:t>”</a:t>
            </a:r>
          </a:p>
        </p:txBody>
      </p:sp>
    </p:spTree>
    <p:extLst>
      <p:ext uri="{BB962C8B-B14F-4D97-AF65-F5344CB8AC3E}">
        <p14:creationId xmlns:p14="http://schemas.microsoft.com/office/powerpoint/2010/main" val="197699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304E-A1FC-7CED-1AFA-9151D26FEA81}"/>
            </a:ext>
          </a:extLst>
        </p:cNvPr>
        <p:cNvGrpSpPr/>
        <p:nvPr/>
      </p:nvGrpSpPr>
      <p:grpSpPr>
        <a:xfrm>
          <a:off x="0" y="0"/>
          <a:ext cx="0" cy="0"/>
          <a:chOff x="0" y="0"/>
          <a:chExt cx="0" cy="0"/>
        </a:xfrm>
      </p:grpSpPr>
      <p:pic>
        <p:nvPicPr>
          <p:cNvPr id="5" name="Picture 4" descr="A close-up of a medical statement&#10;&#10;Description automatically generated">
            <a:extLst>
              <a:ext uri="{FF2B5EF4-FFF2-40B4-BE49-F238E27FC236}">
                <a16:creationId xmlns:a16="http://schemas.microsoft.com/office/drawing/2014/main" id="{A9A9AD44-7269-940A-B352-3099701F3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375876"/>
            <a:ext cx="5067300" cy="2511745"/>
          </a:xfrm>
          <a:prstGeom prst="rect">
            <a:avLst/>
          </a:prstGeom>
          <a:ln>
            <a:solidFill>
              <a:schemeClr val="tx2"/>
            </a:solidFill>
          </a:ln>
        </p:spPr>
      </p:pic>
      <p:sp>
        <p:nvSpPr>
          <p:cNvPr id="6" name="TextBox 5">
            <a:extLst>
              <a:ext uri="{FF2B5EF4-FFF2-40B4-BE49-F238E27FC236}">
                <a16:creationId xmlns:a16="http://schemas.microsoft.com/office/drawing/2014/main" id="{6EAFAEBF-3A1C-9E89-50D6-4BB0FC3FB0CB}"/>
              </a:ext>
            </a:extLst>
          </p:cNvPr>
          <p:cNvSpPr txBox="1"/>
          <p:nvPr/>
        </p:nvSpPr>
        <p:spPr>
          <a:xfrm>
            <a:off x="372936" y="6241500"/>
            <a:ext cx="2649664"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Feinstein et al. Circ 2019;140</a:t>
            </a:r>
          </a:p>
        </p:txBody>
      </p:sp>
      <p:sp>
        <p:nvSpPr>
          <p:cNvPr id="8" name="Content Placeholder 7">
            <a:extLst>
              <a:ext uri="{FF2B5EF4-FFF2-40B4-BE49-F238E27FC236}">
                <a16:creationId xmlns:a16="http://schemas.microsoft.com/office/drawing/2014/main" id="{038D0B64-EE6F-5852-7E54-F7AAD0BE72AB}"/>
              </a:ext>
            </a:extLst>
          </p:cNvPr>
          <p:cNvSpPr>
            <a:spLocks noGrp="1"/>
          </p:cNvSpPr>
          <p:nvPr>
            <p:ph sz="quarter" idx="11"/>
          </p:nvPr>
        </p:nvSpPr>
        <p:spPr>
          <a:xfrm>
            <a:off x="713283" y="2997201"/>
            <a:ext cx="10723541" cy="2954738"/>
          </a:xfrm>
          <a:solidFill>
            <a:schemeClr val="bg1"/>
          </a:solidFill>
        </p:spPr>
        <p:txBody>
          <a:bodyPr>
            <a:normAutofit/>
          </a:bodyPr>
          <a:lstStyle/>
          <a:p>
            <a:r>
              <a:rPr lang="en-US" dirty="0"/>
              <a:t>“Relative risks of various CVD manifestations are generally </a:t>
            </a:r>
            <a:r>
              <a:rPr lang="en-US" b="1" u="sng" dirty="0"/>
              <a:t>1.5- to 2-fold greater </a:t>
            </a:r>
            <a:r>
              <a:rPr lang="en-US" dirty="0"/>
              <a:t>for PLWH compared with uninfected individuals”</a:t>
            </a:r>
          </a:p>
          <a:p>
            <a:r>
              <a:rPr lang="en-US" dirty="0"/>
              <a:t>“After 2 decades of progress in studying the elevated risks for CVD among PLWH, the underlying mechanisms and </a:t>
            </a:r>
            <a:r>
              <a:rPr lang="en-US" b="1" u="sng" dirty="0"/>
              <a:t>biology of this process still remain incompletely defined</a:t>
            </a:r>
            <a:r>
              <a:rPr lang="en-US" dirty="0"/>
              <a:t>”</a:t>
            </a:r>
          </a:p>
          <a:p>
            <a:r>
              <a:rPr lang="en-US" dirty="0"/>
              <a:t>“it is reasonable to consider selected ASCVD </a:t>
            </a:r>
            <a:r>
              <a:rPr lang="en-US" b="1" u="sng" dirty="0"/>
              <a:t>risk enhancers identified in the 2018 ACC/AHA cholesterol clinical practice guidelines </a:t>
            </a:r>
            <a:r>
              <a:rPr lang="en-US" dirty="0"/>
              <a:t>as likely ASCVD risk enhancers in HIV”</a:t>
            </a:r>
          </a:p>
          <a:p>
            <a:r>
              <a:rPr lang="en-US" dirty="0"/>
              <a:t>“A </a:t>
            </a:r>
            <a:r>
              <a:rPr lang="en-US" b="1" u="sng" dirty="0"/>
              <a:t>practical expert consensus approach </a:t>
            </a:r>
            <a:r>
              <a:rPr lang="en-US" dirty="0"/>
              <a:t>to ASCVD risk assessment and primary prevention in HIV that is based on </a:t>
            </a:r>
            <a:r>
              <a:rPr lang="en-US" b="1" u="sng" dirty="0"/>
              <a:t>available (albeit incomplete) evidence</a:t>
            </a:r>
            <a:r>
              <a:rPr lang="en-US" dirty="0"/>
              <a:t>”</a:t>
            </a:r>
          </a:p>
        </p:txBody>
      </p:sp>
    </p:spTree>
    <p:extLst>
      <p:ext uri="{BB962C8B-B14F-4D97-AF65-F5344CB8AC3E}">
        <p14:creationId xmlns:p14="http://schemas.microsoft.com/office/powerpoint/2010/main" val="361741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3596A-EC45-01F0-5836-9EE7CF6CCE7B}"/>
              </a:ext>
            </a:extLst>
          </p:cNvPr>
          <p:cNvSpPr>
            <a:spLocks noGrp="1"/>
          </p:cNvSpPr>
          <p:nvPr>
            <p:ph sz="quarter" idx="11"/>
          </p:nvPr>
        </p:nvSpPr>
        <p:spPr>
          <a:xfrm>
            <a:off x="713283" y="2754775"/>
            <a:ext cx="10723541" cy="3197164"/>
          </a:xfrm>
        </p:spPr>
        <p:txBody>
          <a:bodyPr>
            <a:normAutofit/>
          </a:bodyPr>
          <a:lstStyle/>
          <a:p>
            <a:r>
              <a:rPr lang="en-US" sz="3200" dirty="0"/>
              <a:t>Do PWH at low-to-moderate estimated cardiovascular risk (ASCVD) benefit from statins for primary prevention?</a:t>
            </a:r>
          </a:p>
        </p:txBody>
      </p:sp>
      <p:sp>
        <p:nvSpPr>
          <p:cNvPr id="3" name="Text Placeholder 2">
            <a:extLst>
              <a:ext uri="{FF2B5EF4-FFF2-40B4-BE49-F238E27FC236}">
                <a16:creationId xmlns:a16="http://schemas.microsoft.com/office/drawing/2014/main" id="{4EBE66A4-0C25-D5CD-BFC4-79DE1FD00198}"/>
              </a:ext>
            </a:extLst>
          </p:cNvPr>
          <p:cNvSpPr>
            <a:spLocks noGrp="1"/>
          </p:cNvSpPr>
          <p:nvPr>
            <p:ph type="body" sz="quarter" idx="10"/>
          </p:nvPr>
        </p:nvSpPr>
        <p:spPr/>
        <p:txBody>
          <a:bodyPr/>
          <a:lstStyle/>
          <a:p>
            <a:r>
              <a:rPr lang="en-US" dirty="0"/>
              <a:t>Resulting question</a:t>
            </a:r>
          </a:p>
        </p:txBody>
      </p:sp>
    </p:spTree>
    <p:extLst>
      <p:ext uri="{BB962C8B-B14F-4D97-AF65-F5344CB8AC3E}">
        <p14:creationId xmlns:p14="http://schemas.microsoft.com/office/powerpoint/2010/main" val="1606322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24FBC0-F6FE-929C-7CC8-F8B4FE7236A1}"/>
              </a:ext>
            </a:extLst>
          </p:cNvPr>
          <p:cNvSpPr>
            <a:spLocks noGrp="1"/>
          </p:cNvSpPr>
          <p:nvPr>
            <p:ph type="body" sz="quarter" idx="10"/>
          </p:nvPr>
        </p:nvSpPr>
        <p:spPr/>
        <p:txBody>
          <a:bodyPr>
            <a:normAutofit fontScale="62500" lnSpcReduction="20000"/>
          </a:bodyPr>
          <a:lstStyle/>
          <a:p>
            <a:r>
              <a:rPr lang="en-US" u="sng" dirty="0"/>
              <a:t>REPRIEVE</a:t>
            </a:r>
            <a:r>
              <a:rPr lang="en-US" dirty="0"/>
              <a:t>: First Globally Representative Trial of CV Primary Prevention in People with HIV</a:t>
            </a:r>
          </a:p>
        </p:txBody>
      </p:sp>
      <p:grpSp>
        <p:nvGrpSpPr>
          <p:cNvPr id="23" name="Group 22">
            <a:extLst>
              <a:ext uri="{FF2B5EF4-FFF2-40B4-BE49-F238E27FC236}">
                <a16:creationId xmlns:a16="http://schemas.microsoft.com/office/drawing/2014/main" id="{3BCB8C24-4D03-2939-7C38-A557438DAF1A}"/>
              </a:ext>
            </a:extLst>
          </p:cNvPr>
          <p:cNvGrpSpPr/>
          <p:nvPr/>
        </p:nvGrpSpPr>
        <p:grpSpPr>
          <a:xfrm>
            <a:off x="920644" y="1431906"/>
            <a:ext cx="9924331" cy="5208031"/>
            <a:chOff x="970844" y="1345168"/>
            <a:chExt cx="9924331" cy="5208031"/>
          </a:xfrm>
          <a:solidFill>
            <a:schemeClr val="bg1"/>
          </a:solidFill>
        </p:grpSpPr>
        <p:grpSp>
          <p:nvGrpSpPr>
            <p:cNvPr id="38" name="Group 37">
              <a:extLst>
                <a:ext uri="{FF2B5EF4-FFF2-40B4-BE49-F238E27FC236}">
                  <a16:creationId xmlns:a16="http://schemas.microsoft.com/office/drawing/2014/main" id="{F7331CDA-2C81-033B-D279-7D8A75E0B071}"/>
                </a:ext>
              </a:extLst>
            </p:cNvPr>
            <p:cNvGrpSpPr/>
            <p:nvPr/>
          </p:nvGrpSpPr>
          <p:grpSpPr>
            <a:xfrm>
              <a:off x="1296824" y="1345168"/>
              <a:ext cx="9598351" cy="5029199"/>
              <a:chOff x="333049" y="1524000"/>
              <a:chExt cx="8477901" cy="4038600"/>
            </a:xfrm>
            <a:grpFill/>
          </p:grpSpPr>
          <p:pic>
            <p:nvPicPr>
              <p:cNvPr id="40" name="Picture 39" descr="Map&#10;&#10;Description automatically generated">
                <a:extLst>
                  <a:ext uri="{FF2B5EF4-FFF2-40B4-BE49-F238E27FC236}">
                    <a16:creationId xmlns:a16="http://schemas.microsoft.com/office/drawing/2014/main" id="{9C4A26BF-62CF-BB38-B00B-B5E0CE549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49" y="1524000"/>
                <a:ext cx="8477901" cy="4038600"/>
              </a:xfrm>
              <a:prstGeom prst="rect">
                <a:avLst/>
              </a:prstGeom>
              <a:grpFill/>
            </p:spPr>
          </p:pic>
          <p:sp>
            <p:nvSpPr>
              <p:cNvPr id="41" name="Oval 40">
                <a:extLst>
                  <a:ext uri="{FF2B5EF4-FFF2-40B4-BE49-F238E27FC236}">
                    <a16:creationId xmlns:a16="http://schemas.microsoft.com/office/drawing/2014/main" id="{2A00E33F-12EC-8C85-049F-87AF0517B5C6}"/>
                  </a:ext>
                </a:extLst>
              </p:cNvPr>
              <p:cNvSpPr/>
              <p:nvPr/>
            </p:nvSpPr>
            <p:spPr>
              <a:xfrm>
                <a:off x="333049" y="1524000"/>
                <a:ext cx="352751" cy="381000"/>
              </a:xfrm>
              <a:prstGeom prst="ellipse">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a:p>
            </p:txBody>
          </p:sp>
        </p:grpSp>
        <p:sp>
          <p:nvSpPr>
            <p:cNvPr id="39" name="Rectangle 38">
              <a:extLst>
                <a:ext uri="{FF2B5EF4-FFF2-40B4-BE49-F238E27FC236}">
                  <a16:creationId xmlns:a16="http://schemas.microsoft.com/office/drawing/2014/main" id="{BBC80192-7C86-C43C-5278-E3EB1E1284AE}"/>
                </a:ext>
              </a:extLst>
            </p:cNvPr>
            <p:cNvSpPr/>
            <p:nvPr/>
          </p:nvSpPr>
          <p:spPr>
            <a:xfrm>
              <a:off x="970844" y="4118231"/>
              <a:ext cx="2191456" cy="2434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grpSp>
      <p:sp>
        <p:nvSpPr>
          <p:cNvPr id="24" name="Rectangle 23">
            <a:extLst>
              <a:ext uri="{FF2B5EF4-FFF2-40B4-BE49-F238E27FC236}">
                <a16:creationId xmlns:a16="http://schemas.microsoft.com/office/drawing/2014/main" id="{C068022F-31BA-C3DA-3989-CCB6A9EFC883}"/>
              </a:ext>
            </a:extLst>
          </p:cNvPr>
          <p:cNvSpPr/>
          <p:nvPr/>
        </p:nvSpPr>
        <p:spPr>
          <a:xfrm>
            <a:off x="4294735" y="1361797"/>
            <a:ext cx="3799572" cy="711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25" name="TextBox 7">
            <a:extLst>
              <a:ext uri="{FF2B5EF4-FFF2-40B4-BE49-F238E27FC236}">
                <a16:creationId xmlns:a16="http://schemas.microsoft.com/office/drawing/2014/main" id="{645F469C-212D-3699-E892-E49F005ED1AD}"/>
              </a:ext>
            </a:extLst>
          </p:cNvPr>
          <p:cNvSpPr txBox="1"/>
          <p:nvPr/>
        </p:nvSpPr>
        <p:spPr>
          <a:xfrm>
            <a:off x="7600394" y="6276681"/>
            <a:ext cx="3605154"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latin typeface="Verdana" panose="020B0604030504040204" pitchFamily="34" charset="0"/>
                <a:ea typeface="Verdana" panose="020B0604030504040204" pitchFamily="34" charset="0"/>
                <a:cs typeface="Verdana" panose="020B0604030504040204" pitchFamily="34" charset="0"/>
              </a:rPr>
              <a:t>https://</a:t>
            </a:r>
            <a:r>
              <a:rPr lang="en-US" dirty="0" err="1">
                <a:latin typeface="Verdana" panose="020B0604030504040204" pitchFamily="34" charset="0"/>
                <a:ea typeface="Verdana" panose="020B0604030504040204" pitchFamily="34" charset="0"/>
                <a:cs typeface="Verdana" panose="020B0604030504040204" pitchFamily="34" charset="0"/>
              </a:rPr>
              <a:t>www.reprievetrial.org</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6" name="Cross 25">
            <a:extLst>
              <a:ext uri="{FF2B5EF4-FFF2-40B4-BE49-F238E27FC236}">
                <a16:creationId xmlns:a16="http://schemas.microsoft.com/office/drawing/2014/main" id="{B837D720-28FF-8EEE-8909-946564A8FB96}"/>
              </a:ext>
            </a:extLst>
          </p:cNvPr>
          <p:cNvSpPr/>
          <p:nvPr/>
        </p:nvSpPr>
        <p:spPr>
          <a:xfrm rot="2588620">
            <a:off x="3197202" y="2983628"/>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27" name="Cross 26">
            <a:extLst>
              <a:ext uri="{FF2B5EF4-FFF2-40B4-BE49-F238E27FC236}">
                <a16:creationId xmlns:a16="http://schemas.microsoft.com/office/drawing/2014/main" id="{508EBADC-FF8E-3F76-7C66-8B735C4BFEA0}"/>
              </a:ext>
            </a:extLst>
          </p:cNvPr>
          <p:cNvSpPr/>
          <p:nvPr/>
        </p:nvSpPr>
        <p:spPr>
          <a:xfrm rot="2588620">
            <a:off x="3391074" y="3457435"/>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28" name="Cross 27">
            <a:extLst>
              <a:ext uri="{FF2B5EF4-FFF2-40B4-BE49-F238E27FC236}">
                <a16:creationId xmlns:a16="http://schemas.microsoft.com/office/drawing/2014/main" id="{F93BFF2F-2434-D82A-7A2E-C0F4004961D1}"/>
              </a:ext>
            </a:extLst>
          </p:cNvPr>
          <p:cNvSpPr/>
          <p:nvPr/>
        </p:nvSpPr>
        <p:spPr>
          <a:xfrm rot="2588620">
            <a:off x="4104946" y="4036925"/>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29" name="Cross 28">
            <a:extLst>
              <a:ext uri="{FF2B5EF4-FFF2-40B4-BE49-F238E27FC236}">
                <a16:creationId xmlns:a16="http://schemas.microsoft.com/office/drawing/2014/main" id="{774260FD-A18B-7F01-7DE9-232F5400AA59}"/>
              </a:ext>
            </a:extLst>
          </p:cNvPr>
          <p:cNvSpPr/>
          <p:nvPr/>
        </p:nvSpPr>
        <p:spPr>
          <a:xfrm rot="2588620">
            <a:off x="3915783" y="4923601"/>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0" name="Cross 29">
            <a:extLst>
              <a:ext uri="{FF2B5EF4-FFF2-40B4-BE49-F238E27FC236}">
                <a16:creationId xmlns:a16="http://schemas.microsoft.com/office/drawing/2014/main" id="{CD395097-A690-B239-82EF-7E4020852024}"/>
              </a:ext>
            </a:extLst>
          </p:cNvPr>
          <p:cNvSpPr/>
          <p:nvPr/>
        </p:nvSpPr>
        <p:spPr>
          <a:xfrm rot="2588620">
            <a:off x="4675769" y="4832829"/>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1" name="Cross 30">
            <a:extLst>
              <a:ext uri="{FF2B5EF4-FFF2-40B4-BE49-F238E27FC236}">
                <a16:creationId xmlns:a16="http://schemas.microsoft.com/office/drawing/2014/main" id="{D3A3D184-C096-F1EF-0509-CABE78DCDDB3}"/>
              </a:ext>
            </a:extLst>
          </p:cNvPr>
          <p:cNvSpPr/>
          <p:nvPr/>
        </p:nvSpPr>
        <p:spPr>
          <a:xfrm rot="2588620">
            <a:off x="5863490" y="3457434"/>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2" name="Cross 31">
            <a:extLst>
              <a:ext uri="{FF2B5EF4-FFF2-40B4-BE49-F238E27FC236}">
                <a16:creationId xmlns:a16="http://schemas.microsoft.com/office/drawing/2014/main" id="{6B06F65B-EA9C-8995-A0B7-938387FC081E}"/>
              </a:ext>
            </a:extLst>
          </p:cNvPr>
          <p:cNvSpPr/>
          <p:nvPr/>
        </p:nvSpPr>
        <p:spPr>
          <a:xfrm rot="2588620">
            <a:off x="6762122" y="4628638"/>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3" name="Cross 32">
            <a:extLst>
              <a:ext uri="{FF2B5EF4-FFF2-40B4-BE49-F238E27FC236}">
                <a16:creationId xmlns:a16="http://schemas.microsoft.com/office/drawing/2014/main" id="{08244CE9-CA52-8FA1-D0E1-15E2FD768822}"/>
              </a:ext>
            </a:extLst>
          </p:cNvPr>
          <p:cNvSpPr/>
          <p:nvPr/>
        </p:nvSpPr>
        <p:spPr>
          <a:xfrm rot="2588620">
            <a:off x="6538740" y="5327422"/>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4" name="Cross 33">
            <a:extLst>
              <a:ext uri="{FF2B5EF4-FFF2-40B4-BE49-F238E27FC236}">
                <a16:creationId xmlns:a16="http://schemas.microsoft.com/office/drawing/2014/main" id="{382F12D4-0D69-0FD3-C687-35B705CADE2C}"/>
              </a:ext>
            </a:extLst>
          </p:cNvPr>
          <p:cNvSpPr/>
          <p:nvPr/>
        </p:nvSpPr>
        <p:spPr>
          <a:xfrm rot="2588620">
            <a:off x="6732611" y="5183085"/>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5" name="Cross 34">
            <a:extLst>
              <a:ext uri="{FF2B5EF4-FFF2-40B4-BE49-F238E27FC236}">
                <a16:creationId xmlns:a16="http://schemas.microsoft.com/office/drawing/2014/main" id="{1056B65A-79F6-1F2E-1147-D681FC85698C}"/>
              </a:ext>
            </a:extLst>
          </p:cNvPr>
          <p:cNvSpPr/>
          <p:nvPr/>
        </p:nvSpPr>
        <p:spPr>
          <a:xfrm rot="2588620">
            <a:off x="6568251" y="5594607"/>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6" name="Cross 35">
            <a:extLst>
              <a:ext uri="{FF2B5EF4-FFF2-40B4-BE49-F238E27FC236}">
                <a16:creationId xmlns:a16="http://schemas.microsoft.com/office/drawing/2014/main" id="{9F7DC003-C153-3668-77B1-26FA93A11427}"/>
              </a:ext>
            </a:extLst>
          </p:cNvPr>
          <p:cNvSpPr/>
          <p:nvPr/>
        </p:nvSpPr>
        <p:spPr>
          <a:xfrm rot="2588620">
            <a:off x="7957147" y="4009294"/>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
        <p:nvSpPr>
          <p:cNvPr id="37" name="Cross 36">
            <a:extLst>
              <a:ext uri="{FF2B5EF4-FFF2-40B4-BE49-F238E27FC236}">
                <a16:creationId xmlns:a16="http://schemas.microsoft.com/office/drawing/2014/main" id="{903736FA-F6C7-CEEC-0AE5-ACFFBDEBE21C}"/>
              </a:ext>
            </a:extLst>
          </p:cNvPr>
          <p:cNvSpPr/>
          <p:nvPr/>
        </p:nvSpPr>
        <p:spPr>
          <a:xfrm rot="2588620">
            <a:off x="8476998" y="4073885"/>
            <a:ext cx="274320" cy="274320"/>
          </a:xfrm>
          <a:prstGeom prst="plus">
            <a:avLst>
              <a:gd name="adj" fmla="val 43690"/>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dirty="0"/>
          </a:p>
        </p:txBody>
      </p:sp>
    </p:spTree>
    <p:extLst>
      <p:ext uri="{BB962C8B-B14F-4D97-AF65-F5344CB8AC3E}">
        <p14:creationId xmlns:p14="http://schemas.microsoft.com/office/powerpoint/2010/main" val="3978260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7191-3C22-F3A7-66AE-F61FD22633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EC2379-E2DC-542D-0091-C9C57356C941}"/>
              </a:ext>
            </a:extLst>
          </p:cNvPr>
          <p:cNvSpPr>
            <a:spLocks noGrp="1"/>
          </p:cNvSpPr>
          <p:nvPr>
            <p:ph type="body" sz="quarter" idx="10"/>
          </p:nvPr>
        </p:nvSpPr>
        <p:spPr/>
        <p:txBody>
          <a:bodyPr/>
          <a:lstStyle/>
          <a:p>
            <a:r>
              <a:rPr lang="en-US" dirty="0"/>
              <a:t>Trial Schema</a:t>
            </a:r>
          </a:p>
        </p:txBody>
      </p:sp>
      <p:sp>
        <p:nvSpPr>
          <p:cNvPr id="6" name="TextBox 5">
            <a:extLst>
              <a:ext uri="{FF2B5EF4-FFF2-40B4-BE49-F238E27FC236}">
                <a16:creationId xmlns:a16="http://schemas.microsoft.com/office/drawing/2014/main" id="{2D0332AB-174D-5B40-86A9-BA933C41DD41}"/>
              </a:ext>
            </a:extLst>
          </p:cNvPr>
          <p:cNvSpPr txBox="1"/>
          <p:nvPr/>
        </p:nvSpPr>
        <p:spPr>
          <a:xfrm>
            <a:off x="462987" y="6353648"/>
            <a:ext cx="491596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Grinspoon et al. AHJ 2019; Hoffman et al. AHJ 2019</a:t>
            </a:r>
          </a:p>
        </p:txBody>
      </p:sp>
      <p:pic>
        <p:nvPicPr>
          <p:cNvPr id="7" name="Picture 4">
            <a:extLst>
              <a:ext uri="{FF2B5EF4-FFF2-40B4-BE49-F238E27FC236}">
                <a16:creationId xmlns:a16="http://schemas.microsoft.com/office/drawing/2014/main" id="{C4686D1B-DE98-7FA3-5163-FC62C93D938E}"/>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08102" y="370617"/>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 Box 17">
            <a:extLst>
              <a:ext uri="{FF2B5EF4-FFF2-40B4-BE49-F238E27FC236}">
                <a16:creationId xmlns:a16="http://schemas.microsoft.com/office/drawing/2014/main" id="{563F5678-0A62-1C20-39CF-6354C8174D27}"/>
              </a:ext>
            </a:extLst>
          </p:cNvPr>
          <p:cNvSpPr txBox="1">
            <a:spLocks noChangeArrowheads="1"/>
          </p:cNvSpPr>
          <p:nvPr/>
        </p:nvSpPr>
        <p:spPr bwMode="auto">
          <a:xfrm rot="16200000">
            <a:off x="1611884" y="3479353"/>
            <a:ext cx="2057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1600" dirty="0">
                <a:solidFill>
                  <a:srgbClr val="000000"/>
                </a:solidFill>
                <a:latin typeface="Arial" panose="020B0604020202020204" pitchFamily="34" charset="0"/>
                <a:ea typeface="Verdana" panose="020B0604030504040204" pitchFamily="34" charset="0"/>
                <a:cs typeface="Arial" panose="020B0604020202020204" pitchFamily="34" charset="0"/>
              </a:rPr>
              <a:t>Average</a:t>
            </a:r>
            <a:r>
              <a:rPr lang="en-US" altLang="en-US" dirty="0">
                <a:solidFill>
                  <a:srgbClr val="000000"/>
                </a:solidFill>
                <a:latin typeface="Arial" panose="020B0604020202020204" pitchFamily="34" charset="0"/>
                <a:cs typeface="Arial" panose="020B0604020202020204" pitchFamily="34" charset="0"/>
              </a:rPr>
              <a:t> fu 5 </a:t>
            </a:r>
            <a:r>
              <a:rPr lang="en-US" altLang="en-US" dirty="0" err="1">
                <a:solidFill>
                  <a:srgbClr val="000000"/>
                </a:solidFill>
                <a:latin typeface="Arial" panose="020B0604020202020204" pitchFamily="34" charset="0"/>
                <a:cs typeface="Arial" panose="020B0604020202020204" pitchFamily="34" charset="0"/>
              </a:rPr>
              <a:t>yrs</a:t>
            </a:r>
            <a:endParaRPr lang="en-US" altLang="en-US" dirty="0">
              <a:solidFill>
                <a:srgbClr val="000000"/>
              </a:solidFill>
              <a:latin typeface="Arial" panose="020B0604020202020204" pitchFamily="34" charset="0"/>
              <a:cs typeface="Arial" panose="020B0604020202020204" pitchFamily="34" charset="0"/>
            </a:endParaRPr>
          </a:p>
        </p:txBody>
      </p:sp>
      <p:sp>
        <p:nvSpPr>
          <p:cNvPr id="133" name="Text Box 18">
            <a:extLst>
              <a:ext uri="{FF2B5EF4-FFF2-40B4-BE49-F238E27FC236}">
                <a16:creationId xmlns:a16="http://schemas.microsoft.com/office/drawing/2014/main" id="{DC0A2CF9-AFD5-0E4A-F189-44DD8FB57FE8}"/>
              </a:ext>
            </a:extLst>
          </p:cNvPr>
          <p:cNvSpPr txBox="1">
            <a:spLocks noChangeArrowheads="1"/>
          </p:cNvSpPr>
          <p:nvPr/>
        </p:nvSpPr>
        <p:spPr bwMode="auto">
          <a:xfrm>
            <a:off x="6226502" y="2563463"/>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dirty="0">
                <a:solidFill>
                  <a:srgbClr val="000000"/>
                </a:solidFill>
                <a:latin typeface="Arial" panose="020B0604020202020204" pitchFamily="34" charset="0"/>
                <a:cs typeface="Arial" panose="020B0604020202020204" pitchFamily="34" charset="0"/>
              </a:rPr>
              <a:t>(n=6500)</a:t>
            </a:r>
          </a:p>
        </p:txBody>
      </p:sp>
      <p:sp>
        <p:nvSpPr>
          <p:cNvPr id="134" name="Text Box 19">
            <a:extLst>
              <a:ext uri="{FF2B5EF4-FFF2-40B4-BE49-F238E27FC236}">
                <a16:creationId xmlns:a16="http://schemas.microsoft.com/office/drawing/2014/main" id="{8EB1682A-BDC5-7B85-6D9A-4781AFACD55C}"/>
              </a:ext>
            </a:extLst>
          </p:cNvPr>
          <p:cNvSpPr txBox="1">
            <a:spLocks noChangeArrowheads="1"/>
          </p:cNvSpPr>
          <p:nvPr/>
        </p:nvSpPr>
        <p:spPr bwMode="auto">
          <a:xfrm>
            <a:off x="7561316" y="3664019"/>
            <a:ext cx="1866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600" dirty="0">
                <a:solidFill>
                  <a:srgbClr val="00B050"/>
                </a:solidFill>
                <a:latin typeface="Arial" panose="020B0604020202020204" pitchFamily="34" charset="0"/>
                <a:ea typeface="Verdana" panose="020B0604030504040204" pitchFamily="34" charset="0"/>
                <a:cs typeface="Arial" panose="020B0604020202020204" pitchFamily="34" charset="0"/>
              </a:rPr>
              <a:t>(n=~800, f/u 2 </a:t>
            </a:r>
            <a:r>
              <a:rPr lang="en-US" altLang="en-US" sz="1600" dirty="0" err="1">
                <a:solidFill>
                  <a:srgbClr val="00B050"/>
                </a:solidFill>
                <a:latin typeface="Arial" panose="020B0604020202020204" pitchFamily="34" charset="0"/>
                <a:ea typeface="Verdana" panose="020B0604030504040204" pitchFamily="34" charset="0"/>
                <a:cs typeface="Arial" panose="020B0604020202020204" pitchFamily="34" charset="0"/>
              </a:rPr>
              <a:t>yrs</a:t>
            </a:r>
            <a:r>
              <a:rPr lang="en-US" altLang="en-US" sz="1600" dirty="0">
                <a:solidFill>
                  <a:srgbClr val="00B050"/>
                </a:solidFill>
                <a:latin typeface="Arial" panose="020B0604020202020204" pitchFamily="34" charset="0"/>
                <a:ea typeface="Verdana" panose="020B0604030504040204" pitchFamily="34" charset="0"/>
                <a:cs typeface="Arial" panose="020B0604020202020204" pitchFamily="34" charset="0"/>
              </a:rPr>
              <a:t>)</a:t>
            </a:r>
          </a:p>
        </p:txBody>
      </p:sp>
      <p:grpSp>
        <p:nvGrpSpPr>
          <p:cNvPr id="135" name="Group 134">
            <a:extLst>
              <a:ext uri="{FF2B5EF4-FFF2-40B4-BE49-F238E27FC236}">
                <a16:creationId xmlns:a16="http://schemas.microsoft.com/office/drawing/2014/main" id="{64E77A51-4BDA-2890-FA7B-6D9286420BFF}"/>
              </a:ext>
            </a:extLst>
          </p:cNvPr>
          <p:cNvGrpSpPr>
            <a:grpSpLocks noChangeAspect="1"/>
          </p:cNvGrpSpPr>
          <p:nvPr/>
        </p:nvGrpSpPr>
        <p:grpSpPr bwMode="auto">
          <a:xfrm>
            <a:off x="2360666" y="1844327"/>
            <a:ext cx="7029450" cy="5553075"/>
            <a:chOff x="948" y="651"/>
            <a:chExt cx="4428" cy="3498"/>
          </a:xfrm>
        </p:grpSpPr>
        <p:sp>
          <p:nvSpPr>
            <p:cNvPr id="139" name="AutoShape 3">
              <a:extLst>
                <a:ext uri="{FF2B5EF4-FFF2-40B4-BE49-F238E27FC236}">
                  <a16:creationId xmlns:a16="http://schemas.microsoft.com/office/drawing/2014/main" id="{E5B76C50-2703-730C-4A41-9B7E6A0F7AF3}"/>
                </a:ext>
              </a:extLst>
            </p:cNvPr>
            <p:cNvSpPr>
              <a:spLocks noChangeAspect="1" noChangeArrowheads="1" noTextEdit="1"/>
            </p:cNvSpPr>
            <p:nvPr/>
          </p:nvSpPr>
          <p:spPr bwMode="auto">
            <a:xfrm>
              <a:off x="948" y="651"/>
              <a:ext cx="4344" cy="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140" name="Group 139">
              <a:extLst>
                <a:ext uri="{FF2B5EF4-FFF2-40B4-BE49-F238E27FC236}">
                  <a16:creationId xmlns:a16="http://schemas.microsoft.com/office/drawing/2014/main" id="{A29D6BF8-63FF-027E-7121-F448D78F96B1}"/>
                </a:ext>
              </a:extLst>
            </p:cNvPr>
            <p:cNvGrpSpPr>
              <a:grpSpLocks/>
            </p:cNvGrpSpPr>
            <p:nvPr/>
          </p:nvGrpSpPr>
          <p:grpSpPr bwMode="auto">
            <a:xfrm>
              <a:off x="948" y="652"/>
              <a:ext cx="4255" cy="3399"/>
              <a:chOff x="948" y="652"/>
              <a:chExt cx="4255" cy="3399"/>
            </a:xfrm>
          </p:grpSpPr>
          <p:sp>
            <p:nvSpPr>
              <p:cNvPr id="222" name="Rectangle 221">
                <a:extLst>
                  <a:ext uri="{FF2B5EF4-FFF2-40B4-BE49-F238E27FC236}">
                    <a16:creationId xmlns:a16="http://schemas.microsoft.com/office/drawing/2014/main" id="{D97720AC-69BB-05B0-9C25-E3CA02925777}"/>
                  </a:ext>
                </a:extLst>
              </p:cNvPr>
              <p:cNvSpPr>
                <a:spLocks noChangeArrowheads="1"/>
              </p:cNvSpPr>
              <p:nvPr/>
            </p:nvSpPr>
            <p:spPr bwMode="auto">
              <a:xfrm>
                <a:off x="948" y="652"/>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4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grpSp>
            <p:nvGrpSpPr>
              <p:cNvPr id="223" name="Group 222">
                <a:extLst>
                  <a:ext uri="{FF2B5EF4-FFF2-40B4-BE49-F238E27FC236}">
                    <a16:creationId xmlns:a16="http://schemas.microsoft.com/office/drawing/2014/main" id="{0FED547F-B0D8-A850-F6BF-79D6B2137D03}"/>
                  </a:ext>
                </a:extLst>
              </p:cNvPr>
              <p:cNvGrpSpPr>
                <a:grpSpLocks/>
              </p:cNvGrpSpPr>
              <p:nvPr/>
            </p:nvGrpSpPr>
            <p:grpSpPr bwMode="auto">
              <a:xfrm>
                <a:off x="1053" y="665"/>
                <a:ext cx="4150" cy="3386"/>
                <a:chOff x="1053" y="665"/>
                <a:chExt cx="4150" cy="3386"/>
              </a:xfrm>
            </p:grpSpPr>
            <p:sp>
              <p:nvSpPr>
                <p:cNvPr id="224" name="Rectangle 223">
                  <a:extLst>
                    <a:ext uri="{FF2B5EF4-FFF2-40B4-BE49-F238E27FC236}">
                      <a16:creationId xmlns:a16="http://schemas.microsoft.com/office/drawing/2014/main" id="{9016A291-66E6-78F2-079A-505BD51A794D}"/>
                    </a:ext>
                  </a:extLst>
                </p:cNvPr>
                <p:cNvSpPr>
                  <a:spLocks noChangeArrowheads="1"/>
                </p:cNvSpPr>
                <p:nvPr/>
              </p:nvSpPr>
              <p:spPr bwMode="auto">
                <a:xfrm>
                  <a:off x="1668" y="1453"/>
                  <a:ext cx="3535" cy="289"/>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25" name="Rectangle 224">
                  <a:extLst>
                    <a:ext uri="{FF2B5EF4-FFF2-40B4-BE49-F238E27FC236}">
                      <a16:creationId xmlns:a16="http://schemas.microsoft.com/office/drawing/2014/main" id="{BDF33BE8-7668-AD4D-DEE7-48419F96BD30}"/>
                    </a:ext>
                  </a:extLst>
                </p:cNvPr>
                <p:cNvSpPr>
                  <a:spLocks noChangeArrowheads="1"/>
                </p:cNvSpPr>
                <p:nvPr/>
              </p:nvSpPr>
              <p:spPr bwMode="auto">
                <a:xfrm>
                  <a:off x="4712" y="1545"/>
                  <a:ext cx="4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Intervention</a:t>
                  </a:r>
                  <a:endParaRPr lang="en-US" altLang="en-US" dirty="0">
                    <a:solidFill>
                      <a:srgbClr val="000000"/>
                    </a:solidFill>
                    <a:latin typeface="Arial" panose="020B0604020202020204" pitchFamily="34" charset="0"/>
                    <a:cs typeface="Arial" panose="020B0604020202020204" pitchFamily="34" charset="0"/>
                  </a:endParaRPr>
                </a:p>
              </p:txBody>
            </p:sp>
            <p:sp>
              <p:nvSpPr>
                <p:cNvPr id="226" name="Rectangle 225">
                  <a:extLst>
                    <a:ext uri="{FF2B5EF4-FFF2-40B4-BE49-F238E27FC236}">
                      <a16:creationId xmlns:a16="http://schemas.microsoft.com/office/drawing/2014/main" id="{089720DD-8289-B83D-1DAB-C69884169B69}"/>
                    </a:ext>
                  </a:extLst>
                </p:cNvPr>
                <p:cNvSpPr>
                  <a:spLocks noChangeArrowheads="1"/>
                </p:cNvSpPr>
                <p:nvPr/>
              </p:nvSpPr>
              <p:spPr bwMode="auto">
                <a:xfrm>
                  <a:off x="1432" y="2635"/>
                  <a:ext cx="3771" cy="30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27" name="Rectangle 226">
                  <a:extLst>
                    <a:ext uri="{FF2B5EF4-FFF2-40B4-BE49-F238E27FC236}">
                      <a16:creationId xmlns:a16="http://schemas.microsoft.com/office/drawing/2014/main" id="{FB3AD4F2-5AAA-FC6E-BDB4-8318D83D474A}"/>
                    </a:ext>
                  </a:extLst>
                </p:cNvPr>
                <p:cNvSpPr>
                  <a:spLocks noChangeArrowheads="1"/>
                </p:cNvSpPr>
                <p:nvPr/>
              </p:nvSpPr>
              <p:spPr bwMode="auto">
                <a:xfrm>
                  <a:off x="4889" y="2687"/>
                  <a:ext cx="31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Clinical </a:t>
                  </a:r>
                  <a:endParaRPr lang="en-US" altLang="en-US" dirty="0">
                    <a:solidFill>
                      <a:srgbClr val="000000"/>
                    </a:solidFill>
                    <a:latin typeface="Arial" panose="020B0604020202020204" pitchFamily="34" charset="0"/>
                    <a:cs typeface="Arial" panose="020B0604020202020204" pitchFamily="34" charset="0"/>
                  </a:endParaRPr>
                </a:p>
              </p:txBody>
            </p:sp>
            <p:sp>
              <p:nvSpPr>
                <p:cNvPr id="228" name="Rectangle 227">
                  <a:extLst>
                    <a:ext uri="{FF2B5EF4-FFF2-40B4-BE49-F238E27FC236}">
                      <a16:creationId xmlns:a16="http://schemas.microsoft.com/office/drawing/2014/main" id="{A22F4A17-685E-282D-8B39-A114BD8FAFAF}"/>
                    </a:ext>
                  </a:extLst>
                </p:cNvPr>
                <p:cNvSpPr>
                  <a:spLocks noChangeArrowheads="1"/>
                </p:cNvSpPr>
                <p:nvPr/>
              </p:nvSpPr>
              <p:spPr bwMode="auto">
                <a:xfrm>
                  <a:off x="4496" y="2792"/>
                  <a:ext cx="7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Primary Endpoint </a:t>
                  </a:r>
                  <a:endParaRPr lang="en-US" altLang="en-US" dirty="0">
                    <a:solidFill>
                      <a:srgbClr val="000000"/>
                    </a:solidFill>
                    <a:latin typeface="Arial" panose="020B0604020202020204" pitchFamily="34" charset="0"/>
                    <a:cs typeface="Arial" panose="020B0604020202020204" pitchFamily="34" charset="0"/>
                  </a:endParaRPr>
                </a:p>
              </p:txBody>
            </p:sp>
            <p:sp>
              <p:nvSpPr>
                <p:cNvPr id="229" name="Rectangle 228">
                  <a:extLst>
                    <a:ext uri="{FF2B5EF4-FFF2-40B4-BE49-F238E27FC236}">
                      <a16:creationId xmlns:a16="http://schemas.microsoft.com/office/drawing/2014/main" id="{99E1CD17-9E10-DE2C-E568-9D2A3A681753}"/>
                    </a:ext>
                  </a:extLst>
                </p:cNvPr>
                <p:cNvSpPr>
                  <a:spLocks noChangeArrowheads="1"/>
                </p:cNvSpPr>
                <p:nvPr/>
              </p:nvSpPr>
              <p:spPr bwMode="auto">
                <a:xfrm>
                  <a:off x="1053" y="777"/>
                  <a:ext cx="28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600" dirty="0">
                      <a:solidFill>
                        <a:srgbClr val="000000"/>
                      </a:solidFill>
                      <a:latin typeface="Arial" panose="020B0604020202020204" pitchFamily="34" charset="0"/>
                      <a:cs typeface="Arial" panose="020B0604020202020204" pitchFamily="34" charset="0"/>
                    </a:rPr>
                    <a:t>Time</a:t>
                  </a:r>
                  <a:endParaRPr lang="en-US" altLang="en-US" dirty="0">
                    <a:solidFill>
                      <a:srgbClr val="000000"/>
                    </a:solidFill>
                    <a:latin typeface="Arial" panose="020B0604020202020204" pitchFamily="34" charset="0"/>
                    <a:cs typeface="Arial" panose="020B0604020202020204" pitchFamily="34" charset="0"/>
                  </a:endParaRPr>
                </a:p>
              </p:txBody>
            </p:sp>
            <p:sp>
              <p:nvSpPr>
                <p:cNvPr id="230" name="Rectangle 229">
                  <a:extLst>
                    <a:ext uri="{FF2B5EF4-FFF2-40B4-BE49-F238E27FC236}">
                      <a16:creationId xmlns:a16="http://schemas.microsoft.com/office/drawing/2014/main" id="{F72D01E5-247E-277C-34CE-CE4754BFE8D1}"/>
                    </a:ext>
                  </a:extLst>
                </p:cNvPr>
                <p:cNvSpPr>
                  <a:spLocks noChangeArrowheads="1"/>
                </p:cNvSpPr>
                <p:nvPr/>
              </p:nvSpPr>
              <p:spPr bwMode="auto">
                <a:xfrm>
                  <a:off x="1432" y="665"/>
                  <a:ext cx="3771" cy="394"/>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31" name="Rectangle 230">
                  <a:extLst>
                    <a:ext uri="{FF2B5EF4-FFF2-40B4-BE49-F238E27FC236}">
                      <a16:creationId xmlns:a16="http://schemas.microsoft.com/office/drawing/2014/main" id="{431E7B8E-10C6-5B73-F84E-0CD54B7D146B}"/>
                    </a:ext>
                  </a:extLst>
                </p:cNvPr>
                <p:cNvSpPr>
                  <a:spLocks noChangeArrowheads="1"/>
                </p:cNvSpPr>
                <p:nvPr/>
              </p:nvSpPr>
              <p:spPr bwMode="auto">
                <a:xfrm>
                  <a:off x="4771" y="704"/>
                  <a:ext cx="4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Screening</a:t>
                  </a:r>
                  <a:endParaRPr lang="en-US" altLang="en-US" dirty="0">
                    <a:solidFill>
                      <a:srgbClr val="000000"/>
                    </a:solidFill>
                    <a:latin typeface="Arial" panose="020B0604020202020204" pitchFamily="34" charset="0"/>
                    <a:cs typeface="Arial" panose="020B0604020202020204" pitchFamily="34" charset="0"/>
                  </a:endParaRPr>
                </a:p>
              </p:txBody>
            </p:sp>
            <p:sp>
              <p:nvSpPr>
                <p:cNvPr id="232" name="Rectangle 231">
                  <a:extLst>
                    <a:ext uri="{FF2B5EF4-FFF2-40B4-BE49-F238E27FC236}">
                      <a16:creationId xmlns:a16="http://schemas.microsoft.com/office/drawing/2014/main" id="{BC7DACE4-4F76-9EAE-5E22-E05AA155CCBB}"/>
                    </a:ext>
                  </a:extLst>
                </p:cNvPr>
                <p:cNvSpPr>
                  <a:spLocks noChangeArrowheads="1"/>
                </p:cNvSpPr>
                <p:nvPr/>
              </p:nvSpPr>
              <p:spPr bwMode="auto">
                <a:xfrm>
                  <a:off x="5013" y="809"/>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And</a:t>
                  </a:r>
                  <a:endParaRPr lang="en-US" altLang="en-US" dirty="0">
                    <a:solidFill>
                      <a:srgbClr val="000000"/>
                    </a:solidFill>
                    <a:latin typeface="Arial" panose="020B0604020202020204" pitchFamily="34" charset="0"/>
                    <a:cs typeface="Arial" panose="020B0604020202020204" pitchFamily="34" charset="0"/>
                  </a:endParaRPr>
                </a:p>
              </p:txBody>
            </p:sp>
            <p:sp>
              <p:nvSpPr>
                <p:cNvPr id="233" name="Rectangle 232">
                  <a:extLst>
                    <a:ext uri="{FF2B5EF4-FFF2-40B4-BE49-F238E27FC236}">
                      <a16:creationId xmlns:a16="http://schemas.microsoft.com/office/drawing/2014/main" id="{2B8F8D92-6B30-9EE6-F557-686D1319958A}"/>
                    </a:ext>
                  </a:extLst>
                </p:cNvPr>
                <p:cNvSpPr>
                  <a:spLocks noChangeArrowheads="1"/>
                </p:cNvSpPr>
                <p:nvPr/>
              </p:nvSpPr>
              <p:spPr bwMode="auto">
                <a:xfrm>
                  <a:off x="4843" y="914"/>
                  <a:ext cx="33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Consent</a:t>
                  </a:r>
                  <a:endParaRPr lang="en-US" altLang="en-US" dirty="0">
                    <a:solidFill>
                      <a:srgbClr val="000000"/>
                    </a:solidFill>
                    <a:latin typeface="Arial" panose="020B0604020202020204" pitchFamily="34" charset="0"/>
                    <a:cs typeface="Arial" panose="020B0604020202020204" pitchFamily="34" charset="0"/>
                  </a:endParaRPr>
                </a:p>
              </p:txBody>
            </p:sp>
            <p:sp>
              <p:nvSpPr>
                <p:cNvPr id="234" name="Rectangle 233">
                  <a:extLst>
                    <a:ext uri="{FF2B5EF4-FFF2-40B4-BE49-F238E27FC236}">
                      <a16:creationId xmlns:a16="http://schemas.microsoft.com/office/drawing/2014/main" id="{E11ECCE6-2B52-DF9A-BC27-6FBCE61DA046}"/>
                    </a:ext>
                  </a:extLst>
                </p:cNvPr>
                <p:cNvSpPr>
                  <a:spLocks noChangeArrowheads="1"/>
                </p:cNvSpPr>
                <p:nvPr/>
              </p:nvSpPr>
              <p:spPr bwMode="auto">
                <a:xfrm>
                  <a:off x="1747" y="744"/>
                  <a:ext cx="286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35" name="Rectangle 234">
                  <a:extLst>
                    <a:ext uri="{FF2B5EF4-FFF2-40B4-BE49-F238E27FC236}">
                      <a16:creationId xmlns:a16="http://schemas.microsoft.com/office/drawing/2014/main" id="{1486F164-3DBF-8F7B-DF7B-B3D5D0A0A5AA}"/>
                    </a:ext>
                  </a:extLst>
                </p:cNvPr>
                <p:cNvSpPr>
                  <a:spLocks noChangeArrowheads="1"/>
                </p:cNvSpPr>
                <p:nvPr/>
              </p:nvSpPr>
              <p:spPr bwMode="auto">
                <a:xfrm>
                  <a:off x="1747" y="744"/>
                  <a:ext cx="2860" cy="236"/>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36" name="Rectangle 235">
                  <a:extLst>
                    <a:ext uri="{FF2B5EF4-FFF2-40B4-BE49-F238E27FC236}">
                      <a16:creationId xmlns:a16="http://schemas.microsoft.com/office/drawing/2014/main" id="{EC7BED89-3CF1-AC78-61E4-F421462588B1}"/>
                    </a:ext>
                  </a:extLst>
                </p:cNvPr>
                <p:cNvSpPr>
                  <a:spLocks noChangeArrowheads="1"/>
                </p:cNvSpPr>
                <p:nvPr/>
              </p:nvSpPr>
              <p:spPr bwMode="auto">
                <a:xfrm>
                  <a:off x="2185" y="809"/>
                  <a:ext cx="73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Asymptomatic HIV</a:t>
                  </a:r>
                  <a:endParaRPr lang="en-US" altLang="en-US" dirty="0">
                    <a:solidFill>
                      <a:srgbClr val="000000"/>
                    </a:solidFill>
                    <a:latin typeface="Arial" panose="020B0604020202020204" pitchFamily="34" charset="0"/>
                    <a:cs typeface="Arial" panose="020B0604020202020204" pitchFamily="34" charset="0"/>
                  </a:endParaRPr>
                </a:p>
              </p:txBody>
            </p:sp>
            <p:sp>
              <p:nvSpPr>
                <p:cNvPr id="237" name="Rectangle 236">
                  <a:extLst>
                    <a:ext uri="{FF2B5EF4-FFF2-40B4-BE49-F238E27FC236}">
                      <a16:creationId xmlns:a16="http://schemas.microsoft.com/office/drawing/2014/main" id="{AABFC4BF-075D-E2B1-37B8-080D1A862C5E}"/>
                    </a:ext>
                  </a:extLst>
                </p:cNvPr>
                <p:cNvSpPr>
                  <a:spLocks noChangeArrowheads="1"/>
                </p:cNvSpPr>
                <p:nvPr/>
              </p:nvSpPr>
              <p:spPr bwMode="auto">
                <a:xfrm>
                  <a:off x="2905" y="809"/>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38" name="Rectangle 237">
                  <a:extLst>
                    <a:ext uri="{FF2B5EF4-FFF2-40B4-BE49-F238E27FC236}">
                      <a16:creationId xmlns:a16="http://schemas.microsoft.com/office/drawing/2014/main" id="{2EBCAFA1-DE0B-DC08-03AF-1A3E93D80180}"/>
                    </a:ext>
                  </a:extLst>
                </p:cNvPr>
                <p:cNvSpPr>
                  <a:spLocks noChangeArrowheads="1"/>
                </p:cNvSpPr>
                <p:nvPr/>
              </p:nvSpPr>
              <p:spPr bwMode="auto">
                <a:xfrm>
                  <a:off x="2977" y="809"/>
                  <a:ext cx="121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patients with no history of CVD</a:t>
                  </a:r>
                  <a:endParaRPr lang="en-US" altLang="en-US" dirty="0">
                    <a:solidFill>
                      <a:srgbClr val="000000"/>
                    </a:solidFill>
                    <a:latin typeface="Arial" panose="020B0604020202020204" pitchFamily="34" charset="0"/>
                    <a:cs typeface="Arial" panose="020B0604020202020204" pitchFamily="34" charset="0"/>
                  </a:endParaRPr>
                </a:p>
              </p:txBody>
            </p:sp>
            <p:sp>
              <p:nvSpPr>
                <p:cNvPr id="239" name="Rectangle 238">
                  <a:extLst>
                    <a:ext uri="{FF2B5EF4-FFF2-40B4-BE49-F238E27FC236}">
                      <a16:creationId xmlns:a16="http://schemas.microsoft.com/office/drawing/2014/main" id="{01CE75FE-0BBB-B865-81C4-15C8D09D6905}"/>
                    </a:ext>
                  </a:extLst>
                </p:cNvPr>
                <p:cNvSpPr>
                  <a:spLocks noChangeArrowheads="1"/>
                </p:cNvSpPr>
                <p:nvPr/>
              </p:nvSpPr>
              <p:spPr bwMode="auto">
                <a:xfrm>
                  <a:off x="3475" y="1499"/>
                  <a:ext cx="1139"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40" name="Rectangle 239">
                  <a:extLst>
                    <a:ext uri="{FF2B5EF4-FFF2-40B4-BE49-F238E27FC236}">
                      <a16:creationId xmlns:a16="http://schemas.microsoft.com/office/drawing/2014/main" id="{2A65FC09-B0C9-DC44-7E01-339A6270AEEF}"/>
                    </a:ext>
                  </a:extLst>
                </p:cNvPr>
                <p:cNvSpPr>
                  <a:spLocks noChangeArrowheads="1"/>
                </p:cNvSpPr>
                <p:nvPr/>
              </p:nvSpPr>
              <p:spPr bwMode="auto">
                <a:xfrm>
                  <a:off x="3475" y="1499"/>
                  <a:ext cx="1139" cy="190"/>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41" name="Rectangle 240">
                  <a:extLst>
                    <a:ext uri="{FF2B5EF4-FFF2-40B4-BE49-F238E27FC236}">
                      <a16:creationId xmlns:a16="http://schemas.microsoft.com/office/drawing/2014/main" id="{4443697E-E8CE-B9DD-D12E-810013B4641D}"/>
                    </a:ext>
                  </a:extLst>
                </p:cNvPr>
                <p:cNvSpPr>
                  <a:spLocks noChangeArrowheads="1"/>
                </p:cNvSpPr>
                <p:nvPr/>
              </p:nvSpPr>
              <p:spPr bwMode="auto">
                <a:xfrm>
                  <a:off x="3638" y="1538"/>
                  <a:ext cx="4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Pitavastatin </a:t>
                  </a:r>
                  <a:endParaRPr lang="en-US" altLang="en-US" dirty="0">
                    <a:solidFill>
                      <a:srgbClr val="000000"/>
                    </a:solidFill>
                    <a:latin typeface="Arial" panose="020B0604020202020204" pitchFamily="34" charset="0"/>
                    <a:cs typeface="Arial" panose="020B0604020202020204" pitchFamily="34" charset="0"/>
                  </a:endParaRPr>
                </a:p>
              </p:txBody>
            </p:sp>
            <p:sp>
              <p:nvSpPr>
                <p:cNvPr id="242" name="Rectangle 241">
                  <a:extLst>
                    <a:ext uri="{FF2B5EF4-FFF2-40B4-BE49-F238E27FC236}">
                      <a16:creationId xmlns:a16="http://schemas.microsoft.com/office/drawing/2014/main" id="{EABD9BF0-1BBE-5AB5-C1DD-5F5E902E3480}"/>
                    </a:ext>
                  </a:extLst>
                </p:cNvPr>
                <p:cNvSpPr>
                  <a:spLocks noChangeArrowheads="1"/>
                </p:cNvSpPr>
                <p:nvPr/>
              </p:nvSpPr>
              <p:spPr bwMode="auto">
                <a:xfrm>
                  <a:off x="4116" y="15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4</a:t>
                  </a:r>
                  <a:endParaRPr lang="en-US" altLang="en-US" dirty="0">
                    <a:solidFill>
                      <a:srgbClr val="000000"/>
                    </a:solidFill>
                    <a:latin typeface="Arial" panose="020B0604020202020204" pitchFamily="34" charset="0"/>
                    <a:cs typeface="Arial" panose="020B0604020202020204" pitchFamily="34" charset="0"/>
                  </a:endParaRPr>
                </a:p>
              </p:txBody>
            </p:sp>
            <p:sp>
              <p:nvSpPr>
                <p:cNvPr id="243" name="Rectangle 242">
                  <a:extLst>
                    <a:ext uri="{FF2B5EF4-FFF2-40B4-BE49-F238E27FC236}">
                      <a16:creationId xmlns:a16="http://schemas.microsoft.com/office/drawing/2014/main" id="{E9D50A2E-460E-8CA3-1145-11ADDA769852}"/>
                    </a:ext>
                  </a:extLst>
                </p:cNvPr>
                <p:cNvSpPr>
                  <a:spLocks noChangeArrowheads="1"/>
                </p:cNvSpPr>
                <p:nvPr/>
              </p:nvSpPr>
              <p:spPr bwMode="auto">
                <a:xfrm>
                  <a:off x="4162" y="1538"/>
                  <a:ext cx="12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mg</a:t>
                  </a:r>
                  <a:endParaRPr lang="en-US" altLang="en-US" dirty="0">
                    <a:solidFill>
                      <a:srgbClr val="000000"/>
                    </a:solidFill>
                    <a:latin typeface="Arial" panose="020B0604020202020204" pitchFamily="34" charset="0"/>
                    <a:cs typeface="Arial" panose="020B0604020202020204" pitchFamily="34" charset="0"/>
                  </a:endParaRPr>
                </a:p>
              </p:txBody>
            </p:sp>
            <p:sp>
              <p:nvSpPr>
                <p:cNvPr id="244" name="Rectangle 243">
                  <a:extLst>
                    <a:ext uri="{FF2B5EF4-FFF2-40B4-BE49-F238E27FC236}">
                      <a16:creationId xmlns:a16="http://schemas.microsoft.com/office/drawing/2014/main" id="{2B346841-77EA-F317-805D-3E93F10974FA}"/>
                    </a:ext>
                  </a:extLst>
                </p:cNvPr>
                <p:cNvSpPr>
                  <a:spLocks noChangeArrowheads="1"/>
                </p:cNvSpPr>
                <p:nvPr/>
              </p:nvSpPr>
              <p:spPr bwMode="auto">
                <a:xfrm>
                  <a:off x="4286" y="1538"/>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a:t>
                  </a:r>
                  <a:endParaRPr lang="en-US" altLang="en-US" dirty="0">
                    <a:solidFill>
                      <a:srgbClr val="000000"/>
                    </a:solidFill>
                    <a:latin typeface="Arial" panose="020B0604020202020204" pitchFamily="34" charset="0"/>
                    <a:cs typeface="Arial" panose="020B0604020202020204" pitchFamily="34" charset="0"/>
                  </a:endParaRPr>
                </a:p>
              </p:txBody>
            </p:sp>
            <p:sp>
              <p:nvSpPr>
                <p:cNvPr id="245" name="Rectangle 244">
                  <a:extLst>
                    <a:ext uri="{FF2B5EF4-FFF2-40B4-BE49-F238E27FC236}">
                      <a16:creationId xmlns:a16="http://schemas.microsoft.com/office/drawing/2014/main" id="{05B95544-0E00-A0E5-766E-DBAAB60464F2}"/>
                    </a:ext>
                  </a:extLst>
                </p:cNvPr>
                <p:cNvSpPr>
                  <a:spLocks noChangeArrowheads="1"/>
                </p:cNvSpPr>
                <p:nvPr/>
              </p:nvSpPr>
              <p:spPr bwMode="auto">
                <a:xfrm>
                  <a:off x="4306" y="1538"/>
                  <a:ext cx="14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day</a:t>
                  </a:r>
                  <a:endParaRPr lang="en-US" altLang="en-US" dirty="0">
                    <a:solidFill>
                      <a:srgbClr val="000000"/>
                    </a:solidFill>
                    <a:latin typeface="Arial" panose="020B0604020202020204" pitchFamily="34" charset="0"/>
                    <a:cs typeface="Arial" panose="020B0604020202020204" pitchFamily="34" charset="0"/>
                  </a:endParaRPr>
                </a:p>
              </p:txBody>
            </p:sp>
            <p:sp>
              <p:nvSpPr>
                <p:cNvPr id="246" name="Rectangle 245">
                  <a:extLst>
                    <a:ext uri="{FF2B5EF4-FFF2-40B4-BE49-F238E27FC236}">
                      <a16:creationId xmlns:a16="http://schemas.microsoft.com/office/drawing/2014/main" id="{5AC9D0CE-3D3C-E406-7AC4-22AB4DDC8AE2}"/>
                    </a:ext>
                  </a:extLst>
                </p:cNvPr>
                <p:cNvSpPr>
                  <a:spLocks noChangeArrowheads="1"/>
                </p:cNvSpPr>
                <p:nvPr/>
              </p:nvSpPr>
              <p:spPr bwMode="auto">
                <a:xfrm>
                  <a:off x="1747" y="1499"/>
                  <a:ext cx="1178"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47" name="Rectangle 246">
                  <a:extLst>
                    <a:ext uri="{FF2B5EF4-FFF2-40B4-BE49-F238E27FC236}">
                      <a16:creationId xmlns:a16="http://schemas.microsoft.com/office/drawing/2014/main" id="{4C581787-30D2-EB10-C664-D42B865691BE}"/>
                    </a:ext>
                  </a:extLst>
                </p:cNvPr>
                <p:cNvSpPr>
                  <a:spLocks noChangeArrowheads="1"/>
                </p:cNvSpPr>
                <p:nvPr/>
              </p:nvSpPr>
              <p:spPr bwMode="auto">
                <a:xfrm>
                  <a:off x="1747" y="1499"/>
                  <a:ext cx="1178" cy="190"/>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48" name="Rectangle 247">
                  <a:extLst>
                    <a:ext uri="{FF2B5EF4-FFF2-40B4-BE49-F238E27FC236}">
                      <a16:creationId xmlns:a16="http://schemas.microsoft.com/office/drawing/2014/main" id="{3287BDFE-B829-2565-CD05-12D96353849E}"/>
                    </a:ext>
                  </a:extLst>
                </p:cNvPr>
                <p:cNvSpPr>
                  <a:spLocks noChangeArrowheads="1"/>
                </p:cNvSpPr>
                <p:nvPr/>
              </p:nvSpPr>
              <p:spPr bwMode="auto">
                <a:xfrm>
                  <a:off x="2179" y="1538"/>
                  <a:ext cx="3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Placebo</a:t>
                  </a:r>
                  <a:endParaRPr lang="en-US" altLang="en-US" dirty="0">
                    <a:solidFill>
                      <a:srgbClr val="000000"/>
                    </a:solidFill>
                    <a:latin typeface="Arial" panose="020B0604020202020204" pitchFamily="34" charset="0"/>
                    <a:cs typeface="Arial" panose="020B0604020202020204" pitchFamily="34" charset="0"/>
                  </a:endParaRPr>
                </a:p>
              </p:txBody>
            </p:sp>
            <p:sp>
              <p:nvSpPr>
                <p:cNvPr id="249" name="Rectangle 248">
                  <a:extLst>
                    <a:ext uri="{FF2B5EF4-FFF2-40B4-BE49-F238E27FC236}">
                      <a16:creationId xmlns:a16="http://schemas.microsoft.com/office/drawing/2014/main" id="{7EB1538C-F929-4888-7A9A-9BDE97F30886}"/>
                    </a:ext>
                  </a:extLst>
                </p:cNvPr>
                <p:cNvSpPr>
                  <a:spLocks noChangeArrowheads="1"/>
                </p:cNvSpPr>
                <p:nvPr/>
              </p:nvSpPr>
              <p:spPr bwMode="auto">
                <a:xfrm>
                  <a:off x="2087" y="2727"/>
                  <a:ext cx="275" cy="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0" name="Rectangle 249">
                  <a:extLst>
                    <a:ext uri="{FF2B5EF4-FFF2-40B4-BE49-F238E27FC236}">
                      <a16:creationId xmlns:a16="http://schemas.microsoft.com/office/drawing/2014/main" id="{EA5DF0A8-2715-78C1-B547-FE29DDD3583F}"/>
                    </a:ext>
                  </a:extLst>
                </p:cNvPr>
                <p:cNvSpPr>
                  <a:spLocks noChangeArrowheads="1"/>
                </p:cNvSpPr>
                <p:nvPr/>
              </p:nvSpPr>
              <p:spPr bwMode="auto">
                <a:xfrm>
                  <a:off x="2087" y="2727"/>
                  <a:ext cx="275" cy="124"/>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1" name="Rectangle 250">
                  <a:extLst>
                    <a:ext uri="{FF2B5EF4-FFF2-40B4-BE49-F238E27FC236}">
                      <a16:creationId xmlns:a16="http://schemas.microsoft.com/office/drawing/2014/main" id="{C51FFE94-0673-0CB7-1439-BF4FF03A201C}"/>
                    </a:ext>
                  </a:extLst>
                </p:cNvPr>
                <p:cNvSpPr>
                  <a:spLocks noChangeArrowheads="1"/>
                </p:cNvSpPr>
                <p:nvPr/>
              </p:nvSpPr>
              <p:spPr bwMode="auto">
                <a:xfrm>
                  <a:off x="2185" y="2740"/>
                  <a:ext cx="9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MI</a:t>
                  </a:r>
                  <a:endParaRPr lang="en-US" altLang="en-US" dirty="0">
                    <a:solidFill>
                      <a:srgbClr val="000000"/>
                    </a:solidFill>
                    <a:latin typeface="Arial" panose="020B0604020202020204" pitchFamily="34" charset="0"/>
                    <a:cs typeface="Arial" panose="020B0604020202020204" pitchFamily="34" charset="0"/>
                  </a:endParaRPr>
                </a:p>
              </p:txBody>
            </p:sp>
            <p:sp>
              <p:nvSpPr>
                <p:cNvPr id="252" name="Rectangle 251">
                  <a:extLst>
                    <a:ext uri="{FF2B5EF4-FFF2-40B4-BE49-F238E27FC236}">
                      <a16:creationId xmlns:a16="http://schemas.microsoft.com/office/drawing/2014/main" id="{00A69F40-F9D7-E7F7-2282-1692C91BF9F5}"/>
                    </a:ext>
                  </a:extLst>
                </p:cNvPr>
                <p:cNvSpPr>
                  <a:spLocks noChangeArrowheads="1"/>
                </p:cNvSpPr>
                <p:nvPr/>
              </p:nvSpPr>
              <p:spPr bwMode="auto">
                <a:xfrm>
                  <a:off x="1596" y="2727"/>
                  <a:ext cx="432" cy="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3" name="Rectangle 252">
                  <a:extLst>
                    <a:ext uri="{FF2B5EF4-FFF2-40B4-BE49-F238E27FC236}">
                      <a16:creationId xmlns:a16="http://schemas.microsoft.com/office/drawing/2014/main" id="{FF8466F2-A640-3431-E8A1-8A9A9C07761B}"/>
                    </a:ext>
                  </a:extLst>
                </p:cNvPr>
                <p:cNvSpPr>
                  <a:spLocks noChangeArrowheads="1"/>
                </p:cNvSpPr>
                <p:nvPr/>
              </p:nvSpPr>
              <p:spPr bwMode="auto">
                <a:xfrm>
                  <a:off x="1596" y="2727"/>
                  <a:ext cx="432" cy="124"/>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4" name="Rectangle 253">
                  <a:extLst>
                    <a:ext uri="{FF2B5EF4-FFF2-40B4-BE49-F238E27FC236}">
                      <a16:creationId xmlns:a16="http://schemas.microsoft.com/office/drawing/2014/main" id="{8CC2BE8D-4CCA-2F97-20A0-74A4F1907EC7}"/>
                    </a:ext>
                  </a:extLst>
                </p:cNvPr>
                <p:cNvSpPr>
                  <a:spLocks noChangeArrowheads="1"/>
                </p:cNvSpPr>
                <p:nvPr/>
              </p:nvSpPr>
              <p:spPr bwMode="auto">
                <a:xfrm>
                  <a:off x="1642" y="2740"/>
                  <a:ext cx="3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CV Death</a:t>
                  </a:r>
                  <a:endParaRPr lang="en-US" altLang="en-US" dirty="0">
                    <a:solidFill>
                      <a:srgbClr val="000000"/>
                    </a:solidFill>
                    <a:latin typeface="Arial" panose="020B0604020202020204" pitchFamily="34" charset="0"/>
                    <a:cs typeface="Arial" panose="020B0604020202020204" pitchFamily="34" charset="0"/>
                  </a:endParaRPr>
                </a:p>
              </p:txBody>
            </p:sp>
            <p:sp>
              <p:nvSpPr>
                <p:cNvPr id="255" name="Rectangle 254">
                  <a:extLst>
                    <a:ext uri="{FF2B5EF4-FFF2-40B4-BE49-F238E27FC236}">
                      <a16:creationId xmlns:a16="http://schemas.microsoft.com/office/drawing/2014/main" id="{376B263E-7F28-1AEE-79D4-6D08DC323D6C}"/>
                    </a:ext>
                  </a:extLst>
                </p:cNvPr>
                <p:cNvSpPr>
                  <a:spLocks noChangeArrowheads="1"/>
                </p:cNvSpPr>
                <p:nvPr/>
              </p:nvSpPr>
              <p:spPr bwMode="auto">
                <a:xfrm>
                  <a:off x="2434" y="2733"/>
                  <a:ext cx="687"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6" name="Rectangle 255">
                  <a:extLst>
                    <a:ext uri="{FF2B5EF4-FFF2-40B4-BE49-F238E27FC236}">
                      <a16:creationId xmlns:a16="http://schemas.microsoft.com/office/drawing/2014/main" id="{7AF37CED-19F1-FB90-780A-6A25AED2D311}"/>
                    </a:ext>
                  </a:extLst>
                </p:cNvPr>
                <p:cNvSpPr>
                  <a:spLocks noChangeArrowheads="1"/>
                </p:cNvSpPr>
                <p:nvPr/>
              </p:nvSpPr>
              <p:spPr bwMode="auto">
                <a:xfrm>
                  <a:off x="2434" y="2733"/>
                  <a:ext cx="687"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7" name="Rectangle 256">
                  <a:extLst>
                    <a:ext uri="{FF2B5EF4-FFF2-40B4-BE49-F238E27FC236}">
                      <a16:creationId xmlns:a16="http://schemas.microsoft.com/office/drawing/2014/main" id="{D9E06509-BC4A-43B7-1239-B0020A836C5A}"/>
                    </a:ext>
                  </a:extLst>
                </p:cNvPr>
                <p:cNvSpPr>
                  <a:spLocks noChangeArrowheads="1"/>
                </p:cNvSpPr>
                <p:nvPr/>
              </p:nvSpPr>
              <p:spPr bwMode="auto">
                <a:xfrm>
                  <a:off x="2486" y="2746"/>
                  <a:ext cx="61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Unstable Angina </a:t>
                  </a:r>
                  <a:endParaRPr lang="en-US" altLang="en-US" dirty="0">
                    <a:solidFill>
                      <a:srgbClr val="000000"/>
                    </a:solidFill>
                    <a:latin typeface="Arial" panose="020B0604020202020204" pitchFamily="34" charset="0"/>
                    <a:cs typeface="Arial" panose="020B0604020202020204" pitchFamily="34" charset="0"/>
                  </a:endParaRPr>
                </a:p>
              </p:txBody>
            </p:sp>
            <p:sp>
              <p:nvSpPr>
                <p:cNvPr id="258" name="Rectangle 257">
                  <a:extLst>
                    <a:ext uri="{FF2B5EF4-FFF2-40B4-BE49-F238E27FC236}">
                      <a16:creationId xmlns:a16="http://schemas.microsoft.com/office/drawing/2014/main" id="{D555FE60-DE6F-39E6-5BB0-2D93AFDDB131}"/>
                    </a:ext>
                  </a:extLst>
                </p:cNvPr>
                <p:cNvSpPr>
                  <a:spLocks noChangeArrowheads="1"/>
                </p:cNvSpPr>
                <p:nvPr/>
              </p:nvSpPr>
              <p:spPr bwMode="auto">
                <a:xfrm>
                  <a:off x="3710" y="2733"/>
                  <a:ext cx="629"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59" name="Rectangle 258">
                  <a:extLst>
                    <a:ext uri="{FF2B5EF4-FFF2-40B4-BE49-F238E27FC236}">
                      <a16:creationId xmlns:a16="http://schemas.microsoft.com/office/drawing/2014/main" id="{F13535A4-3836-B6DE-E6FD-DB59B146489D}"/>
                    </a:ext>
                  </a:extLst>
                </p:cNvPr>
                <p:cNvSpPr>
                  <a:spLocks noChangeArrowheads="1"/>
                </p:cNvSpPr>
                <p:nvPr/>
              </p:nvSpPr>
              <p:spPr bwMode="auto">
                <a:xfrm>
                  <a:off x="3710" y="2733"/>
                  <a:ext cx="629"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60" name="Rectangle 259">
                  <a:extLst>
                    <a:ext uri="{FF2B5EF4-FFF2-40B4-BE49-F238E27FC236}">
                      <a16:creationId xmlns:a16="http://schemas.microsoft.com/office/drawing/2014/main" id="{65EB27DB-B76C-9898-BA59-CB66BF899DAE}"/>
                    </a:ext>
                  </a:extLst>
                </p:cNvPr>
                <p:cNvSpPr>
                  <a:spLocks noChangeArrowheads="1"/>
                </p:cNvSpPr>
                <p:nvPr/>
              </p:nvSpPr>
              <p:spPr bwMode="auto">
                <a:xfrm>
                  <a:off x="3756" y="2746"/>
                  <a:ext cx="5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Arterial Revasc</a:t>
                  </a:r>
                  <a:endParaRPr lang="en-US" altLang="en-US" dirty="0">
                    <a:solidFill>
                      <a:srgbClr val="000000"/>
                    </a:solidFill>
                    <a:latin typeface="Arial" panose="020B0604020202020204" pitchFamily="34" charset="0"/>
                    <a:cs typeface="Arial" panose="020B0604020202020204" pitchFamily="34" charset="0"/>
                  </a:endParaRPr>
                </a:p>
              </p:txBody>
            </p:sp>
            <p:sp>
              <p:nvSpPr>
                <p:cNvPr id="261" name="Rectangle 260">
                  <a:extLst>
                    <a:ext uri="{FF2B5EF4-FFF2-40B4-BE49-F238E27FC236}">
                      <a16:creationId xmlns:a16="http://schemas.microsoft.com/office/drawing/2014/main" id="{F8D9620D-21B7-0C15-E313-EFB827AC36D7}"/>
                    </a:ext>
                  </a:extLst>
                </p:cNvPr>
                <p:cNvSpPr>
                  <a:spLocks noChangeArrowheads="1"/>
                </p:cNvSpPr>
                <p:nvPr/>
              </p:nvSpPr>
              <p:spPr bwMode="auto">
                <a:xfrm>
                  <a:off x="4751" y="3527"/>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62" name="Rectangle 261">
                  <a:extLst>
                    <a:ext uri="{FF2B5EF4-FFF2-40B4-BE49-F238E27FC236}">
                      <a16:creationId xmlns:a16="http://schemas.microsoft.com/office/drawing/2014/main" id="{32584BF1-A929-C6AD-EC1A-62B50C0FEBCD}"/>
                    </a:ext>
                  </a:extLst>
                </p:cNvPr>
                <p:cNvSpPr>
                  <a:spLocks noChangeArrowheads="1"/>
                </p:cNvSpPr>
                <p:nvPr/>
              </p:nvSpPr>
              <p:spPr bwMode="auto">
                <a:xfrm>
                  <a:off x="4777" y="3632"/>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65" name="Rectangle 264">
                  <a:extLst>
                    <a:ext uri="{FF2B5EF4-FFF2-40B4-BE49-F238E27FC236}">
                      <a16:creationId xmlns:a16="http://schemas.microsoft.com/office/drawing/2014/main" id="{33CB8A4E-2A29-588E-2994-E0C40073C952}"/>
                    </a:ext>
                  </a:extLst>
                </p:cNvPr>
                <p:cNvSpPr>
                  <a:spLocks noChangeArrowheads="1"/>
                </p:cNvSpPr>
                <p:nvPr/>
              </p:nvSpPr>
              <p:spPr bwMode="auto">
                <a:xfrm>
                  <a:off x="2807" y="1118"/>
                  <a:ext cx="2396" cy="250"/>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66" name="Rectangle 265">
                  <a:extLst>
                    <a:ext uri="{FF2B5EF4-FFF2-40B4-BE49-F238E27FC236}">
                      <a16:creationId xmlns:a16="http://schemas.microsoft.com/office/drawing/2014/main" id="{3FFBB4F4-B43D-8CCB-B688-F2687A1D66FD}"/>
                    </a:ext>
                  </a:extLst>
                </p:cNvPr>
                <p:cNvSpPr>
                  <a:spLocks noChangeArrowheads="1"/>
                </p:cNvSpPr>
                <p:nvPr/>
              </p:nvSpPr>
              <p:spPr bwMode="auto">
                <a:xfrm>
                  <a:off x="4587" y="1190"/>
                  <a:ext cx="5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Randomization</a:t>
                  </a:r>
                  <a:endParaRPr lang="en-US" altLang="en-US" dirty="0">
                    <a:solidFill>
                      <a:srgbClr val="000000"/>
                    </a:solidFill>
                    <a:latin typeface="Arial" panose="020B0604020202020204" pitchFamily="34" charset="0"/>
                    <a:cs typeface="Arial" panose="020B0604020202020204" pitchFamily="34" charset="0"/>
                  </a:endParaRPr>
                </a:p>
              </p:txBody>
            </p:sp>
            <p:sp>
              <p:nvSpPr>
                <p:cNvPr id="267" name="Freeform 266">
                  <a:extLst>
                    <a:ext uri="{FF2B5EF4-FFF2-40B4-BE49-F238E27FC236}">
                      <a16:creationId xmlns:a16="http://schemas.microsoft.com/office/drawing/2014/main" id="{076A3270-0FCF-FC9A-B16A-4B36B631E45A}"/>
                    </a:ext>
                  </a:extLst>
                </p:cNvPr>
                <p:cNvSpPr>
                  <a:spLocks/>
                </p:cNvSpPr>
                <p:nvPr/>
              </p:nvSpPr>
              <p:spPr bwMode="auto">
                <a:xfrm>
                  <a:off x="3042" y="1114"/>
                  <a:ext cx="235" cy="236"/>
                </a:xfrm>
                <a:custGeom>
                  <a:avLst/>
                  <a:gdLst>
                    <a:gd name="T0" fmla="*/ 0 w 576"/>
                    <a:gd name="T1" fmla="*/ 0 h 576"/>
                    <a:gd name="T2" fmla="*/ 0 w 576"/>
                    <a:gd name="T3" fmla="*/ 0 h 576"/>
                    <a:gd name="T4" fmla="*/ 0 w 576"/>
                    <a:gd name="T5" fmla="*/ 0 h 576"/>
                    <a:gd name="T6" fmla="*/ 0 w 576"/>
                    <a:gd name="T7" fmla="*/ 0 h 576"/>
                    <a:gd name="T8" fmla="*/ 0 w 576"/>
                    <a:gd name="T9" fmla="*/ 0 h 576"/>
                    <a:gd name="T10" fmla="*/ 0 w 576"/>
                    <a:gd name="T11" fmla="*/ 0 h 576"/>
                    <a:gd name="T12" fmla="*/ 0 60000 65536"/>
                    <a:gd name="T13" fmla="*/ 0 60000 65536"/>
                    <a:gd name="T14" fmla="*/ 0 60000 65536"/>
                    <a:gd name="T15" fmla="*/ 0 60000 65536"/>
                    <a:gd name="T16" fmla="*/ 0 60000 65536"/>
                    <a:gd name="T17" fmla="*/ 0 60000 65536"/>
                    <a:gd name="T18" fmla="*/ 0 w 576"/>
                    <a:gd name="T19" fmla="*/ 0 h 576"/>
                    <a:gd name="T20" fmla="*/ 576 w 57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576" h="576">
                      <a:moveTo>
                        <a:pt x="0" y="288"/>
                      </a:moveTo>
                      <a:cubicBezTo>
                        <a:pt x="0" y="129"/>
                        <a:pt x="129" y="0"/>
                        <a:pt x="288" y="0"/>
                      </a:cubicBezTo>
                      <a:cubicBezTo>
                        <a:pt x="447" y="0"/>
                        <a:pt x="576" y="129"/>
                        <a:pt x="576" y="288"/>
                      </a:cubicBezTo>
                      <a:cubicBezTo>
                        <a:pt x="576" y="288"/>
                        <a:pt x="576" y="288"/>
                        <a:pt x="576" y="288"/>
                      </a:cubicBezTo>
                      <a:cubicBezTo>
                        <a:pt x="576" y="447"/>
                        <a:pt x="447" y="576"/>
                        <a:pt x="288" y="576"/>
                      </a:cubicBezTo>
                      <a:cubicBezTo>
                        <a:pt x="129" y="576"/>
                        <a:pt x="0" y="447"/>
                        <a:pt x="0" y="288"/>
                      </a:cubicBezTo>
                    </a:path>
                  </a:pathLst>
                </a:custGeom>
                <a:solidFill>
                  <a:srgbClr val="E8EEF7"/>
                </a:solidFill>
                <a:ln w="0">
                  <a:solidFill>
                    <a:srgbClr val="000000"/>
                  </a:solidFill>
                  <a:round/>
                  <a:headEnd/>
                  <a:tailEnd/>
                </a:ln>
              </p:spPr>
              <p:txBody>
                <a:bodyPr/>
                <a:lstStyle/>
                <a:p>
                  <a:endParaRPr lang="en-US" dirty="0">
                    <a:latin typeface="Arial" panose="020B0604020202020204" pitchFamily="34" charset="0"/>
                    <a:cs typeface="Arial" panose="020B0604020202020204" pitchFamily="34" charset="0"/>
                  </a:endParaRPr>
                </a:p>
              </p:txBody>
            </p:sp>
            <p:sp>
              <p:nvSpPr>
                <p:cNvPr id="268" name="Freeform 267">
                  <a:extLst>
                    <a:ext uri="{FF2B5EF4-FFF2-40B4-BE49-F238E27FC236}">
                      <a16:creationId xmlns:a16="http://schemas.microsoft.com/office/drawing/2014/main" id="{BBFE5466-813F-3047-ABCF-BE294AE23703}"/>
                    </a:ext>
                  </a:extLst>
                </p:cNvPr>
                <p:cNvSpPr>
                  <a:spLocks/>
                </p:cNvSpPr>
                <p:nvPr/>
              </p:nvSpPr>
              <p:spPr bwMode="auto">
                <a:xfrm>
                  <a:off x="3042" y="1114"/>
                  <a:ext cx="235" cy="236"/>
                </a:xfrm>
                <a:custGeom>
                  <a:avLst/>
                  <a:gdLst>
                    <a:gd name="T0" fmla="*/ 0 w 235"/>
                    <a:gd name="T1" fmla="*/ 118 h 236"/>
                    <a:gd name="T2" fmla="*/ 118 w 235"/>
                    <a:gd name="T3" fmla="*/ 0 h 236"/>
                    <a:gd name="T4" fmla="*/ 235 w 235"/>
                    <a:gd name="T5" fmla="*/ 118 h 236"/>
                    <a:gd name="T6" fmla="*/ 235 w 235"/>
                    <a:gd name="T7" fmla="*/ 118 h 236"/>
                    <a:gd name="T8" fmla="*/ 118 w 235"/>
                    <a:gd name="T9" fmla="*/ 236 h 236"/>
                    <a:gd name="T10" fmla="*/ 0 w 235"/>
                    <a:gd name="T11" fmla="*/ 118 h 236"/>
                    <a:gd name="T12" fmla="*/ 0 60000 65536"/>
                    <a:gd name="T13" fmla="*/ 0 60000 65536"/>
                    <a:gd name="T14" fmla="*/ 0 60000 65536"/>
                    <a:gd name="T15" fmla="*/ 0 60000 65536"/>
                    <a:gd name="T16" fmla="*/ 0 60000 65536"/>
                    <a:gd name="T17" fmla="*/ 0 60000 65536"/>
                    <a:gd name="T18" fmla="*/ 0 w 235"/>
                    <a:gd name="T19" fmla="*/ 0 h 236"/>
                    <a:gd name="T20" fmla="*/ 235 w 235"/>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235" h="236">
                      <a:moveTo>
                        <a:pt x="0" y="118"/>
                      </a:moveTo>
                      <a:cubicBezTo>
                        <a:pt x="0" y="53"/>
                        <a:pt x="53" y="0"/>
                        <a:pt x="118" y="0"/>
                      </a:cubicBezTo>
                      <a:cubicBezTo>
                        <a:pt x="183" y="0"/>
                        <a:pt x="235" y="53"/>
                        <a:pt x="235" y="118"/>
                      </a:cubicBezTo>
                      <a:cubicBezTo>
                        <a:pt x="235" y="118"/>
                        <a:pt x="235" y="118"/>
                        <a:pt x="235" y="118"/>
                      </a:cubicBezTo>
                      <a:cubicBezTo>
                        <a:pt x="235" y="184"/>
                        <a:pt x="183" y="236"/>
                        <a:pt x="118" y="236"/>
                      </a:cubicBezTo>
                      <a:cubicBezTo>
                        <a:pt x="53" y="236"/>
                        <a:pt x="0" y="184"/>
                        <a:pt x="0" y="118"/>
                      </a:cubicBezTo>
                    </a:path>
                  </a:pathLst>
                </a:cu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69" name="Rectangle 268">
                  <a:extLst>
                    <a:ext uri="{FF2B5EF4-FFF2-40B4-BE49-F238E27FC236}">
                      <a16:creationId xmlns:a16="http://schemas.microsoft.com/office/drawing/2014/main" id="{F5CF50FB-5233-3ECD-8F42-AF440D39DB14}"/>
                    </a:ext>
                  </a:extLst>
                </p:cNvPr>
                <p:cNvSpPr>
                  <a:spLocks noChangeArrowheads="1"/>
                </p:cNvSpPr>
                <p:nvPr/>
              </p:nvSpPr>
              <p:spPr bwMode="auto">
                <a:xfrm>
                  <a:off x="3082" y="1105"/>
                  <a:ext cx="1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2600" dirty="0">
                      <a:solidFill>
                        <a:srgbClr val="000000"/>
                      </a:solidFill>
                      <a:latin typeface="Arial" panose="020B0604020202020204" pitchFamily="34" charset="0"/>
                      <a:cs typeface="Arial" panose="020B0604020202020204" pitchFamily="34" charset="0"/>
                    </a:rPr>
                    <a:t>R</a:t>
                  </a:r>
                  <a:endParaRPr lang="en-US" altLang="en-US" dirty="0">
                    <a:solidFill>
                      <a:srgbClr val="000000"/>
                    </a:solidFill>
                    <a:latin typeface="Arial" panose="020B0604020202020204" pitchFamily="34" charset="0"/>
                    <a:cs typeface="Arial" panose="020B0604020202020204" pitchFamily="34" charset="0"/>
                  </a:endParaRPr>
                </a:p>
              </p:txBody>
            </p:sp>
            <p:sp>
              <p:nvSpPr>
                <p:cNvPr id="270" name="Line 59">
                  <a:extLst>
                    <a:ext uri="{FF2B5EF4-FFF2-40B4-BE49-F238E27FC236}">
                      <a16:creationId xmlns:a16="http://schemas.microsoft.com/office/drawing/2014/main" id="{4366EFBD-B3F6-C361-B5A2-D164942CB048}"/>
                    </a:ext>
                  </a:extLst>
                </p:cNvPr>
                <p:cNvSpPr>
                  <a:spLocks noChangeShapeType="1"/>
                </p:cNvSpPr>
                <p:nvPr/>
              </p:nvSpPr>
              <p:spPr bwMode="auto">
                <a:xfrm>
                  <a:off x="3160" y="981"/>
                  <a:ext cx="1" cy="60"/>
                </a:xfrm>
                <a:prstGeom prst="line">
                  <a:avLst/>
                </a:prstGeom>
                <a:noFill/>
                <a:ln w="17463"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71" name="Freeform 270">
                  <a:extLst>
                    <a:ext uri="{FF2B5EF4-FFF2-40B4-BE49-F238E27FC236}">
                      <a16:creationId xmlns:a16="http://schemas.microsoft.com/office/drawing/2014/main" id="{AA6B6851-3A28-D334-1C3E-AFD06D5FE74A}"/>
                    </a:ext>
                  </a:extLst>
                </p:cNvPr>
                <p:cNvSpPr>
                  <a:spLocks/>
                </p:cNvSpPr>
                <p:nvPr/>
              </p:nvSpPr>
              <p:spPr bwMode="auto">
                <a:xfrm>
                  <a:off x="3127" y="1032"/>
                  <a:ext cx="65" cy="66"/>
                </a:xfrm>
                <a:custGeom>
                  <a:avLst/>
                  <a:gdLst>
                    <a:gd name="T0" fmla="*/ 65 w 65"/>
                    <a:gd name="T1" fmla="*/ 0 h 66"/>
                    <a:gd name="T2" fmla="*/ 33 w 65"/>
                    <a:gd name="T3" fmla="*/ 66 h 66"/>
                    <a:gd name="T4" fmla="*/ 0 w 65"/>
                    <a:gd name="T5" fmla="*/ 0 h 66"/>
                    <a:gd name="T6" fmla="*/ 65 w 65"/>
                    <a:gd name="T7" fmla="*/ 0 h 66"/>
                    <a:gd name="T8" fmla="*/ 0 60000 65536"/>
                    <a:gd name="T9" fmla="*/ 0 60000 65536"/>
                    <a:gd name="T10" fmla="*/ 0 60000 65536"/>
                    <a:gd name="T11" fmla="*/ 0 60000 65536"/>
                    <a:gd name="T12" fmla="*/ 0 w 65"/>
                    <a:gd name="T13" fmla="*/ 0 h 66"/>
                    <a:gd name="T14" fmla="*/ 65 w 65"/>
                    <a:gd name="T15" fmla="*/ 66 h 66"/>
                  </a:gdLst>
                  <a:ahLst/>
                  <a:cxnLst>
                    <a:cxn ang="T8">
                      <a:pos x="T0" y="T1"/>
                    </a:cxn>
                    <a:cxn ang="T9">
                      <a:pos x="T2" y="T3"/>
                    </a:cxn>
                    <a:cxn ang="T10">
                      <a:pos x="T4" y="T5"/>
                    </a:cxn>
                    <a:cxn ang="T11">
                      <a:pos x="T6" y="T7"/>
                    </a:cxn>
                  </a:cxnLst>
                  <a:rect l="T12" t="T13" r="T14" b="T15"/>
                  <a:pathLst>
                    <a:path w="65" h="66">
                      <a:moveTo>
                        <a:pt x="65" y="0"/>
                      </a:moveTo>
                      <a:lnTo>
                        <a:pt x="33" y="66"/>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72" name="Freeform 271">
                  <a:extLst>
                    <a:ext uri="{FF2B5EF4-FFF2-40B4-BE49-F238E27FC236}">
                      <a16:creationId xmlns:a16="http://schemas.microsoft.com/office/drawing/2014/main" id="{295187FE-6320-59D8-98DA-B94A644EF559}"/>
                    </a:ext>
                  </a:extLst>
                </p:cNvPr>
                <p:cNvSpPr>
                  <a:spLocks/>
                </p:cNvSpPr>
                <p:nvPr/>
              </p:nvSpPr>
              <p:spPr bwMode="auto">
                <a:xfrm>
                  <a:off x="2335" y="1350"/>
                  <a:ext cx="825" cy="92"/>
                </a:xfrm>
                <a:custGeom>
                  <a:avLst/>
                  <a:gdLst>
                    <a:gd name="T0" fmla="*/ 825 w 825"/>
                    <a:gd name="T1" fmla="*/ 0 h 92"/>
                    <a:gd name="T2" fmla="*/ 825 w 825"/>
                    <a:gd name="T3" fmla="*/ 71 h 92"/>
                    <a:gd name="T4" fmla="*/ 0 w 825"/>
                    <a:gd name="T5" fmla="*/ 71 h 92"/>
                    <a:gd name="T6" fmla="*/ 0 w 825"/>
                    <a:gd name="T7" fmla="*/ 92 h 92"/>
                    <a:gd name="T8" fmla="*/ 0 60000 65536"/>
                    <a:gd name="T9" fmla="*/ 0 60000 65536"/>
                    <a:gd name="T10" fmla="*/ 0 60000 65536"/>
                    <a:gd name="T11" fmla="*/ 0 60000 65536"/>
                    <a:gd name="T12" fmla="*/ 0 w 825"/>
                    <a:gd name="T13" fmla="*/ 0 h 92"/>
                    <a:gd name="T14" fmla="*/ 825 w 825"/>
                    <a:gd name="T15" fmla="*/ 92 h 92"/>
                  </a:gdLst>
                  <a:ahLst/>
                  <a:cxnLst>
                    <a:cxn ang="T8">
                      <a:pos x="T0" y="T1"/>
                    </a:cxn>
                    <a:cxn ang="T9">
                      <a:pos x="T2" y="T3"/>
                    </a:cxn>
                    <a:cxn ang="T10">
                      <a:pos x="T4" y="T5"/>
                    </a:cxn>
                    <a:cxn ang="T11">
                      <a:pos x="T6" y="T7"/>
                    </a:cxn>
                  </a:cxnLst>
                  <a:rect l="T12" t="T13" r="T14" b="T15"/>
                  <a:pathLst>
                    <a:path w="825" h="92">
                      <a:moveTo>
                        <a:pt x="825" y="0"/>
                      </a:moveTo>
                      <a:lnTo>
                        <a:pt x="825" y="71"/>
                      </a:lnTo>
                      <a:lnTo>
                        <a:pt x="0" y="71"/>
                      </a:lnTo>
                      <a:lnTo>
                        <a:pt x="0" y="92"/>
                      </a:lnTo>
                    </a:path>
                  </a:pathLst>
                </a:custGeom>
                <a:noFill/>
                <a:ln w="17463" cap="rnd">
                  <a:solidFill>
                    <a:srgbClr val="4677B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73" name="Freeform 272">
                  <a:extLst>
                    <a:ext uri="{FF2B5EF4-FFF2-40B4-BE49-F238E27FC236}">
                      <a16:creationId xmlns:a16="http://schemas.microsoft.com/office/drawing/2014/main" id="{01A8EF20-411F-F95C-652E-C048577C3BF5}"/>
                    </a:ext>
                  </a:extLst>
                </p:cNvPr>
                <p:cNvSpPr>
                  <a:spLocks/>
                </p:cNvSpPr>
                <p:nvPr/>
              </p:nvSpPr>
              <p:spPr bwMode="auto">
                <a:xfrm>
                  <a:off x="2302" y="1434"/>
                  <a:ext cx="65" cy="65"/>
                </a:xfrm>
                <a:custGeom>
                  <a:avLst/>
                  <a:gdLst>
                    <a:gd name="T0" fmla="*/ 65 w 65"/>
                    <a:gd name="T1" fmla="*/ 0 h 65"/>
                    <a:gd name="T2" fmla="*/ 33 w 65"/>
                    <a:gd name="T3" fmla="*/ 65 h 65"/>
                    <a:gd name="T4" fmla="*/ 0 w 65"/>
                    <a:gd name="T5" fmla="*/ 0 h 65"/>
                    <a:gd name="T6" fmla="*/ 65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65" y="0"/>
                      </a:moveTo>
                      <a:lnTo>
                        <a:pt x="33" y="65"/>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74" name="Freeform 273">
                  <a:extLst>
                    <a:ext uri="{FF2B5EF4-FFF2-40B4-BE49-F238E27FC236}">
                      <a16:creationId xmlns:a16="http://schemas.microsoft.com/office/drawing/2014/main" id="{7F9E8A0E-1BA2-327E-E419-5C9CAB6D87DD}"/>
                    </a:ext>
                  </a:extLst>
                </p:cNvPr>
                <p:cNvSpPr>
                  <a:spLocks/>
                </p:cNvSpPr>
                <p:nvPr/>
              </p:nvSpPr>
              <p:spPr bwMode="auto">
                <a:xfrm>
                  <a:off x="3160" y="1350"/>
                  <a:ext cx="883" cy="92"/>
                </a:xfrm>
                <a:custGeom>
                  <a:avLst/>
                  <a:gdLst>
                    <a:gd name="T0" fmla="*/ 0 w 883"/>
                    <a:gd name="T1" fmla="*/ 0 h 92"/>
                    <a:gd name="T2" fmla="*/ 0 w 883"/>
                    <a:gd name="T3" fmla="*/ 71 h 92"/>
                    <a:gd name="T4" fmla="*/ 883 w 883"/>
                    <a:gd name="T5" fmla="*/ 71 h 92"/>
                    <a:gd name="T6" fmla="*/ 883 w 883"/>
                    <a:gd name="T7" fmla="*/ 92 h 92"/>
                    <a:gd name="T8" fmla="*/ 0 60000 65536"/>
                    <a:gd name="T9" fmla="*/ 0 60000 65536"/>
                    <a:gd name="T10" fmla="*/ 0 60000 65536"/>
                    <a:gd name="T11" fmla="*/ 0 60000 65536"/>
                    <a:gd name="T12" fmla="*/ 0 w 883"/>
                    <a:gd name="T13" fmla="*/ 0 h 92"/>
                    <a:gd name="T14" fmla="*/ 883 w 883"/>
                    <a:gd name="T15" fmla="*/ 92 h 92"/>
                  </a:gdLst>
                  <a:ahLst/>
                  <a:cxnLst>
                    <a:cxn ang="T8">
                      <a:pos x="T0" y="T1"/>
                    </a:cxn>
                    <a:cxn ang="T9">
                      <a:pos x="T2" y="T3"/>
                    </a:cxn>
                    <a:cxn ang="T10">
                      <a:pos x="T4" y="T5"/>
                    </a:cxn>
                    <a:cxn ang="T11">
                      <a:pos x="T6" y="T7"/>
                    </a:cxn>
                  </a:cxnLst>
                  <a:rect l="T12" t="T13" r="T14" b="T15"/>
                  <a:pathLst>
                    <a:path w="883" h="92">
                      <a:moveTo>
                        <a:pt x="0" y="0"/>
                      </a:moveTo>
                      <a:lnTo>
                        <a:pt x="0" y="71"/>
                      </a:lnTo>
                      <a:lnTo>
                        <a:pt x="883" y="71"/>
                      </a:lnTo>
                      <a:lnTo>
                        <a:pt x="883" y="92"/>
                      </a:lnTo>
                    </a:path>
                  </a:pathLst>
                </a:custGeom>
                <a:noFill/>
                <a:ln w="17463" cap="rnd">
                  <a:solidFill>
                    <a:srgbClr val="4677B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75" name="Freeform 274">
                  <a:extLst>
                    <a:ext uri="{FF2B5EF4-FFF2-40B4-BE49-F238E27FC236}">
                      <a16:creationId xmlns:a16="http://schemas.microsoft.com/office/drawing/2014/main" id="{FB9DA37D-C52B-F953-4697-D1E682E12A6C}"/>
                    </a:ext>
                  </a:extLst>
                </p:cNvPr>
                <p:cNvSpPr>
                  <a:spLocks/>
                </p:cNvSpPr>
                <p:nvPr/>
              </p:nvSpPr>
              <p:spPr bwMode="auto">
                <a:xfrm>
                  <a:off x="4011" y="1434"/>
                  <a:ext cx="65" cy="65"/>
                </a:xfrm>
                <a:custGeom>
                  <a:avLst/>
                  <a:gdLst>
                    <a:gd name="T0" fmla="*/ 65 w 65"/>
                    <a:gd name="T1" fmla="*/ 0 h 65"/>
                    <a:gd name="T2" fmla="*/ 32 w 65"/>
                    <a:gd name="T3" fmla="*/ 65 h 65"/>
                    <a:gd name="T4" fmla="*/ 0 w 65"/>
                    <a:gd name="T5" fmla="*/ 0 h 65"/>
                    <a:gd name="T6" fmla="*/ 65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65" y="0"/>
                      </a:moveTo>
                      <a:lnTo>
                        <a:pt x="32" y="65"/>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76" name="Freeform 275">
                  <a:extLst>
                    <a:ext uri="{FF2B5EF4-FFF2-40B4-BE49-F238E27FC236}">
                      <a16:creationId xmlns:a16="http://schemas.microsoft.com/office/drawing/2014/main" id="{5CA779A2-C0C4-8F12-C782-AA4D1B91C54E}"/>
                    </a:ext>
                  </a:extLst>
                </p:cNvPr>
                <p:cNvSpPr>
                  <a:spLocks/>
                </p:cNvSpPr>
                <p:nvPr/>
              </p:nvSpPr>
              <p:spPr bwMode="auto">
                <a:xfrm>
                  <a:off x="2531" y="1743"/>
                  <a:ext cx="253" cy="191"/>
                </a:xfrm>
                <a:custGeom>
                  <a:avLst/>
                  <a:gdLst>
                    <a:gd name="T0" fmla="*/ 0 w 253"/>
                    <a:gd name="T1" fmla="*/ 0 h 191"/>
                    <a:gd name="T2" fmla="*/ 0 w 253"/>
                    <a:gd name="T3" fmla="*/ 191 h 191"/>
                    <a:gd name="T4" fmla="*/ 253 w 253"/>
                    <a:gd name="T5" fmla="*/ 191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0" y="0"/>
                      </a:moveTo>
                      <a:lnTo>
                        <a:pt x="0" y="191"/>
                      </a:lnTo>
                      <a:lnTo>
                        <a:pt x="253" y="191"/>
                      </a:lnTo>
                    </a:path>
                  </a:pathLst>
                </a:custGeom>
                <a:noFill/>
                <a:ln w="20638" cap="rnd">
                  <a:solidFill>
                    <a:srgbClr val="6CC46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77" name="Freeform 276">
                  <a:extLst>
                    <a:ext uri="{FF2B5EF4-FFF2-40B4-BE49-F238E27FC236}">
                      <a16:creationId xmlns:a16="http://schemas.microsoft.com/office/drawing/2014/main" id="{B1BCAFC8-F906-9AEB-BE10-405223BF1FC4}"/>
                    </a:ext>
                  </a:extLst>
                </p:cNvPr>
                <p:cNvSpPr>
                  <a:spLocks/>
                </p:cNvSpPr>
                <p:nvPr/>
              </p:nvSpPr>
              <p:spPr bwMode="auto">
                <a:xfrm>
                  <a:off x="2775" y="1899"/>
                  <a:ext cx="70" cy="70"/>
                </a:xfrm>
                <a:custGeom>
                  <a:avLst/>
                  <a:gdLst>
                    <a:gd name="T0" fmla="*/ 0 w 70"/>
                    <a:gd name="T1" fmla="*/ 0 h 70"/>
                    <a:gd name="T2" fmla="*/ 70 w 70"/>
                    <a:gd name="T3" fmla="*/ 35 h 70"/>
                    <a:gd name="T4" fmla="*/ 0 w 70"/>
                    <a:gd name="T5" fmla="*/ 70 h 70"/>
                    <a:gd name="T6" fmla="*/ 0 w 70"/>
                    <a:gd name="T7" fmla="*/ 0 h 70"/>
                    <a:gd name="T8" fmla="*/ 0 60000 65536"/>
                    <a:gd name="T9" fmla="*/ 0 60000 65536"/>
                    <a:gd name="T10" fmla="*/ 0 60000 65536"/>
                    <a:gd name="T11" fmla="*/ 0 60000 65536"/>
                    <a:gd name="T12" fmla="*/ 0 w 70"/>
                    <a:gd name="T13" fmla="*/ 0 h 70"/>
                    <a:gd name="T14" fmla="*/ 70 w 70"/>
                    <a:gd name="T15" fmla="*/ 70 h 70"/>
                  </a:gdLst>
                  <a:ahLst/>
                  <a:cxnLst>
                    <a:cxn ang="T8">
                      <a:pos x="T0" y="T1"/>
                    </a:cxn>
                    <a:cxn ang="T9">
                      <a:pos x="T2" y="T3"/>
                    </a:cxn>
                    <a:cxn ang="T10">
                      <a:pos x="T4" y="T5"/>
                    </a:cxn>
                    <a:cxn ang="T11">
                      <a:pos x="T6" y="T7"/>
                    </a:cxn>
                  </a:cxnLst>
                  <a:rect l="T12" t="T13" r="T14" b="T15"/>
                  <a:pathLst>
                    <a:path w="70" h="70">
                      <a:moveTo>
                        <a:pt x="0" y="0"/>
                      </a:moveTo>
                      <a:lnTo>
                        <a:pt x="70" y="35"/>
                      </a:lnTo>
                      <a:lnTo>
                        <a:pt x="0" y="70"/>
                      </a:lnTo>
                      <a:lnTo>
                        <a:pt x="0" y="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78" name="Freeform 277">
                  <a:extLst>
                    <a:ext uri="{FF2B5EF4-FFF2-40B4-BE49-F238E27FC236}">
                      <a16:creationId xmlns:a16="http://schemas.microsoft.com/office/drawing/2014/main" id="{2385E7AE-68AC-CC32-ACE8-CD7900C2D2BF}"/>
                    </a:ext>
                  </a:extLst>
                </p:cNvPr>
                <p:cNvSpPr>
                  <a:spLocks/>
                </p:cNvSpPr>
                <p:nvPr/>
              </p:nvSpPr>
              <p:spPr bwMode="auto">
                <a:xfrm>
                  <a:off x="2846" y="1729"/>
                  <a:ext cx="707" cy="413"/>
                </a:xfrm>
                <a:custGeom>
                  <a:avLst/>
                  <a:gdLst>
                    <a:gd name="T0" fmla="*/ 0 w 707"/>
                    <a:gd name="T1" fmla="*/ 203 h 413"/>
                    <a:gd name="T2" fmla="*/ 354 w 707"/>
                    <a:gd name="T3" fmla="*/ 0 h 413"/>
                    <a:gd name="T4" fmla="*/ 707 w 707"/>
                    <a:gd name="T5" fmla="*/ 203 h 413"/>
                    <a:gd name="T6" fmla="*/ 354 w 707"/>
                    <a:gd name="T7" fmla="*/ 413 h 413"/>
                    <a:gd name="T8" fmla="*/ 0 w 707"/>
                    <a:gd name="T9" fmla="*/ 203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solidFill>
                  <a:srgbClr val="BEE0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79" name="Freeform 278">
                  <a:extLst>
                    <a:ext uri="{FF2B5EF4-FFF2-40B4-BE49-F238E27FC236}">
                      <a16:creationId xmlns:a16="http://schemas.microsoft.com/office/drawing/2014/main" id="{EC7F7D8F-F563-BD30-AD3E-3C9395EE5120}"/>
                    </a:ext>
                  </a:extLst>
                </p:cNvPr>
                <p:cNvSpPr>
                  <a:spLocks/>
                </p:cNvSpPr>
                <p:nvPr/>
              </p:nvSpPr>
              <p:spPr bwMode="auto">
                <a:xfrm>
                  <a:off x="2846" y="1729"/>
                  <a:ext cx="707" cy="413"/>
                </a:xfrm>
                <a:custGeom>
                  <a:avLst/>
                  <a:gdLst>
                    <a:gd name="T0" fmla="*/ 0 w 707"/>
                    <a:gd name="T1" fmla="*/ 203 h 413"/>
                    <a:gd name="T2" fmla="*/ 354 w 707"/>
                    <a:gd name="T3" fmla="*/ 0 h 413"/>
                    <a:gd name="T4" fmla="*/ 707 w 707"/>
                    <a:gd name="T5" fmla="*/ 203 h 413"/>
                    <a:gd name="T6" fmla="*/ 354 w 707"/>
                    <a:gd name="T7" fmla="*/ 413 h 413"/>
                    <a:gd name="T8" fmla="*/ 0 w 707"/>
                    <a:gd name="T9" fmla="*/ 203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noFill/>
                <a:ln w="3175" cap="rnd">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80" name="Rectangle 279">
                  <a:extLst>
                    <a:ext uri="{FF2B5EF4-FFF2-40B4-BE49-F238E27FC236}">
                      <a16:creationId xmlns:a16="http://schemas.microsoft.com/office/drawing/2014/main" id="{946AF56A-7458-9070-4C8B-DC0C996CC07B}"/>
                    </a:ext>
                  </a:extLst>
                </p:cNvPr>
                <p:cNvSpPr>
                  <a:spLocks noChangeArrowheads="1"/>
                </p:cNvSpPr>
                <p:nvPr/>
              </p:nvSpPr>
              <p:spPr bwMode="auto">
                <a:xfrm>
                  <a:off x="2971" y="1853"/>
                  <a:ext cx="4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Mechanistic </a:t>
                  </a:r>
                  <a:endParaRPr lang="en-US" altLang="en-US" dirty="0">
                    <a:solidFill>
                      <a:srgbClr val="000000"/>
                    </a:solidFill>
                    <a:latin typeface="Arial" panose="020B0604020202020204" pitchFamily="34" charset="0"/>
                    <a:cs typeface="Arial" panose="020B0604020202020204" pitchFamily="34" charset="0"/>
                  </a:endParaRPr>
                </a:p>
              </p:txBody>
            </p:sp>
            <p:sp>
              <p:nvSpPr>
                <p:cNvPr id="281" name="Rectangle 280">
                  <a:extLst>
                    <a:ext uri="{FF2B5EF4-FFF2-40B4-BE49-F238E27FC236}">
                      <a16:creationId xmlns:a16="http://schemas.microsoft.com/office/drawing/2014/main" id="{8CC87B14-F693-F893-BF08-120156BA510F}"/>
                    </a:ext>
                  </a:extLst>
                </p:cNvPr>
                <p:cNvSpPr>
                  <a:spLocks noChangeArrowheads="1"/>
                </p:cNvSpPr>
                <p:nvPr/>
              </p:nvSpPr>
              <p:spPr bwMode="auto">
                <a:xfrm>
                  <a:off x="3088" y="1958"/>
                  <a:ext cx="22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Study</a:t>
                  </a:r>
                  <a:endParaRPr lang="en-US" altLang="en-US" dirty="0">
                    <a:solidFill>
                      <a:srgbClr val="000000"/>
                    </a:solidFill>
                    <a:latin typeface="Arial" panose="020B0604020202020204" pitchFamily="34" charset="0"/>
                    <a:cs typeface="Arial" panose="020B0604020202020204" pitchFamily="34" charset="0"/>
                  </a:endParaRPr>
                </a:p>
              </p:txBody>
            </p:sp>
            <p:sp>
              <p:nvSpPr>
                <p:cNvPr id="282" name="Freeform 281">
                  <a:extLst>
                    <a:ext uri="{FF2B5EF4-FFF2-40B4-BE49-F238E27FC236}">
                      <a16:creationId xmlns:a16="http://schemas.microsoft.com/office/drawing/2014/main" id="{00B538C5-E427-13CB-E1A1-25321B0CFDC1}"/>
                    </a:ext>
                  </a:extLst>
                </p:cNvPr>
                <p:cNvSpPr>
                  <a:spLocks/>
                </p:cNvSpPr>
                <p:nvPr/>
              </p:nvSpPr>
              <p:spPr bwMode="auto">
                <a:xfrm>
                  <a:off x="3614" y="1743"/>
                  <a:ext cx="253" cy="191"/>
                </a:xfrm>
                <a:custGeom>
                  <a:avLst/>
                  <a:gdLst>
                    <a:gd name="T0" fmla="*/ 253 w 253"/>
                    <a:gd name="T1" fmla="*/ 0 h 191"/>
                    <a:gd name="T2" fmla="*/ 253 w 253"/>
                    <a:gd name="T3" fmla="*/ 191 h 191"/>
                    <a:gd name="T4" fmla="*/ 0 w 253"/>
                    <a:gd name="T5" fmla="*/ 191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253" y="0"/>
                      </a:moveTo>
                      <a:lnTo>
                        <a:pt x="253" y="191"/>
                      </a:lnTo>
                      <a:lnTo>
                        <a:pt x="0" y="191"/>
                      </a:lnTo>
                    </a:path>
                  </a:pathLst>
                </a:custGeom>
                <a:noFill/>
                <a:ln w="20638" cap="rnd">
                  <a:solidFill>
                    <a:srgbClr val="6CC46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83" name="Freeform 282">
                  <a:extLst>
                    <a:ext uri="{FF2B5EF4-FFF2-40B4-BE49-F238E27FC236}">
                      <a16:creationId xmlns:a16="http://schemas.microsoft.com/office/drawing/2014/main" id="{63DC8BD0-28BA-0691-299C-E1E662524968}"/>
                    </a:ext>
                  </a:extLst>
                </p:cNvPr>
                <p:cNvSpPr>
                  <a:spLocks/>
                </p:cNvSpPr>
                <p:nvPr/>
              </p:nvSpPr>
              <p:spPr bwMode="auto">
                <a:xfrm>
                  <a:off x="3552" y="1899"/>
                  <a:ext cx="70" cy="70"/>
                </a:xfrm>
                <a:custGeom>
                  <a:avLst/>
                  <a:gdLst>
                    <a:gd name="T0" fmla="*/ 70 w 70"/>
                    <a:gd name="T1" fmla="*/ 70 h 70"/>
                    <a:gd name="T2" fmla="*/ 0 w 70"/>
                    <a:gd name="T3" fmla="*/ 35 h 70"/>
                    <a:gd name="T4" fmla="*/ 70 w 70"/>
                    <a:gd name="T5" fmla="*/ 0 h 70"/>
                    <a:gd name="T6" fmla="*/ 70 w 70"/>
                    <a:gd name="T7" fmla="*/ 70 h 70"/>
                    <a:gd name="T8" fmla="*/ 0 60000 65536"/>
                    <a:gd name="T9" fmla="*/ 0 60000 65536"/>
                    <a:gd name="T10" fmla="*/ 0 60000 65536"/>
                    <a:gd name="T11" fmla="*/ 0 60000 65536"/>
                    <a:gd name="T12" fmla="*/ 0 w 70"/>
                    <a:gd name="T13" fmla="*/ 0 h 70"/>
                    <a:gd name="T14" fmla="*/ 70 w 70"/>
                    <a:gd name="T15" fmla="*/ 70 h 70"/>
                  </a:gdLst>
                  <a:ahLst/>
                  <a:cxnLst>
                    <a:cxn ang="T8">
                      <a:pos x="T0" y="T1"/>
                    </a:cxn>
                    <a:cxn ang="T9">
                      <a:pos x="T2" y="T3"/>
                    </a:cxn>
                    <a:cxn ang="T10">
                      <a:pos x="T4" y="T5"/>
                    </a:cxn>
                    <a:cxn ang="T11">
                      <a:pos x="T6" y="T7"/>
                    </a:cxn>
                  </a:cxnLst>
                  <a:rect l="T12" t="T13" r="T14" b="T15"/>
                  <a:pathLst>
                    <a:path w="70" h="70">
                      <a:moveTo>
                        <a:pt x="70" y="70"/>
                      </a:moveTo>
                      <a:lnTo>
                        <a:pt x="0" y="35"/>
                      </a:lnTo>
                      <a:lnTo>
                        <a:pt x="70" y="0"/>
                      </a:lnTo>
                      <a:lnTo>
                        <a:pt x="70" y="7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85" name="Rectangle 284">
                  <a:extLst>
                    <a:ext uri="{FF2B5EF4-FFF2-40B4-BE49-F238E27FC236}">
                      <a16:creationId xmlns:a16="http://schemas.microsoft.com/office/drawing/2014/main" id="{F918BBAB-66F7-110E-AC12-AD1A49C70740}"/>
                    </a:ext>
                  </a:extLst>
                </p:cNvPr>
                <p:cNvSpPr>
                  <a:spLocks noChangeArrowheads="1"/>
                </p:cNvSpPr>
                <p:nvPr/>
              </p:nvSpPr>
              <p:spPr bwMode="auto">
                <a:xfrm>
                  <a:off x="2061" y="2162"/>
                  <a:ext cx="3142" cy="315"/>
                </a:xfrm>
                <a:prstGeom prst="rect">
                  <a:avLst/>
                </a:prstGeom>
                <a:solidFill>
                  <a:srgbClr val="BEE0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86" name="Rectangle 285">
                  <a:extLst>
                    <a:ext uri="{FF2B5EF4-FFF2-40B4-BE49-F238E27FC236}">
                      <a16:creationId xmlns:a16="http://schemas.microsoft.com/office/drawing/2014/main" id="{4FCA058B-1730-396C-A419-2B93A8E692D2}"/>
                    </a:ext>
                  </a:extLst>
                </p:cNvPr>
                <p:cNvSpPr>
                  <a:spLocks noChangeArrowheads="1"/>
                </p:cNvSpPr>
                <p:nvPr/>
              </p:nvSpPr>
              <p:spPr bwMode="auto">
                <a:xfrm>
                  <a:off x="4705" y="2214"/>
                  <a:ext cx="47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Mechanistic</a:t>
                  </a:r>
                  <a:endParaRPr lang="en-US" altLang="en-US" dirty="0">
                    <a:solidFill>
                      <a:srgbClr val="000000"/>
                    </a:solidFill>
                    <a:latin typeface="Arial" panose="020B0604020202020204" pitchFamily="34" charset="0"/>
                    <a:cs typeface="Arial" panose="020B0604020202020204" pitchFamily="34" charset="0"/>
                  </a:endParaRPr>
                </a:p>
              </p:txBody>
            </p:sp>
            <p:sp>
              <p:nvSpPr>
                <p:cNvPr id="287" name="Rectangle 286">
                  <a:extLst>
                    <a:ext uri="{FF2B5EF4-FFF2-40B4-BE49-F238E27FC236}">
                      <a16:creationId xmlns:a16="http://schemas.microsoft.com/office/drawing/2014/main" id="{B748B63D-9D0D-DE29-53FD-5D7FA6515B3B}"/>
                    </a:ext>
                  </a:extLst>
                </p:cNvPr>
                <p:cNvSpPr>
                  <a:spLocks noChangeArrowheads="1"/>
                </p:cNvSpPr>
                <p:nvPr/>
              </p:nvSpPr>
              <p:spPr bwMode="auto">
                <a:xfrm>
                  <a:off x="4496" y="2319"/>
                  <a:ext cx="7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Primary Endpoint </a:t>
                  </a:r>
                  <a:endParaRPr lang="en-US" altLang="en-US" dirty="0">
                    <a:solidFill>
                      <a:srgbClr val="000000"/>
                    </a:solidFill>
                    <a:latin typeface="Arial" panose="020B0604020202020204" pitchFamily="34" charset="0"/>
                    <a:cs typeface="Arial" panose="020B0604020202020204" pitchFamily="34" charset="0"/>
                  </a:endParaRPr>
                </a:p>
              </p:txBody>
            </p:sp>
            <p:sp>
              <p:nvSpPr>
                <p:cNvPr id="288" name="Line 92">
                  <a:extLst>
                    <a:ext uri="{FF2B5EF4-FFF2-40B4-BE49-F238E27FC236}">
                      <a16:creationId xmlns:a16="http://schemas.microsoft.com/office/drawing/2014/main" id="{E4942507-06C7-8CFF-32FB-69589BFDA9E4}"/>
                    </a:ext>
                  </a:extLst>
                </p:cNvPr>
                <p:cNvSpPr>
                  <a:spLocks noChangeShapeType="1"/>
                </p:cNvSpPr>
                <p:nvPr/>
              </p:nvSpPr>
              <p:spPr bwMode="auto">
                <a:xfrm>
                  <a:off x="3199" y="2140"/>
                  <a:ext cx="1" cy="52"/>
                </a:xfrm>
                <a:prstGeom prst="line">
                  <a:avLst/>
                </a:prstGeom>
                <a:noFill/>
                <a:ln w="31750" cap="rnd">
                  <a:solidFill>
                    <a:srgbClr val="6CC468"/>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89" name="Freeform 288">
                  <a:extLst>
                    <a:ext uri="{FF2B5EF4-FFF2-40B4-BE49-F238E27FC236}">
                      <a16:creationId xmlns:a16="http://schemas.microsoft.com/office/drawing/2014/main" id="{4032D15C-F6C9-C95A-2C98-DDEDF957F613}"/>
                    </a:ext>
                  </a:extLst>
                </p:cNvPr>
                <p:cNvSpPr>
                  <a:spLocks/>
                </p:cNvSpPr>
                <p:nvPr/>
              </p:nvSpPr>
              <p:spPr bwMode="auto">
                <a:xfrm>
                  <a:off x="3157" y="2109"/>
                  <a:ext cx="83" cy="83"/>
                </a:xfrm>
                <a:custGeom>
                  <a:avLst/>
                  <a:gdLst>
                    <a:gd name="T0" fmla="*/ 83 w 83"/>
                    <a:gd name="T1" fmla="*/ 0 h 83"/>
                    <a:gd name="T2" fmla="*/ 42 w 83"/>
                    <a:gd name="T3" fmla="*/ 83 h 83"/>
                    <a:gd name="T4" fmla="*/ 0 w 83"/>
                    <a:gd name="T5" fmla="*/ 0 h 83"/>
                    <a:gd name="T6" fmla="*/ 83 w 83"/>
                    <a:gd name="T7" fmla="*/ 0 h 83"/>
                    <a:gd name="T8" fmla="*/ 0 60000 65536"/>
                    <a:gd name="T9" fmla="*/ 0 60000 65536"/>
                    <a:gd name="T10" fmla="*/ 0 60000 65536"/>
                    <a:gd name="T11" fmla="*/ 0 60000 65536"/>
                    <a:gd name="T12" fmla="*/ 0 w 83"/>
                    <a:gd name="T13" fmla="*/ 0 h 83"/>
                    <a:gd name="T14" fmla="*/ 83 w 83"/>
                    <a:gd name="T15" fmla="*/ 83 h 83"/>
                  </a:gdLst>
                  <a:ahLst/>
                  <a:cxnLst>
                    <a:cxn ang="T8">
                      <a:pos x="T0" y="T1"/>
                    </a:cxn>
                    <a:cxn ang="T9">
                      <a:pos x="T2" y="T3"/>
                    </a:cxn>
                    <a:cxn ang="T10">
                      <a:pos x="T4" y="T5"/>
                    </a:cxn>
                    <a:cxn ang="T11">
                      <a:pos x="T6" y="T7"/>
                    </a:cxn>
                  </a:cxnLst>
                  <a:rect l="T12" t="T13" r="T14" b="T15"/>
                  <a:pathLst>
                    <a:path w="83" h="83">
                      <a:moveTo>
                        <a:pt x="83" y="0"/>
                      </a:moveTo>
                      <a:lnTo>
                        <a:pt x="42" y="83"/>
                      </a:lnTo>
                      <a:lnTo>
                        <a:pt x="0" y="0"/>
                      </a:lnTo>
                      <a:lnTo>
                        <a:pt x="83" y="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90" name="Rectangle 289">
                  <a:extLst>
                    <a:ext uri="{FF2B5EF4-FFF2-40B4-BE49-F238E27FC236}">
                      <a16:creationId xmlns:a16="http://schemas.microsoft.com/office/drawing/2014/main" id="{5069B886-96B5-BC06-E1B6-A0462D39E57A}"/>
                    </a:ext>
                  </a:extLst>
                </p:cNvPr>
                <p:cNvSpPr>
                  <a:spLocks noChangeArrowheads="1"/>
                </p:cNvSpPr>
                <p:nvPr/>
              </p:nvSpPr>
              <p:spPr bwMode="auto">
                <a:xfrm>
                  <a:off x="2473" y="2195"/>
                  <a:ext cx="1453"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91" name="Rectangle 290">
                  <a:extLst>
                    <a:ext uri="{FF2B5EF4-FFF2-40B4-BE49-F238E27FC236}">
                      <a16:creationId xmlns:a16="http://schemas.microsoft.com/office/drawing/2014/main" id="{41F3D717-F80C-DA4E-4D53-B29061EA2123}"/>
                    </a:ext>
                  </a:extLst>
                </p:cNvPr>
                <p:cNvSpPr>
                  <a:spLocks noChangeArrowheads="1"/>
                </p:cNvSpPr>
                <p:nvPr/>
              </p:nvSpPr>
              <p:spPr bwMode="auto">
                <a:xfrm>
                  <a:off x="2473" y="2195"/>
                  <a:ext cx="1453" cy="249"/>
                </a:xfrm>
                <a:prstGeom prst="rect">
                  <a:avLst/>
                </a:prstGeom>
                <a:noFill/>
                <a:ln w="3175" cap="rnd">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92" name="Rectangle 291">
                  <a:extLst>
                    <a:ext uri="{FF2B5EF4-FFF2-40B4-BE49-F238E27FC236}">
                      <a16:creationId xmlns:a16="http://schemas.microsoft.com/office/drawing/2014/main" id="{71494E18-1CCA-1C35-B240-8C263E42F2B6}"/>
                    </a:ext>
                  </a:extLst>
                </p:cNvPr>
                <p:cNvSpPr>
                  <a:spLocks noChangeArrowheads="1"/>
                </p:cNvSpPr>
                <p:nvPr/>
              </p:nvSpPr>
              <p:spPr bwMode="auto">
                <a:xfrm>
                  <a:off x="2689" y="2195"/>
                  <a:ext cx="71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Coronary plaque</a:t>
                  </a:r>
                  <a:endParaRPr lang="en-US" altLang="en-US" dirty="0">
                    <a:solidFill>
                      <a:srgbClr val="000000"/>
                    </a:solidFill>
                    <a:latin typeface="Arial" panose="020B0604020202020204" pitchFamily="34" charset="0"/>
                    <a:cs typeface="Arial" panose="020B0604020202020204" pitchFamily="34" charset="0"/>
                  </a:endParaRPr>
                </a:p>
              </p:txBody>
            </p:sp>
            <p:sp>
              <p:nvSpPr>
                <p:cNvPr id="293" name="Rectangle 292">
                  <a:extLst>
                    <a:ext uri="{FF2B5EF4-FFF2-40B4-BE49-F238E27FC236}">
                      <a16:creationId xmlns:a16="http://schemas.microsoft.com/office/drawing/2014/main" id="{18EC8854-A8A4-310C-F892-B7D9CBFEF833}"/>
                    </a:ext>
                  </a:extLst>
                </p:cNvPr>
                <p:cNvSpPr>
                  <a:spLocks noChangeArrowheads="1"/>
                </p:cNvSpPr>
                <p:nvPr/>
              </p:nvSpPr>
              <p:spPr bwMode="auto">
                <a:xfrm>
                  <a:off x="3337" y="2195"/>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94" name="Rectangle 293">
                  <a:extLst>
                    <a:ext uri="{FF2B5EF4-FFF2-40B4-BE49-F238E27FC236}">
                      <a16:creationId xmlns:a16="http://schemas.microsoft.com/office/drawing/2014/main" id="{F99E5112-238E-4682-8BF0-B93700EAB911}"/>
                    </a:ext>
                  </a:extLst>
                </p:cNvPr>
                <p:cNvSpPr>
                  <a:spLocks noChangeArrowheads="1"/>
                </p:cNvSpPr>
                <p:nvPr/>
              </p:nvSpPr>
              <p:spPr bwMode="auto">
                <a:xfrm>
                  <a:off x="3383" y="2195"/>
                  <a:ext cx="3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vascular </a:t>
                  </a:r>
                  <a:endParaRPr lang="en-US" altLang="en-US" dirty="0">
                    <a:solidFill>
                      <a:srgbClr val="000000"/>
                    </a:solidFill>
                    <a:latin typeface="Arial" panose="020B0604020202020204" pitchFamily="34" charset="0"/>
                    <a:cs typeface="Arial" panose="020B0604020202020204" pitchFamily="34" charset="0"/>
                  </a:endParaRPr>
                </a:p>
              </p:txBody>
            </p:sp>
            <p:sp>
              <p:nvSpPr>
                <p:cNvPr id="295" name="Rectangle 294">
                  <a:extLst>
                    <a:ext uri="{FF2B5EF4-FFF2-40B4-BE49-F238E27FC236}">
                      <a16:creationId xmlns:a16="http://schemas.microsoft.com/office/drawing/2014/main" id="{BEDECF77-BBEA-5202-337B-FBAA236CA10B}"/>
                    </a:ext>
                  </a:extLst>
                </p:cNvPr>
                <p:cNvSpPr>
                  <a:spLocks noChangeArrowheads="1"/>
                </p:cNvSpPr>
                <p:nvPr/>
              </p:nvSpPr>
              <p:spPr bwMode="auto">
                <a:xfrm>
                  <a:off x="2545" y="2313"/>
                  <a:ext cx="5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inflammation</a:t>
                  </a:r>
                  <a:endParaRPr lang="en-US" altLang="en-US" dirty="0">
                    <a:solidFill>
                      <a:srgbClr val="000000"/>
                    </a:solidFill>
                    <a:latin typeface="Arial" panose="020B0604020202020204" pitchFamily="34" charset="0"/>
                    <a:cs typeface="Arial" panose="020B0604020202020204" pitchFamily="34" charset="0"/>
                  </a:endParaRPr>
                </a:p>
              </p:txBody>
            </p:sp>
            <p:sp>
              <p:nvSpPr>
                <p:cNvPr id="296" name="Rectangle 295">
                  <a:extLst>
                    <a:ext uri="{FF2B5EF4-FFF2-40B4-BE49-F238E27FC236}">
                      <a16:creationId xmlns:a16="http://schemas.microsoft.com/office/drawing/2014/main" id="{F7D7EB97-5015-2530-2D06-E9E593C41A70}"/>
                    </a:ext>
                  </a:extLst>
                </p:cNvPr>
                <p:cNvSpPr>
                  <a:spLocks noChangeArrowheads="1"/>
                </p:cNvSpPr>
                <p:nvPr/>
              </p:nvSpPr>
              <p:spPr bwMode="auto">
                <a:xfrm>
                  <a:off x="3075" y="2313"/>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97" name="Rectangle 296">
                  <a:extLst>
                    <a:ext uri="{FF2B5EF4-FFF2-40B4-BE49-F238E27FC236}">
                      <a16:creationId xmlns:a16="http://schemas.microsoft.com/office/drawing/2014/main" id="{8D7DB26A-031C-756A-318E-B5240E787C57}"/>
                    </a:ext>
                  </a:extLst>
                </p:cNvPr>
                <p:cNvSpPr>
                  <a:spLocks noChangeArrowheads="1"/>
                </p:cNvSpPr>
                <p:nvPr/>
              </p:nvSpPr>
              <p:spPr bwMode="auto">
                <a:xfrm>
                  <a:off x="3121" y="2313"/>
                  <a:ext cx="77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immune activation</a:t>
                  </a:r>
                  <a:endParaRPr lang="en-US" altLang="en-US" dirty="0">
                    <a:solidFill>
                      <a:srgbClr val="000000"/>
                    </a:solidFill>
                    <a:latin typeface="Arial" panose="020B0604020202020204" pitchFamily="34" charset="0"/>
                    <a:cs typeface="Arial" panose="020B0604020202020204" pitchFamily="34" charset="0"/>
                  </a:endParaRPr>
                </a:p>
              </p:txBody>
            </p:sp>
            <p:sp>
              <p:nvSpPr>
                <p:cNvPr id="298" name="Rectangle 297">
                  <a:extLst>
                    <a:ext uri="{FF2B5EF4-FFF2-40B4-BE49-F238E27FC236}">
                      <a16:creationId xmlns:a16="http://schemas.microsoft.com/office/drawing/2014/main" id="{20039183-A203-E06F-96C6-A9A6481340F3}"/>
                    </a:ext>
                  </a:extLst>
                </p:cNvPr>
                <p:cNvSpPr>
                  <a:spLocks noChangeArrowheads="1"/>
                </p:cNvSpPr>
                <p:nvPr/>
              </p:nvSpPr>
              <p:spPr bwMode="auto">
                <a:xfrm>
                  <a:off x="3160" y="2733"/>
                  <a:ext cx="472"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99" name="Rectangle 298">
                  <a:extLst>
                    <a:ext uri="{FF2B5EF4-FFF2-40B4-BE49-F238E27FC236}">
                      <a16:creationId xmlns:a16="http://schemas.microsoft.com/office/drawing/2014/main" id="{9BA487EC-60E7-58D4-1012-1C6C98B627D8}"/>
                    </a:ext>
                  </a:extLst>
                </p:cNvPr>
                <p:cNvSpPr>
                  <a:spLocks noChangeArrowheads="1"/>
                </p:cNvSpPr>
                <p:nvPr/>
              </p:nvSpPr>
              <p:spPr bwMode="auto">
                <a:xfrm>
                  <a:off x="3160" y="2733"/>
                  <a:ext cx="472"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300" name="Rectangle 299">
                  <a:extLst>
                    <a:ext uri="{FF2B5EF4-FFF2-40B4-BE49-F238E27FC236}">
                      <a16:creationId xmlns:a16="http://schemas.microsoft.com/office/drawing/2014/main" id="{12F5B23C-4524-47C5-82B3-39F010EA767B}"/>
                    </a:ext>
                  </a:extLst>
                </p:cNvPr>
                <p:cNvSpPr>
                  <a:spLocks noChangeArrowheads="1"/>
                </p:cNvSpPr>
                <p:nvPr/>
              </p:nvSpPr>
              <p:spPr bwMode="auto">
                <a:xfrm>
                  <a:off x="3278" y="2746"/>
                  <a:ext cx="23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Stroke</a:t>
                  </a:r>
                  <a:endParaRPr lang="en-US" altLang="en-US" dirty="0">
                    <a:solidFill>
                      <a:srgbClr val="000000"/>
                    </a:solidFill>
                    <a:latin typeface="Arial" panose="020B0604020202020204" pitchFamily="34" charset="0"/>
                    <a:cs typeface="Arial" panose="020B0604020202020204" pitchFamily="34" charset="0"/>
                  </a:endParaRPr>
                </a:p>
              </p:txBody>
            </p:sp>
            <p:sp>
              <p:nvSpPr>
                <p:cNvPr id="301" name="Freeform 300">
                  <a:extLst>
                    <a:ext uri="{FF2B5EF4-FFF2-40B4-BE49-F238E27FC236}">
                      <a16:creationId xmlns:a16="http://schemas.microsoft.com/office/drawing/2014/main" id="{8370F4E5-35DB-B2DB-D763-A874EECD6E49}"/>
                    </a:ext>
                  </a:extLst>
                </p:cNvPr>
                <p:cNvSpPr>
                  <a:spLocks/>
                </p:cNvSpPr>
                <p:nvPr/>
              </p:nvSpPr>
              <p:spPr bwMode="auto">
                <a:xfrm>
                  <a:off x="2277" y="1689"/>
                  <a:ext cx="118" cy="946"/>
                </a:xfrm>
                <a:custGeom>
                  <a:avLst/>
                  <a:gdLst>
                    <a:gd name="T0" fmla="*/ 59 w 118"/>
                    <a:gd name="T1" fmla="*/ 946 h 946"/>
                    <a:gd name="T2" fmla="*/ 118 w 118"/>
                    <a:gd name="T3" fmla="*/ 887 h 946"/>
                    <a:gd name="T4" fmla="*/ 78 w 118"/>
                    <a:gd name="T5" fmla="*/ 887 h 946"/>
                    <a:gd name="T6" fmla="*/ 78 w 118"/>
                    <a:gd name="T7" fmla="*/ 0 h 946"/>
                    <a:gd name="T8" fmla="*/ 39 w 118"/>
                    <a:gd name="T9" fmla="*/ 0 h 946"/>
                    <a:gd name="T10" fmla="*/ 39 w 118"/>
                    <a:gd name="T11" fmla="*/ 887 h 946"/>
                    <a:gd name="T12" fmla="*/ 0 w 118"/>
                    <a:gd name="T13" fmla="*/ 887 h 946"/>
                    <a:gd name="T14" fmla="*/ 59 w 118"/>
                    <a:gd name="T15" fmla="*/ 9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302" name="Freeform 301">
                  <a:extLst>
                    <a:ext uri="{FF2B5EF4-FFF2-40B4-BE49-F238E27FC236}">
                      <a16:creationId xmlns:a16="http://schemas.microsoft.com/office/drawing/2014/main" id="{711124D9-48BB-24D1-3C33-02DCEB945519}"/>
                    </a:ext>
                  </a:extLst>
                </p:cNvPr>
                <p:cNvSpPr>
                  <a:spLocks/>
                </p:cNvSpPr>
                <p:nvPr/>
              </p:nvSpPr>
              <p:spPr bwMode="auto">
                <a:xfrm>
                  <a:off x="4005" y="1689"/>
                  <a:ext cx="111" cy="946"/>
                </a:xfrm>
                <a:custGeom>
                  <a:avLst/>
                  <a:gdLst>
                    <a:gd name="T0" fmla="*/ 52 w 111"/>
                    <a:gd name="T1" fmla="*/ 946 h 946"/>
                    <a:gd name="T2" fmla="*/ 111 w 111"/>
                    <a:gd name="T3" fmla="*/ 887 h 946"/>
                    <a:gd name="T4" fmla="*/ 72 w 111"/>
                    <a:gd name="T5" fmla="*/ 887 h 946"/>
                    <a:gd name="T6" fmla="*/ 78 w 111"/>
                    <a:gd name="T7" fmla="*/ 0 h 946"/>
                    <a:gd name="T8" fmla="*/ 39 w 111"/>
                    <a:gd name="T9" fmla="*/ 0 h 946"/>
                    <a:gd name="T10" fmla="*/ 33 w 111"/>
                    <a:gd name="T11" fmla="*/ 887 h 946"/>
                    <a:gd name="T12" fmla="*/ 0 w 111"/>
                    <a:gd name="T13" fmla="*/ 887 h 946"/>
                    <a:gd name="T14" fmla="*/ 52 w 111"/>
                    <a:gd name="T15" fmla="*/ 9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946"/>
                    <a:gd name="T26" fmla="*/ 111 w 111"/>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946">
                      <a:moveTo>
                        <a:pt x="52" y="946"/>
                      </a:moveTo>
                      <a:lnTo>
                        <a:pt x="111" y="887"/>
                      </a:lnTo>
                      <a:lnTo>
                        <a:pt x="72" y="887"/>
                      </a:lnTo>
                      <a:lnTo>
                        <a:pt x="78" y="0"/>
                      </a:lnTo>
                      <a:lnTo>
                        <a:pt x="39" y="0"/>
                      </a:lnTo>
                      <a:lnTo>
                        <a:pt x="33" y="887"/>
                      </a:lnTo>
                      <a:lnTo>
                        <a:pt x="0" y="887"/>
                      </a:lnTo>
                      <a:lnTo>
                        <a:pt x="52"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303" name="Rectangle 302">
                  <a:extLst>
                    <a:ext uri="{FF2B5EF4-FFF2-40B4-BE49-F238E27FC236}">
                      <a16:creationId xmlns:a16="http://schemas.microsoft.com/office/drawing/2014/main" id="{C0BB917D-936A-7CAE-3EA6-3B84913782F0}"/>
                    </a:ext>
                  </a:extLst>
                </p:cNvPr>
                <p:cNvSpPr>
                  <a:spLocks noChangeArrowheads="1"/>
                </p:cNvSpPr>
                <p:nvPr/>
              </p:nvSpPr>
              <p:spPr bwMode="auto">
                <a:xfrm>
                  <a:off x="3462" y="3954"/>
                  <a:ext cx="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grpSp>
        </p:grpSp>
        <p:grpSp>
          <p:nvGrpSpPr>
            <p:cNvPr id="141" name="Group 140">
              <a:extLst>
                <a:ext uri="{FF2B5EF4-FFF2-40B4-BE49-F238E27FC236}">
                  <a16:creationId xmlns:a16="http://schemas.microsoft.com/office/drawing/2014/main" id="{792A0AB3-A430-F6B7-E414-9A9DF0BD4AA2}"/>
                </a:ext>
              </a:extLst>
            </p:cNvPr>
            <p:cNvGrpSpPr>
              <a:grpSpLocks/>
            </p:cNvGrpSpPr>
            <p:nvPr/>
          </p:nvGrpSpPr>
          <p:grpSpPr bwMode="auto">
            <a:xfrm>
              <a:off x="948" y="652"/>
              <a:ext cx="4428" cy="3399"/>
              <a:chOff x="948" y="652"/>
              <a:chExt cx="4428" cy="3399"/>
            </a:xfrm>
          </p:grpSpPr>
          <p:sp>
            <p:nvSpPr>
              <p:cNvPr id="142" name="Rectangle 141">
                <a:extLst>
                  <a:ext uri="{FF2B5EF4-FFF2-40B4-BE49-F238E27FC236}">
                    <a16:creationId xmlns:a16="http://schemas.microsoft.com/office/drawing/2014/main" id="{A11394D1-EFBA-F961-99FB-6FAB339FF2A9}"/>
                  </a:ext>
                </a:extLst>
              </p:cNvPr>
              <p:cNvSpPr>
                <a:spLocks noChangeArrowheads="1"/>
              </p:cNvSpPr>
              <p:nvPr/>
            </p:nvSpPr>
            <p:spPr bwMode="auto">
              <a:xfrm>
                <a:off x="948" y="652"/>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4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grpSp>
            <p:nvGrpSpPr>
              <p:cNvPr id="143" name="Group 142">
                <a:extLst>
                  <a:ext uri="{FF2B5EF4-FFF2-40B4-BE49-F238E27FC236}">
                    <a16:creationId xmlns:a16="http://schemas.microsoft.com/office/drawing/2014/main" id="{4091709C-71D6-E5C3-1C51-D519D746272E}"/>
                  </a:ext>
                </a:extLst>
              </p:cNvPr>
              <p:cNvGrpSpPr>
                <a:grpSpLocks/>
              </p:cNvGrpSpPr>
              <p:nvPr/>
            </p:nvGrpSpPr>
            <p:grpSpPr bwMode="auto">
              <a:xfrm>
                <a:off x="1171" y="665"/>
                <a:ext cx="4205" cy="3386"/>
                <a:chOff x="1171" y="665"/>
                <a:chExt cx="4205" cy="3386"/>
              </a:xfrm>
            </p:grpSpPr>
            <p:sp>
              <p:nvSpPr>
                <p:cNvPr id="144" name="Rectangle 143">
                  <a:extLst>
                    <a:ext uri="{FF2B5EF4-FFF2-40B4-BE49-F238E27FC236}">
                      <a16:creationId xmlns:a16="http://schemas.microsoft.com/office/drawing/2014/main" id="{8458FE46-892B-8FC4-98CC-5A5A6923987C}"/>
                    </a:ext>
                  </a:extLst>
                </p:cNvPr>
                <p:cNvSpPr>
                  <a:spLocks noChangeArrowheads="1"/>
                </p:cNvSpPr>
                <p:nvPr/>
              </p:nvSpPr>
              <p:spPr bwMode="auto">
                <a:xfrm>
                  <a:off x="1668" y="1453"/>
                  <a:ext cx="3660" cy="289"/>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45" name="Rectangle 144">
                  <a:extLst>
                    <a:ext uri="{FF2B5EF4-FFF2-40B4-BE49-F238E27FC236}">
                      <a16:creationId xmlns:a16="http://schemas.microsoft.com/office/drawing/2014/main" id="{248835AF-D834-EE74-46BD-82800A7BE838}"/>
                    </a:ext>
                  </a:extLst>
                </p:cNvPr>
                <p:cNvSpPr>
                  <a:spLocks noChangeArrowheads="1"/>
                </p:cNvSpPr>
                <p:nvPr/>
              </p:nvSpPr>
              <p:spPr bwMode="auto">
                <a:xfrm>
                  <a:off x="4712" y="1545"/>
                  <a:ext cx="4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Intervention</a:t>
                  </a:r>
                  <a:endParaRPr lang="en-US" altLang="en-US" dirty="0">
                    <a:solidFill>
                      <a:srgbClr val="000000"/>
                    </a:solidFill>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4E58D5D1-EE09-928E-DC89-D3F7FA96C7B2}"/>
                    </a:ext>
                  </a:extLst>
                </p:cNvPr>
                <p:cNvSpPr>
                  <a:spLocks noChangeArrowheads="1"/>
                </p:cNvSpPr>
                <p:nvPr/>
              </p:nvSpPr>
              <p:spPr bwMode="auto">
                <a:xfrm>
                  <a:off x="1432" y="2635"/>
                  <a:ext cx="3944" cy="30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3FB252B2-A305-5D2C-8B07-464796EAE533}"/>
                    </a:ext>
                  </a:extLst>
                </p:cNvPr>
                <p:cNvSpPr>
                  <a:spLocks noChangeArrowheads="1"/>
                </p:cNvSpPr>
                <p:nvPr/>
              </p:nvSpPr>
              <p:spPr bwMode="auto">
                <a:xfrm>
                  <a:off x="4889" y="2687"/>
                  <a:ext cx="31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Clinical </a:t>
                  </a:r>
                  <a:endParaRPr lang="en-US" altLang="en-US" dirty="0">
                    <a:solidFill>
                      <a:srgbClr val="000000"/>
                    </a:solidFill>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1E37A66C-5C5F-6D23-E57F-19F79C05D27C}"/>
                    </a:ext>
                  </a:extLst>
                </p:cNvPr>
                <p:cNvSpPr>
                  <a:spLocks noChangeArrowheads="1"/>
                </p:cNvSpPr>
                <p:nvPr/>
              </p:nvSpPr>
              <p:spPr bwMode="auto">
                <a:xfrm>
                  <a:off x="4526" y="2792"/>
                  <a:ext cx="73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Primary Endpoint  </a:t>
                  </a:r>
                  <a:endParaRPr lang="en-US" altLang="en-US" dirty="0">
                    <a:solidFill>
                      <a:srgbClr val="000000"/>
                    </a:solidFill>
                    <a:latin typeface="Arial" panose="020B0604020202020204" pitchFamily="34" charset="0"/>
                    <a:cs typeface="Arial" panose="020B0604020202020204" pitchFamily="34" charset="0"/>
                  </a:endParaRPr>
                </a:p>
              </p:txBody>
            </p:sp>
            <p:sp>
              <p:nvSpPr>
                <p:cNvPr id="149" name="Line 134">
                  <a:extLst>
                    <a:ext uri="{FF2B5EF4-FFF2-40B4-BE49-F238E27FC236}">
                      <a16:creationId xmlns:a16="http://schemas.microsoft.com/office/drawing/2014/main" id="{4F3137C1-E4E7-B6F0-68F8-34BFA730BF3C}"/>
                    </a:ext>
                  </a:extLst>
                </p:cNvPr>
                <p:cNvSpPr>
                  <a:spLocks noChangeShapeType="1"/>
                </p:cNvSpPr>
                <p:nvPr/>
              </p:nvSpPr>
              <p:spPr bwMode="auto">
                <a:xfrm flipH="1">
                  <a:off x="1215" y="966"/>
                  <a:ext cx="0" cy="1940"/>
                </a:xfrm>
                <a:prstGeom prst="line">
                  <a:avLst/>
                </a:prstGeom>
                <a:noFill/>
                <a:ln w="301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50" name="Freeform 149">
                  <a:extLst>
                    <a:ext uri="{FF2B5EF4-FFF2-40B4-BE49-F238E27FC236}">
                      <a16:creationId xmlns:a16="http://schemas.microsoft.com/office/drawing/2014/main" id="{D2B83B67-627B-847D-720A-ADC86EC90273}"/>
                    </a:ext>
                  </a:extLst>
                </p:cNvPr>
                <p:cNvSpPr>
                  <a:spLocks/>
                </p:cNvSpPr>
                <p:nvPr/>
              </p:nvSpPr>
              <p:spPr bwMode="auto">
                <a:xfrm>
                  <a:off x="1171" y="2899"/>
                  <a:ext cx="81" cy="123"/>
                </a:xfrm>
                <a:custGeom>
                  <a:avLst/>
                  <a:gdLst>
                    <a:gd name="T0" fmla="*/ 81 w 81"/>
                    <a:gd name="T1" fmla="*/ 0 h 123"/>
                    <a:gd name="T2" fmla="*/ 41 w 81"/>
                    <a:gd name="T3" fmla="*/ 123 h 123"/>
                    <a:gd name="T4" fmla="*/ 0 w 81"/>
                    <a:gd name="T5" fmla="*/ 0 h 123"/>
                    <a:gd name="T6" fmla="*/ 81 w 81"/>
                    <a:gd name="T7" fmla="*/ 0 h 123"/>
                    <a:gd name="T8" fmla="*/ 0 60000 65536"/>
                    <a:gd name="T9" fmla="*/ 0 60000 65536"/>
                    <a:gd name="T10" fmla="*/ 0 60000 65536"/>
                    <a:gd name="T11" fmla="*/ 0 60000 65536"/>
                    <a:gd name="T12" fmla="*/ 0 w 81"/>
                    <a:gd name="T13" fmla="*/ 0 h 123"/>
                    <a:gd name="T14" fmla="*/ 81 w 81"/>
                    <a:gd name="T15" fmla="*/ 123 h 123"/>
                  </a:gdLst>
                  <a:ahLst/>
                  <a:cxnLst>
                    <a:cxn ang="T8">
                      <a:pos x="T0" y="T1"/>
                    </a:cxn>
                    <a:cxn ang="T9">
                      <a:pos x="T2" y="T3"/>
                    </a:cxn>
                    <a:cxn ang="T10">
                      <a:pos x="T4" y="T5"/>
                    </a:cxn>
                    <a:cxn ang="T11">
                      <a:pos x="T6" y="T7"/>
                    </a:cxn>
                  </a:cxnLst>
                  <a:rect l="T12" t="T13" r="T14" b="T15"/>
                  <a:pathLst>
                    <a:path w="81" h="123">
                      <a:moveTo>
                        <a:pt x="81" y="0"/>
                      </a:moveTo>
                      <a:lnTo>
                        <a:pt x="41" y="123"/>
                      </a:lnTo>
                      <a:lnTo>
                        <a:pt x="0"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423DD04E-0C88-CFDB-B82E-7FEB9CC3F80C}"/>
                    </a:ext>
                  </a:extLst>
                </p:cNvPr>
                <p:cNvSpPr>
                  <a:spLocks noChangeArrowheads="1"/>
                </p:cNvSpPr>
                <p:nvPr/>
              </p:nvSpPr>
              <p:spPr bwMode="auto">
                <a:xfrm>
                  <a:off x="1432" y="665"/>
                  <a:ext cx="3896" cy="394"/>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C0D10BB1-6E6B-334B-F29D-4A6203585307}"/>
                    </a:ext>
                  </a:extLst>
                </p:cNvPr>
                <p:cNvSpPr>
                  <a:spLocks noChangeArrowheads="1"/>
                </p:cNvSpPr>
                <p:nvPr/>
              </p:nvSpPr>
              <p:spPr bwMode="auto">
                <a:xfrm>
                  <a:off x="4771" y="704"/>
                  <a:ext cx="4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Screening</a:t>
                  </a:r>
                  <a:endParaRPr lang="en-US" altLang="en-US" dirty="0">
                    <a:solidFill>
                      <a:srgbClr val="000000"/>
                    </a:solidFill>
                    <a:latin typeface="Arial" panose="020B060402020202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69E0CCA6-217C-C2D3-BF88-5C30D11EC02E}"/>
                    </a:ext>
                  </a:extLst>
                </p:cNvPr>
                <p:cNvSpPr>
                  <a:spLocks noChangeArrowheads="1"/>
                </p:cNvSpPr>
                <p:nvPr/>
              </p:nvSpPr>
              <p:spPr bwMode="auto">
                <a:xfrm>
                  <a:off x="5013" y="809"/>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And</a:t>
                  </a:r>
                  <a:endParaRPr lang="en-US" altLang="en-US" dirty="0">
                    <a:solidFill>
                      <a:srgbClr val="000000"/>
                    </a:solidFill>
                    <a:latin typeface="Arial" panose="020B0604020202020204" pitchFamily="34" charset="0"/>
                    <a:cs typeface="Arial" panose="020B0604020202020204" pitchFamily="34" charset="0"/>
                  </a:endParaRPr>
                </a:p>
              </p:txBody>
            </p:sp>
            <p:sp>
              <p:nvSpPr>
                <p:cNvPr id="154" name="Rectangle 153">
                  <a:extLst>
                    <a:ext uri="{FF2B5EF4-FFF2-40B4-BE49-F238E27FC236}">
                      <a16:creationId xmlns:a16="http://schemas.microsoft.com/office/drawing/2014/main" id="{CEFF5F5F-6FB6-74F0-DCBD-21734365D78B}"/>
                    </a:ext>
                  </a:extLst>
                </p:cNvPr>
                <p:cNvSpPr>
                  <a:spLocks noChangeArrowheads="1"/>
                </p:cNvSpPr>
                <p:nvPr/>
              </p:nvSpPr>
              <p:spPr bwMode="auto">
                <a:xfrm>
                  <a:off x="4843" y="914"/>
                  <a:ext cx="33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Consent</a:t>
                  </a:r>
                  <a:endParaRPr lang="en-US" altLang="en-US" dirty="0">
                    <a:solidFill>
                      <a:srgbClr val="000000"/>
                    </a:solidFill>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ED3AA674-749F-F6EF-5700-DCA5028C70DC}"/>
                    </a:ext>
                  </a:extLst>
                </p:cNvPr>
                <p:cNvSpPr>
                  <a:spLocks noChangeArrowheads="1"/>
                </p:cNvSpPr>
                <p:nvPr/>
              </p:nvSpPr>
              <p:spPr bwMode="auto">
                <a:xfrm>
                  <a:off x="1747" y="744"/>
                  <a:ext cx="286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56" name="Rectangle 155">
                  <a:extLst>
                    <a:ext uri="{FF2B5EF4-FFF2-40B4-BE49-F238E27FC236}">
                      <a16:creationId xmlns:a16="http://schemas.microsoft.com/office/drawing/2014/main" id="{9097C5D2-0D39-3362-01C0-8E3B7C6F1418}"/>
                    </a:ext>
                  </a:extLst>
                </p:cNvPr>
                <p:cNvSpPr>
                  <a:spLocks noChangeArrowheads="1"/>
                </p:cNvSpPr>
                <p:nvPr/>
              </p:nvSpPr>
              <p:spPr bwMode="auto">
                <a:xfrm>
                  <a:off x="1747" y="744"/>
                  <a:ext cx="2860" cy="236"/>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57" name="Rectangle 156">
                  <a:extLst>
                    <a:ext uri="{FF2B5EF4-FFF2-40B4-BE49-F238E27FC236}">
                      <a16:creationId xmlns:a16="http://schemas.microsoft.com/office/drawing/2014/main" id="{16D9DC48-72FC-CFB0-9D59-F4FD4E2ACAAC}"/>
                    </a:ext>
                  </a:extLst>
                </p:cNvPr>
                <p:cNvSpPr>
                  <a:spLocks noChangeArrowheads="1"/>
                </p:cNvSpPr>
                <p:nvPr/>
              </p:nvSpPr>
              <p:spPr bwMode="auto">
                <a:xfrm>
                  <a:off x="2880" y="816"/>
                  <a:ext cx="19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158" name="Rectangle 157">
                  <a:extLst>
                    <a:ext uri="{FF2B5EF4-FFF2-40B4-BE49-F238E27FC236}">
                      <a16:creationId xmlns:a16="http://schemas.microsoft.com/office/drawing/2014/main" id="{05D0447F-798F-9F23-5C35-C6093ED0EA6C}"/>
                    </a:ext>
                  </a:extLst>
                </p:cNvPr>
                <p:cNvSpPr>
                  <a:spLocks noChangeArrowheads="1"/>
                </p:cNvSpPr>
                <p:nvPr/>
              </p:nvSpPr>
              <p:spPr bwMode="auto">
                <a:xfrm>
                  <a:off x="1924" y="797"/>
                  <a:ext cx="221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en-US" sz="1400" dirty="0">
                      <a:solidFill>
                        <a:srgbClr val="000000"/>
                      </a:solidFill>
                      <a:latin typeface="Arial" panose="020B0604020202020204" pitchFamily="34" charset="0"/>
                      <a:cs typeface="Arial" panose="020B0604020202020204" pitchFamily="34" charset="0"/>
                    </a:rPr>
                    <a:t>                  PLWH on ART, no known CVD</a:t>
                  </a:r>
                  <a:endParaRPr lang="en-US" altLang="en-US" sz="2400" dirty="0">
                    <a:solidFill>
                      <a:srgbClr val="000000"/>
                    </a:solidFill>
                    <a:latin typeface="Arial" panose="020B0604020202020204" pitchFamily="34" charset="0"/>
                    <a:cs typeface="Arial" panose="020B0604020202020204" pitchFamily="34" charset="0"/>
                  </a:endParaRPr>
                </a:p>
              </p:txBody>
            </p:sp>
            <p:sp>
              <p:nvSpPr>
                <p:cNvPr id="159" name="Rectangle 158">
                  <a:extLst>
                    <a:ext uri="{FF2B5EF4-FFF2-40B4-BE49-F238E27FC236}">
                      <a16:creationId xmlns:a16="http://schemas.microsoft.com/office/drawing/2014/main" id="{239E929F-34B5-D6D0-529E-93FC9E725DE6}"/>
                    </a:ext>
                  </a:extLst>
                </p:cNvPr>
                <p:cNvSpPr>
                  <a:spLocks noChangeArrowheads="1"/>
                </p:cNvSpPr>
                <p:nvPr/>
              </p:nvSpPr>
              <p:spPr bwMode="auto">
                <a:xfrm>
                  <a:off x="3481" y="1513"/>
                  <a:ext cx="1139"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8D64FB57-C35F-BDB1-79AD-8BFCCAEB7C21}"/>
                    </a:ext>
                  </a:extLst>
                </p:cNvPr>
                <p:cNvSpPr>
                  <a:spLocks noChangeArrowheads="1"/>
                </p:cNvSpPr>
                <p:nvPr/>
              </p:nvSpPr>
              <p:spPr bwMode="auto">
                <a:xfrm>
                  <a:off x="3475" y="1499"/>
                  <a:ext cx="1139" cy="190"/>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1" name="Rectangle 160">
                  <a:extLst>
                    <a:ext uri="{FF2B5EF4-FFF2-40B4-BE49-F238E27FC236}">
                      <a16:creationId xmlns:a16="http://schemas.microsoft.com/office/drawing/2014/main" id="{BA44E229-E696-C57B-88D4-14ACAEC33E9B}"/>
                    </a:ext>
                  </a:extLst>
                </p:cNvPr>
                <p:cNvSpPr>
                  <a:spLocks noChangeArrowheads="1"/>
                </p:cNvSpPr>
                <p:nvPr/>
              </p:nvSpPr>
              <p:spPr bwMode="auto">
                <a:xfrm>
                  <a:off x="3552" y="153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575B3D33-1CFA-BBF2-E10E-6FA32D9AC0E9}"/>
                    </a:ext>
                  </a:extLst>
                </p:cNvPr>
                <p:cNvSpPr>
                  <a:spLocks noChangeArrowheads="1"/>
                </p:cNvSpPr>
                <p:nvPr/>
              </p:nvSpPr>
              <p:spPr bwMode="auto">
                <a:xfrm>
                  <a:off x="4162" y="153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3" name="Rectangle 162">
                  <a:extLst>
                    <a:ext uri="{FF2B5EF4-FFF2-40B4-BE49-F238E27FC236}">
                      <a16:creationId xmlns:a16="http://schemas.microsoft.com/office/drawing/2014/main" id="{746619E0-7EC5-4893-D621-A9F0AEB8FB55}"/>
                    </a:ext>
                  </a:extLst>
                </p:cNvPr>
                <p:cNvSpPr>
                  <a:spLocks noChangeArrowheads="1"/>
                </p:cNvSpPr>
                <p:nvPr/>
              </p:nvSpPr>
              <p:spPr bwMode="auto">
                <a:xfrm>
                  <a:off x="3901" y="1543"/>
                  <a:ext cx="44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Placebo</a:t>
                  </a:r>
                  <a:endParaRPr lang="en-US" altLang="en-US" dirty="0">
                    <a:solidFill>
                      <a:srgbClr val="000000"/>
                    </a:solidFill>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6EDB35D5-3807-0B11-E6C0-624FAB8B5F70}"/>
                    </a:ext>
                  </a:extLst>
                </p:cNvPr>
                <p:cNvSpPr>
                  <a:spLocks noChangeArrowheads="1"/>
                </p:cNvSpPr>
                <p:nvPr/>
              </p:nvSpPr>
              <p:spPr bwMode="auto">
                <a:xfrm>
                  <a:off x="4306" y="1536"/>
                  <a:ext cx="2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5" name="Rectangle 164">
                  <a:extLst>
                    <a:ext uri="{FF2B5EF4-FFF2-40B4-BE49-F238E27FC236}">
                      <a16:creationId xmlns:a16="http://schemas.microsoft.com/office/drawing/2014/main" id="{CA13EFC5-33C5-A7A5-5809-392E4C83891A}"/>
                    </a:ext>
                  </a:extLst>
                </p:cNvPr>
                <p:cNvSpPr>
                  <a:spLocks noChangeArrowheads="1"/>
                </p:cNvSpPr>
                <p:nvPr/>
              </p:nvSpPr>
              <p:spPr bwMode="auto">
                <a:xfrm>
                  <a:off x="1747" y="1499"/>
                  <a:ext cx="1178"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6" name="Rectangle 165">
                  <a:extLst>
                    <a:ext uri="{FF2B5EF4-FFF2-40B4-BE49-F238E27FC236}">
                      <a16:creationId xmlns:a16="http://schemas.microsoft.com/office/drawing/2014/main" id="{32870A2F-5B3D-72A8-40F8-06B1AABC9601}"/>
                    </a:ext>
                  </a:extLst>
                </p:cNvPr>
                <p:cNvSpPr>
                  <a:spLocks noChangeArrowheads="1"/>
                </p:cNvSpPr>
                <p:nvPr/>
              </p:nvSpPr>
              <p:spPr bwMode="auto">
                <a:xfrm>
                  <a:off x="1747" y="1499"/>
                  <a:ext cx="1178" cy="190"/>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7" name="Rectangle 166">
                  <a:extLst>
                    <a:ext uri="{FF2B5EF4-FFF2-40B4-BE49-F238E27FC236}">
                      <a16:creationId xmlns:a16="http://schemas.microsoft.com/office/drawing/2014/main" id="{039C8AB1-D955-C401-EB00-0A16830C55D6}"/>
                    </a:ext>
                  </a:extLst>
                </p:cNvPr>
                <p:cNvSpPr>
                  <a:spLocks noChangeArrowheads="1"/>
                </p:cNvSpPr>
                <p:nvPr/>
              </p:nvSpPr>
              <p:spPr bwMode="auto">
                <a:xfrm>
                  <a:off x="1853" y="1531"/>
                  <a:ext cx="84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Pitavastatin 4 mg/day</a:t>
                  </a:r>
                  <a:endParaRPr lang="en-US" altLang="en-US" dirty="0">
                    <a:solidFill>
                      <a:srgbClr val="000000"/>
                    </a:solidFill>
                    <a:latin typeface="Arial" panose="020B0604020202020204" pitchFamily="34" charset="0"/>
                    <a:cs typeface="Arial" panose="020B0604020202020204" pitchFamily="34" charset="0"/>
                  </a:endParaRPr>
                </a:p>
              </p:txBody>
            </p:sp>
            <p:sp>
              <p:nvSpPr>
                <p:cNvPr id="168" name="Rectangle 167">
                  <a:extLst>
                    <a:ext uri="{FF2B5EF4-FFF2-40B4-BE49-F238E27FC236}">
                      <a16:creationId xmlns:a16="http://schemas.microsoft.com/office/drawing/2014/main" id="{49A2C880-B8F3-D49C-9E21-6A14E4300A20}"/>
                    </a:ext>
                  </a:extLst>
                </p:cNvPr>
                <p:cNvSpPr>
                  <a:spLocks noChangeArrowheads="1"/>
                </p:cNvSpPr>
                <p:nvPr/>
              </p:nvSpPr>
              <p:spPr bwMode="auto">
                <a:xfrm>
                  <a:off x="1920" y="2736"/>
                  <a:ext cx="275" cy="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69" name="Rectangle 168">
                  <a:extLst>
                    <a:ext uri="{FF2B5EF4-FFF2-40B4-BE49-F238E27FC236}">
                      <a16:creationId xmlns:a16="http://schemas.microsoft.com/office/drawing/2014/main" id="{9F740677-5646-4498-EC2E-951CB182C02A}"/>
                    </a:ext>
                  </a:extLst>
                </p:cNvPr>
                <p:cNvSpPr>
                  <a:spLocks noChangeArrowheads="1"/>
                </p:cNvSpPr>
                <p:nvPr/>
              </p:nvSpPr>
              <p:spPr bwMode="auto">
                <a:xfrm>
                  <a:off x="1920" y="2727"/>
                  <a:ext cx="275" cy="124"/>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0" name="Rectangle 169">
                  <a:extLst>
                    <a:ext uri="{FF2B5EF4-FFF2-40B4-BE49-F238E27FC236}">
                      <a16:creationId xmlns:a16="http://schemas.microsoft.com/office/drawing/2014/main" id="{9616C4BB-8EFD-D1D3-3AF0-832827BD2314}"/>
                    </a:ext>
                  </a:extLst>
                </p:cNvPr>
                <p:cNvSpPr>
                  <a:spLocks noChangeArrowheads="1"/>
                </p:cNvSpPr>
                <p:nvPr/>
              </p:nvSpPr>
              <p:spPr bwMode="auto">
                <a:xfrm>
                  <a:off x="2016" y="2740"/>
                  <a:ext cx="11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MI</a:t>
                  </a:r>
                  <a:endParaRPr lang="en-US" altLang="en-US" dirty="0">
                    <a:solidFill>
                      <a:srgbClr val="000000"/>
                    </a:solidFill>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D6FB86B8-504F-7C7F-83EC-09B10B0A334B}"/>
                    </a:ext>
                  </a:extLst>
                </p:cNvPr>
                <p:cNvSpPr>
                  <a:spLocks noChangeArrowheads="1"/>
                </p:cNvSpPr>
                <p:nvPr/>
              </p:nvSpPr>
              <p:spPr bwMode="auto">
                <a:xfrm>
                  <a:off x="1440" y="2727"/>
                  <a:ext cx="432" cy="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2" name="Rectangle 171">
                  <a:extLst>
                    <a:ext uri="{FF2B5EF4-FFF2-40B4-BE49-F238E27FC236}">
                      <a16:creationId xmlns:a16="http://schemas.microsoft.com/office/drawing/2014/main" id="{6F5439E9-04BE-6E15-4E4A-BFC4805FE391}"/>
                    </a:ext>
                  </a:extLst>
                </p:cNvPr>
                <p:cNvSpPr>
                  <a:spLocks noChangeArrowheads="1"/>
                </p:cNvSpPr>
                <p:nvPr/>
              </p:nvSpPr>
              <p:spPr bwMode="auto">
                <a:xfrm>
                  <a:off x="1440" y="2727"/>
                  <a:ext cx="432" cy="124"/>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3" name="Rectangle 172">
                  <a:extLst>
                    <a:ext uri="{FF2B5EF4-FFF2-40B4-BE49-F238E27FC236}">
                      <a16:creationId xmlns:a16="http://schemas.microsoft.com/office/drawing/2014/main" id="{9B949B40-74F1-6400-DCA8-B9D704E4FE8E}"/>
                    </a:ext>
                  </a:extLst>
                </p:cNvPr>
                <p:cNvSpPr>
                  <a:spLocks noChangeArrowheads="1"/>
                </p:cNvSpPr>
                <p:nvPr/>
              </p:nvSpPr>
              <p:spPr bwMode="auto">
                <a:xfrm>
                  <a:off x="1488" y="2740"/>
                  <a:ext cx="3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CV Death</a:t>
                  </a:r>
                  <a:endParaRPr lang="en-US" altLang="en-US" dirty="0">
                    <a:solidFill>
                      <a:srgbClr val="000000"/>
                    </a:solidFill>
                    <a:latin typeface="Arial" panose="020B0604020202020204" pitchFamily="34" charset="0"/>
                    <a:cs typeface="Arial" panose="020B0604020202020204" pitchFamily="34" charset="0"/>
                  </a:endParaRPr>
                </a:p>
              </p:txBody>
            </p:sp>
            <p:sp>
              <p:nvSpPr>
                <p:cNvPr id="174" name="Rectangle 173">
                  <a:extLst>
                    <a:ext uri="{FF2B5EF4-FFF2-40B4-BE49-F238E27FC236}">
                      <a16:creationId xmlns:a16="http://schemas.microsoft.com/office/drawing/2014/main" id="{F61B1C3C-D867-AAEF-926A-D0330B904231}"/>
                    </a:ext>
                  </a:extLst>
                </p:cNvPr>
                <p:cNvSpPr>
                  <a:spLocks noChangeArrowheads="1"/>
                </p:cNvSpPr>
                <p:nvPr/>
              </p:nvSpPr>
              <p:spPr bwMode="auto">
                <a:xfrm>
                  <a:off x="2256" y="2733"/>
                  <a:ext cx="687"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11AB70A2-C335-8C8D-8F8B-EE0523D9CCD4}"/>
                    </a:ext>
                  </a:extLst>
                </p:cNvPr>
                <p:cNvSpPr>
                  <a:spLocks noChangeArrowheads="1"/>
                </p:cNvSpPr>
                <p:nvPr/>
              </p:nvSpPr>
              <p:spPr bwMode="auto">
                <a:xfrm>
                  <a:off x="2256" y="2733"/>
                  <a:ext cx="687"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CDD7F8DB-5B28-B0D7-4FB7-995C7C3A538B}"/>
                    </a:ext>
                  </a:extLst>
                </p:cNvPr>
                <p:cNvSpPr>
                  <a:spLocks noChangeArrowheads="1"/>
                </p:cNvSpPr>
                <p:nvPr/>
              </p:nvSpPr>
              <p:spPr bwMode="auto">
                <a:xfrm>
                  <a:off x="2283" y="2743"/>
                  <a:ext cx="61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Unstable Angina </a:t>
                  </a:r>
                  <a:endParaRPr lang="en-US" altLang="en-US" dirty="0">
                    <a:solidFill>
                      <a:srgbClr val="000000"/>
                    </a:solidFill>
                    <a:latin typeface="Arial" panose="020B0604020202020204" pitchFamily="34" charset="0"/>
                    <a:cs typeface="Arial" panose="020B0604020202020204" pitchFamily="34" charset="0"/>
                  </a:endParaRPr>
                </a:p>
              </p:txBody>
            </p:sp>
            <p:sp>
              <p:nvSpPr>
                <p:cNvPr id="177" name="Rectangle 176">
                  <a:extLst>
                    <a:ext uri="{FF2B5EF4-FFF2-40B4-BE49-F238E27FC236}">
                      <a16:creationId xmlns:a16="http://schemas.microsoft.com/office/drawing/2014/main" id="{8EBD15E9-670E-1D00-79C7-146DCBAE5A61}"/>
                    </a:ext>
                  </a:extLst>
                </p:cNvPr>
                <p:cNvSpPr>
                  <a:spLocks noChangeArrowheads="1"/>
                </p:cNvSpPr>
                <p:nvPr/>
              </p:nvSpPr>
              <p:spPr bwMode="auto">
                <a:xfrm>
                  <a:off x="3504" y="2733"/>
                  <a:ext cx="629"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8" name="Rectangle 177">
                  <a:extLst>
                    <a:ext uri="{FF2B5EF4-FFF2-40B4-BE49-F238E27FC236}">
                      <a16:creationId xmlns:a16="http://schemas.microsoft.com/office/drawing/2014/main" id="{82D5463A-E810-4CE5-CB50-87F0260BE983}"/>
                    </a:ext>
                  </a:extLst>
                </p:cNvPr>
                <p:cNvSpPr>
                  <a:spLocks noChangeArrowheads="1"/>
                </p:cNvSpPr>
                <p:nvPr/>
              </p:nvSpPr>
              <p:spPr bwMode="auto">
                <a:xfrm>
                  <a:off x="3504" y="2736"/>
                  <a:ext cx="629"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DF674909-90D4-45F8-99FB-1FE01E488459}"/>
                    </a:ext>
                  </a:extLst>
                </p:cNvPr>
                <p:cNvSpPr>
                  <a:spLocks noChangeArrowheads="1"/>
                </p:cNvSpPr>
                <p:nvPr/>
              </p:nvSpPr>
              <p:spPr bwMode="auto">
                <a:xfrm>
                  <a:off x="3524" y="2756"/>
                  <a:ext cx="5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Arterial Revasc</a:t>
                  </a:r>
                  <a:endParaRPr lang="en-US" altLang="en-US" dirty="0">
                    <a:solidFill>
                      <a:srgbClr val="000000"/>
                    </a:solidFill>
                    <a:latin typeface="Arial" panose="020B0604020202020204" pitchFamily="34" charset="0"/>
                    <a:cs typeface="Arial" panose="020B0604020202020204" pitchFamily="34" charset="0"/>
                  </a:endParaRPr>
                </a:p>
              </p:txBody>
            </p:sp>
            <p:sp>
              <p:nvSpPr>
                <p:cNvPr id="180" name="Rectangle 179">
                  <a:extLst>
                    <a:ext uri="{FF2B5EF4-FFF2-40B4-BE49-F238E27FC236}">
                      <a16:creationId xmlns:a16="http://schemas.microsoft.com/office/drawing/2014/main" id="{24AF21FB-44BD-26E2-3019-1C2D62C74620}"/>
                    </a:ext>
                  </a:extLst>
                </p:cNvPr>
                <p:cNvSpPr>
                  <a:spLocks noChangeArrowheads="1"/>
                </p:cNvSpPr>
                <p:nvPr/>
              </p:nvSpPr>
              <p:spPr bwMode="auto">
                <a:xfrm>
                  <a:off x="2264" y="317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81" name="Rectangle 180">
                  <a:extLst>
                    <a:ext uri="{FF2B5EF4-FFF2-40B4-BE49-F238E27FC236}">
                      <a16:creationId xmlns:a16="http://schemas.microsoft.com/office/drawing/2014/main" id="{B312D432-7C81-3E1C-B73D-B4C5434E937D}"/>
                    </a:ext>
                  </a:extLst>
                </p:cNvPr>
                <p:cNvSpPr>
                  <a:spLocks noChangeArrowheads="1"/>
                </p:cNvSpPr>
                <p:nvPr/>
              </p:nvSpPr>
              <p:spPr bwMode="auto">
                <a:xfrm>
                  <a:off x="2715" y="383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373E1F7A-D20B-6CC4-1A2E-A79CFEE3E755}"/>
                    </a:ext>
                  </a:extLst>
                </p:cNvPr>
                <p:cNvSpPr>
                  <a:spLocks noChangeArrowheads="1"/>
                </p:cNvSpPr>
                <p:nvPr/>
              </p:nvSpPr>
              <p:spPr bwMode="auto">
                <a:xfrm>
                  <a:off x="2807" y="1118"/>
                  <a:ext cx="2521" cy="250"/>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83" name="Rectangle 182">
                  <a:extLst>
                    <a:ext uri="{FF2B5EF4-FFF2-40B4-BE49-F238E27FC236}">
                      <a16:creationId xmlns:a16="http://schemas.microsoft.com/office/drawing/2014/main" id="{5EEFF33B-B5EF-84C5-275D-AA54262E2784}"/>
                    </a:ext>
                  </a:extLst>
                </p:cNvPr>
                <p:cNvSpPr>
                  <a:spLocks noChangeArrowheads="1"/>
                </p:cNvSpPr>
                <p:nvPr/>
              </p:nvSpPr>
              <p:spPr bwMode="auto">
                <a:xfrm>
                  <a:off x="4587" y="1190"/>
                  <a:ext cx="5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Randomization</a:t>
                  </a:r>
                  <a:endParaRPr lang="en-US" altLang="en-US" dirty="0">
                    <a:solidFill>
                      <a:srgbClr val="000000"/>
                    </a:solidFill>
                    <a:latin typeface="Arial" panose="020B0604020202020204" pitchFamily="34" charset="0"/>
                    <a:cs typeface="Arial" panose="020B0604020202020204" pitchFamily="34" charset="0"/>
                  </a:endParaRPr>
                </a:p>
              </p:txBody>
            </p:sp>
            <p:sp>
              <p:nvSpPr>
                <p:cNvPr id="184" name="Freeform 183">
                  <a:extLst>
                    <a:ext uri="{FF2B5EF4-FFF2-40B4-BE49-F238E27FC236}">
                      <a16:creationId xmlns:a16="http://schemas.microsoft.com/office/drawing/2014/main" id="{10252D58-D1DA-ED53-8B82-7731DDEA5729}"/>
                    </a:ext>
                  </a:extLst>
                </p:cNvPr>
                <p:cNvSpPr>
                  <a:spLocks/>
                </p:cNvSpPr>
                <p:nvPr/>
              </p:nvSpPr>
              <p:spPr bwMode="auto">
                <a:xfrm>
                  <a:off x="3042" y="1114"/>
                  <a:ext cx="235" cy="236"/>
                </a:xfrm>
                <a:custGeom>
                  <a:avLst/>
                  <a:gdLst>
                    <a:gd name="T0" fmla="*/ 0 w 576"/>
                    <a:gd name="T1" fmla="*/ 0 h 576"/>
                    <a:gd name="T2" fmla="*/ 0 w 576"/>
                    <a:gd name="T3" fmla="*/ 0 h 576"/>
                    <a:gd name="T4" fmla="*/ 0 w 576"/>
                    <a:gd name="T5" fmla="*/ 0 h 576"/>
                    <a:gd name="T6" fmla="*/ 0 w 576"/>
                    <a:gd name="T7" fmla="*/ 0 h 576"/>
                    <a:gd name="T8" fmla="*/ 0 w 576"/>
                    <a:gd name="T9" fmla="*/ 0 h 576"/>
                    <a:gd name="T10" fmla="*/ 0 w 576"/>
                    <a:gd name="T11" fmla="*/ 0 h 576"/>
                    <a:gd name="T12" fmla="*/ 0 60000 65536"/>
                    <a:gd name="T13" fmla="*/ 0 60000 65536"/>
                    <a:gd name="T14" fmla="*/ 0 60000 65536"/>
                    <a:gd name="T15" fmla="*/ 0 60000 65536"/>
                    <a:gd name="T16" fmla="*/ 0 60000 65536"/>
                    <a:gd name="T17" fmla="*/ 0 60000 65536"/>
                    <a:gd name="T18" fmla="*/ 0 w 576"/>
                    <a:gd name="T19" fmla="*/ 0 h 576"/>
                    <a:gd name="T20" fmla="*/ 576 w 57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576" h="576">
                      <a:moveTo>
                        <a:pt x="0" y="288"/>
                      </a:moveTo>
                      <a:cubicBezTo>
                        <a:pt x="0" y="129"/>
                        <a:pt x="129" y="0"/>
                        <a:pt x="288" y="0"/>
                      </a:cubicBezTo>
                      <a:cubicBezTo>
                        <a:pt x="447" y="0"/>
                        <a:pt x="576" y="129"/>
                        <a:pt x="576" y="288"/>
                      </a:cubicBezTo>
                      <a:cubicBezTo>
                        <a:pt x="576" y="288"/>
                        <a:pt x="576" y="288"/>
                        <a:pt x="576" y="288"/>
                      </a:cubicBezTo>
                      <a:cubicBezTo>
                        <a:pt x="576" y="447"/>
                        <a:pt x="447" y="576"/>
                        <a:pt x="288" y="576"/>
                      </a:cubicBezTo>
                      <a:cubicBezTo>
                        <a:pt x="129" y="576"/>
                        <a:pt x="0" y="447"/>
                        <a:pt x="0" y="288"/>
                      </a:cubicBezTo>
                    </a:path>
                  </a:pathLst>
                </a:custGeom>
                <a:solidFill>
                  <a:srgbClr val="E8EEF7"/>
                </a:solidFill>
                <a:ln w="0">
                  <a:solidFill>
                    <a:srgbClr val="000000"/>
                  </a:solidFill>
                  <a:round/>
                  <a:headEnd/>
                  <a:tailEnd/>
                </a:ln>
              </p:spPr>
              <p:txBody>
                <a:bodyPr/>
                <a:lstStyle/>
                <a:p>
                  <a:endParaRPr lang="en-US" dirty="0">
                    <a:latin typeface="Arial" panose="020B0604020202020204" pitchFamily="34" charset="0"/>
                    <a:cs typeface="Arial" panose="020B0604020202020204" pitchFamily="34" charset="0"/>
                  </a:endParaRPr>
                </a:p>
              </p:txBody>
            </p:sp>
            <p:sp>
              <p:nvSpPr>
                <p:cNvPr id="185" name="Freeform 184">
                  <a:extLst>
                    <a:ext uri="{FF2B5EF4-FFF2-40B4-BE49-F238E27FC236}">
                      <a16:creationId xmlns:a16="http://schemas.microsoft.com/office/drawing/2014/main" id="{9A766EDE-CE97-B843-D942-461EFBEB7A01}"/>
                    </a:ext>
                  </a:extLst>
                </p:cNvPr>
                <p:cNvSpPr>
                  <a:spLocks/>
                </p:cNvSpPr>
                <p:nvPr/>
              </p:nvSpPr>
              <p:spPr bwMode="auto">
                <a:xfrm>
                  <a:off x="3042" y="1114"/>
                  <a:ext cx="235" cy="236"/>
                </a:xfrm>
                <a:custGeom>
                  <a:avLst/>
                  <a:gdLst>
                    <a:gd name="T0" fmla="*/ 0 w 235"/>
                    <a:gd name="T1" fmla="*/ 118 h 236"/>
                    <a:gd name="T2" fmla="*/ 118 w 235"/>
                    <a:gd name="T3" fmla="*/ 0 h 236"/>
                    <a:gd name="T4" fmla="*/ 235 w 235"/>
                    <a:gd name="T5" fmla="*/ 118 h 236"/>
                    <a:gd name="T6" fmla="*/ 235 w 235"/>
                    <a:gd name="T7" fmla="*/ 118 h 236"/>
                    <a:gd name="T8" fmla="*/ 118 w 235"/>
                    <a:gd name="T9" fmla="*/ 236 h 236"/>
                    <a:gd name="T10" fmla="*/ 0 w 235"/>
                    <a:gd name="T11" fmla="*/ 118 h 236"/>
                    <a:gd name="T12" fmla="*/ 0 60000 65536"/>
                    <a:gd name="T13" fmla="*/ 0 60000 65536"/>
                    <a:gd name="T14" fmla="*/ 0 60000 65536"/>
                    <a:gd name="T15" fmla="*/ 0 60000 65536"/>
                    <a:gd name="T16" fmla="*/ 0 60000 65536"/>
                    <a:gd name="T17" fmla="*/ 0 60000 65536"/>
                    <a:gd name="T18" fmla="*/ 0 w 235"/>
                    <a:gd name="T19" fmla="*/ 0 h 236"/>
                    <a:gd name="T20" fmla="*/ 235 w 235"/>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235" h="236">
                      <a:moveTo>
                        <a:pt x="0" y="118"/>
                      </a:moveTo>
                      <a:cubicBezTo>
                        <a:pt x="0" y="53"/>
                        <a:pt x="53" y="0"/>
                        <a:pt x="118" y="0"/>
                      </a:cubicBezTo>
                      <a:cubicBezTo>
                        <a:pt x="183" y="0"/>
                        <a:pt x="235" y="53"/>
                        <a:pt x="235" y="118"/>
                      </a:cubicBezTo>
                      <a:cubicBezTo>
                        <a:pt x="235" y="118"/>
                        <a:pt x="235" y="118"/>
                        <a:pt x="235" y="118"/>
                      </a:cubicBezTo>
                      <a:cubicBezTo>
                        <a:pt x="235" y="184"/>
                        <a:pt x="183" y="236"/>
                        <a:pt x="118" y="236"/>
                      </a:cubicBezTo>
                      <a:cubicBezTo>
                        <a:pt x="53" y="236"/>
                        <a:pt x="0" y="184"/>
                        <a:pt x="0" y="118"/>
                      </a:cubicBezTo>
                    </a:path>
                  </a:pathLst>
                </a:cu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86" name="Rectangle 185">
                  <a:extLst>
                    <a:ext uri="{FF2B5EF4-FFF2-40B4-BE49-F238E27FC236}">
                      <a16:creationId xmlns:a16="http://schemas.microsoft.com/office/drawing/2014/main" id="{B5257030-56AD-37BF-12DF-1603AA1D1EBF}"/>
                    </a:ext>
                  </a:extLst>
                </p:cNvPr>
                <p:cNvSpPr>
                  <a:spLocks noChangeArrowheads="1"/>
                </p:cNvSpPr>
                <p:nvPr/>
              </p:nvSpPr>
              <p:spPr bwMode="auto">
                <a:xfrm>
                  <a:off x="3082" y="1105"/>
                  <a:ext cx="1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2600" dirty="0">
                      <a:solidFill>
                        <a:srgbClr val="000000"/>
                      </a:solidFill>
                      <a:latin typeface="Arial" panose="020B0604020202020204" pitchFamily="34" charset="0"/>
                      <a:cs typeface="Arial" panose="020B0604020202020204" pitchFamily="34" charset="0"/>
                    </a:rPr>
                    <a:t>R</a:t>
                  </a:r>
                  <a:endParaRPr lang="en-US" altLang="en-US" dirty="0">
                    <a:solidFill>
                      <a:srgbClr val="000000"/>
                    </a:solidFill>
                    <a:latin typeface="Arial" panose="020B0604020202020204" pitchFamily="34" charset="0"/>
                    <a:cs typeface="Arial" panose="020B0604020202020204" pitchFamily="34" charset="0"/>
                  </a:endParaRPr>
                </a:p>
              </p:txBody>
            </p:sp>
            <p:sp>
              <p:nvSpPr>
                <p:cNvPr id="187" name="Line 182">
                  <a:extLst>
                    <a:ext uri="{FF2B5EF4-FFF2-40B4-BE49-F238E27FC236}">
                      <a16:creationId xmlns:a16="http://schemas.microsoft.com/office/drawing/2014/main" id="{CAB1A823-A17C-FCF3-4A1A-BF92C073CDC5}"/>
                    </a:ext>
                  </a:extLst>
                </p:cNvPr>
                <p:cNvSpPr>
                  <a:spLocks noChangeShapeType="1"/>
                </p:cNvSpPr>
                <p:nvPr/>
              </p:nvSpPr>
              <p:spPr bwMode="auto">
                <a:xfrm>
                  <a:off x="3160" y="981"/>
                  <a:ext cx="1" cy="60"/>
                </a:xfrm>
                <a:prstGeom prst="line">
                  <a:avLst/>
                </a:prstGeom>
                <a:noFill/>
                <a:ln w="17463"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88" name="Freeform 187">
                  <a:extLst>
                    <a:ext uri="{FF2B5EF4-FFF2-40B4-BE49-F238E27FC236}">
                      <a16:creationId xmlns:a16="http://schemas.microsoft.com/office/drawing/2014/main" id="{B27D2B7D-5239-9EF0-80E9-7E930ABA24A4}"/>
                    </a:ext>
                  </a:extLst>
                </p:cNvPr>
                <p:cNvSpPr>
                  <a:spLocks/>
                </p:cNvSpPr>
                <p:nvPr/>
              </p:nvSpPr>
              <p:spPr bwMode="auto">
                <a:xfrm>
                  <a:off x="3127" y="1032"/>
                  <a:ext cx="65" cy="66"/>
                </a:xfrm>
                <a:custGeom>
                  <a:avLst/>
                  <a:gdLst>
                    <a:gd name="T0" fmla="*/ 65 w 65"/>
                    <a:gd name="T1" fmla="*/ 0 h 66"/>
                    <a:gd name="T2" fmla="*/ 33 w 65"/>
                    <a:gd name="T3" fmla="*/ 66 h 66"/>
                    <a:gd name="T4" fmla="*/ 0 w 65"/>
                    <a:gd name="T5" fmla="*/ 0 h 66"/>
                    <a:gd name="T6" fmla="*/ 65 w 65"/>
                    <a:gd name="T7" fmla="*/ 0 h 66"/>
                    <a:gd name="T8" fmla="*/ 0 60000 65536"/>
                    <a:gd name="T9" fmla="*/ 0 60000 65536"/>
                    <a:gd name="T10" fmla="*/ 0 60000 65536"/>
                    <a:gd name="T11" fmla="*/ 0 60000 65536"/>
                    <a:gd name="T12" fmla="*/ 0 w 65"/>
                    <a:gd name="T13" fmla="*/ 0 h 66"/>
                    <a:gd name="T14" fmla="*/ 65 w 65"/>
                    <a:gd name="T15" fmla="*/ 66 h 66"/>
                  </a:gdLst>
                  <a:ahLst/>
                  <a:cxnLst>
                    <a:cxn ang="T8">
                      <a:pos x="T0" y="T1"/>
                    </a:cxn>
                    <a:cxn ang="T9">
                      <a:pos x="T2" y="T3"/>
                    </a:cxn>
                    <a:cxn ang="T10">
                      <a:pos x="T4" y="T5"/>
                    </a:cxn>
                    <a:cxn ang="T11">
                      <a:pos x="T6" y="T7"/>
                    </a:cxn>
                  </a:cxnLst>
                  <a:rect l="T12" t="T13" r="T14" b="T15"/>
                  <a:pathLst>
                    <a:path w="65" h="66">
                      <a:moveTo>
                        <a:pt x="65" y="0"/>
                      </a:moveTo>
                      <a:lnTo>
                        <a:pt x="33" y="66"/>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89" name="Freeform 188">
                  <a:extLst>
                    <a:ext uri="{FF2B5EF4-FFF2-40B4-BE49-F238E27FC236}">
                      <a16:creationId xmlns:a16="http://schemas.microsoft.com/office/drawing/2014/main" id="{E1268A1B-BFC0-2864-8212-487B486ADE2C}"/>
                    </a:ext>
                  </a:extLst>
                </p:cNvPr>
                <p:cNvSpPr>
                  <a:spLocks/>
                </p:cNvSpPr>
                <p:nvPr/>
              </p:nvSpPr>
              <p:spPr bwMode="auto">
                <a:xfrm>
                  <a:off x="2335" y="1350"/>
                  <a:ext cx="825" cy="92"/>
                </a:xfrm>
                <a:custGeom>
                  <a:avLst/>
                  <a:gdLst>
                    <a:gd name="T0" fmla="*/ 825 w 825"/>
                    <a:gd name="T1" fmla="*/ 0 h 92"/>
                    <a:gd name="T2" fmla="*/ 825 w 825"/>
                    <a:gd name="T3" fmla="*/ 71 h 92"/>
                    <a:gd name="T4" fmla="*/ 0 w 825"/>
                    <a:gd name="T5" fmla="*/ 71 h 92"/>
                    <a:gd name="T6" fmla="*/ 0 w 825"/>
                    <a:gd name="T7" fmla="*/ 92 h 92"/>
                    <a:gd name="T8" fmla="*/ 0 60000 65536"/>
                    <a:gd name="T9" fmla="*/ 0 60000 65536"/>
                    <a:gd name="T10" fmla="*/ 0 60000 65536"/>
                    <a:gd name="T11" fmla="*/ 0 60000 65536"/>
                    <a:gd name="T12" fmla="*/ 0 w 825"/>
                    <a:gd name="T13" fmla="*/ 0 h 92"/>
                    <a:gd name="T14" fmla="*/ 825 w 825"/>
                    <a:gd name="T15" fmla="*/ 92 h 92"/>
                  </a:gdLst>
                  <a:ahLst/>
                  <a:cxnLst>
                    <a:cxn ang="T8">
                      <a:pos x="T0" y="T1"/>
                    </a:cxn>
                    <a:cxn ang="T9">
                      <a:pos x="T2" y="T3"/>
                    </a:cxn>
                    <a:cxn ang="T10">
                      <a:pos x="T4" y="T5"/>
                    </a:cxn>
                    <a:cxn ang="T11">
                      <a:pos x="T6" y="T7"/>
                    </a:cxn>
                  </a:cxnLst>
                  <a:rect l="T12" t="T13" r="T14" b="T15"/>
                  <a:pathLst>
                    <a:path w="825" h="92">
                      <a:moveTo>
                        <a:pt x="825" y="0"/>
                      </a:moveTo>
                      <a:lnTo>
                        <a:pt x="825" y="71"/>
                      </a:lnTo>
                      <a:lnTo>
                        <a:pt x="0" y="71"/>
                      </a:lnTo>
                      <a:lnTo>
                        <a:pt x="0" y="92"/>
                      </a:lnTo>
                    </a:path>
                  </a:pathLst>
                </a:custGeom>
                <a:noFill/>
                <a:ln w="17463" cap="rnd">
                  <a:solidFill>
                    <a:srgbClr val="4677B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90" name="Freeform 189">
                  <a:extLst>
                    <a:ext uri="{FF2B5EF4-FFF2-40B4-BE49-F238E27FC236}">
                      <a16:creationId xmlns:a16="http://schemas.microsoft.com/office/drawing/2014/main" id="{8F1F4D43-BF52-1B37-F94E-A585F3F452F2}"/>
                    </a:ext>
                  </a:extLst>
                </p:cNvPr>
                <p:cNvSpPr>
                  <a:spLocks/>
                </p:cNvSpPr>
                <p:nvPr/>
              </p:nvSpPr>
              <p:spPr bwMode="auto">
                <a:xfrm>
                  <a:off x="2302" y="1434"/>
                  <a:ext cx="65" cy="65"/>
                </a:xfrm>
                <a:custGeom>
                  <a:avLst/>
                  <a:gdLst>
                    <a:gd name="T0" fmla="*/ 65 w 65"/>
                    <a:gd name="T1" fmla="*/ 0 h 65"/>
                    <a:gd name="T2" fmla="*/ 33 w 65"/>
                    <a:gd name="T3" fmla="*/ 65 h 65"/>
                    <a:gd name="T4" fmla="*/ 0 w 65"/>
                    <a:gd name="T5" fmla="*/ 0 h 65"/>
                    <a:gd name="T6" fmla="*/ 65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65" y="0"/>
                      </a:moveTo>
                      <a:lnTo>
                        <a:pt x="33" y="65"/>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91" name="Freeform 190">
                  <a:extLst>
                    <a:ext uri="{FF2B5EF4-FFF2-40B4-BE49-F238E27FC236}">
                      <a16:creationId xmlns:a16="http://schemas.microsoft.com/office/drawing/2014/main" id="{8FD311C7-9EAD-703D-2C05-BB1BB9F426E6}"/>
                    </a:ext>
                  </a:extLst>
                </p:cNvPr>
                <p:cNvSpPr>
                  <a:spLocks/>
                </p:cNvSpPr>
                <p:nvPr/>
              </p:nvSpPr>
              <p:spPr bwMode="auto">
                <a:xfrm>
                  <a:off x="3160" y="1350"/>
                  <a:ext cx="883" cy="92"/>
                </a:xfrm>
                <a:custGeom>
                  <a:avLst/>
                  <a:gdLst>
                    <a:gd name="T0" fmla="*/ 0 w 883"/>
                    <a:gd name="T1" fmla="*/ 0 h 92"/>
                    <a:gd name="T2" fmla="*/ 0 w 883"/>
                    <a:gd name="T3" fmla="*/ 71 h 92"/>
                    <a:gd name="T4" fmla="*/ 883 w 883"/>
                    <a:gd name="T5" fmla="*/ 71 h 92"/>
                    <a:gd name="T6" fmla="*/ 883 w 883"/>
                    <a:gd name="T7" fmla="*/ 92 h 92"/>
                    <a:gd name="T8" fmla="*/ 0 60000 65536"/>
                    <a:gd name="T9" fmla="*/ 0 60000 65536"/>
                    <a:gd name="T10" fmla="*/ 0 60000 65536"/>
                    <a:gd name="T11" fmla="*/ 0 60000 65536"/>
                    <a:gd name="T12" fmla="*/ 0 w 883"/>
                    <a:gd name="T13" fmla="*/ 0 h 92"/>
                    <a:gd name="T14" fmla="*/ 883 w 883"/>
                    <a:gd name="T15" fmla="*/ 92 h 92"/>
                  </a:gdLst>
                  <a:ahLst/>
                  <a:cxnLst>
                    <a:cxn ang="T8">
                      <a:pos x="T0" y="T1"/>
                    </a:cxn>
                    <a:cxn ang="T9">
                      <a:pos x="T2" y="T3"/>
                    </a:cxn>
                    <a:cxn ang="T10">
                      <a:pos x="T4" y="T5"/>
                    </a:cxn>
                    <a:cxn ang="T11">
                      <a:pos x="T6" y="T7"/>
                    </a:cxn>
                  </a:cxnLst>
                  <a:rect l="T12" t="T13" r="T14" b="T15"/>
                  <a:pathLst>
                    <a:path w="883" h="92">
                      <a:moveTo>
                        <a:pt x="0" y="0"/>
                      </a:moveTo>
                      <a:lnTo>
                        <a:pt x="0" y="71"/>
                      </a:lnTo>
                      <a:lnTo>
                        <a:pt x="883" y="71"/>
                      </a:lnTo>
                      <a:lnTo>
                        <a:pt x="883" y="92"/>
                      </a:lnTo>
                    </a:path>
                  </a:pathLst>
                </a:custGeom>
                <a:noFill/>
                <a:ln w="17463" cap="rnd">
                  <a:solidFill>
                    <a:srgbClr val="4677B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92" name="Freeform 191">
                  <a:extLst>
                    <a:ext uri="{FF2B5EF4-FFF2-40B4-BE49-F238E27FC236}">
                      <a16:creationId xmlns:a16="http://schemas.microsoft.com/office/drawing/2014/main" id="{961FB06A-0A08-570B-3246-48C93C21CD92}"/>
                    </a:ext>
                  </a:extLst>
                </p:cNvPr>
                <p:cNvSpPr>
                  <a:spLocks/>
                </p:cNvSpPr>
                <p:nvPr/>
              </p:nvSpPr>
              <p:spPr bwMode="auto">
                <a:xfrm>
                  <a:off x="4011" y="1434"/>
                  <a:ext cx="65" cy="65"/>
                </a:xfrm>
                <a:custGeom>
                  <a:avLst/>
                  <a:gdLst>
                    <a:gd name="T0" fmla="*/ 65 w 65"/>
                    <a:gd name="T1" fmla="*/ 0 h 65"/>
                    <a:gd name="T2" fmla="*/ 32 w 65"/>
                    <a:gd name="T3" fmla="*/ 65 h 65"/>
                    <a:gd name="T4" fmla="*/ 0 w 65"/>
                    <a:gd name="T5" fmla="*/ 0 h 65"/>
                    <a:gd name="T6" fmla="*/ 65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65" y="0"/>
                      </a:moveTo>
                      <a:lnTo>
                        <a:pt x="32" y="65"/>
                      </a:lnTo>
                      <a:lnTo>
                        <a:pt x="0" y="0"/>
                      </a:lnTo>
                      <a:lnTo>
                        <a:pt x="65"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93" name="Rectangle 192">
                  <a:extLst>
                    <a:ext uri="{FF2B5EF4-FFF2-40B4-BE49-F238E27FC236}">
                      <a16:creationId xmlns:a16="http://schemas.microsoft.com/office/drawing/2014/main" id="{6542FB87-0C13-5E73-56DA-9B8A002C161E}"/>
                    </a:ext>
                  </a:extLst>
                </p:cNvPr>
                <p:cNvSpPr>
                  <a:spLocks noChangeArrowheads="1"/>
                </p:cNvSpPr>
                <p:nvPr/>
              </p:nvSpPr>
              <p:spPr bwMode="auto">
                <a:xfrm>
                  <a:off x="3684" y="348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94" name="Freeform 193">
                  <a:extLst>
                    <a:ext uri="{FF2B5EF4-FFF2-40B4-BE49-F238E27FC236}">
                      <a16:creationId xmlns:a16="http://schemas.microsoft.com/office/drawing/2014/main" id="{8FD030BC-2E08-7A87-2BF2-3DFCCBADD3B9}"/>
                    </a:ext>
                  </a:extLst>
                </p:cNvPr>
                <p:cNvSpPr>
                  <a:spLocks/>
                </p:cNvSpPr>
                <p:nvPr/>
              </p:nvSpPr>
              <p:spPr bwMode="auto">
                <a:xfrm>
                  <a:off x="2531" y="1743"/>
                  <a:ext cx="253" cy="191"/>
                </a:xfrm>
                <a:custGeom>
                  <a:avLst/>
                  <a:gdLst>
                    <a:gd name="T0" fmla="*/ 0 w 253"/>
                    <a:gd name="T1" fmla="*/ 0 h 191"/>
                    <a:gd name="T2" fmla="*/ 0 w 253"/>
                    <a:gd name="T3" fmla="*/ 191 h 191"/>
                    <a:gd name="T4" fmla="*/ 253 w 253"/>
                    <a:gd name="T5" fmla="*/ 191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0" y="0"/>
                      </a:moveTo>
                      <a:lnTo>
                        <a:pt x="0" y="191"/>
                      </a:lnTo>
                      <a:lnTo>
                        <a:pt x="253" y="191"/>
                      </a:lnTo>
                    </a:path>
                  </a:pathLst>
                </a:custGeom>
                <a:noFill/>
                <a:ln w="20638" cap="rnd">
                  <a:solidFill>
                    <a:srgbClr val="6CC46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95" name="Freeform 194">
                  <a:extLst>
                    <a:ext uri="{FF2B5EF4-FFF2-40B4-BE49-F238E27FC236}">
                      <a16:creationId xmlns:a16="http://schemas.microsoft.com/office/drawing/2014/main" id="{630D7833-E443-68E0-661A-81B5A6AA6F8B}"/>
                    </a:ext>
                  </a:extLst>
                </p:cNvPr>
                <p:cNvSpPr>
                  <a:spLocks/>
                </p:cNvSpPr>
                <p:nvPr/>
              </p:nvSpPr>
              <p:spPr bwMode="auto">
                <a:xfrm>
                  <a:off x="2775" y="1899"/>
                  <a:ext cx="70" cy="70"/>
                </a:xfrm>
                <a:custGeom>
                  <a:avLst/>
                  <a:gdLst>
                    <a:gd name="T0" fmla="*/ 0 w 70"/>
                    <a:gd name="T1" fmla="*/ 0 h 70"/>
                    <a:gd name="T2" fmla="*/ 70 w 70"/>
                    <a:gd name="T3" fmla="*/ 35 h 70"/>
                    <a:gd name="T4" fmla="*/ 0 w 70"/>
                    <a:gd name="T5" fmla="*/ 70 h 70"/>
                    <a:gd name="T6" fmla="*/ 0 w 70"/>
                    <a:gd name="T7" fmla="*/ 0 h 70"/>
                    <a:gd name="T8" fmla="*/ 0 60000 65536"/>
                    <a:gd name="T9" fmla="*/ 0 60000 65536"/>
                    <a:gd name="T10" fmla="*/ 0 60000 65536"/>
                    <a:gd name="T11" fmla="*/ 0 60000 65536"/>
                    <a:gd name="T12" fmla="*/ 0 w 70"/>
                    <a:gd name="T13" fmla="*/ 0 h 70"/>
                    <a:gd name="T14" fmla="*/ 70 w 70"/>
                    <a:gd name="T15" fmla="*/ 70 h 70"/>
                  </a:gdLst>
                  <a:ahLst/>
                  <a:cxnLst>
                    <a:cxn ang="T8">
                      <a:pos x="T0" y="T1"/>
                    </a:cxn>
                    <a:cxn ang="T9">
                      <a:pos x="T2" y="T3"/>
                    </a:cxn>
                    <a:cxn ang="T10">
                      <a:pos x="T4" y="T5"/>
                    </a:cxn>
                    <a:cxn ang="T11">
                      <a:pos x="T6" y="T7"/>
                    </a:cxn>
                  </a:cxnLst>
                  <a:rect l="T12" t="T13" r="T14" b="T15"/>
                  <a:pathLst>
                    <a:path w="70" h="70">
                      <a:moveTo>
                        <a:pt x="0" y="0"/>
                      </a:moveTo>
                      <a:lnTo>
                        <a:pt x="70" y="35"/>
                      </a:lnTo>
                      <a:lnTo>
                        <a:pt x="0" y="70"/>
                      </a:lnTo>
                      <a:lnTo>
                        <a:pt x="0" y="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96" name="Freeform 195">
                  <a:extLst>
                    <a:ext uri="{FF2B5EF4-FFF2-40B4-BE49-F238E27FC236}">
                      <a16:creationId xmlns:a16="http://schemas.microsoft.com/office/drawing/2014/main" id="{314D9280-3D0D-C171-1093-2A038D3F3EC9}"/>
                    </a:ext>
                  </a:extLst>
                </p:cNvPr>
                <p:cNvSpPr>
                  <a:spLocks/>
                </p:cNvSpPr>
                <p:nvPr/>
              </p:nvSpPr>
              <p:spPr bwMode="auto">
                <a:xfrm>
                  <a:off x="2846" y="1729"/>
                  <a:ext cx="707" cy="413"/>
                </a:xfrm>
                <a:custGeom>
                  <a:avLst/>
                  <a:gdLst>
                    <a:gd name="T0" fmla="*/ 0 w 707"/>
                    <a:gd name="T1" fmla="*/ 203 h 413"/>
                    <a:gd name="T2" fmla="*/ 354 w 707"/>
                    <a:gd name="T3" fmla="*/ 0 h 413"/>
                    <a:gd name="T4" fmla="*/ 707 w 707"/>
                    <a:gd name="T5" fmla="*/ 203 h 413"/>
                    <a:gd name="T6" fmla="*/ 354 w 707"/>
                    <a:gd name="T7" fmla="*/ 413 h 413"/>
                    <a:gd name="T8" fmla="*/ 0 w 707"/>
                    <a:gd name="T9" fmla="*/ 203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solidFill>
                  <a:srgbClr val="BEE0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197" name="Freeform 196">
                  <a:extLst>
                    <a:ext uri="{FF2B5EF4-FFF2-40B4-BE49-F238E27FC236}">
                      <a16:creationId xmlns:a16="http://schemas.microsoft.com/office/drawing/2014/main" id="{6DABAA28-6C3E-82ED-2EF0-FF198329CA60}"/>
                    </a:ext>
                  </a:extLst>
                </p:cNvPr>
                <p:cNvSpPr>
                  <a:spLocks/>
                </p:cNvSpPr>
                <p:nvPr/>
              </p:nvSpPr>
              <p:spPr bwMode="auto">
                <a:xfrm>
                  <a:off x="2846" y="1729"/>
                  <a:ext cx="707" cy="413"/>
                </a:xfrm>
                <a:custGeom>
                  <a:avLst/>
                  <a:gdLst>
                    <a:gd name="T0" fmla="*/ 0 w 707"/>
                    <a:gd name="T1" fmla="*/ 203 h 413"/>
                    <a:gd name="T2" fmla="*/ 354 w 707"/>
                    <a:gd name="T3" fmla="*/ 0 h 413"/>
                    <a:gd name="T4" fmla="*/ 707 w 707"/>
                    <a:gd name="T5" fmla="*/ 203 h 413"/>
                    <a:gd name="T6" fmla="*/ 354 w 707"/>
                    <a:gd name="T7" fmla="*/ 413 h 413"/>
                    <a:gd name="T8" fmla="*/ 0 w 707"/>
                    <a:gd name="T9" fmla="*/ 203 h 413"/>
                    <a:gd name="T10" fmla="*/ 0 60000 65536"/>
                    <a:gd name="T11" fmla="*/ 0 60000 65536"/>
                    <a:gd name="T12" fmla="*/ 0 60000 65536"/>
                    <a:gd name="T13" fmla="*/ 0 60000 65536"/>
                    <a:gd name="T14" fmla="*/ 0 60000 65536"/>
                    <a:gd name="T15" fmla="*/ 0 w 707"/>
                    <a:gd name="T16" fmla="*/ 0 h 413"/>
                    <a:gd name="T17" fmla="*/ 707 w 707"/>
                    <a:gd name="T18" fmla="*/ 413 h 413"/>
                  </a:gdLst>
                  <a:ahLst/>
                  <a:cxnLst>
                    <a:cxn ang="T10">
                      <a:pos x="T0" y="T1"/>
                    </a:cxn>
                    <a:cxn ang="T11">
                      <a:pos x="T2" y="T3"/>
                    </a:cxn>
                    <a:cxn ang="T12">
                      <a:pos x="T4" y="T5"/>
                    </a:cxn>
                    <a:cxn ang="T13">
                      <a:pos x="T6" y="T7"/>
                    </a:cxn>
                    <a:cxn ang="T14">
                      <a:pos x="T8" y="T9"/>
                    </a:cxn>
                  </a:cxnLst>
                  <a:rect l="T15" t="T16" r="T17" b="T18"/>
                  <a:pathLst>
                    <a:path w="707" h="413">
                      <a:moveTo>
                        <a:pt x="0" y="203"/>
                      </a:moveTo>
                      <a:lnTo>
                        <a:pt x="354" y="0"/>
                      </a:lnTo>
                      <a:lnTo>
                        <a:pt x="707" y="203"/>
                      </a:lnTo>
                      <a:lnTo>
                        <a:pt x="354" y="413"/>
                      </a:lnTo>
                      <a:lnTo>
                        <a:pt x="0" y="203"/>
                      </a:lnTo>
                      <a:close/>
                    </a:path>
                  </a:pathLst>
                </a:custGeom>
                <a:noFill/>
                <a:ln w="3175" cap="rnd">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198" name="Rectangle 197">
                  <a:extLst>
                    <a:ext uri="{FF2B5EF4-FFF2-40B4-BE49-F238E27FC236}">
                      <a16:creationId xmlns:a16="http://schemas.microsoft.com/office/drawing/2014/main" id="{D5E273B0-BFA2-12D3-1780-DDB99BC8768D}"/>
                    </a:ext>
                  </a:extLst>
                </p:cNvPr>
                <p:cNvSpPr>
                  <a:spLocks noChangeArrowheads="1"/>
                </p:cNvSpPr>
                <p:nvPr/>
              </p:nvSpPr>
              <p:spPr bwMode="auto">
                <a:xfrm>
                  <a:off x="2936" y="1853"/>
                  <a:ext cx="5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Coronary CTA</a:t>
                  </a:r>
                  <a:endParaRPr lang="en-US" altLang="en-US" dirty="0">
                    <a:solidFill>
                      <a:srgbClr val="000000"/>
                    </a:solidFill>
                    <a:latin typeface="Arial" panose="020B0604020202020204" pitchFamily="34" charset="0"/>
                    <a:cs typeface="Arial" panose="020B0604020202020204" pitchFamily="34" charset="0"/>
                  </a:endParaRPr>
                </a:p>
              </p:txBody>
            </p:sp>
            <p:sp>
              <p:nvSpPr>
                <p:cNvPr id="199" name="Rectangle 198">
                  <a:extLst>
                    <a:ext uri="{FF2B5EF4-FFF2-40B4-BE49-F238E27FC236}">
                      <a16:creationId xmlns:a16="http://schemas.microsoft.com/office/drawing/2014/main" id="{5BC278DC-8A65-1BE8-3564-35F5F378FC34}"/>
                    </a:ext>
                  </a:extLst>
                </p:cNvPr>
                <p:cNvSpPr>
                  <a:spLocks noChangeArrowheads="1"/>
                </p:cNvSpPr>
                <p:nvPr/>
              </p:nvSpPr>
              <p:spPr bwMode="auto">
                <a:xfrm>
                  <a:off x="3088" y="1958"/>
                  <a:ext cx="22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Study</a:t>
                  </a:r>
                  <a:endParaRPr lang="en-US" altLang="en-US" dirty="0">
                    <a:solidFill>
                      <a:srgbClr val="000000"/>
                    </a:solidFill>
                    <a:latin typeface="Arial" panose="020B0604020202020204" pitchFamily="34" charset="0"/>
                    <a:cs typeface="Arial" panose="020B0604020202020204" pitchFamily="34" charset="0"/>
                  </a:endParaRPr>
                </a:p>
              </p:txBody>
            </p:sp>
            <p:sp>
              <p:nvSpPr>
                <p:cNvPr id="200" name="Freeform 199">
                  <a:extLst>
                    <a:ext uri="{FF2B5EF4-FFF2-40B4-BE49-F238E27FC236}">
                      <a16:creationId xmlns:a16="http://schemas.microsoft.com/office/drawing/2014/main" id="{3BAEDEA3-210D-1E88-AE9B-123E68AC87F1}"/>
                    </a:ext>
                  </a:extLst>
                </p:cNvPr>
                <p:cNvSpPr>
                  <a:spLocks/>
                </p:cNvSpPr>
                <p:nvPr/>
              </p:nvSpPr>
              <p:spPr bwMode="auto">
                <a:xfrm>
                  <a:off x="3614" y="1743"/>
                  <a:ext cx="253" cy="191"/>
                </a:xfrm>
                <a:custGeom>
                  <a:avLst/>
                  <a:gdLst>
                    <a:gd name="T0" fmla="*/ 253 w 253"/>
                    <a:gd name="T1" fmla="*/ 0 h 191"/>
                    <a:gd name="T2" fmla="*/ 253 w 253"/>
                    <a:gd name="T3" fmla="*/ 191 h 191"/>
                    <a:gd name="T4" fmla="*/ 0 w 253"/>
                    <a:gd name="T5" fmla="*/ 191 h 191"/>
                    <a:gd name="T6" fmla="*/ 0 60000 65536"/>
                    <a:gd name="T7" fmla="*/ 0 60000 65536"/>
                    <a:gd name="T8" fmla="*/ 0 60000 65536"/>
                    <a:gd name="T9" fmla="*/ 0 w 253"/>
                    <a:gd name="T10" fmla="*/ 0 h 191"/>
                    <a:gd name="T11" fmla="*/ 253 w 253"/>
                    <a:gd name="T12" fmla="*/ 191 h 191"/>
                  </a:gdLst>
                  <a:ahLst/>
                  <a:cxnLst>
                    <a:cxn ang="T6">
                      <a:pos x="T0" y="T1"/>
                    </a:cxn>
                    <a:cxn ang="T7">
                      <a:pos x="T2" y="T3"/>
                    </a:cxn>
                    <a:cxn ang="T8">
                      <a:pos x="T4" y="T5"/>
                    </a:cxn>
                  </a:cxnLst>
                  <a:rect l="T9" t="T10" r="T11" b="T12"/>
                  <a:pathLst>
                    <a:path w="253" h="191">
                      <a:moveTo>
                        <a:pt x="253" y="0"/>
                      </a:moveTo>
                      <a:lnTo>
                        <a:pt x="253" y="191"/>
                      </a:lnTo>
                      <a:lnTo>
                        <a:pt x="0" y="191"/>
                      </a:lnTo>
                    </a:path>
                  </a:pathLst>
                </a:custGeom>
                <a:noFill/>
                <a:ln w="20638" cap="rnd">
                  <a:solidFill>
                    <a:srgbClr val="6CC46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01" name="Freeform 200">
                  <a:extLst>
                    <a:ext uri="{FF2B5EF4-FFF2-40B4-BE49-F238E27FC236}">
                      <a16:creationId xmlns:a16="http://schemas.microsoft.com/office/drawing/2014/main" id="{07964C57-922B-1E56-4A70-3F740C941D3E}"/>
                    </a:ext>
                  </a:extLst>
                </p:cNvPr>
                <p:cNvSpPr>
                  <a:spLocks/>
                </p:cNvSpPr>
                <p:nvPr/>
              </p:nvSpPr>
              <p:spPr bwMode="auto">
                <a:xfrm>
                  <a:off x="3552" y="1899"/>
                  <a:ext cx="70" cy="70"/>
                </a:xfrm>
                <a:custGeom>
                  <a:avLst/>
                  <a:gdLst>
                    <a:gd name="T0" fmla="*/ 70 w 70"/>
                    <a:gd name="T1" fmla="*/ 70 h 70"/>
                    <a:gd name="T2" fmla="*/ 0 w 70"/>
                    <a:gd name="T3" fmla="*/ 35 h 70"/>
                    <a:gd name="T4" fmla="*/ 70 w 70"/>
                    <a:gd name="T5" fmla="*/ 0 h 70"/>
                    <a:gd name="T6" fmla="*/ 70 w 70"/>
                    <a:gd name="T7" fmla="*/ 70 h 70"/>
                    <a:gd name="T8" fmla="*/ 0 60000 65536"/>
                    <a:gd name="T9" fmla="*/ 0 60000 65536"/>
                    <a:gd name="T10" fmla="*/ 0 60000 65536"/>
                    <a:gd name="T11" fmla="*/ 0 60000 65536"/>
                    <a:gd name="T12" fmla="*/ 0 w 70"/>
                    <a:gd name="T13" fmla="*/ 0 h 70"/>
                    <a:gd name="T14" fmla="*/ 70 w 70"/>
                    <a:gd name="T15" fmla="*/ 70 h 70"/>
                  </a:gdLst>
                  <a:ahLst/>
                  <a:cxnLst>
                    <a:cxn ang="T8">
                      <a:pos x="T0" y="T1"/>
                    </a:cxn>
                    <a:cxn ang="T9">
                      <a:pos x="T2" y="T3"/>
                    </a:cxn>
                    <a:cxn ang="T10">
                      <a:pos x="T4" y="T5"/>
                    </a:cxn>
                    <a:cxn ang="T11">
                      <a:pos x="T6" y="T7"/>
                    </a:cxn>
                  </a:cxnLst>
                  <a:rect l="T12" t="T13" r="T14" b="T15"/>
                  <a:pathLst>
                    <a:path w="70" h="70">
                      <a:moveTo>
                        <a:pt x="70" y="70"/>
                      </a:moveTo>
                      <a:lnTo>
                        <a:pt x="0" y="35"/>
                      </a:lnTo>
                      <a:lnTo>
                        <a:pt x="70" y="0"/>
                      </a:lnTo>
                      <a:lnTo>
                        <a:pt x="70" y="7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02" name="Rectangle 201">
                  <a:extLst>
                    <a:ext uri="{FF2B5EF4-FFF2-40B4-BE49-F238E27FC236}">
                      <a16:creationId xmlns:a16="http://schemas.microsoft.com/office/drawing/2014/main" id="{8B49D360-98CF-30BE-A4EA-CE404B36F4BC}"/>
                    </a:ext>
                  </a:extLst>
                </p:cNvPr>
                <p:cNvSpPr>
                  <a:spLocks noChangeArrowheads="1"/>
                </p:cNvSpPr>
                <p:nvPr/>
              </p:nvSpPr>
              <p:spPr bwMode="auto">
                <a:xfrm>
                  <a:off x="2061" y="2162"/>
                  <a:ext cx="3267" cy="315"/>
                </a:xfrm>
                <a:prstGeom prst="rect">
                  <a:avLst/>
                </a:prstGeom>
                <a:solidFill>
                  <a:srgbClr val="BEE0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03" name="Rectangle 202">
                  <a:extLst>
                    <a:ext uri="{FF2B5EF4-FFF2-40B4-BE49-F238E27FC236}">
                      <a16:creationId xmlns:a16="http://schemas.microsoft.com/office/drawing/2014/main" id="{98BD214B-0AC1-8B2C-07A9-0C366ACABCC2}"/>
                    </a:ext>
                  </a:extLst>
                </p:cNvPr>
                <p:cNvSpPr>
                  <a:spLocks noChangeArrowheads="1"/>
                </p:cNvSpPr>
                <p:nvPr/>
              </p:nvSpPr>
              <p:spPr bwMode="auto">
                <a:xfrm>
                  <a:off x="4608" y="2208"/>
                  <a:ext cx="49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CCTA Study</a:t>
                  </a:r>
                  <a:endParaRPr lang="en-US" altLang="en-US" dirty="0">
                    <a:solidFill>
                      <a:srgbClr val="000000"/>
                    </a:solidFill>
                    <a:latin typeface="Arial" panose="020B0604020202020204" pitchFamily="34" charset="0"/>
                    <a:cs typeface="Arial" panose="020B0604020202020204" pitchFamily="34" charset="0"/>
                  </a:endParaRPr>
                </a:p>
              </p:txBody>
            </p:sp>
            <p:sp>
              <p:nvSpPr>
                <p:cNvPr id="204" name="Rectangle 203">
                  <a:extLst>
                    <a:ext uri="{FF2B5EF4-FFF2-40B4-BE49-F238E27FC236}">
                      <a16:creationId xmlns:a16="http://schemas.microsoft.com/office/drawing/2014/main" id="{AA9911FA-3DB9-A17E-4CB4-19ACE004FFB3}"/>
                    </a:ext>
                  </a:extLst>
                </p:cNvPr>
                <p:cNvSpPr>
                  <a:spLocks noChangeArrowheads="1"/>
                </p:cNvSpPr>
                <p:nvPr/>
              </p:nvSpPr>
              <p:spPr bwMode="auto">
                <a:xfrm>
                  <a:off x="4496" y="2319"/>
                  <a:ext cx="7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100" dirty="0">
                      <a:solidFill>
                        <a:srgbClr val="000000"/>
                      </a:solidFill>
                      <a:latin typeface="Arial" panose="020B0604020202020204" pitchFamily="34" charset="0"/>
                      <a:cs typeface="Arial" panose="020B0604020202020204" pitchFamily="34" charset="0"/>
                    </a:rPr>
                    <a:t>Primary Endpoint </a:t>
                  </a:r>
                  <a:endParaRPr lang="en-US" altLang="en-US" dirty="0">
                    <a:solidFill>
                      <a:srgbClr val="000000"/>
                    </a:solidFill>
                    <a:latin typeface="Arial" panose="020B0604020202020204" pitchFamily="34" charset="0"/>
                    <a:cs typeface="Arial" panose="020B0604020202020204" pitchFamily="34" charset="0"/>
                  </a:endParaRPr>
                </a:p>
              </p:txBody>
            </p:sp>
            <p:sp>
              <p:nvSpPr>
                <p:cNvPr id="205" name="Line 215">
                  <a:extLst>
                    <a:ext uri="{FF2B5EF4-FFF2-40B4-BE49-F238E27FC236}">
                      <a16:creationId xmlns:a16="http://schemas.microsoft.com/office/drawing/2014/main" id="{5BA154CC-1196-7D7A-1989-0501BB6E52FD}"/>
                    </a:ext>
                  </a:extLst>
                </p:cNvPr>
                <p:cNvSpPr>
                  <a:spLocks noChangeShapeType="1"/>
                </p:cNvSpPr>
                <p:nvPr/>
              </p:nvSpPr>
              <p:spPr bwMode="auto">
                <a:xfrm>
                  <a:off x="3199" y="2140"/>
                  <a:ext cx="1" cy="52"/>
                </a:xfrm>
                <a:prstGeom prst="line">
                  <a:avLst/>
                </a:prstGeom>
                <a:noFill/>
                <a:ln w="31750" cap="rnd">
                  <a:solidFill>
                    <a:srgbClr val="6CC468"/>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06" name="Freeform 205">
                  <a:extLst>
                    <a:ext uri="{FF2B5EF4-FFF2-40B4-BE49-F238E27FC236}">
                      <a16:creationId xmlns:a16="http://schemas.microsoft.com/office/drawing/2014/main" id="{4492FD62-4D98-B206-7FBC-CB2F0A89C898}"/>
                    </a:ext>
                  </a:extLst>
                </p:cNvPr>
                <p:cNvSpPr>
                  <a:spLocks/>
                </p:cNvSpPr>
                <p:nvPr/>
              </p:nvSpPr>
              <p:spPr bwMode="auto">
                <a:xfrm>
                  <a:off x="3157" y="2109"/>
                  <a:ext cx="83" cy="83"/>
                </a:xfrm>
                <a:custGeom>
                  <a:avLst/>
                  <a:gdLst>
                    <a:gd name="T0" fmla="*/ 83 w 83"/>
                    <a:gd name="T1" fmla="*/ 0 h 83"/>
                    <a:gd name="T2" fmla="*/ 42 w 83"/>
                    <a:gd name="T3" fmla="*/ 83 h 83"/>
                    <a:gd name="T4" fmla="*/ 0 w 83"/>
                    <a:gd name="T5" fmla="*/ 0 h 83"/>
                    <a:gd name="T6" fmla="*/ 83 w 83"/>
                    <a:gd name="T7" fmla="*/ 0 h 83"/>
                    <a:gd name="T8" fmla="*/ 0 60000 65536"/>
                    <a:gd name="T9" fmla="*/ 0 60000 65536"/>
                    <a:gd name="T10" fmla="*/ 0 60000 65536"/>
                    <a:gd name="T11" fmla="*/ 0 60000 65536"/>
                    <a:gd name="T12" fmla="*/ 0 w 83"/>
                    <a:gd name="T13" fmla="*/ 0 h 83"/>
                    <a:gd name="T14" fmla="*/ 83 w 83"/>
                    <a:gd name="T15" fmla="*/ 83 h 83"/>
                  </a:gdLst>
                  <a:ahLst/>
                  <a:cxnLst>
                    <a:cxn ang="T8">
                      <a:pos x="T0" y="T1"/>
                    </a:cxn>
                    <a:cxn ang="T9">
                      <a:pos x="T2" y="T3"/>
                    </a:cxn>
                    <a:cxn ang="T10">
                      <a:pos x="T4" y="T5"/>
                    </a:cxn>
                    <a:cxn ang="T11">
                      <a:pos x="T6" y="T7"/>
                    </a:cxn>
                  </a:cxnLst>
                  <a:rect l="T12" t="T13" r="T14" b="T15"/>
                  <a:pathLst>
                    <a:path w="83" h="83">
                      <a:moveTo>
                        <a:pt x="83" y="0"/>
                      </a:moveTo>
                      <a:lnTo>
                        <a:pt x="42" y="83"/>
                      </a:lnTo>
                      <a:lnTo>
                        <a:pt x="0" y="0"/>
                      </a:lnTo>
                      <a:lnTo>
                        <a:pt x="83" y="0"/>
                      </a:lnTo>
                      <a:close/>
                    </a:path>
                  </a:pathLst>
                </a:custGeom>
                <a:solidFill>
                  <a:srgbClr val="6CC4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07" name="Rectangle 206">
                  <a:extLst>
                    <a:ext uri="{FF2B5EF4-FFF2-40B4-BE49-F238E27FC236}">
                      <a16:creationId xmlns:a16="http://schemas.microsoft.com/office/drawing/2014/main" id="{C3DA9B66-A450-BD90-17B9-A797BF2423E3}"/>
                    </a:ext>
                  </a:extLst>
                </p:cNvPr>
                <p:cNvSpPr>
                  <a:spLocks noChangeArrowheads="1"/>
                </p:cNvSpPr>
                <p:nvPr/>
              </p:nvSpPr>
              <p:spPr bwMode="auto">
                <a:xfrm>
                  <a:off x="2473" y="2195"/>
                  <a:ext cx="1453"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08" name="Rectangle 207">
                  <a:extLst>
                    <a:ext uri="{FF2B5EF4-FFF2-40B4-BE49-F238E27FC236}">
                      <a16:creationId xmlns:a16="http://schemas.microsoft.com/office/drawing/2014/main" id="{95A78772-C34C-752F-CC0B-400763A4D2A2}"/>
                    </a:ext>
                  </a:extLst>
                </p:cNvPr>
                <p:cNvSpPr>
                  <a:spLocks noChangeArrowheads="1"/>
                </p:cNvSpPr>
                <p:nvPr/>
              </p:nvSpPr>
              <p:spPr bwMode="auto">
                <a:xfrm>
                  <a:off x="2473" y="2195"/>
                  <a:ext cx="1453" cy="249"/>
                </a:xfrm>
                <a:prstGeom prst="rect">
                  <a:avLst/>
                </a:prstGeom>
                <a:noFill/>
                <a:ln w="3175" cap="rnd">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09" name="Rectangle 208">
                  <a:extLst>
                    <a:ext uri="{FF2B5EF4-FFF2-40B4-BE49-F238E27FC236}">
                      <a16:creationId xmlns:a16="http://schemas.microsoft.com/office/drawing/2014/main" id="{B1BA18BE-A859-3B9A-14DE-7BF4DAF31A18}"/>
                    </a:ext>
                  </a:extLst>
                </p:cNvPr>
                <p:cNvSpPr>
                  <a:spLocks noChangeArrowheads="1"/>
                </p:cNvSpPr>
                <p:nvPr/>
              </p:nvSpPr>
              <p:spPr bwMode="auto">
                <a:xfrm>
                  <a:off x="2656" y="2208"/>
                  <a:ext cx="93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221E1F"/>
                      </a:solidFill>
                      <a:latin typeface="Arial" panose="020B0604020202020204" pitchFamily="34" charset="0"/>
                      <a:ea typeface="Verdana" panose="020B0604030504040204" pitchFamily="34" charset="0"/>
                      <a:cs typeface="Arial" panose="020B0604020202020204" pitchFamily="34" charset="0"/>
                    </a:rPr>
                    <a:t>Coronary plaque, vascular</a:t>
                  </a:r>
                  <a:endParaRPr lang="en-US" altLang="en-US" sz="1000" dirty="0">
                    <a:solidFill>
                      <a:srgbClr val="000000"/>
                    </a:solidFill>
                    <a:latin typeface="Arial" panose="020B0604020202020204" pitchFamily="34" charset="0"/>
                    <a:ea typeface="Verdana" panose="020B0604030504040204" pitchFamily="34" charset="0"/>
                    <a:cs typeface="Arial" panose="020B0604020202020204" pitchFamily="34" charset="0"/>
                  </a:endParaRPr>
                </a:p>
              </p:txBody>
            </p:sp>
            <p:sp>
              <p:nvSpPr>
                <p:cNvPr id="210" name="Rectangle 209">
                  <a:extLst>
                    <a:ext uri="{FF2B5EF4-FFF2-40B4-BE49-F238E27FC236}">
                      <a16:creationId xmlns:a16="http://schemas.microsoft.com/office/drawing/2014/main" id="{3E94C978-96CC-82D0-9AA6-FD8A7EECF659}"/>
                    </a:ext>
                  </a:extLst>
                </p:cNvPr>
                <p:cNvSpPr>
                  <a:spLocks noChangeArrowheads="1"/>
                </p:cNvSpPr>
                <p:nvPr/>
              </p:nvSpPr>
              <p:spPr bwMode="auto">
                <a:xfrm>
                  <a:off x="3337" y="2195"/>
                  <a:ext cx="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200" dirty="0">
                      <a:solidFill>
                        <a:srgbClr val="221E1F"/>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11" name="Rectangle 210">
                  <a:extLst>
                    <a:ext uri="{FF2B5EF4-FFF2-40B4-BE49-F238E27FC236}">
                      <a16:creationId xmlns:a16="http://schemas.microsoft.com/office/drawing/2014/main" id="{8E954C11-1ED5-A127-B407-AEA427C70001}"/>
                    </a:ext>
                  </a:extLst>
                </p:cNvPr>
                <p:cNvSpPr>
                  <a:spLocks noChangeArrowheads="1"/>
                </p:cNvSpPr>
                <p:nvPr/>
              </p:nvSpPr>
              <p:spPr bwMode="auto">
                <a:xfrm>
                  <a:off x="2514" y="2306"/>
                  <a:ext cx="11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221E1F"/>
                      </a:solidFill>
                      <a:latin typeface="Arial" panose="020B0604020202020204" pitchFamily="34" charset="0"/>
                      <a:ea typeface="Verdana" panose="020B0604030504040204" pitchFamily="34" charset="0"/>
                      <a:cs typeface="Arial" panose="020B0604020202020204" pitchFamily="34" charset="0"/>
                    </a:rPr>
                    <a:t>Inflammation, immune activation</a:t>
                  </a:r>
                  <a:endParaRPr lang="en-US" altLang="en-US" sz="1000" dirty="0">
                    <a:solidFill>
                      <a:srgbClr val="000000"/>
                    </a:solidFill>
                    <a:latin typeface="Arial" panose="020B0604020202020204" pitchFamily="34" charset="0"/>
                    <a:ea typeface="Verdana" panose="020B0604030504040204" pitchFamily="34" charset="0"/>
                    <a:cs typeface="Arial" panose="020B0604020202020204" pitchFamily="34" charset="0"/>
                  </a:endParaRPr>
                </a:p>
              </p:txBody>
            </p:sp>
            <p:sp>
              <p:nvSpPr>
                <p:cNvPr id="212" name="Rectangle 211">
                  <a:extLst>
                    <a:ext uri="{FF2B5EF4-FFF2-40B4-BE49-F238E27FC236}">
                      <a16:creationId xmlns:a16="http://schemas.microsoft.com/office/drawing/2014/main" id="{24B3A804-4100-23F6-12AB-FABE5B63D139}"/>
                    </a:ext>
                  </a:extLst>
                </p:cNvPr>
                <p:cNvSpPr>
                  <a:spLocks noChangeArrowheads="1"/>
                </p:cNvSpPr>
                <p:nvPr/>
              </p:nvSpPr>
              <p:spPr bwMode="auto">
                <a:xfrm flipH="1">
                  <a:off x="3075" y="2313"/>
                  <a:ext cx="11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13" name="Rectangle 212">
                  <a:extLst>
                    <a:ext uri="{FF2B5EF4-FFF2-40B4-BE49-F238E27FC236}">
                      <a16:creationId xmlns:a16="http://schemas.microsoft.com/office/drawing/2014/main" id="{8472124B-01E0-049E-0AB6-69DB18CFCAB6}"/>
                    </a:ext>
                  </a:extLst>
                </p:cNvPr>
                <p:cNvSpPr>
                  <a:spLocks noChangeArrowheads="1"/>
                </p:cNvSpPr>
                <p:nvPr/>
              </p:nvSpPr>
              <p:spPr bwMode="auto">
                <a:xfrm>
                  <a:off x="3121" y="231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14" name="Rectangle 213">
                  <a:extLst>
                    <a:ext uri="{FF2B5EF4-FFF2-40B4-BE49-F238E27FC236}">
                      <a16:creationId xmlns:a16="http://schemas.microsoft.com/office/drawing/2014/main" id="{7F8AC004-6F1A-9A29-F4E7-DD738BC13A66}"/>
                    </a:ext>
                  </a:extLst>
                </p:cNvPr>
                <p:cNvSpPr>
                  <a:spLocks noChangeArrowheads="1"/>
                </p:cNvSpPr>
                <p:nvPr/>
              </p:nvSpPr>
              <p:spPr bwMode="auto">
                <a:xfrm>
                  <a:off x="2976" y="2733"/>
                  <a:ext cx="472"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15" name="Rectangle 214">
                  <a:extLst>
                    <a:ext uri="{FF2B5EF4-FFF2-40B4-BE49-F238E27FC236}">
                      <a16:creationId xmlns:a16="http://schemas.microsoft.com/office/drawing/2014/main" id="{291F4331-4A6D-412F-9DA9-8AA4358BCCF4}"/>
                    </a:ext>
                  </a:extLst>
                </p:cNvPr>
                <p:cNvSpPr>
                  <a:spLocks noChangeArrowheads="1"/>
                </p:cNvSpPr>
                <p:nvPr/>
              </p:nvSpPr>
              <p:spPr bwMode="auto">
                <a:xfrm>
                  <a:off x="2976" y="2733"/>
                  <a:ext cx="472" cy="125"/>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216" name="Rectangle 215">
                  <a:extLst>
                    <a:ext uri="{FF2B5EF4-FFF2-40B4-BE49-F238E27FC236}">
                      <a16:creationId xmlns:a16="http://schemas.microsoft.com/office/drawing/2014/main" id="{B8375B42-4A76-9717-64AD-3DDD044C0EE3}"/>
                    </a:ext>
                  </a:extLst>
                </p:cNvPr>
                <p:cNvSpPr>
                  <a:spLocks noChangeArrowheads="1"/>
                </p:cNvSpPr>
                <p:nvPr/>
              </p:nvSpPr>
              <p:spPr bwMode="auto">
                <a:xfrm>
                  <a:off x="3072" y="2746"/>
                  <a:ext cx="23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Stroke</a:t>
                  </a:r>
                  <a:endParaRPr lang="en-US" altLang="en-US" dirty="0">
                    <a:solidFill>
                      <a:srgbClr val="000000"/>
                    </a:solidFill>
                    <a:latin typeface="Arial" panose="020B0604020202020204" pitchFamily="34" charset="0"/>
                    <a:cs typeface="Arial" panose="020B0604020202020204" pitchFamily="34" charset="0"/>
                  </a:endParaRPr>
                </a:p>
              </p:txBody>
            </p:sp>
            <p:sp>
              <p:nvSpPr>
                <p:cNvPr id="217" name="Freeform 216">
                  <a:extLst>
                    <a:ext uri="{FF2B5EF4-FFF2-40B4-BE49-F238E27FC236}">
                      <a16:creationId xmlns:a16="http://schemas.microsoft.com/office/drawing/2014/main" id="{98206E65-AE6B-2D60-AA25-647E3C2DFFD3}"/>
                    </a:ext>
                  </a:extLst>
                </p:cNvPr>
                <p:cNvSpPr>
                  <a:spLocks/>
                </p:cNvSpPr>
                <p:nvPr/>
              </p:nvSpPr>
              <p:spPr bwMode="auto">
                <a:xfrm>
                  <a:off x="2277" y="1689"/>
                  <a:ext cx="118" cy="946"/>
                </a:xfrm>
                <a:custGeom>
                  <a:avLst/>
                  <a:gdLst>
                    <a:gd name="T0" fmla="*/ 59 w 118"/>
                    <a:gd name="T1" fmla="*/ 946 h 946"/>
                    <a:gd name="T2" fmla="*/ 118 w 118"/>
                    <a:gd name="T3" fmla="*/ 887 h 946"/>
                    <a:gd name="T4" fmla="*/ 78 w 118"/>
                    <a:gd name="T5" fmla="*/ 887 h 946"/>
                    <a:gd name="T6" fmla="*/ 78 w 118"/>
                    <a:gd name="T7" fmla="*/ 0 h 946"/>
                    <a:gd name="T8" fmla="*/ 39 w 118"/>
                    <a:gd name="T9" fmla="*/ 0 h 946"/>
                    <a:gd name="T10" fmla="*/ 39 w 118"/>
                    <a:gd name="T11" fmla="*/ 887 h 946"/>
                    <a:gd name="T12" fmla="*/ 0 w 118"/>
                    <a:gd name="T13" fmla="*/ 887 h 946"/>
                    <a:gd name="T14" fmla="*/ 59 w 118"/>
                    <a:gd name="T15" fmla="*/ 9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18" name="Freeform 217">
                  <a:extLst>
                    <a:ext uri="{FF2B5EF4-FFF2-40B4-BE49-F238E27FC236}">
                      <a16:creationId xmlns:a16="http://schemas.microsoft.com/office/drawing/2014/main" id="{ECD72CE4-FF5F-5F9E-F3D2-ED808F4DBA66}"/>
                    </a:ext>
                  </a:extLst>
                </p:cNvPr>
                <p:cNvSpPr>
                  <a:spLocks/>
                </p:cNvSpPr>
                <p:nvPr/>
              </p:nvSpPr>
              <p:spPr bwMode="auto">
                <a:xfrm>
                  <a:off x="4005" y="1689"/>
                  <a:ext cx="111" cy="946"/>
                </a:xfrm>
                <a:custGeom>
                  <a:avLst/>
                  <a:gdLst>
                    <a:gd name="T0" fmla="*/ 52 w 111"/>
                    <a:gd name="T1" fmla="*/ 946 h 946"/>
                    <a:gd name="T2" fmla="*/ 111 w 111"/>
                    <a:gd name="T3" fmla="*/ 887 h 946"/>
                    <a:gd name="T4" fmla="*/ 72 w 111"/>
                    <a:gd name="T5" fmla="*/ 887 h 946"/>
                    <a:gd name="T6" fmla="*/ 78 w 111"/>
                    <a:gd name="T7" fmla="*/ 0 h 946"/>
                    <a:gd name="T8" fmla="*/ 39 w 111"/>
                    <a:gd name="T9" fmla="*/ 0 h 946"/>
                    <a:gd name="T10" fmla="*/ 33 w 111"/>
                    <a:gd name="T11" fmla="*/ 887 h 946"/>
                    <a:gd name="T12" fmla="*/ 0 w 111"/>
                    <a:gd name="T13" fmla="*/ 887 h 946"/>
                    <a:gd name="T14" fmla="*/ 52 w 111"/>
                    <a:gd name="T15" fmla="*/ 9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946"/>
                    <a:gd name="T26" fmla="*/ 111 w 111"/>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946">
                      <a:moveTo>
                        <a:pt x="52" y="946"/>
                      </a:moveTo>
                      <a:lnTo>
                        <a:pt x="111" y="887"/>
                      </a:lnTo>
                      <a:lnTo>
                        <a:pt x="72" y="887"/>
                      </a:lnTo>
                      <a:lnTo>
                        <a:pt x="78" y="0"/>
                      </a:lnTo>
                      <a:lnTo>
                        <a:pt x="39" y="0"/>
                      </a:lnTo>
                      <a:lnTo>
                        <a:pt x="33" y="887"/>
                      </a:lnTo>
                      <a:lnTo>
                        <a:pt x="0" y="887"/>
                      </a:lnTo>
                      <a:lnTo>
                        <a:pt x="52"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Arial" panose="020B0604020202020204" pitchFamily="34" charset="0"/>
                    <a:cs typeface="Arial" panose="020B0604020202020204" pitchFamily="34" charset="0"/>
                  </a:endParaRPr>
                </a:p>
              </p:txBody>
            </p:sp>
            <p:sp>
              <p:nvSpPr>
                <p:cNvPr id="219" name="Rectangle 218">
                  <a:extLst>
                    <a:ext uri="{FF2B5EF4-FFF2-40B4-BE49-F238E27FC236}">
                      <a16:creationId xmlns:a16="http://schemas.microsoft.com/office/drawing/2014/main" id="{5875749A-4365-AEE1-C8F6-393F2F8F657D}"/>
                    </a:ext>
                  </a:extLst>
                </p:cNvPr>
                <p:cNvSpPr>
                  <a:spLocks noChangeArrowheads="1"/>
                </p:cNvSpPr>
                <p:nvPr/>
              </p:nvSpPr>
              <p:spPr bwMode="auto">
                <a:xfrm>
                  <a:off x="3462" y="3954"/>
                  <a:ext cx="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20" name="Rectangle 219">
                  <a:extLst>
                    <a:ext uri="{FF2B5EF4-FFF2-40B4-BE49-F238E27FC236}">
                      <a16:creationId xmlns:a16="http://schemas.microsoft.com/office/drawing/2014/main" id="{C5AA6D3E-E282-0241-B5E6-9BB3FC477716}"/>
                    </a:ext>
                  </a:extLst>
                </p:cNvPr>
                <p:cNvSpPr>
                  <a:spLocks noChangeArrowheads="1"/>
                </p:cNvSpPr>
                <p:nvPr/>
              </p:nvSpPr>
              <p:spPr bwMode="auto">
                <a:xfrm>
                  <a:off x="3841" y="3954"/>
                  <a:ext cx="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 </a:t>
                  </a:r>
                  <a:endParaRPr lang="en-US" altLang="en-US" dirty="0">
                    <a:solidFill>
                      <a:srgbClr val="000000"/>
                    </a:solidFill>
                    <a:latin typeface="Arial" panose="020B0604020202020204" pitchFamily="34" charset="0"/>
                    <a:cs typeface="Arial" panose="020B0604020202020204" pitchFamily="34" charset="0"/>
                  </a:endParaRPr>
                </a:p>
              </p:txBody>
            </p:sp>
            <p:sp>
              <p:nvSpPr>
                <p:cNvPr id="221" name="Rectangle 220">
                  <a:extLst>
                    <a:ext uri="{FF2B5EF4-FFF2-40B4-BE49-F238E27FC236}">
                      <a16:creationId xmlns:a16="http://schemas.microsoft.com/office/drawing/2014/main" id="{8E90BB10-4749-78ED-29D3-3C0F92AA93D4}"/>
                    </a:ext>
                  </a:extLst>
                </p:cNvPr>
                <p:cNvSpPr>
                  <a:spLocks noChangeArrowheads="1"/>
                </p:cNvSpPr>
                <p:nvPr/>
              </p:nvSpPr>
              <p:spPr bwMode="auto">
                <a:xfrm>
                  <a:off x="2735" y="33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grpSp>
        </p:grpSp>
      </p:grpSp>
      <p:sp>
        <p:nvSpPr>
          <p:cNvPr id="136" name="Rectangle 135">
            <a:extLst>
              <a:ext uri="{FF2B5EF4-FFF2-40B4-BE49-F238E27FC236}">
                <a16:creationId xmlns:a16="http://schemas.microsoft.com/office/drawing/2014/main" id="{CBE9EA74-DCB4-3C4F-5D96-F5EB669B7469}"/>
              </a:ext>
            </a:extLst>
          </p:cNvPr>
          <p:cNvSpPr>
            <a:spLocks noChangeArrowheads="1"/>
          </p:cNvSpPr>
          <p:nvPr/>
        </p:nvSpPr>
        <p:spPr bwMode="auto">
          <a:xfrm>
            <a:off x="7505753" y="5154264"/>
            <a:ext cx="512763" cy="228600"/>
          </a:xfrm>
          <a:prstGeom prst="rect">
            <a:avLst/>
          </a:prstGeom>
          <a:noFill/>
          <a:ln w="317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0C52FC0E-F6E0-56EF-3DC1-2DAB7F748823}"/>
              </a:ext>
            </a:extLst>
          </p:cNvPr>
          <p:cNvSpPr>
            <a:spLocks noChangeArrowheads="1"/>
          </p:cNvSpPr>
          <p:nvPr/>
        </p:nvSpPr>
        <p:spPr bwMode="auto">
          <a:xfrm>
            <a:off x="7485117" y="5154264"/>
            <a:ext cx="533400" cy="228600"/>
          </a:xfrm>
          <a:prstGeom prst="rect">
            <a:avLst/>
          </a:prstGeom>
          <a:solidFill>
            <a:srgbClr val="FFFFFF"/>
          </a:solidFill>
          <a:ln w="9525">
            <a:solidFill>
              <a:srgbClr val="FF0000"/>
            </a:solidFill>
            <a:miter lim="800000"/>
            <a:headEnd/>
            <a:tailEnd/>
          </a:ln>
        </p:spPr>
        <p:txBody>
          <a:bodyPr/>
          <a:lstStyle/>
          <a:p>
            <a:pPr eaLnBrk="1" hangingPunct="1"/>
            <a:endParaRPr lang="en-US" altLang="en-US" dirty="0">
              <a:solidFill>
                <a:srgbClr val="000000"/>
              </a:solidFill>
              <a:latin typeface="Arial" panose="020B0604020202020204" pitchFamily="34" charset="0"/>
              <a:cs typeface="Arial" panose="020B0604020202020204" pitchFamily="34" charset="0"/>
            </a:endParaRPr>
          </a:p>
        </p:txBody>
      </p:sp>
      <p:sp>
        <p:nvSpPr>
          <p:cNvPr id="138" name="Rectangle 137">
            <a:extLst>
              <a:ext uri="{FF2B5EF4-FFF2-40B4-BE49-F238E27FC236}">
                <a16:creationId xmlns:a16="http://schemas.microsoft.com/office/drawing/2014/main" id="{46DBDB8F-3750-10EC-24B0-B7A65E045D90}"/>
              </a:ext>
            </a:extLst>
          </p:cNvPr>
          <p:cNvSpPr>
            <a:spLocks noChangeArrowheads="1"/>
          </p:cNvSpPr>
          <p:nvPr/>
        </p:nvSpPr>
        <p:spPr bwMode="auto">
          <a:xfrm>
            <a:off x="7637516" y="5154264"/>
            <a:ext cx="3048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altLang="en-US" sz="1000" dirty="0">
                <a:solidFill>
                  <a:srgbClr val="000000"/>
                </a:solidFill>
                <a:latin typeface="Arial" panose="020B0604020202020204" pitchFamily="34" charset="0"/>
                <a:cs typeface="Arial" panose="020B0604020202020204" pitchFamily="34" charset="0"/>
              </a:rPr>
              <a:t>PAD</a:t>
            </a:r>
            <a:endParaRPr lang="en-US" altLang="en-US" dirty="0">
              <a:solidFill>
                <a:srgbClr val="000000"/>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0F1A9D18-6F2D-883B-19FC-B1D1555C704E}"/>
              </a:ext>
            </a:extLst>
          </p:cNvPr>
          <p:cNvSpPr>
            <a:spLocks noChangeArrowheads="1"/>
          </p:cNvSpPr>
          <p:nvPr/>
        </p:nvSpPr>
        <p:spPr bwMode="auto">
          <a:xfrm>
            <a:off x="2005066" y="1572863"/>
            <a:ext cx="7924800" cy="4132262"/>
          </a:xfrm>
          <a:prstGeom prst="rect">
            <a:avLst/>
          </a:prstGeom>
          <a:noFill/>
          <a:ln w="28575">
            <a:solidFill>
              <a:srgbClr val="0000FF"/>
            </a:solidFill>
            <a:miter lim="800000"/>
            <a:headEnd/>
            <a:tailEnd/>
          </a:ln>
          <a:effectLst>
            <a:outerShdw dist="23000" dir="5400000" rotWithShape="0">
              <a:srgbClr val="808080">
                <a:alpha val="34998"/>
              </a:srgbClr>
            </a:outerShdw>
          </a:effec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defRPr/>
            </a:pPr>
            <a:endParaRPr lang="en-US" dirty="0">
              <a:solidFill>
                <a:srgbClr val="FFFFFF"/>
              </a:solidFill>
              <a:latin typeface="Arial" panose="020B0604020202020204" pitchFamily="34" charset="0"/>
              <a:cs typeface="Arial" panose="020B0604020202020204" pitchFamily="34" charset="0"/>
            </a:endParaRPr>
          </a:p>
        </p:txBody>
      </p:sp>
      <p:sp>
        <p:nvSpPr>
          <p:cNvPr id="130" name="TextBox 180">
            <a:extLst>
              <a:ext uri="{FF2B5EF4-FFF2-40B4-BE49-F238E27FC236}">
                <a16:creationId xmlns:a16="http://schemas.microsoft.com/office/drawing/2014/main" id="{0C061E71-D62F-A0B6-79F7-85388E5A5A68}"/>
              </a:ext>
            </a:extLst>
          </p:cNvPr>
          <p:cNvSpPr txBox="1"/>
          <p:nvPr/>
        </p:nvSpPr>
        <p:spPr>
          <a:xfrm>
            <a:off x="6618343" y="2579591"/>
            <a:ext cx="1476374"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latin typeface="Arial" panose="020B0604020202020204" pitchFamily="34" charset="0"/>
                <a:ea typeface="Verdana" panose="020B0604030504040204" pitchFamily="34" charset="0"/>
                <a:cs typeface="Arial" panose="020B0604020202020204" pitchFamily="34" charset="0"/>
              </a:rPr>
              <a:t>N= 7,769</a:t>
            </a:r>
          </a:p>
        </p:txBody>
      </p:sp>
    </p:spTree>
    <p:extLst>
      <p:ext uri="{BB962C8B-B14F-4D97-AF65-F5344CB8AC3E}">
        <p14:creationId xmlns:p14="http://schemas.microsoft.com/office/powerpoint/2010/main" val="50221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1BE54-4468-8958-EEA8-5EE987559B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0C62577-430F-0489-98A1-3F55FC3E227A}"/>
              </a:ext>
            </a:extLst>
          </p:cNvPr>
          <p:cNvSpPr>
            <a:spLocks noGrp="1"/>
          </p:cNvSpPr>
          <p:nvPr>
            <p:ph type="body" sz="quarter" idx="10"/>
          </p:nvPr>
        </p:nvSpPr>
        <p:spPr/>
        <p:txBody>
          <a:bodyPr/>
          <a:lstStyle/>
          <a:p>
            <a:r>
              <a:rPr lang="en-US" dirty="0"/>
              <a:t>Globally Representative Trial</a:t>
            </a:r>
          </a:p>
        </p:txBody>
      </p:sp>
      <p:pic>
        <p:nvPicPr>
          <p:cNvPr id="5" name="Picture 4">
            <a:extLst>
              <a:ext uri="{FF2B5EF4-FFF2-40B4-BE49-F238E27FC236}">
                <a16:creationId xmlns:a16="http://schemas.microsoft.com/office/drawing/2014/main" id="{FC6EB06C-C17B-7265-8706-85404E0EDD2C}"/>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08102" y="370617"/>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4D6B8B9-6CDD-853C-5B9C-68AC9FD0B8B2}"/>
              </a:ext>
            </a:extLst>
          </p:cNvPr>
          <p:cNvPicPr>
            <a:picLocks noChangeAspect="1"/>
          </p:cNvPicPr>
          <p:nvPr/>
        </p:nvPicPr>
        <p:blipFill>
          <a:blip r:embed="rId4"/>
          <a:stretch>
            <a:fillRect/>
          </a:stretch>
        </p:blipFill>
        <p:spPr>
          <a:xfrm>
            <a:off x="395268" y="2400301"/>
            <a:ext cx="11353823" cy="2299150"/>
          </a:xfrm>
          <a:prstGeom prst="rect">
            <a:avLst/>
          </a:prstGeom>
          <a:noFill/>
        </p:spPr>
      </p:pic>
      <p:sp>
        <p:nvSpPr>
          <p:cNvPr id="9" name="Rectangle 8">
            <a:extLst>
              <a:ext uri="{FF2B5EF4-FFF2-40B4-BE49-F238E27FC236}">
                <a16:creationId xmlns:a16="http://schemas.microsoft.com/office/drawing/2014/main" id="{6E31C7EC-5AD3-9ED2-22FA-B0772BF1EF1C}"/>
              </a:ext>
            </a:extLst>
          </p:cNvPr>
          <p:cNvSpPr/>
          <p:nvPr/>
        </p:nvSpPr>
        <p:spPr>
          <a:xfrm>
            <a:off x="335397" y="4388120"/>
            <a:ext cx="11500321" cy="311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3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64A9B-322D-2778-EC39-E178949CCD80}"/>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sz="2200" dirty="0"/>
              <a:t>Global perspective of the HIV-CVD association</a:t>
            </a:r>
          </a:p>
          <a:p>
            <a:pPr marL="342900" indent="-342900">
              <a:buFont typeface="Arial" panose="020B0604020202020204" pitchFamily="34" charset="0"/>
              <a:buChar char="•"/>
            </a:pPr>
            <a:r>
              <a:rPr lang="en-US" sz="2200" dirty="0"/>
              <a:t>Mechanisms of ASCVD in PWH</a:t>
            </a:r>
          </a:p>
          <a:p>
            <a:pPr marL="342900" indent="-342900">
              <a:buFont typeface="Arial" panose="020B0604020202020204" pitchFamily="34" charset="0"/>
              <a:buChar char="•"/>
            </a:pPr>
            <a:r>
              <a:rPr lang="en-US" sz="2200"/>
              <a:t>Statins </a:t>
            </a:r>
            <a:r>
              <a:rPr lang="en-US" sz="2200" dirty="0"/>
              <a:t>for the primary prevention of ASCVD in PWH</a:t>
            </a:r>
          </a:p>
          <a:p>
            <a:pPr marL="342900" indent="-342900">
              <a:buFont typeface="Arial" panose="020B0604020202020204" pitchFamily="34" charset="0"/>
              <a:buChar char="•"/>
            </a:pPr>
            <a:r>
              <a:rPr lang="en-US" sz="2200" dirty="0"/>
              <a:t>Mechanistic insights from the Randomized Trial to Prevent Vascular Events in HIV</a:t>
            </a:r>
          </a:p>
          <a:p>
            <a:pPr marL="342900" indent="-342900">
              <a:buFont typeface="Arial" panose="020B0604020202020204" pitchFamily="34" charset="0"/>
              <a:buChar char="•"/>
            </a:pPr>
            <a:r>
              <a:rPr lang="en-US" sz="2200" dirty="0"/>
              <a:t>Where do we go from here?</a:t>
            </a:r>
          </a:p>
        </p:txBody>
      </p:sp>
      <p:sp>
        <p:nvSpPr>
          <p:cNvPr id="3" name="Text Placeholder 2">
            <a:extLst>
              <a:ext uri="{FF2B5EF4-FFF2-40B4-BE49-F238E27FC236}">
                <a16:creationId xmlns:a16="http://schemas.microsoft.com/office/drawing/2014/main" id="{B45701B4-BB20-9AC8-025C-18BEA78AB28E}"/>
              </a:ext>
            </a:extLst>
          </p:cNvPr>
          <p:cNvSpPr>
            <a:spLocks noGrp="1"/>
          </p:cNvSpPr>
          <p:nvPr>
            <p:ph type="body" sz="quarter" idx="10"/>
          </p:nvPr>
        </p:nvSpPr>
        <p:spPr/>
        <p:txBody>
          <a:bodyPr/>
          <a:lstStyle/>
          <a:p>
            <a:r>
              <a:rPr lang="en-US" dirty="0"/>
              <a:t>Outline</a:t>
            </a:r>
          </a:p>
        </p:txBody>
      </p:sp>
      <p:sp>
        <p:nvSpPr>
          <p:cNvPr id="4" name="TextBox 3">
            <a:extLst>
              <a:ext uri="{FF2B5EF4-FFF2-40B4-BE49-F238E27FC236}">
                <a16:creationId xmlns:a16="http://schemas.microsoft.com/office/drawing/2014/main" id="{6FDDA7A7-CC36-A5BE-716F-699FE82B4B25}"/>
              </a:ext>
            </a:extLst>
          </p:cNvPr>
          <p:cNvSpPr txBox="1"/>
          <p:nvPr/>
        </p:nvSpPr>
        <p:spPr>
          <a:xfrm>
            <a:off x="860611" y="6390043"/>
            <a:ext cx="66223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ASCVD: atherosclerotic cardiovascular disease; PWH: people with HIV</a:t>
            </a:r>
          </a:p>
        </p:txBody>
      </p:sp>
    </p:spTree>
    <p:extLst>
      <p:ext uri="{BB962C8B-B14F-4D97-AF65-F5344CB8AC3E}">
        <p14:creationId xmlns:p14="http://schemas.microsoft.com/office/powerpoint/2010/main" val="87558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D49AA3-F92E-3465-BEAE-9C1DB844219B}"/>
              </a:ext>
            </a:extLst>
          </p:cNvPr>
          <p:cNvSpPr/>
          <p:nvPr/>
        </p:nvSpPr>
        <p:spPr>
          <a:xfrm>
            <a:off x="1020726" y="77351"/>
            <a:ext cx="10504967" cy="6703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591210B-F620-1E63-6116-742C653B622A}"/>
              </a:ext>
            </a:extLst>
          </p:cNvPr>
          <p:cNvGraphicFramePr>
            <a:graphicFrameLocks noGrp="1"/>
          </p:cNvGraphicFramePr>
          <p:nvPr>
            <p:extLst>
              <p:ext uri="{D42A27DB-BD31-4B8C-83A1-F6EECF244321}">
                <p14:modId xmlns:p14="http://schemas.microsoft.com/office/powerpoint/2010/main" val="573894935"/>
              </p:ext>
            </p:extLst>
          </p:nvPr>
        </p:nvGraphicFramePr>
        <p:xfrm>
          <a:off x="1026822" y="77351"/>
          <a:ext cx="10452652" cy="6736080"/>
        </p:xfrm>
        <a:graphic>
          <a:graphicData uri="http://schemas.openxmlformats.org/drawingml/2006/table">
            <a:tbl>
              <a:tblPr firstRow="1" bandRow="1"/>
              <a:tblGrid>
                <a:gridCol w="2637808">
                  <a:extLst>
                    <a:ext uri="{9D8B030D-6E8A-4147-A177-3AD203B41FA5}">
                      <a16:colId xmlns:a16="http://schemas.microsoft.com/office/drawing/2014/main" val="613638737"/>
                    </a:ext>
                  </a:extLst>
                </a:gridCol>
                <a:gridCol w="2943032">
                  <a:extLst>
                    <a:ext uri="{9D8B030D-6E8A-4147-A177-3AD203B41FA5}">
                      <a16:colId xmlns:a16="http://schemas.microsoft.com/office/drawing/2014/main" val="2552210655"/>
                    </a:ext>
                  </a:extLst>
                </a:gridCol>
                <a:gridCol w="1644758">
                  <a:extLst>
                    <a:ext uri="{9D8B030D-6E8A-4147-A177-3AD203B41FA5}">
                      <a16:colId xmlns:a16="http://schemas.microsoft.com/office/drawing/2014/main" val="4003470468"/>
                    </a:ext>
                  </a:extLst>
                </a:gridCol>
                <a:gridCol w="1675987">
                  <a:extLst>
                    <a:ext uri="{9D8B030D-6E8A-4147-A177-3AD203B41FA5}">
                      <a16:colId xmlns:a16="http://schemas.microsoft.com/office/drawing/2014/main" val="1591533991"/>
                    </a:ext>
                  </a:extLst>
                </a:gridCol>
                <a:gridCol w="1551067">
                  <a:extLst>
                    <a:ext uri="{9D8B030D-6E8A-4147-A177-3AD203B41FA5}">
                      <a16:colId xmlns:a16="http://schemas.microsoft.com/office/drawing/2014/main" val="1567314665"/>
                    </a:ext>
                  </a:extLst>
                </a:gridCol>
              </a:tblGrid>
              <a:tr h="62899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2400" dirty="0">
                          <a:latin typeface="Arial" panose="020B0604020202020204" pitchFamily="34" charset="0"/>
                          <a:cs typeface="Arial" panose="020B0604020202020204" pitchFamily="34" charset="0"/>
                        </a:rPr>
                        <a:t>Baseline Characteristics</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endParaRPr lang="en-US" sz="1600" dirty="0">
                        <a:latin typeface="Arial" panose="020B0604020202020204" pitchFamily="34" charset="0"/>
                        <a:cs typeface="Arial" panose="020B0604020202020204" pitchFamily="34" charset="0"/>
                      </a:endParaRP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Total</a:t>
                      </a:r>
                    </a:p>
                    <a:p>
                      <a:pPr algn="ctr"/>
                      <a:r>
                        <a:rPr lang="en-US" sz="1600" dirty="0">
                          <a:latin typeface="Arial" panose="020B0604020202020204" pitchFamily="34" charset="0"/>
                          <a:cs typeface="Arial" panose="020B0604020202020204" pitchFamily="34" charset="0"/>
                        </a:rPr>
                        <a:t>(N=7769)</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Pitavastatin (N=3888)</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Placebo </a:t>
                      </a:r>
                    </a:p>
                    <a:p>
                      <a:pPr algn="ctr"/>
                      <a:r>
                        <a:rPr lang="en-US" sz="1600" dirty="0">
                          <a:solidFill>
                            <a:srgbClr val="1F918C"/>
                          </a:solidFill>
                          <a:latin typeface="Arial" panose="020B0604020202020204" pitchFamily="34" charset="0"/>
                          <a:cs typeface="Arial" panose="020B0604020202020204" pitchFamily="34" charset="0"/>
                        </a:rPr>
                        <a:t>(N=3881)</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38675853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Age (years)</a:t>
                      </a:r>
                    </a:p>
                  </a:txBody>
                  <a:tcP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44629308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Natal sex</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Male</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5350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2677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2673 (69%)</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9193133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Female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2419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1211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1208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54762237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Gender identity</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Cisgender</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7367 (95%)</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3687 (95%)</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3680 (95%)</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9041597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Transgender spectrum</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127 (2%)</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63 (2%)</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64 (2%)</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50863120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Not reported</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275 (4%)</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138 (4%)</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137 (4%)</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8833461"/>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Race</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White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2704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1634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1340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660709050"/>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Black/African American</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3208 (41%)</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1569 (40%)</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1639 (42%)</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7643150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Asian</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1138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571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567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33072923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CD4 count (cells/mm3)</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621 (448-827)</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620 (449-832)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622 (445-824)</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6705510"/>
                  </a:ext>
                </a:extLst>
              </a:tr>
              <a:tr h="8087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Nadir CD4 count (cells/mm3)</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&lt; 50</a:t>
                      </a:r>
                    </a:p>
                    <a:p>
                      <a:pPr algn="ctr"/>
                      <a:r>
                        <a:rPr lang="en-US" sz="1600" dirty="0">
                          <a:latin typeface="Arial" panose="020B0604020202020204" pitchFamily="34" charset="0"/>
                          <a:cs typeface="Arial" panose="020B0604020202020204" pitchFamily="34" charset="0"/>
                        </a:rPr>
                        <a:t>50-199</a:t>
                      </a:r>
                    </a:p>
                    <a:p>
                      <a:pPr algn="ctr"/>
                      <a:r>
                        <a:rPr lang="en-US" sz="1600" dirty="0">
                          <a:latin typeface="Arial" panose="020B0604020202020204" pitchFamily="34" charset="0"/>
                          <a:cs typeface="Arial" panose="020B0604020202020204" pitchFamily="34" charset="0"/>
                        </a:rPr>
                        <a:t>≥ 200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1409 (18%)</a:t>
                      </a:r>
                    </a:p>
                    <a:p>
                      <a:pPr algn="ctr"/>
                      <a:r>
                        <a:rPr lang="en-US" sz="1600" dirty="0">
                          <a:latin typeface="Arial" panose="020B0604020202020204" pitchFamily="34" charset="0"/>
                          <a:cs typeface="Arial" panose="020B0604020202020204" pitchFamily="34" charset="0"/>
                        </a:rPr>
                        <a:t>2392 (31%)</a:t>
                      </a:r>
                    </a:p>
                    <a:p>
                      <a:pPr algn="ctr"/>
                      <a:r>
                        <a:rPr lang="en-US" sz="1600" dirty="0">
                          <a:latin typeface="Arial" panose="020B0604020202020204" pitchFamily="34" charset="0"/>
                          <a:cs typeface="Arial" panose="020B0604020202020204" pitchFamily="34" charset="0"/>
                        </a:rPr>
                        <a:t>3706 (48%)</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688 (18%)</a:t>
                      </a:r>
                    </a:p>
                    <a:p>
                      <a:pPr algn="ctr"/>
                      <a:r>
                        <a:rPr lang="en-US" sz="1600" dirty="0">
                          <a:solidFill>
                            <a:srgbClr val="470055"/>
                          </a:solidFill>
                          <a:latin typeface="Arial" panose="020B0604020202020204" pitchFamily="34" charset="0"/>
                          <a:cs typeface="Arial" panose="020B0604020202020204" pitchFamily="34" charset="0"/>
                        </a:rPr>
                        <a:t>1202 (31%)</a:t>
                      </a:r>
                    </a:p>
                    <a:p>
                      <a:pPr algn="ctr"/>
                      <a:r>
                        <a:rPr lang="en-US" sz="1600" dirty="0">
                          <a:solidFill>
                            <a:srgbClr val="470055"/>
                          </a:solidFill>
                          <a:latin typeface="Arial" panose="020B0604020202020204" pitchFamily="34" charset="0"/>
                          <a:cs typeface="Arial" panose="020B0604020202020204" pitchFamily="34" charset="0"/>
                        </a:rPr>
                        <a:t>1859 (49%)</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721 (19%)</a:t>
                      </a:r>
                    </a:p>
                    <a:p>
                      <a:pPr algn="ctr"/>
                      <a:r>
                        <a:rPr lang="en-US" sz="1600" dirty="0">
                          <a:solidFill>
                            <a:srgbClr val="1F918C"/>
                          </a:solidFill>
                          <a:latin typeface="Arial" panose="020B0604020202020204" pitchFamily="34" charset="0"/>
                          <a:cs typeface="Arial" panose="020B0604020202020204" pitchFamily="34" charset="0"/>
                        </a:rPr>
                        <a:t>1190 (31%)</a:t>
                      </a:r>
                    </a:p>
                    <a:p>
                      <a:pPr algn="ctr"/>
                      <a:r>
                        <a:rPr lang="en-US" sz="1600" dirty="0">
                          <a:solidFill>
                            <a:srgbClr val="1F918C"/>
                          </a:solidFill>
                          <a:latin typeface="Arial" panose="020B0604020202020204" pitchFamily="34" charset="0"/>
                          <a:cs typeface="Arial" panose="020B0604020202020204" pitchFamily="34" charset="0"/>
                        </a:rPr>
                        <a:t>1847 (47%)</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661324343"/>
                  </a:ext>
                </a:extLst>
              </a:tr>
              <a:tr h="10483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HIV RNA (Copies/mL)</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&lt; LLQ</a:t>
                      </a:r>
                    </a:p>
                    <a:p>
                      <a:pPr algn="ctr"/>
                      <a:r>
                        <a:rPr lang="en-US" sz="1600" dirty="0">
                          <a:latin typeface="Arial" panose="020B0604020202020204" pitchFamily="34" charset="0"/>
                          <a:cs typeface="Arial" panose="020B0604020202020204" pitchFamily="34" charset="0"/>
                        </a:rPr>
                        <a:t>LLQ - &lt; 400</a:t>
                      </a:r>
                    </a:p>
                    <a:p>
                      <a:pPr algn="ctr"/>
                      <a:r>
                        <a:rPr lang="en-US" sz="1600" dirty="0">
                          <a:latin typeface="Arial" panose="020B0604020202020204" pitchFamily="34" charset="0"/>
                          <a:cs typeface="Arial" panose="020B0604020202020204" pitchFamily="34" charset="0"/>
                        </a:rPr>
                        <a:t>400+</a:t>
                      </a:r>
                    </a:p>
                    <a:p>
                      <a:pPr algn="ctr"/>
                      <a:r>
                        <a:rPr lang="en-US" sz="1600" dirty="0">
                          <a:latin typeface="Arial" panose="020B0604020202020204" pitchFamily="34" charset="0"/>
                          <a:cs typeface="Arial" panose="020B0604020202020204" pitchFamily="34" charset="0"/>
                        </a:rPr>
                        <a:t>Missing</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5250 (88%)</a:t>
                      </a:r>
                    </a:p>
                    <a:p>
                      <a:pPr algn="ctr"/>
                      <a:r>
                        <a:rPr lang="en-US" sz="1600" dirty="0">
                          <a:latin typeface="Arial" panose="020B0604020202020204" pitchFamily="34" charset="0"/>
                          <a:cs typeface="Arial" panose="020B0604020202020204" pitchFamily="34" charset="0"/>
                        </a:rPr>
                        <a:t>617 (10%)</a:t>
                      </a:r>
                    </a:p>
                    <a:p>
                      <a:pPr algn="ctr"/>
                      <a:r>
                        <a:rPr lang="en-US" sz="1600" dirty="0">
                          <a:latin typeface="Arial" panose="020B0604020202020204" pitchFamily="34" charset="0"/>
                          <a:cs typeface="Arial" panose="020B0604020202020204" pitchFamily="34" charset="0"/>
                        </a:rPr>
                        <a:t>130 (2%)</a:t>
                      </a:r>
                    </a:p>
                    <a:p>
                      <a:pPr algn="ctr"/>
                      <a:r>
                        <a:rPr lang="en-US" sz="1600" dirty="0">
                          <a:latin typeface="Arial" panose="020B0604020202020204" pitchFamily="34" charset="0"/>
                          <a:cs typeface="Arial" panose="020B0604020202020204" pitchFamily="34" charset="0"/>
                        </a:rPr>
                        <a:t>1772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2641 (88%)</a:t>
                      </a:r>
                    </a:p>
                    <a:p>
                      <a:pPr algn="ctr"/>
                      <a:r>
                        <a:rPr lang="en-US" sz="1600" dirty="0">
                          <a:solidFill>
                            <a:srgbClr val="470055"/>
                          </a:solidFill>
                          <a:latin typeface="Arial" panose="020B0604020202020204" pitchFamily="34" charset="0"/>
                          <a:cs typeface="Arial" panose="020B0604020202020204" pitchFamily="34" charset="0"/>
                        </a:rPr>
                        <a:t>305 (10%)</a:t>
                      </a:r>
                    </a:p>
                    <a:p>
                      <a:pPr algn="ctr"/>
                      <a:r>
                        <a:rPr lang="en-US" sz="1600" dirty="0">
                          <a:solidFill>
                            <a:srgbClr val="470055"/>
                          </a:solidFill>
                          <a:latin typeface="Arial" panose="020B0604020202020204" pitchFamily="34" charset="0"/>
                          <a:cs typeface="Arial" panose="020B0604020202020204" pitchFamily="34" charset="0"/>
                        </a:rPr>
                        <a:t>63 (2%)</a:t>
                      </a:r>
                    </a:p>
                    <a:p>
                      <a:pPr algn="ctr"/>
                      <a:r>
                        <a:rPr lang="en-US" sz="1600" dirty="0">
                          <a:solidFill>
                            <a:srgbClr val="470055"/>
                          </a:solidFill>
                          <a:latin typeface="Arial" panose="020B0604020202020204" pitchFamily="34" charset="0"/>
                          <a:cs typeface="Arial" panose="020B0604020202020204" pitchFamily="34" charset="0"/>
                        </a:rPr>
                        <a:t>879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2609 (87%)</a:t>
                      </a:r>
                    </a:p>
                    <a:p>
                      <a:pPr algn="ctr"/>
                      <a:r>
                        <a:rPr lang="en-US" sz="1600" dirty="0">
                          <a:solidFill>
                            <a:srgbClr val="1F918C"/>
                          </a:solidFill>
                          <a:latin typeface="Arial" panose="020B0604020202020204" pitchFamily="34" charset="0"/>
                          <a:cs typeface="Arial" panose="020B0604020202020204" pitchFamily="34" charset="0"/>
                        </a:rPr>
                        <a:t>312 (10%)</a:t>
                      </a:r>
                    </a:p>
                    <a:p>
                      <a:pPr algn="ctr"/>
                      <a:r>
                        <a:rPr lang="en-US" sz="1600" dirty="0">
                          <a:solidFill>
                            <a:srgbClr val="1F918C"/>
                          </a:solidFill>
                          <a:latin typeface="Arial" panose="020B0604020202020204" pitchFamily="34" charset="0"/>
                          <a:cs typeface="Arial" panose="020B0604020202020204" pitchFamily="34" charset="0"/>
                        </a:rPr>
                        <a:t>67 (2%)</a:t>
                      </a:r>
                    </a:p>
                    <a:p>
                      <a:pPr algn="ctr"/>
                      <a:r>
                        <a:rPr lang="en-US" sz="1600" dirty="0">
                          <a:solidFill>
                            <a:srgbClr val="1F918C"/>
                          </a:solidFill>
                          <a:latin typeface="Arial" panose="020B0604020202020204" pitchFamily="34" charset="0"/>
                          <a:cs typeface="Arial" panose="020B0604020202020204" pitchFamily="34" charset="0"/>
                        </a:rPr>
                        <a:t>893</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6256185"/>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ASCVD risk score, (%)</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4.5 (2.2-7.0)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919935033"/>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LDL-C (mg/dL)</a:t>
                      </a:r>
                    </a:p>
                  </a:txBody>
                  <a:tcP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108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109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108 (87-127)</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771352997"/>
                  </a:ext>
                </a:extLst>
              </a:tr>
            </a:tbl>
          </a:graphicData>
        </a:graphic>
      </p:graphicFrame>
      <p:pic>
        <p:nvPicPr>
          <p:cNvPr id="5" name="Picture 4">
            <a:extLst>
              <a:ext uri="{FF2B5EF4-FFF2-40B4-BE49-F238E27FC236}">
                <a16:creationId xmlns:a16="http://schemas.microsoft.com/office/drawing/2014/main" id="{6882BECE-818E-F918-B26F-087F5760CA16}"/>
              </a:ext>
            </a:extLst>
          </p:cNvPr>
          <p:cNvPicPr>
            <a:picLocks noChangeAspect="1"/>
          </p:cNvPicPr>
          <p:nvPr/>
        </p:nvPicPr>
        <p:blipFill>
          <a:blip r:embed="rId2">
            <a:extLst>
              <a:ext uri="{28A0092B-C50C-407E-A947-70E740481C1C}">
                <a14:useLocalDpi xmlns:a14="http://schemas.microsoft.com/office/drawing/2010/main" val="0"/>
              </a:ext>
            </a:extLst>
          </a:blip>
          <a:srcRect b="22681"/>
          <a:stretch>
            <a:fillRect/>
          </a:stretch>
        </p:blipFill>
        <p:spPr bwMode="auto">
          <a:xfrm>
            <a:off x="3423721" y="77351"/>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61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D49AA3-F92E-3465-BEAE-9C1DB844219B}"/>
              </a:ext>
            </a:extLst>
          </p:cNvPr>
          <p:cNvSpPr/>
          <p:nvPr/>
        </p:nvSpPr>
        <p:spPr>
          <a:xfrm>
            <a:off x="1020726" y="77351"/>
            <a:ext cx="10504967" cy="6703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591210B-F620-1E63-6116-742C653B622A}"/>
              </a:ext>
            </a:extLst>
          </p:cNvPr>
          <p:cNvGraphicFramePr>
            <a:graphicFrameLocks noGrp="1"/>
          </p:cNvGraphicFramePr>
          <p:nvPr/>
        </p:nvGraphicFramePr>
        <p:xfrm>
          <a:off x="1026822" y="77351"/>
          <a:ext cx="10452652" cy="6736080"/>
        </p:xfrm>
        <a:graphic>
          <a:graphicData uri="http://schemas.openxmlformats.org/drawingml/2006/table">
            <a:tbl>
              <a:tblPr firstRow="1" bandRow="1"/>
              <a:tblGrid>
                <a:gridCol w="2637808">
                  <a:extLst>
                    <a:ext uri="{9D8B030D-6E8A-4147-A177-3AD203B41FA5}">
                      <a16:colId xmlns:a16="http://schemas.microsoft.com/office/drawing/2014/main" val="613638737"/>
                    </a:ext>
                  </a:extLst>
                </a:gridCol>
                <a:gridCol w="2943032">
                  <a:extLst>
                    <a:ext uri="{9D8B030D-6E8A-4147-A177-3AD203B41FA5}">
                      <a16:colId xmlns:a16="http://schemas.microsoft.com/office/drawing/2014/main" val="2552210655"/>
                    </a:ext>
                  </a:extLst>
                </a:gridCol>
                <a:gridCol w="1644758">
                  <a:extLst>
                    <a:ext uri="{9D8B030D-6E8A-4147-A177-3AD203B41FA5}">
                      <a16:colId xmlns:a16="http://schemas.microsoft.com/office/drawing/2014/main" val="4003470468"/>
                    </a:ext>
                  </a:extLst>
                </a:gridCol>
                <a:gridCol w="1675987">
                  <a:extLst>
                    <a:ext uri="{9D8B030D-6E8A-4147-A177-3AD203B41FA5}">
                      <a16:colId xmlns:a16="http://schemas.microsoft.com/office/drawing/2014/main" val="1591533991"/>
                    </a:ext>
                  </a:extLst>
                </a:gridCol>
                <a:gridCol w="1551067">
                  <a:extLst>
                    <a:ext uri="{9D8B030D-6E8A-4147-A177-3AD203B41FA5}">
                      <a16:colId xmlns:a16="http://schemas.microsoft.com/office/drawing/2014/main" val="1567314665"/>
                    </a:ext>
                  </a:extLst>
                </a:gridCol>
              </a:tblGrid>
              <a:tr h="62899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2400" dirty="0">
                          <a:latin typeface="Arial" panose="020B0604020202020204" pitchFamily="34" charset="0"/>
                          <a:cs typeface="Arial" panose="020B0604020202020204" pitchFamily="34" charset="0"/>
                        </a:rPr>
                        <a:t>Baseline Characteristics</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endParaRPr lang="en-US" sz="1600" dirty="0">
                        <a:latin typeface="Arial" panose="020B0604020202020204" pitchFamily="34" charset="0"/>
                        <a:cs typeface="Arial" panose="020B0604020202020204" pitchFamily="34" charset="0"/>
                      </a:endParaRP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Total</a:t>
                      </a:r>
                    </a:p>
                    <a:p>
                      <a:pPr algn="ctr"/>
                      <a:r>
                        <a:rPr lang="en-US" sz="1600" dirty="0">
                          <a:latin typeface="Arial" panose="020B0604020202020204" pitchFamily="34" charset="0"/>
                          <a:cs typeface="Arial" panose="020B0604020202020204" pitchFamily="34" charset="0"/>
                        </a:rPr>
                        <a:t>(N=7769)</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Pitavastatin (N=3888)</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Placebo </a:t>
                      </a:r>
                    </a:p>
                    <a:p>
                      <a:pPr algn="ctr"/>
                      <a:r>
                        <a:rPr lang="en-US" sz="1600" dirty="0">
                          <a:solidFill>
                            <a:srgbClr val="1F918C"/>
                          </a:solidFill>
                          <a:latin typeface="Arial" panose="020B0604020202020204" pitchFamily="34" charset="0"/>
                          <a:cs typeface="Arial" panose="020B0604020202020204" pitchFamily="34" charset="0"/>
                        </a:rPr>
                        <a:t>(N=3881)</a:t>
                      </a: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38675853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Age (years)</a:t>
                      </a:r>
                    </a:p>
                  </a:txBody>
                  <a:tcP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50 (45-55)</a:t>
                      </a:r>
                    </a:p>
                  </a:txBody>
                  <a:tcPr anchor="ct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44629308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Natal sex</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Male</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5350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2677 (69%)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2673 (69%)</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9193133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Female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2419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1211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1208 (31%)</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54762237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Gender identity</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Cisgender</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7367 (95%)</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3687 (95%)</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3680 (95%)</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9041597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Transgender spectrum</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127 (2%)</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63 (2%)</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64 (2%)</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50863120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Not reported</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275 (4%)</a:t>
                      </a:r>
                      <a:endParaRPr lang="en-US" sz="16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470055"/>
                          </a:solidFill>
                          <a:latin typeface="Arial" panose="020B0604020202020204" pitchFamily="34" charset="0"/>
                          <a:ea typeface="+mn-ea"/>
                          <a:cs typeface="Arial" panose="020B0604020202020204" pitchFamily="34" charset="0"/>
                        </a:rPr>
                        <a:t>138 (4%)</a:t>
                      </a:r>
                      <a:endParaRPr lang="en-US" sz="1600" dirty="0">
                        <a:solidFill>
                          <a:srgbClr val="470055"/>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u="none" strike="noStrike" kern="1200" baseline="0" dirty="0">
                          <a:solidFill>
                            <a:srgbClr val="1F918C"/>
                          </a:solidFill>
                          <a:latin typeface="Arial" panose="020B0604020202020204" pitchFamily="34" charset="0"/>
                          <a:ea typeface="+mn-ea"/>
                          <a:cs typeface="Arial" panose="020B0604020202020204" pitchFamily="34" charset="0"/>
                        </a:rPr>
                        <a:t>137 (4%)</a:t>
                      </a:r>
                      <a:endParaRPr lang="en-US" sz="1600" dirty="0">
                        <a:solidFill>
                          <a:srgbClr val="1F918C"/>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8833461"/>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Race</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White</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2704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1634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1340 (35%)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2660709050"/>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Black/African American</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3208 (41%)</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1569 (40%)</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1639 (42%)</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7643150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600" b="1" dirty="0">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Asian</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1138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571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567 (15%)</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33072923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CD4 count (cells/mm3)</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621 (448-827)</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620 (449-832)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622 (445-824)</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6705510"/>
                  </a:ext>
                </a:extLst>
              </a:tr>
              <a:tr h="8087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Nadir CD4 count (cells/mm3)</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&lt; 50</a:t>
                      </a:r>
                    </a:p>
                    <a:p>
                      <a:pPr algn="ctr"/>
                      <a:r>
                        <a:rPr lang="en-US" sz="1600" dirty="0">
                          <a:latin typeface="Arial" panose="020B0604020202020204" pitchFamily="34" charset="0"/>
                          <a:cs typeface="Arial" panose="020B0604020202020204" pitchFamily="34" charset="0"/>
                        </a:rPr>
                        <a:t>50-199</a:t>
                      </a:r>
                    </a:p>
                    <a:p>
                      <a:pPr algn="ctr"/>
                      <a:r>
                        <a:rPr lang="en-US" sz="1600" dirty="0">
                          <a:latin typeface="Arial" panose="020B0604020202020204" pitchFamily="34" charset="0"/>
                          <a:cs typeface="Arial" panose="020B0604020202020204" pitchFamily="34" charset="0"/>
                        </a:rPr>
                        <a:t>≥ 200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1409 (18%)</a:t>
                      </a:r>
                    </a:p>
                    <a:p>
                      <a:pPr algn="ctr"/>
                      <a:r>
                        <a:rPr lang="en-US" sz="1600" dirty="0">
                          <a:latin typeface="Arial" panose="020B0604020202020204" pitchFamily="34" charset="0"/>
                          <a:cs typeface="Arial" panose="020B0604020202020204" pitchFamily="34" charset="0"/>
                        </a:rPr>
                        <a:t>2392 (31%)</a:t>
                      </a:r>
                    </a:p>
                    <a:p>
                      <a:pPr algn="ctr"/>
                      <a:r>
                        <a:rPr lang="en-US" sz="1600" dirty="0">
                          <a:latin typeface="Arial" panose="020B0604020202020204" pitchFamily="34" charset="0"/>
                          <a:cs typeface="Arial" panose="020B0604020202020204" pitchFamily="34" charset="0"/>
                        </a:rPr>
                        <a:t>3706 (48%)</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688 (18%)</a:t>
                      </a:r>
                    </a:p>
                    <a:p>
                      <a:pPr algn="ctr"/>
                      <a:r>
                        <a:rPr lang="en-US" sz="1600" dirty="0">
                          <a:solidFill>
                            <a:srgbClr val="470055"/>
                          </a:solidFill>
                          <a:latin typeface="Arial" panose="020B0604020202020204" pitchFamily="34" charset="0"/>
                          <a:cs typeface="Arial" panose="020B0604020202020204" pitchFamily="34" charset="0"/>
                        </a:rPr>
                        <a:t>1202 (31%)</a:t>
                      </a:r>
                    </a:p>
                    <a:p>
                      <a:pPr algn="ctr"/>
                      <a:r>
                        <a:rPr lang="en-US" sz="1600" dirty="0">
                          <a:solidFill>
                            <a:srgbClr val="470055"/>
                          </a:solidFill>
                          <a:latin typeface="Arial" panose="020B0604020202020204" pitchFamily="34" charset="0"/>
                          <a:cs typeface="Arial" panose="020B0604020202020204" pitchFamily="34" charset="0"/>
                        </a:rPr>
                        <a:t>1859 (49%)</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721 (19%)</a:t>
                      </a:r>
                    </a:p>
                    <a:p>
                      <a:pPr algn="ctr"/>
                      <a:r>
                        <a:rPr lang="en-US" sz="1600" dirty="0">
                          <a:solidFill>
                            <a:srgbClr val="1F918C"/>
                          </a:solidFill>
                          <a:latin typeface="Arial" panose="020B0604020202020204" pitchFamily="34" charset="0"/>
                          <a:cs typeface="Arial" panose="020B0604020202020204" pitchFamily="34" charset="0"/>
                        </a:rPr>
                        <a:t>1190 (31%)</a:t>
                      </a:r>
                    </a:p>
                    <a:p>
                      <a:pPr algn="ctr"/>
                      <a:r>
                        <a:rPr lang="en-US" sz="1600" dirty="0">
                          <a:solidFill>
                            <a:srgbClr val="1F918C"/>
                          </a:solidFill>
                          <a:latin typeface="Arial" panose="020B0604020202020204" pitchFamily="34" charset="0"/>
                          <a:cs typeface="Arial" panose="020B0604020202020204" pitchFamily="34" charset="0"/>
                        </a:rPr>
                        <a:t>1847 (47%)</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1661324343"/>
                  </a:ext>
                </a:extLst>
              </a:tr>
              <a:tr h="10483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HIV RNA (Copies/mL)</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&lt; LLQ</a:t>
                      </a:r>
                    </a:p>
                    <a:p>
                      <a:pPr algn="ctr"/>
                      <a:r>
                        <a:rPr lang="en-US" sz="1600" dirty="0">
                          <a:latin typeface="Arial" panose="020B0604020202020204" pitchFamily="34" charset="0"/>
                          <a:cs typeface="Arial" panose="020B0604020202020204" pitchFamily="34" charset="0"/>
                        </a:rPr>
                        <a:t>LLQ - &lt; 400</a:t>
                      </a:r>
                    </a:p>
                    <a:p>
                      <a:pPr algn="ctr"/>
                      <a:r>
                        <a:rPr lang="en-US" sz="1600" dirty="0">
                          <a:latin typeface="Arial" panose="020B0604020202020204" pitchFamily="34" charset="0"/>
                          <a:cs typeface="Arial" panose="020B0604020202020204" pitchFamily="34" charset="0"/>
                        </a:rPr>
                        <a:t>400+</a:t>
                      </a:r>
                    </a:p>
                    <a:p>
                      <a:pPr algn="ctr"/>
                      <a:r>
                        <a:rPr lang="en-US" sz="1600" dirty="0">
                          <a:latin typeface="Arial" panose="020B0604020202020204" pitchFamily="34" charset="0"/>
                          <a:cs typeface="Arial" panose="020B0604020202020204" pitchFamily="34" charset="0"/>
                        </a:rPr>
                        <a:t>Missing</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5250 (88%)</a:t>
                      </a:r>
                    </a:p>
                    <a:p>
                      <a:pPr algn="ctr"/>
                      <a:r>
                        <a:rPr lang="en-US" sz="1600" dirty="0">
                          <a:latin typeface="Arial" panose="020B0604020202020204" pitchFamily="34" charset="0"/>
                          <a:cs typeface="Arial" panose="020B0604020202020204" pitchFamily="34" charset="0"/>
                        </a:rPr>
                        <a:t>617 (10%)</a:t>
                      </a:r>
                    </a:p>
                    <a:p>
                      <a:pPr algn="ctr"/>
                      <a:r>
                        <a:rPr lang="en-US" sz="1600" dirty="0">
                          <a:latin typeface="Arial" panose="020B0604020202020204" pitchFamily="34" charset="0"/>
                          <a:cs typeface="Arial" panose="020B0604020202020204" pitchFamily="34" charset="0"/>
                        </a:rPr>
                        <a:t>130 (2%)</a:t>
                      </a:r>
                    </a:p>
                    <a:p>
                      <a:pPr algn="ctr"/>
                      <a:r>
                        <a:rPr lang="en-US" sz="1600" dirty="0">
                          <a:latin typeface="Arial" panose="020B0604020202020204" pitchFamily="34" charset="0"/>
                          <a:cs typeface="Arial" panose="020B0604020202020204" pitchFamily="34" charset="0"/>
                        </a:rPr>
                        <a:t>1772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2641 (88%)</a:t>
                      </a:r>
                    </a:p>
                    <a:p>
                      <a:pPr algn="ctr"/>
                      <a:r>
                        <a:rPr lang="en-US" sz="1600" dirty="0">
                          <a:solidFill>
                            <a:srgbClr val="470055"/>
                          </a:solidFill>
                          <a:latin typeface="Arial" panose="020B0604020202020204" pitchFamily="34" charset="0"/>
                          <a:cs typeface="Arial" panose="020B0604020202020204" pitchFamily="34" charset="0"/>
                        </a:rPr>
                        <a:t>305 (10%)</a:t>
                      </a:r>
                    </a:p>
                    <a:p>
                      <a:pPr algn="ctr"/>
                      <a:r>
                        <a:rPr lang="en-US" sz="1600" dirty="0">
                          <a:solidFill>
                            <a:srgbClr val="470055"/>
                          </a:solidFill>
                          <a:latin typeface="Arial" panose="020B0604020202020204" pitchFamily="34" charset="0"/>
                          <a:cs typeface="Arial" panose="020B0604020202020204" pitchFamily="34" charset="0"/>
                        </a:rPr>
                        <a:t>63 (2%)</a:t>
                      </a:r>
                    </a:p>
                    <a:p>
                      <a:pPr algn="ctr"/>
                      <a:r>
                        <a:rPr lang="en-US" sz="1600" dirty="0">
                          <a:solidFill>
                            <a:srgbClr val="470055"/>
                          </a:solidFill>
                          <a:latin typeface="Arial" panose="020B0604020202020204" pitchFamily="34" charset="0"/>
                          <a:cs typeface="Arial" panose="020B0604020202020204" pitchFamily="34" charset="0"/>
                        </a:rPr>
                        <a:t>879</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2609 (87%)</a:t>
                      </a:r>
                    </a:p>
                    <a:p>
                      <a:pPr algn="ctr"/>
                      <a:r>
                        <a:rPr lang="en-US" sz="1600" dirty="0">
                          <a:solidFill>
                            <a:srgbClr val="1F918C"/>
                          </a:solidFill>
                          <a:latin typeface="Arial" panose="020B0604020202020204" pitchFamily="34" charset="0"/>
                          <a:cs typeface="Arial" panose="020B0604020202020204" pitchFamily="34" charset="0"/>
                        </a:rPr>
                        <a:t>312 (10%)</a:t>
                      </a:r>
                    </a:p>
                    <a:p>
                      <a:pPr algn="ctr"/>
                      <a:r>
                        <a:rPr lang="en-US" sz="1600" dirty="0">
                          <a:solidFill>
                            <a:srgbClr val="1F918C"/>
                          </a:solidFill>
                          <a:latin typeface="Arial" panose="020B0604020202020204" pitchFamily="34" charset="0"/>
                          <a:cs typeface="Arial" panose="020B0604020202020204" pitchFamily="34" charset="0"/>
                        </a:rPr>
                        <a:t>67 (2%)</a:t>
                      </a:r>
                    </a:p>
                    <a:p>
                      <a:pPr algn="ctr"/>
                      <a:r>
                        <a:rPr lang="en-US" sz="1600" dirty="0">
                          <a:solidFill>
                            <a:srgbClr val="1F918C"/>
                          </a:solidFill>
                          <a:latin typeface="Arial" panose="020B0604020202020204" pitchFamily="34" charset="0"/>
                          <a:cs typeface="Arial" panose="020B0604020202020204" pitchFamily="34" charset="0"/>
                        </a:rPr>
                        <a:t>893</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6256185"/>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ASCVD risk score, (%)</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4.5 (2.1-7.0)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4.5 (2.2-7.0)</a:t>
                      </a:r>
                    </a:p>
                  </a:txBody>
                  <a:tcPr anchor="ct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val="3919935033"/>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1" dirty="0">
                          <a:latin typeface="Arial" panose="020B0604020202020204" pitchFamily="34" charset="0"/>
                          <a:cs typeface="Arial" panose="020B0604020202020204" pitchFamily="34" charset="0"/>
                        </a:rPr>
                        <a:t>LDL-C (mg/dL)</a:t>
                      </a:r>
                    </a:p>
                  </a:txBody>
                  <a:tcP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Median (Q1 – Q3)</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latin typeface="Arial" panose="020B0604020202020204" pitchFamily="34" charset="0"/>
                          <a:cs typeface="Arial" panose="020B0604020202020204" pitchFamily="34" charset="0"/>
                        </a:rPr>
                        <a:t>108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470055"/>
                          </a:solidFill>
                          <a:latin typeface="Arial" panose="020B0604020202020204" pitchFamily="34" charset="0"/>
                          <a:cs typeface="Arial" panose="020B0604020202020204" pitchFamily="34" charset="0"/>
                        </a:rPr>
                        <a:t>109 (87-128)</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a:solidFill>
                            <a:srgbClr val="1F918C"/>
                          </a:solidFill>
                          <a:latin typeface="Arial" panose="020B0604020202020204" pitchFamily="34" charset="0"/>
                          <a:cs typeface="Arial" panose="020B0604020202020204" pitchFamily="34" charset="0"/>
                        </a:rPr>
                        <a:t>108 (87-127)</a:t>
                      </a:r>
                    </a:p>
                  </a:txBody>
                  <a:tcPr anchor="ctr">
                    <a:lnL>
                      <a:noFill/>
                    </a:lnL>
                    <a:lnR>
                      <a:noFill/>
                    </a:lnR>
                    <a:lnT>
                      <a:no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val="2771352997"/>
                  </a:ext>
                </a:extLst>
              </a:tr>
            </a:tbl>
          </a:graphicData>
        </a:graphic>
      </p:graphicFrame>
      <p:pic>
        <p:nvPicPr>
          <p:cNvPr id="5" name="Picture 4">
            <a:extLst>
              <a:ext uri="{FF2B5EF4-FFF2-40B4-BE49-F238E27FC236}">
                <a16:creationId xmlns:a16="http://schemas.microsoft.com/office/drawing/2014/main" id="{6882BECE-818E-F918-B26F-087F5760CA16}"/>
              </a:ext>
            </a:extLst>
          </p:cNvPr>
          <p:cNvPicPr>
            <a:picLocks noChangeAspect="1"/>
          </p:cNvPicPr>
          <p:nvPr/>
        </p:nvPicPr>
        <p:blipFill>
          <a:blip r:embed="rId2">
            <a:extLst>
              <a:ext uri="{28A0092B-C50C-407E-A947-70E740481C1C}">
                <a14:useLocalDpi xmlns:a14="http://schemas.microsoft.com/office/drawing/2010/main" val="0"/>
              </a:ext>
            </a:extLst>
          </a:blip>
          <a:srcRect b="22681"/>
          <a:stretch>
            <a:fillRect/>
          </a:stretch>
        </p:blipFill>
        <p:spPr bwMode="auto">
          <a:xfrm>
            <a:off x="3423721" y="77351"/>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6783D1F-14E4-250B-8175-8EB9A7DDA963}"/>
              </a:ext>
            </a:extLst>
          </p:cNvPr>
          <p:cNvSpPr/>
          <p:nvPr/>
        </p:nvSpPr>
        <p:spPr>
          <a:xfrm>
            <a:off x="523048" y="6130860"/>
            <a:ext cx="11500321" cy="6497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735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2B8F5-845B-74A1-E9A1-15F7B96862D5}"/>
              </a:ext>
            </a:extLst>
          </p:cNvPr>
          <p:cNvSpPr>
            <a:spLocks noGrp="1"/>
          </p:cNvSpPr>
          <p:nvPr>
            <p:ph sz="quarter" idx="11"/>
          </p:nvPr>
        </p:nvSpPr>
        <p:spPr/>
        <p:txBody>
          <a:bodyPr>
            <a:normAutofit/>
          </a:bodyPr>
          <a:lstStyle/>
          <a:p>
            <a:pPr>
              <a:spcAft>
                <a:spcPts val="600"/>
              </a:spcAft>
            </a:pPr>
            <a:r>
              <a:rPr lang="en-US" sz="2400" dirty="0"/>
              <a:t>REPRIEVE was an events driven trial with 85% power to detect a HR of 0.70 with 288 planned events</a:t>
            </a:r>
          </a:p>
          <a:p>
            <a:pPr>
              <a:spcAft>
                <a:spcPts val="600"/>
              </a:spcAft>
            </a:pPr>
            <a:endParaRPr lang="en-US" sz="2400" dirty="0"/>
          </a:p>
          <a:p>
            <a:pPr>
              <a:spcAft>
                <a:spcPts val="600"/>
              </a:spcAft>
            </a:pPr>
            <a:r>
              <a:rPr lang="en-US" sz="2400" b="1" i="1" dirty="0"/>
              <a:t>The DSMB convened at 75% of information and closed the trial for efficacy</a:t>
            </a:r>
            <a:r>
              <a:rPr lang="en-US" sz="2400" dirty="0"/>
              <a:t>, concluding there were no unanticipated safety concerns and that the benefits outweighed the risk of statin therapy in this group</a:t>
            </a:r>
          </a:p>
        </p:txBody>
      </p:sp>
      <p:sp>
        <p:nvSpPr>
          <p:cNvPr id="3" name="Text Placeholder 2">
            <a:extLst>
              <a:ext uri="{FF2B5EF4-FFF2-40B4-BE49-F238E27FC236}">
                <a16:creationId xmlns:a16="http://schemas.microsoft.com/office/drawing/2014/main" id="{8C127D91-00B6-7821-F439-0C4BDF181F15}"/>
              </a:ext>
            </a:extLst>
          </p:cNvPr>
          <p:cNvSpPr>
            <a:spLocks noGrp="1"/>
          </p:cNvSpPr>
          <p:nvPr>
            <p:ph type="body" sz="quarter" idx="10"/>
          </p:nvPr>
        </p:nvSpPr>
        <p:spPr/>
        <p:txBody>
          <a:bodyPr/>
          <a:lstStyle/>
          <a:p>
            <a:r>
              <a:rPr lang="en-US" dirty="0"/>
              <a:t>Trial Closure for Efficacy</a:t>
            </a:r>
          </a:p>
        </p:txBody>
      </p:sp>
      <p:pic>
        <p:nvPicPr>
          <p:cNvPr id="4" name="Picture 3">
            <a:extLst>
              <a:ext uri="{FF2B5EF4-FFF2-40B4-BE49-F238E27FC236}">
                <a16:creationId xmlns:a16="http://schemas.microsoft.com/office/drawing/2014/main" id="{48FA929F-D876-50A3-D810-45A01E9F2821}"/>
              </a:ext>
            </a:extLst>
          </p:cNvPr>
          <p:cNvPicPr>
            <a:picLocks noChangeAspect="1"/>
          </p:cNvPicPr>
          <p:nvPr/>
        </p:nvPicPr>
        <p:blipFill>
          <a:blip r:embed="rId2">
            <a:extLst>
              <a:ext uri="{28A0092B-C50C-407E-A947-70E740481C1C}">
                <a14:useLocalDpi xmlns:a14="http://schemas.microsoft.com/office/drawing/2010/main" val="0"/>
              </a:ext>
            </a:extLst>
          </a:blip>
          <a:srcRect b="22681"/>
          <a:stretch>
            <a:fillRect/>
          </a:stretch>
        </p:blipFill>
        <p:spPr bwMode="auto">
          <a:xfrm>
            <a:off x="8708102" y="370617"/>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725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34DC80-039E-3EE1-5CE6-9B13C35D3E0C}"/>
              </a:ext>
            </a:extLst>
          </p:cNvPr>
          <p:cNvSpPr>
            <a:spLocks noGrp="1"/>
          </p:cNvSpPr>
          <p:nvPr>
            <p:ph sz="quarter" idx="11"/>
          </p:nvPr>
        </p:nvSpPr>
        <p:spPr/>
        <p:txBody>
          <a:bodyPr/>
          <a:lstStyle/>
          <a:p>
            <a:r>
              <a:rPr lang="en-US" dirty="0"/>
              <a:t>225 MACE events over a median of 5.6 years of follow-up</a:t>
            </a:r>
          </a:p>
          <a:p>
            <a:r>
              <a:rPr lang="en-US" dirty="0"/>
              <a:t>	89 in </a:t>
            </a:r>
            <a:r>
              <a:rPr lang="en-US" dirty="0" err="1"/>
              <a:t>Pitavastatin</a:t>
            </a:r>
            <a:r>
              <a:rPr lang="en-US" dirty="0"/>
              <a:t> group and 136 in Placebo group*</a:t>
            </a:r>
          </a:p>
        </p:txBody>
      </p:sp>
      <p:sp>
        <p:nvSpPr>
          <p:cNvPr id="3" name="Text Placeholder 2">
            <a:extLst>
              <a:ext uri="{FF2B5EF4-FFF2-40B4-BE49-F238E27FC236}">
                <a16:creationId xmlns:a16="http://schemas.microsoft.com/office/drawing/2014/main" id="{95AB20F6-37B7-5C2D-417E-11065A69B108}"/>
              </a:ext>
            </a:extLst>
          </p:cNvPr>
          <p:cNvSpPr>
            <a:spLocks noGrp="1"/>
          </p:cNvSpPr>
          <p:nvPr>
            <p:ph type="body" sz="quarter" idx="10"/>
          </p:nvPr>
        </p:nvSpPr>
        <p:spPr/>
        <p:txBody>
          <a:bodyPr/>
          <a:lstStyle/>
          <a:p>
            <a:r>
              <a:rPr lang="en-US" dirty="0"/>
              <a:t>Primary and Key Secondary Endpoints</a:t>
            </a:r>
          </a:p>
        </p:txBody>
      </p:sp>
      <p:pic>
        <p:nvPicPr>
          <p:cNvPr id="5" name="Picture 4">
            <a:extLst>
              <a:ext uri="{FF2B5EF4-FFF2-40B4-BE49-F238E27FC236}">
                <a16:creationId xmlns:a16="http://schemas.microsoft.com/office/drawing/2014/main" id="{C36916CE-BE77-0F07-E683-0106EDDC9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79" y="2592025"/>
            <a:ext cx="5124774" cy="3657600"/>
          </a:xfrm>
          <a:prstGeom prst="rect">
            <a:avLst/>
          </a:prstGeom>
        </p:spPr>
      </p:pic>
      <p:pic>
        <p:nvPicPr>
          <p:cNvPr id="7" name="Picture 6">
            <a:extLst>
              <a:ext uri="{FF2B5EF4-FFF2-40B4-BE49-F238E27FC236}">
                <a16:creationId xmlns:a16="http://schemas.microsoft.com/office/drawing/2014/main" id="{D26929C1-98C2-5752-5302-22A2DC2CE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38" y="2586709"/>
            <a:ext cx="5137079" cy="3657600"/>
          </a:xfrm>
          <a:prstGeom prst="rect">
            <a:avLst/>
          </a:prstGeom>
        </p:spPr>
      </p:pic>
      <p:sp>
        <p:nvSpPr>
          <p:cNvPr id="8" name="TextBox 7">
            <a:extLst>
              <a:ext uri="{FF2B5EF4-FFF2-40B4-BE49-F238E27FC236}">
                <a16:creationId xmlns:a16="http://schemas.microsoft.com/office/drawing/2014/main" id="{B640154F-82FB-B2F8-5EA6-BA88D630929D}"/>
              </a:ext>
            </a:extLst>
          </p:cNvPr>
          <p:cNvSpPr txBox="1"/>
          <p:nvPr/>
        </p:nvSpPr>
        <p:spPr>
          <a:xfrm>
            <a:off x="1775638" y="2785731"/>
            <a:ext cx="86433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MACE</a:t>
            </a:r>
          </a:p>
        </p:txBody>
      </p:sp>
      <p:sp>
        <p:nvSpPr>
          <p:cNvPr id="9" name="TextBox 8">
            <a:extLst>
              <a:ext uri="{FF2B5EF4-FFF2-40B4-BE49-F238E27FC236}">
                <a16:creationId xmlns:a16="http://schemas.microsoft.com/office/drawing/2014/main" id="{FD9F5F6C-5165-1759-F5B2-B81111DCB7DF}"/>
              </a:ext>
            </a:extLst>
          </p:cNvPr>
          <p:cNvSpPr txBox="1"/>
          <p:nvPr/>
        </p:nvSpPr>
        <p:spPr>
          <a:xfrm>
            <a:off x="7137989" y="2785731"/>
            <a:ext cx="1223412"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MACE or </a:t>
            </a:r>
          </a:p>
          <a:p>
            <a:r>
              <a:rPr lang="en-US" b="1" dirty="0">
                <a:latin typeface="Arial" panose="020B0604020202020204" pitchFamily="34" charset="0"/>
                <a:cs typeface="Arial" panose="020B0604020202020204" pitchFamily="34" charset="0"/>
              </a:rPr>
              <a:t>Death</a:t>
            </a:r>
          </a:p>
        </p:txBody>
      </p:sp>
      <p:sp>
        <p:nvSpPr>
          <p:cNvPr id="10" name="TextBox 9">
            <a:extLst>
              <a:ext uri="{FF2B5EF4-FFF2-40B4-BE49-F238E27FC236}">
                <a16:creationId xmlns:a16="http://schemas.microsoft.com/office/drawing/2014/main" id="{FA347E3B-4E1F-EA0C-99E7-90FFBDA0409B}"/>
              </a:ext>
            </a:extLst>
          </p:cNvPr>
          <p:cNvSpPr txBox="1"/>
          <p:nvPr/>
        </p:nvSpPr>
        <p:spPr>
          <a:xfrm>
            <a:off x="3340646" y="3121223"/>
            <a:ext cx="1529586" cy="307777"/>
          </a:xfrm>
          <a:prstGeom prst="rect">
            <a:avLst/>
          </a:prstGeom>
          <a:noFill/>
        </p:spPr>
        <p:txBody>
          <a:bodyPr wrap="none" rtlCol="0">
            <a:spAutoFit/>
          </a:bodyPr>
          <a:lstStyle/>
          <a:p>
            <a:r>
              <a:rPr lang="en-US" sz="1400" dirty="0">
                <a:solidFill>
                  <a:srgbClr val="C00000"/>
                </a:solidFill>
                <a:latin typeface="Arial" panose="020B0604020202020204" pitchFamily="34" charset="0"/>
                <a:cs typeface="Arial" panose="020B0604020202020204" pitchFamily="34" charset="0"/>
              </a:rPr>
              <a:t>-35% vs Placebo</a:t>
            </a:r>
          </a:p>
        </p:txBody>
      </p:sp>
      <p:sp>
        <p:nvSpPr>
          <p:cNvPr id="11" name="TextBox 10">
            <a:extLst>
              <a:ext uri="{FF2B5EF4-FFF2-40B4-BE49-F238E27FC236}">
                <a16:creationId xmlns:a16="http://schemas.microsoft.com/office/drawing/2014/main" id="{7DF8D35D-AF9C-ACF5-AF98-BB5EBE3F1884}"/>
              </a:ext>
            </a:extLst>
          </p:cNvPr>
          <p:cNvSpPr txBox="1"/>
          <p:nvPr/>
        </p:nvSpPr>
        <p:spPr>
          <a:xfrm>
            <a:off x="8702417" y="3001174"/>
            <a:ext cx="1529586" cy="307777"/>
          </a:xfrm>
          <a:prstGeom prst="rect">
            <a:avLst/>
          </a:prstGeom>
          <a:noFill/>
        </p:spPr>
        <p:txBody>
          <a:bodyPr wrap="none" rtlCol="0">
            <a:spAutoFit/>
          </a:bodyPr>
          <a:lstStyle/>
          <a:p>
            <a:r>
              <a:rPr lang="en-US" sz="1400" dirty="0">
                <a:solidFill>
                  <a:srgbClr val="C00000"/>
                </a:solidFill>
                <a:latin typeface="Arial" panose="020B0604020202020204" pitchFamily="34" charset="0"/>
                <a:cs typeface="Arial" panose="020B0604020202020204" pitchFamily="34" charset="0"/>
              </a:rPr>
              <a:t>-21% vs Placebo</a:t>
            </a:r>
          </a:p>
        </p:txBody>
      </p:sp>
      <p:pic>
        <p:nvPicPr>
          <p:cNvPr id="6" name="Picture 5">
            <a:extLst>
              <a:ext uri="{FF2B5EF4-FFF2-40B4-BE49-F238E27FC236}">
                <a16:creationId xmlns:a16="http://schemas.microsoft.com/office/drawing/2014/main" id="{8F18563C-B00A-FD45-B0C3-3E60CC291B7B}"/>
              </a:ext>
            </a:extLst>
          </p:cNvPr>
          <p:cNvPicPr>
            <a:picLocks noChangeAspect="1"/>
          </p:cNvPicPr>
          <p:nvPr/>
        </p:nvPicPr>
        <p:blipFill>
          <a:blip r:embed="rId4">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11CBDAF-23BF-C48F-0FE7-1F72809FAE56}"/>
              </a:ext>
            </a:extLst>
          </p:cNvPr>
          <p:cNvSpPr txBox="1"/>
          <p:nvPr/>
        </p:nvSpPr>
        <p:spPr>
          <a:xfrm>
            <a:off x="562676" y="6471046"/>
            <a:ext cx="374038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*as reported in Grinspoon et al. NEJM 2023</a:t>
            </a:r>
          </a:p>
        </p:txBody>
      </p:sp>
    </p:spTree>
    <p:extLst>
      <p:ext uri="{BB962C8B-B14F-4D97-AF65-F5344CB8AC3E}">
        <p14:creationId xmlns:p14="http://schemas.microsoft.com/office/powerpoint/2010/main" val="2037535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85DA6-F9FB-3337-6EE6-82E02710C488}"/>
              </a:ext>
            </a:extLst>
          </p:cNvPr>
          <p:cNvSpPr>
            <a:spLocks noGrp="1"/>
          </p:cNvSpPr>
          <p:nvPr>
            <p:ph type="body" sz="quarter" idx="10"/>
          </p:nvPr>
        </p:nvSpPr>
        <p:spPr/>
        <p:txBody>
          <a:bodyPr>
            <a:normAutofit fontScale="85000" lnSpcReduction="10000"/>
          </a:bodyPr>
          <a:lstStyle/>
          <a:p>
            <a:r>
              <a:rPr lang="en-US" dirty="0"/>
              <a:t>Primary Endpoints and MACE Components</a:t>
            </a:r>
          </a:p>
        </p:txBody>
      </p:sp>
      <p:pic>
        <p:nvPicPr>
          <p:cNvPr id="5" name="Picture 4">
            <a:extLst>
              <a:ext uri="{FF2B5EF4-FFF2-40B4-BE49-F238E27FC236}">
                <a16:creationId xmlns:a16="http://schemas.microsoft.com/office/drawing/2014/main" id="{75C9CD81-FE97-BCA9-301F-F17BB45A4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1306270"/>
            <a:ext cx="8778240" cy="5019295"/>
          </a:xfrm>
          <a:prstGeom prst="rect">
            <a:avLst/>
          </a:prstGeom>
        </p:spPr>
      </p:pic>
      <p:pic>
        <p:nvPicPr>
          <p:cNvPr id="8" name="Picture 7">
            <a:extLst>
              <a:ext uri="{FF2B5EF4-FFF2-40B4-BE49-F238E27FC236}">
                <a16:creationId xmlns:a16="http://schemas.microsoft.com/office/drawing/2014/main" id="{138210A3-D21D-973D-23BD-10E434D2438D}"/>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94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85DA6-F9FB-3337-6EE6-82E02710C488}"/>
              </a:ext>
            </a:extLst>
          </p:cNvPr>
          <p:cNvSpPr>
            <a:spLocks noGrp="1"/>
          </p:cNvSpPr>
          <p:nvPr>
            <p:ph type="body" sz="quarter" idx="10"/>
          </p:nvPr>
        </p:nvSpPr>
        <p:spPr/>
        <p:txBody>
          <a:bodyPr>
            <a:normAutofit fontScale="85000" lnSpcReduction="10000"/>
          </a:bodyPr>
          <a:lstStyle/>
          <a:p>
            <a:r>
              <a:rPr lang="en-US" dirty="0"/>
              <a:t>Primary Endpoints and MACE Components</a:t>
            </a:r>
          </a:p>
        </p:txBody>
      </p:sp>
      <p:pic>
        <p:nvPicPr>
          <p:cNvPr id="5" name="Picture 4">
            <a:extLst>
              <a:ext uri="{FF2B5EF4-FFF2-40B4-BE49-F238E27FC236}">
                <a16:creationId xmlns:a16="http://schemas.microsoft.com/office/drawing/2014/main" id="{75C9CD81-FE97-BCA9-301F-F17BB45A4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1306270"/>
            <a:ext cx="8778240" cy="5019295"/>
          </a:xfrm>
          <a:prstGeom prst="rect">
            <a:avLst/>
          </a:prstGeom>
        </p:spPr>
      </p:pic>
      <p:pic>
        <p:nvPicPr>
          <p:cNvPr id="8" name="Picture 7">
            <a:extLst>
              <a:ext uri="{FF2B5EF4-FFF2-40B4-BE49-F238E27FC236}">
                <a16:creationId xmlns:a16="http://schemas.microsoft.com/office/drawing/2014/main" id="{138210A3-D21D-973D-23BD-10E434D2438D}"/>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63EBC2E-FADB-5472-D218-8A525BAEC3FE}"/>
              </a:ext>
            </a:extLst>
          </p:cNvPr>
          <p:cNvSpPr/>
          <p:nvPr/>
        </p:nvSpPr>
        <p:spPr>
          <a:xfrm>
            <a:off x="1706881" y="3980330"/>
            <a:ext cx="8778240" cy="1731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903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0F78-4653-EC8A-9706-3F646608FC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37F70A-A6D0-160C-2653-A81D33C95327}"/>
              </a:ext>
            </a:extLst>
          </p:cNvPr>
          <p:cNvSpPr>
            <a:spLocks noGrp="1"/>
          </p:cNvSpPr>
          <p:nvPr>
            <p:ph type="body" sz="quarter" idx="10"/>
          </p:nvPr>
        </p:nvSpPr>
        <p:spPr/>
        <p:txBody>
          <a:bodyPr>
            <a:normAutofit fontScale="62500" lnSpcReduction="20000"/>
          </a:bodyPr>
          <a:lstStyle/>
          <a:p>
            <a:r>
              <a:rPr lang="en-US" dirty="0"/>
              <a:t>Robust Effect Controlling for ASCVD Score and Other Factors</a:t>
            </a:r>
          </a:p>
        </p:txBody>
      </p:sp>
      <p:pic>
        <p:nvPicPr>
          <p:cNvPr id="8" name="Picture 7">
            <a:extLst>
              <a:ext uri="{FF2B5EF4-FFF2-40B4-BE49-F238E27FC236}">
                <a16:creationId xmlns:a16="http://schemas.microsoft.com/office/drawing/2014/main" id="{40E59BAF-7E8A-C249-F6A0-8E24F265DFF8}"/>
              </a:ext>
            </a:extLst>
          </p:cNvPr>
          <p:cNvPicPr>
            <a:picLocks noChangeAspect="1"/>
          </p:cNvPicPr>
          <p:nvPr/>
        </p:nvPicPr>
        <p:blipFill>
          <a:blip r:embed="rId2">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CE2E85D0-C919-0EA0-CC32-850CE7513DF5}"/>
              </a:ext>
            </a:extLst>
          </p:cNvPr>
          <p:cNvGrpSpPr/>
          <p:nvPr/>
        </p:nvGrpSpPr>
        <p:grpSpPr>
          <a:xfrm>
            <a:off x="177723" y="1143180"/>
            <a:ext cx="11836554" cy="5074692"/>
            <a:chOff x="230599" y="1448657"/>
            <a:chExt cx="11836554" cy="5074692"/>
          </a:xfrm>
        </p:grpSpPr>
        <p:pic>
          <p:nvPicPr>
            <p:cNvPr id="9" name="Picture 8">
              <a:extLst>
                <a:ext uri="{FF2B5EF4-FFF2-40B4-BE49-F238E27FC236}">
                  <a16:creationId xmlns:a16="http://schemas.microsoft.com/office/drawing/2014/main" id="{F17A1DA0-23F3-C20C-8B2A-4EFFBA1D57A1}"/>
                </a:ext>
              </a:extLst>
            </p:cNvPr>
            <p:cNvPicPr>
              <a:picLocks noChangeAspect="1"/>
            </p:cNvPicPr>
            <p:nvPr/>
          </p:nvPicPr>
          <p:blipFill>
            <a:blip r:embed="rId3"/>
            <a:stretch>
              <a:fillRect/>
            </a:stretch>
          </p:blipFill>
          <p:spPr>
            <a:xfrm>
              <a:off x="230599" y="1448657"/>
              <a:ext cx="11836554" cy="5074692"/>
            </a:xfrm>
            <a:prstGeom prst="rect">
              <a:avLst/>
            </a:prstGeom>
          </p:spPr>
        </p:pic>
        <p:sp>
          <p:nvSpPr>
            <p:cNvPr id="10" name="TextBox 9">
              <a:extLst>
                <a:ext uri="{FF2B5EF4-FFF2-40B4-BE49-F238E27FC236}">
                  <a16:creationId xmlns:a16="http://schemas.microsoft.com/office/drawing/2014/main" id="{6AF7451B-F198-68D5-431E-6807718FA26F}"/>
                </a:ext>
              </a:extLst>
            </p:cNvPr>
            <p:cNvSpPr txBox="1"/>
            <p:nvPr/>
          </p:nvSpPr>
          <p:spPr>
            <a:xfrm>
              <a:off x="394389" y="5699888"/>
              <a:ext cx="7608953" cy="707886"/>
            </a:xfrm>
            <a:prstGeom prst="rect">
              <a:avLst/>
            </a:prstGeom>
            <a:noFill/>
          </p:spPr>
          <p:txBody>
            <a:bodyPr wrap="square" rtlCol="0">
              <a:spAutoFit/>
            </a:bodyPr>
            <a:lstStyle/>
            <a:p>
              <a:r>
                <a:rPr lang="en-US" sz="2000" i="0" u="none" strike="noStrike" baseline="0" dirty="0">
                  <a:solidFill>
                    <a:srgbClr val="000000"/>
                  </a:solidFill>
                  <a:latin typeface="Arial" panose="020B0604020202020204" pitchFamily="34" charset="0"/>
                  <a:cs typeface="Arial" panose="020B0604020202020204" pitchFamily="34" charset="0"/>
                </a:rPr>
                <a:t>(C)</a:t>
              </a:r>
              <a:r>
                <a:rPr lang="en-US" sz="2000" dirty="0">
                  <a:solidFill>
                    <a:srgbClr val="000000"/>
                  </a:solidFill>
                  <a:latin typeface="Arial" panose="020B0604020202020204" pitchFamily="34" charset="0"/>
                  <a:cs typeface="Arial" panose="020B0604020202020204" pitchFamily="34" charset="0"/>
                </a:rPr>
                <a:t> </a:t>
              </a:r>
              <a:r>
                <a:rPr lang="en-US" sz="2000" i="0" u="none" strike="noStrike" baseline="0" dirty="0">
                  <a:solidFill>
                    <a:srgbClr val="000000"/>
                  </a:solidFill>
                  <a:latin typeface="Arial" panose="020B0604020202020204" pitchFamily="34" charset="0"/>
                  <a:cs typeface="Arial" panose="020B0604020202020204" pitchFamily="34" charset="0"/>
                </a:rPr>
                <a:t>Adjusted for: age, race, smoking, hypertension, LDL-C,</a:t>
              </a:r>
            </a:p>
            <a:p>
              <a:r>
                <a:rPr lang="en-US" sz="2000" i="0" u="none" strike="noStrike" baseline="0" dirty="0">
                  <a:solidFill>
                    <a:srgbClr val="000000"/>
                  </a:solidFill>
                  <a:latin typeface="Arial" panose="020B0604020202020204" pitchFamily="34" charset="0"/>
                  <a:cs typeface="Arial" panose="020B0604020202020204" pitchFamily="34" charset="0"/>
                </a:rPr>
                <a:t>nadir CD4, total ART duration and GBD region as covariates. </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10308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0F78-4653-EC8A-9706-3F646608FC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37F70A-A6D0-160C-2653-A81D33C95327}"/>
              </a:ext>
            </a:extLst>
          </p:cNvPr>
          <p:cNvSpPr>
            <a:spLocks noGrp="1"/>
          </p:cNvSpPr>
          <p:nvPr>
            <p:ph type="body" sz="quarter" idx="10"/>
          </p:nvPr>
        </p:nvSpPr>
        <p:spPr/>
        <p:txBody>
          <a:bodyPr>
            <a:normAutofit fontScale="62500" lnSpcReduction="20000"/>
          </a:bodyPr>
          <a:lstStyle/>
          <a:p>
            <a:r>
              <a:rPr lang="en-US" dirty="0"/>
              <a:t>Robust Effect Controlling for ASCVD Score and Other Factors</a:t>
            </a:r>
          </a:p>
        </p:txBody>
      </p:sp>
      <p:pic>
        <p:nvPicPr>
          <p:cNvPr id="8" name="Picture 7">
            <a:extLst>
              <a:ext uri="{FF2B5EF4-FFF2-40B4-BE49-F238E27FC236}">
                <a16:creationId xmlns:a16="http://schemas.microsoft.com/office/drawing/2014/main" id="{40E59BAF-7E8A-C249-F6A0-8E24F265DFF8}"/>
              </a:ext>
            </a:extLst>
          </p:cNvPr>
          <p:cNvPicPr>
            <a:picLocks noChangeAspect="1"/>
          </p:cNvPicPr>
          <p:nvPr/>
        </p:nvPicPr>
        <p:blipFill>
          <a:blip r:embed="rId2">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CE2E85D0-C919-0EA0-CC32-850CE7513DF5}"/>
              </a:ext>
            </a:extLst>
          </p:cNvPr>
          <p:cNvGrpSpPr/>
          <p:nvPr/>
        </p:nvGrpSpPr>
        <p:grpSpPr>
          <a:xfrm>
            <a:off x="177723" y="1143180"/>
            <a:ext cx="11836554" cy="5074692"/>
            <a:chOff x="230599" y="1448657"/>
            <a:chExt cx="11836554" cy="5074692"/>
          </a:xfrm>
        </p:grpSpPr>
        <p:pic>
          <p:nvPicPr>
            <p:cNvPr id="9" name="Picture 8">
              <a:extLst>
                <a:ext uri="{FF2B5EF4-FFF2-40B4-BE49-F238E27FC236}">
                  <a16:creationId xmlns:a16="http://schemas.microsoft.com/office/drawing/2014/main" id="{F17A1DA0-23F3-C20C-8B2A-4EFFBA1D57A1}"/>
                </a:ext>
              </a:extLst>
            </p:cNvPr>
            <p:cNvPicPr>
              <a:picLocks noChangeAspect="1"/>
            </p:cNvPicPr>
            <p:nvPr/>
          </p:nvPicPr>
          <p:blipFill>
            <a:blip r:embed="rId3"/>
            <a:stretch>
              <a:fillRect/>
            </a:stretch>
          </p:blipFill>
          <p:spPr>
            <a:xfrm>
              <a:off x="230599" y="1448657"/>
              <a:ext cx="11836554" cy="5074692"/>
            </a:xfrm>
            <a:prstGeom prst="rect">
              <a:avLst/>
            </a:prstGeom>
          </p:spPr>
        </p:pic>
        <p:sp>
          <p:nvSpPr>
            <p:cNvPr id="10" name="TextBox 9">
              <a:extLst>
                <a:ext uri="{FF2B5EF4-FFF2-40B4-BE49-F238E27FC236}">
                  <a16:creationId xmlns:a16="http://schemas.microsoft.com/office/drawing/2014/main" id="{6AF7451B-F198-68D5-431E-6807718FA26F}"/>
                </a:ext>
              </a:extLst>
            </p:cNvPr>
            <p:cNvSpPr txBox="1"/>
            <p:nvPr/>
          </p:nvSpPr>
          <p:spPr>
            <a:xfrm>
              <a:off x="394389" y="5699888"/>
              <a:ext cx="7608953" cy="707886"/>
            </a:xfrm>
            <a:prstGeom prst="rect">
              <a:avLst/>
            </a:prstGeom>
            <a:noFill/>
          </p:spPr>
          <p:txBody>
            <a:bodyPr wrap="square" rtlCol="0">
              <a:spAutoFit/>
            </a:bodyPr>
            <a:lstStyle/>
            <a:p>
              <a:r>
                <a:rPr lang="en-US" sz="2000" i="0" u="none" strike="noStrike" baseline="0" dirty="0">
                  <a:solidFill>
                    <a:srgbClr val="000000"/>
                  </a:solidFill>
                  <a:latin typeface="Arial" panose="020B0604020202020204" pitchFamily="34" charset="0"/>
                  <a:cs typeface="Arial" panose="020B0604020202020204" pitchFamily="34" charset="0"/>
                </a:rPr>
                <a:t>(C)</a:t>
              </a:r>
              <a:r>
                <a:rPr lang="en-US" sz="2000" dirty="0">
                  <a:solidFill>
                    <a:srgbClr val="000000"/>
                  </a:solidFill>
                  <a:latin typeface="Arial" panose="020B0604020202020204" pitchFamily="34" charset="0"/>
                  <a:cs typeface="Arial" panose="020B0604020202020204" pitchFamily="34" charset="0"/>
                </a:rPr>
                <a:t> </a:t>
              </a:r>
              <a:r>
                <a:rPr lang="en-US" sz="2000" i="0" u="none" strike="noStrike" baseline="0" dirty="0">
                  <a:solidFill>
                    <a:srgbClr val="000000"/>
                  </a:solidFill>
                  <a:latin typeface="Arial" panose="020B0604020202020204" pitchFamily="34" charset="0"/>
                  <a:cs typeface="Arial" panose="020B0604020202020204" pitchFamily="34" charset="0"/>
                </a:rPr>
                <a:t>Adjusted for: age, race, smoking, hypertension, LDL-C,</a:t>
              </a:r>
            </a:p>
            <a:p>
              <a:r>
                <a:rPr lang="en-US" sz="2000" i="0" u="none" strike="noStrike" baseline="0" dirty="0">
                  <a:solidFill>
                    <a:srgbClr val="000000"/>
                  </a:solidFill>
                  <a:latin typeface="Arial" panose="020B0604020202020204" pitchFamily="34" charset="0"/>
                  <a:cs typeface="Arial" panose="020B0604020202020204" pitchFamily="34" charset="0"/>
                </a:rPr>
                <a:t>nadir CD4, total ART duration and GBD region as covariates. </a:t>
              </a:r>
              <a:endParaRPr lang="en-US" sz="2000"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647190AF-D1BB-ADA9-4D23-E996BFF03E02}"/>
              </a:ext>
            </a:extLst>
          </p:cNvPr>
          <p:cNvSpPr/>
          <p:nvPr/>
        </p:nvSpPr>
        <p:spPr>
          <a:xfrm>
            <a:off x="7810052" y="2549562"/>
            <a:ext cx="1118796" cy="2355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886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936CD6-A2F1-2E31-10E1-AF8A0901F66E}"/>
              </a:ext>
            </a:extLst>
          </p:cNvPr>
          <p:cNvSpPr>
            <a:spLocks noGrp="1"/>
          </p:cNvSpPr>
          <p:nvPr>
            <p:ph sz="quarter" idx="11"/>
          </p:nvPr>
        </p:nvSpPr>
        <p:spPr>
          <a:xfrm>
            <a:off x="713283" y="2311291"/>
            <a:ext cx="4315917" cy="3640648"/>
          </a:xfrm>
        </p:spPr>
        <p:txBody>
          <a:bodyPr/>
          <a:lstStyle/>
          <a:p>
            <a:r>
              <a:rPr lang="en-US" dirty="0"/>
              <a:t>Very consistent effect estimate across major subgroups</a:t>
            </a:r>
          </a:p>
          <a:p>
            <a:r>
              <a:rPr lang="en-US" dirty="0"/>
              <a:t>No treatment modification based on LDL, CD4, HIV RNA, ART duration</a:t>
            </a:r>
          </a:p>
          <a:p>
            <a:r>
              <a:rPr lang="en-US" dirty="0"/>
              <a:t>Generally consistent across race and GBD regions</a:t>
            </a:r>
          </a:p>
        </p:txBody>
      </p:sp>
      <p:sp>
        <p:nvSpPr>
          <p:cNvPr id="3" name="Text Placeholder 2">
            <a:extLst>
              <a:ext uri="{FF2B5EF4-FFF2-40B4-BE49-F238E27FC236}">
                <a16:creationId xmlns:a16="http://schemas.microsoft.com/office/drawing/2014/main" id="{DC6EF892-410E-745E-7A05-20F10B802191}"/>
              </a:ext>
            </a:extLst>
          </p:cNvPr>
          <p:cNvSpPr>
            <a:spLocks noGrp="1"/>
          </p:cNvSpPr>
          <p:nvPr>
            <p:ph type="body" sz="quarter" idx="10"/>
          </p:nvPr>
        </p:nvSpPr>
        <p:spPr>
          <a:xfrm>
            <a:off x="713282" y="640128"/>
            <a:ext cx="10723542" cy="1264872"/>
          </a:xfrm>
        </p:spPr>
        <p:txBody>
          <a:bodyPr>
            <a:normAutofit fontScale="85000" lnSpcReduction="20000"/>
          </a:bodyPr>
          <a:lstStyle/>
          <a:p>
            <a:r>
              <a:rPr lang="en-US" dirty="0"/>
              <a:t>Effects on Key </a:t>
            </a:r>
          </a:p>
          <a:p>
            <a:r>
              <a:rPr lang="en-US" dirty="0"/>
              <a:t>Subgroups</a:t>
            </a:r>
          </a:p>
        </p:txBody>
      </p:sp>
      <p:pic>
        <p:nvPicPr>
          <p:cNvPr id="7" name="Picture 6">
            <a:extLst>
              <a:ext uri="{FF2B5EF4-FFF2-40B4-BE49-F238E27FC236}">
                <a16:creationId xmlns:a16="http://schemas.microsoft.com/office/drawing/2014/main" id="{B9B95211-4A80-5A43-783B-0B89230FFA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24476" y="233837"/>
            <a:ext cx="6390326" cy="6390326"/>
          </a:xfrm>
          <a:prstGeom prst="rect">
            <a:avLst/>
          </a:prstGeom>
        </p:spPr>
      </p:pic>
    </p:spTree>
    <p:extLst>
      <p:ext uri="{BB962C8B-B14F-4D97-AF65-F5344CB8AC3E}">
        <p14:creationId xmlns:p14="http://schemas.microsoft.com/office/powerpoint/2010/main" val="3590859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F504C6DA-B393-B2D7-6736-3C815575A34A}"/>
              </a:ext>
            </a:extLst>
          </p:cNvPr>
          <p:cNvSpPr>
            <a:spLocks noGrp="1"/>
          </p:cNvSpPr>
          <p:nvPr>
            <p:ph sz="quarter" idx="11"/>
          </p:nvPr>
        </p:nvSpPr>
        <p:spPr>
          <a:xfrm>
            <a:off x="9055849" y="1765077"/>
            <a:ext cx="2850401" cy="2235423"/>
          </a:xfrm>
        </p:spPr>
        <p:txBody>
          <a:bodyPr/>
          <a:lstStyle/>
          <a:p>
            <a:r>
              <a:rPr lang="en-US" dirty="0"/>
              <a:t>30% reduction in LDL in </a:t>
            </a:r>
            <a:r>
              <a:rPr lang="en-US" dirty="0" err="1"/>
              <a:t>pitavastatin</a:t>
            </a:r>
            <a:r>
              <a:rPr lang="en-US" dirty="0"/>
              <a:t> group, no change in placebo</a:t>
            </a:r>
          </a:p>
          <a:p>
            <a:r>
              <a:rPr lang="en-US" dirty="0"/>
              <a:t>Durable effect over time</a:t>
            </a:r>
          </a:p>
        </p:txBody>
      </p:sp>
      <p:sp>
        <p:nvSpPr>
          <p:cNvPr id="3" name="Text Placeholder 2">
            <a:extLst>
              <a:ext uri="{FF2B5EF4-FFF2-40B4-BE49-F238E27FC236}">
                <a16:creationId xmlns:a16="http://schemas.microsoft.com/office/drawing/2014/main" id="{461EBFA4-7A56-2009-7131-6D7FC077B316}"/>
              </a:ext>
            </a:extLst>
          </p:cNvPr>
          <p:cNvSpPr>
            <a:spLocks noGrp="1"/>
          </p:cNvSpPr>
          <p:nvPr>
            <p:ph type="body" sz="quarter" idx="10"/>
          </p:nvPr>
        </p:nvSpPr>
        <p:spPr/>
        <p:txBody>
          <a:bodyPr>
            <a:normAutofit fontScale="92500"/>
          </a:bodyPr>
          <a:lstStyle/>
          <a:p>
            <a:r>
              <a:rPr lang="en-US" dirty="0"/>
              <a:t>Effects on LDL and Non-HDL Cholesterol</a:t>
            </a:r>
          </a:p>
        </p:txBody>
      </p:sp>
      <p:pic>
        <p:nvPicPr>
          <p:cNvPr id="4" name="Picture 3">
            <a:extLst>
              <a:ext uri="{FF2B5EF4-FFF2-40B4-BE49-F238E27FC236}">
                <a16:creationId xmlns:a16="http://schemas.microsoft.com/office/drawing/2014/main" id="{9B86FB0C-7D26-21BC-08B9-70E1A69BBD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6020"/>
          <a:stretch/>
        </p:blipFill>
        <p:spPr>
          <a:xfrm>
            <a:off x="713282" y="1589066"/>
            <a:ext cx="8243447" cy="2496312"/>
          </a:xfrm>
          <a:prstGeom prst="rect">
            <a:avLst/>
          </a:prstGeom>
        </p:spPr>
      </p:pic>
      <p:pic>
        <p:nvPicPr>
          <p:cNvPr id="5" name="Picture 4">
            <a:extLst>
              <a:ext uri="{FF2B5EF4-FFF2-40B4-BE49-F238E27FC236}">
                <a16:creationId xmlns:a16="http://schemas.microsoft.com/office/drawing/2014/main" id="{5FECC689-ACAE-B789-7771-98551F817A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20"/>
          <a:stretch/>
        </p:blipFill>
        <p:spPr>
          <a:xfrm>
            <a:off x="713282" y="4201737"/>
            <a:ext cx="8229617" cy="2492124"/>
          </a:xfrm>
          <a:prstGeom prst="rect">
            <a:avLst/>
          </a:prstGeom>
        </p:spPr>
      </p:pic>
      <p:sp>
        <p:nvSpPr>
          <p:cNvPr id="6" name="Freeform 5">
            <a:extLst>
              <a:ext uri="{FF2B5EF4-FFF2-40B4-BE49-F238E27FC236}">
                <a16:creationId xmlns:a16="http://schemas.microsoft.com/office/drawing/2014/main" id="{0061310E-D688-C22F-0ECF-95EE9E1C4468}"/>
              </a:ext>
            </a:extLst>
          </p:cNvPr>
          <p:cNvSpPr/>
          <p:nvPr/>
        </p:nvSpPr>
        <p:spPr>
          <a:xfrm>
            <a:off x="2181225" y="2819400"/>
            <a:ext cx="6391275" cy="38100"/>
          </a:xfrm>
          <a:custGeom>
            <a:avLst/>
            <a:gdLst>
              <a:gd name="connsiteX0" fmla="*/ 0 w 6391275"/>
              <a:gd name="connsiteY0" fmla="*/ 0 h 38100"/>
              <a:gd name="connsiteX1" fmla="*/ 1066800 w 6391275"/>
              <a:gd name="connsiteY1" fmla="*/ 0 h 38100"/>
              <a:gd name="connsiteX2" fmla="*/ 2143125 w 6391275"/>
              <a:gd name="connsiteY2" fmla="*/ 9525 h 38100"/>
              <a:gd name="connsiteX3" fmla="*/ 3257550 w 6391275"/>
              <a:gd name="connsiteY3" fmla="*/ 9525 h 38100"/>
              <a:gd name="connsiteX4" fmla="*/ 4286250 w 6391275"/>
              <a:gd name="connsiteY4" fmla="*/ 19050 h 38100"/>
              <a:gd name="connsiteX5" fmla="*/ 5343525 w 6391275"/>
              <a:gd name="connsiteY5" fmla="*/ 9525 h 38100"/>
              <a:gd name="connsiteX6" fmla="*/ 6391275 w 6391275"/>
              <a:gd name="connsiteY6" fmla="*/ 38100 h 38100"/>
              <a:gd name="connsiteX7" fmla="*/ 6391275 w 6391275"/>
              <a:gd name="connsiteY7"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1275" h="38100">
                <a:moveTo>
                  <a:pt x="0" y="0"/>
                </a:moveTo>
                <a:lnTo>
                  <a:pt x="1066800" y="0"/>
                </a:lnTo>
                <a:lnTo>
                  <a:pt x="2143125" y="9525"/>
                </a:lnTo>
                <a:lnTo>
                  <a:pt x="3257550" y="9525"/>
                </a:lnTo>
                <a:lnTo>
                  <a:pt x="4286250" y="19050"/>
                </a:lnTo>
                <a:lnTo>
                  <a:pt x="5343525" y="9525"/>
                </a:lnTo>
                <a:cubicBezTo>
                  <a:pt x="5694362" y="12700"/>
                  <a:pt x="6391275" y="38100"/>
                  <a:pt x="6391275" y="38100"/>
                </a:cubicBezTo>
                <a:lnTo>
                  <a:pt x="6391275" y="38100"/>
                </a:lnTo>
              </a:path>
            </a:pathLst>
          </a:custGeom>
          <a:noFill/>
          <a:ln>
            <a:solidFill>
              <a:srgbClr val="45A09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4E920E9-3697-80BE-AA88-4853A80633FD}"/>
              </a:ext>
            </a:extLst>
          </p:cNvPr>
          <p:cNvSpPr/>
          <p:nvPr/>
        </p:nvSpPr>
        <p:spPr>
          <a:xfrm>
            <a:off x="1762125" y="2790825"/>
            <a:ext cx="6391275" cy="257175"/>
          </a:xfrm>
          <a:custGeom>
            <a:avLst/>
            <a:gdLst>
              <a:gd name="connsiteX0" fmla="*/ 0 w 6391275"/>
              <a:gd name="connsiteY0" fmla="*/ 0 h 257175"/>
              <a:gd name="connsiteX1" fmla="*/ 1133475 w 6391275"/>
              <a:gd name="connsiteY1" fmla="*/ 228600 h 257175"/>
              <a:gd name="connsiteX2" fmla="*/ 2190750 w 6391275"/>
              <a:gd name="connsiteY2" fmla="*/ 228600 h 257175"/>
              <a:gd name="connsiteX3" fmla="*/ 3324225 w 6391275"/>
              <a:gd name="connsiteY3" fmla="*/ 238125 h 257175"/>
              <a:gd name="connsiteX4" fmla="*/ 4295775 w 6391275"/>
              <a:gd name="connsiteY4" fmla="*/ 257175 h 257175"/>
              <a:gd name="connsiteX5" fmla="*/ 5353050 w 6391275"/>
              <a:gd name="connsiteY5" fmla="*/ 238125 h 257175"/>
              <a:gd name="connsiteX6" fmla="*/ 6391275 w 6391275"/>
              <a:gd name="connsiteY6" fmla="*/ 23812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1275" h="257175">
                <a:moveTo>
                  <a:pt x="0" y="0"/>
                </a:moveTo>
                <a:cubicBezTo>
                  <a:pt x="384175" y="95250"/>
                  <a:pt x="768350" y="190500"/>
                  <a:pt x="1133475" y="228600"/>
                </a:cubicBezTo>
                <a:cubicBezTo>
                  <a:pt x="1498600" y="266700"/>
                  <a:pt x="2190750" y="228600"/>
                  <a:pt x="2190750" y="228600"/>
                </a:cubicBezTo>
                <a:lnTo>
                  <a:pt x="3324225" y="238125"/>
                </a:lnTo>
                <a:cubicBezTo>
                  <a:pt x="3675062" y="242887"/>
                  <a:pt x="3957638" y="257175"/>
                  <a:pt x="4295775" y="257175"/>
                </a:cubicBezTo>
                <a:cubicBezTo>
                  <a:pt x="4633912" y="257175"/>
                  <a:pt x="5353050" y="238125"/>
                  <a:pt x="5353050" y="238125"/>
                </a:cubicBezTo>
                <a:lnTo>
                  <a:pt x="6391275" y="238125"/>
                </a:lnTo>
              </a:path>
            </a:pathLst>
          </a:custGeom>
          <a:noFill/>
          <a:ln>
            <a:solidFill>
              <a:srgbClr val="6C337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259A4B4-4195-E311-42C8-37DBA7BA63B9}"/>
              </a:ext>
            </a:extLst>
          </p:cNvPr>
          <p:cNvSpPr/>
          <p:nvPr/>
        </p:nvSpPr>
        <p:spPr>
          <a:xfrm>
            <a:off x="2190750" y="5419725"/>
            <a:ext cx="6391275" cy="57150"/>
          </a:xfrm>
          <a:custGeom>
            <a:avLst/>
            <a:gdLst>
              <a:gd name="connsiteX0" fmla="*/ 0 w 6391275"/>
              <a:gd name="connsiteY0" fmla="*/ 0 h 57150"/>
              <a:gd name="connsiteX1" fmla="*/ 1085850 w 6391275"/>
              <a:gd name="connsiteY1" fmla="*/ 19050 h 57150"/>
              <a:gd name="connsiteX2" fmla="*/ 2152650 w 6391275"/>
              <a:gd name="connsiteY2" fmla="*/ 9525 h 57150"/>
              <a:gd name="connsiteX3" fmla="*/ 3219450 w 6391275"/>
              <a:gd name="connsiteY3" fmla="*/ 28575 h 57150"/>
              <a:gd name="connsiteX4" fmla="*/ 4267200 w 6391275"/>
              <a:gd name="connsiteY4" fmla="*/ 28575 h 57150"/>
              <a:gd name="connsiteX5" fmla="*/ 5314950 w 6391275"/>
              <a:gd name="connsiteY5" fmla="*/ 38100 h 57150"/>
              <a:gd name="connsiteX6" fmla="*/ 6391275 w 6391275"/>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1275" h="57150">
                <a:moveTo>
                  <a:pt x="0" y="0"/>
                </a:moveTo>
                <a:lnTo>
                  <a:pt x="1085850" y="19050"/>
                </a:lnTo>
                <a:lnTo>
                  <a:pt x="2152650" y="9525"/>
                </a:lnTo>
                <a:cubicBezTo>
                  <a:pt x="2508250" y="11112"/>
                  <a:pt x="3219450" y="28575"/>
                  <a:pt x="3219450" y="28575"/>
                </a:cubicBezTo>
                <a:lnTo>
                  <a:pt x="4267200" y="28575"/>
                </a:lnTo>
                <a:lnTo>
                  <a:pt x="5314950" y="38100"/>
                </a:lnTo>
                <a:lnTo>
                  <a:pt x="6391275" y="57150"/>
                </a:lnTo>
              </a:path>
            </a:pathLst>
          </a:custGeom>
          <a:noFill/>
          <a:ln>
            <a:solidFill>
              <a:srgbClr val="45A09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BC611330-DCAE-9982-B56F-4A842BA47996}"/>
              </a:ext>
            </a:extLst>
          </p:cNvPr>
          <p:cNvSpPr/>
          <p:nvPr/>
        </p:nvSpPr>
        <p:spPr>
          <a:xfrm>
            <a:off x="1716926" y="5419032"/>
            <a:ext cx="6417424" cy="210243"/>
          </a:xfrm>
          <a:custGeom>
            <a:avLst/>
            <a:gdLst>
              <a:gd name="connsiteX0" fmla="*/ 45199 w 6417424"/>
              <a:gd name="connsiteY0" fmla="*/ 693 h 210243"/>
              <a:gd name="connsiteX1" fmla="*/ 130924 w 6417424"/>
              <a:gd name="connsiteY1" fmla="*/ 29268 h 210243"/>
              <a:gd name="connsiteX2" fmla="*/ 1150099 w 6417424"/>
              <a:gd name="connsiteY2" fmla="*/ 191193 h 210243"/>
              <a:gd name="connsiteX3" fmla="*/ 2283574 w 6417424"/>
              <a:gd name="connsiteY3" fmla="*/ 191193 h 210243"/>
              <a:gd name="connsiteX4" fmla="*/ 3255124 w 6417424"/>
              <a:gd name="connsiteY4" fmla="*/ 191193 h 210243"/>
              <a:gd name="connsiteX5" fmla="*/ 4331449 w 6417424"/>
              <a:gd name="connsiteY5" fmla="*/ 210243 h 210243"/>
              <a:gd name="connsiteX6" fmla="*/ 5379199 w 6417424"/>
              <a:gd name="connsiteY6" fmla="*/ 191193 h 210243"/>
              <a:gd name="connsiteX7" fmla="*/ 6417424 w 6417424"/>
              <a:gd name="connsiteY7" fmla="*/ 191193 h 2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7424" h="210243">
                <a:moveTo>
                  <a:pt x="45199" y="693"/>
                </a:moveTo>
                <a:cubicBezTo>
                  <a:pt x="-4014" y="-895"/>
                  <a:pt x="-53226" y="-2482"/>
                  <a:pt x="130924" y="29268"/>
                </a:cubicBezTo>
                <a:cubicBezTo>
                  <a:pt x="315074" y="61018"/>
                  <a:pt x="791324" y="164206"/>
                  <a:pt x="1150099" y="191193"/>
                </a:cubicBezTo>
                <a:cubicBezTo>
                  <a:pt x="1508874" y="218180"/>
                  <a:pt x="2283574" y="191193"/>
                  <a:pt x="2283574" y="191193"/>
                </a:cubicBezTo>
                <a:lnTo>
                  <a:pt x="3255124" y="191193"/>
                </a:lnTo>
                <a:lnTo>
                  <a:pt x="4331449" y="210243"/>
                </a:lnTo>
                <a:cubicBezTo>
                  <a:pt x="4685461" y="210243"/>
                  <a:pt x="5379199" y="191193"/>
                  <a:pt x="5379199" y="191193"/>
                </a:cubicBezTo>
                <a:lnTo>
                  <a:pt x="6417424" y="191193"/>
                </a:lnTo>
              </a:path>
            </a:pathLst>
          </a:custGeom>
          <a:noFill/>
          <a:ln>
            <a:solidFill>
              <a:srgbClr val="6C337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0A1385F-CFCF-27A2-4B65-B0F0EC2B626F}"/>
              </a:ext>
            </a:extLst>
          </p:cNvPr>
          <p:cNvGrpSpPr/>
          <p:nvPr/>
        </p:nvGrpSpPr>
        <p:grpSpPr>
          <a:xfrm>
            <a:off x="9638791" y="4905700"/>
            <a:ext cx="965964" cy="369332"/>
            <a:chOff x="9169167" y="4261336"/>
            <a:chExt cx="965964" cy="369332"/>
          </a:xfrm>
        </p:grpSpPr>
        <p:sp>
          <p:nvSpPr>
            <p:cNvPr id="11" name="Rectangle 10">
              <a:extLst>
                <a:ext uri="{FF2B5EF4-FFF2-40B4-BE49-F238E27FC236}">
                  <a16:creationId xmlns:a16="http://schemas.microsoft.com/office/drawing/2014/main" id="{CB8BDCDD-70F3-BACB-04D9-CD4F719393D9}"/>
                </a:ext>
              </a:extLst>
            </p:cNvPr>
            <p:cNvSpPr/>
            <p:nvPr/>
          </p:nvSpPr>
          <p:spPr>
            <a:xfrm>
              <a:off x="9169167" y="4380731"/>
              <a:ext cx="111760" cy="142361"/>
            </a:xfrm>
            <a:prstGeom prst="rect">
              <a:avLst/>
            </a:prstGeom>
            <a:solidFill>
              <a:srgbClr val="1F9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6369172-84FD-E26B-27FB-EC1B12CF9605}"/>
                </a:ext>
              </a:extLst>
            </p:cNvPr>
            <p:cNvSpPr txBox="1"/>
            <p:nvPr/>
          </p:nvSpPr>
          <p:spPr>
            <a:xfrm>
              <a:off x="9211480" y="4261336"/>
              <a:ext cx="923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918C"/>
                  </a:solidFill>
                  <a:effectLst/>
                  <a:uLnTx/>
                  <a:uFillTx/>
                  <a:latin typeface="Calibri"/>
                  <a:ea typeface="+mn-ea"/>
                  <a:cs typeface="+mn-cs"/>
                </a:rPr>
                <a:t>Placebo</a:t>
              </a:r>
            </a:p>
          </p:txBody>
        </p:sp>
      </p:grpSp>
      <p:grpSp>
        <p:nvGrpSpPr>
          <p:cNvPr id="13" name="Group 12">
            <a:extLst>
              <a:ext uri="{FF2B5EF4-FFF2-40B4-BE49-F238E27FC236}">
                <a16:creationId xmlns:a16="http://schemas.microsoft.com/office/drawing/2014/main" id="{9BADA4D1-2AB5-2BE3-A841-DEE387AF5D0E}"/>
              </a:ext>
            </a:extLst>
          </p:cNvPr>
          <p:cNvGrpSpPr/>
          <p:nvPr/>
        </p:nvGrpSpPr>
        <p:grpSpPr>
          <a:xfrm>
            <a:off x="9638791" y="5490020"/>
            <a:ext cx="1320763" cy="369332"/>
            <a:chOff x="9144000" y="4036977"/>
            <a:chExt cx="1320763" cy="369332"/>
          </a:xfrm>
        </p:grpSpPr>
        <p:sp>
          <p:nvSpPr>
            <p:cNvPr id="14" name="Rectangle 13">
              <a:extLst>
                <a:ext uri="{FF2B5EF4-FFF2-40B4-BE49-F238E27FC236}">
                  <a16:creationId xmlns:a16="http://schemas.microsoft.com/office/drawing/2014/main" id="{5415570D-87BF-77CA-D152-B880380032BD}"/>
                </a:ext>
              </a:extLst>
            </p:cNvPr>
            <p:cNvSpPr/>
            <p:nvPr/>
          </p:nvSpPr>
          <p:spPr>
            <a:xfrm>
              <a:off x="9144000" y="4155440"/>
              <a:ext cx="111760" cy="142361"/>
            </a:xfrm>
            <a:prstGeom prst="rect">
              <a:avLst/>
            </a:prstGeom>
            <a:solidFill>
              <a:srgbClr val="470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DD39307-F983-7A36-E5DC-519DE973D012}"/>
                </a:ext>
              </a:extLst>
            </p:cNvPr>
            <p:cNvSpPr txBox="1"/>
            <p:nvPr/>
          </p:nvSpPr>
          <p:spPr>
            <a:xfrm>
              <a:off x="9194800" y="4036977"/>
              <a:ext cx="1269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0055"/>
                  </a:solidFill>
                  <a:effectLst/>
                  <a:uLnTx/>
                  <a:uFillTx/>
                  <a:latin typeface="Calibri"/>
                  <a:ea typeface="+mn-ea"/>
                  <a:cs typeface="+mn-cs"/>
                </a:rPr>
                <a:t>Pitavastatin</a:t>
              </a:r>
            </a:p>
          </p:txBody>
        </p:sp>
      </p:grpSp>
      <p:pic>
        <p:nvPicPr>
          <p:cNvPr id="18" name="Picture 17">
            <a:extLst>
              <a:ext uri="{FF2B5EF4-FFF2-40B4-BE49-F238E27FC236}">
                <a16:creationId xmlns:a16="http://schemas.microsoft.com/office/drawing/2014/main" id="{39883748-7C34-3FE1-4EDB-0AD711E66EF1}"/>
              </a:ext>
            </a:extLst>
          </p:cNvPr>
          <p:cNvPicPr>
            <a:picLocks noChangeAspect="1"/>
          </p:cNvPicPr>
          <p:nvPr/>
        </p:nvPicPr>
        <p:blipFill>
          <a:blip r:embed="rId4">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49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1B020C-E43B-CFED-2E94-18F7AA6201F2}"/>
              </a:ext>
            </a:extLst>
          </p:cNvPr>
          <p:cNvSpPr>
            <a:spLocks noGrp="1"/>
          </p:cNvSpPr>
          <p:nvPr>
            <p:ph type="body" sz="quarter" idx="10"/>
          </p:nvPr>
        </p:nvSpPr>
        <p:spPr/>
        <p:txBody>
          <a:bodyPr>
            <a:normAutofit fontScale="85000" lnSpcReduction="10000"/>
          </a:bodyPr>
          <a:lstStyle/>
          <a:p>
            <a:r>
              <a:rPr lang="en-US" dirty="0"/>
              <a:t>Global ART Coverage Over Time, 2000-2022</a:t>
            </a:r>
          </a:p>
        </p:txBody>
      </p:sp>
      <p:pic>
        <p:nvPicPr>
          <p:cNvPr id="5" name="Picture 4">
            <a:extLst>
              <a:ext uri="{FF2B5EF4-FFF2-40B4-BE49-F238E27FC236}">
                <a16:creationId xmlns:a16="http://schemas.microsoft.com/office/drawing/2014/main" id="{03F03CD1-622C-618E-9CC6-9F378965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4675" y="-232823"/>
            <a:ext cx="4980756" cy="8112118"/>
          </a:xfrm>
          <a:prstGeom prst="rect">
            <a:avLst/>
          </a:prstGeom>
        </p:spPr>
      </p:pic>
      <p:sp>
        <p:nvSpPr>
          <p:cNvPr id="6" name="TextBox 5">
            <a:extLst>
              <a:ext uri="{FF2B5EF4-FFF2-40B4-BE49-F238E27FC236}">
                <a16:creationId xmlns:a16="http://schemas.microsoft.com/office/drawing/2014/main" id="{2BDA1115-4DAD-FD69-54E2-3C4B7F6C2E49}"/>
              </a:ext>
            </a:extLst>
          </p:cNvPr>
          <p:cNvSpPr txBox="1"/>
          <p:nvPr/>
        </p:nvSpPr>
        <p:spPr>
          <a:xfrm>
            <a:off x="860611" y="6390043"/>
            <a:ext cx="245291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UNAIDS/WHO estimates</a:t>
            </a:r>
          </a:p>
        </p:txBody>
      </p:sp>
    </p:spTree>
    <p:extLst>
      <p:ext uri="{BB962C8B-B14F-4D97-AF65-F5344CB8AC3E}">
        <p14:creationId xmlns:p14="http://schemas.microsoft.com/office/powerpoint/2010/main" val="3976280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2503E2-7C5A-C8E1-DD94-EC86CDBDA1CB}"/>
              </a:ext>
            </a:extLst>
          </p:cNvPr>
          <p:cNvSpPr>
            <a:spLocks noGrp="1"/>
          </p:cNvSpPr>
          <p:nvPr>
            <p:ph sz="quarter" idx="11"/>
          </p:nvPr>
        </p:nvSpPr>
        <p:spPr>
          <a:xfrm>
            <a:off x="8277225" y="2743199"/>
            <a:ext cx="3159599" cy="3208739"/>
          </a:xfrm>
        </p:spPr>
        <p:txBody>
          <a:bodyPr/>
          <a:lstStyle/>
          <a:p>
            <a:r>
              <a:rPr lang="en-US" dirty="0"/>
              <a:t>Statin effect on MACE is beyond what is expected for LDL lowering alone</a:t>
            </a:r>
          </a:p>
        </p:txBody>
      </p:sp>
      <p:sp>
        <p:nvSpPr>
          <p:cNvPr id="3" name="Text Placeholder 2">
            <a:extLst>
              <a:ext uri="{FF2B5EF4-FFF2-40B4-BE49-F238E27FC236}">
                <a16:creationId xmlns:a16="http://schemas.microsoft.com/office/drawing/2014/main" id="{260EA8F8-2A81-C2DE-9C49-7E21E634E355}"/>
              </a:ext>
            </a:extLst>
          </p:cNvPr>
          <p:cNvSpPr>
            <a:spLocks noGrp="1"/>
          </p:cNvSpPr>
          <p:nvPr>
            <p:ph type="body" sz="quarter" idx="10"/>
          </p:nvPr>
        </p:nvSpPr>
        <p:spPr>
          <a:xfrm>
            <a:off x="745450" y="841182"/>
            <a:ext cx="10723542" cy="832579"/>
          </a:xfrm>
        </p:spPr>
        <p:txBody>
          <a:bodyPr>
            <a:normAutofit fontScale="70000" lnSpcReduction="20000"/>
          </a:bodyPr>
          <a:lstStyle/>
          <a:p>
            <a:r>
              <a:rPr lang="en-US" dirty="0"/>
              <a:t>Effect Larger than Anticipated Based on LDL Lowering</a:t>
            </a:r>
          </a:p>
        </p:txBody>
      </p:sp>
      <p:grpSp>
        <p:nvGrpSpPr>
          <p:cNvPr id="5" name="Group 4">
            <a:extLst>
              <a:ext uri="{FF2B5EF4-FFF2-40B4-BE49-F238E27FC236}">
                <a16:creationId xmlns:a16="http://schemas.microsoft.com/office/drawing/2014/main" id="{AAFA8B07-6609-7CAC-9E34-76A6508276FF}"/>
              </a:ext>
            </a:extLst>
          </p:cNvPr>
          <p:cNvGrpSpPr/>
          <p:nvPr/>
        </p:nvGrpSpPr>
        <p:grpSpPr>
          <a:xfrm>
            <a:off x="885743" y="1912909"/>
            <a:ext cx="8966254" cy="4319458"/>
            <a:chOff x="885743" y="1912909"/>
            <a:chExt cx="8966254" cy="4319458"/>
          </a:xfrm>
        </p:grpSpPr>
        <p:pic>
          <p:nvPicPr>
            <p:cNvPr id="6" name="Picture 5">
              <a:extLst>
                <a:ext uri="{FF2B5EF4-FFF2-40B4-BE49-F238E27FC236}">
                  <a16:creationId xmlns:a16="http://schemas.microsoft.com/office/drawing/2014/main" id="{35DA889F-08EF-C0C7-64D3-80C6264F6E47}"/>
                </a:ext>
              </a:extLst>
            </p:cNvPr>
            <p:cNvPicPr>
              <a:picLocks noChangeAspect="1"/>
            </p:cNvPicPr>
            <p:nvPr/>
          </p:nvPicPr>
          <p:blipFill>
            <a:blip r:embed="rId3"/>
            <a:stretch>
              <a:fillRect/>
            </a:stretch>
          </p:blipFill>
          <p:spPr>
            <a:xfrm>
              <a:off x="885743" y="1912909"/>
              <a:ext cx="6327502" cy="4319458"/>
            </a:xfrm>
            <a:prstGeom prst="rect">
              <a:avLst/>
            </a:prstGeom>
          </p:spPr>
        </p:pic>
        <p:sp>
          <p:nvSpPr>
            <p:cNvPr id="7" name="TextBox 6">
              <a:extLst>
                <a:ext uri="{FF2B5EF4-FFF2-40B4-BE49-F238E27FC236}">
                  <a16:creationId xmlns:a16="http://schemas.microsoft.com/office/drawing/2014/main" id="{D9620009-F902-C8FF-1534-AEE6229B418A}"/>
                </a:ext>
              </a:extLst>
            </p:cNvPr>
            <p:cNvSpPr txBox="1"/>
            <p:nvPr/>
          </p:nvSpPr>
          <p:spPr>
            <a:xfrm>
              <a:off x="5556429" y="2567176"/>
              <a:ext cx="1101584" cy="369332"/>
            </a:xfrm>
            <a:prstGeom prst="rect">
              <a:avLst/>
            </a:prstGeom>
            <a:noFill/>
          </p:spPr>
          <p:txBody>
            <a:bodyPr wrap="none" rtlCol="0">
              <a:spAutoFit/>
            </a:bodyPr>
            <a:lstStyle/>
            <a:p>
              <a:r>
                <a:rPr lang="en-US" b="1" dirty="0"/>
                <a:t>REPRIEVE</a:t>
              </a:r>
            </a:p>
          </p:txBody>
        </p:sp>
        <p:cxnSp>
          <p:nvCxnSpPr>
            <p:cNvPr id="8" name="Straight Arrow Connector 7">
              <a:extLst>
                <a:ext uri="{FF2B5EF4-FFF2-40B4-BE49-F238E27FC236}">
                  <a16:creationId xmlns:a16="http://schemas.microsoft.com/office/drawing/2014/main" id="{D359884C-5AAF-90AD-BE38-504F1DF8E874}"/>
                </a:ext>
              </a:extLst>
            </p:cNvPr>
            <p:cNvCxnSpPr/>
            <p:nvPr/>
          </p:nvCxnSpPr>
          <p:spPr>
            <a:xfrm flipH="1" flipV="1">
              <a:off x="5626457" y="2417184"/>
              <a:ext cx="282222" cy="1673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737A064E-D99A-1D38-8406-AC1EF7602454}"/>
                </a:ext>
              </a:extLst>
            </p:cNvPr>
            <p:cNvSpPr txBox="1"/>
            <p:nvPr/>
          </p:nvSpPr>
          <p:spPr>
            <a:xfrm>
              <a:off x="5388243" y="2215219"/>
              <a:ext cx="406400" cy="369332"/>
            </a:xfrm>
            <a:prstGeom prst="rect">
              <a:avLst/>
            </a:prstGeom>
            <a:noFill/>
          </p:spPr>
          <p:txBody>
            <a:bodyPr wrap="square" rtlCol="0">
              <a:spAutoFit/>
            </a:bodyPr>
            <a:lstStyle/>
            <a:p>
              <a:r>
                <a:rPr lang="en-US" dirty="0">
                  <a:highlight>
                    <a:srgbClr val="00FF00"/>
                  </a:highlight>
                  <a:latin typeface="Arial" panose="020B0604020202020204" pitchFamily="34" charset="0"/>
                  <a:cs typeface="Arial" panose="020B0604020202020204" pitchFamily="34" charset="0"/>
                </a:rPr>
                <a:t>■</a:t>
              </a:r>
              <a:endParaRPr lang="en-US" dirty="0">
                <a:highlight>
                  <a:srgbClr val="00FF00"/>
                </a:highlight>
              </a:endParaRPr>
            </a:p>
          </p:txBody>
        </p:sp>
        <p:sp>
          <p:nvSpPr>
            <p:cNvPr id="10" name="Rectangle 9">
              <a:extLst>
                <a:ext uri="{FF2B5EF4-FFF2-40B4-BE49-F238E27FC236}">
                  <a16:creationId xmlns:a16="http://schemas.microsoft.com/office/drawing/2014/main" id="{2317AF26-C617-20EB-7B0C-755190065663}"/>
                </a:ext>
              </a:extLst>
            </p:cNvPr>
            <p:cNvSpPr/>
            <p:nvPr/>
          </p:nvSpPr>
          <p:spPr>
            <a:xfrm>
              <a:off x="8319911" y="2399885"/>
              <a:ext cx="1532086" cy="221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1" name="TextBox 10">
              <a:extLst>
                <a:ext uri="{FF2B5EF4-FFF2-40B4-BE49-F238E27FC236}">
                  <a16:creationId xmlns:a16="http://schemas.microsoft.com/office/drawing/2014/main" id="{9752B3B0-4353-4ED9-19E4-A2A9A8F44536}"/>
                </a:ext>
              </a:extLst>
            </p:cNvPr>
            <p:cNvSpPr txBox="1"/>
            <p:nvPr/>
          </p:nvSpPr>
          <p:spPr>
            <a:xfrm>
              <a:off x="3038393" y="3519953"/>
              <a:ext cx="1350050" cy="307777"/>
            </a:xfrm>
            <a:prstGeom prst="rect">
              <a:avLst/>
            </a:prstGeom>
            <a:noFill/>
          </p:spPr>
          <p:txBody>
            <a:bodyPr wrap="none" rtlCol="0">
              <a:spAutoFit/>
            </a:bodyPr>
            <a:lstStyle/>
            <a:p>
              <a:r>
                <a:rPr lang="en-US" sz="1400" dirty="0">
                  <a:solidFill>
                    <a:srgbClr val="FF0000"/>
                  </a:solidFill>
                  <a:latin typeface="Arial" panose="020B0604020202020204" pitchFamily="34" charset="0"/>
                  <a:cs typeface="Arial" panose="020B0604020202020204" pitchFamily="34" charset="0"/>
                </a:rPr>
                <a:t>Predicted </a:t>
              </a:r>
              <a:r>
                <a:rPr lang="en-US" sz="1400" b="1" dirty="0">
                  <a:solidFill>
                    <a:srgbClr val="FF0000"/>
                  </a:solidFill>
                  <a:latin typeface="Arial" panose="020B0604020202020204" pitchFamily="34" charset="0"/>
                  <a:cs typeface="Arial" panose="020B0604020202020204" pitchFamily="34" charset="0"/>
                </a:rPr>
                <a:t>17%</a:t>
              </a:r>
            </a:p>
          </p:txBody>
        </p:sp>
        <p:sp>
          <p:nvSpPr>
            <p:cNvPr id="12" name="Rectangle 11">
              <a:extLst>
                <a:ext uri="{FF2B5EF4-FFF2-40B4-BE49-F238E27FC236}">
                  <a16:creationId xmlns:a16="http://schemas.microsoft.com/office/drawing/2014/main" id="{29487563-2D43-52DC-E9FE-B394CFD973F0}"/>
                </a:ext>
              </a:extLst>
            </p:cNvPr>
            <p:cNvSpPr/>
            <p:nvPr/>
          </p:nvSpPr>
          <p:spPr>
            <a:xfrm>
              <a:off x="3038393" y="3472563"/>
              <a:ext cx="1276432"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13" name="TextBox 12">
            <a:extLst>
              <a:ext uri="{FF2B5EF4-FFF2-40B4-BE49-F238E27FC236}">
                <a16:creationId xmlns:a16="http://schemas.microsoft.com/office/drawing/2014/main" id="{E42483E6-F9B5-7EF5-03BF-E94A925865B7}"/>
              </a:ext>
            </a:extLst>
          </p:cNvPr>
          <p:cNvSpPr txBox="1"/>
          <p:nvPr/>
        </p:nvSpPr>
        <p:spPr>
          <a:xfrm>
            <a:off x="6545741" y="6353693"/>
            <a:ext cx="489108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Note: 35% is point estimate, CI % is 17 – 52%</a:t>
            </a:r>
          </a:p>
        </p:txBody>
      </p:sp>
      <p:sp>
        <p:nvSpPr>
          <p:cNvPr id="14" name="TextBox 13">
            <a:extLst>
              <a:ext uri="{FF2B5EF4-FFF2-40B4-BE49-F238E27FC236}">
                <a16:creationId xmlns:a16="http://schemas.microsoft.com/office/drawing/2014/main" id="{58A1EE8E-AF3C-7ED2-166A-018202E00226}"/>
              </a:ext>
            </a:extLst>
          </p:cNvPr>
          <p:cNvSpPr txBox="1"/>
          <p:nvPr/>
        </p:nvSpPr>
        <p:spPr>
          <a:xfrm>
            <a:off x="497160" y="6399658"/>
            <a:ext cx="459747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Cholesterol Treatment Trialists. Lancet 2010;376</a:t>
            </a:r>
          </a:p>
        </p:txBody>
      </p:sp>
      <p:pic>
        <p:nvPicPr>
          <p:cNvPr id="15" name="Picture 14">
            <a:extLst>
              <a:ext uri="{FF2B5EF4-FFF2-40B4-BE49-F238E27FC236}">
                <a16:creationId xmlns:a16="http://schemas.microsoft.com/office/drawing/2014/main" id="{D4649BE7-13D7-1CE9-2794-2698D3882BDC}"/>
              </a:ext>
            </a:extLst>
          </p:cNvPr>
          <p:cNvPicPr>
            <a:picLocks noChangeAspect="1"/>
          </p:cNvPicPr>
          <p:nvPr/>
        </p:nvPicPr>
        <p:blipFill>
          <a:blip r:embed="rId4">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050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4B8ABD-DC47-91E5-A53D-263395F9AC8B}"/>
              </a:ext>
            </a:extLst>
          </p:cNvPr>
          <p:cNvSpPr>
            <a:spLocks noGrp="1"/>
          </p:cNvSpPr>
          <p:nvPr>
            <p:ph type="body" sz="quarter" idx="10"/>
          </p:nvPr>
        </p:nvSpPr>
        <p:spPr/>
        <p:txBody>
          <a:bodyPr>
            <a:normAutofit fontScale="85000" lnSpcReduction="10000"/>
          </a:bodyPr>
          <a:lstStyle/>
          <a:p>
            <a:r>
              <a:rPr lang="en-US" dirty="0"/>
              <a:t>Number Needed to Treat by ASCVD Risk Score</a:t>
            </a:r>
          </a:p>
        </p:txBody>
      </p:sp>
      <p:pic>
        <p:nvPicPr>
          <p:cNvPr id="4" name="Picture 3" descr="A graph of a graph with colorful dots and lines&#10;&#10;Description automatically generated">
            <a:extLst>
              <a:ext uri="{FF2B5EF4-FFF2-40B4-BE49-F238E27FC236}">
                <a16:creationId xmlns:a16="http://schemas.microsoft.com/office/drawing/2014/main" id="{340FBDEE-4373-EFDD-2AE8-BDB03591B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34" y="1274820"/>
            <a:ext cx="4569966" cy="2813598"/>
          </a:xfrm>
          <a:prstGeom prst="rect">
            <a:avLst/>
          </a:prstGeom>
        </p:spPr>
      </p:pic>
      <p:pic>
        <p:nvPicPr>
          <p:cNvPr id="5" name="Picture 2">
            <a:extLst>
              <a:ext uri="{FF2B5EF4-FFF2-40B4-BE49-F238E27FC236}">
                <a16:creationId xmlns:a16="http://schemas.microsoft.com/office/drawing/2014/main" id="{FDDAC2D0-EB34-8DB8-21D2-96F1985970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68" y="4176381"/>
            <a:ext cx="6182558" cy="257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7D34A48-5758-9388-46BA-A0D420744044}"/>
              </a:ext>
            </a:extLst>
          </p:cNvPr>
          <p:cNvPicPr>
            <a:picLocks noChangeAspect="1"/>
          </p:cNvPicPr>
          <p:nvPr/>
        </p:nvPicPr>
        <p:blipFill>
          <a:blip r:embed="rId5">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987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A46AD-2F9E-9316-CC8B-FBBC0A25C42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9465E5A-C45B-00A6-DE6C-48FCA73B7B89}"/>
              </a:ext>
            </a:extLst>
          </p:cNvPr>
          <p:cNvSpPr>
            <a:spLocks noGrp="1"/>
          </p:cNvSpPr>
          <p:nvPr>
            <p:ph type="body" sz="quarter" idx="10"/>
          </p:nvPr>
        </p:nvSpPr>
        <p:spPr/>
        <p:txBody>
          <a:bodyPr>
            <a:normAutofit fontScale="85000" lnSpcReduction="10000"/>
          </a:bodyPr>
          <a:lstStyle/>
          <a:p>
            <a:r>
              <a:rPr lang="en-US" dirty="0"/>
              <a:t>Number Needed to Treat by ASCVD Risk Score</a:t>
            </a:r>
          </a:p>
        </p:txBody>
      </p:sp>
      <p:pic>
        <p:nvPicPr>
          <p:cNvPr id="4" name="Picture 3" descr="A graph of a graph with colorful dots and lines&#10;&#10;Description automatically generated">
            <a:extLst>
              <a:ext uri="{FF2B5EF4-FFF2-40B4-BE49-F238E27FC236}">
                <a16:creationId xmlns:a16="http://schemas.microsoft.com/office/drawing/2014/main" id="{F8C6E961-9C33-0A8E-8CA9-5F851EC70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34" y="1274820"/>
            <a:ext cx="4569966" cy="2813598"/>
          </a:xfrm>
          <a:prstGeom prst="rect">
            <a:avLst/>
          </a:prstGeom>
        </p:spPr>
      </p:pic>
      <p:pic>
        <p:nvPicPr>
          <p:cNvPr id="5" name="Picture 2">
            <a:extLst>
              <a:ext uri="{FF2B5EF4-FFF2-40B4-BE49-F238E27FC236}">
                <a16:creationId xmlns:a16="http://schemas.microsoft.com/office/drawing/2014/main" id="{3A08D936-20F2-8B56-8AA0-73A9B5121A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68" y="4176381"/>
            <a:ext cx="6182558" cy="257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90A2C25-5FA3-F04F-BF02-2CC3978945F4}"/>
              </a:ext>
            </a:extLst>
          </p:cNvPr>
          <p:cNvSpPr/>
          <p:nvPr/>
        </p:nvSpPr>
        <p:spPr>
          <a:xfrm>
            <a:off x="2495550" y="5029200"/>
            <a:ext cx="409575" cy="11886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F78BDC-4F2A-B209-3E65-67F5F57CB4F1}"/>
              </a:ext>
            </a:extLst>
          </p:cNvPr>
          <p:cNvPicPr>
            <a:picLocks noChangeAspect="1"/>
          </p:cNvPicPr>
          <p:nvPr/>
        </p:nvPicPr>
        <p:blipFill>
          <a:blip r:embed="rId5">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34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E6E3-BB09-14EB-5E24-9BCB5754DB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BEB25C-2FB3-FCEC-448A-85CEC6DBAA1E}"/>
              </a:ext>
            </a:extLst>
          </p:cNvPr>
          <p:cNvSpPr>
            <a:spLocks noGrp="1"/>
          </p:cNvSpPr>
          <p:nvPr>
            <p:ph type="body" sz="quarter" idx="10"/>
          </p:nvPr>
        </p:nvSpPr>
        <p:spPr/>
        <p:txBody>
          <a:bodyPr>
            <a:normAutofit fontScale="85000" lnSpcReduction="10000"/>
          </a:bodyPr>
          <a:lstStyle/>
          <a:p>
            <a:r>
              <a:rPr lang="en-US" dirty="0"/>
              <a:t>Number Needed to Treat by ASCVD Risk Score</a:t>
            </a:r>
          </a:p>
        </p:txBody>
      </p:sp>
      <p:pic>
        <p:nvPicPr>
          <p:cNvPr id="4" name="Picture 3" descr="A graph of a graph with colorful dots and lines&#10;&#10;Description automatically generated">
            <a:extLst>
              <a:ext uri="{FF2B5EF4-FFF2-40B4-BE49-F238E27FC236}">
                <a16:creationId xmlns:a16="http://schemas.microsoft.com/office/drawing/2014/main" id="{FB9D3BE0-7C9E-E780-7DE9-BBD301FA8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34" y="1274820"/>
            <a:ext cx="4569966" cy="2813598"/>
          </a:xfrm>
          <a:prstGeom prst="rect">
            <a:avLst/>
          </a:prstGeom>
        </p:spPr>
      </p:pic>
      <p:pic>
        <p:nvPicPr>
          <p:cNvPr id="5" name="Picture 2">
            <a:extLst>
              <a:ext uri="{FF2B5EF4-FFF2-40B4-BE49-F238E27FC236}">
                <a16:creationId xmlns:a16="http://schemas.microsoft.com/office/drawing/2014/main" id="{A9E1846E-19D9-0167-8C75-C7413A952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68" y="4176381"/>
            <a:ext cx="6182558" cy="257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CB0578-C97C-ADCD-9C72-C7A21EAF269C}"/>
              </a:ext>
            </a:extLst>
          </p:cNvPr>
          <p:cNvSpPr/>
          <p:nvPr/>
        </p:nvSpPr>
        <p:spPr>
          <a:xfrm>
            <a:off x="2495550" y="5029200"/>
            <a:ext cx="409575" cy="11886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BA67FF2-37E8-9C94-C2A5-4AFA59E2BCE7}"/>
              </a:ext>
            </a:extLst>
          </p:cNvPr>
          <p:cNvSpPr>
            <a:spLocks noGrp="1"/>
          </p:cNvSpPr>
          <p:nvPr>
            <p:ph sz="quarter" idx="11"/>
          </p:nvPr>
        </p:nvSpPr>
        <p:spPr>
          <a:xfrm>
            <a:off x="7167194" y="2718025"/>
            <a:ext cx="4621453" cy="1701575"/>
          </a:xfrm>
        </p:spPr>
        <p:txBody>
          <a:bodyPr>
            <a:normAutofit/>
          </a:bodyPr>
          <a:lstStyle/>
          <a:p>
            <a:r>
              <a:rPr lang="en-US" dirty="0"/>
              <a:t>Statins vs. placebo to reduce CVD-related morbidity or mortality in asymptomatic adults without prior CVD events ~ 6 years?</a:t>
            </a:r>
          </a:p>
          <a:p>
            <a:endParaRPr lang="en-US" dirty="0"/>
          </a:p>
        </p:txBody>
      </p:sp>
      <p:pic>
        <p:nvPicPr>
          <p:cNvPr id="11" name="Picture 10" descr="A close-up of a report&#10;&#10;Description automatically generated">
            <a:extLst>
              <a:ext uri="{FF2B5EF4-FFF2-40B4-BE49-F238E27FC236}">
                <a16:creationId xmlns:a16="http://schemas.microsoft.com/office/drawing/2014/main" id="{17E4A04E-CA58-8AF6-9EB4-2E269A7736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889" y="1395089"/>
            <a:ext cx="5505504" cy="1245292"/>
          </a:xfrm>
          <a:prstGeom prst="rect">
            <a:avLst/>
          </a:prstGeom>
          <a:ln>
            <a:solidFill>
              <a:schemeClr val="tx1"/>
            </a:solidFill>
          </a:ln>
        </p:spPr>
      </p:pic>
      <p:graphicFrame>
        <p:nvGraphicFramePr>
          <p:cNvPr id="12" name="Table 11">
            <a:extLst>
              <a:ext uri="{FF2B5EF4-FFF2-40B4-BE49-F238E27FC236}">
                <a16:creationId xmlns:a16="http://schemas.microsoft.com/office/drawing/2014/main" id="{77A26E45-D8A0-EF10-F913-329DD5FC8BA1}"/>
              </a:ext>
            </a:extLst>
          </p:cNvPr>
          <p:cNvGraphicFramePr>
            <a:graphicFrameLocks noGrp="1"/>
          </p:cNvGraphicFramePr>
          <p:nvPr>
            <p:extLst>
              <p:ext uri="{D42A27DB-BD31-4B8C-83A1-F6EECF244321}">
                <p14:modId xmlns:p14="http://schemas.microsoft.com/office/powerpoint/2010/main" val="515410871"/>
              </p:ext>
            </p:extLst>
          </p:nvPr>
        </p:nvGraphicFramePr>
        <p:xfrm>
          <a:off x="7029449" y="4088418"/>
          <a:ext cx="4896944" cy="1854200"/>
        </p:xfrm>
        <a:graphic>
          <a:graphicData uri="http://schemas.openxmlformats.org/drawingml/2006/table">
            <a:tbl>
              <a:tblPr firstRow="1" bandRow="1">
                <a:tableStyleId>{3B4B98B0-60AC-42C2-AFA5-B58CD77FA1E5}</a:tableStyleId>
              </a:tblPr>
              <a:tblGrid>
                <a:gridCol w="2686051">
                  <a:extLst>
                    <a:ext uri="{9D8B030D-6E8A-4147-A177-3AD203B41FA5}">
                      <a16:colId xmlns:a16="http://schemas.microsoft.com/office/drawing/2014/main" val="2699693033"/>
                    </a:ext>
                  </a:extLst>
                </a:gridCol>
                <a:gridCol w="2210893">
                  <a:extLst>
                    <a:ext uri="{9D8B030D-6E8A-4147-A177-3AD203B41FA5}">
                      <a16:colId xmlns:a16="http://schemas.microsoft.com/office/drawing/2014/main" val="401375723"/>
                    </a:ext>
                  </a:extLst>
                </a:gridCol>
              </a:tblGrid>
              <a:tr h="370840">
                <a:tc>
                  <a:txBody>
                    <a:bodyPr/>
                    <a:lstStyle/>
                    <a:p>
                      <a:pPr algn="ctr"/>
                      <a:r>
                        <a:rPr lang="en-US" dirty="0">
                          <a:latin typeface="Arial" panose="020B0604020202020204" pitchFamily="34" charset="0"/>
                          <a:cs typeface="Arial" panose="020B0604020202020204" pitchFamily="34" charset="0"/>
                        </a:rPr>
                        <a:t>Outcome</a:t>
                      </a:r>
                    </a:p>
                  </a:txBody>
                  <a:tcPr/>
                </a:tc>
                <a:tc>
                  <a:txBody>
                    <a:bodyPr/>
                    <a:lstStyle/>
                    <a:p>
                      <a:pPr algn="ctr"/>
                      <a:r>
                        <a:rPr lang="en-US" dirty="0">
                          <a:latin typeface="Arial" panose="020B0604020202020204" pitchFamily="34" charset="0"/>
                          <a:cs typeface="Arial" panose="020B0604020202020204" pitchFamily="34" charset="0"/>
                        </a:rPr>
                        <a:t>NNT</a:t>
                      </a:r>
                    </a:p>
                  </a:txBody>
                  <a:tcPr/>
                </a:tc>
                <a:extLst>
                  <a:ext uri="{0D108BD9-81ED-4DB2-BD59-A6C34878D82A}">
                    <a16:rowId xmlns:a16="http://schemas.microsoft.com/office/drawing/2014/main" val="2010166364"/>
                  </a:ext>
                </a:extLst>
              </a:tr>
              <a:tr h="370840">
                <a:tc>
                  <a:txBody>
                    <a:bodyPr/>
                    <a:lstStyle/>
                    <a:p>
                      <a:pPr algn="ctr"/>
                      <a:r>
                        <a:rPr lang="en-US" dirty="0">
                          <a:latin typeface="Arial" panose="020B0604020202020204" pitchFamily="34" charset="0"/>
                          <a:cs typeface="Arial" panose="020B0604020202020204" pitchFamily="34" charset="0"/>
                        </a:rPr>
                        <a:t>All-cause mortality</a:t>
                      </a:r>
                    </a:p>
                  </a:txBody>
                  <a:tcPr/>
                </a:tc>
                <a:tc>
                  <a:txBody>
                    <a:bodyPr/>
                    <a:lstStyle/>
                    <a:p>
                      <a:pPr algn="ctr"/>
                      <a:r>
                        <a:rPr lang="en-US" dirty="0">
                          <a:latin typeface="Arial" panose="020B0604020202020204" pitchFamily="34" charset="0"/>
                          <a:cs typeface="Arial" panose="020B0604020202020204" pitchFamily="34" charset="0"/>
                        </a:rPr>
                        <a:t>286</a:t>
                      </a:r>
                    </a:p>
                  </a:txBody>
                  <a:tcPr/>
                </a:tc>
                <a:extLst>
                  <a:ext uri="{0D108BD9-81ED-4DB2-BD59-A6C34878D82A}">
                    <a16:rowId xmlns:a16="http://schemas.microsoft.com/office/drawing/2014/main" val="2062509721"/>
                  </a:ext>
                </a:extLst>
              </a:tr>
              <a:tr h="370840">
                <a:tc>
                  <a:txBody>
                    <a:bodyPr/>
                    <a:lstStyle/>
                    <a:p>
                      <a:pPr algn="ctr"/>
                      <a:r>
                        <a:rPr lang="en-US" dirty="0">
                          <a:latin typeface="Arial" panose="020B0604020202020204" pitchFamily="34" charset="0"/>
                          <a:cs typeface="Arial" panose="020B0604020202020204" pitchFamily="34" charset="0"/>
                        </a:rPr>
                        <a:t>Fatal or non-fatal MI</a:t>
                      </a:r>
                    </a:p>
                  </a:txBody>
                  <a:tcPr/>
                </a:tc>
                <a:tc>
                  <a:txBody>
                    <a:bodyPr/>
                    <a:lstStyle/>
                    <a:p>
                      <a:pPr algn="ctr"/>
                      <a:r>
                        <a:rPr lang="en-US" dirty="0">
                          <a:latin typeface="Arial" panose="020B0604020202020204" pitchFamily="34" charset="0"/>
                          <a:cs typeface="Arial" panose="020B0604020202020204" pitchFamily="34" charset="0"/>
                        </a:rPr>
                        <a:t>118</a:t>
                      </a:r>
                    </a:p>
                  </a:txBody>
                  <a:tcPr/>
                </a:tc>
                <a:extLst>
                  <a:ext uri="{0D108BD9-81ED-4DB2-BD59-A6C34878D82A}">
                    <a16:rowId xmlns:a16="http://schemas.microsoft.com/office/drawing/2014/main" val="1957019656"/>
                  </a:ext>
                </a:extLst>
              </a:tr>
              <a:tr h="370840">
                <a:tc>
                  <a:txBody>
                    <a:bodyPr/>
                    <a:lstStyle/>
                    <a:p>
                      <a:pPr algn="ctr"/>
                      <a:r>
                        <a:rPr lang="en-US" dirty="0">
                          <a:latin typeface="Arial" panose="020B0604020202020204" pitchFamily="34" charset="0"/>
                          <a:cs typeface="Arial" panose="020B0604020202020204" pitchFamily="34" charset="0"/>
                        </a:rPr>
                        <a:t>Revascularization</a:t>
                      </a:r>
                    </a:p>
                  </a:txBody>
                  <a:tcPr/>
                </a:tc>
                <a:tc>
                  <a:txBody>
                    <a:bodyPr/>
                    <a:lstStyle/>
                    <a:p>
                      <a:pPr algn="ctr"/>
                      <a:r>
                        <a:rPr lang="en-US" dirty="0">
                          <a:latin typeface="Arial" panose="020B0604020202020204" pitchFamily="34" charset="0"/>
                          <a:cs typeface="Arial" panose="020B0604020202020204" pitchFamily="34" charset="0"/>
                        </a:rPr>
                        <a:t>169</a:t>
                      </a:r>
                    </a:p>
                  </a:txBody>
                  <a:tcPr/>
                </a:tc>
                <a:extLst>
                  <a:ext uri="{0D108BD9-81ED-4DB2-BD59-A6C34878D82A}">
                    <a16:rowId xmlns:a16="http://schemas.microsoft.com/office/drawing/2014/main" val="1960445368"/>
                  </a:ext>
                </a:extLst>
              </a:tr>
              <a:tr h="370840">
                <a:tc>
                  <a:txBody>
                    <a:bodyPr/>
                    <a:lstStyle/>
                    <a:p>
                      <a:pPr algn="ctr"/>
                      <a:r>
                        <a:rPr lang="en-US" dirty="0">
                          <a:latin typeface="Arial" panose="020B0604020202020204" pitchFamily="34" charset="0"/>
                          <a:cs typeface="Arial" panose="020B0604020202020204" pitchFamily="34" charset="0"/>
                        </a:rPr>
                        <a:t>Fatal or non-fatal stroke</a:t>
                      </a:r>
                    </a:p>
                  </a:txBody>
                  <a:tcPr/>
                </a:tc>
                <a:tc>
                  <a:txBody>
                    <a:bodyPr/>
                    <a:lstStyle/>
                    <a:p>
                      <a:pPr algn="ctr"/>
                      <a:r>
                        <a:rPr lang="en-US" dirty="0">
                          <a:latin typeface="Arial" panose="020B0604020202020204" pitchFamily="34" charset="0"/>
                          <a:cs typeface="Arial" panose="020B0604020202020204" pitchFamily="34" charset="0"/>
                        </a:rPr>
                        <a:t>256</a:t>
                      </a:r>
                    </a:p>
                  </a:txBody>
                  <a:tcPr/>
                </a:tc>
                <a:extLst>
                  <a:ext uri="{0D108BD9-81ED-4DB2-BD59-A6C34878D82A}">
                    <a16:rowId xmlns:a16="http://schemas.microsoft.com/office/drawing/2014/main" val="1110827532"/>
                  </a:ext>
                </a:extLst>
              </a:tr>
            </a:tbl>
          </a:graphicData>
        </a:graphic>
      </p:graphicFrame>
      <p:sp>
        <p:nvSpPr>
          <p:cNvPr id="13" name="TextBox 12">
            <a:extLst>
              <a:ext uri="{FF2B5EF4-FFF2-40B4-BE49-F238E27FC236}">
                <a16:creationId xmlns:a16="http://schemas.microsoft.com/office/drawing/2014/main" id="{38C5DD52-D682-C96C-2811-5D0065D55D08}"/>
              </a:ext>
            </a:extLst>
          </p:cNvPr>
          <p:cNvSpPr txBox="1"/>
          <p:nvPr/>
        </p:nvSpPr>
        <p:spPr>
          <a:xfrm>
            <a:off x="7178112" y="6325073"/>
            <a:ext cx="268201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Chou et al. JAMA 2022;328</a:t>
            </a:r>
          </a:p>
        </p:txBody>
      </p:sp>
      <p:pic>
        <p:nvPicPr>
          <p:cNvPr id="14" name="Picture 13">
            <a:extLst>
              <a:ext uri="{FF2B5EF4-FFF2-40B4-BE49-F238E27FC236}">
                <a16:creationId xmlns:a16="http://schemas.microsoft.com/office/drawing/2014/main" id="{8E159615-1F99-87A0-3255-6B57C2FC6ECC}"/>
              </a:ext>
            </a:extLst>
          </p:cNvPr>
          <p:cNvPicPr>
            <a:picLocks noChangeAspect="1"/>
          </p:cNvPicPr>
          <p:nvPr/>
        </p:nvPicPr>
        <p:blipFill>
          <a:blip r:embed="rId6">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367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E6E3-BB09-14EB-5E24-9BCB5754DB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BEB25C-2FB3-FCEC-448A-85CEC6DBAA1E}"/>
              </a:ext>
            </a:extLst>
          </p:cNvPr>
          <p:cNvSpPr>
            <a:spLocks noGrp="1"/>
          </p:cNvSpPr>
          <p:nvPr>
            <p:ph type="body" sz="quarter" idx="10"/>
          </p:nvPr>
        </p:nvSpPr>
        <p:spPr/>
        <p:txBody>
          <a:bodyPr>
            <a:normAutofit fontScale="85000" lnSpcReduction="10000"/>
          </a:bodyPr>
          <a:lstStyle/>
          <a:p>
            <a:r>
              <a:rPr lang="en-US" dirty="0"/>
              <a:t>Number Needed to Treat by ASCVD Risk Score</a:t>
            </a:r>
          </a:p>
        </p:txBody>
      </p:sp>
      <p:pic>
        <p:nvPicPr>
          <p:cNvPr id="4" name="Picture 3" descr="A graph of a graph with colorful dots and lines&#10;&#10;Description automatically generated">
            <a:extLst>
              <a:ext uri="{FF2B5EF4-FFF2-40B4-BE49-F238E27FC236}">
                <a16:creationId xmlns:a16="http://schemas.microsoft.com/office/drawing/2014/main" id="{FB9D3BE0-7C9E-E780-7DE9-BBD301FA8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34" y="1274820"/>
            <a:ext cx="4569966" cy="2813598"/>
          </a:xfrm>
          <a:prstGeom prst="rect">
            <a:avLst/>
          </a:prstGeom>
        </p:spPr>
      </p:pic>
      <p:pic>
        <p:nvPicPr>
          <p:cNvPr id="5" name="Picture 2">
            <a:extLst>
              <a:ext uri="{FF2B5EF4-FFF2-40B4-BE49-F238E27FC236}">
                <a16:creationId xmlns:a16="http://schemas.microsoft.com/office/drawing/2014/main" id="{A9E1846E-19D9-0167-8C75-C7413A952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68" y="4176381"/>
            <a:ext cx="6182558" cy="257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4BA67FF2-37E8-9C94-C2A5-4AFA59E2BCE7}"/>
              </a:ext>
            </a:extLst>
          </p:cNvPr>
          <p:cNvSpPr>
            <a:spLocks noGrp="1"/>
          </p:cNvSpPr>
          <p:nvPr>
            <p:ph sz="quarter" idx="11"/>
          </p:nvPr>
        </p:nvSpPr>
        <p:spPr>
          <a:xfrm>
            <a:off x="7167194" y="2718025"/>
            <a:ext cx="4621453" cy="1701575"/>
          </a:xfrm>
        </p:spPr>
        <p:txBody>
          <a:bodyPr>
            <a:normAutofit/>
          </a:bodyPr>
          <a:lstStyle/>
          <a:p>
            <a:r>
              <a:rPr lang="en-US" dirty="0"/>
              <a:t>Statins vs. placebo to reduce CVD-related morbidity or mortality in asymptomatic adults without prior CVD events ~ 6 years?</a:t>
            </a:r>
          </a:p>
          <a:p>
            <a:endParaRPr lang="en-US" dirty="0"/>
          </a:p>
        </p:txBody>
      </p:sp>
      <p:pic>
        <p:nvPicPr>
          <p:cNvPr id="11" name="Picture 10" descr="A close-up of a report&#10;&#10;Description automatically generated">
            <a:extLst>
              <a:ext uri="{FF2B5EF4-FFF2-40B4-BE49-F238E27FC236}">
                <a16:creationId xmlns:a16="http://schemas.microsoft.com/office/drawing/2014/main" id="{17E4A04E-CA58-8AF6-9EB4-2E269A7736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889" y="1395089"/>
            <a:ext cx="5505504" cy="1245292"/>
          </a:xfrm>
          <a:prstGeom prst="rect">
            <a:avLst/>
          </a:prstGeom>
          <a:ln>
            <a:solidFill>
              <a:schemeClr val="tx1"/>
            </a:solidFill>
          </a:ln>
        </p:spPr>
      </p:pic>
      <p:graphicFrame>
        <p:nvGraphicFramePr>
          <p:cNvPr id="12" name="Table 11">
            <a:extLst>
              <a:ext uri="{FF2B5EF4-FFF2-40B4-BE49-F238E27FC236}">
                <a16:creationId xmlns:a16="http://schemas.microsoft.com/office/drawing/2014/main" id="{77A26E45-D8A0-EF10-F913-329DD5FC8BA1}"/>
              </a:ext>
            </a:extLst>
          </p:cNvPr>
          <p:cNvGraphicFramePr>
            <a:graphicFrameLocks noGrp="1"/>
          </p:cNvGraphicFramePr>
          <p:nvPr/>
        </p:nvGraphicFramePr>
        <p:xfrm>
          <a:off x="7029449" y="4088418"/>
          <a:ext cx="4896944" cy="1854200"/>
        </p:xfrm>
        <a:graphic>
          <a:graphicData uri="http://schemas.openxmlformats.org/drawingml/2006/table">
            <a:tbl>
              <a:tblPr firstRow="1" bandRow="1">
                <a:tableStyleId>{3B4B98B0-60AC-42C2-AFA5-B58CD77FA1E5}</a:tableStyleId>
              </a:tblPr>
              <a:tblGrid>
                <a:gridCol w="2686051">
                  <a:extLst>
                    <a:ext uri="{9D8B030D-6E8A-4147-A177-3AD203B41FA5}">
                      <a16:colId xmlns:a16="http://schemas.microsoft.com/office/drawing/2014/main" val="2699693033"/>
                    </a:ext>
                  </a:extLst>
                </a:gridCol>
                <a:gridCol w="2210893">
                  <a:extLst>
                    <a:ext uri="{9D8B030D-6E8A-4147-A177-3AD203B41FA5}">
                      <a16:colId xmlns:a16="http://schemas.microsoft.com/office/drawing/2014/main" val="401375723"/>
                    </a:ext>
                  </a:extLst>
                </a:gridCol>
              </a:tblGrid>
              <a:tr h="370840">
                <a:tc>
                  <a:txBody>
                    <a:bodyPr/>
                    <a:lstStyle/>
                    <a:p>
                      <a:pPr algn="ctr"/>
                      <a:r>
                        <a:rPr lang="en-US" dirty="0">
                          <a:latin typeface="Arial" panose="020B0604020202020204" pitchFamily="34" charset="0"/>
                          <a:cs typeface="Arial" panose="020B0604020202020204" pitchFamily="34" charset="0"/>
                        </a:rPr>
                        <a:t>Outcome</a:t>
                      </a:r>
                    </a:p>
                  </a:txBody>
                  <a:tcPr/>
                </a:tc>
                <a:tc>
                  <a:txBody>
                    <a:bodyPr/>
                    <a:lstStyle/>
                    <a:p>
                      <a:pPr algn="ctr"/>
                      <a:r>
                        <a:rPr lang="en-US" dirty="0">
                          <a:latin typeface="Arial" panose="020B0604020202020204" pitchFamily="34" charset="0"/>
                          <a:cs typeface="Arial" panose="020B0604020202020204" pitchFamily="34" charset="0"/>
                        </a:rPr>
                        <a:t>NNT</a:t>
                      </a:r>
                    </a:p>
                  </a:txBody>
                  <a:tcPr/>
                </a:tc>
                <a:extLst>
                  <a:ext uri="{0D108BD9-81ED-4DB2-BD59-A6C34878D82A}">
                    <a16:rowId xmlns:a16="http://schemas.microsoft.com/office/drawing/2014/main" val="2010166364"/>
                  </a:ext>
                </a:extLst>
              </a:tr>
              <a:tr h="370840">
                <a:tc>
                  <a:txBody>
                    <a:bodyPr/>
                    <a:lstStyle/>
                    <a:p>
                      <a:pPr algn="ctr"/>
                      <a:r>
                        <a:rPr lang="en-US" dirty="0">
                          <a:latin typeface="Arial" panose="020B0604020202020204" pitchFamily="34" charset="0"/>
                          <a:cs typeface="Arial" panose="020B0604020202020204" pitchFamily="34" charset="0"/>
                        </a:rPr>
                        <a:t>All-cause mortality</a:t>
                      </a:r>
                    </a:p>
                  </a:txBody>
                  <a:tcPr/>
                </a:tc>
                <a:tc>
                  <a:txBody>
                    <a:bodyPr/>
                    <a:lstStyle/>
                    <a:p>
                      <a:pPr algn="ctr"/>
                      <a:r>
                        <a:rPr lang="en-US" dirty="0">
                          <a:latin typeface="Arial" panose="020B0604020202020204" pitchFamily="34" charset="0"/>
                          <a:cs typeface="Arial" panose="020B0604020202020204" pitchFamily="34" charset="0"/>
                        </a:rPr>
                        <a:t>286</a:t>
                      </a:r>
                    </a:p>
                  </a:txBody>
                  <a:tcPr/>
                </a:tc>
                <a:extLst>
                  <a:ext uri="{0D108BD9-81ED-4DB2-BD59-A6C34878D82A}">
                    <a16:rowId xmlns:a16="http://schemas.microsoft.com/office/drawing/2014/main" val="2062509721"/>
                  </a:ext>
                </a:extLst>
              </a:tr>
              <a:tr h="370840">
                <a:tc>
                  <a:txBody>
                    <a:bodyPr/>
                    <a:lstStyle/>
                    <a:p>
                      <a:pPr algn="ctr"/>
                      <a:r>
                        <a:rPr lang="en-US" dirty="0">
                          <a:latin typeface="Arial" panose="020B0604020202020204" pitchFamily="34" charset="0"/>
                          <a:cs typeface="Arial" panose="020B0604020202020204" pitchFamily="34" charset="0"/>
                        </a:rPr>
                        <a:t>Fatal or non-fatal MI</a:t>
                      </a:r>
                    </a:p>
                  </a:txBody>
                  <a:tcPr/>
                </a:tc>
                <a:tc>
                  <a:txBody>
                    <a:bodyPr/>
                    <a:lstStyle/>
                    <a:p>
                      <a:pPr algn="ctr"/>
                      <a:r>
                        <a:rPr lang="en-US" dirty="0">
                          <a:latin typeface="Arial" panose="020B0604020202020204" pitchFamily="34" charset="0"/>
                          <a:cs typeface="Arial" panose="020B0604020202020204" pitchFamily="34" charset="0"/>
                        </a:rPr>
                        <a:t>118</a:t>
                      </a:r>
                    </a:p>
                  </a:txBody>
                  <a:tcPr/>
                </a:tc>
                <a:extLst>
                  <a:ext uri="{0D108BD9-81ED-4DB2-BD59-A6C34878D82A}">
                    <a16:rowId xmlns:a16="http://schemas.microsoft.com/office/drawing/2014/main" val="1957019656"/>
                  </a:ext>
                </a:extLst>
              </a:tr>
              <a:tr h="370840">
                <a:tc>
                  <a:txBody>
                    <a:bodyPr/>
                    <a:lstStyle/>
                    <a:p>
                      <a:pPr algn="ctr"/>
                      <a:r>
                        <a:rPr lang="en-US" dirty="0">
                          <a:latin typeface="Arial" panose="020B0604020202020204" pitchFamily="34" charset="0"/>
                          <a:cs typeface="Arial" panose="020B0604020202020204" pitchFamily="34" charset="0"/>
                        </a:rPr>
                        <a:t>Revascularization</a:t>
                      </a:r>
                    </a:p>
                  </a:txBody>
                  <a:tcPr/>
                </a:tc>
                <a:tc>
                  <a:txBody>
                    <a:bodyPr/>
                    <a:lstStyle/>
                    <a:p>
                      <a:pPr algn="ctr"/>
                      <a:r>
                        <a:rPr lang="en-US" dirty="0">
                          <a:latin typeface="Arial" panose="020B0604020202020204" pitchFamily="34" charset="0"/>
                          <a:cs typeface="Arial" panose="020B0604020202020204" pitchFamily="34" charset="0"/>
                        </a:rPr>
                        <a:t>169</a:t>
                      </a:r>
                    </a:p>
                  </a:txBody>
                  <a:tcPr/>
                </a:tc>
                <a:extLst>
                  <a:ext uri="{0D108BD9-81ED-4DB2-BD59-A6C34878D82A}">
                    <a16:rowId xmlns:a16="http://schemas.microsoft.com/office/drawing/2014/main" val="1960445368"/>
                  </a:ext>
                </a:extLst>
              </a:tr>
              <a:tr h="370840">
                <a:tc>
                  <a:txBody>
                    <a:bodyPr/>
                    <a:lstStyle/>
                    <a:p>
                      <a:pPr algn="ctr"/>
                      <a:r>
                        <a:rPr lang="en-US" dirty="0">
                          <a:latin typeface="Arial" panose="020B0604020202020204" pitchFamily="34" charset="0"/>
                          <a:cs typeface="Arial" panose="020B0604020202020204" pitchFamily="34" charset="0"/>
                        </a:rPr>
                        <a:t>Fatal or non-fatal stroke</a:t>
                      </a:r>
                    </a:p>
                  </a:txBody>
                  <a:tcPr/>
                </a:tc>
                <a:tc>
                  <a:txBody>
                    <a:bodyPr/>
                    <a:lstStyle/>
                    <a:p>
                      <a:pPr algn="ctr"/>
                      <a:r>
                        <a:rPr lang="en-US" dirty="0">
                          <a:latin typeface="Arial" panose="020B0604020202020204" pitchFamily="34" charset="0"/>
                          <a:cs typeface="Arial" panose="020B0604020202020204" pitchFamily="34" charset="0"/>
                        </a:rPr>
                        <a:t>256</a:t>
                      </a:r>
                    </a:p>
                  </a:txBody>
                  <a:tcPr/>
                </a:tc>
                <a:extLst>
                  <a:ext uri="{0D108BD9-81ED-4DB2-BD59-A6C34878D82A}">
                    <a16:rowId xmlns:a16="http://schemas.microsoft.com/office/drawing/2014/main" val="1110827532"/>
                  </a:ext>
                </a:extLst>
              </a:tr>
            </a:tbl>
          </a:graphicData>
        </a:graphic>
      </p:graphicFrame>
      <p:sp>
        <p:nvSpPr>
          <p:cNvPr id="13" name="TextBox 12">
            <a:extLst>
              <a:ext uri="{FF2B5EF4-FFF2-40B4-BE49-F238E27FC236}">
                <a16:creationId xmlns:a16="http://schemas.microsoft.com/office/drawing/2014/main" id="{38C5DD52-D682-C96C-2811-5D0065D55D08}"/>
              </a:ext>
            </a:extLst>
          </p:cNvPr>
          <p:cNvSpPr txBox="1"/>
          <p:nvPr/>
        </p:nvSpPr>
        <p:spPr>
          <a:xfrm>
            <a:off x="7178112" y="6325073"/>
            <a:ext cx="268201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Chou et al. JAMA 2022;328</a:t>
            </a:r>
          </a:p>
        </p:txBody>
      </p:sp>
      <p:pic>
        <p:nvPicPr>
          <p:cNvPr id="14" name="Picture 13">
            <a:extLst>
              <a:ext uri="{FF2B5EF4-FFF2-40B4-BE49-F238E27FC236}">
                <a16:creationId xmlns:a16="http://schemas.microsoft.com/office/drawing/2014/main" id="{8E159615-1F99-87A0-3255-6B57C2FC6ECC}"/>
              </a:ext>
            </a:extLst>
          </p:cNvPr>
          <p:cNvPicPr>
            <a:picLocks noChangeAspect="1"/>
          </p:cNvPicPr>
          <p:nvPr/>
        </p:nvPicPr>
        <p:blipFill>
          <a:blip r:embed="rId6">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0A81317-C05D-8B6E-8842-E96869CDFCA5}"/>
              </a:ext>
            </a:extLst>
          </p:cNvPr>
          <p:cNvSpPr/>
          <p:nvPr/>
        </p:nvSpPr>
        <p:spPr>
          <a:xfrm>
            <a:off x="533400" y="5664200"/>
            <a:ext cx="2552700" cy="533400"/>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510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0F30D-971D-2128-98CC-5E5C4B70B480}"/>
              </a:ext>
            </a:extLst>
          </p:cNvPr>
          <p:cNvSpPr/>
          <p:nvPr/>
        </p:nvSpPr>
        <p:spPr>
          <a:xfrm>
            <a:off x="712788" y="1765299"/>
            <a:ext cx="10723562" cy="4186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9E65F122-FDAB-726C-FE00-66FC0B3D1835}"/>
              </a:ext>
            </a:extLst>
          </p:cNvPr>
          <p:cNvGraphicFramePr>
            <a:graphicFrameLocks noGrp="1"/>
          </p:cNvGraphicFramePr>
          <p:nvPr>
            <p:ph sz="quarter" idx="11"/>
            <p:extLst>
              <p:ext uri="{D42A27DB-BD31-4B8C-83A1-F6EECF244321}">
                <p14:modId xmlns:p14="http://schemas.microsoft.com/office/powerpoint/2010/main" val="3966576707"/>
              </p:ext>
            </p:extLst>
          </p:nvPr>
        </p:nvGraphicFramePr>
        <p:xfrm>
          <a:off x="712788" y="1765300"/>
          <a:ext cx="10723562" cy="41862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8DE9CDB2-CBEE-6EA9-3D4A-BB9C55081FE9}"/>
              </a:ext>
            </a:extLst>
          </p:cNvPr>
          <p:cNvSpPr>
            <a:spLocks noGrp="1"/>
          </p:cNvSpPr>
          <p:nvPr>
            <p:ph type="body" sz="quarter" idx="10"/>
          </p:nvPr>
        </p:nvSpPr>
        <p:spPr/>
        <p:txBody>
          <a:bodyPr/>
          <a:lstStyle/>
          <a:p>
            <a:r>
              <a:rPr lang="en-US" dirty="0"/>
              <a:t>Safety</a:t>
            </a:r>
          </a:p>
        </p:txBody>
      </p:sp>
      <p:sp>
        <p:nvSpPr>
          <p:cNvPr id="6" name="TextBox 5">
            <a:extLst>
              <a:ext uri="{FF2B5EF4-FFF2-40B4-BE49-F238E27FC236}">
                <a16:creationId xmlns:a16="http://schemas.microsoft.com/office/drawing/2014/main" id="{839E03CF-0721-4B7E-0B34-99385769F831}"/>
              </a:ext>
            </a:extLst>
          </p:cNvPr>
          <p:cNvSpPr txBox="1"/>
          <p:nvPr/>
        </p:nvSpPr>
        <p:spPr>
          <a:xfrm>
            <a:off x="1438275" y="1876425"/>
            <a:ext cx="1098378"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1.06</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(0.98–1.15)</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F55443-9BDF-1289-AC5F-0E1A81B49086}"/>
              </a:ext>
            </a:extLst>
          </p:cNvPr>
          <p:cNvSpPr txBox="1"/>
          <p:nvPr/>
        </p:nvSpPr>
        <p:spPr>
          <a:xfrm>
            <a:off x="9831955" y="3946751"/>
            <a:ext cx="1098378"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1.38</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(0.56–3.43)</a:t>
            </a:r>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AD951E-C56A-9DC7-0FB3-CDEB518B71F7}"/>
              </a:ext>
            </a:extLst>
          </p:cNvPr>
          <p:cNvSpPr txBox="1"/>
          <p:nvPr/>
        </p:nvSpPr>
        <p:spPr>
          <a:xfrm>
            <a:off x="8227560" y="3946751"/>
            <a:ext cx="1098378"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0.75</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(0.17–3.37)</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73419D-494C-700A-44D1-17D657D27DC9}"/>
              </a:ext>
            </a:extLst>
          </p:cNvPr>
          <p:cNvSpPr txBox="1"/>
          <p:nvPr/>
        </p:nvSpPr>
        <p:spPr>
          <a:xfrm>
            <a:off x="6326983" y="3685141"/>
            <a:ext cx="1098379"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1.74</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(1.24–2.45)</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FA51CF2-BE26-3383-25AF-9A6AF89FFD22}"/>
              </a:ext>
            </a:extLst>
          </p:cNvPr>
          <p:cNvSpPr txBox="1"/>
          <p:nvPr/>
        </p:nvSpPr>
        <p:spPr>
          <a:xfrm>
            <a:off x="4776336" y="3685141"/>
            <a:ext cx="1098379"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1.35</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(1.09–1.66)</a:t>
            </a:r>
            <a:endParaRPr 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082109E-947D-C2F6-9447-8EE9B14544FA}"/>
              </a:ext>
            </a:extLst>
          </p:cNvPr>
          <p:cNvSpPr txBox="1"/>
          <p:nvPr/>
        </p:nvSpPr>
        <p:spPr>
          <a:xfrm>
            <a:off x="3042786" y="2905780"/>
            <a:ext cx="1098379" cy="523220"/>
          </a:xfrm>
          <a:prstGeom prst="rect">
            <a:avLst/>
          </a:prstGeom>
          <a:noFill/>
        </p:spPr>
        <p:txBody>
          <a:bodyPr wrap="none" rtlCol="0">
            <a:spAutoFit/>
          </a:bodyPr>
          <a:lstStyle/>
          <a:p>
            <a:pPr algn="ctr"/>
            <a:r>
              <a:rPr lang="en-US" sz="1400" b="0" i="0" u="none" strike="noStrike" dirty="0">
                <a:solidFill>
                  <a:srgbClr val="4D4D4D"/>
                </a:solidFill>
                <a:effectLst/>
                <a:latin typeface="Arial" panose="020B0604020202020204" pitchFamily="34" charset="0"/>
                <a:cs typeface="Arial" panose="020B0604020202020204" pitchFamily="34" charset="0"/>
              </a:rPr>
              <a:t>IRR 1.01</a:t>
            </a:r>
          </a:p>
          <a:p>
            <a:pPr algn="ctr"/>
            <a:r>
              <a:rPr lang="en-US" sz="1400" b="0" i="0" u="none" strike="noStrike" dirty="0">
                <a:solidFill>
                  <a:srgbClr val="4D4D4D"/>
                </a:solidFill>
                <a:effectLst/>
                <a:latin typeface="Arial" panose="020B0604020202020204" pitchFamily="34" charset="0"/>
                <a:cs typeface="Arial" panose="020B0604020202020204" pitchFamily="34" charset="0"/>
              </a:rPr>
              <a:t>(0.91–1.12)</a:t>
            </a:r>
            <a:endParaRPr lang="en-US" sz="1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C7FD2CE-E96D-A96B-5C2E-8DF0DE7E3D1B}"/>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576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33C0B4-2C61-19BE-6A51-2C92EE25497D}"/>
              </a:ext>
            </a:extLst>
          </p:cNvPr>
          <p:cNvSpPr>
            <a:spLocks noGrp="1"/>
          </p:cNvSpPr>
          <p:nvPr>
            <p:ph sz="quarter" idx="11"/>
          </p:nvPr>
        </p:nvSpPr>
        <p:spPr>
          <a:xfrm>
            <a:off x="719711" y="1524531"/>
            <a:ext cx="10723541" cy="4186862"/>
          </a:xfrm>
        </p:spPr>
        <p:txBody>
          <a:bodyPr/>
          <a:lstStyle/>
          <a:p>
            <a:r>
              <a:rPr lang="en-US" dirty="0"/>
              <a:t>Statins primary effect is to inhibit HMG-CoA reductase to lower LDL cholesterol</a:t>
            </a:r>
          </a:p>
          <a:p>
            <a:r>
              <a:rPr lang="en-US" dirty="0"/>
              <a:t>Statins have many other beneficial effects to reduce vascular disease</a:t>
            </a:r>
          </a:p>
        </p:txBody>
      </p:sp>
      <p:sp>
        <p:nvSpPr>
          <p:cNvPr id="3" name="Text Placeholder 2">
            <a:extLst>
              <a:ext uri="{FF2B5EF4-FFF2-40B4-BE49-F238E27FC236}">
                <a16:creationId xmlns:a16="http://schemas.microsoft.com/office/drawing/2014/main" id="{1F34E465-D4B1-D3B5-DDB2-5C0B9015F788}"/>
              </a:ext>
            </a:extLst>
          </p:cNvPr>
          <p:cNvSpPr>
            <a:spLocks noGrp="1"/>
          </p:cNvSpPr>
          <p:nvPr>
            <p:ph type="body" sz="quarter" idx="10"/>
          </p:nvPr>
        </p:nvSpPr>
        <p:spPr/>
        <p:txBody>
          <a:bodyPr>
            <a:normAutofit fontScale="92500"/>
          </a:bodyPr>
          <a:lstStyle/>
          <a:p>
            <a:r>
              <a:rPr lang="en-US" dirty="0"/>
              <a:t>Mechanism? Pleiotropic Effects of Statins</a:t>
            </a:r>
          </a:p>
        </p:txBody>
      </p:sp>
      <p:sp>
        <p:nvSpPr>
          <p:cNvPr id="4" name="TextBox 3">
            <a:extLst>
              <a:ext uri="{FF2B5EF4-FFF2-40B4-BE49-F238E27FC236}">
                <a16:creationId xmlns:a16="http://schemas.microsoft.com/office/drawing/2014/main" id="{8AF607A0-0076-62F3-92EA-68AB0F1742E8}"/>
              </a:ext>
            </a:extLst>
          </p:cNvPr>
          <p:cNvSpPr txBox="1"/>
          <p:nvPr/>
        </p:nvSpPr>
        <p:spPr>
          <a:xfrm>
            <a:off x="7005480" y="6486749"/>
            <a:ext cx="26626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Slide courtesy of Dr. Grinspoon</a:t>
            </a:r>
          </a:p>
        </p:txBody>
      </p:sp>
      <p:grpSp>
        <p:nvGrpSpPr>
          <p:cNvPr id="40" name="Group 39">
            <a:extLst>
              <a:ext uri="{FF2B5EF4-FFF2-40B4-BE49-F238E27FC236}">
                <a16:creationId xmlns:a16="http://schemas.microsoft.com/office/drawing/2014/main" id="{772CDA92-9B74-83DE-AD76-DBB604963CB4}"/>
              </a:ext>
            </a:extLst>
          </p:cNvPr>
          <p:cNvGrpSpPr/>
          <p:nvPr/>
        </p:nvGrpSpPr>
        <p:grpSpPr>
          <a:xfrm>
            <a:off x="567755" y="2390701"/>
            <a:ext cx="11134710" cy="4190950"/>
            <a:chOff x="791900" y="2689172"/>
            <a:chExt cx="11134710" cy="4190950"/>
          </a:xfrm>
        </p:grpSpPr>
        <p:pic>
          <p:nvPicPr>
            <p:cNvPr id="41" name="Picture 40">
              <a:extLst>
                <a:ext uri="{FF2B5EF4-FFF2-40B4-BE49-F238E27FC236}">
                  <a16:creationId xmlns:a16="http://schemas.microsoft.com/office/drawing/2014/main" id="{2E641553-AF5B-35D7-8072-32349C95C7B9}"/>
                </a:ext>
              </a:extLst>
            </p:cNvPr>
            <p:cNvPicPr>
              <a:picLocks noChangeAspect="1"/>
            </p:cNvPicPr>
            <p:nvPr/>
          </p:nvPicPr>
          <p:blipFill rotWithShape="1">
            <a:blip r:embed="rId2"/>
            <a:srcRect l="23438" r="23142"/>
            <a:stretch/>
          </p:blipFill>
          <p:spPr>
            <a:xfrm>
              <a:off x="1329975" y="2760234"/>
              <a:ext cx="748375" cy="1049154"/>
            </a:xfrm>
            <a:prstGeom prst="rect">
              <a:avLst/>
            </a:prstGeom>
          </p:spPr>
        </p:pic>
        <p:pic>
          <p:nvPicPr>
            <p:cNvPr id="42" name="Picture 41">
              <a:extLst>
                <a:ext uri="{FF2B5EF4-FFF2-40B4-BE49-F238E27FC236}">
                  <a16:creationId xmlns:a16="http://schemas.microsoft.com/office/drawing/2014/main" id="{FD875B22-2A19-79D7-D70D-F3B853A7B5BA}"/>
                </a:ext>
              </a:extLst>
            </p:cNvPr>
            <p:cNvPicPr>
              <a:picLocks noChangeAspect="1"/>
            </p:cNvPicPr>
            <p:nvPr/>
          </p:nvPicPr>
          <p:blipFill rotWithShape="1">
            <a:blip r:embed="rId3"/>
            <a:srcRect t="32892" b="34288"/>
            <a:stretch/>
          </p:blipFill>
          <p:spPr>
            <a:xfrm>
              <a:off x="791900" y="4185438"/>
              <a:ext cx="1485036" cy="887058"/>
            </a:xfrm>
            <a:prstGeom prst="rect">
              <a:avLst/>
            </a:prstGeom>
          </p:spPr>
        </p:pic>
        <p:pic>
          <p:nvPicPr>
            <p:cNvPr id="43" name="Picture 42">
              <a:extLst>
                <a:ext uri="{FF2B5EF4-FFF2-40B4-BE49-F238E27FC236}">
                  <a16:creationId xmlns:a16="http://schemas.microsoft.com/office/drawing/2014/main" id="{B5F0EC92-53A0-9BA8-E44E-93C7AA7FB535}"/>
                </a:ext>
              </a:extLst>
            </p:cNvPr>
            <p:cNvPicPr>
              <a:picLocks noChangeAspect="1"/>
            </p:cNvPicPr>
            <p:nvPr/>
          </p:nvPicPr>
          <p:blipFill>
            <a:blip r:embed="rId4"/>
            <a:stretch>
              <a:fillRect/>
            </a:stretch>
          </p:blipFill>
          <p:spPr>
            <a:xfrm>
              <a:off x="972893" y="5553577"/>
              <a:ext cx="1194045" cy="1031356"/>
            </a:xfrm>
            <a:prstGeom prst="rect">
              <a:avLst/>
            </a:prstGeom>
          </p:spPr>
        </p:pic>
        <p:pic>
          <p:nvPicPr>
            <p:cNvPr id="44" name="Picture 43">
              <a:extLst>
                <a:ext uri="{FF2B5EF4-FFF2-40B4-BE49-F238E27FC236}">
                  <a16:creationId xmlns:a16="http://schemas.microsoft.com/office/drawing/2014/main" id="{0A3CE50C-50ED-A098-7E53-1588DBD18D58}"/>
                </a:ext>
              </a:extLst>
            </p:cNvPr>
            <p:cNvPicPr>
              <a:picLocks noChangeAspect="1"/>
            </p:cNvPicPr>
            <p:nvPr/>
          </p:nvPicPr>
          <p:blipFill rotWithShape="1">
            <a:blip r:embed="rId5"/>
            <a:srcRect l="20544" t="12815" r="9829"/>
            <a:stretch/>
          </p:blipFill>
          <p:spPr>
            <a:xfrm>
              <a:off x="10078456" y="2689172"/>
              <a:ext cx="1421975" cy="1191278"/>
            </a:xfrm>
            <a:prstGeom prst="rect">
              <a:avLst/>
            </a:prstGeom>
          </p:spPr>
        </p:pic>
        <p:pic>
          <p:nvPicPr>
            <p:cNvPr id="45" name="Picture 44">
              <a:extLst>
                <a:ext uri="{FF2B5EF4-FFF2-40B4-BE49-F238E27FC236}">
                  <a16:creationId xmlns:a16="http://schemas.microsoft.com/office/drawing/2014/main" id="{7AD61FA8-1975-BF81-2BB1-1DFE93AF2FC3}"/>
                </a:ext>
              </a:extLst>
            </p:cNvPr>
            <p:cNvPicPr>
              <a:picLocks noChangeAspect="1"/>
            </p:cNvPicPr>
            <p:nvPr/>
          </p:nvPicPr>
          <p:blipFill rotWithShape="1">
            <a:blip r:embed="rId6"/>
            <a:srcRect t="1980" r="14175" b="21286"/>
            <a:stretch/>
          </p:blipFill>
          <p:spPr>
            <a:xfrm>
              <a:off x="10183454" y="5447383"/>
              <a:ext cx="1211981" cy="1245642"/>
            </a:xfrm>
            <a:prstGeom prst="rect">
              <a:avLst/>
            </a:prstGeom>
          </p:spPr>
        </p:pic>
        <p:sp>
          <p:nvSpPr>
            <p:cNvPr id="46" name="TextBox 45">
              <a:extLst>
                <a:ext uri="{FF2B5EF4-FFF2-40B4-BE49-F238E27FC236}">
                  <a16:creationId xmlns:a16="http://schemas.microsoft.com/office/drawing/2014/main" id="{5DD9536F-55D1-5229-2B73-82073F0CFCA5}"/>
                </a:ext>
              </a:extLst>
            </p:cNvPr>
            <p:cNvSpPr txBox="1"/>
            <p:nvPr/>
          </p:nvSpPr>
          <p:spPr>
            <a:xfrm>
              <a:off x="9636303" y="6572345"/>
              <a:ext cx="22903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Arch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Toxicol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2023 97:1529</a:t>
              </a:r>
            </a:p>
          </p:txBody>
        </p:sp>
        <p:pic>
          <p:nvPicPr>
            <p:cNvPr id="47" name="Picture 46">
              <a:extLst>
                <a:ext uri="{FF2B5EF4-FFF2-40B4-BE49-F238E27FC236}">
                  <a16:creationId xmlns:a16="http://schemas.microsoft.com/office/drawing/2014/main" id="{3DB4B900-C118-567F-5FC2-180138354A13}"/>
                </a:ext>
              </a:extLst>
            </p:cNvPr>
            <p:cNvPicPr>
              <a:picLocks noChangeAspect="1"/>
            </p:cNvPicPr>
            <p:nvPr/>
          </p:nvPicPr>
          <p:blipFill rotWithShape="1">
            <a:blip r:embed="rId7"/>
            <a:srcRect l="410" t="17136" r="52008" b="7657"/>
            <a:stretch/>
          </p:blipFill>
          <p:spPr>
            <a:xfrm>
              <a:off x="9917330" y="4084281"/>
              <a:ext cx="1931060" cy="1101630"/>
            </a:xfrm>
            <a:prstGeom prst="rect">
              <a:avLst/>
            </a:prstGeom>
          </p:spPr>
        </p:pic>
        <p:sp>
          <p:nvSpPr>
            <p:cNvPr id="48" name="Rectangle 47">
              <a:extLst>
                <a:ext uri="{FF2B5EF4-FFF2-40B4-BE49-F238E27FC236}">
                  <a16:creationId xmlns:a16="http://schemas.microsoft.com/office/drawing/2014/main" id="{E1C2B1F1-9AD3-AADC-B723-84018035B5DE}"/>
                </a:ext>
              </a:extLst>
            </p:cNvPr>
            <p:cNvSpPr/>
            <p:nvPr/>
          </p:nvSpPr>
          <p:spPr>
            <a:xfrm>
              <a:off x="10004387" y="3224468"/>
              <a:ext cx="596966" cy="22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58B45A97-C02E-2484-6F8A-9A071E4634E4}"/>
                </a:ext>
              </a:extLst>
            </p:cNvPr>
            <p:cNvGrpSpPr/>
            <p:nvPr/>
          </p:nvGrpSpPr>
          <p:grpSpPr>
            <a:xfrm>
              <a:off x="2309770" y="2956291"/>
              <a:ext cx="2187466" cy="737083"/>
              <a:chOff x="2146791" y="1822186"/>
              <a:chExt cx="2187466" cy="737083"/>
            </a:xfrm>
          </p:grpSpPr>
          <p:sp>
            <p:nvSpPr>
              <p:cNvPr id="74" name="Rectangle: Rounded Corners 13">
                <a:extLst>
                  <a:ext uri="{FF2B5EF4-FFF2-40B4-BE49-F238E27FC236}">
                    <a16:creationId xmlns:a16="http://schemas.microsoft.com/office/drawing/2014/main" id="{9FDBE463-A2A7-9BEB-7B79-85BEEA7475DF}"/>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06C79E50-1F32-DEFB-5376-F88BD91B8047}"/>
                  </a:ext>
                </a:extLst>
              </p:cNvPr>
              <p:cNvSpPr txBox="1"/>
              <p:nvPr/>
            </p:nvSpPr>
            <p:spPr>
              <a:xfrm>
                <a:off x="2288308" y="2004109"/>
                <a:ext cx="1980029" cy="369332"/>
              </a:xfrm>
              <a:prstGeom prst="rect">
                <a:avLst/>
              </a:prstGeom>
              <a:noFill/>
            </p:spPr>
            <p:txBody>
              <a:bodyPr wrap="none" rtlCol="0">
                <a:spAutoFit/>
              </a:bodyPr>
              <a:lstStyle/>
              <a:p>
                <a:r>
                  <a:rPr lang="en-US" u="sng" dirty="0">
                    <a:solidFill>
                      <a:schemeClr val="bg1"/>
                    </a:solidFill>
                    <a:latin typeface="Arial" panose="020B0604020202020204" pitchFamily="34" charset="0"/>
                    <a:cs typeface="Arial" panose="020B0604020202020204" pitchFamily="34" charset="0"/>
                  </a:rPr>
                  <a:t>Anti-inflammatory</a:t>
                </a:r>
              </a:p>
            </p:txBody>
          </p:sp>
        </p:grpSp>
        <p:grpSp>
          <p:nvGrpSpPr>
            <p:cNvPr id="50" name="Group 49">
              <a:extLst>
                <a:ext uri="{FF2B5EF4-FFF2-40B4-BE49-F238E27FC236}">
                  <a16:creationId xmlns:a16="http://schemas.microsoft.com/office/drawing/2014/main" id="{5AC835C6-1665-0726-55F7-235FBC77678B}"/>
                </a:ext>
              </a:extLst>
            </p:cNvPr>
            <p:cNvGrpSpPr/>
            <p:nvPr/>
          </p:nvGrpSpPr>
          <p:grpSpPr>
            <a:xfrm>
              <a:off x="2309770" y="4260427"/>
              <a:ext cx="2187466" cy="737083"/>
              <a:chOff x="2146791" y="1822186"/>
              <a:chExt cx="2187466" cy="737083"/>
            </a:xfrm>
          </p:grpSpPr>
          <p:sp>
            <p:nvSpPr>
              <p:cNvPr id="72" name="Rectangle: Rounded Corners 17">
                <a:extLst>
                  <a:ext uri="{FF2B5EF4-FFF2-40B4-BE49-F238E27FC236}">
                    <a16:creationId xmlns:a16="http://schemas.microsoft.com/office/drawing/2014/main" id="{EF432025-5988-360A-E97F-81A82A9C90C1}"/>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6DED3C1C-4C4B-3836-0B47-CCC3B16000A2}"/>
                  </a:ext>
                </a:extLst>
              </p:cNvPr>
              <p:cNvSpPr txBox="1"/>
              <p:nvPr/>
            </p:nvSpPr>
            <p:spPr>
              <a:xfrm>
                <a:off x="2420635" y="1993373"/>
                <a:ext cx="1736373" cy="369332"/>
              </a:xfrm>
              <a:prstGeom prst="rect">
                <a:avLst/>
              </a:prstGeom>
              <a:noFill/>
            </p:spPr>
            <p:txBody>
              <a:bodyPr wrap="none" rtlCol="0">
                <a:spAutoFit/>
              </a:bodyPr>
              <a:lstStyle/>
              <a:p>
                <a:r>
                  <a:rPr lang="en-US" u="sng" dirty="0">
                    <a:solidFill>
                      <a:schemeClr val="bg1"/>
                    </a:solidFill>
                    <a:latin typeface="Arial" panose="020B0604020202020204" pitchFamily="34" charset="0"/>
                    <a:cs typeface="Arial" panose="020B0604020202020204" pitchFamily="34" charset="0"/>
                  </a:rPr>
                  <a:t>Anti-thrombotic</a:t>
                </a:r>
              </a:p>
            </p:txBody>
          </p:sp>
        </p:grpSp>
        <p:grpSp>
          <p:nvGrpSpPr>
            <p:cNvPr id="51" name="Group 50">
              <a:extLst>
                <a:ext uri="{FF2B5EF4-FFF2-40B4-BE49-F238E27FC236}">
                  <a16:creationId xmlns:a16="http://schemas.microsoft.com/office/drawing/2014/main" id="{08325A0B-F8AB-43AA-F890-774CC49AAAFD}"/>
                </a:ext>
              </a:extLst>
            </p:cNvPr>
            <p:cNvGrpSpPr/>
            <p:nvPr/>
          </p:nvGrpSpPr>
          <p:grpSpPr>
            <a:xfrm>
              <a:off x="2309770" y="5699913"/>
              <a:ext cx="2209840" cy="737083"/>
              <a:chOff x="2146791" y="1822186"/>
              <a:chExt cx="2209840" cy="737083"/>
            </a:xfrm>
          </p:grpSpPr>
          <p:sp>
            <p:nvSpPr>
              <p:cNvPr id="70" name="Rectangle: Rounded Corners 20">
                <a:extLst>
                  <a:ext uri="{FF2B5EF4-FFF2-40B4-BE49-F238E27FC236}">
                    <a16:creationId xmlns:a16="http://schemas.microsoft.com/office/drawing/2014/main" id="{1B99B4B5-41BC-CFE4-8C43-3914E4AC6AC6}"/>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A4BCC492-4FB7-4701-EBE9-F62E24CA11FF}"/>
                  </a:ext>
                </a:extLst>
              </p:cNvPr>
              <p:cNvSpPr txBox="1"/>
              <p:nvPr/>
            </p:nvSpPr>
            <p:spPr>
              <a:xfrm>
                <a:off x="2209889" y="1974980"/>
                <a:ext cx="2146742" cy="369332"/>
              </a:xfrm>
              <a:prstGeom prst="rect">
                <a:avLst/>
              </a:prstGeom>
              <a:noFill/>
            </p:spPr>
            <p:txBody>
              <a:bodyPr wrap="none" rtlCol="0">
                <a:spAutoFit/>
              </a:bodyPr>
              <a:lstStyle/>
              <a:p>
                <a:r>
                  <a:rPr lang="en-US" u="sng" dirty="0">
                    <a:solidFill>
                      <a:schemeClr val="bg1"/>
                    </a:solidFill>
                    <a:latin typeface="Arial" panose="020B0604020202020204" pitchFamily="34" charset="0"/>
                    <a:cs typeface="Arial" panose="020B0604020202020204" pitchFamily="34" charset="0"/>
                  </a:rPr>
                  <a:t>Immunomodulation</a:t>
                </a:r>
              </a:p>
            </p:txBody>
          </p:sp>
        </p:grpSp>
        <p:grpSp>
          <p:nvGrpSpPr>
            <p:cNvPr id="52" name="Group 51">
              <a:extLst>
                <a:ext uri="{FF2B5EF4-FFF2-40B4-BE49-F238E27FC236}">
                  <a16:creationId xmlns:a16="http://schemas.microsoft.com/office/drawing/2014/main" id="{357F6858-8071-EFE6-35F0-7179C64B521F}"/>
                </a:ext>
              </a:extLst>
            </p:cNvPr>
            <p:cNvGrpSpPr/>
            <p:nvPr/>
          </p:nvGrpSpPr>
          <p:grpSpPr>
            <a:xfrm>
              <a:off x="7664195" y="2956291"/>
              <a:ext cx="2187466" cy="737083"/>
              <a:chOff x="2146791" y="1822186"/>
              <a:chExt cx="2187466" cy="737083"/>
            </a:xfrm>
          </p:grpSpPr>
          <p:sp>
            <p:nvSpPr>
              <p:cNvPr id="68" name="Rectangle: Rounded Corners 23">
                <a:extLst>
                  <a:ext uri="{FF2B5EF4-FFF2-40B4-BE49-F238E27FC236}">
                    <a16:creationId xmlns:a16="http://schemas.microsoft.com/office/drawing/2014/main" id="{774FF3F1-D1B2-C4C3-05CF-C2CBE86DC8D4}"/>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228C2435-F2AD-38E4-8732-C69430CCF6A8}"/>
                  </a:ext>
                </a:extLst>
              </p:cNvPr>
              <p:cNvSpPr txBox="1"/>
              <p:nvPr/>
            </p:nvSpPr>
            <p:spPr>
              <a:xfrm>
                <a:off x="2264470" y="1827541"/>
                <a:ext cx="1920563" cy="646331"/>
              </a:xfrm>
              <a:prstGeom prst="rect">
                <a:avLst/>
              </a:prstGeom>
              <a:noFill/>
            </p:spPr>
            <p:txBody>
              <a:bodyPr wrap="square" rtlCol="0">
                <a:spAutoFit/>
              </a:bodyPr>
              <a:lstStyle/>
              <a:p>
                <a:pPr algn="ctr"/>
                <a:r>
                  <a:rPr lang="en-US" u="sng" dirty="0">
                    <a:solidFill>
                      <a:schemeClr val="bg1"/>
                    </a:solidFill>
                    <a:latin typeface="Arial" panose="020B0604020202020204" pitchFamily="34" charset="0"/>
                    <a:cs typeface="Arial" panose="020B0604020202020204" pitchFamily="34" charset="0"/>
                  </a:rPr>
                  <a:t>Reduced Oxidative Stress</a:t>
                </a:r>
              </a:p>
            </p:txBody>
          </p:sp>
        </p:grpSp>
        <p:grpSp>
          <p:nvGrpSpPr>
            <p:cNvPr id="53" name="Group 52">
              <a:extLst>
                <a:ext uri="{FF2B5EF4-FFF2-40B4-BE49-F238E27FC236}">
                  <a16:creationId xmlns:a16="http://schemas.microsoft.com/office/drawing/2014/main" id="{E82192B4-437B-A4A3-41BC-D6F6A51B1274}"/>
                </a:ext>
              </a:extLst>
            </p:cNvPr>
            <p:cNvGrpSpPr/>
            <p:nvPr/>
          </p:nvGrpSpPr>
          <p:grpSpPr>
            <a:xfrm>
              <a:off x="7664196" y="4009305"/>
              <a:ext cx="2187466" cy="1239325"/>
              <a:chOff x="2146791" y="1822186"/>
              <a:chExt cx="2187466" cy="1239325"/>
            </a:xfrm>
          </p:grpSpPr>
          <p:sp>
            <p:nvSpPr>
              <p:cNvPr id="66" name="Rectangle: Rounded Corners 26">
                <a:extLst>
                  <a:ext uri="{FF2B5EF4-FFF2-40B4-BE49-F238E27FC236}">
                    <a16:creationId xmlns:a16="http://schemas.microsoft.com/office/drawing/2014/main" id="{2321B1E2-40E0-7E91-2DFB-8F16899815D7}"/>
                  </a:ext>
                </a:extLst>
              </p:cNvPr>
              <p:cNvSpPr/>
              <p:nvPr/>
            </p:nvSpPr>
            <p:spPr>
              <a:xfrm>
                <a:off x="2146791" y="1822186"/>
                <a:ext cx="2187466" cy="1239325"/>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C9538FA5-CFDC-5436-9F1A-D52AD30AFBE0}"/>
                  </a:ext>
                </a:extLst>
              </p:cNvPr>
              <p:cNvSpPr txBox="1"/>
              <p:nvPr/>
            </p:nvSpPr>
            <p:spPr>
              <a:xfrm>
                <a:off x="2290361" y="1845613"/>
                <a:ext cx="1900325" cy="1200329"/>
              </a:xfrm>
              <a:prstGeom prst="rect">
                <a:avLst/>
              </a:prstGeom>
              <a:noFill/>
            </p:spPr>
            <p:txBody>
              <a:bodyPr wrap="square" rtlCol="0">
                <a:spAutoFit/>
              </a:bodyPr>
              <a:lstStyle/>
              <a:p>
                <a:pPr algn="ctr"/>
                <a:r>
                  <a:rPr lang="en-US" u="sng" dirty="0">
                    <a:solidFill>
                      <a:schemeClr val="bg1"/>
                    </a:solidFill>
                    <a:latin typeface="Arial" panose="020B0604020202020204" pitchFamily="34" charset="0"/>
                    <a:cs typeface="Arial" panose="020B0604020202020204" pitchFamily="34" charset="0"/>
                  </a:rPr>
                  <a:t>Improved Endothelial Function/ Vascular Tone</a:t>
                </a:r>
              </a:p>
            </p:txBody>
          </p:sp>
        </p:grpSp>
        <p:grpSp>
          <p:nvGrpSpPr>
            <p:cNvPr id="54" name="Group 53">
              <a:extLst>
                <a:ext uri="{FF2B5EF4-FFF2-40B4-BE49-F238E27FC236}">
                  <a16:creationId xmlns:a16="http://schemas.microsoft.com/office/drawing/2014/main" id="{7079B11D-84DF-C992-C707-BF9A1D19D2D8}"/>
                </a:ext>
              </a:extLst>
            </p:cNvPr>
            <p:cNvGrpSpPr/>
            <p:nvPr/>
          </p:nvGrpSpPr>
          <p:grpSpPr>
            <a:xfrm>
              <a:off x="7660829" y="5668831"/>
              <a:ext cx="2187466" cy="737083"/>
              <a:chOff x="2146791" y="1822186"/>
              <a:chExt cx="2187466" cy="737083"/>
            </a:xfrm>
          </p:grpSpPr>
          <p:sp>
            <p:nvSpPr>
              <p:cNvPr id="64" name="Rectangle: Rounded Corners 29">
                <a:extLst>
                  <a:ext uri="{FF2B5EF4-FFF2-40B4-BE49-F238E27FC236}">
                    <a16:creationId xmlns:a16="http://schemas.microsoft.com/office/drawing/2014/main" id="{2E6ED98B-F44F-574C-2926-8BE92C10620A}"/>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417A7C8E-C770-4550-0608-66CFF76D3461}"/>
                  </a:ext>
                </a:extLst>
              </p:cNvPr>
              <p:cNvSpPr txBox="1"/>
              <p:nvPr/>
            </p:nvSpPr>
            <p:spPr>
              <a:xfrm>
                <a:off x="2432455" y="1827541"/>
                <a:ext cx="1717853" cy="646331"/>
              </a:xfrm>
              <a:prstGeom prst="rect">
                <a:avLst/>
              </a:prstGeom>
              <a:noFill/>
            </p:spPr>
            <p:txBody>
              <a:bodyPr wrap="square" rtlCol="0">
                <a:spAutoFit/>
              </a:bodyPr>
              <a:lstStyle/>
              <a:p>
                <a:pPr algn="ctr"/>
                <a:r>
                  <a:rPr lang="en-US" u="sng" dirty="0">
                    <a:solidFill>
                      <a:schemeClr val="bg1"/>
                    </a:solidFill>
                    <a:latin typeface="Arial" panose="020B0604020202020204" pitchFamily="34" charset="0"/>
                    <a:cs typeface="Arial" panose="020B0604020202020204" pitchFamily="34" charset="0"/>
                  </a:rPr>
                  <a:t>Plaque Stabilization</a:t>
                </a:r>
              </a:p>
            </p:txBody>
          </p:sp>
        </p:grpSp>
        <p:grpSp>
          <p:nvGrpSpPr>
            <p:cNvPr id="55" name="Group 54">
              <a:extLst>
                <a:ext uri="{FF2B5EF4-FFF2-40B4-BE49-F238E27FC236}">
                  <a16:creationId xmlns:a16="http://schemas.microsoft.com/office/drawing/2014/main" id="{BBA95A43-48D0-92F7-FE3A-49DC985EC73F}"/>
                </a:ext>
              </a:extLst>
            </p:cNvPr>
            <p:cNvGrpSpPr/>
            <p:nvPr/>
          </p:nvGrpSpPr>
          <p:grpSpPr>
            <a:xfrm>
              <a:off x="5070486" y="4250795"/>
              <a:ext cx="2026770" cy="737083"/>
              <a:chOff x="2146791" y="1822186"/>
              <a:chExt cx="2187466" cy="737083"/>
            </a:xfrm>
          </p:grpSpPr>
          <p:sp>
            <p:nvSpPr>
              <p:cNvPr id="62" name="Rectangle: Rounded Corners 32">
                <a:extLst>
                  <a:ext uri="{FF2B5EF4-FFF2-40B4-BE49-F238E27FC236}">
                    <a16:creationId xmlns:a16="http://schemas.microsoft.com/office/drawing/2014/main" id="{B7EB5B28-BE93-3A94-933A-116D9A1B05F9}"/>
                  </a:ext>
                </a:extLst>
              </p:cNvPr>
              <p:cNvSpPr/>
              <p:nvPr/>
            </p:nvSpPr>
            <p:spPr>
              <a:xfrm>
                <a:off x="2146791" y="1822186"/>
                <a:ext cx="2187466" cy="737083"/>
              </a:xfrm>
              <a:prstGeom prst="roundRect">
                <a:avLst/>
              </a:prstGeom>
              <a:solidFill>
                <a:srgbClr val="489DCB"/>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61142F8-519E-E2E5-8D98-9670B9D91085}"/>
                  </a:ext>
                </a:extLst>
              </p:cNvPr>
              <p:cNvSpPr txBox="1"/>
              <p:nvPr/>
            </p:nvSpPr>
            <p:spPr>
              <a:xfrm>
                <a:off x="2293808" y="1892461"/>
                <a:ext cx="2028025" cy="584775"/>
              </a:xfrm>
              <a:prstGeom prst="rect">
                <a:avLst/>
              </a:prstGeom>
              <a:noFill/>
            </p:spPr>
            <p:txBody>
              <a:bodyPr wrap="none" rtlCol="0">
                <a:spAutoFit/>
              </a:bodyPr>
              <a:lstStyle/>
              <a:p>
                <a:r>
                  <a:rPr lang="en-US" sz="3200" b="1" dirty="0">
                    <a:solidFill>
                      <a:schemeClr val="bg1"/>
                    </a:solidFill>
                    <a:latin typeface="Arial" panose="020B0604020202020204" pitchFamily="34" charset="0"/>
                    <a:cs typeface="Arial" panose="020B0604020202020204" pitchFamily="34" charset="0"/>
                  </a:rPr>
                  <a:t>STATINS</a:t>
                </a:r>
              </a:p>
            </p:txBody>
          </p:sp>
        </p:grpSp>
        <p:cxnSp>
          <p:nvCxnSpPr>
            <p:cNvPr id="56" name="Straight Arrow Connector 55">
              <a:extLst>
                <a:ext uri="{FF2B5EF4-FFF2-40B4-BE49-F238E27FC236}">
                  <a16:creationId xmlns:a16="http://schemas.microsoft.com/office/drawing/2014/main" id="{AA3942C3-AF4A-26E7-C56F-A8F8308940A2}"/>
                </a:ext>
              </a:extLst>
            </p:cNvPr>
            <p:cNvCxnSpPr>
              <a:cxnSpLocks/>
            </p:cNvCxnSpPr>
            <p:nvPr/>
          </p:nvCxnSpPr>
          <p:spPr>
            <a:xfrm flipV="1">
              <a:off x="7112176" y="3507546"/>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F894D01-6440-8321-F018-89338C5C90F0}"/>
                </a:ext>
              </a:extLst>
            </p:cNvPr>
            <p:cNvCxnSpPr>
              <a:cxnSpLocks/>
            </p:cNvCxnSpPr>
            <p:nvPr/>
          </p:nvCxnSpPr>
          <p:spPr>
            <a:xfrm>
              <a:off x="7166033" y="4644168"/>
              <a:ext cx="4291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CB51ACA-999C-CE77-20FD-9E8CFE937983}"/>
                </a:ext>
              </a:extLst>
            </p:cNvPr>
            <p:cNvCxnSpPr>
              <a:cxnSpLocks/>
            </p:cNvCxnSpPr>
            <p:nvPr/>
          </p:nvCxnSpPr>
          <p:spPr>
            <a:xfrm>
              <a:off x="7127286" y="5037139"/>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31847-EDBB-56B9-0744-55E126BB86F5}"/>
                </a:ext>
              </a:extLst>
            </p:cNvPr>
            <p:cNvCxnSpPr>
              <a:cxnSpLocks/>
            </p:cNvCxnSpPr>
            <p:nvPr/>
          </p:nvCxnSpPr>
          <p:spPr>
            <a:xfrm flipH="1" flipV="1">
              <a:off x="4596808" y="3540778"/>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5F6A494-F6F9-7B0A-6E14-954949C26F03}"/>
                </a:ext>
              </a:extLst>
            </p:cNvPr>
            <p:cNvCxnSpPr>
              <a:cxnSpLocks/>
            </p:cNvCxnSpPr>
            <p:nvPr/>
          </p:nvCxnSpPr>
          <p:spPr>
            <a:xfrm flipH="1">
              <a:off x="4566459" y="4644168"/>
              <a:ext cx="4291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D282BE9-B863-6AC2-03E5-42E9C9E0F13F}"/>
                </a:ext>
              </a:extLst>
            </p:cNvPr>
            <p:cNvCxnSpPr>
              <a:cxnSpLocks/>
            </p:cNvCxnSpPr>
            <p:nvPr/>
          </p:nvCxnSpPr>
          <p:spPr>
            <a:xfrm flipH="1">
              <a:off x="4382987" y="5038803"/>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2293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white text&#10;&#10;Description automatically generated">
            <a:extLst>
              <a:ext uri="{FF2B5EF4-FFF2-40B4-BE49-F238E27FC236}">
                <a16:creationId xmlns:a16="http://schemas.microsoft.com/office/drawing/2014/main" id="{CCB65F02-4116-558C-AF2C-308F728EB162}"/>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132330" y="1888975"/>
            <a:ext cx="7927340" cy="3080049"/>
          </a:xfrm>
          <a:ln>
            <a:solidFill>
              <a:schemeClr val="tx1"/>
            </a:solidFill>
          </a:ln>
        </p:spPr>
      </p:pic>
      <p:sp>
        <p:nvSpPr>
          <p:cNvPr id="3" name="Text Placeholder 2">
            <a:extLst>
              <a:ext uri="{FF2B5EF4-FFF2-40B4-BE49-F238E27FC236}">
                <a16:creationId xmlns:a16="http://schemas.microsoft.com/office/drawing/2014/main" id="{FF4D4B25-A591-9960-E78A-423822299D20}"/>
              </a:ext>
            </a:extLst>
          </p:cNvPr>
          <p:cNvSpPr>
            <a:spLocks noGrp="1"/>
          </p:cNvSpPr>
          <p:nvPr>
            <p:ph type="body" sz="quarter" idx="10"/>
          </p:nvPr>
        </p:nvSpPr>
        <p:spPr>
          <a:xfrm>
            <a:off x="713282" y="720138"/>
            <a:ext cx="10723542" cy="685801"/>
          </a:xfrm>
        </p:spPr>
        <p:txBody>
          <a:bodyPr>
            <a:normAutofit/>
          </a:bodyPr>
          <a:lstStyle/>
          <a:p>
            <a:r>
              <a:rPr lang="en-US" sz="3600" dirty="0"/>
              <a:t>REPRIEVE Mechanistic </a:t>
            </a:r>
            <a:r>
              <a:rPr lang="en-US" sz="3600" dirty="0" err="1"/>
              <a:t>Substudy</a:t>
            </a:r>
            <a:r>
              <a:rPr lang="en-US" sz="3600" dirty="0"/>
              <a:t> Results</a:t>
            </a:r>
          </a:p>
        </p:txBody>
      </p:sp>
      <p:pic>
        <p:nvPicPr>
          <p:cNvPr id="4" name="Picture 3">
            <a:extLst>
              <a:ext uri="{FF2B5EF4-FFF2-40B4-BE49-F238E27FC236}">
                <a16:creationId xmlns:a16="http://schemas.microsoft.com/office/drawing/2014/main" id="{1B512B96-FD07-32C9-3193-B51A6221E37D}"/>
              </a:ext>
            </a:extLst>
          </p:cNvPr>
          <p:cNvPicPr>
            <a:picLocks noChangeAspect="1"/>
          </p:cNvPicPr>
          <p:nvPr/>
        </p:nvPicPr>
        <p:blipFill>
          <a:blip r:embed="rId3">
            <a:extLst>
              <a:ext uri="{28A0092B-C50C-407E-A947-70E740481C1C}">
                <a14:useLocalDpi xmlns:a14="http://schemas.microsoft.com/office/drawing/2010/main" val="0"/>
              </a:ext>
            </a:extLst>
          </a:blip>
          <a:srcRect b="22681"/>
          <a:stretch>
            <a:fillRect/>
          </a:stretch>
        </p:blipFill>
        <p:spPr bwMode="auto">
          <a:xfrm>
            <a:off x="8717528" y="89996"/>
            <a:ext cx="3028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91E08C4-79E2-743B-C503-0128521C1C7B}"/>
              </a:ext>
            </a:extLst>
          </p:cNvPr>
          <p:cNvSpPr txBox="1"/>
          <p:nvPr/>
        </p:nvSpPr>
        <p:spPr>
          <a:xfrm>
            <a:off x="398539" y="6387440"/>
            <a:ext cx="5930342"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Lu et al. JAMA </a:t>
            </a:r>
            <a:r>
              <a:rPr lang="en-US" sz="1600" dirty="0" err="1">
                <a:latin typeface="Arial" panose="020B0604020202020204" pitchFamily="34" charset="0"/>
                <a:ea typeface="Verdana" panose="020B0604030504040204" pitchFamily="34" charset="0"/>
                <a:cs typeface="Arial" panose="020B0604020202020204" pitchFamily="34" charset="0"/>
              </a:rPr>
              <a:t>Cardiol</a:t>
            </a:r>
            <a:r>
              <a:rPr lang="en-US" sz="1600" dirty="0">
                <a:latin typeface="Arial" panose="020B0604020202020204" pitchFamily="34" charset="0"/>
                <a:ea typeface="Verdana" panose="020B0604030504040204" pitchFamily="34" charset="0"/>
                <a:cs typeface="Arial" panose="020B0604020202020204" pitchFamily="34" charset="0"/>
              </a:rPr>
              <a:t> 2024 </a:t>
            </a:r>
            <a:r>
              <a:rPr lang="en-US" sz="1600" i="1" dirty="0">
                <a:latin typeface="Arial" panose="020B0604020202020204" pitchFamily="34" charset="0"/>
                <a:ea typeface="Verdana" panose="020B0604030504040204" pitchFamily="34" charset="0"/>
                <a:cs typeface="Arial" panose="020B0604020202020204" pitchFamily="34" charset="0"/>
              </a:rPr>
              <a:t>published online Feb 21, 2024</a:t>
            </a:r>
          </a:p>
        </p:txBody>
      </p:sp>
    </p:spTree>
    <p:extLst>
      <p:ext uri="{BB962C8B-B14F-4D97-AF65-F5344CB8AC3E}">
        <p14:creationId xmlns:p14="http://schemas.microsoft.com/office/powerpoint/2010/main" val="81163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2D6FBE-F566-EC65-DD93-32AF06837261}"/>
              </a:ext>
            </a:extLst>
          </p:cNvPr>
          <p:cNvSpPr>
            <a:spLocks noGrp="1"/>
          </p:cNvSpPr>
          <p:nvPr>
            <p:ph sz="quarter" idx="11"/>
          </p:nvPr>
        </p:nvSpPr>
        <p:spPr>
          <a:xfrm>
            <a:off x="713284" y="1765077"/>
            <a:ext cx="4464892" cy="4186862"/>
          </a:xfrm>
        </p:spPr>
        <p:txBody>
          <a:bodyPr>
            <a:normAutofit/>
          </a:bodyPr>
          <a:lstStyle/>
          <a:p>
            <a:r>
              <a:rPr lang="en-US" dirty="0"/>
              <a:t>N=611 with two coronary CTAs (baseline and 2 years)</a:t>
            </a:r>
          </a:p>
          <a:p>
            <a:r>
              <a:rPr lang="en-US" dirty="0"/>
              <a:t>	- 302 </a:t>
            </a:r>
            <a:r>
              <a:rPr lang="en-US" dirty="0" err="1"/>
              <a:t>pitavastatin</a:t>
            </a:r>
            <a:r>
              <a:rPr lang="en-US" dirty="0"/>
              <a:t>, 309 placebo</a:t>
            </a:r>
          </a:p>
          <a:p>
            <a:endParaRPr lang="en-US" dirty="0"/>
          </a:p>
          <a:p>
            <a:pPr marL="342900" indent="-342900">
              <a:buClr>
                <a:srgbClr val="00539B"/>
              </a:buClr>
              <a:buFont typeface="Wingdings" pitchFamily="2" charset="2"/>
              <a:buChar char="à"/>
            </a:pPr>
            <a:r>
              <a:rPr lang="en-US" dirty="0" err="1">
                <a:latin typeface="Guardian TextSans Web"/>
              </a:rPr>
              <a:t>P</a:t>
            </a:r>
            <a:r>
              <a:rPr lang="en-US" b="0" i="0" u="none" strike="noStrike" dirty="0" err="1">
                <a:effectLst/>
                <a:latin typeface="Guardian TextSans Web"/>
              </a:rPr>
              <a:t>itavastatin</a:t>
            </a:r>
            <a:r>
              <a:rPr lang="en-US" b="0" i="0" u="none" strike="noStrike" dirty="0">
                <a:effectLst/>
                <a:latin typeface="Guardian TextSans Web"/>
              </a:rPr>
              <a:t> reduced noncalcified plaque volume by 7% c/w placebo</a:t>
            </a:r>
          </a:p>
          <a:p>
            <a:pPr marL="342900" indent="-342900">
              <a:buClr>
                <a:srgbClr val="00539B"/>
              </a:buClr>
              <a:buFont typeface="Wingdings" pitchFamily="2" charset="2"/>
              <a:buChar char="à"/>
            </a:pPr>
            <a:r>
              <a:rPr lang="en-US" dirty="0">
                <a:latin typeface="Guardian TextSans Web"/>
              </a:rPr>
              <a:t>Less progression on noncalcified plaque (by 33%)</a:t>
            </a:r>
          </a:p>
        </p:txBody>
      </p:sp>
      <p:sp>
        <p:nvSpPr>
          <p:cNvPr id="3" name="Text Placeholder 2">
            <a:extLst>
              <a:ext uri="{FF2B5EF4-FFF2-40B4-BE49-F238E27FC236}">
                <a16:creationId xmlns:a16="http://schemas.microsoft.com/office/drawing/2014/main" id="{78C569A2-18EA-BDC3-72C4-C6C718D4C2F5}"/>
              </a:ext>
            </a:extLst>
          </p:cNvPr>
          <p:cNvSpPr>
            <a:spLocks noGrp="1"/>
          </p:cNvSpPr>
          <p:nvPr>
            <p:ph type="body" sz="quarter" idx="10"/>
          </p:nvPr>
        </p:nvSpPr>
        <p:spPr/>
        <p:txBody>
          <a:bodyPr>
            <a:normAutofit fontScale="62500" lnSpcReduction="20000"/>
          </a:bodyPr>
          <a:lstStyle/>
          <a:p>
            <a:r>
              <a:rPr lang="en-US" i="0" u="none" strike="noStrike" dirty="0">
                <a:solidFill>
                  <a:srgbClr val="00539B"/>
                </a:solidFill>
                <a:effectLst/>
              </a:rPr>
              <a:t>Can </a:t>
            </a:r>
            <a:r>
              <a:rPr lang="en-US" i="0" u="none" strike="noStrike" dirty="0" err="1">
                <a:solidFill>
                  <a:srgbClr val="00539B"/>
                </a:solidFill>
                <a:effectLst/>
              </a:rPr>
              <a:t>pitavastatin</a:t>
            </a:r>
            <a:r>
              <a:rPr lang="en-US" i="0" u="none" strike="noStrike" dirty="0">
                <a:solidFill>
                  <a:srgbClr val="00539B"/>
                </a:solidFill>
                <a:effectLst/>
              </a:rPr>
              <a:t> reduce noncalcified coronary plaque and inflammatory biomarkers in people with HIV?</a:t>
            </a:r>
            <a:endParaRPr lang="en-US" dirty="0">
              <a:solidFill>
                <a:srgbClr val="00539B"/>
              </a:solidFill>
            </a:endParaRPr>
          </a:p>
        </p:txBody>
      </p:sp>
      <p:pic>
        <p:nvPicPr>
          <p:cNvPr id="4" name="New picture">
            <a:extLst>
              <a:ext uri="{FF2B5EF4-FFF2-40B4-BE49-F238E27FC236}">
                <a16:creationId xmlns:a16="http://schemas.microsoft.com/office/drawing/2014/main" id="{28B3E9DC-A0A7-B2F9-6DD4-C1E37CDBFD1A}"/>
              </a:ext>
            </a:extLst>
          </p:cNvPr>
          <p:cNvPicPr>
            <a:picLocks noChangeAspect="1" noChangeArrowheads="1"/>
          </p:cNvPicPr>
          <p:nvPr>
            <p:custDataLst>
              <p:tags r:id="rId1"/>
            </p:custDataLst>
          </p:nvPr>
        </p:nvPicPr>
        <p:blipFill rotWithShape="1">
          <a:blip r:embed="rId3">
            <a:extLst>
              <a:ext uri="{28A0092B-C50C-407E-A947-70E740481C1C}">
                <a14:useLocalDpi xmlns:a14="http://schemas.microsoft.com/office/drawing/2010/main" val="0"/>
              </a:ext>
            </a:extLst>
          </a:blip>
          <a:srcRect r="25410" b="21223"/>
          <a:stretch/>
        </p:blipFill>
        <p:spPr bwMode="auto">
          <a:xfrm>
            <a:off x="5267247" y="1554901"/>
            <a:ext cx="6804887" cy="483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E5EC49E8-E7B7-1489-F689-2989E47EA454}"/>
              </a:ext>
            </a:extLst>
          </p:cNvPr>
          <p:cNvSpPr txBox="1"/>
          <p:nvPr/>
        </p:nvSpPr>
        <p:spPr>
          <a:xfrm>
            <a:off x="398539" y="6387440"/>
            <a:ext cx="5930342"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Lu et al. JAMA </a:t>
            </a:r>
            <a:r>
              <a:rPr lang="en-US" sz="1600" dirty="0" err="1">
                <a:latin typeface="Arial" panose="020B0604020202020204" pitchFamily="34" charset="0"/>
                <a:ea typeface="Verdana" panose="020B0604030504040204" pitchFamily="34" charset="0"/>
                <a:cs typeface="Arial" panose="020B0604020202020204" pitchFamily="34" charset="0"/>
              </a:rPr>
              <a:t>Cardiol</a:t>
            </a:r>
            <a:r>
              <a:rPr lang="en-US" sz="1600" dirty="0">
                <a:latin typeface="Arial" panose="020B0604020202020204" pitchFamily="34" charset="0"/>
                <a:ea typeface="Verdana" panose="020B0604030504040204" pitchFamily="34" charset="0"/>
                <a:cs typeface="Arial" panose="020B0604020202020204" pitchFamily="34" charset="0"/>
              </a:rPr>
              <a:t> 2024 </a:t>
            </a:r>
            <a:r>
              <a:rPr lang="en-US" sz="1600" i="1" dirty="0">
                <a:latin typeface="Arial" panose="020B0604020202020204" pitchFamily="34" charset="0"/>
                <a:ea typeface="Verdana" panose="020B0604030504040204" pitchFamily="34" charset="0"/>
                <a:cs typeface="Arial" panose="020B0604020202020204" pitchFamily="34" charset="0"/>
              </a:rPr>
              <a:t>published online Feb 21, 2024</a:t>
            </a:r>
          </a:p>
        </p:txBody>
      </p:sp>
      <p:sp>
        <p:nvSpPr>
          <p:cNvPr id="6" name="Rectangle 5">
            <a:extLst>
              <a:ext uri="{FF2B5EF4-FFF2-40B4-BE49-F238E27FC236}">
                <a16:creationId xmlns:a16="http://schemas.microsoft.com/office/drawing/2014/main" id="{5FE6CB60-F295-6EB5-EFAE-003791BB7C9E}"/>
              </a:ext>
            </a:extLst>
          </p:cNvPr>
          <p:cNvSpPr/>
          <p:nvPr/>
        </p:nvSpPr>
        <p:spPr>
          <a:xfrm>
            <a:off x="5178176" y="3750067"/>
            <a:ext cx="7013824" cy="6883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946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012BD9-15C0-1D20-A503-E8CCC082D32F}"/>
              </a:ext>
            </a:extLst>
          </p:cNvPr>
          <p:cNvSpPr>
            <a:spLocks noGrp="1"/>
          </p:cNvSpPr>
          <p:nvPr>
            <p:ph type="body" sz="quarter" idx="10"/>
          </p:nvPr>
        </p:nvSpPr>
        <p:spPr>
          <a:xfrm>
            <a:off x="713282" y="352030"/>
            <a:ext cx="10723542" cy="832579"/>
          </a:xfrm>
        </p:spPr>
        <p:txBody>
          <a:bodyPr>
            <a:normAutofit fontScale="55000" lnSpcReduction="20000"/>
          </a:bodyPr>
          <a:lstStyle/>
          <a:p>
            <a:r>
              <a:rPr lang="en-US" dirty="0"/>
              <a:t>Targeted Proteomic Analysis</a:t>
            </a:r>
          </a:p>
          <a:p>
            <a:r>
              <a:rPr lang="en-US" dirty="0"/>
              <a:t>Differential Expression Between Treatment Arms</a:t>
            </a:r>
          </a:p>
        </p:txBody>
      </p:sp>
      <p:sp>
        <p:nvSpPr>
          <p:cNvPr id="4" name="TextBox 3">
            <a:extLst>
              <a:ext uri="{FF2B5EF4-FFF2-40B4-BE49-F238E27FC236}">
                <a16:creationId xmlns:a16="http://schemas.microsoft.com/office/drawing/2014/main" id="{14A95332-2559-C916-FF87-CBA881B60874}"/>
              </a:ext>
            </a:extLst>
          </p:cNvPr>
          <p:cNvSpPr txBox="1"/>
          <p:nvPr/>
        </p:nvSpPr>
        <p:spPr>
          <a:xfrm>
            <a:off x="398539" y="6387440"/>
            <a:ext cx="5930342" cy="338554"/>
          </a:xfrm>
          <a:prstGeom prst="rect">
            <a:avLst/>
          </a:prstGeom>
          <a:noFill/>
        </p:spPr>
        <p:txBody>
          <a:bodyPr wrap="square">
            <a:spAutoFit/>
          </a:bodyPr>
          <a:lstStyle/>
          <a:p>
            <a:r>
              <a:rPr lang="en-US" sz="1600" dirty="0" err="1">
                <a:latin typeface="Arial" panose="020B0604020202020204" pitchFamily="34" charset="0"/>
                <a:ea typeface="Verdana" panose="020B0604030504040204" pitchFamily="34" charset="0"/>
                <a:cs typeface="Arial" panose="020B0604020202020204" pitchFamily="34" charset="0"/>
              </a:rPr>
              <a:t>Kolossváry</a:t>
            </a:r>
            <a:r>
              <a:rPr lang="en-US" sz="1600" dirty="0">
                <a:latin typeface="Arial" panose="020B0604020202020204" pitchFamily="34" charset="0"/>
                <a:ea typeface="Verdana" panose="020B0604030504040204" pitchFamily="34" charset="0"/>
                <a:cs typeface="Arial" panose="020B0604020202020204" pitchFamily="34" charset="0"/>
              </a:rPr>
              <a:t> et al. CROI 2024 Oral Abstract</a:t>
            </a:r>
          </a:p>
        </p:txBody>
      </p:sp>
      <p:pic>
        <p:nvPicPr>
          <p:cNvPr id="5" name="Picture 4">
            <a:extLst>
              <a:ext uri="{FF2B5EF4-FFF2-40B4-BE49-F238E27FC236}">
                <a16:creationId xmlns:a16="http://schemas.microsoft.com/office/drawing/2014/main" id="{B2029CC0-E5F8-BE33-90EA-6B74F9FA6A21}"/>
              </a:ext>
            </a:extLst>
          </p:cNvPr>
          <p:cNvPicPr>
            <a:picLocks noChangeAspect="1"/>
          </p:cNvPicPr>
          <p:nvPr/>
        </p:nvPicPr>
        <p:blipFill rotWithShape="1">
          <a:blip r:embed="rId2">
            <a:extLst>
              <a:ext uri="{28A0092B-C50C-407E-A947-70E740481C1C}">
                <a14:useLocalDpi xmlns:a14="http://schemas.microsoft.com/office/drawing/2010/main" val="0"/>
              </a:ext>
            </a:extLst>
          </a:blip>
          <a:srcRect r="18651"/>
          <a:stretch/>
        </p:blipFill>
        <p:spPr>
          <a:xfrm>
            <a:off x="398539" y="1561700"/>
            <a:ext cx="6137676" cy="4736747"/>
          </a:xfrm>
          <a:prstGeom prst="rect">
            <a:avLst/>
          </a:prstGeom>
        </p:spPr>
      </p:pic>
      <p:graphicFrame>
        <p:nvGraphicFramePr>
          <p:cNvPr id="6" name="Table 5">
            <a:extLst>
              <a:ext uri="{FF2B5EF4-FFF2-40B4-BE49-F238E27FC236}">
                <a16:creationId xmlns:a16="http://schemas.microsoft.com/office/drawing/2014/main" id="{66586E69-1E75-BFD4-99B0-343182897676}"/>
              </a:ext>
            </a:extLst>
          </p:cNvPr>
          <p:cNvGraphicFramePr>
            <a:graphicFrameLocks noGrp="1"/>
          </p:cNvGraphicFramePr>
          <p:nvPr>
            <p:extLst>
              <p:ext uri="{D42A27DB-BD31-4B8C-83A1-F6EECF244321}">
                <p14:modId xmlns:p14="http://schemas.microsoft.com/office/powerpoint/2010/main" val="3642993271"/>
              </p:ext>
            </p:extLst>
          </p:nvPr>
        </p:nvGraphicFramePr>
        <p:xfrm>
          <a:off x="7452861" y="1405597"/>
          <a:ext cx="4503561" cy="5151120"/>
        </p:xfrm>
        <a:graphic>
          <a:graphicData uri="http://schemas.openxmlformats.org/drawingml/2006/table">
            <a:tbl>
              <a:tblPr firstRow="1" bandRow="1">
                <a:tableStyleId>{7E9639D4-E3E2-4D34-9284-5A2195B3D0D7}</a:tableStyleId>
              </a:tblPr>
              <a:tblGrid>
                <a:gridCol w="961574">
                  <a:extLst>
                    <a:ext uri="{9D8B030D-6E8A-4147-A177-3AD203B41FA5}">
                      <a16:colId xmlns:a16="http://schemas.microsoft.com/office/drawing/2014/main" val="800847199"/>
                    </a:ext>
                  </a:extLst>
                </a:gridCol>
                <a:gridCol w="3541987">
                  <a:extLst>
                    <a:ext uri="{9D8B030D-6E8A-4147-A177-3AD203B41FA5}">
                      <a16:colId xmlns:a16="http://schemas.microsoft.com/office/drawing/2014/main" val="1547441673"/>
                    </a:ext>
                  </a:extLst>
                </a:gridCol>
              </a:tblGrid>
              <a:tr h="392848">
                <a:tc gridSpan="2">
                  <a:txBody>
                    <a:bodyPr/>
                    <a:lstStyle/>
                    <a:p>
                      <a:pPr marL="63500" marR="0" indent="0" algn="ctr">
                        <a:spcBef>
                          <a:spcPts val="200"/>
                        </a:spcBef>
                        <a:spcAft>
                          <a:spcPts val="200"/>
                        </a:spcAft>
                        <a:tabLst/>
                      </a:pPr>
                      <a:r>
                        <a:rPr lang="en-US" sz="1300" kern="100" dirty="0">
                          <a:effectLst/>
                          <a:latin typeface="Arial" panose="020B0604020202020204" pitchFamily="34" charset="0"/>
                          <a:cs typeface="Arial" panose="020B0604020202020204" pitchFamily="34" charset="0"/>
                        </a:rPr>
                        <a:t>Proteins showing differential expression between treatment groups</a:t>
                      </a:r>
                    </a:p>
                  </a:txBody>
                  <a:tcPr marL="0" marR="0" marT="0" marB="0" anchor="ctr"/>
                </a:tc>
                <a:tc hMerge="1">
                  <a:txBody>
                    <a:bodyPr/>
                    <a:lstStyle/>
                    <a:p>
                      <a:pPr marL="63500" marR="0" indent="0">
                        <a:spcBef>
                          <a:spcPts val="200"/>
                        </a:spcBef>
                        <a:spcAft>
                          <a:spcPts val="200"/>
                        </a:spcAft>
                        <a:tabLst/>
                      </a:pPr>
                      <a:endParaRPr lang="en-US" sz="1200" kern="100" dirty="0">
                        <a:effectLst/>
                        <a:latin typeface="+mj-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41625810"/>
                  </a:ext>
                </a:extLst>
              </a:tr>
              <a:tr h="196424">
                <a:tc gridSpan="2">
                  <a:txBody>
                    <a:bodyPr/>
                    <a:lstStyle/>
                    <a:p>
                      <a:pPr marL="63500" marR="0" indent="0" algn="ctr">
                        <a:spcBef>
                          <a:spcPts val="0"/>
                        </a:spcBef>
                        <a:spcAft>
                          <a:spcPts val="0"/>
                        </a:spcAft>
                        <a:tabLst/>
                      </a:pPr>
                      <a:r>
                        <a:rPr lang="en-US" sz="1300" b="1" kern="100" dirty="0">
                          <a:effectLst/>
                          <a:latin typeface="Arial" panose="020B0604020202020204" pitchFamily="34" charset="0"/>
                          <a:cs typeface="Arial" panose="020B0604020202020204" pitchFamily="34" charset="0"/>
                        </a:rPr>
                        <a:t>Decreased expression</a:t>
                      </a:r>
                    </a:p>
                  </a:txBody>
                  <a:tcPr marL="0" marR="0" marT="0" marB="0" anchor="ctr"/>
                </a:tc>
                <a:tc hMerge="1">
                  <a:txBody>
                    <a:bodyPr/>
                    <a:lstStyle/>
                    <a:p>
                      <a:endParaRPr lang="hu-HU"/>
                    </a:p>
                  </a:txBody>
                  <a:tcPr/>
                </a:tc>
                <a:extLst>
                  <a:ext uri="{0D108BD9-81ED-4DB2-BD59-A6C34878D82A}">
                    <a16:rowId xmlns:a16="http://schemas.microsoft.com/office/drawing/2014/main" val="2965252300"/>
                  </a:ext>
                </a:extLst>
              </a:tr>
              <a:tr h="392848">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ANGPTL3</a:t>
                      </a:r>
                    </a:p>
                  </a:txBody>
                  <a:tcPr marL="0" marR="0" marT="0" marB="0" anchor="ctr">
                    <a:lnR w="12700" cap="flat" cmpd="sng" algn="ctr">
                      <a:solidFill>
                        <a:schemeClr val="tx1"/>
                      </a:solidFill>
                      <a:prstDash val="solid"/>
                      <a:round/>
                      <a:headEnd type="none" w="med" len="med"/>
                      <a:tailEnd type="none" w="med" len="med"/>
                    </a:lnR>
                    <a:solidFill>
                      <a:schemeClr val="bg2">
                        <a:lumMod val="90000"/>
                      </a:schemeClr>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cs typeface="Arial" panose="020B0604020202020204" pitchFamily="34" charset="0"/>
                        </a:rPr>
                        <a:t>Angiopoietin-related protein 3</a:t>
                      </a:r>
                      <a:r>
                        <a:rPr lang="en-US" sz="1300" kern="100" dirty="0">
                          <a:effectLst/>
                          <a:latin typeface="Arial" panose="020B0604020202020204" pitchFamily="34" charset="0"/>
                          <a:cs typeface="Arial" panose="020B0604020202020204" pitchFamily="34" charset="0"/>
                        </a:rPr>
                        <a:t>: Involved in regulation of lipid and glucose metabolism.</a:t>
                      </a:r>
                      <a:endParaRPr lang="en-US" sz="13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5659764"/>
                  </a:ext>
                </a:extLst>
              </a:tr>
              <a:tr h="589272">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MBL2</a:t>
                      </a:r>
                    </a:p>
                  </a:txBody>
                  <a:tcPr marL="0" marR="0" marT="0" marB="0" anchor="ctr">
                    <a:lnR w="12700" cap="flat" cmpd="sng" algn="ctr">
                      <a:solidFill>
                        <a:schemeClr val="tx1"/>
                      </a:solidFill>
                      <a:prstDash val="solid"/>
                      <a:round/>
                      <a:headEnd type="none" w="med" len="med"/>
                      <a:tailEnd type="none" w="med" len="med"/>
                    </a:lnR>
                    <a:solidFill>
                      <a:srgbClr val="D8F0DC"/>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Mannose-binding protein C</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Calcium-dependent lectin involved in innate immune defense.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39009956"/>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TFPI</a:t>
                      </a:r>
                    </a:p>
                  </a:txBody>
                  <a:tcPr marL="0" marR="0" marT="0" marB="0" anchor="ctr">
                    <a:lnR w="12700" cap="flat" cmpd="sng" algn="ctr">
                      <a:solidFill>
                        <a:schemeClr val="tx1"/>
                      </a:solidFill>
                      <a:prstDash val="solid"/>
                      <a:round/>
                      <a:headEnd type="none" w="med" len="med"/>
                      <a:tailEnd type="none" w="med" len="med"/>
                    </a:lnR>
                    <a:solidFill>
                      <a:srgbClr val="D8F0DC"/>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Tissue factor pathway inhibitor</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Inhibits factor </a:t>
                      </a:r>
                      <a:r>
                        <a:rPr lang="en-US" sz="1300" kern="100" dirty="0" err="1">
                          <a:effectLst/>
                          <a:latin typeface="Arial" panose="020B0604020202020204" pitchFamily="34" charset="0"/>
                          <a:ea typeface="Times New Roman" panose="02020603050405020304" pitchFamily="18" charset="0"/>
                          <a:cs typeface="Arial" panose="020B0604020202020204" pitchFamily="34" charset="0"/>
                        </a:rPr>
                        <a:t>Xa</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directly. It possesses an antithrombotic action and the ability to associate with lipoproteins in plasma.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2934557"/>
                  </a:ext>
                </a:extLst>
              </a:tr>
              <a:tr h="392848">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TRAIL</a:t>
                      </a:r>
                    </a:p>
                  </a:txBody>
                  <a:tcPr marL="0" marR="0" marT="0" marB="0" anchor="ctr">
                    <a:lnR w="12700" cap="flat" cmpd="sng" algn="ctr">
                      <a:solidFill>
                        <a:schemeClr val="tx1"/>
                      </a:solidFill>
                      <a:prstDash val="solid"/>
                      <a:round/>
                      <a:headEnd type="none" w="med" len="med"/>
                      <a:tailEnd type="none" w="med" len="med"/>
                    </a:lnR>
                    <a:solidFill>
                      <a:srgbClr val="F9FFE3"/>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Tumor necrosis factor ligand superfamily member 10</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Induces apoptosis.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2661655"/>
                  </a:ext>
                </a:extLst>
              </a:tr>
              <a:tr h="196424">
                <a:tc gridSpan="2">
                  <a:txBody>
                    <a:bodyPr/>
                    <a:lstStyle/>
                    <a:p>
                      <a:pPr marL="63500" marR="0" indent="0" algn="ctr">
                        <a:spcBef>
                          <a:spcPts val="0"/>
                        </a:spcBef>
                        <a:spcAft>
                          <a:spcPts val="0"/>
                        </a:spcAft>
                        <a:tabLst/>
                      </a:pPr>
                      <a:r>
                        <a:rPr lang="en-US" sz="1300" b="1" kern="100" dirty="0">
                          <a:effectLst/>
                          <a:latin typeface="Arial" panose="020B0604020202020204" pitchFamily="34" charset="0"/>
                          <a:ea typeface="Times New Roman" panose="02020603050405020304" pitchFamily="18" charset="0"/>
                          <a:cs typeface="Arial" panose="020B0604020202020204" pitchFamily="34" charset="0"/>
                        </a:rPr>
                        <a:t>Increased expression</a:t>
                      </a:r>
                    </a:p>
                  </a:txBody>
                  <a:tcPr marL="0" marR="0" marT="0" marB="0" anchor="ctr"/>
                </a:tc>
                <a:tc hMerge="1">
                  <a:txBody>
                    <a:bodyPr/>
                    <a:lstStyle/>
                    <a:p>
                      <a:endParaRPr lang="hu-HU"/>
                    </a:p>
                  </a:txBody>
                  <a:tcPr/>
                </a:tc>
                <a:extLst>
                  <a:ext uri="{0D108BD9-81ED-4DB2-BD59-A6C34878D82A}">
                    <a16:rowId xmlns:a16="http://schemas.microsoft.com/office/drawing/2014/main" val="1099793630"/>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MIC-A/B</a:t>
                      </a:r>
                    </a:p>
                  </a:txBody>
                  <a:tcPr marL="0" marR="0" marT="0" marB="0" anchor="ctr">
                    <a:lnR w="12700" cap="flat" cmpd="sng" algn="ctr">
                      <a:solidFill>
                        <a:schemeClr val="tx1"/>
                      </a:solidFill>
                      <a:prstDash val="solid"/>
                      <a:round/>
                      <a:headEnd type="none" w="med" len="med"/>
                      <a:tailEnd type="none" w="med" len="med"/>
                    </a:lnR>
                    <a:solidFill>
                      <a:srgbClr val="F9FFE3"/>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MHC class I polypeptide-related sequence A-B</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Acts as a stress-induced self-antigen that is recognized by gamma delta T-cells. Binding to KLRK1 leads to cell lysis.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5986314"/>
                  </a:ext>
                </a:extLst>
              </a:tr>
              <a:tr h="589272">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NRP1</a:t>
                      </a:r>
                    </a:p>
                  </a:txBody>
                  <a:tcPr marL="0" marR="0" marT="0" marB="0" anchor="ctr">
                    <a:lnR w="12700" cap="flat" cmpd="sng" algn="ctr">
                      <a:solidFill>
                        <a:schemeClr val="tx1"/>
                      </a:solidFill>
                      <a:prstDash val="solid"/>
                      <a:round/>
                      <a:headEnd type="none" w="med" len="med"/>
                      <a:tailEnd type="none" w="med" len="med"/>
                    </a:lnR>
                    <a:solidFill>
                      <a:srgbClr val="EEC6C2"/>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Neuropilin-1</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Receptor involved in the development of the cardiovascular system, in angiogenesis.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9414922"/>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PCOLCE</a:t>
                      </a:r>
                    </a:p>
                  </a:txBody>
                  <a:tcPr marL="0" marR="0" marT="0" marB="0" anchor="ctr">
                    <a:lnR w="12700" cap="flat" cmpd="sng" algn="ctr">
                      <a:solidFill>
                        <a:schemeClr val="tx1"/>
                      </a:solidFill>
                      <a:prstDash val="solid"/>
                      <a:round/>
                      <a:headEnd type="none" w="med" len="med"/>
                      <a:tailEnd type="none" w="med" len="med"/>
                    </a:lnR>
                    <a:solidFill>
                      <a:srgbClr val="EEC6C2"/>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Procollagen C-endopeptidase enhancer 1</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Binds to the C-terminal </a:t>
                      </a:r>
                      <a:r>
                        <a:rPr lang="en-US" sz="1300" kern="100" dirty="0" err="1">
                          <a:effectLst/>
                          <a:latin typeface="Arial" panose="020B0604020202020204" pitchFamily="34" charset="0"/>
                          <a:ea typeface="Times New Roman" panose="02020603050405020304" pitchFamily="18" charset="0"/>
                          <a:cs typeface="Arial" panose="020B0604020202020204" pitchFamily="34" charset="0"/>
                        </a:rPr>
                        <a:t>propeptide</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of type I procollagen and enhances procollagen C-proteinase activity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70702004"/>
                  </a:ext>
                </a:extLst>
              </a:tr>
            </a:tbl>
          </a:graphicData>
        </a:graphic>
      </p:graphicFrame>
      <p:pic>
        <p:nvPicPr>
          <p:cNvPr id="7" name="Picture 6">
            <a:extLst>
              <a:ext uri="{FF2B5EF4-FFF2-40B4-BE49-F238E27FC236}">
                <a16:creationId xmlns:a16="http://schemas.microsoft.com/office/drawing/2014/main" id="{83A6166B-652A-A591-811C-29F194784C94}"/>
              </a:ext>
            </a:extLst>
          </p:cNvPr>
          <p:cNvPicPr>
            <a:picLocks noChangeAspect="1"/>
          </p:cNvPicPr>
          <p:nvPr/>
        </p:nvPicPr>
        <p:blipFill rotWithShape="1">
          <a:blip r:embed="rId2">
            <a:extLst>
              <a:ext uri="{28A0092B-C50C-407E-A947-70E740481C1C}">
                <a14:useLocalDpi xmlns:a14="http://schemas.microsoft.com/office/drawing/2010/main" val="0"/>
              </a:ext>
            </a:extLst>
          </a:blip>
          <a:srcRect l="81271" t="40247" r="1946" b="50684"/>
          <a:stretch/>
        </p:blipFill>
        <p:spPr>
          <a:xfrm>
            <a:off x="1118964" y="2065998"/>
            <a:ext cx="1534198" cy="520435"/>
          </a:xfrm>
          <a:prstGeom prst="rect">
            <a:avLst/>
          </a:prstGeom>
        </p:spPr>
      </p:pic>
      <p:sp>
        <p:nvSpPr>
          <p:cNvPr id="9" name="TextBox 8">
            <a:extLst>
              <a:ext uri="{FF2B5EF4-FFF2-40B4-BE49-F238E27FC236}">
                <a16:creationId xmlns:a16="http://schemas.microsoft.com/office/drawing/2014/main" id="{AAB0796C-5B12-4009-4348-1917CA03F0FE}"/>
              </a:ext>
            </a:extLst>
          </p:cNvPr>
          <p:cNvSpPr txBox="1"/>
          <p:nvPr/>
        </p:nvSpPr>
        <p:spPr>
          <a:xfrm>
            <a:off x="1118964" y="1572588"/>
            <a:ext cx="2020105" cy="584775"/>
          </a:xfrm>
          <a:prstGeom prst="rect">
            <a:avLst/>
          </a:prstGeom>
          <a:noFill/>
        </p:spPr>
        <p:txBody>
          <a:bodyPr wrap="none" rtlCol="0">
            <a:spAutoFit/>
          </a:bodyPr>
          <a:lstStyle/>
          <a:p>
            <a:r>
              <a:rPr lang="en-US" sz="1600" dirty="0">
                <a:solidFill>
                  <a:srgbClr val="737373"/>
                </a:solidFill>
              </a:rPr>
              <a:t>False discovery rate</a:t>
            </a:r>
          </a:p>
          <a:p>
            <a:r>
              <a:rPr lang="en-US" sz="1600" dirty="0">
                <a:solidFill>
                  <a:srgbClr val="737373"/>
                </a:solidFill>
              </a:rPr>
              <a:t>corrected p value</a:t>
            </a:r>
          </a:p>
        </p:txBody>
      </p:sp>
    </p:spTree>
    <p:extLst>
      <p:ext uri="{BB962C8B-B14F-4D97-AF65-F5344CB8AC3E}">
        <p14:creationId xmlns:p14="http://schemas.microsoft.com/office/powerpoint/2010/main" val="39942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4E7C48-99C0-CEF3-AED8-9330B2BEAABD}"/>
              </a:ext>
            </a:extLst>
          </p:cNvPr>
          <p:cNvSpPr>
            <a:spLocks noGrp="1"/>
          </p:cNvSpPr>
          <p:nvPr>
            <p:ph type="body" sz="quarter" idx="10"/>
          </p:nvPr>
        </p:nvSpPr>
        <p:spPr/>
        <p:txBody>
          <a:bodyPr>
            <a:normAutofit fontScale="85000" lnSpcReduction="10000"/>
          </a:bodyPr>
          <a:lstStyle/>
          <a:p>
            <a:r>
              <a:rPr lang="en-US" dirty="0"/>
              <a:t>HIV-related Deaths, Incidence and Prevalence</a:t>
            </a:r>
          </a:p>
        </p:txBody>
      </p:sp>
      <p:pic>
        <p:nvPicPr>
          <p:cNvPr id="5" name="Picture 4">
            <a:extLst>
              <a:ext uri="{FF2B5EF4-FFF2-40B4-BE49-F238E27FC236}">
                <a16:creationId xmlns:a16="http://schemas.microsoft.com/office/drawing/2014/main" id="{8531A17C-FB64-0FB9-BC97-A78E04210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888" y="1636516"/>
            <a:ext cx="9130224" cy="4293019"/>
          </a:xfrm>
          <a:prstGeom prst="rect">
            <a:avLst/>
          </a:prstGeom>
        </p:spPr>
      </p:pic>
      <p:sp>
        <p:nvSpPr>
          <p:cNvPr id="6" name="TextBox 5">
            <a:extLst>
              <a:ext uri="{FF2B5EF4-FFF2-40B4-BE49-F238E27FC236}">
                <a16:creationId xmlns:a16="http://schemas.microsoft.com/office/drawing/2014/main" id="{7AA8BB68-49F0-3402-52C1-DB4FE090152D}"/>
              </a:ext>
            </a:extLst>
          </p:cNvPr>
          <p:cNvSpPr txBox="1"/>
          <p:nvPr/>
        </p:nvSpPr>
        <p:spPr>
          <a:xfrm>
            <a:off x="860611" y="6390043"/>
            <a:ext cx="463139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GBD 2019 HIV Collaborators. Lancet HIV 2021;8</a:t>
            </a:r>
          </a:p>
        </p:txBody>
      </p:sp>
    </p:spTree>
    <p:extLst>
      <p:ext uri="{BB962C8B-B14F-4D97-AF65-F5344CB8AC3E}">
        <p14:creationId xmlns:p14="http://schemas.microsoft.com/office/powerpoint/2010/main" val="217256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012BD9-15C0-1D20-A503-E8CCC082D32F}"/>
              </a:ext>
            </a:extLst>
          </p:cNvPr>
          <p:cNvSpPr>
            <a:spLocks noGrp="1"/>
          </p:cNvSpPr>
          <p:nvPr>
            <p:ph type="body" sz="quarter" idx="10"/>
          </p:nvPr>
        </p:nvSpPr>
        <p:spPr>
          <a:xfrm>
            <a:off x="713282" y="352030"/>
            <a:ext cx="10723542" cy="832579"/>
          </a:xfrm>
        </p:spPr>
        <p:txBody>
          <a:bodyPr>
            <a:normAutofit fontScale="55000" lnSpcReduction="20000"/>
          </a:bodyPr>
          <a:lstStyle/>
          <a:p>
            <a:r>
              <a:rPr lang="en-US" dirty="0"/>
              <a:t>Targeted Proteomic Analysis</a:t>
            </a:r>
          </a:p>
          <a:p>
            <a:r>
              <a:rPr lang="en-US" dirty="0"/>
              <a:t>Differential Expression Between Treatment Arms</a:t>
            </a:r>
          </a:p>
        </p:txBody>
      </p:sp>
      <p:sp>
        <p:nvSpPr>
          <p:cNvPr id="4" name="TextBox 3">
            <a:extLst>
              <a:ext uri="{FF2B5EF4-FFF2-40B4-BE49-F238E27FC236}">
                <a16:creationId xmlns:a16="http://schemas.microsoft.com/office/drawing/2014/main" id="{14A95332-2559-C916-FF87-CBA881B60874}"/>
              </a:ext>
            </a:extLst>
          </p:cNvPr>
          <p:cNvSpPr txBox="1"/>
          <p:nvPr/>
        </p:nvSpPr>
        <p:spPr>
          <a:xfrm>
            <a:off x="398539" y="6387440"/>
            <a:ext cx="5930342" cy="338554"/>
          </a:xfrm>
          <a:prstGeom prst="rect">
            <a:avLst/>
          </a:prstGeom>
          <a:noFill/>
        </p:spPr>
        <p:txBody>
          <a:bodyPr wrap="square">
            <a:spAutoFit/>
          </a:bodyPr>
          <a:lstStyle/>
          <a:p>
            <a:r>
              <a:rPr lang="en-US" sz="1600" dirty="0" err="1">
                <a:latin typeface="Arial" panose="020B0604020202020204" pitchFamily="34" charset="0"/>
                <a:ea typeface="Verdana" panose="020B0604030504040204" pitchFamily="34" charset="0"/>
                <a:cs typeface="Arial" panose="020B0604020202020204" pitchFamily="34" charset="0"/>
              </a:rPr>
              <a:t>Kolossváry</a:t>
            </a:r>
            <a:r>
              <a:rPr lang="en-US" sz="1600" dirty="0">
                <a:latin typeface="Arial" panose="020B0604020202020204" pitchFamily="34" charset="0"/>
                <a:ea typeface="Verdana" panose="020B0604030504040204" pitchFamily="34" charset="0"/>
                <a:cs typeface="Arial" panose="020B0604020202020204" pitchFamily="34" charset="0"/>
              </a:rPr>
              <a:t> et al. CROI 2024 Oral Abstract</a:t>
            </a:r>
          </a:p>
        </p:txBody>
      </p:sp>
      <p:pic>
        <p:nvPicPr>
          <p:cNvPr id="5" name="Picture 4">
            <a:extLst>
              <a:ext uri="{FF2B5EF4-FFF2-40B4-BE49-F238E27FC236}">
                <a16:creationId xmlns:a16="http://schemas.microsoft.com/office/drawing/2014/main" id="{B2029CC0-E5F8-BE33-90EA-6B74F9FA6A21}"/>
              </a:ext>
            </a:extLst>
          </p:cNvPr>
          <p:cNvPicPr>
            <a:picLocks noChangeAspect="1"/>
          </p:cNvPicPr>
          <p:nvPr/>
        </p:nvPicPr>
        <p:blipFill rotWithShape="1">
          <a:blip r:embed="rId2">
            <a:extLst>
              <a:ext uri="{28A0092B-C50C-407E-A947-70E740481C1C}">
                <a14:useLocalDpi xmlns:a14="http://schemas.microsoft.com/office/drawing/2010/main" val="0"/>
              </a:ext>
            </a:extLst>
          </a:blip>
          <a:srcRect r="18651"/>
          <a:stretch/>
        </p:blipFill>
        <p:spPr>
          <a:xfrm>
            <a:off x="398539" y="1561700"/>
            <a:ext cx="6137676" cy="4736747"/>
          </a:xfrm>
          <a:prstGeom prst="rect">
            <a:avLst/>
          </a:prstGeom>
        </p:spPr>
      </p:pic>
      <p:graphicFrame>
        <p:nvGraphicFramePr>
          <p:cNvPr id="6" name="Table 5">
            <a:extLst>
              <a:ext uri="{FF2B5EF4-FFF2-40B4-BE49-F238E27FC236}">
                <a16:creationId xmlns:a16="http://schemas.microsoft.com/office/drawing/2014/main" id="{66586E69-1E75-BFD4-99B0-343182897676}"/>
              </a:ext>
            </a:extLst>
          </p:cNvPr>
          <p:cNvGraphicFramePr>
            <a:graphicFrameLocks noGrp="1"/>
          </p:cNvGraphicFramePr>
          <p:nvPr>
            <p:extLst>
              <p:ext uri="{D42A27DB-BD31-4B8C-83A1-F6EECF244321}">
                <p14:modId xmlns:p14="http://schemas.microsoft.com/office/powerpoint/2010/main" val="4088279150"/>
              </p:ext>
            </p:extLst>
          </p:nvPr>
        </p:nvGraphicFramePr>
        <p:xfrm>
          <a:off x="7452861" y="1405597"/>
          <a:ext cx="4503561" cy="5151120"/>
        </p:xfrm>
        <a:graphic>
          <a:graphicData uri="http://schemas.openxmlformats.org/drawingml/2006/table">
            <a:tbl>
              <a:tblPr firstRow="1" bandRow="1">
                <a:tableStyleId>{7E9639D4-E3E2-4D34-9284-5A2195B3D0D7}</a:tableStyleId>
              </a:tblPr>
              <a:tblGrid>
                <a:gridCol w="961574">
                  <a:extLst>
                    <a:ext uri="{9D8B030D-6E8A-4147-A177-3AD203B41FA5}">
                      <a16:colId xmlns:a16="http://schemas.microsoft.com/office/drawing/2014/main" val="800847199"/>
                    </a:ext>
                  </a:extLst>
                </a:gridCol>
                <a:gridCol w="3541987">
                  <a:extLst>
                    <a:ext uri="{9D8B030D-6E8A-4147-A177-3AD203B41FA5}">
                      <a16:colId xmlns:a16="http://schemas.microsoft.com/office/drawing/2014/main" val="1547441673"/>
                    </a:ext>
                  </a:extLst>
                </a:gridCol>
              </a:tblGrid>
              <a:tr h="392848">
                <a:tc gridSpan="2">
                  <a:txBody>
                    <a:bodyPr/>
                    <a:lstStyle/>
                    <a:p>
                      <a:pPr marL="63500" marR="0" indent="0" algn="ctr">
                        <a:spcBef>
                          <a:spcPts val="200"/>
                        </a:spcBef>
                        <a:spcAft>
                          <a:spcPts val="200"/>
                        </a:spcAft>
                        <a:tabLst/>
                      </a:pPr>
                      <a:r>
                        <a:rPr lang="en-US" sz="1300" kern="100" dirty="0">
                          <a:effectLst/>
                          <a:latin typeface="Arial" panose="020B0604020202020204" pitchFamily="34" charset="0"/>
                          <a:cs typeface="Arial" panose="020B0604020202020204" pitchFamily="34" charset="0"/>
                        </a:rPr>
                        <a:t>Proteins showing differential expression between treatment groups</a:t>
                      </a:r>
                    </a:p>
                  </a:txBody>
                  <a:tcPr marL="0" marR="0" marT="0" marB="0" anchor="ctr"/>
                </a:tc>
                <a:tc hMerge="1">
                  <a:txBody>
                    <a:bodyPr/>
                    <a:lstStyle/>
                    <a:p>
                      <a:pPr marL="63500" marR="0" indent="0">
                        <a:spcBef>
                          <a:spcPts val="200"/>
                        </a:spcBef>
                        <a:spcAft>
                          <a:spcPts val="200"/>
                        </a:spcAft>
                        <a:tabLst/>
                      </a:pPr>
                      <a:endParaRPr lang="en-US" sz="1200" kern="100" dirty="0">
                        <a:effectLst/>
                        <a:latin typeface="+mj-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41625810"/>
                  </a:ext>
                </a:extLst>
              </a:tr>
              <a:tr h="196424">
                <a:tc gridSpan="2">
                  <a:txBody>
                    <a:bodyPr/>
                    <a:lstStyle/>
                    <a:p>
                      <a:pPr marL="63500" marR="0" indent="0" algn="ctr">
                        <a:spcBef>
                          <a:spcPts val="0"/>
                        </a:spcBef>
                        <a:spcAft>
                          <a:spcPts val="0"/>
                        </a:spcAft>
                        <a:tabLst/>
                      </a:pPr>
                      <a:r>
                        <a:rPr lang="en-US" sz="1300" b="1" kern="100" dirty="0">
                          <a:effectLst/>
                          <a:latin typeface="Arial" panose="020B0604020202020204" pitchFamily="34" charset="0"/>
                          <a:cs typeface="Arial" panose="020B0604020202020204" pitchFamily="34" charset="0"/>
                        </a:rPr>
                        <a:t>Decreased expression</a:t>
                      </a:r>
                    </a:p>
                  </a:txBody>
                  <a:tcPr marL="0" marR="0" marT="0" marB="0" anchor="ctr"/>
                </a:tc>
                <a:tc hMerge="1">
                  <a:txBody>
                    <a:bodyPr/>
                    <a:lstStyle/>
                    <a:p>
                      <a:endParaRPr lang="hu-HU"/>
                    </a:p>
                  </a:txBody>
                  <a:tcPr/>
                </a:tc>
                <a:extLst>
                  <a:ext uri="{0D108BD9-81ED-4DB2-BD59-A6C34878D82A}">
                    <a16:rowId xmlns:a16="http://schemas.microsoft.com/office/drawing/2014/main" val="2965252300"/>
                  </a:ext>
                </a:extLst>
              </a:tr>
              <a:tr h="392848">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ANGPTL3</a:t>
                      </a:r>
                    </a:p>
                  </a:txBody>
                  <a:tcPr marL="0" marR="0" marT="0" marB="0" anchor="ctr">
                    <a:lnR w="12700" cap="flat" cmpd="sng" algn="ctr">
                      <a:solidFill>
                        <a:schemeClr val="tx1"/>
                      </a:solidFill>
                      <a:prstDash val="solid"/>
                      <a:round/>
                      <a:headEnd type="none" w="med" len="med"/>
                      <a:tailEnd type="none" w="med" len="med"/>
                    </a:lnR>
                    <a:solidFill>
                      <a:schemeClr val="bg2">
                        <a:lumMod val="90000"/>
                      </a:schemeClr>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cs typeface="Arial" panose="020B0604020202020204" pitchFamily="34" charset="0"/>
                        </a:rPr>
                        <a:t>Angiopoietin-related protein 3</a:t>
                      </a:r>
                      <a:r>
                        <a:rPr lang="en-US" sz="1300" kern="100" dirty="0">
                          <a:effectLst/>
                          <a:latin typeface="Arial" panose="020B0604020202020204" pitchFamily="34" charset="0"/>
                          <a:cs typeface="Arial" panose="020B0604020202020204" pitchFamily="34" charset="0"/>
                        </a:rPr>
                        <a:t>: Involved in regulation of lipid and glucose metabolism.</a:t>
                      </a:r>
                      <a:endParaRPr lang="en-US" sz="13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5659764"/>
                  </a:ext>
                </a:extLst>
              </a:tr>
              <a:tr h="589272">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MBL2</a:t>
                      </a:r>
                    </a:p>
                  </a:txBody>
                  <a:tcPr marL="0" marR="0" marT="0" marB="0" anchor="ctr">
                    <a:lnR w="12700" cap="flat" cmpd="sng" algn="ctr">
                      <a:solidFill>
                        <a:schemeClr val="tx1"/>
                      </a:solidFill>
                      <a:prstDash val="solid"/>
                      <a:round/>
                      <a:headEnd type="none" w="med" len="med"/>
                      <a:tailEnd type="none" w="med" len="med"/>
                    </a:lnR>
                    <a:solidFill>
                      <a:srgbClr val="D8F0DC"/>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Mannose-binding protein C</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Calcium-dependent lectin involved in innate immune defense.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39009956"/>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TFPI</a:t>
                      </a:r>
                    </a:p>
                  </a:txBody>
                  <a:tcPr marL="0" marR="0" marT="0" marB="0" anchor="ctr">
                    <a:lnR w="12700" cap="flat" cmpd="sng" algn="ctr">
                      <a:solidFill>
                        <a:schemeClr val="tx1"/>
                      </a:solidFill>
                      <a:prstDash val="solid"/>
                      <a:round/>
                      <a:headEnd type="none" w="med" len="med"/>
                      <a:tailEnd type="none" w="med" len="med"/>
                    </a:lnR>
                    <a:solidFill>
                      <a:srgbClr val="D8F0DC"/>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Tissue factor pathway inhibitor</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Inhibits factor </a:t>
                      </a:r>
                      <a:r>
                        <a:rPr lang="en-US" sz="1300" kern="100" dirty="0" err="1">
                          <a:effectLst/>
                          <a:latin typeface="Arial" panose="020B0604020202020204" pitchFamily="34" charset="0"/>
                          <a:ea typeface="Times New Roman" panose="02020603050405020304" pitchFamily="18" charset="0"/>
                          <a:cs typeface="Arial" panose="020B0604020202020204" pitchFamily="34" charset="0"/>
                        </a:rPr>
                        <a:t>Xa</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directly. It possesses an antithrombotic action and the ability to associate with lipoproteins in plasma.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2934557"/>
                  </a:ext>
                </a:extLst>
              </a:tr>
              <a:tr h="392848">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TRAIL</a:t>
                      </a:r>
                    </a:p>
                  </a:txBody>
                  <a:tcPr marL="0" marR="0" marT="0" marB="0" anchor="ctr">
                    <a:lnR w="12700" cap="flat" cmpd="sng" algn="ctr">
                      <a:solidFill>
                        <a:schemeClr val="tx1"/>
                      </a:solidFill>
                      <a:prstDash val="solid"/>
                      <a:round/>
                      <a:headEnd type="none" w="med" len="med"/>
                      <a:tailEnd type="none" w="med" len="med"/>
                    </a:lnR>
                    <a:solidFill>
                      <a:srgbClr val="F9FFE3"/>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Tumor necrosis factor ligand superfamily member 10</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Induces apoptosis.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2661655"/>
                  </a:ext>
                </a:extLst>
              </a:tr>
              <a:tr h="196424">
                <a:tc gridSpan="2">
                  <a:txBody>
                    <a:bodyPr/>
                    <a:lstStyle/>
                    <a:p>
                      <a:pPr marL="63500" marR="0" indent="0" algn="ctr">
                        <a:spcBef>
                          <a:spcPts val="0"/>
                        </a:spcBef>
                        <a:spcAft>
                          <a:spcPts val="0"/>
                        </a:spcAft>
                        <a:tabLst/>
                      </a:pPr>
                      <a:r>
                        <a:rPr lang="en-US" sz="1300" b="1" kern="100" dirty="0">
                          <a:effectLst/>
                          <a:latin typeface="Arial" panose="020B0604020202020204" pitchFamily="34" charset="0"/>
                          <a:ea typeface="Times New Roman" panose="02020603050405020304" pitchFamily="18" charset="0"/>
                          <a:cs typeface="Arial" panose="020B0604020202020204" pitchFamily="34" charset="0"/>
                        </a:rPr>
                        <a:t>Increased expression</a:t>
                      </a:r>
                    </a:p>
                  </a:txBody>
                  <a:tcPr marL="0" marR="0" marT="0" marB="0" anchor="ctr"/>
                </a:tc>
                <a:tc hMerge="1">
                  <a:txBody>
                    <a:bodyPr/>
                    <a:lstStyle/>
                    <a:p>
                      <a:endParaRPr lang="hu-HU"/>
                    </a:p>
                  </a:txBody>
                  <a:tcPr/>
                </a:tc>
                <a:extLst>
                  <a:ext uri="{0D108BD9-81ED-4DB2-BD59-A6C34878D82A}">
                    <a16:rowId xmlns:a16="http://schemas.microsoft.com/office/drawing/2014/main" val="1099793630"/>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MIC-A/B</a:t>
                      </a:r>
                    </a:p>
                  </a:txBody>
                  <a:tcPr marL="0" marR="0" marT="0" marB="0" anchor="ctr">
                    <a:lnR w="12700" cap="flat" cmpd="sng" algn="ctr">
                      <a:solidFill>
                        <a:schemeClr val="tx1"/>
                      </a:solidFill>
                      <a:prstDash val="solid"/>
                      <a:round/>
                      <a:headEnd type="none" w="med" len="med"/>
                      <a:tailEnd type="none" w="med" len="med"/>
                    </a:lnR>
                    <a:solidFill>
                      <a:srgbClr val="F9FFE3"/>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MHC class I polypeptide-related sequence A-B</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Acts as a stress-induced self-antigen that is recognized by gamma delta T-cells. Binding to KLRK1 leads to cell lysis.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5986314"/>
                  </a:ext>
                </a:extLst>
              </a:tr>
              <a:tr h="589272">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NRP1</a:t>
                      </a:r>
                    </a:p>
                  </a:txBody>
                  <a:tcPr marL="0" marR="0" marT="0" marB="0" anchor="ctr">
                    <a:lnR w="12700" cap="flat" cmpd="sng" algn="ctr">
                      <a:solidFill>
                        <a:schemeClr val="tx1"/>
                      </a:solidFill>
                      <a:prstDash val="solid"/>
                      <a:round/>
                      <a:headEnd type="none" w="med" len="med"/>
                      <a:tailEnd type="none" w="med" len="med"/>
                    </a:lnR>
                    <a:solidFill>
                      <a:srgbClr val="EEC6C2"/>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Neuropilin-1</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Receptor involved in the development of the cardiovascular system, in angiogenesis.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9414922"/>
                  </a:ext>
                </a:extLst>
              </a:tr>
              <a:tr h="785696">
                <a:tc>
                  <a:txBody>
                    <a:bodyPr/>
                    <a:lstStyle/>
                    <a:p>
                      <a:pPr marL="63500" marR="0" indent="0">
                        <a:spcBef>
                          <a:spcPts val="0"/>
                        </a:spcBef>
                        <a:spcAft>
                          <a:spcPts val="0"/>
                        </a:spcAft>
                        <a:tabLst/>
                      </a:pPr>
                      <a:r>
                        <a:rPr lang="en-US" sz="1300" kern="100" dirty="0">
                          <a:effectLst/>
                          <a:latin typeface="Arial" panose="020B0604020202020204" pitchFamily="34" charset="0"/>
                          <a:ea typeface="Times New Roman" panose="02020603050405020304" pitchFamily="18" charset="0"/>
                          <a:cs typeface="Arial" panose="020B0604020202020204" pitchFamily="34" charset="0"/>
                        </a:rPr>
                        <a:t>PCOLCE</a:t>
                      </a:r>
                    </a:p>
                  </a:txBody>
                  <a:tcPr marL="0" marR="0" marT="0" marB="0" anchor="ctr">
                    <a:lnR w="12700" cap="flat" cmpd="sng" algn="ctr">
                      <a:solidFill>
                        <a:schemeClr val="tx1"/>
                      </a:solidFill>
                      <a:prstDash val="solid"/>
                      <a:round/>
                      <a:headEnd type="none" w="med" len="med"/>
                      <a:tailEnd type="none" w="med" len="med"/>
                    </a:lnR>
                    <a:solidFill>
                      <a:srgbClr val="EEC6C2"/>
                    </a:solidFill>
                  </a:tcPr>
                </a:tc>
                <a:tc>
                  <a:txBody>
                    <a:bodyPr/>
                    <a:lstStyle/>
                    <a:p>
                      <a:pPr marL="63500" marR="0" indent="0">
                        <a:spcBef>
                          <a:spcPts val="0"/>
                        </a:spcBef>
                        <a:spcAft>
                          <a:spcPts val="0"/>
                        </a:spcAft>
                        <a:tabLst/>
                      </a:pPr>
                      <a:r>
                        <a:rPr lang="en-US" sz="1300" i="1" kern="100" dirty="0">
                          <a:effectLst/>
                          <a:latin typeface="Arial" panose="020B0604020202020204" pitchFamily="34" charset="0"/>
                          <a:ea typeface="Times New Roman" panose="02020603050405020304" pitchFamily="18" charset="0"/>
                          <a:cs typeface="Arial" panose="020B0604020202020204" pitchFamily="34" charset="0"/>
                        </a:rPr>
                        <a:t>Procollagen C-endopeptidase enhancer 1</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Binds to the C-terminal </a:t>
                      </a:r>
                      <a:r>
                        <a:rPr lang="en-US" sz="1300" kern="100" dirty="0" err="1">
                          <a:effectLst/>
                          <a:latin typeface="Arial" panose="020B0604020202020204" pitchFamily="34" charset="0"/>
                          <a:ea typeface="Times New Roman" panose="02020603050405020304" pitchFamily="18" charset="0"/>
                          <a:cs typeface="Arial" panose="020B0604020202020204" pitchFamily="34" charset="0"/>
                        </a:rPr>
                        <a:t>propeptide</a:t>
                      </a:r>
                      <a:r>
                        <a:rPr lang="en-US" sz="1300" kern="100" dirty="0">
                          <a:effectLst/>
                          <a:latin typeface="Arial" panose="020B0604020202020204" pitchFamily="34" charset="0"/>
                          <a:ea typeface="Times New Roman" panose="02020603050405020304" pitchFamily="18" charset="0"/>
                          <a:cs typeface="Arial" panose="020B0604020202020204" pitchFamily="34" charset="0"/>
                        </a:rPr>
                        <a:t> of type I procollagen and enhances procollagen C-proteinase activity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70702004"/>
                  </a:ext>
                </a:extLst>
              </a:tr>
            </a:tbl>
          </a:graphicData>
        </a:graphic>
      </p:graphicFrame>
      <p:pic>
        <p:nvPicPr>
          <p:cNvPr id="7" name="Picture 6">
            <a:extLst>
              <a:ext uri="{FF2B5EF4-FFF2-40B4-BE49-F238E27FC236}">
                <a16:creationId xmlns:a16="http://schemas.microsoft.com/office/drawing/2014/main" id="{83A6166B-652A-A591-811C-29F194784C94}"/>
              </a:ext>
            </a:extLst>
          </p:cNvPr>
          <p:cNvPicPr>
            <a:picLocks noChangeAspect="1"/>
          </p:cNvPicPr>
          <p:nvPr/>
        </p:nvPicPr>
        <p:blipFill rotWithShape="1">
          <a:blip r:embed="rId2">
            <a:extLst>
              <a:ext uri="{28A0092B-C50C-407E-A947-70E740481C1C}">
                <a14:useLocalDpi xmlns:a14="http://schemas.microsoft.com/office/drawing/2010/main" val="0"/>
              </a:ext>
            </a:extLst>
          </a:blip>
          <a:srcRect l="81271" t="40247" r="1946" b="50684"/>
          <a:stretch/>
        </p:blipFill>
        <p:spPr>
          <a:xfrm>
            <a:off x="1118964" y="2065998"/>
            <a:ext cx="1534198" cy="520435"/>
          </a:xfrm>
          <a:prstGeom prst="rect">
            <a:avLst/>
          </a:prstGeom>
        </p:spPr>
      </p:pic>
      <p:sp>
        <p:nvSpPr>
          <p:cNvPr id="9" name="TextBox 8">
            <a:extLst>
              <a:ext uri="{FF2B5EF4-FFF2-40B4-BE49-F238E27FC236}">
                <a16:creationId xmlns:a16="http://schemas.microsoft.com/office/drawing/2014/main" id="{AAB0796C-5B12-4009-4348-1917CA03F0FE}"/>
              </a:ext>
            </a:extLst>
          </p:cNvPr>
          <p:cNvSpPr txBox="1"/>
          <p:nvPr/>
        </p:nvSpPr>
        <p:spPr>
          <a:xfrm>
            <a:off x="1118964" y="1572588"/>
            <a:ext cx="2020105" cy="584775"/>
          </a:xfrm>
          <a:prstGeom prst="rect">
            <a:avLst/>
          </a:prstGeom>
          <a:noFill/>
        </p:spPr>
        <p:txBody>
          <a:bodyPr wrap="none" rtlCol="0">
            <a:spAutoFit/>
          </a:bodyPr>
          <a:lstStyle/>
          <a:p>
            <a:r>
              <a:rPr lang="en-US" sz="1600" dirty="0">
                <a:solidFill>
                  <a:srgbClr val="737373"/>
                </a:solidFill>
              </a:rPr>
              <a:t>False discovery rate</a:t>
            </a:r>
          </a:p>
          <a:p>
            <a:r>
              <a:rPr lang="en-US" sz="1600" dirty="0">
                <a:solidFill>
                  <a:srgbClr val="737373"/>
                </a:solidFill>
              </a:rPr>
              <a:t>corrected p value</a:t>
            </a:r>
          </a:p>
        </p:txBody>
      </p:sp>
      <p:sp>
        <p:nvSpPr>
          <p:cNvPr id="10" name="Rectangle 9">
            <a:extLst>
              <a:ext uri="{FF2B5EF4-FFF2-40B4-BE49-F238E27FC236}">
                <a16:creationId xmlns:a16="http://schemas.microsoft.com/office/drawing/2014/main" id="{6CB89129-3FBF-112B-7CF3-1D1BE78A3F95}"/>
              </a:ext>
            </a:extLst>
          </p:cNvPr>
          <p:cNvSpPr/>
          <p:nvPr/>
        </p:nvSpPr>
        <p:spPr>
          <a:xfrm>
            <a:off x="398539" y="2807421"/>
            <a:ext cx="10152230" cy="956196"/>
          </a:xfrm>
          <a:prstGeom prst="rect">
            <a:avLst/>
          </a:prstGeom>
          <a:solidFill>
            <a:schemeClr val="accent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The treatment effect of pitavastatin was largest on PCOLCE; </a:t>
            </a:r>
          </a:p>
          <a:p>
            <a:pPr algn="ctr"/>
            <a:r>
              <a:rPr lang="en-US" sz="2400" dirty="0">
                <a:latin typeface="Arial" panose="020B0604020202020204" pitchFamily="34" charset="0"/>
                <a:cs typeface="Arial" panose="020B0604020202020204" pitchFamily="34" charset="0"/>
              </a:rPr>
              <a:t>relative change compared to placebo: 24% [95% CI: 18-31%, p&lt;0.001]</a:t>
            </a:r>
          </a:p>
        </p:txBody>
      </p:sp>
    </p:spTree>
    <p:extLst>
      <p:ext uri="{BB962C8B-B14F-4D97-AF65-F5344CB8AC3E}">
        <p14:creationId xmlns:p14="http://schemas.microsoft.com/office/powerpoint/2010/main" val="3368073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41738-9584-4DFE-157F-62AE217F683D}"/>
              </a:ext>
            </a:extLst>
          </p:cNvPr>
          <p:cNvSpPr>
            <a:spLocks noGrp="1"/>
          </p:cNvSpPr>
          <p:nvPr>
            <p:ph type="body" sz="quarter" idx="10"/>
          </p:nvPr>
        </p:nvSpPr>
        <p:spPr/>
        <p:txBody>
          <a:bodyPr>
            <a:normAutofit fontScale="85000" lnSpcReduction="10000"/>
          </a:bodyPr>
          <a:lstStyle/>
          <a:p>
            <a:r>
              <a:rPr lang="en-US" dirty="0"/>
              <a:t>LDL Change vs. Non-Calcified Plaque Change</a:t>
            </a:r>
          </a:p>
        </p:txBody>
      </p:sp>
      <p:sp>
        <p:nvSpPr>
          <p:cNvPr id="4" name="Rectangle 3">
            <a:extLst>
              <a:ext uri="{FF2B5EF4-FFF2-40B4-BE49-F238E27FC236}">
                <a16:creationId xmlns:a16="http://schemas.microsoft.com/office/drawing/2014/main" id="{1A9BA9EE-356A-B945-B485-EA6214D06FD0}"/>
              </a:ext>
            </a:extLst>
          </p:cNvPr>
          <p:cNvSpPr/>
          <p:nvPr/>
        </p:nvSpPr>
        <p:spPr>
          <a:xfrm>
            <a:off x="6876941" y="1595803"/>
            <a:ext cx="3976595" cy="368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dirty="0">
                <a:latin typeface="Arial" panose="020B0604020202020204" pitchFamily="34" charset="0"/>
                <a:cs typeface="Arial" panose="020B0604020202020204" pitchFamily="34" charset="0"/>
              </a:rPr>
              <a:t>LDL </a:t>
            </a:r>
            <a:r>
              <a:rPr lang="hu-HU" dirty="0" err="1">
                <a:latin typeface="Arial" panose="020B0604020202020204" pitchFamily="34" charset="0"/>
                <a:cs typeface="Arial" panose="020B0604020202020204" pitchFamily="34" charset="0"/>
              </a:rPr>
              <a:t>vs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noncalcified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plaque</a:t>
            </a:r>
            <a:endParaRPr lang="hu-HU"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B1DC5FA-51EB-8D27-705E-50AF7D61A3EC}"/>
              </a:ext>
            </a:extLst>
          </p:cNvPr>
          <p:cNvGrpSpPr/>
          <p:nvPr/>
        </p:nvGrpSpPr>
        <p:grpSpPr>
          <a:xfrm>
            <a:off x="6805268" y="1974377"/>
            <a:ext cx="4448960" cy="2982447"/>
            <a:chOff x="2138127" y="1387360"/>
            <a:chExt cx="4178506" cy="2982447"/>
          </a:xfrm>
        </p:grpSpPr>
        <p:pic>
          <p:nvPicPr>
            <p:cNvPr id="6" name="Picture 5">
              <a:extLst>
                <a:ext uri="{FF2B5EF4-FFF2-40B4-BE49-F238E27FC236}">
                  <a16:creationId xmlns:a16="http://schemas.microsoft.com/office/drawing/2014/main" id="{D4EABBBA-1406-1050-6712-593C306C6FD7}"/>
                </a:ext>
              </a:extLst>
            </p:cNvPr>
            <p:cNvPicPr>
              <a:picLocks noChangeAspect="1"/>
            </p:cNvPicPr>
            <p:nvPr/>
          </p:nvPicPr>
          <p:blipFill rotWithShape="1">
            <a:blip r:embed="rId2"/>
            <a:srcRect l="3244" r="51631" b="35220"/>
            <a:stretch/>
          </p:blipFill>
          <p:spPr>
            <a:xfrm>
              <a:off x="2461912" y="1387360"/>
              <a:ext cx="3507372" cy="2982447"/>
            </a:xfrm>
            <a:prstGeom prst="rect">
              <a:avLst/>
            </a:prstGeom>
          </p:spPr>
        </p:pic>
        <p:sp>
          <p:nvSpPr>
            <p:cNvPr id="7" name="Rectangle 6">
              <a:extLst>
                <a:ext uri="{FF2B5EF4-FFF2-40B4-BE49-F238E27FC236}">
                  <a16:creationId xmlns:a16="http://schemas.microsoft.com/office/drawing/2014/main" id="{87C1EEB2-D1BA-0A2D-428F-438B63CFB017}"/>
                </a:ext>
              </a:extLst>
            </p:cNvPr>
            <p:cNvSpPr/>
            <p:nvPr/>
          </p:nvSpPr>
          <p:spPr>
            <a:xfrm>
              <a:off x="2138127" y="1387360"/>
              <a:ext cx="256470" cy="205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Rectangle 7">
              <a:extLst>
                <a:ext uri="{FF2B5EF4-FFF2-40B4-BE49-F238E27FC236}">
                  <a16:creationId xmlns:a16="http://schemas.microsoft.com/office/drawing/2014/main" id="{89FCA211-7A39-D568-5B41-2E688F384EA0}"/>
                </a:ext>
              </a:extLst>
            </p:cNvPr>
            <p:cNvSpPr/>
            <p:nvPr/>
          </p:nvSpPr>
          <p:spPr>
            <a:xfrm>
              <a:off x="6060163" y="1412355"/>
              <a:ext cx="256470" cy="205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9" name="Rectangle 8">
            <a:extLst>
              <a:ext uri="{FF2B5EF4-FFF2-40B4-BE49-F238E27FC236}">
                <a16:creationId xmlns:a16="http://schemas.microsoft.com/office/drawing/2014/main" id="{96FFD8A6-60F8-62E0-9026-671BADF9D236}"/>
              </a:ext>
            </a:extLst>
          </p:cNvPr>
          <p:cNvSpPr/>
          <p:nvPr/>
        </p:nvSpPr>
        <p:spPr>
          <a:xfrm>
            <a:off x="1082890" y="1595803"/>
            <a:ext cx="5135525" cy="368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Temporal changes in LDL</a:t>
            </a:r>
          </a:p>
        </p:txBody>
      </p:sp>
      <p:pic>
        <p:nvPicPr>
          <p:cNvPr id="10" name="Picture 9">
            <a:extLst>
              <a:ext uri="{FF2B5EF4-FFF2-40B4-BE49-F238E27FC236}">
                <a16:creationId xmlns:a16="http://schemas.microsoft.com/office/drawing/2014/main" id="{2E357862-32F1-7382-6CF4-14BDFE14DD31}"/>
              </a:ext>
            </a:extLst>
          </p:cNvPr>
          <p:cNvPicPr>
            <a:picLocks noChangeAspect="1"/>
          </p:cNvPicPr>
          <p:nvPr/>
        </p:nvPicPr>
        <p:blipFill rotWithShape="1">
          <a:blip r:embed="rId2"/>
          <a:srcRect t="93533" r="51631"/>
          <a:stretch/>
        </p:blipFill>
        <p:spPr>
          <a:xfrm>
            <a:off x="6694403" y="4924610"/>
            <a:ext cx="4002818" cy="297771"/>
          </a:xfrm>
          <a:prstGeom prst="rect">
            <a:avLst/>
          </a:prstGeom>
        </p:spPr>
      </p:pic>
      <p:grpSp>
        <p:nvGrpSpPr>
          <p:cNvPr id="11" name="Group 10">
            <a:extLst>
              <a:ext uri="{FF2B5EF4-FFF2-40B4-BE49-F238E27FC236}">
                <a16:creationId xmlns:a16="http://schemas.microsoft.com/office/drawing/2014/main" id="{6A635A77-0E95-CB40-6BD2-1500586B9924}"/>
              </a:ext>
            </a:extLst>
          </p:cNvPr>
          <p:cNvGrpSpPr/>
          <p:nvPr/>
        </p:nvGrpSpPr>
        <p:grpSpPr>
          <a:xfrm>
            <a:off x="487409" y="2169873"/>
            <a:ext cx="5731006" cy="3083510"/>
            <a:chOff x="684361" y="1607168"/>
            <a:chExt cx="5731006" cy="3083510"/>
          </a:xfrm>
        </p:grpSpPr>
        <p:pic>
          <p:nvPicPr>
            <p:cNvPr id="12" name="Picture 11">
              <a:extLst>
                <a:ext uri="{FF2B5EF4-FFF2-40B4-BE49-F238E27FC236}">
                  <a16:creationId xmlns:a16="http://schemas.microsoft.com/office/drawing/2014/main" id="{6EE44723-28DD-17E4-B9DF-24389589CEFE}"/>
                </a:ext>
              </a:extLst>
            </p:cNvPr>
            <p:cNvPicPr>
              <a:picLocks noChangeAspect="1"/>
            </p:cNvPicPr>
            <p:nvPr/>
          </p:nvPicPr>
          <p:blipFill>
            <a:blip r:embed="rId3"/>
            <a:stretch>
              <a:fillRect/>
            </a:stretch>
          </p:blipFill>
          <p:spPr>
            <a:xfrm>
              <a:off x="707361" y="1632163"/>
              <a:ext cx="5708006" cy="3058515"/>
            </a:xfrm>
            <a:prstGeom prst="rect">
              <a:avLst/>
            </a:prstGeom>
          </p:spPr>
        </p:pic>
        <p:sp>
          <p:nvSpPr>
            <p:cNvPr id="13" name="Oval 12">
              <a:extLst>
                <a:ext uri="{FF2B5EF4-FFF2-40B4-BE49-F238E27FC236}">
                  <a16:creationId xmlns:a16="http://schemas.microsoft.com/office/drawing/2014/main" id="{09E5D6D7-7C53-3447-5AC0-259DDF83A228}"/>
                </a:ext>
              </a:extLst>
            </p:cNvPr>
            <p:cNvSpPr/>
            <p:nvPr/>
          </p:nvSpPr>
          <p:spPr>
            <a:xfrm>
              <a:off x="684361" y="1607168"/>
              <a:ext cx="228514" cy="252454"/>
            </a:xfrm>
            <a:prstGeom prst="ellipse">
              <a:avLst/>
            </a:prstGeom>
            <a:solidFill>
              <a:srgbClr val="FFFBF9"/>
            </a:solidFill>
            <a:ln>
              <a:solidFill>
                <a:srgbClr val="FFFB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4" name="Picture 13">
            <a:extLst>
              <a:ext uri="{FF2B5EF4-FFF2-40B4-BE49-F238E27FC236}">
                <a16:creationId xmlns:a16="http://schemas.microsoft.com/office/drawing/2014/main" id="{8DF88878-B93D-F262-974C-9402B8A6C93F}"/>
              </a:ext>
            </a:extLst>
          </p:cNvPr>
          <p:cNvPicPr>
            <a:picLocks noChangeAspect="1"/>
          </p:cNvPicPr>
          <p:nvPr/>
        </p:nvPicPr>
        <p:blipFill rotWithShape="1">
          <a:blip r:embed="rId2"/>
          <a:srcRect t="23936" r="97166" b="29963"/>
          <a:stretch/>
        </p:blipFill>
        <p:spPr>
          <a:xfrm>
            <a:off x="6646882" y="2326922"/>
            <a:ext cx="234504" cy="2122658"/>
          </a:xfrm>
          <a:prstGeom prst="rect">
            <a:avLst/>
          </a:prstGeom>
        </p:spPr>
      </p:pic>
      <p:sp>
        <p:nvSpPr>
          <p:cNvPr id="15" name="TextBox 14">
            <a:extLst>
              <a:ext uri="{FF2B5EF4-FFF2-40B4-BE49-F238E27FC236}">
                <a16:creationId xmlns:a16="http://schemas.microsoft.com/office/drawing/2014/main" id="{FC802CF0-0BB8-459C-9EE4-8411DFAB67BE}"/>
              </a:ext>
            </a:extLst>
          </p:cNvPr>
          <p:cNvSpPr txBox="1"/>
          <p:nvPr/>
        </p:nvSpPr>
        <p:spPr>
          <a:xfrm>
            <a:off x="398539" y="6387440"/>
            <a:ext cx="5930342" cy="338554"/>
          </a:xfrm>
          <a:prstGeom prst="rect">
            <a:avLst/>
          </a:prstGeom>
          <a:noFill/>
        </p:spPr>
        <p:txBody>
          <a:bodyPr wrap="square">
            <a:spAutoFit/>
          </a:bodyPr>
          <a:lstStyle/>
          <a:p>
            <a:r>
              <a:rPr lang="en-US" sz="1600" dirty="0" err="1">
                <a:latin typeface="Arial" panose="020B0604020202020204" pitchFamily="34" charset="0"/>
                <a:ea typeface="Verdana" panose="020B0604030504040204" pitchFamily="34" charset="0"/>
                <a:cs typeface="Arial" panose="020B0604020202020204" pitchFamily="34" charset="0"/>
              </a:rPr>
              <a:t>Kolossváry</a:t>
            </a:r>
            <a:r>
              <a:rPr lang="en-US" sz="1600" dirty="0">
                <a:latin typeface="Arial" panose="020B0604020202020204" pitchFamily="34" charset="0"/>
                <a:ea typeface="Verdana" panose="020B0604030504040204" pitchFamily="34" charset="0"/>
                <a:cs typeface="Arial" panose="020B0604020202020204" pitchFamily="34" charset="0"/>
              </a:rPr>
              <a:t> et al. CROI 2024 Oral Abstract</a:t>
            </a:r>
          </a:p>
        </p:txBody>
      </p:sp>
      <p:sp>
        <p:nvSpPr>
          <p:cNvPr id="16" name="Rectangle 15">
            <a:extLst>
              <a:ext uri="{FF2B5EF4-FFF2-40B4-BE49-F238E27FC236}">
                <a16:creationId xmlns:a16="http://schemas.microsoft.com/office/drawing/2014/main" id="{E16B3986-559C-A0C9-1CED-F5DB887A1BD9}"/>
              </a:ext>
            </a:extLst>
          </p:cNvPr>
          <p:cNvSpPr/>
          <p:nvPr/>
        </p:nvSpPr>
        <p:spPr>
          <a:xfrm>
            <a:off x="801810" y="5410584"/>
            <a:ext cx="5355147" cy="786055"/>
          </a:xfrm>
          <a:prstGeom prst="rect">
            <a:avLst/>
          </a:prstGeom>
          <a:solidFill>
            <a:schemeClr val="accent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LDL decreased by 32.7% </a:t>
            </a:r>
          </a:p>
          <a:p>
            <a:pPr algn="ctr"/>
            <a:r>
              <a:rPr lang="en-US" sz="2400" dirty="0">
                <a:latin typeface="Arial" panose="020B0604020202020204" pitchFamily="34" charset="0"/>
                <a:cs typeface="Arial" panose="020B0604020202020204" pitchFamily="34" charset="0"/>
              </a:rPr>
              <a:t>[95% CI: -38.3%; -27.1%, p&lt;0.001]</a:t>
            </a:r>
          </a:p>
        </p:txBody>
      </p:sp>
      <p:sp>
        <p:nvSpPr>
          <p:cNvPr id="17" name="Rectangle 16">
            <a:extLst>
              <a:ext uri="{FF2B5EF4-FFF2-40B4-BE49-F238E27FC236}">
                <a16:creationId xmlns:a16="http://schemas.microsoft.com/office/drawing/2014/main" id="{7BF15560-2EFC-7544-61C7-B6FC13F37DAE}"/>
              </a:ext>
            </a:extLst>
          </p:cNvPr>
          <p:cNvSpPr/>
          <p:nvPr/>
        </p:nvSpPr>
        <p:spPr>
          <a:xfrm>
            <a:off x="6328881" y="5410584"/>
            <a:ext cx="5708006" cy="786055"/>
          </a:xfrm>
          <a:prstGeom prst="rect">
            <a:avLst/>
          </a:prstGeom>
          <a:solidFill>
            <a:schemeClr val="accent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However, LDL change not  associated with NCP volume change</a:t>
            </a:r>
          </a:p>
        </p:txBody>
      </p:sp>
    </p:spTree>
    <p:extLst>
      <p:ext uri="{BB962C8B-B14F-4D97-AF65-F5344CB8AC3E}">
        <p14:creationId xmlns:p14="http://schemas.microsoft.com/office/powerpoint/2010/main" val="1727034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5126B-0170-3D01-90BD-6B69FE17A102}"/>
              </a:ext>
            </a:extLst>
          </p:cNvPr>
          <p:cNvSpPr>
            <a:spLocks noGrp="1"/>
          </p:cNvSpPr>
          <p:nvPr>
            <p:ph type="body" sz="quarter" idx="10"/>
          </p:nvPr>
        </p:nvSpPr>
        <p:spPr/>
        <p:txBody>
          <a:bodyPr>
            <a:normAutofit fontScale="85000" lnSpcReduction="10000"/>
          </a:bodyPr>
          <a:lstStyle/>
          <a:p>
            <a:r>
              <a:rPr lang="en-US" dirty="0"/>
              <a:t>Statin Effects on Plaque – Mediation Analysis</a:t>
            </a:r>
          </a:p>
        </p:txBody>
      </p:sp>
      <p:grpSp>
        <p:nvGrpSpPr>
          <p:cNvPr id="4" name="Group 3">
            <a:extLst>
              <a:ext uri="{FF2B5EF4-FFF2-40B4-BE49-F238E27FC236}">
                <a16:creationId xmlns:a16="http://schemas.microsoft.com/office/drawing/2014/main" id="{BC02A180-1525-92E4-5AEB-843AA263CA8A}"/>
              </a:ext>
            </a:extLst>
          </p:cNvPr>
          <p:cNvGrpSpPr/>
          <p:nvPr/>
        </p:nvGrpSpPr>
        <p:grpSpPr>
          <a:xfrm>
            <a:off x="653255" y="1856004"/>
            <a:ext cx="4538393" cy="4020672"/>
            <a:chOff x="653255" y="1293293"/>
            <a:chExt cx="4538393" cy="4020672"/>
          </a:xfrm>
        </p:grpSpPr>
        <p:pic>
          <p:nvPicPr>
            <p:cNvPr id="5" name="Picture 4">
              <a:extLst>
                <a:ext uri="{FF2B5EF4-FFF2-40B4-BE49-F238E27FC236}">
                  <a16:creationId xmlns:a16="http://schemas.microsoft.com/office/drawing/2014/main" id="{643B8293-2709-A841-5EAC-AE0A72A99EE8}"/>
                </a:ext>
              </a:extLst>
            </p:cNvPr>
            <p:cNvPicPr>
              <a:picLocks noChangeAspect="1"/>
            </p:cNvPicPr>
            <p:nvPr/>
          </p:nvPicPr>
          <p:blipFill rotWithShape="1">
            <a:blip r:embed="rId2">
              <a:extLst>
                <a:ext uri="{28A0092B-C50C-407E-A947-70E740481C1C}">
                  <a14:useLocalDpi xmlns:a14="http://schemas.microsoft.com/office/drawing/2010/main" val="0"/>
                </a:ext>
              </a:extLst>
            </a:blip>
            <a:srcRect l="32282" t="22205" r="33859" b="17801"/>
            <a:stretch/>
          </p:blipFill>
          <p:spPr>
            <a:xfrm>
              <a:off x="653255" y="1293293"/>
              <a:ext cx="4538393" cy="4020672"/>
            </a:xfrm>
            <a:prstGeom prst="rect">
              <a:avLst/>
            </a:prstGeom>
          </p:spPr>
        </p:pic>
        <p:sp>
          <p:nvSpPr>
            <p:cNvPr id="6" name="Rectangle 5">
              <a:extLst>
                <a:ext uri="{FF2B5EF4-FFF2-40B4-BE49-F238E27FC236}">
                  <a16:creationId xmlns:a16="http://schemas.microsoft.com/office/drawing/2014/main" id="{108DA235-6AA4-E39A-BFFD-60E8B7B4A5F3}"/>
                </a:ext>
              </a:extLst>
            </p:cNvPr>
            <p:cNvSpPr/>
            <p:nvPr/>
          </p:nvSpPr>
          <p:spPr>
            <a:xfrm>
              <a:off x="3956406" y="4492418"/>
              <a:ext cx="745958" cy="4211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2E4F7F-143A-0CF7-280D-996150A896CA}"/>
                </a:ext>
              </a:extLst>
            </p:cNvPr>
            <p:cNvSpPr/>
            <p:nvPr/>
          </p:nvSpPr>
          <p:spPr>
            <a:xfrm>
              <a:off x="2571279" y="3195289"/>
              <a:ext cx="662152" cy="35735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B5F658BA-F879-51DC-2342-A927924AA822}"/>
              </a:ext>
            </a:extLst>
          </p:cNvPr>
          <p:cNvSpPr/>
          <p:nvPr/>
        </p:nvSpPr>
        <p:spPr>
          <a:xfrm>
            <a:off x="783771" y="1485391"/>
            <a:ext cx="4280598" cy="4002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latin typeface="Arial" panose="020B0604020202020204" pitchFamily="34" charset="0"/>
                <a:cs typeface="Arial" panose="020B0604020202020204" pitchFamily="34" charset="0"/>
              </a:rPr>
              <a:t>Multivariable mediation model</a:t>
            </a:r>
          </a:p>
        </p:txBody>
      </p:sp>
      <p:graphicFrame>
        <p:nvGraphicFramePr>
          <p:cNvPr id="9" name="Table 8">
            <a:extLst>
              <a:ext uri="{FF2B5EF4-FFF2-40B4-BE49-F238E27FC236}">
                <a16:creationId xmlns:a16="http://schemas.microsoft.com/office/drawing/2014/main" id="{8DC40CD5-11BA-3B19-600A-649284733F03}"/>
              </a:ext>
            </a:extLst>
          </p:cNvPr>
          <p:cNvGraphicFramePr>
            <a:graphicFrameLocks noGrp="1"/>
          </p:cNvGraphicFramePr>
          <p:nvPr>
            <p:extLst>
              <p:ext uri="{D42A27DB-BD31-4B8C-83A1-F6EECF244321}">
                <p14:modId xmlns:p14="http://schemas.microsoft.com/office/powerpoint/2010/main" val="2761583586"/>
              </p:ext>
            </p:extLst>
          </p:nvPr>
        </p:nvGraphicFramePr>
        <p:xfrm>
          <a:off x="5372324" y="1485391"/>
          <a:ext cx="6315661" cy="2914862"/>
        </p:xfrm>
        <a:graphic>
          <a:graphicData uri="http://schemas.openxmlformats.org/drawingml/2006/table">
            <a:tbl>
              <a:tblPr firstRow="1" bandRow="1">
                <a:tableStyleId>{7E9639D4-E3E2-4D34-9284-5A2195B3D0D7}</a:tableStyleId>
              </a:tblPr>
              <a:tblGrid>
                <a:gridCol w="1367319">
                  <a:extLst>
                    <a:ext uri="{9D8B030D-6E8A-4147-A177-3AD203B41FA5}">
                      <a16:colId xmlns:a16="http://schemas.microsoft.com/office/drawing/2014/main" val="2604001518"/>
                    </a:ext>
                  </a:extLst>
                </a:gridCol>
                <a:gridCol w="1518396">
                  <a:extLst>
                    <a:ext uri="{9D8B030D-6E8A-4147-A177-3AD203B41FA5}">
                      <a16:colId xmlns:a16="http://schemas.microsoft.com/office/drawing/2014/main" val="2223761791"/>
                    </a:ext>
                  </a:extLst>
                </a:gridCol>
                <a:gridCol w="1572623">
                  <a:extLst>
                    <a:ext uri="{9D8B030D-6E8A-4147-A177-3AD203B41FA5}">
                      <a16:colId xmlns:a16="http://schemas.microsoft.com/office/drawing/2014/main" val="3917745063"/>
                    </a:ext>
                  </a:extLst>
                </a:gridCol>
                <a:gridCol w="1857323">
                  <a:extLst>
                    <a:ext uri="{9D8B030D-6E8A-4147-A177-3AD203B41FA5}">
                      <a16:colId xmlns:a16="http://schemas.microsoft.com/office/drawing/2014/main" val="587012173"/>
                    </a:ext>
                  </a:extLst>
                </a:gridCol>
              </a:tblGrid>
              <a:tr h="395464">
                <a:tc rowSpan="2">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Variable</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58186" marR="158186" marT="79093" marB="79093" anchor="ctr">
                    <a:lnR w="12700" cap="flat" cmpd="sng" algn="ctr">
                      <a:solidFill>
                        <a:schemeClr val="tx1"/>
                      </a:solidFill>
                      <a:prstDash val="solid"/>
                      <a:round/>
                      <a:headEnd type="none" w="med" len="med"/>
                      <a:tailEnd type="none" w="med" len="med"/>
                    </a:lnR>
                  </a:tcPr>
                </a:tc>
                <a:tc gridSpan="3">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Multivariable mediation model</a:t>
                      </a:r>
                    </a:p>
                  </a:txBody>
                  <a:tcPr marL="158186" marR="158186" marT="79093" marB="790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2671173444"/>
                  </a:ext>
                </a:extLst>
              </a:tr>
              <a:tr h="843656">
                <a:tc vMerge="1">
                  <a:txBody>
                    <a:bodyPr/>
                    <a:lstStyle/>
                    <a:p>
                      <a:endParaRPr lang="hu-HU"/>
                    </a:p>
                  </a:txBody>
                  <a:tcPr/>
                </a:tc>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 change in NCP</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95% Confidence interval</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solidFill>
                      <a:schemeClr val="bg1">
                        <a:lumMod val="95000"/>
                      </a:schemeClr>
                    </a:solidFill>
                  </a:tcPr>
                </a:tc>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Proportion mediated</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431775656"/>
                  </a:ext>
                </a:extLst>
              </a:tr>
              <a:tr h="395464">
                <a:tc>
                  <a:txBody>
                    <a:bodyPr/>
                    <a:lstStyle/>
                    <a:p>
                      <a:pPr marL="66675" marR="0" indent="0">
                        <a:spcBef>
                          <a:spcPts val="0"/>
                        </a:spcBef>
                        <a:spcAft>
                          <a:spcPts val="0"/>
                        </a:spcAft>
                        <a:tabLst/>
                      </a:pPr>
                      <a:r>
                        <a:rPr lang="en-US" sz="2000" kern="100" dirty="0">
                          <a:effectLst/>
                          <a:latin typeface="Arial" panose="020B0604020202020204" pitchFamily="34" charset="0"/>
                          <a:cs typeface="Arial" panose="020B0604020202020204" pitchFamily="34" charset="0"/>
                        </a:rPr>
                        <a:t>LDL</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0.8</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kern="100">
                          <a:effectLst/>
                          <a:latin typeface="Arial" panose="020B0604020202020204" pitchFamily="34" charset="0"/>
                          <a:cs typeface="Arial" panose="020B0604020202020204" pitchFamily="34" charset="0"/>
                        </a:rPr>
                        <a:t>[-7.5; 9.8]</a:t>
                      </a:r>
                      <a:endParaRPr lang="en-US" sz="2000" kern="10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tc>
                <a:tc>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5.8%</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72164282"/>
                  </a:ext>
                </a:extLst>
              </a:tr>
              <a:tr h="395464">
                <a:tc>
                  <a:txBody>
                    <a:bodyPr/>
                    <a:lstStyle/>
                    <a:p>
                      <a:pPr marL="66675" marR="0" indent="0">
                        <a:spcBef>
                          <a:spcPts val="0"/>
                        </a:spcBef>
                        <a:spcAft>
                          <a:spcPts val="0"/>
                        </a:spcAft>
                        <a:tabLst/>
                      </a:pPr>
                      <a:r>
                        <a:rPr lang="en-US" sz="2000" kern="100" dirty="0">
                          <a:effectLst/>
                          <a:latin typeface="Arial" panose="020B0604020202020204" pitchFamily="34" charset="0"/>
                          <a:cs typeface="Arial" panose="020B0604020202020204" pitchFamily="34" charset="0"/>
                        </a:rPr>
                        <a:t>ANGPTL3</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-0.1</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kern="100">
                          <a:effectLst/>
                          <a:latin typeface="Arial" panose="020B0604020202020204" pitchFamily="34" charset="0"/>
                          <a:cs typeface="Arial" panose="020B0604020202020204" pitchFamily="34" charset="0"/>
                        </a:rPr>
                        <a:t>[-4.2; 3.9]</a:t>
                      </a:r>
                      <a:endParaRPr lang="en-US" sz="2000" kern="10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tc>
                <a:tc>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-0.6%</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926772"/>
                  </a:ext>
                </a:extLst>
              </a:tr>
              <a:tr h="395464">
                <a:tc>
                  <a:txBody>
                    <a:bodyPr/>
                    <a:lstStyle/>
                    <a:p>
                      <a:pPr marL="66675" marR="0" indent="0">
                        <a:spcBef>
                          <a:spcPts val="0"/>
                        </a:spcBef>
                        <a:spcAft>
                          <a:spcPts val="0"/>
                        </a:spcAft>
                        <a:tabLst/>
                      </a:pPr>
                      <a:r>
                        <a:rPr lang="en-US" sz="2000" kern="100" dirty="0">
                          <a:effectLst/>
                          <a:latin typeface="Arial" panose="020B0604020202020204" pitchFamily="34" charset="0"/>
                          <a:cs typeface="Arial" panose="020B0604020202020204" pitchFamily="34" charset="0"/>
                        </a:rPr>
                        <a:t>MBL2</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000" kern="100">
                          <a:effectLst/>
                          <a:latin typeface="Arial" panose="020B0604020202020204" pitchFamily="34" charset="0"/>
                          <a:cs typeface="Arial" panose="020B0604020202020204" pitchFamily="34" charset="0"/>
                        </a:rPr>
                        <a:t>2.0</a:t>
                      </a:r>
                      <a:endParaRPr lang="en-US"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kern="100">
                          <a:effectLst/>
                          <a:latin typeface="Arial" panose="020B0604020202020204" pitchFamily="34" charset="0"/>
                          <a:cs typeface="Arial" panose="020B0604020202020204" pitchFamily="34" charset="0"/>
                        </a:rPr>
                        <a:t>[-0.7; 6.7]</a:t>
                      </a:r>
                      <a:endParaRPr lang="en-US" sz="2000" kern="10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tc>
                <a:tc>
                  <a:txBody>
                    <a:bodyPr/>
                    <a:lstStyle/>
                    <a:p>
                      <a:pPr marL="0" marR="0" algn="ctr">
                        <a:spcBef>
                          <a:spcPts val="0"/>
                        </a:spcBef>
                        <a:spcAft>
                          <a:spcPts val="0"/>
                        </a:spcAft>
                      </a:pPr>
                      <a:r>
                        <a:rPr lang="en-US" sz="2000" kern="100" dirty="0">
                          <a:effectLst/>
                          <a:latin typeface="Arial" panose="020B0604020202020204" pitchFamily="34" charset="0"/>
                          <a:cs typeface="Arial" panose="020B0604020202020204" pitchFamily="34" charset="0"/>
                        </a:rPr>
                        <a:t>14.2%</a:t>
                      </a:r>
                      <a:endParaRPr lang="en-US"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1654455"/>
                  </a:ext>
                </a:extLst>
              </a:tr>
              <a:tr h="421828">
                <a:tc>
                  <a:txBody>
                    <a:bodyPr/>
                    <a:lstStyle/>
                    <a:p>
                      <a:pPr marL="66675" marR="0" indent="0">
                        <a:spcBef>
                          <a:spcPts val="0"/>
                        </a:spcBef>
                        <a:spcAft>
                          <a:spcPts val="0"/>
                        </a:spcAft>
                        <a:tabLst/>
                      </a:pPr>
                      <a:r>
                        <a:rPr lang="en-US" sz="2000" kern="100" dirty="0">
                          <a:solidFill>
                            <a:srgbClr val="FF0000"/>
                          </a:solidFill>
                          <a:effectLst/>
                          <a:latin typeface="Arial" panose="020B0604020202020204" pitchFamily="34" charset="0"/>
                          <a:cs typeface="Arial" panose="020B0604020202020204" pitchFamily="34" charset="0"/>
                        </a:rPr>
                        <a:t>PCOLCE</a:t>
                      </a:r>
                      <a:endParaRPr lang="en-US" sz="2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000" kern="100" dirty="0">
                          <a:solidFill>
                            <a:srgbClr val="FF0000"/>
                          </a:solidFill>
                          <a:effectLst/>
                          <a:latin typeface="Arial" panose="020B0604020202020204" pitchFamily="34" charset="0"/>
                          <a:cs typeface="Arial" panose="020B0604020202020204" pitchFamily="34" charset="0"/>
                        </a:rPr>
                        <a:t>-11.4</a:t>
                      </a:r>
                      <a:endParaRPr lang="en-US" sz="2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kern="100" dirty="0">
                          <a:solidFill>
                            <a:srgbClr val="FF0000"/>
                          </a:solidFill>
                          <a:effectLst/>
                          <a:latin typeface="Arial" panose="020B0604020202020204" pitchFamily="34" charset="0"/>
                          <a:cs typeface="Arial" panose="020B0604020202020204" pitchFamily="34" charset="0"/>
                        </a:rPr>
                        <a:t>[-22.7; -1.2]</a:t>
                      </a:r>
                      <a:endParaRPr lang="en-US" sz="2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tc>
                <a:tc>
                  <a:txBody>
                    <a:bodyPr/>
                    <a:lstStyle/>
                    <a:p>
                      <a:pPr marL="0" marR="0" algn="ctr">
                        <a:spcBef>
                          <a:spcPts val="0"/>
                        </a:spcBef>
                        <a:spcAft>
                          <a:spcPts val="0"/>
                        </a:spcAft>
                      </a:pPr>
                      <a:r>
                        <a:rPr lang="en-US" sz="2000" kern="100" dirty="0">
                          <a:solidFill>
                            <a:srgbClr val="FF0000"/>
                          </a:solidFill>
                          <a:effectLst/>
                          <a:latin typeface="Arial" panose="020B0604020202020204" pitchFamily="34" charset="0"/>
                          <a:cs typeface="Arial" panose="020B0604020202020204" pitchFamily="34" charset="0"/>
                        </a:rPr>
                        <a:t>-83.8%</a:t>
                      </a:r>
                      <a:endParaRPr lang="en-US" sz="2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118639" marR="118639"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0470216"/>
                  </a:ext>
                </a:extLst>
              </a:tr>
            </a:tbl>
          </a:graphicData>
        </a:graphic>
      </p:graphicFrame>
      <p:sp>
        <p:nvSpPr>
          <p:cNvPr id="10" name="Rectangle 9">
            <a:extLst>
              <a:ext uri="{FF2B5EF4-FFF2-40B4-BE49-F238E27FC236}">
                <a16:creationId xmlns:a16="http://schemas.microsoft.com/office/drawing/2014/main" id="{8CD6AE66-5FAE-E890-1F64-1281A985DBF7}"/>
              </a:ext>
            </a:extLst>
          </p:cNvPr>
          <p:cNvSpPr/>
          <p:nvPr/>
        </p:nvSpPr>
        <p:spPr>
          <a:xfrm>
            <a:off x="5475408" y="4752643"/>
            <a:ext cx="6315661" cy="1239931"/>
          </a:xfrm>
          <a:prstGeom prst="rect">
            <a:avLst/>
          </a:prstGeom>
          <a:solidFill>
            <a:schemeClr val="accent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84% of the total effect of statins on NCP volume change was</a:t>
            </a:r>
          </a:p>
          <a:p>
            <a:pPr algn="ctr"/>
            <a:r>
              <a:rPr lang="en-US" sz="2400" dirty="0">
                <a:latin typeface="Arial" panose="020B0604020202020204" pitchFamily="34" charset="0"/>
                <a:cs typeface="Arial" panose="020B0604020202020204" pitchFamily="34" charset="0"/>
              </a:rPr>
              <a:t>mediated through PCOLCE</a:t>
            </a:r>
          </a:p>
        </p:txBody>
      </p:sp>
      <p:sp>
        <p:nvSpPr>
          <p:cNvPr id="2" name="TextBox 1">
            <a:extLst>
              <a:ext uri="{FF2B5EF4-FFF2-40B4-BE49-F238E27FC236}">
                <a16:creationId xmlns:a16="http://schemas.microsoft.com/office/drawing/2014/main" id="{16DE0EDD-B992-6F7E-FEDF-57F0DA00D2D6}"/>
              </a:ext>
            </a:extLst>
          </p:cNvPr>
          <p:cNvSpPr txBox="1"/>
          <p:nvPr/>
        </p:nvSpPr>
        <p:spPr>
          <a:xfrm>
            <a:off x="398539" y="6387440"/>
            <a:ext cx="5930342" cy="338554"/>
          </a:xfrm>
          <a:prstGeom prst="rect">
            <a:avLst/>
          </a:prstGeom>
          <a:noFill/>
        </p:spPr>
        <p:txBody>
          <a:bodyPr wrap="square">
            <a:spAutoFit/>
          </a:bodyPr>
          <a:lstStyle/>
          <a:p>
            <a:r>
              <a:rPr lang="en-US" sz="1600" dirty="0" err="1">
                <a:latin typeface="Arial" panose="020B0604020202020204" pitchFamily="34" charset="0"/>
                <a:ea typeface="Verdana" panose="020B0604030504040204" pitchFamily="34" charset="0"/>
                <a:cs typeface="Arial" panose="020B0604020202020204" pitchFamily="34" charset="0"/>
              </a:rPr>
              <a:t>Kolossváry</a:t>
            </a:r>
            <a:r>
              <a:rPr lang="en-US" sz="1600" dirty="0">
                <a:latin typeface="Arial" panose="020B0604020202020204" pitchFamily="34" charset="0"/>
                <a:ea typeface="Verdana" panose="020B0604030504040204" pitchFamily="34" charset="0"/>
                <a:cs typeface="Arial" panose="020B0604020202020204" pitchFamily="34" charset="0"/>
              </a:rPr>
              <a:t> et al. CROI 2024 Oral Abstract</a:t>
            </a:r>
          </a:p>
        </p:txBody>
      </p:sp>
    </p:spTree>
    <p:extLst>
      <p:ext uri="{BB962C8B-B14F-4D97-AF65-F5344CB8AC3E}">
        <p14:creationId xmlns:p14="http://schemas.microsoft.com/office/powerpoint/2010/main" val="2234607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3A9AC3-EB86-E4D0-C9BF-5418F91B5B24}"/>
              </a:ext>
            </a:extLst>
          </p:cNvPr>
          <p:cNvSpPr>
            <a:spLocks noGrp="1"/>
          </p:cNvSpPr>
          <p:nvPr>
            <p:ph sz="quarter" idx="11"/>
          </p:nvPr>
        </p:nvSpPr>
        <p:spPr/>
        <p:txBody>
          <a:bodyPr>
            <a:normAutofit/>
          </a:bodyPr>
          <a:lstStyle/>
          <a:p>
            <a:r>
              <a:rPr lang="en-US" sz="2400" dirty="0"/>
              <a:t>Guideline changes</a:t>
            </a:r>
          </a:p>
          <a:p>
            <a:r>
              <a:rPr lang="en-US" sz="2400" dirty="0">
                <a:solidFill>
                  <a:schemeClr val="bg1"/>
                </a:solidFill>
              </a:rPr>
              <a:t>Who is minding the shop?</a:t>
            </a:r>
          </a:p>
          <a:p>
            <a:r>
              <a:rPr lang="en-US" sz="2400" dirty="0">
                <a:solidFill>
                  <a:schemeClr val="bg1"/>
                </a:solidFill>
              </a:rPr>
              <a:t>Access to statins for primary prevention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965AD9C6-84DA-0D72-F337-F89166E5C11D}"/>
              </a:ext>
            </a:extLst>
          </p:cNvPr>
          <p:cNvSpPr>
            <a:spLocks noGrp="1"/>
          </p:cNvSpPr>
          <p:nvPr>
            <p:ph type="body" sz="quarter" idx="10"/>
          </p:nvPr>
        </p:nvSpPr>
        <p:spPr/>
        <p:txBody>
          <a:bodyPr/>
          <a:lstStyle/>
          <a:p>
            <a:r>
              <a:rPr lang="en-US" dirty="0"/>
              <a:t>Where do we go from here?</a:t>
            </a:r>
          </a:p>
        </p:txBody>
      </p:sp>
    </p:spTree>
    <p:extLst>
      <p:ext uri="{BB962C8B-B14F-4D97-AF65-F5344CB8AC3E}">
        <p14:creationId xmlns:p14="http://schemas.microsoft.com/office/powerpoint/2010/main" val="149043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5AD9C6-84DA-0D72-F337-F89166E5C11D}"/>
              </a:ext>
            </a:extLst>
          </p:cNvPr>
          <p:cNvSpPr>
            <a:spLocks noGrp="1"/>
          </p:cNvSpPr>
          <p:nvPr>
            <p:ph type="body" sz="quarter" idx="10"/>
          </p:nvPr>
        </p:nvSpPr>
        <p:spPr/>
        <p:txBody>
          <a:bodyPr/>
          <a:lstStyle/>
          <a:p>
            <a:r>
              <a:rPr lang="en-US" dirty="0"/>
              <a:t>Where do we go from here?</a:t>
            </a:r>
          </a:p>
        </p:txBody>
      </p:sp>
      <p:graphicFrame>
        <p:nvGraphicFramePr>
          <p:cNvPr id="4" name="Table 3">
            <a:extLst>
              <a:ext uri="{FF2B5EF4-FFF2-40B4-BE49-F238E27FC236}">
                <a16:creationId xmlns:a16="http://schemas.microsoft.com/office/drawing/2014/main" id="{99A45165-0C46-2497-46C8-ED64FB7775DE}"/>
              </a:ext>
            </a:extLst>
          </p:cNvPr>
          <p:cNvGraphicFramePr>
            <a:graphicFrameLocks noGrp="1"/>
          </p:cNvGraphicFramePr>
          <p:nvPr>
            <p:extLst>
              <p:ext uri="{D42A27DB-BD31-4B8C-83A1-F6EECF244321}">
                <p14:modId xmlns:p14="http://schemas.microsoft.com/office/powerpoint/2010/main" val="496694107"/>
              </p:ext>
            </p:extLst>
          </p:nvPr>
        </p:nvGraphicFramePr>
        <p:xfrm>
          <a:off x="713282" y="1350336"/>
          <a:ext cx="10723540" cy="4851400"/>
        </p:xfrm>
        <a:graphic>
          <a:graphicData uri="http://schemas.openxmlformats.org/drawingml/2006/table">
            <a:tbl>
              <a:tblPr firstRow="1" bandRow="1">
                <a:tableStyleId>{5C22544A-7EE6-4342-B048-85BDC9FD1C3A}</a:tableStyleId>
              </a:tblPr>
              <a:tblGrid>
                <a:gridCol w="5361770">
                  <a:extLst>
                    <a:ext uri="{9D8B030D-6E8A-4147-A177-3AD203B41FA5}">
                      <a16:colId xmlns:a16="http://schemas.microsoft.com/office/drawing/2014/main" val="3946842569"/>
                    </a:ext>
                  </a:extLst>
                </a:gridCol>
                <a:gridCol w="5361770">
                  <a:extLst>
                    <a:ext uri="{9D8B030D-6E8A-4147-A177-3AD203B41FA5}">
                      <a16:colId xmlns:a16="http://schemas.microsoft.com/office/drawing/2014/main" val="533988747"/>
                    </a:ext>
                  </a:extLst>
                </a:gridCol>
              </a:tblGrid>
              <a:tr h="370840">
                <a:tc>
                  <a:txBody>
                    <a:bodyPr/>
                    <a:lstStyle/>
                    <a:p>
                      <a:r>
                        <a:rPr lang="en-US" dirty="0">
                          <a:latin typeface="Arial" panose="020B0604020202020204" pitchFamily="34" charset="0"/>
                          <a:cs typeface="Arial" panose="020B0604020202020204" pitchFamily="34" charset="0"/>
                        </a:rPr>
                        <a:t>British HIV Association </a:t>
                      </a:r>
                    </a:p>
                  </a:txBody>
                  <a:tcPr/>
                </a:tc>
                <a:tc>
                  <a:txBody>
                    <a:bodyPr/>
                    <a:lstStyle/>
                    <a:p>
                      <a:r>
                        <a:rPr lang="en-US" dirty="0">
                          <a:solidFill>
                            <a:srgbClr val="0E6FC6"/>
                          </a:solidFill>
                          <a:latin typeface="Arial" panose="020B0604020202020204" pitchFamily="34" charset="0"/>
                          <a:cs typeface="Arial" panose="020B0604020202020204" pitchFamily="34" charset="0"/>
                        </a:rPr>
                        <a:t>Dept Health &amp; Human Services endorsed by ACC, AHA and HIV Medicine Association</a:t>
                      </a:r>
                    </a:p>
                  </a:txBody>
                  <a:tcPr/>
                </a:tc>
                <a:extLst>
                  <a:ext uri="{0D108BD9-81ED-4DB2-BD59-A6C34878D82A}">
                    <a16:rowId xmlns:a16="http://schemas.microsoft.com/office/drawing/2014/main" val="105320142"/>
                  </a:ext>
                </a:extLst>
              </a:tr>
              <a:tr h="370840">
                <a:tc>
                  <a:txBody>
                    <a:bodyPr/>
                    <a:lstStyle/>
                    <a:p>
                      <a:r>
                        <a:rPr lang="en-US" dirty="0">
                          <a:latin typeface="Arial" panose="020B0604020202020204" pitchFamily="34" charset="0"/>
                          <a:cs typeface="Arial" panose="020B0604020202020204" pitchFamily="34" charset="0"/>
                        </a:rPr>
                        <a:t>November 2023</a:t>
                      </a:r>
                    </a:p>
                  </a:txBody>
                  <a:tcPr/>
                </a:tc>
                <a:tc>
                  <a:txBody>
                    <a:bodyPr/>
                    <a:lstStyle/>
                    <a:p>
                      <a:r>
                        <a:rPr lang="en-US" dirty="0">
                          <a:solidFill>
                            <a:srgbClr val="CCD5EA"/>
                          </a:solidFill>
                          <a:latin typeface="Arial" panose="020B0604020202020204" pitchFamily="34" charset="0"/>
                          <a:cs typeface="Arial" panose="020B0604020202020204" pitchFamily="34" charset="0"/>
                        </a:rPr>
                        <a:t>Feb 2024</a:t>
                      </a:r>
                    </a:p>
                  </a:txBody>
                  <a:tcPr/>
                </a:tc>
                <a:extLst>
                  <a:ext uri="{0D108BD9-81ED-4DB2-BD59-A6C34878D82A}">
                    <a16:rowId xmlns:a16="http://schemas.microsoft.com/office/drawing/2014/main" val="3145561321"/>
                  </a:ext>
                </a:extLst>
              </a:tr>
              <a:tr h="370840">
                <a:tc>
                  <a:txBody>
                    <a:bodyPr/>
                    <a:lstStyle/>
                    <a:p>
                      <a:pPr marL="0" indent="0">
                        <a:buFont typeface="Arial" panose="020B0604020202020204" pitchFamily="34" charset="0"/>
                        <a:buNone/>
                      </a:pPr>
                      <a:r>
                        <a:rPr lang="en-US" sz="1800" b="1" u="sng" dirty="0">
                          <a:latin typeface="Arial" panose="020B0604020202020204" pitchFamily="34" charset="0"/>
                          <a:cs typeface="Arial" panose="020B0604020202020204" pitchFamily="34" charset="0"/>
                        </a:rPr>
                        <a:t>All </a:t>
                      </a:r>
                      <a:r>
                        <a:rPr lang="en-US" sz="1800" b="1" u="sng" dirty="0">
                          <a:latin typeface="Arial" panose="020B0604020202020204" pitchFamily="34" charset="0"/>
                          <a:ea typeface="Verdana" panose="020B0604030504040204" pitchFamily="34" charset="0"/>
                          <a:cs typeface="Arial" panose="020B0604020202020204" pitchFamily="34" charset="0"/>
                        </a:rPr>
                        <a:t>people living with HIV &gt;=40 years </a:t>
                      </a:r>
                      <a:r>
                        <a:rPr lang="en-US" sz="1800" dirty="0">
                          <a:latin typeface="Arial" panose="020B0604020202020204" pitchFamily="34" charset="0"/>
                          <a:ea typeface="Verdana" panose="020B0604030504040204" pitchFamily="34" charset="0"/>
                          <a:cs typeface="Arial" panose="020B0604020202020204" pitchFamily="34" charset="0"/>
                        </a:rPr>
                        <a:t>should be offered a statin for primary prevention of CVD irrespective of lipid profile or estimated CVD risk (Grade 1B). </a:t>
                      </a:r>
                      <a:endParaRPr lang="en-US" dirty="0">
                        <a:latin typeface="Arial" panose="020B0604020202020204" pitchFamily="34" charset="0"/>
                        <a:cs typeface="Arial" panose="020B0604020202020204" pitchFamily="34" charset="0"/>
                      </a:endParaRPr>
                    </a:p>
                  </a:txBody>
                  <a:tcPr/>
                </a:tc>
                <a:tc>
                  <a:txBody>
                    <a:bodyPr/>
                    <a:lstStyle/>
                    <a:p>
                      <a:r>
                        <a:rPr lang="en-US" sz="1800" b="1" i="0" u="sng" strike="noStrike" kern="1200" dirty="0">
                          <a:solidFill>
                            <a:srgbClr val="E7EBF5"/>
                          </a:solidFill>
                          <a:effectLst/>
                          <a:latin typeface="Arial" panose="020B0604020202020204" pitchFamily="34" charset="0"/>
                          <a:ea typeface="+mn-ea"/>
                          <a:cs typeface="Arial" panose="020B0604020202020204" pitchFamily="34" charset="0"/>
                        </a:rPr>
                        <a:t>Age 40–75 years, ASCVD risk 5 to &lt;20%</a:t>
                      </a:r>
                    </a:p>
                    <a:p>
                      <a:pPr marL="285750" indent="-285750">
                        <a:buFont typeface="Arial" panose="020B0604020202020204" pitchFamily="34" charset="0"/>
                        <a:buChar char="•"/>
                      </a:pP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recommends initiating at least moderate intensity statin therapy (</a:t>
                      </a:r>
                      <a:r>
                        <a:rPr lang="en-US" sz="1800" b="1" i="0" u="none" strike="noStrike" kern="1200" dirty="0">
                          <a:solidFill>
                            <a:srgbClr val="E7EBF5"/>
                          </a:solidFill>
                          <a:effectLst/>
                          <a:latin typeface="Arial" panose="020B0604020202020204" pitchFamily="34" charset="0"/>
                          <a:ea typeface="+mn-ea"/>
                          <a:cs typeface="Arial" panose="020B0604020202020204" pitchFamily="34" charset="0"/>
                        </a:rPr>
                        <a:t>AI</a:t>
                      </a: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a:t>
                      </a:r>
                    </a:p>
                    <a:p>
                      <a:pPr lvl="3"/>
                      <a:r>
                        <a:rPr lang="en-US" sz="1800" b="0" i="0" u="none" strike="noStrike" kern="1200" dirty="0" err="1">
                          <a:solidFill>
                            <a:srgbClr val="E7EBF5"/>
                          </a:solidFill>
                          <a:effectLst/>
                          <a:latin typeface="Arial" panose="020B0604020202020204" pitchFamily="34" charset="0"/>
                          <a:ea typeface="+mn-ea"/>
                          <a:cs typeface="Arial" panose="020B0604020202020204" pitchFamily="34" charset="0"/>
                        </a:rPr>
                        <a:t>Pitavastatin</a:t>
                      </a: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 4mg once daily (</a:t>
                      </a:r>
                      <a:r>
                        <a:rPr lang="en-US" sz="1800" b="1" i="0" u="none" strike="noStrike" kern="1200" dirty="0">
                          <a:solidFill>
                            <a:srgbClr val="E7EBF5"/>
                          </a:solidFill>
                          <a:effectLst/>
                          <a:latin typeface="Arial" panose="020B0604020202020204" pitchFamily="34" charset="0"/>
                          <a:ea typeface="+mn-ea"/>
                          <a:cs typeface="Arial" panose="020B0604020202020204" pitchFamily="34" charset="0"/>
                        </a:rPr>
                        <a:t>AI</a:t>
                      </a: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a:t>
                      </a:r>
                    </a:p>
                    <a:p>
                      <a:pPr lvl="3"/>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Atorvastatin 20mg once daily (</a:t>
                      </a:r>
                      <a:r>
                        <a:rPr lang="en-US" sz="1800" b="1" i="0" u="none" strike="noStrike" kern="1200" dirty="0">
                          <a:solidFill>
                            <a:srgbClr val="E7EBF5"/>
                          </a:solidFill>
                          <a:effectLst/>
                          <a:latin typeface="Arial" panose="020B0604020202020204" pitchFamily="34" charset="0"/>
                          <a:ea typeface="+mn-ea"/>
                          <a:cs typeface="Arial" panose="020B0604020202020204" pitchFamily="34" charset="0"/>
                        </a:rPr>
                        <a:t>AII</a:t>
                      </a: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a:t>
                      </a:r>
                    </a:p>
                    <a:p>
                      <a:pPr lvl="3"/>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Rosuvastatin 10mg once daily (</a:t>
                      </a:r>
                      <a:r>
                        <a:rPr lang="en-US" sz="1800" b="1" i="0" u="none" strike="noStrike" kern="1200" dirty="0">
                          <a:solidFill>
                            <a:srgbClr val="E7EBF5"/>
                          </a:solidFill>
                          <a:effectLst/>
                          <a:latin typeface="Arial" panose="020B0604020202020204" pitchFamily="34" charset="0"/>
                          <a:ea typeface="+mn-ea"/>
                          <a:cs typeface="Arial" panose="020B0604020202020204" pitchFamily="34" charset="0"/>
                        </a:rPr>
                        <a:t>AII</a:t>
                      </a:r>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a:t>
                      </a:r>
                    </a:p>
                  </a:txBody>
                  <a:tcPr/>
                </a:tc>
                <a:extLst>
                  <a:ext uri="{0D108BD9-81ED-4DB2-BD59-A6C34878D82A}">
                    <a16:rowId xmlns:a16="http://schemas.microsoft.com/office/drawing/2014/main" val="10612525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ea typeface="Verdana" panose="020B0604030504040204" pitchFamily="34" charset="0"/>
                          <a:cs typeface="Arial" panose="020B0604020202020204" pitchFamily="34" charset="0"/>
                        </a:rPr>
                        <a:t>&gt;=40 years with an estimated </a:t>
                      </a:r>
                      <a:r>
                        <a:rPr lang="en-US" sz="1800" b="1" u="sng" dirty="0">
                          <a:latin typeface="Arial" panose="020B0604020202020204" pitchFamily="34" charset="0"/>
                          <a:ea typeface="Verdana" panose="020B0604030504040204" pitchFamily="34" charset="0"/>
                          <a:cs typeface="Arial" panose="020B0604020202020204" pitchFamily="34" charset="0"/>
                        </a:rPr>
                        <a:t>10-year CVD risk of &gt;=5% are </a:t>
                      </a:r>
                      <a:r>
                        <a:rPr lang="en-US" sz="1800" b="1" u="sng" dirty="0" err="1">
                          <a:latin typeface="Arial" panose="020B0604020202020204" pitchFamily="34" charset="0"/>
                          <a:ea typeface="Verdana" panose="020B0604030504040204" pitchFamily="34" charset="0"/>
                          <a:cs typeface="Arial" panose="020B0604020202020204" pitchFamily="34" charset="0"/>
                        </a:rPr>
                        <a:t>prioritised</a:t>
                      </a:r>
                      <a:r>
                        <a:rPr lang="en-US" sz="1800" dirty="0">
                          <a:latin typeface="Arial" panose="020B0604020202020204" pitchFamily="34" charset="0"/>
                          <a:ea typeface="Verdana" panose="020B0604030504040204" pitchFamily="34" charset="0"/>
                          <a:cs typeface="Arial" panose="020B0604020202020204" pitchFamily="34" charset="0"/>
                        </a:rPr>
                        <a:t> for primary prevention with a statin (Good Practice Point).</a:t>
                      </a:r>
                      <a:endParaRPr lang="en-US" dirty="0">
                        <a:latin typeface="Arial" panose="020B0604020202020204" pitchFamily="34" charset="0"/>
                        <a:cs typeface="Arial" panose="020B0604020202020204" pitchFamily="34" charset="0"/>
                      </a:endParaRPr>
                    </a:p>
                  </a:txBody>
                  <a:tcPr/>
                </a:tc>
                <a:tc>
                  <a:txBody>
                    <a:bodyPr/>
                    <a:lstStyle/>
                    <a:p>
                      <a:pPr lvl="0"/>
                      <a:r>
                        <a:rPr lang="en-US" sz="1800" b="1" i="0" u="sng" strike="noStrike" kern="1200" dirty="0">
                          <a:solidFill>
                            <a:srgbClr val="CCD5EA"/>
                          </a:solidFill>
                          <a:effectLst/>
                          <a:latin typeface="Arial" panose="020B0604020202020204" pitchFamily="34" charset="0"/>
                          <a:ea typeface="+mn-ea"/>
                          <a:cs typeface="Arial" panose="020B0604020202020204" pitchFamily="34" charset="0"/>
                        </a:rPr>
                        <a:t>Age 40–75 years, ASCVD risk &lt;5%   </a:t>
                      </a:r>
                    </a:p>
                    <a:p>
                      <a:pPr marL="285750" lvl="0" indent="-285750">
                        <a:buFont typeface="Arial" panose="020B0604020202020204" pitchFamily="34" charset="0"/>
                        <a:buChar char="•"/>
                      </a:pPr>
                      <a:r>
                        <a:rPr lang="en-US" sz="1800" b="0" i="0" u="none" strike="noStrike" kern="1200" dirty="0">
                          <a:solidFill>
                            <a:srgbClr val="CCD5EA"/>
                          </a:solidFill>
                          <a:effectLst/>
                          <a:latin typeface="Arial" panose="020B0604020202020204" pitchFamily="34" charset="0"/>
                          <a:ea typeface="+mn-ea"/>
                          <a:cs typeface="Arial" panose="020B0604020202020204" pitchFamily="34" charset="0"/>
                        </a:rPr>
                        <a:t>at least moderate intensity statin therapy (</a:t>
                      </a:r>
                      <a:r>
                        <a:rPr lang="en-US" sz="1800" b="1" i="0" u="none" strike="noStrike" kern="1200" dirty="0">
                          <a:solidFill>
                            <a:srgbClr val="CCD5EA"/>
                          </a:solidFill>
                          <a:effectLst/>
                          <a:latin typeface="Arial" panose="020B0604020202020204" pitchFamily="34" charset="0"/>
                          <a:ea typeface="+mn-ea"/>
                          <a:cs typeface="Arial" panose="020B0604020202020204" pitchFamily="34" charset="0"/>
                        </a:rPr>
                        <a:t>CI</a:t>
                      </a:r>
                      <a:r>
                        <a:rPr lang="en-US" sz="1800" b="0" i="0" u="none" strike="noStrike" kern="1200" dirty="0">
                          <a:solidFill>
                            <a:srgbClr val="CCD5EA"/>
                          </a:solidFill>
                          <a:effectLst/>
                          <a:latin typeface="Arial" panose="020B0604020202020204" pitchFamily="34" charset="0"/>
                          <a:ea typeface="+mn-ea"/>
                          <a:cs typeface="Arial" panose="020B0604020202020204" pitchFamily="34" charset="0"/>
                        </a:rPr>
                        <a:t>)</a:t>
                      </a:r>
                    </a:p>
                    <a:p>
                      <a:pPr marL="285750" lvl="0" indent="-285750">
                        <a:buFont typeface="Arial" panose="020B0604020202020204" pitchFamily="34" charset="0"/>
                        <a:buChar char="•"/>
                      </a:pPr>
                      <a:r>
                        <a:rPr lang="en-US" sz="1800" b="0" i="0" u="none" strike="noStrike" kern="1200" dirty="0">
                          <a:solidFill>
                            <a:srgbClr val="CCD5EA"/>
                          </a:solidFill>
                          <a:effectLst/>
                          <a:latin typeface="Arial" panose="020B0604020202020204" pitchFamily="34" charset="0"/>
                          <a:ea typeface="+mn-ea"/>
                          <a:cs typeface="Arial" panose="020B0604020202020204" pitchFamily="34" charset="0"/>
                        </a:rPr>
                        <a:t>Consider HIV-related factors* that can increase ASCVD risk.  </a:t>
                      </a:r>
                    </a:p>
                  </a:txBody>
                  <a:tcPr/>
                </a:tc>
                <a:extLst>
                  <a:ext uri="{0D108BD9-81ED-4DB2-BD59-A6C34878D82A}">
                    <a16:rowId xmlns:a16="http://schemas.microsoft.com/office/drawing/2014/main" val="119151678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a:latin typeface="Arial" panose="020B0604020202020204" pitchFamily="34" charset="0"/>
                          <a:ea typeface="Verdana" panose="020B0604030504040204" pitchFamily="34" charset="0"/>
                          <a:cs typeface="Arial" panose="020B0604020202020204" pitchFamily="34" charset="0"/>
                        </a:rPr>
                        <a:t>Pitavastatin</a:t>
                      </a:r>
                      <a:r>
                        <a:rPr lang="en-US" sz="1800" dirty="0">
                          <a:latin typeface="Arial" panose="020B0604020202020204" pitchFamily="34" charset="0"/>
                          <a:ea typeface="Verdana" panose="020B0604030504040204" pitchFamily="34" charset="0"/>
                          <a:cs typeface="Arial" panose="020B0604020202020204" pitchFamily="34" charset="0"/>
                        </a:rPr>
                        <a:t> 4 mg daily as the first-line (Grade 2A), atorvastatin 20 mg daily as an alternative statin (Grade 2B).</a:t>
                      </a:r>
                      <a:endParaRPr lang="en-US" dirty="0">
                        <a:latin typeface="Arial" panose="020B0604020202020204" pitchFamily="34" charset="0"/>
                        <a:cs typeface="Arial" panose="020B0604020202020204" pitchFamily="34" charset="0"/>
                      </a:endParaRPr>
                    </a:p>
                  </a:txBody>
                  <a:tcPr/>
                </a:tc>
                <a:tc>
                  <a:txBody>
                    <a:bodyPr/>
                    <a:lstStyle/>
                    <a:p>
                      <a:r>
                        <a:rPr lang="en-US" sz="1800" b="0" i="0" u="none" strike="noStrike" kern="1200" dirty="0">
                          <a:solidFill>
                            <a:srgbClr val="E7EBF5"/>
                          </a:solidFill>
                          <a:effectLst/>
                          <a:latin typeface="Arial" panose="020B0604020202020204" pitchFamily="34" charset="0"/>
                          <a:ea typeface="+mn-ea"/>
                          <a:cs typeface="Arial" panose="020B0604020202020204" pitchFamily="34" charset="0"/>
                        </a:rPr>
                        <a:t>*longer total duration of HIV, prolonged viremia, low nadir CD4, Rx failure, lipodystrophy, Hep C, older ARVs drugs with cardiometabolic toxicity</a:t>
                      </a:r>
                      <a:endParaRPr lang="en-US" dirty="0">
                        <a:solidFill>
                          <a:srgbClr val="E7EBF5"/>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0995629"/>
                  </a:ext>
                </a:extLst>
              </a:tr>
            </a:tbl>
          </a:graphicData>
        </a:graphic>
      </p:graphicFrame>
      <p:sp>
        <p:nvSpPr>
          <p:cNvPr id="6" name="TextBox 5">
            <a:extLst>
              <a:ext uri="{FF2B5EF4-FFF2-40B4-BE49-F238E27FC236}">
                <a16:creationId xmlns:a16="http://schemas.microsoft.com/office/drawing/2014/main" id="{7697FF45-A76B-785F-8936-78F6C5E0C399}"/>
              </a:ext>
            </a:extLst>
          </p:cNvPr>
          <p:cNvSpPr txBox="1"/>
          <p:nvPr/>
        </p:nvSpPr>
        <p:spPr>
          <a:xfrm>
            <a:off x="311972" y="6217872"/>
            <a:ext cx="9321013"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www.bhiva.org</a:t>
            </a:r>
            <a:r>
              <a:rPr lang="en-US" sz="1400" dirty="0">
                <a:latin typeface="Arial" panose="020B0604020202020204" pitchFamily="34" charset="0"/>
                <a:cs typeface="Arial" panose="020B0604020202020204" pitchFamily="34" charset="0"/>
              </a:rPr>
              <a:t>/BHIVA-rapid-guidance-on-the-use-of-statins-for-primary-prevention-of-cardiovascular-disease</a:t>
            </a:r>
          </a:p>
          <a:p>
            <a:r>
              <a:rPr lang="en-US" sz="1400" dirty="0">
                <a:solidFill>
                  <a:schemeClr val="bg1"/>
                </a:solidFill>
                <a:latin typeface="Arial" panose="020B0604020202020204" pitchFamily="34" charset="0"/>
                <a:cs typeface="Arial" panose="020B0604020202020204" pitchFamily="34" charset="0"/>
              </a:rPr>
              <a:t>https://</a:t>
            </a:r>
            <a:r>
              <a:rPr lang="en-US" sz="1400" dirty="0" err="1">
                <a:solidFill>
                  <a:schemeClr val="bg1"/>
                </a:solidFill>
                <a:latin typeface="Arial" panose="020B0604020202020204" pitchFamily="34" charset="0"/>
                <a:cs typeface="Arial" panose="020B0604020202020204" pitchFamily="34" charset="0"/>
              </a:rPr>
              <a:t>content.govdelivery.com</a:t>
            </a:r>
            <a:r>
              <a:rPr lang="en-US" sz="1400" dirty="0">
                <a:solidFill>
                  <a:schemeClr val="bg1"/>
                </a:solidFill>
                <a:latin typeface="Arial" panose="020B0604020202020204" pitchFamily="34" charset="0"/>
                <a:cs typeface="Arial" panose="020B0604020202020204" pitchFamily="34" charset="0"/>
              </a:rPr>
              <a:t>/accounts/USOARHIVINFO/bulletins/38d8d17</a:t>
            </a:r>
          </a:p>
        </p:txBody>
      </p:sp>
    </p:spTree>
    <p:extLst>
      <p:ext uri="{BB962C8B-B14F-4D97-AF65-F5344CB8AC3E}">
        <p14:creationId xmlns:p14="http://schemas.microsoft.com/office/powerpoint/2010/main" val="2577287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5AD9C6-84DA-0D72-F337-F89166E5C11D}"/>
              </a:ext>
            </a:extLst>
          </p:cNvPr>
          <p:cNvSpPr>
            <a:spLocks noGrp="1"/>
          </p:cNvSpPr>
          <p:nvPr>
            <p:ph type="body" sz="quarter" idx="10"/>
          </p:nvPr>
        </p:nvSpPr>
        <p:spPr/>
        <p:txBody>
          <a:bodyPr/>
          <a:lstStyle/>
          <a:p>
            <a:r>
              <a:rPr lang="en-US" dirty="0"/>
              <a:t>Where do we go from here?</a:t>
            </a:r>
          </a:p>
        </p:txBody>
      </p:sp>
      <p:graphicFrame>
        <p:nvGraphicFramePr>
          <p:cNvPr id="4" name="Table 3">
            <a:extLst>
              <a:ext uri="{FF2B5EF4-FFF2-40B4-BE49-F238E27FC236}">
                <a16:creationId xmlns:a16="http://schemas.microsoft.com/office/drawing/2014/main" id="{99A45165-0C46-2497-46C8-ED64FB7775DE}"/>
              </a:ext>
            </a:extLst>
          </p:cNvPr>
          <p:cNvGraphicFramePr>
            <a:graphicFrameLocks noGrp="1"/>
          </p:cNvGraphicFramePr>
          <p:nvPr>
            <p:extLst>
              <p:ext uri="{D42A27DB-BD31-4B8C-83A1-F6EECF244321}">
                <p14:modId xmlns:p14="http://schemas.microsoft.com/office/powerpoint/2010/main" val="1501962474"/>
              </p:ext>
            </p:extLst>
          </p:nvPr>
        </p:nvGraphicFramePr>
        <p:xfrm>
          <a:off x="713282" y="1350336"/>
          <a:ext cx="10723540" cy="4851400"/>
        </p:xfrm>
        <a:graphic>
          <a:graphicData uri="http://schemas.openxmlformats.org/drawingml/2006/table">
            <a:tbl>
              <a:tblPr firstRow="1" bandRow="1">
                <a:tableStyleId>{5C22544A-7EE6-4342-B048-85BDC9FD1C3A}</a:tableStyleId>
              </a:tblPr>
              <a:tblGrid>
                <a:gridCol w="5361770">
                  <a:extLst>
                    <a:ext uri="{9D8B030D-6E8A-4147-A177-3AD203B41FA5}">
                      <a16:colId xmlns:a16="http://schemas.microsoft.com/office/drawing/2014/main" val="3946842569"/>
                    </a:ext>
                  </a:extLst>
                </a:gridCol>
                <a:gridCol w="5361770">
                  <a:extLst>
                    <a:ext uri="{9D8B030D-6E8A-4147-A177-3AD203B41FA5}">
                      <a16:colId xmlns:a16="http://schemas.microsoft.com/office/drawing/2014/main" val="533988747"/>
                    </a:ext>
                  </a:extLst>
                </a:gridCol>
              </a:tblGrid>
              <a:tr h="370840">
                <a:tc>
                  <a:txBody>
                    <a:bodyPr/>
                    <a:lstStyle/>
                    <a:p>
                      <a:r>
                        <a:rPr lang="en-US" dirty="0">
                          <a:latin typeface="Arial" panose="020B0604020202020204" pitchFamily="34" charset="0"/>
                          <a:cs typeface="Arial" panose="020B0604020202020204" pitchFamily="34" charset="0"/>
                        </a:rPr>
                        <a:t>British HIV Association </a:t>
                      </a:r>
                    </a:p>
                  </a:txBody>
                  <a:tcPr/>
                </a:tc>
                <a:tc>
                  <a:txBody>
                    <a:bodyPr/>
                    <a:lstStyle/>
                    <a:p>
                      <a:r>
                        <a:rPr lang="en-US" dirty="0">
                          <a:latin typeface="Arial" panose="020B0604020202020204" pitchFamily="34" charset="0"/>
                          <a:cs typeface="Arial" panose="020B0604020202020204" pitchFamily="34" charset="0"/>
                        </a:rPr>
                        <a:t>Dept Health &amp; Human Services endorsed by ACC, AHA and HIV Medicine Association</a:t>
                      </a:r>
                    </a:p>
                  </a:txBody>
                  <a:tcPr/>
                </a:tc>
                <a:extLst>
                  <a:ext uri="{0D108BD9-81ED-4DB2-BD59-A6C34878D82A}">
                    <a16:rowId xmlns:a16="http://schemas.microsoft.com/office/drawing/2014/main" val="105320142"/>
                  </a:ext>
                </a:extLst>
              </a:tr>
              <a:tr h="370840">
                <a:tc>
                  <a:txBody>
                    <a:bodyPr/>
                    <a:lstStyle/>
                    <a:p>
                      <a:r>
                        <a:rPr lang="en-US" dirty="0">
                          <a:latin typeface="Arial" panose="020B0604020202020204" pitchFamily="34" charset="0"/>
                          <a:cs typeface="Arial" panose="020B0604020202020204" pitchFamily="34" charset="0"/>
                        </a:rPr>
                        <a:t>November 2023</a:t>
                      </a:r>
                    </a:p>
                  </a:txBody>
                  <a:tcPr/>
                </a:tc>
                <a:tc>
                  <a:txBody>
                    <a:bodyPr/>
                    <a:lstStyle/>
                    <a:p>
                      <a:r>
                        <a:rPr lang="en-US" dirty="0">
                          <a:latin typeface="Arial" panose="020B0604020202020204" pitchFamily="34" charset="0"/>
                          <a:cs typeface="Arial" panose="020B0604020202020204" pitchFamily="34" charset="0"/>
                        </a:rPr>
                        <a:t>Feb 2024</a:t>
                      </a:r>
                    </a:p>
                  </a:txBody>
                  <a:tcPr/>
                </a:tc>
                <a:extLst>
                  <a:ext uri="{0D108BD9-81ED-4DB2-BD59-A6C34878D82A}">
                    <a16:rowId xmlns:a16="http://schemas.microsoft.com/office/drawing/2014/main" val="3145561321"/>
                  </a:ext>
                </a:extLst>
              </a:tr>
              <a:tr h="370840">
                <a:tc>
                  <a:txBody>
                    <a:bodyPr/>
                    <a:lstStyle/>
                    <a:p>
                      <a:pPr marL="0" indent="0">
                        <a:buFont typeface="Arial" panose="020B0604020202020204" pitchFamily="34" charset="0"/>
                        <a:buNone/>
                      </a:pPr>
                      <a:r>
                        <a:rPr lang="en-US" sz="1800" b="1" u="sng" dirty="0">
                          <a:latin typeface="Arial" panose="020B0604020202020204" pitchFamily="34" charset="0"/>
                          <a:cs typeface="Arial" panose="020B0604020202020204" pitchFamily="34" charset="0"/>
                        </a:rPr>
                        <a:t>All </a:t>
                      </a:r>
                      <a:r>
                        <a:rPr lang="en-US" sz="1800" b="1" u="sng" dirty="0">
                          <a:latin typeface="Arial" panose="020B0604020202020204" pitchFamily="34" charset="0"/>
                          <a:ea typeface="Verdana" panose="020B0604030504040204" pitchFamily="34" charset="0"/>
                          <a:cs typeface="Arial" panose="020B0604020202020204" pitchFamily="34" charset="0"/>
                        </a:rPr>
                        <a:t>people living with HIV &gt;=40 years </a:t>
                      </a:r>
                      <a:r>
                        <a:rPr lang="en-US" sz="1800" dirty="0">
                          <a:latin typeface="Arial" panose="020B0604020202020204" pitchFamily="34" charset="0"/>
                          <a:ea typeface="Verdana" panose="020B0604030504040204" pitchFamily="34" charset="0"/>
                          <a:cs typeface="Arial" panose="020B0604020202020204" pitchFamily="34" charset="0"/>
                        </a:rPr>
                        <a:t>should be offered a statin for primary prevention of CVD irrespective of lipid profile or estimated CVD risk (Grade 1B). </a:t>
                      </a:r>
                      <a:endParaRPr lang="en-US" dirty="0">
                        <a:latin typeface="Arial" panose="020B0604020202020204" pitchFamily="34" charset="0"/>
                        <a:cs typeface="Arial" panose="020B0604020202020204" pitchFamily="34" charset="0"/>
                      </a:endParaRPr>
                    </a:p>
                  </a:txBody>
                  <a:tcPr/>
                </a:tc>
                <a:tc>
                  <a:txBody>
                    <a:bodyPr/>
                    <a:lstStyle/>
                    <a:p>
                      <a:r>
                        <a:rPr lang="en-US" sz="1800" b="1" i="0" u="sng" strike="noStrike" kern="1200" dirty="0">
                          <a:solidFill>
                            <a:schemeClr val="dk1"/>
                          </a:solidFill>
                          <a:effectLst/>
                          <a:latin typeface="Arial" panose="020B0604020202020204" pitchFamily="34" charset="0"/>
                          <a:ea typeface="+mn-ea"/>
                          <a:cs typeface="Arial" panose="020B0604020202020204" pitchFamily="34" charset="0"/>
                        </a:rPr>
                        <a:t>Age 40–75 years, ASCVD risk 5 to &lt;20%</a:t>
                      </a:r>
                    </a:p>
                    <a:p>
                      <a:pPr marL="285750" indent="-285750">
                        <a:buFont typeface="Arial" panose="020B0604020202020204" pitchFamily="34" charset="0"/>
                        <a:buChar cha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recommends initiating at least moderate intensity statin therapy (</a:t>
                      </a: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AI</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a:r>
                    </a:p>
                    <a:p>
                      <a:pPr lvl="3"/>
                      <a:r>
                        <a:rPr lang="en-US" sz="1800" b="0" i="0" u="none" strike="noStrike" kern="1200" dirty="0" err="1">
                          <a:solidFill>
                            <a:schemeClr val="dk1"/>
                          </a:solidFill>
                          <a:effectLst/>
                          <a:latin typeface="Arial" panose="020B0604020202020204" pitchFamily="34" charset="0"/>
                          <a:ea typeface="+mn-ea"/>
                          <a:cs typeface="Arial" panose="020B0604020202020204" pitchFamily="34" charset="0"/>
                        </a:rPr>
                        <a:t>Pitavastatin</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 4mg once daily (</a:t>
                      </a: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AI</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a:r>
                    </a:p>
                    <a:p>
                      <a:pPr lvl="3"/>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Atorvastatin 20mg once daily (</a:t>
                      </a: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AII</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a:r>
                    </a:p>
                    <a:p>
                      <a:pPr lvl="3"/>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Rosuvastatin 10mg once daily (</a:t>
                      </a: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AII</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a:r>
                    </a:p>
                  </a:txBody>
                  <a:tcPr/>
                </a:tc>
                <a:extLst>
                  <a:ext uri="{0D108BD9-81ED-4DB2-BD59-A6C34878D82A}">
                    <a16:rowId xmlns:a16="http://schemas.microsoft.com/office/drawing/2014/main" val="10612525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ea typeface="Verdana" panose="020B0604030504040204" pitchFamily="34" charset="0"/>
                          <a:cs typeface="Arial" panose="020B0604020202020204" pitchFamily="34" charset="0"/>
                        </a:rPr>
                        <a:t>&gt;=40 years with an estimated </a:t>
                      </a:r>
                      <a:r>
                        <a:rPr lang="en-US" sz="1800" b="1" u="sng" dirty="0">
                          <a:latin typeface="Arial" panose="020B0604020202020204" pitchFamily="34" charset="0"/>
                          <a:ea typeface="Verdana" panose="020B0604030504040204" pitchFamily="34" charset="0"/>
                          <a:cs typeface="Arial" panose="020B0604020202020204" pitchFamily="34" charset="0"/>
                        </a:rPr>
                        <a:t>10-year CVD risk of &gt;=5% are </a:t>
                      </a:r>
                      <a:r>
                        <a:rPr lang="en-US" sz="1800" b="1" u="sng" dirty="0" err="1">
                          <a:latin typeface="Arial" panose="020B0604020202020204" pitchFamily="34" charset="0"/>
                          <a:ea typeface="Verdana" panose="020B0604030504040204" pitchFamily="34" charset="0"/>
                          <a:cs typeface="Arial" panose="020B0604020202020204" pitchFamily="34" charset="0"/>
                        </a:rPr>
                        <a:t>prioritised</a:t>
                      </a:r>
                      <a:r>
                        <a:rPr lang="en-US" sz="1800" dirty="0">
                          <a:latin typeface="Arial" panose="020B0604020202020204" pitchFamily="34" charset="0"/>
                          <a:ea typeface="Verdana" panose="020B0604030504040204" pitchFamily="34" charset="0"/>
                          <a:cs typeface="Arial" panose="020B0604020202020204" pitchFamily="34" charset="0"/>
                        </a:rPr>
                        <a:t> for primary prevention with a statin (Good Practice Point).</a:t>
                      </a:r>
                      <a:endParaRPr lang="en-US" dirty="0">
                        <a:latin typeface="Arial" panose="020B0604020202020204" pitchFamily="34" charset="0"/>
                        <a:cs typeface="Arial" panose="020B0604020202020204" pitchFamily="34" charset="0"/>
                      </a:endParaRPr>
                    </a:p>
                  </a:txBody>
                  <a:tcPr/>
                </a:tc>
                <a:tc>
                  <a:txBody>
                    <a:bodyPr/>
                    <a:lstStyle/>
                    <a:p>
                      <a:pPr lvl="0"/>
                      <a:r>
                        <a:rPr lang="en-US" sz="1800" b="1" i="0" u="sng" strike="noStrike" kern="1200" dirty="0">
                          <a:solidFill>
                            <a:schemeClr val="dk1"/>
                          </a:solidFill>
                          <a:effectLst/>
                          <a:latin typeface="Arial" panose="020B0604020202020204" pitchFamily="34" charset="0"/>
                          <a:ea typeface="+mn-ea"/>
                          <a:cs typeface="Arial" panose="020B0604020202020204" pitchFamily="34" charset="0"/>
                        </a:rPr>
                        <a:t>Age 40–75 years, ASCVD risk &lt;5%   </a:t>
                      </a:r>
                    </a:p>
                    <a:p>
                      <a:pPr marL="285750" lvl="0" indent="-285750">
                        <a:buFont typeface="Arial" panose="020B0604020202020204" pitchFamily="34" charset="0"/>
                        <a:buChar cha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least moderate intensity statin therapy (</a:t>
                      </a: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CI</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a:t>
                      </a:r>
                    </a:p>
                    <a:p>
                      <a:pPr marL="285750" lvl="0" indent="-285750">
                        <a:buFont typeface="Arial" panose="020B0604020202020204" pitchFamily="34" charset="0"/>
                        <a:buChar cha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Consider HIV-related factors* that can increase ASCVD risk.  </a:t>
                      </a:r>
                    </a:p>
                  </a:txBody>
                  <a:tcPr/>
                </a:tc>
                <a:extLst>
                  <a:ext uri="{0D108BD9-81ED-4DB2-BD59-A6C34878D82A}">
                    <a16:rowId xmlns:a16="http://schemas.microsoft.com/office/drawing/2014/main" val="119151678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a:latin typeface="Arial" panose="020B0604020202020204" pitchFamily="34" charset="0"/>
                          <a:ea typeface="Verdana" panose="020B0604030504040204" pitchFamily="34" charset="0"/>
                          <a:cs typeface="Arial" panose="020B0604020202020204" pitchFamily="34" charset="0"/>
                        </a:rPr>
                        <a:t>Pitavastatin</a:t>
                      </a:r>
                      <a:r>
                        <a:rPr lang="en-US" sz="1800" dirty="0">
                          <a:latin typeface="Arial" panose="020B0604020202020204" pitchFamily="34" charset="0"/>
                          <a:ea typeface="Verdana" panose="020B0604030504040204" pitchFamily="34" charset="0"/>
                          <a:cs typeface="Arial" panose="020B0604020202020204" pitchFamily="34" charset="0"/>
                        </a:rPr>
                        <a:t> 4 mg daily as the first-line (Grade 2A), atorvastatin 20 mg daily as an alternative statin (Grade 2B).</a:t>
                      </a:r>
                      <a:endParaRPr lang="en-US" dirty="0">
                        <a:latin typeface="Arial" panose="020B0604020202020204" pitchFamily="34" charset="0"/>
                        <a:cs typeface="Arial" panose="020B0604020202020204" pitchFamily="34" charset="0"/>
                      </a:endParaRPr>
                    </a:p>
                  </a:txBody>
                  <a:tcPr/>
                </a:tc>
                <a:tc>
                  <a:txBody>
                    <a:bodyPr/>
                    <a:lstStyle/>
                    <a:p>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*longer total duration of HIV, prolonged viremia, low nadir CD4, Rx failure, lipodystrophy, Hep C, older ARVs drugs with cardiometabolic toxicity</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0995629"/>
                  </a:ext>
                </a:extLst>
              </a:tr>
            </a:tbl>
          </a:graphicData>
        </a:graphic>
      </p:graphicFrame>
      <p:sp>
        <p:nvSpPr>
          <p:cNvPr id="6" name="TextBox 5">
            <a:extLst>
              <a:ext uri="{FF2B5EF4-FFF2-40B4-BE49-F238E27FC236}">
                <a16:creationId xmlns:a16="http://schemas.microsoft.com/office/drawing/2014/main" id="{7697FF45-A76B-785F-8936-78F6C5E0C399}"/>
              </a:ext>
            </a:extLst>
          </p:cNvPr>
          <p:cNvSpPr txBox="1"/>
          <p:nvPr/>
        </p:nvSpPr>
        <p:spPr>
          <a:xfrm>
            <a:off x="311972" y="6217872"/>
            <a:ext cx="9321013"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www.bhiva.org</a:t>
            </a:r>
            <a:r>
              <a:rPr lang="en-US" sz="1400" dirty="0">
                <a:latin typeface="Arial" panose="020B0604020202020204" pitchFamily="34" charset="0"/>
                <a:cs typeface="Arial" panose="020B0604020202020204" pitchFamily="34" charset="0"/>
              </a:rPr>
              <a:t>/BHIVA-rapid-guidance-on-the-use-of-statins-for-primary-prevention-of-cardiovascular-disease</a:t>
            </a:r>
          </a:p>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content.govdelivery.com</a:t>
            </a:r>
            <a:r>
              <a:rPr lang="en-US" sz="1400" dirty="0">
                <a:latin typeface="Arial" panose="020B0604020202020204" pitchFamily="34" charset="0"/>
                <a:cs typeface="Arial" panose="020B0604020202020204" pitchFamily="34" charset="0"/>
              </a:rPr>
              <a:t>/accounts/USOARHIVINFO/bulletins/38d8d17</a:t>
            </a:r>
          </a:p>
        </p:txBody>
      </p:sp>
    </p:spTree>
    <p:extLst>
      <p:ext uri="{BB962C8B-B14F-4D97-AF65-F5344CB8AC3E}">
        <p14:creationId xmlns:p14="http://schemas.microsoft.com/office/powerpoint/2010/main" val="186963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EB9B-834A-55D5-C771-1FC4DBECD01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5E20A-74B6-B108-4F5A-A3A2DAECC583}"/>
              </a:ext>
            </a:extLst>
          </p:cNvPr>
          <p:cNvSpPr>
            <a:spLocks noGrp="1"/>
          </p:cNvSpPr>
          <p:nvPr>
            <p:ph sz="quarter" idx="11"/>
          </p:nvPr>
        </p:nvSpPr>
        <p:spPr/>
        <p:txBody>
          <a:bodyPr>
            <a:normAutofit/>
          </a:bodyPr>
          <a:lstStyle/>
          <a:p>
            <a:r>
              <a:rPr lang="en-US" sz="2400" dirty="0"/>
              <a:t>Guideline changes</a:t>
            </a:r>
            <a:endParaRPr lang="en-US" sz="2400" dirty="0">
              <a:solidFill>
                <a:schemeClr val="tx2"/>
              </a:solidFill>
            </a:endParaRPr>
          </a:p>
          <a:p>
            <a:r>
              <a:rPr lang="en-US" sz="2400" dirty="0">
                <a:solidFill>
                  <a:srgbClr val="014F94"/>
                </a:solidFill>
              </a:rPr>
              <a:t>Who is “minding the shop”?</a:t>
            </a:r>
          </a:p>
          <a:p>
            <a:r>
              <a:rPr lang="en-US" sz="2400" dirty="0">
                <a:solidFill>
                  <a:schemeClr val="bg1"/>
                </a:solidFill>
              </a:rPr>
              <a:t>Access to CVD primary prevention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71AC8410-7569-D240-EB34-E66654C844FD}"/>
              </a:ext>
            </a:extLst>
          </p:cNvPr>
          <p:cNvSpPr>
            <a:spLocks noGrp="1"/>
          </p:cNvSpPr>
          <p:nvPr>
            <p:ph type="body" sz="quarter" idx="10"/>
          </p:nvPr>
        </p:nvSpPr>
        <p:spPr/>
        <p:txBody>
          <a:bodyPr/>
          <a:lstStyle/>
          <a:p>
            <a:r>
              <a:rPr lang="en-US" dirty="0"/>
              <a:t>Where do we go from here?</a:t>
            </a:r>
          </a:p>
        </p:txBody>
      </p:sp>
    </p:spTree>
    <p:extLst>
      <p:ext uri="{BB962C8B-B14F-4D97-AF65-F5344CB8AC3E}">
        <p14:creationId xmlns:p14="http://schemas.microsoft.com/office/powerpoint/2010/main" val="2700230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9B2A-AD09-95AA-1631-15B14A5EA9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63E926-CB98-98B1-DFF1-03CC60EB7F52}"/>
              </a:ext>
            </a:extLst>
          </p:cNvPr>
          <p:cNvSpPr>
            <a:spLocks noGrp="1"/>
          </p:cNvSpPr>
          <p:nvPr>
            <p:ph sz="quarter" idx="11"/>
          </p:nvPr>
        </p:nvSpPr>
        <p:spPr/>
        <p:txBody>
          <a:bodyPr>
            <a:normAutofit/>
          </a:bodyPr>
          <a:lstStyle/>
          <a:p>
            <a:r>
              <a:rPr lang="en-US" sz="2400" dirty="0"/>
              <a:t>Guideline changes</a:t>
            </a:r>
            <a:endParaRPr lang="en-US" sz="2400" dirty="0">
              <a:solidFill>
                <a:schemeClr val="tx2"/>
              </a:solidFill>
            </a:endParaRPr>
          </a:p>
          <a:p>
            <a:r>
              <a:rPr lang="en-US" sz="2400" dirty="0">
                <a:solidFill>
                  <a:srgbClr val="014F94"/>
                </a:solidFill>
              </a:rPr>
              <a:t>Who is “minding the shop”?</a:t>
            </a:r>
          </a:p>
          <a:p>
            <a:r>
              <a:rPr lang="en-US" sz="2400" dirty="0">
                <a:solidFill>
                  <a:schemeClr val="bg1"/>
                </a:solidFill>
              </a:rPr>
              <a:t>Access to CVD primary prevention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4A4E3A76-BDB2-A4ED-B292-F9E2D27E0A71}"/>
              </a:ext>
            </a:extLst>
          </p:cNvPr>
          <p:cNvSpPr>
            <a:spLocks noGrp="1"/>
          </p:cNvSpPr>
          <p:nvPr>
            <p:ph type="body" sz="quarter" idx="10"/>
          </p:nvPr>
        </p:nvSpPr>
        <p:spPr/>
        <p:txBody>
          <a:bodyPr/>
          <a:lstStyle/>
          <a:p>
            <a:r>
              <a:rPr lang="en-US" dirty="0"/>
              <a:t>Where do we go from here?</a:t>
            </a:r>
          </a:p>
        </p:txBody>
      </p:sp>
      <p:graphicFrame>
        <p:nvGraphicFramePr>
          <p:cNvPr id="5" name="Table 4">
            <a:extLst>
              <a:ext uri="{FF2B5EF4-FFF2-40B4-BE49-F238E27FC236}">
                <a16:creationId xmlns:a16="http://schemas.microsoft.com/office/drawing/2014/main" id="{5EC4884A-E228-45C2-82FE-57CD80A34D44}"/>
              </a:ext>
            </a:extLst>
          </p:cNvPr>
          <p:cNvGraphicFramePr>
            <a:graphicFrameLocks noGrp="1"/>
          </p:cNvGraphicFramePr>
          <p:nvPr/>
        </p:nvGraphicFramePr>
        <p:xfrm>
          <a:off x="542306" y="2958607"/>
          <a:ext cx="11065494" cy="3322832"/>
        </p:xfrm>
        <a:graphic>
          <a:graphicData uri="http://schemas.openxmlformats.org/drawingml/2006/table">
            <a:tbl>
              <a:tblPr firstRow="1">
                <a:tableStyleId>{21E4AEA4-8DFA-4A89-87EB-49C32662AFE0}</a:tableStyleId>
              </a:tblPr>
              <a:tblGrid>
                <a:gridCol w="3191648">
                  <a:extLst>
                    <a:ext uri="{9D8B030D-6E8A-4147-A177-3AD203B41FA5}">
                      <a16:colId xmlns:a16="http://schemas.microsoft.com/office/drawing/2014/main" val="4242154744"/>
                    </a:ext>
                  </a:extLst>
                </a:gridCol>
                <a:gridCol w="2487935">
                  <a:extLst>
                    <a:ext uri="{9D8B030D-6E8A-4147-A177-3AD203B41FA5}">
                      <a16:colId xmlns:a16="http://schemas.microsoft.com/office/drawing/2014/main" val="1931625553"/>
                    </a:ext>
                  </a:extLst>
                </a:gridCol>
                <a:gridCol w="2100061">
                  <a:extLst>
                    <a:ext uri="{9D8B030D-6E8A-4147-A177-3AD203B41FA5}">
                      <a16:colId xmlns:a16="http://schemas.microsoft.com/office/drawing/2014/main" val="1622725434"/>
                    </a:ext>
                  </a:extLst>
                </a:gridCol>
                <a:gridCol w="2194260">
                  <a:extLst>
                    <a:ext uri="{9D8B030D-6E8A-4147-A177-3AD203B41FA5}">
                      <a16:colId xmlns:a16="http://schemas.microsoft.com/office/drawing/2014/main" val="1260327807"/>
                    </a:ext>
                  </a:extLst>
                </a:gridCol>
                <a:gridCol w="1091590">
                  <a:extLst>
                    <a:ext uri="{9D8B030D-6E8A-4147-A177-3AD203B41FA5}">
                      <a16:colId xmlns:a16="http://schemas.microsoft.com/office/drawing/2014/main" val="3466013053"/>
                    </a:ext>
                  </a:extLst>
                </a:gridCol>
              </a:tblGrid>
              <a:tr h="297292">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Characteristic</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Overall (N=2039)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Female (N=1061)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Male (N=978)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p-Value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4014453452"/>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Age, yrs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45.0 (36.0, 50.0)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48.0 (41.0, 53.0)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42.0 (32.0, 47.0)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546063706"/>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Race, n/N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91355958"/>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Asian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35/1875 (1.9)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5/1012 (0.5)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30/863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833661701"/>
                  </a:ext>
                </a:extLst>
              </a:tr>
              <a:tr h="297292">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Black or African American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1755/1875 (93.6)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979/1012 (96.7)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776/863 (89.9)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946576046"/>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White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65/1875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18/1012 (1.8)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47/863 (5.4)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6087976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Viral Suppression, n/N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1304/1464 (89.1)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635/712 (89.2)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669/752 (89.0)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0.891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78129201"/>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ASCVD Risk Score, %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 (3.6, 6.8) [1001]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 (3.2, 6.9) [577]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5.3 (4.2, 6.6) [424]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706548546"/>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LDL Cholesterol, mg/dL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100.0 (81.0, 123.0) [1597]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102.0 (83.0, 125.0) [791]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98.0 (80.0, 120.0) [806]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0.013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562558363"/>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Primary Provider, 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536401611"/>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HIV Specialist</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1171 (57.4)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558 (52.6)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613 (62.7)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12346893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Patients with a cards encounter, 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283 (13.9)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179 (16.9)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104 (10.6)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&lt;.001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76024824"/>
                  </a:ext>
                </a:extLst>
              </a:tr>
              <a:tr h="411328">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Time to first cards encounter, days [N]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728.0 (365.0, 1350.0) [283]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617.0 (333.0, 1102.0) [179]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959.5 (512.0, 1613.5) [104]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670056461"/>
                  </a:ext>
                </a:extLst>
              </a:tr>
            </a:tbl>
          </a:graphicData>
        </a:graphic>
      </p:graphicFrame>
      <p:pic>
        <p:nvPicPr>
          <p:cNvPr id="9" name="Picture 8" descr="A close-up of a white background&#10;&#10;Description automatically generated">
            <a:extLst>
              <a:ext uri="{FF2B5EF4-FFF2-40B4-BE49-F238E27FC236}">
                <a16:creationId xmlns:a16="http://schemas.microsoft.com/office/drawing/2014/main" id="{ED80BE42-C1B6-5C6E-70DE-002FC5B2C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600" y="1283464"/>
            <a:ext cx="5791200" cy="1415732"/>
          </a:xfrm>
          <a:prstGeom prst="rect">
            <a:avLst/>
          </a:prstGeom>
          <a:ln>
            <a:solidFill>
              <a:schemeClr val="tx1"/>
            </a:solidFill>
          </a:ln>
        </p:spPr>
      </p:pic>
      <p:sp>
        <p:nvSpPr>
          <p:cNvPr id="11" name="TextBox 10">
            <a:extLst>
              <a:ext uri="{FF2B5EF4-FFF2-40B4-BE49-F238E27FC236}">
                <a16:creationId xmlns:a16="http://schemas.microsoft.com/office/drawing/2014/main" id="{3E5AB111-A8A8-B76B-495E-7C411B7E4D85}"/>
              </a:ext>
            </a:extLst>
          </p:cNvPr>
          <p:cNvSpPr txBox="1"/>
          <p:nvPr/>
        </p:nvSpPr>
        <p:spPr>
          <a:xfrm>
            <a:off x="398539" y="6387440"/>
            <a:ext cx="4808461"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Bloomfield et al. J Racial </a:t>
            </a:r>
            <a:r>
              <a:rPr lang="en-US" sz="1600" dirty="0" err="1">
                <a:latin typeface="Arial" panose="020B0604020202020204" pitchFamily="34" charset="0"/>
                <a:ea typeface="Verdana" panose="020B0604030504040204" pitchFamily="34" charset="0"/>
                <a:cs typeface="Arial" panose="020B0604020202020204" pitchFamily="34" charset="0"/>
              </a:rPr>
              <a:t>Ethn</a:t>
            </a:r>
            <a:r>
              <a:rPr lang="en-US" sz="1600" dirty="0">
                <a:latin typeface="Arial" panose="020B0604020202020204" pitchFamily="34" charset="0"/>
                <a:ea typeface="Verdana" panose="020B0604030504040204" pitchFamily="34" charset="0"/>
                <a:cs typeface="Arial" panose="020B0604020202020204" pitchFamily="34" charset="0"/>
              </a:rPr>
              <a:t> </a:t>
            </a:r>
            <a:r>
              <a:rPr lang="en-US" sz="1600" dirty="0" err="1">
                <a:latin typeface="Arial" panose="020B0604020202020204" pitchFamily="34" charset="0"/>
                <a:ea typeface="Verdana" panose="020B0604030504040204" pitchFamily="34" charset="0"/>
                <a:cs typeface="Arial" panose="020B0604020202020204" pitchFamily="34" charset="0"/>
              </a:rPr>
              <a:t>Disp</a:t>
            </a:r>
            <a:r>
              <a:rPr lang="en-US" sz="1600" dirty="0">
                <a:latin typeface="Arial" panose="020B0604020202020204" pitchFamily="34" charset="0"/>
                <a:ea typeface="Verdana" panose="020B0604030504040204" pitchFamily="34" charset="0"/>
                <a:cs typeface="Arial" panose="020B0604020202020204" pitchFamily="34" charset="0"/>
              </a:rPr>
              <a:t> 2023;May 9</a:t>
            </a:r>
          </a:p>
        </p:txBody>
      </p:sp>
    </p:spTree>
    <p:extLst>
      <p:ext uri="{BB962C8B-B14F-4D97-AF65-F5344CB8AC3E}">
        <p14:creationId xmlns:p14="http://schemas.microsoft.com/office/powerpoint/2010/main" val="86007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C672-F98B-81E4-9967-8D4909E7326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31E3E-1AB2-F2F4-CC10-F7952629028A}"/>
              </a:ext>
            </a:extLst>
          </p:cNvPr>
          <p:cNvSpPr>
            <a:spLocks noGrp="1"/>
          </p:cNvSpPr>
          <p:nvPr>
            <p:ph sz="quarter" idx="11"/>
          </p:nvPr>
        </p:nvSpPr>
        <p:spPr/>
        <p:txBody>
          <a:bodyPr>
            <a:normAutofit/>
          </a:bodyPr>
          <a:lstStyle/>
          <a:p>
            <a:r>
              <a:rPr lang="en-US" sz="2400" dirty="0"/>
              <a:t>Guideline changes</a:t>
            </a:r>
            <a:endParaRPr lang="en-US" sz="2400" dirty="0">
              <a:solidFill>
                <a:schemeClr val="tx2"/>
              </a:solidFill>
            </a:endParaRPr>
          </a:p>
          <a:p>
            <a:r>
              <a:rPr lang="en-US" sz="2400" dirty="0">
                <a:solidFill>
                  <a:srgbClr val="014F94"/>
                </a:solidFill>
              </a:rPr>
              <a:t>Who is “minding the shop”?</a:t>
            </a:r>
          </a:p>
          <a:p>
            <a:r>
              <a:rPr lang="en-US" sz="2400" dirty="0">
                <a:solidFill>
                  <a:schemeClr val="bg1"/>
                </a:solidFill>
              </a:rPr>
              <a:t>Access to CVD primary prevention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1F41A359-9604-6694-AC44-9604EF9DE68C}"/>
              </a:ext>
            </a:extLst>
          </p:cNvPr>
          <p:cNvSpPr>
            <a:spLocks noGrp="1"/>
          </p:cNvSpPr>
          <p:nvPr>
            <p:ph type="body" sz="quarter" idx="10"/>
          </p:nvPr>
        </p:nvSpPr>
        <p:spPr/>
        <p:txBody>
          <a:bodyPr/>
          <a:lstStyle/>
          <a:p>
            <a:r>
              <a:rPr lang="en-US" dirty="0"/>
              <a:t>Where do we go from here?</a:t>
            </a:r>
          </a:p>
        </p:txBody>
      </p:sp>
      <p:graphicFrame>
        <p:nvGraphicFramePr>
          <p:cNvPr id="5" name="Table 4">
            <a:extLst>
              <a:ext uri="{FF2B5EF4-FFF2-40B4-BE49-F238E27FC236}">
                <a16:creationId xmlns:a16="http://schemas.microsoft.com/office/drawing/2014/main" id="{D1E4AFB7-5489-15BF-D4A7-827A53614DB3}"/>
              </a:ext>
            </a:extLst>
          </p:cNvPr>
          <p:cNvGraphicFramePr>
            <a:graphicFrameLocks noGrp="1"/>
          </p:cNvGraphicFramePr>
          <p:nvPr/>
        </p:nvGraphicFramePr>
        <p:xfrm>
          <a:off x="542306" y="2958607"/>
          <a:ext cx="11065494" cy="3322832"/>
        </p:xfrm>
        <a:graphic>
          <a:graphicData uri="http://schemas.openxmlformats.org/drawingml/2006/table">
            <a:tbl>
              <a:tblPr firstRow="1">
                <a:tableStyleId>{21E4AEA4-8DFA-4A89-87EB-49C32662AFE0}</a:tableStyleId>
              </a:tblPr>
              <a:tblGrid>
                <a:gridCol w="3191648">
                  <a:extLst>
                    <a:ext uri="{9D8B030D-6E8A-4147-A177-3AD203B41FA5}">
                      <a16:colId xmlns:a16="http://schemas.microsoft.com/office/drawing/2014/main" val="4242154744"/>
                    </a:ext>
                  </a:extLst>
                </a:gridCol>
                <a:gridCol w="2487935">
                  <a:extLst>
                    <a:ext uri="{9D8B030D-6E8A-4147-A177-3AD203B41FA5}">
                      <a16:colId xmlns:a16="http://schemas.microsoft.com/office/drawing/2014/main" val="1931625553"/>
                    </a:ext>
                  </a:extLst>
                </a:gridCol>
                <a:gridCol w="2100061">
                  <a:extLst>
                    <a:ext uri="{9D8B030D-6E8A-4147-A177-3AD203B41FA5}">
                      <a16:colId xmlns:a16="http://schemas.microsoft.com/office/drawing/2014/main" val="1622725434"/>
                    </a:ext>
                  </a:extLst>
                </a:gridCol>
                <a:gridCol w="2194260">
                  <a:extLst>
                    <a:ext uri="{9D8B030D-6E8A-4147-A177-3AD203B41FA5}">
                      <a16:colId xmlns:a16="http://schemas.microsoft.com/office/drawing/2014/main" val="1260327807"/>
                    </a:ext>
                  </a:extLst>
                </a:gridCol>
                <a:gridCol w="1091590">
                  <a:extLst>
                    <a:ext uri="{9D8B030D-6E8A-4147-A177-3AD203B41FA5}">
                      <a16:colId xmlns:a16="http://schemas.microsoft.com/office/drawing/2014/main" val="3466013053"/>
                    </a:ext>
                  </a:extLst>
                </a:gridCol>
              </a:tblGrid>
              <a:tr h="297292">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Characteristic</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Overall (N=2039)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Female (N=1061)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Male (N=978)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p-Value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4014453452"/>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Age, yrs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45.0 (36.0, 50.0)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48.0 (41.0, 53.0)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42.0 (32.0, 47.0)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546063706"/>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Race, n/N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91355958"/>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Asian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35/1875 (1.9)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5/1012 (0.5)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30/863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833661701"/>
                  </a:ext>
                </a:extLst>
              </a:tr>
              <a:tr h="297292">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Black or African American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1755/1875 (93.6)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979/1012 (96.7)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776/863 (89.9)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946576046"/>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White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65/1875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18/1012 (1.8)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47/863 (5.4)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6087976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Viral Suppression, n/N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1304/1464 (89.1)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635/712 (89.2)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669/752 (89.0)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0.891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78129201"/>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ASCVD Risk Score, %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 (3.6, 6.8) [1001]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 (3.2, 6.9) [577]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5.3 (4.2, 6.6) [424]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706548546"/>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LDL Cholesterol, mg/dL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100.0 (81.0, 123.0) [1597]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102.0 (83.0, 125.0) [791]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98.0 (80.0, 120.0) [806]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0.013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562558363"/>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Primary Provider, 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536401611"/>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HIV Specialist</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1171 (57.4)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558 (52.6)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613 (62.7)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12346893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Patients with a cards encounter, 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283 (13.9)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179 (16.9)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104 (10.6)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&lt;.001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76024824"/>
                  </a:ext>
                </a:extLst>
              </a:tr>
              <a:tr h="411328">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Time to first cards encounter, days [N]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728.0 (365.0, 1350.0) [283]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617.0 (333.0, 1102.0) [179]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959.5 (512.0, 1613.5) [104]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670056461"/>
                  </a:ext>
                </a:extLst>
              </a:tr>
            </a:tbl>
          </a:graphicData>
        </a:graphic>
      </p:graphicFrame>
      <p:pic>
        <p:nvPicPr>
          <p:cNvPr id="9" name="Picture 8" descr="A close-up of a white background&#10;&#10;Description automatically generated">
            <a:extLst>
              <a:ext uri="{FF2B5EF4-FFF2-40B4-BE49-F238E27FC236}">
                <a16:creationId xmlns:a16="http://schemas.microsoft.com/office/drawing/2014/main" id="{B6C2A0AD-D698-C340-B279-CDABC958E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600" y="1283464"/>
            <a:ext cx="5791200" cy="1415732"/>
          </a:xfrm>
          <a:prstGeom prst="rect">
            <a:avLst/>
          </a:prstGeom>
          <a:ln>
            <a:solidFill>
              <a:schemeClr val="tx1"/>
            </a:solidFill>
          </a:ln>
        </p:spPr>
      </p:pic>
      <p:sp>
        <p:nvSpPr>
          <p:cNvPr id="11" name="TextBox 10">
            <a:extLst>
              <a:ext uri="{FF2B5EF4-FFF2-40B4-BE49-F238E27FC236}">
                <a16:creationId xmlns:a16="http://schemas.microsoft.com/office/drawing/2014/main" id="{D0ACCE9B-4A40-0F4F-A0FA-A72E36BC302C}"/>
              </a:ext>
            </a:extLst>
          </p:cNvPr>
          <p:cNvSpPr txBox="1"/>
          <p:nvPr/>
        </p:nvSpPr>
        <p:spPr>
          <a:xfrm>
            <a:off x="398539" y="6387440"/>
            <a:ext cx="4808461"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Bloomfield et al. J Racial </a:t>
            </a:r>
            <a:r>
              <a:rPr lang="en-US" sz="1600" dirty="0" err="1">
                <a:latin typeface="Arial" panose="020B0604020202020204" pitchFamily="34" charset="0"/>
                <a:ea typeface="Verdana" panose="020B0604030504040204" pitchFamily="34" charset="0"/>
                <a:cs typeface="Arial" panose="020B0604020202020204" pitchFamily="34" charset="0"/>
              </a:rPr>
              <a:t>Ethn</a:t>
            </a:r>
            <a:r>
              <a:rPr lang="en-US" sz="1600" dirty="0">
                <a:latin typeface="Arial" panose="020B0604020202020204" pitchFamily="34" charset="0"/>
                <a:ea typeface="Verdana" panose="020B0604030504040204" pitchFamily="34" charset="0"/>
                <a:cs typeface="Arial" panose="020B0604020202020204" pitchFamily="34" charset="0"/>
              </a:rPr>
              <a:t> </a:t>
            </a:r>
            <a:r>
              <a:rPr lang="en-US" sz="1600" dirty="0" err="1">
                <a:latin typeface="Arial" panose="020B0604020202020204" pitchFamily="34" charset="0"/>
                <a:ea typeface="Verdana" panose="020B0604030504040204" pitchFamily="34" charset="0"/>
                <a:cs typeface="Arial" panose="020B0604020202020204" pitchFamily="34" charset="0"/>
              </a:rPr>
              <a:t>Disp</a:t>
            </a:r>
            <a:r>
              <a:rPr lang="en-US" sz="1600" dirty="0">
                <a:latin typeface="Arial" panose="020B0604020202020204" pitchFamily="34" charset="0"/>
                <a:ea typeface="Verdana" panose="020B0604030504040204" pitchFamily="34" charset="0"/>
                <a:cs typeface="Arial" panose="020B0604020202020204" pitchFamily="34" charset="0"/>
              </a:rPr>
              <a:t> 2023;May 9</a:t>
            </a:r>
          </a:p>
        </p:txBody>
      </p:sp>
      <p:sp>
        <p:nvSpPr>
          <p:cNvPr id="12" name="TextBox 11">
            <a:extLst>
              <a:ext uri="{FF2B5EF4-FFF2-40B4-BE49-F238E27FC236}">
                <a16:creationId xmlns:a16="http://schemas.microsoft.com/office/drawing/2014/main" id="{EB1371C8-1E98-E52F-B70A-0E0FF1FEC310}"/>
              </a:ext>
            </a:extLst>
          </p:cNvPr>
          <p:cNvSpPr txBox="1"/>
          <p:nvPr/>
        </p:nvSpPr>
        <p:spPr>
          <a:xfrm>
            <a:off x="1963798" y="2842845"/>
            <a:ext cx="2050561" cy="1015663"/>
          </a:xfrm>
          <a:prstGeom prst="rect">
            <a:avLst/>
          </a:prstGeom>
          <a:solidFill>
            <a:schemeClr val="accent5"/>
          </a:solidFill>
        </p:spPr>
        <p:txBody>
          <a:bodyPr wrap="none" rtlCol="0">
            <a:spAutoFit/>
          </a:bodyPr>
          <a:lstStyle/>
          <a:p>
            <a:pPr algn="ctr"/>
            <a:r>
              <a:rPr lang="en-US" sz="2000" b="1" i="1" dirty="0">
                <a:solidFill>
                  <a:schemeClr val="bg1"/>
                </a:solidFill>
                <a:latin typeface="Arial" panose="020B0604020202020204" pitchFamily="34" charset="0"/>
                <a:cs typeface="Arial" panose="020B0604020202020204" pitchFamily="34" charset="0"/>
              </a:rPr>
              <a:t>Comparable to </a:t>
            </a:r>
          </a:p>
          <a:p>
            <a:pPr algn="ctr"/>
            <a:r>
              <a:rPr lang="en-US" sz="2000" b="1" i="1" dirty="0">
                <a:solidFill>
                  <a:schemeClr val="bg1"/>
                </a:solidFill>
                <a:latin typeface="Arial" panose="020B0604020202020204" pitchFamily="34" charset="0"/>
                <a:cs typeface="Arial" panose="020B0604020202020204" pitchFamily="34" charset="0"/>
              </a:rPr>
              <a:t>REPRIEVE </a:t>
            </a:r>
          </a:p>
          <a:p>
            <a:pPr algn="ctr"/>
            <a:r>
              <a:rPr lang="en-US" sz="2000" b="1" i="1" dirty="0">
                <a:solidFill>
                  <a:schemeClr val="bg1"/>
                </a:solidFill>
                <a:latin typeface="Arial" panose="020B0604020202020204" pitchFamily="34" charset="0"/>
                <a:cs typeface="Arial" panose="020B0604020202020204" pitchFamily="34" charset="0"/>
              </a:rPr>
              <a:t>risk profile!</a:t>
            </a:r>
          </a:p>
        </p:txBody>
      </p:sp>
      <p:sp>
        <p:nvSpPr>
          <p:cNvPr id="4" name="Rectangle 3">
            <a:extLst>
              <a:ext uri="{FF2B5EF4-FFF2-40B4-BE49-F238E27FC236}">
                <a16:creationId xmlns:a16="http://schemas.microsoft.com/office/drawing/2014/main" id="{D7E82E89-1774-37B0-1E6E-5BB01B4F873D}"/>
              </a:ext>
            </a:extLst>
          </p:cNvPr>
          <p:cNvSpPr/>
          <p:nvPr/>
        </p:nvSpPr>
        <p:spPr>
          <a:xfrm>
            <a:off x="4121239" y="3193960"/>
            <a:ext cx="1854558" cy="334851"/>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CF46CD-48EB-C269-479B-30793FC3ADA5}"/>
              </a:ext>
            </a:extLst>
          </p:cNvPr>
          <p:cNvSpPr/>
          <p:nvPr/>
        </p:nvSpPr>
        <p:spPr>
          <a:xfrm>
            <a:off x="4103709" y="4578337"/>
            <a:ext cx="1854558" cy="334851"/>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B2A1EA-5B51-C88B-3B61-221C0C968B1E}"/>
              </a:ext>
            </a:extLst>
          </p:cNvPr>
          <p:cNvSpPr/>
          <p:nvPr/>
        </p:nvSpPr>
        <p:spPr>
          <a:xfrm>
            <a:off x="4121239" y="3874437"/>
            <a:ext cx="1854558" cy="33485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667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FECD1-A52F-2A9F-792B-8AA9C1C468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9B6FF5-B2A4-7F62-D4F8-9C677EA5C907}"/>
              </a:ext>
            </a:extLst>
          </p:cNvPr>
          <p:cNvSpPr>
            <a:spLocks noGrp="1"/>
          </p:cNvSpPr>
          <p:nvPr>
            <p:ph sz="quarter" idx="11"/>
          </p:nvPr>
        </p:nvSpPr>
        <p:spPr/>
        <p:txBody>
          <a:bodyPr>
            <a:normAutofit/>
          </a:bodyPr>
          <a:lstStyle/>
          <a:p>
            <a:r>
              <a:rPr lang="en-US" sz="2400" dirty="0"/>
              <a:t>Guideline changes</a:t>
            </a:r>
            <a:endParaRPr lang="en-US" sz="2400" dirty="0">
              <a:solidFill>
                <a:schemeClr val="tx2"/>
              </a:solidFill>
            </a:endParaRPr>
          </a:p>
          <a:p>
            <a:r>
              <a:rPr lang="en-US" sz="2400" dirty="0">
                <a:solidFill>
                  <a:srgbClr val="014F94"/>
                </a:solidFill>
              </a:rPr>
              <a:t>Who is “minding the shop”?</a:t>
            </a:r>
          </a:p>
          <a:p>
            <a:r>
              <a:rPr lang="en-US" sz="2400" dirty="0">
                <a:solidFill>
                  <a:schemeClr val="bg1"/>
                </a:solidFill>
              </a:rPr>
              <a:t>Access to CVD primary prevention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9A7037C6-A8E9-9D4F-9811-E0C1F73AC0C8}"/>
              </a:ext>
            </a:extLst>
          </p:cNvPr>
          <p:cNvSpPr>
            <a:spLocks noGrp="1"/>
          </p:cNvSpPr>
          <p:nvPr>
            <p:ph type="body" sz="quarter" idx="10"/>
          </p:nvPr>
        </p:nvSpPr>
        <p:spPr/>
        <p:txBody>
          <a:bodyPr/>
          <a:lstStyle/>
          <a:p>
            <a:r>
              <a:rPr lang="en-US" dirty="0"/>
              <a:t>Where do we go from here?</a:t>
            </a:r>
          </a:p>
        </p:txBody>
      </p:sp>
      <p:graphicFrame>
        <p:nvGraphicFramePr>
          <p:cNvPr id="5" name="Table 4">
            <a:extLst>
              <a:ext uri="{FF2B5EF4-FFF2-40B4-BE49-F238E27FC236}">
                <a16:creationId xmlns:a16="http://schemas.microsoft.com/office/drawing/2014/main" id="{95A49BA0-B219-34F2-B154-6D012C557356}"/>
              </a:ext>
            </a:extLst>
          </p:cNvPr>
          <p:cNvGraphicFramePr>
            <a:graphicFrameLocks noGrp="1"/>
          </p:cNvGraphicFramePr>
          <p:nvPr/>
        </p:nvGraphicFramePr>
        <p:xfrm>
          <a:off x="542306" y="2958607"/>
          <a:ext cx="11065494" cy="3322832"/>
        </p:xfrm>
        <a:graphic>
          <a:graphicData uri="http://schemas.openxmlformats.org/drawingml/2006/table">
            <a:tbl>
              <a:tblPr firstRow="1">
                <a:tableStyleId>{21E4AEA4-8DFA-4A89-87EB-49C32662AFE0}</a:tableStyleId>
              </a:tblPr>
              <a:tblGrid>
                <a:gridCol w="3191648">
                  <a:extLst>
                    <a:ext uri="{9D8B030D-6E8A-4147-A177-3AD203B41FA5}">
                      <a16:colId xmlns:a16="http://schemas.microsoft.com/office/drawing/2014/main" val="4242154744"/>
                    </a:ext>
                  </a:extLst>
                </a:gridCol>
                <a:gridCol w="2487935">
                  <a:extLst>
                    <a:ext uri="{9D8B030D-6E8A-4147-A177-3AD203B41FA5}">
                      <a16:colId xmlns:a16="http://schemas.microsoft.com/office/drawing/2014/main" val="1931625553"/>
                    </a:ext>
                  </a:extLst>
                </a:gridCol>
                <a:gridCol w="2100061">
                  <a:extLst>
                    <a:ext uri="{9D8B030D-6E8A-4147-A177-3AD203B41FA5}">
                      <a16:colId xmlns:a16="http://schemas.microsoft.com/office/drawing/2014/main" val="1622725434"/>
                    </a:ext>
                  </a:extLst>
                </a:gridCol>
                <a:gridCol w="2194260">
                  <a:extLst>
                    <a:ext uri="{9D8B030D-6E8A-4147-A177-3AD203B41FA5}">
                      <a16:colId xmlns:a16="http://schemas.microsoft.com/office/drawing/2014/main" val="1260327807"/>
                    </a:ext>
                  </a:extLst>
                </a:gridCol>
                <a:gridCol w="1091590">
                  <a:extLst>
                    <a:ext uri="{9D8B030D-6E8A-4147-A177-3AD203B41FA5}">
                      <a16:colId xmlns:a16="http://schemas.microsoft.com/office/drawing/2014/main" val="3466013053"/>
                    </a:ext>
                  </a:extLst>
                </a:gridCol>
              </a:tblGrid>
              <a:tr h="297292">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Characteristic</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Overall (N=2039)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Female (N=1061)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Male (N=978)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p-Value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4014453452"/>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Age, yrs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45.0 (36.0, 50.0)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48.0 (41.0, 53.0)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42.0 (32.0, 47.0)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546063706"/>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Race, n/N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91355958"/>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Asian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35/1875 (1.9)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5/1012 (0.5)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30/863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833661701"/>
                  </a:ext>
                </a:extLst>
              </a:tr>
              <a:tr h="297292">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Black or African American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1755/1875 (93.6)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979/1012 (96.7)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776/863 (89.9)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946576046"/>
                  </a:ext>
                </a:extLst>
              </a:tr>
              <a:tr h="197917">
                <a:tc>
                  <a:txBody>
                    <a:bodyPr/>
                    <a:lstStyle/>
                    <a:p>
                      <a:pPr marL="15875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White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65/1875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18/1012 (1.8)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47/863 (5.4)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6087976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Viral Suppression, n/N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1304/1464 (89.1)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635/712 (89.2)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669/752 (89.0)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0.891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478129201"/>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ASCVD Risk Score, %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5.1 (3.6, 6.8) [1001]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4.8 (3.2, 6.9) [577]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5.3 (4.2, 6.6) [424]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706548546"/>
                  </a:ext>
                </a:extLst>
              </a:tr>
              <a:tr h="297292">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LDL Cholesterol, mg/dL [N]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100.0 (81.0, 123.0) [1597]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102.0 (83.0, 125.0) [791]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98.0 (80.0, 120.0) [806]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0.013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3562558363"/>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Primary Provider, n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&lt;.001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536401611"/>
                  </a:ext>
                </a:extLst>
              </a:tr>
              <a:tr h="197917">
                <a:tc>
                  <a:txBody>
                    <a:bodyPr/>
                    <a:lstStyle/>
                    <a:p>
                      <a:pPr marL="0" marR="0">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HIV Specialist</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1171 (57.4)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558 (52.6)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613 (62.7)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2123468935"/>
                  </a:ext>
                </a:extLst>
              </a:tr>
              <a:tr h="197917">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Patients with a cards encounter, 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283 (13.9)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179 (16.9)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104 (10.6)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&lt;.001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176024824"/>
                  </a:ext>
                </a:extLst>
              </a:tr>
              <a:tr h="411328">
                <a:tc>
                  <a:txBody>
                    <a:bodyPr/>
                    <a:lstStyle/>
                    <a:p>
                      <a:pPr marL="0" marR="0">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Time to first cards encounter, days [N]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728.0 (365.0, 1350.0) [283]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617.0 (333.0, 1102.0) [179]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a:effectLst/>
                          <a:latin typeface="Arial" panose="020B0604020202020204" pitchFamily="34" charset="0"/>
                          <a:cs typeface="Arial" panose="020B0604020202020204" pitchFamily="34" charset="0"/>
                        </a:rPr>
                        <a:t>959.5 (512.0, 1613.5) [104]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tc>
                  <a:txBody>
                    <a:bodyPr/>
                    <a:lstStyle/>
                    <a:p>
                      <a:pPr marL="0" marR="0" algn="ctr">
                        <a:lnSpc>
                          <a:spcPct val="107000"/>
                        </a:lnSpc>
                        <a:spcBef>
                          <a:spcPts val="145"/>
                        </a:spcBef>
                        <a:spcAft>
                          <a:spcPts val="145"/>
                        </a:spcAft>
                      </a:pPr>
                      <a:r>
                        <a:rPr lang="en-US" sz="14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14524" marR="14524" marT="0" marB="0" anchor="ctr"/>
                </a:tc>
                <a:extLst>
                  <a:ext uri="{0D108BD9-81ED-4DB2-BD59-A6C34878D82A}">
                    <a16:rowId xmlns:a16="http://schemas.microsoft.com/office/drawing/2014/main" val="670056461"/>
                  </a:ext>
                </a:extLst>
              </a:tr>
            </a:tbl>
          </a:graphicData>
        </a:graphic>
      </p:graphicFrame>
      <p:pic>
        <p:nvPicPr>
          <p:cNvPr id="9" name="Picture 8" descr="A close-up of a white background&#10;&#10;Description automatically generated">
            <a:extLst>
              <a:ext uri="{FF2B5EF4-FFF2-40B4-BE49-F238E27FC236}">
                <a16:creationId xmlns:a16="http://schemas.microsoft.com/office/drawing/2014/main" id="{C1E9A8BD-1040-6389-4F38-89C661349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600" y="1283464"/>
            <a:ext cx="5791200" cy="1415732"/>
          </a:xfrm>
          <a:prstGeom prst="rect">
            <a:avLst/>
          </a:prstGeom>
          <a:ln>
            <a:solidFill>
              <a:schemeClr val="tx1"/>
            </a:solidFill>
          </a:ln>
        </p:spPr>
      </p:pic>
      <p:sp>
        <p:nvSpPr>
          <p:cNvPr id="10" name="Rectangle 9">
            <a:extLst>
              <a:ext uri="{FF2B5EF4-FFF2-40B4-BE49-F238E27FC236}">
                <a16:creationId xmlns:a16="http://schemas.microsoft.com/office/drawing/2014/main" id="{22DF9065-1144-5273-9DDA-B2C3C16A598C}"/>
              </a:ext>
            </a:extLst>
          </p:cNvPr>
          <p:cNvSpPr/>
          <p:nvPr/>
        </p:nvSpPr>
        <p:spPr>
          <a:xfrm>
            <a:off x="398539" y="5626100"/>
            <a:ext cx="11251155" cy="6507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2834E0-A609-C91B-7EA7-0C85D60B60F4}"/>
              </a:ext>
            </a:extLst>
          </p:cNvPr>
          <p:cNvSpPr txBox="1"/>
          <p:nvPr/>
        </p:nvSpPr>
        <p:spPr>
          <a:xfrm>
            <a:off x="398539" y="6387440"/>
            <a:ext cx="4808461"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Bloomfield et al. J Racial </a:t>
            </a:r>
            <a:r>
              <a:rPr lang="en-US" sz="1600" dirty="0" err="1">
                <a:latin typeface="Arial" panose="020B0604020202020204" pitchFamily="34" charset="0"/>
                <a:ea typeface="Verdana" panose="020B0604030504040204" pitchFamily="34" charset="0"/>
                <a:cs typeface="Arial" panose="020B0604020202020204" pitchFamily="34" charset="0"/>
              </a:rPr>
              <a:t>Ethn</a:t>
            </a:r>
            <a:r>
              <a:rPr lang="en-US" sz="1600" dirty="0">
                <a:latin typeface="Arial" panose="020B0604020202020204" pitchFamily="34" charset="0"/>
                <a:ea typeface="Verdana" panose="020B0604030504040204" pitchFamily="34" charset="0"/>
                <a:cs typeface="Arial" panose="020B0604020202020204" pitchFamily="34" charset="0"/>
              </a:rPr>
              <a:t> </a:t>
            </a:r>
            <a:r>
              <a:rPr lang="en-US" sz="1600" dirty="0" err="1">
                <a:latin typeface="Arial" panose="020B0604020202020204" pitchFamily="34" charset="0"/>
                <a:ea typeface="Verdana" panose="020B0604030504040204" pitchFamily="34" charset="0"/>
                <a:cs typeface="Arial" panose="020B0604020202020204" pitchFamily="34" charset="0"/>
              </a:rPr>
              <a:t>Disp</a:t>
            </a:r>
            <a:r>
              <a:rPr lang="en-US" sz="1600" dirty="0">
                <a:latin typeface="Arial" panose="020B0604020202020204" pitchFamily="34" charset="0"/>
                <a:ea typeface="Verdana" panose="020B0604030504040204" pitchFamily="34" charset="0"/>
                <a:cs typeface="Arial" panose="020B0604020202020204" pitchFamily="34" charset="0"/>
              </a:rPr>
              <a:t> 2023;May 9</a:t>
            </a:r>
          </a:p>
        </p:txBody>
      </p:sp>
      <p:sp>
        <p:nvSpPr>
          <p:cNvPr id="4" name="TextBox 3">
            <a:extLst>
              <a:ext uri="{FF2B5EF4-FFF2-40B4-BE49-F238E27FC236}">
                <a16:creationId xmlns:a16="http://schemas.microsoft.com/office/drawing/2014/main" id="{4095D07E-E318-C707-8598-8CCC77E522C8}"/>
              </a:ext>
            </a:extLst>
          </p:cNvPr>
          <p:cNvSpPr txBox="1"/>
          <p:nvPr/>
        </p:nvSpPr>
        <p:spPr>
          <a:xfrm>
            <a:off x="1963798" y="2842845"/>
            <a:ext cx="2050561" cy="1015663"/>
          </a:xfrm>
          <a:prstGeom prst="rect">
            <a:avLst/>
          </a:prstGeom>
          <a:solidFill>
            <a:schemeClr val="accent5"/>
          </a:solidFill>
        </p:spPr>
        <p:txBody>
          <a:bodyPr wrap="none" rtlCol="0">
            <a:spAutoFit/>
          </a:bodyPr>
          <a:lstStyle/>
          <a:p>
            <a:pPr algn="ctr"/>
            <a:r>
              <a:rPr lang="en-US" sz="2000" b="1" i="1" dirty="0">
                <a:solidFill>
                  <a:schemeClr val="bg1"/>
                </a:solidFill>
                <a:latin typeface="Arial" panose="020B0604020202020204" pitchFamily="34" charset="0"/>
                <a:cs typeface="Arial" panose="020B0604020202020204" pitchFamily="34" charset="0"/>
              </a:rPr>
              <a:t>Comparable to </a:t>
            </a:r>
          </a:p>
          <a:p>
            <a:pPr algn="ctr"/>
            <a:r>
              <a:rPr lang="en-US" sz="2000" b="1" i="1" dirty="0">
                <a:solidFill>
                  <a:schemeClr val="bg1"/>
                </a:solidFill>
                <a:latin typeface="Arial" panose="020B0604020202020204" pitchFamily="34" charset="0"/>
                <a:cs typeface="Arial" panose="020B0604020202020204" pitchFamily="34" charset="0"/>
              </a:rPr>
              <a:t>REPRIEVE </a:t>
            </a:r>
          </a:p>
          <a:p>
            <a:pPr algn="ctr"/>
            <a:r>
              <a:rPr lang="en-US" sz="2000" b="1" i="1" dirty="0">
                <a:solidFill>
                  <a:schemeClr val="bg1"/>
                </a:solidFill>
                <a:latin typeface="Arial" panose="020B0604020202020204" pitchFamily="34" charset="0"/>
                <a:cs typeface="Arial" panose="020B0604020202020204" pitchFamily="34" charset="0"/>
              </a:rPr>
              <a:t>risk profile!</a:t>
            </a:r>
          </a:p>
        </p:txBody>
      </p:sp>
    </p:spTree>
    <p:extLst>
      <p:ext uri="{BB962C8B-B14F-4D97-AF65-F5344CB8AC3E}">
        <p14:creationId xmlns:p14="http://schemas.microsoft.com/office/powerpoint/2010/main" val="23586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66D2AB8-7951-0ADF-922C-A6B5AD9A6C96}"/>
              </a:ext>
            </a:extLst>
          </p:cNvPr>
          <p:cNvGraphicFramePr>
            <a:graphicFrameLocks noGrp="1"/>
          </p:cNvGraphicFramePr>
          <p:nvPr>
            <p:ph sz="quarter" idx="11"/>
            <p:extLst>
              <p:ext uri="{D42A27DB-BD31-4B8C-83A1-F6EECF244321}">
                <p14:modId xmlns:p14="http://schemas.microsoft.com/office/powerpoint/2010/main" val="2838637542"/>
              </p:ext>
            </p:extLst>
          </p:nvPr>
        </p:nvGraphicFramePr>
        <p:xfrm>
          <a:off x="713264" y="1378025"/>
          <a:ext cx="10723560" cy="4521200"/>
        </p:xfrm>
        <a:graphic>
          <a:graphicData uri="http://schemas.openxmlformats.org/drawingml/2006/table">
            <a:tbl>
              <a:tblPr firstRow="1" bandRow="1">
                <a:tableStyleId>{5C22544A-7EE6-4342-B048-85BDC9FD1C3A}</a:tableStyleId>
              </a:tblPr>
              <a:tblGrid>
                <a:gridCol w="2144712">
                  <a:extLst>
                    <a:ext uri="{9D8B030D-6E8A-4147-A177-3AD203B41FA5}">
                      <a16:colId xmlns:a16="http://schemas.microsoft.com/office/drawing/2014/main" val="832529743"/>
                    </a:ext>
                  </a:extLst>
                </a:gridCol>
                <a:gridCol w="2144712">
                  <a:extLst>
                    <a:ext uri="{9D8B030D-6E8A-4147-A177-3AD203B41FA5}">
                      <a16:colId xmlns:a16="http://schemas.microsoft.com/office/drawing/2014/main" val="2443519817"/>
                    </a:ext>
                  </a:extLst>
                </a:gridCol>
                <a:gridCol w="2144712">
                  <a:extLst>
                    <a:ext uri="{9D8B030D-6E8A-4147-A177-3AD203B41FA5}">
                      <a16:colId xmlns:a16="http://schemas.microsoft.com/office/drawing/2014/main" val="2026771109"/>
                    </a:ext>
                  </a:extLst>
                </a:gridCol>
                <a:gridCol w="2144712">
                  <a:extLst>
                    <a:ext uri="{9D8B030D-6E8A-4147-A177-3AD203B41FA5}">
                      <a16:colId xmlns:a16="http://schemas.microsoft.com/office/drawing/2014/main" val="387122803"/>
                    </a:ext>
                  </a:extLst>
                </a:gridCol>
                <a:gridCol w="2144712">
                  <a:extLst>
                    <a:ext uri="{9D8B030D-6E8A-4147-A177-3AD203B41FA5}">
                      <a16:colId xmlns:a16="http://schemas.microsoft.com/office/drawing/2014/main" val="1977661830"/>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Mortality Rate per 10,000 p-years (95% CI)</a:t>
                      </a:r>
                    </a:p>
                  </a:txBody>
                  <a:tcPr/>
                </a:tc>
                <a:tc>
                  <a:txBody>
                    <a:bodyPr/>
                    <a:lstStyle/>
                    <a:p>
                      <a:r>
                        <a:rPr lang="en-US" dirty="0">
                          <a:latin typeface="Arial" panose="020B0604020202020204" pitchFamily="34" charset="0"/>
                          <a:cs typeface="Arial" panose="020B0604020202020204" pitchFamily="34" charset="0"/>
                        </a:rPr>
                        <a:t>Observed Deaths</a:t>
                      </a:r>
                    </a:p>
                  </a:txBody>
                  <a:tcPr/>
                </a:tc>
                <a:tc>
                  <a:txBody>
                    <a:bodyPr/>
                    <a:lstStyle/>
                    <a:p>
                      <a:r>
                        <a:rPr lang="en-US" dirty="0">
                          <a:latin typeface="Arial" panose="020B0604020202020204" pitchFamily="34" charset="0"/>
                          <a:cs typeface="Arial" panose="020B0604020202020204" pitchFamily="34" charset="0"/>
                        </a:rPr>
                        <a:t>Expected Deaths</a:t>
                      </a:r>
                    </a:p>
                  </a:txBody>
                  <a:tcPr/>
                </a:tc>
                <a:tc>
                  <a:txBody>
                    <a:bodyPr/>
                    <a:lstStyle/>
                    <a:p>
                      <a:r>
                        <a:rPr lang="en-US" dirty="0">
                          <a:latin typeface="Arial" panose="020B0604020202020204" pitchFamily="34" charset="0"/>
                          <a:cs typeface="Arial" panose="020B0604020202020204" pitchFamily="34" charset="0"/>
                        </a:rPr>
                        <a:t>Standardized Mortality Ratio (95% CI)</a:t>
                      </a:r>
                    </a:p>
                  </a:txBody>
                  <a:tcPr/>
                </a:tc>
                <a:extLst>
                  <a:ext uri="{0D108BD9-81ED-4DB2-BD59-A6C34878D82A}">
                    <a16:rowId xmlns:a16="http://schemas.microsoft.com/office/drawing/2014/main" val="4029722428"/>
                  </a:ext>
                </a:extLst>
              </a:tr>
              <a:tr h="370840">
                <a:tc>
                  <a:txBody>
                    <a:bodyPr/>
                    <a:lstStyle/>
                    <a:p>
                      <a:r>
                        <a:rPr lang="en-US" dirty="0">
                          <a:latin typeface="Arial" panose="020B0604020202020204" pitchFamily="34" charset="0"/>
                          <a:cs typeface="Arial" panose="020B0604020202020204" pitchFamily="34" charset="0"/>
                        </a:rPr>
                        <a:t>Non-AIDS infections</a:t>
                      </a:r>
                    </a:p>
                  </a:txBody>
                  <a:tcPr/>
                </a:tc>
                <a:tc>
                  <a:txBody>
                    <a:bodyPr/>
                    <a:lstStyle/>
                    <a:p>
                      <a:pPr algn="ctr"/>
                      <a:r>
                        <a:rPr lang="en-US" b="0" dirty="0">
                          <a:effectLst/>
                          <a:latin typeface="Arial" panose="020B0604020202020204" pitchFamily="34" charset="0"/>
                          <a:cs typeface="Arial" panose="020B0604020202020204" pitchFamily="34" charset="0"/>
                        </a:rPr>
                        <a:t>8·0 (7·2–8·9)</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358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10·8 (9·8–12·0)</a:t>
                      </a:r>
                    </a:p>
                  </a:txBody>
                  <a:tcPr marL="0" marR="0" marT="0" marB="0" anchor="ctr"/>
                </a:tc>
                <a:extLst>
                  <a:ext uri="{0D108BD9-81ED-4DB2-BD59-A6C34878D82A}">
                    <a16:rowId xmlns:a16="http://schemas.microsoft.com/office/drawing/2014/main" val="4110764173"/>
                  </a:ext>
                </a:extLst>
              </a:tr>
              <a:tr h="370840">
                <a:tc>
                  <a:txBody>
                    <a:bodyPr/>
                    <a:lstStyle/>
                    <a:p>
                      <a:r>
                        <a:rPr lang="en-US" dirty="0">
                          <a:latin typeface="Arial" panose="020B0604020202020204" pitchFamily="34" charset="0"/>
                          <a:cs typeface="Arial" panose="020B0604020202020204" pitchFamily="34" charset="0"/>
                        </a:rPr>
                        <a:t>Liver disease</a:t>
                      </a:r>
                    </a:p>
                  </a:txBody>
                  <a:tcPr/>
                </a:tc>
                <a:tc>
                  <a:txBody>
                    <a:bodyPr/>
                    <a:lstStyle/>
                    <a:p>
                      <a:pPr algn="ctr"/>
                      <a:r>
                        <a:rPr lang="en-US" b="0" dirty="0">
                          <a:effectLst/>
                          <a:latin typeface="Arial" panose="020B0604020202020204" pitchFamily="34" charset="0"/>
                          <a:cs typeface="Arial" panose="020B0604020202020204" pitchFamily="34" charset="0"/>
                        </a:rPr>
                        <a:t>5·2 (4·6–5·9)</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234</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63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3·7 (3·3–4·2)</a:t>
                      </a:r>
                    </a:p>
                  </a:txBody>
                  <a:tcPr marL="0" marR="0" marT="0" marB="0" anchor="ctr"/>
                </a:tc>
                <a:extLst>
                  <a:ext uri="{0D108BD9-81ED-4DB2-BD59-A6C34878D82A}">
                    <a16:rowId xmlns:a16="http://schemas.microsoft.com/office/drawing/2014/main" val="1476360576"/>
                  </a:ext>
                </a:extLst>
              </a:tr>
              <a:tr h="370840">
                <a:tc>
                  <a:txBody>
                    <a:bodyPr/>
                    <a:lstStyle/>
                    <a:p>
                      <a:r>
                        <a:rPr lang="en-US" dirty="0">
                          <a:latin typeface="Arial" panose="020B0604020202020204" pitchFamily="34" charset="0"/>
                          <a:cs typeface="Arial" panose="020B0604020202020204" pitchFamily="34" charset="0"/>
                        </a:rPr>
                        <a:t>Substance misuse</a:t>
                      </a:r>
                    </a:p>
                  </a:txBody>
                  <a:tcPr/>
                </a:tc>
                <a:tc>
                  <a:txBody>
                    <a:bodyPr/>
                    <a:lstStyle/>
                    <a:p>
                      <a:pPr algn="ctr"/>
                      <a:r>
                        <a:rPr lang="en-US" b="0" dirty="0">
                          <a:effectLst/>
                          <a:latin typeface="Arial" panose="020B0604020202020204" pitchFamily="34" charset="0"/>
                          <a:cs typeface="Arial" panose="020B0604020202020204" pitchFamily="34" charset="0"/>
                        </a:rPr>
                        <a:t>2·7 (2·3–3·2)</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121</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47</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2·6 (2·1–3·1)</a:t>
                      </a:r>
                    </a:p>
                  </a:txBody>
                  <a:tcPr marL="0" marR="0" marT="0" marB="0" anchor="ctr"/>
                </a:tc>
                <a:extLst>
                  <a:ext uri="{0D108BD9-81ED-4DB2-BD59-A6C34878D82A}">
                    <a16:rowId xmlns:a16="http://schemas.microsoft.com/office/drawing/2014/main" val="4278634300"/>
                  </a:ext>
                </a:extLst>
              </a:tr>
              <a:tr h="370840">
                <a:tc>
                  <a:txBody>
                    <a:bodyPr/>
                    <a:lstStyle/>
                    <a:p>
                      <a:r>
                        <a:rPr lang="en-US" dirty="0">
                          <a:latin typeface="Arial" panose="020B0604020202020204" pitchFamily="34" charset="0"/>
                          <a:cs typeface="Arial" panose="020B0604020202020204" pitchFamily="34" charset="0"/>
                        </a:rPr>
                        <a:t>Other</a:t>
                      </a:r>
                    </a:p>
                  </a:txBody>
                  <a:tcPr/>
                </a:tc>
                <a:tc>
                  <a:txBody>
                    <a:bodyPr/>
                    <a:lstStyle/>
                    <a:p>
                      <a:pPr algn="ctr"/>
                      <a:r>
                        <a:rPr lang="en-US" b="0" dirty="0">
                          <a:effectLst/>
                          <a:latin typeface="Arial" panose="020B0604020202020204" pitchFamily="34" charset="0"/>
                          <a:cs typeface="Arial" panose="020B0604020202020204" pitchFamily="34" charset="0"/>
                        </a:rPr>
                        <a:t>7·8 (7·0–8·6)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348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141</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2·5 (2·2–2·7)</a:t>
                      </a:r>
                    </a:p>
                  </a:txBody>
                  <a:tcPr marL="0" marR="0" marT="0" marB="0" anchor="ctr"/>
                </a:tc>
                <a:extLst>
                  <a:ext uri="{0D108BD9-81ED-4DB2-BD59-A6C34878D82A}">
                    <a16:rowId xmlns:a16="http://schemas.microsoft.com/office/drawing/2014/main" val="795222881"/>
                  </a:ext>
                </a:extLst>
              </a:tr>
              <a:tr h="370840">
                <a:tc>
                  <a:txBody>
                    <a:bodyPr/>
                    <a:lstStyle/>
                    <a:p>
                      <a:r>
                        <a:rPr lang="en-US" dirty="0">
                          <a:latin typeface="Arial" panose="020B0604020202020204" pitchFamily="34" charset="0"/>
                          <a:cs typeface="Arial" panose="020B0604020202020204" pitchFamily="34" charset="0"/>
                        </a:rPr>
                        <a:t>Non-AIDS deaths</a:t>
                      </a:r>
                    </a:p>
                  </a:txBody>
                  <a:tcPr/>
                </a:tc>
                <a:tc>
                  <a:txBody>
                    <a:bodyPr/>
                    <a:lstStyle/>
                    <a:p>
                      <a:pPr algn="ctr"/>
                      <a:r>
                        <a:rPr lang="en-US" b="0">
                          <a:effectLst/>
                          <a:latin typeface="Arial" panose="020B0604020202020204" pitchFamily="34" charset="0"/>
                          <a:cs typeface="Arial" panose="020B0604020202020204" pitchFamily="34" charset="0"/>
                        </a:rPr>
                        <a:t>44·9 (43·0–46·9)</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2017</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923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2·2 (2·1–2·3)</a:t>
                      </a:r>
                    </a:p>
                  </a:txBody>
                  <a:tcPr marL="0" marR="0" marT="0" marB="0" anchor="ctr"/>
                </a:tc>
                <a:extLst>
                  <a:ext uri="{0D108BD9-81ED-4DB2-BD59-A6C34878D82A}">
                    <a16:rowId xmlns:a16="http://schemas.microsoft.com/office/drawing/2014/main" val="450440380"/>
                  </a:ext>
                </a:extLst>
              </a:tr>
              <a:tr h="370840">
                <a:tc>
                  <a:txBody>
                    <a:bodyPr/>
                    <a:lstStyle/>
                    <a:p>
                      <a:r>
                        <a:rPr lang="en-US" dirty="0">
                          <a:latin typeface="Arial" panose="020B0604020202020204" pitchFamily="34" charset="0"/>
                          <a:cs typeface="Arial" panose="020B0604020202020204" pitchFamily="34" charset="0"/>
                        </a:rPr>
                        <a:t>Suicide</a:t>
                      </a:r>
                    </a:p>
                  </a:txBody>
                  <a:tcPr/>
                </a:tc>
                <a:tc>
                  <a:txBody>
                    <a:bodyPr/>
                    <a:lstStyle/>
                    <a:p>
                      <a:pPr algn="ctr"/>
                      <a:r>
                        <a:rPr lang="en-US" b="0" dirty="0">
                          <a:effectLst/>
                          <a:latin typeface="Arial" panose="020B0604020202020204" pitchFamily="34" charset="0"/>
                          <a:cs typeface="Arial" panose="020B0604020202020204" pitchFamily="34" charset="0"/>
                        </a:rPr>
                        <a:t>2·1 (1·8–2·6)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48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2·0 (1·6–2·4)</a:t>
                      </a:r>
                    </a:p>
                  </a:txBody>
                  <a:tcPr marL="0" marR="0" marT="0" marB="0" anchor="ctr"/>
                </a:tc>
                <a:extLst>
                  <a:ext uri="{0D108BD9-81ED-4DB2-BD59-A6C34878D82A}">
                    <a16:rowId xmlns:a16="http://schemas.microsoft.com/office/drawing/2014/main" val="802334205"/>
                  </a:ext>
                </a:extLst>
              </a:tr>
              <a:tr h="370840">
                <a:tc>
                  <a:txBody>
                    <a:bodyPr/>
                    <a:lstStyle/>
                    <a:p>
                      <a:r>
                        <a:rPr lang="en-US" dirty="0">
                          <a:latin typeface="Arial" panose="020B0604020202020204" pitchFamily="34" charset="0"/>
                          <a:cs typeface="Arial" panose="020B0604020202020204" pitchFamily="34" charset="0"/>
                        </a:rPr>
                        <a:t>CVD and Stroke</a:t>
                      </a:r>
                    </a:p>
                  </a:txBody>
                  <a:tcPr/>
                </a:tc>
                <a:tc>
                  <a:txBody>
                    <a:bodyPr/>
                    <a:lstStyle/>
                    <a:p>
                      <a:pPr algn="ctr"/>
                      <a:r>
                        <a:rPr lang="en-US" b="0">
                          <a:effectLst/>
                          <a:latin typeface="Arial" panose="020B0604020202020204" pitchFamily="34" charset="0"/>
                          <a:cs typeface="Arial" panose="020B0604020202020204" pitchFamily="34" charset="0"/>
                        </a:rPr>
                        <a:t>8·4 (7·6–9·3)</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378</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223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1·7 (1·5–1·9)</a:t>
                      </a:r>
                    </a:p>
                  </a:txBody>
                  <a:tcPr marL="0" marR="0" marT="0" marB="0" anchor="ctr"/>
                </a:tc>
                <a:extLst>
                  <a:ext uri="{0D108BD9-81ED-4DB2-BD59-A6C34878D82A}">
                    <a16:rowId xmlns:a16="http://schemas.microsoft.com/office/drawing/2014/main" val="1130037205"/>
                  </a:ext>
                </a:extLst>
              </a:tr>
              <a:tr h="370840">
                <a:tc>
                  <a:txBody>
                    <a:bodyPr/>
                    <a:lstStyle/>
                    <a:p>
                      <a:r>
                        <a:rPr lang="en-US" dirty="0">
                          <a:latin typeface="Arial" panose="020B0604020202020204" pitchFamily="34" charset="0"/>
                          <a:cs typeface="Arial" panose="020B0604020202020204" pitchFamily="34" charset="0"/>
                        </a:rPr>
                        <a:t>Accident</a:t>
                      </a:r>
                    </a:p>
                  </a:txBody>
                  <a:tcPr/>
                </a:tc>
                <a:tc>
                  <a:txBody>
                    <a:bodyPr/>
                    <a:lstStyle/>
                    <a:p>
                      <a:pPr algn="ctr"/>
                      <a:r>
                        <a:rPr lang="en-US" b="0">
                          <a:effectLst/>
                          <a:latin typeface="Arial" panose="020B0604020202020204" pitchFamily="34" charset="0"/>
                          <a:cs typeface="Arial" panose="020B0604020202020204" pitchFamily="34" charset="0"/>
                        </a:rPr>
                        <a:t>2·1 (1·7–2·6)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94</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68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1·4 (1·2–1·7)</a:t>
                      </a:r>
                    </a:p>
                  </a:txBody>
                  <a:tcPr marL="0" marR="0" marT="0" marB="0" anchor="ctr"/>
                </a:tc>
                <a:extLst>
                  <a:ext uri="{0D108BD9-81ED-4DB2-BD59-A6C34878D82A}">
                    <a16:rowId xmlns:a16="http://schemas.microsoft.com/office/drawing/2014/main" val="1520499666"/>
                  </a:ext>
                </a:extLst>
              </a:tr>
              <a:tr h="370840">
                <a:tc>
                  <a:txBody>
                    <a:bodyPr/>
                    <a:lstStyle/>
                    <a:p>
                      <a:r>
                        <a:rPr lang="en-US" dirty="0">
                          <a:latin typeface="Arial" panose="020B0604020202020204" pitchFamily="34" charset="0"/>
                          <a:cs typeface="Arial" panose="020B0604020202020204" pitchFamily="34" charset="0"/>
                        </a:rPr>
                        <a:t>Non-AIDS cancers</a:t>
                      </a:r>
                    </a:p>
                  </a:txBody>
                  <a:tcPr/>
                </a:tc>
                <a:tc>
                  <a:txBody>
                    <a:bodyPr/>
                    <a:lstStyle/>
                    <a:p>
                      <a:pPr algn="ctr"/>
                      <a:r>
                        <a:rPr lang="en-US" b="0" dirty="0">
                          <a:effectLst/>
                          <a:latin typeface="Arial" panose="020B0604020202020204" pitchFamily="34" charset="0"/>
                          <a:cs typeface="Arial" panose="020B0604020202020204" pitchFamily="34" charset="0"/>
                        </a:rPr>
                        <a:t>8·6 (7·8–9·5)</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388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300</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1·3 (1·2–1·4)</a:t>
                      </a:r>
                    </a:p>
                  </a:txBody>
                  <a:tcPr marL="0" marR="0" marT="0" marB="0" anchor="ctr"/>
                </a:tc>
                <a:extLst>
                  <a:ext uri="{0D108BD9-81ED-4DB2-BD59-A6C34878D82A}">
                    <a16:rowId xmlns:a16="http://schemas.microsoft.com/office/drawing/2014/main" val="3992511788"/>
                  </a:ext>
                </a:extLst>
              </a:tr>
            </a:tbl>
          </a:graphicData>
        </a:graphic>
      </p:graphicFrame>
      <p:sp>
        <p:nvSpPr>
          <p:cNvPr id="3" name="Text Placeholder 2">
            <a:extLst>
              <a:ext uri="{FF2B5EF4-FFF2-40B4-BE49-F238E27FC236}">
                <a16:creationId xmlns:a16="http://schemas.microsoft.com/office/drawing/2014/main" id="{7E0660E2-A051-31A4-6044-DB4985A9D8F9}"/>
              </a:ext>
            </a:extLst>
          </p:cNvPr>
          <p:cNvSpPr>
            <a:spLocks noGrp="1"/>
          </p:cNvSpPr>
          <p:nvPr>
            <p:ph type="body" sz="quarter" idx="10"/>
          </p:nvPr>
        </p:nvSpPr>
        <p:spPr/>
        <p:txBody>
          <a:bodyPr/>
          <a:lstStyle/>
          <a:p>
            <a:r>
              <a:rPr lang="en-US" dirty="0"/>
              <a:t>Causes of Death in PWH</a:t>
            </a:r>
          </a:p>
        </p:txBody>
      </p:sp>
      <p:sp>
        <p:nvSpPr>
          <p:cNvPr id="5" name="TextBox 18">
            <a:extLst>
              <a:ext uri="{FF2B5EF4-FFF2-40B4-BE49-F238E27FC236}">
                <a16:creationId xmlns:a16="http://schemas.microsoft.com/office/drawing/2014/main" id="{44CBE916-BAEB-57BB-8CB9-171320BCEB7E}"/>
              </a:ext>
            </a:extLst>
          </p:cNvPr>
          <p:cNvSpPr txBox="1">
            <a:spLocks noChangeArrowheads="1"/>
          </p:cNvSpPr>
          <p:nvPr/>
        </p:nvSpPr>
        <p:spPr bwMode="auto">
          <a:xfrm>
            <a:off x="526550" y="6519446"/>
            <a:ext cx="4703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00" dirty="0" err="1">
                <a:latin typeface="Arial" panose="020B0604020202020204" pitchFamily="34" charset="0"/>
                <a:ea typeface="Verdana" panose="020B0604030504040204" pitchFamily="34" charset="0"/>
                <a:cs typeface="Arial" panose="020B0604020202020204" pitchFamily="34" charset="0"/>
              </a:rPr>
              <a:t>Croxford</a:t>
            </a:r>
            <a:r>
              <a:rPr lang="en-US" altLang="x-none" sz="1600" dirty="0">
                <a:latin typeface="Arial" panose="020B0604020202020204" pitchFamily="34" charset="0"/>
                <a:ea typeface="Verdana" panose="020B0604030504040204" pitchFamily="34" charset="0"/>
                <a:cs typeface="Arial" panose="020B0604020202020204" pitchFamily="34" charset="0"/>
              </a:rPr>
              <a:t> et al. Lancet Public Health 2017;2</a:t>
            </a:r>
          </a:p>
        </p:txBody>
      </p:sp>
    </p:spTree>
    <p:extLst>
      <p:ext uri="{BB962C8B-B14F-4D97-AF65-F5344CB8AC3E}">
        <p14:creationId xmlns:p14="http://schemas.microsoft.com/office/powerpoint/2010/main" val="749330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2EF-AE63-A619-7CF8-B6B378ABA2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CDF94-56A3-BD1B-48DD-F8728B4DFA0A}"/>
              </a:ext>
            </a:extLst>
          </p:cNvPr>
          <p:cNvSpPr>
            <a:spLocks noGrp="1"/>
          </p:cNvSpPr>
          <p:nvPr>
            <p:ph sz="quarter" idx="11"/>
          </p:nvPr>
        </p:nvSpPr>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chemeClr val="bg1"/>
                </a:solidFill>
              </a:rPr>
              <a:t>Regional variation</a:t>
            </a:r>
          </a:p>
          <a:p>
            <a:r>
              <a:rPr lang="en-US" sz="2400" dirty="0">
                <a:solidFill>
                  <a:schemeClr val="bg1"/>
                </a:solidFill>
              </a:rPr>
              <a:t>A capacious view of CVD prevention</a:t>
            </a:r>
          </a:p>
        </p:txBody>
      </p:sp>
      <p:sp>
        <p:nvSpPr>
          <p:cNvPr id="3" name="Text Placeholder 2">
            <a:extLst>
              <a:ext uri="{FF2B5EF4-FFF2-40B4-BE49-F238E27FC236}">
                <a16:creationId xmlns:a16="http://schemas.microsoft.com/office/drawing/2014/main" id="{6987E198-E3A5-4E3A-464A-6B76D53EB650}"/>
              </a:ext>
            </a:extLst>
          </p:cNvPr>
          <p:cNvSpPr>
            <a:spLocks noGrp="1"/>
          </p:cNvSpPr>
          <p:nvPr>
            <p:ph type="body" sz="quarter" idx="10"/>
          </p:nvPr>
        </p:nvSpPr>
        <p:spPr/>
        <p:txBody>
          <a:bodyPr/>
          <a:lstStyle/>
          <a:p>
            <a:r>
              <a:rPr lang="en-US" dirty="0"/>
              <a:t>Where do we go from here?</a:t>
            </a:r>
          </a:p>
        </p:txBody>
      </p:sp>
    </p:spTree>
    <p:extLst>
      <p:ext uri="{BB962C8B-B14F-4D97-AF65-F5344CB8AC3E}">
        <p14:creationId xmlns:p14="http://schemas.microsoft.com/office/powerpoint/2010/main" val="648934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6FEBEC-9595-2216-536B-490C25F52E61}"/>
              </a:ext>
            </a:extLst>
          </p:cNvPr>
          <p:cNvSpPr>
            <a:spLocks noGrp="1"/>
          </p:cNvSpPr>
          <p:nvPr>
            <p:ph sz="quarter" idx="11"/>
          </p:nvPr>
        </p:nvSpPr>
        <p:spPr>
          <a:xfrm>
            <a:off x="713283" y="1155701"/>
            <a:ext cx="10723541" cy="2417762"/>
          </a:xfrm>
        </p:spPr>
        <p:txBody>
          <a:bodyPr>
            <a:normAutofit lnSpcReduction="10000"/>
          </a:bodyPr>
          <a:lstStyle/>
          <a:p>
            <a:r>
              <a:rPr lang="en-US" sz="2400" dirty="0"/>
              <a:t>Systematic review and meta-analysis of</a:t>
            </a:r>
          </a:p>
          <a:p>
            <a:pPr marL="285750" indent="-285750">
              <a:buFont typeface="Arial" panose="020B0604020202020204" pitchFamily="34" charset="0"/>
              <a:buChar char="•"/>
            </a:pPr>
            <a:r>
              <a:rPr lang="en-US" sz="2400" dirty="0"/>
              <a:t>retrospective or prospective cohorts with MI, CVD, CAD outcomes</a:t>
            </a:r>
          </a:p>
          <a:p>
            <a:pPr marL="285750" indent="-285750">
              <a:buFont typeface="Arial" panose="020B0604020202020204" pitchFamily="34" charset="0"/>
              <a:buChar char="•"/>
            </a:pPr>
            <a:r>
              <a:rPr lang="en-US" sz="2400" dirty="0"/>
              <a:t>patients with a diagnosis of HIV (with or without HIV-negative controls),</a:t>
            </a:r>
          </a:p>
          <a:p>
            <a:pPr marL="285750" indent="-285750">
              <a:buFont typeface="Arial" panose="020B0604020202020204" pitchFamily="34" charset="0"/>
              <a:buChar char="•"/>
            </a:pPr>
            <a:r>
              <a:rPr lang="en-US" sz="2400" dirty="0"/>
              <a:t>studies on adults older than 18 years, and</a:t>
            </a:r>
          </a:p>
          <a:p>
            <a:pPr marL="285750" indent="-285750">
              <a:buFont typeface="Arial" panose="020B0604020202020204" pitchFamily="34" charset="0"/>
              <a:buChar char="•"/>
            </a:pPr>
            <a:r>
              <a:rPr lang="en-US" sz="2400" dirty="0"/>
              <a:t>available data on a minimum of 1 cardiac risk score</a:t>
            </a:r>
          </a:p>
        </p:txBody>
      </p:sp>
      <p:sp>
        <p:nvSpPr>
          <p:cNvPr id="3" name="Text Placeholder 2">
            <a:extLst>
              <a:ext uri="{FF2B5EF4-FFF2-40B4-BE49-F238E27FC236}">
                <a16:creationId xmlns:a16="http://schemas.microsoft.com/office/drawing/2014/main" id="{24EEED4D-20C8-DF93-D6F3-BA0B536B62FA}"/>
              </a:ext>
            </a:extLst>
          </p:cNvPr>
          <p:cNvSpPr>
            <a:spLocks noGrp="1"/>
          </p:cNvSpPr>
          <p:nvPr>
            <p:ph type="body" sz="quarter" idx="10"/>
          </p:nvPr>
        </p:nvSpPr>
        <p:spPr/>
        <p:txBody>
          <a:bodyPr>
            <a:normAutofit fontScale="77500" lnSpcReduction="20000"/>
          </a:bodyPr>
          <a:lstStyle/>
          <a:p>
            <a:r>
              <a:rPr lang="en-US" dirty="0"/>
              <a:t>Performance of CVD Risk Prediction Models in HIV</a:t>
            </a:r>
          </a:p>
        </p:txBody>
      </p:sp>
      <p:pic>
        <p:nvPicPr>
          <p:cNvPr id="4" name="Picture 3" descr="A screenshot of a computer&#10;&#10;Description automatically generated">
            <a:extLst>
              <a:ext uri="{FF2B5EF4-FFF2-40B4-BE49-F238E27FC236}">
                <a16:creationId xmlns:a16="http://schemas.microsoft.com/office/drawing/2014/main" id="{AD900D62-83A9-671C-ABD0-55F842D74CB7}"/>
              </a:ext>
            </a:extLst>
          </p:cNvPr>
          <p:cNvPicPr>
            <a:picLocks noChangeAspect="1"/>
          </p:cNvPicPr>
          <p:nvPr/>
        </p:nvPicPr>
        <p:blipFill>
          <a:blip r:embed="rId2"/>
          <a:stretch>
            <a:fillRect/>
          </a:stretch>
        </p:blipFill>
        <p:spPr>
          <a:xfrm>
            <a:off x="430194" y="3573462"/>
            <a:ext cx="11331611" cy="2997200"/>
          </a:xfrm>
          <a:prstGeom prst="rect">
            <a:avLst/>
          </a:prstGeom>
          <a:ln w="19050">
            <a:solidFill>
              <a:schemeClr val="accent1"/>
            </a:solidFill>
          </a:ln>
        </p:spPr>
      </p:pic>
      <p:sp>
        <p:nvSpPr>
          <p:cNvPr id="5" name="TextBox 18">
            <a:extLst>
              <a:ext uri="{FF2B5EF4-FFF2-40B4-BE49-F238E27FC236}">
                <a16:creationId xmlns:a16="http://schemas.microsoft.com/office/drawing/2014/main" id="{5CBFA20D-3FFA-D149-F866-563E9F8C1A12}"/>
              </a:ext>
            </a:extLst>
          </p:cNvPr>
          <p:cNvSpPr txBox="1">
            <a:spLocks noChangeArrowheads="1"/>
          </p:cNvSpPr>
          <p:nvPr/>
        </p:nvSpPr>
        <p:spPr bwMode="auto">
          <a:xfrm>
            <a:off x="430194" y="6519446"/>
            <a:ext cx="3999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00" dirty="0">
                <a:latin typeface="Arial" panose="020B0604020202020204" pitchFamily="34" charset="0"/>
                <a:ea typeface="Verdana" panose="020B0604030504040204" pitchFamily="34" charset="0"/>
                <a:cs typeface="Arial" panose="020B0604020202020204" pitchFamily="34" charset="0"/>
              </a:rPr>
              <a:t>Soares et al. JAMA Card 2022;1</a:t>
            </a:r>
          </a:p>
        </p:txBody>
      </p:sp>
    </p:spTree>
    <p:extLst>
      <p:ext uri="{BB962C8B-B14F-4D97-AF65-F5344CB8AC3E}">
        <p14:creationId xmlns:p14="http://schemas.microsoft.com/office/powerpoint/2010/main" val="2576784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4563A5-DAE9-3FA1-CAB1-4E5FC389B653}"/>
              </a:ext>
            </a:extLst>
          </p:cNvPr>
          <p:cNvSpPr>
            <a:spLocks noGrp="1"/>
          </p:cNvSpPr>
          <p:nvPr>
            <p:ph type="body" sz="quarter" idx="10"/>
          </p:nvPr>
        </p:nvSpPr>
        <p:spPr/>
        <p:txBody>
          <a:bodyPr>
            <a:normAutofit fontScale="77500" lnSpcReduction="20000"/>
          </a:bodyPr>
          <a:lstStyle/>
          <a:p>
            <a:r>
              <a:rPr lang="en-US" dirty="0"/>
              <a:t>Performance of CVD Risk Prediction Models in HIV</a:t>
            </a:r>
          </a:p>
          <a:p>
            <a:endParaRPr lang="en-US" dirty="0"/>
          </a:p>
        </p:txBody>
      </p:sp>
      <p:sp>
        <p:nvSpPr>
          <p:cNvPr id="4" name="TextBox 18">
            <a:extLst>
              <a:ext uri="{FF2B5EF4-FFF2-40B4-BE49-F238E27FC236}">
                <a16:creationId xmlns:a16="http://schemas.microsoft.com/office/drawing/2014/main" id="{64BC34E1-7430-941C-158B-D1E0B320FB82}"/>
              </a:ext>
            </a:extLst>
          </p:cNvPr>
          <p:cNvSpPr txBox="1">
            <a:spLocks noChangeArrowheads="1"/>
          </p:cNvSpPr>
          <p:nvPr/>
        </p:nvSpPr>
        <p:spPr bwMode="auto">
          <a:xfrm>
            <a:off x="7278131" y="6419153"/>
            <a:ext cx="3999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00" dirty="0">
                <a:latin typeface="Verdana" panose="020B0604030504040204" pitchFamily="34" charset="0"/>
                <a:ea typeface="Verdana" panose="020B0604030504040204" pitchFamily="34" charset="0"/>
                <a:cs typeface="Verdana" panose="020B0604030504040204" pitchFamily="34" charset="0"/>
              </a:rPr>
              <a:t>Soares et al. JAMA Card 2022;1</a:t>
            </a:r>
          </a:p>
        </p:txBody>
      </p:sp>
      <p:pic>
        <p:nvPicPr>
          <p:cNvPr id="5" name="Picture 4" descr="A screenshot of a graph&#10;&#10;Description automatically generated">
            <a:extLst>
              <a:ext uri="{FF2B5EF4-FFF2-40B4-BE49-F238E27FC236}">
                <a16:creationId xmlns:a16="http://schemas.microsoft.com/office/drawing/2014/main" id="{1F5F7768-953E-A9F9-BDE8-92BDE413D8CE}"/>
              </a:ext>
            </a:extLst>
          </p:cNvPr>
          <p:cNvPicPr>
            <a:picLocks noChangeAspect="1"/>
          </p:cNvPicPr>
          <p:nvPr/>
        </p:nvPicPr>
        <p:blipFill>
          <a:blip r:embed="rId2"/>
          <a:stretch>
            <a:fillRect/>
          </a:stretch>
        </p:blipFill>
        <p:spPr>
          <a:xfrm>
            <a:off x="419100" y="1500522"/>
            <a:ext cx="5295354" cy="5237163"/>
          </a:xfrm>
          <a:prstGeom prst="rect">
            <a:avLst/>
          </a:prstGeom>
          <a:ln>
            <a:solidFill>
              <a:schemeClr val="accent1"/>
            </a:solidFill>
          </a:ln>
        </p:spPr>
      </p:pic>
      <p:cxnSp>
        <p:nvCxnSpPr>
          <p:cNvPr id="6" name="Straight Connector 5">
            <a:extLst>
              <a:ext uri="{FF2B5EF4-FFF2-40B4-BE49-F238E27FC236}">
                <a16:creationId xmlns:a16="http://schemas.microsoft.com/office/drawing/2014/main" id="{74F2015D-107C-3304-1CCC-6D0B91F85CCE}"/>
              </a:ext>
            </a:extLst>
          </p:cNvPr>
          <p:cNvCxnSpPr/>
          <p:nvPr/>
        </p:nvCxnSpPr>
        <p:spPr>
          <a:xfrm flipH="1" flipV="1">
            <a:off x="4518214" y="1694329"/>
            <a:ext cx="0" cy="46634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D32F34-509D-6D03-935A-E83944EF2A44}"/>
              </a:ext>
            </a:extLst>
          </p:cNvPr>
          <p:cNvCxnSpPr/>
          <p:nvPr/>
        </p:nvCxnSpPr>
        <p:spPr>
          <a:xfrm flipH="1" flipV="1">
            <a:off x="4966449" y="1689758"/>
            <a:ext cx="0" cy="46634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8" name="Table 13">
            <a:extLst>
              <a:ext uri="{FF2B5EF4-FFF2-40B4-BE49-F238E27FC236}">
                <a16:creationId xmlns:a16="http://schemas.microsoft.com/office/drawing/2014/main" id="{AD3FE629-4259-1D1B-F500-745E1BBD1DF2}"/>
              </a:ext>
            </a:extLst>
          </p:cNvPr>
          <p:cNvGraphicFramePr>
            <a:graphicFrameLocks noGrp="1"/>
          </p:cNvGraphicFramePr>
          <p:nvPr>
            <p:extLst>
              <p:ext uri="{D42A27DB-BD31-4B8C-83A1-F6EECF244321}">
                <p14:modId xmlns:p14="http://schemas.microsoft.com/office/powerpoint/2010/main" val="3052213636"/>
              </p:ext>
            </p:extLst>
          </p:nvPr>
        </p:nvGraphicFramePr>
        <p:xfrm>
          <a:off x="5847228" y="1500522"/>
          <a:ext cx="5925672" cy="3058138"/>
        </p:xfrm>
        <a:graphic>
          <a:graphicData uri="http://schemas.openxmlformats.org/drawingml/2006/table">
            <a:tbl>
              <a:tblPr firstRow="1" bandRow="1">
                <a:tableStyleId>{21E4AEA4-8DFA-4A89-87EB-49C32662AFE0}</a:tableStyleId>
              </a:tblPr>
              <a:tblGrid>
                <a:gridCol w="3473077">
                  <a:extLst>
                    <a:ext uri="{9D8B030D-6E8A-4147-A177-3AD203B41FA5}">
                      <a16:colId xmlns:a16="http://schemas.microsoft.com/office/drawing/2014/main" val="399110591"/>
                    </a:ext>
                  </a:extLst>
                </a:gridCol>
                <a:gridCol w="1181100">
                  <a:extLst>
                    <a:ext uri="{9D8B030D-6E8A-4147-A177-3AD203B41FA5}">
                      <a16:colId xmlns:a16="http://schemas.microsoft.com/office/drawing/2014/main" val="3069614379"/>
                    </a:ext>
                  </a:extLst>
                </a:gridCol>
                <a:gridCol w="1271495">
                  <a:extLst>
                    <a:ext uri="{9D8B030D-6E8A-4147-A177-3AD203B41FA5}">
                      <a16:colId xmlns:a16="http://schemas.microsoft.com/office/drawing/2014/main" val="502338894"/>
                    </a:ext>
                  </a:extLst>
                </a:gridCol>
              </a:tblGrid>
              <a:tr h="711178">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Risk Prediction Model</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 Cases</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O:E ratio</a:t>
                      </a:r>
                    </a:p>
                  </a:txBody>
                  <a:tcPr/>
                </a:tc>
                <a:extLst>
                  <a:ext uri="{0D108BD9-81ED-4DB2-BD59-A6C34878D82A}">
                    <a16:rowId xmlns:a16="http://schemas.microsoft.com/office/drawing/2014/main" val="2638275721"/>
                  </a:ext>
                </a:extLst>
              </a:tr>
              <a:tr h="279511">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D:A:D 2010</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804</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1.20</a:t>
                      </a:r>
                    </a:p>
                  </a:txBody>
                  <a:tcPr/>
                </a:tc>
                <a:extLst>
                  <a:ext uri="{0D108BD9-81ED-4DB2-BD59-A6C34878D82A}">
                    <a16:rowId xmlns:a16="http://schemas.microsoft.com/office/drawing/2014/main" val="2015449866"/>
                  </a:ext>
                </a:extLst>
              </a:tr>
              <a:tr h="132490">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D:AD 2016</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1629</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1.31</a:t>
                      </a:r>
                    </a:p>
                  </a:txBody>
                  <a:tcPr/>
                </a:tc>
                <a:extLst>
                  <a:ext uri="{0D108BD9-81ED-4DB2-BD59-A6C34878D82A}">
                    <a16:rowId xmlns:a16="http://schemas.microsoft.com/office/drawing/2014/main" val="2194811513"/>
                  </a:ext>
                </a:extLst>
              </a:tr>
              <a:tr h="0">
                <a:tc>
                  <a:txBody>
                    <a:bodyPr/>
                    <a:lstStyle/>
                    <a:p>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Framingham 10yr</a:t>
                      </a:r>
                    </a:p>
                  </a:txBody>
                  <a:tcPr/>
                </a:tc>
                <a:tc>
                  <a:txBody>
                    <a:bodyPr/>
                    <a:lstStyle/>
                    <a:p>
                      <a:pPr algn="ct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1751</a:t>
                      </a:r>
                    </a:p>
                  </a:txBody>
                  <a:tcPr/>
                </a:tc>
                <a:tc>
                  <a:txBody>
                    <a:bodyPr/>
                    <a:lstStyle/>
                    <a:p>
                      <a:pPr algn="ct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0.95</a:t>
                      </a:r>
                    </a:p>
                  </a:txBody>
                  <a:tcPr/>
                </a:tc>
                <a:extLst>
                  <a:ext uri="{0D108BD9-81ED-4DB2-BD59-A6C34878D82A}">
                    <a16:rowId xmlns:a16="http://schemas.microsoft.com/office/drawing/2014/main" val="2253076157"/>
                  </a:ext>
                </a:extLst>
              </a:tr>
              <a:tr h="0">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Framingham 5yr</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1088</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1.51</a:t>
                      </a:r>
                    </a:p>
                  </a:txBody>
                  <a:tcPr/>
                </a:tc>
                <a:extLst>
                  <a:ext uri="{0D108BD9-81ED-4DB2-BD59-A6C34878D82A}">
                    <a16:rowId xmlns:a16="http://schemas.microsoft.com/office/drawing/2014/main" val="2436917931"/>
                  </a:ext>
                </a:extLst>
              </a:tr>
              <a:tr h="0">
                <a:tc>
                  <a:txBody>
                    <a:bodyPr/>
                    <a:lstStyle/>
                    <a:p>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Pooled Cohort Equations 10yr</a:t>
                      </a:r>
                    </a:p>
                  </a:txBody>
                  <a:tcPr/>
                </a:tc>
                <a:tc>
                  <a:txBody>
                    <a:bodyPr/>
                    <a:lstStyle/>
                    <a:p>
                      <a:pPr algn="ct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1720</a:t>
                      </a:r>
                    </a:p>
                  </a:txBody>
                  <a:tcPr/>
                </a:tc>
                <a:tc>
                  <a:txBody>
                    <a:bodyPr/>
                    <a:lstStyle/>
                    <a:p>
                      <a:pPr algn="ctr"/>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1.13</a:t>
                      </a:r>
                    </a:p>
                  </a:txBody>
                  <a:tcPr/>
                </a:tc>
                <a:extLst>
                  <a:ext uri="{0D108BD9-81ED-4DB2-BD59-A6C34878D82A}">
                    <a16:rowId xmlns:a16="http://schemas.microsoft.com/office/drawing/2014/main" val="208762864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Pooled Cohort Equations 5yr</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174</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2.31</a:t>
                      </a:r>
                    </a:p>
                  </a:txBody>
                  <a:tcPr/>
                </a:tc>
                <a:extLst>
                  <a:ext uri="{0D108BD9-81ED-4DB2-BD59-A6C34878D82A}">
                    <a16:rowId xmlns:a16="http://schemas.microsoft.com/office/drawing/2014/main" val="2315169634"/>
                  </a:ext>
                </a:extLst>
              </a:tr>
              <a:tr h="241151">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SCORE</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1165</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1.37</a:t>
                      </a:r>
                    </a:p>
                  </a:txBody>
                  <a:tcPr/>
                </a:tc>
                <a:extLst>
                  <a:ext uri="{0D108BD9-81ED-4DB2-BD59-A6C34878D82A}">
                    <a16:rowId xmlns:a16="http://schemas.microsoft.com/office/drawing/2014/main" val="4175333993"/>
                  </a:ext>
                </a:extLst>
              </a:tr>
            </a:tbl>
          </a:graphicData>
        </a:graphic>
      </p:graphicFrame>
      <p:sp>
        <p:nvSpPr>
          <p:cNvPr id="9" name="TextBox 8">
            <a:extLst>
              <a:ext uri="{FF2B5EF4-FFF2-40B4-BE49-F238E27FC236}">
                <a16:creationId xmlns:a16="http://schemas.microsoft.com/office/drawing/2014/main" id="{9EC29BCF-EC73-0B81-028D-E418ACFE560B}"/>
              </a:ext>
            </a:extLst>
          </p:cNvPr>
          <p:cNvSpPr txBox="1"/>
          <p:nvPr/>
        </p:nvSpPr>
        <p:spPr>
          <a:xfrm>
            <a:off x="5872628" y="4839142"/>
            <a:ext cx="5925671" cy="1477328"/>
          </a:xfrm>
          <a:prstGeom prst="rect">
            <a:avLst/>
          </a:prstGeom>
          <a:solidFill>
            <a:schemeClr val="bg2"/>
          </a:solidFill>
          <a:ln w="28575">
            <a:solidFill>
              <a:schemeClr val="accent1"/>
            </a:solidFill>
          </a:ln>
        </p:spPr>
        <p:txBody>
          <a:bodyPr wrap="square" rtlCol="0">
            <a:spAutoFit/>
          </a:bodyPr>
          <a:lstStyle/>
          <a:p>
            <a:pPr marL="285750" indent="-285750" algn="ctr">
              <a:buFont typeface="Arial" panose="020B0604020202020204" pitchFamily="34" charset="0"/>
              <a:buChar char="•"/>
            </a:pPr>
            <a:r>
              <a:rPr lang="en-US" b="1" dirty="0">
                <a:solidFill>
                  <a:schemeClr val="accent1"/>
                </a:solidFill>
                <a:latin typeface="Verdana" panose="020B0604030504040204" pitchFamily="34" charset="0"/>
                <a:ea typeface="Verdana" panose="020B0604030504040204" pitchFamily="34" charset="0"/>
                <a:cs typeface="Verdana" panose="020B0604030504040204" pitchFamily="34" charset="0"/>
              </a:rPr>
              <a:t>M</a:t>
            </a:r>
            <a:r>
              <a:rPr lang="en-US" sz="1800" b="1"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ost scores moderate discrimination (AUC 0.7 to 0.8)</a:t>
            </a:r>
          </a:p>
          <a:p>
            <a:pPr marL="285750" indent="-285750" algn="ctr">
              <a:buFont typeface="Arial" panose="020B0604020202020204" pitchFamily="34" charset="0"/>
              <a:buChar char="•"/>
            </a:pPr>
            <a:r>
              <a:rPr lang="en-US" b="1" dirty="0">
                <a:solidFill>
                  <a:schemeClr val="accent1"/>
                </a:solidFill>
                <a:latin typeface="Verdana" panose="020B0604030504040204" pitchFamily="34" charset="0"/>
                <a:ea typeface="Verdana" panose="020B0604030504040204" pitchFamily="34" charset="0"/>
                <a:cs typeface="Verdana" panose="020B0604030504040204" pitchFamily="34" charset="0"/>
              </a:rPr>
              <a:t>Most u</a:t>
            </a:r>
            <a:r>
              <a:rPr lang="en-US" sz="1800" b="1"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nderpredict CVD risk (O:E  &gt;1)</a:t>
            </a:r>
          </a:p>
          <a:p>
            <a:pPr marL="285750" indent="-285750" algn="ctr">
              <a:buFont typeface="Arial" panose="020B0604020202020204" pitchFamily="34" charset="0"/>
              <a:buChar char="•"/>
            </a:pPr>
            <a:r>
              <a:rPr lang="en-US" sz="1800" b="1"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FRS and PCE 10-year better calibrated</a:t>
            </a:r>
          </a:p>
          <a:p>
            <a:pPr marL="285750" indent="-285750" algn="ctr">
              <a:buFont typeface="Arial" panose="020B0604020202020204" pitchFamily="34" charset="0"/>
              <a:buChar char="•"/>
            </a:pPr>
            <a:r>
              <a:rPr lang="en-US" b="1" i="1" dirty="0">
                <a:solidFill>
                  <a:schemeClr val="accent1"/>
                </a:solidFill>
                <a:latin typeface="Verdana" panose="020B0604030504040204" pitchFamily="34" charset="0"/>
                <a:ea typeface="Verdana" panose="020B0604030504040204" pitchFamily="34" charset="0"/>
                <a:cs typeface="Verdana" panose="020B0604030504040204" pitchFamily="34" charset="0"/>
              </a:rPr>
              <a:t>REPRIEVE analysis forthcoming</a:t>
            </a:r>
            <a:endParaRPr lang="en-US" sz="2400" b="1"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5188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1B74-8A16-40E0-8153-C556D2D413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F1EA5F-1055-BBC1-8F52-94AA968A15D3}"/>
              </a:ext>
            </a:extLst>
          </p:cNvPr>
          <p:cNvSpPr>
            <a:spLocks noGrp="1"/>
          </p:cNvSpPr>
          <p:nvPr>
            <p:ph sz="quarter" idx="11"/>
          </p:nvPr>
        </p:nvSpPr>
        <p:spPr>
          <a:xfrm>
            <a:off x="713283" y="1765076"/>
            <a:ext cx="10723541" cy="4859085"/>
          </a:xfrm>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p:txBody>
      </p:sp>
      <p:sp>
        <p:nvSpPr>
          <p:cNvPr id="3" name="Text Placeholder 2">
            <a:extLst>
              <a:ext uri="{FF2B5EF4-FFF2-40B4-BE49-F238E27FC236}">
                <a16:creationId xmlns:a16="http://schemas.microsoft.com/office/drawing/2014/main" id="{EBCAB0EE-5290-18F1-37E3-24C0A53D6268}"/>
              </a:ext>
            </a:extLst>
          </p:cNvPr>
          <p:cNvSpPr>
            <a:spLocks noGrp="1"/>
          </p:cNvSpPr>
          <p:nvPr>
            <p:ph type="body" sz="quarter" idx="10"/>
          </p:nvPr>
        </p:nvSpPr>
        <p:spPr/>
        <p:txBody>
          <a:bodyPr/>
          <a:lstStyle/>
          <a:p>
            <a:r>
              <a:rPr lang="en-US" dirty="0"/>
              <a:t>Where do we go from here?</a:t>
            </a:r>
          </a:p>
        </p:txBody>
      </p:sp>
    </p:spTree>
    <p:extLst>
      <p:ext uri="{BB962C8B-B14F-4D97-AF65-F5344CB8AC3E}">
        <p14:creationId xmlns:p14="http://schemas.microsoft.com/office/powerpoint/2010/main" val="4086882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96963-9C46-CA82-91E9-979F941984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BCE4D8-2BC8-3AE9-9B08-4EF4FA275FF4}"/>
              </a:ext>
            </a:extLst>
          </p:cNvPr>
          <p:cNvSpPr>
            <a:spLocks noGrp="1"/>
          </p:cNvSpPr>
          <p:nvPr>
            <p:ph sz="quarter" idx="11"/>
          </p:nvPr>
        </p:nvSpPr>
        <p:spPr>
          <a:xfrm>
            <a:off x="713283" y="1765076"/>
            <a:ext cx="10723541" cy="4859085"/>
          </a:xfrm>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p:txBody>
      </p:sp>
      <p:sp>
        <p:nvSpPr>
          <p:cNvPr id="3" name="Text Placeholder 2">
            <a:extLst>
              <a:ext uri="{FF2B5EF4-FFF2-40B4-BE49-F238E27FC236}">
                <a16:creationId xmlns:a16="http://schemas.microsoft.com/office/drawing/2014/main" id="{101E6559-519E-F486-DDC9-B688D8D3DD0F}"/>
              </a:ext>
            </a:extLst>
          </p:cNvPr>
          <p:cNvSpPr>
            <a:spLocks noGrp="1"/>
          </p:cNvSpPr>
          <p:nvPr>
            <p:ph type="body" sz="quarter" idx="10"/>
          </p:nvPr>
        </p:nvSpPr>
        <p:spPr/>
        <p:txBody>
          <a:bodyPr/>
          <a:lstStyle/>
          <a:p>
            <a:r>
              <a:rPr lang="en-US" dirty="0"/>
              <a:t>Where do we go from here?</a:t>
            </a:r>
          </a:p>
        </p:txBody>
      </p:sp>
      <p:pic>
        <p:nvPicPr>
          <p:cNvPr id="9" name="Picture 8" descr="A close-up of a medical survey&#10;&#10;Description automatically generated">
            <a:extLst>
              <a:ext uri="{FF2B5EF4-FFF2-40B4-BE49-F238E27FC236}">
                <a16:creationId xmlns:a16="http://schemas.microsoft.com/office/drawing/2014/main" id="{0298AAB2-205E-34F0-FED7-97C9A45FA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76" y="3708231"/>
            <a:ext cx="4083524" cy="2915930"/>
          </a:xfrm>
          <a:prstGeom prst="rect">
            <a:avLst/>
          </a:prstGeom>
        </p:spPr>
      </p:pic>
      <p:sp>
        <p:nvSpPr>
          <p:cNvPr id="10" name="Oval 9">
            <a:extLst>
              <a:ext uri="{FF2B5EF4-FFF2-40B4-BE49-F238E27FC236}">
                <a16:creationId xmlns:a16="http://schemas.microsoft.com/office/drawing/2014/main" id="{779B1D2C-55AB-5367-F21E-9C4ED56EE101}"/>
              </a:ext>
            </a:extLst>
          </p:cNvPr>
          <p:cNvSpPr/>
          <p:nvPr/>
        </p:nvSpPr>
        <p:spPr>
          <a:xfrm>
            <a:off x="713282" y="4419600"/>
            <a:ext cx="4608018" cy="889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a:extLst>
              <a:ext uri="{FF2B5EF4-FFF2-40B4-BE49-F238E27FC236}">
                <a16:creationId xmlns:a16="http://schemas.microsoft.com/office/drawing/2014/main" id="{4822B680-AC43-BFC2-A35B-55E2C77B58C2}"/>
              </a:ext>
            </a:extLst>
          </p:cNvPr>
          <p:cNvPicPr>
            <a:picLocks noChangeAspect="1"/>
          </p:cNvPicPr>
          <p:nvPr/>
        </p:nvPicPr>
        <p:blipFill rotWithShape="1">
          <a:blip r:embed="rId3">
            <a:lum/>
          </a:blip>
          <a:srcRect b="54932"/>
          <a:stretch/>
        </p:blipFill>
        <p:spPr bwMode="white">
          <a:xfrm>
            <a:off x="7150004" y="1358407"/>
            <a:ext cx="4470970" cy="3488219"/>
          </a:xfrm>
          <a:prstGeom prst="rect">
            <a:avLst/>
          </a:prstGeom>
          <a:ln>
            <a:solidFill>
              <a:schemeClr val="tx1"/>
            </a:solidFill>
            <a:headEnd type="none"/>
            <a:tailEnd type="none"/>
          </a:ln>
        </p:spPr>
      </p:pic>
      <p:sp>
        <p:nvSpPr>
          <p:cNvPr id="12" name="TextBox 11">
            <a:extLst>
              <a:ext uri="{FF2B5EF4-FFF2-40B4-BE49-F238E27FC236}">
                <a16:creationId xmlns:a16="http://schemas.microsoft.com/office/drawing/2014/main" id="{DB5455DF-89C7-23CC-39E8-75A758B79BC4}"/>
              </a:ext>
            </a:extLst>
          </p:cNvPr>
          <p:cNvSpPr txBox="1"/>
          <p:nvPr/>
        </p:nvSpPr>
        <p:spPr>
          <a:xfrm>
            <a:off x="5296470" y="6420735"/>
            <a:ext cx="5181600" cy="307777"/>
          </a:xfrm>
          <a:prstGeom prst="rect">
            <a:avLst/>
          </a:prstGeom>
          <a:noFill/>
        </p:spPr>
        <p:txBody>
          <a:bodyPr wrap="square" rtlCol="0">
            <a:spAutoFit/>
          </a:bodyPr>
          <a:lstStyle/>
          <a:p>
            <a:pPr lvl="0"/>
            <a:r>
              <a:rPr lang="en-US" sz="1400" dirty="0">
                <a:latin typeface="Arial" panose="020B0604020202020204" pitchFamily="34" charset="0"/>
                <a:cs typeface="Arial" panose="020B0604020202020204" pitchFamily="34" charset="0"/>
              </a:rPr>
              <a:t>Galli et al. AIDS 2014;28; Riedel &amp; Jourdain AIDS 2014;28</a:t>
            </a:r>
          </a:p>
        </p:txBody>
      </p:sp>
      <p:sp>
        <p:nvSpPr>
          <p:cNvPr id="13" name="TextBox 12">
            <a:extLst>
              <a:ext uri="{FF2B5EF4-FFF2-40B4-BE49-F238E27FC236}">
                <a16:creationId xmlns:a16="http://schemas.microsoft.com/office/drawing/2014/main" id="{C18CF717-D9CD-BD1C-B59A-9249C7D161D1}"/>
              </a:ext>
            </a:extLst>
          </p:cNvPr>
          <p:cNvSpPr txBox="1"/>
          <p:nvPr/>
        </p:nvSpPr>
        <p:spPr>
          <a:xfrm>
            <a:off x="5820393" y="4846626"/>
            <a:ext cx="6236174" cy="1631216"/>
          </a:xfrm>
          <a:prstGeom prst="rect">
            <a:avLst/>
          </a:prstGeom>
          <a:solidFill>
            <a:schemeClr val="accent1"/>
          </a:solidFill>
        </p:spPr>
        <p:txBody>
          <a:bodyPr wrap="square" rtlCol="0">
            <a:spAutoFit/>
          </a:bodyPr>
          <a:lstStyle/>
          <a:p>
            <a:r>
              <a:rPr lang="en-US" sz="2000" dirty="0">
                <a:solidFill>
                  <a:schemeClr val="bg1"/>
                </a:solidFill>
                <a:effectLst/>
                <a:latin typeface="Arial" panose="020B0604020202020204" pitchFamily="34" charset="0"/>
                <a:cs typeface="Arial" panose="020B0604020202020204" pitchFamily="34" charset="0"/>
              </a:rPr>
              <a:t>…suggesting a beneficial effect from statins on overall mortality in HIV-infected patients…biological hypothesis that statins reduce inflammation and subsequent cancer risk in HIV-infected populations is certainly plausible…</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968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9B27-E0F0-B4F9-CC53-6519D221F7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9AED5-C2AE-DB6B-686C-3854B00BF902}"/>
              </a:ext>
            </a:extLst>
          </p:cNvPr>
          <p:cNvSpPr>
            <a:spLocks noGrp="1"/>
          </p:cNvSpPr>
          <p:nvPr>
            <p:ph sz="quarter" idx="11"/>
          </p:nvPr>
        </p:nvSpPr>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a:p>
            <a:r>
              <a:rPr lang="en-US" sz="2400" dirty="0">
                <a:solidFill>
                  <a:srgbClr val="014F94"/>
                </a:solidFill>
              </a:rPr>
              <a:t>A capacious view of CV Health</a:t>
            </a:r>
          </a:p>
        </p:txBody>
      </p:sp>
      <p:sp>
        <p:nvSpPr>
          <p:cNvPr id="3" name="Text Placeholder 2">
            <a:extLst>
              <a:ext uri="{FF2B5EF4-FFF2-40B4-BE49-F238E27FC236}">
                <a16:creationId xmlns:a16="http://schemas.microsoft.com/office/drawing/2014/main" id="{3824A3CF-CD46-6F4C-E78A-F896056206E6}"/>
              </a:ext>
            </a:extLst>
          </p:cNvPr>
          <p:cNvSpPr>
            <a:spLocks noGrp="1"/>
          </p:cNvSpPr>
          <p:nvPr>
            <p:ph type="body" sz="quarter" idx="10"/>
          </p:nvPr>
        </p:nvSpPr>
        <p:spPr/>
        <p:txBody>
          <a:bodyPr/>
          <a:lstStyle/>
          <a:p>
            <a:r>
              <a:rPr lang="en-US" dirty="0"/>
              <a:t>Where do we go from here?</a:t>
            </a:r>
          </a:p>
        </p:txBody>
      </p:sp>
    </p:spTree>
    <p:extLst>
      <p:ext uri="{BB962C8B-B14F-4D97-AF65-F5344CB8AC3E}">
        <p14:creationId xmlns:p14="http://schemas.microsoft.com/office/powerpoint/2010/main" val="3049393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86D7C-170B-1533-33E9-CB0AEE0E99CC}"/>
              </a:ext>
            </a:extLst>
          </p:cNvPr>
          <p:cNvSpPr>
            <a:spLocks noGrp="1"/>
          </p:cNvSpPr>
          <p:nvPr>
            <p:ph type="body" sz="quarter" idx="10"/>
          </p:nvPr>
        </p:nvSpPr>
        <p:spPr>
          <a:xfrm>
            <a:off x="713282" y="246428"/>
            <a:ext cx="10723542" cy="832579"/>
          </a:xfrm>
        </p:spPr>
        <p:txBody>
          <a:bodyPr/>
          <a:lstStyle/>
          <a:p>
            <a:r>
              <a:rPr lang="en-US" dirty="0"/>
              <a:t>Enrollment CV Risk Factors by Region</a:t>
            </a:r>
          </a:p>
        </p:txBody>
      </p:sp>
      <p:graphicFrame>
        <p:nvGraphicFramePr>
          <p:cNvPr id="4" name="Table 3">
            <a:extLst>
              <a:ext uri="{FF2B5EF4-FFF2-40B4-BE49-F238E27FC236}">
                <a16:creationId xmlns:a16="http://schemas.microsoft.com/office/drawing/2014/main" id="{4F7900D6-85AB-1E41-9582-F5FBEEF40DFE}"/>
              </a:ext>
            </a:extLst>
          </p:cNvPr>
          <p:cNvGraphicFramePr>
            <a:graphicFrameLocks noGrp="1"/>
          </p:cNvGraphicFramePr>
          <p:nvPr>
            <p:extLst>
              <p:ext uri="{D42A27DB-BD31-4B8C-83A1-F6EECF244321}">
                <p14:modId xmlns:p14="http://schemas.microsoft.com/office/powerpoint/2010/main" val="2479488168"/>
              </p:ext>
            </p:extLst>
          </p:nvPr>
        </p:nvGraphicFramePr>
        <p:xfrm>
          <a:off x="152400" y="990600"/>
          <a:ext cx="11912598" cy="5244061"/>
        </p:xfrm>
        <a:graphic>
          <a:graphicData uri="http://schemas.openxmlformats.org/drawingml/2006/table">
            <a:tbl>
              <a:tblPr firstRow="1" bandRow="1">
                <a:tableStyleId>{21E4AEA4-8DFA-4A89-87EB-49C32662AFE0}</a:tableStyleId>
              </a:tblPr>
              <a:tblGrid>
                <a:gridCol w="1955800">
                  <a:extLst>
                    <a:ext uri="{9D8B030D-6E8A-4147-A177-3AD203B41FA5}">
                      <a16:colId xmlns:a16="http://schemas.microsoft.com/office/drawing/2014/main" val="2735832876"/>
                    </a:ext>
                  </a:extLst>
                </a:gridCol>
                <a:gridCol w="1333500">
                  <a:extLst>
                    <a:ext uri="{9D8B030D-6E8A-4147-A177-3AD203B41FA5}">
                      <a16:colId xmlns:a16="http://schemas.microsoft.com/office/drawing/2014/main" val="2181238047"/>
                    </a:ext>
                  </a:extLst>
                </a:gridCol>
                <a:gridCol w="1485900">
                  <a:extLst>
                    <a:ext uri="{9D8B030D-6E8A-4147-A177-3AD203B41FA5}">
                      <a16:colId xmlns:a16="http://schemas.microsoft.com/office/drawing/2014/main" val="2059077603"/>
                    </a:ext>
                  </a:extLst>
                </a:gridCol>
                <a:gridCol w="1320800">
                  <a:extLst>
                    <a:ext uri="{9D8B030D-6E8A-4147-A177-3AD203B41FA5}">
                      <a16:colId xmlns:a16="http://schemas.microsoft.com/office/drawing/2014/main" val="1027400370"/>
                    </a:ext>
                  </a:extLst>
                </a:gridCol>
                <a:gridCol w="1498600">
                  <a:extLst>
                    <a:ext uri="{9D8B030D-6E8A-4147-A177-3AD203B41FA5}">
                      <a16:colId xmlns:a16="http://schemas.microsoft.com/office/drawing/2014/main" val="3196551368"/>
                    </a:ext>
                  </a:extLst>
                </a:gridCol>
                <a:gridCol w="1244600">
                  <a:extLst>
                    <a:ext uri="{9D8B030D-6E8A-4147-A177-3AD203B41FA5}">
                      <a16:colId xmlns:a16="http://schemas.microsoft.com/office/drawing/2014/main" val="737164415"/>
                    </a:ext>
                  </a:extLst>
                </a:gridCol>
                <a:gridCol w="1778000">
                  <a:extLst>
                    <a:ext uri="{9D8B030D-6E8A-4147-A177-3AD203B41FA5}">
                      <a16:colId xmlns:a16="http://schemas.microsoft.com/office/drawing/2014/main" val="2173283399"/>
                    </a:ext>
                  </a:extLst>
                </a:gridCol>
                <a:gridCol w="1295398">
                  <a:extLst>
                    <a:ext uri="{9D8B030D-6E8A-4147-A177-3AD203B41FA5}">
                      <a16:colId xmlns:a16="http://schemas.microsoft.com/office/drawing/2014/main" val="1517430841"/>
                    </a:ext>
                  </a:extLst>
                </a:gridCol>
              </a:tblGrid>
              <a:tr h="677141">
                <a:tc gridSpan="2">
                  <a:txBody>
                    <a:bodyPr/>
                    <a:lstStyle/>
                    <a:p>
                      <a:pPr marL="0" marR="0" algn="ctr">
                        <a:spcBef>
                          <a:spcPts val="100"/>
                        </a:spcBef>
                        <a:spcAft>
                          <a:spcPts val="100"/>
                        </a:spcAft>
                      </a:pP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hMerge="1">
                  <a:txBody>
                    <a:bodyPr/>
                    <a:lstStyle/>
                    <a:p>
                      <a:endParaRPr lang="en-US"/>
                    </a:p>
                  </a:txBody>
                  <a:tcPr/>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Total</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(N=7769)</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HIC</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(N=4095)</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LAC</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(N=1423)</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SE/E. Asia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(N=590)</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 Asia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(N=504)</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SSA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(N=1157)</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1653926984"/>
                  </a:ext>
                </a:extLst>
              </a:tr>
              <a:tr h="225714">
                <a:tc>
                  <a:txBody>
                    <a:bodyPr/>
                    <a:lstStyle/>
                    <a:p>
                      <a:pPr marL="0" marR="0">
                        <a:spcBef>
                          <a:spcPts val="100"/>
                        </a:spcBef>
                        <a:spcAft>
                          <a:spcPts val="100"/>
                        </a:spcAft>
                      </a:pPr>
                      <a:r>
                        <a:rPr lang="en-US" sz="1600" dirty="0">
                          <a:effectLst/>
                          <a:latin typeface="Arial" panose="020B0604020202020204" pitchFamily="34" charset="0"/>
                          <a:ea typeface="Verdana" panose="020B0604030504040204" pitchFamily="34" charset="0"/>
                          <a:cs typeface="Arial" panose="020B0604020202020204" pitchFamily="34" charset="0"/>
                        </a:rPr>
                        <a:t>ASCVD score (%)</a:t>
                      </a: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4.5</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(2.2, 7.0)</a:t>
                      </a: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5.2</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(2.9, 7.6)</a:t>
                      </a: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4.4</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(2.5, 6.9)</a:t>
                      </a: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1.8</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(0.9, 4.2)</a:t>
                      </a: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2.7</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(1.1, 5.2)</a:t>
                      </a: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3.8</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(1.3, 6.6)</a:t>
                      </a:r>
                    </a:p>
                  </a:txBody>
                  <a:tcPr marL="12700" marR="12700" marT="0" marB="0" anchor="b"/>
                </a:tc>
                <a:extLst>
                  <a:ext uri="{0D108BD9-81ED-4DB2-BD59-A6C34878D82A}">
                    <a16:rowId xmlns:a16="http://schemas.microsoft.com/office/drawing/2014/main" val="2880632146"/>
                  </a:ext>
                </a:extLst>
              </a:tr>
              <a:tr h="225714">
                <a:tc>
                  <a:txBody>
                    <a:bodyPr/>
                    <a:lstStyle/>
                    <a:p>
                      <a:pPr marL="0" marR="0">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Smoking</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Current</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1934 (25%)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1289 (32%)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292 (21%)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69 (12%)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69 (14%)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215 (19%)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993801042"/>
                  </a:ext>
                </a:extLst>
              </a:tr>
              <a:tr h="225714">
                <a:tc>
                  <a:txBody>
                    <a:bodyPr/>
                    <a:lstStyle/>
                    <a:p>
                      <a:pPr marL="0" marR="0">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Diabetes</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37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a:solidFill>
                            <a:srgbClr val="000000"/>
                          </a:solidFill>
                          <a:effectLst/>
                          <a:latin typeface="Arial" panose="020B0604020202020204" pitchFamily="34" charset="0"/>
                          <a:cs typeface="Arial" panose="020B0604020202020204" pitchFamily="34" charset="0"/>
                        </a:rPr>
                        <a:t>25 (1%)</a:t>
                      </a:r>
                      <a:endParaRPr lang="en-US" sz="160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5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a:solidFill>
                            <a:srgbClr val="000000"/>
                          </a:solidFill>
                          <a:effectLst/>
                          <a:latin typeface="Arial" panose="020B0604020202020204" pitchFamily="34" charset="0"/>
                          <a:cs typeface="Arial" panose="020B0604020202020204" pitchFamily="34" charset="0"/>
                        </a:rPr>
                        <a:t>1 (&lt;1%)</a:t>
                      </a:r>
                      <a:endParaRPr lang="en-US" sz="160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5 (1%)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776517059"/>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BMI</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25.8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(22.8, 29.4)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26.8</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(23.9, 30.6)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25.8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(23.3, 28.7)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(20.5, 25.0)</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22.9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(20.2, 25.9)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24.7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(21.2, 29.6)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1015581643"/>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HTN</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2774 (36%)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a:effectLst/>
                          <a:latin typeface="Arial" panose="020B0604020202020204" pitchFamily="34" charset="0"/>
                          <a:cs typeface="Arial" panose="020B0604020202020204" pitchFamily="34" charset="0"/>
                        </a:rPr>
                        <a:t>1538 (38%)</a:t>
                      </a:r>
                      <a:endParaRPr lang="en-US" sz="160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522 (37%)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141 (24%)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a:effectLst/>
                          <a:latin typeface="Arial" panose="020B0604020202020204" pitchFamily="34" charset="0"/>
                          <a:cs typeface="Arial" panose="020B0604020202020204" pitchFamily="34" charset="0"/>
                        </a:rPr>
                        <a:t>165 (33%)</a:t>
                      </a:r>
                      <a:endParaRPr lang="en-US" sz="160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408 (35%)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4204208091"/>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Family history</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1416 (19%)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968 (25%)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296 (22%)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55 (9%)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 (4%)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75 (7%)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988265954"/>
                  </a:ext>
                </a:extLst>
              </a:tr>
              <a:tr h="225714">
                <a:tc>
                  <a:txBody>
                    <a:bodyPr/>
                    <a:lstStyle/>
                    <a:p>
                      <a:pPr marL="0" marR="0">
                        <a:spcBef>
                          <a:spcPts val="100"/>
                        </a:spcBef>
                        <a:spcAft>
                          <a:spcPts val="100"/>
                        </a:spcAft>
                      </a:pPr>
                      <a:r>
                        <a:rPr lang="en-US" sz="1600" dirty="0">
                          <a:effectLst/>
                          <a:latin typeface="Arial" panose="020B0604020202020204" pitchFamily="34" charset="0"/>
                          <a:ea typeface="Verdana" panose="020B0604030504040204" pitchFamily="34" charset="0"/>
                          <a:cs typeface="Arial" panose="020B0604020202020204" pitchFamily="34" charset="0"/>
                        </a:rPr>
                        <a:t>REAP Score</a:t>
                      </a: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(13-20)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(12-20)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(14-20)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(16-21)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(21-25)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(12-18)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extLst>
                  <a:ext uri="{0D108BD9-81ED-4DB2-BD59-A6C34878D82A}">
                    <a16:rowId xmlns:a16="http://schemas.microsoft.com/office/drawing/2014/main" val="3433472835"/>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Total </a:t>
                      </a:r>
                      <a:r>
                        <a:rPr lang="en-US" sz="1600" dirty="0" err="1">
                          <a:effectLst/>
                          <a:latin typeface="Arial" panose="020B0604020202020204" pitchFamily="34" charset="0"/>
                          <a:cs typeface="Arial" panose="020B0604020202020204" pitchFamily="34" charset="0"/>
                        </a:rPr>
                        <a:t>chol</a:t>
                      </a:r>
                      <a:r>
                        <a:rPr lang="en-US" sz="1600" dirty="0">
                          <a:effectLst/>
                          <a:latin typeface="Arial" panose="020B0604020202020204" pitchFamily="34" charset="0"/>
                          <a:cs typeface="Arial" panose="020B0604020202020204" pitchFamily="34" charset="0"/>
                        </a:rPr>
                        <a:t>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185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(162, 209)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184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(162, 208)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191</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(167, 215)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201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(177, 223)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181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(159, 206)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174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(154, 198)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658168551"/>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HDL-C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(39, 59)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49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(40, 59)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(36, 55)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(40, 57)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41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(35, 51)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55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(44, 66)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906237440"/>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LDL-C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108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(87, 128)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107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(87, 126)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114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(93, 134)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122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(103, 141)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107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(87, 126)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97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(78, 118)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908600465"/>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Trig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114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(81, 169)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112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(80, 165)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138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(94, 200)</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122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(87, 179)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137</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(96, 205)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89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(67, 128)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009145404"/>
                  </a:ext>
                </a:extLst>
              </a:tr>
            </a:tbl>
          </a:graphicData>
        </a:graphic>
      </p:graphicFrame>
      <p:sp>
        <p:nvSpPr>
          <p:cNvPr id="5" name="TextBox 4">
            <a:extLst>
              <a:ext uri="{FF2B5EF4-FFF2-40B4-BE49-F238E27FC236}">
                <a16:creationId xmlns:a16="http://schemas.microsoft.com/office/drawing/2014/main" id="{865AE585-D424-4DC9-542D-F9463C1FEE8D}"/>
              </a:ext>
            </a:extLst>
          </p:cNvPr>
          <p:cNvSpPr txBox="1"/>
          <p:nvPr/>
        </p:nvSpPr>
        <p:spPr>
          <a:xfrm>
            <a:off x="398539" y="6387440"/>
            <a:ext cx="5291061"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Grinspoon et al. NEJM 2023; Fitch et al. AIDS 2022;36</a:t>
            </a:r>
          </a:p>
        </p:txBody>
      </p:sp>
    </p:spTree>
    <p:extLst>
      <p:ext uri="{BB962C8B-B14F-4D97-AF65-F5344CB8AC3E}">
        <p14:creationId xmlns:p14="http://schemas.microsoft.com/office/powerpoint/2010/main" val="1162040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BE75-0707-8CED-2A09-4469B17ED8A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73C5C66-CDCC-0B90-83A1-A8D7237004CB}"/>
              </a:ext>
            </a:extLst>
          </p:cNvPr>
          <p:cNvSpPr>
            <a:spLocks noGrp="1"/>
          </p:cNvSpPr>
          <p:nvPr>
            <p:ph type="body" sz="quarter" idx="10"/>
          </p:nvPr>
        </p:nvSpPr>
        <p:spPr>
          <a:xfrm>
            <a:off x="713282" y="246428"/>
            <a:ext cx="10723542" cy="832579"/>
          </a:xfrm>
        </p:spPr>
        <p:txBody>
          <a:bodyPr/>
          <a:lstStyle/>
          <a:p>
            <a:r>
              <a:rPr lang="en-US" dirty="0"/>
              <a:t>Enrollment CV Risk Factors by Region</a:t>
            </a:r>
          </a:p>
        </p:txBody>
      </p:sp>
      <p:graphicFrame>
        <p:nvGraphicFramePr>
          <p:cNvPr id="4" name="Table 3">
            <a:extLst>
              <a:ext uri="{FF2B5EF4-FFF2-40B4-BE49-F238E27FC236}">
                <a16:creationId xmlns:a16="http://schemas.microsoft.com/office/drawing/2014/main" id="{14CF8F12-BA71-5869-6A93-2AEAE6BCCB8F}"/>
              </a:ext>
            </a:extLst>
          </p:cNvPr>
          <p:cNvGraphicFramePr>
            <a:graphicFrameLocks noGrp="1"/>
          </p:cNvGraphicFramePr>
          <p:nvPr>
            <p:extLst>
              <p:ext uri="{D42A27DB-BD31-4B8C-83A1-F6EECF244321}">
                <p14:modId xmlns:p14="http://schemas.microsoft.com/office/powerpoint/2010/main" val="3960020195"/>
              </p:ext>
            </p:extLst>
          </p:nvPr>
        </p:nvGraphicFramePr>
        <p:xfrm>
          <a:off x="152400" y="990600"/>
          <a:ext cx="11912598" cy="5244061"/>
        </p:xfrm>
        <a:graphic>
          <a:graphicData uri="http://schemas.openxmlformats.org/drawingml/2006/table">
            <a:tbl>
              <a:tblPr firstRow="1" bandRow="1">
                <a:tableStyleId>{21E4AEA4-8DFA-4A89-87EB-49C32662AFE0}</a:tableStyleId>
              </a:tblPr>
              <a:tblGrid>
                <a:gridCol w="1955800">
                  <a:extLst>
                    <a:ext uri="{9D8B030D-6E8A-4147-A177-3AD203B41FA5}">
                      <a16:colId xmlns:a16="http://schemas.microsoft.com/office/drawing/2014/main" val="2735832876"/>
                    </a:ext>
                  </a:extLst>
                </a:gridCol>
                <a:gridCol w="1333500">
                  <a:extLst>
                    <a:ext uri="{9D8B030D-6E8A-4147-A177-3AD203B41FA5}">
                      <a16:colId xmlns:a16="http://schemas.microsoft.com/office/drawing/2014/main" val="2181238047"/>
                    </a:ext>
                  </a:extLst>
                </a:gridCol>
                <a:gridCol w="1485900">
                  <a:extLst>
                    <a:ext uri="{9D8B030D-6E8A-4147-A177-3AD203B41FA5}">
                      <a16:colId xmlns:a16="http://schemas.microsoft.com/office/drawing/2014/main" val="2059077603"/>
                    </a:ext>
                  </a:extLst>
                </a:gridCol>
                <a:gridCol w="1320800">
                  <a:extLst>
                    <a:ext uri="{9D8B030D-6E8A-4147-A177-3AD203B41FA5}">
                      <a16:colId xmlns:a16="http://schemas.microsoft.com/office/drawing/2014/main" val="1027400370"/>
                    </a:ext>
                  </a:extLst>
                </a:gridCol>
                <a:gridCol w="1498600">
                  <a:extLst>
                    <a:ext uri="{9D8B030D-6E8A-4147-A177-3AD203B41FA5}">
                      <a16:colId xmlns:a16="http://schemas.microsoft.com/office/drawing/2014/main" val="3196551368"/>
                    </a:ext>
                  </a:extLst>
                </a:gridCol>
                <a:gridCol w="1244600">
                  <a:extLst>
                    <a:ext uri="{9D8B030D-6E8A-4147-A177-3AD203B41FA5}">
                      <a16:colId xmlns:a16="http://schemas.microsoft.com/office/drawing/2014/main" val="737164415"/>
                    </a:ext>
                  </a:extLst>
                </a:gridCol>
                <a:gridCol w="1778000">
                  <a:extLst>
                    <a:ext uri="{9D8B030D-6E8A-4147-A177-3AD203B41FA5}">
                      <a16:colId xmlns:a16="http://schemas.microsoft.com/office/drawing/2014/main" val="2173283399"/>
                    </a:ext>
                  </a:extLst>
                </a:gridCol>
                <a:gridCol w="1295398">
                  <a:extLst>
                    <a:ext uri="{9D8B030D-6E8A-4147-A177-3AD203B41FA5}">
                      <a16:colId xmlns:a16="http://schemas.microsoft.com/office/drawing/2014/main" val="1517430841"/>
                    </a:ext>
                  </a:extLst>
                </a:gridCol>
              </a:tblGrid>
              <a:tr h="677141">
                <a:tc gridSpan="2">
                  <a:txBody>
                    <a:bodyPr/>
                    <a:lstStyle/>
                    <a:p>
                      <a:pPr marL="0" marR="0" algn="ctr">
                        <a:spcBef>
                          <a:spcPts val="100"/>
                        </a:spcBef>
                        <a:spcAft>
                          <a:spcPts val="100"/>
                        </a:spcAft>
                      </a:pP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hMerge="1">
                  <a:txBody>
                    <a:bodyPr/>
                    <a:lstStyle/>
                    <a:p>
                      <a:endParaRPr lang="en-US"/>
                    </a:p>
                  </a:txBody>
                  <a:tcPr/>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Total</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(N=7769)</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HIC</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(N=4095)</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LAC</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(N=1423)</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SE/E. Asia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(N=590)</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 Asia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(N=504)</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1" dirty="0">
                          <a:effectLst/>
                          <a:latin typeface="Arial" panose="020B0604020202020204" pitchFamily="34" charset="0"/>
                          <a:cs typeface="Arial" panose="020B0604020202020204" pitchFamily="34" charset="0"/>
                        </a:rPr>
                        <a:t>SSA</a:t>
                      </a:r>
                      <a:br>
                        <a:rPr lang="en-US" sz="1600" b="1" dirty="0">
                          <a:effectLst/>
                          <a:latin typeface="Arial" panose="020B0604020202020204" pitchFamily="34" charset="0"/>
                          <a:cs typeface="Arial" panose="020B0604020202020204" pitchFamily="34" charset="0"/>
                        </a:rPr>
                      </a:br>
                      <a:r>
                        <a:rPr lang="en-US" sz="1600" b="1" dirty="0">
                          <a:effectLst/>
                          <a:latin typeface="Arial" panose="020B0604020202020204" pitchFamily="34" charset="0"/>
                          <a:cs typeface="Arial" panose="020B0604020202020204" pitchFamily="34" charset="0"/>
                        </a:rPr>
                        <a:t>(N=1157)</a:t>
                      </a:r>
                      <a:endParaRPr lang="en-US" sz="1600" b="1"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1653926984"/>
                  </a:ext>
                </a:extLst>
              </a:tr>
              <a:tr h="225714">
                <a:tc>
                  <a:txBody>
                    <a:bodyPr/>
                    <a:lstStyle/>
                    <a:p>
                      <a:pPr marL="0" marR="0">
                        <a:spcBef>
                          <a:spcPts val="100"/>
                        </a:spcBef>
                        <a:spcAft>
                          <a:spcPts val="100"/>
                        </a:spcAft>
                      </a:pPr>
                      <a:r>
                        <a:rPr lang="en-US" sz="1600" dirty="0">
                          <a:effectLst/>
                          <a:latin typeface="Arial" panose="020B0604020202020204" pitchFamily="34" charset="0"/>
                          <a:ea typeface="Verdana" panose="020B0604030504040204" pitchFamily="34" charset="0"/>
                          <a:cs typeface="Arial" panose="020B0604020202020204" pitchFamily="34" charset="0"/>
                        </a:rPr>
                        <a:t>ASCVD score (%)</a:t>
                      </a: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4.5</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(2.2, 7.0)</a:t>
                      </a:r>
                    </a:p>
                  </a:txBody>
                  <a:tcPr marL="12700" marR="12700" marT="0" marB="0" anchor="b">
                    <a:solidFill>
                      <a:srgbClr val="CCDFF1"/>
                    </a:solidFill>
                  </a:tcPr>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5.2</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(2.9, 7.6)</a:t>
                      </a:r>
                    </a:p>
                  </a:txBody>
                  <a:tcPr marL="12700" marR="12700" marT="0" marB="0" anchor="b">
                    <a:solidFill>
                      <a:srgbClr val="FFC000"/>
                    </a:solidFill>
                  </a:tcPr>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4.4</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(2.5, 6.9)</a:t>
                      </a:r>
                    </a:p>
                  </a:txBody>
                  <a:tcPr marL="12700" marR="12700" marT="0" marB="0" anchor="b">
                    <a:solidFill>
                      <a:srgbClr val="FFC000"/>
                    </a:solidFill>
                  </a:tcPr>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1.8</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(0.9, 4.2)</a:t>
                      </a:r>
                    </a:p>
                  </a:txBody>
                  <a:tcPr marL="12700" marR="12700" marT="0" marB="0" anchor="b">
                    <a:solidFill>
                      <a:srgbClr val="92D050"/>
                    </a:solidFill>
                  </a:tcPr>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2.7</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(1.1, 5.2)</a:t>
                      </a:r>
                    </a:p>
                  </a:txBody>
                  <a:tcPr marL="12700" marR="12700" marT="0" marB="0" anchor="b">
                    <a:solidFill>
                      <a:srgbClr val="92D050"/>
                    </a:solidFill>
                  </a:tcPr>
                </a:tc>
                <a:tc>
                  <a:txBody>
                    <a:bodyPr/>
                    <a:lstStyle/>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3.8</a:t>
                      </a:r>
                    </a:p>
                    <a:p>
                      <a:pPr marL="0" marR="0" algn="ctr">
                        <a:spcBef>
                          <a:spcPts val="100"/>
                        </a:spcBef>
                        <a:spcAft>
                          <a:spcPts val="100"/>
                        </a:spcAft>
                      </a:pPr>
                      <a:r>
                        <a:rPr lang="en-US" sz="1600" b="0" dirty="0">
                          <a:effectLst/>
                          <a:latin typeface="Arial" panose="020B0604020202020204" pitchFamily="34" charset="0"/>
                          <a:ea typeface="Verdana" panose="020B0604030504040204" pitchFamily="34" charset="0"/>
                          <a:cs typeface="Arial" panose="020B0604020202020204" pitchFamily="34" charset="0"/>
                        </a:rPr>
                        <a:t>(1.3, 6.6)</a:t>
                      </a:r>
                    </a:p>
                  </a:txBody>
                  <a:tcPr marL="12700" marR="12700" marT="0" marB="0" anchor="b">
                    <a:solidFill>
                      <a:srgbClr val="92D050"/>
                    </a:solidFill>
                  </a:tcPr>
                </a:tc>
                <a:extLst>
                  <a:ext uri="{0D108BD9-81ED-4DB2-BD59-A6C34878D82A}">
                    <a16:rowId xmlns:a16="http://schemas.microsoft.com/office/drawing/2014/main" val="2880632146"/>
                  </a:ext>
                </a:extLst>
              </a:tr>
              <a:tr h="225714">
                <a:tc>
                  <a:txBody>
                    <a:bodyPr/>
                    <a:lstStyle/>
                    <a:p>
                      <a:pPr marL="0" marR="0">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Smoking</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Current</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1934 (25%)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1289 (32%)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292 (21%)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69 (12%)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69 (14%)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215 (19%)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extLst>
                  <a:ext uri="{0D108BD9-81ED-4DB2-BD59-A6C34878D82A}">
                    <a16:rowId xmlns:a16="http://schemas.microsoft.com/office/drawing/2014/main" val="993801042"/>
                  </a:ext>
                </a:extLst>
              </a:tr>
              <a:tr h="225714">
                <a:tc>
                  <a:txBody>
                    <a:bodyPr/>
                    <a:lstStyle/>
                    <a:p>
                      <a:pPr marL="0" marR="0">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Diabetes</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37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25 (1%)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5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5 (1%)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solidFill>
                            <a:srgbClr val="000000"/>
                          </a:solidFill>
                          <a:effectLst/>
                          <a:latin typeface="Arial" panose="020B0604020202020204" pitchFamily="34" charset="0"/>
                          <a:cs typeface="Arial" panose="020B0604020202020204" pitchFamily="34" charset="0"/>
                        </a:rPr>
                        <a:t>1 (&lt;1%)</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extLst>
                  <a:ext uri="{0D108BD9-81ED-4DB2-BD59-A6C34878D82A}">
                    <a16:rowId xmlns:a16="http://schemas.microsoft.com/office/drawing/2014/main" val="776517059"/>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BMI</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25.8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(22.8, 29.4)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26.8</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(23.9, 30.6)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25.8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(23.3, 28.7)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(20.5, 25.0)</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22.9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(20.2, 25.9)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24.7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(21.2, 29.6)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extLst>
                  <a:ext uri="{0D108BD9-81ED-4DB2-BD59-A6C34878D82A}">
                    <a16:rowId xmlns:a16="http://schemas.microsoft.com/office/drawing/2014/main" val="1015581643"/>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HTN</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2774 (36%)</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1538 (38%)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522 (37%)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141 (24%)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165 (33%)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408 (35%)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extLst>
                  <a:ext uri="{0D108BD9-81ED-4DB2-BD59-A6C34878D82A}">
                    <a16:rowId xmlns:a16="http://schemas.microsoft.com/office/drawing/2014/main" val="4204208091"/>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Family history</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1416 (19%)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968 (25%)</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296 (22%)</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FFC00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55 (9%)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22 (4%)</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75 (7%)</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solidFill>
                      <a:srgbClr val="92D050"/>
                    </a:solidFill>
                  </a:tcPr>
                </a:tc>
                <a:extLst>
                  <a:ext uri="{0D108BD9-81ED-4DB2-BD59-A6C34878D82A}">
                    <a16:rowId xmlns:a16="http://schemas.microsoft.com/office/drawing/2014/main" val="3988265954"/>
                  </a:ext>
                </a:extLst>
              </a:tr>
              <a:tr h="225714">
                <a:tc>
                  <a:txBody>
                    <a:bodyPr/>
                    <a:lstStyle/>
                    <a:p>
                      <a:pPr marL="0" marR="0">
                        <a:spcBef>
                          <a:spcPts val="100"/>
                        </a:spcBef>
                        <a:spcAft>
                          <a:spcPts val="100"/>
                        </a:spcAft>
                      </a:pPr>
                      <a:r>
                        <a:rPr lang="en-US" sz="1600" dirty="0">
                          <a:effectLst/>
                          <a:latin typeface="Arial" panose="020B0604020202020204" pitchFamily="34" charset="0"/>
                          <a:ea typeface="Verdana" panose="020B0604030504040204" pitchFamily="34" charset="0"/>
                          <a:cs typeface="Arial" panose="020B0604020202020204" pitchFamily="34" charset="0"/>
                        </a:rPr>
                        <a:t>REAP Score</a:t>
                      </a: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(13-20)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(12-20)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solidFill>
                      <a:srgbClr val="92D050"/>
                    </a:solidFill>
                  </a:tcPr>
                </a:tc>
                <a:tc>
                  <a:txBody>
                    <a:bodyPr/>
                    <a:lstStyle/>
                    <a:p>
                      <a:pPr marL="0" marR="0" algn="ctr">
                        <a:lnSpc>
                          <a:spcPct val="107000"/>
                        </a:lnSpc>
                        <a:spcBef>
                          <a:spcPts val="100"/>
                        </a:spcBef>
                        <a:spcAft>
                          <a:spcPts val="100"/>
                        </a:spcAft>
                        <a:tabLst>
                          <a:tab pos="6286500" algn="l"/>
                        </a:tabLs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(14-20)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solidFill>
                      <a:srgbClr val="92D050"/>
                    </a:solidFill>
                  </a:tcPr>
                </a:tc>
                <a:tc>
                  <a:txBody>
                    <a:bodyPr/>
                    <a:lstStyle/>
                    <a:p>
                      <a:pPr marL="0" marR="0" algn="ctr">
                        <a:lnSpc>
                          <a:spcPct val="107000"/>
                        </a:lnSpc>
                        <a:spcBef>
                          <a:spcPts val="100"/>
                        </a:spcBef>
                        <a:spcAft>
                          <a:spcPts val="100"/>
                        </a:spcAft>
                        <a:tabLst>
                          <a:tab pos="6286500" algn="l"/>
                        </a:tabLs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(16-21)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solidFill>
                      <a:srgbClr val="92D050"/>
                    </a:solidFill>
                  </a:tcPr>
                </a:tc>
                <a:tc>
                  <a:txBody>
                    <a:bodyPr/>
                    <a:lstStyle/>
                    <a:p>
                      <a:pPr marL="0" marR="0" algn="ctr">
                        <a:lnSpc>
                          <a:spcPct val="107000"/>
                        </a:lnSpc>
                        <a:spcBef>
                          <a:spcPts val="100"/>
                        </a:spcBef>
                        <a:spcAft>
                          <a:spcPts val="100"/>
                        </a:spcAft>
                        <a:tabLst>
                          <a:tab pos="6286500" algn="l"/>
                        </a:tabLs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(21-25)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solidFill>
                      <a:srgbClr val="92D050"/>
                    </a:solidFill>
                  </a:tcPr>
                </a:tc>
                <a:tc>
                  <a:txBody>
                    <a:bodyPr/>
                    <a:lstStyle/>
                    <a:p>
                      <a:pPr marL="0" marR="0" algn="ctr">
                        <a:lnSpc>
                          <a:spcPct val="107000"/>
                        </a:lnSpc>
                        <a:spcBef>
                          <a:spcPts val="100"/>
                        </a:spcBef>
                        <a:spcAft>
                          <a:spcPts val="100"/>
                        </a:spcAft>
                        <a:tabLst>
                          <a:tab pos="6286500" algn="l"/>
                        </a:tabLs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(12-18)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12700" marT="0" marB="0" anchor="ctr">
                    <a:solidFill>
                      <a:srgbClr val="FFC000"/>
                    </a:solidFill>
                  </a:tcPr>
                </a:tc>
                <a:extLst>
                  <a:ext uri="{0D108BD9-81ED-4DB2-BD59-A6C34878D82A}">
                    <a16:rowId xmlns:a16="http://schemas.microsoft.com/office/drawing/2014/main" val="3433472835"/>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Total </a:t>
                      </a:r>
                      <a:r>
                        <a:rPr lang="en-US" sz="1600" dirty="0" err="1">
                          <a:effectLst/>
                          <a:latin typeface="Arial" panose="020B0604020202020204" pitchFamily="34" charset="0"/>
                          <a:cs typeface="Arial" panose="020B0604020202020204" pitchFamily="34" charset="0"/>
                        </a:rPr>
                        <a:t>chol</a:t>
                      </a:r>
                      <a:r>
                        <a:rPr lang="en-US" sz="1600" dirty="0">
                          <a:effectLst/>
                          <a:latin typeface="Arial" panose="020B0604020202020204" pitchFamily="34" charset="0"/>
                          <a:cs typeface="Arial" panose="020B0604020202020204" pitchFamily="34" charset="0"/>
                        </a:rPr>
                        <a:t>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185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(162, 209)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184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(162, 208)</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191</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 (167, 215)</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201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(177, 223)</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181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(159, 206)</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174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(154, 198)</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658168551"/>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HDL-C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48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(39, 59)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49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(40, 59)</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44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(36, 55)</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48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(40, 57)</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41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(35, 51)</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55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(44, 66)</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906237440"/>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LDL-C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108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(87, 128)</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107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(87, 126)</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114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(93, 134)</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122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(103, 141)</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107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(87, 126)</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97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(78, 118)</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908600465"/>
                  </a:ext>
                </a:extLst>
              </a:tr>
              <a:tr h="225714">
                <a:tc>
                  <a:txBody>
                    <a:bodyPr/>
                    <a:lstStyle/>
                    <a:p>
                      <a:pPr marL="0" marR="0">
                        <a:spcBef>
                          <a:spcPts val="100"/>
                        </a:spcBef>
                        <a:spcAft>
                          <a:spcPts val="100"/>
                        </a:spcAft>
                      </a:pPr>
                      <a:r>
                        <a:rPr lang="en-US" sz="1600" dirty="0">
                          <a:effectLst/>
                          <a:latin typeface="Arial" panose="020B0604020202020204" pitchFamily="34" charset="0"/>
                          <a:cs typeface="Arial" panose="020B0604020202020204" pitchFamily="34" charset="0"/>
                        </a:rPr>
                        <a:t>Trig (mg/dL)</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Median</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(Q1, Q3)</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114 </a:t>
                      </a:r>
                    </a:p>
                    <a:p>
                      <a:pPr marL="0" marR="0" algn="ctr">
                        <a:spcBef>
                          <a:spcPts val="100"/>
                        </a:spcBef>
                        <a:spcAft>
                          <a:spcPts val="100"/>
                        </a:spcAft>
                      </a:pPr>
                      <a:r>
                        <a:rPr lang="en-US" sz="1600" dirty="0">
                          <a:effectLst/>
                          <a:latin typeface="Arial" panose="020B0604020202020204" pitchFamily="34" charset="0"/>
                          <a:cs typeface="Arial" panose="020B0604020202020204" pitchFamily="34" charset="0"/>
                        </a:rPr>
                        <a:t>(81, 169)</a:t>
                      </a:r>
                      <a:endParaRPr lang="en-US" sz="1600" dirty="0">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112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(80, 165)</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138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(94, 200)</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122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(87, 179)</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137</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 (96, 205)</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tc>
                  <a:txBody>
                    <a:bodyPr/>
                    <a:lstStyle/>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89 </a:t>
                      </a:r>
                    </a:p>
                    <a:p>
                      <a:pPr marL="0" marR="0" algn="ctr">
                        <a:spcBef>
                          <a:spcPts val="100"/>
                        </a:spcBef>
                        <a:spcAft>
                          <a:spcPts val="100"/>
                        </a:spcAft>
                      </a:pPr>
                      <a:r>
                        <a:rPr lang="en-US" sz="1600" dirty="0">
                          <a:solidFill>
                            <a:schemeClr val="bg1">
                              <a:lumMod val="75000"/>
                            </a:schemeClr>
                          </a:solidFill>
                          <a:effectLst/>
                          <a:latin typeface="Arial" panose="020B0604020202020204" pitchFamily="34" charset="0"/>
                          <a:cs typeface="Arial" panose="020B0604020202020204" pitchFamily="34" charset="0"/>
                        </a:rPr>
                        <a:t>(67, 128)</a:t>
                      </a:r>
                      <a:endParaRPr lang="en-US" sz="1600" dirty="0">
                        <a:solidFill>
                          <a:schemeClr val="bg1">
                            <a:lumMod val="75000"/>
                          </a:schemeClr>
                        </a:solidFill>
                        <a:effectLst/>
                        <a:latin typeface="Arial" panose="020B0604020202020204" pitchFamily="34" charset="0"/>
                        <a:ea typeface="Verdana" panose="020B0604030504040204" pitchFamily="34" charset="0"/>
                        <a:cs typeface="Arial" panose="020B0604020202020204" pitchFamily="34" charset="0"/>
                      </a:endParaRPr>
                    </a:p>
                  </a:txBody>
                  <a:tcPr marL="12700" marR="12700" marT="0" marB="0" anchor="b"/>
                </a:tc>
                <a:extLst>
                  <a:ext uri="{0D108BD9-81ED-4DB2-BD59-A6C34878D82A}">
                    <a16:rowId xmlns:a16="http://schemas.microsoft.com/office/drawing/2014/main" val="3009145404"/>
                  </a:ext>
                </a:extLst>
              </a:tr>
            </a:tbl>
          </a:graphicData>
        </a:graphic>
      </p:graphicFrame>
      <p:sp>
        <p:nvSpPr>
          <p:cNvPr id="5" name="TextBox 4">
            <a:extLst>
              <a:ext uri="{FF2B5EF4-FFF2-40B4-BE49-F238E27FC236}">
                <a16:creationId xmlns:a16="http://schemas.microsoft.com/office/drawing/2014/main" id="{0A2D4C09-9285-54AD-9BDE-67613A1F59AB}"/>
              </a:ext>
            </a:extLst>
          </p:cNvPr>
          <p:cNvSpPr txBox="1"/>
          <p:nvPr/>
        </p:nvSpPr>
        <p:spPr>
          <a:xfrm>
            <a:off x="398539" y="6387440"/>
            <a:ext cx="5291061" cy="338554"/>
          </a:xfrm>
          <a:prstGeom prst="rect">
            <a:avLst/>
          </a:prstGeom>
          <a:noFill/>
        </p:spPr>
        <p:txBody>
          <a:bodyPr wrap="square">
            <a:spAutoFit/>
          </a:bodyPr>
          <a:lstStyle/>
          <a:p>
            <a:r>
              <a:rPr lang="en-US" sz="1600" dirty="0">
                <a:latin typeface="Arial" panose="020B0604020202020204" pitchFamily="34" charset="0"/>
                <a:ea typeface="Verdana" panose="020B0604030504040204" pitchFamily="34" charset="0"/>
                <a:cs typeface="Arial" panose="020B0604020202020204" pitchFamily="34" charset="0"/>
              </a:rPr>
              <a:t>Grinspoon et al. NEJM 2023; Fitch et al. AIDS 2022;36</a:t>
            </a:r>
          </a:p>
        </p:txBody>
      </p:sp>
    </p:spTree>
    <p:extLst>
      <p:ext uri="{BB962C8B-B14F-4D97-AF65-F5344CB8AC3E}">
        <p14:creationId xmlns:p14="http://schemas.microsoft.com/office/powerpoint/2010/main" val="791508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25C7-CB90-AF6E-6D78-F0245DB117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2CE5ED-A36C-3D21-8B40-EDC205704F50}"/>
              </a:ext>
            </a:extLst>
          </p:cNvPr>
          <p:cNvSpPr>
            <a:spLocks noGrp="1"/>
          </p:cNvSpPr>
          <p:nvPr>
            <p:ph sz="quarter" idx="11"/>
          </p:nvPr>
        </p:nvSpPr>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a:p>
            <a:r>
              <a:rPr lang="en-US" sz="2400" dirty="0">
                <a:solidFill>
                  <a:srgbClr val="014F94"/>
                </a:solidFill>
              </a:rPr>
              <a:t>A capacious view of CV Health</a:t>
            </a:r>
          </a:p>
        </p:txBody>
      </p:sp>
      <p:sp>
        <p:nvSpPr>
          <p:cNvPr id="3" name="Text Placeholder 2">
            <a:extLst>
              <a:ext uri="{FF2B5EF4-FFF2-40B4-BE49-F238E27FC236}">
                <a16:creationId xmlns:a16="http://schemas.microsoft.com/office/drawing/2014/main" id="{76BFF9FE-D8E0-D829-1D7F-ACC7485C7EFC}"/>
              </a:ext>
            </a:extLst>
          </p:cNvPr>
          <p:cNvSpPr>
            <a:spLocks noGrp="1"/>
          </p:cNvSpPr>
          <p:nvPr>
            <p:ph type="body" sz="quarter" idx="10"/>
          </p:nvPr>
        </p:nvSpPr>
        <p:spPr/>
        <p:txBody>
          <a:bodyPr/>
          <a:lstStyle/>
          <a:p>
            <a:r>
              <a:rPr lang="en-US" dirty="0"/>
              <a:t>Where do we go from here?</a:t>
            </a:r>
          </a:p>
        </p:txBody>
      </p:sp>
      <p:grpSp>
        <p:nvGrpSpPr>
          <p:cNvPr id="4" name="Group 3">
            <a:extLst>
              <a:ext uri="{FF2B5EF4-FFF2-40B4-BE49-F238E27FC236}">
                <a16:creationId xmlns:a16="http://schemas.microsoft.com/office/drawing/2014/main" id="{B21FEC03-EC07-A012-7519-0302E4A4D479}"/>
              </a:ext>
            </a:extLst>
          </p:cNvPr>
          <p:cNvGrpSpPr/>
          <p:nvPr/>
        </p:nvGrpSpPr>
        <p:grpSpPr>
          <a:xfrm>
            <a:off x="6096000" y="1368031"/>
            <a:ext cx="4899378" cy="4893505"/>
            <a:chOff x="6096000" y="1368031"/>
            <a:chExt cx="4899378" cy="4893505"/>
          </a:xfrm>
        </p:grpSpPr>
        <p:pic>
          <p:nvPicPr>
            <p:cNvPr id="5" name="Picture 4" descr="A chart of a diet&#10;&#10;Description automatically generated">
              <a:extLst>
                <a:ext uri="{FF2B5EF4-FFF2-40B4-BE49-F238E27FC236}">
                  <a16:creationId xmlns:a16="http://schemas.microsoft.com/office/drawing/2014/main" id="{2C6E3A0B-2AC1-E9B4-34C1-547251D89ED7}"/>
                </a:ext>
              </a:extLst>
            </p:cNvPr>
            <p:cNvPicPr>
              <a:picLocks noChangeAspect="1"/>
            </p:cNvPicPr>
            <p:nvPr/>
          </p:nvPicPr>
          <p:blipFill>
            <a:blip r:embed="rId2"/>
            <a:stretch>
              <a:fillRect/>
            </a:stretch>
          </p:blipFill>
          <p:spPr>
            <a:xfrm>
              <a:off x="6096000" y="3811847"/>
              <a:ext cx="2449689" cy="2449689"/>
            </a:xfrm>
            <a:prstGeom prst="rect">
              <a:avLst/>
            </a:prstGeom>
          </p:spPr>
        </p:pic>
        <p:pic>
          <p:nvPicPr>
            <p:cNvPr id="6" name="Picture 5" descr="A graph of physical activity&#10;&#10;Description automatically generated">
              <a:extLst>
                <a:ext uri="{FF2B5EF4-FFF2-40B4-BE49-F238E27FC236}">
                  <a16:creationId xmlns:a16="http://schemas.microsoft.com/office/drawing/2014/main" id="{28F5D564-172B-7299-AA93-2F243C9FFD4B}"/>
                </a:ext>
              </a:extLst>
            </p:cNvPr>
            <p:cNvPicPr>
              <a:picLocks noChangeAspect="1"/>
            </p:cNvPicPr>
            <p:nvPr/>
          </p:nvPicPr>
          <p:blipFill>
            <a:blip r:embed="rId3"/>
            <a:stretch>
              <a:fillRect/>
            </a:stretch>
          </p:blipFill>
          <p:spPr>
            <a:xfrm>
              <a:off x="8545689" y="3811846"/>
              <a:ext cx="2449689" cy="2449689"/>
            </a:xfrm>
            <a:prstGeom prst="rect">
              <a:avLst/>
            </a:prstGeom>
          </p:spPr>
        </p:pic>
        <p:pic>
          <p:nvPicPr>
            <p:cNvPr id="7" name="Picture 6" descr="A graph of smoking and poor&#10;&#10;Description automatically generated">
              <a:extLst>
                <a:ext uri="{FF2B5EF4-FFF2-40B4-BE49-F238E27FC236}">
                  <a16:creationId xmlns:a16="http://schemas.microsoft.com/office/drawing/2014/main" id="{6466CED2-33B3-866A-2D16-1B9951EEC337}"/>
                </a:ext>
              </a:extLst>
            </p:cNvPr>
            <p:cNvPicPr>
              <a:picLocks noChangeAspect="1"/>
            </p:cNvPicPr>
            <p:nvPr/>
          </p:nvPicPr>
          <p:blipFill>
            <a:blip r:embed="rId4"/>
            <a:stretch>
              <a:fillRect/>
            </a:stretch>
          </p:blipFill>
          <p:spPr>
            <a:xfrm>
              <a:off x="6096000" y="1368031"/>
              <a:ext cx="2449689" cy="2449689"/>
            </a:xfrm>
            <a:prstGeom prst="rect">
              <a:avLst/>
            </a:prstGeom>
          </p:spPr>
        </p:pic>
        <p:pic>
          <p:nvPicPr>
            <p:cNvPr id="8" name="Picture 7" descr="A graph of blood pressure&#10;&#10;Description automatically generated">
              <a:extLst>
                <a:ext uri="{FF2B5EF4-FFF2-40B4-BE49-F238E27FC236}">
                  <a16:creationId xmlns:a16="http://schemas.microsoft.com/office/drawing/2014/main" id="{921CF4FB-4D26-203D-5F16-431CCFF6A343}"/>
                </a:ext>
              </a:extLst>
            </p:cNvPr>
            <p:cNvPicPr>
              <a:picLocks noChangeAspect="1"/>
            </p:cNvPicPr>
            <p:nvPr/>
          </p:nvPicPr>
          <p:blipFill>
            <a:blip r:embed="rId5"/>
            <a:stretch>
              <a:fillRect/>
            </a:stretch>
          </p:blipFill>
          <p:spPr>
            <a:xfrm>
              <a:off x="8544786" y="1368031"/>
              <a:ext cx="2450592" cy="2450592"/>
            </a:xfrm>
            <a:prstGeom prst="rect">
              <a:avLst/>
            </a:prstGeom>
          </p:spPr>
        </p:pic>
      </p:grpSp>
    </p:spTree>
    <p:extLst>
      <p:ext uri="{BB962C8B-B14F-4D97-AF65-F5344CB8AC3E}">
        <p14:creationId xmlns:p14="http://schemas.microsoft.com/office/powerpoint/2010/main" val="2975341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40F3-6216-AEEF-4474-015EFED971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2292A-B3A0-A847-7412-C083AD81D27B}"/>
              </a:ext>
            </a:extLst>
          </p:cNvPr>
          <p:cNvSpPr>
            <a:spLocks noGrp="1"/>
          </p:cNvSpPr>
          <p:nvPr>
            <p:ph sz="quarter" idx="11"/>
          </p:nvPr>
        </p:nvSpPr>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a:p>
            <a:r>
              <a:rPr lang="en-US" sz="2400" dirty="0">
                <a:solidFill>
                  <a:srgbClr val="014F94"/>
                </a:solidFill>
              </a:rPr>
              <a:t>A capacious view of CV Health</a:t>
            </a:r>
          </a:p>
        </p:txBody>
      </p:sp>
      <p:sp>
        <p:nvSpPr>
          <p:cNvPr id="3" name="Text Placeholder 2">
            <a:extLst>
              <a:ext uri="{FF2B5EF4-FFF2-40B4-BE49-F238E27FC236}">
                <a16:creationId xmlns:a16="http://schemas.microsoft.com/office/drawing/2014/main" id="{A99018C9-68D0-984F-8491-F7FDB8067269}"/>
              </a:ext>
            </a:extLst>
          </p:cNvPr>
          <p:cNvSpPr>
            <a:spLocks noGrp="1"/>
          </p:cNvSpPr>
          <p:nvPr>
            <p:ph type="body" sz="quarter" idx="10"/>
          </p:nvPr>
        </p:nvSpPr>
        <p:spPr/>
        <p:txBody>
          <a:bodyPr/>
          <a:lstStyle/>
          <a:p>
            <a:r>
              <a:rPr lang="en-US" dirty="0"/>
              <a:t>Where do we go from here?</a:t>
            </a:r>
          </a:p>
        </p:txBody>
      </p:sp>
      <p:grpSp>
        <p:nvGrpSpPr>
          <p:cNvPr id="9" name="Group 8">
            <a:extLst>
              <a:ext uri="{FF2B5EF4-FFF2-40B4-BE49-F238E27FC236}">
                <a16:creationId xmlns:a16="http://schemas.microsoft.com/office/drawing/2014/main" id="{A35E2BBB-0FF4-2D5E-00BA-F11E5ABE0258}"/>
              </a:ext>
            </a:extLst>
          </p:cNvPr>
          <p:cNvGrpSpPr/>
          <p:nvPr/>
        </p:nvGrpSpPr>
        <p:grpSpPr>
          <a:xfrm>
            <a:off x="6096000" y="1368031"/>
            <a:ext cx="4899378" cy="4893505"/>
            <a:chOff x="6096000" y="1368031"/>
            <a:chExt cx="4899378" cy="4893505"/>
          </a:xfrm>
        </p:grpSpPr>
        <p:pic>
          <p:nvPicPr>
            <p:cNvPr id="10" name="Picture 9" descr="A chart of a diet&#10;&#10;Description automatically generated">
              <a:extLst>
                <a:ext uri="{FF2B5EF4-FFF2-40B4-BE49-F238E27FC236}">
                  <a16:creationId xmlns:a16="http://schemas.microsoft.com/office/drawing/2014/main" id="{FA72B0F5-82BC-CA83-4F4E-A6E6FAC36CE8}"/>
                </a:ext>
              </a:extLst>
            </p:cNvPr>
            <p:cNvPicPr>
              <a:picLocks noChangeAspect="1"/>
            </p:cNvPicPr>
            <p:nvPr/>
          </p:nvPicPr>
          <p:blipFill>
            <a:blip r:embed="rId2"/>
            <a:stretch>
              <a:fillRect/>
            </a:stretch>
          </p:blipFill>
          <p:spPr>
            <a:xfrm>
              <a:off x="6096000" y="3811847"/>
              <a:ext cx="2449689" cy="2449689"/>
            </a:xfrm>
            <a:prstGeom prst="rect">
              <a:avLst/>
            </a:prstGeom>
          </p:spPr>
        </p:pic>
        <p:pic>
          <p:nvPicPr>
            <p:cNvPr id="11" name="Picture 10" descr="A graph of physical activity&#10;&#10;Description automatically generated">
              <a:extLst>
                <a:ext uri="{FF2B5EF4-FFF2-40B4-BE49-F238E27FC236}">
                  <a16:creationId xmlns:a16="http://schemas.microsoft.com/office/drawing/2014/main" id="{094D664F-BD37-F660-15B8-6F0C16D64B67}"/>
                </a:ext>
              </a:extLst>
            </p:cNvPr>
            <p:cNvPicPr>
              <a:picLocks noChangeAspect="1"/>
            </p:cNvPicPr>
            <p:nvPr/>
          </p:nvPicPr>
          <p:blipFill>
            <a:blip r:embed="rId3"/>
            <a:stretch>
              <a:fillRect/>
            </a:stretch>
          </p:blipFill>
          <p:spPr>
            <a:xfrm>
              <a:off x="8545689" y="3811846"/>
              <a:ext cx="2449689" cy="2449689"/>
            </a:xfrm>
            <a:prstGeom prst="rect">
              <a:avLst/>
            </a:prstGeom>
          </p:spPr>
        </p:pic>
        <p:pic>
          <p:nvPicPr>
            <p:cNvPr id="12" name="Picture 11" descr="A graph of smoking and poor&#10;&#10;Description automatically generated">
              <a:extLst>
                <a:ext uri="{FF2B5EF4-FFF2-40B4-BE49-F238E27FC236}">
                  <a16:creationId xmlns:a16="http://schemas.microsoft.com/office/drawing/2014/main" id="{ABFEB191-4704-A2E5-3A2B-DA8E1AA56A5E}"/>
                </a:ext>
              </a:extLst>
            </p:cNvPr>
            <p:cNvPicPr>
              <a:picLocks noChangeAspect="1"/>
            </p:cNvPicPr>
            <p:nvPr/>
          </p:nvPicPr>
          <p:blipFill>
            <a:blip r:embed="rId4"/>
            <a:stretch>
              <a:fillRect/>
            </a:stretch>
          </p:blipFill>
          <p:spPr>
            <a:xfrm>
              <a:off x="6096000" y="1368031"/>
              <a:ext cx="2449689" cy="2449689"/>
            </a:xfrm>
            <a:prstGeom prst="rect">
              <a:avLst/>
            </a:prstGeom>
          </p:spPr>
        </p:pic>
        <p:pic>
          <p:nvPicPr>
            <p:cNvPr id="13" name="Picture 12" descr="A graph of blood pressure&#10;&#10;Description automatically generated">
              <a:extLst>
                <a:ext uri="{FF2B5EF4-FFF2-40B4-BE49-F238E27FC236}">
                  <a16:creationId xmlns:a16="http://schemas.microsoft.com/office/drawing/2014/main" id="{E882648A-FDA3-A5BE-FEF2-8EEC9A64BF27}"/>
                </a:ext>
              </a:extLst>
            </p:cNvPr>
            <p:cNvPicPr>
              <a:picLocks noChangeAspect="1"/>
            </p:cNvPicPr>
            <p:nvPr/>
          </p:nvPicPr>
          <p:blipFill>
            <a:blip r:embed="rId5"/>
            <a:stretch>
              <a:fillRect/>
            </a:stretch>
          </p:blipFill>
          <p:spPr>
            <a:xfrm>
              <a:off x="8544786" y="1368031"/>
              <a:ext cx="2450592" cy="2450592"/>
            </a:xfrm>
            <a:prstGeom prst="rect">
              <a:avLst/>
            </a:prstGeom>
          </p:spPr>
        </p:pic>
      </p:grpSp>
      <p:cxnSp>
        <p:nvCxnSpPr>
          <p:cNvPr id="14" name="Straight Arrow Connector 13">
            <a:extLst>
              <a:ext uri="{FF2B5EF4-FFF2-40B4-BE49-F238E27FC236}">
                <a16:creationId xmlns:a16="http://schemas.microsoft.com/office/drawing/2014/main" id="{E0A18EAE-141E-1687-0099-FF2E663C500C}"/>
              </a:ext>
            </a:extLst>
          </p:cNvPr>
          <p:cNvCxnSpPr>
            <a:cxnSpLocks/>
          </p:cNvCxnSpPr>
          <p:nvPr/>
        </p:nvCxnSpPr>
        <p:spPr>
          <a:xfrm>
            <a:off x="6879155" y="1889639"/>
            <a:ext cx="1422184" cy="75417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979EEE-A87F-CD2D-98EB-1C88965F0063}"/>
              </a:ext>
            </a:extLst>
          </p:cNvPr>
          <p:cNvCxnSpPr>
            <a:cxnSpLocks/>
          </p:cNvCxnSpPr>
          <p:nvPr/>
        </p:nvCxnSpPr>
        <p:spPr>
          <a:xfrm>
            <a:off x="9365643" y="1890492"/>
            <a:ext cx="1436511" cy="51455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529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BE45-BBEA-E1F0-5CB2-C77F06D5127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7B222AE-A156-8E47-C4CF-A0BD2A8085C5}"/>
              </a:ext>
            </a:extLst>
          </p:cNvPr>
          <p:cNvGraphicFramePr>
            <a:graphicFrameLocks noGrp="1"/>
          </p:cNvGraphicFramePr>
          <p:nvPr>
            <p:ph sz="quarter" idx="11"/>
            <p:extLst>
              <p:ext uri="{D42A27DB-BD31-4B8C-83A1-F6EECF244321}">
                <p14:modId xmlns:p14="http://schemas.microsoft.com/office/powerpoint/2010/main" val="2674117625"/>
              </p:ext>
            </p:extLst>
          </p:nvPr>
        </p:nvGraphicFramePr>
        <p:xfrm>
          <a:off x="713264" y="1378025"/>
          <a:ext cx="10723560" cy="4521200"/>
        </p:xfrm>
        <a:graphic>
          <a:graphicData uri="http://schemas.openxmlformats.org/drawingml/2006/table">
            <a:tbl>
              <a:tblPr firstRow="1" bandRow="1">
                <a:tableStyleId>{5C22544A-7EE6-4342-B048-85BDC9FD1C3A}</a:tableStyleId>
              </a:tblPr>
              <a:tblGrid>
                <a:gridCol w="2144712">
                  <a:extLst>
                    <a:ext uri="{9D8B030D-6E8A-4147-A177-3AD203B41FA5}">
                      <a16:colId xmlns:a16="http://schemas.microsoft.com/office/drawing/2014/main" val="832529743"/>
                    </a:ext>
                  </a:extLst>
                </a:gridCol>
                <a:gridCol w="2144712">
                  <a:extLst>
                    <a:ext uri="{9D8B030D-6E8A-4147-A177-3AD203B41FA5}">
                      <a16:colId xmlns:a16="http://schemas.microsoft.com/office/drawing/2014/main" val="2443519817"/>
                    </a:ext>
                  </a:extLst>
                </a:gridCol>
                <a:gridCol w="2144712">
                  <a:extLst>
                    <a:ext uri="{9D8B030D-6E8A-4147-A177-3AD203B41FA5}">
                      <a16:colId xmlns:a16="http://schemas.microsoft.com/office/drawing/2014/main" val="2026771109"/>
                    </a:ext>
                  </a:extLst>
                </a:gridCol>
                <a:gridCol w="2144712">
                  <a:extLst>
                    <a:ext uri="{9D8B030D-6E8A-4147-A177-3AD203B41FA5}">
                      <a16:colId xmlns:a16="http://schemas.microsoft.com/office/drawing/2014/main" val="387122803"/>
                    </a:ext>
                  </a:extLst>
                </a:gridCol>
                <a:gridCol w="2144712">
                  <a:extLst>
                    <a:ext uri="{9D8B030D-6E8A-4147-A177-3AD203B41FA5}">
                      <a16:colId xmlns:a16="http://schemas.microsoft.com/office/drawing/2014/main" val="1977661830"/>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Mortality Rate per 10,000 p-years (95% CI)</a:t>
                      </a:r>
                    </a:p>
                  </a:txBody>
                  <a:tcPr/>
                </a:tc>
                <a:tc>
                  <a:txBody>
                    <a:bodyPr/>
                    <a:lstStyle/>
                    <a:p>
                      <a:r>
                        <a:rPr lang="en-US" dirty="0">
                          <a:latin typeface="Arial" panose="020B0604020202020204" pitchFamily="34" charset="0"/>
                          <a:cs typeface="Arial" panose="020B0604020202020204" pitchFamily="34" charset="0"/>
                        </a:rPr>
                        <a:t>Observed Deaths</a:t>
                      </a:r>
                    </a:p>
                  </a:txBody>
                  <a:tcPr/>
                </a:tc>
                <a:tc>
                  <a:txBody>
                    <a:bodyPr/>
                    <a:lstStyle/>
                    <a:p>
                      <a:r>
                        <a:rPr lang="en-US" dirty="0">
                          <a:latin typeface="Arial" panose="020B0604020202020204" pitchFamily="34" charset="0"/>
                          <a:cs typeface="Arial" panose="020B0604020202020204" pitchFamily="34" charset="0"/>
                        </a:rPr>
                        <a:t>Expected Deaths</a:t>
                      </a:r>
                    </a:p>
                  </a:txBody>
                  <a:tcPr/>
                </a:tc>
                <a:tc>
                  <a:txBody>
                    <a:bodyPr/>
                    <a:lstStyle/>
                    <a:p>
                      <a:r>
                        <a:rPr lang="en-US" dirty="0">
                          <a:latin typeface="Arial" panose="020B0604020202020204" pitchFamily="34" charset="0"/>
                          <a:cs typeface="Arial" panose="020B0604020202020204" pitchFamily="34" charset="0"/>
                        </a:rPr>
                        <a:t>Standardized Mortality Ratio (95% CI)</a:t>
                      </a:r>
                    </a:p>
                  </a:txBody>
                  <a:tcPr/>
                </a:tc>
                <a:extLst>
                  <a:ext uri="{0D108BD9-81ED-4DB2-BD59-A6C34878D82A}">
                    <a16:rowId xmlns:a16="http://schemas.microsoft.com/office/drawing/2014/main" val="4029722428"/>
                  </a:ext>
                </a:extLst>
              </a:tr>
              <a:tr h="370840">
                <a:tc>
                  <a:txBody>
                    <a:bodyPr/>
                    <a:lstStyle/>
                    <a:p>
                      <a:r>
                        <a:rPr lang="en-US" dirty="0">
                          <a:latin typeface="Arial" panose="020B0604020202020204" pitchFamily="34" charset="0"/>
                          <a:cs typeface="Arial" panose="020B0604020202020204" pitchFamily="34" charset="0"/>
                        </a:rPr>
                        <a:t>Non-AIDS infections</a:t>
                      </a:r>
                    </a:p>
                  </a:txBody>
                  <a:tcPr/>
                </a:tc>
                <a:tc>
                  <a:txBody>
                    <a:bodyPr/>
                    <a:lstStyle/>
                    <a:p>
                      <a:pPr algn="ctr"/>
                      <a:r>
                        <a:rPr lang="en-US" b="0" dirty="0">
                          <a:effectLst/>
                          <a:latin typeface="Arial" panose="020B0604020202020204" pitchFamily="34" charset="0"/>
                          <a:cs typeface="Arial" panose="020B0604020202020204" pitchFamily="34" charset="0"/>
                        </a:rPr>
                        <a:t>8·0 (7·2–8·9)</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358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10·8 (9·8–12·0)</a:t>
                      </a:r>
                    </a:p>
                  </a:txBody>
                  <a:tcPr marL="0" marR="0" marT="0" marB="0" anchor="ctr"/>
                </a:tc>
                <a:extLst>
                  <a:ext uri="{0D108BD9-81ED-4DB2-BD59-A6C34878D82A}">
                    <a16:rowId xmlns:a16="http://schemas.microsoft.com/office/drawing/2014/main" val="4110764173"/>
                  </a:ext>
                </a:extLst>
              </a:tr>
              <a:tr h="370840">
                <a:tc>
                  <a:txBody>
                    <a:bodyPr/>
                    <a:lstStyle/>
                    <a:p>
                      <a:r>
                        <a:rPr lang="en-US" dirty="0">
                          <a:latin typeface="Arial" panose="020B0604020202020204" pitchFamily="34" charset="0"/>
                          <a:cs typeface="Arial" panose="020B0604020202020204" pitchFamily="34" charset="0"/>
                        </a:rPr>
                        <a:t>Liver disease</a:t>
                      </a:r>
                    </a:p>
                  </a:txBody>
                  <a:tcPr/>
                </a:tc>
                <a:tc>
                  <a:txBody>
                    <a:bodyPr/>
                    <a:lstStyle/>
                    <a:p>
                      <a:pPr algn="ctr"/>
                      <a:r>
                        <a:rPr lang="en-US" b="0" dirty="0">
                          <a:effectLst/>
                          <a:latin typeface="Arial" panose="020B0604020202020204" pitchFamily="34" charset="0"/>
                          <a:cs typeface="Arial" panose="020B0604020202020204" pitchFamily="34" charset="0"/>
                        </a:rPr>
                        <a:t>5·2 (4·6–5·9)</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234</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63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3·7 (3·3–4·2)</a:t>
                      </a:r>
                    </a:p>
                  </a:txBody>
                  <a:tcPr marL="0" marR="0" marT="0" marB="0" anchor="ctr"/>
                </a:tc>
                <a:extLst>
                  <a:ext uri="{0D108BD9-81ED-4DB2-BD59-A6C34878D82A}">
                    <a16:rowId xmlns:a16="http://schemas.microsoft.com/office/drawing/2014/main" val="1476360576"/>
                  </a:ext>
                </a:extLst>
              </a:tr>
              <a:tr h="370840">
                <a:tc>
                  <a:txBody>
                    <a:bodyPr/>
                    <a:lstStyle/>
                    <a:p>
                      <a:r>
                        <a:rPr lang="en-US" dirty="0">
                          <a:latin typeface="Arial" panose="020B0604020202020204" pitchFamily="34" charset="0"/>
                          <a:cs typeface="Arial" panose="020B0604020202020204" pitchFamily="34" charset="0"/>
                        </a:rPr>
                        <a:t>Substance misuse</a:t>
                      </a:r>
                    </a:p>
                  </a:txBody>
                  <a:tcPr/>
                </a:tc>
                <a:tc>
                  <a:txBody>
                    <a:bodyPr/>
                    <a:lstStyle/>
                    <a:p>
                      <a:pPr algn="ctr"/>
                      <a:r>
                        <a:rPr lang="en-US" b="0" dirty="0">
                          <a:effectLst/>
                          <a:latin typeface="Arial" panose="020B0604020202020204" pitchFamily="34" charset="0"/>
                          <a:cs typeface="Arial" panose="020B0604020202020204" pitchFamily="34" charset="0"/>
                        </a:rPr>
                        <a:t>2·7 (2·3–3·2)</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121</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47</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2·6 (2·1–3·1)</a:t>
                      </a:r>
                    </a:p>
                  </a:txBody>
                  <a:tcPr marL="0" marR="0" marT="0" marB="0" anchor="ctr"/>
                </a:tc>
                <a:extLst>
                  <a:ext uri="{0D108BD9-81ED-4DB2-BD59-A6C34878D82A}">
                    <a16:rowId xmlns:a16="http://schemas.microsoft.com/office/drawing/2014/main" val="4278634300"/>
                  </a:ext>
                </a:extLst>
              </a:tr>
              <a:tr h="370840">
                <a:tc>
                  <a:txBody>
                    <a:bodyPr/>
                    <a:lstStyle/>
                    <a:p>
                      <a:r>
                        <a:rPr lang="en-US" dirty="0">
                          <a:latin typeface="Arial" panose="020B0604020202020204" pitchFamily="34" charset="0"/>
                          <a:cs typeface="Arial" panose="020B0604020202020204" pitchFamily="34" charset="0"/>
                        </a:rPr>
                        <a:t>Other</a:t>
                      </a:r>
                    </a:p>
                  </a:txBody>
                  <a:tcPr/>
                </a:tc>
                <a:tc>
                  <a:txBody>
                    <a:bodyPr/>
                    <a:lstStyle/>
                    <a:p>
                      <a:pPr algn="ctr"/>
                      <a:r>
                        <a:rPr lang="en-US" b="0" dirty="0">
                          <a:effectLst/>
                          <a:latin typeface="Arial" panose="020B0604020202020204" pitchFamily="34" charset="0"/>
                          <a:cs typeface="Arial" panose="020B0604020202020204" pitchFamily="34" charset="0"/>
                        </a:rPr>
                        <a:t>7·8 (7·0–8·6)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348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141</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2·5 (2·2–2·7)</a:t>
                      </a:r>
                    </a:p>
                  </a:txBody>
                  <a:tcPr marL="0" marR="0" marT="0" marB="0" anchor="ctr"/>
                </a:tc>
                <a:extLst>
                  <a:ext uri="{0D108BD9-81ED-4DB2-BD59-A6C34878D82A}">
                    <a16:rowId xmlns:a16="http://schemas.microsoft.com/office/drawing/2014/main" val="795222881"/>
                  </a:ext>
                </a:extLst>
              </a:tr>
              <a:tr h="370840">
                <a:tc>
                  <a:txBody>
                    <a:bodyPr/>
                    <a:lstStyle/>
                    <a:p>
                      <a:r>
                        <a:rPr lang="en-US" dirty="0">
                          <a:latin typeface="Arial" panose="020B0604020202020204" pitchFamily="34" charset="0"/>
                          <a:cs typeface="Arial" panose="020B0604020202020204" pitchFamily="34" charset="0"/>
                        </a:rPr>
                        <a:t>Non-AIDS deaths</a:t>
                      </a:r>
                    </a:p>
                  </a:txBody>
                  <a:tcPr/>
                </a:tc>
                <a:tc>
                  <a:txBody>
                    <a:bodyPr/>
                    <a:lstStyle/>
                    <a:p>
                      <a:pPr algn="ctr"/>
                      <a:r>
                        <a:rPr lang="en-US" b="0">
                          <a:effectLst/>
                          <a:latin typeface="Arial" panose="020B0604020202020204" pitchFamily="34" charset="0"/>
                          <a:cs typeface="Arial" panose="020B0604020202020204" pitchFamily="34" charset="0"/>
                        </a:rPr>
                        <a:t>44·9 (43·0–46·9)</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2017</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923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2·2 (2·1–2·3)</a:t>
                      </a:r>
                    </a:p>
                  </a:txBody>
                  <a:tcPr marL="0" marR="0" marT="0" marB="0" anchor="ctr"/>
                </a:tc>
                <a:extLst>
                  <a:ext uri="{0D108BD9-81ED-4DB2-BD59-A6C34878D82A}">
                    <a16:rowId xmlns:a16="http://schemas.microsoft.com/office/drawing/2014/main" val="450440380"/>
                  </a:ext>
                </a:extLst>
              </a:tr>
              <a:tr h="370840">
                <a:tc>
                  <a:txBody>
                    <a:bodyPr/>
                    <a:lstStyle/>
                    <a:p>
                      <a:r>
                        <a:rPr lang="en-US" dirty="0">
                          <a:latin typeface="Arial" panose="020B0604020202020204" pitchFamily="34" charset="0"/>
                          <a:cs typeface="Arial" panose="020B0604020202020204" pitchFamily="34" charset="0"/>
                        </a:rPr>
                        <a:t>Suicide</a:t>
                      </a:r>
                    </a:p>
                  </a:txBody>
                  <a:tcPr/>
                </a:tc>
                <a:tc>
                  <a:txBody>
                    <a:bodyPr/>
                    <a:lstStyle/>
                    <a:p>
                      <a:pPr algn="ctr"/>
                      <a:r>
                        <a:rPr lang="en-US" b="0" dirty="0">
                          <a:effectLst/>
                          <a:latin typeface="Arial" panose="020B0604020202020204" pitchFamily="34" charset="0"/>
                          <a:cs typeface="Arial" panose="020B0604020202020204" pitchFamily="34" charset="0"/>
                        </a:rPr>
                        <a:t>2·1 (1·8–2·6)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48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2·0 (1·6–2·4)</a:t>
                      </a:r>
                    </a:p>
                  </a:txBody>
                  <a:tcPr marL="0" marR="0" marT="0" marB="0" anchor="ctr"/>
                </a:tc>
                <a:extLst>
                  <a:ext uri="{0D108BD9-81ED-4DB2-BD59-A6C34878D82A}">
                    <a16:rowId xmlns:a16="http://schemas.microsoft.com/office/drawing/2014/main" val="802334205"/>
                  </a:ext>
                </a:extLst>
              </a:tr>
              <a:tr h="370840">
                <a:tc>
                  <a:txBody>
                    <a:bodyPr/>
                    <a:lstStyle/>
                    <a:p>
                      <a:r>
                        <a:rPr lang="en-US" dirty="0">
                          <a:latin typeface="Arial" panose="020B0604020202020204" pitchFamily="34" charset="0"/>
                          <a:cs typeface="Arial" panose="020B0604020202020204" pitchFamily="34" charset="0"/>
                        </a:rPr>
                        <a:t>CVD and Stroke</a:t>
                      </a:r>
                    </a:p>
                  </a:txBody>
                  <a:tcPr/>
                </a:tc>
                <a:tc>
                  <a:txBody>
                    <a:bodyPr/>
                    <a:lstStyle/>
                    <a:p>
                      <a:pPr algn="ctr"/>
                      <a:r>
                        <a:rPr lang="en-US" b="0">
                          <a:effectLst/>
                          <a:latin typeface="Arial" panose="020B0604020202020204" pitchFamily="34" charset="0"/>
                          <a:cs typeface="Arial" panose="020B0604020202020204" pitchFamily="34" charset="0"/>
                        </a:rPr>
                        <a:t>8·4 (7·6–9·3)</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378</a:t>
                      </a:r>
                    </a:p>
                  </a:txBody>
                  <a:tcPr marL="0" marR="0" marT="0" marB="0" anchor="ctr"/>
                </a:tc>
                <a:tc>
                  <a:txBody>
                    <a:bodyPr/>
                    <a:lstStyle/>
                    <a:p>
                      <a:pPr algn="ctr"/>
                      <a:r>
                        <a:rPr lang="en-US" b="0">
                          <a:effectLst/>
                          <a:latin typeface="Arial" panose="020B0604020202020204" pitchFamily="34" charset="0"/>
                          <a:cs typeface="Arial" panose="020B0604020202020204" pitchFamily="34" charset="0"/>
                        </a:rPr>
                        <a:t>223</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1·7 (1·5–1·9)</a:t>
                      </a:r>
                    </a:p>
                  </a:txBody>
                  <a:tcPr marL="0" marR="0" marT="0" marB="0" anchor="ctr"/>
                </a:tc>
                <a:extLst>
                  <a:ext uri="{0D108BD9-81ED-4DB2-BD59-A6C34878D82A}">
                    <a16:rowId xmlns:a16="http://schemas.microsoft.com/office/drawing/2014/main" val="1130037205"/>
                  </a:ext>
                </a:extLst>
              </a:tr>
              <a:tr h="370840">
                <a:tc>
                  <a:txBody>
                    <a:bodyPr/>
                    <a:lstStyle/>
                    <a:p>
                      <a:r>
                        <a:rPr lang="en-US" dirty="0">
                          <a:latin typeface="Arial" panose="020B0604020202020204" pitchFamily="34" charset="0"/>
                          <a:cs typeface="Arial" panose="020B0604020202020204" pitchFamily="34" charset="0"/>
                        </a:rPr>
                        <a:t>Accident</a:t>
                      </a:r>
                    </a:p>
                  </a:txBody>
                  <a:tcPr/>
                </a:tc>
                <a:tc>
                  <a:txBody>
                    <a:bodyPr/>
                    <a:lstStyle/>
                    <a:p>
                      <a:pPr algn="ctr"/>
                      <a:r>
                        <a:rPr lang="en-US" b="0">
                          <a:effectLst/>
                          <a:latin typeface="Arial" panose="020B0604020202020204" pitchFamily="34" charset="0"/>
                          <a:cs typeface="Arial" panose="020B0604020202020204" pitchFamily="34" charset="0"/>
                        </a:rPr>
                        <a:t>2·1 (1·7–2·6)</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94</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68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1·4 (1·2–1·7)</a:t>
                      </a:r>
                    </a:p>
                  </a:txBody>
                  <a:tcPr marL="0" marR="0" marT="0" marB="0" anchor="ctr"/>
                </a:tc>
                <a:extLst>
                  <a:ext uri="{0D108BD9-81ED-4DB2-BD59-A6C34878D82A}">
                    <a16:rowId xmlns:a16="http://schemas.microsoft.com/office/drawing/2014/main" val="1520499666"/>
                  </a:ext>
                </a:extLst>
              </a:tr>
              <a:tr h="370840">
                <a:tc>
                  <a:txBody>
                    <a:bodyPr/>
                    <a:lstStyle/>
                    <a:p>
                      <a:r>
                        <a:rPr lang="en-US" dirty="0">
                          <a:latin typeface="Arial" panose="020B0604020202020204" pitchFamily="34" charset="0"/>
                          <a:cs typeface="Arial" panose="020B0604020202020204" pitchFamily="34" charset="0"/>
                        </a:rPr>
                        <a:t>Non-AIDS cancers</a:t>
                      </a:r>
                    </a:p>
                  </a:txBody>
                  <a:tcPr/>
                </a:tc>
                <a:tc>
                  <a:txBody>
                    <a:bodyPr/>
                    <a:lstStyle/>
                    <a:p>
                      <a:pPr algn="ctr"/>
                      <a:r>
                        <a:rPr lang="en-US" b="0" dirty="0">
                          <a:effectLst/>
                          <a:latin typeface="Arial" panose="020B0604020202020204" pitchFamily="34" charset="0"/>
                          <a:cs typeface="Arial" panose="020B0604020202020204" pitchFamily="34" charset="0"/>
                        </a:rPr>
                        <a:t>8·6 (7·8–9·5)</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388</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300</a:t>
                      </a:r>
                    </a:p>
                  </a:txBody>
                  <a:tcPr marL="0" marR="0" marT="0" marB="0" anchor="ctr"/>
                </a:tc>
                <a:tc>
                  <a:txBody>
                    <a:bodyPr/>
                    <a:lstStyle/>
                    <a:p>
                      <a:pPr algn="ctr"/>
                      <a:r>
                        <a:rPr lang="en-US" b="0" dirty="0">
                          <a:effectLst/>
                          <a:latin typeface="Arial" panose="020B0604020202020204" pitchFamily="34" charset="0"/>
                          <a:cs typeface="Arial" panose="020B0604020202020204" pitchFamily="34" charset="0"/>
                        </a:rPr>
                        <a:t>1·3 (1·2–1·4)</a:t>
                      </a:r>
                    </a:p>
                  </a:txBody>
                  <a:tcPr marL="0" marR="0" marT="0" marB="0" anchor="ctr"/>
                </a:tc>
                <a:extLst>
                  <a:ext uri="{0D108BD9-81ED-4DB2-BD59-A6C34878D82A}">
                    <a16:rowId xmlns:a16="http://schemas.microsoft.com/office/drawing/2014/main" val="3992511788"/>
                  </a:ext>
                </a:extLst>
              </a:tr>
            </a:tbl>
          </a:graphicData>
        </a:graphic>
      </p:graphicFrame>
      <p:sp>
        <p:nvSpPr>
          <p:cNvPr id="3" name="Text Placeholder 2">
            <a:extLst>
              <a:ext uri="{FF2B5EF4-FFF2-40B4-BE49-F238E27FC236}">
                <a16:creationId xmlns:a16="http://schemas.microsoft.com/office/drawing/2014/main" id="{0632CE81-9202-FC73-1127-2F6B38042BCD}"/>
              </a:ext>
            </a:extLst>
          </p:cNvPr>
          <p:cNvSpPr>
            <a:spLocks noGrp="1"/>
          </p:cNvSpPr>
          <p:nvPr>
            <p:ph type="body" sz="quarter" idx="10"/>
          </p:nvPr>
        </p:nvSpPr>
        <p:spPr/>
        <p:txBody>
          <a:bodyPr/>
          <a:lstStyle/>
          <a:p>
            <a:r>
              <a:rPr lang="en-US" dirty="0"/>
              <a:t>Causes of Death in PWH</a:t>
            </a:r>
          </a:p>
        </p:txBody>
      </p:sp>
      <p:sp>
        <p:nvSpPr>
          <p:cNvPr id="5" name="TextBox 18">
            <a:extLst>
              <a:ext uri="{FF2B5EF4-FFF2-40B4-BE49-F238E27FC236}">
                <a16:creationId xmlns:a16="http://schemas.microsoft.com/office/drawing/2014/main" id="{532C7E40-24F1-29BB-7E96-8A10C94E50AF}"/>
              </a:ext>
            </a:extLst>
          </p:cNvPr>
          <p:cNvSpPr txBox="1">
            <a:spLocks noChangeArrowheads="1"/>
          </p:cNvSpPr>
          <p:nvPr/>
        </p:nvSpPr>
        <p:spPr bwMode="auto">
          <a:xfrm>
            <a:off x="526550" y="6519446"/>
            <a:ext cx="4703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00" dirty="0" err="1">
                <a:latin typeface="Arial" panose="020B0604020202020204" pitchFamily="34" charset="0"/>
                <a:ea typeface="Verdana" panose="020B0604030504040204" pitchFamily="34" charset="0"/>
                <a:cs typeface="Arial" panose="020B0604020202020204" pitchFamily="34" charset="0"/>
              </a:rPr>
              <a:t>Croxford</a:t>
            </a:r>
            <a:r>
              <a:rPr lang="en-US" altLang="x-none" sz="1600" dirty="0">
                <a:latin typeface="Arial" panose="020B0604020202020204" pitchFamily="34" charset="0"/>
                <a:ea typeface="Verdana" panose="020B0604030504040204" pitchFamily="34" charset="0"/>
                <a:cs typeface="Arial" panose="020B0604020202020204" pitchFamily="34" charset="0"/>
              </a:rPr>
              <a:t> et al. Lancet Public Health 2017;2</a:t>
            </a:r>
          </a:p>
        </p:txBody>
      </p:sp>
      <p:sp>
        <p:nvSpPr>
          <p:cNvPr id="7" name="Rounded Rectangle 6">
            <a:extLst>
              <a:ext uri="{FF2B5EF4-FFF2-40B4-BE49-F238E27FC236}">
                <a16:creationId xmlns:a16="http://schemas.microsoft.com/office/drawing/2014/main" id="{C6B11112-710B-7783-769D-EE30014BF123}"/>
              </a:ext>
            </a:extLst>
          </p:cNvPr>
          <p:cNvSpPr/>
          <p:nvPr/>
        </p:nvSpPr>
        <p:spPr>
          <a:xfrm>
            <a:off x="526550" y="4711849"/>
            <a:ext cx="11167012" cy="5486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537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045DD-2C84-4D63-5976-BE18ADB452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A41762-8619-FB78-C5F9-824119A6F8BA}"/>
              </a:ext>
            </a:extLst>
          </p:cNvPr>
          <p:cNvSpPr>
            <a:spLocks noGrp="1"/>
          </p:cNvSpPr>
          <p:nvPr>
            <p:ph sz="quarter" idx="11"/>
          </p:nvPr>
        </p:nvSpPr>
        <p:spPr/>
        <p:txBody>
          <a:bodyPr>
            <a:normAutofit/>
          </a:bodyPr>
          <a:lstStyle/>
          <a:p>
            <a:r>
              <a:rPr lang="en-US" sz="2400" dirty="0"/>
              <a:t>Guideline changes</a:t>
            </a:r>
          </a:p>
          <a:p>
            <a:r>
              <a:rPr lang="en-US" sz="2400" dirty="0"/>
              <a:t>Who is “minding the shop”?</a:t>
            </a:r>
          </a:p>
          <a:p>
            <a:r>
              <a:rPr lang="en-US" sz="2400" dirty="0"/>
              <a:t>More accurate risk prediction</a:t>
            </a:r>
          </a:p>
          <a:p>
            <a:r>
              <a:rPr lang="en-US" sz="2400" dirty="0">
                <a:solidFill>
                  <a:srgbClr val="014F94"/>
                </a:solidFill>
              </a:rPr>
              <a:t>Non-CV Endpoints</a:t>
            </a:r>
          </a:p>
          <a:p>
            <a:r>
              <a:rPr lang="en-US" sz="2400" dirty="0">
                <a:solidFill>
                  <a:srgbClr val="014F94"/>
                </a:solidFill>
              </a:rPr>
              <a:t>A capacious view of CV Health</a:t>
            </a:r>
          </a:p>
        </p:txBody>
      </p:sp>
      <p:sp>
        <p:nvSpPr>
          <p:cNvPr id="3" name="Text Placeholder 2">
            <a:extLst>
              <a:ext uri="{FF2B5EF4-FFF2-40B4-BE49-F238E27FC236}">
                <a16:creationId xmlns:a16="http://schemas.microsoft.com/office/drawing/2014/main" id="{E92E9840-CABD-E369-BC3A-15F40A53D143}"/>
              </a:ext>
            </a:extLst>
          </p:cNvPr>
          <p:cNvSpPr>
            <a:spLocks noGrp="1"/>
          </p:cNvSpPr>
          <p:nvPr>
            <p:ph type="body" sz="quarter" idx="10"/>
          </p:nvPr>
        </p:nvSpPr>
        <p:spPr/>
        <p:txBody>
          <a:bodyPr/>
          <a:lstStyle/>
          <a:p>
            <a:r>
              <a:rPr lang="en-US" dirty="0"/>
              <a:t>Where do we go from here?</a:t>
            </a:r>
          </a:p>
        </p:txBody>
      </p:sp>
      <p:grpSp>
        <p:nvGrpSpPr>
          <p:cNvPr id="9" name="Group 8">
            <a:extLst>
              <a:ext uri="{FF2B5EF4-FFF2-40B4-BE49-F238E27FC236}">
                <a16:creationId xmlns:a16="http://schemas.microsoft.com/office/drawing/2014/main" id="{E19FBF29-2B95-892A-C4C4-29666C7DDE07}"/>
              </a:ext>
            </a:extLst>
          </p:cNvPr>
          <p:cNvGrpSpPr/>
          <p:nvPr/>
        </p:nvGrpSpPr>
        <p:grpSpPr>
          <a:xfrm>
            <a:off x="6096000" y="1368031"/>
            <a:ext cx="4899378" cy="4893505"/>
            <a:chOff x="6096000" y="1368031"/>
            <a:chExt cx="4899378" cy="4893505"/>
          </a:xfrm>
        </p:grpSpPr>
        <p:pic>
          <p:nvPicPr>
            <p:cNvPr id="10" name="Picture 9" descr="A chart of a diet&#10;&#10;Description automatically generated">
              <a:extLst>
                <a:ext uri="{FF2B5EF4-FFF2-40B4-BE49-F238E27FC236}">
                  <a16:creationId xmlns:a16="http://schemas.microsoft.com/office/drawing/2014/main" id="{D6A2311C-30EE-B75F-BCC3-8B2669B47D8B}"/>
                </a:ext>
              </a:extLst>
            </p:cNvPr>
            <p:cNvPicPr>
              <a:picLocks noChangeAspect="1"/>
            </p:cNvPicPr>
            <p:nvPr/>
          </p:nvPicPr>
          <p:blipFill>
            <a:blip r:embed="rId2"/>
            <a:stretch>
              <a:fillRect/>
            </a:stretch>
          </p:blipFill>
          <p:spPr>
            <a:xfrm>
              <a:off x="6096000" y="3811847"/>
              <a:ext cx="2449689" cy="2449689"/>
            </a:xfrm>
            <a:prstGeom prst="rect">
              <a:avLst/>
            </a:prstGeom>
          </p:spPr>
        </p:pic>
        <p:pic>
          <p:nvPicPr>
            <p:cNvPr id="11" name="Picture 10" descr="A graph of physical activity&#10;&#10;Description automatically generated">
              <a:extLst>
                <a:ext uri="{FF2B5EF4-FFF2-40B4-BE49-F238E27FC236}">
                  <a16:creationId xmlns:a16="http://schemas.microsoft.com/office/drawing/2014/main" id="{0FE4CDA6-241A-CBD5-701A-FC9F16A6DD0C}"/>
                </a:ext>
              </a:extLst>
            </p:cNvPr>
            <p:cNvPicPr>
              <a:picLocks noChangeAspect="1"/>
            </p:cNvPicPr>
            <p:nvPr/>
          </p:nvPicPr>
          <p:blipFill>
            <a:blip r:embed="rId3"/>
            <a:stretch>
              <a:fillRect/>
            </a:stretch>
          </p:blipFill>
          <p:spPr>
            <a:xfrm>
              <a:off x="8545689" y="3811846"/>
              <a:ext cx="2449689" cy="2449689"/>
            </a:xfrm>
            <a:prstGeom prst="rect">
              <a:avLst/>
            </a:prstGeom>
          </p:spPr>
        </p:pic>
        <p:pic>
          <p:nvPicPr>
            <p:cNvPr id="12" name="Picture 11" descr="A graph of smoking and poor&#10;&#10;Description automatically generated">
              <a:extLst>
                <a:ext uri="{FF2B5EF4-FFF2-40B4-BE49-F238E27FC236}">
                  <a16:creationId xmlns:a16="http://schemas.microsoft.com/office/drawing/2014/main" id="{09BB796F-E215-1AF6-F678-61F3178AE06C}"/>
                </a:ext>
              </a:extLst>
            </p:cNvPr>
            <p:cNvPicPr>
              <a:picLocks noChangeAspect="1"/>
            </p:cNvPicPr>
            <p:nvPr/>
          </p:nvPicPr>
          <p:blipFill>
            <a:blip r:embed="rId4"/>
            <a:stretch>
              <a:fillRect/>
            </a:stretch>
          </p:blipFill>
          <p:spPr>
            <a:xfrm>
              <a:off x="6096000" y="1368031"/>
              <a:ext cx="2449689" cy="2449689"/>
            </a:xfrm>
            <a:prstGeom prst="rect">
              <a:avLst/>
            </a:prstGeom>
          </p:spPr>
        </p:pic>
        <p:pic>
          <p:nvPicPr>
            <p:cNvPr id="13" name="Picture 12" descr="A graph of blood pressure&#10;&#10;Description automatically generated">
              <a:extLst>
                <a:ext uri="{FF2B5EF4-FFF2-40B4-BE49-F238E27FC236}">
                  <a16:creationId xmlns:a16="http://schemas.microsoft.com/office/drawing/2014/main" id="{31979EFD-D7B5-B7AB-F924-69B349BBAF6B}"/>
                </a:ext>
              </a:extLst>
            </p:cNvPr>
            <p:cNvPicPr>
              <a:picLocks noChangeAspect="1"/>
            </p:cNvPicPr>
            <p:nvPr/>
          </p:nvPicPr>
          <p:blipFill>
            <a:blip r:embed="rId5"/>
            <a:stretch>
              <a:fillRect/>
            </a:stretch>
          </p:blipFill>
          <p:spPr>
            <a:xfrm>
              <a:off x="8544786" y="1368031"/>
              <a:ext cx="2450592" cy="2450592"/>
            </a:xfrm>
            <a:prstGeom prst="rect">
              <a:avLst/>
            </a:prstGeom>
          </p:spPr>
        </p:pic>
      </p:grpSp>
      <p:cxnSp>
        <p:nvCxnSpPr>
          <p:cNvPr id="14" name="Straight Arrow Connector 13">
            <a:extLst>
              <a:ext uri="{FF2B5EF4-FFF2-40B4-BE49-F238E27FC236}">
                <a16:creationId xmlns:a16="http://schemas.microsoft.com/office/drawing/2014/main" id="{FB814D34-B86D-3589-A934-ED8C361DFD88}"/>
              </a:ext>
            </a:extLst>
          </p:cNvPr>
          <p:cNvCxnSpPr>
            <a:cxnSpLocks/>
          </p:cNvCxnSpPr>
          <p:nvPr/>
        </p:nvCxnSpPr>
        <p:spPr>
          <a:xfrm>
            <a:off x="6879155" y="1889639"/>
            <a:ext cx="1422184" cy="75417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0E57A0-EB7E-B369-886F-7971A1E9E22D}"/>
              </a:ext>
            </a:extLst>
          </p:cNvPr>
          <p:cNvCxnSpPr>
            <a:cxnSpLocks/>
          </p:cNvCxnSpPr>
          <p:nvPr/>
        </p:nvCxnSpPr>
        <p:spPr>
          <a:xfrm>
            <a:off x="9365643" y="1890492"/>
            <a:ext cx="1436511" cy="51455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27005E0-66D0-6815-D2EC-6A363EEBC3ED}"/>
              </a:ext>
            </a:extLst>
          </p:cNvPr>
          <p:cNvCxnSpPr>
            <a:cxnSpLocks/>
          </p:cNvCxnSpPr>
          <p:nvPr/>
        </p:nvCxnSpPr>
        <p:spPr>
          <a:xfrm>
            <a:off x="6856589" y="4598300"/>
            <a:ext cx="1444750" cy="106222"/>
          </a:xfrm>
          <a:prstGeom prst="straightConnector1">
            <a:avLst/>
          </a:prstGeom>
          <a:ln w="38100">
            <a:solidFill>
              <a:srgbClr val="214AF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EC370C1-BDDC-F382-49C2-15C05AAD5379}"/>
              </a:ext>
            </a:extLst>
          </p:cNvPr>
          <p:cNvCxnSpPr>
            <a:cxnSpLocks/>
          </p:cNvCxnSpPr>
          <p:nvPr/>
        </p:nvCxnSpPr>
        <p:spPr>
          <a:xfrm>
            <a:off x="9378696" y="4810659"/>
            <a:ext cx="1410406" cy="16757"/>
          </a:xfrm>
          <a:prstGeom prst="straightConnector1">
            <a:avLst/>
          </a:prstGeom>
          <a:ln w="38100">
            <a:solidFill>
              <a:srgbClr val="214AF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432CFFB-5FCB-9E66-E35B-D8CD77B72699}"/>
              </a:ext>
            </a:extLst>
          </p:cNvPr>
          <p:cNvSpPr txBox="1"/>
          <p:nvPr/>
        </p:nvSpPr>
        <p:spPr>
          <a:xfrm>
            <a:off x="1182142" y="4654304"/>
            <a:ext cx="4445000" cy="830997"/>
          </a:xfrm>
          <a:prstGeom prst="rect">
            <a:avLst/>
          </a:prstGeom>
          <a:solidFill>
            <a:schemeClr val="bg2"/>
          </a:solidFill>
          <a:ln w="28575">
            <a:solidFill>
              <a:schemeClr val="accent1"/>
            </a:solidFill>
          </a:ln>
        </p:spPr>
        <p:txBody>
          <a:bodyPr wrap="square" rtlCol="0">
            <a:spAutoFit/>
          </a:bodyPr>
          <a:lstStyle/>
          <a:p>
            <a:pPr algn="ctr"/>
            <a:r>
              <a:rPr lang="en-US" sz="2400" b="1" dirty="0">
                <a:solidFill>
                  <a:schemeClr val="accent1"/>
                </a:solidFill>
                <a:latin typeface="Arial" panose="020B0604020202020204" pitchFamily="34" charset="0"/>
                <a:ea typeface="Verdana" panose="020B0604030504040204" pitchFamily="34" charset="0"/>
                <a:cs typeface="Arial" panose="020B0604020202020204" pitchFamily="34" charset="0"/>
              </a:rPr>
              <a:t>Assess and support healthy habits to prevent CV disease</a:t>
            </a:r>
          </a:p>
        </p:txBody>
      </p:sp>
    </p:spTree>
    <p:extLst>
      <p:ext uri="{BB962C8B-B14F-4D97-AF65-F5344CB8AC3E}">
        <p14:creationId xmlns:p14="http://schemas.microsoft.com/office/powerpoint/2010/main" val="1785612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35AA7C-0F7A-09CC-86C8-EAFE457EAEC1}"/>
              </a:ext>
            </a:extLst>
          </p:cNvPr>
          <p:cNvSpPr>
            <a:spLocks noGrp="1"/>
          </p:cNvSpPr>
          <p:nvPr>
            <p:ph sz="quarter" idx="11"/>
          </p:nvPr>
        </p:nvSpPr>
        <p:spPr>
          <a:xfrm>
            <a:off x="713283" y="1815877"/>
            <a:ext cx="10723541" cy="4186862"/>
          </a:xfrm>
        </p:spPr>
        <p:txBody>
          <a:bodyPr>
            <a:normAutofit/>
          </a:bodyPr>
          <a:lstStyle/>
          <a:p>
            <a:pPr marL="342900" indent="-342900">
              <a:buFont typeface="Arial" panose="020B0604020202020204" pitchFamily="34" charset="0"/>
              <a:buChar char="•"/>
            </a:pPr>
            <a:r>
              <a:rPr lang="en-US" sz="2400" dirty="0"/>
              <a:t>Strong associations between HIV and ASCVD with multiple, synergistic mechanisms likely at play</a:t>
            </a:r>
          </a:p>
          <a:p>
            <a:pPr marL="342900" indent="-342900">
              <a:buFont typeface="Arial" panose="020B0604020202020204" pitchFamily="34" charset="0"/>
              <a:buChar char="•"/>
            </a:pPr>
            <a:r>
              <a:rPr lang="en-US" sz="2400" dirty="0"/>
              <a:t>Statins for the primary prevention of ASCVD in PWH reduce MACE by 35%</a:t>
            </a:r>
          </a:p>
          <a:p>
            <a:pPr marL="342900" indent="-342900">
              <a:buFont typeface="Arial" panose="020B0604020202020204" pitchFamily="34" charset="0"/>
              <a:buChar char="•"/>
            </a:pPr>
            <a:r>
              <a:rPr lang="en-US" sz="2400" dirty="0"/>
              <a:t>A much needed landmark trial to guide therapeutic discussions between clinicians and patients</a:t>
            </a:r>
          </a:p>
          <a:p>
            <a:pPr marL="342900" indent="-342900">
              <a:buFont typeface="Arial" panose="020B0604020202020204" pitchFamily="34" charset="0"/>
              <a:buChar char="•"/>
            </a:pPr>
            <a:r>
              <a:rPr lang="en-US" sz="2400" dirty="0"/>
              <a:t>Guidelines for treatment are evolving</a:t>
            </a:r>
          </a:p>
          <a:p>
            <a:pPr marL="342900" indent="-342900">
              <a:buFont typeface="Arial" panose="020B0604020202020204" pitchFamily="34" charset="0"/>
              <a:buChar char="•"/>
            </a:pPr>
            <a:r>
              <a:rPr lang="en-US" sz="2400" dirty="0"/>
              <a:t>Implementing these findings is critical to realize the potential benefits globally</a:t>
            </a:r>
          </a:p>
        </p:txBody>
      </p:sp>
      <p:sp>
        <p:nvSpPr>
          <p:cNvPr id="3" name="Text Placeholder 2">
            <a:extLst>
              <a:ext uri="{FF2B5EF4-FFF2-40B4-BE49-F238E27FC236}">
                <a16:creationId xmlns:a16="http://schemas.microsoft.com/office/drawing/2014/main" id="{0F83E858-A31E-6320-9114-B7F710B75023}"/>
              </a:ext>
            </a:extLst>
          </p:cNvPr>
          <p:cNvSpPr>
            <a:spLocks noGrp="1"/>
          </p:cNvSpPr>
          <p:nvPr>
            <p:ph type="body" sz="quarter" idx="10"/>
          </p:nvPr>
        </p:nvSpPr>
        <p:spPr/>
        <p:txBody>
          <a:bodyPr>
            <a:normAutofit/>
          </a:bodyPr>
          <a:lstStyle/>
          <a:p>
            <a:r>
              <a:rPr lang="en-US" dirty="0"/>
              <a:t>Summary</a:t>
            </a:r>
          </a:p>
        </p:txBody>
      </p:sp>
    </p:spTree>
    <p:extLst>
      <p:ext uri="{BB962C8B-B14F-4D97-AF65-F5344CB8AC3E}">
        <p14:creationId xmlns:p14="http://schemas.microsoft.com/office/powerpoint/2010/main" val="2145636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1ECE8-5CC1-2E57-8D76-CFC8D60FBF5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9A9FA8E-A953-9D1C-102D-4F6C0517C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308" y="5505725"/>
            <a:ext cx="2989383" cy="583864"/>
          </a:xfrm>
          <a:prstGeom prst="rect">
            <a:avLst/>
          </a:prstGeom>
        </p:spPr>
      </p:pic>
      <p:pic>
        <p:nvPicPr>
          <p:cNvPr id="8" name="Picture 7">
            <a:extLst>
              <a:ext uri="{FF2B5EF4-FFF2-40B4-BE49-F238E27FC236}">
                <a16:creationId xmlns:a16="http://schemas.microsoft.com/office/drawing/2014/main" id="{AEC852B3-21FB-C1F5-DB6D-42460774A4E2}"/>
              </a:ext>
            </a:extLst>
          </p:cNvPr>
          <p:cNvPicPr>
            <a:picLocks noChangeAspect="1"/>
          </p:cNvPicPr>
          <p:nvPr/>
        </p:nvPicPr>
        <p:blipFill rotWithShape="1">
          <a:blip r:embed="rId4">
            <a:extLst>
              <a:ext uri="{28A0092B-C50C-407E-A947-70E740481C1C}">
                <a14:useLocalDpi xmlns:a14="http://schemas.microsoft.com/office/drawing/2010/main" val="0"/>
              </a:ext>
            </a:extLst>
          </a:blip>
          <a:srcRect b="25315"/>
          <a:stretch/>
        </p:blipFill>
        <p:spPr>
          <a:xfrm>
            <a:off x="-28166" y="-23151"/>
            <a:ext cx="12236255" cy="6858001"/>
          </a:xfrm>
          <a:prstGeom prst="rect">
            <a:avLst/>
          </a:prstGeom>
        </p:spPr>
      </p:pic>
      <p:sp>
        <p:nvSpPr>
          <p:cNvPr id="9" name="Pentagon 9">
            <a:extLst>
              <a:ext uri="{FF2B5EF4-FFF2-40B4-BE49-F238E27FC236}">
                <a16:creationId xmlns:a16="http://schemas.microsoft.com/office/drawing/2014/main" id="{99FE9BDF-EC71-E883-F5B4-35DD5B715ED3}"/>
              </a:ext>
            </a:extLst>
          </p:cNvPr>
          <p:cNvSpPr/>
          <p:nvPr/>
        </p:nvSpPr>
        <p:spPr>
          <a:xfrm rot="20014198">
            <a:off x="-1560827" y="-1558675"/>
            <a:ext cx="9141256"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entagon 19">
            <a:extLst>
              <a:ext uri="{FF2B5EF4-FFF2-40B4-BE49-F238E27FC236}">
                <a16:creationId xmlns:a16="http://schemas.microsoft.com/office/drawing/2014/main" id="{9F56D3F9-2098-88EE-A166-F2CA35DAC778}"/>
              </a:ext>
            </a:extLst>
          </p:cNvPr>
          <p:cNvSpPr/>
          <p:nvPr/>
        </p:nvSpPr>
        <p:spPr>
          <a:xfrm rot="9218539">
            <a:off x="5956929" y="5481388"/>
            <a:ext cx="9141256" cy="2256639"/>
          </a:xfrm>
          <a:prstGeom prst="homePlat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3" name="Picture 12">
            <a:extLst>
              <a:ext uri="{FF2B5EF4-FFF2-40B4-BE49-F238E27FC236}">
                <a16:creationId xmlns:a16="http://schemas.microsoft.com/office/drawing/2014/main" id="{F8D9AFC0-F08D-368A-8B0E-45E603CFD8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017" y="5830554"/>
            <a:ext cx="2924260" cy="571144"/>
          </a:xfrm>
          <a:prstGeom prst="rect">
            <a:avLst/>
          </a:prstGeom>
        </p:spPr>
      </p:pic>
      <p:pic>
        <p:nvPicPr>
          <p:cNvPr id="4" name="Picture 3">
            <a:extLst>
              <a:ext uri="{FF2B5EF4-FFF2-40B4-BE49-F238E27FC236}">
                <a16:creationId xmlns:a16="http://schemas.microsoft.com/office/drawing/2014/main" id="{A218750B-4DAF-3F2D-3FBD-CF63832E2E7C}"/>
              </a:ext>
            </a:extLst>
          </p:cNvPr>
          <p:cNvPicPr>
            <a:picLocks noChangeAspect="1"/>
          </p:cNvPicPr>
          <p:nvPr/>
        </p:nvPicPr>
        <p:blipFill rotWithShape="1">
          <a:blip r:embed="rId6">
            <a:extLst>
              <a:ext uri="{28A0092B-C50C-407E-A947-70E740481C1C}">
                <a14:useLocalDpi xmlns:a14="http://schemas.microsoft.com/office/drawing/2010/main" val="0"/>
              </a:ext>
            </a:extLst>
          </a:blip>
          <a:srcRect r="38256"/>
          <a:stretch/>
        </p:blipFill>
        <p:spPr>
          <a:xfrm>
            <a:off x="7897644" y="5897540"/>
            <a:ext cx="4102980" cy="449927"/>
          </a:xfrm>
          <a:prstGeom prst="rect">
            <a:avLst/>
          </a:prstGeom>
        </p:spPr>
      </p:pic>
      <p:pic>
        <p:nvPicPr>
          <p:cNvPr id="12" name="Picture 11" descr="A blue and white logo&#10;&#10;Description automatically generated">
            <a:extLst>
              <a:ext uri="{FF2B5EF4-FFF2-40B4-BE49-F238E27FC236}">
                <a16:creationId xmlns:a16="http://schemas.microsoft.com/office/drawing/2014/main" id="{2B733574-AD87-3E52-286E-5D0D3AABEC4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4339" b="65661" l="20497" r="78675">
                        <a14:foregroundMark x1="40873" y1="46042" x2="53830" y2="58701"/>
                        <a14:foregroundMark x1="40300" y1="45482" x2="40449" y2="45628"/>
                        <a14:foregroundMark x1="38330" y1="43556" x2="39297" y2="44501"/>
                        <a14:foregroundMark x1="64203" y1="57931" x2="69462" y2="57541"/>
                        <a14:foregroundMark x1="59999" y1="58243" x2="61679" y2="58118"/>
                        <a14:foregroundMark x1="53830" y1="58701" x2="58900" y2="58325"/>
                        <a14:foregroundMark x1="69462" y1="57541" x2="55489" y2="44670"/>
                        <a14:foregroundMark x1="41408" y1="42334" x2="39347" y2="42130"/>
                        <a14:foregroundMark x1="51707" y1="43357" x2="46872" y2="42877"/>
                        <a14:foregroundMark x1="69979" y1="43155" x2="70497" y2="42227"/>
                        <a14:foregroundMark x1="70911" y1="43619" x2="75673" y2="44548"/>
                        <a14:foregroundMark x1="76190" y1="49188" x2="78778" y2="56381"/>
                        <a14:foregroundMark x1="73292" y1="46404" x2="74327" y2="47796"/>
                        <a14:foregroundMark x1="19772" y1="34339" x2="26087" y2="65893"/>
                        <a14:foregroundMark x1="26087" y1="65893" x2="34886" y2="37355"/>
                        <a14:foregroundMark x1="34886" y1="37355" x2="20497" y2="34339"/>
                        <a14:foregroundMark x1="32712" y1="45244" x2="33333" y2="45244"/>
                        <a14:foregroundMark x1="33333" y1="46404" x2="34576" y2="64733"/>
                        <a14:backgroundMark x1="43582" y1="43852" x2="43582" y2="43852"/>
                        <a14:backgroundMark x1="45445" y1="44548" x2="45445" y2="44548"/>
                        <a14:backgroundMark x1="44306" y1="45476" x2="43892" y2="45708"/>
                        <a14:backgroundMark x1="43064" y1="45476" x2="43064" y2="45476"/>
                        <a14:backgroundMark x1="41097" y1="43387" x2="41097" y2="43387"/>
                        <a14:backgroundMark x1="39441" y1="42459" x2="38716" y2="42459"/>
                        <a14:backgroundMark x1="37578" y1="42923" x2="38509" y2="42923"/>
                        <a14:backgroundMark x1="41304" y1="42691" x2="46791" y2="43155"/>
                        <a14:backgroundMark x1="51553" y1="43852" x2="55383" y2="45012"/>
                        <a14:backgroundMark x1="58799" y1="58701" x2="59938" y2="58469"/>
                        <a14:backgroundMark x1="61801" y1="57773" x2="63768" y2="59165"/>
                      </a14:backgroundRemoval>
                    </a14:imgEffect>
                  </a14:imgLayer>
                </a14:imgProps>
              </a:ext>
              <a:ext uri="{28A0092B-C50C-407E-A947-70E740481C1C}">
                <a14:useLocalDpi xmlns:a14="http://schemas.microsoft.com/office/drawing/2010/main" val="0"/>
              </a:ext>
            </a:extLst>
          </a:blip>
          <a:srcRect l="19293" t="31251" r="19408" b="29897"/>
          <a:stretch/>
        </p:blipFill>
        <p:spPr>
          <a:xfrm>
            <a:off x="1311418" y="5797425"/>
            <a:ext cx="2511314" cy="709722"/>
          </a:xfrm>
          <a:prstGeom prst="rect">
            <a:avLst/>
          </a:prstGeom>
        </p:spPr>
      </p:pic>
      <p:sp>
        <p:nvSpPr>
          <p:cNvPr id="6" name="Content Placeholder 1">
            <a:extLst>
              <a:ext uri="{FF2B5EF4-FFF2-40B4-BE49-F238E27FC236}">
                <a16:creationId xmlns:a16="http://schemas.microsoft.com/office/drawing/2014/main" id="{0FEDB563-A2C3-5508-8F92-5D5606D91415}"/>
              </a:ext>
            </a:extLst>
          </p:cNvPr>
          <p:cNvSpPr txBox="1">
            <a:spLocks/>
          </p:cNvSpPr>
          <p:nvPr/>
        </p:nvSpPr>
        <p:spPr>
          <a:xfrm>
            <a:off x="713283" y="1244377"/>
            <a:ext cx="10723541" cy="4186862"/>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rgbClr val="00539B"/>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rgbClr val="00539B"/>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rgbClr val="00539B"/>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spcBef>
                <a:spcPts val="0"/>
              </a:spcBef>
              <a:spcAft>
                <a:spcPts val="0"/>
              </a:spcAft>
              <a:buClrTx/>
              <a:buSzTx/>
              <a:buFontTx/>
              <a:buNone/>
              <a:defRPr/>
            </a:pPr>
            <a:r>
              <a:rPr lang="en-US" sz="3200" b="1" dirty="0">
                <a:solidFill>
                  <a:schemeClr val="bg1"/>
                </a:solidFill>
              </a:rPr>
              <a:t>REPRIEVE Participants and CAB Members</a:t>
            </a:r>
          </a:p>
          <a:p>
            <a:pPr marL="0" indent="0" algn="ctr">
              <a:spcBef>
                <a:spcPts val="0"/>
              </a:spcBef>
              <a:spcAft>
                <a:spcPts val="0"/>
              </a:spcAft>
              <a:buClrTx/>
              <a:buSzTx/>
              <a:buFontTx/>
              <a:buNone/>
              <a:defRPr/>
            </a:pPr>
            <a:endParaRPr lang="en-US" sz="3200" dirty="0">
              <a:solidFill>
                <a:schemeClr val="bg1"/>
              </a:solidFill>
            </a:endParaRPr>
          </a:p>
          <a:p>
            <a:pPr marL="0" indent="0" algn="ctr">
              <a:spcBef>
                <a:spcPts val="0"/>
              </a:spcBef>
              <a:spcAft>
                <a:spcPts val="0"/>
              </a:spcAft>
              <a:buClrTx/>
              <a:buSzTx/>
              <a:buFontTx/>
              <a:buNone/>
              <a:defRPr/>
            </a:pPr>
            <a:r>
              <a:rPr lang="en-US" sz="3200" dirty="0">
                <a:solidFill>
                  <a:schemeClr val="bg1"/>
                </a:solidFill>
              </a:rPr>
              <a:t>REPRIEVE Site Teams</a:t>
            </a:r>
          </a:p>
          <a:p>
            <a:pPr marL="0" indent="0" algn="ctr">
              <a:spcBef>
                <a:spcPts val="0"/>
              </a:spcBef>
              <a:spcAft>
                <a:spcPts val="0"/>
              </a:spcAft>
              <a:buClrTx/>
              <a:buSzTx/>
              <a:buFontTx/>
              <a:buNone/>
              <a:defRPr/>
            </a:pPr>
            <a:endParaRPr lang="en-US" sz="3200" dirty="0">
              <a:solidFill>
                <a:schemeClr val="bg1"/>
              </a:solidFill>
            </a:endParaRPr>
          </a:p>
          <a:p>
            <a:pPr marL="0" indent="0" algn="ctr">
              <a:spcBef>
                <a:spcPts val="0"/>
              </a:spcBef>
              <a:spcAft>
                <a:spcPts val="0"/>
              </a:spcAft>
              <a:buClrTx/>
              <a:buSzTx/>
              <a:buFontTx/>
              <a:buNone/>
              <a:defRPr/>
            </a:pPr>
            <a:r>
              <a:rPr lang="en-US" sz="3200" dirty="0">
                <a:solidFill>
                  <a:schemeClr val="bg1"/>
                </a:solidFill>
              </a:rPr>
              <a:t>REPRIEVE CCC and DCC and  Supportive Teams</a:t>
            </a:r>
          </a:p>
          <a:p>
            <a:pPr marL="0" indent="0" algn="ctr">
              <a:spcBef>
                <a:spcPts val="0"/>
              </a:spcBef>
              <a:spcAft>
                <a:spcPts val="0"/>
              </a:spcAft>
              <a:buClrTx/>
              <a:buSzTx/>
              <a:buFontTx/>
              <a:buNone/>
              <a:defRPr/>
            </a:pPr>
            <a:r>
              <a:rPr lang="en-US" sz="3200" dirty="0">
                <a:solidFill>
                  <a:schemeClr val="bg1"/>
                </a:solidFill>
              </a:rPr>
              <a:t> </a:t>
            </a:r>
          </a:p>
          <a:p>
            <a:pPr marL="0" indent="0" algn="ctr">
              <a:spcBef>
                <a:spcPts val="0"/>
              </a:spcBef>
              <a:spcAft>
                <a:spcPts val="0"/>
              </a:spcAft>
              <a:buClrTx/>
              <a:buSzTx/>
              <a:buNone/>
              <a:defRPr/>
            </a:pPr>
            <a:r>
              <a:rPr lang="en-US" sz="3200" dirty="0">
                <a:solidFill>
                  <a:schemeClr val="bg1"/>
                </a:solidFill>
              </a:rPr>
              <a:t>DAIDS and ACTG for trial monitoring and collaboration</a:t>
            </a:r>
          </a:p>
          <a:p>
            <a:pPr algn="ctr">
              <a:spcBef>
                <a:spcPts val="0"/>
              </a:spcBef>
              <a:spcAft>
                <a:spcPts val="0"/>
              </a:spcAft>
              <a:buClrTx/>
              <a:buSzTx/>
              <a:defRPr/>
            </a:pPr>
            <a:endParaRPr lang="en-US" sz="3200" dirty="0">
              <a:solidFill>
                <a:schemeClr val="bg1"/>
              </a:solidFill>
            </a:endParaRPr>
          </a:p>
          <a:p>
            <a:pPr marL="0" indent="0" algn="ctr">
              <a:spcBef>
                <a:spcPts val="0"/>
              </a:spcBef>
              <a:spcAft>
                <a:spcPts val="0"/>
              </a:spcAft>
              <a:buClrTx/>
              <a:buSzTx/>
              <a:buFontTx/>
              <a:buNone/>
              <a:defRPr/>
            </a:pPr>
            <a:r>
              <a:rPr lang="en-US" sz="3200" dirty="0">
                <a:solidFill>
                  <a:schemeClr val="bg1"/>
                </a:solidFill>
              </a:rPr>
              <a:t>Study Funders including NIH as well as Kowa, Gilead and </a:t>
            </a:r>
            <a:r>
              <a:rPr lang="en-US" sz="3200" dirty="0" err="1">
                <a:solidFill>
                  <a:schemeClr val="bg1"/>
                </a:solidFill>
              </a:rPr>
              <a:t>ViiV</a:t>
            </a:r>
            <a:endParaRPr lang="en-US" sz="3200" dirty="0">
              <a:solidFill>
                <a:schemeClr val="bg1"/>
              </a:solidFill>
            </a:endParaRPr>
          </a:p>
        </p:txBody>
      </p:sp>
      <p:sp>
        <p:nvSpPr>
          <p:cNvPr id="7" name="Text Placeholder 2">
            <a:extLst>
              <a:ext uri="{FF2B5EF4-FFF2-40B4-BE49-F238E27FC236}">
                <a16:creationId xmlns:a16="http://schemas.microsoft.com/office/drawing/2014/main" id="{D623D68D-F4A5-B50D-074C-736363657521}"/>
              </a:ext>
            </a:extLst>
          </p:cNvPr>
          <p:cNvSpPr txBox="1">
            <a:spLocks/>
          </p:cNvSpPr>
          <p:nvPr/>
        </p:nvSpPr>
        <p:spPr>
          <a:xfrm rot="19945348">
            <a:off x="88073" y="474576"/>
            <a:ext cx="3002329" cy="832579"/>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rgbClr val="00539B"/>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rgbClr val="00539B"/>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rgbClr val="00539B"/>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rgbClr val="00539B"/>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4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773369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1981200" y="1017164"/>
            <a:ext cx="7886372" cy="648915"/>
          </a:xfrm>
        </p:spPr>
        <p:txBody>
          <a:bodyPr>
            <a:noAutofit/>
          </a:bodyPr>
          <a:lstStyle/>
          <a:p>
            <a:r>
              <a:rPr lang="en-US" sz="4000"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1981200" y="2133601"/>
            <a:ext cx="4104406" cy="3359255"/>
          </a:xfrm>
        </p:spPr>
        <p:txBody>
          <a:bodyPr lIns="68580" tIns="34290" rIns="68580" bIns="34290" anchor="t"/>
          <a:lstStyle/>
          <a:p>
            <a:pPr>
              <a:spcAft>
                <a:spcPts val="0"/>
              </a:spcAft>
            </a:pPr>
            <a:r>
              <a:rPr lang="en-US" sz="1500" dirty="0">
                <a:ea typeface="+mn-lt"/>
                <a:cs typeface="+mn-lt"/>
              </a:rPr>
              <a:t>National Clinician Consultation Center </a:t>
            </a:r>
            <a:br>
              <a:rPr lang="en-US" sz="1500" dirty="0">
                <a:ea typeface="+mn-lt"/>
                <a:cs typeface="+mn-lt"/>
              </a:rPr>
            </a:br>
            <a:r>
              <a:rPr lang="en-US" sz="1500" dirty="0">
                <a:ea typeface="+mn-lt"/>
                <a:cs typeface="+mn-lt"/>
                <a:hlinkClick r:id="rId2"/>
              </a:rPr>
              <a:t>http://nccc.ucsf.edu/</a:t>
            </a:r>
            <a:r>
              <a:rPr lang="en-US" sz="1500" dirty="0">
                <a:ea typeface="+mn-lt"/>
                <a:cs typeface="+mn-lt"/>
              </a:rPr>
              <a:t> </a:t>
            </a:r>
          </a:p>
          <a:p>
            <a:pPr marL="685800" lvl="2" indent="-228124">
              <a:spcAft>
                <a:spcPts val="0"/>
              </a:spcAft>
              <a:buFont typeface="Arial" pitchFamily="2" charset="2"/>
              <a:buChar char="•"/>
            </a:pPr>
            <a:r>
              <a:rPr lang="en-US" sz="1500" dirty="0">
                <a:ea typeface="+mn-lt"/>
                <a:cs typeface="+mn-lt"/>
              </a:rPr>
              <a:t>HIV Management</a:t>
            </a:r>
          </a:p>
          <a:p>
            <a:pPr marL="685800" lvl="2" indent="-228124">
              <a:spcAft>
                <a:spcPts val="0"/>
              </a:spcAft>
              <a:buFont typeface="Arial" pitchFamily="2" charset="2"/>
              <a:buChar char="•"/>
            </a:pPr>
            <a:r>
              <a:rPr lang="en-US" sz="1500" dirty="0">
                <a:ea typeface="+mn-lt"/>
                <a:cs typeface="+mn-lt"/>
              </a:rPr>
              <a:t>Perinatal HIV</a:t>
            </a:r>
          </a:p>
          <a:p>
            <a:pPr marL="685800" lvl="2" indent="-228124">
              <a:spcAft>
                <a:spcPts val="0"/>
              </a:spcAft>
              <a:buFont typeface="Arial" pitchFamily="2" charset="2"/>
              <a:buChar char="•"/>
            </a:pPr>
            <a:r>
              <a:rPr lang="en-US" sz="1500" dirty="0">
                <a:ea typeface="+mn-lt"/>
                <a:cs typeface="+mn-lt"/>
              </a:rPr>
              <a:t>HIV </a:t>
            </a:r>
            <a:r>
              <a:rPr lang="en-US" sz="1500" dirty="0" err="1">
                <a:ea typeface="+mn-lt"/>
                <a:cs typeface="+mn-lt"/>
              </a:rPr>
              <a:t>PrEP</a:t>
            </a:r>
            <a:endParaRPr lang="en-US" sz="1500" dirty="0">
              <a:ea typeface="+mn-lt"/>
              <a:cs typeface="+mn-lt"/>
            </a:endParaRPr>
          </a:p>
          <a:p>
            <a:pPr marL="685800" lvl="2" indent="-228124">
              <a:spcAft>
                <a:spcPts val="0"/>
              </a:spcAft>
              <a:buFont typeface="Arial" pitchFamily="2" charset="2"/>
              <a:buChar char="•"/>
            </a:pPr>
            <a:r>
              <a:rPr lang="en-US" sz="1500" dirty="0">
                <a:ea typeface="+mn-lt"/>
                <a:cs typeface="+mn-lt"/>
              </a:rPr>
              <a:t>HIV PEP line</a:t>
            </a:r>
          </a:p>
          <a:p>
            <a:pPr marL="685800" lvl="2" indent="-228124">
              <a:spcAft>
                <a:spcPts val="0"/>
              </a:spcAft>
              <a:buFont typeface="Arial" pitchFamily="2" charset="2"/>
              <a:buChar char="•"/>
            </a:pPr>
            <a:r>
              <a:rPr lang="en-US" sz="1500" dirty="0">
                <a:ea typeface="+mn-lt"/>
                <a:cs typeface="+mn-lt"/>
              </a:rPr>
              <a:t>HCV Management</a:t>
            </a:r>
          </a:p>
          <a:p>
            <a:pPr marL="685800" lvl="2" indent="-228124">
              <a:spcAft>
                <a:spcPts val="0"/>
              </a:spcAft>
              <a:buFont typeface="Arial" pitchFamily="2" charset="2"/>
              <a:buChar char="•"/>
            </a:pPr>
            <a:r>
              <a:rPr lang="en-US" sz="1500" dirty="0">
                <a:ea typeface="+mn-lt"/>
                <a:cs typeface="+mn-lt"/>
              </a:rPr>
              <a:t>Substance Use Management</a:t>
            </a:r>
            <a:br>
              <a:rPr lang="en-US" sz="1500" dirty="0">
                <a:ea typeface="+mn-lt"/>
                <a:cs typeface="+mn-lt"/>
              </a:rPr>
            </a:br>
            <a:endParaRPr lang="en-US" sz="1500" dirty="0"/>
          </a:p>
          <a:p>
            <a:pPr>
              <a:spcAft>
                <a:spcPts val="0"/>
              </a:spcAft>
            </a:pPr>
            <a:r>
              <a:rPr lang="en-US" sz="1500" dirty="0">
                <a:ea typeface="+mn-lt"/>
                <a:cs typeface="+mn-lt"/>
              </a:rPr>
              <a:t>AETC National HIV Curriculum</a:t>
            </a:r>
            <a:br>
              <a:rPr lang="en-US" sz="1500" dirty="0">
                <a:ea typeface="+mn-lt"/>
                <a:cs typeface="+mn-lt"/>
              </a:rPr>
            </a:br>
            <a:r>
              <a:rPr lang="en-US" sz="1500" dirty="0">
                <a:ea typeface="+mn-lt"/>
                <a:cs typeface="+mn-lt"/>
                <a:hlinkClick r:id="rId3"/>
              </a:rPr>
              <a:t>https://</a:t>
            </a:r>
            <a:r>
              <a:rPr lang="en-US" sz="1500" dirty="0" err="1">
                <a:ea typeface="+mn-lt"/>
                <a:cs typeface="+mn-lt"/>
                <a:hlinkClick r:id="rId3"/>
              </a:rPr>
              <a:t>aidsetc.org</a:t>
            </a:r>
            <a:r>
              <a:rPr lang="en-US" sz="1500" dirty="0">
                <a:ea typeface="+mn-lt"/>
                <a:cs typeface="+mn-lt"/>
                <a:hlinkClick r:id="rId3"/>
              </a:rPr>
              <a:t>/</a:t>
            </a:r>
            <a:r>
              <a:rPr lang="en-US" sz="1500" dirty="0" err="1">
                <a:ea typeface="+mn-lt"/>
                <a:cs typeface="+mn-lt"/>
                <a:hlinkClick r:id="rId3"/>
              </a:rPr>
              <a:t>nhc</a:t>
            </a:r>
            <a:r>
              <a:rPr lang="en-US" sz="1500" dirty="0">
                <a:ea typeface="+mn-lt"/>
                <a:cs typeface="+mn-lt"/>
              </a:rPr>
              <a:t> </a:t>
            </a:r>
          </a:p>
          <a:p>
            <a:pPr>
              <a:spcAft>
                <a:spcPts val="0"/>
              </a:spcAft>
            </a:pPr>
            <a:endParaRPr lang="fr-FR" sz="1500" dirty="0"/>
          </a:p>
          <a:p>
            <a:pPr>
              <a:spcAft>
                <a:spcPts val="0"/>
              </a:spcAft>
            </a:pPr>
            <a:r>
              <a:rPr lang="fr-FR" sz="1500" dirty="0" err="1"/>
              <a:t>AETC</a:t>
            </a:r>
            <a:r>
              <a:rPr lang="fr-FR" sz="1500" dirty="0"/>
              <a:t> National HIV-</a:t>
            </a:r>
            <a:r>
              <a:rPr lang="fr-FR" sz="1500" dirty="0" err="1"/>
              <a:t>HCV</a:t>
            </a:r>
            <a:r>
              <a:rPr lang="fr-FR" sz="1500" dirty="0"/>
              <a:t> Curriculum </a:t>
            </a:r>
            <a:br>
              <a:rPr lang="fr-FR" sz="1500" dirty="0"/>
            </a:br>
            <a:r>
              <a:rPr lang="fr-FR" sz="1500" dirty="0">
                <a:hlinkClick r:id="rId4"/>
              </a:rPr>
              <a:t>https://</a:t>
            </a:r>
            <a:r>
              <a:rPr lang="fr-FR" sz="1500" dirty="0" err="1">
                <a:hlinkClick r:id="rId4"/>
              </a:rPr>
              <a:t>aidsetc.org</a:t>
            </a:r>
            <a:r>
              <a:rPr lang="fr-FR" sz="1500" dirty="0">
                <a:hlinkClick r:id="rId4"/>
              </a:rPr>
              <a:t>/</a:t>
            </a:r>
            <a:r>
              <a:rPr lang="fr-FR" sz="1500" dirty="0" err="1">
                <a:hlinkClick r:id="rId4"/>
              </a:rPr>
              <a:t>hivhcv</a:t>
            </a:r>
            <a:endParaRPr lang="fr-FR" sz="1500" dirty="0"/>
          </a:p>
          <a:p>
            <a:pPr>
              <a:spcAft>
                <a:spcPts val="0"/>
              </a:spcAft>
            </a:pPr>
            <a:endParaRPr lang="en-US" sz="1613"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799067" y="2133600"/>
            <a:ext cx="4759398" cy="2824290"/>
          </a:xfrm>
        </p:spPr>
        <p:txBody>
          <a:bodyPr lIns="68580" tIns="34290" rIns="68580" bIns="34290" anchor="t"/>
          <a:lstStyle/>
          <a:p>
            <a:pPr>
              <a:spcAft>
                <a:spcPts val="0"/>
              </a:spcAft>
            </a:pPr>
            <a:r>
              <a:rPr lang="en-US" sz="1500" dirty="0">
                <a:ea typeface="+mn-lt"/>
                <a:cs typeface="+mn-lt"/>
              </a:rPr>
              <a:t>National </a:t>
            </a:r>
            <a:r>
              <a:rPr lang="en-US" sz="1500" dirty="0" err="1">
                <a:ea typeface="+mn-lt"/>
                <a:cs typeface="+mn-lt"/>
              </a:rPr>
              <a:t>PrEP</a:t>
            </a:r>
            <a:r>
              <a:rPr lang="en-US" sz="1500" dirty="0">
                <a:ea typeface="+mn-lt"/>
                <a:cs typeface="+mn-lt"/>
              </a:rPr>
              <a:t> Curriculum </a:t>
            </a:r>
            <a:r>
              <a:rPr lang="en-US" sz="1500" dirty="0">
                <a:ea typeface="+mn-lt"/>
                <a:cs typeface="+mn-lt"/>
                <a:hlinkClick r:id="rId5"/>
              </a:rPr>
              <a:t>https://</a:t>
            </a:r>
            <a:r>
              <a:rPr lang="en-US" sz="1500" dirty="0" err="1">
                <a:ea typeface="+mn-lt"/>
                <a:cs typeface="+mn-lt"/>
                <a:hlinkClick r:id="rId5"/>
              </a:rPr>
              <a:t>www.hivprep.uw.edu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B Online </a:t>
            </a:r>
            <a:r>
              <a:rPr lang="en-US" sz="1500" dirty="0">
                <a:ea typeface="+mn-lt"/>
                <a:cs typeface="+mn-lt"/>
                <a:hlinkClick r:id="rId6"/>
              </a:rPr>
              <a:t>https://</a:t>
            </a:r>
            <a:r>
              <a:rPr lang="en-US" sz="1500" dirty="0" err="1">
                <a:ea typeface="+mn-lt"/>
                <a:cs typeface="+mn-lt"/>
                <a:hlinkClick r:id="rId6"/>
              </a:rPr>
              <a:t>www.hepatitisb.uw.edu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C Online</a:t>
            </a:r>
            <a:br>
              <a:rPr lang="en-US" sz="1500" dirty="0">
                <a:ea typeface="+mn-lt"/>
                <a:cs typeface="+mn-lt"/>
              </a:rPr>
            </a:br>
            <a:r>
              <a:rPr lang="en-US" sz="1500" dirty="0">
                <a:ea typeface="+mn-lt"/>
                <a:cs typeface="+mn-lt"/>
                <a:hlinkClick r:id="rId7"/>
              </a:rPr>
              <a:t>https://www.hepatitisc.uw.edu</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AETC National Coordinating Resource Center </a:t>
            </a:r>
            <a:br>
              <a:rPr lang="en-US" sz="1500" dirty="0">
                <a:ea typeface="+mn-lt"/>
                <a:cs typeface="+mn-lt"/>
              </a:rPr>
            </a:br>
            <a:r>
              <a:rPr lang="en-US" sz="1500" dirty="0">
                <a:ea typeface="+mn-lt"/>
                <a:cs typeface="+mn-lt"/>
                <a:hlinkClick r:id="rId8"/>
              </a:rPr>
              <a:t>https://aidsetc.org/</a:t>
            </a:r>
            <a:r>
              <a:rPr lang="en-US" sz="1500" dirty="0">
                <a:ea typeface="+mn-lt"/>
                <a:cs typeface="+mn-lt"/>
              </a:rPr>
              <a:t> </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Additional Trainings </a:t>
            </a:r>
            <a:r>
              <a:rPr lang="en-US" sz="1500" dirty="0">
                <a:ea typeface="+mn-lt"/>
                <a:cs typeface="+mn-lt"/>
                <a:hlinkClick r:id="rId9"/>
              </a:rPr>
              <a:t>https://matec.info</a:t>
            </a:r>
            <a:r>
              <a:rPr lang="en-US" sz="1500" dirty="0">
                <a:ea typeface="+mn-lt"/>
                <a:cs typeface="+mn-lt"/>
              </a:rPr>
              <a:t> </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2982943" y="1438803"/>
            <a:ext cx="8315569" cy="2824290"/>
          </a:xfrm>
          <a:prstGeom prst="rect">
            <a:avLst/>
          </a:prstGeom>
        </p:spPr>
        <p:txBody>
          <a:bodyPr lIns="68580" tIns="34290" rIns="68580" bIns="3429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defTabSz="914186">
              <a:spcBef>
                <a:spcPts val="0"/>
              </a:spcBef>
              <a:defRPr/>
            </a:pPr>
            <a:endParaRPr lang="en-US" sz="2799">
              <a:solidFill>
                <a:srgbClr val="D6201A"/>
              </a:solidFill>
              <a:latin typeface="Arial" panose="020B0604020202020204"/>
              <a:sym typeface="Arial"/>
            </a:endParaRPr>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2631A-FBB0-92D6-F88B-2BFC7AB2ABB8}"/>
              </a:ext>
            </a:extLst>
          </p:cNvPr>
          <p:cNvSpPr>
            <a:spLocks noGrp="1"/>
          </p:cNvSpPr>
          <p:nvPr>
            <p:ph sz="quarter" idx="11"/>
          </p:nvPr>
        </p:nvSpPr>
        <p:spPr>
          <a:xfrm>
            <a:off x="776782" y="1758016"/>
            <a:ext cx="10723541" cy="4186862"/>
          </a:xfrm>
        </p:spPr>
        <p:txBody>
          <a:bodyPr>
            <a:normAutofit/>
          </a:bodyPr>
          <a:lstStyle/>
          <a:p>
            <a:r>
              <a:rPr lang="en-US" sz="2400" dirty="0"/>
              <a:t>Rate of acute myocardial infarction and ischemic stroke higher in PWH</a:t>
            </a:r>
          </a:p>
        </p:txBody>
      </p:sp>
      <p:sp>
        <p:nvSpPr>
          <p:cNvPr id="3" name="Text Placeholder 2">
            <a:extLst>
              <a:ext uri="{FF2B5EF4-FFF2-40B4-BE49-F238E27FC236}">
                <a16:creationId xmlns:a16="http://schemas.microsoft.com/office/drawing/2014/main" id="{7AC2597D-FACB-4C39-6B52-218E87B16211}"/>
              </a:ext>
            </a:extLst>
          </p:cNvPr>
          <p:cNvSpPr>
            <a:spLocks noGrp="1"/>
          </p:cNvSpPr>
          <p:nvPr>
            <p:ph type="body" sz="quarter" idx="10"/>
          </p:nvPr>
        </p:nvSpPr>
        <p:spPr/>
        <p:txBody>
          <a:bodyPr/>
          <a:lstStyle/>
          <a:p>
            <a:r>
              <a:rPr lang="en-US" dirty="0"/>
              <a:t>Observations Linking HIV and CVD</a:t>
            </a:r>
          </a:p>
        </p:txBody>
      </p:sp>
      <p:grpSp>
        <p:nvGrpSpPr>
          <p:cNvPr id="4" name="Group 3">
            <a:extLst>
              <a:ext uri="{FF2B5EF4-FFF2-40B4-BE49-F238E27FC236}">
                <a16:creationId xmlns:a16="http://schemas.microsoft.com/office/drawing/2014/main" id="{00FE56B7-BED6-2523-0B92-31477C07724C}"/>
              </a:ext>
            </a:extLst>
          </p:cNvPr>
          <p:cNvGrpSpPr/>
          <p:nvPr/>
        </p:nvGrpSpPr>
        <p:grpSpPr>
          <a:xfrm>
            <a:off x="1165886" y="2458145"/>
            <a:ext cx="5215924" cy="3015714"/>
            <a:chOff x="425091" y="3017771"/>
            <a:chExt cx="4689233" cy="2474443"/>
          </a:xfrm>
        </p:grpSpPr>
        <p:sp>
          <p:nvSpPr>
            <p:cNvPr id="5" name="TextBox 10">
              <a:extLst>
                <a:ext uri="{FF2B5EF4-FFF2-40B4-BE49-F238E27FC236}">
                  <a16:creationId xmlns:a16="http://schemas.microsoft.com/office/drawing/2014/main" id="{F6DB6EC6-E627-F0C5-73AA-0709124D24D3}"/>
                </a:ext>
              </a:extLst>
            </p:cNvPr>
            <p:cNvSpPr txBox="1">
              <a:spLocks noChangeArrowheads="1"/>
            </p:cNvSpPr>
            <p:nvPr/>
          </p:nvSpPr>
          <p:spPr bwMode="auto">
            <a:xfrm rot="-5400000">
              <a:off x="-12939" y="3874329"/>
              <a:ext cx="138389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350" dirty="0"/>
                <a:t>MI Events per </a:t>
              </a:r>
              <a:br>
                <a:rPr lang="en-US" altLang="en-US" sz="1350" dirty="0"/>
              </a:br>
              <a:r>
                <a:rPr lang="en-US" altLang="en-US" sz="1350" dirty="0"/>
                <a:t>1000 PYs</a:t>
              </a:r>
              <a:endParaRPr lang="es-CL" altLang="en-US" sz="1350" dirty="0"/>
            </a:p>
          </p:txBody>
        </p:sp>
        <p:sp>
          <p:nvSpPr>
            <p:cNvPr id="6" name="TextBox 26">
              <a:extLst>
                <a:ext uri="{FF2B5EF4-FFF2-40B4-BE49-F238E27FC236}">
                  <a16:creationId xmlns:a16="http://schemas.microsoft.com/office/drawing/2014/main" id="{5B4F89F0-46D7-FAEE-84D5-F6F2DBA348CD}"/>
                </a:ext>
              </a:extLst>
            </p:cNvPr>
            <p:cNvSpPr txBox="1">
              <a:spLocks noChangeArrowheads="1"/>
            </p:cNvSpPr>
            <p:nvPr/>
          </p:nvSpPr>
          <p:spPr bwMode="auto">
            <a:xfrm>
              <a:off x="1174307"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18-34</a:t>
              </a:r>
              <a:endParaRPr lang="es-CL" altLang="en-US" sz="1350" b="0" dirty="0"/>
            </a:p>
          </p:txBody>
        </p:sp>
        <p:sp>
          <p:nvSpPr>
            <p:cNvPr id="7" name="TextBox 27">
              <a:extLst>
                <a:ext uri="{FF2B5EF4-FFF2-40B4-BE49-F238E27FC236}">
                  <a16:creationId xmlns:a16="http://schemas.microsoft.com/office/drawing/2014/main" id="{3834A114-F9FA-39E5-26DD-7350A857A027}"/>
                </a:ext>
              </a:extLst>
            </p:cNvPr>
            <p:cNvSpPr txBox="1">
              <a:spLocks noChangeArrowheads="1"/>
            </p:cNvSpPr>
            <p:nvPr/>
          </p:nvSpPr>
          <p:spPr bwMode="auto">
            <a:xfrm>
              <a:off x="1670798"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a:t>35-44</a:t>
              </a:r>
              <a:endParaRPr lang="es-CL" altLang="en-US" sz="1350" b="0"/>
            </a:p>
          </p:txBody>
        </p:sp>
        <p:sp>
          <p:nvSpPr>
            <p:cNvPr id="8" name="TextBox 28">
              <a:extLst>
                <a:ext uri="{FF2B5EF4-FFF2-40B4-BE49-F238E27FC236}">
                  <a16:creationId xmlns:a16="http://schemas.microsoft.com/office/drawing/2014/main" id="{6DC3DF37-3107-8B02-C0DE-B66FEE2435F1}"/>
                </a:ext>
              </a:extLst>
            </p:cNvPr>
            <p:cNvSpPr txBox="1">
              <a:spLocks noChangeArrowheads="1"/>
            </p:cNvSpPr>
            <p:nvPr/>
          </p:nvSpPr>
          <p:spPr bwMode="auto">
            <a:xfrm>
              <a:off x="2147048"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a:t>45-54</a:t>
              </a:r>
              <a:endParaRPr lang="es-CL" altLang="en-US" sz="1350" b="0"/>
            </a:p>
          </p:txBody>
        </p:sp>
        <p:sp>
          <p:nvSpPr>
            <p:cNvPr id="9" name="TextBox 29">
              <a:extLst>
                <a:ext uri="{FF2B5EF4-FFF2-40B4-BE49-F238E27FC236}">
                  <a16:creationId xmlns:a16="http://schemas.microsoft.com/office/drawing/2014/main" id="{B001B014-524F-DD36-BA4B-CF4835AAF25D}"/>
                </a:ext>
              </a:extLst>
            </p:cNvPr>
            <p:cNvSpPr txBox="1">
              <a:spLocks noChangeArrowheads="1"/>
            </p:cNvSpPr>
            <p:nvPr/>
          </p:nvSpPr>
          <p:spPr bwMode="auto">
            <a:xfrm>
              <a:off x="2632823"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55-64</a:t>
              </a:r>
              <a:endParaRPr lang="es-CL" altLang="en-US" sz="1350" b="0" dirty="0"/>
            </a:p>
          </p:txBody>
        </p:sp>
        <p:sp>
          <p:nvSpPr>
            <p:cNvPr id="10" name="TextBox 30">
              <a:extLst>
                <a:ext uri="{FF2B5EF4-FFF2-40B4-BE49-F238E27FC236}">
                  <a16:creationId xmlns:a16="http://schemas.microsoft.com/office/drawing/2014/main" id="{BC8A5484-4667-34EB-B344-FA224A57112C}"/>
                </a:ext>
              </a:extLst>
            </p:cNvPr>
            <p:cNvSpPr txBox="1">
              <a:spLocks noChangeArrowheads="1"/>
            </p:cNvSpPr>
            <p:nvPr/>
          </p:nvSpPr>
          <p:spPr bwMode="auto">
            <a:xfrm>
              <a:off x="3098357"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a:t>65-74</a:t>
              </a:r>
              <a:endParaRPr lang="es-CL" altLang="en-US" sz="1350" b="0"/>
            </a:p>
          </p:txBody>
        </p:sp>
        <p:sp>
          <p:nvSpPr>
            <p:cNvPr id="11" name="TextBox 13">
              <a:extLst>
                <a:ext uri="{FF2B5EF4-FFF2-40B4-BE49-F238E27FC236}">
                  <a16:creationId xmlns:a16="http://schemas.microsoft.com/office/drawing/2014/main" id="{255EF7FD-97E7-2C1C-5076-4406D8563CAF}"/>
                </a:ext>
              </a:extLst>
            </p:cNvPr>
            <p:cNvSpPr txBox="1">
              <a:spLocks noChangeArrowheads="1"/>
            </p:cNvSpPr>
            <p:nvPr/>
          </p:nvSpPr>
          <p:spPr bwMode="auto">
            <a:xfrm>
              <a:off x="943466" y="4722750"/>
              <a:ext cx="28084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a:t>0</a:t>
              </a:r>
              <a:endParaRPr lang="es-CL" altLang="en-US" sz="1350" b="0"/>
            </a:p>
          </p:txBody>
        </p:sp>
        <p:sp>
          <p:nvSpPr>
            <p:cNvPr id="12" name="TextBox 14">
              <a:extLst>
                <a:ext uri="{FF2B5EF4-FFF2-40B4-BE49-F238E27FC236}">
                  <a16:creationId xmlns:a16="http://schemas.microsoft.com/office/drawing/2014/main" id="{6110F261-48A2-912E-37DD-53C27854DCC1}"/>
                </a:ext>
              </a:extLst>
            </p:cNvPr>
            <p:cNvSpPr txBox="1">
              <a:spLocks noChangeArrowheads="1"/>
            </p:cNvSpPr>
            <p:nvPr/>
          </p:nvSpPr>
          <p:spPr bwMode="auto">
            <a:xfrm>
              <a:off x="847287" y="4484625"/>
              <a:ext cx="37702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a:t>20</a:t>
              </a:r>
              <a:endParaRPr lang="es-CL" altLang="en-US" sz="1350" b="0"/>
            </a:p>
          </p:txBody>
        </p:sp>
        <p:sp>
          <p:nvSpPr>
            <p:cNvPr id="13" name="TextBox 15">
              <a:extLst>
                <a:ext uri="{FF2B5EF4-FFF2-40B4-BE49-F238E27FC236}">
                  <a16:creationId xmlns:a16="http://schemas.microsoft.com/office/drawing/2014/main" id="{813392A1-0050-320C-FE9B-F56E8464A26A}"/>
                </a:ext>
              </a:extLst>
            </p:cNvPr>
            <p:cNvSpPr txBox="1">
              <a:spLocks noChangeArrowheads="1"/>
            </p:cNvSpPr>
            <p:nvPr/>
          </p:nvSpPr>
          <p:spPr bwMode="auto">
            <a:xfrm>
              <a:off x="847287" y="4245309"/>
              <a:ext cx="37702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a:t>40</a:t>
              </a:r>
              <a:endParaRPr lang="es-CL" altLang="en-US" sz="1350" b="0"/>
            </a:p>
          </p:txBody>
        </p:sp>
        <p:sp>
          <p:nvSpPr>
            <p:cNvPr id="14" name="TextBox 16">
              <a:extLst>
                <a:ext uri="{FF2B5EF4-FFF2-40B4-BE49-F238E27FC236}">
                  <a16:creationId xmlns:a16="http://schemas.microsoft.com/office/drawing/2014/main" id="{15A93871-BB57-0374-75F6-52E070F0A150}"/>
                </a:ext>
              </a:extLst>
            </p:cNvPr>
            <p:cNvSpPr txBox="1">
              <a:spLocks noChangeArrowheads="1"/>
            </p:cNvSpPr>
            <p:nvPr/>
          </p:nvSpPr>
          <p:spPr bwMode="auto">
            <a:xfrm>
              <a:off x="847287" y="3769059"/>
              <a:ext cx="37702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a:t>80</a:t>
              </a:r>
              <a:endParaRPr lang="es-CL" altLang="en-US" sz="1350" b="0"/>
            </a:p>
          </p:txBody>
        </p:sp>
        <p:sp>
          <p:nvSpPr>
            <p:cNvPr id="15" name="TextBox 17">
              <a:extLst>
                <a:ext uri="{FF2B5EF4-FFF2-40B4-BE49-F238E27FC236}">
                  <a16:creationId xmlns:a16="http://schemas.microsoft.com/office/drawing/2014/main" id="{6082EFFC-AEEF-C694-5798-73C0E3A7D0E9}"/>
                </a:ext>
              </a:extLst>
            </p:cNvPr>
            <p:cNvSpPr txBox="1">
              <a:spLocks noChangeArrowheads="1"/>
            </p:cNvSpPr>
            <p:nvPr/>
          </p:nvSpPr>
          <p:spPr bwMode="auto">
            <a:xfrm>
              <a:off x="751107" y="3529744"/>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100</a:t>
              </a:r>
              <a:endParaRPr lang="es-CL" altLang="en-US" sz="1350" b="0" dirty="0"/>
            </a:p>
          </p:txBody>
        </p:sp>
        <p:sp>
          <p:nvSpPr>
            <p:cNvPr id="16" name="TextBox 33">
              <a:extLst>
                <a:ext uri="{FF2B5EF4-FFF2-40B4-BE49-F238E27FC236}">
                  <a16:creationId xmlns:a16="http://schemas.microsoft.com/office/drawing/2014/main" id="{9C7ED19B-3532-3789-3632-93531AFE12E8}"/>
                </a:ext>
              </a:extLst>
            </p:cNvPr>
            <p:cNvSpPr txBox="1">
              <a:spLocks noChangeArrowheads="1"/>
            </p:cNvSpPr>
            <p:nvPr/>
          </p:nvSpPr>
          <p:spPr bwMode="auto">
            <a:xfrm>
              <a:off x="847287" y="4007184"/>
              <a:ext cx="37702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a:t>60</a:t>
              </a:r>
              <a:endParaRPr lang="es-CL" altLang="en-US" sz="1350" b="0"/>
            </a:p>
          </p:txBody>
        </p:sp>
        <p:cxnSp>
          <p:nvCxnSpPr>
            <p:cNvPr id="17" name="Straight Connector 16">
              <a:extLst>
                <a:ext uri="{FF2B5EF4-FFF2-40B4-BE49-F238E27FC236}">
                  <a16:creationId xmlns:a16="http://schemas.microsoft.com/office/drawing/2014/main" id="{737EC2AF-D156-BC43-F36E-B4BF5383AF29}"/>
                </a:ext>
              </a:extLst>
            </p:cNvPr>
            <p:cNvCxnSpPr>
              <a:cxnSpLocks/>
            </p:cNvCxnSpPr>
            <p:nvPr/>
          </p:nvCxnSpPr>
          <p:spPr bwMode="auto">
            <a:xfrm>
              <a:off x="1242173" y="3661904"/>
              <a:ext cx="0" cy="123706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2FD8476-85B9-F08C-A365-BF541CEF1E90}"/>
                </a:ext>
              </a:extLst>
            </p:cNvPr>
            <p:cNvCxnSpPr>
              <a:cxnSpLocks/>
            </p:cNvCxnSpPr>
            <p:nvPr/>
          </p:nvCxnSpPr>
          <p:spPr bwMode="auto">
            <a:xfrm rot="16200000" flipH="1">
              <a:off x="1221932" y="3639282"/>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8E1B2A0-5650-6CAD-398D-C42B7433DB39}"/>
                </a:ext>
              </a:extLst>
            </p:cNvPr>
            <p:cNvCxnSpPr>
              <a:cxnSpLocks/>
            </p:cNvCxnSpPr>
            <p:nvPr/>
          </p:nvCxnSpPr>
          <p:spPr bwMode="auto">
            <a:xfrm rot="16200000" flipH="1">
              <a:off x="1221932" y="388336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FE3F9E-B962-298B-4F0B-5385DF7FB5CA}"/>
                </a:ext>
              </a:extLst>
            </p:cNvPr>
            <p:cNvCxnSpPr>
              <a:cxnSpLocks/>
            </p:cNvCxnSpPr>
            <p:nvPr/>
          </p:nvCxnSpPr>
          <p:spPr bwMode="auto">
            <a:xfrm rot="16200000" flipH="1">
              <a:off x="1221932" y="4373897"/>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D3CF2A6-105F-CA48-620C-FB0730C2F29E}"/>
                </a:ext>
              </a:extLst>
            </p:cNvPr>
            <p:cNvCxnSpPr>
              <a:cxnSpLocks/>
            </p:cNvCxnSpPr>
            <p:nvPr/>
          </p:nvCxnSpPr>
          <p:spPr bwMode="auto">
            <a:xfrm rot="16200000" flipH="1">
              <a:off x="1221932" y="4617976"/>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FDA4036-4B66-88AF-877C-FAE583841925}"/>
                </a:ext>
              </a:extLst>
            </p:cNvPr>
            <p:cNvCxnSpPr>
              <a:cxnSpLocks/>
            </p:cNvCxnSpPr>
            <p:nvPr/>
          </p:nvCxnSpPr>
          <p:spPr bwMode="auto">
            <a:xfrm rot="16200000" flipH="1">
              <a:off x="1221932" y="4863244"/>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5ED0F74-C844-0E76-6DB7-5EEDE6FCE289}"/>
                </a:ext>
              </a:extLst>
            </p:cNvPr>
            <p:cNvCxnSpPr>
              <a:cxnSpLocks/>
            </p:cNvCxnSpPr>
            <p:nvPr/>
          </p:nvCxnSpPr>
          <p:spPr bwMode="auto">
            <a:xfrm rot="16200000" flipH="1">
              <a:off x="1221932" y="4128628"/>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674DA35-F505-AE62-A0E0-5DF07BD16B57}"/>
                </a:ext>
              </a:extLst>
            </p:cNvPr>
            <p:cNvCxnSpPr>
              <a:cxnSpLocks/>
            </p:cNvCxnSpPr>
            <p:nvPr/>
          </p:nvCxnSpPr>
          <p:spPr bwMode="auto">
            <a:xfrm rot="16200000" flipH="1">
              <a:off x="2424463" y="3708338"/>
              <a:ext cx="0" cy="236220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3662833-7145-023D-ED2D-71D668C98EB7}"/>
                </a:ext>
              </a:extLst>
            </p:cNvPr>
            <p:cNvCxnSpPr>
              <a:cxnSpLocks/>
            </p:cNvCxnSpPr>
            <p:nvPr/>
          </p:nvCxnSpPr>
          <p:spPr bwMode="auto">
            <a:xfrm rot="10800000" flipH="1">
              <a:off x="1723185"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0362F8A-EBEF-D9E4-D787-5DB9BCD7E58A}"/>
                </a:ext>
              </a:extLst>
            </p:cNvPr>
            <p:cNvCxnSpPr>
              <a:cxnSpLocks/>
            </p:cNvCxnSpPr>
            <p:nvPr/>
          </p:nvCxnSpPr>
          <p:spPr bwMode="auto">
            <a:xfrm rot="10800000" flipH="1">
              <a:off x="2670923"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9DEEC0-624E-222E-3113-03672BDFEEC7}"/>
                </a:ext>
              </a:extLst>
            </p:cNvPr>
            <p:cNvCxnSpPr>
              <a:cxnSpLocks/>
            </p:cNvCxnSpPr>
            <p:nvPr/>
          </p:nvCxnSpPr>
          <p:spPr bwMode="auto">
            <a:xfrm rot="10800000" flipH="1">
              <a:off x="3144792"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FF500AD-AA70-109F-D147-4BAA85B7D4A3}"/>
                </a:ext>
              </a:extLst>
            </p:cNvPr>
            <p:cNvCxnSpPr>
              <a:cxnSpLocks/>
            </p:cNvCxnSpPr>
            <p:nvPr/>
          </p:nvCxnSpPr>
          <p:spPr bwMode="auto">
            <a:xfrm rot="10800000" flipH="1">
              <a:off x="3597229"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E841314-A783-BD94-990E-14BDF16D0156}"/>
                </a:ext>
              </a:extLst>
            </p:cNvPr>
            <p:cNvCxnSpPr>
              <a:cxnSpLocks/>
            </p:cNvCxnSpPr>
            <p:nvPr/>
          </p:nvCxnSpPr>
          <p:spPr bwMode="auto">
            <a:xfrm rot="10800000" flipH="1">
              <a:off x="2197054"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Freeform 29">
              <a:extLst>
                <a:ext uri="{FF2B5EF4-FFF2-40B4-BE49-F238E27FC236}">
                  <a16:creationId xmlns:a16="http://schemas.microsoft.com/office/drawing/2014/main" id="{597841E0-CBA9-D4D5-049E-2B8594FF63F9}"/>
                </a:ext>
              </a:extLst>
            </p:cNvPr>
            <p:cNvSpPr/>
            <p:nvPr/>
          </p:nvSpPr>
          <p:spPr bwMode="auto">
            <a:xfrm>
              <a:off x="1483869" y="3964322"/>
              <a:ext cx="1877616" cy="825104"/>
            </a:xfrm>
            <a:custGeom>
              <a:avLst/>
              <a:gdLst>
                <a:gd name="connsiteX0" fmla="*/ 0 w 2296160"/>
                <a:gd name="connsiteY0" fmla="*/ 995680 h 995680"/>
                <a:gd name="connsiteX1" fmla="*/ 568960 w 2296160"/>
                <a:gd name="connsiteY1" fmla="*/ 929640 h 995680"/>
                <a:gd name="connsiteX2" fmla="*/ 1132840 w 2296160"/>
                <a:gd name="connsiteY2" fmla="*/ 817880 h 995680"/>
                <a:gd name="connsiteX3" fmla="*/ 1742440 w 2296160"/>
                <a:gd name="connsiteY3" fmla="*/ 599440 h 995680"/>
                <a:gd name="connsiteX4" fmla="*/ 2296160 w 2296160"/>
                <a:gd name="connsiteY4" fmla="*/ 0 h 99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60" h="995680">
                  <a:moveTo>
                    <a:pt x="0" y="995680"/>
                  </a:moveTo>
                  <a:lnTo>
                    <a:pt x="568960" y="929640"/>
                  </a:lnTo>
                  <a:lnTo>
                    <a:pt x="1132840" y="817880"/>
                  </a:lnTo>
                  <a:lnTo>
                    <a:pt x="1742440" y="599440"/>
                  </a:lnTo>
                  <a:lnTo>
                    <a:pt x="2296160" y="0"/>
                  </a:lnTo>
                </a:path>
              </a:pathLst>
            </a:custGeom>
            <a:ln w="28575" cmpd="sng">
              <a:solidFill>
                <a:schemeClr val="accent3"/>
              </a:solidFill>
            </a:ln>
            <a:effectLst/>
          </p:spPr>
          <p:style>
            <a:lnRef idx="1">
              <a:schemeClr val="accent2"/>
            </a:lnRef>
            <a:fillRef idx="0">
              <a:schemeClr val="accent2"/>
            </a:fillRef>
            <a:effectRef idx="0">
              <a:schemeClr val="accent2"/>
            </a:effectRef>
            <a:fontRef idx="minor">
              <a:schemeClr val="tx1"/>
            </a:fontRef>
          </p:style>
          <p:txBody>
            <a:bodyPr anchor="ctr"/>
            <a:lstStyle/>
            <a:p>
              <a:pPr algn="ctr">
                <a:defRPr/>
              </a:pPr>
              <a:endParaRPr lang="es-CL" sz="1350" dirty="0"/>
            </a:p>
          </p:txBody>
        </p:sp>
        <p:sp>
          <p:nvSpPr>
            <p:cNvPr id="31" name="Rectangle 30">
              <a:extLst>
                <a:ext uri="{FF2B5EF4-FFF2-40B4-BE49-F238E27FC236}">
                  <a16:creationId xmlns:a16="http://schemas.microsoft.com/office/drawing/2014/main" id="{9C78AAC3-2BA8-C576-18CF-A0D148CC91B9}"/>
                </a:ext>
              </a:extLst>
            </p:cNvPr>
            <p:cNvSpPr>
              <a:spLocks noChangeArrowheads="1"/>
            </p:cNvSpPr>
            <p:nvPr/>
          </p:nvSpPr>
          <p:spPr bwMode="auto">
            <a:xfrm>
              <a:off x="1424338" y="4716797"/>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32" name="Rectangle 31">
              <a:extLst>
                <a:ext uri="{FF2B5EF4-FFF2-40B4-BE49-F238E27FC236}">
                  <a16:creationId xmlns:a16="http://schemas.microsoft.com/office/drawing/2014/main" id="{6DF77E1D-66B4-FC35-EDCB-CD9FEF40C095}"/>
                </a:ext>
              </a:extLst>
            </p:cNvPr>
            <p:cNvSpPr>
              <a:spLocks noChangeArrowheads="1"/>
            </p:cNvSpPr>
            <p:nvPr/>
          </p:nvSpPr>
          <p:spPr bwMode="auto">
            <a:xfrm>
              <a:off x="1897016" y="4660838"/>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33" name="Rectangle 32">
              <a:extLst>
                <a:ext uri="{FF2B5EF4-FFF2-40B4-BE49-F238E27FC236}">
                  <a16:creationId xmlns:a16="http://schemas.microsoft.com/office/drawing/2014/main" id="{7095029E-89AA-6A4B-8361-A92F6F93C433}"/>
                </a:ext>
              </a:extLst>
            </p:cNvPr>
            <p:cNvSpPr>
              <a:spLocks noChangeArrowheads="1"/>
            </p:cNvSpPr>
            <p:nvPr/>
          </p:nvSpPr>
          <p:spPr bwMode="auto">
            <a:xfrm>
              <a:off x="2375648" y="4572732"/>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34" name="Rectangle 33">
              <a:extLst>
                <a:ext uri="{FF2B5EF4-FFF2-40B4-BE49-F238E27FC236}">
                  <a16:creationId xmlns:a16="http://schemas.microsoft.com/office/drawing/2014/main" id="{4A79621A-5DCA-2C8A-3B3F-644CD431EDFB}"/>
                </a:ext>
              </a:extLst>
            </p:cNvPr>
            <p:cNvSpPr>
              <a:spLocks noChangeArrowheads="1"/>
            </p:cNvSpPr>
            <p:nvPr/>
          </p:nvSpPr>
          <p:spPr bwMode="auto">
            <a:xfrm>
              <a:off x="2843563" y="4390566"/>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35" name="Rectangle 34">
              <a:extLst>
                <a:ext uri="{FF2B5EF4-FFF2-40B4-BE49-F238E27FC236}">
                  <a16:creationId xmlns:a16="http://schemas.microsoft.com/office/drawing/2014/main" id="{55472A0C-D478-2902-ABB0-AF5C7D306CD3}"/>
                </a:ext>
              </a:extLst>
            </p:cNvPr>
            <p:cNvSpPr>
              <a:spLocks noChangeArrowheads="1"/>
            </p:cNvSpPr>
            <p:nvPr/>
          </p:nvSpPr>
          <p:spPr bwMode="auto">
            <a:xfrm>
              <a:off x="3313860" y="3883359"/>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36" name="Freeform 35">
              <a:extLst>
                <a:ext uri="{FF2B5EF4-FFF2-40B4-BE49-F238E27FC236}">
                  <a16:creationId xmlns:a16="http://schemas.microsoft.com/office/drawing/2014/main" id="{43441183-9572-7C83-BB7D-A00A64EEC1BB}"/>
                </a:ext>
              </a:extLst>
            </p:cNvPr>
            <p:cNvSpPr/>
            <p:nvPr/>
          </p:nvSpPr>
          <p:spPr bwMode="auto">
            <a:xfrm>
              <a:off x="1480298" y="4566779"/>
              <a:ext cx="1893094" cy="270272"/>
            </a:xfrm>
            <a:custGeom>
              <a:avLst/>
              <a:gdLst>
                <a:gd name="connsiteX0" fmla="*/ 0 w 2316480"/>
                <a:gd name="connsiteY0" fmla="*/ 325120 h 325120"/>
                <a:gd name="connsiteX1" fmla="*/ 589280 w 2316480"/>
                <a:gd name="connsiteY1" fmla="*/ 294640 h 325120"/>
                <a:gd name="connsiteX2" fmla="*/ 1158240 w 2316480"/>
                <a:gd name="connsiteY2" fmla="*/ 248920 h 325120"/>
                <a:gd name="connsiteX3" fmla="*/ 1747520 w 2316480"/>
                <a:gd name="connsiteY3" fmla="*/ 137160 h 325120"/>
                <a:gd name="connsiteX4" fmla="*/ 2316480 w 2316480"/>
                <a:gd name="connsiteY4" fmla="*/ 0 h 32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480" h="325120">
                  <a:moveTo>
                    <a:pt x="0" y="325120"/>
                  </a:moveTo>
                  <a:lnTo>
                    <a:pt x="589280" y="294640"/>
                  </a:lnTo>
                  <a:lnTo>
                    <a:pt x="1158240" y="248920"/>
                  </a:lnTo>
                  <a:lnTo>
                    <a:pt x="1747520" y="137160"/>
                  </a:lnTo>
                  <a:lnTo>
                    <a:pt x="2316480" y="0"/>
                  </a:lnTo>
                </a:path>
              </a:pathLst>
            </a:cu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sz="1350" dirty="0"/>
            </a:p>
          </p:txBody>
        </p:sp>
        <p:sp>
          <p:nvSpPr>
            <p:cNvPr id="37" name="Diamond 36">
              <a:extLst>
                <a:ext uri="{FF2B5EF4-FFF2-40B4-BE49-F238E27FC236}">
                  <a16:creationId xmlns:a16="http://schemas.microsoft.com/office/drawing/2014/main" id="{A523010D-0EBA-DB09-5B9D-5891189E9490}"/>
                </a:ext>
              </a:extLst>
            </p:cNvPr>
            <p:cNvSpPr>
              <a:spLocks noChangeArrowheads="1"/>
            </p:cNvSpPr>
            <p:nvPr/>
          </p:nvSpPr>
          <p:spPr bwMode="auto">
            <a:xfrm>
              <a:off x="3324576" y="4507247"/>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38" name="Diamond 37">
              <a:extLst>
                <a:ext uri="{FF2B5EF4-FFF2-40B4-BE49-F238E27FC236}">
                  <a16:creationId xmlns:a16="http://schemas.microsoft.com/office/drawing/2014/main" id="{E2503FD3-BDDF-BE02-F71E-8ED2A3AC9386}"/>
                </a:ext>
              </a:extLst>
            </p:cNvPr>
            <p:cNvSpPr>
              <a:spLocks noChangeArrowheads="1"/>
            </p:cNvSpPr>
            <p:nvPr/>
          </p:nvSpPr>
          <p:spPr bwMode="auto">
            <a:xfrm>
              <a:off x="2856660" y="4620357"/>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39" name="Diamond 38">
              <a:extLst>
                <a:ext uri="{FF2B5EF4-FFF2-40B4-BE49-F238E27FC236}">
                  <a16:creationId xmlns:a16="http://schemas.microsoft.com/office/drawing/2014/main" id="{F2A30A18-7CB9-3520-7027-2B3253053914}"/>
                </a:ext>
              </a:extLst>
            </p:cNvPr>
            <p:cNvSpPr>
              <a:spLocks noChangeArrowheads="1"/>
            </p:cNvSpPr>
            <p:nvPr/>
          </p:nvSpPr>
          <p:spPr bwMode="auto">
            <a:xfrm>
              <a:off x="2387554" y="4713226"/>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40" name="Diamond 39">
              <a:extLst>
                <a:ext uri="{FF2B5EF4-FFF2-40B4-BE49-F238E27FC236}">
                  <a16:creationId xmlns:a16="http://schemas.microsoft.com/office/drawing/2014/main" id="{5B7C3B8A-AE69-83CC-A150-EF2C3E9782A7}"/>
                </a:ext>
              </a:extLst>
            </p:cNvPr>
            <p:cNvSpPr>
              <a:spLocks noChangeArrowheads="1"/>
            </p:cNvSpPr>
            <p:nvPr/>
          </p:nvSpPr>
          <p:spPr bwMode="auto">
            <a:xfrm>
              <a:off x="1906542" y="4746563"/>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41" name="Diamond 40">
              <a:extLst>
                <a:ext uri="{FF2B5EF4-FFF2-40B4-BE49-F238E27FC236}">
                  <a16:creationId xmlns:a16="http://schemas.microsoft.com/office/drawing/2014/main" id="{6CC246C1-B670-CFEF-7FED-7620265F75D1}"/>
                </a:ext>
              </a:extLst>
            </p:cNvPr>
            <p:cNvSpPr>
              <a:spLocks noChangeArrowheads="1"/>
            </p:cNvSpPr>
            <p:nvPr/>
          </p:nvSpPr>
          <p:spPr bwMode="auto">
            <a:xfrm>
              <a:off x="1433863" y="4776328"/>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cxnSp>
          <p:nvCxnSpPr>
            <p:cNvPr id="42" name="Straight Connector 3">
              <a:extLst>
                <a:ext uri="{FF2B5EF4-FFF2-40B4-BE49-F238E27FC236}">
                  <a16:creationId xmlns:a16="http://schemas.microsoft.com/office/drawing/2014/main" id="{278A5FEA-F334-FBE1-F579-AF5EF66A399E}"/>
                </a:ext>
              </a:extLst>
            </p:cNvPr>
            <p:cNvCxnSpPr>
              <a:cxnSpLocks noChangeShapeType="1"/>
            </p:cNvCxnSpPr>
            <p:nvPr/>
          </p:nvCxnSpPr>
          <p:spPr bwMode="auto">
            <a:xfrm>
              <a:off x="3599610" y="3183886"/>
              <a:ext cx="342900" cy="0"/>
            </a:xfrm>
            <a:prstGeom prst="line">
              <a:avLst/>
            </a:prstGeom>
            <a:noFill/>
            <a:ln w="28575" algn="ctr">
              <a:solidFill>
                <a:schemeClr val="accent3"/>
              </a:solidFill>
              <a:round/>
              <a:headEnd/>
              <a:tailEnd/>
            </a:ln>
            <a:effectLst/>
          </p:spPr>
        </p:cxnSp>
        <p:sp>
          <p:nvSpPr>
            <p:cNvPr id="43" name="Rectangle 4">
              <a:extLst>
                <a:ext uri="{FF2B5EF4-FFF2-40B4-BE49-F238E27FC236}">
                  <a16:creationId xmlns:a16="http://schemas.microsoft.com/office/drawing/2014/main" id="{494C1892-C20C-E13D-1FD7-B10DA69ABD5B}"/>
                </a:ext>
              </a:extLst>
            </p:cNvPr>
            <p:cNvSpPr>
              <a:spLocks noChangeArrowheads="1"/>
            </p:cNvSpPr>
            <p:nvPr/>
          </p:nvSpPr>
          <p:spPr bwMode="auto">
            <a:xfrm>
              <a:off x="3722244" y="3127927"/>
              <a:ext cx="109538" cy="109538"/>
            </a:xfrm>
            <a:prstGeom prst="rect">
              <a:avLst/>
            </a:prstGeom>
            <a:solidFill>
              <a:schemeClr val="accent3"/>
            </a:solidFill>
            <a:ln w="9525" algn="ctr">
              <a:noFill/>
              <a:round/>
              <a:headEnd/>
              <a:tailEnd/>
            </a:ln>
            <a:effectLst/>
          </p:spPr>
          <p:txBody>
            <a:bodyPr/>
            <a:lstStyle/>
            <a:p>
              <a:pPr eaLnBrk="1" hangingPunct="1">
                <a:lnSpc>
                  <a:spcPct val="90000"/>
                </a:lnSpc>
                <a:spcBef>
                  <a:spcPct val="35000"/>
                </a:spcBef>
                <a:spcAft>
                  <a:spcPct val="25000"/>
                </a:spcAft>
                <a:buClr>
                  <a:schemeClr val="folHlink"/>
                </a:buClr>
                <a:buFont typeface="Arial" pitchFamily="34" charset="0"/>
                <a:buChar char="•"/>
                <a:defRPr/>
              </a:pPr>
              <a:endParaRPr lang="en-US" altLang="en-US" sz="1350" dirty="0">
                <a:ea typeface="MS PGothic" panose="020B0600070205080204" pitchFamily="34" charset="-128"/>
              </a:endParaRPr>
            </a:p>
          </p:txBody>
        </p:sp>
        <p:cxnSp>
          <p:nvCxnSpPr>
            <p:cNvPr id="44" name="Straight Connector 53">
              <a:extLst>
                <a:ext uri="{FF2B5EF4-FFF2-40B4-BE49-F238E27FC236}">
                  <a16:creationId xmlns:a16="http://schemas.microsoft.com/office/drawing/2014/main" id="{2F811A2B-A1D8-3555-D2E3-2DE5A9E459BE}"/>
                </a:ext>
              </a:extLst>
            </p:cNvPr>
            <p:cNvCxnSpPr>
              <a:cxnSpLocks noChangeShapeType="1"/>
            </p:cNvCxnSpPr>
            <p:nvPr/>
          </p:nvCxnSpPr>
          <p:spPr bwMode="auto">
            <a:xfrm>
              <a:off x="3599610" y="3436300"/>
              <a:ext cx="342900" cy="0"/>
            </a:xfrm>
            <a:prstGeom prst="line">
              <a:avLst/>
            </a:prstGeom>
            <a:noFill/>
            <a:ln w="28575" algn="ctr">
              <a:solidFill>
                <a:schemeClr val="accent2"/>
              </a:solidFill>
              <a:round/>
              <a:headEnd/>
              <a:tailEnd/>
            </a:ln>
            <a:extLst>
              <a:ext uri="{909E8E84-426E-40dd-AFC4-6F175D3DCCD1}">
                <a14:hiddenFill xmlns:a14="http://schemas.microsoft.com/office/drawing/2010/main" xmlns="">
                  <a:noFill/>
                </a14:hiddenFill>
              </a:ext>
            </a:extLst>
          </p:spPr>
        </p:cxnSp>
        <p:sp>
          <p:nvSpPr>
            <p:cNvPr id="45" name="Diamond 7">
              <a:extLst>
                <a:ext uri="{FF2B5EF4-FFF2-40B4-BE49-F238E27FC236}">
                  <a16:creationId xmlns:a16="http://schemas.microsoft.com/office/drawing/2014/main" id="{28D17A99-3D21-00A4-E1F8-FD2EFAF207A0}"/>
                </a:ext>
              </a:extLst>
            </p:cNvPr>
            <p:cNvSpPr>
              <a:spLocks noChangeArrowheads="1"/>
            </p:cNvSpPr>
            <p:nvPr/>
          </p:nvSpPr>
          <p:spPr bwMode="auto">
            <a:xfrm>
              <a:off x="3707957" y="3368434"/>
              <a:ext cx="122635" cy="123825"/>
            </a:xfrm>
            <a:prstGeom prst="diamond">
              <a:avLst/>
            </a:prstGeom>
            <a:solidFill>
              <a:schemeClr val="accent2"/>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35000"/>
                </a:spcBef>
                <a:spcAft>
                  <a:spcPct val="25000"/>
                </a:spcAft>
                <a:buClr>
                  <a:schemeClr val="folHlink"/>
                </a:buClr>
                <a:buFont typeface="Arial" panose="020B0604020202020204" pitchFamily="34" charset="0"/>
                <a:buChar char="•"/>
              </a:pPr>
              <a:endParaRPr lang="en-US" altLang="en-US" sz="1350" b="0"/>
            </a:p>
          </p:txBody>
        </p:sp>
        <p:cxnSp>
          <p:nvCxnSpPr>
            <p:cNvPr id="46" name="Straight Connector 45">
              <a:extLst>
                <a:ext uri="{FF2B5EF4-FFF2-40B4-BE49-F238E27FC236}">
                  <a16:creationId xmlns:a16="http://schemas.microsoft.com/office/drawing/2014/main" id="{685DE41B-D60B-DF1F-D5DE-6F4AD74A2462}"/>
                </a:ext>
              </a:extLst>
            </p:cNvPr>
            <p:cNvCxnSpPr>
              <a:cxnSpLocks/>
            </p:cNvCxnSpPr>
            <p:nvPr/>
          </p:nvCxnSpPr>
          <p:spPr bwMode="auto">
            <a:xfrm rot="10800000" flipH="1">
              <a:off x="1243363" y="489301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55">
              <a:extLst>
                <a:ext uri="{FF2B5EF4-FFF2-40B4-BE49-F238E27FC236}">
                  <a16:creationId xmlns:a16="http://schemas.microsoft.com/office/drawing/2014/main" id="{83D12BA4-5F42-B701-E3B0-281B4DC6576A}"/>
                </a:ext>
              </a:extLst>
            </p:cNvPr>
            <p:cNvSpPr txBox="1">
              <a:spLocks noChangeArrowheads="1"/>
            </p:cNvSpPr>
            <p:nvPr/>
          </p:nvSpPr>
          <p:spPr bwMode="auto">
            <a:xfrm>
              <a:off x="1553609" y="5192132"/>
              <a:ext cx="16946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dirty="0"/>
                <a:t>Age Group (years)</a:t>
              </a:r>
            </a:p>
          </p:txBody>
        </p:sp>
        <p:sp>
          <p:nvSpPr>
            <p:cNvPr id="48" name="TextBox 47">
              <a:extLst>
                <a:ext uri="{FF2B5EF4-FFF2-40B4-BE49-F238E27FC236}">
                  <a16:creationId xmlns:a16="http://schemas.microsoft.com/office/drawing/2014/main" id="{3446B483-05A8-C027-9896-931849356BB5}"/>
                </a:ext>
              </a:extLst>
            </p:cNvPr>
            <p:cNvSpPr txBox="1"/>
            <p:nvPr/>
          </p:nvSpPr>
          <p:spPr>
            <a:xfrm>
              <a:off x="1327107" y="4310892"/>
              <a:ext cx="300082" cy="369332"/>
            </a:xfrm>
            <a:prstGeom prst="rect">
              <a:avLst/>
            </a:prstGeom>
            <a:noFill/>
          </p:spPr>
          <p:txBody>
            <a:bodyPr wrap="none" rtlCol="0">
              <a:spAutoFit/>
            </a:bodyPr>
            <a:lstStyle/>
            <a:p>
              <a:r>
                <a:rPr lang="en-US" dirty="0"/>
                <a:t>*</a:t>
              </a:r>
            </a:p>
          </p:txBody>
        </p:sp>
        <p:sp>
          <p:nvSpPr>
            <p:cNvPr id="49" name="TextBox 48">
              <a:extLst>
                <a:ext uri="{FF2B5EF4-FFF2-40B4-BE49-F238E27FC236}">
                  <a16:creationId xmlns:a16="http://schemas.microsoft.com/office/drawing/2014/main" id="{A88029D5-EA2E-3E46-7486-9E03D3C14B9C}"/>
                </a:ext>
              </a:extLst>
            </p:cNvPr>
            <p:cNvSpPr txBox="1"/>
            <p:nvPr/>
          </p:nvSpPr>
          <p:spPr>
            <a:xfrm>
              <a:off x="1801414" y="4306676"/>
              <a:ext cx="300082" cy="369332"/>
            </a:xfrm>
            <a:prstGeom prst="rect">
              <a:avLst/>
            </a:prstGeom>
            <a:noFill/>
          </p:spPr>
          <p:txBody>
            <a:bodyPr wrap="square" rtlCol="0">
              <a:spAutoFit/>
            </a:bodyPr>
            <a:lstStyle/>
            <a:p>
              <a:r>
                <a:rPr lang="en-US" dirty="0"/>
                <a:t>*</a:t>
              </a:r>
            </a:p>
          </p:txBody>
        </p:sp>
        <p:sp>
          <p:nvSpPr>
            <p:cNvPr id="50" name="TextBox 49">
              <a:extLst>
                <a:ext uri="{FF2B5EF4-FFF2-40B4-BE49-F238E27FC236}">
                  <a16:creationId xmlns:a16="http://schemas.microsoft.com/office/drawing/2014/main" id="{E2847EF9-9C61-83D5-1EF7-53DF01513047}"/>
                </a:ext>
              </a:extLst>
            </p:cNvPr>
            <p:cNvSpPr txBox="1"/>
            <p:nvPr/>
          </p:nvSpPr>
          <p:spPr>
            <a:xfrm>
              <a:off x="2269000" y="4223988"/>
              <a:ext cx="300082" cy="369332"/>
            </a:xfrm>
            <a:prstGeom prst="rect">
              <a:avLst/>
            </a:prstGeom>
            <a:noFill/>
          </p:spPr>
          <p:txBody>
            <a:bodyPr wrap="square" rtlCol="0">
              <a:spAutoFit/>
            </a:bodyPr>
            <a:lstStyle/>
            <a:p>
              <a:r>
                <a:rPr lang="en-US" dirty="0"/>
                <a:t>*</a:t>
              </a:r>
            </a:p>
          </p:txBody>
        </p:sp>
        <p:sp>
          <p:nvSpPr>
            <p:cNvPr id="51" name="TextBox 50">
              <a:extLst>
                <a:ext uri="{FF2B5EF4-FFF2-40B4-BE49-F238E27FC236}">
                  <a16:creationId xmlns:a16="http://schemas.microsoft.com/office/drawing/2014/main" id="{004E03C5-15F4-A760-2C68-9CD672291D9C}"/>
                </a:ext>
              </a:extLst>
            </p:cNvPr>
            <p:cNvSpPr txBox="1"/>
            <p:nvPr/>
          </p:nvSpPr>
          <p:spPr>
            <a:xfrm>
              <a:off x="2736586" y="4003847"/>
              <a:ext cx="300082" cy="369332"/>
            </a:xfrm>
            <a:prstGeom prst="rect">
              <a:avLst/>
            </a:prstGeom>
            <a:noFill/>
          </p:spPr>
          <p:txBody>
            <a:bodyPr wrap="square" rtlCol="0">
              <a:spAutoFit/>
            </a:bodyPr>
            <a:lstStyle/>
            <a:p>
              <a:r>
                <a:rPr lang="en-US" dirty="0"/>
                <a:t>*</a:t>
              </a:r>
            </a:p>
          </p:txBody>
        </p:sp>
        <p:sp>
          <p:nvSpPr>
            <p:cNvPr id="52" name="TextBox 51">
              <a:extLst>
                <a:ext uri="{FF2B5EF4-FFF2-40B4-BE49-F238E27FC236}">
                  <a16:creationId xmlns:a16="http://schemas.microsoft.com/office/drawing/2014/main" id="{8E0582E1-3A66-0DFB-65CE-E5C063A23185}"/>
                </a:ext>
              </a:extLst>
            </p:cNvPr>
            <p:cNvSpPr txBox="1"/>
            <p:nvPr/>
          </p:nvSpPr>
          <p:spPr>
            <a:xfrm>
              <a:off x="3215204" y="3536625"/>
              <a:ext cx="300082" cy="369332"/>
            </a:xfrm>
            <a:prstGeom prst="rect">
              <a:avLst/>
            </a:prstGeom>
            <a:noFill/>
          </p:spPr>
          <p:txBody>
            <a:bodyPr wrap="square" rtlCol="0">
              <a:spAutoFit/>
            </a:bodyPr>
            <a:lstStyle/>
            <a:p>
              <a:r>
                <a:rPr lang="en-US" dirty="0"/>
                <a:t>*</a:t>
              </a:r>
            </a:p>
          </p:txBody>
        </p:sp>
        <p:sp>
          <p:nvSpPr>
            <p:cNvPr id="53" name="TextBox 52">
              <a:extLst>
                <a:ext uri="{FF2B5EF4-FFF2-40B4-BE49-F238E27FC236}">
                  <a16:creationId xmlns:a16="http://schemas.microsoft.com/office/drawing/2014/main" id="{3FE4899E-B73E-DC7E-465A-6CF8D5EC5D4E}"/>
                </a:ext>
              </a:extLst>
            </p:cNvPr>
            <p:cNvSpPr txBox="1"/>
            <p:nvPr/>
          </p:nvSpPr>
          <p:spPr>
            <a:xfrm>
              <a:off x="1070433" y="3167210"/>
              <a:ext cx="2403222"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RR 1.75 (95% CI 1.51-2.02)</a:t>
              </a:r>
            </a:p>
            <a:p>
              <a:pPr algn="ctr"/>
              <a:r>
                <a:rPr lang="en-US" sz="1400" b="1" dirty="0">
                  <a:latin typeface="Arial" panose="020B0604020202020204" pitchFamily="34" charset="0"/>
                  <a:cs typeface="Arial" panose="020B0604020202020204" pitchFamily="34" charset="0"/>
                </a:rPr>
                <a:t>p&lt;0.0001</a:t>
              </a:r>
            </a:p>
          </p:txBody>
        </p:sp>
        <p:sp>
          <p:nvSpPr>
            <p:cNvPr id="54" name="TextBox 5">
              <a:extLst>
                <a:ext uri="{FF2B5EF4-FFF2-40B4-BE49-F238E27FC236}">
                  <a16:creationId xmlns:a16="http://schemas.microsoft.com/office/drawing/2014/main" id="{29F51905-C3F3-29A9-67F7-79B658CAE1C8}"/>
                </a:ext>
              </a:extLst>
            </p:cNvPr>
            <p:cNvSpPr txBox="1">
              <a:spLocks noChangeArrowheads="1"/>
            </p:cNvSpPr>
            <p:nvPr/>
          </p:nvSpPr>
          <p:spPr bwMode="auto">
            <a:xfrm>
              <a:off x="3938938" y="3017771"/>
              <a:ext cx="110806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HIV-positive</a:t>
              </a:r>
            </a:p>
          </p:txBody>
        </p:sp>
        <p:sp>
          <p:nvSpPr>
            <p:cNvPr id="55" name="TextBox 55">
              <a:extLst>
                <a:ext uri="{FF2B5EF4-FFF2-40B4-BE49-F238E27FC236}">
                  <a16:creationId xmlns:a16="http://schemas.microsoft.com/office/drawing/2014/main" id="{DB74F326-9732-F248-0D4E-DE4A6B290CBA}"/>
                </a:ext>
              </a:extLst>
            </p:cNvPr>
            <p:cNvSpPr txBox="1">
              <a:spLocks noChangeArrowheads="1"/>
            </p:cNvSpPr>
            <p:nvPr/>
          </p:nvSpPr>
          <p:spPr bwMode="auto">
            <a:xfrm>
              <a:off x="3938938" y="3268687"/>
              <a:ext cx="117538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HIV-negative</a:t>
              </a:r>
            </a:p>
          </p:txBody>
        </p:sp>
      </p:grpSp>
      <p:sp>
        <p:nvSpPr>
          <p:cNvPr id="56" name="Rectangle 6">
            <a:extLst>
              <a:ext uri="{FF2B5EF4-FFF2-40B4-BE49-F238E27FC236}">
                <a16:creationId xmlns:a16="http://schemas.microsoft.com/office/drawing/2014/main" id="{E32D85D8-1C1C-8CDF-EAC7-1A8DBB1933BB}"/>
              </a:ext>
            </a:extLst>
          </p:cNvPr>
          <p:cNvSpPr>
            <a:spLocks noChangeArrowheads="1"/>
          </p:cNvSpPr>
          <p:nvPr/>
        </p:nvSpPr>
        <p:spPr bwMode="auto">
          <a:xfrm>
            <a:off x="673505" y="6174996"/>
            <a:ext cx="45472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None/>
            </a:pPr>
            <a:r>
              <a:rPr lang="en-US" altLang="en-US" sz="1400" b="0" dirty="0" err="1">
                <a:cs typeface="Arial" panose="020B0604020202020204" pitchFamily="34" charset="0"/>
              </a:rPr>
              <a:t>Triant</a:t>
            </a:r>
            <a:r>
              <a:rPr lang="en-US" altLang="en-US" sz="1400" b="0" dirty="0">
                <a:cs typeface="Arial" panose="020B0604020202020204" pitchFamily="34" charset="0"/>
              </a:rPr>
              <a:t> et al. J </a:t>
            </a:r>
            <a:r>
              <a:rPr lang="en-US" altLang="en-US" sz="1400" b="0" dirty="0" err="1">
                <a:cs typeface="Arial" panose="020B0604020202020204" pitchFamily="34" charset="0"/>
              </a:rPr>
              <a:t>Clin</a:t>
            </a:r>
            <a:r>
              <a:rPr lang="en-US" altLang="en-US" sz="1400" b="0" dirty="0">
                <a:cs typeface="Arial" panose="020B0604020202020204" pitchFamily="34" charset="0"/>
              </a:rPr>
              <a:t> </a:t>
            </a:r>
            <a:r>
              <a:rPr lang="en-US" altLang="en-US" sz="1400" b="0" dirty="0" err="1">
                <a:cs typeface="Arial" panose="020B0604020202020204" pitchFamily="34" charset="0"/>
              </a:rPr>
              <a:t>Endocrinol</a:t>
            </a:r>
            <a:r>
              <a:rPr lang="en-US" altLang="en-US" sz="1400" b="0" dirty="0">
                <a:cs typeface="Arial" panose="020B0604020202020204" pitchFamily="34" charset="0"/>
              </a:rPr>
              <a:t> </a:t>
            </a:r>
            <a:r>
              <a:rPr lang="en-US" altLang="en-US" sz="1400" b="0" dirty="0" err="1">
                <a:cs typeface="Arial" panose="020B0604020202020204" pitchFamily="34" charset="0"/>
              </a:rPr>
              <a:t>Metab</a:t>
            </a:r>
            <a:r>
              <a:rPr lang="en-US" altLang="en-US" sz="1400" b="0" dirty="0">
                <a:cs typeface="Arial" panose="020B0604020202020204" pitchFamily="34" charset="0"/>
              </a:rPr>
              <a:t>. 2007; 92 </a:t>
            </a:r>
          </a:p>
          <a:p>
            <a:pPr>
              <a:buFont typeface="Wingdings" panose="05000000000000000000" pitchFamily="2" charset="2"/>
              <a:buNone/>
            </a:pPr>
            <a:r>
              <a:rPr lang="en-US" altLang="en-US" sz="1400" b="0" dirty="0"/>
              <a:t>Chow et al.</a:t>
            </a:r>
            <a:r>
              <a:rPr lang="fr-FR" altLang="en-US" sz="1400" b="0" dirty="0"/>
              <a:t>J </a:t>
            </a:r>
            <a:r>
              <a:rPr lang="fr-FR" altLang="en-US" sz="1400" b="0" dirty="0" err="1"/>
              <a:t>Acquir</a:t>
            </a:r>
            <a:r>
              <a:rPr lang="fr-FR" altLang="en-US" sz="1400" b="0" dirty="0"/>
              <a:t> Immune </a:t>
            </a:r>
            <a:r>
              <a:rPr lang="fr-FR" altLang="en-US" sz="1400" b="0" dirty="0" err="1"/>
              <a:t>Defic</a:t>
            </a:r>
            <a:r>
              <a:rPr lang="fr-FR" altLang="en-US" sz="1400" b="0" dirty="0"/>
              <a:t> </a:t>
            </a:r>
            <a:r>
              <a:rPr lang="fr-FR" altLang="en-US" sz="1400" b="0" dirty="0" err="1"/>
              <a:t>Syndr</a:t>
            </a:r>
            <a:r>
              <a:rPr lang="fr-FR" altLang="en-US" sz="1400" b="0" dirty="0"/>
              <a:t>. 2012; 60</a:t>
            </a:r>
            <a:endParaRPr lang="en-US" altLang="en-US" sz="1400" b="0" dirty="0"/>
          </a:p>
        </p:txBody>
      </p:sp>
      <p:sp>
        <p:nvSpPr>
          <p:cNvPr id="57" name="TextBox 56">
            <a:extLst>
              <a:ext uri="{FF2B5EF4-FFF2-40B4-BE49-F238E27FC236}">
                <a16:creationId xmlns:a16="http://schemas.microsoft.com/office/drawing/2014/main" id="{F4B519E0-45AB-19E1-CE70-F73426C613CE}"/>
              </a:ext>
            </a:extLst>
          </p:cNvPr>
          <p:cNvSpPr txBox="1"/>
          <p:nvPr/>
        </p:nvSpPr>
        <p:spPr>
          <a:xfrm>
            <a:off x="5346381" y="5290997"/>
            <a:ext cx="179408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statistically significant</a:t>
            </a:r>
          </a:p>
        </p:txBody>
      </p:sp>
      <p:grpSp>
        <p:nvGrpSpPr>
          <p:cNvPr id="58" name="Group 57">
            <a:extLst>
              <a:ext uri="{FF2B5EF4-FFF2-40B4-BE49-F238E27FC236}">
                <a16:creationId xmlns:a16="http://schemas.microsoft.com/office/drawing/2014/main" id="{BD507F18-EFFC-E2C9-AF1B-DE80A4010BF4}"/>
              </a:ext>
            </a:extLst>
          </p:cNvPr>
          <p:cNvGrpSpPr/>
          <p:nvPr/>
        </p:nvGrpSpPr>
        <p:grpSpPr>
          <a:xfrm>
            <a:off x="6455800" y="2524098"/>
            <a:ext cx="4341490" cy="2808233"/>
            <a:chOff x="4715519" y="3161123"/>
            <a:chExt cx="3923656" cy="2326573"/>
          </a:xfrm>
        </p:grpSpPr>
        <p:sp>
          <p:nvSpPr>
            <p:cNvPr id="59" name="TextBox 58">
              <a:extLst>
                <a:ext uri="{FF2B5EF4-FFF2-40B4-BE49-F238E27FC236}">
                  <a16:creationId xmlns:a16="http://schemas.microsoft.com/office/drawing/2014/main" id="{DD8598CA-8D9E-9F9E-F111-66D19ACE16D3}"/>
                </a:ext>
              </a:extLst>
            </p:cNvPr>
            <p:cNvSpPr txBox="1"/>
            <p:nvPr/>
          </p:nvSpPr>
          <p:spPr>
            <a:xfrm>
              <a:off x="6172677" y="4318311"/>
              <a:ext cx="300082" cy="369332"/>
            </a:xfrm>
            <a:prstGeom prst="rect">
              <a:avLst/>
            </a:prstGeom>
            <a:noFill/>
          </p:spPr>
          <p:txBody>
            <a:bodyPr wrap="none" rtlCol="0">
              <a:spAutoFit/>
            </a:bodyPr>
            <a:lstStyle/>
            <a:p>
              <a:r>
                <a:rPr lang="en-US" dirty="0"/>
                <a:t>*</a:t>
              </a:r>
            </a:p>
          </p:txBody>
        </p:sp>
        <p:sp>
          <p:nvSpPr>
            <p:cNvPr id="60" name="TextBox 59">
              <a:extLst>
                <a:ext uri="{FF2B5EF4-FFF2-40B4-BE49-F238E27FC236}">
                  <a16:creationId xmlns:a16="http://schemas.microsoft.com/office/drawing/2014/main" id="{D33B7E00-3301-028A-36B5-9A1764525FD5}"/>
                </a:ext>
              </a:extLst>
            </p:cNvPr>
            <p:cNvSpPr txBox="1"/>
            <p:nvPr/>
          </p:nvSpPr>
          <p:spPr>
            <a:xfrm>
              <a:off x="6650324" y="4332253"/>
              <a:ext cx="300082" cy="369332"/>
            </a:xfrm>
            <a:prstGeom prst="rect">
              <a:avLst/>
            </a:prstGeom>
            <a:noFill/>
          </p:spPr>
          <p:txBody>
            <a:bodyPr wrap="none" rtlCol="0">
              <a:spAutoFit/>
            </a:bodyPr>
            <a:lstStyle/>
            <a:p>
              <a:r>
                <a:rPr lang="en-US" dirty="0"/>
                <a:t>*</a:t>
              </a:r>
            </a:p>
          </p:txBody>
        </p:sp>
        <p:sp>
          <p:nvSpPr>
            <p:cNvPr id="61" name="TextBox 55">
              <a:extLst>
                <a:ext uri="{FF2B5EF4-FFF2-40B4-BE49-F238E27FC236}">
                  <a16:creationId xmlns:a16="http://schemas.microsoft.com/office/drawing/2014/main" id="{FE6DA308-61E7-CE29-DA05-ACA070A2C193}"/>
                </a:ext>
              </a:extLst>
            </p:cNvPr>
            <p:cNvSpPr txBox="1">
              <a:spLocks noChangeArrowheads="1"/>
            </p:cNvSpPr>
            <p:nvPr/>
          </p:nvSpPr>
          <p:spPr bwMode="auto">
            <a:xfrm>
              <a:off x="6304073" y="5187614"/>
              <a:ext cx="16946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dirty="0"/>
                <a:t>Age Group (years)</a:t>
              </a:r>
            </a:p>
          </p:txBody>
        </p:sp>
        <p:sp>
          <p:nvSpPr>
            <p:cNvPr id="62" name="TextBox 10">
              <a:extLst>
                <a:ext uri="{FF2B5EF4-FFF2-40B4-BE49-F238E27FC236}">
                  <a16:creationId xmlns:a16="http://schemas.microsoft.com/office/drawing/2014/main" id="{93678F1D-905F-3ECD-AD3B-D8B093294E72}"/>
                </a:ext>
              </a:extLst>
            </p:cNvPr>
            <p:cNvSpPr txBox="1">
              <a:spLocks noChangeArrowheads="1"/>
            </p:cNvSpPr>
            <p:nvPr/>
          </p:nvSpPr>
          <p:spPr bwMode="auto">
            <a:xfrm rot="-5400000">
              <a:off x="4240484" y="4020449"/>
              <a:ext cx="145790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350" dirty="0"/>
                <a:t>CVA Events per </a:t>
              </a:r>
              <a:br>
                <a:rPr lang="en-US" altLang="en-US" sz="1350" dirty="0"/>
              </a:br>
              <a:r>
                <a:rPr lang="en-US" altLang="en-US" sz="1350" dirty="0"/>
                <a:t>1000 PYs</a:t>
              </a:r>
              <a:endParaRPr lang="es-CL" altLang="en-US" sz="1350" dirty="0"/>
            </a:p>
          </p:txBody>
        </p:sp>
        <p:sp>
          <p:nvSpPr>
            <p:cNvPr id="63" name="TextBox 62">
              <a:extLst>
                <a:ext uri="{FF2B5EF4-FFF2-40B4-BE49-F238E27FC236}">
                  <a16:creationId xmlns:a16="http://schemas.microsoft.com/office/drawing/2014/main" id="{E6099980-CE6A-C9BA-B284-76F93C30E491}"/>
                </a:ext>
              </a:extLst>
            </p:cNvPr>
            <p:cNvSpPr txBox="1"/>
            <p:nvPr/>
          </p:nvSpPr>
          <p:spPr>
            <a:xfrm>
              <a:off x="5801983" y="3161123"/>
              <a:ext cx="2403222"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HR 1.40 (95% CI 1.17-1.69)</a:t>
              </a:r>
            </a:p>
            <a:p>
              <a:pPr algn="ctr"/>
              <a:r>
                <a:rPr lang="en-US" sz="1400" b="1" dirty="0">
                  <a:latin typeface="Arial" panose="020B0604020202020204" pitchFamily="34" charset="0"/>
                  <a:cs typeface="Arial" panose="020B0604020202020204" pitchFamily="34" charset="0"/>
                </a:rPr>
                <a:t>p&lt;0.001</a:t>
              </a:r>
            </a:p>
          </p:txBody>
        </p:sp>
        <p:sp>
          <p:nvSpPr>
            <p:cNvPr id="64" name="TextBox 17">
              <a:extLst>
                <a:ext uri="{FF2B5EF4-FFF2-40B4-BE49-F238E27FC236}">
                  <a16:creationId xmlns:a16="http://schemas.microsoft.com/office/drawing/2014/main" id="{80979FDB-D91D-B9F0-A60B-347E3A5DA9DE}"/>
                </a:ext>
              </a:extLst>
            </p:cNvPr>
            <p:cNvSpPr txBox="1">
              <a:spLocks noChangeArrowheads="1"/>
            </p:cNvSpPr>
            <p:nvPr/>
          </p:nvSpPr>
          <p:spPr bwMode="auto">
            <a:xfrm>
              <a:off x="5086325" y="4183651"/>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15</a:t>
              </a:r>
              <a:endParaRPr lang="es-CL" altLang="en-US" sz="1350" b="0" dirty="0"/>
            </a:p>
          </p:txBody>
        </p:sp>
        <p:sp>
          <p:nvSpPr>
            <p:cNvPr id="65" name="TextBox 17">
              <a:extLst>
                <a:ext uri="{FF2B5EF4-FFF2-40B4-BE49-F238E27FC236}">
                  <a16:creationId xmlns:a16="http://schemas.microsoft.com/office/drawing/2014/main" id="{A48340F8-BF11-7F6A-F1CF-9C8C8E444EEF}"/>
                </a:ext>
              </a:extLst>
            </p:cNvPr>
            <p:cNvSpPr txBox="1">
              <a:spLocks noChangeArrowheads="1"/>
            </p:cNvSpPr>
            <p:nvPr/>
          </p:nvSpPr>
          <p:spPr bwMode="auto">
            <a:xfrm>
              <a:off x="5086325" y="4379934"/>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10</a:t>
              </a:r>
              <a:endParaRPr lang="es-CL" altLang="en-US" sz="1350" b="0" dirty="0"/>
            </a:p>
          </p:txBody>
        </p:sp>
        <p:cxnSp>
          <p:nvCxnSpPr>
            <p:cNvPr id="66" name="Straight Connector 65">
              <a:extLst>
                <a:ext uri="{FF2B5EF4-FFF2-40B4-BE49-F238E27FC236}">
                  <a16:creationId xmlns:a16="http://schemas.microsoft.com/office/drawing/2014/main" id="{6C4589C8-AF4E-5F6F-5E5A-9CE970B3D7CA}"/>
                </a:ext>
              </a:extLst>
            </p:cNvPr>
            <p:cNvCxnSpPr>
              <a:cxnSpLocks/>
            </p:cNvCxnSpPr>
            <p:nvPr/>
          </p:nvCxnSpPr>
          <p:spPr bwMode="auto">
            <a:xfrm>
              <a:off x="5531531" y="3653569"/>
              <a:ext cx="0" cy="123706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A35D7F2-BD63-5B63-36BE-2F7B34D07BE2}"/>
                </a:ext>
              </a:extLst>
            </p:cNvPr>
            <p:cNvCxnSpPr>
              <a:cxnSpLocks/>
            </p:cNvCxnSpPr>
            <p:nvPr/>
          </p:nvCxnSpPr>
          <p:spPr bwMode="auto">
            <a:xfrm>
              <a:off x="5524386" y="4889264"/>
              <a:ext cx="3114789" cy="8996"/>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BEBA60E-45DE-B015-8D2C-EC2218F0F3E9}"/>
                </a:ext>
              </a:extLst>
            </p:cNvPr>
            <p:cNvCxnSpPr>
              <a:cxnSpLocks/>
            </p:cNvCxnSpPr>
            <p:nvPr/>
          </p:nvCxnSpPr>
          <p:spPr bwMode="auto">
            <a:xfrm rot="16200000" flipH="1">
              <a:off x="5500574" y="3639282"/>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2058A49-9D03-5618-6AB7-BFF89D093FD5}"/>
                </a:ext>
              </a:extLst>
            </p:cNvPr>
            <p:cNvCxnSpPr>
              <a:cxnSpLocks/>
            </p:cNvCxnSpPr>
            <p:nvPr/>
          </p:nvCxnSpPr>
          <p:spPr bwMode="auto">
            <a:xfrm rot="16200000" flipH="1">
              <a:off x="5500574" y="3791915"/>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556D312-0A1D-920F-8CE4-EDD38E04B0B2}"/>
                </a:ext>
              </a:extLst>
            </p:cNvPr>
            <p:cNvCxnSpPr>
              <a:cxnSpLocks/>
            </p:cNvCxnSpPr>
            <p:nvPr/>
          </p:nvCxnSpPr>
          <p:spPr bwMode="auto">
            <a:xfrm rot="16200000" flipH="1">
              <a:off x="5500574" y="4136131"/>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1923269-0587-57EE-EE5F-596268FE6BC5}"/>
                </a:ext>
              </a:extLst>
            </p:cNvPr>
            <p:cNvCxnSpPr>
              <a:cxnSpLocks/>
            </p:cNvCxnSpPr>
            <p:nvPr/>
          </p:nvCxnSpPr>
          <p:spPr bwMode="auto">
            <a:xfrm rot="16200000" flipH="1">
              <a:off x="5500574" y="4311884"/>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CB4C4C8-E89A-1ECA-C95E-D2FEFB141732}"/>
                </a:ext>
              </a:extLst>
            </p:cNvPr>
            <p:cNvCxnSpPr>
              <a:cxnSpLocks/>
            </p:cNvCxnSpPr>
            <p:nvPr/>
          </p:nvCxnSpPr>
          <p:spPr bwMode="auto">
            <a:xfrm rot="16200000" flipH="1">
              <a:off x="5500574" y="397134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CFB6365-6391-6A68-250B-7740B3AD0AEF}"/>
                </a:ext>
              </a:extLst>
            </p:cNvPr>
            <p:cNvCxnSpPr>
              <a:cxnSpLocks/>
            </p:cNvCxnSpPr>
            <p:nvPr/>
          </p:nvCxnSpPr>
          <p:spPr bwMode="auto">
            <a:xfrm rot="16200000" flipH="1">
              <a:off x="5500574" y="4866753"/>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A139C6B-6297-8C55-E674-F4A27BE17935}"/>
                </a:ext>
              </a:extLst>
            </p:cNvPr>
            <p:cNvCxnSpPr>
              <a:cxnSpLocks/>
            </p:cNvCxnSpPr>
            <p:nvPr/>
          </p:nvCxnSpPr>
          <p:spPr bwMode="auto">
            <a:xfrm rot="16200000" flipH="1">
              <a:off x="5500574" y="4699668"/>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17">
              <a:extLst>
                <a:ext uri="{FF2B5EF4-FFF2-40B4-BE49-F238E27FC236}">
                  <a16:creationId xmlns:a16="http://schemas.microsoft.com/office/drawing/2014/main" id="{B1F4CD9E-D904-87B6-2B25-16093B742C0A}"/>
                </a:ext>
              </a:extLst>
            </p:cNvPr>
            <p:cNvSpPr txBox="1">
              <a:spLocks noChangeArrowheads="1"/>
            </p:cNvSpPr>
            <p:nvPr/>
          </p:nvSpPr>
          <p:spPr bwMode="auto">
            <a:xfrm>
              <a:off x="5086325" y="3502107"/>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35</a:t>
              </a:r>
              <a:endParaRPr lang="es-CL" altLang="en-US" sz="1350" b="0" dirty="0"/>
            </a:p>
          </p:txBody>
        </p:sp>
        <p:cxnSp>
          <p:nvCxnSpPr>
            <p:cNvPr id="76" name="Straight Connector 75">
              <a:extLst>
                <a:ext uri="{FF2B5EF4-FFF2-40B4-BE49-F238E27FC236}">
                  <a16:creationId xmlns:a16="http://schemas.microsoft.com/office/drawing/2014/main" id="{80D08A05-E193-B2C3-171D-0A3781726C4E}"/>
                </a:ext>
              </a:extLst>
            </p:cNvPr>
            <p:cNvCxnSpPr>
              <a:cxnSpLocks/>
            </p:cNvCxnSpPr>
            <p:nvPr/>
          </p:nvCxnSpPr>
          <p:spPr bwMode="auto">
            <a:xfrm rot="16200000" flipH="1">
              <a:off x="5495242" y="4503107"/>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17">
              <a:extLst>
                <a:ext uri="{FF2B5EF4-FFF2-40B4-BE49-F238E27FC236}">
                  <a16:creationId xmlns:a16="http://schemas.microsoft.com/office/drawing/2014/main" id="{2D82D307-FA57-E202-C0C1-AB128B42E8C2}"/>
                </a:ext>
              </a:extLst>
            </p:cNvPr>
            <p:cNvSpPr txBox="1">
              <a:spLocks noChangeArrowheads="1"/>
            </p:cNvSpPr>
            <p:nvPr/>
          </p:nvSpPr>
          <p:spPr bwMode="auto">
            <a:xfrm>
              <a:off x="5086325" y="4718591"/>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0</a:t>
              </a:r>
              <a:endParaRPr lang="es-CL" altLang="en-US" sz="1350" b="0" dirty="0"/>
            </a:p>
          </p:txBody>
        </p:sp>
        <p:sp>
          <p:nvSpPr>
            <p:cNvPr id="78" name="TextBox 17">
              <a:extLst>
                <a:ext uri="{FF2B5EF4-FFF2-40B4-BE49-F238E27FC236}">
                  <a16:creationId xmlns:a16="http://schemas.microsoft.com/office/drawing/2014/main" id="{90370BB9-7FA4-1F4C-8C32-EF475DB4CEED}"/>
                </a:ext>
              </a:extLst>
            </p:cNvPr>
            <p:cNvSpPr txBox="1">
              <a:spLocks noChangeArrowheads="1"/>
            </p:cNvSpPr>
            <p:nvPr/>
          </p:nvSpPr>
          <p:spPr bwMode="auto">
            <a:xfrm>
              <a:off x="5086325" y="4552427"/>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5</a:t>
              </a:r>
              <a:endParaRPr lang="es-CL" altLang="en-US" sz="1350" b="0" dirty="0"/>
            </a:p>
          </p:txBody>
        </p:sp>
        <p:sp>
          <p:nvSpPr>
            <p:cNvPr id="79" name="TextBox 17">
              <a:extLst>
                <a:ext uri="{FF2B5EF4-FFF2-40B4-BE49-F238E27FC236}">
                  <a16:creationId xmlns:a16="http://schemas.microsoft.com/office/drawing/2014/main" id="{110B8244-DC67-AA8D-18E7-2B2994809D32}"/>
                </a:ext>
              </a:extLst>
            </p:cNvPr>
            <p:cNvSpPr txBox="1">
              <a:spLocks noChangeArrowheads="1"/>
            </p:cNvSpPr>
            <p:nvPr/>
          </p:nvSpPr>
          <p:spPr bwMode="auto">
            <a:xfrm>
              <a:off x="5086325" y="4003847"/>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20</a:t>
              </a:r>
              <a:endParaRPr lang="es-CL" altLang="en-US" sz="1350" b="0" dirty="0"/>
            </a:p>
          </p:txBody>
        </p:sp>
        <p:sp>
          <p:nvSpPr>
            <p:cNvPr id="80" name="TextBox 17">
              <a:extLst>
                <a:ext uri="{FF2B5EF4-FFF2-40B4-BE49-F238E27FC236}">
                  <a16:creationId xmlns:a16="http://schemas.microsoft.com/office/drawing/2014/main" id="{D1E03096-5F56-67CC-80B2-55E8FD2BD906}"/>
                </a:ext>
              </a:extLst>
            </p:cNvPr>
            <p:cNvSpPr txBox="1">
              <a:spLocks noChangeArrowheads="1"/>
            </p:cNvSpPr>
            <p:nvPr/>
          </p:nvSpPr>
          <p:spPr bwMode="auto">
            <a:xfrm>
              <a:off x="5086325" y="3826868"/>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25</a:t>
              </a:r>
              <a:endParaRPr lang="es-CL" altLang="en-US" sz="1350" b="0" dirty="0"/>
            </a:p>
          </p:txBody>
        </p:sp>
        <p:sp>
          <p:nvSpPr>
            <p:cNvPr id="81" name="TextBox 17">
              <a:extLst>
                <a:ext uri="{FF2B5EF4-FFF2-40B4-BE49-F238E27FC236}">
                  <a16:creationId xmlns:a16="http://schemas.microsoft.com/office/drawing/2014/main" id="{0D5E01FB-45ED-BFBB-1941-FA7101115528}"/>
                </a:ext>
              </a:extLst>
            </p:cNvPr>
            <p:cNvSpPr txBox="1">
              <a:spLocks noChangeArrowheads="1"/>
            </p:cNvSpPr>
            <p:nvPr/>
          </p:nvSpPr>
          <p:spPr bwMode="auto">
            <a:xfrm>
              <a:off x="5086325" y="3661707"/>
              <a:ext cx="473206"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a:r>
                <a:rPr lang="en-US" altLang="en-US" sz="1350" b="0" dirty="0"/>
                <a:t>30</a:t>
              </a:r>
              <a:endParaRPr lang="es-CL" altLang="en-US" sz="1350" b="0" dirty="0"/>
            </a:p>
          </p:txBody>
        </p:sp>
        <p:sp>
          <p:nvSpPr>
            <p:cNvPr id="82" name="TextBox 26">
              <a:extLst>
                <a:ext uri="{FF2B5EF4-FFF2-40B4-BE49-F238E27FC236}">
                  <a16:creationId xmlns:a16="http://schemas.microsoft.com/office/drawing/2014/main" id="{983DEB4E-08A2-2B39-8956-79438B618C76}"/>
                </a:ext>
              </a:extLst>
            </p:cNvPr>
            <p:cNvSpPr txBox="1">
              <a:spLocks noChangeArrowheads="1"/>
            </p:cNvSpPr>
            <p:nvPr/>
          </p:nvSpPr>
          <p:spPr bwMode="auto">
            <a:xfrm>
              <a:off x="5535618" y="4898964"/>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18-29</a:t>
              </a:r>
              <a:endParaRPr lang="es-CL" altLang="en-US" sz="1350" b="0" dirty="0"/>
            </a:p>
          </p:txBody>
        </p:sp>
        <p:sp>
          <p:nvSpPr>
            <p:cNvPr id="83" name="TextBox 26">
              <a:extLst>
                <a:ext uri="{FF2B5EF4-FFF2-40B4-BE49-F238E27FC236}">
                  <a16:creationId xmlns:a16="http://schemas.microsoft.com/office/drawing/2014/main" id="{F3B62E57-17AB-99DA-881A-59E2D9F0CDD5}"/>
                </a:ext>
              </a:extLst>
            </p:cNvPr>
            <p:cNvSpPr txBox="1">
              <a:spLocks noChangeArrowheads="1"/>
            </p:cNvSpPr>
            <p:nvPr/>
          </p:nvSpPr>
          <p:spPr bwMode="auto">
            <a:xfrm>
              <a:off x="6015121" y="489759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30-39</a:t>
              </a:r>
              <a:endParaRPr lang="es-CL" altLang="en-US" sz="1350" b="0" dirty="0"/>
            </a:p>
          </p:txBody>
        </p:sp>
        <p:sp>
          <p:nvSpPr>
            <p:cNvPr id="84" name="TextBox 26">
              <a:extLst>
                <a:ext uri="{FF2B5EF4-FFF2-40B4-BE49-F238E27FC236}">
                  <a16:creationId xmlns:a16="http://schemas.microsoft.com/office/drawing/2014/main" id="{A4CB65F3-6873-4AFB-4318-ED473EE767B5}"/>
                </a:ext>
              </a:extLst>
            </p:cNvPr>
            <p:cNvSpPr txBox="1">
              <a:spLocks noChangeArrowheads="1"/>
            </p:cNvSpPr>
            <p:nvPr/>
          </p:nvSpPr>
          <p:spPr bwMode="auto">
            <a:xfrm>
              <a:off x="6502560" y="4898260"/>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40-49</a:t>
              </a:r>
              <a:endParaRPr lang="es-CL" altLang="en-US" sz="1350" b="0" dirty="0"/>
            </a:p>
          </p:txBody>
        </p:sp>
        <p:sp>
          <p:nvSpPr>
            <p:cNvPr id="85" name="TextBox 26">
              <a:extLst>
                <a:ext uri="{FF2B5EF4-FFF2-40B4-BE49-F238E27FC236}">
                  <a16:creationId xmlns:a16="http://schemas.microsoft.com/office/drawing/2014/main" id="{28F5A2A9-3760-C2A1-FAE6-317A4DB49123}"/>
                </a:ext>
              </a:extLst>
            </p:cNvPr>
            <p:cNvSpPr txBox="1">
              <a:spLocks noChangeArrowheads="1"/>
            </p:cNvSpPr>
            <p:nvPr/>
          </p:nvSpPr>
          <p:spPr bwMode="auto">
            <a:xfrm>
              <a:off x="6982063" y="4898260"/>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50-59</a:t>
              </a:r>
              <a:endParaRPr lang="es-CL" altLang="en-US" sz="1350" b="0" dirty="0"/>
            </a:p>
          </p:txBody>
        </p:sp>
        <p:sp>
          <p:nvSpPr>
            <p:cNvPr id="86" name="TextBox 26">
              <a:extLst>
                <a:ext uri="{FF2B5EF4-FFF2-40B4-BE49-F238E27FC236}">
                  <a16:creationId xmlns:a16="http://schemas.microsoft.com/office/drawing/2014/main" id="{6AF31FC8-D393-CF78-E596-4AF4693D14CB}"/>
                </a:ext>
              </a:extLst>
            </p:cNvPr>
            <p:cNvSpPr txBox="1">
              <a:spLocks noChangeArrowheads="1"/>
            </p:cNvSpPr>
            <p:nvPr/>
          </p:nvSpPr>
          <p:spPr bwMode="auto">
            <a:xfrm>
              <a:off x="7469502" y="4891819"/>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60-69</a:t>
              </a:r>
              <a:endParaRPr lang="es-CL" altLang="en-US" sz="1350" b="0" dirty="0"/>
            </a:p>
          </p:txBody>
        </p:sp>
        <p:sp>
          <p:nvSpPr>
            <p:cNvPr id="87" name="TextBox 26">
              <a:extLst>
                <a:ext uri="{FF2B5EF4-FFF2-40B4-BE49-F238E27FC236}">
                  <a16:creationId xmlns:a16="http://schemas.microsoft.com/office/drawing/2014/main" id="{2E9665F8-1079-7330-6A72-84D93B36EB33}"/>
                </a:ext>
              </a:extLst>
            </p:cNvPr>
            <p:cNvSpPr txBox="1">
              <a:spLocks noChangeArrowheads="1"/>
            </p:cNvSpPr>
            <p:nvPr/>
          </p:nvSpPr>
          <p:spPr bwMode="auto">
            <a:xfrm>
              <a:off x="7946831" y="4899693"/>
              <a:ext cx="62709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50" b="0" dirty="0"/>
                <a:t>70-79</a:t>
              </a:r>
              <a:endParaRPr lang="es-CL" altLang="en-US" sz="1350" b="0" dirty="0"/>
            </a:p>
          </p:txBody>
        </p:sp>
        <p:cxnSp>
          <p:nvCxnSpPr>
            <p:cNvPr id="88" name="Straight Connector 87">
              <a:extLst>
                <a:ext uri="{FF2B5EF4-FFF2-40B4-BE49-F238E27FC236}">
                  <a16:creationId xmlns:a16="http://schemas.microsoft.com/office/drawing/2014/main" id="{ED6586DD-C20F-B258-03F7-3034ECA4991A}"/>
                </a:ext>
              </a:extLst>
            </p:cNvPr>
            <p:cNvCxnSpPr>
              <a:cxnSpLocks/>
            </p:cNvCxnSpPr>
            <p:nvPr/>
          </p:nvCxnSpPr>
          <p:spPr bwMode="auto">
            <a:xfrm rot="10800000" flipH="1">
              <a:off x="5845129" y="4885390"/>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6E6D600-4971-E2E7-2759-89422CEFADDA}"/>
                </a:ext>
              </a:extLst>
            </p:cNvPr>
            <p:cNvCxnSpPr>
              <a:cxnSpLocks/>
            </p:cNvCxnSpPr>
            <p:nvPr/>
          </p:nvCxnSpPr>
          <p:spPr bwMode="auto">
            <a:xfrm rot="10800000" flipH="1">
              <a:off x="6328668" y="4895783"/>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D431420D-5B21-149B-0F4F-8576B2062C05}"/>
                </a:ext>
              </a:extLst>
            </p:cNvPr>
            <p:cNvCxnSpPr>
              <a:cxnSpLocks/>
            </p:cNvCxnSpPr>
            <p:nvPr/>
          </p:nvCxnSpPr>
          <p:spPr bwMode="auto">
            <a:xfrm rot="10800000" flipH="1">
              <a:off x="6811052" y="4902205"/>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2B8DE731-0B9A-A9C8-C11A-0076DE22B8EA}"/>
                </a:ext>
              </a:extLst>
            </p:cNvPr>
            <p:cNvCxnSpPr>
              <a:cxnSpLocks/>
            </p:cNvCxnSpPr>
            <p:nvPr/>
          </p:nvCxnSpPr>
          <p:spPr bwMode="auto">
            <a:xfrm rot="10800000" flipH="1">
              <a:off x="7292389" y="4902204"/>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8E362E4C-AD53-EBF0-1980-ED1328BED596}"/>
                </a:ext>
              </a:extLst>
            </p:cNvPr>
            <p:cNvCxnSpPr>
              <a:cxnSpLocks/>
            </p:cNvCxnSpPr>
            <p:nvPr/>
          </p:nvCxnSpPr>
          <p:spPr bwMode="auto">
            <a:xfrm rot="10800000" flipH="1">
              <a:off x="7779828" y="4908801"/>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F0FC8647-711A-3FC1-2B1F-CE7E76BBA162}"/>
                </a:ext>
              </a:extLst>
            </p:cNvPr>
            <p:cNvCxnSpPr>
              <a:cxnSpLocks/>
            </p:cNvCxnSpPr>
            <p:nvPr/>
          </p:nvCxnSpPr>
          <p:spPr bwMode="auto">
            <a:xfrm rot="10800000" flipH="1">
              <a:off x="8260378" y="4908801"/>
              <a:ext cx="0" cy="476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Freeform 93">
              <a:extLst>
                <a:ext uri="{FF2B5EF4-FFF2-40B4-BE49-F238E27FC236}">
                  <a16:creationId xmlns:a16="http://schemas.microsoft.com/office/drawing/2014/main" id="{51B76888-D35F-C56F-987B-EBC7484CD3B4}"/>
                </a:ext>
              </a:extLst>
            </p:cNvPr>
            <p:cNvSpPr/>
            <p:nvPr/>
          </p:nvSpPr>
          <p:spPr>
            <a:xfrm>
              <a:off x="5842000" y="3722154"/>
              <a:ext cx="2400300" cy="1035050"/>
            </a:xfrm>
            <a:custGeom>
              <a:avLst/>
              <a:gdLst>
                <a:gd name="connsiteX0" fmla="*/ 0 w 2400300"/>
                <a:gd name="connsiteY0" fmla="*/ 1012825 h 1035050"/>
                <a:gd name="connsiteX1" fmla="*/ 488950 w 2400300"/>
                <a:gd name="connsiteY1" fmla="*/ 1035050 h 1035050"/>
                <a:gd name="connsiteX2" fmla="*/ 955675 w 2400300"/>
                <a:gd name="connsiteY2" fmla="*/ 1025525 h 1035050"/>
                <a:gd name="connsiteX3" fmla="*/ 1447800 w 2400300"/>
                <a:gd name="connsiteY3" fmla="*/ 1000125 h 1035050"/>
                <a:gd name="connsiteX4" fmla="*/ 1920875 w 2400300"/>
                <a:gd name="connsiteY4" fmla="*/ 492125 h 1035050"/>
                <a:gd name="connsiteX5" fmla="*/ 2400300 w 2400300"/>
                <a:gd name="connsiteY5" fmla="*/ 0 h 1035050"/>
                <a:gd name="connsiteX6" fmla="*/ 2400300 w 2400300"/>
                <a:gd name="connsiteY6" fmla="*/ 0 h 1035050"/>
                <a:gd name="connsiteX7" fmla="*/ 2400300 w 2400300"/>
                <a:gd name="connsiteY7" fmla="*/ 3175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300" h="1035050">
                  <a:moveTo>
                    <a:pt x="0" y="1012825"/>
                  </a:moveTo>
                  <a:lnTo>
                    <a:pt x="488950" y="1035050"/>
                  </a:lnTo>
                  <a:lnTo>
                    <a:pt x="955675" y="1025525"/>
                  </a:lnTo>
                  <a:lnTo>
                    <a:pt x="1447800" y="1000125"/>
                  </a:lnTo>
                  <a:lnTo>
                    <a:pt x="1920875" y="492125"/>
                  </a:lnTo>
                  <a:lnTo>
                    <a:pt x="2400300" y="0"/>
                  </a:lnTo>
                  <a:lnTo>
                    <a:pt x="2400300" y="0"/>
                  </a:lnTo>
                  <a:lnTo>
                    <a:pt x="2400300" y="3175"/>
                  </a:lnTo>
                </a:path>
              </a:pathLst>
            </a:cu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BA9187B-3AC6-B891-B79A-536603719231}"/>
                </a:ext>
              </a:extLst>
            </p:cNvPr>
            <p:cNvSpPr>
              <a:spLocks noChangeArrowheads="1"/>
            </p:cNvSpPr>
            <p:nvPr/>
          </p:nvSpPr>
          <p:spPr bwMode="auto">
            <a:xfrm>
              <a:off x="5784337" y="4701915"/>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96" name="Rectangle 95">
              <a:extLst>
                <a:ext uri="{FF2B5EF4-FFF2-40B4-BE49-F238E27FC236}">
                  <a16:creationId xmlns:a16="http://schemas.microsoft.com/office/drawing/2014/main" id="{E96B2430-7312-C54D-1DB6-6C37DDFA3F97}"/>
                </a:ext>
              </a:extLst>
            </p:cNvPr>
            <p:cNvSpPr>
              <a:spLocks noChangeArrowheads="1"/>
            </p:cNvSpPr>
            <p:nvPr/>
          </p:nvSpPr>
          <p:spPr bwMode="auto">
            <a:xfrm>
              <a:off x="6273899" y="4726548"/>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97" name="Rectangle 96">
              <a:extLst>
                <a:ext uri="{FF2B5EF4-FFF2-40B4-BE49-F238E27FC236}">
                  <a16:creationId xmlns:a16="http://schemas.microsoft.com/office/drawing/2014/main" id="{8659BD43-9A75-472E-228D-573B10EEC1B0}"/>
                </a:ext>
              </a:extLst>
            </p:cNvPr>
            <p:cNvSpPr>
              <a:spLocks noChangeArrowheads="1"/>
            </p:cNvSpPr>
            <p:nvPr/>
          </p:nvSpPr>
          <p:spPr bwMode="auto">
            <a:xfrm>
              <a:off x="6763461" y="4701915"/>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98" name="Rectangle 97">
              <a:extLst>
                <a:ext uri="{FF2B5EF4-FFF2-40B4-BE49-F238E27FC236}">
                  <a16:creationId xmlns:a16="http://schemas.microsoft.com/office/drawing/2014/main" id="{6994E294-F159-4CB9-B1C5-B19939815F57}"/>
                </a:ext>
              </a:extLst>
            </p:cNvPr>
            <p:cNvSpPr>
              <a:spLocks noChangeArrowheads="1"/>
            </p:cNvSpPr>
            <p:nvPr/>
          </p:nvSpPr>
          <p:spPr bwMode="auto">
            <a:xfrm>
              <a:off x="7253023" y="4687078"/>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99" name="Rectangle 98">
              <a:extLst>
                <a:ext uri="{FF2B5EF4-FFF2-40B4-BE49-F238E27FC236}">
                  <a16:creationId xmlns:a16="http://schemas.microsoft.com/office/drawing/2014/main" id="{597BFD1C-7C56-321A-6719-446813236041}"/>
                </a:ext>
              </a:extLst>
            </p:cNvPr>
            <p:cNvSpPr>
              <a:spLocks noChangeArrowheads="1"/>
            </p:cNvSpPr>
            <p:nvPr/>
          </p:nvSpPr>
          <p:spPr bwMode="auto">
            <a:xfrm>
              <a:off x="7725059" y="4166370"/>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100" name="Rectangle 99">
              <a:extLst>
                <a:ext uri="{FF2B5EF4-FFF2-40B4-BE49-F238E27FC236}">
                  <a16:creationId xmlns:a16="http://schemas.microsoft.com/office/drawing/2014/main" id="{5C0D7772-D118-7031-1145-D7C9570D74B3}"/>
                </a:ext>
              </a:extLst>
            </p:cNvPr>
            <p:cNvSpPr>
              <a:spLocks noChangeArrowheads="1"/>
            </p:cNvSpPr>
            <p:nvPr/>
          </p:nvSpPr>
          <p:spPr bwMode="auto">
            <a:xfrm>
              <a:off x="8205609" y="3677006"/>
              <a:ext cx="109538" cy="109538"/>
            </a:xfrm>
            <a:prstGeom prst="rect">
              <a:avLst/>
            </a:prstGeom>
            <a:solidFill>
              <a:schemeClr val="accent3"/>
            </a:solidFill>
            <a:ln>
              <a:noFill/>
            </a:ln>
            <a:effectLst/>
          </p:spPr>
          <p:txBody>
            <a:bodyPr anchor="ctr"/>
            <a:lstStyle/>
            <a:p>
              <a:pPr algn="ctr">
                <a:defRPr/>
              </a:pPr>
              <a:endParaRPr lang="es-CL" sz="1350" dirty="0">
                <a:solidFill>
                  <a:schemeClr val="lt1"/>
                </a:solidFill>
              </a:endParaRPr>
            </a:p>
          </p:txBody>
        </p:sp>
        <p:sp>
          <p:nvSpPr>
            <p:cNvPr id="101" name="Freeform 100">
              <a:extLst>
                <a:ext uri="{FF2B5EF4-FFF2-40B4-BE49-F238E27FC236}">
                  <a16:creationId xmlns:a16="http://schemas.microsoft.com/office/drawing/2014/main" id="{EC0E9794-4DBB-DE77-B36D-744D9B85305D}"/>
                </a:ext>
              </a:extLst>
            </p:cNvPr>
            <p:cNvSpPr/>
            <p:nvPr/>
          </p:nvSpPr>
          <p:spPr>
            <a:xfrm>
              <a:off x="5846367" y="4015418"/>
              <a:ext cx="2399783" cy="831649"/>
            </a:xfrm>
            <a:custGeom>
              <a:avLst/>
              <a:gdLst>
                <a:gd name="connsiteX0" fmla="*/ 0 w 2399783"/>
                <a:gd name="connsiteY0" fmla="*/ 831649 h 831649"/>
                <a:gd name="connsiteX1" fmla="*/ 488232 w 2399783"/>
                <a:gd name="connsiteY1" fmla="*/ 823373 h 831649"/>
                <a:gd name="connsiteX2" fmla="*/ 976464 w 2399783"/>
                <a:gd name="connsiteY2" fmla="*/ 802686 h 831649"/>
                <a:gd name="connsiteX3" fmla="*/ 1464695 w 2399783"/>
                <a:gd name="connsiteY3" fmla="*/ 649596 h 831649"/>
                <a:gd name="connsiteX4" fmla="*/ 1940514 w 2399783"/>
                <a:gd name="connsiteY4" fmla="*/ 422030 h 831649"/>
                <a:gd name="connsiteX5" fmla="*/ 2399783 w 2399783"/>
                <a:gd name="connsiteY5" fmla="*/ 0 h 831649"/>
                <a:gd name="connsiteX6" fmla="*/ 2399783 w 2399783"/>
                <a:gd name="connsiteY6" fmla="*/ 0 h 83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9783" h="831649">
                  <a:moveTo>
                    <a:pt x="0" y="831649"/>
                  </a:moveTo>
                  <a:lnTo>
                    <a:pt x="488232" y="823373"/>
                  </a:lnTo>
                  <a:lnTo>
                    <a:pt x="976464" y="802686"/>
                  </a:lnTo>
                  <a:lnTo>
                    <a:pt x="1464695" y="649596"/>
                  </a:lnTo>
                  <a:lnTo>
                    <a:pt x="1940514" y="422030"/>
                  </a:lnTo>
                  <a:lnTo>
                    <a:pt x="2399783" y="0"/>
                  </a:lnTo>
                  <a:lnTo>
                    <a:pt x="2399783" y="0"/>
                  </a:lnTo>
                </a:path>
              </a:pathLst>
            </a:cu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727D34D6-196E-50D0-6DD7-61982ED39E97}"/>
                </a:ext>
              </a:extLst>
            </p:cNvPr>
            <p:cNvSpPr>
              <a:spLocks noChangeArrowheads="1"/>
            </p:cNvSpPr>
            <p:nvPr/>
          </p:nvSpPr>
          <p:spPr bwMode="auto">
            <a:xfrm>
              <a:off x="5790080" y="4790308"/>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3" name="Diamond 102">
              <a:extLst>
                <a:ext uri="{FF2B5EF4-FFF2-40B4-BE49-F238E27FC236}">
                  <a16:creationId xmlns:a16="http://schemas.microsoft.com/office/drawing/2014/main" id="{1AC80ADC-7BDB-B808-7BE1-95A57025E8AF}"/>
                </a:ext>
              </a:extLst>
            </p:cNvPr>
            <p:cNvSpPr>
              <a:spLocks noChangeArrowheads="1"/>
            </p:cNvSpPr>
            <p:nvPr/>
          </p:nvSpPr>
          <p:spPr bwMode="auto">
            <a:xfrm>
              <a:off x="6275023" y="4778379"/>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4" name="Diamond 103">
              <a:extLst>
                <a:ext uri="{FF2B5EF4-FFF2-40B4-BE49-F238E27FC236}">
                  <a16:creationId xmlns:a16="http://schemas.microsoft.com/office/drawing/2014/main" id="{A802DFDE-0F35-13F9-62E6-02B80F2BE2EE}"/>
                </a:ext>
              </a:extLst>
            </p:cNvPr>
            <p:cNvSpPr>
              <a:spLocks noChangeArrowheads="1"/>
            </p:cNvSpPr>
            <p:nvPr/>
          </p:nvSpPr>
          <p:spPr bwMode="auto">
            <a:xfrm>
              <a:off x="6755613" y="4760941"/>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5" name="Diamond 104">
              <a:extLst>
                <a:ext uri="{FF2B5EF4-FFF2-40B4-BE49-F238E27FC236}">
                  <a16:creationId xmlns:a16="http://schemas.microsoft.com/office/drawing/2014/main" id="{6E4FE416-C071-D822-33C0-BC107F719BF2}"/>
                </a:ext>
              </a:extLst>
            </p:cNvPr>
            <p:cNvSpPr>
              <a:spLocks noChangeArrowheads="1"/>
            </p:cNvSpPr>
            <p:nvPr/>
          </p:nvSpPr>
          <p:spPr bwMode="auto">
            <a:xfrm>
              <a:off x="7240740" y="4602723"/>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6" name="Diamond 105">
              <a:extLst>
                <a:ext uri="{FF2B5EF4-FFF2-40B4-BE49-F238E27FC236}">
                  <a16:creationId xmlns:a16="http://schemas.microsoft.com/office/drawing/2014/main" id="{CD544C88-3F6A-7DDD-09F5-9AA85FC4D8D0}"/>
                </a:ext>
              </a:extLst>
            </p:cNvPr>
            <p:cNvSpPr>
              <a:spLocks noChangeArrowheads="1"/>
            </p:cNvSpPr>
            <p:nvPr/>
          </p:nvSpPr>
          <p:spPr bwMode="auto">
            <a:xfrm>
              <a:off x="7711994" y="4387388"/>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7" name="Diamond 106">
              <a:extLst>
                <a:ext uri="{FF2B5EF4-FFF2-40B4-BE49-F238E27FC236}">
                  <a16:creationId xmlns:a16="http://schemas.microsoft.com/office/drawing/2014/main" id="{70F5ABF2-36C2-69B3-8ACC-1C3DD695E744}"/>
                </a:ext>
              </a:extLst>
            </p:cNvPr>
            <p:cNvSpPr>
              <a:spLocks noChangeArrowheads="1"/>
            </p:cNvSpPr>
            <p:nvPr/>
          </p:nvSpPr>
          <p:spPr bwMode="auto">
            <a:xfrm>
              <a:off x="8174762" y="3979995"/>
              <a:ext cx="123825" cy="123825"/>
            </a:xfrm>
            <a:prstGeom prst="diamond">
              <a:avLst/>
            </a:prstGeom>
            <a:solidFill>
              <a:schemeClr val="accent2"/>
            </a:solidFill>
            <a:ln>
              <a:noFill/>
            </a:ln>
            <a:effectLst>
              <a:outerShdw blurRad="40000" dist="23000" dir="5400000" rotWithShape="0">
                <a:srgbClr val="808080">
                  <a:alpha val="34998"/>
                </a:srgbClr>
              </a:outerShdw>
            </a:effectLst>
          </p:spPr>
          <p:txBody>
            <a:bodyPr anchor="ctr"/>
            <a:lstStyle/>
            <a:p>
              <a:pPr algn="ctr">
                <a:defRPr/>
              </a:pPr>
              <a:endParaRPr lang="es-CL" sz="1350" dirty="0">
                <a:solidFill>
                  <a:schemeClr val="lt1"/>
                </a:solidFill>
              </a:endParaRPr>
            </a:p>
          </p:txBody>
        </p:sp>
        <p:sp>
          <p:nvSpPr>
            <p:cNvPr id="108" name="TextBox 107">
              <a:extLst>
                <a:ext uri="{FF2B5EF4-FFF2-40B4-BE49-F238E27FC236}">
                  <a16:creationId xmlns:a16="http://schemas.microsoft.com/office/drawing/2014/main" id="{FA08AB98-63EF-7B76-E274-72C6DFBB55EB}"/>
                </a:ext>
              </a:extLst>
            </p:cNvPr>
            <p:cNvSpPr txBox="1"/>
            <p:nvPr/>
          </p:nvSpPr>
          <p:spPr>
            <a:xfrm>
              <a:off x="5698281" y="4297702"/>
              <a:ext cx="300082" cy="369332"/>
            </a:xfrm>
            <a:prstGeom prst="rect">
              <a:avLst/>
            </a:prstGeom>
            <a:noFill/>
          </p:spPr>
          <p:txBody>
            <a:bodyPr wrap="none" rtlCol="0">
              <a:spAutoFit/>
            </a:bodyPr>
            <a:lstStyle/>
            <a:p>
              <a:r>
                <a:rPr lang="en-US" dirty="0"/>
                <a:t>*</a:t>
              </a:r>
            </a:p>
          </p:txBody>
        </p:sp>
      </p:grpSp>
    </p:spTree>
    <p:extLst>
      <p:ext uri="{BB962C8B-B14F-4D97-AF65-F5344CB8AC3E}">
        <p14:creationId xmlns:p14="http://schemas.microsoft.com/office/powerpoint/2010/main" val="3546768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lice">
  <a:themeElements>
    <a:clrScheme name="DGHI Templat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89CA2"/>
      </a:accent4>
      <a:accent5>
        <a:srgbClr val="05686C"/>
      </a:accent5>
      <a:accent6>
        <a:srgbClr val="05686C"/>
      </a:accent6>
      <a:hlink>
        <a:srgbClr val="85DFD0"/>
      </a:hlink>
      <a:folHlink>
        <a:srgbClr val="3ECCB4"/>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TEMPLATE-DGHI-branded-ForFaculty-widescreen.pptx" id="{C3C59160-C460-4CA4-B30F-B706686B5F53}" vid="{65F7847A-A53B-44A9-9E5C-A172D7A05195}"/>
    </a:ext>
  </a:extLst>
</a:theme>
</file>

<file path=ppt/theme/theme2.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TEMPLATE-DGHI-Branded-widescreen</Template>
  <TotalTime>8142</TotalTime>
  <Words>8029</Words>
  <Application>Microsoft Office PowerPoint</Application>
  <PresentationFormat>Widescreen</PresentationFormat>
  <Paragraphs>1942</Paragraphs>
  <Slides>83</Slides>
  <Notes>30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83</vt:i4>
      </vt:variant>
    </vt:vector>
  </HeadingPairs>
  <TitlesOfParts>
    <vt:vector size="99" baseType="lpstr">
      <vt:lpstr>ＭＳ Ｐゴシック</vt:lpstr>
      <vt:lpstr>ＭＳ Ｐゴシック</vt:lpstr>
      <vt:lpstr>Arial</vt:lpstr>
      <vt:lpstr>Calibri</vt:lpstr>
      <vt:lpstr>Century Gothic</vt:lpstr>
      <vt:lpstr>Guardian TextSans Web</vt:lpstr>
      <vt:lpstr>ITC Avant Garde Std Bk</vt:lpstr>
      <vt:lpstr>STIXGeneral-Regular</vt:lpstr>
      <vt:lpstr>System Font Regular</vt:lpstr>
      <vt:lpstr>Verdana</vt:lpstr>
      <vt:lpstr>Wingdings</vt:lpstr>
      <vt:lpstr>Wingdings 3</vt:lpstr>
      <vt:lpstr>Work Sans Medium</vt:lpstr>
      <vt:lpstr>Slice</vt:lpstr>
      <vt:lpstr>AETC-BLANK-MASTER</vt:lpstr>
      <vt:lpstr>Content slide master</vt:lpstr>
      <vt:lpstr>current Advances in The global burden and treatment of cardiovascular diseases in hiv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MATEC Resources</vt:lpstr>
    </vt:vector>
  </TitlesOfParts>
  <Company>Duke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 Stutts</dc:creator>
  <cp:lastModifiedBy>Minerva Layug-Gomez</cp:lastModifiedBy>
  <cp:revision>193</cp:revision>
  <dcterms:created xsi:type="dcterms:W3CDTF">2022-10-28T14:10:35Z</dcterms:created>
  <dcterms:modified xsi:type="dcterms:W3CDTF">2024-03-18T19:54:44Z</dcterms:modified>
</cp:coreProperties>
</file>