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62"/>
  </p:notesMasterIdLst>
  <p:handoutMasterIdLst>
    <p:handoutMasterId r:id="rId63"/>
  </p:handoutMasterIdLst>
  <p:sldIdLst>
    <p:sldId id="542" r:id="rId5"/>
    <p:sldId id="393" r:id="rId6"/>
    <p:sldId id="381" r:id="rId7"/>
    <p:sldId id="557" r:id="rId8"/>
    <p:sldId id="549" r:id="rId9"/>
    <p:sldId id="547" r:id="rId10"/>
    <p:sldId id="559" r:id="rId11"/>
    <p:sldId id="598" r:id="rId12"/>
    <p:sldId id="551" r:id="rId13"/>
    <p:sldId id="552" r:id="rId14"/>
    <p:sldId id="560" r:id="rId15"/>
    <p:sldId id="562" r:id="rId16"/>
    <p:sldId id="561" r:id="rId17"/>
    <p:sldId id="563" r:id="rId18"/>
    <p:sldId id="565" r:id="rId19"/>
    <p:sldId id="566" r:id="rId20"/>
    <p:sldId id="564" r:id="rId21"/>
    <p:sldId id="567" r:id="rId22"/>
    <p:sldId id="570" r:id="rId23"/>
    <p:sldId id="572" r:id="rId24"/>
    <p:sldId id="569" r:id="rId25"/>
    <p:sldId id="571" r:id="rId26"/>
    <p:sldId id="573" r:id="rId27"/>
    <p:sldId id="574" r:id="rId28"/>
    <p:sldId id="575" r:id="rId29"/>
    <p:sldId id="603" r:id="rId30"/>
    <p:sldId id="595" r:id="rId31"/>
    <p:sldId id="601" r:id="rId32"/>
    <p:sldId id="576" r:id="rId33"/>
    <p:sldId id="577" r:id="rId34"/>
    <p:sldId id="596" r:id="rId35"/>
    <p:sldId id="578" r:id="rId36"/>
    <p:sldId id="579" r:id="rId37"/>
    <p:sldId id="580" r:id="rId38"/>
    <p:sldId id="581" r:id="rId39"/>
    <p:sldId id="582" r:id="rId40"/>
    <p:sldId id="583" r:id="rId41"/>
    <p:sldId id="584" r:id="rId42"/>
    <p:sldId id="604" r:id="rId43"/>
    <p:sldId id="597" r:id="rId44"/>
    <p:sldId id="585" r:id="rId45"/>
    <p:sldId id="586" r:id="rId46"/>
    <p:sldId id="605" r:id="rId47"/>
    <p:sldId id="587" r:id="rId48"/>
    <p:sldId id="588" r:id="rId49"/>
    <p:sldId id="589" r:id="rId50"/>
    <p:sldId id="599" r:id="rId51"/>
    <p:sldId id="590" r:id="rId52"/>
    <p:sldId id="591" r:id="rId53"/>
    <p:sldId id="592" r:id="rId54"/>
    <p:sldId id="593" r:id="rId55"/>
    <p:sldId id="594" r:id="rId56"/>
    <p:sldId id="600" r:id="rId57"/>
    <p:sldId id="555" r:id="rId58"/>
    <p:sldId id="299" r:id="rId59"/>
    <p:sldId id="389" r:id="rId60"/>
    <p:sldId id="550" r:id="rId61"/>
  </p:sldIdLst>
  <p:sldSz cx="9144000" cy="5143500" type="screen16x9"/>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47"/>
            <p14:sldId id="559"/>
            <p14:sldId id="598"/>
            <p14:sldId id="551"/>
            <p14:sldId id="552"/>
            <p14:sldId id="560"/>
            <p14:sldId id="562"/>
            <p14:sldId id="561"/>
            <p14:sldId id="563"/>
            <p14:sldId id="565"/>
            <p14:sldId id="566"/>
            <p14:sldId id="564"/>
            <p14:sldId id="567"/>
            <p14:sldId id="570"/>
            <p14:sldId id="572"/>
            <p14:sldId id="569"/>
            <p14:sldId id="571"/>
            <p14:sldId id="573"/>
            <p14:sldId id="574"/>
            <p14:sldId id="575"/>
            <p14:sldId id="603"/>
            <p14:sldId id="595"/>
            <p14:sldId id="601"/>
            <p14:sldId id="576"/>
            <p14:sldId id="577"/>
            <p14:sldId id="596"/>
            <p14:sldId id="578"/>
            <p14:sldId id="579"/>
            <p14:sldId id="580"/>
            <p14:sldId id="581"/>
            <p14:sldId id="582"/>
            <p14:sldId id="583"/>
            <p14:sldId id="584"/>
            <p14:sldId id="604"/>
            <p14:sldId id="597"/>
            <p14:sldId id="585"/>
            <p14:sldId id="586"/>
            <p14:sldId id="605"/>
            <p14:sldId id="587"/>
            <p14:sldId id="588"/>
            <p14:sldId id="589"/>
            <p14:sldId id="599"/>
            <p14:sldId id="590"/>
            <p14:sldId id="591"/>
            <p14:sldId id="592"/>
            <p14:sldId id="593"/>
            <p14:sldId id="594"/>
            <p14:sldId id="600"/>
            <p14:sldId id="555"/>
            <p14:sldId id="299"/>
            <p14:sldId id="38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538" autoAdjust="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3/19/2024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3/19/2024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a:t>
            </a:r>
            <a:r>
              <a:rPr lang="en-US" baseline="0" dirty="0"/>
              <a:t> 1/23/24</a:t>
            </a:r>
            <a:endParaRPr lang="en-US" dirty="0"/>
          </a:p>
          <a:p>
            <a:r>
              <a:rPr lang="en-US" dirty="0"/>
              <a:t>Target participants: prescribing providers and trainees in the HIV clinic setting</a:t>
            </a:r>
          </a:p>
          <a:p>
            <a:r>
              <a:rPr lang="en-US" dirty="0"/>
              <a:t>Submitted HRSA/SCAETC</a:t>
            </a:r>
            <a:r>
              <a:rPr lang="en-US" baseline="0" dirty="0"/>
              <a:t> CO: 2/21/24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TIX-Regular"/>
              </a:rPr>
              <a:t>- </a:t>
            </a:r>
            <a:r>
              <a:rPr lang="en-US" sz="1800" b="0" i="0" u="none" strike="noStrike" baseline="0" dirty="0">
                <a:latin typeface="STIX-Regular"/>
              </a:rPr>
              <a:t>At week 48, LA-CAB/RPV was non-inferior to oral DTG/ABC/3TC for maintenance of virologic suppression after oral induction.</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217883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Inclusion criteria: 18 years or older, uninterrupted oral regimen for 6 months, HIV-1 RNA &lt; 50 copies/mL at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STIX-Regular"/>
              </a:rPr>
              <a:t>- At enrollment, participants were required to have a HIV-1 RNA level &lt; 50 copies/mL for at least 6 months on a three-drug oral regimen (two NRTIs plus a third agent [INSTI, NNRTI,</a:t>
            </a:r>
          </a:p>
          <a:p>
            <a:pPr algn="l"/>
            <a:r>
              <a:rPr lang="en-US" sz="1800" b="0" i="0" u="none" strike="noStrike" baseline="0" dirty="0">
                <a:latin typeface="STIX-Regular"/>
              </a:rPr>
              <a:t>boosted protease inhibitor, or </a:t>
            </a:r>
            <a:r>
              <a:rPr lang="en-US" sz="1800" b="0" i="0" u="none" strike="noStrike" baseline="0" dirty="0" err="1">
                <a:latin typeface="STIX-Regular"/>
              </a:rPr>
              <a:t>unboosted</a:t>
            </a:r>
            <a:r>
              <a:rPr lang="en-US" sz="1800" b="0" i="0" u="none" strike="noStrike" baseline="0" dirty="0">
                <a:latin typeface="STIX-Regular"/>
              </a:rPr>
              <a:t> atazanavir]). After a 4-week oral lead-in period (oral CAB + oral RPV), patients randomized to the injection group received monthly LACAB/RPV.</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150914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At 48 weeks, monthly LA-CAB/RPV was noninferior to standard oral regimens for maintenance of virologic suppression.</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175904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Inclusion criteria</a:t>
            </a:r>
            <a:r>
              <a:rPr lang="en-US" dirty="0"/>
              <a:t>: 18 years or older; uninterrupted oral regimen for 6 months or participants transitioned from ATLAS trial; HIV-1 RNA &lt; 50 copies/mL at screening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395848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STIX-Regular"/>
              </a:rPr>
              <a:t>At 48 weeks, LA-CAB/RPV dosed every 8 weeks was non-inferior to every 4-week dosing for maintaining viral suppression.</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180804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 years or older; receiving BIC/FTC/TAF with HIV-1 RNA &lt; 50 for ≥ 6 months prior to and at screening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371766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Excluding ISRs, drug-related serious adverse events</a:t>
            </a:r>
          </a:p>
          <a:p>
            <a:pPr algn="l"/>
            <a:r>
              <a:rPr lang="en-US" sz="1800" b="0" i="0" u="none" strike="noStrike" baseline="0" dirty="0">
                <a:latin typeface="STIX-Regular"/>
              </a:rPr>
              <a:t>were similar in the injection and oral therapy groups, occurring</a:t>
            </a:r>
          </a:p>
          <a:p>
            <a:pPr algn="l"/>
            <a:r>
              <a:rPr lang="en-US" sz="1800" b="0" i="0" u="none" strike="noStrike" baseline="0" dirty="0">
                <a:latin typeface="STIX-Regular"/>
              </a:rPr>
              <a:t>in &lt; 1 % of participants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28591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152-week ATLAS-2M results, 6/14 (43%) participants with confirmed virologic failure had two or more risk factors at baseline (proviral RPV RAMs, HIV-1 subtype A6/A1c, and BMI &gt; 30 kg/m2)</a:t>
            </a:r>
          </a:p>
          <a:p>
            <a:pPr algn="l"/>
            <a:r>
              <a:rPr lang="en-US" sz="1800" b="0" i="0" u="none" strike="noStrike" baseline="0" dirty="0">
                <a:latin typeface="STIX-Regular"/>
              </a:rPr>
              <a:t>Obesity may</a:t>
            </a:r>
          </a:p>
          <a:p>
            <a:pPr algn="l"/>
            <a:r>
              <a:rPr lang="en-US" sz="1800" b="0" i="0" u="none" strike="noStrike" baseline="0" dirty="0">
                <a:latin typeface="STIX-Regular"/>
              </a:rPr>
              <a:t>cause inadvertent subcutaneous drug administration using the provided 1.5-inch needle, leading to inadequate absorption</a:t>
            </a:r>
          </a:p>
          <a:p>
            <a:pPr algn="l"/>
            <a:r>
              <a:rPr lang="en-US" sz="1800" b="0" i="0" u="none" strike="noStrike" baseline="0" dirty="0">
                <a:latin typeface="STIX-Regular"/>
              </a:rPr>
              <a:t>and drug distribution</a:t>
            </a:r>
            <a:endParaRPr lang="en-US" dirty="0"/>
          </a:p>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a:p>
        </p:txBody>
      </p:sp>
    </p:spTree>
    <p:extLst>
      <p:ext uri="{BB962C8B-B14F-4D97-AF65-F5344CB8AC3E}">
        <p14:creationId xmlns:p14="http://schemas.microsoft.com/office/powerpoint/2010/main" val="232987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plasma concentrations of cabotegravir following single dose IM injections in healthy adults. The red line is the PA-IC90.</a:t>
            </a:r>
          </a:p>
          <a:p>
            <a:r>
              <a:rPr lang="en-US" dirty="0"/>
              <a:t>With different doses of IM cabotegravir, you have varying plasma concentrations. Notice that the plasma concentrations remain above the PA-IC90 for many weeks after a single injection</a:t>
            </a:r>
          </a:p>
          <a:p>
            <a:r>
              <a:rPr lang="en-US" dirty="0"/>
              <a:t>IC90 is the concentration of drug required for 90% inhibition of HIV replication</a:t>
            </a:r>
          </a:p>
          <a:p>
            <a:r>
              <a:rPr lang="en-US" dirty="0"/>
              <a:t>Because cabotegravir and rilpivirine are highly protein bound, higher concentrations are needed to overcome protein binding</a:t>
            </a:r>
          </a:p>
          <a:p>
            <a:r>
              <a:rPr lang="en-US" dirty="0"/>
              <a:t>The IC90 is adjusted by a protein bound correction factor</a:t>
            </a:r>
          </a:p>
          <a:p>
            <a:endParaRPr lang="en-US" dirty="0"/>
          </a:p>
          <a:p>
            <a:r>
              <a:rPr lang="en-US" dirty="0"/>
              <a:t>FIGURE 1. Long-acting cabotegravir pharmacokinetics following single-dose administration in healthy adult individuals. Mean cabotegravir plasma concentration–time profiles following a single long-acting intramuscular (gluteal) or subcutaneous (abdominal) injection in healthy volunteers. The dotted line represents the PA-IC90. The black dashed line represents 4PAIC90. 4PA-IC90, four times the PA-IC90; PA-IC90, protein-adjusted concentration required for 90% viral inhibition. A</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a:p>
        </p:txBody>
      </p:sp>
    </p:spTree>
    <p:extLst>
      <p:ext uri="{BB962C8B-B14F-4D97-AF65-F5344CB8AC3E}">
        <p14:creationId xmlns:p14="http://schemas.microsoft.com/office/powerpoint/2010/main" val="3383244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long half-life of long-acting CAB and RPV, plasma concentrations remain above the protein-adjusted concentration required for 90% inhibition (PA-IC90) for many weeks following a single IM injection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decrease the risk associated with reduced drug exposure, patients with injection visits delayed by more than 7 days should receive oral bridging therapy</a:t>
            </a:r>
          </a:p>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131333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51FC-1572-D037-F97A-8F38AAB47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118AB-EEF4-3E46-3606-F183F3A9A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ABF38-D788-00AA-61E3-B218C06C55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long half-life of long-acting CAB and RPV, plasma concentrations remain above the protein-adjusted concentration required for 90% inhibition (PA-IC90) for many weeks following a single IM injection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decrease the risk associated with reduced drug exposure, patients with injection visits delayed by more than 7 days should receive oral bridging therapy</a:t>
            </a:r>
          </a:p>
          <a:p>
            <a:pPr algn="l"/>
            <a:endParaRPr lang="en-US" dirty="0"/>
          </a:p>
        </p:txBody>
      </p:sp>
      <p:sp>
        <p:nvSpPr>
          <p:cNvPr id="4" name="Slide Number Placeholder 3">
            <a:extLst>
              <a:ext uri="{FF2B5EF4-FFF2-40B4-BE49-F238E27FC236}">
                <a16:creationId xmlns:a16="http://schemas.microsoft.com/office/drawing/2014/main" id="{60A970C2-FCB5-2CCF-BFBA-0D50DCC279CD}"/>
              </a:ext>
            </a:extLst>
          </p:cNvPr>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360354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a:p>
        </p:txBody>
      </p:sp>
    </p:spTree>
    <p:extLst>
      <p:ext uri="{BB962C8B-B14F-4D97-AF65-F5344CB8AC3E}">
        <p14:creationId xmlns:p14="http://schemas.microsoft.com/office/powerpoint/2010/main" val="195359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and C</a:t>
            </a:r>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a:p>
        </p:txBody>
      </p:sp>
    </p:spTree>
    <p:extLst>
      <p:ext uri="{BB962C8B-B14F-4D97-AF65-F5344CB8AC3E}">
        <p14:creationId xmlns:p14="http://schemas.microsoft.com/office/powerpoint/2010/main" val="2766031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HHS guidelines: </a:t>
            </a:r>
            <a:r>
              <a:rPr lang="en-US" b="0" i="0" dirty="0">
                <a:solidFill>
                  <a:srgbClr val="000000"/>
                </a:solidFill>
                <a:effectLst/>
                <a:latin typeface="Source Sans Pro" panose="020B0503030403020204" pitchFamily="34" charset="0"/>
              </a:rPr>
              <a:t>Data from the ATLAS, FLAIR, and ATLAS-2M trials support that separate monthly or every 2-month ventrogluteal IM injections of long-acting CAB and RPV can be used to replace an existing oral ARV regimen in people with HIV with sustained viral suppression for 3 to 6 months (optimal duration is not defined) </a:t>
            </a:r>
            <a:r>
              <a:rPr lang="en-US" b="1" i="0" dirty="0">
                <a:solidFill>
                  <a:srgbClr val="000000"/>
                </a:solidFill>
                <a:effectLst/>
                <a:latin typeface="Source Sans Pro" panose="020B0503030403020204" pitchFamily="34" charset="0"/>
              </a:rPr>
              <a:t>(AI).</a:t>
            </a:r>
            <a:r>
              <a:rPr lang="en-US" b="0" i="0" dirty="0">
                <a:solidFill>
                  <a:srgbClr val="000000"/>
                </a:solidFill>
                <a:effectLst/>
                <a:latin typeface="Source Sans Pro" panose="020B0503030403020204" pitchFamily="34" charset="0"/>
              </a:rPr>
              <a:t>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a:p>
        </p:txBody>
      </p:sp>
    </p:spTree>
    <p:extLst>
      <p:ext uri="{BB962C8B-B14F-4D97-AF65-F5344CB8AC3E}">
        <p14:creationId xmlns:p14="http://schemas.microsoft.com/office/powerpoint/2010/main" val="55380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with buttock implants or fillers may not be appropriate candidates because of concerns regarding drug absorption</a:t>
            </a:r>
          </a:p>
          <a:p>
            <a:pPr algn="l"/>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a:p>
        </p:txBody>
      </p:sp>
    </p:spTree>
    <p:extLst>
      <p:ext uri="{BB962C8B-B14F-4D97-AF65-F5344CB8AC3E}">
        <p14:creationId xmlns:p14="http://schemas.microsoft.com/office/powerpoint/2010/main" val="90287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people who conceive while suppressed on LA-CAB/RPV may have few other treatment options, and the Guidelines Panel recommends shared decision-making to decide whether to continue this regimen with viral load monitoring every 1 to 2 months or to switch to a recommended oral regimen</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a:p>
        </p:txBody>
      </p:sp>
    </p:spTree>
    <p:extLst>
      <p:ext uri="{BB962C8B-B14F-4D97-AF65-F5344CB8AC3E}">
        <p14:creationId xmlns:p14="http://schemas.microsoft.com/office/powerpoint/2010/main" val="2901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B0503030403020204" pitchFamily="34" charset="0"/>
              </a:rPr>
              <a:t>Several drugs, particularly those interacting with cytochrome P450 3A or uridine diphosphate glucuronosyltransferase 1A1, are contraindicated with CAB and RPV (oral and/or IM) due to significant drug interactions, including certain anticonvulsants and </a:t>
            </a:r>
            <a:r>
              <a:rPr lang="en-US" b="0" i="0" dirty="0" err="1">
                <a:solidFill>
                  <a:srgbClr val="000000"/>
                </a:solidFill>
                <a:effectLst/>
                <a:latin typeface="Source Sans Pro" panose="020B0503030403020204" pitchFamily="34" charset="0"/>
              </a:rPr>
              <a:t>rifamycins</a:t>
            </a:r>
            <a:r>
              <a:rPr lang="en-US" b="0" i="0" dirty="0">
                <a:solidFill>
                  <a:srgbClr val="000000"/>
                </a:solidFill>
                <a:effectLst/>
                <a:latin typeface="Source Sans Pro" panose="020B0503030403020204" pitchFamily="34" charset="0"/>
              </a:rPr>
              <a:t>.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a:p>
        </p:txBody>
      </p:sp>
    </p:spTree>
    <p:extLst>
      <p:ext uri="{BB962C8B-B14F-4D97-AF65-F5344CB8AC3E}">
        <p14:creationId xmlns:p14="http://schemas.microsoft.com/office/powerpoint/2010/main" val="2611789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Those</a:t>
            </a:r>
          </a:p>
          <a:p>
            <a:pPr algn="l"/>
            <a:r>
              <a:rPr lang="en-US" sz="1800" b="0" i="0" u="none" strike="noStrike" baseline="0" dirty="0">
                <a:latin typeface="STIX-Regular"/>
              </a:rPr>
              <a:t>who perceived that daily dosing limits their day-to-day life</a:t>
            </a:r>
          </a:p>
          <a:p>
            <a:pPr algn="l"/>
            <a:r>
              <a:rPr lang="en-US" sz="1800" b="0" i="0" u="none" strike="noStrike" baseline="0" dirty="0">
                <a:latin typeface="STIX-Regular"/>
              </a:rPr>
              <a:t>had lower odds of optimal overall health</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a:p>
        </p:txBody>
      </p:sp>
    </p:spTree>
    <p:extLst>
      <p:ext uri="{BB962C8B-B14F-4D97-AF65-F5344CB8AC3E}">
        <p14:creationId xmlns:p14="http://schemas.microsoft.com/office/powerpoint/2010/main" val="1557756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Patient-reported reasons for preferring injections</a:t>
            </a:r>
          </a:p>
          <a:p>
            <a:pPr algn="l"/>
            <a:r>
              <a:rPr lang="en-US" sz="1800" b="0" i="0" u="none" strike="noStrike" baseline="0" dirty="0">
                <a:latin typeface="STIX-Regular"/>
              </a:rPr>
              <a:t>included not worrying about remembering to take daily</a:t>
            </a:r>
          </a:p>
          <a:p>
            <a:pPr algn="l"/>
            <a:r>
              <a:rPr lang="en-US" sz="1800" b="0" i="0" u="none" strike="noStrike" baseline="0" dirty="0">
                <a:latin typeface="STIX-Regular"/>
              </a:rPr>
              <a:t>medications, convenience, reduced potential for disclosure</a:t>
            </a:r>
          </a:p>
          <a:p>
            <a:pPr algn="l"/>
            <a:r>
              <a:rPr lang="en-US" sz="1800" b="0" i="0" u="none" strike="noStrike" baseline="0" dirty="0">
                <a:latin typeface="STIX-Regular"/>
              </a:rPr>
              <a:t>of HIV status, and not having to think about their HIV status</a:t>
            </a:r>
          </a:p>
          <a:p>
            <a:pPr algn="l"/>
            <a:r>
              <a:rPr lang="en-US" sz="1800" b="0" i="0" u="none" strike="noStrike" baseline="0" dirty="0">
                <a:latin typeface="STIX-Regular"/>
              </a:rPr>
              <a:t>every day</a:t>
            </a:r>
          </a:p>
          <a:p>
            <a:pPr algn="l"/>
            <a:r>
              <a:rPr lang="en-US" sz="1800" b="0" i="0" u="none" strike="noStrike" baseline="0" dirty="0">
                <a:latin typeface="STIX-Regular"/>
              </a:rPr>
              <a:t>Notably, generalizability of treatment</a:t>
            </a:r>
          </a:p>
          <a:p>
            <a:pPr algn="l"/>
            <a:r>
              <a:rPr lang="en-US" sz="1800" b="0" i="0" u="none" strike="noStrike" baseline="0" dirty="0">
                <a:latin typeface="STIX-Regular"/>
              </a:rPr>
              <a:t>satisfaction scores is limited, as persons who choose to</a:t>
            </a:r>
          </a:p>
          <a:p>
            <a:pPr algn="l"/>
            <a:r>
              <a:rPr lang="en-US" sz="1800" b="0" i="0" u="none" strike="noStrike" baseline="0" dirty="0">
                <a:latin typeface="STIX-Regular"/>
              </a:rPr>
              <a:t>enroll in these randomized trials of LA-ART may be biased</a:t>
            </a:r>
          </a:p>
          <a:p>
            <a:pPr algn="l"/>
            <a:r>
              <a:rPr lang="en-US" sz="1800" b="0" i="0" u="none" strike="noStrike" baseline="0" dirty="0">
                <a:latin typeface="STIX-Regular"/>
              </a:rPr>
              <a:t>toward a preference for injectable ART over oral options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a:p>
        </p:txBody>
      </p:sp>
    </p:spTree>
    <p:extLst>
      <p:ext uri="{BB962C8B-B14F-4D97-AF65-F5344CB8AC3E}">
        <p14:creationId xmlns:p14="http://schemas.microsoft.com/office/powerpoint/2010/main" val="50942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Adherence to ART is complex, with many structural, behavioral,</a:t>
            </a:r>
          </a:p>
          <a:p>
            <a:pPr algn="l"/>
            <a:r>
              <a:rPr lang="en-US" sz="1800" b="0" i="0" u="none" strike="noStrike" baseline="0" dirty="0">
                <a:latin typeface="STIX-Regular"/>
              </a:rPr>
              <a:t>and psychosocial factors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a:p>
        </p:txBody>
      </p:sp>
    </p:spTree>
    <p:extLst>
      <p:ext uri="{BB962C8B-B14F-4D97-AF65-F5344CB8AC3E}">
        <p14:creationId xmlns:p14="http://schemas.microsoft.com/office/powerpoint/2010/main" val="35926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TIX-Regular"/>
              </a:rPr>
              <a:t>Based on pooled data from the ATLAS</a:t>
            </a:r>
          </a:p>
          <a:p>
            <a:pPr algn="l"/>
            <a:r>
              <a:rPr lang="en-US" sz="1800" b="0" i="0" u="none" strike="noStrike" baseline="0" dirty="0">
                <a:solidFill>
                  <a:srgbClr val="000000"/>
                </a:solidFill>
                <a:latin typeface="STIX-Regular"/>
              </a:rPr>
              <a:t>and FLAIR trials, 98% of injection visits occurred within</a:t>
            </a:r>
          </a:p>
          <a:p>
            <a:pPr algn="l"/>
            <a:r>
              <a:rPr lang="en-US" sz="1800" b="0" i="0" u="none" strike="noStrike" baseline="0" dirty="0">
                <a:solidFill>
                  <a:srgbClr val="000000"/>
                </a:solidFill>
                <a:latin typeface="STIX-Regular"/>
              </a:rPr>
              <a:t>the allowed ―7 days of the planned injection window [</a:t>
            </a:r>
            <a:r>
              <a:rPr lang="en-US" sz="1800" b="0" i="0" u="none" strike="noStrike" baseline="0" dirty="0">
                <a:solidFill>
                  <a:srgbClr val="0000FF"/>
                </a:solidFill>
                <a:latin typeface="STIX-Regular"/>
              </a:rPr>
              <a:t>20</a:t>
            </a:r>
            <a:r>
              <a:rPr lang="en-US" sz="1800" b="0" i="0" u="none" strike="noStrike" baseline="0" dirty="0">
                <a:solidFill>
                  <a:srgbClr val="000000"/>
                </a:solidFill>
                <a:latin typeface="STIX-Regular"/>
              </a:rPr>
              <a:t>].</a:t>
            </a:r>
          </a:p>
          <a:p>
            <a:pPr algn="l"/>
            <a:r>
              <a:rPr lang="en-US" sz="1800" b="0" i="0" u="none" strike="noStrike" baseline="0" dirty="0">
                <a:solidFill>
                  <a:srgbClr val="000000"/>
                </a:solidFill>
                <a:latin typeface="STIX-Regular"/>
              </a:rPr>
              <a:t>Although adherence to injections was very high in the phase</a:t>
            </a:r>
          </a:p>
          <a:p>
            <a:pPr algn="l"/>
            <a:r>
              <a:rPr lang="en-US" sz="1800" b="0" i="0" u="none" strike="noStrike" baseline="0" dirty="0">
                <a:solidFill>
                  <a:srgbClr val="000000"/>
                </a:solidFill>
                <a:latin typeface="STIX-Regular"/>
              </a:rPr>
              <a:t>3 clinical trials, excellent adherence in the clinical trial setting</a:t>
            </a:r>
          </a:p>
          <a:p>
            <a:pPr algn="l"/>
            <a:r>
              <a:rPr lang="en-US" sz="1800" b="0" i="0" u="none" strike="noStrike" baseline="0" dirty="0">
                <a:solidFill>
                  <a:srgbClr val="000000"/>
                </a:solidFill>
                <a:latin typeface="STIX-Regular"/>
              </a:rPr>
              <a:t>cannot be extrapolated to the uncontrolled “real-world”</a:t>
            </a:r>
          </a:p>
          <a:p>
            <a:pPr algn="l"/>
            <a:r>
              <a:rPr lang="en-US" sz="1800" b="0" i="0" u="none" strike="noStrike" baseline="0" dirty="0">
                <a:solidFill>
                  <a:srgbClr val="000000"/>
                </a:solidFill>
                <a:latin typeface="STIX-Regular"/>
              </a:rPr>
              <a:t>Setting</a:t>
            </a:r>
          </a:p>
          <a:p>
            <a:pPr marL="171450" indent="-171450" algn="l">
              <a:buFontTx/>
              <a:buChar char="-"/>
            </a:pPr>
            <a:r>
              <a:rPr lang="en-US" dirty="0"/>
              <a:t>Standardized mortality ratio (SMR) weights were generated based on propensity scores to balance baseline characteristics between cohorts.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Adherence (proportion of days covered (PDC) ≥0.9 over 6-months following index) </a:t>
            </a:r>
          </a:p>
          <a:p>
            <a:pPr marL="171450" indent="-171450" algn="l">
              <a:buFontTx/>
              <a:buChar char="-"/>
            </a:pPr>
            <a:endParaRPr lang="en-US" dirty="0"/>
          </a:p>
          <a:p>
            <a:r>
              <a:rPr lang="en-US" sz="1200" dirty="0"/>
              <a:t>A higher proportion of PWH in the CAB+RPV LA cohort were adherent (72% vs 43%, p&lt; 0.001) compared with the oral ART cohort</a:t>
            </a:r>
          </a:p>
          <a:p>
            <a:r>
              <a:rPr lang="en-US" sz="1200" dirty="0"/>
              <a:t>PWH in the CAB+RPV LA cohort had significantly higher adjusted odds of being adherent compared to the oral ART cohort (OR: 4.43, 95% CI: 2.38, 8.24, p&lt; 0.001)</a:t>
            </a:r>
          </a:p>
          <a:p>
            <a:pPr marL="171450" indent="-171450" algn="l">
              <a:buFontTx/>
              <a:buChar char="-"/>
            </a:pP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38</a:t>
            </a:fld>
            <a:endParaRPr lang="en-US"/>
          </a:p>
        </p:txBody>
      </p:sp>
    </p:spTree>
    <p:extLst>
      <p:ext uri="{BB962C8B-B14F-4D97-AF65-F5344CB8AC3E}">
        <p14:creationId xmlns:p14="http://schemas.microsoft.com/office/powerpoint/2010/main" val="403063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answers could be correct</a:t>
            </a:r>
          </a:p>
          <a:p>
            <a:r>
              <a:rPr lang="en-US" dirty="0"/>
              <a:t>No right answer!</a:t>
            </a:r>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a:p>
        </p:txBody>
      </p:sp>
    </p:spTree>
    <p:extLst>
      <p:ext uri="{BB962C8B-B14F-4D97-AF65-F5344CB8AC3E}">
        <p14:creationId xmlns:p14="http://schemas.microsoft.com/office/powerpoint/2010/main" val="231087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 primary reason for requested compassionate use was chronic poor adherence to oral ART due to psychological conditions (43%)</a:t>
            </a:r>
          </a:p>
          <a:p>
            <a:pPr algn="l"/>
            <a:r>
              <a:rPr lang="en-US" sz="1800" b="0" i="0" u="none" strike="noStrike" baseline="0" dirty="0">
                <a:latin typeface="STIX-Regular"/>
              </a:rPr>
              <a:t>or medical conditions (23%) such as such as malabsorption and gastrointestinal problems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a:p>
        </p:txBody>
      </p:sp>
    </p:spTree>
    <p:extLst>
      <p:ext uri="{BB962C8B-B14F-4D97-AF65-F5344CB8AC3E}">
        <p14:creationId xmlns:p14="http://schemas.microsoft.com/office/powerpoint/2010/main" val="226476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dvOT4dfa5ba6"/>
              </a:rPr>
              <a:t>- </a:t>
            </a:r>
            <a:r>
              <a:rPr lang="en-US" sz="3600" dirty="0"/>
              <a:t> on-time injections occurred for 74% of cohort</a:t>
            </a:r>
            <a:endParaRPr lang="en-US" sz="1800" b="0" i="0" u="none" strike="noStrike" baseline="0" dirty="0">
              <a:latin typeface="AdvOT4dfa5ba6"/>
            </a:endParaRPr>
          </a:p>
          <a:p>
            <a:pPr algn="l"/>
            <a:r>
              <a:rPr lang="en-US" sz="1800" b="0" i="0" u="none" strike="noStrike" baseline="0" dirty="0">
                <a:latin typeface="AdvOT4dfa5ba6"/>
              </a:rPr>
              <a:t>- The 2 patients with early virologic failure had new NNRTI and INSTI mutations at the time of virologic failure</a:t>
            </a:r>
          </a:p>
          <a:p>
            <a:pPr algn="l"/>
            <a:r>
              <a:rPr lang="en-US" sz="1800" b="0" i="0" u="none" strike="noStrike" baseline="0" dirty="0">
                <a:latin typeface="AdvOT4dfa5ba6"/>
              </a:rPr>
              <a:t>Beyond the 2 cases of virologic failure,</a:t>
            </a:r>
          </a:p>
          <a:p>
            <a:pPr algn="l"/>
            <a:r>
              <a:rPr lang="en-US" sz="1800" b="0" i="0" u="none" strike="noStrike" baseline="0" dirty="0">
                <a:latin typeface="AdvOT4dfa5ba6"/>
              </a:rPr>
              <a:t>1 additional patient developed viral rebound after</a:t>
            </a:r>
          </a:p>
          <a:p>
            <a:pPr algn="l"/>
            <a:r>
              <a:rPr lang="en-US" sz="1800" b="0" i="0" u="none" strike="noStrike" baseline="0" dirty="0">
                <a:latin typeface="AdvOT4dfa5ba6"/>
              </a:rPr>
              <a:t>initial suppression; the genotype failed to amplify, and</a:t>
            </a:r>
          </a:p>
          <a:p>
            <a:pPr algn="l"/>
            <a:r>
              <a:rPr lang="en-US" sz="1800" b="0" i="0" u="none" strike="noStrike" baseline="0" dirty="0">
                <a:latin typeface="AdvOT4dfa5ba6"/>
              </a:rPr>
              <a:t>he immediately achieved </a:t>
            </a:r>
            <a:r>
              <a:rPr lang="en-US" sz="1800" b="0" i="0" u="none" strike="noStrike" baseline="0" dirty="0" err="1">
                <a:latin typeface="AdvOT4dfa5ba6"/>
              </a:rPr>
              <a:t>resuppression</a:t>
            </a:r>
            <a:r>
              <a:rPr lang="en-US" sz="1800" b="0" i="0" u="none" strike="noStrike" baseline="0" dirty="0">
                <a:latin typeface="AdvOT4dfa5ba6"/>
              </a:rPr>
              <a:t> with oral ART</a:t>
            </a:r>
          </a:p>
          <a:p>
            <a:pPr algn="l"/>
            <a:r>
              <a:rPr lang="en-US" sz="1800" b="0" i="0" u="none" strike="noStrike" baseline="0" dirty="0">
                <a:latin typeface="AdvOT4dfa5ba6"/>
              </a:rPr>
              <a:t>(darunavir</a:t>
            </a:r>
            <a:r>
              <a:rPr lang="en-US" sz="1800" b="0" i="0" u="none" strike="noStrike" baseline="0" dirty="0">
                <a:latin typeface="AdvOT4dfa5ba6+20"/>
              </a:rPr>
              <a:t>–</a:t>
            </a:r>
            <a:r>
              <a:rPr lang="en-US" sz="1800" b="0" i="0" u="none" strike="noStrike" baseline="0" dirty="0">
                <a:latin typeface="AdvOT4dfa5ba6"/>
              </a:rPr>
              <a:t>cobicistat</a:t>
            </a:r>
            <a:r>
              <a:rPr lang="en-US" sz="1800" b="0" i="0" u="none" strike="noStrike" baseline="0" dirty="0">
                <a:latin typeface="AdvOT4dfa5ba6+20"/>
              </a:rPr>
              <a:t>–</a:t>
            </a:r>
            <a:r>
              <a:rPr lang="en-US" sz="1800" b="0" i="0" u="none" strike="noStrike" baseline="0" dirty="0">
                <a:latin typeface="AdvOT4dfa5ba6"/>
              </a:rPr>
              <a:t>tenofovir alafenamide</a:t>
            </a:r>
            <a:r>
              <a:rPr lang="en-US" sz="1800" b="0" i="0" u="none" strike="noStrike" baseline="0" dirty="0">
                <a:latin typeface="AdvOT4dfa5ba6+20"/>
              </a:rPr>
              <a:t>–</a:t>
            </a:r>
            <a:r>
              <a:rPr lang="en-US" sz="1800" b="0" i="0" u="none" strike="noStrike" baseline="0" dirty="0">
                <a:latin typeface="AdvOT4dfa5ba6"/>
              </a:rPr>
              <a:t>emtricitabine).</a:t>
            </a:r>
          </a:p>
          <a:p>
            <a:pPr algn="l"/>
            <a:r>
              <a:rPr lang="en-US" sz="1800" b="0" i="0" u="none" strike="noStrike" baseline="0" dirty="0">
                <a:latin typeface="AdvOT4dfa5ba6"/>
              </a:rPr>
              <a:t>This patient had a BMI of 32 kg/m2 and inadvertently was</a:t>
            </a:r>
          </a:p>
          <a:p>
            <a:pPr algn="l"/>
            <a:r>
              <a:rPr lang="en-US" sz="1800" b="0" i="0" u="none" strike="noStrike" baseline="0" dirty="0">
                <a:latin typeface="AdvOT4dfa5ba6"/>
              </a:rPr>
              <a:t>not given his injection with the longer 2-inch needle, which</a:t>
            </a:r>
          </a:p>
          <a:p>
            <a:pPr algn="l"/>
            <a:r>
              <a:rPr lang="en-US" sz="1800" b="0" i="0" u="none" strike="noStrike" baseline="0" dirty="0">
                <a:latin typeface="AdvOT4dfa5ba6"/>
              </a:rPr>
              <a:t>may have contributed to low drug levels (11)</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44</a:t>
            </a:fld>
            <a:endParaRPr lang="en-US"/>
          </a:p>
        </p:txBody>
      </p:sp>
    </p:spTree>
    <p:extLst>
      <p:ext uri="{BB962C8B-B14F-4D97-AF65-F5344CB8AC3E}">
        <p14:creationId xmlns:p14="http://schemas.microsoft.com/office/powerpoint/2010/main" val="1178944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dvOT4dfa5ba6"/>
              </a:rPr>
              <a:t>- </a:t>
            </a:r>
            <a:r>
              <a:rPr lang="en-US" sz="3600" dirty="0"/>
              <a:t> on-time injections occurred for 74% of cohort</a:t>
            </a:r>
            <a:endParaRPr lang="en-US" sz="1800" b="0" i="0" u="none" strike="noStrike" baseline="0" dirty="0">
              <a:latin typeface="AdvOT4dfa5ba6"/>
            </a:endParaRPr>
          </a:p>
          <a:p>
            <a:pPr marL="285750" indent="-285750" algn="l">
              <a:buFontTx/>
              <a:buChar char="-"/>
            </a:pPr>
            <a:r>
              <a:rPr lang="en-US" sz="1800" b="0" i="0" u="none" strike="noStrike" baseline="0" dirty="0">
                <a:latin typeface="AdvOT4dfa5ba6"/>
              </a:rPr>
              <a:t>The 2 patients with early virologic failure had new NNRTI and INSTI mutations at the time of virologic failure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dirty="0">
                <a:latin typeface="AdvOT4dfa5ba6"/>
              </a:rPr>
              <a:t>Of note the 1 patient with NNRTI mutation at baseline had V179V/I mutation; </a:t>
            </a:r>
            <a:r>
              <a:rPr lang="en-US" sz="2800" b="1" i="0" dirty="0">
                <a:solidFill>
                  <a:srgbClr val="1C1B1C"/>
                </a:solidFill>
                <a:effectLst/>
                <a:latin typeface="Source Sans Pro" panose="020B0503030403020204" pitchFamily="34" charset="0"/>
              </a:rPr>
              <a:t>V179I</a:t>
            </a:r>
            <a:r>
              <a:rPr lang="en-US" sz="2800" b="0" i="0" dirty="0">
                <a:solidFill>
                  <a:srgbClr val="1C1B1C"/>
                </a:solidFill>
                <a:effectLst/>
                <a:latin typeface="Source Sans Pro" panose="020B0503030403020204" pitchFamily="34" charset="0"/>
              </a:rPr>
              <a:t> is a polymorphic mutation that is frequently selected in persons receiving ETR and RPV. However, it has little, if any, direct effect on NNRTI susceptibility.</a:t>
            </a:r>
            <a:endParaRPr lang="en-US" sz="1800" b="0" i="0" u="none" strike="noStrike" baseline="0" dirty="0">
              <a:latin typeface="AdvOT4dfa5ba6"/>
            </a:endParaRPr>
          </a:p>
          <a:p>
            <a:pPr algn="l"/>
            <a:r>
              <a:rPr lang="en-US" sz="1800" b="0" i="0" u="none" strike="noStrike" baseline="0" dirty="0">
                <a:latin typeface="AdvOT4dfa5ba6"/>
              </a:rPr>
              <a:t>Beyond the 2 cases of virologic failure,</a:t>
            </a:r>
          </a:p>
          <a:p>
            <a:pPr algn="l"/>
            <a:r>
              <a:rPr lang="en-US" sz="1800" b="0" i="0" u="none" strike="noStrike" baseline="0" dirty="0">
                <a:latin typeface="AdvOT4dfa5ba6"/>
              </a:rPr>
              <a:t>1 additional patient developed viral rebound after</a:t>
            </a:r>
          </a:p>
          <a:p>
            <a:pPr algn="l"/>
            <a:r>
              <a:rPr lang="en-US" sz="1800" b="0" i="0" u="none" strike="noStrike" baseline="0" dirty="0">
                <a:latin typeface="AdvOT4dfa5ba6"/>
              </a:rPr>
              <a:t>initial suppression; the genotype failed to amplify, and</a:t>
            </a:r>
          </a:p>
          <a:p>
            <a:pPr algn="l"/>
            <a:r>
              <a:rPr lang="en-US" sz="1800" b="0" i="0" u="none" strike="noStrike" baseline="0" dirty="0">
                <a:latin typeface="AdvOT4dfa5ba6"/>
              </a:rPr>
              <a:t>he immediately achieved </a:t>
            </a:r>
            <a:r>
              <a:rPr lang="en-US" sz="1800" b="0" i="0" u="none" strike="noStrike" baseline="0" dirty="0" err="1">
                <a:latin typeface="AdvOT4dfa5ba6"/>
              </a:rPr>
              <a:t>resuppression</a:t>
            </a:r>
            <a:r>
              <a:rPr lang="en-US" sz="1800" b="0" i="0" u="none" strike="noStrike" baseline="0" dirty="0">
                <a:latin typeface="AdvOT4dfa5ba6"/>
              </a:rPr>
              <a:t> with oral ART</a:t>
            </a:r>
          </a:p>
          <a:p>
            <a:pPr algn="l"/>
            <a:r>
              <a:rPr lang="en-US" sz="1800" b="0" i="0" u="none" strike="noStrike" baseline="0" dirty="0">
                <a:latin typeface="AdvOT4dfa5ba6"/>
              </a:rPr>
              <a:t>(darunavir</a:t>
            </a:r>
            <a:r>
              <a:rPr lang="en-US" sz="1800" b="0" i="0" u="none" strike="noStrike" baseline="0" dirty="0">
                <a:latin typeface="AdvOT4dfa5ba6+20"/>
              </a:rPr>
              <a:t>–</a:t>
            </a:r>
            <a:r>
              <a:rPr lang="en-US" sz="1800" b="0" i="0" u="none" strike="noStrike" baseline="0" dirty="0">
                <a:latin typeface="AdvOT4dfa5ba6"/>
              </a:rPr>
              <a:t>cobicistat</a:t>
            </a:r>
            <a:r>
              <a:rPr lang="en-US" sz="1800" b="0" i="0" u="none" strike="noStrike" baseline="0" dirty="0">
                <a:latin typeface="AdvOT4dfa5ba6+20"/>
              </a:rPr>
              <a:t>–</a:t>
            </a:r>
            <a:r>
              <a:rPr lang="en-US" sz="1800" b="0" i="0" u="none" strike="noStrike" baseline="0" dirty="0">
                <a:latin typeface="AdvOT4dfa5ba6"/>
              </a:rPr>
              <a:t>tenofovir alafenamide</a:t>
            </a:r>
            <a:r>
              <a:rPr lang="en-US" sz="1800" b="0" i="0" u="none" strike="noStrike" baseline="0" dirty="0">
                <a:latin typeface="AdvOT4dfa5ba6+20"/>
              </a:rPr>
              <a:t>–</a:t>
            </a:r>
            <a:r>
              <a:rPr lang="en-US" sz="1800" b="0" i="0" u="none" strike="noStrike" baseline="0" dirty="0">
                <a:latin typeface="AdvOT4dfa5ba6"/>
              </a:rPr>
              <a:t>emtricitabine).</a:t>
            </a:r>
          </a:p>
          <a:p>
            <a:pPr algn="l"/>
            <a:r>
              <a:rPr lang="en-US" sz="1800" b="0" i="0" u="none" strike="noStrike" baseline="0" dirty="0">
                <a:latin typeface="AdvOT4dfa5ba6"/>
              </a:rPr>
              <a:t>This patient had a BMI of 32 kg/m2 and inadvertently was</a:t>
            </a:r>
          </a:p>
          <a:p>
            <a:pPr algn="l"/>
            <a:r>
              <a:rPr lang="en-US" sz="1800" b="0" i="0" u="none" strike="noStrike" baseline="0" dirty="0">
                <a:latin typeface="AdvOT4dfa5ba6"/>
              </a:rPr>
              <a:t>not given his injection with the longer 2-inch needle, which</a:t>
            </a:r>
          </a:p>
          <a:p>
            <a:pPr algn="l"/>
            <a:r>
              <a:rPr lang="en-US" sz="1800" b="0" i="0" u="none" strike="noStrike" baseline="0" dirty="0">
                <a:latin typeface="AdvOT4dfa5ba6"/>
              </a:rPr>
              <a:t>may have contributed to low drug levels (11)</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a:p>
        </p:txBody>
      </p:sp>
    </p:spTree>
    <p:extLst>
      <p:ext uri="{BB962C8B-B14F-4D97-AF65-F5344CB8AC3E}">
        <p14:creationId xmlns:p14="http://schemas.microsoft.com/office/powerpoint/2010/main" val="3336656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MinionPro-Regular"/>
              </a:rPr>
              <a:t>- </a:t>
            </a:r>
            <a:r>
              <a:rPr lang="en-US" sz="3600" dirty="0"/>
              <a:t>LA-CAB/RPV offered as a salvage option for patients with poor virologic outcomes (viremic at multiple time points) despite ART optimization and intensive case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MinionPro-Regular"/>
              </a:rPr>
              <a:t>- </a:t>
            </a:r>
            <a:r>
              <a:rPr lang="en-US" sz="3600" dirty="0"/>
              <a:t>Baseline mean CD4 233 (range 131-475); baseline mean viral load </a:t>
            </a:r>
            <a:r>
              <a:rPr lang="fr-FR" sz="3600" dirty="0"/>
              <a:t>152, 657 copies/</a:t>
            </a:r>
            <a:r>
              <a:rPr lang="fr-FR" sz="3600" dirty="0" err="1"/>
              <a:t>mL</a:t>
            </a:r>
            <a:r>
              <a:rPr lang="fr-FR" sz="3600" dirty="0"/>
              <a:t> (range 2410–566 000)</a:t>
            </a:r>
            <a:endParaRPr lang="en-US" sz="3600" dirty="0"/>
          </a:p>
          <a:p>
            <a:pPr algn="l"/>
            <a:r>
              <a:rPr lang="en-US" sz="1800" b="0" i="0" u="none" strike="noStrike" baseline="0" dirty="0">
                <a:latin typeface="MinionPro-Regular"/>
              </a:rPr>
              <a:t>- Baseline historical resistance-associated mutations were common, present in 83% (10 of 12) of patients. Non-nucleoside reverse</a:t>
            </a:r>
          </a:p>
          <a:p>
            <a:pPr algn="l"/>
            <a:r>
              <a:rPr lang="en-US" sz="1800" b="0" i="0" u="none" strike="noStrike" baseline="0" dirty="0">
                <a:latin typeface="MinionPro-Regular"/>
              </a:rPr>
              <a:t>transcriptase inhibitor- (NNRTI) associated mutations noted in the cohort included K103N (2), V106I (1), and P225H (1). Integrase strand transfer inhibitor (INSTI) mutations </a:t>
            </a:r>
            <a:r>
              <a:rPr lang="pt-BR" sz="1800" b="0" i="0" u="none" strike="noStrike" baseline="0" dirty="0" err="1">
                <a:latin typeface="MinionPro-Regular"/>
              </a:rPr>
              <a:t>included</a:t>
            </a:r>
            <a:r>
              <a:rPr lang="pt-BR" sz="1800" b="0" i="0" u="none" strike="noStrike" baseline="0" dirty="0">
                <a:latin typeface="MinionPro-Regular"/>
              </a:rPr>
              <a:t> D232N (1), N155H (1), and E157Q (3).</a:t>
            </a:r>
          </a:p>
          <a:p>
            <a:pPr algn="l"/>
            <a:endParaRPr lang="pt-BR" sz="1800" b="0" i="0" u="none" strike="noStrike" baseline="0" dirty="0">
              <a:latin typeface="MinionPro-Regular"/>
            </a:endParaRPr>
          </a:p>
          <a:p>
            <a:pPr algn="l"/>
            <a:r>
              <a:rPr lang="en-US" sz="1800" b="0" i="0" u="none" strike="noStrike" baseline="0" dirty="0">
                <a:latin typeface="MinionPro-Regular"/>
              </a:rPr>
              <a:t>Six patients were initially started on injections every month</a:t>
            </a:r>
          </a:p>
          <a:p>
            <a:pPr algn="l"/>
            <a:r>
              <a:rPr lang="en-US" sz="1800" b="0" i="0" u="none" strike="noStrike" baseline="0" dirty="0">
                <a:latin typeface="MinionPro-Regular"/>
              </a:rPr>
              <a:t>(Q1M) but were transitioned to every 2 months (Q2M).</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46</a:t>
            </a:fld>
            <a:endParaRPr lang="en-US"/>
          </a:p>
        </p:txBody>
      </p:sp>
    </p:spTree>
    <p:extLst>
      <p:ext uri="{BB962C8B-B14F-4D97-AF65-F5344CB8AC3E}">
        <p14:creationId xmlns:p14="http://schemas.microsoft.com/office/powerpoint/2010/main" val="2794748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study, adherence is supported by conditional economic incentives</a:t>
            </a:r>
          </a:p>
          <a:p>
            <a:r>
              <a:rPr lang="en-US" dirty="0"/>
              <a:t>R</a:t>
            </a:r>
            <a:r>
              <a:rPr lang="en-US" sz="2400" dirty="0"/>
              <a:t>andomizes patients with sub-optimal adherence to oral ART to receive LA-CAB/RPV or continue standard oral therapy</a:t>
            </a:r>
          </a:p>
          <a:p>
            <a:pPr lvl="1"/>
            <a:r>
              <a:rPr lang="en-US" dirty="0"/>
              <a:t>To be eligible for randomization to LA-ART, participants must achieve viral load &lt; 200 copies/mL following an incentivized oral induction period with a three-drug regimen</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47</a:t>
            </a:fld>
            <a:endParaRPr lang="en-US"/>
          </a:p>
        </p:txBody>
      </p:sp>
    </p:spTree>
    <p:extLst>
      <p:ext uri="{BB962C8B-B14F-4D97-AF65-F5344CB8AC3E}">
        <p14:creationId xmlns:p14="http://schemas.microsoft.com/office/powerpoint/2010/main" val="867291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- 2 patients were approved with high viral load due to absorption issues (tongue cancer with PEG tube) and another with extreme pill aversion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If there is a clinical reason for LA-CAB/RPV, provider may offer this treatment option with the possibility of appeal/peer to peer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52</a:t>
            </a:fld>
            <a:endParaRPr lang="en-US"/>
          </a:p>
        </p:txBody>
      </p:sp>
    </p:spTree>
    <p:extLst>
      <p:ext uri="{BB962C8B-B14F-4D97-AF65-F5344CB8AC3E}">
        <p14:creationId xmlns:p14="http://schemas.microsoft.com/office/powerpoint/2010/main" val="1868718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54</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55</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Target learning objectives to the target trainee goals </a:t>
            </a:r>
          </a:p>
          <a:p>
            <a:r>
              <a:rPr lang="en-US" i="1" dirty="0"/>
              <a:t>Use active verbs (interpret, differentiate, apply, demonstrate, compose, design, create)</a:t>
            </a:r>
          </a:p>
          <a:p>
            <a:r>
              <a:rPr lang="en-US" i="1" dirty="0"/>
              <a:t>Ensure objectives are S.M.A.R.T. (specific, measurable, achievable, relevant, time-bound)</a:t>
            </a:r>
          </a:p>
          <a:p>
            <a:r>
              <a:rPr lang="en-US" i="1" dirty="0"/>
              <a:t>Ensure presentation is related to HIV screening, prevention, treatment.</a:t>
            </a:r>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panose="02020603050405020304" pitchFamily="18" charset="0"/>
              </a:rPr>
              <a:t>At year-end 2021 in the United States and 6 dependent areas, an estimated 1,087,503 persons were living with diagnosed HIV infection. </a:t>
            </a:r>
          </a:p>
          <a:p>
            <a:endParaRPr lang="en-US" b="0" i="0" dirty="0">
              <a:solidFill>
                <a:srgbClr val="000000"/>
              </a:solidFill>
              <a:effectLst/>
              <a:latin typeface="Open Sans" panose="020B0606030504020204" pitchFamily="34" charset="0"/>
            </a:endParaRPr>
          </a:p>
          <a:p>
            <a:pPr algn="l"/>
            <a:r>
              <a:rPr lang="en-US" sz="1800" b="0" i="0" u="none" strike="noStrike" baseline="0" dirty="0">
                <a:latin typeface="STIX-Regular"/>
              </a:rPr>
              <a:t>In order to improve treatment adherence, decrease transmission, and end the HIV epidemic, novel, and innovative treatment approaches are needed.</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211305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Regular"/>
              </a:rPr>
              <a:t>It has low risk for drug–drug interactions because it does not induce or inhibit cytochrome (CYP) enzymes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285952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*K103N confers high-level resistance to efavirenz and nevirapine; it is the most commonly transmitted drug resistance mutation. </a:t>
            </a:r>
            <a:r>
              <a:rPr lang="en-US" dirty="0" err="1"/>
              <a:t>Rilpivirine</a:t>
            </a:r>
            <a:r>
              <a:rPr lang="en-US" dirty="0"/>
              <a:t> remains susceptible. </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283217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Inclusion criteria: 18 years or older, no previous antiretroviral therapy, plasma HIV-1 RNA &lt; 50 copies/mL after 16 weeks of oral induction</a:t>
            </a:r>
          </a:p>
          <a:p>
            <a:pPr algn="l"/>
            <a:r>
              <a:rPr lang="en-US" sz="1200" b="0" i="0" u="none" strike="noStrike" baseline="0" dirty="0">
                <a:solidFill>
                  <a:srgbClr val="000000"/>
                </a:solidFill>
                <a:latin typeface="STIX-Regular"/>
              </a:rPr>
              <a:t>- Participants were treated with 20 weeks of daily oral induction with a fixed-dose combination of dolutegravir, abacavir, and lamivudine (DTG/ABC/3TC)</a:t>
            </a:r>
          </a:p>
          <a:p>
            <a:pPr algn="l"/>
            <a:r>
              <a:rPr lang="en-US" sz="1200" b="0" i="0" u="none" strike="noStrike" baseline="0" dirty="0">
                <a:solidFill>
                  <a:srgbClr val="000000"/>
                </a:solidFill>
                <a:latin typeface="STIX-Regular"/>
              </a:rPr>
              <a:t>- Participants with HIV-1 RNA levels &lt; 50 copies/ milliliter (mL) at 16 weeks were subsequently randomized to continue the oral regimen or switch to LA-CAB/RPV.</a:t>
            </a:r>
          </a:p>
          <a:p>
            <a:pPr algn="l"/>
            <a:r>
              <a:rPr lang="en-US" sz="1200" b="0" i="0" u="none" strike="noStrike" baseline="0" dirty="0">
                <a:solidFill>
                  <a:srgbClr val="000000"/>
                </a:solidFill>
                <a:latin typeface="STIX-Regular"/>
              </a:rPr>
              <a:t>- Participants in the injection group completed a 1-month oral lead-in period (oral CAB + oral RPV) to assess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309565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optimizing-antiretroviral-therapy?view=ful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optimizing-antiretroviral-therapy?view=ful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clinicaltrials.gov/study/NCT03635788"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optimizing-antiretroviral-therapy?view=ful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iv/library/reports/hiv-surveillance/vol-28-no-4/index.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14398"/>
            <a:ext cx="6553104" cy="1409617"/>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Melanie Goebel, MD</a:t>
            </a:r>
          </a:p>
          <a:p>
            <a:pPr algn="ctr" defTabSz="914150" fontAlgn="base">
              <a:spcBef>
                <a:spcPct val="20000"/>
              </a:spcBef>
              <a:spcAft>
                <a:spcPct val="0"/>
              </a:spcAft>
            </a:pPr>
            <a:r>
              <a:rPr lang="en-US" sz="2400" dirty="0">
                <a:latin typeface="Calibri"/>
                <a:ea typeface="ＭＳ Ｐゴシック" charset="0"/>
              </a:rPr>
              <a:t>Assistant Professor</a:t>
            </a:r>
          </a:p>
          <a:p>
            <a:pPr algn="ctr" defTabSz="914150" fontAlgn="base">
              <a:spcBef>
                <a:spcPct val="20000"/>
              </a:spcBef>
              <a:spcAft>
                <a:spcPct val="0"/>
              </a:spcAft>
            </a:pPr>
            <a:r>
              <a:rPr lang="en-US" sz="2400" dirty="0">
                <a:latin typeface="Calibri"/>
                <a:ea typeface="ＭＳ Ｐゴシック" charset="0"/>
              </a:rPr>
              <a:t>Baylor College of Medicine</a:t>
            </a:r>
          </a:p>
        </p:txBody>
      </p:sp>
      <p:sp>
        <p:nvSpPr>
          <p:cNvPr id="2" name="Title 1"/>
          <p:cNvSpPr>
            <a:spLocks noGrp="1"/>
          </p:cNvSpPr>
          <p:nvPr>
            <p:ph type="ctrTitle"/>
          </p:nvPr>
        </p:nvSpPr>
        <p:spPr>
          <a:xfrm>
            <a:off x="282819" y="1744717"/>
            <a:ext cx="8580119" cy="987974"/>
          </a:xfrm>
        </p:spPr>
        <p:txBody>
          <a:bodyPr/>
          <a:lstStyle/>
          <a:p>
            <a:pPr algn="ctr"/>
            <a:r>
              <a:rPr lang="en-US" sz="4000" dirty="0"/>
              <a:t>Long-Acting Antiretroviral Therapy:</a:t>
            </a:r>
            <a:br>
              <a:rPr lang="en-US" sz="4000" dirty="0"/>
            </a:br>
            <a:r>
              <a:rPr lang="en-US" sz="4000" dirty="0"/>
              <a:t>When and Why to Make the Switch</a:t>
            </a:r>
            <a:br>
              <a:rPr lang="en-US" sz="4000" dirty="0"/>
            </a:br>
            <a:endParaRPr lang="en-US" sz="4000" dirty="0"/>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p:txBody>
          <a:bodyPr/>
          <a:lstStyle/>
          <a:p>
            <a:pPr algn="ctr"/>
            <a:r>
              <a:rPr lang="en-US" dirty="0"/>
              <a:t>Rilpivirine</a:t>
            </a:r>
          </a:p>
        </p:txBody>
      </p:sp>
      <p:sp>
        <p:nvSpPr>
          <p:cNvPr id="8" name="Content Placeholder 7">
            <a:extLst>
              <a:ext uri="{FF2B5EF4-FFF2-40B4-BE49-F238E27FC236}">
                <a16:creationId xmlns:a16="http://schemas.microsoft.com/office/drawing/2014/main" id="{DDD46144-421E-766B-BEDE-B06CB8767615}"/>
              </a:ext>
            </a:extLst>
          </p:cNvPr>
          <p:cNvSpPr>
            <a:spLocks noGrp="1"/>
          </p:cNvSpPr>
          <p:nvPr>
            <p:ph sz="half" idx="2"/>
          </p:nvPr>
        </p:nvSpPr>
        <p:spPr>
          <a:xfrm>
            <a:off x="457199" y="1136823"/>
            <a:ext cx="8439665" cy="3338808"/>
          </a:xfrm>
        </p:spPr>
        <p:txBody>
          <a:bodyPr/>
          <a:lstStyle/>
          <a:p>
            <a:r>
              <a:rPr lang="en-US" dirty="0"/>
              <a:t>Second-generation nonnucleoside reverse-transcriptase inhibitor (NNRTI)</a:t>
            </a:r>
          </a:p>
          <a:p>
            <a:r>
              <a:rPr lang="en-US" dirty="0"/>
              <a:t>Long-acting suspension: half-life 13-28 weeks after a single IM injection</a:t>
            </a:r>
          </a:p>
          <a:p>
            <a:r>
              <a:rPr lang="en-US" dirty="0"/>
              <a:t>Higher genetic barrier to resistance than first-generation NNRTIs (efavirenz, nevirapine)</a:t>
            </a:r>
          </a:p>
          <a:p>
            <a:r>
              <a:rPr lang="en-US" dirty="0"/>
              <a:t>Metabolized through hepatic CYP3A4 system</a:t>
            </a:r>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72733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9753-43C7-4A50-8766-37C840A91A1E}"/>
              </a:ext>
            </a:extLst>
          </p:cNvPr>
          <p:cNvSpPr>
            <a:spLocks noGrp="1"/>
          </p:cNvSpPr>
          <p:nvPr>
            <p:ph type="title"/>
          </p:nvPr>
        </p:nvSpPr>
        <p:spPr>
          <a:xfrm>
            <a:off x="871261" y="257126"/>
            <a:ext cx="7151605" cy="857250"/>
          </a:xfrm>
        </p:spPr>
        <p:txBody>
          <a:bodyPr/>
          <a:lstStyle/>
          <a:p>
            <a:pPr algn="ctr"/>
            <a:r>
              <a:rPr lang="en-US" sz="3200" dirty="0"/>
              <a:t>Phase 3 randomized, open-label clinical trials of LA-CAB/RPV</a:t>
            </a:r>
          </a:p>
        </p:txBody>
      </p:sp>
      <p:sp>
        <p:nvSpPr>
          <p:cNvPr id="4" name="Content Placeholder 3">
            <a:extLst>
              <a:ext uri="{FF2B5EF4-FFF2-40B4-BE49-F238E27FC236}">
                <a16:creationId xmlns:a16="http://schemas.microsoft.com/office/drawing/2014/main" id="{58CE4C93-4D7E-47D0-900A-FFCB412D9B3A}"/>
              </a:ext>
            </a:extLst>
          </p:cNvPr>
          <p:cNvSpPr>
            <a:spLocks noGrp="1"/>
          </p:cNvSpPr>
          <p:nvPr>
            <p:ph sz="half" idx="2"/>
          </p:nvPr>
        </p:nvSpPr>
        <p:spPr>
          <a:xfrm>
            <a:off x="676656" y="1778400"/>
            <a:ext cx="8053128" cy="2683872"/>
          </a:xfrm>
        </p:spPr>
        <p:txBody>
          <a:bodyPr>
            <a:normAutofit/>
          </a:bodyPr>
          <a:lstStyle/>
          <a:p>
            <a:r>
              <a:rPr lang="en-US" sz="2800" dirty="0"/>
              <a:t>FLAIR</a:t>
            </a:r>
          </a:p>
          <a:p>
            <a:r>
              <a:rPr lang="en-US" sz="2800" dirty="0"/>
              <a:t>ATLAS</a:t>
            </a:r>
          </a:p>
          <a:p>
            <a:r>
              <a:rPr lang="en-US" sz="2800" dirty="0"/>
              <a:t>ATLAS-2M</a:t>
            </a:r>
          </a:p>
          <a:p>
            <a:r>
              <a:rPr lang="en-US" sz="2800" dirty="0"/>
              <a:t>SOLAR</a:t>
            </a:r>
          </a:p>
        </p:txBody>
      </p:sp>
      <p:sp>
        <p:nvSpPr>
          <p:cNvPr id="7" name="Slide Number Placeholder 6">
            <a:extLst>
              <a:ext uri="{FF2B5EF4-FFF2-40B4-BE49-F238E27FC236}">
                <a16:creationId xmlns:a16="http://schemas.microsoft.com/office/drawing/2014/main" id="{0CAA8DFA-D541-4B25-9D4E-BBE219D6CF91}"/>
              </a:ext>
            </a:extLst>
          </p:cNvPr>
          <p:cNvSpPr>
            <a:spLocks noGrp="1"/>
          </p:cNvSpPr>
          <p:nvPr>
            <p:ph type="sldNum" sz="quarter" idx="12"/>
          </p:nvPr>
        </p:nvSpPr>
        <p:spPr/>
        <p:txBody>
          <a:bodyPr/>
          <a:lstStyle/>
          <a:p>
            <a:fld id="{9F49499B-0A11-F941-988B-5A98BBA90756}"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383222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0745-7C5C-44E5-9BCE-F88AC93BE0C7}"/>
              </a:ext>
            </a:extLst>
          </p:cNvPr>
          <p:cNvSpPr>
            <a:spLocks noGrp="1"/>
          </p:cNvSpPr>
          <p:nvPr>
            <p:ph type="title"/>
          </p:nvPr>
        </p:nvSpPr>
        <p:spPr>
          <a:xfrm>
            <a:off x="414215" y="116908"/>
            <a:ext cx="8315569" cy="857250"/>
          </a:xfrm>
        </p:spPr>
        <p:txBody>
          <a:bodyPr/>
          <a:lstStyle/>
          <a:p>
            <a:pPr algn="ctr"/>
            <a:r>
              <a:rPr lang="en-US" dirty="0"/>
              <a:t>Exclusion criteria for phase 3 trials </a:t>
            </a:r>
          </a:p>
        </p:txBody>
      </p:sp>
      <p:sp>
        <p:nvSpPr>
          <p:cNvPr id="3" name="Content Placeholder 2">
            <a:extLst>
              <a:ext uri="{FF2B5EF4-FFF2-40B4-BE49-F238E27FC236}">
                <a16:creationId xmlns:a16="http://schemas.microsoft.com/office/drawing/2014/main" id="{23DBA63D-69CB-4E26-8871-EEA34D773A3B}"/>
              </a:ext>
            </a:extLst>
          </p:cNvPr>
          <p:cNvSpPr>
            <a:spLocks noGrp="1"/>
          </p:cNvSpPr>
          <p:nvPr>
            <p:ph idx="1"/>
          </p:nvPr>
        </p:nvSpPr>
        <p:spPr>
          <a:xfrm>
            <a:off x="371218" y="1063229"/>
            <a:ext cx="8315569" cy="3435459"/>
          </a:xfrm>
        </p:spPr>
        <p:txBody>
          <a:bodyPr>
            <a:normAutofit fontScale="92500" lnSpcReduction="10000"/>
          </a:bodyPr>
          <a:lstStyle/>
          <a:p>
            <a:r>
              <a:rPr lang="en-US" dirty="0"/>
              <a:t>Chronic hepatitis B infection</a:t>
            </a:r>
          </a:p>
          <a:p>
            <a:r>
              <a:rPr lang="en-US" dirty="0"/>
              <a:t>Presence of any major known INSTI or NNRTI resistance-associated mutations (other than K103N which was allowed*)</a:t>
            </a:r>
          </a:p>
          <a:p>
            <a:pPr lvl="1"/>
            <a:r>
              <a:rPr lang="en-US" dirty="0"/>
              <a:t>*K103N confers high-level resistance to efavirenz and nevirapine </a:t>
            </a:r>
          </a:p>
          <a:p>
            <a:r>
              <a:rPr lang="en-US" dirty="0"/>
              <a:t>Women who are pregnant or breastfeeding</a:t>
            </a:r>
          </a:p>
          <a:p>
            <a:r>
              <a:rPr lang="en-US" dirty="0"/>
              <a:t>Moderate or severe hepatic impairment</a:t>
            </a:r>
          </a:p>
          <a:p>
            <a:r>
              <a:rPr lang="en-US" dirty="0"/>
              <a:t>Chronic kidney disease with creatinine clearance &lt; 50 ml/min (&lt; 30 ml/min for SOLAR trial)</a:t>
            </a:r>
          </a:p>
          <a:p>
            <a:r>
              <a:rPr lang="en-US" dirty="0"/>
              <a:t>Previous virologic failure</a:t>
            </a:r>
          </a:p>
        </p:txBody>
      </p:sp>
      <p:sp>
        <p:nvSpPr>
          <p:cNvPr id="4" name="Slide Number Placeholder 3">
            <a:extLst>
              <a:ext uri="{FF2B5EF4-FFF2-40B4-BE49-F238E27FC236}">
                <a16:creationId xmlns:a16="http://schemas.microsoft.com/office/drawing/2014/main" id="{2252150C-9812-4F31-BC4F-5E5C09E2FF8E}"/>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5" name="TextBox 4">
            <a:extLst>
              <a:ext uri="{FF2B5EF4-FFF2-40B4-BE49-F238E27FC236}">
                <a16:creationId xmlns:a16="http://schemas.microsoft.com/office/drawing/2014/main" id="{D466A377-F05C-F07D-D3BD-AC8106120013}"/>
              </a:ext>
            </a:extLst>
          </p:cNvPr>
          <p:cNvSpPr txBox="1"/>
          <p:nvPr/>
        </p:nvSpPr>
        <p:spPr>
          <a:xfrm>
            <a:off x="1469571" y="4739502"/>
            <a:ext cx="7062217" cy="276999"/>
          </a:xfrm>
          <a:prstGeom prst="rect">
            <a:avLst/>
          </a:prstGeom>
          <a:noFill/>
        </p:spPr>
        <p:txBody>
          <a:bodyPr wrap="square" rtlCol="0">
            <a:spAutoFit/>
          </a:bodyPr>
          <a:lstStyle/>
          <a:p>
            <a:r>
              <a:rPr lang="en-US" sz="1200" dirty="0">
                <a:solidFill>
                  <a:schemeClr val="bg1"/>
                </a:solidFill>
              </a:rPr>
              <a:t>Integrase Strand Transfer Inhibitor = INSTI Non-nucleoside Reverse Transcriptase Inhibitor = NNRTI</a:t>
            </a:r>
          </a:p>
        </p:txBody>
      </p:sp>
    </p:spTree>
    <p:extLst>
      <p:ext uri="{BB962C8B-B14F-4D97-AF65-F5344CB8AC3E}">
        <p14:creationId xmlns:p14="http://schemas.microsoft.com/office/powerpoint/2010/main" val="339965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A6D8-363D-4D29-9155-FED3CEB6E092}"/>
              </a:ext>
            </a:extLst>
          </p:cNvPr>
          <p:cNvSpPr>
            <a:spLocks noGrp="1"/>
          </p:cNvSpPr>
          <p:nvPr>
            <p:ph type="title"/>
          </p:nvPr>
        </p:nvSpPr>
        <p:spPr>
          <a:xfrm>
            <a:off x="414215" y="29905"/>
            <a:ext cx="8315569" cy="857250"/>
          </a:xfrm>
        </p:spPr>
        <p:txBody>
          <a:bodyPr/>
          <a:lstStyle/>
          <a:p>
            <a:pPr algn="ctr"/>
            <a:r>
              <a:rPr lang="en-US" sz="3600" dirty="0"/>
              <a:t>FLAIR Trial</a:t>
            </a:r>
          </a:p>
        </p:txBody>
      </p:sp>
      <p:sp>
        <p:nvSpPr>
          <p:cNvPr id="3" name="Content Placeholder 2">
            <a:extLst>
              <a:ext uri="{FF2B5EF4-FFF2-40B4-BE49-F238E27FC236}">
                <a16:creationId xmlns:a16="http://schemas.microsoft.com/office/drawing/2014/main" id="{EF4D406E-9F57-437A-AC1D-B949DB9967CA}"/>
              </a:ext>
            </a:extLst>
          </p:cNvPr>
          <p:cNvSpPr>
            <a:spLocks noGrp="1"/>
          </p:cNvSpPr>
          <p:nvPr>
            <p:ph idx="1"/>
          </p:nvPr>
        </p:nvSpPr>
        <p:spPr>
          <a:xfrm>
            <a:off x="371218" y="759378"/>
            <a:ext cx="8401564" cy="985027"/>
          </a:xfrm>
        </p:spPr>
        <p:txBody>
          <a:bodyPr>
            <a:normAutofit/>
          </a:bodyPr>
          <a:lstStyle/>
          <a:p>
            <a:pPr marL="114300" indent="0">
              <a:buNone/>
            </a:pPr>
            <a:r>
              <a:rPr lang="en-US" sz="1900" b="1" dirty="0"/>
              <a:t>Design</a:t>
            </a:r>
            <a:r>
              <a:rPr lang="en-US" sz="1900" dirty="0"/>
              <a:t>: treatment-naïve adults received 20 weeks oral induction therapy (dolutegravir-abacavir-lamivudine); randomized 1:1 to current oral therapy versus monthly LA-CAB/RPV</a:t>
            </a:r>
          </a:p>
          <a:p>
            <a:endParaRPr lang="en-US" dirty="0"/>
          </a:p>
        </p:txBody>
      </p:sp>
      <p:sp>
        <p:nvSpPr>
          <p:cNvPr id="4" name="Slide Number Placeholder 3">
            <a:extLst>
              <a:ext uri="{FF2B5EF4-FFF2-40B4-BE49-F238E27FC236}">
                <a16:creationId xmlns:a16="http://schemas.microsoft.com/office/drawing/2014/main" id="{B7E8C4FB-8D11-48A3-BCEE-74019E42C009}"/>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5" name="TextBox 4">
            <a:extLst>
              <a:ext uri="{FF2B5EF4-FFF2-40B4-BE49-F238E27FC236}">
                <a16:creationId xmlns:a16="http://schemas.microsoft.com/office/drawing/2014/main" id="{32EE1D5C-3F02-406B-BA24-65155A733E0E}"/>
              </a:ext>
            </a:extLst>
          </p:cNvPr>
          <p:cNvSpPr txBox="1"/>
          <p:nvPr/>
        </p:nvSpPr>
        <p:spPr>
          <a:xfrm>
            <a:off x="2560320" y="4729412"/>
            <a:ext cx="4389120" cy="307777"/>
          </a:xfrm>
          <a:prstGeom prst="rect">
            <a:avLst/>
          </a:prstGeom>
          <a:noFill/>
        </p:spPr>
        <p:txBody>
          <a:bodyPr wrap="square" rtlCol="0">
            <a:spAutoFit/>
          </a:bodyPr>
          <a:lstStyle/>
          <a:p>
            <a:pPr algn="ctr"/>
            <a:r>
              <a:rPr lang="en-US" sz="1400" dirty="0">
                <a:solidFill>
                  <a:schemeClr val="bg1"/>
                </a:solidFill>
              </a:rPr>
              <a:t>N </a:t>
            </a:r>
            <a:r>
              <a:rPr lang="en-US" sz="1400" dirty="0" err="1">
                <a:solidFill>
                  <a:schemeClr val="bg1"/>
                </a:solidFill>
              </a:rPr>
              <a:t>Engl</a:t>
            </a:r>
            <a:r>
              <a:rPr lang="en-US" sz="1400" dirty="0">
                <a:solidFill>
                  <a:schemeClr val="bg1"/>
                </a:solidFill>
              </a:rPr>
              <a:t> J Med 2020;382:1124-35</a:t>
            </a:r>
            <a:r>
              <a:rPr lang="en-US" sz="1200" dirty="0">
                <a:solidFill>
                  <a:schemeClr val="bg1"/>
                </a:solidFill>
              </a:rPr>
              <a:t>.</a:t>
            </a:r>
            <a:endParaRPr lang="en-US" dirty="0"/>
          </a:p>
        </p:txBody>
      </p:sp>
      <p:pic>
        <p:nvPicPr>
          <p:cNvPr id="7" name="Picture 6">
            <a:extLst>
              <a:ext uri="{FF2B5EF4-FFF2-40B4-BE49-F238E27FC236}">
                <a16:creationId xmlns:a16="http://schemas.microsoft.com/office/drawing/2014/main" id="{FDF7D718-29F7-8984-861B-55D589B87A45}"/>
              </a:ext>
            </a:extLst>
          </p:cNvPr>
          <p:cNvPicPr>
            <a:picLocks noChangeAspect="1"/>
          </p:cNvPicPr>
          <p:nvPr/>
        </p:nvPicPr>
        <p:blipFill>
          <a:blip r:embed="rId3"/>
          <a:stretch>
            <a:fillRect/>
          </a:stretch>
        </p:blipFill>
        <p:spPr>
          <a:xfrm>
            <a:off x="1336312" y="1744405"/>
            <a:ext cx="6471373" cy="2910310"/>
          </a:xfrm>
          <a:prstGeom prst="rect">
            <a:avLst/>
          </a:prstGeom>
        </p:spPr>
      </p:pic>
    </p:spTree>
    <p:extLst>
      <p:ext uri="{BB962C8B-B14F-4D97-AF65-F5344CB8AC3E}">
        <p14:creationId xmlns:p14="http://schemas.microsoft.com/office/powerpoint/2010/main" val="389553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E6B8-4137-462F-9F8C-5CABEF28EAF0}"/>
              </a:ext>
            </a:extLst>
          </p:cNvPr>
          <p:cNvSpPr>
            <a:spLocks noGrp="1"/>
          </p:cNvSpPr>
          <p:nvPr>
            <p:ph type="title"/>
          </p:nvPr>
        </p:nvSpPr>
        <p:spPr>
          <a:xfrm>
            <a:off x="414215" y="113189"/>
            <a:ext cx="8315569" cy="857250"/>
          </a:xfrm>
        </p:spPr>
        <p:txBody>
          <a:bodyPr/>
          <a:lstStyle/>
          <a:p>
            <a:pPr algn="ctr"/>
            <a:r>
              <a:rPr lang="en-US" dirty="0"/>
              <a:t>FLAIR Outcomes at Week 48</a:t>
            </a:r>
          </a:p>
        </p:txBody>
      </p:sp>
      <p:sp>
        <p:nvSpPr>
          <p:cNvPr id="4" name="Slide Number Placeholder 3">
            <a:extLst>
              <a:ext uri="{FF2B5EF4-FFF2-40B4-BE49-F238E27FC236}">
                <a16:creationId xmlns:a16="http://schemas.microsoft.com/office/drawing/2014/main" id="{C709F57F-0247-440E-9CCA-D675734D05D2}"/>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5" name="TextBox 4">
            <a:extLst>
              <a:ext uri="{FF2B5EF4-FFF2-40B4-BE49-F238E27FC236}">
                <a16:creationId xmlns:a16="http://schemas.microsoft.com/office/drawing/2014/main" id="{8C68D95B-813A-4E42-932F-C76336F93142}"/>
              </a:ext>
            </a:extLst>
          </p:cNvPr>
          <p:cNvSpPr txBox="1"/>
          <p:nvPr/>
        </p:nvSpPr>
        <p:spPr>
          <a:xfrm>
            <a:off x="2560320" y="4729412"/>
            <a:ext cx="4389120" cy="307777"/>
          </a:xfrm>
          <a:prstGeom prst="rect">
            <a:avLst/>
          </a:prstGeom>
          <a:noFill/>
        </p:spPr>
        <p:txBody>
          <a:bodyPr wrap="square" rtlCol="0">
            <a:spAutoFit/>
          </a:bodyPr>
          <a:lstStyle/>
          <a:p>
            <a:pPr algn="ctr"/>
            <a:r>
              <a:rPr lang="en-US" sz="1400" dirty="0">
                <a:solidFill>
                  <a:schemeClr val="bg1"/>
                </a:solidFill>
              </a:rPr>
              <a:t>N </a:t>
            </a:r>
            <a:r>
              <a:rPr lang="en-US" sz="1400" dirty="0" err="1">
                <a:solidFill>
                  <a:schemeClr val="bg1"/>
                </a:solidFill>
              </a:rPr>
              <a:t>Engl</a:t>
            </a:r>
            <a:r>
              <a:rPr lang="en-US" sz="1400" dirty="0">
                <a:solidFill>
                  <a:schemeClr val="bg1"/>
                </a:solidFill>
              </a:rPr>
              <a:t> J Med 2020;382:1124-35.</a:t>
            </a:r>
            <a:endParaRPr lang="en-US" sz="1400" dirty="0"/>
          </a:p>
        </p:txBody>
      </p:sp>
      <p:pic>
        <p:nvPicPr>
          <p:cNvPr id="7" name="Picture 6">
            <a:extLst>
              <a:ext uri="{FF2B5EF4-FFF2-40B4-BE49-F238E27FC236}">
                <a16:creationId xmlns:a16="http://schemas.microsoft.com/office/drawing/2014/main" id="{4B3E4701-877C-48A9-B473-72D04FD1BAC4}"/>
              </a:ext>
            </a:extLst>
          </p:cNvPr>
          <p:cNvPicPr>
            <a:picLocks noChangeAspect="1"/>
          </p:cNvPicPr>
          <p:nvPr/>
        </p:nvPicPr>
        <p:blipFill>
          <a:blip r:embed="rId3"/>
          <a:stretch>
            <a:fillRect/>
          </a:stretch>
        </p:blipFill>
        <p:spPr>
          <a:xfrm>
            <a:off x="626076" y="1063229"/>
            <a:ext cx="7743568" cy="3480602"/>
          </a:xfrm>
          <a:prstGeom prst="rect">
            <a:avLst/>
          </a:prstGeom>
        </p:spPr>
      </p:pic>
      <p:sp>
        <p:nvSpPr>
          <p:cNvPr id="3" name="Rectangle 2">
            <a:extLst>
              <a:ext uri="{FF2B5EF4-FFF2-40B4-BE49-F238E27FC236}">
                <a16:creationId xmlns:a16="http://schemas.microsoft.com/office/drawing/2014/main" id="{7ECCD9EC-4D6E-F0A6-401A-19D27D625A01}"/>
              </a:ext>
            </a:extLst>
          </p:cNvPr>
          <p:cNvSpPr/>
          <p:nvPr/>
        </p:nvSpPr>
        <p:spPr>
          <a:xfrm>
            <a:off x="818984" y="2571750"/>
            <a:ext cx="7378811" cy="211207"/>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81A1-0FC6-4D31-B111-F6EC38733C35}"/>
              </a:ext>
            </a:extLst>
          </p:cNvPr>
          <p:cNvSpPr>
            <a:spLocks noGrp="1"/>
          </p:cNvSpPr>
          <p:nvPr>
            <p:ph type="title"/>
          </p:nvPr>
        </p:nvSpPr>
        <p:spPr>
          <a:xfrm>
            <a:off x="457213" y="38594"/>
            <a:ext cx="8315569" cy="857250"/>
          </a:xfrm>
        </p:spPr>
        <p:txBody>
          <a:bodyPr/>
          <a:lstStyle/>
          <a:p>
            <a:pPr algn="ctr"/>
            <a:r>
              <a:rPr lang="en-US" sz="3600" dirty="0"/>
              <a:t>ATLAS Trial</a:t>
            </a:r>
          </a:p>
        </p:txBody>
      </p:sp>
      <p:sp>
        <p:nvSpPr>
          <p:cNvPr id="3" name="Content Placeholder 2">
            <a:extLst>
              <a:ext uri="{FF2B5EF4-FFF2-40B4-BE49-F238E27FC236}">
                <a16:creationId xmlns:a16="http://schemas.microsoft.com/office/drawing/2014/main" id="{977E8F01-1305-4EC7-97CA-C95E8C1CFD0D}"/>
              </a:ext>
            </a:extLst>
          </p:cNvPr>
          <p:cNvSpPr>
            <a:spLocks noGrp="1"/>
          </p:cNvSpPr>
          <p:nvPr>
            <p:ph idx="1"/>
          </p:nvPr>
        </p:nvSpPr>
        <p:spPr>
          <a:xfrm>
            <a:off x="457212" y="934013"/>
            <a:ext cx="8315569" cy="3275474"/>
          </a:xfrm>
        </p:spPr>
        <p:txBody>
          <a:bodyPr>
            <a:normAutofit/>
          </a:bodyPr>
          <a:lstStyle/>
          <a:p>
            <a:pPr marL="114300" indent="0">
              <a:buNone/>
            </a:pPr>
            <a:r>
              <a:rPr lang="en-US" sz="2000" b="1" dirty="0"/>
              <a:t>Design</a:t>
            </a:r>
            <a:r>
              <a:rPr lang="en-US" sz="2000" dirty="0"/>
              <a:t>: Virologically suppressed participants on standard oral therapy; randomized 1:1 to current oral therapy versus monthly LA-CAB/RPV</a:t>
            </a:r>
          </a:p>
        </p:txBody>
      </p:sp>
      <p:sp>
        <p:nvSpPr>
          <p:cNvPr id="4" name="Slide Number Placeholder 3">
            <a:extLst>
              <a:ext uri="{FF2B5EF4-FFF2-40B4-BE49-F238E27FC236}">
                <a16:creationId xmlns:a16="http://schemas.microsoft.com/office/drawing/2014/main" id="{1C08CC77-B6E5-4794-A648-EFF5D261DC9D}"/>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5" name="TextBox 4">
            <a:extLst>
              <a:ext uri="{FF2B5EF4-FFF2-40B4-BE49-F238E27FC236}">
                <a16:creationId xmlns:a16="http://schemas.microsoft.com/office/drawing/2014/main" id="{6305DCA2-5613-46D0-B31F-5CE61DE6E39F}"/>
              </a:ext>
            </a:extLst>
          </p:cNvPr>
          <p:cNvSpPr txBox="1"/>
          <p:nvPr/>
        </p:nvSpPr>
        <p:spPr>
          <a:xfrm>
            <a:off x="2560320" y="4729412"/>
            <a:ext cx="4389120" cy="369332"/>
          </a:xfrm>
          <a:prstGeom prst="rect">
            <a:avLst/>
          </a:prstGeom>
          <a:noFill/>
        </p:spPr>
        <p:txBody>
          <a:bodyPr wrap="square" rtlCol="0">
            <a:spAutoFit/>
          </a:bodyPr>
          <a:lstStyle/>
          <a:p>
            <a:pPr algn="ctr"/>
            <a:r>
              <a:rPr lang="en-US" sz="1400" dirty="0">
                <a:solidFill>
                  <a:schemeClr val="bg1"/>
                </a:solidFill>
              </a:rPr>
              <a:t>N </a:t>
            </a:r>
            <a:r>
              <a:rPr lang="en-US" sz="1400" dirty="0" err="1">
                <a:solidFill>
                  <a:schemeClr val="bg1"/>
                </a:solidFill>
              </a:rPr>
              <a:t>Engl</a:t>
            </a:r>
            <a:r>
              <a:rPr lang="en-US" sz="1400" dirty="0">
                <a:solidFill>
                  <a:schemeClr val="bg1"/>
                </a:solidFill>
              </a:rPr>
              <a:t> J Med 2020;382:1112-23</a:t>
            </a:r>
            <a:r>
              <a:rPr lang="en-US" dirty="0">
                <a:solidFill>
                  <a:schemeClr val="bg1"/>
                </a:solidFill>
              </a:rPr>
              <a:t>.</a:t>
            </a:r>
          </a:p>
        </p:txBody>
      </p:sp>
      <p:pic>
        <p:nvPicPr>
          <p:cNvPr id="7" name="Picture 6">
            <a:extLst>
              <a:ext uri="{FF2B5EF4-FFF2-40B4-BE49-F238E27FC236}">
                <a16:creationId xmlns:a16="http://schemas.microsoft.com/office/drawing/2014/main" id="{66F1032B-5579-C2B6-F3C3-BB4174352F56}"/>
              </a:ext>
            </a:extLst>
          </p:cNvPr>
          <p:cNvPicPr>
            <a:picLocks noChangeAspect="1"/>
          </p:cNvPicPr>
          <p:nvPr/>
        </p:nvPicPr>
        <p:blipFill>
          <a:blip r:embed="rId3"/>
          <a:stretch>
            <a:fillRect/>
          </a:stretch>
        </p:blipFill>
        <p:spPr>
          <a:xfrm>
            <a:off x="539144" y="1784909"/>
            <a:ext cx="8001709" cy="2684541"/>
          </a:xfrm>
          <a:prstGeom prst="rect">
            <a:avLst/>
          </a:prstGeom>
        </p:spPr>
      </p:pic>
    </p:spTree>
    <p:extLst>
      <p:ext uri="{BB962C8B-B14F-4D97-AF65-F5344CB8AC3E}">
        <p14:creationId xmlns:p14="http://schemas.microsoft.com/office/powerpoint/2010/main" val="355702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876E-C8B9-469F-A487-D9B4AD919786}"/>
              </a:ext>
            </a:extLst>
          </p:cNvPr>
          <p:cNvSpPr>
            <a:spLocks noGrp="1"/>
          </p:cNvSpPr>
          <p:nvPr>
            <p:ph type="title"/>
          </p:nvPr>
        </p:nvSpPr>
        <p:spPr>
          <a:xfrm>
            <a:off x="490539" y="106577"/>
            <a:ext cx="8315569" cy="857250"/>
          </a:xfrm>
        </p:spPr>
        <p:txBody>
          <a:bodyPr/>
          <a:lstStyle/>
          <a:p>
            <a:pPr algn="ctr"/>
            <a:r>
              <a:rPr lang="en-US" dirty="0"/>
              <a:t>ATLAS Outcomes at Week 48</a:t>
            </a:r>
          </a:p>
        </p:txBody>
      </p:sp>
      <p:sp>
        <p:nvSpPr>
          <p:cNvPr id="4" name="Slide Number Placeholder 3">
            <a:extLst>
              <a:ext uri="{FF2B5EF4-FFF2-40B4-BE49-F238E27FC236}">
                <a16:creationId xmlns:a16="http://schemas.microsoft.com/office/drawing/2014/main" id="{67EDF16E-6983-4119-AD90-8F267A442ABA}"/>
              </a:ext>
            </a:extLst>
          </p:cNvPr>
          <p:cNvSpPr>
            <a:spLocks noGrp="1"/>
          </p:cNvSpPr>
          <p:nvPr>
            <p:ph type="sldNum" sz="quarter" idx="12"/>
          </p:nvPr>
        </p:nvSpPr>
        <p:spPr/>
        <p:txBody>
          <a:bodyPr/>
          <a:lstStyle/>
          <a:p>
            <a:fld id="{6E2D2B3B-882E-40F3-A32F-6DD516915044}" type="slidenum">
              <a:rPr lang="en-US" smtClean="0"/>
              <a:pPr/>
              <a:t>16</a:t>
            </a:fld>
            <a:endParaRPr lang="en-US"/>
          </a:p>
        </p:txBody>
      </p:sp>
      <p:pic>
        <p:nvPicPr>
          <p:cNvPr id="6" name="Picture 5">
            <a:extLst>
              <a:ext uri="{FF2B5EF4-FFF2-40B4-BE49-F238E27FC236}">
                <a16:creationId xmlns:a16="http://schemas.microsoft.com/office/drawing/2014/main" id="{3A725592-6038-4EAD-896E-00ACB8279C02}"/>
              </a:ext>
            </a:extLst>
          </p:cNvPr>
          <p:cNvPicPr>
            <a:picLocks noChangeAspect="1"/>
          </p:cNvPicPr>
          <p:nvPr/>
        </p:nvPicPr>
        <p:blipFill>
          <a:blip r:embed="rId3"/>
          <a:stretch>
            <a:fillRect/>
          </a:stretch>
        </p:blipFill>
        <p:spPr>
          <a:xfrm>
            <a:off x="947351" y="963827"/>
            <a:ext cx="7511508" cy="3540456"/>
          </a:xfrm>
          <a:prstGeom prst="rect">
            <a:avLst/>
          </a:prstGeom>
        </p:spPr>
      </p:pic>
      <p:sp>
        <p:nvSpPr>
          <p:cNvPr id="7" name="TextBox 6">
            <a:extLst>
              <a:ext uri="{FF2B5EF4-FFF2-40B4-BE49-F238E27FC236}">
                <a16:creationId xmlns:a16="http://schemas.microsoft.com/office/drawing/2014/main" id="{A93C6639-DF34-4F2B-91F0-C553E7AEC776}"/>
              </a:ext>
            </a:extLst>
          </p:cNvPr>
          <p:cNvSpPr txBox="1"/>
          <p:nvPr/>
        </p:nvSpPr>
        <p:spPr>
          <a:xfrm>
            <a:off x="2560320" y="4729412"/>
            <a:ext cx="4389120" cy="307777"/>
          </a:xfrm>
          <a:prstGeom prst="rect">
            <a:avLst/>
          </a:prstGeom>
          <a:noFill/>
        </p:spPr>
        <p:txBody>
          <a:bodyPr wrap="square" rtlCol="0">
            <a:spAutoFit/>
          </a:bodyPr>
          <a:lstStyle/>
          <a:p>
            <a:pPr algn="ctr"/>
            <a:r>
              <a:rPr lang="en-US" sz="1400" dirty="0">
                <a:solidFill>
                  <a:schemeClr val="bg1"/>
                </a:solidFill>
              </a:rPr>
              <a:t>N </a:t>
            </a:r>
            <a:r>
              <a:rPr lang="en-US" sz="1400" dirty="0" err="1">
                <a:solidFill>
                  <a:schemeClr val="bg1"/>
                </a:solidFill>
              </a:rPr>
              <a:t>Engl</a:t>
            </a:r>
            <a:r>
              <a:rPr lang="en-US" sz="1400" dirty="0">
                <a:solidFill>
                  <a:schemeClr val="bg1"/>
                </a:solidFill>
              </a:rPr>
              <a:t> J Med 2020;382:1112-23.</a:t>
            </a:r>
          </a:p>
        </p:txBody>
      </p:sp>
      <p:sp>
        <p:nvSpPr>
          <p:cNvPr id="3" name="Rectangle 2">
            <a:extLst>
              <a:ext uri="{FF2B5EF4-FFF2-40B4-BE49-F238E27FC236}">
                <a16:creationId xmlns:a16="http://schemas.microsoft.com/office/drawing/2014/main" id="{4B070EA4-BF1C-FCCA-E1DD-9B225F273BFA}"/>
              </a:ext>
            </a:extLst>
          </p:cNvPr>
          <p:cNvSpPr/>
          <p:nvPr/>
        </p:nvSpPr>
        <p:spPr>
          <a:xfrm>
            <a:off x="1013699" y="2356070"/>
            <a:ext cx="7378811" cy="211207"/>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14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C3C7-561C-491C-89B6-F01CB97B042A}"/>
              </a:ext>
            </a:extLst>
          </p:cNvPr>
          <p:cNvSpPr>
            <a:spLocks noGrp="1"/>
          </p:cNvSpPr>
          <p:nvPr>
            <p:ph type="title"/>
          </p:nvPr>
        </p:nvSpPr>
        <p:spPr>
          <a:xfrm>
            <a:off x="405836" y="0"/>
            <a:ext cx="8315569" cy="857250"/>
          </a:xfrm>
        </p:spPr>
        <p:txBody>
          <a:bodyPr/>
          <a:lstStyle/>
          <a:p>
            <a:pPr algn="ctr"/>
            <a:r>
              <a:rPr lang="en-US" sz="3600" dirty="0"/>
              <a:t>ATLAS-2M Trial</a:t>
            </a:r>
          </a:p>
        </p:txBody>
      </p:sp>
      <p:sp>
        <p:nvSpPr>
          <p:cNvPr id="3" name="Content Placeholder 2">
            <a:extLst>
              <a:ext uri="{FF2B5EF4-FFF2-40B4-BE49-F238E27FC236}">
                <a16:creationId xmlns:a16="http://schemas.microsoft.com/office/drawing/2014/main" id="{230D08B7-64D3-493F-B455-53C8846E844A}"/>
              </a:ext>
            </a:extLst>
          </p:cNvPr>
          <p:cNvSpPr>
            <a:spLocks noGrp="1"/>
          </p:cNvSpPr>
          <p:nvPr>
            <p:ph idx="1"/>
          </p:nvPr>
        </p:nvSpPr>
        <p:spPr>
          <a:xfrm>
            <a:off x="136594" y="811236"/>
            <a:ext cx="8686271" cy="3275474"/>
          </a:xfrm>
        </p:spPr>
        <p:txBody>
          <a:bodyPr>
            <a:normAutofit/>
          </a:bodyPr>
          <a:lstStyle/>
          <a:p>
            <a:pPr marL="114300" indent="0">
              <a:buNone/>
            </a:pPr>
            <a:r>
              <a:rPr lang="en-US" b="1" dirty="0"/>
              <a:t>Design</a:t>
            </a:r>
            <a:r>
              <a:rPr lang="en-US" dirty="0"/>
              <a:t>: Treatment-experienced adults; LA-CAB/RPV every 8 weeks versus every 4 weeks</a:t>
            </a:r>
          </a:p>
          <a:p>
            <a:endParaRPr lang="en-US" dirty="0"/>
          </a:p>
        </p:txBody>
      </p:sp>
      <p:sp>
        <p:nvSpPr>
          <p:cNvPr id="4" name="Slide Number Placeholder 3">
            <a:extLst>
              <a:ext uri="{FF2B5EF4-FFF2-40B4-BE49-F238E27FC236}">
                <a16:creationId xmlns:a16="http://schemas.microsoft.com/office/drawing/2014/main" id="{70C16239-B1B9-4D6A-98F2-1A700A3F7563}"/>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5" name="TextBox 4">
            <a:extLst>
              <a:ext uri="{FF2B5EF4-FFF2-40B4-BE49-F238E27FC236}">
                <a16:creationId xmlns:a16="http://schemas.microsoft.com/office/drawing/2014/main" id="{0670F28B-32A0-4BAC-81A5-EE3A998838FC}"/>
              </a:ext>
            </a:extLst>
          </p:cNvPr>
          <p:cNvSpPr txBox="1"/>
          <p:nvPr/>
        </p:nvSpPr>
        <p:spPr>
          <a:xfrm>
            <a:off x="2560320" y="4729412"/>
            <a:ext cx="4389120" cy="307777"/>
          </a:xfrm>
          <a:prstGeom prst="rect">
            <a:avLst/>
          </a:prstGeom>
          <a:noFill/>
        </p:spPr>
        <p:txBody>
          <a:bodyPr wrap="square" rtlCol="0">
            <a:spAutoFit/>
          </a:bodyPr>
          <a:lstStyle/>
          <a:p>
            <a:pPr algn="ctr"/>
            <a:r>
              <a:rPr lang="en-US" sz="1400" dirty="0">
                <a:solidFill>
                  <a:schemeClr val="bg1"/>
                </a:solidFill>
              </a:rPr>
              <a:t>Lancet 2020; 396: 1994–2005</a:t>
            </a:r>
          </a:p>
        </p:txBody>
      </p:sp>
      <p:pic>
        <p:nvPicPr>
          <p:cNvPr id="6" name="Picture 5">
            <a:extLst>
              <a:ext uri="{FF2B5EF4-FFF2-40B4-BE49-F238E27FC236}">
                <a16:creationId xmlns:a16="http://schemas.microsoft.com/office/drawing/2014/main" id="{492DC65C-9B88-A2F9-7180-37821D93D25B}"/>
              </a:ext>
            </a:extLst>
          </p:cNvPr>
          <p:cNvPicPr>
            <a:picLocks noChangeAspect="1"/>
          </p:cNvPicPr>
          <p:nvPr/>
        </p:nvPicPr>
        <p:blipFill>
          <a:blip r:embed="rId3"/>
          <a:stretch>
            <a:fillRect/>
          </a:stretch>
        </p:blipFill>
        <p:spPr>
          <a:xfrm>
            <a:off x="337892" y="1580329"/>
            <a:ext cx="8484973" cy="2984327"/>
          </a:xfrm>
          <a:prstGeom prst="rect">
            <a:avLst/>
          </a:prstGeom>
        </p:spPr>
      </p:pic>
    </p:spTree>
    <p:extLst>
      <p:ext uri="{BB962C8B-B14F-4D97-AF65-F5344CB8AC3E}">
        <p14:creationId xmlns:p14="http://schemas.microsoft.com/office/powerpoint/2010/main" val="113460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0F21-4D44-4689-AE4C-8E75FDACF01C}"/>
              </a:ext>
            </a:extLst>
          </p:cNvPr>
          <p:cNvSpPr>
            <a:spLocks noGrp="1"/>
          </p:cNvSpPr>
          <p:nvPr>
            <p:ph type="title"/>
          </p:nvPr>
        </p:nvSpPr>
        <p:spPr>
          <a:xfrm>
            <a:off x="414215" y="0"/>
            <a:ext cx="8315569" cy="857250"/>
          </a:xfrm>
        </p:spPr>
        <p:txBody>
          <a:bodyPr/>
          <a:lstStyle/>
          <a:p>
            <a:pPr algn="ctr"/>
            <a:r>
              <a:rPr lang="en-US" dirty="0"/>
              <a:t>ATLAS-2M Outcomes at Week 48</a:t>
            </a:r>
          </a:p>
        </p:txBody>
      </p:sp>
      <p:sp>
        <p:nvSpPr>
          <p:cNvPr id="4" name="Slide Number Placeholder 3">
            <a:extLst>
              <a:ext uri="{FF2B5EF4-FFF2-40B4-BE49-F238E27FC236}">
                <a16:creationId xmlns:a16="http://schemas.microsoft.com/office/drawing/2014/main" id="{10FF6D31-6437-4E30-B318-1B76FB5DDE20}"/>
              </a:ext>
            </a:extLst>
          </p:cNvPr>
          <p:cNvSpPr>
            <a:spLocks noGrp="1"/>
          </p:cNvSpPr>
          <p:nvPr>
            <p:ph type="sldNum" sz="quarter" idx="12"/>
          </p:nvPr>
        </p:nvSpPr>
        <p:spPr/>
        <p:txBody>
          <a:bodyPr/>
          <a:lstStyle/>
          <a:p>
            <a:fld id="{6E2D2B3B-882E-40F3-A32F-6DD516915044}" type="slidenum">
              <a:rPr lang="en-US" smtClean="0"/>
              <a:pPr/>
              <a:t>18</a:t>
            </a:fld>
            <a:endParaRPr lang="en-US"/>
          </a:p>
        </p:txBody>
      </p:sp>
      <p:pic>
        <p:nvPicPr>
          <p:cNvPr id="6" name="Picture 5">
            <a:extLst>
              <a:ext uri="{FF2B5EF4-FFF2-40B4-BE49-F238E27FC236}">
                <a16:creationId xmlns:a16="http://schemas.microsoft.com/office/drawing/2014/main" id="{01AE5B83-A0C0-4A12-B2FC-FD5E19FC7B28}"/>
              </a:ext>
            </a:extLst>
          </p:cNvPr>
          <p:cNvPicPr>
            <a:picLocks noChangeAspect="1"/>
          </p:cNvPicPr>
          <p:nvPr/>
        </p:nvPicPr>
        <p:blipFill>
          <a:blip r:embed="rId3"/>
          <a:stretch>
            <a:fillRect/>
          </a:stretch>
        </p:blipFill>
        <p:spPr>
          <a:xfrm>
            <a:off x="1277461" y="706257"/>
            <a:ext cx="6589075" cy="3891349"/>
          </a:xfrm>
          <a:prstGeom prst="rect">
            <a:avLst/>
          </a:prstGeom>
        </p:spPr>
      </p:pic>
      <p:sp>
        <p:nvSpPr>
          <p:cNvPr id="7" name="TextBox 6">
            <a:extLst>
              <a:ext uri="{FF2B5EF4-FFF2-40B4-BE49-F238E27FC236}">
                <a16:creationId xmlns:a16="http://schemas.microsoft.com/office/drawing/2014/main" id="{F0F87532-D23C-4BEA-A293-BF62EE1205A8}"/>
              </a:ext>
            </a:extLst>
          </p:cNvPr>
          <p:cNvSpPr txBox="1"/>
          <p:nvPr/>
        </p:nvSpPr>
        <p:spPr>
          <a:xfrm>
            <a:off x="2560320" y="4729412"/>
            <a:ext cx="4389120" cy="307777"/>
          </a:xfrm>
          <a:prstGeom prst="rect">
            <a:avLst/>
          </a:prstGeom>
          <a:noFill/>
        </p:spPr>
        <p:txBody>
          <a:bodyPr wrap="square" rtlCol="0">
            <a:spAutoFit/>
          </a:bodyPr>
          <a:lstStyle/>
          <a:p>
            <a:pPr algn="ctr"/>
            <a:r>
              <a:rPr lang="en-US" sz="1400" dirty="0">
                <a:solidFill>
                  <a:schemeClr val="bg1"/>
                </a:solidFill>
              </a:rPr>
              <a:t>Lancet 2020; 396: 1994–2005</a:t>
            </a:r>
          </a:p>
        </p:txBody>
      </p:sp>
      <p:sp>
        <p:nvSpPr>
          <p:cNvPr id="3" name="Rectangle 2">
            <a:extLst>
              <a:ext uri="{FF2B5EF4-FFF2-40B4-BE49-F238E27FC236}">
                <a16:creationId xmlns:a16="http://schemas.microsoft.com/office/drawing/2014/main" id="{3C974223-9290-EC69-40FB-5931CA77BCE8}"/>
              </a:ext>
            </a:extLst>
          </p:cNvPr>
          <p:cNvSpPr/>
          <p:nvPr/>
        </p:nvSpPr>
        <p:spPr>
          <a:xfrm>
            <a:off x="1350971" y="1864084"/>
            <a:ext cx="6393599" cy="60877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97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79E2-89E7-4070-BB6B-AD0D09A3C3D1}"/>
              </a:ext>
            </a:extLst>
          </p:cNvPr>
          <p:cNvSpPr>
            <a:spLocks noGrp="1"/>
          </p:cNvSpPr>
          <p:nvPr>
            <p:ph type="title"/>
          </p:nvPr>
        </p:nvSpPr>
        <p:spPr>
          <a:xfrm>
            <a:off x="457213" y="0"/>
            <a:ext cx="8315569" cy="857250"/>
          </a:xfrm>
        </p:spPr>
        <p:txBody>
          <a:bodyPr/>
          <a:lstStyle/>
          <a:p>
            <a:pPr algn="ctr"/>
            <a:r>
              <a:rPr lang="en-US" sz="3600" dirty="0"/>
              <a:t>SOLAR Trial</a:t>
            </a:r>
          </a:p>
        </p:txBody>
      </p:sp>
      <p:sp>
        <p:nvSpPr>
          <p:cNvPr id="3" name="Content Placeholder 2">
            <a:extLst>
              <a:ext uri="{FF2B5EF4-FFF2-40B4-BE49-F238E27FC236}">
                <a16:creationId xmlns:a16="http://schemas.microsoft.com/office/drawing/2014/main" id="{236D959E-DD4F-4E80-9D74-ADF153964F96}"/>
              </a:ext>
            </a:extLst>
          </p:cNvPr>
          <p:cNvSpPr>
            <a:spLocks noGrp="1"/>
          </p:cNvSpPr>
          <p:nvPr>
            <p:ph idx="1"/>
          </p:nvPr>
        </p:nvSpPr>
        <p:spPr>
          <a:xfrm>
            <a:off x="414215" y="662766"/>
            <a:ext cx="8315569" cy="1371599"/>
          </a:xfrm>
        </p:spPr>
        <p:txBody>
          <a:bodyPr>
            <a:normAutofit/>
          </a:bodyPr>
          <a:lstStyle/>
          <a:p>
            <a:pPr marL="114300" indent="0">
              <a:buNone/>
            </a:pPr>
            <a:r>
              <a:rPr lang="en-US" sz="2000" b="1" dirty="0"/>
              <a:t>Design</a:t>
            </a:r>
            <a:r>
              <a:rPr lang="en-US" sz="2000" dirty="0"/>
              <a:t>: Treatment-experienced adults; bictegravir/emtricitabine/tenofovir alafenamide (BIC/FTC/TAF; </a:t>
            </a:r>
            <a:r>
              <a:rPr lang="en-US" sz="2000" dirty="0" err="1"/>
              <a:t>Biktarvy</a:t>
            </a:r>
            <a:r>
              <a:rPr lang="en-US" sz="2000" dirty="0"/>
              <a:t>®) versus LA-CAB/RPV every 8 weeks</a:t>
            </a:r>
          </a:p>
        </p:txBody>
      </p:sp>
      <p:sp>
        <p:nvSpPr>
          <p:cNvPr id="4" name="Slide Number Placeholder 3">
            <a:extLst>
              <a:ext uri="{FF2B5EF4-FFF2-40B4-BE49-F238E27FC236}">
                <a16:creationId xmlns:a16="http://schemas.microsoft.com/office/drawing/2014/main" id="{724C74EE-46A5-4C3E-8291-F0D49E8A04E2}"/>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5" name="TextBox 4">
            <a:extLst>
              <a:ext uri="{FF2B5EF4-FFF2-40B4-BE49-F238E27FC236}">
                <a16:creationId xmlns:a16="http://schemas.microsoft.com/office/drawing/2014/main" id="{5E2201A4-EE80-C0EA-E8BA-A394E55621DC}"/>
              </a:ext>
            </a:extLst>
          </p:cNvPr>
          <p:cNvSpPr txBox="1"/>
          <p:nvPr/>
        </p:nvSpPr>
        <p:spPr>
          <a:xfrm>
            <a:off x="2560320" y="4729412"/>
            <a:ext cx="4389120" cy="307777"/>
          </a:xfrm>
          <a:prstGeom prst="rect">
            <a:avLst/>
          </a:prstGeom>
          <a:noFill/>
        </p:spPr>
        <p:txBody>
          <a:bodyPr wrap="square" rtlCol="0">
            <a:spAutoFit/>
          </a:bodyPr>
          <a:lstStyle/>
          <a:p>
            <a:pPr algn="ctr"/>
            <a:r>
              <a:rPr lang="it-IT" sz="1400" dirty="0">
                <a:solidFill>
                  <a:schemeClr val="bg1"/>
                </a:solidFill>
              </a:rPr>
              <a:t>Lancet HIV 2023; 10: e566–77</a:t>
            </a:r>
            <a:endParaRPr lang="en-US" sz="1400" dirty="0">
              <a:solidFill>
                <a:schemeClr val="bg1"/>
              </a:solidFill>
            </a:endParaRPr>
          </a:p>
        </p:txBody>
      </p:sp>
      <p:pic>
        <p:nvPicPr>
          <p:cNvPr id="7" name="Picture 6">
            <a:extLst>
              <a:ext uri="{FF2B5EF4-FFF2-40B4-BE49-F238E27FC236}">
                <a16:creationId xmlns:a16="http://schemas.microsoft.com/office/drawing/2014/main" id="{578A299C-A8A1-B035-461F-39DC085C1D81}"/>
              </a:ext>
            </a:extLst>
          </p:cNvPr>
          <p:cNvPicPr>
            <a:picLocks noChangeAspect="1"/>
          </p:cNvPicPr>
          <p:nvPr/>
        </p:nvPicPr>
        <p:blipFill>
          <a:blip r:embed="rId3"/>
          <a:stretch>
            <a:fillRect/>
          </a:stretch>
        </p:blipFill>
        <p:spPr>
          <a:xfrm>
            <a:off x="379271" y="1684978"/>
            <a:ext cx="8152517" cy="2932517"/>
          </a:xfrm>
          <a:prstGeom prst="rect">
            <a:avLst/>
          </a:prstGeom>
        </p:spPr>
      </p:pic>
    </p:spTree>
    <p:extLst>
      <p:ext uri="{BB962C8B-B14F-4D97-AF65-F5344CB8AC3E}">
        <p14:creationId xmlns:p14="http://schemas.microsoft.com/office/powerpoint/2010/main" val="317488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09F8-8824-4566-7A25-3DC9CB4C3D2B}"/>
              </a:ext>
            </a:extLst>
          </p:cNvPr>
          <p:cNvSpPr>
            <a:spLocks noGrp="1"/>
          </p:cNvSpPr>
          <p:nvPr>
            <p:ph type="title"/>
          </p:nvPr>
        </p:nvSpPr>
        <p:spPr/>
        <p:txBody>
          <a:bodyPr/>
          <a:lstStyle/>
          <a:p>
            <a:pPr algn="ctr"/>
            <a:r>
              <a:rPr lang="en-US" dirty="0"/>
              <a:t>SOLAR Trial Outcomes at 12 months</a:t>
            </a:r>
          </a:p>
        </p:txBody>
      </p:sp>
      <p:sp>
        <p:nvSpPr>
          <p:cNvPr id="4" name="Slide Number Placeholder 3">
            <a:extLst>
              <a:ext uri="{FF2B5EF4-FFF2-40B4-BE49-F238E27FC236}">
                <a16:creationId xmlns:a16="http://schemas.microsoft.com/office/drawing/2014/main" id="{F0C49969-3178-852F-E1DA-71DF0AA35455}"/>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8" name="Picture 7">
            <a:extLst>
              <a:ext uri="{FF2B5EF4-FFF2-40B4-BE49-F238E27FC236}">
                <a16:creationId xmlns:a16="http://schemas.microsoft.com/office/drawing/2014/main" id="{2B5C15CE-2B08-F4D7-6248-B2715AF2A0A5}"/>
              </a:ext>
            </a:extLst>
          </p:cNvPr>
          <p:cNvPicPr>
            <a:picLocks noChangeAspect="1"/>
          </p:cNvPicPr>
          <p:nvPr/>
        </p:nvPicPr>
        <p:blipFill>
          <a:blip r:embed="rId2"/>
          <a:stretch>
            <a:fillRect/>
          </a:stretch>
        </p:blipFill>
        <p:spPr>
          <a:xfrm>
            <a:off x="228606" y="998711"/>
            <a:ext cx="8686787" cy="3459992"/>
          </a:xfrm>
          <a:prstGeom prst="rect">
            <a:avLst/>
          </a:prstGeom>
        </p:spPr>
      </p:pic>
      <p:sp>
        <p:nvSpPr>
          <p:cNvPr id="9" name="TextBox 8">
            <a:extLst>
              <a:ext uri="{FF2B5EF4-FFF2-40B4-BE49-F238E27FC236}">
                <a16:creationId xmlns:a16="http://schemas.microsoft.com/office/drawing/2014/main" id="{32DFC77B-2A2F-F4C7-A816-CF87ADB15785}"/>
              </a:ext>
            </a:extLst>
          </p:cNvPr>
          <p:cNvSpPr txBox="1"/>
          <p:nvPr/>
        </p:nvSpPr>
        <p:spPr>
          <a:xfrm>
            <a:off x="2560320" y="4729412"/>
            <a:ext cx="4389120" cy="307777"/>
          </a:xfrm>
          <a:prstGeom prst="rect">
            <a:avLst/>
          </a:prstGeom>
          <a:noFill/>
        </p:spPr>
        <p:txBody>
          <a:bodyPr wrap="square" rtlCol="0">
            <a:spAutoFit/>
          </a:bodyPr>
          <a:lstStyle/>
          <a:p>
            <a:pPr algn="ctr"/>
            <a:r>
              <a:rPr lang="it-IT" sz="1400" dirty="0">
                <a:solidFill>
                  <a:schemeClr val="bg1"/>
                </a:solidFill>
              </a:rPr>
              <a:t>Lancet HIV 2023; 10: e566–77</a:t>
            </a:r>
            <a:endParaRPr lang="en-US" sz="1400" dirty="0">
              <a:solidFill>
                <a:schemeClr val="bg1"/>
              </a:solidFill>
            </a:endParaRPr>
          </a:p>
        </p:txBody>
      </p:sp>
      <p:sp>
        <p:nvSpPr>
          <p:cNvPr id="3" name="Rectangle 2">
            <a:extLst>
              <a:ext uri="{FF2B5EF4-FFF2-40B4-BE49-F238E27FC236}">
                <a16:creationId xmlns:a16="http://schemas.microsoft.com/office/drawing/2014/main" id="{C4859489-77B6-D190-3A24-CCE1D8B5D72D}"/>
              </a:ext>
            </a:extLst>
          </p:cNvPr>
          <p:cNvSpPr/>
          <p:nvPr/>
        </p:nvSpPr>
        <p:spPr>
          <a:xfrm>
            <a:off x="409505" y="4039185"/>
            <a:ext cx="8257417" cy="419518"/>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4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A5B4-BD62-4E78-BC3C-4A6F97C1F993}"/>
              </a:ext>
            </a:extLst>
          </p:cNvPr>
          <p:cNvSpPr>
            <a:spLocks noGrp="1"/>
          </p:cNvSpPr>
          <p:nvPr>
            <p:ph type="title"/>
          </p:nvPr>
        </p:nvSpPr>
        <p:spPr/>
        <p:txBody>
          <a:bodyPr/>
          <a:lstStyle/>
          <a:p>
            <a:pPr algn="ctr"/>
            <a:r>
              <a:rPr lang="en-US" dirty="0"/>
              <a:t>Safety and Tolerability</a:t>
            </a:r>
          </a:p>
        </p:txBody>
      </p:sp>
      <p:sp>
        <p:nvSpPr>
          <p:cNvPr id="3" name="Content Placeholder 2">
            <a:extLst>
              <a:ext uri="{FF2B5EF4-FFF2-40B4-BE49-F238E27FC236}">
                <a16:creationId xmlns:a16="http://schemas.microsoft.com/office/drawing/2014/main" id="{C8D1B490-FE13-4454-9AA2-4BEB088968C3}"/>
              </a:ext>
            </a:extLst>
          </p:cNvPr>
          <p:cNvSpPr>
            <a:spLocks noGrp="1"/>
          </p:cNvSpPr>
          <p:nvPr>
            <p:ph idx="1"/>
          </p:nvPr>
        </p:nvSpPr>
        <p:spPr>
          <a:xfrm>
            <a:off x="235974" y="1200151"/>
            <a:ext cx="8844453" cy="3401346"/>
          </a:xfrm>
        </p:spPr>
        <p:txBody>
          <a:bodyPr>
            <a:normAutofit lnSpcReduction="10000"/>
          </a:bodyPr>
          <a:lstStyle/>
          <a:p>
            <a:r>
              <a:rPr lang="en-US" sz="2000" dirty="0"/>
              <a:t>Overall, LA-CAB/RPV is safe and well-tolerated</a:t>
            </a:r>
          </a:p>
          <a:p>
            <a:r>
              <a:rPr lang="en-US" sz="2000" dirty="0"/>
              <a:t>Injection site reactions (ISRs) were the most common drug-related adverse event in phase 3 trials, occurring in 75–86% of participants</a:t>
            </a:r>
          </a:p>
          <a:p>
            <a:pPr algn="l"/>
            <a:r>
              <a:rPr lang="en-US" sz="2000" dirty="0"/>
              <a:t>Most ISRs were mild or moderate (grade 1 or 2), including pain and less commonly nodules, induration, and swelling</a:t>
            </a:r>
          </a:p>
          <a:p>
            <a:pPr algn="l"/>
            <a:r>
              <a:rPr lang="en-US" sz="2000" dirty="0"/>
              <a:t>No participants developed life-threatening or fatal (grade 4 or 5) ISRs</a:t>
            </a:r>
          </a:p>
          <a:p>
            <a:pPr algn="l"/>
            <a:r>
              <a:rPr lang="en-US" sz="2000" dirty="0"/>
              <a:t>ISRs resolved within 7 days in 88% of participants (median duration 3 days)</a:t>
            </a:r>
          </a:p>
          <a:p>
            <a:pPr algn="l"/>
            <a:r>
              <a:rPr lang="en-US" sz="2000" dirty="0"/>
              <a:t>In ATLAS-2M, ISRs decreased in frequency over the first 48 weeks and remained stable through week 152</a:t>
            </a:r>
          </a:p>
        </p:txBody>
      </p:sp>
      <p:sp>
        <p:nvSpPr>
          <p:cNvPr id="4" name="Slide Number Placeholder 3">
            <a:extLst>
              <a:ext uri="{FF2B5EF4-FFF2-40B4-BE49-F238E27FC236}">
                <a16:creationId xmlns:a16="http://schemas.microsoft.com/office/drawing/2014/main" id="{57F33AFC-F316-47AC-847D-73B7064479D7}"/>
              </a:ext>
            </a:extLst>
          </p:cNvPr>
          <p:cNvSpPr>
            <a:spLocks noGrp="1"/>
          </p:cNvSpPr>
          <p:nvPr>
            <p:ph type="sldNum" sz="quarter" idx="12"/>
          </p:nvPr>
        </p:nvSpPr>
        <p:spPr/>
        <p:txBody>
          <a:bodyPr/>
          <a:lstStyle/>
          <a:p>
            <a:fld id="{6E2D2B3B-882E-40F3-A32F-6DD516915044}" type="slidenum">
              <a:rPr lang="en-US" smtClean="0"/>
              <a:pPr/>
              <a:t>21</a:t>
            </a:fld>
            <a:endParaRPr lang="en-US"/>
          </a:p>
        </p:txBody>
      </p:sp>
      <p:sp>
        <p:nvSpPr>
          <p:cNvPr id="5" name="TextBox 4">
            <a:extLst>
              <a:ext uri="{FF2B5EF4-FFF2-40B4-BE49-F238E27FC236}">
                <a16:creationId xmlns:a16="http://schemas.microsoft.com/office/drawing/2014/main" id="{9172C759-8C2C-4D50-9DAC-66970F7ABC0E}"/>
              </a:ext>
            </a:extLst>
          </p:cNvPr>
          <p:cNvSpPr txBox="1"/>
          <p:nvPr/>
        </p:nvSpPr>
        <p:spPr>
          <a:xfrm>
            <a:off x="1874141" y="4706688"/>
            <a:ext cx="5481711" cy="461665"/>
          </a:xfrm>
          <a:prstGeom prst="rect">
            <a:avLst/>
          </a:prstGeom>
          <a:noFill/>
        </p:spPr>
        <p:txBody>
          <a:bodyPr wrap="square" rtlCol="0">
            <a:spAutoFit/>
          </a:bodyPr>
          <a:lstStyle/>
          <a:p>
            <a:pPr algn="ctr"/>
            <a:r>
              <a:rPr lang="en-US" sz="1200" dirty="0">
                <a:solidFill>
                  <a:schemeClr val="bg1"/>
                </a:solidFill>
              </a:rPr>
              <a:t>N </a:t>
            </a:r>
            <a:r>
              <a:rPr lang="en-US" sz="1200" dirty="0" err="1">
                <a:solidFill>
                  <a:schemeClr val="bg1"/>
                </a:solidFill>
              </a:rPr>
              <a:t>Engl</a:t>
            </a:r>
            <a:r>
              <a:rPr lang="en-US" sz="1200" dirty="0">
                <a:solidFill>
                  <a:schemeClr val="bg1"/>
                </a:solidFill>
              </a:rPr>
              <a:t> J Med 2020;382:1124-35.</a:t>
            </a:r>
            <a:r>
              <a:rPr lang="en-US" sz="1200" dirty="0"/>
              <a:t> </a:t>
            </a:r>
            <a:r>
              <a:rPr lang="en-US" sz="1200" dirty="0">
                <a:solidFill>
                  <a:schemeClr val="bg1"/>
                </a:solidFill>
              </a:rPr>
              <a:t>N </a:t>
            </a:r>
            <a:r>
              <a:rPr lang="en-US" sz="1200" dirty="0" err="1">
                <a:solidFill>
                  <a:schemeClr val="bg1"/>
                </a:solidFill>
              </a:rPr>
              <a:t>Engl</a:t>
            </a:r>
            <a:r>
              <a:rPr lang="en-US" sz="1200" dirty="0">
                <a:solidFill>
                  <a:schemeClr val="bg1"/>
                </a:solidFill>
              </a:rPr>
              <a:t> J Med 2020;382:1112-23. Lancet 2020; 396: 1994–2005; Clin Infect Dis. 2023 May 3;76(9):1646-1654. </a:t>
            </a:r>
          </a:p>
        </p:txBody>
      </p:sp>
    </p:spTree>
    <p:extLst>
      <p:ext uri="{BB962C8B-B14F-4D97-AF65-F5344CB8AC3E}">
        <p14:creationId xmlns:p14="http://schemas.microsoft.com/office/powerpoint/2010/main" val="23164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7947-FED9-32C3-5ADF-C899975783EB}"/>
              </a:ext>
            </a:extLst>
          </p:cNvPr>
          <p:cNvSpPr>
            <a:spLocks noGrp="1"/>
          </p:cNvSpPr>
          <p:nvPr>
            <p:ph type="title"/>
          </p:nvPr>
        </p:nvSpPr>
        <p:spPr/>
        <p:txBody>
          <a:bodyPr/>
          <a:lstStyle/>
          <a:p>
            <a:pPr algn="ctr"/>
            <a:r>
              <a:rPr lang="en-US" dirty="0"/>
              <a:t>Injection Site Reactions</a:t>
            </a:r>
          </a:p>
        </p:txBody>
      </p:sp>
      <p:sp>
        <p:nvSpPr>
          <p:cNvPr id="4" name="Slide Number Placeholder 3">
            <a:extLst>
              <a:ext uri="{FF2B5EF4-FFF2-40B4-BE49-F238E27FC236}">
                <a16:creationId xmlns:a16="http://schemas.microsoft.com/office/drawing/2014/main" id="{B4F6811D-C965-F88E-E0A4-F32DF8A74EC8}"/>
              </a:ext>
            </a:extLst>
          </p:cNvPr>
          <p:cNvSpPr>
            <a:spLocks noGrp="1"/>
          </p:cNvSpPr>
          <p:nvPr>
            <p:ph type="sldNum" sz="quarter" idx="12"/>
          </p:nvPr>
        </p:nvSpPr>
        <p:spPr/>
        <p:txBody>
          <a:bodyPr/>
          <a:lstStyle/>
          <a:p>
            <a:fld id="{6E2D2B3B-882E-40F3-A32F-6DD516915044}" type="slidenum">
              <a:rPr lang="en-US" smtClean="0"/>
              <a:pPr/>
              <a:t>22</a:t>
            </a:fld>
            <a:endParaRPr lang="en-US"/>
          </a:p>
        </p:txBody>
      </p:sp>
      <p:pic>
        <p:nvPicPr>
          <p:cNvPr id="6" name="Picture 5">
            <a:extLst>
              <a:ext uri="{FF2B5EF4-FFF2-40B4-BE49-F238E27FC236}">
                <a16:creationId xmlns:a16="http://schemas.microsoft.com/office/drawing/2014/main" id="{82F6347E-2C9E-FDB8-251B-BFFD446F3169}"/>
              </a:ext>
            </a:extLst>
          </p:cNvPr>
          <p:cNvPicPr>
            <a:picLocks noChangeAspect="1"/>
          </p:cNvPicPr>
          <p:nvPr/>
        </p:nvPicPr>
        <p:blipFill>
          <a:blip r:embed="rId2"/>
          <a:stretch>
            <a:fillRect/>
          </a:stretch>
        </p:blipFill>
        <p:spPr>
          <a:xfrm>
            <a:off x="369834" y="1129060"/>
            <a:ext cx="8710594" cy="3534520"/>
          </a:xfrm>
          <a:prstGeom prst="rect">
            <a:avLst/>
          </a:prstGeom>
        </p:spPr>
      </p:pic>
      <p:sp>
        <p:nvSpPr>
          <p:cNvPr id="7" name="TextBox 6">
            <a:extLst>
              <a:ext uri="{FF2B5EF4-FFF2-40B4-BE49-F238E27FC236}">
                <a16:creationId xmlns:a16="http://schemas.microsoft.com/office/drawing/2014/main" id="{CE6E0692-767A-0D35-D6EE-A4419D21B0A8}"/>
              </a:ext>
            </a:extLst>
          </p:cNvPr>
          <p:cNvSpPr txBox="1"/>
          <p:nvPr/>
        </p:nvSpPr>
        <p:spPr>
          <a:xfrm>
            <a:off x="277876" y="4739704"/>
            <a:ext cx="8588248" cy="403796"/>
          </a:xfrm>
          <a:prstGeom prst="rect">
            <a:avLst/>
          </a:prstGeom>
        </p:spPr>
        <p:txBody>
          <a:bodyPr vert="horz" lIns="91440" tIns="45720" rIns="91440" bIns="45720" rtlCol="0">
            <a:normAutofit/>
          </a:bodyPr>
          <a:lstStyle/>
          <a:p>
            <a:pPr algn="ctr">
              <a:spcBef>
                <a:spcPct val="20000"/>
              </a:spcBef>
              <a:buClr>
                <a:schemeClr val="accent6"/>
              </a:buClr>
            </a:pPr>
            <a:r>
              <a:rPr lang="en-US" sz="1600" b="0" i="0" kern="1200" dirty="0" err="1">
                <a:solidFill>
                  <a:schemeClr val="bg1"/>
                </a:solidFill>
                <a:effectLst/>
                <a:latin typeface="+mn-lt"/>
                <a:ea typeface="+mn-ea"/>
                <a:cs typeface="ITC Avant Garde Std Md"/>
              </a:rPr>
              <a:t>Curr</a:t>
            </a:r>
            <a:r>
              <a:rPr lang="en-US" sz="1600" b="0" i="0" kern="1200" dirty="0">
                <a:solidFill>
                  <a:schemeClr val="bg1"/>
                </a:solidFill>
                <a:effectLst/>
                <a:latin typeface="+mn-lt"/>
                <a:ea typeface="+mn-ea"/>
                <a:cs typeface="ITC Avant Garde Std Md"/>
              </a:rPr>
              <a:t> HIV/AIDS Rep. 2023 Oct;20(5):271-285.</a:t>
            </a:r>
            <a:endParaRPr lang="en-US" sz="1600" b="0" i="0" kern="1200" dirty="0">
              <a:solidFill>
                <a:schemeClr val="bg1"/>
              </a:solidFill>
              <a:latin typeface="+mn-lt"/>
              <a:ea typeface="+mn-ea"/>
              <a:cs typeface="ITC Avant Garde Std Md"/>
            </a:endParaRPr>
          </a:p>
        </p:txBody>
      </p:sp>
    </p:spTree>
    <p:extLst>
      <p:ext uri="{BB962C8B-B14F-4D97-AF65-F5344CB8AC3E}">
        <p14:creationId xmlns:p14="http://schemas.microsoft.com/office/powerpoint/2010/main" val="240343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E3FA-5E69-D0E0-0697-850E99A1CB5D}"/>
              </a:ext>
            </a:extLst>
          </p:cNvPr>
          <p:cNvSpPr>
            <a:spLocks noGrp="1"/>
          </p:cNvSpPr>
          <p:nvPr>
            <p:ph type="title"/>
          </p:nvPr>
        </p:nvSpPr>
        <p:spPr>
          <a:xfrm>
            <a:off x="222422" y="205979"/>
            <a:ext cx="8766129" cy="857250"/>
          </a:xfrm>
        </p:spPr>
        <p:txBody>
          <a:bodyPr/>
          <a:lstStyle/>
          <a:p>
            <a:pPr algn="ctr"/>
            <a:r>
              <a:rPr lang="en-US" sz="3200" dirty="0"/>
              <a:t>Virologic Failure in Clinical Trials of LA-CAB/RPV</a:t>
            </a:r>
          </a:p>
        </p:txBody>
      </p:sp>
      <p:sp>
        <p:nvSpPr>
          <p:cNvPr id="3" name="Content Placeholder 2">
            <a:extLst>
              <a:ext uri="{FF2B5EF4-FFF2-40B4-BE49-F238E27FC236}">
                <a16:creationId xmlns:a16="http://schemas.microsoft.com/office/drawing/2014/main" id="{C2641282-9ADD-AC65-3B52-22B45DE4B07E}"/>
              </a:ext>
            </a:extLst>
          </p:cNvPr>
          <p:cNvSpPr>
            <a:spLocks noGrp="1"/>
          </p:cNvSpPr>
          <p:nvPr>
            <p:ph idx="1"/>
          </p:nvPr>
        </p:nvSpPr>
        <p:spPr>
          <a:xfrm>
            <a:off x="222423" y="1200150"/>
            <a:ext cx="8550360" cy="3621942"/>
          </a:xfrm>
        </p:spPr>
        <p:txBody>
          <a:bodyPr>
            <a:normAutofit fontScale="85000" lnSpcReduction="20000"/>
          </a:bodyPr>
          <a:lstStyle/>
          <a:p>
            <a:r>
              <a:rPr lang="en-US" dirty="0"/>
              <a:t>Overall, in the FLAIR, ATLAS, and ATLAS-2M clinical trials, 1.4% (n = 23/1651) of participants had confirmed virologic failure through 152 weeks</a:t>
            </a:r>
          </a:p>
          <a:p>
            <a:r>
              <a:rPr lang="en-US" dirty="0"/>
              <a:t>Baseline factors associated with increased odds of confirmed virologic failure</a:t>
            </a:r>
          </a:p>
          <a:p>
            <a:pPr lvl="1"/>
            <a:r>
              <a:rPr lang="en-US" sz="2400" dirty="0"/>
              <a:t>Proviral RPV resistance associated mutations (RAMs)</a:t>
            </a:r>
          </a:p>
          <a:p>
            <a:pPr lvl="1"/>
            <a:r>
              <a:rPr lang="en-US" sz="2400" dirty="0"/>
              <a:t>HIV-1 subtype A6/A1c </a:t>
            </a:r>
          </a:p>
          <a:p>
            <a:pPr lvl="1"/>
            <a:r>
              <a:rPr lang="en-US" sz="2400" dirty="0"/>
              <a:t>BMI &gt; 30 kg/m</a:t>
            </a:r>
            <a:r>
              <a:rPr lang="en-US" sz="2400" baseline="30000" dirty="0"/>
              <a:t>2</a:t>
            </a:r>
          </a:p>
          <a:p>
            <a:r>
              <a:rPr lang="en-US" dirty="0"/>
              <a:t>Obesity may cause inadvertent subcutaneous drug administration using the standard 1.5-inch needle, leading to inadequate absorption</a:t>
            </a:r>
          </a:p>
          <a:p>
            <a:pPr lvl="1"/>
            <a:r>
              <a:rPr lang="en-US" b="1" dirty="0">
                <a:solidFill>
                  <a:schemeClr val="accent6"/>
                </a:solidFill>
              </a:rPr>
              <a:t>For patients with BMI &gt; 30 kg/m</a:t>
            </a:r>
            <a:r>
              <a:rPr lang="en-US" b="1" baseline="30000" dirty="0">
                <a:solidFill>
                  <a:schemeClr val="accent6"/>
                </a:solidFill>
              </a:rPr>
              <a:t>2</a:t>
            </a:r>
            <a:r>
              <a:rPr lang="en-US" b="1" dirty="0">
                <a:solidFill>
                  <a:schemeClr val="accent6"/>
                </a:solidFill>
              </a:rPr>
              <a:t>, use a longer needle length                   (2 inches)</a:t>
            </a:r>
          </a:p>
          <a:p>
            <a:endParaRPr lang="en-US" dirty="0"/>
          </a:p>
        </p:txBody>
      </p:sp>
      <p:sp>
        <p:nvSpPr>
          <p:cNvPr id="4" name="Slide Number Placeholder 3">
            <a:extLst>
              <a:ext uri="{FF2B5EF4-FFF2-40B4-BE49-F238E27FC236}">
                <a16:creationId xmlns:a16="http://schemas.microsoft.com/office/drawing/2014/main" id="{4F7383EF-BCD7-71F9-C79B-10A6E9905EB7}"/>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5" name="TextBox 4">
            <a:extLst>
              <a:ext uri="{FF2B5EF4-FFF2-40B4-BE49-F238E27FC236}">
                <a16:creationId xmlns:a16="http://schemas.microsoft.com/office/drawing/2014/main" id="{8A4C1C0F-C422-CA45-D702-7E74BEA4200F}"/>
              </a:ext>
            </a:extLst>
          </p:cNvPr>
          <p:cNvSpPr txBox="1"/>
          <p:nvPr/>
        </p:nvSpPr>
        <p:spPr>
          <a:xfrm>
            <a:off x="2846502" y="4590949"/>
            <a:ext cx="4194378" cy="584775"/>
          </a:xfrm>
          <a:prstGeom prst="rect">
            <a:avLst/>
          </a:prstGeom>
          <a:noFill/>
        </p:spPr>
        <p:txBody>
          <a:bodyPr wrap="square" rtlCol="0">
            <a:spAutoFit/>
          </a:bodyPr>
          <a:lstStyle/>
          <a:p>
            <a:r>
              <a:rPr lang="en-US" sz="1600" b="0" i="0" u="none" strike="noStrike" baseline="0" dirty="0">
                <a:solidFill>
                  <a:schemeClr val="bg1"/>
                </a:solidFill>
                <a:latin typeface="STIX-Regular"/>
              </a:rPr>
              <a:t>AIDS. 2021;35(9):1333–42.</a:t>
            </a:r>
          </a:p>
          <a:p>
            <a:r>
              <a:rPr lang="en-US" sz="1600" b="0" i="0" dirty="0">
                <a:solidFill>
                  <a:schemeClr val="bg1"/>
                </a:solidFill>
                <a:effectLst/>
                <a:latin typeface="BlinkMacSystemFont"/>
              </a:rPr>
              <a:t>Clin Infect Dis. 2023 Nov 17;77(10):1423-1431. </a:t>
            </a:r>
            <a:endParaRPr lang="en-US" sz="1600" dirty="0">
              <a:solidFill>
                <a:schemeClr val="bg1"/>
              </a:solidFill>
            </a:endParaRPr>
          </a:p>
        </p:txBody>
      </p:sp>
    </p:spTree>
    <p:extLst>
      <p:ext uri="{BB962C8B-B14F-4D97-AF65-F5344CB8AC3E}">
        <p14:creationId xmlns:p14="http://schemas.microsoft.com/office/powerpoint/2010/main" val="3392223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08C-435F-B917-FC8B-D241DB228BD1}"/>
              </a:ext>
            </a:extLst>
          </p:cNvPr>
          <p:cNvSpPr>
            <a:spLocks noGrp="1"/>
          </p:cNvSpPr>
          <p:nvPr>
            <p:ph type="title"/>
          </p:nvPr>
        </p:nvSpPr>
        <p:spPr>
          <a:xfrm>
            <a:off x="192024" y="205979"/>
            <a:ext cx="8888403" cy="857250"/>
          </a:xfrm>
        </p:spPr>
        <p:txBody>
          <a:bodyPr/>
          <a:lstStyle/>
          <a:p>
            <a:pPr algn="ctr"/>
            <a:r>
              <a:rPr lang="en-US" sz="3200" dirty="0"/>
              <a:t>The long pharmacokinetic tail of LA-CAB/RPV</a:t>
            </a:r>
          </a:p>
        </p:txBody>
      </p:sp>
      <p:sp>
        <p:nvSpPr>
          <p:cNvPr id="4" name="Slide Number Placeholder 3">
            <a:extLst>
              <a:ext uri="{FF2B5EF4-FFF2-40B4-BE49-F238E27FC236}">
                <a16:creationId xmlns:a16="http://schemas.microsoft.com/office/drawing/2014/main" id="{6317FC14-0E13-99C0-FF34-E7080178D6BD}"/>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5" name="Slide Number Placeholder 4">
            <a:extLst>
              <a:ext uri="{FF2B5EF4-FFF2-40B4-BE49-F238E27FC236}">
                <a16:creationId xmlns:a16="http://schemas.microsoft.com/office/drawing/2014/main" id="{D6B2127F-061E-C71B-E7DE-D914A3F983E4}"/>
              </a:ext>
            </a:extLst>
          </p:cNvPr>
          <p:cNvSpPr txBox="1">
            <a:spLocks/>
          </p:cNvSpPr>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24</a:t>
            </a:fld>
            <a:endParaRPr lang="en-US" dirty="0"/>
          </a:p>
        </p:txBody>
      </p:sp>
      <p:sp>
        <p:nvSpPr>
          <p:cNvPr id="8" name="TextBox 7">
            <a:extLst>
              <a:ext uri="{FF2B5EF4-FFF2-40B4-BE49-F238E27FC236}">
                <a16:creationId xmlns:a16="http://schemas.microsoft.com/office/drawing/2014/main" id="{5882DBFC-D6F4-120C-A9E2-90BF4839CD02}"/>
              </a:ext>
            </a:extLst>
          </p:cNvPr>
          <p:cNvSpPr txBox="1"/>
          <p:nvPr/>
        </p:nvSpPr>
        <p:spPr>
          <a:xfrm>
            <a:off x="313948" y="1922526"/>
            <a:ext cx="2749735" cy="1754326"/>
          </a:xfrm>
          <a:prstGeom prst="rect">
            <a:avLst/>
          </a:prstGeom>
          <a:noFill/>
        </p:spPr>
        <p:txBody>
          <a:bodyPr wrap="square" rtlCol="0">
            <a:spAutoFit/>
          </a:bodyPr>
          <a:lstStyle/>
          <a:p>
            <a:endParaRPr lang="en-US" dirty="0"/>
          </a:p>
          <a:p>
            <a:r>
              <a:rPr lang="en-US" dirty="0"/>
              <a:t>Long-acting cabotegravir pharmacokinetics following single dose-administration in healthy adult patients </a:t>
            </a:r>
          </a:p>
        </p:txBody>
      </p:sp>
      <p:sp>
        <p:nvSpPr>
          <p:cNvPr id="9" name="TextBox 8">
            <a:extLst>
              <a:ext uri="{FF2B5EF4-FFF2-40B4-BE49-F238E27FC236}">
                <a16:creationId xmlns:a16="http://schemas.microsoft.com/office/drawing/2014/main" id="{7A58F6FD-0A22-A47B-2523-F28D2DAF13FB}"/>
              </a:ext>
            </a:extLst>
          </p:cNvPr>
          <p:cNvSpPr txBox="1"/>
          <p:nvPr/>
        </p:nvSpPr>
        <p:spPr>
          <a:xfrm>
            <a:off x="2286000" y="4729412"/>
            <a:ext cx="4876800" cy="307777"/>
          </a:xfrm>
          <a:prstGeom prst="rect">
            <a:avLst/>
          </a:prstGeom>
          <a:noFill/>
        </p:spPr>
        <p:txBody>
          <a:bodyPr wrap="square" rtlCol="0">
            <a:spAutoFit/>
          </a:bodyPr>
          <a:lstStyle/>
          <a:p>
            <a:pPr algn="ctr"/>
            <a:r>
              <a:rPr lang="en-US" sz="1400" dirty="0" err="1">
                <a:solidFill>
                  <a:schemeClr val="bg1"/>
                </a:solidFill>
              </a:rPr>
              <a:t>Curr</a:t>
            </a:r>
            <a:r>
              <a:rPr lang="en-US" sz="1400" dirty="0">
                <a:solidFill>
                  <a:schemeClr val="bg1"/>
                </a:solidFill>
              </a:rPr>
              <a:t> </a:t>
            </a:r>
            <a:r>
              <a:rPr lang="en-US" sz="1400" dirty="0" err="1">
                <a:solidFill>
                  <a:schemeClr val="bg1"/>
                </a:solidFill>
              </a:rPr>
              <a:t>Opin</a:t>
            </a:r>
            <a:r>
              <a:rPr lang="en-US" sz="1400" dirty="0">
                <a:solidFill>
                  <a:schemeClr val="bg1"/>
                </a:solidFill>
              </a:rPr>
              <a:t> HIV AIDS 2015, 10:239–245</a:t>
            </a:r>
          </a:p>
        </p:txBody>
      </p:sp>
      <p:pic>
        <p:nvPicPr>
          <p:cNvPr id="10" name="Content Placeholder 6">
            <a:extLst>
              <a:ext uri="{FF2B5EF4-FFF2-40B4-BE49-F238E27FC236}">
                <a16:creationId xmlns:a16="http://schemas.microsoft.com/office/drawing/2014/main" id="{8EEC0EB9-8734-00AB-F8ED-D7A797746E60}"/>
              </a:ext>
            </a:extLst>
          </p:cNvPr>
          <p:cNvPicPr>
            <a:picLocks noGrp="1" noChangeAspect="1"/>
          </p:cNvPicPr>
          <p:nvPr>
            <p:ph sz="half" idx="1"/>
          </p:nvPr>
        </p:nvPicPr>
        <p:blipFill>
          <a:blip r:embed="rId3"/>
          <a:stretch>
            <a:fillRect/>
          </a:stretch>
        </p:blipFill>
        <p:spPr>
          <a:xfrm>
            <a:off x="3063683" y="1276350"/>
            <a:ext cx="5468105" cy="3328091"/>
          </a:xfrm>
        </p:spPr>
      </p:pic>
      <p:cxnSp>
        <p:nvCxnSpPr>
          <p:cNvPr id="11" name="Straight Connector 10">
            <a:extLst>
              <a:ext uri="{FF2B5EF4-FFF2-40B4-BE49-F238E27FC236}">
                <a16:creationId xmlns:a16="http://schemas.microsoft.com/office/drawing/2014/main" id="{50607E80-57C2-5E67-AFB3-1C6B05D87F19}"/>
              </a:ext>
            </a:extLst>
          </p:cNvPr>
          <p:cNvCxnSpPr/>
          <p:nvPr/>
        </p:nvCxnSpPr>
        <p:spPr>
          <a:xfrm>
            <a:off x="3886200" y="3146612"/>
            <a:ext cx="4495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DDBFD6-ECD6-49C5-9CD8-65E3DDF057BC}"/>
              </a:ext>
            </a:extLst>
          </p:cNvPr>
          <p:cNvCxnSpPr>
            <a:cxnSpLocks/>
          </p:cNvCxnSpPr>
          <p:nvPr/>
        </p:nvCxnSpPr>
        <p:spPr>
          <a:xfrm>
            <a:off x="6629400" y="2419350"/>
            <a:ext cx="381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8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08C-435F-B917-FC8B-D241DB228BD1}"/>
              </a:ext>
            </a:extLst>
          </p:cNvPr>
          <p:cNvSpPr>
            <a:spLocks noGrp="1"/>
          </p:cNvSpPr>
          <p:nvPr>
            <p:ph type="title"/>
          </p:nvPr>
        </p:nvSpPr>
        <p:spPr/>
        <p:txBody>
          <a:bodyPr/>
          <a:lstStyle/>
          <a:p>
            <a:pPr algn="ctr"/>
            <a:r>
              <a:rPr lang="en-US" sz="3200" dirty="0"/>
              <a:t>The long pharmacokinetic tail of LA-CAB/RPV</a:t>
            </a:r>
          </a:p>
        </p:txBody>
      </p:sp>
      <p:sp>
        <p:nvSpPr>
          <p:cNvPr id="4" name="Slide Number Placeholder 3">
            <a:extLst>
              <a:ext uri="{FF2B5EF4-FFF2-40B4-BE49-F238E27FC236}">
                <a16:creationId xmlns:a16="http://schemas.microsoft.com/office/drawing/2014/main" id="{6317FC14-0E13-99C0-FF34-E7080178D6BD}"/>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5" name="Slide Number Placeholder 4">
            <a:extLst>
              <a:ext uri="{FF2B5EF4-FFF2-40B4-BE49-F238E27FC236}">
                <a16:creationId xmlns:a16="http://schemas.microsoft.com/office/drawing/2014/main" id="{D6B2127F-061E-C71B-E7DE-D914A3F983E4}"/>
              </a:ext>
            </a:extLst>
          </p:cNvPr>
          <p:cNvSpPr txBox="1">
            <a:spLocks/>
          </p:cNvSpPr>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25</a:t>
            </a:fld>
            <a:endParaRPr lang="en-US" dirty="0"/>
          </a:p>
        </p:txBody>
      </p:sp>
      <p:sp>
        <p:nvSpPr>
          <p:cNvPr id="6" name="Content Placeholder 5">
            <a:extLst>
              <a:ext uri="{FF2B5EF4-FFF2-40B4-BE49-F238E27FC236}">
                <a16:creationId xmlns:a16="http://schemas.microsoft.com/office/drawing/2014/main" id="{78C7ADD5-BEC6-D86B-F8F2-4B7FA7EBF5B5}"/>
              </a:ext>
            </a:extLst>
          </p:cNvPr>
          <p:cNvSpPr>
            <a:spLocks noGrp="1"/>
          </p:cNvSpPr>
          <p:nvPr>
            <p:ph idx="1"/>
          </p:nvPr>
        </p:nvSpPr>
        <p:spPr>
          <a:xfrm>
            <a:off x="247135" y="1258582"/>
            <a:ext cx="8525647" cy="3321655"/>
          </a:xfrm>
        </p:spPr>
        <p:txBody>
          <a:bodyPr>
            <a:normAutofit/>
          </a:bodyPr>
          <a:lstStyle/>
          <a:p>
            <a:r>
              <a:rPr lang="en-US" dirty="0"/>
              <a:t>Plasma concentrations remain above the protein-adjusted concentration required for 90% inhibition (PA-IC90) for many weeks following a single IM injection</a:t>
            </a:r>
          </a:p>
          <a:p>
            <a:pPr marL="114300" indent="0">
              <a:buNone/>
            </a:pPr>
            <a:endParaRPr lang="en-US" dirty="0"/>
          </a:p>
          <a:p>
            <a:r>
              <a:rPr lang="en-US" dirty="0"/>
              <a:t>Prolonged exposure to subtherapeutic drug concentrations may result in treatment-emergent resistance</a:t>
            </a:r>
          </a:p>
        </p:txBody>
      </p:sp>
      <p:sp>
        <p:nvSpPr>
          <p:cNvPr id="7" name="TextBox 6">
            <a:extLst>
              <a:ext uri="{FF2B5EF4-FFF2-40B4-BE49-F238E27FC236}">
                <a16:creationId xmlns:a16="http://schemas.microsoft.com/office/drawing/2014/main" id="{F61BED68-6805-A809-DC49-A7DE128E0239}"/>
              </a:ext>
            </a:extLst>
          </p:cNvPr>
          <p:cNvSpPr txBox="1"/>
          <p:nvPr/>
        </p:nvSpPr>
        <p:spPr>
          <a:xfrm>
            <a:off x="1746422" y="4703426"/>
            <a:ext cx="6186616" cy="646331"/>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https://clinicalinfo.hiv.gov/en/guidelines/hiv-clinical-guidelines-adult-and-adolescent-arv/optimizing-antiretroviral-therapy?view=full</a:t>
            </a:r>
            <a:r>
              <a:rPr lang="en-US" sz="1200" dirty="0">
                <a:solidFill>
                  <a:schemeClr val="bg1"/>
                </a:solidFill>
              </a:rPr>
              <a:t>; </a:t>
            </a:r>
            <a:r>
              <a:rPr lang="en-US" sz="1200" dirty="0" err="1">
                <a:solidFill>
                  <a:schemeClr val="bg1"/>
                </a:solidFill>
              </a:rPr>
              <a:t>Curr</a:t>
            </a:r>
            <a:r>
              <a:rPr lang="en-US" sz="1200" dirty="0">
                <a:solidFill>
                  <a:schemeClr val="bg1"/>
                </a:solidFill>
              </a:rPr>
              <a:t> </a:t>
            </a:r>
            <a:r>
              <a:rPr lang="en-US" sz="1200" dirty="0" err="1">
                <a:solidFill>
                  <a:schemeClr val="bg1"/>
                </a:solidFill>
              </a:rPr>
              <a:t>Opin</a:t>
            </a:r>
            <a:r>
              <a:rPr lang="en-US" sz="1200" dirty="0">
                <a:solidFill>
                  <a:schemeClr val="bg1"/>
                </a:solidFill>
              </a:rPr>
              <a:t> HIV AIDS 2015, 10:239–245</a:t>
            </a:r>
          </a:p>
          <a:p>
            <a:endParaRPr lang="en-US" sz="1200" dirty="0">
              <a:solidFill>
                <a:schemeClr val="bg1"/>
              </a:solidFill>
            </a:endParaRPr>
          </a:p>
        </p:txBody>
      </p:sp>
    </p:spTree>
    <p:extLst>
      <p:ext uri="{BB962C8B-B14F-4D97-AF65-F5344CB8AC3E}">
        <p14:creationId xmlns:p14="http://schemas.microsoft.com/office/powerpoint/2010/main" val="46638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97881-0830-DEE9-7822-37076F954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86EE6-D192-EE45-30DC-A485DD13121D}"/>
              </a:ext>
            </a:extLst>
          </p:cNvPr>
          <p:cNvSpPr>
            <a:spLocks noGrp="1"/>
          </p:cNvSpPr>
          <p:nvPr>
            <p:ph type="title"/>
          </p:nvPr>
        </p:nvSpPr>
        <p:spPr/>
        <p:txBody>
          <a:bodyPr/>
          <a:lstStyle/>
          <a:p>
            <a:pPr algn="ctr"/>
            <a:r>
              <a:rPr lang="en-US" sz="3200" dirty="0"/>
              <a:t>The long pharmacokinetic tail of LA-CAB/RPV</a:t>
            </a:r>
          </a:p>
        </p:txBody>
      </p:sp>
      <p:sp>
        <p:nvSpPr>
          <p:cNvPr id="4" name="Slide Number Placeholder 3">
            <a:extLst>
              <a:ext uri="{FF2B5EF4-FFF2-40B4-BE49-F238E27FC236}">
                <a16:creationId xmlns:a16="http://schemas.microsoft.com/office/drawing/2014/main" id="{080749FD-1FA3-3507-22D4-501776A09782}"/>
              </a:ext>
            </a:extLst>
          </p:cNvPr>
          <p:cNvSpPr>
            <a:spLocks noGrp="1"/>
          </p:cNvSpPr>
          <p:nvPr>
            <p:ph type="sldNum" sz="quarter" idx="12"/>
          </p:nvPr>
        </p:nvSpPr>
        <p:spPr/>
        <p:txBody>
          <a:bodyPr/>
          <a:lstStyle/>
          <a:p>
            <a:fld id="{6E2D2B3B-882E-40F3-A32F-6DD516915044}" type="slidenum">
              <a:rPr lang="en-US" smtClean="0"/>
              <a:pPr/>
              <a:t>26</a:t>
            </a:fld>
            <a:endParaRPr lang="en-US"/>
          </a:p>
        </p:txBody>
      </p:sp>
      <p:sp>
        <p:nvSpPr>
          <p:cNvPr id="5" name="Slide Number Placeholder 4">
            <a:extLst>
              <a:ext uri="{FF2B5EF4-FFF2-40B4-BE49-F238E27FC236}">
                <a16:creationId xmlns:a16="http://schemas.microsoft.com/office/drawing/2014/main" id="{8B51FEC4-02FC-E9B5-918B-59125132CD50}"/>
              </a:ext>
            </a:extLst>
          </p:cNvPr>
          <p:cNvSpPr txBox="1">
            <a:spLocks/>
          </p:cNvSpPr>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26</a:t>
            </a:fld>
            <a:endParaRPr lang="en-US" dirty="0"/>
          </a:p>
        </p:txBody>
      </p:sp>
      <p:sp>
        <p:nvSpPr>
          <p:cNvPr id="6" name="Content Placeholder 5">
            <a:extLst>
              <a:ext uri="{FF2B5EF4-FFF2-40B4-BE49-F238E27FC236}">
                <a16:creationId xmlns:a16="http://schemas.microsoft.com/office/drawing/2014/main" id="{D16E2E6A-3950-D22D-BA0D-30AD1637DDE9}"/>
              </a:ext>
            </a:extLst>
          </p:cNvPr>
          <p:cNvSpPr>
            <a:spLocks noGrp="1"/>
          </p:cNvSpPr>
          <p:nvPr>
            <p:ph idx="1"/>
          </p:nvPr>
        </p:nvSpPr>
        <p:spPr>
          <a:xfrm>
            <a:off x="247135" y="1258582"/>
            <a:ext cx="8525647" cy="3321655"/>
          </a:xfrm>
        </p:spPr>
        <p:txBody>
          <a:bodyPr>
            <a:normAutofit/>
          </a:bodyPr>
          <a:lstStyle/>
          <a:p>
            <a:r>
              <a:rPr lang="en-US" dirty="0"/>
              <a:t>Patients with injection visits delayed by more than 7 days should receive oral bridging therapy</a:t>
            </a:r>
          </a:p>
          <a:p>
            <a:pPr marL="114300" indent="0">
              <a:buNone/>
            </a:pPr>
            <a:endParaRPr lang="en-US" dirty="0"/>
          </a:p>
          <a:p>
            <a:r>
              <a:rPr lang="en-US" dirty="0"/>
              <a:t>When stopping LA-CAB/RPV, transition to a suppressive oral regimen should occur within 4 weeks of the last IM doses on monthly dosing and 8 weeks of the last IM doses for every 2-month dosing</a:t>
            </a:r>
          </a:p>
        </p:txBody>
      </p:sp>
      <p:sp>
        <p:nvSpPr>
          <p:cNvPr id="7" name="TextBox 6">
            <a:extLst>
              <a:ext uri="{FF2B5EF4-FFF2-40B4-BE49-F238E27FC236}">
                <a16:creationId xmlns:a16="http://schemas.microsoft.com/office/drawing/2014/main" id="{5CE45662-35D5-9D8A-3D5A-9C957F3CB319}"/>
              </a:ext>
            </a:extLst>
          </p:cNvPr>
          <p:cNvSpPr txBox="1"/>
          <p:nvPr/>
        </p:nvSpPr>
        <p:spPr>
          <a:xfrm>
            <a:off x="1746422" y="4703426"/>
            <a:ext cx="6186616" cy="646331"/>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https://clinicalinfo.hiv.gov/en/guidelines/hiv-clinical-guidelines-adult-and-adolescent-arv/optimizing-antiretroviral-therapy?view=full</a:t>
            </a:r>
            <a:r>
              <a:rPr lang="en-US" sz="1200" dirty="0">
                <a:solidFill>
                  <a:schemeClr val="bg1"/>
                </a:solidFill>
              </a:rPr>
              <a:t>; </a:t>
            </a:r>
            <a:r>
              <a:rPr lang="en-US" sz="1200" dirty="0" err="1">
                <a:solidFill>
                  <a:schemeClr val="bg1"/>
                </a:solidFill>
              </a:rPr>
              <a:t>Curr</a:t>
            </a:r>
            <a:r>
              <a:rPr lang="en-US" sz="1200" dirty="0">
                <a:solidFill>
                  <a:schemeClr val="bg1"/>
                </a:solidFill>
              </a:rPr>
              <a:t> </a:t>
            </a:r>
            <a:r>
              <a:rPr lang="en-US" sz="1200" dirty="0" err="1">
                <a:solidFill>
                  <a:schemeClr val="bg1"/>
                </a:solidFill>
              </a:rPr>
              <a:t>Opin</a:t>
            </a:r>
            <a:r>
              <a:rPr lang="en-US" sz="1200" dirty="0">
                <a:solidFill>
                  <a:schemeClr val="bg1"/>
                </a:solidFill>
              </a:rPr>
              <a:t> HIV AIDS 2015, 10:239–245</a:t>
            </a:r>
          </a:p>
          <a:p>
            <a:endParaRPr lang="en-US" sz="1200" dirty="0">
              <a:solidFill>
                <a:schemeClr val="bg1"/>
              </a:solidFill>
            </a:endParaRPr>
          </a:p>
        </p:txBody>
      </p:sp>
    </p:spTree>
    <p:extLst>
      <p:ext uri="{BB962C8B-B14F-4D97-AF65-F5344CB8AC3E}">
        <p14:creationId xmlns:p14="http://schemas.microsoft.com/office/powerpoint/2010/main" val="3040276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3D5-AD7E-BCCA-D95A-1B2EBF697A87}"/>
              </a:ext>
            </a:extLst>
          </p:cNvPr>
          <p:cNvSpPr>
            <a:spLocks noGrp="1"/>
          </p:cNvSpPr>
          <p:nvPr>
            <p:ph type="title"/>
          </p:nvPr>
        </p:nvSpPr>
        <p:spPr/>
        <p:txBody>
          <a:bodyPr/>
          <a:lstStyle/>
          <a:p>
            <a:pPr algn="ctr"/>
            <a:r>
              <a:rPr lang="en-US" dirty="0"/>
              <a:t>Case 1</a:t>
            </a:r>
          </a:p>
        </p:txBody>
      </p:sp>
      <p:sp>
        <p:nvSpPr>
          <p:cNvPr id="3" name="Content Placeholder 2">
            <a:extLst>
              <a:ext uri="{FF2B5EF4-FFF2-40B4-BE49-F238E27FC236}">
                <a16:creationId xmlns:a16="http://schemas.microsoft.com/office/drawing/2014/main" id="{7EA862F1-CFFE-EBC8-D77A-564CE1A57C22}"/>
              </a:ext>
            </a:extLst>
          </p:cNvPr>
          <p:cNvSpPr>
            <a:spLocks noGrp="1"/>
          </p:cNvSpPr>
          <p:nvPr>
            <p:ph idx="1"/>
          </p:nvPr>
        </p:nvSpPr>
        <p:spPr>
          <a:xfrm>
            <a:off x="457213" y="1063229"/>
            <a:ext cx="8394479" cy="3412396"/>
          </a:xfrm>
        </p:spPr>
        <p:txBody>
          <a:bodyPr>
            <a:normAutofit fontScale="92500" lnSpcReduction="10000"/>
          </a:bodyPr>
          <a:lstStyle/>
          <a:p>
            <a:pPr marL="114300" indent="0">
              <a:buNone/>
            </a:pPr>
            <a:r>
              <a:rPr lang="en-US" dirty="0"/>
              <a:t>A 32 y/o female with HIV on bictegravir/emtricitabine/tenofovir alafenamide (</a:t>
            </a:r>
            <a:r>
              <a:rPr lang="en-US" dirty="0" err="1"/>
              <a:t>Biktarvy</a:t>
            </a:r>
            <a:r>
              <a:rPr lang="en-US" baseline="30000" dirty="0"/>
              <a:t>®</a:t>
            </a:r>
            <a:r>
              <a:rPr lang="en-US" dirty="0"/>
              <a:t>) for 1 year presents for follow up. CD4 250, viral load &lt; 20 for 9 months. She states that she is “tired of taking pills every day.” She asks if she can be switched to “shots.” What is the best next step?</a:t>
            </a:r>
          </a:p>
          <a:p>
            <a:pPr marL="571500" indent="-457200">
              <a:buAutoNum type="alphaUcParenR"/>
            </a:pPr>
            <a:r>
              <a:rPr lang="en-US" dirty="0"/>
              <a:t>Switch to long-acting CAB-RPV</a:t>
            </a:r>
          </a:p>
          <a:p>
            <a:pPr marL="571500" indent="-457200">
              <a:buAutoNum type="alphaUcParenR"/>
            </a:pPr>
            <a:r>
              <a:rPr lang="en-US" dirty="0"/>
              <a:t>Review her genotype(s) for mutations</a:t>
            </a:r>
          </a:p>
          <a:p>
            <a:pPr marL="571500" indent="-457200">
              <a:buAutoNum type="alphaUcParenR"/>
            </a:pPr>
            <a:r>
              <a:rPr lang="en-US" dirty="0"/>
              <a:t>Discuss family planning, including contraception and risks of becoming pregnant on LA-CAB/RPV</a:t>
            </a:r>
          </a:p>
          <a:p>
            <a:pPr marL="571500" indent="-457200">
              <a:buAutoNum type="alphaUcParenR"/>
            </a:pPr>
            <a:r>
              <a:rPr lang="en-US" dirty="0"/>
              <a:t>B and C</a:t>
            </a:r>
          </a:p>
          <a:p>
            <a:pPr marL="571500" indent="-457200">
              <a:buAutoNum type="alphaUcParenR"/>
            </a:pPr>
            <a:endParaRPr lang="en-US" dirty="0"/>
          </a:p>
          <a:p>
            <a:pPr marL="571500" indent="-457200">
              <a:buAutoNum type="alphaUcParenR"/>
            </a:pPr>
            <a:endParaRPr lang="en-US" dirty="0"/>
          </a:p>
        </p:txBody>
      </p:sp>
      <p:sp>
        <p:nvSpPr>
          <p:cNvPr id="4" name="Slide Number Placeholder 3">
            <a:extLst>
              <a:ext uri="{FF2B5EF4-FFF2-40B4-BE49-F238E27FC236}">
                <a16:creationId xmlns:a16="http://schemas.microsoft.com/office/drawing/2014/main" id="{2D26F7FF-423D-4D54-8940-575AD09A7849}"/>
              </a:ext>
            </a:extLst>
          </p:cNvPr>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2500354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3D5-AD7E-BCCA-D95A-1B2EBF697A87}"/>
              </a:ext>
            </a:extLst>
          </p:cNvPr>
          <p:cNvSpPr>
            <a:spLocks noGrp="1"/>
          </p:cNvSpPr>
          <p:nvPr>
            <p:ph type="title"/>
          </p:nvPr>
        </p:nvSpPr>
        <p:spPr/>
        <p:txBody>
          <a:bodyPr/>
          <a:lstStyle/>
          <a:p>
            <a:pPr algn="ctr"/>
            <a:r>
              <a:rPr lang="en-US" dirty="0"/>
              <a:t>Case 1</a:t>
            </a:r>
          </a:p>
        </p:txBody>
      </p:sp>
      <p:sp>
        <p:nvSpPr>
          <p:cNvPr id="3" name="Content Placeholder 2">
            <a:extLst>
              <a:ext uri="{FF2B5EF4-FFF2-40B4-BE49-F238E27FC236}">
                <a16:creationId xmlns:a16="http://schemas.microsoft.com/office/drawing/2014/main" id="{7EA862F1-CFFE-EBC8-D77A-564CE1A57C22}"/>
              </a:ext>
            </a:extLst>
          </p:cNvPr>
          <p:cNvSpPr>
            <a:spLocks noGrp="1"/>
          </p:cNvSpPr>
          <p:nvPr>
            <p:ph idx="1"/>
          </p:nvPr>
        </p:nvSpPr>
        <p:spPr>
          <a:xfrm>
            <a:off x="457213" y="1063229"/>
            <a:ext cx="8416964" cy="3412396"/>
          </a:xfrm>
        </p:spPr>
        <p:txBody>
          <a:bodyPr>
            <a:normAutofit fontScale="92500" lnSpcReduction="10000"/>
          </a:bodyPr>
          <a:lstStyle/>
          <a:p>
            <a:pPr marL="114300" indent="0">
              <a:buNone/>
            </a:pPr>
            <a:r>
              <a:rPr lang="en-US" dirty="0"/>
              <a:t>A 32 y/o female with HIV on bictegravir/emtricitabine/tenofovir alafenamide (</a:t>
            </a:r>
            <a:r>
              <a:rPr lang="en-US" dirty="0" err="1"/>
              <a:t>Biktarvy</a:t>
            </a:r>
            <a:r>
              <a:rPr lang="en-US" baseline="30000" dirty="0"/>
              <a:t>®</a:t>
            </a:r>
            <a:r>
              <a:rPr lang="en-US" dirty="0"/>
              <a:t>) for 1 year presents for follow up. CD4 250, viral load &lt; 20 for 9 months. She states that she is “tired of taking pills every day.” She asks if she can be switched to “shots.” What is the best next step?</a:t>
            </a:r>
          </a:p>
          <a:p>
            <a:pPr marL="571500" indent="-457200">
              <a:buAutoNum type="alphaUcParenR"/>
            </a:pPr>
            <a:r>
              <a:rPr lang="en-US" dirty="0"/>
              <a:t>Switch to long-acting CAB-RPV</a:t>
            </a:r>
          </a:p>
          <a:p>
            <a:pPr marL="571500" indent="-457200">
              <a:buAutoNum type="alphaUcParenR"/>
            </a:pPr>
            <a:r>
              <a:rPr lang="en-US" dirty="0"/>
              <a:t>Review her genotype(s) for mutations</a:t>
            </a:r>
          </a:p>
          <a:p>
            <a:pPr marL="571500" indent="-457200">
              <a:buAutoNum type="alphaUcParenR"/>
            </a:pPr>
            <a:r>
              <a:rPr lang="en-US" dirty="0"/>
              <a:t>Discuss family planning, including contraception and risks of becoming pregnant on LA-CAB/RPV</a:t>
            </a:r>
          </a:p>
          <a:p>
            <a:pPr marL="571500" indent="-457200">
              <a:buAutoNum type="alphaUcParenR"/>
            </a:pPr>
            <a:r>
              <a:rPr lang="en-US" dirty="0">
                <a:solidFill>
                  <a:schemeClr val="accent6"/>
                </a:solidFill>
              </a:rPr>
              <a:t>B and C</a:t>
            </a:r>
          </a:p>
          <a:p>
            <a:pPr marL="571500" indent="-457200">
              <a:buAutoNum type="alphaUcParenR"/>
            </a:pPr>
            <a:endParaRPr lang="en-US" dirty="0"/>
          </a:p>
          <a:p>
            <a:pPr marL="571500" indent="-457200">
              <a:buAutoNum type="alphaUcParenR"/>
            </a:pPr>
            <a:endParaRPr lang="en-US" dirty="0"/>
          </a:p>
        </p:txBody>
      </p:sp>
      <p:sp>
        <p:nvSpPr>
          <p:cNvPr id="4" name="Slide Number Placeholder 3">
            <a:extLst>
              <a:ext uri="{FF2B5EF4-FFF2-40B4-BE49-F238E27FC236}">
                <a16:creationId xmlns:a16="http://schemas.microsoft.com/office/drawing/2014/main" id="{2D26F7FF-423D-4D54-8940-575AD09A7849}"/>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74415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8F0C-06BA-90F2-B9F0-37F0E7DEE853}"/>
              </a:ext>
            </a:extLst>
          </p:cNvPr>
          <p:cNvSpPr>
            <a:spLocks noGrp="1"/>
          </p:cNvSpPr>
          <p:nvPr>
            <p:ph type="title"/>
          </p:nvPr>
        </p:nvSpPr>
        <p:spPr/>
        <p:txBody>
          <a:bodyPr/>
          <a:lstStyle/>
          <a:p>
            <a:pPr algn="ctr"/>
            <a:r>
              <a:rPr lang="en-US" sz="3600" dirty="0"/>
              <a:t>Eligibility Criteria for Switching to LA-ART</a:t>
            </a:r>
          </a:p>
        </p:txBody>
      </p:sp>
      <p:sp>
        <p:nvSpPr>
          <p:cNvPr id="3" name="Content Placeholder 2">
            <a:extLst>
              <a:ext uri="{FF2B5EF4-FFF2-40B4-BE49-F238E27FC236}">
                <a16:creationId xmlns:a16="http://schemas.microsoft.com/office/drawing/2014/main" id="{638728AB-CB3D-8623-827E-B0DC9EBA2090}"/>
              </a:ext>
            </a:extLst>
          </p:cNvPr>
          <p:cNvSpPr>
            <a:spLocks noGrp="1"/>
          </p:cNvSpPr>
          <p:nvPr>
            <p:ph idx="1"/>
          </p:nvPr>
        </p:nvSpPr>
        <p:spPr/>
        <p:txBody>
          <a:bodyPr>
            <a:normAutofit lnSpcReduction="10000"/>
          </a:bodyPr>
          <a:lstStyle/>
          <a:p>
            <a:r>
              <a:rPr lang="en-US" dirty="0"/>
              <a:t>HHS guidelines: “Data from the ATLAS, FLAIR, and ATLAS-2M trials support that separate monthly or every 2-month ventrogluteal IM injections of long-acting CAB and RPV can be used to replace an existing oral ARV regimen in People with HIV (PWH) with sustained viral suppression for </a:t>
            </a:r>
            <a:r>
              <a:rPr lang="en-US" b="1" dirty="0"/>
              <a:t>3 to 6 months (optimal duration is not defined) </a:t>
            </a:r>
            <a:r>
              <a:rPr lang="en-US" dirty="0"/>
              <a:t>(AI).”</a:t>
            </a:r>
          </a:p>
          <a:p>
            <a:r>
              <a:rPr lang="en-US" dirty="0"/>
              <a:t>One month of oral lead-in with oral CAB and RPV is optional to assess tolerability per patient preference</a:t>
            </a:r>
          </a:p>
        </p:txBody>
      </p:sp>
      <p:sp>
        <p:nvSpPr>
          <p:cNvPr id="4" name="Slide Number Placeholder 3">
            <a:extLst>
              <a:ext uri="{FF2B5EF4-FFF2-40B4-BE49-F238E27FC236}">
                <a16:creationId xmlns:a16="http://schemas.microsoft.com/office/drawing/2014/main" id="{66E2D455-1FEB-BBFB-132E-DBFCB3DB31F9}"/>
              </a:ext>
            </a:extLst>
          </p:cNvPr>
          <p:cNvSpPr>
            <a:spLocks noGrp="1"/>
          </p:cNvSpPr>
          <p:nvPr>
            <p:ph type="sldNum" sz="quarter" idx="12"/>
          </p:nvPr>
        </p:nvSpPr>
        <p:spPr/>
        <p:txBody>
          <a:bodyPr/>
          <a:lstStyle/>
          <a:p>
            <a:fld id="{6E2D2B3B-882E-40F3-A32F-6DD516915044}" type="slidenum">
              <a:rPr lang="en-US" smtClean="0"/>
              <a:pPr/>
              <a:t>29</a:t>
            </a:fld>
            <a:endParaRPr lang="en-US"/>
          </a:p>
        </p:txBody>
      </p:sp>
      <p:sp>
        <p:nvSpPr>
          <p:cNvPr id="5" name="TextBox 4">
            <a:extLst>
              <a:ext uri="{FF2B5EF4-FFF2-40B4-BE49-F238E27FC236}">
                <a16:creationId xmlns:a16="http://schemas.microsoft.com/office/drawing/2014/main" id="{32364371-5FF8-6336-D552-06D2EBADD0FD}"/>
              </a:ext>
            </a:extLst>
          </p:cNvPr>
          <p:cNvSpPr txBox="1"/>
          <p:nvPr/>
        </p:nvSpPr>
        <p:spPr>
          <a:xfrm>
            <a:off x="2158314" y="4706688"/>
            <a:ext cx="5247502" cy="461665"/>
          </a:xfrm>
          <a:prstGeom prst="rect">
            <a:avLst/>
          </a:prstGeom>
          <a:noFill/>
        </p:spPr>
        <p:txBody>
          <a:bodyPr wrap="square" rtlCol="0">
            <a:spAutoFit/>
          </a:bodyPr>
          <a:lstStyle/>
          <a:p>
            <a:r>
              <a:rPr lang="en-US" sz="1200" dirty="0">
                <a:solidFill>
                  <a:schemeClr val="bg1"/>
                </a:solidFill>
              </a:rPr>
              <a:t>https://clinicalinfo.hiv.gov/en/guidelines/hiv-clinical-guidelines-adult-and-adolescent-arv/optimizing-antiretroviral-therapy?view=full</a:t>
            </a:r>
          </a:p>
        </p:txBody>
      </p:sp>
    </p:spTree>
    <p:extLst>
      <p:ext uri="{BB962C8B-B14F-4D97-AF65-F5344CB8AC3E}">
        <p14:creationId xmlns:p14="http://schemas.microsoft.com/office/powerpoint/2010/main" val="161672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DA712-9BF8-9D4E-4BF7-65127E98B2C5}"/>
              </a:ext>
            </a:extLst>
          </p:cNvPr>
          <p:cNvSpPr>
            <a:spLocks noGrp="1"/>
          </p:cNvSpPr>
          <p:nvPr>
            <p:ph idx="1"/>
          </p:nvPr>
        </p:nvSpPr>
        <p:spPr>
          <a:xfrm>
            <a:off x="281648" y="1273303"/>
            <a:ext cx="8620950" cy="3275474"/>
          </a:xfrm>
        </p:spPr>
        <p:txBody>
          <a:bodyPr>
            <a:normAutofit fontScale="92500" lnSpcReduction="10000"/>
          </a:bodyPr>
          <a:lstStyle/>
          <a:p>
            <a:r>
              <a:rPr lang="en-US" dirty="0"/>
              <a:t>Good adherence and engagement in care</a:t>
            </a:r>
          </a:p>
          <a:p>
            <a:r>
              <a:rPr lang="en-US" dirty="0"/>
              <a:t>No baseline resistance to either medication</a:t>
            </a:r>
          </a:p>
          <a:p>
            <a:r>
              <a:rPr lang="en-US" dirty="0"/>
              <a:t>No prior virologic failures</a:t>
            </a:r>
          </a:p>
          <a:p>
            <a:r>
              <a:rPr lang="en-US" dirty="0"/>
              <a:t>No active or occult HBV infection (unless the patient also is receiving an HBV active regimen [e.g., entecavir]) </a:t>
            </a:r>
          </a:p>
          <a:p>
            <a:r>
              <a:rPr lang="en-US" dirty="0"/>
              <a:t>Not pregnant or planning on becoming pregnant</a:t>
            </a:r>
          </a:p>
          <a:p>
            <a:r>
              <a:rPr lang="en-US" dirty="0"/>
              <a:t>Not receiving medications with significant drug interactions with oral (during lead-in or bridging therapy) or injectable CAB or RPV</a:t>
            </a:r>
          </a:p>
          <a:p>
            <a:r>
              <a:rPr lang="en-US" dirty="0"/>
              <a:t>No buttock implants or fillers</a:t>
            </a:r>
          </a:p>
        </p:txBody>
      </p:sp>
      <p:sp>
        <p:nvSpPr>
          <p:cNvPr id="4" name="Slide Number Placeholder 3">
            <a:extLst>
              <a:ext uri="{FF2B5EF4-FFF2-40B4-BE49-F238E27FC236}">
                <a16:creationId xmlns:a16="http://schemas.microsoft.com/office/drawing/2014/main" id="{80B6B4DB-A33B-1AFA-FA76-0F53AA25B667}"/>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5" name="TextBox 4">
            <a:extLst>
              <a:ext uri="{FF2B5EF4-FFF2-40B4-BE49-F238E27FC236}">
                <a16:creationId xmlns:a16="http://schemas.microsoft.com/office/drawing/2014/main" id="{4E0DF061-D106-30F8-6D93-DE0B884520AA}"/>
              </a:ext>
            </a:extLst>
          </p:cNvPr>
          <p:cNvSpPr txBox="1"/>
          <p:nvPr/>
        </p:nvSpPr>
        <p:spPr>
          <a:xfrm>
            <a:off x="2158314" y="4697544"/>
            <a:ext cx="5247502" cy="461665"/>
          </a:xfrm>
          <a:prstGeom prst="rect">
            <a:avLst/>
          </a:prstGeom>
          <a:noFill/>
        </p:spPr>
        <p:txBody>
          <a:bodyPr wrap="square" rtlCol="0">
            <a:spAutoFit/>
          </a:bodyPr>
          <a:lstStyle/>
          <a:p>
            <a:r>
              <a:rPr lang="en-US" sz="1200" dirty="0">
                <a:solidFill>
                  <a:schemeClr val="bg1"/>
                </a:solidFill>
              </a:rPr>
              <a:t>https://clinicalinfo.hiv.gov/en/guidelines/hiv-clinical-guidelines-adult-and-adolescent-arv/optimizing-antiretroviral-therapy?view=full</a:t>
            </a:r>
          </a:p>
        </p:txBody>
      </p:sp>
      <p:sp>
        <p:nvSpPr>
          <p:cNvPr id="6" name="Title 1">
            <a:extLst>
              <a:ext uri="{FF2B5EF4-FFF2-40B4-BE49-F238E27FC236}">
                <a16:creationId xmlns:a16="http://schemas.microsoft.com/office/drawing/2014/main" id="{430F930B-9FB8-68F5-68FE-3DA0148D658A}"/>
              </a:ext>
            </a:extLst>
          </p:cNvPr>
          <p:cNvSpPr>
            <a:spLocks noGrp="1"/>
          </p:cNvSpPr>
          <p:nvPr>
            <p:ph type="title"/>
          </p:nvPr>
        </p:nvSpPr>
        <p:spPr>
          <a:xfrm>
            <a:off x="457213" y="111838"/>
            <a:ext cx="8315325" cy="857250"/>
          </a:xfrm>
        </p:spPr>
        <p:txBody>
          <a:bodyPr/>
          <a:lstStyle/>
          <a:p>
            <a:pPr algn="ctr"/>
            <a:r>
              <a:rPr lang="en-US" sz="3600" dirty="0"/>
              <a:t>Eligibility Criteria for Switching to LA-ART</a:t>
            </a:r>
          </a:p>
        </p:txBody>
      </p:sp>
      <p:pic>
        <p:nvPicPr>
          <p:cNvPr id="2" name="Picture 1">
            <a:extLst>
              <a:ext uri="{FF2B5EF4-FFF2-40B4-BE49-F238E27FC236}">
                <a16:creationId xmlns:a16="http://schemas.microsoft.com/office/drawing/2014/main" id="{EFA5C956-7BA9-86D7-2C4E-389CDDBE4B46}"/>
              </a:ext>
            </a:extLst>
          </p:cNvPr>
          <p:cNvPicPr>
            <a:picLocks noChangeAspect="1"/>
          </p:cNvPicPr>
          <p:nvPr/>
        </p:nvPicPr>
        <p:blipFill>
          <a:blip r:embed="rId3"/>
          <a:stretch>
            <a:fillRect/>
          </a:stretch>
        </p:blipFill>
        <p:spPr>
          <a:xfrm>
            <a:off x="7013838" y="1063625"/>
            <a:ext cx="1098719" cy="1086702"/>
          </a:xfrm>
          <a:prstGeom prst="rect">
            <a:avLst/>
          </a:prstGeom>
        </p:spPr>
      </p:pic>
    </p:spTree>
    <p:extLst>
      <p:ext uri="{BB962C8B-B14F-4D97-AF65-F5344CB8AC3E}">
        <p14:creationId xmlns:p14="http://schemas.microsoft.com/office/powerpoint/2010/main" val="339041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81BD-E245-99B8-D7C3-73DB28F73E4A}"/>
              </a:ext>
            </a:extLst>
          </p:cNvPr>
          <p:cNvSpPr>
            <a:spLocks noGrp="1"/>
          </p:cNvSpPr>
          <p:nvPr>
            <p:ph type="title"/>
          </p:nvPr>
        </p:nvSpPr>
        <p:spPr/>
        <p:txBody>
          <a:bodyPr/>
          <a:lstStyle/>
          <a:p>
            <a:pPr algn="ctr"/>
            <a:r>
              <a:rPr lang="en-US" sz="3600" dirty="0"/>
              <a:t>LA-CAB/RPV in Pregnancy</a:t>
            </a:r>
          </a:p>
        </p:txBody>
      </p:sp>
      <p:sp>
        <p:nvSpPr>
          <p:cNvPr id="3" name="Content Placeholder 2">
            <a:extLst>
              <a:ext uri="{FF2B5EF4-FFF2-40B4-BE49-F238E27FC236}">
                <a16:creationId xmlns:a16="http://schemas.microsoft.com/office/drawing/2014/main" id="{59E0B041-FF8A-132A-0D1B-B030F4616E70}"/>
              </a:ext>
            </a:extLst>
          </p:cNvPr>
          <p:cNvSpPr>
            <a:spLocks noGrp="1"/>
          </p:cNvSpPr>
          <p:nvPr>
            <p:ph idx="1"/>
          </p:nvPr>
        </p:nvSpPr>
        <p:spPr>
          <a:xfrm>
            <a:off x="216310" y="1200151"/>
            <a:ext cx="6440129" cy="3263694"/>
          </a:xfrm>
        </p:spPr>
        <p:txBody>
          <a:bodyPr>
            <a:normAutofit fontScale="92500"/>
          </a:bodyPr>
          <a:lstStyle/>
          <a:p>
            <a:r>
              <a:rPr lang="en-US" dirty="0"/>
              <a:t>LA-CAB/RPV is not recommended for initiation in pregnancy due to lack of dosing, Pharmacokinetics (PK), and safety data </a:t>
            </a:r>
          </a:p>
          <a:p>
            <a:r>
              <a:rPr lang="en-US" dirty="0"/>
              <a:t>People who conceive while suppressed on LA-CAB/RPV </a:t>
            </a:r>
          </a:p>
          <a:p>
            <a:pPr lvl="1"/>
            <a:r>
              <a:rPr lang="en-US" dirty="0"/>
              <a:t>Shared decision-making with provider</a:t>
            </a:r>
          </a:p>
          <a:p>
            <a:pPr lvl="1"/>
            <a:r>
              <a:rPr lang="en-US" dirty="0"/>
              <a:t>Options: continue LA-CAB/RPV with viral load monitoring every 1 to 2 months or switch to a recommended oral regimen</a:t>
            </a:r>
          </a:p>
        </p:txBody>
      </p:sp>
      <p:sp>
        <p:nvSpPr>
          <p:cNvPr id="4" name="Slide Number Placeholder 3">
            <a:extLst>
              <a:ext uri="{FF2B5EF4-FFF2-40B4-BE49-F238E27FC236}">
                <a16:creationId xmlns:a16="http://schemas.microsoft.com/office/drawing/2014/main" id="{05AC57EF-927F-3171-8C3B-8CEE5B703A57}"/>
              </a:ext>
            </a:extLst>
          </p:cNvPr>
          <p:cNvSpPr>
            <a:spLocks noGrp="1"/>
          </p:cNvSpPr>
          <p:nvPr>
            <p:ph type="sldNum" sz="quarter" idx="12"/>
          </p:nvPr>
        </p:nvSpPr>
        <p:spPr/>
        <p:txBody>
          <a:bodyPr/>
          <a:lstStyle/>
          <a:p>
            <a:fld id="{6E2D2B3B-882E-40F3-A32F-6DD516915044}" type="slidenum">
              <a:rPr lang="en-US" smtClean="0"/>
              <a:pPr/>
              <a:t>31</a:t>
            </a:fld>
            <a:endParaRPr lang="en-US"/>
          </a:p>
        </p:txBody>
      </p:sp>
      <p:sp>
        <p:nvSpPr>
          <p:cNvPr id="5" name="TextBox 4">
            <a:extLst>
              <a:ext uri="{FF2B5EF4-FFF2-40B4-BE49-F238E27FC236}">
                <a16:creationId xmlns:a16="http://schemas.microsoft.com/office/drawing/2014/main" id="{9A228BD0-6090-A8C7-F663-249C075CC6A9}"/>
              </a:ext>
            </a:extLst>
          </p:cNvPr>
          <p:cNvSpPr txBox="1"/>
          <p:nvPr/>
        </p:nvSpPr>
        <p:spPr>
          <a:xfrm>
            <a:off x="1930400" y="4729412"/>
            <a:ext cx="5517662" cy="461665"/>
          </a:xfrm>
          <a:prstGeom prst="rect">
            <a:avLst/>
          </a:prstGeom>
          <a:noFill/>
        </p:spPr>
        <p:txBody>
          <a:bodyPr wrap="square" rtlCol="0">
            <a:spAutoFit/>
          </a:bodyPr>
          <a:lstStyle/>
          <a:p>
            <a:r>
              <a:rPr lang="en-US" sz="1200" dirty="0">
                <a:solidFill>
                  <a:schemeClr val="bg1"/>
                </a:solidFill>
              </a:rPr>
              <a:t>https://clinicalinfo.hiv.gov/en/guidelines/perinatal/recommendations-arv-drugs-pregnancy-situation-specific-conceive-full</a:t>
            </a:r>
          </a:p>
        </p:txBody>
      </p:sp>
      <p:pic>
        <p:nvPicPr>
          <p:cNvPr id="6" name="Picture 5">
            <a:extLst>
              <a:ext uri="{FF2B5EF4-FFF2-40B4-BE49-F238E27FC236}">
                <a16:creationId xmlns:a16="http://schemas.microsoft.com/office/drawing/2014/main" id="{60C7F384-CF83-67DA-A463-F9E3ABAEEE02}"/>
              </a:ext>
            </a:extLst>
          </p:cNvPr>
          <p:cNvPicPr>
            <a:picLocks noChangeAspect="1"/>
          </p:cNvPicPr>
          <p:nvPr/>
        </p:nvPicPr>
        <p:blipFill>
          <a:blip r:embed="rId3"/>
          <a:stretch>
            <a:fillRect/>
          </a:stretch>
        </p:blipFill>
        <p:spPr>
          <a:xfrm>
            <a:off x="6789254" y="1435509"/>
            <a:ext cx="2016854" cy="2655939"/>
          </a:xfrm>
          <a:prstGeom prst="rect">
            <a:avLst/>
          </a:prstGeom>
        </p:spPr>
      </p:pic>
    </p:spTree>
    <p:extLst>
      <p:ext uri="{BB962C8B-B14F-4D97-AF65-F5344CB8AC3E}">
        <p14:creationId xmlns:p14="http://schemas.microsoft.com/office/powerpoint/2010/main" val="144432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0A77-98DC-4FA5-09E3-D3790CB0AD2F}"/>
              </a:ext>
            </a:extLst>
          </p:cNvPr>
          <p:cNvSpPr>
            <a:spLocks noGrp="1"/>
          </p:cNvSpPr>
          <p:nvPr>
            <p:ph type="title"/>
          </p:nvPr>
        </p:nvSpPr>
        <p:spPr/>
        <p:txBody>
          <a:bodyPr/>
          <a:lstStyle/>
          <a:p>
            <a:pPr algn="ctr"/>
            <a:r>
              <a:rPr lang="en-US" sz="3600" dirty="0"/>
              <a:t>Drug-drug interactions with LA-CAB/RPV</a:t>
            </a:r>
          </a:p>
        </p:txBody>
      </p:sp>
      <p:sp>
        <p:nvSpPr>
          <p:cNvPr id="3" name="Content Placeholder 2">
            <a:extLst>
              <a:ext uri="{FF2B5EF4-FFF2-40B4-BE49-F238E27FC236}">
                <a16:creationId xmlns:a16="http://schemas.microsoft.com/office/drawing/2014/main" id="{F21D9D28-BC4E-7520-50CC-74F7F7247B4B}"/>
              </a:ext>
            </a:extLst>
          </p:cNvPr>
          <p:cNvSpPr>
            <a:spLocks noGrp="1"/>
          </p:cNvSpPr>
          <p:nvPr>
            <p:ph idx="1"/>
          </p:nvPr>
        </p:nvSpPr>
        <p:spPr>
          <a:xfrm>
            <a:off x="216219" y="1235860"/>
            <a:ext cx="8315569" cy="3275474"/>
          </a:xfrm>
        </p:spPr>
        <p:txBody>
          <a:bodyPr>
            <a:normAutofit fontScale="92500" lnSpcReduction="10000"/>
          </a:bodyPr>
          <a:lstStyle/>
          <a:p>
            <a:r>
              <a:rPr lang="en-US" dirty="0"/>
              <a:t>Although CAB and RPV are considered to have a low potential for drug–drug interactions, coadministration is contraindicated with </a:t>
            </a:r>
            <a:r>
              <a:rPr lang="en-US" b="1" dirty="0"/>
              <a:t>strong or moderate CYP3A4 inducers</a:t>
            </a:r>
            <a:r>
              <a:rPr lang="en-US" dirty="0"/>
              <a:t>:</a:t>
            </a:r>
          </a:p>
          <a:p>
            <a:pPr lvl="1"/>
            <a:r>
              <a:rPr lang="en-US" dirty="0"/>
              <a:t>Anti-epileptics (phenytoin, carbamazepine, phenobarbital)</a:t>
            </a:r>
          </a:p>
          <a:p>
            <a:pPr lvl="1"/>
            <a:r>
              <a:rPr lang="en-US" dirty="0"/>
              <a:t>Multi-dose dexamethasone</a:t>
            </a:r>
          </a:p>
          <a:p>
            <a:pPr lvl="1"/>
            <a:r>
              <a:rPr lang="en-US" dirty="0"/>
              <a:t>Anti-mycobacterials (rifampin, rifabutin)</a:t>
            </a:r>
          </a:p>
          <a:p>
            <a:r>
              <a:rPr lang="en-US" dirty="0"/>
              <a:t>Always review medications carefully prior to switching </a:t>
            </a:r>
          </a:p>
          <a:p>
            <a:r>
              <a:rPr lang="en-US" dirty="0"/>
              <a:t>Use a drug interactions tool: </a:t>
            </a:r>
            <a:r>
              <a:rPr lang="en-US" dirty="0">
                <a:hlinkClick r:id="rId3"/>
              </a:rPr>
              <a:t>https://www.hiv-druginteractions.org/checker</a:t>
            </a:r>
            <a:endParaRPr lang="en-US" dirty="0"/>
          </a:p>
        </p:txBody>
      </p:sp>
      <p:sp>
        <p:nvSpPr>
          <p:cNvPr id="4" name="Slide Number Placeholder 3">
            <a:extLst>
              <a:ext uri="{FF2B5EF4-FFF2-40B4-BE49-F238E27FC236}">
                <a16:creationId xmlns:a16="http://schemas.microsoft.com/office/drawing/2014/main" id="{65B3DDDD-8B40-3E6C-27FF-F66570E83931}"/>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5" name="TextBox 4">
            <a:extLst>
              <a:ext uri="{FF2B5EF4-FFF2-40B4-BE49-F238E27FC236}">
                <a16:creationId xmlns:a16="http://schemas.microsoft.com/office/drawing/2014/main" id="{BB5902E6-8319-4EED-2519-4AED6F5BBB36}"/>
              </a:ext>
            </a:extLst>
          </p:cNvPr>
          <p:cNvSpPr txBox="1"/>
          <p:nvPr/>
        </p:nvSpPr>
        <p:spPr>
          <a:xfrm>
            <a:off x="2158314" y="4706688"/>
            <a:ext cx="5247502" cy="461665"/>
          </a:xfrm>
          <a:prstGeom prst="rect">
            <a:avLst/>
          </a:prstGeom>
          <a:noFill/>
        </p:spPr>
        <p:txBody>
          <a:bodyPr wrap="square" rtlCol="0">
            <a:spAutoFit/>
          </a:bodyPr>
          <a:lstStyle/>
          <a:p>
            <a:r>
              <a:rPr lang="en-US" sz="1200" dirty="0">
                <a:solidFill>
                  <a:schemeClr val="bg1"/>
                </a:solidFill>
              </a:rPr>
              <a:t>https://clinicalinfo.hiv.gov/en/guidelines/hiv-clinical-guidelines-adult-and-adolescent-arv/optimizing-antiretroviral-therapy?view=full</a:t>
            </a:r>
          </a:p>
        </p:txBody>
      </p:sp>
      <p:pic>
        <p:nvPicPr>
          <p:cNvPr id="6" name="Picture 5">
            <a:extLst>
              <a:ext uri="{FF2B5EF4-FFF2-40B4-BE49-F238E27FC236}">
                <a16:creationId xmlns:a16="http://schemas.microsoft.com/office/drawing/2014/main" id="{5447BE58-20E9-E568-3737-601AFC526AC7}"/>
              </a:ext>
            </a:extLst>
          </p:cNvPr>
          <p:cNvPicPr>
            <a:picLocks noChangeAspect="1"/>
          </p:cNvPicPr>
          <p:nvPr/>
        </p:nvPicPr>
        <p:blipFill>
          <a:blip r:embed="rId4"/>
          <a:stretch>
            <a:fillRect/>
          </a:stretch>
        </p:blipFill>
        <p:spPr>
          <a:xfrm>
            <a:off x="7512711" y="2088862"/>
            <a:ext cx="1260072" cy="1110768"/>
          </a:xfrm>
          <a:prstGeom prst="rect">
            <a:avLst/>
          </a:prstGeom>
        </p:spPr>
      </p:pic>
    </p:spTree>
    <p:extLst>
      <p:ext uri="{BB962C8B-B14F-4D97-AF65-F5344CB8AC3E}">
        <p14:creationId xmlns:p14="http://schemas.microsoft.com/office/powerpoint/2010/main" val="328907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9A09-161B-E060-8DF3-052D5AA34433}"/>
              </a:ext>
            </a:extLst>
          </p:cNvPr>
          <p:cNvSpPr>
            <a:spLocks noGrp="1"/>
          </p:cNvSpPr>
          <p:nvPr>
            <p:ph type="title"/>
          </p:nvPr>
        </p:nvSpPr>
        <p:spPr>
          <a:xfrm>
            <a:off x="277460" y="116908"/>
            <a:ext cx="8737600" cy="857250"/>
          </a:xfrm>
        </p:spPr>
        <p:txBody>
          <a:bodyPr/>
          <a:lstStyle/>
          <a:p>
            <a:pPr algn="ctr"/>
            <a:r>
              <a:rPr lang="en-US" sz="3600" dirty="0"/>
              <a:t>Why should a PWH switch to LA-CAB/RPV?</a:t>
            </a:r>
          </a:p>
        </p:txBody>
      </p:sp>
      <p:sp>
        <p:nvSpPr>
          <p:cNvPr id="3" name="Content Placeholder 2">
            <a:extLst>
              <a:ext uri="{FF2B5EF4-FFF2-40B4-BE49-F238E27FC236}">
                <a16:creationId xmlns:a16="http://schemas.microsoft.com/office/drawing/2014/main" id="{830D8723-4A48-818E-965D-0D159393073E}"/>
              </a:ext>
            </a:extLst>
          </p:cNvPr>
          <p:cNvSpPr>
            <a:spLocks noGrp="1"/>
          </p:cNvSpPr>
          <p:nvPr>
            <p:ph idx="1"/>
          </p:nvPr>
        </p:nvSpPr>
        <p:spPr>
          <a:xfrm>
            <a:off x="203200" y="1081260"/>
            <a:ext cx="8737600" cy="3434372"/>
          </a:xfrm>
        </p:spPr>
        <p:txBody>
          <a:bodyPr>
            <a:normAutofit fontScale="92500" lnSpcReduction="10000"/>
          </a:bodyPr>
          <a:lstStyle/>
          <a:p>
            <a:r>
              <a:rPr lang="en-US" dirty="0"/>
              <a:t>Patient preference</a:t>
            </a:r>
          </a:p>
          <a:p>
            <a:r>
              <a:rPr lang="en-US" dirty="0"/>
              <a:t>Potential for improved adherence</a:t>
            </a:r>
          </a:p>
          <a:p>
            <a:r>
              <a:rPr lang="en-US" dirty="0"/>
              <a:t>New or worsening medical comorbidities</a:t>
            </a:r>
          </a:p>
          <a:p>
            <a:pPr lvl="1"/>
            <a:r>
              <a:rPr lang="en-US" dirty="0"/>
              <a:t>Chronic GI conditions (malabsorption, chronic vomiting, dysphagia)</a:t>
            </a:r>
          </a:p>
          <a:p>
            <a:r>
              <a:rPr lang="en-US" dirty="0"/>
              <a:t>Avoidance of adverse effects associated with oral ART</a:t>
            </a:r>
          </a:p>
          <a:p>
            <a:pPr lvl="1"/>
            <a:r>
              <a:rPr lang="en-US" dirty="0"/>
              <a:t>Ex: tenofovir disoproxil fumarate is associated with decreased bone mineral density and nephrotoxicity</a:t>
            </a:r>
          </a:p>
          <a:p>
            <a:r>
              <a:rPr lang="en-US" dirty="0"/>
              <a:t>Elimination of drug-drug or drug-food interactions with oral ART</a:t>
            </a:r>
          </a:p>
          <a:p>
            <a:pPr lvl="1"/>
            <a:r>
              <a:rPr lang="en-US" dirty="0"/>
              <a:t>Ex: oral INSTIs and oral RPV should not be taken with aluminum or magnesium-containing antacids</a:t>
            </a:r>
          </a:p>
        </p:txBody>
      </p:sp>
      <p:sp>
        <p:nvSpPr>
          <p:cNvPr id="4" name="Slide Number Placeholder 3">
            <a:extLst>
              <a:ext uri="{FF2B5EF4-FFF2-40B4-BE49-F238E27FC236}">
                <a16:creationId xmlns:a16="http://schemas.microsoft.com/office/drawing/2014/main" id="{950B77B4-4052-5803-F2FE-7D266A2BDD48}"/>
              </a:ext>
            </a:extLst>
          </p:cNvPr>
          <p:cNvSpPr>
            <a:spLocks noGrp="1"/>
          </p:cNvSpPr>
          <p:nvPr>
            <p:ph type="sldNum" sz="quarter" idx="12"/>
          </p:nvPr>
        </p:nvSpPr>
        <p:spPr/>
        <p:txBody>
          <a:bodyPr/>
          <a:lstStyle/>
          <a:p>
            <a:fld id="{6E2D2B3B-882E-40F3-A32F-6DD516915044}" type="slidenum">
              <a:rPr lang="en-US" smtClean="0"/>
              <a:pPr/>
              <a:t>33</a:t>
            </a:fld>
            <a:endParaRPr lang="en-US"/>
          </a:p>
        </p:txBody>
      </p:sp>
      <p:sp>
        <p:nvSpPr>
          <p:cNvPr id="5" name="TextBox 4">
            <a:extLst>
              <a:ext uri="{FF2B5EF4-FFF2-40B4-BE49-F238E27FC236}">
                <a16:creationId xmlns:a16="http://schemas.microsoft.com/office/drawing/2014/main" id="{87468D00-838A-89B0-79AD-7F88DDFE9765}"/>
              </a:ext>
            </a:extLst>
          </p:cNvPr>
          <p:cNvSpPr txBox="1"/>
          <p:nvPr/>
        </p:nvSpPr>
        <p:spPr>
          <a:xfrm>
            <a:off x="2897342" y="4729412"/>
            <a:ext cx="3847011" cy="307777"/>
          </a:xfrm>
          <a:prstGeom prst="rect">
            <a:avLst/>
          </a:prstGeom>
          <a:noFill/>
        </p:spPr>
        <p:txBody>
          <a:bodyPr wrap="square" rtlCol="0">
            <a:spAutoFit/>
          </a:bodyPr>
          <a:lstStyle/>
          <a:p>
            <a:pPr algn="ctr"/>
            <a:r>
              <a:rPr lang="en-US" sz="1400" dirty="0">
                <a:solidFill>
                  <a:schemeClr val="bg1"/>
                </a:solidFill>
              </a:rPr>
              <a:t>PWH = Person with HIV</a:t>
            </a:r>
          </a:p>
        </p:txBody>
      </p:sp>
    </p:spTree>
    <p:extLst>
      <p:ext uri="{BB962C8B-B14F-4D97-AF65-F5344CB8AC3E}">
        <p14:creationId xmlns:p14="http://schemas.microsoft.com/office/powerpoint/2010/main" val="105896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5C2B-BCB2-AA3D-6DCF-AAA2F20E1605}"/>
              </a:ext>
            </a:extLst>
          </p:cNvPr>
          <p:cNvSpPr>
            <a:spLocks noGrp="1"/>
          </p:cNvSpPr>
          <p:nvPr>
            <p:ph type="title"/>
          </p:nvPr>
        </p:nvSpPr>
        <p:spPr/>
        <p:txBody>
          <a:bodyPr/>
          <a:lstStyle/>
          <a:p>
            <a:pPr algn="ctr"/>
            <a:r>
              <a:rPr lang="en-US" sz="3600" dirty="0"/>
              <a:t>Challenges associated with daily oral ART</a:t>
            </a:r>
          </a:p>
        </p:txBody>
      </p:sp>
      <p:sp>
        <p:nvSpPr>
          <p:cNvPr id="3" name="Content Placeholder 2">
            <a:extLst>
              <a:ext uri="{FF2B5EF4-FFF2-40B4-BE49-F238E27FC236}">
                <a16:creationId xmlns:a16="http://schemas.microsoft.com/office/drawing/2014/main" id="{ABFF5E93-031C-0400-7D9B-A46E2E0180AC}"/>
              </a:ext>
            </a:extLst>
          </p:cNvPr>
          <p:cNvSpPr>
            <a:spLocks noGrp="1"/>
          </p:cNvSpPr>
          <p:nvPr>
            <p:ph idx="1"/>
          </p:nvPr>
        </p:nvSpPr>
        <p:spPr>
          <a:xfrm>
            <a:off x="162247" y="1181563"/>
            <a:ext cx="6808826" cy="3429514"/>
          </a:xfrm>
        </p:spPr>
        <p:txBody>
          <a:bodyPr>
            <a:normAutofit fontScale="92500" lnSpcReduction="20000"/>
          </a:bodyPr>
          <a:lstStyle/>
          <a:p>
            <a:r>
              <a:rPr lang="en-US" dirty="0"/>
              <a:t>2019 Positive Perspectives Survey</a:t>
            </a:r>
            <a:r>
              <a:rPr lang="en-US" dirty="0">
                <a:sym typeface="Wingdings" pitchFamily="2" charset="2"/>
              </a:rPr>
              <a:t> </a:t>
            </a:r>
            <a:r>
              <a:rPr lang="en-US" dirty="0"/>
              <a:t>2389 PWH in 25 countries reported challenges associated with daily oral ART:</a:t>
            </a:r>
          </a:p>
          <a:p>
            <a:pPr lvl="1"/>
            <a:r>
              <a:rPr lang="en-US" dirty="0"/>
              <a:t>Anxiety about daily dosing</a:t>
            </a:r>
          </a:p>
          <a:p>
            <a:pPr lvl="1"/>
            <a:r>
              <a:rPr lang="en-US" dirty="0"/>
              <a:t>Difficulty swallowing pills</a:t>
            </a:r>
          </a:p>
          <a:p>
            <a:pPr lvl="1"/>
            <a:r>
              <a:rPr lang="en-US" dirty="0"/>
              <a:t>Perception that taking daily oral ART is a daily reminder of HIV</a:t>
            </a:r>
          </a:p>
          <a:p>
            <a:pPr lvl="1"/>
            <a:r>
              <a:rPr lang="en-US" dirty="0"/>
              <a:t>Anxiety that taking daily ART would lead to HIV disclosure</a:t>
            </a:r>
          </a:p>
          <a:p>
            <a:pPr lvl="1"/>
            <a:r>
              <a:rPr lang="en-US" dirty="0"/>
              <a:t>Internalized stigma associated with pills</a:t>
            </a:r>
          </a:p>
          <a:p>
            <a:r>
              <a:rPr lang="en-US" dirty="0"/>
              <a:t>LA-ART may improve quality of life for PWH</a:t>
            </a:r>
          </a:p>
          <a:p>
            <a:pPr lvl="1"/>
            <a:endParaRPr lang="en-US" dirty="0"/>
          </a:p>
        </p:txBody>
      </p:sp>
      <p:sp>
        <p:nvSpPr>
          <p:cNvPr id="4" name="Slide Number Placeholder 3">
            <a:extLst>
              <a:ext uri="{FF2B5EF4-FFF2-40B4-BE49-F238E27FC236}">
                <a16:creationId xmlns:a16="http://schemas.microsoft.com/office/drawing/2014/main" id="{E34C4020-3F8D-01A7-229E-536152756D90}"/>
              </a:ext>
            </a:extLst>
          </p:cNvPr>
          <p:cNvSpPr>
            <a:spLocks noGrp="1"/>
          </p:cNvSpPr>
          <p:nvPr>
            <p:ph type="sldNum" sz="quarter" idx="12"/>
          </p:nvPr>
        </p:nvSpPr>
        <p:spPr/>
        <p:txBody>
          <a:bodyPr/>
          <a:lstStyle/>
          <a:p>
            <a:fld id="{6E2D2B3B-882E-40F3-A32F-6DD516915044}" type="slidenum">
              <a:rPr lang="en-US" smtClean="0"/>
              <a:pPr/>
              <a:t>34</a:t>
            </a:fld>
            <a:endParaRPr lang="en-US"/>
          </a:p>
        </p:txBody>
      </p:sp>
      <p:sp>
        <p:nvSpPr>
          <p:cNvPr id="5" name="TextBox 4">
            <a:extLst>
              <a:ext uri="{FF2B5EF4-FFF2-40B4-BE49-F238E27FC236}">
                <a16:creationId xmlns:a16="http://schemas.microsoft.com/office/drawing/2014/main" id="{6BA0A812-F901-6B7B-913B-11BF9B346A2D}"/>
              </a:ext>
            </a:extLst>
          </p:cNvPr>
          <p:cNvSpPr txBox="1"/>
          <p:nvPr/>
        </p:nvSpPr>
        <p:spPr>
          <a:xfrm>
            <a:off x="1622854" y="4729412"/>
            <a:ext cx="5791200" cy="369332"/>
          </a:xfrm>
          <a:prstGeom prst="rect">
            <a:avLst/>
          </a:prstGeom>
          <a:noFill/>
        </p:spPr>
        <p:txBody>
          <a:bodyPr wrap="square" rtlCol="0">
            <a:spAutoFit/>
          </a:bodyPr>
          <a:lstStyle/>
          <a:p>
            <a:pPr algn="ctr"/>
            <a:r>
              <a:rPr lang="en-US" sz="1400" b="0" i="0" u="none" strike="noStrike" baseline="0" dirty="0">
                <a:solidFill>
                  <a:schemeClr val="bg1"/>
                </a:solidFill>
              </a:rPr>
              <a:t>AIDS </a:t>
            </a:r>
            <a:r>
              <a:rPr lang="en-US" sz="1400" b="0" i="0" u="none" strike="noStrike" baseline="0" dirty="0" err="1">
                <a:solidFill>
                  <a:schemeClr val="bg1"/>
                </a:solidFill>
              </a:rPr>
              <a:t>Behav</a:t>
            </a:r>
            <a:r>
              <a:rPr lang="en-US" sz="1400" b="0" i="0" u="none" strike="noStrike" baseline="0" dirty="0">
                <a:solidFill>
                  <a:schemeClr val="bg1"/>
                </a:solidFill>
              </a:rPr>
              <a:t>. 2021;25(3):961–72</a:t>
            </a:r>
            <a:r>
              <a:rPr lang="en-US" sz="1800" b="0" i="0" u="none" strike="noStrike" baseline="0" dirty="0">
                <a:solidFill>
                  <a:schemeClr val="bg1"/>
                </a:solidFill>
                <a:latin typeface="STIX-Regular"/>
              </a:rPr>
              <a:t>.</a:t>
            </a:r>
            <a:endParaRPr lang="en-US" dirty="0">
              <a:solidFill>
                <a:schemeClr val="bg1"/>
              </a:solidFill>
            </a:endParaRPr>
          </a:p>
        </p:txBody>
      </p:sp>
      <p:pic>
        <p:nvPicPr>
          <p:cNvPr id="6" name="Picture 5">
            <a:extLst>
              <a:ext uri="{FF2B5EF4-FFF2-40B4-BE49-F238E27FC236}">
                <a16:creationId xmlns:a16="http://schemas.microsoft.com/office/drawing/2014/main" id="{6BB2D870-0FEE-80DD-034F-9261FE9D4BA2}"/>
              </a:ext>
            </a:extLst>
          </p:cNvPr>
          <p:cNvPicPr>
            <a:picLocks noChangeAspect="1"/>
          </p:cNvPicPr>
          <p:nvPr/>
        </p:nvPicPr>
        <p:blipFill>
          <a:blip r:embed="rId3"/>
          <a:stretch>
            <a:fillRect/>
          </a:stretch>
        </p:blipFill>
        <p:spPr>
          <a:xfrm>
            <a:off x="6664672" y="1686711"/>
            <a:ext cx="2208927" cy="2291269"/>
          </a:xfrm>
          <a:prstGeom prst="rect">
            <a:avLst/>
          </a:prstGeom>
        </p:spPr>
      </p:pic>
    </p:spTree>
    <p:extLst>
      <p:ext uri="{BB962C8B-B14F-4D97-AF65-F5344CB8AC3E}">
        <p14:creationId xmlns:p14="http://schemas.microsoft.com/office/powerpoint/2010/main" val="2218405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46E4F-99C9-E63D-57FA-2ED9406D93B3}"/>
              </a:ext>
            </a:extLst>
          </p:cNvPr>
          <p:cNvSpPr>
            <a:spLocks noGrp="1"/>
          </p:cNvSpPr>
          <p:nvPr>
            <p:ph idx="1"/>
          </p:nvPr>
        </p:nvSpPr>
        <p:spPr>
          <a:xfrm>
            <a:off x="457213" y="1200151"/>
            <a:ext cx="4555525" cy="3275474"/>
          </a:xfrm>
        </p:spPr>
        <p:txBody>
          <a:bodyPr>
            <a:normAutofit fontScale="92500" lnSpcReduction="10000"/>
          </a:bodyPr>
          <a:lstStyle/>
          <a:p>
            <a:r>
              <a:rPr lang="en-US" dirty="0"/>
              <a:t>374 participants at Thomas Street Health Center</a:t>
            </a:r>
          </a:p>
          <a:p>
            <a:r>
              <a:rPr lang="en-US" dirty="0"/>
              <a:t>41% preferred pills to treat their HIV and 59% preferred alternative forms of long-acting ART (40% preferred injections)</a:t>
            </a:r>
          </a:p>
          <a:p>
            <a:r>
              <a:rPr lang="en-US" dirty="0"/>
              <a:t>Majority of participants (61%) reported that they would be “likely” or “very likely” to use LA-ART when available</a:t>
            </a:r>
          </a:p>
        </p:txBody>
      </p:sp>
      <p:sp>
        <p:nvSpPr>
          <p:cNvPr id="4" name="Slide Number Placeholder 3">
            <a:extLst>
              <a:ext uri="{FF2B5EF4-FFF2-40B4-BE49-F238E27FC236}">
                <a16:creationId xmlns:a16="http://schemas.microsoft.com/office/drawing/2014/main" id="{9ED4EC9B-F1F9-7C2F-2020-F597B5EFA6FB}"/>
              </a:ext>
            </a:extLst>
          </p:cNvPr>
          <p:cNvSpPr>
            <a:spLocks noGrp="1"/>
          </p:cNvSpPr>
          <p:nvPr>
            <p:ph type="sldNum" sz="quarter" idx="12"/>
          </p:nvPr>
        </p:nvSpPr>
        <p:spPr/>
        <p:txBody>
          <a:bodyPr/>
          <a:lstStyle/>
          <a:p>
            <a:fld id="{6E2D2B3B-882E-40F3-A32F-6DD516915044}" type="slidenum">
              <a:rPr lang="en-US" smtClean="0"/>
              <a:pPr/>
              <a:t>35</a:t>
            </a:fld>
            <a:endParaRPr lang="en-US"/>
          </a:p>
        </p:txBody>
      </p:sp>
      <p:sp>
        <p:nvSpPr>
          <p:cNvPr id="5" name="TextBox 4">
            <a:extLst>
              <a:ext uri="{FF2B5EF4-FFF2-40B4-BE49-F238E27FC236}">
                <a16:creationId xmlns:a16="http://schemas.microsoft.com/office/drawing/2014/main" id="{DD1C7D1C-A980-8429-4D5B-23351652FD99}"/>
              </a:ext>
            </a:extLst>
          </p:cNvPr>
          <p:cNvSpPr txBox="1"/>
          <p:nvPr/>
        </p:nvSpPr>
        <p:spPr>
          <a:xfrm>
            <a:off x="2529016" y="4729412"/>
            <a:ext cx="4555525" cy="307777"/>
          </a:xfrm>
          <a:prstGeom prst="rect">
            <a:avLst/>
          </a:prstGeom>
          <a:noFill/>
        </p:spPr>
        <p:txBody>
          <a:bodyPr wrap="square" rtlCol="0">
            <a:spAutoFit/>
          </a:bodyPr>
          <a:lstStyle/>
          <a:p>
            <a:pPr algn="ctr"/>
            <a:r>
              <a:rPr lang="en-US" sz="1400" b="0" i="0" u="none" strike="noStrike" baseline="0" dirty="0">
                <a:solidFill>
                  <a:schemeClr val="bg1"/>
                </a:solidFill>
              </a:rPr>
              <a:t>AIDS Care. 2021;33(6):801–9.</a:t>
            </a:r>
            <a:endParaRPr lang="en-US" sz="1400" dirty="0">
              <a:solidFill>
                <a:schemeClr val="bg1"/>
              </a:solidFill>
            </a:endParaRPr>
          </a:p>
        </p:txBody>
      </p:sp>
      <p:pic>
        <p:nvPicPr>
          <p:cNvPr id="9" name="Picture 8">
            <a:extLst>
              <a:ext uri="{FF2B5EF4-FFF2-40B4-BE49-F238E27FC236}">
                <a16:creationId xmlns:a16="http://schemas.microsoft.com/office/drawing/2014/main" id="{41F0F1B0-C3D2-3249-50C6-913E271103E9}"/>
              </a:ext>
            </a:extLst>
          </p:cNvPr>
          <p:cNvPicPr>
            <a:picLocks noChangeAspect="1"/>
          </p:cNvPicPr>
          <p:nvPr/>
        </p:nvPicPr>
        <p:blipFill>
          <a:blip r:embed="rId2"/>
          <a:stretch>
            <a:fillRect/>
          </a:stretch>
        </p:blipFill>
        <p:spPr>
          <a:xfrm>
            <a:off x="135101" y="6035"/>
            <a:ext cx="8690919" cy="1102190"/>
          </a:xfrm>
          <a:prstGeom prst="rect">
            <a:avLst/>
          </a:prstGeom>
        </p:spPr>
      </p:pic>
      <p:pic>
        <p:nvPicPr>
          <p:cNvPr id="11" name="Picture 10">
            <a:extLst>
              <a:ext uri="{FF2B5EF4-FFF2-40B4-BE49-F238E27FC236}">
                <a16:creationId xmlns:a16="http://schemas.microsoft.com/office/drawing/2014/main" id="{F7A09465-2824-054F-E3E0-CC456A13C3D6}"/>
              </a:ext>
            </a:extLst>
          </p:cNvPr>
          <p:cNvPicPr>
            <a:picLocks noChangeAspect="1"/>
          </p:cNvPicPr>
          <p:nvPr/>
        </p:nvPicPr>
        <p:blipFill rotWithShape="1">
          <a:blip r:embed="rId3"/>
          <a:srcRect b="3157"/>
          <a:stretch/>
        </p:blipFill>
        <p:spPr>
          <a:xfrm>
            <a:off x="5184648" y="1055975"/>
            <a:ext cx="3476780" cy="3530395"/>
          </a:xfrm>
          <a:prstGeom prst="rect">
            <a:avLst/>
          </a:prstGeom>
        </p:spPr>
      </p:pic>
    </p:spTree>
    <p:extLst>
      <p:ext uri="{BB962C8B-B14F-4D97-AF65-F5344CB8AC3E}">
        <p14:creationId xmlns:p14="http://schemas.microsoft.com/office/powerpoint/2010/main" val="144202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9FD2-A1C2-F734-41CA-9EBE1DAF4CA3}"/>
              </a:ext>
            </a:extLst>
          </p:cNvPr>
          <p:cNvSpPr>
            <a:spLocks noGrp="1"/>
          </p:cNvSpPr>
          <p:nvPr>
            <p:ph type="title"/>
          </p:nvPr>
        </p:nvSpPr>
        <p:spPr/>
        <p:txBody>
          <a:bodyPr/>
          <a:lstStyle/>
          <a:p>
            <a:pPr algn="ctr"/>
            <a:r>
              <a:rPr lang="en-US" sz="3600" dirty="0"/>
              <a:t>Participants in Phase 3 Trials Preferred LA-ART versus Oral ART</a:t>
            </a:r>
          </a:p>
        </p:txBody>
      </p:sp>
      <p:sp>
        <p:nvSpPr>
          <p:cNvPr id="3" name="Content Placeholder 2">
            <a:extLst>
              <a:ext uri="{FF2B5EF4-FFF2-40B4-BE49-F238E27FC236}">
                <a16:creationId xmlns:a16="http://schemas.microsoft.com/office/drawing/2014/main" id="{8274015F-F4D2-915D-1C29-61618844931B}"/>
              </a:ext>
            </a:extLst>
          </p:cNvPr>
          <p:cNvSpPr>
            <a:spLocks noGrp="1"/>
          </p:cNvSpPr>
          <p:nvPr>
            <p:ph idx="1"/>
          </p:nvPr>
        </p:nvSpPr>
        <p:spPr>
          <a:xfrm>
            <a:off x="122918" y="1366738"/>
            <a:ext cx="5855096" cy="3275474"/>
          </a:xfrm>
        </p:spPr>
        <p:txBody>
          <a:bodyPr>
            <a:normAutofit fontScale="92500" lnSpcReduction="20000"/>
          </a:bodyPr>
          <a:lstStyle/>
          <a:p>
            <a:r>
              <a:rPr lang="en-US" dirty="0"/>
              <a:t>ATLAS and FLAIR: patient-reported treatment satisfaction scores were higher in injection group compared to oral-therapy group</a:t>
            </a:r>
          </a:p>
          <a:p>
            <a:pPr algn="l"/>
            <a:r>
              <a:rPr lang="en-US" dirty="0"/>
              <a:t>ATLAS-2M: treatment satisfaction scores were significantly higher in every 8-week dosing group compared to every 4-week dosing group</a:t>
            </a:r>
          </a:p>
          <a:p>
            <a:pPr algn="l"/>
            <a:r>
              <a:rPr lang="en-US" dirty="0"/>
              <a:t>SOLAR: 90% (382/425) of participants in the injection group preferred LA-CAB/RPV over oral BIC/FTC/TAF</a:t>
            </a:r>
          </a:p>
        </p:txBody>
      </p:sp>
      <p:sp>
        <p:nvSpPr>
          <p:cNvPr id="4" name="Slide Number Placeholder 3">
            <a:extLst>
              <a:ext uri="{FF2B5EF4-FFF2-40B4-BE49-F238E27FC236}">
                <a16:creationId xmlns:a16="http://schemas.microsoft.com/office/drawing/2014/main" id="{1F648A30-D8C3-FC82-45D4-4B634C4C2CE9}"/>
              </a:ext>
            </a:extLst>
          </p:cNvPr>
          <p:cNvSpPr>
            <a:spLocks noGrp="1"/>
          </p:cNvSpPr>
          <p:nvPr>
            <p:ph type="sldNum" sz="quarter" idx="12"/>
          </p:nvPr>
        </p:nvSpPr>
        <p:spPr/>
        <p:txBody>
          <a:bodyPr/>
          <a:lstStyle/>
          <a:p>
            <a:fld id="{6E2D2B3B-882E-40F3-A32F-6DD516915044}" type="slidenum">
              <a:rPr lang="en-US" smtClean="0"/>
              <a:pPr/>
              <a:t>36</a:t>
            </a:fld>
            <a:endParaRPr lang="en-US"/>
          </a:p>
        </p:txBody>
      </p:sp>
      <p:pic>
        <p:nvPicPr>
          <p:cNvPr id="5" name="Picture 4">
            <a:extLst>
              <a:ext uri="{FF2B5EF4-FFF2-40B4-BE49-F238E27FC236}">
                <a16:creationId xmlns:a16="http://schemas.microsoft.com/office/drawing/2014/main" id="{684A0134-2640-5152-FC51-8E3D07616F43}"/>
              </a:ext>
            </a:extLst>
          </p:cNvPr>
          <p:cNvPicPr>
            <a:picLocks noChangeAspect="1"/>
          </p:cNvPicPr>
          <p:nvPr/>
        </p:nvPicPr>
        <p:blipFill>
          <a:blip r:embed="rId3"/>
          <a:stretch>
            <a:fillRect/>
          </a:stretch>
        </p:blipFill>
        <p:spPr>
          <a:xfrm>
            <a:off x="6030831" y="1539363"/>
            <a:ext cx="2891930" cy="2354211"/>
          </a:xfrm>
          <a:prstGeom prst="rect">
            <a:avLst/>
          </a:prstGeom>
        </p:spPr>
      </p:pic>
    </p:spTree>
    <p:extLst>
      <p:ext uri="{BB962C8B-B14F-4D97-AF65-F5344CB8AC3E}">
        <p14:creationId xmlns:p14="http://schemas.microsoft.com/office/powerpoint/2010/main" val="200881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1A3B-67D8-6E8E-85AD-74BCCAB78211}"/>
              </a:ext>
            </a:extLst>
          </p:cNvPr>
          <p:cNvSpPr>
            <a:spLocks noGrp="1"/>
          </p:cNvSpPr>
          <p:nvPr>
            <p:ph type="title"/>
          </p:nvPr>
        </p:nvSpPr>
        <p:spPr>
          <a:xfrm>
            <a:off x="457212" y="116908"/>
            <a:ext cx="8315569" cy="857250"/>
          </a:xfrm>
        </p:spPr>
        <p:txBody>
          <a:bodyPr/>
          <a:lstStyle/>
          <a:p>
            <a:pPr algn="ctr"/>
            <a:r>
              <a:rPr lang="en-US" sz="3200" dirty="0"/>
              <a:t>LA-CAB/RPV </a:t>
            </a:r>
            <a:r>
              <a:rPr lang="en-US" sz="3200" i="1" dirty="0"/>
              <a:t>may</a:t>
            </a:r>
            <a:r>
              <a:rPr lang="en-US" sz="3200" dirty="0"/>
              <a:t> improve adherence to ART</a:t>
            </a:r>
          </a:p>
        </p:txBody>
      </p:sp>
      <p:sp>
        <p:nvSpPr>
          <p:cNvPr id="3" name="Content Placeholder 2">
            <a:extLst>
              <a:ext uri="{FF2B5EF4-FFF2-40B4-BE49-F238E27FC236}">
                <a16:creationId xmlns:a16="http://schemas.microsoft.com/office/drawing/2014/main" id="{84992A0E-8E43-2E2D-0D7A-45BA20D77B60}"/>
              </a:ext>
            </a:extLst>
          </p:cNvPr>
          <p:cNvSpPr>
            <a:spLocks noGrp="1"/>
          </p:cNvSpPr>
          <p:nvPr>
            <p:ph idx="1"/>
          </p:nvPr>
        </p:nvSpPr>
        <p:spPr>
          <a:xfrm>
            <a:off x="174316" y="974158"/>
            <a:ext cx="6423130" cy="3529261"/>
          </a:xfrm>
        </p:spPr>
        <p:txBody>
          <a:bodyPr>
            <a:normAutofit fontScale="92500" lnSpcReduction="10000"/>
          </a:bodyPr>
          <a:lstStyle/>
          <a:p>
            <a:r>
              <a:rPr lang="en-US" dirty="0"/>
              <a:t>Common barriers to adherence to ART</a:t>
            </a:r>
          </a:p>
          <a:p>
            <a:pPr lvl="1"/>
            <a:r>
              <a:rPr lang="en-US" dirty="0"/>
              <a:t>Forgetfulness</a:t>
            </a:r>
          </a:p>
          <a:p>
            <a:pPr lvl="1"/>
            <a:r>
              <a:rPr lang="en-US" dirty="0"/>
              <a:t>Depression</a:t>
            </a:r>
          </a:p>
          <a:p>
            <a:pPr lvl="1"/>
            <a:r>
              <a:rPr lang="en-US" dirty="0"/>
              <a:t>Alcohol and substance use</a:t>
            </a:r>
          </a:p>
          <a:p>
            <a:pPr lvl="1"/>
            <a:r>
              <a:rPr lang="en-US" dirty="0"/>
              <a:t>Stigma</a:t>
            </a:r>
          </a:p>
          <a:p>
            <a:pPr lvl="1"/>
            <a:r>
              <a:rPr lang="en-US" dirty="0"/>
              <a:t>Pill burden/pill aversion</a:t>
            </a:r>
          </a:p>
          <a:p>
            <a:pPr lvl="1"/>
            <a:r>
              <a:rPr lang="en-US" dirty="0"/>
              <a:t>Distance to clinic</a:t>
            </a:r>
          </a:p>
          <a:p>
            <a:pPr lvl="1"/>
            <a:r>
              <a:rPr lang="en-US" dirty="0"/>
              <a:t>Side effects</a:t>
            </a:r>
          </a:p>
          <a:p>
            <a:r>
              <a:rPr lang="en-US" dirty="0"/>
              <a:t>LA-ART may alleviate many (but not all) of these barriers</a:t>
            </a:r>
          </a:p>
          <a:p>
            <a:pPr lvl="1"/>
            <a:endParaRPr lang="en-US" dirty="0"/>
          </a:p>
        </p:txBody>
      </p:sp>
      <p:sp>
        <p:nvSpPr>
          <p:cNvPr id="4" name="Slide Number Placeholder 3">
            <a:extLst>
              <a:ext uri="{FF2B5EF4-FFF2-40B4-BE49-F238E27FC236}">
                <a16:creationId xmlns:a16="http://schemas.microsoft.com/office/drawing/2014/main" id="{00E10AE9-D14C-B1F4-10A7-D85C13618092}"/>
              </a:ext>
            </a:extLst>
          </p:cNvPr>
          <p:cNvSpPr>
            <a:spLocks noGrp="1"/>
          </p:cNvSpPr>
          <p:nvPr>
            <p:ph type="sldNum" sz="quarter" idx="12"/>
          </p:nvPr>
        </p:nvSpPr>
        <p:spPr/>
        <p:txBody>
          <a:bodyPr/>
          <a:lstStyle/>
          <a:p>
            <a:fld id="{6E2D2B3B-882E-40F3-A32F-6DD516915044}" type="slidenum">
              <a:rPr lang="en-US" smtClean="0"/>
              <a:pPr/>
              <a:t>37</a:t>
            </a:fld>
            <a:endParaRPr lang="en-US"/>
          </a:p>
        </p:txBody>
      </p:sp>
      <p:sp>
        <p:nvSpPr>
          <p:cNvPr id="5" name="TextBox 4">
            <a:extLst>
              <a:ext uri="{FF2B5EF4-FFF2-40B4-BE49-F238E27FC236}">
                <a16:creationId xmlns:a16="http://schemas.microsoft.com/office/drawing/2014/main" id="{348CA228-C4F1-C3B8-5897-AA4CE13BBA1E}"/>
              </a:ext>
            </a:extLst>
          </p:cNvPr>
          <p:cNvSpPr txBox="1"/>
          <p:nvPr/>
        </p:nvSpPr>
        <p:spPr>
          <a:xfrm>
            <a:off x="2344324" y="4729412"/>
            <a:ext cx="5198076" cy="307777"/>
          </a:xfrm>
          <a:prstGeom prst="rect">
            <a:avLst/>
          </a:prstGeom>
          <a:noFill/>
        </p:spPr>
        <p:txBody>
          <a:bodyPr wrap="square" rtlCol="0">
            <a:spAutoFit/>
          </a:bodyPr>
          <a:lstStyle/>
          <a:p>
            <a:pPr algn="ctr"/>
            <a:r>
              <a:rPr lang="en-US" sz="1400" b="0" i="0" u="none" strike="noStrike" baseline="0" dirty="0" err="1">
                <a:solidFill>
                  <a:schemeClr val="bg1"/>
                </a:solidFill>
              </a:rPr>
              <a:t>PLoS</a:t>
            </a:r>
            <a:r>
              <a:rPr lang="en-US" sz="1400" b="0" i="0" u="none" strike="noStrike" baseline="0" dirty="0">
                <a:solidFill>
                  <a:schemeClr val="bg1"/>
                </a:solidFill>
              </a:rPr>
              <a:t> Med.2016;13(11):e1002183.</a:t>
            </a:r>
            <a:endParaRPr lang="en-US" sz="1400" dirty="0">
              <a:solidFill>
                <a:schemeClr val="bg1"/>
              </a:solidFill>
            </a:endParaRPr>
          </a:p>
        </p:txBody>
      </p:sp>
      <p:pic>
        <p:nvPicPr>
          <p:cNvPr id="6" name="Picture 5">
            <a:extLst>
              <a:ext uri="{FF2B5EF4-FFF2-40B4-BE49-F238E27FC236}">
                <a16:creationId xmlns:a16="http://schemas.microsoft.com/office/drawing/2014/main" id="{A7362191-736D-FFAF-AA28-7290D0DA4093}"/>
              </a:ext>
            </a:extLst>
          </p:cNvPr>
          <p:cNvPicPr>
            <a:picLocks noChangeAspect="1"/>
          </p:cNvPicPr>
          <p:nvPr/>
        </p:nvPicPr>
        <p:blipFill>
          <a:blip r:embed="rId3"/>
          <a:stretch>
            <a:fillRect/>
          </a:stretch>
        </p:blipFill>
        <p:spPr>
          <a:xfrm>
            <a:off x="6073826" y="981919"/>
            <a:ext cx="2817200" cy="3521500"/>
          </a:xfrm>
          <a:prstGeom prst="rect">
            <a:avLst/>
          </a:prstGeom>
        </p:spPr>
      </p:pic>
    </p:spTree>
    <p:extLst>
      <p:ext uri="{BB962C8B-B14F-4D97-AF65-F5344CB8AC3E}">
        <p14:creationId xmlns:p14="http://schemas.microsoft.com/office/powerpoint/2010/main" val="25600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31A7-0B78-A2C5-31DA-F4B05D35AD98}"/>
              </a:ext>
            </a:extLst>
          </p:cNvPr>
          <p:cNvSpPr>
            <a:spLocks noGrp="1"/>
          </p:cNvSpPr>
          <p:nvPr>
            <p:ph type="title"/>
          </p:nvPr>
        </p:nvSpPr>
        <p:spPr>
          <a:xfrm>
            <a:off x="457213" y="57698"/>
            <a:ext cx="8315569" cy="857250"/>
          </a:xfrm>
        </p:spPr>
        <p:txBody>
          <a:bodyPr/>
          <a:lstStyle/>
          <a:p>
            <a:pPr algn="ctr"/>
            <a:r>
              <a:rPr lang="en-US" sz="3200" dirty="0"/>
              <a:t>Adherence to LA-CAB/RPV in the Real World</a:t>
            </a:r>
          </a:p>
        </p:txBody>
      </p:sp>
      <p:sp>
        <p:nvSpPr>
          <p:cNvPr id="3" name="Content Placeholder 2">
            <a:extLst>
              <a:ext uri="{FF2B5EF4-FFF2-40B4-BE49-F238E27FC236}">
                <a16:creationId xmlns:a16="http://schemas.microsoft.com/office/drawing/2014/main" id="{C1142C82-229F-653A-08AF-27F57AD208C9}"/>
              </a:ext>
            </a:extLst>
          </p:cNvPr>
          <p:cNvSpPr>
            <a:spLocks noGrp="1"/>
          </p:cNvSpPr>
          <p:nvPr>
            <p:ph idx="1"/>
          </p:nvPr>
        </p:nvSpPr>
        <p:spPr>
          <a:xfrm>
            <a:off x="230659" y="1042964"/>
            <a:ext cx="8542123" cy="3410164"/>
          </a:xfrm>
        </p:spPr>
        <p:txBody>
          <a:bodyPr>
            <a:normAutofit/>
          </a:bodyPr>
          <a:lstStyle/>
          <a:p>
            <a:r>
              <a:rPr lang="en-US" dirty="0"/>
              <a:t>ABOVE study: retrospective US cohort study using claims database from 2020-2022</a:t>
            </a:r>
          </a:p>
          <a:p>
            <a:endParaRPr lang="en-US" sz="800" dirty="0"/>
          </a:p>
          <a:p>
            <a:r>
              <a:rPr lang="en-US" dirty="0"/>
              <a:t>PWH ≥12 years of age on stable guideline-recommended oral ART were categorized into those initiating LA-CAB/RPV and those remaining on oral ART</a:t>
            </a:r>
          </a:p>
          <a:p>
            <a:endParaRPr lang="en-US" sz="800" dirty="0"/>
          </a:p>
          <a:p>
            <a:r>
              <a:rPr lang="en-US" dirty="0"/>
              <a:t>130,362 in the oral ART cohort (N=950 after propensity score matching) and 947 in the CAB+RPV LA cohort</a:t>
            </a:r>
          </a:p>
        </p:txBody>
      </p:sp>
      <p:sp>
        <p:nvSpPr>
          <p:cNvPr id="4" name="Slide Number Placeholder 3">
            <a:extLst>
              <a:ext uri="{FF2B5EF4-FFF2-40B4-BE49-F238E27FC236}">
                <a16:creationId xmlns:a16="http://schemas.microsoft.com/office/drawing/2014/main" id="{655F6CE2-DBA9-8346-0B9B-008972485A94}"/>
              </a:ext>
            </a:extLst>
          </p:cNvPr>
          <p:cNvSpPr>
            <a:spLocks noGrp="1"/>
          </p:cNvSpPr>
          <p:nvPr>
            <p:ph type="sldNum" sz="quarter" idx="12"/>
          </p:nvPr>
        </p:nvSpPr>
        <p:spPr/>
        <p:txBody>
          <a:bodyPr/>
          <a:lstStyle/>
          <a:p>
            <a:fld id="{6E2D2B3B-882E-40F3-A32F-6DD516915044}" type="slidenum">
              <a:rPr lang="en-US" smtClean="0"/>
              <a:pPr/>
              <a:t>38</a:t>
            </a:fld>
            <a:endParaRPr lang="en-US"/>
          </a:p>
        </p:txBody>
      </p:sp>
      <p:sp>
        <p:nvSpPr>
          <p:cNvPr id="5" name="TextBox 4">
            <a:extLst>
              <a:ext uri="{FF2B5EF4-FFF2-40B4-BE49-F238E27FC236}">
                <a16:creationId xmlns:a16="http://schemas.microsoft.com/office/drawing/2014/main" id="{3C9291A6-AF9E-86FE-04E8-F053246B77CE}"/>
              </a:ext>
            </a:extLst>
          </p:cNvPr>
          <p:cNvSpPr txBox="1"/>
          <p:nvPr/>
        </p:nvSpPr>
        <p:spPr>
          <a:xfrm>
            <a:off x="2001794" y="4729412"/>
            <a:ext cx="5140411" cy="307777"/>
          </a:xfrm>
          <a:prstGeom prst="rect">
            <a:avLst/>
          </a:prstGeom>
          <a:noFill/>
        </p:spPr>
        <p:txBody>
          <a:bodyPr wrap="square" rtlCol="0">
            <a:spAutoFit/>
          </a:bodyPr>
          <a:lstStyle/>
          <a:p>
            <a:pPr algn="ctr"/>
            <a:r>
              <a:rPr lang="en-US" sz="1400" dirty="0" err="1">
                <a:solidFill>
                  <a:schemeClr val="bg1"/>
                </a:solidFill>
              </a:rPr>
              <a:t>IDWeek</a:t>
            </a:r>
            <a:r>
              <a:rPr lang="en-US" sz="1400" dirty="0">
                <a:solidFill>
                  <a:schemeClr val="bg1"/>
                </a:solidFill>
              </a:rPr>
              <a:t> 2023: Abstract citation ID: ofad500.055</a:t>
            </a:r>
          </a:p>
        </p:txBody>
      </p:sp>
    </p:spTree>
    <p:extLst>
      <p:ext uri="{BB962C8B-B14F-4D97-AF65-F5344CB8AC3E}">
        <p14:creationId xmlns:p14="http://schemas.microsoft.com/office/powerpoint/2010/main" val="73465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F44C9-BB47-1C74-31FB-5B210D3D5F56}"/>
              </a:ext>
            </a:extLst>
          </p:cNvPr>
          <p:cNvSpPr>
            <a:spLocks noGrp="1"/>
          </p:cNvSpPr>
          <p:nvPr>
            <p:ph idx="1"/>
          </p:nvPr>
        </p:nvSpPr>
        <p:spPr/>
        <p:txBody>
          <a:bodyPr/>
          <a:lstStyle/>
          <a:p>
            <a:r>
              <a:rPr lang="en-US" sz="2400" dirty="0"/>
              <a:t>A higher proportion of PWH in the LA-CAB/RPV cohort were adherent (72% vs 43%, p&lt; 0.001) compared with oral ART cohort</a:t>
            </a:r>
          </a:p>
          <a:p>
            <a:endParaRPr lang="en-US" sz="800" dirty="0"/>
          </a:p>
          <a:p>
            <a:r>
              <a:rPr lang="en-US" sz="2400" dirty="0"/>
              <a:t>PWH in the LA-CAB/RPV cohort had significantly higher adjusted odds of being adherent compared to the oral ART cohort (OR: 4.43, 95% CI: 2.38, 8.24, p&lt; 0.001)</a:t>
            </a:r>
          </a:p>
        </p:txBody>
      </p:sp>
      <p:sp>
        <p:nvSpPr>
          <p:cNvPr id="4" name="Slide Number Placeholder 3">
            <a:extLst>
              <a:ext uri="{FF2B5EF4-FFF2-40B4-BE49-F238E27FC236}">
                <a16:creationId xmlns:a16="http://schemas.microsoft.com/office/drawing/2014/main" id="{5E5B46EE-C0EE-D3CE-6652-8BF9C7DAF38F}"/>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5" name="Title 1">
            <a:extLst>
              <a:ext uri="{FF2B5EF4-FFF2-40B4-BE49-F238E27FC236}">
                <a16:creationId xmlns:a16="http://schemas.microsoft.com/office/drawing/2014/main" id="{38068A14-6662-1E37-0C19-C7B95BFC50BC}"/>
              </a:ext>
            </a:extLst>
          </p:cNvPr>
          <p:cNvSpPr>
            <a:spLocks noGrp="1"/>
          </p:cNvSpPr>
          <p:nvPr>
            <p:ph type="title"/>
          </p:nvPr>
        </p:nvSpPr>
        <p:spPr>
          <a:xfrm>
            <a:off x="457200" y="206375"/>
            <a:ext cx="8315325" cy="857250"/>
          </a:xfrm>
        </p:spPr>
        <p:txBody>
          <a:bodyPr/>
          <a:lstStyle/>
          <a:p>
            <a:pPr algn="ctr"/>
            <a:r>
              <a:rPr lang="en-US" sz="3200" dirty="0"/>
              <a:t>Adherence to LA-CAB/RPV in the Real World</a:t>
            </a:r>
          </a:p>
        </p:txBody>
      </p:sp>
      <p:sp>
        <p:nvSpPr>
          <p:cNvPr id="6" name="TextBox 5">
            <a:extLst>
              <a:ext uri="{FF2B5EF4-FFF2-40B4-BE49-F238E27FC236}">
                <a16:creationId xmlns:a16="http://schemas.microsoft.com/office/drawing/2014/main" id="{E72A6B83-7BD9-8F33-026A-3C9B09ACEB79}"/>
              </a:ext>
            </a:extLst>
          </p:cNvPr>
          <p:cNvSpPr txBox="1"/>
          <p:nvPr/>
        </p:nvSpPr>
        <p:spPr>
          <a:xfrm>
            <a:off x="2001794" y="4729412"/>
            <a:ext cx="5140411" cy="307777"/>
          </a:xfrm>
          <a:prstGeom prst="rect">
            <a:avLst/>
          </a:prstGeom>
          <a:noFill/>
        </p:spPr>
        <p:txBody>
          <a:bodyPr wrap="square" rtlCol="0">
            <a:spAutoFit/>
          </a:bodyPr>
          <a:lstStyle/>
          <a:p>
            <a:pPr algn="ctr"/>
            <a:r>
              <a:rPr lang="en-US" sz="1400" dirty="0" err="1">
                <a:solidFill>
                  <a:schemeClr val="bg1"/>
                </a:solidFill>
              </a:rPr>
              <a:t>IDWeek</a:t>
            </a:r>
            <a:r>
              <a:rPr lang="en-US" sz="1400" dirty="0">
                <a:solidFill>
                  <a:schemeClr val="bg1"/>
                </a:solidFill>
              </a:rPr>
              <a:t> 2023: Abstract citation ID: ofad500.055</a:t>
            </a:r>
          </a:p>
        </p:txBody>
      </p:sp>
    </p:spTree>
    <p:extLst>
      <p:ext uri="{BB962C8B-B14F-4D97-AF65-F5344CB8AC3E}">
        <p14:creationId xmlns:p14="http://schemas.microsoft.com/office/powerpoint/2010/main" val="268820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6C8B-0D43-677D-0A7A-424583FA22D7}"/>
              </a:ext>
            </a:extLst>
          </p:cNvPr>
          <p:cNvSpPr>
            <a:spLocks noGrp="1"/>
          </p:cNvSpPr>
          <p:nvPr>
            <p:ph type="title"/>
          </p:nvPr>
        </p:nvSpPr>
        <p:spPr>
          <a:xfrm>
            <a:off x="457212" y="15785"/>
            <a:ext cx="8315569" cy="857250"/>
          </a:xfrm>
        </p:spPr>
        <p:txBody>
          <a:bodyPr/>
          <a:lstStyle/>
          <a:p>
            <a:pPr algn="ctr"/>
            <a:r>
              <a:rPr lang="en-US" dirty="0"/>
              <a:t>Case 2</a:t>
            </a:r>
          </a:p>
        </p:txBody>
      </p:sp>
      <p:sp>
        <p:nvSpPr>
          <p:cNvPr id="3" name="Content Placeholder 2">
            <a:extLst>
              <a:ext uri="{FF2B5EF4-FFF2-40B4-BE49-F238E27FC236}">
                <a16:creationId xmlns:a16="http://schemas.microsoft.com/office/drawing/2014/main" id="{FBB31F54-2A11-90C5-F359-AEE352CBCD1F}"/>
              </a:ext>
            </a:extLst>
          </p:cNvPr>
          <p:cNvSpPr>
            <a:spLocks noGrp="1"/>
          </p:cNvSpPr>
          <p:nvPr>
            <p:ph idx="1"/>
          </p:nvPr>
        </p:nvSpPr>
        <p:spPr>
          <a:xfrm>
            <a:off x="457211" y="873035"/>
            <a:ext cx="8315569" cy="3874291"/>
          </a:xfrm>
        </p:spPr>
        <p:txBody>
          <a:bodyPr>
            <a:normAutofit fontScale="85000" lnSpcReduction="20000"/>
          </a:bodyPr>
          <a:lstStyle/>
          <a:p>
            <a:pPr marL="114300" indent="0">
              <a:buNone/>
            </a:pPr>
            <a:r>
              <a:rPr lang="en-US" dirty="0"/>
              <a:t>42 y/o man with HIV, substance use disorder, and depression presents for follow up. He is currently experiencing homelessness. CD4 150, viral load 32,000 on bictegravir/emtricitabine/tenofovir alafenamide.  He reports challenges with adherence due to forgetfulness and depression. He has had medication bottles stolen from his backpack twice in the last year. He regularly comes to appointments. Multiple genotypes show no mutations. In addition to adherence counseling, what is the best next step?</a:t>
            </a:r>
          </a:p>
          <a:p>
            <a:pPr marL="571500" indent="-457200">
              <a:buAutoNum type="alphaUcParenR"/>
            </a:pPr>
            <a:r>
              <a:rPr lang="en-US" dirty="0"/>
              <a:t>Continue tenofovir alafenamide/emtricitabine/</a:t>
            </a:r>
            <a:r>
              <a:rPr lang="en-US" dirty="0" err="1"/>
              <a:t>bictegravir</a:t>
            </a:r>
            <a:endParaRPr lang="en-US" dirty="0"/>
          </a:p>
          <a:p>
            <a:pPr marL="571500" indent="-457200">
              <a:buAutoNum type="alphaUcParenR"/>
            </a:pPr>
            <a:r>
              <a:rPr lang="en-US" dirty="0"/>
              <a:t>Switch to tenofovir alafenamide/emtricitabine/darunavir/cobicistat</a:t>
            </a:r>
          </a:p>
          <a:p>
            <a:pPr marL="571500" indent="-457200">
              <a:buAutoNum type="alphaUcParenR"/>
            </a:pPr>
            <a:r>
              <a:rPr lang="en-US" dirty="0"/>
              <a:t>Discuss risks versus benefits of switching to LA-CAB/RPV (off-label)</a:t>
            </a:r>
          </a:p>
          <a:p>
            <a:pPr marL="571500" indent="-457200">
              <a:buAutoNum type="alphaUcParenR"/>
            </a:pPr>
            <a:r>
              <a:rPr lang="en-US" dirty="0"/>
              <a:t>Switch to dolutegravir and darunavir/cobicistat</a:t>
            </a:r>
          </a:p>
          <a:p>
            <a:pPr marL="571500" indent="-457200">
              <a:buAutoNum type="alphaUcParenR"/>
            </a:pPr>
            <a:endParaRPr lang="en-US" dirty="0"/>
          </a:p>
          <a:p>
            <a:pPr marL="571500" indent="-457200">
              <a:buAutoNum type="alphaUcParenR"/>
            </a:pPr>
            <a:endParaRPr lang="en-US" dirty="0"/>
          </a:p>
          <a:p>
            <a:pPr marL="571500" indent="-457200">
              <a:buAutoNum type="alphaUcParenR"/>
            </a:pPr>
            <a:endParaRPr lang="en-US" dirty="0"/>
          </a:p>
        </p:txBody>
      </p:sp>
      <p:sp>
        <p:nvSpPr>
          <p:cNvPr id="4" name="Slide Number Placeholder 3">
            <a:extLst>
              <a:ext uri="{FF2B5EF4-FFF2-40B4-BE49-F238E27FC236}">
                <a16:creationId xmlns:a16="http://schemas.microsoft.com/office/drawing/2014/main" id="{F8882474-1BBD-E7A3-D08F-F891EC6E2CCB}"/>
              </a:ext>
            </a:extLst>
          </p:cNvPr>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296512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BBA9-24C9-5376-8272-80A8D73A91F0}"/>
              </a:ext>
            </a:extLst>
          </p:cNvPr>
          <p:cNvSpPr>
            <a:spLocks noGrp="1"/>
          </p:cNvSpPr>
          <p:nvPr>
            <p:ph type="title"/>
          </p:nvPr>
        </p:nvSpPr>
        <p:spPr/>
        <p:txBody>
          <a:bodyPr/>
          <a:lstStyle/>
          <a:p>
            <a:pPr algn="ctr"/>
            <a:r>
              <a:rPr lang="en-US" dirty="0"/>
              <a:t>LA-CAB/RPV in PWH with Viremia</a:t>
            </a:r>
          </a:p>
        </p:txBody>
      </p:sp>
      <p:sp>
        <p:nvSpPr>
          <p:cNvPr id="3" name="Content Placeholder 2">
            <a:extLst>
              <a:ext uri="{FF2B5EF4-FFF2-40B4-BE49-F238E27FC236}">
                <a16:creationId xmlns:a16="http://schemas.microsoft.com/office/drawing/2014/main" id="{1FBA367E-AB11-DB6C-97D7-E65F15916BA1}"/>
              </a:ext>
            </a:extLst>
          </p:cNvPr>
          <p:cNvSpPr>
            <a:spLocks noGrp="1"/>
          </p:cNvSpPr>
          <p:nvPr>
            <p:ph idx="1"/>
          </p:nvPr>
        </p:nvSpPr>
        <p:spPr/>
        <p:txBody>
          <a:bodyPr>
            <a:normAutofit/>
          </a:bodyPr>
          <a:lstStyle/>
          <a:p>
            <a:r>
              <a:rPr lang="en-US" dirty="0"/>
              <a:t>Phase 3 clinical trials excluded patients with viremia (viral load &gt; 50 copies/mL)</a:t>
            </a:r>
          </a:p>
          <a:p>
            <a:r>
              <a:rPr lang="en-US" dirty="0"/>
              <a:t>FDA approved LA-CAB/RPV only for patients who are virologically stable and suppressed (viral load &lt; 50 copies/mL)</a:t>
            </a:r>
          </a:p>
          <a:p>
            <a:r>
              <a:rPr lang="en-US" dirty="0"/>
              <a:t>There are limited data on the off-label use of LA-CAB/RPV among people with viral load &gt; 200 copies/mL at the time of switching to LA-ART</a:t>
            </a:r>
          </a:p>
        </p:txBody>
      </p:sp>
      <p:sp>
        <p:nvSpPr>
          <p:cNvPr id="4" name="Slide Number Placeholder 3">
            <a:extLst>
              <a:ext uri="{FF2B5EF4-FFF2-40B4-BE49-F238E27FC236}">
                <a16:creationId xmlns:a16="http://schemas.microsoft.com/office/drawing/2014/main" id="{D93160C7-2A4F-28A0-6B09-0A2FBBDA1EAF}"/>
              </a:ext>
            </a:extLst>
          </p:cNvPr>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4167499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3094-071C-BAFF-BCE5-A3EE3E4D07E6}"/>
              </a:ext>
            </a:extLst>
          </p:cNvPr>
          <p:cNvSpPr>
            <a:spLocks noGrp="1"/>
          </p:cNvSpPr>
          <p:nvPr>
            <p:ph type="title"/>
          </p:nvPr>
        </p:nvSpPr>
        <p:spPr/>
        <p:txBody>
          <a:bodyPr/>
          <a:lstStyle/>
          <a:p>
            <a:r>
              <a:rPr lang="en-US" dirty="0"/>
              <a:t>Compassionate Use of LA-CAB/RPV</a:t>
            </a:r>
          </a:p>
        </p:txBody>
      </p:sp>
      <p:sp>
        <p:nvSpPr>
          <p:cNvPr id="3" name="Content Placeholder 2">
            <a:extLst>
              <a:ext uri="{FF2B5EF4-FFF2-40B4-BE49-F238E27FC236}">
                <a16:creationId xmlns:a16="http://schemas.microsoft.com/office/drawing/2014/main" id="{3471B1C5-B2B3-B5EB-736C-A941F6B29457}"/>
              </a:ext>
            </a:extLst>
          </p:cNvPr>
          <p:cNvSpPr>
            <a:spLocks noGrp="1"/>
          </p:cNvSpPr>
          <p:nvPr>
            <p:ph idx="1"/>
          </p:nvPr>
        </p:nvSpPr>
        <p:spPr>
          <a:xfrm>
            <a:off x="177114" y="1316735"/>
            <a:ext cx="8789772" cy="3312929"/>
          </a:xfrm>
        </p:spPr>
        <p:txBody>
          <a:bodyPr>
            <a:normAutofit/>
          </a:bodyPr>
          <a:lstStyle/>
          <a:p>
            <a:r>
              <a:rPr lang="en-US" dirty="0"/>
              <a:t>From 2016–2020, LA-CAB/RPV was available through a compassionate use program for PWH with a need for parenteral therapy, no primary resistance mutations to CAB or RPV, and good retention to care</a:t>
            </a:r>
          </a:p>
          <a:p>
            <a:endParaRPr lang="en-US" sz="800" dirty="0"/>
          </a:p>
          <a:p>
            <a:r>
              <a:rPr lang="en-US" dirty="0"/>
              <a:t>35 patients received LA-CAB/RPV, most due to chronic poor adherence to oral ART or medical conditions (malabsorption)</a:t>
            </a:r>
          </a:p>
        </p:txBody>
      </p:sp>
      <p:sp>
        <p:nvSpPr>
          <p:cNvPr id="4" name="Slide Number Placeholder 3">
            <a:extLst>
              <a:ext uri="{FF2B5EF4-FFF2-40B4-BE49-F238E27FC236}">
                <a16:creationId xmlns:a16="http://schemas.microsoft.com/office/drawing/2014/main" id="{323B35C5-96A7-957F-301D-CE244969ED8B}"/>
              </a:ext>
            </a:extLst>
          </p:cNvPr>
          <p:cNvSpPr>
            <a:spLocks noGrp="1"/>
          </p:cNvSpPr>
          <p:nvPr>
            <p:ph type="sldNum" sz="quarter" idx="12"/>
          </p:nvPr>
        </p:nvSpPr>
        <p:spPr/>
        <p:txBody>
          <a:bodyPr/>
          <a:lstStyle/>
          <a:p>
            <a:fld id="{6E2D2B3B-882E-40F3-A32F-6DD516915044}" type="slidenum">
              <a:rPr lang="en-US" smtClean="0"/>
              <a:pPr/>
              <a:t>42</a:t>
            </a:fld>
            <a:endParaRPr lang="en-US"/>
          </a:p>
        </p:txBody>
      </p:sp>
      <p:sp>
        <p:nvSpPr>
          <p:cNvPr id="5" name="TextBox 4">
            <a:extLst>
              <a:ext uri="{FF2B5EF4-FFF2-40B4-BE49-F238E27FC236}">
                <a16:creationId xmlns:a16="http://schemas.microsoft.com/office/drawing/2014/main" id="{1AFF42C4-AF17-20B7-3A55-2FFD065A0622}"/>
              </a:ext>
            </a:extLst>
          </p:cNvPr>
          <p:cNvSpPr txBox="1"/>
          <p:nvPr/>
        </p:nvSpPr>
        <p:spPr>
          <a:xfrm>
            <a:off x="2652584" y="4729412"/>
            <a:ext cx="4621427" cy="307777"/>
          </a:xfrm>
          <a:prstGeom prst="rect">
            <a:avLst/>
          </a:prstGeom>
          <a:noFill/>
        </p:spPr>
        <p:txBody>
          <a:bodyPr wrap="square" rtlCol="0">
            <a:spAutoFit/>
          </a:bodyPr>
          <a:lstStyle/>
          <a:p>
            <a:pPr algn="ctr"/>
            <a:r>
              <a:rPr lang="en-US" sz="1400" b="0" i="0" u="none" strike="noStrike" baseline="0" dirty="0">
                <a:solidFill>
                  <a:schemeClr val="bg1"/>
                </a:solidFill>
                <a:latin typeface="STIX-Regular"/>
              </a:rPr>
              <a:t>HIV Med.2023;24(2):202–11.</a:t>
            </a:r>
            <a:endParaRPr lang="en-US" sz="1400" dirty="0">
              <a:solidFill>
                <a:schemeClr val="bg1"/>
              </a:solidFill>
            </a:endParaRPr>
          </a:p>
        </p:txBody>
      </p:sp>
    </p:spTree>
    <p:extLst>
      <p:ext uri="{BB962C8B-B14F-4D97-AF65-F5344CB8AC3E}">
        <p14:creationId xmlns:p14="http://schemas.microsoft.com/office/powerpoint/2010/main" val="420044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14B65-1999-5EE8-724C-868D51B01B0B}"/>
              </a:ext>
            </a:extLst>
          </p:cNvPr>
          <p:cNvSpPr>
            <a:spLocks noGrp="1"/>
          </p:cNvSpPr>
          <p:nvPr>
            <p:ph idx="1"/>
          </p:nvPr>
        </p:nvSpPr>
        <p:spPr/>
        <p:txBody>
          <a:bodyPr/>
          <a:lstStyle/>
          <a:p>
            <a:r>
              <a:rPr lang="en-US" dirty="0"/>
              <a:t>At enrollment, 28 (80%) individuals had HIV-1 RNA &gt; 50 copies/mL; of these, 16 (57%) achieved virologic suppression</a:t>
            </a:r>
          </a:p>
          <a:p>
            <a:endParaRPr lang="en-US" sz="800" dirty="0"/>
          </a:p>
          <a:p>
            <a:r>
              <a:rPr lang="en-US" dirty="0"/>
              <a:t>Of 7 individuals who discontinued LA-CAB/RPV due to incomplete virological response, 3 (43%) had BMI &gt; 30 kg/m</a:t>
            </a:r>
            <a:r>
              <a:rPr lang="en-US" baseline="30000" dirty="0"/>
              <a:t>2</a:t>
            </a:r>
            <a:r>
              <a:rPr lang="en-US" dirty="0"/>
              <a:t> and 6 had new treatment-emergent NNRTI RAMs</a:t>
            </a:r>
          </a:p>
          <a:p>
            <a:pPr marL="114300" indent="0">
              <a:buNone/>
            </a:pPr>
            <a:endParaRPr lang="en-US" dirty="0"/>
          </a:p>
        </p:txBody>
      </p:sp>
      <p:sp>
        <p:nvSpPr>
          <p:cNvPr id="4" name="Slide Number Placeholder 3">
            <a:extLst>
              <a:ext uri="{FF2B5EF4-FFF2-40B4-BE49-F238E27FC236}">
                <a16:creationId xmlns:a16="http://schemas.microsoft.com/office/drawing/2014/main" id="{445B963D-72D5-F3F3-C4F1-073E2848539B}"/>
              </a:ext>
            </a:extLst>
          </p:cNvPr>
          <p:cNvSpPr>
            <a:spLocks noGrp="1"/>
          </p:cNvSpPr>
          <p:nvPr>
            <p:ph type="sldNum" sz="quarter" idx="12"/>
          </p:nvPr>
        </p:nvSpPr>
        <p:spPr/>
        <p:txBody>
          <a:bodyPr/>
          <a:lstStyle/>
          <a:p>
            <a:fld id="{6E2D2B3B-882E-40F3-A32F-6DD516915044}" type="slidenum">
              <a:rPr lang="en-US" smtClean="0"/>
              <a:pPr/>
              <a:t>43</a:t>
            </a:fld>
            <a:endParaRPr lang="en-US"/>
          </a:p>
        </p:txBody>
      </p:sp>
      <p:sp>
        <p:nvSpPr>
          <p:cNvPr id="5" name="Title 1">
            <a:extLst>
              <a:ext uri="{FF2B5EF4-FFF2-40B4-BE49-F238E27FC236}">
                <a16:creationId xmlns:a16="http://schemas.microsoft.com/office/drawing/2014/main" id="{30FB908E-369F-229A-BF53-571339E2503E}"/>
              </a:ext>
            </a:extLst>
          </p:cNvPr>
          <p:cNvSpPr>
            <a:spLocks noGrp="1"/>
          </p:cNvSpPr>
          <p:nvPr>
            <p:ph type="title"/>
          </p:nvPr>
        </p:nvSpPr>
        <p:spPr>
          <a:xfrm>
            <a:off x="457200" y="206375"/>
            <a:ext cx="8315325" cy="857250"/>
          </a:xfrm>
        </p:spPr>
        <p:txBody>
          <a:bodyPr/>
          <a:lstStyle/>
          <a:p>
            <a:r>
              <a:rPr lang="en-US" dirty="0"/>
              <a:t>Compassionate Use of LA-CAB/RPV</a:t>
            </a:r>
          </a:p>
        </p:txBody>
      </p:sp>
      <p:sp>
        <p:nvSpPr>
          <p:cNvPr id="6" name="TextBox 5">
            <a:extLst>
              <a:ext uri="{FF2B5EF4-FFF2-40B4-BE49-F238E27FC236}">
                <a16:creationId xmlns:a16="http://schemas.microsoft.com/office/drawing/2014/main" id="{3C5E8CED-C047-EF71-0858-077A1385315A}"/>
              </a:ext>
            </a:extLst>
          </p:cNvPr>
          <p:cNvSpPr txBox="1"/>
          <p:nvPr/>
        </p:nvSpPr>
        <p:spPr>
          <a:xfrm>
            <a:off x="2533712" y="4729412"/>
            <a:ext cx="4621427" cy="307777"/>
          </a:xfrm>
          <a:prstGeom prst="rect">
            <a:avLst/>
          </a:prstGeom>
          <a:noFill/>
        </p:spPr>
        <p:txBody>
          <a:bodyPr wrap="square" rtlCol="0">
            <a:spAutoFit/>
          </a:bodyPr>
          <a:lstStyle/>
          <a:p>
            <a:pPr algn="ctr"/>
            <a:r>
              <a:rPr lang="en-US" sz="1400" b="0" i="0" u="none" strike="noStrike" baseline="0" dirty="0">
                <a:solidFill>
                  <a:schemeClr val="bg1"/>
                </a:solidFill>
              </a:rPr>
              <a:t>HIV Med.2023;24(2):202–11.</a:t>
            </a:r>
            <a:endParaRPr lang="en-US" sz="1400" dirty="0">
              <a:solidFill>
                <a:schemeClr val="bg1"/>
              </a:solidFill>
            </a:endParaRPr>
          </a:p>
        </p:txBody>
      </p:sp>
    </p:spTree>
    <p:extLst>
      <p:ext uri="{BB962C8B-B14F-4D97-AF65-F5344CB8AC3E}">
        <p14:creationId xmlns:p14="http://schemas.microsoft.com/office/powerpoint/2010/main" val="2844962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1504-F817-DE58-29C4-CA4B00617506}"/>
              </a:ext>
            </a:extLst>
          </p:cNvPr>
          <p:cNvSpPr>
            <a:spLocks noGrp="1"/>
          </p:cNvSpPr>
          <p:nvPr>
            <p:ph type="title"/>
          </p:nvPr>
        </p:nvSpPr>
        <p:spPr>
          <a:xfrm>
            <a:off x="490539" y="44756"/>
            <a:ext cx="8315569" cy="857250"/>
          </a:xfrm>
        </p:spPr>
        <p:txBody>
          <a:bodyPr/>
          <a:lstStyle/>
          <a:p>
            <a:pPr algn="ctr"/>
            <a:r>
              <a:rPr lang="en-US" sz="3200"/>
              <a:t>LA-CAB/RPV in Viremic PWH in San Francisco</a:t>
            </a:r>
            <a:endParaRPr lang="en-US" sz="3200" dirty="0"/>
          </a:p>
        </p:txBody>
      </p:sp>
      <p:sp>
        <p:nvSpPr>
          <p:cNvPr id="3" name="Content Placeholder 2">
            <a:extLst>
              <a:ext uri="{FF2B5EF4-FFF2-40B4-BE49-F238E27FC236}">
                <a16:creationId xmlns:a16="http://schemas.microsoft.com/office/drawing/2014/main" id="{4D87A854-26CD-ADD1-9678-8EA0D32387C1}"/>
              </a:ext>
            </a:extLst>
          </p:cNvPr>
          <p:cNvSpPr>
            <a:spLocks noGrp="1"/>
          </p:cNvSpPr>
          <p:nvPr>
            <p:ph idx="1"/>
          </p:nvPr>
        </p:nvSpPr>
        <p:spPr>
          <a:xfrm>
            <a:off x="414215" y="832023"/>
            <a:ext cx="8315569" cy="3831488"/>
          </a:xfrm>
        </p:spPr>
        <p:txBody>
          <a:bodyPr>
            <a:normAutofit lnSpcReduction="10000"/>
          </a:bodyPr>
          <a:lstStyle/>
          <a:p>
            <a:r>
              <a:rPr lang="en-US" dirty="0"/>
              <a:t>Demonstration project at a safety-net clinic in San Francisco (Ward 86 HIV Clinic) with high prevalence of substance use (34%), mental illness, and unstable housing (42%)</a:t>
            </a:r>
          </a:p>
          <a:p>
            <a:r>
              <a:rPr lang="en-US" dirty="0"/>
              <a:t>57 had viremia (HIV-1 RNA &gt; 30) at the time of starting LA-CAB/RPV every 4 weeks</a:t>
            </a:r>
          </a:p>
          <a:p>
            <a:r>
              <a:rPr lang="en-US" dirty="0"/>
              <a:t>Rigorous program that includes wraparound services (outreach, drop-in access, street medicine, and incentives)</a:t>
            </a:r>
          </a:p>
          <a:p>
            <a:r>
              <a:rPr lang="en-US" dirty="0"/>
              <a:t>O</a:t>
            </a:r>
            <a:r>
              <a:rPr lang="en-US" sz="2400" dirty="0"/>
              <a:t>n-time injections occurred for 74% of cohort</a:t>
            </a:r>
            <a:endParaRPr lang="en-US" sz="1200" b="0" i="0" u="none" strike="noStrike" baseline="0" dirty="0">
              <a:latin typeface="AdvOT4dfa5ba6"/>
            </a:endParaRPr>
          </a:p>
          <a:p>
            <a:endParaRPr lang="en-US" dirty="0"/>
          </a:p>
          <a:p>
            <a:endParaRPr lang="en-US" dirty="0"/>
          </a:p>
        </p:txBody>
      </p:sp>
      <p:sp>
        <p:nvSpPr>
          <p:cNvPr id="4" name="Slide Number Placeholder 3">
            <a:extLst>
              <a:ext uri="{FF2B5EF4-FFF2-40B4-BE49-F238E27FC236}">
                <a16:creationId xmlns:a16="http://schemas.microsoft.com/office/drawing/2014/main" id="{D33870B8-0B30-4F09-586B-3A8C3A00FE10}"/>
              </a:ext>
            </a:extLst>
          </p:cNvPr>
          <p:cNvSpPr>
            <a:spLocks noGrp="1"/>
          </p:cNvSpPr>
          <p:nvPr>
            <p:ph type="sldNum" sz="quarter" idx="12"/>
          </p:nvPr>
        </p:nvSpPr>
        <p:spPr/>
        <p:txBody>
          <a:bodyPr/>
          <a:lstStyle/>
          <a:p>
            <a:fld id="{6E2D2B3B-882E-40F3-A32F-6DD516915044}" type="slidenum">
              <a:rPr lang="en-US" smtClean="0"/>
              <a:pPr/>
              <a:t>44</a:t>
            </a:fld>
            <a:endParaRPr lang="en-US"/>
          </a:p>
        </p:txBody>
      </p:sp>
      <p:sp>
        <p:nvSpPr>
          <p:cNvPr id="5" name="TextBox 4">
            <a:extLst>
              <a:ext uri="{FF2B5EF4-FFF2-40B4-BE49-F238E27FC236}">
                <a16:creationId xmlns:a16="http://schemas.microsoft.com/office/drawing/2014/main" id="{51EA12CE-F1FB-AD09-67BC-DB38A065D701}"/>
              </a:ext>
            </a:extLst>
          </p:cNvPr>
          <p:cNvSpPr txBox="1"/>
          <p:nvPr/>
        </p:nvSpPr>
        <p:spPr>
          <a:xfrm>
            <a:off x="2075935" y="4729412"/>
            <a:ext cx="5058033" cy="307777"/>
          </a:xfrm>
          <a:prstGeom prst="rect">
            <a:avLst/>
          </a:prstGeom>
          <a:noFill/>
        </p:spPr>
        <p:txBody>
          <a:bodyPr wrap="square" rtlCol="0">
            <a:spAutoFit/>
          </a:bodyPr>
          <a:lstStyle/>
          <a:p>
            <a:pPr algn="ctr"/>
            <a:r>
              <a:rPr lang="en-US" sz="1400" b="0" i="0" u="none" strike="noStrike" baseline="0" dirty="0">
                <a:solidFill>
                  <a:schemeClr val="bg1"/>
                </a:solidFill>
              </a:rPr>
              <a:t>Ann Intern Med. 2023;176:969-974.</a:t>
            </a:r>
            <a:endParaRPr lang="en-US" sz="1400" dirty="0">
              <a:solidFill>
                <a:schemeClr val="bg1"/>
              </a:solidFill>
            </a:endParaRPr>
          </a:p>
        </p:txBody>
      </p:sp>
    </p:spTree>
    <p:extLst>
      <p:ext uri="{BB962C8B-B14F-4D97-AF65-F5344CB8AC3E}">
        <p14:creationId xmlns:p14="http://schemas.microsoft.com/office/powerpoint/2010/main" val="920267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1504-F817-DE58-29C4-CA4B00617506}"/>
              </a:ext>
            </a:extLst>
          </p:cNvPr>
          <p:cNvSpPr>
            <a:spLocks noGrp="1"/>
          </p:cNvSpPr>
          <p:nvPr>
            <p:ph type="title"/>
          </p:nvPr>
        </p:nvSpPr>
        <p:spPr>
          <a:xfrm>
            <a:off x="447166" y="0"/>
            <a:ext cx="8315569" cy="857250"/>
          </a:xfrm>
        </p:spPr>
        <p:txBody>
          <a:bodyPr/>
          <a:lstStyle/>
          <a:p>
            <a:pPr algn="ctr"/>
            <a:r>
              <a:rPr lang="en-US" sz="3200" dirty="0"/>
              <a:t>LA-CAB/RPV in Viremic PWH in San Francisco</a:t>
            </a:r>
          </a:p>
        </p:txBody>
      </p:sp>
      <p:sp>
        <p:nvSpPr>
          <p:cNvPr id="4" name="Slide Number Placeholder 3">
            <a:extLst>
              <a:ext uri="{FF2B5EF4-FFF2-40B4-BE49-F238E27FC236}">
                <a16:creationId xmlns:a16="http://schemas.microsoft.com/office/drawing/2014/main" id="{D33870B8-0B30-4F09-586B-3A8C3A00FE10}"/>
              </a:ext>
            </a:extLst>
          </p:cNvPr>
          <p:cNvSpPr>
            <a:spLocks noGrp="1"/>
          </p:cNvSpPr>
          <p:nvPr>
            <p:ph type="sldNum" sz="quarter" idx="12"/>
          </p:nvPr>
        </p:nvSpPr>
        <p:spPr/>
        <p:txBody>
          <a:bodyPr/>
          <a:lstStyle/>
          <a:p>
            <a:fld id="{6E2D2B3B-882E-40F3-A32F-6DD516915044}" type="slidenum">
              <a:rPr lang="en-US" smtClean="0"/>
              <a:pPr/>
              <a:t>45</a:t>
            </a:fld>
            <a:endParaRPr lang="en-US"/>
          </a:p>
        </p:txBody>
      </p:sp>
      <p:sp>
        <p:nvSpPr>
          <p:cNvPr id="5" name="TextBox 4">
            <a:extLst>
              <a:ext uri="{FF2B5EF4-FFF2-40B4-BE49-F238E27FC236}">
                <a16:creationId xmlns:a16="http://schemas.microsoft.com/office/drawing/2014/main" id="{51EA12CE-F1FB-AD09-67BC-DB38A065D701}"/>
              </a:ext>
            </a:extLst>
          </p:cNvPr>
          <p:cNvSpPr txBox="1"/>
          <p:nvPr/>
        </p:nvSpPr>
        <p:spPr>
          <a:xfrm>
            <a:off x="2075935" y="4729412"/>
            <a:ext cx="5058033" cy="369332"/>
          </a:xfrm>
          <a:prstGeom prst="rect">
            <a:avLst/>
          </a:prstGeom>
          <a:noFill/>
        </p:spPr>
        <p:txBody>
          <a:bodyPr wrap="square" rtlCol="0">
            <a:spAutoFit/>
          </a:bodyPr>
          <a:lstStyle/>
          <a:p>
            <a:pPr algn="ctr"/>
            <a:r>
              <a:rPr lang="en-US" sz="1400" b="0" i="0" u="none" strike="noStrike" baseline="0" dirty="0">
                <a:solidFill>
                  <a:schemeClr val="bg1"/>
                </a:solidFill>
              </a:rPr>
              <a:t>Ann Intern Med. 2023;176:969-974</a:t>
            </a:r>
            <a:r>
              <a:rPr lang="en-US" sz="1800" b="0" i="0" u="none" strike="noStrike" baseline="0" dirty="0">
                <a:solidFill>
                  <a:schemeClr val="bg1"/>
                </a:solidFill>
                <a:latin typeface="AdvOT4dfa5ba6"/>
              </a:rPr>
              <a:t>.</a:t>
            </a:r>
            <a:endParaRPr lang="en-US" dirty="0">
              <a:solidFill>
                <a:schemeClr val="bg1"/>
              </a:solidFill>
            </a:endParaRPr>
          </a:p>
        </p:txBody>
      </p:sp>
      <p:pic>
        <p:nvPicPr>
          <p:cNvPr id="9" name="Picture 8">
            <a:extLst>
              <a:ext uri="{FF2B5EF4-FFF2-40B4-BE49-F238E27FC236}">
                <a16:creationId xmlns:a16="http://schemas.microsoft.com/office/drawing/2014/main" id="{5BD93D71-A53E-56A0-4F44-67E354F3EEC3}"/>
              </a:ext>
            </a:extLst>
          </p:cNvPr>
          <p:cNvPicPr>
            <a:picLocks noChangeAspect="1"/>
          </p:cNvPicPr>
          <p:nvPr/>
        </p:nvPicPr>
        <p:blipFill>
          <a:blip r:embed="rId3"/>
          <a:stretch>
            <a:fillRect/>
          </a:stretch>
        </p:blipFill>
        <p:spPr>
          <a:xfrm>
            <a:off x="4812912" y="693348"/>
            <a:ext cx="4267515" cy="3927813"/>
          </a:xfrm>
          <a:prstGeom prst="rect">
            <a:avLst/>
          </a:prstGeom>
        </p:spPr>
      </p:pic>
      <p:sp>
        <p:nvSpPr>
          <p:cNvPr id="10" name="Content Placeholder 2">
            <a:extLst>
              <a:ext uri="{FF2B5EF4-FFF2-40B4-BE49-F238E27FC236}">
                <a16:creationId xmlns:a16="http://schemas.microsoft.com/office/drawing/2014/main" id="{00BD69F7-4A29-6A49-435B-4422D023004E}"/>
              </a:ext>
            </a:extLst>
          </p:cNvPr>
          <p:cNvSpPr>
            <a:spLocks noGrp="1"/>
          </p:cNvSpPr>
          <p:nvPr>
            <p:ph idx="1"/>
          </p:nvPr>
        </p:nvSpPr>
        <p:spPr>
          <a:xfrm>
            <a:off x="63572" y="1109875"/>
            <a:ext cx="4876800" cy="3619537"/>
          </a:xfrm>
        </p:spPr>
        <p:txBody>
          <a:bodyPr>
            <a:normAutofit fontScale="47500" lnSpcReduction="20000"/>
          </a:bodyPr>
          <a:lstStyle/>
          <a:p>
            <a:r>
              <a:rPr lang="en-US" sz="4200" dirty="0"/>
              <a:t>Among 57 viremic patients:</a:t>
            </a:r>
          </a:p>
          <a:p>
            <a:r>
              <a:rPr lang="en-US" sz="4200" dirty="0"/>
              <a:t>54 achieved virologic suppression by a median of 33 days</a:t>
            </a:r>
          </a:p>
          <a:p>
            <a:r>
              <a:rPr lang="en-US" sz="4200" dirty="0"/>
              <a:t>2 had documented virologic failure soon after initiation (1 had a </a:t>
            </a:r>
            <a:r>
              <a:rPr lang="en-US" sz="4200" b="1" dirty="0"/>
              <a:t>minor</a:t>
            </a:r>
            <a:r>
              <a:rPr lang="en-US" sz="4200" dirty="0"/>
              <a:t> RT gene mutation at baseline, 1 had </a:t>
            </a:r>
            <a:r>
              <a:rPr lang="en-US" sz="4200" b="1" dirty="0"/>
              <a:t>minor</a:t>
            </a:r>
            <a:r>
              <a:rPr lang="en-US" sz="4200" dirty="0"/>
              <a:t> INSTI mutation at baseline)</a:t>
            </a:r>
          </a:p>
          <a:p>
            <a:r>
              <a:rPr lang="en-US" sz="4200" dirty="0"/>
              <a:t>1 had viral rebound after initial suppression and resuppressed with oral ART</a:t>
            </a:r>
          </a:p>
          <a:p>
            <a:r>
              <a:rPr lang="en-US" sz="4200" dirty="0"/>
              <a:t>Protocol was subsequently tightened to exclude patients with even minor resistance mutations</a:t>
            </a:r>
          </a:p>
          <a:p>
            <a:endParaRPr lang="en-US" dirty="0"/>
          </a:p>
        </p:txBody>
      </p:sp>
    </p:spTree>
    <p:extLst>
      <p:ext uri="{BB962C8B-B14F-4D97-AF65-F5344CB8AC3E}">
        <p14:creationId xmlns:p14="http://schemas.microsoft.com/office/powerpoint/2010/main" val="232352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C719-2473-ED5A-62C9-BEF0176A1D98}"/>
              </a:ext>
            </a:extLst>
          </p:cNvPr>
          <p:cNvSpPr>
            <a:spLocks noGrp="1"/>
          </p:cNvSpPr>
          <p:nvPr>
            <p:ph type="title"/>
          </p:nvPr>
        </p:nvSpPr>
        <p:spPr>
          <a:xfrm>
            <a:off x="391310" y="116908"/>
            <a:ext cx="8623215" cy="857250"/>
          </a:xfrm>
        </p:spPr>
        <p:txBody>
          <a:bodyPr/>
          <a:lstStyle/>
          <a:p>
            <a:r>
              <a:rPr lang="en-US" sz="3600" dirty="0"/>
              <a:t>LA-CAB/RPV in Viremic PWH in Mississippi</a:t>
            </a:r>
          </a:p>
        </p:txBody>
      </p:sp>
      <p:sp>
        <p:nvSpPr>
          <p:cNvPr id="3" name="Content Placeholder 2">
            <a:extLst>
              <a:ext uri="{FF2B5EF4-FFF2-40B4-BE49-F238E27FC236}">
                <a16:creationId xmlns:a16="http://schemas.microsoft.com/office/drawing/2014/main" id="{ED3C5222-78EB-9086-FE4A-1855F2615716}"/>
              </a:ext>
            </a:extLst>
          </p:cNvPr>
          <p:cNvSpPr>
            <a:spLocks noGrp="1"/>
          </p:cNvSpPr>
          <p:nvPr>
            <p:ph idx="1"/>
          </p:nvPr>
        </p:nvSpPr>
        <p:spPr>
          <a:xfrm>
            <a:off x="279132" y="878778"/>
            <a:ext cx="8526976" cy="3531265"/>
          </a:xfrm>
        </p:spPr>
        <p:txBody>
          <a:bodyPr>
            <a:normAutofit fontScale="92500" lnSpcReduction="10000"/>
          </a:bodyPr>
          <a:lstStyle/>
          <a:p>
            <a:r>
              <a:rPr lang="en-US" dirty="0"/>
              <a:t>RRHAP-funded HIV clinic at University of Mississippi</a:t>
            </a:r>
          </a:p>
          <a:p>
            <a:r>
              <a:rPr lang="en-US" dirty="0"/>
              <a:t>LA-CAB/RPV offered as a salvage option for patients with viremia despite oral ART optimization </a:t>
            </a:r>
          </a:p>
          <a:p>
            <a:r>
              <a:rPr lang="en-US" dirty="0"/>
              <a:t>12 patients started LA-CAB/RPV</a:t>
            </a:r>
          </a:p>
          <a:p>
            <a:r>
              <a:rPr lang="en-US" dirty="0"/>
              <a:t>Payor source: </a:t>
            </a:r>
            <a:r>
              <a:rPr lang="en-US" b="1" dirty="0"/>
              <a:t>9 Medicaid*</a:t>
            </a:r>
            <a:r>
              <a:rPr lang="en-US" dirty="0"/>
              <a:t>, 2 Medicare, 1 commercial insurance</a:t>
            </a:r>
          </a:p>
          <a:p>
            <a:r>
              <a:rPr lang="en-US" dirty="0"/>
              <a:t>Baseline resistance associated mutations were present in 10/12 patients, including NNRTI (K103N) and minor INSTI mutations</a:t>
            </a:r>
          </a:p>
          <a:p>
            <a:r>
              <a:rPr lang="en-US" b="1" dirty="0"/>
              <a:t>All patients achieved viral load &lt;50 copies/mL within 3 months of initiation of LA-CAB/RPV</a:t>
            </a:r>
            <a:r>
              <a:rPr lang="en-US" dirty="0"/>
              <a:t>; no cases of virologic rebound (VL &gt; 200)</a:t>
            </a:r>
          </a:p>
          <a:p>
            <a:endParaRPr lang="en-US" dirty="0"/>
          </a:p>
        </p:txBody>
      </p:sp>
      <p:sp>
        <p:nvSpPr>
          <p:cNvPr id="4" name="Slide Number Placeholder 3">
            <a:extLst>
              <a:ext uri="{FF2B5EF4-FFF2-40B4-BE49-F238E27FC236}">
                <a16:creationId xmlns:a16="http://schemas.microsoft.com/office/drawing/2014/main" id="{7D8652FE-4B21-E39A-CDFB-2AE146EAD98B}"/>
              </a:ext>
            </a:extLst>
          </p:cNvPr>
          <p:cNvSpPr>
            <a:spLocks noGrp="1"/>
          </p:cNvSpPr>
          <p:nvPr>
            <p:ph type="sldNum" sz="quarter" idx="12"/>
          </p:nvPr>
        </p:nvSpPr>
        <p:spPr/>
        <p:txBody>
          <a:bodyPr/>
          <a:lstStyle/>
          <a:p>
            <a:fld id="{6E2D2B3B-882E-40F3-A32F-6DD516915044}" type="slidenum">
              <a:rPr lang="en-US" smtClean="0"/>
              <a:pPr/>
              <a:t>46</a:t>
            </a:fld>
            <a:endParaRPr lang="en-US"/>
          </a:p>
        </p:txBody>
      </p:sp>
      <p:sp>
        <p:nvSpPr>
          <p:cNvPr id="5" name="TextBox 4">
            <a:extLst>
              <a:ext uri="{FF2B5EF4-FFF2-40B4-BE49-F238E27FC236}">
                <a16:creationId xmlns:a16="http://schemas.microsoft.com/office/drawing/2014/main" id="{D80549FE-2665-BCA7-785A-4802168716A8}"/>
              </a:ext>
            </a:extLst>
          </p:cNvPr>
          <p:cNvSpPr txBox="1"/>
          <p:nvPr/>
        </p:nvSpPr>
        <p:spPr>
          <a:xfrm>
            <a:off x="987552" y="4313135"/>
            <a:ext cx="6364224" cy="369332"/>
          </a:xfrm>
          <a:prstGeom prst="rect">
            <a:avLst/>
          </a:prstGeom>
          <a:noFill/>
        </p:spPr>
        <p:txBody>
          <a:bodyPr wrap="square" rtlCol="0">
            <a:spAutoFit/>
          </a:bodyPr>
          <a:lstStyle/>
          <a:p>
            <a:r>
              <a:rPr lang="en-US" dirty="0"/>
              <a:t>*Like Texas, Mississippi does not have Medicaid expansion</a:t>
            </a:r>
          </a:p>
        </p:txBody>
      </p:sp>
      <p:sp>
        <p:nvSpPr>
          <p:cNvPr id="6" name="TextBox 5">
            <a:extLst>
              <a:ext uri="{FF2B5EF4-FFF2-40B4-BE49-F238E27FC236}">
                <a16:creationId xmlns:a16="http://schemas.microsoft.com/office/drawing/2014/main" id="{C326E712-C09D-57B6-2381-AE2EA6C510A1}"/>
              </a:ext>
            </a:extLst>
          </p:cNvPr>
          <p:cNvSpPr txBox="1"/>
          <p:nvPr/>
        </p:nvSpPr>
        <p:spPr>
          <a:xfrm>
            <a:off x="2042983" y="4665404"/>
            <a:ext cx="5058033" cy="523220"/>
          </a:xfrm>
          <a:prstGeom prst="rect">
            <a:avLst/>
          </a:prstGeom>
          <a:noFill/>
        </p:spPr>
        <p:txBody>
          <a:bodyPr wrap="square" rtlCol="0">
            <a:spAutoFit/>
          </a:bodyPr>
          <a:lstStyle/>
          <a:p>
            <a:pPr algn="ctr"/>
            <a:r>
              <a:rPr lang="en-US" sz="1400" b="0" i="0" dirty="0">
                <a:solidFill>
                  <a:schemeClr val="bg1"/>
                </a:solidFill>
                <a:effectLst/>
              </a:rPr>
              <a:t>Clin Infect Dis. 2023 Sep 22:ciad511. </a:t>
            </a:r>
            <a:endParaRPr lang="en-US" sz="1400" dirty="0">
              <a:solidFill>
                <a:schemeClr val="bg1"/>
              </a:solidFill>
            </a:endParaRPr>
          </a:p>
          <a:p>
            <a:pPr algn="ctr"/>
            <a:r>
              <a:rPr lang="en-US" sz="1400" dirty="0">
                <a:solidFill>
                  <a:schemeClr val="bg1"/>
                </a:solidFill>
              </a:rPr>
              <a:t>RWHAP=Ryan White HIV/AIDS Program</a:t>
            </a:r>
          </a:p>
        </p:txBody>
      </p:sp>
    </p:spTree>
    <p:extLst>
      <p:ext uri="{BB962C8B-B14F-4D97-AF65-F5344CB8AC3E}">
        <p14:creationId xmlns:p14="http://schemas.microsoft.com/office/powerpoint/2010/main" val="2281014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6B6728-24E8-DFF9-A517-42D3A5A434D9}"/>
              </a:ext>
            </a:extLst>
          </p:cNvPr>
          <p:cNvPicPr>
            <a:picLocks noChangeAspect="1"/>
          </p:cNvPicPr>
          <p:nvPr/>
        </p:nvPicPr>
        <p:blipFill rotWithShape="1">
          <a:blip r:embed="rId3"/>
          <a:srcRect r="3214"/>
          <a:stretch/>
        </p:blipFill>
        <p:spPr>
          <a:xfrm>
            <a:off x="3169789" y="1082650"/>
            <a:ext cx="5939056" cy="3461918"/>
          </a:xfrm>
          <a:prstGeom prst="rect">
            <a:avLst/>
          </a:prstGeom>
        </p:spPr>
      </p:pic>
      <p:sp>
        <p:nvSpPr>
          <p:cNvPr id="2" name="Title 1">
            <a:extLst>
              <a:ext uri="{FF2B5EF4-FFF2-40B4-BE49-F238E27FC236}">
                <a16:creationId xmlns:a16="http://schemas.microsoft.com/office/drawing/2014/main" id="{159C0A20-4F18-A40F-B710-D09A9F070A70}"/>
              </a:ext>
            </a:extLst>
          </p:cNvPr>
          <p:cNvSpPr>
            <a:spLocks noGrp="1"/>
          </p:cNvSpPr>
          <p:nvPr>
            <p:ph type="title"/>
          </p:nvPr>
        </p:nvSpPr>
        <p:spPr>
          <a:xfrm>
            <a:off x="414215" y="46669"/>
            <a:ext cx="8315569" cy="857250"/>
          </a:xfrm>
        </p:spPr>
        <p:txBody>
          <a:bodyPr/>
          <a:lstStyle/>
          <a:p>
            <a:pPr algn="ctr"/>
            <a:r>
              <a:rPr lang="en-US" sz="3600" dirty="0"/>
              <a:t>LATITUDE Clinical Trial</a:t>
            </a:r>
          </a:p>
        </p:txBody>
      </p:sp>
      <p:sp>
        <p:nvSpPr>
          <p:cNvPr id="3" name="Content Placeholder 2">
            <a:extLst>
              <a:ext uri="{FF2B5EF4-FFF2-40B4-BE49-F238E27FC236}">
                <a16:creationId xmlns:a16="http://schemas.microsoft.com/office/drawing/2014/main" id="{FA5D5346-91A8-FCAB-5172-FC3ACD47D825}"/>
              </a:ext>
            </a:extLst>
          </p:cNvPr>
          <p:cNvSpPr>
            <a:spLocks noGrp="1"/>
          </p:cNvSpPr>
          <p:nvPr>
            <p:ph idx="1"/>
          </p:nvPr>
        </p:nvSpPr>
        <p:spPr>
          <a:xfrm>
            <a:off x="0" y="1277163"/>
            <a:ext cx="3591763" cy="2947569"/>
          </a:xfrm>
        </p:spPr>
        <p:txBody>
          <a:bodyPr>
            <a:normAutofit fontScale="92500" lnSpcReduction="10000"/>
          </a:bodyPr>
          <a:lstStyle/>
          <a:p>
            <a:r>
              <a:rPr lang="en-US" sz="2400" dirty="0">
                <a:solidFill>
                  <a:srgbClr val="FF0000"/>
                </a:solidFill>
              </a:rPr>
              <a:t>LA</a:t>
            </a:r>
            <a:r>
              <a:rPr lang="en-US" sz="2400" dirty="0"/>
              <a:t>TITUDE</a:t>
            </a:r>
            <a:r>
              <a:rPr lang="en-US" sz="2400" dirty="0">
                <a:solidFill>
                  <a:srgbClr val="14979A"/>
                </a:solidFill>
              </a:rPr>
              <a:t> : </a:t>
            </a:r>
            <a:r>
              <a:rPr lang="en-US" altLang="en-US" sz="2400" dirty="0">
                <a:solidFill>
                  <a:srgbClr val="C00000"/>
                </a:solidFill>
              </a:rPr>
              <a:t>L</a:t>
            </a:r>
            <a:r>
              <a:rPr lang="en-US" altLang="en-US" sz="2400" dirty="0"/>
              <a:t>ong-</a:t>
            </a:r>
            <a:r>
              <a:rPr lang="en-US" altLang="en-US" sz="2400" dirty="0">
                <a:solidFill>
                  <a:srgbClr val="C00000"/>
                </a:solidFill>
              </a:rPr>
              <a:t>A</a:t>
            </a:r>
            <a:r>
              <a:rPr lang="en-US" altLang="en-US" sz="2400" dirty="0"/>
              <a:t>cting </a:t>
            </a:r>
            <a:r>
              <a:rPr lang="en-US" altLang="en-US" sz="2400" dirty="0">
                <a:solidFill>
                  <a:srgbClr val="0099CC"/>
                </a:solidFill>
              </a:rPr>
              <a:t>T</a:t>
            </a:r>
            <a:r>
              <a:rPr lang="en-US" altLang="en-US" sz="2400" dirty="0"/>
              <a:t>herapy to </a:t>
            </a:r>
            <a:r>
              <a:rPr lang="en-US" altLang="en-US" sz="2400" dirty="0">
                <a:solidFill>
                  <a:srgbClr val="0099CC"/>
                </a:solidFill>
              </a:rPr>
              <a:t>I</a:t>
            </a:r>
            <a:r>
              <a:rPr lang="en-US" altLang="en-US" sz="2400" dirty="0"/>
              <a:t>mprove </a:t>
            </a:r>
            <a:r>
              <a:rPr lang="en-US" altLang="en-US" sz="2400" dirty="0">
                <a:solidFill>
                  <a:srgbClr val="0099CC"/>
                </a:solidFill>
              </a:rPr>
              <a:t>T</a:t>
            </a:r>
            <a:r>
              <a:rPr lang="en-US" altLang="en-US" sz="2400" dirty="0"/>
              <a:t>reatment </a:t>
            </a:r>
            <a:r>
              <a:rPr lang="en-US" altLang="en-US" sz="2400" dirty="0" err="1"/>
              <a:t>s</a:t>
            </a:r>
            <a:r>
              <a:rPr lang="en-US" altLang="en-US" sz="2400" dirty="0" err="1">
                <a:solidFill>
                  <a:srgbClr val="0099CC"/>
                </a:solidFill>
              </a:rPr>
              <a:t>U</a:t>
            </a:r>
            <a:r>
              <a:rPr lang="en-US" altLang="en-US" sz="2400" dirty="0" err="1"/>
              <a:t>ccess</a:t>
            </a:r>
            <a:r>
              <a:rPr lang="en-US" altLang="en-US" sz="2400" dirty="0"/>
              <a:t> in </a:t>
            </a:r>
            <a:r>
              <a:rPr lang="en-US" altLang="en-US" sz="2400" dirty="0">
                <a:solidFill>
                  <a:srgbClr val="0099CC"/>
                </a:solidFill>
              </a:rPr>
              <a:t>D</a:t>
            </a:r>
            <a:r>
              <a:rPr lang="en-US" altLang="en-US" sz="2400" dirty="0"/>
              <a:t>aily </a:t>
            </a:r>
            <a:r>
              <a:rPr lang="en-US" altLang="en-US" sz="2400" dirty="0" err="1"/>
              <a:t>Lif</a:t>
            </a:r>
            <a:r>
              <a:rPr lang="en-US" altLang="en-US" sz="2400" dirty="0" err="1">
                <a:solidFill>
                  <a:srgbClr val="0099CC"/>
                </a:solidFill>
              </a:rPr>
              <a:t>E</a:t>
            </a:r>
            <a:r>
              <a:rPr lang="en-US" altLang="en-US" sz="2400" dirty="0">
                <a:solidFill>
                  <a:srgbClr val="0099CC"/>
                </a:solidFill>
              </a:rPr>
              <a:t> </a:t>
            </a:r>
            <a:r>
              <a:rPr lang="en-US" altLang="en-US" sz="2400" dirty="0"/>
              <a:t>(</a:t>
            </a:r>
            <a:r>
              <a:rPr lang="en-US" altLang="en-US" dirty="0"/>
              <a:t>ACTG 5359)</a:t>
            </a:r>
          </a:p>
          <a:p>
            <a:r>
              <a:rPr lang="en-US" dirty="0"/>
              <a:t>Currently e</a:t>
            </a:r>
            <a:r>
              <a:rPr lang="en-US" sz="2400" dirty="0"/>
              <a:t>nrolling PWH with previous non-adherence 30 Clinical Sites across U.S. + Puerto Rico</a:t>
            </a:r>
          </a:p>
          <a:p>
            <a:endParaRPr lang="en-US" altLang="en-US" dirty="0"/>
          </a:p>
          <a:p>
            <a:endParaRPr lang="en-US" altLang="en-US" sz="2400" dirty="0">
              <a:solidFill>
                <a:srgbClr val="0099CC"/>
              </a:solidFill>
            </a:endParaRPr>
          </a:p>
        </p:txBody>
      </p:sp>
      <p:sp>
        <p:nvSpPr>
          <p:cNvPr id="4" name="Slide Number Placeholder 3">
            <a:extLst>
              <a:ext uri="{FF2B5EF4-FFF2-40B4-BE49-F238E27FC236}">
                <a16:creationId xmlns:a16="http://schemas.microsoft.com/office/drawing/2014/main" id="{A5EFA83A-7499-4944-121D-EA05B6F1411E}"/>
              </a:ext>
            </a:extLst>
          </p:cNvPr>
          <p:cNvSpPr>
            <a:spLocks noGrp="1"/>
          </p:cNvSpPr>
          <p:nvPr>
            <p:ph type="sldNum" sz="quarter" idx="12"/>
          </p:nvPr>
        </p:nvSpPr>
        <p:spPr/>
        <p:txBody>
          <a:bodyPr/>
          <a:lstStyle/>
          <a:p>
            <a:fld id="{6E2D2B3B-882E-40F3-A32F-6DD516915044}" type="slidenum">
              <a:rPr lang="en-US" smtClean="0"/>
              <a:pPr/>
              <a:t>47</a:t>
            </a:fld>
            <a:endParaRPr lang="en-US"/>
          </a:p>
        </p:txBody>
      </p:sp>
      <p:sp>
        <p:nvSpPr>
          <p:cNvPr id="5" name="TextBox 4">
            <a:extLst>
              <a:ext uri="{FF2B5EF4-FFF2-40B4-BE49-F238E27FC236}">
                <a16:creationId xmlns:a16="http://schemas.microsoft.com/office/drawing/2014/main" id="{A231FC93-84C1-3871-5DC1-6A64A56E215E}"/>
              </a:ext>
            </a:extLst>
          </p:cNvPr>
          <p:cNvSpPr txBox="1"/>
          <p:nvPr/>
        </p:nvSpPr>
        <p:spPr>
          <a:xfrm>
            <a:off x="2059229" y="4646018"/>
            <a:ext cx="5447995" cy="523220"/>
          </a:xfrm>
          <a:prstGeom prst="rect">
            <a:avLst/>
          </a:prstGeom>
          <a:noFill/>
        </p:spPr>
        <p:txBody>
          <a:bodyPr wrap="square" rtlCol="0">
            <a:spAutoFit/>
          </a:bodyPr>
          <a:lstStyle/>
          <a:p>
            <a:r>
              <a:rPr lang="en-US" sz="1400" dirty="0">
                <a:solidFill>
                  <a:schemeClr val="bg1"/>
                </a:solidFill>
                <a:hlinkClick r:id="rId4">
                  <a:extLst>
                    <a:ext uri="{A12FA001-AC4F-418D-AE19-62706E023703}">
                      <ahyp:hlinkClr xmlns:ahyp="http://schemas.microsoft.com/office/drawing/2018/hyperlinkcolor" val="tx"/>
                    </a:ext>
                  </a:extLst>
                </a:hlinkClick>
              </a:rPr>
              <a:t>https://www.clinicaltrials.gov/study/NCT03635788</a:t>
            </a:r>
            <a:endParaRPr lang="en-US" sz="1400" dirty="0">
              <a:solidFill>
                <a:schemeClr val="bg1"/>
              </a:solidFill>
            </a:endParaRPr>
          </a:p>
          <a:p>
            <a:r>
              <a:rPr lang="en-US" sz="1400" dirty="0">
                <a:solidFill>
                  <a:schemeClr val="bg1"/>
                </a:solidFill>
              </a:rPr>
              <a:t>https://www.natap.org/2019/HIV/A5359providerhandoutFINAL.pdf</a:t>
            </a:r>
          </a:p>
        </p:txBody>
      </p:sp>
    </p:spTree>
    <p:extLst>
      <p:ext uri="{BB962C8B-B14F-4D97-AF65-F5344CB8AC3E}">
        <p14:creationId xmlns:p14="http://schemas.microsoft.com/office/powerpoint/2010/main" val="2320561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ED0E-2ED4-126C-2076-41C908B7CA5B}"/>
              </a:ext>
            </a:extLst>
          </p:cNvPr>
          <p:cNvSpPr>
            <a:spLocks noGrp="1"/>
          </p:cNvSpPr>
          <p:nvPr>
            <p:ph type="title"/>
          </p:nvPr>
        </p:nvSpPr>
        <p:spPr/>
        <p:txBody>
          <a:bodyPr/>
          <a:lstStyle/>
          <a:p>
            <a:pPr algn="ctr"/>
            <a:r>
              <a:rPr lang="en-US" sz="3200" dirty="0"/>
              <a:t>Barriers to Switching to LA-CAB/RPV:</a:t>
            </a:r>
            <a:br>
              <a:rPr lang="en-US" sz="3200" dirty="0"/>
            </a:br>
            <a:r>
              <a:rPr lang="en-US" sz="3200" dirty="0"/>
              <a:t>Patient-Level Factors</a:t>
            </a:r>
          </a:p>
        </p:txBody>
      </p:sp>
      <p:sp>
        <p:nvSpPr>
          <p:cNvPr id="3" name="Content Placeholder 2">
            <a:extLst>
              <a:ext uri="{FF2B5EF4-FFF2-40B4-BE49-F238E27FC236}">
                <a16:creationId xmlns:a16="http://schemas.microsoft.com/office/drawing/2014/main" id="{6452FBDC-2DAF-52B9-6453-3ECBC8548676}"/>
              </a:ext>
            </a:extLst>
          </p:cNvPr>
          <p:cNvSpPr>
            <a:spLocks noGrp="1"/>
          </p:cNvSpPr>
          <p:nvPr>
            <p:ph idx="1"/>
          </p:nvPr>
        </p:nvSpPr>
        <p:spPr>
          <a:xfrm>
            <a:off x="215810" y="1254859"/>
            <a:ext cx="4399187" cy="3474553"/>
          </a:xfrm>
        </p:spPr>
        <p:txBody>
          <a:bodyPr>
            <a:normAutofit/>
          </a:bodyPr>
          <a:lstStyle/>
          <a:p>
            <a:pPr algn="l"/>
            <a:r>
              <a:rPr lang="en-US" sz="2000" dirty="0"/>
              <a:t>Suboptimal adherence to antiretroviral therapy</a:t>
            </a:r>
          </a:p>
          <a:p>
            <a:pPr algn="l"/>
            <a:r>
              <a:rPr lang="en-US" sz="2000" b="1" dirty="0"/>
              <a:t>Poor retention to care</a:t>
            </a:r>
          </a:p>
          <a:p>
            <a:pPr algn="l"/>
            <a:r>
              <a:rPr lang="en-US" sz="2000" dirty="0"/>
              <a:t>Baseline resistance to NNRTIs and INSTIs</a:t>
            </a:r>
          </a:p>
          <a:p>
            <a:pPr algn="l"/>
            <a:r>
              <a:rPr lang="en-US" sz="2000" dirty="0"/>
              <a:t>Prior virologic failure</a:t>
            </a:r>
          </a:p>
          <a:p>
            <a:pPr algn="l"/>
            <a:r>
              <a:rPr lang="en-US" sz="2000" dirty="0"/>
              <a:t>Chronic hepatitis B infection</a:t>
            </a:r>
          </a:p>
          <a:p>
            <a:pPr algn="l"/>
            <a:r>
              <a:rPr lang="en-US" sz="2000" dirty="0"/>
              <a:t>Pregnancy</a:t>
            </a:r>
          </a:p>
          <a:p>
            <a:pPr algn="l"/>
            <a:r>
              <a:rPr lang="en-US" sz="2000" dirty="0"/>
              <a:t>Drug–drug interactions</a:t>
            </a:r>
          </a:p>
        </p:txBody>
      </p:sp>
      <p:sp>
        <p:nvSpPr>
          <p:cNvPr id="4" name="Slide Number Placeholder 3">
            <a:extLst>
              <a:ext uri="{FF2B5EF4-FFF2-40B4-BE49-F238E27FC236}">
                <a16:creationId xmlns:a16="http://schemas.microsoft.com/office/drawing/2014/main" id="{ED0AC6C7-EC9D-CB66-94A6-02683344153C}"/>
              </a:ext>
            </a:extLst>
          </p:cNvPr>
          <p:cNvSpPr>
            <a:spLocks noGrp="1"/>
          </p:cNvSpPr>
          <p:nvPr>
            <p:ph type="sldNum" sz="quarter" idx="12"/>
          </p:nvPr>
        </p:nvSpPr>
        <p:spPr/>
        <p:txBody>
          <a:bodyPr/>
          <a:lstStyle/>
          <a:p>
            <a:fld id="{6E2D2B3B-882E-40F3-A32F-6DD516915044}" type="slidenum">
              <a:rPr lang="en-US" smtClean="0"/>
              <a:pPr/>
              <a:t>48</a:t>
            </a:fld>
            <a:endParaRPr lang="en-US"/>
          </a:p>
        </p:txBody>
      </p:sp>
      <p:pic>
        <p:nvPicPr>
          <p:cNvPr id="6" name="Picture 5">
            <a:extLst>
              <a:ext uri="{FF2B5EF4-FFF2-40B4-BE49-F238E27FC236}">
                <a16:creationId xmlns:a16="http://schemas.microsoft.com/office/drawing/2014/main" id="{A63E3FF7-EBA6-47E0-F537-718F05FB3EC2}"/>
              </a:ext>
            </a:extLst>
          </p:cNvPr>
          <p:cNvPicPr>
            <a:picLocks noChangeAspect="1"/>
          </p:cNvPicPr>
          <p:nvPr/>
        </p:nvPicPr>
        <p:blipFill>
          <a:blip r:embed="rId2"/>
          <a:stretch>
            <a:fillRect/>
          </a:stretch>
        </p:blipFill>
        <p:spPr>
          <a:xfrm>
            <a:off x="7925896" y="244307"/>
            <a:ext cx="1013279" cy="893217"/>
          </a:xfrm>
          <a:prstGeom prst="rect">
            <a:avLst/>
          </a:prstGeom>
        </p:spPr>
      </p:pic>
      <p:sp>
        <p:nvSpPr>
          <p:cNvPr id="5" name="Content Placeholder 2">
            <a:extLst>
              <a:ext uri="{FF2B5EF4-FFF2-40B4-BE49-F238E27FC236}">
                <a16:creationId xmlns:a16="http://schemas.microsoft.com/office/drawing/2014/main" id="{5E113609-8FD0-A2C5-9265-2CE9192E5925}"/>
              </a:ext>
            </a:extLst>
          </p:cNvPr>
          <p:cNvSpPr txBox="1">
            <a:spLocks/>
          </p:cNvSpPr>
          <p:nvPr/>
        </p:nvSpPr>
        <p:spPr>
          <a:xfrm>
            <a:off x="4614997" y="1254859"/>
            <a:ext cx="4399187" cy="347455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t>Intolerance of injections/fear of needles</a:t>
            </a:r>
          </a:p>
          <a:p>
            <a:r>
              <a:rPr lang="en-US" sz="2000" dirty="0"/>
              <a:t>Inability to receive gluteal injections (gluteal implants)</a:t>
            </a:r>
          </a:p>
          <a:p>
            <a:r>
              <a:rPr lang="en-US" sz="2000" dirty="0"/>
              <a:t>Medical mistrust</a:t>
            </a:r>
          </a:p>
          <a:p>
            <a:r>
              <a:rPr lang="en-US" sz="2000" dirty="0"/>
              <a:t>Patient concerns about safety and effectiveness</a:t>
            </a:r>
          </a:p>
          <a:p>
            <a:r>
              <a:rPr lang="en-US" sz="2000" dirty="0"/>
              <a:t>Challenges with additional clinic visits for injections</a:t>
            </a:r>
          </a:p>
        </p:txBody>
      </p:sp>
    </p:spTree>
    <p:extLst>
      <p:ext uri="{BB962C8B-B14F-4D97-AF65-F5344CB8AC3E}">
        <p14:creationId xmlns:p14="http://schemas.microsoft.com/office/powerpoint/2010/main" val="737847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02D08-A7D2-B74C-DC5C-2BE0E4962929}"/>
              </a:ext>
            </a:extLst>
          </p:cNvPr>
          <p:cNvSpPr>
            <a:spLocks noGrp="1"/>
          </p:cNvSpPr>
          <p:nvPr>
            <p:ph idx="1"/>
          </p:nvPr>
        </p:nvSpPr>
        <p:spPr>
          <a:xfrm>
            <a:off x="157356" y="1288026"/>
            <a:ext cx="7779635" cy="3304830"/>
          </a:xfrm>
        </p:spPr>
        <p:txBody>
          <a:bodyPr>
            <a:normAutofit fontScale="85000" lnSpcReduction="20000"/>
          </a:bodyPr>
          <a:lstStyle/>
          <a:p>
            <a:r>
              <a:rPr lang="en-US" dirty="0"/>
              <a:t>Time investment for training healthcare professionals</a:t>
            </a:r>
          </a:p>
          <a:p>
            <a:r>
              <a:rPr lang="en-US" dirty="0"/>
              <a:t>Limitations of clinic workflow</a:t>
            </a:r>
          </a:p>
          <a:p>
            <a:r>
              <a:rPr lang="en-US" dirty="0"/>
              <a:t>Clinic capacity for injection visits</a:t>
            </a:r>
          </a:p>
          <a:p>
            <a:r>
              <a:rPr lang="en-US" dirty="0"/>
              <a:t>Requirement for cold-chain storage</a:t>
            </a:r>
          </a:p>
          <a:p>
            <a:r>
              <a:rPr lang="en-US" dirty="0"/>
              <a:t>Cost of medication</a:t>
            </a:r>
          </a:p>
          <a:p>
            <a:r>
              <a:rPr lang="en-US" dirty="0"/>
              <a:t>Insurance denials and prior authorizations</a:t>
            </a:r>
          </a:p>
          <a:p>
            <a:r>
              <a:rPr lang="en-US" dirty="0"/>
              <a:t>Variability in state laws regarding pharmacy and medical benefits</a:t>
            </a:r>
          </a:p>
          <a:p>
            <a:r>
              <a:rPr lang="en-US" b="1" dirty="0">
                <a:solidFill>
                  <a:schemeClr val="accent6"/>
                </a:solidFill>
              </a:rPr>
              <a:t>LA-CAB/RPV is not currently on formulary for Texas ADAP*</a:t>
            </a:r>
          </a:p>
          <a:p>
            <a:r>
              <a:rPr lang="en-US" b="1" dirty="0">
                <a:solidFill>
                  <a:schemeClr val="accent6"/>
                </a:solidFill>
              </a:rPr>
              <a:t>No Medicaid expansion in Texas</a:t>
            </a:r>
          </a:p>
        </p:txBody>
      </p:sp>
      <p:sp>
        <p:nvSpPr>
          <p:cNvPr id="4" name="Slide Number Placeholder 3">
            <a:extLst>
              <a:ext uri="{FF2B5EF4-FFF2-40B4-BE49-F238E27FC236}">
                <a16:creationId xmlns:a16="http://schemas.microsoft.com/office/drawing/2014/main" id="{2ECAB4D2-69B3-E95A-C928-8BF38FFE6BAA}"/>
              </a:ext>
            </a:extLst>
          </p:cNvPr>
          <p:cNvSpPr>
            <a:spLocks noGrp="1"/>
          </p:cNvSpPr>
          <p:nvPr>
            <p:ph type="sldNum" sz="quarter" idx="12"/>
          </p:nvPr>
        </p:nvSpPr>
        <p:spPr/>
        <p:txBody>
          <a:bodyPr/>
          <a:lstStyle/>
          <a:p>
            <a:fld id="{6E2D2B3B-882E-40F3-A32F-6DD516915044}" type="slidenum">
              <a:rPr lang="en-US" smtClean="0"/>
              <a:pPr/>
              <a:t>49</a:t>
            </a:fld>
            <a:endParaRPr lang="en-US"/>
          </a:p>
        </p:txBody>
      </p:sp>
      <p:sp>
        <p:nvSpPr>
          <p:cNvPr id="5" name="Title 1">
            <a:extLst>
              <a:ext uri="{FF2B5EF4-FFF2-40B4-BE49-F238E27FC236}">
                <a16:creationId xmlns:a16="http://schemas.microsoft.com/office/drawing/2014/main" id="{68B21A8A-BB48-C1E1-E104-1C12979AC569}"/>
              </a:ext>
            </a:extLst>
          </p:cNvPr>
          <p:cNvSpPr>
            <a:spLocks noGrp="1"/>
          </p:cNvSpPr>
          <p:nvPr>
            <p:ph type="title"/>
          </p:nvPr>
        </p:nvSpPr>
        <p:spPr>
          <a:xfrm>
            <a:off x="157357" y="116908"/>
            <a:ext cx="8963197" cy="857250"/>
          </a:xfrm>
        </p:spPr>
        <p:txBody>
          <a:bodyPr/>
          <a:lstStyle/>
          <a:p>
            <a:pPr algn="ctr"/>
            <a:r>
              <a:rPr lang="en-US" sz="2800" dirty="0"/>
              <a:t>Barriers to Switching to LA-CAB/RPV:</a:t>
            </a:r>
            <a:br>
              <a:rPr lang="en-US" sz="2800" dirty="0"/>
            </a:br>
            <a:r>
              <a:rPr lang="en-US" sz="2800" dirty="0"/>
              <a:t>Healthcare System Factors and Implementation Challenges</a:t>
            </a:r>
          </a:p>
        </p:txBody>
      </p:sp>
      <p:sp>
        <p:nvSpPr>
          <p:cNvPr id="6" name="TextBox 5">
            <a:extLst>
              <a:ext uri="{FF2B5EF4-FFF2-40B4-BE49-F238E27FC236}">
                <a16:creationId xmlns:a16="http://schemas.microsoft.com/office/drawing/2014/main" id="{36C06432-D350-E4E6-E4A5-3FED130FA63C}"/>
              </a:ext>
            </a:extLst>
          </p:cNvPr>
          <p:cNvSpPr txBox="1"/>
          <p:nvPr/>
        </p:nvSpPr>
        <p:spPr>
          <a:xfrm>
            <a:off x="2574153" y="4729412"/>
            <a:ext cx="4446954" cy="307777"/>
          </a:xfrm>
          <a:prstGeom prst="rect">
            <a:avLst/>
          </a:prstGeom>
          <a:noFill/>
        </p:spPr>
        <p:txBody>
          <a:bodyPr wrap="square" rtlCol="0">
            <a:spAutoFit/>
          </a:bodyPr>
          <a:lstStyle/>
          <a:p>
            <a:pPr algn="ctr"/>
            <a:r>
              <a:rPr lang="en-US" sz="1400" dirty="0">
                <a:solidFill>
                  <a:schemeClr val="bg1"/>
                </a:solidFill>
              </a:rPr>
              <a:t>*ADAP = AIDS drug assistance program</a:t>
            </a:r>
          </a:p>
        </p:txBody>
      </p:sp>
      <p:pic>
        <p:nvPicPr>
          <p:cNvPr id="13" name="Picture 12">
            <a:extLst>
              <a:ext uri="{FF2B5EF4-FFF2-40B4-BE49-F238E27FC236}">
                <a16:creationId xmlns:a16="http://schemas.microsoft.com/office/drawing/2014/main" id="{DF27F164-6BD3-370A-0F6F-B15C60B48885}"/>
              </a:ext>
            </a:extLst>
          </p:cNvPr>
          <p:cNvPicPr>
            <a:picLocks noChangeAspect="1"/>
          </p:cNvPicPr>
          <p:nvPr/>
        </p:nvPicPr>
        <p:blipFill>
          <a:blip r:embed="rId2"/>
          <a:stretch>
            <a:fillRect/>
          </a:stretch>
        </p:blipFill>
        <p:spPr>
          <a:xfrm>
            <a:off x="7174492" y="1566343"/>
            <a:ext cx="1812151" cy="1597432"/>
          </a:xfrm>
          <a:prstGeom prst="rect">
            <a:avLst/>
          </a:prstGeom>
        </p:spPr>
      </p:pic>
    </p:spTree>
    <p:extLst>
      <p:ext uri="{BB962C8B-B14F-4D97-AF65-F5344CB8AC3E}">
        <p14:creationId xmlns:p14="http://schemas.microsoft.com/office/powerpoint/2010/main" val="155132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267160"/>
            <a:ext cx="8315569" cy="3060184"/>
          </a:xfrm>
        </p:spPr>
        <p:txBody>
          <a:bodyPr>
            <a:normAutofit/>
          </a:bodyPr>
          <a:lstStyle/>
          <a:p>
            <a:r>
              <a:rPr lang="en-US" dirty="0">
                <a:solidFill>
                  <a:srgbClr val="000000"/>
                </a:solidFill>
                <a:ea typeface="Times New Roman" panose="02020603050405020304" pitchFamily="18" charset="0"/>
              </a:rPr>
              <a:t>Review current literature on efficacy of long-acting cabotegravir-</a:t>
            </a:r>
            <a:r>
              <a:rPr lang="en-US" dirty="0" err="1">
                <a:solidFill>
                  <a:srgbClr val="000000"/>
                </a:solidFill>
                <a:ea typeface="Times New Roman" panose="02020603050405020304" pitchFamily="18" charset="0"/>
              </a:rPr>
              <a:t>rilpivirine</a:t>
            </a:r>
            <a:r>
              <a:rPr lang="en-US" dirty="0">
                <a:solidFill>
                  <a:srgbClr val="000000"/>
                </a:solidFill>
                <a:ea typeface="Times New Roman" panose="02020603050405020304" pitchFamily="18" charset="0"/>
              </a:rPr>
              <a:t>.</a:t>
            </a:r>
          </a:p>
          <a:p>
            <a:endParaRPr lang="en-US" dirty="0">
              <a:solidFill>
                <a:srgbClr val="000000"/>
              </a:solidFill>
              <a:ea typeface="Times New Roman" panose="02020603050405020304" pitchFamily="18" charset="0"/>
            </a:endParaRPr>
          </a:p>
          <a:p>
            <a:r>
              <a:rPr lang="en-US" dirty="0">
                <a:solidFill>
                  <a:srgbClr val="000000"/>
                </a:solidFill>
                <a:ea typeface="Times New Roman" panose="02020603050405020304" pitchFamily="18" charset="0"/>
              </a:rPr>
              <a:t>Differentiate reasons to switch from oral to long-acting antiretroviral therapy (ART).</a:t>
            </a:r>
            <a:endParaRPr lang="en-US" dirty="0">
              <a:solidFill>
                <a:srgbClr val="000000"/>
              </a:solidFill>
              <a:effectLst/>
              <a:ea typeface="Times New Roman" panose="02020603050405020304" pitchFamily="18" charset="0"/>
            </a:endParaRPr>
          </a:p>
          <a:p>
            <a:endParaRPr lang="en-US" dirty="0">
              <a:solidFill>
                <a:srgbClr val="000000"/>
              </a:solidFill>
              <a:effectLst/>
              <a:ea typeface="Times New Roman" panose="02020603050405020304" pitchFamily="18" charset="0"/>
            </a:endParaRPr>
          </a:p>
          <a:p>
            <a:r>
              <a:rPr lang="en-US" dirty="0">
                <a:solidFill>
                  <a:srgbClr val="000000"/>
                </a:solidFill>
              </a:rPr>
              <a:t>Recognize barriers to switching to long-acting ART.</a:t>
            </a: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AEE1-DF3A-0285-27CD-34FA616FDD67}"/>
              </a:ext>
            </a:extLst>
          </p:cNvPr>
          <p:cNvSpPr>
            <a:spLocks noGrp="1"/>
          </p:cNvSpPr>
          <p:nvPr>
            <p:ph type="title"/>
          </p:nvPr>
        </p:nvSpPr>
        <p:spPr/>
        <p:txBody>
          <a:bodyPr/>
          <a:lstStyle/>
          <a:p>
            <a:pPr algn="ctr"/>
            <a:r>
              <a:rPr lang="en-US" sz="3200" dirty="0"/>
              <a:t>Facilitators to Switching to LA-CAB/RPV:</a:t>
            </a:r>
            <a:br>
              <a:rPr lang="en-US" sz="3200" dirty="0"/>
            </a:br>
            <a:r>
              <a:rPr lang="en-US" sz="3200" dirty="0"/>
              <a:t>Healthcare System Factors</a:t>
            </a:r>
          </a:p>
        </p:txBody>
      </p:sp>
      <p:sp>
        <p:nvSpPr>
          <p:cNvPr id="3" name="Content Placeholder 2">
            <a:extLst>
              <a:ext uri="{FF2B5EF4-FFF2-40B4-BE49-F238E27FC236}">
                <a16:creationId xmlns:a16="http://schemas.microsoft.com/office/drawing/2014/main" id="{78EF0849-FA72-7931-3A79-B1146663AB0E}"/>
              </a:ext>
            </a:extLst>
          </p:cNvPr>
          <p:cNvSpPr>
            <a:spLocks noGrp="1"/>
          </p:cNvSpPr>
          <p:nvPr>
            <p:ph idx="1"/>
          </p:nvPr>
        </p:nvSpPr>
        <p:spPr>
          <a:xfrm>
            <a:off x="332166" y="1333014"/>
            <a:ext cx="8315569" cy="3275474"/>
          </a:xfrm>
        </p:spPr>
        <p:txBody>
          <a:bodyPr>
            <a:normAutofit fontScale="92500" lnSpcReduction="20000"/>
          </a:bodyPr>
          <a:lstStyle/>
          <a:p>
            <a:pPr>
              <a:buClr>
                <a:schemeClr val="accent3"/>
              </a:buClr>
              <a:buFont typeface="Wingdings" panose="05000000000000000000" pitchFamily="2" charset="2"/>
              <a:buChar char="ü"/>
            </a:pPr>
            <a:r>
              <a:rPr lang="en-US" dirty="0"/>
              <a:t>Pharmacy-administered injections</a:t>
            </a:r>
          </a:p>
          <a:p>
            <a:pPr>
              <a:buClr>
                <a:schemeClr val="accent3"/>
              </a:buClr>
              <a:buFont typeface="Wingdings" panose="05000000000000000000" pitchFamily="2" charset="2"/>
              <a:buChar char="ü"/>
            </a:pPr>
            <a:r>
              <a:rPr lang="en-US" dirty="0"/>
              <a:t>Medicaid expansion</a:t>
            </a:r>
          </a:p>
          <a:p>
            <a:pPr>
              <a:buClr>
                <a:schemeClr val="accent3"/>
              </a:buClr>
              <a:buFont typeface="Wingdings" panose="05000000000000000000" pitchFamily="2" charset="2"/>
              <a:buChar char="ü"/>
            </a:pPr>
            <a:r>
              <a:rPr lang="en-US" dirty="0"/>
              <a:t>Insurance formulary coverage</a:t>
            </a:r>
          </a:p>
          <a:p>
            <a:pPr>
              <a:buClr>
                <a:schemeClr val="accent3"/>
              </a:buClr>
              <a:buFont typeface="Wingdings" panose="05000000000000000000" pitchFamily="2" charset="2"/>
              <a:buChar char="ü"/>
            </a:pPr>
            <a:r>
              <a:rPr lang="en-US" b="1" dirty="0">
                <a:solidFill>
                  <a:schemeClr val="accent3"/>
                </a:solidFill>
              </a:rPr>
              <a:t>ADAP coverage</a:t>
            </a:r>
          </a:p>
          <a:p>
            <a:pPr>
              <a:buClr>
                <a:schemeClr val="accent3"/>
              </a:buClr>
              <a:buFont typeface="Wingdings" panose="05000000000000000000" pitchFamily="2" charset="2"/>
              <a:buChar char="ü"/>
            </a:pPr>
            <a:r>
              <a:rPr lang="en-US" dirty="0"/>
              <a:t>Prescription medication assistance programs</a:t>
            </a:r>
          </a:p>
          <a:p>
            <a:pPr>
              <a:buClr>
                <a:schemeClr val="accent3"/>
              </a:buClr>
              <a:buFont typeface="Wingdings" panose="05000000000000000000" pitchFamily="2" charset="2"/>
              <a:buChar char="ü"/>
            </a:pPr>
            <a:r>
              <a:rPr lang="en-US" dirty="0"/>
              <a:t>Teamwork among clinic staff</a:t>
            </a:r>
          </a:p>
          <a:p>
            <a:pPr>
              <a:buClr>
                <a:schemeClr val="accent3"/>
              </a:buClr>
              <a:buFont typeface="Wingdings" panose="05000000000000000000" pitchFamily="2" charset="2"/>
              <a:buChar char="ü"/>
            </a:pPr>
            <a:r>
              <a:rPr lang="en-US" dirty="0"/>
              <a:t>Appointment reminder systems</a:t>
            </a:r>
          </a:p>
          <a:p>
            <a:pPr>
              <a:buClr>
                <a:schemeClr val="accent3"/>
              </a:buClr>
              <a:buFont typeface="Wingdings" panose="05000000000000000000" pitchFamily="2" charset="2"/>
              <a:buChar char="ü"/>
            </a:pPr>
            <a:r>
              <a:rPr lang="en-US" dirty="0"/>
              <a:t>Defined protocols</a:t>
            </a:r>
          </a:p>
          <a:p>
            <a:pPr>
              <a:buClr>
                <a:schemeClr val="accent3"/>
              </a:buClr>
              <a:buFont typeface="Wingdings" panose="05000000000000000000" pitchFamily="2" charset="2"/>
              <a:buChar char="ü"/>
            </a:pPr>
            <a:r>
              <a:rPr lang="en-US" dirty="0"/>
              <a:t>Designated clinic teams</a:t>
            </a:r>
          </a:p>
        </p:txBody>
      </p:sp>
      <p:sp>
        <p:nvSpPr>
          <p:cNvPr id="4" name="Slide Number Placeholder 3">
            <a:extLst>
              <a:ext uri="{FF2B5EF4-FFF2-40B4-BE49-F238E27FC236}">
                <a16:creationId xmlns:a16="http://schemas.microsoft.com/office/drawing/2014/main" id="{5FD33739-44B8-05E1-F8E4-3E7C6D19E8CC}"/>
              </a:ext>
            </a:extLst>
          </p:cNvPr>
          <p:cNvSpPr>
            <a:spLocks noGrp="1"/>
          </p:cNvSpPr>
          <p:nvPr>
            <p:ph type="sldNum" sz="quarter" idx="12"/>
          </p:nvPr>
        </p:nvSpPr>
        <p:spPr/>
        <p:txBody>
          <a:bodyPr/>
          <a:lstStyle/>
          <a:p>
            <a:fld id="{6E2D2B3B-882E-40F3-A32F-6DD516915044}" type="slidenum">
              <a:rPr lang="en-US" smtClean="0"/>
              <a:pPr/>
              <a:t>50</a:t>
            </a:fld>
            <a:endParaRPr lang="en-US"/>
          </a:p>
        </p:txBody>
      </p:sp>
      <p:pic>
        <p:nvPicPr>
          <p:cNvPr id="5" name="Picture 4">
            <a:extLst>
              <a:ext uri="{FF2B5EF4-FFF2-40B4-BE49-F238E27FC236}">
                <a16:creationId xmlns:a16="http://schemas.microsoft.com/office/drawing/2014/main" id="{5D837EBF-847E-41BD-16BA-90F7FED99B1D}"/>
              </a:ext>
            </a:extLst>
          </p:cNvPr>
          <p:cNvPicPr>
            <a:picLocks noChangeAspect="1"/>
          </p:cNvPicPr>
          <p:nvPr/>
        </p:nvPicPr>
        <p:blipFill>
          <a:blip r:embed="rId2"/>
          <a:stretch>
            <a:fillRect/>
          </a:stretch>
        </p:blipFill>
        <p:spPr>
          <a:xfrm>
            <a:off x="6721230" y="1629864"/>
            <a:ext cx="2202108" cy="2178023"/>
          </a:xfrm>
          <a:prstGeom prst="rect">
            <a:avLst/>
          </a:prstGeom>
        </p:spPr>
      </p:pic>
    </p:spTree>
    <p:extLst>
      <p:ext uri="{BB962C8B-B14F-4D97-AF65-F5344CB8AC3E}">
        <p14:creationId xmlns:p14="http://schemas.microsoft.com/office/powerpoint/2010/main" val="1477768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9051-55FE-A97B-2303-1FC2E7F27E3B}"/>
              </a:ext>
            </a:extLst>
          </p:cNvPr>
          <p:cNvSpPr>
            <a:spLocks noGrp="1"/>
          </p:cNvSpPr>
          <p:nvPr>
            <p:ph type="title"/>
          </p:nvPr>
        </p:nvSpPr>
        <p:spPr>
          <a:xfrm>
            <a:off x="457213" y="28575"/>
            <a:ext cx="8315569" cy="857250"/>
          </a:xfrm>
        </p:spPr>
        <p:txBody>
          <a:bodyPr/>
          <a:lstStyle/>
          <a:p>
            <a:pPr algn="ctr"/>
            <a:r>
              <a:rPr lang="en-US" sz="3600" dirty="0"/>
              <a:t>AETC Toolkit for LA-CAB/RPV</a:t>
            </a:r>
          </a:p>
        </p:txBody>
      </p:sp>
      <p:sp>
        <p:nvSpPr>
          <p:cNvPr id="3" name="Content Placeholder 2">
            <a:extLst>
              <a:ext uri="{FF2B5EF4-FFF2-40B4-BE49-F238E27FC236}">
                <a16:creationId xmlns:a16="http://schemas.microsoft.com/office/drawing/2014/main" id="{076648E8-5636-8411-5F09-F247630070B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7E58327-E044-4C0E-1E6B-DA580C8C334C}"/>
              </a:ext>
            </a:extLst>
          </p:cNvPr>
          <p:cNvSpPr>
            <a:spLocks noGrp="1"/>
          </p:cNvSpPr>
          <p:nvPr>
            <p:ph type="sldNum" sz="quarter" idx="12"/>
          </p:nvPr>
        </p:nvSpPr>
        <p:spPr/>
        <p:txBody>
          <a:bodyPr/>
          <a:lstStyle/>
          <a:p>
            <a:fld id="{6E2D2B3B-882E-40F3-A32F-6DD516915044}" type="slidenum">
              <a:rPr lang="en-US" smtClean="0"/>
              <a:pPr/>
              <a:t>51</a:t>
            </a:fld>
            <a:endParaRPr lang="en-US"/>
          </a:p>
        </p:txBody>
      </p:sp>
      <p:sp>
        <p:nvSpPr>
          <p:cNvPr id="5" name="TextBox 4">
            <a:extLst>
              <a:ext uri="{FF2B5EF4-FFF2-40B4-BE49-F238E27FC236}">
                <a16:creationId xmlns:a16="http://schemas.microsoft.com/office/drawing/2014/main" id="{E1808F00-11C3-9AE1-C862-50478A39B95E}"/>
              </a:ext>
            </a:extLst>
          </p:cNvPr>
          <p:cNvSpPr txBox="1"/>
          <p:nvPr/>
        </p:nvSpPr>
        <p:spPr>
          <a:xfrm>
            <a:off x="1853246" y="4636307"/>
            <a:ext cx="5689600" cy="523220"/>
          </a:xfrm>
          <a:prstGeom prst="rect">
            <a:avLst/>
          </a:prstGeom>
          <a:noFill/>
        </p:spPr>
        <p:txBody>
          <a:bodyPr wrap="square" rtlCol="0">
            <a:spAutoFit/>
          </a:bodyPr>
          <a:lstStyle/>
          <a:p>
            <a:r>
              <a:rPr lang="en-US" sz="1400" dirty="0">
                <a:solidFill>
                  <a:schemeClr val="bg1"/>
                </a:solidFill>
              </a:rPr>
              <a:t>https://aidsetc.org/resource/expand-your-hiv-toolkit-cabotegravir-and-rilpivirine-cabrpv-essentials-and-clinical-guide</a:t>
            </a:r>
          </a:p>
        </p:txBody>
      </p:sp>
      <p:pic>
        <p:nvPicPr>
          <p:cNvPr id="7" name="Picture 6">
            <a:extLst>
              <a:ext uri="{FF2B5EF4-FFF2-40B4-BE49-F238E27FC236}">
                <a16:creationId xmlns:a16="http://schemas.microsoft.com/office/drawing/2014/main" id="{F94A7EC0-0A3D-C120-E0C4-7BE3FBE09A25}"/>
              </a:ext>
            </a:extLst>
          </p:cNvPr>
          <p:cNvPicPr>
            <a:picLocks noChangeAspect="1"/>
          </p:cNvPicPr>
          <p:nvPr/>
        </p:nvPicPr>
        <p:blipFill>
          <a:blip r:embed="rId2"/>
          <a:stretch>
            <a:fillRect/>
          </a:stretch>
        </p:blipFill>
        <p:spPr>
          <a:xfrm>
            <a:off x="4550886" y="1039469"/>
            <a:ext cx="4314092" cy="3536299"/>
          </a:xfrm>
          <a:prstGeom prst="rect">
            <a:avLst/>
          </a:prstGeom>
        </p:spPr>
      </p:pic>
      <p:pic>
        <p:nvPicPr>
          <p:cNvPr id="9" name="Picture 8">
            <a:extLst>
              <a:ext uri="{FF2B5EF4-FFF2-40B4-BE49-F238E27FC236}">
                <a16:creationId xmlns:a16="http://schemas.microsoft.com/office/drawing/2014/main" id="{B7DC86F1-1411-CFE5-B2A7-C8EA2580A166}"/>
              </a:ext>
            </a:extLst>
          </p:cNvPr>
          <p:cNvPicPr>
            <a:picLocks noChangeAspect="1"/>
          </p:cNvPicPr>
          <p:nvPr/>
        </p:nvPicPr>
        <p:blipFill>
          <a:blip r:embed="rId3"/>
          <a:stretch>
            <a:fillRect/>
          </a:stretch>
        </p:blipFill>
        <p:spPr>
          <a:xfrm>
            <a:off x="256524" y="885930"/>
            <a:ext cx="4294362" cy="3689838"/>
          </a:xfrm>
          <a:prstGeom prst="rect">
            <a:avLst/>
          </a:prstGeom>
        </p:spPr>
      </p:pic>
    </p:spTree>
    <p:extLst>
      <p:ext uri="{BB962C8B-B14F-4D97-AF65-F5344CB8AC3E}">
        <p14:creationId xmlns:p14="http://schemas.microsoft.com/office/powerpoint/2010/main" val="353815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9355-8700-BE47-EBBA-050D0DD9E905}"/>
              </a:ext>
            </a:extLst>
          </p:cNvPr>
          <p:cNvSpPr>
            <a:spLocks noGrp="1"/>
          </p:cNvSpPr>
          <p:nvPr>
            <p:ph type="title"/>
          </p:nvPr>
        </p:nvSpPr>
        <p:spPr>
          <a:xfrm>
            <a:off x="414215" y="190349"/>
            <a:ext cx="8315569" cy="857250"/>
          </a:xfrm>
        </p:spPr>
        <p:txBody>
          <a:bodyPr/>
          <a:lstStyle/>
          <a:p>
            <a:pPr algn="ctr"/>
            <a:r>
              <a:rPr lang="en-US" sz="3200" dirty="0"/>
              <a:t>Implementation of LA-CAB/RPV at Thomas Street at Quentin </a:t>
            </a:r>
            <a:r>
              <a:rPr lang="en-US" sz="3200" dirty="0" err="1"/>
              <a:t>Mease</a:t>
            </a:r>
            <a:endParaRPr lang="en-US" sz="3200" dirty="0"/>
          </a:p>
        </p:txBody>
      </p:sp>
      <p:sp>
        <p:nvSpPr>
          <p:cNvPr id="3" name="Content Placeholder 2">
            <a:extLst>
              <a:ext uri="{FF2B5EF4-FFF2-40B4-BE49-F238E27FC236}">
                <a16:creationId xmlns:a16="http://schemas.microsoft.com/office/drawing/2014/main" id="{45F72CAD-61A6-237D-C9B1-E4D883A9393D}"/>
              </a:ext>
            </a:extLst>
          </p:cNvPr>
          <p:cNvSpPr>
            <a:spLocks noGrp="1"/>
          </p:cNvSpPr>
          <p:nvPr>
            <p:ph idx="1"/>
          </p:nvPr>
        </p:nvSpPr>
        <p:spPr>
          <a:xfrm>
            <a:off x="270725" y="1182561"/>
            <a:ext cx="8809703" cy="3411889"/>
          </a:xfrm>
        </p:spPr>
        <p:txBody>
          <a:bodyPr>
            <a:normAutofit/>
          </a:bodyPr>
          <a:lstStyle/>
          <a:p>
            <a:r>
              <a:rPr lang="en-US" sz="2000" dirty="0"/>
              <a:t>Workflow includes steps for the provider, LAI champion, clinical pharmacy specialist, and pharmacy</a:t>
            </a:r>
          </a:p>
          <a:p>
            <a:r>
              <a:rPr lang="en-US" sz="2000" dirty="0"/>
              <a:t>As of January 2024, 21 patients have been switched to LA-CAB/RPV, and 3 additional patients are pending start</a:t>
            </a:r>
          </a:p>
          <a:p>
            <a:r>
              <a:rPr lang="en-US" sz="2000" dirty="0"/>
              <a:t>Currently only patients with Medicaid or insurance are eligible (not covered by ADAP)</a:t>
            </a:r>
          </a:p>
          <a:p>
            <a:r>
              <a:rPr lang="en-US" sz="2000" dirty="0"/>
              <a:t>Approval for off-label use (VL &gt; 50 copies/mL) depends on the insurance company</a:t>
            </a:r>
          </a:p>
          <a:p>
            <a:pPr lvl="1"/>
            <a:r>
              <a:rPr lang="en-US" sz="1800" dirty="0"/>
              <a:t>2 patients were approved with high viral load due to absorption issues and another with extreme pill aversion</a:t>
            </a:r>
          </a:p>
        </p:txBody>
      </p:sp>
      <p:sp>
        <p:nvSpPr>
          <p:cNvPr id="4" name="Slide Number Placeholder 3">
            <a:extLst>
              <a:ext uri="{FF2B5EF4-FFF2-40B4-BE49-F238E27FC236}">
                <a16:creationId xmlns:a16="http://schemas.microsoft.com/office/drawing/2014/main" id="{7DF71E19-2854-146A-9EE8-937BA0B19F4D}"/>
              </a:ext>
            </a:extLst>
          </p:cNvPr>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493688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1859-B800-BF20-3CF9-4FF7D377F457}"/>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3197B433-83C4-09E5-B7EA-758DF132C47B}"/>
              </a:ext>
            </a:extLst>
          </p:cNvPr>
          <p:cNvSpPr>
            <a:spLocks noGrp="1"/>
          </p:cNvSpPr>
          <p:nvPr>
            <p:ph idx="1"/>
          </p:nvPr>
        </p:nvSpPr>
        <p:spPr/>
        <p:txBody>
          <a:bodyPr>
            <a:normAutofit lnSpcReduction="10000"/>
          </a:bodyPr>
          <a:lstStyle/>
          <a:p>
            <a:r>
              <a:rPr lang="en-US" dirty="0"/>
              <a:t>LA-CAB/RPV is an alternative to daily oral ART that may improve quality of life and adherence for some PWH</a:t>
            </a:r>
          </a:p>
          <a:p>
            <a:r>
              <a:rPr lang="en-US" dirty="0"/>
              <a:t>LA-CAB/RPV is approved for IM injection every 1-2 months in people who are virologically stable and suppressed</a:t>
            </a:r>
          </a:p>
          <a:p>
            <a:r>
              <a:rPr lang="en-US" dirty="0"/>
              <a:t>There are limited data to support LA-CAB/RPV in patients with poor adherence and/or high viral load on oral ART</a:t>
            </a:r>
          </a:p>
          <a:p>
            <a:r>
              <a:rPr lang="en-US" dirty="0"/>
              <a:t>Implementation studies are needed to understand best approaches to </a:t>
            </a:r>
            <a:r>
              <a:rPr lang="en-US"/>
              <a:t>system-level barriers</a:t>
            </a:r>
            <a:endParaRPr lang="en-US" dirty="0"/>
          </a:p>
        </p:txBody>
      </p:sp>
      <p:sp>
        <p:nvSpPr>
          <p:cNvPr id="4" name="Slide Number Placeholder 3">
            <a:extLst>
              <a:ext uri="{FF2B5EF4-FFF2-40B4-BE49-F238E27FC236}">
                <a16:creationId xmlns:a16="http://schemas.microsoft.com/office/drawing/2014/main" id="{E4805444-7288-C735-9913-BDB2410F1187}"/>
              </a:ext>
            </a:extLst>
          </p:cNvPr>
          <p:cNvSpPr>
            <a:spLocks noGrp="1"/>
          </p:cNvSpPr>
          <p:nvPr>
            <p:ph type="sldNum" sz="quarter" idx="12"/>
          </p:nvPr>
        </p:nvSpPr>
        <p:spPr/>
        <p:txBody>
          <a:bodyPr/>
          <a:lstStyle/>
          <a:p>
            <a:fld id="{6E2D2B3B-882E-40F3-A32F-6DD516915044}" type="slidenum">
              <a:rPr lang="en-US" smtClean="0"/>
              <a:pPr/>
              <a:t>53</a:t>
            </a:fld>
            <a:endParaRPr lang="en-US"/>
          </a:p>
        </p:txBody>
      </p:sp>
    </p:spTree>
    <p:extLst>
      <p:ext uri="{BB962C8B-B14F-4D97-AF65-F5344CB8AC3E}">
        <p14:creationId xmlns:p14="http://schemas.microsoft.com/office/powerpoint/2010/main" val="3883846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r>
              <a:rPr lang="en-US" dirty="0">
                <a:hlinkClick r:id="rId3"/>
              </a:rPr>
              <a:t>https://clinicalinfo.hiv.gov/en/guidelines/hiv-clinical-guidelines-adult-and-adolescent-arv/optimizing-antiretroviral-therapy?view=full</a:t>
            </a:r>
            <a:endParaRPr lang="en-US" dirty="0"/>
          </a:p>
          <a:p>
            <a:r>
              <a:rPr lang="en-US" dirty="0"/>
              <a:t>https://aidsetc.org/resource/expand-your-hiv-toolkit-cabotegravir-and-rilpivirine-cabrpv-essentials-and-clinical-guide</a:t>
            </a:r>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962163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55</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AF443AB-F42E-91D5-1C1B-1D2D74B5CC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0" y="-1"/>
            <a:ext cx="9144000" cy="5143501"/>
          </a:xfrm>
        </p:spPr>
      </p:pic>
      <p:sp>
        <p:nvSpPr>
          <p:cNvPr id="4" name="Slide Number Placeholder 3">
            <a:extLst>
              <a:ext uri="{FF2B5EF4-FFF2-40B4-BE49-F238E27FC236}">
                <a16:creationId xmlns:a16="http://schemas.microsoft.com/office/drawing/2014/main" id="{2ADD9D2B-7203-B9E0-76C1-24E608EA7364}"/>
              </a:ext>
            </a:extLst>
          </p:cNvPr>
          <p:cNvSpPr>
            <a:spLocks noGrp="1"/>
          </p:cNvSpPr>
          <p:nvPr>
            <p:ph type="sldNum" sz="quarter" idx="12"/>
          </p:nvPr>
        </p:nvSpPr>
        <p:spPr/>
        <p:txBody>
          <a:bodyPr/>
          <a:lstStyle/>
          <a:p>
            <a:fld id="{6E2D2B3B-882E-40F3-A32F-6DD516915044}" type="slidenum">
              <a:rPr lang="en-US" smtClean="0"/>
              <a:pPr/>
              <a:t>56</a:t>
            </a:fld>
            <a:endParaRPr lang="en-US" dirty="0"/>
          </a:p>
        </p:txBody>
      </p:sp>
    </p:spTree>
    <p:extLst>
      <p:ext uri="{BB962C8B-B14F-4D97-AF65-F5344CB8AC3E}">
        <p14:creationId xmlns:p14="http://schemas.microsoft.com/office/powerpoint/2010/main" val="2394757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57</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4ECEBC2-749D-4BD0-872D-CDDFEC5C5A77}"/>
              </a:ext>
            </a:extLst>
          </p:cNvPr>
          <p:cNvPicPr>
            <a:picLocks noGrp="1" noChangeAspect="1"/>
          </p:cNvPicPr>
          <p:nvPr>
            <p:ph type="pic" idx="1"/>
          </p:nvPr>
        </p:nvPicPr>
        <p:blipFill>
          <a:blip r:embed="rId3"/>
          <a:stretch/>
        </p:blipFill>
        <p:spPr>
          <a:xfrm>
            <a:off x="76049" y="645154"/>
            <a:ext cx="9081706" cy="3405638"/>
          </a:xfrm>
          <a:noFill/>
        </p:spPr>
      </p:pic>
      <p:sp>
        <p:nvSpPr>
          <p:cNvPr id="5" name="TextBox 4">
            <a:extLst>
              <a:ext uri="{FF2B5EF4-FFF2-40B4-BE49-F238E27FC236}">
                <a16:creationId xmlns:a16="http://schemas.microsoft.com/office/drawing/2014/main" id="{5A00C4D2-A269-6E9D-0BCA-19899808C1E9}"/>
              </a:ext>
            </a:extLst>
          </p:cNvPr>
          <p:cNvSpPr txBox="1"/>
          <p:nvPr/>
        </p:nvSpPr>
        <p:spPr>
          <a:xfrm>
            <a:off x="277876" y="4739704"/>
            <a:ext cx="8588248" cy="403796"/>
          </a:xfrm>
          <a:prstGeom prst="rect">
            <a:avLst/>
          </a:prstGeom>
        </p:spPr>
        <p:txBody>
          <a:bodyPr vert="horz" lIns="91440" tIns="45720" rIns="91440" bIns="45720" rtlCol="0">
            <a:normAutofit/>
          </a:bodyPr>
          <a:lstStyle/>
          <a:p>
            <a:pPr algn="ctr">
              <a:spcBef>
                <a:spcPct val="20000"/>
              </a:spcBef>
              <a:buClr>
                <a:schemeClr val="accent6"/>
              </a:buClr>
            </a:pPr>
            <a:r>
              <a:rPr lang="en-US" sz="1600" b="0" i="0" kern="1200" dirty="0" err="1">
                <a:solidFill>
                  <a:schemeClr val="bg1"/>
                </a:solidFill>
                <a:effectLst/>
                <a:latin typeface="+mn-lt"/>
                <a:ea typeface="+mn-ea"/>
                <a:cs typeface="ITC Avant Garde Std Md"/>
              </a:rPr>
              <a:t>Curr</a:t>
            </a:r>
            <a:r>
              <a:rPr lang="en-US" sz="1600" b="0" i="0" kern="1200" dirty="0">
                <a:solidFill>
                  <a:schemeClr val="bg1"/>
                </a:solidFill>
                <a:effectLst/>
                <a:latin typeface="+mn-lt"/>
                <a:ea typeface="+mn-ea"/>
                <a:cs typeface="ITC Avant Garde Std Md"/>
              </a:rPr>
              <a:t> HIV/AIDS Rep. 2023 Oct;20(5):271-285.</a:t>
            </a:r>
            <a:endParaRPr lang="en-US" sz="1600" b="0" i="0" kern="1200" dirty="0">
              <a:solidFill>
                <a:schemeClr val="bg1"/>
              </a:solidFill>
              <a:latin typeface="+mn-lt"/>
              <a:ea typeface="+mn-ea"/>
              <a:cs typeface="ITC Avant Garde Std Md"/>
            </a:endParaRPr>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1"/>
          </p:nvPr>
        </p:nvSpPr>
        <p:spPr>
          <a:xfrm>
            <a:off x="8531788" y="4729412"/>
            <a:ext cx="548640" cy="297180"/>
          </a:xfrm>
        </p:spPr>
        <p:txBody>
          <a:bodyPr vert="horz" lIns="0" tIns="0" rIns="0" bIns="0" rtlCol="0" anchor="ctr">
            <a:normAutofit/>
          </a:bodyPr>
          <a:lstStyle/>
          <a:p>
            <a:pPr>
              <a:lnSpc>
                <a:spcPct val="90000"/>
              </a:lnSpc>
              <a:spcAft>
                <a:spcPts val="600"/>
              </a:spcAft>
            </a:pPr>
            <a:fld id="{6E2D2B3B-882E-40F3-A32F-6DD516915044}" type="slidenum">
              <a:rPr lang="en-US" smtClean="0">
                <a:solidFill>
                  <a:srgbClr val="FFFFFF"/>
                </a:solidFill>
              </a:rPr>
              <a:pPr>
                <a:lnSpc>
                  <a:spcPct val="90000"/>
                </a:lnSpc>
                <a:spcAft>
                  <a:spcPts val="600"/>
                </a:spcAft>
              </a:pPr>
              <a:t>6</a:t>
            </a:fld>
            <a:endParaRPr lang="en-US">
              <a:solidFill>
                <a:srgbClr val="FFFFFF"/>
              </a:solidFill>
            </a:endParaRPr>
          </a:p>
        </p:txBody>
      </p:sp>
    </p:spTree>
    <p:extLst>
      <p:ext uri="{BB962C8B-B14F-4D97-AF65-F5344CB8AC3E}">
        <p14:creationId xmlns:p14="http://schemas.microsoft.com/office/powerpoint/2010/main" val="422248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a:xfrm>
            <a:off x="444182" y="141749"/>
            <a:ext cx="8315569" cy="857250"/>
          </a:xfrm>
        </p:spPr>
        <p:txBody>
          <a:bodyPr/>
          <a:lstStyle/>
          <a:p>
            <a:pPr algn="ctr"/>
            <a:r>
              <a:rPr lang="en-US" dirty="0"/>
              <a:t>Why do we need long-acting ART?</a:t>
            </a:r>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11" name="TextBox 10">
            <a:extLst>
              <a:ext uri="{FF2B5EF4-FFF2-40B4-BE49-F238E27FC236}">
                <a16:creationId xmlns:a16="http://schemas.microsoft.com/office/drawing/2014/main" id="{396B5A17-2045-313E-FABE-72CA7CF51BB6}"/>
              </a:ext>
            </a:extLst>
          </p:cNvPr>
          <p:cNvSpPr txBox="1"/>
          <p:nvPr/>
        </p:nvSpPr>
        <p:spPr>
          <a:xfrm>
            <a:off x="1491049" y="4712613"/>
            <a:ext cx="6590269" cy="430887"/>
          </a:xfrm>
          <a:prstGeom prst="rect">
            <a:avLst/>
          </a:prstGeom>
          <a:noFill/>
        </p:spPr>
        <p:txBody>
          <a:bodyPr wrap="square" rtlCol="0">
            <a:spAutoFit/>
          </a:bodyPr>
          <a:lstStyle/>
          <a:p>
            <a:pPr algn="ctr"/>
            <a:r>
              <a:rPr lang="en-US" sz="1100" b="0" i="0" u="sng"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Monitoring selected national HIV prevention and care objectives by using HIV surveillance data—United States and 6 dependent areas, 2021</a:t>
            </a:r>
            <a:r>
              <a:rPr lang="en-US" sz="1100" b="0" i="0" dirty="0">
                <a:solidFill>
                  <a:schemeClr val="bg1"/>
                </a:solidFill>
                <a:effectLst/>
                <a:latin typeface="Open Sans" panose="020B0606030504020204" pitchFamily="34" charset="0"/>
              </a:rPr>
              <a:t>. </a:t>
            </a:r>
            <a:r>
              <a:rPr lang="en-US" sz="1100" b="0" i="1" dirty="0">
                <a:solidFill>
                  <a:schemeClr val="bg1"/>
                </a:solidFill>
                <a:effectLst/>
                <a:latin typeface="Open Sans" panose="020B0606030504020204" pitchFamily="34" charset="0"/>
              </a:rPr>
              <a:t>HIV </a:t>
            </a:r>
            <a:r>
              <a:rPr lang="en-US" sz="1100" b="0" i="1" dirty="0">
                <a:solidFill>
                  <a:srgbClr val="000000"/>
                </a:solidFill>
                <a:effectLst/>
                <a:latin typeface="Open Sans" panose="020B0606030504020204" pitchFamily="34" charset="0"/>
              </a:rPr>
              <a:t>Surveillance Supplemental Report </a:t>
            </a:r>
            <a:r>
              <a:rPr lang="en-US" sz="1100" b="0" i="0" dirty="0">
                <a:solidFill>
                  <a:srgbClr val="000000"/>
                </a:solidFill>
                <a:effectLst/>
                <a:latin typeface="Open Sans" panose="020B0606030504020204" pitchFamily="34" charset="0"/>
              </a:rPr>
              <a:t>2023;28(4).</a:t>
            </a:r>
            <a:endParaRPr lang="en-US" sz="1600" dirty="0"/>
          </a:p>
        </p:txBody>
      </p:sp>
      <p:pic>
        <p:nvPicPr>
          <p:cNvPr id="2" name="Picture 1">
            <a:extLst>
              <a:ext uri="{FF2B5EF4-FFF2-40B4-BE49-F238E27FC236}">
                <a16:creationId xmlns:a16="http://schemas.microsoft.com/office/drawing/2014/main" id="{F2FDCDB6-8308-47E9-8502-309D594A6A79}"/>
              </a:ext>
            </a:extLst>
          </p:cNvPr>
          <p:cNvPicPr>
            <a:picLocks noChangeAspect="1"/>
          </p:cNvPicPr>
          <p:nvPr/>
        </p:nvPicPr>
        <p:blipFill rotWithShape="1">
          <a:blip r:embed="rId4"/>
          <a:srcRect b="26283"/>
          <a:stretch/>
        </p:blipFill>
        <p:spPr>
          <a:xfrm>
            <a:off x="444182" y="1095665"/>
            <a:ext cx="8255636" cy="3423616"/>
          </a:xfrm>
          <a:prstGeom prst="rect">
            <a:avLst/>
          </a:prstGeom>
        </p:spPr>
      </p:pic>
    </p:spTree>
    <p:extLst>
      <p:ext uri="{BB962C8B-B14F-4D97-AF65-F5344CB8AC3E}">
        <p14:creationId xmlns:p14="http://schemas.microsoft.com/office/powerpoint/2010/main" val="166231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4582-DC15-259E-09DA-3CBFF1762F0D}"/>
              </a:ext>
            </a:extLst>
          </p:cNvPr>
          <p:cNvSpPr>
            <a:spLocks noGrp="1"/>
          </p:cNvSpPr>
          <p:nvPr>
            <p:ph type="title"/>
          </p:nvPr>
        </p:nvSpPr>
        <p:spPr>
          <a:xfrm>
            <a:off x="552628" y="239244"/>
            <a:ext cx="7883705" cy="857250"/>
          </a:xfrm>
        </p:spPr>
        <p:txBody>
          <a:bodyPr/>
          <a:lstStyle/>
          <a:p>
            <a:pPr algn="ctr"/>
            <a:r>
              <a:rPr lang="en-US" sz="3600" dirty="0"/>
              <a:t>Long-Acting Cabotegravir-Rilpivirine (LA-CAB/RPV </a:t>
            </a:r>
            <a:r>
              <a:rPr lang="en-US" sz="3600" dirty="0" err="1"/>
              <a:t>Cabenuva</a:t>
            </a:r>
            <a:r>
              <a:rPr lang="en-US" sz="3600" baseline="30000" dirty="0"/>
              <a:t>®</a:t>
            </a:r>
            <a:r>
              <a:rPr lang="en-US" sz="3600" dirty="0"/>
              <a:t>) Milestones</a:t>
            </a:r>
          </a:p>
        </p:txBody>
      </p:sp>
      <p:sp>
        <p:nvSpPr>
          <p:cNvPr id="4" name="Content Placeholder 3">
            <a:extLst>
              <a:ext uri="{FF2B5EF4-FFF2-40B4-BE49-F238E27FC236}">
                <a16:creationId xmlns:a16="http://schemas.microsoft.com/office/drawing/2014/main" id="{6C5947F6-3F4E-6444-2284-A65213BC30F5}"/>
              </a:ext>
            </a:extLst>
          </p:cNvPr>
          <p:cNvSpPr>
            <a:spLocks noGrp="1"/>
          </p:cNvSpPr>
          <p:nvPr>
            <p:ph sz="half" idx="2"/>
          </p:nvPr>
        </p:nvSpPr>
        <p:spPr>
          <a:xfrm>
            <a:off x="457199" y="1434019"/>
            <a:ext cx="8217673" cy="3123908"/>
          </a:xfrm>
        </p:spPr>
        <p:txBody>
          <a:bodyPr>
            <a:normAutofit lnSpcReduction="10000"/>
          </a:bodyPr>
          <a:lstStyle/>
          <a:p>
            <a:r>
              <a:rPr lang="en-US" b="1" dirty="0"/>
              <a:t>January 2021</a:t>
            </a:r>
            <a:r>
              <a:rPr lang="en-US" dirty="0"/>
              <a:t>: LA-CAB/RPV became the first FDA-approved injectable, complete regimen for treatment of HIV-1 infection in adults</a:t>
            </a:r>
          </a:p>
          <a:p>
            <a:pPr lvl="1"/>
            <a:r>
              <a:rPr lang="en-US" dirty="0"/>
              <a:t>Initially approved for monthly gluteal intramuscular (IM) dosing</a:t>
            </a:r>
          </a:p>
          <a:p>
            <a:r>
              <a:rPr lang="en-US" b="1" dirty="0"/>
              <a:t>February 2022</a:t>
            </a:r>
            <a:r>
              <a:rPr lang="en-US" dirty="0"/>
              <a:t>: approval expanded to IM administration every 2 months in adults</a:t>
            </a:r>
          </a:p>
          <a:p>
            <a:pPr algn="l"/>
            <a:r>
              <a:rPr lang="en-US" b="1" dirty="0"/>
              <a:t>March 2022</a:t>
            </a:r>
            <a:r>
              <a:rPr lang="en-US" dirty="0"/>
              <a:t>: approved for use in adolescents ≥ 12 years weighing ≥ 35 kg</a:t>
            </a:r>
          </a:p>
          <a:p>
            <a:endParaRPr lang="en-US" dirty="0"/>
          </a:p>
          <a:p>
            <a:endParaRPr lang="en-US" dirty="0"/>
          </a:p>
        </p:txBody>
      </p:sp>
      <p:sp>
        <p:nvSpPr>
          <p:cNvPr id="7" name="Slide Number Placeholder 6">
            <a:extLst>
              <a:ext uri="{FF2B5EF4-FFF2-40B4-BE49-F238E27FC236}">
                <a16:creationId xmlns:a16="http://schemas.microsoft.com/office/drawing/2014/main" id="{72685AB5-E8F6-C17E-31FC-1CAA3CF443A1}"/>
              </a:ext>
            </a:extLst>
          </p:cNvPr>
          <p:cNvSpPr>
            <a:spLocks noGrp="1"/>
          </p:cNvSpPr>
          <p:nvPr>
            <p:ph type="sldNum" sz="quarter" idx="12"/>
          </p:nvPr>
        </p:nvSpPr>
        <p:spPr/>
        <p:txBody>
          <a:bodyPr/>
          <a:lstStyle/>
          <a:p>
            <a:fld id="{9F49499B-0A11-F941-988B-5A98BBA90756}" type="slidenum">
              <a:rPr lang="en-US" smtClean="0">
                <a:solidFill>
                  <a:srgbClr val="FFFFFF"/>
                </a:solidFill>
              </a:rPr>
              <a:pPr/>
              <a:t>8</a:t>
            </a:fld>
            <a:endParaRPr lang="en-US">
              <a:solidFill>
                <a:srgbClr val="FFFFFF"/>
              </a:solidFill>
            </a:endParaRPr>
          </a:p>
        </p:txBody>
      </p:sp>
    </p:spTree>
    <p:extLst>
      <p:ext uri="{BB962C8B-B14F-4D97-AF65-F5344CB8AC3E}">
        <p14:creationId xmlns:p14="http://schemas.microsoft.com/office/powerpoint/2010/main" val="235719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p:txBody>
          <a:bodyPr/>
          <a:lstStyle/>
          <a:p>
            <a:pPr algn="ctr"/>
            <a:r>
              <a:rPr lang="en-US" dirty="0"/>
              <a:t>Cabotegravir</a:t>
            </a:r>
          </a:p>
        </p:txBody>
      </p:sp>
      <p:sp>
        <p:nvSpPr>
          <p:cNvPr id="6" name="Content Placeholder 5">
            <a:extLst>
              <a:ext uri="{FF2B5EF4-FFF2-40B4-BE49-F238E27FC236}">
                <a16:creationId xmlns:a16="http://schemas.microsoft.com/office/drawing/2014/main" id="{443A35A5-1288-52FE-CBB9-4987E752FB1D}"/>
              </a:ext>
            </a:extLst>
          </p:cNvPr>
          <p:cNvSpPr>
            <a:spLocks noGrp="1"/>
          </p:cNvSpPr>
          <p:nvPr>
            <p:ph sz="half" idx="1"/>
          </p:nvPr>
        </p:nvSpPr>
        <p:spPr>
          <a:xfrm>
            <a:off x="457199" y="1152144"/>
            <a:ext cx="8250195" cy="3323480"/>
          </a:xfrm>
        </p:spPr>
        <p:txBody>
          <a:bodyPr/>
          <a:lstStyle/>
          <a:p>
            <a:r>
              <a:rPr lang="en-US" dirty="0"/>
              <a:t>Potent second-generation integrase-strand transfer inhibitor (INSTI)</a:t>
            </a:r>
          </a:p>
          <a:p>
            <a:r>
              <a:rPr lang="en-US" dirty="0"/>
              <a:t>Long-acting injectable nanoparticle suspension</a:t>
            </a:r>
          </a:p>
          <a:p>
            <a:r>
              <a:rPr lang="en-US" dirty="0"/>
              <a:t>Half-life 5-11 weeks after a single IM injection</a:t>
            </a:r>
          </a:p>
          <a:p>
            <a:r>
              <a:rPr lang="en-US" dirty="0"/>
              <a:t>High genetic barrier to resistance</a:t>
            </a:r>
          </a:p>
          <a:p>
            <a:r>
              <a:rPr lang="en-US" dirty="0"/>
              <a:t>Hepatic metabolism via UGT1A1 </a:t>
            </a:r>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2" name="TextBox 1">
            <a:extLst>
              <a:ext uri="{FF2B5EF4-FFF2-40B4-BE49-F238E27FC236}">
                <a16:creationId xmlns:a16="http://schemas.microsoft.com/office/drawing/2014/main" id="{3B1A5153-8B79-5B35-AA5C-4C3E03F7A7E0}"/>
              </a:ext>
            </a:extLst>
          </p:cNvPr>
          <p:cNvSpPr txBox="1"/>
          <p:nvPr/>
        </p:nvSpPr>
        <p:spPr>
          <a:xfrm>
            <a:off x="2620409" y="4729412"/>
            <a:ext cx="4519749" cy="307777"/>
          </a:xfrm>
          <a:prstGeom prst="rect">
            <a:avLst/>
          </a:prstGeom>
          <a:noFill/>
        </p:spPr>
        <p:txBody>
          <a:bodyPr wrap="square" rtlCol="0">
            <a:spAutoFit/>
          </a:bodyPr>
          <a:lstStyle/>
          <a:p>
            <a:pPr algn="ctr"/>
            <a:r>
              <a:rPr lang="en-US" sz="1400" dirty="0">
                <a:solidFill>
                  <a:schemeClr val="bg1"/>
                </a:solidFill>
              </a:rPr>
              <a:t>UGT1A1 = UDP-glucuronosyltransferase 1</a:t>
            </a:r>
          </a:p>
        </p:txBody>
      </p:sp>
    </p:spTree>
    <p:extLst>
      <p:ext uri="{BB962C8B-B14F-4D97-AF65-F5344CB8AC3E}">
        <p14:creationId xmlns:p14="http://schemas.microsoft.com/office/powerpoint/2010/main" val="3001580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B8F736C2-BB8A-40BB-AF6D-102F19FECF53}">
  <ds:schemaRefs>
    <ds:schemaRef ds:uri="http://purl.org/dc/terms/"/>
    <ds:schemaRef ds:uri="http://schemas.microsoft.com/office/2006/documentManagement/types"/>
    <ds:schemaRef ds:uri="56e3e579-c81a-40a6-8caa-ba1793305fe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2876</TotalTime>
  <Words>5756</Words>
  <Application>Microsoft Office PowerPoint</Application>
  <PresentationFormat>On-screen Show (16:9)</PresentationFormat>
  <Paragraphs>538</Paragraphs>
  <Slides>57</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ＭＳ Ｐゴシック</vt:lpstr>
      <vt:lpstr>AdvOT4dfa5ba6</vt:lpstr>
      <vt:lpstr>AdvOT4dfa5ba6+20</vt:lpstr>
      <vt:lpstr>Arial</vt:lpstr>
      <vt:lpstr>BlinkMacSystemFont</vt:lpstr>
      <vt:lpstr>Calibri</vt:lpstr>
      <vt:lpstr>ITC Avant Garde Std Bk</vt:lpstr>
      <vt:lpstr>MinionPro-Regular</vt:lpstr>
      <vt:lpstr>Open Sans</vt:lpstr>
      <vt:lpstr>Source Sans Pro</vt:lpstr>
      <vt:lpstr>STIX-Regular</vt:lpstr>
      <vt:lpstr>Times New Roman</vt:lpstr>
      <vt:lpstr>Wingdings</vt:lpstr>
      <vt:lpstr>AETC-BLANK-MASTER</vt:lpstr>
      <vt:lpstr>Long-Acting Antiretroviral Therapy: When and Why to Make the Switch </vt:lpstr>
      <vt:lpstr>Conflict of Interest Disclosure Statement</vt:lpstr>
      <vt:lpstr>Use of Trade/Brand Names</vt:lpstr>
      <vt:lpstr>Unconscious Bias Disclosure</vt:lpstr>
      <vt:lpstr>Learning Objectives</vt:lpstr>
      <vt:lpstr>PowerPoint Presentation</vt:lpstr>
      <vt:lpstr>Why do we need long-acting ART?</vt:lpstr>
      <vt:lpstr>Long-Acting Cabotegravir-Rilpivirine (LA-CAB/RPV Cabenuva®) Milestones</vt:lpstr>
      <vt:lpstr>Cabotegravir</vt:lpstr>
      <vt:lpstr>Rilpivirine</vt:lpstr>
      <vt:lpstr>Phase 3 randomized, open-label clinical trials of LA-CAB/RPV</vt:lpstr>
      <vt:lpstr>Exclusion criteria for phase 3 trials </vt:lpstr>
      <vt:lpstr>FLAIR Trial</vt:lpstr>
      <vt:lpstr>FLAIR Outcomes at Week 48</vt:lpstr>
      <vt:lpstr>ATLAS Trial</vt:lpstr>
      <vt:lpstr>ATLAS Outcomes at Week 48</vt:lpstr>
      <vt:lpstr>ATLAS-2M Trial</vt:lpstr>
      <vt:lpstr>ATLAS-2M Outcomes at Week 48</vt:lpstr>
      <vt:lpstr>SOLAR Trial</vt:lpstr>
      <vt:lpstr>SOLAR Trial Outcomes at 12 months</vt:lpstr>
      <vt:lpstr>Safety and Tolerability</vt:lpstr>
      <vt:lpstr>Injection Site Reactions</vt:lpstr>
      <vt:lpstr>Virologic Failure in Clinical Trials of LA-CAB/RPV</vt:lpstr>
      <vt:lpstr>The long pharmacokinetic tail of LA-CAB/RPV</vt:lpstr>
      <vt:lpstr>The long pharmacokinetic tail of LA-CAB/RPV</vt:lpstr>
      <vt:lpstr>The long pharmacokinetic tail of LA-CAB/RPV</vt:lpstr>
      <vt:lpstr>Case 1</vt:lpstr>
      <vt:lpstr>Case 1</vt:lpstr>
      <vt:lpstr>Eligibility Criteria for Switching to LA-ART</vt:lpstr>
      <vt:lpstr>Eligibility Criteria for Switching to LA-ART</vt:lpstr>
      <vt:lpstr>LA-CAB/RPV in Pregnancy</vt:lpstr>
      <vt:lpstr>Drug-drug interactions with LA-CAB/RPV</vt:lpstr>
      <vt:lpstr>Why should a PWH switch to LA-CAB/RPV?</vt:lpstr>
      <vt:lpstr>Challenges associated with daily oral ART</vt:lpstr>
      <vt:lpstr>PowerPoint Presentation</vt:lpstr>
      <vt:lpstr>Participants in Phase 3 Trials Preferred LA-ART versus Oral ART</vt:lpstr>
      <vt:lpstr>LA-CAB/RPV may improve adherence to ART</vt:lpstr>
      <vt:lpstr>Adherence to LA-CAB/RPV in the Real World</vt:lpstr>
      <vt:lpstr>Adherence to LA-CAB/RPV in the Real World</vt:lpstr>
      <vt:lpstr>Case 2</vt:lpstr>
      <vt:lpstr>LA-CAB/RPV in PWH with Viremia</vt:lpstr>
      <vt:lpstr>Compassionate Use of LA-CAB/RPV</vt:lpstr>
      <vt:lpstr>Compassionate Use of LA-CAB/RPV</vt:lpstr>
      <vt:lpstr>LA-CAB/RPV in Viremic PWH in San Francisco</vt:lpstr>
      <vt:lpstr>LA-CAB/RPV in Viremic PWH in San Francisco</vt:lpstr>
      <vt:lpstr>LA-CAB/RPV in Viremic PWH in Mississippi</vt:lpstr>
      <vt:lpstr>LATITUDE Clinical Trial</vt:lpstr>
      <vt:lpstr>Barriers to Switching to LA-CAB/RPV: Patient-Level Factors</vt:lpstr>
      <vt:lpstr>Barriers to Switching to LA-CAB/RPV: Healthcare System Factors and Implementation Challenges</vt:lpstr>
      <vt:lpstr>Facilitators to Switching to LA-CAB/RPV: Healthcare System Factors</vt:lpstr>
      <vt:lpstr>AETC Toolkit for LA-CAB/RPV</vt:lpstr>
      <vt:lpstr>Implementation of LA-CAB/RPV at Thomas Street at Quentin Mease</vt:lpstr>
      <vt:lpstr>Summary</vt:lpstr>
      <vt:lpstr>Resources</vt:lpstr>
      <vt:lpstr>Resources</vt:lpstr>
      <vt:lpstr>PowerPoint Presentation</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48</cp:revision>
  <cp:lastPrinted>2013-10-17T16:37:33Z</cp:lastPrinted>
  <dcterms:created xsi:type="dcterms:W3CDTF">2016-03-30T16:09:11Z</dcterms:created>
  <dcterms:modified xsi:type="dcterms:W3CDTF">2024-03-19T14:11:35Z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