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2A2_C67B8832.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3"/>
  </p:notesMasterIdLst>
  <p:sldIdLst>
    <p:sldId id="558" r:id="rId5"/>
    <p:sldId id="676" r:id="rId6"/>
    <p:sldId id="677" r:id="rId7"/>
    <p:sldId id="678" r:id="rId8"/>
    <p:sldId id="559" r:id="rId9"/>
    <p:sldId id="679" r:id="rId10"/>
    <p:sldId id="331" r:id="rId11"/>
    <p:sldId id="335" r:id="rId12"/>
    <p:sldId id="556" r:id="rId13"/>
    <p:sldId id="685" r:id="rId14"/>
    <p:sldId id="538" r:id="rId15"/>
    <p:sldId id="563" r:id="rId16"/>
    <p:sldId id="573" r:id="rId17"/>
    <p:sldId id="597" r:id="rId18"/>
    <p:sldId id="684" r:id="rId19"/>
    <p:sldId id="686" r:id="rId20"/>
    <p:sldId id="598" r:id="rId21"/>
    <p:sldId id="687" r:id="rId22"/>
    <p:sldId id="599" r:id="rId23"/>
    <p:sldId id="664" r:id="rId24"/>
    <p:sldId id="600" r:id="rId25"/>
    <p:sldId id="601" r:id="rId26"/>
    <p:sldId id="605" r:id="rId27"/>
    <p:sldId id="570" r:id="rId28"/>
    <p:sldId id="637" r:id="rId29"/>
    <p:sldId id="681" r:id="rId30"/>
    <p:sldId id="682" r:id="rId31"/>
    <p:sldId id="689" r:id="rId32"/>
    <p:sldId id="641" r:id="rId33"/>
    <p:sldId id="667" r:id="rId34"/>
    <p:sldId id="640" r:id="rId35"/>
    <p:sldId id="690" r:id="rId36"/>
    <p:sldId id="659" r:id="rId37"/>
    <p:sldId id="661" r:id="rId38"/>
    <p:sldId id="581" r:id="rId39"/>
    <p:sldId id="674" r:id="rId40"/>
    <p:sldId id="663" r:id="rId41"/>
    <p:sldId id="675" r:id="rId42"/>
    <p:sldId id="668" r:id="rId43"/>
    <p:sldId id="555" r:id="rId44"/>
    <p:sldId id="691" r:id="rId45"/>
    <p:sldId id="639" r:id="rId46"/>
    <p:sldId id="568" r:id="rId47"/>
    <p:sldId id="649" r:id="rId48"/>
    <p:sldId id="680" r:id="rId49"/>
    <p:sldId id="650" r:id="rId50"/>
    <p:sldId id="370" r:id="rId51"/>
    <p:sldId id="537" r:id="rId52"/>
    <p:sldId id="549" r:id="rId53"/>
    <p:sldId id="651" r:id="rId54"/>
    <p:sldId id="645" r:id="rId55"/>
    <p:sldId id="644" r:id="rId56"/>
    <p:sldId id="647" r:id="rId57"/>
    <p:sldId id="648" r:id="rId58"/>
    <p:sldId id="671" r:id="rId59"/>
    <p:sldId id="299" r:id="rId60"/>
    <p:sldId id="389" r:id="rId61"/>
    <p:sldId id="550"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34EB0A-ADC1-89A1-2E72-66A3EE278167}" name="Michael J Dominguez" initials="MJD" userId="S::MJDominguez@health.unm.edu::307b977c-51dd-44f6-9a48-2a195947bb7c" providerId="AD"/>
  <p188:author id="{6833D70C-5984-EE08-B2C9-CF27DCEDB748}" name="Michael J Dominguez" initials="MD" userId="S::mjdominguez@health.unm.edu::307b977c-51dd-44f6-9a48-2a195947bb7c" providerId="AD"/>
  <p188:author id="{D9C12069-B353-1E3C-99ED-B6031787A88F}" name="Goebel, Melanie Christine" initials="GMC" userId="S::mcgoebel@bcm.edu::3224834c-1d82-4dc3-a879-2f0ef5b4eb0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88719" autoAdjust="0"/>
  </p:normalViewPr>
  <p:slideViewPr>
    <p:cSldViewPr snapToGrid="0">
      <p:cViewPr varScale="1">
        <p:scale>
          <a:sx n="59" d="100"/>
          <a:sy n="59" d="100"/>
        </p:scale>
        <p:origin x="88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68"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omments/modernComment_2A2_C67B8832.xml><?xml version="1.0" encoding="utf-8"?>
<p188:cmLst xmlns:a="http://schemas.openxmlformats.org/drawingml/2006/main" xmlns:r="http://schemas.openxmlformats.org/officeDocument/2006/relationships" xmlns:p188="http://schemas.microsoft.com/office/powerpoint/2018/8/main">
  <p188:cm id="{CB806370-B9FB-4A96-99B5-4863A0FDC93C}" authorId="{A034EB0A-ADC1-89A1-2E72-66A3EE278167}" created="2024-04-02T21:02:29.019">
    <pc:sldMkLst xmlns:pc="http://schemas.microsoft.com/office/powerpoint/2013/main/command">
      <pc:docMk/>
      <pc:sldMk cId="3329984562" sldId="674"/>
    </pc:sldMkLst>
    <p188:txBody>
      <a:bodyPr/>
      <a:lstStyle/>
      <a:p>
        <a:r>
          <a:rPr lang="en-US"/>
          <a:t>Needs Image Source Reference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FDB630-EB61-401F-AC8C-82C709A710C4}" type="datetimeFigureOut">
              <a:rPr lang="en-US" smtClean="0"/>
              <a:t>4/12/2024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2A84B2-BD19-49A1-B5D7-88EE49EBEFCC}" type="slidenum">
              <a:rPr lang="en-US" smtClean="0"/>
              <a:t>‹#›</a:t>
            </a:fld>
            <a:endParaRPr lang="en-US"/>
          </a:p>
        </p:txBody>
      </p:sp>
    </p:spTree>
    <p:extLst>
      <p:ext uri="{BB962C8B-B14F-4D97-AF65-F5344CB8AC3E}">
        <p14:creationId xmlns:p14="http://schemas.microsoft.com/office/powerpoint/2010/main" val="3166863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dictionary.com/browse/gender-identity"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dictionary.com/browse/sexual-orientation"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statutes.capitol.texas.gov/GetStatute.aspx?Code=HR&amp;Value=51A.003"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r>
              <a:rPr lang="en-US" dirty="0"/>
              <a:t>Version date_ 02 2024</a:t>
            </a:r>
          </a:p>
          <a:p>
            <a:r>
              <a:rPr lang="en-US" dirty="0"/>
              <a:t>Target audience: IPE trainees and faculty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5331D5-CC8E-5542-9972-4FCE376784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4047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cs typeface="+mn-cs"/>
              </a:rPr>
              <a:t>alprazolam (Xanax®) = benzodiazepine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cs typeface="+mn-cs"/>
              </a:rPr>
              <a:t>Ecstasy = stimulant and hallucinogen; MDMA= substituted methylenedioxyphenethylamine and substituted amphetamine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cs typeface="+mn-cs"/>
              </a:rPr>
              <a:t>Marijuana = cannabis</a:t>
            </a:r>
          </a:p>
          <a:p>
            <a:endParaRPr lang="en-US" dirty="0"/>
          </a:p>
        </p:txBody>
      </p:sp>
      <p:sp>
        <p:nvSpPr>
          <p:cNvPr id="4" name="Slide Number Placeholder 3"/>
          <p:cNvSpPr>
            <a:spLocks noGrp="1"/>
          </p:cNvSpPr>
          <p:nvPr>
            <p:ph type="sldNum" sz="quarter" idx="5"/>
          </p:nvPr>
        </p:nvSpPr>
        <p:spPr/>
        <p:txBody>
          <a:bodyPr/>
          <a:lstStyle/>
          <a:p>
            <a:fld id="{F12A84B2-BD19-49A1-B5D7-88EE49EBEFCC}" type="slidenum">
              <a:rPr lang="en-US" smtClean="0"/>
              <a:t>21</a:t>
            </a:fld>
            <a:endParaRPr lang="en-US"/>
          </a:p>
        </p:txBody>
      </p:sp>
    </p:spTree>
    <p:extLst>
      <p:ext uri="{BB962C8B-B14F-4D97-AF65-F5344CB8AC3E}">
        <p14:creationId xmlns:p14="http://schemas.microsoft.com/office/powerpoint/2010/main" val="1157432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“Intimate partner” refers to both current and former spouses and dating partners. It can range from one episode of violence that could have lasting impact to chronic and severe episodes over multiple years</a:t>
            </a:r>
            <a:r>
              <a:rPr lang="en-US" dirty="0"/>
              <a:t>. </a:t>
            </a:r>
          </a:p>
          <a:p>
            <a:pPr lvl="1">
              <a:buFont typeface="Wingdings" panose="05000000000000000000" pitchFamily="2" charset="2"/>
              <a:buChar char="§"/>
            </a:pPr>
            <a:r>
              <a:rPr lang="en-US" b="1" dirty="0"/>
              <a:t>Physical violence</a:t>
            </a:r>
            <a:r>
              <a:rPr lang="en-US" dirty="0"/>
              <a:t>: when a person hurts or tries to hurt a partner by hitting, kicking, or using another type of physical force</a:t>
            </a:r>
          </a:p>
          <a:p>
            <a:pPr lvl="1"/>
            <a:r>
              <a:rPr lang="en-US" b="1" dirty="0"/>
              <a:t>Sexual violence</a:t>
            </a:r>
            <a:r>
              <a:rPr lang="en-US" dirty="0"/>
              <a:t>: forcing or attempting to force a partner to take part in a sex act, sexual touching, or a non-physical sexual event (e.g., sexting) when the partner does not or cannot consent.</a:t>
            </a:r>
          </a:p>
          <a:p>
            <a:pPr lvl="1"/>
            <a:r>
              <a:rPr lang="en-US" b="1" dirty="0"/>
              <a:t>Stalking: </a:t>
            </a:r>
            <a:r>
              <a:rPr lang="en-US" dirty="0"/>
              <a:t>a pattern of repeated, unwanted attention and contact by a partner that causes fear or concern for one’s own safety or the safety of someone close to the victim</a:t>
            </a:r>
            <a:endParaRPr lang="en-US" b="1" dirty="0"/>
          </a:p>
          <a:p>
            <a:pPr lvl="1"/>
            <a:r>
              <a:rPr lang="en-US" b="1" dirty="0"/>
              <a:t>Psychological aggression</a:t>
            </a:r>
            <a:r>
              <a:rPr lang="en-US" dirty="0"/>
              <a:t>: verbal and non-verbal communication with the intent to harm a partner mentally or emotionally and/or to exert control over a partner. (CDC, 2022).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4BA1E-6AC7-4534-AA62-D6AA5C834D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2658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52528"/>
                </a:solidFill>
                <a:effectLst/>
                <a:latin typeface="LFT Etica"/>
              </a:rPr>
              <a:t>LGBTQI+ lesbian, gay, bisexual, transgender, queer (or those questioning their </a:t>
            </a:r>
            <a:r>
              <a:rPr lang="en-US" b="0" i="0" u="none" strike="noStrike" dirty="0">
                <a:effectLst/>
                <a:latin typeface="LFT Etica"/>
                <a:hlinkClick r:id="rId3"/>
              </a:rPr>
              <a:t>gender identity</a:t>
            </a:r>
            <a:r>
              <a:rPr lang="en-US" b="0" i="0" dirty="0">
                <a:solidFill>
                  <a:srgbClr val="252528"/>
                </a:solidFill>
                <a:effectLst/>
                <a:latin typeface="LFT Etica"/>
              </a:rPr>
              <a:t> or </a:t>
            </a:r>
            <a:r>
              <a:rPr lang="en-US" b="0" i="0" u="none" strike="noStrike" dirty="0">
                <a:effectLst/>
                <a:latin typeface="LFT Etica"/>
                <a:hlinkClick r:id="rId4"/>
              </a:rPr>
              <a:t>sexual orientation</a:t>
            </a:r>
            <a:r>
              <a:rPr lang="en-US" b="0" i="0" dirty="0">
                <a:solidFill>
                  <a:srgbClr val="252528"/>
                </a:solidFill>
                <a:effectLst/>
                <a:latin typeface="LFT Etica"/>
              </a:rPr>
              <a:t>), and intersex.</a:t>
            </a:r>
            <a:endParaRPr lang="en-US" dirty="0"/>
          </a:p>
        </p:txBody>
      </p:sp>
      <p:sp>
        <p:nvSpPr>
          <p:cNvPr id="4" name="Slide Number Placeholder 3"/>
          <p:cNvSpPr>
            <a:spLocks noGrp="1"/>
          </p:cNvSpPr>
          <p:nvPr>
            <p:ph type="sldNum" sz="quarter" idx="5"/>
          </p:nvPr>
        </p:nvSpPr>
        <p:spPr/>
        <p:txBody>
          <a:bodyPr/>
          <a:lstStyle/>
          <a:p>
            <a:fld id="{F12A84B2-BD19-49A1-B5D7-88EE49EBEFCC}" type="slidenum">
              <a:rPr lang="en-US" smtClean="0"/>
              <a:t>25</a:t>
            </a:fld>
            <a:endParaRPr lang="en-US"/>
          </a:p>
        </p:txBody>
      </p:sp>
    </p:spTree>
    <p:extLst>
      <p:ext uri="{BB962C8B-B14F-4D97-AF65-F5344CB8AC3E}">
        <p14:creationId xmlns:p14="http://schemas.microsoft.com/office/powerpoint/2010/main" val="2762795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dirty="0">
                <a:effectLst/>
                <a:latin typeface="Courier New" panose="02070309020205020404" pitchFamily="49" charset="0"/>
              </a:rPr>
              <a:t>Sec. 91.003. INFORMATION PROVIDED BY MEDICAL PROFESSIONALS. A medical professional who treats a person for injuries that the medical professional has reason to believe were caused by family violence shall:</a:t>
            </a:r>
          </a:p>
          <a:p>
            <a:pPr algn="l"/>
            <a:r>
              <a:rPr lang="en-US" sz="1800" dirty="0">
                <a:effectLst/>
                <a:latin typeface="Courier New" panose="02070309020205020404" pitchFamily="49" charset="0"/>
              </a:rPr>
              <a:t>(1) immediately provide the person with information regarding the nearest family violence shelter center;</a:t>
            </a:r>
          </a:p>
          <a:p>
            <a:pPr algn="l"/>
            <a:r>
              <a:rPr lang="en-US" sz="1800" dirty="0">
                <a:effectLst/>
                <a:latin typeface="Courier New" panose="02070309020205020404" pitchFamily="49" charset="0"/>
              </a:rPr>
              <a:t>(2) document in the person's medical file:</a:t>
            </a:r>
          </a:p>
          <a:p>
            <a:pPr algn="l"/>
            <a:r>
              <a:rPr lang="en-US" sz="1800" dirty="0">
                <a:effectLst/>
                <a:latin typeface="Courier New" panose="02070309020205020404" pitchFamily="49" charset="0"/>
              </a:rPr>
              <a:t>(A) the fact that the person has received the information provided under Subdivision (1); and</a:t>
            </a:r>
          </a:p>
          <a:p>
            <a:pPr algn="l"/>
            <a:r>
              <a:rPr lang="en-US" sz="1800" dirty="0">
                <a:effectLst/>
                <a:latin typeface="Courier New" panose="02070309020205020404" pitchFamily="49" charset="0"/>
              </a:rPr>
              <a:t>(B) the reasons for the medical professional's belief that the person's injuries were caused by family violence; and</a:t>
            </a:r>
          </a:p>
          <a:p>
            <a:pPr algn="l"/>
            <a:r>
              <a:rPr lang="en-US" sz="1800" dirty="0">
                <a:effectLst/>
                <a:latin typeface="Courier New" panose="02070309020205020404" pitchFamily="49" charset="0"/>
              </a:rPr>
              <a:t>(3) give the person the written notice adopted by the Health and Human Services Commission under Section </a:t>
            </a:r>
            <a:r>
              <a:rPr lang="en-US" sz="1800" u="none" strike="noStrike" dirty="0">
                <a:effectLst/>
                <a:latin typeface="Courier New" panose="02070309020205020404" pitchFamily="49" charset="0"/>
                <a:hlinkClick r:id="rId3"/>
              </a:rPr>
              <a:t>51A.003</a:t>
            </a:r>
            <a:r>
              <a:rPr lang="en-US" sz="1800" dirty="0">
                <a:effectLst/>
                <a:latin typeface="Courier New" panose="02070309020205020404" pitchFamily="49" charset="0"/>
              </a:rPr>
              <a:t>, Human Resources Code.</a:t>
            </a:r>
          </a:p>
          <a:p>
            <a:endParaRPr lang="en-US" dirty="0"/>
          </a:p>
        </p:txBody>
      </p:sp>
      <p:sp>
        <p:nvSpPr>
          <p:cNvPr id="4" name="Slide Number Placeholder 3"/>
          <p:cNvSpPr>
            <a:spLocks noGrp="1"/>
          </p:cNvSpPr>
          <p:nvPr>
            <p:ph type="sldNum" sz="quarter" idx="5"/>
          </p:nvPr>
        </p:nvSpPr>
        <p:spPr/>
        <p:txBody>
          <a:bodyPr/>
          <a:lstStyle/>
          <a:p>
            <a:fld id="{F12A84B2-BD19-49A1-B5D7-88EE49EBEFCC}" type="slidenum">
              <a:rPr lang="en-US" smtClean="0"/>
              <a:t>30</a:t>
            </a:fld>
            <a:endParaRPr lang="en-US"/>
          </a:p>
        </p:txBody>
      </p:sp>
    </p:spTree>
    <p:extLst>
      <p:ext uri="{BB962C8B-B14F-4D97-AF65-F5344CB8AC3E}">
        <p14:creationId xmlns:p14="http://schemas.microsoft.com/office/powerpoint/2010/main" val="1293734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cs typeface="+mn-cs"/>
              </a:rPr>
              <a:t>Children who have developmental delays may be experiencing the trauma of witnessing domestic violence.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cs typeface="+mn-cs"/>
              </a:rPr>
              <a:t>Patients may choose not to disclose abuse for a variety of reasons, even when screened. </a:t>
            </a:r>
            <a:endParaRPr lang="en-US" sz="1400" dirty="0">
              <a:solidFill>
                <a:prstClr val="black"/>
              </a:solidFill>
              <a:cs typeface="+mn-cs"/>
            </a:endParaRPr>
          </a:p>
          <a:p>
            <a:endParaRPr lang="en-US" dirty="0"/>
          </a:p>
        </p:txBody>
      </p:sp>
      <p:sp>
        <p:nvSpPr>
          <p:cNvPr id="4" name="Slide Number Placeholder 3"/>
          <p:cNvSpPr>
            <a:spLocks noGrp="1"/>
          </p:cNvSpPr>
          <p:nvPr>
            <p:ph type="sldNum" sz="quarter" idx="5"/>
          </p:nvPr>
        </p:nvSpPr>
        <p:spPr/>
        <p:txBody>
          <a:bodyPr/>
          <a:lstStyle/>
          <a:p>
            <a:fld id="{F12A84B2-BD19-49A1-B5D7-88EE49EBEFCC}" type="slidenum">
              <a:rPr lang="en-US" smtClean="0"/>
              <a:t>31</a:t>
            </a:fld>
            <a:endParaRPr lang="en-US"/>
          </a:p>
        </p:txBody>
      </p:sp>
    </p:spTree>
    <p:extLst>
      <p:ext uri="{BB962C8B-B14F-4D97-AF65-F5344CB8AC3E}">
        <p14:creationId xmlns:p14="http://schemas.microsoft.com/office/powerpoint/2010/main" val="403171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 advanced practice provider</a:t>
            </a:r>
          </a:p>
          <a:p>
            <a:r>
              <a:rPr lang="en-US" dirty="0"/>
              <a:t>NP=nurse practitioner</a:t>
            </a:r>
          </a:p>
          <a:p>
            <a:r>
              <a:rPr lang="en-US" dirty="0"/>
              <a:t>PA=physician assistant</a:t>
            </a:r>
          </a:p>
        </p:txBody>
      </p:sp>
      <p:sp>
        <p:nvSpPr>
          <p:cNvPr id="4" name="Slide Number Placeholder 3"/>
          <p:cNvSpPr>
            <a:spLocks noGrp="1"/>
          </p:cNvSpPr>
          <p:nvPr>
            <p:ph type="sldNum" sz="quarter" idx="5"/>
          </p:nvPr>
        </p:nvSpPr>
        <p:spPr/>
        <p:txBody>
          <a:bodyPr/>
          <a:lstStyle/>
          <a:p>
            <a:fld id="{F12A84B2-BD19-49A1-B5D7-88EE49EBEFCC}" type="slidenum">
              <a:rPr lang="en-US" smtClean="0"/>
              <a:t>37</a:t>
            </a:fld>
            <a:endParaRPr lang="en-US"/>
          </a:p>
        </p:txBody>
      </p:sp>
    </p:spTree>
    <p:extLst>
      <p:ext uri="{BB962C8B-B14F-4D97-AF65-F5344CB8AC3E}">
        <p14:creationId xmlns:p14="http://schemas.microsoft.com/office/powerpoint/2010/main" val="1448751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222222"/>
                </a:solidFill>
              </a:rPr>
              <a:t>Celexa</a:t>
            </a:r>
            <a:r>
              <a:rPr lang="en-US" sz="1200" dirty="0">
                <a:solidFill>
                  <a:srgbClr val="202124"/>
                </a:solidFill>
                <a:latin typeface="Google Sans"/>
              </a:rPr>
              <a:t>® (</a:t>
            </a:r>
            <a:r>
              <a:rPr lang="en-US" sz="1200" dirty="0">
                <a:solidFill>
                  <a:srgbClr val="222222"/>
                </a:solidFill>
              </a:rPr>
              <a:t>citalopram) = selective serotonin reuptake inhibitor</a:t>
            </a:r>
            <a:endParaRPr lang="en-US" dirty="0"/>
          </a:p>
        </p:txBody>
      </p:sp>
      <p:sp>
        <p:nvSpPr>
          <p:cNvPr id="4" name="Slide Number Placeholder 3"/>
          <p:cNvSpPr>
            <a:spLocks noGrp="1"/>
          </p:cNvSpPr>
          <p:nvPr>
            <p:ph type="sldNum" sz="quarter" idx="5"/>
          </p:nvPr>
        </p:nvSpPr>
        <p:spPr/>
        <p:txBody>
          <a:bodyPr/>
          <a:lstStyle/>
          <a:p>
            <a:fld id="{F12A84B2-BD19-49A1-B5D7-88EE49EBEFCC}" type="slidenum">
              <a:rPr lang="en-US" smtClean="0"/>
              <a:t>41</a:t>
            </a:fld>
            <a:endParaRPr lang="en-US"/>
          </a:p>
        </p:txBody>
      </p:sp>
    </p:spTree>
    <p:extLst>
      <p:ext uri="{BB962C8B-B14F-4D97-AF65-F5344CB8AC3E}">
        <p14:creationId xmlns:p14="http://schemas.microsoft.com/office/powerpoint/2010/main" val="10020491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222222"/>
                </a:solidFill>
              </a:rPr>
              <a:t>varenicline (Chantix®) = partial nicotine receptor agonist</a:t>
            </a:r>
          </a:p>
          <a:p>
            <a:r>
              <a:rPr lang="en-US" sz="1200" dirty="0">
                <a:solidFill>
                  <a:srgbClr val="222222"/>
                </a:solidFill>
              </a:rPr>
              <a:t>nicotine = stimulant of autonomic ganglia, anxiolytic</a:t>
            </a:r>
            <a:endParaRPr lang="en-US" dirty="0"/>
          </a:p>
        </p:txBody>
      </p:sp>
      <p:sp>
        <p:nvSpPr>
          <p:cNvPr id="4" name="Slide Number Placeholder 3"/>
          <p:cNvSpPr>
            <a:spLocks noGrp="1"/>
          </p:cNvSpPr>
          <p:nvPr>
            <p:ph type="sldNum" sz="quarter" idx="5"/>
          </p:nvPr>
        </p:nvSpPr>
        <p:spPr/>
        <p:txBody>
          <a:bodyPr/>
          <a:lstStyle/>
          <a:p>
            <a:fld id="{F12A84B2-BD19-49A1-B5D7-88EE49EBEFCC}" type="slidenum">
              <a:rPr lang="en-US" smtClean="0"/>
              <a:t>42</a:t>
            </a:fld>
            <a:endParaRPr lang="en-US"/>
          </a:p>
        </p:txBody>
      </p:sp>
    </p:spTree>
    <p:extLst>
      <p:ext uri="{BB962C8B-B14F-4D97-AF65-F5344CB8AC3E}">
        <p14:creationId xmlns:p14="http://schemas.microsoft.com/office/powerpoint/2010/main" val="7595936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0100" lvl="1" indent="-342900" defTabSz="914400">
              <a:lnSpc>
                <a:spcPct val="90000"/>
              </a:lnSpc>
              <a:spcBef>
                <a:spcPts val="500"/>
              </a:spcBef>
              <a:buFont typeface="Wingdings" panose="05000000000000000000" pitchFamily="2" charset="2"/>
              <a:buChar char="§"/>
            </a:pPr>
            <a:r>
              <a:rPr lang="en-US" sz="1200" dirty="0">
                <a:solidFill>
                  <a:prstClr val="black"/>
                </a:solidFill>
                <a:cs typeface="+mn-cs"/>
              </a:rPr>
              <a:t>Screen all patients for IPV</a:t>
            </a:r>
          </a:p>
          <a:p>
            <a:pPr marL="800100" lvl="1" indent="-342900" defTabSz="914400">
              <a:lnSpc>
                <a:spcPct val="90000"/>
              </a:lnSpc>
              <a:spcBef>
                <a:spcPts val="500"/>
              </a:spcBef>
              <a:buFont typeface="Wingdings" panose="05000000000000000000" pitchFamily="2" charset="2"/>
              <a:buChar char="§"/>
            </a:pPr>
            <a:r>
              <a:rPr lang="en-US" sz="1200" dirty="0">
                <a:solidFill>
                  <a:prstClr val="black"/>
                </a:solidFill>
                <a:cs typeface="+mn-cs"/>
              </a:rPr>
              <a:t>Listen non-judgmentally. </a:t>
            </a:r>
          </a:p>
          <a:p>
            <a:pPr marL="800100" lvl="1" indent="-342900" defTabSz="914400">
              <a:lnSpc>
                <a:spcPct val="90000"/>
              </a:lnSpc>
              <a:spcBef>
                <a:spcPts val="500"/>
              </a:spcBef>
              <a:buFont typeface="Wingdings" panose="05000000000000000000" pitchFamily="2" charset="2"/>
              <a:buChar char="§"/>
            </a:pPr>
            <a:r>
              <a:rPr lang="en-US" sz="1200" dirty="0">
                <a:solidFill>
                  <a:prstClr val="black"/>
                </a:solidFill>
                <a:cs typeface="+mn-cs"/>
              </a:rPr>
              <a:t>Be kind and caring.</a:t>
            </a:r>
          </a:p>
          <a:p>
            <a:pPr marL="800100" lvl="1" indent="-342900" defTabSz="914400">
              <a:lnSpc>
                <a:spcPct val="90000"/>
              </a:lnSpc>
              <a:spcBef>
                <a:spcPts val="500"/>
              </a:spcBef>
              <a:buFont typeface="Wingdings" panose="05000000000000000000" pitchFamily="2" charset="2"/>
              <a:buChar char="§"/>
            </a:pPr>
            <a:r>
              <a:rPr lang="en-US" sz="1200" dirty="0">
                <a:solidFill>
                  <a:prstClr val="black"/>
                </a:solidFill>
                <a:cs typeface="+mn-cs"/>
              </a:rPr>
              <a:t>Try your best to assist patients in realizing the dangers of staying in a situation where there is IPV.</a:t>
            </a:r>
          </a:p>
          <a:p>
            <a:pPr marL="800100" lvl="1" indent="-342900" defTabSz="914400">
              <a:lnSpc>
                <a:spcPct val="90000"/>
              </a:lnSpc>
              <a:spcBef>
                <a:spcPts val="500"/>
              </a:spcBef>
              <a:buFont typeface="Wingdings" panose="05000000000000000000" pitchFamily="2" charset="2"/>
              <a:buChar char="§"/>
            </a:pPr>
            <a:r>
              <a:rPr lang="en-US" sz="1200" dirty="0">
                <a:solidFill>
                  <a:prstClr val="black"/>
                </a:solidFill>
                <a:cs typeface="+mn-cs"/>
              </a:rPr>
              <a:t>Encourage patients to seek assistance from counselors and law enforcement, and to develop a safety plan.</a:t>
            </a:r>
          </a:p>
          <a:p>
            <a:pPr marL="800100" lvl="1" indent="-342900" defTabSz="914400">
              <a:lnSpc>
                <a:spcPct val="90000"/>
              </a:lnSpc>
              <a:spcBef>
                <a:spcPts val="500"/>
              </a:spcBef>
              <a:buFont typeface="Wingdings" panose="05000000000000000000" pitchFamily="2" charset="2"/>
              <a:buChar char="§"/>
            </a:pPr>
            <a:r>
              <a:rPr lang="en-US" sz="1200" dirty="0">
                <a:solidFill>
                  <a:prstClr val="black"/>
                </a:solidFill>
                <a:cs typeface="+mn-cs"/>
              </a:rPr>
              <a:t>Provide resources for patients whether or not they are ready to leave the situation. </a:t>
            </a:r>
          </a:p>
          <a:p>
            <a:pPr marL="800100" lvl="1" indent="-342900" defTabSz="914400">
              <a:lnSpc>
                <a:spcPct val="90000"/>
              </a:lnSpc>
              <a:spcBef>
                <a:spcPts val="500"/>
              </a:spcBef>
              <a:buFont typeface="Wingdings" panose="05000000000000000000" pitchFamily="2" charset="2"/>
              <a:buChar char="§"/>
            </a:pPr>
            <a:r>
              <a:rPr lang="en-US" sz="1200" dirty="0">
                <a:solidFill>
                  <a:prstClr val="black"/>
                </a:solidFill>
                <a:cs typeface="+mn-cs"/>
              </a:rPr>
              <a:t>Report evidence of abuse to appropriate law enforcement authorities.</a:t>
            </a:r>
          </a:p>
          <a:p>
            <a:pPr marL="800100" lvl="1" indent="-342900" defTabSz="914400">
              <a:lnSpc>
                <a:spcPct val="90000"/>
              </a:lnSpc>
              <a:spcBef>
                <a:spcPts val="500"/>
              </a:spcBef>
              <a:buFont typeface="Wingdings" panose="05000000000000000000" pitchFamily="2" charset="2"/>
              <a:buChar char="§"/>
            </a:pPr>
            <a:r>
              <a:rPr lang="en-US" sz="1200" dirty="0">
                <a:solidFill>
                  <a:prstClr val="black"/>
                </a:solidFill>
                <a:cs typeface="+mn-cs"/>
              </a:rPr>
              <a:t>Document, document, document!</a:t>
            </a:r>
          </a:p>
          <a:p>
            <a:endParaRPr lang="en-US" dirty="0"/>
          </a:p>
        </p:txBody>
      </p:sp>
      <p:sp>
        <p:nvSpPr>
          <p:cNvPr id="4" name="Slide Number Placeholder 3"/>
          <p:cNvSpPr>
            <a:spLocks noGrp="1"/>
          </p:cNvSpPr>
          <p:nvPr>
            <p:ph type="sldNum" sz="quarter" idx="5"/>
          </p:nvPr>
        </p:nvSpPr>
        <p:spPr/>
        <p:txBody>
          <a:bodyPr/>
          <a:lstStyle/>
          <a:p>
            <a:fld id="{F12A84B2-BD19-49A1-B5D7-88EE49EBEFCC}" type="slidenum">
              <a:rPr lang="en-US" smtClean="0"/>
              <a:t>46</a:t>
            </a:fld>
            <a:endParaRPr lang="en-US"/>
          </a:p>
        </p:txBody>
      </p:sp>
    </p:spTree>
    <p:extLst>
      <p:ext uri="{BB962C8B-B14F-4D97-AF65-F5344CB8AC3E}">
        <p14:creationId xmlns:p14="http://schemas.microsoft.com/office/powerpoint/2010/main" val="14277078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47</a:t>
            </a:fld>
            <a:endParaRPr lang="en-US"/>
          </a:p>
        </p:txBody>
      </p:sp>
    </p:spTree>
    <p:extLst>
      <p:ext uri="{BB962C8B-B14F-4D97-AF65-F5344CB8AC3E}">
        <p14:creationId xmlns:p14="http://schemas.microsoft.com/office/powerpoint/2010/main" val="3811681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Please add presenter disclosures here if any exist.</a:t>
            </a:r>
          </a:p>
        </p:txBody>
      </p:sp>
      <p:sp>
        <p:nvSpPr>
          <p:cNvPr id="4" name="Slide Number Placeholder 3"/>
          <p:cNvSpPr>
            <a:spLocks noGrp="1"/>
          </p:cNvSpPr>
          <p:nvPr>
            <p:ph type="sldNum" sz="quarter" idx="10"/>
          </p:nvPr>
        </p:nvSpPr>
        <p:spPr/>
        <p:txBody>
          <a:bodyPr/>
          <a:lstStyle/>
          <a:p>
            <a:fld id="{F264BA1E-6AC7-4534-AA62-D6AA5C834DC4}" type="slidenum">
              <a:rPr lang="en-US" smtClean="0"/>
              <a:t>2</a:t>
            </a:fld>
            <a:endParaRPr lang="en-US" dirty="0"/>
          </a:p>
        </p:txBody>
      </p:sp>
    </p:spTree>
    <p:extLst>
      <p:ext uri="{BB962C8B-B14F-4D97-AF65-F5344CB8AC3E}">
        <p14:creationId xmlns:p14="http://schemas.microsoft.com/office/powerpoint/2010/main" val="39185709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https://www.gettingtozerosf.org/</a:t>
            </a:r>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48</a:t>
            </a:fld>
            <a:endParaRPr lang="en-US" dirty="0"/>
          </a:p>
        </p:txBody>
      </p:sp>
    </p:spTree>
    <p:extLst>
      <p:ext uri="{BB962C8B-B14F-4D97-AF65-F5344CB8AC3E}">
        <p14:creationId xmlns:p14="http://schemas.microsoft.com/office/powerpoint/2010/main" val="38319887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49</a:t>
            </a:fld>
            <a:endParaRPr lang="en-US"/>
          </a:p>
        </p:txBody>
      </p:sp>
    </p:spTree>
    <p:extLst>
      <p:ext uri="{BB962C8B-B14F-4D97-AF65-F5344CB8AC3E}">
        <p14:creationId xmlns:p14="http://schemas.microsoft.com/office/powerpoint/2010/main" val="12847809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IDEA Platform: Infectious Diseases Education &amp; Assessment. https://idea.medicine.uw.edu/</a:t>
            </a:r>
          </a:p>
          <a:p>
            <a:r>
              <a:rPr lang="en-US" sz="1000" dirty="0"/>
              <a:t>AETC National HIV Curriculum: 6 core modules for self study; regularly updated; CME, CNE</a:t>
            </a:r>
          </a:p>
          <a:p>
            <a:r>
              <a:rPr lang="en-US" sz="1000" dirty="0"/>
              <a:t>Hepatitis C Online Curriculum: https://www.hepatitisc.uw.edu/</a:t>
            </a:r>
          </a:p>
          <a:p>
            <a:r>
              <a:rPr lang="en-US" sz="1000" dirty="0"/>
              <a:t>Hepatitis B Online Curriculum: https://www.hepatitisb.uw.edu/</a:t>
            </a:r>
          </a:p>
          <a:p>
            <a:r>
              <a:rPr lang="en-US" sz="1000" dirty="0"/>
              <a:t>National STD Curriculum: https://www.std.uw.edu/</a:t>
            </a:r>
          </a:p>
          <a:p>
            <a:endParaRPr lang="en-US" sz="1000" dirty="0"/>
          </a:p>
          <a:p>
            <a:pPr defTabSz="912937">
              <a:defRPr/>
            </a:pPr>
            <a:endParaRPr lang="en-US" dirty="0"/>
          </a:p>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56</a:t>
            </a:fld>
            <a:endParaRPr lang="en-US" dirty="0"/>
          </a:p>
        </p:txBody>
      </p:sp>
    </p:spTree>
    <p:extLst>
      <p:ext uri="{BB962C8B-B14F-4D97-AF65-F5344CB8AC3E}">
        <p14:creationId xmlns:p14="http://schemas.microsoft.com/office/powerpoint/2010/main" val="2532559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rgbClr val="FF0000"/>
                </a:solidFill>
                <a:effectLst/>
                <a:latin typeface="+mn-lt"/>
                <a:ea typeface="+mn-ea"/>
                <a:cs typeface="+mn-cs"/>
              </a:rPr>
              <a:t>NOTE</a:t>
            </a:r>
            <a:r>
              <a:rPr lang="en-US" sz="1200" i="1" kern="1200" dirty="0">
                <a:solidFill>
                  <a:schemeClr val="tx1"/>
                </a:solidFill>
                <a:effectLst/>
                <a:latin typeface="+mn-lt"/>
                <a:ea typeface="+mn-ea"/>
                <a:cs typeface="+mn-cs"/>
              </a:rPr>
              <a:t>: THIS SLIDE </a:t>
            </a:r>
            <a:r>
              <a:rPr lang="en-US" sz="1200" b="1" i="1" kern="1200" dirty="0">
                <a:solidFill>
                  <a:schemeClr val="tx1"/>
                </a:solidFill>
                <a:effectLst/>
                <a:latin typeface="+mn-lt"/>
                <a:ea typeface="+mn-ea"/>
                <a:cs typeface="+mn-cs"/>
              </a:rPr>
              <a:t>MUST BE INCLUDED IF TRADE AND/OR BRAND NAMES FOR MEDICATIONS ARE USED </a:t>
            </a:r>
            <a:r>
              <a:rPr lang="en-US" sz="1200" i="1" kern="1200" dirty="0">
                <a:solidFill>
                  <a:schemeClr val="tx1"/>
                </a:solidFill>
                <a:effectLst/>
                <a:latin typeface="+mn-lt"/>
                <a:ea typeface="+mn-ea"/>
                <a:cs typeface="+mn-cs"/>
              </a:rPr>
              <a:t>IN THE PRESENTATION.</a:t>
            </a:r>
          </a:p>
          <a:p>
            <a:r>
              <a:rPr lang="en-US" sz="1200" b="1" i="1" kern="1200" dirty="0">
                <a:solidFill>
                  <a:schemeClr val="tx1"/>
                </a:solidFill>
                <a:effectLst/>
                <a:latin typeface="+mn-lt"/>
                <a:ea typeface="+mn-ea"/>
                <a:cs typeface="+mn-cs"/>
              </a:rPr>
              <a:t>IT MAY BE DELETED IF THERE IS NO REFERENCE TO TRADE NAMES, </a:t>
            </a:r>
            <a:r>
              <a:rPr lang="en-US" sz="1200" i="1" kern="1200" dirty="0">
                <a:solidFill>
                  <a:schemeClr val="tx1"/>
                </a:solidFill>
                <a:effectLst/>
                <a:latin typeface="+mn-lt"/>
                <a:ea typeface="+mn-ea"/>
                <a:cs typeface="+mn-cs"/>
              </a:rPr>
              <a:t>INCLUDING PRESENTATIONS IN WHICH ONLY GENERIC MEDICATION NAMES ARE MENTIONED. </a:t>
            </a:r>
          </a:p>
          <a:p>
            <a:r>
              <a:rPr lang="en-US" sz="1200" b="1" i="1" kern="1200" dirty="0">
                <a:solidFill>
                  <a:schemeClr val="tx1"/>
                </a:solidFill>
                <a:effectLst/>
                <a:latin typeface="+mn-lt"/>
                <a:ea typeface="+mn-ea"/>
                <a:cs typeface="+mn-cs"/>
              </a:rPr>
              <a:t>TRADE NAMES MUST BE PUT IN PARENTHESES AFTER THE GENERIC NAME THE FIRST TIME IT IS MENTIONED</a:t>
            </a:r>
            <a:r>
              <a:rPr lang="en-US" sz="1200" i="1" kern="1200" dirty="0">
                <a:solidFill>
                  <a:schemeClr val="tx1"/>
                </a:solidFill>
                <a:effectLst/>
                <a:latin typeface="+mn-lt"/>
                <a:ea typeface="+mn-ea"/>
                <a:cs typeface="+mn-cs"/>
              </a:rPr>
              <a:t> - E.G., FLUOXETINE (PROZAC). </a:t>
            </a:r>
            <a:r>
              <a:rPr lang="en-US" sz="1200" b="1" i="1" kern="1200" dirty="0">
                <a:solidFill>
                  <a:schemeClr val="tx1"/>
                </a:solidFill>
                <a:effectLst/>
                <a:latin typeface="+mn-lt"/>
                <a:ea typeface="+mn-ea"/>
                <a:cs typeface="+mn-cs"/>
              </a:rPr>
              <a:t>TRADE NAMES SHOULD ONLY BE MENTIONED FOR THE INITIAL REFERENCE AND THE GENERIC NAME ONLY SHOULD BE USED AFTER THAT. </a:t>
            </a:r>
            <a:r>
              <a:rPr lang="en-US" sz="1200" i="1" kern="1200" dirty="0">
                <a:solidFill>
                  <a:schemeClr val="tx1"/>
                </a:solidFill>
                <a:effectLst/>
                <a:latin typeface="+mn-lt"/>
                <a:ea typeface="+mn-ea"/>
                <a:cs typeface="+mn-cs"/>
              </a:rPr>
              <a:t>THIS APPLIES EQUALLY TO ALL MEDICATIONS OR PRODUCTS MENTIONED IN THIS PRESENTATION.</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4BA1E-6AC7-4534-AA62-D6AA5C834D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8928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81818"/>
                </a:solidFill>
                <a:effectLst/>
                <a:latin typeface="arial" panose="020B0604020202020204" pitchFamily="34" charset="0"/>
              </a:rPr>
              <a:t>SCAETC is HRSA-funded and needs to submit demographic information for all participants in our trainings. </a:t>
            </a:r>
          </a:p>
          <a:p>
            <a:r>
              <a:rPr lang="en-US" b="0" i="0" dirty="0">
                <a:solidFill>
                  <a:srgbClr val="181818"/>
                </a:solidFill>
                <a:effectLst/>
                <a:latin typeface="arial" panose="020B0604020202020204" pitchFamily="34" charset="0"/>
              </a:rPr>
              <a:t>Once it has been filled out once, it will cover you for all AETC trainings and will not need to be filled out again for a year.</a:t>
            </a:r>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5</a:t>
            </a:fld>
            <a:endParaRPr lang="en-US"/>
          </a:p>
        </p:txBody>
      </p:sp>
    </p:spTree>
    <p:extLst>
      <p:ext uri="{BB962C8B-B14F-4D97-AF65-F5344CB8AC3E}">
        <p14:creationId xmlns:p14="http://schemas.microsoft.com/office/powerpoint/2010/main" val="1883390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6</a:t>
            </a:fld>
            <a:endParaRPr lang="en-US" dirty="0"/>
          </a:p>
        </p:txBody>
      </p:sp>
    </p:spTree>
    <p:extLst>
      <p:ext uri="{BB962C8B-B14F-4D97-AF65-F5344CB8AC3E}">
        <p14:creationId xmlns:p14="http://schemas.microsoft.com/office/powerpoint/2010/main" val="100133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IPE collaborative, as referenced above</a:t>
            </a:r>
          </a:p>
        </p:txBody>
      </p:sp>
      <p:sp>
        <p:nvSpPr>
          <p:cNvPr id="4" name="Slide Number Placeholder 3"/>
          <p:cNvSpPr>
            <a:spLocks noGrp="1"/>
          </p:cNvSpPr>
          <p:nvPr>
            <p:ph type="sldNum" sz="quarter" idx="5"/>
          </p:nvPr>
        </p:nvSpPr>
        <p:spPr/>
        <p:txBody>
          <a:bodyPr/>
          <a:lstStyle/>
          <a:p>
            <a:fld id="{F12A84B2-BD19-49A1-B5D7-88EE49EBEFCC}" type="slidenum">
              <a:rPr lang="en-US" smtClean="0"/>
              <a:t>8</a:t>
            </a:fld>
            <a:endParaRPr lang="en-US"/>
          </a:p>
        </p:txBody>
      </p:sp>
    </p:spTree>
    <p:extLst>
      <p:ext uri="{BB962C8B-B14F-4D97-AF65-F5344CB8AC3E}">
        <p14:creationId xmlns:p14="http://schemas.microsoft.com/office/powerpoint/2010/main" val="538256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Without People First Language: </a:t>
            </a:r>
          </a:p>
          <a:p>
            <a:r>
              <a:rPr lang="en-US" sz="1200" b="0" i="0" u="none" strike="noStrike" kern="1200" baseline="0" dirty="0">
                <a:solidFill>
                  <a:schemeClr val="tx1"/>
                </a:solidFill>
                <a:latin typeface="+mn-lt"/>
                <a:ea typeface="+mn-ea"/>
                <a:cs typeface="+mn-cs"/>
              </a:rPr>
              <a:t>People are described by labels or medical diagnoses which devalues and disrespects them as individuals.</a:t>
            </a:r>
          </a:p>
          <a:p>
            <a:r>
              <a:rPr lang="en-US" sz="1200" b="0" i="0" u="none" strike="noStrike" kern="1200" baseline="0" dirty="0">
                <a:solidFill>
                  <a:schemeClr val="tx1"/>
                </a:solidFill>
                <a:latin typeface="+mn-lt"/>
                <a:ea typeface="+mn-ea"/>
                <a:cs typeface="+mn-cs"/>
              </a:rPr>
              <a:t>–You never hear “cancerous people” or “I am cancer positive”</a:t>
            </a:r>
          </a:p>
          <a:p>
            <a:r>
              <a:rPr lang="en-US" sz="1200" b="0" i="0" u="none" strike="noStrike" kern="1200" baseline="0" dirty="0">
                <a:solidFill>
                  <a:schemeClr val="tx1"/>
                </a:solidFill>
                <a:latin typeface="+mn-lt"/>
                <a:ea typeface="+mn-ea"/>
                <a:cs typeface="+mn-cs"/>
              </a:rPr>
              <a:t>–But you often hear “HIV-infected woman”</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Preferred Phrase: “woman living with HIV;” refers to person first, before mentioning their health condition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4BA1E-6AC7-4534-AA62-D6AA5C834D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74415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 = emergency room</a:t>
            </a:r>
          </a:p>
          <a:p>
            <a:r>
              <a:rPr lang="en-US" dirty="0"/>
              <a:t>Aleve  (naproxen), Advil (ibuprofen) = nonsteroidal anti-inflammatory drugs (NSAIDs)</a:t>
            </a:r>
          </a:p>
        </p:txBody>
      </p:sp>
      <p:sp>
        <p:nvSpPr>
          <p:cNvPr id="4" name="Slide Number Placeholder 3"/>
          <p:cNvSpPr>
            <a:spLocks noGrp="1"/>
          </p:cNvSpPr>
          <p:nvPr>
            <p:ph type="sldNum" sz="quarter" idx="5"/>
          </p:nvPr>
        </p:nvSpPr>
        <p:spPr/>
        <p:txBody>
          <a:bodyPr/>
          <a:lstStyle/>
          <a:p>
            <a:fld id="{F12A84B2-BD19-49A1-B5D7-88EE49EBEFCC}" type="slidenum">
              <a:rPr lang="en-US" smtClean="0"/>
              <a:t>15</a:t>
            </a:fld>
            <a:endParaRPr lang="en-US"/>
          </a:p>
        </p:txBody>
      </p:sp>
    </p:spTree>
    <p:extLst>
      <p:ext uri="{BB962C8B-B14F-4D97-AF65-F5344CB8AC3E}">
        <p14:creationId xmlns:p14="http://schemas.microsoft.com/office/powerpoint/2010/main" val="4191887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000000"/>
                </a:solidFill>
                <a:effectLst/>
                <a:latin typeface="Source Sans Pro" panose="020B0503030403020204" pitchFamily="34" charset="0"/>
              </a:rPr>
              <a:t>Health care providers should discuss </a:t>
            </a:r>
            <a:r>
              <a:rPr lang="en-US" b="0" i="0" dirty="0" err="1">
                <a:solidFill>
                  <a:srgbClr val="000000"/>
                </a:solidFill>
                <a:effectLst/>
                <a:latin typeface="Source Sans Pro" panose="020B0503030403020204" pitchFamily="34" charset="0"/>
              </a:rPr>
              <a:t>PrEP</a:t>
            </a:r>
            <a:r>
              <a:rPr lang="en-US" b="0" i="0" dirty="0">
                <a:solidFill>
                  <a:srgbClr val="000000"/>
                </a:solidFill>
                <a:effectLst/>
                <a:latin typeface="Source Sans Pro" panose="020B0503030403020204" pitchFamily="34" charset="0"/>
              </a:rPr>
              <a:t> with all sexually active people without HIV, including individuals who are trying to conceive, pregnant, postpartum, or breastfeeding, to prevent HIV acquisition </a:t>
            </a:r>
            <a:r>
              <a:rPr lang="en-US" b="1" i="0" dirty="0">
                <a:solidFill>
                  <a:srgbClr val="000000"/>
                </a:solidFill>
                <a:effectLst/>
                <a:latin typeface="Source Sans Pro" panose="020B0503030403020204" pitchFamily="34" charset="0"/>
              </a:rPr>
              <a:t>(AII)</a:t>
            </a:r>
            <a:r>
              <a:rPr lang="en-US" b="0" i="0" dirty="0">
                <a:solidFill>
                  <a:srgbClr val="000000"/>
                </a:solidFill>
                <a:effectLst/>
                <a:latin typeface="Source Sans Pro" panose="020B0503030403020204" pitchFamily="34" charset="0"/>
              </a:rPr>
              <a:t>; counseling should include the benefits of </a:t>
            </a:r>
            <a:r>
              <a:rPr lang="en-US" b="0" i="0" dirty="0" err="1">
                <a:solidFill>
                  <a:srgbClr val="000000"/>
                </a:solidFill>
                <a:effectLst/>
                <a:latin typeface="Source Sans Pro" panose="020B0503030403020204" pitchFamily="34" charset="0"/>
              </a:rPr>
              <a:t>PrEP</a:t>
            </a:r>
            <a:r>
              <a:rPr lang="en-US" b="0" i="0" dirty="0">
                <a:solidFill>
                  <a:srgbClr val="000000"/>
                </a:solidFill>
                <a:effectLst/>
                <a:latin typeface="Source Sans Pro" panose="020B0503030403020204" pitchFamily="34" charset="0"/>
              </a:rPr>
              <a:t> to prevent HIV acquisition and perinatal transmission </a:t>
            </a:r>
            <a:r>
              <a:rPr lang="en-US" b="1" i="0" dirty="0">
                <a:solidFill>
                  <a:srgbClr val="000000"/>
                </a:solidFill>
                <a:effectLst/>
                <a:latin typeface="Source Sans Pro" panose="020B0503030403020204" pitchFamily="34" charset="0"/>
              </a:rPr>
              <a:t>(AI) </a:t>
            </a:r>
            <a:r>
              <a:rPr lang="en-US" b="0" i="0" dirty="0">
                <a:solidFill>
                  <a:srgbClr val="000000"/>
                </a:solidFill>
                <a:effectLst/>
                <a:latin typeface="Source Sans Pro" panose="020B0503030403020204" pitchFamily="34" charset="0"/>
              </a:rPr>
              <a:t>and potential adverse effects of </a:t>
            </a:r>
            <a:r>
              <a:rPr lang="en-US" b="0" i="0" dirty="0" err="1">
                <a:solidFill>
                  <a:srgbClr val="000000"/>
                </a:solidFill>
                <a:effectLst/>
                <a:latin typeface="Source Sans Pro" panose="020B0503030403020204" pitchFamily="34" charset="0"/>
              </a:rPr>
              <a:t>PrEP</a:t>
            </a:r>
            <a:r>
              <a:rPr lang="en-US" b="0" i="0" dirty="0">
                <a:solidFill>
                  <a:srgbClr val="000000"/>
                </a:solidFill>
                <a:effectLst/>
                <a:latin typeface="Source Sans Pro" panose="020B0503030403020204" pitchFamily="34" charset="0"/>
              </a:rPr>
              <a:t> during periconception, pregnancy, postpartum, and breastfeeding periods </a:t>
            </a:r>
            <a:r>
              <a:rPr lang="en-US" b="1" i="0" dirty="0">
                <a:solidFill>
                  <a:srgbClr val="000000"/>
                </a:solidFill>
                <a:effectLst/>
                <a:latin typeface="Source Sans Pro" panose="020B0503030403020204" pitchFamily="34" charset="0"/>
              </a:rPr>
              <a:t>(AII)</a:t>
            </a:r>
            <a:r>
              <a:rPr lang="en-US" b="0" i="0" dirty="0">
                <a:solidFill>
                  <a:srgbClr val="000000"/>
                </a:solidFill>
                <a:effectLst/>
                <a:latin typeface="Source Sans Pro" panose="020B0503030403020204" pitchFamily="34" charset="0"/>
              </a:rPr>
              <a:t>. Health care providers should offer </a:t>
            </a:r>
            <a:r>
              <a:rPr lang="en-US" b="0" i="0" dirty="0" err="1">
                <a:solidFill>
                  <a:srgbClr val="000000"/>
                </a:solidFill>
                <a:effectLst/>
                <a:latin typeface="Source Sans Pro" panose="020B0503030403020204" pitchFamily="34" charset="0"/>
              </a:rPr>
              <a:t>PrEP</a:t>
            </a:r>
            <a:r>
              <a:rPr lang="en-US" b="0" i="0" dirty="0">
                <a:solidFill>
                  <a:srgbClr val="000000"/>
                </a:solidFill>
                <a:effectLst/>
                <a:latin typeface="Source Sans Pro" panose="020B0503030403020204" pitchFamily="34" charset="0"/>
              </a:rPr>
              <a:t> to those who desire </a:t>
            </a:r>
            <a:r>
              <a:rPr lang="en-US" b="0" i="0" dirty="0" err="1">
                <a:solidFill>
                  <a:srgbClr val="000000"/>
                </a:solidFill>
                <a:effectLst/>
                <a:latin typeface="Source Sans Pro" panose="020B0503030403020204" pitchFamily="34" charset="0"/>
              </a:rPr>
              <a:t>PrEP</a:t>
            </a:r>
            <a:r>
              <a:rPr lang="en-US" b="0" i="0" dirty="0">
                <a:solidFill>
                  <a:srgbClr val="000000"/>
                </a:solidFill>
                <a:effectLst/>
                <a:latin typeface="Source Sans Pro" panose="020B0503030403020204" pitchFamily="34" charset="0"/>
              </a:rPr>
              <a:t> or have specific indications for </a:t>
            </a:r>
            <a:r>
              <a:rPr lang="en-US" b="0" i="0" dirty="0" err="1">
                <a:solidFill>
                  <a:srgbClr val="000000"/>
                </a:solidFill>
                <a:effectLst/>
                <a:latin typeface="Source Sans Pro" panose="020B0503030403020204" pitchFamily="34" charset="0"/>
              </a:rPr>
              <a:t>PrEP</a:t>
            </a:r>
            <a:r>
              <a:rPr lang="en-US" b="0" i="0" dirty="0">
                <a:solidFill>
                  <a:srgbClr val="000000"/>
                </a:solidFill>
                <a:effectLst/>
                <a:latin typeface="Source Sans Pro" panose="020B0503030403020204" pitchFamily="34" charset="0"/>
              </a:rPr>
              <a:t> </a:t>
            </a:r>
            <a:r>
              <a:rPr lang="en-US" b="1" i="0" dirty="0">
                <a:solidFill>
                  <a:srgbClr val="000000"/>
                </a:solidFill>
                <a:effectLst/>
                <a:latin typeface="Source Sans Pro" panose="020B0503030403020204" pitchFamily="34" charset="0"/>
              </a:rPr>
              <a:t>(AII)</a:t>
            </a:r>
            <a:r>
              <a:rPr lang="en-US" b="0" i="0" dirty="0">
                <a:solidFill>
                  <a:srgbClr val="000000"/>
                </a:solidFill>
                <a:effectLst/>
                <a:latin typeface="Source Sans Pro" panose="020B0503030403020204" pitchFamily="34" charset="0"/>
              </a:rPr>
              <a:t>.</a:t>
            </a:r>
          </a:p>
          <a:p>
            <a:pPr algn="l">
              <a:buFont typeface="Arial" panose="020B0604020202020204" pitchFamily="34" charset="0"/>
              <a:buChar char="•"/>
            </a:pPr>
            <a:r>
              <a:rPr lang="en-US" b="0" i="0" dirty="0">
                <a:solidFill>
                  <a:srgbClr val="000000"/>
                </a:solidFill>
                <a:effectLst/>
                <a:latin typeface="Source Sans Pro" panose="020B0503030403020204" pitchFamily="34" charset="0"/>
              </a:rPr>
              <a:t>The preferred </a:t>
            </a:r>
            <a:r>
              <a:rPr lang="en-US" b="0" i="0" dirty="0" err="1">
                <a:solidFill>
                  <a:srgbClr val="000000"/>
                </a:solidFill>
                <a:effectLst/>
                <a:latin typeface="Source Sans Pro" panose="020B0503030403020204" pitchFamily="34" charset="0"/>
              </a:rPr>
              <a:t>PrEP</a:t>
            </a:r>
            <a:r>
              <a:rPr lang="en-US" b="0" i="0" dirty="0">
                <a:solidFill>
                  <a:srgbClr val="000000"/>
                </a:solidFill>
                <a:effectLst/>
                <a:latin typeface="Source Sans Pro" panose="020B0503030403020204" pitchFamily="34" charset="0"/>
              </a:rPr>
              <a:t> option for HIV prevention in people who have </a:t>
            </a:r>
            <a:r>
              <a:rPr lang="en-US" b="1" i="0" dirty="0">
                <a:solidFill>
                  <a:srgbClr val="000000"/>
                </a:solidFill>
                <a:effectLst/>
                <a:latin typeface="Source Sans Pro" panose="020B0503030403020204" pitchFamily="34" charset="0"/>
              </a:rPr>
              <a:t>receptive vaginal sex </a:t>
            </a:r>
            <a:r>
              <a:rPr lang="en-US" b="0" i="0" dirty="0">
                <a:solidFill>
                  <a:srgbClr val="000000"/>
                </a:solidFill>
                <a:effectLst/>
                <a:latin typeface="Source Sans Pro" panose="020B0503030403020204" pitchFamily="34" charset="0"/>
              </a:rPr>
              <a:t>during pregnancy and breastfeeding is tenofovir disoproxil fumarate/emtricitabine (TDF/FTC) </a:t>
            </a:r>
            <a:r>
              <a:rPr lang="en-US" b="1" i="0" dirty="0">
                <a:solidFill>
                  <a:srgbClr val="000000"/>
                </a:solidFill>
                <a:effectLst/>
                <a:latin typeface="Source Sans Pro" panose="020B0503030403020204" pitchFamily="34" charset="0"/>
              </a:rPr>
              <a:t>(AII)</a:t>
            </a:r>
            <a:r>
              <a:rPr lang="en-US" b="0" i="0" dirty="0">
                <a:solidFill>
                  <a:srgbClr val="000000"/>
                </a:solidFill>
                <a:effectLst/>
                <a:latin typeface="Source Sans Pro" panose="020B0503030403020204" pitchFamily="34" charset="0"/>
              </a:rPr>
              <a:t>. TDF/FTC is currently the only U.S. Food and Drug Administration (FDA)–approved </a:t>
            </a:r>
            <a:r>
              <a:rPr lang="en-US" b="0" i="0" dirty="0" err="1">
                <a:solidFill>
                  <a:srgbClr val="000000"/>
                </a:solidFill>
                <a:effectLst/>
                <a:latin typeface="Source Sans Pro" panose="020B0503030403020204" pitchFamily="34" charset="0"/>
              </a:rPr>
              <a:t>PrEP</a:t>
            </a:r>
            <a:r>
              <a:rPr lang="en-US" b="0" i="0" dirty="0">
                <a:solidFill>
                  <a:srgbClr val="000000"/>
                </a:solidFill>
                <a:effectLst/>
                <a:latin typeface="Source Sans Pro" panose="020B0503030403020204" pitchFamily="34" charset="0"/>
              </a:rPr>
              <a:t> option with known safety and efficacy data during pregnancy and breastfeeding. People who become pregnant while using TDF/FTC as </a:t>
            </a:r>
            <a:r>
              <a:rPr lang="en-US" b="0" i="0" dirty="0" err="1">
                <a:solidFill>
                  <a:srgbClr val="000000"/>
                </a:solidFill>
                <a:effectLst/>
                <a:latin typeface="Source Sans Pro" panose="020B0503030403020204" pitchFamily="34" charset="0"/>
              </a:rPr>
              <a:t>PrEP</a:t>
            </a:r>
            <a:r>
              <a:rPr lang="en-US" b="0" i="0" dirty="0">
                <a:solidFill>
                  <a:srgbClr val="000000"/>
                </a:solidFill>
                <a:effectLst/>
                <a:latin typeface="Source Sans Pro" panose="020B0503030403020204" pitchFamily="34" charset="0"/>
              </a:rPr>
              <a:t> can continue </a:t>
            </a:r>
            <a:r>
              <a:rPr lang="en-US" b="0" i="0" dirty="0" err="1">
                <a:solidFill>
                  <a:srgbClr val="000000"/>
                </a:solidFill>
                <a:effectLst/>
                <a:latin typeface="Source Sans Pro" panose="020B0503030403020204" pitchFamily="34" charset="0"/>
              </a:rPr>
              <a:t>PrEP</a:t>
            </a:r>
            <a:r>
              <a:rPr lang="en-US" b="0" i="0" dirty="0">
                <a:solidFill>
                  <a:srgbClr val="000000"/>
                </a:solidFill>
                <a:effectLst/>
                <a:latin typeface="Source Sans Pro" panose="020B0503030403020204" pitchFamily="34" charset="0"/>
              </a:rPr>
              <a:t> throughout pregnancy and breastfeeding. Risk for HIV acquisition should be reassessed, and people should be counseled regarding the benefits and risks of </a:t>
            </a:r>
            <a:r>
              <a:rPr lang="en-US" b="0" i="0" dirty="0" err="1">
                <a:solidFill>
                  <a:srgbClr val="000000"/>
                </a:solidFill>
                <a:effectLst/>
                <a:latin typeface="Source Sans Pro" panose="020B0503030403020204" pitchFamily="34" charset="0"/>
              </a:rPr>
              <a:t>PrEP</a:t>
            </a:r>
            <a:r>
              <a:rPr lang="en-US" b="0" i="0" dirty="0">
                <a:solidFill>
                  <a:srgbClr val="000000"/>
                </a:solidFill>
                <a:effectLst/>
                <a:latin typeface="Source Sans Pro" panose="020B0503030403020204" pitchFamily="34" charset="0"/>
              </a:rPr>
              <a:t> use in pregnancy and during breastfeeding </a:t>
            </a:r>
            <a:r>
              <a:rPr lang="en-US" b="1" i="0" dirty="0">
                <a:solidFill>
                  <a:srgbClr val="000000"/>
                </a:solidFill>
                <a:effectLst/>
                <a:latin typeface="Source Sans Pro" panose="020B0503030403020204" pitchFamily="34" charset="0"/>
              </a:rPr>
              <a:t>(AII)</a:t>
            </a:r>
            <a:r>
              <a:rPr lang="en-US" b="0" i="0" dirty="0">
                <a:solidFill>
                  <a:srgbClr val="000000"/>
                </a:solidFill>
                <a:effectLst/>
                <a:latin typeface="Source Sans Pro" panose="020B0503030403020204" pitchFamily="34" charset="0"/>
              </a:rPr>
              <a:t>.</a:t>
            </a:r>
          </a:p>
          <a:p>
            <a:endParaRPr lang="en-US" dirty="0"/>
          </a:p>
        </p:txBody>
      </p:sp>
      <p:sp>
        <p:nvSpPr>
          <p:cNvPr id="4" name="Slide Number Placeholder 3"/>
          <p:cNvSpPr>
            <a:spLocks noGrp="1"/>
          </p:cNvSpPr>
          <p:nvPr>
            <p:ph type="sldNum" sz="quarter" idx="5"/>
          </p:nvPr>
        </p:nvSpPr>
        <p:spPr/>
        <p:txBody>
          <a:bodyPr/>
          <a:lstStyle/>
          <a:p>
            <a:fld id="{F12A84B2-BD19-49A1-B5D7-88EE49EBEFCC}" type="slidenum">
              <a:rPr lang="en-US" smtClean="0"/>
              <a:t>19</a:t>
            </a:fld>
            <a:endParaRPr lang="en-US"/>
          </a:p>
        </p:txBody>
      </p:sp>
    </p:spTree>
    <p:extLst>
      <p:ext uri="{BB962C8B-B14F-4D97-AF65-F5344CB8AC3E}">
        <p14:creationId xmlns:p14="http://schemas.microsoft.com/office/powerpoint/2010/main" val="38318980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025522"/>
            <a:ext cx="10363199" cy="2546479"/>
          </a:xfrm>
        </p:spPr>
        <p:txBody>
          <a:bodyPr anchor="t"/>
          <a:lstStyle>
            <a:lvl1pPr>
              <a:defRPr sz="5600">
                <a:ln>
                  <a:noFill/>
                </a:ln>
                <a:solidFill>
                  <a:schemeClr val="tx2"/>
                </a:solidFill>
              </a:defRPr>
            </a:lvl1pPr>
          </a:lstStyle>
          <a:p>
            <a:r>
              <a:rPr lang="en-US"/>
              <a:t>Click to edit Master title style</a:t>
            </a:r>
          </a:p>
        </p:txBody>
      </p:sp>
      <p:sp>
        <p:nvSpPr>
          <p:cNvPr id="3" name="Subtitle 2"/>
          <p:cNvSpPr>
            <a:spLocks noGrp="1"/>
          </p:cNvSpPr>
          <p:nvPr>
            <p:ph type="subTitle" idx="1" hasCustomPrompt="1"/>
          </p:nvPr>
        </p:nvSpPr>
        <p:spPr>
          <a:xfrm>
            <a:off x="914400" y="4681684"/>
            <a:ext cx="10363197" cy="1066800"/>
          </a:xfrm>
        </p:spPr>
        <p:txBody>
          <a:bodyPr anchor="t">
            <a:normAutofit/>
          </a:bodyPr>
          <a:lstStyle>
            <a:lvl1pPr marL="0" indent="0" algn="l">
              <a:buNone/>
              <a:defRPr sz="2667">
                <a:solidFill>
                  <a:srgbClr val="22222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2 style</a:t>
            </a:r>
          </a:p>
        </p:txBody>
      </p:sp>
      <p:sp>
        <p:nvSpPr>
          <p:cNvPr id="6" name="Slide Number Placeholder 5"/>
          <p:cNvSpPr>
            <a:spLocks noGrp="1"/>
          </p:cNvSpPr>
          <p:nvPr>
            <p:ph type="sldNum" sz="quarter" idx="12"/>
          </p:nvPr>
        </p:nvSpPr>
        <p:spPr/>
        <p:txBody>
          <a:bodyPr/>
          <a:lstStyle>
            <a:lvl1pPr>
              <a:defRPr b="0" i="0">
                <a:latin typeface="ITC Avant Garde Std Bk"/>
                <a:cs typeface="ITC Avant Garde Std Bk"/>
              </a:defRPr>
            </a:lvl1pPr>
          </a:lstStyle>
          <a:p>
            <a:fld id="{6E2D2B3B-882E-40F3-A32F-6DD516915044}" type="slidenum">
              <a:rPr lang="en-US" smtClean="0"/>
              <a:pPr/>
              <a:t>‹#›</a:t>
            </a:fld>
            <a:endParaRPr lang="en-US"/>
          </a:p>
        </p:txBody>
      </p:sp>
      <p:sp>
        <p:nvSpPr>
          <p:cNvPr id="8" name="Date Placeholder 3"/>
          <p:cNvSpPr>
            <a:spLocks noGrp="1"/>
          </p:cNvSpPr>
          <p:nvPr>
            <p:ph type="dt" sz="half" idx="11"/>
          </p:nvPr>
        </p:nvSpPr>
        <p:spPr>
          <a:xfrm>
            <a:off x="10293010" y="6352707"/>
            <a:ext cx="984591" cy="365760"/>
          </a:xfrm>
        </p:spPr>
        <p:txBody>
          <a:bodyPr/>
          <a:lstStyle/>
          <a:p>
            <a:pPr fontAlgn="base">
              <a:spcBef>
                <a:spcPct val="0"/>
              </a:spcBef>
              <a:spcAft>
                <a:spcPct val="0"/>
              </a:spcAft>
              <a:defRPr/>
            </a:pPr>
            <a:endParaRPr lang="en-US" altLang="en-US">
              <a:solidFill>
                <a:srgbClr val="FFFFFF"/>
              </a:solidFill>
            </a:endParaRPr>
          </a:p>
        </p:txBody>
      </p:sp>
      <p:sp>
        <p:nvSpPr>
          <p:cNvPr id="9" name="Footer Placeholder 4"/>
          <p:cNvSpPr>
            <a:spLocks noGrp="1"/>
          </p:cNvSpPr>
          <p:nvPr>
            <p:ph type="ftr" sz="quarter" idx="14"/>
          </p:nvPr>
        </p:nvSpPr>
        <p:spPr>
          <a:xfrm>
            <a:off x="4469945" y="6352707"/>
            <a:ext cx="5823064" cy="365760"/>
          </a:xfrm>
        </p:spPr>
        <p:txBody>
          <a:bodyPr/>
          <a:lstStyle/>
          <a:p>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5540" y="152400"/>
            <a:ext cx="3913640" cy="1308611"/>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600" y="6264088"/>
            <a:ext cx="1736049" cy="593912"/>
          </a:xfrm>
          <a:prstGeom prst="rect">
            <a:avLst/>
          </a:prstGeom>
        </p:spPr>
      </p:pic>
    </p:spTree>
    <p:extLst>
      <p:ext uri="{BB962C8B-B14F-4D97-AF65-F5344CB8AC3E}">
        <p14:creationId xmlns:p14="http://schemas.microsoft.com/office/powerpoint/2010/main" val="3563205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006828"/>
            <a:ext cx="11450997" cy="522557"/>
          </a:xfrm>
        </p:spPr>
        <p:txBody>
          <a:bodyPr anchor="b"/>
          <a:lstStyle>
            <a:lvl1pPr algn="ctr">
              <a:defRPr sz="2933" b="0">
                <a:ln>
                  <a:noFill/>
                </a:ln>
                <a:solidFill>
                  <a:schemeClr val="accent6"/>
                </a:solidFill>
              </a:defRPr>
            </a:lvl1pPr>
          </a:lstStyle>
          <a:p>
            <a:r>
              <a:rPr lang="en-US"/>
              <a:t>Click to edit Master title style</a:t>
            </a:r>
          </a:p>
        </p:txBody>
      </p:sp>
      <p:sp>
        <p:nvSpPr>
          <p:cNvPr id="3" name="Picture Placeholder 2"/>
          <p:cNvSpPr>
            <a:spLocks noGrp="1"/>
          </p:cNvSpPr>
          <p:nvPr>
            <p:ph type="pic" idx="1"/>
          </p:nvPr>
        </p:nvSpPr>
        <p:spPr>
          <a:xfrm>
            <a:off x="0" y="10325"/>
            <a:ext cx="12192000" cy="4913923"/>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4" name="Text Placeholder 3"/>
          <p:cNvSpPr>
            <a:spLocks noGrp="1"/>
          </p:cNvSpPr>
          <p:nvPr>
            <p:ph type="body" sz="half" idx="2"/>
          </p:nvPr>
        </p:nvSpPr>
        <p:spPr>
          <a:xfrm>
            <a:off x="402336" y="5607551"/>
            <a:ext cx="11450997" cy="538395"/>
          </a:xfrm>
        </p:spPr>
        <p:txBody>
          <a:bodyPr>
            <a:normAutofit/>
          </a:bodyPr>
          <a:lstStyle>
            <a:lvl1pPr marL="0" indent="0" algn="ctr">
              <a:buNone/>
              <a:defRPr sz="2133"/>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9" name="Slide Number Placeholder 8"/>
          <p:cNvSpPr>
            <a:spLocks noGrp="1"/>
          </p:cNvSpPr>
          <p:nvPr>
            <p:ph type="sldNum" sz="quarter" idx="11"/>
          </p:nvPr>
        </p:nvSpPr>
        <p:spPr/>
        <p:txBody>
          <a:bodyPr/>
          <a:lstStyle/>
          <a:p>
            <a:fld id="{AB159995-A1BE-BF4E-BC5F-5A773C9D0009}" type="slidenum">
              <a:rPr lang="en-US" smtClean="0">
                <a:solidFill>
                  <a:srgbClr val="FFFFFF"/>
                </a:solidFill>
              </a:rPr>
              <a:pPr/>
              <a:t>‹#›</a:t>
            </a:fld>
            <a:endParaRPr lang="en-US">
              <a:solidFill>
                <a:srgbClr val="FFFFFF"/>
              </a:solidFill>
            </a:endParaRPr>
          </a:p>
        </p:txBody>
      </p:sp>
      <p:sp>
        <p:nvSpPr>
          <p:cNvPr id="10" name="Date Placeholder 3"/>
          <p:cNvSpPr>
            <a:spLocks noGrp="1"/>
          </p:cNvSpPr>
          <p:nvPr>
            <p:ph type="dt" sz="half" idx="12"/>
          </p:nvPr>
        </p:nvSpPr>
        <p:spPr>
          <a:xfrm>
            <a:off x="10293010" y="6352707"/>
            <a:ext cx="984591" cy="365760"/>
          </a:xfrm>
          <a:prstGeom prst="rect">
            <a:avLst/>
          </a:prstGeom>
        </p:spPr>
        <p:txBody>
          <a:bodyPr anchor="ctr"/>
          <a:lstStyle>
            <a:lvl1pPr>
              <a:defRPr sz="1600">
                <a:solidFill>
                  <a:srgbClr val="88A7DF"/>
                </a:solidFill>
              </a:defRPr>
            </a:lvl1pPr>
          </a:lstStyle>
          <a:p>
            <a:pPr>
              <a:defRPr/>
            </a:pPr>
            <a:endParaRPr lang="en-US" altLang="en-US">
              <a:solidFill>
                <a:srgbClr val="FFFFFF"/>
              </a:solidFill>
            </a:endParaRPr>
          </a:p>
        </p:txBody>
      </p:sp>
      <p:sp>
        <p:nvSpPr>
          <p:cNvPr id="11" name="Footer Placeholder 4"/>
          <p:cNvSpPr>
            <a:spLocks noGrp="1"/>
          </p:cNvSpPr>
          <p:nvPr>
            <p:ph type="ftr" sz="quarter" idx="3"/>
          </p:nvPr>
        </p:nvSpPr>
        <p:spPr>
          <a:xfrm>
            <a:off x="4469945" y="6352707"/>
            <a:ext cx="5823064" cy="365760"/>
          </a:xfrm>
          <a:prstGeom prst="rect">
            <a:avLst/>
          </a:prstGeom>
        </p:spPr>
        <p:txBody>
          <a:bodyPr anchor="ctr"/>
          <a:lstStyle>
            <a:lvl1pPr>
              <a:defRPr sz="1600">
                <a:solidFill>
                  <a:schemeClr val="tx2">
                    <a:lumMod val="40000"/>
                    <a:lumOff val="60000"/>
                  </a:schemeClr>
                </a:solidFill>
              </a:defRPr>
            </a:lvl1pPr>
          </a:lstStyle>
          <a:p>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0" y="6264088"/>
            <a:ext cx="1736049" cy="593912"/>
          </a:xfrm>
          <a:prstGeom prst="rect">
            <a:avLst/>
          </a:prstGeom>
        </p:spPr>
      </p:pic>
    </p:spTree>
    <p:extLst>
      <p:ext uri="{BB962C8B-B14F-4D97-AF65-F5344CB8AC3E}">
        <p14:creationId xmlns:p14="http://schemas.microsoft.com/office/powerpoint/2010/main" val="1883232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
        <p:nvSpPr>
          <p:cNvPr id="8" name="Date Placeholder 3"/>
          <p:cNvSpPr>
            <a:spLocks noGrp="1"/>
          </p:cNvSpPr>
          <p:nvPr>
            <p:ph type="dt" sz="half" idx="2"/>
          </p:nvPr>
        </p:nvSpPr>
        <p:spPr>
          <a:xfrm>
            <a:off x="10293010" y="6352707"/>
            <a:ext cx="984591" cy="365760"/>
          </a:xfrm>
          <a:prstGeom prst="rect">
            <a:avLst/>
          </a:prstGeom>
        </p:spPr>
        <p:txBody>
          <a:bodyPr anchor="ctr"/>
          <a:lstStyle>
            <a:lvl1pPr>
              <a:defRPr sz="1600">
                <a:solidFill>
                  <a:srgbClr val="88A7DF"/>
                </a:solidFill>
              </a:defRPr>
            </a:lvl1pPr>
          </a:lstStyle>
          <a:p>
            <a:pPr>
              <a:defRPr/>
            </a:pPr>
            <a:endParaRPr lang="en-US" altLang="en-US">
              <a:solidFill>
                <a:srgbClr val="FFFFFF"/>
              </a:solidFill>
            </a:endParaRPr>
          </a:p>
        </p:txBody>
      </p:sp>
      <p:sp>
        <p:nvSpPr>
          <p:cNvPr id="10" name="Footer Placeholder 4"/>
          <p:cNvSpPr>
            <a:spLocks noGrp="1"/>
          </p:cNvSpPr>
          <p:nvPr>
            <p:ph type="ftr" sz="quarter" idx="3"/>
          </p:nvPr>
        </p:nvSpPr>
        <p:spPr>
          <a:xfrm>
            <a:off x="4469945" y="6352707"/>
            <a:ext cx="5823064" cy="365760"/>
          </a:xfrm>
          <a:prstGeom prst="rect">
            <a:avLst/>
          </a:prstGeom>
        </p:spPr>
        <p:txBody>
          <a:bodyPr anchor="ctr"/>
          <a:lstStyle>
            <a:lvl1pPr>
              <a:defRPr sz="1600">
                <a:solidFill>
                  <a:schemeClr val="tx2">
                    <a:lumMod val="40000"/>
                    <a:lumOff val="60000"/>
                  </a:schemeClr>
                </a:solidFill>
              </a:defRPr>
            </a:lvl1pPr>
          </a:lstStyle>
          <a:p>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0" y="6264088"/>
            <a:ext cx="1736049" cy="593912"/>
          </a:xfrm>
          <a:prstGeom prst="rect">
            <a:avLst/>
          </a:prstGeom>
        </p:spPr>
      </p:pic>
    </p:spTree>
    <p:extLst>
      <p:ext uri="{BB962C8B-B14F-4D97-AF65-F5344CB8AC3E}">
        <p14:creationId xmlns:p14="http://schemas.microsoft.com/office/powerpoint/2010/main" val="2013088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3187171"/>
            <a:ext cx="10212916" cy="1168400"/>
          </a:xfrm>
        </p:spPr>
        <p:txBody>
          <a:bodyPr anchor="t"/>
          <a:lstStyle>
            <a:lvl1pPr algn="l">
              <a:defRPr sz="4800" b="0" cap="all"/>
            </a:lvl1pPr>
          </a:lstStyle>
          <a:p>
            <a:r>
              <a:rPr lang="en-US"/>
              <a:t>Click to edit Master title style</a:t>
            </a:r>
          </a:p>
        </p:txBody>
      </p:sp>
      <p:sp>
        <p:nvSpPr>
          <p:cNvPr id="3" name="Text Placeholder 2"/>
          <p:cNvSpPr>
            <a:spLocks noGrp="1"/>
          </p:cNvSpPr>
          <p:nvPr>
            <p:ph type="body" idx="1"/>
          </p:nvPr>
        </p:nvSpPr>
        <p:spPr>
          <a:xfrm>
            <a:off x="963086" y="1553633"/>
            <a:ext cx="8180916" cy="1633539"/>
          </a:xfrm>
        </p:spPr>
        <p:txBody>
          <a:bodyPr anchor="b"/>
          <a:lstStyle>
            <a:lvl1pPr marL="0" indent="0">
              <a:buNone/>
              <a:defRPr sz="2667">
                <a:solidFill>
                  <a:srgbClr val="222222"/>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3D987DAA-A896-1841-BC8A-D645CCE33E3D}" type="slidenum">
              <a:rPr lang="en-US" smtClean="0">
                <a:solidFill>
                  <a:srgbClr val="FFFFFF"/>
                </a:solidFill>
              </a:rPr>
              <a:pPr/>
              <a:t>‹#›</a:t>
            </a:fld>
            <a:endParaRPr lang="en-US">
              <a:solidFill>
                <a:srgbClr val="FFFFFF"/>
              </a:solidFill>
            </a:endParaRPr>
          </a:p>
        </p:txBody>
      </p:sp>
      <p:sp>
        <p:nvSpPr>
          <p:cNvPr id="8" name="Date Placeholder 3"/>
          <p:cNvSpPr>
            <a:spLocks noGrp="1"/>
          </p:cNvSpPr>
          <p:nvPr>
            <p:ph type="dt" sz="half" idx="2"/>
          </p:nvPr>
        </p:nvSpPr>
        <p:spPr>
          <a:xfrm>
            <a:off x="10293010" y="6352707"/>
            <a:ext cx="984591" cy="365760"/>
          </a:xfrm>
          <a:prstGeom prst="rect">
            <a:avLst/>
          </a:prstGeom>
        </p:spPr>
        <p:txBody>
          <a:bodyPr anchor="ctr"/>
          <a:lstStyle>
            <a:lvl1pPr>
              <a:defRPr sz="1600">
                <a:solidFill>
                  <a:srgbClr val="88A7DF"/>
                </a:solidFill>
              </a:defRPr>
            </a:lvl1pPr>
          </a:lstStyle>
          <a:p>
            <a:pPr>
              <a:defRPr/>
            </a:pPr>
            <a:endParaRPr lang="en-US" altLang="en-US">
              <a:solidFill>
                <a:srgbClr val="FFFFFF"/>
              </a:solidFill>
            </a:endParaRPr>
          </a:p>
        </p:txBody>
      </p:sp>
      <p:sp>
        <p:nvSpPr>
          <p:cNvPr id="9" name="Footer Placeholder 4"/>
          <p:cNvSpPr>
            <a:spLocks noGrp="1"/>
          </p:cNvSpPr>
          <p:nvPr>
            <p:ph type="ftr" sz="quarter" idx="3"/>
          </p:nvPr>
        </p:nvSpPr>
        <p:spPr>
          <a:xfrm>
            <a:off x="4469945" y="6352707"/>
            <a:ext cx="5823064" cy="365760"/>
          </a:xfrm>
          <a:prstGeom prst="rect">
            <a:avLst/>
          </a:prstGeom>
        </p:spPr>
        <p:txBody>
          <a:bodyPr anchor="ctr"/>
          <a:lstStyle>
            <a:lvl1pPr>
              <a:defRPr sz="1600">
                <a:solidFill>
                  <a:schemeClr val="tx2">
                    <a:lumMod val="40000"/>
                    <a:lumOff val="60000"/>
                  </a:schemeClr>
                </a:solidFill>
              </a:defRPr>
            </a:lvl1pPr>
          </a:lstStyle>
          <a:p>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0" y="6264088"/>
            <a:ext cx="1736049" cy="593912"/>
          </a:xfrm>
          <a:prstGeom prst="rect">
            <a:avLst/>
          </a:prstGeom>
        </p:spPr>
      </p:pic>
    </p:spTree>
    <p:extLst>
      <p:ext uri="{BB962C8B-B14F-4D97-AF65-F5344CB8AC3E}">
        <p14:creationId xmlns:p14="http://schemas.microsoft.com/office/powerpoint/2010/main" val="394115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36192"/>
            <a:ext cx="4876800" cy="443130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92801" y="1536192"/>
            <a:ext cx="5384799" cy="443130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
        <p:nvSpPr>
          <p:cNvPr id="9" name="Date Placeholder 3"/>
          <p:cNvSpPr>
            <a:spLocks noGrp="1"/>
          </p:cNvSpPr>
          <p:nvPr>
            <p:ph type="dt" sz="half" idx="13"/>
          </p:nvPr>
        </p:nvSpPr>
        <p:spPr>
          <a:xfrm>
            <a:off x="10293010" y="6352707"/>
            <a:ext cx="984591" cy="365760"/>
          </a:xfrm>
          <a:prstGeom prst="rect">
            <a:avLst/>
          </a:prstGeom>
        </p:spPr>
        <p:txBody>
          <a:bodyPr anchor="ctr"/>
          <a:lstStyle>
            <a:lvl1pPr>
              <a:defRPr sz="1600">
                <a:solidFill>
                  <a:srgbClr val="88A7DF"/>
                </a:solidFill>
              </a:defRPr>
            </a:lvl1pPr>
          </a:lstStyle>
          <a:p>
            <a:pPr>
              <a:defRPr/>
            </a:pPr>
            <a:endParaRPr lang="en-US" altLang="en-US">
              <a:solidFill>
                <a:srgbClr val="FFFFFF"/>
              </a:solidFill>
            </a:endParaRPr>
          </a:p>
        </p:txBody>
      </p:sp>
      <p:sp>
        <p:nvSpPr>
          <p:cNvPr id="10" name="Footer Placeholder 4"/>
          <p:cNvSpPr>
            <a:spLocks noGrp="1"/>
          </p:cNvSpPr>
          <p:nvPr>
            <p:ph type="ftr" sz="quarter" idx="3"/>
          </p:nvPr>
        </p:nvSpPr>
        <p:spPr>
          <a:xfrm>
            <a:off x="4469945" y="6352707"/>
            <a:ext cx="5823064" cy="365760"/>
          </a:xfrm>
          <a:prstGeom prst="rect">
            <a:avLst/>
          </a:prstGeom>
        </p:spPr>
        <p:txBody>
          <a:bodyPr anchor="ctr"/>
          <a:lstStyle>
            <a:lvl1pPr>
              <a:defRPr sz="1600">
                <a:solidFill>
                  <a:schemeClr val="tx2">
                    <a:lumMod val="40000"/>
                    <a:lumOff val="60000"/>
                  </a:schemeClr>
                </a:solidFill>
              </a:defRPr>
            </a:lvl1pPr>
          </a:lstStyle>
          <a:p>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0" y="6264088"/>
            <a:ext cx="1736049" cy="593912"/>
          </a:xfrm>
          <a:prstGeom prst="rect">
            <a:avLst/>
          </a:prstGeom>
        </p:spPr>
      </p:pic>
    </p:spTree>
    <p:extLst>
      <p:ext uri="{BB962C8B-B14F-4D97-AF65-F5344CB8AC3E}">
        <p14:creationId xmlns:p14="http://schemas.microsoft.com/office/powerpoint/2010/main" val="670841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644603"/>
            <a:ext cx="5186811" cy="639763"/>
          </a:xfrm>
        </p:spPr>
        <p:txBody>
          <a:bodyPr anchor="b">
            <a:noAutofit/>
          </a:bodyPr>
          <a:lstStyle>
            <a:lvl1pPr marL="0" indent="0" algn="l">
              <a:buNone/>
              <a:defRPr sz="3733" b="0">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408718"/>
            <a:ext cx="5186811" cy="3558783"/>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09611" y="1644603"/>
            <a:ext cx="5384799" cy="639763"/>
          </a:xfrm>
        </p:spPr>
        <p:txBody>
          <a:bodyPr anchor="b">
            <a:noAutofit/>
          </a:bodyPr>
          <a:lstStyle>
            <a:lvl1pPr marL="0" indent="0" algn="l">
              <a:buNone/>
              <a:defRPr sz="3733" b="0">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309611" y="2408718"/>
            <a:ext cx="5384799" cy="3558783"/>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9F49499B-0A11-F941-988B-5A98BBA90756}" type="slidenum">
              <a:rPr lang="en-US" smtClean="0">
                <a:solidFill>
                  <a:srgbClr val="FFFFFF"/>
                </a:solidFill>
              </a:rPr>
              <a:pPr/>
              <a:t>‹#›</a:t>
            </a:fld>
            <a:endParaRPr lang="en-US">
              <a:solidFill>
                <a:srgbClr val="FFFFFF"/>
              </a:solidFill>
            </a:endParaRPr>
          </a:p>
        </p:txBody>
      </p:sp>
      <p:sp>
        <p:nvSpPr>
          <p:cNvPr id="11" name="Date Placeholder 3"/>
          <p:cNvSpPr>
            <a:spLocks noGrp="1"/>
          </p:cNvSpPr>
          <p:nvPr>
            <p:ph type="dt" sz="half" idx="13"/>
          </p:nvPr>
        </p:nvSpPr>
        <p:spPr>
          <a:xfrm>
            <a:off x="10293010" y="6352707"/>
            <a:ext cx="984591" cy="365760"/>
          </a:xfrm>
          <a:prstGeom prst="rect">
            <a:avLst/>
          </a:prstGeom>
        </p:spPr>
        <p:txBody>
          <a:bodyPr anchor="ctr"/>
          <a:lstStyle>
            <a:lvl1pPr>
              <a:defRPr sz="1600">
                <a:solidFill>
                  <a:srgbClr val="88A7DF"/>
                </a:solidFill>
              </a:defRPr>
            </a:lvl1pPr>
          </a:lstStyle>
          <a:p>
            <a:pPr>
              <a:defRPr/>
            </a:pPr>
            <a:endParaRPr lang="en-US" altLang="en-US">
              <a:solidFill>
                <a:srgbClr val="FFFFFF"/>
              </a:solidFill>
            </a:endParaRPr>
          </a:p>
        </p:txBody>
      </p:sp>
      <p:sp>
        <p:nvSpPr>
          <p:cNvPr id="12" name="Footer Placeholder 4"/>
          <p:cNvSpPr>
            <a:spLocks noGrp="1"/>
          </p:cNvSpPr>
          <p:nvPr>
            <p:ph type="ftr" sz="quarter" idx="14"/>
          </p:nvPr>
        </p:nvSpPr>
        <p:spPr>
          <a:xfrm>
            <a:off x="4469945" y="6352707"/>
            <a:ext cx="5823064" cy="365760"/>
          </a:xfrm>
          <a:prstGeom prst="rect">
            <a:avLst/>
          </a:prstGeom>
        </p:spPr>
        <p:txBody>
          <a:bodyPr anchor="ctr"/>
          <a:lstStyle>
            <a:lvl1pPr>
              <a:defRPr sz="1600">
                <a:solidFill>
                  <a:schemeClr val="tx2">
                    <a:lumMod val="40000"/>
                    <a:lumOff val="60000"/>
                  </a:schemeClr>
                </a:solidFill>
              </a:defRPr>
            </a:lvl1pPr>
          </a:lstStyle>
          <a:p>
            <a:endParaRPr lang="en-US"/>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0" y="6264088"/>
            <a:ext cx="1736049" cy="593912"/>
          </a:xfrm>
          <a:prstGeom prst="rect">
            <a:avLst/>
          </a:prstGeom>
        </p:spPr>
      </p:pic>
    </p:spTree>
    <p:extLst>
      <p:ext uri="{BB962C8B-B14F-4D97-AF65-F5344CB8AC3E}">
        <p14:creationId xmlns:p14="http://schemas.microsoft.com/office/powerpoint/2010/main" val="2823151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SmartArt graph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DB0A249C-C385-6343-9E2D-0B8524CBBFBC}" type="slidenum">
              <a:rPr lang="en-US" smtClean="0">
                <a:solidFill>
                  <a:srgbClr val="FFFFFF"/>
                </a:solidFill>
              </a:rPr>
              <a:pPr/>
              <a:t>‹#›</a:t>
            </a:fld>
            <a:endParaRPr lang="en-US">
              <a:solidFill>
                <a:srgbClr val="FFFFFF"/>
              </a:solidFill>
            </a:endParaRPr>
          </a:p>
        </p:txBody>
      </p:sp>
      <p:sp>
        <p:nvSpPr>
          <p:cNvPr id="7" name="Date Placeholder 3"/>
          <p:cNvSpPr>
            <a:spLocks noGrp="1"/>
          </p:cNvSpPr>
          <p:nvPr>
            <p:ph type="dt" sz="half" idx="2"/>
          </p:nvPr>
        </p:nvSpPr>
        <p:spPr>
          <a:xfrm>
            <a:off x="10293010" y="6352707"/>
            <a:ext cx="984591" cy="365760"/>
          </a:xfrm>
          <a:prstGeom prst="rect">
            <a:avLst/>
          </a:prstGeom>
        </p:spPr>
        <p:txBody>
          <a:bodyPr anchor="ctr"/>
          <a:lstStyle>
            <a:lvl1pPr>
              <a:defRPr sz="1600">
                <a:solidFill>
                  <a:srgbClr val="88A7DF"/>
                </a:solidFill>
              </a:defRPr>
            </a:lvl1pPr>
          </a:lstStyle>
          <a:p>
            <a:pPr>
              <a:defRPr/>
            </a:pPr>
            <a:endParaRPr lang="en-US" altLang="en-US">
              <a:solidFill>
                <a:srgbClr val="FFFFFF"/>
              </a:solidFill>
            </a:endParaRPr>
          </a:p>
        </p:txBody>
      </p:sp>
      <p:sp>
        <p:nvSpPr>
          <p:cNvPr id="8" name="Footer Placeholder 4"/>
          <p:cNvSpPr>
            <a:spLocks noGrp="1"/>
          </p:cNvSpPr>
          <p:nvPr>
            <p:ph type="ftr" sz="quarter" idx="3"/>
          </p:nvPr>
        </p:nvSpPr>
        <p:spPr>
          <a:xfrm>
            <a:off x="4469945" y="6352707"/>
            <a:ext cx="5823064" cy="365760"/>
          </a:xfrm>
          <a:prstGeom prst="rect">
            <a:avLst/>
          </a:prstGeom>
        </p:spPr>
        <p:txBody>
          <a:bodyPr anchor="ctr"/>
          <a:lstStyle>
            <a:lvl1pPr>
              <a:defRPr sz="1600">
                <a:solidFill>
                  <a:schemeClr val="tx2">
                    <a:lumMod val="40000"/>
                    <a:lumOff val="60000"/>
                  </a:schemeClr>
                </a:solidFill>
              </a:defRPr>
            </a:lvl1pPr>
          </a:lstStyle>
          <a:p>
            <a:endParaRPr lang="en-US"/>
          </a:p>
        </p:txBody>
      </p:sp>
      <p:sp>
        <p:nvSpPr>
          <p:cNvPr id="10" name="SmartArt Placeholder 9"/>
          <p:cNvSpPr>
            <a:spLocks noGrp="1"/>
          </p:cNvSpPr>
          <p:nvPr>
            <p:ph type="dgm" sz="quarter" idx="13"/>
          </p:nvPr>
        </p:nvSpPr>
        <p:spPr>
          <a:xfrm>
            <a:off x="609600" y="1524000"/>
            <a:ext cx="11074400" cy="4495800"/>
          </a:xfrm>
        </p:spPr>
        <p:txBody>
          <a:bodyPr/>
          <a:lstStyle/>
          <a:p>
            <a:r>
              <a:rPr lang="en-US"/>
              <a:t>Click icon to add SmartArt graphic</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0" y="6264088"/>
            <a:ext cx="1736049" cy="593912"/>
          </a:xfrm>
          <a:prstGeom prst="rect">
            <a:avLst/>
          </a:prstGeom>
        </p:spPr>
      </p:pic>
    </p:spTree>
    <p:extLst>
      <p:ext uri="{BB962C8B-B14F-4D97-AF65-F5344CB8AC3E}">
        <p14:creationId xmlns:p14="http://schemas.microsoft.com/office/powerpoint/2010/main" val="1688421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DD1BA20-3B1F-8544-ADC7-70EC2EFB7AE2}" type="slidenum">
              <a:rPr lang="en-US" smtClean="0">
                <a:solidFill>
                  <a:srgbClr val="FFFFFF"/>
                </a:solidFill>
              </a:rPr>
              <a:pPr/>
              <a:t>‹#›</a:t>
            </a:fld>
            <a:endParaRPr lang="en-US">
              <a:solidFill>
                <a:srgbClr val="FFFFFF"/>
              </a:solidFill>
            </a:endParaRPr>
          </a:p>
        </p:txBody>
      </p:sp>
      <p:sp>
        <p:nvSpPr>
          <p:cNvPr id="6" name="Date Placeholder 3"/>
          <p:cNvSpPr>
            <a:spLocks noGrp="1"/>
          </p:cNvSpPr>
          <p:nvPr>
            <p:ph type="dt" sz="half" idx="2"/>
          </p:nvPr>
        </p:nvSpPr>
        <p:spPr>
          <a:xfrm>
            <a:off x="10293010" y="6352707"/>
            <a:ext cx="984591" cy="365760"/>
          </a:xfrm>
          <a:prstGeom prst="rect">
            <a:avLst/>
          </a:prstGeom>
        </p:spPr>
        <p:txBody>
          <a:bodyPr anchor="ctr"/>
          <a:lstStyle>
            <a:lvl1pPr>
              <a:defRPr sz="1600">
                <a:solidFill>
                  <a:srgbClr val="88A7DF"/>
                </a:solidFill>
              </a:defRPr>
            </a:lvl1pPr>
          </a:lstStyle>
          <a:p>
            <a:pPr>
              <a:defRPr/>
            </a:pPr>
            <a:endParaRPr lang="en-US" altLang="en-US">
              <a:solidFill>
                <a:srgbClr val="FFFFFF"/>
              </a:solidFill>
            </a:endParaRPr>
          </a:p>
        </p:txBody>
      </p:sp>
      <p:sp>
        <p:nvSpPr>
          <p:cNvPr id="7" name="Footer Placeholder 4"/>
          <p:cNvSpPr>
            <a:spLocks noGrp="1"/>
          </p:cNvSpPr>
          <p:nvPr>
            <p:ph type="ftr" sz="quarter" idx="3"/>
          </p:nvPr>
        </p:nvSpPr>
        <p:spPr>
          <a:xfrm>
            <a:off x="4469945" y="6352707"/>
            <a:ext cx="5823064" cy="365760"/>
          </a:xfrm>
          <a:prstGeom prst="rect">
            <a:avLst/>
          </a:prstGeom>
        </p:spPr>
        <p:txBody>
          <a:bodyPr anchor="ctr"/>
          <a:lstStyle>
            <a:lvl1pPr>
              <a:defRPr sz="1600">
                <a:solidFill>
                  <a:schemeClr val="tx2">
                    <a:lumMod val="40000"/>
                    <a:lumOff val="60000"/>
                  </a:schemeClr>
                </a:solidFill>
              </a:defRPr>
            </a:lvl1p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3"/>
          </p:nvPr>
        </p:nvSpPr>
        <p:spPr>
          <a:xfrm>
            <a:off x="609600" y="1524000"/>
            <a:ext cx="11074400" cy="4495800"/>
          </a:xfrm>
        </p:spPr>
        <p:txBody>
          <a:bodyPr/>
          <a:lstStyle/>
          <a:p>
            <a:r>
              <a:rPr lang="en-US"/>
              <a:t>Click icon to add table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0" y="6264088"/>
            <a:ext cx="1736049" cy="593912"/>
          </a:xfrm>
          <a:prstGeom prst="rect">
            <a:avLst/>
          </a:prstGeom>
        </p:spPr>
      </p:pic>
    </p:spTree>
    <p:extLst>
      <p:ext uri="{BB962C8B-B14F-4D97-AF65-F5344CB8AC3E}">
        <p14:creationId xmlns:p14="http://schemas.microsoft.com/office/powerpoint/2010/main" val="1609174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Media">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a:solidFill>
                <a:srgbClr val="FFFFFF"/>
              </a:solidFill>
              <a:ea typeface="ＭＳ Ｐゴシック" charset="0"/>
            </a:endParaRPr>
          </a:p>
        </p:txBody>
      </p:sp>
      <p:sp>
        <p:nvSpPr>
          <p:cNvPr id="4" name="Date Placeholder 3"/>
          <p:cNvSpPr>
            <a:spLocks noGrp="1"/>
          </p:cNvSpPr>
          <p:nvPr>
            <p:ph type="dt" sz="half" idx="11"/>
          </p:nvPr>
        </p:nvSpPr>
        <p:spPr/>
        <p:txBody>
          <a:bodyPr/>
          <a:lstStyle/>
          <a:p>
            <a:pPr fontAlgn="base">
              <a:spcBef>
                <a:spcPct val="0"/>
              </a:spcBef>
              <a:spcAft>
                <a:spcPct val="0"/>
              </a:spcAft>
              <a:defRPr/>
            </a:pPr>
            <a:endParaRPr lang="en-US" altLang="en-US">
              <a:solidFill>
                <a:srgbClr val="FFFFFF"/>
              </a:solidFill>
            </a:endParaRPr>
          </a:p>
        </p:txBody>
      </p:sp>
      <p:sp>
        <p:nvSpPr>
          <p:cNvPr id="5" name="Footer Placeholder 4"/>
          <p:cNvSpPr>
            <a:spLocks noGrp="1"/>
          </p:cNvSpPr>
          <p:nvPr>
            <p:ph type="ftr" sz="quarter" idx="12"/>
          </p:nvPr>
        </p:nvSpPr>
        <p:spPr/>
        <p:txBody>
          <a:bodyPr/>
          <a:lstStyle/>
          <a:p>
            <a:endParaRPr lang="en-US"/>
          </a:p>
        </p:txBody>
      </p:sp>
      <p:sp>
        <p:nvSpPr>
          <p:cNvPr id="15" name="Media Placeholder 14"/>
          <p:cNvSpPr>
            <a:spLocks noGrp="1"/>
          </p:cNvSpPr>
          <p:nvPr>
            <p:ph type="media" sz="quarter" idx="13"/>
          </p:nvPr>
        </p:nvSpPr>
        <p:spPr>
          <a:xfrm>
            <a:off x="609600" y="1447800"/>
            <a:ext cx="11074400" cy="4495800"/>
          </a:xfrm>
        </p:spPr>
        <p:txBody>
          <a:bodyPr/>
          <a:lstStyle/>
          <a:p>
            <a:r>
              <a:rPr lang="en-US"/>
              <a:t>Click icon to add media</a:t>
            </a:r>
          </a:p>
        </p:txBody>
      </p:sp>
      <p:sp>
        <p:nvSpPr>
          <p:cNvPr id="16" name="Title 15"/>
          <p:cNvSpPr>
            <a:spLocks noGrp="1"/>
          </p:cNvSpPr>
          <p:nvPr>
            <p:ph type="title"/>
          </p:nvPr>
        </p:nvSpPr>
        <p:spPr/>
        <p:txBody>
          <a:bodyPr/>
          <a:lstStyle/>
          <a:p>
            <a:r>
              <a:rPr lang="en-US"/>
              <a:t>Click to edit Master 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0" y="6264088"/>
            <a:ext cx="1736049" cy="593912"/>
          </a:xfrm>
          <a:prstGeom prst="rect">
            <a:avLst/>
          </a:prstGeom>
        </p:spPr>
      </p:pic>
    </p:spTree>
    <p:extLst>
      <p:ext uri="{BB962C8B-B14F-4D97-AF65-F5344CB8AC3E}">
        <p14:creationId xmlns:p14="http://schemas.microsoft.com/office/powerpoint/2010/main" val="2297092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2" y="5495544"/>
            <a:ext cx="11355753" cy="594360"/>
          </a:xfrm>
        </p:spPr>
        <p:txBody>
          <a:bodyPr anchor="b"/>
          <a:lstStyle>
            <a:lvl1pPr algn="ctr">
              <a:defRPr sz="2933" b="0"/>
            </a:lvl1pPr>
          </a:lstStyle>
          <a:p>
            <a:r>
              <a:rPr lang="en-US"/>
              <a:t>Click to edit Master title style</a:t>
            </a:r>
          </a:p>
        </p:txBody>
      </p:sp>
      <p:sp>
        <p:nvSpPr>
          <p:cNvPr id="7" name="Slide Number Placeholder 6"/>
          <p:cNvSpPr>
            <a:spLocks noGrp="1"/>
          </p:cNvSpPr>
          <p:nvPr>
            <p:ph type="sldNum" sz="quarter" idx="12"/>
          </p:nvPr>
        </p:nvSpPr>
        <p:spPr/>
        <p:txBody>
          <a:body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a:solidFill>
                <a:srgbClr val="FFFFFF"/>
              </a:solidFill>
              <a:ea typeface="ＭＳ Ｐゴシック" charset="0"/>
            </a:endParaRPr>
          </a:p>
        </p:txBody>
      </p:sp>
      <p:sp>
        <p:nvSpPr>
          <p:cNvPr id="9" name="Content Placeholder 8"/>
          <p:cNvSpPr>
            <a:spLocks noGrp="1"/>
          </p:cNvSpPr>
          <p:nvPr>
            <p:ph sz="quarter" idx="13"/>
          </p:nvPr>
        </p:nvSpPr>
        <p:spPr>
          <a:xfrm>
            <a:off x="406401" y="381000"/>
            <a:ext cx="11355753"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2"/>
          </p:nvPr>
        </p:nvSpPr>
        <p:spPr>
          <a:xfrm>
            <a:off x="10293010" y="6352707"/>
            <a:ext cx="984591" cy="365760"/>
          </a:xfrm>
          <a:prstGeom prst="rect">
            <a:avLst/>
          </a:prstGeom>
        </p:spPr>
        <p:txBody>
          <a:bodyPr anchor="ctr"/>
          <a:lstStyle>
            <a:lvl1pPr>
              <a:defRPr sz="1600">
                <a:solidFill>
                  <a:srgbClr val="88A7DF"/>
                </a:solidFill>
              </a:defRPr>
            </a:lvl1pPr>
          </a:lstStyle>
          <a:p>
            <a:pPr fontAlgn="base">
              <a:spcBef>
                <a:spcPct val="0"/>
              </a:spcBef>
              <a:spcAft>
                <a:spcPct val="0"/>
              </a:spcAft>
              <a:defRPr/>
            </a:pPr>
            <a:endParaRPr lang="en-US" altLang="en-US">
              <a:solidFill>
                <a:srgbClr val="FFFFFF"/>
              </a:solidFill>
            </a:endParaRPr>
          </a:p>
        </p:txBody>
      </p:sp>
      <p:sp>
        <p:nvSpPr>
          <p:cNvPr id="10" name="Footer Placeholder 4"/>
          <p:cNvSpPr>
            <a:spLocks noGrp="1"/>
          </p:cNvSpPr>
          <p:nvPr>
            <p:ph type="ftr" sz="quarter" idx="3"/>
          </p:nvPr>
        </p:nvSpPr>
        <p:spPr>
          <a:xfrm>
            <a:off x="4469945" y="6352707"/>
            <a:ext cx="5823064" cy="365760"/>
          </a:xfrm>
          <a:prstGeom prst="rect">
            <a:avLst/>
          </a:prstGeom>
        </p:spPr>
        <p:txBody>
          <a:bodyPr anchor="ctr"/>
          <a:lstStyle>
            <a:lvl1pPr>
              <a:defRPr sz="1600">
                <a:solidFill>
                  <a:schemeClr val="tx2">
                    <a:lumMod val="40000"/>
                    <a:lumOff val="60000"/>
                  </a:schemeClr>
                </a:solidFill>
              </a:defRPr>
            </a:lvl1pPr>
          </a:lstStyle>
          <a:p>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0" y="6264088"/>
            <a:ext cx="1736049" cy="593912"/>
          </a:xfrm>
          <a:prstGeom prst="rect">
            <a:avLst/>
          </a:prstGeom>
        </p:spPr>
      </p:pic>
    </p:spTree>
    <p:extLst>
      <p:ext uri="{BB962C8B-B14F-4D97-AF65-F5344CB8AC3E}">
        <p14:creationId xmlns:p14="http://schemas.microsoft.com/office/powerpoint/2010/main" val="523297547"/>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10000"/>
            <a:lumOff val="90000"/>
            <a:alpha val="11000"/>
          </a:schemeClr>
        </a:solidFill>
        <a:effectLst/>
      </p:bgPr>
    </p:bg>
    <p:spTree>
      <p:nvGrpSpPr>
        <p:cNvPr id="1" name=""/>
        <p:cNvGrpSpPr/>
        <p:nvPr/>
      </p:nvGrpSpPr>
      <p:grpSpPr>
        <a:xfrm>
          <a:off x="0" y="0"/>
          <a:ext cx="0" cy="0"/>
          <a:chOff x="0" y="0"/>
          <a:chExt cx="0" cy="0"/>
        </a:xfrm>
      </p:grpSpPr>
      <p:pic>
        <p:nvPicPr>
          <p:cNvPr id="17" name="Picture 16" descr="AETC_2016_ribbon.png"/>
          <p:cNvPicPr>
            <a:picLocks noChangeAspect="1"/>
          </p:cNvPicPr>
          <p:nvPr/>
        </p:nvPicPr>
        <p:blipFill rotWithShape="1">
          <a:blip r:embed="rId12" cstate="print">
            <a:alphaModFix amt="5000"/>
            <a:extLst>
              <a:ext uri="{28A0092B-C50C-407E-A947-70E740481C1C}">
                <a14:useLocalDpi xmlns:a14="http://schemas.microsoft.com/office/drawing/2010/main" val="0"/>
              </a:ext>
            </a:extLst>
          </a:blip>
          <a:srcRect l="35150" t="21563" r="9715" b="1014"/>
          <a:stretch/>
        </p:blipFill>
        <p:spPr>
          <a:xfrm>
            <a:off x="1" y="1"/>
            <a:ext cx="12192000" cy="6858000"/>
          </a:xfrm>
          <a:prstGeom prst="rect">
            <a:avLst/>
          </a:prstGeom>
          <a:effectLst/>
        </p:spPr>
      </p:pic>
      <p:sp>
        <p:nvSpPr>
          <p:cNvPr id="7" name="Rectangle 6"/>
          <p:cNvSpPr/>
          <p:nvPr/>
        </p:nvSpPr>
        <p:spPr>
          <a:xfrm>
            <a:off x="3" y="6223069"/>
            <a:ext cx="12191999" cy="640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Placeholder 1"/>
          <p:cNvSpPr>
            <a:spLocks noGrp="1"/>
          </p:cNvSpPr>
          <p:nvPr>
            <p:ph type="title"/>
          </p:nvPr>
        </p:nvSpPr>
        <p:spPr>
          <a:xfrm>
            <a:off x="609601" y="274639"/>
            <a:ext cx="11087425" cy="114300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609601" y="1600201"/>
            <a:ext cx="11087425" cy="43672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p:nvSpPr>
        <p:spPr>
          <a:xfrm>
            <a:off x="11277600" y="6223069"/>
            <a:ext cx="914400" cy="6400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6"/>
              </a:solidFill>
            </a:endParaRPr>
          </a:p>
        </p:txBody>
      </p:sp>
      <p:sp>
        <p:nvSpPr>
          <p:cNvPr id="6" name="Slide Number Placeholder 5"/>
          <p:cNvSpPr>
            <a:spLocks noGrp="1"/>
          </p:cNvSpPr>
          <p:nvPr>
            <p:ph type="sldNum" sz="quarter" idx="4"/>
          </p:nvPr>
        </p:nvSpPr>
        <p:spPr>
          <a:xfrm>
            <a:off x="11375717" y="6305883"/>
            <a:ext cx="731520" cy="396240"/>
          </a:xfrm>
          <a:prstGeom prst="bracketPair">
            <a:avLst>
              <a:gd name="adj" fmla="val 17949"/>
            </a:avLst>
          </a:prstGeom>
          <a:ln w="19050">
            <a:solidFill>
              <a:srgbClr val="FFFFFF"/>
            </a:solidFill>
          </a:ln>
        </p:spPr>
        <p:txBody>
          <a:bodyPr vert="horz" lIns="0" tIns="0" rIns="0" bIns="0" rtlCol="0" anchor="ctr"/>
          <a:lstStyle>
            <a:lvl1pPr algn="ctr">
              <a:defRPr sz="2400">
                <a:solidFill>
                  <a:schemeClr val="bg1"/>
                </a:solidFill>
              </a:defRPr>
            </a:lvl1p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a:solidFill>
                <a:srgbClr val="FFFFFF"/>
              </a:solidFill>
              <a:ea typeface="ＭＳ Ｐゴシック" charset="0"/>
            </a:endParaRPr>
          </a:p>
        </p:txBody>
      </p:sp>
      <p:sp>
        <p:nvSpPr>
          <p:cNvPr id="15" name="Date Placeholder 3"/>
          <p:cNvSpPr>
            <a:spLocks noGrp="1"/>
          </p:cNvSpPr>
          <p:nvPr>
            <p:ph type="dt" sz="half" idx="2"/>
          </p:nvPr>
        </p:nvSpPr>
        <p:spPr>
          <a:xfrm>
            <a:off x="10293010" y="6352707"/>
            <a:ext cx="984591" cy="365760"/>
          </a:xfrm>
          <a:prstGeom prst="rect">
            <a:avLst/>
          </a:prstGeom>
        </p:spPr>
        <p:txBody>
          <a:bodyPr anchor="ctr"/>
          <a:lstStyle>
            <a:lvl1pPr>
              <a:defRPr sz="1600">
                <a:solidFill>
                  <a:srgbClr val="88A7DF"/>
                </a:solidFill>
              </a:defRPr>
            </a:lvl1pPr>
          </a:lstStyle>
          <a:p>
            <a:pPr fontAlgn="base">
              <a:spcBef>
                <a:spcPct val="0"/>
              </a:spcBef>
              <a:spcAft>
                <a:spcPct val="0"/>
              </a:spcAft>
              <a:defRPr/>
            </a:pPr>
            <a:endParaRPr lang="en-US" altLang="en-US">
              <a:solidFill>
                <a:srgbClr val="FFFFFF"/>
              </a:solidFill>
            </a:endParaRPr>
          </a:p>
        </p:txBody>
      </p:sp>
      <p:sp>
        <p:nvSpPr>
          <p:cNvPr id="16" name="Footer Placeholder 4"/>
          <p:cNvSpPr>
            <a:spLocks noGrp="1"/>
          </p:cNvSpPr>
          <p:nvPr>
            <p:ph type="ftr" sz="quarter" idx="3"/>
          </p:nvPr>
        </p:nvSpPr>
        <p:spPr>
          <a:xfrm>
            <a:off x="4469945" y="6352707"/>
            <a:ext cx="5823064" cy="365760"/>
          </a:xfrm>
          <a:prstGeom prst="rect">
            <a:avLst/>
          </a:prstGeom>
        </p:spPr>
        <p:txBody>
          <a:bodyPr anchor="ctr"/>
          <a:lstStyle>
            <a:lvl1pPr>
              <a:defRPr sz="1600">
                <a:solidFill>
                  <a:schemeClr val="tx2">
                    <a:lumMod val="40000"/>
                    <a:lumOff val="60000"/>
                  </a:schemeClr>
                </a:solidFill>
              </a:defRPr>
            </a:lvl1pPr>
          </a:lstStyle>
          <a:p>
            <a:endParaRPr lang="en-US"/>
          </a:p>
        </p:txBody>
      </p:sp>
    </p:spTree>
    <p:extLst>
      <p:ext uri="{BB962C8B-B14F-4D97-AF65-F5344CB8AC3E}">
        <p14:creationId xmlns:p14="http://schemas.microsoft.com/office/powerpoint/2010/main" val="23405018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hdr="0" ftr="0" dt="0"/>
  <p:txStyles>
    <p:titleStyle>
      <a:lvl1pPr algn="l" defTabSz="1219170" rtl="0" eaLnBrk="1" latinLnBrk="0" hangingPunct="1">
        <a:spcBef>
          <a:spcPct val="0"/>
        </a:spcBef>
        <a:buNone/>
        <a:defRPr sz="5333" b="0" i="0" kern="1200" cap="none" spc="-133" baseline="0">
          <a:ln>
            <a:noFill/>
          </a:ln>
          <a:solidFill>
            <a:schemeClr val="accent6"/>
          </a:solidFill>
          <a:effectLst/>
          <a:latin typeface="+mj-lt"/>
          <a:ea typeface="+mj-ea"/>
          <a:cs typeface="ITC Avant Garde Std Md"/>
        </a:defRPr>
      </a:lvl1pPr>
    </p:titleStyle>
    <p:bodyStyle>
      <a:lvl1pPr marL="457189" indent="-304792" algn="l" defTabSz="1219170" rtl="0" eaLnBrk="1" latinLnBrk="0" hangingPunct="1">
        <a:spcBef>
          <a:spcPct val="20000"/>
        </a:spcBef>
        <a:buClr>
          <a:schemeClr val="accent6"/>
        </a:buClr>
        <a:buFont typeface="Wingdings" charset="2"/>
        <a:buChar char="§"/>
        <a:defRPr sz="3200" b="0" i="0" kern="1200">
          <a:solidFill>
            <a:schemeClr val="tx1"/>
          </a:solidFill>
          <a:latin typeface="+mn-lt"/>
          <a:ea typeface="+mn-ea"/>
          <a:cs typeface="ITC Avant Garde Std Md"/>
        </a:defRPr>
      </a:lvl1pPr>
      <a:lvl2pPr marL="853419" indent="-304792" algn="l" defTabSz="1219170" rtl="0" eaLnBrk="1" latinLnBrk="0" hangingPunct="1">
        <a:spcBef>
          <a:spcPct val="20000"/>
        </a:spcBef>
        <a:buClr>
          <a:schemeClr val="accent6"/>
        </a:buClr>
        <a:buFont typeface="Wingdings" charset="2"/>
        <a:buChar char="§"/>
        <a:defRPr sz="2933" b="0" i="0" kern="1200">
          <a:solidFill>
            <a:schemeClr val="tx1"/>
          </a:solidFill>
          <a:latin typeface="+mn-lt"/>
          <a:ea typeface="+mn-ea"/>
          <a:cs typeface="ITC Avant Garde Std Md"/>
        </a:defRPr>
      </a:lvl2pPr>
      <a:lvl3pPr marL="1341086" indent="-304792" algn="l" defTabSz="1219170" rtl="0" eaLnBrk="1" latinLnBrk="0" hangingPunct="1">
        <a:spcBef>
          <a:spcPct val="20000"/>
        </a:spcBef>
        <a:buClr>
          <a:schemeClr val="accent6"/>
        </a:buClr>
        <a:buFont typeface="Wingdings" charset="2"/>
        <a:buChar char="§"/>
        <a:defRPr sz="2667" b="0" i="0" kern="1200">
          <a:solidFill>
            <a:schemeClr val="tx1"/>
          </a:solidFill>
          <a:latin typeface="+mn-lt"/>
          <a:ea typeface="+mn-ea"/>
          <a:cs typeface="ITC Avant Garde Std Md"/>
        </a:defRPr>
      </a:lvl3pPr>
      <a:lvl4pPr marL="1706837" indent="-304792" algn="l" defTabSz="1219170"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4pPr>
      <a:lvl5pPr marL="2072588" indent="-304792" algn="l" defTabSz="1219170" rtl="0" eaLnBrk="1" latinLnBrk="0" hangingPunct="1">
        <a:spcBef>
          <a:spcPct val="20000"/>
        </a:spcBef>
        <a:buClr>
          <a:schemeClr val="accent6"/>
        </a:buClr>
        <a:buFont typeface="Wingdings" charset="2"/>
        <a:buChar char="§"/>
        <a:defRPr sz="2133" b="0" i="0" kern="1200" baseline="0">
          <a:solidFill>
            <a:schemeClr val="tx1"/>
          </a:solidFill>
          <a:latin typeface="+mn-lt"/>
          <a:ea typeface="+mn-ea"/>
          <a:cs typeface="ITC Avant Garde Std Md"/>
        </a:defRPr>
      </a:lvl5pPr>
      <a:lvl6pPr marL="2316422" indent="-243834" algn="l" defTabSz="1219170" rtl="0" eaLnBrk="1" latinLnBrk="0" hangingPunct="1">
        <a:spcBef>
          <a:spcPct val="20000"/>
        </a:spcBef>
        <a:buClr>
          <a:schemeClr val="accent1"/>
        </a:buClr>
        <a:buFont typeface="Arial" pitchFamily="34" charset="0"/>
        <a:buChar char="•"/>
        <a:defRPr sz="1867" kern="1200" baseline="0">
          <a:solidFill>
            <a:schemeClr val="tx1"/>
          </a:solidFill>
          <a:latin typeface="+mn-lt"/>
          <a:ea typeface="+mn-ea"/>
          <a:cs typeface="+mn-cs"/>
        </a:defRPr>
      </a:lvl6pPr>
      <a:lvl7pPr marL="2560256" indent="-243834" algn="l" defTabSz="1219170" rtl="0" eaLnBrk="1" latinLnBrk="0" hangingPunct="1">
        <a:spcBef>
          <a:spcPct val="20000"/>
        </a:spcBef>
        <a:buClr>
          <a:schemeClr val="accent2"/>
        </a:buClr>
        <a:buFont typeface="Arial" pitchFamily="34" charset="0"/>
        <a:buChar char="•"/>
        <a:defRPr sz="1867" kern="1200">
          <a:solidFill>
            <a:schemeClr val="tx1"/>
          </a:solidFill>
          <a:latin typeface="+mn-lt"/>
          <a:ea typeface="+mn-ea"/>
          <a:cs typeface="+mn-cs"/>
        </a:defRPr>
      </a:lvl7pPr>
      <a:lvl8pPr marL="2804090" indent="-243834" algn="l" defTabSz="1219170" rtl="0" eaLnBrk="1" latinLnBrk="0" hangingPunct="1">
        <a:spcBef>
          <a:spcPct val="20000"/>
        </a:spcBef>
        <a:buClr>
          <a:schemeClr val="accent3"/>
        </a:buClr>
        <a:buFont typeface="Arial" pitchFamily="34" charset="0"/>
        <a:buChar char="•"/>
        <a:defRPr sz="1867" kern="1200">
          <a:solidFill>
            <a:schemeClr val="tx1"/>
          </a:solidFill>
          <a:latin typeface="+mn-lt"/>
          <a:ea typeface="+mn-ea"/>
          <a:cs typeface="+mn-cs"/>
        </a:defRPr>
      </a:lvl8pPr>
      <a:lvl9pPr marL="3047924" indent="-243834" algn="l" defTabSz="1219170" rtl="0" eaLnBrk="1" latinLnBrk="0" hangingPunct="1">
        <a:spcBef>
          <a:spcPct val="20000"/>
        </a:spcBef>
        <a:buClr>
          <a:schemeClr val="accent4"/>
        </a:buClr>
        <a:buFont typeface="Arial" pitchFamily="34" charset="0"/>
        <a:buChar char="•"/>
        <a:defRPr sz="18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www.ncbi.nlm.nih.gov/pmc/articles/PMC2688958/"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statutes.capitol.texas.gov/Docs/FA/htm/FA.91.htm"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cdc.gov/violenceprevention/pdf/ipv/ipvandsvscreening.pdf"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texaslawhelp.org/toolkit/i-need-protective-order" TargetMode="External"/><Relationship Id="rId2" Type="http://schemas.openxmlformats.org/officeDocument/2006/relationships/hyperlink" Target="https://guides.sll.texas.gov/legal-forms/protective-orders"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microsoft.com/office/2018/10/relationships/comments" Target="../comments/modernComment_2A2_C67B88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s://hawc.org/"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hhs.texas.gov/services/safety/family-violence-program/family-violence-program-resources" TargetMode="External"/><Relationship Id="rId2" Type="http://schemas.openxmlformats.org/officeDocument/2006/relationships/hyperlink" Target="https://s3.amazonaws.com/membercentralcdn/sitedocuments/hba/hba/0673/1575673.pdf?AWSAccessKeyId=AKIAIHKD6NT2OL2HNPMQ&amp;Expires=1708015746&amp;Signature=WuLd5TPN19hmQuePjAuAHtPRVxU%3D&amp;response-content-disposition=inline%3B%20filename%3D%222019%2D20%2DFamily%2DLaw%2DHandbook%2Epdf%22%3B%20filename%2A%3DUTF%2D8%27%272019%252D20%252DFamily%252DLaw%252DHandbook%252Epdf&amp;response-content-type=application%2Fpdf" TargetMode="External"/><Relationship Id="rId1" Type="http://schemas.openxmlformats.org/officeDocument/2006/relationships/slideLayout" Target="../slideLayouts/slideLayout2.xml"/><Relationship Id="rId4" Type="http://schemas.openxmlformats.org/officeDocument/2006/relationships/hyperlink" Target="https://statutes.capitol.texas.gov/Docs/FA/htm/FA.91.htm"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makejusticehappen.org/" TargetMode="External"/><Relationship Id="rId2" Type="http://schemas.openxmlformats.org/officeDocument/2006/relationships/hyperlink" Target="https://hawc.org/" TargetMode="External"/><Relationship Id="rId1" Type="http://schemas.openxmlformats.org/officeDocument/2006/relationships/slideLayout" Target="../slideLayouts/slideLayout2.xml"/><Relationship Id="rId6" Type="http://schemas.openxmlformats.org/officeDocument/2006/relationships/hyperlink" Target="http://www.dayahouston.org/" TargetMode="External"/><Relationship Id="rId5" Type="http://schemas.openxmlformats.org/officeDocument/2006/relationships/hyperlink" Target="https://avda.org/" TargetMode="External"/><Relationship Id="rId4" Type="http://schemas.openxmlformats.org/officeDocument/2006/relationships/hyperlink" Target="https://www.lonestarlegal.org/"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hhs.texas.gov/services/safety/family-violence-program" TargetMode="External"/><Relationship Id="rId2" Type="http://schemas.openxmlformats.org/officeDocument/2006/relationships/hyperlink" Target="https://www.dps.texas.gov/section/victim-employment-support-services-vess/victim-support-services" TargetMode="External"/><Relationship Id="rId1" Type="http://schemas.openxmlformats.org/officeDocument/2006/relationships/slideLayout" Target="../slideLayouts/slideLayout2.xml"/><Relationship Id="rId4" Type="http://schemas.openxmlformats.org/officeDocument/2006/relationships/hyperlink" Target="https://www.texasadvocacyproject.org/"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hotline.rainn.org/" TargetMode="External"/><Relationship Id="rId2" Type="http://schemas.openxmlformats.org/officeDocument/2006/relationships/hyperlink" Target="https://www.thehotline.org/"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mailto:help@humantraffickinghotline.org" TargetMode="External"/><Relationship Id="rId2" Type="http://schemas.openxmlformats.org/officeDocument/2006/relationships/hyperlink" Target="https://humantraffickinghotline.org/en/chat"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app.dao.hctx.net/victim-services/domestic-violence-division"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hyperlink" Target="mailto:scaetcecho@salud.unm.edu" TargetMode="External"/><Relationship Id="rId3" Type="http://schemas.openxmlformats.org/officeDocument/2006/relationships/hyperlink" Target="http://nccc.ucsf.edu/" TargetMode="External"/><Relationship Id="rId7" Type="http://schemas.openxmlformats.org/officeDocument/2006/relationships/hyperlink" Target="https://www.hivma.org/globalassets/ektron-import/hivma/hivma-resource-directory.pdf"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hyperlink" Target="https://targethiv.org/library/aetc-national-coordinating-resource-center-0" TargetMode="External"/><Relationship Id="rId5" Type="http://schemas.openxmlformats.org/officeDocument/2006/relationships/hyperlink" Target="https://aidsetc.org/nhc" TargetMode="External"/><Relationship Id="rId4" Type="http://schemas.openxmlformats.org/officeDocument/2006/relationships/hyperlink" Target="https://hsc.unm.edu/scaetc/programs-services/echo.html" TargetMode="External"/><Relationship Id="rId9" Type="http://schemas.openxmlformats.org/officeDocument/2006/relationships/hyperlink" Target="http://www.scaetc.org/"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jpe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5.xml"/><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jpe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215789" y="1"/>
            <a:ext cx="7976212" cy="1720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2400" b="0" i="0" u="none" strike="noStrike" kern="1200" cap="none" spc="0" normalizeH="0" baseline="0" noProof="0">
                <a:ln>
                  <a:noFill/>
                </a:ln>
                <a:solidFill>
                  <a:srgbClr val="FFFFFF"/>
                </a:solidFill>
                <a:effectLst/>
                <a:uLnTx/>
                <a:uFillTx/>
                <a:latin typeface="ITC Avant Garde Std Bk"/>
                <a:ea typeface="+mn-ea"/>
              </a:rPr>
              <a:pPr marL="0" marR="0" lvl="0" indent="0" algn="ctr" defTabSz="1219170" rtl="0" eaLnBrk="1" fontAlgn="auto" latinLnBrk="0" hangingPunct="1">
                <a:lnSpc>
                  <a:spcPct val="100000"/>
                </a:lnSpc>
                <a:spcBef>
                  <a:spcPts val="0"/>
                </a:spcBef>
                <a:spcAft>
                  <a:spcPts val="0"/>
                </a:spcAft>
                <a:buClrTx/>
                <a:buSzTx/>
                <a:buFontTx/>
                <a:buNone/>
                <a:tabLst/>
                <a:defRPr/>
              </a:pPr>
              <a:t>1</a:t>
            </a:fld>
            <a:endParaRPr kumimoji="0" lang="en-US" sz="2400" b="0" i="0" u="none" strike="noStrike" kern="1200" cap="none" spc="0" normalizeH="0" baseline="0" noProof="0" dirty="0">
              <a:ln>
                <a:noFill/>
              </a:ln>
              <a:solidFill>
                <a:srgbClr val="FFFFFF"/>
              </a:solidFill>
              <a:effectLst/>
              <a:uLnTx/>
              <a:uFillTx/>
              <a:latin typeface="ITC Avant Garde Std Bk"/>
              <a:ea typeface="+mn-ea"/>
            </a:endParaRPr>
          </a:p>
        </p:txBody>
      </p:sp>
      <p:sp>
        <p:nvSpPr>
          <p:cNvPr id="4" name="Rectangle 3"/>
          <p:cNvSpPr/>
          <p:nvPr/>
        </p:nvSpPr>
        <p:spPr>
          <a:xfrm>
            <a:off x="1625602" y="4390308"/>
            <a:ext cx="8739748" cy="1175706"/>
          </a:xfrm>
          <a:prstGeom prst="rect">
            <a:avLst/>
          </a:prstGeom>
        </p:spPr>
        <p:txBody>
          <a:bodyPr wrap="square">
            <a:spAutoFit/>
          </a:bodyPr>
          <a:lstStyle/>
          <a:p>
            <a:pPr marL="0" marR="0" lvl="0" indent="0" algn="ctr" defTabSz="121917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Calibri"/>
              <a:ea typeface="ＭＳ Ｐゴシック" charset="0"/>
              <a:cs typeface="+mn-cs"/>
            </a:endParaRPr>
          </a:p>
          <a:p>
            <a:pPr marL="0" marR="0" lvl="0" indent="0" algn="ctr" defTabSz="121917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Calibri"/>
              <a:ea typeface="ＭＳ Ｐゴシック" charset="0"/>
              <a:cs typeface="+mn-cs"/>
            </a:endParaRPr>
          </a:p>
        </p:txBody>
      </p:sp>
      <p:sp>
        <p:nvSpPr>
          <p:cNvPr id="3" name="Subtitle 2"/>
          <p:cNvSpPr>
            <a:spLocks noGrp="1"/>
          </p:cNvSpPr>
          <p:nvPr>
            <p:ph type="subTitle" idx="1"/>
          </p:nvPr>
        </p:nvSpPr>
        <p:spPr>
          <a:xfrm>
            <a:off x="307035" y="4524293"/>
            <a:ext cx="11577931" cy="2088966"/>
          </a:xfrm>
        </p:spPr>
        <p:txBody>
          <a:bodyPr>
            <a:noAutofit/>
          </a:bodyPr>
          <a:lstStyle/>
          <a:p>
            <a:pPr algn="ctr"/>
            <a:r>
              <a:rPr lang="en-US" sz="1800" b="1" dirty="0"/>
              <a:t>Presented by</a:t>
            </a:r>
          </a:p>
          <a:p>
            <a:pPr algn="ctr"/>
            <a:r>
              <a:rPr lang="en-US" sz="1800" b="1" dirty="0"/>
              <a:t>Sheryl Malone-Thomas, DNP, APRN, FNP-BC</a:t>
            </a:r>
          </a:p>
          <a:p>
            <a:pPr algn="ctr"/>
            <a:r>
              <a:rPr lang="en-US" sz="1800" b="1" dirty="0"/>
              <a:t>Assistant Professor of Nursing</a:t>
            </a:r>
          </a:p>
          <a:p>
            <a:pPr algn="ctr"/>
            <a:r>
              <a:rPr lang="en-US" sz="1800" b="1" dirty="0"/>
              <a:t>UT </a:t>
            </a:r>
            <a:r>
              <a:rPr lang="en-US" sz="1800" b="1" dirty="0" err="1"/>
              <a:t>Cizik</a:t>
            </a:r>
            <a:r>
              <a:rPr lang="en-US" sz="1800" b="1" dirty="0"/>
              <a:t> School of Nursing</a:t>
            </a:r>
          </a:p>
        </p:txBody>
      </p:sp>
      <p:sp>
        <p:nvSpPr>
          <p:cNvPr id="2" name="Title 1"/>
          <p:cNvSpPr>
            <a:spLocks noGrp="1"/>
          </p:cNvSpPr>
          <p:nvPr>
            <p:ph type="ctrTitle"/>
          </p:nvPr>
        </p:nvSpPr>
        <p:spPr>
          <a:xfrm>
            <a:off x="307035" y="2412030"/>
            <a:ext cx="11577931" cy="1834105"/>
          </a:xfrm>
        </p:spPr>
        <p:txBody>
          <a:bodyPr/>
          <a:lstStyle/>
          <a:p>
            <a:pPr algn="ctr">
              <a:spcBef>
                <a:spcPts val="2400"/>
              </a:spcBef>
              <a:spcAft>
                <a:spcPts val="2400"/>
              </a:spcAft>
            </a:pPr>
            <a:r>
              <a:rPr lang="en-US" sz="5867"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Intimate Partner Violence: </a:t>
            </a:r>
            <a:br>
              <a:rPr lang="en-US" sz="5867"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5867"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How Can We Help?</a:t>
            </a:r>
            <a:endParaRPr lang="en-US" sz="4267" b="1" dirty="0">
              <a:latin typeface="Calibri" panose="020F0502020204030204" pitchFamily="34" charset="0"/>
              <a:cs typeface="Calibri" panose="020F0502020204030204" pitchFamily="34" charset="0"/>
            </a:endParaRPr>
          </a:p>
        </p:txBody>
      </p:sp>
      <p:sp>
        <p:nvSpPr>
          <p:cNvPr id="11" name="Rectangle 10"/>
          <p:cNvSpPr/>
          <p:nvPr/>
        </p:nvSpPr>
        <p:spPr>
          <a:xfrm>
            <a:off x="1" y="1750261"/>
            <a:ext cx="12191999" cy="461665"/>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C3768"/>
                </a:solidFill>
                <a:effectLst/>
                <a:uLnTx/>
                <a:uFillTx/>
                <a:latin typeface="Calibri" panose="020F0502020204030204" pitchFamily="34" charset="0"/>
                <a:ea typeface="+mn-ea"/>
                <a:cs typeface="Calibri" panose="020F0502020204030204" pitchFamily="34" charset="0"/>
              </a:rPr>
              <a:t>Cases in HIV for InterProfessional Students (CHIPS) SESSION 2</a:t>
            </a:r>
            <a:endParaRPr kumimoji="0" lang="en-US" sz="2400" b="0" i="0" u="none" strike="noStrike" kern="1200" cap="none" spc="0" normalizeH="0" baseline="0" noProof="0" dirty="0">
              <a:ln>
                <a:noFill/>
              </a:ln>
              <a:solidFill>
                <a:srgbClr val="1C3768"/>
              </a:solidFill>
              <a:effectLst/>
              <a:uLnTx/>
              <a:uFillTx/>
              <a:latin typeface="Arial"/>
              <a:ea typeface="+mn-ea"/>
              <a:cs typeface="+mn-cs"/>
            </a:endParaRPr>
          </a:p>
        </p:txBody>
      </p:sp>
      <p:pic>
        <p:nvPicPr>
          <p:cNvPr id="14" name="Picture 13">
            <a:extLst>
              <a:ext uri="{FF2B5EF4-FFF2-40B4-BE49-F238E27FC236}">
                <a16:creationId xmlns:a16="http://schemas.microsoft.com/office/drawing/2014/main" id="{761CB640-9C20-C1EE-4B5B-57EFFF2D24E4}"/>
              </a:ext>
            </a:extLst>
          </p:cNvPr>
          <p:cNvPicPr>
            <a:picLocks noChangeAspect="1"/>
          </p:cNvPicPr>
          <p:nvPr/>
        </p:nvPicPr>
        <p:blipFill>
          <a:blip r:embed="rId3"/>
          <a:stretch>
            <a:fillRect/>
          </a:stretch>
        </p:blipFill>
        <p:spPr>
          <a:xfrm>
            <a:off x="4497893" y="87232"/>
            <a:ext cx="7609344" cy="863283"/>
          </a:xfrm>
          <a:prstGeom prst="rect">
            <a:avLst/>
          </a:prstGeom>
        </p:spPr>
      </p:pic>
    </p:spTree>
    <p:extLst>
      <p:ext uri="{BB962C8B-B14F-4D97-AF65-F5344CB8AC3E}">
        <p14:creationId xmlns:p14="http://schemas.microsoft.com/office/powerpoint/2010/main" val="11798562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BABBBB-C830-034F-5692-8099540FFC74}"/>
              </a:ext>
            </a:extLst>
          </p:cNvPr>
          <p:cNvSpPr>
            <a:spLocks noGrp="1"/>
          </p:cNvSpPr>
          <p:nvPr>
            <p:ph idx="1"/>
          </p:nvPr>
        </p:nvSpPr>
        <p:spPr/>
        <p:txBody>
          <a:bodyPr/>
          <a:lstStyle/>
          <a:p>
            <a:pPr>
              <a:buFont typeface="Wingdings" panose="05000000000000000000" pitchFamily="2" charset="2"/>
              <a:buChar char="§"/>
            </a:pPr>
            <a:r>
              <a:rPr lang="en-US" dirty="0"/>
              <a:t>Use the full scope of knowledge, skills, and abilities of professionals from health and other fields to provide care that is safe, timely, efficient, effective, and equitable.</a:t>
            </a:r>
          </a:p>
        </p:txBody>
      </p:sp>
      <p:sp>
        <p:nvSpPr>
          <p:cNvPr id="4" name="Slide Number Placeholder 3">
            <a:extLst>
              <a:ext uri="{FF2B5EF4-FFF2-40B4-BE49-F238E27FC236}">
                <a16:creationId xmlns:a16="http://schemas.microsoft.com/office/drawing/2014/main" id="{F92897A6-4C56-1AE3-0E1B-366BEDB75427}"/>
              </a:ext>
            </a:extLst>
          </p:cNvPr>
          <p:cNvSpPr>
            <a:spLocks noGrp="1"/>
          </p:cNvSpPr>
          <p:nvPr>
            <p:ph type="sldNum" sz="quarter" idx="12"/>
          </p:nvPr>
        </p:nvSpPr>
        <p:spPr/>
        <p:txBody>
          <a:bodyPr/>
          <a:lstStyle/>
          <a:p>
            <a:fld id="{6E2D2B3B-882E-40F3-A32F-6DD516915044}" type="slidenum">
              <a:rPr lang="en-US" smtClean="0"/>
              <a:pPr/>
              <a:t>10</a:t>
            </a:fld>
            <a:endParaRPr lang="en-US"/>
          </a:p>
        </p:txBody>
      </p:sp>
      <p:sp>
        <p:nvSpPr>
          <p:cNvPr id="5" name="Title 1">
            <a:extLst>
              <a:ext uri="{FF2B5EF4-FFF2-40B4-BE49-F238E27FC236}">
                <a16:creationId xmlns:a16="http://schemas.microsoft.com/office/drawing/2014/main" id="{4C4585FC-A843-5F42-206C-D1AA5B876F9D}"/>
              </a:ext>
            </a:extLst>
          </p:cNvPr>
          <p:cNvSpPr>
            <a:spLocks noGrp="1"/>
          </p:cNvSpPr>
          <p:nvPr>
            <p:ph type="title"/>
          </p:nvPr>
        </p:nvSpPr>
        <p:spPr>
          <a:xfrm>
            <a:off x="609600" y="274638"/>
            <a:ext cx="11087100" cy="1143000"/>
          </a:xfrm>
        </p:spPr>
        <p:txBody>
          <a:bodyPr/>
          <a:lstStyle/>
          <a:p>
            <a:pPr algn="ctr"/>
            <a:r>
              <a:rPr lang="en-US" sz="4267" dirty="0"/>
              <a:t>Core Competency: Roles and Responsibilities</a:t>
            </a:r>
          </a:p>
        </p:txBody>
      </p:sp>
    </p:spTree>
    <p:extLst>
      <p:ext uri="{BB962C8B-B14F-4D97-AF65-F5344CB8AC3E}">
        <p14:creationId xmlns:p14="http://schemas.microsoft.com/office/powerpoint/2010/main" val="1511951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A0FB8-8719-49EF-963D-F15F4BDC0273}"/>
              </a:ext>
            </a:extLst>
          </p:cNvPr>
          <p:cNvSpPr>
            <a:spLocks noGrp="1"/>
          </p:cNvSpPr>
          <p:nvPr>
            <p:ph type="title"/>
          </p:nvPr>
        </p:nvSpPr>
        <p:spPr/>
        <p:txBody>
          <a:bodyPr/>
          <a:lstStyle/>
          <a:p>
            <a:pPr algn="ctr"/>
            <a:r>
              <a:rPr lang="en-US" sz="4267" dirty="0"/>
              <a:t>Agenda</a:t>
            </a:r>
          </a:p>
        </p:txBody>
      </p:sp>
      <p:sp>
        <p:nvSpPr>
          <p:cNvPr id="3" name="Content Placeholder 2">
            <a:extLst>
              <a:ext uri="{FF2B5EF4-FFF2-40B4-BE49-F238E27FC236}">
                <a16:creationId xmlns:a16="http://schemas.microsoft.com/office/drawing/2014/main" id="{27FAC1DD-B6CC-4CD2-AB93-6BCB94707C48}"/>
              </a:ext>
            </a:extLst>
          </p:cNvPr>
          <p:cNvSpPr>
            <a:spLocks noGrp="1"/>
          </p:cNvSpPr>
          <p:nvPr>
            <p:ph idx="1"/>
          </p:nvPr>
        </p:nvSpPr>
        <p:spPr/>
        <p:txBody>
          <a:bodyPr/>
          <a:lstStyle/>
          <a:p>
            <a:pPr>
              <a:lnSpc>
                <a:spcPct val="150000"/>
              </a:lnSpc>
            </a:pPr>
            <a:r>
              <a:rPr lang="en-US" dirty="0"/>
              <a:t>Case presentation</a:t>
            </a:r>
          </a:p>
          <a:p>
            <a:pPr>
              <a:lnSpc>
                <a:spcPct val="150000"/>
              </a:lnSpc>
            </a:pPr>
            <a:r>
              <a:rPr lang="en-US" dirty="0"/>
              <a:t>Breakout rooms</a:t>
            </a:r>
          </a:p>
          <a:p>
            <a:pPr>
              <a:lnSpc>
                <a:spcPct val="150000"/>
              </a:lnSpc>
            </a:pPr>
            <a:r>
              <a:rPr lang="en-US" dirty="0"/>
              <a:t>Group discussion</a:t>
            </a:r>
          </a:p>
        </p:txBody>
      </p:sp>
      <p:sp>
        <p:nvSpPr>
          <p:cNvPr id="4" name="Slide Number Placeholder 3">
            <a:extLst>
              <a:ext uri="{FF2B5EF4-FFF2-40B4-BE49-F238E27FC236}">
                <a16:creationId xmlns:a16="http://schemas.microsoft.com/office/drawing/2014/main" id="{E50DC5DC-449F-4DA4-BD25-11E8DD6664CF}"/>
              </a:ext>
            </a:extLst>
          </p:cNvPr>
          <p:cNvSpPr>
            <a:spLocks noGrp="1"/>
          </p:cNvSpPr>
          <p:nvPr>
            <p:ph type="sldNum" sz="quarter" idx="12"/>
          </p:nvPr>
        </p:nvSpPr>
        <p:spPr/>
        <p:txBody>
          <a:bodyPr/>
          <a:lstStyle/>
          <a:p>
            <a:pPr defTabSz="1219170"/>
            <a:fld id="{6E2D2B3B-882E-40F3-A32F-6DD516915044}" type="slidenum">
              <a:rPr lang="en-US">
                <a:solidFill>
                  <a:srgbClr val="FFFFFF"/>
                </a:solidFill>
                <a:latin typeface="Arial"/>
              </a:rPr>
              <a:pPr defTabSz="1219170"/>
              <a:t>11</a:t>
            </a:fld>
            <a:endParaRPr lang="en-US">
              <a:solidFill>
                <a:srgbClr val="FFFFFF"/>
              </a:solidFill>
              <a:latin typeface="Arial"/>
            </a:endParaRPr>
          </a:p>
        </p:txBody>
      </p:sp>
    </p:spTree>
    <p:extLst>
      <p:ext uri="{BB962C8B-B14F-4D97-AF65-F5344CB8AC3E}">
        <p14:creationId xmlns:p14="http://schemas.microsoft.com/office/powerpoint/2010/main" val="33506004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0274F-3F3B-4A5C-8A7E-0030EB6D8B91}"/>
              </a:ext>
            </a:extLst>
          </p:cNvPr>
          <p:cNvSpPr>
            <a:spLocks noGrp="1"/>
          </p:cNvSpPr>
          <p:nvPr>
            <p:ph type="title"/>
          </p:nvPr>
        </p:nvSpPr>
        <p:spPr>
          <a:xfrm>
            <a:off x="0" y="148120"/>
            <a:ext cx="12192000" cy="1143000"/>
          </a:xfrm>
        </p:spPr>
        <p:txBody>
          <a:bodyPr/>
          <a:lstStyle/>
          <a:p>
            <a:pPr algn="ctr"/>
            <a:r>
              <a:rPr lang="en-US" sz="4800" dirty="0"/>
              <a:t>Session Expectations for Students</a:t>
            </a:r>
          </a:p>
        </p:txBody>
      </p:sp>
      <p:sp>
        <p:nvSpPr>
          <p:cNvPr id="3" name="Content Placeholder 2">
            <a:extLst>
              <a:ext uri="{FF2B5EF4-FFF2-40B4-BE49-F238E27FC236}">
                <a16:creationId xmlns:a16="http://schemas.microsoft.com/office/drawing/2014/main" id="{9AF9415D-9C6F-4764-8953-7358E72216D6}"/>
              </a:ext>
            </a:extLst>
          </p:cNvPr>
          <p:cNvSpPr>
            <a:spLocks noGrp="1"/>
          </p:cNvSpPr>
          <p:nvPr>
            <p:ph idx="1"/>
          </p:nvPr>
        </p:nvSpPr>
        <p:spPr>
          <a:xfrm>
            <a:off x="609601" y="1417639"/>
            <a:ext cx="11087425" cy="4761725"/>
          </a:xfrm>
        </p:spPr>
        <p:txBody>
          <a:bodyPr>
            <a:normAutofit fontScale="85000" lnSpcReduction="20000"/>
          </a:bodyPr>
          <a:lstStyle/>
          <a:p>
            <a:pPr>
              <a:spcBef>
                <a:spcPts val="1600"/>
              </a:spcBef>
              <a:spcAft>
                <a:spcPts val="800"/>
              </a:spcAft>
            </a:pPr>
            <a:r>
              <a:rPr lang="en-US" dirty="0"/>
              <a:t>Respectful, collaborative discussions</a:t>
            </a:r>
          </a:p>
          <a:p>
            <a:pPr>
              <a:spcBef>
                <a:spcPts val="1600"/>
              </a:spcBef>
              <a:spcAft>
                <a:spcPts val="800"/>
              </a:spcAft>
            </a:pPr>
            <a:r>
              <a:rPr lang="en-US" dirty="0"/>
              <a:t>Use people-first language</a:t>
            </a:r>
          </a:p>
          <a:p>
            <a:pPr>
              <a:spcBef>
                <a:spcPts val="1600"/>
              </a:spcBef>
              <a:spcAft>
                <a:spcPts val="800"/>
              </a:spcAft>
            </a:pPr>
            <a:r>
              <a:rPr lang="en-US" dirty="0"/>
              <a:t>Active participation from all </a:t>
            </a:r>
          </a:p>
          <a:p>
            <a:pPr>
              <a:spcBef>
                <a:spcPts val="1600"/>
              </a:spcBef>
              <a:spcAft>
                <a:spcPts val="800"/>
              </a:spcAft>
            </a:pPr>
            <a:r>
              <a:rPr lang="en-US" dirty="0"/>
              <a:t>Focus on team-based care</a:t>
            </a:r>
          </a:p>
          <a:p>
            <a:pPr>
              <a:spcBef>
                <a:spcPts val="1600"/>
              </a:spcBef>
              <a:spcAft>
                <a:spcPts val="800"/>
              </a:spcAft>
            </a:pPr>
            <a:r>
              <a:rPr lang="en-US" dirty="0"/>
              <a:t>Break out sessions will not be recorded</a:t>
            </a:r>
          </a:p>
          <a:p>
            <a:pPr>
              <a:spcBef>
                <a:spcPts val="1600"/>
              </a:spcBef>
              <a:spcAft>
                <a:spcPts val="800"/>
              </a:spcAft>
            </a:pPr>
            <a:r>
              <a:rPr lang="en-US" dirty="0"/>
              <a:t>Zoom logistics:</a:t>
            </a:r>
          </a:p>
          <a:p>
            <a:pPr lvl="1">
              <a:spcBef>
                <a:spcPts val="800"/>
              </a:spcBef>
              <a:spcAft>
                <a:spcPts val="800"/>
              </a:spcAft>
              <a:buFont typeface="Wingdings" panose="05000000000000000000" pitchFamily="2" charset="2"/>
              <a:buChar char="ü"/>
            </a:pPr>
            <a:r>
              <a:rPr lang="en-US" dirty="0"/>
              <a:t>please turn on your camera (if possible)</a:t>
            </a:r>
          </a:p>
          <a:p>
            <a:pPr lvl="1">
              <a:spcBef>
                <a:spcPts val="800"/>
              </a:spcBef>
              <a:spcAft>
                <a:spcPts val="800"/>
              </a:spcAft>
              <a:buFont typeface="Wingdings" panose="05000000000000000000" pitchFamily="2" charset="2"/>
              <a:buChar char="ü"/>
            </a:pPr>
            <a:r>
              <a:rPr lang="en-US" dirty="0"/>
              <a:t>change your “name” in zoom (name, profession, year)</a:t>
            </a:r>
          </a:p>
        </p:txBody>
      </p:sp>
      <p:sp>
        <p:nvSpPr>
          <p:cNvPr id="4" name="Slide Number Placeholder 3">
            <a:extLst>
              <a:ext uri="{FF2B5EF4-FFF2-40B4-BE49-F238E27FC236}">
                <a16:creationId xmlns:a16="http://schemas.microsoft.com/office/drawing/2014/main" id="{7D373534-8FCF-4B10-9E3C-F5228D516AD0}"/>
              </a:ext>
            </a:extLst>
          </p:cNvPr>
          <p:cNvSpPr>
            <a:spLocks noGrp="1"/>
          </p:cNvSpPr>
          <p:nvPr>
            <p:ph type="sldNum" sz="quarter" idx="12"/>
          </p:nvPr>
        </p:nvSpPr>
        <p:spPr/>
        <p:txBody>
          <a:bodyPr/>
          <a:lstStyle/>
          <a:p>
            <a:fld id="{6E2D2B3B-882E-40F3-A32F-6DD516915044}" type="slidenum">
              <a:rPr lang="en-US" smtClean="0"/>
              <a:pPr/>
              <a:t>12</a:t>
            </a:fld>
            <a:endParaRPr lang="en-US"/>
          </a:p>
        </p:txBody>
      </p:sp>
      <p:sp>
        <p:nvSpPr>
          <p:cNvPr id="10" name="Rounded Rectangle 9"/>
          <p:cNvSpPr/>
          <p:nvPr/>
        </p:nvSpPr>
        <p:spPr>
          <a:xfrm>
            <a:off x="7841120" y="1542362"/>
            <a:ext cx="3855904" cy="3216925"/>
          </a:xfrm>
          <a:prstGeom prst="round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16000" b="15377"/>
          <a:stretch/>
        </p:blipFill>
        <p:spPr>
          <a:xfrm>
            <a:off x="8441923" y="1815772"/>
            <a:ext cx="2654300" cy="1821456"/>
          </a:xfrm>
          <a:prstGeom prst="rect">
            <a:avLst/>
          </a:prstGeom>
        </p:spPr>
      </p:pic>
      <p:sp>
        <p:nvSpPr>
          <p:cNvPr id="8" name="Rectangle 7"/>
          <p:cNvSpPr/>
          <p:nvPr/>
        </p:nvSpPr>
        <p:spPr>
          <a:xfrm>
            <a:off x="7841121" y="3710675"/>
            <a:ext cx="3855904" cy="830997"/>
          </a:xfrm>
          <a:prstGeom prst="rect">
            <a:avLst/>
          </a:prstGeom>
        </p:spPr>
        <p:txBody>
          <a:bodyPr wrap="square">
            <a:spAutoFit/>
          </a:bodyPr>
          <a:lstStyle/>
          <a:p>
            <a:pPr marL="152396" algn="ctr"/>
            <a:r>
              <a:rPr lang="en-US" sz="2400" b="1" dirty="0"/>
              <a:t>All sessions will be recorded on Zoom</a:t>
            </a:r>
          </a:p>
        </p:txBody>
      </p:sp>
    </p:spTree>
    <p:extLst>
      <p:ext uri="{BB962C8B-B14F-4D97-AF65-F5344CB8AC3E}">
        <p14:creationId xmlns:p14="http://schemas.microsoft.com/office/powerpoint/2010/main" val="4092938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F2E5C-FF35-488F-A87C-A8FFB505CDD2}"/>
              </a:ext>
            </a:extLst>
          </p:cNvPr>
          <p:cNvSpPr>
            <a:spLocks noGrp="1"/>
          </p:cNvSpPr>
          <p:nvPr>
            <p:ph type="title"/>
          </p:nvPr>
        </p:nvSpPr>
        <p:spPr/>
        <p:txBody>
          <a:bodyPr/>
          <a:lstStyle/>
          <a:p>
            <a:pPr algn="ctr"/>
            <a:r>
              <a:rPr lang="en-US" sz="4267" dirty="0"/>
              <a:t>What is People-First Language?</a:t>
            </a:r>
          </a:p>
        </p:txBody>
      </p:sp>
      <p:sp>
        <p:nvSpPr>
          <p:cNvPr id="3" name="Content Placeholder 2">
            <a:extLst>
              <a:ext uri="{FF2B5EF4-FFF2-40B4-BE49-F238E27FC236}">
                <a16:creationId xmlns:a16="http://schemas.microsoft.com/office/drawing/2014/main" id="{306569D2-F16B-44E3-940B-E9239185C6B5}"/>
              </a:ext>
            </a:extLst>
          </p:cNvPr>
          <p:cNvSpPr>
            <a:spLocks noGrp="1"/>
          </p:cNvSpPr>
          <p:nvPr>
            <p:ph idx="1"/>
          </p:nvPr>
        </p:nvSpPr>
        <p:spPr>
          <a:xfrm>
            <a:off x="609601" y="1600201"/>
            <a:ext cx="6400799" cy="4367299"/>
          </a:xfrm>
        </p:spPr>
        <p:txBody>
          <a:bodyPr>
            <a:normAutofit fontScale="85000" lnSpcReduction="10000"/>
          </a:bodyPr>
          <a:lstStyle/>
          <a:p>
            <a:r>
              <a:rPr lang="en-US" dirty="0"/>
              <a:t>Puts person before illness or label.</a:t>
            </a:r>
          </a:p>
          <a:p>
            <a:r>
              <a:rPr lang="en-US" dirty="0"/>
              <a:t>Describes and respects who they are, not what they have been diagnosed with.</a:t>
            </a:r>
          </a:p>
          <a:p>
            <a:r>
              <a:rPr lang="en-US" dirty="0"/>
              <a:t>Helps eliminate prejudice; removes value judgments. </a:t>
            </a:r>
          </a:p>
          <a:p>
            <a:r>
              <a:rPr lang="en-US" dirty="0"/>
              <a:t>Avoid saying “HIV patient” or “HIV-infected woman”</a:t>
            </a:r>
          </a:p>
          <a:p>
            <a:r>
              <a:rPr lang="en-US" dirty="0"/>
              <a:t>Preferred Phrase: “woman living with HIV”</a:t>
            </a:r>
          </a:p>
        </p:txBody>
      </p:sp>
      <p:sp>
        <p:nvSpPr>
          <p:cNvPr id="4" name="Slide Number Placeholder 3">
            <a:extLst>
              <a:ext uri="{FF2B5EF4-FFF2-40B4-BE49-F238E27FC236}">
                <a16:creationId xmlns:a16="http://schemas.microsoft.com/office/drawing/2014/main" id="{547478DB-8871-4E16-AAC9-04C24889729A}"/>
              </a:ext>
            </a:extLst>
          </p:cNvPr>
          <p:cNvSpPr>
            <a:spLocks noGrp="1"/>
          </p:cNvSpPr>
          <p:nvPr>
            <p:ph type="sldNum" sz="quarter" idx="12"/>
          </p:nvPr>
        </p:nvSpPr>
        <p:spPr/>
        <p:txBody>
          <a:bodyPr/>
          <a:lstStyle/>
          <a:p>
            <a:pPr defTabSz="1219170"/>
            <a:fld id="{6E2D2B3B-882E-40F3-A32F-6DD516915044}" type="slidenum">
              <a:rPr lang="en-US">
                <a:solidFill>
                  <a:srgbClr val="FFFFFF"/>
                </a:solidFill>
                <a:latin typeface="Arial"/>
              </a:rPr>
              <a:pPr defTabSz="1219170"/>
              <a:t>13</a:t>
            </a:fld>
            <a:endParaRPr lang="en-US">
              <a:solidFill>
                <a:srgbClr val="FFFFFF"/>
              </a:solidFill>
              <a:latin typeface="Arial"/>
            </a:endParaRPr>
          </a:p>
        </p:txBody>
      </p:sp>
      <p:pic>
        <p:nvPicPr>
          <p:cNvPr id="5" name="Picture 4">
            <a:extLst>
              <a:ext uri="{FF2B5EF4-FFF2-40B4-BE49-F238E27FC236}">
                <a16:creationId xmlns:a16="http://schemas.microsoft.com/office/drawing/2014/main" id="{4FB8B0F2-C844-40C6-94F1-6E7E92A7BC18}"/>
              </a:ext>
            </a:extLst>
          </p:cNvPr>
          <p:cNvPicPr>
            <a:picLocks noChangeAspect="1"/>
          </p:cNvPicPr>
          <p:nvPr/>
        </p:nvPicPr>
        <p:blipFill>
          <a:blip r:embed="rId3"/>
          <a:stretch>
            <a:fillRect/>
          </a:stretch>
        </p:blipFill>
        <p:spPr>
          <a:xfrm>
            <a:off x="7416801" y="1486993"/>
            <a:ext cx="4480508" cy="4480508"/>
          </a:xfrm>
          <a:prstGeom prst="rect">
            <a:avLst/>
          </a:prstGeom>
        </p:spPr>
      </p:pic>
      <p:sp>
        <p:nvSpPr>
          <p:cNvPr id="6" name="TextBox 5">
            <a:extLst>
              <a:ext uri="{FF2B5EF4-FFF2-40B4-BE49-F238E27FC236}">
                <a16:creationId xmlns:a16="http://schemas.microsoft.com/office/drawing/2014/main" id="{E010A0F2-56EE-422F-957E-2263810F6C75}"/>
              </a:ext>
            </a:extLst>
          </p:cNvPr>
          <p:cNvSpPr txBox="1"/>
          <p:nvPr/>
        </p:nvSpPr>
        <p:spPr>
          <a:xfrm>
            <a:off x="2540000" y="6398695"/>
            <a:ext cx="8224547" cy="338554"/>
          </a:xfrm>
          <a:prstGeom prst="rect">
            <a:avLst/>
          </a:prstGeom>
          <a:noFill/>
        </p:spPr>
        <p:txBody>
          <a:bodyPr wrap="square" rtlCol="0">
            <a:spAutoFit/>
          </a:bodyPr>
          <a:lstStyle/>
          <a:p>
            <a:pPr defTabSz="1219170"/>
            <a:r>
              <a:rPr lang="en-US" sz="1600" dirty="0">
                <a:solidFill>
                  <a:srgbClr val="FFFFFF"/>
                </a:solidFill>
                <a:latin typeface="Arial"/>
              </a:rPr>
              <a:t>Slide modified from presentation by Tana </a:t>
            </a:r>
            <a:r>
              <a:rPr lang="en-US" sz="1600" dirty="0" err="1">
                <a:solidFill>
                  <a:srgbClr val="FFFFFF"/>
                </a:solidFill>
                <a:latin typeface="Arial"/>
              </a:rPr>
              <a:t>Pradia</a:t>
            </a:r>
            <a:r>
              <a:rPr lang="en-US" sz="1600" dirty="0">
                <a:solidFill>
                  <a:srgbClr val="FFFFFF"/>
                </a:solidFill>
                <a:latin typeface="Arial"/>
              </a:rPr>
              <a:t>, Chair of Ryan White Planning Council</a:t>
            </a:r>
          </a:p>
        </p:txBody>
      </p:sp>
    </p:spTree>
    <p:extLst>
      <p:ext uri="{BB962C8B-B14F-4D97-AF65-F5344CB8AC3E}">
        <p14:creationId xmlns:p14="http://schemas.microsoft.com/office/powerpoint/2010/main" val="16982803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889F6-AE18-4A92-87D0-76492DB18A7A}"/>
              </a:ext>
            </a:extLst>
          </p:cNvPr>
          <p:cNvSpPr>
            <a:spLocks noGrp="1"/>
          </p:cNvSpPr>
          <p:nvPr>
            <p:ph type="title"/>
          </p:nvPr>
        </p:nvSpPr>
        <p:spPr/>
        <p:txBody>
          <a:bodyPr/>
          <a:lstStyle/>
          <a:p>
            <a:pPr algn="ctr"/>
            <a:r>
              <a:rPr lang="en-US" sz="4267" dirty="0"/>
              <a:t>Case Presentation</a:t>
            </a:r>
          </a:p>
        </p:txBody>
      </p:sp>
      <p:sp>
        <p:nvSpPr>
          <p:cNvPr id="3" name="Content Placeholder 2">
            <a:extLst>
              <a:ext uri="{FF2B5EF4-FFF2-40B4-BE49-F238E27FC236}">
                <a16:creationId xmlns:a16="http://schemas.microsoft.com/office/drawing/2014/main" id="{5C230682-D518-4B8D-B22C-F25179C67F4F}"/>
              </a:ext>
            </a:extLst>
          </p:cNvPr>
          <p:cNvSpPr>
            <a:spLocks noGrp="1"/>
          </p:cNvSpPr>
          <p:nvPr>
            <p:ph idx="1"/>
          </p:nvPr>
        </p:nvSpPr>
        <p:spPr>
          <a:xfrm>
            <a:off x="609601" y="1600202"/>
            <a:ext cx="11087425" cy="3537856"/>
          </a:xfrm>
        </p:spPr>
        <p:txBody>
          <a:bodyPr>
            <a:normAutofit/>
          </a:bodyPr>
          <a:lstStyle/>
          <a:p>
            <a:r>
              <a:rPr lang="en-US" dirty="0">
                <a:solidFill>
                  <a:prstClr val="black"/>
                </a:solidFill>
                <a:cs typeface="+mn-cs"/>
              </a:rPr>
              <a:t>35-year-old woman (DFAB; she/her) </a:t>
            </a:r>
          </a:p>
          <a:p>
            <a:r>
              <a:rPr lang="en-US" dirty="0">
                <a:solidFill>
                  <a:prstClr val="black"/>
                </a:solidFill>
                <a:cs typeface="+mn-cs"/>
              </a:rPr>
              <a:t>Diagnosed with HIV 3 years ago</a:t>
            </a:r>
          </a:p>
          <a:p>
            <a:r>
              <a:rPr lang="en-US" dirty="0">
                <a:solidFill>
                  <a:prstClr val="black"/>
                </a:solidFill>
                <a:cs typeface="+mn-cs"/>
              </a:rPr>
              <a:t>Patient presents today for routine STI screening without signs or symptoms.</a:t>
            </a:r>
          </a:p>
          <a:p>
            <a:r>
              <a:rPr lang="en-US" dirty="0">
                <a:solidFill>
                  <a:prstClr val="black"/>
                </a:solidFill>
                <a:cs typeface="+mn-cs"/>
              </a:rPr>
              <a:t>Clinic nurses alert you that the IPV screen is positive</a:t>
            </a:r>
          </a:p>
          <a:p>
            <a:pPr lvl="1"/>
            <a:endParaRPr lang="en-US" dirty="0">
              <a:solidFill>
                <a:prstClr val="black"/>
              </a:solidFill>
              <a:cs typeface="+mn-cs"/>
            </a:endParaRPr>
          </a:p>
        </p:txBody>
      </p:sp>
      <p:sp>
        <p:nvSpPr>
          <p:cNvPr id="4" name="Slide Number Placeholder 3">
            <a:extLst>
              <a:ext uri="{FF2B5EF4-FFF2-40B4-BE49-F238E27FC236}">
                <a16:creationId xmlns:a16="http://schemas.microsoft.com/office/drawing/2014/main" id="{449B7136-D807-4C94-871B-052BD98B98FD}"/>
              </a:ext>
            </a:extLst>
          </p:cNvPr>
          <p:cNvSpPr>
            <a:spLocks noGrp="1"/>
          </p:cNvSpPr>
          <p:nvPr>
            <p:ph type="sldNum" sz="quarter" idx="12"/>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2400" b="0" i="0" u="none" strike="noStrike" kern="1200" cap="none" spc="0" normalizeH="0" baseline="0" noProof="0">
                <a:ln>
                  <a:noFill/>
                </a:ln>
                <a:solidFill>
                  <a:srgbClr val="FFFFFF"/>
                </a:solidFill>
                <a:effectLst/>
                <a:uLnTx/>
                <a:uFillTx/>
                <a:latin typeface="Arial"/>
                <a:ea typeface="+mn-ea"/>
                <a:cs typeface="+mn-cs"/>
              </a:rPr>
              <a:pPr marL="0" marR="0" lvl="0" indent="0" algn="ctr" defTabSz="1219170" rtl="0" eaLnBrk="1" fontAlgn="auto" latinLnBrk="0" hangingPunct="1">
                <a:lnSpc>
                  <a:spcPct val="100000"/>
                </a:lnSpc>
                <a:spcBef>
                  <a:spcPts val="0"/>
                </a:spcBef>
                <a:spcAft>
                  <a:spcPts val="0"/>
                </a:spcAft>
                <a:buClrTx/>
                <a:buSzTx/>
                <a:buFontTx/>
                <a:buNone/>
                <a:tabLst/>
                <a:defRPr/>
              </a:pPr>
              <a:t>14</a:t>
            </a:fld>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5" name="TextBox 4">
            <a:extLst>
              <a:ext uri="{FF2B5EF4-FFF2-40B4-BE49-F238E27FC236}">
                <a16:creationId xmlns:a16="http://schemas.microsoft.com/office/drawing/2014/main" id="{02633C03-CFEC-EF36-00CA-04E0B338CADB}"/>
              </a:ext>
            </a:extLst>
          </p:cNvPr>
          <p:cNvSpPr txBox="1"/>
          <p:nvPr/>
        </p:nvSpPr>
        <p:spPr>
          <a:xfrm>
            <a:off x="3058886" y="5562600"/>
            <a:ext cx="6542314" cy="400110"/>
          </a:xfrm>
          <a:prstGeom prst="rect">
            <a:avLst/>
          </a:prstGeom>
          <a:noFill/>
        </p:spPr>
        <p:txBody>
          <a:bodyPr wrap="square" rtlCol="0">
            <a:spAutoFit/>
          </a:bodyPr>
          <a:lstStyle/>
          <a:p>
            <a:pPr algn="ctr"/>
            <a:r>
              <a:rPr lang="en-US" sz="2000" dirty="0"/>
              <a:t>DFAB = designated female at birth</a:t>
            </a:r>
          </a:p>
        </p:txBody>
      </p:sp>
    </p:spTree>
    <p:extLst>
      <p:ext uri="{BB962C8B-B14F-4D97-AF65-F5344CB8AC3E}">
        <p14:creationId xmlns:p14="http://schemas.microsoft.com/office/powerpoint/2010/main" val="12649100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73D00-73D6-6B32-85FD-23F2580D4C14}"/>
              </a:ext>
            </a:extLst>
          </p:cNvPr>
          <p:cNvSpPr>
            <a:spLocks noGrp="1"/>
          </p:cNvSpPr>
          <p:nvPr>
            <p:ph type="title"/>
          </p:nvPr>
        </p:nvSpPr>
        <p:spPr>
          <a:xfrm>
            <a:off x="609602" y="22477"/>
            <a:ext cx="11087425" cy="1143000"/>
          </a:xfrm>
        </p:spPr>
        <p:txBody>
          <a:bodyPr/>
          <a:lstStyle/>
          <a:p>
            <a:pPr algn="ctr"/>
            <a:r>
              <a:rPr lang="en-US" dirty="0"/>
              <a:t>History</a:t>
            </a:r>
          </a:p>
        </p:txBody>
      </p:sp>
      <p:sp>
        <p:nvSpPr>
          <p:cNvPr id="3" name="Content Placeholder 2">
            <a:extLst>
              <a:ext uri="{FF2B5EF4-FFF2-40B4-BE49-F238E27FC236}">
                <a16:creationId xmlns:a16="http://schemas.microsoft.com/office/drawing/2014/main" id="{2DC9584A-0600-43EC-E785-476565754B15}"/>
              </a:ext>
            </a:extLst>
          </p:cNvPr>
          <p:cNvSpPr>
            <a:spLocks noGrp="1"/>
          </p:cNvSpPr>
          <p:nvPr>
            <p:ph idx="1"/>
          </p:nvPr>
        </p:nvSpPr>
        <p:spPr>
          <a:xfrm>
            <a:off x="294968" y="1273560"/>
            <a:ext cx="11897031" cy="4910929"/>
          </a:xfrm>
        </p:spPr>
        <p:txBody>
          <a:bodyPr>
            <a:normAutofit/>
          </a:bodyPr>
          <a:lstStyle/>
          <a:p>
            <a:r>
              <a:rPr lang="en-US" dirty="0"/>
              <a:t>Reports that her boyfriend pushes, pinches, and hits her. </a:t>
            </a:r>
          </a:p>
          <a:p>
            <a:r>
              <a:rPr lang="en-US" dirty="0"/>
              <a:t>She states he hits her on the bottom of her feet with a belt “so that no one else can see the bruises/welts.” </a:t>
            </a:r>
          </a:p>
          <a:p>
            <a:r>
              <a:rPr lang="en-US" dirty="0"/>
              <a:t>Recently her mother took her to a local ER after her boyfriend “twisted my wrist so hard that I thought it was broken, but I left without seeing the doctor because I didn’t want him to go to jail. Instead, I went to a local pharmacy and asked for an ace wrap, some Aleve and Advil, and a cold pack.”</a:t>
            </a:r>
          </a:p>
          <a:p>
            <a:endParaRPr lang="en-US" dirty="0"/>
          </a:p>
        </p:txBody>
      </p:sp>
      <p:sp>
        <p:nvSpPr>
          <p:cNvPr id="4" name="Slide Number Placeholder 3">
            <a:extLst>
              <a:ext uri="{FF2B5EF4-FFF2-40B4-BE49-F238E27FC236}">
                <a16:creationId xmlns:a16="http://schemas.microsoft.com/office/drawing/2014/main" id="{C81A61A6-448A-AA4A-7B07-6C270BF6DDD6}"/>
              </a:ext>
            </a:extLst>
          </p:cNvPr>
          <p:cNvSpPr>
            <a:spLocks noGrp="1"/>
          </p:cNvSpPr>
          <p:nvPr>
            <p:ph type="sldNum" sz="quarter" idx="12"/>
          </p:nvPr>
        </p:nvSpPr>
        <p:spPr/>
        <p:txBody>
          <a:bodyPr/>
          <a:lstStyle/>
          <a:p>
            <a:fld id="{6E2D2B3B-882E-40F3-A32F-6DD516915044}" type="slidenum">
              <a:rPr lang="en-US" smtClean="0"/>
              <a:pPr/>
              <a:t>15</a:t>
            </a:fld>
            <a:endParaRPr lang="en-US"/>
          </a:p>
        </p:txBody>
      </p:sp>
    </p:spTree>
    <p:extLst>
      <p:ext uri="{BB962C8B-B14F-4D97-AF65-F5344CB8AC3E}">
        <p14:creationId xmlns:p14="http://schemas.microsoft.com/office/powerpoint/2010/main" val="27851190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3E6830-0740-6EA3-543A-76D18D5BE697}"/>
              </a:ext>
            </a:extLst>
          </p:cNvPr>
          <p:cNvSpPr>
            <a:spLocks noGrp="1"/>
          </p:cNvSpPr>
          <p:nvPr>
            <p:ph idx="1"/>
          </p:nvPr>
        </p:nvSpPr>
        <p:spPr/>
        <p:txBody>
          <a:bodyPr/>
          <a:lstStyle/>
          <a:p>
            <a:r>
              <a:rPr lang="en-US" sz="3200" dirty="0"/>
              <a:t>Patient has been taking “handfuls” of Aleve (naproxen) and Advil (ibuprofen); wrist pain is now improved</a:t>
            </a:r>
          </a:p>
          <a:p>
            <a:pPr marL="152397" indent="0">
              <a:buNone/>
            </a:pPr>
            <a:endParaRPr lang="en-US" sz="3200" dirty="0"/>
          </a:p>
          <a:p>
            <a:r>
              <a:rPr lang="en-US" sz="3200" dirty="0"/>
              <a:t>Patient starts crying and states she stays with her boyfriend because he helps to pay bills and she feels that no one else will love her since she has HIV.</a:t>
            </a:r>
          </a:p>
          <a:p>
            <a:endParaRPr lang="en-US" dirty="0"/>
          </a:p>
        </p:txBody>
      </p:sp>
      <p:sp>
        <p:nvSpPr>
          <p:cNvPr id="4" name="Slide Number Placeholder 3">
            <a:extLst>
              <a:ext uri="{FF2B5EF4-FFF2-40B4-BE49-F238E27FC236}">
                <a16:creationId xmlns:a16="http://schemas.microsoft.com/office/drawing/2014/main" id="{E13035D7-5018-5783-4D68-E9FDCD67A338}"/>
              </a:ext>
            </a:extLst>
          </p:cNvPr>
          <p:cNvSpPr>
            <a:spLocks noGrp="1"/>
          </p:cNvSpPr>
          <p:nvPr>
            <p:ph type="sldNum" sz="quarter" idx="12"/>
          </p:nvPr>
        </p:nvSpPr>
        <p:spPr/>
        <p:txBody>
          <a:bodyPr/>
          <a:lstStyle/>
          <a:p>
            <a:fld id="{6E2D2B3B-882E-40F3-A32F-6DD516915044}" type="slidenum">
              <a:rPr lang="en-US" smtClean="0"/>
              <a:pPr/>
              <a:t>16</a:t>
            </a:fld>
            <a:endParaRPr lang="en-US"/>
          </a:p>
        </p:txBody>
      </p:sp>
      <p:sp>
        <p:nvSpPr>
          <p:cNvPr id="5" name="Title 1">
            <a:extLst>
              <a:ext uri="{FF2B5EF4-FFF2-40B4-BE49-F238E27FC236}">
                <a16:creationId xmlns:a16="http://schemas.microsoft.com/office/drawing/2014/main" id="{F30F35A7-AEEF-F6F6-E238-DE368311FFAC}"/>
              </a:ext>
            </a:extLst>
          </p:cNvPr>
          <p:cNvSpPr>
            <a:spLocks noGrp="1"/>
          </p:cNvSpPr>
          <p:nvPr>
            <p:ph type="title"/>
          </p:nvPr>
        </p:nvSpPr>
        <p:spPr>
          <a:xfrm>
            <a:off x="609600" y="274638"/>
            <a:ext cx="11087100" cy="1143000"/>
          </a:xfrm>
        </p:spPr>
        <p:txBody>
          <a:bodyPr/>
          <a:lstStyle/>
          <a:p>
            <a:pPr algn="ctr"/>
            <a:r>
              <a:rPr lang="en-US" dirty="0"/>
              <a:t>History (continued)</a:t>
            </a:r>
          </a:p>
        </p:txBody>
      </p:sp>
    </p:spTree>
    <p:extLst>
      <p:ext uri="{BB962C8B-B14F-4D97-AF65-F5344CB8AC3E}">
        <p14:creationId xmlns:p14="http://schemas.microsoft.com/office/powerpoint/2010/main" val="12335449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889F6-AE18-4A92-87D0-76492DB18A7A}"/>
              </a:ext>
            </a:extLst>
          </p:cNvPr>
          <p:cNvSpPr>
            <a:spLocks noGrp="1"/>
          </p:cNvSpPr>
          <p:nvPr>
            <p:ph type="title"/>
          </p:nvPr>
        </p:nvSpPr>
        <p:spPr>
          <a:xfrm>
            <a:off x="609601" y="162822"/>
            <a:ext cx="11087425" cy="1143000"/>
          </a:xfrm>
        </p:spPr>
        <p:txBody>
          <a:bodyPr/>
          <a:lstStyle/>
          <a:p>
            <a:pPr algn="ctr"/>
            <a:r>
              <a:rPr lang="en-US" sz="4267" dirty="0"/>
              <a:t>HIV History</a:t>
            </a:r>
          </a:p>
        </p:txBody>
      </p:sp>
      <p:sp>
        <p:nvSpPr>
          <p:cNvPr id="3" name="Content Placeholder 2">
            <a:extLst>
              <a:ext uri="{FF2B5EF4-FFF2-40B4-BE49-F238E27FC236}">
                <a16:creationId xmlns:a16="http://schemas.microsoft.com/office/drawing/2014/main" id="{5C230682-D518-4B8D-B22C-F25179C67F4F}"/>
              </a:ext>
            </a:extLst>
          </p:cNvPr>
          <p:cNvSpPr>
            <a:spLocks noGrp="1"/>
          </p:cNvSpPr>
          <p:nvPr>
            <p:ph idx="1"/>
          </p:nvPr>
        </p:nvSpPr>
        <p:spPr>
          <a:xfrm>
            <a:off x="228600" y="1200150"/>
            <a:ext cx="11878637" cy="4993917"/>
          </a:xfrm>
        </p:spPr>
        <p:txBody>
          <a:bodyPr>
            <a:normAutofit/>
          </a:bodyPr>
          <a:lstStyle/>
          <a:p>
            <a:pPr marL="632470" indent="-571500" defTabSz="914400">
              <a:lnSpc>
                <a:spcPct val="90000"/>
              </a:lnSpc>
              <a:spcBef>
                <a:spcPts val="500"/>
              </a:spcBef>
              <a:buFont typeface="Wingdings" panose="05000000000000000000" pitchFamily="2" charset="2"/>
              <a:buChar char="§"/>
            </a:pPr>
            <a:r>
              <a:rPr lang="en-US" sz="3600" b="1" dirty="0">
                <a:solidFill>
                  <a:prstClr val="black"/>
                </a:solidFill>
                <a:cs typeface="+mn-cs"/>
              </a:rPr>
              <a:t>CD4 count</a:t>
            </a:r>
            <a:r>
              <a:rPr lang="en-US" sz="3600" dirty="0">
                <a:solidFill>
                  <a:prstClr val="black"/>
                </a:solidFill>
                <a:cs typeface="+mn-cs"/>
              </a:rPr>
              <a:t> </a:t>
            </a:r>
          </a:p>
          <a:p>
            <a:pPr marL="914400" lvl="1" indent="-457200" defTabSz="914400">
              <a:lnSpc>
                <a:spcPct val="90000"/>
              </a:lnSpc>
              <a:spcBef>
                <a:spcPts val="500"/>
              </a:spcBef>
              <a:buFont typeface="Wingdings" panose="05000000000000000000" pitchFamily="2" charset="2"/>
              <a:buChar char="§"/>
            </a:pPr>
            <a:r>
              <a:rPr lang="en-US" sz="3100" dirty="0">
                <a:solidFill>
                  <a:srgbClr val="040C28"/>
                </a:solidFill>
                <a:cs typeface="+mn-cs"/>
              </a:rPr>
              <a:t>measures the number of CD4 T-cells. </a:t>
            </a:r>
          </a:p>
          <a:p>
            <a:pPr marL="914400" lvl="1" indent="-457200" defTabSz="914400">
              <a:lnSpc>
                <a:spcPct val="90000"/>
              </a:lnSpc>
              <a:spcBef>
                <a:spcPts val="500"/>
              </a:spcBef>
              <a:buFont typeface="Wingdings" panose="05000000000000000000" pitchFamily="2" charset="2"/>
              <a:buChar char="§"/>
            </a:pPr>
            <a:r>
              <a:rPr lang="en-US" sz="3100" dirty="0">
                <a:solidFill>
                  <a:srgbClr val="040C28"/>
                </a:solidFill>
                <a:cs typeface="+mn-cs"/>
              </a:rPr>
              <a:t>CD4 cells are specialized cells of the immune system that are destroyed by HIV. </a:t>
            </a:r>
          </a:p>
          <a:p>
            <a:pPr marL="914400" lvl="1" indent="-457200" defTabSz="914400">
              <a:lnSpc>
                <a:spcPct val="90000"/>
              </a:lnSpc>
              <a:spcBef>
                <a:spcPts val="500"/>
              </a:spcBef>
              <a:buFont typeface="Wingdings" panose="05000000000000000000" pitchFamily="2" charset="2"/>
              <a:buChar char="§"/>
            </a:pPr>
            <a:r>
              <a:rPr lang="en-US" sz="3100" dirty="0">
                <a:solidFill>
                  <a:srgbClr val="040C28"/>
                </a:solidFill>
                <a:cs typeface="+mn-cs"/>
              </a:rPr>
              <a:t>Lower CD4 count (especially less than 200) is associated with increased risk of opportunistic infections and mortality</a:t>
            </a:r>
            <a:endParaRPr lang="en-US" sz="3100" dirty="0">
              <a:solidFill>
                <a:prstClr val="black"/>
              </a:solidFill>
              <a:cs typeface="+mn-cs"/>
            </a:endParaRPr>
          </a:p>
          <a:p>
            <a:pPr marL="914400" lvl="1" indent="-457200" defTabSz="914400">
              <a:lnSpc>
                <a:spcPct val="90000"/>
              </a:lnSpc>
              <a:spcBef>
                <a:spcPts val="500"/>
              </a:spcBef>
              <a:buFont typeface="Wingdings" panose="05000000000000000000" pitchFamily="2" charset="2"/>
              <a:buChar char="§"/>
            </a:pPr>
            <a:r>
              <a:rPr lang="en-US" sz="3100" dirty="0">
                <a:solidFill>
                  <a:prstClr val="black"/>
                </a:solidFill>
                <a:cs typeface="+mn-cs"/>
              </a:rPr>
              <a:t>Normal </a:t>
            </a:r>
            <a:r>
              <a:rPr lang="en-US" sz="3100" dirty="0">
                <a:solidFill>
                  <a:srgbClr val="040C28"/>
                </a:solidFill>
                <a:cs typeface="+mn-cs"/>
              </a:rPr>
              <a:t>500 to 1500 cell/mm^3 </a:t>
            </a:r>
          </a:p>
          <a:p>
            <a:pPr marL="487703" indent="-457200" defTabSz="914400">
              <a:lnSpc>
                <a:spcPct val="90000"/>
              </a:lnSpc>
              <a:spcBef>
                <a:spcPts val="500"/>
              </a:spcBef>
              <a:buFont typeface="Wingdings" panose="05000000000000000000" pitchFamily="2" charset="2"/>
              <a:buChar char="§"/>
            </a:pPr>
            <a:r>
              <a:rPr lang="en-US" sz="3367" b="1" dirty="0">
                <a:solidFill>
                  <a:prstClr val="black"/>
                </a:solidFill>
                <a:cs typeface="+mn-cs"/>
              </a:rPr>
              <a:t>Patient</a:t>
            </a:r>
          </a:p>
          <a:p>
            <a:pPr marL="883933" lvl="1" indent="-457200" defTabSz="914400">
              <a:lnSpc>
                <a:spcPct val="90000"/>
              </a:lnSpc>
              <a:spcBef>
                <a:spcPts val="500"/>
              </a:spcBef>
              <a:buFont typeface="Wingdings" panose="05000000000000000000" pitchFamily="2" charset="2"/>
              <a:buChar char="§"/>
            </a:pPr>
            <a:r>
              <a:rPr lang="en-US" sz="3366" dirty="0">
                <a:solidFill>
                  <a:prstClr val="black"/>
                </a:solidFill>
                <a:cs typeface="+mn-cs"/>
              </a:rPr>
              <a:t>Current CD4 count: </a:t>
            </a:r>
            <a:r>
              <a:rPr lang="en-US" sz="3366" b="1" dirty="0">
                <a:solidFill>
                  <a:schemeClr val="accent6"/>
                </a:solidFill>
                <a:cs typeface="+mn-cs"/>
              </a:rPr>
              <a:t>600 </a:t>
            </a:r>
            <a:r>
              <a:rPr lang="en-US" sz="3366" b="1" dirty="0">
                <a:solidFill>
                  <a:schemeClr val="accent6"/>
                </a:solidFill>
              </a:rPr>
              <a:t>cell/mm</a:t>
            </a:r>
            <a:r>
              <a:rPr lang="en-US" sz="3366" b="1" baseline="30000" dirty="0">
                <a:solidFill>
                  <a:schemeClr val="accent6"/>
                </a:solidFill>
              </a:rPr>
              <a:t>3</a:t>
            </a:r>
            <a:endParaRPr lang="en-US" sz="3366" b="1" dirty="0">
              <a:solidFill>
                <a:schemeClr val="accent6"/>
              </a:solidFill>
              <a:cs typeface="+mn-cs"/>
            </a:endParaRPr>
          </a:p>
          <a:p>
            <a:pPr marL="883933" lvl="1" indent="-457200" defTabSz="914400">
              <a:lnSpc>
                <a:spcPct val="90000"/>
              </a:lnSpc>
              <a:spcBef>
                <a:spcPts val="500"/>
              </a:spcBef>
              <a:buFont typeface="Wingdings" panose="05000000000000000000" pitchFamily="2" charset="2"/>
              <a:buChar char="§"/>
            </a:pPr>
            <a:r>
              <a:rPr lang="en-US" sz="3366" dirty="0">
                <a:solidFill>
                  <a:prstClr val="black"/>
                </a:solidFill>
                <a:cs typeface="+mn-cs"/>
              </a:rPr>
              <a:t>CD4 count 250 at the time of diagnosis </a:t>
            </a:r>
          </a:p>
          <a:p>
            <a:pPr marL="883933" lvl="1" indent="-457200" defTabSz="914400">
              <a:lnSpc>
                <a:spcPct val="90000"/>
              </a:lnSpc>
              <a:spcBef>
                <a:spcPts val="500"/>
              </a:spcBef>
              <a:buFont typeface="Wingdings" panose="05000000000000000000" pitchFamily="2" charset="2"/>
              <a:buChar char="§"/>
            </a:pPr>
            <a:endParaRPr lang="en-US" sz="3100" dirty="0">
              <a:solidFill>
                <a:prstClr val="black"/>
              </a:solidFill>
              <a:cs typeface="+mn-cs"/>
            </a:endParaRPr>
          </a:p>
          <a:p>
            <a:pPr marL="914400" lvl="2" indent="0" defTabSz="914400">
              <a:lnSpc>
                <a:spcPct val="90000"/>
              </a:lnSpc>
              <a:spcBef>
                <a:spcPts val="500"/>
              </a:spcBef>
              <a:buClrTx/>
              <a:buNone/>
            </a:pPr>
            <a:endParaRPr lang="en-US" sz="2400" dirty="0">
              <a:solidFill>
                <a:srgbClr val="1B1B1B"/>
              </a:solidFill>
              <a:latin typeface="Source Sans Pro" panose="020B0503030403020204" pitchFamily="34" charset="0"/>
              <a:cs typeface="+mn-cs"/>
            </a:endParaRPr>
          </a:p>
        </p:txBody>
      </p:sp>
      <p:sp>
        <p:nvSpPr>
          <p:cNvPr id="4" name="Slide Number Placeholder 3">
            <a:extLst>
              <a:ext uri="{FF2B5EF4-FFF2-40B4-BE49-F238E27FC236}">
                <a16:creationId xmlns:a16="http://schemas.microsoft.com/office/drawing/2014/main" id="{449B7136-D807-4C94-871B-052BD98B98FD}"/>
              </a:ext>
            </a:extLst>
          </p:cNvPr>
          <p:cNvSpPr>
            <a:spLocks noGrp="1"/>
          </p:cNvSpPr>
          <p:nvPr>
            <p:ph type="sldNum" sz="quarter" idx="12"/>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2400" b="0" i="0" u="none" strike="noStrike" kern="1200" cap="none" spc="0" normalizeH="0" baseline="0" noProof="0">
                <a:ln>
                  <a:noFill/>
                </a:ln>
                <a:solidFill>
                  <a:srgbClr val="FFFFFF"/>
                </a:solidFill>
                <a:effectLst/>
                <a:uLnTx/>
                <a:uFillTx/>
                <a:latin typeface="Arial"/>
                <a:ea typeface="+mn-ea"/>
                <a:cs typeface="+mn-cs"/>
              </a:rPr>
              <a:pPr marL="0" marR="0" lvl="0" indent="0" algn="ctr" defTabSz="1219170" rtl="0" eaLnBrk="1" fontAlgn="auto" latinLnBrk="0" hangingPunct="1">
                <a:lnSpc>
                  <a:spcPct val="100000"/>
                </a:lnSpc>
                <a:spcBef>
                  <a:spcPts val="0"/>
                </a:spcBef>
                <a:spcAft>
                  <a:spcPts val="0"/>
                </a:spcAft>
                <a:buClrTx/>
                <a:buSzTx/>
                <a:buFontTx/>
                <a:buNone/>
                <a:tabLst/>
                <a:defRPr/>
              </a:pPr>
              <a:t>17</a:t>
            </a:fld>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268077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32BA84-0365-9494-DC61-2A302E3A9C12}"/>
              </a:ext>
            </a:extLst>
          </p:cNvPr>
          <p:cNvSpPr>
            <a:spLocks noGrp="1"/>
          </p:cNvSpPr>
          <p:nvPr>
            <p:ph idx="1"/>
          </p:nvPr>
        </p:nvSpPr>
        <p:spPr/>
        <p:txBody>
          <a:bodyPr/>
          <a:lstStyle/>
          <a:p>
            <a:pPr marL="632470" indent="-571500" defTabSz="914400">
              <a:lnSpc>
                <a:spcPct val="90000"/>
              </a:lnSpc>
              <a:spcBef>
                <a:spcPts val="500"/>
              </a:spcBef>
              <a:buFont typeface="Wingdings" panose="05000000000000000000" pitchFamily="2" charset="2"/>
              <a:buChar char="§"/>
            </a:pPr>
            <a:r>
              <a:rPr lang="en-US" sz="3600" b="1" dirty="0">
                <a:solidFill>
                  <a:srgbClr val="1B1B1B"/>
                </a:solidFill>
                <a:cs typeface="+mn-cs"/>
              </a:rPr>
              <a:t>Viral Load</a:t>
            </a:r>
            <a:r>
              <a:rPr lang="en-US" sz="3600" dirty="0">
                <a:solidFill>
                  <a:srgbClr val="1B1B1B"/>
                </a:solidFill>
                <a:cs typeface="+mn-cs"/>
              </a:rPr>
              <a:t> (VL)</a:t>
            </a:r>
          </a:p>
          <a:p>
            <a:pPr marL="914400" lvl="1" indent="-457200" defTabSz="914400">
              <a:lnSpc>
                <a:spcPct val="90000"/>
              </a:lnSpc>
              <a:spcBef>
                <a:spcPts val="500"/>
              </a:spcBef>
              <a:buFont typeface="Wingdings" panose="05000000000000000000" pitchFamily="2" charset="2"/>
              <a:buChar char="§"/>
            </a:pPr>
            <a:r>
              <a:rPr lang="en-US" sz="3100" dirty="0">
                <a:solidFill>
                  <a:srgbClr val="1B1B1B"/>
                </a:solidFill>
                <a:cs typeface="+mn-cs"/>
              </a:rPr>
              <a:t>Measures the number of </a:t>
            </a:r>
            <a:r>
              <a:rPr lang="en-US" sz="3100" dirty="0">
                <a:solidFill>
                  <a:prstClr val="black"/>
                </a:solidFill>
                <a:cs typeface="+mn-cs"/>
              </a:rPr>
              <a:t>HIV </a:t>
            </a:r>
            <a:r>
              <a:rPr lang="en-US" sz="3100" dirty="0">
                <a:solidFill>
                  <a:srgbClr val="1B1B1B"/>
                </a:solidFill>
                <a:cs typeface="+mn-cs"/>
              </a:rPr>
              <a:t>copies in a milliliter of blood (treatment goal=not detected or &lt; lower limit of detection).</a:t>
            </a:r>
          </a:p>
          <a:p>
            <a:pPr marL="487703" indent="-457200" defTabSz="914400">
              <a:lnSpc>
                <a:spcPct val="90000"/>
              </a:lnSpc>
              <a:spcBef>
                <a:spcPts val="500"/>
              </a:spcBef>
              <a:buFont typeface="Wingdings" panose="05000000000000000000" pitchFamily="2" charset="2"/>
              <a:buChar char="§"/>
            </a:pPr>
            <a:r>
              <a:rPr lang="en-US" sz="3367" b="1" dirty="0">
                <a:solidFill>
                  <a:srgbClr val="1B1B1B"/>
                </a:solidFill>
                <a:cs typeface="+mn-cs"/>
              </a:rPr>
              <a:t>Patient</a:t>
            </a:r>
          </a:p>
          <a:p>
            <a:pPr marL="883933" lvl="1" indent="-457200" defTabSz="914400">
              <a:lnSpc>
                <a:spcPct val="90000"/>
              </a:lnSpc>
              <a:spcBef>
                <a:spcPts val="500"/>
              </a:spcBef>
              <a:buFont typeface="Wingdings" panose="05000000000000000000" pitchFamily="2" charset="2"/>
              <a:buChar char="§"/>
            </a:pPr>
            <a:r>
              <a:rPr lang="en-US" sz="3366" dirty="0">
                <a:solidFill>
                  <a:srgbClr val="1B1B1B"/>
                </a:solidFill>
                <a:cs typeface="+mn-cs"/>
              </a:rPr>
              <a:t>Current VL </a:t>
            </a:r>
            <a:r>
              <a:rPr lang="en-US" sz="3366" b="1" dirty="0">
                <a:solidFill>
                  <a:schemeClr val="accent6"/>
                </a:solidFill>
                <a:cs typeface="+mn-cs"/>
              </a:rPr>
              <a:t>&lt;20 copies/mL  (undetectable)</a:t>
            </a:r>
          </a:p>
          <a:p>
            <a:pPr marL="883933" lvl="1" indent="-457200" defTabSz="914400">
              <a:lnSpc>
                <a:spcPct val="90000"/>
              </a:lnSpc>
              <a:spcBef>
                <a:spcPts val="500"/>
              </a:spcBef>
              <a:buFont typeface="Wingdings" panose="05000000000000000000" pitchFamily="2" charset="2"/>
              <a:buChar char="§"/>
            </a:pPr>
            <a:r>
              <a:rPr lang="en-US" sz="3366" dirty="0">
                <a:solidFill>
                  <a:srgbClr val="040C28"/>
                </a:solidFill>
                <a:cs typeface="+mn-cs"/>
              </a:rPr>
              <a:t>VL at time of diagnosis: </a:t>
            </a:r>
            <a:r>
              <a:rPr lang="en-US" sz="3366" dirty="0">
                <a:solidFill>
                  <a:srgbClr val="1B1B1B"/>
                </a:solidFill>
                <a:cs typeface="+mn-cs"/>
              </a:rPr>
              <a:t>300,000 copies/mL</a:t>
            </a:r>
          </a:p>
          <a:p>
            <a:pPr marL="152397" indent="0">
              <a:buNone/>
            </a:pPr>
            <a:endParaRPr lang="en-US" dirty="0"/>
          </a:p>
        </p:txBody>
      </p:sp>
      <p:sp>
        <p:nvSpPr>
          <p:cNvPr id="4" name="Slide Number Placeholder 3">
            <a:extLst>
              <a:ext uri="{FF2B5EF4-FFF2-40B4-BE49-F238E27FC236}">
                <a16:creationId xmlns:a16="http://schemas.microsoft.com/office/drawing/2014/main" id="{B32E4C3D-AB2D-2F21-9A62-729D0CD40AC4}"/>
              </a:ext>
            </a:extLst>
          </p:cNvPr>
          <p:cNvSpPr>
            <a:spLocks noGrp="1"/>
          </p:cNvSpPr>
          <p:nvPr>
            <p:ph type="sldNum" sz="quarter" idx="12"/>
          </p:nvPr>
        </p:nvSpPr>
        <p:spPr/>
        <p:txBody>
          <a:bodyPr/>
          <a:lstStyle/>
          <a:p>
            <a:fld id="{6E2D2B3B-882E-40F3-A32F-6DD516915044}" type="slidenum">
              <a:rPr lang="en-US" smtClean="0"/>
              <a:pPr/>
              <a:t>18</a:t>
            </a:fld>
            <a:endParaRPr lang="en-US"/>
          </a:p>
        </p:txBody>
      </p:sp>
      <p:sp>
        <p:nvSpPr>
          <p:cNvPr id="5" name="Title 1">
            <a:extLst>
              <a:ext uri="{FF2B5EF4-FFF2-40B4-BE49-F238E27FC236}">
                <a16:creationId xmlns:a16="http://schemas.microsoft.com/office/drawing/2014/main" id="{010BF0D2-716E-63DA-5027-693EA8FDF603}"/>
              </a:ext>
            </a:extLst>
          </p:cNvPr>
          <p:cNvSpPr>
            <a:spLocks noGrp="1"/>
          </p:cNvSpPr>
          <p:nvPr>
            <p:ph type="title"/>
          </p:nvPr>
        </p:nvSpPr>
        <p:spPr>
          <a:xfrm>
            <a:off x="609600" y="274638"/>
            <a:ext cx="11087100" cy="1143000"/>
          </a:xfrm>
        </p:spPr>
        <p:txBody>
          <a:bodyPr/>
          <a:lstStyle/>
          <a:p>
            <a:pPr algn="ctr"/>
            <a:r>
              <a:rPr lang="en-US" sz="4267" dirty="0"/>
              <a:t>HIV History (continued)</a:t>
            </a:r>
          </a:p>
        </p:txBody>
      </p:sp>
    </p:spTree>
    <p:extLst>
      <p:ext uri="{BB962C8B-B14F-4D97-AF65-F5344CB8AC3E}">
        <p14:creationId xmlns:p14="http://schemas.microsoft.com/office/powerpoint/2010/main" val="380523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889F6-AE18-4A92-87D0-76492DB18A7A}"/>
              </a:ext>
            </a:extLst>
          </p:cNvPr>
          <p:cNvSpPr>
            <a:spLocks noGrp="1"/>
          </p:cNvSpPr>
          <p:nvPr>
            <p:ph type="title"/>
          </p:nvPr>
        </p:nvSpPr>
        <p:spPr>
          <a:xfrm>
            <a:off x="609601" y="155877"/>
            <a:ext cx="11087425" cy="1143000"/>
          </a:xfrm>
        </p:spPr>
        <p:txBody>
          <a:bodyPr/>
          <a:lstStyle/>
          <a:p>
            <a:pPr algn="ctr"/>
            <a:r>
              <a:rPr lang="en-US" sz="4267" dirty="0"/>
              <a:t>Patient History</a:t>
            </a:r>
          </a:p>
        </p:txBody>
      </p:sp>
      <p:sp>
        <p:nvSpPr>
          <p:cNvPr id="3" name="Content Placeholder 2">
            <a:extLst>
              <a:ext uri="{FF2B5EF4-FFF2-40B4-BE49-F238E27FC236}">
                <a16:creationId xmlns:a16="http://schemas.microsoft.com/office/drawing/2014/main" id="{5C230682-D518-4B8D-B22C-F25179C67F4F}"/>
              </a:ext>
            </a:extLst>
          </p:cNvPr>
          <p:cNvSpPr>
            <a:spLocks noGrp="1"/>
          </p:cNvSpPr>
          <p:nvPr>
            <p:ph idx="1"/>
          </p:nvPr>
        </p:nvSpPr>
        <p:spPr>
          <a:xfrm>
            <a:off x="276225" y="1228725"/>
            <a:ext cx="11730717" cy="5053242"/>
          </a:xfrm>
        </p:spPr>
        <p:txBody>
          <a:bodyPr>
            <a:normAutofit/>
          </a:bodyPr>
          <a:lstStyle/>
          <a:p>
            <a:pPr marL="457200" lvl="0" indent="-457200" defTabSz="914400">
              <a:lnSpc>
                <a:spcPct val="90000"/>
              </a:lnSpc>
              <a:spcBef>
                <a:spcPts val="1000"/>
              </a:spcBef>
              <a:buFont typeface="Wingdings" panose="05000000000000000000" pitchFamily="2" charset="2"/>
              <a:buChar char="§"/>
            </a:pPr>
            <a:r>
              <a:rPr lang="en-US" sz="2800" dirty="0">
                <a:solidFill>
                  <a:prstClr val="black"/>
                </a:solidFill>
                <a:cs typeface="+mn-cs"/>
              </a:rPr>
              <a:t>Medical: HIV, depression;   Surgical: None</a:t>
            </a:r>
          </a:p>
          <a:p>
            <a:pPr marL="457200" lvl="0" indent="-457200" defTabSz="914400">
              <a:lnSpc>
                <a:spcPct val="90000"/>
              </a:lnSpc>
              <a:spcBef>
                <a:spcPts val="1000"/>
              </a:spcBef>
              <a:buFont typeface="Wingdings" panose="05000000000000000000" pitchFamily="2" charset="2"/>
              <a:buChar char="§"/>
            </a:pPr>
            <a:r>
              <a:rPr lang="en-US" sz="2800" dirty="0">
                <a:solidFill>
                  <a:prstClr val="black"/>
                </a:solidFill>
                <a:cs typeface="+mn-cs"/>
              </a:rPr>
              <a:t>Gynecological: Nulliparous (never been pregnant)</a:t>
            </a:r>
          </a:p>
          <a:p>
            <a:pPr marL="457200" lvl="0" indent="-457200" defTabSz="914400">
              <a:lnSpc>
                <a:spcPct val="90000"/>
              </a:lnSpc>
              <a:spcBef>
                <a:spcPts val="1000"/>
              </a:spcBef>
              <a:buFont typeface="Wingdings" panose="05000000000000000000" pitchFamily="2" charset="2"/>
              <a:buChar char="§"/>
            </a:pPr>
            <a:r>
              <a:rPr lang="en-US" sz="2800" dirty="0">
                <a:solidFill>
                  <a:prstClr val="black"/>
                </a:solidFill>
                <a:cs typeface="+mn-cs"/>
              </a:rPr>
              <a:t>Medications:</a:t>
            </a:r>
          </a:p>
          <a:p>
            <a:pPr marL="853430" lvl="1" indent="-457200" defTabSz="914400">
              <a:lnSpc>
                <a:spcPct val="90000"/>
              </a:lnSpc>
              <a:spcBef>
                <a:spcPts val="1000"/>
              </a:spcBef>
              <a:buFont typeface="Wingdings" panose="05000000000000000000" pitchFamily="2" charset="2"/>
              <a:buChar char="§"/>
            </a:pPr>
            <a:r>
              <a:rPr lang="en-US" sz="2533" dirty="0"/>
              <a:t>Current antiretroviral therapy (ART): bictegravir, tenofovir alafenamide, emtricitabine (single pill regimen, </a:t>
            </a:r>
            <a:r>
              <a:rPr lang="en-US" sz="2533" dirty="0" err="1"/>
              <a:t>Biktarvy</a:t>
            </a:r>
            <a:r>
              <a:rPr lang="en-US" sz="2533" dirty="0"/>
              <a:t>®) </a:t>
            </a:r>
          </a:p>
          <a:p>
            <a:pPr marL="853430" lvl="1" indent="-457200" defTabSz="914400">
              <a:lnSpc>
                <a:spcPct val="90000"/>
              </a:lnSpc>
              <a:spcBef>
                <a:spcPts val="1000"/>
              </a:spcBef>
              <a:buFont typeface="Wingdings" panose="05000000000000000000" pitchFamily="2" charset="2"/>
              <a:buChar char="§"/>
            </a:pPr>
            <a:r>
              <a:rPr lang="en-US" sz="2533" dirty="0"/>
              <a:t>Previously took Truvada</a:t>
            </a:r>
            <a:r>
              <a:rPr lang="en-US" sz="2533" baseline="30000" dirty="0"/>
              <a:t>®</a:t>
            </a:r>
            <a:r>
              <a:rPr lang="en-US" sz="2533" dirty="0"/>
              <a:t> (tenofovir disoproxil fumarate, emtricitabine) for HIV prevention </a:t>
            </a:r>
            <a:r>
              <a:rPr lang="en-US" sz="2533" dirty="0">
                <a:cs typeface="+mn-cs"/>
              </a:rPr>
              <a:t>for 10 months; she stopped taking it because she desired pregnancy and felt “</a:t>
            </a:r>
            <a:r>
              <a:rPr lang="en-US" sz="2533" dirty="0" err="1">
                <a:cs typeface="+mn-cs"/>
              </a:rPr>
              <a:t>PrEP</a:t>
            </a:r>
            <a:r>
              <a:rPr lang="en-US" sz="2533" dirty="0">
                <a:cs typeface="+mn-cs"/>
              </a:rPr>
              <a:t> is not good for a baby.”</a:t>
            </a:r>
          </a:p>
          <a:p>
            <a:pPr marL="1341097" lvl="2" indent="-457200" defTabSz="914400">
              <a:lnSpc>
                <a:spcPct val="90000"/>
              </a:lnSpc>
              <a:spcBef>
                <a:spcPts val="1000"/>
              </a:spcBef>
              <a:buFont typeface="Wingdings" panose="05000000000000000000" pitchFamily="2" charset="2"/>
              <a:buChar char="§"/>
            </a:pPr>
            <a:r>
              <a:rPr lang="en-US" sz="2267" dirty="0">
                <a:cs typeface="+mn-cs"/>
              </a:rPr>
              <a:t>HIV Pre-exposure prophylaxis (</a:t>
            </a:r>
            <a:r>
              <a:rPr lang="en-US" sz="2267" dirty="0" err="1">
                <a:cs typeface="+mn-cs"/>
              </a:rPr>
              <a:t>PrEP</a:t>
            </a:r>
            <a:r>
              <a:rPr lang="en-US" sz="2267" dirty="0">
                <a:cs typeface="+mn-cs"/>
              </a:rPr>
              <a:t>) should be discussed with all sexually active people without HIV, including those who are trying to conceive</a:t>
            </a:r>
          </a:p>
          <a:p>
            <a:pPr marL="1341097" lvl="2" indent="-457200" defTabSz="914400">
              <a:lnSpc>
                <a:spcPct val="90000"/>
              </a:lnSpc>
              <a:spcBef>
                <a:spcPts val="1000"/>
              </a:spcBef>
              <a:buFont typeface="Wingdings" panose="05000000000000000000" pitchFamily="2" charset="2"/>
              <a:buChar char="§"/>
            </a:pPr>
            <a:r>
              <a:rPr lang="en-US" sz="2267" dirty="0">
                <a:cs typeface="+mn-cs"/>
              </a:rPr>
              <a:t>Tenofovir/emtricitabine </a:t>
            </a:r>
            <a:r>
              <a:rPr lang="en-US" sz="2267" u="sng" dirty="0">
                <a:cs typeface="+mn-cs"/>
              </a:rPr>
              <a:t>can be continued </a:t>
            </a:r>
            <a:r>
              <a:rPr lang="en-US" sz="2267" dirty="0">
                <a:cs typeface="+mn-cs"/>
              </a:rPr>
              <a:t>throughout pregnancy and breastfeeding</a:t>
            </a:r>
          </a:p>
          <a:p>
            <a:pPr marL="228600" lvl="0" indent="-228600" defTabSz="914400">
              <a:lnSpc>
                <a:spcPct val="90000"/>
              </a:lnSpc>
              <a:spcBef>
                <a:spcPts val="1000"/>
              </a:spcBef>
              <a:buClrTx/>
              <a:buFont typeface="Arial" panose="020B0604020202020204" pitchFamily="34" charset="0"/>
              <a:buChar char="•"/>
            </a:pPr>
            <a:endParaRPr lang="en-US" sz="3000" dirty="0">
              <a:solidFill>
                <a:prstClr val="black"/>
              </a:solidFill>
              <a:latin typeface="Calibri" panose="020F0502020204030204"/>
              <a:cs typeface="+mn-cs"/>
            </a:endParaRPr>
          </a:p>
        </p:txBody>
      </p:sp>
      <p:sp>
        <p:nvSpPr>
          <p:cNvPr id="4" name="Slide Number Placeholder 3">
            <a:extLst>
              <a:ext uri="{FF2B5EF4-FFF2-40B4-BE49-F238E27FC236}">
                <a16:creationId xmlns:a16="http://schemas.microsoft.com/office/drawing/2014/main" id="{449B7136-D807-4C94-871B-052BD98B98FD}"/>
              </a:ext>
            </a:extLst>
          </p:cNvPr>
          <p:cNvSpPr>
            <a:spLocks noGrp="1"/>
          </p:cNvSpPr>
          <p:nvPr>
            <p:ph type="sldNum" sz="quarter" idx="12"/>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2400" b="0" i="0" u="none" strike="noStrike" kern="1200" cap="none" spc="0" normalizeH="0" baseline="0" noProof="0">
                <a:ln>
                  <a:noFill/>
                </a:ln>
                <a:solidFill>
                  <a:srgbClr val="FFFFFF"/>
                </a:solidFill>
                <a:effectLst/>
                <a:uLnTx/>
                <a:uFillTx/>
                <a:latin typeface="Arial"/>
                <a:ea typeface="+mn-ea"/>
                <a:cs typeface="+mn-cs"/>
              </a:rPr>
              <a:pPr marL="0" marR="0" lvl="0" indent="0" algn="ctr" defTabSz="1219170" rtl="0" eaLnBrk="1" fontAlgn="auto" latinLnBrk="0" hangingPunct="1">
                <a:lnSpc>
                  <a:spcPct val="100000"/>
                </a:lnSpc>
                <a:spcBef>
                  <a:spcPts val="0"/>
                </a:spcBef>
                <a:spcAft>
                  <a:spcPts val="0"/>
                </a:spcAft>
                <a:buClrTx/>
                <a:buSzTx/>
                <a:buFontTx/>
                <a:buNone/>
                <a:tabLst/>
                <a:defRPr/>
              </a:pPr>
              <a:t>19</a:t>
            </a:fld>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6" name="TextBox 5">
            <a:extLst>
              <a:ext uri="{FF2B5EF4-FFF2-40B4-BE49-F238E27FC236}">
                <a16:creationId xmlns:a16="http://schemas.microsoft.com/office/drawing/2014/main" id="{28DDDD5A-E831-1D8B-7D7F-CB4C56D5A90A}"/>
              </a:ext>
            </a:extLst>
          </p:cNvPr>
          <p:cNvSpPr txBox="1"/>
          <p:nvPr/>
        </p:nvSpPr>
        <p:spPr>
          <a:xfrm>
            <a:off x="2153264" y="6281967"/>
            <a:ext cx="9094839" cy="338554"/>
          </a:xfrm>
          <a:prstGeom prst="rect">
            <a:avLst/>
          </a:prstGeom>
          <a:noFill/>
        </p:spPr>
        <p:txBody>
          <a:bodyPr wrap="square" rtlCol="0">
            <a:spAutoFit/>
          </a:bodyPr>
          <a:lstStyle/>
          <a:p>
            <a:r>
              <a:rPr lang="en-US" sz="1600" dirty="0">
                <a:solidFill>
                  <a:schemeClr val="bg1"/>
                </a:solidFill>
              </a:rPr>
              <a:t>https://clinicalinfo.hiv.gov/en/guidelines/perinatal/pre-exposure-prophylaxis-prep-prevent-hiv</a:t>
            </a:r>
          </a:p>
        </p:txBody>
      </p:sp>
    </p:spTree>
    <p:extLst>
      <p:ext uri="{BB962C8B-B14F-4D97-AF65-F5344CB8AC3E}">
        <p14:creationId xmlns:p14="http://schemas.microsoft.com/office/powerpoint/2010/main" val="2813058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33440"/>
            <a:ext cx="12191999" cy="1143000"/>
          </a:xfrm>
        </p:spPr>
        <p:txBody>
          <a:bodyPr/>
          <a:lstStyle/>
          <a:p>
            <a:pPr algn="ctr"/>
            <a:r>
              <a:rPr lang="en-US" sz="4800" dirty="0"/>
              <a:t>Conflict of Interest Disclosure Statement</a:t>
            </a:r>
          </a:p>
        </p:txBody>
      </p:sp>
      <p:sp>
        <p:nvSpPr>
          <p:cNvPr id="3" name="Content Placeholder 2"/>
          <p:cNvSpPr>
            <a:spLocks noGrp="1"/>
          </p:cNvSpPr>
          <p:nvPr>
            <p:ph idx="1"/>
          </p:nvPr>
        </p:nvSpPr>
        <p:spPr>
          <a:xfrm>
            <a:off x="552286" y="1623741"/>
            <a:ext cx="11087425" cy="660400"/>
          </a:xfrm>
        </p:spPr>
        <p:txBody>
          <a:bodyPr>
            <a:normAutofit/>
          </a:bodyPr>
          <a:lstStyle/>
          <a:p>
            <a:pPr indent="-457189"/>
            <a:r>
              <a:rPr lang="en-US" dirty="0"/>
              <a:t>Speaker has nothing to disclose</a:t>
            </a:r>
          </a:p>
          <a:p>
            <a:pPr marL="152396" indent="0">
              <a:buNone/>
            </a:pPr>
            <a:endParaRPr lang="en-US"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2</a:t>
            </a:fld>
            <a:endParaRPr lang="en-US"/>
          </a:p>
        </p:txBody>
      </p:sp>
      <p:sp>
        <p:nvSpPr>
          <p:cNvPr id="6" name="TextBox 5"/>
          <p:cNvSpPr txBox="1"/>
          <p:nvPr/>
        </p:nvSpPr>
        <p:spPr>
          <a:xfrm>
            <a:off x="609600" y="4953000"/>
            <a:ext cx="10972800" cy="1251946"/>
          </a:xfrm>
          <a:prstGeom prst="rect">
            <a:avLst/>
          </a:prstGeom>
          <a:noFill/>
        </p:spPr>
        <p:txBody>
          <a:bodyPr wrap="square" lIns="121920" tIns="60960" rIns="121920" bIns="60960" rtlCol="0" anchor="t">
            <a:spAutoFit/>
          </a:bodyPr>
          <a:lstStyle/>
          <a:p>
            <a:r>
              <a:rPr lang="en-US" sz="1467" dirty="0">
                <a:solidFill>
                  <a:srgbClr val="222222"/>
                </a:solidFill>
                <a:latin typeface="Calibri"/>
                <a:ea typeface="Calibri" panose="020F0502020204030204" pitchFamily="34" charset="0"/>
                <a:cs typeface="Times New Roman"/>
              </a:rPr>
              <a:t>This program is supported by the Health Resources and Services Administration (HRSA) of the U.S. Department of Health and Human Services (HHS) as part of an award totaling $4,205,743 with 0% financed with non-governmental sources. The contents are those of the author(s) and do not necessarily represent the official views of, nor</a:t>
            </a:r>
            <a:r>
              <a:rPr lang="en-US" sz="1467" dirty="0">
                <a:ea typeface="Calibri" panose="020F0502020204030204" pitchFamily="34" charset="0"/>
                <a:cs typeface="Times New Roman"/>
              </a:rPr>
              <a:t> does mention of trade names, commercial practices, or organizations imply </a:t>
            </a:r>
            <a:r>
              <a:rPr lang="en-US" sz="1467" dirty="0">
                <a:solidFill>
                  <a:srgbClr val="222222"/>
                </a:solidFill>
                <a:latin typeface="Calibri"/>
                <a:ea typeface="Calibri" panose="020F0502020204030204" pitchFamily="34" charset="0"/>
                <a:cs typeface="Times New Roman"/>
              </a:rPr>
              <a:t>an endorsement by HRSA, HHS, or the U.S. Government. For more information, please visit HRSA.gov. </a:t>
            </a:r>
            <a:r>
              <a:rPr lang="en-US" sz="1467" i="1" dirty="0">
                <a:latin typeface="Calibri"/>
                <a:ea typeface="Calibri" panose="020F0502020204030204" pitchFamily="34" charset="0"/>
                <a:cs typeface="Calibri"/>
              </a:rPr>
              <a:t>Any trade/brand names for products mentioned during this presentation are for training and identification purposes only.</a:t>
            </a:r>
            <a:endParaRPr lang="en-US" sz="1467" dirty="0">
              <a:latin typeface="Calibri"/>
              <a:ea typeface="Calibri" panose="020F0502020204030204" pitchFamily="34" charset="0"/>
              <a:cs typeface="Calibri"/>
            </a:endParaRPr>
          </a:p>
        </p:txBody>
      </p:sp>
    </p:spTree>
    <p:extLst>
      <p:ext uri="{BB962C8B-B14F-4D97-AF65-F5344CB8AC3E}">
        <p14:creationId xmlns:p14="http://schemas.microsoft.com/office/powerpoint/2010/main" val="34366013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854F4-0D1E-4AEB-94C1-6F985FAC3FC8}"/>
              </a:ext>
            </a:extLst>
          </p:cNvPr>
          <p:cNvSpPr>
            <a:spLocks noGrp="1"/>
          </p:cNvSpPr>
          <p:nvPr>
            <p:ph type="title"/>
          </p:nvPr>
        </p:nvSpPr>
        <p:spPr/>
        <p:txBody>
          <a:bodyPr/>
          <a:lstStyle/>
          <a:p>
            <a:pPr algn="ctr"/>
            <a:r>
              <a:rPr lang="en-US" sz="4267" dirty="0"/>
              <a:t>Sexual History</a:t>
            </a:r>
          </a:p>
        </p:txBody>
      </p:sp>
      <p:sp>
        <p:nvSpPr>
          <p:cNvPr id="3" name="Content Placeholder 2">
            <a:extLst>
              <a:ext uri="{FF2B5EF4-FFF2-40B4-BE49-F238E27FC236}">
                <a16:creationId xmlns:a16="http://schemas.microsoft.com/office/drawing/2014/main" id="{78AAB32A-F9F6-4E54-B54A-DAEEDF77217E}"/>
              </a:ext>
            </a:extLst>
          </p:cNvPr>
          <p:cNvSpPr>
            <a:spLocks noGrp="1"/>
          </p:cNvSpPr>
          <p:nvPr>
            <p:ph idx="1"/>
          </p:nvPr>
        </p:nvSpPr>
        <p:spPr/>
        <p:txBody>
          <a:bodyPr/>
          <a:lstStyle/>
          <a:p>
            <a:pPr marL="342900" indent="-228600" defTabSz="914400">
              <a:buClr>
                <a:srgbClr val="D6201A"/>
              </a:buClr>
            </a:pPr>
            <a:r>
              <a:rPr lang="en-US" sz="2800" dirty="0">
                <a:solidFill>
                  <a:srgbClr val="222222"/>
                </a:solidFill>
              </a:rPr>
              <a:t>First sexual encounter at 16 years old</a:t>
            </a:r>
          </a:p>
          <a:p>
            <a:pPr marL="342900" lvl="0" indent="-228600" defTabSz="914400">
              <a:buClr>
                <a:srgbClr val="D6201A"/>
              </a:buClr>
            </a:pPr>
            <a:r>
              <a:rPr lang="en-US" sz="2800" dirty="0">
                <a:solidFill>
                  <a:srgbClr val="222222"/>
                </a:solidFill>
              </a:rPr>
              <a:t>Lifetime sex partner(s): 5 lifetime partners. 2 partners in the last 6 months </a:t>
            </a:r>
          </a:p>
          <a:p>
            <a:pPr marL="342900" lvl="0" indent="-228600" defTabSz="914400">
              <a:buClr>
                <a:srgbClr val="D6201A"/>
              </a:buClr>
            </a:pPr>
            <a:r>
              <a:rPr lang="en-US" sz="2800" dirty="0">
                <a:solidFill>
                  <a:srgbClr val="222222"/>
                </a:solidFill>
              </a:rPr>
              <a:t>Uses male (external) condoms 10% of the time</a:t>
            </a:r>
          </a:p>
          <a:p>
            <a:pPr marL="342900" lvl="0" indent="-228600" defTabSz="914400">
              <a:buClr>
                <a:srgbClr val="D6201A"/>
              </a:buClr>
            </a:pPr>
            <a:r>
              <a:rPr lang="en-US" sz="2800" dirty="0">
                <a:solidFill>
                  <a:srgbClr val="222222"/>
                </a:solidFill>
              </a:rPr>
              <a:t>Last sexual encounter vaginally and orally 10 days ago without barrier protection</a:t>
            </a:r>
          </a:p>
          <a:p>
            <a:pPr marL="342900" lvl="0" indent="-228600" defTabSz="914400">
              <a:buClr>
                <a:srgbClr val="D6201A"/>
              </a:buClr>
            </a:pPr>
            <a:r>
              <a:rPr lang="en-US" sz="2800" dirty="0">
                <a:solidFill>
                  <a:srgbClr val="222222"/>
                </a:solidFill>
              </a:rPr>
              <a:t>Treated for rectal, oral, and urogenital chlamydia and gonorrhea at least 7 times prior to HIV diagnosis. Last required treatment was 2 years ago</a:t>
            </a:r>
          </a:p>
          <a:p>
            <a:pPr marL="342900" lvl="0" indent="-228600" defTabSz="914400">
              <a:buClr>
                <a:srgbClr val="D6201A"/>
              </a:buClr>
            </a:pPr>
            <a:endParaRPr lang="en-US" sz="2400" dirty="0">
              <a:solidFill>
                <a:srgbClr val="222222"/>
              </a:solidFill>
            </a:endParaRPr>
          </a:p>
          <a:p>
            <a:endParaRPr lang="en-US" dirty="0"/>
          </a:p>
        </p:txBody>
      </p:sp>
      <p:sp>
        <p:nvSpPr>
          <p:cNvPr id="4" name="Slide Number Placeholder 3">
            <a:extLst>
              <a:ext uri="{FF2B5EF4-FFF2-40B4-BE49-F238E27FC236}">
                <a16:creationId xmlns:a16="http://schemas.microsoft.com/office/drawing/2014/main" id="{2B0EDCB9-1FDB-48CA-AC65-625261B858D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24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9785718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889F6-AE18-4A92-87D0-76492DB18A7A}"/>
              </a:ext>
            </a:extLst>
          </p:cNvPr>
          <p:cNvSpPr>
            <a:spLocks noGrp="1"/>
          </p:cNvSpPr>
          <p:nvPr>
            <p:ph type="title"/>
          </p:nvPr>
        </p:nvSpPr>
        <p:spPr/>
        <p:txBody>
          <a:bodyPr/>
          <a:lstStyle/>
          <a:p>
            <a:pPr algn="ctr"/>
            <a:r>
              <a:rPr lang="en-US" sz="4267" dirty="0"/>
              <a:t>Social History</a:t>
            </a:r>
          </a:p>
        </p:txBody>
      </p:sp>
      <p:sp>
        <p:nvSpPr>
          <p:cNvPr id="3" name="Content Placeholder 2">
            <a:extLst>
              <a:ext uri="{FF2B5EF4-FFF2-40B4-BE49-F238E27FC236}">
                <a16:creationId xmlns:a16="http://schemas.microsoft.com/office/drawing/2014/main" id="{5C230682-D518-4B8D-B22C-F25179C67F4F}"/>
              </a:ext>
            </a:extLst>
          </p:cNvPr>
          <p:cNvSpPr>
            <a:spLocks noGrp="1"/>
          </p:cNvSpPr>
          <p:nvPr>
            <p:ph idx="1"/>
          </p:nvPr>
        </p:nvSpPr>
        <p:spPr>
          <a:xfrm>
            <a:off x="522513" y="1513113"/>
            <a:ext cx="11386456" cy="4705682"/>
          </a:xfrm>
        </p:spPr>
        <p:txBody>
          <a:bodyPr>
            <a:normAutofit/>
          </a:bodyPr>
          <a:lstStyle/>
          <a:p>
            <a:pPr marL="518170" indent="-457200" defTabSz="914400">
              <a:lnSpc>
                <a:spcPct val="90000"/>
              </a:lnSpc>
              <a:spcBef>
                <a:spcPts val="500"/>
              </a:spcBef>
              <a:buFont typeface="Wingdings" panose="05000000000000000000" pitchFamily="2" charset="2"/>
              <a:buChar char="§"/>
            </a:pPr>
            <a:r>
              <a:rPr lang="en-US" sz="2667" dirty="0">
                <a:solidFill>
                  <a:prstClr val="black"/>
                </a:solidFill>
                <a:cs typeface="+mn-cs"/>
              </a:rPr>
              <a:t>High School graduate</a:t>
            </a:r>
          </a:p>
          <a:p>
            <a:pPr marL="518170" indent="-457200" defTabSz="914400">
              <a:lnSpc>
                <a:spcPct val="90000"/>
              </a:lnSpc>
              <a:spcBef>
                <a:spcPts val="500"/>
              </a:spcBef>
              <a:buFont typeface="Wingdings" panose="05000000000000000000" pitchFamily="2" charset="2"/>
              <a:buChar char="§"/>
            </a:pPr>
            <a:r>
              <a:rPr lang="en-US" sz="2667" dirty="0">
                <a:solidFill>
                  <a:prstClr val="black"/>
                </a:solidFill>
                <a:cs typeface="+mn-cs"/>
              </a:rPr>
              <a:t>Attended college for 1 year</a:t>
            </a:r>
          </a:p>
          <a:p>
            <a:pPr marL="518170" indent="-457200" defTabSz="914400">
              <a:lnSpc>
                <a:spcPct val="90000"/>
              </a:lnSpc>
              <a:spcBef>
                <a:spcPts val="500"/>
              </a:spcBef>
              <a:buFont typeface="Wingdings" panose="05000000000000000000" pitchFamily="2" charset="2"/>
              <a:buChar char="§"/>
            </a:pPr>
            <a:r>
              <a:rPr lang="en-US" sz="2667" dirty="0">
                <a:solidFill>
                  <a:prstClr val="black"/>
                </a:solidFill>
                <a:cs typeface="+mn-cs"/>
              </a:rPr>
              <a:t>Never married </a:t>
            </a:r>
          </a:p>
          <a:p>
            <a:pPr marL="518170" indent="-457200" defTabSz="914400">
              <a:lnSpc>
                <a:spcPct val="90000"/>
              </a:lnSpc>
              <a:spcBef>
                <a:spcPts val="500"/>
              </a:spcBef>
              <a:buFont typeface="Wingdings" panose="05000000000000000000" pitchFamily="2" charset="2"/>
              <a:buChar char="§"/>
            </a:pPr>
            <a:r>
              <a:rPr lang="en-US" sz="2667" dirty="0">
                <a:solidFill>
                  <a:prstClr val="black"/>
                </a:solidFill>
                <a:cs typeface="+mn-cs"/>
              </a:rPr>
              <a:t>In a monogamous relationship with her boyfriend of 4 years with whom she lives in an apartment.</a:t>
            </a:r>
          </a:p>
          <a:p>
            <a:pPr marL="518170" indent="-457200" defTabSz="914400">
              <a:lnSpc>
                <a:spcPct val="90000"/>
              </a:lnSpc>
              <a:spcBef>
                <a:spcPts val="500"/>
              </a:spcBef>
              <a:buFont typeface="Wingdings" panose="05000000000000000000" pitchFamily="2" charset="2"/>
              <a:buChar char="§"/>
            </a:pPr>
            <a:r>
              <a:rPr lang="en-US" sz="2667" dirty="0">
                <a:solidFill>
                  <a:prstClr val="black"/>
                </a:solidFill>
                <a:cs typeface="+mn-cs"/>
              </a:rPr>
              <a:t>Previously worked at a recycling company</a:t>
            </a:r>
          </a:p>
          <a:p>
            <a:pPr marL="518170" indent="-457200" defTabSz="914400">
              <a:lnSpc>
                <a:spcPct val="90000"/>
              </a:lnSpc>
              <a:spcBef>
                <a:spcPts val="500"/>
              </a:spcBef>
              <a:buFont typeface="Wingdings" panose="05000000000000000000" pitchFamily="2" charset="2"/>
              <a:buChar char="§"/>
            </a:pPr>
            <a:r>
              <a:rPr lang="en-US" sz="2667" dirty="0">
                <a:solidFill>
                  <a:prstClr val="black"/>
                </a:solidFill>
                <a:cs typeface="+mn-cs"/>
              </a:rPr>
              <a:t>Previous binge drinking on “holidays;” Last drank a month ago</a:t>
            </a:r>
          </a:p>
          <a:p>
            <a:pPr marL="518170" indent="-457200" defTabSz="914400">
              <a:lnSpc>
                <a:spcPct val="90000"/>
              </a:lnSpc>
              <a:spcBef>
                <a:spcPts val="500"/>
              </a:spcBef>
              <a:buFont typeface="Wingdings" panose="05000000000000000000" pitchFamily="2" charset="2"/>
              <a:buChar char="§"/>
            </a:pPr>
            <a:r>
              <a:rPr lang="en-US" sz="2667" dirty="0">
                <a:solidFill>
                  <a:prstClr val="black"/>
                </a:solidFill>
                <a:cs typeface="+mn-cs"/>
              </a:rPr>
              <a:t>Most recent substance use 2 months ago: snorted cocaine, Ecstasy and alprazolam </a:t>
            </a:r>
          </a:p>
          <a:p>
            <a:pPr marL="518170" indent="-457200" defTabSz="914400">
              <a:lnSpc>
                <a:spcPct val="90000"/>
              </a:lnSpc>
              <a:spcBef>
                <a:spcPts val="500"/>
              </a:spcBef>
              <a:buFont typeface="Wingdings" panose="05000000000000000000" pitchFamily="2" charset="2"/>
              <a:buChar char="§"/>
            </a:pPr>
            <a:r>
              <a:rPr lang="en-US" sz="2667" dirty="0">
                <a:solidFill>
                  <a:prstClr val="black"/>
                </a:solidFill>
                <a:cs typeface="+mn-cs"/>
              </a:rPr>
              <a:t>Smokes marijuana daily</a:t>
            </a:r>
          </a:p>
          <a:p>
            <a:pPr marL="518170" indent="-457200" defTabSz="914400">
              <a:lnSpc>
                <a:spcPct val="90000"/>
              </a:lnSpc>
              <a:spcBef>
                <a:spcPts val="500"/>
              </a:spcBef>
              <a:buFont typeface="Wingdings" panose="05000000000000000000" pitchFamily="2" charset="2"/>
              <a:buChar char="§"/>
            </a:pPr>
            <a:r>
              <a:rPr lang="en-US" sz="2667" dirty="0">
                <a:solidFill>
                  <a:prstClr val="black"/>
                </a:solidFill>
                <a:cs typeface="+mn-cs"/>
              </a:rPr>
              <a:t>Smokes ½ pack of cigarettes per day (since age of 15=10 pack years) </a:t>
            </a:r>
          </a:p>
          <a:p>
            <a:pPr marL="228600" lvl="0" indent="-228600" defTabSz="914400">
              <a:lnSpc>
                <a:spcPct val="90000"/>
              </a:lnSpc>
              <a:spcBef>
                <a:spcPts val="1000"/>
              </a:spcBef>
              <a:buClrTx/>
              <a:buFont typeface="Arial" panose="020B0604020202020204" pitchFamily="34" charset="0"/>
              <a:buChar char="•"/>
            </a:pPr>
            <a:endParaRPr lang="en-US" sz="3000" dirty="0">
              <a:solidFill>
                <a:prstClr val="black"/>
              </a:solidFill>
              <a:latin typeface="Calibri" panose="020F0502020204030204"/>
              <a:cs typeface="+mn-cs"/>
            </a:endParaRPr>
          </a:p>
        </p:txBody>
      </p:sp>
      <p:sp>
        <p:nvSpPr>
          <p:cNvPr id="4" name="Slide Number Placeholder 3">
            <a:extLst>
              <a:ext uri="{FF2B5EF4-FFF2-40B4-BE49-F238E27FC236}">
                <a16:creationId xmlns:a16="http://schemas.microsoft.com/office/drawing/2014/main" id="{449B7136-D807-4C94-871B-052BD98B98FD}"/>
              </a:ext>
            </a:extLst>
          </p:cNvPr>
          <p:cNvSpPr>
            <a:spLocks noGrp="1"/>
          </p:cNvSpPr>
          <p:nvPr>
            <p:ph type="sldNum" sz="quarter" idx="12"/>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2400" b="0" i="0" u="none" strike="noStrike" kern="1200" cap="none" spc="0" normalizeH="0" baseline="0" noProof="0">
                <a:ln>
                  <a:noFill/>
                </a:ln>
                <a:solidFill>
                  <a:srgbClr val="FFFFFF"/>
                </a:solidFill>
                <a:effectLst/>
                <a:uLnTx/>
                <a:uFillTx/>
                <a:latin typeface="Arial"/>
                <a:ea typeface="+mn-ea"/>
                <a:cs typeface="+mn-cs"/>
              </a:rPr>
              <a:pPr marL="0" marR="0" lvl="0" indent="0" algn="ctr" defTabSz="1219170" rtl="0" eaLnBrk="1" fontAlgn="auto" latinLnBrk="0" hangingPunct="1">
                <a:lnSpc>
                  <a:spcPct val="100000"/>
                </a:lnSpc>
                <a:spcBef>
                  <a:spcPts val="0"/>
                </a:spcBef>
                <a:spcAft>
                  <a:spcPts val="0"/>
                </a:spcAft>
                <a:buClrTx/>
                <a:buSzTx/>
                <a:buFontTx/>
                <a:buNone/>
                <a:tabLst/>
                <a:defRPr/>
              </a:pPr>
              <a:t>21</a:t>
            </a:fld>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9095302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889F6-AE18-4A92-87D0-76492DB18A7A}"/>
              </a:ext>
            </a:extLst>
          </p:cNvPr>
          <p:cNvSpPr>
            <a:spLocks noGrp="1"/>
          </p:cNvSpPr>
          <p:nvPr>
            <p:ph type="title"/>
          </p:nvPr>
        </p:nvSpPr>
        <p:spPr/>
        <p:txBody>
          <a:bodyPr/>
          <a:lstStyle/>
          <a:p>
            <a:pPr algn="ctr"/>
            <a:r>
              <a:rPr lang="en-US" sz="4267" dirty="0"/>
              <a:t>Physical Exam Findings</a:t>
            </a:r>
          </a:p>
        </p:txBody>
      </p:sp>
      <p:sp>
        <p:nvSpPr>
          <p:cNvPr id="3" name="Content Placeholder 2">
            <a:extLst>
              <a:ext uri="{FF2B5EF4-FFF2-40B4-BE49-F238E27FC236}">
                <a16:creationId xmlns:a16="http://schemas.microsoft.com/office/drawing/2014/main" id="{5C230682-D518-4B8D-B22C-F25179C67F4F}"/>
              </a:ext>
            </a:extLst>
          </p:cNvPr>
          <p:cNvSpPr>
            <a:spLocks noGrp="1"/>
          </p:cNvSpPr>
          <p:nvPr>
            <p:ph idx="1"/>
          </p:nvPr>
        </p:nvSpPr>
        <p:spPr/>
        <p:txBody>
          <a:bodyPr>
            <a:normAutofit/>
          </a:bodyPr>
          <a:lstStyle/>
          <a:p>
            <a:pPr marL="342900" lvl="0" indent="-342900" defTabSz="914400">
              <a:lnSpc>
                <a:spcPct val="90000"/>
              </a:lnSpc>
              <a:spcBef>
                <a:spcPts val="1000"/>
              </a:spcBef>
              <a:buFont typeface="Wingdings" panose="05000000000000000000" pitchFamily="2" charset="2"/>
              <a:buChar char="§"/>
            </a:pPr>
            <a:r>
              <a:rPr lang="en-US" dirty="0">
                <a:solidFill>
                  <a:prstClr val="black"/>
                </a:solidFill>
                <a:cs typeface="+mn-cs"/>
              </a:rPr>
              <a:t>Physical Exam unremarkable.</a:t>
            </a:r>
          </a:p>
          <a:p>
            <a:pPr marL="739130" lvl="1" indent="-342900" defTabSz="914400">
              <a:lnSpc>
                <a:spcPct val="90000"/>
              </a:lnSpc>
              <a:spcBef>
                <a:spcPts val="1000"/>
              </a:spcBef>
              <a:buFont typeface="Wingdings" panose="05000000000000000000" pitchFamily="2" charset="2"/>
              <a:buChar char="§"/>
            </a:pPr>
            <a:r>
              <a:rPr lang="en-US" sz="2800" dirty="0">
                <a:solidFill>
                  <a:prstClr val="black"/>
                </a:solidFill>
                <a:cs typeface="+mn-cs"/>
              </a:rPr>
              <a:t>No bruises</a:t>
            </a:r>
          </a:p>
          <a:p>
            <a:pPr marL="739130" lvl="1" indent="-342900" defTabSz="914400">
              <a:lnSpc>
                <a:spcPct val="90000"/>
              </a:lnSpc>
              <a:spcBef>
                <a:spcPts val="1000"/>
              </a:spcBef>
              <a:buFont typeface="Wingdings" panose="05000000000000000000" pitchFamily="2" charset="2"/>
              <a:buChar char="§"/>
            </a:pPr>
            <a:r>
              <a:rPr lang="en-US" sz="2800" dirty="0">
                <a:solidFill>
                  <a:prstClr val="black"/>
                </a:solidFill>
                <a:cs typeface="+mn-cs"/>
              </a:rPr>
              <a:t>Left wrist with normal range of motion, no tenderness, no swelling</a:t>
            </a:r>
          </a:p>
        </p:txBody>
      </p:sp>
      <p:sp>
        <p:nvSpPr>
          <p:cNvPr id="4" name="Slide Number Placeholder 3">
            <a:extLst>
              <a:ext uri="{FF2B5EF4-FFF2-40B4-BE49-F238E27FC236}">
                <a16:creationId xmlns:a16="http://schemas.microsoft.com/office/drawing/2014/main" id="{449B7136-D807-4C94-871B-052BD98B98FD}"/>
              </a:ext>
            </a:extLst>
          </p:cNvPr>
          <p:cNvSpPr>
            <a:spLocks noGrp="1"/>
          </p:cNvSpPr>
          <p:nvPr>
            <p:ph type="sldNum" sz="quarter" idx="12"/>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2400" b="0" i="0" u="none" strike="noStrike" kern="1200" cap="none" spc="0" normalizeH="0" baseline="0" noProof="0">
                <a:ln>
                  <a:noFill/>
                </a:ln>
                <a:solidFill>
                  <a:srgbClr val="FFFFFF"/>
                </a:solidFill>
                <a:effectLst/>
                <a:uLnTx/>
                <a:uFillTx/>
                <a:latin typeface="Arial"/>
                <a:ea typeface="+mn-ea"/>
                <a:cs typeface="+mn-cs"/>
              </a:rPr>
              <a:pPr marL="0" marR="0" lvl="0" indent="0" algn="ctr" defTabSz="1219170" rtl="0" eaLnBrk="1" fontAlgn="auto" latinLnBrk="0" hangingPunct="1">
                <a:lnSpc>
                  <a:spcPct val="100000"/>
                </a:lnSpc>
                <a:spcBef>
                  <a:spcPts val="0"/>
                </a:spcBef>
                <a:spcAft>
                  <a:spcPts val="0"/>
                </a:spcAft>
                <a:buClrTx/>
                <a:buSzTx/>
                <a:buFontTx/>
                <a:buNone/>
                <a:tabLst/>
                <a:defRPr/>
              </a:pPr>
              <a:t>22</a:t>
            </a:fld>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9589692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1653" y="1963892"/>
            <a:ext cx="8544232" cy="1143000"/>
          </a:xfrm>
        </p:spPr>
        <p:txBody>
          <a:bodyPr/>
          <a:lstStyle/>
          <a:p>
            <a:pPr algn="ctr"/>
            <a:r>
              <a:rPr lang="en-US" sz="4400" b="1" dirty="0"/>
              <a:t>A Brief Primer on Intimate Partner Violence</a:t>
            </a:r>
          </a:p>
        </p:txBody>
      </p:sp>
      <p:sp>
        <p:nvSpPr>
          <p:cNvPr id="4" name="Slide Number Placeholder 3"/>
          <p:cNvSpPr>
            <a:spLocks noGrp="1"/>
          </p:cNvSpPr>
          <p:nvPr>
            <p:ph type="sldNum" sz="quarter" idx="12"/>
          </p:nvPr>
        </p:nvSpPr>
        <p:spPr/>
        <p:txBody>
          <a:bodyPr/>
          <a:lstStyle/>
          <a:p>
            <a:fld id="{6E2D2B3B-882E-40F3-A32F-6DD516915044}" type="slidenum">
              <a:rPr lang="en-US" smtClean="0"/>
              <a:pPr/>
              <a:t>23</a:t>
            </a:fld>
            <a:endParaRPr lang="en-US" dirty="0"/>
          </a:p>
        </p:txBody>
      </p:sp>
    </p:spTree>
    <p:extLst>
      <p:ext uri="{BB962C8B-B14F-4D97-AF65-F5344CB8AC3E}">
        <p14:creationId xmlns:p14="http://schemas.microsoft.com/office/powerpoint/2010/main" val="19553703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D3A6D-CD41-4F0A-A2DA-1F71C74E4606}"/>
              </a:ext>
            </a:extLst>
          </p:cNvPr>
          <p:cNvSpPr>
            <a:spLocks noGrp="1"/>
          </p:cNvSpPr>
          <p:nvPr>
            <p:ph type="title"/>
          </p:nvPr>
        </p:nvSpPr>
        <p:spPr>
          <a:xfrm>
            <a:off x="552288" y="0"/>
            <a:ext cx="11087425" cy="1143000"/>
          </a:xfrm>
        </p:spPr>
        <p:txBody>
          <a:bodyPr/>
          <a:lstStyle/>
          <a:p>
            <a:pPr algn="ctr"/>
            <a:r>
              <a:rPr lang="en-US" sz="4267" dirty="0"/>
              <a:t>Intimate Partner Violence (IPV)</a:t>
            </a:r>
          </a:p>
        </p:txBody>
      </p:sp>
      <p:sp>
        <p:nvSpPr>
          <p:cNvPr id="3" name="Content Placeholder 2">
            <a:extLst>
              <a:ext uri="{FF2B5EF4-FFF2-40B4-BE49-F238E27FC236}">
                <a16:creationId xmlns:a16="http://schemas.microsoft.com/office/drawing/2014/main" id="{49DECBB5-85F6-418A-9A59-FAC40245428B}"/>
              </a:ext>
            </a:extLst>
          </p:cNvPr>
          <p:cNvSpPr>
            <a:spLocks noGrp="1"/>
          </p:cNvSpPr>
          <p:nvPr>
            <p:ph idx="1"/>
          </p:nvPr>
        </p:nvSpPr>
        <p:spPr>
          <a:xfrm>
            <a:off x="442873" y="1220690"/>
            <a:ext cx="11087425" cy="4818743"/>
          </a:xfrm>
        </p:spPr>
        <p:txBody>
          <a:bodyPr>
            <a:noAutofit/>
          </a:bodyPr>
          <a:lstStyle/>
          <a:p>
            <a:pPr marL="152396" indent="0">
              <a:buNone/>
            </a:pPr>
            <a:r>
              <a:rPr lang="en-US" i="1" dirty="0"/>
              <a:t>Intimate partner violence (IPV) is abuse or aggression that occurs in a romantic relationship. </a:t>
            </a:r>
          </a:p>
          <a:p>
            <a:pPr>
              <a:buFont typeface="Wingdings" panose="05000000000000000000" pitchFamily="2" charset="2"/>
              <a:buChar char="§"/>
            </a:pPr>
            <a:r>
              <a:rPr lang="en-US" b="1" dirty="0"/>
              <a:t>Physical violence</a:t>
            </a:r>
            <a:r>
              <a:rPr lang="en-US" dirty="0"/>
              <a:t>: hitting, kicking, or other physical force</a:t>
            </a:r>
          </a:p>
          <a:p>
            <a:r>
              <a:rPr lang="en-US" b="1" dirty="0"/>
              <a:t>Sexual violence</a:t>
            </a:r>
            <a:r>
              <a:rPr lang="en-US" dirty="0"/>
              <a:t>: forcing a partner to take part in a sex act when the partner does not or cannot consent.</a:t>
            </a:r>
          </a:p>
          <a:p>
            <a:r>
              <a:rPr lang="en-US" b="1" dirty="0"/>
              <a:t>Stalking: </a:t>
            </a:r>
            <a:r>
              <a:rPr lang="en-US" dirty="0"/>
              <a:t>pattern of repeated, unwanted attention </a:t>
            </a:r>
          </a:p>
          <a:p>
            <a:r>
              <a:rPr lang="en-US" b="1" dirty="0"/>
              <a:t>Psychological aggression</a:t>
            </a:r>
            <a:r>
              <a:rPr lang="en-US" dirty="0"/>
              <a:t>: verbal and non-verbal communication with the intent to harm</a:t>
            </a:r>
          </a:p>
          <a:p>
            <a:endParaRPr lang="en-US" dirty="0"/>
          </a:p>
        </p:txBody>
      </p:sp>
      <p:sp>
        <p:nvSpPr>
          <p:cNvPr id="4" name="Slide Number Placeholder 3">
            <a:extLst>
              <a:ext uri="{FF2B5EF4-FFF2-40B4-BE49-F238E27FC236}">
                <a16:creationId xmlns:a16="http://schemas.microsoft.com/office/drawing/2014/main" id="{5574A4F1-B374-41C2-9163-3C0DE62A35CF}"/>
              </a:ext>
            </a:extLst>
          </p:cNvPr>
          <p:cNvSpPr>
            <a:spLocks noGrp="1"/>
          </p:cNvSpPr>
          <p:nvPr>
            <p:ph type="sldNum" sz="quarter" idx="12"/>
          </p:nvPr>
        </p:nvSpPr>
        <p:spPr/>
        <p:txBody>
          <a:bodyPr/>
          <a:lstStyle/>
          <a:p>
            <a:pPr defTabSz="1219170"/>
            <a:fld id="{6E2D2B3B-882E-40F3-A32F-6DD516915044}" type="slidenum">
              <a:rPr lang="en-US">
                <a:solidFill>
                  <a:srgbClr val="FFFFFF"/>
                </a:solidFill>
                <a:latin typeface="Arial"/>
              </a:rPr>
              <a:pPr defTabSz="1219170"/>
              <a:t>24</a:t>
            </a:fld>
            <a:endParaRPr lang="en-US">
              <a:solidFill>
                <a:srgbClr val="FFFFFF"/>
              </a:solidFill>
              <a:latin typeface="Arial"/>
            </a:endParaRPr>
          </a:p>
        </p:txBody>
      </p:sp>
      <p:sp>
        <p:nvSpPr>
          <p:cNvPr id="5" name="TextBox 4">
            <a:extLst>
              <a:ext uri="{FF2B5EF4-FFF2-40B4-BE49-F238E27FC236}">
                <a16:creationId xmlns:a16="http://schemas.microsoft.com/office/drawing/2014/main" id="{50AF1735-63DE-48DC-A77E-B04ACEE6E8DA}"/>
              </a:ext>
            </a:extLst>
          </p:cNvPr>
          <p:cNvSpPr txBox="1"/>
          <p:nvPr/>
        </p:nvSpPr>
        <p:spPr>
          <a:xfrm>
            <a:off x="2240412" y="6305883"/>
            <a:ext cx="8388513" cy="379656"/>
          </a:xfrm>
          <a:prstGeom prst="rect">
            <a:avLst/>
          </a:prstGeom>
          <a:noFill/>
        </p:spPr>
        <p:txBody>
          <a:bodyPr wrap="square" rtlCol="0">
            <a:spAutoFit/>
          </a:bodyPr>
          <a:lstStyle/>
          <a:p>
            <a:pPr defTabSz="1219170"/>
            <a:r>
              <a:rPr lang="en-US" sz="1867" dirty="0">
                <a:solidFill>
                  <a:srgbClr val="FFFFFF"/>
                </a:solidFill>
                <a:latin typeface="Arial"/>
              </a:rPr>
              <a:t>https://www.cdc.gov/violenceprevention/intimatepartnerviolence/index.html</a:t>
            </a:r>
          </a:p>
        </p:txBody>
      </p:sp>
    </p:spTree>
    <p:extLst>
      <p:ext uri="{BB962C8B-B14F-4D97-AF65-F5344CB8AC3E}">
        <p14:creationId xmlns:p14="http://schemas.microsoft.com/office/powerpoint/2010/main" val="23645399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889F6-AE18-4A92-87D0-76492DB18A7A}"/>
              </a:ext>
            </a:extLst>
          </p:cNvPr>
          <p:cNvSpPr>
            <a:spLocks noGrp="1"/>
          </p:cNvSpPr>
          <p:nvPr>
            <p:ph type="title"/>
          </p:nvPr>
        </p:nvSpPr>
        <p:spPr>
          <a:xfrm>
            <a:off x="609600" y="227014"/>
            <a:ext cx="11087425" cy="1143000"/>
          </a:xfrm>
        </p:spPr>
        <p:txBody>
          <a:bodyPr/>
          <a:lstStyle/>
          <a:p>
            <a:pPr algn="ctr"/>
            <a:r>
              <a:rPr lang="en-US" sz="4267" dirty="0"/>
              <a:t>Statistics from CDC’s National Intimate Partner and Sexual Violence Survey</a:t>
            </a:r>
          </a:p>
        </p:txBody>
      </p:sp>
      <p:sp>
        <p:nvSpPr>
          <p:cNvPr id="3" name="Content Placeholder 2">
            <a:extLst>
              <a:ext uri="{FF2B5EF4-FFF2-40B4-BE49-F238E27FC236}">
                <a16:creationId xmlns:a16="http://schemas.microsoft.com/office/drawing/2014/main" id="{5C230682-D518-4B8D-B22C-F25179C67F4F}"/>
              </a:ext>
            </a:extLst>
          </p:cNvPr>
          <p:cNvSpPr>
            <a:spLocks noGrp="1"/>
          </p:cNvSpPr>
          <p:nvPr>
            <p:ph idx="1"/>
          </p:nvPr>
        </p:nvSpPr>
        <p:spPr>
          <a:xfrm>
            <a:off x="276225" y="1647826"/>
            <a:ext cx="11687175" cy="4562956"/>
          </a:xfrm>
        </p:spPr>
        <p:txBody>
          <a:bodyPr>
            <a:normAutofit/>
          </a:bodyPr>
          <a:lstStyle/>
          <a:p>
            <a:pPr marL="457200" lvl="0" indent="-457200" defTabSz="914400">
              <a:lnSpc>
                <a:spcPct val="90000"/>
              </a:lnSpc>
              <a:spcBef>
                <a:spcPts val="1000"/>
              </a:spcBef>
              <a:buFont typeface="Wingdings" panose="05000000000000000000" pitchFamily="2" charset="2"/>
              <a:buChar char="§"/>
            </a:pPr>
            <a:r>
              <a:rPr lang="en-US" sz="2600" dirty="0">
                <a:solidFill>
                  <a:prstClr val="black"/>
                </a:solidFill>
                <a:cs typeface="+mn-cs"/>
              </a:rPr>
              <a:t>41% of women and 26% of men stated that they had experienced contact sexual violence, physical violence, and/or stalking by an intimate partner during their lifetime and experienced an intimate partner violence-related impact. </a:t>
            </a:r>
          </a:p>
          <a:p>
            <a:pPr marL="457200" lvl="0" indent="-457200" defTabSz="914400">
              <a:lnSpc>
                <a:spcPct val="90000"/>
              </a:lnSpc>
              <a:spcBef>
                <a:spcPts val="1000"/>
              </a:spcBef>
              <a:buFont typeface="Wingdings" panose="05000000000000000000" pitchFamily="2" charset="2"/>
              <a:buChar char="§"/>
            </a:pPr>
            <a:r>
              <a:rPr lang="en-US" sz="2600" dirty="0">
                <a:solidFill>
                  <a:prstClr val="black"/>
                </a:solidFill>
                <a:cs typeface="+mn-cs"/>
              </a:rPr>
              <a:t>Domestic violence rates are even higher for </a:t>
            </a:r>
          </a:p>
          <a:p>
            <a:pPr marL="800100" lvl="1" indent="-342900" defTabSz="914400">
              <a:lnSpc>
                <a:spcPct val="90000"/>
              </a:lnSpc>
              <a:spcBef>
                <a:spcPts val="500"/>
              </a:spcBef>
              <a:buFont typeface="Wingdings" panose="05000000000000000000" pitchFamily="2" charset="2"/>
              <a:buChar char="§"/>
            </a:pPr>
            <a:r>
              <a:rPr lang="en-US" sz="2400" dirty="0">
                <a:solidFill>
                  <a:prstClr val="black"/>
                </a:solidFill>
                <a:cs typeface="+mn-cs"/>
              </a:rPr>
              <a:t>American Indian, Alaska Native populations</a:t>
            </a:r>
          </a:p>
          <a:p>
            <a:pPr marL="800100" lvl="1" indent="-342900" defTabSz="914400">
              <a:lnSpc>
                <a:spcPct val="90000"/>
              </a:lnSpc>
              <a:spcBef>
                <a:spcPts val="500"/>
              </a:spcBef>
              <a:buFont typeface="Wingdings" panose="05000000000000000000" pitchFamily="2" charset="2"/>
              <a:buChar char="§"/>
            </a:pPr>
            <a:r>
              <a:rPr lang="en-US" sz="2400" dirty="0">
                <a:solidFill>
                  <a:prstClr val="black"/>
                </a:solidFill>
                <a:cs typeface="+mn-cs"/>
              </a:rPr>
              <a:t>African American individuals</a:t>
            </a:r>
          </a:p>
          <a:p>
            <a:pPr marL="800100" lvl="1" indent="-342900" defTabSz="914400">
              <a:lnSpc>
                <a:spcPct val="90000"/>
              </a:lnSpc>
              <a:spcBef>
                <a:spcPts val="500"/>
              </a:spcBef>
              <a:buFont typeface="Wingdings" panose="05000000000000000000" pitchFamily="2" charset="2"/>
              <a:buChar char="§"/>
            </a:pPr>
            <a:r>
              <a:rPr lang="en-US" sz="2400" dirty="0">
                <a:solidFill>
                  <a:prstClr val="black"/>
                </a:solidFill>
                <a:cs typeface="+mn-cs"/>
              </a:rPr>
              <a:t>People from communities of color</a:t>
            </a:r>
          </a:p>
          <a:p>
            <a:pPr marL="800100" lvl="1" indent="-342900" defTabSz="914400">
              <a:lnSpc>
                <a:spcPct val="90000"/>
              </a:lnSpc>
              <a:spcBef>
                <a:spcPts val="500"/>
              </a:spcBef>
              <a:buFont typeface="Wingdings" panose="05000000000000000000" pitchFamily="2" charset="2"/>
              <a:buChar char="§"/>
            </a:pPr>
            <a:r>
              <a:rPr lang="en-US" sz="2400" dirty="0">
                <a:solidFill>
                  <a:prstClr val="black"/>
                </a:solidFill>
                <a:cs typeface="+mn-cs"/>
              </a:rPr>
              <a:t>People with disabilities</a:t>
            </a:r>
          </a:p>
          <a:p>
            <a:pPr marL="800100" lvl="1" indent="-342900" defTabSz="914400">
              <a:lnSpc>
                <a:spcPct val="90000"/>
              </a:lnSpc>
              <a:spcBef>
                <a:spcPts val="500"/>
              </a:spcBef>
              <a:buFont typeface="Wingdings" panose="05000000000000000000" pitchFamily="2" charset="2"/>
              <a:buChar char="§"/>
            </a:pPr>
            <a:r>
              <a:rPr lang="en-US" sz="2400" dirty="0">
                <a:solidFill>
                  <a:prstClr val="black"/>
                </a:solidFill>
                <a:cs typeface="+mn-cs"/>
              </a:rPr>
              <a:t>LGBTQI+ individuals</a:t>
            </a:r>
          </a:p>
          <a:p>
            <a:pPr marL="800100" lvl="1" indent="-342900" defTabSz="914400">
              <a:lnSpc>
                <a:spcPct val="90000"/>
              </a:lnSpc>
              <a:spcBef>
                <a:spcPts val="500"/>
              </a:spcBef>
              <a:buFont typeface="Wingdings" panose="05000000000000000000" pitchFamily="2" charset="2"/>
              <a:buChar char="§"/>
            </a:pPr>
            <a:endParaRPr lang="en-US" sz="2200" dirty="0">
              <a:solidFill>
                <a:prstClr val="black"/>
              </a:solidFill>
              <a:cs typeface="+mn-cs"/>
            </a:endParaRPr>
          </a:p>
        </p:txBody>
      </p:sp>
      <p:sp>
        <p:nvSpPr>
          <p:cNvPr id="4" name="Slide Number Placeholder 3">
            <a:extLst>
              <a:ext uri="{FF2B5EF4-FFF2-40B4-BE49-F238E27FC236}">
                <a16:creationId xmlns:a16="http://schemas.microsoft.com/office/drawing/2014/main" id="{449B7136-D807-4C94-871B-052BD98B98FD}"/>
              </a:ext>
            </a:extLst>
          </p:cNvPr>
          <p:cNvSpPr>
            <a:spLocks noGrp="1"/>
          </p:cNvSpPr>
          <p:nvPr>
            <p:ph type="sldNum" sz="quarter" idx="12"/>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2400" b="0" i="0" u="none" strike="noStrike" kern="1200" cap="none" spc="0" normalizeH="0" baseline="0" noProof="0">
                <a:ln>
                  <a:noFill/>
                </a:ln>
                <a:solidFill>
                  <a:srgbClr val="FFFFFF"/>
                </a:solidFill>
                <a:effectLst/>
                <a:uLnTx/>
                <a:uFillTx/>
                <a:latin typeface="Arial"/>
                <a:ea typeface="+mn-ea"/>
                <a:cs typeface="+mn-cs"/>
              </a:rPr>
              <a:pPr marL="0" marR="0" lvl="0" indent="0" algn="ctr" defTabSz="1219170" rtl="0" eaLnBrk="1" fontAlgn="auto" latinLnBrk="0" hangingPunct="1">
                <a:lnSpc>
                  <a:spcPct val="100000"/>
                </a:lnSpc>
                <a:spcBef>
                  <a:spcPts val="0"/>
                </a:spcBef>
                <a:spcAft>
                  <a:spcPts val="0"/>
                </a:spcAft>
                <a:buClrTx/>
                <a:buSzTx/>
                <a:buFontTx/>
                <a:buNone/>
                <a:tabLst/>
                <a:defRPr/>
              </a:pPr>
              <a:t>25</a:t>
            </a:fld>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5" name="TextBox 4">
            <a:extLst>
              <a:ext uri="{FF2B5EF4-FFF2-40B4-BE49-F238E27FC236}">
                <a16:creationId xmlns:a16="http://schemas.microsoft.com/office/drawing/2014/main" id="{FEBA3D51-70FD-38AB-82C3-FE6B3C8079D6}"/>
              </a:ext>
            </a:extLst>
          </p:cNvPr>
          <p:cNvSpPr txBox="1"/>
          <p:nvPr/>
        </p:nvSpPr>
        <p:spPr>
          <a:xfrm>
            <a:off x="1661652" y="6337349"/>
            <a:ext cx="9527458" cy="544252"/>
          </a:xfrm>
          <a:prstGeom prst="rect">
            <a:avLst/>
          </a:prstGeom>
          <a:noFill/>
        </p:spPr>
        <p:txBody>
          <a:bodyPr wrap="square" rtlCol="0">
            <a:spAutoFit/>
          </a:bodyPr>
          <a:lstStyle/>
          <a:p>
            <a:pPr marL="944867" lvl="2" defTabSz="914400">
              <a:lnSpc>
                <a:spcPct val="90000"/>
              </a:lnSpc>
              <a:spcBef>
                <a:spcPts val="500"/>
              </a:spcBef>
            </a:pPr>
            <a:r>
              <a:rPr lang="en-US" sz="1200" dirty="0">
                <a:solidFill>
                  <a:schemeClr val="bg1"/>
                </a:solidFill>
                <a:cs typeface="+mn-cs"/>
              </a:rPr>
              <a:t>Source: CDC National Center for Injury Prevention and Control</a:t>
            </a:r>
          </a:p>
          <a:p>
            <a:pPr marL="944867" lvl="2" defTabSz="914400">
              <a:lnSpc>
                <a:spcPct val="90000"/>
              </a:lnSpc>
              <a:spcBef>
                <a:spcPts val="500"/>
              </a:spcBef>
            </a:pPr>
            <a:r>
              <a:rPr lang="en-US" sz="1600" dirty="0">
                <a:solidFill>
                  <a:schemeClr val="bg1"/>
                </a:solidFill>
                <a:cs typeface="+mn-cs"/>
              </a:rPr>
              <a:t>https://www.cdc.gov/violenceprevention/intimatepartnerviolence/fastfact.html</a:t>
            </a:r>
          </a:p>
        </p:txBody>
      </p:sp>
    </p:spTree>
    <p:extLst>
      <p:ext uri="{BB962C8B-B14F-4D97-AF65-F5344CB8AC3E}">
        <p14:creationId xmlns:p14="http://schemas.microsoft.com/office/powerpoint/2010/main" val="24539099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E5195-8EF5-4219-A694-B84CABFB9C53}"/>
              </a:ext>
            </a:extLst>
          </p:cNvPr>
          <p:cNvSpPr>
            <a:spLocks noGrp="1"/>
          </p:cNvSpPr>
          <p:nvPr>
            <p:ph type="title"/>
          </p:nvPr>
        </p:nvSpPr>
        <p:spPr/>
        <p:txBody>
          <a:bodyPr/>
          <a:lstStyle/>
          <a:p>
            <a:pPr algn="ctr"/>
            <a:r>
              <a:rPr lang="en-US" dirty="0"/>
              <a:t>IPV Screening Instruments</a:t>
            </a:r>
          </a:p>
        </p:txBody>
      </p:sp>
      <p:sp>
        <p:nvSpPr>
          <p:cNvPr id="3" name="Content Placeholder 2">
            <a:extLst>
              <a:ext uri="{FF2B5EF4-FFF2-40B4-BE49-F238E27FC236}">
                <a16:creationId xmlns:a16="http://schemas.microsoft.com/office/drawing/2014/main" id="{36091D79-82A1-4052-B6C7-B6D50D012F98}"/>
              </a:ext>
            </a:extLst>
          </p:cNvPr>
          <p:cNvSpPr>
            <a:spLocks noGrp="1"/>
          </p:cNvSpPr>
          <p:nvPr>
            <p:ph idx="1"/>
          </p:nvPr>
        </p:nvSpPr>
        <p:spPr/>
        <p:txBody>
          <a:bodyPr>
            <a:normAutofit/>
          </a:bodyPr>
          <a:lstStyle/>
          <a:p>
            <a:r>
              <a:rPr lang="en-US" dirty="0"/>
              <a:t>Abuse Assessment Screen (AAS)</a:t>
            </a:r>
          </a:p>
          <a:p>
            <a:r>
              <a:rPr lang="en-US" dirty="0"/>
              <a:t>Humiliation, Afraid, Rape, Kick (HARK)</a:t>
            </a:r>
          </a:p>
          <a:p>
            <a:r>
              <a:rPr lang="en-US" dirty="0"/>
              <a:t>Hurt, Insult, Threaten, Scream (HITS)</a:t>
            </a:r>
          </a:p>
          <a:p>
            <a:r>
              <a:rPr lang="en-US" dirty="0"/>
              <a:t>Extended–Hurt, Insult, Threaten, Scream (E-HITS)</a:t>
            </a:r>
          </a:p>
          <a:p>
            <a:r>
              <a:rPr lang="en-US" dirty="0"/>
              <a:t>Partner Violence Screen (PVS)</a:t>
            </a:r>
          </a:p>
          <a:p>
            <a:r>
              <a:rPr lang="en-US" dirty="0"/>
              <a:t>Woman Abuse Screening Tool (WAST)</a:t>
            </a:r>
          </a:p>
          <a:p>
            <a:endParaRPr lang="en-US" dirty="0"/>
          </a:p>
        </p:txBody>
      </p:sp>
      <p:sp>
        <p:nvSpPr>
          <p:cNvPr id="4" name="Slide Number Placeholder 3">
            <a:extLst>
              <a:ext uri="{FF2B5EF4-FFF2-40B4-BE49-F238E27FC236}">
                <a16:creationId xmlns:a16="http://schemas.microsoft.com/office/drawing/2014/main" id="{8AE276EF-0EFE-4142-96AC-613BEA64CFB8}"/>
              </a:ext>
            </a:extLst>
          </p:cNvPr>
          <p:cNvSpPr>
            <a:spLocks noGrp="1"/>
          </p:cNvSpPr>
          <p:nvPr>
            <p:ph type="sldNum" sz="quarter" idx="12"/>
          </p:nvPr>
        </p:nvSpPr>
        <p:spPr/>
        <p:txBody>
          <a:bodyPr/>
          <a:lstStyle/>
          <a:p>
            <a:fld id="{6E2D2B3B-882E-40F3-A32F-6DD516915044}" type="slidenum">
              <a:rPr lang="en-US" smtClean="0"/>
              <a:pPr/>
              <a:t>26</a:t>
            </a:fld>
            <a:endParaRPr lang="en-US"/>
          </a:p>
        </p:txBody>
      </p:sp>
      <p:sp>
        <p:nvSpPr>
          <p:cNvPr id="5" name="TextBox 4">
            <a:extLst>
              <a:ext uri="{FF2B5EF4-FFF2-40B4-BE49-F238E27FC236}">
                <a16:creationId xmlns:a16="http://schemas.microsoft.com/office/drawing/2014/main" id="{00A903E7-EC21-C593-D52A-CD915FC65A4F}"/>
              </a:ext>
            </a:extLst>
          </p:cNvPr>
          <p:cNvSpPr txBox="1"/>
          <p:nvPr/>
        </p:nvSpPr>
        <p:spPr>
          <a:xfrm>
            <a:off x="2251587" y="6398695"/>
            <a:ext cx="8897987" cy="369332"/>
          </a:xfrm>
          <a:prstGeom prst="rect">
            <a:avLst/>
          </a:prstGeom>
          <a:noFill/>
        </p:spPr>
        <p:txBody>
          <a:bodyPr wrap="square" rtlCol="0">
            <a:spAutoFit/>
          </a:bodyPr>
          <a:lstStyle/>
          <a:p>
            <a:r>
              <a:rPr lang="en-US" sz="1800" dirty="0">
                <a:solidFill>
                  <a:schemeClr val="bg1"/>
                </a:solidFill>
              </a:rPr>
              <a:t>American Journal of Prevention Medicine: </a:t>
            </a:r>
            <a:r>
              <a:rPr lang="en-US" sz="1800" dirty="0">
                <a:solidFill>
                  <a:schemeClr val="bg1"/>
                </a:solidFill>
                <a:hlinkClick r:id="rId2">
                  <a:extLst>
                    <a:ext uri="{A12FA001-AC4F-418D-AE19-62706E023703}">
                      <ahyp:hlinkClr xmlns:ahyp="http://schemas.microsoft.com/office/drawing/2018/hyperlinkcolor" val="tx"/>
                    </a:ext>
                  </a:extLst>
                </a:hlinkClick>
              </a:rPr>
              <a:t>Intimate Partner Violence Screening Tools</a:t>
            </a:r>
            <a:endParaRPr lang="en-US" dirty="0">
              <a:solidFill>
                <a:schemeClr val="bg1"/>
              </a:solidFill>
            </a:endParaRPr>
          </a:p>
        </p:txBody>
      </p:sp>
    </p:spTree>
    <p:extLst>
      <p:ext uri="{BB962C8B-B14F-4D97-AF65-F5344CB8AC3E}">
        <p14:creationId xmlns:p14="http://schemas.microsoft.com/office/powerpoint/2010/main" val="29972278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91B7C-97D3-4C42-A507-1D64B509AA90}"/>
              </a:ext>
            </a:extLst>
          </p:cNvPr>
          <p:cNvSpPr>
            <a:spLocks noGrp="1"/>
          </p:cNvSpPr>
          <p:nvPr>
            <p:ph type="title"/>
          </p:nvPr>
        </p:nvSpPr>
        <p:spPr>
          <a:xfrm>
            <a:off x="552287" y="169331"/>
            <a:ext cx="11087425" cy="1143000"/>
          </a:xfrm>
        </p:spPr>
        <p:txBody>
          <a:bodyPr/>
          <a:lstStyle/>
          <a:p>
            <a:pPr algn="ctr"/>
            <a:r>
              <a:rPr lang="en-US" sz="4000" dirty="0"/>
              <a:t>Abuse Assessment Screen (AAS) Questions</a:t>
            </a:r>
          </a:p>
        </p:txBody>
      </p:sp>
      <p:sp>
        <p:nvSpPr>
          <p:cNvPr id="3" name="Content Placeholder 2">
            <a:extLst>
              <a:ext uri="{FF2B5EF4-FFF2-40B4-BE49-F238E27FC236}">
                <a16:creationId xmlns:a16="http://schemas.microsoft.com/office/drawing/2014/main" id="{A5D697A0-4DC7-4B92-A3A1-B192993D89D8}"/>
              </a:ext>
            </a:extLst>
          </p:cNvPr>
          <p:cNvSpPr>
            <a:spLocks noGrp="1"/>
          </p:cNvSpPr>
          <p:nvPr>
            <p:ph idx="1"/>
          </p:nvPr>
        </p:nvSpPr>
        <p:spPr>
          <a:xfrm>
            <a:off x="209550" y="1543050"/>
            <a:ext cx="11830050" cy="4674343"/>
          </a:xfrm>
        </p:spPr>
        <p:txBody>
          <a:bodyPr>
            <a:normAutofit/>
          </a:bodyPr>
          <a:lstStyle/>
          <a:p>
            <a:r>
              <a:rPr lang="en-US" dirty="0"/>
              <a:t>Have you ever been emotionally or physically abused by your partner or someone important to you?</a:t>
            </a:r>
          </a:p>
          <a:p>
            <a:r>
              <a:rPr lang="en-US" dirty="0"/>
              <a:t>Within the last year, have you been hit, slapped, kicked, or otherwise physically hurt by someone? If yes, by whom? How many times?</a:t>
            </a:r>
          </a:p>
          <a:p>
            <a:r>
              <a:rPr lang="en-US" dirty="0"/>
              <a:t>Since you have been pregnant, have you been hit, slapped, kicked, or otherwise physically hurt by someone? If yes, by whom? How many times and where?</a:t>
            </a:r>
          </a:p>
          <a:p>
            <a:endParaRPr lang="en-US" dirty="0"/>
          </a:p>
        </p:txBody>
      </p:sp>
      <p:sp>
        <p:nvSpPr>
          <p:cNvPr id="4" name="Slide Number Placeholder 3">
            <a:extLst>
              <a:ext uri="{FF2B5EF4-FFF2-40B4-BE49-F238E27FC236}">
                <a16:creationId xmlns:a16="http://schemas.microsoft.com/office/drawing/2014/main" id="{198EDB09-3907-4986-86F9-2B16342C5F59}"/>
              </a:ext>
            </a:extLst>
          </p:cNvPr>
          <p:cNvSpPr>
            <a:spLocks noGrp="1"/>
          </p:cNvSpPr>
          <p:nvPr>
            <p:ph type="sldNum" sz="quarter" idx="12"/>
          </p:nvPr>
        </p:nvSpPr>
        <p:spPr/>
        <p:txBody>
          <a:bodyPr/>
          <a:lstStyle/>
          <a:p>
            <a:fld id="{6E2D2B3B-882E-40F3-A32F-6DD516915044}" type="slidenum">
              <a:rPr lang="en-US" smtClean="0"/>
              <a:pPr/>
              <a:t>27</a:t>
            </a:fld>
            <a:endParaRPr lang="en-US"/>
          </a:p>
        </p:txBody>
      </p:sp>
      <p:sp>
        <p:nvSpPr>
          <p:cNvPr id="5" name="TextBox 4">
            <a:extLst>
              <a:ext uri="{FF2B5EF4-FFF2-40B4-BE49-F238E27FC236}">
                <a16:creationId xmlns:a16="http://schemas.microsoft.com/office/drawing/2014/main" id="{2E6F274A-FEA4-78BB-6D14-1292A619E628}"/>
              </a:ext>
            </a:extLst>
          </p:cNvPr>
          <p:cNvSpPr txBox="1"/>
          <p:nvPr/>
        </p:nvSpPr>
        <p:spPr>
          <a:xfrm>
            <a:off x="2428568" y="6319337"/>
            <a:ext cx="7846142" cy="369332"/>
          </a:xfrm>
          <a:prstGeom prst="rect">
            <a:avLst/>
          </a:prstGeom>
          <a:noFill/>
        </p:spPr>
        <p:txBody>
          <a:bodyPr wrap="square" rtlCol="0">
            <a:spAutoFit/>
          </a:bodyPr>
          <a:lstStyle/>
          <a:p>
            <a:r>
              <a:rPr lang="en-US" dirty="0">
                <a:solidFill>
                  <a:schemeClr val="bg1"/>
                </a:solidFill>
              </a:rPr>
              <a:t>https://www.cdc.gov/violenceprevention/pdf/ipv/ipvandsvscreening.pdf</a:t>
            </a:r>
          </a:p>
        </p:txBody>
      </p:sp>
    </p:spTree>
    <p:extLst>
      <p:ext uri="{BB962C8B-B14F-4D97-AF65-F5344CB8AC3E}">
        <p14:creationId xmlns:p14="http://schemas.microsoft.com/office/powerpoint/2010/main" val="22754099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F8C76E-8F22-E5B2-31F5-08DAF3E9B60F}"/>
              </a:ext>
            </a:extLst>
          </p:cNvPr>
          <p:cNvSpPr>
            <a:spLocks noGrp="1"/>
          </p:cNvSpPr>
          <p:nvPr>
            <p:ph idx="1"/>
          </p:nvPr>
        </p:nvSpPr>
        <p:spPr/>
        <p:txBody>
          <a:bodyPr/>
          <a:lstStyle/>
          <a:p>
            <a:r>
              <a:rPr lang="en-US" dirty="0"/>
              <a:t>In the last year, has anyone forced you to have sexual activities? If so, whom? How many times?</a:t>
            </a:r>
          </a:p>
          <a:p>
            <a:pPr marL="152397" indent="0">
              <a:buNone/>
            </a:pPr>
            <a:endParaRPr lang="en-US" dirty="0"/>
          </a:p>
          <a:p>
            <a:r>
              <a:rPr lang="en-US" dirty="0"/>
              <a:t>Are you afraid of your partner or anyone you listed above?</a:t>
            </a:r>
          </a:p>
          <a:p>
            <a:endParaRPr lang="en-US" dirty="0"/>
          </a:p>
        </p:txBody>
      </p:sp>
      <p:sp>
        <p:nvSpPr>
          <p:cNvPr id="4" name="Slide Number Placeholder 3">
            <a:extLst>
              <a:ext uri="{FF2B5EF4-FFF2-40B4-BE49-F238E27FC236}">
                <a16:creationId xmlns:a16="http://schemas.microsoft.com/office/drawing/2014/main" id="{D05EF31D-BCDC-B07E-4CC2-7320F7A8B147}"/>
              </a:ext>
            </a:extLst>
          </p:cNvPr>
          <p:cNvSpPr>
            <a:spLocks noGrp="1"/>
          </p:cNvSpPr>
          <p:nvPr>
            <p:ph type="sldNum" sz="quarter" idx="12"/>
          </p:nvPr>
        </p:nvSpPr>
        <p:spPr/>
        <p:txBody>
          <a:bodyPr/>
          <a:lstStyle/>
          <a:p>
            <a:fld id="{6E2D2B3B-882E-40F3-A32F-6DD516915044}" type="slidenum">
              <a:rPr lang="en-US" smtClean="0"/>
              <a:pPr/>
              <a:t>28</a:t>
            </a:fld>
            <a:endParaRPr lang="en-US"/>
          </a:p>
        </p:txBody>
      </p:sp>
      <p:sp>
        <p:nvSpPr>
          <p:cNvPr id="5" name="Title 1">
            <a:extLst>
              <a:ext uri="{FF2B5EF4-FFF2-40B4-BE49-F238E27FC236}">
                <a16:creationId xmlns:a16="http://schemas.microsoft.com/office/drawing/2014/main" id="{7174D3F7-D5B8-49D3-2344-DDF39818754D}"/>
              </a:ext>
            </a:extLst>
          </p:cNvPr>
          <p:cNvSpPr>
            <a:spLocks noGrp="1"/>
          </p:cNvSpPr>
          <p:nvPr>
            <p:ph type="title"/>
          </p:nvPr>
        </p:nvSpPr>
        <p:spPr>
          <a:xfrm>
            <a:off x="609600" y="274638"/>
            <a:ext cx="11087100" cy="1143000"/>
          </a:xfrm>
        </p:spPr>
        <p:txBody>
          <a:bodyPr/>
          <a:lstStyle/>
          <a:p>
            <a:pPr algn="ctr"/>
            <a:r>
              <a:rPr lang="en-US" sz="4000" dirty="0"/>
              <a:t>Abuse Assessment Screen (AAS) Questions, cont. </a:t>
            </a:r>
          </a:p>
        </p:txBody>
      </p:sp>
    </p:spTree>
    <p:extLst>
      <p:ext uri="{BB962C8B-B14F-4D97-AF65-F5344CB8AC3E}">
        <p14:creationId xmlns:p14="http://schemas.microsoft.com/office/powerpoint/2010/main" val="26309711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889F6-AE18-4A92-87D0-76492DB18A7A}"/>
              </a:ext>
            </a:extLst>
          </p:cNvPr>
          <p:cNvSpPr>
            <a:spLocks noGrp="1"/>
          </p:cNvSpPr>
          <p:nvPr>
            <p:ph type="title"/>
          </p:nvPr>
        </p:nvSpPr>
        <p:spPr/>
        <p:txBody>
          <a:bodyPr/>
          <a:lstStyle/>
          <a:p>
            <a:pPr algn="ctr"/>
            <a:r>
              <a:rPr lang="en-US" sz="4267" dirty="0"/>
              <a:t>Ethical Considerations</a:t>
            </a:r>
          </a:p>
        </p:txBody>
      </p:sp>
      <p:sp>
        <p:nvSpPr>
          <p:cNvPr id="3" name="Content Placeholder 2">
            <a:extLst>
              <a:ext uri="{FF2B5EF4-FFF2-40B4-BE49-F238E27FC236}">
                <a16:creationId xmlns:a16="http://schemas.microsoft.com/office/drawing/2014/main" id="{5C230682-D518-4B8D-B22C-F25179C67F4F}"/>
              </a:ext>
            </a:extLst>
          </p:cNvPr>
          <p:cNvSpPr>
            <a:spLocks noGrp="1"/>
          </p:cNvSpPr>
          <p:nvPr>
            <p:ph idx="1"/>
          </p:nvPr>
        </p:nvSpPr>
        <p:spPr>
          <a:xfrm>
            <a:off x="609601" y="1600201"/>
            <a:ext cx="11087425" cy="4536439"/>
          </a:xfrm>
        </p:spPr>
        <p:txBody>
          <a:bodyPr>
            <a:normAutofit fontScale="92500"/>
          </a:bodyPr>
          <a:lstStyle/>
          <a:p>
            <a:pPr marL="228600" lvl="0" indent="-228600" defTabSz="914400">
              <a:lnSpc>
                <a:spcPct val="90000"/>
              </a:lnSpc>
              <a:spcBef>
                <a:spcPts val="1000"/>
              </a:spcBef>
              <a:buClrTx/>
              <a:buFont typeface="Arial" panose="020B0604020202020204" pitchFamily="34" charset="0"/>
              <a:buChar char="•"/>
            </a:pPr>
            <a:r>
              <a:rPr lang="en-US" sz="2800" i="1" dirty="0">
                <a:solidFill>
                  <a:prstClr val="black"/>
                </a:solidFill>
                <a:cs typeface="+mn-cs"/>
              </a:rPr>
              <a:t>Healthcare professionals </a:t>
            </a:r>
            <a:r>
              <a:rPr lang="en-US" sz="2800" i="1" dirty="0">
                <a:solidFill>
                  <a:srgbClr val="000000"/>
                </a:solidFill>
                <a:cs typeface="+mn-cs"/>
              </a:rPr>
              <a:t>should follow a code of ethics that guides us to take appropriate action to help patients avert harms of violence and abuse.</a:t>
            </a:r>
          </a:p>
          <a:p>
            <a:pPr marL="228600" lvl="0" indent="-228600" defTabSz="914400">
              <a:lnSpc>
                <a:spcPct val="90000"/>
              </a:lnSpc>
              <a:spcBef>
                <a:spcPts val="1000"/>
              </a:spcBef>
              <a:buClrTx/>
              <a:buFont typeface="Arial" panose="020B0604020202020204" pitchFamily="34" charset="0"/>
              <a:buChar char="•"/>
            </a:pPr>
            <a:r>
              <a:rPr lang="en-US" sz="2800" b="1" dirty="0">
                <a:solidFill>
                  <a:prstClr val="black"/>
                </a:solidFill>
                <a:cs typeface="+mn-cs"/>
              </a:rPr>
              <a:t>Beneficence</a:t>
            </a:r>
          </a:p>
          <a:p>
            <a:pPr marL="685800" lvl="1" indent="-228600" defTabSz="914400">
              <a:lnSpc>
                <a:spcPct val="90000"/>
              </a:lnSpc>
              <a:spcBef>
                <a:spcPts val="500"/>
              </a:spcBef>
              <a:buClrTx/>
              <a:buFont typeface="Arial" panose="020B0604020202020204" pitchFamily="34" charset="0"/>
              <a:buChar char="•"/>
            </a:pPr>
            <a:r>
              <a:rPr lang="en-US" sz="2800" dirty="0">
                <a:solidFill>
                  <a:prstClr val="black"/>
                </a:solidFill>
                <a:cs typeface="+mn-cs"/>
              </a:rPr>
              <a:t>The principle of beneficence is the obligation to act for the benefit of the patient, prevent harm, remove conditions that will cause harm, help persons with disabilities, and rescue persons in danger. </a:t>
            </a:r>
          </a:p>
          <a:p>
            <a:pPr marL="228600" lvl="0" indent="-228600" defTabSz="914400">
              <a:lnSpc>
                <a:spcPct val="90000"/>
              </a:lnSpc>
              <a:spcBef>
                <a:spcPts val="1000"/>
              </a:spcBef>
              <a:buClrTx/>
              <a:buFont typeface="Arial" panose="020B0604020202020204" pitchFamily="34" charset="0"/>
              <a:buChar char="•"/>
            </a:pPr>
            <a:r>
              <a:rPr lang="en-US" sz="2800" b="1" dirty="0">
                <a:solidFill>
                  <a:prstClr val="black"/>
                </a:solidFill>
                <a:cs typeface="+mn-cs"/>
              </a:rPr>
              <a:t>Confidentiality</a:t>
            </a:r>
          </a:p>
          <a:p>
            <a:pPr marL="685800" lvl="1" indent="-228600" defTabSz="914400">
              <a:lnSpc>
                <a:spcPct val="90000"/>
              </a:lnSpc>
              <a:spcBef>
                <a:spcPts val="500"/>
              </a:spcBef>
              <a:buClrTx/>
              <a:buFont typeface="Arial" panose="020B0604020202020204" pitchFamily="34" charset="0"/>
              <a:buChar char="•"/>
            </a:pPr>
            <a:r>
              <a:rPr lang="en-US" sz="2800" dirty="0">
                <a:solidFill>
                  <a:prstClr val="black"/>
                </a:solidFill>
                <a:cs typeface="+mn-cs"/>
              </a:rPr>
              <a:t>Healthcare professionals are obligated </a:t>
            </a:r>
            <a:r>
              <a:rPr lang="en-US" sz="2800" b="1" dirty="0">
                <a:solidFill>
                  <a:prstClr val="black"/>
                </a:solidFill>
                <a:cs typeface="+mn-cs"/>
              </a:rPr>
              <a:t>not</a:t>
            </a:r>
            <a:r>
              <a:rPr lang="en-US" sz="2800" dirty="0">
                <a:solidFill>
                  <a:prstClr val="black"/>
                </a:solidFill>
                <a:cs typeface="+mn-cs"/>
              </a:rPr>
              <a:t> to disclose confidential information given by a patient to another party without the patient's authorization. </a:t>
            </a:r>
          </a:p>
          <a:p>
            <a:pPr marL="228600" lvl="0" indent="-228600" defTabSz="914400">
              <a:lnSpc>
                <a:spcPct val="90000"/>
              </a:lnSpc>
              <a:spcBef>
                <a:spcPts val="1000"/>
              </a:spcBef>
              <a:buClrTx/>
              <a:buFont typeface="Arial" panose="020B0604020202020204" pitchFamily="34" charset="0"/>
              <a:buChar char="•"/>
            </a:pPr>
            <a:endParaRPr lang="en-US" sz="3000" dirty="0">
              <a:solidFill>
                <a:prstClr val="black"/>
              </a:solidFill>
              <a:latin typeface="Calibri" panose="020F0502020204030204"/>
              <a:cs typeface="+mn-cs"/>
            </a:endParaRPr>
          </a:p>
        </p:txBody>
      </p:sp>
      <p:sp>
        <p:nvSpPr>
          <p:cNvPr id="4" name="Slide Number Placeholder 3">
            <a:extLst>
              <a:ext uri="{FF2B5EF4-FFF2-40B4-BE49-F238E27FC236}">
                <a16:creationId xmlns:a16="http://schemas.microsoft.com/office/drawing/2014/main" id="{449B7136-D807-4C94-871B-052BD98B98FD}"/>
              </a:ext>
            </a:extLst>
          </p:cNvPr>
          <p:cNvSpPr>
            <a:spLocks noGrp="1"/>
          </p:cNvSpPr>
          <p:nvPr>
            <p:ph type="sldNum" sz="quarter" idx="12"/>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2400" b="0" i="0" u="none" strike="noStrike" kern="1200" cap="none" spc="0" normalizeH="0" baseline="0" noProof="0">
                <a:ln>
                  <a:noFill/>
                </a:ln>
                <a:solidFill>
                  <a:srgbClr val="FFFFFF"/>
                </a:solidFill>
                <a:effectLst/>
                <a:uLnTx/>
                <a:uFillTx/>
                <a:latin typeface="Arial"/>
                <a:ea typeface="+mn-ea"/>
                <a:cs typeface="+mn-cs"/>
              </a:rPr>
              <a:pPr marL="0" marR="0" lvl="0" indent="0" algn="ctr" defTabSz="1219170" rtl="0" eaLnBrk="1" fontAlgn="auto" latinLnBrk="0" hangingPunct="1">
                <a:lnSpc>
                  <a:spcPct val="100000"/>
                </a:lnSpc>
                <a:spcBef>
                  <a:spcPts val="0"/>
                </a:spcBef>
                <a:spcAft>
                  <a:spcPts val="0"/>
                </a:spcAft>
                <a:buClrTx/>
                <a:buSzTx/>
                <a:buFontTx/>
                <a:buNone/>
                <a:tabLst/>
                <a:defRPr/>
              </a:pPr>
              <a:t>29</a:t>
            </a:fld>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5" name="TextBox 4">
            <a:extLst>
              <a:ext uri="{FF2B5EF4-FFF2-40B4-BE49-F238E27FC236}">
                <a16:creationId xmlns:a16="http://schemas.microsoft.com/office/drawing/2014/main" id="{CCDF59EE-D9CE-4E0A-A3D3-A0F15C91866E}"/>
              </a:ext>
            </a:extLst>
          </p:cNvPr>
          <p:cNvSpPr txBox="1"/>
          <p:nvPr/>
        </p:nvSpPr>
        <p:spPr>
          <a:xfrm>
            <a:off x="2224779" y="6305883"/>
            <a:ext cx="7857067" cy="73866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Interprofessional Education Collaborative. (2016). Core competencies for interprofessional collaborative practice: 2016 update. Washington, DC: Interprofessional Education Collaborative. </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997173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89A5B-B2D3-4EA3-A299-125CFB7E71CC}"/>
              </a:ext>
            </a:extLst>
          </p:cNvPr>
          <p:cNvSpPr>
            <a:spLocks noGrp="1"/>
          </p:cNvSpPr>
          <p:nvPr>
            <p:ph type="title"/>
          </p:nvPr>
        </p:nvSpPr>
        <p:spPr/>
        <p:txBody>
          <a:bodyPr/>
          <a:lstStyle/>
          <a:p>
            <a:pPr algn="ctr"/>
            <a:r>
              <a:rPr lang="en-US" dirty="0"/>
              <a:t>Use of Trade/Brand Names</a:t>
            </a:r>
          </a:p>
        </p:txBody>
      </p:sp>
      <p:sp>
        <p:nvSpPr>
          <p:cNvPr id="3" name="Content Placeholder 2">
            <a:extLst>
              <a:ext uri="{FF2B5EF4-FFF2-40B4-BE49-F238E27FC236}">
                <a16:creationId xmlns:a16="http://schemas.microsoft.com/office/drawing/2014/main" id="{F2CDBED2-F37B-4958-BED9-2C8460F26CD1}"/>
              </a:ext>
            </a:extLst>
          </p:cNvPr>
          <p:cNvSpPr>
            <a:spLocks noGrp="1"/>
          </p:cNvSpPr>
          <p:nvPr>
            <p:ph idx="1"/>
          </p:nvPr>
        </p:nvSpPr>
        <p:spPr/>
        <p:txBody>
          <a:bodyPr/>
          <a:lstStyle/>
          <a:p>
            <a:endParaRPr lang="en-US" dirty="0"/>
          </a:p>
          <a:p>
            <a:pPr marL="152392" indent="0">
              <a:buNone/>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BB4EE4A2-2D25-4575-BE19-535D47BF54A6}"/>
              </a:ext>
            </a:extLst>
          </p:cNvPr>
          <p:cNvSpPr>
            <a:spLocks noGrp="1"/>
          </p:cNvSpPr>
          <p:nvPr>
            <p:ph type="sldNum" sz="quarter" idx="12"/>
          </p:nvPr>
        </p:nvSpPr>
        <p:spPr/>
        <p:txBody>
          <a:bodyPr/>
          <a:lstStyle/>
          <a:p>
            <a:pPr defTabSz="1219140"/>
            <a:fld id="{6E2D2B3B-882E-40F3-A32F-6DD516915044}" type="slidenum">
              <a:rPr lang="en-US">
                <a:solidFill>
                  <a:srgbClr val="FFFFFF"/>
                </a:solidFill>
                <a:latin typeface="Arial"/>
              </a:rPr>
              <a:pPr defTabSz="1219140"/>
              <a:t>3</a:t>
            </a:fld>
            <a:endParaRPr lang="en-US" dirty="0">
              <a:solidFill>
                <a:srgbClr val="FFFFFF"/>
              </a:solidFill>
              <a:latin typeface="Arial"/>
            </a:endParaRPr>
          </a:p>
        </p:txBody>
      </p:sp>
      <p:sp>
        <p:nvSpPr>
          <p:cNvPr id="5" name="TextBox 4">
            <a:extLst>
              <a:ext uri="{FF2B5EF4-FFF2-40B4-BE49-F238E27FC236}">
                <a16:creationId xmlns:a16="http://schemas.microsoft.com/office/drawing/2014/main" id="{F0BEDD42-78D0-43EE-8998-2C3555A31481}"/>
              </a:ext>
            </a:extLst>
          </p:cNvPr>
          <p:cNvSpPr txBox="1"/>
          <p:nvPr/>
        </p:nvSpPr>
        <p:spPr>
          <a:xfrm>
            <a:off x="892257" y="1417641"/>
            <a:ext cx="10522113" cy="4607095"/>
          </a:xfrm>
          <a:prstGeom prst="rect">
            <a:avLst/>
          </a:prstGeom>
          <a:noFill/>
        </p:spPr>
        <p:txBody>
          <a:bodyPr wrap="square" rtlCol="0">
            <a:spAutoFit/>
          </a:bodyPr>
          <a:lstStyle/>
          <a:p>
            <a:pPr defTabSz="1219140"/>
            <a:r>
              <a:rPr lang="en-US" sz="2667" dirty="0">
                <a:solidFill>
                  <a:srgbClr val="222222"/>
                </a:solidFill>
                <a:latin typeface="Arial"/>
                <a:ea typeface="Calibri" panose="020F0502020204030204" pitchFamily="34" charset="0"/>
                <a:cs typeface="Times New Roman" panose="02020603050405020304" pitchFamily="18" charset="0"/>
              </a:rPr>
              <a:t>This program is supported by the Health Resources and Services Administration (HRSA) of the U.S. </a:t>
            </a:r>
            <a:r>
              <a:rPr lang="en-US" sz="2667" dirty="0">
                <a:solidFill>
                  <a:srgbClr val="222222"/>
                </a:solidFill>
                <a:ea typeface="Calibri" panose="020F0502020204030204" pitchFamily="34" charset="0"/>
                <a:cs typeface="Times New Roman" panose="02020603050405020304" pitchFamily="18" charset="0"/>
              </a:rPr>
              <a:t>Department of Health and Human Services (HHS) as part of an award totaling $</a:t>
            </a:r>
            <a:r>
              <a:rPr lang="en-US" sz="2667" dirty="0">
                <a:solidFill>
                  <a:srgbClr val="222222"/>
                </a:solidFill>
                <a:ea typeface="Calibri" panose="020F0502020204030204" pitchFamily="34" charset="0"/>
                <a:cs typeface="Times New Roman"/>
              </a:rPr>
              <a:t>4,205,743</a:t>
            </a:r>
            <a:r>
              <a:rPr lang="en-US" sz="2667" dirty="0">
                <a:solidFill>
                  <a:srgbClr val="222222"/>
                </a:solidFill>
                <a:ea typeface="Calibri" panose="020F0502020204030204" pitchFamily="34" charset="0"/>
                <a:cs typeface="Times New Roman" panose="02020603050405020304" pitchFamily="18" charset="0"/>
              </a:rPr>
              <a:t>, with 0% financed with non-governmental sources. </a:t>
            </a:r>
          </a:p>
          <a:p>
            <a:pPr defTabSz="1219140"/>
            <a:endParaRPr lang="en-US" sz="2667" dirty="0">
              <a:solidFill>
                <a:srgbClr val="222222"/>
              </a:solidFill>
              <a:latin typeface="Arial"/>
              <a:ea typeface="Calibri" panose="020F0502020204030204" pitchFamily="34" charset="0"/>
              <a:cs typeface="Times New Roman" panose="02020603050405020304" pitchFamily="18" charset="0"/>
            </a:endParaRPr>
          </a:p>
          <a:p>
            <a:pPr defTabSz="1219140"/>
            <a:r>
              <a:rPr lang="en-US" sz="2667" dirty="0">
                <a:solidFill>
                  <a:srgbClr val="222222"/>
                </a:solidFill>
                <a:latin typeface="Arial"/>
                <a:ea typeface="Calibri" panose="020F0502020204030204" pitchFamily="34" charset="0"/>
                <a:cs typeface="Times New Roman" panose="02020603050405020304" pitchFamily="18" charset="0"/>
              </a:rPr>
              <a:t>The views expressed do not necessarily reflect the official policies of the  Department of Health and Human Services, nor does mention of trade names, commercial practices, or organizations imply endorsement by the U.S. Government. </a:t>
            </a:r>
            <a:r>
              <a:rPr lang="en-US" sz="2667" i="1" dirty="0">
                <a:solidFill>
                  <a:srgbClr val="222222"/>
                </a:solidFill>
                <a:latin typeface="Arial"/>
                <a:ea typeface="Calibri" panose="020F0502020204030204" pitchFamily="34" charset="0"/>
                <a:cs typeface="Times New Roman" panose="02020603050405020304" pitchFamily="18" charset="0"/>
              </a:rPr>
              <a:t>Any trade/brand names for products mentioned during this presentation are for training and identification purposes only.</a:t>
            </a:r>
            <a:endParaRPr lang="en-US" sz="2667" dirty="0">
              <a:solidFill>
                <a:srgbClr val="222222"/>
              </a:solidFill>
              <a:latin typeface="Aria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390985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7239C-0EE3-4C9F-9FEC-C4B21FF81038}"/>
              </a:ext>
            </a:extLst>
          </p:cNvPr>
          <p:cNvSpPr>
            <a:spLocks noGrp="1"/>
          </p:cNvSpPr>
          <p:nvPr>
            <p:ph type="title"/>
          </p:nvPr>
        </p:nvSpPr>
        <p:spPr>
          <a:xfrm>
            <a:off x="609600" y="0"/>
            <a:ext cx="11087425" cy="1143000"/>
          </a:xfrm>
        </p:spPr>
        <p:txBody>
          <a:bodyPr/>
          <a:lstStyle/>
          <a:p>
            <a:pPr algn="ctr"/>
            <a:r>
              <a:rPr lang="en-US" sz="4267" dirty="0"/>
              <a:t>Legal Considerations in Texas</a:t>
            </a:r>
          </a:p>
        </p:txBody>
      </p:sp>
      <p:sp>
        <p:nvSpPr>
          <p:cNvPr id="3" name="Content Placeholder 2">
            <a:extLst>
              <a:ext uri="{FF2B5EF4-FFF2-40B4-BE49-F238E27FC236}">
                <a16:creationId xmlns:a16="http://schemas.microsoft.com/office/drawing/2014/main" id="{679D371B-1635-47FA-9885-DB3A2C8785BB}"/>
              </a:ext>
            </a:extLst>
          </p:cNvPr>
          <p:cNvSpPr>
            <a:spLocks noGrp="1"/>
          </p:cNvSpPr>
          <p:nvPr>
            <p:ph idx="1"/>
          </p:nvPr>
        </p:nvSpPr>
        <p:spPr>
          <a:xfrm>
            <a:off x="323851" y="1317170"/>
            <a:ext cx="11715750" cy="4771315"/>
          </a:xfrm>
        </p:spPr>
        <p:txBody>
          <a:bodyPr>
            <a:normAutofit fontScale="25000" lnSpcReduction="20000"/>
          </a:bodyPr>
          <a:lstStyle/>
          <a:p>
            <a:pPr>
              <a:lnSpc>
                <a:spcPct val="120000"/>
              </a:lnSpc>
            </a:pPr>
            <a:r>
              <a:rPr lang="en-US" sz="9600" dirty="0"/>
              <a:t>TITLE 4. PROTECTIVE ORDERS AND FAMILY VIOLENCE</a:t>
            </a:r>
          </a:p>
          <a:p>
            <a:pPr>
              <a:lnSpc>
                <a:spcPct val="120000"/>
              </a:lnSpc>
            </a:pPr>
            <a:r>
              <a:rPr lang="en-US" sz="9600" dirty="0"/>
              <a:t>CHAPTER 91. REPORTING FAMILY VIOLENCE</a:t>
            </a:r>
          </a:p>
          <a:p>
            <a:pPr>
              <a:lnSpc>
                <a:spcPct val="120000"/>
              </a:lnSpc>
            </a:pPr>
            <a:r>
              <a:rPr lang="en-US" sz="9600" dirty="0"/>
              <a:t>Sec. 91.003. A medical professional </a:t>
            </a:r>
            <a:r>
              <a:rPr lang="en-US" sz="9600" b="1" i="1" dirty="0"/>
              <a:t>who treats a person for injuries that the medical professional has reason to believe were caused by family violence shall</a:t>
            </a:r>
            <a:endParaRPr lang="en-US" sz="9600" dirty="0"/>
          </a:p>
          <a:p>
            <a:r>
              <a:rPr lang="en-US" sz="8800" dirty="0"/>
              <a:t>(1)  immediately provide the person with information regarding the nearest family violence shelter center;</a:t>
            </a:r>
          </a:p>
          <a:p>
            <a:r>
              <a:rPr lang="en-US" sz="8800" dirty="0"/>
              <a:t>(2)  document in the person's medical file</a:t>
            </a:r>
          </a:p>
          <a:p>
            <a:pPr lvl="1"/>
            <a:r>
              <a:rPr lang="en-US" sz="8800" dirty="0"/>
              <a:t>the fact that the person has received the information provided under Subdivision (1); and</a:t>
            </a:r>
          </a:p>
          <a:p>
            <a:pPr lvl="1"/>
            <a:r>
              <a:rPr lang="en-US" sz="8800" dirty="0"/>
              <a:t>the reasons for the medical professional's belief that the person's injuries were caused by family violence; and</a:t>
            </a:r>
          </a:p>
          <a:p>
            <a:r>
              <a:rPr lang="en-US" sz="8800" dirty="0"/>
              <a:t>(3) give the person the written notice adopted by the Health and Human Services Commission under Section 51A.003, Human Resources Code.</a:t>
            </a:r>
          </a:p>
          <a:p>
            <a:endParaRPr lang="en-US" sz="6200" dirty="0"/>
          </a:p>
          <a:p>
            <a:endParaRPr lang="en-US" dirty="0"/>
          </a:p>
        </p:txBody>
      </p:sp>
      <p:sp>
        <p:nvSpPr>
          <p:cNvPr id="4" name="Slide Number Placeholder 3">
            <a:extLst>
              <a:ext uri="{FF2B5EF4-FFF2-40B4-BE49-F238E27FC236}">
                <a16:creationId xmlns:a16="http://schemas.microsoft.com/office/drawing/2014/main" id="{7CD39A15-80C5-48F4-BDC6-ADDA2D6BA09E}"/>
              </a:ext>
            </a:extLst>
          </p:cNvPr>
          <p:cNvSpPr>
            <a:spLocks noGrp="1"/>
          </p:cNvSpPr>
          <p:nvPr>
            <p:ph type="sldNum" sz="quarter" idx="12"/>
          </p:nvPr>
        </p:nvSpPr>
        <p:spPr/>
        <p:txBody>
          <a:bodyPr/>
          <a:lstStyle/>
          <a:p>
            <a:fld id="{6E2D2B3B-882E-40F3-A32F-6DD516915044}" type="slidenum">
              <a:rPr lang="en-US" smtClean="0"/>
              <a:pPr/>
              <a:t>30</a:t>
            </a:fld>
            <a:endParaRPr lang="en-US"/>
          </a:p>
        </p:txBody>
      </p:sp>
      <p:sp>
        <p:nvSpPr>
          <p:cNvPr id="5" name="TextBox 4">
            <a:extLst>
              <a:ext uri="{FF2B5EF4-FFF2-40B4-BE49-F238E27FC236}">
                <a16:creationId xmlns:a16="http://schemas.microsoft.com/office/drawing/2014/main" id="{C7C875F9-68DF-FFE2-67FD-25F0D6D03EA4}"/>
              </a:ext>
            </a:extLst>
          </p:cNvPr>
          <p:cNvSpPr txBox="1"/>
          <p:nvPr/>
        </p:nvSpPr>
        <p:spPr>
          <a:xfrm>
            <a:off x="2566219" y="6215075"/>
            <a:ext cx="8062452" cy="646331"/>
          </a:xfrm>
          <a:prstGeom prst="rect">
            <a:avLst/>
          </a:prstGeom>
          <a:noFill/>
        </p:spPr>
        <p:txBody>
          <a:bodyPr wrap="square" rtlCol="0">
            <a:spAutoFit/>
          </a:bodyPr>
          <a:lstStyle/>
          <a:p>
            <a:r>
              <a:rPr lang="en-US" dirty="0">
                <a:solidFill>
                  <a:schemeClr val="bg1"/>
                </a:solidFill>
                <a:hlinkClick r:id="rId3">
                  <a:extLst>
                    <a:ext uri="{A12FA001-AC4F-418D-AE19-62706E023703}">
                      <ahyp:hlinkClr xmlns:ahyp="http://schemas.microsoft.com/office/drawing/2018/hyperlinkcolor" val="tx"/>
                    </a:ext>
                  </a:extLst>
                </a:hlinkClick>
              </a:rPr>
              <a:t>https://statutes.capitol.texas.gov/Docs/FA/htm/FA.91.htm</a:t>
            </a:r>
            <a:endParaRPr lang="en-US" dirty="0">
              <a:solidFill>
                <a:schemeClr val="bg1"/>
              </a:solidFill>
            </a:endParaRPr>
          </a:p>
          <a:p>
            <a:r>
              <a:rPr lang="en-US" dirty="0">
                <a:solidFill>
                  <a:schemeClr val="bg1"/>
                </a:solidFill>
              </a:rPr>
              <a:t>https://statutes.capitol.texas.gov/Docs/HR/htm/HR.51A.htm#51A.003</a:t>
            </a:r>
          </a:p>
        </p:txBody>
      </p:sp>
    </p:spTree>
    <p:extLst>
      <p:ext uri="{BB962C8B-B14F-4D97-AF65-F5344CB8AC3E}">
        <p14:creationId xmlns:p14="http://schemas.microsoft.com/office/powerpoint/2010/main" val="27697955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889F6-AE18-4A92-87D0-76492DB18A7A}"/>
              </a:ext>
            </a:extLst>
          </p:cNvPr>
          <p:cNvSpPr>
            <a:spLocks noGrp="1"/>
          </p:cNvSpPr>
          <p:nvPr>
            <p:ph type="title"/>
          </p:nvPr>
        </p:nvSpPr>
        <p:spPr>
          <a:xfrm>
            <a:off x="609601" y="155877"/>
            <a:ext cx="11087425" cy="1143000"/>
          </a:xfrm>
        </p:spPr>
        <p:txBody>
          <a:bodyPr/>
          <a:lstStyle/>
          <a:p>
            <a:pPr algn="ctr"/>
            <a:r>
              <a:rPr lang="en-US" sz="4267" dirty="0"/>
              <a:t>What Can We Do as Healthcare Professionals?</a:t>
            </a:r>
          </a:p>
        </p:txBody>
      </p:sp>
      <p:sp>
        <p:nvSpPr>
          <p:cNvPr id="3" name="Content Placeholder 2">
            <a:extLst>
              <a:ext uri="{FF2B5EF4-FFF2-40B4-BE49-F238E27FC236}">
                <a16:creationId xmlns:a16="http://schemas.microsoft.com/office/drawing/2014/main" id="{5C230682-D518-4B8D-B22C-F25179C67F4F}"/>
              </a:ext>
            </a:extLst>
          </p:cNvPr>
          <p:cNvSpPr>
            <a:spLocks noGrp="1"/>
          </p:cNvSpPr>
          <p:nvPr>
            <p:ph idx="1"/>
          </p:nvPr>
        </p:nvSpPr>
        <p:spPr>
          <a:xfrm>
            <a:off x="257175" y="1298878"/>
            <a:ext cx="11696700" cy="4943660"/>
          </a:xfrm>
        </p:spPr>
        <p:txBody>
          <a:bodyPr>
            <a:normAutofit lnSpcReduction="10000"/>
          </a:bodyPr>
          <a:lstStyle/>
          <a:p>
            <a:pPr marL="342900" lvl="0" indent="-342900" defTabSz="914400">
              <a:lnSpc>
                <a:spcPct val="90000"/>
              </a:lnSpc>
              <a:spcBef>
                <a:spcPts val="1000"/>
              </a:spcBef>
              <a:buFont typeface="Wingdings" panose="05000000000000000000" pitchFamily="2" charset="2"/>
              <a:buChar char="§"/>
            </a:pPr>
            <a:r>
              <a:rPr lang="en-US" sz="2900" dirty="0">
                <a:solidFill>
                  <a:prstClr val="black"/>
                </a:solidFill>
                <a:cs typeface="+mn-cs"/>
              </a:rPr>
              <a:t>Routinely screen all adults and children for domestic violence</a:t>
            </a:r>
          </a:p>
          <a:p>
            <a:pPr marL="739130" lvl="1" indent="-342900" defTabSz="914400">
              <a:lnSpc>
                <a:spcPct val="90000"/>
              </a:lnSpc>
              <a:spcBef>
                <a:spcPts val="1000"/>
              </a:spcBef>
              <a:buFont typeface="Wingdings" panose="05000000000000000000" pitchFamily="2" charset="2"/>
              <a:buChar char="§"/>
            </a:pPr>
            <a:r>
              <a:rPr lang="en-US" sz="2900" dirty="0">
                <a:solidFill>
                  <a:prstClr val="black"/>
                </a:solidFill>
                <a:cs typeface="+mn-cs"/>
              </a:rPr>
              <a:t>Screening tools are available on the CDC </a:t>
            </a:r>
            <a:r>
              <a:rPr lang="en-US" sz="2900" dirty="0">
                <a:solidFill>
                  <a:prstClr val="black"/>
                </a:solidFill>
                <a:cs typeface="+mn-cs"/>
                <a:hlinkClick r:id="rId3">
                  <a:extLst>
                    <a:ext uri="{A12FA001-AC4F-418D-AE19-62706E023703}">
                      <ahyp:hlinkClr xmlns:ahyp="http://schemas.microsoft.com/office/drawing/2018/hyperlinkcolor" val="tx"/>
                    </a:ext>
                  </a:extLst>
                </a:hlinkClick>
              </a:rPr>
              <a:t>website</a:t>
            </a:r>
            <a:r>
              <a:rPr lang="en-US" sz="2900" dirty="0">
                <a:solidFill>
                  <a:prstClr val="black"/>
                </a:solidFill>
                <a:cs typeface="+mn-cs"/>
              </a:rPr>
              <a:t>.</a:t>
            </a:r>
          </a:p>
          <a:p>
            <a:pPr marL="342900" lvl="0" indent="-342900" defTabSz="914400">
              <a:lnSpc>
                <a:spcPct val="120000"/>
              </a:lnSpc>
              <a:spcBef>
                <a:spcPts val="1000"/>
              </a:spcBef>
              <a:buFont typeface="Wingdings" panose="05000000000000000000" pitchFamily="2" charset="2"/>
              <a:buChar char="§"/>
            </a:pPr>
            <a:r>
              <a:rPr lang="en-US" sz="2900" dirty="0">
                <a:solidFill>
                  <a:prstClr val="black"/>
                </a:solidFill>
                <a:cs typeface="+mn-cs"/>
              </a:rPr>
              <a:t>Indicate to patients that you are willing to discuss domestic violence and you can help.</a:t>
            </a:r>
          </a:p>
          <a:p>
            <a:pPr marL="342900" lvl="0" indent="-342900" defTabSz="914400">
              <a:lnSpc>
                <a:spcPct val="90000"/>
              </a:lnSpc>
              <a:spcBef>
                <a:spcPts val="1000"/>
              </a:spcBef>
              <a:buFont typeface="Wingdings" panose="05000000000000000000" pitchFamily="2" charset="2"/>
              <a:buChar char="§"/>
            </a:pPr>
            <a:r>
              <a:rPr lang="en-US" sz="2900" dirty="0">
                <a:solidFill>
                  <a:prstClr val="black"/>
                </a:solidFill>
                <a:cs typeface="+mn-cs"/>
              </a:rPr>
              <a:t>Document injuries (photographs, written description) that are caused by abuse</a:t>
            </a:r>
          </a:p>
          <a:p>
            <a:pPr marL="342900" lvl="0" indent="-342900" defTabSz="914400">
              <a:lnSpc>
                <a:spcPct val="90000"/>
              </a:lnSpc>
              <a:spcBef>
                <a:spcPts val="1000"/>
              </a:spcBef>
              <a:buFont typeface="Wingdings" panose="05000000000000000000" pitchFamily="2" charset="2"/>
              <a:buChar char="§"/>
            </a:pPr>
            <a:r>
              <a:rPr lang="en-US" sz="2900" dirty="0">
                <a:solidFill>
                  <a:prstClr val="black"/>
                </a:solidFill>
                <a:cs typeface="+mn-cs"/>
              </a:rPr>
              <a:t>Record the patient’s verbal or written testimony about how the injuries occurred</a:t>
            </a:r>
          </a:p>
          <a:p>
            <a:pPr marL="342900" lvl="0" indent="-342900" defTabSz="914400">
              <a:lnSpc>
                <a:spcPct val="90000"/>
              </a:lnSpc>
              <a:spcBef>
                <a:spcPts val="1000"/>
              </a:spcBef>
              <a:buFont typeface="Wingdings" panose="05000000000000000000" pitchFamily="2" charset="2"/>
              <a:buChar char="§"/>
            </a:pPr>
            <a:r>
              <a:rPr lang="en-US" sz="2900" dirty="0">
                <a:cs typeface="+mn-cs"/>
              </a:rPr>
              <a:t>Your documented notes should remain objective with neutral language and clear observations.</a:t>
            </a:r>
          </a:p>
          <a:p>
            <a:pPr marL="548627" lvl="1" indent="0">
              <a:buNone/>
            </a:pPr>
            <a:endParaRPr lang="en-US" sz="2900" dirty="0"/>
          </a:p>
          <a:p>
            <a:pPr lvl="1"/>
            <a:endParaRPr lang="en-US" sz="2900" dirty="0"/>
          </a:p>
          <a:p>
            <a:pPr marL="624830" lvl="1" indent="-228600" defTabSz="914400">
              <a:lnSpc>
                <a:spcPct val="90000"/>
              </a:lnSpc>
              <a:spcBef>
                <a:spcPts val="1000"/>
              </a:spcBef>
              <a:buClrTx/>
              <a:buFont typeface="Arial" panose="020B0604020202020204" pitchFamily="34" charset="0"/>
              <a:buChar char="•"/>
            </a:pPr>
            <a:endParaRPr lang="en-US" sz="2733" dirty="0">
              <a:solidFill>
                <a:prstClr val="black"/>
              </a:solidFill>
              <a:latin typeface="Calibri" panose="020F0502020204030204"/>
              <a:cs typeface="+mn-cs"/>
            </a:endParaRPr>
          </a:p>
        </p:txBody>
      </p:sp>
      <p:sp>
        <p:nvSpPr>
          <p:cNvPr id="4" name="Slide Number Placeholder 3">
            <a:extLst>
              <a:ext uri="{FF2B5EF4-FFF2-40B4-BE49-F238E27FC236}">
                <a16:creationId xmlns:a16="http://schemas.microsoft.com/office/drawing/2014/main" id="{449B7136-D807-4C94-871B-052BD98B98FD}"/>
              </a:ext>
            </a:extLst>
          </p:cNvPr>
          <p:cNvSpPr>
            <a:spLocks noGrp="1"/>
          </p:cNvSpPr>
          <p:nvPr>
            <p:ph type="sldNum" sz="quarter" idx="12"/>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2400" b="0" i="0" u="none" strike="noStrike" kern="1200" cap="none" spc="0" normalizeH="0" baseline="0" noProof="0">
                <a:ln>
                  <a:noFill/>
                </a:ln>
                <a:solidFill>
                  <a:srgbClr val="FFFFFF"/>
                </a:solidFill>
                <a:effectLst/>
                <a:uLnTx/>
                <a:uFillTx/>
                <a:latin typeface="Arial"/>
                <a:ea typeface="+mn-ea"/>
                <a:cs typeface="+mn-cs"/>
              </a:rPr>
              <a:pPr marL="0" marR="0" lvl="0" indent="0" algn="ctr" defTabSz="1219170" rtl="0" eaLnBrk="1" fontAlgn="auto" latinLnBrk="0" hangingPunct="1">
                <a:lnSpc>
                  <a:spcPct val="100000"/>
                </a:lnSpc>
                <a:spcBef>
                  <a:spcPts val="0"/>
                </a:spcBef>
                <a:spcAft>
                  <a:spcPts val="0"/>
                </a:spcAft>
                <a:buClrTx/>
                <a:buSzTx/>
                <a:buFontTx/>
                <a:buNone/>
                <a:tabLst/>
                <a:defRPr/>
              </a:pPr>
              <a:t>31</a:t>
            </a:fld>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5" name="TextBox 4">
            <a:extLst>
              <a:ext uri="{FF2B5EF4-FFF2-40B4-BE49-F238E27FC236}">
                <a16:creationId xmlns:a16="http://schemas.microsoft.com/office/drawing/2014/main" id="{B7647F7F-4270-748A-73CE-6FB066C6023F}"/>
              </a:ext>
            </a:extLst>
          </p:cNvPr>
          <p:cNvSpPr txBox="1"/>
          <p:nvPr/>
        </p:nvSpPr>
        <p:spPr>
          <a:xfrm>
            <a:off x="2153266" y="6305883"/>
            <a:ext cx="8858864" cy="646331"/>
          </a:xfrm>
          <a:prstGeom prst="rect">
            <a:avLst/>
          </a:prstGeom>
          <a:noFill/>
        </p:spPr>
        <p:txBody>
          <a:bodyPr wrap="square" rtlCol="0">
            <a:spAutoFit/>
          </a:bodyPr>
          <a:lstStyle/>
          <a:p>
            <a:r>
              <a:rPr lang="en-US" sz="1800" dirty="0">
                <a:solidFill>
                  <a:schemeClr val="bg1"/>
                </a:solidFill>
                <a:latin typeface="Calibri" panose="020F0502020204030204"/>
              </a:rPr>
              <a:t>Sources: </a:t>
            </a:r>
            <a:r>
              <a:rPr lang="en-US" sz="1800" dirty="0">
                <a:solidFill>
                  <a:schemeClr val="bg1"/>
                </a:solidFill>
              </a:rPr>
              <a:t>CDC, </a:t>
            </a:r>
            <a:r>
              <a:rPr lang="en-US" sz="1800" dirty="0" err="1">
                <a:solidFill>
                  <a:schemeClr val="bg1"/>
                </a:solidFill>
              </a:rPr>
              <a:t>Huecker</a:t>
            </a:r>
            <a:r>
              <a:rPr lang="en-US" sz="1800" dirty="0">
                <a:solidFill>
                  <a:schemeClr val="bg1"/>
                </a:solidFill>
              </a:rPr>
              <a:t> et al, 2023; The Joint Commission Safety Issue 63</a:t>
            </a:r>
          </a:p>
          <a:p>
            <a:endParaRPr lang="en-US" dirty="0">
              <a:solidFill>
                <a:schemeClr val="bg1"/>
              </a:solidFill>
            </a:endParaRPr>
          </a:p>
        </p:txBody>
      </p:sp>
    </p:spTree>
    <p:extLst>
      <p:ext uri="{BB962C8B-B14F-4D97-AF65-F5344CB8AC3E}">
        <p14:creationId xmlns:p14="http://schemas.microsoft.com/office/powerpoint/2010/main" val="30172527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4D4DBF-0347-1955-C8C6-C12A2AF26C7C}"/>
              </a:ext>
            </a:extLst>
          </p:cNvPr>
          <p:cNvSpPr>
            <a:spLocks noGrp="1"/>
          </p:cNvSpPr>
          <p:nvPr>
            <p:ph idx="1"/>
          </p:nvPr>
        </p:nvSpPr>
        <p:spPr>
          <a:xfrm>
            <a:off x="209551" y="1724025"/>
            <a:ext cx="11772900" cy="4243475"/>
          </a:xfrm>
        </p:spPr>
        <p:txBody>
          <a:bodyPr>
            <a:normAutofit fontScale="70000" lnSpcReduction="20000"/>
          </a:bodyPr>
          <a:lstStyle/>
          <a:p>
            <a:pPr marL="342900" lvl="0" indent="-342900" defTabSz="914400">
              <a:lnSpc>
                <a:spcPct val="90000"/>
              </a:lnSpc>
              <a:spcBef>
                <a:spcPts val="1000"/>
              </a:spcBef>
              <a:buFont typeface="Wingdings" panose="05000000000000000000" pitchFamily="2" charset="2"/>
              <a:buChar char="§"/>
            </a:pPr>
            <a:r>
              <a:rPr lang="en-US" sz="4100" dirty="0"/>
              <a:t>Assess patient’s safety and help them develop an escape/safety plan </a:t>
            </a:r>
          </a:p>
          <a:p>
            <a:pPr lvl="1"/>
            <a:r>
              <a:rPr lang="en-US" sz="4100" dirty="0"/>
              <a:t>Obtaining a new cell phone</a:t>
            </a:r>
          </a:p>
          <a:p>
            <a:pPr lvl="1"/>
            <a:r>
              <a:rPr lang="en-US" sz="4100" dirty="0"/>
              <a:t>Changing a routine</a:t>
            </a:r>
          </a:p>
          <a:p>
            <a:pPr lvl="1"/>
            <a:r>
              <a:rPr lang="en-US" sz="4100" dirty="0"/>
              <a:t>Changing locks and installing security systems</a:t>
            </a:r>
          </a:p>
          <a:p>
            <a:pPr lvl="1"/>
            <a:r>
              <a:rPr lang="en-US" sz="4100" dirty="0"/>
              <a:t>Determining ways to keep children safe</a:t>
            </a:r>
          </a:p>
          <a:p>
            <a:pPr marL="548627" lvl="1" indent="0">
              <a:buNone/>
            </a:pPr>
            <a:endParaRPr lang="en-US" sz="4100" dirty="0"/>
          </a:p>
          <a:p>
            <a:r>
              <a:rPr lang="en-US" sz="4100" dirty="0"/>
              <a:t>Give patients the toll-free phone numbers and locations of domestic violence organizations in the area, as well as other resources that could help domestic violence victims.</a:t>
            </a:r>
          </a:p>
          <a:p>
            <a:pPr marL="152397" indent="0">
              <a:buNone/>
            </a:pPr>
            <a:endParaRPr lang="en-US" dirty="0"/>
          </a:p>
        </p:txBody>
      </p:sp>
      <p:sp>
        <p:nvSpPr>
          <p:cNvPr id="4" name="Slide Number Placeholder 3">
            <a:extLst>
              <a:ext uri="{FF2B5EF4-FFF2-40B4-BE49-F238E27FC236}">
                <a16:creationId xmlns:a16="http://schemas.microsoft.com/office/drawing/2014/main" id="{700BB996-9DF5-BF2E-3369-50F10E585F39}"/>
              </a:ext>
            </a:extLst>
          </p:cNvPr>
          <p:cNvSpPr>
            <a:spLocks noGrp="1"/>
          </p:cNvSpPr>
          <p:nvPr>
            <p:ph type="sldNum" sz="quarter" idx="12"/>
          </p:nvPr>
        </p:nvSpPr>
        <p:spPr/>
        <p:txBody>
          <a:bodyPr/>
          <a:lstStyle/>
          <a:p>
            <a:fld id="{6E2D2B3B-882E-40F3-A32F-6DD516915044}" type="slidenum">
              <a:rPr lang="en-US" smtClean="0"/>
              <a:pPr/>
              <a:t>32</a:t>
            </a:fld>
            <a:endParaRPr lang="en-US"/>
          </a:p>
        </p:txBody>
      </p:sp>
      <p:sp>
        <p:nvSpPr>
          <p:cNvPr id="5" name="Title 1">
            <a:extLst>
              <a:ext uri="{FF2B5EF4-FFF2-40B4-BE49-F238E27FC236}">
                <a16:creationId xmlns:a16="http://schemas.microsoft.com/office/drawing/2014/main" id="{5EA367CF-4E8E-46F5-06DE-C8E4C2D21CFD}"/>
              </a:ext>
            </a:extLst>
          </p:cNvPr>
          <p:cNvSpPr>
            <a:spLocks noGrp="1"/>
          </p:cNvSpPr>
          <p:nvPr>
            <p:ph type="title"/>
          </p:nvPr>
        </p:nvSpPr>
        <p:spPr>
          <a:xfrm>
            <a:off x="609600" y="274638"/>
            <a:ext cx="11087100" cy="1143000"/>
          </a:xfrm>
        </p:spPr>
        <p:txBody>
          <a:bodyPr/>
          <a:lstStyle/>
          <a:p>
            <a:pPr algn="ctr"/>
            <a:r>
              <a:rPr lang="en-US" sz="4267" dirty="0"/>
              <a:t>What Can We Do as Healthcare Professionals?</a:t>
            </a:r>
            <a:br>
              <a:rPr lang="en-US" sz="4267" dirty="0"/>
            </a:br>
            <a:r>
              <a:rPr lang="en-US" sz="3500" dirty="0"/>
              <a:t>(continued)</a:t>
            </a:r>
          </a:p>
        </p:txBody>
      </p:sp>
    </p:spTree>
    <p:extLst>
      <p:ext uri="{BB962C8B-B14F-4D97-AF65-F5344CB8AC3E}">
        <p14:creationId xmlns:p14="http://schemas.microsoft.com/office/powerpoint/2010/main" val="12589473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30BF9C-1288-459C-AA26-412419ADB0D1}"/>
              </a:ext>
            </a:extLst>
          </p:cNvPr>
          <p:cNvSpPr>
            <a:spLocks noGrp="1"/>
          </p:cNvSpPr>
          <p:nvPr>
            <p:ph idx="1"/>
          </p:nvPr>
        </p:nvSpPr>
        <p:spPr>
          <a:xfrm>
            <a:off x="114301" y="1425105"/>
            <a:ext cx="11992936" cy="4958007"/>
          </a:xfrm>
        </p:spPr>
        <p:txBody>
          <a:bodyPr>
            <a:normAutofit/>
          </a:bodyPr>
          <a:lstStyle/>
          <a:p>
            <a:pPr marL="342900" lvl="0" indent="-342900" defTabSz="914400">
              <a:lnSpc>
                <a:spcPct val="90000"/>
              </a:lnSpc>
              <a:spcBef>
                <a:spcPts val="1000"/>
              </a:spcBef>
              <a:buFont typeface="Wingdings" panose="05000000000000000000" pitchFamily="2" charset="2"/>
              <a:buChar char="§"/>
            </a:pPr>
            <a:r>
              <a:rPr lang="en-US" sz="2900" dirty="0">
                <a:solidFill>
                  <a:srgbClr val="1B1B1B"/>
                </a:solidFill>
                <a:latin typeface="Source Sans Pro Web"/>
                <a:cs typeface="+mn-cs"/>
              </a:rPr>
              <a:t>Encourage patients to obtain a protective order.</a:t>
            </a:r>
          </a:p>
          <a:p>
            <a:pPr marL="739130" lvl="1" indent="-342900" defTabSz="914400">
              <a:lnSpc>
                <a:spcPct val="90000"/>
              </a:lnSpc>
              <a:spcBef>
                <a:spcPts val="1000"/>
              </a:spcBef>
              <a:buFont typeface="Wingdings" panose="05000000000000000000" pitchFamily="2" charset="2"/>
              <a:buChar char="§"/>
            </a:pPr>
            <a:r>
              <a:rPr lang="en-US" sz="2900" dirty="0">
                <a:solidFill>
                  <a:srgbClr val="1B1B1B"/>
                </a:solidFill>
                <a:latin typeface="Source Sans Pro Web"/>
                <a:cs typeface="+mn-cs"/>
              </a:rPr>
              <a:t>A legal document requiring someone stay away from you and gives you legal protection. In some cases, it can even remove someone from a shared home. This option is available if your patient has experienced family violence, dating violence, sexual assault, abuse, stalking, harassment, or human trafficking.</a:t>
            </a:r>
          </a:p>
          <a:p>
            <a:pPr marL="800100" lvl="1" indent="-342900" defTabSz="914400">
              <a:lnSpc>
                <a:spcPct val="90000"/>
              </a:lnSpc>
              <a:spcBef>
                <a:spcPts val="500"/>
              </a:spcBef>
              <a:buFont typeface="Wingdings" panose="05000000000000000000" pitchFamily="2" charset="2"/>
              <a:buChar char="§"/>
            </a:pPr>
            <a:r>
              <a:rPr lang="en-US" sz="2900" dirty="0">
                <a:solidFill>
                  <a:srgbClr val="1B1B1B"/>
                </a:solidFill>
                <a:latin typeface="Source Sans Pro Web"/>
                <a:cs typeface="+mn-cs"/>
              </a:rPr>
              <a:t>The local county or district attorney or Texas Advocacy Project can often help someone obtain a protective order for free. Do-it-yourself forms and instructions are also available here:</a:t>
            </a:r>
          </a:p>
          <a:p>
            <a:pPr marL="800100" lvl="1" indent="-342900" defTabSz="914400">
              <a:lnSpc>
                <a:spcPct val="90000"/>
              </a:lnSpc>
              <a:spcBef>
                <a:spcPts val="500"/>
              </a:spcBef>
              <a:buFont typeface="Wingdings" panose="05000000000000000000" pitchFamily="2" charset="2"/>
              <a:buChar char="§"/>
            </a:pPr>
            <a:r>
              <a:rPr lang="en-US" sz="2400" dirty="0">
                <a:solidFill>
                  <a:srgbClr val="0050D8"/>
                </a:solidFill>
                <a:latin typeface="Source Sans Pro Web"/>
                <a:cs typeface="+mn-cs"/>
                <a:hlinkClick r:id="rId2">
                  <a:extLst>
                    <a:ext uri="{A12FA001-AC4F-418D-AE19-62706E023703}">
                      <ahyp:hlinkClr xmlns:ahyp="http://schemas.microsoft.com/office/drawing/2018/hyperlinkcolor" val="tx"/>
                    </a:ext>
                  </a:extLst>
                </a:hlinkClick>
              </a:rPr>
              <a:t>guides.sll.texas.gov/legal-forms/protective-orders</a:t>
            </a:r>
            <a:endParaRPr lang="en-US" sz="2400" dirty="0">
              <a:solidFill>
                <a:srgbClr val="1B1B1B"/>
              </a:solidFill>
              <a:latin typeface="Source Sans Pro Web"/>
              <a:cs typeface="+mn-cs"/>
            </a:endParaRPr>
          </a:p>
          <a:p>
            <a:pPr marL="800100" lvl="1" indent="-342900" defTabSz="914400">
              <a:lnSpc>
                <a:spcPct val="90000"/>
              </a:lnSpc>
              <a:spcBef>
                <a:spcPts val="500"/>
              </a:spcBef>
              <a:buFont typeface="Wingdings" panose="05000000000000000000" pitchFamily="2" charset="2"/>
              <a:buChar char="§"/>
            </a:pPr>
            <a:r>
              <a:rPr lang="en-US" sz="2400" dirty="0">
                <a:solidFill>
                  <a:srgbClr val="0050D8"/>
                </a:solidFill>
                <a:latin typeface="Source Sans Pro Web"/>
                <a:cs typeface="+mn-cs"/>
                <a:hlinkClick r:id="rId3">
                  <a:extLst>
                    <a:ext uri="{A12FA001-AC4F-418D-AE19-62706E023703}">
                      <ahyp:hlinkClr xmlns:ahyp="http://schemas.microsoft.com/office/drawing/2018/hyperlinkcolor" val="tx"/>
                    </a:ext>
                  </a:extLst>
                </a:hlinkClick>
              </a:rPr>
              <a:t>texaslawhelp.org/toolkit/i-need-protective-order</a:t>
            </a:r>
            <a:endParaRPr lang="en-US" sz="2400" dirty="0">
              <a:solidFill>
                <a:srgbClr val="1B1B1B"/>
              </a:solidFill>
              <a:latin typeface="Source Sans Pro Web"/>
              <a:cs typeface="+mn-cs"/>
            </a:endParaRPr>
          </a:p>
          <a:p>
            <a:endParaRPr lang="en-US" dirty="0"/>
          </a:p>
        </p:txBody>
      </p:sp>
      <p:sp>
        <p:nvSpPr>
          <p:cNvPr id="4" name="Slide Number Placeholder 3">
            <a:extLst>
              <a:ext uri="{FF2B5EF4-FFF2-40B4-BE49-F238E27FC236}">
                <a16:creationId xmlns:a16="http://schemas.microsoft.com/office/drawing/2014/main" id="{0E2272B2-861F-4E5B-BBE9-4101BF83E5F7}"/>
              </a:ext>
            </a:extLst>
          </p:cNvPr>
          <p:cNvSpPr>
            <a:spLocks noGrp="1"/>
          </p:cNvSpPr>
          <p:nvPr>
            <p:ph type="sldNum" sz="quarter" idx="12"/>
          </p:nvPr>
        </p:nvSpPr>
        <p:spPr/>
        <p:txBody>
          <a:bodyPr/>
          <a:lstStyle/>
          <a:p>
            <a:fld id="{6E2D2B3B-882E-40F3-A32F-6DD516915044}" type="slidenum">
              <a:rPr lang="en-US" smtClean="0"/>
              <a:pPr/>
              <a:t>33</a:t>
            </a:fld>
            <a:endParaRPr lang="en-US"/>
          </a:p>
        </p:txBody>
      </p:sp>
      <p:sp>
        <p:nvSpPr>
          <p:cNvPr id="7" name="Title 1">
            <a:extLst>
              <a:ext uri="{FF2B5EF4-FFF2-40B4-BE49-F238E27FC236}">
                <a16:creationId xmlns:a16="http://schemas.microsoft.com/office/drawing/2014/main" id="{F6451CCE-33B4-8A1A-DD49-77E05C378B22}"/>
              </a:ext>
            </a:extLst>
          </p:cNvPr>
          <p:cNvSpPr txBox="1">
            <a:spLocks/>
          </p:cNvSpPr>
          <p:nvPr/>
        </p:nvSpPr>
        <p:spPr>
          <a:xfrm>
            <a:off x="654052" y="118818"/>
            <a:ext cx="11087425" cy="1143000"/>
          </a:xfrm>
          <a:prstGeom prst="rect">
            <a:avLst/>
          </a:prstGeom>
        </p:spPr>
        <p:txBody>
          <a:bodyPr vert="horz" lIns="91440" tIns="45720" rIns="91440" bIns="45720" rtlCol="0" anchor="ctr">
            <a:noAutofit/>
          </a:bodyPr>
          <a:lstStyle>
            <a:lvl1pPr algn="l" defTabSz="1219170" rtl="0" eaLnBrk="1" latinLnBrk="0" hangingPunct="1">
              <a:spcBef>
                <a:spcPct val="0"/>
              </a:spcBef>
              <a:buNone/>
              <a:defRPr sz="5333" b="0" i="0" kern="1200" cap="none" spc="-133" baseline="0">
                <a:ln>
                  <a:noFill/>
                </a:ln>
                <a:solidFill>
                  <a:schemeClr val="accent6"/>
                </a:solidFill>
                <a:effectLst/>
                <a:latin typeface="+mj-lt"/>
                <a:ea typeface="+mj-ea"/>
                <a:cs typeface="ITC Avant Garde Std Md"/>
              </a:defRPr>
            </a:lvl1pPr>
          </a:lstStyle>
          <a:p>
            <a:pPr algn="ctr"/>
            <a:r>
              <a:rPr lang="en-US" sz="4267" dirty="0"/>
              <a:t>What Can We Do as Healthcare Professionals?</a:t>
            </a:r>
          </a:p>
          <a:p>
            <a:pPr algn="ctr"/>
            <a:r>
              <a:rPr lang="en-US" sz="3200" dirty="0"/>
              <a:t>(continued)</a:t>
            </a:r>
          </a:p>
        </p:txBody>
      </p:sp>
    </p:spTree>
    <p:extLst>
      <p:ext uri="{BB962C8B-B14F-4D97-AF65-F5344CB8AC3E}">
        <p14:creationId xmlns:p14="http://schemas.microsoft.com/office/powerpoint/2010/main" val="22964452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706F3-F4F2-48AE-8C2A-29A5D559FCAE}"/>
              </a:ext>
            </a:extLst>
          </p:cNvPr>
          <p:cNvSpPr>
            <a:spLocks noGrp="1"/>
          </p:cNvSpPr>
          <p:nvPr>
            <p:ph type="title"/>
          </p:nvPr>
        </p:nvSpPr>
        <p:spPr/>
        <p:txBody>
          <a:bodyPr/>
          <a:lstStyle/>
          <a:p>
            <a:pPr algn="ctr"/>
            <a:r>
              <a:rPr lang="en-US" sz="4267" dirty="0"/>
              <a:t>Case Summary</a:t>
            </a:r>
          </a:p>
        </p:txBody>
      </p:sp>
      <p:sp>
        <p:nvSpPr>
          <p:cNvPr id="3" name="Content Placeholder 2">
            <a:extLst>
              <a:ext uri="{FF2B5EF4-FFF2-40B4-BE49-F238E27FC236}">
                <a16:creationId xmlns:a16="http://schemas.microsoft.com/office/drawing/2014/main" id="{784667C2-86C1-4056-9362-66CFD15F50B3}"/>
              </a:ext>
            </a:extLst>
          </p:cNvPr>
          <p:cNvSpPr>
            <a:spLocks noGrp="1"/>
          </p:cNvSpPr>
          <p:nvPr>
            <p:ph idx="1"/>
          </p:nvPr>
        </p:nvSpPr>
        <p:spPr/>
        <p:txBody>
          <a:bodyPr>
            <a:normAutofit lnSpcReduction="10000"/>
          </a:bodyPr>
          <a:lstStyle/>
          <a:p>
            <a:r>
              <a:rPr lang="en-US" dirty="0"/>
              <a:t>35-year-old female diagnosed with HIV in 2021.</a:t>
            </a:r>
          </a:p>
          <a:p>
            <a:r>
              <a:rPr lang="en-US" dirty="0"/>
              <a:t>Virally suppressed on single tablet ART regimen</a:t>
            </a:r>
            <a:endParaRPr lang="en-US" baseline="30000" dirty="0"/>
          </a:p>
          <a:p>
            <a:r>
              <a:rPr lang="en-US" dirty="0"/>
              <a:t>Reports intimate partner violence during a routine IPV screen</a:t>
            </a:r>
          </a:p>
          <a:p>
            <a:r>
              <a:rPr lang="en-US" dirty="0"/>
              <a:t>Patient hesitant to leave the situation or involve law enforcement at this time.</a:t>
            </a:r>
          </a:p>
          <a:p>
            <a:r>
              <a:rPr lang="en-US" dirty="0"/>
              <a:t>Other concerns are depression and history of substance abuse.</a:t>
            </a:r>
          </a:p>
          <a:p>
            <a:endParaRPr lang="en-US" dirty="0"/>
          </a:p>
        </p:txBody>
      </p:sp>
      <p:sp>
        <p:nvSpPr>
          <p:cNvPr id="4" name="Slide Number Placeholder 3">
            <a:extLst>
              <a:ext uri="{FF2B5EF4-FFF2-40B4-BE49-F238E27FC236}">
                <a16:creationId xmlns:a16="http://schemas.microsoft.com/office/drawing/2014/main" id="{6751F660-3D7D-44DC-AF69-EDCAF2638300}"/>
              </a:ext>
            </a:extLst>
          </p:cNvPr>
          <p:cNvSpPr>
            <a:spLocks noGrp="1"/>
          </p:cNvSpPr>
          <p:nvPr>
            <p:ph type="sldNum" sz="quarter" idx="12"/>
          </p:nvPr>
        </p:nvSpPr>
        <p:spPr/>
        <p:txBody>
          <a:bodyPr/>
          <a:lstStyle/>
          <a:p>
            <a:fld id="{6E2D2B3B-882E-40F3-A32F-6DD516915044}" type="slidenum">
              <a:rPr lang="en-US" smtClean="0"/>
              <a:pPr/>
              <a:t>34</a:t>
            </a:fld>
            <a:endParaRPr lang="en-US"/>
          </a:p>
        </p:txBody>
      </p:sp>
    </p:spTree>
    <p:extLst>
      <p:ext uri="{BB962C8B-B14F-4D97-AF65-F5344CB8AC3E}">
        <p14:creationId xmlns:p14="http://schemas.microsoft.com/office/powerpoint/2010/main" val="21455733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63892"/>
            <a:ext cx="12107237" cy="1143000"/>
          </a:xfrm>
        </p:spPr>
        <p:txBody>
          <a:bodyPr/>
          <a:lstStyle/>
          <a:p>
            <a:pPr algn="ctr"/>
            <a:r>
              <a:rPr lang="en-US" b="1" dirty="0"/>
              <a:t>BREAKOUT ROOMS</a:t>
            </a:r>
          </a:p>
        </p:txBody>
      </p:sp>
      <p:sp>
        <p:nvSpPr>
          <p:cNvPr id="4" name="Slide Number Placeholder 3"/>
          <p:cNvSpPr>
            <a:spLocks noGrp="1"/>
          </p:cNvSpPr>
          <p:nvPr>
            <p:ph type="sldNum" sz="quarter" idx="12"/>
          </p:nvPr>
        </p:nvSpPr>
        <p:spPr/>
        <p:txBody>
          <a:bodyPr/>
          <a:lstStyle/>
          <a:p>
            <a:fld id="{6E2D2B3B-882E-40F3-A32F-6DD516915044}" type="slidenum">
              <a:rPr lang="en-US" smtClean="0"/>
              <a:pPr/>
              <a:t>35</a:t>
            </a:fld>
            <a:endParaRPr lang="en-US" dirty="0"/>
          </a:p>
        </p:txBody>
      </p:sp>
    </p:spTree>
    <p:extLst>
      <p:ext uri="{BB962C8B-B14F-4D97-AF65-F5344CB8AC3E}">
        <p14:creationId xmlns:p14="http://schemas.microsoft.com/office/powerpoint/2010/main" val="40159066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FEA85-8E9C-4BCA-A2D8-1F3D3D6CACD7}"/>
              </a:ext>
            </a:extLst>
          </p:cNvPr>
          <p:cNvSpPr>
            <a:spLocks noGrp="1"/>
          </p:cNvSpPr>
          <p:nvPr>
            <p:ph type="title"/>
          </p:nvPr>
        </p:nvSpPr>
        <p:spPr/>
        <p:txBody>
          <a:bodyPr/>
          <a:lstStyle/>
          <a:p>
            <a:pPr algn="ctr"/>
            <a:r>
              <a:rPr lang="en-US" sz="4267" dirty="0"/>
              <a:t>Breakout Session Ice Breaker</a:t>
            </a:r>
          </a:p>
        </p:txBody>
      </p:sp>
      <p:sp>
        <p:nvSpPr>
          <p:cNvPr id="4" name="Slide Number Placeholder 3">
            <a:extLst>
              <a:ext uri="{FF2B5EF4-FFF2-40B4-BE49-F238E27FC236}">
                <a16:creationId xmlns:a16="http://schemas.microsoft.com/office/drawing/2014/main" id="{682ABCA4-986F-470C-9FEA-DDE43CC689F0}"/>
              </a:ext>
            </a:extLst>
          </p:cNvPr>
          <p:cNvSpPr>
            <a:spLocks noGrp="1"/>
          </p:cNvSpPr>
          <p:nvPr>
            <p:ph type="sldNum" sz="quarter" idx="12"/>
          </p:nvPr>
        </p:nvSpPr>
        <p:spPr/>
        <p:txBody>
          <a:bodyPr/>
          <a:lstStyle/>
          <a:p>
            <a:fld id="{6E2D2B3B-882E-40F3-A32F-6DD516915044}" type="slidenum">
              <a:rPr lang="en-US" smtClean="0"/>
              <a:pPr/>
              <a:t>36</a:t>
            </a:fld>
            <a:endParaRPr lang="en-US"/>
          </a:p>
        </p:txBody>
      </p:sp>
      <p:pic>
        <p:nvPicPr>
          <p:cNvPr id="6" name="Picture 5">
            <a:extLst>
              <a:ext uri="{FF2B5EF4-FFF2-40B4-BE49-F238E27FC236}">
                <a16:creationId xmlns:a16="http://schemas.microsoft.com/office/drawing/2014/main" id="{160B82DE-2E91-58BE-DD43-CDD0A956B106}"/>
              </a:ext>
            </a:extLst>
          </p:cNvPr>
          <p:cNvPicPr>
            <a:picLocks noChangeAspect="1"/>
          </p:cNvPicPr>
          <p:nvPr/>
        </p:nvPicPr>
        <p:blipFill>
          <a:blip r:embed="rId3"/>
          <a:stretch>
            <a:fillRect/>
          </a:stretch>
        </p:blipFill>
        <p:spPr>
          <a:xfrm>
            <a:off x="6309089" y="1819373"/>
            <a:ext cx="5317595" cy="3572759"/>
          </a:xfrm>
          <a:prstGeom prst="rect">
            <a:avLst/>
          </a:prstGeom>
        </p:spPr>
      </p:pic>
      <p:sp>
        <p:nvSpPr>
          <p:cNvPr id="8" name="Content Placeholder 7">
            <a:extLst>
              <a:ext uri="{FF2B5EF4-FFF2-40B4-BE49-F238E27FC236}">
                <a16:creationId xmlns:a16="http://schemas.microsoft.com/office/drawing/2014/main" id="{3FE87716-2FB1-B868-3396-21A16941F0BC}"/>
              </a:ext>
            </a:extLst>
          </p:cNvPr>
          <p:cNvSpPr>
            <a:spLocks noGrp="1"/>
          </p:cNvSpPr>
          <p:nvPr>
            <p:ph idx="1"/>
          </p:nvPr>
        </p:nvSpPr>
        <p:spPr>
          <a:xfrm>
            <a:off x="609601" y="1600201"/>
            <a:ext cx="5273311" cy="4367299"/>
          </a:xfrm>
        </p:spPr>
        <p:txBody>
          <a:bodyPr/>
          <a:lstStyle/>
          <a:p>
            <a:r>
              <a:rPr lang="en-US" dirty="0"/>
              <a:t>Name your school and program.</a:t>
            </a:r>
          </a:p>
          <a:p>
            <a:r>
              <a:rPr lang="en-US" dirty="0"/>
              <a:t>What is your favorite childhood memory?</a:t>
            </a:r>
          </a:p>
          <a:p>
            <a:endParaRPr lang="en-US" dirty="0"/>
          </a:p>
        </p:txBody>
      </p:sp>
    </p:spTree>
    <p:extLst>
      <p:ext uri="{BB962C8B-B14F-4D97-AF65-F5344CB8AC3E}">
        <p14:creationId xmlns:p14="http://schemas.microsoft.com/office/powerpoint/2010/main" val="3329984562"/>
      </p:ext>
    </p:extLst>
  </p:cSld>
  <p:clrMapOvr>
    <a:masterClrMapping/>
  </p:clrMapOvr>
  <p:extLst>
    <p:ext uri="{6950BFC3-D8DA-4A85-94F7-54DA5524770B}">
      <p188:commentRel xmlns:p188="http://schemas.microsoft.com/office/powerpoint/2018/8/main" r:id="rId2"/>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70C9B-D3E7-40EB-B01F-B0B349D1C8ED}"/>
              </a:ext>
            </a:extLst>
          </p:cNvPr>
          <p:cNvSpPr>
            <a:spLocks noGrp="1"/>
          </p:cNvSpPr>
          <p:nvPr>
            <p:ph type="title"/>
          </p:nvPr>
        </p:nvSpPr>
        <p:spPr/>
        <p:txBody>
          <a:bodyPr/>
          <a:lstStyle/>
          <a:p>
            <a:pPr algn="ctr"/>
            <a:r>
              <a:rPr lang="en-US" sz="4267" dirty="0"/>
              <a:t>Breakout Session Questions</a:t>
            </a:r>
            <a:br>
              <a:rPr lang="en-US" sz="4267" dirty="0"/>
            </a:br>
            <a:endParaRPr lang="en-US" sz="4267" dirty="0"/>
          </a:p>
        </p:txBody>
      </p:sp>
      <p:sp>
        <p:nvSpPr>
          <p:cNvPr id="3" name="Content Placeholder 2">
            <a:extLst>
              <a:ext uri="{FF2B5EF4-FFF2-40B4-BE49-F238E27FC236}">
                <a16:creationId xmlns:a16="http://schemas.microsoft.com/office/drawing/2014/main" id="{F802A9F9-DC40-4D85-99D9-D820511810C9}"/>
              </a:ext>
            </a:extLst>
          </p:cNvPr>
          <p:cNvSpPr>
            <a:spLocks noGrp="1"/>
          </p:cNvSpPr>
          <p:nvPr>
            <p:ph idx="1"/>
          </p:nvPr>
        </p:nvSpPr>
        <p:spPr/>
        <p:txBody>
          <a:bodyPr>
            <a:normAutofit fontScale="92500" lnSpcReduction="10000"/>
          </a:bodyPr>
          <a:lstStyle/>
          <a:p>
            <a:pPr marL="152397" indent="0">
              <a:buNone/>
            </a:pPr>
            <a:r>
              <a:rPr lang="en-US" i="1" dirty="0">
                <a:solidFill>
                  <a:srgbClr val="242424"/>
                </a:solidFill>
              </a:rPr>
              <a:t>I</a:t>
            </a:r>
            <a:r>
              <a:rPr lang="en-US" b="0" i="1" dirty="0">
                <a:solidFill>
                  <a:srgbClr val="242424"/>
                </a:solidFill>
                <a:effectLst/>
              </a:rPr>
              <a:t>magine you’re on an interdisciplinary team and you’re reviewing this case</a:t>
            </a:r>
          </a:p>
          <a:p>
            <a:pPr marL="152397" indent="0">
              <a:buNone/>
            </a:pPr>
            <a:endParaRPr lang="en-US" b="0" i="1" dirty="0">
              <a:solidFill>
                <a:srgbClr val="242424"/>
              </a:solidFill>
              <a:effectLst/>
            </a:endParaRPr>
          </a:p>
          <a:p>
            <a:pPr marL="666747" indent="-514350">
              <a:buAutoNum type="arabicPeriod"/>
            </a:pPr>
            <a:r>
              <a:rPr lang="en-US" dirty="0"/>
              <a:t>As a ______ (physician, nurse, NP, PA, pharmacist, psychologist), what aspects of the case do you focus on?</a:t>
            </a:r>
          </a:p>
          <a:p>
            <a:pPr marL="666747" indent="-514350">
              <a:buAutoNum type="arabicPeriod"/>
            </a:pPr>
            <a:r>
              <a:rPr lang="en-US" dirty="0"/>
              <a:t>As a ______ (physician, nurse, NP, PA, pharmacist, psychologist), what can you do to meet this patient’s needs?</a:t>
            </a:r>
          </a:p>
          <a:p>
            <a:pPr marL="666747" indent="-514350">
              <a:buAutoNum type="arabicPeriod"/>
            </a:pPr>
            <a:r>
              <a:rPr lang="en-US" dirty="0"/>
              <a:t>What other healthcare professionals would you consult to address this patient’s needs?</a:t>
            </a:r>
          </a:p>
          <a:p>
            <a:pPr marL="152397" indent="0">
              <a:buNone/>
            </a:pPr>
            <a:endParaRPr lang="en-US" dirty="0"/>
          </a:p>
        </p:txBody>
      </p:sp>
      <p:sp>
        <p:nvSpPr>
          <p:cNvPr id="4" name="Slide Number Placeholder 3">
            <a:extLst>
              <a:ext uri="{FF2B5EF4-FFF2-40B4-BE49-F238E27FC236}">
                <a16:creationId xmlns:a16="http://schemas.microsoft.com/office/drawing/2014/main" id="{E346C896-EF59-4A4B-B0B7-8487362750E8}"/>
              </a:ext>
            </a:extLst>
          </p:cNvPr>
          <p:cNvSpPr>
            <a:spLocks noGrp="1"/>
          </p:cNvSpPr>
          <p:nvPr>
            <p:ph type="sldNum" sz="quarter" idx="12"/>
          </p:nvPr>
        </p:nvSpPr>
        <p:spPr/>
        <p:txBody>
          <a:bodyPr/>
          <a:lstStyle/>
          <a:p>
            <a:fld id="{6E2D2B3B-882E-40F3-A32F-6DD516915044}" type="slidenum">
              <a:rPr lang="en-US" smtClean="0"/>
              <a:pPr/>
              <a:t>37</a:t>
            </a:fld>
            <a:endParaRPr lang="en-US"/>
          </a:p>
        </p:txBody>
      </p:sp>
    </p:spTree>
    <p:extLst>
      <p:ext uri="{BB962C8B-B14F-4D97-AF65-F5344CB8AC3E}">
        <p14:creationId xmlns:p14="http://schemas.microsoft.com/office/powerpoint/2010/main" val="21489816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B6ECDE2-41A6-4510-9FDA-343883877468}"/>
              </a:ext>
            </a:extLst>
          </p:cNvPr>
          <p:cNvSpPr>
            <a:spLocks noGrp="1"/>
          </p:cNvSpPr>
          <p:nvPr>
            <p:ph idx="1"/>
          </p:nvPr>
        </p:nvSpPr>
        <p:spPr/>
        <p:txBody>
          <a:bodyPr>
            <a:normAutofit/>
          </a:bodyPr>
          <a:lstStyle/>
          <a:p>
            <a:pPr marL="152397" indent="0" algn="ctr">
              <a:buNone/>
            </a:pPr>
            <a:r>
              <a:rPr lang="en-US" sz="4267" spc="-133" dirty="0">
                <a:solidFill>
                  <a:schemeClr val="accent6"/>
                </a:solidFill>
                <a:latin typeface="+mj-lt"/>
                <a:ea typeface="+mj-ea"/>
              </a:rPr>
              <a:t>Case Discussion after Breakout Sessions</a:t>
            </a:r>
          </a:p>
        </p:txBody>
      </p:sp>
      <p:sp>
        <p:nvSpPr>
          <p:cNvPr id="4" name="Slide Number Placeholder 3">
            <a:extLst>
              <a:ext uri="{FF2B5EF4-FFF2-40B4-BE49-F238E27FC236}">
                <a16:creationId xmlns:a16="http://schemas.microsoft.com/office/drawing/2014/main" id="{B4A4AA52-6D47-4878-BBA6-A858BAE1341A}"/>
              </a:ext>
            </a:extLst>
          </p:cNvPr>
          <p:cNvSpPr>
            <a:spLocks noGrp="1"/>
          </p:cNvSpPr>
          <p:nvPr>
            <p:ph type="sldNum" sz="quarter" idx="12"/>
          </p:nvPr>
        </p:nvSpPr>
        <p:spPr/>
        <p:txBody>
          <a:bodyPr/>
          <a:lstStyle/>
          <a:p>
            <a:fld id="{6E2D2B3B-882E-40F3-A32F-6DD516915044}" type="slidenum">
              <a:rPr lang="en-US" smtClean="0"/>
              <a:pPr/>
              <a:t>38</a:t>
            </a:fld>
            <a:endParaRPr lang="en-US"/>
          </a:p>
        </p:txBody>
      </p:sp>
    </p:spTree>
    <p:extLst>
      <p:ext uri="{BB962C8B-B14F-4D97-AF65-F5344CB8AC3E}">
        <p14:creationId xmlns:p14="http://schemas.microsoft.com/office/powerpoint/2010/main" val="39963335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0E9B4-804E-4EC5-A857-70F8F3559FEA}"/>
              </a:ext>
            </a:extLst>
          </p:cNvPr>
          <p:cNvSpPr>
            <a:spLocks noGrp="1"/>
          </p:cNvSpPr>
          <p:nvPr>
            <p:ph type="title"/>
          </p:nvPr>
        </p:nvSpPr>
        <p:spPr>
          <a:xfrm>
            <a:off x="654052" y="183359"/>
            <a:ext cx="11087425" cy="1143000"/>
          </a:xfrm>
        </p:spPr>
        <p:txBody>
          <a:bodyPr/>
          <a:lstStyle/>
          <a:p>
            <a:pPr algn="ctr"/>
            <a:r>
              <a:rPr lang="en-US" sz="4267" dirty="0"/>
              <a:t>Team-Based Plan of Care</a:t>
            </a:r>
          </a:p>
        </p:txBody>
      </p:sp>
      <p:sp>
        <p:nvSpPr>
          <p:cNvPr id="3" name="Content Placeholder 2">
            <a:extLst>
              <a:ext uri="{FF2B5EF4-FFF2-40B4-BE49-F238E27FC236}">
                <a16:creationId xmlns:a16="http://schemas.microsoft.com/office/drawing/2014/main" id="{D1951AE5-3724-46A8-AD9F-0E921B0C8B33}"/>
              </a:ext>
            </a:extLst>
          </p:cNvPr>
          <p:cNvSpPr>
            <a:spLocks noGrp="1"/>
          </p:cNvSpPr>
          <p:nvPr>
            <p:ph idx="1"/>
          </p:nvPr>
        </p:nvSpPr>
        <p:spPr>
          <a:xfrm>
            <a:off x="552287" y="1417639"/>
            <a:ext cx="11087425" cy="4705683"/>
          </a:xfrm>
        </p:spPr>
        <p:txBody>
          <a:bodyPr>
            <a:normAutofit fontScale="77500" lnSpcReduction="20000"/>
          </a:bodyPr>
          <a:lstStyle/>
          <a:p>
            <a:pPr lvl="0">
              <a:buClr>
                <a:srgbClr val="D6201A"/>
              </a:buClr>
            </a:pPr>
            <a:r>
              <a:rPr lang="en-US" sz="3500" b="1" dirty="0">
                <a:solidFill>
                  <a:srgbClr val="222222"/>
                </a:solidFill>
              </a:rPr>
              <a:t>Problem: HIV with virologic suppression</a:t>
            </a:r>
          </a:p>
          <a:p>
            <a:pPr marL="152396" indent="0">
              <a:buClr>
                <a:srgbClr val="D6201A"/>
              </a:buClr>
              <a:buNone/>
            </a:pPr>
            <a:r>
              <a:rPr lang="en-US" i="1" dirty="0">
                <a:solidFill>
                  <a:srgbClr val="222222"/>
                </a:solidFill>
              </a:rPr>
              <a:t>   Team solution:</a:t>
            </a:r>
          </a:p>
          <a:p>
            <a:pPr lvl="1">
              <a:buClr>
                <a:srgbClr val="D6201A"/>
              </a:buClr>
            </a:pPr>
            <a:r>
              <a:rPr lang="en-US" sz="3200" dirty="0">
                <a:solidFill>
                  <a:srgbClr val="222222"/>
                </a:solidFill>
              </a:rPr>
              <a:t>Encouraged adherence to ART</a:t>
            </a:r>
          </a:p>
          <a:p>
            <a:pPr lvl="1">
              <a:buClr>
                <a:srgbClr val="D6201A"/>
              </a:buClr>
            </a:pPr>
            <a:r>
              <a:rPr lang="en-US" sz="3200" dirty="0">
                <a:solidFill>
                  <a:srgbClr val="222222"/>
                </a:solidFill>
              </a:rPr>
              <a:t>Patient keeps at least 95% of follow-up visits</a:t>
            </a:r>
          </a:p>
          <a:p>
            <a:pPr marL="548627" lvl="1" indent="0">
              <a:buClr>
                <a:srgbClr val="D6201A"/>
              </a:buClr>
              <a:buNone/>
            </a:pPr>
            <a:endParaRPr lang="en-US" sz="3200" dirty="0">
              <a:solidFill>
                <a:srgbClr val="222222"/>
              </a:solidFill>
            </a:endParaRPr>
          </a:p>
          <a:p>
            <a:pPr>
              <a:buClr>
                <a:srgbClr val="D6201A"/>
              </a:buClr>
            </a:pPr>
            <a:r>
              <a:rPr lang="en-US" sz="3467" b="1" dirty="0">
                <a:solidFill>
                  <a:srgbClr val="222222"/>
                </a:solidFill>
              </a:rPr>
              <a:t>Problem: wrist pain</a:t>
            </a:r>
          </a:p>
          <a:p>
            <a:pPr marL="152397" indent="0">
              <a:buClr>
                <a:srgbClr val="D6201A"/>
              </a:buClr>
              <a:buNone/>
            </a:pPr>
            <a:r>
              <a:rPr lang="en-US" sz="3600" i="1" dirty="0">
                <a:solidFill>
                  <a:srgbClr val="222222"/>
                </a:solidFill>
              </a:rPr>
              <a:t>   </a:t>
            </a:r>
            <a:r>
              <a:rPr lang="en-US" i="1" dirty="0">
                <a:solidFill>
                  <a:srgbClr val="222222"/>
                </a:solidFill>
              </a:rPr>
              <a:t>Team solution:</a:t>
            </a:r>
            <a:endParaRPr lang="en-US" sz="3467" b="1" dirty="0">
              <a:solidFill>
                <a:srgbClr val="222222"/>
              </a:solidFill>
            </a:endParaRPr>
          </a:p>
          <a:p>
            <a:pPr lvl="1">
              <a:buClr>
                <a:srgbClr val="D6201A"/>
              </a:buClr>
            </a:pPr>
            <a:r>
              <a:rPr lang="en-US" sz="3200" dirty="0">
                <a:solidFill>
                  <a:srgbClr val="222222"/>
                </a:solidFill>
              </a:rPr>
              <a:t>X-ray showed no fractures</a:t>
            </a:r>
          </a:p>
          <a:p>
            <a:pPr lvl="1">
              <a:buClr>
                <a:srgbClr val="D6201A"/>
              </a:buClr>
            </a:pPr>
            <a:r>
              <a:rPr lang="en-US" sz="3200" dirty="0">
                <a:solidFill>
                  <a:srgbClr val="222222"/>
                </a:solidFill>
              </a:rPr>
              <a:t>Referred to physical therapy</a:t>
            </a:r>
          </a:p>
          <a:p>
            <a:pPr lvl="1">
              <a:buClr>
                <a:srgbClr val="D6201A"/>
              </a:buClr>
            </a:pPr>
            <a:r>
              <a:rPr lang="en-US" sz="3200" dirty="0">
                <a:solidFill>
                  <a:srgbClr val="222222"/>
                </a:solidFill>
              </a:rPr>
              <a:t>Pharmacist counseled patient to avoid taking more than 1 type of non-steroidal anti-inflammatory</a:t>
            </a:r>
          </a:p>
          <a:p>
            <a:pPr lvl="1">
              <a:buClr>
                <a:srgbClr val="D6201A"/>
              </a:buClr>
            </a:pPr>
            <a:r>
              <a:rPr lang="en-US" sz="3200" dirty="0">
                <a:solidFill>
                  <a:srgbClr val="222222"/>
                </a:solidFill>
              </a:rPr>
              <a:t>Continue ibuprofen as needed (prn)</a:t>
            </a:r>
          </a:p>
          <a:p>
            <a:endParaRPr lang="en-US" dirty="0"/>
          </a:p>
        </p:txBody>
      </p:sp>
      <p:sp>
        <p:nvSpPr>
          <p:cNvPr id="4" name="Slide Number Placeholder 3">
            <a:extLst>
              <a:ext uri="{FF2B5EF4-FFF2-40B4-BE49-F238E27FC236}">
                <a16:creationId xmlns:a16="http://schemas.microsoft.com/office/drawing/2014/main" id="{F788B35F-8EC0-4F6B-8909-3CA77E0026E5}"/>
              </a:ext>
            </a:extLst>
          </p:cNvPr>
          <p:cNvSpPr>
            <a:spLocks noGrp="1"/>
          </p:cNvSpPr>
          <p:nvPr>
            <p:ph type="sldNum" sz="quarter" idx="12"/>
          </p:nvPr>
        </p:nvSpPr>
        <p:spPr/>
        <p:txBody>
          <a:bodyPr/>
          <a:lstStyle/>
          <a:p>
            <a:fld id="{6E2D2B3B-882E-40F3-A32F-6DD516915044}" type="slidenum">
              <a:rPr lang="en-US" smtClean="0"/>
              <a:pPr/>
              <a:t>39</a:t>
            </a:fld>
            <a:endParaRPr lang="en-US"/>
          </a:p>
        </p:txBody>
      </p:sp>
    </p:spTree>
    <p:extLst>
      <p:ext uri="{BB962C8B-B14F-4D97-AF65-F5344CB8AC3E}">
        <p14:creationId xmlns:p14="http://schemas.microsoft.com/office/powerpoint/2010/main" val="2089693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8ED0A-DB30-C93F-A9AD-F61F609C7175}"/>
              </a:ext>
            </a:extLst>
          </p:cNvPr>
          <p:cNvSpPr>
            <a:spLocks noGrp="1"/>
          </p:cNvSpPr>
          <p:nvPr>
            <p:ph type="title"/>
          </p:nvPr>
        </p:nvSpPr>
        <p:spPr/>
        <p:txBody>
          <a:bodyPr/>
          <a:lstStyle/>
          <a:p>
            <a:pPr algn="ctr"/>
            <a:r>
              <a:rPr lang="en-US" dirty="0"/>
              <a:t>Unconscious Bias Disclosure</a:t>
            </a:r>
          </a:p>
        </p:txBody>
      </p:sp>
      <p:sp>
        <p:nvSpPr>
          <p:cNvPr id="3" name="Content Placeholder 2">
            <a:extLst>
              <a:ext uri="{FF2B5EF4-FFF2-40B4-BE49-F238E27FC236}">
                <a16:creationId xmlns:a16="http://schemas.microsoft.com/office/drawing/2014/main" id="{3FF913B5-B8AA-4FF0-7E4F-A2DCC2A52012}"/>
              </a:ext>
            </a:extLst>
          </p:cNvPr>
          <p:cNvSpPr>
            <a:spLocks noGrp="1"/>
          </p:cNvSpPr>
          <p:nvPr>
            <p:ph idx="1"/>
          </p:nvPr>
        </p:nvSpPr>
        <p:spPr/>
        <p:txBody>
          <a:bodyPr>
            <a:normAutofit fontScale="92500" lnSpcReduction="10000"/>
          </a:bodyPr>
          <a:lstStyle/>
          <a:p>
            <a:r>
              <a:rPr lang="en-US" dirty="0"/>
              <a:t>SCAETC recognizes that language is constantly evolving, and while we make every effort to avoid bias and stigmatizing terms, we acknowledge that unintentional lapses may occur in our presentations.</a:t>
            </a:r>
          </a:p>
          <a:p>
            <a:r>
              <a:rPr lang="en-US" dirty="0"/>
              <a:t>We value your feedback and encourage you to share any concerns related to language, images, or concepts that may be offensive or stigmatizing. </a:t>
            </a:r>
          </a:p>
          <a:p>
            <a:r>
              <a:rPr lang="en-US" dirty="0"/>
              <a:t>Your input will help us refine and improve our presentations, ensuring they remain inclusive and respectful to participants.</a:t>
            </a:r>
          </a:p>
        </p:txBody>
      </p:sp>
      <p:sp>
        <p:nvSpPr>
          <p:cNvPr id="4" name="Slide Number Placeholder 3">
            <a:extLst>
              <a:ext uri="{FF2B5EF4-FFF2-40B4-BE49-F238E27FC236}">
                <a16:creationId xmlns:a16="http://schemas.microsoft.com/office/drawing/2014/main" id="{782116D6-C495-FFD8-35E8-5FAE826C226A}"/>
              </a:ext>
            </a:extLst>
          </p:cNvPr>
          <p:cNvSpPr>
            <a:spLocks noGrp="1"/>
          </p:cNvSpPr>
          <p:nvPr>
            <p:ph type="sldNum" sz="quarter" idx="12"/>
          </p:nvPr>
        </p:nvSpPr>
        <p:spPr/>
        <p:txBody>
          <a:bodyPr/>
          <a:lstStyle/>
          <a:p>
            <a:fld id="{6E2D2B3B-882E-40F3-A32F-6DD516915044}" type="slidenum">
              <a:rPr lang="en-US" smtClean="0"/>
              <a:pPr/>
              <a:t>4</a:t>
            </a:fld>
            <a:endParaRPr lang="en-US"/>
          </a:p>
        </p:txBody>
      </p:sp>
    </p:spTree>
    <p:extLst>
      <p:ext uri="{BB962C8B-B14F-4D97-AF65-F5344CB8AC3E}">
        <p14:creationId xmlns:p14="http://schemas.microsoft.com/office/powerpoint/2010/main" val="25343161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F0F80-0C45-4EE9-A442-DCA82507225E}"/>
              </a:ext>
            </a:extLst>
          </p:cNvPr>
          <p:cNvSpPr>
            <a:spLocks noGrp="1"/>
          </p:cNvSpPr>
          <p:nvPr>
            <p:ph type="title"/>
          </p:nvPr>
        </p:nvSpPr>
        <p:spPr>
          <a:xfrm>
            <a:off x="552287" y="0"/>
            <a:ext cx="11087425" cy="1143000"/>
          </a:xfrm>
        </p:spPr>
        <p:txBody>
          <a:bodyPr/>
          <a:lstStyle/>
          <a:p>
            <a:pPr algn="ctr"/>
            <a:r>
              <a:rPr lang="en-US" sz="4267" dirty="0"/>
              <a:t>Team-Based Plan of Care</a:t>
            </a:r>
          </a:p>
        </p:txBody>
      </p:sp>
      <p:sp>
        <p:nvSpPr>
          <p:cNvPr id="3" name="Content Placeholder 2">
            <a:extLst>
              <a:ext uri="{FF2B5EF4-FFF2-40B4-BE49-F238E27FC236}">
                <a16:creationId xmlns:a16="http://schemas.microsoft.com/office/drawing/2014/main" id="{26289521-F18F-471C-BEEA-80C13AA2F934}"/>
              </a:ext>
            </a:extLst>
          </p:cNvPr>
          <p:cNvSpPr>
            <a:spLocks noGrp="1"/>
          </p:cNvSpPr>
          <p:nvPr>
            <p:ph idx="1"/>
          </p:nvPr>
        </p:nvSpPr>
        <p:spPr>
          <a:xfrm>
            <a:off x="442452" y="1407522"/>
            <a:ext cx="11087425" cy="4633839"/>
          </a:xfrm>
        </p:spPr>
        <p:txBody>
          <a:bodyPr>
            <a:normAutofit lnSpcReduction="10000"/>
          </a:bodyPr>
          <a:lstStyle/>
          <a:p>
            <a:pPr lvl="0">
              <a:buClr>
                <a:srgbClr val="D6201A"/>
              </a:buClr>
            </a:pPr>
            <a:r>
              <a:rPr lang="en-US" b="1" dirty="0">
                <a:solidFill>
                  <a:srgbClr val="222222"/>
                </a:solidFill>
              </a:rPr>
              <a:t>Problem: recent sexual activity (vaginal and oral) without use of barrier protection</a:t>
            </a:r>
          </a:p>
          <a:p>
            <a:pPr marL="152397" lvl="0" indent="0">
              <a:buClr>
                <a:srgbClr val="D6201A"/>
              </a:buClr>
              <a:buNone/>
            </a:pPr>
            <a:r>
              <a:rPr lang="en-US" i="1" dirty="0">
                <a:solidFill>
                  <a:srgbClr val="222222"/>
                </a:solidFill>
              </a:rPr>
              <a:t>Team solution:</a:t>
            </a:r>
            <a:endParaRPr lang="en-US" b="1" dirty="0">
              <a:solidFill>
                <a:srgbClr val="222222"/>
              </a:solidFill>
            </a:endParaRPr>
          </a:p>
          <a:p>
            <a:pPr lvl="1">
              <a:buClr>
                <a:srgbClr val="D6201A"/>
              </a:buClr>
            </a:pPr>
            <a:r>
              <a:rPr lang="en-US" sz="3100" dirty="0">
                <a:solidFill>
                  <a:srgbClr val="222222"/>
                </a:solidFill>
              </a:rPr>
              <a:t>Tested for syphilis, trichomonas, and gonorrhea/chlamydia (urine and pharyngeal)</a:t>
            </a:r>
          </a:p>
          <a:p>
            <a:pPr lvl="1">
              <a:buClr>
                <a:srgbClr val="D6201A"/>
              </a:buClr>
            </a:pPr>
            <a:r>
              <a:rPr lang="en-US" sz="3100" dirty="0">
                <a:solidFill>
                  <a:srgbClr val="222222"/>
                </a:solidFill>
              </a:rPr>
              <a:t>Test results: treponema pallidum negative, trichomonas negative, urine and pharyngeal gonorrhea/chlamydia negative</a:t>
            </a:r>
          </a:p>
          <a:p>
            <a:pPr lvl="1">
              <a:buClr>
                <a:srgbClr val="D6201A"/>
              </a:buClr>
            </a:pPr>
            <a:r>
              <a:rPr lang="en-US" sz="3100" dirty="0">
                <a:solidFill>
                  <a:srgbClr val="222222"/>
                </a:solidFill>
              </a:rPr>
              <a:t>Counseled patient on strategies to prevent STIs</a:t>
            </a:r>
          </a:p>
          <a:p>
            <a:pPr marL="548627" lvl="1" indent="0">
              <a:buClr>
                <a:srgbClr val="D6201A"/>
              </a:buClr>
              <a:buNone/>
            </a:pPr>
            <a:endParaRPr lang="en-US" dirty="0">
              <a:solidFill>
                <a:srgbClr val="222222"/>
              </a:solidFill>
            </a:endParaRPr>
          </a:p>
          <a:p>
            <a:endParaRPr lang="en-US" dirty="0"/>
          </a:p>
        </p:txBody>
      </p:sp>
      <p:sp>
        <p:nvSpPr>
          <p:cNvPr id="4" name="Slide Number Placeholder 3">
            <a:extLst>
              <a:ext uri="{FF2B5EF4-FFF2-40B4-BE49-F238E27FC236}">
                <a16:creationId xmlns:a16="http://schemas.microsoft.com/office/drawing/2014/main" id="{DDDC9D73-BBA3-4C85-BB49-C063C1482FFD}"/>
              </a:ext>
            </a:extLst>
          </p:cNvPr>
          <p:cNvSpPr>
            <a:spLocks noGrp="1"/>
          </p:cNvSpPr>
          <p:nvPr>
            <p:ph type="sldNum" sz="quarter" idx="12"/>
          </p:nvPr>
        </p:nvSpPr>
        <p:spPr/>
        <p:txBody>
          <a:bodyPr/>
          <a:lstStyle/>
          <a:p>
            <a:pPr defTabSz="1219170"/>
            <a:fld id="{6E2D2B3B-882E-40F3-A32F-6DD516915044}" type="slidenum">
              <a:rPr lang="en-US">
                <a:solidFill>
                  <a:srgbClr val="FFFFFF"/>
                </a:solidFill>
                <a:latin typeface="Arial"/>
              </a:rPr>
              <a:pPr defTabSz="1219170"/>
              <a:t>40</a:t>
            </a:fld>
            <a:endParaRPr lang="en-US">
              <a:solidFill>
                <a:srgbClr val="FFFFFF"/>
              </a:solidFill>
              <a:latin typeface="Arial"/>
            </a:endParaRPr>
          </a:p>
        </p:txBody>
      </p:sp>
    </p:spTree>
    <p:extLst>
      <p:ext uri="{BB962C8B-B14F-4D97-AF65-F5344CB8AC3E}">
        <p14:creationId xmlns:p14="http://schemas.microsoft.com/office/powerpoint/2010/main" val="41673646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7E41B-E5CA-F21F-2820-3FF4D5CE2B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DD2A19-F2BF-C94A-5AA0-4F9AAEFB99D5}"/>
              </a:ext>
            </a:extLst>
          </p:cNvPr>
          <p:cNvSpPr>
            <a:spLocks noGrp="1"/>
          </p:cNvSpPr>
          <p:nvPr>
            <p:ph type="title"/>
          </p:nvPr>
        </p:nvSpPr>
        <p:spPr>
          <a:xfrm>
            <a:off x="552287" y="0"/>
            <a:ext cx="11087425" cy="1143000"/>
          </a:xfrm>
        </p:spPr>
        <p:txBody>
          <a:bodyPr/>
          <a:lstStyle/>
          <a:p>
            <a:pPr algn="ctr"/>
            <a:r>
              <a:rPr lang="en-US" sz="4267" dirty="0"/>
              <a:t>Team-Based Plan of Care</a:t>
            </a:r>
          </a:p>
        </p:txBody>
      </p:sp>
      <p:sp>
        <p:nvSpPr>
          <p:cNvPr id="3" name="Content Placeholder 2">
            <a:extLst>
              <a:ext uri="{FF2B5EF4-FFF2-40B4-BE49-F238E27FC236}">
                <a16:creationId xmlns:a16="http://schemas.microsoft.com/office/drawing/2014/main" id="{D5F04C26-7F72-A80A-0714-8B112192C584}"/>
              </a:ext>
            </a:extLst>
          </p:cNvPr>
          <p:cNvSpPr>
            <a:spLocks noGrp="1"/>
          </p:cNvSpPr>
          <p:nvPr>
            <p:ph idx="1"/>
          </p:nvPr>
        </p:nvSpPr>
        <p:spPr>
          <a:xfrm>
            <a:off x="442452" y="1034144"/>
            <a:ext cx="11087425" cy="5007218"/>
          </a:xfrm>
        </p:spPr>
        <p:txBody>
          <a:bodyPr>
            <a:normAutofit/>
          </a:bodyPr>
          <a:lstStyle/>
          <a:p>
            <a:pPr marL="548627" lvl="1" indent="0">
              <a:buClr>
                <a:srgbClr val="D6201A"/>
              </a:buClr>
              <a:buNone/>
            </a:pPr>
            <a:endParaRPr lang="en-US" dirty="0">
              <a:solidFill>
                <a:srgbClr val="222222"/>
              </a:solidFill>
            </a:endParaRPr>
          </a:p>
          <a:p>
            <a:pPr lvl="0">
              <a:buClr>
                <a:srgbClr val="D6201A"/>
              </a:buClr>
            </a:pPr>
            <a:r>
              <a:rPr lang="en-US" b="1" dirty="0">
                <a:solidFill>
                  <a:srgbClr val="222222"/>
                </a:solidFill>
              </a:rPr>
              <a:t>Problem</a:t>
            </a:r>
            <a:r>
              <a:rPr lang="en-US" dirty="0">
                <a:solidFill>
                  <a:srgbClr val="222222"/>
                </a:solidFill>
              </a:rPr>
              <a:t>: </a:t>
            </a:r>
            <a:r>
              <a:rPr lang="en-US" b="1" dirty="0">
                <a:solidFill>
                  <a:srgbClr val="222222"/>
                </a:solidFill>
              </a:rPr>
              <a:t>Depression without suicidal ideation</a:t>
            </a:r>
          </a:p>
          <a:p>
            <a:pPr marL="152396" indent="0">
              <a:buClr>
                <a:srgbClr val="D6201A"/>
              </a:buClr>
              <a:buNone/>
            </a:pPr>
            <a:r>
              <a:rPr lang="en-US" i="1" dirty="0">
                <a:solidFill>
                  <a:srgbClr val="222222"/>
                </a:solidFill>
              </a:rPr>
              <a:t>Team solution:</a:t>
            </a:r>
          </a:p>
          <a:p>
            <a:pPr lvl="1">
              <a:buClr>
                <a:srgbClr val="D6201A"/>
              </a:buClr>
            </a:pPr>
            <a:r>
              <a:rPr lang="en-US" sz="3200" dirty="0">
                <a:solidFill>
                  <a:srgbClr val="222222"/>
                </a:solidFill>
              </a:rPr>
              <a:t>Referred patient to psychiatrist and psychotherapist since her medical insurance covers behavioral health.</a:t>
            </a:r>
          </a:p>
          <a:p>
            <a:pPr lvl="1">
              <a:buClr>
                <a:srgbClr val="D6201A"/>
              </a:buClr>
            </a:pPr>
            <a:r>
              <a:rPr lang="en-US" sz="3200" dirty="0">
                <a:solidFill>
                  <a:srgbClr val="222222"/>
                </a:solidFill>
              </a:rPr>
              <a:t>Patient started on Celexa</a:t>
            </a:r>
            <a:r>
              <a:rPr lang="en-US" sz="3200" dirty="0">
                <a:solidFill>
                  <a:srgbClr val="202124"/>
                </a:solidFill>
                <a:latin typeface="Google Sans"/>
              </a:rPr>
              <a:t>® (</a:t>
            </a:r>
            <a:r>
              <a:rPr lang="en-US" sz="3200" dirty="0">
                <a:solidFill>
                  <a:srgbClr val="222222"/>
                </a:solidFill>
              </a:rPr>
              <a:t>citalopram) 20 mg tablet by mouth daily.</a:t>
            </a:r>
          </a:p>
          <a:p>
            <a:endParaRPr lang="en-US" dirty="0"/>
          </a:p>
        </p:txBody>
      </p:sp>
      <p:sp>
        <p:nvSpPr>
          <p:cNvPr id="4" name="Slide Number Placeholder 3">
            <a:extLst>
              <a:ext uri="{FF2B5EF4-FFF2-40B4-BE49-F238E27FC236}">
                <a16:creationId xmlns:a16="http://schemas.microsoft.com/office/drawing/2014/main" id="{EB0E9012-6460-9758-DFCD-7481505AB18E}"/>
              </a:ext>
            </a:extLst>
          </p:cNvPr>
          <p:cNvSpPr>
            <a:spLocks noGrp="1"/>
          </p:cNvSpPr>
          <p:nvPr>
            <p:ph type="sldNum" sz="quarter" idx="12"/>
          </p:nvPr>
        </p:nvSpPr>
        <p:spPr/>
        <p:txBody>
          <a:bodyPr/>
          <a:lstStyle/>
          <a:p>
            <a:pPr defTabSz="1219170"/>
            <a:fld id="{6E2D2B3B-882E-40F3-A32F-6DD516915044}" type="slidenum">
              <a:rPr lang="en-US">
                <a:solidFill>
                  <a:srgbClr val="FFFFFF"/>
                </a:solidFill>
                <a:latin typeface="Arial"/>
              </a:rPr>
              <a:pPr defTabSz="1219170"/>
              <a:t>41</a:t>
            </a:fld>
            <a:endParaRPr lang="en-US">
              <a:solidFill>
                <a:srgbClr val="FFFFFF"/>
              </a:solidFill>
              <a:latin typeface="Arial"/>
            </a:endParaRPr>
          </a:p>
        </p:txBody>
      </p:sp>
    </p:spTree>
    <p:extLst>
      <p:ext uri="{BB962C8B-B14F-4D97-AF65-F5344CB8AC3E}">
        <p14:creationId xmlns:p14="http://schemas.microsoft.com/office/powerpoint/2010/main" val="12069793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889F6-AE18-4A92-87D0-76492DB18A7A}"/>
              </a:ext>
            </a:extLst>
          </p:cNvPr>
          <p:cNvSpPr>
            <a:spLocks noGrp="1"/>
          </p:cNvSpPr>
          <p:nvPr>
            <p:ph type="title"/>
          </p:nvPr>
        </p:nvSpPr>
        <p:spPr/>
        <p:txBody>
          <a:bodyPr/>
          <a:lstStyle/>
          <a:p>
            <a:pPr algn="ctr"/>
            <a:r>
              <a:rPr lang="en-US" sz="4267" dirty="0"/>
              <a:t>Team-Based Plan of Care</a:t>
            </a:r>
          </a:p>
        </p:txBody>
      </p:sp>
      <p:sp>
        <p:nvSpPr>
          <p:cNvPr id="3" name="Content Placeholder 2">
            <a:extLst>
              <a:ext uri="{FF2B5EF4-FFF2-40B4-BE49-F238E27FC236}">
                <a16:creationId xmlns:a16="http://schemas.microsoft.com/office/drawing/2014/main" id="{5C230682-D518-4B8D-B22C-F25179C67F4F}"/>
              </a:ext>
            </a:extLst>
          </p:cNvPr>
          <p:cNvSpPr>
            <a:spLocks noGrp="1"/>
          </p:cNvSpPr>
          <p:nvPr>
            <p:ph idx="1"/>
          </p:nvPr>
        </p:nvSpPr>
        <p:spPr>
          <a:xfrm>
            <a:off x="609601" y="1600201"/>
            <a:ext cx="11087425" cy="4556759"/>
          </a:xfrm>
        </p:spPr>
        <p:txBody>
          <a:bodyPr>
            <a:normAutofit fontScale="92500" lnSpcReduction="20000"/>
          </a:bodyPr>
          <a:lstStyle/>
          <a:p>
            <a:pPr marL="571500" indent="-457200" defTabSz="914400">
              <a:lnSpc>
                <a:spcPct val="90000"/>
              </a:lnSpc>
              <a:spcBef>
                <a:spcPts val="1000"/>
              </a:spcBef>
              <a:buFont typeface="Wingdings" panose="05000000000000000000" pitchFamily="2" charset="2"/>
              <a:buChar char="§"/>
            </a:pPr>
            <a:r>
              <a:rPr lang="en-US" sz="3500" b="1" dirty="0">
                <a:solidFill>
                  <a:srgbClr val="222222"/>
                </a:solidFill>
              </a:rPr>
              <a:t>Problem: Substance use disorder</a:t>
            </a:r>
          </a:p>
          <a:p>
            <a:pPr marL="114300" indent="0" defTabSz="914400">
              <a:lnSpc>
                <a:spcPct val="90000"/>
              </a:lnSpc>
              <a:spcBef>
                <a:spcPts val="1000"/>
              </a:spcBef>
              <a:buNone/>
            </a:pPr>
            <a:r>
              <a:rPr lang="en-US" sz="3500" i="1" dirty="0">
                <a:solidFill>
                  <a:srgbClr val="222222"/>
                </a:solidFill>
              </a:rPr>
              <a:t>	</a:t>
            </a:r>
            <a:r>
              <a:rPr lang="en-US" i="1" dirty="0">
                <a:solidFill>
                  <a:srgbClr val="222222"/>
                </a:solidFill>
              </a:rPr>
              <a:t>Team solution:</a:t>
            </a:r>
          </a:p>
          <a:p>
            <a:pPr marL="967730" lvl="1" indent="-457200" defTabSz="914400">
              <a:lnSpc>
                <a:spcPct val="90000"/>
              </a:lnSpc>
              <a:spcBef>
                <a:spcPts val="1000"/>
              </a:spcBef>
              <a:buFont typeface="Wingdings" panose="05000000000000000000" pitchFamily="2" charset="2"/>
              <a:buChar char="§"/>
            </a:pPr>
            <a:r>
              <a:rPr lang="en-US" sz="3233" dirty="0">
                <a:solidFill>
                  <a:srgbClr val="222222"/>
                </a:solidFill>
              </a:rPr>
              <a:t>Referral to behavioral health</a:t>
            </a:r>
          </a:p>
          <a:p>
            <a:pPr marL="967730" lvl="1" indent="-457200" defTabSz="914400">
              <a:lnSpc>
                <a:spcPct val="90000"/>
              </a:lnSpc>
              <a:spcBef>
                <a:spcPts val="1000"/>
              </a:spcBef>
              <a:buFont typeface="Wingdings" panose="05000000000000000000" pitchFamily="2" charset="2"/>
              <a:buChar char="§"/>
            </a:pPr>
            <a:r>
              <a:rPr lang="en-US" sz="3200" dirty="0">
                <a:solidFill>
                  <a:srgbClr val="222222"/>
                </a:solidFill>
              </a:rPr>
              <a:t>Referral to substance use counselor</a:t>
            </a:r>
          </a:p>
          <a:p>
            <a:pPr marL="914400" lvl="1" indent="-457200" defTabSz="914400">
              <a:lnSpc>
                <a:spcPct val="90000"/>
              </a:lnSpc>
              <a:spcBef>
                <a:spcPts val="600"/>
              </a:spcBef>
              <a:spcAft>
                <a:spcPts val="600"/>
              </a:spcAft>
              <a:buFont typeface="Wingdings" panose="05000000000000000000" pitchFamily="2" charset="2"/>
              <a:buChar char="§"/>
            </a:pPr>
            <a:endParaRPr lang="en-US" sz="3500" dirty="0">
              <a:solidFill>
                <a:srgbClr val="222222"/>
              </a:solidFill>
            </a:endParaRPr>
          </a:p>
          <a:p>
            <a:pPr marL="518170" indent="-457200" defTabSz="914400">
              <a:lnSpc>
                <a:spcPct val="90000"/>
              </a:lnSpc>
              <a:spcBef>
                <a:spcPts val="600"/>
              </a:spcBef>
              <a:spcAft>
                <a:spcPts val="600"/>
              </a:spcAft>
              <a:buFont typeface="Wingdings" panose="05000000000000000000" pitchFamily="2" charset="2"/>
              <a:buChar char="§"/>
            </a:pPr>
            <a:r>
              <a:rPr lang="en-US" sz="3500" b="1" dirty="0">
                <a:solidFill>
                  <a:srgbClr val="222222"/>
                </a:solidFill>
              </a:rPr>
              <a:t>Problem: Tobacco dependence</a:t>
            </a:r>
          </a:p>
          <a:p>
            <a:pPr marL="457200" lvl="1" indent="0" defTabSz="914400">
              <a:lnSpc>
                <a:spcPct val="90000"/>
              </a:lnSpc>
              <a:spcBef>
                <a:spcPts val="600"/>
              </a:spcBef>
              <a:spcAft>
                <a:spcPts val="600"/>
              </a:spcAft>
              <a:buNone/>
            </a:pPr>
            <a:r>
              <a:rPr lang="en-US" sz="3233" i="1" dirty="0">
                <a:solidFill>
                  <a:srgbClr val="222222"/>
                </a:solidFill>
              </a:rPr>
              <a:t>	Team solution</a:t>
            </a:r>
            <a:r>
              <a:rPr lang="en-US" sz="3233" dirty="0">
                <a:solidFill>
                  <a:srgbClr val="222222"/>
                </a:solidFill>
              </a:rPr>
              <a:t>:</a:t>
            </a:r>
          </a:p>
          <a:p>
            <a:pPr marL="914400" lvl="1" indent="-457200" defTabSz="914400">
              <a:lnSpc>
                <a:spcPct val="90000"/>
              </a:lnSpc>
              <a:spcBef>
                <a:spcPts val="600"/>
              </a:spcBef>
              <a:spcAft>
                <a:spcPts val="600"/>
              </a:spcAft>
              <a:buFont typeface="Wingdings" panose="05000000000000000000" pitchFamily="2" charset="2"/>
              <a:buChar char="§"/>
            </a:pPr>
            <a:r>
              <a:rPr lang="en-US" sz="3200" dirty="0">
                <a:solidFill>
                  <a:srgbClr val="222222"/>
                </a:solidFill>
              </a:rPr>
              <a:t>Patient declined varenicline (Chantix</a:t>
            </a:r>
            <a:r>
              <a:rPr lang="en-US" sz="3200" baseline="30000" dirty="0">
                <a:solidFill>
                  <a:srgbClr val="222222"/>
                </a:solidFill>
              </a:rPr>
              <a:t>®</a:t>
            </a:r>
            <a:r>
              <a:rPr lang="en-US" sz="3200" dirty="0">
                <a:solidFill>
                  <a:srgbClr val="222222"/>
                </a:solidFill>
              </a:rPr>
              <a:t>)</a:t>
            </a:r>
          </a:p>
          <a:p>
            <a:pPr marL="914400" lvl="1" indent="-457200" defTabSz="914400">
              <a:lnSpc>
                <a:spcPct val="90000"/>
              </a:lnSpc>
              <a:spcBef>
                <a:spcPts val="600"/>
              </a:spcBef>
              <a:spcAft>
                <a:spcPts val="600"/>
              </a:spcAft>
              <a:buFont typeface="Wingdings" panose="05000000000000000000" pitchFamily="2" charset="2"/>
              <a:buChar char="§"/>
            </a:pPr>
            <a:r>
              <a:rPr lang="en-US" sz="3200" dirty="0">
                <a:solidFill>
                  <a:srgbClr val="222222"/>
                </a:solidFill>
              </a:rPr>
              <a:t>Prescribed a nicotine patch</a:t>
            </a:r>
          </a:p>
          <a:p>
            <a:pPr marL="457200" lvl="1" indent="0" defTabSz="914400">
              <a:lnSpc>
                <a:spcPct val="90000"/>
              </a:lnSpc>
              <a:spcBef>
                <a:spcPts val="600"/>
              </a:spcBef>
              <a:spcAft>
                <a:spcPts val="600"/>
              </a:spcAft>
              <a:buClrTx/>
              <a:buNone/>
            </a:pPr>
            <a:endParaRPr lang="en-US" sz="3200" i="1" dirty="0">
              <a:solidFill>
                <a:prstClr val="black"/>
              </a:solidFill>
              <a:latin typeface="Calibri" panose="020F0502020204030204"/>
              <a:cs typeface="+mn-cs"/>
            </a:endParaRPr>
          </a:p>
          <a:p>
            <a:pPr marL="457200" lvl="1" indent="0" defTabSz="914400">
              <a:lnSpc>
                <a:spcPct val="90000"/>
              </a:lnSpc>
              <a:spcBef>
                <a:spcPts val="600"/>
              </a:spcBef>
              <a:spcAft>
                <a:spcPts val="600"/>
              </a:spcAft>
              <a:buClrTx/>
              <a:buNone/>
            </a:pPr>
            <a:endParaRPr lang="en-US" sz="3200" dirty="0">
              <a:solidFill>
                <a:prstClr val="black"/>
              </a:solidFill>
              <a:latin typeface="Calibri" panose="020F0502020204030204"/>
              <a:cs typeface="+mn-cs"/>
            </a:endParaRPr>
          </a:p>
          <a:p>
            <a:pPr marL="228600" lvl="0" indent="-228600" defTabSz="914400">
              <a:lnSpc>
                <a:spcPct val="90000"/>
              </a:lnSpc>
              <a:spcBef>
                <a:spcPts val="1000"/>
              </a:spcBef>
              <a:buClrTx/>
              <a:buFont typeface="Arial" panose="020B0604020202020204" pitchFamily="34" charset="0"/>
              <a:buChar char="•"/>
            </a:pPr>
            <a:endParaRPr lang="en-US" sz="3000" dirty="0">
              <a:solidFill>
                <a:prstClr val="black"/>
              </a:solidFill>
              <a:latin typeface="Calibri" panose="020F0502020204030204"/>
              <a:cs typeface="+mn-cs"/>
            </a:endParaRPr>
          </a:p>
        </p:txBody>
      </p:sp>
      <p:sp>
        <p:nvSpPr>
          <p:cNvPr id="4" name="Slide Number Placeholder 3">
            <a:extLst>
              <a:ext uri="{FF2B5EF4-FFF2-40B4-BE49-F238E27FC236}">
                <a16:creationId xmlns:a16="http://schemas.microsoft.com/office/drawing/2014/main" id="{449B7136-D807-4C94-871B-052BD98B98FD}"/>
              </a:ext>
            </a:extLst>
          </p:cNvPr>
          <p:cNvSpPr>
            <a:spLocks noGrp="1"/>
          </p:cNvSpPr>
          <p:nvPr>
            <p:ph type="sldNum" sz="quarter" idx="12"/>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2400" b="0" i="0" u="none" strike="noStrike" kern="1200" cap="none" spc="0" normalizeH="0" baseline="0" noProof="0">
                <a:ln>
                  <a:noFill/>
                </a:ln>
                <a:solidFill>
                  <a:srgbClr val="FFFFFF"/>
                </a:solidFill>
                <a:effectLst/>
                <a:uLnTx/>
                <a:uFillTx/>
                <a:latin typeface="Arial"/>
                <a:ea typeface="+mn-ea"/>
                <a:cs typeface="+mn-cs"/>
              </a:rPr>
              <a:pPr marL="0" marR="0" lvl="0" indent="0" algn="ctr" defTabSz="1219170" rtl="0" eaLnBrk="1" fontAlgn="auto" latinLnBrk="0" hangingPunct="1">
                <a:lnSpc>
                  <a:spcPct val="100000"/>
                </a:lnSpc>
                <a:spcBef>
                  <a:spcPts val="0"/>
                </a:spcBef>
                <a:spcAft>
                  <a:spcPts val="0"/>
                </a:spcAft>
                <a:buClrTx/>
                <a:buSzTx/>
                <a:buFontTx/>
                <a:buNone/>
                <a:tabLst/>
                <a:defRPr/>
              </a:pPr>
              <a:t>42</a:t>
            </a:fld>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0980777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F0F80-0C45-4EE9-A442-DCA82507225E}"/>
              </a:ext>
            </a:extLst>
          </p:cNvPr>
          <p:cNvSpPr>
            <a:spLocks noGrp="1"/>
          </p:cNvSpPr>
          <p:nvPr>
            <p:ph type="title"/>
          </p:nvPr>
        </p:nvSpPr>
        <p:spPr/>
        <p:txBody>
          <a:bodyPr/>
          <a:lstStyle/>
          <a:p>
            <a:pPr algn="ctr"/>
            <a:r>
              <a:rPr lang="en-US" sz="4267" dirty="0"/>
              <a:t>Team-Based Plan of Care</a:t>
            </a:r>
          </a:p>
        </p:txBody>
      </p:sp>
      <p:sp>
        <p:nvSpPr>
          <p:cNvPr id="3" name="Content Placeholder 2">
            <a:extLst>
              <a:ext uri="{FF2B5EF4-FFF2-40B4-BE49-F238E27FC236}">
                <a16:creationId xmlns:a16="http://schemas.microsoft.com/office/drawing/2014/main" id="{26289521-F18F-471C-BEEA-80C13AA2F934}"/>
              </a:ext>
            </a:extLst>
          </p:cNvPr>
          <p:cNvSpPr>
            <a:spLocks noGrp="1"/>
          </p:cNvSpPr>
          <p:nvPr>
            <p:ph idx="1"/>
          </p:nvPr>
        </p:nvSpPr>
        <p:spPr>
          <a:xfrm>
            <a:off x="552288" y="1417639"/>
            <a:ext cx="11087425" cy="4633839"/>
          </a:xfrm>
        </p:spPr>
        <p:txBody>
          <a:bodyPr>
            <a:normAutofit/>
          </a:bodyPr>
          <a:lstStyle/>
          <a:p>
            <a:pPr lvl="0">
              <a:buClr>
                <a:srgbClr val="D6201A"/>
              </a:buClr>
            </a:pPr>
            <a:r>
              <a:rPr lang="en-US" b="1" dirty="0">
                <a:solidFill>
                  <a:srgbClr val="222222"/>
                </a:solidFill>
              </a:rPr>
              <a:t>Problem</a:t>
            </a:r>
            <a:r>
              <a:rPr lang="en-US" dirty="0">
                <a:solidFill>
                  <a:srgbClr val="222222"/>
                </a:solidFill>
              </a:rPr>
              <a:t>: </a:t>
            </a:r>
            <a:r>
              <a:rPr lang="en-US" b="1" dirty="0">
                <a:solidFill>
                  <a:srgbClr val="222222"/>
                </a:solidFill>
              </a:rPr>
              <a:t>Intimate Partner Violence</a:t>
            </a:r>
          </a:p>
          <a:p>
            <a:pPr marL="152396" indent="0">
              <a:buClr>
                <a:srgbClr val="D6201A"/>
              </a:buClr>
              <a:buNone/>
            </a:pPr>
            <a:r>
              <a:rPr lang="en-US" i="1" dirty="0">
                <a:solidFill>
                  <a:srgbClr val="222222"/>
                </a:solidFill>
              </a:rPr>
              <a:t>   Team solution:</a:t>
            </a:r>
          </a:p>
          <a:p>
            <a:pPr lvl="1">
              <a:buClr>
                <a:srgbClr val="D6201A"/>
              </a:buClr>
            </a:pPr>
            <a:r>
              <a:rPr lang="en-US" sz="3200" dirty="0">
                <a:solidFill>
                  <a:srgbClr val="222222"/>
                </a:solidFill>
              </a:rPr>
              <a:t>Referred to Houston Area Women’s Center (HAWC)</a:t>
            </a:r>
          </a:p>
          <a:p>
            <a:pPr lvl="2">
              <a:buClr>
                <a:srgbClr val="D6201A"/>
              </a:buClr>
            </a:pPr>
            <a:r>
              <a:rPr lang="en-US" sz="3200" dirty="0">
                <a:solidFill>
                  <a:srgbClr val="222222"/>
                </a:solidFill>
              </a:rPr>
              <a:t>Safe, Anonymous, and Secure Chat.</a:t>
            </a:r>
          </a:p>
          <a:p>
            <a:pPr lvl="2">
              <a:buClr>
                <a:srgbClr val="D6201A"/>
              </a:buClr>
            </a:pPr>
            <a:r>
              <a:rPr lang="en-US" sz="3200" dirty="0">
                <a:hlinkClick r:id="rId2">
                  <a:extLst>
                    <a:ext uri="{A12FA001-AC4F-418D-AE19-62706E023703}">
                      <ahyp:hlinkClr xmlns:ahyp="http://schemas.microsoft.com/office/drawing/2018/hyperlinkcolor" val="tx"/>
                    </a:ext>
                  </a:extLst>
                </a:hlinkClick>
              </a:rPr>
              <a:t>https://hawc.org/</a:t>
            </a:r>
            <a:endParaRPr lang="en-US" sz="3200" dirty="0"/>
          </a:p>
          <a:p>
            <a:pPr lvl="2"/>
            <a:r>
              <a:rPr lang="en-US" sz="3200" dirty="0"/>
              <a:t>713-528-2121 (24/7 Hotline)</a:t>
            </a:r>
          </a:p>
          <a:p>
            <a:pPr lvl="1"/>
            <a:r>
              <a:rPr lang="en-US" sz="3200" dirty="0"/>
              <a:t>Referred to National Domestic Violence Hotline:                     1-800-799-7233</a:t>
            </a:r>
          </a:p>
        </p:txBody>
      </p:sp>
      <p:sp>
        <p:nvSpPr>
          <p:cNvPr id="4" name="Slide Number Placeholder 3">
            <a:extLst>
              <a:ext uri="{FF2B5EF4-FFF2-40B4-BE49-F238E27FC236}">
                <a16:creationId xmlns:a16="http://schemas.microsoft.com/office/drawing/2014/main" id="{DDDC9D73-BBA3-4C85-BB49-C063C1482FFD}"/>
              </a:ext>
            </a:extLst>
          </p:cNvPr>
          <p:cNvSpPr>
            <a:spLocks noGrp="1"/>
          </p:cNvSpPr>
          <p:nvPr>
            <p:ph type="sldNum" sz="quarter" idx="12"/>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2400" b="0" i="0" u="none" strike="noStrike" kern="1200" cap="none" spc="0" normalizeH="0" baseline="0" noProof="0">
                <a:ln>
                  <a:noFill/>
                </a:ln>
                <a:solidFill>
                  <a:srgbClr val="FFFFFF"/>
                </a:solidFill>
                <a:effectLst/>
                <a:uLnTx/>
                <a:uFillTx/>
                <a:latin typeface="Arial"/>
                <a:ea typeface="+mn-ea"/>
                <a:cs typeface="+mn-cs"/>
              </a:rPr>
              <a:pPr marL="0" marR="0" lvl="0" indent="0" algn="ctr" defTabSz="1219170" rtl="0" eaLnBrk="1" fontAlgn="auto" latinLnBrk="0" hangingPunct="1">
                <a:lnSpc>
                  <a:spcPct val="100000"/>
                </a:lnSpc>
                <a:spcBef>
                  <a:spcPts val="0"/>
                </a:spcBef>
                <a:spcAft>
                  <a:spcPts val="0"/>
                </a:spcAft>
                <a:buClrTx/>
                <a:buSzTx/>
                <a:buFontTx/>
                <a:buNone/>
                <a:tabLst/>
                <a:defRPr/>
              </a:pPr>
              <a:t>43</a:t>
            </a:fld>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722307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889F6-AE18-4A92-87D0-76492DB18A7A}"/>
              </a:ext>
            </a:extLst>
          </p:cNvPr>
          <p:cNvSpPr>
            <a:spLocks noGrp="1"/>
          </p:cNvSpPr>
          <p:nvPr>
            <p:ph type="title"/>
          </p:nvPr>
        </p:nvSpPr>
        <p:spPr>
          <a:xfrm>
            <a:off x="552287" y="0"/>
            <a:ext cx="11087425" cy="804861"/>
          </a:xfrm>
        </p:spPr>
        <p:txBody>
          <a:bodyPr/>
          <a:lstStyle/>
          <a:p>
            <a:pPr algn="ctr"/>
            <a:r>
              <a:rPr lang="en-US" sz="4267" dirty="0"/>
              <a:t>Patient Course</a:t>
            </a:r>
          </a:p>
        </p:txBody>
      </p:sp>
      <p:sp>
        <p:nvSpPr>
          <p:cNvPr id="3" name="Content Placeholder 2">
            <a:extLst>
              <a:ext uri="{FF2B5EF4-FFF2-40B4-BE49-F238E27FC236}">
                <a16:creationId xmlns:a16="http://schemas.microsoft.com/office/drawing/2014/main" id="{5C230682-D518-4B8D-B22C-F25179C67F4F}"/>
              </a:ext>
            </a:extLst>
          </p:cNvPr>
          <p:cNvSpPr>
            <a:spLocks noGrp="1"/>
          </p:cNvSpPr>
          <p:nvPr>
            <p:ph idx="1"/>
          </p:nvPr>
        </p:nvSpPr>
        <p:spPr>
          <a:xfrm>
            <a:off x="654052" y="1033963"/>
            <a:ext cx="11087425" cy="5287961"/>
          </a:xfrm>
        </p:spPr>
        <p:txBody>
          <a:bodyPr>
            <a:normAutofit fontScale="40000" lnSpcReduction="20000"/>
          </a:bodyPr>
          <a:lstStyle/>
          <a:p>
            <a:pPr marL="857250" indent="-857250" defTabSz="914400">
              <a:lnSpc>
                <a:spcPct val="90000"/>
              </a:lnSpc>
              <a:spcBef>
                <a:spcPts val="1000"/>
              </a:spcBef>
            </a:pPr>
            <a:r>
              <a:rPr lang="en-US" sz="6400" b="1" dirty="0">
                <a:solidFill>
                  <a:prstClr val="black"/>
                </a:solidFill>
                <a:cs typeface="+mn-cs"/>
              </a:rPr>
              <a:t>IPV</a:t>
            </a:r>
          </a:p>
          <a:p>
            <a:pPr marL="1253480" lvl="1" indent="-857250" defTabSz="914400">
              <a:lnSpc>
                <a:spcPct val="120000"/>
              </a:lnSpc>
              <a:spcBef>
                <a:spcPts val="1000"/>
              </a:spcBef>
            </a:pPr>
            <a:r>
              <a:rPr lang="en-US" sz="6400" dirty="0">
                <a:solidFill>
                  <a:prstClr val="black"/>
                </a:solidFill>
                <a:cs typeface="+mn-cs"/>
              </a:rPr>
              <a:t>Patient no longer lives with her abusive boyfriend, but they remain a couple. Her IPV screen continues to indicate physical, emotional, and verbal abuse, but the patient states “I will be okay.” Patient declines any further resources for IPV/Domestic violence.</a:t>
            </a:r>
          </a:p>
          <a:p>
            <a:pPr marL="396230" lvl="1" indent="0" defTabSz="914400">
              <a:lnSpc>
                <a:spcPct val="120000"/>
              </a:lnSpc>
              <a:spcBef>
                <a:spcPts val="1000"/>
              </a:spcBef>
              <a:buNone/>
            </a:pPr>
            <a:endParaRPr lang="en-US" sz="6400" dirty="0">
              <a:solidFill>
                <a:prstClr val="black"/>
              </a:solidFill>
              <a:cs typeface="+mn-cs"/>
            </a:endParaRPr>
          </a:p>
          <a:p>
            <a:pPr marL="857250" indent="-857250" defTabSz="914400">
              <a:lnSpc>
                <a:spcPct val="90000"/>
              </a:lnSpc>
              <a:spcBef>
                <a:spcPts val="1000"/>
              </a:spcBef>
            </a:pPr>
            <a:r>
              <a:rPr lang="en-US" sz="6400" b="1" dirty="0">
                <a:solidFill>
                  <a:prstClr val="black"/>
                </a:solidFill>
                <a:cs typeface="+mn-cs"/>
              </a:rPr>
              <a:t>HIV</a:t>
            </a:r>
          </a:p>
          <a:p>
            <a:pPr marL="1253480" lvl="1" indent="-857250" defTabSz="914400">
              <a:lnSpc>
                <a:spcPct val="120000"/>
              </a:lnSpc>
              <a:spcBef>
                <a:spcPts val="1000"/>
              </a:spcBef>
            </a:pPr>
            <a:r>
              <a:rPr lang="en-US" sz="6400" dirty="0">
                <a:solidFill>
                  <a:prstClr val="black"/>
                </a:solidFill>
                <a:cs typeface="+mn-cs"/>
              </a:rPr>
              <a:t>Current regimen</a:t>
            </a:r>
            <a:r>
              <a:rPr lang="en-US" sz="6400" dirty="0"/>
              <a:t>: Continued single pill regimen</a:t>
            </a:r>
            <a:endParaRPr lang="en-US" sz="6400" baseline="30000" dirty="0"/>
          </a:p>
          <a:p>
            <a:pPr marL="1253480" lvl="1" indent="-857250" defTabSz="914400">
              <a:lnSpc>
                <a:spcPct val="120000"/>
              </a:lnSpc>
              <a:spcBef>
                <a:spcPts val="1000"/>
              </a:spcBef>
            </a:pPr>
            <a:r>
              <a:rPr lang="en-US" sz="6500" dirty="0">
                <a:solidFill>
                  <a:prstClr val="black"/>
                </a:solidFill>
                <a:cs typeface="+mn-cs"/>
              </a:rPr>
              <a:t>Viral load: not detected</a:t>
            </a:r>
          </a:p>
          <a:p>
            <a:pPr marL="1253480" lvl="1" indent="-857250" defTabSz="914400">
              <a:lnSpc>
                <a:spcPct val="120000"/>
              </a:lnSpc>
              <a:spcBef>
                <a:spcPts val="1000"/>
              </a:spcBef>
            </a:pPr>
            <a:r>
              <a:rPr lang="en-US" sz="6400" dirty="0">
                <a:solidFill>
                  <a:prstClr val="black"/>
                </a:solidFill>
                <a:cs typeface="+mn-cs"/>
              </a:rPr>
              <a:t>Patient keeps at least 95% of follow-up visits</a:t>
            </a:r>
          </a:p>
          <a:p>
            <a:pPr marL="396230" lvl="1" indent="0" defTabSz="914400">
              <a:lnSpc>
                <a:spcPct val="90000"/>
              </a:lnSpc>
              <a:spcBef>
                <a:spcPts val="1000"/>
              </a:spcBef>
              <a:buClrTx/>
              <a:buNone/>
            </a:pPr>
            <a:endParaRPr lang="en-US" sz="5600" dirty="0">
              <a:solidFill>
                <a:srgbClr val="222222"/>
              </a:solidFill>
            </a:endParaRPr>
          </a:p>
          <a:p>
            <a:pPr marL="228600" lvl="0" indent="-228600" defTabSz="914400">
              <a:lnSpc>
                <a:spcPct val="90000"/>
              </a:lnSpc>
              <a:spcBef>
                <a:spcPts val="1000"/>
              </a:spcBef>
              <a:buClrTx/>
              <a:buFont typeface="Arial" panose="020B0604020202020204" pitchFamily="34" charset="0"/>
              <a:buChar char="•"/>
            </a:pPr>
            <a:endParaRPr lang="en-US" sz="5600" dirty="0">
              <a:solidFill>
                <a:prstClr val="black"/>
              </a:solidFill>
              <a:latin typeface="Calibri" panose="020F0502020204030204"/>
              <a:cs typeface="+mn-cs"/>
            </a:endParaRPr>
          </a:p>
          <a:p>
            <a:pPr marL="228600" lvl="0" indent="-228600" defTabSz="914400">
              <a:lnSpc>
                <a:spcPct val="90000"/>
              </a:lnSpc>
              <a:spcBef>
                <a:spcPts val="1000"/>
              </a:spcBef>
              <a:buClrTx/>
              <a:buFont typeface="Arial" panose="020B0604020202020204" pitchFamily="34" charset="0"/>
              <a:buChar char="•"/>
            </a:pPr>
            <a:endParaRPr lang="en-US" sz="3000" dirty="0">
              <a:solidFill>
                <a:prstClr val="black"/>
              </a:solidFill>
              <a:latin typeface="Calibri" panose="020F0502020204030204"/>
              <a:cs typeface="+mn-cs"/>
            </a:endParaRPr>
          </a:p>
        </p:txBody>
      </p:sp>
      <p:sp>
        <p:nvSpPr>
          <p:cNvPr id="4" name="Slide Number Placeholder 3">
            <a:extLst>
              <a:ext uri="{FF2B5EF4-FFF2-40B4-BE49-F238E27FC236}">
                <a16:creationId xmlns:a16="http://schemas.microsoft.com/office/drawing/2014/main" id="{449B7136-D807-4C94-871B-052BD98B98FD}"/>
              </a:ext>
            </a:extLst>
          </p:cNvPr>
          <p:cNvSpPr>
            <a:spLocks noGrp="1"/>
          </p:cNvSpPr>
          <p:nvPr>
            <p:ph type="sldNum" sz="quarter" idx="12"/>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2400" b="0" i="0" u="none" strike="noStrike" kern="1200" cap="none" spc="0" normalizeH="0" baseline="0" noProof="0">
                <a:ln>
                  <a:noFill/>
                </a:ln>
                <a:solidFill>
                  <a:srgbClr val="FFFFFF"/>
                </a:solidFill>
                <a:effectLst/>
                <a:uLnTx/>
                <a:uFillTx/>
                <a:latin typeface="Arial"/>
                <a:ea typeface="+mn-ea"/>
                <a:cs typeface="+mn-cs"/>
              </a:rPr>
              <a:pPr marL="0" marR="0" lvl="0" indent="0" algn="ctr" defTabSz="1219170" rtl="0" eaLnBrk="1" fontAlgn="auto" latinLnBrk="0" hangingPunct="1">
                <a:lnSpc>
                  <a:spcPct val="100000"/>
                </a:lnSpc>
                <a:spcBef>
                  <a:spcPts val="0"/>
                </a:spcBef>
                <a:spcAft>
                  <a:spcPts val="0"/>
                </a:spcAft>
                <a:buClrTx/>
                <a:buSzTx/>
                <a:buFontTx/>
                <a:buNone/>
                <a:tabLst/>
                <a:defRPr/>
              </a:pPr>
              <a:t>44</a:t>
            </a:fld>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7450406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889F6-AE18-4A92-87D0-76492DB18A7A}"/>
              </a:ext>
            </a:extLst>
          </p:cNvPr>
          <p:cNvSpPr>
            <a:spLocks noGrp="1"/>
          </p:cNvSpPr>
          <p:nvPr>
            <p:ph type="title"/>
          </p:nvPr>
        </p:nvSpPr>
        <p:spPr>
          <a:xfrm>
            <a:off x="552287" y="155877"/>
            <a:ext cx="11087425" cy="1143000"/>
          </a:xfrm>
        </p:spPr>
        <p:txBody>
          <a:bodyPr/>
          <a:lstStyle/>
          <a:p>
            <a:pPr algn="ctr"/>
            <a:r>
              <a:rPr lang="en-US" sz="4267" dirty="0"/>
              <a:t>Patient Course</a:t>
            </a:r>
          </a:p>
        </p:txBody>
      </p:sp>
      <p:sp>
        <p:nvSpPr>
          <p:cNvPr id="3" name="Content Placeholder 2">
            <a:extLst>
              <a:ext uri="{FF2B5EF4-FFF2-40B4-BE49-F238E27FC236}">
                <a16:creationId xmlns:a16="http://schemas.microsoft.com/office/drawing/2014/main" id="{5C230682-D518-4B8D-B22C-F25179C67F4F}"/>
              </a:ext>
            </a:extLst>
          </p:cNvPr>
          <p:cNvSpPr>
            <a:spLocks noGrp="1"/>
          </p:cNvSpPr>
          <p:nvPr>
            <p:ph idx="1"/>
          </p:nvPr>
        </p:nvSpPr>
        <p:spPr>
          <a:xfrm>
            <a:off x="609599" y="909638"/>
            <a:ext cx="11497638" cy="5287961"/>
          </a:xfrm>
        </p:spPr>
        <p:txBody>
          <a:bodyPr>
            <a:normAutofit fontScale="47500" lnSpcReduction="20000"/>
          </a:bodyPr>
          <a:lstStyle/>
          <a:p>
            <a:pPr marL="396230" lvl="1" indent="0" defTabSz="914400">
              <a:lnSpc>
                <a:spcPct val="90000"/>
              </a:lnSpc>
              <a:spcBef>
                <a:spcPts val="1000"/>
              </a:spcBef>
              <a:buClrTx/>
              <a:buNone/>
            </a:pPr>
            <a:endParaRPr lang="en-US" sz="6400" dirty="0">
              <a:solidFill>
                <a:prstClr val="black"/>
              </a:solidFill>
              <a:latin typeface="+mj-lt"/>
              <a:cs typeface="+mn-cs"/>
            </a:endParaRPr>
          </a:p>
          <a:p>
            <a:pPr marL="857250" lvl="0" indent="-857250" defTabSz="914400">
              <a:lnSpc>
                <a:spcPct val="90000"/>
              </a:lnSpc>
              <a:spcBef>
                <a:spcPts val="1000"/>
              </a:spcBef>
              <a:buFont typeface="Wingdings" panose="05000000000000000000" pitchFamily="2" charset="2"/>
              <a:buChar char="§"/>
            </a:pPr>
            <a:r>
              <a:rPr lang="en-US" sz="6400" b="1" dirty="0">
                <a:solidFill>
                  <a:prstClr val="black"/>
                </a:solidFill>
                <a:latin typeface="+mj-lt"/>
                <a:cs typeface="+mn-cs"/>
              </a:rPr>
              <a:t>Depression</a:t>
            </a:r>
          </a:p>
          <a:p>
            <a:pPr marL="1253480" lvl="1" indent="-857250" defTabSz="914400">
              <a:lnSpc>
                <a:spcPct val="120000"/>
              </a:lnSpc>
              <a:spcBef>
                <a:spcPts val="1000"/>
              </a:spcBef>
              <a:buFont typeface="Wingdings" panose="05000000000000000000" pitchFamily="2" charset="2"/>
              <a:buChar char="§"/>
            </a:pPr>
            <a:r>
              <a:rPr lang="en-US" sz="6400" dirty="0">
                <a:solidFill>
                  <a:prstClr val="black"/>
                </a:solidFill>
                <a:latin typeface="+mj-lt"/>
                <a:cs typeface="+mn-cs"/>
              </a:rPr>
              <a:t>Remains on citalopram for depression.</a:t>
            </a:r>
          </a:p>
          <a:p>
            <a:pPr marL="1253480" lvl="1" indent="-857250" defTabSz="914400">
              <a:lnSpc>
                <a:spcPct val="120000"/>
              </a:lnSpc>
              <a:spcBef>
                <a:spcPts val="1000"/>
              </a:spcBef>
              <a:buFont typeface="Wingdings" panose="05000000000000000000" pitchFamily="2" charset="2"/>
              <a:buChar char="§"/>
            </a:pPr>
            <a:r>
              <a:rPr lang="en-US" sz="6400" dirty="0">
                <a:solidFill>
                  <a:prstClr val="black"/>
                </a:solidFill>
                <a:latin typeface="+mj-lt"/>
                <a:cs typeface="+mn-cs"/>
              </a:rPr>
              <a:t>Sees regular psychotherapist at least every 3 to 6 months.</a:t>
            </a:r>
          </a:p>
          <a:p>
            <a:pPr marL="1253480" lvl="1" indent="-857250" defTabSz="914400">
              <a:lnSpc>
                <a:spcPct val="120000"/>
              </a:lnSpc>
              <a:spcBef>
                <a:spcPts val="1000"/>
              </a:spcBef>
              <a:buFont typeface="Wingdings" panose="05000000000000000000" pitchFamily="2" charset="2"/>
              <a:buChar char="§"/>
            </a:pPr>
            <a:r>
              <a:rPr lang="en-US" sz="6400" dirty="0">
                <a:solidFill>
                  <a:srgbClr val="222222"/>
                </a:solidFill>
                <a:latin typeface="+mj-lt"/>
              </a:rPr>
              <a:t>Currently denies suicidal or homicidal ideations/thoughts.</a:t>
            </a:r>
          </a:p>
          <a:p>
            <a:pPr marL="1253480" lvl="1" indent="-857250" defTabSz="914400">
              <a:lnSpc>
                <a:spcPct val="90000"/>
              </a:lnSpc>
              <a:spcBef>
                <a:spcPts val="1000"/>
              </a:spcBef>
              <a:buFont typeface="Wingdings" panose="05000000000000000000" pitchFamily="2" charset="2"/>
              <a:buChar char="§"/>
            </a:pPr>
            <a:endParaRPr lang="en-US" sz="6400" dirty="0">
              <a:solidFill>
                <a:srgbClr val="222222"/>
              </a:solidFill>
              <a:latin typeface="+mj-lt"/>
            </a:endParaRPr>
          </a:p>
          <a:p>
            <a:pPr marL="857250" indent="-857250" defTabSz="914400">
              <a:lnSpc>
                <a:spcPct val="90000"/>
              </a:lnSpc>
              <a:spcBef>
                <a:spcPts val="1000"/>
              </a:spcBef>
              <a:buFont typeface="Wingdings" panose="05000000000000000000" pitchFamily="2" charset="2"/>
              <a:buChar char="§"/>
            </a:pPr>
            <a:r>
              <a:rPr lang="en-US" sz="6400" b="1" dirty="0">
                <a:solidFill>
                  <a:srgbClr val="222222"/>
                </a:solidFill>
                <a:latin typeface="+mj-lt"/>
              </a:rPr>
              <a:t>Substance and Tobacco Abuse</a:t>
            </a:r>
          </a:p>
          <a:p>
            <a:pPr marL="1253480" lvl="1" indent="-857250" defTabSz="914400">
              <a:lnSpc>
                <a:spcPct val="90000"/>
              </a:lnSpc>
              <a:spcBef>
                <a:spcPts val="1000"/>
              </a:spcBef>
              <a:buFont typeface="Wingdings" panose="05000000000000000000" pitchFamily="2" charset="2"/>
              <a:buChar char="§"/>
            </a:pPr>
            <a:r>
              <a:rPr lang="en-US" sz="6400" dirty="0">
                <a:solidFill>
                  <a:srgbClr val="222222"/>
                </a:solidFill>
                <a:latin typeface="+mj-lt"/>
              </a:rPr>
              <a:t>Smokes marijuana and cigarettes daily.</a:t>
            </a:r>
          </a:p>
          <a:p>
            <a:pPr marL="1253480" lvl="1" indent="-857250" defTabSz="914400">
              <a:lnSpc>
                <a:spcPct val="90000"/>
              </a:lnSpc>
              <a:spcBef>
                <a:spcPts val="1000"/>
              </a:spcBef>
              <a:buFont typeface="Wingdings" panose="05000000000000000000" pitchFamily="2" charset="2"/>
              <a:buChar char="§"/>
            </a:pPr>
            <a:r>
              <a:rPr lang="en-US" sz="6400" dirty="0">
                <a:solidFill>
                  <a:srgbClr val="222222"/>
                </a:solidFill>
                <a:latin typeface="+mj-lt"/>
              </a:rPr>
              <a:t>No other drug and alcohol use for 1 year</a:t>
            </a:r>
          </a:p>
          <a:p>
            <a:pPr marL="624830" lvl="1" indent="-228600" defTabSz="914400">
              <a:lnSpc>
                <a:spcPct val="90000"/>
              </a:lnSpc>
              <a:spcBef>
                <a:spcPts val="1000"/>
              </a:spcBef>
              <a:buClrTx/>
              <a:buFont typeface="Arial" panose="020B0604020202020204" pitchFamily="34" charset="0"/>
              <a:buChar char="•"/>
            </a:pPr>
            <a:endParaRPr lang="en-US" sz="5600" dirty="0">
              <a:solidFill>
                <a:srgbClr val="222222"/>
              </a:solidFill>
            </a:endParaRPr>
          </a:p>
          <a:p>
            <a:pPr marL="228600" lvl="0" indent="-228600" defTabSz="914400">
              <a:lnSpc>
                <a:spcPct val="90000"/>
              </a:lnSpc>
              <a:spcBef>
                <a:spcPts val="1000"/>
              </a:spcBef>
              <a:buClrTx/>
              <a:buFont typeface="Arial" panose="020B0604020202020204" pitchFamily="34" charset="0"/>
              <a:buChar char="•"/>
            </a:pPr>
            <a:endParaRPr lang="en-US" sz="5600" dirty="0">
              <a:solidFill>
                <a:prstClr val="black"/>
              </a:solidFill>
              <a:latin typeface="Calibri" panose="020F0502020204030204"/>
              <a:cs typeface="+mn-cs"/>
            </a:endParaRPr>
          </a:p>
          <a:p>
            <a:pPr marL="228600" lvl="0" indent="-228600" defTabSz="914400">
              <a:lnSpc>
                <a:spcPct val="90000"/>
              </a:lnSpc>
              <a:spcBef>
                <a:spcPts val="1000"/>
              </a:spcBef>
              <a:buClrTx/>
              <a:buFont typeface="Arial" panose="020B0604020202020204" pitchFamily="34" charset="0"/>
              <a:buChar char="•"/>
            </a:pPr>
            <a:endParaRPr lang="en-US" sz="3000" dirty="0">
              <a:solidFill>
                <a:prstClr val="black"/>
              </a:solidFill>
              <a:latin typeface="Calibri" panose="020F0502020204030204"/>
              <a:cs typeface="+mn-cs"/>
            </a:endParaRPr>
          </a:p>
        </p:txBody>
      </p:sp>
      <p:sp>
        <p:nvSpPr>
          <p:cNvPr id="4" name="Slide Number Placeholder 3">
            <a:extLst>
              <a:ext uri="{FF2B5EF4-FFF2-40B4-BE49-F238E27FC236}">
                <a16:creationId xmlns:a16="http://schemas.microsoft.com/office/drawing/2014/main" id="{449B7136-D807-4C94-871B-052BD98B98FD}"/>
              </a:ext>
            </a:extLst>
          </p:cNvPr>
          <p:cNvSpPr>
            <a:spLocks noGrp="1"/>
          </p:cNvSpPr>
          <p:nvPr>
            <p:ph type="sldNum" sz="quarter" idx="12"/>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2400" b="0" i="0" u="none" strike="noStrike" kern="1200" cap="none" spc="0" normalizeH="0" baseline="0" noProof="0">
                <a:ln>
                  <a:noFill/>
                </a:ln>
                <a:solidFill>
                  <a:srgbClr val="FFFFFF"/>
                </a:solidFill>
                <a:effectLst/>
                <a:uLnTx/>
                <a:uFillTx/>
                <a:latin typeface="Arial"/>
                <a:ea typeface="+mn-ea"/>
                <a:cs typeface="+mn-cs"/>
              </a:rPr>
              <a:pPr marL="0" marR="0" lvl="0" indent="0" algn="ctr" defTabSz="1219170" rtl="0" eaLnBrk="1" fontAlgn="auto" latinLnBrk="0" hangingPunct="1">
                <a:lnSpc>
                  <a:spcPct val="100000"/>
                </a:lnSpc>
                <a:spcBef>
                  <a:spcPts val="0"/>
                </a:spcBef>
                <a:spcAft>
                  <a:spcPts val="0"/>
                </a:spcAft>
                <a:buClrTx/>
                <a:buSzTx/>
                <a:buFontTx/>
                <a:buNone/>
                <a:tabLst/>
                <a:defRPr/>
              </a:pPr>
              <a:t>45</a:t>
            </a:fld>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8493630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889F6-AE18-4A92-87D0-76492DB18A7A}"/>
              </a:ext>
            </a:extLst>
          </p:cNvPr>
          <p:cNvSpPr>
            <a:spLocks noGrp="1"/>
          </p:cNvSpPr>
          <p:nvPr>
            <p:ph type="title"/>
          </p:nvPr>
        </p:nvSpPr>
        <p:spPr/>
        <p:txBody>
          <a:bodyPr/>
          <a:lstStyle/>
          <a:p>
            <a:pPr algn="ctr"/>
            <a:r>
              <a:rPr lang="en-US" sz="4267" dirty="0"/>
              <a:t>Take-Home Points</a:t>
            </a:r>
          </a:p>
        </p:txBody>
      </p:sp>
      <p:sp>
        <p:nvSpPr>
          <p:cNvPr id="3" name="Content Placeholder 2">
            <a:extLst>
              <a:ext uri="{FF2B5EF4-FFF2-40B4-BE49-F238E27FC236}">
                <a16:creationId xmlns:a16="http://schemas.microsoft.com/office/drawing/2014/main" id="{5C230682-D518-4B8D-B22C-F25179C67F4F}"/>
              </a:ext>
            </a:extLst>
          </p:cNvPr>
          <p:cNvSpPr>
            <a:spLocks noGrp="1"/>
          </p:cNvSpPr>
          <p:nvPr>
            <p:ph idx="1"/>
          </p:nvPr>
        </p:nvSpPr>
        <p:spPr>
          <a:xfrm>
            <a:off x="114300" y="1477885"/>
            <a:ext cx="11992937" cy="4781549"/>
          </a:xfrm>
        </p:spPr>
        <p:txBody>
          <a:bodyPr>
            <a:normAutofit/>
          </a:bodyPr>
          <a:lstStyle/>
          <a:p>
            <a:pPr marL="457200" lvl="0" indent="-457200" defTabSz="914400">
              <a:lnSpc>
                <a:spcPct val="90000"/>
              </a:lnSpc>
              <a:spcBef>
                <a:spcPts val="1000"/>
              </a:spcBef>
              <a:buFont typeface="Wingdings" panose="05000000000000000000" pitchFamily="2" charset="2"/>
              <a:buChar char="§"/>
            </a:pPr>
            <a:r>
              <a:rPr lang="en-US" sz="2800" dirty="0">
                <a:solidFill>
                  <a:prstClr val="black"/>
                </a:solidFill>
                <a:cs typeface="+mn-cs"/>
              </a:rPr>
              <a:t>Patients of any age, gender, sexual orientation can experience intimate partner violence.</a:t>
            </a:r>
          </a:p>
          <a:p>
            <a:pPr marL="457200" lvl="0" indent="-457200" defTabSz="914400">
              <a:lnSpc>
                <a:spcPct val="90000"/>
              </a:lnSpc>
              <a:spcBef>
                <a:spcPts val="1000"/>
              </a:spcBef>
              <a:buFont typeface="Wingdings" panose="05000000000000000000" pitchFamily="2" charset="2"/>
              <a:buChar char="§"/>
            </a:pPr>
            <a:r>
              <a:rPr lang="en-US" sz="2800" dirty="0">
                <a:solidFill>
                  <a:prstClr val="black"/>
                </a:solidFill>
                <a:cs typeface="+mn-cs"/>
              </a:rPr>
              <a:t>The role of health care professionals is to: </a:t>
            </a:r>
          </a:p>
          <a:p>
            <a:pPr marL="800100" lvl="1" indent="-342900" defTabSz="914400">
              <a:lnSpc>
                <a:spcPct val="90000"/>
              </a:lnSpc>
              <a:spcBef>
                <a:spcPts val="500"/>
              </a:spcBef>
              <a:buFont typeface="Wingdings" panose="05000000000000000000" pitchFamily="2" charset="2"/>
              <a:buChar char="§"/>
            </a:pPr>
            <a:r>
              <a:rPr lang="en-US" sz="2800" dirty="0">
                <a:solidFill>
                  <a:prstClr val="black"/>
                </a:solidFill>
                <a:cs typeface="+mn-cs"/>
              </a:rPr>
              <a:t>Screen all patients for IPV</a:t>
            </a:r>
          </a:p>
          <a:p>
            <a:pPr marL="800100" lvl="1" indent="-342900" defTabSz="914400">
              <a:lnSpc>
                <a:spcPct val="90000"/>
              </a:lnSpc>
              <a:spcBef>
                <a:spcPts val="500"/>
              </a:spcBef>
              <a:buFont typeface="Wingdings" panose="05000000000000000000" pitchFamily="2" charset="2"/>
              <a:buChar char="§"/>
            </a:pPr>
            <a:r>
              <a:rPr lang="en-US" sz="2800" dirty="0">
                <a:solidFill>
                  <a:prstClr val="black"/>
                </a:solidFill>
                <a:cs typeface="+mn-cs"/>
              </a:rPr>
              <a:t>Listen non-judgmentally</a:t>
            </a:r>
          </a:p>
          <a:p>
            <a:pPr marL="800100" lvl="1" indent="-342900" defTabSz="914400">
              <a:lnSpc>
                <a:spcPct val="90000"/>
              </a:lnSpc>
              <a:spcBef>
                <a:spcPts val="500"/>
              </a:spcBef>
              <a:buFont typeface="Wingdings" panose="05000000000000000000" pitchFamily="2" charset="2"/>
              <a:buChar char="§"/>
            </a:pPr>
            <a:r>
              <a:rPr lang="en-US" sz="2800" dirty="0">
                <a:solidFill>
                  <a:prstClr val="black"/>
                </a:solidFill>
                <a:cs typeface="+mn-cs"/>
              </a:rPr>
              <a:t>Encourage patients to seek assistance from counselors and law enforcement, and to develop a safety plan.</a:t>
            </a:r>
          </a:p>
          <a:p>
            <a:pPr marL="800100" lvl="1" indent="-342900" defTabSz="914400">
              <a:lnSpc>
                <a:spcPct val="90000"/>
              </a:lnSpc>
              <a:spcBef>
                <a:spcPts val="500"/>
              </a:spcBef>
              <a:buFont typeface="Wingdings" panose="05000000000000000000" pitchFamily="2" charset="2"/>
              <a:buChar char="§"/>
            </a:pPr>
            <a:r>
              <a:rPr lang="en-US" sz="2800" dirty="0">
                <a:solidFill>
                  <a:prstClr val="black"/>
                </a:solidFill>
                <a:cs typeface="+mn-cs"/>
              </a:rPr>
              <a:t>Provide resources for patients</a:t>
            </a:r>
          </a:p>
          <a:p>
            <a:pPr marL="800100" lvl="1" indent="-342900" defTabSz="914400">
              <a:lnSpc>
                <a:spcPct val="90000"/>
              </a:lnSpc>
              <a:spcBef>
                <a:spcPts val="500"/>
              </a:spcBef>
              <a:buFont typeface="Wingdings" panose="05000000000000000000" pitchFamily="2" charset="2"/>
              <a:buChar char="§"/>
            </a:pPr>
            <a:r>
              <a:rPr lang="en-US" sz="2800" dirty="0">
                <a:solidFill>
                  <a:prstClr val="black"/>
                </a:solidFill>
                <a:cs typeface="+mn-cs"/>
              </a:rPr>
              <a:t>Report evidence of abuse to appropriate law enforcement authorities.</a:t>
            </a:r>
          </a:p>
          <a:p>
            <a:pPr marL="800100" lvl="1" indent="-342900" defTabSz="914400">
              <a:lnSpc>
                <a:spcPct val="90000"/>
              </a:lnSpc>
              <a:spcBef>
                <a:spcPts val="500"/>
              </a:spcBef>
              <a:buFont typeface="Wingdings" panose="05000000000000000000" pitchFamily="2" charset="2"/>
              <a:buChar char="§"/>
            </a:pPr>
            <a:r>
              <a:rPr lang="en-US" sz="2800" dirty="0">
                <a:solidFill>
                  <a:prstClr val="black"/>
                </a:solidFill>
                <a:cs typeface="+mn-cs"/>
              </a:rPr>
              <a:t>Document, document, document!</a:t>
            </a:r>
          </a:p>
          <a:p>
            <a:pPr marL="228600" lvl="0" indent="-228600" defTabSz="914400">
              <a:lnSpc>
                <a:spcPct val="90000"/>
              </a:lnSpc>
              <a:spcBef>
                <a:spcPts val="1000"/>
              </a:spcBef>
              <a:buClrTx/>
              <a:buFont typeface="Arial" panose="020B0604020202020204" pitchFamily="34" charset="0"/>
              <a:buChar char="•"/>
            </a:pPr>
            <a:endParaRPr lang="en-US" sz="3000" dirty="0">
              <a:solidFill>
                <a:prstClr val="black"/>
              </a:solidFill>
              <a:latin typeface="Calibri" panose="020F0502020204030204"/>
              <a:cs typeface="+mn-cs"/>
            </a:endParaRPr>
          </a:p>
        </p:txBody>
      </p:sp>
      <p:sp>
        <p:nvSpPr>
          <p:cNvPr id="4" name="Slide Number Placeholder 3">
            <a:extLst>
              <a:ext uri="{FF2B5EF4-FFF2-40B4-BE49-F238E27FC236}">
                <a16:creationId xmlns:a16="http://schemas.microsoft.com/office/drawing/2014/main" id="{449B7136-D807-4C94-871B-052BD98B98FD}"/>
              </a:ext>
            </a:extLst>
          </p:cNvPr>
          <p:cNvSpPr>
            <a:spLocks noGrp="1"/>
          </p:cNvSpPr>
          <p:nvPr>
            <p:ph type="sldNum" sz="quarter" idx="12"/>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2400" b="0" i="0" u="none" strike="noStrike" kern="1200" cap="none" spc="0" normalizeH="0" baseline="0" noProof="0">
                <a:ln>
                  <a:noFill/>
                </a:ln>
                <a:solidFill>
                  <a:srgbClr val="FFFFFF"/>
                </a:solidFill>
                <a:effectLst/>
                <a:uLnTx/>
                <a:uFillTx/>
                <a:latin typeface="Arial"/>
                <a:ea typeface="+mn-ea"/>
                <a:cs typeface="+mn-cs"/>
              </a:rPr>
              <a:pPr marL="0" marR="0" lvl="0" indent="0" algn="ctr" defTabSz="1219170" rtl="0" eaLnBrk="1" fontAlgn="auto" latinLnBrk="0" hangingPunct="1">
                <a:lnSpc>
                  <a:spcPct val="100000"/>
                </a:lnSpc>
                <a:spcBef>
                  <a:spcPts val="0"/>
                </a:spcBef>
                <a:spcAft>
                  <a:spcPts val="0"/>
                </a:spcAft>
                <a:buClrTx/>
                <a:buSzTx/>
                <a:buFontTx/>
                <a:buNone/>
                <a:tabLst/>
                <a:defRPr/>
              </a:pPr>
              <a:t>46</a:t>
            </a:fld>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9180288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E2D2B3B-882E-40F3-A32F-6DD516915044}" type="slidenum">
              <a:rPr lang="en-US" smtClean="0"/>
              <a:pPr/>
              <a:t>47</a:t>
            </a:fld>
            <a:endParaRPr lang="en-US"/>
          </a:p>
        </p:txBody>
      </p:sp>
      <p:pic>
        <p:nvPicPr>
          <p:cNvPr id="5" name="Content Placeholder 2"/>
          <p:cNvPicPr>
            <a:picLocks noGrp="1" noChangeAspect="1"/>
          </p:cNvPicPr>
          <p:nvPr>
            <p:ph idx="1"/>
          </p:nvPr>
        </p:nvPicPr>
        <p:blipFill>
          <a:blip r:embed="rId3"/>
          <a:stretch>
            <a:fillRect/>
          </a:stretch>
        </p:blipFill>
        <p:spPr>
          <a:xfrm>
            <a:off x="1310355" y="372731"/>
            <a:ext cx="9557997" cy="6295751"/>
          </a:xfrm>
          <a:prstGeom prst="rect">
            <a:avLst/>
          </a:prstGeom>
        </p:spPr>
      </p:pic>
      <p:sp>
        <p:nvSpPr>
          <p:cNvPr id="6" name="Rectangle 5"/>
          <p:cNvSpPr/>
          <p:nvPr/>
        </p:nvSpPr>
        <p:spPr>
          <a:xfrm>
            <a:off x="413526" y="189518"/>
            <a:ext cx="4572000" cy="81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spc="-133" dirty="0">
                <a:solidFill>
                  <a:schemeClr val="accent6"/>
                </a:solidFill>
                <a:latin typeface="+mj-lt"/>
                <a:ea typeface="+mj-ea"/>
              </a:rPr>
              <a:t>It takes a village!</a:t>
            </a:r>
          </a:p>
        </p:txBody>
      </p:sp>
    </p:spTree>
    <p:extLst>
      <p:ext uri="{BB962C8B-B14F-4D97-AF65-F5344CB8AC3E}">
        <p14:creationId xmlns:p14="http://schemas.microsoft.com/office/powerpoint/2010/main" val="35372369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632A8-6E8A-4D7C-95B2-08D29F271096}"/>
              </a:ext>
            </a:extLst>
          </p:cNvPr>
          <p:cNvSpPr>
            <a:spLocks noGrp="1"/>
          </p:cNvSpPr>
          <p:nvPr>
            <p:ph type="title"/>
          </p:nvPr>
        </p:nvSpPr>
        <p:spPr/>
        <p:txBody>
          <a:bodyPr/>
          <a:lstStyle/>
          <a:p>
            <a:r>
              <a:rPr lang="en-US" sz="4267" dirty="0">
                <a:cs typeface="+mn-cs"/>
              </a:rPr>
              <a:t>Questions?</a:t>
            </a:r>
          </a:p>
        </p:txBody>
      </p:sp>
      <p:sp>
        <p:nvSpPr>
          <p:cNvPr id="4" name="Slide Number Placeholder 3">
            <a:extLst>
              <a:ext uri="{FF2B5EF4-FFF2-40B4-BE49-F238E27FC236}">
                <a16:creationId xmlns:a16="http://schemas.microsoft.com/office/drawing/2014/main" id="{D2B2334F-A842-4677-8D52-23433A32B8E8}"/>
              </a:ext>
            </a:extLst>
          </p:cNvPr>
          <p:cNvSpPr>
            <a:spLocks noGrp="1"/>
          </p:cNvSpPr>
          <p:nvPr>
            <p:ph type="sldNum" sz="quarter" idx="12"/>
          </p:nvPr>
        </p:nvSpPr>
        <p:spPr/>
        <p:txBody>
          <a:bodyPr/>
          <a:lstStyle/>
          <a:p>
            <a:fld id="{6E2D2B3B-882E-40F3-A32F-6DD516915044}" type="slidenum">
              <a:rPr lang="en-US" smtClean="0"/>
              <a:pPr/>
              <a:t>48</a:t>
            </a:fld>
            <a:endParaRPr lang="en-US"/>
          </a:p>
        </p:txBody>
      </p:sp>
      <p:pic>
        <p:nvPicPr>
          <p:cNvPr id="2052" name="Picture 4" descr="Let's Stop HIV Together">
            <a:extLst>
              <a:ext uri="{FF2B5EF4-FFF2-40B4-BE49-F238E27FC236}">
                <a16:creationId xmlns:a16="http://schemas.microsoft.com/office/drawing/2014/main" id="{80204279-A19F-7F46-BE5A-242E8F89F8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6401" y="1490408"/>
            <a:ext cx="5945185" cy="424656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DDD0F20-B54D-7544-9733-3840E8EED46A}"/>
              </a:ext>
            </a:extLst>
          </p:cNvPr>
          <p:cNvSpPr txBox="1"/>
          <p:nvPr/>
        </p:nvSpPr>
        <p:spPr>
          <a:xfrm>
            <a:off x="2800512" y="6289862"/>
            <a:ext cx="6705600" cy="461665"/>
          </a:xfrm>
          <a:prstGeom prst="rect">
            <a:avLst/>
          </a:prstGeom>
          <a:noFill/>
        </p:spPr>
        <p:txBody>
          <a:bodyPr wrap="square" rtlCol="0">
            <a:spAutoFit/>
          </a:bodyPr>
          <a:lstStyle/>
          <a:p>
            <a:r>
              <a:rPr lang="en-US" sz="2400" dirty="0">
                <a:solidFill>
                  <a:schemeClr val="bg1"/>
                </a:solidFill>
              </a:rPr>
              <a:t>https://</a:t>
            </a:r>
            <a:r>
              <a:rPr lang="en-US" sz="2400" dirty="0" err="1">
                <a:solidFill>
                  <a:schemeClr val="bg1"/>
                </a:solidFill>
              </a:rPr>
              <a:t>www.cdc.gov</a:t>
            </a:r>
            <a:r>
              <a:rPr lang="en-US" sz="2400" dirty="0">
                <a:solidFill>
                  <a:schemeClr val="bg1"/>
                </a:solidFill>
              </a:rPr>
              <a:t>/</a:t>
            </a:r>
            <a:r>
              <a:rPr lang="en-US" sz="2400" dirty="0" err="1">
                <a:solidFill>
                  <a:schemeClr val="bg1"/>
                </a:solidFill>
              </a:rPr>
              <a:t>stophivtogether</a:t>
            </a:r>
            <a:r>
              <a:rPr lang="en-US" sz="2400" dirty="0">
                <a:solidFill>
                  <a:schemeClr val="bg1"/>
                </a:solidFill>
              </a:rPr>
              <a:t>/</a:t>
            </a:r>
            <a:r>
              <a:rPr lang="en-US" sz="2400" dirty="0" err="1">
                <a:solidFill>
                  <a:schemeClr val="bg1"/>
                </a:solidFill>
              </a:rPr>
              <a:t>index.html</a:t>
            </a:r>
            <a:endParaRPr lang="en-US" sz="2400" dirty="0">
              <a:solidFill>
                <a:schemeClr val="bg1"/>
              </a:solidFill>
            </a:endParaRPr>
          </a:p>
        </p:txBody>
      </p:sp>
    </p:spTree>
    <p:extLst>
      <p:ext uri="{BB962C8B-B14F-4D97-AF65-F5344CB8AC3E}">
        <p14:creationId xmlns:p14="http://schemas.microsoft.com/office/powerpoint/2010/main" val="6974956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9C66B-D3AD-482B-9630-E8A9B50FCF72}"/>
              </a:ext>
            </a:extLst>
          </p:cNvPr>
          <p:cNvSpPr>
            <a:spLocks noGrp="1"/>
          </p:cNvSpPr>
          <p:nvPr>
            <p:ph type="title"/>
          </p:nvPr>
        </p:nvSpPr>
        <p:spPr/>
        <p:txBody>
          <a:bodyPr/>
          <a:lstStyle/>
          <a:p>
            <a:pPr algn="ctr"/>
            <a:r>
              <a:rPr lang="en-US" sz="4267" dirty="0">
                <a:cs typeface="+mn-cs"/>
              </a:rPr>
              <a:t>Evaluations</a:t>
            </a:r>
          </a:p>
        </p:txBody>
      </p:sp>
      <p:sp>
        <p:nvSpPr>
          <p:cNvPr id="3" name="Content Placeholder 2">
            <a:extLst>
              <a:ext uri="{FF2B5EF4-FFF2-40B4-BE49-F238E27FC236}">
                <a16:creationId xmlns:a16="http://schemas.microsoft.com/office/drawing/2014/main" id="{7952B9B7-7138-4991-8E19-7A317EA98957}"/>
              </a:ext>
            </a:extLst>
          </p:cNvPr>
          <p:cNvSpPr>
            <a:spLocks noGrp="1"/>
          </p:cNvSpPr>
          <p:nvPr>
            <p:ph idx="1"/>
          </p:nvPr>
        </p:nvSpPr>
        <p:spPr/>
        <p:txBody>
          <a:bodyPr/>
          <a:lstStyle/>
          <a:p>
            <a:pPr marL="152397" indent="0" algn="ctr">
              <a:buNone/>
            </a:pPr>
            <a:r>
              <a:rPr lang="en-US" dirty="0"/>
              <a:t>Please complete the follow up assessment                              </a:t>
            </a:r>
            <a:r>
              <a:rPr lang="en-US" b="1" dirty="0"/>
              <a:t>within 1 week of the session</a:t>
            </a:r>
          </a:p>
          <a:p>
            <a:pPr marL="548626" lvl="1" indent="0" algn="ctr">
              <a:buNone/>
            </a:pPr>
            <a:endParaRPr lang="en-US" b="1" dirty="0"/>
          </a:p>
          <a:p>
            <a:pPr marL="548626" lvl="1" indent="0" algn="ctr">
              <a:buNone/>
            </a:pPr>
            <a:r>
              <a:rPr lang="en-US" sz="3733" b="1" dirty="0"/>
              <a:t>We greatly value your feedback!!</a:t>
            </a:r>
          </a:p>
        </p:txBody>
      </p:sp>
      <p:sp>
        <p:nvSpPr>
          <p:cNvPr id="4" name="Slide Number Placeholder 3">
            <a:extLst>
              <a:ext uri="{FF2B5EF4-FFF2-40B4-BE49-F238E27FC236}">
                <a16:creationId xmlns:a16="http://schemas.microsoft.com/office/drawing/2014/main" id="{B3B64C9F-7F31-46B4-8989-1C553A68191D}"/>
              </a:ext>
            </a:extLst>
          </p:cNvPr>
          <p:cNvSpPr>
            <a:spLocks noGrp="1"/>
          </p:cNvSpPr>
          <p:nvPr>
            <p:ph type="sldNum" sz="quarter" idx="12"/>
          </p:nvPr>
        </p:nvSpPr>
        <p:spPr/>
        <p:txBody>
          <a:bodyPr/>
          <a:lstStyle/>
          <a:p>
            <a:fld id="{6E2D2B3B-882E-40F3-A32F-6DD516915044}" type="slidenum">
              <a:rPr lang="en-US" smtClean="0"/>
              <a:pPr/>
              <a:t>49</a:t>
            </a:fld>
            <a:endParaRPr lang="en-US"/>
          </a:p>
        </p:txBody>
      </p:sp>
    </p:spTree>
    <p:extLst>
      <p:ext uri="{BB962C8B-B14F-4D97-AF65-F5344CB8AC3E}">
        <p14:creationId xmlns:p14="http://schemas.microsoft.com/office/powerpoint/2010/main" val="32658030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E2C14-559B-481A-AD3C-C5B276C05B98}"/>
              </a:ext>
            </a:extLst>
          </p:cNvPr>
          <p:cNvSpPr>
            <a:spLocks noGrp="1"/>
          </p:cNvSpPr>
          <p:nvPr>
            <p:ph type="title"/>
          </p:nvPr>
        </p:nvSpPr>
        <p:spPr/>
        <p:txBody>
          <a:bodyPr/>
          <a:lstStyle/>
          <a:p>
            <a:pPr algn="ctr"/>
            <a:r>
              <a:rPr lang="en-US" sz="4800" dirty="0"/>
              <a:t>CHIPS Logistics</a:t>
            </a:r>
          </a:p>
        </p:txBody>
      </p:sp>
      <p:sp>
        <p:nvSpPr>
          <p:cNvPr id="3" name="Content Placeholder 2">
            <a:extLst>
              <a:ext uri="{FF2B5EF4-FFF2-40B4-BE49-F238E27FC236}">
                <a16:creationId xmlns:a16="http://schemas.microsoft.com/office/drawing/2014/main" id="{0EFB689A-EF9D-45AB-A983-F01526770E7F}"/>
              </a:ext>
            </a:extLst>
          </p:cNvPr>
          <p:cNvSpPr>
            <a:spLocks noGrp="1"/>
          </p:cNvSpPr>
          <p:nvPr>
            <p:ph idx="1"/>
          </p:nvPr>
        </p:nvSpPr>
        <p:spPr>
          <a:xfrm>
            <a:off x="422894" y="1589217"/>
            <a:ext cx="11087425" cy="4367299"/>
          </a:xfrm>
        </p:spPr>
        <p:txBody>
          <a:bodyPr>
            <a:normAutofit fontScale="92500" lnSpcReduction="20000"/>
          </a:bodyPr>
          <a:lstStyle/>
          <a:p>
            <a:r>
              <a:rPr lang="en-US" b="1" dirty="0"/>
              <a:t>Please complete the online participant information form and baseline student assessment if you have not done so already</a:t>
            </a:r>
          </a:p>
          <a:p>
            <a:r>
              <a:rPr lang="en-US" dirty="0"/>
              <a:t>2024 CHIPS Session dates: </a:t>
            </a:r>
            <a:r>
              <a:rPr lang="en-US" b="1" dirty="0"/>
              <a:t>January 26, February 23, March 29, April 12 </a:t>
            </a:r>
          </a:p>
          <a:p>
            <a:r>
              <a:rPr lang="en-US" dirty="0"/>
              <a:t>By joining CHIPS, you will be eligible to earn a CHIPS Certificate of Completion </a:t>
            </a:r>
          </a:p>
          <a:p>
            <a:pPr lvl="1"/>
            <a:r>
              <a:rPr lang="en-US" dirty="0"/>
              <a:t>To earn a CHIPS Certificate of Completion, you must attend all 4 sessions. </a:t>
            </a:r>
          </a:p>
          <a:p>
            <a:pPr lvl="1"/>
            <a:r>
              <a:rPr lang="en-US" dirty="0"/>
              <a:t>One live session can be missed, but you must watch the Zoom recording and complete a post-evaluation to receive credit.</a:t>
            </a:r>
          </a:p>
        </p:txBody>
      </p:sp>
      <p:sp>
        <p:nvSpPr>
          <p:cNvPr id="4" name="Slide Number Placeholder 3">
            <a:extLst>
              <a:ext uri="{FF2B5EF4-FFF2-40B4-BE49-F238E27FC236}">
                <a16:creationId xmlns:a16="http://schemas.microsoft.com/office/drawing/2014/main" id="{9EC6191A-41DC-4457-B6C5-78DED0B22256}"/>
              </a:ext>
            </a:extLst>
          </p:cNvPr>
          <p:cNvSpPr>
            <a:spLocks noGrp="1"/>
          </p:cNvSpPr>
          <p:nvPr>
            <p:ph type="sldNum" sz="quarter" idx="12"/>
          </p:nvPr>
        </p:nvSpPr>
        <p:spPr/>
        <p:txBody>
          <a:bodyPr/>
          <a:lstStyle/>
          <a:p>
            <a:fld id="{6E2D2B3B-882E-40F3-A32F-6DD516915044}" type="slidenum">
              <a:rPr lang="en-US" smtClean="0"/>
              <a:pPr/>
              <a:t>5</a:t>
            </a:fld>
            <a:endParaRPr lang="en-US"/>
          </a:p>
        </p:txBody>
      </p:sp>
    </p:spTree>
    <p:extLst>
      <p:ext uri="{BB962C8B-B14F-4D97-AF65-F5344CB8AC3E}">
        <p14:creationId xmlns:p14="http://schemas.microsoft.com/office/powerpoint/2010/main" val="41021936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889F6-AE18-4A92-87D0-76492DB18A7A}"/>
              </a:ext>
            </a:extLst>
          </p:cNvPr>
          <p:cNvSpPr>
            <a:spLocks noGrp="1"/>
          </p:cNvSpPr>
          <p:nvPr>
            <p:ph type="title"/>
          </p:nvPr>
        </p:nvSpPr>
        <p:spPr>
          <a:xfrm>
            <a:off x="552287" y="24581"/>
            <a:ext cx="11087425" cy="1143000"/>
          </a:xfrm>
        </p:spPr>
        <p:txBody>
          <a:bodyPr/>
          <a:lstStyle/>
          <a:p>
            <a:pPr algn="ctr"/>
            <a:r>
              <a:rPr lang="en-US" sz="4267" dirty="0">
                <a:cs typeface="+mn-cs"/>
              </a:rPr>
              <a:t>References</a:t>
            </a:r>
          </a:p>
        </p:txBody>
      </p:sp>
      <p:sp>
        <p:nvSpPr>
          <p:cNvPr id="3" name="Content Placeholder 2">
            <a:extLst>
              <a:ext uri="{FF2B5EF4-FFF2-40B4-BE49-F238E27FC236}">
                <a16:creationId xmlns:a16="http://schemas.microsoft.com/office/drawing/2014/main" id="{5C230682-D518-4B8D-B22C-F25179C67F4F}"/>
              </a:ext>
            </a:extLst>
          </p:cNvPr>
          <p:cNvSpPr>
            <a:spLocks noGrp="1"/>
          </p:cNvSpPr>
          <p:nvPr>
            <p:ph idx="1"/>
          </p:nvPr>
        </p:nvSpPr>
        <p:spPr>
          <a:xfrm>
            <a:off x="609601" y="1257301"/>
            <a:ext cx="11087425" cy="4958862"/>
          </a:xfrm>
        </p:spPr>
        <p:txBody>
          <a:bodyPr>
            <a:normAutofit fontScale="25000" lnSpcReduction="20000"/>
          </a:bodyPr>
          <a:lstStyle/>
          <a:p>
            <a:pPr marL="457200" indent="-457200" defTabSz="914400">
              <a:lnSpc>
                <a:spcPct val="120000"/>
              </a:lnSpc>
              <a:spcBef>
                <a:spcPts val="1000"/>
              </a:spcBef>
              <a:buClrTx/>
              <a:buFont typeface="Arial" panose="020B0604020202020204" pitchFamily="34" charset="0"/>
              <a:buChar char="•"/>
            </a:pPr>
            <a:r>
              <a:rPr lang="en-US" sz="6400" dirty="0">
                <a:latin typeface="+mj-lt"/>
              </a:rPr>
              <a:t>Hegarty K, </a:t>
            </a:r>
            <a:r>
              <a:rPr lang="en-US" sz="6400" dirty="0" err="1">
                <a:latin typeface="+mj-lt"/>
              </a:rPr>
              <a:t>McKibbin</a:t>
            </a:r>
            <a:r>
              <a:rPr lang="en-US" sz="6400" dirty="0">
                <a:latin typeface="+mj-lt"/>
              </a:rPr>
              <a:t> G, Hameed M, </a:t>
            </a:r>
            <a:r>
              <a:rPr lang="en-US" sz="6400" dirty="0" err="1">
                <a:latin typeface="+mj-lt"/>
              </a:rPr>
              <a:t>Koziol</a:t>
            </a:r>
            <a:r>
              <a:rPr lang="en-US" sz="6400" dirty="0">
                <a:latin typeface="+mj-lt"/>
              </a:rPr>
              <a:t>-McLain J, Feder G, </a:t>
            </a:r>
            <a:r>
              <a:rPr lang="en-US" sz="6400" dirty="0" err="1">
                <a:latin typeface="+mj-lt"/>
              </a:rPr>
              <a:t>Tarzia</a:t>
            </a:r>
            <a:r>
              <a:rPr lang="en-US" sz="6400" dirty="0">
                <a:latin typeface="+mj-lt"/>
              </a:rPr>
              <a:t> L, Hooker L. Health practitioners' readiness to address domestic violence and abuse: A qualitative meta-synthesis. </a:t>
            </a:r>
            <a:r>
              <a:rPr lang="en-US" sz="6400" i="1" dirty="0" err="1">
                <a:latin typeface="+mj-lt"/>
              </a:rPr>
              <a:t>PLoS</a:t>
            </a:r>
            <a:r>
              <a:rPr lang="en-US" sz="6400" i="1" dirty="0">
                <a:latin typeface="+mj-lt"/>
              </a:rPr>
              <a:t> One</a:t>
            </a:r>
            <a:r>
              <a:rPr lang="en-US" sz="6400" dirty="0">
                <a:latin typeface="+mj-lt"/>
              </a:rPr>
              <a:t>. 2020 Jun 16;15(6):e0234067. </a:t>
            </a:r>
            <a:r>
              <a:rPr lang="en-US" sz="6400" dirty="0" err="1">
                <a:latin typeface="+mj-lt"/>
              </a:rPr>
              <a:t>doi</a:t>
            </a:r>
            <a:r>
              <a:rPr lang="en-US" sz="6400" dirty="0">
                <a:latin typeface="+mj-lt"/>
              </a:rPr>
              <a:t>: 10.1371/journal.pone.0234067. PMID: 32544160; PMCID: PMC7297351.</a:t>
            </a:r>
          </a:p>
          <a:p>
            <a:pPr marL="457200" indent="-457200" defTabSz="914400">
              <a:lnSpc>
                <a:spcPct val="120000"/>
              </a:lnSpc>
              <a:spcBef>
                <a:spcPts val="1000"/>
              </a:spcBef>
              <a:buClrTx/>
              <a:buFont typeface="Arial" panose="020B0604020202020204" pitchFamily="34" charset="0"/>
              <a:buChar char="•"/>
            </a:pPr>
            <a:r>
              <a:rPr lang="en-US" sz="6400" dirty="0" err="1"/>
              <a:t>Huecker</a:t>
            </a:r>
            <a:r>
              <a:rPr lang="en-US" sz="6400" dirty="0"/>
              <a:t> MR, King KC, Jordan GA, et al. Domestic Violence. [Updated 2023 Apr 9]. In: </a:t>
            </a:r>
            <a:r>
              <a:rPr lang="en-US" sz="6400" dirty="0" err="1"/>
              <a:t>StatPearls</a:t>
            </a:r>
            <a:r>
              <a:rPr lang="en-US" sz="6400" dirty="0"/>
              <a:t> [Internet]. Treasure Island (FL): </a:t>
            </a:r>
            <a:r>
              <a:rPr lang="en-US" sz="6400" dirty="0" err="1"/>
              <a:t>StatPearls</a:t>
            </a:r>
            <a:r>
              <a:rPr lang="en-US" sz="6400" dirty="0"/>
              <a:t> Publishing; 2024 Jan-. Available from: https://www.ncbi.nlm.nih.gov/books/NBK499891/</a:t>
            </a:r>
            <a:endParaRPr lang="en-US" sz="6400" dirty="0">
              <a:latin typeface="+mj-lt"/>
            </a:endParaRPr>
          </a:p>
          <a:p>
            <a:pPr marL="457200" indent="-457200" defTabSz="914400">
              <a:lnSpc>
                <a:spcPct val="120000"/>
              </a:lnSpc>
              <a:spcBef>
                <a:spcPts val="1000"/>
              </a:spcBef>
              <a:buClrTx/>
              <a:buFont typeface="Arial" panose="020B0604020202020204" pitchFamily="34" charset="0"/>
              <a:buChar char="•"/>
            </a:pPr>
            <a:r>
              <a:rPr lang="en-US" sz="6400" dirty="0">
                <a:latin typeface="+mj-lt"/>
                <a:hlinkClick r:id="rId2">
                  <a:extLst>
                    <a:ext uri="{A12FA001-AC4F-418D-AE19-62706E023703}">
                      <ahyp:hlinkClr xmlns:ahyp="http://schemas.microsoft.com/office/drawing/2018/hyperlinkcolor" val="tx"/>
                    </a:ext>
                  </a:extLst>
                </a:hlinkClick>
              </a:rPr>
              <a:t>2019-2020 Houston Bar Association Family Law Handbook</a:t>
            </a:r>
            <a:endParaRPr lang="en-US" sz="6400" dirty="0">
              <a:latin typeface="+mj-lt"/>
            </a:endParaRPr>
          </a:p>
          <a:p>
            <a:pPr marL="457200" indent="-457200" defTabSz="914400">
              <a:lnSpc>
                <a:spcPct val="120000"/>
              </a:lnSpc>
              <a:spcBef>
                <a:spcPts val="1000"/>
              </a:spcBef>
              <a:buClrTx/>
              <a:buFont typeface="Arial" panose="020B0604020202020204" pitchFamily="34" charset="0"/>
              <a:buChar char="•"/>
            </a:pPr>
            <a:r>
              <a:rPr lang="en-US" sz="6400" dirty="0">
                <a:latin typeface="+mj-lt"/>
              </a:rPr>
              <a:t>Rabin RF, Jennings JM, Campbell JC, Bair-Merritt MH. Intimate partner violence screening tools: a systematic review. Am J </a:t>
            </a:r>
            <a:r>
              <a:rPr lang="en-US" sz="6400" dirty="0" err="1">
                <a:latin typeface="+mj-lt"/>
              </a:rPr>
              <a:t>Prev</a:t>
            </a:r>
            <a:r>
              <a:rPr lang="en-US" sz="6400" dirty="0">
                <a:latin typeface="+mj-lt"/>
              </a:rPr>
              <a:t> Med. 2009 May;36(5):439-445.e4. </a:t>
            </a:r>
            <a:r>
              <a:rPr lang="en-US" sz="6400" dirty="0" err="1">
                <a:latin typeface="+mj-lt"/>
              </a:rPr>
              <a:t>doi</a:t>
            </a:r>
            <a:r>
              <a:rPr lang="en-US" sz="6400" dirty="0">
                <a:latin typeface="+mj-lt"/>
              </a:rPr>
              <a:t>: 10.1016/j.amepre.2009.01.024. PMID: 19362697; PMCID: PMC2688958.</a:t>
            </a:r>
          </a:p>
          <a:p>
            <a:pPr marL="457200" indent="-457200" defTabSz="914400">
              <a:lnSpc>
                <a:spcPct val="120000"/>
              </a:lnSpc>
              <a:spcBef>
                <a:spcPts val="1000"/>
              </a:spcBef>
              <a:buClrTx/>
              <a:buFont typeface="Arial" panose="020B0604020202020204" pitchFamily="34" charset="0"/>
              <a:buChar char="•"/>
            </a:pPr>
            <a:r>
              <a:rPr lang="en-US" sz="6400" dirty="0">
                <a:solidFill>
                  <a:prstClr val="black"/>
                </a:solidFill>
                <a:latin typeface="+mj-lt"/>
                <a:cs typeface="+mn-cs"/>
              </a:rPr>
              <a:t>Texas Health and Human Services Family Violence Program Resources. </a:t>
            </a:r>
            <a:r>
              <a:rPr lang="en-US" sz="6400" u="sng" dirty="0">
                <a:latin typeface="+mj-lt"/>
                <a:cs typeface="+mn-cs"/>
                <a:hlinkClick r:id="rId3">
                  <a:extLst>
                    <a:ext uri="{A12FA001-AC4F-418D-AE19-62706E023703}">
                      <ahyp:hlinkClr xmlns:ahyp="http://schemas.microsoft.com/office/drawing/2018/hyperlinkcolor" val="tx"/>
                    </a:ext>
                  </a:extLst>
                </a:hlinkClick>
              </a:rPr>
              <a:t>https://www.hhs.texas.gov/services/safety/family-violence-program/family-violence-program-resources</a:t>
            </a:r>
            <a:endParaRPr lang="en-US" sz="6400" u="sng" dirty="0">
              <a:latin typeface="+mj-lt"/>
              <a:cs typeface="+mn-cs"/>
            </a:endParaRPr>
          </a:p>
          <a:p>
            <a:pPr marL="457200" indent="-457200" defTabSz="914400">
              <a:lnSpc>
                <a:spcPct val="120000"/>
              </a:lnSpc>
              <a:spcBef>
                <a:spcPts val="1000"/>
              </a:spcBef>
              <a:buClrTx/>
              <a:buFont typeface="Arial" panose="020B0604020202020204" pitchFamily="34" charset="0"/>
              <a:buChar char="•"/>
            </a:pPr>
            <a:r>
              <a:rPr lang="en-US" sz="6400" dirty="0">
                <a:solidFill>
                  <a:prstClr val="black"/>
                </a:solidFill>
                <a:latin typeface="+mj-lt"/>
                <a:cs typeface="+mn-cs"/>
              </a:rPr>
              <a:t>Texas Protective Orders and Family Violence Law </a:t>
            </a:r>
            <a:r>
              <a:rPr lang="en-US" sz="6400" dirty="0">
                <a:solidFill>
                  <a:prstClr val="black"/>
                </a:solidFill>
                <a:latin typeface="+mj-lt"/>
                <a:cs typeface="+mn-cs"/>
                <a:hlinkClick r:id="rId4"/>
              </a:rPr>
              <a:t>https://statutes.capitol.texas.gov/Docs/FA/htm/FA.91.htm</a:t>
            </a:r>
            <a:endParaRPr lang="en-US" sz="6400" dirty="0">
              <a:solidFill>
                <a:prstClr val="black"/>
              </a:solidFill>
              <a:latin typeface="+mj-lt"/>
              <a:cs typeface="+mn-cs"/>
            </a:endParaRPr>
          </a:p>
          <a:p>
            <a:pPr marL="457200" indent="-457200" defTabSz="914400">
              <a:lnSpc>
                <a:spcPct val="120000"/>
              </a:lnSpc>
              <a:spcBef>
                <a:spcPts val="1000"/>
              </a:spcBef>
              <a:buClrTx/>
              <a:buFont typeface="Arial" panose="020B0604020202020204" pitchFamily="34" charset="0"/>
              <a:buChar char="•"/>
            </a:pPr>
            <a:r>
              <a:rPr lang="en-US" sz="6400" dirty="0">
                <a:solidFill>
                  <a:prstClr val="black"/>
                </a:solidFill>
                <a:latin typeface="+mj-lt"/>
                <a:cs typeface="+mn-cs"/>
              </a:rPr>
              <a:t>The Joint Commission. Quick Safety Issue 63: Addressing intimate partner violence and helping to protect patients. https://www.jointcommission.org/resources/news-and-multimedia/newsletters/newsletters/quick-safety/quick-safety-issue-63/</a:t>
            </a:r>
          </a:p>
          <a:p>
            <a:pPr marL="228600" lvl="0" indent="-228600" defTabSz="914400">
              <a:lnSpc>
                <a:spcPct val="90000"/>
              </a:lnSpc>
              <a:spcBef>
                <a:spcPts val="1000"/>
              </a:spcBef>
              <a:buClrTx/>
              <a:buFont typeface="Arial" panose="020B0604020202020204" pitchFamily="34" charset="0"/>
              <a:buChar char="•"/>
            </a:pPr>
            <a:endParaRPr lang="en-US" sz="3000" dirty="0">
              <a:solidFill>
                <a:prstClr val="black"/>
              </a:solidFill>
              <a:latin typeface="+mj-lt"/>
              <a:cs typeface="+mn-cs"/>
            </a:endParaRPr>
          </a:p>
        </p:txBody>
      </p:sp>
      <p:sp>
        <p:nvSpPr>
          <p:cNvPr id="4" name="Slide Number Placeholder 3">
            <a:extLst>
              <a:ext uri="{FF2B5EF4-FFF2-40B4-BE49-F238E27FC236}">
                <a16:creationId xmlns:a16="http://schemas.microsoft.com/office/drawing/2014/main" id="{449B7136-D807-4C94-871B-052BD98B98FD}"/>
              </a:ext>
            </a:extLst>
          </p:cNvPr>
          <p:cNvSpPr>
            <a:spLocks noGrp="1"/>
          </p:cNvSpPr>
          <p:nvPr>
            <p:ph type="sldNum" sz="quarter" idx="12"/>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2400" b="0" i="0" u="none" strike="noStrike" kern="1200" cap="none" spc="0" normalizeH="0" baseline="0" noProof="0">
                <a:ln>
                  <a:noFill/>
                </a:ln>
                <a:solidFill>
                  <a:srgbClr val="FFFFFF"/>
                </a:solidFill>
                <a:effectLst/>
                <a:uLnTx/>
                <a:uFillTx/>
                <a:latin typeface="Arial"/>
                <a:ea typeface="+mn-ea"/>
                <a:cs typeface="+mn-cs"/>
              </a:rPr>
              <a:pPr marL="0" marR="0" lvl="0" indent="0" algn="ctr" defTabSz="1219170" rtl="0" eaLnBrk="1" fontAlgn="auto" latinLnBrk="0" hangingPunct="1">
                <a:lnSpc>
                  <a:spcPct val="100000"/>
                </a:lnSpc>
                <a:spcBef>
                  <a:spcPts val="0"/>
                </a:spcBef>
                <a:spcAft>
                  <a:spcPts val="0"/>
                </a:spcAft>
                <a:buClrTx/>
                <a:buSzTx/>
                <a:buFontTx/>
                <a:buNone/>
                <a:tabLst/>
                <a:defRPr/>
              </a:pPr>
              <a:t>50</a:t>
            </a:fld>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5" name="TextBox 4">
            <a:extLst>
              <a:ext uri="{FF2B5EF4-FFF2-40B4-BE49-F238E27FC236}">
                <a16:creationId xmlns:a16="http://schemas.microsoft.com/office/drawing/2014/main" id="{CCDF59EE-D9CE-4E0A-A3D3-A0F15C91866E}"/>
              </a:ext>
            </a:extLst>
          </p:cNvPr>
          <p:cNvSpPr txBox="1"/>
          <p:nvPr/>
        </p:nvSpPr>
        <p:spPr>
          <a:xfrm>
            <a:off x="2224779" y="6305883"/>
            <a:ext cx="7857067" cy="73866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Interprofessional Education Collaborative. (2016). Core competencies for interprofessional collaborative practice: 2016 update. Washington, DC: Interprofessional Education Collaborative. </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5065330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889F6-AE18-4A92-87D0-76492DB18A7A}"/>
              </a:ext>
            </a:extLst>
          </p:cNvPr>
          <p:cNvSpPr>
            <a:spLocks noGrp="1"/>
          </p:cNvSpPr>
          <p:nvPr>
            <p:ph type="title"/>
          </p:nvPr>
        </p:nvSpPr>
        <p:spPr/>
        <p:txBody>
          <a:bodyPr/>
          <a:lstStyle/>
          <a:p>
            <a:pPr algn="ctr"/>
            <a:r>
              <a:rPr lang="en-US" sz="4267" dirty="0"/>
              <a:t>Patient Resources</a:t>
            </a:r>
          </a:p>
        </p:txBody>
      </p:sp>
      <p:sp>
        <p:nvSpPr>
          <p:cNvPr id="3" name="Content Placeholder 2">
            <a:extLst>
              <a:ext uri="{FF2B5EF4-FFF2-40B4-BE49-F238E27FC236}">
                <a16:creationId xmlns:a16="http://schemas.microsoft.com/office/drawing/2014/main" id="{5C230682-D518-4B8D-B22C-F25179C67F4F}"/>
              </a:ext>
            </a:extLst>
          </p:cNvPr>
          <p:cNvSpPr>
            <a:spLocks noGrp="1"/>
          </p:cNvSpPr>
          <p:nvPr>
            <p:ph idx="1"/>
          </p:nvPr>
        </p:nvSpPr>
        <p:spPr/>
        <p:txBody>
          <a:bodyPr>
            <a:normAutofit fontScale="55000" lnSpcReduction="20000"/>
          </a:bodyPr>
          <a:lstStyle/>
          <a:p>
            <a:pPr marL="457200" indent="-457200" defTabSz="914400">
              <a:lnSpc>
                <a:spcPct val="120000"/>
              </a:lnSpc>
              <a:spcBef>
                <a:spcPts val="1000"/>
              </a:spcBef>
              <a:buClrTx/>
              <a:buFont typeface="Wingdings" panose="05000000000000000000" pitchFamily="2" charset="2"/>
              <a:buChar char="§"/>
            </a:pPr>
            <a:r>
              <a:rPr lang="en-US" sz="2900" b="1" dirty="0">
                <a:solidFill>
                  <a:prstClr val="black"/>
                </a:solidFill>
                <a:latin typeface="Arial" panose="020B0604020202020204" pitchFamily="34" charset="0"/>
                <a:cs typeface="Arial" panose="020B0604020202020204" pitchFamily="34" charset="0"/>
              </a:rPr>
              <a:t>Houston Area Women’s Center/Shelter (HAWC)   </a:t>
            </a:r>
            <a:r>
              <a:rPr lang="en-US" sz="2900" dirty="0">
                <a:solidFill>
                  <a:prstClr val="black"/>
                </a:solidFill>
                <a:latin typeface="Arial" panose="020B0604020202020204" pitchFamily="34" charset="0"/>
                <a:cs typeface="Arial" panose="020B0604020202020204" pitchFamily="34" charset="0"/>
              </a:rPr>
              <a:t>Phone: 713.528.6798    </a:t>
            </a:r>
            <a:r>
              <a:rPr lang="en-US" sz="2900" dirty="0">
                <a:solidFill>
                  <a:prstClr val="black"/>
                </a:solidFill>
                <a:latin typeface="Arial" panose="020B0604020202020204" pitchFamily="34" charset="0"/>
                <a:cs typeface="Arial" panose="020B0604020202020204" pitchFamily="34" charset="0"/>
                <a:hlinkClick r:id="rId2"/>
              </a:rPr>
              <a:t>https://hawc.org/</a:t>
            </a:r>
            <a:endParaRPr lang="en-US" sz="2900" dirty="0">
              <a:solidFill>
                <a:prstClr val="black"/>
              </a:solidFill>
              <a:latin typeface="Arial" panose="020B0604020202020204" pitchFamily="34" charset="0"/>
              <a:cs typeface="Arial" panose="020B0604020202020204" pitchFamily="34" charset="0"/>
            </a:endParaRPr>
          </a:p>
          <a:p>
            <a:pPr marL="228600" lvl="0" indent="-228600" defTabSz="914400">
              <a:lnSpc>
                <a:spcPct val="90000"/>
              </a:lnSpc>
              <a:spcBef>
                <a:spcPts val="1000"/>
              </a:spcBef>
              <a:buClrTx/>
              <a:buFont typeface="Arial" panose="020B0604020202020204" pitchFamily="34" charset="0"/>
              <a:buChar char="•"/>
            </a:pPr>
            <a:endParaRPr lang="en-US" sz="2900" dirty="0">
              <a:solidFill>
                <a:prstClr val="black"/>
              </a:solidFill>
              <a:latin typeface="Calibri" panose="020F0502020204030204"/>
              <a:cs typeface="+mn-cs"/>
            </a:endParaRPr>
          </a:p>
          <a:p>
            <a:pPr fontAlgn="base"/>
            <a:r>
              <a:rPr lang="en-US" sz="2900" b="1" dirty="0"/>
              <a:t>Houston Volunteer Lawyers</a:t>
            </a:r>
            <a:r>
              <a:rPr lang="en-US" sz="2900" dirty="0"/>
              <a:t> (Civil)</a:t>
            </a:r>
            <a:br>
              <a:rPr lang="en-US" sz="2900" dirty="0"/>
            </a:br>
            <a:r>
              <a:rPr lang="en-US" sz="2900" dirty="0"/>
              <a:t>Legal advocacy to eligible families facing civil legal issues including: divorce; custody/visitation and support-Harris County.    </a:t>
            </a:r>
            <a:br>
              <a:rPr lang="en-US" sz="2900" dirty="0"/>
            </a:br>
            <a:r>
              <a:rPr lang="en-US" sz="2900" dirty="0">
                <a:hlinkClick r:id="rId3"/>
              </a:rPr>
              <a:t>https://www.makejusticehappen.org/</a:t>
            </a:r>
            <a:endParaRPr lang="en-US" sz="2900" dirty="0"/>
          </a:p>
          <a:p>
            <a:pPr marL="152397" indent="0" fontAlgn="base">
              <a:buNone/>
            </a:pPr>
            <a:endParaRPr lang="en-US" sz="2900" dirty="0"/>
          </a:p>
          <a:p>
            <a:pPr fontAlgn="base"/>
            <a:r>
              <a:rPr lang="en-US" sz="2900" b="1" dirty="0"/>
              <a:t>Lone Star Legal Aid</a:t>
            </a:r>
            <a:r>
              <a:rPr lang="en-US" sz="2900" dirty="0"/>
              <a:t> (Civil)</a:t>
            </a:r>
            <a:br>
              <a:rPr lang="en-US" sz="2900" dirty="0"/>
            </a:br>
            <a:r>
              <a:rPr lang="en-US" sz="2900" dirty="0"/>
              <a:t>Legal advocacy to eligible families related to civil cases related to domestic violence and sexual assault.</a:t>
            </a:r>
            <a:br>
              <a:rPr lang="en-US" sz="2900" dirty="0"/>
            </a:br>
            <a:r>
              <a:rPr lang="en-US" sz="2900" dirty="0">
                <a:hlinkClick r:id="rId4"/>
              </a:rPr>
              <a:t>https://www.lonestarlegal.org/</a:t>
            </a:r>
            <a:endParaRPr lang="en-US" sz="2900" dirty="0"/>
          </a:p>
          <a:p>
            <a:pPr marL="152397" indent="0" fontAlgn="base">
              <a:buNone/>
            </a:pPr>
            <a:endParaRPr lang="en-US" sz="2900" dirty="0"/>
          </a:p>
          <a:p>
            <a:pPr fontAlgn="base"/>
            <a:r>
              <a:rPr lang="en-US" sz="2900" b="1" dirty="0"/>
              <a:t>AVDA</a:t>
            </a:r>
            <a:r>
              <a:rPr lang="en-US" sz="2900" dirty="0"/>
              <a:t> (Civil)</a:t>
            </a:r>
            <a:br>
              <a:rPr lang="en-US" sz="2900" dirty="0"/>
            </a:br>
            <a:r>
              <a:rPr lang="en-US" sz="2900" dirty="0"/>
              <a:t>Legal advocacy to eligible families related to domestic violence and sexual assault protective orders, divorce, child custody, child support and adoption cases-Harris County; Fort Bend County &amp; Montgomery.  </a:t>
            </a:r>
            <a:br>
              <a:rPr lang="en-US" sz="2900" dirty="0"/>
            </a:br>
            <a:r>
              <a:rPr lang="en-US" sz="2900" dirty="0">
                <a:hlinkClick r:id="rId5"/>
              </a:rPr>
              <a:t>https://avda.org/</a:t>
            </a:r>
            <a:endParaRPr lang="en-US" sz="2900" dirty="0"/>
          </a:p>
          <a:p>
            <a:pPr marL="152397" indent="0" fontAlgn="base">
              <a:buNone/>
            </a:pPr>
            <a:endParaRPr lang="en-US" sz="2900" dirty="0"/>
          </a:p>
          <a:p>
            <a:pPr fontAlgn="base"/>
            <a:r>
              <a:rPr lang="en-US" sz="2900" b="1" dirty="0"/>
              <a:t>DAYA</a:t>
            </a:r>
            <a:r>
              <a:rPr lang="en-US" sz="2900" dirty="0"/>
              <a:t> (Civil)</a:t>
            </a:r>
            <a:br>
              <a:rPr lang="en-US" sz="2900" dirty="0"/>
            </a:br>
            <a:r>
              <a:rPr lang="en-US" sz="2900" dirty="0"/>
              <a:t>Legal advocacy to eligible families related to domestic violence and sexual assault-Harris County.   </a:t>
            </a:r>
            <a:br>
              <a:rPr lang="en-US" sz="2900" dirty="0"/>
            </a:br>
            <a:r>
              <a:rPr lang="en-US" sz="2900" dirty="0">
                <a:hlinkClick r:id="rId6"/>
              </a:rPr>
              <a:t>http://www.dayahouston.org</a:t>
            </a:r>
            <a:endParaRPr lang="en-US" sz="2900" dirty="0"/>
          </a:p>
          <a:p>
            <a:pPr marL="228600" lvl="0" indent="-228600" defTabSz="914400">
              <a:lnSpc>
                <a:spcPct val="90000"/>
              </a:lnSpc>
              <a:spcBef>
                <a:spcPts val="1000"/>
              </a:spcBef>
              <a:buClrTx/>
              <a:buFont typeface="Arial" panose="020B0604020202020204" pitchFamily="34" charset="0"/>
              <a:buChar char="•"/>
            </a:pPr>
            <a:endParaRPr lang="en-US" sz="3000" dirty="0">
              <a:solidFill>
                <a:prstClr val="black"/>
              </a:solidFill>
              <a:latin typeface="Calibri" panose="020F0502020204030204"/>
              <a:cs typeface="+mn-cs"/>
            </a:endParaRPr>
          </a:p>
        </p:txBody>
      </p:sp>
      <p:sp>
        <p:nvSpPr>
          <p:cNvPr id="4" name="Slide Number Placeholder 3">
            <a:extLst>
              <a:ext uri="{FF2B5EF4-FFF2-40B4-BE49-F238E27FC236}">
                <a16:creationId xmlns:a16="http://schemas.microsoft.com/office/drawing/2014/main" id="{449B7136-D807-4C94-871B-052BD98B98FD}"/>
              </a:ext>
            </a:extLst>
          </p:cNvPr>
          <p:cNvSpPr>
            <a:spLocks noGrp="1"/>
          </p:cNvSpPr>
          <p:nvPr>
            <p:ph type="sldNum" sz="quarter" idx="12"/>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2400" b="0" i="0" u="none" strike="noStrike" kern="1200" cap="none" spc="0" normalizeH="0" baseline="0" noProof="0">
                <a:ln>
                  <a:noFill/>
                </a:ln>
                <a:solidFill>
                  <a:srgbClr val="FFFFFF"/>
                </a:solidFill>
                <a:effectLst/>
                <a:uLnTx/>
                <a:uFillTx/>
                <a:latin typeface="Arial"/>
                <a:ea typeface="+mn-ea"/>
                <a:cs typeface="+mn-cs"/>
              </a:rPr>
              <a:pPr marL="0" marR="0" lvl="0" indent="0" algn="ctr" defTabSz="1219170" rtl="0" eaLnBrk="1" fontAlgn="auto" latinLnBrk="0" hangingPunct="1">
                <a:lnSpc>
                  <a:spcPct val="100000"/>
                </a:lnSpc>
                <a:spcBef>
                  <a:spcPts val="0"/>
                </a:spcBef>
                <a:spcAft>
                  <a:spcPts val="0"/>
                </a:spcAft>
                <a:buClrTx/>
                <a:buSzTx/>
                <a:buFontTx/>
                <a:buNone/>
                <a:tabLst/>
                <a:defRPr/>
              </a:pPr>
              <a:t>51</a:t>
            </a:fld>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5" name="TextBox 4">
            <a:extLst>
              <a:ext uri="{FF2B5EF4-FFF2-40B4-BE49-F238E27FC236}">
                <a16:creationId xmlns:a16="http://schemas.microsoft.com/office/drawing/2014/main" id="{CCDF59EE-D9CE-4E0A-A3D3-A0F15C91866E}"/>
              </a:ext>
            </a:extLst>
          </p:cNvPr>
          <p:cNvSpPr txBox="1"/>
          <p:nvPr/>
        </p:nvSpPr>
        <p:spPr>
          <a:xfrm>
            <a:off x="2224779" y="6305883"/>
            <a:ext cx="7857067" cy="73866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Interprofessional Education Collaborative. (2016). Core competencies for interprofessional collaborative practice: 2016 update. Washington, DC: Interprofessional Education Collaborative. </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767334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889F6-AE18-4A92-87D0-76492DB18A7A}"/>
              </a:ext>
            </a:extLst>
          </p:cNvPr>
          <p:cNvSpPr>
            <a:spLocks noGrp="1"/>
          </p:cNvSpPr>
          <p:nvPr>
            <p:ph type="title"/>
          </p:nvPr>
        </p:nvSpPr>
        <p:spPr/>
        <p:txBody>
          <a:bodyPr/>
          <a:lstStyle/>
          <a:p>
            <a:pPr algn="ctr"/>
            <a:r>
              <a:rPr lang="en-US" sz="4267" dirty="0"/>
              <a:t>Patient Resources</a:t>
            </a:r>
          </a:p>
        </p:txBody>
      </p:sp>
      <p:sp>
        <p:nvSpPr>
          <p:cNvPr id="3" name="Content Placeholder 2">
            <a:extLst>
              <a:ext uri="{FF2B5EF4-FFF2-40B4-BE49-F238E27FC236}">
                <a16:creationId xmlns:a16="http://schemas.microsoft.com/office/drawing/2014/main" id="{5C230682-D518-4B8D-B22C-F25179C67F4F}"/>
              </a:ext>
            </a:extLst>
          </p:cNvPr>
          <p:cNvSpPr>
            <a:spLocks noGrp="1"/>
          </p:cNvSpPr>
          <p:nvPr>
            <p:ph idx="1"/>
          </p:nvPr>
        </p:nvSpPr>
        <p:spPr/>
        <p:txBody>
          <a:bodyPr>
            <a:normAutofit fontScale="85000" lnSpcReduction="20000"/>
          </a:bodyPr>
          <a:lstStyle/>
          <a:p>
            <a:pPr marL="228600" lvl="0" indent="-228600" defTabSz="914400">
              <a:lnSpc>
                <a:spcPct val="90000"/>
              </a:lnSpc>
              <a:spcBef>
                <a:spcPts val="1000"/>
              </a:spcBef>
              <a:buClrTx/>
              <a:buFont typeface="Arial" panose="020B0604020202020204" pitchFamily="34" charset="0"/>
              <a:buChar char="•"/>
            </a:pPr>
            <a:r>
              <a:rPr lang="en-US" sz="2400" b="1" dirty="0">
                <a:solidFill>
                  <a:srgbClr val="1B1B1B"/>
                </a:solidFill>
                <a:latin typeface="+mj-lt"/>
                <a:cs typeface="+mn-cs"/>
              </a:rPr>
              <a:t>Texas Department of Public Safety Victim Services</a:t>
            </a:r>
          </a:p>
          <a:p>
            <a:pPr marL="685800" lvl="1" indent="-228600" defTabSz="914400">
              <a:lnSpc>
                <a:spcPct val="90000"/>
              </a:lnSpc>
              <a:spcBef>
                <a:spcPts val="500"/>
              </a:spcBef>
              <a:buClrTx/>
              <a:buFont typeface="Arial" panose="020B0604020202020204" pitchFamily="34" charset="0"/>
              <a:buChar char="•"/>
            </a:pPr>
            <a:r>
              <a:rPr lang="en-US" sz="2000" dirty="0">
                <a:solidFill>
                  <a:srgbClr val="1B1B1B"/>
                </a:solidFill>
                <a:latin typeface="+mj-lt"/>
                <a:cs typeface="+mn-cs"/>
              </a:rPr>
              <a:t>Victim Services Counselors are available to help you understand the criminal justice process and your rights and connect you to helpful resources. To locate the Victim Services Counselor in your area, </a:t>
            </a:r>
            <a:r>
              <a:rPr lang="en-US" sz="2000" dirty="0">
                <a:solidFill>
                  <a:srgbClr val="0050D8"/>
                </a:solidFill>
                <a:latin typeface="+mj-lt"/>
                <a:cs typeface="+mn-cs"/>
                <a:hlinkClick r:id="rId2">
                  <a:extLst>
                    <a:ext uri="{A12FA001-AC4F-418D-AE19-62706E023703}">
                      <ahyp:hlinkClr xmlns:ahyp="http://schemas.microsoft.com/office/drawing/2018/hyperlinkcolor" val="tx"/>
                    </a:ext>
                  </a:extLst>
                </a:hlinkClick>
              </a:rPr>
              <a:t>visit the Victim Services Counselors Regional Directory</a:t>
            </a:r>
            <a:r>
              <a:rPr lang="en-US" sz="2000" dirty="0">
                <a:solidFill>
                  <a:srgbClr val="1B1B1B"/>
                </a:solidFill>
                <a:latin typeface="+mj-lt"/>
                <a:cs typeface="+mn-cs"/>
              </a:rPr>
              <a:t> or </a:t>
            </a:r>
            <a:r>
              <a:rPr lang="en-US" sz="2000" b="1" dirty="0">
                <a:solidFill>
                  <a:srgbClr val="1B1B1B"/>
                </a:solidFill>
                <a:latin typeface="+mj-lt"/>
                <a:cs typeface="+mn-cs"/>
              </a:rPr>
              <a:t>call 512-424-2211</a:t>
            </a:r>
            <a:r>
              <a:rPr lang="en-US" sz="2000" dirty="0">
                <a:solidFill>
                  <a:srgbClr val="1B1B1B"/>
                </a:solidFill>
                <a:latin typeface="+mj-lt"/>
                <a:cs typeface="+mn-cs"/>
              </a:rPr>
              <a:t>.</a:t>
            </a:r>
          </a:p>
          <a:p>
            <a:pPr marL="685800" lvl="1" indent="-228600" defTabSz="914400">
              <a:lnSpc>
                <a:spcPct val="90000"/>
              </a:lnSpc>
              <a:spcBef>
                <a:spcPts val="500"/>
              </a:spcBef>
              <a:buClrTx/>
              <a:buFont typeface="Arial" panose="020B0604020202020204" pitchFamily="34" charset="0"/>
              <a:buChar char="•"/>
            </a:pPr>
            <a:endParaRPr lang="en-US" sz="2000" dirty="0">
              <a:solidFill>
                <a:srgbClr val="1B1B1B"/>
              </a:solidFill>
              <a:latin typeface="+mj-lt"/>
              <a:cs typeface="+mn-cs"/>
            </a:endParaRPr>
          </a:p>
          <a:p>
            <a:pPr marL="228600" lvl="0" indent="-228600" defTabSz="914400">
              <a:lnSpc>
                <a:spcPct val="90000"/>
              </a:lnSpc>
              <a:spcBef>
                <a:spcPts val="1000"/>
              </a:spcBef>
              <a:buClrTx/>
              <a:buFont typeface="Arial" panose="020B0604020202020204" pitchFamily="34" charset="0"/>
              <a:buChar char="•"/>
            </a:pPr>
            <a:r>
              <a:rPr lang="en-US" sz="2400" b="1" dirty="0">
                <a:solidFill>
                  <a:srgbClr val="1B1B1B"/>
                </a:solidFill>
                <a:latin typeface="+mj-lt"/>
                <a:cs typeface="+mn-cs"/>
              </a:rPr>
              <a:t>Texas Health and Human Services Commission Family Violence Program</a:t>
            </a:r>
          </a:p>
          <a:p>
            <a:pPr marL="685800" lvl="1" indent="-228600" defTabSz="914400">
              <a:lnSpc>
                <a:spcPct val="90000"/>
              </a:lnSpc>
              <a:spcBef>
                <a:spcPts val="500"/>
              </a:spcBef>
              <a:buClrTx/>
              <a:buFont typeface="Arial" panose="020B0604020202020204" pitchFamily="34" charset="0"/>
              <a:buChar char="•"/>
            </a:pPr>
            <a:r>
              <a:rPr lang="en-US" sz="2000" dirty="0">
                <a:solidFill>
                  <a:srgbClr val="1B1B1B"/>
                </a:solidFill>
                <a:latin typeface="+mj-lt"/>
                <a:cs typeface="+mn-cs"/>
              </a:rPr>
              <a:t>Family violence centers offer free emergency shelter and support services for males and females, adults and children who experience family or dating violence. </a:t>
            </a:r>
            <a:r>
              <a:rPr lang="en-US" sz="2000" dirty="0">
                <a:solidFill>
                  <a:srgbClr val="0050D8"/>
                </a:solidFill>
                <a:latin typeface="+mj-lt"/>
                <a:cs typeface="+mn-cs"/>
                <a:hlinkClick r:id="rId3">
                  <a:extLst>
                    <a:ext uri="{A12FA001-AC4F-418D-AE19-62706E023703}">
                      <ahyp:hlinkClr xmlns:ahyp="http://schemas.microsoft.com/office/drawing/2018/hyperlinkcolor" val="tx"/>
                    </a:ext>
                  </a:extLst>
                </a:hlinkClick>
              </a:rPr>
              <a:t>Visit the Family Violence Program webpage</a:t>
            </a:r>
            <a:r>
              <a:rPr lang="en-US" sz="2000" dirty="0">
                <a:solidFill>
                  <a:srgbClr val="1B1B1B"/>
                </a:solidFill>
                <a:latin typeface="+mj-lt"/>
                <a:cs typeface="+mn-cs"/>
              </a:rPr>
              <a:t> to learn more.</a:t>
            </a:r>
          </a:p>
          <a:p>
            <a:pPr marL="685800" lvl="1" indent="-228600" defTabSz="914400">
              <a:lnSpc>
                <a:spcPct val="90000"/>
              </a:lnSpc>
              <a:spcBef>
                <a:spcPts val="500"/>
              </a:spcBef>
              <a:buClrTx/>
              <a:buFont typeface="Arial" panose="020B0604020202020204" pitchFamily="34" charset="0"/>
              <a:buChar char="•"/>
            </a:pPr>
            <a:endParaRPr lang="en-US" sz="2000" dirty="0">
              <a:solidFill>
                <a:srgbClr val="1B1B1B"/>
              </a:solidFill>
              <a:latin typeface="+mj-lt"/>
              <a:cs typeface="+mn-cs"/>
            </a:endParaRPr>
          </a:p>
          <a:p>
            <a:pPr marL="228600" lvl="0" indent="-228600" defTabSz="914400">
              <a:lnSpc>
                <a:spcPct val="90000"/>
              </a:lnSpc>
              <a:spcBef>
                <a:spcPts val="1000"/>
              </a:spcBef>
              <a:buClrTx/>
              <a:buFont typeface="Arial" panose="020B0604020202020204" pitchFamily="34" charset="0"/>
              <a:buChar char="•"/>
            </a:pPr>
            <a:r>
              <a:rPr lang="en-US" sz="2400" b="1" dirty="0">
                <a:solidFill>
                  <a:srgbClr val="1B1B1B"/>
                </a:solidFill>
                <a:latin typeface="+mj-lt"/>
                <a:cs typeface="+mn-cs"/>
              </a:rPr>
              <a:t>Texas Advocacy Project</a:t>
            </a:r>
          </a:p>
          <a:p>
            <a:pPr marL="685800" lvl="1" indent="-228600" defTabSz="914400">
              <a:lnSpc>
                <a:spcPct val="90000"/>
              </a:lnSpc>
              <a:spcBef>
                <a:spcPts val="500"/>
              </a:spcBef>
              <a:buClrTx/>
              <a:buFont typeface="Arial" panose="020B0604020202020204" pitchFamily="34" charset="0"/>
              <a:buChar char="•"/>
            </a:pPr>
            <a:r>
              <a:rPr lang="en-US" sz="2000" dirty="0">
                <a:solidFill>
                  <a:srgbClr val="1B1B1B"/>
                </a:solidFill>
                <a:latin typeface="+mj-lt"/>
                <a:cs typeface="+mn-cs"/>
              </a:rPr>
              <a:t>For free legal advocacy and legal services, </a:t>
            </a:r>
            <a:r>
              <a:rPr lang="en-US" sz="2000" b="1" dirty="0">
                <a:solidFill>
                  <a:srgbClr val="1B1B1B"/>
                </a:solidFill>
                <a:latin typeface="+mj-lt"/>
                <a:cs typeface="+mn-cs"/>
              </a:rPr>
              <a:t>call 800-374-HOPE</a:t>
            </a:r>
            <a:r>
              <a:rPr lang="en-US" sz="2000" dirty="0">
                <a:solidFill>
                  <a:srgbClr val="1B1B1B"/>
                </a:solidFill>
                <a:latin typeface="+mj-lt"/>
                <a:cs typeface="+mn-cs"/>
              </a:rPr>
              <a:t> or </a:t>
            </a:r>
            <a:r>
              <a:rPr lang="en-US" sz="2000" dirty="0">
                <a:solidFill>
                  <a:srgbClr val="0050D8"/>
                </a:solidFill>
                <a:latin typeface="+mj-lt"/>
                <a:cs typeface="+mn-cs"/>
                <a:hlinkClick r:id="rId4">
                  <a:extLst>
                    <a:ext uri="{A12FA001-AC4F-418D-AE19-62706E023703}">
                      <ahyp:hlinkClr xmlns:ahyp="http://schemas.microsoft.com/office/drawing/2018/hyperlinkcolor" val="tx"/>
                    </a:ext>
                  </a:extLst>
                </a:hlinkClick>
              </a:rPr>
              <a:t>visit the Texas Advocacy Project website</a:t>
            </a:r>
            <a:r>
              <a:rPr lang="en-US" sz="2000" dirty="0">
                <a:solidFill>
                  <a:srgbClr val="1B1B1B"/>
                </a:solidFill>
                <a:latin typeface="+mj-lt"/>
                <a:cs typeface="+mn-cs"/>
              </a:rPr>
              <a:t>.</a:t>
            </a:r>
          </a:p>
          <a:p>
            <a:pPr marL="457200" lvl="1" indent="0" defTabSz="914400">
              <a:lnSpc>
                <a:spcPct val="90000"/>
              </a:lnSpc>
              <a:spcBef>
                <a:spcPts val="500"/>
              </a:spcBef>
              <a:buClrTx/>
              <a:buNone/>
            </a:pPr>
            <a:endParaRPr lang="en-US" sz="2000" dirty="0">
              <a:solidFill>
                <a:srgbClr val="1B1B1B"/>
              </a:solidFill>
              <a:latin typeface="+mj-lt"/>
              <a:cs typeface="+mn-cs"/>
            </a:endParaRPr>
          </a:p>
          <a:p>
            <a:pPr marL="228600" lvl="0" indent="-228600" defTabSz="914400">
              <a:lnSpc>
                <a:spcPct val="90000"/>
              </a:lnSpc>
              <a:spcBef>
                <a:spcPts val="1000"/>
              </a:spcBef>
              <a:buClrTx/>
              <a:buFont typeface="Arial" panose="020B0604020202020204" pitchFamily="34" charset="0"/>
              <a:buChar char="•"/>
            </a:pPr>
            <a:r>
              <a:rPr lang="en-US" sz="2800" b="1" dirty="0">
                <a:solidFill>
                  <a:prstClr val="black"/>
                </a:solidFill>
                <a:latin typeface="+mj-lt"/>
                <a:cs typeface="+mn-cs"/>
              </a:rPr>
              <a:t>The Texas Council on Family Violence</a:t>
            </a:r>
            <a:r>
              <a:rPr lang="en-US" sz="2800" dirty="0">
                <a:solidFill>
                  <a:prstClr val="black"/>
                </a:solidFill>
                <a:latin typeface="+mj-lt"/>
                <a:cs typeface="+mn-cs"/>
              </a:rPr>
              <a:t> is the only 501(c)(3) nonprofit coalition in Texas dedicated solely to creating safer communities and freedom from family violence. https://tcfv.org/</a:t>
            </a:r>
          </a:p>
          <a:p>
            <a:pPr marL="685800" lvl="1" indent="-228600" defTabSz="914400">
              <a:lnSpc>
                <a:spcPct val="90000"/>
              </a:lnSpc>
              <a:spcBef>
                <a:spcPts val="500"/>
              </a:spcBef>
              <a:buClrTx/>
              <a:buFont typeface="Arial" panose="020B0604020202020204" pitchFamily="34" charset="0"/>
              <a:buChar char="•"/>
            </a:pPr>
            <a:endParaRPr lang="en-US" sz="2000" dirty="0">
              <a:solidFill>
                <a:srgbClr val="1B1B1B"/>
              </a:solidFill>
              <a:latin typeface="+mj-lt"/>
              <a:cs typeface="+mn-cs"/>
            </a:endParaRPr>
          </a:p>
          <a:p>
            <a:pPr marL="228600" lvl="0" indent="-228600" defTabSz="914400">
              <a:lnSpc>
                <a:spcPct val="90000"/>
              </a:lnSpc>
              <a:spcBef>
                <a:spcPts val="1000"/>
              </a:spcBef>
              <a:buClrTx/>
              <a:buFont typeface="Arial" panose="020B0604020202020204" pitchFamily="34" charset="0"/>
              <a:buChar char="•"/>
            </a:pPr>
            <a:endParaRPr lang="en-US" sz="3000" dirty="0">
              <a:solidFill>
                <a:prstClr val="black"/>
              </a:solidFill>
              <a:latin typeface="+mj-lt"/>
              <a:cs typeface="+mn-cs"/>
            </a:endParaRPr>
          </a:p>
        </p:txBody>
      </p:sp>
      <p:sp>
        <p:nvSpPr>
          <p:cNvPr id="4" name="Slide Number Placeholder 3">
            <a:extLst>
              <a:ext uri="{FF2B5EF4-FFF2-40B4-BE49-F238E27FC236}">
                <a16:creationId xmlns:a16="http://schemas.microsoft.com/office/drawing/2014/main" id="{449B7136-D807-4C94-871B-052BD98B98FD}"/>
              </a:ext>
            </a:extLst>
          </p:cNvPr>
          <p:cNvSpPr>
            <a:spLocks noGrp="1"/>
          </p:cNvSpPr>
          <p:nvPr>
            <p:ph type="sldNum" sz="quarter" idx="12"/>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2400" b="0" i="0" u="none" strike="noStrike" kern="1200" cap="none" spc="0" normalizeH="0" baseline="0" noProof="0">
                <a:ln>
                  <a:noFill/>
                </a:ln>
                <a:solidFill>
                  <a:srgbClr val="FFFFFF"/>
                </a:solidFill>
                <a:effectLst/>
                <a:uLnTx/>
                <a:uFillTx/>
                <a:latin typeface="Arial"/>
                <a:ea typeface="+mn-ea"/>
                <a:cs typeface="+mn-cs"/>
              </a:rPr>
              <a:pPr marL="0" marR="0" lvl="0" indent="0" algn="ctr" defTabSz="1219170" rtl="0" eaLnBrk="1" fontAlgn="auto" latinLnBrk="0" hangingPunct="1">
                <a:lnSpc>
                  <a:spcPct val="100000"/>
                </a:lnSpc>
                <a:spcBef>
                  <a:spcPts val="0"/>
                </a:spcBef>
                <a:spcAft>
                  <a:spcPts val="0"/>
                </a:spcAft>
                <a:buClrTx/>
                <a:buSzTx/>
                <a:buFontTx/>
                <a:buNone/>
                <a:tabLst/>
                <a:defRPr/>
              </a:pPr>
              <a:t>52</a:t>
            </a:fld>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5" name="TextBox 4">
            <a:extLst>
              <a:ext uri="{FF2B5EF4-FFF2-40B4-BE49-F238E27FC236}">
                <a16:creationId xmlns:a16="http://schemas.microsoft.com/office/drawing/2014/main" id="{CCDF59EE-D9CE-4E0A-A3D3-A0F15C91866E}"/>
              </a:ext>
            </a:extLst>
          </p:cNvPr>
          <p:cNvSpPr txBox="1"/>
          <p:nvPr/>
        </p:nvSpPr>
        <p:spPr>
          <a:xfrm>
            <a:off x="2224779" y="6305883"/>
            <a:ext cx="7857067" cy="73866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Interprofessional Education Collaborative. (2016). Core competencies for interprofessional collaborative practice: 2016 update. Washington, DC: Interprofessional Education Collaborative. </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0213934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889F6-AE18-4A92-87D0-76492DB18A7A}"/>
              </a:ext>
            </a:extLst>
          </p:cNvPr>
          <p:cNvSpPr>
            <a:spLocks noGrp="1"/>
          </p:cNvSpPr>
          <p:nvPr>
            <p:ph type="title"/>
          </p:nvPr>
        </p:nvSpPr>
        <p:spPr>
          <a:xfrm>
            <a:off x="609601" y="166353"/>
            <a:ext cx="11087425" cy="1143000"/>
          </a:xfrm>
        </p:spPr>
        <p:txBody>
          <a:bodyPr/>
          <a:lstStyle/>
          <a:p>
            <a:pPr algn="ctr"/>
            <a:r>
              <a:rPr lang="en-US" sz="4267" dirty="0"/>
              <a:t>Patient Resources</a:t>
            </a:r>
          </a:p>
        </p:txBody>
      </p:sp>
      <p:sp>
        <p:nvSpPr>
          <p:cNvPr id="3" name="Content Placeholder 2">
            <a:extLst>
              <a:ext uri="{FF2B5EF4-FFF2-40B4-BE49-F238E27FC236}">
                <a16:creationId xmlns:a16="http://schemas.microsoft.com/office/drawing/2014/main" id="{5C230682-D518-4B8D-B22C-F25179C67F4F}"/>
              </a:ext>
            </a:extLst>
          </p:cNvPr>
          <p:cNvSpPr>
            <a:spLocks noGrp="1"/>
          </p:cNvSpPr>
          <p:nvPr>
            <p:ph idx="1"/>
          </p:nvPr>
        </p:nvSpPr>
        <p:spPr>
          <a:xfrm>
            <a:off x="609601" y="1309353"/>
            <a:ext cx="11087425" cy="4996530"/>
          </a:xfrm>
        </p:spPr>
        <p:txBody>
          <a:bodyPr>
            <a:normAutofit fontScale="70000" lnSpcReduction="20000"/>
          </a:bodyPr>
          <a:lstStyle/>
          <a:p>
            <a:pPr marL="228600" lvl="0" indent="-228600" defTabSz="914400">
              <a:lnSpc>
                <a:spcPct val="90000"/>
              </a:lnSpc>
              <a:spcBef>
                <a:spcPts val="1000"/>
              </a:spcBef>
              <a:buClrTx/>
              <a:buFont typeface="Arial" panose="020B0604020202020204" pitchFamily="34" charset="0"/>
              <a:buChar char="•"/>
            </a:pPr>
            <a:r>
              <a:rPr lang="en-US" sz="3100" b="1" dirty="0">
                <a:solidFill>
                  <a:srgbClr val="1B1B1B"/>
                </a:solidFill>
                <a:latin typeface="Source Sans Pro Web"/>
                <a:cs typeface="+mn-cs"/>
              </a:rPr>
              <a:t>National Domestic Violence Hotline</a:t>
            </a:r>
          </a:p>
          <a:p>
            <a:pPr marL="624830" lvl="1" indent="-228600" defTabSz="914400">
              <a:lnSpc>
                <a:spcPct val="90000"/>
              </a:lnSpc>
              <a:spcBef>
                <a:spcPts val="1000"/>
              </a:spcBef>
              <a:buClrTx/>
              <a:buFont typeface="Arial" panose="020B0604020202020204" pitchFamily="34" charset="0"/>
              <a:buChar char="•"/>
            </a:pPr>
            <a:r>
              <a:rPr lang="en-US" sz="3100" dirty="0">
                <a:solidFill>
                  <a:srgbClr val="1B1B1B"/>
                </a:solidFill>
                <a:latin typeface="Source Sans Pro Web"/>
                <a:cs typeface="+mn-cs"/>
              </a:rPr>
              <a:t>The National Domestic Violence Hotline can connect you with an advocate that can provide safety plans, discuss options, and offer resources in your area.</a:t>
            </a:r>
          </a:p>
          <a:p>
            <a:pPr marL="624830" lvl="1" indent="-228600" defTabSz="914400">
              <a:lnSpc>
                <a:spcPct val="90000"/>
              </a:lnSpc>
              <a:spcBef>
                <a:spcPts val="1000"/>
              </a:spcBef>
              <a:buClrTx/>
              <a:buFont typeface="Arial" panose="020B0604020202020204" pitchFamily="34" charset="0"/>
              <a:buChar char="•"/>
            </a:pPr>
            <a:r>
              <a:rPr lang="en-US" sz="3100" dirty="0">
                <a:solidFill>
                  <a:srgbClr val="1B1B1B"/>
                </a:solidFill>
                <a:latin typeface="Source Sans Pro Web"/>
                <a:cs typeface="+mn-cs"/>
              </a:rPr>
              <a:t>Call: 800-799-SAFE (7233)</a:t>
            </a:r>
          </a:p>
          <a:p>
            <a:pPr marL="624830" lvl="1" indent="-228600" defTabSz="914400">
              <a:lnSpc>
                <a:spcPct val="90000"/>
              </a:lnSpc>
              <a:spcBef>
                <a:spcPts val="1000"/>
              </a:spcBef>
              <a:buClrTx/>
              <a:buFont typeface="Arial" panose="020B0604020202020204" pitchFamily="34" charset="0"/>
              <a:buChar char="•"/>
            </a:pPr>
            <a:r>
              <a:rPr lang="en-US" sz="3100" dirty="0">
                <a:solidFill>
                  <a:srgbClr val="1B1B1B"/>
                </a:solidFill>
                <a:latin typeface="Source Sans Pro Web"/>
                <a:cs typeface="+mn-cs"/>
              </a:rPr>
              <a:t>TTY: 800-787-3224</a:t>
            </a:r>
          </a:p>
          <a:p>
            <a:pPr marL="624830" lvl="1" indent="-228600" defTabSz="914400">
              <a:lnSpc>
                <a:spcPct val="90000"/>
              </a:lnSpc>
              <a:spcBef>
                <a:spcPts val="1000"/>
              </a:spcBef>
              <a:buClrTx/>
              <a:buFont typeface="Arial" panose="020B0604020202020204" pitchFamily="34" charset="0"/>
              <a:buChar char="•"/>
            </a:pPr>
            <a:r>
              <a:rPr lang="en-US" sz="3100" dirty="0">
                <a:solidFill>
                  <a:srgbClr val="1B1B1B"/>
                </a:solidFill>
                <a:latin typeface="Source Sans Pro Web"/>
                <a:cs typeface="+mn-cs"/>
              </a:rPr>
              <a:t>Chat online: </a:t>
            </a:r>
            <a:r>
              <a:rPr lang="en-US" sz="3100" dirty="0">
                <a:solidFill>
                  <a:srgbClr val="0050D8"/>
                </a:solidFill>
                <a:latin typeface="Source Sans Pro Web"/>
                <a:cs typeface="+mn-cs"/>
                <a:hlinkClick r:id="rId2">
                  <a:extLst>
                    <a:ext uri="{A12FA001-AC4F-418D-AE19-62706E023703}">
                      <ahyp:hlinkClr xmlns:ahyp="http://schemas.microsoft.com/office/drawing/2018/hyperlinkcolor" val="tx"/>
                    </a:ext>
                  </a:extLst>
                </a:hlinkClick>
              </a:rPr>
              <a:t>thehotline.org</a:t>
            </a:r>
            <a:endParaRPr lang="en-US" sz="3100" dirty="0">
              <a:solidFill>
                <a:srgbClr val="1B1B1B"/>
              </a:solidFill>
              <a:latin typeface="Source Sans Pro Web"/>
              <a:cs typeface="+mn-cs"/>
            </a:endParaRPr>
          </a:p>
          <a:p>
            <a:pPr marL="624830" lvl="1" indent="-228600" defTabSz="914400">
              <a:lnSpc>
                <a:spcPct val="90000"/>
              </a:lnSpc>
              <a:spcBef>
                <a:spcPts val="1000"/>
              </a:spcBef>
              <a:buClrTx/>
              <a:buFont typeface="Arial" panose="020B0604020202020204" pitchFamily="34" charset="0"/>
              <a:buChar char="•"/>
            </a:pPr>
            <a:r>
              <a:rPr lang="en-US" sz="3100" dirty="0">
                <a:solidFill>
                  <a:srgbClr val="1B1B1B"/>
                </a:solidFill>
                <a:latin typeface="Source Sans Pro Web"/>
                <a:cs typeface="+mn-cs"/>
              </a:rPr>
              <a:t>Text: “START” to 88788</a:t>
            </a:r>
          </a:p>
          <a:p>
            <a:pPr marL="396230" lvl="1" indent="0" defTabSz="914400">
              <a:lnSpc>
                <a:spcPct val="90000"/>
              </a:lnSpc>
              <a:spcBef>
                <a:spcPts val="1000"/>
              </a:spcBef>
              <a:buClrTx/>
              <a:buNone/>
            </a:pPr>
            <a:endParaRPr lang="en-US" sz="1100" dirty="0">
              <a:solidFill>
                <a:srgbClr val="1B1B1B"/>
              </a:solidFill>
              <a:latin typeface="Source Sans Pro Web"/>
              <a:cs typeface="+mn-cs"/>
            </a:endParaRPr>
          </a:p>
          <a:p>
            <a:pPr marL="228600" lvl="0" indent="-228600" defTabSz="914400">
              <a:lnSpc>
                <a:spcPct val="90000"/>
              </a:lnSpc>
              <a:spcBef>
                <a:spcPts val="1000"/>
              </a:spcBef>
              <a:buClrTx/>
              <a:buFont typeface="Arial" panose="020B0604020202020204" pitchFamily="34" charset="0"/>
              <a:buChar char="•"/>
            </a:pPr>
            <a:r>
              <a:rPr lang="en-US" sz="3100" b="1" dirty="0">
                <a:solidFill>
                  <a:srgbClr val="1B1B1B"/>
                </a:solidFill>
                <a:latin typeface="Source Sans Pro Web"/>
                <a:cs typeface="+mn-cs"/>
              </a:rPr>
              <a:t>National Sexual Assault Hotline — RAINN (Rape, Abuse &amp; Incest National Network)</a:t>
            </a:r>
          </a:p>
          <a:p>
            <a:pPr marL="624830" lvl="1" indent="-228600" defTabSz="914400">
              <a:lnSpc>
                <a:spcPct val="90000"/>
              </a:lnSpc>
              <a:spcBef>
                <a:spcPts val="1000"/>
              </a:spcBef>
              <a:buClrTx/>
              <a:buFont typeface="Arial" panose="020B0604020202020204" pitchFamily="34" charset="0"/>
              <a:buChar char="•"/>
            </a:pPr>
            <a:r>
              <a:rPr lang="en-US" sz="3100" dirty="0">
                <a:solidFill>
                  <a:srgbClr val="1B1B1B"/>
                </a:solidFill>
                <a:latin typeface="Source Sans Pro Web"/>
                <a:cs typeface="+mn-cs"/>
              </a:rPr>
              <a:t>If you have been sexually assaulted, consider contacting the RAINN Hotline to connect with a trained staff member from a local sexual assault service provider in your area.</a:t>
            </a:r>
          </a:p>
          <a:p>
            <a:pPr marL="624830" lvl="1" indent="-228600" defTabSz="914400">
              <a:lnSpc>
                <a:spcPct val="90000"/>
              </a:lnSpc>
              <a:spcBef>
                <a:spcPts val="1000"/>
              </a:spcBef>
              <a:buClrTx/>
              <a:buFont typeface="Arial" panose="020B0604020202020204" pitchFamily="34" charset="0"/>
              <a:buChar char="•"/>
            </a:pPr>
            <a:r>
              <a:rPr lang="en-US" sz="3100" dirty="0">
                <a:solidFill>
                  <a:srgbClr val="1B1B1B"/>
                </a:solidFill>
                <a:latin typeface="Source Sans Pro Web"/>
                <a:cs typeface="+mn-cs"/>
              </a:rPr>
              <a:t>Call: 800-656-HOPE (4673)</a:t>
            </a:r>
          </a:p>
          <a:p>
            <a:pPr marL="624830" lvl="1" indent="-228600" defTabSz="914400">
              <a:lnSpc>
                <a:spcPct val="90000"/>
              </a:lnSpc>
              <a:spcBef>
                <a:spcPts val="1000"/>
              </a:spcBef>
              <a:buClrTx/>
              <a:buFont typeface="Arial" panose="020B0604020202020204" pitchFamily="34" charset="0"/>
              <a:buChar char="•"/>
            </a:pPr>
            <a:r>
              <a:rPr lang="en-US" sz="3100" dirty="0">
                <a:solidFill>
                  <a:srgbClr val="1B1B1B"/>
                </a:solidFill>
                <a:latin typeface="Source Sans Pro Web"/>
                <a:cs typeface="+mn-cs"/>
              </a:rPr>
              <a:t>Chat online: </a:t>
            </a:r>
            <a:r>
              <a:rPr lang="en-US" sz="3100" dirty="0">
                <a:solidFill>
                  <a:srgbClr val="0050D8"/>
                </a:solidFill>
                <a:latin typeface="Source Sans Pro Web"/>
                <a:cs typeface="+mn-cs"/>
                <a:hlinkClick r:id="rId3">
                  <a:extLst>
                    <a:ext uri="{A12FA001-AC4F-418D-AE19-62706E023703}">
                      <ahyp:hlinkClr xmlns:ahyp="http://schemas.microsoft.com/office/drawing/2018/hyperlinkcolor" val="tx"/>
                    </a:ext>
                  </a:extLst>
                </a:hlinkClick>
              </a:rPr>
              <a:t>hotline.rainn.org</a:t>
            </a:r>
            <a:endParaRPr lang="en-US" sz="3100" dirty="0">
              <a:solidFill>
                <a:srgbClr val="1B1B1B"/>
              </a:solidFill>
              <a:latin typeface="Source Sans Pro Web"/>
              <a:cs typeface="+mn-cs"/>
            </a:endParaRPr>
          </a:p>
          <a:p>
            <a:pPr marL="228600" lvl="0" indent="-228600" defTabSz="914400">
              <a:lnSpc>
                <a:spcPct val="90000"/>
              </a:lnSpc>
              <a:spcBef>
                <a:spcPts val="1000"/>
              </a:spcBef>
              <a:buClrTx/>
              <a:buFont typeface="Arial" panose="020B0604020202020204" pitchFamily="34" charset="0"/>
              <a:buChar char="•"/>
            </a:pPr>
            <a:endParaRPr lang="en-US" sz="2800" dirty="0">
              <a:solidFill>
                <a:srgbClr val="1B1B1B"/>
              </a:solidFill>
              <a:latin typeface="Source Sans Pro Web"/>
              <a:cs typeface="+mn-cs"/>
            </a:endParaRPr>
          </a:p>
          <a:p>
            <a:pPr marL="228600" lvl="0" indent="-228600" defTabSz="914400">
              <a:lnSpc>
                <a:spcPct val="90000"/>
              </a:lnSpc>
              <a:spcBef>
                <a:spcPts val="1000"/>
              </a:spcBef>
              <a:buClrTx/>
              <a:buFont typeface="Arial" panose="020B0604020202020204" pitchFamily="34" charset="0"/>
              <a:buChar char="•"/>
            </a:pPr>
            <a:endParaRPr lang="en-US" sz="3000" dirty="0">
              <a:solidFill>
                <a:prstClr val="black"/>
              </a:solidFill>
              <a:latin typeface="Calibri" panose="020F0502020204030204"/>
              <a:cs typeface="+mn-cs"/>
            </a:endParaRPr>
          </a:p>
        </p:txBody>
      </p:sp>
      <p:sp>
        <p:nvSpPr>
          <p:cNvPr id="4" name="Slide Number Placeholder 3">
            <a:extLst>
              <a:ext uri="{FF2B5EF4-FFF2-40B4-BE49-F238E27FC236}">
                <a16:creationId xmlns:a16="http://schemas.microsoft.com/office/drawing/2014/main" id="{449B7136-D807-4C94-871B-052BD98B98FD}"/>
              </a:ext>
            </a:extLst>
          </p:cNvPr>
          <p:cNvSpPr>
            <a:spLocks noGrp="1"/>
          </p:cNvSpPr>
          <p:nvPr>
            <p:ph type="sldNum" sz="quarter" idx="12"/>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2400" b="0" i="0" u="none" strike="noStrike" kern="1200" cap="none" spc="0" normalizeH="0" baseline="0" noProof="0">
                <a:ln>
                  <a:noFill/>
                </a:ln>
                <a:solidFill>
                  <a:srgbClr val="FFFFFF"/>
                </a:solidFill>
                <a:effectLst/>
                <a:uLnTx/>
                <a:uFillTx/>
                <a:latin typeface="Arial"/>
                <a:ea typeface="+mn-ea"/>
                <a:cs typeface="+mn-cs"/>
              </a:rPr>
              <a:pPr marL="0" marR="0" lvl="0" indent="0" algn="ctr" defTabSz="1219170" rtl="0" eaLnBrk="1" fontAlgn="auto" latinLnBrk="0" hangingPunct="1">
                <a:lnSpc>
                  <a:spcPct val="100000"/>
                </a:lnSpc>
                <a:spcBef>
                  <a:spcPts val="0"/>
                </a:spcBef>
                <a:spcAft>
                  <a:spcPts val="0"/>
                </a:spcAft>
                <a:buClrTx/>
                <a:buSzTx/>
                <a:buFontTx/>
                <a:buNone/>
                <a:tabLst/>
                <a:defRPr/>
              </a:pPr>
              <a:t>53</a:t>
            </a:fld>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5" name="TextBox 4">
            <a:extLst>
              <a:ext uri="{FF2B5EF4-FFF2-40B4-BE49-F238E27FC236}">
                <a16:creationId xmlns:a16="http://schemas.microsoft.com/office/drawing/2014/main" id="{CCDF59EE-D9CE-4E0A-A3D3-A0F15C91866E}"/>
              </a:ext>
            </a:extLst>
          </p:cNvPr>
          <p:cNvSpPr txBox="1"/>
          <p:nvPr/>
        </p:nvSpPr>
        <p:spPr>
          <a:xfrm>
            <a:off x="2224779" y="6305883"/>
            <a:ext cx="7857067" cy="73866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Interprofessional Education Collaborative. (2016). Core competencies for interprofessional collaborative practice: 2016 update. Washington, DC: Interprofessional Education Collaborative. </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3987080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889F6-AE18-4A92-87D0-76492DB18A7A}"/>
              </a:ext>
            </a:extLst>
          </p:cNvPr>
          <p:cNvSpPr>
            <a:spLocks noGrp="1"/>
          </p:cNvSpPr>
          <p:nvPr>
            <p:ph type="title"/>
          </p:nvPr>
        </p:nvSpPr>
        <p:spPr/>
        <p:txBody>
          <a:bodyPr/>
          <a:lstStyle/>
          <a:p>
            <a:pPr algn="ctr"/>
            <a:r>
              <a:rPr lang="en-US" sz="4267" dirty="0"/>
              <a:t>Patient Resources</a:t>
            </a:r>
          </a:p>
        </p:txBody>
      </p:sp>
      <p:sp>
        <p:nvSpPr>
          <p:cNvPr id="3" name="Content Placeholder 2">
            <a:extLst>
              <a:ext uri="{FF2B5EF4-FFF2-40B4-BE49-F238E27FC236}">
                <a16:creationId xmlns:a16="http://schemas.microsoft.com/office/drawing/2014/main" id="{5C230682-D518-4B8D-B22C-F25179C67F4F}"/>
              </a:ext>
            </a:extLst>
          </p:cNvPr>
          <p:cNvSpPr>
            <a:spLocks noGrp="1"/>
          </p:cNvSpPr>
          <p:nvPr>
            <p:ph idx="1"/>
          </p:nvPr>
        </p:nvSpPr>
        <p:spPr/>
        <p:txBody>
          <a:bodyPr>
            <a:normAutofit/>
          </a:bodyPr>
          <a:lstStyle/>
          <a:p>
            <a:pPr marL="228600" lvl="0" indent="-228600" defTabSz="914400">
              <a:lnSpc>
                <a:spcPct val="90000"/>
              </a:lnSpc>
              <a:spcBef>
                <a:spcPts val="1000"/>
              </a:spcBef>
              <a:buClrTx/>
              <a:buFont typeface="Arial" panose="020B0604020202020204" pitchFamily="34" charset="0"/>
              <a:buChar char="•"/>
            </a:pPr>
            <a:r>
              <a:rPr lang="en-US" sz="2800" b="1" dirty="0">
                <a:solidFill>
                  <a:srgbClr val="1B1B1B"/>
                </a:solidFill>
                <a:latin typeface="Source Sans Pro Web"/>
                <a:cs typeface="+mn-cs"/>
              </a:rPr>
              <a:t>National Human Trafficking Hotline</a:t>
            </a:r>
          </a:p>
          <a:p>
            <a:pPr marL="228600" lvl="0" indent="-228600" defTabSz="914400">
              <a:lnSpc>
                <a:spcPct val="90000"/>
              </a:lnSpc>
              <a:spcBef>
                <a:spcPts val="1000"/>
              </a:spcBef>
              <a:buClrTx/>
              <a:buFont typeface="Arial" panose="020B0604020202020204" pitchFamily="34" charset="0"/>
              <a:buChar char="•"/>
            </a:pPr>
            <a:r>
              <a:rPr lang="en-US" sz="2800" dirty="0">
                <a:solidFill>
                  <a:srgbClr val="1B1B1B"/>
                </a:solidFill>
                <a:latin typeface="Source Sans Pro Web"/>
                <a:cs typeface="+mn-cs"/>
              </a:rPr>
              <a:t>If you or someone you know needs help, call the National Human Trafficking Hotline toll-free, 24 hours a day, 7 days a week to speak with a specially trained Anti-Trafficking Hotline Advocate. Support is provided in more than 200 languages.</a:t>
            </a:r>
          </a:p>
          <a:p>
            <a:pPr marL="228600" lvl="0" indent="-228600" defTabSz="914400">
              <a:lnSpc>
                <a:spcPct val="90000"/>
              </a:lnSpc>
              <a:spcBef>
                <a:spcPts val="1000"/>
              </a:spcBef>
              <a:buClrTx/>
              <a:buFont typeface="Arial" panose="020B0604020202020204" pitchFamily="34" charset="0"/>
              <a:buChar char="•"/>
            </a:pPr>
            <a:r>
              <a:rPr lang="en-US" sz="2800" dirty="0">
                <a:solidFill>
                  <a:srgbClr val="1B1B1B"/>
                </a:solidFill>
                <a:latin typeface="Source Sans Pro Web"/>
                <a:cs typeface="+mn-cs"/>
              </a:rPr>
              <a:t>Call: 1-888-373-7888 (TTY:711)</a:t>
            </a:r>
          </a:p>
          <a:p>
            <a:pPr marL="228600" lvl="0" indent="-228600" defTabSz="914400">
              <a:lnSpc>
                <a:spcPct val="90000"/>
              </a:lnSpc>
              <a:spcBef>
                <a:spcPts val="1000"/>
              </a:spcBef>
              <a:buClrTx/>
              <a:buFont typeface="Arial" panose="020B0604020202020204" pitchFamily="34" charset="0"/>
              <a:buChar char="•"/>
            </a:pPr>
            <a:r>
              <a:rPr lang="en-US" sz="2800" dirty="0">
                <a:solidFill>
                  <a:srgbClr val="1B1B1B"/>
                </a:solidFill>
                <a:latin typeface="Source Sans Pro Web"/>
                <a:cs typeface="+mn-cs"/>
              </a:rPr>
              <a:t>Text: 233733</a:t>
            </a:r>
          </a:p>
          <a:p>
            <a:pPr marL="228600" lvl="0" indent="-228600" defTabSz="914400">
              <a:lnSpc>
                <a:spcPct val="90000"/>
              </a:lnSpc>
              <a:spcBef>
                <a:spcPts val="1000"/>
              </a:spcBef>
              <a:buClrTx/>
              <a:buFont typeface="Arial" panose="020B0604020202020204" pitchFamily="34" charset="0"/>
              <a:buChar char="•"/>
            </a:pPr>
            <a:r>
              <a:rPr lang="en-US" sz="2800" dirty="0">
                <a:solidFill>
                  <a:srgbClr val="1B1B1B"/>
                </a:solidFill>
                <a:latin typeface="Source Sans Pro Web"/>
                <a:cs typeface="+mn-cs"/>
              </a:rPr>
              <a:t>Chat online: </a:t>
            </a:r>
            <a:r>
              <a:rPr lang="en-US" sz="2800" dirty="0">
                <a:solidFill>
                  <a:srgbClr val="0050D8"/>
                </a:solidFill>
                <a:latin typeface="Source Sans Pro Web"/>
                <a:cs typeface="+mn-cs"/>
                <a:hlinkClick r:id="rId2">
                  <a:extLst>
                    <a:ext uri="{A12FA001-AC4F-418D-AE19-62706E023703}">
                      <ahyp:hlinkClr xmlns:ahyp="http://schemas.microsoft.com/office/drawing/2018/hyperlinkcolor" val="tx"/>
                    </a:ext>
                  </a:extLst>
                </a:hlinkClick>
              </a:rPr>
              <a:t>humantraffickinghotline.org/</a:t>
            </a:r>
            <a:r>
              <a:rPr lang="en-US" sz="2800" dirty="0" err="1">
                <a:solidFill>
                  <a:srgbClr val="0050D8"/>
                </a:solidFill>
                <a:latin typeface="Source Sans Pro Web"/>
                <a:cs typeface="+mn-cs"/>
                <a:hlinkClick r:id="rId2">
                  <a:extLst>
                    <a:ext uri="{A12FA001-AC4F-418D-AE19-62706E023703}">
                      <ahyp:hlinkClr xmlns:ahyp="http://schemas.microsoft.com/office/drawing/2018/hyperlinkcolor" val="tx"/>
                    </a:ext>
                  </a:extLst>
                </a:hlinkClick>
              </a:rPr>
              <a:t>en</a:t>
            </a:r>
            <a:r>
              <a:rPr lang="en-US" sz="2800" dirty="0">
                <a:solidFill>
                  <a:srgbClr val="0050D8"/>
                </a:solidFill>
                <a:latin typeface="Source Sans Pro Web"/>
                <a:cs typeface="+mn-cs"/>
                <a:hlinkClick r:id="rId2">
                  <a:extLst>
                    <a:ext uri="{A12FA001-AC4F-418D-AE19-62706E023703}">
                      <ahyp:hlinkClr xmlns:ahyp="http://schemas.microsoft.com/office/drawing/2018/hyperlinkcolor" val="tx"/>
                    </a:ext>
                  </a:extLst>
                </a:hlinkClick>
              </a:rPr>
              <a:t>/chat</a:t>
            </a:r>
            <a:endParaRPr lang="en-US" sz="2800" dirty="0">
              <a:solidFill>
                <a:srgbClr val="1B1B1B"/>
              </a:solidFill>
              <a:latin typeface="Source Sans Pro Web"/>
              <a:cs typeface="+mn-cs"/>
            </a:endParaRPr>
          </a:p>
          <a:p>
            <a:pPr marL="228600" lvl="0" indent="-228600" defTabSz="914400">
              <a:lnSpc>
                <a:spcPct val="90000"/>
              </a:lnSpc>
              <a:spcBef>
                <a:spcPts val="1000"/>
              </a:spcBef>
              <a:buClrTx/>
              <a:buFont typeface="Arial" panose="020B0604020202020204" pitchFamily="34" charset="0"/>
              <a:buChar char="•"/>
            </a:pPr>
            <a:r>
              <a:rPr lang="en-US" sz="2800" dirty="0">
                <a:solidFill>
                  <a:srgbClr val="1B1B1B"/>
                </a:solidFill>
                <a:latin typeface="Source Sans Pro Web"/>
                <a:cs typeface="+mn-cs"/>
              </a:rPr>
              <a:t>Email: </a:t>
            </a:r>
            <a:r>
              <a:rPr lang="en-US" sz="2800" dirty="0">
                <a:solidFill>
                  <a:srgbClr val="0050D8"/>
                </a:solidFill>
                <a:latin typeface="Source Sans Pro Web"/>
                <a:cs typeface="+mn-cs"/>
                <a:hlinkClick r:id="rId3">
                  <a:extLst>
                    <a:ext uri="{A12FA001-AC4F-418D-AE19-62706E023703}">
                      <ahyp:hlinkClr xmlns:ahyp="http://schemas.microsoft.com/office/drawing/2018/hyperlinkcolor" val="tx"/>
                    </a:ext>
                  </a:extLst>
                </a:hlinkClick>
              </a:rPr>
              <a:t>help@humantraffickinghotline.org</a:t>
            </a:r>
            <a:endParaRPr lang="en-US" sz="2800" dirty="0">
              <a:solidFill>
                <a:srgbClr val="1B1B1B"/>
              </a:solidFill>
              <a:latin typeface="Source Sans Pro Web"/>
              <a:cs typeface="+mn-cs"/>
            </a:endParaRPr>
          </a:p>
          <a:p>
            <a:pPr marL="228600" lvl="0" indent="-228600" defTabSz="914400">
              <a:lnSpc>
                <a:spcPct val="90000"/>
              </a:lnSpc>
              <a:spcBef>
                <a:spcPts val="1000"/>
              </a:spcBef>
              <a:buClrTx/>
              <a:buFont typeface="Arial" panose="020B0604020202020204" pitchFamily="34" charset="0"/>
              <a:buChar char="•"/>
            </a:pPr>
            <a:endParaRPr lang="en-US" sz="3000" dirty="0">
              <a:solidFill>
                <a:prstClr val="black"/>
              </a:solidFill>
              <a:latin typeface="Calibri" panose="020F0502020204030204"/>
              <a:cs typeface="+mn-cs"/>
            </a:endParaRPr>
          </a:p>
        </p:txBody>
      </p:sp>
      <p:sp>
        <p:nvSpPr>
          <p:cNvPr id="4" name="Slide Number Placeholder 3">
            <a:extLst>
              <a:ext uri="{FF2B5EF4-FFF2-40B4-BE49-F238E27FC236}">
                <a16:creationId xmlns:a16="http://schemas.microsoft.com/office/drawing/2014/main" id="{449B7136-D807-4C94-871B-052BD98B98FD}"/>
              </a:ext>
            </a:extLst>
          </p:cNvPr>
          <p:cNvSpPr>
            <a:spLocks noGrp="1"/>
          </p:cNvSpPr>
          <p:nvPr>
            <p:ph type="sldNum" sz="quarter" idx="12"/>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2400" b="0" i="0" u="none" strike="noStrike" kern="1200" cap="none" spc="0" normalizeH="0" baseline="0" noProof="0">
                <a:ln>
                  <a:noFill/>
                </a:ln>
                <a:solidFill>
                  <a:srgbClr val="FFFFFF"/>
                </a:solidFill>
                <a:effectLst/>
                <a:uLnTx/>
                <a:uFillTx/>
                <a:latin typeface="Arial"/>
                <a:ea typeface="+mn-ea"/>
                <a:cs typeface="+mn-cs"/>
              </a:rPr>
              <a:pPr marL="0" marR="0" lvl="0" indent="0" algn="ctr" defTabSz="1219170" rtl="0" eaLnBrk="1" fontAlgn="auto" latinLnBrk="0" hangingPunct="1">
                <a:lnSpc>
                  <a:spcPct val="100000"/>
                </a:lnSpc>
                <a:spcBef>
                  <a:spcPts val="0"/>
                </a:spcBef>
                <a:spcAft>
                  <a:spcPts val="0"/>
                </a:spcAft>
                <a:buClrTx/>
                <a:buSzTx/>
                <a:buFontTx/>
                <a:buNone/>
                <a:tabLst/>
                <a:defRPr/>
              </a:pPr>
              <a:t>54</a:t>
            </a:fld>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5" name="TextBox 4">
            <a:extLst>
              <a:ext uri="{FF2B5EF4-FFF2-40B4-BE49-F238E27FC236}">
                <a16:creationId xmlns:a16="http://schemas.microsoft.com/office/drawing/2014/main" id="{CCDF59EE-D9CE-4E0A-A3D3-A0F15C91866E}"/>
              </a:ext>
            </a:extLst>
          </p:cNvPr>
          <p:cNvSpPr txBox="1"/>
          <p:nvPr/>
        </p:nvSpPr>
        <p:spPr>
          <a:xfrm>
            <a:off x="2224779" y="6305883"/>
            <a:ext cx="7857067" cy="73866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Interprofessional Education Collaborative. (2016). Core competencies for interprofessional collaborative practice: 2016 update. Washington, DC: Interprofessional Education Collaborative. </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3988227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95E9B-F721-49C0-9CFF-16A9302D4DE1}"/>
              </a:ext>
            </a:extLst>
          </p:cNvPr>
          <p:cNvSpPr>
            <a:spLocks noGrp="1"/>
          </p:cNvSpPr>
          <p:nvPr>
            <p:ph type="title"/>
          </p:nvPr>
        </p:nvSpPr>
        <p:spPr/>
        <p:txBody>
          <a:bodyPr/>
          <a:lstStyle/>
          <a:p>
            <a:pPr algn="ctr"/>
            <a:r>
              <a:rPr lang="en-US" sz="4267" dirty="0"/>
              <a:t>Patient Resources</a:t>
            </a:r>
          </a:p>
        </p:txBody>
      </p:sp>
      <p:sp>
        <p:nvSpPr>
          <p:cNvPr id="3" name="Content Placeholder 2">
            <a:extLst>
              <a:ext uri="{FF2B5EF4-FFF2-40B4-BE49-F238E27FC236}">
                <a16:creationId xmlns:a16="http://schemas.microsoft.com/office/drawing/2014/main" id="{000BF514-FF74-48E0-8CFC-08438DAAF371}"/>
              </a:ext>
            </a:extLst>
          </p:cNvPr>
          <p:cNvSpPr>
            <a:spLocks noGrp="1"/>
          </p:cNvSpPr>
          <p:nvPr>
            <p:ph idx="1"/>
          </p:nvPr>
        </p:nvSpPr>
        <p:spPr/>
        <p:txBody>
          <a:bodyPr/>
          <a:lstStyle/>
          <a:p>
            <a:r>
              <a:rPr lang="en-US" b="1" dirty="0"/>
              <a:t>Harris County District Attorney's Office-Domestic Violence Division (Criminal)</a:t>
            </a:r>
            <a:br>
              <a:rPr lang="en-US" dirty="0"/>
            </a:br>
            <a:r>
              <a:rPr lang="en-US" dirty="0"/>
              <a:t>The Domestic Violence Division prosecutors handle domestic violence criminal cases, violations of protective orders cases and interference with child custody cases.    </a:t>
            </a:r>
            <a:br>
              <a:rPr lang="en-US" dirty="0"/>
            </a:br>
            <a:r>
              <a:rPr lang="en-US" dirty="0">
                <a:hlinkClick r:id="rId2"/>
              </a:rPr>
              <a:t>https://app.dao.hctx.net/victim-services/domestic-violence-division</a:t>
            </a:r>
            <a:endParaRPr lang="en-US" dirty="0"/>
          </a:p>
        </p:txBody>
      </p:sp>
      <p:sp>
        <p:nvSpPr>
          <p:cNvPr id="4" name="Slide Number Placeholder 3">
            <a:extLst>
              <a:ext uri="{FF2B5EF4-FFF2-40B4-BE49-F238E27FC236}">
                <a16:creationId xmlns:a16="http://schemas.microsoft.com/office/drawing/2014/main" id="{089031AC-D32A-41D7-AE8C-C0ABE45DC91F}"/>
              </a:ext>
            </a:extLst>
          </p:cNvPr>
          <p:cNvSpPr>
            <a:spLocks noGrp="1"/>
          </p:cNvSpPr>
          <p:nvPr>
            <p:ph type="sldNum" sz="quarter" idx="12"/>
          </p:nvPr>
        </p:nvSpPr>
        <p:spPr/>
        <p:txBody>
          <a:bodyPr/>
          <a:lstStyle/>
          <a:p>
            <a:fld id="{6E2D2B3B-882E-40F3-A32F-6DD516915044}" type="slidenum">
              <a:rPr lang="en-US" smtClean="0"/>
              <a:pPr/>
              <a:t>55</a:t>
            </a:fld>
            <a:endParaRPr lang="en-US"/>
          </a:p>
        </p:txBody>
      </p:sp>
    </p:spTree>
    <p:extLst>
      <p:ext uri="{BB962C8B-B14F-4D97-AF65-F5344CB8AC3E}">
        <p14:creationId xmlns:p14="http://schemas.microsoft.com/office/powerpoint/2010/main" val="3449490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81201" y="274637"/>
            <a:ext cx="8315569" cy="715963"/>
          </a:xfrm>
        </p:spPr>
        <p:txBody>
          <a:bodyPr/>
          <a:lstStyle/>
          <a:p>
            <a:pPr algn="ctr"/>
            <a:r>
              <a:rPr lang="en-US" dirty="0"/>
              <a:t>Resources</a:t>
            </a:r>
          </a:p>
        </p:txBody>
      </p:sp>
      <p:sp>
        <p:nvSpPr>
          <p:cNvPr id="6" name="Content Placeholder 5"/>
          <p:cNvSpPr>
            <a:spLocks noGrp="1"/>
          </p:cNvSpPr>
          <p:nvPr>
            <p:ph sz="half" idx="1"/>
          </p:nvPr>
        </p:nvSpPr>
        <p:spPr>
          <a:xfrm>
            <a:off x="0" y="1193800"/>
            <a:ext cx="6324600" cy="5029200"/>
          </a:xfrm>
        </p:spPr>
        <p:txBody>
          <a:bodyPr>
            <a:normAutofit fontScale="85000" lnSpcReduction="20000"/>
          </a:bodyPr>
          <a:lstStyle/>
          <a:p>
            <a:r>
              <a:rPr lang="en-US" dirty="0"/>
              <a:t>National Clinician  Consultation Center </a:t>
            </a:r>
            <a:r>
              <a:rPr lang="en-US" sz="2533" dirty="0">
                <a:hlinkClick r:id="rId3"/>
              </a:rPr>
              <a:t>http://nccc.ucsf.edu/</a:t>
            </a:r>
            <a:endParaRPr lang="en-US" sz="2533" dirty="0"/>
          </a:p>
          <a:p>
            <a:pPr lvl="1"/>
            <a:r>
              <a:rPr lang="en-US" dirty="0"/>
              <a:t>HIV Management</a:t>
            </a:r>
          </a:p>
          <a:p>
            <a:pPr lvl="1"/>
            <a:r>
              <a:rPr lang="en-US" dirty="0"/>
              <a:t>Perinatal HIV </a:t>
            </a:r>
          </a:p>
          <a:p>
            <a:pPr lvl="1"/>
            <a:r>
              <a:rPr lang="en-US" dirty="0"/>
              <a:t>HIV PrEP </a:t>
            </a:r>
          </a:p>
          <a:p>
            <a:pPr lvl="1"/>
            <a:r>
              <a:rPr lang="en-US" dirty="0"/>
              <a:t>HIV PEP line</a:t>
            </a:r>
          </a:p>
          <a:p>
            <a:pPr lvl="1"/>
            <a:r>
              <a:rPr lang="en-US" dirty="0"/>
              <a:t>HCV Management</a:t>
            </a:r>
          </a:p>
          <a:p>
            <a:pPr lvl="1"/>
            <a:r>
              <a:rPr lang="en-US" dirty="0"/>
              <a:t>Substance Use Management</a:t>
            </a:r>
          </a:p>
          <a:p>
            <a:pPr lvl="1"/>
            <a:endParaRPr lang="en-US" sz="1333" dirty="0"/>
          </a:p>
          <a:p>
            <a:r>
              <a:rPr lang="en-US" dirty="0"/>
              <a:t>Present on ECHO</a:t>
            </a:r>
            <a:endParaRPr lang="en-US" sz="800" dirty="0"/>
          </a:p>
          <a:p>
            <a:pPr algn="l" rtl="0" fontAlgn="base">
              <a:buFont typeface="Arial" panose="020B0604020202020204" pitchFamily="34" charset="0"/>
              <a:buChar char="•"/>
            </a:pPr>
            <a:r>
              <a:rPr lang="en-US" sz="2533" u="sng" dirty="0">
                <a:solidFill>
                  <a:srgbClr val="478FCC"/>
                </a:solidFill>
                <a:latin typeface="Arial" panose="020B0604020202020204" pitchFamily="34" charset="0"/>
                <a:hlinkClick r:id="rId4"/>
              </a:rPr>
              <a:t>https://hsc.unm.edu/scaetc/programs-services/echo.html</a:t>
            </a:r>
            <a:r>
              <a:rPr lang="en-US" sz="2533" dirty="0">
                <a:solidFill>
                  <a:srgbClr val="222222"/>
                </a:solidFill>
                <a:latin typeface="Arial" panose="020B0604020202020204" pitchFamily="34" charset="0"/>
              </a:rPr>
              <a:t>​</a:t>
            </a:r>
          </a:p>
          <a:p>
            <a:pPr algn="l" rtl="0" fontAlgn="base">
              <a:buFont typeface="Arial" panose="020B0604020202020204" pitchFamily="34" charset="0"/>
              <a:buChar char="•"/>
            </a:pPr>
            <a:endParaRPr lang="en-US" b="0" i="0" dirty="0">
              <a:solidFill>
                <a:srgbClr val="222222"/>
              </a:solidFill>
              <a:effectLst/>
              <a:latin typeface="Arial" panose="020B0604020202020204" pitchFamily="34" charset="0"/>
            </a:endParaRPr>
          </a:p>
        </p:txBody>
      </p:sp>
      <p:sp>
        <p:nvSpPr>
          <p:cNvPr id="7" name="Content Placeholder 6"/>
          <p:cNvSpPr>
            <a:spLocks noGrp="1"/>
          </p:cNvSpPr>
          <p:nvPr>
            <p:ph sz="half" idx="2"/>
          </p:nvPr>
        </p:nvSpPr>
        <p:spPr>
          <a:xfrm>
            <a:off x="6172200" y="1193800"/>
            <a:ext cx="5935037" cy="5029200"/>
          </a:xfrm>
        </p:spPr>
        <p:txBody>
          <a:bodyPr>
            <a:noAutofit/>
          </a:bodyPr>
          <a:lstStyle/>
          <a:p>
            <a:r>
              <a:rPr lang="en-US" sz="2667" dirty="0"/>
              <a:t>AETC National HIV Curriculum </a:t>
            </a:r>
            <a:r>
              <a:rPr lang="en-US" sz="2133" dirty="0">
                <a:hlinkClick r:id="rId5"/>
              </a:rPr>
              <a:t>https://aidsetc.org/nhc</a:t>
            </a:r>
            <a:endParaRPr lang="en-US" sz="2133" dirty="0"/>
          </a:p>
          <a:p>
            <a:r>
              <a:rPr lang="en-US" sz="2667" dirty="0"/>
              <a:t>AETC National Coordinating Resource Center </a:t>
            </a:r>
            <a:r>
              <a:rPr lang="en-US" sz="2133" dirty="0">
                <a:hlinkClick r:id="rId6"/>
              </a:rPr>
              <a:t>https://targethiv.org/library/aetc-national-coordinating-resource-center-0</a:t>
            </a:r>
            <a:endParaRPr lang="en-US" sz="2133" dirty="0"/>
          </a:p>
          <a:p>
            <a:r>
              <a:rPr lang="en-US" sz="2667" dirty="0"/>
              <a:t>HIVMA Resource Directory </a:t>
            </a:r>
            <a:r>
              <a:rPr lang="en-US" sz="2133" u="sng" dirty="0">
                <a:solidFill>
                  <a:srgbClr val="0563C1"/>
                </a:solidFill>
                <a:hlinkClick r:id="rId7"/>
              </a:rPr>
              <a:t>https://www.hivma.org/globalassets/ektron-import/hivma/hivma-resource-directory.pdf</a:t>
            </a:r>
            <a:r>
              <a:rPr lang="en-US" sz="2133" dirty="0">
                <a:solidFill>
                  <a:srgbClr val="000000"/>
                </a:solidFill>
              </a:rPr>
              <a:t> </a:t>
            </a:r>
          </a:p>
          <a:p>
            <a:r>
              <a:rPr lang="en-US" sz="2667" dirty="0"/>
              <a:t>Additional trainings </a:t>
            </a:r>
            <a:r>
              <a:rPr lang="en-US" sz="2667" dirty="0">
                <a:hlinkClick r:id="rId8"/>
              </a:rPr>
              <a:t>scaetcecho@salud.unm.edu</a:t>
            </a:r>
            <a:endParaRPr lang="en-US" sz="2667" dirty="0"/>
          </a:p>
          <a:p>
            <a:r>
              <a:rPr lang="en-US" sz="2667" dirty="0">
                <a:hlinkClick r:id="rId9"/>
              </a:rPr>
              <a:t>www.scaetc.org</a:t>
            </a:r>
            <a:endParaRPr lang="en-US" sz="2667"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56</a:t>
            </a:fld>
            <a:endParaRPr lang="en-US" dirty="0"/>
          </a:p>
        </p:txBody>
      </p:sp>
    </p:spTree>
    <p:extLst>
      <p:ext uri="{BB962C8B-B14F-4D97-AF65-F5344CB8AC3E}">
        <p14:creationId xmlns:p14="http://schemas.microsoft.com/office/powerpoint/2010/main" val="12322020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AF443AB-F42E-91D5-1C1B-1D2D74B5CCB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0" y="-1"/>
            <a:ext cx="12192000" cy="6858001"/>
          </a:xfrm>
        </p:spPr>
      </p:pic>
      <p:sp>
        <p:nvSpPr>
          <p:cNvPr id="4" name="Slide Number Placeholder 3">
            <a:extLst>
              <a:ext uri="{FF2B5EF4-FFF2-40B4-BE49-F238E27FC236}">
                <a16:creationId xmlns:a16="http://schemas.microsoft.com/office/drawing/2014/main" id="{2ADD9D2B-7203-B9E0-76C1-24E608EA7364}"/>
              </a:ext>
            </a:extLst>
          </p:cNvPr>
          <p:cNvSpPr>
            <a:spLocks noGrp="1"/>
          </p:cNvSpPr>
          <p:nvPr>
            <p:ph type="sldNum" sz="quarter" idx="12"/>
          </p:nvPr>
        </p:nvSpPr>
        <p:spPr/>
        <p:txBody>
          <a:bodyPr/>
          <a:lstStyle/>
          <a:p>
            <a:fld id="{6E2D2B3B-882E-40F3-A32F-6DD516915044}" type="slidenum">
              <a:rPr lang="en-US" smtClean="0"/>
              <a:pPr/>
              <a:t>57</a:t>
            </a:fld>
            <a:endParaRPr lang="en-US" dirty="0"/>
          </a:p>
        </p:txBody>
      </p:sp>
    </p:spTree>
    <p:extLst>
      <p:ext uri="{BB962C8B-B14F-4D97-AF65-F5344CB8AC3E}">
        <p14:creationId xmlns:p14="http://schemas.microsoft.com/office/powerpoint/2010/main" val="23947570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6AFD56-2FB3-A44E-97CB-CC04AB092226}"/>
              </a:ext>
            </a:extLst>
          </p:cNvPr>
          <p:cNvSpPr>
            <a:spLocks noGrp="1"/>
          </p:cNvSpPr>
          <p:nvPr>
            <p:ph type="sldNum" sz="quarter" idx="12"/>
          </p:nvPr>
        </p:nvSpPr>
        <p:spPr/>
        <p:txBody>
          <a:bodyPr/>
          <a:lstStyle/>
          <a:p>
            <a:pPr defTabSz="1219140"/>
            <a:fld id="{6E2D2B3B-882E-40F3-A32F-6DD516915044}" type="slidenum">
              <a:rPr lang="en-US">
                <a:solidFill>
                  <a:srgbClr val="FFFFFF"/>
                </a:solidFill>
                <a:latin typeface="Arial"/>
              </a:rPr>
              <a:pPr defTabSz="1219140"/>
              <a:t>58</a:t>
            </a:fld>
            <a:endParaRPr lang="en-US" dirty="0">
              <a:solidFill>
                <a:srgbClr val="FFFFFF"/>
              </a:solidFill>
              <a:latin typeface="Arial"/>
            </a:endParaRPr>
          </a:p>
        </p:txBody>
      </p:sp>
      <p:pic>
        <p:nvPicPr>
          <p:cNvPr id="3" name="Picture 2" descr="A qr code with red white and blue ribbons&#10;&#10;Description automatically generated">
            <a:extLst>
              <a:ext uri="{FF2B5EF4-FFF2-40B4-BE49-F238E27FC236}">
                <a16:creationId xmlns:a16="http://schemas.microsoft.com/office/drawing/2014/main" id="{D12ADA74-B6EE-480A-9D29-BEFD0794283C}"/>
              </a:ext>
            </a:extLst>
          </p:cNvPr>
          <p:cNvPicPr>
            <a:picLocks noChangeAspect="1"/>
          </p:cNvPicPr>
          <p:nvPr/>
        </p:nvPicPr>
        <p:blipFill>
          <a:blip r:embed="rId2"/>
          <a:stretch>
            <a:fillRect/>
          </a:stretch>
        </p:blipFill>
        <p:spPr>
          <a:xfrm>
            <a:off x="719942" y="128337"/>
            <a:ext cx="10757061" cy="6066937"/>
          </a:xfrm>
          <a:prstGeom prst="rect">
            <a:avLst/>
          </a:prstGeom>
        </p:spPr>
      </p:pic>
    </p:spTree>
    <p:extLst>
      <p:ext uri="{BB962C8B-B14F-4D97-AF65-F5344CB8AC3E}">
        <p14:creationId xmlns:p14="http://schemas.microsoft.com/office/powerpoint/2010/main" val="2466460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4654152" y="3190323"/>
            <a:ext cx="4826433" cy="2432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2" name="Title 1">
            <a:extLst>
              <a:ext uri="{FF2B5EF4-FFF2-40B4-BE49-F238E27FC236}">
                <a16:creationId xmlns:a16="http://schemas.microsoft.com/office/drawing/2014/main" id="{BD70D79F-3DF9-419E-A15C-FECE32E9D9F4}"/>
              </a:ext>
            </a:extLst>
          </p:cNvPr>
          <p:cNvSpPr>
            <a:spLocks noGrp="1"/>
          </p:cNvSpPr>
          <p:nvPr>
            <p:ph type="title"/>
          </p:nvPr>
        </p:nvSpPr>
        <p:spPr>
          <a:xfrm>
            <a:off x="496876" y="-189255"/>
            <a:ext cx="11087425" cy="1143000"/>
          </a:xfrm>
        </p:spPr>
        <p:txBody>
          <a:bodyPr/>
          <a:lstStyle/>
          <a:p>
            <a:pPr algn="ctr"/>
            <a:r>
              <a:rPr lang="en-US" sz="4267" dirty="0"/>
              <a:t>CHIPS Faculty and Collaborators</a:t>
            </a:r>
          </a:p>
        </p:txBody>
      </p:sp>
      <p:sp>
        <p:nvSpPr>
          <p:cNvPr id="4" name="Slide Number Placeholder 3">
            <a:extLst>
              <a:ext uri="{FF2B5EF4-FFF2-40B4-BE49-F238E27FC236}">
                <a16:creationId xmlns:a16="http://schemas.microsoft.com/office/drawing/2014/main" id="{2A29D322-D6A4-42B4-8691-86D57BD932D3}"/>
              </a:ext>
            </a:extLst>
          </p:cNvPr>
          <p:cNvSpPr>
            <a:spLocks noGrp="1"/>
          </p:cNvSpPr>
          <p:nvPr>
            <p:ph type="sldNum" sz="quarter" idx="12"/>
          </p:nvPr>
        </p:nvSpPr>
        <p:spPr/>
        <p:txBody>
          <a:bodyPr/>
          <a:lstStyle/>
          <a:p>
            <a:fld id="{6E2D2B3B-882E-40F3-A32F-6DD516915044}" type="slidenum">
              <a:rPr lang="en-US" smtClean="0"/>
              <a:pPr/>
              <a:t>6</a:t>
            </a:fld>
            <a:endParaRPr lang="en-US"/>
          </a:p>
        </p:txBody>
      </p:sp>
      <p:pic>
        <p:nvPicPr>
          <p:cNvPr id="9" name="Picture 8">
            <a:extLst>
              <a:ext uri="{FF2B5EF4-FFF2-40B4-BE49-F238E27FC236}">
                <a16:creationId xmlns:a16="http://schemas.microsoft.com/office/drawing/2014/main" id="{CEE75C32-116F-4941-87B0-36274D2D4C2F}"/>
              </a:ext>
            </a:extLst>
          </p:cNvPr>
          <p:cNvPicPr>
            <a:picLocks noChangeAspect="1"/>
          </p:cNvPicPr>
          <p:nvPr/>
        </p:nvPicPr>
        <p:blipFill>
          <a:blip r:embed="rId3"/>
          <a:stretch>
            <a:fillRect/>
          </a:stretch>
        </p:blipFill>
        <p:spPr>
          <a:xfrm>
            <a:off x="1675409" y="940911"/>
            <a:ext cx="1837120" cy="615435"/>
          </a:xfrm>
          <a:prstGeom prst="rect">
            <a:avLst/>
          </a:prstGeom>
        </p:spPr>
      </p:pic>
      <p:pic>
        <p:nvPicPr>
          <p:cNvPr id="10" name="Picture 9">
            <a:extLst>
              <a:ext uri="{FF2B5EF4-FFF2-40B4-BE49-F238E27FC236}">
                <a16:creationId xmlns:a16="http://schemas.microsoft.com/office/drawing/2014/main" id="{CAA8EAD8-CE8F-4028-95D5-84E26F46AF43}"/>
              </a:ext>
            </a:extLst>
          </p:cNvPr>
          <p:cNvPicPr preferRelativeResize="0">
            <a:picLocks/>
          </p:cNvPicPr>
          <p:nvPr/>
        </p:nvPicPr>
        <p:blipFill>
          <a:blip r:embed="rId4"/>
          <a:stretch>
            <a:fillRect/>
          </a:stretch>
        </p:blipFill>
        <p:spPr>
          <a:xfrm>
            <a:off x="742636" y="1644607"/>
            <a:ext cx="1219200" cy="1219200"/>
          </a:xfrm>
          <a:prstGeom prst="rect">
            <a:avLst/>
          </a:prstGeom>
          <a:ln>
            <a:noFill/>
          </a:ln>
          <a:effectLst/>
        </p:spPr>
      </p:pic>
      <p:sp>
        <p:nvSpPr>
          <p:cNvPr id="11" name="Content Placeholder 2">
            <a:extLst>
              <a:ext uri="{FF2B5EF4-FFF2-40B4-BE49-F238E27FC236}">
                <a16:creationId xmlns:a16="http://schemas.microsoft.com/office/drawing/2014/main" id="{9D7FC24D-2E66-4CEE-8D0A-BF7C5D527A9C}"/>
              </a:ext>
            </a:extLst>
          </p:cNvPr>
          <p:cNvSpPr>
            <a:spLocks noGrp="1"/>
          </p:cNvSpPr>
          <p:nvPr>
            <p:ph idx="1"/>
          </p:nvPr>
        </p:nvSpPr>
        <p:spPr>
          <a:xfrm>
            <a:off x="540649" y="2859907"/>
            <a:ext cx="1687867" cy="679549"/>
          </a:xfrm>
        </p:spPr>
        <p:txBody>
          <a:bodyPr>
            <a:normAutofit fontScale="85000" lnSpcReduction="10000"/>
          </a:bodyPr>
          <a:lstStyle/>
          <a:p>
            <a:pPr marL="152396" indent="0">
              <a:buNone/>
            </a:pPr>
            <a:r>
              <a:rPr lang="en-US" sz="933" b="1" dirty="0"/>
              <a:t>Shital Patel, MD</a:t>
            </a:r>
          </a:p>
          <a:p>
            <a:pPr marL="152396" indent="0">
              <a:buNone/>
            </a:pPr>
            <a:r>
              <a:rPr lang="en-US" sz="933" dirty="0"/>
              <a:t>Assistant Professor</a:t>
            </a:r>
          </a:p>
          <a:p>
            <a:pPr marL="152396" indent="0">
              <a:buNone/>
            </a:pPr>
            <a:r>
              <a:rPr lang="en-US" sz="933" dirty="0"/>
              <a:t>Infectious Diseases</a:t>
            </a:r>
          </a:p>
          <a:p>
            <a:pPr marL="152396" indent="0">
              <a:buNone/>
            </a:pPr>
            <a:r>
              <a:rPr lang="en-US" sz="933" dirty="0"/>
              <a:t>Baylor College of Medicine</a:t>
            </a:r>
          </a:p>
        </p:txBody>
      </p:sp>
      <p:grpSp>
        <p:nvGrpSpPr>
          <p:cNvPr id="35" name="Group 34"/>
          <p:cNvGrpSpPr/>
          <p:nvPr/>
        </p:nvGrpSpPr>
        <p:grpSpPr>
          <a:xfrm>
            <a:off x="7752685" y="672255"/>
            <a:ext cx="4441043" cy="2948979"/>
            <a:chOff x="2872615" y="2385338"/>
            <a:chExt cx="3330782" cy="2211734"/>
          </a:xfrm>
        </p:grpSpPr>
        <p:pic>
          <p:nvPicPr>
            <p:cNvPr id="14" name="Picture 13">
              <a:extLst>
                <a:ext uri="{FF2B5EF4-FFF2-40B4-BE49-F238E27FC236}">
                  <a16:creationId xmlns:a16="http://schemas.microsoft.com/office/drawing/2014/main" id="{187100F2-5793-4022-89BC-8EE73E62A0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5060" y="2385338"/>
              <a:ext cx="2152010" cy="552358"/>
            </a:xfrm>
            <a:prstGeom prst="rect">
              <a:avLst/>
            </a:prstGeom>
          </p:spPr>
        </p:pic>
        <p:sp>
          <p:nvSpPr>
            <p:cNvPr id="16" name="Content Placeholder 2">
              <a:extLst>
                <a:ext uri="{FF2B5EF4-FFF2-40B4-BE49-F238E27FC236}">
                  <a16:creationId xmlns:a16="http://schemas.microsoft.com/office/drawing/2014/main" id="{4D8E2AA7-4DBF-43F7-A1A9-D04B5BA2FA75}"/>
                </a:ext>
              </a:extLst>
            </p:cNvPr>
            <p:cNvSpPr txBox="1">
              <a:spLocks/>
            </p:cNvSpPr>
            <p:nvPr/>
          </p:nvSpPr>
          <p:spPr>
            <a:xfrm>
              <a:off x="2872615" y="3909103"/>
              <a:ext cx="1253363" cy="597049"/>
            </a:xfrm>
            <a:prstGeom prst="rect">
              <a:avLst/>
            </a:prstGeom>
          </p:spPr>
          <p:txBody>
            <a:bodyPr vert="horz" lIns="121920" tIns="60960" rIns="121920" bIns="60960" rtlCol="0">
              <a:normAutofit fontScale="92500" lnSpcReduction="20000"/>
            </a:bodyPr>
            <a:lstStyle>
              <a:lvl1pPr marL="342900" indent="-228600" algn="l" defTabSz="914400"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40080" indent="-228600" algn="l" defTabSz="914400"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5840" indent="-228600" algn="l" defTabSz="914400"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80160" indent="-228600" algn="l" defTabSz="914400"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4480" indent="-228600" algn="l" defTabSz="914400"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52396" indent="0">
                <a:buNone/>
              </a:pPr>
              <a:r>
                <a:rPr lang="en-US" sz="933" b="1" dirty="0"/>
                <a:t>Padmavathy Ramaswamy, PhD</a:t>
              </a:r>
            </a:p>
            <a:p>
              <a:pPr marL="152396" indent="0">
                <a:buNone/>
              </a:pPr>
              <a:r>
                <a:rPr lang="en-US" sz="933" dirty="0"/>
                <a:t>Assistant Professor</a:t>
              </a:r>
            </a:p>
            <a:p>
              <a:pPr marL="152396" indent="0">
                <a:buNone/>
              </a:pPr>
              <a:r>
                <a:rPr lang="en-US" sz="933" dirty="0"/>
                <a:t>Cizik School of Nursing</a:t>
              </a:r>
            </a:p>
            <a:p>
              <a:pPr marL="152396" indent="0">
                <a:buNone/>
              </a:pPr>
              <a:r>
                <a:rPr lang="en-US" sz="933" dirty="0"/>
                <a:t>The University of Texas</a:t>
              </a:r>
            </a:p>
            <a:p>
              <a:pPr marL="152396" indent="0">
                <a:buNone/>
              </a:pPr>
              <a:endParaRPr lang="en-US" sz="1600" dirty="0"/>
            </a:p>
          </p:txBody>
        </p:sp>
        <p:sp>
          <p:nvSpPr>
            <p:cNvPr id="18" name="Content Placeholder 2">
              <a:extLst>
                <a:ext uri="{FF2B5EF4-FFF2-40B4-BE49-F238E27FC236}">
                  <a16:creationId xmlns:a16="http://schemas.microsoft.com/office/drawing/2014/main" id="{B99657C9-7D1A-4823-8369-97908B12C286}"/>
                </a:ext>
              </a:extLst>
            </p:cNvPr>
            <p:cNvSpPr txBox="1">
              <a:spLocks/>
            </p:cNvSpPr>
            <p:nvPr/>
          </p:nvSpPr>
          <p:spPr>
            <a:xfrm>
              <a:off x="3911653" y="3899639"/>
              <a:ext cx="1253363" cy="633005"/>
            </a:xfrm>
            <a:prstGeom prst="rect">
              <a:avLst/>
            </a:prstGeom>
          </p:spPr>
          <p:txBody>
            <a:bodyPr vert="horz" lIns="121920" tIns="60960" rIns="121920" bIns="60960" rtlCol="0">
              <a:noAutofit/>
            </a:bodyPr>
            <a:lstStyle>
              <a:lvl1pPr marL="342900" indent="-228600" algn="l" defTabSz="914400"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40080" indent="-228600" algn="l" defTabSz="914400"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5840" indent="-228600" algn="l" defTabSz="914400"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80160" indent="-228600" algn="l" defTabSz="914400"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4480" indent="-228600" algn="l" defTabSz="914400"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52396" indent="0">
                <a:buNone/>
              </a:pPr>
              <a:r>
                <a:rPr lang="en-US" sz="800" b="1" dirty="0"/>
                <a:t>Erica Yu, PhD</a:t>
              </a:r>
            </a:p>
            <a:p>
              <a:pPr marL="152396" indent="0">
                <a:buNone/>
              </a:pPr>
              <a:r>
                <a:rPr lang="en-US" sz="800" dirty="0"/>
                <a:t>Associate Dean &amp; department chair</a:t>
              </a:r>
            </a:p>
            <a:p>
              <a:pPr marL="152396" indent="0">
                <a:buNone/>
              </a:pPr>
              <a:r>
                <a:rPr lang="en-US" sz="800" dirty="0"/>
                <a:t>Cizik School of Nursing</a:t>
              </a:r>
            </a:p>
            <a:p>
              <a:pPr marL="152396" indent="0">
                <a:buNone/>
              </a:pPr>
              <a:r>
                <a:rPr lang="en-US" sz="800" dirty="0"/>
                <a:t>The University of Texas</a:t>
              </a:r>
            </a:p>
          </p:txBody>
        </p:sp>
        <p:sp>
          <p:nvSpPr>
            <p:cNvPr id="20" name="Content Placeholder 2">
              <a:extLst>
                <a:ext uri="{FF2B5EF4-FFF2-40B4-BE49-F238E27FC236}">
                  <a16:creationId xmlns:a16="http://schemas.microsoft.com/office/drawing/2014/main" id="{6A73AFF9-B74D-4066-849C-D2990A30D815}"/>
                </a:ext>
              </a:extLst>
            </p:cNvPr>
            <p:cNvSpPr txBox="1">
              <a:spLocks/>
            </p:cNvSpPr>
            <p:nvPr/>
          </p:nvSpPr>
          <p:spPr>
            <a:xfrm>
              <a:off x="4937109" y="3896819"/>
              <a:ext cx="1266288" cy="700253"/>
            </a:xfrm>
            <a:prstGeom prst="rect">
              <a:avLst/>
            </a:prstGeom>
          </p:spPr>
          <p:txBody>
            <a:bodyPr vert="horz" lIns="121920" tIns="60960" rIns="121920" bIns="60960" rtlCol="0">
              <a:noAutofit/>
            </a:bodyPr>
            <a:lstStyle>
              <a:lvl1pPr marL="342900" indent="-228600" algn="l" defTabSz="914400"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40080" indent="-228600" algn="l" defTabSz="914400"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5840" indent="-228600" algn="l" defTabSz="914400"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80160" indent="-228600" algn="l" defTabSz="914400"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4480" indent="-228600" algn="l" defTabSz="914400"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52396" indent="0">
                <a:buNone/>
              </a:pPr>
              <a:r>
                <a:rPr lang="en-US" sz="800" b="1" dirty="0"/>
                <a:t>Sheryl Malone-Thomas, DNP, RN, FNP-BC</a:t>
              </a:r>
            </a:p>
            <a:p>
              <a:pPr marL="152396" indent="0">
                <a:buNone/>
              </a:pPr>
              <a:r>
                <a:rPr lang="en-US" sz="800" dirty="0"/>
                <a:t>Assistant Professor</a:t>
              </a:r>
            </a:p>
            <a:p>
              <a:pPr marL="152396" indent="0">
                <a:buNone/>
              </a:pPr>
              <a:r>
                <a:rPr lang="en-US" sz="800" dirty="0"/>
                <a:t>Cizik School of Nursing</a:t>
              </a:r>
            </a:p>
            <a:p>
              <a:pPr marL="152396" indent="0">
                <a:buNone/>
              </a:pPr>
              <a:r>
                <a:rPr lang="en-US" sz="800" dirty="0"/>
                <a:t>The University of Texas</a:t>
              </a:r>
            </a:p>
          </p:txBody>
        </p:sp>
      </p:grpSp>
      <p:grpSp>
        <p:nvGrpSpPr>
          <p:cNvPr id="54" name="Group 53"/>
          <p:cNvGrpSpPr/>
          <p:nvPr/>
        </p:nvGrpSpPr>
        <p:grpSpPr>
          <a:xfrm>
            <a:off x="1999883" y="1642897"/>
            <a:ext cx="1745447" cy="1897252"/>
            <a:chOff x="1389742" y="1232172"/>
            <a:chExt cx="1309085" cy="1422939"/>
          </a:xfrm>
        </p:grpSpPr>
        <p:pic>
          <p:nvPicPr>
            <p:cNvPr id="12" name="Picture 11">
              <a:extLst>
                <a:ext uri="{FF2B5EF4-FFF2-40B4-BE49-F238E27FC236}">
                  <a16:creationId xmlns:a16="http://schemas.microsoft.com/office/drawing/2014/main" id="{3ABC84C6-DF59-4B4A-B557-CE8C4813718E}"/>
                </a:ext>
              </a:extLst>
            </p:cNvPr>
            <p:cNvPicPr preferRelativeResize="0">
              <a:picLocks/>
            </p:cNvPicPr>
            <p:nvPr/>
          </p:nvPicPr>
          <p:blipFill>
            <a:blip r:embed="rId6"/>
            <a:stretch>
              <a:fillRect/>
            </a:stretch>
          </p:blipFill>
          <p:spPr>
            <a:xfrm>
              <a:off x="1560958" y="1232172"/>
              <a:ext cx="914400" cy="914400"/>
            </a:xfrm>
            <a:prstGeom prst="rect">
              <a:avLst/>
            </a:prstGeom>
            <a:ln>
              <a:noFill/>
            </a:ln>
            <a:effectLst/>
          </p:spPr>
        </p:pic>
        <p:sp>
          <p:nvSpPr>
            <p:cNvPr id="28" name="Content Placeholder 2">
              <a:extLst>
                <a:ext uri="{FF2B5EF4-FFF2-40B4-BE49-F238E27FC236}">
                  <a16:creationId xmlns:a16="http://schemas.microsoft.com/office/drawing/2014/main" id="{C2C1EF0A-E614-49F4-BE78-156B44BD460B}"/>
                </a:ext>
              </a:extLst>
            </p:cNvPr>
            <p:cNvSpPr txBox="1">
              <a:spLocks/>
            </p:cNvSpPr>
            <p:nvPr/>
          </p:nvSpPr>
          <p:spPr>
            <a:xfrm>
              <a:off x="1389742" y="2145449"/>
              <a:ext cx="1309085" cy="509662"/>
            </a:xfrm>
            <a:prstGeom prst="rect">
              <a:avLst/>
            </a:prstGeom>
          </p:spPr>
          <p:txBody>
            <a:bodyPr vert="horz" lIns="121920" tIns="60960" rIns="121920" bIns="60960" rtlCol="0">
              <a:normAutofit fontScale="85000" lnSpcReduction="10000"/>
            </a:bodyPr>
            <a:lstStyle>
              <a:lvl1pPr marL="342900" indent="-228600" algn="l" defTabSz="914400"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40080" indent="-228600" algn="l" defTabSz="914400"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5840" indent="-228600" algn="l" defTabSz="914400"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80160" indent="-228600" algn="l" defTabSz="914400"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4480" indent="-228600" algn="l" defTabSz="914400"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52396" indent="0">
                <a:buNone/>
              </a:pPr>
              <a:r>
                <a:rPr lang="en-US" sz="933" b="1" dirty="0"/>
                <a:t>Melanie Goebel, MD</a:t>
              </a:r>
            </a:p>
            <a:p>
              <a:pPr marL="152396" indent="0">
                <a:buNone/>
              </a:pPr>
              <a:r>
                <a:rPr lang="en-US" sz="933" dirty="0"/>
                <a:t>Assistant Professor</a:t>
              </a:r>
            </a:p>
            <a:p>
              <a:pPr marL="152396" indent="0">
                <a:buNone/>
              </a:pPr>
              <a:r>
                <a:rPr lang="en-US" sz="933" dirty="0"/>
                <a:t>Infectious Diseases</a:t>
              </a:r>
            </a:p>
            <a:p>
              <a:pPr marL="152396" indent="0">
                <a:buNone/>
              </a:pPr>
              <a:r>
                <a:rPr lang="en-US" sz="933" dirty="0"/>
                <a:t>Baylor College of Medicine</a:t>
              </a:r>
            </a:p>
          </p:txBody>
        </p:sp>
      </p:grpSp>
      <p:pic>
        <p:nvPicPr>
          <p:cNvPr id="29" name="Picture 28" descr="A close up of a sign&#10;&#10;Description automatically generated">
            <a:extLst>
              <a:ext uri="{FF2B5EF4-FFF2-40B4-BE49-F238E27FC236}">
                <a16:creationId xmlns:a16="http://schemas.microsoft.com/office/drawing/2014/main" id="{3520A031-EC64-410A-B052-4A3E73ABD2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3375" y="846737"/>
            <a:ext cx="761151" cy="749259"/>
          </a:xfrm>
          <a:prstGeom prst="rect">
            <a:avLst/>
          </a:prstGeom>
        </p:spPr>
      </p:pic>
      <p:sp>
        <p:nvSpPr>
          <p:cNvPr id="26" name="Content Placeholder 2">
            <a:extLst>
              <a:ext uri="{FF2B5EF4-FFF2-40B4-BE49-F238E27FC236}">
                <a16:creationId xmlns:a16="http://schemas.microsoft.com/office/drawing/2014/main" id="{A542366C-758B-4C14-A252-AF116C51C691}"/>
              </a:ext>
            </a:extLst>
          </p:cNvPr>
          <p:cNvSpPr txBox="1">
            <a:spLocks/>
          </p:cNvSpPr>
          <p:nvPr/>
        </p:nvSpPr>
        <p:spPr>
          <a:xfrm>
            <a:off x="5263814" y="5656969"/>
            <a:ext cx="1691583" cy="681120"/>
          </a:xfrm>
          <a:prstGeom prst="rect">
            <a:avLst/>
          </a:prstGeom>
        </p:spPr>
        <p:txBody>
          <a:bodyPr vert="horz" lIns="121920" tIns="60960" rIns="121920" bIns="60960" rtlCol="0">
            <a:noAutofit/>
          </a:bodyPr>
          <a:lstStyle>
            <a:lvl1pPr marL="342900" indent="-228600" algn="l" defTabSz="914400"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40080" indent="-228600" algn="l" defTabSz="914400"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5840" indent="-228600" algn="l" defTabSz="914400"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80160" indent="-228600" algn="l" defTabSz="914400"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4480" indent="-228600" algn="l" defTabSz="914400"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52396" indent="0">
              <a:buNone/>
            </a:pPr>
            <a:r>
              <a:rPr lang="en-US" sz="800" b="1" dirty="0"/>
              <a:t>Amy Moss, PharmD</a:t>
            </a:r>
          </a:p>
          <a:p>
            <a:pPr marL="152396" indent="0">
              <a:buNone/>
            </a:pPr>
            <a:r>
              <a:rPr lang="en-US" sz="800" dirty="0"/>
              <a:t>Clinical Pharmacist</a:t>
            </a:r>
          </a:p>
          <a:p>
            <a:pPr marL="152396" indent="0">
              <a:buNone/>
            </a:pPr>
            <a:r>
              <a:rPr lang="en-US" sz="800" dirty="0"/>
              <a:t>Harris Health System</a:t>
            </a:r>
          </a:p>
        </p:txBody>
      </p:sp>
      <p:grpSp>
        <p:nvGrpSpPr>
          <p:cNvPr id="52" name="Group 51"/>
          <p:cNvGrpSpPr/>
          <p:nvPr/>
        </p:nvGrpSpPr>
        <p:grpSpPr>
          <a:xfrm>
            <a:off x="1118562" y="3645383"/>
            <a:ext cx="2540105" cy="2632509"/>
            <a:chOff x="739768" y="2734037"/>
            <a:chExt cx="1905079" cy="1974382"/>
          </a:xfrm>
        </p:grpSpPr>
        <p:pic>
          <p:nvPicPr>
            <p:cNvPr id="3" name="Picture 2">
              <a:extLst>
                <a:ext uri="{FF2B5EF4-FFF2-40B4-BE49-F238E27FC236}">
                  <a16:creationId xmlns:a16="http://schemas.microsoft.com/office/drawing/2014/main" id="{396F321A-BF17-472D-B0F5-9D6D3007A8A8}"/>
                </a:ext>
              </a:extLst>
            </p:cNvPr>
            <p:cNvPicPr>
              <a:picLocks noChangeAspect="1"/>
            </p:cNvPicPr>
            <p:nvPr/>
          </p:nvPicPr>
          <p:blipFill>
            <a:blip r:embed="rId8"/>
            <a:stretch>
              <a:fillRect/>
            </a:stretch>
          </p:blipFill>
          <p:spPr>
            <a:xfrm>
              <a:off x="948605" y="3306781"/>
              <a:ext cx="914400" cy="914400"/>
            </a:xfrm>
            <a:prstGeom prst="rect">
              <a:avLst/>
            </a:prstGeom>
          </p:spPr>
        </p:pic>
        <p:sp>
          <p:nvSpPr>
            <p:cNvPr id="30" name="Content Placeholder 2">
              <a:extLst>
                <a:ext uri="{FF2B5EF4-FFF2-40B4-BE49-F238E27FC236}">
                  <a16:creationId xmlns:a16="http://schemas.microsoft.com/office/drawing/2014/main" id="{9BD51979-27C7-44C1-A2D9-DBC35D6A92AA}"/>
                </a:ext>
              </a:extLst>
            </p:cNvPr>
            <p:cNvSpPr txBox="1">
              <a:spLocks/>
            </p:cNvSpPr>
            <p:nvPr/>
          </p:nvSpPr>
          <p:spPr>
            <a:xfrm>
              <a:off x="765586" y="4225685"/>
              <a:ext cx="1879261" cy="482734"/>
            </a:xfrm>
            <a:prstGeom prst="rect">
              <a:avLst/>
            </a:prstGeom>
          </p:spPr>
          <p:txBody>
            <a:bodyPr vert="horz" lIns="121920" tIns="60960" rIns="121920" bIns="60960" rtlCol="0">
              <a:normAutofit fontScale="55000" lnSpcReduction="20000"/>
            </a:bodyPr>
            <a:lstStyle>
              <a:lvl1pPr marL="342900" indent="-228600" algn="l" defTabSz="914400"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40080" indent="-228600" algn="l" defTabSz="914400"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5840" indent="-228600" algn="l" defTabSz="914400"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80160" indent="-228600" algn="l" defTabSz="914400"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4480" indent="-228600" algn="l" defTabSz="914400"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52396" indent="0">
                <a:buNone/>
              </a:pPr>
              <a:r>
                <a:rPr lang="en-US" sz="1600" b="1" dirty="0"/>
                <a:t>Lis Shell, PhD, PA-C</a:t>
              </a:r>
            </a:p>
            <a:p>
              <a:pPr marL="152396" indent="0">
                <a:buNone/>
              </a:pPr>
              <a:r>
                <a:rPr lang="en-US" sz="1600" dirty="0"/>
                <a:t>Assistant Professor</a:t>
              </a:r>
            </a:p>
            <a:p>
              <a:pPr marL="152396" indent="0">
                <a:buNone/>
              </a:pPr>
              <a:r>
                <a:rPr lang="en-US" sz="1600" dirty="0"/>
                <a:t>Baylor College of Medicine</a:t>
              </a:r>
            </a:p>
            <a:p>
              <a:pPr marL="152396" indent="0">
                <a:buNone/>
              </a:pPr>
              <a:r>
                <a:rPr lang="en-US" sz="1600" dirty="0"/>
                <a:t>Physician Assistant Program</a:t>
              </a:r>
            </a:p>
          </p:txBody>
        </p:sp>
        <p:grpSp>
          <p:nvGrpSpPr>
            <p:cNvPr id="42" name="Group 41"/>
            <p:cNvGrpSpPr/>
            <p:nvPr/>
          </p:nvGrpSpPr>
          <p:grpSpPr>
            <a:xfrm>
              <a:off x="739768" y="2734037"/>
              <a:ext cx="1784329" cy="561944"/>
              <a:chOff x="783836" y="2712003"/>
              <a:chExt cx="1784329" cy="561944"/>
            </a:xfrm>
          </p:grpSpPr>
          <p:sp>
            <p:nvSpPr>
              <p:cNvPr id="8" name="TextBox 7">
                <a:extLst>
                  <a:ext uri="{FF2B5EF4-FFF2-40B4-BE49-F238E27FC236}">
                    <a16:creationId xmlns:a16="http://schemas.microsoft.com/office/drawing/2014/main" id="{98E1F0C8-EB62-42FA-9D03-98A605709963}"/>
                  </a:ext>
                </a:extLst>
              </p:cNvPr>
              <p:cNvSpPr txBox="1"/>
              <p:nvPr/>
            </p:nvSpPr>
            <p:spPr>
              <a:xfrm>
                <a:off x="1313912" y="2814130"/>
                <a:ext cx="1254253" cy="376930"/>
              </a:xfrm>
              <a:prstGeom prst="rect">
                <a:avLst/>
              </a:prstGeom>
              <a:noFill/>
            </p:spPr>
            <p:txBody>
              <a:bodyPr wrap="square" rtlCol="0">
                <a:spAutoFit/>
              </a:bodyPr>
              <a:lstStyle/>
              <a:p>
                <a:r>
                  <a:rPr lang="en-US" sz="1333" b="1" dirty="0">
                    <a:solidFill>
                      <a:schemeClr val="tx2"/>
                    </a:solidFill>
                    <a:latin typeface="Calibri" panose="020F0502020204030204" pitchFamily="34" charset="0"/>
                    <a:cs typeface="Calibri" panose="020F0502020204030204" pitchFamily="34" charset="0"/>
                  </a:rPr>
                  <a:t>School of </a:t>
                </a:r>
              </a:p>
              <a:p>
                <a:r>
                  <a:rPr lang="en-US" sz="1333" b="1" dirty="0">
                    <a:solidFill>
                      <a:schemeClr val="tx2"/>
                    </a:solidFill>
                    <a:latin typeface="Calibri" panose="020F0502020204030204" pitchFamily="34" charset="0"/>
                    <a:cs typeface="Calibri" panose="020F0502020204030204" pitchFamily="34" charset="0"/>
                  </a:rPr>
                  <a:t>Health Professions</a:t>
                </a:r>
              </a:p>
            </p:txBody>
          </p:sp>
          <p:pic>
            <p:nvPicPr>
              <p:cNvPr id="41" name="Picture 40" descr="A close up of a sign&#10;&#10;Description automatically generated">
                <a:extLst>
                  <a:ext uri="{FF2B5EF4-FFF2-40B4-BE49-F238E27FC236}">
                    <a16:creationId xmlns:a16="http://schemas.microsoft.com/office/drawing/2014/main" id="{3520A031-EC64-410A-B052-4A3E73ABD2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3836" y="2712003"/>
                <a:ext cx="570863" cy="561944"/>
              </a:xfrm>
              <a:prstGeom prst="rect">
                <a:avLst/>
              </a:prstGeom>
            </p:spPr>
          </p:pic>
        </p:grpSp>
      </p:grpSp>
      <p:cxnSp>
        <p:nvCxnSpPr>
          <p:cNvPr id="44" name="Straight Connector 43"/>
          <p:cNvCxnSpPr>
            <a:cxnSpLocks/>
          </p:cNvCxnSpPr>
          <p:nvPr/>
        </p:nvCxnSpPr>
        <p:spPr>
          <a:xfrm>
            <a:off x="187972" y="3576639"/>
            <a:ext cx="1185029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863104" y="777474"/>
            <a:ext cx="0" cy="544166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970160" y="777474"/>
            <a:ext cx="0" cy="544166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C6D85814-5C91-6609-89EB-966530F01040}"/>
              </a:ext>
            </a:extLst>
          </p:cNvPr>
          <p:cNvPicPr>
            <a:picLocks noChangeAspect="1"/>
          </p:cNvPicPr>
          <p:nvPr/>
        </p:nvPicPr>
        <p:blipFill>
          <a:blip r:embed="rId9"/>
          <a:stretch>
            <a:fillRect/>
          </a:stretch>
        </p:blipFill>
        <p:spPr>
          <a:xfrm>
            <a:off x="5624241" y="3610969"/>
            <a:ext cx="801555" cy="764508"/>
          </a:xfrm>
          <a:prstGeom prst="rect">
            <a:avLst/>
          </a:prstGeom>
        </p:spPr>
      </p:pic>
      <p:pic>
        <p:nvPicPr>
          <p:cNvPr id="43" name="Picture 42">
            <a:extLst>
              <a:ext uri="{FF2B5EF4-FFF2-40B4-BE49-F238E27FC236}">
                <a16:creationId xmlns:a16="http://schemas.microsoft.com/office/drawing/2014/main" id="{C8960CE7-FA00-2739-BFD8-1F3E7A64B6A7}"/>
              </a:ext>
            </a:extLst>
          </p:cNvPr>
          <p:cNvPicPr>
            <a:picLocks noChangeAspect="1"/>
          </p:cNvPicPr>
          <p:nvPr/>
        </p:nvPicPr>
        <p:blipFill>
          <a:blip r:embed="rId10"/>
          <a:stretch>
            <a:fillRect/>
          </a:stretch>
        </p:blipFill>
        <p:spPr>
          <a:xfrm>
            <a:off x="4654151" y="720908"/>
            <a:ext cx="2524964" cy="924949"/>
          </a:xfrm>
          <a:prstGeom prst="rect">
            <a:avLst/>
          </a:prstGeom>
        </p:spPr>
      </p:pic>
      <p:pic>
        <p:nvPicPr>
          <p:cNvPr id="45" name="Picture 44">
            <a:extLst>
              <a:ext uri="{FF2B5EF4-FFF2-40B4-BE49-F238E27FC236}">
                <a16:creationId xmlns:a16="http://schemas.microsoft.com/office/drawing/2014/main" id="{2C6A3AEC-D88F-13EA-3C1E-CC8B4E4CF4B0}"/>
              </a:ext>
            </a:extLst>
          </p:cNvPr>
          <p:cNvPicPr>
            <a:picLocks noChangeAspect="1"/>
          </p:cNvPicPr>
          <p:nvPr/>
        </p:nvPicPr>
        <p:blipFill>
          <a:blip r:embed="rId11"/>
          <a:stretch>
            <a:fillRect/>
          </a:stretch>
        </p:blipFill>
        <p:spPr>
          <a:xfrm>
            <a:off x="5521961" y="1599660"/>
            <a:ext cx="960384" cy="1344537"/>
          </a:xfrm>
          <a:prstGeom prst="rect">
            <a:avLst/>
          </a:prstGeom>
        </p:spPr>
      </p:pic>
      <p:sp>
        <p:nvSpPr>
          <p:cNvPr id="47" name="Content Placeholder 2">
            <a:extLst>
              <a:ext uri="{FF2B5EF4-FFF2-40B4-BE49-F238E27FC236}">
                <a16:creationId xmlns:a16="http://schemas.microsoft.com/office/drawing/2014/main" id="{64747339-482B-6DCF-664F-BBD8D5A298D2}"/>
              </a:ext>
            </a:extLst>
          </p:cNvPr>
          <p:cNvSpPr txBox="1">
            <a:spLocks/>
          </p:cNvSpPr>
          <p:nvPr/>
        </p:nvSpPr>
        <p:spPr>
          <a:xfrm>
            <a:off x="4946947" y="2899988"/>
            <a:ext cx="3086392" cy="679549"/>
          </a:xfrm>
          <a:prstGeom prst="rect">
            <a:avLst/>
          </a:prstGeom>
        </p:spPr>
        <p:txBody>
          <a:bodyPr vert="horz" lIns="121920" tIns="60960" rIns="121920" bIns="60960" rtlCol="0">
            <a:noAutofit/>
          </a:bodyPr>
          <a:lstStyle>
            <a:lvl1pPr marL="342900" indent="-228600" algn="l" defTabSz="914400"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40080" indent="-228600" algn="l" defTabSz="914400"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5840" indent="-228600" algn="l" defTabSz="914400"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80160" indent="-228600" algn="l" defTabSz="914400"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4480" indent="-228600" algn="l" defTabSz="914400"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52396" indent="0">
              <a:buNone/>
            </a:pPr>
            <a:r>
              <a:rPr lang="en-US" sz="800" b="1" dirty="0"/>
              <a:t>Chelsea Gilts Ratcliff, PhD</a:t>
            </a:r>
          </a:p>
          <a:p>
            <a:pPr marL="152396" indent="0">
              <a:buNone/>
            </a:pPr>
            <a:r>
              <a:rPr lang="en-US" sz="800" dirty="0"/>
              <a:t>Assistant Professor</a:t>
            </a:r>
          </a:p>
          <a:p>
            <a:pPr marL="152396" indent="0">
              <a:buNone/>
            </a:pPr>
            <a:r>
              <a:rPr lang="en-US" sz="800" dirty="0"/>
              <a:t>Department of Psychology and Philosophy</a:t>
            </a:r>
          </a:p>
          <a:p>
            <a:pPr marL="152396" indent="0">
              <a:buNone/>
            </a:pPr>
            <a:r>
              <a:rPr lang="en-US" sz="800" dirty="0"/>
              <a:t>Sam Houston State University</a:t>
            </a:r>
          </a:p>
        </p:txBody>
      </p:sp>
      <p:pic>
        <p:nvPicPr>
          <p:cNvPr id="50" name="Picture 49">
            <a:extLst>
              <a:ext uri="{FF2B5EF4-FFF2-40B4-BE49-F238E27FC236}">
                <a16:creationId xmlns:a16="http://schemas.microsoft.com/office/drawing/2014/main" id="{8AF3D04D-B3F3-1667-9DE6-D4397F0ABCFE}"/>
              </a:ext>
            </a:extLst>
          </p:cNvPr>
          <p:cNvPicPr>
            <a:picLocks noChangeAspect="1"/>
          </p:cNvPicPr>
          <p:nvPr/>
        </p:nvPicPr>
        <p:blipFill>
          <a:blip r:embed="rId12"/>
          <a:stretch>
            <a:fillRect/>
          </a:stretch>
        </p:blipFill>
        <p:spPr>
          <a:xfrm>
            <a:off x="8755331" y="3589344"/>
            <a:ext cx="2567296" cy="987421"/>
          </a:xfrm>
          <a:prstGeom prst="rect">
            <a:avLst/>
          </a:prstGeom>
        </p:spPr>
      </p:pic>
      <p:pic>
        <p:nvPicPr>
          <p:cNvPr id="1026" name="Picture 2" descr="hongmei">
            <a:extLst>
              <a:ext uri="{FF2B5EF4-FFF2-40B4-BE49-F238E27FC236}">
                <a16:creationId xmlns:a16="http://schemas.microsoft.com/office/drawing/2014/main" id="{A3910068-E137-6C8C-883D-D47A5CF6158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616482" y="4576766"/>
            <a:ext cx="844993" cy="1160457"/>
          </a:xfrm>
          <a:prstGeom prst="rect">
            <a:avLst/>
          </a:prstGeom>
          <a:noFill/>
          <a:extLst>
            <a:ext uri="{909E8E84-426E-40DD-AFC4-6F175D3DCCD1}">
              <a14:hiddenFill xmlns:a14="http://schemas.microsoft.com/office/drawing/2010/main">
                <a:solidFill>
                  <a:srgbClr val="FFFFFF"/>
                </a:solidFill>
              </a14:hiddenFill>
            </a:ext>
          </a:extLst>
        </p:spPr>
      </p:pic>
      <p:sp>
        <p:nvSpPr>
          <p:cNvPr id="51" name="Content Placeholder 2">
            <a:extLst>
              <a:ext uri="{FF2B5EF4-FFF2-40B4-BE49-F238E27FC236}">
                <a16:creationId xmlns:a16="http://schemas.microsoft.com/office/drawing/2014/main" id="{8522BEDC-63FF-55AA-255E-616054E9A353}"/>
              </a:ext>
            </a:extLst>
          </p:cNvPr>
          <p:cNvSpPr txBox="1">
            <a:spLocks/>
          </p:cNvSpPr>
          <p:nvPr/>
        </p:nvSpPr>
        <p:spPr>
          <a:xfrm>
            <a:off x="9094735" y="5699771"/>
            <a:ext cx="1977324" cy="681120"/>
          </a:xfrm>
          <a:prstGeom prst="rect">
            <a:avLst/>
          </a:prstGeom>
        </p:spPr>
        <p:txBody>
          <a:bodyPr vert="horz" lIns="121920" tIns="60960" rIns="121920" bIns="60960" rtlCol="0">
            <a:noAutofit/>
          </a:bodyPr>
          <a:lstStyle>
            <a:lvl1pPr marL="342900" indent="-228600" algn="l" defTabSz="914400"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40080" indent="-228600" algn="l" defTabSz="914400"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5840" indent="-228600" algn="l" defTabSz="914400"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80160" indent="-228600" algn="l" defTabSz="914400"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4480" indent="-228600" algn="l" defTabSz="914400"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52396" indent="0">
              <a:buNone/>
            </a:pPr>
            <a:r>
              <a:rPr lang="en-US" sz="800" b="1" dirty="0" err="1"/>
              <a:t>Hongmei</a:t>
            </a:r>
            <a:r>
              <a:rPr lang="en-US" sz="800" b="1" dirty="0"/>
              <a:t> Wang, PharmD, PhD</a:t>
            </a:r>
          </a:p>
          <a:p>
            <a:pPr marL="152396" indent="0">
              <a:buNone/>
            </a:pPr>
            <a:r>
              <a:rPr lang="en-US" sz="800" dirty="0"/>
              <a:t>Assistant Professor</a:t>
            </a:r>
          </a:p>
          <a:p>
            <a:pPr marL="152396" indent="0">
              <a:buNone/>
            </a:pPr>
            <a:r>
              <a:rPr lang="en-US" sz="800" dirty="0"/>
              <a:t>Texas Southern University</a:t>
            </a:r>
          </a:p>
        </p:txBody>
      </p:sp>
      <p:pic>
        <p:nvPicPr>
          <p:cNvPr id="6" name="Picture 5">
            <a:extLst>
              <a:ext uri="{FF2B5EF4-FFF2-40B4-BE49-F238E27FC236}">
                <a16:creationId xmlns:a16="http://schemas.microsoft.com/office/drawing/2014/main" id="{79FDFEF4-346B-2B3A-FC16-4371D5B03037}"/>
              </a:ext>
            </a:extLst>
          </p:cNvPr>
          <p:cNvPicPr>
            <a:picLocks noChangeAspect="1"/>
          </p:cNvPicPr>
          <p:nvPr/>
        </p:nvPicPr>
        <p:blipFill>
          <a:blip r:embed="rId14"/>
          <a:stretch>
            <a:fillRect/>
          </a:stretch>
        </p:blipFill>
        <p:spPr>
          <a:xfrm>
            <a:off x="5500159" y="4375476"/>
            <a:ext cx="1041804" cy="1301779"/>
          </a:xfrm>
          <a:prstGeom prst="rect">
            <a:avLst/>
          </a:prstGeom>
        </p:spPr>
      </p:pic>
      <p:pic>
        <p:nvPicPr>
          <p:cNvPr id="5" name="Picture 4">
            <a:extLst>
              <a:ext uri="{FF2B5EF4-FFF2-40B4-BE49-F238E27FC236}">
                <a16:creationId xmlns:a16="http://schemas.microsoft.com/office/drawing/2014/main" id="{01CBE8E2-B0F8-ADDA-2463-6D992737DCB0}"/>
              </a:ext>
            </a:extLst>
          </p:cNvPr>
          <p:cNvPicPr>
            <a:picLocks noChangeAspect="1"/>
          </p:cNvPicPr>
          <p:nvPr/>
        </p:nvPicPr>
        <p:blipFill>
          <a:blip r:embed="rId15"/>
          <a:stretch>
            <a:fillRect/>
          </a:stretch>
        </p:blipFill>
        <p:spPr>
          <a:xfrm>
            <a:off x="8036622" y="1466556"/>
            <a:ext cx="984161" cy="1231035"/>
          </a:xfrm>
          <a:prstGeom prst="rect">
            <a:avLst/>
          </a:prstGeom>
        </p:spPr>
      </p:pic>
      <p:pic>
        <p:nvPicPr>
          <p:cNvPr id="7" name="Picture 6">
            <a:extLst>
              <a:ext uri="{FF2B5EF4-FFF2-40B4-BE49-F238E27FC236}">
                <a16:creationId xmlns:a16="http://schemas.microsoft.com/office/drawing/2014/main" id="{6A82A231-4997-11FD-558E-76F8E05EE05A}"/>
              </a:ext>
            </a:extLst>
          </p:cNvPr>
          <p:cNvPicPr>
            <a:picLocks noChangeAspect="1"/>
          </p:cNvPicPr>
          <p:nvPr/>
        </p:nvPicPr>
        <p:blipFill>
          <a:blip r:embed="rId16"/>
          <a:stretch>
            <a:fillRect/>
          </a:stretch>
        </p:blipFill>
        <p:spPr>
          <a:xfrm>
            <a:off x="9394863" y="1464857"/>
            <a:ext cx="993196" cy="1242336"/>
          </a:xfrm>
          <a:prstGeom prst="rect">
            <a:avLst/>
          </a:prstGeom>
        </p:spPr>
      </p:pic>
      <p:pic>
        <p:nvPicPr>
          <p:cNvPr id="13" name="Picture 12">
            <a:extLst>
              <a:ext uri="{FF2B5EF4-FFF2-40B4-BE49-F238E27FC236}">
                <a16:creationId xmlns:a16="http://schemas.microsoft.com/office/drawing/2014/main" id="{8760C267-3BB2-B79A-F65A-0D0A92B08CF0}"/>
              </a:ext>
            </a:extLst>
          </p:cNvPr>
          <p:cNvPicPr>
            <a:picLocks noChangeAspect="1"/>
          </p:cNvPicPr>
          <p:nvPr/>
        </p:nvPicPr>
        <p:blipFill>
          <a:blip r:embed="rId17"/>
          <a:stretch>
            <a:fillRect/>
          </a:stretch>
        </p:blipFill>
        <p:spPr>
          <a:xfrm>
            <a:off x="10810882" y="1466557"/>
            <a:ext cx="984157" cy="1231031"/>
          </a:xfrm>
          <a:prstGeom prst="rect">
            <a:avLst/>
          </a:prstGeom>
        </p:spPr>
      </p:pic>
    </p:spTree>
    <p:extLst>
      <p:ext uri="{BB962C8B-B14F-4D97-AF65-F5344CB8AC3E}">
        <p14:creationId xmlns:p14="http://schemas.microsoft.com/office/powerpoint/2010/main" val="1238394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8B5D3-4DE7-AB45-BA15-7DBEE3C36623}"/>
              </a:ext>
            </a:extLst>
          </p:cNvPr>
          <p:cNvSpPr>
            <a:spLocks noGrp="1"/>
          </p:cNvSpPr>
          <p:nvPr>
            <p:ph type="title"/>
          </p:nvPr>
        </p:nvSpPr>
        <p:spPr/>
        <p:txBody>
          <a:bodyPr/>
          <a:lstStyle/>
          <a:p>
            <a:pPr algn="ctr"/>
            <a:r>
              <a:rPr lang="en-US" sz="4267" dirty="0"/>
              <a:t>Learning Objectives</a:t>
            </a:r>
          </a:p>
        </p:txBody>
      </p:sp>
      <p:sp>
        <p:nvSpPr>
          <p:cNvPr id="3" name="Content Placeholder 2">
            <a:extLst>
              <a:ext uri="{FF2B5EF4-FFF2-40B4-BE49-F238E27FC236}">
                <a16:creationId xmlns:a16="http://schemas.microsoft.com/office/drawing/2014/main" id="{796F670A-74BD-2047-A92F-D1CDC8718422}"/>
              </a:ext>
            </a:extLst>
          </p:cNvPr>
          <p:cNvSpPr>
            <a:spLocks noGrp="1"/>
          </p:cNvSpPr>
          <p:nvPr>
            <p:ph idx="1"/>
          </p:nvPr>
        </p:nvSpPr>
        <p:spPr/>
        <p:txBody>
          <a:bodyPr>
            <a:normAutofit fontScale="85000" lnSpcReduction="20000"/>
          </a:bodyPr>
          <a:lstStyle/>
          <a:p>
            <a:pPr marL="666747" indent="-514350">
              <a:buFont typeface="+mj-lt"/>
              <a:buAutoNum type="arabicPeriod"/>
            </a:pPr>
            <a:r>
              <a:rPr lang="en-US" dirty="0"/>
              <a:t>Identify how the interprofessional team works together to screen and prevent negative outcomes related to intimate partner violence (IPV).  </a:t>
            </a:r>
          </a:p>
          <a:p>
            <a:pPr marL="666746" indent="-514350">
              <a:buFont typeface="+mj-lt"/>
              <a:buAutoNum type="arabicPeriod"/>
            </a:pPr>
            <a:endParaRPr lang="en-US" dirty="0"/>
          </a:p>
          <a:p>
            <a:pPr marL="666747" indent="-514350">
              <a:buFont typeface="+mj-lt"/>
              <a:buAutoNum type="arabicPeriod"/>
            </a:pPr>
            <a:r>
              <a:rPr lang="en-US" dirty="0"/>
              <a:t>Recognize the legal and ethical responsibilities of health care providers in developing a thorough treatment plan for patients who experience IPV.</a:t>
            </a:r>
          </a:p>
          <a:p>
            <a:pPr marL="666747" indent="-514350">
              <a:buFont typeface="+mj-lt"/>
              <a:buAutoNum type="arabicPeriod"/>
            </a:pPr>
            <a:endParaRPr lang="en-US" dirty="0"/>
          </a:p>
          <a:p>
            <a:pPr marL="666747" indent="-514350">
              <a:buFont typeface="+mj-lt"/>
              <a:buAutoNum type="arabicPeriod"/>
            </a:pPr>
            <a:r>
              <a:rPr lang="en-US" dirty="0"/>
              <a:t>Model a team-based approach to assist individuals experiencing IPV to develop an effective survival action plan. </a:t>
            </a:r>
          </a:p>
          <a:p>
            <a:pPr marL="152396" indent="0">
              <a:buNone/>
            </a:pPr>
            <a:r>
              <a:rPr lang="en-US" dirty="0"/>
              <a:t> </a:t>
            </a:r>
          </a:p>
          <a:p>
            <a:endParaRPr lang="en-US" sz="1067" dirty="0"/>
          </a:p>
          <a:p>
            <a:endParaRPr lang="en-US" dirty="0"/>
          </a:p>
        </p:txBody>
      </p:sp>
      <p:sp>
        <p:nvSpPr>
          <p:cNvPr id="4" name="Slide Number Placeholder 3">
            <a:extLst>
              <a:ext uri="{FF2B5EF4-FFF2-40B4-BE49-F238E27FC236}">
                <a16:creationId xmlns:a16="http://schemas.microsoft.com/office/drawing/2014/main" id="{ADC53251-0D20-8B40-ABB8-EC96CC72586E}"/>
              </a:ext>
            </a:extLst>
          </p:cNvPr>
          <p:cNvSpPr>
            <a:spLocks noGrp="1"/>
          </p:cNvSpPr>
          <p:nvPr>
            <p:ph type="sldNum" sz="quarter" idx="12"/>
          </p:nvPr>
        </p:nvSpPr>
        <p:spPr/>
        <p:txBody>
          <a:bodyPr/>
          <a:lstStyle/>
          <a:p>
            <a:pPr defTabSz="1219170"/>
            <a:fld id="{6E2D2B3B-882E-40F3-A32F-6DD516915044}" type="slidenum">
              <a:rPr lang="en-US">
                <a:solidFill>
                  <a:srgbClr val="FFFFFF"/>
                </a:solidFill>
                <a:latin typeface="Arial"/>
              </a:rPr>
              <a:pPr defTabSz="1219170"/>
              <a:t>7</a:t>
            </a:fld>
            <a:endParaRPr lang="en-US">
              <a:solidFill>
                <a:srgbClr val="FFFFFF"/>
              </a:solidFill>
              <a:latin typeface="Arial"/>
            </a:endParaRPr>
          </a:p>
        </p:txBody>
      </p:sp>
    </p:spTree>
    <p:extLst>
      <p:ext uri="{BB962C8B-B14F-4D97-AF65-F5344CB8AC3E}">
        <p14:creationId xmlns:p14="http://schemas.microsoft.com/office/powerpoint/2010/main" val="125129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2497D-6C51-468E-A9D1-E269AB92A7D2}"/>
              </a:ext>
            </a:extLst>
          </p:cNvPr>
          <p:cNvSpPr>
            <a:spLocks noGrp="1"/>
          </p:cNvSpPr>
          <p:nvPr>
            <p:ph type="title"/>
          </p:nvPr>
        </p:nvSpPr>
        <p:spPr/>
        <p:txBody>
          <a:bodyPr/>
          <a:lstStyle/>
          <a:p>
            <a:pPr algn="ctr"/>
            <a:r>
              <a:rPr lang="en-US" sz="4267" dirty="0"/>
              <a:t>Core Competencies for Interprofessional Collaborative Practice</a:t>
            </a:r>
          </a:p>
        </p:txBody>
      </p:sp>
      <p:sp>
        <p:nvSpPr>
          <p:cNvPr id="4" name="Slide Number Placeholder 3">
            <a:extLst>
              <a:ext uri="{FF2B5EF4-FFF2-40B4-BE49-F238E27FC236}">
                <a16:creationId xmlns:a16="http://schemas.microsoft.com/office/drawing/2014/main" id="{C6A6E166-1B07-478C-98AE-36F1A8B9CE49}"/>
              </a:ext>
            </a:extLst>
          </p:cNvPr>
          <p:cNvSpPr>
            <a:spLocks noGrp="1"/>
          </p:cNvSpPr>
          <p:nvPr>
            <p:ph type="sldNum" sz="quarter" idx="12"/>
          </p:nvPr>
        </p:nvSpPr>
        <p:spPr/>
        <p:txBody>
          <a:bodyPr/>
          <a:lstStyle/>
          <a:p>
            <a:pPr defTabSz="1219170"/>
            <a:fld id="{6E2D2B3B-882E-40F3-A32F-6DD516915044}" type="slidenum">
              <a:rPr lang="en-US">
                <a:solidFill>
                  <a:srgbClr val="FFFFFF"/>
                </a:solidFill>
                <a:latin typeface="Arial"/>
              </a:rPr>
              <a:pPr defTabSz="1219170"/>
              <a:t>8</a:t>
            </a:fld>
            <a:endParaRPr lang="en-US">
              <a:solidFill>
                <a:srgbClr val="FFFFFF"/>
              </a:solidFill>
              <a:latin typeface="Arial"/>
            </a:endParaRPr>
          </a:p>
        </p:txBody>
      </p:sp>
      <p:sp>
        <p:nvSpPr>
          <p:cNvPr id="8" name="Content Placeholder 2">
            <a:extLst>
              <a:ext uri="{FF2B5EF4-FFF2-40B4-BE49-F238E27FC236}">
                <a16:creationId xmlns:a16="http://schemas.microsoft.com/office/drawing/2014/main" id="{6F66F5E1-9582-4C31-BB3C-31A3E4C350BB}"/>
              </a:ext>
            </a:extLst>
          </p:cNvPr>
          <p:cNvSpPr>
            <a:spLocks noGrp="1"/>
          </p:cNvSpPr>
          <p:nvPr>
            <p:ph idx="1"/>
          </p:nvPr>
        </p:nvSpPr>
        <p:spPr>
          <a:xfrm>
            <a:off x="690880" y="2490701"/>
            <a:ext cx="5994400" cy="4367299"/>
          </a:xfrm>
        </p:spPr>
        <p:txBody>
          <a:bodyPr>
            <a:normAutofit/>
          </a:bodyPr>
          <a:lstStyle/>
          <a:p>
            <a:r>
              <a:rPr lang="en-US" sz="2667" dirty="0">
                <a:solidFill>
                  <a:srgbClr val="000000"/>
                </a:solidFill>
                <a:latin typeface="Arial" panose="020B0604020202020204" pitchFamily="34" charset="0"/>
              </a:rPr>
              <a:t>Values/Ethics for Interprofessional Practice 	</a:t>
            </a:r>
          </a:p>
          <a:p>
            <a:r>
              <a:rPr lang="en-US" sz="2667" dirty="0">
                <a:solidFill>
                  <a:srgbClr val="000000"/>
                </a:solidFill>
                <a:latin typeface="Arial" panose="020B0604020202020204" pitchFamily="34" charset="0"/>
              </a:rPr>
              <a:t>Roles/Responsibilities 	</a:t>
            </a:r>
          </a:p>
          <a:p>
            <a:r>
              <a:rPr lang="en-US" sz="2667" dirty="0">
                <a:solidFill>
                  <a:srgbClr val="000000"/>
                </a:solidFill>
                <a:latin typeface="Arial" panose="020B0604020202020204" pitchFamily="34" charset="0"/>
              </a:rPr>
              <a:t>Interprofessional Communication </a:t>
            </a:r>
          </a:p>
          <a:p>
            <a:r>
              <a:rPr lang="en-US" sz="2667" dirty="0">
                <a:solidFill>
                  <a:srgbClr val="000000"/>
                </a:solidFill>
                <a:latin typeface="Arial" panose="020B0604020202020204" pitchFamily="34" charset="0"/>
              </a:rPr>
              <a:t>Teams and Teamwork	</a:t>
            </a:r>
          </a:p>
          <a:p>
            <a:endParaRPr lang="en-US" sz="2667" dirty="0">
              <a:solidFill>
                <a:srgbClr val="000000"/>
              </a:solidFill>
              <a:latin typeface="Arial" panose="020B0604020202020204" pitchFamily="34" charset="0"/>
            </a:endParaRPr>
          </a:p>
          <a:p>
            <a:endParaRPr lang="en-US" sz="3733" dirty="0"/>
          </a:p>
        </p:txBody>
      </p:sp>
      <p:pic>
        <p:nvPicPr>
          <p:cNvPr id="3" name="Picture 2">
            <a:extLst>
              <a:ext uri="{FF2B5EF4-FFF2-40B4-BE49-F238E27FC236}">
                <a16:creationId xmlns:a16="http://schemas.microsoft.com/office/drawing/2014/main" id="{082D28A2-CC10-40B8-B2DB-61C1CC7531AA}"/>
              </a:ext>
            </a:extLst>
          </p:cNvPr>
          <p:cNvPicPr>
            <a:picLocks noChangeAspect="1"/>
          </p:cNvPicPr>
          <p:nvPr/>
        </p:nvPicPr>
        <p:blipFill>
          <a:blip r:embed="rId3"/>
          <a:stretch>
            <a:fillRect/>
          </a:stretch>
        </p:blipFill>
        <p:spPr>
          <a:xfrm>
            <a:off x="7071361" y="1501542"/>
            <a:ext cx="4522384" cy="4339581"/>
          </a:xfrm>
          <a:prstGeom prst="rect">
            <a:avLst/>
          </a:prstGeom>
        </p:spPr>
      </p:pic>
      <p:sp>
        <p:nvSpPr>
          <p:cNvPr id="5" name="TextBox 4">
            <a:extLst>
              <a:ext uri="{FF2B5EF4-FFF2-40B4-BE49-F238E27FC236}">
                <a16:creationId xmlns:a16="http://schemas.microsoft.com/office/drawing/2014/main" id="{36794E78-50CB-4035-9F16-9C185D21501D}"/>
              </a:ext>
            </a:extLst>
          </p:cNvPr>
          <p:cNvSpPr txBox="1"/>
          <p:nvPr/>
        </p:nvSpPr>
        <p:spPr>
          <a:xfrm>
            <a:off x="2224779" y="6305883"/>
            <a:ext cx="7857067" cy="738664"/>
          </a:xfrm>
          <a:prstGeom prst="rect">
            <a:avLst/>
          </a:prstGeom>
          <a:noFill/>
        </p:spPr>
        <p:txBody>
          <a:bodyPr wrap="square" rtlCol="0">
            <a:spAutoFit/>
          </a:bodyPr>
          <a:lstStyle/>
          <a:p>
            <a:pPr defTabSz="1219170"/>
            <a:r>
              <a:rPr lang="en-US" sz="1400" dirty="0">
                <a:solidFill>
                  <a:srgbClr val="FFFFFF"/>
                </a:solidFill>
                <a:latin typeface="Arial" panose="020B0604020202020204" pitchFamily="34" charset="0"/>
              </a:rPr>
              <a:t>Interprofessional Education Collaborative. (2016). Core competencies for interprofessional collaborative practice: 2016 update. Washington, DC: Interprofessional Education Collaborative. </a:t>
            </a:r>
          </a:p>
          <a:p>
            <a:pPr defTabSz="1219170"/>
            <a:endParaRPr lang="en-US" sz="1400" dirty="0">
              <a:solidFill>
                <a:srgbClr val="FFFFFF"/>
              </a:solidFill>
              <a:latin typeface="Arial"/>
            </a:endParaRPr>
          </a:p>
        </p:txBody>
      </p:sp>
    </p:spTree>
    <p:extLst>
      <p:ext uri="{BB962C8B-B14F-4D97-AF65-F5344CB8AC3E}">
        <p14:creationId xmlns:p14="http://schemas.microsoft.com/office/powerpoint/2010/main" val="3699855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889F6-AE18-4A92-87D0-76492DB18A7A}"/>
              </a:ext>
            </a:extLst>
          </p:cNvPr>
          <p:cNvSpPr>
            <a:spLocks noGrp="1"/>
          </p:cNvSpPr>
          <p:nvPr>
            <p:ph type="title"/>
          </p:nvPr>
        </p:nvSpPr>
        <p:spPr/>
        <p:txBody>
          <a:bodyPr/>
          <a:lstStyle/>
          <a:p>
            <a:pPr algn="ctr"/>
            <a:r>
              <a:rPr lang="en-US" sz="4267" dirty="0"/>
              <a:t>Core Competency: Roles and Responsibilities</a:t>
            </a:r>
          </a:p>
        </p:txBody>
      </p:sp>
      <p:sp>
        <p:nvSpPr>
          <p:cNvPr id="3" name="Content Placeholder 2">
            <a:extLst>
              <a:ext uri="{FF2B5EF4-FFF2-40B4-BE49-F238E27FC236}">
                <a16:creationId xmlns:a16="http://schemas.microsoft.com/office/drawing/2014/main" id="{5C230682-D518-4B8D-B22C-F25179C67F4F}"/>
              </a:ext>
            </a:extLst>
          </p:cNvPr>
          <p:cNvSpPr>
            <a:spLocks noGrp="1"/>
          </p:cNvSpPr>
          <p:nvPr>
            <p:ph idx="1"/>
          </p:nvPr>
        </p:nvSpPr>
        <p:spPr/>
        <p:txBody>
          <a:bodyPr>
            <a:normAutofit/>
          </a:bodyPr>
          <a:lstStyle/>
          <a:p>
            <a:pPr>
              <a:buFont typeface="Wingdings" panose="05000000000000000000" pitchFamily="2" charset="2"/>
              <a:buChar char="§"/>
            </a:pPr>
            <a:r>
              <a:rPr lang="en-US" dirty="0"/>
              <a:t>Use the knowledge of one’s own role and those of other professions to appropriately assess and address the health care needs of patients. </a:t>
            </a:r>
          </a:p>
          <a:p>
            <a:pPr>
              <a:buFont typeface="Wingdings" panose="05000000000000000000" pitchFamily="2" charset="2"/>
              <a:buChar char="§"/>
            </a:pPr>
            <a:r>
              <a:rPr lang="en-US" dirty="0"/>
              <a:t>Engage </a:t>
            </a:r>
            <a:r>
              <a:rPr lang="en-US" b="1" dirty="0"/>
              <a:t>diverse professionals </a:t>
            </a:r>
            <a:r>
              <a:rPr lang="en-US" dirty="0"/>
              <a:t>who complement one’s own professional expertise, as well as associated resources, to </a:t>
            </a:r>
            <a:r>
              <a:rPr lang="en-US" b="1" dirty="0"/>
              <a:t>develop strategies to meet specific health and healthcare needs </a:t>
            </a:r>
            <a:r>
              <a:rPr lang="en-US" dirty="0"/>
              <a:t>of patients and populations.</a:t>
            </a:r>
          </a:p>
        </p:txBody>
      </p:sp>
      <p:sp>
        <p:nvSpPr>
          <p:cNvPr id="4" name="Slide Number Placeholder 3">
            <a:extLst>
              <a:ext uri="{FF2B5EF4-FFF2-40B4-BE49-F238E27FC236}">
                <a16:creationId xmlns:a16="http://schemas.microsoft.com/office/drawing/2014/main" id="{449B7136-D807-4C94-871B-052BD98B98FD}"/>
              </a:ext>
            </a:extLst>
          </p:cNvPr>
          <p:cNvSpPr>
            <a:spLocks noGrp="1"/>
          </p:cNvSpPr>
          <p:nvPr>
            <p:ph type="sldNum" sz="quarter" idx="12"/>
          </p:nvPr>
        </p:nvSpPr>
        <p:spPr/>
        <p:txBody>
          <a:bodyPr/>
          <a:lstStyle/>
          <a:p>
            <a:pPr defTabSz="1219170"/>
            <a:fld id="{6E2D2B3B-882E-40F3-A32F-6DD516915044}" type="slidenum">
              <a:rPr lang="en-US">
                <a:solidFill>
                  <a:srgbClr val="FFFFFF"/>
                </a:solidFill>
                <a:latin typeface="Arial"/>
              </a:rPr>
              <a:pPr defTabSz="1219170"/>
              <a:t>9</a:t>
            </a:fld>
            <a:endParaRPr lang="en-US">
              <a:solidFill>
                <a:srgbClr val="FFFFFF"/>
              </a:solidFill>
              <a:latin typeface="Arial"/>
            </a:endParaRPr>
          </a:p>
        </p:txBody>
      </p:sp>
      <p:sp>
        <p:nvSpPr>
          <p:cNvPr id="5" name="TextBox 4">
            <a:extLst>
              <a:ext uri="{FF2B5EF4-FFF2-40B4-BE49-F238E27FC236}">
                <a16:creationId xmlns:a16="http://schemas.microsoft.com/office/drawing/2014/main" id="{CCDF59EE-D9CE-4E0A-A3D3-A0F15C91866E}"/>
              </a:ext>
            </a:extLst>
          </p:cNvPr>
          <p:cNvSpPr txBox="1"/>
          <p:nvPr/>
        </p:nvSpPr>
        <p:spPr>
          <a:xfrm>
            <a:off x="2224779" y="6305883"/>
            <a:ext cx="7857067" cy="738664"/>
          </a:xfrm>
          <a:prstGeom prst="rect">
            <a:avLst/>
          </a:prstGeom>
          <a:noFill/>
        </p:spPr>
        <p:txBody>
          <a:bodyPr wrap="square" rtlCol="0">
            <a:spAutoFit/>
          </a:bodyPr>
          <a:lstStyle/>
          <a:p>
            <a:pPr defTabSz="1219170"/>
            <a:r>
              <a:rPr lang="en-US" sz="1400" dirty="0">
                <a:solidFill>
                  <a:srgbClr val="FFFFFF"/>
                </a:solidFill>
                <a:latin typeface="Arial" panose="020B0604020202020204" pitchFamily="34" charset="0"/>
              </a:rPr>
              <a:t>Interprofessional Education Collaborative. (2016). Core competencies for interprofessional collaborative practice: 2016 update. Washington, DC: Interprofessional Education Collaborative. </a:t>
            </a:r>
          </a:p>
          <a:p>
            <a:pPr defTabSz="1219170"/>
            <a:endParaRPr lang="en-US" sz="1400" dirty="0">
              <a:solidFill>
                <a:srgbClr val="FFFFFF"/>
              </a:solidFill>
              <a:latin typeface="Arial"/>
            </a:endParaRPr>
          </a:p>
        </p:txBody>
      </p:sp>
    </p:spTree>
    <p:extLst>
      <p:ext uri="{BB962C8B-B14F-4D97-AF65-F5344CB8AC3E}">
        <p14:creationId xmlns:p14="http://schemas.microsoft.com/office/powerpoint/2010/main" val="266511158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ETC-BLANK-MASTER">
  <a:themeElements>
    <a:clrScheme name="Custom 8">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C31A60832E5E4294DF491776E1A7D8" ma:contentTypeVersion="18" ma:contentTypeDescription="Create a new document." ma:contentTypeScope="" ma:versionID="4ae5e5f32007c1003c0583b5eb98925a">
  <xsd:schema xmlns:xsd="http://www.w3.org/2001/XMLSchema" xmlns:xs="http://www.w3.org/2001/XMLSchema" xmlns:p="http://schemas.microsoft.com/office/2006/metadata/properties" xmlns:ns3="d6ca820e-4b74-4b24-9ff3-ebf631bb8890" xmlns:ns4="63b779c0-033b-40fa-899f-4f4b46bbb64a" targetNamespace="http://schemas.microsoft.com/office/2006/metadata/properties" ma:root="true" ma:fieldsID="b8449af0fc3c762aef4c91fc4e443840" ns3:_="" ns4:_="">
    <xsd:import namespace="d6ca820e-4b74-4b24-9ff3-ebf631bb8890"/>
    <xsd:import namespace="63b779c0-033b-40fa-899f-4f4b46bbb64a"/>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element ref="ns3:_activity" minOccurs="0"/>
                <xsd:element ref="ns3:MediaServiceObjectDetectorVersions" minOccurs="0"/>
                <xsd:element ref="ns3:MediaLengthInSeconds" minOccurs="0"/>
                <xsd:element ref="ns3:MediaServiceLocation"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ca820e-4b74-4b24-9ff3-ebf631bb88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3b779c0-033b-40fa-899f-4f4b46bbb64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d6ca820e-4b74-4b24-9ff3-ebf631bb8890" xsi:nil="true"/>
  </documentManagement>
</p:properties>
</file>

<file path=customXml/itemProps1.xml><?xml version="1.0" encoding="utf-8"?>
<ds:datastoreItem xmlns:ds="http://schemas.openxmlformats.org/officeDocument/2006/customXml" ds:itemID="{B9E22333-3457-4D77-B914-D5284113D6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ca820e-4b74-4b24-9ff3-ebf631bb8890"/>
    <ds:schemaRef ds:uri="63b779c0-033b-40fa-899f-4f4b46bbb6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3A402F0-8785-48A6-BD22-3344FE5433A8}">
  <ds:schemaRefs>
    <ds:schemaRef ds:uri="http://schemas.microsoft.com/sharepoint/v3/contenttype/forms"/>
  </ds:schemaRefs>
</ds:datastoreItem>
</file>

<file path=customXml/itemProps3.xml><?xml version="1.0" encoding="utf-8"?>
<ds:datastoreItem xmlns:ds="http://schemas.openxmlformats.org/officeDocument/2006/customXml" ds:itemID="{B900547B-D1A9-4000-9B7C-6BC75BD7FA86}">
  <ds:schemaRefs>
    <ds:schemaRef ds:uri="63b779c0-033b-40fa-899f-4f4b46bbb64a"/>
    <ds:schemaRef ds:uri="http://purl.org/dc/dcmitype/"/>
    <ds:schemaRef ds:uri="http://www.w3.org/XML/1998/namespace"/>
    <ds:schemaRef ds:uri="http://schemas.microsoft.com/office/2006/metadata/properties"/>
    <ds:schemaRef ds:uri="http://purl.org/dc/elements/1.1/"/>
    <ds:schemaRef ds:uri="http://schemas.microsoft.com/office/infopath/2007/PartnerControls"/>
    <ds:schemaRef ds:uri="http://schemas.microsoft.com/office/2006/documentManagement/types"/>
    <ds:schemaRef ds:uri="http://schemas.openxmlformats.org/package/2006/metadata/core-properties"/>
    <ds:schemaRef ds:uri="d6ca820e-4b74-4b24-9ff3-ebf631bb8890"/>
    <ds:schemaRef ds:uri="http://purl.org/dc/terms/"/>
  </ds:schemaRefs>
</ds:datastoreItem>
</file>

<file path=docProps/app.xml><?xml version="1.0" encoding="utf-8"?>
<Properties xmlns="http://schemas.openxmlformats.org/officeDocument/2006/extended-properties" xmlns:vt="http://schemas.openxmlformats.org/officeDocument/2006/docPropsVTypes">
  <TotalTime>5874</TotalTime>
  <Words>5436</Words>
  <Application>Microsoft Office PowerPoint</Application>
  <PresentationFormat>Widescreen</PresentationFormat>
  <Paragraphs>541</Paragraphs>
  <Slides>58</Slides>
  <Notes>22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58</vt:i4>
      </vt:variant>
    </vt:vector>
  </HeadingPairs>
  <TitlesOfParts>
    <vt:vector size="70" baseType="lpstr">
      <vt:lpstr>ＭＳ Ｐゴシック</vt:lpstr>
      <vt:lpstr>arial</vt:lpstr>
      <vt:lpstr>arial</vt:lpstr>
      <vt:lpstr>Calibri</vt:lpstr>
      <vt:lpstr>Courier New</vt:lpstr>
      <vt:lpstr>Google Sans</vt:lpstr>
      <vt:lpstr>ITC Avant Garde Std Bk</vt:lpstr>
      <vt:lpstr>LFT Etica</vt:lpstr>
      <vt:lpstr>Source Sans Pro</vt:lpstr>
      <vt:lpstr>Source Sans Pro Web</vt:lpstr>
      <vt:lpstr>Wingdings</vt:lpstr>
      <vt:lpstr>AETC-BLANK-MASTER</vt:lpstr>
      <vt:lpstr>Intimate Partner Violence:  How Can We Help?</vt:lpstr>
      <vt:lpstr>Conflict of Interest Disclosure Statement</vt:lpstr>
      <vt:lpstr>Use of Trade/Brand Names</vt:lpstr>
      <vt:lpstr>Unconscious Bias Disclosure</vt:lpstr>
      <vt:lpstr>CHIPS Logistics</vt:lpstr>
      <vt:lpstr>CHIPS Faculty and Collaborators</vt:lpstr>
      <vt:lpstr>Learning Objectives</vt:lpstr>
      <vt:lpstr>Core Competencies for Interprofessional Collaborative Practice</vt:lpstr>
      <vt:lpstr>Core Competency: Roles and Responsibilities</vt:lpstr>
      <vt:lpstr>Core Competency: Roles and Responsibilities</vt:lpstr>
      <vt:lpstr>Agenda</vt:lpstr>
      <vt:lpstr>Session Expectations for Students</vt:lpstr>
      <vt:lpstr>What is People-First Language?</vt:lpstr>
      <vt:lpstr>Case Presentation</vt:lpstr>
      <vt:lpstr>History</vt:lpstr>
      <vt:lpstr>History (continued)</vt:lpstr>
      <vt:lpstr>HIV History</vt:lpstr>
      <vt:lpstr>HIV History (continued)</vt:lpstr>
      <vt:lpstr>Patient History</vt:lpstr>
      <vt:lpstr>Sexual History</vt:lpstr>
      <vt:lpstr>Social History</vt:lpstr>
      <vt:lpstr>Physical Exam Findings</vt:lpstr>
      <vt:lpstr>A Brief Primer on Intimate Partner Violence</vt:lpstr>
      <vt:lpstr>Intimate Partner Violence (IPV)</vt:lpstr>
      <vt:lpstr>Statistics from CDC’s National Intimate Partner and Sexual Violence Survey</vt:lpstr>
      <vt:lpstr>IPV Screening Instruments</vt:lpstr>
      <vt:lpstr>Abuse Assessment Screen (AAS) Questions</vt:lpstr>
      <vt:lpstr>Abuse Assessment Screen (AAS) Questions, cont. </vt:lpstr>
      <vt:lpstr>Ethical Considerations</vt:lpstr>
      <vt:lpstr>Legal Considerations in Texas</vt:lpstr>
      <vt:lpstr>What Can We Do as Healthcare Professionals?</vt:lpstr>
      <vt:lpstr>What Can We Do as Healthcare Professionals? (continued)</vt:lpstr>
      <vt:lpstr>PowerPoint Presentation</vt:lpstr>
      <vt:lpstr>Case Summary</vt:lpstr>
      <vt:lpstr>BREAKOUT ROOMS</vt:lpstr>
      <vt:lpstr>Breakout Session Ice Breaker</vt:lpstr>
      <vt:lpstr>Breakout Session Questions </vt:lpstr>
      <vt:lpstr>PowerPoint Presentation</vt:lpstr>
      <vt:lpstr>Team-Based Plan of Care</vt:lpstr>
      <vt:lpstr>Team-Based Plan of Care</vt:lpstr>
      <vt:lpstr>Team-Based Plan of Care</vt:lpstr>
      <vt:lpstr>Team-Based Plan of Care</vt:lpstr>
      <vt:lpstr>Team-Based Plan of Care</vt:lpstr>
      <vt:lpstr>Patient Course</vt:lpstr>
      <vt:lpstr>Patient Course</vt:lpstr>
      <vt:lpstr>Take-Home Points</vt:lpstr>
      <vt:lpstr>PowerPoint Presentation</vt:lpstr>
      <vt:lpstr>Questions?</vt:lpstr>
      <vt:lpstr>Evaluations</vt:lpstr>
      <vt:lpstr>References</vt:lpstr>
      <vt:lpstr>Patient Resources</vt:lpstr>
      <vt:lpstr>Patient Resources</vt:lpstr>
      <vt:lpstr>Patient Resources</vt:lpstr>
      <vt:lpstr>Patient Resources</vt:lpstr>
      <vt:lpstr>Patient Resources</vt:lpstr>
      <vt:lpstr>Resources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Malone-Thomas, Sheryl L</dc:creator>
  <cp:lastModifiedBy>Minerva Layug-Gomez</cp:lastModifiedBy>
  <cp:revision>15</cp:revision>
  <dcterms:created xsi:type="dcterms:W3CDTF">2024-02-13T22:21:33Z</dcterms:created>
  <dcterms:modified xsi:type="dcterms:W3CDTF">2024-04-12T15:38:16Z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0x01010078C31A60832E5E4294DF491776E1A7D8</vt:lpwstr>
  </property>
</Properties>
</file>