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handoutMasterIdLst>
    <p:handoutMasterId r:id="rId64"/>
  </p:handoutMasterIdLst>
  <p:sldIdLst>
    <p:sldId id="259" r:id="rId2"/>
    <p:sldId id="427" r:id="rId3"/>
    <p:sldId id="261" r:id="rId4"/>
    <p:sldId id="262" r:id="rId5"/>
    <p:sldId id="428" r:id="rId6"/>
    <p:sldId id="310" r:id="rId7"/>
    <p:sldId id="319" r:id="rId8"/>
    <p:sldId id="320" r:id="rId9"/>
    <p:sldId id="327" r:id="rId10"/>
    <p:sldId id="332" r:id="rId11"/>
    <p:sldId id="331" r:id="rId12"/>
    <p:sldId id="322" r:id="rId13"/>
    <p:sldId id="311" r:id="rId14"/>
    <p:sldId id="318" r:id="rId15"/>
    <p:sldId id="278" r:id="rId16"/>
    <p:sldId id="312" r:id="rId17"/>
    <p:sldId id="328" r:id="rId18"/>
    <p:sldId id="359" r:id="rId19"/>
    <p:sldId id="314" r:id="rId20"/>
    <p:sldId id="315" r:id="rId21"/>
    <p:sldId id="360" r:id="rId22"/>
    <p:sldId id="361" r:id="rId23"/>
    <p:sldId id="313" r:id="rId24"/>
    <p:sldId id="316" r:id="rId25"/>
    <p:sldId id="344" r:id="rId26"/>
    <p:sldId id="297" r:id="rId27"/>
    <p:sldId id="296" r:id="rId28"/>
    <p:sldId id="308" r:id="rId29"/>
    <p:sldId id="317" r:id="rId30"/>
    <p:sldId id="271" r:id="rId31"/>
    <p:sldId id="341" r:id="rId32"/>
    <p:sldId id="345" r:id="rId33"/>
    <p:sldId id="346" r:id="rId34"/>
    <p:sldId id="294" r:id="rId35"/>
    <p:sldId id="277" r:id="rId36"/>
    <p:sldId id="309" r:id="rId37"/>
    <p:sldId id="329" r:id="rId38"/>
    <p:sldId id="334" r:id="rId39"/>
    <p:sldId id="347" r:id="rId40"/>
    <p:sldId id="348" r:id="rId41"/>
    <p:sldId id="350" r:id="rId42"/>
    <p:sldId id="274" r:id="rId43"/>
    <p:sldId id="351" r:id="rId44"/>
    <p:sldId id="273" r:id="rId45"/>
    <p:sldId id="352" r:id="rId46"/>
    <p:sldId id="304" r:id="rId47"/>
    <p:sldId id="306" r:id="rId48"/>
    <p:sldId id="276" r:id="rId49"/>
    <p:sldId id="339" r:id="rId50"/>
    <p:sldId id="354" r:id="rId51"/>
    <p:sldId id="356" r:id="rId52"/>
    <p:sldId id="335" r:id="rId53"/>
    <p:sldId id="333" r:id="rId54"/>
    <p:sldId id="357" r:id="rId55"/>
    <p:sldId id="338" r:id="rId56"/>
    <p:sldId id="358" r:id="rId57"/>
    <p:sldId id="287" r:id="rId58"/>
    <p:sldId id="292" r:id="rId59"/>
    <p:sldId id="285" r:id="rId60"/>
    <p:sldId id="340" r:id="rId61"/>
    <p:sldId id="269" r:id="rId62"/>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7314" autoAdjust="0"/>
  </p:normalViewPr>
  <p:slideViewPr>
    <p:cSldViewPr snapToGrid="0" snapToObjects="1">
      <p:cViewPr varScale="1">
        <p:scale>
          <a:sx n="58" d="100"/>
          <a:sy n="58" d="100"/>
        </p:scale>
        <p:origin x="15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692"/>
    </p:cViewPr>
  </p:sorter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4/1/2024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4/1/2024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cbi.nlm.nih.gov/pubmed/23204161" TargetMode="External"/><Relationship Id="rId7" Type="http://schemas.openxmlformats.org/officeDocument/2006/relationships/hyperlink" Target="http://www.ncbi.nlm.nih.gov/pubmed/19390327"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ncbi.nlm.nih.gov/pubmed/21045636" TargetMode="External"/><Relationship Id="rId5" Type="http://schemas.openxmlformats.org/officeDocument/2006/relationships/hyperlink" Target="http://www.ncbi.nlm.nih.gov/pubmed/20517472" TargetMode="External"/><Relationship Id="rId4" Type="http://schemas.openxmlformats.org/officeDocument/2006/relationships/hyperlink" Target="http://www.ncbi.nlm.nih.gov/pubmed/24040862"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bi.nlm.nih.gov/pubmed/23723714"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ncbi.nlm.nih.gov/pubmed/2528501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cbi.nlm.nih.gov/pubmed/25075752"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ncbi.nlm.nih.gov/pubmed/24901464" TargetMode="External"/><Relationship Id="rId4" Type="http://schemas.openxmlformats.org/officeDocument/2006/relationships/hyperlink" Target="http://www.ncbi.nlm.nih.gov/pubmed/2654476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studies have demonstrated that taking fewer pills translates to better adherence and higher rates of long-term virologic control.</a:t>
            </a:r>
          </a:p>
          <a:p>
            <a:pPr algn="l">
              <a:buFont typeface="+mj-lt"/>
              <a:buAutoNum type="arabicPeriod"/>
            </a:pPr>
            <a:r>
              <a:rPr lang="en-US" b="0" i="0" dirty="0">
                <a:solidFill>
                  <a:srgbClr val="333333"/>
                </a:solidFill>
                <a:effectLst/>
                <a:latin typeface="Open Sans"/>
              </a:rPr>
              <a:t>O'Connor JL, Gardner EM, </a:t>
            </a:r>
            <a:r>
              <a:rPr lang="en-US" b="0" i="0" dirty="0" err="1">
                <a:solidFill>
                  <a:srgbClr val="333333"/>
                </a:solidFill>
                <a:effectLst/>
                <a:latin typeface="Open Sans"/>
              </a:rPr>
              <a:t>Mannheimer</a:t>
            </a:r>
            <a:r>
              <a:rPr lang="en-US" b="0" i="0" dirty="0">
                <a:solidFill>
                  <a:srgbClr val="333333"/>
                </a:solidFill>
                <a:effectLst/>
                <a:latin typeface="Open Sans"/>
              </a:rPr>
              <a:t> SB, et al. Factors associated with adherence amongst 5295 people receiving antiretroviral therapy as part of an international trial. J Infect Dis. 2013;208:40-9.[</a:t>
            </a:r>
            <a:r>
              <a:rPr lang="en-US" b="1" i="0" u="none" strike="noStrike" dirty="0">
                <a:solidFill>
                  <a:srgbClr val="4B75C7"/>
                </a:solidFill>
                <a:effectLst/>
                <a:latin typeface="Open Sans"/>
                <a:hlinkClick r:id="rId3"/>
              </a:rPr>
              <a:t>PubMed Abstract</a:t>
            </a:r>
            <a:r>
              <a:rPr lang="en-US" b="0" i="0" dirty="0">
                <a:solidFill>
                  <a:srgbClr val="333333"/>
                </a:solidFill>
                <a:effectLst/>
                <a:latin typeface="Open Sans"/>
              </a:rPr>
              <a:t>]</a:t>
            </a:r>
          </a:p>
          <a:p>
            <a:pPr algn="l">
              <a:buFont typeface="+mj-lt"/>
              <a:buAutoNum type="arabicPeriod"/>
            </a:pPr>
            <a:r>
              <a:rPr lang="en-US" b="0" i="0" dirty="0">
                <a:solidFill>
                  <a:srgbClr val="333333"/>
                </a:solidFill>
                <a:effectLst/>
                <a:latin typeface="Open Sans"/>
              </a:rPr>
              <a:t>5.Aldir I, Horta A, </a:t>
            </a:r>
            <a:r>
              <a:rPr lang="en-US" b="0" i="0" dirty="0" err="1">
                <a:solidFill>
                  <a:srgbClr val="333333"/>
                </a:solidFill>
                <a:effectLst/>
                <a:latin typeface="Open Sans"/>
              </a:rPr>
              <a:t>Serrado</a:t>
            </a:r>
            <a:r>
              <a:rPr lang="en-US" b="0" i="0" dirty="0">
                <a:solidFill>
                  <a:srgbClr val="333333"/>
                </a:solidFill>
                <a:effectLst/>
                <a:latin typeface="Open Sans"/>
              </a:rPr>
              <a:t> M. Single-tablet regimens in HIV: does it really make a difference? </a:t>
            </a:r>
            <a:r>
              <a:rPr lang="en-US" b="0" i="0" dirty="0" err="1">
                <a:solidFill>
                  <a:srgbClr val="333333"/>
                </a:solidFill>
                <a:effectLst/>
                <a:latin typeface="Open Sans"/>
              </a:rPr>
              <a:t>Curr</a:t>
            </a:r>
            <a:r>
              <a:rPr lang="en-US" b="0" i="0" dirty="0">
                <a:solidFill>
                  <a:srgbClr val="333333"/>
                </a:solidFill>
                <a:effectLst/>
                <a:latin typeface="Open Sans"/>
              </a:rPr>
              <a:t> Med Res </a:t>
            </a:r>
            <a:r>
              <a:rPr lang="en-US" b="0" i="0" dirty="0" err="1">
                <a:solidFill>
                  <a:srgbClr val="333333"/>
                </a:solidFill>
                <a:effectLst/>
                <a:latin typeface="Open Sans"/>
              </a:rPr>
              <a:t>Opin</a:t>
            </a:r>
            <a:r>
              <a:rPr lang="en-US" b="0" i="0" dirty="0">
                <a:solidFill>
                  <a:srgbClr val="333333"/>
                </a:solidFill>
                <a:effectLst/>
                <a:latin typeface="Open Sans"/>
              </a:rPr>
              <a:t>. 2014;30:89-97.[</a:t>
            </a:r>
            <a:r>
              <a:rPr lang="en-US" b="1" i="0" u="none" strike="noStrike" dirty="0">
                <a:solidFill>
                  <a:srgbClr val="4B75C7"/>
                </a:solidFill>
                <a:effectLst/>
                <a:latin typeface="Open Sans"/>
                <a:hlinkClick r:id="rId4"/>
              </a:rPr>
              <a:t>PubMed Abstract</a:t>
            </a:r>
            <a:r>
              <a:rPr lang="en-US" b="0" i="0" dirty="0">
                <a:solidFill>
                  <a:srgbClr val="333333"/>
                </a:solidFill>
                <a:effectLst/>
                <a:latin typeface="Open Sans"/>
              </a:rPr>
              <a:t>]</a:t>
            </a:r>
          </a:p>
          <a:p>
            <a:pPr algn="l">
              <a:buFont typeface="+mj-lt"/>
              <a:buAutoNum type="arabicPeriod"/>
            </a:pPr>
            <a:r>
              <a:rPr lang="en-US" b="0" i="0" dirty="0">
                <a:solidFill>
                  <a:srgbClr val="333333"/>
                </a:solidFill>
                <a:effectLst/>
                <a:latin typeface="Open Sans"/>
              </a:rPr>
              <a:t>6.Airoldi M, </a:t>
            </a:r>
            <a:r>
              <a:rPr lang="en-US" b="0" i="0" dirty="0" err="1">
                <a:solidFill>
                  <a:srgbClr val="333333"/>
                </a:solidFill>
                <a:effectLst/>
                <a:latin typeface="Open Sans"/>
              </a:rPr>
              <a:t>Zaccarelli</a:t>
            </a:r>
            <a:r>
              <a:rPr lang="en-US" b="0" i="0" dirty="0">
                <a:solidFill>
                  <a:srgbClr val="333333"/>
                </a:solidFill>
                <a:effectLst/>
                <a:latin typeface="Open Sans"/>
              </a:rPr>
              <a:t> M, </a:t>
            </a:r>
            <a:r>
              <a:rPr lang="en-US" b="0" i="0" dirty="0" err="1">
                <a:solidFill>
                  <a:srgbClr val="333333"/>
                </a:solidFill>
                <a:effectLst/>
                <a:latin typeface="Open Sans"/>
              </a:rPr>
              <a:t>Bisi</a:t>
            </a:r>
            <a:r>
              <a:rPr lang="en-US" b="0" i="0" dirty="0">
                <a:solidFill>
                  <a:srgbClr val="333333"/>
                </a:solidFill>
                <a:effectLst/>
                <a:latin typeface="Open Sans"/>
              </a:rPr>
              <a:t> L, et al. One-pill once-a-day HAART: a simplification strategy that improves adherence and quality of life of HIV-infected subjects. Patient Prefer Adherence. 2010;4:115-25.[</a:t>
            </a:r>
            <a:r>
              <a:rPr lang="en-US" b="1" i="0" u="none" strike="noStrike" dirty="0">
                <a:solidFill>
                  <a:srgbClr val="4B75C7"/>
                </a:solidFill>
                <a:effectLst/>
                <a:latin typeface="Open Sans"/>
                <a:hlinkClick r:id="rId5"/>
              </a:rPr>
              <a:t>PubMed Abstract</a:t>
            </a:r>
            <a:r>
              <a:rPr lang="en-US" b="0" i="0" dirty="0">
                <a:solidFill>
                  <a:srgbClr val="333333"/>
                </a:solidFill>
                <a:effectLst/>
                <a:latin typeface="Open Sans"/>
              </a:rPr>
              <a:t>]</a:t>
            </a:r>
          </a:p>
          <a:p>
            <a:pPr algn="l">
              <a:buFont typeface="+mj-lt"/>
              <a:buAutoNum type="arabicPeriod"/>
            </a:pPr>
            <a:r>
              <a:rPr lang="en-US" b="0" i="0" dirty="0">
                <a:solidFill>
                  <a:srgbClr val="333333"/>
                </a:solidFill>
                <a:effectLst/>
                <a:latin typeface="Open Sans"/>
              </a:rPr>
              <a:t>7.Bangsberg DR, Ragland K, Monk A, </a:t>
            </a:r>
            <a:r>
              <a:rPr lang="en-US" b="0" i="0" dirty="0" err="1">
                <a:solidFill>
                  <a:srgbClr val="333333"/>
                </a:solidFill>
                <a:effectLst/>
                <a:latin typeface="Open Sans"/>
              </a:rPr>
              <a:t>Deeks</a:t>
            </a:r>
            <a:r>
              <a:rPr lang="en-US" b="0" i="0" dirty="0">
                <a:solidFill>
                  <a:srgbClr val="333333"/>
                </a:solidFill>
                <a:effectLst/>
                <a:latin typeface="Open Sans"/>
              </a:rPr>
              <a:t> SG. A single tablet regimen is associated with higher adherence and viral suppression than multiple tablet regimens in HIV+ homeless and marginally housed people. AIDS. 2010;24:2835-40.[</a:t>
            </a:r>
            <a:r>
              <a:rPr lang="en-US" b="1" i="0" u="none" strike="noStrike" dirty="0">
                <a:solidFill>
                  <a:srgbClr val="4B75C7"/>
                </a:solidFill>
                <a:effectLst/>
                <a:latin typeface="Open Sans"/>
                <a:hlinkClick r:id="rId6"/>
              </a:rPr>
              <a:t>PubMed Abstract</a:t>
            </a:r>
            <a:r>
              <a:rPr lang="en-US" b="0" i="0" dirty="0">
                <a:solidFill>
                  <a:srgbClr val="333333"/>
                </a:solidFill>
                <a:effectLst/>
                <a:latin typeface="Open Sans"/>
              </a:rPr>
              <a:t>]</a:t>
            </a:r>
          </a:p>
          <a:p>
            <a:pPr algn="l">
              <a:buFont typeface="+mj-lt"/>
              <a:buAutoNum type="arabicPeriod"/>
            </a:pPr>
            <a:r>
              <a:rPr lang="en-US" b="0" i="0" dirty="0">
                <a:solidFill>
                  <a:srgbClr val="333333"/>
                </a:solidFill>
                <a:effectLst/>
                <a:latin typeface="Open Sans"/>
              </a:rPr>
              <a:t>8.Mallolas J, </a:t>
            </a:r>
            <a:r>
              <a:rPr lang="en-US" b="0" i="0" dirty="0" err="1">
                <a:solidFill>
                  <a:srgbClr val="333333"/>
                </a:solidFill>
                <a:effectLst/>
                <a:latin typeface="Open Sans"/>
              </a:rPr>
              <a:t>Podzamczer</a:t>
            </a:r>
            <a:r>
              <a:rPr lang="en-US" b="0" i="0" dirty="0">
                <a:solidFill>
                  <a:srgbClr val="333333"/>
                </a:solidFill>
                <a:effectLst/>
                <a:latin typeface="Open Sans"/>
              </a:rPr>
              <a:t> D, Milinkovic A, et al. Efficacy and safety of switching from boosted lopinavir to boosted atazanavir in patients with virological suppression receiving a LPV/r-containing HAART: the ATAZIP study. J </a:t>
            </a:r>
            <a:r>
              <a:rPr lang="en-US" b="0" i="0" dirty="0" err="1">
                <a:solidFill>
                  <a:srgbClr val="333333"/>
                </a:solidFill>
                <a:effectLst/>
                <a:latin typeface="Open Sans"/>
              </a:rPr>
              <a:t>Acquir</a:t>
            </a:r>
            <a:r>
              <a:rPr lang="en-US" b="0" i="0" dirty="0">
                <a:solidFill>
                  <a:srgbClr val="333333"/>
                </a:solidFill>
                <a:effectLst/>
                <a:latin typeface="Open Sans"/>
              </a:rPr>
              <a:t> Immune </a:t>
            </a:r>
            <a:r>
              <a:rPr lang="en-US" b="0" i="0" dirty="0" err="1">
                <a:solidFill>
                  <a:srgbClr val="333333"/>
                </a:solidFill>
                <a:effectLst/>
                <a:latin typeface="Open Sans"/>
              </a:rPr>
              <a:t>Defic</a:t>
            </a:r>
            <a:r>
              <a:rPr lang="en-US" b="0" i="0" dirty="0">
                <a:solidFill>
                  <a:srgbClr val="333333"/>
                </a:solidFill>
                <a:effectLst/>
                <a:latin typeface="Open Sans"/>
              </a:rPr>
              <a:t> </a:t>
            </a:r>
            <a:r>
              <a:rPr lang="en-US" b="0" i="0" dirty="0" err="1">
                <a:solidFill>
                  <a:srgbClr val="333333"/>
                </a:solidFill>
                <a:effectLst/>
                <a:latin typeface="Open Sans"/>
              </a:rPr>
              <a:t>Syndr</a:t>
            </a:r>
            <a:r>
              <a:rPr lang="en-US" b="0" i="0" dirty="0">
                <a:solidFill>
                  <a:srgbClr val="333333"/>
                </a:solidFill>
                <a:effectLst/>
                <a:latin typeface="Open Sans"/>
              </a:rPr>
              <a:t>. 2009;51:29-36.[</a:t>
            </a:r>
            <a:r>
              <a:rPr lang="en-US" b="1" i="0" u="none" strike="noStrike" dirty="0">
                <a:solidFill>
                  <a:srgbClr val="4B75C7"/>
                </a:solidFill>
                <a:effectLst/>
                <a:latin typeface="Open Sans"/>
                <a:hlinkClick r:id="rId7"/>
              </a:rPr>
              <a:t>PubMed Abstract</a:t>
            </a:r>
            <a:r>
              <a:rPr lang="en-US" b="0" i="0" dirty="0">
                <a:solidFill>
                  <a:srgbClr val="333333"/>
                </a:solidFill>
                <a:effectLst/>
                <a:latin typeface="Open Sans"/>
              </a:rPr>
              <a:t>]</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16</a:t>
            </a:fld>
            <a:endParaRPr lang="en-US"/>
          </a:p>
        </p:txBody>
      </p:sp>
    </p:spTree>
    <p:extLst>
      <p:ext uri="{BB962C8B-B14F-4D97-AF65-F5344CB8AC3E}">
        <p14:creationId xmlns:p14="http://schemas.microsoft.com/office/powerpoint/2010/main" val="3532143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46</a:t>
            </a:fld>
            <a:endParaRPr lang="en-US"/>
          </a:p>
        </p:txBody>
      </p:sp>
    </p:spTree>
    <p:extLst>
      <p:ext uri="{BB962C8B-B14F-4D97-AF65-F5344CB8AC3E}">
        <p14:creationId xmlns:p14="http://schemas.microsoft.com/office/powerpoint/2010/main" val="984245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dirty="0">
                <a:solidFill>
                  <a:srgbClr val="000000"/>
                </a:solidFill>
                <a:effectLst/>
                <a:latin typeface="Merriweather"/>
              </a:rPr>
              <a:t>Within-Class Switch from Dolutegravir to </a:t>
            </a:r>
            <a:r>
              <a:rPr lang="en-US" b="1" i="1" dirty="0" err="1">
                <a:solidFill>
                  <a:srgbClr val="000000"/>
                </a:solidFill>
                <a:effectLst/>
                <a:latin typeface="Merriweather"/>
              </a:rPr>
              <a:t>Bictegravir</a:t>
            </a:r>
            <a:r>
              <a:rPr lang="en-US" b="1" i="1" dirty="0">
                <a:solidFill>
                  <a:srgbClr val="000000"/>
                </a:solidFill>
                <a:effectLst/>
                <a:latin typeface="Merriweather"/>
              </a:rPr>
              <a:t> (BI): some data</a:t>
            </a:r>
          </a:p>
          <a:p>
            <a:pPr algn="l"/>
            <a:r>
              <a:rPr lang="en-US" b="0" i="0" dirty="0">
                <a:solidFill>
                  <a:srgbClr val="000000"/>
                </a:solidFill>
                <a:effectLst/>
                <a:latin typeface="Source Sans Pro" panose="020B0503030403020204" pitchFamily="34" charset="0"/>
              </a:rPr>
              <a:t>GS 4030 ; N=565 stably suppressed on DTG +2 NRTIs. Stay or switch to  BIC/FTC/TAF; 48w data. </a:t>
            </a:r>
          </a:p>
          <a:p>
            <a:pPr algn="l"/>
            <a:r>
              <a:rPr lang="en-US" dirty="0">
                <a:solidFill>
                  <a:srgbClr val="000000"/>
                </a:solidFill>
                <a:latin typeface="Source Sans Pro" panose="020B0503030403020204" pitchFamily="34" charset="0"/>
              </a:rPr>
              <a:t>25% with NRTI resistance: similar suppression </a:t>
            </a:r>
            <a:r>
              <a:rPr lang="en-US" b="0" i="0" dirty="0">
                <a:solidFill>
                  <a:srgbClr val="000000"/>
                </a:solidFill>
                <a:effectLst/>
                <a:latin typeface="Source Sans Pro" panose="020B0503030403020204" pitchFamily="34" charset="0"/>
              </a:rPr>
              <a:t> </a:t>
            </a:r>
          </a:p>
          <a:p>
            <a:pPr algn="l"/>
            <a:r>
              <a:rPr lang="en-US" b="0" i="0" dirty="0">
                <a:solidFill>
                  <a:srgbClr val="000000"/>
                </a:solidFill>
                <a:effectLst/>
                <a:latin typeface="Source Sans Pro" panose="020B0503030403020204" pitchFamily="34" charset="0"/>
              </a:rPr>
              <a:t> theoretical support to other optimization strategies that include a switch from one high-barrier drug to another in the setting of a similar NRTI backbone. </a:t>
            </a:r>
          </a:p>
          <a:p>
            <a:pPr algn="l"/>
            <a:r>
              <a:rPr lang="en-US" b="0" i="0" dirty="0">
                <a:solidFill>
                  <a:srgbClr val="000000"/>
                </a:solidFill>
                <a:effectLst/>
                <a:latin typeface="Source Sans Pro" panose="020B0503030403020204" pitchFamily="34" charset="0"/>
              </a:rPr>
              <a:t>This study also supports the recommendation that when using drugs with a high barrier to resistance, only one of the NRTIs needs to be active </a:t>
            </a:r>
          </a:p>
          <a:p>
            <a:pPr algn="l"/>
            <a:endParaRPr lang="en-US" b="0" i="0" dirty="0">
              <a:solidFill>
                <a:srgbClr val="000000"/>
              </a:solidFill>
              <a:effectLst/>
              <a:latin typeface="Source Sans Pro" panose="020B0503030403020204" pitchFamily="34" charset="0"/>
            </a:endParaRPr>
          </a:p>
          <a:p>
            <a:pPr algn="l"/>
            <a:r>
              <a:rPr lang="en-US" b="1" i="1" dirty="0">
                <a:solidFill>
                  <a:srgbClr val="000000"/>
                </a:solidFill>
                <a:effectLst/>
                <a:latin typeface="Merriweather"/>
              </a:rPr>
              <a:t>Other Switches to </a:t>
            </a:r>
            <a:r>
              <a:rPr lang="en-US" b="1" i="1" dirty="0" err="1">
                <a:solidFill>
                  <a:srgbClr val="000000"/>
                </a:solidFill>
                <a:effectLst/>
                <a:latin typeface="Merriweather"/>
              </a:rPr>
              <a:t>Bictegravir</a:t>
            </a:r>
            <a:r>
              <a:rPr lang="en-US" b="1" i="1" dirty="0">
                <a:solidFill>
                  <a:srgbClr val="000000"/>
                </a:solidFill>
                <a:effectLst/>
                <a:latin typeface="Merriweather"/>
              </a:rPr>
              <a:t> in the Setting of Limited Drug Resistance</a:t>
            </a:r>
          </a:p>
          <a:p>
            <a:pPr algn="l"/>
            <a:r>
              <a:rPr lang="en-US" b="0" i="0" dirty="0">
                <a:solidFill>
                  <a:srgbClr val="000000"/>
                </a:solidFill>
                <a:effectLst/>
                <a:latin typeface="Source Sans Pro" panose="020B0503030403020204" pitchFamily="34" charset="0"/>
              </a:rPr>
              <a:t> BRAAVE: Black people with HIV,  suppressed &gt;12m on 2 NRTIs +3</a:t>
            </a:r>
            <a:r>
              <a:rPr lang="en-US" b="0" i="0" baseline="30000" dirty="0">
                <a:solidFill>
                  <a:srgbClr val="000000"/>
                </a:solidFill>
                <a:effectLst/>
                <a:latin typeface="Source Sans Pro" panose="020B0503030403020204" pitchFamily="34" charset="0"/>
              </a:rPr>
              <a:t>rd</a:t>
            </a:r>
            <a:r>
              <a:rPr lang="en-US" b="0" i="0" dirty="0">
                <a:solidFill>
                  <a:srgbClr val="000000"/>
                </a:solidFill>
                <a:effectLst/>
                <a:latin typeface="Source Sans Pro" panose="020B0503030403020204" pitchFamily="34" charset="0"/>
              </a:rPr>
              <a:t> agent (INSTI, NNRTI, or PI). Stay or change to BIC/FTC/</a:t>
            </a:r>
          </a:p>
          <a:p>
            <a:pPr algn="l"/>
            <a:r>
              <a:rPr lang="en-US" b="0" i="0" dirty="0">
                <a:solidFill>
                  <a:srgbClr val="000000"/>
                </a:solidFill>
                <a:effectLst/>
                <a:latin typeface="Source Sans Pro" panose="020B0503030403020204" pitchFamily="34" charset="0"/>
              </a:rPr>
              <a:t>Baseline regimens included 61% INSTI, 31% NNRTI, and 9% PI. </a:t>
            </a:r>
          </a:p>
          <a:p>
            <a:pPr algn="l"/>
            <a:r>
              <a:rPr lang="en-US" b="0" i="0" dirty="0">
                <a:solidFill>
                  <a:srgbClr val="000000"/>
                </a:solidFill>
                <a:effectLst/>
                <a:latin typeface="Source Sans Pro" panose="020B0503030403020204" pitchFamily="34" charset="0"/>
              </a:rPr>
              <a:t>Baseline resistance did not affect the outcomes of therapy. In particular, NRTI resistance was present in 14% of participants, and 10% harbored the M184V/I mutation.</a:t>
            </a:r>
          </a:p>
          <a:p>
            <a:pPr algn="l"/>
            <a:endParaRPr lang="en-US" b="0" i="0" dirty="0">
              <a:solidFill>
                <a:srgbClr val="000000"/>
              </a:solidFill>
              <a:effectLst/>
              <a:latin typeface="Source Sans Pro" panose="020B0503030403020204" pitchFamily="34" charset="0"/>
            </a:endParaRPr>
          </a:p>
          <a:p>
            <a:pPr algn="l"/>
            <a:r>
              <a:rPr lang="en-US" b="1" i="1" dirty="0">
                <a:solidFill>
                  <a:srgbClr val="000000"/>
                </a:solidFill>
                <a:effectLst/>
                <a:latin typeface="Merriweather"/>
              </a:rPr>
              <a:t>Data from Non-Optimization Studies Inform Optimization in Clinical Practice</a:t>
            </a:r>
          </a:p>
          <a:p>
            <a:pPr algn="l"/>
            <a:r>
              <a:rPr lang="en-US" b="0" i="0" dirty="0">
                <a:solidFill>
                  <a:srgbClr val="000000"/>
                </a:solidFill>
                <a:effectLst/>
                <a:latin typeface="Source Sans Pro" panose="020B0503030403020204" pitchFamily="34" charset="0"/>
              </a:rPr>
              <a:t>Several studies of ART changes in the setting of first-line NNRTI-based virologic failure support the use of specific treatment combinations for optimization, as well as the fact that </a:t>
            </a:r>
          </a:p>
          <a:p>
            <a:pPr algn="l"/>
            <a:r>
              <a:rPr lang="en-US" b="0" i="0" dirty="0">
                <a:solidFill>
                  <a:srgbClr val="000000"/>
                </a:solidFill>
                <a:effectLst/>
                <a:latin typeface="Source Sans Pro" panose="020B0503030403020204" pitchFamily="34" charset="0"/>
              </a:rPr>
              <a:t>drugs with a high barrier to resistance need only one, or possibly no, fully active NRTIs paired with them.</a:t>
            </a:r>
          </a:p>
          <a:p>
            <a:pPr algn="l"/>
            <a:r>
              <a:rPr lang="en-US" b="0" i="0" dirty="0">
                <a:solidFill>
                  <a:srgbClr val="000000"/>
                </a:solidFill>
                <a:effectLst/>
                <a:latin typeface="Source Sans Pro" panose="020B0503030403020204" pitchFamily="34" charset="0"/>
              </a:rPr>
              <a:t>DAWNING study,</a:t>
            </a:r>
            <a:r>
              <a:rPr lang="en-US" b="0" i="0" baseline="30000" dirty="0">
                <a:solidFill>
                  <a:srgbClr val="000000"/>
                </a:solidFill>
                <a:effectLst/>
                <a:latin typeface="Source Sans Pro" panose="020B0503030403020204" pitchFamily="34" charset="0"/>
              </a:rPr>
              <a:t>51</a:t>
            </a:r>
            <a:r>
              <a:rPr lang="en-US" b="0" i="0" dirty="0">
                <a:solidFill>
                  <a:srgbClr val="000000"/>
                </a:solidFill>
                <a:effectLst/>
                <a:latin typeface="Source Sans Pro" panose="020B0503030403020204" pitchFamily="34" charset="0"/>
              </a:rPr>
              <a:t> in individuals failing first-line NNRTI-based therapy, individuals with one active NRTI in their next regimen had similar virologic responses as those with two active NRTIs. Overall, viral suppression to &lt;50 copies/mL at Week 48 was more common with DTG (84%) than LPV/r (73%). </a:t>
            </a:r>
          </a:p>
          <a:p>
            <a:pPr algn="l"/>
            <a:r>
              <a:rPr lang="en-US" b="0" i="0" dirty="0">
                <a:solidFill>
                  <a:srgbClr val="000000"/>
                </a:solidFill>
                <a:effectLst/>
                <a:latin typeface="Source Sans Pro" panose="020B0503030403020204" pitchFamily="34" charset="0"/>
              </a:rPr>
              <a:t>NADIA study: 48w data, N=464 participants with virologic failure on initial NNRTI-based therapy (NNRTI plus TDF and either 3TC or FTC) were randomized to either DTG or DRV/r, and within each arm randomized to either TDF/3TC or zidovudine (ZDV)/3TC</a:t>
            </a:r>
          </a:p>
          <a:p>
            <a:pPr lvl="1"/>
            <a:r>
              <a:rPr lang="en-US" b="0" i="0" dirty="0">
                <a:solidFill>
                  <a:srgbClr val="000000"/>
                </a:solidFill>
                <a:effectLst/>
                <a:latin typeface="Source Sans Pro" panose="020B0503030403020204" pitchFamily="34" charset="0"/>
              </a:rPr>
              <a:t>Baseline: 86%: M184V,  50%:  K65R, Dual-NRTI resistance: 37%</a:t>
            </a:r>
          </a:p>
          <a:p>
            <a:pPr lvl="1"/>
            <a:r>
              <a:rPr lang="en-US" b="0" i="0" dirty="0">
                <a:solidFill>
                  <a:srgbClr val="000000"/>
                </a:solidFill>
                <a:effectLst/>
                <a:latin typeface="Source Sans Pro" panose="020B0503030403020204" pitchFamily="34" charset="0"/>
              </a:rPr>
              <a:t>DTG was noninferior to DRV/r  </a:t>
            </a:r>
          </a:p>
          <a:p>
            <a:pPr lvl="1"/>
            <a:r>
              <a:rPr lang="en-US" b="0" i="0" dirty="0">
                <a:solidFill>
                  <a:srgbClr val="000000"/>
                </a:solidFill>
                <a:effectLst/>
                <a:latin typeface="Source Sans Pro" panose="020B0503030403020204" pitchFamily="34" charset="0"/>
              </a:rPr>
              <a:t>At 96 weeks of follow-up, TDF was superior to ZDV </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51</a:t>
            </a:fld>
            <a:endParaRPr lang="en-US"/>
          </a:p>
        </p:txBody>
      </p:sp>
    </p:spTree>
    <p:extLst>
      <p:ext uri="{BB962C8B-B14F-4D97-AF65-F5344CB8AC3E}">
        <p14:creationId xmlns:p14="http://schemas.microsoft.com/office/powerpoint/2010/main" val="61782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Polling</a:t>
            </a:r>
            <a:r>
              <a:rPr lang="en-US" baseline="0" dirty="0"/>
              <a:t> question slides will be converting to interactive live audience response polls during your presentation.</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56</a:t>
            </a:fld>
            <a:endParaRPr lang="en-US"/>
          </a:p>
        </p:txBody>
      </p:sp>
    </p:spTree>
    <p:extLst>
      <p:ext uri="{BB962C8B-B14F-4D97-AF65-F5344CB8AC3E}">
        <p14:creationId xmlns:p14="http://schemas.microsoft.com/office/powerpoint/2010/main" val="685114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61</a:t>
            </a:fld>
            <a:endParaRPr lang="en-US"/>
          </a:p>
        </p:txBody>
      </p:sp>
    </p:spTree>
    <p:extLst>
      <p:ext uri="{BB962C8B-B14F-4D97-AF65-F5344CB8AC3E}">
        <p14:creationId xmlns:p14="http://schemas.microsoft.com/office/powerpoint/2010/main" val="115049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a:rPr>
              <a:t>Simplifying antiretroviral therapy may also have a significant economic impact, including lower copayments for the patient, particularly if the switch involves a reduction in the number of medications in the regimen.</a:t>
            </a:r>
            <a:endParaRPr lang="en-US" baseline="30000" dirty="0">
              <a:solidFill>
                <a:srgbClr val="333333"/>
              </a:solidFill>
              <a:latin typeface="Open Sans"/>
            </a:endParaRPr>
          </a:p>
          <a:p>
            <a:pPr algn="l">
              <a:buFont typeface="+mj-lt"/>
              <a:buAutoNum type="arabicPeriod"/>
            </a:pPr>
            <a:r>
              <a:rPr lang="en-US" b="0" i="0" dirty="0" err="1">
                <a:solidFill>
                  <a:srgbClr val="333333"/>
                </a:solidFill>
                <a:effectLst/>
                <a:latin typeface="Open Sans"/>
              </a:rPr>
              <a:t>Llibre</a:t>
            </a:r>
            <a:r>
              <a:rPr lang="en-US" b="0" i="0" dirty="0">
                <a:solidFill>
                  <a:srgbClr val="333333"/>
                </a:solidFill>
                <a:effectLst/>
                <a:latin typeface="Open Sans"/>
              </a:rPr>
              <a:t> JM, Cardona G, Santos JR, et al. Antiretroviral treatment switch strategies for lowering the costs of antiretroviral therapy in subjects with suppressed HIV-1 viremia in Spain. </a:t>
            </a:r>
            <a:r>
              <a:rPr lang="en-US" b="0" i="0" dirty="0" err="1">
                <a:solidFill>
                  <a:srgbClr val="333333"/>
                </a:solidFill>
                <a:effectLst/>
                <a:latin typeface="Open Sans"/>
              </a:rPr>
              <a:t>Clinicoecon</a:t>
            </a:r>
            <a:r>
              <a:rPr lang="en-US" b="0" i="0" dirty="0">
                <a:solidFill>
                  <a:srgbClr val="333333"/>
                </a:solidFill>
                <a:effectLst/>
                <a:latin typeface="Open Sans"/>
              </a:rPr>
              <a:t> Outcomes Res. 2013;5:215-21.[</a:t>
            </a:r>
            <a:r>
              <a:rPr lang="en-US" b="1" i="0" u="none" strike="noStrike" dirty="0">
                <a:solidFill>
                  <a:srgbClr val="4B75C7"/>
                </a:solidFill>
                <a:effectLst/>
                <a:latin typeface="Open Sans"/>
                <a:hlinkClick r:id="rId3"/>
              </a:rPr>
              <a:t>PubMed Abstract</a:t>
            </a:r>
            <a:r>
              <a:rPr lang="en-US" b="0" i="0" dirty="0">
                <a:solidFill>
                  <a:srgbClr val="333333"/>
                </a:solidFill>
                <a:effectLst/>
                <a:latin typeface="Open Sans"/>
              </a:rPr>
              <a:t>]</a:t>
            </a:r>
          </a:p>
          <a:p>
            <a:pPr algn="l">
              <a:buFont typeface="+mj-lt"/>
              <a:buAutoNum type="arabicPeriod"/>
            </a:pPr>
            <a:r>
              <a:rPr lang="en-US" b="0" i="0" dirty="0">
                <a:solidFill>
                  <a:srgbClr val="333333"/>
                </a:solidFill>
                <a:effectLst/>
                <a:latin typeface="Open Sans"/>
              </a:rPr>
              <a:t>12.Restelli U, </a:t>
            </a:r>
            <a:r>
              <a:rPr lang="en-US" b="0" i="0" dirty="0" err="1">
                <a:solidFill>
                  <a:srgbClr val="333333"/>
                </a:solidFill>
                <a:effectLst/>
                <a:latin typeface="Open Sans"/>
              </a:rPr>
              <a:t>Andreoni</a:t>
            </a:r>
            <a:r>
              <a:rPr lang="en-US" b="0" i="0" dirty="0">
                <a:solidFill>
                  <a:srgbClr val="333333"/>
                </a:solidFill>
                <a:effectLst/>
                <a:latin typeface="Open Sans"/>
              </a:rPr>
              <a:t> M, </a:t>
            </a:r>
            <a:r>
              <a:rPr lang="en-US" b="0" i="0" dirty="0" err="1">
                <a:solidFill>
                  <a:srgbClr val="333333"/>
                </a:solidFill>
                <a:effectLst/>
                <a:latin typeface="Open Sans"/>
              </a:rPr>
              <a:t>Antinori</a:t>
            </a:r>
            <a:r>
              <a:rPr lang="en-US" b="0" i="0" dirty="0">
                <a:solidFill>
                  <a:srgbClr val="333333"/>
                </a:solidFill>
                <a:effectLst/>
                <a:latin typeface="Open Sans"/>
              </a:rPr>
              <a:t> A, et al. Budget impact analysis of antiretroviral less drug regimen simplification in HIV-positive patients on the Italian National Health Service. </a:t>
            </a:r>
            <a:r>
              <a:rPr lang="en-US" b="0" i="0" dirty="0" err="1">
                <a:solidFill>
                  <a:srgbClr val="333333"/>
                </a:solidFill>
                <a:effectLst/>
                <a:latin typeface="Open Sans"/>
              </a:rPr>
              <a:t>Clinicoecon</a:t>
            </a:r>
            <a:r>
              <a:rPr lang="en-US" b="0" i="0" dirty="0">
                <a:solidFill>
                  <a:srgbClr val="333333"/>
                </a:solidFill>
                <a:effectLst/>
                <a:latin typeface="Open Sans"/>
              </a:rPr>
              <a:t> Outcomes Res. 2014;6:409-14.[</a:t>
            </a:r>
            <a:r>
              <a:rPr lang="en-US" b="1" i="0" u="none" strike="noStrike" dirty="0">
                <a:solidFill>
                  <a:srgbClr val="4B75C7"/>
                </a:solidFill>
                <a:effectLst/>
                <a:latin typeface="Open Sans"/>
                <a:hlinkClick r:id="rId4"/>
              </a:rPr>
              <a:t>PubMed Abstract</a:t>
            </a:r>
            <a:r>
              <a:rPr lang="en-US" b="0" i="0" dirty="0">
                <a:solidFill>
                  <a:srgbClr val="333333"/>
                </a:solidFill>
                <a:effectLst/>
                <a:latin typeface="Open Sans"/>
              </a:rPr>
              <a:t>]</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19</a:t>
            </a:fld>
            <a:endParaRPr lang="en-US"/>
          </a:p>
        </p:txBody>
      </p:sp>
    </p:spTree>
    <p:extLst>
      <p:ext uri="{BB962C8B-B14F-4D97-AF65-F5344CB8AC3E}">
        <p14:creationId xmlns:p14="http://schemas.microsoft.com/office/powerpoint/2010/main" val="79647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a:rPr>
              <a:t> By contrast, as more antiretroviral medications become available as generic preparations, a switch from an older medication (available as generic) to a new medication may increase the overall cost of the regimen; access to new medications and insurance coverage are important considerations before any antiretroviral therapy changes.</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20</a:t>
            </a:fld>
            <a:endParaRPr lang="en-US"/>
          </a:p>
        </p:txBody>
      </p:sp>
    </p:spTree>
    <p:extLst>
      <p:ext uri="{BB962C8B-B14F-4D97-AF65-F5344CB8AC3E}">
        <p14:creationId xmlns:p14="http://schemas.microsoft.com/office/powerpoint/2010/main" val="1590914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a:p>
        </p:txBody>
      </p:sp>
    </p:spTree>
    <p:extLst>
      <p:ext uri="{BB962C8B-B14F-4D97-AF65-F5344CB8AC3E}">
        <p14:creationId xmlns:p14="http://schemas.microsoft.com/office/powerpoint/2010/main" val="261473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as the population of individuals living with HIV ages, they will increasingly need to take more medications for non-HIV-related conditions, leading to added polypharmacy and treatment complexity, thus increasing the benefit of simpler antiretroviral therapy combinations.</a:t>
            </a:r>
          </a:p>
          <a:p>
            <a:r>
              <a:rPr lang="en-US" b="0" i="0" dirty="0">
                <a:solidFill>
                  <a:srgbClr val="333333"/>
                </a:solidFill>
                <a:effectLst/>
                <a:latin typeface="Open Sans"/>
              </a:rPr>
              <a:t>Van den </a:t>
            </a:r>
            <a:r>
              <a:rPr lang="en-US" b="0" i="0" dirty="0" err="1">
                <a:solidFill>
                  <a:srgbClr val="333333"/>
                </a:solidFill>
                <a:effectLst/>
                <a:latin typeface="Open Sans"/>
              </a:rPr>
              <a:t>Eynde</a:t>
            </a:r>
            <a:r>
              <a:rPr lang="en-US" b="0" i="0" dirty="0">
                <a:solidFill>
                  <a:srgbClr val="333333"/>
                </a:solidFill>
                <a:effectLst/>
                <a:latin typeface="Open Sans"/>
              </a:rPr>
              <a:t> E, </a:t>
            </a:r>
            <a:r>
              <a:rPr lang="en-US" b="0" i="0" dirty="0" err="1">
                <a:solidFill>
                  <a:srgbClr val="333333"/>
                </a:solidFill>
                <a:effectLst/>
                <a:latin typeface="Open Sans"/>
              </a:rPr>
              <a:t>Podzamczer</a:t>
            </a:r>
            <a:r>
              <a:rPr lang="en-US" b="0" i="0" dirty="0">
                <a:solidFill>
                  <a:srgbClr val="333333"/>
                </a:solidFill>
                <a:effectLst/>
                <a:latin typeface="Open Sans"/>
              </a:rPr>
              <a:t> D. Switch strategies in antiretroviral therapy regimens. Expert Rev Anti Infect </a:t>
            </a:r>
            <a:r>
              <a:rPr lang="en-US" b="0" i="0" dirty="0" err="1">
                <a:solidFill>
                  <a:srgbClr val="333333"/>
                </a:solidFill>
                <a:effectLst/>
                <a:latin typeface="Open Sans"/>
              </a:rPr>
              <a:t>Ther</a:t>
            </a:r>
            <a:r>
              <a:rPr lang="en-US" b="0" i="0" dirty="0">
                <a:solidFill>
                  <a:srgbClr val="333333"/>
                </a:solidFill>
                <a:effectLst/>
                <a:latin typeface="Open Sans"/>
              </a:rPr>
              <a:t>. 2014;12:1055-74.[</a:t>
            </a:r>
            <a:r>
              <a:rPr lang="en-US" b="1" i="0" u="none" strike="noStrike" dirty="0">
                <a:solidFill>
                  <a:srgbClr val="4B75C7"/>
                </a:solidFill>
                <a:effectLst/>
                <a:latin typeface="Open Sans"/>
                <a:hlinkClick r:id="rId3"/>
              </a:rPr>
              <a:t>PubMed Abstract</a:t>
            </a:r>
            <a:r>
              <a:rPr lang="en-US" b="0" i="0" dirty="0">
                <a:solidFill>
                  <a:srgbClr val="333333"/>
                </a:solidFill>
                <a:effectLst/>
                <a:latin typeface="Open Sans"/>
              </a:rPr>
              <a:t>]</a:t>
            </a:r>
          </a:p>
          <a:p>
            <a:r>
              <a:rPr lang="en-US" b="0" i="0" dirty="0" err="1">
                <a:solidFill>
                  <a:srgbClr val="333333"/>
                </a:solidFill>
                <a:effectLst/>
                <a:latin typeface="Open Sans"/>
              </a:rPr>
              <a:t>Krentz</a:t>
            </a:r>
            <a:r>
              <a:rPr lang="en-US" b="0" i="0" dirty="0">
                <a:solidFill>
                  <a:srgbClr val="333333"/>
                </a:solidFill>
                <a:effectLst/>
                <a:latin typeface="Open Sans"/>
              </a:rPr>
              <a:t> HB, Gill MJ. The Impact of Non-Antiretroviral Polypharmacy on the Continuity of Antiretroviral Therapy (ART) Among HIV Patients. AIDS Patient Care STDS. 2016;30:11-7.[</a:t>
            </a:r>
            <a:r>
              <a:rPr lang="en-US" b="1" i="0" u="none" strike="noStrike" dirty="0">
                <a:solidFill>
                  <a:srgbClr val="4B75C7"/>
                </a:solidFill>
                <a:effectLst/>
                <a:latin typeface="Open Sans"/>
                <a:hlinkClick r:id="rId4"/>
              </a:rPr>
              <a:t>PubMed Abstract</a:t>
            </a:r>
            <a:r>
              <a:rPr lang="en-US" b="0" i="0" dirty="0">
                <a:solidFill>
                  <a:srgbClr val="333333"/>
                </a:solidFill>
                <a:effectLst/>
                <a:latin typeface="Open Sans"/>
              </a:rPr>
              <a:t>]</a:t>
            </a:r>
          </a:p>
          <a:p>
            <a:r>
              <a:rPr lang="en-US" b="0" i="0" dirty="0">
                <a:solidFill>
                  <a:srgbClr val="333333"/>
                </a:solidFill>
                <a:effectLst/>
                <a:latin typeface="Open Sans"/>
              </a:rPr>
              <a:t>Zhou S, Martin K, Corbett A, et al. Total daily pill burden in HIV-infected patients in the southern United States. AIDS Patient Care STDS. 2014;28:311-7.[</a:t>
            </a:r>
            <a:r>
              <a:rPr lang="en-US" b="1" i="0" u="none" strike="noStrike" dirty="0">
                <a:solidFill>
                  <a:srgbClr val="4B75C7"/>
                </a:solidFill>
                <a:effectLst/>
                <a:latin typeface="Open Sans"/>
                <a:hlinkClick r:id="rId5"/>
              </a:rPr>
              <a:t>PubMed Abstract</a:t>
            </a:r>
            <a:r>
              <a:rPr lang="en-US" b="0" i="0" dirty="0">
                <a:solidFill>
                  <a:srgbClr val="333333"/>
                </a:solidFill>
                <a:effectLst/>
                <a:latin typeface="Open Sans"/>
              </a:rPr>
              <a:t>]</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23</a:t>
            </a:fld>
            <a:endParaRPr lang="en-US"/>
          </a:p>
        </p:txBody>
      </p:sp>
    </p:spTree>
    <p:extLst>
      <p:ext uri="{BB962C8B-B14F-4D97-AF65-F5344CB8AC3E}">
        <p14:creationId xmlns:p14="http://schemas.microsoft.com/office/powerpoint/2010/main" val="97042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a:rPr>
              <a:t>A number of clinical trials have examined the effects of switching antiretroviral therapy for patients with suppressed HIV RNA levels. Interpreting the results of antiretroviral therapy switch studies requires some caution, as these trials are often sponsored by industry and are frequently (though not always) designed as open-label trials, which may lead to bias against reporting adverse events. In addition, patients may enroll in these types of studies with a preference for randomization to the switch-therapy arm, which may lead to differential dropout from the control arm. Taken together, these factors may create a degree of inherent bias in switch trials. </a:t>
            </a:r>
          </a:p>
          <a:p>
            <a:r>
              <a:rPr lang="en-US" b="0" i="0" dirty="0">
                <a:solidFill>
                  <a:srgbClr val="333333"/>
                </a:solidFill>
                <a:effectLst/>
                <a:latin typeface="Open Sans"/>
              </a:rPr>
              <a:t>Despite these limitations, switch studies have generated abundant data, as well as a number of key lessons, that provide imperative clinical reminders when considering an antiretroviral therapy regimen change.</a:t>
            </a:r>
            <a:endParaRPr lang="en-US" dirty="0"/>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24</a:t>
            </a:fld>
            <a:endParaRPr lang="en-US"/>
          </a:p>
        </p:txBody>
      </p:sp>
    </p:spTree>
    <p:extLst>
      <p:ext uri="{BB962C8B-B14F-4D97-AF65-F5344CB8AC3E}">
        <p14:creationId xmlns:p14="http://schemas.microsoft.com/office/powerpoint/2010/main" val="12216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Polling</a:t>
            </a:r>
            <a:r>
              <a:rPr lang="en-US" baseline="0" dirty="0"/>
              <a:t> question slides will be converting to interactive live audience response polls during your presentation.</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25</a:t>
            </a:fld>
            <a:endParaRPr lang="en-US"/>
          </a:p>
        </p:txBody>
      </p:sp>
    </p:spTree>
    <p:extLst>
      <p:ext uri="{BB962C8B-B14F-4D97-AF65-F5344CB8AC3E}">
        <p14:creationId xmlns:p14="http://schemas.microsoft.com/office/powerpoint/2010/main" val="52928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31</a:t>
            </a:fld>
            <a:endParaRPr lang="en-US"/>
          </a:p>
        </p:txBody>
      </p:sp>
    </p:spTree>
    <p:extLst>
      <p:ext uri="{BB962C8B-B14F-4D97-AF65-F5344CB8AC3E}">
        <p14:creationId xmlns:p14="http://schemas.microsoft.com/office/powerpoint/2010/main" val="136384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Polling</a:t>
            </a:r>
            <a:r>
              <a:rPr lang="en-US" baseline="0" dirty="0"/>
              <a:t> question slides will be converting to interactive live audience response polls during your presentation.</a:t>
            </a:r>
            <a:endParaRPr lang="en-US" dirty="0"/>
          </a:p>
        </p:txBody>
      </p:sp>
      <p:sp>
        <p:nvSpPr>
          <p:cNvPr id="4" name="Slide Number Placeholder 3"/>
          <p:cNvSpPr>
            <a:spLocks noGrp="1"/>
          </p:cNvSpPr>
          <p:nvPr>
            <p:ph type="sldNum" sz="quarter" idx="10"/>
          </p:nvPr>
        </p:nvSpPr>
        <p:spPr/>
        <p:txBody>
          <a:bodyPr/>
          <a:lstStyle/>
          <a:p>
            <a:pPr marL="0" marR="0" lvl="0" indent="0" algn="r" defTabSz="456449"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4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8530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0B6CFD9F-F64B-4C75-AB2F-507942E7C962}" type="datetime1">
              <a:rPr lang="en-US" smtClean="0"/>
              <a:t>4/1/2024</a:t>
            </a:fld>
            <a:endParaRPr lang="en-US" dirty="0"/>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349494"/>
            <a:ext cx="2956560" cy="10058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1261E5BC-08B7-4BD8-9508-A1F94543A3C3}" type="datetime1">
              <a:rPr lang="en-US" smtClean="0"/>
              <a:t>4/1/2024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9E31B356-F8F2-4D1C-AA30-66C6EA6FC45C}" type="datetime1">
              <a:rPr lang="en-US" smtClean="0"/>
              <a:t>4/1/2024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04E1AD41-7450-4C20-98AC-BA3A2CE86848}" type="datetime1">
              <a:rPr lang="en-US" smtClean="0"/>
              <a:t>4/1/2024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3"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1C9532FA-937A-4545-A066-536A6CAA06F8}" type="datetime1">
              <a:rPr lang="en-US" smtClean="0"/>
              <a:t>4/1/2024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5"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EAC9CF96-5E95-418A-9B75-8299A6BE2C91}" type="datetime1">
              <a:rPr lang="en-US" smtClean="0"/>
              <a:t>4/1/2024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0D11340E-A6FC-4254-B857-73CD0F2C069E}" type="datetime1">
              <a:rPr lang="en-US" smtClean="0"/>
              <a:t>4/1/2024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0"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4CAC5020-38B4-4487-9E75-DC25FB77E42C}" type="datetime1">
              <a:rPr lang="en-US" smtClean="0"/>
              <a:t>4/1/2024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3"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1323594A-D5B9-4FAC-9799-5AEC4780B6BF}" type="datetime1">
              <a:rPr lang="en-US" smtClean="0"/>
              <a:t>4/1/2024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4" name="Footer Placeholder 4"/>
          <p:cNvSpPr>
            <a:spLocks noGrp="1"/>
          </p:cNvSpPr>
          <p:nvPr>
            <p:ph type="ftr" sz="quarter" idx="1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7010B2AF-2867-4CAA-8BBF-3F031597152F}" type="datetime1">
              <a:rPr lang="en-US" smtClean="0"/>
              <a:t>4/1/2024</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dannyt@srhealth.org" TargetMode="External"/><Relationship Id="rId1" Type="http://schemas.openxmlformats.org/officeDocument/2006/relationships/slideLayout" Target="../slideLayouts/slideLayout1.xml"/><Relationship Id="rId4" Type="http://schemas.openxmlformats.org/officeDocument/2006/relationships/hyperlink" Target="https://www.pennaelectric.com/7-types-of-light-switches-to-consider-when-youre-rewiring-your-home/"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diabetesjournals.org/view-large/figure/4736393/dc24S009f3.ti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iabetesjournals.org/view-large/figure/4736393/dc24S009f3.ti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traftery/4954202744/"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cademic.oup.com/jac/article/75/12/3425/5880204?login=false"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bmjopen.bmj.com/content/3/8/e00302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aidsmap.com/about-hiv/basics/side-effects"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uptodate.com/contents/switching-antiretroviral-therapy-for-adults-with-hiv-1-and-a-suppressed-viral-loa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exels.com/photo/different-pill-blisters-near-pile-of-american-dollar-banknotes-438617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ibx.com/get-care/prescription-drug-information/ways-to-save-on-prescription-drugs"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www.uptodate.com/contents/switching-antiretroviral-therapy-for-adults-with-hiv-1-and-a-suppressed-viral-loa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hivdb.stanford.edu/_wrapper/pages/pdf/Clutter.2016.InfectG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ommons.wikimedia.org/wiki/File:The_Hallmarks_of_Aging.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xhere.com/en/photo/1519591" TargetMode="External"/><Relationship Id="rId5" Type="http://schemas.openxmlformats.org/officeDocument/2006/relationships/hyperlink" Target="https://pix4free.org/photo/29900/profit.html" TargetMode="Externa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acs2023.abstractserver.com/program/#/details/presentations/356" TargetMode="External"/><Relationship Id="rId2" Type="http://schemas.openxmlformats.org/officeDocument/2006/relationships/hyperlink" Target="https://www.aidsmap.com/news/oct-2023/increasing-and-changing-pattern-treatment-switches-among-people-hi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linicalinfo.hiv.gov/en/glossary/regimen-simplification"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arv-trials.com/default.as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cademic.oup.com/jac/article/75/12/3425/5880204?login=false"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clinicalinfo.hiv.gov/en/guidelines/hiv-clinical-guidelines-adult-and-adolescent-arv/optimizing-antiretroviral-therapy?view=ful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losingcontrol.org/" TargetMode="External"/><Relationship Id="rId4" Type="http://schemas.openxmlformats.org/officeDocument/2006/relationships/hyperlink" Target="https://clinicalinfo.hiv.gov/en/guidelines/hiv-clinical-guidelines-adult-and-adolescent-arv/optimizing-antiretroviral-therapy?view=ful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flickr.com/photos/dvortygirl/8643961221"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https://clinicalinfo.hiv.gov/en/guidelines/hiv-clinical-guidelines-adult-and-adolescent-arv/optimizing-antiretroviral-therapy?view=ful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rawpixel.com/image/5922736/photo-image-public-domain-black-arrow"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ki/File:Red_Thumbs_down.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clinicalinfo.hiv.gov/en/guidelines/hiv-clinical-guidelines-adult-and-adolescent-arv/optimizing-antiretroviral-therapy?view=ful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clinicalinfo.hiv.gov/en/guidelines/hiv-clinical-guidelines-adult-and-adolescent-arv/optimizing-antiretroviral-therapy?view=ful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idsmap.com/about-hiv/changing-hiv-treatment"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apregistry.com/" TargetMode="External"/><Relationship Id="rId2" Type="http://schemas.openxmlformats.org/officeDocument/2006/relationships/hyperlink" Target="https://clinicalinfo.hiv.gov/en/guidelines/perinatal/whats-new-guidelines" TargetMode="External"/><Relationship Id="rId1" Type="http://schemas.openxmlformats.org/officeDocument/2006/relationships/slideLayout" Target="../slideLayouts/slideLayout2.xml"/><Relationship Id="rId4" Type="http://schemas.openxmlformats.org/officeDocument/2006/relationships/hyperlink" Target="https://clinicalinfo.hiv.gov/en/guidelines/perinatal/recommendations-arv-drugs-pregnancy-situation-specific-conceive?view=ful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hiv.uw.edu/go/antiretroviral-therapy/switching-antiretroviral-therapy/core-concept/al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hiv.uw.edu/go/antiretroviral-therapy/switching-antiretroviral-therapy/core-concept/al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ommons.wikimedia.org/wiki/File:Swords_(9884907923).jpg" TargetMode="External"/><Relationship Id="rId4" Type="http://schemas.openxmlformats.org/officeDocument/2006/relationships/hyperlink" Target="https://www.nejm.org/doi/full/10.1056/NEJMoa1904398"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cademic.oup.com/cid/article/75/6/975/6515475" TargetMode="External"/><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hyperlink" Target="https://www.rawpixel.com/image/10781323/dancing-couple-silhouette-collage-element-vector" TargetMode="External"/><Relationship Id="rId5" Type="http://schemas.openxmlformats.org/officeDocument/2006/relationships/hyperlink" Target="https://www.nejm.org/doi/full/10.1056/NEJMoa1904398" TargetMode="External"/><Relationship Id="rId4" Type="http://schemas.openxmlformats.org/officeDocument/2006/relationships/hyperlink" Target="https://www.ncbi.nlm.nih.gov/pmc/articles/PMC10021070/"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nejm.org/doi/full/10.1056/NEJMoa1904398"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beyondthepill.ucsf.edu/educational-material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jamanetwork.com/journals/jama/article-abstract/2799240"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clinicalinfo.hiv.gov/en/guidelines/hiv-clinical-guidelines-adult-and-adolescent-arv/optimizing-antiretroviral-therapy?view=ful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jamanetwork.com/journals/jama/article-abstract/2799240" TargetMode="External"/><Relationship Id="rId3" Type="http://schemas.openxmlformats.org/officeDocument/2006/relationships/hyperlink" Target="https://academic.oup.com/cid/article/73/2/e485/5872016" TargetMode="External"/><Relationship Id="rId7" Type="http://schemas.openxmlformats.org/officeDocument/2006/relationships/hyperlink" Target="https://www.thelancet.com/journals/lanhiv/article/PIIS2352-3018(22)00092-3/fulltext" TargetMode="External"/><Relationship Id="rId2" Type="http://schemas.openxmlformats.org/officeDocument/2006/relationships/hyperlink" Target="https://www.nejm.org/doi/pdf/10.1056/NEJMoa2210005?articleTools=true" TargetMode="External"/><Relationship Id="rId1" Type="http://schemas.openxmlformats.org/officeDocument/2006/relationships/slideLayout" Target="../slideLayouts/slideLayout4.xml"/><Relationship Id="rId6" Type="http://schemas.openxmlformats.org/officeDocument/2006/relationships/hyperlink" Target="https://www.thelancet.com/journals/laninf/article/PIIS1473-3099(19)30036-2/abstract" TargetMode="External"/><Relationship Id="rId5" Type="http://schemas.openxmlformats.org/officeDocument/2006/relationships/hyperlink" Target="https://journals.lww.com/aidsonline/fulltext/2022/09010/high_efficacy_of_switching_to.4.aspx" TargetMode="External"/><Relationship Id="rId4" Type="http://schemas.openxmlformats.org/officeDocument/2006/relationships/hyperlink" Target="https://journals.lww.com/jaids/fulltext/2021/09010/switching_to_bictegravir_emtricitabine_tenofovir.12.aspx"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croiconference.org/wp-content/uploads/sites/2/posters/2022/CROI2022_Poster_481.pdf" TargetMode="External"/><Relationship Id="rId2" Type="http://schemas.openxmlformats.org/officeDocument/2006/relationships/hyperlink" Target="https://www.ncbi.nlm.nih.gov/pmc/articles/PMC10300912/" TargetMode="External"/><Relationship Id="rId1" Type="http://schemas.openxmlformats.org/officeDocument/2006/relationships/slideLayout" Target="../slideLayouts/slideLayout4.xml"/><Relationship Id="rId4" Type="http://schemas.openxmlformats.org/officeDocument/2006/relationships/hyperlink" Target="https://jamanetwork.com/journals/jama/article-abstract/2799240"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linicalinfo.hiv.gov/en/guidelines/hiv-clinical-guidelines-adult-and-adolescent-arv/optimizing-antiretroviral-therapy?view=full" TargetMode="External"/><Relationship Id="rId2" Type="http://schemas.openxmlformats.org/officeDocument/2006/relationships/hyperlink" Target="https://www.janssenscience.com/media/attestation/products/symtuza/symtuza-use-in-combination-with-dolutegravir.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jamanetwork.com/journals/jama/fullarticle/2816037"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jamanetwork.com/journals/jama/article-abstract/2799240"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hivclinic.ca/main/drugs_extra_files/Crushing%20and%20Liquid%20ARV%20Formulations.pdf" TargetMode="External"/><Relationship Id="rId1" Type="http://schemas.openxmlformats.org/officeDocument/2006/relationships/slideLayout" Target="../slideLayouts/slideLayout2.xml"/><Relationship Id="rId4" Type="http://schemas.openxmlformats.org/officeDocument/2006/relationships/hyperlink" Target="https://hivclinic.ca/"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drugs.com/availability/" TargetMode="External"/><Relationship Id="rId2" Type="http://schemas.openxmlformats.org/officeDocument/2006/relationships/hyperlink" Target="https://www.aidsmap.com/about-hiv/which-hiv-medications-are-available-generic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timizdba.com/understanding-query-optimization-in-mysq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i-base.info/htb/47354" TargetMode="External"/><Relationship Id="rId2" Type="http://schemas.openxmlformats.org/officeDocument/2006/relationships/hyperlink" Target="https://www.croiconference.org/abstract/phase-i-study-of-cabotegravir-long-acting-injectable-formulations-supports-%e2%89%a54-monthly-dose-interva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clinicalinfo.hiv.gov/en/guidelines/hiv-clinical-guidelines-adult-and-adolescent-arv/optimizing-antiretroviral-therapy?view=full" TargetMode="External"/><Relationship Id="rId7" Type="http://schemas.openxmlformats.org/officeDocument/2006/relationships/hyperlink" Target="https://www.uptodate.com/contents/switching-antiretroviral-therapy-for-adults-with-hiv-1-and-a-suppressed-viral-loa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arv-trials.com/default.asp" TargetMode="External"/><Relationship Id="rId5" Type="http://schemas.openxmlformats.org/officeDocument/2006/relationships/hyperlink" Target="https://www.hiv.uw.edu/go/antiretroviral-therapy/switching-antiretroviral-therapy" TargetMode="External"/><Relationship Id="rId4" Type="http://schemas.openxmlformats.org/officeDocument/2006/relationships/hyperlink" Target="https://jamanetwork.com/journals/jama/fullarticle/2799240"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deprescribing.org/what-is-deprescribi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eprescribing.org/wp-content/uploads/2021/07/SDM-in-Medication-Management-Cue-Card_V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humanitiestruck.com/allexhibits/meeting-people-where-they-are/"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34391" y="361453"/>
            <a:ext cx="4597397" cy="899046"/>
          </a:xfrm>
        </p:spPr>
        <p:txBody>
          <a:bodyPr/>
          <a:lstStyle/>
          <a:p>
            <a:r>
              <a:rPr lang="en-US" dirty="0"/>
              <a:t>Switching ART</a:t>
            </a:r>
          </a:p>
        </p:txBody>
      </p:sp>
      <p:sp>
        <p:nvSpPr>
          <p:cNvPr id="3" name="Subtitle 2"/>
          <p:cNvSpPr>
            <a:spLocks noGrp="1"/>
          </p:cNvSpPr>
          <p:nvPr>
            <p:ph type="subTitle" idx="1"/>
          </p:nvPr>
        </p:nvSpPr>
        <p:spPr>
          <a:xfrm>
            <a:off x="1" y="2699133"/>
            <a:ext cx="2584813" cy="2699397"/>
          </a:xfrm>
        </p:spPr>
        <p:txBody>
          <a:bodyPr>
            <a:normAutofit/>
          </a:bodyPr>
          <a:lstStyle/>
          <a:p>
            <a:pPr algn="ctr"/>
            <a:r>
              <a:rPr lang="en-US" sz="1600" dirty="0"/>
              <a:t>Danny Toub MD AAHIVS</a:t>
            </a:r>
          </a:p>
          <a:p>
            <a:pPr algn="ctr"/>
            <a:r>
              <a:rPr lang="en-US" sz="1600" dirty="0">
                <a:hlinkClick r:id="rId2"/>
              </a:rPr>
              <a:t>dannyt@srhealth.org</a:t>
            </a:r>
            <a:r>
              <a:rPr lang="en-US" sz="1600" dirty="0"/>
              <a:t> </a:t>
            </a:r>
          </a:p>
          <a:p>
            <a:pPr algn="ctr"/>
            <a:endParaRPr lang="en-US" sz="1600" dirty="0"/>
          </a:p>
          <a:p>
            <a:pPr algn="ctr"/>
            <a:r>
              <a:rPr lang="en-US" sz="1600" dirty="0"/>
              <a:t>Faculty Trainer, Pacific AETC - Bay Area, North &amp; Central Coast</a:t>
            </a:r>
          </a:p>
          <a:p>
            <a:pPr algn="ctr"/>
            <a:endParaRPr lang="en-US" sz="1600" dirty="0"/>
          </a:p>
          <a:p>
            <a:pPr algn="ctr"/>
            <a:r>
              <a:rPr lang="en-US" sz="1600" dirty="0"/>
              <a:t>April 9, 2024</a:t>
            </a:r>
          </a:p>
        </p:txBody>
      </p:sp>
      <p:pic>
        <p:nvPicPr>
          <p:cNvPr id="6" name="Picture 5" descr="A graphic of 30 different light switches.">
            <a:extLst>
              <a:ext uri="{FF2B5EF4-FFF2-40B4-BE49-F238E27FC236}">
                <a16:creationId xmlns:a16="http://schemas.microsoft.com/office/drawing/2014/main" id="{BDB28724-2B79-4A76-AF6E-478A7EA5F585}"/>
              </a:ext>
            </a:extLst>
          </p:cNvPr>
          <p:cNvPicPr>
            <a:picLocks noChangeAspect="1"/>
          </p:cNvPicPr>
          <p:nvPr/>
        </p:nvPicPr>
        <p:blipFill>
          <a:blip r:embed="rId3"/>
          <a:stretch>
            <a:fillRect/>
          </a:stretch>
        </p:blipFill>
        <p:spPr>
          <a:xfrm>
            <a:off x="2584814" y="1806115"/>
            <a:ext cx="6360121" cy="4240909"/>
          </a:xfrm>
          <a:prstGeom prst="rect">
            <a:avLst/>
          </a:prstGeom>
        </p:spPr>
      </p:pic>
      <p:sp>
        <p:nvSpPr>
          <p:cNvPr id="5" name="Footer Placeholder 4"/>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760EC652-A4C4-2585-1883-332EA1B1A092}"/>
              </a:ext>
            </a:extLst>
          </p:cNvPr>
          <p:cNvSpPr txBox="1"/>
          <p:nvPr/>
        </p:nvSpPr>
        <p:spPr>
          <a:xfrm>
            <a:off x="6087551" y="6408630"/>
            <a:ext cx="2245555" cy="253916"/>
          </a:xfrm>
          <a:prstGeom prst="rect">
            <a:avLst/>
          </a:prstGeom>
          <a:noFill/>
        </p:spPr>
        <p:txBody>
          <a:bodyPr wrap="square" rtlCol="0">
            <a:spAutoFit/>
          </a:bodyPr>
          <a:lstStyle/>
          <a:p>
            <a:r>
              <a:rPr lang="en-US" sz="1050" dirty="0">
                <a:solidFill>
                  <a:schemeClr val="bg1"/>
                </a:solidFill>
              </a:rPr>
              <a:t>Image Source: </a:t>
            </a:r>
            <a:r>
              <a:rPr lang="en-US" sz="1050" dirty="0">
                <a:solidFill>
                  <a:schemeClr val="bg1"/>
                </a:solidFill>
                <a:hlinkClick r:id="rId4"/>
              </a:rPr>
              <a:t>Penna Electric</a:t>
            </a:r>
            <a:endParaRPr lang="en-US" sz="1050" dirty="0">
              <a:solidFill>
                <a:schemeClr val="bg1"/>
              </a:solidFill>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335100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8F37-218A-497E-B52A-B7C9196495E2}"/>
              </a:ext>
            </a:extLst>
          </p:cNvPr>
          <p:cNvSpPr>
            <a:spLocks noGrp="1"/>
          </p:cNvSpPr>
          <p:nvPr>
            <p:ph type="title"/>
          </p:nvPr>
        </p:nvSpPr>
        <p:spPr>
          <a:xfrm>
            <a:off x="490538" y="-146756"/>
            <a:ext cx="8315569" cy="1143000"/>
          </a:xfrm>
        </p:spPr>
        <p:txBody>
          <a:bodyPr/>
          <a:lstStyle/>
          <a:p>
            <a:pPr algn="ctr"/>
            <a:r>
              <a:rPr lang="en-US" dirty="0"/>
              <a:t>Overcoming Therapeutic Inertia</a:t>
            </a:r>
          </a:p>
        </p:txBody>
      </p:sp>
      <p:pic>
        <p:nvPicPr>
          <p:cNvPr id="12" name="Picture 11" descr="A graphic of a chart of the use of glucose-lowering medications in the management of type 2 diabetes.">
            <a:extLst>
              <a:ext uri="{FF2B5EF4-FFF2-40B4-BE49-F238E27FC236}">
                <a16:creationId xmlns:a16="http://schemas.microsoft.com/office/drawing/2014/main" id="{453270A3-9AB2-46A4-97E0-CAFF3A4F9321}"/>
              </a:ext>
            </a:extLst>
          </p:cNvPr>
          <p:cNvPicPr>
            <a:picLocks noChangeAspect="1"/>
          </p:cNvPicPr>
          <p:nvPr/>
        </p:nvPicPr>
        <p:blipFill>
          <a:blip r:embed="rId2"/>
          <a:stretch>
            <a:fillRect/>
          </a:stretch>
        </p:blipFill>
        <p:spPr>
          <a:xfrm>
            <a:off x="490538" y="836650"/>
            <a:ext cx="7717797" cy="5212470"/>
          </a:xfrm>
          <a:prstGeom prst="rect">
            <a:avLst/>
          </a:prstGeom>
        </p:spPr>
      </p:pic>
      <p:sp>
        <p:nvSpPr>
          <p:cNvPr id="5" name="Footer Placeholder 4">
            <a:extLst>
              <a:ext uri="{FF2B5EF4-FFF2-40B4-BE49-F238E27FC236}">
                <a16:creationId xmlns:a16="http://schemas.microsoft.com/office/drawing/2014/main" id="{357B10B3-5E71-47B6-891F-E12BDD7A8409}"/>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DE0C0738-5576-F033-E1FF-34240F4FAA16}"/>
              </a:ext>
            </a:extLst>
          </p:cNvPr>
          <p:cNvSpPr txBox="1"/>
          <p:nvPr/>
        </p:nvSpPr>
        <p:spPr>
          <a:xfrm>
            <a:off x="6410325" y="6423693"/>
            <a:ext cx="1946430"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3"/>
              </a:rPr>
              <a:t>Diabetes Journals</a:t>
            </a:r>
            <a:endParaRPr lang="en-US" sz="1050" dirty="0"/>
          </a:p>
        </p:txBody>
      </p:sp>
      <p:sp>
        <p:nvSpPr>
          <p:cNvPr id="4" name="Slide Number Placeholder 3">
            <a:extLst>
              <a:ext uri="{FF2B5EF4-FFF2-40B4-BE49-F238E27FC236}">
                <a16:creationId xmlns:a16="http://schemas.microsoft.com/office/drawing/2014/main" id="{2E7FBBFD-5937-4D0F-8F3F-DCA93F4332F6}"/>
              </a:ext>
            </a:extLst>
          </p:cNvPr>
          <p:cNvSpPr>
            <a:spLocks noGrp="1"/>
          </p:cNvSpPr>
          <p:nvPr>
            <p:ph type="sldNum" sz="quarter" idx="12"/>
          </p:nvPr>
        </p:nvSpPr>
        <p:spPr/>
        <p:txBody>
          <a:bodyPr/>
          <a:lstStyle/>
          <a:p>
            <a:fld id="{1D2EA5EF-C699-AF4C-BA42-C0A1CAAB713C}" type="slidenum">
              <a:rPr lang="en-US" smtClean="0"/>
              <a:t>10</a:t>
            </a:fld>
            <a:endParaRPr lang="en-US"/>
          </a:p>
        </p:txBody>
      </p:sp>
    </p:spTree>
    <p:extLst>
      <p:ext uri="{BB962C8B-B14F-4D97-AF65-F5344CB8AC3E}">
        <p14:creationId xmlns:p14="http://schemas.microsoft.com/office/powerpoint/2010/main" val="2618136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8F37-218A-497E-B52A-B7C9196495E2}"/>
              </a:ext>
            </a:extLst>
          </p:cNvPr>
          <p:cNvSpPr>
            <a:spLocks noGrp="1"/>
          </p:cNvSpPr>
          <p:nvPr>
            <p:ph type="title"/>
          </p:nvPr>
        </p:nvSpPr>
        <p:spPr/>
        <p:txBody>
          <a:bodyPr/>
          <a:lstStyle/>
          <a:p>
            <a:r>
              <a:rPr lang="en-US" dirty="0"/>
              <a:t>Overcoming Therapeutic  Inertia</a:t>
            </a:r>
          </a:p>
        </p:txBody>
      </p:sp>
      <p:pic>
        <p:nvPicPr>
          <p:cNvPr id="10" name="Picture 9" descr="A blue circle graphic that says &quot;TO AVOID THERAPEUTIC INERTIA REASSESS AND MODIFY TREATMENT REGULARLY (3-6 MONTHS)&quot;">
            <a:extLst>
              <a:ext uri="{FF2B5EF4-FFF2-40B4-BE49-F238E27FC236}">
                <a16:creationId xmlns:a16="http://schemas.microsoft.com/office/drawing/2014/main" id="{7BFAA052-C417-4CBE-A23A-98F46CE0003C}"/>
              </a:ext>
            </a:extLst>
          </p:cNvPr>
          <p:cNvPicPr>
            <a:picLocks noChangeAspect="1"/>
          </p:cNvPicPr>
          <p:nvPr/>
        </p:nvPicPr>
        <p:blipFill>
          <a:blip r:embed="rId2"/>
          <a:stretch>
            <a:fillRect/>
          </a:stretch>
        </p:blipFill>
        <p:spPr>
          <a:xfrm>
            <a:off x="1808820" y="1187472"/>
            <a:ext cx="4850575" cy="4826798"/>
          </a:xfrm>
          <a:prstGeom prst="rect">
            <a:avLst/>
          </a:prstGeom>
        </p:spPr>
      </p:pic>
      <p:sp>
        <p:nvSpPr>
          <p:cNvPr id="5" name="Footer Placeholder 4">
            <a:extLst>
              <a:ext uri="{FF2B5EF4-FFF2-40B4-BE49-F238E27FC236}">
                <a16:creationId xmlns:a16="http://schemas.microsoft.com/office/drawing/2014/main" id="{357B10B3-5E71-47B6-891F-E12BDD7A8409}"/>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1F5E55DD-115F-518F-BFAB-2CA21585387D}"/>
              </a:ext>
            </a:extLst>
          </p:cNvPr>
          <p:cNvSpPr txBox="1"/>
          <p:nvPr/>
        </p:nvSpPr>
        <p:spPr>
          <a:xfrm>
            <a:off x="6410325" y="6423693"/>
            <a:ext cx="1946430"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3"/>
              </a:rPr>
              <a:t>Diabetes Journals</a:t>
            </a:r>
            <a:endParaRPr lang="en-US" sz="1050" dirty="0"/>
          </a:p>
        </p:txBody>
      </p:sp>
      <p:sp>
        <p:nvSpPr>
          <p:cNvPr id="4" name="Slide Number Placeholder 3">
            <a:extLst>
              <a:ext uri="{FF2B5EF4-FFF2-40B4-BE49-F238E27FC236}">
                <a16:creationId xmlns:a16="http://schemas.microsoft.com/office/drawing/2014/main" id="{2E7FBBFD-5937-4D0F-8F3F-DCA93F4332F6}"/>
              </a:ext>
            </a:extLst>
          </p:cNvPr>
          <p:cNvSpPr>
            <a:spLocks noGrp="1"/>
          </p:cNvSpPr>
          <p:nvPr>
            <p:ph type="sldNum" sz="quarter" idx="12"/>
          </p:nvPr>
        </p:nvSpPr>
        <p:spPr/>
        <p:txBody>
          <a:bodyPr/>
          <a:lstStyle/>
          <a:p>
            <a:fld id="{1D2EA5EF-C699-AF4C-BA42-C0A1CAAB713C}" type="slidenum">
              <a:rPr lang="en-US" smtClean="0"/>
              <a:t>11</a:t>
            </a:fld>
            <a:endParaRPr lang="en-US"/>
          </a:p>
        </p:txBody>
      </p:sp>
    </p:spTree>
    <p:extLst>
      <p:ext uri="{BB962C8B-B14F-4D97-AF65-F5344CB8AC3E}">
        <p14:creationId xmlns:p14="http://schemas.microsoft.com/office/powerpoint/2010/main" val="2965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6653-7E0A-4D6A-AC33-15EE304B85B9}"/>
              </a:ext>
            </a:extLst>
          </p:cNvPr>
          <p:cNvSpPr>
            <a:spLocks noGrp="1"/>
          </p:cNvSpPr>
          <p:nvPr>
            <p:ph type="title"/>
          </p:nvPr>
        </p:nvSpPr>
        <p:spPr/>
        <p:txBody>
          <a:bodyPr/>
          <a:lstStyle/>
          <a:p>
            <a:r>
              <a:rPr lang="en-US" dirty="0"/>
              <a:t>Chronic care visit components: regularly offer simplification  </a:t>
            </a:r>
          </a:p>
        </p:txBody>
      </p:sp>
      <p:sp>
        <p:nvSpPr>
          <p:cNvPr id="3" name="Content Placeholder 2">
            <a:extLst>
              <a:ext uri="{FF2B5EF4-FFF2-40B4-BE49-F238E27FC236}">
                <a16:creationId xmlns:a16="http://schemas.microsoft.com/office/drawing/2014/main" id="{DEA98221-7AF8-42E3-8065-65A471FC5C13}"/>
              </a:ext>
            </a:extLst>
          </p:cNvPr>
          <p:cNvSpPr>
            <a:spLocks noGrp="1"/>
          </p:cNvSpPr>
          <p:nvPr>
            <p:ph idx="1"/>
          </p:nvPr>
        </p:nvSpPr>
        <p:spPr>
          <a:xfrm>
            <a:off x="457203" y="1600203"/>
            <a:ext cx="8315568" cy="4367299"/>
          </a:xfrm>
        </p:spPr>
        <p:txBody>
          <a:bodyPr>
            <a:normAutofit/>
          </a:bodyPr>
          <a:lstStyle/>
          <a:p>
            <a:r>
              <a:rPr lang="en-US" dirty="0"/>
              <a:t>Strength-based/new issues</a:t>
            </a:r>
          </a:p>
          <a:p>
            <a:r>
              <a:rPr lang="en-US" dirty="0"/>
              <a:t>Efficacy: Viral suppression?</a:t>
            </a:r>
          </a:p>
          <a:p>
            <a:r>
              <a:rPr lang="en-US" dirty="0"/>
              <a:t>Taking Medications:</a:t>
            </a:r>
          </a:p>
          <a:p>
            <a:pPr lvl="1"/>
            <a:r>
              <a:rPr lang="en-US" dirty="0"/>
              <a:t>“What happened the last time you missed a dose?”</a:t>
            </a:r>
          </a:p>
          <a:p>
            <a:pPr lvl="1"/>
            <a:r>
              <a:rPr lang="en-US" dirty="0"/>
              <a:t>Tolerance: “What’s hardest for you about taking your meds?”</a:t>
            </a:r>
          </a:p>
          <a:p>
            <a:pPr lvl="1"/>
            <a:r>
              <a:rPr lang="en-US" dirty="0"/>
              <a:t>Access: pharmacy/insurance barriers? </a:t>
            </a:r>
          </a:p>
          <a:p>
            <a:r>
              <a:rPr lang="en-US" dirty="0"/>
              <a:t>Better?</a:t>
            </a:r>
          </a:p>
          <a:p>
            <a:r>
              <a:rPr lang="en-US" dirty="0"/>
              <a:t>Future labs/next visit</a:t>
            </a:r>
          </a:p>
        </p:txBody>
      </p:sp>
      <p:sp>
        <p:nvSpPr>
          <p:cNvPr id="5" name="Footer Placeholder 4">
            <a:extLst>
              <a:ext uri="{FF2B5EF4-FFF2-40B4-BE49-F238E27FC236}">
                <a16:creationId xmlns:a16="http://schemas.microsoft.com/office/drawing/2014/main" id="{A08E735E-005E-46C2-939D-C5F1AD674935}"/>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3CE01F7A-B9F7-4F23-B444-83916CE83395}"/>
              </a:ext>
            </a:extLst>
          </p:cNvPr>
          <p:cNvSpPr>
            <a:spLocks noGrp="1"/>
          </p:cNvSpPr>
          <p:nvPr>
            <p:ph type="sldNum" sz="quarter" idx="12"/>
          </p:nvPr>
        </p:nvSpPr>
        <p:spPr/>
        <p:txBody>
          <a:bodyPr/>
          <a:lstStyle/>
          <a:p>
            <a:fld id="{1D2EA5EF-C699-AF4C-BA42-C0A1CAAB713C}" type="slidenum">
              <a:rPr lang="en-US" smtClean="0"/>
              <a:t>12</a:t>
            </a:fld>
            <a:endParaRPr lang="en-US"/>
          </a:p>
        </p:txBody>
      </p:sp>
    </p:spTree>
    <p:extLst>
      <p:ext uri="{BB962C8B-B14F-4D97-AF65-F5344CB8AC3E}">
        <p14:creationId xmlns:p14="http://schemas.microsoft.com/office/powerpoint/2010/main" val="235256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5FBD-1C74-4BA3-89B8-FC509B478042}"/>
              </a:ext>
            </a:extLst>
          </p:cNvPr>
          <p:cNvSpPr>
            <a:spLocks noGrp="1"/>
          </p:cNvSpPr>
          <p:nvPr>
            <p:ph type="title"/>
          </p:nvPr>
        </p:nvSpPr>
        <p:spPr/>
        <p:txBody>
          <a:bodyPr/>
          <a:lstStyle/>
          <a:p>
            <a:r>
              <a:rPr lang="en-US" dirty="0"/>
              <a:t>Do you have patients on these ART?</a:t>
            </a:r>
          </a:p>
        </p:txBody>
      </p:sp>
      <p:pic>
        <p:nvPicPr>
          <p:cNvPr id="8" name="Picture 7" descr="An older rotary phone next to an iphone.">
            <a:extLst>
              <a:ext uri="{FF2B5EF4-FFF2-40B4-BE49-F238E27FC236}">
                <a16:creationId xmlns:a16="http://schemas.microsoft.com/office/drawing/2014/main" id="{B144BB39-6623-8619-AAD8-66DE9A0DC127}"/>
              </a:ext>
            </a:extLst>
          </p:cNvPr>
          <p:cNvPicPr>
            <a:picLocks noChangeAspect="1"/>
          </p:cNvPicPr>
          <p:nvPr/>
        </p:nvPicPr>
        <p:blipFill>
          <a:blip r:embed="rId2"/>
          <a:stretch>
            <a:fillRect/>
          </a:stretch>
        </p:blipFill>
        <p:spPr>
          <a:xfrm>
            <a:off x="482528" y="1600202"/>
            <a:ext cx="4924849" cy="4030297"/>
          </a:xfrm>
          <a:prstGeom prst="rect">
            <a:avLst/>
          </a:prstGeom>
        </p:spPr>
      </p:pic>
      <p:sp>
        <p:nvSpPr>
          <p:cNvPr id="3" name="Content Placeholder 2">
            <a:extLst>
              <a:ext uri="{FF2B5EF4-FFF2-40B4-BE49-F238E27FC236}">
                <a16:creationId xmlns:a16="http://schemas.microsoft.com/office/drawing/2014/main" id="{292B3838-7730-4B53-B6B4-B7ADD5D3DA08}"/>
              </a:ext>
            </a:extLst>
          </p:cNvPr>
          <p:cNvSpPr>
            <a:spLocks noGrp="1"/>
          </p:cNvSpPr>
          <p:nvPr>
            <p:ph idx="1"/>
          </p:nvPr>
        </p:nvSpPr>
        <p:spPr>
          <a:xfrm>
            <a:off x="5407378" y="1600203"/>
            <a:ext cx="3365393" cy="4367299"/>
          </a:xfrm>
        </p:spPr>
        <p:txBody>
          <a:bodyPr>
            <a:normAutofit/>
          </a:bodyPr>
          <a:lstStyle/>
          <a:p>
            <a:r>
              <a:rPr lang="en-US" dirty="0"/>
              <a:t>PI’s: lopinavir-ritonavir, saquinavir, nelfinavir, indinavir, </a:t>
            </a:r>
            <a:r>
              <a:rPr lang="en-US" dirty="0" err="1"/>
              <a:t>fosamprenavir</a:t>
            </a:r>
            <a:r>
              <a:rPr lang="en-US" dirty="0"/>
              <a:t>, and tipranavir </a:t>
            </a:r>
          </a:p>
          <a:p>
            <a:r>
              <a:rPr lang="en-US" dirty="0"/>
              <a:t>NRTI’s: zidovudine, </a:t>
            </a:r>
            <a:r>
              <a:rPr lang="en-US" dirty="0" err="1"/>
              <a:t>didanosine</a:t>
            </a:r>
            <a:r>
              <a:rPr lang="en-US" dirty="0"/>
              <a:t>, and stavudine </a:t>
            </a:r>
          </a:p>
          <a:p>
            <a:r>
              <a:rPr lang="en-US" dirty="0"/>
              <a:t>NNRTIs: nevirapine and efavirenz </a:t>
            </a:r>
          </a:p>
        </p:txBody>
      </p:sp>
      <p:sp>
        <p:nvSpPr>
          <p:cNvPr id="5" name="Footer Placeholder 4">
            <a:extLst>
              <a:ext uri="{FF2B5EF4-FFF2-40B4-BE49-F238E27FC236}">
                <a16:creationId xmlns:a16="http://schemas.microsoft.com/office/drawing/2014/main" id="{F5F2D95B-5290-457E-87CE-E05A8E428BF8}"/>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45864B0F-E7AD-6CDF-A15F-A7EAD27D4B22}"/>
              </a:ext>
            </a:extLst>
          </p:cNvPr>
          <p:cNvSpPr txBox="1"/>
          <p:nvPr/>
        </p:nvSpPr>
        <p:spPr>
          <a:xfrm>
            <a:off x="5991225" y="6423693"/>
            <a:ext cx="2365530" cy="253916"/>
          </a:xfrm>
          <a:prstGeom prst="rect">
            <a:avLst/>
          </a:prstGeom>
          <a:noFill/>
        </p:spPr>
        <p:txBody>
          <a:bodyPr wrap="square">
            <a:spAutoFit/>
          </a:bodyPr>
          <a:lstStyle/>
          <a:p>
            <a:r>
              <a:rPr lang="en-US" sz="1050" dirty="0">
                <a:solidFill>
                  <a:schemeClr val="bg1"/>
                </a:solidFill>
              </a:rPr>
              <a:t>Image Source: </a:t>
            </a:r>
            <a:r>
              <a:rPr lang="en-US" sz="1050" dirty="0">
                <a:solidFill>
                  <a:schemeClr val="bg1"/>
                </a:solidFill>
                <a:hlinkClick r:id="rId3"/>
              </a:rPr>
              <a:t>Tom Raftery</a:t>
            </a:r>
            <a:endParaRPr lang="en-US" sz="1050" dirty="0"/>
          </a:p>
        </p:txBody>
      </p:sp>
      <p:sp>
        <p:nvSpPr>
          <p:cNvPr id="4" name="Slide Number Placeholder 3">
            <a:extLst>
              <a:ext uri="{FF2B5EF4-FFF2-40B4-BE49-F238E27FC236}">
                <a16:creationId xmlns:a16="http://schemas.microsoft.com/office/drawing/2014/main" id="{7992898A-CE31-4D59-A076-52939CB15AF7}"/>
              </a:ext>
            </a:extLst>
          </p:cNvPr>
          <p:cNvSpPr>
            <a:spLocks noGrp="1"/>
          </p:cNvSpPr>
          <p:nvPr>
            <p:ph type="sldNum" sz="quarter" idx="12"/>
          </p:nvPr>
        </p:nvSpPr>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809106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99B4-F571-4C57-AFEF-96EBC51F7E51}"/>
              </a:ext>
            </a:extLst>
          </p:cNvPr>
          <p:cNvSpPr>
            <a:spLocks noGrp="1"/>
          </p:cNvSpPr>
          <p:nvPr>
            <p:ph type="title"/>
          </p:nvPr>
        </p:nvSpPr>
        <p:spPr>
          <a:xfrm>
            <a:off x="266997" y="274639"/>
            <a:ext cx="8695979" cy="1143000"/>
          </a:xfrm>
        </p:spPr>
        <p:txBody>
          <a:bodyPr/>
          <a:lstStyle/>
          <a:p>
            <a:r>
              <a:rPr lang="en-US" dirty="0"/>
              <a:t>Reasons to switch (or NOT to switch): </a:t>
            </a:r>
            <a:br>
              <a:rPr lang="en-US" dirty="0"/>
            </a:br>
            <a:r>
              <a:rPr lang="en-US" dirty="0"/>
              <a:t>Patients’ lived experience with medicine</a:t>
            </a:r>
          </a:p>
        </p:txBody>
      </p:sp>
      <p:pic>
        <p:nvPicPr>
          <p:cNvPr id="9" name="Content Placeholder 8" descr="A chart of Patients' lived experience with medicine. ">
            <a:extLst>
              <a:ext uri="{FF2B5EF4-FFF2-40B4-BE49-F238E27FC236}">
                <a16:creationId xmlns:a16="http://schemas.microsoft.com/office/drawing/2014/main" id="{8A24170B-C05F-4B01-9F53-B5E6635C52ED}"/>
              </a:ext>
            </a:extLst>
          </p:cNvPr>
          <p:cNvPicPr>
            <a:picLocks noGrp="1" noChangeAspect="1"/>
          </p:cNvPicPr>
          <p:nvPr>
            <p:ph idx="1"/>
          </p:nvPr>
        </p:nvPicPr>
        <p:blipFill>
          <a:blip r:embed="rId2"/>
          <a:stretch>
            <a:fillRect/>
          </a:stretch>
        </p:blipFill>
        <p:spPr>
          <a:xfrm>
            <a:off x="294692" y="1417639"/>
            <a:ext cx="8505774" cy="4431330"/>
          </a:xfrm>
        </p:spPr>
      </p:pic>
      <p:sp>
        <p:nvSpPr>
          <p:cNvPr id="5" name="Footer Placeholder 4">
            <a:extLst>
              <a:ext uri="{FF2B5EF4-FFF2-40B4-BE49-F238E27FC236}">
                <a16:creationId xmlns:a16="http://schemas.microsoft.com/office/drawing/2014/main" id="{FC8A4CE6-D51E-4259-852B-DB27B79DAC68}"/>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6BB820A2-001B-6171-AF3E-77C476C566D2}"/>
              </a:ext>
            </a:extLst>
          </p:cNvPr>
          <p:cNvSpPr txBox="1"/>
          <p:nvPr/>
        </p:nvSpPr>
        <p:spPr>
          <a:xfrm>
            <a:off x="5693770" y="6446586"/>
            <a:ext cx="2634982" cy="253916"/>
          </a:xfrm>
          <a:prstGeom prst="rect">
            <a:avLst/>
          </a:prstGeom>
          <a:noFill/>
        </p:spPr>
        <p:txBody>
          <a:bodyPr wrap="square">
            <a:spAutoFit/>
          </a:bodyPr>
          <a:lstStyle/>
          <a:p>
            <a:r>
              <a:rPr lang="en-US" sz="1050" dirty="0">
                <a:solidFill>
                  <a:schemeClr val="bg1"/>
                </a:solidFill>
              </a:rPr>
              <a:t>Image Source: </a:t>
            </a:r>
            <a:r>
              <a:rPr lang="en-US" sz="1050" dirty="0">
                <a:solidFill>
                  <a:schemeClr val="bg1"/>
                </a:solidFill>
                <a:hlinkClick r:id="rId3"/>
              </a:rPr>
              <a:t>Oxford University Press</a:t>
            </a:r>
            <a:endParaRPr lang="en-US" sz="1050" dirty="0"/>
          </a:p>
        </p:txBody>
      </p:sp>
      <p:sp>
        <p:nvSpPr>
          <p:cNvPr id="4" name="Slide Number Placeholder 3">
            <a:extLst>
              <a:ext uri="{FF2B5EF4-FFF2-40B4-BE49-F238E27FC236}">
                <a16:creationId xmlns:a16="http://schemas.microsoft.com/office/drawing/2014/main" id="{8D52EEBD-98BA-4D91-9387-7D587143B1E6}"/>
              </a:ext>
            </a:extLst>
          </p:cNvPr>
          <p:cNvSpPr>
            <a:spLocks noGrp="1"/>
          </p:cNvSpPr>
          <p:nvPr>
            <p:ph type="sldNum" sz="quarter" idx="12"/>
          </p:nvPr>
        </p:nvSpPr>
        <p:spPr/>
        <p:txBody>
          <a:bodyPr/>
          <a:lstStyle/>
          <a:p>
            <a:fld id="{1D2EA5EF-C699-AF4C-BA42-C0A1CAAB713C}" type="slidenum">
              <a:rPr lang="en-US" smtClean="0"/>
              <a:t>14</a:t>
            </a:fld>
            <a:endParaRPr lang="en-US"/>
          </a:p>
        </p:txBody>
      </p:sp>
    </p:spTree>
    <p:extLst>
      <p:ext uri="{BB962C8B-B14F-4D97-AF65-F5344CB8AC3E}">
        <p14:creationId xmlns:p14="http://schemas.microsoft.com/office/powerpoint/2010/main" val="135109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D652-50B2-4F93-B7D9-D7232D35B9C0}"/>
              </a:ext>
            </a:extLst>
          </p:cNvPr>
          <p:cNvSpPr>
            <a:spLocks noGrp="1"/>
          </p:cNvSpPr>
          <p:nvPr>
            <p:ph type="title"/>
          </p:nvPr>
        </p:nvSpPr>
        <p:spPr/>
        <p:txBody>
          <a:bodyPr/>
          <a:lstStyle/>
          <a:p>
            <a:r>
              <a:rPr lang="en-US" dirty="0"/>
              <a:t>Reasons to switch: increased med tolerability and/or convenience </a:t>
            </a:r>
          </a:p>
        </p:txBody>
      </p:sp>
      <p:sp>
        <p:nvSpPr>
          <p:cNvPr id="3" name="Content Placeholder 2">
            <a:extLst>
              <a:ext uri="{FF2B5EF4-FFF2-40B4-BE49-F238E27FC236}">
                <a16:creationId xmlns:a16="http://schemas.microsoft.com/office/drawing/2014/main" id="{C7C22290-261D-4CAF-BE87-2ECC368B6167}"/>
              </a:ext>
            </a:extLst>
          </p:cNvPr>
          <p:cNvSpPr>
            <a:spLocks noGrp="1"/>
          </p:cNvSpPr>
          <p:nvPr>
            <p:ph idx="1"/>
          </p:nvPr>
        </p:nvSpPr>
        <p:spPr/>
        <p:txBody>
          <a:bodyPr/>
          <a:lstStyle/>
          <a:p>
            <a:r>
              <a:rPr lang="en-US" dirty="0"/>
              <a:t>Smaller pills</a:t>
            </a:r>
          </a:p>
          <a:p>
            <a:r>
              <a:rPr lang="en-US" dirty="0"/>
              <a:t>Less frequent dosing (bid to </a:t>
            </a:r>
            <a:r>
              <a:rPr lang="en-US" dirty="0" err="1"/>
              <a:t>qd</a:t>
            </a:r>
            <a:r>
              <a:rPr lang="en-US" dirty="0"/>
              <a:t>, </a:t>
            </a:r>
            <a:r>
              <a:rPr lang="en-US" dirty="0" err="1"/>
              <a:t>qd</a:t>
            </a:r>
            <a:r>
              <a:rPr lang="en-US" dirty="0"/>
              <a:t> to q1m or q2m)</a:t>
            </a:r>
          </a:p>
          <a:p>
            <a:r>
              <a:rPr lang="en-US" dirty="0"/>
              <a:t>Less cost</a:t>
            </a:r>
          </a:p>
          <a:p>
            <a:r>
              <a:rPr lang="en-US" dirty="0"/>
              <a:t>Toxicity (fewer adverse effects or reduce risk of toxicity) </a:t>
            </a:r>
          </a:p>
          <a:p>
            <a:r>
              <a:rPr lang="en-US" dirty="0"/>
              <a:t>Fewer pills (single tablet regimens, coformulations)</a:t>
            </a:r>
          </a:p>
          <a:p>
            <a:r>
              <a:rPr lang="en-US" dirty="0"/>
              <a:t>2 Drug Regimens</a:t>
            </a:r>
          </a:p>
          <a:p>
            <a:r>
              <a:rPr lang="en-US" dirty="0"/>
              <a:t>Avoid food requirements  </a:t>
            </a:r>
          </a:p>
          <a:p>
            <a:r>
              <a:rPr lang="en-US" dirty="0"/>
              <a:t>Fewer drug interactions</a:t>
            </a:r>
          </a:p>
        </p:txBody>
      </p:sp>
      <p:sp>
        <p:nvSpPr>
          <p:cNvPr id="5" name="Footer Placeholder 4">
            <a:extLst>
              <a:ext uri="{FF2B5EF4-FFF2-40B4-BE49-F238E27FC236}">
                <a16:creationId xmlns:a16="http://schemas.microsoft.com/office/drawing/2014/main" id="{88E31BBA-5482-43C8-9B26-624E12D7536E}"/>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058C32AD-4991-4579-B1BC-4CE8D26319C2}"/>
              </a:ext>
            </a:extLst>
          </p:cNvPr>
          <p:cNvSpPr>
            <a:spLocks noGrp="1"/>
          </p:cNvSpPr>
          <p:nvPr>
            <p:ph type="sldNum" sz="quarter" idx="12"/>
          </p:nvPr>
        </p:nvSpPr>
        <p:spPr/>
        <p:txBody>
          <a:bodyPr/>
          <a:lstStyle/>
          <a:p>
            <a:fld id="{1D2EA5EF-C699-AF4C-BA42-C0A1CAAB713C}" type="slidenum">
              <a:rPr lang="en-US" smtClean="0"/>
              <a:t>15</a:t>
            </a:fld>
            <a:endParaRPr lang="en-US"/>
          </a:p>
        </p:txBody>
      </p:sp>
    </p:spTree>
    <p:extLst>
      <p:ext uri="{BB962C8B-B14F-4D97-AF65-F5344CB8AC3E}">
        <p14:creationId xmlns:p14="http://schemas.microsoft.com/office/powerpoint/2010/main" val="423585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E69B-1C9E-4E78-81F6-84548E48ABDE}"/>
              </a:ext>
            </a:extLst>
          </p:cNvPr>
          <p:cNvSpPr>
            <a:spLocks noGrp="1"/>
          </p:cNvSpPr>
          <p:nvPr>
            <p:ph type="title"/>
          </p:nvPr>
        </p:nvSpPr>
        <p:spPr>
          <a:xfrm>
            <a:off x="490539" y="86014"/>
            <a:ext cx="8589889" cy="1143000"/>
          </a:xfrm>
        </p:spPr>
        <p:txBody>
          <a:bodyPr/>
          <a:lstStyle/>
          <a:p>
            <a:r>
              <a:rPr lang="en-US" dirty="0"/>
              <a:t>Reasons to switch: Fewer pills = better adherence, fewer hospitalizations</a:t>
            </a:r>
          </a:p>
        </p:txBody>
      </p:sp>
      <p:pic>
        <p:nvPicPr>
          <p:cNvPr id="2050" name="Picture 2" descr="A graph of better adherence and number of hospitalizations.">
            <a:extLst>
              <a:ext uri="{FF2B5EF4-FFF2-40B4-BE49-F238E27FC236}">
                <a16:creationId xmlns:a16="http://schemas.microsoft.com/office/drawing/2014/main" id="{4BAFB855-3C9F-4229-8B7B-E16A276F0C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1" y="1297427"/>
            <a:ext cx="7986887" cy="467981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745F5F98-238B-41BF-B747-9035CEF9106F}"/>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151FE4CB-3A1A-C931-FE21-477D2788136F}"/>
              </a:ext>
            </a:extLst>
          </p:cNvPr>
          <p:cNvSpPr txBox="1"/>
          <p:nvPr/>
        </p:nvSpPr>
        <p:spPr>
          <a:xfrm>
            <a:off x="6674271" y="6408630"/>
            <a:ext cx="2634982"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4"/>
              </a:rPr>
              <a:t>BMJ Journals</a:t>
            </a:r>
            <a:endParaRPr lang="en-US" sz="1050" dirty="0"/>
          </a:p>
        </p:txBody>
      </p:sp>
      <p:sp>
        <p:nvSpPr>
          <p:cNvPr id="4" name="Slide Number Placeholder 3">
            <a:extLst>
              <a:ext uri="{FF2B5EF4-FFF2-40B4-BE49-F238E27FC236}">
                <a16:creationId xmlns:a16="http://schemas.microsoft.com/office/drawing/2014/main" id="{098FFE36-FAAD-4BB2-A4E0-585A601A3F93}"/>
              </a:ext>
            </a:extLst>
          </p:cNvPr>
          <p:cNvSpPr>
            <a:spLocks noGrp="1"/>
          </p:cNvSpPr>
          <p:nvPr>
            <p:ph type="sldNum" sz="quarter" idx="12"/>
          </p:nvPr>
        </p:nvSpPr>
        <p:spPr/>
        <p:txBody>
          <a:bodyPr/>
          <a:lstStyle/>
          <a:p>
            <a:fld id="{1D2EA5EF-C699-AF4C-BA42-C0A1CAAB713C}" type="slidenum">
              <a:rPr lang="en-US" smtClean="0"/>
              <a:t>16</a:t>
            </a:fld>
            <a:endParaRPr lang="en-US"/>
          </a:p>
        </p:txBody>
      </p:sp>
    </p:spTree>
    <p:extLst>
      <p:ext uri="{BB962C8B-B14F-4D97-AF65-F5344CB8AC3E}">
        <p14:creationId xmlns:p14="http://schemas.microsoft.com/office/powerpoint/2010/main" val="2665933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1EE9-4527-49B0-98EA-74A01C5BBC05}"/>
              </a:ext>
            </a:extLst>
          </p:cNvPr>
          <p:cNvSpPr>
            <a:spLocks noGrp="1"/>
          </p:cNvSpPr>
          <p:nvPr>
            <p:ph type="title"/>
          </p:nvPr>
        </p:nvSpPr>
        <p:spPr/>
        <p:txBody>
          <a:bodyPr/>
          <a:lstStyle/>
          <a:p>
            <a:r>
              <a:rPr lang="en-US" dirty="0"/>
              <a:t>Reasons to switch: </a:t>
            </a:r>
            <a:br>
              <a:rPr lang="en-US" dirty="0"/>
            </a:br>
            <a:r>
              <a:rPr lang="en-US" dirty="0"/>
              <a:t>Side effects</a:t>
            </a:r>
          </a:p>
        </p:txBody>
      </p:sp>
      <p:pic>
        <p:nvPicPr>
          <p:cNvPr id="2050" name="Picture 2" descr="A graphic of three person figures that are representing different side effects. The figure on the left is representing drowsiness, the figure in the middle is representing stomach related side effects, and the figure on the right is representing headaches. ">
            <a:extLst>
              <a:ext uri="{FF2B5EF4-FFF2-40B4-BE49-F238E27FC236}">
                <a16:creationId xmlns:a16="http://schemas.microsoft.com/office/drawing/2014/main" id="{583CDD7B-CB63-4C79-BADE-3757236A06E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047"/>
          <a:stretch/>
        </p:blipFill>
        <p:spPr bwMode="auto">
          <a:xfrm>
            <a:off x="677959" y="1509311"/>
            <a:ext cx="3764633" cy="43438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aphic of a figure that is showing the inside anatomy of a person that is depicting the liver, kidneys, and bones.&#10;&#10;The graphic reads:&#10;Long-term side effects&#10;Side effects that have long-term consequences for your health are less common.&#10;Make sure your clinic does regular tests on your liver, kidneys and bones to check that everything is OK.">
            <a:extLst>
              <a:ext uri="{FF2B5EF4-FFF2-40B4-BE49-F238E27FC236}">
                <a16:creationId xmlns:a16="http://schemas.microsoft.com/office/drawing/2014/main" id="{423643F4-AF68-42C9-B2C3-C0D82EFFACB5}"/>
              </a:ext>
            </a:extLst>
          </p:cNvPr>
          <p:cNvPicPr>
            <a:picLocks noChangeAspect="1"/>
          </p:cNvPicPr>
          <p:nvPr/>
        </p:nvPicPr>
        <p:blipFill>
          <a:blip r:embed="rId3"/>
          <a:stretch>
            <a:fillRect/>
          </a:stretch>
        </p:blipFill>
        <p:spPr>
          <a:xfrm>
            <a:off x="5120700" y="506025"/>
            <a:ext cx="3566098" cy="5347141"/>
          </a:xfrm>
          <a:prstGeom prst="rect">
            <a:avLst/>
          </a:prstGeom>
        </p:spPr>
      </p:pic>
      <p:sp>
        <p:nvSpPr>
          <p:cNvPr id="5" name="Footer Placeholder 4">
            <a:extLst>
              <a:ext uri="{FF2B5EF4-FFF2-40B4-BE49-F238E27FC236}">
                <a16:creationId xmlns:a16="http://schemas.microsoft.com/office/drawing/2014/main" id="{6A7876B3-C6B9-4F24-B61B-EBFB1C0E5D84}"/>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D39B01B0-695E-EC30-22EC-190C22E708E3}"/>
              </a:ext>
            </a:extLst>
          </p:cNvPr>
          <p:cNvSpPr txBox="1"/>
          <p:nvPr/>
        </p:nvSpPr>
        <p:spPr>
          <a:xfrm>
            <a:off x="6509018" y="6408630"/>
            <a:ext cx="2634982"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4"/>
              </a:rPr>
              <a:t>AIDSMap</a:t>
            </a:r>
            <a:endParaRPr lang="en-US" sz="1050" dirty="0"/>
          </a:p>
        </p:txBody>
      </p:sp>
      <p:sp>
        <p:nvSpPr>
          <p:cNvPr id="4" name="Slide Number Placeholder 3">
            <a:extLst>
              <a:ext uri="{FF2B5EF4-FFF2-40B4-BE49-F238E27FC236}">
                <a16:creationId xmlns:a16="http://schemas.microsoft.com/office/drawing/2014/main" id="{1ACF0C4D-A948-4316-A1EF-1313557D7430}"/>
              </a:ext>
            </a:extLst>
          </p:cNvPr>
          <p:cNvSpPr>
            <a:spLocks noGrp="1"/>
          </p:cNvSpPr>
          <p:nvPr>
            <p:ph type="sldNum" sz="quarter" idx="12"/>
          </p:nvPr>
        </p:nvSpPr>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417107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DC2A-37B6-4789-B8FA-76A1CA911FD9}"/>
              </a:ext>
            </a:extLst>
          </p:cNvPr>
          <p:cNvSpPr>
            <a:spLocks noGrp="1"/>
          </p:cNvSpPr>
          <p:nvPr>
            <p:ph type="title"/>
          </p:nvPr>
        </p:nvSpPr>
        <p:spPr>
          <a:xfrm>
            <a:off x="457202" y="274639"/>
            <a:ext cx="8536327" cy="1143000"/>
          </a:xfrm>
        </p:spPr>
        <p:txBody>
          <a:bodyPr/>
          <a:lstStyle/>
          <a:p>
            <a:r>
              <a:rPr lang="en-US" dirty="0"/>
              <a:t>Reasons to switch: Current Tolerability</a:t>
            </a:r>
          </a:p>
        </p:txBody>
      </p:sp>
      <p:sp>
        <p:nvSpPr>
          <p:cNvPr id="3" name="Content Placeholder 2">
            <a:extLst>
              <a:ext uri="{FF2B5EF4-FFF2-40B4-BE49-F238E27FC236}">
                <a16:creationId xmlns:a16="http://schemas.microsoft.com/office/drawing/2014/main" id="{A1591149-6976-4A9A-BC35-82A41A535769}"/>
              </a:ext>
            </a:extLst>
          </p:cNvPr>
          <p:cNvSpPr>
            <a:spLocks noGrp="1"/>
          </p:cNvSpPr>
          <p:nvPr>
            <p:ph idx="1"/>
          </p:nvPr>
        </p:nvSpPr>
        <p:spPr/>
        <p:txBody>
          <a:bodyPr>
            <a:normAutofit/>
          </a:bodyPr>
          <a:lstStyle/>
          <a:p>
            <a:pPr lvl="1"/>
            <a:r>
              <a:rPr lang="en-US" dirty="0"/>
              <a:t>Toxicity (Side effects)</a:t>
            </a:r>
          </a:p>
          <a:p>
            <a:pPr lvl="1"/>
            <a:r>
              <a:rPr lang="en-US" dirty="0"/>
              <a:t>Simplification (Pill burden, Drug-drug interactions)</a:t>
            </a:r>
          </a:p>
          <a:p>
            <a:pPr lvl="1"/>
            <a:r>
              <a:rPr lang="en-US" dirty="0"/>
              <a:t>New or worsening medical comorbidities (</a:t>
            </a:r>
            <a:r>
              <a:rPr lang="en-US" dirty="0" err="1"/>
              <a:t>eg</a:t>
            </a:r>
            <a:r>
              <a:rPr lang="en-US" dirty="0"/>
              <a:t>, CKD, ASCVD),</a:t>
            </a:r>
          </a:p>
          <a:p>
            <a:pPr lvl="1"/>
            <a:r>
              <a:rPr lang="en-US" dirty="0"/>
              <a:t>Cost issues or changes in insurance, </a:t>
            </a:r>
          </a:p>
          <a:p>
            <a:pPr lvl="1"/>
            <a:r>
              <a:rPr lang="en-US" dirty="0"/>
              <a:t>Desire to match a partner's regimen</a:t>
            </a:r>
          </a:p>
          <a:p>
            <a:pPr lvl="1"/>
            <a:r>
              <a:rPr lang="en-US" dirty="0"/>
              <a:t>Difficulty with food requirements, </a:t>
            </a:r>
          </a:p>
          <a:p>
            <a:pPr lvl="1"/>
            <a:r>
              <a:rPr lang="en-US" dirty="0"/>
              <a:t>Desire to conceive or pregnancy  </a:t>
            </a:r>
          </a:p>
        </p:txBody>
      </p:sp>
      <p:sp>
        <p:nvSpPr>
          <p:cNvPr id="5" name="Footer Placeholder 4">
            <a:extLst>
              <a:ext uri="{FF2B5EF4-FFF2-40B4-BE49-F238E27FC236}">
                <a16:creationId xmlns:a16="http://schemas.microsoft.com/office/drawing/2014/main" id="{7773DA87-3EE7-419A-AF1E-228336F6218B}"/>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F0B88C56-A27A-FB0C-396B-EBE4206601AE}"/>
              </a:ext>
            </a:extLst>
          </p:cNvPr>
          <p:cNvSpPr txBox="1"/>
          <p:nvPr/>
        </p:nvSpPr>
        <p:spPr>
          <a:xfrm>
            <a:off x="6674271" y="6408630"/>
            <a:ext cx="2634982"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Up To Date</a:t>
            </a:r>
            <a:endParaRPr lang="en-US" sz="1050" dirty="0"/>
          </a:p>
        </p:txBody>
      </p:sp>
      <p:sp>
        <p:nvSpPr>
          <p:cNvPr id="4" name="Slide Number Placeholder 3">
            <a:extLst>
              <a:ext uri="{FF2B5EF4-FFF2-40B4-BE49-F238E27FC236}">
                <a16:creationId xmlns:a16="http://schemas.microsoft.com/office/drawing/2014/main" id="{586DAF6E-64E3-4970-91A5-43B197752F3D}"/>
              </a:ext>
            </a:extLst>
          </p:cNvPr>
          <p:cNvSpPr>
            <a:spLocks noGrp="1"/>
          </p:cNvSpPr>
          <p:nvPr>
            <p:ph type="sldNum" sz="quarter" idx="12"/>
          </p:nvPr>
        </p:nvSpPr>
        <p:spPr/>
        <p:txBody>
          <a:bodyPr/>
          <a:lstStyle/>
          <a:p>
            <a:fld id="{1D2EA5EF-C699-AF4C-BA42-C0A1CAAB713C}" type="slidenum">
              <a:rPr lang="en-US" smtClean="0"/>
              <a:t>18</a:t>
            </a:fld>
            <a:endParaRPr lang="en-US"/>
          </a:p>
        </p:txBody>
      </p:sp>
    </p:spTree>
    <p:extLst>
      <p:ext uri="{BB962C8B-B14F-4D97-AF65-F5344CB8AC3E}">
        <p14:creationId xmlns:p14="http://schemas.microsoft.com/office/powerpoint/2010/main" val="719856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B2CE-374E-42E1-8A26-E54ACB00E9BF}"/>
              </a:ext>
            </a:extLst>
          </p:cNvPr>
          <p:cNvSpPr>
            <a:spLocks noGrp="1"/>
          </p:cNvSpPr>
          <p:nvPr>
            <p:ph type="title"/>
          </p:nvPr>
        </p:nvSpPr>
        <p:spPr>
          <a:xfrm>
            <a:off x="457202" y="274639"/>
            <a:ext cx="8315569" cy="1143000"/>
          </a:xfrm>
        </p:spPr>
        <p:txBody>
          <a:bodyPr anchor="ctr">
            <a:normAutofit/>
          </a:bodyPr>
          <a:lstStyle/>
          <a:p>
            <a:r>
              <a:rPr lang="en-US" dirty="0"/>
              <a:t>Reasons to switch: Economic impact</a:t>
            </a:r>
          </a:p>
        </p:txBody>
      </p:sp>
      <p:pic>
        <p:nvPicPr>
          <p:cNvPr id="8" name="Content Placeholder 7" descr="An image of a stack of dollar bills next to a set of different pills. ">
            <a:extLst>
              <a:ext uri="{FF2B5EF4-FFF2-40B4-BE49-F238E27FC236}">
                <a16:creationId xmlns:a16="http://schemas.microsoft.com/office/drawing/2014/main" id="{47F69D0B-9078-1F6A-45FB-6B42E940F225}"/>
              </a:ext>
            </a:extLst>
          </p:cNvPr>
          <p:cNvPicPr>
            <a:picLocks noGrp="1" noChangeAspect="1"/>
          </p:cNvPicPr>
          <p:nvPr>
            <p:ph idx="1"/>
          </p:nvPr>
        </p:nvPicPr>
        <p:blipFill>
          <a:blip r:embed="rId3"/>
          <a:stretch>
            <a:fillRect/>
          </a:stretch>
        </p:blipFill>
        <p:spPr>
          <a:xfrm>
            <a:off x="1339453" y="1600200"/>
            <a:ext cx="6550819" cy="4367213"/>
          </a:xfrm>
          <a:prstGeom prst="rect">
            <a:avLst/>
          </a:prstGeom>
        </p:spPr>
      </p:pic>
      <p:sp>
        <p:nvSpPr>
          <p:cNvPr id="5" name="Footer Placeholder 4">
            <a:extLst>
              <a:ext uri="{FF2B5EF4-FFF2-40B4-BE49-F238E27FC236}">
                <a16:creationId xmlns:a16="http://schemas.microsoft.com/office/drawing/2014/main" id="{D91654CC-D594-4D63-BFDE-A0FB96868920}"/>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dirty="0"/>
              <a:t>paetc.org</a:t>
            </a:r>
          </a:p>
        </p:txBody>
      </p:sp>
      <p:sp>
        <p:nvSpPr>
          <p:cNvPr id="3" name="TextBox 2">
            <a:extLst>
              <a:ext uri="{FF2B5EF4-FFF2-40B4-BE49-F238E27FC236}">
                <a16:creationId xmlns:a16="http://schemas.microsoft.com/office/drawing/2014/main" id="{5833B09F-DC8A-A609-2FBC-DE826F63D5C9}"/>
              </a:ext>
            </a:extLst>
          </p:cNvPr>
          <p:cNvSpPr txBox="1"/>
          <p:nvPr/>
        </p:nvSpPr>
        <p:spPr>
          <a:xfrm>
            <a:off x="5916889" y="6408630"/>
            <a:ext cx="2634982" cy="253916"/>
          </a:xfrm>
          <a:prstGeom prst="rect">
            <a:avLst/>
          </a:prstGeom>
          <a:noFill/>
        </p:spPr>
        <p:txBody>
          <a:bodyPr wrap="square">
            <a:spAutoFit/>
          </a:bodyPr>
          <a:lstStyle/>
          <a:p>
            <a:r>
              <a:rPr lang="en-US" sz="1050" dirty="0">
                <a:solidFill>
                  <a:schemeClr val="bg1"/>
                </a:solidFill>
              </a:rPr>
              <a:t>Image Source: </a:t>
            </a:r>
            <a:r>
              <a:rPr lang="en-US" sz="1050" dirty="0">
                <a:solidFill>
                  <a:schemeClr val="bg1"/>
                </a:solidFill>
                <a:hlinkClick r:id="rId4"/>
              </a:rPr>
              <a:t>Karolina Grabowska</a:t>
            </a:r>
            <a:endParaRPr lang="en-US" sz="1050" dirty="0"/>
          </a:p>
        </p:txBody>
      </p:sp>
      <p:sp>
        <p:nvSpPr>
          <p:cNvPr id="4" name="Slide Number Placeholder 3">
            <a:extLst>
              <a:ext uri="{FF2B5EF4-FFF2-40B4-BE49-F238E27FC236}">
                <a16:creationId xmlns:a16="http://schemas.microsoft.com/office/drawing/2014/main" id="{D290EE06-068D-407F-838F-2D582026D329}"/>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19</a:t>
            </a:fld>
            <a:endParaRPr lang="en-US"/>
          </a:p>
        </p:txBody>
      </p:sp>
    </p:spTree>
    <p:extLst>
      <p:ext uri="{BB962C8B-B14F-4D97-AF65-F5344CB8AC3E}">
        <p14:creationId xmlns:p14="http://schemas.microsoft.com/office/powerpoint/2010/main" val="2697901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4214" y="0"/>
            <a:ext cx="2938243" cy="1143000"/>
          </a:xfrm>
        </p:spPr>
        <p:txBody>
          <a:bodyPr/>
          <a:lstStyle/>
          <a:p>
            <a:r>
              <a:rPr lang="en-US" dirty="0"/>
              <a:t>Disclaimer</a:t>
            </a:r>
          </a:p>
        </p:txBody>
      </p:sp>
      <p:sp>
        <p:nvSpPr>
          <p:cNvPr id="7" name="Content Placeholder 6"/>
          <p:cNvSpPr>
            <a:spLocks noGrp="1"/>
          </p:cNvSpPr>
          <p:nvPr>
            <p:ph idx="1"/>
          </p:nvPr>
        </p:nvSpPr>
        <p:spPr>
          <a:xfrm>
            <a:off x="414214" y="842310"/>
            <a:ext cx="8315569" cy="5173379"/>
          </a:xfrm>
        </p:spPr>
        <p:txBody>
          <a:bodyPr>
            <a:noAutofit/>
          </a:bodyPr>
          <a:lstStyle/>
          <a:p>
            <a:pPr marL="113665" indent="0">
              <a:buNone/>
            </a:pPr>
            <a:r>
              <a:rPr lang="en-US" sz="1400"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113665" indent="0">
              <a:buNone/>
            </a:pPr>
            <a:endParaRPr lang="en-US" sz="1400" b="1" dirty="0">
              <a:ea typeface="+mn-lt"/>
              <a:cs typeface="+mn-lt"/>
            </a:endParaRPr>
          </a:p>
          <a:p>
            <a:pPr marL="113665" indent="0">
              <a:buNone/>
            </a:pPr>
            <a:r>
              <a:rPr lang="en-US" sz="1400" b="1" dirty="0">
                <a:ea typeface="+mn-lt"/>
                <a:cs typeface="+mn-lt"/>
              </a:rPr>
              <a:t>HRSA Acknowledgement Statement </a:t>
            </a:r>
            <a:br>
              <a:rPr lang="en-US" sz="1400" b="1" dirty="0">
                <a:ea typeface="+mn-lt"/>
                <a:cs typeface="+mn-lt"/>
              </a:rPr>
            </a:br>
            <a:r>
              <a:rPr lang="en-US" sz="1400" dirty="0">
                <a:solidFill>
                  <a:srgbClr val="000000"/>
                </a:solidFill>
                <a:effectLst/>
                <a:ea typeface="Times New Roman" panose="02020603050405020304" pitchFamily="18" charset="0"/>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HRSA.gov. </a:t>
            </a:r>
            <a:endParaRPr lang="en-US" sz="1400" dirty="0">
              <a:effectLst/>
              <a:ea typeface="Calibri" panose="020F0502020204030204" pitchFamily="34" charset="0"/>
            </a:endParaRPr>
          </a:p>
          <a:p>
            <a:pPr marL="113665" indent="0">
              <a:buNone/>
            </a:pPr>
            <a:endParaRPr lang="en-US" sz="1400" dirty="0">
              <a:ea typeface="+mn-lt"/>
              <a:cs typeface="+mn-lt"/>
            </a:endParaRPr>
          </a:p>
          <a:p>
            <a:pPr marL="113665" indent="0">
              <a:buNone/>
            </a:pPr>
            <a:r>
              <a:rPr lang="en-US" sz="1400" b="1" dirty="0">
                <a:ea typeface="+mn-lt"/>
                <a:cs typeface="+mn-lt"/>
              </a:rPr>
              <a:t>Trade Name Disclosure Statement </a:t>
            </a:r>
            <a:br>
              <a:rPr lang="en-US" sz="1400" b="1" dirty="0">
                <a:ea typeface="+mn-lt"/>
                <a:cs typeface="+mn-lt"/>
              </a:rPr>
            </a:br>
            <a:r>
              <a:rPr lang="en-US" sz="1400" dirty="0">
                <a:ea typeface="+mn-lt"/>
                <a:cs typeface="+mn-lt"/>
              </a:rPr>
              <a:t>Funding for this presentation was made possible by 5 U1OHA29292‐08‐00 from</a:t>
            </a:r>
            <a:r>
              <a:rPr lang="en-US" sz="1400" b="1" dirty="0">
                <a:ea typeface="+mn-lt"/>
                <a:cs typeface="+mn-lt"/>
              </a:rPr>
              <a:t> </a:t>
            </a:r>
            <a:r>
              <a:rPr lang="en-US" sz="1400" dirty="0">
                <a:ea typeface="+mn-lt"/>
                <a:cs typeface="+mn-lt"/>
              </a:rPr>
              <a:t>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0" indent="0">
              <a:buNone/>
            </a:pPr>
            <a:endParaRPr lang="en-US" sz="1400" i="1" dirty="0"/>
          </a:p>
        </p:txBody>
      </p:sp>
      <p:sp>
        <p:nvSpPr>
          <p:cNvPr id="5" name="Footer Placeholder 4"/>
          <p:cNvSpPr>
            <a:spLocks noGrp="1"/>
          </p:cNvSpPr>
          <p:nvPr>
            <p:ph type="ftr" sz="quarter" idx="11"/>
          </p:nvPr>
        </p:nvSpPr>
        <p:spPr/>
        <p:txBody>
          <a:body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3985981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B2CE-374E-42E1-8A26-E54ACB00E9BF}"/>
              </a:ext>
            </a:extLst>
          </p:cNvPr>
          <p:cNvSpPr>
            <a:spLocks noGrp="1"/>
          </p:cNvSpPr>
          <p:nvPr>
            <p:ph type="title"/>
          </p:nvPr>
        </p:nvSpPr>
        <p:spPr/>
        <p:txBody>
          <a:bodyPr/>
          <a:lstStyle/>
          <a:p>
            <a:r>
              <a:rPr lang="en-US" dirty="0"/>
              <a:t>Caveat with economic impact: </a:t>
            </a:r>
            <a:br>
              <a:rPr lang="en-US" dirty="0"/>
            </a:br>
            <a:r>
              <a:rPr lang="en-US" dirty="0"/>
              <a:t>Switch may increase cost</a:t>
            </a:r>
          </a:p>
        </p:txBody>
      </p:sp>
      <p:pic>
        <p:nvPicPr>
          <p:cNvPr id="6" name="Picture 5" descr="A graphic of two pill containers. The container on the left is blue and is labeled GENERIC and there is one dollar sign above it. The container on the right is orange and is labeled BRAND and has three dollar signs above it. Below each pill container is a list with three things on it: Safe, Effective, Same Active Ingredients with check marks for each item on both lists. There is a large VS between the two containers.">
            <a:extLst>
              <a:ext uri="{FF2B5EF4-FFF2-40B4-BE49-F238E27FC236}">
                <a16:creationId xmlns:a16="http://schemas.microsoft.com/office/drawing/2014/main" id="{A29EED46-7B68-4848-A182-BBF828C032EC}"/>
              </a:ext>
            </a:extLst>
          </p:cNvPr>
          <p:cNvPicPr>
            <a:picLocks noChangeAspect="1"/>
          </p:cNvPicPr>
          <p:nvPr/>
        </p:nvPicPr>
        <p:blipFill>
          <a:blip r:embed="rId3"/>
          <a:stretch>
            <a:fillRect/>
          </a:stretch>
        </p:blipFill>
        <p:spPr>
          <a:xfrm>
            <a:off x="677480" y="1395516"/>
            <a:ext cx="7789040" cy="4552597"/>
          </a:xfrm>
          <a:prstGeom prst="rect">
            <a:avLst/>
          </a:prstGeom>
        </p:spPr>
      </p:pic>
      <p:sp>
        <p:nvSpPr>
          <p:cNvPr id="5" name="Footer Placeholder 4">
            <a:extLst>
              <a:ext uri="{FF2B5EF4-FFF2-40B4-BE49-F238E27FC236}">
                <a16:creationId xmlns:a16="http://schemas.microsoft.com/office/drawing/2014/main" id="{D91654CC-D594-4D63-BFDE-A0FB96868920}"/>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56E99742-0128-4F36-984F-ABC9DE352A05}"/>
              </a:ext>
            </a:extLst>
          </p:cNvPr>
          <p:cNvSpPr txBox="1"/>
          <p:nvPr/>
        </p:nvSpPr>
        <p:spPr>
          <a:xfrm>
            <a:off x="6808282" y="6445019"/>
            <a:ext cx="2634982" cy="253916"/>
          </a:xfrm>
          <a:prstGeom prst="rect">
            <a:avLst/>
          </a:prstGeom>
          <a:noFill/>
        </p:spPr>
        <p:txBody>
          <a:bodyPr wrap="square">
            <a:spAutoFit/>
          </a:bodyPr>
          <a:lstStyle/>
          <a:p>
            <a:r>
              <a:rPr lang="en-US" sz="1050" dirty="0">
                <a:solidFill>
                  <a:schemeClr val="bg1"/>
                </a:solidFill>
              </a:rPr>
              <a:t>Image Source: </a:t>
            </a:r>
            <a:r>
              <a:rPr lang="en-US" sz="1050" dirty="0">
                <a:solidFill>
                  <a:schemeClr val="bg1"/>
                </a:solidFill>
                <a:hlinkClick r:id="rId4"/>
              </a:rPr>
              <a:t>IBX</a:t>
            </a:r>
            <a:endParaRPr lang="en-US" sz="1050" dirty="0"/>
          </a:p>
        </p:txBody>
      </p:sp>
      <p:sp>
        <p:nvSpPr>
          <p:cNvPr id="4" name="Slide Number Placeholder 3">
            <a:extLst>
              <a:ext uri="{FF2B5EF4-FFF2-40B4-BE49-F238E27FC236}">
                <a16:creationId xmlns:a16="http://schemas.microsoft.com/office/drawing/2014/main" id="{D290EE06-068D-407F-838F-2D582026D329}"/>
              </a:ext>
            </a:extLst>
          </p:cNvPr>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183474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38961-1EA0-4216-9EAB-D86F2BC719A7}"/>
              </a:ext>
            </a:extLst>
          </p:cNvPr>
          <p:cNvSpPr>
            <a:spLocks noGrp="1"/>
          </p:cNvSpPr>
          <p:nvPr>
            <p:ph type="title"/>
          </p:nvPr>
        </p:nvSpPr>
        <p:spPr/>
        <p:txBody>
          <a:bodyPr/>
          <a:lstStyle/>
          <a:p>
            <a:r>
              <a:rPr lang="en-US" dirty="0"/>
              <a:t>Provider initiated reasons to switch: </a:t>
            </a:r>
            <a:br>
              <a:rPr lang="en-US" dirty="0"/>
            </a:br>
            <a:r>
              <a:rPr lang="en-US" dirty="0"/>
              <a:t>Risk of long-term complications</a:t>
            </a:r>
          </a:p>
        </p:txBody>
      </p:sp>
      <p:sp>
        <p:nvSpPr>
          <p:cNvPr id="3" name="Content Placeholder 2">
            <a:extLst>
              <a:ext uri="{FF2B5EF4-FFF2-40B4-BE49-F238E27FC236}">
                <a16:creationId xmlns:a16="http://schemas.microsoft.com/office/drawing/2014/main" id="{E09D6338-3588-4929-91C6-891C0B5D2EF0}"/>
              </a:ext>
            </a:extLst>
          </p:cNvPr>
          <p:cNvSpPr>
            <a:spLocks noGrp="1"/>
          </p:cNvSpPr>
          <p:nvPr>
            <p:ph idx="1"/>
          </p:nvPr>
        </p:nvSpPr>
        <p:spPr/>
        <p:txBody>
          <a:bodyPr>
            <a:normAutofit fontScale="92500"/>
          </a:bodyPr>
          <a:lstStyle/>
          <a:p>
            <a:r>
              <a:rPr lang="en-US" dirty="0"/>
              <a:t>On Tenofovir DF with normal eGFR, no osteoporosis</a:t>
            </a:r>
          </a:p>
          <a:p>
            <a:pPr lvl="1"/>
            <a:r>
              <a:rPr lang="en-US" dirty="0">
                <a:solidFill>
                  <a:srgbClr val="232323"/>
                </a:solidFill>
              </a:rPr>
              <a:t>R</a:t>
            </a:r>
            <a:r>
              <a:rPr lang="en-US" b="0" i="0" dirty="0">
                <a:solidFill>
                  <a:srgbClr val="232323"/>
                </a:solidFill>
                <a:effectLst/>
              </a:rPr>
              <a:t>enal disease risk (DM/HTN), age &gt;50y, nephrotoxic meds</a:t>
            </a:r>
          </a:p>
          <a:p>
            <a:pPr lvl="1"/>
            <a:r>
              <a:rPr lang="en-US" dirty="0">
                <a:solidFill>
                  <a:srgbClr val="232323"/>
                </a:solidFill>
              </a:rPr>
              <a:t>Bone disease risk (osteopenia, low BMI, family history)</a:t>
            </a:r>
            <a:endParaRPr lang="en-US" dirty="0"/>
          </a:p>
          <a:p>
            <a:r>
              <a:rPr lang="en-US" dirty="0"/>
              <a:t>On Abacavir with high risk of CV disease </a:t>
            </a:r>
          </a:p>
          <a:p>
            <a:r>
              <a:rPr lang="en-US" dirty="0"/>
              <a:t>Boosted regimens (elvitegravir or PIs)</a:t>
            </a:r>
          </a:p>
          <a:p>
            <a:pPr lvl="1"/>
            <a:r>
              <a:rPr lang="en-US" dirty="0"/>
              <a:t>Regularly (re)assess drug-drug interactions (include OTC meds)</a:t>
            </a:r>
          </a:p>
          <a:p>
            <a:r>
              <a:rPr lang="en-US" dirty="0"/>
              <a:t>1</a:t>
            </a:r>
            <a:r>
              <a:rPr lang="en-US" baseline="30000" dirty="0"/>
              <a:t>st</a:t>
            </a:r>
            <a:r>
              <a:rPr lang="en-US" dirty="0"/>
              <a:t> generation NNRTIs (Efavirenz, Nevirapine)</a:t>
            </a:r>
          </a:p>
          <a:p>
            <a:pPr lvl="1"/>
            <a:r>
              <a:rPr lang="en-US" dirty="0">
                <a:solidFill>
                  <a:srgbClr val="232323"/>
                </a:solidFill>
              </a:rPr>
              <a:t>Efavirenz: a</a:t>
            </a:r>
            <a:r>
              <a:rPr lang="en-US" b="0" i="0" dirty="0">
                <a:solidFill>
                  <a:srgbClr val="232323"/>
                </a:solidFill>
                <a:effectLst/>
              </a:rPr>
              <a:t>sk about depression/MH/CNS side effects </a:t>
            </a:r>
            <a:endParaRPr lang="en-US" dirty="0"/>
          </a:p>
          <a:p>
            <a:r>
              <a:rPr lang="en-US" dirty="0"/>
              <a:t>Older NRTIs (ZDV) or PIs  (LPV/r, FPV, IDV, NFV, SQV)</a:t>
            </a:r>
          </a:p>
          <a:p>
            <a:pPr lvl="1"/>
            <a:r>
              <a:rPr lang="en-US" dirty="0"/>
              <a:t>Long-term risk of metabolic and other toxicities </a:t>
            </a:r>
          </a:p>
          <a:p>
            <a:pPr lvl="1"/>
            <a:r>
              <a:rPr lang="en-US" dirty="0"/>
              <a:t>Note: Atazanavir the only boosted PI not linked to higher CV risk</a:t>
            </a:r>
          </a:p>
        </p:txBody>
      </p:sp>
      <p:sp>
        <p:nvSpPr>
          <p:cNvPr id="5" name="Footer Placeholder 4">
            <a:extLst>
              <a:ext uri="{FF2B5EF4-FFF2-40B4-BE49-F238E27FC236}">
                <a16:creationId xmlns:a16="http://schemas.microsoft.com/office/drawing/2014/main" id="{17E16FE2-A0F8-429D-977A-33C8CFB487E5}"/>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C05C5183-8982-406D-BFE7-270C11F71B59}"/>
              </a:ext>
            </a:extLst>
          </p:cNvPr>
          <p:cNvSpPr txBox="1"/>
          <p:nvPr/>
        </p:nvSpPr>
        <p:spPr>
          <a:xfrm>
            <a:off x="6674271" y="6408630"/>
            <a:ext cx="2634982"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Up To Date</a:t>
            </a:r>
            <a:endParaRPr lang="en-US" sz="1050" dirty="0"/>
          </a:p>
        </p:txBody>
      </p:sp>
      <p:sp>
        <p:nvSpPr>
          <p:cNvPr id="4" name="Slide Number Placeholder 3">
            <a:extLst>
              <a:ext uri="{FF2B5EF4-FFF2-40B4-BE49-F238E27FC236}">
                <a16:creationId xmlns:a16="http://schemas.microsoft.com/office/drawing/2014/main" id="{5146FA26-8E71-4DC8-AFBD-DBCC467F54F2}"/>
              </a:ext>
            </a:extLst>
          </p:cNvPr>
          <p:cNvSpPr>
            <a:spLocks noGrp="1"/>
          </p:cNvSpPr>
          <p:nvPr>
            <p:ph type="sldNum" sz="quarter" idx="12"/>
          </p:nvPr>
        </p:nvSpPr>
        <p:spPr/>
        <p:txBody>
          <a:bodyPr/>
          <a:lstStyle/>
          <a:p>
            <a:fld id="{1D2EA5EF-C699-AF4C-BA42-C0A1CAAB713C}" type="slidenum">
              <a:rPr lang="en-US" smtClean="0"/>
              <a:t>21</a:t>
            </a:fld>
            <a:endParaRPr lang="en-US"/>
          </a:p>
        </p:txBody>
      </p:sp>
    </p:spTree>
    <p:extLst>
      <p:ext uri="{BB962C8B-B14F-4D97-AF65-F5344CB8AC3E}">
        <p14:creationId xmlns:p14="http://schemas.microsoft.com/office/powerpoint/2010/main" val="110116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8434F-EC17-41C3-9CA4-B87DD1E3A66C}"/>
              </a:ext>
            </a:extLst>
          </p:cNvPr>
          <p:cNvSpPr>
            <a:spLocks noGrp="1"/>
          </p:cNvSpPr>
          <p:nvPr>
            <p:ph type="title"/>
          </p:nvPr>
        </p:nvSpPr>
        <p:spPr>
          <a:xfrm>
            <a:off x="148856" y="274639"/>
            <a:ext cx="8931572" cy="1143000"/>
          </a:xfrm>
        </p:spPr>
        <p:txBody>
          <a:bodyPr/>
          <a:lstStyle/>
          <a:p>
            <a:r>
              <a:rPr lang="en-US" dirty="0"/>
              <a:t>Provider initiated reasons to switch: </a:t>
            </a:r>
            <a:br>
              <a:rPr lang="en-US" dirty="0"/>
            </a:br>
            <a:r>
              <a:rPr lang="en-US" dirty="0"/>
              <a:t>Low genetic barrier to resistance: NNRTIs or 1</a:t>
            </a:r>
            <a:r>
              <a:rPr lang="en-US" baseline="30000" dirty="0"/>
              <a:t>st</a:t>
            </a:r>
            <a:r>
              <a:rPr lang="en-US" dirty="0"/>
              <a:t> gen INSTIs (RAL, EVG/c)</a:t>
            </a:r>
          </a:p>
        </p:txBody>
      </p:sp>
      <p:pic>
        <p:nvPicPr>
          <p:cNvPr id="7" name="Picture 6" descr="A chart that shows Potency and Genetic Barrier Resistance.">
            <a:extLst>
              <a:ext uri="{FF2B5EF4-FFF2-40B4-BE49-F238E27FC236}">
                <a16:creationId xmlns:a16="http://schemas.microsoft.com/office/drawing/2014/main" id="{0F9B4E43-B821-4712-B99D-054E3DBCCC2B}"/>
              </a:ext>
            </a:extLst>
          </p:cNvPr>
          <p:cNvPicPr>
            <a:picLocks noChangeAspect="1"/>
          </p:cNvPicPr>
          <p:nvPr/>
        </p:nvPicPr>
        <p:blipFill>
          <a:blip r:embed="rId3"/>
          <a:stretch>
            <a:fillRect/>
          </a:stretch>
        </p:blipFill>
        <p:spPr>
          <a:xfrm>
            <a:off x="1360969" y="1694254"/>
            <a:ext cx="5784110" cy="4530695"/>
          </a:xfrm>
          <a:prstGeom prst="rect">
            <a:avLst/>
          </a:prstGeom>
        </p:spPr>
      </p:pic>
      <p:sp>
        <p:nvSpPr>
          <p:cNvPr id="5" name="Footer Placeholder 4">
            <a:extLst>
              <a:ext uri="{FF2B5EF4-FFF2-40B4-BE49-F238E27FC236}">
                <a16:creationId xmlns:a16="http://schemas.microsoft.com/office/drawing/2014/main" id="{BAF42630-FA3D-494C-B4BF-9A6E64C2A808}"/>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EBC10A7B-228D-6CAF-8CE2-72F80826BA21}"/>
              </a:ext>
            </a:extLst>
          </p:cNvPr>
          <p:cNvSpPr txBox="1"/>
          <p:nvPr/>
        </p:nvSpPr>
        <p:spPr>
          <a:xfrm>
            <a:off x="6509018" y="6408630"/>
            <a:ext cx="2634982"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4"/>
              </a:rPr>
              <a:t>HIVDB Stanford</a:t>
            </a:r>
            <a:endParaRPr lang="en-US" sz="1050" dirty="0"/>
          </a:p>
        </p:txBody>
      </p:sp>
      <p:sp>
        <p:nvSpPr>
          <p:cNvPr id="4" name="Slide Number Placeholder 3">
            <a:extLst>
              <a:ext uri="{FF2B5EF4-FFF2-40B4-BE49-F238E27FC236}">
                <a16:creationId xmlns:a16="http://schemas.microsoft.com/office/drawing/2014/main" id="{C2282F3F-9F11-4AE2-BF31-518B3ADE2520}"/>
              </a:ext>
            </a:extLst>
          </p:cNvPr>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287591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ABC9-E505-4229-B351-C9080E32EED6}"/>
              </a:ext>
            </a:extLst>
          </p:cNvPr>
          <p:cNvSpPr>
            <a:spLocks noGrp="1"/>
          </p:cNvSpPr>
          <p:nvPr>
            <p:ph type="title"/>
          </p:nvPr>
        </p:nvSpPr>
        <p:spPr/>
        <p:txBody>
          <a:bodyPr/>
          <a:lstStyle/>
          <a:p>
            <a:r>
              <a:rPr lang="en-US" dirty="0"/>
              <a:t>Reasons to switch: Aging may necessitate change </a:t>
            </a:r>
          </a:p>
        </p:txBody>
      </p:sp>
      <p:pic>
        <p:nvPicPr>
          <p:cNvPr id="3" name="Picture 2" descr="A graphic of a person at 4 different stages of life (crawling, walking child, adult walking, and an elderly adult with a cane). Around the image are 9 boxes around. From the top of the image and going clockwise the boxes say: &#10;Genomic instability, Telomere attrition, Epigenetic alterations, Loss of proteostasis, Deregulated nutrient sensing, Mitochondrial dysfunction, Cellular senescence, Stem cell exhaustion, Altered intercellular communication.">
            <a:extLst>
              <a:ext uri="{FF2B5EF4-FFF2-40B4-BE49-F238E27FC236}">
                <a16:creationId xmlns:a16="http://schemas.microsoft.com/office/drawing/2014/main" id="{DE2DEAE9-109F-1170-B229-9D7CCEF4D228}"/>
              </a:ext>
            </a:extLst>
          </p:cNvPr>
          <p:cNvPicPr>
            <a:picLocks noChangeAspect="1"/>
          </p:cNvPicPr>
          <p:nvPr/>
        </p:nvPicPr>
        <p:blipFill>
          <a:blip r:embed="rId3"/>
          <a:stretch>
            <a:fillRect/>
          </a:stretch>
        </p:blipFill>
        <p:spPr>
          <a:xfrm>
            <a:off x="1903010" y="1617395"/>
            <a:ext cx="4760837" cy="4541339"/>
          </a:xfrm>
          <a:prstGeom prst="rect">
            <a:avLst/>
          </a:prstGeom>
        </p:spPr>
      </p:pic>
      <p:sp>
        <p:nvSpPr>
          <p:cNvPr id="5" name="Footer Placeholder 4">
            <a:extLst>
              <a:ext uri="{FF2B5EF4-FFF2-40B4-BE49-F238E27FC236}">
                <a16:creationId xmlns:a16="http://schemas.microsoft.com/office/drawing/2014/main" id="{D2D6F111-2B17-419A-AB06-18A62B60855A}"/>
              </a:ext>
            </a:extLst>
          </p:cNvPr>
          <p:cNvSpPr>
            <a:spLocks noGrp="1"/>
          </p:cNvSpPr>
          <p:nvPr>
            <p:ph type="ftr" sz="quarter" idx="11"/>
          </p:nvPr>
        </p:nvSpPr>
        <p:spPr/>
        <p:txBody>
          <a:bodyPr/>
          <a:lstStyle/>
          <a:p>
            <a:r>
              <a:rPr lang="en-US"/>
              <a:t>paetc.org</a:t>
            </a:r>
            <a:endParaRPr lang="en-US" dirty="0"/>
          </a:p>
        </p:txBody>
      </p:sp>
      <p:sp>
        <p:nvSpPr>
          <p:cNvPr id="10" name="TextBox 9">
            <a:extLst>
              <a:ext uri="{FF2B5EF4-FFF2-40B4-BE49-F238E27FC236}">
                <a16:creationId xmlns:a16="http://schemas.microsoft.com/office/drawing/2014/main" id="{016DE4EA-ED99-FAFF-F80D-C772D600BD85}"/>
              </a:ext>
            </a:extLst>
          </p:cNvPr>
          <p:cNvSpPr txBox="1"/>
          <p:nvPr/>
        </p:nvSpPr>
        <p:spPr>
          <a:xfrm>
            <a:off x="5913476" y="6425166"/>
            <a:ext cx="2634982"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4"/>
              </a:rPr>
              <a:t>Hallmarks of Aging</a:t>
            </a:r>
            <a:endParaRPr lang="en-US" sz="1050" dirty="0"/>
          </a:p>
        </p:txBody>
      </p:sp>
      <p:sp>
        <p:nvSpPr>
          <p:cNvPr id="4" name="Slide Number Placeholder 3">
            <a:extLst>
              <a:ext uri="{FF2B5EF4-FFF2-40B4-BE49-F238E27FC236}">
                <a16:creationId xmlns:a16="http://schemas.microsoft.com/office/drawing/2014/main" id="{10B186C9-D727-4C1A-B236-5C3131DE7771}"/>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2209135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A536-D68C-4842-BDF1-0845FA15F366}"/>
              </a:ext>
            </a:extLst>
          </p:cNvPr>
          <p:cNvSpPr>
            <a:spLocks noGrp="1"/>
          </p:cNvSpPr>
          <p:nvPr>
            <p:ph type="title"/>
          </p:nvPr>
        </p:nvSpPr>
        <p:spPr/>
        <p:txBody>
          <a:bodyPr/>
          <a:lstStyle/>
          <a:p>
            <a:r>
              <a:rPr lang="en-US" dirty="0"/>
              <a:t>Reasons not to switch:</a:t>
            </a:r>
            <a:br>
              <a:rPr lang="en-US" dirty="0"/>
            </a:br>
            <a:r>
              <a:rPr lang="en-US" dirty="0"/>
              <a:t>Validity/Bias of switch studies? </a:t>
            </a:r>
          </a:p>
        </p:txBody>
      </p:sp>
      <p:pic>
        <p:nvPicPr>
          <p:cNvPr id="7" name="Picture 6" descr="Image of the word PROFIT spelled out using wooden tiles on top of 100 dollar bills. &#10;">
            <a:extLst>
              <a:ext uri="{FF2B5EF4-FFF2-40B4-BE49-F238E27FC236}">
                <a16:creationId xmlns:a16="http://schemas.microsoft.com/office/drawing/2014/main" id="{3215FCD8-4775-805E-DAF6-0A14913A5593}"/>
              </a:ext>
            </a:extLst>
          </p:cNvPr>
          <p:cNvPicPr>
            <a:picLocks noChangeAspect="1"/>
          </p:cNvPicPr>
          <p:nvPr/>
        </p:nvPicPr>
        <p:blipFill>
          <a:blip r:embed="rId3"/>
          <a:stretch>
            <a:fillRect/>
          </a:stretch>
        </p:blipFill>
        <p:spPr>
          <a:xfrm>
            <a:off x="171881" y="2221233"/>
            <a:ext cx="4229529" cy="2819686"/>
          </a:xfrm>
          <a:prstGeom prst="rect">
            <a:avLst/>
          </a:prstGeom>
        </p:spPr>
      </p:pic>
      <p:pic>
        <p:nvPicPr>
          <p:cNvPr id="11" name="Picture 10" descr="A person peeking out of window blinds.">
            <a:extLst>
              <a:ext uri="{FF2B5EF4-FFF2-40B4-BE49-F238E27FC236}">
                <a16:creationId xmlns:a16="http://schemas.microsoft.com/office/drawing/2014/main" id="{EAEB57FF-505E-93B5-6C9E-7D8F2CC99C15}"/>
              </a:ext>
            </a:extLst>
          </p:cNvPr>
          <p:cNvPicPr>
            <a:picLocks noChangeAspect="1"/>
          </p:cNvPicPr>
          <p:nvPr/>
        </p:nvPicPr>
        <p:blipFill>
          <a:blip r:embed="rId4"/>
          <a:stretch>
            <a:fillRect/>
          </a:stretch>
        </p:blipFill>
        <p:spPr>
          <a:xfrm>
            <a:off x="4725373" y="2221232"/>
            <a:ext cx="4047398" cy="2819687"/>
          </a:xfrm>
          <a:prstGeom prst="rect">
            <a:avLst/>
          </a:prstGeom>
        </p:spPr>
      </p:pic>
      <p:sp>
        <p:nvSpPr>
          <p:cNvPr id="5" name="Footer Placeholder 4">
            <a:extLst>
              <a:ext uri="{FF2B5EF4-FFF2-40B4-BE49-F238E27FC236}">
                <a16:creationId xmlns:a16="http://schemas.microsoft.com/office/drawing/2014/main" id="{C344AF3D-0B2D-4014-BBAF-77F2D346F908}"/>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F90B4BA7-2053-37F9-D2B4-2E84B1F9FA79}"/>
              </a:ext>
            </a:extLst>
          </p:cNvPr>
          <p:cNvSpPr txBox="1"/>
          <p:nvPr/>
        </p:nvSpPr>
        <p:spPr>
          <a:xfrm>
            <a:off x="5826133" y="6408630"/>
            <a:ext cx="3170284"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5"/>
              </a:rPr>
              <a:t>PIX4FREE</a:t>
            </a:r>
            <a:r>
              <a:rPr lang="en-US" sz="1050" dirty="0">
                <a:solidFill>
                  <a:schemeClr val="bg1"/>
                </a:solidFill>
              </a:rPr>
              <a:t>, </a:t>
            </a:r>
            <a:r>
              <a:rPr lang="en-US" sz="1050" dirty="0">
                <a:solidFill>
                  <a:schemeClr val="bg1"/>
                </a:solidFill>
                <a:hlinkClick r:id="rId6"/>
              </a:rPr>
              <a:t>PXHERE</a:t>
            </a:r>
            <a:endParaRPr lang="en-US" sz="1050" dirty="0"/>
          </a:p>
        </p:txBody>
      </p:sp>
      <p:sp>
        <p:nvSpPr>
          <p:cNvPr id="4" name="Slide Number Placeholder 3">
            <a:extLst>
              <a:ext uri="{FF2B5EF4-FFF2-40B4-BE49-F238E27FC236}">
                <a16:creationId xmlns:a16="http://schemas.microsoft.com/office/drawing/2014/main" id="{9966AF99-1D9C-4D02-BF93-3D6A136389C8}"/>
              </a:ext>
            </a:extLst>
          </p:cNvPr>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179185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48" y="274639"/>
            <a:ext cx="8496324" cy="1143000"/>
          </a:xfrm>
        </p:spPr>
        <p:txBody>
          <a:bodyPr/>
          <a:lstStyle/>
          <a:p>
            <a:r>
              <a:rPr lang="en-US" dirty="0"/>
              <a:t>Polling Question: Most common reason for ART regimen optimization? </a:t>
            </a:r>
            <a:endParaRPr lang="en-US" sz="3600" dirty="0"/>
          </a:p>
        </p:txBody>
      </p:sp>
      <p:sp>
        <p:nvSpPr>
          <p:cNvPr id="3" name="Content Placeholder 2"/>
          <p:cNvSpPr>
            <a:spLocks noGrp="1"/>
          </p:cNvSpPr>
          <p:nvPr>
            <p:ph idx="1"/>
          </p:nvPr>
        </p:nvSpPr>
        <p:spPr>
          <a:xfrm>
            <a:off x="584793" y="1985409"/>
            <a:ext cx="8315569" cy="4367299"/>
          </a:xfrm>
        </p:spPr>
        <p:txBody>
          <a:bodyPr/>
          <a:lstStyle/>
          <a:p>
            <a:pPr marL="571312" indent="-457200">
              <a:buAutoNum type="alphaUcPeriod"/>
            </a:pPr>
            <a:r>
              <a:rPr lang="en-US" sz="3600" dirty="0"/>
              <a:t>Intolerance/Adverse Events</a:t>
            </a:r>
          </a:p>
          <a:p>
            <a:pPr marL="571312" indent="-457200">
              <a:buAutoNum type="alphaUcPeriod"/>
            </a:pPr>
            <a:r>
              <a:rPr lang="en-US" sz="3600" dirty="0"/>
              <a:t>Drug–drug or drug–food interactions </a:t>
            </a:r>
          </a:p>
          <a:p>
            <a:pPr marL="571312" indent="-457200">
              <a:buAutoNum type="alphaUcPeriod"/>
            </a:pPr>
            <a:r>
              <a:rPr lang="en-US" sz="3600" dirty="0"/>
              <a:t>Desire to simplify a regimen</a:t>
            </a:r>
          </a:p>
          <a:p>
            <a:pPr marL="571312" indent="-457200">
              <a:buAutoNum type="alphaUcPeriod"/>
            </a:pPr>
            <a:r>
              <a:rPr lang="en-US" sz="3600" dirty="0"/>
              <a:t>Treatment failure</a:t>
            </a:r>
          </a:p>
          <a:p>
            <a:pPr marL="114112" indent="0">
              <a:buNone/>
            </a:pPr>
            <a:endParaRPr lang="en-US" sz="2000" dirty="0"/>
          </a:p>
          <a:p>
            <a:pPr marL="571312" indent="-457200">
              <a:buFont typeface="+mj-lt"/>
              <a:buAutoNum type="alphaUcPeriod"/>
            </a:pPr>
            <a:endParaRPr lang="en-US" dirty="0"/>
          </a:p>
          <a:p>
            <a:pPr marL="571312" indent="-457200">
              <a:buFont typeface="+mj-lt"/>
              <a:buAutoNum type="alphaUcPeriod"/>
            </a:pPr>
            <a:endParaRPr lang="en-US" dirty="0"/>
          </a:p>
        </p:txBody>
      </p:sp>
      <p:sp>
        <p:nvSpPr>
          <p:cNvPr id="5" name="Footer Placeholder 4"/>
          <p:cNvSpPr>
            <a:spLocks noGrp="1"/>
          </p:cNvSpPr>
          <p:nvPr>
            <p:ph type="ftr" sz="quarter" idx="11"/>
          </p:nvPr>
        </p:nvSpPr>
        <p:spPr/>
        <p:txBody>
          <a:body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400207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57DB-9B66-4935-AD56-241364A64C54}"/>
              </a:ext>
            </a:extLst>
          </p:cNvPr>
          <p:cNvSpPr>
            <a:spLocks noGrp="1"/>
          </p:cNvSpPr>
          <p:nvPr>
            <p:ph type="title"/>
          </p:nvPr>
        </p:nvSpPr>
        <p:spPr>
          <a:xfrm>
            <a:off x="457202" y="14995"/>
            <a:ext cx="8315569" cy="1143000"/>
          </a:xfrm>
        </p:spPr>
        <p:txBody>
          <a:bodyPr/>
          <a:lstStyle/>
          <a:p>
            <a:r>
              <a:rPr lang="en-US" dirty="0"/>
              <a:t>Switches: increasingly common</a:t>
            </a:r>
          </a:p>
        </p:txBody>
      </p:sp>
      <p:sp>
        <p:nvSpPr>
          <p:cNvPr id="3" name="Content Placeholder 2">
            <a:extLst>
              <a:ext uri="{FF2B5EF4-FFF2-40B4-BE49-F238E27FC236}">
                <a16:creationId xmlns:a16="http://schemas.microsoft.com/office/drawing/2014/main" id="{4506A059-020F-4682-A22B-89C1184F75C5}"/>
              </a:ext>
            </a:extLst>
          </p:cNvPr>
          <p:cNvSpPr>
            <a:spLocks noGrp="1"/>
          </p:cNvSpPr>
          <p:nvPr>
            <p:ph idx="1"/>
          </p:nvPr>
        </p:nvSpPr>
        <p:spPr>
          <a:xfrm>
            <a:off x="506948" y="1019572"/>
            <a:ext cx="8315569" cy="4367299"/>
          </a:xfrm>
        </p:spPr>
        <p:txBody>
          <a:bodyPr>
            <a:noAutofit/>
          </a:bodyPr>
          <a:lstStyle/>
          <a:p>
            <a:r>
              <a:rPr lang="en-US" sz="1800" b="0" i="0" dirty="0">
                <a:solidFill>
                  <a:srgbClr val="323232"/>
                </a:solidFill>
                <a:effectLst/>
              </a:rPr>
              <a:t>UK study: N=10,985 pts; 984 switches</a:t>
            </a:r>
          </a:p>
          <a:p>
            <a:r>
              <a:rPr lang="en-US" sz="1800" dirty="0">
                <a:solidFill>
                  <a:srgbClr val="323232"/>
                </a:solidFill>
              </a:rPr>
              <a:t>Annual switch rate 18% (double rate of 10yrs ago)</a:t>
            </a:r>
            <a:endParaRPr lang="en-US" sz="1800" b="0" i="0" dirty="0">
              <a:solidFill>
                <a:srgbClr val="323232"/>
              </a:solidFill>
              <a:effectLst/>
            </a:endParaRPr>
          </a:p>
          <a:p>
            <a:pPr lvl="1"/>
            <a:r>
              <a:rPr lang="en-US" sz="1800" b="0" i="0" dirty="0">
                <a:solidFill>
                  <a:srgbClr val="323232"/>
                </a:solidFill>
                <a:effectLst/>
              </a:rPr>
              <a:t>availability of safer options</a:t>
            </a:r>
          </a:p>
          <a:p>
            <a:pPr lvl="1"/>
            <a:r>
              <a:rPr lang="en-US" sz="1800" b="0" i="0" dirty="0">
                <a:solidFill>
                  <a:srgbClr val="323232"/>
                </a:solidFill>
                <a:effectLst/>
              </a:rPr>
              <a:t>possibility of tailoring regimens to people’s individual needs.  </a:t>
            </a:r>
          </a:p>
          <a:p>
            <a:endParaRPr lang="en-US" sz="1800" dirty="0"/>
          </a:p>
          <a:p>
            <a:r>
              <a:rPr lang="en-US" sz="1800" dirty="0"/>
              <a:t>Toxicity/Intolerance (37%): </a:t>
            </a:r>
          </a:p>
          <a:p>
            <a:pPr lvl="1"/>
            <a:r>
              <a:rPr lang="en-US" sz="1800" dirty="0"/>
              <a:t>25% EFV (75% CNS, 13% CV), </a:t>
            </a:r>
          </a:p>
          <a:p>
            <a:pPr lvl="1"/>
            <a:r>
              <a:rPr lang="en-US" sz="1800" dirty="0"/>
              <a:t>23% TDF (57% renal, 39% bone)</a:t>
            </a:r>
          </a:p>
          <a:p>
            <a:pPr lvl="1"/>
            <a:r>
              <a:rPr lang="en-US" sz="1800" dirty="0"/>
              <a:t>13% DOL (60% CNS, 17% weight gain)</a:t>
            </a:r>
          </a:p>
          <a:p>
            <a:pPr lvl="1"/>
            <a:r>
              <a:rPr lang="en-US" sz="1800" dirty="0"/>
              <a:t>12% ABC (86% CV)</a:t>
            </a:r>
          </a:p>
          <a:p>
            <a:pPr lvl="1"/>
            <a:r>
              <a:rPr lang="en-US" sz="1800" dirty="0"/>
              <a:t>5% DOR (60% CNS), TAF</a:t>
            </a:r>
          </a:p>
          <a:p>
            <a:pPr lvl="1"/>
            <a:r>
              <a:rPr lang="en-US" sz="1800" dirty="0"/>
              <a:t>4% each: BIC, RAL, DRV, Other </a:t>
            </a:r>
          </a:p>
          <a:p>
            <a:r>
              <a:rPr lang="en-US" sz="1800" dirty="0"/>
              <a:t>Drug interactions (33%): aging (</a:t>
            </a:r>
            <a:r>
              <a:rPr lang="en-US" sz="1800" dirty="0" err="1"/>
              <a:t>tx</a:t>
            </a:r>
            <a:r>
              <a:rPr lang="en-US" sz="1800" dirty="0"/>
              <a:t> other health conditions): avoid boosters</a:t>
            </a:r>
          </a:p>
          <a:p>
            <a:r>
              <a:rPr lang="en-US" sz="1800" dirty="0"/>
              <a:t>Treatment simplification (17%): example: ABC/3TC/DOL to 3TC/DOL (40%)</a:t>
            </a:r>
          </a:p>
          <a:p>
            <a:r>
              <a:rPr lang="en-US" sz="1800" b="0" i="0" dirty="0">
                <a:solidFill>
                  <a:srgbClr val="323232"/>
                </a:solidFill>
                <a:effectLst/>
              </a:rPr>
              <a:t>Treatment Failure/Inefficacy (3%)</a:t>
            </a:r>
            <a:endParaRPr lang="en-US" sz="1800" dirty="0">
              <a:solidFill>
                <a:srgbClr val="323232"/>
              </a:solidFill>
            </a:endParaRPr>
          </a:p>
        </p:txBody>
      </p:sp>
      <p:sp>
        <p:nvSpPr>
          <p:cNvPr id="5" name="Footer Placeholder 4">
            <a:extLst>
              <a:ext uri="{FF2B5EF4-FFF2-40B4-BE49-F238E27FC236}">
                <a16:creationId xmlns:a16="http://schemas.microsoft.com/office/drawing/2014/main" id="{AF3120A4-5289-470C-8BB5-5EEC282F1866}"/>
              </a:ext>
            </a:extLst>
          </p:cNvPr>
          <p:cNvSpPr>
            <a:spLocks noGrp="1"/>
          </p:cNvSpPr>
          <p:nvPr>
            <p:ph type="ftr" sz="quarter" idx="11"/>
          </p:nvPr>
        </p:nvSpPr>
        <p:spPr/>
        <p:txBody>
          <a:bodyPr/>
          <a:lstStyle/>
          <a:p>
            <a:r>
              <a:rPr lang="en-US" dirty="0"/>
              <a:t>paetc.org</a:t>
            </a:r>
          </a:p>
        </p:txBody>
      </p:sp>
      <p:sp>
        <p:nvSpPr>
          <p:cNvPr id="6" name="TextBox 5">
            <a:extLst>
              <a:ext uri="{FF2B5EF4-FFF2-40B4-BE49-F238E27FC236}">
                <a16:creationId xmlns:a16="http://schemas.microsoft.com/office/drawing/2014/main" id="{D92D9639-1858-2CFF-1BA3-42E845AFF967}"/>
              </a:ext>
            </a:extLst>
          </p:cNvPr>
          <p:cNvSpPr txBox="1"/>
          <p:nvPr/>
        </p:nvSpPr>
        <p:spPr>
          <a:xfrm>
            <a:off x="5652233" y="6448206"/>
            <a:ext cx="3170284" cy="253916"/>
          </a:xfrm>
          <a:prstGeom prst="rect">
            <a:avLst/>
          </a:prstGeom>
          <a:noFill/>
        </p:spPr>
        <p:txBody>
          <a:bodyPr wrap="square">
            <a:spAutoFit/>
          </a:bodyPr>
          <a:lstStyle/>
          <a:p>
            <a:pPr algn="ctr"/>
            <a:r>
              <a:rPr lang="en-US" sz="1050" dirty="0">
                <a:solidFill>
                  <a:schemeClr val="bg1"/>
                </a:solidFill>
              </a:rPr>
              <a:t>  Source: </a:t>
            </a:r>
            <a:r>
              <a:rPr lang="en-US" sz="1050" dirty="0">
                <a:solidFill>
                  <a:schemeClr val="bg1"/>
                </a:solidFill>
                <a:hlinkClick r:id="rId2"/>
              </a:rPr>
              <a:t>AIDSMap</a:t>
            </a:r>
            <a:r>
              <a:rPr lang="en-US" sz="1050" dirty="0">
                <a:solidFill>
                  <a:schemeClr val="bg1"/>
                </a:solidFill>
              </a:rPr>
              <a:t>, </a:t>
            </a:r>
            <a:r>
              <a:rPr lang="en-US" sz="1050" dirty="0">
                <a:solidFill>
                  <a:schemeClr val="bg1"/>
                </a:solidFill>
                <a:hlinkClick r:id="rId3"/>
              </a:rPr>
              <a:t>EACS</a:t>
            </a:r>
            <a:endParaRPr lang="en-US" sz="1050" dirty="0"/>
          </a:p>
        </p:txBody>
      </p:sp>
      <p:sp>
        <p:nvSpPr>
          <p:cNvPr id="4" name="Slide Number Placeholder 3">
            <a:extLst>
              <a:ext uri="{FF2B5EF4-FFF2-40B4-BE49-F238E27FC236}">
                <a16:creationId xmlns:a16="http://schemas.microsoft.com/office/drawing/2014/main" id="{2F6BD646-7555-4A5A-B303-D5FE904DFE3A}"/>
              </a:ext>
            </a:extLst>
          </p:cNvPr>
          <p:cNvSpPr>
            <a:spLocks noGrp="1"/>
          </p:cNvSpPr>
          <p:nvPr>
            <p:ph type="sldNum" sz="quarter" idx="12"/>
          </p:nvPr>
        </p:nvSpPr>
        <p:spPr/>
        <p:txBody>
          <a:bodyPr/>
          <a:lstStyle/>
          <a:p>
            <a:fld id="{1D2EA5EF-C699-AF4C-BA42-C0A1CAAB713C}" type="slidenum">
              <a:rPr lang="en-US" smtClean="0"/>
              <a:t>26</a:t>
            </a:fld>
            <a:endParaRPr lang="en-US"/>
          </a:p>
        </p:txBody>
      </p:sp>
    </p:spTree>
    <p:extLst>
      <p:ext uri="{BB962C8B-B14F-4D97-AF65-F5344CB8AC3E}">
        <p14:creationId xmlns:p14="http://schemas.microsoft.com/office/powerpoint/2010/main" val="220884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Title 1">
            <a:extLst>
              <a:ext uri="{FF2B5EF4-FFF2-40B4-BE49-F238E27FC236}">
                <a16:creationId xmlns:a16="http://schemas.microsoft.com/office/drawing/2014/main" id="{0FB12C2D-AF31-22BB-849E-A8E4C44E3414}"/>
              </a:ext>
            </a:extLst>
          </p:cNvPr>
          <p:cNvSpPr>
            <a:spLocks noGrp="1"/>
          </p:cNvSpPr>
          <p:nvPr>
            <p:ph type="title"/>
          </p:nvPr>
        </p:nvSpPr>
        <p:spPr>
          <a:xfrm>
            <a:off x="457202" y="274639"/>
            <a:ext cx="8315569" cy="1143000"/>
          </a:xfrm>
        </p:spPr>
        <p:txBody>
          <a:bodyPr/>
          <a:lstStyle/>
          <a:p>
            <a:r>
              <a:rPr lang="en-US" dirty="0"/>
              <a:t>Regimen Simplification</a:t>
            </a:r>
          </a:p>
        </p:txBody>
      </p:sp>
      <p:pic>
        <p:nvPicPr>
          <p:cNvPr id="1026" name="Picture 2" descr="A graphic of Regimen Simplification&#10;There are three tiers. The top tier is red and is labeled Initial HIV Regimen. To the left of the red tier is 3 (or more) HIV Drugs with an image of 3 pills. At the center of the red tier it says Three Times Daily and there is an image of three clocks and to the right of the red tier it says with food and there is an image of a sandwich on a plate.&#10;&#10;Below the red tier is the green tier that is labeled Simplified HIV Regimen. To the left of the tier it says 1 Combination HIV Drug and there is an image of one pill. In the center of the green tier it says Once Daily and there is an image of a clock. To the right of the green tier it says No Food Necessary and there is an image of a plate with nothing on it.&#10;&#10;Under the green tier is a purple tier and it is broken into three sections. The left section says Long-Term Medication Adherence, the middle section says Reduced Risk of Treatment Failure, and the right section says Improved Quality of Life">
            <a:extLst>
              <a:ext uri="{FF2B5EF4-FFF2-40B4-BE49-F238E27FC236}">
                <a16:creationId xmlns:a16="http://schemas.microsoft.com/office/drawing/2014/main" id="{D7F86ADC-EB49-4B3C-BB98-345D763790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42" t="9887" r="1503"/>
          <a:stretch/>
        </p:blipFill>
        <p:spPr bwMode="auto">
          <a:xfrm>
            <a:off x="1377245" y="1286933"/>
            <a:ext cx="6342512" cy="4859472"/>
          </a:xfrm>
          <a:prstGeom prst="rect">
            <a:avLst/>
          </a:prstGeom>
          <a:solidFill>
            <a:srgbClr val="FFFFFF"/>
          </a:solidFill>
        </p:spPr>
      </p:pic>
      <p:sp>
        <p:nvSpPr>
          <p:cNvPr id="5" name="Footer Placeholder 4">
            <a:extLst>
              <a:ext uri="{FF2B5EF4-FFF2-40B4-BE49-F238E27FC236}">
                <a16:creationId xmlns:a16="http://schemas.microsoft.com/office/drawing/2014/main" id="{3C1761E2-2F0E-4540-862E-A608B8576A3D}"/>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2" name="TextBox 1">
            <a:extLst>
              <a:ext uri="{FF2B5EF4-FFF2-40B4-BE49-F238E27FC236}">
                <a16:creationId xmlns:a16="http://schemas.microsoft.com/office/drawing/2014/main" id="{9CD34F8B-FA5B-B33F-F572-DD8593F6D76D}"/>
              </a:ext>
            </a:extLst>
          </p:cNvPr>
          <p:cNvSpPr txBox="1"/>
          <p:nvPr/>
        </p:nvSpPr>
        <p:spPr>
          <a:xfrm>
            <a:off x="6540631" y="6448206"/>
            <a:ext cx="3170284"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3"/>
              </a:rPr>
              <a:t>HIV.gov </a:t>
            </a:r>
            <a:endParaRPr lang="en-US" sz="1050" dirty="0"/>
          </a:p>
        </p:txBody>
      </p:sp>
      <p:sp>
        <p:nvSpPr>
          <p:cNvPr id="4" name="Slide Number Placeholder 3">
            <a:extLst>
              <a:ext uri="{FF2B5EF4-FFF2-40B4-BE49-F238E27FC236}">
                <a16:creationId xmlns:a16="http://schemas.microsoft.com/office/drawing/2014/main" id="{27403FB3-621A-41A9-A6A1-6274CB452EE7}"/>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27</a:t>
            </a:fld>
            <a:endParaRPr lang="en-US"/>
          </a:p>
        </p:txBody>
      </p:sp>
    </p:spTree>
    <p:extLst>
      <p:ext uri="{BB962C8B-B14F-4D97-AF65-F5344CB8AC3E}">
        <p14:creationId xmlns:p14="http://schemas.microsoft.com/office/powerpoint/2010/main" val="2799244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1D64-6146-439B-B233-32F35F9F5496}"/>
              </a:ext>
            </a:extLst>
          </p:cNvPr>
          <p:cNvSpPr>
            <a:spLocks noGrp="1"/>
          </p:cNvSpPr>
          <p:nvPr>
            <p:ph type="title"/>
          </p:nvPr>
        </p:nvSpPr>
        <p:spPr/>
        <p:txBody>
          <a:bodyPr/>
          <a:lstStyle/>
          <a:p>
            <a:r>
              <a:rPr lang="en-US" dirty="0"/>
              <a:t>Switch studies in suppressed patients</a:t>
            </a:r>
          </a:p>
        </p:txBody>
      </p:sp>
      <p:pic>
        <p:nvPicPr>
          <p:cNvPr id="11" name="Content Placeholder 10" descr="An image of a list of switch studies in suppressed patients.">
            <a:extLst>
              <a:ext uri="{FF2B5EF4-FFF2-40B4-BE49-F238E27FC236}">
                <a16:creationId xmlns:a16="http://schemas.microsoft.com/office/drawing/2014/main" id="{0D5F0641-963A-49AF-B75C-D4CDC01C498D}"/>
              </a:ext>
            </a:extLst>
          </p:cNvPr>
          <p:cNvPicPr>
            <a:picLocks noGrp="1" noChangeAspect="1"/>
          </p:cNvPicPr>
          <p:nvPr>
            <p:ph idx="1"/>
          </p:nvPr>
        </p:nvPicPr>
        <p:blipFill>
          <a:blip r:embed="rId2"/>
          <a:stretch>
            <a:fillRect/>
          </a:stretch>
        </p:blipFill>
        <p:spPr>
          <a:xfrm>
            <a:off x="457202" y="1470039"/>
            <a:ext cx="8184662" cy="3325019"/>
          </a:xfrm>
        </p:spPr>
      </p:pic>
      <p:pic>
        <p:nvPicPr>
          <p:cNvPr id="6" name="Picture 5" descr="An image of a list of switch studies in suppressed patients.">
            <a:extLst>
              <a:ext uri="{FF2B5EF4-FFF2-40B4-BE49-F238E27FC236}">
                <a16:creationId xmlns:a16="http://schemas.microsoft.com/office/drawing/2014/main" id="{8875C139-DE4D-4B28-871E-9B7AAC4A4DA0}"/>
              </a:ext>
            </a:extLst>
          </p:cNvPr>
          <p:cNvPicPr>
            <a:picLocks noChangeAspect="1"/>
          </p:cNvPicPr>
          <p:nvPr/>
        </p:nvPicPr>
        <p:blipFill>
          <a:blip r:embed="rId3"/>
          <a:stretch>
            <a:fillRect/>
          </a:stretch>
        </p:blipFill>
        <p:spPr>
          <a:xfrm>
            <a:off x="1598981" y="4990761"/>
            <a:ext cx="5648325" cy="962025"/>
          </a:xfrm>
          <a:prstGeom prst="rect">
            <a:avLst/>
          </a:prstGeom>
        </p:spPr>
      </p:pic>
      <p:sp>
        <p:nvSpPr>
          <p:cNvPr id="5" name="Footer Placeholder 4">
            <a:extLst>
              <a:ext uri="{FF2B5EF4-FFF2-40B4-BE49-F238E27FC236}">
                <a16:creationId xmlns:a16="http://schemas.microsoft.com/office/drawing/2014/main" id="{27E1A864-582A-48A7-87BE-809D76337BBF}"/>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3176DA75-FF4C-7A68-F3FC-E6FC14817554}"/>
              </a:ext>
            </a:extLst>
          </p:cNvPr>
          <p:cNvSpPr txBox="1"/>
          <p:nvPr/>
        </p:nvSpPr>
        <p:spPr>
          <a:xfrm>
            <a:off x="5973716" y="6418494"/>
            <a:ext cx="3170284" cy="253916"/>
          </a:xfrm>
          <a:prstGeom prst="rect">
            <a:avLst/>
          </a:prstGeom>
          <a:noFill/>
        </p:spPr>
        <p:txBody>
          <a:bodyPr wrap="square">
            <a:spAutoFit/>
          </a:bodyPr>
          <a:lstStyle/>
          <a:p>
            <a:pPr algn="ctr"/>
            <a:r>
              <a:rPr lang="en-US" sz="1050" dirty="0">
                <a:solidFill>
                  <a:schemeClr val="bg1"/>
                </a:solidFill>
              </a:rPr>
              <a:t>  Source: </a:t>
            </a:r>
            <a:r>
              <a:rPr lang="en-US" sz="1050" dirty="0">
                <a:solidFill>
                  <a:schemeClr val="bg1"/>
                </a:solidFill>
                <a:hlinkClick r:id="rId4"/>
              </a:rPr>
              <a:t>EACS</a:t>
            </a:r>
            <a:endParaRPr lang="en-US" sz="1050" dirty="0"/>
          </a:p>
        </p:txBody>
      </p:sp>
      <p:sp>
        <p:nvSpPr>
          <p:cNvPr id="4" name="Slide Number Placeholder 3">
            <a:extLst>
              <a:ext uri="{FF2B5EF4-FFF2-40B4-BE49-F238E27FC236}">
                <a16:creationId xmlns:a16="http://schemas.microsoft.com/office/drawing/2014/main" id="{2747E09D-443C-49AA-8695-0711D20BEBB3}"/>
              </a:ext>
            </a:extLst>
          </p:cNvPr>
          <p:cNvSpPr>
            <a:spLocks noGrp="1"/>
          </p:cNvSpPr>
          <p:nvPr>
            <p:ph type="sldNum" sz="quarter" idx="12"/>
          </p:nvPr>
        </p:nvSpPr>
        <p:spPr/>
        <p:txBody>
          <a:bodyPr/>
          <a:lstStyle/>
          <a:p>
            <a:fld id="{1D2EA5EF-C699-AF4C-BA42-C0A1CAAB713C}" type="slidenum">
              <a:rPr lang="en-US" smtClean="0"/>
              <a:t>28</a:t>
            </a:fld>
            <a:endParaRPr lang="en-US"/>
          </a:p>
        </p:txBody>
      </p:sp>
    </p:spTree>
    <p:extLst>
      <p:ext uri="{BB962C8B-B14F-4D97-AF65-F5344CB8AC3E}">
        <p14:creationId xmlns:p14="http://schemas.microsoft.com/office/powerpoint/2010/main" val="1493765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99B4-F571-4C57-AFEF-96EBC51F7E51}"/>
              </a:ext>
            </a:extLst>
          </p:cNvPr>
          <p:cNvSpPr>
            <a:spLocks noGrp="1"/>
          </p:cNvSpPr>
          <p:nvPr>
            <p:ph type="title"/>
          </p:nvPr>
        </p:nvSpPr>
        <p:spPr>
          <a:xfrm>
            <a:off x="1176215" y="149893"/>
            <a:ext cx="8315569" cy="1143000"/>
          </a:xfrm>
        </p:spPr>
        <p:txBody>
          <a:bodyPr/>
          <a:lstStyle/>
          <a:p>
            <a:r>
              <a:rPr lang="en-US" dirty="0"/>
              <a:t>How to Simplify ART regimens</a:t>
            </a:r>
          </a:p>
        </p:txBody>
      </p:sp>
      <p:pic>
        <p:nvPicPr>
          <p:cNvPr id="7" name="Content Placeholder 6" descr="A graphic of an algorithm for deprescribing ARV in PLWH">
            <a:extLst>
              <a:ext uri="{FF2B5EF4-FFF2-40B4-BE49-F238E27FC236}">
                <a16:creationId xmlns:a16="http://schemas.microsoft.com/office/drawing/2014/main" id="{4852D45B-D8FD-44C7-B6F8-8BE23FAE4371}"/>
              </a:ext>
            </a:extLst>
          </p:cNvPr>
          <p:cNvPicPr>
            <a:picLocks noGrp="1" noChangeAspect="1"/>
          </p:cNvPicPr>
          <p:nvPr>
            <p:ph idx="1"/>
          </p:nvPr>
        </p:nvPicPr>
        <p:blipFill>
          <a:blip r:embed="rId2"/>
          <a:stretch>
            <a:fillRect/>
          </a:stretch>
        </p:blipFill>
        <p:spPr>
          <a:xfrm>
            <a:off x="968904" y="1219817"/>
            <a:ext cx="6639808" cy="4818764"/>
          </a:xfrm>
        </p:spPr>
      </p:pic>
      <p:sp>
        <p:nvSpPr>
          <p:cNvPr id="5" name="Footer Placeholder 4">
            <a:extLst>
              <a:ext uri="{FF2B5EF4-FFF2-40B4-BE49-F238E27FC236}">
                <a16:creationId xmlns:a16="http://schemas.microsoft.com/office/drawing/2014/main" id="{FC8A4CE6-D51E-4259-852B-DB27B79DAC68}"/>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91668BF1-2EE5-D973-8408-2DD502005FEC}"/>
              </a:ext>
            </a:extLst>
          </p:cNvPr>
          <p:cNvSpPr txBox="1"/>
          <p:nvPr/>
        </p:nvSpPr>
        <p:spPr>
          <a:xfrm>
            <a:off x="6035293" y="6408630"/>
            <a:ext cx="2634982"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3"/>
              </a:rPr>
              <a:t>Oxford University Press</a:t>
            </a:r>
            <a:endParaRPr lang="en-US" sz="1050" dirty="0"/>
          </a:p>
        </p:txBody>
      </p:sp>
      <p:sp>
        <p:nvSpPr>
          <p:cNvPr id="4" name="Slide Number Placeholder 3">
            <a:extLst>
              <a:ext uri="{FF2B5EF4-FFF2-40B4-BE49-F238E27FC236}">
                <a16:creationId xmlns:a16="http://schemas.microsoft.com/office/drawing/2014/main" id="{8D52EEBD-98BA-4D91-9387-7D587143B1E6}"/>
              </a:ext>
            </a:extLst>
          </p:cNvPr>
          <p:cNvSpPr>
            <a:spLocks noGrp="1"/>
          </p:cNvSpPr>
          <p:nvPr>
            <p:ph type="sldNum" sz="quarter" idx="12"/>
          </p:nvPr>
        </p:nvSpPr>
        <p:spPr/>
        <p:txBody>
          <a:bodyPr/>
          <a:lstStyle/>
          <a:p>
            <a:fld id="{1D2EA5EF-C699-AF4C-BA42-C0A1CAAB713C}" type="slidenum">
              <a:rPr lang="en-US" smtClean="0"/>
              <a:t>29</a:t>
            </a:fld>
            <a:endParaRPr lang="en-US"/>
          </a:p>
        </p:txBody>
      </p:sp>
    </p:spTree>
    <p:extLst>
      <p:ext uri="{BB962C8B-B14F-4D97-AF65-F5344CB8AC3E}">
        <p14:creationId xmlns:p14="http://schemas.microsoft.com/office/powerpoint/2010/main" val="202068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Disclosures</a:t>
            </a:r>
          </a:p>
        </p:txBody>
      </p:sp>
      <p:sp>
        <p:nvSpPr>
          <p:cNvPr id="7" name="Content Placeholder 6"/>
          <p:cNvSpPr>
            <a:spLocks noGrp="1"/>
          </p:cNvSpPr>
          <p:nvPr>
            <p:ph idx="1"/>
          </p:nvPr>
        </p:nvSpPr>
        <p:spPr>
          <a:xfrm>
            <a:off x="371229" y="1654698"/>
            <a:ext cx="8315569" cy="4367299"/>
          </a:xfrm>
        </p:spPr>
        <p:txBody>
          <a:bodyPr>
            <a:noAutofit/>
          </a:bodyPr>
          <a:lstStyle/>
          <a:p>
            <a:pPr marL="0" indent="0">
              <a:buNone/>
            </a:pPr>
            <a:r>
              <a:rPr lang="en-US" sz="3400" dirty="0"/>
              <a:t>All presenters of this continuing medical education activity have indicated that neither they nor their spouse/legally recognized domestic partner has any financial relationships with commercial interests related to the content of this activity</a:t>
            </a:r>
            <a:endParaRPr lang="en-US" sz="3400" i="1" dirty="0"/>
          </a:p>
        </p:txBody>
      </p:sp>
      <p:sp>
        <p:nvSpPr>
          <p:cNvPr id="5" name="Footer Placeholder 4"/>
          <p:cNvSpPr>
            <a:spLocks noGrp="1"/>
          </p:cNvSpPr>
          <p:nvPr>
            <p:ph type="ftr" sz="quarter" idx="11"/>
          </p:nvPr>
        </p:nvSpPr>
        <p:spPr/>
        <p:txBody>
          <a:body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30159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9F10-E8AA-428D-9114-0CD51CC04D07}"/>
              </a:ext>
            </a:extLst>
          </p:cNvPr>
          <p:cNvSpPr>
            <a:spLocks noGrp="1"/>
          </p:cNvSpPr>
          <p:nvPr>
            <p:ph type="title"/>
          </p:nvPr>
        </p:nvSpPr>
        <p:spPr/>
        <p:txBody>
          <a:bodyPr/>
          <a:lstStyle/>
          <a:p>
            <a:r>
              <a:rPr lang="en-US" dirty="0"/>
              <a:t>Principles of Switching ART </a:t>
            </a:r>
          </a:p>
        </p:txBody>
      </p:sp>
      <p:sp>
        <p:nvSpPr>
          <p:cNvPr id="3" name="Content Placeholder 2">
            <a:extLst>
              <a:ext uri="{FF2B5EF4-FFF2-40B4-BE49-F238E27FC236}">
                <a16:creationId xmlns:a16="http://schemas.microsoft.com/office/drawing/2014/main" id="{2AF81B97-AADE-47C2-A1C9-1273C3BDACFF}"/>
              </a:ext>
            </a:extLst>
          </p:cNvPr>
          <p:cNvSpPr>
            <a:spLocks noGrp="1"/>
          </p:cNvSpPr>
          <p:nvPr>
            <p:ph idx="1"/>
          </p:nvPr>
        </p:nvSpPr>
        <p:spPr/>
        <p:txBody>
          <a:bodyPr>
            <a:normAutofit fontScale="92500"/>
          </a:bodyPr>
          <a:lstStyle/>
          <a:p>
            <a:r>
              <a:rPr lang="en-US" dirty="0">
                <a:solidFill>
                  <a:srgbClr val="000000"/>
                </a:solidFill>
                <a:latin typeface="Source Sans Pro" panose="020B0503030403020204" pitchFamily="34" charset="0"/>
              </a:rPr>
              <a:t>M</a:t>
            </a:r>
            <a:r>
              <a:rPr lang="en-US" b="0" i="0" dirty="0">
                <a:solidFill>
                  <a:srgbClr val="000000"/>
                </a:solidFill>
                <a:effectLst/>
                <a:latin typeface="Source Sans Pro" panose="020B0503030403020204" pitchFamily="34" charset="0"/>
              </a:rPr>
              <a:t>aintain viral suppression </a:t>
            </a:r>
          </a:p>
          <a:p>
            <a:r>
              <a:rPr lang="en-US" b="0" i="0" dirty="0">
                <a:solidFill>
                  <a:srgbClr val="000000"/>
                </a:solidFill>
                <a:effectLst/>
                <a:latin typeface="Source Sans Pro" panose="020B0503030403020204" pitchFamily="34" charset="0"/>
              </a:rPr>
              <a:t>Multiple prompts fo</a:t>
            </a:r>
            <a:r>
              <a:rPr lang="en-US" dirty="0">
                <a:solidFill>
                  <a:srgbClr val="000000"/>
                </a:solidFill>
                <a:latin typeface="Source Sans Pro" panose="020B0503030403020204" pitchFamily="34" charset="0"/>
              </a:rPr>
              <a:t>r </a:t>
            </a:r>
            <a:r>
              <a:rPr lang="en-US" b="0" i="0" dirty="0">
                <a:solidFill>
                  <a:srgbClr val="000000"/>
                </a:solidFill>
                <a:effectLst/>
                <a:latin typeface="Source Sans Pro" panose="020B0503030403020204" pitchFamily="34" charset="0"/>
              </a:rPr>
              <a:t>regimen optimization.</a:t>
            </a:r>
          </a:p>
          <a:p>
            <a:r>
              <a:rPr lang="en-US" dirty="0">
                <a:solidFill>
                  <a:srgbClr val="000000"/>
                </a:solidFill>
                <a:latin typeface="Source Sans Pro" panose="020B0503030403020204" pitchFamily="34" charset="0"/>
              </a:rPr>
              <a:t>Carefully review </a:t>
            </a:r>
            <a:r>
              <a:rPr lang="en-US" b="0" i="0" dirty="0">
                <a:solidFill>
                  <a:srgbClr val="000000"/>
                </a:solidFill>
                <a:effectLst/>
                <a:latin typeface="Source Sans Pro" panose="020B0503030403020204" pitchFamily="34" charset="0"/>
              </a:rPr>
              <a:t>patient’s full ART/resistance history before switch</a:t>
            </a:r>
          </a:p>
          <a:p>
            <a:r>
              <a:rPr lang="en-US" b="0" i="0" dirty="0">
                <a:solidFill>
                  <a:srgbClr val="000000"/>
                </a:solidFill>
                <a:effectLst/>
                <a:latin typeface="Source Sans Pro" panose="020B0503030403020204" pitchFamily="34" charset="0"/>
              </a:rPr>
              <a:t>If no resistance mutations/failure: many options</a:t>
            </a:r>
          </a:p>
          <a:p>
            <a:r>
              <a:rPr lang="en-US" b="0" i="0" dirty="0">
                <a:solidFill>
                  <a:srgbClr val="000000"/>
                </a:solidFill>
                <a:effectLst/>
                <a:latin typeface="Source Sans Pro" panose="020B0503030403020204" pitchFamily="34" charset="0"/>
              </a:rPr>
              <a:t>If NRTI-resistance: use TXF/XTC + 2</a:t>
            </a:r>
            <a:r>
              <a:rPr lang="en-US" b="0" i="0" baseline="30000" dirty="0">
                <a:solidFill>
                  <a:srgbClr val="000000"/>
                </a:solidFill>
                <a:effectLst/>
                <a:latin typeface="Source Sans Pro" panose="020B0503030403020204" pitchFamily="34" charset="0"/>
              </a:rPr>
              <a:t>nd</a:t>
            </a:r>
            <a:r>
              <a:rPr lang="en-US" b="0" i="0" dirty="0">
                <a:solidFill>
                  <a:srgbClr val="000000"/>
                </a:solidFill>
                <a:effectLst/>
                <a:latin typeface="Source Sans Pro" panose="020B0503030403020204" pitchFamily="34" charset="0"/>
              </a:rPr>
              <a:t> gen INSTI</a:t>
            </a:r>
          </a:p>
          <a:p>
            <a:r>
              <a:rPr lang="en-US" b="0" i="0" dirty="0">
                <a:solidFill>
                  <a:srgbClr val="000000"/>
                </a:solidFill>
                <a:effectLst/>
                <a:latin typeface="Source Sans Pro" panose="020B0503030403020204" pitchFamily="34" charset="0"/>
              </a:rPr>
              <a:t>LAI is an option for </a:t>
            </a:r>
            <a:r>
              <a:rPr lang="en-US" dirty="0">
                <a:solidFill>
                  <a:srgbClr val="000000"/>
                </a:solidFill>
                <a:latin typeface="Source Sans Pro" panose="020B0503030403020204" pitchFamily="34" charset="0"/>
              </a:rPr>
              <a:t>select patients </a:t>
            </a:r>
            <a:r>
              <a:rPr lang="en-US" b="0" i="0" dirty="0">
                <a:solidFill>
                  <a:srgbClr val="000000"/>
                </a:solidFill>
                <a:effectLst/>
                <a:latin typeface="Source Sans Pro" panose="020B0503030403020204" pitchFamily="34" charset="0"/>
              </a:rPr>
              <a:t> </a:t>
            </a:r>
          </a:p>
          <a:p>
            <a:r>
              <a:rPr lang="en-US" b="0" i="0" dirty="0">
                <a:solidFill>
                  <a:srgbClr val="000000"/>
                </a:solidFill>
                <a:effectLst/>
                <a:latin typeface="Source Sans Pro" panose="020B0503030403020204" pitchFamily="34" charset="0"/>
              </a:rPr>
              <a:t>If present with pregnancy on CAB/RPV LAI: change to alternative</a:t>
            </a:r>
          </a:p>
          <a:p>
            <a:r>
              <a:rPr lang="en-US" b="0" i="0" dirty="0">
                <a:solidFill>
                  <a:srgbClr val="000000"/>
                </a:solidFill>
                <a:effectLst/>
                <a:latin typeface="Source Sans Pro" panose="020B0503030403020204" pitchFamily="34" charset="0"/>
              </a:rPr>
              <a:t>Avoid monotherapy</a:t>
            </a:r>
          </a:p>
          <a:p>
            <a:r>
              <a:rPr lang="en-US" b="0" i="0" dirty="0">
                <a:solidFill>
                  <a:srgbClr val="000000"/>
                </a:solidFill>
                <a:effectLst/>
                <a:latin typeface="Source Sans Pro" panose="020B0503030403020204" pitchFamily="34" charset="0"/>
              </a:rPr>
              <a:t>If HBV coinfection, ensure switch treats both viruses</a:t>
            </a:r>
          </a:p>
          <a:p>
            <a:r>
              <a:rPr lang="en-US" b="0" i="0" dirty="0">
                <a:solidFill>
                  <a:srgbClr val="000000"/>
                </a:solidFill>
                <a:effectLst/>
                <a:latin typeface="Source Sans Pro" panose="020B0503030403020204" pitchFamily="34" charset="0"/>
              </a:rPr>
              <a:t>Closely monitor after a regimen switch  </a:t>
            </a:r>
          </a:p>
          <a:p>
            <a:endParaRPr lang="en-US" dirty="0"/>
          </a:p>
        </p:txBody>
      </p:sp>
      <p:sp>
        <p:nvSpPr>
          <p:cNvPr id="5" name="Footer Placeholder 4">
            <a:extLst>
              <a:ext uri="{FF2B5EF4-FFF2-40B4-BE49-F238E27FC236}">
                <a16:creationId xmlns:a16="http://schemas.microsoft.com/office/drawing/2014/main" id="{1F86D351-FE2F-4F98-8FEC-F37B07B8B0DF}"/>
              </a:ext>
            </a:extLst>
          </p:cNvPr>
          <p:cNvSpPr>
            <a:spLocks noGrp="1"/>
          </p:cNvSpPr>
          <p:nvPr>
            <p:ph type="ftr" sz="quarter" idx="11"/>
          </p:nvPr>
        </p:nvSpPr>
        <p:spPr/>
        <p:txBody>
          <a:bodyPr/>
          <a:lstStyle/>
          <a:p>
            <a:r>
              <a:rPr lang="en-US" dirty="0"/>
              <a:t>paetc.org</a:t>
            </a:r>
          </a:p>
        </p:txBody>
      </p:sp>
      <p:sp>
        <p:nvSpPr>
          <p:cNvPr id="6" name="TextBox 5">
            <a:extLst>
              <a:ext uri="{FF2B5EF4-FFF2-40B4-BE49-F238E27FC236}">
                <a16:creationId xmlns:a16="http://schemas.microsoft.com/office/drawing/2014/main" id="{D28B9033-93D3-AF6B-683A-3D36EF86099B}"/>
              </a:ext>
            </a:extLst>
          </p:cNvPr>
          <p:cNvSpPr txBox="1"/>
          <p:nvPr/>
        </p:nvSpPr>
        <p:spPr>
          <a:xfrm>
            <a:off x="6946646" y="6408630"/>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HIV.gov </a:t>
            </a:r>
            <a:endParaRPr lang="en-US" sz="1050" dirty="0"/>
          </a:p>
        </p:txBody>
      </p:sp>
      <p:sp>
        <p:nvSpPr>
          <p:cNvPr id="4" name="Slide Number Placeholder 3">
            <a:extLst>
              <a:ext uri="{FF2B5EF4-FFF2-40B4-BE49-F238E27FC236}">
                <a16:creationId xmlns:a16="http://schemas.microsoft.com/office/drawing/2014/main" id="{74F58A74-1C5D-4793-9290-80A180E10895}"/>
              </a:ext>
            </a:extLst>
          </p:cNvPr>
          <p:cNvSpPr>
            <a:spLocks noGrp="1"/>
          </p:cNvSpPr>
          <p:nvPr>
            <p:ph type="sldNum" sz="quarter" idx="12"/>
          </p:nvPr>
        </p:nvSpPr>
        <p:spPr/>
        <p:txBody>
          <a:bodyPr/>
          <a:lstStyle/>
          <a:p>
            <a:fld id="{1D2EA5EF-C699-AF4C-BA42-C0A1CAAB713C}" type="slidenum">
              <a:rPr lang="en-US" smtClean="0"/>
              <a:t>30</a:t>
            </a:fld>
            <a:endParaRPr lang="en-US"/>
          </a:p>
        </p:txBody>
      </p:sp>
    </p:spTree>
    <p:extLst>
      <p:ext uri="{BB962C8B-B14F-4D97-AF65-F5344CB8AC3E}">
        <p14:creationId xmlns:p14="http://schemas.microsoft.com/office/powerpoint/2010/main" val="3019184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9F10-E8AA-428D-9114-0CD51CC04D07}"/>
              </a:ext>
            </a:extLst>
          </p:cNvPr>
          <p:cNvSpPr>
            <a:spLocks noGrp="1"/>
          </p:cNvSpPr>
          <p:nvPr>
            <p:ph type="title"/>
          </p:nvPr>
        </p:nvSpPr>
        <p:spPr>
          <a:xfrm>
            <a:off x="457202" y="274639"/>
            <a:ext cx="8623226" cy="1143000"/>
          </a:xfrm>
        </p:spPr>
        <p:txBody>
          <a:bodyPr/>
          <a:lstStyle/>
          <a:p>
            <a:r>
              <a:rPr lang="en-US" dirty="0"/>
              <a:t>ART Switch: 1</a:t>
            </a:r>
            <a:r>
              <a:rPr lang="en-US" baseline="30000" dirty="0"/>
              <a:t>st</a:t>
            </a:r>
            <a:r>
              <a:rPr lang="en-US" dirty="0"/>
              <a:t> Fundamental Principle</a:t>
            </a:r>
          </a:p>
        </p:txBody>
      </p:sp>
      <p:pic>
        <p:nvPicPr>
          <p:cNvPr id="6" name="Picture 5" descr="A graphic of the words Losing Control, the word Losing is crossed out and under it is the word Lost and the word Control is circled and a question mark is added at the end of Control">
            <a:extLst>
              <a:ext uri="{FF2B5EF4-FFF2-40B4-BE49-F238E27FC236}">
                <a16:creationId xmlns:a16="http://schemas.microsoft.com/office/drawing/2014/main" id="{994636B9-48D9-8D05-9961-F4446017A680}"/>
              </a:ext>
            </a:extLst>
          </p:cNvPr>
          <p:cNvPicPr>
            <a:picLocks noChangeAspect="1"/>
          </p:cNvPicPr>
          <p:nvPr/>
        </p:nvPicPr>
        <p:blipFill>
          <a:blip r:embed="rId3"/>
          <a:stretch>
            <a:fillRect/>
          </a:stretch>
        </p:blipFill>
        <p:spPr>
          <a:xfrm>
            <a:off x="2050666" y="1229658"/>
            <a:ext cx="5436297" cy="3904250"/>
          </a:xfrm>
          <a:prstGeom prst="rect">
            <a:avLst/>
          </a:prstGeom>
        </p:spPr>
      </p:pic>
      <p:sp>
        <p:nvSpPr>
          <p:cNvPr id="3" name="Content Placeholder 2">
            <a:extLst>
              <a:ext uri="{FF2B5EF4-FFF2-40B4-BE49-F238E27FC236}">
                <a16:creationId xmlns:a16="http://schemas.microsoft.com/office/drawing/2014/main" id="{2AF81B97-AADE-47C2-A1C9-1273C3BDACFF}"/>
              </a:ext>
            </a:extLst>
          </p:cNvPr>
          <p:cNvSpPr>
            <a:spLocks noGrp="1"/>
          </p:cNvSpPr>
          <p:nvPr>
            <p:ph idx="1"/>
          </p:nvPr>
        </p:nvSpPr>
        <p:spPr>
          <a:xfrm>
            <a:off x="765656" y="5344412"/>
            <a:ext cx="7485544" cy="1097790"/>
          </a:xfrm>
        </p:spPr>
        <p:txBody>
          <a:bodyPr>
            <a:normAutofit fontScale="47500" lnSpcReduction="20000"/>
          </a:bodyPr>
          <a:lstStyle/>
          <a:p>
            <a:pPr marL="114112" indent="0" algn="ctr">
              <a:buNone/>
            </a:pPr>
            <a:r>
              <a:rPr lang="en-US" sz="7200" dirty="0">
                <a:solidFill>
                  <a:srgbClr val="000000"/>
                </a:solidFill>
                <a:latin typeface="Source Sans Pro" panose="020B0503030403020204" pitchFamily="34" charset="0"/>
              </a:rPr>
              <a:t>M</a:t>
            </a:r>
            <a:r>
              <a:rPr lang="en-US" sz="7200" b="0" i="0" dirty="0">
                <a:solidFill>
                  <a:srgbClr val="000000"/>
                </a:solidFill>
                <a:effectLst/>
                <a:latin typeface="Source Sans Pro" panose="020B0503030403020204" pitchFamily="34" charset="0"/>
              </a:rPr>
              <a:t>aintain viral suppression without jeopardizing future treatment options</a:t>
            </a:r>
          </a:p>
          <a:p>
            <a:endParaRPr lang="en-US" dirty="0"/>
          </a:p>
        </p:txBody>
      </p:sp>
      <p:sp>
        <p:nvSpPr>
          <p:cNvPr id="5" name="Footer Placeholder 4">
            <a:extLst>
              <a:ext uri="{FF2B5EF4-FFF2-40B4-BE49-F238E27FC236}">
                <a16:creationId xmlns:a16="http://schemas.microsoft.com/office/drawing/2014/main" id="{1F86D351-FE2F-4F98-8FEC-F37B07B8B0DF}"/>
              </a:ext>
            </a:extLst>
          </p:cNvPr>
          <p:cNvSpPr>
            <a:spLocks noGrp="1"/>
          </p:cNvSpPr>
          <p:nvPr>
            <p:ph type="ftr" sz="quarter" idx="11"/>
          </p:nvPr>
        </p:nvSpPr>
        <p:spPr/>
        <p:txBody>
          <a:bodyPr/>
          <a:lstStyle/>
          <a:p>
            <a:r>
              <a:rPr lang="en-US" dirty="0"/>
              <a:t>paetc.org</a:t>
            </a:r>
          </a:p>
        </p:txBody>
      </p:sp>
      <p:sp>
        <p:nvSpPr>
          <p:cNvPr id="9" name="TextBox 8">
            <a:extLst>
              <a:ext uri="{FF2B5EF4-FFF2-40B4-BE49-F238E27FC236}">
                <a16:creationId xmlns:a16="http://schemas.microsoft.com/office/drawing/2014/main" id="{295D2C74-E985-746C-B93F-B62EEB5E657F}"/>
              </a:ext>
            </a:extLst>
          </p:cNvPr>
          <p:cNvSpPr txBox="1"/>
          <p:nvPr/>
        </p:nvSpPr>
        <p:spPr>
          <a:xfrm>
            <a:off x="5121505" y="6408152"/>
            <a:ext cx="1169738"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4"/>
              </a:rPr>
              <a:t>HIV.org</a:t>
            </a:r>
            <a:endParaRPr lang="en-US" sz="1050" dirty="0"/>
          </a:p>
        </p:txBody>
      </p:sp>
      <p:sp>
        <p:nvSpPr>
          <p:cNvPr id="10" name="TextBox 9">
            <a:extLst>
              <a:ext uri="{FF2B5EF4-FFF2-40B4-BE49-F238E27FC236}">
                <a16:creationId xmlns:a16="http://schemas.microsoft.com/office/drawing/2014/main" id="{333CAB5D-0C78-64F6-CFB2-0CE1F65C9FC1}"/>
              </a:ext>
            </a:extLst>
          </p:cNvPr>
          <p:cNvSpPr txBox="1"/>
          <p:nvPr/>
        </p:nvSpPr>
        <p:spPr>
          <a:xfrm>
            <a:off x="6255014" y="6398790"/>
            <a:ext cx="2276774" cy="253916"/>
          </a:xfrm>
          <a:prstGeom prst="rect">
            <a:avLst/>
          </a:prstGeom>
          <a:noFill/>
        </p:spPr>
        <p:txBody>
          <a:bodyPr wrap="square">
            <a:spAutoFit/>
          </a:bodyPr>
          <a:lstStyle/>
          <a:p>
            <a:r>
              <a:rPr lang="en-US" sz="1050" dirty="0">
                <a:solidFill>
                  <a:schemeClr val="bg1"/>
                </a:solidFill>
              </a:rPr>
              <a:t>Image Source: </a:t>
            </a:r>
            <a:r>
              <a:rPr lang="en-US" sz="1050" dirty="0">
                <a:solidFill>
                  <a:schemeClr val="bg1"/>
                </a:solidFill>
                <a:hlinkClick r:id="rId5"/>
              </a:rPr>
              <a:t>Losing Control</a:t>
            </a:r>
            <a:endParaRPr lang="en-US" sz="1050" dirty="0"/>
          </a:p>
        </p:txBody>
      </p:sp>
      <p:sp>
        <p:nvSpPr>
          <p:cNvPr id="4" name="Slide Number Placeholder 3">
            <a:extLst>
              <a:ext uri="{FF2B5EF4-FFF2-40B4-BE49-F238E27FC236}">
                <a16:creationId xmlns:a16="http://schemas.microsoft.com/office/drawing/2014/main" id="{74F58A74-1C5D-4793-9290-80A180E10895}"/>
              </a:ext>
            </a:extLst>
          </p:cNvPr>
          <p:cNvSpPr>
            <a:spLocks noGrp="1"/>
          </p:cNvSpPr>
          <p:nvPr>
            <p:ph type="sldNum" sz="quarter" idx="12"/>
          </p:nvPr>
        </p:nvSpPr>
        <p:spPr/>
        <p:txBody>
          <a:bodyPr/>
          <a:lstStyle/>
          <a:p>
            <a:fld id="{1D2EA5EF-C699-AF4C-BA42-C0A1CAAB713C}" type="slidenum">
              <a:rPr lang="en-US" smtClean="0"/>
              <a:t>31</a:t>
            </a:fld>
            <a:endParaRPr lang="en-US"/>
          </a:p>
        </p:txBody>
      </p:sp>
    </p:spTree>
    <p:extLst>
      <p:ext uri="{BB962C8B-B14F-4D97-AF65-F5344CB8AC3E}">
        <p14:creationId xmlns:p14="http://schemas.microsoft.com/office/powerpoint/2010/main" val="2424711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6943-D09D-4BEA-B5DB-24EE9A6EBC63}"/>
              </a:ext>
            </a:extLst>
          </p:cNvPr>
          <p:cNvSpPr>
            <a:spLocks noGrp="1"/>
          </p:cNvSpPr>
          <p:nvPr>
            <p:ph type="title"/>
          </p:nvPr>
        </p:nvSpPr>
        <p:spPr/>
        <p:txBody>
          <a:bodyPr/>
          <a:lstStyle/>
          <a:p>
            <a:r>
              <a:rPr lang="en-US" dirty="0"/>
              <a:t>Careful review of full ART/Drug resistance history before optimization</a:t>
            </a:r>
          </a:p>
        </p:txBody>
      </p:sp>
      <p:pic>
        <p:nvPicPr>
          <p:cNvPr id="8" name="Picture 7" descr="A photograph of a large stack of files.">
            <a:extLst>
              <a:ext uri="{FF2B5EF4-FFF2-40B4-BE49-F238E27FC236}">
                <a16:creationId xmlns:a16="http://schemas.microsoft.com/office/drawing/2014/main" id="{2BC97D55-8F61-4EC5-6979-C136312773C3}"/>
              </a:ext>
            </a:extLst>
          </p:cNvPr>
          <p:cNvPicPr>
            <a:picLocks noChangeAspect="1"/>
          </p:cNvPicPr>
          <p:nvPr/>
        </p:nvPicPr>
        <p:blipFill>
          <a:blip r:embed="rId2"/>
          <a:stretch>
            <a:fillRect/>
          </a:stretch>
        </p:blipFill>
        <p:spPr>
          <a:xfrm>
            <a:off x="2482296" y="1498362"/>
            <a:ext cx="4179407" cy="3134556"/>
          </a:xfrm>
          <a:prstGeom prst="rect">
            <a:avLst/>
          </a:prstGeom>
        </p:spPr>
      </p:pic>
      <p:sp>
        <p:nvSpPr>
          <p:cNvPr id="3" name="Content Placeholder 2">
            <a:extLst>
              <a:ext uri="{FF2B5EF4-FFF2-40B4-BE49-F238E27FC236}">
                <a16:creationId xmlns:a16="http://schemas.microsoft.com/office/drawing/2014/main" id="{0FF6BAC3-6678-4BB2-935C-1014FC9426CA}"/>
              </a:ext>
            </a:extLst>
          </p:cNvPr>
          <p:cNvSpPr>
            <a:spLocks noGrp="1"/>
          </p:cNvSpPr>
          <p:nvPr>
            <p:ph idx="1"/>
          </p:nvPr>
        </p:nvSpPr>
        <p:spPr>
          <a:xfrm>
            <a:off x="318654" y="4674350"/>
            <a:ext cx="9080428" cy="4367299"/>
          </a:xfrm>
        </p:spPr>
        <p:txBody>
          <a:bodyPr/>
          <a:lstStyle/>
          <a:p>
            <a:pPr algn="l"/>
            <a:r>
              <a:rPr lang="en-US" b="0" i="0" dirty="0">
                <a:solidFill>
                  <a:srgbClr val="000000"/>
                </a:solidFill>
                <a:effectLst/>
                <a:latin typeface="Source Sans Pro" panose="020B0503030403020204" pitchFamily="34" charset="0"/>
              </a:rPr>
              <a:t>virologic responses</a:t>
            </a:r>
          </a:p>
          <a:p>
            <a:pPr algn="l"/>
            <a:r>
              <a:rPr lang="en-US" b="0" i="0" dirty="0">
                <a:solidFill>
                  <a:srgbClr val="000000"/>
                </a:solidFill>
                <a:effectLst/>
                <a:latin typeface="Source Sans Pro" panose="020B0503030403020204" pitchFamily="34" charset="0"/>
              </a:rPr>
              <a:t>cumulative resistance test results</a:t>
            </a:r>
          </a:p>
          <a:p>
            <a:pPr algn="l"/>
            <a:r>
              <a:rPr lang="en-US" b="0" i="0" dirty="0">
                <a:solidFill>
                  <a:srgbClr val="000000"/>
                </a:solidFill>
                <a:effectLst/>
                <a:latin typeface="Source Sans Pro" panose="020B0503030403020204" pitchFamily="34" charset="0"/>
              </a:rPr>
              <a:t>past ARV-associated intolerances, toxicities, &amp; adverse reactions</a:t>
            </a:r>
          </a:p>
          <a:p>
            <a:endParaRPr lang="en-US" dirty="0"/>
          </a:p>
        </p:txBody>
      </p:sp>
      <p:sp>
        <p:nvSpPr>
          <p:cNvPr id="5" name="Footer Placeholder 4">
            <a:extLst>
              <a:ext uri="{FF2B5EF4-FFF2-40B4-BE49-F238E27FC236}">
                <a16:creationId xmlns:a16="http://schemas.microsoft.com/office/drawing/2014/main" id="{7AA79155-BDFF-4BC1-BD4E-7B6380DF26EB}"/>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00796F11-AF02-DBBD-AD86-39B0DA67F154}"/>
              </a:ext>
            </a:extLst>
          </p:cNvPr>
          <p:cNvSpPr txBox="1"/>
          <p:nvPr/>
        </p:nvSpPr>
        <p:spPr>
          <a:xfrm>
            <a:off x="6228798" y="6408630"/>
            <a:ext cx="3170284" cy="253916"/>
          </a:xfrm>
          <a:prstGeom prst="rect">
            <a:avLst/>
          </a:prstGeom>
          <a:noFill/>
        </p:spPr>
        <p:txBody>
          <a:bodyPr wrap="square">
            <a:spAutoFit/>
          </a:bodyPr>
          <a:lstStyle/>
          <a:p>
            <a:r>
              <a:rPr lang="en-US" sz="1050" dirty="0">
                <a:solidFill>
                  <a:schemeClr val="bg1"/>
                </a:solidFill>
              </a:rPr>
              <a:t>Image Source: </a:t>
            </a:r>
            <a:r>
              <a:rPr lang="en-US" sz="1050" dirty="0" err="1">
                <a:solidFill>
                  <a:schemeClr val="bg1"/>
                </a:solidFill>
                <a:hlinkClick r:id="rId3"/>
              </a:rPr>
              <a:t>Dvortygirl</a:t>
            </a:r>
            <a:r>
              <a:rPr lang="en-US" sz="1050" dirty="0">
                <a:solidFill>
                  <a:schemeClr val="bg1"/>
                </a:solidFill>
                <a:hlinkClick r:id="rId3"/>
              </a:rPr>
              <a:t> </a:t>
            </a:r>
            <a:r>
              <a:rPr lang="en-US" sz="1050" dirty="0">
                <a:solidFill>
                  <a:schemeClr val="bg1"/>
                </a:solidFill>
                <a:hlinkClick r:id="rId4"/>
              </a:rPr>
              <a:t> </a:t>
            </a:r>
            <a:endParaRPr lang="en-US" sz="1050" dirty="0"/>
          </a:p>
        </p:txBody>
      </p:sp>
      <p:sp>
        <p:nvSpPr>
          <p:cNvPr id="4" name="Slide Number Placeholder 3">
            <a:extLst>
              <a:ext uri="{FF2B5EF4-FFF2-40B4-BE49-F238E27FC236}">
                <a16:creationId xmlns:a16="http://schemas.microsoft.com/office/drawing/2014/main" id="{3E19B5D5-57C7-4F19-8A97-21C8F06E583C}"/>
              </a:ext>
            </a:extLst>
          </p:cNvPr>
          <p:cNvSpPr>
            <a:spLocks noGrp="1"/>
          </p:cNvSpPr>
          <p:nvPr>
            <p:ph type="sldNum" sz="quarter" idx="12"/>
          </p:nvPr>
        </p:nvSpPr>
        <p:spPr/>
        <p:txBody>
          <a:bodyPr/>
          <a:lstStyle/>
          <a:p>
            <a:fld id="{1D2EA5EF-C699-AF4C-BA42-C0A1CAAB713C}" type="slidenum">
              <a:rPr lang="en-US" smtClean="0"/>
              <a:t>32</a:t>
            </a:fld>
            <a:endParaRPr lang="en-US"/>
          </a:p>
        </p:txBody>
      </p:sp>
    </p:spTree>
    <p:extLst>
      <p:ext uri="{BB962C8B-B14F-4D97-AF65-F5344CB8AC3E}">
        <p14:creationId xmlns:p14="http://schemas.microsoft.com/office/powerpoint/2010/main" val="218427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6" y="1064495"/>
            <a:ext cx="8952614" cy="1143000"/>
          </a:xfrm>
        </p:spPr>
        <p:txBody>
          <a:bodyPr/>
          <a:lstStyle/>
          <a:p>
            <a:r>
              <a:rPr lang="en-US" dirty="0"/>
              <a:t>Polling Question: </a:t>
            </a:r>
            <a:br>
              <a:rPr lang="en-US" dirty="0"/>
            </a:br>
            <a:r>
              <a:rPr lang="en-US" sz="2800" dirty="0"/>
              <a:t>51yo cis-woman suppressed on TAF/FTC/EVG/</a:t>
            </a:r>
            <a:r>
              <a:rPr lang="en-US" sz="2800" dirty="0" err="1"/>
              <a:t>cobi</a:t>
            </a:r>
            <a:r>
              <a:rPr lang="en-US" sz="2800" dirty="0"/>
              <a:t> x10yrs. Healthy, no HBV, eGFR &gt;90, no DM, ASCVD risk &lt;5%. Simplification options?</a:t>
            </a:r>
          </a:p>
        </p:txBody>
      </p:sp>
      <p:sp>
        <p:nvSpPr>
          <p:cNvPr id="7" name="TextBox 6">
            <a:extLst>
              <a:ext uri="{FF2B5EF4-FFF2-40B4-BE49-F238E27FC236}">
                <a16:creationId xmlns:a16="http://schemas.microsoft.com/office/drawing/2014/main" id="{44EB3274-F695-4FCA-A89E-376B1E242A4F}"/>
              </a:ext>
            </a:extLst>
          </p:cNvPr>
          <p:cNvSpPr txBox="1"/>
          <p:nvPr/>
        </p:nvSpPr>
        <p:spPr>
          <a:xfrm>
            <a:off x="665952" y="2899357"/>
            <a:ext cx="6883164" cy="3108543"/>
          </a:xfrm>
          <a:prstGeom prst="rect">
            <a:avLst/>
          </a:prstGeom>
          <a:noFill/>
        </p:spPr>
        <p:txBody>
          <a:bodyPr wrap="square">
            <a:spAutoFit/>
          </a:bodyPr>
          <a:lstStyle/>
          <a:p>
            <a:pPr marL="571312" marR="0" lvl="0" indent="-457200" algn="l" defTabSz="912899" rtl="0" eaLnBrk="1" fontAlgn="auto" latinLnBrk="0" hangingPunct="1">
              <a:lnSpc>
                <a:spcPct val="100000"/>
              </a:lnSpc>
              <a:spcBef>
                <a:spcPct val="20000"/>
              </a:spcBef>
              <a:spcAft>
                <a:spcPts val="0"/>
              </a:spcAft>
              <a:buClr>
                <a:srgbClr val="D6201A"/>
              </a:buClr>
              <a:buSzTx/>
              <a:buFont typeface="Wingdings" charset="2"/>
              <a:buAutoNum type="alphaUcPeriod"/>
              <a:tabLst/>
              <a:defRPr/>
            </a:pPr>
            <a:r>
              <a:rPr lang="en-US" sz="2800" dirty="0">
                <a:solidFill>
                  <a:srgbClr val="222222"/>
                </a:solidFill>
                <a:latin typeface="Arial"/>
              </a:rPr>
              <a:t>BIC/TAF/FTC</a:t>
            </a:r>
          </a:p>
          <a:p>
            <a:pPr marL="571312" marR="0" lvl="0" indent="-457200" algn="l" defTabSz="912899" rtl="0" eaLnBrk="1" fontAlgn="auto" latinLnBrk="0" hangingPunct="1">
              <a:lnSpc>
                <a:spcPct val="100000"/>
              </a:lnSpc>
              <a:spcBef>
                <a:spcPct val="20000"/>
              </a:spcBef>
              <a:spcAft>
                <a:spcPts val="0"/>
              </a:spcAft>
              <a:buClr>
                <a:srgbClr val="D6201A"/>
              </a:buClr>
              <a:buSzTx/>
              <a:buFont typeface="Wingdings" charset="2"/>
              <a:buAutoNum type="alphaUcPeriod"/>
              <a:tabLst/>
              <a:defRPr/>
            </a:pPr>
            <a:r>
              <a:rPr kumimoji="0" lang="en-US" sz="2800" b="0" i="0" u="none" strike="noStrike" kern="1200" cap="none" spc="0" normalizeH="0" baseline="0" noProof="0" dirty="0">
                <a:ln>
                  <a:noFill/>
                </a:ln>
                <a:solidFill>
                  <a:srgbClr val="222222"/>
                </a:solidFill>
                <a:effectLst/>
                <a:uLnTx/>
                <a:uFillTx/>
                <a:latin typeface="Arial"/>
                <a:ea typeface="+mn-ea"/>
              </a:rPr>
              <a:t>DOL + TAF/FTC</a:t>
            </a:r>
          </a:p>
          <a:p>
            <a:pPr marL="571312" marR="0" lvl="0" indent="-457200" algn="l" defTabSz="912899" rtl="0" eaLnBrk="1" fontAlgn="auto" latinLnBrk="0" hangingPunct="1">
              <a:lnSpc>
                <a:spcPct val="100000"/>
              </a:lnSpc>
              <a:spcBef>
                <a:spcPct val="20000"/>
              </a:spcBef>
              <a:spcAft>
                <a:spcPts val="0"/>
              </a:spcAft>
              <a:buClr>
                <a:srgbClr val="D6201A"/>
              </a:buClr>
              <a:buSzTx/>
              <a:buFont typeface="Wingdings" charset="2"/>
              <a:buAutoNum type="alphaUcPeriod"/>
              <a:tabLst/>
              <a:defRPr/>
            </a:pPr>
            <a:r>
              <a:rPr lang="en-US" sz="2800" dirty="0">
                <a:solidFill>
                  <a:srgbClr val="222222"/>
                </a:solidFill>
                <a:latin typeface="Arial"/>
              </a:rPr>
              <a:t>DOL + TDF/FTC</a:t>
            </a:r>
            <a:endParaRPr kumimoji="0" lang="en-US" sz="2800" b="0" i="0" u="none" strike="noStrike" kern="1200" cap="none" spc="0" normalizeH="0" baseline="0" noProof="0" dirty="0">
              <a:ln>
                <a:noFill/>
              </a:ln>
              <a:solidFill>
                <a:srgbClr val="222222"/>
              </a:solidFill>
              <a:effectLst/>
              <a:uLnTx/>
              <a:uFillTx/>
              <a:latin typeface="Arial"/>
              <a:ea typeface="+mn-ea"/>
            </a:endParaRPr>
          </a:p>
          <a:p>
            <a:pPr marL="571312" marR="0" lvl="0" indent="-457200" algn="l" defTabSz="912899" rtl="0" eaLnBrk="1" fontAlgn="auto" latinLnBrk="0" hangingPunct="1">
              <a:lnSpc>
                <a:spcPct val="100000"/>
              </a:lnSpc>
              <a:spcBef>
                <a:spcPct val="20000"/>
              </a:spcBef>
              <a:spcAft>
                <a:spcPts val="0"/>
              </a:spcAft>
              <a:buClr>
                <a:srgbClr val="D6201A"/>
              </a:buClr>
              <a:buSzTx/>
              <a:buFont typeface="Wingdings" charset="2"/>
              <a:buAutoNum type="alphaUcPeriod"/>
              <a:tabLst/>
              <a:defRPr/>
            </a:pPr>
            <a:r>
              <a:rPr lang="en-US" sz="2800" dirty="0">
                <a:solidFill>
                  <a:srgbClr val="222222"/>
                </a:solidFill>
                <a:latin typeface="Arial"/>
              </a:rPr>
              <a:t>DOL/3TC</a:t>
            </a:r>
          </a:p>
          <a:p>
            <a:pPr marL="571312" marR="0" lvl="0" indent="-457200" algn="l" defTabSz="912899" rtl="0" eaLnBrk="1" fontAlgn="auto" latinLnBrk="0" hangingPunct="1">
              <a:lnSpc>
                <a:spcPct val="100000"/>
              </a:lnSpc>
              <a:spcBef>
                <a:spcPct val="20000"/>
              </a:spcBef>
              <a:spcAft>
                <a:spcPts val="0"/>
              </a:spcAft>
              <a:buClr>
                <a:srgbClr val="D6201A"/>
              </a:buClr>
              <a:buSzTx/>
              <a:buFont typeface="Wingdings" charset="2"/>
              <a:buAutoNum type="alphaUcPeriod"/>
              <a:tabLst/>
              <a:defRPr/>
            </a:pPr>
            <a:r>
              <a:rPr kumimoji="0" lang="en-US" sz="2800" b="0" i="0" u="none" strike="noStrike" kern="1200" cap="none" spc="0" normalizeH="0" baseline="0" noProof="0" dirty="0">
                <a:ln>
                  <a:noFill/>
                </a:ln>
                <a:solidFill>
                  <a:srgbClr val="222222"/>
                </a:solidFill>
                <a:effectLst/>
                <a:uLnTx/>
                <a:uFillTx/>
                <a:latin typeface="Arial"/>
                <a:ea typeface="+mn-ea"/>
              </a:rPr>
              <a:t>A or D</a:t>
            </a:r>
          </a:p>
          <a:p>
            <a:pPr marL="571312" marR="0" lvl="0" indent="-457200" algn="l" defTabSz="912899" rtl="0" eaLnBrk="1" fontAlgn="auto" latinLnBrk="0" hangingPunct="1">
              <a:lnSpc>
                <a:spcPct val="100000"/>
              </a:lnSpc>
              <a:spcBef>
                <a:spcPct val="20000"/>
              </a:spcBef>
              <a:spcAft>
                <a:spcPts val="0"/>
              </a:spcAft>
              <a:buClr>
                <a:srgbClr val="D6201A"/>
              </a:buClr>
              <a:buSzTx/>
              <a:buFont typeface="Wingdings" charset="2"/>
              <a:buAutoNum type="alphaUcPeriod"/>
              <a:tabLst/>
              <a:defRPr/>
            </a:pPr>
            <a:r>
              <a:rPr kumimoji="0" lang="en-US" sz="2800" b="0" i="0" u="none" strike="noStrike" kern="1200" cap="none" spc="0" normalizeH="0" baseline="0" noProof="0" dirty="0">
                <a:ln>
                  <a:noFill/>
                </a:ln>
                <a:solidFill>
                  <a:srgbClr val="222222"/>
                </a:solidFill>
                <a:effectLst/>
                <a:uLnTx/>
                <a:uFillTx/>
                <a:latin typeface="Arial"/>
                <a:ea typeface="+mn-ea"/>
              </a:rPr>
              <a:t>Any of the above  </a:t>
            </a:r>
          </a:p>
        </p:txBody>
      </p:sp>
      <p:sp>
        <p:nvSpPr>
          <p:cNvPr id="5" name="Footer Placeholder 4"/>
          <p:cNvSpPr>
            <a:spLocks noGrp="1"/>
          </p:cNvSpPr>
          <p:nvPr>
            <p:ph type="ftr" sz="quarter" idx="1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C3768">
                    <a:lumMod val="40000"/>
                    <a:lumOff val="60000"/>
                  </a:srgbClr>
                </a:solidFill>
                <a:effectLst/>
                <a:uLnTx/>
                <a:uFillTx/>
                <a:latin typeface="Arial"/>
                <a:ea typeface="+mn-ea"/>
              </a:rPr>
              <a:t>paetc.org</a:t>
            </a:r>
            <a:endParaRPr kumimoji="0" lang="en-US" sz="1200" b="0" i="0" u="none" strike="noStrike" kern="1200" cap="none" spc="0" normalizeH="0" baseline="0" noProof="0" dirty="0">
              <a:ln>
                <a:noFill/>
              </a:ln>
              <a:solidFill>
                <a:srgbClr val="1C3768">
                  <a:lumMod val="40000"/>
                  <a:lumOff val="60000"/>
                </a:srgbClr>
              </a:solidFill>
              <a:effectLst/>
              <a:uLnTx/>
              <a:uFillTx/>
              <a:latin typeface="Arial"/>
              <a:ea typeface="+mn-ea"/>
            </a:endParaRPr>
          </a:p>
        </p:txBody>
      </p:sp>
      <p:sp>
        <p:nvSpPr>
          <p:cNvPr id="4" name="Slide Number Placeholder 3"/>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456449"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1262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270F-C3F0-4970-9401-1C689C34BB46}"/>
              </a:ext>
            </a:extLst>
          </p:cNvPr>
          <p:cNvSpPr>
            <a:spLocks noGrp="1"/>
          </p:cNvSpPr>
          <p:nvPr>
            <p:ph type="title"/>
          </p:nvPr>
        </p:nvSpPr>
        <p:spPr>
          <a:xfrm>
            <a:off x="754912" y="274639"/>
            <a:ext cx="8878186" cy="1143000"/>
          </a:xfrm>
        </p:spPr>
        <p:txBody>
          <a:bodyPr/>
          <a:lstStyle/>
          <a:p>
            <a:r>
              <a:rPr lang="en-US" dirty="0"/>
              <a:t>If no hx resistance nor failure, any effective initial ART option is OK</a:t>
            </a:r>
          </a:p>
        </p:txBody>
      </p:sp>
      <p:pic>
        <p:nvPicPr>
          <p:cNvPr id="7" name="Picture 6" descr="A picture of a person's legs/feet (black pants and black converse low top shoes) on asphalt with a yellow line through the asphalt that is dashed to the left of the image and solid to the right of the image with one show stepping on the yellow line. Above the yellow line in the center is a white directional arrow that has three arrow points that point to the left, straight up, and to the right of the image.">
            <a:extLst>
              <a:ext uri="{FF2B5EF4-FFF2-40B4-BE49-F238E27FC236}">
                <a16:creationId xmlns:a16="http://schemas.microsoft.com/office/drawing/2014/main" id="{3F6A7A99-6452-165D-0B15-FA53969E349D}"/>
              </a:ext>
            </a:extLst>
          </p:cNvPr>
          <p:cNvPicPr>
            <a:picLocks noChangeAspect="1"/>
          </p:cNvPicPr>
          <p:nvPr/>
        </p:nvPicPr>
        <p:blipFill>
          <a:blip r:embed="rId2"/>
          <a:stretch>
            <a:fillRect/>
          </a:stretch>
        </p:blipFill>
        <p:spPr>
          <a:xfrm>
            <a:off x="2195185" y="1548569"/>
            <a:ext cx="4465529" cy="4465529"/>
          </a:xfrm>
          <a:prstGeom prst="rect">
            <a:avLst/>
          </a:prstGeom>
        </p:spPr>
      </p:pic>
      <p:sp>
        <p:nvSpPr>
          <p:cNvPr id="5" name="Footer Placeholder 4">
            <a:extLst>
              <a:ext uri="{FF2B5EF4-FFF2-40B4-BE49-F238E27FC236}">
                <a16:creationId xmlns:a16="http://schemas.microsoft.com/office/drawing/2014/main" id="{78E23298-C1DC-49E7-BDBB-4BDD71736D56}"/>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3F0EE2AD-C277-155F-2B1F-ABC5FBFBA598}"/>
              </a:ext>
            </a:extLst>
          </p:cNvPr>
          <p:cNvSpPr txBox="1"/>
          <p:nvPr/>
        </p:nvSpPr>
        <p:spPr>
          <a:xfrm>
            <a:off x="6134615" y="6408630"/>
            <a:ext cx="3170284"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3"/>
              </a:rPr>
              <a:t>Rawpixel.com</a:t>
            </a:r>
            <a:endParaRPr lang="en-US" sz="1050" dirty="0"/>
          </a:p>
        </p:txBody>
      </p:sp>
      <p:sp>
        <p:nvSpPr>
          <p:cNvPr id="4" name="Slide Number Placeholder 3">
            <a:extLst>
              <a:ext uri="{FF2B5EF4-FFF2-40B4-BE49-F238E27FC236}">
                <a16:creationId xmlns:a16="http://schemas.microsoft.com/office/drawing/2014/main" id="{C72A593D-2110-47A5-BC56-B03DE81F4045}"/>
              </a:ext>
            </a:extLst>
          </p:cNvPr>
          <p:cNvSpPr>
            <a:spLocks noGrp="1"/>
          </p:cNvSpPr>
          <p:nvPr>
            <p:ph type="sldNum" sz="quarter" idx="12"/>
          </p:nvPr>
        </p:nvSpPr>
        <p:spPr/>
        <p:txBody>
          <a:bodyPr/>
          <a:lstStyle/>
          <a:p>
            <a:fld id="{1D2EA5EF-C699-AF4C-BA42-C0A1CAAB713C}" type="slidenum">
              <a:rPr lang="en-US" smtClean="0"/>
              <a:t>34</a:t>
            </a:fld>
            <a:endParaRPr lang="en-US"/>
          </a:p>
        </p:txBody>
      </p:sp>
    </p:spTree>
    <p:extLst>
      <p:ext uri="{BB962C8B-B14F-4D97-AF65-F5344CB8AC3E}">
        <p14:creationId xmlns:p14="http://schemas.microsoft.com/office/powerpoint/2010/main" val="2111353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CE6F-5CDD-4297-B095-C67546C0D975}"/>
              </a:ext>
            </a:extLst>
          </p:cNvPr>
          <p:cNvSpPr>
            <a:spLocks noGrp="1"/>
          </p:cNvSpPr>
          <p:nvPr>
            <p:ph type="title"/>
          </p:nvPr>
        </p:nvSpPr>
        <p:spPr/>
        <p:txBody>
          <a:bodyPr/>
          <a:lstStyle/>
          <a:p>
            <a:pPr algn="ctr"/>
            <a:r>
              <a:rPr lang="en-US" dirty="0"/>
              <a:t>Avoid Monotherapy </a:t>
            </a:r>
          </a:p>
        </p:txBody>
      </p:sp>
      <p:sp>
        <p:nvSpPr>
          <p:cNvPr id="3" name="Content Placeholder 2">
            <a:extLst>
              <a:ext uri="{FF2B5EF4-FFF2-40B4-BE49-F238E27FC236}">
                <a16:creationId xmlns:a16="http://schemas.microsoft.com/office/drawing/2014/main" id="{2C2C3F0C-4B5D-4FA2-B63B-76EE4854658C}"/>
              </a:ext>
            </a:extLst>
          </p:cNvPr>
          <p:cNvSpPr>
            <a:spLocks noGrp="1"/>
          </p:cNvSpPr>
          <p:nvPr>
            <p:ph idx="1"/>
          </p:nvPr>
        </p:nvSpPr>
        <p:spPr>
          <a:xfrm>
            <a:off x="457201" y="2514604"/>
            <a:ext cx="3150692" cy="2450802"/>
          </a:xfrm>
        </p:spPr>
        <p:txBody>
          <a:bodyPr>
            <a:normAutofit/>
          </a:bodyPr>
          <a:lstStyle/>
          <a:p>
            <a:pPr marL="114112" indent="0">
              <a:buNone/>
            </a:pPr>
            <a:r>
              <a:rPr lang="en-US" dirty="0"/>
              <a:t>Even meds with high potency/genetic barrier to resistance (DRV/b, DOL) have </a:t>
            </a:r>
            <a:r>
              <a:rPr lang="en-US" b="0" i="0" dirty="0">
                <a:effectLst/>
                <a:latin typeface="Open Sans"/>
              </a:rPr>
              <a:t>high rates of virologic failure </a:t>
            </a:r>
          </a:p>
          <a:p>
            <a:endParaRPr lang="en-US" dirty="0"/>
          </a:p>
        </p:txBody>
      </p:sp>
      <p:pic>
        <p:nvPicPr>
          <p:cNvPr id="7" name="Picture 6" descr="A red thumbs down image that is outlined in black.">
            <a:extLst>
              <a:ext uri="{FF2B5EF4-FFF2-40B4-BE49-F238E27FC236}">
                <a16:creationId xmlns:a16="http://schemas.microsoft.com/office/drawing/2014/main" id="{598DD537-AE7B-08C7-F138-3F1E3EAAA3D1}"/>
              </a:ext>
            </a:extLst>
          </p:cNvPr>
          <p:cNvPicPr>
            <a:picLocks noChangeAspect="1"/>
          </p:cNvPicPr>
          <p:nvPr/>
        </p:nvPicPr>
        <p:blipFill>
          <a:blip r:embed="rId2"/>
          <a:stretch>
            <a:fillRect/>
          </a:stretch>
        </p:blipFill>
        <p:spPr>
          <a:xfrm>
            <a:off x="4572000" y="1460146"/>
            <a:ext cx="3463059" cy="4480286"/>
          </a:xfrm>
          <a:prstGeom prst="rect">
            <a:avLst/>
          </a:prstGeom>
        </p:spPr>
      </p:pic>
      <p:sp>
        <p:nvSpPr>
          <p:cNvPr id="5" name="Footer Placeholder 4">
            <a:extLst>
              <a:ext uri="{FF2B5EF4-FFF2-40B4-BE49-F238E27FC236}">
                <a16:creationId xmlns:a16="http://schemas.microsoft.com/office/drawing/2014/main" id="{0A3D303D-6C54-4DA9-81CD-4F6A318508AF}"/>
              </a:ext>
            </a:extLst>
          </p:cNvPr>
          <p:cNvSpPr>
            <a:spLocks noGrp="1"/>
          </p:cNvSpPr>
          <p:nvPr>
            <p:ph type="ftr" sz="quarter" idx="1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C3768">
                    <a:lumMod val="40000"/>
                    <a:lumOff val="60000"/>
                  </a:srgbClr>
                </a:solidFill>
                <a:effectLst/>
                <a:uLnTx/>
                <a:uFillTx/>
                <a:latin typeface="Arial"/>
                <a:ea typeface="+mn-ea"/>
              </a:rPr>
              <a:t>paetc.org</a:t>
            </a:r>
            <a:endParaRPr kumimoji="0" lang="en-US" sz="1200" b="0" i="0" u="none" strike="noStrike" kern="1200" cap="none" spc="0" normalizeH="0" baseline="0" noProof="0" dirty="0">
              <a:ln>
                <a:noFill/>
              </a:ln>
              <a:solidFill>
                <a:srgbClr val="1C3768">
                  <a:lumMod val="40000"/>
                  <a:lumOff val="60000"/>
                </a:srgbClr>
              </a:solidFill>
              <a:effectLst/>
              <a:uLnTx/>
              <a:uFillTx/>
              <a:latin typeface="Arial"/>
              <a:ea typeface="+mn-ea"/>
            </a:endParaRPr>
          </a:p>
        </p:txBody>
      </p:sp>
      <p:sp>
        <p:nvSpPr>
          <p:cNvPr id="6" name="TextBox 5">
            <a:extLst>
              <a:ext uri="{FF2B5EF4-FFF2-40B4-BE49-F238E27FC236}">
                <a16:creationId xmlns:a16="http://schemas.microsoft.com/office/drawing/2014/main" id="{D064FD90-78F9-1D7B-5C9C-26FE93706ADD}"/>
              </a:ext>
            </a:extLst>
          </p:cNvPr>
          <p:cNvSpPr txBox="1"/>
          <p:nvPr/>
        </p:nvSpPr>
        <p:spPr>
          <a:xfrm>
            <a:off x="5768794" y="6408630"/>
            <a:ext cx="3170284"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3"/>
              </a:rPr>
              <a:t>Wikimedia Commons</a:t>
            </a:r>
            <a:endParaRPr lang="en-US" sz="1050" dirty="0"/>
          </a:p>
        </p:txBody>
      </p:sp>
      <p:sp>
        <p:nvSpPr>
          <p:cNvPr id="4" name="Slide Number Placeholder 3">
            <a:extLst>
              <a:ext uri="{FF2B5EF4-FFF2-40B4-BE49-F238E27FC236}">
                <a16:creationId xmlns:a16="http://schemas.microsoft.com/office/drawing/2014/main" id="{D107EA9F-A634-4E6A-AEAF-0264022D3CBA}"/>
              </a:ext>
            </a:extLst>
          </p:cNvPr>
          <p:cNvSpPr>
            <a:spLocks noGrp="1"/>
          </p:cNvSpPr>
          <p:nvPr>
            <p:ph type="sldNum" sz="quarter" idx="12"/>
          </p:nvPr>
        </p:nvSpPr>
        <p:spPr/>
        <p:txBody>
          <a:bodyPr/>
          <a:lstStyle/>
          <a:p>
            <a:pPr marL="0" marR="0" lvl="0" indent="0" algn="ct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456449"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8448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D9DE-184F-431F-B770-6C8645F53286}"/>
              </a:ext>
            </a:extLst>
          </p:cNvPr>
          <p:cNvSpPr>
            <a:spLocks noGrp="1"/>
          </p:cNvSpPr>
          <p:nvPr>
            <p:ph type="title"/>
          </p:nvPr>
        </p:nvSpPr>
        <p:spPr/>
        <p:txBody>
          <a:bodyPr/>
          <a:lstStyle/>
          <a:p>
            <a:r>
              <a:rPr lang="en-US" dirty="0"/>
              <a:t>Plan for close monitoring after switch</a:t>
            </a:r>
          </a:p>
        </p:txBody>
      </p:sp>
      <p:sp>
        <p:nvSpPr>
          <p:cNvPr id="3" name="Content Placeholder 2">
            <a:extLst>
              <a:ext uri="{FF2B5EF4-FFF2-40B4-BE49-F238E27FC236}">
                <a16:creationId xmlns:a16="http://schemas.microsoft.com/office/drawing/2014/main" id="{1222434B-F8EE-439A-9182-DE7D6CB819ED}"/>
              </a:ext>
            </a:extLst>
          </p:cNvPr>
          <p:cNvSpPr>
            <a:spLocks noGrp="1"/>
          </p:cNvSpPr>
          <p:nvPr>
            <p:ph idx="1"/>
          </p:nvPr>
        </p:nvSpPr>
        <p:spPr>
          <a:xfrm>
            <a:off x="143220" y="1600203"/>
            <a:ext cx="8937208" cy="4367299"/>
          </a:xfrm>
        </p:spPr>
        <p:txBody>
          <a:bodyPr>
            <a:normAutofit/>
          </a:bodyPr>
          <a:lstStyle/>
          <a:p>
            <a:pPr marL="114112" indent="0">
              <a:buNone/>
            </a:pPr>
            <a:r>
              <a:rPr lang="en-US" sz="3600" b="0" i="0" dirty="0">
                <a:solidFill>
                  <a:srgbClr val="333333"/>
                </a:solidFill>
                <a:effectLst/>
              </a:rPr>
              <a:t>Close follow-up 1</a:t>
            </a:r>
            <a:r>
              <a:rPr lang="en-US" sz="3600" b="0" i="0" baseline="30000" dirty="0">
                <a:solidFill>
                  <a:srgbClr val="333333"/>
                </a:solidFill>
                <a:effectLst/>
              </a:rPr>
              <a:t>st</a:t>
            </a:r>
            <a:r>
              <a:rPr lang="en-US" sz="3600" b="0" i="0" dirty="0">
                <a:solidFill>
                  <a:srgbClr val="333333"/>
                </a:solidFill>
                <a:effectLst/>
              </a:rPr>
              <a:t> 3 mos. after change:</a:t>
            </a:r>
          </a:p>
          <a:p>
            <a:r>
              <a:rPr lang="en-US" sz="2800" b="0" i="0" dirty="0">
                <a:solidFill>
                  <a:srgbClr val="333333"/>
                </a:solidFill>
                <a:effectLst/>
              </a:rPr>
              <a:t>Adherence: Confirm taking new ART appropriately </a:t>
            </a:r>
          </a:p>
          <a:p>
            <a:r>
              <a:rPr lang="en-US" sz="2800" dirty="0">
                <a:solidFill>
                  <a:srgbClr val="333333"/>
                </a:solidFill>
              </a:rPr>
              <a:t>Tolerance: E</a:t>
            </a:r>
            <a:r>
              <a:rPr lang="en-US" sz="2800" b="0" i="0" dirty="0">
                <a:solidFill>
                  <a:srgbClr val="333333"/>
                </a:solidFill>
                <a:effectLst/>
              </a:rPr>
              <a:t>valuate for adverse events</a:t>
            </a:r>
          </a:p>
          <a:p>
            <a:r>
              <a:rPr lang="en-US" sz="2800" dirty="0">
                <a:solidFill>
                  <a:srgbClr val="333333"/>
                </a:solidFill>
              </a:rPr>
              <a:t>Efficacy: O</a:t>
            </a:r>
            <a:r>
              <a:rPr lang="en-US" sz="2800" b="0" i="0" dirty="0">
                <a:solidFill>
                  <a:srgbClr val="333333"/>
                </a:solidFill>
                <a:effectLst/>
              </a:rPr>
              <a:t>btain HIV VL 4-8 wks. after change</a:t>
            </a:r>
            <a:endParaRPr lang="en-US" sz="2800" dirty="0"/>
          </a:p>
        </p:txBody>
      </p:sp>
      <p:sp>
        <p:nvSpPr>
          <p:cNvPr id="5" name="Footer Placeholder 4">
            <a:extLst>
              <a:ext uri="{FF2B5EF4-FFF2-40B4-BE49-F238E27FC236}">
                <a16:creationId xmlns:a16="http://schemas.microsoft.com/office/drawing/2014/main" id="{9D828EA8-0A36-49CC-8662-2272614BDB5A}"/>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652A8DEE-FC42-C71C-3D0F-098448092287}"/>
              </a:ext>
            </a:extLst>
          </p:cNvPr>
          <p:cNvSpPr txBox="1"/>
          <p:nvPr/>
        </p:nvSpPr>
        <p:spPr>
          <a:xfrm>
            <a:off x="6946646" y="6382572"/>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HIV.gov</a:t>
            </a:r>
            <a:endParaRPr lang="en-US" sz="1050" dirty="0"/>
          </a:p>
        </p:txBody>
      </p:sp>
      <p:sp>
        <p:nvSpPr>
          <p:cNvPr id="4" name="Slide Number Placeholder 3">
            <a:extLst>
              <a:ext uri="{FF2B5EF4-FFF2-40B4-BE49-F238E27FC236}">
                <a16:creationId xmlns:a16="http://schemas.microsoft.com/office/drawing/2014/main" id="{BD5D4314-0791-4125-8E3C-B755B333C212}"/>
              </a:ext>
            </a:extLst>
          </p:cNvPr>
          <p:cNvSpPr>
            <a:spLocks noGrp="1"/>
          </p:cNvSpPr>
          <p:nvPr>
            <p:ph type="sldNum" sz="quarter" idx="12"/>
          </p:nvPr>
        </p:nvSpPr>
        <p:spPr/>
        <p:txBody>
          <a:bodyPr/>
          <a:lstStyle/>
          <a:p>
            <a:fld id="{1D2EA5EF-C699-AF4C-BA42-C0A1CAAB713C}" type="slidenum">
              <a:rPr lang="en-US" smtClean="0"/>
              <a:t>36</a:t>
            </a:fld>
            <a:endParaRPr lang="en-US"/>
          </a:p>
        </p:txBody>
      </p:sp>
    </p:spTree>
    <p:extLst>
      <p:ext uri="{BB962C8B-B14F-4D97-AF65-F5344CB8AC3E}">
        <p14:creationId xmlns:p14="http://schemas.microsoft.com/office/powerpoint/2010/main" val="3161000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B234-0CC3-4CA9-80A4-D64853C9D2C8}"/>
              </a:ext>
            </a:extLst>
          </p:cNvPr>
          <p:cNvSpPr>
            <a:spLocks noGrp="1"/>
          </p:cNvSpPr>
          <p:nvPr>
            <p:ph type="title"/>
          </p:nvPr>
        </p:nvSpPr>
        <p:spPr/>
        <p:txBody>
          <a:bodyPr/>
          <a:lstStyle/>
          <a:p>
            <a:r>
              <a:rPr lang="en-US" dirty="0"/>
              <a:t>Simplification Principles Summary</a:t>
            </a:r>
          </a:p>
        </p:txBody>
      </p:sp>
      <p:sp>
        <p:nvSpPr>
          <p:cNvPr id="3" name="Content Placeholder 2">
            <a:extLst>
              <a:ext uri="{FF2B5EF4-FFF2-40B4-BE49-F238E27FC236}">
                <a16:creationId xmlns:a16="http://schemas.microsoft.com/office/drawing/2014/main" id="{21D7134B-475C-4680-B834-1A86470542EC}"/>
              </a:ext>
            </a:extLst>
          </p:cNvPr>
          <p:cNvSpPr>
            <a:spLocks noGrp="1"/>
          </p:cNvSpPr>
          <p:nvPr>
            <p:ph idx="1"/>
          </p:nvPr>
        </p:nvSpPr>
        <p:spPr/>
        <p:txBody>
          <a:bodyPr>
            <a:normAutofit lnSpcReduction="10000"/>
          </a:bodyPr>
          <a:lstStyle/>
          <a:p>
            <a:r>
              <a:rPr lang="en-US" dirty="0"/>
              <a:t>Maintain virologic suppression</a:t>
            </a:r>
          </a:p>
          <a:p>
            <a:endParaRPr lang="en-US" dirty="0"/>
          </a:p>
          <a:p>
            <a:r>
              <a:rPr lang="en-US" dirty="0"/>
              <a:t>Careful review history before optimization: </a:t>
            </a:r>
          </a:p>
          <a:p>
            <a:pPr lvl="1"/>
            <a:r>
              <a:rPr lang="en-US" dirty="0"/>
              <a:t>ART history (reason/VL at time of change, # past regimens) </a:t>
            </a:r>
          </a:p>
          <a:p>
            <a:pPr lvl="1"/>
            <a:r>
              <a:rPr lang="en-US" dirty="0"/>
              <a:t>Drug Resistance history (failures, mutations)</a:t>
            </a:r>
          </a:p>
          <a:p>
            <a:pPr lvl="1"/>
            <a:r>
              <a:rPr lang="en-US" dirty="0"/>
              <a:t>Duration of suppression</a:t>
            </a:r>
          </a:p>
          <a:p>
            <a:pPr lvl="1"/>
            <a:endParaRPr lang="en-US" dirty="0"/>
          </a:p>
          <a:p>
            <a:r>
              <a:rPr lang="en-US" dirty="0"/>
              <a:t>Assess clinical conditions</a:t>
            </a:r>
          </a:p>
          <a:p>
            <a:pPr lvl="1"/>
            <a:r>
              <a:rPr lang="en-US" dirty="0"/>
              <a:t>Hepatitis B Virus Coinfection</a:t>
            </a:r>
          </a:p>
          <a:p>
            <a:pPr lvl="1"/>
            <a:r>
              <a:rPr lang="en-US" dirty="0"/>
              <a:t>Potential Drug Interactions</a:t>
            </a:r>
          </a:p>
          <a:p>
            <a:pPr lvl="1"/>
            <a:r>
              <a:rPr lang="en-US" dirty="0"/>
              <a:t>Pregnancy or Pregnancy Potential</a:t>
            </a:r>
          </a:p>
        </p:txBody>
      </p:sp>
      <p:sp>
        <p:nvSpPr>
          <p:cNvPr id="5" name="Footer Placeholder 4">
            <a:extLst>
              <a:ext uri="{FF2B5EF4-FFF2-40B4-BE49-F238E27FC236}">
                <a16:creationId xmlns:a16="http://schemas.microsoft.com/office/drawing/2014/main" id="{37216184-FCFD-491B-B0FD-3C7297500409}"/>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E1BAF6B7-6E84-AA4D-8096-A046B71D3DC2}"/>
              </a:ext>
            </a:extLst>
          </p:cNvPr>
          <p:cNvSpPr txBox="1"/>
          <p:nvPr/>
        </p:nvSpPr>
        <p:spPr>
          <a:xfrm>
            <a:off x="6946646" y="6382572"/>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HIV.gov</a:t>
            </a:r>
            <a:endParaRPr lang="en-US" sz="1050" dirty="0"/>
          </a:p>
        </p:txBody>
      </p:sp>
      <p:sp>
        <p:nvSpPr>
          <p:cNvPr id="4" name="Slide Number Placeholder 3">
            <a:extLst>
              <a:ext uri="{FF2B5EF4-FFF2-40B4-BE49-F238E27FC236}">
                <a16:creationId xmlns:a16="http://schemas.microsoft.com/office/drawing/2014/main" id="{AE369C56-4C45-4D13-B050-6C856F155E6D}"/>
              </a:ext>
            </a:extLst>
          </p:cNvPr>
          <p:cNvSpPr>
            <a:spLocks noGrp="1"/>
          </p:cNvSpPr>
          <p:nvPr>
            <p:ph type="sldNum" sz="quarter" idx="12"/>
          </p:nvPr>
        </p:nvSpPr>
        <p:spPr/>
        <p:txBody>
          <a:bodyPr/>
          <a:lstStyle/>
          <a:p>
            <a:fld id="{1D2EA5EF-C699-AF4C-BA42-C0A1CAAB713C}" type="slidenum">
              <a:rPr lang="en-US" smtClean="0"/>
              <a:t>37</a:t>
            </a:fld>
            <a:endParaRPr lang="en-US"/>
          </a:p>
        </p:txBody>
      </p:sp>
    </p:spTree>
    <p:extLst>
      <p:ext uri="{BB962C8B-B14F-4D97-AF65-F5344CB8AC3E}">
        <p14:creationId xmlns:p14="http://schemas.microsoft.com/office/powerpoint/2010/main" val="989429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C713-1B5C-4EF3-BEEA-4ABB68CB6558}"/>
              </a:ext>
            </a:extLst>
          </p:cNvPr>
          <p:cNvSpPr>
            <a:spLocks noGrp="1"/>
          </p:cNvSpPr>
          <p:nvPr>
            <p:ph type="title"/>
          </p:nvPr>
        </p:nvSpPr>
        <p:spPr/>
        <p:txBody>
          <a:bodyPr/>
          <a:lstStyle/>
          <a:p>
            <a:r>
              <a:rPr lang="en-US" dirty="0"/>
              <a:t>Switch options for people with HBV</a:t>
            </a:r>
          </a:p>
        </p:txBody>
      </p:sp>
      <p:sp>
        <p:nvSpPr>
          <p:cNvPr id="3" name="Content Placeholder 2">
            <a:extLst>
              <a:ext uri="{FF2B5EF4-FFF2-40B4-BE49-F238E27FC236}">
                <a16:creationId xmlns:a16="http://schemas.microsoft.com/office/drawing/2014/main" id="{4B26AF0D-7247-485C-802B-F07B454B1B54}"/>
              </a:ext>
            </a:extLst>
          </p:cNvPr>
          <p:cNvSpPr>
            <a:spLocks noGrp="1"/>
          </p:cNvSpPr>
          <p:nvPr>
            <p:ph idx="1"/>
          </p:nvPr>
        </p:nvSpPr>
        <p:spPr/>
        <p:txBody>
          <a:bodyPr>
            <a:normAutofit fontScale="92500" lnSpcReduction="10000"/>
          </a:bodyPr>
          <a:lstStyle/>
          <a:p>
            <a:r>
              <a:rPr lang="en-US" b="0" i="0" dirty="0">
                <a:solidFill>
                  <a:srgbClr val="333333"/>
                </a:solidFill>
                <a:effectLst/>
                <a:latin typeface="Guardian TextSans Web"/>
              </a:rPr>
              <a:t>DHHS Guidelines: </a:t>
            </a:r>
          </a:p>
          <a:p>
            <a:pPr lvl="1"/>
            <a:r>
              <a:rPr lang="en-US" b="0" i="0" dirty="0">
                <a:solidFill>
                  <a:srgbClr val="333333"/>
                </a:solidFill>
                <a:effectLst/>
                <a:latin typeface="Guardian TextSans Web"/>
              </a:rPr>
              <a:t>Continue TXF or initiate entecavir.</a:t>
            </a:r>
          </a:p>
          <a:p>
            <a:pPr lvl="1"/>
            <a:r>
              <a:rPr lang="en-US" b="0" i="0" dirty="0">
                <a:solidFill>
                  <a:srgbClr val="333333"/>
                </a:solidFill>
                <a:effectLst/>
                <a:latin typeface="Guardian TextSans Web"/>
              </a:rPr>
              <a:t>OK TXF monotherapy.</a:t>
            </a:r>
          </a:p>
          <a:p>
            <a:pPr lvl="1"/>
            <a:r>
              <a:rPr lang="en-US" dirty="0">
                <a:solidFill>
                  <a:srgbClr val="333333"/>
                </a:solidFill>
                <a:latin typeface="Guardian TextSans Web"/>
              </a:rPr>
              <a:t>XTC monotherapy not recommended (HBV resistance likely to emerge)</a:t>
            </a:r>
          </a:p>
          <a:p>
            <a:pPr lvl="1"/>
            <a:r>
              <a:rPr lang="en-US" b="0" i="0" dirty="0">
                <a:solidFill>
                  <a:srgbClr val="333333"/>
                </a:solidFill>
                <a:effectLst/>
                <a:latin typeface="Guardian TextSans Web"/>
              </a:rPr>
              <a:t>If no immunity to HBV infection, repeat HBV serology and re-vaccination should be completed if needed before optimization with a regimen that is not active against HBV.</a:t>
            </a:r>
          </a:p>
          <a:p>
            <a:endParaRPr lang="en-US" dirty="0">
              <a:solidFill>
                <a:srgbClr val="333333"/>
              </a:solidFill>
              <a:latin typeface="Guardian TextSans Web"/>
            </a:endParaRPr>
          </a:p>
          <a:p>
            <a:r>
              <a:rPr lang="en-US" b="0" i="0" dirty="0">
                <a:solidFill>
                  <a:srgbClr val="333333"/>
                </a:solidFill>
                <a:effectLst/>
                <a:latin typeface="Guardian TextSans Web"/>
              </a:rPr>
              <a:t>IASUSA Guidelines: </a:t>
            </a:r>
          </a:p>
          <a:p>
            <a:pPr lvl="1"/>
            <a:r>
              <a:rPr lang="en-US" b="0" i="0" dirty="0">
                <a:solidFill>
                  <a:srgbClr val="333333"/>
                </a:solidFill>
                <a:effectLst/>
                <a:latin typeface="Guardian TextSans Web"/>
              </a:rPr>
              <a:t>Avoid 2-drug regimens. Continue 3-drug regimens that include TXF/XTC.  </a:t>
            </a:r>
          </a:p>
          <a:p>
            <a:pPr lvl="1"/>
            <a:r>
              <a:rPr lang="en-US" b="0" i="0" dirty="0">
                <a:solidFill>
                  <a:srgbClr val="333333"/>
                </a:solidFill>
                <a:effectLst/>
                <a:latin typeface="Guardian TextSans Web"/>
              </a:rPr>
              <a:t>Documenting a seropositive response to </a:t>
            </a:r>
            <a:r>
              <a:rPr lang="en-US" dirty="0">
                <a:solidFill>
                  <a:srgbClr val="333333"/>
                </a:solidFill>
                <a:latin typeface="Guardian TextSans Web"/>
              </a:rPr>
              <a:t>HBV </a:t>
            </a:r>
            <a:r>
              <a:rPr lang="en-US" b="0" i="0" dirty="0">
                <a:solidFill>
                  <a:srgbClr val="333333"/>
                </a:solidFill>
                <a:effectLst/>
                <a:latin typeface="Guardian TextSans Web"/>
              </a:rPr>
              <a:t>vaccine is recommended prior to switching from a TXF-based 3-drug regimen to a 2-drug regimen that does not include TXF.</a:t>
            </a:r>
            <a:endParaRPr lang="en-US" dirty="0"/>
          </a:p>
        </p:txBody>
      </p:sp>
      <p:sp>
        <p:nvSpPr>
          <p:cNvPr id="5" name="Footer Placeholder 4">
            <a:extLst>
              <a:ext uri="{FF2B5EF4-FFF2-40B4-BE49-F238E27FC236}">
                <a16:creationId xmlns:a16="http://schemas.microsoft.com/office/drawing/2014/main" id="{6AAE694A-B1AF-47E9-A01D-7E1D73C35354}"/>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EE93678-D664-4C90-B8A6-8DBF87A2276F}"/>
              </a:ext>
            </a:extLst>
          </p:cNvPr>
          <p:cNvSpPr>
            <a:spLocks noGrp="1"/>
          </p:cNvSpPr>
          <p:nvPr>
            <p:ph type="sldNum" sz="quarter" idx="12"/>
          </p:nvPr>
        </p:nvSpPr>
        <p:spPr/>
        <p:txBody>
          <a:bodyPr/>
          <a:lstStyle/>
          <a:p>
            <a:fld id="{1D2EA5EF-C699-AF4C-BA42-C0A1CAAB713C}" type="slidenum">
              <a:rPr lang="en-US" smtClean="0"/>
              <a:t>38</a:t>
            </a:fld>
            <a:endParaRPr lang="en-US"/>
          </a:p>
        </p:txBody>
      </p:sp>
    </p:spTree>
    <p:extLst>
      <p:ext uri="{BB962C8B-B14F-4D97-AF65-F5344CB8AC3E}">
        <p14:creationId xmlns:p14="http://schemas.microsoft.com/office/powerpoint/2010/main" val="4078809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0F84-30F1-4D77-B682-936CB58BC721}"/>
              </a:ext>
            </a:extLst>
          </p:cNvPr>
          <p:cNvSpPr>
            <a:spLocks noGrp="1"/>
          </p:cNvSpPr>
          <p:nvPr>
            <p:ph type="title"/>
          </p:nvPr>
        </p:nvSpPr>
        <p:spPr/>
        <p:txBody>
          <a:bodyPr/>
          <a:lstStyle/>
          <a:p>
            <a:r>
              <a:rPr lang="en-US" dirty="0"/>
              <a:t>Assess Potential Drug Interactions</a:t>
            </a:r>
          </a:p>
        </p:txBody>
      </p:sp>
      <p:sp>
        <p:nvSpPr>
          <p:cNvPr id="3" name="Content Placeholder 2">
            <a:extLst>
              <a:ext uri="{FF2B5EF4-FFF2-40B4-BE49-F238E27FC236}">
                <a16:creationId xmlns:a16="http://schemas.microsoft.com/office/drawing/2014/main" id="{5DCB0297-95BE-4E0D-96E3-E4E8491DB497}"/>
              </a:ext>
            </a:extLst>
          </p:cNvPr>
          <p:cNvSpPr>
            <a:spLocks noGrp="1"/>
          </p:cNvSpPr>
          <p:nvPr>
            <p:ph idx="1"/>
          </p:nvPr>
        </p:nvSpPr>
        <p:spPr/>
        <p:txBody>
          <a:bodyPr>
            <a:normAutofit/>
          </a:bodyPr>
          <a:lstStyle/>
          <a:p>
            <a:r>
              <a:rPr lang="en-US" b="0" i="0" dirty="0">
                <a:solidFill>
                  <a:srgbClr val="000000"/>
                </a:solidFill>
                <a:effectLst/>
                <a:latin typeface="Source Sans Pro" panose="020B0503030403020204" pitchFamily="34" charset="0"/>
              </a:rPr>
              <a:t>PPIs, H2 blockers, antacids: oral </a:t>
            </a:r>
            <a:r>
              <a:rPr lang="en-US" b="0" i="0" dirty="0" err="1">
                <a:solidFill>
                  <a:srgbClr val="000000"/>
                </a:solidFill>
                <a:effectLst/>
                <a:latin typeface="Source Sans Pro" panose="020B0503030403020204" pitchFamily="34" charset="0"/>
              </a:rPr>
              <a:t>rilpivirine</a:t>
            </a:r>
            <a:r>
              <a:rPr lang="en-US" b="0" i="0" dirty="0">
                <a:solidFill>
                  <a:srgbClr val="000000"/>
                </a:solidFill>
                <a:effectLst/>
                <a:latin typeface="Source Sans Pro" panose="020B0503030403020204" pitchFamily="34" charset="0"/>
              </a:rPr>
              <a:t> (RPV) &amp; atazanavir  </a:t>
            </a:r>
          </a:p>
          <a:p>
            <a:r>
              <a:rPr lang="en-US" b="0" i="0" dirty="0">
                <a:solidFill>
                  <a:srgbClr val="000000"/>
                </a:solidFill>
                <a:effectLst/>
                <a:latin typeface="Source Sans Pro" panose="020B0503030403020204" pitchFamily="34" charset="0"/>
              </a:rPr>
              <a:t>Polyvalent cations (supplements, iron products, or antacids that contain aluminum, calcium, or magnesium): INSTIs</a:t>
            </a:r>
          </a:p>
          <a:p>
            <a:r>
              <a:rPr lang="en-US" b="0" i="0" dirty="0" err="1">
                <a:solidFill>
                  <a:srgbClr val="000000"/>
                </a:solidFill>
                <a:effectLst/>
                <a:latin typeface="Source Sans Pro" panose="020B0503030403020204" pitchFamily="34" charset="0"/>
              </a:rPr>
              <a:t>Rifamycins</a:t>
            </a:r>
            <a:r>
              <a:rPr lang="en-US" b="0" i="0" dirty="0">
                <a:solidFill>
                  <a:srgbClr val="000000"/>
                </a:solidFill>
                <a:effectLst/>
                <a:latin typeface="Source Sans Pro" panose="020B0503030403020204" pitchFamily="34" charset="0"/>
              </a:rPr>
              <a:t>: many ART drugs</a:t>
            </a:r>
          </a:p>
          <a:p>
            <a:endParaRPr lang="en-US" dirty="0">
              <a:solidFill>
                <a:srgbClr val="000000"/>
              </a:solidFill>
              <a:latin typeface="Source Sans Pro" panose="020B0503030403020204" pitchFamily="34" charset="0"/>
            </a:endParaRPr>
          </a:p>
          <a:p>
            <a:r>
              <a:rPr lang="en-US" b="0" i="0" dirty="0">
                <a:solidFill>
                  <a:srgbClr val="000000"/>
                </a:solidFill>
                <a:effectLst/>
                <a:latin typeface="Source Sans Pro" panose="020B0503030403020204" pitchFamily="34" charset="0"/>
              </a:rPr>
              <a:t>Consider new drug interactions</a:t>
            </a:r>
          </a:p>
          <a:p>
            <a:r>
              <a:rPr lang="en-US" b="0" i="0" dirty="0">
                <a:solidFill>
                  <a:srgbClr val="000000"/>
                </a:solidFill>
                <a:effectLst/>
                <a:latin typeface="Source Sans Pro" panose="020B0503030403020204" pitchFamily="34" charset="0"/>
              </a:rPr>
              <a:t>Reevaluate concomitant meds previously managed with dose adjustments when discontinuing </a:t>
            </a:r>
            <a:r>
              <a:rPr lang="en-US" b="0" i="0" dirty="0" err="1">
                <a:solidFill>
                  <a:srgbClr val="000000"/>
                </a:solidFill>
                <a:effectLst/>
                <a:latin typeface="Source Sans Pro" panose="020B0503030403020204" pitchFamily="34" charset="0"/>
              </a:rPr>
              <a:t>pK</a:t>
            </a:r>
            <a:r>
              <a:rPr lang="en-US" b="0" i="0" dirty="0">
                <a:solidFill>
                  <a:srgbClr val="000000"/>
                </a:solidFill>
                <a:effectLst/>
                <a:latin typeface="Source Sans Pro" panose="020B0503030403020204" pitchFamily="34" charset="0"/>
              </a:rPr>
              <a:t> boosters (ritonavir, cobicistat)</a:t>
            </a:r>
          </a:p>
        </p:txBody>
      </p:sp>
      <p:sp>
        <p:nvSpPr>
          <p:cNvPr id="5" name="Footer Placeholder 4">
            <a:extLst>
              <a:ext uri="{FF2B5EF4-FFF2-40B4-BE49-F238E27FC236}">
                <a16:creationId xmlns:a16="http://schemas.microsoft.com/office/drawing/2014/main" id="{6ED77D1D-B1E0-494E-B106-1532379CA30C}"/>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5CEC4978-559C-43E3-A517-6C5DCB140116}"/>
              </a:ext>
            </a:extLst>
          </p:cNvPr>
          <p:cNvSpPr>
            <a:spLocks noGrp="1"/>
          </p:cNvSpPr>
          <p:nvPr>
            <p:ph type="sldNum" sz="quarter" idx="12"/>
          </p:nvPr>
        </p:nvSpPr>
        <p:spPr/>
        <p:txBody>
          <a:bodyPr/>
          <a:lstStyle/>
          <a:p>
            <a:fld id="{1D2EA5EF-C699-AF4C-BA42-C0A1CAAB713C}" type="slidenum">
              <a:rPr lang="en-US" smtClean="0"/>
              <a:t>39</a:t>
            </a:fld>
            <a:endParaRPr lang="en-US"/>
          </a:p>
        </p:txBody>
      </p:sp>
    </p:spTree>
    <p:extLst>
      <p:ext uri="{BB962C8B-B14F-4D97-AF65-F5344CB8AC3E}">
        <p14:creationId xmlns:p14="http://schemas.microsoft.com/office/powerpoint/2010/main" val="87101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371229" y="1239396"/>
            <a:ext cx="3189765" cy="4367299"/>
          </a:xfrm>
        </p:spPr>
        <p:txBody>
          <a:bodyPr>
            <a:normAutofit fontScale="62500" lnSpcReduction="20000"/>
          </a:bodyPr>
          <a:lstStyle/>
          <a:p>
            <a:pPr marL="114112" indent="0">
              <a:buNone/>
            </a:pPr>
            <a:r>
              <a:rPr lang="en-US" dirty="0"/>
              <a:t>At the completion of this presentation, participants will be able to: </a:t>
            </a:r>
          </a:p>
          <a:p>
            <a:pPr marL="114112" indent="0">
              <a:buNone/>
            </a:pPr>
            <a:endParaRPr lang="en-US" dirty="0"/>
          </a:p>
          <a:p>
            <a:pPr marL="571312" indent="-457200">
              <a:buFont typeface="+mj-lt"/>
              <a:buAutoNum type="arabicPeriod"/>
            </a:pPr>
            <a:r>
              <a:rPr lang="en-US" dirty="0"/>
              <a:t>List common reasons to switch ART regimens</a:t>
            </a:r>
          </a:p>
          <a:p>
            <a:pPr marL="571312" indent="-457200">
              <a:buFont typeface="+mj-lt"/>
              <a:buAutoNum type="arabicPeriod"/>
            </a:pPr>
            <a:r>
              <a:rPr lang="en-US" dirty="0"/>
              <a:t>Identify resources and a framework for virologically suppressed patients who are appropriate candidates to consider a switch to a different ART regimen</a:t>
            </a:r>
          </a:p>
          <a:p>
            <a:pPr marL="571312" indent="-457200">
              <a:buFont typeface="+mj-lt"/>
              <a:buAutoNum type="arabicPeriod"/>
            </a:pPr>
            <a:r>
              <a:rPr lang="en-US" dirty="0"/>
              <a:t>Select individualized switch regimens that take account of relevant patient and regimen factors to optimize safety, efficacy, and tolerability</a:t>
            </a:r>
          </a:p>
        </p:txBody>
      </p:sp>
      <p:pic>
        <p:nvPicPr>
          <p:cNvPr id="6" name="Picture 5" descr="Two hands, palms up with the left hand holding a white pill and the right hand holding a black pill.">
            <a:extLst>
              <a:ext uri="{FF2B5EF4-FFF2-40B4-BE49-F238E27FC236}">
                <a16:creationId xmlns:a16="http://schemas.microsoft.com/office/drawing/2014/main" id="{17898285-A2A2-4955-BF53-0F4C1746C01B}"/>
              </a:ext>
            </a:extLst>
          </p:cNvPr>
          <p:cNvPicPr>
            <a:picLocks noChangeAspect="1"/>
          </p:cNvPicPr>
          <p:nvPr/>
        </p:nvPicPr>
        <p:blipFill rotWithShape="1">
          <a:blip r:embed="rId2"/>
          <a:srcRect l="16765" r="1888"/>
          <a:stretch/>
        </p:blipFill>
        <p:spPr>
          <a:xfrm>
            <a:off x="3562130" y="1214997"/>
            <a:ext cx="5465135" cy="4365114"/>
          </a:xfrm>
          <a:prstGeom prst="rect">
            <a:avLst/>
          </a:prstGeom>
        </p:spPr>
      </p:pic>
      <p:sp>
        <p:nvSpPr>
          <p:cNvPr id="5" name="Footer Placeholder 4"/>
          <p:cNvSpPr>
            <a:spLocks noGrp="1"/>
          </p:cNvSpPr>
          <p:nvPr>
            <p:ph type="ftr" sz="quarter" idx="11"/>
          </p:nvPr>
        </p:nvSpPr>
        <p:spPr/>
        <p:txBody>
          <a:bodyPr/>
          <a:lstStyle/>
          <a:p>
            <a:r>
              <a:rPr lang="en-US" dirty="0"/>
              <a:t>paetc.org</a:t>
            </a:r>
          </a:p>
        </p:txBody>
      </p:sp>
      <p:sp>
        <p:nvSpPr>
          <p:cNvPr id="8" name="TextBox 7">
            <a:extLst>
              <a:ext uri="{FF2B5EF4-FFF2-40B4-BE49-F238E27FC236}">
                <a16:creationId xmlns:a16="http://schemas.microsoft.com/office/drawing/2014/main" id="{1CF22800-BDB3-D1DC-AFE3-ABF71B87D8CB}"/>
              </a:ext>
            </a:extLst>
          </p:cNvPr>
          <p:cNvSpPr txBox="1"/>
          <p:nvPr/>
        </p:nvSpPr>
        <p:spPr>
          <a:xfrm>
            <a:off x="6087551" y="6408630"/>
            <a:ext cx="2245555" cy="253916"/>
          </a:xfrm>
          <a:prstGeom prst="rect">
            <a:avLst/>
          </a:prstGeom>
          <a:noFill/>
        </p:spPr>
        <p:txBody>
          <a:bodyPr wrap="square" rtlCol="0">
            <a:spAutoFit/>
          </a:bodyPr>
          <a:lstStyle/>
          <a:p>
            <a:r>
              <a:rPr lang="en-US" sz="1050" dirty="0">
                <a:solidFill>
                  <a:schemeClr val="bg1"/>
                </a:solidFill>
              </a:rPr>
              <a:t>Image Source: </a:t>
            </a:r>
            <a:r>
              <a:rPr lang="en-US" sz="1050" dirty="0">
                <a:solidFill>
                  <a:schemeClr val="bg1"/>
                </a:solidFill>
                <a:hlinkClick r:id="rId3"/>
              </a:rPr>
              <a:t>AIDS Map</a:t>
            </a:r>
            <a:endParaRPr lang="en-US" sz="1050" dirty="0">
              <a:solidFill>
                <a:schemeClr val="bg1"/>
              </a:solidFill>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4183897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FAB1-2EE8-4048-9BF4-78D8F65A3E8B}"/>
              </a:ext>
            </a:extLst>
          </p:cNvPr>
          <p:cNvSpPr>
            <a:spLocks noGrp="1"/>
          </p:cNvSpPr>
          <p:nvPr>
            <p:ph type="title"/>
          </p:nvPr>
        </p:nvSpPr>
        <p:spPr/>
        <p:txBody>
          <a:bodyPr/>
          <a:lstStyle/>
          <a:p>
            <a:r>
              <a:rPr lang="en-US" dirty="0"/>
              <a:t>Assess for (Potential) Pregnancy  </a:t>
            </a:r>
          </a:p>
        </p:txBody>
      </p:sp>
      <p:sp>
        <p:nvSpPr>
          <p:cNvPr id="3" name="Content Placeholder 2">
            <a:extLst>
              <a:ext uri="{FF2B5EF4-FFF2-40B4-BE49-F238E27FC236}">
                <a16:creationId xmlns:a16="http://schemas.microsoft.com/office/drawing/2014/main" id="{00DA0A64-D6A4-43D1-B9FC-2F07CC30F084}"/>
              </a:ext>
            </a:extLst>
          </p:cNvPr>
          <p:cNvSpPr>
            <a:spLocks noGrp="1"/>
          </p:cNvSpPr>
          <p:nvPr>
            <p:ph idx="1"/>
          </p:nvPr>
        </p:nvSpPr>
        <p:spPr>
          <a:xfrm>
            <a:off x="490539" y="1353118"/>
            <a:ext cx="8315569" cy="1408811"/>
          </a:xfrm>
        </p:spPr>
        <p:txBody>
          <a:bodyPr/>
          <a:lstStyle/>
          <a:p>
            <a:r>
              <a:rPr lang="en-US" dirty="0">
                <a:solidFill>
                  <a:srgbClr val="000000"/>
                </a:solidFill>
                <a:latin typeface="Source Sans Pro" panose="020B0503030403020204" pitchFamily="34" charset="0"/>
              </a:rPr>
              <a:t>P</a:t>
            </a:r>
            <a:r>
              <a:rPr lang="en-US" b="0" i="0" dirty="0">
                <a:solidFill>
                  <a:srgbClr val="000000"/>
                </a:solidFill>
                <a:effectLst/>
                <a:latin typeface="Source Sans Pro" panose="020B0503030403020204" pitchFamily="34" charset="0"/>
              </a:rPr>
              <a:t>regnancy test before switching ART. </a:t>
            </a:r>
          </a:p>
          <a:p>
            <a:r>
              <a:rPr lang="en-US" dirty="0">
                <a:solidFill>
                  <a:srgbClr val="000000"/>
                </a:solidFill>
                <a:latin typeface="Source Sans Pro" panose="020B0503030403020204" pitchFamily="34" charset="0"/>
              </a:rPr>
              <a:t>Refer </a:t>
            </a:r>
            <a:r>
              <a:rPr lang="en-US" b="0" i="0" dirty="0">
                <a:solidFill>
                  <a:srgbClr val="000000"/>
                </a:solidFill>
                <a:effectLst/>
                <a:latin typeface="Source Sans Pro" panose="020B0503030403020204" pitchFamily="34" charset="0"/>
              </a:rPr>
              <a:t>to the </a:t>
            </a:r>
            <a:r>
              <a:rPr lang="en-US" b="0" i="0" u="none" strike="noStrike" dirty="0">
                <a:solidFill>
                  <a:srgbClr val="000000"/>
                </a:solidFill>
                <a:effectLst/>
                <a:latin typeface="Source Sans Pro" panose="020B0503030403020204" pitchFamily="34" charset="0"/>
                <a:hlinkClick r:id="rId2"/>
              </a:rPr>
              <a:t>Perinatal Guidelines</a:t>
            </a:r>
            <a:r>
              <a:rPr lang="en-US" b="0" i="0" dirty="0">
                <a:solidFill>
                  <a:srgbClr val="000000"/>
                </a:solidFill>
                <a:effectLst/>
                <a:latin typeface="Source Sans Pro" panose="020B0503030403020204" pitchFamily="34" charset="0"/>
              </a:rPr>
              <a:t>  </a:t>
            </a:r>
          </a:p>
          <a:p>
            <a:r>
              <a:rPr lang="en-US" dirty="0">
                <a:solidFill>
                  <a:srgbClr val="000000"/>
                </a:solidFill>
                <a:latin typeface="Source Sans Pro" panose="020B0503030403020204" pitchFamily="34" charset="0"/>
              </a:rPr>
              <a:t>Report al</a:t>
            </a:r>
            <a:r>
              <a:rPr lang="en-US" b="0" i="0" dirty="0">
                <a:solidFill>
                  <a:srgbClr val="000000"/>
                </a:solidFill>
                <a:effectLst/>
                <a:latin typeface="Source Sans Pro" panose="020B0503030403020204" pitchFamily="34" charset="0"/>
              </a:rPr>
              <a:t>l pregnancies to </a:t>
            </a:r>
            <a:r>
              <a:rPr lang="en-US" b="0" i="0" u="none" strike="noStrike" dirty="0">
                <a:solidFill>
                  <a:srgbClr val="000000"/>
                </a:solidFill>
                <a:effectLst/>
                <a:latin typeface="Source Sans Pro" panose="020B0503030403020204" pitchFamily="34" charset="0"/>
                <a:hlinkClick r:id="rId3"/>
              </a:rPr>
              <a:t>Antiretroviral Pregnancy Registry</a:t>
            </a:r>
            <a:r>
              <a:rPr lang="en-US" b="0" i="0" dirty="0">
                <a:solidFill>
                  <a:srgbClr val="000000"/>
                </a:solidFill>
                <a:effectLst/>
                <a:latin typeface="Source Sans Pro" panose="020B0503030403020204" pitchFamily="34" charset="0"/>
              </a:rPr>
              <a:t>.</a:t>
            </a:r>
            <a:endParaRPr lang="en-US" dirty="0"/>
          </a:p>
        </p:txBody>
      </p:sp>
      <p:graphicFrame>
        <p:nvGraphicFramePr>
          <p:cNvPr id="6" name="Table 5">
            <a:extLst>
              <a:ext uri="{FF2B5EF4-FFF2-40B4-BE49-F238E27FC236}">
                <a16:creationId xmlns:a16="http://schemas.microsoft.com/office/drawing/2014/main" id="{E487AB43-FF51-4F42-8AE1-1B73D78513EE}"/>
              </a:ext>
            </a:extLst>
          </p:cNvPr>
          <p:cNvGraphicFramePr>
            <a:graphicFrameLocks noGrp="1"/>
          </p:cNvGraphicFramePr>
          <p:nvPr>
            <p:extLst>
              <p:ext uri="{D42A27DB-BD31-4B8C-83A1-F6EECF244321}">
                <p14:modId xmlns:p14="http://schemas.microsoft.com/office/powerpoint/2010/main" val="3178293159"/>
              </p:ext>
            </p:extLst>
          </p:nvPr>
        </p:nvGraphicFramePr>
        <p:xfrm>
          <a:off x="595423" y="2761930"/>
          <a:ext cx="8177348" cy="3126894"/>
        </p:xfrm>
        <a:graphic>
          <a:graphicData uri="http://schemas.openxmlformats.org/drawingml/2006/table">
            <a:tbl>
              <a:tblPr firstRow="1">
                <a:tableStyleId>{7E9639D4-E3E2-4D34-9284-5A2195B3D0D7}</a:tableStyleId>
              </a:tblPr>
              <a:tblGrid>
                <a:gridCol w="3980671">
                  <a:extLst>
                    <a:ext uri="{9D8B030D-6E8A-4147-A177-3AD203B41FA5}">
                      <a16:colId xmlns:a16="http://schemas.microsoft.com/office/drawing/2014/main" val="1469032349"/>
                    </a:ext>
                  </a:extLst>
                </a:gridCol>
                <a:gridCol w="4196677">
                  <a:extLst>
                    <a:ext uri="{9D8B030D-6E8A-4147-A177-3AD203B41FA5}">
                      <a16:colId xmlns:a16="http://schemas.microsoft.com/office/drawing/2014/main" val="3823340865"/>
                    </a:ext>
                  </a:extLst>
                </a:gridCol>
              </a:tblGrid>
              <a:tr h="619321">
                <a:tc>
                  <a:txBody>
                    <a:bodyPr/>
                    <a:lstStyle/>
                    <a:p>
                      <a:pPr algn="l" fontAlgn="b"/>
                      <a:r>
                        <a:rPr lang="en-US" sz="1400" b="1" u="none" strike="noStrike" dirty="0">
                          <a:effectLst/>
                        </a:rPr>
                        <a:t>Continuing ART for People Who Become Pregnant on a Fully Suppressive, Well-Tolerated Regimen</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1" u="none" strike="noStrike" dirty="0">
                          <a:effectLst/>
                        </a:rPr>
                        <a:t>New ART Regimen for Pregnant People Whose Current Regimen Is Not Well Tolerated and/or Is Not Fully Suppressive</a:t>
                      </a:r>
                      <a:endParaRPr lang="en-US"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42253951"/>
                  </a:ext>
                </a:extLst>
              </a:tr>
              <a:tr h="619321">
                <a:tc>
                  <a:txBody>
                    <a:bodyPr/>
                    <a:lstStyle/>
                    <a:p>
                      <a:pPr algn="l" fontAlgn="b"/>
                      <a:r>
                        <a:rPr lang="en-US" sz="1400" u="none" strike="noStrike" dirty="0">
                          <a:effectLst/>
                        </a:rPr>
                        <a:t>Continue DTG, BIC, RAL, all NRTIs, most NNRTIs (EFV, RPV oral, ETR, NVP), </a:t>
                      </a:r>
                      <a:r>
                        <a:rPr lang="en-US" sz="1400" u="none" strike="noStrike" dirty="0" err="1">
                          <a:effectLst/>
                        </a:rPr>
                        <a:t>rtv</a:t>
                      </a:r>
                      <a:r>
                        <a:rPr lang="en-US" sz="1400" u="none" strike="noStrike" dirty="0">
                          <a:effectLst/>
                        </a:rPr>
                        <a:t>-boosted PI's,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a:effectLst/>
                        </a:rPr>
                        <a:t>Preferred: DTG, ABC, XTC, TXF</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8396414"/>
                  </a:ext>
                </a:extLst>
              </a:tr>
              <a:tr h="774153">
                <a:tc>
                  <a:txBody>
                    <a:bodyPr/>
                    <a:lstStyle/>
                    <a:p>
                      <a:pPr algn="l" fontAlgn="b"/>
                      <a:r>
                        <a:rPr lang="en-US" sz="1400" u="none" strike="noStrike" dirty="0">
                          <a:effectLst/>
                        </a:rPr>
                        <a:t>Continue with frequent VL monitoring or consider switching: CAB, RPV IM, EVG/c, DOR, all 2 drug regimens, </a:t>
                      </a:r>
                      <a:r>
                        <a:rPr lang="en-US" sz="1400" u="none" strike="noStrike" dirty="0" err="1">
                          <a:effectLst/>
                        </a:rPr>
                        <a:t>cobi</a:t>
                      </a:r>
                      <a:r>
                        <a:rPr lang="en-US" sz="1400" u="none" strike="noStrike" dirty="0">
                          <a:effectLst/>
                        </a:rPr>
                        <a:t>-boosted PI's</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Alternative: BIC, RAL, ATZ/r, DRV/r, EFV, RPV oral, ZDV</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8814680"/>
                  </a:ext>
                </a:extLst>
              </a:tr>
              <a:tr h="309662">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Insufficient data: CAB, RPV IM, DOR</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79786036"/>
                  </a:ext>
                </a:extLst>
              </a:tr>
              <a:tr h="774153">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u="none" strike="noStrike" dirty="0">
                          <a:effectLst/>
                        </a:rPr>
                        <a:t>Not recommended: EVG/c, LPV/r, ATV/c, DRV/c, 2 drug regimens, ETR, NVP, Entry/Attachment/Fusion/Capsid Inhibitors</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755383"/>
                  </a:ext>
                </a:extLst>
              </a:tr>
            </a:tbl>
          </a:graphicData>
        </a:graphic>
      </p:graphicFrame>
      <p:sp>
        <p:nvSpPr>
          <p:cNvPr id="5" name="Footer Placeholder 4">
            <a:extLst>
              <a:ext uri="{FF2B5EF4-FFF2-40B4-BE49-F238E27FC236}">
                <a16:creationId xmlns:a16="http://schemas.microsoft.com/office/drawing/2014/main" id="{294F50D0-72B1-4816-8549-FAF373A95B7D}"/>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2D02D9C4-201C-7216-71BF-237AEDBAFB05}"/>
              </a:ext>
            </a:extLst>
          </p:cNvPr>
          <p:cNvSpPr txBox="1"/>
          <p:nvPr/>
        </p:nvSpPr>
        <p:spPr>
          <a:xfrm>
            <a:off x="6946646" y="6382572"/>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4"/>
              </a:rPr>
              <a:t>HIV.gov</a:t>
            </a:r>
            <a:endParaRPr lang="en-US" sz="1050" dirty="0"/>
          </a:p>
        </p:txBody>
      </p:sp>
      <p:sp>
        <p:nvSpPr>
          <p:cNvPr id="4" name="Slide Number Placeholder 3">
            <a:extLst>
              <a:ext uri="{FF2B5EF4-FFF2-40B4-BE49-F238E27FC236}">
                <a16:creationId xmlns:a16="http://schemas.microsoft.com/office/drawing/2014/main" id="{A3AC25D6-8DF4-41F7-BCCB-A0EAB44D9B5A}"/>
              </a:ext>
            </a:extLst>
          </p:cNvPr>
          <p:cNvSpPr>
            <a:spLocks noGrp="1"/>
          </p:cNvSpPr>
          <p:nvPr>
            <p:ph type="sldNum" sz="quarter" idx="12"/>
          </p:nvPr>
        </p:nvSpPr>
        <p:spPr/>
        <p:txBody>
          <a:bodyPr/>
          <a:lstStyle/>
          <a:p>
            <a:fld id="{1D2EA5EF-C699-AF4C-BA42-C0A1CAAB713C}" type="slidenum">
              <a:rPr lang="en-US" smtClean="0"/>
              <a:t>40</a:t>
            </a:fld>
            <a:endParaRPr lang="en-US"/>
          </a:p>
        </p:txBody>
      </p:sp>
    </p:spTree>
    <p:extLst>
      <p:ext uri="{BB962C8B-B14F-4D97-AF65-F5344CB8AC3E}">
        <p14:creationId xmlns:p14="http://schemas.microsoft.com/office/powerpoint/2010/main" val="3401985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ADAF-81E4-429F-91A5-E6D31184EC1B}"/>
              </a:ext>
            </a:extLst>
          </p:cNvPr>
          <p:cNvSpPr>
            <a:spLocks noGrp="1"/>
          </p:cNvSpPr>
          <p:nvPr>
            <p:ph type="title"/>
          </p:nvPr>
        </p:nvSpPr>
        <p:spPr>
          <a:xfrm>
            <a:off x="90311" y="274639"/>
            <a:ext cx="8990117" cy="1143000"/>
          </a:xfrm>
        </p:spPr>
        <p:txBody>
          <a:bodyPr/>
          <a:lstStyle/>
          <a:p>
            <a:r>
              <a:rPr lang="en-US" dirty="0"/>
              <a:t>Simplification Strategies No Resistance: 3 Drug Regimens Within Class </a:t>
            </a:r>
          </a:p>
        </p:txBody>
      </p:sp>
      <p:sp>
        <p:nvSpPr>
          <p:cNvPr id="3" name="Content Placeholder 2">
            <a:extLst>
              <a:ext uri="{FF2B5EF4-FFF2-40B4-BE49-F238E27FC236}">
                <a16:creationId xmlns:a16="http://schemas.microsoft.com/office/drawing/2014/main" id="{DE5FFAB0-029C-40D4-B801-6DB7E5BE36A3}"/>
              </a:ext>
            </a:extLst>
          </p:cNvPr>
          <p:cNvSpPr>
            <a:spLocks noGrp="1"/>
          </p:cNvSpPr>
          <p:nvPr>
            <p:ph idx="1"/>
          </p:nvPr>
        </p:nvSpPr>
        <p:spPr>
          <a:xfrm>
            <a:off x="371229" y="1417639"/>
            <a:ext cx="8315569" cy="4367299"/>
          </a:xfrm>
        </p:spPr>
        <p:txBody>
          <a:bodyPr>
            <a:normAutofit fontScale="92500" lnSpcReduction="10000"/>
          </a:bodyPr>
          <a:lstStyle/>
          <a:p>
            <a:r>
              <a:rPr lang="en-US" dirty="0"/>
              <a:t>usually maintains viral suppression (if no resistance)</a:t>
            </a:r>
          </a:p>
          <a:p>
            <a:r>
              <a:rPr lang="en-US" dirty="0"/>
              <a:t>Examples studied without underlying drug resistance  </a:t>
            </a:r>
          </a:p>
          <a:p>
            <a:endParaRPr lang="en-US" dirty="0"/>
          </a:p>
          <a:p>
            <a:endParaRPr lang="en-US" dirty="0"/>
          </a:p>
          <a:p>
            <a:endParaRPr lang="en-US" dirty="0"/>
          </a:p>
          <a:p>
            <a:endParaRPr lang="en-US" dirty="0"/>
          </a:p>
          <a:p>
            <a:endParaRPr lang="en-US" dirty="0"/>
          </a:p>
          <a:p>
            <a:r>
              <a:rPr lang="en-US" dirty="0"/>
              <a:t>prompted by: </a:t>
            </a:r>
          </a:p>
          <a:p>
            <a:pPr lvl="1"/>
            <a:r>
              <a:rPr lang="en-US" dirty="0"/>
              <a:t>adverse events or </a:t>
            </a:r>
          </a:p>
          <a:p>
            <a:pPr lvl="1"/>
            <a:r>
              <a:rPr lang="en-US" dirty="0"/>
              <a:t>availability of ARVs in the same class that offer:</a:t>
            </a:r>
          </a:p>
          <a:p>
            <a:pPr lvl="2"/>
            <a:r>
              <a:rPr lang="en-US" dirty="0"/>
              <a:t>better safety profile, reduced dosing frequency, higher barrier to resistance, lower pill burden or do not require PK boosting. </a:t>
            </a:r>
          </a:p>
          <a:p>
            <a:pPr marL="114112" indent="0">
              <a:buNone/>
            </a:pPr>
            <a:endParaRPr lang="en-US" dirty="0"/>
          </a:p>
        </p:txBody>
      </p:sp>
      <p:graphicFrame>
        <p:nvGraphicFramePr>
          <p:cNvPr id="6" name="Table 6">
            <a:extLst>
              <a:ext uri="{FF2B5EF4-FFF2-40B4-BE49-F238E27FC236}">
                <a16:creationId xmlns:a16="http://schemas.microsoft.com/office/drawing/2014/main" id="{B7F8344C-94FA-4F65-87CC-8A03CA66FD15}"/>
              </a:ext>
            </a:extLst>
          </p:cNvPr>
          <p:cNvGraphicFramePr>
            <a:graphicFrameLocks noGrp="1"/>
          </p:cNvGraphicFramePr>
          <p:nvPr>
            <p:extLst>
              <p:ext uri="{D42A27DB-BD31-4B8C-83A1-F6EECF244321}">
                <p14:modId xmlns:p14="http://schemas.microsoft.com/office/powerpoint/2010/main" val="285232317"/>
              </p:ext>
            </p:extLst>
          </p:nvPr>
        </p:nvGraphicFramePr>
        <p:xfrm>
          <a:off x="3352459" y="2192277"/>
          <a:ext cx="5539563" cy="2438400"/>
        </p:xfrm>
        <a:graphic>
          <a:graphicData uri="http://schemas.openxmlformats.org/drawingml/2006/table">
            <a:tbl>
              <a:tblPr firstRow="1" bandRow="1">
                <a:tableStyleId>{793D81CF-94F2-401A-BA57-92F5A7B2D0C5}</a:tableStyleId>
              </a:tblPr>
              <a:tblGrid>
                <a:gridCol w="3253720">
                  <a:extLst>
                    <a:ext uri="{9D8B030D-6E8A-4147-A177-3AD203B41FA5}">
                      <a16:colId xmlns:a16="http://schemas.microsoft.com/office/drawing/2014/main" val="2280711948"/>
                    </a:ext>
                  </a:extLst>
                </a:gridCol>
                <a:gridCol w="2285843">
                  <a:extLst>
                    <a:ext uri="{9D8B030D-6E8A-4147-A177-3AD203B41FA5}">
                      <a16:colId xmlns:a16="http://schemas.microsoft.com/office/drawing/2014/main" val="1575400142"/>
                    </a:ext>
                  </a:extLst>
                </a:gridCol>
              </a:tblGrid>
              <a:tr h="464209">
                <a:tc>
                  <a:txBody>
                    <a:bodyPr/>
                    <a:lstStyle/>
                    <a:p>
                      <a:r>
                        <a:rPr lang="en-US" sz="2600" dirty="0"/>
                        <a:t>From </a:t>
                      </a:r>
                    </a:p>
                  </a:txBody>
                  <a:tcPr/>
                </a:tc>
                <a:tc>
                  <a:txBody>
                    <a:bodyPr/>
                    <a:lstStyle/>
                    <a:p>
                      <a:r>
                        <a:rPr lang="en-US" sz="2600" dirty="0"/>
                        <a:t>To</a:t>
                      </a:r>
                    </a:p>
                  </a:txBody>
                  <a:tcPr/>
                </a:tc>
                <a:extLst>
                  <a:ext uri="{0D108BD9-81ED-4DB2-BD59-A6C34878D82A}">
                    <a16:rowId xmlns:a16="http://schemas.microsoft.com/office/drawing/2014/main" val="4014711586"/>
                  </a:ext>
                </a:extLst>
              </a:tr>
              <a:tr h="464209">
                <a:tc>
                  <a:txBody>
                    <a:bodyPr/>
                    <a:lstStyle/>
                    <a:p>
                      <a:r>
                        <a:rPr lang="en-US" sz="2600" dirty="0"/>
                        <a:t>TDF or ABC</a:t>
                      </a:r>
                    </a:p>
                  </a:txBody>
                  <a:tcPr/>
                </a:tc>
                <a:tc>
                  <a:txBody>
                    <a:bodyPr/>
                    <a:lstStyle/>
                    <a:p>
                      <a:r>
                        <a:rPr lang="en-US" sz="2600" dirty="0"/>
                        <a:t>TAF</a:t>
                      </a:r>
                    </a:p>
                  </a:txBody>
                  <a:tcPr/>
                </a:tc>
                <a:extLst>
                  <a:ext uri="{0D108BD9-81ED-4DB2-BD59-A6C34878D82A}">
                    <a16:rowId xmlns:a16="http://schemas.microsoft.com/office/drawing/2014/main" val="2633871757"/>
                  </a:ext>
                </a:extLst>
              </a:tr>
              <a:tr h="464209">
                <a:tc>
                  <a:txBody>
                    <a:bodyPr/>
                    <a:lstStyle/>
                    <a:p>
                      <a:r>
                        <a:rPr lang="en-US" sz="2600" dirty="0"/>
                        <a:t>RAL</a:t>
                      </a:r>
                    </a:p>
                  </a:txBody>
                  <a:tcPr/>
                </a:tc>
                <a:tc>
                  <a:txBody>
                    <a:bodyPr/>
                    <a:lstStyle/>
                    <a:p>
                      <a:r>
                        <a:rPr lang="en-US" sz="2600" dirty="0"/>
                        <a:t>DTG</a:t>
                      </a:r>
                    </a:p>
                  </a:txBody>
                  <a:tcPr/>
                </a:tc>
                <a:extLst>
                  <a:ext uri="{0D108BD9-81ED-4DB2-BD59-A6C34878D82A}">
                    <a16:rowId xmlns:a16="http://schemas.microsoft.com/office/drawing/2014/main" val="3572891136"/>
                  </a:ext>
                </a:extLst>
              </a:tr>
              <a:tr h="464209">
                <a:tc>
                  <a:txBody>
                    <a:bodyPr/>
                    <a:lstStyle/>
                    <a:p>
                      <a:r>
                        <a:rPr lang="en-US" sz="2600" dirty="0"/>
                        <a:t>DTG, EVG/c or RAL</a:t>
                      </a:r>
                    </a:p>
                  </a:txBody>
                  <a:tcPr/>
                </a:tc>
                <a:tc>
                  <a:txBody>
                    <a:bodyPr/>
                    <a:lstStyle/>
                    <a:p>
                      <a:r>
                        <a:rPr lang="en-US" sz="2600" dirty="0"/>
                        <a:t>BIC</a:t>
                      </a:r>
                    </a:p>
                  </a:txBody>
                  <a:tcPr/>
                </a:tc>
                <a:extLst>
                  <a:ext uri="{0D108BD9-81ED-4DB2-BD59-A6C34878D82A}">
                    <a16:rowId xmlns:a16="http://schemas.microsoft.com/office/drawing/2014/main" val="1471555144"/>
                  </a:ext>
                </a:extLst>
              </a:tr>
              <a:tr h="464209">
                <a:tc>
                  <a:txBody>
                    <a:bodyPr/>
                    <a:lstStyle/>
                    <a:p>
                      <a:r>
                        <a:rPr lang="en-US" sz="2600" dirty="0"/>
                        <a:t>EFV</a:t>
                      </a:r>
                    </a:p>
                  </a:txBody>
                  <a:tcPr/>
                </a:tc>
                <a:tc>
                  <a:txBody>
                    <a:bodyPr/>
                    <a:lstStyle/>
                    <a:p>
                      <a:r>
                        <a:rPr lang="en-US" sz="2600" dirty="0"/>
                        <a:t>RPV or DOR</a:t>
                      </a:r>
                    </a:p>
                  </a:txBody>
                  <a:tcPr/>
                </a:tc>
                <a:extLst>
                  <a:ext uri="{0D108BD9-81ED-4DB2-BD59-A6C34878D82A}">
                    <a16:rowId xmlns:a16="http://schemas.microsoft.com/office/drawing/2014/main" val="2865436381"/>
                  </a:ext>
                </a:extLst>
              </a:tr>
            </a:tbl>
          </a:graphicData>
        </a:graphic>
      </p:graphicFrame>
      <p:sp>
        <p:nvSpPr>
          <p:cNvPr id="5" name="Footer Placeholder 4">
            <a:extLst>
              <a:ext uri="{FF2B5EF4-FFF2-40B4-BE49-F238E27FC236}">
                <a16:creationId xmlns:a16="http://schemas.microsoft.com/office/drawing/2014/main" id="{D9E93B5E-5335-4A6D-850E-74E6124624D1}"/>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E06A9891-9991-47A6-B980-8B0140286862}"/>
              </a:ext>
            </a:extLst>
          </p:cNvPr>
          <p:cNvSpPr>
            <a:spLocks noGrp="1"/>
          </p:cNvSpPr>
          <p:nvPr>
            <p:ph type="sldNum" sz="quarter" idx="12"/>
          </p:nvPr>
        </p:nvSpPr>
        <p:spPr/>
        <p:txBody>
          <a:bodyPr/>
          <a:lstStyle/>
          <a:p>
            <a:fld id="{1D2EA5EF-C699-AF4C-BA42-C0A1CAAB713C}" type="slidenum">
              <a:rPr lang="en-US" smtClean="0"/>
              <a:t>41</a:t>
            </a:fld>
            <a:endParaRPr lang="en-US"/>
          </a:p>
        </p:txBody>
      </p:sp>
    </p:spTree>
    <p:extLst>
      <p:ext uri="{BB962C8B-B14F-4D97-AF65-F5344CB8AC3E}">
        <p14:creationId xmlns:p14="http://schemas.microsoft.com/office/powerpoint/2010/main" val="1375739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F40A2-5468-4EA3-B7F2-F8F9E2CC779A}"/>
              </a:ext>
            </a:extLst>
          </p:cNvPr>
          <p:cNvSpPr>
            <a:spLocks noGrp="1"/>
          </p:cNvSpPr>
          <p:nvPr>
            <p:ph type="title"/>
          </p:nvPr>
        </p:nvSpPr>
        <p:spPr/>
        <p:txBody>
          <a:bodyPr/>
          <a:lstStyle/>
          <a:p>
            <a:r>
              <a:rPr lang="en-US" dirty="0"/>
              <a:t>Switching within class NRTIs</a:t>
            </a:r>
          </a:p>
        </p:txBody>
      </p:sp>
      <p:sp>
        <p:nvSpPr>
          <p:cNvPr id="3" name="Content Placeholder 2">
            <a:extLst>
              <a:ext uri="{FF2B5EF4-FFF2-40B4-BE49-F238E27FC236}">
                <a16:creationId xmlns:a16="http://schemas.microsoft.com/office/drawing/2014/main" id="{203D67BB-DE38-44D6-9C6A-9715ADC2E2F7}"/>
              </a:ext>
            </a:extLst>
          </p:cNvPr>
          <p:cNvSpPr>
            <a:spLocks noGrp="1"/>
          </p:cNvSpPr>
          <p:nvPr>
            <p:ph idx="1"/>
          </p:nvPr>
        </p:nvSpPr>
        <p:spPr/>
        <p:txBody>
          <a:bodyPr/>
          <a:lstStyle/>
          <a:p>
            <a:r>
              <a:rPr lang="en-US" b="0" i="0" dirty="0">
                <a:effectLst/>
                <a:latin typeface="Open Sans"/>
              </a:rPr>
              <a:t>From TDF to TAF</a:t>
            </a:r>
          </a:p>
          <a:p>
            <a:pPr lvl="1"/>
            <a:r>
              <a:rPr lang="en-US" dirty="0">
                <a:latin typeface="Open Sans"/>
              </a:rPr>
              <a:t>M</a:t>
            </a:r>
            <a:r>
              <a:rPr lang="en-US" b="0" i="0" dirty="0">
                <a:effectLst/>
                <a:latin typeface="Open Sans"/>
              </a:rPr>
              <a:t>ay reduce risk of long-term toxicity (renal or bone)</a:t>
            </a:r>
          </a:p>
          <a:p>
            <a:pPr lvl="1"/>
            <a:r>
              <a:rPr lang="en-US" b="0" i="0" dirty="0">
                <a:effectLst/>
                <a:latin typeface="Open Sans"/>
              </a:rPr>
              <a:t>May lead to weight gain  </a:t>
            </a:r>
          </a:p>
          <a:p>
            <a:pPr marL="410805" lvl="1" indent="0">
              <a:buNone/>
            </a:pPr>
            <a:endParaRPr lang="en-US" dirty="0">
              <a:latin typeface="Open Sans"/>
            </a:endParaRPr>
          </a:p>
          <a:p>
            <a:r>
              <a:rPr lang="en-US" b="0" i="0" dirty="0">
                <a:effectLst/>
                <a:latin typeface="Open Sans"/>
              </a:rPr>
              <a:t>From ABC</a:t>
            </a:r>
          </a:p>
          <a:p>
            <a:pPr lvl="1"/>
            <a:r>
              <a:rPr lang="en-US" dirty="0">
                <a:latin typeface="Open Sans"/>
              </a:rPr>
              <a:t>May reduce </a:t>
            </a:r>
            <a:r>
              <a:rPr lang="en-US" b="0" i="0" dirty="0">
                <a:effectLst/>
                <a:latin typeface="Open Sans"/>
              </a:rPr>
              <a:t>CV risk  </a:t>
            </a:r>
          </a:p>
          <a:p>
            <a:endParaRPr lang="en-US" b="0" i="0" dirty="0">
              <a:effectLst/>
              <a:latin typeface="Open Sans"/>
            </a:endParaRPr>
          </a:p>
          <a:p>
            <a:endParaRPr lang="en-US" dirty="0"/>
          </a:p>
        </p:txBody>
      </p:sp>
      <p:sp>
        <p:nvSpPr>
          <p:cNvPr id="5" name="Footer Placeholder 4">
            <a:extLst>
              <a:ext uri="{FF2B5EF4-FFF2-40B4-BE49-F238E27FC236}">
                <a16:creationId xmlns:a16="http://schemas.microsoft.com/office/drawing/2014/main" id="{51DBC6E3-E7BB-4D84-9DFA-892B8EFAEC96}"/>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CCF38C4A-935D-46AD-B2FD-D850582C88BE}"/>
              </a:ext>
            </a:extLst>
          </p:cNvPr>
          <p:cNvSpPr>
            <a:spLocks noGrp="1"/>
          </p:cNvSpPr>
          <p:nvPr>
            <p:ph type="sldNum" sz="quarter" idx="12"/>
          </p:nvPr>
        </p:nvSpPr>
        <p:spPr/>
        <p:txBody>
          <a:bodyPr/>
          <a:lstStyle/>
          <a:p>
            <a:fld id="{1D2EA5EF-C699-AF4C-BA42-C0A1CAAB713C}" type="slidenum">
              <a:rPr lang="en-US" smtClean="0"/>
              <a:t>42</a:t>
            </a:fld>
            <a:endParaRPr lang="en-US"/>
          </a:p>
        </p:txBody>
      </p:sp>
    </p:spTree>
    <p:extLst>
      <p:ext uri="{BB962C8B-B14F-4D97-AF65-F5344CB8AC3E}">
        <p14:creationId xmlns:p14="http://schemas.microsoft.com/office/powerpoint/2010/main" val="433396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ADAF-81E4-429F-91A5-E6D31184EC1B}"/>
              </a:ext>
            </a:extLst>
          </p:cNvPr>
          <p:cNvSpPr>
            <a:spLocks noGrp="1"/>
          </p:cNvSpPr>
          <p:nvPr>
            <p:ph type="title"/>
          </p:nvPr>
        </p:nvSpPr>
        <p:spPr>
          <a:xfrm>
            <a:off x="225125" y="262778"/>
            <a:ext cx="8693749" cy="1143000"/>
          </a:xfrm>
        </p:spPr>
        <p:txBody>
          <a:bodyPr/>
          <a:lstStyle/>
          <a:p>
            <a:r>
              <a:rPr lang="en-US" dirty="0"/>
              <a:t>Simplification Strategies No Resistance: 3 Drug Regimens Between Classes </a:t>
            </a:r>
          </a:p>
        </p:txBody>
      </p:sp>
      <p:sp>
        <p:nvSpPr>
          <p:cNvPr id="3" name="Content Placeholder 2">
            <a:extLst>
              <a:ext uri="{FF2B5EF4-FFF2-40B4-BE49-F238E27FC236}">
                <a16:creationId xmlns:a16="http://schemas.microsoft.com/office/drawing/2014/main" id="{DE5FFAB0-029C-40D4-B801-6DB7E5BE36A3}"/>
              </a:ext>
            </a:extLst>
          </p:cNvPr>
          <p:cNvSpPr>
            <a:spLocks noGrp="1"/>
          </p:cNvSpPr>
          <p:nvPr>
            <p:ph idx="1"/>
          </p:nvPr>
        </p:nvSpPr>
        <p:spPr>
          <a:xfrm>
            <a:off x="500261" y="1413361"/>
            <a:ext cx="8315569" cy="4367299"/>
          </a:xfrm>
        </p:spPr>
        <p:txBody>
          <a:bodyPr>
            <a:normAutofit/>
          </a:bodyPr>
          <a:lstStyle/>
          <a:p>
            <a:pPr algn="l"/>
            <a:r>
              <a:rPr lang="en-US" dirty="0">
                <a:solidFill>
                  <a:srgbClr val="000000"/>
                </a:solidFill>
                <a:latin typeface="Source Sans Pro" panose="020B0503030403020204" pitchFamily="34" charset="0"/>
              </a:rPr>
              <a:t>G</a:t>
            </a:r>
            <a:r>
              <a:rPr lang="en-US" b="0" i="0" dirty="0">
                <a:solidFill>
                  <a:srgbClr val="000000"/>
                </a:solidFill>
                <a:effectLst/>
                <a:latin typeface="Source Sans Pro" panose="020B0503030403020204" pitchFamily="34" charset="0"/>
              </a:rPr>
              <a:t>enerally maintains suppression (if no resistance to </a:t>
            </a:r>
            <a:r>
              <a:rPr lang="en-US" dirty="0">
                <a:solidFill>
                  <a:srgbClr val="000000"/>
                </a:solidFill>
                <a:latin typeface="Source Sans Pro" panose="020B0503030403020204" pitchFamily="34" charset="0"/>
              </a:rPr>
              <a:t>regimen </a:t>
            </a:r>
            <a:r>
              <a:rPr lang="en-US" b="0" i="0" dirty="0">
                <a:solidFill>
                  <a:srgbClr val="000000"/>
                </a:solidFill>
                <a:effectLst/>
                <a:latin typeface="Source Sans Pro" panose="020B0503030403020204" pitchFamily="34" charset="0"/>
              </a:rPr>
              <a:t>components)</a:t>
            </a:r>
          </a:p>
          <a:p>
            <a:pPr algn="l"/>
            <a:r>
              <a:rPr lang="en-US" dirty="0">
                <a:solidFill>
                  <a:srgbClr val="000000"/>
                </a:solidFill>
                <a:latin typeface="Source Sans Pro" panose="020B0503030403020204" pitchFamily="34" charset="0"/>
              </a:rPr>
              <a:t>A</a:t>
            </a:r>
            <a:r>
              <a:rPr lang="en-US" b="0" i="0" dirty="0">
                <a:solidFill>
                  <a:srgbClr val="000000"/>
                </a:solidFill>
                <a:effectLst/>
                <a:latin typeface="Source Sans Pro" panose="020B0503030403020204" pitchFamily="34" charset="0"/>
              </a:rPr>
              <a:t>void if any doubt about activity of other regimen agents</a:t>
            </a:r>
          </a:p>
          <a:p>
            <a:pPr algn="l"/>
            <a:r>
              <a:rPr lang="en-US" b="0" i="0" dirty="0">
                <a:solidFill>
                  <a:srgbClr val="000000"/>
                </a:solidFill>
                <a:effectLst/>
                <a:latin typeface="Source Sans Pro" panose="020B0503030403020204" pitchFamily="34" charset="0"/>
              </a:rPr>
              <a:t>Review prior resistance test results </a:t>
            </a:r>
            <a:r>
              <a:rPr lang="en-US" dirty="0">
                <a:solidFill>
                  <a:srgbClr val="000000"/>
                </a:solidFill>
                <a:latin typeface="Source Sans Pro" panose="020B0503030403020204" pitchFamily="34" charset="0"/>
              </a:rPr>
              <a:t>to </a:t>
            </a:r>
            <a:r>
              <a:rPr lang="en-US" b="0" i="0" dirty="0">
                <a:solidFill>
                  <a:srgbClr val="000000"/>
                </a:solidFill>
                <a:effectLst/>
                <a:latin typeface="Source Sans Pro" panose="020B0503030403020204" pitchFamily="34" charset="0"/>
              </a:rPr>
              <a:t>guide this switch </a:t>
            </a:r>
          </a:p>
          <a:p>
            <a:pPr algn="l"/>
            <a:r>
              <a:rPr lang="en-US" b="0" i="0" dirty="0">
                <a:solidFill>
                  <a:srgbClr val="000000"/>
                </a:solidFill>
                <a:effectLst/>
                <a:latin typeface="Source Sans Pro" panose="020B0503030403020204" pitchFamily="34" charset="0"/>
              </a:rPr>
              <a:t>Studied between-class switches:</a:t>
            </a:r>
          </a:p>
          <a:p>
            <a:endParaRPr lang="en-US" dirty="0"/>
          </a:p>
          <a:p>
            <a:pPr marL="114112" indent="0">
              <a:buNone/>
            </a:pPr>
            <a:endParaRPr lang="en-US" dirty="0"/>
          </a:p>
        </p:txBody>
      </p:sp>
      <p:graphicFrame>
        <p:nvGraphicFramePr>
          <p:cNvPr id="7" name="Table 6">
            <a:extLst>
              <a:ext uri="{FF2B5EF4-FFF2-40B4-BE49-F238E27FC236}">
                <a16:creationId xmlns:a16="http://schemas.microsoft.com/office/drawing/2014/main" id="{7AD2DE1F-1D62-4E19-8D32-8DF9279DAAAD}"/>
              </a:ext>
            </a:extLst>
          </p:cNvPr>
          <p:cNvGraphicFramePr>
            <a:graphicFrameLocks noGrp="1"/>
          </p:cNvGraphicFramePr>
          <p:nvPr>
            <p:extLst>
              <p:ext uri="{D42A27DB-BD31-4B8C-83A1-F6EECF244321}">
                <p14:modId xmlns:p14="http://schemas.microsoft.com/office/powerpoint/2010/main" val="4047502889"/>
              </p:ext>
            </p:extLst>
          </p:nvPr>
        </p:nvGraphicFramePr>
        <p:xfrm>
          <a:off x="871871" y="3551274"/>
          <a:ext cx="7900900" cy="2541183"/>
        </p:xfrm>
        <a:graphic>
          <a:graphicData uri="http://schemas.openxmlformats.org/drawingml/2006/table">
            <a:tbl>
              <a:tblPr firstRow="1" bandRow="1">
                <a:tableStyleId>{7E9639D4-E3E2-4D34-9284-5A2195B3D0D7}</a:tableStyleId>
              </a:tblPr>
              <a:tblGrid>
                <a:gridCol w="3126902">
                  <a:extLst>
                    <a:ext uri="{9D8B030D-6E8A-4147-A177-3AD203B41FA5}">
                      <a16:colId xmlns:a16="http://schemas.microsoft.com/office/drawing/2014/main" val="3320326118"/>
                    </a:ext>
                  </a:extLst>
                </a:gridCol>
                <a:gridCol w="4773998">
                  <a:extLst>
                    <a:ext uri="{9D8B030D-6E8A-4147-A177-3AD203B41FA5}">
                      <a16:colId xmlns:a16="http://schemas.microsoft.com/office/drawing/2014/main" val="1498613599"/>
                    </a:ext>
                  </a:extLst>
                </a:gridCol>
              </a:tblGrid>
              <a:tr h="618572">
                <a:tc>
                  <a:txBody>
                    <a:bodyPr/>
                    <a:lstStyle/>
                    <a:p>
                      <a:r>
                        <a:rPr lang="en-US" sz="3000" dirty="0"/>
                        <a:t>From </a:t>
                      </a:r>
                    </a:p>
                  </a:txBody>
                  <a:tcPr/>
                </a:tc>
                <a:tc>
                  <a:txBody>
                    <a:bodyPr/>
                    <a:lstStyle/>
                    <a:p>
                      <a:r>
                        <a:rPr lang="en-US" sz="3000" dirty="0"/>
                        <a:t>To</a:t>
                      </a:r>
                    </a:p>
                  </a:txBody>
                  <a:tcPr/>
                </a:tc>
                <a:extLst>
                  <a:ext uri="{0D108BD9-81ED-4DB2-BD59-A6C34878D82A}">
                    <a16:rowId xmlns:a16="http://schemas.microsoft.com/office/drawing/2014/main" val="1925713804"/>
                  </a:ext>
                </a:extLst>
              </a:tr>
              <a:tr h="685467">
                <a:tc>
                  <a:txBody>
                    <a:bodyPr/>
                    <a:lstStyle/>
                    <a:p>
                      <a:r>
                        <a:rPr lang="en-US" sz="3000" dirty="0"/>
                        <a:t>Boosted PI</a:t>
                      </a:r>
                    </a:p>
                  </a:txBody>
                  <a:tcPr/>
                </a:tc>
                <a:tc>
                  <a:txBody>
                    <a:bodyPr/>
                    <a:lstStyle/>
                    <a:p>
                      <a:r>
                        <a:rPr lang="en-US" sz="3000" dirty="0"/>
                        <a:t>INSTI (DTG, BIC or EVG)</a:t>
                      </a:r>
                    </a:p>
                  </a:txBody>
                  <a:tcPr/>
                </a:tc>
                <a:extLst>
                  <a:ext uri="{0D108BD9-81ED-4DB2-BD59-A6C34878D82A}">
                    <a16:rowId xmlns:a16="http://schemas.microsoft.com/office/drawing/2014/main" val="1361857809"/>
                  </a:ext>
                </a:extLst>
              </a:tr>
              <a:tr h="618572">
                <a:tc>
                  <a:txBody>
                    <a:bodyPr/>
                    <a:lstStyle/>
                    <a:p>
                      <a:r>
                        <a:rPr lang="en-US" sz="3000" dirty="0"/>
                        <a:t>Boosted PI </a:t>
                      </a:r>
                    </a:p>
                  </a:txBody>
                  <a:tcPr/>
                </a:tc>
                <a:tc>
                  <a:txBody>
                    <a:bodyPr/>
                    <a:lstStyle/>
                    <a:p>
                      <a:r>
                        <a:rPr lang="en-US" sz="3000" dirty="0"/>
                        <a:t>RPV or DOR</a:t>
                      </a:r>
                    </a:p>
                  </a:txBody>
                  <a:tcPr/>
                </a:tc>
                <a:extLst>
                  <a:ext uri="{0D108BD9-81ED-4DB2-BD59-A6C34878D82A}">
                    <a16:rowId xmlns:a16="http://schemas.microsoft.com/office/drawing/2014/main" val="2482188102"/>
                  </a:ext>
                </a:extLst>
              </a:tr>
              <a:tr h="618572">
                <a:tc>
                  <a:txBody>
                    <a:bodyPr/>
                    <a:lstStyle/>
                    <a:p>
                      <a:r>
                        <a:rPr lang="en-US" sz="3000" dirty="0"/>
                        <a:t>NNRTI</a:t>
                      </a:r>
                    </a:p>
                  </a:txBody>
                  <a:tcPr/>
                </a:tc>
                <a:tc>
                  <a:txBody>
                    <a:bodyPr/>
                    <a:lstStyle/>
                    <a:p>
                      <a:r>
                        <a:rPr lang="en-US" sz="3000" dirty="0"/>
                        <a:t>INSTI</a:t>
                      </a:r>
                    </a:p>
                  </a:txBody>
                  <a:tcPr/>
                </a:tc>
                <a:extLst>
                  <a:ext uri="{0D108BD9-81ED-4DB2-BD59-A6C34878D82A}">
                    <a16:rowId xmlns:a16="http://schemas.microsoft.com/office/drawing/2014/main" val="1139062194"/>
                  </a:ext>
                </a:extLst>
              </a:tr>
            </a:tbl>
          </a:graphicData>
        </a:graphic>
      </p:graphicFrame>
      <p:sp>
        <p:nvSpPr>
          <p:cNvPr id="5" name="Footer Placeholder 4">
            <a:extLst>
              <a:ext uri="{FF2B5EF4-FFF2-40B4-BE49-F238E27FC236}">
                <a16:creationId xmlns:a16="http://schemas.microsoft.com/office/drawing/2014/main" id="{D9E93B5E-5335-4A6D-850E-74E6124624D1}"/>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E06A9891-9991-47A6-B980-8B0140286862}"/>
              </a:ext>
            </a:extLst>
          </p:cNvPr>
          <p:cNvSpPr>
            <a:spLocks noGrp="1"/>
          </p:cNvSpPr>
          <p:nvPr>
            <p:ph type="sldNum" sz="quarter" idx="12"/>
          </p:nvPr>
        </p:nvSpPr>
        <p:spPr/>
        <p:txBody>
          <a:bodyPr/>
          <a:lstStyle/>
          <a:p>
            <a:fld id="{1D2EA5EF-C699-AF4C-BA42-C0A1CAAB713C}" type="slidenum">
              <a:rPr lang="en-US" smtClean="0"/>
              <a:t>43</a:t>
            </a:fld>
            <a:endParaRPr lang="en-US"/>
          </a:p>
        </p:txBody>
      </p:sp>
    </p:spTree>
    <p:extLst>
      <p:ext uri="{BB962C8B-B14F-4D97-AF65-F5344CB8AC3E}">
        <p14:creationId xmlns:p14="http://schemas.microsoft.com/office/powerpoint/2010/main" val="1721765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42A99-7AEE-415D-AA20-50AAA9A1081B}"/>
              </a:ext>
            </a:extLst>
          </p:cNvPr>
          <p:cNvSpPr>
            <a:spLocks noGrp="1"/>
          </p:cNvSpPr>
          <p:nvPr>
            <p:ph type="title"/>
          </p:nvPr>
        </p:nvSpPr>
        <p:spPr/>
        <p:txBody>
          <a:bodyPr/>
          <a:lstStyle/>
          <a:p>
            <a:r>
              <a:rPr lang="en-US" dirty="0"/>
              <a:t>Switching to a NNRTI</a:t>
            </a:r>
          </a:p>
        </p:txBody>
      </p:sp>
      <p:sp>
        <p:nvSpPr>
          <p:cNvPr id="3" name="Content Placeholder 2">
            <a:extLst>
              <a:ext uri="{FF2B5EF4-FFF2-40B4-BE49-F238E27FC236}">
                <a16:creationId xmlns:a16="http://schemas.microsoft.com/office/drawing/2014/main" id="{A558CB0C-C84F-4863-8526-C30057287D68}"/>
              </a:ext>
            </a:extLst>
          </p:cNvPr>
          <p:cNvSpPr>
            <a:spLocks noGrp="1"/>
          </p:cNvSpPr>
          <p:nvPr>
            <p:ph idx="1"/>
          </p:nvPr>
        </p:nvSpPr>
        <p:spPr>
          <a:xfrm>
            <a:off x="457202" y="1153636"/>
            <a:ext cx="8315569" cy="4367299"/>
          </a:xfrm>
        </p:spPr>
        <p:txBody>
          <a:bodyPr>
            <a:normAutofit fontScale="92500"/>
          </a:bodyPr>
          <a:lstStyle/>
          <a:p>
            <a:endParaRPr lang="en-US" dirty="0"/>
          </a:p>
          <a:p>
            <a:r>
              <a:rPr lang="en-US" dirty="0"/>
              <a:t>From Boosted PI to NNRTI (DOR or RPV): </a:t>
            </a:r>
          </a:p>
          <a:p>
            <a:pPr lvl="1"/>
            <a:r>
              <a:rPr lang="en-US" dirty="0"/>
              <a:t>Improved lipids </a:t>
            </a:r>
          </a:p>
          <a:p>
            <a:pPr lvl="1"/>
            <a:r>
              <a:rPr lang="en-US" dirty="0"/>
              <a:t>Significant risk failure if hx failure/resistance (pre-switch M184V/I)  </a:t>
            </a:r>
          </a:p>
          <a:p>
            <a:r>
              <a:rPr lang="en-US" dirty="0"/>
              <a:t>From Efavirenz to </a:t>
            </a:r>
            <a:r>
              <a:rPr lang="en-US" dirty="0" err="1"/>
              <a:t>Rilpivirine</a:t>
            </a:r>
            <a:r>
              <a:rPr lang="en-US" dirty="0"/>
              <a:t>:  </a:t>
            </a:r>
          </a:p>
          <a:p>
            <a:pPr lvl="1"/>
            <a:r>
              <a:rPr lang="en-US" dirty="0"/>
              <a:t>Safe (maintains suppression), improved CNS side effects</a:t>
            </a:r>
          </a:p>
          <a:p>
            <a:r>
              <a:rPr lang="en-US" dirty="0"/>
              <a:t>To RPV if pretreatment VL &gt;100K</a:t>
            </a:r>
          </a:p>
          <a:p>
            <a:pPr lvl="1"/>
            <a:r>
              <a:rPr lang="en-US" dirty="0"/>
              <a:t>most agree OK if: no hx failure/resistance, suppressed </a:t>
            </a:r>
            <a:r>
              <a:rPr lang="en-US" u="sng" dirty="0"/>
              <a:t>&gt;</a:t>
            </a:r>
            <a:r>
              <a:rPr lang="en-US" dirty="0"/>
              <a:t> 6m </a:t>
            </a:r>
          </a:p>
          <a:p>
            <a:r>
              <a:rPr lang="en-US" dirty="0"/>
              <a:t>To DOR following INSTI-Associated Weight Gain: </a:t>
            </a:r>
          </a:p>
          <a:p>
            <a:pPr lvl="1"/>
            <a:r>
              <a:rPr lang="en-US" dirty="0" err="1"/>
              <a:t>Doravirine</a:t>
            </a:r>
            <a:r>
              <a:rPr lang="en-US" dirty="0"/>
              <a:t>: relatively neutral effects on weight.</a:t>
            </a:r>
          </a:p>
          <a:p>
            <a:pPr lvl="1"/>
            <a:r>
              <a:rPr lang="en-US" dirty="0"/>
              <a:t>No data yet that switch improves weight/CV risk (RCT underway) </a:t>
            </a:r>
          </a:p>
        </p:txBody>
      </p:sp>
      <p:sp>
        <p:nvSpPr>
          <p:cNvPr id="5" name="Footer Placeholder 4">
            <a:extLst>
              <a:ext uri="{FF2B5EF4-FFF2-40B4-BE49-F238E27FC236}">
                <a16:creationId xmlns:a16="http://schemas.microsoft.com/office/drawing/2014/main" id="{9B7225BF-42E0-447D-98A7-19BBFAB8DB97}"/>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B797FE47-88C7-119C-A93D-D8BD446A8B37}"/>
              </a:ext>
            </a:extLst>
          </p:cNvPr>
          <p:cNvSpPr txBox="1"/>
          <p:nvPr/>
        </p:nvSpPr>
        <p:spPr>
          <a:xfrm>
            <a:off x="6946646" y="6382572"/>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UW.edu</a:t>
            </a:r>
            <a:endParaRPr lang="en-US" sz="1050" dirty="0"/>
          </a:p>
        </p:txBody>
      </p:sp>
      <p:sp>
        <p:nvSpPr>
          <p:cNvPr id="4" name="Slide Number Placeholder 3">
            <a:extLst>
              <a:ext uri="{FF2B5EF4-FFF2-40B4-BE49-F238E27FC236}">
                <a16:creationId xmlns:a16="http://schemas.microsoft.com/office/drawing/2014/main" id="{17992236-9BD3-4977-84A9-EB4F0BD87FED}"/>
              </a:ext>
            </a:extLst>
          </p:cNvPr>
          <p:cNvSpPr>
            <a:spLocks noGrp="1"/>
          </p:cNvSpPr>
          <p:nvPr>
            <p:ph type="sldNum" sz="quarter" idx="12"/>
          </p:nvPr>
        </p:nvSpPr>
        <p:spPr/>
        <p:txBody>
          <a:bodyPr/>
          <a:lstStyle/>
          <a:p>
            <a:fld id="{1D2EA5EF-C699-AF4C-BA42-C0A1CAAB713C}" type="slidenum">
              <a:rPr lang="en-US" smtClean="0"/>
              <a:t>44</a:t>
            </a:fld>
            <a:endParaRPr lang="en-US"/>
          </a:p>
        </p:txBody>
      </p:sp>
    </p:spTree>
    <p:extLst>
      <p:ext uri="{BB962C8B-B14F-4D97-AF65-F5344CB8AC3E}">
        <p14:creationId xmlns:p14="http://schemas.microsoft.com/office/powerpoint/2010/main" val="3147961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98A5-B722-4F84-AC07-17728C52AE6C}"/>
              </a:ext>
            </a:extLst>
          </p:cNvPr>
          <p:cNvSpPr>
            <a:spLocks noGrp="1"/>
          </p:cNvSpPr>
          <p:nvPr>
            <p:ph type="title"/>
          </p:nvPr>
        </p:nvSpPr>
        <p:spPr/>
        <p:txBody>
          <a:bodyPr/>
          <a:lstStyle/>
          <a:p>
            <a:r>
              <a:rPr lang="en-US" dirty="0"/>
              <a:t>Simplification Strategy No Resistance: 2 Drug Regimens </a:t>
            </a:r>
            <a:r>
              <a:rPr lang="en-US" sz="3200" dirty="0"/>
              <a:t>(reduce drug exposure) </a:t>
            </a:r>
          </a:p>
        </p:txBody>
      </p:sp>
      <p:sp>
        <p:nvSpPr>
          <p:cNvPr id="3" name="Content Placeholder 2">
            <a:extLst>
              <a:ext uri="{FF2B5EF4-FFF2-40B4-BE49-F238E27FC236}">
                <a16:creationId xmlns:a16="http://schemas.microsoft.com/office/drawing/2014/main" id="{644D7650-ACA2-4340-987C-64E7A421DA43}"/>
              </a:ext>
            </a:extLst>
          </p:cNvPr>
          <p:cNvSpPr>
            <a:spLocks noGrp="1"/>
          </p:cNvSpPr>
          <p:nvPr>
            <p:ph idx="1"/>
          </p:nvPr>
        </p:nvSpPr>
        <p:spPr>
          <a:xfrm>
            <a:off x="457202" y="1600203"/>
            <a:ext cx="8483598" cy="4367299"/>
          </a:xfrm>
        </p:spPr>
        <p:txBody>
          <a:bodyPr>
            <a:normAutofit fontScale="92500" lnSpcReduction="10000"/>
          </a:bodyPr>
          <a:lstStyle/>
          <a:p>
            <a:r>
              <a:rPr lang="en-US" dirty="0"/>
              <a:t>Only </a:t>
            </a:r>
            <a:r>
              <a:rPr lang="en-US" b="0" i="0" dirty="0">
                <a:effectLst/>
              </a:rPr>
              <a:t>for persons with:</a:t>
            </a:r>
          </a:p>
          <a:p>
            <a:pPr lvl="1"/>
            <a:r>
              <a:rPr lang="en-US" b="0" i="0" dirty="0">
                <a:effectLst/>
              </a:rPr>
              <a:t>sustained (</a:t>
            </a:r>
            <a:r>
              <a:rPr lang="en-US" b="0" i="0" u="sng" dirty="0">
                <a:effectLst/>
              </a:rPr>
              <a:t>&gt;</a:t>
            </a:r>
            <a:r>
              <a:rPr lang="en-US" b="0" i="0" dirty="0">
                <a:effectLst/>
              </a:rPr>
              <a:t> 3-6m) suppressed HIV RNA levels</a:t>
            </a:r>
          </a:p>
          <a:p>
            <a:pPr lvl="1"/>
            <a:r>
              <a:rPr lang="en-US" b="0" i="0" dirty="0">
                <a:effectLst/>
              </a:rPr>
              <a:t>no resistance to either of the medications in the regimen, </a:t>
            </a:r>
            <a:endParaRPr lang="en-US" dirty="0"/>
          </a:p>
          <a:p>
            <a:pPr lvl="1"/>
            <a:r>
              <a:rPr lang="en-US" b="0" i="0" dirty="0">
                <a:effectLst/>
              </a:rPr>
              <a:t>no evidence of chronic HBV</a:t>
            </a:r>
            <a:endParaRPr lang="en-US" dirty="0"/>
          </a:p>
          <a:p>
            <a:r>
              <a:rPr lang="en-US" dirty="0"/>
              <a:t>FDA approved options: </a:t>
            </a:r>
          </a:p>
          <a:p>
            <a:pPr lvl="1"/>
            <a:r>
              <a:rPr lang="en-US" b="0" i="0" dirty="0">
                <a:effectLst/>
                <a:latin typeface="Open Sans"/>
              </a:rPr>
              <a:t>oral DOL/RPV or </a:t>
            </a:r>
            <a:r>
              <a:rPr lang="en-US" dirty="0">
                <a:latin typeface="Open Sans"/>
              </a:rPr>
              <a:t>DOL/3TC or </a:t>
            </a:r>
          </a:p>
          <a:p>
            <a:pPr lvl="1"/>
            <a:r>
              <a:rPr lang="en-US" dirty="0">
                <a:latin typeface="Open Sans"/>
              </a:rPr>
              <a:t>Long acting injectable (CAB/RPV)</a:t>
            </a:r>
            <a:endParaRPr lang="en-US" dirty="0"/>
          </a:p>
          <a:p>
            <a:r>
              <a:rPr lang="en-US" dirty="0"/>
              <a:t>Other options (limited by pill burden, potential drug interactions)  </a:t>
            </a:r>
          </a:p>
          <a:p>
            <a:pPr lvl="1"/>
            <a:r>
              <a:rPr lang="en-US" dirty="0"/>
              <a:t>Boosted Protease Inhibitor (DRV/r, DRV/c, ATV/r and LPV/r) +3TC</a:t>
            </a:r>
          </a:p>
          <a:p>
            <a:pPr lvl="1"/>
            <a:r>
              <a:rPr lang="en-US" dirty="0"/>
              <a:t>Boosted Darunavir plus Dolutegravir (small sample size)</a:t>
            </a:r>
          </a:p>
          <a:p>
            <a:pPr lvl="2"/>
            <a:r>
              <a:rPr lang="en-US" dirty="0"/>
              <a:t>Can be considered in particular for individuals with resistance and/or intolerance to 3TC (or FTC), ABC, and TDF (or TAF)</a:t>
            </a:r>
          </a:p>
        </p:txBody>
      </p:sp>
      <p:sp>
        <p:nvSpPr>
          <p:cNvPr id="5" name="Footer Placeholder 4">
            <a:extLst>
              <a:ext uri="{FF2B5EF4-FFF2-40B4-BE49-F238E27FC236}">
                <a16:creationId xmlns:a16="http://schemas.microsoft.com/office/drawing/2014/main" id="{CE10C6A0-9CA6-4034-8691-951B1EAA01F2}"/>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CFDC546B-20FC-10AA-03FA-4407DDF7C40E}"/>
              </a:ext>
            </a:extLst>
          </p:cNvPr>
          <p:cNvSpPr txBox="1"/>
          <p:nvPr/>
        </p:nvSpPr>
        <p:spPr>
          <a:xfrm>
            <a:off x="6946646" y="6382572"/>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UW.edu</a:t>
            </a:r>
            <a:endParaRPr lang="en-US" sz="1050" dirty="0"/>
          </a:p>
        </p:txBody>
      </p:sp>
      <p:sp>
        <p:nvSpPr>
          <p:cNvPr id="4" name="Slide Number Placeholder 3">
            <a:extLst>
              <a:ext uri="{FF2B5EF4-FFF2-40B4-BE49-F238E27FC236}">
                <a16:creationId xmlns:a16="http://schemas.microsoft.com/office/drawing/2014/main" id="{B9658A1F-5616-412D-BA27-A6694B1D4C32}"/>
              </a:ext>
            </a:extLst>
          </p:cNvPr>
          <p:cNvSpPr>
            <a:spLocks noGrp="1"/>
          </p:cNvSpPr>
          <p:nvPr>
            <p:ph type="sldNum" sz="quarter" idx="12"/>
          </p:nvPr>
        </p:nvSpPr>
        <p:spPr/>
        <p:txBody>
          <a:bodyPr/>
          <a:lstStyle/>
          <a:p>
            <a:fld id="{1D2EA5EF-C699-AF4C-BA42-C0A1CAAB713C}" type="slidenum">
              <a:rPr lang="en-US" smtClean="0"/>
              <a:t>45</a:t>
            </a:fld>
            <a:endParaRPr lang="en-US"/>
          </a:p>
        </p:txBody>
      </p:sp>
    </p:spTree>
    <p:extLst>
      <p:ext uri="{BB962C8B-B14F-4D97-AF65-F5344CB8AC3E}">
        <p14:creationId xmlns:p14="http://schemas.microsoft.com/office/powerpoint/2010/main" val="843288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77C1-668A-4567-ADDC-59CD1A5026E5}"/>
              </a:ext>
            </a:extLst>
          </p:cNvPr>
          <p:cNvSpPr>
            <a:spLocks noGrp="1"/>
          </p:cNvSpPr>
          <p:nvPr>
            <p:ph type="title"/>
          </p:nvPr>
        </p:nvSpPr>
        <p:spPr>
          <a:xfrm>
            <a:off x="276448" y="274639"/>
            <a:ext cx="8496324" cy="1143000"/>
          </a:xfrm>
        </p:spPr>
        <p:txBody>
          <a:bodyPr/>
          <a:lstStyle/>
          <a:p>
            <a:r>
              <a:rPr lang="en-US" dirty="0"/>
              <a:t>2 Drug Regimen: Switch to oral Dolutegravir-</a:t>
            </a:r>
            <a:r>
              <a:rPr lang="en-US" dirty="0" err="1"/>
              <a:t>Rilpivirine</a:t>
            </a:r>
            <a:r>
              <a:rPr lang="en-US" dirty="0"/>
              <a:t> safe &amp; effective</a:t>
            </a:r>
          </a:p>
        </p:txBody>
      </p:sp>
      <p:sp>
        <p:nvSpPr>
          <p:cNvPr id="3" name="Content Placeholder 2">
            <a:extLst>
              <a:ext uri="{FF2B5EF4-FFF2-40B4-BE49-F238E27FC236}">
                <a16:creationId xmlns:a16="http://schemas.microsoft.com/office/drawing/2014/main" id="{DA1B550A-178D-4A8B-9AAA-F86AD07BC2D6}"/>
              </a:ext>
            </a:extLst>
          </p:cNvPr>
          <p:cNvSpPr>
            <a:spLocks noGrp="1"/>
          </p:cNvSpPr>
          <p:nvPr>
            <p:ph idx="1"/>
          </p:nvPr>
        </p:nvSpPr>
        <p:spPr>
          <a:xfrm>
            <a:off x="457202" y="1600203"/>
            <a:ext cx="5273747" cy="4367299"/>
          </a:xfrm>
        </p:spPr>
        <p:txBody>
          <a:bodyPr>
            <a:normAutofit/>
          </a:bodyPr>
          <a:lstStyle/>
          <a:p>
            <a:r>
              <a:rPr lang="en-US" dirty="0">
                <a:solidFill>
                  <a:srgbClr val="333333"/>
                </a:solidFill>
              </a:rPr>
              <a:t>148w data; N=990</a:t>
            </a:r>
            <a:endParaRPr lang="en-US" dirty="0"/>
          </a:p>
          <a:p>
            <a:r>
              <a:rPr lang="en-US" b="0" i="0" dirty="0">
                <a:solidFill>
                  <a:srgbClr val="333333"/>
                </a:solidFill>
                <a:effectLst/>
              </a:rPr>
              <a:t>limited observed NNRTI RAMs, no integrase inhibitor resistance, </a:t>
            </a:r>
          </a:p>
          <a:p>
            <a:r>
              <a:rPr lang="en-US" b="0" i="0" dirty="0">
                <a:solidFill>
                  <a:srgbClr val="333333"/>
                </a:solidFill>
                <a:effectLst/>
              </a:rPr>
              <a:t>for individuals who are already suppressed on standard 3-drug or 4-drug regimens </a:t>
            </a:r>
          </a:p>
          <a:p>
            <a:r>
              <a:rPr lang="en-US" b="0" i="0" dirty="0">
                <a:solidFill>
                  <a:srgbClr val="333333"/>
                </a:solidFill>
                <a:effectLst/>
              </a:rPr>
              <a:t>No previous virologic failure</a:t>
            </a:r>
          </a:p>
          <a:p>
            <a:r>
              <a:rPr lang="en-US" dirty="0">
                <a:solidFill>
                  <a:srgbClr val="333333"/>
                </a:solidFill>
              </a:rPr>
              <a:t>no </a:t>
            </a:r>
            <a:r>
              <a:rPr lang="en-US" b="0" i="0" dirty="0">
                <a:solidFill>
                  <a:srgbClr val="333333"/>
                </a:solidFill>
                <a:effectLst/>
              </a:rPr>
              <a:t>concurrent hepatitis B infection</a:t>
            </a:r>
          </a:p>
          <a:p>
            <a:r>
              <a:rPr lang="en-US" dirty="0"/>
              <a:t>no resistance to DTG or RPV</a:t>
            </a:r>
          </a:p>
          <a:p>
            <a:r>
              <a:rPr lang="en-US" dirty="0"/>
              <a:t>no significant drug interactions</a:t>
            </a:r>
            <a:endParaRPr lang="en-US" b="0" i="0" dirty="0">
              <a:solidFill>
                <a:srgbClr val="333333"/>
              </a:solidFill>
              <a:effectLst/>
            </a:endParaRPr>
          </a:p>
        </p:txBody>
      </p:sp>
      <p:pic>
        <p:nvPicPr>
          <p:cNvPr id="7" name="Picture 6" descr="two swords laid and crossing one another.">
            <a:extLst>
              <a:ext uri="{FF2B5EF4-FFF2-40B4-BE49-F238E27FC236}">
                <a16:creationId xmlns:a16="http://schemas.microsoft.com/office/drawing/2014/main" id="{129309CE-B3C7-C94C-154C-7C4DC290EDC6}"/>
              </a:ext>
            </a:extLst>
          </p:cNvPr>
          <p:cNvPicPr>
            <a:picLocks noChangeAspect="1"/>
          </p:cNvPicPr>
          <p:nvPr/>
        </p:nvPicPr>
        <p:blipFill>
          <a:blip r:embed="rId3"/>
          <a:stretch>
            <a:fillRect/>
          </a:stretch>
        </p:blipFill>
        <p:spPr>
          <a:xfrm>
            <a:off x="5830101" y="2502074"/>
            <a:ext cx="3047999" cy="2033587"/>
          </a:xfrm>
          <a:prstGeom prst="rect">
            <a:avLst/>
          </a:prstGeom>
        </p:spPr>
      </p:pic>
      <p:sp>
        <p:nvSpPr>
          <p:cNvPr id="5" name="Footer Placeholder 4">
            <a:extLst>
              <a:ext uri="{FF2B5EF4-FFF2-40B4-BE49-F238E27FC236}">
                <a16:creationId xmlns:a16="http://schemas.microsoft.com/office/drawing/2014/main" id="{73610530-C163-4A9B-BB92-E947372B03E9}"/>
              </a:ext>
            </a:extLst>
          </p:cNvPr>
          <p:cNvSpPr>
            <a:spLocks noGrp="1"/>
          </p:cNvSpPr>
          <p:nvPr>
            <p:ph type="ftr" sz="quarter" idx="11"/>
          </p:nvPr>
        </p:nvSpPr>
        <p:spPr/>
        <p:txBody>
          <a:bodyPr/>
          <a:lstStyle/>
          <a:p>
            <a:r>
              <a:rPr lang="en-US" dirty="0"/>
              <a:t>paetc.org</a:t>
            </a:r>
          </a:p>
        </p:txBody>
      </p:sp>
      <p:sp>
        <p:nvSpPr>
          <p:cNvPr id="6" name="TextBox 5">
            <a:extLst>
              <a:ext uri="{FF2B5EF4-FFF2-40B4-BE49-F238E27FC236}">
                <a16:creationId xmlns:a16="http://schemas.microsoft.com/office/drawing/2014/main" id="{2EDC9859-B080-0A7A-B5AA-9DA8C3DBFA9A}"/>
              </a:ext>
            </a:extLst>
          </p:cNvPr>
          <p:cNvSpPr txBox="1"/>
          <p:nvPr/>
        </p:nvSpPr>
        <p:spPr>
          <a:xfrm>
            <a:off x="4922729" y="6408314"/>
            <a:ext cx="4077656"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4"/>
              </a:rPr>
              <a:t>NEJM</a:t>
            </a:r>
            <a:r>
              <a:rPr lang="en-US" sz="1050" dirty="0">
                <a:solidFill>
                  <a:schemeClr val="bg1"/>
                </a:solidFill>
              </a:rPr>
              <a:t> Image </a:t>
            </a:r>
            <a:r>
              <a:rPr lang="en-US" sz="1050" dirty="0" err="1">
                <a:solidFill>
                  <a:schemeClr val="bg1"/>
                </a:solidFill>
              </a:rPr>
              <a:t>Source:</a:t>
            </a:r>
            <a:r>
              <a:rPr lang="en-US" sz="1050" dirty="0" err="1">
                <a:solidFill>
                  <a:schemeClr val="bg1"/>
                </a:solidFill>
                <a:hlinkClick r:id="rId5"/>
              </a:rPr>
              <a:t>Wikimedia</a:t>
            </a:r>
            <a:r>
              <a:rPr lang="en-US" sz="1050" dirty="0">
                <a:solidFill>
                  <a:schemeClr val="bg1"/>
                </a:solidFill>
                <a:hlinkClick r:id="rId5"/>
              </a:rPr>
              <a:t> Commons</a:t>
            </a:r>
            <a:r>
              <a:rPr lang="en-US" sz="1050" dirty="0">
                <a:solidFill>
                  <a:schemeClr val="bg1"/>
                </a:solidFill>
              </a:rPr>
              <a:t> </a:t>
            </a:r>
            <a:endParaRPr lang="en-US" sz="1050" dirty="0"/>
          </a:p>
        </p:txBody>
      </p:sp>
      <p:sp>
        <p:nvSpPr>
          <p:cNvPr id="4" name="Slide Number Placeholder 3">
            <a:extLst>
              <a:ext uri="{FF2B5EF4-FFF2-40B4-BE49-F238E27FC236}">
                <a16:creationId xmlns:a16="http://schemas.microsoft.com/office/drawing/2014/main" id="{22018500-7921-421B-8107-79F1D710B2CE}"/>
              </a:ext>
            </a:extLst>
          </p:cNvPr>
          <p:cNvSpPr>
            <a:spLocks noGrp="1"/>
          </p:cNvSpPr>
          <p:nvPr>
            <p:ph type="sldNum" sz="quarter" idx="12"/>
          </p:nvPr>
        </p:nvSpPr>
        <p:spPr/>
        <p:txBody>
          <a:bodyPr/>
          <a:lstStyle/>
          <a:p>
            <a:fld id="{1D2EA5EF-C699-AF4C-BA42-C0A1CAAB713C}" type="slidenum">
              <a:rPr lang="en-US" smtClean="0"/>
              <a:t>46</a:t>
            </a:fld>
            <a:endParaRPr lang="en-US"/>
          </a:p>
        </p:txBody>
      </p:sp>
    </p:spTree>
    <p:extLst>
      <p:ext uri="{BB962C8B-B14F-4D97-AF65-F5344CB8AC3E}">
        <p14:creationId xmlns:p14="http://schemas.microsoft.com/office/powerpoint/2010/main" val="4039497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277C1-668A-4567-ADDC-59CD1A5026E5}"/>
              </a:ext>
            </a:extLst>
          </p:cNvPr>
          <p:cNvSpPr>
            <a:spLocks noGrp="1"/>
          </p:cNvSpPr>
          <p:nvPr>
            <p:ph type="title"/>
          </p:nvPr>
        </p:nvSpPr>
        <p:spPr>
          <a:xfrm>
            <a:off x="457202" y="274639"/>
            <a:ext cx="8315569" cy="1143000"/>
          </a:xfrm>
        </p:spPr>
        <p:txBody>
          <a:bodyPr anchor="ctr">
            <a:normAutofit/>
          </a:bodyPr>
          <a:lstStyle/>
          <a:p>
            <a:pPr>
              <a:lnSpc>
                <a:spcPct val="90000"/>
              </a:lnSpc>
            </a:pPr>
            <a:r>
              <a:rPr lang="en-US" sz="3600" dirty="0"/>
              <a:t>2 Drug Regimen: switch to oral Dolutegravir-Lamivudine safe and effective</a:t>
            </a:r>
          </a:p>
        </p:txBody>
      </p:sp>
      <p:pic>
        <p:nvPicPr>
          <p:cNvPr id="8" name="Picture 7" descr="A silhouette of a man and a woman dancing together. ">
            <a:extLst>
              <a:ext uri="{FF2B5EF4-FFF2-40B4-BE49-F238E27FC236}">
                <a16:creationId xmlns:a16="http://schemas.microsoft.com/office/drawing/2014/main" id="{0DC66AEF-C803-1C11-C1CF-4688E761BBC7}"/>
              </a:ext>
            </a:extLst>
          </p:cNvPr>
          <p:cNvPicPr>
            <a:picLocks noChangeAspect="1"/>
          </p:cNvPicPr>
          <p:nvPr/>
        </p:nvPicPr>
        <p:blipFill>
          <a:blip r:embed="rId2"/>
          <a:stretch>
            <a:fillRect/>
          </a:stretch>
        </p:blipFill>
        <p:spPr>
          <a:xfrm>
            <a:off x="0" y="1859678"/>
            <a:ext cx="3366206" cy="3366206"/>
          </a:xfrm>
          <a:prstGeom prst="rect">
            <a:avLst/>
          </a:prstGeom>
        </p:spPr>
      </p:pic>
      <p:sp>
        <p:nvSpPr>
          <p:cNvPr id="3" name="Content Placeholder 2">
            <a:extLst>
              <a:ext uri="{FF2B5EF4-FFF2-40B4-BE49-F238E27FC236}">
                <a16:creationId xmlns:a16="http://schemas.microsoft.com/office/drawing/2014/main" id="{DA1B550A-178D-4A8B-9AAA-F86AD07BC2D6}"/>
              </a:ext>
            </a:extLst>
          </p:cNvPr>
          <p:cNvSpPr>
            <a:spLocks noGrp="1"/>
          </p:cNvSpPr>
          <p:nvPr>
            <p:ph sz="half" idx="2"/>
          </p:nvPr>
        </p:nvSpPr>
        <p:spPr>
          <a:xfrm>
            <a:off x="3352459" y="1479361"/>
            <a:ext cx="5648321" cy="4431308"/>
          </a:xfrm>
        </p:spPr>
        <p:txBody>
          <a:bodyPr>
            <a:noAutofit/>
          </a:bodyPr>
          <a:lstStyle/>
          <a:p>
            <a:pPr>
              <a:lnSpc>
                <a:spcPct val="90000"/>
              </a:lnSpc>
            </a:pPr>
            <a:r>
              <a:rPr lang="en-US" sz="2000" dirty="0"/>
              <a:t>TANGO: switching to DOL/3TC </a:t>
            </a:r>
            <a:r>
              <a:rPr lang="en-US" sz="2000" b="0" i="0" dirty="0">
                <a:effectLst/>
              </a:rPr>
              <a:t>vs continuing TAF-based regimens in treatment-experienced adults;</a:t>
            </a:r>
            <a:r>
              <a:rPr lang="en-US" sz="2000" dirty="0"/>
              <a:t>144w; N=741; </a:t>
            </a:r>
            <a:r>
              <a:rPr lang="en-US" sz="2000" dirty="0">
                <a:solidFill>
                  <a:srgbClr val="212121"/>
                </a:solidFill>
              </a:rPr>
              <a:t>No improvement in </a:t>
            </a:r>
            <a:r>
              <a:rPr lang="en-US" sz="2000" b="0" i="0" dirty="0">
                <a:solidFill>
                  <a:srgbClr val="212121"/>
                </a:solidFill>
                <a:effectLst/>
              </a:rPr>
              <a:t>weight gain, total cholesterol/HDL, glucose metabolism, nor markers of inflammation.</a:t>
            </a:r>
            <a:r>
              <a:rPr lang="en-US" sz="2000" dirty="0"/>
              <a:t> (</a:t>
            </a:r>
            <a:r>
              <a:rPr lang="en-US" sz="2000" dirty="0">
                <a:hlinkClick r:id="rId3"/>
              </a:rPr>
              <a:t>TANGO CID 2022</a:t>
            </a:r>
            <a:r>
              <a:rPr lang="en-US" sz="2000" dirty="0"/>
              <a:t>) </a:t>
            </a:r>
            <a:endParaRPr lang="en-US" sz="2000" b="0" i="0" dirty="0">
              <a:effectLst/>
            </a:endParaRPr>
          </a:p>
          <a:p>
            <a:r>
              <a:rPr lang="en-US" sz="2000" dirty="0"/>
              <a:t>SALSA: </a:t>
            </a:r>
            <a:r>
              <a:rPr lang="en-US" sz="2000" b="0" i="0" dirty="0">
                <a:effectLst/>
              </a:rPr>
              <a:t>switching to DTG/3TC compared with continuing various 3-/4-drug regimens 48 w; N=493; (</a:t>
            </a:r>
            <a:r>
              <a:rPr lang="en-US" sz="2000" b="0" i="0" dirty="0">
                <a:effectLst/>
                <a:hlinkClick r:id="rId4"/>
              </a:rPr>
              <a:t>SALSA CID 2023</a:t>
            </a:r>
            <a:r>
              <a:rPr lang="en-US" sz="2000" b="0" i="0" dirty="0">
                <a:effectLst/>
              </a:rPr>
              <a:t>) </a:t>
            </a:r>
          </a:p>
          <a:p>
            <a:pPr lvl="1"/>
            <a:r>
              <a:rPr lang="en-US" sz="1600" b="0" i="0" dirty="0">
                <a:effectLst/>
              </a:rPr>
              <a:t>little change in lipid, renal, or bone parameters, </a:t>
            </a:r>
          </a:p>
          <a:p>
            <a:pPr lvl="1"/>
            <a:r>
              <a:rPr lang="en-US" sz="1600" b="0" i="0" dirty="0">
                <a:effectLst/>
              </a:rPr>
              <a:t>more weight gain (+2.1kg DTG/3TC, +0.6 kg 3-drugs)</a:t>
            </a:r>
            <a:endParaRPr lang="en-US" sz="2000" dirty="0"/>
          </a:p>
          <a:p>
            <a:r>
              <a:rPr lang="en-US" sz="2000" dirty="0"/>
              <a:t>ongoing virologic suppression </a:t>
            </a:r>
          </a:p>
          <a:p>
            <a:r>
              <a:rPr lang="en-US" sz="2000" dirty="0"/>
              <a:t>no hx virologic failure/resistance to DOL/3TC</a:t>
            </a:r>
            <a:endParaRPr lang="en-US" sz="2000" b="0" i="0" dirty="0">
              <a:effectLst/>
            </a:endParaRPr>
          </a:p>
        </p:txBody>
      </p:sp>
      <p:sp>
        <p:nvSpPr>
          <p:cNvPr id="5" name="Footer Placeholder 4">
            <a:extLst>
              <a:ext uri="{FF2B5EF4-FFF2-40B4-BE49-F238E27FC236}">
                <a16:creationId xmlns:a16="http://schemas.microsoft.com/office/drawing/2014/main" id="{73610530-C163-4A9B-BB92-E947372B03E9}"/>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7" name="TextBox 6">
            <a:extLst>
              <a:ext uri="{FF2B5EF4-FFF2-40B4-BE49-F238E27FC236}">
                <a16:creationId xmlns:a16="http://schemas.microsoft.com/office/drawing/2014/main" id="{F530336C-BE1C-93E5-4757-CBE73FBEE359}"/>
              </a:ext>
            </a:extLst>
          </p:cNvPr>
          <p:cNvSpPr txBox="1"/>
          <p:nvPr/>
        </p:nvSpPr>
        <p:spPr>
          <a:xfrm>
            <a:off x="5723673" y="6448206"/>
            <a:ext cx="317028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5"/>
              </a:rPr>
              <a:t>NEJM</a:t>
            </a:r>
            <a:r>
              <a:rPr lang="en-US" sz="1050" dirty="0">
                <a:solidFill>
                  <a:schemeClr val="bg1"/>
                </a:solidFill>
              </a:rPr>
              <a:t> Image Source: </a:t>
            </a:r>
            <a:r>
              <a:rPr lang="en-US" sz="1050" dirty="0" err="1">
                <a:solidFill>
                  <a:schemeClr val="bg1"/>
                </a:solidFill>
                <a:hlinkClick r:id="rId6"/>
              </a:rPr>
              <a:t>Rawpixel</a:t>
            </a:r>
            <a:r>
              <a:rPr lang="en-US" sz="1050" dirty="0">
                <a:solidFill>
                  <a:schemeClr val="bg1"/>
                </a:solidFill>
              </a:rPr>
              <a:t> </a:t>
            </a:r>
            <a:endParaRPr lang="en-US" sz="1050" dirty="0"/>
          </a:p>
        </p:txBody>
      </p:sp>
      <p:sp>
        <p:nvSpPr>
          <p:cNvPr id="4" name="Slide Number Placeholder 3">
            <a:extLst>
              <a:ext uri="{FF2B5EF4-FFF2-40B4-BE49-F238E27FC236}">
                <a16:creationId xmlns:a16="http://schemas.microsoft.com/office/drawing/2014/main" id="{22018500-7921-421B-8107-79F1D710B2CE}"/>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47</a:t>
            </a:fld>
            <a:endParaRPr lang="en-US"/>
          </a:p>
        </p:txBody>
      </p:sp>
    </p:spTree>
    <p:extLst>
      <p:ext uri="{BB962C8B-B14F-4D97-AF65-F5344CB8AC3E}">
        <p14:creationId xmlns:p14="http://schemas.microsoft.com/office/powerpoint/2010/main" val="2436150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863C94-9494-40A4-9A10-2C4910DA612B}"/>
              </a:ext>
            </a:extLst>
          </p:cNvPr>
          <p:cNvSpPr>
            <a:spLocks noGrp="1"/>
          </p:cNvSpPr>
          <p:nvPr>
            <p:ph type="title"/>
          </p:nvPr>
        </p:nvSpPr>
        <p:spPr>
          <a:xfrm>
            <a:off x="414215" y="79597"/>
            <a:ext cx="8315569" cy="1143000"/>
          </a:xfrm>
        </p:spPr>
        <p:txBody>
          <a:bodyPr/>
          <a:lstStyle/>
          <a:p>
            <a:r>
              <a:rPr lang="en-US" dirty="0"/>
              <a:t>2 Drug Regimen: Switch to Injectable Cabotegravir-</a:t>
            </a:r>
            <a:r>
              <a:rPr lang="en-US" dirty="0" err="1"/>
              <a:t>Rilpivirine</a:t>
            </a:r>
            <a:r>
              <a:rPr lang="en-US" dirty="0"/>
              <a:t> safe, effective</a:t>
            </a:r>
          </a:p>
        </p:txBody>
      </p:sp>
      <p:pic>
        <p:nvPicPr>
          <p:cNvPr id="9" name="Content Placeholder 8" descr="A graphic about Long-Acting Cabotegravir and Rilpivirine for HIV-1">
            <a:extLst>
              <a:ext uri="{FF2B5EF4-FFF2-40B4-BE49-F238E27FC236}">
                <a16:creationId xmlns:a16="http://schemas.microsoft.com/office/drawing/2014/main" id="{89C153E7-79C0-4626-BE7C-80AAF490B354}"/>
              </a:ext>
            </a:extLst>
          </p:cNvPr>
          <p:cNvPicPr>
            <a:picLocks noGrp="1" noChangeAspect="1"/>
          </p:cNvPicPr>
          <p:nvPr>
            <p:ph idx="1"/>
          </p:nvPr>
        </p:nvPicPr>
        <p:blipFill>
          <a:blip r:embed="rId2"/>
          <a:stretch>
            <a:fillRect/>
          </a:stretch>
        </p:blipFill>
        <p:spPr>
          <a:xfrm>
            <a:off x="557971" y="1245393"/>
            <a:ext cx="7840962" cy="4825769"/>
          </a:xfrm>
        </p:spPr>
      </p:pic>
      <p:sp>
        <p:nvSpPr>
          <p:cNvPr id="5" name="Footer Placeholder 4">
            <a:extLst>
              <a:ext uri="{FF2B5EF4-FFF2-40B4-BE49-F238E27FC236}">
                <a16:creationId xmlns:a16="http://schemas.microsoft.com/office/drawing/2014/main" id="{22E78109-F315-46B9-B30D-26D9CE89B152}"/>
              </a:ext>
            </a:extLst>
          </p:cNvPr>
          <p:cNvSpPr>
            <a:spLocks noGrp="1"/>
          </p:cNvSpPr>
          <p:nvPr>
            <p:ph type="ftr" sz="quarter" idx="11"/>
          </p:nvPr>
        </p:nvSpPr>
        <p:spPr/>
        <p:txBody>
          <a:bodyPr/>
          <a:lstStyle/>
          <a:p>
            <a:r>
              <a:rPr lang="en-US" dirty="0"/>
              <a:t>paetc.org</a:t>
            </a:r>
          </a:p>
        </p:txBody>
      </p:sp>
      <p:sp>
        <p:nvSpPr>
          <p:cNvPr id="2" name="TextBox 1">
            <a:extLst>
              <a:ext uri="{FF2B5EF4-FFF2-40B4-BE49-F238E27FC236}">
                <a16:creationId xmlns:a16="http://schemas.microsoft.com/office/drawing/2014/main" id="{F139D907-8F58-7261-5599-7E3665C9601E}"/>
              </a:ext>
            </a:extLst>
          </p:cNvPr>
          <p:cNvSpPr txBox="1"/>
          <p:nvPr/>
        </p:nvSpPr>
        <p:spPr>
          <a:xfrm>
            <a:off x="7105772" y="6377044"/>
            <a:ext cx="1227970"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3"/>
              </a:rPr>
              <a:t>NEJM</a:t>
            </a:r>
            <a:r>
              <a:rPr lang="en-US" sz="1050" dirty="0">
                <a:solidFill>
                  <a:schemeClr val="bg1"/>
                </a:solidFill>
              </a:rPr>
              <a:t> </a:t>
            </a:r>
            <a:endParaRPr lang="en-US" sz="1050" dirty="0"/>
          </a:p>
        </p:txBody>
      </p:sp>
      <p:sp>
        <p:nvSpPr>
          <p:cNvPr id="4" name="Slide Number Placeholder 3">
            <a:extLst>
              <a:ext uri="{FF2B5EF4-FFF2-40B4-BE49-F238E27FC236}">
                <a16:creationId xmlns:a16="http://schemas.microsoft.com/office/drawing/2014/main" id="{7F40CF18-F532-47F3-870B-CDC11C62BEDF}"/>
              </a:ext>
            </a:extLst>
          </p:cNvPr>
          <p:cNvSpPr>
            <a:spLocks noGrp="1"/>
          </p:cNvSpPr>
          <p:nvPr>
            <p:ph type="sldNum" sz="quarter" idx="12"/>
          </p:nvPr>
        </p:nvSpPr>
        <p:spPr/>
        <p:txBody>
          <a:bodyPr/>
          <a:lstStyle/>
          <a:p>
            <a:fld id="{1D2EA5EF-C699-AF4C-BA42-C0A1CAAB713C}" type="slidenum">
              <a:rPr lang="en-US" smtClean="0"/>
              <a:t>48</a:t>
            </a:fld>
            <a:endParaRPr lang="en-US"/>
          </a:p>
        </p:txBody>
      </p:sp>
    </p:spTree>
    <p:extLst>
      <p:ext uri="{BB962C8B-B14F-4D97-AF65-F5344CB8AC3E}">
        <p14:creationId xmlns:p14="http://schemas.microsoft.com/office/powerpoint/2010/main" val="3123067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C889-3C33-4433-BFFF-7448046D46D4}"/>
              </a:ext>
            </a:extLst>
          </p:cNvPr>
          <p:cNvSpPr>
            <a:spLocks noGrp="1"/>
          </p:cNvSpPr>
          <p:nvPr>
            <p:ph type="title"/>
          </p:nvPr>
        </p:nvSpPr>
        <p:spPr>
          <a:xfrm>
            <a:off x="490539" y="0"/>
            <a:ext cx="8315569" cy="1143000"/>
          </a:xfrm>
        </p:spPr>
        <p:txBody>
          <a:bodyPr/>
          <a:lstStyle/>
          <a:p>
            <a:r>
              <a:rPr lang="en-US" dirty="0"/>
              <a:t>Treatment frequency and Efficacy </a:t>
            </a:r>
          </a:p>
        </p:txBody>
      </p:sp>
      <p:pic>
        <p:nvPicPr>
          <p:cNvPr id="7" name="Content Placeholder 6" descr="A graphic of treatment frequency and efficacy.">
            <a:extLst>
              <a:ext uri="{FF2B5EF4-FFF2-40B4-BE49-F238E27FC236}">
                <a16:creationId xmlns:a16="http://schemas.microsoft.com/office/drawing/2014/main" id="{6E7F665A-485A-487F-BA6F-B1607CC7F639}"/>
              </a:ext>
            </a:extLst>
          </p:cNvPr>
          <p:cNvPicPr>
            <a:picLocks noGrp="1" noChangeAspect="1"/>
          </p:cNvPicPr>
          <p:nvPr>
            <p:ph idx="1"/>
          </p:nvPr>
        </p:nvPicPr>
        <p:blipFill>
          <a:blip r:embed="rId2"/>
          <a:stretch>
            <a:fillRect/>
          </a:stretch>
        </p:blipFill>
        <p:spPr>
          <a:xfrm>
            <a:off x="1280260" y="935887"/>
            <a:ext cx="6736125" cy="5201211"/>
          </a:xfrm>
        </p:spPr>
      </p:pic>
      <p:sp>
        <p:nvSpPr>
          <p:cNvPr id="5" name="Footer Placeholder 4">
            <a:extLst>
              <a:ext uri="{FF2B5EF4-FFF2-40B4-BE49-F238E27FC236}">
                <a16:creationId xmlns:a16="http://schemas.microsoft.com/office/drawing/2014/main" id="{F7EC758C-A213-4B2C-A4D0-7130F4FA57E9}"/>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C8592502-3D9B-E759-DDA6-4596A5DCCEB7}"/>
              </a:ext>
            </a:extLst>
          </p:cNvPr>
          <p:cNvSpPr txBox="1"/>
          <p:nvPr/>
        </p:nvSpPr>
        <p:spPr>
          <a:xfrm>
            <a:off x="6389784" y="6438805"/>
            <a:ext cx="1822773" cy="253916"/>
          </a:xfrm>
          <a:prstGeom prst="rect">
            <a:avLst/>
          </a:prstGeom>
          <a:noFill/>
        </p:spPr>
        <p:txBody>
          <a:bodyPr wrap="square">
            <a:spAutoFit/>
          </a:bodyPr>
          <a:lstStyle/>
          <a:p>
            <a:r>
              <a:rPr lang="en-US" sz="1050" dirty="0">
                <a:solidFill>
                  <a:schemeClr val="bg1"/>
                </a:solidFill>
              </a:rPr>
              <a:t> Image Source: </a:t>
            </a:r>
            <a:r>
              <a:rPr lang="en-US" sz="1050" dirty="0">
                <a:solidFill>
                  <a:schemeClr val="bg1"/>
                </a:solidFill>
                <a:hlinkClick r:id="rId3"/>
              </a:rPr>
              <a:t>UCSF.edu</a:t>
            </a:r>
            <a:endParaRPr lang="en-US" sz="1050" dirty="0"/>
          </a:p>
        </p:txBody>
      </p:sp>
      <p:sp>
        <p:nvSpPr>
          <p:cNvPr id="4" name="Slide Number Placeholder 3">
            <a:extLst>
              <a:ext uri="{FF2B5EF4-FFF2-40B4-BE49-F238E27FC236}">
                <a16:creationId xmlns:a16="http://schemas.microsoft.com/office/drawing/2014/main" id="{FC381373-AD34-4C26-A750-8875A715B281}"/>
              </a:ext>
            </a:extLst>
          </p:cNvPr>
          <p:cNvSpPr>
            <a:spLocks noGrp="1"/>
          </p:cNvSpPr>
          <p:nvPr>
            <p:ph type="sldNum" sz="quarter" idx="12"/>
          </p:nvPr>
        </p:nvSpPr>
        <p:spPr/>
        <p:txBody>
          <a:bodyPr/>
          <a:lstStyle/>
          <a:p>
            <a:fld id="{1D2EA5EF-C699-AF4C-BA42-C0A1CAAB713C}" type="slidenum">
              <a:rPr lang="en-US" smtClean="0"/>
              <a:t>49</a:t>
            </a:fld>
            <a:endParaRPr lang="en-US"/>
          </a:p>
        </p:txBody>
      </p:sp>
    </p:spTree>
    <p:extLst>
      <p:ext uri="{BB962C8B-B14F-4D97-AF65-F5344CB8AC3E}">
        <p14:creationId xmlns:p14="http://schemas.microsoft.com/office/powerpoint/2010/main" val="390555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59E16A-EFD7-EBB3-9B7D-D40ADA7E7ADF}"/>
              </a:ext>
              <a:ext uri="{C183D7F6-B498-43B3-948B-1728B52AA6E4}">
                <adec:decorative xmlns:adec="http://schemas.microsoft.com/office/drawing/2017/decorative" val="1"/>
              </a:ext>
            </a:extLst>
          </p:cNvPr>
          <p:cNvSpPr/>
          <p:nvPr/>
        </p:nvSpPr>
        <p:spPr>
          <a:xfrm>
            <a:off x="793561" y="4208804"/>
            <a:ext cx="2081841" cy="451691"/>
          </a:xfrm>
          <a:prstGeom prst="rect">
            <a:avLst/>
          </a:prstGeom>
          <a:solidFill>
            <a:schemeClr val="bg1"/>
          </a:solidFill>
          <a:ln w="57150">
            <a:solidFill>
              <a:srgbClr val="FF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70388AC5-2FD5-F982-BEF5-8EDBE505F278}"/>
              </a:ext>
              <a:ext uri="{C183D7F6-B498-43B3-948B-1728B52AA6E4}">
                <adec:decorative xmlns:adec="http://schemas.microsoft.com/office/drawing/2017/decorative" val="1"/>
              </a:ext>
            </a:extLst>
          </p:cNvPr>
          <p:cNvSpPr/>
          <p:nvPr/>
        </p:nvSpPr>
        <p:spPr>
          <a:xfrm>
            <a:off x="793561" y="3686128"/>
            <a:ext cx="6334352" cy="451691"/>
          </a:xfrm>
          <a:prstGeom prst="rect">
            <a:avLst/>
          </a:prstGeom>
          <a:solidFill>
            <a:schemeClr val="bg1"/>
          </a:solidFill>
          <a:ln w="57150">
            <a:solidFill>
              <a:srgbClr val="FF99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C8A782A9-4086-0980-0B93-AD2304CF19D3}"/>
              </a:ext>
              <a:ext uri="{C183D7F6-B498-43B3-948B-1728B52AA6E4}">
                <adec:decorative xmlns:adec="http://schemas.microsoft.com/office/drawing/2017/decorative" val="1"/>
              </a:ext>
            </a:extLst>
          </p:cNvPr>
          <p:cNvSpPr/>
          <p:nvPr/>
        </p:nvSpPr>
        <p:spPr>
          <a:xfrm>
            <a:off x="787246" y="2335576"/>
            <a:ext cx="5117795" cy="451691"/>
          </a:xfrm>
          <a:prstGeom prst="rect">
            <a:avLst/>
          </a:prstGeom>
          <a:solidFill>
            <a:schemeClr val="bg1"/>
          </a:solid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B977CA9-2183-419C-A325-18171AD03754}"/>
              </a:ext>
            </a:extLst>
          </p:cNvPr>
          <p:cNvSpPr>
            <a:spLocks noGrp="1"/>
          </p:cNvSpPr>
          <p:nvPr>
            <p:ph type="title"/>
          </p:nvPr>
        </p:nvSpPr>
        <p:spPr>
          <a:xfrm>
            <a:off x="242371" y="345623"/>
            <a:ext cx="9080428" cy="1143000"/>
          </a:xfrm>
        </p:spPr>
        <p:txBody>
          <a:bodyPr/>
          <a:lstStyle/>
          <a:p>
            <a:r>
              <a:rPr lang="en-US" dirty="0"/>
              <a:t>ART Switch: essential HIV management </a:t>
            </a:r>
          </a:p>
        </p:txBody>
      </p:sp>
      <p:sp>
        <p:nvSpPr>
          <p:cNvPr id="3" name="TextBox 2">
            <a:extLst>
              <a:ext uri="{FF2B5EF4-FFF2-40B4-BE49-F238E27FC236}">
                <a16:creationId xmlns:a16="http://schemas.microsoft.com/office/drawing/2014/main" id="{21EF6657-7F4F-18B6-F75C-64EBD4180476}"/>
              </a:ext>
            </a:extLst>
          </p:cNvPr>
          <p:cNvSpPr txBox="1"/>
          <p:nvPr/>
        </p:nvSpPr>
        <p:spPr>
          <a:xfrm>
            <a:off x="787246" y="1318022"/>
            <a:ext cx="8114383" cy="553997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t>Initiation of ART</a:t>
            </a:r>
          </a:p>
          <a:p>
            <a:pPr marL="285750" indent="-285750">
              <a:lnSpc>
                <a:spcPct val="150000"/>
              </a:lnSpc>
              <a:buFont typeface="Arial" panose="020B0604020202020204" pitchFamily="34" charset="0"/>
              <a:buChar char="•"/>
            </a:pPr>
            <a:r>
              <a:rPr lang="en-US" sz="2000" dirty="0"/>
              <a:t>Initial ART Regimens for Individuals With HIV</a:t>
            </a:r>
          </a:p>
          <a:p>
            <a:pPr marL="285750" indent="-285750">
              <a:lnSpc>
                <a:spcPct val="150000"/>
              </a:lnSpc>
              <a:buFont typeface="Arial" panose="020B0604020202020204" pitchFamily="34" charset="0"/>
              <a:buChar char="•"/>
            </a:pPr>
            <a:r>
              <a:rPr lang="en-US" sz="2000" dirty="0"/>
              <a:t>When and How to Switch ART Regimens</a:t>
            </a:r>
          </a:p>
          <a:p>
            <a:pPr marL="285750" indent="-285750">
              <a:lnSpc>
                <a:spcPct val="150000"/>
              </a:lnSpc>
              <a:buFont typeface="Arial" panose="020B0604020202020204" pitchFamily="34" charset="0"/>
              <a:buChar char="•"/>
            </a:pPr>
            <a:r>
              <a:rPr lang="en-US" sz="2000" dirty="0"/>
              <a:t>Laboratory Monitoring in Individuals With Established HIV at HIV Diagnosis and Starting ART</a:t>
            </a:r>
          </a:p>
          <a:p>
            <a:pPr marL="285750" indent="-285750">
              <a:lnSpc>
                <a:spcPct val="150000"/>
              </a:lnSpc>
              <a:buFont typeface="Arial" panose="020B0604020202020204" pitchFamily="34" charset="0"/>
              <a:buChar char="•"/>
            </a:pPr>
            <a:r>
              <a:rPr lang="en-US" sz="2000" dirty="0"/>
              <a:t>Weight Gain and Metabolic Complications With ART</a:t>
            </a:r>
          </a:p>
          <a:p>
            <a:pPr marL="285750" indent="-285750">
              <a:lnSpc>
                <a:spcPct val="150000"/>
              </a:lnSpc>
              <a:buFont typeface="Arial" panose="020B0604020202020204" pitchFamily="34" charset="0"/>
              <a:buChar char="•"/>
            </a:pPr>
            <a:r>
              <a:rPr lang="en-US" sz="2000" dirty="0"/>
              <a:t>HIV and Aging</a:t>
            </a:r>
          </a:p>
          <a:p>
            <a:pPr marL="285750" indent="-285750">
              <a:lnSpc>
                <a:spcPct val="150000"/>
              </a:lnSpc>
              <a:buFont typeface="Arial" panose="020B0604020202020204" pitchFamily="34" charset="0"/>
              <a:buChar char="•"/>
            </a:pPr>
            <a:r>
              <a:rPr lang="en-US" sz="2000" dirty="0"/>
              <a:t>Prevention of HIV Infection</a:t>
            </a:r>
          </a:p>
          <a:p>
            <a:pPr marL="285750" indent="-285750">
              <a:lnSpc>
                <a:spcPct val="150000"/>
              </a:lnSpc>
              <a:buFont typeface="Arial" panose="020B0604020202020204" pitchFamily="34" charset="0"/>
              <a:buChar char="•"/>
            </a:pPr>
            <a:r>
              <a:rPr lang="en-US" sz="2000" dirty="0"/>
              <a:t>Postexposure Prophylaxis for HIV and Bacterial STIs</a:t>
            </a:r>
          </a:p>
          <a:p>
            <a:pPr marL="285750" indent="-285750">
              <a:lnSpc>
                <a:spcPct val="150000"/>
              </a:lnSpc>
              <a:buFont typeface="Arial" panose="020B0604020202020204" pitchFamily="34" charset="0"/>
              <a:buChar char="•"/>
            </a:pPr>
            <a:r>
              <a:rPr lang="en-US" sz="2000" dirty="0"/>
              <a:t>Substance Use in Persons at Risk for and With HIV</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96AE88EA-7D4C-458F-87E0-5119262E145D}"/>
              </a:ext>
            </a:extLst>
          </p:cNvPr>
          <p:cNvSpPr>
            <a:spLocks noGrp="1"/>
          </p:cNvSpPr>
          <p:nvPr>
            <p:ph type="ftr" sz="quarter" idx="11"/>
          </p:nvPr>
        </p:nvSpPr>
        <p:spPr/>
        <p:txBody>
          <a:bodyPr/>
          <a:lstStyle/>
          <a:p>
            <a:r>
              <a:rPr lang="en-US"/>
              <a:t>paetc.org</a:t>
            </a:r>
            <a:endParaRPr lang="en-US" dirty="0"/>
          </a:p>
        </p:txBody>
      </p:sp>
      <p:sp>
        <p:nvSpPr>
          <p:cNvPr id="8" name="TextBox 7">
            <a:extLst>
              <a:ext uri="{FF2B5EF4-FFF2-40B4-BE49-F238E27FC236}">
                <a16:creationId xmlns:a16="http://schemas.microsoft.com/office/drawing/2014/main" id="{77ADC0AC-3980-E3C5-F3FE-E14FE0A67293}"/>
              </a:ext>
            </a:extLst>
          </p:cNvPr>
          <p:cNvSpPr txBox="1"/>
          <p:nvPr/>
        </p:nvSpPr>
        <p:spPr>
          <a:xfrm>
            <a:off x="6887267" y="6423693"/>
            <a:ext cx="1469487"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2"/>
              </a:rPr>
              <a:t>IAS-USA</a:t>
            </a:r>
            <a:endParaRPr lang="en-US" sz="1050" dirty="0"/>
          </a:p>
        </p:txBody>
      </p:sp>
      <p:sp>
        <p:nvSpPr>
          <p:cNvPr id="4" name="Slide Number Placeholder 3">
            <a:extLst>
              <a:ext uri="{FF2B5EF4-FFF2-40B4-BE49-F238E27FC236}">
                <a16:creationId xmlns:a16="http://schemas.microsoft.com/office/drawing/2014/main" id="{3872E2FB-01D2-415B-9B0A-65FAF120EACD}"/>
              </a:ext>
            </a:extLst>
          </p:cNvPr>
          <p:cNvSpPr>
            <a:spLocks noGrp="1"/>
          </p:cNvSpPr>
          <p:nvPr>
            <p:ph type="sldNum" sz="quarter" idx="12"/>
          </p:nvPr>
        </p:nvSpPr>
        <p:spPr/>
        <p:txBody>
          <a:bodyPr/>
          <a:lstStyle/>
          <a:p>
            <a:fld id="{1D2EA5EF-C699-AF4C-BA42-C0A1CAAB713C}" type="slidenum">
              <a:rPr lang="en-US" smtClean="0"/>
              <a:t>5</a:t>
            </a:fld>
            <a:endParaRPr lang="en-US"/>
          </a:p>
        </p:txBody>
      </p:sp>
    </p:spTree>
    <p:extLst>
      <p:ext uri="{BB962C8B-B14F-4D97-AF65-F5344CB8AC3E}">
        <p14:creationId xmlns:p14="http://schemas.microsoft.com/office/powerpoint/2010/main" val="3049693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C3F62-75FF-43C8-9BB0-5E8A200BC1D6}"/>
              </a:ext>
            </a:extLst>
          </p:cNvPr>
          <p:cNvSpPr>
            <a:spLocks noGrp="1"/>
          </p:cNvSpPr>
          <p:nvPr>
            <p:ph type="title"/>
          </p:nvPr>
        </p:nvSpPr>
        <p:spPr/>
        <p:txBody>
          <a:bodyPr/>
          <a:lstStyle/>
          <a:p>
            <a:r>
              <a:rPr lang="en-US" dirty="0"/>
              <a:t>Simplification Strategy No Resistance: Long Acting ART: CAB/RPV</a:t>
            </a:r>
          </a:p>
        </p:txBody>
      </p:sp>
      <p:sp>
        <p:nvSpPr>
          <p:cNvPr id="3" name="Content Placeholder 2">
            <a:extLst>
              <a:ext uri="{FF2B5EF4-FFF2-40B4-BE49-F238E27FC236}">
                <a16:creationId xmlns:a16="http://schemas.microsoft.com/office/drawing/2014/main" id="{50BEEBAF-D29F-45BE-99E0-FB72A2452FEF}"/>
              </a:ext>
            </a:extLst>
          </p:cNvPr>
          <p:cNvSpPr>
            <a:spLocks noGrp="1"/>
          </p:cNvSpPr>
          <p:nvPr>
            <p:ph idx="1"/>
          </p:nvPr>
        </p:nvSpPr>
        <p:spPr/>
        <p:txBody>
          <a:bodyPr>
            <a:normAutofit fontScale="92500" lnSpcReduction="20000"/>
          </a:bodyPr>
          <a:lstStyle/>
          <a:p>
            <a:r>
              <a:rPr lang="en-US" b="0" i="0" dirty="0">
                <a:solidFill>
                  <a:srgbClr val="000000"/>
                </a:solidFill>
                <a:effectLst/>
                <a:latin typeface="Source Sans Pro" panose="020B0503030403020204" pitchFamily="34" charset="0"/>
              </a:rPr>
              <a:t>FDA indications in individuals with: </a:t>
            </a:r>
          </a:p>
          <a:p>
            <a:pPr lvl="1"/>
            <a:r>
              <a:rPr lang="en-US" b="0" i="0" dirty="0">
                <a:solidFill>
                  <a:srgbClr val="000000"/>
                </a:solidFill>
                <a:effectLst/>
                <a:latin typeface="Source Sans Pro" panose="020B0503030403020204" pitchFamily="34" charset="0"/>
              </a:rPr>
              <a:t>sustained (e.g., 3 to 6 months) virologic suppression (VL &lt;50) </a:t>
            </a:r>
          </a:p>
          <a:p>
            <a:pPr lvl="1"/>
            <a:r>
              <a:rPr lang="en-US" b="0" i="0" dirty="0">
                <a:solidFill>
                  <a:srgbClr val="000000"/>
                </a:solidFill>
                <a:effectLst/>
                <a:latin typeface="Source Sans Pro" panose="020B0503030403020204" pitchFamily="34" charset="0"/>
              </a:rPr>
              <a:t>on a stable ARV regimen,</a:t>
            </a:r>
          </a:p>
          <a:p>
            <a:pPr lvl="1"/>
            <a:r>
              <a:rPr lang="en-US" b="0" i="0" dirty="0">
                <a:solidFill>
                  <a:srgbClr val="000000"/>
                </a:solidFill>
                <a:effectLst/>
                <a:latin typeface="Source Sans Pro" panose="020B0503030403020204" pitchFamily="34" charset="0"/>
              </a:rPr>
              <a:t>no history of treatment failure,</a:t>
            </a:r>
          </a:p>
          <a:p>
            <a:pPr lvl="1"/>
            <a:r>
              <a:rPr lang="en-US" b="0" i="0" dirty="0">
                <a:solidFill>
                  <a:srgbClr val="000000"/>
                </a:solidFill>
                <a:effectLst/>
                <a:latin typeface="Source Sans Pro" panose="020B0503030403020204" pitchFamily="34" charset="0"/>
              </a:rPr>
              <a:t>no known or suspected resistance to either CAB or RPV</a:t>
            </a:r>
          </a:p>
          <a:p>
            <a:r>
              <a:rPr lang="en-US" b="0" i="0" dirty="0">
                <a:solidFill>
                  <a:srgbClr val="000000"/>
                </a:solidFill>
                <a:effectLst/>
                <a:latin typeface="Source Sans Pro" panose="020B0503030403020204" pitchFamily="34" charset="0"/>
              </a:rPr>
              <a:t>Optional oral lead-in </a:t>
            </a:r>
          </a:p>
          <a:p>
            <a:r>
              <a:rPr lang="en-US" dirty="0">
                <a:solidFill>
                  <a:srgbClr val="000000"/>
                </a:solidFill>
                <a:latin typeface="Source Sans Pro" panose="020B0503030403020204" pitchFamily="34" charset="0"/>
              </a:rPr>
              <a:t>O</a:t>
            </a:r>
            <a:r>
              <a:rPr lang="en-US" b="0" i="0" dirty="0">
                <a:solidFill>
                  <a:srgbClr val="000000"/>
                </a:solidFill>
                <a:effectLst/>
                <a:latin typeface="Source Sans Pro" panose="020B0503030403020204" pitchFamily="34" charset="0"/>
              </a:rPr>
              <a:t>nce monthly (ATLAS, FLAIR) or q 2-month (ATLAS-2M)  </a:t>
            </a:r>
          </a:p>
          <a:p>
            <a:r>
              <a:rPr lang="en-US" b="0" i="0" dirty="0">
                <a:solidFill>
                  <a:srgbClr val="000000"/>
                </a:solidFill>
                <a:effectLst/>
                <a:latin typeface="Source Sans Pro" panose="020B0503030403020204" pitchFamily="34" charset="0"/>
              </a:rPr>
              <a:t>Caveats: </a:t>
            </a:r>
          </a:p>
          <a:p>
            <a:pPr lvl="1"/>
            <a:r>
              <a:rPr lang="en-US" b="0" i="0" dirty="0">
                <a:solidFill>
                  <a:srgbClr val="000000"/>
                </a:solidFill>
                <a:effectLst/>
                <a:latin typeface="Source Sans Pro" panose="020B0503030403020204" pitchFamily="34" charset="0"/>
              </a:rPr>
              <a:t>include individuals who have good adherence </a:t>
            </a:r>
            <a:r>
              <a:rPr lang="en-US" dirty="0">
                <a:solidFill>
                  <a:srgbClr val="000000"/>
                </a:solidFill>
                <a:latin typeface="Source Sans Pro" panose="020B0503030403020204" pitchFamily="34" charset="0"/>
              </a:rPr>
              <a:t>&amp; </a:t>
            </a:r>
            <a:r>
              <a:rPr lang="en-US" b="0" i="0" dirty="0">
                <a:solidFill>
                  <a:srgbClr val="000000"/>
                </a:solidFill>
                <a:effectLst/>
                <a:latin typeface="Source Sans Pro" panose="020B0503030403020204" pitchFamily="34" charset="0"/>
              </a:rPr>
              <a:t>engagement in care, </a:t>
            </a:r>
          </a:p>
          <a:p>
            <a:pPr lvl="1"/>
            <a:r>
              <a:rPr lang="en-US" dirty="0">
                <a:solidFill>
                  <a:srgbClr val="000000"/>
                </a:solidFill>
                <a:latin typeface="Source Sans Pro" panose="020B0503030403020204" pitchFamily="34" charset="0"/>
              </a:rPr>
              <a:t>Need entecavir if HBV</a:t>
            </a:r>
            <a:endParaRPr lang="en-US" b="0" i="0" dirty="0">
              <a:solidFill>
                <a:srgbClr val="000000"/>
              </a:solidFill>
              <a:effectLst/>
              <a:latin typeface="Source Sans Pro" panose="020B0503030403020204" pitchFamily="34" charset="0"/>
            </a:endParaRPr>
          </a:p>
          <a:p>
            <a:pPr lvl="1"/>
            <a:r>
              <a:rPr lang="en-US" b="0" i="0" dirty="0">
                <a:solidFill>
                  <a:srgbClr val="000000"/>
                </a:solidFill>
                <a:effectLst/>
                <a:latin typeface="Source Sans Pro" panose="020B0503030403020204" pitchFamily="34" charset="0"/>
              </a:rPr>
              <a:t>who are not pregnant or planning on becoming pregnant; </a:t>
            </a:r>
          </a:p>
          <a:p>
            <a:pPr lvl="1"/>
            <a:r>
              <a:rPr lang="en-US" b="0" i="0" dirty="0">
                <a:solidFill>
                  <a:srgbClr val="000000"/>
                </a:solidFill>
                <a:effectLst/>
                <a:latin typeface="Source Sans Pro" panose="020B0503030403020204" pitchFamily="34" charset="0"/>
              </a:rPr>
              <a:t>and who are not receiving medications with DDIs with oral (PPIs)or injectable CAB or RPV (anticonvulsants, </a:t>
            </a:r>
            <a:r>
              <a:rPr lang="en-US" b="0" i="0" dirty="0" err="1">
                <a:solidFill>
                  <a:srgbClr val="000000"/>
                </a:solidFill>
                <a:effectLst/>
                <a:latin typeface="Source Sans Pro" panose="020B0503030403020204" pitchFamily="34" charset="0"/>
              </a:rPr>
              <a:t>rifamycins</a:t>
            </a:r>
            <a:r>
              <a:rPr lang="en-US" b="0" i="0" dirty="0">
                <a:solidFill>
                  <a:srgbClr val="000000"/>
                </a:solidFill>
                <a:effectLst/>
                <a:latin typeface="Source Sans Pro" panose="020B0503030403020204" pitchFamily="34" charset="0"/>
              </a:rPr>
              <a:t>)</a:t>
            </a:r>
            <a:endParaRPr lang="en-US" dirty="0"/>
          </a:p>
        </p:txBody>
      </p:sp>
      <p:sp>
        <p:nvSpPr>
          <p:cNvPr id="5" name="Footer Placeholder 4">
            <a:extLst>
              <a:ext uri="{FF2B5EF4-FFF2-40B4-BE49-F238E27FC236}">
                <a16:creationId xmlns:a16="http://schemas.microsoft.com/office/drawing/2014/main" id="{A85FFF4F-D00E-4775-B8D4-E62DC5C28C1C}"/>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2DEC12B9-355C-4E2C-8239-22B9CFF59016}"/>
              </a:ext>
            </a:extLst>
          </p:cNvPr>
          <p:cNvSpPr>
            <a:spLocks noGrp="1"/>
          </p:cNvSpPr>
          <p:nvPr>
            <p:ph type="sldNum" sz="quarter" idx="12"/>
          </p:nvPr>
        </p:nvSpPr>
        <p:spPr/>
        <p:txBody>
          <a:bodyPr/>
          <a:lstStyle/>
          <a:p>
            <a:fld id="{1D2EA5EF-C699-AF4C-BA42-C0A1CAAB713C}" type="slidenum">
              <a:rPr lang="en-US" smtClean="0"/>
              <a:t>50</a:t>
            </a:fld>
            <a:endParaRPr lang="en-US"/>
          </a:p>
        </p:txBody>
      </p:sp>
    </p:spTree>
    <p:extLst>
      <p:ext uri="{BB962C8B-B14F-4D97-AF65-F5344CB8AC3E}">
        <p14:creationId xmlns:p14="http://schemas.microsoft.com/office/powerpoint/2010/main" val="1775142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B175-086E-451C-899C-9D528AAE9817}"/>
              </a:ext>
            </a:extLst>
          </p:cNvPr>
          <p:cNvSpPr>
            <a:spLocks noGrp="1"/>
          </p:cNvSpPr>
          <p:nvPr>
            <p:ph type="title"/>
          </p:nvPr>
        </p:nvSpPr>
        <p:spPr/>
        <p:txBody>
          <a:bodyPr/>
          <a:lstStyle/>
          <a:p>
            <a:r>
              <a:rPr lang="en-US" dirty="0"/>
              <a:t>Switch: Limited Drug Resistance</a:t>
            </a:r>
          </a:p>
        </p:txBody>
      </p:sp>
      <p:sp>
        <p:nvSpPr>
          <p:cNvPr id="3" name="Content Placeholder 2">
            <a:extLst>
              <a:ext uri="{FF2B5EF4-FFF2-40B4-BE49-F238E27FC236}">
                <a16:creationId xmlns:a16="http://schemas.microsoft.com/office/drawing/2014/main" id="{4A9029E7-1F3A-43AA-9FE0-410BD4B6728F}"/>
              </a:ext>
            </a:extLst>
          </p:cNvPr>
          <p:cNvSpPr>
            <a:spLocks noGrp="1"/>
          </p:cNvSpPr>
          <p:nvPr>
            <p:ph idx="1"/>
          </p:nvPr>
        </p:nvSpPr>
        <p:spPr/>
        <p:txBody>
          <a:bodyPr>
            <a:normAutofit/>
          </a:bodyPr>
          <a:lstStyle/>
          <a:p>
            <a:pPr algn="l"/>
            <a:r>
              <a:rPr lang="en-US" b="0" i="0" dirty="0">
                <a:solidFill>
                  <a:srgbClr val="000000"/>
                </a:solidFill>
                <a:effectLst/>
                <a:latin typeface="Source Sans Pro" panose="020B0503030403020204" pitchFamily="34" charset="0"/>
              </a:rPr>
              <a:t>If existing NRTI resistance, use </a:t>
            </a:r>
          </a:p>
          <a:p>
            <a:pPr lvl="1"/>
            <a:r>
              <a:rPr lang="en-US" b="0" i="0" dirty="0">
                <a:solidFill>
                  <a:srgbClr val="000000"/>
                </a:solidFill>
                <a:effectLst/>
                <a:latin typeface="Source Sans Pro" panose="020B0503030403020204" pitchFamily="34" charset="0"/>
              </a:rPr>
              <a:t>2 NRTIs (TXF + </a:t>
            </a:r>
            <a:r>
              <a:rPr lang="en-US" dirty="0">
                <a:solidFill>
                  <a:srgbClr val="000000"/>
                </a:solidFill>
                <a:latin typeface="Source Sans Pro" panose="020B0503030403020204" pitchFamily="34" charset="0"/>
              </a:rPr>
              <a:t>X</a:t>
            </a:r>
            <a:r>
              <a:rPr lang="en-US" b="0" i="0" dirty="0">
                <a:solidFill>
                  <a:srgbClr val="000000"/>
                </a:solidFill>
                <a:effectLst/>
                <a:latin typeface="Source Sans Pro" panose="020B0503030403020204" pitchFamily="34" charset="0"/>
              </a:rPr>
              <a:t>TC) with </a:t>
            </a:r>
          </a:p>
          <a:p>
            <a:pPr lvl="1"/>
            <a:r>
              <a:rPr lang="en-US" b="0" i="0" dirty="0">
                <a:solidFill>
                  <a:srgbClr val="000000"/>
                </a:solidFill>
                <a:effectLst/>
                <a:latin typeface="Source Sans Pro" panose="020B0503030403020204" pitchFamily="34" charset="0"/>
              </a:rPr>
              <a:t>fully active, high resistance barrier drug ( DTG, </a:t>
            </a:r>
            <a:r>
              <a:rPr lang="en-US" dirty="0">
                <a:solidFill>
                  <a:srgbClr val="000000"/>
                </a:solidFill>
                <a:latin typeface="Source Sans Pro" panose="020B0503030403020204" pitchFamily="34" charset="0"/>
              </a:rPr>
              <a:t>BIC or </a:t>
            </a:r>
            <a:r>
              <a:rPr lang="en-US" b="0" i="0" dirty="0">
                <a:solidFill>
                  <a:srgbClr val="000000"/>
                </a:solidFill>
                <a:effectLst/>
                <a:latin typeface="Source Sans Pro" panose="020B0503030403020204" pitchFamily="34" charset="0"/>
              </a:rPr>
              <a:t>DRV/b)</a:t>
            </a:r>
          </a:p>
          <a:p>
            <a:pPr algn="l"/>
            <a:r>
              <a:rPr lang="en-US" dirty="0">
                <a:solidFill>
                  <a:srgbClr val="000000"/>
                </a:solidFill>
                <a:latin typeface="Source Sans Pro" panose="020B0503030403020204" pitchFamily="34" charset="0"/>
              </a:rPr>
              <a:t>Consider</a:t>
            </a:r>
            <a:r>
              <a:rPr lang="en-US" b="0" i="0" dirty="0">
                <a:solidFill>
                  <a:srgbClr val="000000"/>
                </a:solidFill>
                <a:effectLst/>
                <a:latin typeface="Source Sans Pro" panose="020B0503030403020204" pitchFamily="34" charset="0"/>
              </a:rPr>
              <a:t> regimen with a fully active, high resistance barrier drug + 2 partially active NRTIs in some clinical situations:</a:t>
            </a:r>
          </a:p>
          <a:p>
            <a:pPr lvl="1"/>
            <a:r>
              <a:rPr lang="en-US" b="0" i="0" dirty="0">
                <a:solidFill>
                  <a:srgbClr val="000000"/>
                </a:solidFill>
                <a:effectLst/>
                <a:latin typeface="Source Sans Pro" panose="020B0503030403020204" pitchFamily="34" charset="0"/>
              </a:rPr>
              <a:t>when prior resistance testing is not fully available, </a:t>
            </a:r>
          </a:p>
          <a:p>
            <a:pPr lvl="1"/>
            <a:r>
              <a:rPr lang="en-US" b="0" i="0" dirty="0">
                <a:solidFill>
                  <a:srgbClr val="000000"/>
                </a:solidFill>
                <a:effectLst/>
                <a:latin typeface="Source Sans Pro" panose="020B0503030403020204" pitchFamily="34" charset="0"/>
              </a:rPr>
              <a:t>to avoid major drug–drug interactions, </a:t>
            </a:r>
          </a:p>
          <a:p>
            <a:pPr lvl="1"/>
            <a:r>
              <a:rPr lang="en-US" b="0" i="0" dirty="0">
                <a:solidFill>
                  <a:srgbClr val="000000"/>
                </a:solidFill>
                <a:effectLst/>
                <a:latin typeface="Source Sans Pro" panose="020B0503030403020204" pitchFamily="34" charset="0"/>
              </a:rPr>
              <a:t>to keep regimens simpler</a:t>
            </a:r>
          </a:p>
          <a:p>
            <a:pPr lvl="1"/>
            <a:r>
              <a:rPr lang="en-US" dirty="0">
                <a:solidFill>
                  <a:srgbClr val="000000"/>
                </a:solidFill>
                <a:latin typeface="Source Sans Pro" panose="020B0503030403020204" pitchFamily="34" charset="0"/>
              </a:rPr>
              <a:t>other</a:t>
            </a:r>
            <a:endParaRPr lang="en-US" b="0" i="0" dirty="0">
              <a:solidFill>
                <a:srgbClr val="000000"/>
              </a:solidFill>
              <a:effectLst/>
              <a:latin typeface="Source Sans Pro" panose="020B0503030403020204" pitchFamily="34" charset="0"/>
            </a:endParaRPr>
          </a:p>
          <a:p>
            <a:pPr algn="l"/>
            <a:r>
              <a:rPr lang="en-US" b="0" i="0" dirty="0">
                <a:solidFill>
                  <a:srgbClr val="000000"/>
                </a:solidFill>
                <a:effectLst/>
                <a:latin typeface="Source Sans Pro" panose="020B0503030403020204" pitchFamily="34" charset="0"/>
              </a:rPr>
              <a:t>Both TXF and XTC are partially active with resistance</a:t>
            </a:r>
          </a:p>
        </p:txBody>
      </p:sp>
      <p:sp>
        <p:nvSpPr>
          <p:cNvPr id="5" name="Footer Placeholder 4">
            <a:extLst>
              <a:ext uri="{FF2B5EF4-FFF2-40B4-BE49-F238E27FC236}">
                <a16:creationId xmlns:a16="http://schemas.microsoft.com/office/drawing/2014/main" id="{6E370A7A-CEFD-4F6C-B977-718570DB0C36}"/>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FFE3CDF3-EB4F-8AB4-3CEB-9B57742E42DE}"/>
              </a:ext>
            </a:extLst>
          </p:cNvPr>
          <p:cNvSpPr txBox="1"/>
          <p:nvPr/>
        </p:nvSpPr>
        <p:spPr>
          <a:xfrm>
            <a:off x="6983335" y="6377044"/>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3"/>
              </a:rPr>
              <a:t>HIV.gov</a:t>
            </a:r>
            <a:endParaRPr lang="en-US" sz="1050" dirty="0"/>
          </a:p>
        </p:txBody>
      </p:sp>
      <p:sp>
        <p:nvSpPr>
          <p:cNvPr id="4" name="Slide Number Placeholder 3">
            <a:extLst>
              <a:ext uri="{FF2B5EF4-FFF2-40B4-BE49-F238E27FC236}">
                <a16:creationId xmlns:a16="http://schemas.microsoft.com/office/drawing/2014/main" id="{3DAF344C-88DA-4373-87F2-1CDA8108C23D}"/>
              </a:ext>
            </a:extLst>
          </p:cNvPr>
          <p:cNvSpPr>
            <a:spLocks noGrp="1"/>
          </p:cNvSpPr>
          <p:nvPr>
            <p:ph type="sldNum" sz="quarter" idx="12"/>
          </p:nvPr>
        </p:nvSpPr>
        <p:spPr/>
        <p:txBody>
          <a:bodyPr/>
          <a:lstStyle/>
          <a:p>
            <a:fld id="{1D2EA5EF-C699-AF4C-BA42-C0A1CAAB713C}" type="slidenum">
              <a:rPr lang="en-US" smtClean="0"/>
              <a:t>51</a:t>
            </a:fld>
            <a:endParaRPr lang="en-US"/>
          </a:p>
        </p:txBody>
      </p:sp>
    </p:spTree>
    <p:extLst>
      <p:ext uri="{BB962C8B-B14F-4D97-AF65-F5344CB8AC3E}">
        <p14:creationId xmlns:p14="http://schemas.microsoft.com/office/powerpoint/2010/main" val="26664393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48D1-62FF-463C-B71A-BB40490A177E}"/>
              </a:ext>
            </a:extLst>
          </p:cNvPr>
          <p:cNvSpPr>
            <a:spLocks noGrp="1"/>
          </p:cNvSpPr>
          <p:nvPr>
            <p:ph type="title"/>
          </p:nvPr>
        </p:nvSpPr>
        <p:spPr>
          <a:xfrm>
            <a:off x="110169" y="274639"/>
            <a:ext cx="8970259" cy="1143000"/>
          </a:xfrm>
        </p:spPr>
        <p:txBody>
          <a:bodyPr/>
          <a:lstStyle/>
          <a:p>
            <a:r>
              <a:rPr lang="en-US" dirty="0"/>
              <a:t>Switch with likely/proven NRTI resistance OK with 2</a:t>
            </a:r>
            <a:r>
              <a:rPr lang="en-US" baseline="30000" dirty="0"/>
              <a:t>nd</a:t>
            </a:r>
            <a:r>
              <a:rPr lang="en-US" dirty="0"/>
              <a:t> generation INSTIs +2 NRTIs</a:t>
            </a:r>
          </a:p>
        </p:txBody>
      </p:sp>
      <p:sp>
        <p:nvSpPr>
          <p:cNvPr id="3" name="Content Placeholder 2">
            <a:extLst>
              <a:ext uri="{FF2B5EF4-FFF2-40B4-BE49-F238E27FC236}">
                <a16:creationId xmlns:a16="http://schemas.microsoft.com/office/drawing/2014/main" id="{A340F92C-0B37-4920-B095-56E43D1BAFFE}"/>
              </a:ext>
            </a:extLst>
          </p:cNvPr>
          <p:cNvSpPr>
            <a:spLocks noGrp="1"/>
          </p:cNvSpPr>
          <p:nvPr>
            <p:ph sz="half" idx="1"/>
          </p:nvPr>
        </p:nvSpPr>
        <p:spPr>
          <a:xfrm>
            <a:off x="457199" y="1536192"/>
            <a:ext cx="8623225" cy="5165930"/>
          </a:xfrm>
        </p:spPr>
        <p:txBody>
          <a:bodyPr>
            <a:normAutofit fontScale="62500" lnSpcReduction="20000"/>
          </a:bodyPr>
          <a:lstStyle/>
          <a:p>
            <a:r>
              <a:rPr lang="en-US" dirty="0"/>
              <a:t>Switch to DOL+ TXF/XTC or BIC/FTC/TAF in patients with current viral suppression and a documented history of M184V and K65R mutations is supported by the existing data from switch and failure studies. </a:t>
            </a:r>
          </a:p>
          <a:p>
            <a:pPr lvl="1"/>
            <a:r>
              <a:rPr lang="en-US" dirty="0"/>
              <a:t>2NRTIs+ DOL (Second Line Switch to Dolutegravir: 2SD): Kenya; 48w; N=795 </a:t>
            </a:r>
            <a:r>
              <a:rPr lang="en-US" dirty="0">
                <a:hlinkClick r:id="rId2"/>
              </a:rPr>
              <a:t>NEJM 2023</a:t>
            </a:r>
            <a:r>
              <a:rPr lang="en-US" dirty="0"/>
              <a:t> </a:t>
            </a:r>
          </a:p>
          <a:p>
            <a:pPr lvl="1"/>
            <a:r>
              <a:rPr lang="en-US" dirty="0"/>
              <a:t>BIC/FTC/TAF </a:t>
            </a:r>
          </a:p>
          <a:p>
            <a:pPr lvl="2"/>
            <a:r>
              <a:rPr lang="en-US" dirty="0"/>
              <a:t>N=565 (138 with resistance); no change in weight (</a:t>
            </a:r>
            <a:r>
              <a:rPr lang="en-US" dirty="0">
                <a:hlinkClick r:id="rId3"/>
              </a:rPr>
              <a:t>CID 2020</a:t>
            </a:r>
            <a:r>
              <a:rPr lang="en-US" dirty="0"/>
              <a:t>)</a:t>
            </a:r>
          </a:p>
          <a:p>
            <a:pPr lvl="2"/>
            <a:r>
              <a:rPr lang="en-US" dirty="0"/>
              <a:t>BRAAVE2020: N=495 Black Americans (10% with M184V/I) (</a:t>
            </a:r>
            <a:r>
              <a:rPr lang="en-US" dirty="0">
                <a:hlinkClick r:id="rId4"/>
              </a:rPr>
              <a:t> JAIDS 2022</a:t>
            </a:r>
            <a:r>
              <a:rPr lang="en-US" dirty="0"/>
              <a:t>) </a:t>
            </a:r>
          </a:p>
          <a:p>
            <a:pPr lvl="2"/>
            <a:r>
              <a:rPr lang="en-US" dirty="0"/>
              <a:t>Pooled data from 6 trials: N=2034 (10% with M184V/I) </a:t>
            </a:r>
            <a:r>
              <a:rPr lang="en-US" dirty="0">
                <a:hlinkClick r:id="rId5"/>
              </a:rPr>
              <a:t> (AIDS 2022</a:t>
            </a:r>
            <a:r>
              <a:rPr lang="en-US" dirty="0"/>
              <a:t>) </a:t>
            </a:r>
          </a:p>
          <a:p>
            <a:endParaRPr lang="en-US" dirty="0"/>
          </a:p>
          <a:p>
            <a:r>
              <a:rPr lang="en-US" dirty="0"/>
              <a:t>Prospective studies of people with treatment failure show high rates of viral suppression with dolutegravir plus 2 </a:t>
            </a:r>
            <a:r>
              <a:rPr lang="en-US" dirty="0" err="1"/>
              <a:t>nRTIs</a:t>
            </a:r>
            <a:r>
              <a:rPr lang="en-US" dirty="0"/>
              <a:t> implying that this regimen would maintain suppression regardless of </a:t>
            </a:r>
            <a:r>
              <a:rPr lang="en-US" dirty="0" err="1"/>
              <a:t>nRTI</a:t>
            </a:r>
            <a:r>
              <a:rPr lang="en-US" dirty="0"/>
              <a:t> resistance. </a:t>
            </a:r>
          </a:p>
          <a:p>
            <a:pPr lvl="1"/>
            <a:r>
              <a:rPr lang="en-US" dirty="0"/>
              <a:t>DOL superior to LPV/</a:t>
            </a:r>
            <a:r>
              <a:rPr lang="en-US" dirty="0" err="1"/>
              <a:t>rtv</a:t>
            </a:r>
            <a:r>
              <a:rPr lang="en-US" dirty="0"/>
              <a:t> (both with 2NRTIs) after 1</a:t>
            </a:r>
            <a:r>
              <a:rPr lang="en-US" baseline="30000" dirty="0"/>
              <a:t>st</a:t>
            </a:r>
            <a:r>
              <a:rPr lang="en-US" dirty="0"/>
              <a:t> failure (</a:t>
            </a:r>
            <a:r>
              <a:rPr lang="en-US" dirty="0">
                <a:hlinkClick r:id="rId6"/>
              </a:rPr>
              <a:t>DAWNING Lancet ID 2019</a:t>
            </a:r>
            <a:r>
              <a:rPr lang="en-US" dirty="0"/>
              <a:t>)</a:t>
            </a:r>
          </a:p>
          <a:p>
            <a:pPr lvl="1"/>
            <a:r>
              <a:rPr lang="en-US" dirty="0"/>
              <a:t>DOL noninferior to DRV/r (+ 3TC/TDF or 3TC/ZDV); N=464; 96w (</a:t>
            </a:r>
            <a:r>
              <a:rPr lang="en-US" dirty="0">
                <a:hlinkClick r:id="rId7"/>
              </a:rPr>
              <a:t>NADIA Lancet 2022</a:t>
            </a:r>
            <a:r>
              <a:rPr lang="en-US" dirty="0"/>
              <a:t> ) </a:t>
            </a:r>
          </a:p>
          <a:p>
            <a:endParaRPr lang="en-US" dirty="0"/>
          </a:p>
          <a:p>
            <a:r>
              <a:rPr lang="en-US" dirty="0"/>
              <a:t>Situations where such regimens might be chosen:</a:t>
            </a:r>
          </a:p>
          <a:p>
            <a:pPr lvl="1"/>
            <a:r>
              <a:rPr lang="en-US" dirty="0"/>
              <a:t>limited other treatment options, </a:t>
            </a:r>
          </a:p>
          <a:p>
            <a:pPr lvl="1"/>
            <a:r>
              <a:rPr lang="en-US" dirty="0"/>
              <a:t>to avoid drug interactions or </a:t>
            </a:r>
          </a:p>
          <a:p>
            <a:pPr lvl="1"/>
            <a:r>
              <a:rPr lang="en-US" dirty="0"/>
              <a:t>to maximize treatment simplicity to enhance adherence.</a:t>
            </a:r>
          </a:p>
        </p:txBody>
      </p:sp>
      <p:sp>
        <p:nvSpPr>
          <p:cNvPr id="6" name="Footer Placeholder 5">
            <a:extLst>
              <a:ext uri="{FF2B5EF4-FFF2-40B4-BE49-F238E27FC236}">
                <a16:creationId xmlns:a16="http://schemas.microsoft.com/office/drawing/2014/main" id="{0C8ACD36-120B-4086-8947-DA6FE85E2D08}"/>
              </a:ext>
            </a:extLst>
          </p:cNvPr>
          <p:cNvSpPr>
            <a:spLocks noGrp="1"/>
          </p:cNvSpPr>
          <p:nvPr>
            <p:ph type="ftr" sz="quarter" idx="11"/>
          </p:nvPr>
        </p:nvSpPr>
        <p:spPr/>
        <p:txBody>
          <a:bodyPr/>
          <a:lstStyle/>
          <a:p>
            <a:r>
              <a:rPr lang="en-US" dirty="0"/>
              <a:t>paetc.org</a:t>
            </a:r>
          </a:p>
        </p:txBody>
      </p:sp>
      <p:sp>
        <p:nvSpPr>
          <p:cNvPr id="4" name="TextBox 3">
            <a:extLst>
              <a:ext uri="{FF2B5EF4-FFF2-40B4-BE49-F238E27FC236}">
                <a16:creationId xmlns:a16="http://schemas.microsoft.com/office/drawing/2014/main" id="{A2744361-B956-C928-F00D-1779E37E4474}"/>
              </a:ext>
            </a:extLst>
          </p:cNvPr>
          <p:cNvSpPr txBox="1"/>
          <p:nvPr/>
        </p:nvSpPr>
        <p:spPr>
          <a:xfrm>
            <a:off x="6577317" y="6408630"/>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8"/>
              </a:rPr>
              <a:t>JAMA Network</a:t>
            </a:r>
            <a:endParaRPr lang="en-US" sz="1050" dirty="0"/>
          </a:p>
        </p:txBody>
      </p:sp>
      <p:sp>
        <p:nvSpPr>
          <p:cNvPr id="5" name="Slide Number Placeholder 4">
            <a:extLst>
              <a:ext uri="{FF2B5EF4-FFF2-40B4-BE49-F238E27FC236}">
                <a16:creationId xmlns:a16="http://schemas.microsoft.com/office/drawing/2014/main" id="{EBEA847D-45F5-456B-9FC5-A51E3279D88D}"/>
              </a:ext>
            </a:extLst>
          </p:cNvPr>
          <p:cNvSpPr>
            <a:spLocks noGrp="1"/>
          </p:cNvSpPr>
          <p:nvPr>
            <p:ph type="sldNum" sz="quarter" idx="12"/>
          </p:nvPr>
        </p:nvSpPr>
        <p:spPr/>
        <p:txBody>
          <a:bodyPr/>
          <a:lstStyle/>
          <a:p>
            <a:fld id="{1D2EA5EF-C699-AF4C-BA42-C0A1CAAB713C}" type="slidenum">
              <a:rPr lang="en-US" smtClean="0"/>
              <a:t>52</a:t>
            </a:fld>
            <a:endParaRPr lang="en-US"/>
          </a:p>
        </p:txBody>
      </p:sp>
    </p:spTree>
    <p:extLst>
      <p:ext uri="{BB962C8B-B14F-4D97-AF65-F5344CB8AC3E}">
        <p14:creationId xmlns:p14="http://schemas.microsoft.com/office/powerpoint/2010/main" val="1903577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1CC5-AB6F-4E17-AE0F-861EF608D5DE}"/>
              </a:ext>
            </a:extLst>
          </p:cNvPr>
          <p:cNvSpPr>
            <a:spLocks noGrp="1"/>
          </p:cNvSpPr>
          <p:nvPr>
            <p:ph type="title"/>
          </p:nvPr>
        </p:nvSpPr>
        <p:spPr>
          <a:xfrm>
            <a:off x="101600" y="274639"/>
            <a:ext cx="8978828" cy="1143000"/>
          </a:xfrm>
        </p:spPr>
        <p:txBody>
          <a:bodyPr/>
          <a:lstStyle/>
          <a:p>
            <a:r>
              <a:rPr lang="en-US" dirty="0"/>
              <a:t>Switch with 184V resistance  </a:t>
            </a:r>
            <a:br>
              <a:rPr lang="en-US" dirty="0"/>
            </a:br>
            <a:r>
              <a:rPr lang="en-US" dirty="0"/>
              <a:t>OK with 2 drug regimen (DTG/3TC)?</a:t>
            </a:r>
          </a:p>
        </p:txBody>
      </p:sp>
      <p:sp>
        <p:nvSpPr>
          <p:cNvPr id="3" name="Content Placeholder 2">
            <a:extLst>
              <a:ext uri="{FF2B5EF4-FFF2-40B4-BE49-F238E27FC236}">
                <a16:creationId xmlns:a16="http://schemas.microsoft.com/office/drawing/2014/main" id="{273A6110-B534-46D4-B193-D4E36DA9A5A2}"/>
              </a:ext>
            </a:extLst>
          </p:cNvPr>
          <p:cNvSpPr>
            <a:spLocks noGrp="1"/>
          </p:cNvSpPr>
          <p:nvPr>
            <p:ph sz="half" idx="1"/>
          </p:nvPr>
        </p:nvSpPr>
        <p:spPr>
          <a:xfrm>
            <a:off x="457200" y="1536192"/>
            <a:ext cx="7347098" cy="4431308"/>
          </a:xfrm>
        </p:spPr>
        <p:txBody>
          <a:bodyPr>
            <a:normAutofit fontScale="92500" lnSpcReduction="20000"/>
          </a:bodyPr>
          <a:lstStyle/>
          <a:p>
            <a:r>
              <a:rPr lang="en-US" dirty="0"/>
              <a:t>Retrospective studies of baseline samples</a:t>
            </a:r>
          </a:p>
          <a:p>
            <a:r>
              <a:rPr lang="en-US" dirty="0"/>
              <a:t>Furthermore, retrospective studies of baseline samples in the trials of DTG/3TC showed no adverse effect from archived resistance mutations, including M184V.</a:t>
            </a:r>
          </a:p>
          <a:p>
            <a:pPr algn="l"/>
            <a:r>
              <a:rPr lang="en-US" i="0" u="none" strike="noStrike" dirty="0">
                <a:solidFill>
                  <a:srgbClr val="000000"/>
                </a:solidFill>
                <a:effectLst/>
                <a:hlinkClick r:id="rId2"/>
              </a:rPr>
              <a:t>Assessing the Virologic Impact of Archived Resistance in the Dolutegravir/Lamivudine 2-Drug Regimen HIV-1 Switch Study TANGO through Week 144</a:t>
            </a:r>
            <a:r>
              <a:rPr lang="en-US" i="0" u="none" strike="noStrike" dirty="0">
                <a:solidFill>
                  <a:srgbClr val="000000"/>
                </a:solidFill>
                <a:effectLst/>
              </a:rPr>
              <a:t> </a:t>
            </a:r>
          </a:p>
          <a:p>
            <a:pPr algn="l"/>
            <a:r>
              <a:rPr lang="en-US" b="0" i="0" dirty="0">
                <a:solidFill>
                  <a:srgbClr val="333333"/>
                </a:solidFill>
                <a:effectLst/>
              </a:rPr>
              <a:t>Archived resistance and response to &lt;40 c/mL &amp; TND–DTG/3TC FDC at week 48 in SALSA  (</a:t>
            </a:r>
            <a:r>
              <a:rPr lang="en-US" b="0" i="0" dirty="0">
                <a:solidFill>
                  <a:srgbClr val="333333"/>
                </a:solidFill>
                <a:effectLst/>
                <a:hlinkClick r:id="rId3"/>
              </a:rPr>
              <a:t>CROI 2022 Poster #481</a:t>
            </a:r>
            <a:r>
              <a:rPr lang="en-US" b="0" i="0" dirty="0">
                <a:solidFill>
                  <a:srgbClr val="333333"/>
                </a:solidFill>
                <a:effectLst/>
              </a:rPr>
              <a:t>) </a:t>
            </a:r>
          </a:p>
          <a:p>
            <a:endParaRPr lang="en-US" dirty="0"/>
          </a:p>
        </p:txBody>
      </p:sp>
      <p:sp>
        <p:nvSpPr>
          <p:cNvPr id="6" name="Footer Placeholder 5">
            <a:extLst>
              <a:ext uri="{FF2B5EF4-FFF2-40B4-BE49-F238E27FC236}">
                <a16:creationId xmlns:a16="http://schemas.microsoft.com/office/drawing/2014/main" id="{92D5B166-F8C7-4585-AC2C-F41D71FCE219}"/>
              </a:ext>
            </a:extLst>
          </p:cNvPr>
          <p:cNvSpPr>
            <a:spLocks noGrp="1"/>
          </p:cNvSpPr>
          <p:nvPr>
            <p:ph type="ftr" sz="quarter" idx="11"/>
          </p:nvPr>
        </p:nvSpPr>
        <p:spPr/>
        <p:txBody>
          <a:bodyPr/>
          <a:lstStyle/>
          <a:p>
            <a:r>
              <a:rPr lang="en-US"/>
              <a:t>paetc.org</a:t>
            </a:r>
            <a:endParaRPr lang="en-US" dirty="0"/>
          </a:p>
        </p:txBody>
      </p:sp>
      <p:sp>
        <p:nvSpPr>
          <p:cNvPr id="4" name="TextBox 3">
            <a:extLst>
              <a:ext uri="{FF2B5EF4-FFF2-40B4-BE49-F238E27FC236}">
                <a16:creationId xmlns:a16="http://schemas.microsoft.com/office/drawing/2014/main" id="{D1ED0811-EF53-730D-F029-0965914ED88A}"/>
              </a:ext>
            </a:extLst>
          </p:cNvPr>
          <p:cNvSpPr txBox="1"/>
          <p:nvPr/>
        </p:nvSpPr>
        <p:spPr>
          <a:xfrm>
            <a:off x="6577317" y="6408630"/>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4"/>
              </a:rPr>
              <a:t>JAMA Network</a:t>
            </a:r>
            <a:endParaRPr lang="en-US" sz="1050" dirty="0"/>
          </a:p>
        </p:txBody>
      </p:sp>
      <p:sp>
        <p:nvSpPr>
          <p:cNvPr id="5" name="Slide Number Placeholder 4">
            <a:extLst>
              <a:ext uri="{FF2B5EF4-FFF2-40B4-BE49-F238E27FC236}">
                <a16:creationId xmlns:a16="http://schemas.microsoft.com/office/drawing/2014/main" id="{2450F2BC-A693-49E1-BBD3-D1976B0E6DF5}"/>
              </a:ext>
            </a:extLst>
          </p:cNvPr>
          <p:cNvSpPr>
            <a:spLocks noGrp="1"/>
          </p:cNvSpPr>
          <p:nvPr>
            <p:ph type="sldNum" sz="quarter" idx="12"/>
          </p:nvPr>
        </p:nvSpPr>
        <p:spPr/>
        <p:txBody>
          <a:bodyPr/>
          <a:lstStyle/>
          <a:p>
            <a:fld id="{1D2EA5EF-C699-AF4C-BA42-C0A1CAAB713C}" type="slidenum">
              <a:rPr lang="en-US" smtClean="0"/>
              <a:t>53</a:t>
            </a:fld>
            <a:endParaRPr lang="en-US"/>
          </a:p>
        </p:txBody>
      </p:sp>
    </p:spTree>
    <p:extLst>
      <p:ext uri="{BB962C8B-B14F-4D97-AF65-F5344CB8AC3E}">
        <p14:creationId xmlns:p14="http://schemas.microsoft.com/office/powerpoint/2010/main" val="1712249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A6BD-958D-4699-970A-98075A64399E}"/>
              </a:ext>
            </a:extLst>
          </p:cNvPr>
          <p:cNvSpPr>
            <a:spLocks noGrp="1"/>
          </p:cNvSpPr>
          <p:nvPr>
            <p:ph type="title"/>
          </p:nvPr>
        </p:nvSpPr>
        <p:spPr>
          <a:xfrm>
            <a:off x="0" y="274639"/>
            <a:ext cx="8772771" cy="1143000"/>
          </a:xfrm>
        </p:spPr>
        <p:txBody>
          <a:bodyPr/>
          <a:lstStyle/>
          <a:p>
            <a:r>
              <a:rPr lang="en-US" dirty="0"/>
              <a:t>Switch: Complex Underlying Resistance</a:t>
            </a:r>
            <a:br>
              <a:rPr lang="en-US" dirty="0"/>
            </a:br>
            <a:endParaRPr lang="en-US" dirty="0"/>
          </a:p>
        </p:txBody>
      </p:sp>
      <p:sp>
        <p:nvSpPr>
          <p:cNvPr id="3" name="Content Placeholder 2">
            <a:extLst>
              <a:ext uri="{FF2B5EF4-FFF2-40B4-BE49-F238E27FC236}">
                <a16:creationId xmlns:a16="http://schemas.microsoft.com/office/drawing/2014/main" id="{0E4FA4B1-6AA2-4567-A287-ED28EEFC142F}"/>
              </a:ext>
            </a:extLst>
          </p:cNvPr>
          <p:cNvSpPr>
            <a:spLocks noGrp="1"/>
          </p:cNvSpPr>
          <p:nvPr>
            <p:ph idx="1"/>
          </p:nvPr>
        </p:nvSpPr>
        <p:spPr>
          <a:xfrm>
            <a:off x="228600" y="1125641"/>
            <a:ext cx="8315569" cy="4367299"/>
          </a:xfrm>
        </p:spPr>
        <p:txBody>
          <a:bodyPr>
            <a:noAutofit/>
          </a:bodyPr>
          <a:lstStyle/>
          <a:p>
            <a:pPr algn="l"/>
            <a:r>
              <a:rPr lang="en-US" sz="2200" b="0" i="0" dirty="0">
                <a:solidFill>
                  <a:srgbClr val="000000"/>
                </a:solidFill>
                <a:effectLst/>
              </a:rPr>
              <a:t>Before optimization of the ARV regimen of a person with viral suppression who has a history of treatment failure and drug resistance, a careful review of the individual’s ARV history and cumulative drug resistance profile should be undertaken.</a:t>
            </a:r>
          </a:p>
          <a:p>
            <a:pPr algn="l"/>
            <a:r>
              <a:rPr lang="en-US" sz="2200" dirty="0">
                <a:solidFill>
                  <a:srgbClr val="000000"/>
                </a:solidFill>
              </a:rPr>
              <a:t>Recommend c</a:t>
            </a:r>
            <a:r>
              <a:rPr lang="en-US" sz="2200" b="0" i="0" dirty="0">
                <a:solidFill>
                  <a:srgbClr val="000000"/>
                </a:solidFill>
                <a:effectLst/>
              </a:rPr>
              <a:t>onsult with clinician with expertise in resistance  </a:t>
            </a:r>
          </a:p>
          <a:p>
            <a:pPr marL="114112" indent="0" algn="l">
              <a:buNone/>
            </a:pPr>
            <a:endParaRPr lang="en-US" sz="1800" b="1" i="1" dirty="0">
              <a:solidFill>
                <a:srgbClr val="000000"/>
              </a:solidFill>
              <a:effectLst/>
            </a:endParaRPr>
          </a:p>
          <a:p>
            <a:pPr marL="114112" indent="0" algn="l">
              <a:buNone/>
            </a:pPr>
            <a:r>
              <a:rPr lang="en-US" sz="1800" b="1" i="1" dirty="0">
                <a:solidFill>
                  <a:srgbClr val="000000"/>
                </a:solidFill>
                <a:effectLst/>
              </a:rPr>
              <a:t>Elvitegravir/Cobicistat/Tenofovir Alafenamide/Emtricitabine + Darunavir</a:t>
            </a:r>
          </a:p>
          <a:p>
            <a:pPr algn="l"/>
            <a:r>
              <a:rPr lang="en-US" sz="1800" b="0" i="0" dirty="0">
                <a:solidFill>
                  <a:srgbClr val="000000"/>
                </a:solidFill>
                <a:effectLst/>
              </a:rPr>
              <a:t>RCT N=135, 48w data, suppressed on DRV/b ART, </a:t>
            </a:r>
          </a:p>
          <a:p>
            <a:pPr algn="l"/>
            <a:r>
              <a:rPr lang="en-US" sz="1800" b="0" i="0" u="sng" dirty="0">
                <a:solidFill>
                  <a:srgbClr val="000000"/>
                </a:solidFill>
                <a:effectLst/>
              </a:rPr>
              <a:t>&gt;</a:t>
            </a:r>
            <a:r>
              <a:rPr lang="en-US" sz="1800" b="0" i="0" dirty="0">
                <a:solidFill>
                  <a:srgbClr val="000000"/>
                </a:solidFill>
                <a:effectLst/>
              </a:rPr>
              <a:t> 2 class resistance, no INSTI resistance. </a:t>
            </a:r>
          </a:p>
          <a:p>
            <a:pPr algn="l"/>
            <a:r>
              <a:rPr lang="en-US" sz="1800" b="0" i="0" dirty="0">
                <a:solidFill>
                  <a:srgbClr val="000000"/>
                </a:solidFill>
                <a:effectLst/>
              </a:rPr>
              <a:t>&lt; 3 TAMs and/or the K65R mutation, no hx Q151M nor T69 insertion </a:t>
            </a:r>
          </a:p>
          <a:p>
            <a:pPr algn="l"/>
            <a:r>
              <a:rPr lang="en-US" sz="1800" b="0" i="0" dirty="0">
                <a:solidFill>
                  <a:srgbClr val="000000"/>
                </a:solidFill>
                <a:effectLst/>
              </a:rPr>
              <a:t>EVG/c/TAF/FTC + DRV: superior (94%) to continuing current regimen (76%)</a:t>
            </a:r>
          </a:p>
          <a:p>
            <a:pPr algn="l"/>
            <a:r>
              <a:rPr lang="en-US" sz="1800" dirty="0">
                <a:solidFill>
                  <a:srgbClr val="000000"/>
                </a:solidFill>
              </a:rPr>
              <a:t>Average </a:t>
            </a:r>
            <a:r>
              <a:rPr lang="en-US" sz="1800" b="0" i="0" dirty="0">
                <a:solidFill>
                  <a:srgbClr val="000000"/>
                </a:solidFill>
                <a:effectLst/>
              </a:rPr>
              <a:t>pill burden reduction: from 5 daily to 2 daily  </a:t>
            </a:r>
          </a:p>
          <a:p>
            <a:pPr algn="l"/>
            <a:endParaRPr lang="en-US" sz="1800" b="0" i="0" dirty="0">
              <a:solidFill>
                <a:srgbClr val="000000"/>
              </a:solidFill>
              <a:effectLst/>
            </a:endParaRPr>
          </a:p>
          <a:p>
            <a:pPr marL="114112" indent="0">
              <a:buNone/>
            </a:pPr>
            <a:r>
              <a:rPr lang="en-US" sz="1800" dirty="0"/>
              <a:t>TAF/FTC/DRV/</a:t>
            </a:r>
            <a:r>
              <a:rPr lang="en-US" sz="1800" dirty="0" err="1"/>
              <a:t>cobi</a:t>
            </a:r>
            <a:r>
              <a:rPr lang="en-US" sz="1800" dirty="0"/>
              <a:t>+ DOL: no data </a:t>
            </a:r>
            <a:r>
              <a:rPr lang="en-US" sz="1800" dirty="0" err="1">
                <a:hlinkClick r:id="rId2"/>
              </a:rPr>
              <a:t>Symtuza</a:t>
            </a:r>
            <a:r>
              <a:rPr lang="en-US" sz="1800" dirty="0">
                <a:hlinkClick r:id="rId2"/>
              </a:rPr>
              <a:t>/DOL</a:t>
            </a:r>
            <a:r>
              <a:rPr lang="en-US" sz="1800" dirty="0"/>
              <a:t> </a:t>
            </a:r>
          </a:p>
        </p:txBody>
      </p:sp>
      <p:sp>
        <p:nvSpPr>
          <p:cNvPr id="5" name="Footer Placeholder 4">
            <a:extLst>
              <a:ext uri="{FF2B5EF4-FFF2-40B4-BE49-F238E27FC236}">
                <a16:creationId xmlns:a16="http://schemas.microsoft.com/office/drawing/2014/main" id="{33C54E9E-5B2C-407A-BFF3-9E9E44BBC4DC}"/>
              </a:ext>
            </a:extLst>
          </p:cNvPr>
          <p:cNvSpPr>
            <a:spLocks noGrp="1"/>
          </p:cNvSpPr>
          <p:nvPr>
            <p:ph type="ftr" sz="quarter" idx="11"/>
          </p:nvPr>
        </p:nvSpPr>
        <p:spPr/>
        <p:txBody>
          <a:bodyPr/>
          <a:lstStyle/>
          <a:p>
            <a:r>
              <a:rPr lang="en-US"/>
              <a:t>paetc.org</a:t>
            </a:r>
            <a:endParaRPr lang="en-US" dirty="0"/>
          </a:p>
        </p:txBody>
      </p:sp>
      <p:sp>
        <p:nvSpPr>
          <p:cNvPr id="7" name="TextBox 6">
            <a:extLst>
              <a:ext uri="{FF2B5EF4-FFF2-40B4-BE49-F238E27FC236}">
                <a16:creationId xmlns:a16="http://schemas.microsoft.com/office/drawing/2014/main" id="{BF674B40-8887-0716-64C1-27BBF8DDD1C7}"/>
              </a:ext>
            </a:extLst>
          </p:cNvPr>
          <p:cNvSpPr txBox="1"/>
          <p:nvPr/>
        </p:nvSpPr>
        <p:spPr>
          <a:xfrm>
            <a:off x="6983335" y="6377044"/>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3"/>
              </a:rPr>
              <a:t>HIV.gov</a:t>
            </a:r>
            <a:endParaRPr lang="en-US" sz="1050" dirty="0"/>
          </a:p>
        </p:txBody>
      </p:sp>
      <p:sp>
        <p:nvSpPr>
          <p:cNvPr id="4" name="Slide Number Placeholder 3">
            <a:extLst>
              <a:ext uri="{FF2B5EF4-FFF2-40B4-BE49-F238E27FC236}">
                <a16:creationId xmlns:a16="http://schemas.microsoft.com/office/drawing/2014/main" id="{FD1DE869-C1EA-40F1-8867-57F0C0ED1296}"/>
              </a:ext>
            </a:extLst>
          </p:cNvPr>
          <p:cNvSpPr>
            <a:spLocks noGrp="1"/>
          </p:cNvSpPr>
          <p:nvPr>
            <p:ph type="sldNum" sz="quarter" idx="12"/>
          </p:nvPr>
        </p:nvSpPr>
        <p:spPr/>
        <p:txBody>
          <a:bodyPr/>
          <a:lstStyle/>
          <a:p>
            <a:fld id="{1D2EA5EF-C699-AF4C-BA42-C0A1CAAB713C}" type="slidenum">
              <a:rPr lang="en-US" smtClean="0"/>
              <a:t>54</a:t>
            </a:fld>
            <a:endParaRPr lang="en-US"/>
          </a:p>
        </p:txBody>
      </p:sp>
    </p:spTree>
    <p:extLst>
      <p:ext uri="{BB962C8B-B14F-4D97-AF65-F5344CB8AC3E}">
        <p14:creationId xmlns:p14="http://schemas.microsoft.com/office/powerpoint/2010/main" val="734281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3ACD-E70B-400D-9AD8-9EAE6A890D9C}"/>
              </a:ext>
            </a:extLst>
          </p:cNvPr>
          <p:cNvSpPr>
            <a:spLocks noGrp="1"/>
          </p:cNvSpPr>
          <p:nvPr>
            <p:ph type="title"/>
          </p:nvPr>
        </p:nvSpPr>
        <p:spPr/>
        <p:txBody>
          <a:bodyPr/>
          <a:lstStyle/>
          <a:p>
            <a:r>
              <a:rPr lang="en-US" dirty="0"/>
              <a:t>Switching with virologic failure to LAI</a:t>
            </a:r>
            <a:br>
              <a:rPr lang="en-US" dirty="0"/>
            </a:br>
            <a:r>
              <a:rPr lang="en-US" dirty="0"/>
              <a:t>IASUSA Guideline update 2024-03-01</a:t>
            </a:r>
          </a:p>
        </p:txBody>
      </p:sp>
      <p:sp>
        <p:nvSpPr>
          <p:cNvPr id="3" name="Content Placeholder 2">
            <a:extLst>
              <a:ext uri="{FF2B5EF4-FFF2-40B4-BE49-F238E27FC236}">
                <a16:creationId xmlns:a16="http://schemas.microsoft.com/office/drawing/2014/main" id="{EB9E25DA-61A0-4548-891D-8420309359AA}"/>
              </a:ext>
            </a:extLst>
          </p:cNvPr>
          <p:cNvSpPr>
            <a:spLocks noGrp="1"/>
          </p:cNvSpPr>
          <p:nvPr>
            <p:ph idx="1"/>
          </p:nvPr>
        </p:nvSpPr>
        <p:spPr/>
        <p:txBody>
          <a:bodyPr>
            <a:normAutofit fontScale="92500"/>
          </a:bodyPr>
          <a:lstStyle/>
          <a:p>
            <a:pPr algn="l"/>
            <a:r>
              <a:rPr lang="en-US" b="0" i="0" dirty="0">
                <a:solidFill>
                  <a:srgbClr val="333333"/>
                </a:solidFill>
                <a:effectLst/>
              </a:rPr>
              <a:t>When supported by intensive follow-up and case management services, injectable cabotegravir and </a:t>
            </a:r>
            <a:r>
              <a:rPr lang="en-US" b="0" i="0" dirty="0" err="1">
                <a:solidFill>
                  <a:srgbClr val="333333"/>
                </a:solidFill>
                <a:effectLst/>
              </a:rPr>
              <a:t>rilpivirine</a:t>
            </a:r>
            <a:r>
              <a:rPr lang="en-US" b="0" i="0" dirty="0">
                <a:solidFill>
                  <a:srgbClr val="333333"/>
                </a:solidFill>
                <a:effectLst/>
              </a:rPr>
              <a:t> (CAB-RPV) may be considered for people with viremia who meet the criteria below when no other treatment options are effective due to a patient’s persistent inability to take oral ART  </a:t>
            </a:r>
          </a:p>
          <a:p>
            <a:pPr lvl="1">
              <a:buFont typeface="Arial" panose="020B0604020202020204" pitchFamily="34" charset="0"/>
              <a:buChar char="•"/>
            </a:pPr>
            <a:r>
              <a:rPr lang="en-US" b="0" i="0" dirty="0">
                <a:solidFill>
                  <a:srgbClr val="333333"/>
                </a:solidFill>
                <a:effectLst/>
              </a:rPr>
              <a:t>Unable to take oral ART consistently despite extensive efforts and clinical support</a:t>
            </a:r>
          </a:p>
          <a:p>
            <a:pPr lvl="1">
              <a:buFont typeface="Arial" panose="020B0604020202020204" pitchFamily="34" charset="0"/>
              <a:buChar char="•"/>
            </a:pPr>
            <a:r>
              <a:rPr lang="en-US" b="0" i="0" dirty="0">
                <a:solidFill>
                  <a:srgbClr val="333333"/>
                </a:solidFill>
                <a:effectLst/>
              </a:rPr>
              <a:t>High risk HIV progression (CD4&lt;200, hx AIDS-defining condition)</a:t>
            </a:r>
          </a:p>
          <a:p>
            <a:pPr lvl="1">
              <a:buFont typeface="Arial" panose="020B0604020202020204" pitchFamily="34" charset="0"/>
              <a:buChar char="•"/>
            </a:pPr>
            <a:r>
              <a:rPr lang="en-US" b="0" i="0" dirty="0">
                <a:solidFill>
                  <a:srgbClr val="333333"/>
                </a:solidFill>
                <a:effectLst/>
              </a:rPr>
              <a:t>Virus susceptible to both CAB and RPV</a:t>
            </a:r>
          </a:p>
          <a:p>
            <a:pPr algn="l"/>
            <a:r>
              <a:rPr lang="en-US" b="0" i="0" dirty="0">
                <a:solidFill>
                  <a:srgbClr val="333333"/>
                </a:solidFill>
                <a:effectLst/>
              </a:rPr>
              <a:t>If applicable, pts should also be referred for SUD +/or MH </a:t>
            </a:r>
            <a:r>
              <a:rPr lang="en-US" b="0" i="0" dirty="0" err="1">
                <a:solidFill>
                  <a:srgbClr val="333333"/>
                </a:solidFill>
                <a:effectLst/>
              </a:rPr>
              <a:t>tx</a:t>
            </a:r>
            <a:endParaRPr lang="en-US" b="0" i="0" dirty="0">
              <a:solidFill>
                <a:srgbClr val="333333"/>
              </a:solidFill>
              <a:effectLst/>
            </a:endParaRPr>
          </a:p>
          <a:p>
            <a:endParaRPr lang="en-US" dirty="0"/>
          </a:p>
        </p:txBody>
      </p:sp>
      <p:sp>
        <p:nvSpPr>
          <p:cNvPr id="5" name="Footer Placeholder 4">
            <a:extLst>
              <a:ext uri="{FF2B5EF4-FFF2-40B4-BE49-F238E27FC236}">
                <a16:creationId xmlns:a16="http://schemas.microsoft.com/office/drawing/2014/main" id="{F51F5B91-AD40-4487-8AE5-3337CB30DC28}"/>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3EDC0CE4-4ABF-959A-0574-485E229B6362}"/>
              </a:ext>
            </a:extLst>
          </p:cNvPr>
          <p:cNvSpPr txBox="1"/>
          <p:nvPr/>
        </p:nvSpPr>
        <p:spPr>
          <a:xfrm>
            <a:off x="6577317" y="6408630"/>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JAMA Network</a:t>
            </a:r>
            <a:endParaRPr lang="en-US" sz="1050" dirty="0"/>
          </a:p>
        </p:txBody>
      </p:sp>
      <p:sp>
        <p:nvSpPr>
          <p:cNvPr id="4" name="Slide Number Placeholder 3">
            <a:extLst>
              <a:ext uri="{FF2B5EF4-FFF2-40B4-BE49-F238E27FC236}">
                <a16:creationId xmlns:a16="http://schemas.microsoft.com/office/drawing/2014/main" id="{6622F544-2B47-4A4E-B1E2-71BC457649C2}"/>
              </a:ext>
            </a:extLst>
          </p:cNvPr>
          <p:cNvSpPr>
            <a:spLocks noGrp="1"/>
          </p:cNvSpPr>
          <p:nvPr>
            <p:ph type="sldNum" sz="quarter" idx="12"/>
          </p:nvPr>
        </p:nvSpPr>
        <p:spPr/>
        <p:txBody>
          <a:bodyPr/>
          <a:lstStyle/>
          <a:p>
            <a:fld id="{1D2EA5EF-C699-AF4C-BA42-C0A1CAAB713C}" type="slidenum">
              <a:rPr lang="en-US" smtClean="0"/>
              <a:t>55</a:t>
            </a:fld>
            <a:endParaRPr lang="en-US"/>
          </a:p>
        </p:txBody>
      </p:sp>
    </p:spTree>
    <p:extLst>
      <p:ext uri="{BB962C8B-B14F-4D97-AF65-F5344CB8AC3E}">
        <p14:creationId xmlns:p14="http://schemas.microsoft.com/office/powerpoint/2010/main" val="3638809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a:t>
            </a:r>
            <a:br>
              <a:rPr lang="en-US" dirty="0"/>
            </a:br>
            <a:r>
              <a:rPr lang="en-US" dirty="0"/>
              <a:t>Switching has been shown to help prevent the following condition:</a:t>
            </a:r>
            <a:endParaRPr lang="en-US" sz="3600" dirty="0"/>
          </a:p>
        </p:txBody>
      </p:sp>
      <p:sp>
        <p:nvSpPr>
          <p:cNvPr id="3" name="Content Placeholder 2"/>
          <p:cNvSpPr>
            <a:spLocks noGrp="1"/>
          </p:cNvSpPr>
          <p:nvPr>
            <p:ph idx="1"/>
          </p:nvPr>
        </p:nvSpPr>
        <p:spPr>
          <a:xfrm>
            <a:off x="414215" y="2332004"/>
            <a:ext cx="8315569" cy="4367299"/>
          </a:xfrm>
        </p:spPr>
        <p:txBody>
          <a:bodyPr/>
          <a:lstStyle/>
          <a:p>
            <a:pPr marL="571312" indent="-457200">
              <a:buFont typeface="+mj-lt"/>
              <a:buAutoNum type="alphaUcPeriod"/>
            </a:pPr>
            <a:r>
              <a:rPr lang="en-US" sz="3200" dirty="0"/>
              <a:t>Major Adverse Cardiovascular Events</a:t>
            </a:r>
          </a:p>
          <a:p>
            <a:pPr marL="571312" indent="-457200">
              <a:buFont typeface="+mj-lt"/>
              <a:buAutoNum type="alphaUcPeriod"/>
            </a:pPr>
            <a:r>
              <a:rPr lang="en-US" sz="3200" dirty="0"/>
              <a:t>Weight gain</a:t>
            </a:r>
          </a:p>
          <a:p>
            <a:pPr marL="571312" indent="-457200">
              <a:buFont typeface="+mj-lt"/>
              <a:buAutoNum type="alphaUcPeriod"/>
            </a:pPr>
            <a:r>
              <a:rPr lang="en-US" sz="3200" dirty="0"/>
              <a:t>Dialysis</a:t>
            </a:r>
          </a:p>
          <a:p>
            <a:pPr marL="571312" indent="-457200">
              <a:buFont typeface="+mj-lt"/>
              <a:buAutoNum type="alphaUcPeriod"/>
            </a:pPr>
            <a:r>
              <a:rPr lang="en-US" sz="3200" dirty="0"/>
              <a:t>Osteoporosis related fractures</a:t>
            </a:r>
          </a:p>
          <a:p>
            <a:pPr marL="571312" indent="-457200">
              <a:buFont typeface="+mj-lt"/>
              <a:buAutoNum type="alphaUcPeriod"/>
            </a:pPr>
            <a:r>
              <a:rPr lang="en-US" sz="3200" dirty="0"/>
              <a:t>None of the above</a:t>
            </a:r>
          </a:p>
          <a:p>
            <a:pPr marL="571312" indent="-457200">
              <a:buFont typeface="+mj-lt"/>
              <a:buAutoNum type="alphaUcPeriod"/>
            </a:pPr>
            <a:endParaRPr lang="en-US" dirty="0"/>
          </a:p>
          <a:p>
            <a:pPr marL="571312" indent="-457200">
              <a:buFont typeface="+mj-lt"/>
              <a:buAutoNum type="alphaUcPeriod"/>
            </a:pPr>
            <a:endParaRPr lang="en-US" dirty="0"/>
          </a:p>
        </p:txBody>
      </p:sp>
      <p:sp>
        <p:nvSpPr>
          <p:cNvPr id="5" name="Footer Placeholder 4"/>
          <p:cNvSpPr>
            <a:spLocks noGrp="1"/>
          </p:cNvSpPr>
          <p:nvPr>
            <p:ph type="ftr" sz="quarter" idx="11"/>
          </p:nvPr>
        </p:nvSpPr>
        <p:spPr/>
        <p:txBody>
          <a:body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56</a:t>
            </a:fld>
            <a:endParaRPr lang="en-US"/>
          </a:p>
        </p:txBody>
      </p:sp>
    </p:spTree>
    <p:extLst>
      <p:ext uri="{BB962C8B-B14F-4D97-AF65-F5344CB8AC3E}">
        <p14:creationId xmlns:p14="http://schemas.microsoft.com/office/powerpoint/2010/main" val="2365467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0E587-F8CD-4462-8AB6-9003686B2C05}"/>
              </a:ext>
            </a:extLst>
          </p:cNvPr>
          <p:cNvSpPr>
            <a:spLocks noGrp="1"/>
          </p:cNvSpPr>
          <p:nvPr>
            <p:ph type="title"/>
          </p:nvPr>
        </p:nvSpPr>
        <p:spPr>
          <a:xfrm>
            <a:off x="457202" y="274639"/>
            <a:ext cx="8483598" cy="1143000"/>
          </a:xfrm>
        </p:spPr>
        <p:txBody>
          <a:bodyPr/>
          <a:lstStyle/>
          <a:p>
            <a:r>
              <a:rPr lang="en-US" dirty="0"/>
              <a:t>Switching for weight gain? No data yet</a:t>
            </a:r>
          </a:p>
        </p:txBody>
      </p:sp>
      <p:sp>
        <p:nvSpPr>
          <p:cNvPr id="3" name="Content Placeholder 2">
            <a:extLst>
              <a:ext uri="{FF2B5EF4-FFF2-40B4-BE49-F238E27FC236}">
                <a16:creationId xmlns:a16="http://schemas.microsoft.com/office/drawing/2014/main" id="{0C80FE14-DC8B-4167-9159-1DF37CA80F06}"/>
              </a:ext>
            </a:extLst>
          </p:cNvPr>
          <p:cNvSpPr>
            <a:spLocks noGrp="1"/>
          </p:cNvSpPr>
          <p:nvPr>
            <p:ph idx="1"/>
          </p:nvPr>
        </p:nvSpPr>
        <p:spPr/>
        <p:txBody>
          <a:bodyPr>
            <a:normAutofit/>
          </a:bodyPr>
          <a:lstStyle/>
          <a:p>
            <a:r>
              <a:rPr lang="en-US" b="0" i="0" dirty="0">
                <a:solidFill>
                  <a:srgbClr val="333333"/>
                </a:solidFill>
                <a:effectLst/>
                <a:latin typeface="Guardian TextSans Web"/>
              </a:rPr>
              <a:t>Weight gain can occur with switch to INSTI- or TAF-containing ART in individuals with viral suppression and is more likely:</a:t>
            </a:r>
          </a:p>
          <a:p>
            <a:pPr lvl="1"/>
            <a:r>
              <a:rPr lang="en-US" b="0" i="0" dirty="0">
                <a:solidFill>
                  <a:srgbClr val="333333"/>
                </a:solidFill>
                <a:effectLst/>
                <a:latin typeface="Guardian TextSans Web"/>
              </a:rPr>
              <a:t>in women and Black and Hispanic individuals </a:t>
            </a:r>
          </a:p>
          <a:p>
            <a:pPr lvl="1"/>
            <a:r>
              <a:rPr lang="en-US" b="0" i="0" dirty="0">
                <a:solidFill>
                  <a:srgbClr val="333333"/>
                </a:solidFill>
                <a:effectLst/>
                <a:latin typeface="Guardian TextSans Web"/>
              </a:rPr>
              <a:t>to occur mostly within the first year of ART switch</a:t>
            </a:r>
          </a:p>
          <a:p>
            <a:r>
              <a:rPr lang="en-US" dirty="0">
                <a:solidFill>
                  <a:srgbClr val="333333"/>
                </a:solidFill>
                <a:latin typeface="Guardian TextSans Web"/>
              </a:rPr>
              <a:t>Unclear w</a:t>
            </a:r>
            <a:r>
              <a:rPr lang="en-US" b="0" i="0" dirty="0">
                <a:solidFill>
                  <a:srgbClr val="333333"/>
                </a:solidFill>
                <a:effectLst/>
                <a:latin typeface="Guardian TextSans Web"/>
              </a:rPr>
              <a:t>hether weight gain is reversible with switch to non-INSTI or non–TAF regimens </a:t>
            </a:r>
          </a:p>
          <a:p>
            <a:r>
              <a:rPr lang="en-US" dirty="0">
                <a:solidFill>
                  <a:srgbClr val="333333"/>
                </a:solidFill>
                <a:latin typeface="Guardian TextSans Web"/>
              </a:rPr>
              <a:t>S</a:t>
            </a:r>
            <a:r>
              <a:rPr lang="en-US" b="0" i="0" dirty="0">
                <a:solidFill>
                  <a:srgbClr val="333333"/>
                </a:solidFill>
                <a:effectLst/>
                <a:latin typeface="Guardian TextSans Web"/>
              </a:rPr>
              <a:t>witching off TAF does NOT lead to weight loss </a:t>
            </a:r>
          </a:p>
          <a:p>
            <a:pPr lvl="1"/>
            <a:r>
              <a:rPr lang="en-US" b="0" i="0" dirty="0">
                <a:solidFill>
                  <a:srgbClr val="333333"/>
                </a:solidFill>
                <a:effectLst/>
                <a:latin typeface="Guardian TextSans Web"/>
              </a:rPr>
              <a:t>SALSA &amp; TANGO: DOL/3TC</a:t>
            </a:r>
          </a:p>
          <a:p>
            <a:r>
              <a:rPr lang="en-US" b="0" i="0" dirty="0">
                <a:solidFill>
                  <a:srgbClr val="333333"/>
                </a:solidFill>
                <a:effectLst/>
                <a:latin typeface="Guardian TextSans Web"/>
              </a:rPr>
              <a:t>Until there are data proving benefit, switching regimens because of weight gain is not recommended.</a:t>
            </a:r>
          </a:p>
        </p:txBody>
      </p:sp>
      <p:sp>
        <p:nvSpPr>
          <p:cNvPr id="5" name="Footer Placeholder 4">
            <a:extLst>
              <a:ext uri="{FF2B5EF4-FFF2-40B4-BE49-F238E27FC236}">
                <a16:creationId xmlns:a16="http://schemas.microsoft.com/office/drawing/2014/main" id="{28D07C82-C839-471D-8F11-0B76E36B836C}"/>
              </a:ext>
            </a:extLst>
          </p:cNvPr>
          <p:cNvSpPr>
            <a:spLocks noGrp="1"/>
          </p:cNvSpPr>
          <p:nvPr>
            <p:ph type="ftr" sz="quarter" idx="11"/>
          </p:nvPr>
        </p:nvSpPr>
        <p:spPr/>
        <p:txBody>
          <a:bodyPr/>
          <a:lstStyle/>
          <a:p>
            <a:r>
              <a:rPr lang="en-US" dirty="0"/>
              <a:t>paetc.org</a:t>
            </a:r>
          </a:p>
        </p:txBody>
      </p:sp>
      <p:sp>
        <p:nvSpPr>
          <p:cNvPr id="6" name="TextBox 5">
            <a:extLst>
              <a:ext uri="{FF2B5EF4-FFF2-40B4-BE49-F238E27FC236}">
                <a16:creationId xmlns:a16="http://schemas.microsoft.com/office/drawing/2014/main" id="{F404F905-9BBE-3030-916D-4421BF28EB58}"/>
              </a:ext>
            </a:extLst>
          </p:cNvPr>
          <p:cNvSpPr txBox="1"/>
          <p:nvPr/>
        </p:nvSpPr>
        <p:spPr>
          <a:xfrm>
            <a:off x="6577317" y="6408630"/>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JAMA Network</a:t>
            </a:r>
            <a:endParaRPr lang="en-US" sz="1050" dirty="0"/>
          </a:p>
        </p:txBody>
      </p:sp>
      <p:sp>
        <p:nvSpPr>
          <p:cNvPr id="4" name="Slide Number Placeholder 3">
            <a:extLst>
              <a:ext uri="{FF2B5EF4-FFF2-40B4-BE49-F238E27FC236}">
                <a16:creationId xmlns:a16="http://schemas.microsoft.com/office/drawing/2014/main" id="{6C9438FA-EE88-4746-A13E-DF0278A7401D}"/>
              </a:ext>
            </a:extLst>
          </p:cNvPr>
          <p:cNvSpPr>
            <a:spLocks noGrp="1"/>
          </p:cNvSpPr>
          <p:nvPr>
            <p:ph type="sldNum" sz="quarter" idx="12"/>
          </p:nvPr>
        </p:nvSpPr>
        <p:spPr/>
        <p:txBody>
          <a:bodyPr/>
          <a:lstStyle/>
          <a:p>
            <a:fld id="{1D2EA5EF-C699-AF4C-BA42-C0A1CAAB713C}" type="slidenum">
              <a:rPr lang="en-US" smtClean="0"/>
              <a:t>57</a:t>
            </a:fld>
            <a:endParaRPr lang="en-US"/>
          </a:p>
        </p:txBody>
      </p:sp>
    </p:spTree>
    <p:extLst>
      <p:ext uri="{BB962C8B-B14F-4D97-AF65-F5344CB8AC3E}">
        <p14:creationId xmlns:p14="http://schemas.microsoft.com/office/powerpoint/2010/main" val="2567479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6E2B6-2DF7-4B85-9CB9-153D8063A23A}"/>
              </a:ext>
            </a:extLst>
          </p:cNvPr>
          <p:cNvSpPr>
            <a:spLocks noGrp="1"/>
          </p:cNvSpPr>
          <p:nvPr>
            <p:ph type="title"/>
          </p:nvPr>
        </p:nvSpPr>
        <p:spPr>
          <a:xfrm>
            <a:off x="457202" y="274639"/>
            <a:ext cx="8494887" cy="1143000"/>
          </a:xfrm>
        </p:spPr>
        <p:txBody>
          <a:bodyPr/>
          <a:lstStyle/>
          <a:p>
            <a:r>
              <a:rPr lang="en-US" dirty="0"/>
              <a:t>Switching when NPO (hospitalized pts)</a:t>
            </a:r>
          </a:p>
        </p:txBody>
      </p:sp>
      <p:sp>
        <p:nvSpPr>
          <p:cNvPr id="3" name="Content Placeholder 2">
            <a:extLst>
              <a:ext uri="{FF2B5EF4-FFF2-40B4-BE49-F238E27FC236}">
                <a16:creationId xmlns:a16="http://schemas.microsoft.com/office/drawing/2014/main" id="{F913BCC3-6E1C-4066-9285-B7FB5E3B8BBE}"/>
              </a:ext>
            </a:extLst>
          </p:cNvPr>
          <p:cNvSpPr>
            <a:spLocks noGrp="1"/>
          </p:cNvSpPr>
          <p:nvPr>
            <p:ph idx="1"/>
          </p:nvPr>
        </p:nvSpPr>
        <p:spPr>
          <a:xfrm>
            <a:off x="457202" y="1600204"/>
            <a:ext cx="8315569" cy="887816"/>
          </a:xfrm>
        </p:spPr>
        <p:txBody>
          <a:bodyPr>
            <a:normAutofit/>
          </a:bodyPr>
          <a:lstStyle/>
          <a:p>
            <a:r>
              <a:rPr lang="en-US" dirty="0">
                <a:hlinkClick r:id="rId2"/>
              </a:rPr>
              <a:t>Crushing and Liquid ART formulations (Toronto Immunodeficiency Clinic)</a:t>
            </a:r>
            <a:r>
              <a:rPr lang="en-US" dirty="0"/>
              <a:t> </a:t>
            </a:r>
          </a:p>
          <a:p>
            <a:endParaRPr lang="en-US" dirty="0"/>
          </a:p>
          <a:p>
            <a:pPr marL="114112" indent="0">
              <a:buNone/>
            </a:pPr>
            <a:endParaRPr lang="en-US" dirty="0"/>
          </a:p>
        </p:txBody>
      </p:sp>
      <p:pic>
        <p:nvPicPr>
          <p:cNvPr id="7" name="Picture 6" descr="An image of Oral Antiretroviral/HCV administration: information on crushing and liquid drug formulations.">
            <a:extLst>
              <a:ext uri="{FF2B5EF4-FFF2-40B4-BE49-F238E27FC236}">
                <a16:creationId xmlns:a16="http://schemas.microsoft.com/office/drawing/2014/main" id="{969700DE-C67D-4543-9C5D-1B754B236B94}"/>
              </a:ext>
            </a:extLst>
          </p:cNvPr>
          <p:cNvPicPr>
            <a:picLocks noChangeAspect="1"/>
          </p:cNvPicPr>
          <p:nvPr/>
        </p:nvPicPr>
        <p:blipFill>
          <a:blip r:embed="rId3"/>
          <a:stretch>
            <a:fillRect/>
          </a:stretch>
        </p:blipFill>
        <p:spPr>
          <a:xfrm>
            <a:off x="191496" y="3047373"/>
            <a:ext cx="8505825" cy="1628775"/>
          </a:xfrm>
          <a:prstGeom prst="rect">
            <a:avLst/>
          </a:prstGeom>
        </p:spPr>
      </p:pic>
      <p:sp>
        <p:nvSpPr>
          <p:cNvPr id="5" name="Footer Placeholder 4">
            <a:extLst>
              <a:ext uri="{FF2B5EF4-FFF2-40B4-BE49-F238E27FC236}">
                <a16:creationId xmlns:a16="http://schemas.microsoft.com/office/drawing/2014/main" id="{CF94864B-6218-4CF0-9F8E-A6798F2E8ED6}"/>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0C3170D5-C8C0-EE9C-4220-89D3A48ED425}"/>
              </a:ext>
            </a:extLst>
          </p:cNvPr>
          <p:cNvSpPr txBox="1"/>
          <p:nvPr/>
        </p:nvSpPr>
        <p:spPr>
          <a:xfrm>
            <a:off x="7129316" y="6426639"/>
            <a:ext cx="1822773"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4"/>
              </a:rPr>
              <a:t>UHN</a:t>
            </a:r>
            <a:endParaRPr lang="en-US" sz="1050" dirty="0"/>
          </a:p>
        </p:txBody>
      </p:sp>
      <p:sp>
        <p:nvSpPr>
          <p:cNvPr id="4" name="Slide Number Placeholder 3">
            <a:extLst>
              <a:ext uri="{FF2B5EF4-FFF2-40B4-BE49-F238E27FC236}">
                <a16:creationId xmlns:a16="http://schemas.microsoft.com/office/drawing/2014/main" id="{3D529036-740D-4329-B291-28E927946A97}"/>
              </a:ext>
            </a:extLst>
          </p:cNvPr>
          <p:cNvSpPr>
            <a:spLocks noGrp="1"/>
          </p:cNvSpPr>
          <p:nvPr>
            <p:ph type="sldNum" sz="quarter" idx="12"/>
          </p:nvPr>
        </p:nvSpPr>
        <p:spPr/>
        <p:txBody>
          <a:bodyPr/>
          <a:lstStyle/>
          <a:p>
            <a:fld id="{1D2EA5EF-C699-AF4C-BA42-C0A1CAAB713C}" type="slidenum">
              <a:rPr lang="en-US" smtClean="0"/>
              <a:t>58</a:t>
            </a:fld>
            <a:endParaRPr lang="en-US"/>
          </a:p>
        </p:txBody>
      </p:sp>
    </p:spTree>
    <p:extLst>
      <p:ext uri="{BB962C8B-B14F-4D97-AF65-F5344CB8AC3E}">
        <p14:creationId xmlns:p14="http://schemas.microsoft.com/office/powerpoint/2010/main" val="2303114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4E65-F8A7-4AEE-A58C-4550B3C34750}"/>
              </a:ext>
            </a:extLst>
          </p:cNvPr>
          <p:cNvSpPr>
            <a:spLocks noGrp="1"/>
          </p:cNvSpPr>
          <p:nvPr>
            <p:ph type="title"/>
          </p:nvPr>
        </p:nvSpPr>
        <p:spPr>
          <a:xfrm>
            <a:off x="490539" y="26043"/>
            <a:ext cx="8315569" cy="1143000"/>
          </a:xfrm>
        </p:spPr>
        <p:txBody>
          <a:bodyPr/>
          <a:lstStyle/>
          <a:p>
            <a:pPr algn="ctr"/>
            <a:r>
              <a:rPr lang="en-US" dirty="0"/>
              <a:t>Future of switching for cost?  </a:t>
            </a:r>
            <a:br>
              <a:rPr lang="en-US" dirty="0"/>
            </a:br>
            <a:r>
              <a:rPr lang="en-US" dirty="0"/>
              <a:t>Generic regimens</a:t>
            </a:r>
          </a:p>
        </p:txBody>
      </p:sp>
      <p:sp>
        <p:nvSpPr>
          <p:cNvPr id="3" name="Content Placeholder 2">
            <a:extLst>
              <a:ext uri="{FF2B5EF4-FFF2-40B4-BE49-F238E27FC236}">
                <a16:creationId xmlns:a16="http://schemas.microsoft.com/office/drawing/2014/main" id="{DE536643-7759-4208-BC02-5DA6F60330D1}"/>
              </a:ext>
            </a:extLst>
          </p:cNvPr>
          <p:cNvSpPr>
            <a:spLocks noGrp="1"/>
          </p:cNvSpPr>
          <p:nvPr>
            <p:ph idx="1"/>
          </p:nvPr>
        </p:nvSpPr>
        <p:spPr>
          <a:xfrm>
            <a:off x="457202" y="982591"/>
            <a:ext cx="8315569" cy="5552997"/>
          </a:xfrm>
        </p:spPr>
        <p:txBody>
          <a:bodyPr>
            <a:normAutofit fontScale="85000" lnSpcReduction="20000"/>
          </a:bodyPr>
          <a:lstStyle/>
          <a:p>
            <a:pPr marL="114112" indent="0">
              <a:buNone/>
            </a:pPr>
            <a:r>
              <a:rPr lang="en-US" dirty="0"/>
              <a:t>Generic US ART:  </a:t>
            </a:r>
          </a:p>
          <a:p>
            <a:r>
              <a:rPr lang="en-US" dirty="0"/>
              <a:t>NRTIs: Abacavir, Lamivudine, Abacavir/lamivudine, Tenofovir DF</a:t>
            </a:r>
          </a:p>
          <a:p>
            <a:r>
              <a:rPr lang="en-US" dirty="0"/>
              <a:t>NNRTIs: Efavirenz, Nevirapine</a:t>
            </a:r>
          </a:p>
          <a:p>
            <a:r>
              <a:rPr lang="en-US" dirty="0"/>
              <a:t>PIs: Darunavir, Atazanavir, Ritonavir</a:t>
            </a:r>
          </a:p>
          <a:p>
            <a:r>
              <a:rPr lang="en-US" dirty="0"/>
              <a:t>INSTIs: not yet</a:t>
            </a:r>
          </a:p>
          <a:p>
            <a:pPr marL="114112" indent="0">
              <a:buNone/>
            </a:pPr>
            <a:endParaRPr lang="en-US" dirty="0"/>
          </a:p>
          <a:p>
            <a:pPr marL="114112" indent="0">
              <a:buNone/>
            </a:pPr>
            <a:r>
              <a:rPr lang="en-US" dirty="0"/>
              <a:t>Anticipated date of generics</a:t>
            </a:r>
          </a:p>
          <a:p>
            <a:r>
              <a:rPr lang="en-US" dirty="0"/>
              <a:t>INSTI: </a:t>
            </a:r>
            <a:r>
              <a:rPr lang="en-US" dirty="0" err="1"/>
              <a:t>Raltegravir</a:t>
            </a:r>
            <a:r>
              <a:rPr lang="en-US" dirty="0"/>
              <a:t> (2024), Dolutegravir (2029), Cabotegravir (2031)</a:t>
            </a:r>
          </a:p>
          <a:p>
            <a:r>
              <a:rPr lang="en-US" dirty="0"/>
              <a:t>NNRTI: </a:t>
            </a:r>
            <a:r>
              <a:rPr lang="en-US" dirty="0" err="1"/>
              <a:t>Rilpivirine</a:t>
            </a:r>
            <a:r>
              <a:rPr lang="en-US" dirty="0"/>
              <a:t> (2024), </a:t>
            </a:r>
            <a:r>
              <a:rPr lang="en-US" dirty="0" err="1"/>
              <a:t>Doravirine</a:t>
            </a:r>
            <a:r>
              <a:rPr lang="en-US" dirty="0"/>
              <a:t> (2031)</a:t>
            </a:r>
          </a:p>
          <a:p>
            <a:r>
              <a:rPr lang="en-US" dirty="0"/>
              <a:t>NRTI: Tenofovir AF (2031), Emtricitabine (?: approved, not available)</a:t>
            </a:r>
          </a:p>
          <a:p>
            <a:r>
              <a:rPr lang="en-US" dirty="0"/>
              <a:t>STRs: </a:t>
            </a:r>
            <a:r>
              <a:rPr lang="en-US" dirty="0" err="1"/>
              <a:t>Complera</a:t>
            </a:r>
            <a:r>
              <a:rPr lang="en-US" dirty="0"/>
              <a:t> (2024), </a:t>
            </a:r>
            <a:r>
              <a:rPr lang="en-US" dirty="0" err="1"/>
              <a:t>Triumeq</a:t>
            </a:r>
            <a:r>
              <a:rPr lang="en-US" dirty="0"/>
              <a:t> (2029), </a:t>
            </a:r>
            <a:r>
              <a:rPr lang="en-US" dirty="0" err="1"/>
              <a:t>Dovato</a:t>
            </a:r>
            <a:r>
              <a:rPr lang="en-US" dirty="0"/>
              <a:t> (2030), </a:t>
            </a:r>
            <a:r>
              <a:rPr lang="en-US" dirty="0" err="1"/>
              <a:t>Odefsey</a:t>
            </a:r>
            <a:r>
              <a:rPr lang="en-US" dirty="0"/>
              <a:t> (2031), </a:t>
            </a:r>
            <a:r>
              <a:rPr lang="en-US" dirty="0" err="1"/>
              <a:t>Genvoya</a:t>
            </a:r>
            <a:r>
              <a:rPr lang="en-US" dirty="0"/>
              <a:t> (2032)</a:t>
            </a:r>
          </a:p>
          <a:p>
            <a:endParaRPr lang="en-US" dirty="0"/>
          </a:p>
          <a:p>
            <a:pPr marL="114112" indent="0">
              <a:buNone/>
            </a:pPr>
            <a:r>
              <a:rPr lang="en-US" dirty="0"/>
              <a:t>Coformulations with generic components </a:t>
            </a:r>
          </a:p>
          <a:p>
            <a:r>
              <a:rPr lang="en-US" dirty="0"/>
              <a:t>Lamivudine/tenofovir disoproxil (</a:t>
            </a:r>
            <a:r>
              <a:rPr lang="en-US" dirty="0" err="1"/>
              <a:t>Cimduo</a:t>
            </a:r>
            <a:r>
              <a:rPr lang="en-US" dirty="0"/>
              <a:t> or </a:t>
            </a:r>
            <a:r>
              <a:rPr lang="en-US" dirty="0" err="1"/>
              <a:t>Temixys</a:t>
            </a:r>
            <a:r>
              <a:rPr lang="en-US" dirty="0"/>
              <a:t>).  </a:t>
            </a:r>
          </a:p>
          <a:p>
            <a:r>
              <a:rPr lang="en-US" dirty="0"/>
              <a:t>Efavirenz/lamivudine/tenofovir disoproxil (</a:t>
            </a:r>
            <a:r>
              <a:rPr lang="en-US" dirty="0" err="1"/>
              <a:t>Symfi</a:t>
            </a:r>
            <a:r>
              <a:rPr lang="en-US" dirty="0"/>
              <a:t> or </a:t>
            </a:r>
            <a:r>
              <a:rPr lang="en-US" dirty="0" err="1"/>
              <a:t>Symfi</a:t>
            </a:r>
            <a:r>
              <a:rPr lang="en-US" dirty="0"/>
              <a:t> Lo)</a:t>
            </a:r>
          </a:p>
          <a:p>
            <a:r>
              <a:rPr lang="en-US" dirty="0" err="1"/>
              <a:t>Doravirine</a:t>
            </a:r>
            <a:r>
              <a:rPr lang="en-US" dirty="0"/>
              <a:t>/lamivudine/tenofovir disoproxil (</a:t>
            </a:r>
            <a:r>
              <a:rPr lang="en-US" dirty="0" err="1"/>
              <a:t>Delstrigo</a:t>
            </a:r>
            <a:r>
              <a:rPr lang="en-US" dirty="0"/>
              <a:t>)</a:t>
            </a:r>
          </a:p>
        </p:txBody>
      </p:sp>
      <p:sp>
        <p:nvSpPr>
          <p:cNvPr id="5" name="Footer Placeholder 4">
            <a:extLst>
              <a:ext uri="{FF2B5EF4-FFF2-40B4-BE49-F238E27FC236}">
                <a16:creationId xmlns:a16="http://schemas.microsoft.com/office/drawing/2014/main" id="{10D7476B-5304-4E38-96F8-91FB600AC8B5}"/>
              </a:ext>
            </a:extLst>
          </p:cNvPr>
          <p:cNvSpPr>
            <a:spLocks noGrp="1"/>
          </p:cNvSpPr>
          <p:nvPr>
            <p:ph type="ftr" sz="quarter" idx="11"/>
          </p:nvPr>
        </p:nvSpPr>
        <p:spPr/>
        <p:txBody>
          <a:bodyPr/>
          <a:lstStyle/>
          <a:p>
            <a:r>
              <a:rPr lang="en-US" dirty="0"/>
              <a:t>paetc.org</a:t>
            </a:r>
          </a:p>
        </p:txBody>
      </p:sp>
      <p:sp>
        <p:nvSpPr>
          <p:cNvPr id="6" name="TextBox 5">
            <a:extLst>
              <a:ext uri="{FF2B5EF4-FFF2-40B4-BE49-F238E27FC236}">
                <a16:creationId xmlns:a16="http://schemas.microsoft.com/office/drawing/2014/main" id="{F66D0783-1255-7BA9-9BFC-16F4EBD0ED96}"/>
              </a:ext>
            </a:extLst>
          </p:cNvPr>
          <p:cNvSpPr txBox="1"/>
          <p:nvPr/>
        </p:nvSpPr>
        <p:spPr>
          <a:xfrm>
            <a:off x="6147413" y="6410445"/>
            <a:ext cx="2214568"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2"/>
              </a:rPr>
              <a:t>AIDSMap</a:t>
            </a:r>
            <a:r>
              <a:rPr lang="en-US" sz="1050" dirty="0">
                <a:solidFill>
                  <a:schemeClr val="bg1"/>
                </a:solidFill>
              </a:rPr>
              <a:t>, </a:t>
            </a:r>
            <a:r>
              <a:rPr lang="en-US" sz="1050" dirty="0">
                <a:solidFill>
                  <a:schemeClr val="bg1"/>
                </a:solidFill>
                <a:hlinkClick r:id="rId3"/>
              </a:rPr>
              <a:t>Drugs.com</a:t>
            </a:r>
            <a:endParaRPr lang="en-US" sz="1050" dirty="0"/>
          </a:p>
        </p:txBody>
      </p:sp>
      <p:sp>
        <p:nvSpPr>
          <p:cNvPr id="4" name="Slide Number Placeholder 3">
            <a:extLst>
              <a:ext uri="{FF2B5EF4-FFF2-40B4-BE49-F238E27FC236}">
                <a16:creationId xmlns:a16="http://schemas.microsoft.com/office/drawing/2014/main" id="{3E5E9740-C667-4A45-A091-9BA3A13FF6EF}"/>
              </a:ext>
            </a:extLst>
          </p:cNvPr>
          <p:cNvSpPr>
            <a:spLocks noGrp="1"/>
          </p:cNvSpPr>
          <p:nvPr>
            <p:ph type="sldNum" sz="quarter" idx="12"/>
          </p:nvPr>
        </p:nvSpPr>
        <p:spPr/>
        <p:txBody>
          <a:bodyPr/>
          <a:lstStyle/>
          <a:p>
            <a:fld id="{1D2EA5EF-C699-AF4C-BA42-C0A1CAAB713C}" type="slidenum">
              <a:rPr lang="en-US" smtClean="0"/>
              <a:t>59</a:t>
            </a:fld>
            <a:endParaRPr lang="en-US"/>
          </a:p>
        </p:txBody>
      </p:sp>
    </p:spTree>
    <p:extLst>
      <p:ext uri="{BB962C8B-B14F-4D97-AF65-F5344CB8AC3E}">
        <p14:creationId xmlns:p14="http://schemas.microsoft.com/office/powerpoint/2010/main" val="374137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CE36-8A1D-4BBA-B901-C1921AE1D4B5}"/>
              </a:ext>
            </a:extLst>
          </p:cNvPr>
          <p:cNvSpPr>
            <a:spLocks noGrp="1"/>
          </p:cNvSpPr>
          <p:nvPr>
            <p:ph type="title"/>
          </p:nvPr>
        </p:nvSpPr>
        <p:spPr>
          <a:xfrm>
            <a:off x="286440" y="296861"/>
            <a:ext cx="8486332" cy="1143000"/>
          </a:xfrm>
        </p:spPr>
        <p:txBody>
          <a:bodyPr/>
          <a:lstStyle/>
          <a:p>
            <a:pPr algn="ctr"/>
            <a:r>
              <a:rPr lang="en-US" dirty="0"/>
              <a:t>Simplification: ART switch for patients with virologic suppression</a:t>
            </a:r>
            <a:br>
              <a:rPr lang="en-US" dirty="0"/>
            </a:br>
            <a:endParaRPr lang="en-US" dirty="0"/>
          </a:p>
        </p:txBody>
      </p:sp>
      <p:pic>
        <p:nvPicPr>
          <p:cNvPr id="8" name="Picture 7" descr="A graphic of a black ball of squiggles. To the left is the word simplistic, to the right is the words elegant simplicity and above in the middle is the word complexity with an arrow pointing to the ball of squiggles.">
            <a:extLst>
              <a:ext uri="{FF2B5EF4-FFF2-40B4-BE49-F238E27FC236}">
                <a16:creationId xmlns:a16="http://schemas.microsoft.com/office/drawing/2014/main" id="{1B04B70A-201F-C2D8-D291-D962E2FD2FB4}"/>
              </a:ext>
            </a:extLst>
          </p:cNvPr>
          <p:cNvPicPr>
            <a:picLocks noChangeAspect="1"/>
          </p:cNvPicPr>
          <p:nvPr/>
        </p:nvPicPr>
        <p:blipFill>
          <a:blip r:embed="rId2"/>
          <a:stretch>
            <a:fillRect/>
          </a:stretch>
        </p:blipFill>
        <p:spPr>
          <a:xfrm>
            <a:off x="1560937" y="1259749"/>
            <a:ext cx="5937338" cy="4516783"/>
          </a:xfrm>
          <a:prstGeom prst="rect">
            <a:avLst/>
          </a:prstGeom>
        </p:spPr>
      </p:pic>
      <p:sp>
        <p:nvSpPr>
          <p:cNvPr id="5" name="Footer Placeholder 4">
            <a:extLst>
              <a:ext uri="{FF2B5EF4-FFF2-40B4-BE49-F238E27FC236}">
                <a16:creationId xmlns:a16="http://schemas.microsoft.com/office/drawing/2014/main" id="{08825C4A-D057-4A76-B50F-1FFFB37B4191}"/>
              </a:ext>
            </a:extLst>
          </p:cNvPr>
          <p:cNvSpPr>
            <a:spLocks noGrp="1"/>
          </p:cNvSpPr>
          <p:nvPr>
            <p:ph type="ftr" sz="quarter" idx="11"/>
          </p:nvPr>
        </p:nvSpPr>
        <p:spPr/>
        <p:txBody>
          <a:bodyPr/>
          <a:lstStyle/>
          <a:p>
            <a:r>
              <a:rPr lang="en-US"/>
              <a:t>paetc.org</a:t>
            </a:r>
            <a:endParaRPr lang="en-US" dirty="0"/>
          </a:p>
        </p:txBody>
      </p:sp>
      <p:sp>
        <p:nvSpPr>
          <p:cNvPr id="3" name="TextBox 2">
            <a:extLst>
              <a:ext uri="{FF2B5EF4-FFF2-40B4-BE49-F238E27FC236}">
                <a16:creationId xmlns:a16="http://schemas.microsoft.com/office/drawing/2014/main" id="{53E56F1E-84C0-A871-BCED-7770458978A3}"/>
              </a:ext>
            </a:extLst>
          </p:cNvPr>
          <p:cNvSpPr txBox="1"/>
          <p:nvPr/>
        </p:nvSpPr>
        <p:spPr>
          <a:xfrm>
            <a:off x="6087551" y="6408630"/>
            <a:ext cx="2245555" cy="253916"/>
          </a:xfrm>
          <a:prstGeom prst="rect">
            <a:avLst/>
          </a:prstGeom>
          <a:noFill/>
        </p:spPr>
        <p:txBody>
          <a:bodyPr wrap="square" rtlCol="0">
            <a:spAutoFit/>
          </a:bodyPr>
          <a:lstStyle/>
          <a:p>
            <a:r>
              <a:rPr lang="en-US" sz="1050" dirty="0">
                <a:solidFill>
                  <a:schemeClr val="bg1"/>
                </a:solidFill>
              </a:rPr>
              <a:t>Image Source: </a:t>
            </a:r>
            <a:r>
              <a:rPr lang="en-US" sz="1050" dirty="0" err="1">
                <a:solidFill>
                  <a:schemeClr val="bg1"/>
                </a:solidFill>
                <a:hlinkClick r:id="rId3"/>
              </a:rPr>
              <a:t>OptimizDBA</a:t>
            </a:r>
            <a:endParaRPr lang="en-US" sz="1050" dirty="0">
              <a:solidFill>
                <a:schemeClr val="bg1"/>
              </a:solidFill>
            </a:endParaRPr>
          </a:p>
        </p:txBody>
      </p:sp>
      <p:sp>
        <p:nvSpPr>
          <p:cNvPr id="4" name="Slide Number Placeholder 3">
            <a:extLst>
              <a:ext uri="{FF2B5EF4-FFF2-40B4-BE49-F238E27FC236}">
                <a16:creationId xmlns:a16="http://schemas.microsoft.com/office/drawing/2014/main" id="{6A003588-BBB0-4B60-9A14-2E5C14B5ACAA}"/>
              </a:ext>
            </a:extLst>
          </p:cNvPr>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169998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F62F-E567-4CA4-96D5-8F449D76A072}"/>
              </a:ext>
            </a:extLst>
          </p:cNvPr>
          <p:cNvSpPr>
            <a:spLocks noGrp="1"/>
          </p:cNvSpPr>
          <p:nvPr>
            <p:ph type="title"/>
          </p:nvPr>
        </p:nvSpPr>
        <p:spPr/>
        <p:txBody>
          <a:bodyPr/>
          <a:lstStyle/>
          <a:p>
            <a:r>
              <a:rPr lang="en-US" dirty="0"/>
              <a:t>Future of simplification (CROI 2024)</a:t>
            </a:r>
          </a:p>
        </p:txBody>
      </p:sp>
      <p:sp>
        <p:nvSpPr>
          <p:cNvPr id="3" name="Content Placeholder 2">
            <a:extLst>
              <a:ext uri="{FF2B5EF4-FFF2-40B4-BE49-F238E27FC236}">
                <a16:creationId xmlns:a16="http://schemas.microsoft.com/office/drawing/2014/main" id="{176980E9-0CBB-4A3C-ADD3-0AC6B745D162}"/>
              </a:ext>
            </a:extLst>
          </p:cNvPr>
          <p:cNvSpPr>
            <a:spLocks noGrp="1"/>
          </p:cNvSpPr>
          <p:nvPr>
            <p:ph idx="1"/>
          </p:nvPr>
        </p:nvSpPr>
        <p:spPr/>
        <p:txBody>
          <a:bodyPr>
            <a:normAutofit fontScale="92500" lnSpcReduction="10000"/>
          </a:bodyPr>
          <a:lstStyle/>
          <a:p>
            <a:pPr algn="l"/>
            <a:r>
              <a:rPr lang="en-US" b="0" i="0" dirty="0">
                <a:solidFill>
                  <a:srgbClr val="333333"/>
                </a:solidFill>
                <a:effectLst/>
                <a:latin typeface="Arial" panose="020B0604020202020204" pitchFamily="34" charset="0"/>
              </a:rPr>
              <a:t>Cabotegravir (IM q 1-2m) + </a:t>
            </a:r>
            <a:r>
              <a:rPr lang="en-US" b="0" i="0" dirty="0" err="1">
                <a:solidFill>
                  <a:srgbClr val="333333"/>
                </a:solidFill>
                <a:effectLst/>
                <a:latin typeface="Arial" panose="020B0604020202020204" pitchFamily="34" charset="0"/>
              </a:rPr>
              <a:t>lenacapavir</a:t>
            </a:r>
            <a:r>
              <a:rPr lang="en-US" b="0" i="0" dirty="0">
                <a:solidFill>
                  <a:srgbClr val="333333"/>
                </a:solidFill>
                <a:effectLst/>
                <a:latin typeface="Arial" panose="020B0604020202020204" pitchFamily="34" charset="0"/>
              </a:rPr>
              <a:t> (SQ q 6m) +/- </a:t>
            </a:r>
            <a:r>
              <a:rPr lang="en-US" b="0" i="0" dirty="0" err="1">
                <a:solidFill>
                  <a:srgbClr val="333333"/>
                </a:solidFill>
                <a:effectLst/>
                <a:latin typeface="Arial" panose="020B0604020202020204" pitchFamily="34" charset="0"/>
              </a:rPr>
              <a:t>rilpivirine</a:t>
            </a:r>
            <a:r>
              <a:rPr lang="en-US" b="0" i="0" dirty="0">
                <a:solidFill>
                  <a:srgbClr val="333333"/>
                </a:solidFill>
                <a:effectLst/>
                <a:latin typeface="Arial" panose="020B0604020202020204" pitchFamily="34" charset="0"/>
              </a:rPr>
              <a:t>: N=34 people with difficulty adhering to orals. </a:t>
            </a:r>
            <a:r>
              <a:rPr lang="en-US" dirty="0">
                <a:solidFill>
                  <a:srgbClr val="333333"/>
                </a:solidFill>
                <a:latin typeface="Arial" panose="020B0604020202020204" pitchFamily="34" charset="0"/>
              </a:rPr>
              <a:t>S</a:t>
            </a:r>
            <a:r>
              <a:rPr lang="en-US" b="0" i="0" dirty="0">
                <a:solidFill>
                  <a:srgbClr val="333333"/>
                </a:solidFill>
                <a:effectLst/>
                <a:latin typeface="Arial" panose="020B0604020202020204" pitchFamily="34" charset="0"/>
              </a:rPr>
              <a:t>uppression 94% (up from 47% </a:t>
            </a:r>
            <a:r>
              <a:rPr lang="en-US" dirty="0">
                <a:solidFill>
                  <a:srgbClr val="333333"/>
                </a:solidFill>
                <a:latin typeface="Arial" panose="020B0604020202020204" pitchFamily="34" charset="0"/>
              </a:rPr>
              <a:t>baseline)</a:t>
            </a:r>
            <a:endParaRPr lang="en-US" b="0" i="0" dirty="0">
              <a:solidFill>
                <a:srgbClr val="333333"/>
              </a:solidFill>
              <a:effectLst/>
              <a:latin typeface="Arial" panose="020B0604020202020204" pitchFamily="34" charset="0"/>
            </a:endParaRPr>
          </a:p>
          <a:p>
            <a:pPr algn="l"/>
            <a:r>
              <a:rPr lang="en-US" dirty="0"/>
              <a:t>Once weekly oral:</a:t>
            </a:r>
          </a:p>
          <a:p>
            <a:pPr lvl="1"/>
            <a:r>
              <a:rPr lang="en-US" dirty="0" err="1"/>
              <a:t>lenacapavir</a:t>
            </a:r>
            <a:r>
              <a:rPr lang="en-US" dirty="0"/>
              <a:t> and </a:t>
            </a:r>
            <a:r>
              <a:rPr lang="en-US" dirty="0" err="1"/>
              <a:t>islatravir</a:t>
            </a:r>
            <a:r>
              <a:rPr lang="en-US" dirty="0"/>
              <a:t>: Phase 2</a:t>
            </a:r>
          </a:p>
          <a:p>
            <a:pPr lvl="1"/>
            <a:r>
              <a:rPr lang="en-US" b="0" i="0" dirty="0">
                <a:solidFill>
                  <a:srgbClr val="333333"/>
                </a:solidFill>
                <a:effectLst/>
                <a:latin typeface="Arial" panose="020B0604020202020204" pitchFamily="34" charset="0"/>
              </a:rPr>
              <a:t>NRTTIs, INSTI, NNRTI all in Phase 1</a:t>
            </a:r>
            <a:endParaRPr lang="en-US" dirty="0"/>
          </a:p>
          <a:p>
            <a:pPr algn="l"/>
            <a:r>
              <a:rPr lang="en-US" b="0" i="0" dirty="0">
                <a:solidFill>
                  <a:srgbClr val="333333"/>
                </a:solidFill>
                <a:effectLst/>
                <a:latin typeface="Arial" panose="020B0604020202020204" pitchFamily="34" charset="0"/>
              </a:rPr>
              <a:t>Simplification to </a:t>
            </a:r>
            <a:r>
              <a:rPr lang="en-US" b="0" i="0" dirty="0" err="1">
                <a:solidFill>
                  <a:srgbClr val="333333"/>
                </a:solidFill>
                <a:effectLst/>
                <a:latin typeface="Arial" panose="020B0604020202020204" pitchFamily="34" charset="0"/>
              </a:rPr>
              <a:t>lenacapavir</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bictegravir</a:t>
            </a:r>
            <a:r>
              <a:rPr lang="en-US" b="0" i="0" dirty="0">
                <a:solidFill>
                  <a:srgbClr val="333333"/>
                </a:solidFill>
                <a:effectLst/>
                <a:latin typeface="Arial" panose="020B0604020202020204" pitchFamily="34" charset="0"/>
              </a:rPr>
              <a:t> for people on complex combinations  (ARTISTRY-1 24w data, N=128): planning STR for Phase 3</a:t>
            </a:r>
          </a:p>
          <a:p>
            <a:pPr algn="l"/>
            <a:r>
              <a:rPr lang="en-US" b="0" i="0" dirty="0">
                <a:solidFill>
                  <a:srgbClr val="333333"/>
                </a:solidFill>
                <a:effectLst/>
                <a:latin typeface="Arial" panose="020B0604020202020204" pitchFamily="34" charset="0"/>
              </a:rPr>
              <a:t>Ultra long acting (ULA) medications</a:t>
            </a:r>
          </a:p>
          <a:p>
            <a:pPr lvl="1"/>
            <a:r>
              <a:rPr lang="en-US" dirty="0">
                <a:solidFill>
                  <a:srgbClr val="333333"/>
                </a:solidFill>
                <a:latin typeface="Arial" panose="020B0604020202020204" pitchFamily="34" charset="0"/>
              </a:rPr>
              <a:t>CAB</a:t>
            </a:r>
            <a:r>
              <a:rPr lang="en-US" b="0" i="0" dirty="0">
                <a:solidFill>
                  <a:srgbClr val="333333"/>
                </a:solidFill>
                <a:effectLst/>
                <a:latin typeface="Arial" panose="020B0604020202020204" pitchFamily="34" charset="0"/>
              </a:rPr>
              <a:t> (</a:t>
            </a:r>
            <a:r>
              <a:rPr lang="en-US" b="0" i="0" u="sng" dirty="0">
                <a:solidFill>
                  <a:srgbClr val="333333"/>
                </a:solidFill>
                <a:effectLst/>
                <a:latin typeface="Arial" panose="020B0604020202020204" pitchFamily="34" charset="0"/>
              </a:rPr>
              <a:t>&gt;</a:t>
            </a:r>
            <a:r>
              <a:rPr lang="en-US" b="0" i="0" dirty="0">
                <a:solidFill>
                  <a:srgbClr val="333333"/>
                </a:solidFill>
                <a:effectLst/>
                <a:latin typeface="Arial" panose="020B0604020202020204" pitchFamily="34" charset="0"/>
              </a:rPr>
              <a:t> q4m IM or SQ): Phase 1, N=38;  </a:t>
            </a:r>
            <a:r>
              <a:rPr lang="en-US" b="0" i="0" dirty="0">
                <a:solidFill>
                  <a:srgbClr val="333333"/>
                </a:solidFill>
                <a:effectLst/>
                <a:latin typeface="Arial" panose="020B0604020202020204" pitchFamily="34" charset="0"/>
                <a:hlinkClick r:id="rId2"/>
              </a:rPr>
              <a:t>CROI 2024 #130 </a:t>
            </a:r>
            <a:r>
              <a:rPr lang="en-US" b="0" i="0" dirty="0">
                <a:solidFill>
                  <a:srgbClr val="333333"/>
                </a:solidFill>
                <a:effectLst/>
                <a:latin typeface="Arial" panose="020B0604020202020204" pitchFamily="34" charset="0"/>
              </a:rPr>
              <a:t> </a:t>
            </a:r>
          </a:p>
          <a:p>
            <a:pPr lvl="1"/>
            <a:r>
              <a:rPr lang="en-US" dirty="0">
                <a:solidFill>
                  <a:srgbClr val="333333"/>
                </a:solidFill>
                <a:latin typeface="Arial" panose="020B0604020202020204" pitchFamily="34" charset="0"/>
              </a:rPr>
              <a:t>Other INSTIs (animal data only)</a:t>
            </a:r>
          </a:p>
          <a:p>
            <a:pPr lvl="2"/>
            <a:r>
              <a:rPr lang="en-US" b="0" i="0" dirty="0">
                <a:solidFill>
                  <a:srgbClr val="333333"/>
                </a:solidFill>
                <a:effectLst/>
                <a:latin typeface="Arial" panose="020B0604020202020204" pitchFamily="34" charset="0"/>
              </a:rPr>
              <a:t>CAB stearate IM q6-12m, DOL implant q6m, BIC q6w</a:t>
            </a:r>
          </a:p>
          <a:p>
            <a:endParaRPr lang="en-US" dirty="0"/>
          </a:p>
        </p:txBody>
      </p:sp>
      <p:sp>
        <p:nvSpPr>
          <p:cNvPr id="5" name="Footer Placeholder 4">
            <a:extLst>
              <a:ext uri="{FF2B5EF4-FFF2-40B4-BE49-F238E27FC236}">
                <a16:creationId xmlns:a16="http://schemas.microsoft.com/office/drawing/2014/main" id="{DAEE1305-B346-406F-A66D-92184327872D}"/>
              </a:ext>
            </a:extLst>
          </p:cNvPr>
          <p:cNvSpPr>
            <a:spLocks noGrp="1"/>
          </p:cNvSpPr>
          <p:nvPr>
            <p:ph type="ftr" sz="quarter" idx="11"/>
          </p:nvPr>
        </p:nvSpPr>
        <p:spPr/>
        <p:txBody>
          <a:bodyPr/>
          <a:lstStyle/>
          <a:p>
            <a:r>
              <a:rPr lang="en-US"/>
              <a:t>paetc.org</a:t>
            </a:r>
            <a:endParaRPr lang="en-US" dirty="0"/>
          </a:p>
        </p:txBody>
      </p:sp>
      <p:sp>
        <p:nvSpPr>
          <p:cNvPr id="6" name="TextBox 5">
            <a:extLst>
              <a:ext uri="{FF2B5EF4-FFF2-40B4-BE49-F238E27FC236}">
                <a16:creationId xmlns:a16="http://schemas.microsoft.com/office/drawing/2014/main" id="{298974C7-FE77-5DA4-C740-7C1BFCBF0C52}"/>
              </a:ext>
            </a:extLst>
          </p:cNvPr>
          <p:cNvSpPr txBox="1"/>
          <p:nvPr/>
        </p:nvSpPr>
        <p:spPr>
          <a:xfrm>
            <a:off x="7094863" y="6410445"/>
            <a:ext cx="1572344" cy="253916"/>
          </a:xfrm>
          <a:prstGeom prst="rect">
            <a:avLst/>
          </a:prstGeom>
          <a:noFill/>
        </p:spPr>
        <p:txBody>
          <a:bodyPr wrap="square">
            <a:spAutoFit/>
          </a:bodyPr>
          <a:lstStyle/>
          <a:p>
            <a:r>
              <a:rPr lang="en-US" sz="1050" dirty="0">
                <a:solidFill>
                  <a:schemeClr val="bg1"/>
                </a:solidFill>
              </a:rPr>
              <a:t> Source: </a:t>
            </a:r>
            <a:r>
              <a:rPr lang="en-US" sz="1050" dirty="0">
                <a:solidFill>
                  <a:schemeClr val="bg1"/>
                </a:solidFill>
                <a:hlinkClick r:id="rId3"/>
              </a:rPr>
              <a:t>i-base</a:t>
            </a:r>
            <a:endParaRPr lang="en-US" sz="1050" dirty="0"/>
          </a:p>
        </p:txBody>
      </p:sp>
      <p:sp>
        <p:nvSpPr>
          <p:cNvPr id="4" name="Slide Number Placeholder 3">
            <a:extLst>
              <a:ext uri="{FF2B5EF4-FFF2-40B4-BE49-F238E27FC236}">
                <a16:creationId xmlns:a16="http://schemas.microsoft.com/office/drawing/2014/main" id="{39C1F209-511B-40C8-991C-E3AB51129981}"/>
              </a:ext>
            </a:extLst>
          </p:cNvPr>
          <p:cNvSpPr>
            <a:spLocks noGrp="1"/>
          </p:cNvSpPr>
          <p:nvPr>
            <p:ph type="sldNum" sz="quarter" idx="12"/>
          </p:nvPr>
        </p:nvSpPr>
        <p:spPr/>
        <p:txBody>
          <a:bodyPr/>
          <a:lstStyle/>
          <a:p>
            <a:fld id="{1D2EA5EF-C699-AF4C-BA42-C0A1CAAB713C}" type="slidenum">
              <a:rPr lang="en-US" smtClean="0"/>
              <a:t>60</a:t>
            </a:fld>
            <a:endParaRPr lang="en-US"/>
          </a:p>
        </p:txBody>
      </p:sp>
    </p:spTree>
    <p:extLst>
      <p:ext uri="{BB962C8B-B14F-4D97-AF65-F5344CB8AC3E}">
        <p14:creationId xmlns:p14="http://schemas.microsoft.com/office/powerpoint/2010/main" val="23817503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57201" y="1245350"/>
            <a:ext cx="8315569" cy="4367299"/>
          </a:xfrm>
        </p:spPr>
        <p:txBody>
          <a:bodyPr>
            <a:normAutofit lnSpcReduction="10000"/>
          </a:bodyPr>
          <a:lstStyle/>
          <a:p>
            <a:pPr marL="114112" indent="0">
              <a:buNone/>
            </a:pPr>
            <a:endParaRPr lang="en-US" dirty="0">
              <a:hlinkClick r:id="rId3"/>
            </a:endParaRPr>
          </a:p>
          <a:p>
            <a:r>
              <a:rPr lang="en-US" dirty="0"/>
              <a:t>DHHS Guidelines (2023-05-26): </a:t>
            </a:r>
            <a:r>
              <a:rPr lang="en-US" dirty="0">
                <a:hlinkClick r:id="rId3"/>
              </a:rPr>
              <a:t>Optimizing Antiretroviral Therapy in the Setting of Viral Suppression</a:t>
            </a:r>
            <a:r>
              <a:rPr lang="en-US" dirty="0"/>
              <a:t>  </a:t>
            </a:r>
          </a:p>
          <a:p>
            <a:r>
              <a:rPr lang="en-US" dirty="0"/>
              <a:t>IASUSA Guidelines (2022-12-01): </a:t>
            </a:r>
            <a:r>
              <a:rPr lang="en-US" dirty="0">
                <a:hlinkClick r:id="rId4"/>
              </a:rPr>
              <a:t>When and How to Switch ART Regimens</a:t>
            </a:r>
            <a:endParaRPr lang="en-US" dirty="0"/>
          </a:p>
          <a:p>
            <a:r>
              <a:rPr lang="en-US" dirty="0"/>
              <a:t>National HIV Curriculum (2023-09-01): </a:t>
            </a:r>
            <a:r>
              <a:rPr lang="en-US" dirty="0">
                <a:hlinkClick r:id="rId5"/>
              </a:rPr>
              <a:t>Switching or Simplifying Antiretroviral Therapy </a:t>
            </a:r>
            <a:r>
              <a:rPr lang="en-US" dirty="0"/>
              <a:t> </a:t>
            </a:r>
          </a:p>
          <a:p>
            <a:r>
              <a:rPr lang="en-US" dirty="0"/>
              <a:t>ARV-Trials.com </a:t>
            </a:r>
            <a:r>
              <a:rPr lang="en-US" dirty="0">
                <a:hlinkClick r:id="rId6"/>
              </a:rPr>
              <a:t>Switch studies in virologically suppressed patients</a:t>
            </a:r>
            <a:endParaRPr lang="en-US" dirty="0"/>
          </a:p>
          <a:p>
            <a:r>
              <a:rPr lang="en-US" dirty="0"/>
              <a:t>UpToDate (2023-08-23) </a:t>
            </a:r>
            <a:r>
              <a:rPr lang="en-US" dirty="0">
                <a:hlinkClick r:id="rId7"/>
              </a:rPr>
              <a:t>Switching antiretroviral therapy for adults with HIV-1 and a suppressed viral load</a:t>
            </a:r>
            <a:endParaRPr lang="en-US" dirty="0"/>
          </a:p>
          <a:p>
            <a:endParaRPr lang="en-US" dirty="0"/>
          </a:p>
          <a:p>
            <a:endParaRPr lang="en-US" dirty="0">
              <a:hlinkClick r:id="rId6"/>
            </a:endParaRPr>
          </a:p>
        </p:txBody>
      </p:sp>
      <p:sp>
        <p:nvSpPr>
          <p:cNvPr id="5" name="Footer Placeholder 4"/>
          <p:cNvSpPr>
            <a:spLocks noGrp="1"/>
          </p:cNvSpPr>
          <p:nvPr>
            <p:ph type="ftr" sz="quarter" idx="11"/>
          </p:nvPr>
        </p:nvSpPr>
        <p:spPr/>
        <p:txBody>
          <a:body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61</a:t>
            </a:fld>
            <a:endParaRPr lang="en-US"/>
          </a:p>
        </p:txBody>
      </p:sp>
    </p:spTree>
    <p:extLst>
      <p:ext uri="{BB962C8B-B14F-4D97-AF65-F5344CB8AC3E}">
        <p14:creationId xmlns:p14="http://schemas.microsoft.com/office/powerpoint/2010/main" val="159547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076C-FB52-4CB9-9C54-037958BBB449}"/>
              </a:ext>
            </a:extLst>
          </p:cNvPr>
          <p:cNvSpPr>
            <a:spLocks noGrp="1"/>
          </p:cNvSpPr>
          <p:nvPr>
            <p:ph type="title"/>
          </p:nvPr>
        </p:nvSpPr>
        <p:spPr/>
        <p:txBody>
          <a:bodyPr/>
          <a:lstStyle/>
          <a:p>
            <a:r>
              <a:rPr lang="en-US" dirty="0"/>
              <a:t>What is Deprescribing?</a:t>
            </a:r>
          </a:p>
        </p:txBody>
      </p:sp>
      <p:sp>
        <p:nvSpPr>
          <p:cNvPr id="3" name="Content Placeholder 2">
            <a:extLst>
              <a:ext uri="{FF2B5EF4-FFF2-40B4-BE49-F238E27FC236}">
                <a16:creationId xmlns:a16="http://schemas.microsoft.com/office/drawing/2014/main" id="{8C1A5D6C-68EF-4A21-AED8-05BFC8F39690}"/>
              </a:ext>
            </a:extLst>
          </p:cNvPr>
          <p:cNvSpPr>
            <a:spLocks noGrp="1"/>
          </p:cNvSpPr>
          <p:nvPr>
            <p:ph idx="1"/>
          </p:nvPr>
        </p:nvSpPr>
        <p:spPr>
          <a:xfrm>
            <a:off x="457202" y="1600203"/>
            <a:ext cx="8623226" cy="4367299"/>
          </a:xfrm>
        </p:spPr>
        <p:txBody>
          <a:bodyPr>
            <a:normAutofit/>
          </a:bodyPr>
          <a:lstStyle/>
          <a:p>
            <a:r>
              <a:rPr lang="en-US" sz="2800" dirty="0"/>
              <a:t>The planned and supervised process of dose reduction or stopping of medication that: </a:t>
            </a:r>
          </a:p>
          <a:p>
            <a:pPr lvl="1"/>
            <a:r>
              <a:rPr lang="en-US" sz="2800" dirty="0"/>
              <a:t>might be causing harm, or </a:t>
            </a:r>
          </a:p>
          <a:p>
            <a:pPr lvl="1"/>
            <a:r>
              <a:rPr lang="en-US" sz="2800" dirty="0"/>
              <a:t>no longer be of benefit. </a:t>
            </a:r>
          </a:p>
          <a:p>
            <a:endParaRPr lang="en-US" sz="2800" dirty="0"/>
          </a:p>
          <a:p>
            <a:r>
              <a:rPr lang="en-US" sz="2800" dirty="0"/>
              <a:t>Deprescribing is part of good prescribing:</a:t>
            </a:r>
          </a:p>
          <a:p>
            <a:pPr lvl="1"/>
            <a:r>
              <a:rPr lang="en-US" sz="2800" dirty="0"/>
              <a:t>backing off when doses are too high, or </a:t>
            </a:r>
          </a:p>
          <a:p>
            <a:pPr lvl="1"/>
            <a:r>
              <a:rPr lang="en-US" sz="2800" dirty="0"/>
              <a:t>stopping medications that are no longer needed. </a:t>
            </a:r>
          </a:p>
          <a:p>
            <a:pPr marL="410805" lvl="1" indent="0">
              <a:buNone/>
            </a:pPr>
            <a:endParaRPr lang="en-US" dirty="0"/>
          </a:p>
        </p:txBody>
      </p:sp>
      <p:sp>
        <p:nvSpPr>
          <p:cNvPr id="5" name="Footer Placeholder 4">
            <a:extLst>
              <a:ext uri="{FF2B5EF4-FFF2-40B4-BE49-F238E27FC236}">
                <a16:creationId xmlns:a16="http://schemas.microsoft.com/office/drawing/2014/main" id="{5ABE0DBF-E8A3-4A10-8F6E-D53DFEDF763A}"/>
              </a:ext>
            </a:extLst>
          </p:cNvPr>
          <p:cNvSpPr>
            <a:spLocks noGrp="1"/>
          </p:cNvSpPr>
          <p:nvPr>
            <p:ph type="ftr" sz="quarter" idx="11"/>
          </p:nvPr>
        </p:nvSpPr>
        <p:spPr/>
        <p:txBody>
          <a:bodyPr/>
          <a:lstStyle/>
          <a:p>
            <a:r>
              <a:rPr lang="en-US" dirty="0"/>
              <a:t>paetc.org</a:t>
            </a:r>
          </a:p>
        </p:txBody>
      </p:sp>
      <p:sp>
        <p:nvSpPr>
          <p:cNvPr id="6" name="TextBox 5">
            <a:extLst>
              <a:ext uri="{FF2B5EF4-FFF2-40B4-BE49-F238E27FC236}">
                <a16:creationId xmlns:a16="http://schemas.microsoft.com/office/drawing/2014/main" id="{70EA91B3-3083-782A-7792-49EFC483C826}"/>
              </a:ext>
            </a:extLst>
          </p:cNvPr>
          <p:cNvSpPr txBox="1"/>
          <p:nvPr/>
        </p:nvSpPr>
        <p:spPr>
          <a:xfrm>
            <a:off x="6648451" y="6423693"/>
            <a:ext cx="1708304"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2"/>
              </a:rPr>
              <a:t>deprescribing</a:t>
            </a:r>
            <a:endParaRPr lang="en-US" sz="1050" dirty="0"/>
          </a:p>
        </p:txBody>
      </p:sp>
      <p:sp>
        <p:nvSpPr>
          <p:cNvPr id="4" name="Slide Number Placeholder 3">
            <a:extLst>
              <a:ext uri="{FF2B5EF4-FFF2-40B4-BE49-F238E27FC236}">
                <a16:creationId xmlns:a16="http://schemas.microsoft.com/office/drawing/2014/main" id="{55592252-2CF3-4D39-8685-A636190FC54F}"/>
              </a:ext>
            </a:extLst>
          </p:cNvPr>
          <p:cNvSpPr>
            <a:spLocks noGrp="1"/>
          </p:cNvSpPr>
          <p:nvPr>
            <p:ph type="sldNum" sz="quarter" idx="12"/>
          </p:nvPr>
        </p:nvSpPr>
        <p:spPr/>
        <p:txBody>
          <a:bodyPr/>
          <a:lstStyle/>
          <a:p>
            <a:fld id="{1D2EA5EF-C699-AF4C-BA42-C0A1CAAB713C}" type="slidenum">
              <a:rPr lang="en-US" smtClean="0"/>
              <a:t>7</a:t>
            </a:fld>
            <a:endParaRPr lang="en-US"/>
          </a:p>
        </p:txBody>
      </p:sp>
    </p:spTree>
    <p:extLst>
      <p:ext uri="{BB962C8B-B14F-4D97-AF65-F5344CB8AC3E}">
        <p14:creationId xmlns:p14="http://schemas.microsoft.com/office/powerpoint/2010/main" val="425739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67F3C-A989-41F9-ACFF-B5F897C7B7B2}"/>
              </a:ext>
            </a:extLst>
          </p:cNvPr>
          <p:cNvSpPr>
            <a:spLocks noGrp="1"/>
          </p:cNvSpPr>
          <p:nvPr>
            <p:ph type="title"/>
          </p:nvPr>
        </p:nvSpPr>
        <p:spPr>
          <a:xfrm>
            <a:off x="1074148" y="261795"/>
            <a:ext cx="7772398" cy="1143000"/>
          </a:xfrm>
        </p:spPr>
        <p:txBody>
          <a:bodyPr anchor="ctr">
            <a:normAutofit/>
          </a:bodyPr>
          <a:lstStyle/>
          <a:p>
            <a:r>
              <a:rPr lang="en-US" dirty="0"/>
              <a:t>Shared Decision-Making</a:t>
            </a:r>
          </a:p>
        </p:txBody>
      </p:sp>
      <p:pic>
        <p:nvPicPr>
          <p:cNvPr id="17" name="Content Placeholder 16" descr="5 Steps to Participate in Shared Decision-Making About Medications&#10;1. CONSIDER that a decision about your medication may need to be made.&#10;2. SHARE goals of care and preferences.&#10;3. ASK about the benefits, risks and expected outcomes of each option and listen to what the healthcare provider says about reasonable expectations.&#10;4. Fell like you UNDERSTAND each option, ask questions if not sure.&#10;5. Help make an informed decision about medication options and let your healthcare provider know if you change your mind.&#10;For more information visit www.deprescribing.org/deprescribing-in-ltc-framework/">
            <a:extLst>
              <a:ext uri="{FF2B5EF4-FFF2-40B4-BE49-F238E27FC236}">
                <a16:creationId xmlns:a16="http://schemas.microsoft.com/office/drawing/2014/main" id="{9629639A-A16B-49A2-980B-2551CF8ACD4B}"/>
              </a:ext>
            </a:extLst>
          </p:cNvPr>
          <p:cNvPicPr>
            <a:picLocks noGrp="1" noChangeAspect="1"/>
          </p:cNvPicPr>
          <p:nvPr>
            <p:ph idx="1"/>
          </p:nvPr>
        </p:nvPicPr>
        <p:blipFill>
          <a:blip r:embed="rId2"/>
          <a:stretch>
            <a:fillRect/>
          </a:stretch>
        </p:blipFill>
        <p:spPr>
          <a:xfrm>
            <a:off x="858774" y="1443425"/>
            <a:ext cx="7772398" cy="4617910"/>
          </a:xfrm>
        </p:spPr>
      </p:pic>
      <p:sp>
        <p:nvSpPr>
          <p:cNvPr id="5" name="Footer Placeholder 4">
            <a:extLst>
              <a:ext uri="{FF2B5EF4-FFF2-40B4-BE49-F238E27FC236}">
                <a16:creationId xmlns:a16="http://schemas.microsoft.com/office/drawing/2014/main" id="{C564A601-294E-460A-A8B2-B3923776B571}"/>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3" name="TextBox 2">
            <a:extLst>
              <a:ext uri="{FF2B5EF4-FFF2-40B4-BE49-F238E27FC236}">
                <a16:creationId xmlns:a16="http://schemas.microsoft.com/office/drawing/2014/main" id="{F2FF404E-9D66-F1EC-33D5-E22A00A45F64}"/>
              </a:ext>
            </a:extLst>
          </p:cNvPr>
          <p:cNvSpPr txBox="1"/>
          <p:nvPr/>
        </p:nvSpPr>
        <p:spPr>
          <a:xfrm>
            <a:off x="6648451" y="6423693"/>
            <a:ext cx="1708304"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3"/>
              </a:rPr>
              <a:t>deprescribing</a:t>
            </a:r>
            <a:endParaRPr lang="en-US" sz="1050" dirty="0"/>
          </a:p>
        </p:txBody>
      </p:sp>
      <p:sp>
        <p:nvSpPr>
          <p:cNvPr id="4" name="Slide Number Placeholder 3">
            <a:extLst>
              <a:ext uri="{FF2B5EF4-FFF2-40B4-BE49-F238E27FC236}">
                <a16:creationId xmlns:a16="http://schemas.microsoft.com/office/drawing/2014/main" id="{E7C922A9-CDB9-49C9-8D34-F9A36417E3D4}"/>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8</a:t>
            </a:fld>
            <a:endParaRPr lang="en-US"/>
          </a:p>
        </p:txBody>
      </p:sp>
    </p:spTree>
    <p:extLst>
      <p:ext uri="{BB962C8B-B14F-4D97-AF65-F5344CB8AC3E}">
        <p14:creationId xmlns:p14="http://schemas.microsoft.com/office/powerpoint/2010/main" val="3077242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2FE1D-0492-45A5-9D92-DD7E9A890E72}"/>
              </a:ext>
            </a:extLst>
          </p:cNvPr>
          <p:cNvSpPr>
            <a:spLocks noGrp="1"/>
          </p:cNvSpPr>
          <p:nvPr>
            <p:ph type="title"/>
          </p:nvPr>
        </p:nvSpPr>
        <p:spPr>
          <a:xfrm>
            <a:off x="457202" y="274639"/>
            <a:ext cx="8315569" cy="1143000"/>
          </a:xfrm>
        </p:spPr>
        <p:txBody>
          <a:bodyPr anchor="ctr">
            <a:normAutofit/>
          </a:bodyPr>
          <a:lstStyle/>
          <a:p>
            <a:r>
              <a:rPr lang="en-US" dirty="0"/>
              <a:t>Principles of Harm Reduction</a:t>
            </a:r>
          </a:p>
        </p:txBody>
      </p:sp>
      <p:pic>
        <p:nvPicPr>
          <p:cNvPr id="1026" name="Picture 2" descr="A purple and black sign with black text&#10;&#10;8 core principles&#10;1. Minimize harm - accepts that licit and illicit drug use is a part of this world.&#10;2. Some drugs and behaviors are safer than others.&#10;3. Commitment to improving quality of life.&#10;4. Non-judgmental and non-coercive provision of services and resources.&#10;5. Center community/client's voices; led by community/client voices.&#10;6. Affirm agency; Empower people who use drugs.&#10;7. Recognize the impacts of structural systems and social inequities (ex. discrimination, racism, classism, capitalism, etc.)&#10;8. Understand that risk is real- does not minimalize the potentially harmful effects of drug use.">
            <a:extLst>
              <a:ext uri="{FF2B5EF4-FFF2-40B4-BE49-F238E27FC236}">
                <a16:creationId xmlns:a16="http://schemas.microsoft.com/office/drawing/2014/main" id="{D4237353-C62C-4C2B-AB9F-6C9E61E508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2" y="1777721"/>
            <a:ext cx="8315569" cy="4012262"/>
          </a:xfrm>
          <a:prstGeom prst="rect">
            <a:avLst/>
          </a:prstGeom>
          <a:solidFill>
            <a:srgbClr val="FFFFFF"/>
          </a:solidFill>
        </p:spPr>
      </p:pic>
      <p:sp>
        <p:nvSpPr>
          <p:cNvPr id="5" name="Footer Placeholder 4">
            <a:extLst>
              <a:ext uri="{FF2B5EF4-FFF2-40B4-BE49-F238E27FC236}">
                <a16:creationId xmlns:a16="http://schemas.microsoft.com/office/drawing/2014/main" id="{6A2BE9EA-D466-4298-B38A-D5827D50AA5A}"/>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3" name="TextBox 2">
            <a:extLst>
              <a:ext uri="{FF2B5EF4-FFF2-40B4-BE49-F238E27FC236}">
                <a16:creationId xmlns:a16="http://schemas.microsoft.com/office/drawing/2014/main" id="{3C66F7FE-EA27-2186-7843-17550D464868}"/>
              </a:ext>
            </a:extLst>
          </p:cNvPr>
          <p:cNvSpPr txBox="1"/>
          <p:nvPr/>
        </p:nvSpPr>
        <p:spPr>
          <a:xfrm>
            <a:off x="6410325" y="6423693"/>
            <a:ext cx="1946430" cy="253916"/>
          </a:xfrm>
          <a:prstGeom prst="rect">
            <a:avLst/>
          </a:prstGeom>
          <a:noFill/>
        </p:spPr>
        <p:txBody>
          <a:bodyPr wrap="square">
            <a:spAutoFit/>
          </a:bodyPr>
          <a:lstStyle/>
          <a:p>
            <a:r>
              <a:rPr lang="en-US" sz="1050" dirty="0">
                <a:solidFill>
                  <a:schemeClr val="bg1"/>
                </a:solidFill>
              </a:rPr>
              <a:t>Source: </a:t>
            </a:r>
            <a:r>
              <a:rPr lang="en-US" sz="1050" dirty="0">
                <a:solidFill>
                  <a:schemeClr val="bg1"/>
                </a:solidFill>
                <a:hlinkClick r:id="rId3"/>
              </a:rPr>
              <a:t>Humanities Truck</a:t>
            </a:r>
            <a:endParaRPr lang="en-US" sz="1050" dirty="0"/>
          </a:p>
        </p:txBody>
      </p:sp>
      <p:sp>
        <p:nvSpPr>
          <p:cNvPr id="4" name="Slide Number Placeholder 3">
            <a:extLst>
              <a:ext uri="{FF2B5EF4-FFF2-40B4-BE49-F238E27FC236}">
                <a16:creationId xmlns:a16="http://schemas.microsoft.com/office/drawing/2014/main" id="{497B194F-4ABD-4D0C-AB8C-5B2D4B29B8CB}"/>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9</a:t>
            </a:fld>
            <a:endParaRPr lang="en-US"/>
          </a:p>
        </p:txBody>
      </p:sp>
    </p:spTree>
    <p:extLst>
      <p:ext uri="{BB962C8B-B14F-4D97-AF65-F5344CB8AC3E}">
        <p14:creationId xmlns:p14="http://schemas.microsoft.com/office/powerpoint/2010/main" val="13330338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1727</TotalTime>
  <Words>5390</Words>
  <Application>Microsoft Office PowerPoint</Application>
  <PresentationFormat>On-screen Show (4:3)</PresentationFormat>
  <Paragraphs>610</Paragraphs>
  <Slides>61</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Guardian TextSans Web</vt:lpstr>
      <vt:lpstr>ITC Avant Garde Std Bk</vt:lpstr>
      <vt:lpstr>Merriweather</vt:lpstr>
      <vt:lpstr>Open Sans</vt:lpstr>
      <vt:lpstr>Source Sans Pro</vt:lpstr>
      <vt:lpstr>Times New Roman</vt:lpstr>
      <vt:lpstr>Wingdings</vt:lpstr>
      <vt:lpstr>AETC Program master slide template 4x3</vt:lpstr>
      <vt:lpstr>Switching ART</vt:lpstr>
      <vt:lpstr>Disclaimer</vt:lpstr>
      <vt:lpstr>Disclosures</vt:lpstr>
      <vt:lpstr>Learning Objectives</vt:lpstr>
      <vt:lpstr>ART Switch: essential HIV management </vt:lpstr>
      <vt:lpstr>Simplification: ART switch for patients with virologic suppression </vt:lpstr>
      <vt:lpstr>What is Deprescribing?</vt:lpstr>
      <vt:lpstr>Shared Decision-Making</vt:lpstr>
      <vt:lpstr>Principles of Harm Reduction</vt:lpstr>
      <vt:lpstr>Overcoming Therapeutic Inertia</vt:lpstr>
      <vt:lpstr>Overcoming Therapeutic  Inertia</vt:lpstr>
      <vt:lpstr>Chronic care visit components: regularly offer simplification  </vt:lpstr>
      <vt:lpstr>Do you have patients on these ART?</vt:lpstr>
      <vt:lpstr>Reasons to switch (or NOT to switch):  Patients’ lived experience with medicine</vt:lpstr>
      <vt:lpstr>Reasons to switch: increased med tolerability and/or convenience </vt:lpstr>
      <vt:lpstr>Reasons to switch: Fewer pills = better adherence, fewer hospitalizations</vt:lpstr>
      <vt:lpstr>Reasons to switch:  Side effects</vt:lpstr>
      <vt:lpstr>Reasons to switch: Current Tolerability</vt:lpstr>
      <vt:lpstr>Reasons to switch: Economic impact</vt:lpstr>
      <vt:lpstr>Caveat with economic impact:  Switch may increase cost</vt:lpstr>
      <vt:lpstr>Provider initiated reasons to switch:  Risk of long-term complications</vt:lpstr>
      <vt:lpstr>Provider initiated reasons to switch:  Low genetic barrier to resistance: NNRTIs or 1st gen INSTIs (RAL, EVG/c)</vt:lpstr>
      <vt:lpstr>Reasons to switch: Aging may necessitate change </vt:lpstr>
      <vt:lpstr>Reasons not to switch: Validity/Bias of switch studies? </vt:lpstr>
      <vt:lpstr>Polling Question: Most common reason for ART regimen optimization? </vt:lpstr>
      <vt:lpstr>Switches: increasingly common</vt:lpstr>
      <vt:lpstr>Regimen Simplification</vt:lpstr>
      <vt:lpstr>Switch studies in suppressed patients</vt:lpstr>
      <vt:lpstr>How to Simplify ART regimens</vt:lpstr>
      <vt:lpstr>Principles of Switching ART </vt:lpstr>
      <vt:lpstr>ART Switch: 1st Fundamental Principle</vt:lpstr>
      <vt:lpstr>Careful review of full ART/Drug resistance history before optimization</vt:lpstr>
      <vt:lpstr>Polling Question:  51yo cis-woman suppressed on TAF/FTC/EVG/cobi x10yrs. Healthy, no HBV, eGFR &gt;90, no DM, ASCVD risk &lt;5%. Simplification options?</vt:lpstr>
      <vt:lpstr>If no hx resistance nor failure, any effective initial ART option is OK</vt:lpstr>
      <vt:lpstr>Avoid Monotherapy </vt:lpstr>
      <vt:lpstr>Plan for close monitoring after switch</vt:lpstr>
      <vt:lpstr>Simplification Principles Summary</vt:lpstr>
      <vt:lpstr>Switch options for people with HBV</vt:lpstr>
      <vt:lpstr>Assess Potential Drug Interactions</vt:lpstr>
      <vt:lpstr>Assess for (Potential) Pregnancy  </vt:lpstr>
      <vt:lpstr>Simplification Strategies No Resistance: 3 Drug Regimens Within Class </vt:lpstr>
      <vt:lpstr>Switching within class NRTIs</vt:lpstr>
      <vt:lpstr>Simplification Strategies No Resistance: 3 Drug Regimens Between Classes </vt:lpstr>
      <vt:lpstr>Switching to a NNRTI</vt:lpstr>
      <vt:lpstr>Simplification Strategy No Resistance: 2 Drug Regimens (reduce drug exposure) </vt:lpstr>
      <vt:lpstr>2 Drug Regimen: Switch to oral Dolutegravir-Rilpivirine safe &amp; effective</vt:lpstr>
      <vt:lpstr>2 Drug Regimen: switch to oral Dolutegravir-Lamivudine safe and effective</vt:lpstr>
      <vt:lpstr>2 Drug Regimen: Switch to Injectable Cabotegravir-Rilpivirine safe, effective</vt:lpstr>
      <vt:lpstr>Treatment frequency and Efficacy </vt:lpstr>
      <vt:lpstr>Simplification Strategy No Resistance: Long Acting ART: CAB/RPV</vt:lpstr>
      <vt:lpstr>Switch: Limited Drug Resistance</vt:lpstr>
      <vt:lpstr>Switch with likely/proven NRTI resistance OK with 2nd generation INSTIs +2 NRTIs</vt:lpstr>
      <vt:lpstr>Switch with 184V resistance   OK with 2 drug regimen (DTG/3TC)?</vt:lpstr>
      <vt:lpstr>Switch: Complex Underlying Resistance </vt:lpstr>
      <vt:lpstr>Switching with virologic failure to LAI IASUSA Guideline update 2024-03-01</vt:lpstr>
      <vt:lpstr>Polling Question:  Switching has been shown to help prevent the following condition:</vt:lpstr>
      <vt:lpstr>Switching for weight gain? No data yet</vt:lpstr>
      <vt:lpstr>Switching when NPO (hospitalized pts)</vt:lpstr>
      <vt:lpstr>Future of switching for cost?   Generic regimens</vt:lpstr>
      <vt:lpstr>Future of simplification (CROI 2024)</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Switching ART</dc:title>
  <dc:creator>Danny Toub</dc:creator>
  <cp:lastModifiedBy>Vazquez, Constance</cp:lastModifiedBy>
  <cp:revision>61</cp:revision>
  <dcterms:created xsi:type="dcterms:W3CDTF">2024-03-22T17:13:16Z</dcterms:created>
  <dcterms:modified xsi:type="dcterms:W3CDTF">2024-04-01T22:18:25Z</dcterms:modified>
</cp:coreProperties>
</file>