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3_D504AE37.xml" ContentType="application/vnd.ms-powerpoint.comments+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2"/>
  </p:notesMasterIdLst>
  <p:handoutMasterIdLst>
    <p:handoutMasterId r:id="rId23"/>
  </p:handoutMasterIdLst>
  <p:sldIdLst>
    <p:sldId id="258" r:id="rId2"/>
    <p:sldId id="257" r:id="rId3"/>
    <p:sldId id="260" r:id="rId4"/>
    <p:sldId id="261" r:id="rId5"/>
    <p:sldId id="262" r:id="rId6"/>
    <p:sldId id="272" r:id="rId7"/>
    <p:sldId id="275" r:id="rId8"/>
    <p:sldId id="276" r:id="rId9"/>
    <p:sldId id="277" r:id="rId10"/>
    <p:sldId id="279" r:id="rId11"/>
    <p:sldId id="280" r:id="rId12"/>
    <p:sldId id="281" r:id="rId13"/>
    <p:sldId id="282" r:id="rId14"/>
    <p:sldId id="283" r:id="rId15"/>
    <p:sldId id="284" r:id="rId16"/>
    <p:sldId id="285" r:id="rId17"/>
    <p:sldId id="286" r:id="rId18"/>
    <p:sldId id="287"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33D70C-5984-EE08-B2C9-CF27DCEDB748}" name="Michael J Dominguez" initials="MD" userId="S::mjdominguez@health.unm.edu::307b977c-51dd-44f6-9a48-2a195947bb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137"/>
    <p:restoredTop sz="83547" autoAdjust="0"/>
  </p:normalViewPr>
  <p:slideViewPr>
    <p:cSldViewPr snapToGrid="0" snapToObjects="1">
      <p:cViewPr varScale="1">
        <p:scale>
          <a:sx n="56" d="100"/>
          <a:sy n="56" d="100"/>
        </p:scale>
        <p:origin x="108" y="2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049823317539894E-2"/>
          <c:y val="3.6856982004126598E-2"/>
          <c:w val="0.86381787693205003"/>
          <c:h val="0.85194687469621899"/>
        </c:manualLayout>
      </c:layout>
      <c:scatterChart>
        <c:scatterStyle val="lineMarker"/>
        <c:varyColors val="0"/>
        <c:ser>
          <c:idx val="0"/>
          <c:order val="0"/>
          <c:tx>
            <c:strRef>
              <c:f>Sheet1!$B$1</c:f>
              <c:strCache>
                <c:ptCount val="1"/>
                <c:pt idx="0">
                  <c:v>Y-Values</c:v>
                </c:pt>
              </c:strCache>
            </c:strRef>
          </c:tx>
          <c:spPr>
            <a:ln w="28575" cap="rnd">
              <a:solidFill>
                <a:schemeClr val="accent1"/>
              </a:solidFill>
              <a:round/>
            </a:ln>
            <a:effectLst/>
          </c:spPr>
          <c:marker>
            <c:symbol val="square"/>
            <c:size val="8"/>
            <c:spPr>
              <a:solidFill>
                <a:srgbClr val="B57300"/>
              </a:solidFill>
              <a:ln w="28575">
                <a:solidFill>
                  <a:schemeClr val="accent1"/>
                </a:solidFill>
              </a:ln>
              <a:effectLst/>
            </c:spPr>
          </c:marker>
          <c:dPt>
            <c:idx val="0"/>
            <c:marker>
              <c:spPr>
                <a:solidFill>
                  <a:srgbClr val="B57300"/>
                </a:solidFill>
                <a:ln w="28575">
                  <a:solidFill>
                    <a:schemeClr val="tx1"/>
                  </a:solidFill>
                </a:ln>
                <a:effectLst/>
              </c:spPr>
            </c:marker>
            <c:bubble3D val="0"/>
            <c:extLst>
              <c:ext xmlns:c16="http://schemas.microsoft.com/office/drawing/2014/chart" uri="{C3380CC4-5D6E-409C-BE32-E72D297353CC}">
                <c16:uniqueId val="{00000000-7E79-7946-A9AA-B2AE41E266F9}"/>
              </c:ext>
            </c:extLst>
          </c:dPt>
          <c:dPt>
            <c:idx val="1"/>
            <c:marker>
              <c:spPr>
                <a:solidFill>
                  <a:schemeClr val="accent2"/>
                </a:solidFill>
                <a:ln w="2857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2-7E79-7946-A9AA-B2AE41E266F9}"/>
              </c:ext>
            </c:extLst>
          </c:dPt>
          <c:dPt>
            <c:idx val="2"/>
            <c:marker>
              <c:spPr>
                <a:solidFill>
                  <a:schemeClr val="accent2"/>
                </a:solidFill>
                <a:ln w="2857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4-7E79-7946-A9AA-B2AE41E266F9}"/>
              </c:ext>
            </c:extLst>
          </c:dPt>
          <c:dPt>
            <c:idx val="3"/>
            <c:marker>
              <c:spPr>
                <a:solidFill>
                  <a:schemeClr val="accent2"/>
                </a:solidFill>
                <a:ln w="2857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6-7E79-7946-A9AA-B2AE41E266F9}"/>
              </c:ext>
            </c:extLst>
          </c:dPt>
          <c:dPt>
            <c:idx val="4"/>
            <c:marker>
              <c:spPr>
                <a:solidFill>
                  <a:schemeClr val="accent2"/>
                </a:solidFill>
                <a:ln w="2857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8-7E79-7946-A9AA-B2AE41E266F9}"/>
              </c:ext>
            </c:extLst>
          </c:dPt>
          <c:dPt>
            <c:idx val="5"/>
            <c:marker>
              <c:spPr>
                <a:solidFill>
                  <a:schemeClr val="accent2"/>
                </a:solidFill>
                <a:ln w="2857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A-7E79-7946-A9AA-B2AE41E266F9}"/>
              </c:ext>
            </c:extLst>
          </c:dPt>
          <c:dPt>
            <c:idx val="6"/>
            <c:marker>
              <c:spPr>
                <a:solidFill>
                  <a:schemeClr val="accent1"/>
                </a:solidFill>
                <a:ln w="28575">
                  <a:noFill/>
                </a:ln>
                <a:effectLst/>
              </c:spPr>
            </c:marker>
            <c:bubble3D val="0"/>
            <c:spPr>
              <a:ln w="28575" cap="rnd">
                <a:noFill/>
                <a:round/>
              </a:ln>
              <a:effectLst/>
            </c:spPr>
            <c:extLst>
              <c:ext xmlns:c16="http://schemas.microsoft.com/office/drawing/2014/chart" uri="{C3380CC4-5D6E-409C-BE32-E72D297353CC}">
                <c16:uniqueId val="{0000000C-7E79-7946-A9AA-B2AE41E266F9}"/>
              </c:ext>
            </c:extLst>
          </c:dPt>
          <c:dPt>
            <c:idx val="7"/>
            <c:marker>
              <c:spPr>
                <a:solidFill>
                  <a:schemeClr val="accent1"/>
                </a:solidFill>
                <a:ln w="28575">
                  <a:solidFill>
                    <a:schemeClr val="accent1"/>
                  </a:solidFill>
                </a:ln>
                <a:effectLst/>
              </c:spPr>
            </c:marker>
            <c:bubble3D val="0"/>
            <c:extLst>
              <c:ext xmlns:c16="http://schemas.microsoft.com/office/drawing/2014/chart" uri="{C3380CC4-5D6E-409C-BE32-E72D297353CC}">
                <c16:uniqueId val="{0000000D-7E79-7946-A9AA-B2AE41E266F9}"/>
              </c:ext>
            </c:extLst>
          </c:dPt>
          <c:dPt>
            <c:idx val="8"/>
            <c:marker>
              <c:spPr>
                <a:solidFill>
                  <a:schemeClr val="accent1"/>
                </a:solidFill>
                <a:ln w="28575">
                  <a:solidFill>
                    <a:schemeClr val="accent1"/>
                  </a:solidFill>
                </a:ln>
                <a:effectLst/>
              </c:spPr>
            </c:marker>
            <c:bubble3D val="0"/>
            <c:extLst>
              <c:ext xmlns:c16="http://schemas.microsoft.com/office/drawing/2014/chart" uri="{C3380CC4-5D6E-409C-BE32-E72D297353CC}">
                <c16:uniqueId val="{0000000E-7E79-7946-A9AA-B2AE41E266F9}"/>
              </c:ext>
            </c:extLst>
          </c:dPt>
          <c:dPt>
            <c:idx val="9"/>
            <c:marker>
              <c:spPr>
                <a:solidFill>
                  <a:schemeClr val="accent1"/>
                </a:solidFill>
                <a:ln w="28575">
                  <a:solidFill>
                    <a:schemeClr val="accent1"/>
                  </a:solidFill>
                </a:ln>
                <a:effectLst/>
              </c:spPr>
            </c:marker>
            <c:bubble3D val="0"/>
            <c:extLst>
              <c:ext xmlns:c16="http://schemas.microsoft.com/office/drawing/2014/chart" uri="{C3380CC4-5D6E-409C-BE32-E72D297353CC}">
                <c16:uniqueId val="{0000000F-7E79-7946-A9AA-B2AE41E266F9}"/>
              </c:ext>
            </c:extLst>
          </c:dPt>
          <c:dPt>
            <c:idx val="10"/>
            <c:marker>
              <c:spPr>
                <a:solidFill>
                  <a:schemeClr val="accent1"/>
                </a:solidFill>
                <a:ln w="28575">
                  <a:solidFill>
                    <a:schemeClr val="accent1"/>
                  </a:solidFill>
                </a:ln>
                <a:effectLst/>
              </c:spPr>
            </c:marker>
            <c:bubble3D val="0"/>
            <c:extLst>
              <c:ext xmlns:c16="http://schemas.microsoft.com/office/drawing/2014/chart" uri="{C3380CC4-5D6E-409C-BE32-E72D297353CC}">
                <c16:uniqueId val="{00000010-7E79-7946-A9AA-B2AE41E266F9}"/>
              </c:ext>
            </c:extLst>
          </c:dPt>
          <c:dPt>
            <c:idx val="11"/>
            <c:marker>
              <c:spPr>
                <a:solidFill>
                  <a:schemeClr val="accent1"/>
                </a:solidFill>
                <a:ln w="28575">
                  <a:solidFill>
                    <a:schemeClr val="accent1"/>
                  </a:solidFill>
                </a:ln>
                <a:effectLst/>
              </c:spPr>
            </c:marker>
            <c:bubble3D val="0"/>
            <c:extLst>
              <c:ext xmlns:c16="http://schemas.microsoft.com/office/drawing/2014/chart" uri="{C3380CC4-5D6E-409C-BE32-E72D297353CC}">
                <c16:uniqueId val="{00000011-7E79-7946-A9AA-B2AE41E266F9}"/>
              </c:ext>
            </c:extLst>
          </c:dPt>
          <c:xVal>
            <c:numRef>
              <c:f>Sheet1!$A$2:$A$13</c:f>
              <c:numCache>
                <c:formatCode>General</c:formatCode>
                <c:ptCount val="12"/>
                <c:pt idx="0">
                  <c:v>0</c:v>
                </c:pt>
                <c:pt idx="1">
                  <c:v>4</c:v>
                </c:pt>
                <c:pt idx="2">
                  <c:v>8</c:v>
                </c:pt>
                <c:pt idx="3">
                  <c:v>12</c:v>
                </c:pt>
                <c:pt idx="4">
                  <c:v>24</c:v>
                </c:pt>
                <c:pt idx="5">
                  <c:v>28</c:v>
                </c:pt>
                <c:pt idx="6">
                  <c:v>0</c:v>
                </c:pt>
                <c:pt idx="7">
                  <c:v>4</c:v>
                </c:pt>
                <c:pt idx="8">
                  <c:v>8</c:v>
                </c:pt>
                <c:pt idx="9">
                  <c:v>12</c:v>
                </c:pt>
                <c:pt idx="10">
                  <c:v>24</c:v>
                </c:pt>
                <c:pt idx="11">
                  <c:v>28</c:v>
                </c:pt>
              </c:numCache>
            </c:numRef>
          </c:xVal>
          <c:yVal>
            <c:numRef>
              <c:f>Sheet1!$B$2:$B$13</c:f>
              <c:numCache>
                <c:formatCode>General</c:formatCode>
                <c:ptCount val="12"/>
                <c:pt idx="0">
                  <c:v>0</c:v>
                </c:pt>
                <c:pt idx="1">
                  <c:v>23.6</c:v>
                </c:pt>
                <c:pt idx="2">
                  <c:v>88.4</c:v>
                </c:pt>
                <c:pt idx="3">
                  <c:v>95</c:v>
                </c:pt>
                <c:pt idx="4">
                  <c:v>98.2</c:v>
                </c:pt>
                <c:pt idx="5">
                  <c:v>97.9</c:v>
                </c:pt>
                <c:pt idx="6">
                  <c:v>0</c:v>
                </c:pt>
                <c:pt idx="7">
                  <c:v>4.0999999999999996</c:v>
                </c:pt>
                <c:pt idx="8">
                  <c:v>26.7</c:v>
                </c:pt>
                <c:pt idx="9">
                  <c:v>22.5</c:v>
                </c:pt>
                <c:pt idx="10">
                  <c:v>32.700000000000003</c:v>
                </c:pt>
                <c:pt idx="11">
                  <c:v>81.2</c:v>
                </c:pt>
              </c:numCache>
            </c:numRef>
          </c:yVal>
          <c:smooth val="0"/>
          <c:extLst>
            <c:ext xmlns:c16="http://schemas.microsoft.com/office/drawing/2014/chart" uri="{C3380CC4-5D6E-409C-BE32-E72D297353CC}">
              <c16:uniqueId val="{00000012-7E79-7946-A9AA-B2AE41E266F9}"/>
            </c:ext>
          </c:extLst>
        </c:ser>
        <c:dLbls>
          <c:showLegendKey val="0"/>
          <c:showVal val="0"/>
          <c:showCatName val="0"/>
          <c:showSerName val="0"/>
          <c:showPercent val="0"/>
          <c:showBubbleSize val="0"/>
        </c:dLbls>
        <c:axId val="-2022557560"/>
        <c:axId val="-2022466808"/>
      </c:scatterChart>
      <c:valAx>
        <c:axId val="-2022557560"/>
        <c:scaling>
          <c:orientation val="minMax"/>
          <c:max val="28.5"/>
          <c:min val="0"/>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rgbClr val="080808"/>
                </a:solidFill>
                <a:latin typeface="+mn-lt"/>
                <a:ea typeface="+mn-ea"/>
                <a:cs typeface="+mn-cs"/>
              </a:defRPr>
            </a:pPr>
            <a:endParaRPr lang="en-US"/>
          </a:p>
        </c:txPr>
        <c:crossAx val="-2022466808"/>
        <c:crosses val="autoZero"/>
        <c:crossBetween val="midCat"/>
        <c:majorUnit val="4"/>
      </c:valAx>
      <c:valAx>
        <c:axId val="-2022466808"/>
        <c:scaling>
          <c:orientation val="minMax"/>
          <c:max val="100"/>
        </c:scaling>
        <c:delete val="0"/>
        <c:axPos val="l"/>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rgbClr val="080808"/>
                </a:solidFill>
                <a:latin typeface="+mn-lt"/>
                <a:ea typeface="+mn-ea"/>
                <a:cs typeface="+mn-cs"/>
              </a:defRPr>
            </a:pPr>
            <a:endParaRPr lang="en-US"/>
          </a:p>
        </c:txPr>
        <c:crossAx val="-2022557560"/>
        <c:crosses val="autoZero"/>
        <c:crossBetween val="midCat"/>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omments/modernComment_113_D504AE37.xml><?xml version="1.0" encoding="utf-8"?>
<p188:cmLst xmlns:a="http://schemas.openxmlformats.org/drawingml/2006/main" xmlns:r="http://schemas.openxmlformats.org/officeDocument/2006/relationships" xmlns:p188="http://schemas.microsoft.com/office/powerpoint/2018/8/main">
  <p188:cm id="{61440FDC-9D25-4DC7-BAF6-C88D5860B306}" authorId="{6833D70C-5984-EE08-B2C9-CF27DCEDB748}" created="2024-04-05T17:37:48.479">
    <pc:sldMkLst xmlns:pc="http://schemas.microsoft.com/office/powerpoint/2013/main/command">
      <pc:docMk/>
      <pc:sldMk cId="3573853751" sldId="275"/>
    </pc:sldMkLst>
    <p188:txBody>
      <a:bodyPr/>
      <a:lstStyle/>
      <a:p>
        <a:r>
          <a:rPr lang="en-US"/>
          <a:t>Need Image Source Reference</a:t>
        </a:r>
      </a:p>
    </p188:txBody>
  </p188:cm>
</p188:cmLst>
</file>

<file path=ppt/drawings/drawing1.xml><?xml version="1.0" encoding="utf-8"?>
<c:userShapes xmlns:c="http://schemas.openxmlformats.org/drawingml/2006/chart">
  <cdr:relSizeAnchor xmlns:cdr="http://schemas.openxmlformats.org/drawingml/2006/chartDrawing">
    <cdr:from>
      <cdr:x>0.79315</cdr:x>
      <cdr:y>0.02389</cdr:y>
    </cdr:from>
    <cdr:to>
      <cdr:x>0.83615</cdr:x>
      <cdr:y>0.07938</cdr:y>
    </cdr:to>
    <cdr:sp macro="" textlink="">
      <cdr:nvSpPr>
        <cdr:cNvPr id="2" name="Oval 1"/>
        <cdr:cNvSpPr/>
      </cdr:nvSpPr>
      <cdr:spPr>
        <a:xfrm xmlns:a="http://schemas.openxmlformats.org/drawingml/2006/main">
          <a:off x="5235465" y="98387"/>
          <a:ext cx="283841" cy="228600"/>
        </a:xfrm>
        <a:prstGeom xmlns:a="http://schemas.openxmlformats.org/drawingml/2006/main" prst="ellipse">
          <a:avLst/>
        </a:prstGeom>
        <a:noFill xmlns:a="http://schemas.openxmlformats.org/drawingml/2006/main"/>
        <a:ln xmlns:a="http://schemas.openxmlformats.org/drawingml/2006/main" w="28575">
          <a:solidFill>
            <a:srgbClr val="FF0000"/>
          </a:solidFill>
        </a:ln>
      </cdr:spPr>
      <cdr:txBody>
        <a:bodyPr xmlns:a="http://schemas.openxmlformats.org/drawingml/2006/main" wrap="square" lIns="71323" tIns="35662" rIns="71323" bIns="35662" rtlCol="0" anchor="ctr">
          <a:no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9C0B27-DFC1-2B46-8CCD-1DD3442246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46A93F-9DD3-2540-B356-F5547ED517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4151AC-2306-A542-BB2B-C6FEBB4FD557}" type="datetimeFigureOut">
              <a:rPr lang="en-US" smtClean="0"/>
              <a:t>4/12/2024</a:t>
            </a:fld>
            <a:endParaRPr lang="en-US"/>
          </a:p>
        </p:txBody>
      </p:sp>
      <p:sp>
        <p:nvSpPr>
          <p:cNvPr id="4" name="Footer Placeholder 3">
            <a:extLst>
              <a:ext uri="{FF2B5EF4-FFF2-40B4-BE49-F238E27FC236}">
                <a16:creationId xmlns:a16="http://schemas.microsoft.com/office/drawing/2014/main" id="{DBF4B008-7607-6644-9176-1A924B33CB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984ABF-46DE-484A-A272-3A7441CFC6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1B8F53-9D2C-A54A-BBC0-578A524B52C7}" type="slidenum">
              <a:rPr lang="en-US" smtClean="0"/>
              <a:t>‹#›</a:t>
            </a:fld>
            <a:endParaRPr lang="en-US"/>
          </a:p>
        </p:txBody>
      </p:sp>
    </p:spTree>
    <p:extLst>
      <p:ext uri="{BB962C8B-B14F-4D97-AF65-F5344CB8AC3E}">
        <p14:creationId xmlns:p14="http://schemas.microsoft.com/office/powerpoint/2010/main" val="2891860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A8E01-7E16-9C44-8C1B-E42DC6DD6C95}" type="datetimeFigureOut">
              <a:rPr lang="en-US" smtClean="0"/>
              <a:t>4/12/2024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46021-F3BC-2C44-93EC-B2E34AEC9A53}" type="slidenum">
              <a:rPr lang="en-US" smtClean="0"/>
              <a:t>‹#›</a:t>
            </a:fld>
            <a:endParaRPr lang="en-US"/>
          </a:p>
        </p:txBody>
      </p:sp>
    </p:spTree>
    <p:extLst>
      <p:ext uri="{BB962C8B-B14F-4D97-AF65-F5344CB8AC3E}">
        <p14:creationId xmlns:p14="http://schemas.microsoft.com/office/powerpoint/2010/main" val="1144432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02/jmv.2215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Version_ 08 2023</a:t>
            </a:r>
          </a:p>
          <a:p>
            <a:r>
              <a:rPr lang="en-US" i="1" dirty="0"/>
              <a:t>UNMRP clinical director reviewed MM/DD/YY</a:t>
            </a:r>
            <a:endParaRPr lang="en-US" i="1" dirty="0">
              <a:cs typeface="Calibri"/>
            </a:endParaRP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a:t>
            </a:fld>
            <a:endParaRPr lang="en-US"/>
          </a:p>
        </p:txBody>
      </p:sp>
    </p:spTree>
    <p:extLst>
      <p:ext uri="{BB962C8B-B14F-4D97-AF65-F5344CB8AC3E}">
        <p14:creationId xmlns:p14="http://schemas.microsoft.com/office/powerpoint/2010/main" val="1413136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rgbClr val="FF0000"/>
                </a:solidFill>
                <a:effectLst/>
                <a:latin typeface="+mn-lt"/>
                <a:ea typeface="+mn-ea"/>
                <a:cs typeface="+mn-cs"/>
              </a:rPr>
              <a:t>Note</a:t>
            </a:r>
            <a:r>
              <a:rPr lang="en-US" sz="1200" i="1" kern="1200" dirty="0">
                <a:solidFill>
                  <a:schemeClr val="tx1"/>
                </a:solidFill>
                <a:effectLst/>
                <a:latin typeface="+mn-lt"/>
                <a:ea typeface="+mn-ea"/>
                <a:cs typeface="+mn-cs"/>
              </a:rPr>
              <a:t>: this slide </a:t>
            </a:r>
            <a:r>
              <a:rPr lang="en-US" sz="1200" b="1" i="1" kern="1200" dirty="0">
                <a:solidFill>
                  <a:schemeClr val="tx1"/>
                </a:solidFill>
                <a:effectLst/>
                <a:latin typeface="+mn-lt"/>
                <a:ea typeface="+mn-ea"/>
                <a:cs typeface="+mn-cs"/>
              </a:rPr>
              <a:t>must be included if trade and/or brand names for medications are used </a:t>
            </a:r>
            <a:r>
              <a:rPr lang="en-US" sz="1200" i="1" kern="1200" dirty="0">
                <a:solidFill>
                  <a:schemeClr val="tx1"/>
                </a:solidFill>
                <a:effectLst/>
                <a:latin typeface="+mn-lt"/>
                <a:ea typeface="+mn-ea"/>
                <a:cs typeface="+mn-cs"/>
              </a:rPr>
              <a:t>in the presentation.</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It may be deleted if there is no reference to trade names, </a:t>
            </a:r>
            <a:r>
              <a:rPr lang="en-US" sz="1200" i="1" kern="1200" dirty="0">
                <a:solidFill>
                  <a:schemeClr val="tx1"/>
                </a:solidFill>
                <a:effectLst/>
                <a:latin typeface="+mn-lt"/>
                <a:ea typeface="+mn-ea"/>
                <a:cs typeface="+mn-cs"/>
              </a:rPr>
              <a:t>including presentations in which only generic medication names are mentioned. </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Trade names must be put in parentheses </a:t>
            </a:r>
            <a:r>
              <a:rPr lang="en-US" sz="1200" b="1" i="1" u="sng" kern="1200" dirty="0">
                <a:solidFill>
                  <a:schemeClr val="tx1"/>
                </a:solidFill>
                <a:effectLst/>
                <a:latin typeface="+mn-lt"/>
                <a:ea typeface="+mn-ea"/>
                <a:cs typeface="+mn-cs"/>
              </a:rPr>
              <a:t>after</a:t>
            </a:r>
            <a:r>
              <a:rPr lang="en-US" sz="1200" b="1" i="1" kern="1200" dirty="0">
                <a:solidFill>
                  <a:schemeClr val="tx1"/>
                </a:solidFill>
                <a:effectLst/>
                <a:latin typeface="+mn-lt"/>
                <a:ea typeface="+mn-ea"/>
                <a:cs typeface="+mn-cs"/>
              </a:rPr>
              <a:t> the generic name the first time it is mentioned</a:t>
            </a:r>
            <a:r>
              <a:rPr lang="en-US" sz="1200" i="1" kern="1200" dirty="0">
                <a:solidFill>
                  <a:schemeClr val="tx1"/>
                </a:solidFill>
                <a:effectLst/>
                <a:latin typeface="+mn-lt"/>
                <a:ea typeface="+mn-ea"/>
                <a:cs typeface="+mn-cs"/>
              </a:rPr>
              <a:t> - e.g., fluoxetine (Prozac). </a:t>
            </a:r>
            <a:r>
              <a:rPr lang="en-US" sz="1200" b="1" i="1" kern="1200" dirty="0">
                <a:solidFill>
                  <a:schemeClr val="tx1"/>
                </a:solidFill>
                <a:effectLst/>
                <a:latin typeface="+mn-lt"/>
                <a:ea typeface="+mn-ea"/>
                <a:cs typeface="+mn-cs"/>
              </a:rPr>
              <a:t>Trade names should only be mentioned for the initial reference and the generic name only should be used after that. </a:t>
            </a:r>
            <a:r>
              <a:rPr lang="en-US" sz="1200" i="1" kern="1200" dirty="0">
                <a:solidFill>
                  <a:schemeClr val="tx1"/>
                </a:solidFill>
                <a:effectLst/>
                <a:latin typeface="+mn-lt"/>
                <a:ea typeface="+mn-ea"/>
                <a:cs typeface="+mn-cs"/>
              </a:rPr>
              <a:t>This applies equally to all medications or products mentioned in this presentation.</a:t>
            </a:r>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3</a:t>
            </a:fld>
            <a:endParaRPr lang="en-US"/>
          </a:p>
        </p:txBody>
      </p:sp>
    </p:spTree>
    <p:extLst>
      <p:ext uri="{BB962C8B-B14F-4D97-AF65-F5344CB8AC3E}">
        <p14:creationId xmlns:p14="http://schemas.microsoft.com/office/powerpoint/2010/main" val="777949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FD946021-F3BC-2C44-93EC-B2E34AEC9A53}" type="slidenum">
              <a:rPr lang="en-US" smtClean="0"/>
              <a:t>6</a:t>
            </a:fld>
            <a:endParaRPr lang="en-US"/>
          </a:p>
        </p:txBody>
      </p:sp>
    </p:spTree>
    <p:extLst>
      <p:ext uri="{BB962C8B-B14F-4D97-AF65-F5344CB8AC3E}">
        <p14:creationId xmlns:p14="http://schemas.microsoft.com/office/powerpoint/2010/main" val="301238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r>
              <a:rPr lang="en-US" altLang="en-US" b="1" dirty="0">
                <a:latin typeface="Arial" pitchFamily="34" charset="0"/>
                <a:ea typeface="Arial" pitchFamily="34" charset="0"/>
              </a:rPr>
              <a:t> </a:t>
            </a:r>
            <a:endParaRPr lang="en-US" altLang="en-US" dirty="0">
              <a:latin typeface="Arial" pitchFamily="34" charset="0"/>
              <a:ea typeface="Arial" pitchFamily="34" charset="0"/>
            </a:endParaRPr>
          </a:p>
          <a:p>
            <a:pPr marL="0" lvl="0" indent="0"/>
            <a:r>
              <a:rPr lang="en-US" altLang="en-US" dirty="0">
                <a:latin typeface="Arial" pitchFamily="34" charset="0"/>
                <a:ea typeface="Arial" pitchFamily="34" charset="0"/>
              </a:rPr>
              <a:t>Unless provided in the caption above, the following copyright applies to the content of this slide: © The Author(s) 2022. Published by Oxford University Press on behalf of Infectious Diseases Society of </a:t>
            </a:r>
            <a:r>
              <a:rPr lang="en-US" altLang="en-US" dirty="0" err="1">
                <a:latin typeface="Arial" pitchFamily="34" charset="0"/>
                <a:ea typeface="Arial" pitchFamily="34" charset="0"/>
              </a:rPr>
              <a:t>America.This</a:t>
            </a:r>
            <a:r>
              <a:rPr lang="en-US" altLang="en-US" dirty="0">
                <a:latin typeface="Arial" pitchFamily="34" charset="0"/>
                <a:ea typeface="Arial" pitchFamily="34" charset="0"/>
              </a:rPr>
              <a:t> is an Open Access article distributed under the terms of the Creative Commons Attribution License (https://</a:t>
            </a:r>
            <a:r>
              <a:rPr lang="en-US" altLang="en-US" dirty="0" err="1">
                <a:latin typeface="Arial" pitchFamily="34" charset="0"/>
                <a:ea typeface="Arial" pitchFamily="34" charset="0"/>
              </a:rPr>
              <a:t>creativecommons.org</a:t>
            </a:r>
            <a:r>
              <a:rPr lang="en-US" altLang="en-US" dirty="0">
                <a:latin typeface="Arial" pitchFamily="34" charset="0"/>
                <a:ea typeface="Arial" pitchFamily="34" charset="0"/>
              </a:rPr>
              <a:t>/licenses/by/4.0/), which permits unrestricted reuse, distribution, and reproduction in any medium, provided the original work is properly cited.</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12</a:t>
            </a:fld>
            <a:endParaRPr lang="en-US"/>
          </a:p>
        </p:txBody>
      </p:sp>
    </p:spTree>
    <p:extLst>
      <p:ext uri="{BB962C8B-B14F-4D97-AF65-F5344CB8AC3E}">
        <p14:creationId xmlns:p14="http://schemas.microsoft.com/office/powerpoint/2010/main" val="942547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Persistent cellular immunity even if antibody levels drop</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13</a:t>
            </a:fld>
            <a:endParaRPr lang="en-US"/>
          </a:p>
        </p:txBody>
      </p:sp>
    </p:spTree>
    <p:extLst>
      <p:ext uri="{BB962C8B-B14F-4D97-AF65-F5344CB8AC3E}">
        <p14:creationId xmlns:p14="http://schemas.microsoft.com/office/powerpoint/2010/main" val="3055568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These data were presented in part at the16th Conference on Retroviruses and Opportunistic Infections, Montreal, Canada, February 8–11, 2009</a:t>
            </a:r>
          </a:p>
          <a:p>
            <a:r>
              <a:rPr lang="en-US" sz="1200" b="0" i="0" kern="1200" dirty="0">
                <a:solidFill>
                  <a:schemeClr val="tx1"/>
                </a:solidFill>
                <a:effectLst/>
                <a:latin typeface="+mn-lt"/>
                <a:ea typeface="+mn-ea"/>
                <a:cs typeface="+mn-cs"/>
              </a:rPr>
              <a:t>1</a:t>
            </a:r>
          </a:p>
          <a:p>
            <a:r>
              <a:rPr lang="en-US" sz="1200" b="0"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hlinkClick r:id="rId3"/>
              </a:rPr>
              <a:t>https://doi.org/10.1002/jmv.22155</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16</a:t>
            </a:fld>
            <a:endParaRPr lang="en-US"/>
          </a:p>
        </p:txBody>
      </p:sp>
    </p:spTree>
    <p:extLst>
      <p:ext uri="{BB962C8B-B14F-4D97-AF65-F5344CB8AC3E}">
        <p14:creationId xmlns:p14="http://schemas.microsoft.com/office/powerpoint/2010/main" val="3242338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ECHO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 </a:t>
            </a:r>
          </a:p>
          <a:p>
            <a:r>
              <a:rPr lang="en-US" sz="1200" dirty="0"/>
              <a:t>Hepatitis B Online Curriculum: https://www.hepatitisb.uw.edu/ </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19</a:t>
            </a:fld>
            <a:endParaRPr lang="en-US"/>
          </a:p>
        </p:txBody>
      </p:sp>
    </p:spTree>
    <p:extLst>
      <p:ext uri="{BB962C8B-B14F-4D97-AF65-F5344CB8AC3E}">
        <p14:creationId xmlns:p14="http://schemas.microsoft.com/office/powerpoint/2010/main" val="3497135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20</a:t>
            </a:fld>
            <a:endParaRPr lang="en-US"/>
          </a:p>
        </p:txBody>
      </p:sp>
    </p:spTree>
    <p:extLst>
      <p:ext uri="{BB962C8B-B14F-4D97-AF65-F5344CB8AC3E}">
        <p14:creationId xmlns:p14="http://schemas.microsoft.com/office/powerpoint/2010/main" val="2801144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3FFCB5A-5456-0849-9F48-A99B33BD1322}"/>
              </a:ext>
            </a:extLst>
          </p:cNvPr>
          <p:cNvPicPr>
            <a:picLocks noChangeAspect="1"/>
          </p:cNvPicPr>
          <p:nvPr userDrawn="1"/>
        </p:nvPicPr>
        <p:blipFill>
          <a:blip r:embed="rId2"/>
          <a:srcRect/>
          <a:stretch/>
        </p:blipFill>
        <p:spPr>
          <a:xfrm>
            <a:off x="176245" y="6466049"/>
            <a:ext cx="1523600" cy="337334"/>
          </a:xfrm>
          <a:prstGeom prst="rect">
            <a:avLst/>
          </a:prstGeom>
        </p:spPr>
      </p:pic>
      <p:sp>
        <p:nvSpPr>
          <p:cNvPr id="10" name="Slide Number Placeholder 5">
            <a:extLst>
              <a:ext uri="{FF2B5EF4-FFF2-40B4-BE49-F238E27FC236}">
                <a16:creationId xmlns:a16="http://schemas.microsoft.com/office/drawing/2014/main" id="{E321F195-1B81-5DC7-8ED1-262B98852240}"/>
              </a:ext>
            </a:extLst>
          </p:cNvPr>
          <p:cNvSpPr txBox="1">
            <a:spLocks/>
          </p:cNvSpPr>
          <p:nvPr userDrawn="1"/>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cxnSp>
        <p:nvCxnSpPr>
          <p:cNvPr id="6" name="Straight Connector 5">
            <a:extLst>
              <a:ext uri="{FF2B5EF4-FFF2-40B4-BE49-F238E27FC236}">
                <a16:creationId xmlns:a16="http://schemas.microsoft.com/office/drawing/2014/main" id="{9B22F4BF-0FB8-2CCB-C433-73924A1D2EEB}"/>
              </a:ext>
            </a:extLst>
          </p:cNvPr>
          <p:cNvCxnSpPr/>
          <p:nvPr userDrawn="1"/>
        </p:nvCxnSpPr>
        <p:spPr>
          <a:xfrm>
            <a:off x="594533" y="434340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11" name="Title 1">
            <a:extLst>
              <a:ext uri="{FF2B5EF4-FFF2-40B4-BE49-F238E27FC236}">
                <a16:creationId xmlns:a16="http://schemas.microsoft.com/office/drawing/2014/main" id="{968C4303-3FA3-04C8-3463-92ACCAA9C6DC}"/>
              </a:ext>
            </a:extLst>
          </p:cNvPr>
          <p:cNvSpPr>
            <a:spLocks noGrp="1"/>
          </p:cNvSpPr>
          <p:nvPr>
            <p:ph type="ctrTitle"/>
          </p:nvPr>
        </p:nvSpPr>
        <p:spPr>
          <a:xfrm>
            <a:off x="594533" y="758952"/>
            <a:ext cx="11039474" cy="3566160"/>
          </a:xfrm>
        </p:spPr>
        <p:txBody>
          <a:bodyPr anchor="b">
            <a:normAutofit/>
          </a:bodyPr>
          <a:lstStyle>
            <a:lvl1pPr algn="ctr">
              <a:lnSpc>
                <a:spcPct val="85000"/>
              </a:lnSpc>
              <a:defRPr sz="8000" spc="-50" baseline="0">
                <a:solidFill>
                  <a:schemeClr val="tx1">
                    <a:lumMod val="75000"/>
                    <a:lumOff val="25000"/>
                  </a:schemeClr>
                </a:solidFill>
              </a:defRPr>
            </a:lvl1pPr>
          </a:lstStyle>
          <a:p>
            <a:r>
              <a:rPr lang="en-US" dirty="0"/>
              <a:t>Click to edit Master title style</a:t>
            </a:r>
          </a:p>
        </p:txBody>
      </p:sp>
      <p:sp>
        <p:nvSpPr>
          <p:cNvPr id="13" name="Subtitle 2">
            <a:extLst>
              <a:ext uri="{FF2B5EF4-FFF2-40B4-BE49-F238E27FC236}">
                <a16:creationId xmlns:a16="http://schemas.microsoft.com/office/drawing/2014/main" id="{393AA960-88C3-9B59-C9FB-24331402B3DC}"/>
              </a:ext>
            </a:extLst>
          </p:cNvPr>
          <p:cNvSpPr>
            <a:spLocks noGrp="1"/>
          </p:cNvSpPr>
          <p:nvPr>
            <p:ph type="subTitle" idx="1" hasCustomPrompt="1"/>
          </p:nvPr>
        </p:nvSpPr>
        <p:spPr>
          <a:xfrm>
            <a:off x="594532" y="4484195"/>
            <a:ext cx="11039475" cy="1143000"/>
          </a:xfrm>
        </p:spPr>
        <p:txBody>
          <a:bodyPr>
            <a:normAutofit fontScale="85000" lnSpcReduction="20000"/>
          </a:bodyPr>
          <a:lstStyle>
            <a:lvl1pPr>
              <a:spcBef>
                <a:spcPts val="1800"/>
              </a:spcBef>
              <a:defRPr/>
            </a:lvl1pPr>
          </a:lstStyle>
          <a:p>
            <a:pPr algn="ctr"/>
            <a:r>
              <a:rPr lang="en-US" sz="2800" cap="none" dirty="0"/>
              <a:t>Click to add subtitle</a:t>
            </a:r>
          </a:p>
        </p:txBody>
      </p:sp>
      <p:sp>
        <p:nvSpPr>
          <p:cNvPr id="16" name="Footer Placeholder 4">
            <a:extLst>
              <a:ext uri="{FF2B5EF4-FFF2-40B4-BE49-F238E27FC236}">
                <a16:creationId xmlns:a16="http://schemas.microsoft.com/office/drawing/2014/main" id="{F235D1B8-BDFE-D985-7983-D03C728DB632}"/>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pic>
        <p:nvPicPr>
          <p:cNvPr id="17" name="Picture 16">
            <a:extLst>
              <a:ext uri="{FF2B5EF4-FFF2-40B4-BE49-F238E27FC236}">
                <a16:creationId xmlns:a16="http://schemas.microsoft.com/office/drawing/2014/main" id="{A66CC117-2FFA-DD03-9073-CC5DEBB9BE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Tree>
    <p:extLst>
      <p:ext uri="{BB962C8B-B14F-4D97-AF65-F5344CB8AC3E}">
        <p14:creationId xmlns:p14="http://schemas.microsoft.com/office/powerpoint/2010/main" val="119898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1845734"/>
            <a:ext cx="11039475" cy="4023360"/>
          </a:xfrm>
        </p:spPr>
        <p:txBody>
          <a:bodyPr/>
          <a:lstStyle>
            <a:lvl2pPr marL="347663" indent="-347663">
              <a:spcBef>
                <a:spcPts val="600"/>
              </a:spcBef>
              <a:defRPr sz="3000"/>
            </a:lvl2pPr>
            <a:lvl3pPr marL="576263" indent="-347663">
              <a:spcBef>
                <a:spcPts val="600"/>
              </a:spcBef>
              <a:defRPr sz="2600"/>
            </a:lvl3pPr>
            <a:lvl4pPr marL="858838" indent="-400050">
              <a:spcBef>
                <a:spcPts val="600"/>
              </a:spcBef>
              <a:defRPr sz="2200"/>
            </a:lvl4pPr>
            <a:lvl5pPr marL="1033463" indent="-347663">
              <a:spcBef>
                <a:spcPts val="600"/>
              </a:spcBef>
              <a:defRPr sz="2000"/>
            </a:lvl5pPr>
            <a:lvl6pPr marL="1262063" indent="-347663">
              <a:spcBef>
                <a:spcPts val="600"/>
              </a:spcBef>
              <a:buFont typeface="Arial" panose="020B0604020202020204" pitchFamily="34" charset="0"/>
              <a:buChar char="•"/>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Title Placeholder 1">
            <a:extLst>
              <a:ext uri="{FF2B5EF4-FFF2-40B4-BE49-F238E27FC236}">
                <a16:creationId xmlns:a16="http://schemas.microsoft.com/office/drawing/2014/main" id="{2903C682-E4A1-AD4B-94D5-FA6C62985065}"/>
              </a:ext>
            </a:extLst>
          </p:cNvPr>
          <p:cNvSpPr>
            <a:spLocks noGrp="1"/>
          </p:cNvSpPr>
          <p:nvPr>
            <p:ph type="title"/>
          </p:nvPr>
        </p:nvSpPr>
        <p:spPr>
          <a:xfrm>
            <a:off x="523875" y="286603"/>
            <a:ext cx="11039475" cy="1450757"/>
          </a:xfrm>
          <a:prstGeom prst="rect">
            <a:avLst/>
          </a:prstGeom>
        </p:spPr>
        <p:txBody>
          <a:bodyPr vert="horz" lIns="91440" tIns="45720" rIns="91440" bIns="45720" rtlCol="0" anchor="ctr">
            <a:normAutofit/>
          </a:bodyPr>
          <a:lstStyle/>
          <a:p>
            <a:r>
              <a:rPr lang="en-US" dirty="0"/>
              <a:t>Click to edit Master title style</a:t>
            </a:r>
          </a:p>
        </p:txBody>
      </p:sp>
      <p:cxnSp>
        <p:nvCxnSpPr>
          <p:cNvPr id="5" name="Straight Connector 4">
            <a:extLst>
              <a:ext uri="{FF2B5EF4-FFF2-40B4-BE49-F238E27FC236}">
                <a16:creationId xmlns:a16="http://schemas.microsoft.com/office/drawing/2014/main" id="{A55FBC20-B41B-0F9A-28CA-1EA57DE8B49B}"/>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9" name="Slide Number Placeholder 5">
            <a:extLst>
              <a:ext uri="{FF2B5EF4-FFF2-40B4-BE49-F238E27FC236}">
                <a16:creationId xmlns:a16="http://schemas.microsoft.com/office/drawing/2014/main" id="{C99B1DFE-7379-8CE8-33E0-FF71493550E1}"/>
              </a:ext>
            </a:extLst>
          </p:cNvPr>
          <p:cNvSpPr txBox="1">
            <a:spLocks/>
          </p:cNvSpPr>
          <p:nvPr userDrawn="1"/>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
        <p:nvSpPr>
          <p:cNvPr id="8" name="Footer Placeholder 4">
            <a:extLst>
              <a:ext uri="{FF2B5EF4-FFF2-40B4-BE49-F238E27FC236}">
                <a16:creationId xmlns:a16="http://schemas.microsoft.com/office/drawing/2014/main" id="{D9C728E6-3772-49E4-D2EF-B5F6126A289B}"/>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Tree>
    <p:extLst>
      <p:ext uri="{BB962C8B-B14F-4D97-AF65-F5344CB8AC3E}">
        <p14:creationId xmlns:p14="http://schemas.microsoft.com/office/powerpoint/2010/main" val="421125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523875" y="286603"/>
            <a:ext cx="11039475" cy="1450757"/>
          </a:xfrm>
        </p:spPr>
        <p:txBody>
          <a:bodyPr anchor="ctr"/>
          <a:lstStyle/>
          <a:p>
            <a:r>
              <a:rPr lang="en-US" dirty="0"/>
              <a:t>Click to edit Master title style</a:t>
            </a:r>
          </a:p>
        </p:txBody>
      </p:sp>
      <p:sp>
        <p:nvSpPr>
          <p:cNvPr id="3" name="Content Placeholder 2"/>
          <p:cNvSpPr>
            <a:spLocks noGrp="1"/>
          </p:cNvSpPr>
          <p:nvPr>
            <p:ph sz="half" idx="1"/>
          </p:nvPr>
        </p:nvSpPr>
        <p:spPr>
          <a:xfrm>
            <a:off x="523875" y="1845734"/>
            <a:ext cx="5511164"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52186" y="1845734"/>
            <a:ext cx="5511164" cy="40233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D854A404-F17F-6C24-7AE2-736541DA7ACB}"/>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5" name="Slide Number Placeholder 5">
            <a:extLst>
              <a:ext uri="{FF2B5EF4-FFF2-40B4-BE49-F238E27FC236}">
                <a16:creationId xmlns:a16="http://schemas.microsoft.com/office/drawing/2014/main" id="{A174F337-B200-6605-14BE-370E2095D60B}"/>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7" name="Footer Placeholder 4">
            <a:extLst>
              <a:ext uri="{FF2B5EF4-FFF2-40B4-BE49-F238E27FC236}">
                <a16:creationId xmlns:a16="http://schemas.microsoft.com/office/drawing/2014/main" id="{AF1BFA4F-0E8C-89C1-C3ED-ED47F4E0B435}"/>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
        <p:nvSpPr>
          <p:cNvPr id="9" name="Slide Number Placeholder 5">
            <a:extLst>
              <a:ext uri="{FF2B5EF4-FFF2-40B4-BE49-F238E27FC236}">
                <a16:creationId xmlns:a16="http://schemas.microsoft.com/office/drawing/2014/main" id="{26C3B4DB-CD2C-AEB7-D8F6-F76794087752}"/>
              </a:ext>
            </a:extLst>
          </p:cNvPr>
          <p:cNvSpPr txBox="1">
            <a:spLocks/>
          </p:cNvSpPr>
          <p:nvPr userDrawn="1"/>
        </p:nvSpPr>
        <p:spPr>
          <a:xfrm>
            <a:off x="11634008" y="653280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64830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523875" y="286603"/>
            <a:ext cx="11039475" cy="1450757"/>
          </a:xfrm>
        </p:spPr>
        <p:txBody>
          <a:bodyPr anchor="ctr"/>
          <a:lstStyle/>
          <a:p>
            <a:r>
              <a:rPr lang="en-US" dirty="0"/>
              <a:t>Click to edit Master title style</a:t>
            </a:r>
          </a:p>
        </p:txBody>
      </p:sp>
      <p:sp>
        <p:nvSpPr>
          <p:cNvPr id="3" name="Text Placeholder 2"/>
          <p:cNvSpPr>
            <a:spLocks noGrp="1"/>
          </p:cNvSpPr>
          <p:nvPr>
            <p:ph type="body" idx="1"/>
          </p:nvPr>
        </p:nvSpPr>
        <p:spPr>
          <a:xfrm>
            <a:off x="523875" y="1846052"/>
            <a:ext cx="5511165" cy="736282"/>
          </a:xfrm>
        </p:spPr>
        <p:txBody>
          <a:bodyPr lIns="91440" rIns="91440" anchor="ctr">
            <a:noAutofit/>
          </a:bodyPr>
          <a:lstStyle>
            <a:lvl1pPr marL="0" indent="0">
              <a:buNone/>
              <a:defRPr sz="2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3875" y="2582334"/>
            <a:ext cx="5511165"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35040" y="1846052"/>
            <a:ext cx="5528310" cy="736282"/>
          </a:xfrm>
        </p:spPr>
        <p:txBody>
          <a:bodyPr lIns="91440" rIns="91440" anchor="ctr">
            <a:noAutofit/>
          </a:bodyPr>
          <a:lstStyle>
            <a:lvl1pPr marL="0" indent="0">
              <a:buNone/>
              <a:defRPr sz="2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052184" y="2582334"/>
            <a:ext cx="5511165"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77780165-6490-6591-2B13-944DE3D6EB0C}"/>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4009078C-6ECC-F398-250E-022116D43F27}"/>
              </a:ext>
            </a:extLst>
          </p:cNvPr>
          <p:cNvSpPr>
            <a:spLocks noGrp="1"/>
          </p:cNvSpPr>
          <p:nvPr>
            <p:ph type="sldNum" sz="quarter" idx="12"/>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11" name="Footer Placeholder 4">
            <a:extLst>
              <a:ext uri="{FF2B5EF4-FFF2-40B4-BE49-F238E27FC236}">
                <a16:creationId xmlns:a16="http://schemas.microsoft.com/office/drawing/2014/main" id="{CC30417C-6D79-3ECE-0A53-F9BEAD475101}"/>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
        <p:nvSpPr>
          <p:cNvPr id="12" name="Slide Number Placeholder 5">
            <a:extLst>
              <a:ext uri="{FF2B5EF4-FFF2-40B4-BE49-F238E27FC236}">
                <a16:creationId xmlns:a16="http://schemas.microsoft.com/office/drawing/2014/main" id="{445A4C18-C705-8D9D-E235-884F126FF7F6}"/>
              </a:ext>
            </a:extLst>
          </p:cNvPr>
          <p:cNvSpPr txBox="1">
            <a:spLocks/>
          </p:cNvSpPr>
          <p:nvPr userDrawn="1"/>
        </p:nvSpPr>
        <p:spPr>
          <a:xfrm>
            <a:off x="11634008" y="653378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294558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3875" y="286603"/>
            <a:ext cx="11039475" cy="1450757"/>
          </a:xfrm>
        </p:spPr>
        <p:txBody>
          <a:bodyPr anchor="ct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D717AE5D-DA4A-4142-9E1B-4919D2317AAC}"/>
              </a:ext>
            </a:extLst>
          </p:cNvPr>
          <p:cNvSpPr>
            <a:spLocks noGrp="1"/>
          </p:cNvSpPr>
          <p:nvPr>
            <p:ph idx="1"/>
          </p:nvPr>
        </p:nvSpPr>
        <p:spPr>
          <a:xfrm>
            <a:off x="523875" y="1845734"/>
            <a:ext cx="11039475"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B00FE726-AF99-DEC6-C902-BE6356D388FE}"/>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6F8DDCCB-89DB-0A95-03B7-A0603DD2E2AD}"/>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5" name="Footer Placeholder 4">
            <a:extLst>
              <a:ext uri="{FF2B5EF4-FFF2-40B4-BE49-F238E27FC236}">
                <a16:creationId xmlns:a16="http://schemas.microsoft.com/office/drawing/2014/main" id="{745C849F-9A61-6FA0-7F55-DA19139BC280}"/>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
        <p:nvSpPr>
          <p:cNvPr id="8" name="Slide Number Placeholder 5">
            <a:extLst>
              <a:ext uri="{FF2B5EF4-FFF2-40B4-BE49-F238E27FC236}">
                <a16:creationId xmlns:a16="http://schemas.microsoft.com/office/drawing/2014/main" id="{77C30745-BFE4-1DCD-1B17-3374693B74DF}"/>
              </a:ext>
            </a:extLst>
          </p:cNvPr>
          <p:cNvSpPr txBox="1">
            <a:spLocks/>
          </p:cNvSpPr>
          <p:nvPr userDrawn="1"/>
        </p:nvSpPr>
        <p:spPr>
          <a:xfrm>
            <a:off x="11633331" y="653280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8781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5378F8A9-6441-DE49-833B-8A6E7E98786B}"/>
              </a:ext>
            </a:extLst>
          </p:cNvPr>
          <p:cNvPicPr>
            <a:picLocks noChangeAspect="1"/>
          </p:cNvPicPr>
          <p:nvPr userDrawn="1"/>
        </p:nvPicPr>
        <p:blipFill>
          <a:blip r:embed="rId2"/>
          <a:srcRect/>
          <a:stretch/>
        </p:blipFill>
        <p:spPr>
          <a:xfrm>
            <a:off x="176245" y="6466049"/>
            <a:ext cx="1523600" cy="337334"/>
          </a:xfrm>
          <a:prstGeom prst="rect">
            <a:avLst/>
          </a:prstGeom>
        </p:spPr>
      </p:pic>
      <p:pic>
        <p:nvPicPr>
          <p:cNvPr id="2" name="Picture 1">
            <a:extLst>
              <a:ext uri="{FF2B5EF4-FFF2-40B4-BE49-F238E27FC236}">
                <a16:creationId xmlns:a16="http://schemas.microsoft.com/office/drawing/2014/main" id="{972C82DF-703A-F3FE-2FDD-079ADAE089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
        <p:nvSpPr>
          <p:cNvPr id="3" name="Slide Number Placeholder 5">
            <a:extLst>
              <a:ext uri="{FF2B5EF4-FFF2-40B4-BE49-F238E27FC236}">
                <a16:creationId xmlns:a16="http://schemas.microsoft.com/office/drawing/2014/main" id="{5B922354-1CE1-08AC-619C-305005BA5F46}"/>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4" name="Footer Placeholder 4">
            <a:extLst>
              <a:ext uri="{FF2B5EF4-FFF2-40B4-BE49-F238E27FC236}">
                <a16:creationId xmlns:a16="http://schemas.microsoft.com/office/drawing/2014/main" id="{37655E30-F777-7FF0-D798-534346CAB375}"/>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
        <p:nvSpPr>
          <p:cNvPr id="7" name="Slide Number Placeholder 5">
            <a:extLst>
              <a:ext uri="{FF2B5EF4-FFF2-40B4-BE49-F238E27FC236}">
                <a16:creationId xmlns:a16="http://schemas.microsoft.com/office/drawing/2014/main" id="{11F137D6-49DE-1111-6E13-234C82A01DAB}"/>
              </a:ext>
            </a:extLst>
          </p:cNvPr>
          <p:cNvSpPr txBox="1">
            <a:spLocks/>
          </p:cNvSpPr>
          <p:nvPr userDrawn="1"/>
        </p:nvSpPr>
        <p:spPr>
          <a:xfrm>
            <a:off x="11633331"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99346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599" y="6459785"/>
            <a:ext cx="6620259" cy="365125"/>
          </a:xfrm>
        </p:spPr>
        <p:txBody>
          <a:bodyPr/>
          <a:lstStyle>
            <a:lvl1pPr algn="l">
              <a:defRPr>
                <a:solidFill>
                  <a:schemeClr val="tx2"/>
                </a:solidFill>
              </a:defRPr>
            </a:lvl1pPr>
          </a:lstStyle>
          <a:p>
            <a:r>
              <a:rPr lang="en-US" cap="none" dirty="0"/>
              <a:t>Reference</a:t>
            </a:r>
            <a:endParaRPr lang="en-US" dirty="0"/>
          </a:p>
        </p:txBody>
      </p:sp>
      <p:pic>
        <p:nvPicPr>
          <p:cNvPr id="11" name="Picture 10">
            <a:extLst>
              <a:ext uri="{FF2B5EF4-FFF2-40B4-BE49-F238E27FC236}">
                <a16:creationId xmlns:a16="http://schemas.microsoft.com/office/drawing/2014/main" id="{D949BF5D-73F9-BD45-926F-110E33FBB3D6}"/>
              </a:ext>
            </a:extLst>
          </p:cNvPr>
          <p:cNvPicPr>
            <a:picLocks noChangeAspect="1"/>
          </p:cNvPicPr>
          <p:nvPr userDrawn="1"/>
        </p:nvPicPr>
        <p:blipFill>
          <a:blip r:embed="rId2"/>
          <a:srcRect/>
          <a:stretch/>
        </p:blipFill>
        <p:spPr>
          <a:xfrm>
            <a:off x="176245" y="6466049"/>
            <a:ext cx="1523600" cy="337334"/>
          </a:xfrm>
          <a:prstGeom prst="rect">
            <a:avLst/>
          </a:prstGeom>
        </p:spPr>
      </p:pic>
      <p:pic>
        <p:nvPicPr>
          <p:cNvPr id="5" name="Picture 4">
            <a:extLst>
              <a:ext uri="{FF2B5EF4-FFF2-40B4-BE49-F238E27FC236}">
                <a16:creationId xmlns:a16="http://schemas.microsoft.com/office/drawing/2014/main" id="{258FD835-8F33-105C-FB1D-4B65089CB3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08029" y="6469014"/>
            <a:ext cx="1282901" cy="355896"/>
          </a:xfrm>
          <a:prstGeom prst="rect">
            <a:avLst/>
          </a:prstGeom>
        </p:spPr>
      </p:pic>
      <p:sp>
        <p:nvSpPr>
          <p:cNvPr id="10" name="Slide Number Placeholder 5">
            <a:extLst>
              <a:ext uri="{FF2B5EF4-FFF2-40B4-BE49-F238E27FC236}">
                <a16:creationId xmlns:a16="http://schemas.microsoft.com/office/drawing/2014/main" id="{392F10CD-4797-D65F-8FEC-27A8AB3F09D1}"/>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tx2"/>
                </a:solidFill>
              </a:defRPr>
            </a:lvl1pPr>
          </a:lstStyle>
          <a:p>
            <a:pPr algn="ctr"/>
            <a:fld id="{4FAB73BC-B049-4115-A692-8D63A059BFB8}" type="slidenum">
              <a:rPr lang="en-US" sz="1600" smtClean="0"/>
              <a:pPr algn="ctr"/>
              <a:t>‹#›</a:t>
            </a:fld>
            <a:endParaRPr lang="en-US" sz="1600" dirty="0"/>
          </a:p>
        </p:txBody>
      </p:sp>
      <p:sp>
        <p:nvSpPr>
          <p:cNvPr id="7" name="Slide Number Placeholder 5">
            <a:extLst>
              <a:ext uri="{FF2B5EF4-FFF2-40B4-BE49-F238E27FC236}">
                <a16:creationId xmlns:a16="http://schemas.microsoft.com/office/drawing/2014/main" id="{700F898E-1FC2-4C8B-7095-41D6D9151995}"/>
              </a:ext>
            </a:extLst>
          </p:cNvPr>
          <p:cNvSpPr txBox="1">
            <a:spLocks/>
          </p:cNvSpPr>
          <p:nvPr userDrawn="1"/>
        </p:nvSpPr>
        <p:spPr>
          <a:xfrm>
            <a:off x="11634008" y="6532809"/>
            <a:ext cx="557992" cy="365125"/>
          </a:xfrm>
          <a:prstGeom prst="rect">
            <a:avLst/>
          </a:prstGeom>
        </p:spPr>
        <p:txBody>
          <a:bodyPr/>
          <a:lstStyle>
            <a:defPPr>
              <a:defRPr lang="en-US"/>
            </a:defPPr>
            <a:lvl1pPr marL="0" algn="l" defTabSz="457200" rtl="0" eaLnBrk="1" latinLnBrk="0" hangingPunct="1">
              <a:defRPr sz="18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213832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40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1" name="Picture 10">
            <a:extLst>
              <a:ext uri="{FF2B5EF4-FFF2-40B4-BE49-F238E27FC236}">
                <a16:creationId xmlns:a16="http://schemas.microsoft.com/office/drawing/2014/main" id="{8E07F8E5-2529-554F-8810-9EE662CF5C36}"/>
              </a:ext>
            </a:extLst>
          </p:cNvPr>
          <p:cNvPicPr>
            <a:picLocks noChangeAspect="1"/>
          </p:cNvPicPr>
          <p:nvPr userDrawn="1"/>
        </p:nvPicPr>
        <p:blipFill>
          <a:blip r:embed="rId3"/>
          <a:srcRect/>
          <a:stretch/>
        </p:blipFill>
        <p:spPr>
          <a:xfrm>
            <a:off x="176245" y="6466049"/>
            <a:ext cx="1523600" cy="337334"/>
          </a:xfrm>
          <a:prstGeom prst="rect">
            <a:avLst/>
          </a:prstGeom>
        </p:spPr>
      </p:pic>
      <p:pic>
        <p:nvPicPr>
          <p:cNvPr id="5" name="Picture 4">
            <a:extLst>
              <a:ext uri="{FF2B5EF4-FFF2-40B4-BE49-F238E27FC236}">
                <a16:creationId xmlns:a16="http://schemas.microsoft.com/office/drawing/2014/main" id="{A2E6379E-5750-DC43-3003-93EF510F10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
        <p:nvSpPr>
          <p:cNvPr id="10" name="Slide Number Placeholder 5">
            <a:extLst>
              <a:ext uri="{FF2B5EF4-FFF2-40B4-BE49-F238E27FC236}">
                <a16:creationId xmlns:a16="http://schemas.microsoft.com/office/drawing/2014/main" id="{ECA633FE-3486-D96C-A456-93B04F9A0940}"/>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7" name="Footer Placeholder 4">
            <a:extLst>
              <a:ext uri="{FF2B5EF4-FFF2-40B4-BE49-F238E27FC236}">
                <a16:creationId xmlns:a16="http://schemas.microsoft.com/office/drawing/2014/main" id="{4EAC7BA5-C7CD-2555-D62A-CCC2E4F8F82F}"/>
              </a:ext>
            </a:extLst>
          </p:cNvPr>
          <p:cNvSpPr>
            <a:spLocks noGrp="1"/>
          </p:cNvSpPr>
          <p:nvPr>
            <p:ph type="ftr" sz="quarter" idx="3"/>
          </p:nvPr>
        </p:nvSpPr>
        <p:spPr>
          <a:xfrm>
            <a:off x="202996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Tree>
    <p:extLst>
      <p:ext uri="{BB962C8B-B14F-4D97-AF65-F5344CB8AC3E}">
        <p14:creationId xmlns:p14="http://schemas.microsoft.com/office/powerpoint/2010/main" val="271702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23875" y="286603"/>
            <a:ext cx="11039475" cy="1450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23875" y="1845733"/>
            <a:ext cx="11039475" cy="418358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Footer Placeholder 4"/>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a:t>Reference</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9D5FBE2-8622-C846-82BF-0D63DEE2CDE9}"/>
              </a:ext>
            </a:extLst>
          </p:cNvPr>
          <p:cNvPicPr>
            <a:picLocks noChangeAspect="1"/>
          </p:cNvPicPr>
          <p:nvPr userDrawn="1"/>
        </p:nvPicPr>
        <p:blipFill>
          <a:blip r:embed="rId10"/>
          <a:srcRect/>
          <a:stretch/>
        </p:blipFill>
        <p:spPr>
          <a:xfrm>
            <a:off x="176245" y="6466049"/>
            <a:ext cx="1523600" cy="337334"/>
          </a:xfrm>
          <a:prstGeom prst="rect">
            <a:avLst/>
          </a:prstGeom>
        </p:spPr>
      </p:pic>
      <p:pic>
        <p:nvPicPr>
          <p:cNvPr id="4" name="Picture 3">
            <a:extLst>
              <a:ext uri="{FF2B5EF4-FFF2-40B4-BE49-F238E27FC236}">
                <a16:creationId xmlns:a16="http://schemas.microsoft.com/office/drawing/2014/main" id="{DEAFBDC4-D3E8-32AB-1A76-62E46BB2080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cxnSp>
        <p:nvCxnSpPr>
          <p:cNvPr id="8" name="Straight Connector 7">
            <a:extLst>
              <a:ext uri="{FF2B5EF4-FFF2-40B4-BE49-F238E27FC236}">
                <a16:creationId xmlns:a16="http://schemas.microsoft.com/office/drawing/2014/main" id="{07715375-B2E5-0C09-448F-091D221D3ECA}"/>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11" name="Slide Number Placeholder 5">
            <a:extLst>
              <a:ext uri="{FF2B5EF4-FFF2-40B4-BE49-F238E27FC236}">
                <a16:creationId xmlns:a16="http://schemas.microsoft.com/office/drawing/2014/main" id="{10CFC069-5949-88C9-C853-32118F405EB2}"/>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35372264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hf sldNum="0" hdr="0" ftr="0" dt="0"/>
  <p:txStyles>
    <p:titleStyle>
      <a:lvl1pPr algn="ctr"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476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3000" kern="1200">
          <a:solidFill>
            <a:schemeClr val="tx1">
              <a:lumMod val="75000"/>
              <a:lumOff val="25000"/>
            </a:schemeClr>
          </a:solidFill>
          <a:latin typeface="+mn-lt"/>
          <a:ea typeface="+mn-ea"/>
          <a:cs typeface="+mn-cs"/>
        </a:defRPr>
      </a:lvl2pPr>
      <a:lvl3pPr marL="5762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600" kern="1200">
          <a:solidFill>
            <a:schemeClr val="tx1">
              <a:lumMod val="75000"/>
              <a:lumOff val="25000"/>
            </a:schemeClr>
          </a:solidFill>
          <a:latin typeface="+mn-lt"/>
          <a:ea typeface="+mn-ea"/>
          <a:cs typeface="+mn-cs"/>
        </a:defRPr>
      </a:lvl3pPr>
      <a:lvl4pPr marL="857250" indent="-40005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028700" indent="-34290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5pPr>
      <a:lvl6pPr marL="12620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doi.org/10.1093/ofid/ofac492.187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hepatitis/hbv/hbvfaq.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cdc.gov/hepatitis/hbv/hbvfaq.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clinicalinfo.hiv.gov/en/guidelines/hiv-clinical-guidelines-adult-and-adolescent-opportunistic-infections/hepatitis-b-0?view=ful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hepatitis/hbv/hbvfaq.htm" TargetMode="External"/><Relationship Id="rId2" Type="http://schemas.openxmlformats.org/officeDocument/2006/relationships/hyperlink" Target="https://doi.org/10.1093/ofid/ofac492.187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hivma.org/globalassets/ektron-import/hivma/hivma-resource-directory.pdf"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10" Type="http://schemas.openxmlformats.org/officeDocument/2006/relationships/hyperlink" Target="http://www.scaetc.org/" TargetMode="External"/><Relationship Id="rId4" Type="http://schemas.openxmlformats.org/officeDocument/2006/relationships/hyperlink" Target="http://echo.unm.edu/" TargetMode="External"/><Relationship Id="rId9" Type="http://schemas.openxmlformats.org/officeDocument/2006/relationships/hyperlink" Target="mailto:scaetcecho@salud.unm.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13_D504AE3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569" y="758952"/>
            <a:ext cx="11021439" cy="3566160"/>
          </a:xfrm>
        </p:spPr>
        <p:txBody>
          <a:bodyPr/>
          <a:lstStyle/>
          <a:p>
            <a:r>
              <a:rPr lang="en-US" b="1" dirty="0">
                <a:solidFill>
                  <a:schemeClr val="tx1">
                    <a:lumMod val="65000"/>
                    <a:lumOff val="35000"/>
                  </a:schemeClr>
                </a:solidFill>
                <a:cs typeface="Arial" panose="020B0604020202020204" pitchFamily="34" charset="0"/>
              </a:rPr>
              <a:t>Hepatitis B Vaccines</a:t>
            </a:r>
          </a:p>
        </p:txBody>
      </p:sp>
      <p:sp>
        <p:nvSpPr>
          <p:cNvPr id="3" name="Subtitle 2"/>
          <p:cNvSpPr>
            <a:spLocks noGrp="1"/>
          </p:cNvSpPr>
          <p:nvPr>
            <p:ph type="subTitle" idx="4294967295"/>
          </p:nvPr>
        </p:nvSpPr>
        <p:spPr>
          <a:xfrm>
            <a:off x="622570" y="4455620"/>
            <a:ext cx="11021439" cy="1743792"/>
          </a:xfrm>
        </p:spPr>
        <p:txBody>
          <a:bodyPr>
            <a:normAutofit fontScale="92500" lnSpcReduction="20000"/>
          </a:bodyPr>
          <a:lstStyle/>
          <a:p>
            <a:pPr algn="ctr"/>
            <a:r>
              <a:rPr lang="en-US" dirty="0">
                <a:latin typeface="+mn-lt"/>
              </a:rPr>
              <a:t>Paulina Deming, PharmD, </a:t>
            </a:r>
            <a:r>
              <a:rPr lang="en-US" dirty="0" err="1">
                <a:latin typeface="+mn-lt"/>
              </a:rPr>
              <a:t>PhC</a:t>
            </a:r>
            <a:endParaRPr lang="en-US" dirty="0">
              <a:latin typeface="+mn-lt"/>
            </a:endParaRPr>
          </a:p>
          <a:p>
            <a:pPr algn="ctr"/>
            <a:r>
              <a:rPr lang="en-US" sz="2400" dirty="0">
                <a:latin typeface="+mn-lt"/>
              </a:rPr>
              <a:t>Associate Professor of Pharmacy </a:t>
            </a:r>
            <a:r>
              <a:rPr lang="en-US" sz="2400" dirty="0"/>
              <a:t>| College of Pharmacy</a:t>
            </a:r>
          </a:p>
          <a:p>
            <a:pPr algn="ctr"/>
            <a:r>
              <a:rPr lang="en-US" sz="2400" dirty="0">
                <a:latin typeface="+mn-lt"/>
              </a:rPr>
              <a:t>Viral Hepatitis Programs | Project ECHO</a:t>
            </a:r>
          </a:p>
          <a:p>
            <a:pPr algn="ctr"/>
            <a:r>
              <a:rPr lang="en-US" sz="2400" dirty="0"/>
              <a:t>University of New Mexico</a:t>
            </a:r>
            <a:endParaRPr lang="en-US" sz="2400" dirty="0">
              <a:latin typeface="+mn-lt"/>
            </a:endParaRPr>
          </a:p>
        </p:txBody>
      </p:sp>
      <p:pic>
        <p:nvPicPr>
          <p:cNvPr id="4" name="Picture 3">
            <a:extLst>
              <a:ext uri="{FF2B5EF4-FFF2-40B4-BE49-F238E27FC236}">
                <a16:creationId xmlns:a16="http://schemas.microsoft.com/office/drawing/2014/main" id="{72F4E13F-0ECD-FF0C-417E-2576CB6C1D5B}"/>
              </a:ext>
            </a:extLst>
          </p:cNvPr>
          <p:cNvPicPr>
            <a:picLocks noChangeAspect="1"/>
          </p:cNvPicPr>
          <p:nvPr/>
        </p:nvPicPr>
        <p:blipFill>
          <a:blip r:embed="rId3"/>
          <a:srcRect/>
          <a:stretch/>
        </p:blipFill>
        <p:spPr>
          <a:xfrm>
            <a:off x="1648043" y="410815"/>
            <a:ext cx="5693875" cy="1195922"/>
          </a:xfrm>
          <a:prstGeom prst="rect">
            <a:avLst/>
          </a:prstGeom>
        </p:spPr>
      </p:pic>
      <p:pic>
        <p:nvPicPr>
          <p:cNvPr id="5" name="Picture 4" descr="A red and blue logo&#10;&#10;Description automatically generated">
            <a:extLst>
              <a:ext uri="{FF2B5EF4-FFF2-40B4-BE49-F238E27FC236}">
                <a16:creationId xmlns:a16="http://schemas.microsoft.com/office/drawing/2014/main" id="{F017DD5D-D94F-4678-95AA-025BFB93BAC3}"/>
              </a:ext>
            </a:extLst>
          </p:cNvPr>
          <p:cNvPicPr>
            <a:picLocks noChangeAspect="1"/>
          </p:cNvPicPr>
          <p:nvPr/>
        </p:nvPicPr>
        <p:blipFill rotWithShape="1">
          <a:blip r:embed="rId4"/>
          <a:srcRect r="6006"/>
          <a:stretch/>
        </p:blipFill>
        <p:spPr>
          <a:xfrm>
            <a:off x="7315923" y="121491"/>
            <a:ext cx="3951934" cy="1743793"/>
          </a:xfrm>
          <a:prstGeom prst="rect">
            <a:avLst/>
          </a:prstGeom>
        </p:spPr>
      </p:pic>
      <p:sp>
        <p:nvSpPr>
          <p:cNvPr id="6" name="TextBox 5">
            <a:extLst>
              <a:ext uri="{FF2B5EF4-FFF2-40B4-BE49-F238E27FC236}">
                <a16:creationId xmlns:a16="http://schemas.microsoft.com/office/drawing/2014/main" id="{CD33E457-3119-D127-AA62-9970D3D98AC6}"/>
              </a:ext>
            </a:extLst>
          </p:cNvPr>
          <p:cNvSpPr txBox="1"/>
          <p:nvPr/>
        </p:nvSpPr>
        <p:spPr>
          <a:xfrm>
            <a:off x="4120033" y="1670320"/>
            <a:ext cx="3951934" cy="584775"/>
          </a:xfrm>
          <a:prstGeom prst="rect">
            <a:avLst/>
          </a:prstGeom>
          <a:noFill/>
        </p:spPr>
        <p:txBody>
          <a:bodyPr wrap="square">
            <a:spAutoFit/>
          </a:bodyPr>
          <a:lstStyle/>
          <a:p>
            <a:pPr algn="ctr"/>
            <a:r>
              <a:rPr lang="en-US" sz="3200" dirty="0">
                <a:solidFill>
                  <a:schemeClr val="tx2"/>
                </a:solidFill>
                <a:latin typeface="+mj-lt"/>
              </a:rPr>
              <a:t>HIV ECHO Clinic</a:t>
            </a:r>
            <a:endParaRPr lang="en-US" sz="3200" cap="none" dirty="0">
              <a:solidFill>
                <a:schemeClr val="tx2"/>
              </a:solidFill>
              <a:latin typeface="+mj-lt"/>
            </a:endParaRPr>
          </a:p>
        </p:txBody>
      </p:sp>
      <p:sp>
        <p:nvSpPr>
          <p:cNvPr id="7" name="Footer Placeholder 4">
            <a:extLst>
              <a:ext uri="{FF2B5EF4-FFF2-40B4-BE49-F238E27FC236}">
                <a16:creationId xmlns:a16="http://schemas.microsoft.com/office/drawing/2014/main" id="{F0A0D0EE-1351-5D46-3B8F-612C76E9BC88}"/>
              </a:ext>
            </a:extLst>
          </p:cNvPr>
          <p:cNvSpPr txBox="1">
            <a:spLocks/>
          </p:cNvSpPr>
          <p:nvPr/>
        </p:nvSpPr>
        <p:spPr>
          <a:xfrm>
            <a:off x="1961248" y="6459785"/>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cap="none" dirty="0"/>
              <a:t>9 April 2024</a:t>
            </a:r>
            <a:endParaRPr lang="en-US" sz="2000" dirty="0"/>
          </a:p>
        </p:txBody>
      </p:sp>
    </p:spTree>
    <p:extLst>
      <p:ext uri="{BB962C8B-B14F-4D97-AF65-F5344CB8AC3E}">
        <p14:creationId xmlns:p14="http://schemas.microsoft.com/office/powerpoint/2010/main" val="127250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75456E-DA4B-ECDF-DADC-052F7836274B}"/>
              </a:ext>
            </a:extLst>
          </p:cNvPr>
          <p:cNvPicPr>
            <a:picLocks noChangeAspect="1"/>
          </p:cNvPicPr>
          <p:nvPr/>
        </p:nvPicPr>
        <p:blipFill rotWithShape="1">
          <a:blip r:embed="rId2">
            <a:extLst>
              <a:ext uri="{28A0092B-C50C-407E-A947-70E740481C1C}">
                <a14:useLocalDpi xmlns:a14="http://schemas.microsoft.com/office/drawing/2010/main" val="0"/>
              </a:ext>
            </a:extLst>
          </a:blip>
          <a:srcRect b="1184"/>
          <a:stretch/>
        </p:blipFill>
        <p:spPr>
          <a:xfrm>
            <a:off x="684044" y="0"/>
            <a:ext cx="10898355" cy="6349580"/>
          </a:xfrm>
          <a:prstGeom prst="rect">
            <a:avLst/>
          </a:prstGeom>
        </p:spPr>
      </p:pic>
      <p:sp>
        <p:nvSpPr>
          <p:cNvPr id="5" name="TextBox 4">
            <a:extLst>
              <a:ext uri="{FF2B5EF4-FFF2-40B4-BE49-F238E27FC236}">
                <a16:creationId xmlns:a16="http://schemas.microsoft.com/office/drawing/2014/main" id="{FA5A4036-29EA-FA33-799E-CAA38CACAC19}"/>
              </a:ext>
            </a:extLst>
          </p:cNvPr>
          <p:cNvSpPr txBox="1"/>
          <p:nvPr/>
        </p:nvSpPr>
        <p:spPr>
          <a:xfrm>
            <a:off x="4288221" y="6483134"/>
            <a:ext cx="4269900" cy="307777"/>
          </a:xfrm>
          <a:prstGeom prst="rect">
            <a:avLst/>
          </a:prstGeom>
          <a:noFill/>
        </p:spPr>
        <p:txBody>
          <a:bodyPr wrap="square" rtlCol="0">
            <a:spAutoFit/>
          </a:bodyPr>
          <a:lstStyle/>
          <a:p>
            <a:pPr algn="ctr"/>
            <a:r>
              <a:rPr lang="en-US" sz="1400" dirty="0" err="1">
                <a:solidFill>
                  <a:schemeClr val="bg1"/>
                </a:solidFill>
              </a:rPr>
              <a:t>PreHevBrio</a:t>
            </a:r>
            <a:r>
              <a:rPr lang="en-US" sz="1400" dirty="0">
                <a:solidFill>
                  <a:schemeClr val="bg1"/>
                </a:solidFill>
              </a:rPr>
              <a:t> Study Results Slide courtesy of VBI</a:t>
            </a:r>
          </a:p>
        </p:txBody>
      </p:sp>
    </p:spTree>
    <p:extLst>
      <p:ext uri="{BB962C8B-B14F-4D97-AF65-F5344CB8AC3E}">
        <p14:creationId xmlns:p14="http://schemas.microsoft.com/office/powerpoint/2010/main" val="303925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4C888F-889A-7B88-EEE7-0B30DF8E5697}"/>
              </a:ext>
            </a:extLst>
          </p:cNvPr>
          <p:cNvPicPr>
            <a:picLocks noChangeAspect="1"/>
          </p:cNvPicPr>
          <p:nvPr/>
        </p:nvPicPr>
        <p:blipFill rotWithShape="1">
          <a:blip r:embed="rId2">
            <a:extLst>
              <a:ext uri="{28A0092B-C50C-407E-A947-70E740481C1C}">
                <a14:useLocalDpi xmlns:a14="http://schemas.microsoft.com/office/drawing/2010/main" val="0"/>
              </a:ext>
            </a:extLst>
          </a:blip>
          <a:srcRect t="3994" b="6630"/>
          <a:stretch/>
        </p:blipFill>
        <p:spPr>
          <a:xfrm>
            <a:off x="806857" y="0"/>
            <a:ext cx="10578286" cy="6333324"/>
          </a:xfrm>
          <a:prstGeom prst="rect">
            <a:avLst/>
          </a:prstGeom>
        </p:spPr>
      </p:pic>
      <p:sp>
        <p:nvSpPr>
          <p:cNvPr id="3" name="TextBox 2">
            <a:extLst>
              <a:ext uri="{FF2B5EF4-FFF2-40B4-BE49-F238E27FC236}">
                <a16:creationId xmlns:a16="http://schemas.microsoft.com/office/drawing/2014/main" id="{2522B630-8202-6A62-929B-A6015FFEAEB5}"/>
              </a:ext>
            </a:extLst>
          </p:cNvPr>
          <p:cNvSpPr txBox="1"/>
          <p:nvPr/>
        </p:nvSpPr>
        <p:spPr>
          <a:xfrm>
            <a:off x="4356537" y="6446389"/>
            <a:ext cx="3478924" cy="307777"/>
          </a:xfrm>
          <a:prstGeom prst="rect">
            <a:avLst/>
          </a:prstGeom>
          <a:noFill/>
        </p:spPr>
        <p:txBody>
          <a:bodyPr wrap="square" rtlCol="0">
            <a:spAutoFit/>
          </a:bodyPr>
          <a:lstStyle/>
          <a:p>
            <a:pPr algn="ctr"/>
            <a:r>
              <a:rPr lang="en-US" sz="1400" dirty="0">
                <a:solidFill>
                  <a:schemeClr val="bg1"/>
                </a:solidFill>
              </a:rPr>
              <a:t>Slide courtesy of VBI </a:t>
            </a:r>
          </a:p>
        </p:txBody>
      </p:sp>
    </p:spTree>
    <p:extLst>
      <p:ext uri="{BB962C8B-B14F-4D97-AF65-F5344CB8AC3E}">
        <p14:creationId xmlns:p14="http://schemas.microsoft.com/office/powerpoint/2010/main" val="3093401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FBCB4F-0E67-CABB-EEC7-93DB93E803FC}"/>
              </a:ext>
            </a:extLst>
          </p:cNvPr>
          <p:cNvSpPr>
            <a:spLocks noGrp="1"/>
          </p:cNvSpPr>
          <p:nvPr>
            <p:ph idx="1"/>
          </p:nvPr>
        </p:nvSpPr>
        <p:spPr>
          <a:xfrm>
            <a:off x="523876" y="1845734"/>
            <a:ext cx="4309382" cy="4023360"/>
          </a:xfrm>
        </p:spPr>
        <p:txBody>
          <a:bodyPr/>
          <a:lstStyle/>
          <a:p>
            <a:r>
              <a:rPr lang="en-US" sz="2400" dirty="0">
                <a:solidFill>
                  <a:schemeClr val="tx1"/>
                </a:solidFill>
              </a:rPr>
              <a:t>On-going prospective study</a:t>
            </a:r>
          </a:p>
          <a:p>
            <a:r>
              <a:rPr lang="en-US" sz="2400" dirty="0">
                <a:solidFill>
                  <a:schemeClr val="tx1"/>
                </a:solidFill>
              </a:rPr>
              <a:t>74 participants</a:t>
            </a:r>
          </a:p>
          <a:p>
            <a:pPr lvl="1"/>
            <a:r>
              <a:rPr lang="en-US" sz="2000" dirty="0">
                <a:solidFill>
                  <a:schemeClr val="tx1"/>
                </a:solidFill>
              </a:rPr>
              <a:t>Median age 47</a:t>
            </a:r>
          </a:p>
          <a:p>
            <a:pPr lvl="1"/>
            <a:r>
              <a:rPr lang="en-US" sz="2000" dirty="0">
                <a:solidFill>
                  <a:schemeClr val="tx1"/>
                </a:solidFill>
              </a:rPr>
              <a:t>Median CD4 625 cells/mm</a:t>
            </a:r>
            <a:r>
              <a:rPr lang="en-US" sz="2000" baseline="30000" dirty="0">
                <a:solidFill>
                  <a:schemeClr val="tx1"/>
                </a:solidFill>
              </a:rPr>
              <a:t>3</a:t>
            </a:r>
          </a:p>
          <a:p>
            <a:pPr lvl="1"/>
            <a:r>
              <a:rPr lang="en-US" sz="2000" dirty="0">
                <a:solidFill>
                  <a:schemeClr val="tx1"/>
                </a:solidFill>
              </a:rPr>
              <a:t>96% had &lt;60 copies HIV-1 RNA</a:t>
            </a:r>
          </a:p>
          <a:p>
            <a:pPr lvl="1"/>
            <a:r>
              <a:rPr lang="en-US" sz="2000" dirty="0">
                <a:solidFill>
                  <a:schemeClr val="tx1"/>
                </a:solidFill>
              </a:rPr>
              <a:t>9% had diabetes</a:t>
            </a:r>
          </a:p>
          <a:p>
            <a:r>
              <a:rPr lang="en-US" sz="2400" dirty="0">
                <a:solidFill>
                  <a:schemeClr val="tx1"/>
                </a:solidFill>
              </a:rPr>
              <a:t>68 completed 3 doses at week 0, week 4, and week 24</a:t>
            </a:r>
          </a:p>
          <a:p>
            <a:pPr lvl="1"/>
            <a:endParaRPr lang="en-US" sz="2000" dirty="0"/>
          </a:p>
          <a:p>
            <a:endParaRPr lang="en-US" dirty="0"/>
          </a:p>
        </p:txBody>
      </p:sp>
      <p:sp>
        <p:nvSpPr>
          <p:cNvPr id="3" name="Title 2">
            <a:extLst>
              <a:ext uri="{FF2B5EF4-FFF2-40B4-BE49-F238E27FC236}">
                <a16:creationId xmlns:a16="http://schemas.microsoft.com/office/drawing/2014/main" id="{A95FCD29-15B7-0C25-ED01-140D36336F1B}"/>
              </a:ext>
            </a:extLst>
          </p:cNvPr>
          <p:cNvSpPr>
            <a:spLocks noGrp="1"/>
          </p:cNvSpPr>
          <p:nvPr>
            <p:ph type="title"/>
          </p:nvPr>
        </p:nvSpPr>
        <p:spPr/>
        <p:txBody>
          <a:bodyPr>
            <a:normAutofit fontScale="90000"/>
          </a:bodyPr>
          <a:lstStyle/>
          <a:p>
            <a:r>
              <a:rPr lang="en-US" dirty="0" err="1"/>
              <a:t>HepB</a:t>
            </a:r>
            <a:r>
              <a:rPr lang="en-US" dirty="0"/>
              <a:t>-CpG Vaccine </a:t>
            </a:r>
            <a:r>
              <a:rPr lang="en-US" dirty="0" err="1"/>
              <a:t>Seroprotection</a:t>
            </a:r>
            <a:r>
              <a:rPr lang="en-US" dirty="0"/>
              <a:t> Achieved By Study Week in People with HIV </a:t>
            </a:r>
          </a:p>
        </p:txBody>
      </p:sp>
      <p:pic>
        <p:nvPicPr>
          <p:cNvPr id="5" name="New picture">
            <a:extLst>
              <a:ext uri="{FF2B5EF4-FFF2-40B4-BE49-F238E27FC236}">
                <a16:creationId xmlns:a16="http://schemas.microsoft.com/office/drawing/2014/main" id="{002FC10E-7C45-8DB8-7C6E-CF8E5E6D6894}"/>
              </a:ext>
            </a:extLst>
          </p:cNvPr>
          <p:cNvPicPr/>
          <p:nvPr/>
        </p:nvPicPr>
        <p:blipFill rotWithShape="1">
          <a:blip r:embed="rId3"/>
          <a:srcRect l="2095" t="1846" r="1116" b="1327"/>
          <a:stretch/>
        </p:blipFill>
        <p:spPr>
          <a:xfrm>
            <a:off x="5276850" y="1845734"/>
            <a:ext cx="6286500" cy="4391245"/>
          </a:xfrm>
          <a:prstGeom prst="rect">
            <a:avLst/>
          </a:prstGeom>
        </p:spPr>
      </p:pic>
      <p:sp>
        <p:nvSpPr>
          <p:cNvPr id="6" name="Footer Placeholder 3">
            <a:extLst>
              <a:ext uri="{FF2B5EF4-FFF2-40B4-BE49-F238E27FC236}">
                <a16:creationId xmlns:a16="http://schemas.microsoft.com/office/drawing/2014/main" id="{BAC2DD90-44A0-67BC-61C4-08D9E71E4A29}"/>
              </a:ext>
            </a:extLst>
          </p:cNvPr>
          <p:cNvSpPr txBox="1">
            <a:spLocks/>
          </p:cNvSpPr>
          <p:nvPr/>
        </p:nvSpPr>
        <p:spPr>
          <a:xfrm>
            <a:off x="0" y="5545668"/>
            <a:ext cx="7032171" cy="863600"/>
          </a:xfrm>
          <a:prstGeom prst="rect">
            <a:avLst/>
          </a:prstGeom>
          <a:noFill/>
          <a:ln>
            <a:noFill/>
            <a:miter lim="800000"/>
          </a:ln>
        </p:spPr>
        <p:txBody>
          <a:bodyPr vert="horz" lIns="180000" tIns="0" rIns="180000" bIns="0" rtlCol="0" anchor="ctr" anchorCtr="0">
            <a:noAutofit/>
          </a:bodyPr>
          <a:lstStyle>
            <a:defPPr>
              <a:defRPr lang="en-US"/>
            </a:defPPr>
            <a:lvl1pPr marL="342900" indent="-342900" algn="l" defTabSz="914400" rtl="0" eaLnBrk="0" fontAlgn="base" latinLnBrk="0" hangingPunct="0">
              <a:lnSpc>
                <a:spcPct val="100000"/>
              </a:lnSpc>
              <a:spcBef>
                <a:spcPct val="20000"/>
              </a:spcBef>
              <a:spcAft>
                <a:spcPct val="0"/>
              </a:spcAft>
              <a:buClrTx/>
              <a:buSzTx/>
              <a:buFont typeface="Arial" pitchFamily="34" charset="0"/>
              <a:buChar char="•"/>
              <a:defRPr kumimoji="0" lang="en-US" altLang="en-US" sz="1600" b="0" i="0" u="none" kern="1200" cap="all" baseline="0">
                <a:solidFill>
                  <a:schemeClr val="tx1"/>
                </a:solidFill>
                <a:latin typeface="+mn-lt"/>
                <a:ea typeface="+mn-ea"/>
                <a:cs typeface="+mn-cs"/>
              </a:defRPr>
            </a:lvl1pPr>
            <a:lvl2pPr marL="742950" indent="-285750" algn="l" defTabSz="914400" rtl="0" eaLnBrk="0" fontAlgn="base" latinLnBrk="0"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latinLnBrk="0"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latinLnBrk="0"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latinLnBrk="0"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indent="0" eaLnBrk="1" hangingPunct="1">
              <a:spcBef>
                <a:spcPct val="0"/>
              </a:spcBef>
              <a:spcAft>
                <a:spcPts val="600"/>
              </a:spcAft>
              <a:buFont typeface="Arial" pitchFamily="34" charset="0"/>
              <a:buNone/>
            </a:pPr>
            <a:r>
              <a:rPr lang="en-US" sz="1000" i="1" cap="none" dirty="0">
                <a:solidFill>
                  <a:srgbClr val="333333"/>
                </a:solidFill>
              </a:rPr>
              <a:t>Open Forum Infect Dis</a:t>
            </a:r>
            <a:r>
              <a:rPr lang="en-US" sz="1000" cap="none" dirty="0">
                <a:solidFill>
                  <a:srgbClr val="333333"/>
                </a:solidFill>
              </a:rPr>
              <a:t>, Volume 9, Issue Supplement_2, December 2022, ofac492.1872, </a:t>
            </a:r>
            <a:r>
              <a:rPr lang="en-US" sz="1000" cap="none" dirty="0">
                <a:solidFill>
                  <a:srgbClr val="333333"/>
                </a:solidFill>
                <a:hlinkClick r:id="rId4"/>
              </a:rPr>
              <a:t>https://doi.org/10.1093/ofid/ofac492.1872</a:t>
            </a:r>
            <a:endParaRPr lang="en-US" sz="1000" cap="none" dirty="0">
              <a:solidFill>
                <a:srgbClr val="333333"/>
              </a:solidFill>
            </a:endParaRPr>
          </a:p>
          <a:p>
            <a:pPr marL="0" indent="0" eaLnBrk="1" hangingPunct="1">
              <a:spcBef>
                <a:spcPct val="0"/>
              </a:spcBef>
              <a:spcAft>
                <a:spcPts val="600"/>
              </a:spcAft>
              <a:buFontTx/>
              <a:buNone/>
            </a:pPr>
            <a:r>
              <a:rPr lang="en-US" sz="800" cap="none" dirty="0">
                <a:solidFill>
                  <a:srgbClr val="2A2A2A"/>
                </a:solidFill>
              </a:rPr>
              <a:t>The content of this slide may be subject to copyright: please see the slide notes for details.</a:t>
            </a:r>
            <a:endParaRPr lang="en-US" sz="800" cap="none" dirty="0">
              <a:solidFill>
                <a:srgbClr val="333333"/>
              </a:solidFill>
            </a:endParaRPr>
          </a:p>
        </p:txBody>
      </p:sp>
      <p:pic>
        <p:nvPicPr>
          <p:cNvPr id="7" name="Picture 4" descr="Oxford University Press">
            <a:extLst>
              <a:ext uri="{FF2B5EF4-FFF2-40B4-BE49-F238E27FC236}">
                <a16:creationId xmlns:a16="http://schemas.microsoft.com/office/drawing/2014/main" id="{4E5EC4E8-5879-DABD-8BA4-87731AB031BD}"/>
              </a:ext>
            </a:extLst>
          </p:cNvPr>
          <p:cNvPicPr>
            <a:picLocks noChangeAspect="1"/>
          </p:cNvPicPr>
          <p:nvPr/>
        </p:nvPicPr>
        <p:blipFill>
          <a:blip r:embed="rId5"/>
          <a:stretch>
            <a:fillRect/>
          </a:stretch>
        </p:blipFill>
        <p:spPr>
          <a:xfrm>
            <a:off x="10904536" y="5869094"/>
            <a:ext cx="1058862" cy="244475"/>
          </a:xfrm>
          <a:prstGeom prst="rect">
            <a:avLst/>
          </a:prstGeom>
          <a:noFill/>
          <a:ln>
            <a:noFill/>
            <a:miter lim="800000"/>
          </a:ln>
        </p:spPr>
      </p:pic>
    </p:spTree>
    <p:extLst>
      <p:ext uri="{BB962C8B-B14F-4D97-AF65-F5344CB8AC3E}">
        <p14:creationId xmlns:p14="http://schemas.microsoft.com/office/powerpoint/2010/main" val="2594937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BD248F-43C3-475B-28DE-CE9C6A543426}"/>
              </a:ext>
            </a:extLst>
          </p:cNvPr>
          <p:cNvSpPr>
            <a:spLocks noGrp="1"/>
          </p:cNvSpPr>
          <p:nvPr>
            <p:ph idx="1"/>
          </p:nvPr>
        </p:nvSpPr>
        <p:spPr>
          <a:xfrm>
            <a:off x="523875" y="1845734"/>
            <a:ext cx="11039475" cy="4461842"/>
          </a:xfrm>
        </p:spPr>
        <p:txBody>
          <a:bodyPr>
            <a:normAutofit fontScale="77500" lnSpcReduction="20000"/>
          </a:bodyPr>
          <a:lstStyle/>
          <a:p>
            <a:pPr marL="457200" indent="-457200">
              <a:lnSpc>
                <a:spcPct val="120000"/>
              </a:lnSpc>
              <a:buFont typeface="Arial" panose="020B0604020202020204" pitchFamily="34" charset="0"/>
              <a:buChar char="•"/>
            </a:pPr>
            <a:r>
              <a:rPr lang="en-US" dirty="0"/>
              <a:t>Immunocompetent children &amp; adults who have vaccine-induced </a:t>
            </a:r>
            <a:r>
              <a:rPr lang="en-US" dirty="0" err="1"/>
              <a:t>Hepatits</a:t>
            </a:r>
            <a:r>
              <a:rPr lang="en-US" dirty="0"/>
              <a:t> B Surface Antibody (anti-HBs) levels of &gt;10 </a:t>
            </a:r>
            <a:r>
              <a:rPr lang="en-US" dirty="0" err="1"/>
              <a:t>mIU</a:t>
            </a:r>
            <a:r>
              <a:rPr lang="en-US" dirty="0"/>
              <a:t>/mL 1-2 months after complete </a:t>
            </a:r>
            <a:r>
              <a:rPr lang="en-US" dirty="0" err="1"/>
              <a:t>HepB</a:t>
            </a:r>
            <a:r>
              <a:rPr lang="en-US" dirty="0"/>
              <a:t> vaccine series: considered vaccine responders</a:t>
            </a:r>
          </a:p>
          <a:p>
            <a:pPr marL="1146175" lvl="1" indent="-457200">
              <a:lnSpc>
                <a:spcPct val="120000"/>
              </a:lnSpc>
            </a:pPr>
            <a:r>
              <a:rPr lang="en-US" dirty="0"/>
              <a:t>Vaccine response is age-related</a:t>
            </a:r>
          </a:p>
          <a:p>
            <a:pPr marL="1712913" lvl="2" indent="-457200">
              <a:lnSpc>
                <a:spcPct val="120000"/>
              </a:lnSpc>
              <a:spcBef>
                <a:spcPts val="0"/>
              </a:spcBef>
            </a:pPr>
            <a:r>
              <a:rPr lang="en-US" dirty="0"/>
              <a:t>16% if before age 1</a:t>
            </a:r>
          </a:p>
          <a:p>
            <a:pPr marL="1712913" lvl="2" indent="-457200">
              <a:lnSpc>
                <a:spcPct val="120000"/>
              </a:lnSpc>
              <a:spcBef>
                <a:spcPts val="0"/>
              </a:spcBef>
            </a:pPr>
            <a:r>
              <a:rPr lang="en-US" dirty="0"/>
              <a:t>74% if vaccinated at age 1 or older</a:t>
            </a:r>
          </a:p>
          <a:p>
            <a:pPr marL="457200" indent="-457200">
              <a:lnSpc>
                <a:spcPct val="120000"/>
              </a:lnSpc>
              <a:buFont typeface="Arial" panose="020B0604020202020204" pitchFamily="34" charset="0"/>
              <a:buChar char="•"/>
            </a:pPr>
            <a:r>
              <a:rPr lang="en-US" dirty="0"/>
              <a:t>Vaccine titers may wane, but efficacy persists</a:t>
            </a:r>
          </a:p>
          <a:p>
            <a:pPr marL="804863" lvl="1" indent="-457200">
              <a:lnSpc>
                <a:spcPct val="120000"/>
              </a:lnSpc>
              <a:spcBef>
                <a:spcPts val="0"/>
              </a:spcBef>
            </a:pPr>
            <a:r>
              <a:rPr lang="en-US" dirty="0"/>
              <a:t>88% of patients receiving challenge dose 30 years after HBV vaccination show persistent antibody response (&gt;10 </a:t>
            </a:r>
            <a:r>
              <a:rPr lang="en-US" dirty="0" err="1"/>
              <a:t>mIU</a:t>
            </a:r>
            <a:r>
              <a:rPr lang="en-US" dirty="0"/>
              <a:t>/mL)</a:t>
            </a:r>
          </a:p>
          <a:p>
            <a:pPr marL="457200" indent="-457200">
              <a:lnSpc>
                <a:spcPct val="120000"/>
              </a:lnSpc>
              <a:buFont typeface="Arial" panose="020B0604020202020204" pitchFamily="34" charset="0"/>
              <a:buChar char="•"/>
            </a:pPr>
            <a:r>
              <a:rPr lang="en-US" dirty="0"/>
              <a:t>Document anti-HBs &gt;10mIU/mL 4 weeks after last dose of vaccine in PWH</a:t>
            </a:r>
          </a:p>
        </p:txBody>
      </p:sp>
      <p:sp>
        <p:nvSpPr>
          <p:cNvPr id="3" name="Title 2">
            <a:extLst>
              <a:ext uri="{FF2B5EF4-FFF2-40B4-BE49-F238E27FC236}">
                <a16:creationId xmlns:a16="http://schemas.microsoft.com/office/drawing/2014/main" id="{D6D51716-5050-B612-6AC8-E43F9B470760}"/>
              </a:ext>
            </a:extLst>
          </p:cNvPr>
          <p:cNvSpPr>
            <a:spLocks noGrp="1"/>
          </p:cNvSpPr>
          <p:nvPr>
            <p:ph type="title"/>
          </p:nvPr>
        </p:nvSpPr>
        <p:spPr/>
        <p:txBody>
          <a:bodyPr/>
          <a:lstStyle/>
          <a:p>
            <a:r>
              <a:rPr lang="en-US" dirty="0"/>
              <a:t>Vaccine Response</a:t>
            </a:r>
          </a:p>
        </p:txBody>
      </p:sp>
      <p:sp>
        <p:nvSpPr>
          <p:cNvPr id="4" name="TextBox 3">
            <a:extLst>
              <a:ext uri="{FF2B5EF4-FFF2-40B4-BE49-F238E27FC236}">
                <a16:creationId xmlns:a16="http://schemas.microsoft.com/office/drawing/2014/main" id="{D238BA83-A538-0EF9-4AFE-A52EE705A39A}"/>
              </a:ext>
            </a:extLst>
          </p:cNvPr>
          <p:cNvSpPr txBox="1"/>
          <p:nvPr/>
        </p:nvSpPr>
        <p:spPr>
          <a:xfrm>
            <a:off x="2312732" y="6370636"/>
            <a:ext cx="8611564" cy="523220"/>
          </a:xfrm>
          <a:prstGeom prst="rect">
            <a:avLst/>
          </a:prstGeom>
          <a:noFill/>
        </p:spPr>
        <p:txBody>
          <a:bodyPr wrap="square" rtlCol="0">
            <a:spAutoFit/>
          </a:bodyPr>
          <a:lstStyle/>
          <a:p>
            <a:pPr algn="ctr"/>
            <a:r>
              <a:rPr lang="en-US" sz="1400" dirty="0">
                <a:solidFill>
                  <a:schemeClr val="bg1"/>
                </a:solidFill>
              </a:rPr>
              <a:t>CDC. Hepatitis B Questions and Answers for Health Professionals.  Available at: </a:t>
            </a:r>
            <a:r>
              <a:rPr lang="en-US" sz="1400" dirty="0">
                <a:solidFill>
                  <a:schemeClr val="bg1"/>
                </a:solidFill>
                <a:hlinkClick r:id="rId3">
                  <a:extLst>
                    <a:ext uri="{A12FA001-AC4F-418D-AE19-62706E023703}">
                      <ahyp:hlinkClr xmlns:ahyp="http://schemas.microsoft.com/office/drawing/2018/hyperlinkcolor" val="tx"/>
                    </a:ext>
                  </a:extLst>
                </a:hlinkClick>
              </a:rPr>
              <a:t>https://www.cdc.gov/hepatitis/hbv/hbvfaq.htm</a:t>
            </a:r>
            <a:endParaRPr lang="en-US" sz="1400" dirty="0">
              <a:solidFill>
                <a:schemeClr val="bg1"/>
              </a:solidFill>
            </a:endParaRPr>
          </a:p>
        </p:txBody>
      </p:sp>
    </p:spTree>
    <p:extLst>
      <p:ext uri="{BB962C8B-B14F-4D97-AF65-F5344CB8AC3E}">
        <p14:creationId xmlns:p14="http://schemas.microsoft.com/office/powerpoint/2010/main" val="3108794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C6A6A4-BF37-B972-0551-66FAE1562194}"/>
              </a:ext>
            </a:extLst>
          </p:cNvPr>
          <p:cNvSpPr>
            <a:spLocks noGrp="1"/>
          </p:cNvSpPr>
          <p:nvPr>
            <p:ph idx="1"/>
          </p:nvPr>
        </p:nvSpPr>
        <p:spPr>
          <a:xfrm>
            <a:off x="523875" y="1845734"/>
            <a:ext cx="11039475" cy="4386900"/>
          </a:xfrm>
        </p:spPr>
        <p:txBody>
          <a:bodyPr>
            <a:normAutofit/>
          </a:bodyPr>
          <a:lstStyle/>
          <a:p>
            <a:pPr marL="457200" indent="-457200">
              <a:buFont typeface="Arial" panose="020B0604020202020204" pitchFamily="34" charset="0"/>
              <a:buChar char="•"/>
            </a:pPr>
            <a:r>
              <a:rPr lang="en-US" dirty="0">
                <a:solidFill>
                  <a:schemeClr val="tx1"/>
                </a:solidFill>
              </a:rPr>
              <a:t>Not for people with normal immune status who have been vaccinated</a:t>
            </a:r>
          </a:p>
          <a:p>
            <a:pPr marL="457200" indent="-457200">
              <a:buFont typeface="Arial" panose="020B0604020202020204" pitchFamily="34" charset="0"/>
              <a:buChar char="•"/>
            </a:pPr>
            <a:r>
              <a:rPr lang="en-US" dirty="0">
                <a:solidFill>
                  <a:schemeClr val="tx1"/>
                </a:solidFill>
              </a:rPr>
              <a:t>People on hemodialysis, if annual testing indicates anti-HBs &lt;10 </a:t>
            </a:r>
            <a:r>
              <a:rPr lang="en-US" dirty="0" err="1">
                <a:solidFill>
                  <a:schemeClr val="tx1"/>
                </a:solidFill>
              </a:rPr>
              <a:t>mIU</a:t>
            </a:r>
            <a:r>
              <a:rPr lang="en-US" dirty="0">
                <a:solidFill>
                  <a:schemeClr val="tx1"/>
                </a:solidFill>
              </a:rPr>
              <a:t>/mL, give booster dose</a:t>
            </a:r>
          </a:p>
          <a:p>
            <a:pPr marL="457200" indent="-457200">
              <a:buFont typeface="Arial" panose="020B0604020202020204" pitchFamily="34" charset="0"/>
              <a:buChar char="•"/>
            </a:pPr>
            <a:r>
              <a:rPr lang="en-US" dirty="0">
                <a:solidFill>
                  <a:schemeClr val="tx1"/>
                </a:solidFill>
              </a:rPr>
              <a:t>For PWH, hematopoietic stem-cell transplant recipients, or people receiving chemotherapy, </a:t>
            </a:r>
            <a:r>
              <a:rPr lang="en-US" i="1" dirty="0">
                <a:solidFill>
                  <a:schemeClr val="tx1"/>
                </a:solidFill>
              </a:rPr>
              <a:t>need for booster dosing not determined</a:t>
            </a:r>
          </a:p>
          <a:p>
            <a:pPr marL="914400" lvl="2"/>
            <a:r>
              <a:rPr lang="en-US" dirty="0">
                <a:solidFill>
                  <a:schemeClr val="tx1"/>
                </a:solidFill>
              </a:rPr>
              <a:t>Annual anti-HBs testing and booster doses should be considered in those with on-going risk for exposure</a:t>
            </a:r>
          </a:p>
        </p:txBody>
      </p:sp>
      <p:sp>
        <p:nvSpPr>
          <p:cNvPr id="3" name="Title 2">
            <a:extLst>
              <a:ext uri="{FF2B5EF4-FFF2-40B4-BE49-F238E27FC236}">
                <a16:creationId xmlns:a16="http://schemas.microsoft.com/office/drawing/2014/main" id="{826E26EA-230B-04B6-C4E8-DC147FD25D8D}"/>
              </a:ext>
            </a:extLst>
          </p:cNvPr>
          <p:cNvSpPr>
            <a:spLocks noGrp="1"/>
          </p:cNvSpPr>
          <p:nvPr>
            <p:ph type="title"/>
          </p:nvPr>
        </p:nvSpPr>
        <p:spPr/>
        <p:txBody>
          <a:bodyPr/>
          <a:lstStyle/>
          <a:p>
            <a:r>
              <a:rPr lang="en-US" dirty="0"/>
              <a:t>Is Hepatitis B Vaccine Booster Dosing Recommended?</a:t>
            </a:r>
          </a:p>
        </p:txBody>
      </p:sp>
      <p:sp>
        <p:nvSpPr>
          <p:cNvPr id="4" name="TextBox 3">
            <a:extLst>
              <a:ext uri="{FF2B5EF4-FFF2-40B4-BE49-F238E27FC236}">
                <a16:creationId xmlns:a16="http://schemas.microsoft.com/office/drawing/2014/main" id="{DF13F856-BFC0-2802-D1DC-65E0DD364397}"/>
              </a:ext>
            </a:extLst>
          </p:cNvPr>
          <p:cNvSpPr txBox="1"/>
          <p:nvPr/>
        </p:nvSpPr>
        <p:spPr>
          <a:xfrm>
            <a:off x="2312732" y="6357169"/>
            <a:ext cx="8611564" cy="523220"/>
          </a:xfrm>
          <a:prstGeom prst="rect">
            <a:avLst/>
          </a:prstGeom>
          <a:noFill/>
        </p:spPr>
        <p:txBody>
          <a:bodyPr wrap="square" rtlCol="0">
            <a:spAutoFit/>
          </a:bodyPr>
          <a:lstStyle/>
          <a:p>
            <a:pPr algn="ctr"/>
            <a:r>
              <a:rPr lang="en-US" sz="1400" dirty="0">
                <a:solidFill>
                  <a:schemeClr val="bg1"/>
                </a:solidFill>
              </a:rPr>
              <a:t>CDC. Hepatitis B Questions and Answers for Health Professionals.  Available at: </a:t>
            </a:r>
            <a:r>
              <a:rPr lang="en-US" sz="1400" dirty="0">
                <a:solidFill>
                  <a:schemeClr val="bg1"/>
                </a:solidFill>
                <a:hlinkClick r:id="rId2">
                  <a:extLst>
                    <a:ext uri="{A12FA001-AC4F-418D-AE19-62706E023703}">
                      <ahyp:hlinkClr xmlns:ahyp="http://schemas.microsoft.com/office/drawing/2018/hyperlinkcolor" val="tx"/>
                    </a:ext>
                  </a:extLst>
                </a:hlinkClick>
              </a:rPr>
              <a:t>https://www.cdc.gov/hepatitis/hbv/hbvfaq.htm</a:t>
            </a:r>
            <a:endParaRPr lang="en-US" sz="1400" dirty="0">
              <a:solidFill>
                <a:schemeClr val="bg1"/>
              </a:solidFill>
            </a:endParaRPr>
          </a:p>
        </p:txBody>
      </p:sp>
    </p:spTree>
    <p:extLst>
      <p:ext uri="{BB962C8B-B14F-4D97-AF65-F5344CB8AC3E}">
        <p14:creationId xmlns:p14="http://schemas.microsoft.com/office/powerpoint/2010/main" val="218164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A619E3-1700-AE06-B956-26316A66E1D1}"/>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People without chronic HBV infection and without immunity to HBV infection (anti-HBs &lt;10 </a:t>
            </a:r>
            <a:r>
              <a:rPr lang="en-US" dirty="0" err="1"/>
              <a:t>mIU</a:t>
            </a:r>
            <a:r>
              <a:rPr lang="en-US" dirty="0"/>
              <a:t>/mL)</a:t>
            </a:r>
          </a:p>
          <a:p>
            <a:pPr marL="457200" indent="-457200">
              <a:buFont typeface="Arial" panose="020B0604020202020204" pitchFamily="34" charset="0"/>
              <a:buChar char="•"/>
            </a:pPr>
            <a:r>
              <a:rPr lang="en-US" dirty="0"/>
              <a:t>People with isolated anti-HBc</a:t>
            </a:r>
          </a:p>
          <a:p>
            <a:pPr marL="1146175" lvl="1" indent="-457200"/>
            <a:r>
              <a:rPr lang="en-US" dirty="0"/>
              <a:t>One standard dose of </a:t>
            </a:r>
            <a:r>
              <a:rPr lang="en-US" dirty="0" err="1"/>
              <a:t>HepB</a:t>
            </a:r>
            <a:r>
              <a:rPr lang="en-US" dirty="0"/>
              <a:t> vaccine followed by anti-HBs at 1-2 months</a:t>
            </a:r>
          </a:p>
          <a:p>
            <a:pPr marL="1597025" lvl="2" indent="-457200"/>
            <a:r>
              <a:rPr lang="en-US" dirty="0"/>
              <a:t>If anti-HBs &gt;100 </a:t>
            </a:r>
            <a:r>
              <a:rPr lang="en-US" dirty="0" err="1"/>
              <a:t>mIU</a:t>
            </a:r>
            <a:r>
              <a:rPr lang="en-US" dirty="0"/>
              <a:t>/mL, no further vaccination needed</a:t>
            </a:r>
          </a:p>
          <a:p>
            <a:pPr marL="1597025" lvl="2" indent="-457200"/>
            <a:r>
              <a:rPr lang="en-US" dirty="0"/>
              <a:t>If anti-HBs&lt;100 </a:t>
            </a:r>
            <a:r>
              <a:rPr lang="en-US" dirty="0" err="1"/>
              <a:t>mIU</a:t>
            </a:r>
            <a:r>
              <a:rPr lang="en-US" dirty="0"/>
              <a:t>/mL, complete hepatitis B vaccine series and retest anti-HBs 4 weeks after completion</a:t>
            </a:r>
          </a:p>
          <a:p>
            <a:endParaRPr lang="en-US" dirty="0"/>
          </a:p>
          <a:p>
            <a:endParaRPr lang="en-US" dirty="0"/>
          </a:p>
        </p:txBody>
      </p:sp>
      <p:sp>
        <p:nvSpPr>
          <p:cNvPr id="3" name="Title 2">
            <a:extLst>
              <a:ext uri="{FF2B5EF4-FFF2-40B4-BE49-F238E27FC236}">
                <a16:creationId xmlns:a16="http://schemas.microsoft.com/office/drawing/2014/main" id="{4EA4D71D-3AF3-F261-9D0C-89D8C836EB03}"/>
              </a:ext>
            </a:extLst>
          </p:cNvPr>
          <p:cNvSpPr>
            <a:spLocks noGrp="1"/>
          </p:cNvSpPr>
          <p:nvPr>
            <p:ph type="title"/>
          </p:nvPr>
        </p:nvSpPr>
        <p:spPr/>
        <p:txBody>
          <a:bodyPr/>
          <a:lstStyle/>
          <a:p>
            <a:r>
              <a:rPr lang="en-US" dirty="0"/>
              <a:t>Indications for </a:t>
            </a:r>
            <a:r>
              <a:rPr lang="en-US" dirty="0" err="1"/>
              <a:t>HepB</a:t>
            </a:r>
            <a:r>
              <a:rPr lang="en-US" dirty="0"/>
              <a:t> Vaccination According to Guidelines</a:t>
            </a:r>
          </a:p>
        </p:txBody>
      </p:sp>
      <p:sp>
        <p:nvSpPr>
          <p:cNvPr id="4" name="TextBox 3">
            <a:extLst>
              <a:ext uri="{FF2B5EF4-FFF2-40B4-BE49-F238E27FC236}">
                <a16:creationId xmlns:a16="http://schemas.microsoft.com/office/drawing/2014/main" id="{BBB6B02B-22DA-BFBC-D2DA-3CE4C4AB893A}"/>
              </a:ext>
            </a:extLst>
          </p:cNvPr>
          <p:cNvSpPr txBox="1"/>
          <p:nvPr/>
        </p:nvSpPr>
        <p:spPr>
          <a:xfrm>
            <a:off x="912594" y="5858229"/>
            <a:ext cx="10755531" cy="461665"/>
          </a:xfrm>
          <a:prstGeom prst="rect">
            <a:avLst/>
          </a:prstGeom>
          <a:noFill/>
        </p:spPr>
        <p:txBody>
          <a:bodyPr wrap="square" rtlCol="0">
            <a:spAutoFit/>
          </a:bodyPr>
          <a:lstStyle/>
          <a:p>
            <a:pPr algn="ctr"/>
            <a:r>
              <a:rPr lang="en-US" sz="1200" dirty="0"/>
              <a:t>Panel on Guidelines for the Prevention and Treatment of Opportunistic Infections in Adults and Adolescents with HIV. </a:t>
            </a:r>
            <a:r>
              <a:rPr lang="en-US" sz="1200" dirty="0">
                <a:hlinkClick r:id="rId2"/>
              </a:rPr>
              <a:t>https://clinicalinfo.hiv.gov/en/guidelines/hiv-clinical-guidelines-adult-and-adolescent-opportunistic-infections/hepatitis-b-0?view=full</a:t>
            </a:r>
            <a:r>
              <a:rPr lang="en-US" sz="1200" dirty="0"/>
              <a:t> Accessed March 9, 2023</a:t>
            </a:r>
          </a:p>
        </p:txBody>
      </p:sp>
    </p:spTree>
    <p:extLst>
      <p:ext uri="{BB962C8B-B14F-4D97-AF65-F5344CB8AC3E}">
        <p14:creationId xmlns:p14="http://schemas.microsoft.com/office/powerpoint/2010/main" val="951496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B3EA35-0A7B-33C3-6AD0-BCF321CFB797}"/>
              </a:ext>
            </a:extLst>
          </p:cNvPr>
          <p:cNvSpPr>
            <a:spLocks noGrp="1"/>
          </p:cNvSpPr>
          <p:nvPr>
            <p:ph idx="1"/>
          </p:nvPr>
        </p:nvSpPr>
        <p:spPr>
          <a:xfrm>
            <a:off x="523875" y="1845734"/>
            <a:ext cx="11039475" cy="4323838"/>
          </a:xfrm>
        </p:spPr>
        <p:txBody>
          <a:bodyPr>
            <a:normAutofit fontScale="92500" lnSpcReduction="10000"/>
          </a:bodyPr>
          <a:lstStyle/>
          <a:p>
            <a:pPr marL="457200" indent="-457200">
              <a:buFont typeface="Arial" panose="020B0604020202020204" pitchFamily="34" charset="0"/>
              <a:buChar char="•"/>
            </a:pPr>
            <a:r>
              <a:rPr lang="en-US" dirty="0"/>
              <a:t>Case reports of HBV reactivation or re-acquisition </a:t>
            </a:r>
          </a:p>
          <a:p>
            <a:pPr marL="457200" indent="-457200">
              <a:buFont typeface="Arial" panose="020B0604020202020204" pitchFamily="34" charset="0"/>
              <a:buChar char="•"/>
            </a:pPr>
            <a:r>
              <a:rPr lang="en-US" dirty="0"/>
              <a:t>Of 5,222 patients: </a:t>
            </a:r>
          </a:p>
          <a:p>
            <a:pPr marL="1030288" lvl="1" indent="-457200"/>
            <a:r>
              <a:rPr lang="en-US" dirty="0"/>
              <a:t>347 had isolated anti-HBc positivity</a:t>
            </a:r>
          </a:p>
          <a:p>
            <a:pPr marL="1030288" lvl="1" indent="-457200"/>
            <a:r>
              <a:rPr lang="en-US" dirty="0"/>
              <a:t>33 subsequently tested positive HBsAg reactive at later date (over a 3.7-year time frame)</a:t>
            </a:r>
          </a:p>
          <a:p>
            <a:pPr marL="1482725" lvl="2" indent="-457200"/>
            <a:r>
              <a:rPr lang="en-US" dirty="0"/>
              <a:t>14 had persistent HBsAg reactivity</a:t>
            </a:r>
          </a:p>
          <a:p>
            <a:pPr marL="1482725" lvl="2" indent="-457200"/>
            <a:r>
              <a:rPr lang="en-US" dirty="0"/>
              <a:t>Low CD4 count at time of onset (132 cells/</a:t>
            </a:r>
            <a:r>
              <a:rPr lang="en-US" dirty="0" err="1"/>
              <a:t>microL</a:t>
            </a:r>
            <a:r>
              <a:rPr lang="en-US" dirty="0"/>
              <a:t>)</a:t>
            </a:r>
          </a:p>
          <a:p>
            <a:pPr marL="457200" indent="-457200">
              <a:buFont typeface="Arial" panose="020B0604020202020204" pitchFamily="34" charset="0"/>
              <a:buChar char="•"/>
            </a:pPr>
            <a:r>
              <a:rPr lang="en-US" dirty="0"/>
              <a:t>Of 493 women with isolated anti-HBc positivity </a:t>
            </a:r>
          </a:p>
          <a:p>
            <a:pPr marL="1030288" lvl="1" indent="-457200"/>
            <a:r>
              <a:rPr lang="en-US" dirty="0"/>
              <a:t>7 converted to HBsAg positivity was baseline CD4 (&lt;200 cells)</a:t>
            </a:r>
          </a:p>
        </p:txBody>
      </p:sp>
      <p:sp>
        <p:nvSpPr>
          <p:cNvPr id="3" name="Title 2">
            <a:extLst>
              <a:ext uri="{FF2B5EF4-FFF2-40B4-BE49-F238E27FC236}">
                <a16:creationId xmlns:a16="http://schemas.microsoft.com/office/drawing/2014/main" id="{6C9B62F8-3115-030D-9C34-1CBE254613AC}"/>
              </a:ext>
            </a:extLst>
          </p:cNvPr>
          <p:cNvSpPr>
            <a:spLocks noGrp="1"/>
          </p:cNvSpPr>
          <p:nvPr>
            <p:ph type="title"/>
          </p:nvPr>
        </p:nvSpPr>
        <p:spPr/>
        <p:txBody>
          <a:bodyPr>
            <a:normAutofit fontScale="90000"/>
          </a:bodyPr>
          <a:lstStyle/>
          <a:p>
            <a:r>
              <a:rPr lang="en-US" sz="4800" dirty="0"/>
              <a:t>Why Do Guidelines Recommend Vaccination in PWH with Isolated anti-HBc Positivity?</a:t>
            </a:r>
            <a:endParaRPr lang="en-US" dirty="0"/>
          </a:p>
        </p:txBody>
      </p:sp>
      <p:sp>
        <p:nvSpPr>
          <p:cNvPr id="4" name="TextBox 3">
            <a:extLst>
              <a:ext uri="{FF2B5EF4-FFF2-40B4-BE49-F238E27FC236}">
                <a16:creationId xmlns:a16="http://schemas.microsoft.com/office/drawing/2014/main" id="{82F4AFC5-D018-06AF-53B6-5C3EEBA14ED7}"/>
              </a:ext>
            </a:extLst>
          </p:cNvPr>
          <p:cNvSpPr txBox="1"/>
          <p:nvPr/>
        </p:nvSpPr>
        <p:spPr>
          <a:xfrm>
            <a:off x="3367087" y="6384108"/>
            <a:ext cx="7580999" cy="523220"/>
          </a:xfrm>
          <a:prstGeom prst="rect">
            <a:avLst/>
          </a:prstGeom>
          <a:noFill/>
        </p:spPr>
        <p:txBody>
          <a:bodyPr wrap="square" rtlCol="0">
            <a:spAutoFit/>
          </a:bodyPr>
          <a:lstStyle/>
          <a:p>
            <a:r>
              <a:rPr lang="en-US" sz="1400" dirty="0">
                <a:solidFill>
                  <a:schemeClr val="bg1"/>
                </a:solidFill>
              </a:rPr>
              <a:t>Landrum ML et al.  JMV 2011;83:1537-43.                   PWH = People with HIV</a:t>
            </a:r>
          </a:p>
          <a:p>
            <a:r>
              <a:rPr lang="en-US" sz="1400" dirty="0">
                <a:solidFill>
                  <a:schemeClr val="bg1"/>
                </a:solidFill>
              </a:rPr>
              <a:t>French AL et al.  </a:t>
            </a:r>
            <a:r>
              <a:rPr lang="en-US" sz="1400" dirty="0" err="1">
                <a:solidFill>
                  <a:schemeClr val="bg1"/>
                </a:solidFill>
              </a:rPr>
              <a:t>Clin</a:t>
            </a:r>
            <a:r>
              <a:rPr lang="en-US" sz="1400" dirty="0">
                <a:solidFill>
                  <a:schemeClr val="bg1"/>
                </a:solidFill>
              </a:rPr>
              <a:t> Infect Dis. 2009;49:148-154. </a:t>
            </a:r>
          </a:p>
        </p:txBody>
      </p:sp>
    </p:spTree>
    <p:extLst>
      <p:ext uri="{BB962C8B-B14F-4D97-AF65-F5344CB8AC3E}">
        <p14:creationId xmlns:p14="http://schemas.microsoft.com/office/powerpoint/2010/main" val="40887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38A8C6-C850-9E03-C0C4-C549151B0D4A}"/>
              </a:ext>
            </a:extLst>
          </p:cNvPr>
          <p:cNvSpPr>
            <a:spLocks noGrp="1"/>
          </p:cNvSpPr>
          <p:nvPr>
            <p:ph idx="1"/>
          </p:nvPr>
        </p:nvSpPr>
        <p:spPr>
          <a:xfrm>
            <a:off x="523875" y="1845734"/>
            <a:ext cx="11039475" cy="4386900"/>
          </a:xfrm>
        </p:spPr>
        <p:txBody>
          <a:bodyPr>
            <a:normAutofit lnSpcReduction="10000"/>
          </a:bodyPr>
          <a:lstStyle/>
          <a:p>
            <a:pPr marL="457200" indent="-457200">
              <a:lnSpc>
                <a:spcPct val="100000"/>
              </a:lnSpc>
              <a:buFont typeface="Arial" panose="020B0604020202020204" pitchFamily="34" charset="0"/>
              <a:buChar char="•"/>
            </a:pPr>
            <a:r>
              <a:rPr lang="en-US" dirty="0"/>
              <a:t>Updated ACIP recommendations for HBV vaccine for all persons 19-59</a:t>
            </a:r>
          </a:p>
          <a:p>
            <a:pPr marL="457200" indent="-457200">
              <a:lnSpc>
                <a:spcPct val="100000"/>
              </a:lnSpc>
              <a:buFont typeface="Arial" panose="020B0604020202020204" pitchFamily="34" charset="0"/>
              <a:buChar char="•"/>
            </a:pPr>
            <a:r>
              <a:rPr lang="en-US" dirty="0"/>
              <a:t>Newer HBV vaccines offer improved seroprotective rates as compared to historical vaccines</a:t>
            </a:r>
          </a:p>
          <a:p>
            <a:pPr marL="804863" lvl="1" indent="-342900">
              <a:lnSpc>
                <a:spcPct val="100000"/>
              </a:lnSpc>
            </a:pPr>
            <a:r>
              <a:rPr lang="en-US" dirty="0"/>
              <a:t>Higher seroprotective rates of </a:t>
            </a:r>
            <a:r>
              <a:rPr lang="en-US" dirty="0" err="1"/>
              <a:t>Heplisav</a:t>
            </a:r>
            <a:r>
              <a:rPr lang="en-US" dirty="0"/>
              <a:t>-B and </a:t>
            </a:r>
            <a:r>
              <a:rPr lang="en-US" dirty="0" err="1"/>
              <a:t>PreHevBrio</a:t>
            </a:r>
            <a:r>
              <a:rPr lang="en-US" dirty="0"/>
              <a:t> as compared to </a:t>
            </a:r>
            <a:r>
              <a:rPr lang="en-US" dirty="0" err="1"/>
              <a:t>Engerix</a:t>
            </a:r>
            <a:r>
              <a:rPr lang="en-US" dirty="0"/>
              <a:t>-B</a:t>
            </a:r>
          </a:p>
          <a:p>
            <a:pPr marL="457200" indent="-457200">
              <a:lnSpc>
                <a:spcPct val="100000"/>
              </a:lnSpc>
              <a:buFont typeface="Arial" panose="020B0604020202020204" pitchFamily="34" charset="0"/>
              <a:buChar char="•"/>
            </a:pPr>
            <a:r>
              <a:rPr lang="en-US" dirty="0"/>
              <a:t>Vaccination of PWH with isolated anti-HBc positivity is recommended by guidelines but remains controversial</a:t>
            </a:r>
          </a:p>
        </p:txBody>
      </p:sp>
      <p:sp>
        <p:nvSpPr>
          <p:cNvPr id="3" name="Title 2">
            <a:extLst>
              <a:ext uri="{FF2B5EF4-FFF2-40B4-BE49-F238E27FC236}">
                <a16:creationId xmlns:a16="http://schemas.microsoft.com/office/drawing/2014/main" id="{DD3DEAC9-F2ED-CC63-BF5C-9C3D448394A3}"/>
              </a:ext>
            </a:extLst>
          </p:cNvPr>
          <p:cNvSpPr>
            <a:spLocks noGrp="1"/>
          </p:cNvSpPr>
          <p:nvPr>
            <p:ph type="title"/>
          </p:nvPr>
        </p:nvSpPr>
        <p:spPr/>
        <p:txBody>
          <a:bodyPr/>
          <a:lstStyle/>
          <a:p>
            <a:r>
              <a:rPr lang="en-US" dirty="0"/>
              <a:t>Key Points</a:t>
            </a:r>
          </a:p>
        </p:txBody>
      </p:sp>
      <p:sp>
        <p:nvSpPr>
          <p:cNvPr id="4" name="TextBox 3">
            <a:extLst>
              <a:ext uri="{FF2B5EF4-FFF2-40B4-BE49-F238E27FC236}">
                <a16:creationId xmlns:a16="http://schemas.microsoft.com/office/drawing/2014/main" id="{FA68882F-9012-AB76-AB20-5D64DD162C60}"/>
              </a:ext>
            </a:extLst>
          </p:cNvPr>
          <p:cNvSpPr txBox="1"/>
          <p:nvPr/>
        </p:nvSpPr>
        <p:spPr>
          <a:xfrm>
            <a:off x="4312507" y="6417508"/>
            <a:ext cx="7673546" cy="338554"/>
          </a:xfrm>
          <a:prstGeom prst="rect">
            <a:avLst/>
          </a:prstGeom>
          <a:noFill/>
        </p:spPr>
        <p:txBody>
          <a:bodyPr wrap="square" rtlCol="0">
            <a:spAutoFit/>
          </a:bodyPr>
          <a:lstStyle/>
          <a:p>
            <a:r>
              <a:rPr lang="en-US" sz="1600" dirty="0"/>
              <a:t>ACIP = Advisory Committee on Immunization Practices</a:t>
            </a:r>
          </a:p>
        </p:txBody>
      </p:sp>
    </p:spTree>
    <p:extLst>
      <p:ext uri="{BB962C8B-B14F-4D97-AF65-F5344CB8AC3E}">
        <p14:creationId xmlns:p14="http://schemas.microsoft.com/office/powerpoint/2010/main" val="2702861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359996-B1D7-73C2-D043-2C9F7CA1DCED}"/>
              </a:ext>
            </a:extLst>
          </p:cNvPr>
          <p:cNvSpPr>
            <a:spLocks noGrp="1"/>
          </p:cNvSpPr>
          <p:nvPr>
            <p:ph idx="1"/>
          </p:nvPr>
        </p:nvSpPr>
        <p:spPr/>
        <p:txBody>
          <a:bodyPr>
            <a:normAutofit fontScale="85000" lnSpcReduction="10000"/>
          </a:bodyPr>
          <a:lstStyle/>
          <a:p>
            <a:pPr marL="457200" indent="-457200">
              <a:buFont typeface="Arial" panose="020B0604020202020204" pitchFamily="34" charset="0"/>
              <a:buChar char="•"/>
            </a:pPr>
            <a:r>
              <a:rPr lang="en-US" sz="3200" dirty="0">
                <a:solidFill>
                  <a:schemeClr val="tx1"/>
                </a:solidFill>
              </a:rPr>
              <a:t>MMWR Feb. 18, 2022/ 71(7);229-233; ACIP = Advisory Committee on Immunization Practices</a:t>
            </a:r>
          </a:p>
          <a:p>
            <a:pPr marL="457200" indent="-457200">
              <a:buFont typeface="Arial" panose="020B0604020202020204" pitchFamily="34" charset="0"/>
              <a:buChar char="•"/>
            </a:pPr>
            <a:r>
              <a:rPr lang="en-US" sz="3200" dirty="0">
                <a:solidFill>
                  <a:schemeClr val="tx1"/>
                </a:solidFill>
                <a:latin typeface="Arial"/>
              </a:rPr>
              <a:t>Jackson, 2018 Per-Protocol Population </a:t>
            </a:r>
          </a:p>
          <a:p>
            <a:pPr marL="457200" indent="-457200">
              <a:buFont typeface="Arial" panose="020B0604020202020204" pitchFamily="34" charset="0"/>
              <a:buChar char="•"/>
            </a:pPr>
            <a:r>
              <a:rPr lang="en-US" sz="3200" i="1" cap="none" dirty="0">
                <a:solidFill>
                  <a:schemeClr val="tx1"/>
                </a:solidFill>
              </a:rPr>
              <a:t>Open Forum Infect Dis</a:t>
            </a:r>
            <a:r>
              <a:rPr lang="en-US" sz="3200" cap="none" dirty="0">
                <a:solidFill>
                  <a:schemeClr val="tx1"/>
                </a:solidFill>
              </a:rPr>
              <a:t>, Volume 9, Issue Supplement_2, December 2022, ofac492.1872, </a:t>
            </a:r>
            <a:r>
              <a:rPr lang="en-US" sz="3200" cap="none" dirty="0">
                <a:solidFill>
                  <a:schemeClr val="tx1"/>
                </a:solidFill>
                <a:hlinkClick r:id="rId2">
                  <a:extLst>
                    <a:ext uri="{A12FA001-AC4F-418D-AE19-62706E023703}">
                      <ahyp:hlinkClr xmlns:ahyp="http://schemas.microsoft.com/office/drawing/2018/hyperlinkcolor" val="tx"/>
                    </a:ext>
                  </a:extLst>
                </a:hlinkClick>
              </a:rPr>
              <a:t>https://doi.org/10.1093/ofid/ofac492.1872</a:t>
            </a:r>
            <a:endParaRPr lang="en-US" sz="3200" cap="none" dirty="0">
              <a:solidFill>
                <a:schemeClr val="tx1"/>
              </a:solidFill>
            </a:endParaRPr>
          </a:p>
          <a:p>
            <a:pPr marL="457200" indent="-457200">
              <a:buFont typeface="Arial" panose="020B0604020202020204" pitchFamily="34" charset="0"/>
              <a:buChar char="•"/>
            </a:pPr>
            <a:r>
              <a:rPr lang="en-US" sz="3200" dirty="0">
                <a:solidFill>
                  <a:schemeClr val="tx1"/>
                </a:solidFill>
              </a:rPr>
              <a:t>CDC. Hepatitis B Questions and Answers for Health Professionals.  Available at: </a:t>
            </a:r>
            <a:r>
              <a:rPr lang="en-US" sz="3200" dirty="0">
                <a:solidFill>
                  <a:schemeClr val="tx1"/>
                </a:solidFill>
                <a:hlinkClick r:id="rId3">
                  <a:extLst>
                    <a:ext uri="{A12FA001-AC4F-418D-AE19-62706E023703}">
                      <ahyp:hlinkClr xmlns:ahyp="http://schemas.microsoft.com/office/drawing/2018/hyperlinkcolor" val="tx"/>
                    </a:ext>
                  </a:extLst>
                </a:hlinkClick>
              </a:rPr>
              <a:t>https://www.cdc.gov/hepatitis/hbv/hbvfaq.htm</a:t>
            </a:r>
            <a:endParaRPr lang="en-US" sz="3200" dirty="0">
              <a:solidFill>
                <a:schemeClr val="tx1"/>
              </a:solidFill>
            </a:endParaRPr>
          </a:p>
          <a:p>
            <a:pPr marL="457200" indent="-457200">
              <a:buFont typeface="Arial" panose="020B0604020202020204" pitchFamily="34" charset="0"/>
              <a:buChar char="•"/>
            </a:pPr>
            <a:r>
              <a:rPr lang="en-US" sz="3200" dirty="0">
                <a:solidFill>
                  <a:schemeClr val="tx1"/>
                </a:solidFill>
              </a:rPr>
              <a:t>Landrum ML et al.  JMV 2011;83:1537-43.</a:t>
            </a:r>
          </a:p>
          <a:p>
            <a:pPr marL="457200" indent="-457200">
              <a:buFont typeface="Arial" panose="020B0604020202020204" pitchFamily="34" charset="0"/>
              <a:buChar char="•"/>
            </a:pPr>
            <a:r>
              <a:rPr lang="en-US" sz="3200" dirty="0">
                <a:solidFill>
                  <a:schemeClr val="tx1"/>
                </a:solidFill>
              </a:rPr>
              <a:t>French AL et al.  Clin Infect Dis. 2009;49:148-154.</a:t>
            </a:r>
          </a:p>
          <a:p>
            <a:pPr marL="457200" indent="-457200">
              <a:buFont typeface="Arial" panose="020B0604020202020204" pitchFamily="34" charset="0"/>
              <a:buChar char="•"/>
            </a:pPr>
            <a:endParaRPr lang="en-US" sz="3200" dirty="0">
              <a:solidFill>
                <a:schemeClr val="tx1"/>
              </a:solidFill>
            </a:endParaRPr>
          </a:p>
          <a:p>
            <a:pPr marL="457200" indent="-457200">
              <a:buFont typeface="Arial" panose="020B0604020202020204" pitchFamily="34" charset="0"/>
              <a:buChar char="•"/>
            </a:pPr>
            <a:endParaRPr lang="en-US" sz="3200" cap="none" dirty="0">
              <a:solidFill>
                <a:schemeClr val="tx1"/>
              </a:solidFill>
            </a:endParaRPr>
          </a:p>
          <a:p>
            <a:pPr marL="457200" indent="-457200">
              <a:buFont typeface="Arial" panose="020B0604020202020204" pitchFamily="34" charset="0"/>
              <a:buChar char="•"/>
            </a:pPr>
            <a:endParaRPr lang="en-US" sz="3200" dirty="0">
              <a:solidFill>
                <a:schemeClr val="tx1"/>
              </a:solidFill>
              <a:latin typeface="Arial"/>
            </a:endParaRPr>
          </a:p>
          <a:p>
            <a:pPr marL="457200" indent="-457200">
              <a:buFont typeface="Arial" panose="020B0604020202020204" pitchFamily="34" charset="0"/>
              <a:buChar char="•"/>
            </a:pPr>
            <a:endParaRPr lang="en-US" sz="3200" dirty="0">
              <a:solidFill>
                <a:schemeClr val="tx1"/>
              </a:solidFill>
            </a:endParaRPr>
          </a:p>
          <a:p>
            <a:pPr marL="457200" indent="-457200">
              <a:buFont typeface="Arial" panose="020B0604020202020204" pitchFamily="34" charset="0"/>
              <a:buChar char="•"/>
            </a:pPr>
            <a:endParaRPr lang="en-US" dirty="0">
              <a:solidFill>
                <a:schemeClr val="tx1"/>
              </a:solidFill>
            </a:endParaRPr>
          </a:p>
        </p:txBody>
      </p:sp>
      <p:sp>
        <p:nvSpPr>
          <p:cNvPr id="3" name="Title 2">
            <a:extLst>
              <a:ext uri="{FF2B5EF4-FFF2-40B4-BE49-F238E27FC236}">
                <a16:creationId xmlns:a16="http://schemas.microsoft.com/office/drawing/2014/main" id="{ADA11C2D-8005-90A1-9DF9-612629F89AA4}"/>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97173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5D22-6684-C84D-4F26-0DB1377F75A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FE48050-1B4E-EBBA-F951-C9C12B9841F6}"/>
              </a:ext>
            </a:extLst>
          </p:cNvPr>
          <p:cNvSpPr>
            <a:spLocks noGrp="1"/>
          </p:cNvSpPr>
          <p:nvPr>
            <p:ph sz="half" idx="1"/>
          </p:nvPr>
        </p:nvSpPr>
        <p:spPr>
          <a:xfrm>
            <a:off x="523874" y="1845733"/>
            <a:ext cx="5572125" cy="4397411"/>
          </a:xfrm>
        </p:spPr>
        <p:txBody>
          <a:bodyPr>
            <a:noAutofit/>
          </a:bodyPr>
          <a:lstStyle/>
          <a:p>
            <a:pPr marL="233363" indent="-233363">
              <a:buFont typeface="Arial" panose="020B0604020202020204" pitchFamily="34" charset="0"/>
              <a:buChar char="•"/>
            </a:pPr>
            <a:r>
              <a:rPr lang="en-US" sz="2400" dirty="0">
                <a:solidFill>
                  <a:schemeClr val="tx1"/>
                </a:solidFill>
              </a:rPr>
              <a:t>National Clinician Consultation Center </a:t>
            </a:r>
            <a:r>
              <a:rPr lang="en-US" sz="2400" dirty="0">
                <a:hlinkClick r:id="rId3"/>
              </a:rPr>
              <a:t>http://nccc.ucsf.edu/</a:t>
            </a:r>
            <a:endParaRPr lang="en-US" sz="2400" dirty="0"/>
          </a:p>
          <a:p>
            <a:pPr marL="496888" lvl="1" indent="-263525">
              <a:spcBef>
                <a:spcPts val="200"/>
              </a:spcBef>
              <a:buFont typeface="Arial" panose="020B0604020202020204" pitchFamily="34" charset="0"/>
              <a:buChar char="•"/>
            </a:pPr>
            <a:r>
              <a:rPr lang="en-US" sz="2400" dirty="0">
                <a:solidFill>
                  <a:schemeClr val="tx1"/>
                </a:solidFill>
              </a:rPr>
              <a:t>HIV Management</a:t>
            </a:r>
          </a:p>
          <a:p>
            <a:pPr marL="496888" lvl="1" indent="-263525">
              <a:spcBef>
                <a:spcPts val="200"/>
              </a:spcBef>
              <a:buFont typeface="Arial" panose="020B0604020202020204" pitchFamily="34" charset="0"/>
              <a:buChar char="•"/>
            </a:pPr>
            <a:r>
              <a:rPr lang="en-US" sz="2400" dirty="0">
                <a:solidFill>
                  <a:schemeClr val="tx1"/>
                </a:solidFill>
              </a:rPr>
              <a:t>Perinatal HIV </a:t>
            </a:r>
          </a:p>
          <a:p>
            <a:pPr marL="496888" lvl="1" indent="-263525">
              <a:spcBef>
                <a:spcPts val="200"/>
              </a:spcBef>
              <a:buFont typeface="Arial" panose="020B0604020202020204" pitchFamily="34" charset="0"/>
              <a:buChar char="•"/>
            </a:pPr>
            <a:r>
              <a:rPr lang="en-US" sz="2400" dirty="0">
                <a:solidFill>
                  <a:schemeClr val="tx1"/>
                </a:solidFill>
              </a:rPr>
              <a:t>HIV </a:t>
            </a:r>
            <a:r>
              <a:rPr lang="en-US" sz="2400" dirty="0" err="1">
                <a:solidFill>
                  <a:schemeClr val="tx1"/>
                </a:solidFill>
              </a:rPr>
              <a:t>PrEP</a:t>
            </a:r>
            <a:r>
              <a:rPr lang="en-US" sz="2400" dirty="0">
                <a:solidFill>
                  <a:schemeClr val="tx1"/>
                </a:solidFill>
              </a:rPr>
              <a:t> </a:t>
            </a:r>
          </a:p>
          <a:p>
            <a:pPr marL="496888" lvl="1" indent="-263525">
              <a:spcBef>
                <a:spcPts val="200"/>
              </a:spcBef>
              <a:buFont typeface="Arial" panose="020B0604020202020204" pitchFamily="34" charset="0"/>
              <a:buChar char="•"/>
            </a:pPr>
            <a:r>
              <a:rPr lang="en-US" sz="2400" dirty="0">
                <a:solidFill>
                  <a:schemeClr val="tx1"/>
                </a:solidFill>
              </a:rPr>
              <a:t>HIV PEP line</a:t>
            </a:r>
          </a:p>
          <a:p>
            <a:pPr marL="496888" lvl="1" indent="-263525">
              <a:spcBef>
                <a:spcPts val="200"/>
              </a:spcBef>
              <a:buFont typeface="Arial" panose="020B0604020202020204" pitchFamily="34" charset="0"/>
              <a:buChar char="•"/>
            </a:pPr>
            <a:r>
              <a:rPr lang="en-US" sz="2400" dirty="0">
                <a:solidFill>
                  <a:schemeClr val="tx1"/>
                </a:solidFill>
              </a:rPr>
              <a:t>HCV Management</a:t>
            </a:r>
          </a:p>
          <a:p>
            <a:pPr marL="496888" lvl="1" indent="-263525">
              <a:spcBef>
                <a:spcPts val="200"/>
              </a:spcBef>
              <a:buFont typeface="Arial" panose="020B0604020202020204" pitchFamily="34" charset="0"/>
              <a:buChar char="•"/>
            </a:pPr>
            <a:r>
              <a:rPr lang="en-US" sz="2400" dirty="0">
                <a:solidFill>
                  <a:schemeClr val="tx1"/>
                </a:solidFill>
              </a:rPr>
              <a:t>Substance Use Management</a:t>
            </a:r>
            <a:endParaRPr lang="en-US" sz="2400" dirty="0"/>
          </a:p>
          <a:p>
            <a:pPr marL="233363" indent="-233363">
              <a:buFont typeface="Arial" panose="020B0604020202020204" pitchFamily="34" charset="0"/>
              <a:buChar char="•"/>
            </a:pPr>
            <a:r>
              <a:rPr lang="en-US" sz="2400" dirty="0">
                <a:solidFill>
                  <a:schemeClr val="tx1"/>
                </a:solidFill>
              </a:rPr>
              <a:t>Present your case on ECHO</a:t>
            </a:r>
          </a:p>
          <a:p>
            <a:pPr marL="461963">
              <a:spcBef>
                <a:spcPts val="0"/>
              </a:spcBef>
              <a:buNone/>
            </a:pPr>
            <a:r>
              <a:rPr lang="en-US" sz="2400" dirty="0">
                <a:hlinkClick r:id="rId4"/>
              </a:rPr>
              <a:t>http://echo.unm.edu</a:t>
            </a:r>
            <a:r>
              <a:rPr lang="en-US" sz="2400" dirty="0"/>
              <a:t>        </a:t>
            </a:r>
            <a:r>
              <a:rPr lang="en-US" sz="2400" dirty="0">
                <a:hlinkClick r:id="rId5"/>
              </a:rPr>
              <a:t>hivecho@salud.unm.edu</a:t>
            </a:r>
            <a:r>
              <a:rPr lang="en-US" sz="2400" dirty="0"/>
              <a:t> </a:t>
            </a:r>
          </a:p>
        </p:txBody>
      </p:sp>
      <p:sp>
        <p:nvSpPr>
          <p:cNvPr id="7" name="Text Placeholder 3">
            <a:extLst>
              <a:ext uri="{FF2B5EF4-FFF2-40B4-BE49-F238E27FC236}">
                <a16:creationId xmlns:a16="http://schemas.microsoft.com/office/drawing/2014/main" id="{DC306143-E485-B60B-7350-71E29AE324AF}"/>
              </a:ext>
            </a:extLst>
          </p:cNvPr>
          <p:cNvSpPr txBox="1">
            <a:spLocks/>
          </p:cNvSpPr>
          <p:nvPr/>
        </p:nvSpPr>
        <p:spPr>
          <a:xfrm>
            <a:off x="6095999" y="1877214"/>
            <a:ext cx="5752563" cy="440928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1450" indent="-171450">
              <a:buFont typeface="Arial" panose="020B0604020202020204" pitchFamily="34" charset="0"/>
              <a:buChar char="•"/>
            </a:pPr>
            <a:r>
              <a:rPr lang="en-US" sz="2400" dirty="0">
                <a:solidFill>
                  <a:schemeClr val="tx1"/>
                </a:solidFill>
              </a:rPr>
              <a:t>AETC National HIV Curriculum </a:t>
            </a:r>
            <a:r>
              <a:rPr lang="en-US" sz="2400" dirty="0">
                <a:hlinkClick r:id="rId6"/>
              </a:rPr>
              <a:t>https://aidsetc.org/nhc</a:t>
            </a:r>
            <a:endParaRPr lang="en-US" sz="2400" dirty="0"/>
          </a:p>
          <a:p>
            <a:pPr marL="171450" indent="-171450">
              <a:buFont typeface="Arial" panose="020B0604020202020204" pitchFamily="34" charset="0"/>
              <a:buChar char="•"/>
            </a:pPr>
            <a:r>
              <a:rPr lang="en-US" sz="2400" dirty="0">
                <a:solidFill>
                  <a:schemeClr val="tx1"/>
                </a:solidFill>
              </a:rPr>
              <a:t>AETC National Coordinating Resource Center </a:t>
            </a:r>
            <a:r>
              <a:rPr lang="en-US" sz="2400" dirty="0">
                <a:hlinkClick r:id="rId7"/>
              </a:rPr>
              <a:t>https://targethiv.org/library/aetc-national-coordinating-resource-center-0</a:t>
            </a:r>
            <a:endParaRPr lang="en-US" sz="2400" dirty="0"/>
          </a:p>
          <a:p>
            <a:pPr marL="171450" indent="-171450">
              <a:buFont typeface="Arial" panose="020B0604020202020204" pitchFamily="34" charset="0"/>
              <a:buChar char="•"/>
            </a:pPr>
            <a:r>
              <a:rPr lang="en-US" sz="2800" dirty="0"/>
              <a:t>HIVMA Resource Directory </a:t>
            </a:r>
            <a:r>
              <a:rPr lang="en-US" sz="2400" u="sng" dirty="0">
                <a:solidFill>
                  <a:srgbClr val="0563C1"/>
                </a:solidFill>
                <a:hlinkClick r:id="rId8"/>
              </a:rPr>
              <a:t>https://www.hivma.org/globalassets/ektron-import/hivma/hivma-resource-directory.pdf</a:t>
            </a:r>
            <a:r>
              <a:rPr lang="en-US" sz="2400" dirty="0">
                <a:solidFill>
                  <a:srgbClr val="000000"/>
                </a:solidFill>
              </a:rPr>
              <a:t> </a:t>
            </a:r>
          </a:p>
          <a:p>
            <a:pPr marL="171450" indent="-171450">
              <a:buFont typeface="Arial" panose="020B0604020202020204" pitchFamily="34" charset="0"/>
              <a:buChar char="•"/>
            </a:pPr>
            <a:r>
              <a:rPr lang="en-US" sz="2400" dirty="0">
                <a:solidFill>
                  <a:schemeClr val="tx1"/>
                </a:solidFill>
              </a:rPr>
              <a:t>Additional trainings </a:t>
            </a:r>
            <a:r>
              <a:rPr lang="en-US" sz="2400" dirty="0">
                <a:hlinkClick r:id="rId9"/>
              </a:rPr>
              <a:t>scaetcecho@salud.unm.edu</a:t>
            </a:r>
            <a:endParaRPr lang="en-US" sz="2400" dirty="0"/>
          </a:p>
        </p:txBody>
      </p:sp>
      <p:sp>
        <p:nvSpPr>
          <p:cNvPr id="8" name="Slide Number Placeholder 5">
            <a:extLst>
              <a:ext uri="{FF2B5EF4-FFF2-40B4-BE49-F238E27FC236}">
                <a16:creationId xmlns:a16="http://schemas.microsoft.com/office/drawing/2014/main" id="{5D795C3D-FC57-80EF-78BB-860ED6998CFB}"/>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19</a:t>
            </a:fld>
            <a:endParaRPr lang="en-US" sz="1600" dirty="0"/>
          </a:p>
        </p:txBody>
      </p:sp>
      <p:sp>
        <p:nvSpPr>
          <p:cNvPr id="4" name="TextBox 3">
            <a:extLst>
              <a:ext uri="{FF2B5EF4-FFF2-40B4-BE49-F238E27FC236}">
                <a16:creationId xmlns:a16="http://schemas.microsoft.com/office/drawing/2014/main" id="{4F842E85-8404-3DCA-34DA-E52E272AA272}"/>
              </a:ext>
            </a:extLst>
          </p:cNvPr>
          <p:cNvSpPr txBox="1"/>
          <p:nvPr/>
        </p:nvSpPr>
        <p:spPr>
          <a:xfrm>
            <a:off x="3657600" y="6429778"/>
            <a:ext cx="4365938" cy="400110"/>
          </a:xfrm>
          <a:prstGeom prst="rect">
            <a:avLst/>
          </a:prstGeom>
          <a:noFill/>
        </p:spPr>
        <p:txBody>
          <a:bodyPr wrap="square" rtlCol="0">
            <a:spAutoFit/>
          </a:bodyPr>
          <a:lstStyle/>
          <a:p>
            <a:pPr algn="ctr"/>
            <a:r>
              <a:rPr lang="en-US" sz="2000" dirty="0">
                <a:solidFill>
                  <a:schemeClr val="bg1"/>
                </a:solidFill>
                <a:hlinkClick r:id="rId10">
                  <a:extLst>
                    <a:ext uri="{A12FA001-AC4F-418D-AE19-62706E023703}">
                      <ahyp:hlinkClr xmlns:ahyp="http://schemas.microsoft.com/office/drawing/2018/hyperlinkcolor" val="tx"/>
                    </a:ext>
                  </a:extLst>
                </a:hlinkClick>
              </a:rPr>
              <a:t>www.scaetc.org</a:t>
            </a:r>
            <a:endParaRPr lang="en-US" sz="2000" dirty="0">
              <a:solidFill>
                <a:schemeClr val="bg1"/>
              </a:solidFill>
            </a:endParaRPr>
          </a:p>
        </p:txBody>
      </p:sp>
    </p:spTree>
    <p:extLst>
      <p:ext uri="{BB962C8B-B14F-4D97-AF65-F5344CB8AC3E}">
        <p14:creationId xmlns:p14="http://schemas.microsoft.com/office/powerpoint/2010/main" val="1811633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 Disclosure Statement</a:t>
            </a:r>
          </a:p>
        </p:txBody>
      </p:sp>
      <p:sp>
        <p:nvSpPr>
          <p:cNvPr id="4" name="TextBox 3">
            <a:extLst>
              <a:ext uri="{FF2B5EF4-FFF2-40B4-BE49-F238E27FC236}">
                <a16:creationId xmlns:a16="http://schemas.microsoft.com/office/drawing/2014/main" id="{95396B26-6B1C-3053-5CCC-9E3B3B69A131}"/>
              </a:ext>
            </a:extLst>
          </p:cNvPr>
          <p:cNvSpPr txBox="1"/>
          <p:nvPr/>
        </p:nvSpPr>
        <p:spPr>
          <a:xfrm>
            <a:off x="523875" y="5334170"/>
            <a:ext cx="11039475" cy="1015663"/>
          </a:xfrm>
          <a:prstGeom prst="rect">
            <a:avLst/>
          </a:prstGeom>
          <a:noFill/>
        </p:spPr>
        <p:txBody>
          <a:bodyPr wrap="square" rtlCol="0">
            <a:spAutoFit/>
          </a:bodyPr>
          <a:lstStyle/>
          <a:p>
            <a:r>
              <a:rPr lang="en-US" sz="1200"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 does mention of trade names, commercial practices, or organizations imply an endorsement by HRSA, HHS, or the U.S. Government. For more information, please visit </a:t>
            </a:r>
            <a:r>
              <a:rPr lang="en-US" sz="1200" dirty="0" err="1">
                <a:solidFill>
                  <a:srgbClr val="222222"/>
                </a:solidFill>
                <a:ea typeface="Calibri" panose="020F0502020204030204" pitchFamily="34" charset="0"/>
                <a:cs typeface="Times New Roman" panose="02020603050405020304" pitchFamily="18" charset="0"/>
              </a:rPr>
              <a:t>HRSA.gov</a:t>
            </a:r>
            <a:r>
              <a:rPr lang="en-US" sz="1200" dirty="0">
                <a:solidFill>
                  <a:srgbClr val="222222"/>
                </a:solidFill>
                <a:ea typeface="Calibri" panose="020F0502020204030204" pitchFamily="34" charset="0"/>
                <a:cs typeface="Times New Roman" panose="02020603050405020304" pitchFamily="18" charset="0"/>
              </a:rPr>
              <a:t>. Any trade/brand names for products mentioned during this presentation are for training and identification purposes only.</a:t>
            </a:r>
          </a:p>
          <a:p>
            <a:endParaRPr lang="en-US" sz="1200" dirty="0">
              <a:solidFill>
                <a:srgbClr val="222222"/>
              </a:solidFill>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2F8FECDF-7B12-343A-452D-87D7E520A4E2}"/>
              </a:ext>
            </a:extLst>
          </p:cNvPr>
          <p:cNvSpPr>
            <a:spLocks noGrp="1"/>
          </p:cNvSpPr>
          <p:nvPr>
            <p:ph idx="1"/>
          </p:nvPr>
        </p:nvSpPr>
        <p:spPr>
          <a:xfrm>
            <a:off x="523875" y="1845734"/>
            <a:ext cx="11039475" cy="3416731"/>
          </a:xfrm>
        </p:spPr>
        <p:txBody>
          <a:bodyPr/>
          <a:lstStyle/>
          <a:p>
            <a:pPr marL="228600" indent="-228600">
              <a:buSzPct val="90000"/>
              <a:buFont typeface="Arial" panose="020B0604020202020204" pitchFamily="34" charset="0"/>
              <a:buChar char="•"/>
            </a:pPr>
            <a:r>
              <a:rPr lang="en-US" sz="2400" dirty="0">
                <a:solidFill>
                  <a:schemeClr val="tx1"/>
                </a:solidFill>
              </a:rPr>
              <a:t>Consultant – Gilead Sciences</a:t>
            </a:r>
            <a:endParaRPr lang="en-US" sz="2400" dirty="0"/>
          </a:p>
          <a:p>
            <a:pPr marL="228600" indent="-228600">
              <a:buFont typeface="Arial" panose="020B0604020202020204" pitchFamily="34" charset="0"/>
              <a:buChar char="•"/>
            </a:pPr>
            <a:r>
              <a:rPr lang="en-US" sz="2400" dirty="0">
                <a:solidFill>
                  <a:schemeClr val="tx1"/>
                </a:solidFill>
              </a:rPr>
              <a:t>This presentation was reviewed by UNMHSC and SCAETC faculty to ensure it meets Continuing Education guidelines.</a:t>
            </a:r>
          </a:p>
          <a:p>
            <a:pPr marL="228600" indent="-228600">
              <a:buFont typeface="Arial" panose="020B0604020202020204" pitchFamily="34" charset="0"/>
              <a:buChar char="•"/>
            </a:pPr>
            <a:r>
              <a:rPr lang="en-US" sz="2400" dirty="0">
                <a:solidFill>
                  <a:schemeClr val="tx1"/>
                </a:solidFill>
              </a:rPr>
              <a:t>Some slides are courtesy of vaccine manufacturer</a:t>
            </a:r>
          </a:p>
        </p:txBody>
      </p:sp>
    </p:spTree>
    <p:extLst>
      <p:ext uri="{BB962C8B-B14F-4D97-AF65-F5344CB8AC3E}">
        <p14:creationId xmlns:p14="http://schemas.microsoft.com/office/powerpoint/2010/main" val="1356289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8DD649-A605-A3AC-5544-315759E8658B}"/>
              </a:ext>
            </a:extLst>
          </p:cNvPr>
          <p:cNvSpPr>
            <a:spLocks noGrp="1"/>
          </p:cNvSpPr>
          <p:nvPr>
            <p:ph idx="1"/>
          </p:nvPr>
        </p:nvSpPr>
        <p:spPr/>
        <p:txBody>
          <a:bodyPr/>
          <a:lstStyle/>
          <a:p>
            <a:endParaRPr lang="en-US"/>
          </a:p>
        </p:txBody>
      </p:sp>
      <p:pic>
        <p:nvPicPr>
          <p:cNvPr id="5" name="Picture 4" descr="A qr code with red white and blue ribbons&#10;&#10;Description automatically generated">
            <a:extLst>
              <a:ext uri="{FF2B5EF4-FFF2-40B4-BE49-F238E27FC236}">
                <a16:creationId xmlns:a16="http://schemas.microsoft.com/office/drawing/2014/main" id="{867699E6-A24D-0F58-D988-2479894C3971}"/>
              </a:ext>
            </a:extLst>
          </p:cNvPr>
          <p:cNvPicPr>
            <a:picLocks noChangeAspect="1"/>
          </p:cNvPicPr>
          <p:nvPr/>
        </p:nvPicPr>
        <p:blipFill>
          <a:blip r:embed="rId3"/>
          <a:stretch>
            <a:fillRect/>
          </a:stretch>
        </p:blipFill>
        <p:spPr>
          <a:xfrm>
            <a:off x="0" y="-1"/>
            <a:ext cx="12192000" cy="6876236"/>
          </a:xfrm>
          <a:prstGeom prst="rect">
            <a:avLst/>
          </a:prstGeom>
        </p:spPr>
      </p:pic>
    </p:spTree>
    <p:extLst>
      <p:ext uri="{BB962C8B-B14F-4D97-AF65-F5344CB8AC3E}">
        <p14:creationId xmlns:p14="http://schemas.microsoft.com/office/powerpoint/2010/main" val="1338866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B80E13-ACFA-21D8-D115-00E4A9FB0D2C}"/>
              </a:ext>
            </a:extLst>
          </p:cNvPr>
          <p:cNvSpPr>
            <a:spLocks noGrp="1"/>
          </p:cNvSpPr>
          <p:nvPr>
            <p:ph type="title"/>
          </p:nvPr>
        </p:nvSpPr>
        <p:spPr>
          <a:xfrm>
            <a:off x="523875" y="286603"/>
            <a:ext cx="11039475" cy="1450757"/>
          </a:xfrm>
        </p:spPr>
        <p:txBody>
          <a:bodyPr/>
          <a:lstStyle/>
          <a:p>
            <a:r>
              <a:rPr lang="en-US" dirty="0"/>
              <a:t>Use of Trade/Brand Names</a:t>
            </a:r>
          </a:p>
        </p:txBody>
      </p:sp>
      <p:sp>
        <p:nvSpPr>
          <p:cNvPr id="13" name="Content Placeholder 1">
            <a:extLst>
              <a:ext uri="{FF2B5EF4-FFF2-40B4-BE49-F238E27FC236}">
                <a16:creationId xmlns:a16="http://schemas.microsoft.com/office/drawing/2014/main" id="{EE4B2DDC-6E74-68B6-D5F2-E367702B166E}"/>
              </a:ext>
            </a:extLst>
          </p:cNvPr>
          <p:cNvSpPr>
            <a:spLocks noGrp="1"/>
          </p:cNvSpPr>
          <p:nvPr>
            <p:ph idx="1"/>
          </p:nvPr>
        </p:nvSpPr>
        <p:spPr>
          <a:xfrm>
            <a:off x="523875" y="1845734"/>
            <a:ext cx="11039475" cy="4023360"/>
          </a:xfrm>
        </p:spPr>
        <p:txBody>
          <a:bodyPr>
            <a:normAutofit/>
          </a:bodyPr>
          <a:lstStyle/>
          <a:p>
            <a:pPr marL="342900" indent="-342900">
              <a:buFont typeface="Arial" panose="020B0604020202020204" pitchFamily="34" charset="0"/>
              <a:buChar char="•"/>
            </a:pPr>
            <a:r>
              <a:rPr lang="en-US" sz="2400" dirty="0">
                <a:solidFill>
                  <a:schemeClr val="tx1"/>
                </a:solidFill>
              </a:rPr>
              <a:t>This program is supported by the Health Resources and Services Administration (HRSA) of the U.S. Department of Health and Human Services (HHS) as part of an award totaling $4,205,743, with 0% financed with non-governmental sources. </a:t>
            </a:r>
          </a:p>
          <a:p>
            <a:pPr marL="342900" indent="-342900">
              <a:buFont typeface="Arial" panose="020B0604020202020204" pitchFamily="34" charset="0"/>
              <a:buChar char="•"/>
            </a:pPr>
            <a:r>
              <a:rPr lang="en-US" sz="2400" dirty="0">
                <a:solidFill>
                  <a:schemeClr val="tx1"/>
                </a:solidFill>
              </a:rPr>
              <a:t>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endParaRPr lang="en-US" dirty="0">
              <a:solidFill>
                <a:schemeClr val="tx1"/>
              </a:solidFill>
            </a:endParaRPr>
          </a:p>
          <a:p>
            <a:endParaRPr lang="en-US" dirty="0">
              <a:solidFill>
                <a:schemeClr val="tx1"/>
              </a:solidFill>
            </a:endParaRPr>
          </a:p>
          <a:p>
            <a:endParaRPr lang="en-US" dirty="0"/>
          </a:p>
        </p:txBody>
      </p:sp>
    </p:spTree>
    <p:extLst>
      <p:ext uri="{BB962C8B-B14F-4D97-AF65-F5344CB8AC3E}">
        <p14:creationId xmlns:p14="http://schemas.microsoft.com/office/powerpoint/2010/main" val="351192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A3073-BC57-A432-1F97-04C27F6E0A2D}"/>
              </a:ext>
            </a:extLst>
          </p:cNvPr>
          <p:cNvSpPr>
            <a:spLocks noGrp="1"/>
          </p:cNvSpPr>
          <p:nvPr>
            <p:ph idx="1"/>
          </p:nvPr>
        </p:nvSpPr>
        <p:spPr>
          <a:xfrm>
            <a:off x="523875" y="1845734"/>
            <a:ext cx="11039475" cy="3274907"/>
          </a:xfrm>
        </p:spPr>
        <p:txBody>
          <a:bodyPr/>
          <a:lstStyle/>
          <a:p>
            <a:pPr marL="342900" indent="-342900">
              <a:spcBef>
                <a:spcPts val="1800"/>
              </a:spcBef>
              <a:buFont typeface="Arial" panose="020B0604020202020204" pitchFamily="34" charset="0"/>
              <a:buChar char="•"/>
            </a:pPr>
            <a:r>
              <a:rPr lang="en-US" sz="2400" dirty="0">
                <a:solidFill>
                  <a:schemeClr val="tx1"/>
                </a:solidFill>
              </a:rPr>
              <a:t>SCAETC recognizes that language is constantly evolving, and while we make every effort to avoid bias and stigmatizing terms, we acknowledge that unintentional lapses may occur in our presentations.</a:t>
            </a:r>
          </a:p>
          <a:p>
            <a:pPr marL="342900" indent="-342900">
              <a:spcBef>
                <a:spcPts val="1800"/>
              </a:spcBef>
              <a:buFont typeface="Arial" panose="020B0604020202020204" pitchFamily="34" charset="0"/>
              <a:buChar char="•"/>
            </a:pPr>
            <a:r>
              <a:rPr lang="en-US" sz="2400" dirty="0">
                <a:solidFill>
                  <a:schemeClr val="tx1"/>
                </a:solidFill>
              </a:rPr>
              <a:t>We value your feedback and encourage you to share any concerns related to language, images, or concepts that may be offensive or stigmatizing. </a:t>
            </a:r>
          </a:p>
          <a:p>
            <a:pPr marL="342900" indent="-342900">
              <a:spcBef>
                <a:spcPts val="1800"/>
              </a:spcBef>
              <a:buFont typeface="Arial" panose="020B0604020202020204" pitchFamily="34" charset="0"/>
              <a:buChar char="•"/>
            </a:pPr>
            <a:r>
              <a:rPr lang="en-US" sz="2400" dirty="0">
                <a:solidFill>
                  <a:schemeClr val="tx1"/>
                </a:solidFill>
              </a:rPr>
              <a:t>Your input will help us refine and improve our presentations, ensuring they remain inclusive and respectful to participants.</a:t>
            </a:r>
            <a:endParaRPr lang="en-US" dirty="0">
              <a:solidFill>
                <a:schemeClr val="tx1"/>
              </a:solidFill>
            </a:endParaRPr>
          </a:p>
          <a:p>
            <a:endParaRPr lang="en-US" dirty="0"/>
          </a:p>
        </p:txBody>
      </p:sp>
      <p:sp>
        <p:nvSpPr>
          <p:cNvPr id="3" name="Title 2">
            <a:extLst>
              <a:ext uri="{FF2B5EF4-FFF2-40B4-BE49-F238E27FC236}">
                <a16:creationId xmlns:a16="http://schemas.microsoft.com/office/drawing/2014/main" id="{F29B52CB-0DE6-F6E8-467C-87CCBA5A7694}"/>
              </a:ext>
            </a:extLst>
          </p:cNvPr>
          <p:cNvSpPr>
            <a:spLocks noGrp="1"/>
          </p:cNvSpPr>
          <p:nvPr>
            <p:ph type="title"/>
          </p:nvPr>
        </p:nvSpPr>
        <p:spPr/>
        <p:txBody>
          <a:bodyPr/>
          <a:lstStyle/>
          <a:p>
            <a:r>
              <a:rPr lang="en-US" dirty="0"/>
              <a:t>Unconscious Bias Disclosure</a:t>
            </a:r>
          </a:p>
        </p:txBody>
      </p:sp>
    </p:spTree>
    <p:extLst>
      <p:ext uri="{BB962C8B-B14F-4D97-AF65-F5344CB8AC3E}">
        <p14:creationId xmlns:p14="http://schemas.microsoft.com/office/powerpoint/2010/main" val="328276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407C49-83ED-BD98-53D8-D9B302C17F13}"/>
              </a:ext>
            </a:extLst>
          </p:cNvPr>
          <p:cNvSpPr>
            <a:spLocks noGrp="1"/>
          </p:cNvSpPr>
          <p:nvPr>
            <p:ph idx="1"/>
          </p:nvPr>
        </p:nvSpPr>
        <p:spPr/>
        <p:txBody>
          <a:bodyPr/>
          <a:lstStyle/>
          <a:p>
            <a:pPr marL="514350" indent="-514350">
              <a:buFont typeface="+mj-lt"/>
              <a:buAutoNum type="arabicPeriod"/>
            </a:pPr>
            <a:r>
              <a:rPr lang="en-US" sz="2400" dirty="0">
                <a:solidFill>
                  <a:schemeClr val="tx1"/>
                </a:solidFill>
              </a:rPr>
              <a:t>Recognize vaccines available for hepatitis B virus (HBV) infections</a:t>
            </a:r>
          </a:p>
          <a:p>
            <a:pPr marL="514350" indent="-514350">
              <a:buFont typeface="+mj-lt"/>
              <a:buAutoNum type="arabicPeriod"/>
            </a:pPr>
            <a:endParaRPr lang="en-US" sz="2400" dirty="0">
              <a:solidFill>
                <a:schemeClr val="tx1"/>
              </a:solidFill>
            </a:endParaRPr>
          </a:p>
          <a:p>
            <a:pPr marL="514350" indent="-514350">
              <a:buFont typeface="+mj-lt"/>
              <a:buAutoNum type="arabicPeriod"/>
            </a:pPr>
            <a:r>
              <a:rPr lang="en-US" sz="2400" dirty="0">
                <a:solidFill>
                  <a:schemeClr val="tx1"/>
                </a:solidFill>
              </a:rPr>
              <a:t>Differentiate between the available HBV vaccines</a:t>
            </a:r>
          </a:p>
          <a:p>
            <a:pPr marL="0" indent="0">
              <a:buNone/>
            </a:pPr>
            <a:endParaRPr lang="en-US" sz="2400" dirty="0">
              <a:solidFill>
                <a:schemeClr val="tx1"/>
              </a:solidFill>
            </a:endParaRPr>
          </a:p>
          <a:p>
            <a:pPr marL="0" indent="0">
              <a:buNone/>
            </a:pPr>
            <a:endParaRPr lang="en-US" sz="2400" dirty="0">
              <a:solidFill>
                <a:schemeClr val="tx1"/>
              </a:solidFill>
            </a:endParaRPr>
          </a:p>
          <a:p>
            <a:endParaRPr lang="en-US" dirty="0"/>
          </a:p>
        </p:txBody>
      </p:sp>
      <p:sp>
        <p:nvSpPr>
          <p:cNvPr id="3" name="Title 2">
            <a:extLst>
              <a:ext uri="{FF2B5EF4-FFF2-40B4-BE49-F238E27FC236}">
                <a16:creationId xmlns:a16="http://schemas.microsoft.com/office/drawing/2014/main" id="{C69FE677-3E47-0C88-3910-184FC4A26E61}"/>
              </a:ext>
            </a:extLst>
          </p:cNvPr>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2169347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B2B305-EBAB-D958-774C-32EC5680A627}"/>
              </a:ext>
            </a:extLst>
          </p:cNvPr>
          <p:cNvSpPr>
            <a:spLocks noGrp="1"/>
          </p:cNvSpPr>
          <p:nvPr>
            <p:ph idx="1"/>
          </p:nvPr>
        </p:nvSpPr>
        <p:spPr>
          <a:xfrm>
            <a:off x="523875" y="1845734"/>
            <a:ext cx="11039475" cy="4276286"/>
          </a:xfrm>
        </p:spPr>
        <p:txBody>
          <a:bodyPr>
            <a:normAutofit fontScale="77500" lnSpcReduction="20000"/>
          </a:bodyPr>
          <a:lstStyle/>
          <a:p>
            <a:r>
              <a:rPr lang="en-US" dirty="0">
                <a:solidFill>
                  <a:schemeClr val="tx1"/>
                </a:solidFill>
              </a:rPr>
              <a:t>Any adults ages 19-59 should complete a 2, 3, or 4 dose vaccine series</a:t>
            </a:r>
          </a:p>
          <a:p>
            <a:r>
              <a:rPr lang="en-US" dirty="0">
                <a:solidFill>
                  <a:schemeClr val="tx1"/>
                </a:solidFill>
              </a:rPr>
              <a:t>Anyone age 60 years or older* and at risk for HBV infection</a:t>
            </a:r>
          </a:p>
          <a:p>
            <a:pPr lvl="1"/>
            <a:r>
              <a:rPr lang="en-US" dirty="0">
                <a:solidFill>
                  <a:schemeClr val="tx1"/>
                </a:solidFill>
              </a:rPr>
              <a:t>Chronic liver disease</a:t>
            </a:r>
          </a:p>
          <a:p>
            <a:pPr lvl="1"/>
            <a:r>
              <a:rPr lang="en-US" dirty="0">
                <a:solidFill>
                  <a:schemeClr val="tx1"/>
                </a:solidFill>
              </a:rPr>
              <a:t>HIV infection</a:t>
            </a:r>
          </a:p>
          <a:p>
            <a:pPr lvl="1"/>
            <a:r>
              <a:rPr lang="en-US" dirty="0">
                <a:solidFill>
                  <a:schemeClr val="tx1"/>
                </a:solidFill>
              </a:rPr>
              <a:t>Sexual exposure</a:t>
            </a:r>
          </a:p>
          <a:p>
            <a:pPr lvl="1"/>
            <a:r>
              <a:rPr lang="en-US" dirty="0">
                <a:solidFill>
                  <a:schemeClr val="tx1"/>
                </a:solidFill>
              </a:rPr>
              <a:t>Current or recent injection drug use</a:t>
            </a:r>
          </a:p>
          <a:p>
            <a:pPr lvl="1"/>
            <a:r>
              <a:rPr lang="en-US" dirty="0">
                <a:solidFill>
                  <a:schemeClr val="tx1"/>
                </a:solidFill>
              </a:rPr>
              <a:t>Percutaneous or mucosal risk for exposure to blood</a:t>
            </a:r>
          </a:p>
          <a:p>
            <a:pPr lvl="1"/>
            <a:r>
              <a:rPr lang="en-US" dirty="0">
                <a:solidFill>
                  <a:schemeClr val="tx1"/>
                </a:solidFill>
              </a:rPr>
              <a:t>Incarcerated persons</a:t>
            </a:r>
          </a:p>
          <a:p>
            <a:pPr lvl="1"/>
            <a:r>
              <a:rPr lang="en-US" dirty="0">
                <a:solidFill>
                  <a:schemeClr val="tx1"/>
                </a:solidFill>
              </a:rPr>
              <a:t>Travel in countries with high or intermediate endemic HBV</a:t>
            </a:r>
          </a:p>
          <a:p>
            <a:pPr marL="457200" lvl="1" indent="0">
              <a:buNone/>
            </a:pPr>
            <a:endParaRPr lang="en-US" sz="1400" dirty="0">
              <a:solidFill>
                <a:schemeClr val="tx1"/>
              </a:solidFill>
            </a:endParaRPr>
          </a:p>
          <a:p>
            <a:pPr marL="457200" lvl="1" indent="0">
              <a:buNone/>
            </a:pPr>
            <a:r>
              <a:rPr lang="en-US" dirty="0">
                <a:solidFill>
                  <a:schemeClr val="tx1"/>
                </a:solidFill>
              </a:rPr>
              <a:t>*ANYONE age 60 or older who wants vaccine</a:t>
            </a:r>
          </a:p>
        </p:txBody>
      </p:sp>
      <p:sp>
        <p:nvSpPr>
          <p:cNvPr id="3" name="Title 2">
            <a:extLst>
              <a:ext uri="{FF2B5EF4-FFF2-40B4-BE49-F238E27FC236}">
                <a16:creationId xmlns:a16="http://schemas.microsoft.com/office/drawing/2014/main" id="{C7E028AC-DBD8-100C-A920-EC1A4B75AEC9}"/>
              </a:ext>
            </a:extLst>
          </p:cNvPr>
          <p:cNvSpPr>
            <a:spLocks noGrp="1"/>
          </p:cNvSpPr>
          <p:nvPr>
            <p:ph type="title"/>
          </p:nvPr>
        </p:nvSpPr>
        <p:spPr/>
        <p:txBody>
          <a:bodyPr/>
          <a:lstStyle/>
          <a:p>
            <a:r>
              <a:rPr lang="en-US" dirty="0"/>
              <a:t>ACIP Recommendations, Feb. 2022</a:t>
            </a:r>
          </a:p>
        </p:txBody>
      </p:sp>
      <p:sp>
        <p:nvSpPr>
          <p:cNvPr id="5" name="TextBox 4">
            <a:extLst>
              <a:ext uri="{FF2B5EF4-FFF2-40B4-BE49-F238E27FC236}">
                <a16:creationId xmlns:a16="http://schemas.microsoft.com/office/drawing/2014/main" id="{008ABF6E-AE01-B9E5-633F-DB17F0BC766F}"/>
              </a:ext>
            </a:extLst>
          </p:cNvPr>
          <p:cNvSpPr txBox="1"/>
          <p:nvPr/>
        </p:nvSpPr>
        <p:spPr>
          <a:xfrm>
            <a:off x="2644139" y="6412445"/>
            <a:ext cx="7740831" cy="307777"/>
          </a:xfrm>
          <a:prstGeom prst="rect">
            <a:avLst/>
          </a:prstGeom>
          <a:noFill/>
        </p:spPr>
        <p:txBody>
          <a:bodyPr wrap="square" rtlCol="0">
            <a:spAutoFit/>
          </a:bodyPr>
          <a:lstStyle/>
          <a:p>
            <a:r>
              <a:rPr lang="en-US" sz="1400" dirty="0">
                <a:solidFill>
                  <a:schemeClr val="bg1"/>
                </a:solidFill>
              </a:rPr>
              <a:t>MMWR Feb. 18, 2022/ 71(7);229-233; ACIP = Advisory Committee on Immunization Practices</a:t>
            </a:r>
          </a:p>
        </p:txBody>
      </p:sp>
    </p:spTree>
    <p:extLst>
      <p:ext uri="{BB962C8B-B14F-4D97-AF65-F5344CB8AC3E}">
        <p14:creationId xmlns:p14="http://schemas.microsoft.com/office/powerpoint/2010/main" val="253243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3627F3-7527-A39F-9BD2-88AE66637F37}"/>
              </a:ext>
            </a:extLst>
          </p:cNvPr>
          <p:cNvSpPr>
            <a:spLocks noGrp="1"/>
          </p:cNvSpPr>
          <p:nvPr>
            <p:ph type="title"/>
          </p:nvPr>
        </p:nvSpPr>
        <p:spPr/>
        <p:txBody>
          <a:bodyPr/>
          <a:lstStyle/>
          <a:p>
            <a:r>
              <a:rPr lang="en-US" dirty="0"/>
              <a:t>Vaccines</a:t>
            </a:r>
          </a:p>
        </p:txBody>
      </p:sp>
      <p:graphicFrame>
        <p:nvGraphicFramePr>
          <p:cNvPr id="4" name="Table 3">
            <a:extLst>
              <a:ext uri="{FF2B5EF4-FFF2-40B4-BE49-F238E27FC236}">
                <a16:creationId xmlns:a16="http://schemas.microsoft.com/office/drawing/2014/main" id="{7089C389-1651-7A6A-91EC-EAEBA60A099E}"/>
              </a:ext>
            </a:extLst>
          </p:cNvPr>
          <p:cNvGraphicFramePr>
            <a:graphicFrameLocks noGrp="1"/>
          </p:cNvGraphicFramePr>
          <p:nvPr>
            <p:extLst>
              <p:ext uri="{D42A27DB-BD31-4B8C-83A1-F6EECF244321}">
                <p14:modId xmlns:p14="http://schemas.microsoft.com/office/powerpoint/2010/main" val="1531943643"/>
              </p:ext>
            </p:extLst>
          </p:nvPr>
        </p:nvGraphicFramePr>
        <p:xfrm>
          <a:off x="523875" y="1357653"/>
          <a:ext cx="11039476" cy="4968240"/>
        </p:xfrm>
        <a:graphic>
          <a:graphicData uri="http://schemas.openxmlformats.org/drawingml/2006/table">
            <a:tbl>
              <a:tblPr firstRow="1" bandRow="1">
                <a:tableStyleId>{5C22544A-7EE6-4342-B048-85BDC9FD1C3A}</a:tableStyleId>
              </a:tblPr>
              <a:tblGrid>
                <a:gridCol w="1914655">
                  <a:extLst>
                    <a:ext uri="{9D8B030D-6E8A-4147-A177-3AD203B41FA5}">
                      <a16:colId xmlns:a16="http://schemas.microsoft.com/office/drawing/2014/main" val="2836051295"/>
                    </a:ext>
                  </a:extLst>
                </a:gridCol>
                <a:gridCol w="2104402">
                  <a:extLst>
                    <a:ext uri="{9D8B030D-6E8A-4147-A177-3AD203B41FA5}">
                      <a16:colId xmlns:a16="http://schemas.microsoft.com/office/drawing/2014/main" val="3108348045"/>
                    </a:ext>
                  </a:extLst>
                </a:gridCol>
                <a:gridCol w="2449385">
                  <a:extLst>
                    <a:ext uri="{9D8B030D-6E8A-4147-A177-3AD203B41FA5}">
                      <a16:colId xmlns:a16="http://schemas.microsoft.com/office/drawing/2014/main" val="2948147060"/>
                    </a:ext>
                  </a:extLst>
                </a:gridCol>
                <a:gridCol w="2138899">
                  <a:extLst>
                    <a:ext uri="{9D8B030D-6E8A-4147-A177-3AD203B41FA5}">
                      <a16:colId xmlns:a16="http://schemas.microsoft.com/office/drawing/2014/main" val="343608618"/>
                    </a:ext>
                  </a:extLst>
                </a:gridCol>
                <a:gridCol w="2432135">
                  <a:extLst>
                    <a:ext uri="{9D8B030D-6E8A-4147-A177-3AD203B41FA5}">
                      <a16:colId xmlns:a16="http://schemas.microsoft.com/office/drawing/2014/main" val="3087522013"/>
                    </a:ext>
                  </a:extLst>
                </a:gridCol>
              </a:tblGrid>
              <a:tr h="393971">
                <a:tc>
                  <a:txBody>
                    <a:bodyPr/>
                    <a:lstStyle/>
                    <a:p>
                      <a:endParaRPr lang="en-US" sz="2400" dirty="0"/>
                    </a:p>
                  </a:txBody>
                  <a:tcPr/>
                </a:tc>
                <a:tc>
                  <a:txBody>
                    <a:bodyPr/>
                    <a:lstStyle/>
                    <a:p>
                      <a:r>
                        <a:rPr lang="en-US" sz="2400" dirty="0" err="1"/>
                        <a:t>Engerix</a:t>
                      </a:r>
                      <a:r>
                        <a:rPr lang="en-US" sz="2400" dirty="0"/>
                        <a:t>-B</a:t>
                      </a:r>
                    </a:p>
                  </a:txBody>
                  <a:tcPr/>
                </a:tc>
                <a:tc>
                  <a:txBody>
                    <a:bodyPr/>
                    <a:lstStyle/>
                    <a:p>
                      <a:r>
                        <a:rPr lang="en-US" sz="2400" dirty="0" err="1"/>
                        <a:t>Recombivax</a:t>
                      </a:r>
                      <a:endParaRPr lang="en-US" sz="2400" dirty="0"/>
                    </a:p>
                  </a:txBody>
                  <a:tcPr/>
                </a:tc>
                <a:tc>
                  <a:txBody>
                    <a:bodyPr/>
                    <a:lstStyle/>
                    <a:p>
                      <a:r>
                        <a:rPr lang="en-US" sz="2400" dirty="0" err="1"/>
                        <a:t>HeplisavB</a:t>
                      </a:r>
                      <a:endParaRPr lang="en-US" sz="2400" dirty="0"/>
                    </a:p>
                  </a:txBody>
                  <a:tcPr/>
                </a:tc>
                <a:tc>
                  <a:txBody>
                    <a:bodyPr/>
                    <a:lstStyle/>
                    <a:p>
                      <a:r>
                        <a:rPr lang="en-US" sz="2400" dirty="0" err="1"/>
                        <a:t>PreHevBrio</a:t>
                      </a:r>
                      <a:endParaRPr lang="en-US" sz="2400" dirty="0"/>
                    </a:p>
                  </a:txBody>
                  <a:tcPr/>
                </a:tc>
                <a:extLst>
                  <a:ext uri="{0D108BD9-81ED-4DB2-BD59-A6C34878D82A}">
                    <a16:rowId xmlns:a16="http://schemas.microsoft.com/office/drawing/2014/main" val="3387661730"/>
                  </a:ext>
                </a:extLst>
              </a:tr>
              <a:tr h="604089">
                <a:tc>
                  <a:txBody>
                    <a:bodyPr/>
                    <a:lstStyle/>
                    <a:p>
                      <a:r>
                        <a:rPr lang="en-US" sz="2000" dirty="0"/>
                        <a:t>Viral </a:t>
                      </a:r>
                    </a:p>
                    <a:p>
                      <a:r>
                        <a:rPr lang="en-US" sz="2000" dirty="0"/>
                        <a:t>antigen</a:t>
                      </a:r>
                    </a:p>
                  </a:txBody>
                  <a:tcPr/>
                </a:tc>
                <a:tc>
                  <a:txBody>
                    <a:bodyPr/>
                    <a:lstStyle/>
                    <a:p>
                      <a:r>
                        <a:rPr lang="en-US" sz="2000" dirty="0" err="1"/>
                        <a:t>sAg</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t>sAg</a:t>
                      </a:r>
                      <a:endParaRPr lang="en-US" sz="2000" dirty="0"/>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t>sAg</a:t>
                      </a:r>
                      <a:endParaRPr lang="en-US" sz="2000" dirty="0"/>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t>sAg</a:t>
                      </a:r>
                      <a:r>
                        <a:rPr lang="en-US" sz="2000" dirty="0"/>
                        <a:t>, pre-S2Ag, pre-S1Ag</a:t>
                      </a:r>
                    </a:p>
                  </a:txBody>
                  <a:tcPr/>
                </a:tc>
                <a:extLst>
                  <a:ext uri="{0D108BD9-81ED-4DB2-BD59-A6C34878D82A}">
                    <a16:rowId xmlns:a16="http://schemas.microsoft.com/office/drawing/2014/main" val="3590015532"/>
                  </a:ext>
                </a:extLst>
              </a:tr>
              <a:tr h="341441">
                <a:tc>
                  <a:txBody>
                    <a:bodyPr/>
                    <a:lstStyle/>
                    <a:p>
                      <a:r>
                        <a:rPr lang="en-US" sz="2000" dirty="0"/>
                        <a:t>Derivation</a:t>
                      </a:r>
                    </a:p>
                  </a:txBody>
                  <a:tcPr/>
                </a:tc>
                <a:tc>
                  <a:txBody>
                    <a:bodyPr/>
                    <a:lstStyle/>
                    <a:p>
                      <a:r>
                        <a:rPr lang="en-US" sz="2000" dirty="0"/>
                        <a:t>Yeast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Yeast</a:t>
                      </a:r>
                    </a:p>
                  </a:txBody>
                  <a:tcPr/>
                </a:tc>
                <a:tc>
                  <a:txBody>
                    <a:bodyPr/>
                    <a:lstStyle/>
                    <a:p>
                      <a:r>
                        <a:rPr lang="en-US" sz="2000" dirty="0"/>
                        <a:t>Yeast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Mammalian cell</a:t>
                      </a:r>
                    </a:p>
                  </a:txBody>
                  <a:tcPr/>
                </a:tc>
                <a:extLst>
                  <a:ext uri="{0D108BD9-81ED-4DB2-BD59-A6C34878D82A}">
                    <a16:rowId xmlns:a16="http://schemas.microsoft.com/office/drawing/2014/main" val="227171262"/>
                  </a:ext>
                </a:extLst>
              </a:tr>
              <a:tr h="604089">
                <a:tc>
                  <a:txBody>
                    <a:bodyPr/>
                    <a:lstStyle/>
                    <a:p>
                      <a:r>
                        <a:rPr lang="en-US" sz="2000" dirty="0"/>
                        <a:t>Adjuvant</a:t>
                      </a:r>
                    </a:p>
                  </a:txBody>
                  <a:tcPr/>
                </a:tc>
                <a:tc>
                  <a:txBody>
                    <a:bodyPr/>
                    <a:lstStyle/>
                    <a:p>
                      <a:r>
                        <a:rPr lang="en-US" sz="2000" dirty="0"/>
                        <a:t>Aluminum hydroxide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Aluminum hydroxide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Cp-g 1018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Aluminum hydroxide</a:t>
                      </a:r>
                    </a:p>
                  </a:txBody>
                  <a:tcPr/>
                </a:tc>
                <a:extLst>
                  <a:ext uri="{0D108BD9-81ED-4DB2-BD59-A6C34878D82A}">
                    <a16:rowId xmlns:a16="http://schemas.microsoft.com/office/drawing/2014/main" val="2059453927"/>
                  </a:ext>
                </a:extLst>
              </a:tr>
              <a:tr h="1392030">
                <a:tc>
                  <a:txBody>
                    <a:bodyPr/>
                    <a:lstStyle/>
                    <a:p>
                      <a:r>
                        <a:rPr lang="en-US" sz="2000" dirty="0"/>
                        <a:t>Dose</a:t>
                      </a:r>
                    </a:p>
                  </a:txBody>
                  <a:tcPr/>
                </a:tc>
                <a:tc>
                  <a:txBody>
                    <a:bodyPr/>
                    <a:lstStyle/>
                    <a:p>
                      <a:r>
                        <a:rPr lang="en-US" sz="2000" dirty="0"/>
                        <a:t>20 micrograms</a:t>
                      </a:r>
                    </a:p>
                    <a:p>
                      <a:r>
                        <a:rPr lang="en-US" sz="2000" dirty="0"/>
                        <a:t>(double dose recommended for PWH)</a:t>
                      </a:r>
                    </a:p>
                  </a:txBody>
                  <a:tcPr/>
                </a:tc>
                <a:tc>
                  <a:txBody>
                    <a:bodyPr/>
                    <a:lstStyle/>
                    <a:p>
                      <a:r>
                        <a:rPr lang="en-US" sz="2000" dirty="0"/>
                        <a:t>10 or 40 micrograms (HD)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(double dose recommended for PWH)</a:t>
                      </a:r>
                    </a:p>
                  </a:txBody>
                  <a:tcPr/>
                </a:tc>
                <a:tc>
                  <a:txBody>
                    <a:bodyPr/>
                    <a:lstStyle/>
                    <a:p>
                      <a:r>
                        <a:rPr lang="en-US" sz="2000" dirty="0"/>
                        <a:t>20 micrograms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10 micrograms</a:t>
                      </a:r>
                    </a:p>
                    <a:p>
                      <a:endParaRPr lang="en-US" sz="2000" dirty="0"/>
                    </a:p>
                  </a:txBody>
                  <a:tcPr/>
                </a:tc>
                <a:extLst>
                  <a:ext uri="{0D108BD9-81ED-4DB2-BD59-A6C34878D82A}">
                    <a16:rowId xmlns:a16="http://schemas.microsoft.com/office/drawing/2014/main" val="1071882256"/>
                  </a:ext>
                </a:extLst>
              </a:tr>
              <a:tr h="604089">
                <a:tc>
                  <a:txBody>
                    <a:bodyPr/>
                    <a:lstStyle/>
                    <a:p>
                      <a:r>
                        <a:rPr lang="en-US" sz="2000" dirty="0"/>
                        <a:t>Number of Doses</a:t>
                      </a:r>
                    </a:p>
                  </a:txBody>
                  <a:tcPr/>
                </a:tc>
                <a:tc>
                  <a:txBody>
                    <a:bodyPr/>
                    <a:lstStyle/>
                    <a:p>
                      <a:r>
                        <a:rPr lang="en-US" sz="2000" dirty="0"/>
                        <a:t>3</a:t>
                      </a:r>
                    </a:p>
                  </a:txBody>
                  <a:tcPr/>
                </a:tc>
                <a:tc>
                  <a:txBody>
                    <a:bodyPr/>
                    <a:lstStyle/>
                    <a:p>
                      <a:r>
                        <a:rPr lang="en-US" sz="2000" dirty="0"/>
                        <a:t>3</a:t>
                      </a:r>
                    </a:p>
                  </a:txBody>
                  <a:tcPr/>
                </a:tc>
                <a:tc>
                  <a:txBody>
                    <a:bodyPr/>
                    <a:lstStyle/>
                    <a:p>
                      <a:r>
                        <a:rPr lang="en-US" sz="2000" dirty="0"/>
                        <a:t>2</a:t>
                      </a:r>
                    </a:p>
                  </a:txBody>
                  <a:tcPr/>
                </a:tc>
                <a:tc>
                  <a:txBody>
                    <a:bodyPr/>
                    <a:lstStyle/>
                    <a:p>
                      <a:r>
                        <a:rPr lang="en-US" sz="2000" dirty="0"/>
                        <a:t>3</a:t>
                      </a:r>
                    </a:p>
                  </a:txBody>
                  <a:tcPr/>
                </a:tc>
                <a:extLst>
                  <a:ext uri="{0D108BD9-81ED-4DB2-BD59-A6C34878D82A}">
                    <a16:rowId xmlns:a16="http://schemas.microsoft.com/office/drawing/2014/main" val="2390668890"/>
                  </a:ext>
                </a:extLst>
              </a:tr>
              <a:tr h="341441">
                <a:tc>
                  <a:txBody>
                    <a:bodyPr/>
                    <a:lstStyle/>
                    <a:p>
                      <a:r>
                        <a:rPr lang="en-US" sz="2000" dirty="0"/>
                        <a:t>Schedule</a:t>
                      </a:r>
                    </a:p>
                  </a:txBody>
                  <a:tcPr/>
                </a:tc>
                <a:tc>
                  <a:txBody>
                    <a:bodyPr/>
                    <a:lstStyle/>
                    <a:p>
                      <a:r>
                        <a:rPr lang="en-US" sz="2000" dirty="0"/>
                        <a:t>0,1, 6 </a:t>
                      </a:r>
                      <a:r>
                        <a:rPr lang="en-US" sz="2000" dirty="0" err="1"/>
                        <a:t>mo</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0,1, 6 </a:t>
                      </a:r>
                      <a:r>
                        <a:rPr lang="en-US" sz="2000" dirty="0" err="1"/>
                        <a:t>mo</a:t>
                      </a:r>
                      <a:endParaRPr lang="en-US" sz="2000" dirty="0"/>
                    </a:p>
                  </a:txBody>
                  <a:tcPr/>
                </a:tc>
                <a:tc>
                  <a:txBody>
                    <a:bodyPr/>
                    <a:lstStyle/>
                    <a:p>
                      <a:r>
                        <a:rPr lang="en-US" sz="2000" dirty="0"/>
                        <a:t>0, 1 </a:t>
                      </a:r>
                      <a:r>
                        <a:rPr lang="en-US" sz="2000" dirty="0" err="1"/>
                        <a:t>mo</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0,1, 6 </a:t>
                      </a:r>
                      <a:r>
                        <a:rPr lang="en-US" sz="2000" dirty="0" err="1"/>
                        <a:t>mo</a:t>
                      </a:r>
                      <a:endParaRPr lang="en-US" sz="2000" dirty="0"/>
                    </a:p>
                  </a:txBody>
                  <a:tcPr/>
                </a:tc>
                <a:extLst>
                  <a:ext uri="{0D108BD9-81ED-4DB2-BD59-A6C34878D82A}">
                    <a16:rowId xmlns:a16="http://schemas.microsoft.com/office/drawing/2014/main" val="829295543"/>
                  </a:ext>
                </a:extLst>
              </a:tr>
            </a:tbl>
          </a:graphicData>
        </a:graphic>
      </p:graphicFrame>
    </p:spTree>
    <p:extLst>
      <p:ext uri="{BB962C8B-B14F-4D97-AF65-F5344CB8AC3E}">
        <p14:creationId xmlns:p14="http://schemas.microsoft.com/office/powerpoint/2010/main" val="3573853751"/>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9D6389-7484-8F3E-70EB-0C2C87DDCD06}"/>
              </a:ext>
            </a:extLst>
          </p:cNvPr>
          <p:cNvSpPr>
            <a:spLocks noGrp="1"/>
          </p:cNvSpPr>
          <p:nvPr>
            <p:ph type="title"/>
          </p:nvPr>
        </p:nvSpPr>
        <p:spPr/>
        <p:txBody>
          <a:bodyPr/>
          <a:lstStyle/>
          <a:p>
            <a:r>
              <a:rPr lang="en-US" dirty="0"/>
              <a:t>HBV-10: HEPISLAV-B Induced Higher Peak SPR</a:t>
            </a:r>
          </a:p>
        </p:txBody>
      </p:sp>
      <p:grpSp>
        <p:nvGrpSpPr>
          <p:cNvPr id="23" name="Group 22">
            <a:extLst>
              <a:ext uri="{FF2B5EF4-FFF2-40B4-BE49-F238E27FC236}">
                <a16:creationId xmlns:a16="http://schemas.microsoft.com/office/drawing/2014/main" id="{32F79A9F-1326-F292-713F-E3A012D17074}"/>
              </a:ext>
            </a:extLst>
          </p:cNvPr>
          <p:cNvGrpSpPr/>
          <p:nvPr/>
        </p:nvGrpSpPr>
        <p:grpSpPr>
          <a:xfrm>
            <a:off x="94594" y="1698178"/>
            <a:ext cx="11468755" cy="4672253"/>
            <a:chOff x="-799809" y="1263956"/>
            <a:chExt cx="11189000" cy="5220884"/>
          </a:xfrm>
        </p:grpSpPr>
        <p:graphicFrame>
          <p:nvGraphicFramePr>
            <p:cNvPr id="24" name="Chart 23">
              <a:extLst>
                <a:ext uri="{FF2B5EF4-FFF2-40B4-BE49-F238E27FC236}">
                  <a16:creationId xmlns:a16="http://schemas.microsoft.com/office/drawing/2014/main" id="{26131884-1499-617C-CABF-573EC3E8B212}"/>
                </a:ext>
              </a:extLst>
            </p:cNvPr>
            <p:cNvGraphicFramePr/>
            <p:nvPr>
              <p:extLst>
                <p:ext uri="{D42A27DB-BD31-4B8C-83A1-F6EECF244321}">
                  <p14:modId xmlns:p14="http://schemas.microsoft.com/office/powerpoint/2010/main" val="607184681"/>
                </p:ext>
              </p:extLst>
            </p:nvPr>
          </p:nvGraphicFramePr>
          <p:xfrm>
            <a:off x="1438275" y="1447800"/>
            <a:ext cx="6600825" cy="4119111"/>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24">
              <a:extLst>
                <a:ext uri="{FF2B5EF4-FFF2-40B4-BE49-F238E27FC236}">
                  <a16:creationId xmlns:a16="http://schemas.microsoft.com/office/drawing/2014/main" id="{2D6A4C7A-2BF4-C030-5AE7-7B3426EA8FA4}"/>
                </a:ext>
              </a:extLst>
            </p:cNvPr>
            <p:cNvSpPr txBox="1"/>
            <p:nvPr/>
          </p:nvSpPr>
          <p:spPr>
            <a:xfrm>
              <a:off x="-799809" y="3201012"/>
              <a:ext cx="2400009" cy="1628102"/>
            </a:xfrm>
            <a:prstGeom prst="rect">
              <a:avLst/>
            </a:prstGeom>
            <a:noFill/>
          </p:spPr>
          <p:txBody>
            <a:bodyPr wrap="square" lIns="71323" tIns="35662" rIns="71323" bIns="35662" rtlCol="0">
              <a:spAutoFit/>
            </a:bodyPr>
            <a:lstStyle/>
            <a:p>
              <a:pPr algn="ctr" defTabSz="457200"/>
              <a:r>
                <a:rPr lang="en-US" b="1" dirty="0">
                  <a:solidFill>
                    <a:srgbClr val="53585A"/>
                  </a:solidFill>
                  <a:latin typeface="Arial"/>
                </a:rPr>
                <a:t> </a:t>
              </a:r>
            </a:p>
            <a:p>
              <a:pPr algn="ctr" defTabSz="457200"/>
              <a:r>
                <a:rPr lang="en-US" sz="2400" b="1" dirty="0" err="1">
                  <a:solidFill>
                    <a:srgbClr val="080808"/>
                  </a:solidFill>
                  <a:latin typeface="Arial"/>
                </a:rPr>
                <a:t>Seroprotection</a:t>
              </a:r>
              <a:endParaRPr lang="en-US" sz="2400" b="1" dirty="0">
                <a:solidFill>
                  <a:srgbClr val="080808"/>
                </a:solidFill>
                <a:latin typeface="Arial"/>
              </a:endParaRPr>
            </a:p>
            <a:p>
              <a:pPr algn="ctr" defTabSz="457200"/>
              <a:r>
                <a:rPr lang="en-US" sz="2400" b="1" dirty="0">
                  <a:solidFill>
                    <a:srgbClr val="080808"/>
                  </a:solidFill>
                  <a:latin typeface="Arial"/>
                </a:rPr>
                <a:t> Rate</a:t>
              </a:r>
            </a:p>
            <a:p>
              <a:pPr algn="ctr" defTabSz="457200"/>
              <a:r>
                <a:rPr lang="en-US" sz="2400" b="1" dirty="0">
                  <a:solidFill>
                    <a:srgbClr val="080808"/>
                  </a:solidFill>
                  <a:latin typeface="Arial"/>
                </a:rPr>
                <a:t>(%)</a:t>
              </a:r>
            </a:p>
          </p:txBody>
        </p:sp>
        <p:sp>
          <p:nvSpPr>
            <p:cNvPr id="26" name="TextBox 25">
              <a:extLst>
                <a:ext uri="{FF2B5EF4-FFF2-40B4-BE49-F238E27FC236}">
                  <a16:creationId xmlns:a16="http://schemas.microsoft.com/office/drawing/2014/main" id="{6AAD7064-E019-9584-CA40-F46A577C7A60}"/>
                </a:ext>
              </a:extLst>
            </p:cNvPr>
            <p:cNvSpPr txBox="1"/>
            <p:nvPr/>
          </p:nvSpPr>
          <p:spPr>
            <a:xfrm>
              <a:off x="7924800" y="5105400"/>
              <a:ext cx="877333" cy="318242"/>
            </a:xfrm>
            <a:prstGeom prst="rect">
              <a:avLst/>
            </a:prstGeom>
            <a:noFill/>
          </p:spPr>
          <p:txBody>
            <a:bodyPr wrap="square" lIns="71323" tIns="35662" rIns="71323" bIns="35662" rtlCol="0">
              <a:spAutoFit/>
            </a:bodyPr>
            <a:lstStyle/>
            <a:p>
              <a:pPr algn="ctr" defTabSz="457200"/>
              <a:r>
                <a:rPr lang="en-US" sz="1600" b="1" dirty="0">
                  <a:solidFill>
                    <a:srgbClr val="080808"/>
                  </a:solidFill>
                  <a:latin typeface="Arial"/>
                </a:rPr>
                <a:t>Weeks</a:t>
              </a:r>
            </a:p>
          </p:txBody>
        </p:sp>
        <p:sp>
          <p:nvSpPr>
            <p:cNvPr id="27" name="TextBox 26">
              <a:extLst>
                <a:ext uri="{FF2B5EF4-FFF2-40B4-BE49-F238E27FC236}">
                  <a16:creationId xmlns:a16="http://schemas.microsoft.com/office/drawing/2014/main" id="{B52CE58E-B6DF-8AD1-C210-DE368BE0647E}"/>
                </a:ext>
              </a:extLst>
            </p:cNvPr>
            <p:cNvSpPr txBox="1"/>
            <p:nvPr/>
          </p:nvSpPr>
          <p:spPr>
            <a:xfrm>
              <a:off x="473792" y="5369300"/>
              <a:ext cx="1285329" cy="390002"/>
            </a:xfrm>
            <a:prstGeom prst="rect">
              <a:avLst/>
            </a:prstGeom>
            <a:noFill/>
          </p:spPr>
          <p:txBody>
            <a:bodyPr wrap="square" lIns="71323" tIns="35662" rIns="71323" bIns="35662" rtlCol="0">
              <a:spAutoFit/>
            </a:bodyPr>
            <a:lstStyle/>
            <a:p>
              <a:pPr defTabSz="457200"/>
              <a:r>
                <a:rPr lang="en-US" b="1" dirty="0">
                  <a:solidFill>
                    <a:srgbClr val="080808"/>
                  </a:solidFill>
                  <a:latin typeface="Arial"/>
                </a:rPr>
                <a:t>Injections</a:t>
              </a:r>
            </a:p>
          </p:txBody>
        </p:sp>
        <p:sp>
          <p:nvSpPr>
            <p:cNvPr id="28" name="Rectangle 27">
              <a:extLst>
                <a:ext uri="{FF2B5EF4-FFF2-40B4-BE49-F238E27FC236}">
                  <a16:creationId xmlns:a16="http://schemas.microsoft.com/office/drawing/2014/main" id="{B0C6707B-6570-FAD3-0BA6-7A4A3B05B388}"/>
                </a:ext>
              </a:extLst>
            </p:cNvPr>
            <p:cNvSpPr/>
            <p:nvPr/>
          </p:nvSpPr>
          <p:spPr>
            <a:xfrm>
              <a:off x="4343400" y="2362200"/>
              <a:ext cx="1828800" cy="1009052"/>
            </a:xfrm>
            <a:prstGeom prst="rect">
              <a:avLst/>
            </a:prstGeom>
          </p:spPr>
          <p:txBody>
            <a:bodyPr wrap="square" lIns="71323" tIns="35662" rIns="71323" bIns="35662">
              <a:spAutoFit/>
            </a:bodyPr>
            <a:lstStyle/>
            <a:p>
              <a:pPr algn="ctr" defTabSz="457200"/>
              <a:r>
                <a:rPr lang="el-GR" b="1" dirty="0">
                  <a:solidFill>
                    <a:srgbClr val="080808"/>
                  </a:solidFill>
                  <a:latin typeface="Arial"/>
                </a:rPr>
                <a:t>Δ</a:t>
              </a:r>
              <a:r>
                <a:rPr lang="en-US" b="1" dirty="0">
                  <a:solidFill>
                    <a:srgbClr val="080808"/>
                  </a:solidFill>
                  <a:latin typeface="Arial"/>
                </a:rPr>
                <a:t>=17.0% </a:t>
              </a:r>
            </a:p>
            <a:p>
              <a:pPr algn="ctr" defTabSz="457200"/>
              <a:r>
                <a:rPr lang="en-US" b="1" dirty="0">
                  <a:solidFill>
                    <a:srgbClr val="080808"/>
                  </a:solidFill>
                  <a:latin typeface="Arial"/>
                </a:rPr>
                <a:t>95% CI </a:t>
              </a:r>
            </a:p>
            <a:p>
              <a:pPr algn="ctr" defTabSz="457200"/>
              <a:r>
                <a:rPr lang="en-US" b="1" dirty="0">
                  <a:solidFill>
                    <a:srgbClr val="080808"/>
                  </a:solidFill>
                  <a:latin typeface="Arial"/>
                </a:rPr>
                <a:t>[13.8, 20.6</a:t>
              </a:r>
              <a:r>
                <a:rPr lang="en-US" b="1" dirty="0">
                  <a:solidFill>
                    <a:srgbClr val="53585A"/>
                  </a:solidFill>
                  <a:latin typeface="Arial"/>
                </a:rPr>
                <a:t>]</a:t>
              </a:r>
            </a:p>
          </p:txBody>
        </p:sp>
        <p:sp>
          <p:nvSpPr>
            <p:cNvPr id="29" name="TextBox 28">
              <a:extLst>
                <a:ext uri="{FF2B5EF4-FFF2-40B4-BE49-F238E27FC236}">
                  <a16:creationId xmlns:a16="http://schemas.microsoft.com/office/drawing/2014/main" id="{BC8BD448-3DA9-DE41-B2AE-41B8620EAA1B}"/>
                </a:ext>
              </a:extLst>
            </p:cNvPr>
            <p:cNvSpPr txBox="1"/>
            <p:nvPr/>
          </p:nvSpPr>
          <p:spPr>
            <a:xfrm>
              <a:off x="7543800" y="2097220"/>
              <a:ext cx="1524832" cy="699527"/>
            </a:xfrm>
            <a:prstGeom prst="rect">
              <a:avLst/>
            </a:prstGeom>
            <a:noFill/>
          </p:spPr>
          <p:txBody>
            <a:bodyPr wrap="square" lIns="71323" tIns="35662" rIns="71323" bIns="35662" rtlCol="0">
              <a:spAutoFit/>
            </a:bodyPr>
            <a:lstStyle/>
            <a:p>
              <a:pPr algn="ctr" defTabSz="457200"/>
              <a:r>
                <a:rPr lang="en-US" b="1" dirty="0">
                  <a:solidFill>
                    <a:srgbClr val="080808"/>
                  </a:solidFill>
                  <a:latin typeface="Arial"/>
                </a:rPr>
                <a:t>Engerix-B </a:t>
              </a:r>
              <a:r>
                <a:rPr lang="en-US" dirty="0">
                  <a:solidFill>
                    <a:srgbClr val="080808"/>
                  </a:solidFill>
                  <a:latin typeface="Arial"/>
                </a:rPr>
                <a:t>(N=521)</a:t>
              </a:r>
            </a:p>
          </p:txBody>
        </p:sp>
        <p:sp>
          <p:nvSpPr>
            <p:cNvPr id="30" name="TextBox 29">
              <a:extLst>
                <a:ext uri="{FF2B5EF4-FFF2-40B4-BE49-F238E27FC236}">
                  <a16:creationId xmlns:a16="http://schemas.microsoft.com/office/drawing/2014/main" id="{1B5AF883-559C-CDBD-9056-D3D84E0DAA01}"/>
                </a:ext>
              </a:extLst>
            </p:cNvPr>
            <p:cNvSpPr txBox="1"/>
            <p:nvPr/>
          </p:nvSpPr>
          <p:spPr>
            <a:xfrm>
              <a:off x="7162800" y="1263956"/>
              <a:ext cx="2182955" cy="699527"/>
            </a:xfrm>
            <a:prstGeom prst="rect">
              <a:avLst/>
            </a:prstGeom>
            <a:noFill/>
          </p:spPr>
          <p:txBody>
            <a:bodyPr wrap="square" lIns="71323" tIns="35662" rIns="71323" bIns="35662" rtlCol="0">
              <a:spAutoFit/>
            </a:bodyPr>
            <a:lstStyle/>
            <a:p>
              <a:pPr algn="ctr" defTabSz="457200"/>
              <a:r>
                <a:rPr lang="en-US" b="1" dirty="0">
                  <a:solidFill>
                    <a:srgbClr val="080808"/>
                  </a:solidFill>
                  <a:latin typeface="Arial"/>
                </a:rPr>
                <a:t>HEPLISAV-B </a:t>
              </a:r>
            </a:p>
            <a:p>
              <a:pPr algn="ctr" defTabSz="457200"/>
              <a:r>
                <a:rPr lang="en-US" dirty="0">
                  <a:solidFill>
                    <a:srgbClr val="080808"/>
                  </a:solidFill>
                  <a:latin typeface="Arial"/>
                </a:rPr>
                <a:t>(N=1,503)</a:t>
              </a:r>
            </a:p>
          </p:txBody>
        </p:sp>
        <p:sp>
          <p:nvSpPr>
            <p:cNvPr id="31" name="Rectangle 30">
              <a:extLst>
                <a:ext uri="{FF2B5EF4-FFF2-40B4-BE49-F238E27FC236}">
                  <a16:creationId xmlns:a16="http://schemas.microsoft.com/office/drawing/2014/main" id="{39426408-C9B6-BDA7-5C0B-E0B6200096FD}"/>
                </a:ext>
              </a:extLst>
            </p:cNvPr>
            <p:cNvSpPr/>
            <p:nvPr/>
          </p:nvSpPr>
          <p:spPr>
            <a:xfrm>
              <a:off x="6438269" y="1776051"/>
              <a:ext cx="861485" cy="493177"/>
            </a:xfrm>
            <a:prstGeom prst="rect">
              <a:avLst/>
            </a:prstGeom>
          </p:spPr>
          <p:txBody>
            <a:bodyPr wrap="none" lIns="71323" tIns="35662" rIns="71323" bIns="35662">
              <a:spAutoFit/>
            </a:bodyPr>
            <a:lstStyle/>
            <a:p>
              <a:pPr defTabSz="457200"/>
              <a:r>
                <a:rPr lang="en-US" b="1" dirty="0">
                  <a:solidFill>
                    <a:srgbClr val="FF0000"/>
                  </a:solidFill>
                  <a:latin typeface="Arial"/>
                </a:rPr>
                <a:t>98.2%</a:t>
              </a:r>
              <a:r>
                <a:rPr lang="en-US" sz="2400" b="1" dirty="0">
                  <a:solidFill>
                    <a:srgbClr val="FF0000"/>
                  </a:solidFill>
                  <a:latin typeface="Arial"/>
                </a:rPr>
                <a:t> </a:t>
              </a:r>
            </a:p>
          </p:txBody>
        </p:sp>
        <p:sp>
          <p:nvSpPr>
            <p:cNvPr id="32" name="Rectangle 31">
              <a:extLst>
                <a:ext uri="{FF2B5EF4-FFF2-40B4-BE49-F238E27FC236}">
                  <a16:creationId xmlns:a16="http://schemas.microsoft.com/office/drawing/2014/main" id="{F9679BC2-806F-2FFA-5DE7-1BB3F516F3B2}"/>
                </a:ext>
              </a:extLst>
            </p:cNvPr>
            <p:cNvSpPr/>
            <p:nvPr/>
          </p:nvSpPr>
          <p:spPr>
            <a:xfrm>
              <a:off x="6747272" y="2228024"/>
              <a:ext cx="841153" cy="390002"/>
            </a:xfrm>
            <a:prstGeom prst="rect">
              <a:avLst/>
            </a:prstGeom>
          </p:spPr>
          <p:txBody>
            <a:bodyPr wrap="none" lIns="71323" tIns="35662" rIns="71323" bIns="35662">
              <a:spAutoFit/>
            </a:bodyPr>
            <a:lstStyle/>
            <a:p>
              <a:pPr defTabSz="457200"/>
              <a:r>
                <a:rPr lang="en-US" b="1" dirty="0">
                  <a:solidFill>
                    <a:srgbClr val="FF0000"/>
                  </a:solidFill>
                  <a:latin typeface="Arial"/>
                </a:rPr>
                <a:t>81.2% </a:t>
              </a:r>
            </a:p>
          </p:txBody>
        </p:sp>
        <p:sp>
          <p:nvSpPr>
            <p:cNvPr id="33" name="Oval 32">
              <a:extLst>
                <a:ext uri="{FF2B5EF4-FFF2-40B4-BE49-F238E27FC236}">
                  <a16:creationId xmlns:a16="http://schemas.microsoft.com/office/drawing/2014/main" id="{0A29C562-94FA-09FF-DCCC-8CB3CCA000C3}"/>
                </a:ext>
              </a:extLst>
            </p:cNvPr>
            <p:cNvSpPr/>
            <p:nvPr/>
          </p:nvSpPr>
          <p:spPr>
            <a:xfrm>
              <a:off x="7450972" y="2125070"/>
              <a:ext cx="283841" cy="228600"/>
            </a:xfrm>
            <a:prstGeom prst="ellipse">
              <a:avLst/>
            </a:prstGeom>
            <a:noFill/>
            <a:ln w="28575">
              <a:solidFill>
                <a:srgbClr val="FF0000"/>
              </a:solidFill>
            </a:ln>
          </p:spPr>
          <p:txBody>
            <a:bodyPr wrap="square" lIns="71323" tIns="35662" rIns="71323" bIns="35662" rtlCol="0" anchor="ctr">
              <a:noAutofit/>
            </a:bodyPr>
            <a:lstStyle/>
            <a:p>
              <a:pPr algn="ctr" defTabSz="457200"/>
              <a:endParaRPr lang="en-US" sz="1100" b="1" dirty="0">
                <a:solidFill>
                  <a:srgbClr val="53585A"/>
                </a:solidFill>
                <a:latin typeface="Arial"/>
              </a:endParaRPr>
            </a:p>
          </p:txBody>
        </p:sp>
        <p:sp>
          <p:nvSpPr>
            <p:cNvPr id="34" name="TextBox 33">
              <a:extLst>
                <a:ext uri="{FF2B5EF4-FFF2-40B4-BE49-F238E27FC236}">
                  <a16:creationId xmlns:a16="http://schemas.microsoft.com/office/drawing/2014/main" id="{BE548772-352F-3FEB-4A68-2C334BCA7E48}"/>
                </a:ext>
              </a:extLst>
            </p:cNvPr>
            <p:cNvSpPr txBox="1"/>
            <p:nvPr/>
          </p:nvSpPr>
          <p:spPr>
            <a:xfrm>
              <a:off x="7105817" y="5785313"/>
              <a:ext cx="3283374" cy="699527"/>
            </a:xfrm>
            <a:prstGeom prst="rect">
              <a:avLst/>
            </a:prstGeom>
            <a:noFill/>
          </p:spPr>
          <p:txBody>
            <a:bodyPr wrap="square" lIns="71323" tIns="35662" rIns="71323" bIns="35662" rtlCol="0">
              <a:spAutoFit/>
            </a:bodyPr>
            <a:lstStyle/>
            <a:p>
              <a:pPr marL="0" lvl="1" algn="r" defTabSz="457200"/>
              <a:r>
                <a:rPr lang="en-US" b="1" dirty="0" err="1">
                  <a:solidFill>
                    <a:srgbClr val="080808"/>
                  </a:solidFill>
                  <a:latin typeface="Arial"/>
                </a:rPr>
                <a:t>Halperin</a:t>
              </a:r>
              <a:r>
                <a:rPr lang="en-US" b="1" dirty="0">
                  <a:solidFill>
                    <a:srgbClr val="080808"/>
                  </a:solidFill>
                  <a:latin typeface="Arial"/>
                </a:rPr>
                <a:t>, 2012</a:t>
              </a:r>
            </a:p>
            <a:p>
              <a:pPr marL="0" lvl="1" algn="r" defTabSz="457200"/>
              <a:r>
                <a:rPr lang="en-US" b="1" dirty="0">
                  <a:solidFill>
                    <a:srgbClr val="080808"/>
                  </a:solidFill>
                  <a:latin typeface="Arial"/>
                </a:rPr>
                <a:t>Per-Protocol Population </a:t>
              </a:r>
            </a:p>
          </p:txBody>
        </p:sp>
        <p:sp>
          <p:nvSpPr>
            <p:cNvPr id="35" name="TextBox 34">
              <a:extLst>
                <a:ext uri="{FF2B5EF4-FFF2-40B4-BE49-F238E27FC236}">
                  <a16:creationId xmlns:a16="http://schemas.microsoft.com/office/drawing/2014/main" id="{A2A749DF-5FFE-662B-6DA4-459262B9F310}"/>
                </a:ext>
              </a:extLst>
            </p:cNvPr>
            <p:cNvSpPr txBox="1"/>
            <p:nvPr/>
          </p:nvSpPr>
          <p:spPr>
            <a:xfrm>
              <a:off x="469809" y="5639621"/>
              <a:ext cx="1540745" cy="390002"/>
            </a:xfrm>
            <a:prstGeom prst="rect">
              <a:avLst/>
            </a:prstGeom>
            <a:noFill/>
          </p:spPr>
          <p:txBody>
            <a:bodyPr wrap="square" lIns="71323" tIns="35662" rIns="71323" bIns="35662" rtlCol="0">
              <a:spAutoFit/>
            </a:bodyPr>
            <a:lstStyle/>
            <a:p>
              <a:pPr defTabSz="457200"/>
              <a:r>
                <a:rPr lang="en-US" b="1" dirty="0">
                  <a:solidFill>
                    <a:srgbClr val="080808"/>
                  </a:solidFill>
                  <a:latin typeface="Arial"/>
                </a:rPr>
                <a:t>HEPLISAV-B</a:t>
              </a:r>
            </a:p>
          </p:txBody>
        </p:sp>
        <p:sp>
          <p:nvSpPr>
            <p:cNvPr id="36" name="TextBox 35">
              <a:extLst>
                <a:ext uri="{FF2B5EF4-FFF2-40B4-BE49-F238E27FC236}">
                  <a16:creationId xmlns:a16="http://schemas.microsoft.com/office/drawing/2014/main" id="{6E01BD7D-C8AF-1F87-EE0B-2941397D8E3C}"/>
                </a:ext>
              </a:extLst>
            </p:cNvPr>
            <p:cNvSpPr txBox="1"/>
            <p:nvPr/>
          </p:nvSpPr>
          <p:spPr>
            <a:xfrm>
              <a:off x="473792" y="5951693"/>
              <a:ext cx="1693952" cy="390002"/>
            </a:xfrm>
            <a:prstGeom prst="rect">
              <a:avLst/>
            </a:prstGeom>
            <a:noFill/>
          </p:spPr>
          <p:txBody>
            <a:bodyPr wrap="square" lIns="71323" tIns="35662" rIns="71323" bIns="35662" rtlCol="0">
              <a:spAutoFit/>
            </a:bodyPr>
            <a:lstStyle/>
            <a:p>
              <a:pPr defTabSz="457200"/>
              <a:r>
                <a:rPr lang="en-US" b="1" dirty="0">
                  <a:solidFill>
                    <a:srgbClr val="080808"/>
                  </a:solidFill>
                  <a:latin typeface="Arial"/>
                </a:rPr>
                <a:t>Engerix-B</a:t>
              </a:r>
              <a:r>
                <a:rPr lang="en-US" b="1" dirty="0">
                  <a:solidFill>
                    <a:srgbClr val="53585A"/>
                  </a:solidFill>
                  <a:latin typeface="Arial"/>
                </a:rPr>
                <a:t> </a:t>
              </a:r>
            </a:p>
          </p:txBody>
        </p:sp>
        <p:sp>
          <p:nvSpPr>
            <p:cNvPr id="37" name="Isosceles Triangle 18">
              <a:extLst>
                <a:ext uri="{FF2B5EF4-FFF2-40B4-BE49-F238E27FC236}">
                  <a16:creationId xmlns:a16="http://schemas.microsoft.com/office/drawing/2014/main" id="{40BABE1A-D48A-80BB-7F8C-1DB0392D9D23}"/>
                </a:ext>
              </a:extLst>
            </p:cNvPr>
            <p:cNvSpPr/>
            <p:nvPr/>
          </p:nvSpPr>
          <p:spPr>
            <a:xfrm>
              <a:off x="1941975" y="5732471"/>
              <a:ext cx="137160" cy="152400"/>
            </a:xfrm>
            <a:prstGeom prst="triangle">
              <a:avLst/>
            </a:prstGeom>
            <a:solidFill>
              <a:srgbClr val="94D60A"/>
            </a:solidFill>
            <a:ln w="3175">
              <a:solidFill>
                <a:srgbClr val="53585A"/>
              </a:solidFill>
            </a:ln>
          </p:spPr>
          <p:txBody>
            <a:bodyPr wrap="square" lIns="71323" tIns="35662" rIns="71323" bIns="35662"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53585A"/>
                </a:solidFill>
                <a:effectLst/>
                <a:uLnTx/>
                <a:uFillTx/>
                <a:latin typeface="Arial"/>
              </a:endParaRPr>
            </a:p>
          </p:txBody>
        </p:sp>
        <p:sp>
          <p:nvSpPr>
            <p:cNvPr id="38" name="Isosceles Triangle 19">
              <a:extLst>
                <a:ext uri="{FF2B5EF4-FFF2-40B4-BE49-F238E27FC236}">
                  <a16:creationId xmlns:a16="http://schemas.microsoft.com/office/drawing/2014/main" id="{0F75E772-71AF-757E-6052-9985302CCA13}"/>
                </a:ext>
              </a:extLst>
            </p:cNvPr>
            <p:cNvSpPr/>
            <p:nvPr/>
          </p:nvSpPr>
          <p:spPr>
            <a:xfrm>
              <a:off x="2743200" y="5715270"/>
              <a:ext cx="137160" cy="152400"/>
            </a:xfrm>
            <a:prstGeom prst="triangle">
              <a:avLst/>
            </a:prstGeom>
            <a:solidFill>
              <a:srgbClr val="94D60A"/>
            </a:solidFill>
            <a:ln w="3175">
              <a:solidFill>
                <a:srgbClr val="53585A"/>
              </a:solidFill>
            </a:ln>
          </p:spPr>
          <p:txBody>
            <a:bodyPr wrap="square" lIns="71323" tIns="35662" rIns="71323" bIns="35662"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53585A"/>
                </a:solidFill>
                <a:effectLst/>
                <a:uLnTx/>
                <a:uFillTx/>
                <a:latin typeface="Arial"/>
              </a:endParaRPr>
            </a:p>
          </p:txBody>
        </p:sp>
        <p:sp>
          <p:nvSpPr>
            <p:cNvPr id="39" name="Isosceles Triangle 20">
              <a:extLst>
                <a:ext uri="{FF2B5EF4-FFF2-40B4-BE49-F238E27FC236}">
                  <a16:creationId xmlns:a16="http://schemas.microsoft.com/office/drawing/2014/main" id="{6BF6A2BF-6226-32C5-B6CC-1C0EFCC6F18D}"/>
                </a:ext>
              </a:extLst>
            </p:cNvPr>
            <p:cNvSpPr/>
            <p:nvPr/>
          </p:nvSpPr>
          <p:spPr>
            <a:xfrm>
              <a:off x="1941975" y="6058877"/>
              <a:ext cx="137160" cy="152400"/>
            </a:xfrm>
            <a:prstGeom prst="triangle">
              <a:avLst/>
            </a:prstGeom>
            <a:solidFill>
              <a:srgbClr val="017CB4"/>
            </a:solidFill>
            <a:ln w="3175">
              <a:solidFill>
                <a:srgbClr val="53585A"/>
              </a:solidFill>
            </a:ln>
          </p:spPr>
          <p:txBody>
            <a:bodyPr wrap="square" lIns="71323" tIns="35662" rIns="71323" bIns="35662"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53585A"/>
                </a:solidFill>
                <a:effectLst/>
                <a:uLnTx/>
                <a:uFillTx/>
                <a:latin typeface="Arial"/>
              </a:endParaRPr>
            </a:p>
          </p:txBody>
        </p:sp>
        <p:sp>
          <p:nvSpPr>
            <p:cNvPr id="40" name="Isosceles Triangle 21">
              <a:extLst>
                <a:ext uri="{FF2B5EF4-FFF2-40B4-BE49-F238E27FC236}">
                  <a16:creationId xmlns:a16="http://schemas.microsoft.com/office/drawing/2014/main" id="{93821968-BD7C-887C-EF8A-FB1EA682E9EA}"/>
                </a:ext>
              </a:extLst>
            </p:cNvPr>
            <p:cNvSpPr/>
            <p:nvPr/>
          </p:nvSpPr>
          <p:spPr>
            <a:xfrm>
              <a:off x="2743200" y="6048069"/>
              <a:ext cx="137160" cy="152400"/>
            </a:xfrm>
            <a:prstGeom prst="triangle">
              <a:avLst/>
            </a:prstGeom>
            <a:solidFill>
              <a:srgbClr val="017CB4"/>
            </a:solidFill>
            <a:ln w="3175">
              <a:solidFill>
                <a:srgbClr val="53585A"/>
              </a:solidFill>
            </a:ln>
          </p:spPr>
          <p:txBody>
            <a:bodyPr wrap="square" lIns="71323" tIns="35662" rIns="71323" bIns="35662"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53585A"/>
                </a:solidFill>
                <a:effectLst/>
                <a:uLnTx/>
                <a:uFillTx/>
                <a:latin typeface="Arial"/>
              </a:endParaRPr>
            </a:p>
          </p:txBody>
        </p:sp>
        <p:sp>
          <p:nvSpPr>
            <p:cNvPr id="41" name="Isosceles Triangle 22">
              <a:extLst>
                <a:ext uri="{FF2B5EF4-FFF2-40B4-BE49-F238E27FC236}">
                  <a16:creationId xmlns:a16="http://schemas.microsoft.com/office/drawing/2014/main" id="{6DE5ADC2-6218-0C69-6011-5100B3AED0A8}"/>
                </a:ext>
              </a:extLst>
            </p:cNvPr>
            <p:cNvSpPr/>
            <p:nvPr/>
          </p:nvSpPr>
          <p:spPr>
            <a:xfrm>
              <a:off x="6678692" y="6058877"/>
              <a:ext cx="137160" cy="152400"/>
            </a:xfrm>
            <a:prstGeom prst="triangle">
              <a:avLst/>
            </a:prstGeom>
            <a:solidFill>
              <a:srgbClr val="017CB4"/>
            </a:solidFill>
            <a:ln w="3175">
              <a:solidFill>
                <a:srgbClr val="53585A"/>
              </a:solidFill>
            </a:ln>
          </p:spPr>
          <p:txBody>
            <a:bodyPr wrap="square" lIns="71323" tIns="35662" rIns="71323" bIns="35662"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53585A"/>
                </a:solidFill>
                <a:effectLst/>
                <a:uLnTx/>
                <a:uFillTx/>
                <a:latin typeface="Arial"/>
              </a:endParaRPr>
            </a:p>
          </p:txBody>
        </p:sp>
      </p:grpSp>
      <p:sp>
        <p:nvSpPr>
          <p:cNvPr id="42" name="TextBox 41">
            <a:extLst>
              <a:ext uri="{FF2B5EF4-FFF2-40B4-BE49-F238E27FC236}">
                <a16:creationId xmlns:a16="http://schemas.microsoft.com/office/drawing/2014/main" id="{3E0B6564-CA1A-5F5C-5831-E2D512484489}"/>
              </a:ext>
            </a:extLst>
          </p:cNvPr>
          <p:cNvSpPr txBox="1"/>
          <p:nvPr/>
        </p:nvSpPr>
        <p:spPr>
          <a:xfrm>
            <a:off x="4564197" y="6455612"/>
            <a:ext cx="3478924" cy="307777"/>
          </a:xfrm>
          <a:prstGeom prst="rect">
            <a:avLst/>
          </a:prstGeom>
          <a:noFill/>
        </p:spPr>
        <p:txBody>
          <a:bodyPr wrap="square" rtlCol="0">
            <a:spAutoFit/>
          </a:bodyPr>
          <a:lstStyle/>
          <a:p>
            <a:pPr algn="ctr"/>
            <a:r>
              <a:rPr lang="en-US" sz="1400" dirty="0">
                <a:solidFill>
                  <a:schemeClr val="bg1"/>
                </a:solidFill>
              </a:rPr>
              <a:t>Slide courtesy of </a:t>
            </a:r>
            <a:r>
              <a:rPr lang="en-US" sz="1400" dirty="0" err="1">
                <a:solidFill>
                  <a:schemeClr val="bg1"/>
                </a:solidFill>
              </a:rPr>
              <a:t>Dynavax</a:t>
            </a:r>
            <a:r>
              <a:rPr lang="en-US" sz="1400" dirty="0">
                <a:solidFill>
                  <a:schemeClr val="bg1"/>
                </a:solidFill>
              </a:rPr>
              <a:t> </a:t>
            </a:r>
          </a:p>
        </p:txBody>
      </p:sp>
    </p:spTree>
    <p:extLst>
      <p:ext uri="{BB962C8B-B14F-4D97-AF65-F5344CB8AC3E}">
        <p14:creationId xmlns:p14="http://schemas.microsoft.com/office/powerpoint/2010/main" val="1423590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 screen&#10;&#10;Description automatically generated">
            <a:extLst>
              <a:ext uri="{FF2B5EF4-FFF2-40B4-BE49-F238E27FC236}">
                <a16:creationId xmlns:a16="http://schemas.microsoft.com/office/drawing/2014/main" id="{BD2CD2E6-1F60-0E9C-D96B-CE9F75648275}"/>
              </a:ext>
            </a:extLst>
          </p:cNvPr>
          <p:cNvPicPr>
            <a:picLocks noGrp="1" noChangeAspect="1"/>
          </p:cNvPicPr>
          <p:nvPr>
            <p:ph idx="1"/>
          </p:nvPr>
        </p:nvPicPr>
        <p:blipFill>
          <a:blip r:embed="rId2"/>
          <a:stretch>
            <a:fillRect/>
          </a:stretch>
        </p:blipFill>
        <p:spPr>
          <a:xfrm>
            <a:off x="0" y="0"/>
            <a:ext cx="7595705" cy="6434282"/>
          </a:xfrm>
        </p:spPr>
      </p:pic>
      <p:sp>
        <p:nvSpPr>
          <p:cNvPr id="3" name="Title 2">
            <a:extLst>
              <a:ext uri="{FF2B5EF4-FFF2-40B4-BE49-F238E27FC236}">
                <a16:creationId xmlns:a16="http://schemas.microsoft.com/office/drawing/2014/main" id="{87039C1F-5608-2B8E-A3CA-F2C332C42CFB}"/>
              </a:ext>
            </a:extLst>
          </p:cNvPr>
          <p:cNvSpPr>
            <a:spLocks noGrp="1"/>
          </p:cNvSpPr>
          <p:nvPr>
            <p:ph type="title"/>
          </p:nvPr>
        </p:nvSpPr>
        <p:spPr>
          <a:xfrm>
            <a:off x="7714593" y="2409693"/>
            <a:ext cx="4227129" cy="1450757"/>
          </a:xfrm>
        </p:spPr>
        <p:txBody>
          <a:bodyPr>
            <a:normAutofit fontScale="90000"/>
          </a:bodyPr>
          <a:lstStyle/>
          <a:p>
            <a:r>
              <a:rPr lang="en-US" dirty="0"/>
              <a:t>HBV-23: </a:t>
            </a:r>
            <a:br>
              <a:rPr lang="en-US" dirty="0"/>
            </a:br>
            <a:r>
              <a:rPr lang="en-US" dirty="0"/>
              <a:t>Higher </a:t>
            </a:r>
            <a:r>
              <a:rPr lang="en-US" dirty="0" err="1"/>
              <a:t>Seroprotection</a:t>
            </a:r>
            <a:r>
              <a:rPr lang="en-US" dirty="0"/>
              <a:t> Rates for HEPLISAV-B (Hep-</a:t>
            </a:r>
            <a:r>
              <a:rPr lang="en-US" dirty="0" err="1"/>
              <a:t>Cpg</a:t>
            </a:r>
            <a:r>
              <a:rPr lang="en-US" dirty="0"/>
              <a:t>) in Pre-specified Populations</a:t>
            </a:r>
          </a:p>
        </p:txBody>
      </p:sp>
      <p:sp>
        <p:nvSpPr>
          <p:cNvPr id="6" name="TextBox 5">
            <a:extLst>
              <a:ext uri="{FF2B5EF4-FFF2-40B4-BE49-F238E27FC236}">
                <a16:creationId xmlns:a16="http://schemas.microsoft.com/office/drawing/2014/main" id="{C21DD37D-93D6-7FC5-3946-97112BB74F47}"/>
              </a:ext>
            </a:extLst>
          </p:cNvPr>
          <p:cNvSpPr txBox="1"/>
          <p:nvPr/>
        </p:nvSpPr>
        <p:spPr>
          <a:xfrm>
            <a:off x="6469924" y="6454595"/>
            <a:ext cx="3719105" cy="287464"/>
          </a:xfrm>
          <a:prstGeom prst="rect">
            <a:avLst/>
          </a:prstGeom>
          <a:noFill/>
        </p:spPr>
        <p:txBody>
          <a:bodyPr wrap="square" lIns="71323" tIns="35662" rIns="71323" bIns="35662" rtlCol="0">
            <a:spAutoFit/>
          </a:bodyPr>
          <a:lstStyle/>
          <a:p>
            <a:pPr marL="0" lvl="1" defTabSz="457200"/>
            <a:r>
              <a:rPr lang="en-US" sz="1400" b="1" dirty="0">
                <a:solidFill>
                  <a:schemeClr val="bg1"/>
                </a:solidFill>
                <a:latin typeface="Arial"/>
              </a:rPr>
              <a:t>Jackson, 2018 Per-Protocol Population </a:t>
            </a:r>
          </a:p>
        </p:txBody>
      </p:sp>
      <p:sp>
        <p:nvSpPr>
          <p:cNvPr id="7" name="TextBox 6">
            <a:extLst>
              <a:ext uri="{FF2B5EF4-FFF2-40B4-BE49-F238E27FC236}">
                <a16:creationId xmlns:a16="http://schemas.microsoft.com/office/drawing/2014/main" id="{1F503427-E49E-8C02-907D-86B9EF8B494E}"/>
              </a:ext>
            </a:extLst>
          </p:cNvPr>
          <p:cNvSpPr txBox="1"/>
          <p:nvPr/>
        </p:nvSpPr>
        <p:spPr>
          <a:xfrm>
            <a:off x="3647089" y="6444438"/>
            <a:ext cx="3478924" cy="307777"/>
          </a:xfrm>
          <a:prstGeom prst="rect">
            <a:avLst/>
          </a:prstGeom>
          <a:noFill/>
        </p:spPr>
        <p:txBody>
          <a:bodyPr wrap="square" rtlCol="0">
            <a:spAutoFit/>
          </a:bodyPr>
          <a:lstStyle/>
          <a:p>
            <a:r>
              <a:rPr lang="en-US" sz="1400" dirty="0">
                <a:solidFill>
                  <a:schemeClr val="bg1"/>
                </a:solidFill>
              </a:rPr>
              <a:t>Slide courtesy of </a:t>
            </a:r>
            <a:r>
              <a:rPr lang="en-US" sz="1400" dirty="0" err="1">
                <a:solidFill>
                  <a:schemeClr val="bg1"/>
                </a:solidFill>
              </a:rPr>
              <a:t>Dynavax</a:t>
            </a:r>
            <a:endParaRPr lang="en-US" sz="1400" dirty="0">
              <a:solidFill>
                <a:schemeClr val="bg1"/>
              </a:solidFill>
            </a:endParaRPr>
          </a:p>
        </p:txBody>
      </p:sp>
    </p:spTree>
    <p:extLst>
      <p:ext uri="{BB962C8B-B14F-4D97-AF65-F5344CB8AC3E}">
        <p14:creationId xmlns:p14="http://schemas.microsoft.com/office/powerpoint/2010/main" val="1337267021"/>
      </p:ext>
    </p:extLst>
  </p:cSld>
  <p:clrMapOvr>
    <a:masterClrMapping/>
  </p:clrMapOvr>
</p:sld>
</file>

<file path=ppt/theme/theme1.xml><?xml version="1.0" encoding="utf-8"?>
<a:theme xmlns:a="http://schemas.openxmlformats.org/drawingml/2006/main" name="1_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rgbClr val="53585A"/>
    </a:dk1>
    <a:lt1>
      <a:srgbClr val="FFFFFF"/>
    </a:lt1>
    <a:dk2>
      <a:srgbClr val="017CB4"/>
    </a:dk2>
    <a:lt2>
      <a:srgbClr val="94D60A"/>
    </a:lt2>
    <a:accent1>
      <a:srgbClr val="017CB4"/>
    </a:accent1>
    <a:accent2>
      <a:srgbClr val="94D60A"/>
    </a:accent2>
    <a:accent3>
      <a:srgbClr val="5D0E8B"/>
    </a:accent3>
    <a:accent4>
      <a:srgbClr val="D5441C"/>
    </a:accent4>
    <a:accent5>
      <a:srgbClr val="EE7421"/>
    </a:accent5>
    <a:accent6>
      <a:srgbClr val="2D2DB9"/>
    </a:accent6>
    <a:hlink>
      <a:srgbClr val="5D0E8B"/>
    </a:hlink>
    <a:folHlink>
      <a:srgbClr val="5358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379</TotalTime>
  <Words>1852</Words>
  <Application>Microsoft Office PowerPoint</Application>
  <PresentationFormat>Widescreen</PresentationFormat>
  <Paragraphs>205</Paragraphs>
  <Slides>20</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1_Retrospect</vt:lpstr>
      <vt:lpstr>Hepatitis B Vaccines</vt:lpstr>
      <vt:lpstr>Conflict of Interest Disclosure Statement</vt:lpstr>
      <vt:lpstr>Use of Trade/Brand Names</vt:lpstr>
      <vt:lpstr>Unconscious Bias Disclosure</vt:lpstr>
      <vt:lpstr>Learning Objectives</vt:lpstr>
      <vt:lpstr>ACIP Recommendations, Feb. 2022</vt:lpstr>
      <vt:lpstr>Vaccines</vt:lpstr>
      <vt:lpstr>HBV-10: HEPISLAV-B Induced Higher Peak SPR</vt:lpstr>
      <vt:lpstr>HBV-23:  Higher Seroprotection Rates for HEPLISAV-B (Hep-Cpg) in Pre-specified Populations</vt:lpstr>
      <vt:lpstr>PowerPoint Presentation</vt:lpstr>
      <vt:lpstr>PowerPoint Presentation</vt:lpstr>
      <vt:lpstr>HepB-CpG Vaccine Seroprotection Achieved By Study Week in People with HIV </vt:lpstr>
      <vt:lpstr>Vaccine Response</vt:lpstr>
      <vt:lpstr>Is Hepatitis B Vaccine Booster Dosing Recommended?</vt:lpstr>
      <vt:lpstr>Indications for HepB Vaccination According to Guidelines</vt:lpstr>
      <vt:lpstr>Why Do Guidelines Recommend Vaccination in PWH with Isolated anti-HBc Positivity?</vt:lpstr>
      <vt:lpstr>Key Points</vt:lpstr>
      <vt:lpstr>References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Ethan Gregory Rule</dc:creator>
  <cp:lastModifiedBy>Minerva Layug-Gomez</cp:lastModifiedBy>
  <cp:revision>58</cp:revision>
  <dcterms:created xsi:type="dcterms:W3CDTF">2017-06-25T02:05:31Z</dcterms:created>
  <dcterms:modified xsi:type="dcterms:W3CDTF">2024-04-12T18:14:03Z</dcterms:modified>
</cp:coreProperties>
</file>