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4"/>
  </p:sldMasterIdLst>
  <p:notesMasterIdLst>
    <p:notesMasterId r:id="rId55"/>
  </p:notesMasterIdLst>
  <p:handoutMasterIdLst>
    <p:handoutMasterId r:id="rId56"/>
  </p:handoutMasterIdLst>
  <p:sldIdLst>
    <p:sldId id="558" r:id="rId5"/>
    <p:sldId id="393" r:id="rId6"/>
    <p:sldId id="381" r:id="rId7"/>
    <p:sldId id="557" r:id="rId8"/>
    <p:sldId id="559" r:id="rId9"/>
    <p:sldId id="560" r:id="rId10"/>
    <p:sldId id="629" r:id="rId11"/>
    <p:sldId id="562" r:id="rId12"/>
    <p:sldId id="563" r:id="rId13"/>
    <p:sldId id="565" r:id="rId14"/>
    <p:sldId id="567" r:id="rId15"/>
    <p:sldId id="568" r:id="rId16"/>
    <p:sldId id="620" r:id="rId17"/>
    <p:sldId id="570" r:id="rId18"/>
    <p:sldId id="571" r:id="rId19"/>
    <p:sldId id="573" r:id="rId20"/>
    <p:sldId id="575" r:id="rId21"/>
    <p:sldId id="630" r:id="rId22"/>
    <p:sldId id="632" r:id="rId23"/>
    <p:sldId id="634" r:id="rId24"/>
    <p:sldId id="397" r:id="rId25"/>
    <p:sldId id="404" r:id="rId26"/>
    <p:sldId id="636" r:id="rId27"/>
    <p:sldId id="305" r:id="rId28"/>
    <p:sldId id="605" r:id="rId29"/>
    <p:sldId id="261" r:id="rId30"/>
    <p:sldId id="287" r:id="rId31"/>
    <p:sldId id="313" r:id="rId32"/>
    <p:sldId id="288" r:id="rId33"/>
    <p:sldId id="315" r:id="rId34"/>
    <p:sldId id="289" r:id="rId35"/>
    <p:sldId id="291" r:id="rId36"/>
    <p:sldId id="278" r:id="rId37"/>
    <p:sldId id="637" r:id="rId38"/>
    <p:sldId id="580" r:id="rId39"/>
    <p:sldId id="581" r:id="rId40"/>
    <p:sldId id="366" r:id="rId41"/>
    <p:sldId id="583" r:id="rId42"/>
    <p:sldId id="616" r:id="rId43"/>
    <p:sldId id="617" r:id="rId44"/>
    <p:sldId id="633" r:id="rId45"/>
    <p:sldId id="628" r:id="rId46"/>
    <p:sldId id="615" r:id="rId47"/>
    <p:sldId id="600" r:id="rId48"/>
    <p:sldId id="370" r:id="rId49"/>
    <p:sldId id="537" r:id="rId50"/>
    <p:sldId id="549" r:id="rId51"/>
    <p:sldId id="299" r:id="rId52"/>
    <p:sldId id="389" r:id="rId53"/>
    <p:sldId id="550" r:id="rId54"/>
  </p:sldIdLst>
  <p:sldSz cx="9144000" cy="5143500" type="screen16x9"/>
  <p:notesSz cx="7023100" cy="93091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id="{5D26188A-8877-D343-ABC4-7579CEC42C0C}">
          <p14:sldIdLst>
            <p14:sldId id="558"/>
            <p14:sldId id="393"/>
            <p14:sldId id="381"/>
            <p14:sldId id="557"/>
            <p14:sldId id="559"/>
            <p14:sldId id="560"/>
            <p14:sldId id="629"/>
            <p14:sldId id="562"/>
            <p14:sldId id="563"/>
            <p14:sldId id="565"/>
            <p14:sldId id="567"/>
            <p14:sldId id="568"/>
            <p14:sldId id="620"/>
            <p14:sldId id="570"/>
            <p14:sldId id="571"/>
            <p14:sldId id="573"/>
            <p14:sldId id="575"/>
            <p14:sldId id="630"/>
            <p14:sldId id="632"/>
            <p14:sldId id="634"/>
            <p14:sldId id="397"/>
            <p14:sldId id="404"/>
            <p14:sldId id="636"/>
            <p14:sldId id="305"/>
            <p14:sldId id="605"/>
            <p14:sldId id="261"/>
            <p14:sldId id="287"/>
            <p14:sldId id="313"/>
            <p14:sldId id="288"/>
            <p14:sldId id="315"/>
            <p14:sldId id="289"/>
            <p14:sldId id="291"/>
            <p14:sldId id="278"/>
            <p14:sldId id="637"/>
            <p14:sldId id="580"/>
            <p14:sldId id="581"/>
            <p14:sldId id="366"/>
            <p14:sldId id="583"/>
            <p14:sldId id="616"/>
            <p14:sldId id="617"/>
            <p14:sldId id="633"/>
            <p14:sldId id="628"/>
            <p14:sldId id="615"/>
            <p14:sldId id="600"/>
            <p14:sldId id="370"/>
            <p14:sldId id="537"/>
            <p14:sldId id="549"/>
            <p14:sldId id="299"/>
            <p14:sldId id="389"/>
            <p14:sldId id="55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4F5100-F54D-861A-6831-0DBCD4829E40}" name="Tracy Jungwirth" initials="TJ" userId="OZvAFcjQagjkfhDOL6Q9YPFofpUBFCEJmUpVenuuZ+M=" providerId="None"/>
  <p188:author id="{05513321-2468-75CF-F0BB-A89CC999431D}" name="Michelle J Iandiorio" initials="MJI" userId="S::MIandiorio@health.unm.edu::a88d1e84-8054-4dfd-a2f3-64e12be5a899" providerId="AD"/>
  <p188:author id="{D9C12069-B353-1E3C-99ED-B6031787A88F}" name="Goebel, Melanie Christine" initials="GMC" userId="S::mcgoebel@bcm.edu::3224834c-1d82-4dc3-a879-2f0ef5b4eb0a" providerId="AD"/>
  <p188:author id="{102C5FA4-8CE5-1F6D-071C-54D0785B2EBE}" name="Tracy Jungwirth" initials="TJ" userId="Tracy Jungwirth" providerId="None"/>
  <p188:author id="{0E2BB6AE-DFD5-BA38-96A0-839281F44C71}" name="Michelle Iandiorio" initials="MI" userId="gW2cI/ax/hXNF0x6AUCfZLYduZsUi8MQzuM00F5+dSo=" providerId="None"/>
  <p188:author id="{15A31BB9-A651-7186-479C-A9069289293C}" name="Mary E Farias" initials="MEF" userId="S::MeFarias@health.unm.edu::25361758-243d-463c-bb04-2d341f22c0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ray, Dana N." initials="GN" lastIdx="2" clrIdx="1"/>
  <p:cmAuthor id="2" name="Jennifer Lim" initials="JL" lastIdx="12" clrIdx="2">
    <p:extLst>
      <p:ext uri="{19B8F6BF-5375-455C-9EA6-DF929625EA0E}">
        <p15:presenceInfo xmlns:p15="http://schemas.microsoft.com/office/powerpoint/2012/main" userId="S-1-5-21-3639515735-3000443172-754303046-3156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89"/>
    <a:srgbClr val="CBD1E1"/>
    <a:srgbClr val="CBCD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56"/>
    <p:restoredTop sz="86233" autoAdjust="0"/>
  </p:normalViewPr>
  <p:slideViewPr>
    <p:cSldViewPr snapToGrid="0">
      <p:cViewPr varScale="1">
        <p:scale>
          <a:sx n="76" d="100"/>
          <a:sy n="76" d="100"/>
        </p:scale>
        <p:origin x="752"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gs" Target="tags/tag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6DA169-AAB2-44BD-BFED-49C4C483EEB2}" type="doc">
      <dgm:prSet loTypeId="urn:microsoft.com/office/officeart/2005/8/layout/chevron1" loCatId="process" qsTypeId="urn:microsoft.com/office/officeart/2005/8/quickstyle/simple1" qsCatId="simple" csTypeId="urn:microsoft.com/office/officeart/2005/8/colors/colorful1" csCatId="colorful" phldr="1"/>
      <dgm:spPr/>
    </dgm:pt>
    <dgm:pt modelId="{9EEB1765-1EC1-4180-BE0A-5EAD4CA580A2}">
      <dgm:prSet phldrT="[Text]"/>
      <dgm:spPr/>
      <dgm:t>
        <a:bodyPr/>
        <a:lstStyle/>
        <a:p>
          <a:r>
            <a:rPr lang="en-US" dirty="0"/>
            <a:t>Get the conversation going</a:t>
          </a:r>
        </a:p>
      </dgm:t>
    </dgm:pt>
    <dgm:pt modelId="{24EBB5F6-EAF5-470B-A9A4-6DBFB88156A6}" type="parTrans" cxnId="{47A0087C-986C-4A4B-9CC2-F69700531BF5}">
      <dgm:prSet/>
      <dgm:spPr/>
      <dgm:t>
        <a:bodyPr/>
        <a:lstStyle/>
        <a:p>
          <a:endParaRPr lang="en-US"/>
        </a:p>
      </dgm:t>
    </dgm:pt>
    <dgm:pt modelId="{6AA4EE1D-931F-4740-BC0C-A05333BE1A8F}" type="sibTrans" cxnId="{47A0087C-986C-4A4B-9CC2-F69700531BF5}">
      <dgm:prSet/>
      <dgm:spPr/>
      <dgm:t>
        <a:bodyPr/>
        <a:lstStyle/>
        <a:p>
          <a:endParaRPr lang="en-US"/>
        </a:p>
      </dgm:t>
    </dgm:pt>
    <dgm:pt modelId="{1FD87940-1100-4606-8A9D-C6B8B4135B37}">
      <dgm:prSet phldrT="[Text]"/>
      <dgm:spPr/>
      <dgm:t>
        <a:bodyPr/>
        <a:lstStyle/>
        <a:p>
          <a:r>
            <a:rPr lang="en-US" dirty="0"/>
            <a:t>Focus conversation on change</a:t>
          </a:r>
        </a:p>
      </dgm:t>
    </dgm:pt>
    <dgm:pt modelId="{47647D78-597E-45AC-911A-7FC7359135BE}" type="parTrans" cxnId="{6B7DBA74-A2C2-4F2B-A86C-E88D09C1BE54}">
      <dgm:prSet/>
      <dgm:spPr/>
      <dgm:t>
        <a:bodyPr/>
        <a:lstStyle/>
        <a:p>
          <a:endParaRPr lang="en-US"/>
        </a:p>
      </dgm:t>
    </dgm:pt>
    <dgm:pt modelId="{3C43AF90-60EB-4DAF-83D1-5B28662E786F}" type="sibTrans" cxnId="{6B7DBA74-A2C2-4F2B-A86C-E88D09C1BE54}">
      <dgm:prSet/>
      <dgm:spPr/>
      <dgm:t>
        <a:bodyPr/>
        <a:lstStyle/>
        <a:p>
          <a:endParaRPr lang="en-US"/>
        </a:p>
      </dgm:t>
    </dgm:pt>
    <dgm:pt modelId="{1D136A81-2EC3-4461-9385-6E89BA150F60}">
      <dgm:prSet phldrT="[Text]"/>
      <dgm:spPr/>
      <dgm:t>
        <a:bodyPr/>
        <a:lstStyle/>
        <a:p>
          <a:r>
            <a:rPr lang="en-US" dirty="0"/>
            <a:t>Considers change as an option</a:t>
          </a:r>
        </a:p>
      </dgm:t>
    </dgm:pt>
    <dgm:pt modelId="{49C46632-A6E8-4418-A7D0-77A49551C6B2}" type="parTrans" cxnId="{2581CB45-20DD-472F-898C-380DCB3F2D1E}">
      <dgm:prSet/>
      <dgm:spPr/>
      <dgm:t>
        <a:bodyPr/>
        <a:lstStyle/>
        <a:p>
          <a:endParaRPr lang="en-US"/>
        </a:p>
      </dgm:t>
    </dgm:pt>
    <dgm:pt modelId="{FA09E408-1222-42FF-B3E3-B1DA2D4A70DC}" type="sibTrans" cxnId="{2581CB45-20DD-472F-898C-380DCB3F2D1E}">
      <dgm:prSet/>
      <dgm:spPr/>
      <dgm:t>
        <a:bodyPr/>
        <a:lstStyle/>
        <a:p>
          <a:endParaRPr lang="en-US"/>
        </a:p>
      </dgm:t>
    </dgm:pt>
    <dgm:pt modelId="{67BE824F-9E5B-47A1-968F-F4BEA828815A}" type="pres">
      <dgm:prSet presAssocID="{466DA169-AAB2-44BD-BFED-49C4C483EEB2}" presName="Name0" presStyleCnt="0">
        <dgm:presLayoutVars>
          <dgm:dir/>
          <dgm:animLvl val="lvl"/>
          <dgm:resizeHandles val="exact"/>
        </dgm:presLayoutVars>
      </dgm:prSet>
      <dgm:spPr/>
    </dgm:pt>
    <dgm:pt modelId="{0F3FDB50-B1B2-4191-8B53-43693418EB1B}" type="pres">
      <dgm:prSet presAssocID="{9EEB1765-1EC1-4180-BE0A-5EAD4CA580A2}" presName="parTxOnly" presStyleLbl="node1" presStyleIdx="0" presStyleCnt="3">
        <dgm:presLayoutVars>
          <dgm:chMax val="0"/>
          <dgm:chPref val="0"/>
          <dgm:bulletEnabled val="1"/>
        </dgm:presLayoutVars>
      </dgm:prSet>
      <dgm:spPr/>
    </dgm:pt>
    <dgm:pt modelId="{66C903C9-ED30-4E21-A8AE-331795CD0450}" type="pres">
      <dgm:prSet presAssocID="{6AA4EE1D-931F-4740-BC0C-A05333BE1A8F}" presName="parTxOnlySpace" presStyleCnt="0"/>
      <dgm:spPr/>
    </dgm:pt>
    <dgm:pt modelId="{D8FA0A21-FF36-4192-A31B-DCB6249D25AE}" type="pres">
      <dgm:prSet presAssocID="{1FD87940-1100-4606-8A9D-C6B8B4135B37}" presName="parTxOnly" presStyleLbl="node1" presStyleIdx="1" presStyleCnt="3">
        <dgm:presLayoutVars>
          <dgm:chMax val="0"/>
          <dgm:chPref val="0"/>
          <dgm:bulletEnabled val="1"/>
        </dgm:presLayoutVars>
      </dgm:prSet>
      <dgm:spPr/>
    </dgm:pt>
    <dgm:pt modelId="{AB72EBDD-C3B7-4E2D-8716-0A14C8B8D949}" type="pres">
      <dgm:prSet presAssocID="{3C43AF90-60EB-4DAF-83D1-5B28662E786F}" presName="parTxOnlySpace" presStyleCnt="0"/>
      <dgm:spPr/>
    </dgm:pt>
    <dgm:pt modelId="{BEA20ACA-035B-465D-9D4E-27715EF3BAF0}" type="pres">
      <dgm:prSet presAssocID="{1D136A81-2EC3-4461-9385-6E89BA150F60}" presName="parTxOnly" presStyleLbl="node1" presStyleIdx="2" presStyleCnt="3">
        <dgm:presLayoutVars>
          <dgm:chMax val="0"/>
          <dgm:chPref val="0"/>
          <dgm:bulletEnabled val="1"/>
        </dgm:presLayoutVars>
      </dgm:prSet>
      <dgm:spPr/>
    </dgm:pt>
  </dgm:ptLst>
  <dgm:cxnLst>
    <dgm:cxn modelId="{DE26750A-0EBE-4E31-89E3-580D513A1304}" type="presOf" srcId="{1FD87940-1100-4606-8A9D-C6B8B4135B37}" destId="{D8FA0A21-FF36-4192-A31B-DCB6249D25AE}" srcOrd="0" destOrd="0" presId="urn:microsoft.com/office/officeart/2005/8/layout/chevron1"/>
    <dgm:cxn modelId="{07CA0D27-66EF-42F2-ACFD-BA743DB6B9D3}" type="presOf" srcId="{466DA169-AAB2-44BD-BFED-49C4C483EEB2}" destId="{67BE824F-9E5B-47A1-968F-F4BEA828815A}" srcOrd="0" destOrd="0" presId="urn:microsoft.com/office/officeart/2005/8/layout/chevron1"/>
    <dgm:cxn modelId="{FAFFA92D-B5C7-4AC4-97E3-944FE3E90312}" type="presOf" srcId="{9EEB1765-1EC1-4180-BE0A-5EAD4CA580A2}" destId="{0F3FDB50-B1B2-4191-8B53-43693418EB1B}" srcOrd="0" destOrd="0" presId="urn:microsoft.com/office/officeart/2005/8/layout/chevron1"/>
    <dgm:cxn modelId="{C20CA73D-8B7A-4D64-B7FE-BA5B0206CC63}" type="presOf" srcId="{1D136A81-2EC3-4461-9385-6E89BA150F60}" destId="{BEA20ACA-035B-465D-9D4E-27715EF3BAF0}" srcOrd="0" destOrd="0" presId="urn:microsoft.com/office/officeart/2005/8/layout/chevron1"/>
    <dgm:cxn modelId="{2581CB45-20DD-472F-898C-380DCB3F2D1E}" srcId="{466DA169-AAB2-44BD-BFED-49C4C483EEB2}" destId="{1D136A81-2EC3-4461-9385-6E89BA150F60}" srcOrd="2" destOrd="0" parTransId="{49C46632-A6E8-4418-A7D0-77A49551C6B2}" sibTransId="{FA09E408-1222-42FF-B3E3-B1DA2D4A70DC}"/>
    <dgm:cxn modelId="{6B7DBA74-A2C2-4F2B-A86C-E88D09C1BE54}" srcId="{466DA169-AAB2-44BD-BFED-49C4C483EEB2}" destId="{1FD87940-1100-4606-8A9D-C6B8B4135B37}" srcOrd="1" destOrd="0" parTransId="{47647D78-597E-45AC-911A-7FC7359135BE}" sibTransId="{3C43AF90-60EB-4DAF-83D1-5B28662E786F}"/>
    <dgm:cxn modelId="{47A0087C-986C-4A4B-9CC2-F69700531BF5}" srcId="{466DA169-AAB2-44BD-BFED-49C4C483EEB2}" destId="{9EEB1765-1EC1-4180-BE0A-5EAD4CA580A2}" srcOrd="0" destOrd="0" parTransId="{24EBB5F6-EAF5-470B-A9A4-6DBFB88156A6}" sibTransId="{6AA4EE1D-931F-4740-BC0C-A05333BE1A8F}"/>
    <dgm:cxn modelId="{B1BEA393-B25B-4B4B-9650-88CC31367245}" type="presParOf" srcId="{67BE824F-9E5B-47A1-968F-F4BEA828815A}" destId="{0F3FDB50-B1B2-4191-8B53-43693418EB1B}" srcOrd="0" destOrd="0" presId="urn:microsoft.com/office/officeart/2005/8/layout/chevron1"/>
    <dgm:cxn modelId="{819B966D-6073-4E75-9E3B-AA6D7AAD5F6E}" type="presParOf" srcId="{67BE824F-9E5B-47A1-968F-F4BEA828815A}" destId="{66C903C9-ED30-4E21-A8AE-331795CD0450}" srcOrd="1" destOrd="0" presId="urn:microsoft.com/office/officeart/2005/8/layout/chevron1"/>
    <dgm:cxn modelId="{8B9C964C-37B2-4C2C-A01D-68A5B4DD44DB}" type="presParOf" srcId="{67BE824F-9E5B-47A1-968F-F4BEA828815A}" destId="{D8FA0A21-FF36-4192-A31B-DCB6249D25AE}" srcOrd="2" destOrd="0" presId="urn:microsoft.com/office/officeart/2005/8/layout/chevron1"/>
    <dgm:cxn modelId="{B67802A4-8DF5-47EA-A28A-C9C354EAFC48}" type="presParOf" srcId="{67BE824F-9E5B-47A1-968F-F4BEA828815A}" destId="{AB72EBDD-C3B7-4E2D-8716-0A14C8B8D949}" srcOrd="3" destOrd="0" presId="urn:microsoft.com/office/officeart/2005/8/layout/chevron1"/>
    <dgm:cxn modelId="{83F7EE55-E8C0-4A44-8E92-70BEC14908D9}" type="presParOf" srcId="{67BE824F-9E5B-47A1-968F-F4BEA828815A}" destId="{BEA20ACA-035B-465D-9D4E-27715EF3BAF0}"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AC0FA0-7881-4FCC-8119-FEC5D96FEB3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9C52AA67-4252-4AF6-9380-F477C94C4AB1}">
      <dgm:prSet phldrT="[Text]"/>
      <dgm:spPr/>
      <dgm:t>
        <a:bodyPr/>
        <a:lstStyle/>
        <a:p>
          <a:r>
            <a:rPr lang="en-US" b="1" u="sng" dirty="0"/>
            <a:t>O</a:t>
          </a:r>
          <a:r>
            <a:rPr lang="en-US" dirty="0"/>
            <a:t>pen-ended questions</a:t>
          </a:r>
        </a:p>
        <a:p>
          <a:r>
            <a:rPr lang="en-US" dirty="0"/>
            <a:t>(Open&gt;Closed)</a:t>
          </a:r>
        </a:p>
      </dgm:t>
    </dgm:pt>
    <dgm:pt modelId="{B1A30291-6F22-4BAF-A0D8-443912DD4C98}" type="parTrans" cxnId="{E7E4F16B-B46A-4000-A30D-98C434E67677}">
      <dgm:prSet/>
      <dgm:spPr/>
      <dgm:t>
        <a:bodyPr/>
        <a:lstStyle/>
        <a:p>
          <a:endParaRPr lang="en-US"/>
        </a:p>
      </dgm:t>
    </dgm:pt>
    <dgm:pt modelId="{07D0A9D3-4216-4F21-94FD-114253625733}" type="sibTrans" cxnId="{E7E4F16B-B46A-4000-A30D-98C434E67677}">
      <dgm:prSet/>
      <dgm:spPr/>
      <dgm:t>
        <a:bodyPr/>
        <a:lstStyle/>
        <a:p>
          <a:endParaRPr lang="en-US"/>
        </a:p>
      </dgm:t>
    </dgm:pt>
    <dgm:pt modelId="{7A8C8909-7CA4-4B02-9B8D-F7FFB7B0592C}">
      <dgm:prSet phldrT="[Text]"/>
      <dgm:spPr/>
      <dgm:t>
        <a:bodyPr/>
        <a:lstStyle/>
        <a:p>
          <a:r>
            <a:rPr lang="en-US" b="1" u="sng" dirty="0"/>
            <a:t>A</a:t>
          </a:r>
          <a:r>
            <a:rPr lang="en-US" dirty="0"/>
            <a:t>ffirmations</a:t>
          </a:r>
        </a:p>
      </dgm:t>
    </dgm:pt>
    <dgm:pt modelId="{737AAF9E-8045-4422-A92F-3BC92A659E93}" type="parTrans" cxnId="{0D7235BD-24CB-4C1A-9ED3-981AED7BF760}">
      <dgm:prSet/>
      <dgm:spPr/>
      <dgm:t>
        <a:bodyPr/>
        <a:lstStyle/>
        <a:p>
          <a:endParaRPr lang="en-US"/>
        </a:p>
      </dgm:t>
    </dgm:pt>
    <dgm:pt modelId="{D402BA8F-592A-4710-B823-CC438DF45D13}" type="sibTrans" cxnId="{0D7235BD-24CB-4C1A-9ED3-981AED7BF760}">
      <dgm:prSet/>
      <dgm:spPr/>
      <dgm:t>
        <a:bodyPr/>
        <a:lstStyle/>
        <a:p>
          <a:endParaRPr lang="en-US"/>
        </a:p>
      </dgm:t>
    </dgm:pt>
    <dgm:pt modelId="{E81FACDE-9032-4BAA-BBAE-837755452B53}">
      <dgm:prSet phldrT="[Text]"/>
      <dgm:spPr/>
      <dgm:t>
        <a:bodyPr/>
        <a:lstStyle/>
        <a:p>
          <a:r>
            <a:rPr lang="en-US" b="1" u="sng" dirty="0"/>
            <a:t>R</a:t>
          </a:r>
          <a:r>
            <a:rPr lang="en-US" dirty="0"/>
            <a:t>eflective Listening</a:t>
          </a:r>
        </a:p>
        <a:p>
          <a:r>
            <a:rPr lang="en-US" dirty="0"/>
            <a:t>(Complex&gt;Simple)</a:t>
          </a:r>
        </a:p>
      </dgm:t>
    </dgm:pt>
    <dgm:pt modelId="{BDB39C64-16E3-4D1F-981A-4935573BD9EB}" type="parTrans" cxnId="{FBB2D200-8C9A-4C0C-B7F5-BE85BFFE8DA7}">
      <dgm:prSet/>
      <dgm:spPr/>
      <dgm:t>
        <a:bodyPr/>
        <a:lstStyle/>
        <a:p>
          <a:endParaRPr lang="en-US"/>
        </a:p>
      </dgm:t>
    </dgm:pt>
    <dgm:pt modelId="{8C35E073-19A0-4AE6-8F25-DBCBE561E96A}" type="sibTrans" cxnId="{FBB2D200-8C9A-4C0C-B7F5-BE85BFFE8DA7}">
      <dgm:prSet/>
      <dgm:spPr/>
      <dgm:t>
        <a:bodyPr/>
        <a:lstStyle/>
        <a:p>
          <a:endParaRPr lang="en-US"/>
        </a:p>
      </dgm:t>
    </dgm:pt>
    <dgm:pt modelId="{1535D826-6621-4BEC-8CED-BB096E463A83}">
      <dgm:prSet phldrT="[Text]"/>
      <dgm:spPr/>
      <dgm:t>
        <a:bodyPr/>
        <a:lstStyle/>
        <a:p>
          <a:r>
            <a:rPr lang="en-US" b="1" u="sng" dirty="0"/>
            <a:t>S</a:t>
          </a:r>
          <a:r>
            <a:rPr lang="en-US" dirty="0"/>
            <a:t>ummaries</a:t>
          </a:r>
        </a:p>
      </dgm:t>
    </dgm:pt>
    <dgm:pt modelId="{ABE42977-C896-457A-A630-C71BDEC3707C}" type="parTrans" cxnId="{D7B26EC1-4175-42E8-B570-EF413D466D71}">
      <dgm:prSet/>
      <dgm:spPr/>
      <dgm:t>
        <a:bodyPr/>
        <a:lstStyle/>
        <a:p>
          <a:endParaRPr lang="en-US"/>
        </a:p>
      </dgm:t>
    </dgm:pt>
    <dgm:pt modelId="{4ADC7F69-8C5C-4C9D-8AD2-24C0433AC41C}" type="sibTrans" cxnId="{D7B26EC1-4175-42E8-B570-EF413D466D71}">
      <dgm:prSet/>
      <dgm:spPr/>
      <dgm:t>
        <a:bodyPr/>
        <a:lstStyle/>
        <a:p>
          <a:endParaRPr lang="en-US"/>
        </a:p>
      </dgm:t>
    </dgm:pt>
    <dgm:pt modelId="{689BB267-CE40-40C2-90D7-DCC029500AA4}" type="pres">
      <dgm:prSet presAssocID="{CCAC0FA0-7881-4FCC-8119-FEC5D96FEB3D}" presName="diagram" presStyleCnt="0">
        <dgm:presLayoutVars>
          <dgm:dir/>
          <dgm:resizeHandles val="exact"/>
        </dgm:presLayoutVars>
      </dgm:prSet>
      <dgm:spPr/>
    </dgm:pt>
    <dgm:pt modelId="{73327FC2-D1D3-45B6-9BAA-36520CF9ACAD}" type="pres">
      <dgm:prSet presAssocID="{9C52AA67-4252-4AF6-9380-F477C94C4AB1}" presName="node" presStyleLbl="node1" presStyleIdx="0" presStyleCnt="4">
        <dgm:presLayoutVars>
          <dgm:bulletEnabled val="1"/>
        </dgm:presLayoutVars>
      </dgm:prSet>
      <dgm:spPr/>
    </dgm:pt>
    <dgm:pt modelId="{E263F476-3F4D-4B3A-B0C7-7B8034FF21BE}" type="pres">
      <dgm:prSet presAssocID="{07D0A9D3-4216-4F21-94FD-114253625733}" presName="sibTrans" presStyleCnt="0"/>
      <dgm:spPr/>
    </dgm:pt>
    <dgm:pt modelId="{371DFB97-D21C-4EEA-BEC8-906BA7D665A2}" type="pres">
      <dgm:prSet presAssocID="{7A8C8909-7CA4-4B02-9B8D-F7FFB7B0592C}" presName="node" presStyleLbl="node1" presStyleIdx="1" presStyleCnt="4">
        <dgm:presLayoutVars>
          <dgm:bulletEnabled val="1"/>
        </dgm:presLayoutVars>
      </dgm:prSet>
      <dgm:spPr/>
    </dgm:pt>
    <dgm:pt modelId="{5FC592CD-AAF4-4BA4-B709-8AAA7AA55722}" type="pres">
      <dgm:prSet presAssocID="{D402BA8F-592A-4710-B823-CC438DF45D13}" presName="sibTrans" presStyleCnt="0"/>
      <dgm:spPr/>
    </dgm:pt>
    <dgm:pt modelId="{89750D89-6376-4A38-B8D6-0ABD68621E9E}" type="pres">
      <dgm:prSet presAssocID="{E81FACDE-9032-4BAA-BBAE-837755452B53}" presName="node" presStyleLbl="node1" presStyleIdx="2" presStyleCnt="4">
        <dgm:presLayoutVars>
          <dgm:bulletEnabled val="1"/>
        </dgm:presLayoutVars>
      </dgm:prSet>
      <dgm:spPr/>
    </dgm:pt>
    <dgm:pt modelId="{388C3D66-F5D3-44D3-A3BF-364F18457FC1}" type="pres">
      <dgm:prSet presAssocID="{8C35E073-19A0-4AE6-8F25-DBCBE561E96A}" presName="sibTrans" presStyleCnt="0"/>
      <dgm:spPr/>
    </dgm:pt>
    <dgm:pt modelId="{C2BCA555-0B20-43AB-B631-C36448D93AB0}" type="pres">
      <dgm:prSet presAssocID="{1535D826-6621-4BEC-8CED-BB096E463A83}" presName="node" presStyleLbl="node1" presStyleIdx="3" presStyleCnt="4">
        <dgm:presLayoutVars>
          <dgm:bulletEnabled val="1"/>
        </dgm:presLayoutVars>
      </dgm:prSet>
      <dgm:spPr/>
    </dgm:pt>
  </dgm:ptLst>
  <dgm:cxnLst>
    <dgm:cxn modelId="{FBB2D200-8C9A-4C0C-B7F5-BE85BFFE8DA7}" srcId="{CCAC0FA0-7881-4FCC-8119-FEC5D96FEB3D}" destId="{E81FACDE-9032-4BAA-BBAE-837755452B53}" srcOrd="2" destOrd="0" parTransId="{BDB39C64-16E3-4D1F-981A-4935573BD9EB}" sibTransId="{8C35E073-19A0-4AE6-8F25-DBCBE561E96A}"/>
    <dgm:cxn modelId="{D581C547-FB85-49B3-A1EC-53F5940084A9}" type="presOf" srcId="{CCAC0FA0-7881-4FCC-8119-FEC5D96FEB3D}" destId="{689BB267-CE40-40C2-90D7-DCC029500AA4}" srcOrd="0" destOrd="0" presId="urn:microsoft.com/office/officeart/2005/8/layout/default"/>
    <dgm:cxn modelId="{E7E4F16B-B46A-4000-A30D-98C434E67677}" srcId="{CCAC0FA0-7881-4FCC-8119-FEC5D96FEB3D}" destId="{9C52AA67-4252-4AF6-9380-F477C94C4AB1}" srcOrd="0" destOrd="0" parTransId="{B1A30291-6F22-4BAF-A0D8-443912DD4C98}" sibTransId="{07D0A9D3-4216-4F21-94FD-114253625733}"/>
    <dgm:cxn modelId="{9062CF8F-744E-41E7-A5C7-9FAA5ADC5343}" type="presOf" srcId="{9C52AA67-4252-4AF6-9380-F477C94C4AB1}" destId="{73327FC2-D1D3-45B6-9BAA-36520CF9ACAD}" srcOrd="0" destOrd="0" presId="urn:microsoft.com/office/officeart/2005/8/layout/default"/>
    <dgm:cxn modelId="{0D7235BD-24CB-4C1A-9ED3-981AED7BF760}" srcId="{CCAC0FA0-7881-4FCC-8119-FEC5D96FEB3D}" destId="{7A8C8909-7CA4-4B02-9B8D-F7FFB7B0592C}" srcOrd="1" destOrd="0" parTransId="{737AAF9E-8045-4422-A92F-3BC92A659E93}" sibTransId="{D402BA8F-592A-4710-B823-CC438DF45D13}"/>
    <dgm:cxn modelId="{D7B26EC1-4175-42E8-B570-EF413D466D71}" srcId="{CCAC0FA0-7881-4FCC-8119-FEC5D96FEB3D}" destId="{1535D826-6621-4BEC-8CED-BB096E463A83}" srcOrd="3" destOrd="0" parTransId="{ABE42977-C896-457A-A630-C71BDEC3707C}" sibTransId="{4ADC7F69-8C5C-4C9D-8AD2-24C0433AC41C}"/>
    <dgm:cxn modelId="{EEFCEBC7-A53C-4A2F-AFB4-C0D3635C36FC}" type="presOf" srcId="{E81FACDE-9032-4BAA-BBAE-837755452B53}" destId="{89750D89-6376-4A38-B8D6-0ABD68621E9E}" srcOrd="0" destOrd="0" presId="urn:microsoft.com/office/officeart/2005/8/layout/default"/>
    <dgm:cxn modelId="{BA6B6DE0-F40D-47E1-8E12-A18BA16CC493}" type="presOf" srcId="{1535D826-6621-4BEC-8CED-BB096E463A83}" destId="{C2BCA555-0B20-43AB-B631-C36448D93AB0}" srcOrd="0" destOrd="0" presId="urn:microsoft.com/office/officeart/2005/8/layout/default"/>
    <dgm:cxn modelId="{5D00FAE1-7462-4471-BDD5-D1F04854D962}" type="presOf" srcId="{7A8C8909-7CA4-4B02-9B8D-F7FFB7B0592C}" destId="{371DFB97-D21C-4EEA-BEC8-906BA7D665A2}" srcOrd="0" destOrd="0" presId="urn:microsoft.com/office/officeart/2005/8/layout/default"/>
    <dgm:cxn modelId="{7C8D27A4-1EBF-48D8-BE5D-BD816CF7D723}" type="presParOf" srcId="{689BB267-CE40-40C2-90D7-DCC029500AA4}" destId="{73327FC2-D1D3-45B6-9BAA-36520CF9ACAD}" srcOrd="0" destOrd="0" presId="urn:microsoft.com/office/officeart/2005/8/layout/default"/>
    <dgm:cxn modelId="{69429ACC-1619-4868-BE07-92DF272202C6}" type="presParOf" srcId="{689BB267-CE40-40C2-90D7-DCC029500AA4}" destId="{E263F476-3F4D-4B3A-B0C7-7B8034FF21BE}" srcOrd="1" destOrd="0" presId="urn:microsoft.com/office/officeart/2005/8/layout/default"/>
    <dgm:cxn modelId="{E4DDA1D1-E3A0-4BE2-A90A-4D3E166E6F8A}" type="presParOf" srcId="{689BB267-CE40-40C2-90D7-DCC029500AA4}" destId="{371DFB97-D21C-4EEA-BEC8-906BA7D665A2}" srcOrd="2" destOrd="0" presId="urn:microsoft.com/office/officeart/2005/8/layout/default"/>
    <dgm:cxn modelId="{921D570C-4899-49E1-B0A9-7F02FD4F85F0}" type="presParOf" srcId="{689BB267-CE40-40C2-90D7-DCC029500AA4}" destId="{5FC592CD-AAF4-4BA4-B709-8AAA7AA55722}" srcOrd="3" destOrd="0" presId="urn:microsoft.com/office/officeart/2005/8/layout/default"/>
    <dgm:cxn modelId="{BC5EFB3A-5A3D-40A3-B2E9-E3FAD603E75B}" type="presParOf" srcId="{689BB267-CE40-40C2-90D7-DCC029500AA4}" destId="{89750D89-6376-4A38-B8D6-0ABD68621E9E}" srcOrd="4" destOrd="0" presId="urn:microsoft.com/office/officeart/2005/8/layout/default"/>
    <dgm:cxn modelId="{15A4EFDE-4FC4-46AA-850C-E7D738617E9C}" type="presParOf" srcId="{689BB267-CE40-40C2-90D7-DCC029500AA4}" destId="{388C3D66-F5D3-44D3-A3BF-364F18457FC1}" srcOrd="5" destOrd="0" presId="urn:microsoft.com/office/officeart/2005/8/layout/default"/>
    <dgm:cxn modelId="{0147D40B-C8A3-4604-8F46-55891ABD45B2}" type="presParOf" srcId="{689BB267-CE40-40C2-90D7-DCC029500AA4}" destId="{C2BCA555-0B20-43AB-B631-C36448D93AB0}"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FDB50-B1B2-4191-8B53-43693418EB1B}">
      <dsp:nvSpPr>
        <dsp:cNvPr id="0" name=""/>
        <dsp:cNvSpPr/>
      </dsp:nvSpPr>
      <dsp:spPr>
        <a:xfrm>
          <a:off x="1339" y="1178569"/>
          <a:ext cx="1631900" cy="652760"/>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Get the conversation going</a:t>
          </a:r>
        </a:p>
      </dsp:txBody>
      <dsp:txXfrm>
        <a:off x="327719" y="1178569"/>
        <a:ext cx="979140" cy="652760"/>
      </dsp:txXfrm>
    </dsp:sp>
    <dsp:sp modelId="{D8FA0A21-FF36-4192-A31B-DCB6249D25AE}">
      <dsp:nvSpPr>
        <dsp:cNvPr id="0" name=""/>
        <dsp:cNvSpPr/>
      </dsp:nvSpPr>
      <dsp:spPr>
        <a:xfrm>
          <a:off x="1470049" y="1178569"/>
          <a:ext cx="1631900" cy="652760"/>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Focus conversation on change</a:t>
          </a:r>
        </a:p>
      </dsp:txBody>
      <dsp:txXfrm>
        <a:off x="1796429" y="1178569"/>
        <a:ext cx="979140" cy="652760"/>
      </dsp:txXfrm>
    </dsp:sp>
    <dsp:sp modelId="{BEA20ACA-035B-465D-9D4E-27715EF3BAF0}">
      <dsp:nvSpPr>
        <dsp:cNvPr id="0" name=""/>
        <dsp:cNvSpPr/>
      </dsp:nvSpPr>
      <dsp:spPr>
        <a:xfrm>
          <a:off x="2938760" y="1178569"/>
          <a:ext cx="1631900" cy="652760"/>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Considers change as an option</a:t>
          </a:r>
        </a:p>
      </dsp:txBody>
      <dsp:txXfrm>
        <a:off x="3265140" y="1178569"/>
        <a:ext cx="979140" cy="6527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327FC2-D1D3-45B6-9BAA-36520CF9ACAD}">
      <dsp:nvSpPr>
        <dsp:cNvPr id="0" name=""/>
        <dsp:cNvSpPr/>
      </dsp:nvSpPr>
      <dsp:spPr>
        <a:xfrm>
          <a:off x="345679" y="785"/>
          <a:ext cx="2609924" cy="156595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u="sng" kern="1200" dirty="0"/>
            <a:t>O</a:t>
          </a:r>
          <a:r>
            <a:rPr lang="en-US" sz="2300" kern="1200" dirty="0"/>
            <a:t>pen-ended questions</a:t>
          </a:r>
        </a:p>
        <a:p>
          <a:pPr marL="0" lvl="0" indent="0" algn="ctr" defTabSz="1022350">
            <a:lnSpc>
              <a:spcPct val="90000"/>
            </a:lnSpc>
            <a:spcBef>
              <a:spcPct val="0"/>
            </a:spcBef>
            <a:spcAft>
              <a:spcPct val="35000"/>
            </a:spcAft>
            <a:buNone/>
          </a:pPr>
          <a:r>
            <a:rPr lang="en-US" sz="2300" kern="1200" dirty="0"/>
            <a:t>(Open&gt;Closed)</a:t>
          </a:r>
        </a:p>
      </dsp:txBody>
      <dsp:txXfrm>
        <a:off x="345679" y="785"/>
        <a:ext cx="2609924" cy="1565954"/>
      </dsp:txXfrm>
    </dsp:sp>
    <dsp:sp modelId="{371DFB97-D21C-4EEA-BEC8-906BA7D665A2}">
      <dsp:nvSpPr>
        <dsp:cNvPr id="0" name=""/>
        <dsp:cNvSpPr/>
      </dsp:nvSpPr>
      <dsp:spPr>
        <a:xfrm>
          <a:off x="3216596" y="785"/>
          <a:ext cx="2609924" cy="156595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u="sng" kern="1200" dirty="0"/>
            <a:t>A</a:t>
          </a:r>
          <a:r>
            <a:rPr lang="en-US" sz="2300" kern="1200" dirty="0"/>
            <a:t>ffirmations</a:t>
          </a:r>
        </a:p>
      </dsp:txBody>
      <dsp:txXfrm>
        <a:off x="3216596" y="785"/>
        <a:ext cx="2609924" cy="1565954"/>
      </dsp:txXfrm>
    </dsp:sp>
    <dsp:sp modelId="{89750D89-6376-4A38-B8D6-0ABD68621E9E}">
      <dsp:nvSpPr>
        <dsp:cNvPr id="0" name=""/>
        <dsp:cNvSpPr/>
      </dsp:nvSpPr>
      <dsp:spPr>
        <a:xfrm>
          <a:off x="345679" y="1827732"/>
          <a:ext cx="2609924" cy="156595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u="sng" kern="1200" dirty="0"/>
            <a:t>R</a:t>
          </a:r>
          <a:r>
            <a:rPr lang="en-US" sz="2300" kern="1200" dirty="0"/>
            <a:t>eflective Listening</a:t>
          </a:r>
        </a:p>
        <a:p>
          <a:pPr marL="0" lvl="0" indent="0" algn="ctr" defTabSz="1022350">
            <a:lnSpc>
              <a:spcPct val="90000"/>
            </a:lnSpc>
            <a:spcBef>
              <a:spcPct val="0"/>
            </a:spcBef>
            <a:spcAft>
              <a:spcPct val="35000"/>
            </a:spcAft>
            <a:buNone/>
          </a:pPr>
          <a:r>
            <a:rPr lang="en-US" sz="2300" kern="1200" dirty="0"/>
            <a:t>(Complex&gt;Simple)</a:t>
          </a:r>
        </a:p>
      </dsp:txBody>
      <dsp:txXfrm>
        <a:off x="345679" y="1827732"/>
        <a:ext cx="2609924" cy="1565954"/>
      </dsp:txXfrm>
    </dsp:sp>
    <dsp:sp modelId="{C2BCA555-0B20-43AB-B631-C36448D93AB0}">
      <dsp:nvSpPr>
        <dsp:cNvPr id="0" name=""/>
        <dsp:cNvSpPr/>
      </dsp:nvSpPr>
      <dsp:spPr>
        <a:xfrm>
          <a:off x="3216596" y="1827732"/>
          <a:ext cx="2609924" cy="156595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u="sng" kern="1200" dirty="0"/>
            <a:t>S</a:t>
          </a:r>
          <a:r>
            <a:rPr lang="en-US" sz="2300" kern="1200" dirty="0"/>
            <a:t>ummaries</a:t>
          </a:r>
        </a:p>
      </dsp:txBody>
      <dsp:txXfrm>
        <a:off x="3216596" y="1827732"/>
        <a:ext cx="2609924" cy="156595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A3EF21F7-98FD-41A7-A4CE-714FDED71D4E}" type="datetimeFigureOut">
              <a:rPr lang="en-US" smtClean="0"/>
              <a:t>4/19/2024</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85959707-24D2-46CE-984F-5B71E66ECA7D}" type="slidenum">
              <a:rPr lang="en-US" smtClean="0"/>
              <a:t>‹#›</a:t>
            </a:fld>
            <a:endParaRPr lang="en-US"/>
          </a:p>
        </p:txBody>
      </p:sp>
    </p:spTree>
    <p:extLst>
      <p:ext uri="{BB962C8B-B14F-4D97-AF65-F5344CB8AC3E}">
        <p14:creationId xmlns:p14="http://schemas.microsoft.com/office/powerpoint/2010/main" val="31606767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F16BC46E-AFF4-4598-8970-9842EB7E8193}" type="datetimeFigureOut">
              <a:rPr lang="en-US" smtClean="0"/>
              <a:t>4/19/2024</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F264BA1E-6AC7-4534-AA62-D6AA5C834DC4}" type="slidenum">
              <a:rPr lang="en-US" smtClean="0"/>
              <a:t>‹#›</a:t>
            </a:fld>
            <a:endParaRPr lang="en-US"/>
          </a:p>
        </p:txBody>
      </p:sp>
    </p:spTree>
    <p:extLst>
      <p:ext uri="{BB962C8B-B14F-4D97-AF65-F5344CB8AC3E}">
        <p14:creationId xmlns:p14="http://schemas.microsoft.com/office/powerpoint/2010/main" val="15315472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marR="0" algn="l">
              <a:spcBef>
                <a:spcPts val="0"/>
              </a:spcBef>
              <a:spcAft>
                <a:spcPts val="0"/>
              </a:spcAft>
            </a:pPr>
            <a:r>
              <a:rPr lang="en-US" sz="1800" b="0" i="0" dirty="0">
                <a:solidFill>
                  <a:srgbClr val="000000"/>
                </a:solidFill>
                <a:effectLst/>
                <a:latin typeface="Calibri" panose="020F0502020204030204" pitchFamily="34" charset="0"/>
              </a:rPr>
              <a:t>Target audience: interprofessional students</a:t>
            </a:r>
          </a:p>
          <a:p>
            <a:pPr marL="0" marR="0" algn="l">
              <a:spcBef>
                <a:spcPts val="0"/>
              </a:spcBef>
              <a:spcAft>
                <a:spcPts val="0"/>
              </a:spcAft>
            </a:pPr>
            <a:r>
              <a:rPr lang="en-US" sz="1800" b="0" i="0" dirty="0">
                <a:solidFill>
                  <a:srgbClr val="000000"/>
                </a:solidFill>
                <a:effectLst/>
                <a:latin typeface="Calibri" panose="020F0502020204030204" pitchFamily="34" charset="0"/>
              </a:rPr>
              <a:t>Last updated April 2024</a:t>
            </a:r>
          </a:p>
        </p:txBody>
      </p:sp>
      <p:sp>
        <p:nvSpPr>
          <p:cNvPr id="4" name="Slide Number Placeholder 3"/>
          <p:cNvSpPr>
            <a:spLocks noGrp="1"/>
          </p:cNvSpPr>
          <p:nvPr>
            <p:ph type="sldNum" sz="quarter" idx="10"/>
          </p:nvPr>
        </p:nvSpPr>
        <p:spPr/>
        <p:txBody>
          <a:bodyPr/>
          <a:lstStyle/>
          <a:p>
            <a:fld id="{C35331D5-CC8E-5542-9972-4FCE376784B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535819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Sertraline = SSRI= selective serotonin reuptake inhibitor; medication for mood</a:t>
            </a:r>
          </a:p>
          <a:p>
            <a:r>
              <a:rPr lang="en-US" dirty="0"/>
              <a:t>Gabapentin = treatment for alcohol use disorder, neuropathic pain, mood stabilization, seizure</a:t>
            </a:r>
          </a:p>
        </p:txBody>
      </p:sp>
      <p:sp>
        <p:nvSpPr>
          <p:cNvPr id="4" name="Slide Number Placeholder 3"/>
          <p:cNvSpPr>
            <a:spLocks noGrp="1"/>
          </p:cNvSpPr>
          <p:nvPr>
            <p:ph type="sldNum" sz="quarter" idx="5"/>
          </p:nvPr>
        </p:nvSpPr>
        <p:spPr/>
        <p:txBody>
          <a:bodyPr/>
          <a:lstStyle/>
          <a:p>
            <a:fld id="{F264BA1E-6AC7-4534-AA62-D6AA5C834DC4}" type="slidenum">
              <a:rPr lang="en-US" smtClean="0"/>
              <a:t>16</a:t>
            </a:fld>
            <a:endParaRPr lang="en-US"/>
          </a:p>
        </p:txBody>
      </p:sp>
    </p:spTree>
    <p:extLst>
      <p:ext uri="{BB962C8B-B14F-4D97-AF65-F5344CB8AC3E}">
        <p14:creationId xmlns:p14="http://schemas.microsoft.com/office/powerpoint/2010/main" val="1286393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WBC=white blood cells</a:t>
            </a:r>
          </a:p>
          <a:p>
            <a:r>
              <a:rPr lang="en-US" dirty="0"/>
              <a:t>Hgb=hemoglobin</a:t>
            </a:r>
          </a:p>
          <a:p>
            <a:r>
              <a:rPr lang="en-US" dirty="0"/>
              <a:t>Viral load below level of detection&lt; 30 by lab used at BCM</a:t>
            </a:r>
          </a:p>
        </p:txBody>
      </p:sp>
      <p:sp>
        <p:nvSpPr>
          <p:cNvPr id="4" name="Slide Number Placeholder 3"/>
          <p:cNvSpPr>
            <a:spLocks noGrp="1"/>
          </p:cNvSpPr>
          <p:nvPr>
            <p:ph type="sldNum" sz="quarter" idx="5"/>
          </p:nvPr>
        </p:nvSpPr>
        <p:spPr/>
        <p:txBody>
          <a:bodyPr/>
          <a:lstStyle/>
          <a:p>
            <a:fld id="{F264BA1E-6AC7-4534-AA62-D6AA5C834DC4}" type="slidenum">
              <a:rPr lang="en-US" smtClean="0"/>
              <a:t>17</a:t>
            </a:fld>
            <a:endParaRPr lang="en-US" dirty="0"/>
          </a:p>
        </p:txBody>
      </p:sp>
    </p:spTree>
    <p:extLst>
      <p:ext uri="{BB962C8B-B14F-4D97-AF65-F5344CB8AC3E}">
        <p14:creationId xmlns:p14="http://schemas.microsoft.com/office/powerpoint/2010/main" val="373655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Behavioral Therapist (licensed clinical social worker) </a:t>
            </a:r>
          </a:p>
          <a:p>
            <a:r>
              <a:rPr lang="en-US" sz="1200" dirty="0"/>
              <a:t>Psychiatrist = prescribing physician specializing in mental health</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18</a:t>
            </a:fld>
            <a:endParaRPr lang="en-US"/>
          </a:p>
        </p:txBody>
      </p:sp>
    </p:spTree>
    <p:extLst>
      <p:ext uri="{BB962C8B-B14F-4D97-AF65-F5344CB8AC3E}">
        <p14:creationId xmlns:p14="http://schemas.microsoft.com/office/powerpoint/2010/main" val="56535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6B4CB3DF-873C-4EBA-BD48-05328ECFCF22}" type="slidenum">
              <a:rPr lang="en-US" smtClean="0"/>
              <a:t>21</a:t>
            </a:fld>
            <a:endParaRPr lang="en-US"/>
          </a:p>
        </p:txBody>
      </p:sp>
    </p:spTree>
    <p:extLst>
      <p:ext uri="{BB962C8B-B14F-4D97-AF65-F5344CB8AC3E}">
        <p14:creationId xmlns:p14="http://schemas.microsoft.com/office/powerpoint/2010/main" val="469632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6B4CB3DF-873C-4EBA-BD48-05328ECFCF22}" type="slidenum">
              <a:rPr lang="en-US" smtClean="0"/>
              <a:t>22</a:t>
            </a:fld>
            <a:endParaRPr lang="en-US"/>
          </a:p>
        </p:txBody>
      </p:sp>
    </p:spTree>
    <p:extLst>
      <p:ext uri="{BB962C8B-B14F-4D97-AF65-F5344CB8AC3E}">
        <p14:creationId xmlns:p14="http://schemas.microsoft.com/office/powerpoint/2010/main" val="184791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stock.adobe.com</a:t>
            </a:r>
            <a:r>
              <a:rPr lang="en-US" dirty="0"/>
              <a:t>/</a:t>
            </a:r>
            <a:r>
              <a:rPr lang="en-US" dirty="0" err="1"/>
              <a:t>search?k</a:t>
            </a:r>
            <a:r>
              <a:rPr lang="en-US" dirty="0"/>
              <a:t>=</a:t>
            </a:r>
            <a:r>
              <a:rPr lang="en-US" dirty="0" err="1"/>
              <a:t>stick+figure+hiking</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23</a:t>
            </a:fld>
            <a:endParaRPr lang="en-US"/>
          </a:p>
        </p:txBody>
      </p:sp>
    </p:spTree>
    <p:extLst>
      <p:ext uri="{BB962C8B-B14F-4D97-AF65-F5344CB8AC3E}">
        <p14:creationId xmlns:p14="http://schemas.microsoft.com/office/powerpoint/2010/main" val="2226085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4CB3DF-873C-4EBA-BD48-05328ECFCF22}" type="slidenum">
              <a:rPr lang="en-US" smtClean="0"/>
              <a:t>24</a:t>
            </a:fld>
            <a:endParaRPr lang="en-US"/>
          </a:p>
        </p:txBody>
      </p:sp>
    </p:spTree>
    <p:extLst>
      <p:ext uri="{BB962C8B-B14F-4D97-AF65-F5344CB8AC3E}">
        <p14:creationId xmlns:p14="http://schemas.microsoft.com/office/powerpoint/2010/main" val="3434418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already</a:t>
            </a:r>
            <a:r>
              <a:rPr lang="en-US" baseline="0" dirty="0"/>
              <a:t> know about MI? </a:t>
            </a:r>
          </a:p>
          <a:p>
            <a:r>
              <a:rPr lang="en-US" baseline="0" dirty="0"/>
              <a:t>How much training have you had on it?</a:t>
            </a:r>
          </a:p>
          <a:p>
            <a:pPr defTabSz="931774"/>
            <a:r>
              <a:rPr lang="en-US" dirty="0"/>
              <a:t>Intervention designed for situations in which a patient needs to make a behavior change but is unsure about it.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866F92C-6926-4A70-A903-0C251C928FA4}" type="slidenum">
              <a:rPr lang="en-US" smtClean="0"/>
              <a:t>26</a:t>
            </a:fld>
            <a:endParaRPr lang="en-US"/>
          </a:p>
        </p:txBody>
      </p:sp>
    </p:spTree>
    <p:extLst>
      <p:ext uri="{BB962C8B-B14F-4D97-AF65-F5344CB8AC3E}">
        <p14:creationId xmlns:p14="http://schemas.microsoft.com/office/powerpoint/2010/main" val="2381310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“OARS</a:t>
            </a:r>
            <a:r>
              <a:rPr lang="en-US" baseline="0" dirty="0"/>
              <a:t>” is a useful mnemonic, but it does not mean these strategies are of equal importance… Remember: </a:t>
            </a:r>
          </a:p>
          <a:p>
            <a:r>
              <a:rPr lang="en-US" dirty="0"/>
              <a:t>Reflective listening is the MOST IMPORTANT part of MI. </a:t>
            </a:r>
            <a:br>
              <a:rPr lang="en-US" dirty="0"/>
            </a:br>
            <a:r>
              <a:rPr lang="en-US" dirty="0"/>
              <a:t>Open</a:t>
            </a:r>
            <a:r>
              <a:rPr lang="en-US" baseline="0" dirty="0"/>
              <a:t> ended questions is the SECOND MOST IMPORTANT part of MI. </a:t>
            </a:r>
          </a:p>
          <a:p>
            <a:pPr marL="171450" indent="-171450">
              <a:buFontTx/>
              <a:buChar char="-"/>
            </a:pPr>
            <a:r>
              <a:rPr lang="en-US" baseline="0" dirty="0"/>
              <a:t>You want to have more reflections than questions in each MI-adherent interaction</a:t>
            </a:r>
          </a:p>
          <a:p>
            <a:pPr marL="628650" lvl="1" indent="-171450">
              <a:buFontTx/>
              <a:buChar char="-"/>
            </a:pPr>
            <a:r>
              <a:rPr lang="en-US" baseline="0" dirty="0"/>
              <a:t>You want to have more complex reflections than simple reflections</a:t>
            </a:r>
          </a:p>
          <a:p>
            <a:pPr marL="628650" lvl="1" indent="-171450">
              <a:buFontTx/>
              <a:buChar char="-"/>
            </a:pPr>
            <a:r>
              <a:rPr lang="en-US" baseline="0" dirty="0"/>
              <a:t>You want to have more open ended questions than closed ended</a:t>
            </a:r>
          </a:p>
          <a:p>
            <a:pPr marL="171450" indent="-171450">
              <a:buFontTx/>
              <a:buChar char="-"/>
            </a:pPr>
            <a:r>
              <a:rPr lang="en-US" baseline="0" dirty="0"/>
              <a:t>Bottom line, reflect TONS and work on coming up with open ended questions (it’s harder than it sounds </a:t>
            </a:r>
            <a:r>
              <a:rPr lang="en-US" baseline="0" dirty="0">
                <a:sym typeface="Wingdings" panose="05000000000000000000" pitchFamily="2" charset="2"/>
              </a:rPr>
              <a:t>)</a:t>
            </a:r>
            <a:endParaRPr lang="en-US" baseline="0" dirty="0"/>
          </a:p>
        </p:txBody>
      </p:sp>
      <p:sp>
        <p:nvSpPr>
          <p:cNvPr id="4" name="Slide Number Placeholder 3"/>
          <p:cNvSpPr>
            <a:spLocks noGrp="1"/>
          </p:cNvSpPr>
          <p:nvPr>
            <p:ph type="sldNum" sz="quarter" idx="10"/>
          </p:nvPr>
        </p:nvSpPr>
        <p:spPr/>
        <p:txBody>
          <a:bodyPr/>
          <a:lstStyle/>
          <a:p>
            <a:fld id="{C866F92C-6926-4A70-A903-0C251C928FA4}" type="slidenum">
              <a:rPr lang="en-US" smtClean="0"/>
              <a:t>27</a:t>
            </a:fld>
            <a:endParaRPr lang="en-US"/>
          </a:p>
        </p:txBody>
      </p:sp>
    </p:spTree>
    <p:extLst>
      <p:ext uri="{BB962C8B-B14F-4D97-AF65-F5344CB8AC3E}">
        <p14:creationId xmlns:p14="http://schemas.microsoft.com/office/powerpoint/2010/main" val="28237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clarify the meaning </a:t>
            </a:r>
          </a:p>
          <a:p>
            <a:pPr lvl="1"/>
            <a:r>
              <a:rPr lang="en-US" dirty="0"/>
              <a:t>"Do you mean that . .?” </a:t>
            </a:r>
            <a:r>
              <a:rPr lang="en-US" dirty="0">
                <a:sym typeface="Wingdings" pitchFamily="2" charset="2"/>
              </a:rPr>
              <a:t> turns into statement</a:t>
            </a:r>
            <a:endParaRPr lang="en-US" dirty="0"/>
          </a:p>
          <a:p>
            <a:pPr marL="0" indent="0">
              <a:buNone/>
            </a:pPr>
            <a:r>
              <a:rPr lang="en-US" dirty="0"/>
              <a:t>Like questions but your voice goes down </a:t>
            </a:r>
            <a:r>
              <a:rPr lang="en-US" dirty="0">
                <a:sym typeface="Wingdings" pitchFamily="2" charset="2"/>
              </a:rPr>
              <a:t> </a:t>
            </a:r>
          </a:p>
          <a:p>
            <a:pPr lvl="1"/>
            <a:r>
              <a:rPr lang="en-US" dirty="0"/>
              <a:t>"You're angry about what I said?" (up)</a:t>
            </a:r>
          </a:p>
          <a:p>
            <a:pPr lvl="1"/>
            <a:r>
              <a:rPr lang="en-US" dirty="0"/>
              <a:t>"You're angry about what I said." (down)</a:t>
            </a:r>
          </a:p>
          <a:p>
            <a:r>
              <a:rPr lang="en-US" dirty="0"/>
              <a:t>Can be helpful to have ”Stems” but isn’t necessary: </a:t>
            </a:r>
          </a:p>
          <a:p>
            <a:pPr lvl="1"/>
            <a:r>
              <a:rPr lang="en-US" dirty="0"/>
              <a:t>So you feel . .</a:t>
            </a:r>
          </a:p>
          <a:p>
            <a:pPr lvl="1"/>
            <a:r>
              <a:rPr lang="en-US" dirty="0"/>
              <a:t>It sounds like you . .</a:t>
            </a:r>
          </a:p>
          <a:p>
            <a:pPr lvl="1"/>
            <a:r>
              <a:rPr lang="en-US" dirty="0"/>
              <a:t>You're wondering if . .</a:t>
            </a:r>
          </a:p>
          <a:p>
            <a:pPr lvl="1"/>
            <a:r>
              <a:rPr lang="en-US" dirty="0"/>
              <a:t>You . . </a:t>
            </a:r>
          </a:p>
          <a:p>
            <a:pPr lvl="1"/>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surface reflections tend to stabilize the client and the communication, as well as keep the conversation alive.</a:t>
            </a:r>
          </a:p>
          <a:p>
            <a:pPr lvl="1"/>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28</a:t>
            </a:fld>
            <a:endParaRPr lang="en-US"/>
          </a:p>
        </p:txBody>
      </p:sp>
    </p:spTree>
    <p:extLst>
      <p:ext uri="{BB962C8B-B14F-4D97-AF65-F5344CB8AC3E}">
        <p14:creationId xmlns:p14="http://schemas.microsoft.com/office/powerpoint/2010/main" val="1167321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Please add presenter disclosures here if any exist.</a:t>
            </a:r>
          </a:p>
        </p:txBody>
      </p:sp>
      <p:sp>
        <p:nvSpPr>
          <p:cNvPr id="4" name="Slide Number Placeholder 3"/>
          <p:cNvSpPr>
            <a:spLocks noGrp="1"/>
          </p:cNvSpPr>
          <p:nvPr>
            <p:ph type="sldNum" sz="quarter" idx="10"/>
          </p:nvPr>
        </p:nvSpPr>
        <p:spPr/>
        <p:txBody>
          <a:bodyPr/>
          <a:lstStyle/>
          <a:p>
            <a:fld id="{F264BA1E-6AC7-4534-AA62-D6AA5C834DC4}" type="slidenum">
              <a:rPr lang="en-US" smtClean="0"/>
              <a:t>2</a:t>
            </a:fld>
            <a:endParaRPr lang="en-US" dirty="0"/>
          </a:p>
        </p:txBody>
      </p:sp>
    </p:spTree>
    <p:extLst>
      <p:ext uri="{BB962C8B-B14F-4D97-AF65-F5344CB8AC3E}">
        <p14:creationId xmlns:p14="http://schemas.microsoft.com/office/powerpoint/2010/main" val="3918570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are roadblocks in the short-term </a:t>
            </a:r>
          </a:p>
        </p:txBody>
      </p:sp>
      <p:sp>
        <p:nvSpPr>
          <p:cNvPr id="4" name="Slide Number Placeholder 3"/>
          <p:cNvSpPr>
            <a:spLocks noGrp="1"/>
          </p:cNvSpPr>
          <p:nvPr>
            <p:ph type="sldNum" sz="quarter" idx="5"/>
          </p:nvPr>
        </p:nvSpPr>
        <p:spPr/>
        <p:txBody>
          <a:bodyPr/>
          <a:lstStyle/>
          <a:p>
            <a:fld id="{C866F92C-6926-4A70-A903-0C251C928FA4}" type="slidenum">
              <a:rPr lang="en-US" smtClean="0"/>
              <a:t>30</a:t>
            </a:fld>
            <a:endParaRPr lang="en-US"/>
          </a:p>
        </p:txBody>
      </p:sp>
    </p:spTree>
    <p:extLst>
      <p:ext uri="{BB962C8B-B14F-4D97-AF65-F5344CB8AC3E}">
        <p14:creationId xmlns:p14="http://schemas.microsoft.com/office/powerpoint/2010/main" val="3614527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Warning – this can feel super corny (but if you affirm</a:t>
            </a:r>
            <a:r>
              <a:rPr lang="en-US" baseline="0" dirty="0"/>
              <a:t> with conviction, it can be invaluable!)</a:t>
            </a:r>
          </a:p>
          <a:p>
            <a:r>
              <a:rPr lang="en-US" sz="1200" kern="1200" dirty="0">
                <a:solidFill>
                  <a:schemeClr val="tx1"/>
                </a:solidFill>
                <a:effectLst/>
                <a:latin typeface="+mn-lt"/>
                <a:ea typeface="+mn-ea"/>
                <a:cs typeface="+mn-cs"/>
              </a:rPr>
              <a:t>Affirmations usually take the form of clear and genuine words of understanding and appreciation.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cannot genuinely affirm others without deeply knowing and appreciating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Apodaca and colleagues (2015) found affirmations were the only practitioner behavior that both increased change talk and decreased sustain talk!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866F92C-6926-4A70-A903-0C251C928FA4}" type="slidenum">
              <a:rPr lang="en-US" smtClean="0"/>
              <a:t>31</a:t>
            </a:fld>
            <a:endParaRPr lang="en-US"/>
          </a:p>
        </p:txBody>
      </p:sp>
    </p:spTree>
    <p:extLst>
      <p:ext uri="{BB962C8B-B14F-4D97-AF65-F5344CB8AC3E}">
        <p14:creationId xmlns:p14="http://schemas.microsoft.com/office/powerpoint/2010/main" val="3894327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part of what happens in this helping process is we assist clients in organizing their experiences.</a:t>
            </a:r>
          </a:p>
          <a:p>
            <a:endParaRPr lang="en-US" dirty="0"/>
          </a:p>
        </p:txBody>
      </p:sp>
      <p:sp>
        <p:nvSpPr>
          <p:cNvPr id="4" name="Slide Number Placeholder 3"/>
          <p:cNvSpPr>
            <a:spLocks noGrp="1"/>
          </p:cNvSpPr>
          <p:nvPr>
            <p:ph type="sldNum" sz="quarter" idx="5"/>
          </p:nvPr>
        </p:nvSpPr>
        <p:spPr/>
        <p:txBody>
          <a:bodyPr/>
          <a:lstStyle/>
          <a:p>
            <a:fld id="{C866F92C-6926-4A70-A903-0C251C928FA4}" type="slidenum">
              <a:rPr lang="en-US" smtClean="0"/>
              <a:t>32</a:t>
            </a:fld>
            <a:endParaRPr lang="en-US"/>
          </a:p>
        </p:txBody>
      </p:sp>
    </p:spTree>
    <p:extLst>
      <p:ext uri="{BB962C8B-B14F-4D97-AF65-F5344CB8AC3E}">
        <p14:creationId xmlns:p14="http://schemas.microsoft.com/office/powerpoint/2010/main" val="1646395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a tally mark each</a:t>
            </a:r>
            <a:r>
              <a:rPr lang="en-US" baseline="0" dirty="0"/>
              <a:t> time you observe the practitioner doing any of these behaviors during the interaction.</a:t>
            </a:r>
          </a:p>
          <a:p>
            <a:r>
              <a:rPr lang="en-US" baseline="0" dirty="0"/>
              <a:t>At the end of the interaction, see how the ratios of these behaviors lines up with “MI Proficient” ratios (on next slide).</a:t>
            </a:r>
          </a:p>
          <a:p>
            <a:endParaRPr lang="en-US" dirty="0"/>
          </a:p>
        </p:txBody>
      </p:sp>
      <p:sp>
        <p:nvSpPr>
          <p:cNvPr id="4" name="Slide Number Placeholder 3"/>
          <p:cNvSpPr>
            <a:spLocks noGrp="1"/>
          </p:cNvSpPr>
          <p:nvPr>
            <p:ph type="sldNum" sz="quarter" idx="10"/>
          </p:nvPr>
        </p:nvSpPr>
        <p:spPr/>
        <p:txBody>
          <a:bodyPr/>
          <a:lstStyle/>
          <a:p>
            <a:fld id="{C866F92C-6926-4A70-A903-0C251C928FA4}" type="slidenum">
              <a:rPr lang="en-US" smtClean="0"/>
              <a:t>33</a:t>
            </a:fld>
            <a:endParaRPr lang="en-US"/>
          </a:p>
        </p:txBody>
      </p:sp>
    </p:spTree>
    <p:extLst>
      <p:ext uri="{BB962C8B-B14F-4D97-AF65-F5344CB8AC3E}">
        <p14:creationId xmlns:p14="http://schemas.microsoft.com/office/powerpoint/2010/main" val="1973348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35</a:t>
            </a:fld>
            <a:endParaRPr lang="en-US" dirty="0"/>
          </a:p>
        </p:txBody>
      </p:sp>
    </p:spTree>
    <p:extLst>
      <p:ext uri="{BB962C8B-B14F-4D97-AF65-F5344CB8AC3E}">
        <p14:creationId xmlns:p14="http://schemas.microsoft.com/office/powerpoint/2010/main" val="2713749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23947" lvl="1" indent="-514350">
              <a:buAutoNum type="arabicPeriod"/>
            </a:pPr>
            <a:endParaRPr lang="en-US" sz="1200" dirty="0"/>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38</a:t>
            </a:fld>
            <a:endParaRPr lang="en-US" dirty="0"/>
          </a:p>
        </p:txBody>
      </p:sp>
    </p:spTree>
    <p:extLst>
      <p:ext uri="{BB962C8B-B14F-4D97-AF65-F5344CB8AC3E}">
        <p14:creationId xmlns:p14="http://schemas.microsoft.com/office/powerpoint/2010/main" val="404457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39</a:t>
            </a:fld>
            <a:endParaRPr lang="en-US"/>
          </a:p>
        </p:txBody>
      </p:sp>
    </p:spTree>
    <p:extLst>
      <p:ext uri="{BB962C8B-B14F-4D97-AF65-F5344CB8AC3E}">
        <p14:creationId xmlns:p14="http://schemas.microsoft.com/office/powerpoint/2010/main" val="288614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40</a:t>
            </a:fld>
            <a:endParaRPr lang="en-US" dirty="0"/>
          </a:p>
        </p:txBody>
      </p:sp>
    </p:spTree>
    <p:extLst>
      <p:ext uri="{BB962C8B-B14F-4D97-AF65-F5344CB8AC3E}">
        <p14:creationId xmlns:p14="http://schemas.microsoft.com/office/powerpoint/2010/main" val="724492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41</a:t>
            </a:fld>
            <a:endParaRPr lang="en-US" dirty="0"/>
          </a:p>
        </p:txBody>
      </p:sp>
    </p:spTree>
    <p:extLst>
      <p:ext uri="{BB962C8B-B14F-4D97-AF65-F5344CB8AC3E}">
        <p14:creationId xmlns:p14="http://schemas.microsoft.com/office/powerpoint/2010/main" val="1955208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42</a:t>
            </a:fld>
            <a:endParaRPr lang="en-US" dirty="0"/>
          </a:p>
        </p:txBody>
      </p:sp>
    </p:spTree>
    <p:extLst>
      <p:ext uri="{BB962C8B-B14F-4D97-AF65-F5344CB8AC3E}">
        <p14:creationId xmlns:p14="http://schemas.microsoft.com/office/powerpoint/2010/main" val="813796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rgbClr val="FF0000"/>
                </a:solidFill>
                <a:effectLst/>
                <a:latin typeface="+mn-lt"/>
                <a:ea typeface="+mn-ea"/>
                <a:cs typeface="+mn-cs"/>
              </a:rPr>
              <a:t>NOTE</a:t>
            </a:r>
            <a:r>
              <a:rPr lang="en-US" sz="1200" i="1" kern="1200" dirty="0">
                <a:solidFill>
                  <a:schemeClr val="tx1"/>
                </a:solidFill>
                <a:effectLst/>
                <a:latin typeface="+mn-lt"/>
                <a:ea typeface="+mn-ea"/>
                <a:cs typeface="+mn-cs"/>
              </a:rPr>
              <a:t>: THIS SLIDE </a:t>
            </a:r>
            <a:r>
              <a:rPr lang="en-US" sz="1200" b="1" i="1" kern="1200" dirty="0">
                <a:solidFill>
                  <a:schemeClr val="tx1"/>
                </a:solidFill>
                <a:effectLst/>
                <a:latin typeface="+mn-lt"/>
                <a:ea typeface="+mn-ea"/>
                <a:cs typeface="+mn-cs"/>
              </a:rPr>
              <a:t>MUST BE INCLUDED IF TRADE AND/OR BRAND NAMES FOR MEDICATIONS ARE USED </a:t>
            </a:r>
            <a:r>
              <a:rPr lang="en-US" sz="1200" i="1" kern="1200" dirty="0">
                <a:solidFill>
                  <a:schemeClr val="tx1"/>
                </a:solidFill>
                <a:effectLst/>
                <a:latin typeface="+mn-lt"/>
                <a:ea typeface="+mn-ea"/>
                <a:cs typeface="+mn-cs"/>
              </a:rPr>
              <a:t>IN THE PRESENTATION.</a:t>
            </a:r>
          </a:p>
          <a:p>
            <a:r>
              <a:rPr lang="en-US" sz="1200" b="1" i="1" kern="1200" dirty="0">
                <a:solidFill>
                  <a:schemeClr val="tx1"/>
                </a:solidFill>
                <a:effectLst/>
                <a:latin typeface="+mn-lt"/>
                <a:ea typeface="+mn-ea"/>
                <a:cs typeface="+mn-cs"/>
              </a:rPr>
              <a:t>IT MAY BE DELETED IF THERE IS NO REFERENCE TO TRADE NAMES, </a:t>
            </a:r>
            <a:r>
              <a:rPr lang="en-US" sz="1200" i="1" kern="1200" dirty="0">
                <a:solidFill>
                  <a:schemeClr val="tx1"/>
                </a:solidFill>
                <a:effectLst/>
                <a:latin typeface="+mn-lt"/>
                <a:ea typeface="+mn-ea"/>
                <a:cs typeface="+mn-cs"/>
              </a:rPr>
              <a:t>INCLUDING PRESENTATIONS IN WHICH ONLY GENERIC MEDICATION NAMES ARE MENTIONED. </a:t>
            </a:r>
          </a:p>
          <a:p>
            <a:r>
              <a:rPr lang="en-US" sz="1200" b="1" i="1" kern="1200" dirty="0">
                <a:solidFill>
                  <a:schemeClr val="tx1"/>
                </a:solidFill>
                <a:effectLst/>
                <a:latin typeface="+mn-lt"/>
                <a:ea typeface="+mn-ea"/>
                <a:cs typeface="+mn-cs"/>
              </a:rPr>
              <a:t>TRADE NAMES MUST BE PUT IN PARENTHESES AFTER THE GENERIC NAME THE FIRST TIME IT IS MENTIONED</a:t>
            </a:r>
            <a:r>
              <a:rPr lang="en-US" sz="1200" i="1" kern="1200" dirty="0">
                <a:solidFill>
                  <a:schemeClr val="tx1"/>
                </a:solidFill>
                <a:effectLst/>
                <a:latin typeface="+mn-lt"/>
                <a:ea typeface="+mn-ea"/>
                <a:cs typeface="+mn-cs"/>
              </a:rPr>
              <a:t> - E.G., FLUOXETINE (PROZAC). </a:t>
            </a:r>
            <a:r>
              <a:rPr lang="en-US" sz="1200" b="1" i="1" kern="1200" dirty="0">
                <a:solidFill>
                  <a:schemeClr val="tx1"/>
                </a:solidFill>
                <a:effectLst/>
                <a:latin typeface="+mn-lt"/>
                <a:ea typeface="+mn-ea"/>
                <a:cs typeface="+mn-cs"/>
              </a:rPr>
              <a:t>TRADE NAMES SHOULD ONLY BE MENTIONED FOR THE INITIAL REFERENCE AND THE GENERIC NAME ONLY SHOULD BE USED AFTER THAT. </a:t>
            </a:r>
            <a:r>
              <a:rPr lang="en-US" sz="1200" i="1" kern="1200" dirty="0">
                <a:solidFill>
                  <a:schemeClr val="tx1"/>
                </a:solidFill>
                <a:effectLst/>
                <a:latin typeface="+mn-lt"/>
                <a:ea typeface="+mn-ea"/>
                <a:cs typeface="+mn-cs"/>
              </a:rPr>
              <a:t>THIS APPLIES EQUALLY TO ALL MEDICATIONS OR PRODUCTS MENTIONED IN THIS PRESENTATION.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4BA1E-6AC7-4534-AA62-D6AA5C834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8928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43</a:t>
            </a:fld>
            <a:endParaRPr lang="en-US" dirty="0"/>
          </a:p>
        </p:txBody>
      </p:sp>
    </p:spTree>
    <p:extLst>
      <p:ext uri="{BB962C8B-B14F-4D97-AF65-F5344CB8AC3E}">
        <p14:creationId xmlns:p14="http://schemas.microsoft.com/office/powerpoint/2010/main" val="2239790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44</a:t>
            </a:fld>
            <a:endParaRPr lang="en-US" dirty="0"/>
          </a:p>
        </p:txBody>
      </p:sp>
    </p:spTree>
    <p:extLst>
      <p:ext uri="{BB962C8B-B14F-4D97-AF65-F5344CB8AC3E}">
        <p14:creationId xmlns:p14="http://schemas.microsoft.com/office/powerpoint/2010/main" val="1828812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45</a:t>
            </a:fld>
            <a:endParaRPr lang="en-US"/>
          </a:p>
        </p:txBody>
      </p:sp>
    </p:spTree>
    <p:extLst>
      <p:ext uri="{BB962C8B-B14F-4D97-AF65-F5344CB8AC3E}">
        <p14:creationId xmlns:p14="http://schemas.microsoft.com/office/powerpoint/2010/main" val="3811681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https://www.gettingtozerosf.org/</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46</a:t>
            </a:fld>
            <a:endParaRPr lang="en-US" dirty="0"/>
          </a:p>
        </p:txBody>
      </p:sp>
    </p:spTree>
    <p:extLst>
      <p:ext uri="{BB962C8B-B14F-4D97-AF65-F5344CB8AC3E}">
        <p14:creationId xmlns:p14="http://schemas.microsoft.com/office/powerpoint/2010/main" val="3831988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47</a:t>
            </a:fld>
            <a:endParaRPr lang="en-US"/>
          </a:p>
        </p:txBody>
      </p:sp>
    </p:spTree>
    <p:extLst>
      <p:ext uri="{BB962C8B-B14F-4D97-AF65-F5344CB8AC3E}">
        <p14:creationId xmlns:p14="http://schemas.microsoft.com/office/powerpoint/2010/main" val="1284780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IDEA Platform: Infectious Diseases Education &amp; Assessment. https://idea.medicine.uw.edu/</a:t>
            </a:r>
          </a:p>
          <a:p>
            <a:r>
              <a:rPr lang="en-US" sz="1000" dirty="0"/>
              <a:t>AETC National HIV Curriculum: 6 core modules for self study; regularly updated; CME, CNE</a:t>
            </a:r>
          </a:p>
          <a:p>
            <a:r>
              <a:rPr lang="en-US" sz="1000" dirty="0"/>
              <a:t>Hepatitis C Online Curriculum: https://www.hepatitisc.uw.edu/</a:t>
            </a:r>
          </a:p>
          <a:p>
            <a:r>
              <a:rPr lang="en-US" sz="1000" dirty="0"/>
              <a:t>Hepatitis B Online Curriculum: https://www.hepatitisb.uw.edu/</a:t>
            </a:r>
          </a:p>
          <a:p>
            <a:r>
              <a:rPr lang="en-US" sz="1000" dirty="0"/>
              <a:t>National STD Curriculum: https://www.std.uw.edu/</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48</a:t>
            </a:fld>
            <a:endParaRPr lang="en-US" dirty="0"/>
          </a:p>
        </p:txBody>
      </p:sp>
    </p:spTree>
    <p:extLst>
      <p:ext uri="{BB962C8B-B14F-4D97-AF65-F5344CB8AC3E}">
        <p14:creationId xmlns:p14="http://schemas.microsoft.com/office/powerpoint/2010/main" val="2532559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5</a:t>
            </a:fld>
            <a:endParaRPr lang="en-US"/>
          </a:p>
        </p:txBody>
      </p:sp>
    </p:spTree>
    <p:extLst>
      <p:ext uri="{BB962C8B-B14F-4D97-AF65-F5344CB8AC3E}">
        <p14:creationId xmlns:p14="http://schemas.microsoft.com/office/powerpoint/2010/main" val="1883390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6</a:t>
            </a:fld>
            <a:endParaRPr lang="en-US" dirty="0"/>
          </a:p>
        </p:txBody>
      </p:sp>
    </p:spTree>
    <p:extLst>
      <p:ext uri="{BB962C8B-B14F-4D97-AF65-F5344CB8AC3E}">
        <p14:creationId xmlns:p14="http://schemas.microsoft.com/office/powerpoint/2010/main" val="100133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12</a:t>
            </a:fld>
            <a:endParaRPr lang="en-US" dirty="0"/>
          </a:p>
        </p:txBody>
      </p:sp>
    </p:spTree>
    <p:extLst>
      <p:ext uri="{BB962C8B-B14F-4D97-AF65-F5344CB8AC3E}">
        <p14:creationId xmlns:p14="http://schemas.microsoft.com/office/powerpoint/2010/main" val="1745780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Abacavir, tenofovir, lamivudine/emtricitabine =NRTI = nucleoside reverse transcriptase inhibitor</a:t>
            </a:r>
          </a:p>
          <a:p>
            <a:r>
              <a:rPr lang="en-US" sz="1200" dirty="0"/>
              <a:t>Dolutegravir, </a:t>
            </a:r>
            <a:r>
              <a:rPr lang="en-US" sz="1200" dirty="0" err="1"/>
              <a:t>bictegravir</a:t>
            </a:r>
            <a:r>
              <a:rPr lang="en-US" sz="1200" dirty="0"/>
              <a:t> = INSTI = integrase strand transfer inhibitors</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13</a:t>
            </a:fld>
            <a:endParaRPr lang="en-US"/>
          </a:p>
        </p:txBody>
      </p:sp>
    </p:spTree>
    <p:extLst>
      <p:ext uri="{BB962C8B-B14F-4D97-AF65-F5344CB8AC3E}">
        <p14:creationId xmlns:p14="http://schemas.microsoft.com/office/powerpoint/2010/main" val="751717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14</a:t>
            </a:fld>
            <a:endParaRPr lang="en-US" dirty="0"/>
          </a:p>
        </p:txBody>
      </p:sp>
    </p:spTree>
    <p:extLst>
      <p:ext uri="{BB962C8B-B14F-4D97-AF65-F5344CB8AC3E}">
        <p14:creationId xmlns:p14="http://schemas.microsoft.com/office/powerpoint/2010/main" val="230336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15</a:t>
            </a:fld>
            <a:endParaRPr lang="en-US" dirty="0"/>
          </a:p>
        </p:txBody>
      </p:sp>
    </p:spTree>
    <p:extLst>
      <p:ext uri="{BB962C8B-B14F-4D97-AF65-F5344CB8AC3E}">
        <p14:creationId xmlns:p14="http://schemas.microsoft.com/office/powerpoint/2010/main" val="20046100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13" y="1519148"/>
            <a:ext cx="7772399" cy="1909859"/>
          </a:xfrm>
        </p:spPr>
        <p:txBody>
          <a:bodyPr anchor="t"/>
          <a:lstStyle>
            <a:lvl1pPr>
              <a:defRPr sz="4200">
                <a:ln>
                  <a:noFill/>
                </a:ln>
                <a:solidFill>
                  <a:schemeClr val="tx2"/>
                </a:solidFill>
              </a:defRPr>
            </a:lvl1pPr>
          </a:lstStyle>
          <a:p>
            <a:r>
              <a:rPr lang="en-US"/>
              <a:t>Click to edit Master title style</a:t>
            </a:r>
          </a:p>
        </p:txBody>
      </p:sp>
      <p:sp>
        <p:nvSpPr>
          <p:cNvPr id="3" name="Subtitle 2"/>
          <p:cNvSpPr>
            <a:spLocks noGrp="1"/>
          </p:cNvSpPr>
          <p:nvPr>
            <p:ph type="subTitle" idx="1" hasCustomPrompt="1"/>
          </p:nvPr>
        </p:nvSpPr>
        <p:spPr>
          <a:xfrm>
            <a:off x="685800" y="3511263"/>
            <a:ext cx="7772398" cy="800100"/>
          </a:xfrm>
        </p:spPr>
        <p:txBody>
          <a:bodyPr anchor="t">
            <a:normAutofit/>
          </a:bodyPr>
          <a:lstStyle>
            <a:lvl1pPr marL="0" indent="0" algn="l">
              <a:buNone/>
              <a:defRPr sz="2000">
                <a:solidFill>
                  <a:srgbClr val="22222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a:p>
        </p:txBody>
      </p:sp>
      <p:sp>
        <p:nvSpPr>
          <p:cNvPr id="8" name="Date Placeholder 3"/>
          <p:cNvSpPr>
            <a:spLocks noGrp="1"/>
          </p:cNvSpPr>
          <p:nvPr>
            <p:ph type="dt" sz="half" idx="11"/>
          </p:nvPr>
        </p:nvSpPr>
        <p:spPr>
          <a:xfrm>
            <a:off x="7719762" y="4764530"/>
            <a:ext cx="738443" cy="274320"/>
          </a:xfrm>
        </p:spPr>
        <p:txBody>
          <a:bodyPr/>
          <a:lstStyle/>
          <a:p>
            <a:pPr fontAlgn="base">
              <a:spcBef>
                <a:spcPct val="0"/>
              </a:spcBef>
              <a:spcAft>
                <a:spcPct val="0"/>
              </a:spcAft>
              <a:defRPr/>
            </a:pPr>
            <a:endParaRPr lang="en-US" altLang="en-US">
              <a:solidFill>
                <a:srgbClr val="FFFFFF"/>
              </a:solidFill>
            </a:endParaRPr>
          </a:p>
        </p:txBody>
      </p:sp>
      <p:sp>
        <p:nvSpPr>
          <p:cNvPr id="9" name="Footer Placeholder 4"/>
          <p:cNvSpPr>
            <a:spLocks noGrp="1"/>
          </p:cNvSpPr>
          <p:nvPr>
            <p:ph type="ftr" sz="quarter" idx="14"/>
          </p:nvPr>
        </p:nvSpPr>
        <p:spPr>
          <a:xfrm>
            <a:off x="3352459" y="4764530"/>
            <a:ext cx="4367298" cy="274320"/>
          </a:xfrm>
        </p:spPr>
        <p:txBody>
          <a:body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55" y="114301"/>
            <a:ext cx="2935230" cy="98145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3755121"/>
            <a:ext cx="8588248" cy="391918"/>
          </a:xfrm>
        </p:spPr>
        <p:txBody>
          <a:bodyPr anchor="b"/>
          <a:lstStyle>
            <a:lvl1pPr algn="ctr">
              <a:defRPr sz="2200" b="0">
                <a:ln>
                  <a:noFill/>
                </a:ln>
                <a:solidFill>
                  <a:schemeClr val="accent6"/>
                </a:solidFill>
              </a:defRPr>
            </a:lvl1pPr>
          </a:lstStyle>
          <a:p>
            <a:r>
              <a:rPr lang="en-US"/>
              <a:t>Click to edit Master title style</a:t>
            </a:r>
          </a:p>
        </p:txBody>
      </p:sp>
      <p:sp>
        <p:nvSpPr>
          <p:cNvPr id="3" name="Picture Placeholder 2"/>
          <p:cNvSpPr>
            <a:spLocks noGrp="1"/>
          </p:cNvSpPr>
          <p:nvPr>
            <p:ph type="pic" idx="1"/>
          </p:nvPr>
        </p:nvSpPr>
        <p:spPr>
          <a:xfrm>
            <a:off x="0" y="7744"/>
            <a:ext cx="9144000" cy="36854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01752" y="4205665"/>
            <a:ext cx="8588248" cy="40379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a:solidFill>
                <a:srgbClr val="FFFFFF"/>
              </a:solidFill>
            </a:endParaRPr>
          </a:p>
        </p:txBody>
      </p:sp>
      <p:sp>
        <p:nvSpPr>
          <p:cNvPr id="10" name="Date Placeholder 3"/>
          <p:cNvSpPr>
            <a:spLocks noGrp="1"/>
          </p:cNvSpPr>
          <p:nvPr>
            <p:ph type="dt" sz="half" idx="12"/>
          </p:nvPr>
        </p:nvSpPr>
        <p:spPr>
          <a:xfrm>
            <a:off x="7719762"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11"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68468" y="4679112"/>
            <a:ext cx="2065310" cy="242976"/>
          </a:xfrm>
        </p:spPr>
        <p:txBody>
          <a:bodyPr/>
          <a:lstStyle/>
          <a:p>
            <a:fld id="{CDA0FFD9-031A-6745-A3F1-08739450B606}" type="datetime1">
              <a:rPr lang="en-US" smtClean="0"/>
              <a:t>4/19/2024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71588" y="4663440"/>
            <a:ext cx="274320" cy="274320"/>
          </a:xfrm>
        </p:spPr>
        <p:txBody>
          <a:bodyPr/>
          <a:lstStyle/>
          <a:p>
            <a:fld id="{5731A432-1A7D-3942-A559-141C8CABFC0E}" type="slidenum">
              <a:rPr lang="en-US" smtClean="0"/>
              <a:t>‹#›</a:t>
            </a:fld>
            <a:endParaRPr lang="en-US"/>
          </a:p>
        </p:txBody>
      </p:sp>
    </p:spTree>
    <p:extLst>
      <p:ext uri="{BB962C8B-B14F-4D97-AF65-F5344CB8AC3E}">
        <p14:creationId xmlns:p14="http://schemas.microsoft.com/office/powerpoint/2010/main" val="2304852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62"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28" y="2390378"/>
            <a:ext cx="7659687" cy="876300"/>
          </a:xfrm>
        </p:spPr>
        <p:txBody>
          <a:bodyPr anchor="t"/>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722325" y="1165225"/>
            <a:ext cx="6135687" cy="1225154"/>
          </a:xfrm>
        </p:spPr>
        <p:txBody>
          <a:bodyPr anchor="b"/>
          <a:lstStyle>
            <a:lvl1pPr marL="0" indent="0">
              <a:buNone/>
              <a:defRPr sz="2000">
                <a:solidFill>
                  <a:srgbClr val="22222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a:solidFill>
                <a:srgbClr val="FFFFFF"/>
              </a:solidFill>
            </a:endParaRPr>
          </a:p>
        </p:txBody>
      </p:sp>
      <p:sp>
        <p:nvSpPr>
          <p:cNvPr id="8" name="Date Placeholder 3"/>
          <p:cNvSpPr>
            <a:spLocks noGrp="1"/>
          </p:cNvSpPr>
          <p:nvPr>
            <p:ph type="dt" sz="half" idx="2"/>
          </p:nvPr>
        </p:nvSpPr>
        <p:spPr>
          <a:xfrm>
            <a:off x="7719762"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9"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52144"/>
            <a:ext cx="3657600"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14" y="1152144"/>
            <a:ext cx="4038599"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62"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33454"/>
            <a:ext cx="3890108"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06543"/>
            <a:ext cx="3890108"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32211" y="1233454"/>
            <a:ext cx="4038599"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11" y="1806543"/>
            <a:ext cx="4038599"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a:solidFill>
                <a:srgbClr val="FFFFFF"/>
              </a:solidFill>
            </a:endParaRPr>
          </a:p>
        </p:txBody>
      </p:sp>
      <p:sp>
        <p:nvSpPr>
          <p:cNvPr id="11" name="Date Placeholder 3"/>
          <p:cNvSpPr>
            <a:spLocks noGrp="1"/>
          </p:cNvSpPr>
          <p:nvPr>
            <p:ph type="dt" sz="half" idx="13"/>
          </p:nvPr>
        </p:nvSpPr>
        <p:spPr>
          <a:xfrm>
            <a:off x="7719762"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12" name="Footer Placeholder 4"/>
          <p:cNvSpPr>
            <a:spLocks noGrp="1"/>
          </p:cNvSpPr>
          <p:nvPr>
            <p:ph type="ftr" sz="quarter" idx="14"/>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a:solidFill>
                <a:srgbClr val="FFFFFF"/>
              </a:solidFill>
            </a:endParaRPr>
          </a:p>
        </p:txBody>
      </p:sp>
      <p:sp>
        <p:nvSpPr>
          <p:cNvPr id="7" name="Date Placeholder 3"/>
          <p:cNvSpPr>
            <a:spLocks noGrp="1"/>
          </p:cNvSpPr>
          <p:nvPr>
            <p:ph type="dt" sz="half" idx="2"/>
          </p:nvPr>
        </p:nvSpPr>
        <p:spPr>
          <a:xfrm>
            <a:off x="7719762"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8"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457200" y="1143000"/>
            <a:ext cx="8305800" cy="3371850"/>
          </a:xfrm>
        </p:spPr>
        <p:txBody>
          <a:bodyPr/>
          <a:lstStyle/>
          <a:p>
            <a:r>
              <a:rPr lang="en-US"/>
              <a:t>Click icon to add SmartArt graphic</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a:solidFill>
                <a:srgbClr val="FFFFFF"/>
              </a:solidFill>
            </a:endParaRPr>
          </a:p>
        </p:txBody>
      </p:sp>
      <p:sp>
        <p:nvSpPr>
          <p:cNvPr id="6" name="Date Placeholder 3"/>
          <p:cNvSpPr>
            <a:spLocks noGrp="1"/>
          </p:cNvSpPr>
          <p:nvPr>
            <p:ph type="dt" sz="half" idx="2"/>
          </p:nvPr>
        </p:nvSpPr>
        <p:spPr>
          <a:xfrm>
            <a:off x="7719762"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7"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457200" y="1143000"/>
            <a:ext cx="8305800" cy="3371850"/>
          </a:xfrm>
        </p:spPr>
        <p:txBody>
          <a:bodyPr/>
          <a:lstStyle/>
          <a:p>
            <a:r>
              <a:rPr lang="en-US"/>
              <a:t>Click icon to add table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a:solidFill>
                <a:srgbClr val="FFFFFF"/>
              </a:solidFill>
            </a:endParaRPr>
          </a:p>
        </p:txBody>
      </p:sp>
      <p:sp>
        <p:nvSpPr>
          <p:cNvPr id="5" name="Footer Placeholder 4"/>
          <p:cNvSpPr>
            <a:spLocks noGrp="1"/>
          </p:cNvSpPr>
          <p:nvPr>
            <p:ph type="ftr" sz="quarter" idx="12"/>
          </p:nvPr>
        </p:nvSpPr>
        <p:spPr/>
        <p:txBody>
          <a:bodyPr/>
          <a:lstStyle/>
          <a:p>
            <a:endParaRPr lang="en-US"/>
          </a:p>
        </p:txBody>
      </p:sp>
      <p:sp>
        <p:nvSpPr>
          <p:cNvPr id="15" name="Media Placeholder 14"/>
          <p:cNvSpPr>
            <a:spLocks noGrp="1"/>
          </p:cNvSpPr>
          <p:nvPr>
            <p:ph type="media" sz="quarter" idx="13"/>
          </p:nvPr>
        </p:nvSpPr>
        <p:spPr>
          <a:xfrm>
            <a:off x="457200" y="1085850"/>
            <a:ext cx="8305800" cy="337185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extLst>
      <p:ext uri="{BB962C8B-B14F-4D97-AF65-F5344CB8AC3E}">
        <p14:creationId xmlns:p14="http://schemas.microsoft.com/office/powerpoint/2010/main" val="133370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15" y="4121658"/>
            <a:ext cx="8516815" cy="445770"/>
          </a:xfrm>
        </p:spPr>
        <p:txBody>
          <a:bodyPr anchor="b"/>
          <a:lstStyle>
            <a:lvl1pPr algn="ctr">
              <a:defRPr sz="2200" b="0"/>
            </a:lvl1pPr>
          </a:lstStyle>
          <a:p>
            <a:r>
              <a:rPr lang="en-US"/>
              <a:t>Click to edit Master title style</a:t>
            </a:r>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a:solidFill>
                <a:srgbClr val="FFFFFF"/>
              </a:solidFill>
              <a:ea typeface="ＭＳ Ｐゴシック" charset="0"/>
            </a:endParaRPr>
          </a:p>
        </p:txBody>
      </p:sp>
      <p:sp>
        <p:nvSpPr>
          <p:cNvPr id="9" name="Content Placeholder 8"/>
          <p:cNvSpPr>
            <a:spLocks noGrp="1"/>
          </p:cNvSpPr>
          <p:nvPr>
            <p:ph sz="quarter" idx="13"/>
          </p:nvPr>
        </p:nvSpPr>
        <p:spPr>
          <a:xfrm>
            <a:off x="304814" y="285750"/>
            <a:ext cx="8516815" cy="3707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2"/>
          </p:nvPr>
        </p:nvSpPr>
        <p:spPr>
          <a:xfrm>
            <a:off x="7719762"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3" cstate="print">
            <a:alphaModFix amt="5000"/>
            <a:extLst>
              <a:ext uri="{28A0092B-C50C-407E-A947-70E740481C1C}">
                <a14:useLocalDpi xmlns:a14="http://schemas.microsoft.com/office/drawing/2010/main" val="0"/>
              </a:ext>
            </a:extLst>
          </a:blip>
          <a:srcRect l="35150" t="21563" r="9715" b="1014"/>
          <a:stretch/>
        </p:blipFill>
        <p:spPr>
          <a:xfrm>
            <a:off x="1" y="1"/>
            <a:ext cx="9144000" cy="5143500"/>
          </a:xfrm>
          <a:prstGeom prst="rect">
            <a:avLst/>
          </a:prstGeom>
          <a:effectLst/>
        </p:spPr>
      </p:pic>
      <p:sp>
        <p:nvSpPr>
          <p:cNvPr id="7" name="Rectangle 6"/>
          <p:cNvSpPr/>
          <p:nvPr/>
        </p:nvSpPr>
        <p:spPr>
          <a:xfrm>
            <a:off x="13"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13" y="205979"/>
            <a:ext cx="8315569" cy="85725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13" y="1200151"/>
            <a:ext cx="8315569" cy="32754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8458200"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4729412"/>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a:solidFill>
                <a:srgbClr val="FFFFFF"/>
              </a:solidFill>
              <a:ea typeface="ＭＳ Ｐゴシック" charset="0"/>
            </a:endParaRPr>
          </a:p>
        </p:txBody>
      </p:sp>
      <p:sp>
        <p:nvSpPr>
          <p:cNvPr id="15" name="Date Placeholder 3"/>
          <p:cNvSpPr>
            <a:spLocks noGrp="1"/>
          </p:cNvSpPr>
          <p:nvPr>
            <p:ph type="dt" sz="half" idx="2"/>
          </p:nvPr>
        </p:nvSpPr>
        <p:spPr>
          <a:xfrm>
            <a:off x="7719762"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a:solidFill>
                <a:srgbClr val="FFFFFF"/>
              </a:solidFill>
            </a:endParaRPr>
          </a:p>
        </p:txBody>
      </p:sp>
      <p:sp>
        <p:nvSpPr>
          <p:cNvPr id="16"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9" r:id="rId8"/>
    <p:sldLayoutId id="2147483807" r:id="rId9"/>
    <p:sldLayoutId id="2147483808" r:id="rId10"/>
    <p:sldLayoutId id="2147483810" r:id="rId11"/>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mailto:scaetcecho@salud.unm.edu" TargetMode="External"/><Relationship Id="rId3" Type="http://schemas.openxmlformats.org/officeDocument/2006/relationships/hyperlink" Target="http://nccc.ucsf.edu/" TargetMode="External"/><Relationship Id="rId7" Type="http://schemas.openxmlformats.org/officeDocument/2006/relationships/hyperlink" Target="https://www.hivma.org/globalassets/ektron-import/hivma/hivma-resource-directory.pdf"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hyperlink" Target="https://targethiv.org/library/aetc-national-coordinating-resource-center-0" TargetMode="External"/><Relationship Id="rId5" Type="http://schemas.openxmlformats.org/officeDocument/2006/relationships/hyperlink" Target="https://aidsetc.org/nhc" TargetMode="External"/><Relationship Id="rId4" Type="http://schemas.openxmlformats.org/officeDocument/2006/relationships/hyperlink" Target="https://hsc.unm.edu/scaetc/programs-services/echo.html" TargetMode="External"/><Relationship Id="rId9" Type="http://schemas.openxmlformats.org/officeDocument/2006/relationships/hyperlink" Target="http://www.scaetc.org/"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61841" y="0"/>
            <a:ext cx="5982159" cy="1290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1</a:t>
            </a:fld>
            <a:endParaRPr lang="en-US" dirty="0"/>
          </a:p>
        </p:txBody>
      </p:sp>
      <p:sp>
        <p:nvSpPr>
          <p:cNvPr id="4" name="Rectangle 3"/>
          <p:cNvSpPr/>
          <p:nvPr/>
        </p:nvSpPr>
        <p:spPr>
          <a:xfrm>
            <a:off x="1219201" y="3292731"/>
            <a:ext cx="6554811" cy="904863"/>
          </a:xfrm>
          <a:prstGeom prst="rect">
            <a:avLst/>
          </a:prstGeom>
        </p:spPr>
        <p:txBody>
          <a:bodyPr wrap="square">
            <a:spAutoFit/>
          </a:bodyPr>
          <a:lstStyle/>
          <a:p>
            <a:pPr algn="ctr" fontAlgn="base">
              <a:spcBef>
                <a:spcPct val="20000"/>
              </a:spcBef>
              <a:spcAft>
                <a:spcPct val="0"/>
              </a:spcAft>
            </a:pPr>
            <a:endParaRPr lang="en-US" sz="2400" b="1" dirty="0">
              <a:solidFill>
                <a:srgbClr val="FFFFFF"/>
              </a:solidFill>
              <a:latin typeface="Calibri"/>
              <a:ea typeface="ＭＳ Ｐゴシック" charset="0"/>
            </a:endParaRPr>
          </a:p>
          <a:p>
            <a:pPr algn="ctr" fontAlgn="base">
              <a:spcBef>
                <a:spcPct val="20000"/>
              </a:spcBef>
              <a:spcAft>
                <a:spcPct val="0"/>
              </a:spcAft>
            </a:pPr>
            <a:endParaRPr lang="en-US" sz="2400" b="1" dirty="0">
              <a:solidFill>
                <a:srgbClr val="FFFFFF"/>
              </a:solidFill>
              <a:latin typeface="Calibri"/>
              <a:ea typeface="ＭＳ Ｐゴシック" charset="0"/>
            </a:endParaRPr>
          </a:p>
        </p:txBody>
      </p:sp>
      <p:sp>
        <p:nvSpPr>
          <p:cNvPr id="3" name="Subtitle 2"/>
          <p:cNvSpPr>
            <a:spLocks noGrp="1"/>
          </p:cNvSpPr>
          <p:nvPr>
            <p:ph type="subTitle" idx="1"/>
          </p:nvPr>
        </p:nvSpPr>
        <p:spPr>
          <a:xfrm>
            <a:off x="230276" y="3594174"/>
            <a:ext cx="8683448" cy="1365769"/>
          </a:xfrm>
        </p:spPr>
        <p:txBody>
          <a:bodyPr>
            <a:noAutofit/>
          </a:bodyPr>
          <a:lstStyle/>
          <a:p>
            <a:pPr algn="ctr"/>
            <a:r>
              <a:rPr lang="en-US" sz="1800" b="1" dirty="0"/>
              <a:t>Chelsea Ratcliff, PhD</a:t>
            </a:r>
          </a:p>
          <a:p>
            <a:pPr algn="ctr"/>
            <a:r>
              <a:rPr lang="en-US" sz="1800" b="1" dirty="0"/>
              <a:t>Sam Houston State University</a:t>
            </a:r>
          </a:p>
        </p:txBody>
      </p:sp>
      <p:sp>
        <p:nvSpPr>
          <p:cNvPr id="2" name="Title 1"/>
          <p:cNvSpPr>
            <a:spLocks noGrp="1"/>
          </p:cNvSpPr>
          <p:nvPr>
            <p:ph type="ctrTitle"/>
          </p:nvPr>
        </p:nvSpPr>
        <p:spPr>
          <a:xfrm>
            <a:off x="230276" y="1809022"/>
            <a:ext cx="8683448" cy="1375579"/>
          </a:xfrm>
        </p:spPr>
        <p:txBody>
          <a:bodyPr/>
          <a:lstStyle/>
          <a:p>
            <a:pPr algn="ctr">
              <a:spcBef>
                <a:spcPts val="1800"/>
              </a:spcBef>
              <a:spcAft>
                <a:spcPts val="1800"/>
              </a:spcAft>
            </a:pPr>
            <a:r>
              <a:rPr lang="en-US" sz="4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Motivational Interviewing in People with HIV: Everyone Has a Role</a:t>
            </a:r>
            <a:endParaRPr lang="en-US" sz="3200" b="1" dirty="0">
              <a:latin typeface="Calibri" panose="020F0502020204030204" pitchFamily="34" charset="0"/>
              <a:cs typeface="Calibri" panose="020F0502020204030204" pitchFamily="34" charset="0"/>
            </a:endParaRPr>
          </a:p>
        </p:txBody>
      </p:sp>
      <p:sp>
        <p:nvSpPr>
          <p:cNvPr id="11" name="Rectangle 10"/>
          <p:cNvSpPr/>
          <p:nvPr/>
        </p:nvSpPr>
        <p:spPr>
          <a:xfrm>
            <a:off x="0" y="1312695"/>
            <a:ext cx="9143999" cy="369332"/>
          </a:xfrm>
          <a:prstGeom prst="rect">
            <a:avLst/>
          </a:prstGeom>
        </p:spPr>
        <p:txBody>
          <a:bodyPr wrap="square">
            <a:spAutoFit/>
          </a:bodyPr>
          <a:lstStyle/>
          <a:p>
            <a:pPr algn="ctr"/>
            <a:r>
              <a:rPr lang="en-US" dirty="0">
                <a:solidFill>
                  <a:schemeClr val="tx2"/>
                </a:solidFill>
                <a:latin typeface="Calibri" panose="020F0502020204030204" pitchFamily="34" charset="0"/>
                <a:cs typeface="Calibri" panose="020F0502020204030204" pitchFamily="34" charset="0"/>
              </a:rPr>
              <a:t>Cases in HIV for InterProfessional Students (CHIPS) SESSION 4</a:t>
            </a:r>
            <a:endParaRPr lang="en-US" dirty="0">
              <a:solidFill>
                <a:schemeClr val="tx2"/>
              </a:solidFill>
            </a:endParaRPr>
          </a:p>
        </p:txBody>
      </p:sp>
      <p:pic>
        <p:nvPicPr>
          <p:cNvPr id="14" name="Picture 13">
            <a:extLst>
              <a:ext uri="{FF2B5EF4-FFF2-40B4-BE49-F238E27FC236}">
                <a16:creationId xmlns:a16="http://schemas.microsoft.com/office/drawing/2014/main" id="{761CB640-9C20-C1EE-4B5B-57EFFF2D24E4}"/>
              </a:ext>
            </a:extLst>
          </p:cNvPr>
          <p:cNvPicPr>
            <a:picLocks noChangeAspect="1"/>
          </p:cNvPicPr>
          <p:nvPr/>
        </p:nvPicPr>
        <p:blipFill>
          <a:blip r:embed="rId3"/>
          <a:stretch>
            <a:fillRect/>
          </a:stretch>
        </p:blipFill>
        <p:spPr>
          <a:xfrm>
            <a:off x="3373420" y="65424"/>
            <a:ext cx="5707008" cy="647462"/>
          </a:xfrm>
          <a:prstGeom prst="rect">
            <a:avLst/>
          </a:prstGeom>
        </p:spPr>
      </p:pic>
    </p:spTree>
    <p:extLst>
      <p:ext uri="{BB962C8B-B14F-4D97-AF65-F5344CB8AC3E}">
        <p14:creationId xmlns:p14="http://schemas.microsoft.com/office/powerpoint/2010/main" val="2767470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2497D-6C51-468E-A9D1-E269AB92A7D2}"/>
              </a:ext>
            </a:extLst>
          </p:cNvPr>
          <p:cNvSpPr>
            <a:spLocks noGrp="1"/>
          </p:cNvSpPr>
          <p:nvPr>
            <p:ph type="title"/>
          </p:nvPr>
        </p:nvSpPr>
        <p:spPr>
          <a:xfrm>
            <a:off x="216219" y="227739"/>
            <a:ext cx="8315569" cy="857250"/>
          </a:xfrm>
        </p:spPr>
        <p:txBody>
          <a:bodyPr/>
          <a:lstStyle/>
          <a:p>
            <a:pPr algn="ctr"/>
            <a:r>
              <a:rPr lang="en-US" sz="2800" dirty="0"/>
              <a:t>Core Competencies for </a:t>
            </a:r>
            <a:br>
              <a:rPr lang="en-US" sz="2800" dirty="0"/>
            </a:br>
            <a:r>
              <a:rPr lang="en-US" sz="2800" dirty="0"/>
              <a:t>Interprofessional Collaborative Practice</a:t>
            </a:r>
          </a:p>
        </p:txBody>
      </p:sp>
      <p:sp>
        <p:nvSpPr>
          <p:cNvPr id="4" name="Slide Number Placeholder 3">
            <a:extLst>
              <a:ext uri="{FF2B5EF4-FFF2-40B4-BE49-F238E27FC236}">
                <a16:creationId xmlns:a16="http://schemas.microsoft.com/office/drawing/2014/main" id="{C6A6E166-1B07-478C-98AE-36F1A8B9CE49}"/>
              </a:ext>
            </a:extLst>
          </p:cNvPr>
          <p:cNvSpPr>
            <a:spLocks noGrp="1"/>
          </p:cNvSpPr>
          <p:nvPr>
            <p:ph type="sldNum" sz="quarter" idx="12"/>
          </p:nvPr>
        </p:nvSpPr>
        <p:spPr/>
        <p:txBody>
          <a:bodyPr/>
          <a:lstStyle/>
          <a:p>
            <a:fld id="{6E2D2B3B-882E-40F3-A32F-6DD516915044}" type="slidenum">
              <a:rPr lang="en-US" smtClean="0"/>
              <a:pPr/>
              <a:t>10</a:t>
            </a:fld>
            <a:endParaRPr lang="en-US" dirty="0"/>
          </a:p>
        </p:txBody>
      </p:sp>
      <p:sp>
        <p:nvSpPr>
          <p:cNvPr id="8" name="Content Placeholder 2">
            <a:extLst>
              <a:ext uri="{FF2B5EF4-FFF2-40B4-BE49-F238E27FC236}">
                <a16:creationId xmlns:a16="http://schemas.microsoft.com/office/drawing/2014/main" id="{6F66F5E1-9582-4C31-BB3C-31A3E4C350BB}"/>
              </a:ext>
            </a:extLst>
          </p:cNvPr>
          <p:cNvSpPr>
            <a:spLocks noGrp="1"/>
          </p:cNvSpPr>
          <p:nvPr>
            <p:ph idx="1"/>
          </p:nvPr>
        </p:nvSpPr>
        <p:spPr>
          <a:xfrm>
            <a:off x="338534" y="1602528"/>
            <a:ext cx="5585185" cy="3275474"/>
          </a:xfrm>
        </p:spPr>
        <p:txBody>
          <a:bodyPr>
            <a:normAutofit/>
          </a:bodyPr>
          <a:lstStyle/>
          <a:p>
            <a:pPr>
              <a:spcBef>
                <a:spcPts val="1200"/>
              </a:spcBef>
              <a:spcAft>
                <a:spcPts val="600"/>
              </a:spcAft>
            </a:pPr>
            <a:r>
              <a:rPr lang="en-US" b="0" i="0" u="none" strike="noStrike" baseline="0" dirty="0">
                <a:solidFill>
                  <a:srgbClr val="000000"/>
                </a:solidFill>
                <a:latin typeface="Arial" panose="020B0604020202020204" pitchFamily="34" charset="0"/>
              </a:rPr>
              <a:t>Values/Ethics for Interprofessional Practice </a:t>
            </a:r>
          </a:p>
          <a:p>
            <a:pPr>
              <a:spcBef>
                <a:spcPts val="1200"/>
              </a:spcBef>
              <a:spcAft>
                <a:spcPts val="600"/>
              </a:spcAft>
            </a:pPr>
            <a:r>
              <a:rPr lang="en-US" b="0" i="0" u="none" strike="noStrike" baseline="0" dirty="0">
                <a:solidFill>
                  <a:srgbClr val="000000"/>
                </a:solidFill>
                <a:latin typeface="Arial" panose="020B0604020202020204" pitchFamily="34" charset="0"/>
              </a:rPr>
              <a:t>Roles/Responsibilities 	</a:t>
            </a:r>
          </a:p>
          <a:p>
            <a:pPr>
              <a:spcBef>
                <a:spcPts val="1200"/>
              </a:spcBef>
              <a:spcAft>
                <a:spcPts val="600"/>
              </a:spcAft>
            </a:pPr>
            <a:r>
              <a:rPr lang="en-US" b="1" i="0" u="none" strike="noStrike" baseline="0" dirty="0">
                <a:solidFill>
                  <a:srgbClr val="000000"/>
                </a:solidFill>
                <a:latin typeface="Arial" panose="020B0604020202020204" pitchFamily="34" charset="0"/>
              </a:rPr>
              <a:t>Interprofessional Communication </a:t>
            </a:r>
          </a:p>
          <a:p>
            <a:pPr>
              <a:spcBef>
                <a:spcPts val="1200"/>
              </a:spcBef>
              <a:spcAft>
                <a:spcPts val="600"/>
              </a:spcAft>
            </a:pPr>
            <a:r>
              <a:rPr lang="en-US" b="0" i="0" u="none" strike="noStrike" baseline="0" dirty="0">
                <a:solidFill>
                  <a:srgbClr val="000000"/>
                </a:solidFill>
                <a:latin typeface="Arial" panose="020B0604020202020204" pitchFamily="34" charset="0"/>
              </a:rPr>
              <a:t>Teams and Teamwork</a:t>
            </a:r>
            <a:r>
              <a:rPr lang="en-US" sz="2000" b="0" i="0" u="none" strike="noStrike" baseline="0" dirty="0">
                <a:solidFill>
                  <a:srgbClr val="000000"/>
                </a:solidFill>
                <a:latin typeface="Arial" panose="020B0604020202020204" pitchFamily="34" charset="0"/>
              </a:rPr>
              <a:t>	</a:t>
            </a:r>
          </a:p>
          <a:p>
            <a:pPr>
              <a:spcBef>
                <a:spcPts val="1200"/>
              </a:spcBef>
              <a:spcAft>
                <a:spcPts val="600"/>
              </a:spcAft>
            </a:pPr>
            <a:endParaRPr lang="en-US" sz="2000" b="0" i="0" u="none" strike="noStrike" baseline="0" dirty="0">
              <a:solidFill>
                <a:srgbClr val="000000"/>
              </a:solidFill>
              <a:latin typeface="Arial" panose="020B0604020202020204" pitchFamily="34" charset="0"/>
            </a:endParaRPr>
          </a:p>
          <a:p>
            <a:pPr>
              <a:spcBef>
                <a:spcPts val="1200"/>
              </a:spcBef>
              <a:spcAft>
                <a:spcPts val="600"/>
              </a:spcAft>
            </a:pPr>
            <a:endParaRPr lang="en-US" sz="2800" dirty="0"/>
          </a:p>
        </p:txBody>
      </p:sp>
      <p:pic>
        <p:nvPicPr>
          <p:cNvPr id="3" name="Picture 2">
            <a:extLst>
              <a:ext uri="{FF2B5EF4-FFF2-40B4-BE49-F238E27FC236}">
                <a16:creationId xmlns:a16="http://schemas.microsoft.com/office/drawing/2014/main" id="{082D28A2-CC10-40B8-B2DB-61C1CC7531AA}"/>
              </a:ext>
            </a:extLst>
          </p:cNvPr>
          <p:cNvPicPr>
            <a:picLocks noChangeAspect="1"/>
          </p:cNvPicPr>
          <p:nvPr/>
        </p:nvPicPr>
        <p:blipFill>
          <a:blip r:embed="rId2"/>
          <a:stretch>
            <a:fillRect/>
          </a:stretch>
        </p:blipFill>
        <p:spPr>
          <a:xfrm>
            <a:off x="5592535" y="1265926"/>
            <a:ext cx="3399441" cy="3262029"/>
          </a:xfrm>
          <a:prstGeom prst="rect">
            <a:avLst/>
          </a:prstGeom>
        </p:spPr>
      </p:pic>
    </p:spTree>
    <p:extLst>
      <p:ext uri="{BB962C8B-B14F-4D97-AF65-F5344CB8AC3E}">
        <p14:creationId xmlns:p14="http://schemas.microsoft.com/office/powerpoint/2010/main" val="2870587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2919"/>
            <a:ext cx="9080428" cy="857250"/>
          </a:xfrm>
        </p:spPr>
        <p:txBody>
          <a:bodyPr/>
          <a:lstStyle/>
          <a:p>
            <a:pPr algn="ctr"/>
            <a:r>
              <a:rPr lang="en-US" b="1" dirty="0"/>
              <a:t>CASE PRESENTATION</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11</a:t>
            </a:fld>
            <a:endParaRPr lang="en-US" dirty="0"/>
          </a:p>
        </p:txBody>
      </p:sp>
    </p:spTree>
    <p:extLst>
      <p:ext uri="{BB962C8B-B14F-4D97-AF65-F5344CB8AC3E}">
        <p14:creationId xmlns:p14="http://schemas.microsoft.com/office/powerpoint/2010/main" val="2421784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32B0-B636-3A4E-8B06-5496962D0B74}"/>
              </a:ext>
            </a:extLst>
          </p:cNvPr>
          <p:cNvSpPr>
            <a:spLocks noGrp="1"/>
          </p:cNvSpPr>
          <p:nvPr>
            <p:ph type="title"/>
          </p:nvPr>
        </p:nvSpPr>
        <p:spPr/>
        <p:txBody>
          <a:bodyPr/>
          <a:lstStyle/>
          <a:p>
            <a:pPr algn="ctr"/>
            <a:r>
              <a:rPr lang="en-US" dirty="0"/>
              <a:t>Patient History</a:t>
            </a:r>
          </a:p>
        </p:txBody>
      </p:sp>
      <p:sp>
        <p:nvSpPr>
          <p:cNvPr id="3" name="Content Placeholder 2">
            <a:extLst>
              <a:ext uri="{FF2B5EF4-FFF2-40B4-BE49-F238E27FC236}">
                <a16:creationId xmlns:a16="http://schemas.microsoft.com/office/drawing/2014/main" id="{CB750A85-983F-294E-ACAE-8CDA1DE38455}"/>
              </a:ext>
            </a:extLst>
          </p:cNvPr>
          <p:cNvSpPr>
            <a:spLocks noGrp="1"/>
          </p:cNvSpPr>
          <p:nvPr>
            <p:ph idx="1"/>
          </p:nvPr>
        </p:nvSpPr>
        <p:spPr>
          <a:xfrm>
            <a:off x="303383" y="1190122"/>
            <a:ext cx="8623228" cy="3412396"/>
          </a:xfrm>
        </p:spPr>
        <p:txBody>
          <a:bodyPr>
            <a:normAutofit fontScale="92500"/>
          </a:bodyPr>
          <a:lstStyle/>
          <a:p>
            <a:pPr>
              <a:spcBef>
                <a:spcPts val="1200"/>
              </a:spcBef>
              <a:spcAft>
                <a:spcPts val="600"/>
              </a:spcAft>
            </a:pPr>
            <a:r>
              <a:rPr lang="en-US" dirty="0"/>
              <a:t>A 27-year-old man with HIV who presents for follow-up care.</a:t>
            </a:r>
          </a:p>
          <a:p>
            <a:pPr>
              <a:spcBef>
                <a:spcPts val="1200"/>
              </a:spcBef>
              <a:spcAft>
                <a:spcPts val="600"/>
              </a:spcAft>
            </a:pPr>
            <a:r>
              <a:rPr lang="en-US" dirty="0"/>
              <a:t>He often misses appointments for labs and clinic visits. He has not been seen by his </a:t>
            </a:r>
            <a:r>
              <a:rPr lang="en-US"/>
              <a:t>primary provider for </a:t>
            </a:r>
            <a:r>
              <a:rPr lang="en-US" dirty="0"/>
              <a:t>over a year.  </a:t>
            </a:r>
          </a:p>
          <a:p>
            <a:pPr>
              <a:spcBef>
                <a:spcPts val="1200"/>
              </a:spcBef>
              <a:spcAft>
                <a:spcPts val="600"/>
              </a:spcAft>
            </a:pPr>
            <a:r>
              <a:rPr lang="en-US" dirty="0"/>
              <a:t>He reports depression, anxiety, and insomnia. </a:t>
            </a:r>
          </a:p>
          <a:p>
            <a:pPr>
              <a:spcBef>
                <a:spcPts val="1200"/>
              </a:spcBef>
              <a:spcAft>
                <a:spcPts val="600"/>
              </a:spcAft>
            </a:pPr>
            <a:r>
              <a:rPr lang="en-US" dirty="0"/>
              <a:t>He has chronic back pain and daily headaches related to multiple prior car accidents.</a:t>
            </a:r>
          </a:p>
          <a:p>
            <a:pPr>
              <a:spcBef>
                <a:spcPts val="1200"/>
              </a:spcBef>
              <a:spcAft>
                <a:spcPts val="600"/>
              </a:spcAft>
            </a:pPr>
            <a:r>
              <a:rPr lang="en-US" dirty="0"/>
              <a:t>He often skips doses of medications.</a:t>
            </a:r>
          </a:p>
        </p:txBody>
      </p:sp>
      <p:sp>
        <p:nvSpPr>
          <p:cNvPr id="4" name="Slide Number Placeholder 3">
            <a:extLst>
              <a:ext uri="{FF2B5EF4-FFF2-40B4-BE49-F238E27FC236}">
                <a16:creationId xmlns:a16="http://schemas.microsoft.com/office/drawing/2014/main" id="{CBE8E475-62FE-4B4F-BB76-01DCD4757D57}"/>
              </a:ext>
            </a:extLst>
          </p:cNvPr>
          <p:cNvSpPr>
            <a:spLocks noGrp="1"/>
          </p:cNvSpPr>
          <p:nvPr>
            <p:ph type="sldNum" sz="quarter" idx="12"/>
          </p:nvPr>
        </p:nvSpPr>
        <p:spPr/>
        <p:txBody>
          <a:bodyPr/>
          <a:lstStyle/>
          <a:p>
            <a:fld id="{6E2D2B3B-882E-40F3-A32F-6DD516915044}" type="slidenum">
              <a:rPr lang="en-US" smtClean="0"/>
              <a:pPr/>
              <a:t>12</a:t>
            </a:fld>
            <a:endParaRPr lang="en-US" dirty="0"/>
          </a:p>
        </p:txBody>
      </p:sp>
    </p:spTree>
    <p:extLst>
      <p:ext uri="{BB962C8B-B14F-4D97-AF65-F5344CB8AC3E}">
        <p14:creationId xmlns:p14="http://schemas.microsoft.com/office/powerpoint/2010/main" val="3983731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D229-7576-6DBA-DBA5-125D1EF2AE6B}"/>
              </a:ext>
            </a:extLst>
          </p:cNvPr>
          <p:cNvSpPr>
            <a:spLocks noGrp="1"/>
          </p:cNvSpPr>
          <p:nvPr>
            <p:ph type="title"/>
          </p:nvPr>
        </p:nvSpPr>
        <p:spPr>
          <a:xfrm>
            <a:off x="457212" y="105508"/>
            <a:ext cx="8315569" cy="857250"/>
          </a:xfrm>
        </p:spPr>
        <p:txBody>
          <a:bodyPr/>
          <a:lstStyle/>
          <a:p>
            <a:pPr algn="ctr"/>
            <a:r>
              <a:rPr lang="en-US" sz="3600" dirty="0"/>
              <a:t>HIV History</a:t>
            </a:r>
          </a:p>
        </p:txBody>
      </p:sp>
      <p:sp>
        <p:nvSpPr>
          <p:cNvPr id="3" name="Content Placeholder 2">
            <a:extLst>
              <a:ext uri="{FF2B5EF4-FFF2-40B4-BE49-F238E27FC236}">
                <a16:creationId xmlns:a16="http://schemas.microsoft.com/office/drawing/2014/main" id="{1202ED4A-196F-FCCE-C8BE-5A63A8889958}"/>
              </a:ext>
            </a:extLst>
          </p:cNvPr>
          <p:cNvSpPr>
            <a:spLocks noGrp="1"/>
          </p:cNvSpPr>
          <p:nvPr>
            <p:ph idx="1"/>
          </p:nvPr>
        </p:nvSpPr>
        <p:spPr>
          <a:xfrm>
            <a:off x="457212" y="1038386"/>
            <a:ext cx="8315569" cy="3691026"/>
          </a:xfrm>
        </p:spPr>
        <p:txBody>
          <a:bodyPr>
            <a:normAutofit/>
          </a:bodyPr>
          <a:lstStyle/>
          <a:p>
            <a:pPr>
              <a:spcBef>
                <a:spcPts val="600"/>
              </a:spcBef>
              <a:spcAft>
                <a:spcPts val="600"/>
              </a:spcAft>
            </a:pPr>
            <a:r>
              <a:rPr lang="en-US" dirty="0"/>
              <a:t>Diagnosed with HIV in 2014; reports that he acquired HIV from a sexual assault at a club</a:t>
            </a:r>
          </a:p>
          <a:p>
            <a:pPr>
              <a:spcBef>
                <a:spcPts val="600"/>
              </a:spcBef>
              <a:spcAft>
                <a:spcPts val="600"/>
              </a:spcAft>
            </a:pPr>
            <a:r>
              <a:rPr lang="en-US" dirty="0"/>
              <a:t>Antiretroviral therapy (ART) history</a:t>
            </a:r>
          </a:p>
          <a:p>
            <a:pPr lvl="1">
              <a:spcBef>
                <a:spcPts val="600"/>
              </a:spcBef>
              <a:spcAft>
                <a:spcPts val="600"/>
              </a:spcAft>
            </a:pPr>
            <a:r>
              <a:rPr lang="en-US" sz="1900" dirty="0"/>
              <a:t>Abacavir/lamivudine/dolutegravir (</a:t>
            </a:r>
            <a:r>
              <a:rPr lang="en-US" sz="1900" dirty="0" err="1"/>
              <a:t>Triumeq</a:t>
            </a:r>
            <a:r>
              <a:rPr lang="en-US" sz="1900" baseline="30000" dirty="0"/>
              <a:t>®</a:t>
            </a:r>
            <a:r>
              <a:rPr lang="en-US" sz="1900" dirty="0"/>
              <a:t>) 2015-2017</a:t>
            </a:r>
          </a:p>
          <a:p>
            <a:pPr lvl="1">
              <a:spcBef>
                <a:spcPts val="600"/>
              </a:spcBef>
              <a:spcAft>
                <a:spcPts val="600"/>
              </a:spcAft>
            </a:pPr>
            <a:r>
              <a:rPr lang="en-US" sz="1900" dirty="0"/>
              <a:t>Off ART 2017-2020</a:t>
            </a:r>
          </a:p>
          <a:p>
            <a:pPr lvl="1">
              <a:spcBef>
                <a:spcPts val="600"/>
              </a:spcBef>
              <a:spcAft>
                <a:spcPts val="600"/>
              </a:spcAft>
            </a:pPr>
            <a:r>
              <a:rPr lang="en-US" sz="1900" dirty="0"/>
              <a:t>Tenofovir alafenamide/emtricitabine/bictegravir (</a:t>
            </a:r>
            <a:r>
              <a:rPr lang="en-US" sz="1900" dirty="0" err="1"/>
              <a:t>Biktarvy</a:t>
            </a:r>
            <a:r>
              <a:rPr lang="en-US" sz="1900" baseline="30000" dirty="0"/>
              <a:t>®</a:t>
            </a:r>
            <a:r>
              <a:rPr lang="en-US" sz="1900" dirty="0"/>
              <a:t>) 2020-present</a:t>
            </a:r>
          </a:p>
          <a:p>
            <a:pPr>
              <a:spcBef>
                <a:spcPts val="600"/>
              </a:spcBef>
              <a:spcAft>
                <a:spcPts val="600"/>
              </a:spcAft>
            </a:pPr>
            <a:r>
              <a:rPr lang="en-US" dirty="0"/>
              <a:t>Adherence: misses 1-2 doses per week</a:t>
            </a:r>
            <a:endParaRPr lang="en-US" sz="1800" dirty="0"/>
          </a:p>
        </p:txBody>
      </p:sp>
      <p:sp>
        <p:nvSpPr>
          <p:cNvPr id="4" name="Slide Number Placeholder 3">
            <a:extLst>
              <a:ext uri="{FF2B5EF4-FFF2-40B4-BE49-F238E27FC236}">
                <a16:creationId xmlns:a16="http://schemas.microsoft.com/office/drawing/2014/main" id="{60EC2760-1C34-B405-5C2D-8B01009E273E}"/>
              </a:ext>
            </a:extLst>
          </p:cNvPr>
          <p:cNvSpPr>
            <a:spLocks noGrp="1"/>
          </p:cNvSpPr>
          <p:nvPr>
            <p:ph type="sldNum" sz="quarter" idx="12"/>
          </p:nvPr>
        </p:nvSpPr>
        <p:spPr/>
        <p:txBody>
          <a:bodyPr/>
          <a:lstStyle/>
          <a:p>
            <a:fld id="{6E2D2B3B-882E-40F3-A32F-6DD516915044}" type="slidenum">
              <a:rPr lang="en-US" smtClean="0"/>
              <a:pPr/>
              <a:t>13</a:t>
            </a:fld>
            <a:endParaRPr lang="en-US"/>
          </a:p>
        </p:txBody>
      </p:sp>
    </p:spTree>
    <p:extLst>
      <p:ext uri="{BB962C8B-B14F-4D97-AF65-F5344CB8AC3E}">
        <p14:creationId xmlns:p14="http://schemas.microsoft.com/office/powerpoint/2010/main" val="2839796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2E66F-E7A0-394D-BE28-A562A0B097D2}"/>
              </a:ext>
            </a:extLst>
          </p:cNvPr>
          <p:cNvSpPr>
            <a:spLocks noGrp="1"/>
          </p:cNvSpPr>
          <p:nvPr>
            <p:ph type="title"/>
          </p:nvPr>
        </p:nvSpPr>
        <p:spPr>
          <a:xfrm>
            <a:off x="313980" y="89114"/>
            <a:ext cx="8315569" cy="857250"/>
          </a:xfrm>
        </p:spPr>
        <p:txBody>
          <a:bodyPr/>
          <a:lstStyle/>
          <a:p>
            <a:pPr algn="ctr"/>
            <a:r>
              <a:rPr lang="en-US" dirty="0"/>
              <a:t>Other Past Medical History</a:t>
            </a:r>
          </a:p>
        </p:txBody>
      </p:sp>
      <p:sp>
        <p:nvSpPr>
          <p:cNvPr id="3" name="Content Placeholder 2">
            <a:extLst>
              <a:ext uri="{FF2B5EF4-FFF2-40B4-BE49-F238E27FC236}">
                <a16:creationId xmlns:a16="http://schemas.microsoft.com/office/drawing/2014/main" id="{59B3E4D6-F312-8747-94E0-3B2B74826FB2}"/>
              </a:ext>
            </a:extLst>
          </p:cNvPr>
          <p:cNvSpPr>
            <a:spLocks noGrp="1"/>
          </p:cNvSpPr>
          <p:nvPr>
            <p:ph idx="1"/>
          </p:nvPr>
        </p:nvSpPr>
        <p:spPr>
          <a:xfrm>
            <a:off x="368710" y="942657"/>
            <a:ext cx="8623228" cy="3790462"/>
          </a:xfrm>
        </p:spPr>
        <p:txBody>
          <a:bodyPr>
            <a:noAutofit/>
          </a:bodyPr>
          <a:lstStyle/>
          <a:p>
            <a:pPr>
              <a:lnSpc>
                <a:spcPct val="120000"/>
              </a:lnSpc>
              <a:spcBef>
                <a:spcPts val="600"/>
              </a:spcBef>
            </a:pPr>
            <a:r>
              <a:rPr lang="en-US" dirty="0"/>
              <a:t>Syphilis: treated multiple times with intramuscular penicillin</a:t>
            </a:r>
          </a:p>
          <a:p>
            <a:pPr>
              <a:lnSpc>
                <a:spcPct val="120000"/>
              </a:lnSpc>
              <a:spcBef>
                <a:spcPts val="600"/>
              </a:spcBef>
            </a:pPr>
            <a:r>
              <a:rPr lang="en-US" dirty="0"/>
              <a:t>Chronic daily headaches</a:t>
            </a:r>
          </a:p>
          <a:p>
            <a:pPr>
              <a:lnSpc>
                <a:spcPct val="120000"/>
              </a:lnSpc>
              <a:spcBef>
                <a:spcPts val="600"/>
              </a:spcBef>
            </a:pPr>
            <a:r>
              <a:rPr lang="en-US" dirty="0"/>
              <a:t>Chronic back pain since multiple car accidents</a:t>
            </a:r>
          </a:p>
          <a:p>
            <a:pPr>
              <a:lnSpc>
                <a:spcPct val="120000"/>
              </a:lnSpc>
              <a:spcBef>
                <a:spcPts val="600"/>
              </a:spcBef>
            </a:pPr>
            <a:r>
              <a:rPr lang="en-US" dirty="0"/>
              <a:t>Alcohol use disorder</a:t>
            </a:r>
          </a:p>
          <a:p>
            <a:pPr>
              <a:lnSpc>
                <a:spcPct val="120000"/>
              </a:lnSpc>
              <a:spcBef>
                <a:spcPts val="600"/>
              </a:spcBef>
            </a:pPr>
            <a:r>
              <a:rPr lang="en-US" dirty="0"/>
              <a:t>Seizure disorder (previous seizure thought to be due to alcohol withdrawal)</a:t>
            </a:r>
          </a:p>
          <a:p>
            <a:pPr>
              <a:lnSpc>
                <a:spcPct val="120000"/>
              </a:lnSpc>
              <a:spcBef>
                <a:spcPts val="600"/>
              </a:spcBef>
            </a:pPr>
            <a:r>
              <a:rPr lang="en-US" dirty="0"/>
              <a:t>Depression and anxiety</a:t>
            </a:r>
          </a:p>
          <a:p>
            <a:pPr>
              <a:lnSpc>
                <a:spcPct val="120000"/>
              </a:lnSpc>
              <a:spcBef>
                <a:spcPts val="1200"/>
              </a:spcBef>
            </a:pPr>
            <a:endParaRPr lang="en-US" dirty="0"/>
          </a:p>
          <a:p>
            <a:pPr>
              <a:spcBef>
                <a:spcPts val="1200"/>
              </a:spcBef>
              <a:spcAft>
                <a:spcPts val="600"/>
              </a:spcAft>
            </a:pPr>
            <a:endParaRPr lang="en-US" dirty="0"/>
          </a:p>
        </p:txBody>
      </p:sp>
      <p:sp>
        <p:nvSpPr>
          <p:cNvPr id="4" name="Slide Number Placeholder 3">
            <a:extLst>
              <a:ext uri="{FF2B5EF4-FFF2-40B4-BE49-F238E27FC236}">
                <a16:creationId xmlns:a16="http://schemas.microsoft.com/office/drawing/2014/main" id="{0C585921-7A74-DD49-87FC-27ADB24211B1}"/>
              </a:ext>
            </a:extLst>
          </p:cNvPr>
          <p:cNvSpPr>
            <a:spLocks noGrp="1"/>
          </p:cNvSpPr>
          <p:nvPr>
            <p:ph type="sldNum" sz="quarter" idx="12"/>
          </p:nvPr>
        </p:nvSpPr>
        <p:spPr/>
        <p:txBody>
          <a:bodyPr/>
          <a:lstStyle/>
          <a:p>
            <a:fld id="{6E2D2B3B-882E-40F3-A32F-6DD516915044}" type="slidenum">
              <a:rPr lang="en-US" smtClean="0"/>
              <a:pPr/>
              <a:t>14</a:t>
            </a:fld>
            <a:endParaRPr lang="en-US" dirty="0"/>
          </a:p>
        </p:txBody>
      </p:sp>
    </p:spTree>
    <p:extLst>
      <p:ext uri="{BB962C8B-B14F-4D97-AF65-F5344CB8AC3E}">
        <p14:creationId xmlns:p14="http://schemas.microsoft.com/office/powerpoint/2010/main" val="1016284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E37D-F91C-E644-A222-894E80B3E453}"/>
              </a:ext>
            </a:extLst>
          </p:cNvPr>
          <p:cNvSpPr>
            <a:spLocks noGrp="1"/>
          </p:cNvSpPr>
          <p:nvPr>
            <p:ph type="title"/>
          </p:nvPr>
        </p:nvSpPr>
        <p:spPr>
          <a:xfrm>
            <a:off x="216219" y="106450"/>
            <a:ext cx="8315569" cy="857250"/>
          </a:xfrm>
        </p:spPr>
        <p:txBody>
          <a:bodyPr/>
          <a:lstStyle/>
          <a:p>
            <a:pPr algn="ctr"/>
            <a:r>
              <a:rPr lang="en-US" dirty="0"/>
              <a:t>Social History</a:t>
            </a:r>
          </a:p>
        </p:txBody>
      </p:sp>
      <p:sp>
        <p:nvSpPr>
          <p:cNvPr id="3" name="Content Placeholder 2">
            <a:extLst>
              <a:ext uri="{FF2B5EF4-FFF2-40B4-BE49-F238E27FC236}">
                <a16:creationId xmlns:a16="http://schemas.microsoft.com/office/drawing/2014/main" id="{E339C0E7-7A70-7D44-B5D7-B63EBDC39D6E}"/>
              </a:ext>
            </a:extLst>
          </p:cNvPr>
          <p:cNvSpPr>
            <a:spLocks noGrp="1"/>
          </p:cNvSpPr>
          <p:nvPr>
            <p:ph idx="1"/>
          </p:nvPr>
        </p:nvSpPr>
        <p:spPr>
          <a:xfrm>
            <a:off x="216219" y="1131953"/>
            <a:ext cx="8315569" cy="3543286"/>
          </a:xfrm>
        </p:spPr>
        <p:txBody>
          <a:bodyPr>
            <a:noAutofit/>
          </a:bodyPr>
          <a:lstStyle/>
          <a:p>
            <a:pPr>
              <a:spcBef>
                <a:spcPts val="0"/>
              </a:spcBef>
            </a:pPr>
            <a:r>
              <a:rPr lang="en-US" sz="2000" dirty="0">
                <a:latin typeface="Arial" panose="020B0604020202020204" pitchFamily="34" charset="0"/>
              </a:rPr>
              <a:t>General: lives with his mother. Previously worked as a cashier; recently lost his job. Reports multiple financial stressors, including debt and food insecurity. </a:t>
            </a:r>
            <a:endParaRPr lang="en-US" sz="2000" dirty="0">
              <a:solidFill>
                <a:srgbClr val="000000"/>
              </a:solidFill>
              <a:latin typeface="inherit"/>
            </a:endParaRPr>
          </a:p>
          <a:p>
            <a:pPr>
              <a:spcBef>
                <a:spcPts val="0"/>
              </a:spcBef>
            </a:pPr>
            <a:r>
              <a:rPr lang="en-US" sz="2000" dirty="0">
                <a:latin typeface="Arial" panose="020B0604020202020204" pitchFamily="34" charset="0"/>
              </a:rPr>
              <a:t>Sexual activity: </a:t>
            </a:r>
            <a:r>
              <a:rPr lang="en-US" sz="2000" dirty="0"/>
              <a:t>sexually active with men; not sexually active for the last 6 months. History of sexual trauma (raped as teenager). </a:t>
            </a:r>
          </a:p>
          <a:p>
            <a:pPr>
              <a:spcBef>
                <a:spcPts val="0"/>
              </a:spcBef>
            </a:pPr>
            <a:r>
              <a:rPr lang="en-US" sz="2000" dirty="0"/>
              <a:t>Alcohol use: drinks beer daily (history of binge drinking; most recently drinks 1-2 beers daily)</a:t>
            </a:r>
          </a:p>
          <a:p>
            <a:pPr>
              <a:spcBef>
                <a:spcPts val="0"/>
              </a:spcBef>
            </a:pPr>
            <a:r>
              <a:rPr lang="en-US" sz="2000" dirty="0"/>
              <a:t>Smoking: never</a:t>
            </a:r>
          </a:p>
          <a:p>
            <a:pPr>
              <a:spcBef>
                <a:spcPts val="0"/>
              </a:spcBef>
            </a:pPr>
            <a:r>
              <a:rPr lang="en-US" sz="2000" dirty="0"/>
              <a:t>Drug use: smokes marijuana daily. Previously used ecstasy (not recently).</a:t>
            </a:r>
          </a:p>
          <a:p>
            <a:pPr>
              <a:spcBef>
                <a:spcPts val="600"/>
              </a:spcBef>
              <a:spcAft>
                <a:spcPts val="600"/>
              </a:spcAft>
            </a:pPr>
            <a:endParaRPr lang="en-US" sz="1400" dirty="0">
              <a:solidFill>
                <a:srgbClr val="000000"/>
              </a:solidFill>
              <a:latin typeface="inherit"/>
            </a:endParaRPr>
          </a:p>
        </p:txBody>
      </p:sp>
      <p:sp>
        <p:nvSpPr>
          <p:cNvPr id="4" name="Slide Number Placeholder 3">
            <a:extLst>
              <a:ext uri="{FF2B5EF4-FFF2-40B4-BE49-F238E27FC236}">
                <a16:creationId xmlns:a16="http://schemas.microsoft.com/office/drawing/2014/main" id="{F1BBBBA8-FB35-1E44-8D24-8FF426FED4F5}"/>
              </a:ext>
            </a:extLst>
          </p:cNvPr>
          <p:cNvSpPr>
            <a:spLocks noGrp="1"/>
          </p:cNvSpPr>
          <p:nvPr>
            <p:ph type="sldNum" sz="quarter" idx="12"/>
          </p:nvPr>
        </p:nvSpPr>
        <p:spPr/>
        <p:txBody>
          <a:bodyPr/>
          <a:lstStyle/>
          <a:p>
            <a:fld id="{6E2D2B3B-882E-40F3-A32F-6DD516915044}" type="slidenum">
              <a:rPr lang="en-US" smtClean="0"/>
              <a:pPr/>
              <a:t>15</a:t>
            </a:fld>
            <a:endParaRPr lang="en-US" dirty="0"/>
          </a:p>
        </p:txBody>
      </p:sp>
    </p:spTree>
    <p:extLst>
      <p:ext uri="{BB962C8B-B14F-4D97-AF65-F5344CB8AC3E}">
        <p14:creationId xmlns:p14="http://schemas.microsoft.com/office/powerpoint/2010/main" val="826334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E0100-9846-4FA2-A51D-951D153EF26D}"/>
              </a:ext>
            </a:extLst>
          </p:cNvPr>
          <p:cNvSpPr>
            <a:spLocks noGrp="1"/>
          </p:cNvSpPr>
          <p:nvPr>
            <p:ph type="title"/>
          </p:nvPr>
        </p:nvSpPr>
        <p:spPr>
          <a:xfrm>
            <a:off x="216219" y="116908"/>
            <a:ext cx="8315569" cy="640274"/>
          </a:xfrm>
        </p:spPr>
        <p:txBody>
          <a:bodyPr/>
          <a:lstStyle/>
          <a:p>
            <a:pPr algn="ctr"/>
            <a:r>
              <a:rPr lang="en-US" dirty="0"/>
              <a:t>Medications</a:t>
            </a:r>
          </a:p>
        </p:txBody>
      </p:sp>
      <p:sp>
        <p:nvSpPr>
          <p:cNvPr id="3" name="Content Placeholder 2">
            <a:extLst>
              <a:ext uri="{FF2B5EF4-FFF2-40B4-BE49-F238E27FC236}">
                <a16:creationId xmlns:a16="http://schemas.microsoft.com/office/drawing/2014/main" id="{B817E065-879E-429A-82C4-7C0CF398870C}"/>
              </a:ext>
            </a:extLst>
          </p:cNvPr>
          <p:cNvSpPr>
            <a:spLocks noGrp="1"/>
          </p:cNvSpPr>
          <p:nvPr>
            <p:ph idx="1"/>
          </p:nvPr>
        </p:nvSpPr>
        <p:spPr>
          <a:xfrm>
            <a:off x="216219" y="1025999"/>
            <a:ext cx="9113761" cy="4183879"/>
          </a:xfrm>
        </p:spPr>
        <p:txBody>
          <a:bodyPr>
            <a:normAutofit/>
          </a:bodyPr>
          <a:lstStyle/>
          <a:p>
            <a:pPr marL="114300" indent="0">
              <a:spcBef>
                <a:spcPts val="600"/>
              </a:spcBef>
              <a:spcAft>
                <a:spcPts val="600"/>
              </a:spcAft>
              <a:buNone/>
            </a:pPr>
            <a:r>
              <a:rPr lang="en-US" b="1" dirty="0"/>
              <a:t>Current outpatient medications:</a:t>
            </a:r>
          </a:p>
          <a:p>
            <a:pPr>
              <a:lnSpc>
                <a:spcPct val="120000"/>
              </a:lnSpc>
              <a:spcBef>
                <a:spcPts val="0"/>
              </a:spcBef>
            </a:pPr>
            <a:r>
              <a:rPr lang="en-US" dirty="0"/>
              <a:t>Tenofovir alafenamide/emtricitabine/</a:t>
            </a:r>
            <a:r>
              <a:rPr lang="en-US" dirty="0" err="1"/>
              <a:t>bictegravir</a:t>
            </a:r>
            <a:r>
              <a:rPr lang="en-US" dirty="0"/>
              <a:t> 1 tablet daily</a:t>
            </a:r>
            <a:endParaRPr lang="en-US" b="1" dirty="0"/>
          </a:p>
          <a:p>
            <a:pPr>
              <a:lnSpc>
                <a:spcPct val="120000"/>
              </a:lnSpc>
              <a:spcBef>
                <a:spcPts val="0"/>
              </a:spcBef>
            </a:pPr>
            <a:r>
              <a:rPr lang="en-US" dirty="0"/>
              <a:t>Sertraline 25 mg daily</a:t>
            </a:r>
          </a:p>
          <a:p>
            <a:pPr>
              <a:lnSpc>
                <a:spcPct val="120000"/>
              </a:lnSpc>
              <a:spcBef>
                <a:spcPts val="0"/>
              </a:spcBef>
            </a:pPr>
            <a:r>
              <a:rPr lang="en-US" dirty="0"/>
              <a:t>Gabapentin 600 mg three times daily</a:t>
            </a:r>
          </a:p>
          <a:p>
            <a:pPr lvl="1">
              <a:spcBef>
                <a:spcPts val="600"/>
              </a:spcBef>
              <a:spcAft>
                <a:spcPts val="600"/>
              </a:spcAft>
              <a:buFont typeface="Wingdings" panose="05000000000000000000" pitchFamily="2" charset="2"/>
              <a:buChar char="§"/>
            </a:pPr>
            <a:endParaRPr lang="en-US" sz="1600" dirty="0"/>
          </a:p>
        </p:txBody>
      </p:sp>
      <p:sp>
        <p:nvSpPr>
          <p:cNvPr id="4" name="Slide Number Placeholder 3">
            <a:extLst>
              <a:ext uri="{FF2B5EF4-FFF2-40B4-BE49-F238E27FC236}">
                <a16:creationId xmlns:a16="http://schemas.microsoft.com/office/drawing/2014/main" id="{21999419-C7E3-41CB-866A-665F6E46072E}"/>
              </a:ext>
            </a:extLst>
          </p:cNvPr>
          <p:cNvSpPr>
            <a:spLocks noGrp="1"/>
          </p:cNvSpPr>
          <p:nvPr>
            <p:ph type="sldNum" sz="quarter" idx="12"/>
          </p:nvPr>
        </p:nvSpPr>
        <p:spPr/>
        <p:txBody>
          <a:bodyPr/>
          <a:lstStyle/>
          <a:p>
            <a:fld id="{6E2D2B3B-882E-40F3-A32F-6DD516915044}" type="slidenum">
              <a:rPr lang="en-US" smtClean="0"/>
              <a:pPr/>
              <a:t>16</a:t>
            </a:fld>
            <a:endParaRPr lang="en-US" dirty="0"/>
          </a:p>
        </p:txBody>
      </p:sp>
    </p:spTree>
    <p:extLst>
      <p:ext uri="{BB962C8B-B14F-4D97-AF65-F5344CB8AC3E}">
        <p14:creationId xmlns:p14="http://schemas.microsoft.com/office/powerpoint/2010/main" val="2499621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0A106-CB05-4F4E-9F52-15B1EC2FCC0B}"/>
              </a:ext>
            </a:extLst>
          </p:cNvPr>
          <p:cNvSpPr>
            <a:spLocks noGrp="1"/>
          </p:cNvSpPr>
          <p:nvPr>
            <p:ph type="title"/>
          </p:nvPr>
        </p:nvSpPr>
        <p:spPr>
          <a:xfrm>
            <a:off x="216219" y="132388"/>
            <a:ext cx="8315569" cy="857250"/>
          </a:xfrm>
        </p:spPr>
        <p:txBody>
          <a:bodyPr/>
          <a:lstStyle/>
          <a:p>
            <a:pPr algn="ctr"/>
            <a:r>
              <a:rPr lang="en-US" dirty="0"/>
              <a:t>Labs</a:t>
            </a:r>
          </a:p>
        </p:txBody>
      </p:sp>
      <p:sp>
        <p:nvSpPr>
          <p:cNvPr id="3" name="Content Placeholder 2">
            <a:extLst>
              <a:ext uri="{FF2B5EF4-FFF2-40B4-BE49-F238E27FC236}">
                <a16:creationId xmlns:a16="http://schemas.microsoft.com/office/drawing/2014/main" id="{8BE64973-4B5D-764E-B132-E783CCA8E8CF}"/>
              </a:ext>
            </a:extLst>
          </p:cNvPr>
          <p:cNvSpPr>
            <a:spLocks noGrp="1"/>
          </p:cNvSpPr>
          <p:nvPr>
            <p:ph idx="1"/>
          </p:nvPr>
        </p:nvSpPr>
        <p:spPr>
          <a:xfrm>
            <a:off x="216218" y="989638"/>
            <a:ext cx="8864209" cy="3739774"/>
          </a:xfrm>
        </p:spPr>
        <p:txBody>
          <a:bodyPr>
            <a:normAutofit fontScale="92500" lnSpcReduction="10000"/>
          </a:bodyPr>
          <a:lstStyle/>
          <a:p>
            <a:pPr>
              <a:spcBef>
                <a:spcPts val="600"/>
              </a:spcBef>
              <a:spcAft>
                <a:spcPts val="600"/>
              </a:spcAft>
            </a:pPr>
            <a:r>
              <a:rPr lang="en-US" dirty="0"/>
              <a:t>HIV-1 viral load: </a:t>
            </a:r>
            <a:r>
              <a:rPr lang="en-US" dirty="0">
                <a:solidFill>
                  <a:srgbClr val="C00000"/>
                </a:solidFill>
              </a:rPr>
              <a:t>1,960</a:t>
            </a:r>
            <a:r>
              <a:rPr lang="en-US" b="1" dirty="0">
                <a:solidFill>
                  <a:srgbClr val="C00000"/>
                </a:solidFill>
              </a:rPr>
              <a:t> </a:t>
            </a:r>
            <a:r>
              <a:rPr lang="en-US" dirty="0">
                <a:solidFill>
                  <a:srgbClr val="C00000"/>
                </a:solidFill>
              </a:rPr>
              <a:t>copies/ml </a:t>
            </a:r>
            <a:r>
              <a:rPr lang="en-US" dirty="0"/>
              <a:t>(treatment goal=undetectable/ below level of detection)</a:t>
            </a:r>
          </a:p>
          <a:p>
            <a:pPr>
              <a:spcBef>
                <a:spcPts val="600"/>
              </a:spcBef>
              <a:spcAft>
                <a:spcPts val="600"/>
              </a:spcAft>
            </a:pPr>
            <a:r>
              <a:rPr lang="en-US" dirty="0"/>
              <a:t>CD4 count: 772</a:t>
            </a:r>
            <a:r>
              <a:rPr lang="en-US" b="1" dirty="0"/>
              <a:t> </a:t>
            </a:r>
            <a:r>
              <a:rPr lang="en-US" dirty="0"/>
              <a:t>(normal 550-1200)</a:t>
            </a:r>
          </a:p>
          <a:p>
            <a:pPr>
              <a:spcBef>
                <a:spcPts val="600"/>
              </a:spcBef>
              <a:spcAft>
                <a:spcPts val="600"/>
              </a:spcAft>
            </a:pPr>
            <a:r>
              <a:rPr lang="en-US" dirty="0"/>
              <a:t>HIV genotype (resistance testing): HIV-1, No mutations </a:t>
            </a:r>
            <a:endParaRPr lang="en-US" dirty="0">
              <a:solidFill>
                <a:schemeClr val="accent6"/>
              </a:solidFill>
            </a:endParaRPr>
          </a:p>
          <a:p>
            <a:pPr>
              <a:spcBef>
                <a:spcPts val="600"/>
              </a:spcBef>
              <a:spcAft>
                <a:spcPts val="600"/>
              </a:spcAft>
            </a:pPr>
            <a:r>
              <a:rPr lang="en-US" dirty="0"/>
              <a:t>Basic metabolic panel (includes electrolytes, glucose, renal function): normal</a:t>
            </a:r>
          </a:p>
          <a:p>
            <a:pPr>
              <a:spcBef>
                <a:spcPts val="600"/>
              </a:spcBef>
              <a:spcAft>
                <a:spcPts val="600"/>
              </a:spcAft>
            </a:pPr>
            <a:r>
              <a:rPr lang="en-US" dirty="0"/>
              <a:t>Liver function tests: normal</a:t>
            </a:r>
          </a:p>
          <a:p>
            <a:pPr>
              <a:spcBef>
                <a:spcPts val="600"/>
              </a:spcBef>
              <a:spcAft>
                <a:spcPts val="600"/>
              </a:spcAft>
            </a:pPr>
            <a:r>
              <a:rPr lang="en-US" dirty="0"/>
              <a:t>Complete blood count: normal WBC count, hemoglobin, and platelet count</a:t>
            </a:r>
          </a:p>
        </p:txBody>
      </p:sp>
      <p:sp>
        <p:nvSpPr>
          <p:cNvPr id="4" name="Slide Number Placeholder 3">
            <a:extLst>
              <a:ext uri="{FF2B5EF4-FFF2-40B4-BE49-F238E27FC236}">
                <a16:creationId xmlns:a16="http://schemas.microsoft.com/office/drawing/2014/main" id="{E84277D3-0249-3A4F-AED9-8E1A5B4078AB}"/>
              </a:ext>
            </a:extLst>
          </p:cNvPr>
          <p:cNvSpPr>
            <a:spLocks noGrp="1"/>
          </p:cNvSpPr>
          <p:nvPr>
            <p:ph type="sldNum" sz="quarter" idx="12"/>
          </p:nvPr>
        </p:nvSpPr>
        <p:spPr/>
        <p:txBody>
          <a:bodyPr/>
          <a:lstStyle/>
          <a:p>
            <a:fld id="{6E2D2B3B-882E-40F3-A32F-6DD516915044}" type="slidenum">
              <a:rPr lang="en-US" smtClean="0"/>
              <a:pPr/>
              <a:t>17</a:t>
            </a:fld>
            <a:endParaRPr lang="en-US" dirty="0"/>
          </a:p>
        </p:txBody>
      </p:sp>
    </p:spTree>
    <p:extLst>
      <p:ext uri="{BB962C8B-B14F-4D97-AF65-F5344CB8AC3E}">
        <p14:creationId xmlns:p14="http://schemas.microsoft.com/office/powerpoint/2010/main" val="1175458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7E7A3-DB45-203C-AC96-AD4F04E96E5C}"/>
              </a:ext>
            </a:extLst>
          </p:cNvPr>
          <p:cNvSpPr>
            <a:spLocks noGrp="1"/>
          </p:cNvSpPr>
          <p:nvPr>
            <p:ph type="title"/>
          </p:nvPr>
        </p:nvSpPr>
        <p:spPr>
          <a:xfrm>
            <a:off x="414215" y="83240"/>
            <a:ext cx="8315569" cy="857250"/>
          </a:xfrm>
        </p:spPr>
        <p:txBody>
          <a:bodyPr/>
          <a:lstStyle/>
          <a:p>
            <a:pPr algn="ctr"/>
            <a:r>
              <a:rPr lang="en-US" sz="3600" dirty="0"/>
              <a:t>Mental Health History </a:t>
            </a:r>
          </a:p>
        </p:txBody>
      </p:sp>
      <p:sp>
        <p:nvSpPr>
          <p:cNvPr id="3" name="Content Placeholder 2">
            <a:extLst>
              <a:ext uri="{FF2B5EF4-FFF2-40B4-BE49-F238E27FC236}">
                <a16:creationId xmlns:a16="http://schemas.microsoft.com/office/drawing/2014/main" id="{214E7006-A505-5B76-12D8-1A020415D0B0}"/>
              </a:ext>
            </a:extLst>
          </p:cNvPr>
          <p:cNvSpPr>
            <a:spLocks noGrp="1"/>
          </p:cNvSpPr>
          <p:nvPr>
            <p:ph idx="1"/>
          </p:nvPr>
        </p:nvSpPr>
        <p:spPr>
          <a:xfrm>
            <a:off x="86139" y="1040296"/>
            <a:ext cx="8938591" cy="3689116"/>
          </a:xfrm>
        </p:spPr>
        <p:txBody>
          <a:bodyPr>
            <a:normAutofit fontScale="92500" lnSpcReduction="10000"/>
          </a:bodyPr>
          <a:lstStyle/>
          <a:p>
            <a:r>
              <a:rPr lang="en-US" sz="2400" dirty="0"/>
              <a:t>Assessment by Behavioral Therapist and psychiatrist</a:t>
            </a:r>
          </a:p>
          <a:p>
            <a:r>
              <a:rPr lang="en-US" sz="2400" dirty="0"/>
              <a:t>PHQ-9 score: 26 (severe depression)</a:t>
            </a:r>
          </a:p>
          <a:p>
            <a:r>
              <a:rPr lang="en-US" sz="2400" dirty="0"/>
              <a:t>Patient reports depression, flashbacks, trouble sleeping, and severe anxiety in public spaces. He has panic attacks when he leaves home. When he comes to clinic, he feels reminded of prior rape and trauma. He has history of self harm (cutting). He reports history of suicidal thoughts without a plan; currently denies suicidal ideation. </a:t>
            </a:r>
          </a:p>
          <a:p>
            <a:r>
              <a:rPr lang="en-US" sz="2400" dirty="0"/>
              <a:t>Multiple recent stressors: financial challenges and deaths of several family members. </a:t>
            </a:r>
          </a:p>
          <a:p>
            <a:r>
              <a:rPr lang="en-US" dirty="0"/>
              <a:t>Current diagnoses: post-traumatic stress disorder, major depressive disorder, alcohol use disorder</a:t>
            </a:r>
          </a:p>
        </p:txBody>
      </p:sp>
      <p:sp>
        <p:nvSpPr>
          <p:cNvPr id="4" name="Slide Number Placeholder 3">
            <a:extLst>
              <a:ext uri="{FF2B5EF4-FFF2-40B4-BE49-F238E27FC236}">
                <a16:creationId xmlns:a16="http://schemas.microsoft.com/office/drawing/2014/main" id="{A65AE264-844C-A612-1F65-AFA3F5469BD4}"/>
              </a:ext>
            </a:extLst>
          </p:cNvPr>
          <p:cNvSpPr>
            <a:spLocks noGrp="1"/>
          </p:cNvSpPr>
          <p:nvPr>
            <p:ph type="sldNum" sz="quarter" idx="12"/>
          </p:nvPr>
        </p:nvSpPr>
        <p:spPr/>
        <p:txBody>
          <a:bodyPr/>
          <a:lstStyle/>
          <a:p>
            <a:fld id="{6E2D2B3B-882E-40F3-A32F-6DD516915044}" type="slidenum">
              <a:rPr lang="en-US" smtClean="0"/>
              <a:pPr/>
              <a:t>18</a:t>
            </a:fld>
            <a:endParaRPr lang="en-US"/>
          </a:p>
        </p:txBody>
      </p:sp>
    </p:spTree>
    <p:extLst>
      <p:ext uri="{BB962C8B-B14F-4D97-AF65-F5344CB8AC3E}">
        <p14:creationId xmlns:p14="http://schemas.microsoft.com/office/powerpoint/2010/main" val="1370425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5AF4E-1615-8493-FCE2-6C516EB0C077}"/>
              </a:ext>
            </a:extLst>
          </p:cNvPr>
          <p:cNvSpPr>
            <a:spLocks noGrp="1"/>
          </p:cNvSpPr>
          <p:nvPr>
            <p:ph type="title"/>
          </p:nvPr>
        </p:nvSpPr>
        <p:spPr/>
        <p:txBody>
          <a:bodyPr/>
          <a:lstStyle/>
          <a:p>
            <a:pPr algn="ctr"/>
            <a:r>
              <a:rPr lang="en-US" dirty="0"/>
              <a:t>Mental Status Exam</a:t>
            </a:r>
          </a:p>
        </p:txBody>
      </p:sp>
      <p:sp>
        <p:nvSpPr>
          <p:cNvPr id="3" name="Content Placeholder 2">
            <a:extLst>
              <a:ext uri="{FF2B5EF4-FFF2-40B4-BE49-F238E27FC236}">
                <a16:creationId xmlns:a16="http://schemas.microsoft.com/office/drawing/2014/main" id="{3D84BDE7-1158-5EC8-4BBB-26C002916E46}"/>
              </a:ext>
            </a:extLst>
          </p:cNvPr>
          <p:cNvSpPr>
            <a:spLocks noGrp="1"/>
          </p:cNvSpPr>
          <p:nvPr>
            <p:ph idx="1"/>
          </p:nvPr>
        </p:nvSpPr>
        <p:spPr>
          <a:xfrm>
            <a:off x="414215" y="1170653"/>
            <a:ext cx="8315569" cy="3452965"/>
          </a:xfrm>
        </p:spPr>
        <p:txBody>
          <a:bodyPr>
            <a:normAutofit fontScale="85000" lnSpcReduction="10000"/>
          </a:bodyPr>
          <a:lstStyle/>
          <a:p>
            <a:r>
              <a:rPr lang="en-US" dirty="0"/>
              <a:t>General: casually dressed, calm, socially appropriate</a:t>
            </a:r>
          </a:p>
          <a:p>
            <a:r>
              <a:rPr lang="en-US" dirty="0"/>
              <a:t>Gait: unremarkable</a:t>
            </a:r>
          </a:p>
          <a:p>
            <a:r>
              <a:rPr lang="en-US" dirty="0"/>
              <a:t>Abnormal movement: none</a:t>
            </a:r>
          </a:p>
          <a:p>
            <a:r>
              <a:rPr lang="en-US" dirty="0"/>
              <a:t>Language/speech: fluent</a:t>
            </a:r>
          </a:p>
          <a:p>
            <a:r>
              <a:rPr lang="en-US" dirty="0"/>
              <a:t>Mood: “sad”</a:t>
            </a:r>
          </a:p>
          <a:p>
            <a:r>
              <a:rPr lang="en-US" dirty="0"/>
              <a:t>Affect: distant, sad</a:t>
            </a:r>
          </a:p>
          <a:p>
            <a:r>
              <a:rPr lang="en-US" dirty="0"/>
              <a:t>Thought content: denies suicidal ideation/hallucinations, no delusions</a:t>
            </a:r>
          </a:p>
          <a:p>
            <a:r>
              <a:rPr lang="en-US" dirty="0"/>
              <a:t>Thought processes: linear</a:t>
            </a:r>
          </a:p>
          <a:p>
            <a:r>
              <a:rPr lang="en-US" dirty="0"/>
              <a:t>Cognition: alert and oriented x 4, memory intact</a:t>
            </a:r>
          </a:p>
          <a:p>
            <a:r>
              <a:rPr lang="en-US" dirty="0"/>
              <a:t>Insight/judgment: good/fair</a:t>
            </a:r>
          </a:p>
        </p:txBody>
      </p:sp>
      <p:sp>
        <p:nvSpPr>
          <p:cNvPr id="4" name="Slide Number Placeholder 3">
            <a:extLst>
              <a:ext uri="{FF2B5EF4-FFF2-40B4-BE49-F238E27FC236}">
                <a16:creationId xmlns:a16="http://schemas.microsoft.com/office/drawing/2014/main" id="{2B6E97BB-8D0F-9148-C2DC-2D25A93EED8A}"/>
              </a:ext>
            </a:extLst>
          </p:cNvPr>
          <p:cNvSpPr>
            <a:spLocks noGrp="1"/>
          </p:cNvSpPr>
          <p:nvPr>
            <p:ph type="sldNum" sz="quarter" idx="12"/>
          </p:nvPr>
        </p:nvSpPr>
        <p:spPr/>
        <p:txBody>
          <a:bodyPr/>
          <a:lstStyle/>
          <a:p>
            <a:fld id="{6E2D2B3B-882E-40F3-A32F-6DD516915044}" type="slidenum">
              <a:rPr lang="en-US" smtClean="0"/>
              <a:pPr/>
              <a:t>19</a:t>
            </a:fld>
            <a:endParaRPr lang="en-US"/>
          </a:p>
        </p:txBody>
      </p:sp>
    </p:spTree>
    <p:extLst>
      <p:ext uri="{BB962C8B-B14F-4D97-AF65-F5344CB8AC3E}">
        <p14:creationId xmlns:p14="http://schemas.microsoft.com/office/powerpoint/2010/main" val="2188014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0080"/>
            <a:ext cx="9143999" cy="857250"/>
          </a:xfrm>
        </p:spPr>
        <p:txBody>
          <a:bodyPr/>
          <a:lstStyle/>
          <a:p>
            <a:pPr algn="ctr"/>
            <a:r>
              <a:rPr lang="en-US" sz="3600" dirty="0"/>
              <a:t>Conflict of Interest Disclosure Statement</a:t>
            </a:r>
          </a:p>
        </p:txBody>
      </p:sp>
      <p:sp>
        <p:nvSpPr>
          <p:cNvPr id="3" name="Content Placeholder 2"/>
          <p:cNvSpPr>
            <a:spLocks noGrp="1"/>
          </p:cNvSpPr>
          <p:nvPr>
            <p:ph idx="1"/>
          </p:nvPr>
        </p:nvSpPr>
        <p:spPr>
          <a:xfrm>
            <a:off x="414214" y="1217805"/>
            <a:ext cx="8315569" cy="2160825"/>
          </a:xfrm>
        </p:spPr>
        <p:txBody>
          <a:bodyPr>
            <a:normAutofit/>
          </a:bodyPr>
          <a:lstStyle/>
          <a:p>
            <a:pPr indent="-342900"/>
            <a:r>
              <a:rPr lang="en-US" dirty="0"/>
              <a:t>Slide developer</a:t>
            </a:r>
          </a:p>
          <a:p>
            <a:pPr lvl="1" indent="-342900"/>
            <a:r>
              <a:rPr lang="en-US" dirty="0"/>
              <a:t>Melanie Goebel, MD and Chelsea Ratcliff, PhD</a:t>
            </a:r>
          </a:p>
          <a:p>
            <a:pPr lvl="1" indent="-342900"/>
            <a:r>
              <a:rPr lang="en-US" dirty="0"/>
              <a:t>Slide developers have nothing to disclose</a:t>
            </a:r>
          </a:p>
          <a:p>
            <a:pPr indent="-342900"/>
            <a:r>
              <a:rPr lang="en-US" dirty="0"/>
              <a:t>Speakers have nothing to disclose</a:t>
            </a:r>
          </a:p>
          <a:p>
            <a:pPr marL="114300" indent="0">
              <a:buNone/>
            </a:pP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2</a:t>
            </a:fld>
            <a:endParaRPr lang="en-US"/>
          </a:p>
        </p:txBody>
      </p:sp>
      <p:sp>
        <p:nvSpPr>
          <p:cNvPr id="6" name="TextBox 5"/>
          <p:cNvSpPr txBox="1"/>
          <p:nvPr/>
        </p:nvSpPr>
        <p:spPr>
          <a:xfrm>
            <a:off x="457200" y="3714750"/>
            <a:ext cx="8229600" cy="938719"/>
          </a:xfrm>
          <a:prstGeom prst="rect">
            <a:avLst/>
          </a:prstGeom>
          <a:noFill/>
        </p:spPr>
        <p:txBody>
          <a:bodyPr wrap="square" lIns="91440" tIns="45720" rIns="91440" bIns="45720" rtlCol="0" anchor="t">
            <a:spAutoFit/>
          </a:bodyPr>
          <a:lstStyle/>
          <a:p>
            <a:r>
              <a:rPr lang="en-US" sz="1100" dirty="0">
                <a:solidFill>
                  <a:srgbClr val="222222"/>
                </a:solidFill>
                <a:latin typeface="Calibri"/>
                <a:ea typeface="Calibri" panose="020F0502020204030204" pitchFamily="34" charset="0"/>
                <a:cs typeface="Times New Roman"/>
              </a:rPr>
              <a:t>This program is supported by the Health Resources and Services Administration (HRSA) of the U.S. Department of Health and Human Services (HHS) as part of an award totaling $4,205,743 with 0% financed with non-governmental sources. The contents are those of the author(s) and do not necessarily represent the official views of, nor</a:t>
            </a:r>
            <a:r>
              <a:rPr lang="en-US" sz="1100" dirty="0">
                <a:ea typeface="Calibri" panose="020F0502020204030204" pitchFamily="34" charset="0"/>
                <a:cs typeface="Times New Roman"/>
              </a:rPr>
              <a:t> does mention of trade names, commercial practices, or organizations imply </a:t>
            </a:r>
            <a:r>
              <a:rPr lang="en-US" sz="1100" dirty="0">
                <a:solidFill>
                  <a:srgbClr val="222222"/>
                </a:solidFill>
                <a:latin typeface="Calibri"/>
                <a:ea typeface="Calibri" panose="020F0502020204030204" pitchFamily="34" charset="0"/>
                <a:cs typeface="Times New Roman"/>
              </a:rPr>
              <a:t>an endorsement by HRSA, HHS, or the U.S. Government. For more information, please visit HRSA.gov. </a:t>
            </a:r>
            <a:r>
              <a:rPr lang="en-US" sz="1100" i="1" dirty="0">
                <a:latin typeface="Calibri"/>
                <a:ea typeface="Calibri" panose="020F0502020204030204" pitchFamily="34" charset="0"/>
                <a:cs typeface="Calibri"/>
              </a:rPr>
              <a:t>Any trade/brand names for products mentioned during this presentation are for training and identification purposes only.</a:t>
            </a:r>
            <a:endParaRPr lang="en-US" sz="1100" dirty="0">
              <a:latin typeface="Calibri"/>
              <a:ea typeface="Calibri" panose="020F0502020204030204" pitchFamily="34" charset="0"/>
              <a:cs typeface="Calibri"/>
            </a:endParaRPr>
          </a:p>
        </p:txBody>
      </p:sp>
    </p:spTree>
    <p:extLst>
      <p:ext uri="{BB962C8B-B14F-4D97-AF65-F5344CB8AC3E}">
        <p14:creationId xmlns:p14="http://schemas.microsoft.com/office/powerpoint/2010/main" val="3436601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2919"/>
            <a:ext cx="9080428" cy="857250"/>
          </a:xfrm>
        </p:spPr>
        <p:txBody>
          <a:bodyPr/>
          <a:lstStyle/>
          <a:p>
            <a:pPr algn="ctr"/>
            <a:r>
              <a:rPr lang="en-US" b="1" dirty="0"/>
              <a:t>What’s going on in therapy?</a:t>
            </a:r>
          </a:p>
        </p:txBody>
      </p:sp>
      <p:sp>
        <p:nvSpPr>
          <p:cNvPr id="4" name="Slide Number Placeholder 3"/>
          <p:cNvSpPr>
            <a:spLocks noGrp="1"/>
          </p:cNvSpPr>
          <p:nvPr>
            <p:ph type="sldNum" sz="quarter" idx="12"/>
          </p:nvPr>
        </p:nvSpPr>
        <p:spPr/>
        <p:txBody>
          <a:bodyPr/>
          <a:lstStyle/>
          <a:p>
            <a:fld id="{6E2D2B3B-882E-40F3-A32F-6DD516915044}" type="slidenum">
              <a:rPr lang="en-US" smtClean="0"/>
              <a:pPr/>
              <a:t>20</a:t>
            </a:fld>
            <a:endParaRPr lang="en-US" dirty="0"/>
          </a:p>
        </p:txBody>
      </p:sp>
    </p:spTree>
    <p:extLst>
      <p:ext uri="{BB962C8B-B14F-4D97-AF65-F5344CB8AC3E}">
        <p14:creationId xmlns:p14="http://schemas.microsoft.com/office/powerpoint/2010/main" val="4090576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4A59EE-F4CD-8B43-8725-FB00837249CB}"/>
              </a:ext>
            </a:extLst>
          </p:cNvPr>
          <p:cNvSpPr txBox="1"/>
          <p:nvPr/>
        </p:nvSpPr>
        <p:spPr>
          <a:xfrm>
            <a:off x="4474893" y="2780964"/>
            <a:ext cx="1306926" cy="369332"/>
          </a:xfrm>
          <a:prstGeom prst="rect">
            <a:avLst/>
          </a:prstGeom>
          <a:noFill/>
        </p:spPr>
        <p:txBody>
          <a:bodyPr wrap="square" rtlCol="0">
            <a:spAutoFit/>
          </a:bodyPr>
          <a:lstStyle/>
          <a:p>
            <a:pPr algn="r"/>
            <a:r>
              <a:rPr lang="en-US" b="1" dirty="0">
                <a:ln w="0"/>
              </a:rPr>
              <a:t>Values</a:t>
            </a:r>
            <a:endParaRPr lang="en-US" b="1" i="1" dirty="0">
              <a:ln w="0"/>
            </a:endParaRPr>
          </a:p>
        </p:txBody>
      </p:sp>
      <p:sp>
        <p:nvSpPr>
          <p:cNvPr id="2" name="Slide Number Placeholder 1">
            <a:extLst>
              <a:ext uri="{FF2B5EF4-FFF2-40B4-BE49-F238E27FC236}">
                <a16:creationId xmlns:a16="http://schemas.microsoft.com/office/drawing/2014/main" id="{30992415-5EBC-427A-9839-05CFEB94AD7C}"/>
              </a:ext>
            </a:extLst>
          </p:cNvPr>
          <p:cNvSpPr>
            <a:spLocks noGrp="1"/>
          </p:cNvSpPr>
          <p:nvPr>
            <p:ph type="sldNum" sz="quarter" idx="12"/>
          </p:nvPr>
        </p:nvSpPr>
        <p:spPr/>
        <p:txBody>
          <a:bodyPr/>
          <a:lstStyle/>
          <a:p>
            <a:fld id="{5731A432-1A7D-3942-A559-141C8CABFC0E}" type="slidenum">
              <a:rPr lang="en-US" smtClean="0"/>
              <a:t>21</a:t>
            </a:fld>
            <a:endParaRPr lang="en-US"/>
          </a:p>
        </p:txBody>
      </p:sp>
      <p:sp>
        <p:nvSpPr>
          <p:cNvPr id="9" name="Up-Down Arrow 8">
            <a:extLst>
              <a:ext uri="{FF2B5EF4-FFF2-40B4-BE49-F238E27FC236}">
                <a16:creationId xmlns:a16="http://schemas.microsoft.com/office/drawing/2014/main" id="{D05AC5C8-5CCC-A947-8FDD-D6C19A596B3A}"/>
              </a:ext>
            </a:extLst>
          </p:cNvPr>
          <p:cNvSpPr/>
          <p:nvPr/>
        </p:nvSpPr>
        <p:spPr>
          <a:xfrm>
            <a:off x="4104823" y="1628770"/>
            <a:ext cx="300038" cy="217713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23BC9E0A-BB7A-BE4D-B775-72BFAE4A4A00}"/>
              </a:ext>
            </a:extLst>
          </p:cNvPr>
          <p:cNvSpPr/>
          <p:nvPr/>
        </p:nvSpPr>
        <p:spPr>
          <a:xfrm>
            <a:off x="2953658" y="139302"/>
            <a:ext cx="2602367" cy="1371602"/>
          </a:xfrm>
          <a:prstGeom prst="ellipse">
            <a:avLst/>
          </a:prstGeom>
          <a:solidFill>
            <a:srgbClr val="0174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OUTSIDE WORLD</a:t>
            </a:r>
          </a:p>
          <a:p>
            <a:pPr algn="ctr"/>
            <a:r>
              <a:rPr lang="en-US" sz="2100" dirty="0"/>
              <a:t>Behaviors</a:t>
            </a:r>
          </a:p>
        </p:txBody>
      </p:sp>
      <p:sp>
        <p:nvSpPr>
          <p:cNvPr id="19" name="Oval 18">
            <a:extLst>
              <a:ext uri="{FF2B5EF4-FFF2-40B4-BE49-F238E27FC236}">
                <a16:creationId xmlns:a16="http://schemas.microsoft.com/office/drawing/2014/main" id="{2E884C70-117F-9146-A8A6-C9519B699FDB}"/>
              </a:ext>
            </a:extLst>
          </p:cNvPr>
          <p:cNvSpPr/>
          <p:nvPr/>
        </p:nvSpPr>
        <p:spPr>
          <a:xfrm>
            <a:off x="2727866" y="3888059"/>
            <a:ext cx="3053953" cy="1064421"/>
          </a:xfrm>
          <a:prstGeom prst="ellipse">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INSIDE WORLD</a:t>
            </a:r>
          </a:p>
          <a:p>
            <a:pPr algn="ctr"/>
            <a:r>
              <a:rPr lang="en-US" sz="2100" dirty="0"/>
              <a:t>Interpretations</a:t>
            </a:r>
          </a:p>
        </p:txBody>
      </p:sp>
      <p:sp>
        <p:nvSpPr>
          <p:cNvPr id="10" name="Up-Down Arrow 9">
            <a:extLst>
              <a:ext uri="{FF2B5EF4-FFF2-40B4-BE49-F238E27FC236}">
                <a16:creationId xmlns:a16="http://schemas.microsoft.com/office/drawing/2014/main" id="{ED0AEB91-45B3-3E4D-AAF5-5155E1393D71}"/>
              </a:ext>
            </a:extLst>
          </p:cNvPr>
          <p:cNvSpPr/>
          <p:nvPr/>
        </p:nvSpPr>
        <p:spPr>
          <a:xfrm rot="5400000">
            <a:off x="4231424" y="-344148"/>
            <a:ext cx="300038" cy="5831796"/>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3F8EC96E-8DD8-0640-ABC3-1890D88567DA}"/>
              </a:ext>
            </a:extLst>
          </p:cNvPr>
          <p:cNvSpPr/>
          <p:nvPr/>
        </p:nvSpPr>
        <p:spPr>
          <a:xfrm>
            <a:off x="1449726" y="1960789"/>
            <a:ext cx="1063368" cy="461665"/>
          </a:xfrm>
          <a:prstGeom prst="rect">
            <a:avLst/>
          </a:prstGeom>
        </p:spPr>
        <p:txBody>
          <a:bodyPr wrap="none">
            <a:spAutoFit/>
          </a:bodyPr>
          <a:lstStyle/>
          <a:p>
            <a:pPr algn="ctr"/>
            <a:r>
              <a:rPr lang="en-US" sz="2400" b="1" dirty="0">
                <a:solidFill>
                  <a:schemeClr val="tx1">
                    <a:lumMod val="75000"/>
                    <a:lumOff val="25000"/>
                  </a:schemeClr>
                </a:solidFill>
              </a:rPr>
              <a:t>AWAY</a:t>
            </a:r>
          </a:p>
        </p:txBody>
      </p:sp>
      <p:sp>
        <p:nvSpPr>
          <p:cNvPr id="11" name="Rectangle 10">
            <a:extLst>
              <a:ext uri="{FF2B5EF4-FFF2-40B4-BE49-F238E27FC236}">
                <a16:creationId xmlns:a16="http://schemas.microsoft.com/office/drawing/2014/main" id="{A429BADB-33A6-6144-9594-78927297DCD7}"/>
              </a:ext>
            </a:extLst>
          </p:cNvPr>
          <p:cNvSpPr/>
          <p:nvPr/>
        </p:nvSpPr>
        <p:spPr>
          <a:xfrm>
            <a:off x="5669361" y="1960790"/>
            <a:ext cx="1547090" cy="461665"/>
          </a:xfrm>
          <a:prstGeom prst="rect">
            <a:avLst/>
          </a:prstGeom>
        </p:spPr>
        <p:txBody>
          <a:bodyPr wrap="none">
            <a:spAutoFit/>
          </a:bodyPr>
          <a:lstStyle/>
          <a:p>
            <a:pPr algn="ctr"/>
            <a:r>
              <a:rPr lang="en-US" sz="2400" b="1" dirty="0">
                <a:solidFill>
                  <a:schemeClr val="tx1">
                    <a:lumMod val="75000"/>
                    <a:lumOff val="25000"/>
                  </a:schemeClr>
                </a:solidFill>
              </a:rPr>
              <a:t>TOWARD</a:t>
            </a:r>
          </a:p>
        </p:txBody>
      </p:sp>
      <p:sp>
        <p:nvSpPr>
          <p:cNvPr id="18" name="TextBox 17">
            <a:extLst>
              <a:ext uri="{FF2B5EF4-FFF2-40B4-BE49-F238E27FC236}">
                <a16:creationId xmlns:a16="http://schemas.microsoft.com/office/drawing/2014/main" id="{E4AA28A0-E721-B046-9160-A3E97F4F1FCD}"/>
              </a:ext>
            </a:extLst>
          </p:cNvPr>
          <p:cNvSpPr txBox="1"/>
          <p:nvPr/>
        </p:nvSpPr>
        <p:spPr>
          <a:xfrm>
            <a:off x="1258208" y="2780964"/>
            <a:ext cx="3053953" cy="369332"/>
          </a:xfrm>
          <a:prstGeom prst="rect">
            <a:avLst/>
          </a:prstGeom>
          <a:noFill/>
        </p:spPr>
        <p:txBody>
          <a:bodyPr wrap="square" rtlCol="0">
            <a:spAutoFit/>
          </a:bodyPr>
          <a:lstStyle/>
          <a:p>
            <a:pPr algn="ctr"/>
            <a:r>
              <a:rPr lang="en-US" b="1" dirty="0"/>
              <a:t>Unwanted Experiences</a:t>
            </a:r>
          </a:p>
        </p:txBody>
      </p:sp>
      <p:sp>
        <p:nvSpPr>
          <p:cNvPr id="20" name="Title 1">
            <a:extLst>
              <a:ext uri="{FF2B5EF4-FFF2-40B4-BE49-F238E27FC236}">
                <a16:creationId xmlns:a16="http://schemas.microsoft.com/office/drawing/2014/main" id="{CB81116A-F5C1-4F4D-BED0-2A17E2D5D7ED}"/>
              </a:ext>
            </a:extLst>
          </p:cNvPr>
          <p:cNvSpPr txBox="1">
            <a:spLocks/>
          </p:cNvSpPr>
          <p:nvPr/>
        </p:nvSpPr>
        <p:spPr>
          <a:xfrm>
            <a:off x="51513" y="157716"/>
            <a:ext cx="2071658" cy="68432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ln w="0"/>
                <a:effectLst>
                  <a:outerShdw blurRad="50800" dist="38100" dir="2700000" algn="tl" rotWithShape="0">
                    <a:prstClr val="black">
                      <a:alpha val="40000"/>
                    </a:prstClr>
                  </a:outerShdw>
                </a:effectLst>
              </a:rPr>
              <a:t>POINT </a:t>
            </a:r>
          </a:p>
          <a:p>
            <a:r>
              <a:rPr lang="en-US" sz="3000" b="1" dirty="0">
                <a:ln w="0"/>
                <a:effectLst>
                  <a:outerShdw blurRad="50800" dist="38100" dir="2700000" algn="tl" rotWithShape="0">
                    <a:prstClr val="black">
                      <a:alpha val="40000"/>
                    </a:prstClr>
                  </a:outerShdw>
                </a:effectLst>
              </a:rPr>
              <a:t>OF VIEW</a:t>
            </a:r>
            <a:endParaRPr lang="en-US" sz="3000" b="1" i="1" dirty="0">
              <a:ln w="0"/>
              <a:effectLst>
                <a:outerShdw blurRad="50800" dist="38100" dir="2700000" algn="tl" rotWithShape="0">
                  <a:prstClr val="black">
                    <a:alpha val="40000"/>
                  </a:prstClr>
                </a:outerShdw>
              </a:effectLst>
            </a:endParaRPr>
          </a:p>
        </p:txBody>
      </p:sp>
      <p:sp>
        <p:nvSpPr>
          <p:cNvPr id="21" name="TextBox 20">
            <a:extLst>
              <a:ext uri="{FF2B5EF4-FFF2-40B4-BE49-F238E27FC236}">
                <a16:creationId xmlns:a16="http://schemas.microsoft.com/office/drawing/2014/main" id="{DCAEF097-C06F-7249-B78B-660ED4BFD110}"/>
              </a:ext>
            </a:extLst>
          </p:cNvPr>
          <p:cNvSpPr txBox="1"/>
          <p:nvPr/>
        </p:nvSpPr>
        <p:spPr>
          <a:xfrm>
            <a:off x="8779220" y="38154"/>
            <a:ext cx="333375" cy="553998"/>
          </a:xfrm>
          <a:prstGeom prst="rect">
            <a:avLst/>
          </a:prstGeom>
          <a:noFill/>
        </p:spPr>
        <p:txBody>
          <a:bodyPr wrap="square" rtlCol="0">
            <a:spAutoFit/>
          </a:bodyPr>
          <a:lstStyle/>
          <a:p>
            <a:r>
              <a:rPr lang="en-US" sz="1500" b="1" dirty="0">
                <a:solidFill>
                  <a:srgbClr val="C00000"/>
                </a:solidFill>
                <a:latin typeface="Cambria Math" panose="02040503050406030204" pitchFamily="18" charset="0"/>
                <a:ea typeface="Cambria Math" panose="02040503050406030204" pitchFamily="18" charset="0"/>
                <a:hlinkClick r:id="" action="ppaction://noaction"/>
              </a:rPr>
              <a:t>𝕄</a:t>
            </a:r>
            <a:endParaRPr lang="en-US" sz="1500" b="1" dirty="0">
              <a:solidFill>
                <a:srgbClr val="C00000"/>
              </a:solidFill>
            </a:endParaRPr>
          </a:p>
        </p:txBody>
      </p:sp>
      <p:sp>
        <p:nvSpPr>
          <p:cNvPr id="23" name="TextBox 22">
            <a:extLst>
              <a:ext uri="{FF2B5EF4-FFF2-40B4-BE49-F238E27FC236}">
                <a16:creationId xmlns:a16="http://schemas.microsoft.com/office/drawing/2014/main" id="{0E2602DB-E44F-CE43-8597-E6F88843BB81}"/>
              </a:ext>
            </a:extLst>
          </p:cNvPr>
          <p:cNvSpPr txBox="1"/>
          <p:nvPr/>
        </p:nvSpPr>
        <p:spPr>
          <a:xfrm>
            <a:off x="409014" y="1159378"/>
            <a:ext cx="3130925" cy="923330"/>
          </a:xfrm>
          <a:custGeom>
            <a:avLst/>
            <a:gdLst>
              <a:gd name="connsiteX0" fmla="*/ 0 w 3130925"/>
              <a:gd name="connsiteY0" fmla="*/ 0 h 923330"/>
              <a:gd name="connsiteX1" fmla="*/ 657494 w 3130925"/>
              <a:gd name="connsiteY1" fmla="*/ 0 h 923330"/>
              <a:gd name="connsiteX2" fmla="*/ 1346298 w 3130925"/>
              <a:gd name="connsiteY2" fmla="*/ 0 h 923330"/>
              <a:gd name="connsiteX3" fmla="*/ 1972483 w 3130925"/>
              <a:gd name="connsiteY3" fmla="*/ 0 h 923330"/>
              <a:gd name="connsiteX4" fmla="*/ 3130925 w 3130925"/>
              <a:gd name="connsiteY4" fmla="*/ 0 h 923330"/>
              <a:gd name="connsiteX5" fmla="*/ 3130925 w 3130925"/>
              <a:gd name="connsiteY5" fmla="*/ 470898 h 923330"/>
              <a:gd name="connsiteX6" fmla="*/ 3130925 w 3130925"/>
              <a:gd name="connsiteY6" fmla="*/ 923330 h 923330"/>
              <a:gd name="connsiteX7" fmla="*/ 2442122 w 3130925"/>
              <a:gd name="connsiteY7" fmla="*/ 923330 h 923330"/>
              <a:gd name="connsiteX8" fmla="*/ 1815936 w 3130925"/>
              <a:gd name="connsiteY8" fmla="*/ 923330 h 923330"/>
              <a:gd name="connsiteX9" fmla="*/ 1189751 w 3130925"/>
              <a:gd name="connsiteY9" fmla="*/ 923330 h 923330"/>
              <a:gd name="connsiteX10" fmla="*/ 0 w 3130925"/>
              <a:gd name="connsiteY10" fmla="*/ 923330 h 923330"/>
              <a:gd name="connsiteX11" fmla="*/ 0 w 3130925"/>
              <a:gd name="connsiteY11" fmla="*/ 480132 h 923330"/>
              <a:gd name="connsiteX12" fmla="*/ 0 w 3130925"/>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0925" h="923330" fill="none" extrusionOk="0">
                <a:moveTo>
                  <a:pt x="0" y="0"/>
                </a:moveTo>
                <a:cubicBezTo>
                  <a:pt x="143286" y="-16102"/>
                  <a:pt x="435417" y="8169"/>
                  <a:pt x="657494" y="0"/>
                </a:cubicBezTo>
                <a:cubicBezTo>
                  <a:pt x="879571" y="-8169"/>
                  <a:pt x="1180468" y="-12970"/>
                  <a:pt x="1346298" y="0"/>
                </a:cubicBezTo>
                <a:cubicBezTo>
                  <a:pt x="1512128" y="12970"/>
                  <a:pt x="1697827" y="17785"/>
                  <a:pt x="1972483" y="0"/>
                </a:cubicBezTo>
                <a:cubicBezTo>
                  <a:pt x="2247140" y="-17785"/>
                  <a:pt x="2856183" y="-105"/>
                  <a:pt x="3130925" y="0"/>
                </a:cubicBezTo>
                <a:cubicBezTo>
                  <a:pt x="3152258" y="139345"/>
                  <a:pt x="3119414" y="307431"/>
                  <a:pt x="3130925" y="470898"/>
                </a:cubicBezTo>
                <a:cubicBezTo>
                  <a:pt x="3142436" y="634365"/>
                  <a:pt x="3146723" y="702076"/>
                  <a:pt x="3130925" y="923330"/>
                </a:cubicBezTo>
                <a:cubicBezTo>
                  <a:pt x="2977361" y="897731"/>
                  <a:pt x="2663249" y="916491"/>
                  <a:pt x="2442122" y="923330"/>
                </a:cubicBezTo>
                <a:cubicBezTo>
                  <a:pt x="2220995" y="930169"/>
                  <a:pt x="1985982" y="921159"/>
                  <a:pt x="1815936" y="923330"/>
                </a:cubicBezTo>
                <a:cubicBezTo>
                  <a:pt x="1645890" y="925501"/>
                  <a:pt x="1442240" y="916530"/>
                  <a:pt x="1189751" y="923330"/>
                </a:cubicBezTo>
                <a:cubicBezTo>
                  <a:pt x="937262" y="930130"/>
                  <a:pt x="287861" y="963858"/>
                  <a:pt x="0" y="923330"/>
                </a:cubicBezTo>
                <a:cubicBezTo>
                  <a:pt x="17272" y="710614"/>
                  <a:pt x="20992" y="571937"/>
                  <a:pt x="0" y="480132"/>
                </a:cubicBezTo>
                <a:cubicBezTo>
                  <a:pt x="-20992" y="388327"/>
                  <a:pt x="17108" y="103582"/>
                  <a:pt x="0" y="0"/>
                </a:cubicBezTo>
                <a:close/>
              </a:path>
              <a:path w="3130925" h="923330" stroke="0" extrusionOk="0">
                <a:moveTo>
                  <a:pt x="0" y="0"/>
                </a:moveTo>
                <a:cubicBezTo>
                  <a:pt x="222960" y="5227"/>
                  <a:pt x="357719" y="-3002"/>
                  <a:pt x="563567" y="0"/>
                </a:cubicBezTo>
                <a:cubicBezTo>
                  <a:pt x="769415" y="3002"/>
                  <a:pt x="876333" y="1703"/>
                  <a:pt x="1095824" y="0"/>
                </a:cubicBezTo>
                <a:cubicBezTo>
                  <a:pt x="1315315" y="-1703"/>
                  <a:pt x="1477228" y="-25634"/>
                  <a:pt x="1628081" y="0"/>
                </a:cubicBezTo>
                <a:cubicBezTo>
                  <a:pt x="1778934" y="25634"/>
                  <a:pt x="1967968" y="-22058"/>
                  <a:pt x="2222957" y="0"/>
                </a:cubicBezTo>
                <a:cubicBezTo>
                  <a:pt x="2477946" y="22058"/>
                  <a:pt x="2768594" y="17468"/>
                  <a:pt x="3130925" y="0"/>
                </a:cubicBezTo>
                <a:cubicBezTo>
                  <a:pt x="3115975" y="218626"/>
                  <a:pt x="3147541" y="316585"/>
                  <a:pt x="3130925" y="461665"/>
                </a:cubicBezTo>
                <a:cubicBezTo>
                  <a:pt x="3114309" y="606745"/>
                  <a:pt x="3110297" y="746738"/>
                  <a:pt x="3130925" y="923330"/>
                </a:cubicBezTo>
                <a:cubicBezTo>
                  <a:pt x="2962623" y="911191"/>
                  <a:pt x="2724661" y="947227"/>
                  <a:pt x="2598668" y="923330"/>
                </a:cubicBezTo>
                <a:cubicBezTo>
                  <a:pt x="2472675" y="899433"/>
                  <a:pt x="2092838" y="929750"/>
                  <a:pt x="1909864" y="923330"/>
                </a:cubicBezTo>
                <a:cubicBezTo>
                  <a:pt x="1726890" y="916910"/>
                  <a:pt x="1575548" y="906251"/>
                  <a:pt x="1252370" y="923330"/>
                </a:cubicBezTo>
                <a:cubicBezTo>
                  <a:pt x="929192" y="940409"/>
                  <a:pt x="903678" y="928729"/>
                  <a:pt x="720113" y="923330"/>
                </a:cubicBezTo>
                <a:cubicBezTo>
                  <a:pt x="536548" y="917931"/>
                  <a:pt x="152120" y="942294"/>
                  <a:pt x="0" y="923330"/>
                </a:cubicBezTo>
                <a:cubicBezTo>
                  <a:pt x="-17909" y="748589"/>
                  <a:pt x="-2094" y="601818"/>
                  <a:pt x="0" y="470898"/>
                </a:cubicBezTo>
                <a:cubicBezTo>
                  <a:pt x="2094" y="339978"/>
                  <a:pt x="7378" y="225772"/>
                  <a:pt x="0" y="0"/>
                </a:cubicBezTo>
                <a:close/>
              </a:path>
            </a:pathLst>
          </a:custGeom>
          <a:solidFill>
            <a:schemeClr val="bg1"/>
          </a:solidFill>
          <a:ln w="19050">
            <a:solidFill>
              <a:srgbClr val="0070C0"/>
            </a:solidFill>
            <a:extLst>
              <a:ext uri="{C807C97D-BFC1-408E-A445-0C87EB9F89A2}">
                <ask:lineSketchStyleProps xmlns:ask="http://schemas.microsoft.com/office/drawing/2018/sketchyshapes" sd="706020732">
                  <a:prstGeom prst="rect">
                    <a:avLst/>
                  </a:prstGeom>
                  <ask:type>
                    <ask:lineSketchFreehand/>
                  </ask:type>
                </ask:lineSketchStyleProps>
              </a:ext>
            </a:extLst>
          </a:ln>
        </p:spPr>
        <p:txBody>
          <a:bodyPr wrap="square" rtlCol="0">
            <a:spAutoFit/>
          </a:bodyPr>
          <a:lstStyle/>
          <a:p>
            <a:r>
              <a:rPr lang="en-US" b="1" dirty="0">
                <a:solidFill>
                  <a:schemeClr val="tx1">
                    <a:lumMod val="75000"/>
                    <a:lumOff val="25000"/>
                  </a:schemeClr>
                </a:solidFill>
                <a:latin typeface="+mj-lt"/>
              </a:rPr>
              <a:t>What do you tend to do when inner stuff shows up?</a:t>
            </a:r>
          </a:p>
        </p:txBody>
      </p:sp>
      <p:sp>
        <p:nvSpPr>
          <p:cNvPr id="25" name="TextBox 24">
            <a:extLst>
              <a:ext uri="{FF2B5EF4-FFF2-40B4-BE49-F238E27FC236}">
                <a16:creationId xmlns:a16="http://schemas.microsoft.com/office/drawing/2014/main" id="{AE5F45FC-47B1-EC41-90AF-A4F4954ACA1D}"/>
              </a:ext>
            </a:extLst>
          </p:cNvPr>
          <p:cNvSpPr txBox="1"/>
          <p:nvPr/>
        </p:nvSpPr>
        <p:spPr>
          <a:xfrm>
            <a:off x="468108" y="3219940"/>
            <a:ext cx="3130925" cy="1200329"/>
          </a:xfrm>
          <a:custGeom>
            <a:avLst/>
            <a:gdLst>
              <a:gd name="connsiteX0" fmla="*/ 0 w 3130925"/>
              <a:gd name="connsiteY0" fmla="*/ 0 h 1200329"/>
              <a:gd name="connsiteX1" fmla="*/ 657494 w 3130925"/>
              <a:gd name="connsiteY1" fmla="*/ 0 h 1200329"/>
              <a:gd name="connsiteX2" fmla="*/ 1346298 w 3130925"/>
              <a:gd name="connsiteY2" fmla="*/ 0 h 1200329"/>
              <a:gd name="connsiteX3" fmla="*/ 1972483 w 3130925"/>
              <a:gd name="connsiteY3" fmla="*/ 0 h 1200329"/>
              <a:gd name="connsiteX4" fmla="*/ 3130925 w 3130925"/>
              <a:gd name="connsiteY4" fmla="*/ 0 h 1200329"/>
              <a:gd name="connsiteX5" fmla="*/ 3130925 w 3130925"/>
              <a:gd name="connsiteY5" fmla="*/ 612168 h 1200329"/>
              <a:gd name="connsiteX6" fmla="*/ 3130925 w 3130925"/>
              <a:gd name="connsiteY6" fmla="*/ 1200329 h 1200329"/>
              <a:gd name="connsiteX7" fmla="*/ 2442122 w 3130925"/>
              <a:gd name="connsiteY7" fmla="*/ 1200329 h 1200329"/>
              <a:gd name="connsiteX8" fmla="*/ 1815936 w 3130925"/>
              <a:gd name="connsiteY8" fmla="*/ 1200329 h 1200329"/>
              <a:gd name="connsiteX9" fmla="*/ 1189751 w 3130925"/>
              <a:gd name="connsiteY9" fmla="*/ 1200329 h 1200329"/>
              <a:gd name="connsiteX10" fmla="*/ 0 w 3130925"/>
              <a:gd name="connsiteY10" fmla="*/ 1200329 h 1200329"/>
              <a:gd name="connsiteX11" fmla="*/ 0 w 3130925"/>
              <a:gd name="connsiteY11" fmla="*/ 624171 h 1200329"/>
              <a:gd name="connsiteX12" fmla="*/ 0 w 3130925"/>
              <a:gd name="connsiteY12"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0925" h="1200329" fill="none" extrusionOk="0">
                <a:moveTo>
                  <a:pt x="0" y="0"/>
                </a:moveTo>
                <a:cubicBezTo>
                  <a:pt x="143286" y="-16102"/>
                  <a:pt x="435417" y="8169"/>
                  <a:pt x="657494" y="0"/>
                </a:cubicBezTo>
                <a:cubicBezTo>
                  <a:pt x="879571" y="-8169"/>
                  <a:pt x="1180468" y="-12970"/>
                  <a:pt x="1346298" y="0"/>
                </a:cubicBezTo>
                <a:cubicBezTo>
                  <a:pt x="1512128" y="12970"/>
                  <a:pt x="1697827" y="17785"/>
                  <a:pt x="1972483" y="0"/>
                </a:cubicBezTo>
                <a:cubicBezTo>
                  <a:pt x="2247140" y="-17785"/>
                  <a:pt x="2856183" y="-105"/>
                  <a:pt x="3130925" y="0"/>
                </a:cubicBezTo>
                <a:cubicBezTo>
                  <a:pt x="3145293" y="126922"/>
                  <a:pt x="3148853" y="364919"/>
                  <a:pt x="3130925" y="612168"/>
                </a:cubicBezTo>
                <a:cubicBezTo>
                  <a:pt x="3112997" y="859417"/>
                  <a:pt x="3110563" y="921944"/>
                  <a:pt x="3130925" y="1200329"/>
                </a:cubicBezTo>
                <a:cubicBezTo>
                  <a:pt x="2977361" y="1174730"/>
                  <a:pt x="2663249" y="1193490"/>
                  <a:pt x="2442122" y="1200329"/>
                </a:cubicBezTo>
                <a:cubicBezTo>
                  <a:pt x="2220995" y="1207168"/>
                  <a:pt x="1985982" y="1198158"/>
                  <a:pt x="1815936" y="1200329"/>
                </a:cubicBezTo>
                <a:cubicBezTo>
                  <a:pt x="1645890" y="1202500"/>
                  <a:pt x="1442240" y="1193529"/>
                  <a:pt x="1189751" y="1200329"/>
                </a:cubicBezTo>
                <a:cubicBezTo>
                  <a:pt x="937262" y="1207129"/>
                  <a:pt x="287861" y="1240857"/>
                  <a:pt x="0" y="1200329"/>
                </a:cubicBezTo>
                <a:cubicBezTo>
                  <a:pt x="-20166" y="946615"/>
                  <a:pt x="-18186" y="900511"/>
                  <a:pt x="0" y="624171"/>
                </a:cubicBezTo>
                <a:cubicBezTo>
                  <a:pt x="18186" y="347831"/>
                  <a:pt x="997" y="144952"/>
                  <a:pt x="0" y="0"/>
                </a:cubicBezTo>
                <a:close/>
              </a:path>
              <a:path w="3130925" h="1200329" stroke="0" extrusionOk="0">
                <a:moveTo>
                  <a:pt x="0" y="0"/>
                </a:moveTo>
                <a:cubicBezTo>
                  <a:pt x="222960" y="5227"/>
                  <a:pt x="357719" y="-3002"/>
                  <a:pt x="563567" y="0"/>
                </a:cubicBezTo>
                <a:cubicBezTo>
                  <a:pt x="769415" y="3002"/>
                  <a:pt x="876333" y="1703"/>
                  <a:pt x="1095824" y="0"/>
                </a:cubicBezTo>
                <a:cubicBezTo>
                  <a:pt x="1315315" y="-1703"/>
                  <a:pt x="1477228" y="-25634"/>
                  <a:pt x="1628081" y="0"/>
                </a:cubicBezTo>
                <a:cubicBezTo>
                  <a:pt x="1778934" y="25634"/>
                  <a:pt x="1967968" y="-22058"/>
                  <a:pt x="2222957" y="0"/>
                </a:cubicBezTo>
                <a:cubicBezTo>
                  <a:pt x="2477946" y="22058"/>
                  <a:pt x="2768594" y="17468"/>
                  <a:pt x="3130925" y="0"/>
                </a:cubicBezTo>
                <a:cubicBezTo>
                  <a:pt x="3132400" y="180210"/>
                  <a:pt x="3134242" y="472372"/>
                  <a:pt x="3130925" y="600165"/>
                </a:cubicBezTo>
                <a:cubicBezTo>
                  <a:pt x="3127608" y="727959"/>
                  <a:pt x="3110501" y="963406"/>
                  <a:pt x="3130925" y="1200329"/>
                </a:cubicBezTo>
                <a:cubicBezTo>
                  <a:pt x="2962623" y="1188190"/>
                  <a:pt x="2724661" y="1224226"/>
                  <a:pt x="2598668" y="1200329"/>
                </a:cubicBezTo>
                <a:cubicBezTo>
                  <a:pt x="2472675" y="1176432"/>
                  <a:pt x="2092838" y="1206749"/>
                  <a:pt x="1909864" y="1200329"/>
                </a:cubicBezTo>
                <a:cubicBezTo>
                  <a:pt x="1726890" y="1193909"/>
                  <a:pt x="1575548" y="1183250"/>
                  <a:pt x="1252370" y="1200329"/>
                </a:cubicBezTo>
                <a:cubicBezTo>
                  <a:pt x="929192" y="1217408"/>
                  <a:pt x="903678" y="1205728"/>
                  <a:pt x="720113" y="1200329"/>
                </a:cubicBezTo>
                <a:cubicBezTo>
                  <a:pt x="536548" y="1194930"/>
                  <a:pt x="152120" y="1219293"/>
                  <a:pt x="0" y="1200329"/>
                </a:cubicBezTo>
                <a:cubicBezTo>
                  <a:pt x="4694" y="1005066"/>
                  <a:pt x="3373" y="783736"/>
                  <a:pt x="0" y="612168"/>
                </a:cubicBezTo>
                <a:cubicBezTo>
                  <a:pt x="-3373" y="440600"/>
                  <a:pt x="-12488" y="166906"/>
                  <a:pt x="0" y="0"/>
                </a:cubicBezTo>
                <a:close/>
              </a:path>
            </a:pathLst>
          </a:custGeom>
          <a:solidFill>
            <a:schemeClr val="bg1"/>
          </a:solidFill>
          <a:ln w="19050">
            <a:solidFill>
              <a:srgbClr val="0070C0"/>
            </a:solidFill>
            <a:extLst>
              <a:ext uri="{C807C97D-BFC1-408E-A445-0C87EB9F89A2}">
                <ask:lineSketchStyleProps xmlns:ask="http://schemas.microsoft.com/office/drawing/2018/sketchyshapes" sd="706020732">
                  <a:prstGeom prst="rect">
                    <a:avLst/>
                  </a:prstGeom>
                  <ask:type>
                    <ask:lineSketchFreehand/>
                  </ask:type>
                </ask:lineSketchStyleProps>
              </a:ext>
            </a:extLst>
          </a:ln>
        </p:spPr>
        <p:txBody>
          <a:bodyPr wrap="square" rtlCol="0">
            <a:spAutoFit/>
          </a:bodyPr>
          <a:lstStyle/>
          <a:p>
            <a:r>
              <a:rPr lang="en-US" b="1" dirty="0">
                <a:solidFill>
                  <a:schemeClr val="tx1">
                    <a:lumMod val="75000"/>
                    <a:lumOff val="25000"/>
                  </a:schemeClr>
                </a:solidFill>
                <a:latin typeface="+mj-lt"/>
              </a:rPr>
              <a:t>What inner stuff like thoughts, feelings, memories show up that get in the way?</a:t>
            </a:r>
          </a:p>
        </p:txBody>
      </p:sp>
      <p:sp>
        <p:nvSpPr>
          <p:cNvPr id="24" name="TextBox 23">
            <a:extLst>
              <a:ext uri="{FF2B5EF4-FFF2-40B4-BE49-F238E27FC236}">
                <a16:creationId xmlns:a16="http://schemas.microsoft.com/office/drawing/2014/main" id="{E09D5E8E-12DC-1447-9DCB-22F321085175}"/>
              </a:ext>
            </a:extLst>
          </p:cNvPr>
          <p:cNvSpPr txBox="1"/>
          <p:nvPr/>
        </p:nvSpPr>
        <p:spPr>
          <a:xfrm>
            <a:off x="5687569" y="1159378"/>
            <a:ext cx="3130925" cy="646331"/>
          </a:xfrm>
          <a:custGeom>
            <a:avLst/>
            <a:gdLst>
              <a:gd name="connsiteX0" fmla="*/ 0 w 3130925"/>
              <a:gd name="connsiteY0" fmla="*/ 0 h 646331"/>
              <a:gd name="connsiteX1" fmla="*/ 688804 w 3130925"/>
              <a:gd name="connsiteY1" fmla="*/ 0 h 646331"/>
              <a:gd name="connsiteX2" fmla="*/ 1314989 w 3130925"/>
              <a:gd name="connsiteY2" fmla="*/ 0 h 646331"/>
              <a:gd name="connsiteX3" fmla="*/ 1909864 w 3130925"/>
              <a:gd name="connsiteY3" fmla="*/ 0 h 646331"/>
              <a:gd name="connsiteX4" fmla="*/ 2536049 w 3130925"/>
              <a:gd name="connsiteY4" fmla="*/ 0 h 646331"/>
              <a:gd name="connsiteX5" fmla="*/ 3130925 w 3130925"/>
              <a:gd name="connsiteY5" fmla="*/ 0 h 646331"/>
              <a:gd name="connsiteX6" fmla="*/ 3130925 w 3130925"/>
              <a:gd name="connsiteY6" fmla="*/ 646331 h 646331"/>
              <a:gd name="connsiteX7" fmla="*/ 2504740 w 3130925"/>
              <a:gd name="connsiteY7" fmla="*/ 646331 h 646331"/>
              <a:gd name="connsiteX8" fmla="*/ 1815936 w 3130925"/>
              <a:gd name="connsiteY8" fmla="*/ 646331 h 646331"/>
              <a:gd name="connsiteX9" fmla="*/ 1283679 w 3130925"/>
              <a:gd name="connsiteY9" fmla="*/ 646331 h 646331"/>
              <a:gd name="connsiteX10" fmla="*/ 751422 w 3130925"/>
              <a:gd name="connsiteY10" fmla="*/ 646331 h 646331"/>
              <a:gd name="connsiteX11" fmla="*/ 0 w 3130925"/>
              <a:gd name="connsiteY11" fmla="*/ 646331 h 646331"/>
              <a:gd name="connsiteX12" fmla="*/ 0 w 3130925"/>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0925" h="646331" fill="none" extrusionOk="0">
                <a:moveTo>
                  <a:pt x="0" y="0"/>
                </a:moveTo>
                <a:cubicBezTo>
                  <a:pt x="252935" y="1192"/>
                  <a:pt x="515201" y="19520"/>
                  <a:pt x="688804" y="0"/>
                </a:cubicBezTo>
                <a:cubicBezTo>
                  <a:pt x="862407" y="-19520"/>
                  <a:pt x="1030592" y="-21519"/>
                  <a:pt x="1314989" y="0"/>
                </a:cubicBezTo>
                <a:cubicBezTo>
                  <a:pt x="1599387" y="21519"/>
                  <a:pt x="1728649" y="5854"/>
                  <a:pt x="1909864" y="0"/>
                </a:cubicBezTo>
                <a:cubicBezTo>
                  <a:pt x="2091079" y="-5854"/>
                  <a:pt x="2336414" y="15196"/>
                  <a:pt x="2536049" y="0"/>
                </a:cubicBezTo>
                <a:cubicBezTo>
                  <a:pt x="2735684" y="-15196"/>
                  <a:pt x="2898514" y="-26892"/>
                  <a:pt x="3130925" y="0"/>
                </a:cubicBezTo>
                <a:cubicBezTo>
                  <a:pt x="3139826" y="135451"/>
                  <a:pt x="3128736" y="440413"/>
                  <a:pt x="3130925" y="646331"/>
                </a:cubicBezTo>
                <a:cubicBezTo>
                  <a:pt x="2898527" y="637527"/>
                  <a:pt x="2643370" y="638752"/>
                  <a:pt x="2504740" y="646331"/>
                </a:cubicBezTo>
                <a:cubicBezTo>
                  <a:pt x="2366111" y="653910"/>
                  <a:pt x="2021868" y="659160"/>
                  <a:pt x="1815936" y="646331"/>
                </a:cubicBezTo>
                <a:cubicBezTo>
                  <a:pt x="1610004" y="633502"/>
                  <a:pt x="1436384" y="641024"/>
                  <a:pt x="1283679" y="646331"/>
                </a:cubicBezTo>
                <a:cubicBezTo>
                  <a:pt x="1130974" y="651638"/>
                  <a:pt x="956972" y="644803"/>
                  <a:pt x="751422" y="646331"/>
                </a:cubicBezTo>
                <a:cubicBezTo>
                  <a:pt x="545872" y="647859"/>
                  <a:pt x="151312" y="647690"/>
                  <a:pt x="0" y="646331"/>
                </a:cubicBezTo>
                <a:cubicBezTo>
                  <a:pt x="30669" y="510761"/>
                  <a:pt x="-1952" y="264925"/>
                  <a:pt x="0" y="0"/>
                </a:cubicBezTo>
                <a:close/>
              </a:path>
              <a:path w="3130925" h="646331" stroke="0" extrusionOk="0">
                <a:moveTo>
                  <a:pt x="0" y="0"/>
                </a:moveTo>
                <a:cubicBezTo>
                  <a:pt x="222960" y="5227"/>
                  <a:pt x="357719" y="-3002"/>
                  <a:pt x="563567" y="0"/>
                </a:cubicBezTo>
                <a:cubicBezTo>
                  <a:pt x="769415" y="3002"/>
                  <a:pt x="876333" y="1703"/>
                  <a:pt x="1095824" y="0"/>
                </a:cubicBezTo>
                <a:cubicBezTo>
                  <a:pt x="1315315" y="-1703"/>
                  <a:pt x="1477228" y="-25634"/>
                  <a:pt x="1628081" y="0"/>
                </a:cubicBezTo>
                <a:cubicBezTo>
                  <a:pt x="1778934" y="25634"/>
                  <a:pt x="1967968" y="-22058"/>
                  <a:pt x="2222957" y="0"/>
                </a:cubicBezTo>
                <a:cubicBezTo>
                  <a:pt x="2477946" y="22058"/>
                  <a:pt x="2768594" y="17468"/>
                  <a:pt x="3130925" y="0"/>
                </a:cubicBezTo>
                <a:cubicBezTo>
                  <a:pt x="3115975" y="291020"/>
                  <a:pt x="3110608" y="445127"/>
                  <a:pt x="3130925" y="646331"/>
                </a:cubicBezTo>
                <a:cubicBezTo>
                  <a:pt x="2973830" y="664484"/>
                  <a:pt x="2737436" y="666566"/>
                  <a:pt x="2473431" y="646331"/>
                </a:cubicBezTo>
                <a:cubicBezTo>
                  <a:pt x="2209426" y="626096"/>
                  <a:pt x="2016743" y="617310"/>
                  <a:pt x="1784627" y="646331"/>
                </a:cubicBezTo>
                <a:cubicBezTo>
                  <a:pt x="1552511" y="675352"/>
                  <a:pt x="1273801" y="647313"/>
                  <a:pt x="1095824" y="646331"/>
                </a:cubicBezTo>
                <a:cubicBezTo>
                  <a:pt x="917847" y="645349"/>
                  <a:pt x="279121" y="674409"/>
                  <a:pt x="0" y="646331"/>
                </a:cubicBezTo>
                <a:cubicBezTo>
                  <a:pt x="12665" y="345127"/>
                  <a:pt x="-19181" y="184200"/>
                  <a:pt x="0" y="0"/>
                </a:cubicBezTo>
                <a:close/>
              </a:path>
            </a:pathLst>
          </a:custGeom>
          <a:solidFill>
            <a:schemeClr val="bg1"/>
          </a:solidFill>
          <a:ln w="19050">
            <a:solidFill>
              <a:srgbClr val="0070C0"/>
            </a:solidFill>
            <a:extLst>
              <a:ext uri="{C807C97D-BFC1-408E-A445-0C87EB9F89A2}">
                <ask:lineSketchStyleProps xmlns:ask="http://schemas.microsoft.com/office/drawing/2018/sketchyshapes" sd="706020732">
                  <a:prstGeom prst="rect">
                    <a:avLst/>
                  </a:prstGeom>
                  <ask:type>
                    <ask:lineSketchFreehand/>
                  </ask:type>
                </ask:lineSketchStyleProps>
              </a:ext>
            </a:extLst>
          </a:ln>
        </p:spPr>
        <p:txBody>
          <a:bodyPr wrap="square" rtlCol="0">
            <a:spAutoFit/>
          </a:bodyPr>
          <a:lstStyle/>
          <a:p>
            <a:r>
              <a:rPr lang="en-US" b="1" dirty="0">
                <a:solidFill>
                  <a:schemeClr val="tx1">
                    <a:lumMod val="75000"/>
                    <a:lumOff val="25000"/>
                  </a:schemeClr>
                </a:solidFill>
                <a:latin typeface="+mj-lt"/>
              </a:rPr>
              <a:t>What can you do to move you toward what matters?</a:t>
            </a:r>
          </a:p>
        </p:txBody>
      </p:sp>
      <p:sp>
        <p:nvSpPr>
          <p:cNvPr id="27" name="TextBox 26">
            <a:extLst>
              <a:ext uri="{FF2B5EF4-FFF2-40B4-BE49-F238E27FC236}">
                <a16:creationId xmlns:a16="http://schemas.microsoft.com/office/drawing/2014/main" id="{14071865-B779-9B42-837E-5D35103823DD}"/>
              </a:ext>
            </a:extLst>
          </p:cNvPr>
          <p:cNvSpPr txBox="1"/>
          <p:nvPr/>
        </p:nvSpPr>
        <p:spPr>
          <a:xfrm>
            <a:off x="4781457" y="3500527"/>
            <a:ext cx="3994544" cy="369332"/>
          </a:xfrm>
          <a:custGeom>
            <a:avLst/>
            <a:gdLst>
              <a:gd name="connsiteX0" fmla="*/ 0 w 3994544"/>
              <a:gd name="connsiteY0" fmla="*/ 0 h 369332"/>
              <a:gd name="connsiteX1" fmla="*/ 705703 w 3994544"/>
              <a:gd name="connsiteY1" fmla="*/ 0 h 369332"/>
              <a:gd name="connsiteX2" fmla="*/ 1451351 w 3994544"/>
              <a:gd name="connsiteY2" fmla="*/ 0 h 369332"/>
              <a:gd name="connsiteX3" fmla="*/ 2117108 w 3994544"/>
              <a:gd name="connsiteY3" fmla="*/ 0 h 369332"/>
              <a:gd name="connsiteX4" fmla="*/ 2862757 w 3994544"/>
              <a:gd name="connsiteY4" fmla="*/ 0 h 369332"/>
              <a:gd name="connsiteX5" fmla="*/ 3994544 w 3994544"/>
              <a:gd name="connsiteY5" fmla="*/ 0 h 369332"/>
              <a:gd name="connsiteX6" fmla="*/ 3994544 w 3994544"/>
              <a:gd name="connsiteY6" fmla="*/ 369332 h 369332"/>
              <a:gd name="connsiteX7" fmla="*/ 3248896 w 3994544"/>
              <a:gd name="connsiteY7" fmla="*/ 369332 h 369332"/>
              <a:gd name="connsiteX8" fmla="*/ 2583138 w 3994544"/>
              <a:gd name="connsiteY8" fmla="*/ 369332 h 369332"/>
              <a:gd name="connsiteX9" fmla="*/ 1917381 w 3994544"/>
              <a:gd name="connsiteY9" fmla="*/ 369332 h 369332"/>
              <a:gd name="connsiteX10" fmla="*/ 1211678 w 3994544"/>
              <a:gd name="connsiteY10" fmla="*/ 369332 h 369332"/>
              <a:gd name="connsiteX11" fmla="*/ 625812 w 3994544"/>
              <a:gd name="connsiteY11" fmla="*/ 369332 h 369332"/>
              <a:gd name="connsiteX12" fmla="*/ 0 w 3994544"/>
              <a:gd name="connsiteY12" fmla="*/ 369332 h 369332"/>
              <a:gd name="connsiteX13" fmla="*/ 0 w 3994544"/>
              <a:gd name="connsiteY13"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4544" h="369332" fill="none" extrusionOk="0">
                <a:moveTo>
                  <a:pt x="0" y="0"/>
                </a:moveTo>
                <a:cubicBezTo>
                  <a:pt x="331117" y="-32799"/>
                  <a:pt x="520136" y="-31855"/>
                  <a:pt x="705703" y="0"/>
                </a:cubicBezTo>
                <a:cubicBezTo>
                  <a:pt x="891270" y="31855"/>
                  <a:pt x="1284545" y="36320"/>
                  <a:pt x="1451351" y="0"/>
                </a:cubicBezTo>
                <a:cubicBezTo>
                  <a:pt x="1618157" y="-36320"/>
                  <a:pt x="1786264" y="25064"/>
                  <a:pt x="2117108" y="0"/>
                </a:cubicBezTo>
                <a:cubicBezTo>
                  <a:pt x="2447952" y="-25064"/>
                  <a:pt x="2499067" y="9714"/>
                  <a:pt x="2862757" y="0"/>
                </a:cubicBezTo>
                <a:cubicBezTo>
                  <a:pt x="3226447" y="-9714"/>
                  <a:pt x="3482205" y="-28616"/>
                  <a:pt x="3994544" y="0"/>
                </a:cubicBezTo>
                <a:cubicBezTo>
                  <a:pt x="4002834" y="151591"/>
                  <a:pt x="3976116" y="218944"/>
                  <a:pt x="3994544" y="369332"/>
                </a:cubicBezTo>
                <a:cubicBezTo>
                  <a:pt x="3672391" y="382375"/>
                  <a:pt x="3407038" y="363522"/>
                  <a:pt x="3248896" y="369332"/>
                </a:cubicBezTo>
                <a:cubicBezTo>
                  <a:pt x="3090754" y="375142"/>
                  <a:pt x="2751315" y="352830"/>
                  <a:pt x="2583138" y="369332"/>
                </a:cubicBezTo>
                <a:cubicBezTo>
                  <a:pt x="2414961" y="385834"/>
                  <a:pt x="2075655" y="396693"/>
                  <a:pt x="1917381" y="369332"/>
                </a:cubicBezTo>
                <a:cubicBezTo>
                  <a:pt x="1759107" y="341971"/>
                  <a:pt x="1532667" y="394962"/>
                  <a:pt x="1211678" y="369332"/>
                </a:cubicBezTo>
                <a:cubicBezTo>
                  <a:pt x="890689" y="343702"/>
                  <a:pt x="837297" y="348637"/>
                  <a:pt x="625812" y="369332"/>
                </a:cubicBezTo>
                <a:cubicBezTo>
                  <a:pt x="414327" y="390027"/>
                  <a:pt x="212229" y="345056"/>
                  <a:pt x="0" y="369332"/>
                </a:cubicBezTo>
                <a:cubicBezTo>
                  <a:pt x="-4309" y="186391"/>
                  <a:pt x="-14757" y="142332"/>
                  <a:pt x="0" y="0"/>
                </a:cubicBezTo>
                <a:close/>
              </a:path>
              <a:path w="3994544" h="369332" stroke="0" extrusionOk="0">
                <a:moveTo>
                  <a:pt x="0" y="0"/>
                </a:moveTo>
                <a:cubicBezTo>
                  <a:pt x="120658" y="27929"/>
                  <a:pt x="409689" y="-29197"/>
                  <a:pt x="585866" y="0"/>
                </a:cubicBezTo>
                <a:cubicBezTo>
                  <a:pt x="762043" y="29197"/>
                  <a:pt x="965689" y="-5492"/>
                  <a:pt x="1131787" y="0"/>
                </a:cubicBezTo>
                <a:cubicBezTo>
                  <a:pt x="1297885" y="5492"/>
                  <a:pt x="1406865" y="24382"/>
                  <a:pt x="1677708" y="0"/>
                </a:cubicBezTo>
                <a:cubicBezTo>
                  <a:pt x="1948551" y="-24382"/>
                  <a:pt x="2036869" y="-20818"/>
                  <a:pt x="2303520" y="0"/>
                </a:cubicBezTo>
                <a:cubicBezTo>
                  <a:pt x="2570171" y="20818"/>
                  <a:pt x="2751397" y="-23976"/>
                  <a:pt x="2929332" y="0"/>
                </a:cubicBezTo>
                <a:cubicBezTo>
                  <a:pt x="3107267" y="23976"/>
                  <a:pt x="3762841" y="-31885"/>
                  <a:pt x="3994544" y="0"/>
                </a:cubicBezTo>
                <a:cubicBezTo>
                  <a:pt x="4011581" y="95525"/>
                  <a:pt x="3978532" y="287865"/>
                  <a:pt x="3994544" y="369332"/>
                </a:cubicBezTo>
                <a:cubicBezTo>
                  <a:pt x="3736022" y="366812"/>
                  <a:pt x="3653241" y="351664"/>
                  <a:pt x="3448623" y="369332"/>
                </a:cubicBezTo>
                <a:cubicBezTo>
                  <a:pt x="3244005" y="387000"/>
                  <a:pt x="3065954" y="333552"/>
                  <a:pt x="2702975" y="369332"/>
                </a:cubicBezTo>
                <a:cubicBezTo>
                  <a:pt x="2339996" y="405112"/>
                  <a:pt x="2241634" y="381468"/>
                  <a:pt x="1997272" y="369332"/>
                </a:cubicBezTo>
                <a:cubicBezTo>
                  <a:pt x="1752910" y="357196"/>
                  <a:pt x="1650724" y="371881"/>
                  <a:pt x="1451351" y="369332"/>
                </a:cubicBezTo>
                <a:cubicBezTo>
                  <a:pt x="1251978" y="366783"/>
                  <a:pt x="1078427" y="390794"/>
                  <a:pt x="865485" y="369332"/>
                </a:cubicBezTo>
                <a:cubicBezTo>
                  <a:pt x="652543" y="347870"/>
                  <a:pt x="300863" y="386445"/>
                  <a:pt x="0" y="369332"/>
                </a:cubicBezTo>
                <a:cubicBezTo>
                  <a:pt x="17122" y="292900"/>
                  <a:pt x="-12827" y="178772"/>
                  <a:pt x="0" y="0"/>
                </a:cubicBezTo>
                <a:close/>
              </a:path>
            </a:pathLst>
          </a:custGeom>
          <a:solidFill>
            <a:schemeClr val="bg1"/>
          </a:solidFill>
          <a:ln w="19050">
            <a:solidFill>
              <a:srgbClr val="0070C0"/>
            </a:solidFill>
            <a:extLst>
              <a:ext uri="{C807C97D-BFC1-408E-A445-0C87EB9F89A2}">
                <ask:lineSketchStyleProps xmlns:ask="http://schemas.microsoft.com/office/drawing/2018/sketchyshapes" sd="706020732">
                  <a:prstGeom prst="rect">
                    <a:avLst/>
                  </a:prstGeom>
                  <ask:type>
                    <ask:lineSketchFreehand/>
                  </ask:type>
                </ask:lineSketchStyleProps>
              </a:ext>
            </a:extLst>
          </a:ln>
        </p:spPr>
        <p:txBody>
          <a:bodyPr wrap="square" rtlCol="0">
            <a:spAutoFit/>
          </a:bodyPr>
          <a:lstStyle/>
          <a:p>
            <a:r>
              <a:rPr lang="en-US" b="1" dirty="0">
                <a:solidFill>
                  <a:schemeClr val="tx1">
                    <a:lumMod val="75000"/>
                    <a:lumOff val="25000"/>
                  </a:schemeClr>
                </a:solidFill>
                <a:latin typeface="+mj-lt"/>
              </a:rPr>
              <a:t>Who and what is important to you?</a:t>
            </a:r>
          </a:p>
        </p:txBody>
      </p:sp>
    </p:spTree>
    <p:extLst>
      <p:ext uri="{BB962C8B-B14F-4D97-AF65-F5344CB8AC3E}">
        <p14:creationId xmlns:p14="http://schemas.microsoft.com/office/powerpoint/2010/main" val="237670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3" grpId="0"/>
      <p:bldP spid="11" grpId="0"/>
      <p:bldP spid="18" grpId="0"/>
      <p:bldP spid="23" grpId="0" animBg="1"/>
      <p:bldP spid="25" grpId="0" animBg="1"/>
      <p:bldP spid="24"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9DE37896-4A21-8D46-B02C-B0EF3F19A44C}"/>
              </a:ext>
            </a:extLst>
          </p:cNvPr>
          <p:cNvGrpSpPr/>
          <p:nvPr/>
        </p:nvGrpSpPr>
        <p:grpSpPr>
          <a:xfrm>
            <a:off x="1224095" y="139301"/>
            <a:ext cx="6043614" cy="4813179"/>
            <a:chOff x="2000260" y="185735"/>
            <a:chExt cx="8058152" cy="6417572"/>
          </a:xfrm>
        </p:grpSpPr>
        <p:sp>
          <p:nvSpPr>
            <p:cNvPr id="28" name="Up-Down Arrow 27">
              <a:extLst>
                <a:ext uri="{FF2B5EF4-FFF2-40B4-BE49-F238E27FC236}">
                  <a16:creationId xmlns:a16="http://schemas.microsoft.com/office/drawing/2014/main" id="{1FFFDB74-0CC1-2F47-96C2-D6FC78F34894}"/>
                </a:ext>
              </a:extLst>
            </p:cNvPr>
            <p:cNvSpPr/>
            <p:nvPr/>
          </p:nvSpPr>
          <p:spPr>
            <a:xfrm>
              <a:off x="5801721" y="2171693"/>
              <a:ext cx="400050" cy="290284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9" name="Oval 28">
              <a:extLst>
                <a:ext uri="{FF2B5EF4-FFF2-40B4-BE49-F238E27FC236}">
                  <a16:creationId xmlns:a16="http://schemas.microsoft.com/office/drawing/2014/main" id="{9DD749F0-A7D7-464E-9C3A-C5B39AF60AE3}"/>
                </a:ext>
              </a:extLst>
            </p:cNvPr>
            <p:cNvSpPr/>
            <p:nvPr/>
          </p:nvSpPr>
          <p:spPr>
            <a:xfrm>
              <a:off x="4266835" y="185735"/>
              <a:ext cx="3469822" cy="1828803"/>
            </a:xfrm>
            <a:prstGeom prst="ellipse">
              <a:avLst/>
            </a:prstGeom>
            <a:solidFill>
              <a:srgbClr val="0174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00"/>
                </a:lnSpc>
              </a:pPr>
              <a:r>
                <a:rPr lang="en-US" sz="2100" dirty="0"/>
                <a:t>OUTSIDE WORLD</a:t>
              </a:r>
            </a:p>
            <a:p>
              <a:pPr algn="ctr">
                <a:lnSpc>
                  <a:spcPts val="2100"/>
                </a:lnSpc>
              </a:pPr>
              <a:r>
                <a:rPr lang="en-US" sz="2100" dirty="0"/>
                <a:t>Behaviors</a:t>
              </a:r>
            </a:p>
          </p:txBody>
        </p:sp>
        <p:sp>
          <p:nvSpPr>
            <p:cNvPr id="30" name="Oval 29">
              <a:extLst>
                <a:ext uri="{FF2B5EF4-FFF2-40B4-BE49-F238E27FC236}">
                  <a16:creationId xmlns:a16="http://schemas.microsoft.com/office/drawing/2014/main" id="{8B207C67-EF05-E743-981F-05E32A6F03BC}"/>
                </a:ext>
              </a:extLst>
            </p:cNvPr>
            <p:cNvSpPr/>
            <p:nvPr/>
          </p:nvSpPr>
          <p:spPr>
            <a:xfrm>
              <a:off x="3965778" y="5184079"/>
              <a:ext cx="4071937" cy="1419228"/>
            </a:xfrm>
            <a:prstGeom prst="ellipse">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00"/>
                </a:lnSpc>
              </a:pPr>
              <a:r>
                <a:rPr lang="en-US" sz="2100" dirty="0"/>
                <a:t>INSIDE WORLD</a:t>
              </a:r>
            </a:p>
            <a:p>
              <a:pPr algn="ctr">
                <a:lnSpc>
                  <a:spcPts val="2100"/>
                </a:lnSpc>
              </a:pPr>
              <a:r>
                <a:rPr lang="en-US" sz="2100" dirty="0"/>
                <a:t>Interpretations</a:t>
              </a:r>
            </a:p>
          </p:txBody>
        </p:sp>
        <p:sp>
          <p:nvSpPr>
            <p:cNvPr id="31" name="Up-Down Arrow 30">
              <a:extLst>
                <a:ext uri="{FF2B5EF4-FFF2-40B4-BE49-F238E27FC236}">
                  <a16:creationId xmlns:a16="http://schemas.microsoft.com/office/drawing/2014/main" id="{BA63915C-34A1-9545-B243-5B673938C6CD}"/>
                </a:ext>
              </a:extLst>
            </p:cNvPr>
            <p:cNvSpPr/>
            <p:nvPr/>
          </p:nvSpPr>
          <p:spPr>
            <a:xfrm rot="5400000">
              <a:off x="5829311" y="-600076"/>
              <a:ext cx="400050" cy="80581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0A1E8FDD-2350-C446-A4D4-0787E52E7EB9}"/>
                </a:ext>
              </a:extLst>
            </p:cNvPr>
            <p:cNvSpPr/>
            <p:nvPr/>
          </p:nvSpPr>
          <p:spPr>
            <a:xfrm>
              <a:off x="2036124" y="2614386"/>
              <a:ext cx="1417824" cy="615553"/>
            </a:xfrm>
            <a:prstGeom prst="rect">
              <a:avLst/>
            </a:prstGeom>
          </p:spPr>
          <p:txBody>
            <a:bodyPr wrap="none">
              <a:spAutoFit/>
            </a:bodyPr>
            <a:lstStyle/>
            <a:p>
              <a:pPr algn="ctr"/>
              <a:r>
                <a:rPr lang="en-US" sz="2400" b="1" dirty="0">
                  <a:solidFill>
                    <a:schemeClr val="tx1">
                      <a:lumMod val="75000"/>
                      <a:lumOff val="25000"/>
                    </a:schemeClr>
                  </a:solidFill>
                </a:rPr>
                <a:t>AWAY</a:t>
              </a:r>
            </a:p>
          </p:txBody>
        </p:sp>
        <p:sp>
          <p:nvSpPr>
            <p:cNvPr id="33" name="Rectangle 32">
              <a:extLst>
                <a:ext uri="{FF2B5EF4-FFF2-40B4-BE49-F238E27FC236}">
                  <a16:creationId xmlns:a16="http://schemas.microsoft.com/office/drawing/2014/main" id="{65CDF103-A6FE-7C4C-8A9A-36D6DC1290E3}"/>
                </a:ext>
              </a:extLst>
            </p:cNvPr>
            <p:cNvSpPr/>
            <p:nvPr/>
          </p:nvSpPr>
          <p:spPr>
            <a:xfrm>
              <a:off x="7887772" y="2614386"/>
              <a:ext cx="2062787" cy="615553"/>
            </a:xfrm>
            <a:prstGeom prst="rect">
              <a:avLst/>
            </a:prstGeom>
          </p:spPr>
          <p:txBody>
            <a:bodyPr wrap="none">
              <a:spAutoFit/>
            </a:bodyPr>
            <a:lstStyle/>
            <a:p>
              <a:pPr algn="ctr"/>
              <a:r>
                <a:rPr lang="en-US" sz="2400" b="1" dirty="0">
                  <a:solidFill>
                    <a:schemeClr val="tx1">
                      <a:lumMod val="75000"/>
                      <a:lumOff val="25000"/>
                    </a:schemeClr>
                  </a:solidFill>
                </a:rPr>
                <a:t>TOWARD</a:t>
              </a:r>
            </a:p>
          </p:txBody>
        </p:sp>
      </p:grpSp>
      <p:sp>
        <p:nvSpPr>
          <p:cNvPr id="35" name="TextBox 34">
            <a:extLst>
              <a:ext uri="{FF2B5EF4-FFF2-40B4-BE49-F238E27FC236}">
                <a16:creationId xmlns:a16="http://schemas.microsoft.com/office/drawing/2014/main" id="{86055DD5-AC96-524C-A9F7-5E07065CBEDB}"/>
              </a:ext>
            </a:extLst>
          </p:cNvPr>
          <p:cNvSpPr txBox="1"/>
          <p:nvPr/>
        </p:nvSpPr>
        <p:spPr>
          <a:xfrm>
            <a:off x="4937001" y="2762547"/>
            <a:ext cx="1162311" cy="369332"/>
          </a:xfrm>
          <a:prstGeom prst="rect">
            <a:avLst/>
          </a:prstGeom>
          <a:noFill/>
        </p:spPr>
        <p:txBody>
          <a:bodyPr wrap="square" rtlCol="0">
            <a:spAutoFit/>
          </a:bodyPr>
          <a:lstStyle/>
          <a:p>
            <a:pPr algn="r"/>
            <a:r>
              <a:rPr lang="en-US" b="1" dirty="0">
                <a:ln w="0"/>
              </a:rPr>
              <a:t>Values</a:t>
            </a:r>
            <a:endParaRPr lang="en-US" b="1" i="1" dirty="0">
              <a:ln w="0"/>
            </a:endParaRPr>
          </a:p>
        </p:txBody>
      </p:sp>
      <p:sp>
        <p:nvSpPr>
          <p:cNvPr id="2" name="Slide Number Placeholder 1">
            <a:extLst>
              <a:ext uri="{FF2B5EF4-FFF2-40B4-BE49-F238E27FC236}">
                <a16:creationId xmlns:a16="http://schemas.microsoft.com/office/drawing/2014/main" id="{30992415-5EBC-427A-9839-05CFEB94AD7C}"/>
              </a:ext>
            </a:extLst>
          </p:cNvPr>
          <p:cNvSpPr>
            <a:spLocks noGrp="1"/>
          </p:cNvSpPr>
          <p:nvPr>
            <p:ph type="sldNum" sz="quarter" idx="12"/>
          </p:nvPr>
        </p:nvSpPr>
        <p:spPr/>
        <p:txBody>
          <a:bodyPr/>
          <a:lstStyle/>
          <a:p>
            <a:fld id="{5731A432-1A7D-3942-A559-141C8CABFC0E}" type="slidenum">
              <a:rPr lang="en-US" smtClean="0"/>
              <a:t>22</a:t>
            </a:fld>
            <a:endParaRPr lang="en-US"/>
          </a:p>
        </p:txBody>
      </p:sp>
      <p:sp>
        <p:nvSpPr>
          <p:cNvPr id="13" name="Rectangle 12">
            <a:extLst>
              <a:ext uri="{FF2B5EF4-FFF2-40B4-BE49-F238E27FC236}">
                <a16:creationId xmlns:a16="http://schemas.microsoft.com/office/drawing/2014/main" id="{C39E1B1B-D1DC-2545-9EBA-CC46224E367E}"/>
              </a:ext>
            </a:extLst>
          </p:cNvPr>
          <p:cNvSpPr/>
          <p:nvPr/>
        </p:nvSpPr>
        <p:spPr>
          <a:xfrm>
            <a:off x="363932" y="754444"/>
            <a:ext cx="2251906" cy="1246495"/>
          </a:xfrm>
          <a:prstGeom prst="rect">
            <a:avLst/>
          </a:prstGeom>
          <a:ln w="28575"/>
        </p:spPr>
        <p:style>
          <a:lnRef idx="2">
            <a:schemeClr val="accent1"/>
          </a:lnRef>
          <a:fillRef idx="1">
            <a:schemeClr val="lt1"/>
          </a:fillRef>
          <a:effectRef idx="0">
            <a:schemeClr val="accent1"/>
          </a:effectRef>
          <a:fontRef idx="minor">
            <a:schemeClr val="dk1"/>
          </a:fontRef>
        </p:style>
        <p:txBody>
          <a:bodyPr wrap="square" numCol="1">
            <a:spAutoFit/>
          </a:bodyPr>
          <a:lstStyle/>
          <a:p>
            <a:r>
              <a:rPr lang="en-US" sz="1500" b="1" dirty="0">
                <a:solidFill>
                  <a:schemeClr val="tx1">
                    <a:lumMod val="75000"/>
                    <a:lumOff val="25000"/>
                  </a:schemeClr>
                </a:solidFill>
              </a:rPr>
              <a:t>Drink alcohol</a:t>
            </a:r>
          </a:p>
          <a:p>
            <a:r>
              <a:rPr lang="en-US" sz="1500" b="1" dirty="0">
                <a:solidFill>
                  <a:schemeClr val="tx1">
                    <a:lumMod val="75000"/>
                    <a:lumOff val="25000"/>
                  </a:schemeClr>
                </a:solidFill>
              </a:rPr>
              <a:t>Keep to myself</a:t>
            </a:r>
          </a:p>
          <a:p>
            <a:r>
              <a:rPr lang="en-US" sz="1500" b="1" dirty="0">
                <a:solidFill>
                  <a:schemeClr val="tx1">
                    <a:lumMod val="75000"/>
                    <a:lumOff val="25000"/>
                  </a:schemeClr>
                </a:solidFill>
              </a:rPr>
              <a:t>Watch TV</a:t>
            </a:r>
            <a:endParaRPr lang="en-US" sz="1500" dirty="0">
              <a:solidFill>
                <a:schemeClr val="tx1">
                  <a:lumMod val="75000"/>
                  <a:lumOff val="25000"/>
                </a:schemeClr>
              </a:solidFill>
            </a:endParaRPr>
          </a:p>
          <a:p>
            <a:r>
              <a:rPr lang="en-US" sz="1500" b="1" dirty="0">
                <a:solidFill>
                  <a:schemeClr val="tx1">
                    <a:lumMod val="75000"/>
                    <a:lumOff val="25000"/>
                  </a:schemeClr>
                </a:solidFill>
              </a:rPr>
              <a:t>Skip meds</a:t>
            </a:r>
          </a:p>
          <a:p>
            <a:r>
              <a:rPr lang="en-US" sz="1500" b="1" dirty="0">
                <a:solidFill>
                  <a:schemeClr val="tx1">
                    <a:lumMod val="75000"/>
                    <a:lumOff val="25000"/>
                  </a:schemeClr>
                </a:solidFill>
              </a:rPr>
              <a:t>Skip appointments</a:t>
            </a:r>
          </a:p>
        </p:txBody>
      </p:sp>
      <p:sp>
        <p:nvSpPr>
          <p:cNvPr id="21" name="TextBox 20">
            <a:extLst>
              <a:ext uri="{FF2B5EF4-FFF2-40B4-BE49-F238E27FC236}">
                <a16:creationId xmlns:a16="http://schemas.microsoft.com/office/drawing/2014/main" id="{9727B17A-1D72-4E4B-8561-B87F1FC71C19}"/>
              </a:ext>
            </a:extLst>
          </p:cNvPr>
          <p:cNvSpPr txBox="1"/>
          <p:nvPr/>
        </p:nvSpPr>
        <p:spPr>
          <a:xfrm>
            <a:off x="8779220" y="38154"/>
            <a:ext cx="333375" cy="553998"/>
          </a:xfrm>
          <a:prstGeom prst="rect">
            <a:avLst/>
          </a:prstGeom>
          <a:noFill/>
        </p:spPr>
        <p:txBody>
          <a:bodyPr wrap="square" rtlCol="0">
            <a:spAutoFit/>
          </a:bodyPr>
          <a:lstStyle/>
          <a:p>
            <a:r>
              <a:rPr lang="en-US" sz="1500" b="1" dirty="0">
                <a:solidFill>
                  <a:srgbClr val="C00000"/>
                </a:solidFill>
                <a:latin typeface="Cambria Math" panose="02040503050406030204" pitchFamily="18" charset="0"/>
                <a:ea typeface="Cambria Math" panose="02040503050406030204" pitchFamily="18" charset="0"/>
                <a:hlinkClick r:id="" action="ppaction://noaction"/>
              </a:rPr>
              <a:t>𝕄</a:t>
            </a:r>
            <a:endParaRPr lang="en-US" sz="1500" b="1" dirty="0">
              <a:solidFill>
                <a:srgbClr val="C00000"/>
              </a:solidFill>
            </a:endParaRPr>
          </a:p>
        </p:txBody>
      </p:sp>
      <p:sp>
        <p:nvSpPr>
          <p:cNvPr id="25" name="Title 1">
            <a:extLst>
              <a:ext uri="{FF2B5EF4-FFF2-40B4-BE49-F238E27FC236}">
                <a16:creationId xmlns:a16="http://schemas.microsoft.com/office/drawing/2014/main" id="{A1B3159C-636B-BE43-A114-8121472A27CB}"/>
              </a:ext>
            </a:extLst>
          </p:cNvPr>
          <p:cNvSpPr txBox="1">
            <a:spLocks/>
          </p:cNvSpPr>
          <p:nvPr/>
        </p:nvSpPr>
        <p:spPr>
          <a:xfrm>
            <a:off x="279469" y="-17026"/>
            <a:ext cx="2367290"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ln w="0"/>
                <a:effectLst>
                  <a:outerShdw blurRad="50800" dist="38100" dir="2700000" algn="tl" rotWithShape="0">
                    <a:prstClr val="black">
                      <a:alpha val="40000"/>
                    </a:prstClr>
                  </a:outerShdw>
                </a:effectLst>
              </a:rPr>
              <a:t>EXAMPLE</a:t>
            </a:r>
            <a:endParaRPr lang="en-US" sz="3000" b="1" i="1" dirty="0">
              <a:ln w="0"/>
              <a:effectLst>
                <a:outerShdw blurRad="50800" dist="38100" dir="2700000" algn="tl" rotWithShape="0">
                  <a:prstClr val="black">
                    <a:alpha val="40000"/>
                  </a:prstClr>
                </a:outerShdw>
              </a:effectLst>
            </a:endParaRPr>
          </a:p>
        </p:txBody>
      </p:sp>
      <p:sp>
        <p:nvSpPr>
          <p:cNvPr id="24" name="Rectangle 23">
            <a:extLst>
              <a:ext uri="{FF2B5EF4-FFF2-40B4-BE49-F238E27FC236}">
                <a16:creationId xmlns:a16="http://schemas.microsoft.com/office/drawing/2014/main" id="{A812383A-E5D7-E54B-88E5-AF5228D05130}"/>
              </a:ext>
            </a:extLst>
          </p:cNvPr>
          <p:cNvSpPr/>
          <p:nvPr/>
        </p:nvSpPr>
        <p:spPr>
          <a:xfrm>
            <a:off x="5752186" y="714294"/>
            <a:ext cx="2699133" cy="1246495"/>
          </a:xfrm>
          <a:prstGeom prst="rect">
            <a:avLst/>
          </a:prstGeom>
          <a:ln w="28575"/>
        </p:spPr>
        <p:style>
          <a:lnRef idx="2">
            <a:schemeClr val="accent1"/>
          </a:lnRef>
          <a:fillRef idx="1">
            <a:schemeClr val="lt1"/>
          </a:fillRef>
          <a:effectRef idx="0">
            <a:schemeClr val="accent1"/>
          </a:effectRef>
          <a:fontRef idx="minor">
            <a:schemeClr val="dk1"/>
          </a:fontRef>
        </p:style>
        <p:txBody>
          <a:bodyPr wrap="square" numCol="1">
            <a:spAutoFit/>
          </a:bodyPr>
          <a:lstStyle/>
          <a:p>
            <a:r>
              <a:rPr lang="en-US" sz="1500" b="1" dirty="0">
                <a:solidFill>
                  <a:schemeClr val="tx1">
                    <a:lumMod val="75000"/>
                    <a:lumOff val="25000"/>
                  </a:schemeClr>
                </a:solidFill>
              </a:rPr>
              <a:t>Visit family</a:t>
            </a:r>
          </a:p>
          <a:p>
            <a:r>
              <a:rPr lang="en-US" sz="1500" b="1" dirty="0">
                <a:solidFill>
                  <a:schemeClr val="tx1">
                    <a:lumMod val="75000"/>
                    <a:lumOff val="25000"/>
                  </a:schemeClr>
                </a:solidFill>
              </a:rPr>
              <a:t>Go for a walk</a:t>
            </a:r>
          </a:p>
          <a:p>
            <a:r>
              <a:rPr lang="en-US" sz="1500" b="1" dirty="0">
                <a:solidFill>
                  <a:schemeClr val="tx1">
                    <a:lumMod val="75000"/>
                    <a:lumOff val="25000"/>
                  </a:schemeClr>
                </a:solidFill>
              </a:rPr>
              <a:t>Take medications daily</a:t>
            </a:r>
          </a:p>
          <a:p>
            <a:r>
              <a:rPr lang="en-US" sz="1500" b="1" dirty="0">
                <a:solidFill>
                  <a:schemeClr val="tx1">
                    <a:lumMod val="75000"/>
                    <a:lumOff val="25000"/>
                  </a:schemeClr>
                </a:solidFill>
              </a:rPr>
              <a:t>Attend appointments </a:t>
            </a:r>
          </a:p>
          <a:p>
            <a:r>
              <a:rPr lang="en-US" sz="1500" b="1" dirty="0">
                <a:solidFill>
                  <a:schemeClr val="tx1">
                    <a:lumMod val="75000"/>
                    <a:lumOff val="25000"/>
                  </a:schemeClr>
                </a:solidFill>
              </a:rPr>
              <a:t>Finish a painting</a:t>
            </a:r>
          </a:p>
        </p:txBody>
      </p:sp>
      <p:sp>
        <p:nvSpPr>
          <p:cNvPr id="23" name="Rectangle 22">
            <a:extLst>
              <a:ext uri="{FF2B5EF4-FFF2-40B4-BE49-F238E27FC236}">
                <a16:creationId xmlns:a16="http://schemas.microsoft.com/office/drawing/2014/main" id="{4D687C50-DBD2-6641-A41F-6F2DAEEE4D04}"/>
              </a:ext>
            </a:extLst>
          </p:cNvPr>
          <p:cNvSpPr/>
          <p:nvPr/>
        </p:nvSpPr>
        <p:spPr>
          <a:xfrm>
            <a:off x="5834558" y="3240289"/>
            <a:ext cx="1898489" cy="1015663"/>
          </a:xfrm>
          <a:prstGeom prst="rect">
            <a:avLst/>
          </a:prstGeom>
          <a:ln w="28575"/>
        </p:spPr>
        <p:style>
          <a:lnRef idx="2">
            <a:schemeClr val="accent1"/>
          </a:lnRef>
          <a:fillRef idx="1">
            <a:schemeClr val="lt1"/>
          </a:fillRef>
          <a:effectRef idx="0">
            <a:schemeClr val="accent1"/>
          </a:effectRef>
          <a:fontRef idx="minor">
            <a:schemeClr val="dk1"/>
          </a:fontRef>
        </p:style>
        <p:txBody>
          <a:bodyPr wrap="square" numCol="1">
            <a:spAutoFit/>
          </a:bodyPr>
          <a:lstStyle/>
          <a:p>
            <a:r>
              <a:rPr lang="en-US" sz="1500" b="1" dirty="0">
                <a:solidFill>
                  <a:schemeClr val="tx1">
                    <a:lumMod val="75000"/>
                    <a:lumOff val="25000"/>
                  </a:schemeClr>
                </a:solidFill>
              </a:rPr>
              <a:t>Family &amp; friends</a:t>
            </a:r>
          </a:p>
          <a:p>
            <a:r>
              <a:rPr lang="en-US" sz="1500" b="1" dirty="0">
                <a:solidFill>
                  <a:schemeClr val="tx1">
                    <a:lumMod val="75000"/>
                    <a:lumOff val="25000"/>
                  </a:schemeClr>
                </a:solidFill>
              </a:rPr>
              <a:t>Being healthy</a:t>
            </a:r>
          </a:p>
          <a:p>
            <a:r>
              <a:rPr lang="en-US" sz="1500" b="1" dirty="0">
                <a:solidFill>
                  <a:schemeClr val="tx1">
                    <a:lumMod val="75000"/>
                    <a:lumOff val="25000"/>
                  </a:schemeClr>
                </a:solidFill>
              </a:rPr>
              <a:t>Being productive</a:t>
            </a:r>
          </a:p>
          <a:p>
            <a:r>
              <a:rPr lang="en-US" sz="1500" b="1" dirty="0">
                <a:solidFill>
                  <a:schemeClr val="tx1">
                    <a:lumMod val="75000"/>
                    <a:lumOff val="25000"/>
                  </a:schemeClr>
                </a:solidFill>
              </a:rPr>
              <a:t>Creating art</a:t>
            </a:r>
          </a:p>
        </p:txBody>
      </p:sp>
      <p:sp>
        <p:nvSpPr>
          <p:cNvPr id="20" name="Rectangle 19">
            <a:extLst>
              <a:ext uri="{FF2B5EF4-FFF2-40B4-BE49-F238E27FC236}">
                <a16:creationId xmlns:a16="http://schemas.microsoft.com/office/drawing/2014/main" id="{16302D70-8A6D-2C47-BB94-D93245D9D82C}"/>
              </a:ext>
            </a:extLst>
          </p:cNvPr>
          <p:cNvSpPr/>
          <p:nvPr/>
        </p:nvSpPr>
        <p:spPr>
          <a:xfrm>
            <a:off x="248547" y="3342482"/>
            <a:ext cx="2367291" cy="1015663"/>
          </a:xfrm>
          <a:prstGeom prst="rect">
            <a:avLst/>
          </a:prstGeom>
          <a:ln w="28575"/>
        </p:spPr>
        <p:style>
          <a:lnRef idx="2">
            <a:schemeClr val="accent1"/>
          </a:lnRef>
          <a:fillRef idx="1">
            <a:schemeClr val="lt1"/>
          </a:fillRef>
          <a:effectRef idx="0">
            <a:schemeClr val="accent1"/>
          </a:effectRef>
          <a:fontRef idx="minor">
            <a:schemeClr val="dk1"/>
          </a:fontRef>
        </p:style>
        <p:txBody>
          <a:bodyPr wrap="square" numCol="1">
            <a:spAutoFit/>
          </a:bodyPr>
          <a:lstStyle/>
          <a:p>
            <a:r>
              <a:rPr lang="en-US" sz="1500" b="1" dirty="0">
                <a:solidFill>
                  <a:schemeClr val="tx1">
                    <a:lumMod val="75000"/>
                    <a:lumOff val="25000"/>
                  </a:schemeClr>
                </a:solidFill>
              </a:rPr>
              <a:t>Sadness </a:t>
            </a:r>
          </a:p>
          <a:p>
            <a:r>
              <a:rPr lang="en-US" sz="1500" b="1" dirty="0">
                <a:solidFill>
                  <a:schemeClr val="tx1">
                    <a:lumMod val="75000"/>
                    <a:lumOff val="25000"/>
                  </a:schemeClr>
                </a:solidFill>
              </a:rPr>
              <a:t>Shame</a:t>
            </a:r>
          </a:p>
          <a:p>
            <a:r>
              <a:rPr lang="en-US" sz="1500" b="1" dirty="0">
                <a:solidFill>
                  <a:schemeClr val="tx1">
                    <a:lumMod val="75000"/>
                    <a:lumOff val="25000"/>
                  </a:schemeClr>
                </a:solidFill>
              </a:rPr>
              <a:t>Flashbacks </a:t>
            </a:r>
          </a:p>
          <a:p>
            <a:r>
              <a:rPr lang="en-US" sz="1500" b="1" dirty="0">
                <a:solidFill>
                  <a:schemeClr val="tx1">
                    <a:lumMod val="75000"/>
                    <a:lumOff val="25000"/>
                  </a:schemeClr>
                </a:solidFill>
              </a:rPr>
              <a:t>Panic Symptoms</a:t>
            </a:r>
          </a:p>
        </p:txBody>
      </p:sp>
      <p:sp>
        <p:nvSpPr>
          <p:cNvPr id="38" name="TextBox 37">
            <a:extLst>
              <a:ext uri="{FF2B5EF4-FFF2-40B4-BE49-F238E27FC236}">
                <a16:creationId xmlns:a16="http://schemas.microsoft.com/office/drawing/2014/main" id="{504A425A-2BD1-9B43-9054-5F573DF498CD}"/>
              </a:ext>
            </a:extLst>
          </p:cNvPr>
          <p:cNvSpPr txBox="1"/>
          <p:nvPr/>
        </p:nvSpPr>
        <p:spPr>
          <a:xfrm>
            <a:off x="661483" y="2762547"/>
            <a:ext cx="3053953" cy="369332"/>
          </a:xfrm>
          <a:prstGeom prst="rect">
            <a:avLst/>
          </a:prstGeom>
          <a:noFill/>
        </p:spPr>
        <p:txBody>
          <a:bodyPr wrap="square" rtlCol="0">
            <a:spAutoFit/>
          </a:bodyPr>
          <a:lstStyle/>
          <a:p>
            <a:pPr algn="ctr"/>
            <a:r>
              <a:rPr lang="en-US" b="1" dirty="0"/>
              <a:t>Unwanted Experiences</a:t>
            </a:r>
          </a:p>
        </p:txBody>
      </p:sp>
      <p:pic>
        <p:nvPicPr>
          <p:cNvPr id="3" name="Picture 2">
            <a:extLst>
              <a:ext uri="{FF2B5EF4-FFF2-40B4-BE49-F238E27FC236}">
                <a16:creationId xmlns:a16="http://schemas.microsoft.com/office/drawing/2014/main" id="{F5C154ED-AC6D-362E-517B-769671DC694A}"/>
              </a:ext>
            </a:extLst>
          </p:cNvPr>
          <p:cNvPicPr>
            <a:picLocks noChangeAspect="1"/>
          </p:cNvPicPr>
          <p:nvPr/>
        </p:nvPicPr>
        <p:blipFill rotWithShape="1">
          <a:blip r:embed="rId3"/>
          <a:srcRect l="26360" t="15096" r="27474" b="19370"/>
          <a:stretch/>
        </p:blipFill>
        <p:spPr>
          <a:xfrm>
            <a:off x="3873675" y="2233856"/>
            <a:ext cx="666649" cy="667503"/>
          </a:xfrm>
          <a:prstGeom prst="rect">
            <a:avLst/>
          </a:prstGeom>
          <a:ln>
            <a:solidFill>
              <a:schemeClr val="tx1"/>
            </a:solidFill>
          </a:ln>
        </p:spPr>
      </p:pic>
    </p:spTree>
    <p:extLst>
      <p:ext uri="{BB962C8B-B14F-4D97-AF65-F5344CB8AC3E}">
        <p14:creationId xmlns:p14="http://schemas.microsoft.com/office/powerpoint/2010/main" val="67275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23"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E02F9-8A37-94C4-60E8-9F14FBB2AC39}"/>
              </a:ext>
            </a:extLst>
          </p:cNvPr>
          <p:cNvSpPr>
            <a:spLocks noGrp="1"/>
          </p:cNvSpPr>
          <p:nvPr>
            <p:ph type="title"/>
          </p:nvPr>
        </p:nvSpPr>
        <p:spPr/>
        <p:txBody>
          <a:bodyPr/>
          <a:lstStyle/>
          <a:p>
            <a:r>
              <a:rPr lang="en-US" dirty="0"/>
              <a:t>To Recap…</a:t>
            </a:r>
          </a:p>
        </p:txBody>
      </p:sp>
      <p:sp>
        <p:nvSpPr>
          <p:cNvPr id="3" name="Content Placeholder 2">
            <a:extLst>
              <a:ext uri="{FF2B5EF4-FFF2-40B4-BE49-F238E27FC236}">
                <a16:creationId xmlns:a16="http://schemas.microsoft.com/office/drawing/2014/main" id="{A4C1E2B9-81B7-9D61-A615-4A19806EE079}"/>
              </a:ext>
            </a:extLst>
          </p:cNvPr>
          <p:cNvSpPr>
            <a:spLocks noGrp="1"/>
          </p:cNvSpPr>
          <p:nvPr>
            <p:ph idx="1"/>
          </p:nvPr>
        </p:nvSpPr>
        <p:spPr/>
        <p:txBody>
          <a:bodyPr>
            <a:normAutofit lnSpcReduction="10000"/>
          </a:bodyPr>
          <a:lstStyle/>
          <a:p>
            <a:pPr marL="0" marR="0" algn="l">
              <a:spcBef>
                <a:spcPts val="0"/>
              </a:spcBef>
              <a:spcAft>
                <a:spcPts val="0"/>
              </a:spcAft>
            </a:pPr>
            <a:r>
              <a:rPr lang="en-US" sz="2200" dirty="0"/>
              <a:t>Who or what matters to you? </a:t>
            </a:r>
          </a:p>
          <a:p>
            <a:pPr marL="0" marR="0" algn="l">
              <a:spcBef>
                <a:spcPts val="0"/>
              </a:spcBef>
              <a:spcAft>
                <a:spcPts val="0"/>
              </a:spcAft>
            </a:pPr>
            <a:r>
              <a:rPr lang="en-US" sz="2200" dirty="0"/>
              <a:t>What does it look like to do what matters? </a:t>
            </a:r>
          </a:p>
          <a:p>
            <a:pPr marL="0" marR="0" algn="l">
              <a:spcBef>
                <a:spcPts val="0"/>
              </a:spcBef>
              <a:spcAft>
                <a:spcPts val="0"/>
              </a:spcAft>
            </a:pPr>
            <a:r>
              <a:rPr lang="en-US" sz="2200" dirty="0"/>
              <a:t>What inside stuff gets in the way of doing what matters? </a:t>
            </a:r>
          </a:p>
          <a:p>
            <a:pPr marL="0" marR="0" algn="l">
              <a:spcBef>
                <a:spcPts val="0"/>
              </a:spcBef>
              <a:spcAft>
                <a:spcPts val="0"/>
              </a:spcAft>
            </a:pPr>
            <a:r>
              <a:rPr lang="en-US" sz="2200" dirty="0"/>
              <a:t>How well are your “away” moves working? </a:t>
            </a:r>
          </a:p>
          <a:p>
            <a:pPr marL="0" marR="0" algn="l">
              <a:spcBef>
                <a:spcPts val="0"/>
              </a:spcBef>
              <a:spcAft>
                <a:spcPts val="0"/>
              </a:spcAft>
            </a:pPr>
            <a:endParaRPr lang="en-US" sz="2200" dirty="0"/>
          </a:p>
          <a:p>
            <a:pPr marL="0" marR="0" algn="l">
              <a:spcBef>
                <a:spcPts val="0"/>
              </a:spcBef>
              <a:spcAft>
                <a:spcPts val="0"/>
              </a:spcAft>
            </a:pPr>
            <a:r>
              <a:rPr lang="en-US" sz="2200" dirty="0"/>
              <a:t>Let’s put you back in the driver’s seat! </a:t>
            </a:r>
          </a:p>
          <a:p>
            <a:pPr marL="662940" lvl="2">
              <a:spcBef>
                <a:spcPts val="0"/>
              </a:spcBef>
            </a:pPr>
            <a:r>
              <a:rPr lang="en-US" sz="2200" dirty="0"/>
              <a:t>Practice acceptance strategies </a:t>
            </a:r>
          </a:p>
          <a:p>
            <a:pPr marL="662940" lvl="2">
              <a:spcBef>
                <a:spcPts val="0"/>
              </a:spcBef>
            </a:pPr>
            <a:r>
              <a:rPr lang="en-US" sz="2200" dirty="0"/>
              <a:t>Set SMART values-consistent goals </a:t>
            </a:r>
          </a:p>
          <a:p>
            <a:pPr marL="114300" indent="0">
              <a:buNone/>
            </a:pPr>
            <a:br>
              <a:rPr lang="en-US" dirty="0"/>
            </a:br>
            <a:endParaRPr lang="en-US" dirty="0"/>
          </a:p>
        </p:txBody>
      </p:sp>
      <p:sp>
        <p:nvSpPr>
          <p:cNvPr id="4" name="Slide Number Placeholder 3">
            <a:extLst>
              <a:ext uri="{FF2B5EF4-FFF2-40B4-BE49-F238E27FC236}">
                <a16:creationId xmlns:a16="http://schemas.microsoft.com/office/drawing/2014/main" id="{6F16F470-BE13-DA99-0181-235B6C3BD824}"/>
              </a:ext>
            </a:extLst>
          </p:cNvPr>
          <p:cNvSpPr>
            <a:spLocks noGrp="1"/>
          </p:cNvSpPr>
          <p:nvPr>
            <p:ph type="sldNum" sz="quarter" idx="12"/>
          </p:nvPr>
        </p:nvSpPr>
        <p:spPr/>
        <p:txBody>
          <a:bodyPr/>
          <a:lstStyle/>
          <a:p>
            <a:fld id="{6E2D2B3B-882E-40F3-A32F-6DD516915044}" type="slidenum">
              <a:rPr lang="en-US" smtClean="0"/>
              <a:pPr/>
              <a:t>23</a:t>
            </a:fld>
            <a:endParaRPr lang="en-US"/>
          </a:p>
        </p:txBody>
      </p:sp>
      <p:pic>
        <p:nvPicPr>
          <p:cNvPr id="5" name="Picture 4">
            <a:extLst>
              <a:ext uri="{FF2B5EF4-FFF2-40B4-BE49-F238E27FC236}">
                <a16:creationId xmlns:a16="http://schemas.microsoft.com/office/drawing/2014/main" id="{F56B2C6B-6301-B105-F0E1-D6F0CB76A101}"/>
              </a:ext>
            </a:extLst>
          </p:cNvPr>
          <p:cNvPicPr>
            <a:picLocks noChangeAspect="1"/>
          </p:cNvPicPr>
          <p:nvPr/>
        </p:nvPicPr>
        <p:blipFill rotWithShape="1">
          <a:blip r:embed="rId3"/>
          <a:srcRect l="26360" t="15096" r="27474" b="19370"/>
          <a:stretch/>
        </p:blipFill>
        <p:spPr>
          <a:xfrm>
            <a:off x="6468019" y="2571750"/>
            <a:ext cx="1782846" cy="1785130"/>
          </a:xfrm>
          <a:prstGeom prst="rect">
            <a:avLst/>
          </a:prstGeom>
          <a:ln>
            <a:solidFill>
              <a:schemeClr val="tx1"/>
            </a:solidFill>
          </a:ln>
        </p:spPr>
      </p:pic>
      <p:sp>
        <p:nvSpPr>
          <p:cNvPr id="6" name="TextBox 5">
            <a:extLst>
              <a:ext uri="{FF2B5EF4-FFF2-40B4-BE49-F238E27FC236}">
                <a16:creationId xmlns:a16="http://schemas.microsoft.com/office/drawing/2014/main" id="{4CA3B803-0514-D172-003E-021FD8034046}"/>
              </a:ext>
            </a:extLst>
          </p:cNvPr>
          <p:cNvSpPr txBox="1"/>
          <p:nvPr/>
        </p:nvSpPr>
        <p:spPr>
          <a:xfrm>
            <a:off x="1928191" y="4770480"/>
            <a:ext cx="5102087" cy="276999"/>
          </a:xfrm>
          <a:prstGeom prst="rect">
            <a:avLst/>
          </a:prstGeom>
          <a:noFill/>
        </p:spPr>
        <p:txBody>
          <a:bodyPr wrap="square" rtlCol="0">
            <a:spAutoFit/>
          </a:bodyPr>
          <a:lstStyle/>
          <a:p>
            <a:pPr algn="ctr"/>
            <a:r>
              <a:rPr lang="en-US" sz="1200" dirty="0">
                <a:solidFill>
                  <a:schemeClr val="bg1"/>
                </a:solidFill>
              </a:rPr>
              <a:t>https://stock.adobe.com/search?k=stick+figure+hiking</a:t>
            </a:r>
            <a:endParaRPr lang="en-US" dirty="0"/>
          </a:p>
        </p:txBody>
      </p:sp>
    </p:spTree>
    <p:extLst>
      <p:ext uri="{BB962C8B-B14F-4D97-AF65-F5344CB8AC3E}">
        <p14:creationId xmlns:p14="http://schemas.microsoft.com/office/powerpoint/2010/main" val="157915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C5FCE3B-5987-E242-A588-C7C1E669B604}"/>
              </a:ext>
            </a:extLst>
          </p:cNvPr>
          <p:cNvSpPr>
            <a:spLocks noGrp="1"/>
          </p:cNvSpPr>
          <p:nvPr>
            <p:ph idx="1"/>
          </p:nvPr>
        </p:nvSpPr>
        <p:spPr>
          <a:xfrm>
            <a:off x="688157" y="1665725"/>
            <a:ext cx="7698759" cy="2441439"/>
          </a:xfrm>
        </p:spPr>
        <p:txBody>
          <a:bodyPr>
            <a:noAutofit/>
          </a:bodyPr>
          <a:lstStyle/>
          <a:p>
            <a:pPr marL="395288" indent="-385763">
              <a:lnSpc>
                <a:spcPct val="150000"/>
              </a:lnSpc>
              <a:buSzPct val="100000"/>
              <a:buFont typeface="+mj-lt"/>
              <a:buAutoNum type="arabicPeriod"/>
              <a:tabLst>
                <a:tab pos="168593" algn="l"/>
              </a:tabLst>
            </a:pPr>
            <a:r>
              <a:rPr lang="en-US" sz="2200" dirty="0"/>
              <a:t>Pause. </a:t>
            </a:r>
          </a:p>
          <a:p>
            <a:pPr marL="395288" indent="-385763">
              <a:lnSpc>
                <a:spcPct val="150000"/>
              </a:lnSpc>
              <a:buSzPct val="100000"/>
              <a:buFont typeface="+mj-lt"/>
              <a:buAutoNum type="arabicPeriod"/>
              <a:tabLst>
                <a:tab pos="168593" algn="l"/>
              </a:tabLst>
            </a:pPr>
            <a:r>
              <a:rPr lang="en-US" sz="2200" dirty="0"/>
              <a:t>Ask what/who is most important to you. </a:t>
            </a:r>
          </a:p>
          <a:p>
            <a:pPr marL="395288" indent="-385763">
              <a:lnSpc>
                <a:spcPct val="150000"/>
              </a:lnSpc>
              <a:buSzPct val="100000"/>
              <a:buFont typeface="+mj-lt"/>
              <a:buAutoNum type="arabicPeriod"/>
              <a:tabLst>
                <a:tab pos="168593" algn="l"/>
              </a:tabLst>
            </a:pPr>
            <a:r>
              <a:rPr lang="en-US" sz="2200" dirty="0"/>
              <a:t>Accept difficult thoughts and feelings if they arise. </a:t>
            </a:r>
          </a:p>
          <a:p>
            <a:pPr marL="395288" indent="-385763">
              <a:lnSpc>
                <a:spcPct val="150000"/>
              </a:lnSpc>
              <a:buSzPct val="100000"/>
              <a:buFont typeface="+mj-lt"/>
              <a:buAutoNum type="arabicPeriod"/>
              <a:tabLst>
                <a:tab pos="168593" algn="l"/>
              </a:tabLst>
            </a:pPr>
            <a:r>
              <a:rPr lang="en-US" sz="2200" dirty="0"/>
              <a:t>Choose an action that fits with what matters to you. </a:t>
            </a:r>
          </a:p>
        </p:txBody>
      </p:sp>
      <p:sp>
        <p:nvSpPr>
          <p:cNvPr id="2" name="Slide Number Placeholder 1">
            <a:extLst>
              <a:ext uri="{FF2B5EF4-FFF2-40B4-BE49-F238E27FC236}">
                <a16:creationId xmlns:a16="http://schemas.microsoft.com/office/drawing/2014/main" id="{F1A28037-41ED-4168-B720-A2EC84B6BD68}"/>
              </a:ext>
            </a:extLst>
          </p:cNvPr>
          <p:cNvSpPr>
            <a:spLocks noGrp="1"/>
          </p:cNvSpPr>
          <p:nvPr>
            <p:ph type="sldNum" sz="quarter" idx="12"/>
          </p:nvPr>
        </p:nvSpPr>
        <p:spPr>
          <a:xfrm>
            <a:off x="8642060" y="4776965"/>
            <a:ext cx="274320" cy="274320"/>
          </a:xfrm>
        </p:spPr>
        <p:txBody>
          <a:bodyPr>
            <a:normAutofit fontScale="92500"/>
          </a:bodyPr>
          <a:lstStyle/>
          <a:p>
            <a:pPr>
              <a:lnSpc>
                <a:spcPct val="90000"/>
              </a:lnSpc>
              <a:spcAft>
                <a:spcPts val="450"/>
              </a:spcAft>
            </a:pPr>
            <a:fld id="{5731A432-1A7D-3942-A559-141C8CABFC0E}" type="slidenum">
              <a:rPr lang="en-US" smtClean="0"/>
              <a:pPr>
                <a:lnSpc>
                  <a:spcPct val="90000"/>
                </a:lnSpc>
                <a:spcAft>
                  <a:spcPts val="450"/>
                </a:spcAft>
              </a:pPr>
              <a:t>24</a:t>
            </a:fld>
            <a:endParaRPr lang="en-US" dirty="0"/>
          </a:p>
        </p:txBody>
      </p:sp>
      <p:sp>
        <p:nvSpPr>
          <p:cNvPr id="7" name="TextBox 6">
            <a:extLst>
              <a:ext uri="{FF2B5EF4-FFF2-40B4-BE49-F238E27FC236}">
                <a16:creationId xmlns:a16="http://schemas.microsoft.com/office/drawing/2014/main" id="{8388DD77-9B33-6B45-823A-964D734E4F33}"/>
              </a:ext>
            </a:extLst>
          </p:cNvPr>
          <p:cNvSpPr txBox="1"/>
          <p:nvPr/>
        </p:nvSpPr>
        <p:spPr>
          <a:xfrm>
            <a:off x="8779220" y="38154"/>
            <a:ext cx="333375" cy="553998"/>
          </a:xfrm>
          <a:prstGeom prst="rect">
            <a:avLst/>
          </a:prstGeom>
          <a:noFill/>
        </p:spPr>
        <p:txBody>
          <a:bodyPr wrap="square" rtlCol="0">
            <a:spAutoFit/>
          </a:bodyPr>
          <a:lstStyle/>
          <a:p>
            <a:r>
              <a:rPr lang="en-US" sz="1500" b="1" dirty="0">
                <a:solidFill>
                  <a:srgbClr val="C00000"/>
                </a:solidFill>
                <a:latin typeface="Cambria Math" panose="02040503050406030204" pitchFamily="18" charset="0"/>
                <a:ea typeface="Cambria Math" panose="02040503050406030204" pitchFamily="18" charset="0"/>
                <a:hlinkClick r:id="" action="ppaction://noaction"/>
              </a:rPr>
              <a:t>𝕄</a:t>
            </a:r>
            <a:endParaRPr lang="en-US" sz="1500" b="1" dirty="0">
              <a:solidFill>
                <a:srgbClr val="C00000"/>
              </a:solidFill>
            </a:endParaRPr>
          </a:p>
        </p:txBody>
      </p:sp>
      <p:sp>
        <p:nvSpPr>
          <p:cNvPr id="5" name="Title 1">
            <a:extLst>
              <a:ext uri="{FF2B5EF4-FFF2-40B4-BE49-F238E27FC236}">
                <a16:creationId xmlns:a16="http://schemas.microsoft.com/office/drawing/2014/main" id="{F0828988-DC0A-7E6D-DD6F-EB8CF87B00E6}"/>
              </a:ext>
            </a:extLst>
          </p:cNvPr>
          <p:cNvSpPr txBox="1">
            <a:spLocks/>
          </p:cNvSpPr>
          <p:nvPr/>
        </p:nvSpPr>
        <p:spPr>
          <a:xfrm>
            <a:off x="457212" y="205979"/>
            <a:ext cx="8459167" cy="8572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a:lstStyle>
          <a:p>
            <a:pPr algn="ctr"/>
            <a:r>
              <a:rPr lang="en-US" dirty="0"/>
              <a:t>Moving from autopilot to choice</a:t>
            </a:r>
          </a:p>
        </p:txBody>
      </p:sp>
    </p:spTree>
    <p:extLst>
      <p:ext uri="{BB962C8B-B14F-4D97-AF65-F5344CB8AC3E}">
        <p14:creationId xmlns:p14="http://schemas.microsoft.com/office/powerpoint/2010/main" val="98003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2919"/>
            <a:ext cx="9080428" cy="857250"/>
          </a:xfrm>
        </p:spPr>
        <p:txBody>
          <a:bodyPr/>
          <a:lstStyle/>
          <a:p>
            <a:pPr algn="ctr"/>
            <a:r>
              <a:rPr lang="en-US" b="1" dirty="0"/>
              <a:t>A Brief Primer on Motivational Interviewing (MI) in People with HIV</a:t>
            </a:r>
          </a:p>
        </p:txBody>
      </p:sp>
      <p:sp>
        <p:nvSpPr>
          <p:cNvPr id="4" name="Slide Number Placeholder 3"/>
          <p:cNvSpPr>
            <a:spLocks noGrp="1"/>
          </p:cNvSpPr>
          <p:nvPr>
            <p:ph type="sldNum" sz="quarter" idx="12"/>
          </p:nvPr>
        </p:nvSpPr>
        <p:spPr/>
        <p:txBody>
          <a:bodyPr/>
          <a:lstStyle/>
          <a:p>
            <a:fld id="{6E2D2B3B-882E-40F3-A32F-6DD516915044}" type="slidenum">
              <a:rPr lang="en-US" smtClean="0"/>
              <a:pPr/>
              <a:t>25</a:t>
            </a:fld>
            <a:endParaRPr lang="en-US" dirty="0"/>
          </a:p>
        </p:txBody>
      </p:sp>
    </p:spTree>
    <p:extLst>
      <p:ext uri="{BB962C8B-B14F-4D97-AF65-F5344CB8AC3E}">
        <p14:creationId xmlns:p14="http://schemas.microsoft.com/office/powerpoint/2010/main" val="1955370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442" y="171450"/>
            <a:ext cx="6860658" cy="857250"/>
          </a:xfrm>
        </p:spPr>
        <p:txBody>
          <a:bodyPr>
            <a:normAutofit/>
          </a:bodyPr>
          <a:lstStyle/>
          <a:p>
            <a:r>
              <a:rPr lang="en-US" dirty="0"/>
              <a:t>What is MI?</a:t>
            </a:r>
          </a:p>
        </p:txBody>
      </p:sp>
      <p:graphicFrame>
        <p:nvGraphicFramePr>
          <p:cNvPr id="4" name="Diagram 3"/>
          <p:cNvGraphicFramePr/>
          <p:nvPr>
            <p:extLst>
              <p:ext uri="{D42A27DB-BD31-4B8C-83A1-F6EECF244321}">
                <p14:modId xmlns:p14="http://schemas.microsoft.com/office/powerpoint/2010/main" val="584848005"/>
              </p:ext>
            </p:extLst>
          </p:nvPr>
        </p:nvGraphicFramePr>
        <p:xfrm>
          <a:off x="2286000" y="926362"/>
          <a:ext cx="4572000" cy="3009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p:cNvSpPr txBox="1">
            <a:spLocks/>
          </p:cNvSpPr>
          <p:nvPr/>
        </p:nvSpPr>
        <p:spPr>
          <a:xfrm>
            <a:off x="876694" y="3160542"/>
            <a:ext cx="7475454" cy="1394222"/>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i="1" dirty="0"/>
              <a:t>“A directive, patient-centered counseling style for eliciting behavior change by helping patients to explore and resolve ambivalence.” </a:t>
            </a:r>
            <a:r>
              <a:rPr lang="en-US" sz="1600" i="1" dirty="0"/>
              <a:t>(</a:t>
            </a:r>
            <a:r>
              <a:rPr lang="en-US" sz="1600" i="1" dirty="0" err="1"/>
              <a:t>Rollnick</a:t>
            </a:r>
            <a:r>
              <a:rPr lang="en-US" sz="1600" i="1" dirty="0"/>
              <a:t> and Miller, 1995) </a:t>
            </a:r>
            <a:endParaRPr lang="en-US" sz="1600" dirty="0"/>
          </a:p>
        </p:txBody>
      </p:sp>
      <p:sp>
        <p:nvSpPr>
          <p:cNvPr id="6" name="Content Placeholder 2"/>
          <p:cNvSpPr txBox="1">
            <a:spLocks/>
          </p:cNvSpPr>
          <p:nvPr/>
        </p:nvSpPr>
        <p:spPr>
          <a:xfrm>
            <a:off x="797443" y="1371601"/>
            <a:ext cx="7836194" cy="937022"/>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An “attitude” we can have in every patient interaction. </a:t>
            </a:r>
          </a:p>
        </p:txBody>
      </p:sp>
      <p:sp>
        <p:nvSpPr>
          <p:cNvPr id="3" name="Slide Number Placeholder 3">
            <a:extLst>
              <a:ext uri="{FF2B5EF4-FFF2-40B4-BE49-F238E27FC236}">
                <a16:creationId xmlns:a16="http://schemas.microsoft.com/office/drawing/2014/main" id="{DB09F3A9-B8EC-447C-3CC0-E9CB87C95CF5}"/>
              </a:ext>
            </a:extLst>
          </p:cNvPr>
          <p:cNvSpPr>
            <a:spLocks noGrp="1"/>
          </p:cNvSpPr>
          <p:nvPr>
            <p:ph type="sldNum" sz="quarter" idx="12"/>
          </p:nvPr>
        </p:nvSpPr>
        <p:spPr>
          <a:xfrm>
            <a:off x="8531788" y="4729412"/>
            <a:ext cx="548640" cy="297180"/>
          </a:xfrm>
        </p:spPr>
        <p:txBody>
          <a:bodyPr/>
          <a:lstStyle/>
          <a:p>
            <a:fld id="{6E2D2B3B-882E-40F3-A32F-6DD516915044}" type="slidenum">
              <a:rPr lang="en-US" smtClean="0"/>
              <a:pPr/>
              <a:t>26</a:t>
            </a:fld>
            <a:endParaRPr lang="en-US" dirty="0"/>
          </a:p>
        </p:txBody>
      </p:sp>
    </p:spTree>
    <p:extLst>
      <p:ext uri="{BB962C8B-B14F-4D97-AF65-F5344CB8AC3E}">
        <p14:creationId xmlns:p14="http://schemas.microsoft.com/office/powerpoint/2010/main" val="135497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 Strategies: OARS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89412690"/>
              </p:ext>
            </p:extLst>
          </p:nvPr>
        </p:nvGraphicFramePr>
        <p:xfrm>
          <a:off x="1485900" y="1200151"/>
          <a:ext cx="61722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3">
            <a:extLst>
              <a:ext uri="{FF2B5EF4-FFF2-40B4-BE49-F238E27FC236}">
                <a16:creationId xmlns:a16="http://schemas.microsoft.com/office/drawing/2014/main" id="{DBACAF9D-A0E0-7E80-EF2D-C0F3FCDE130A}"/>
              </a:ext>
            </a:extLst>
          </p:cNvPr>
          <p:cNvSpPr>
            <a:spLocks noGrp="1"/>
          </p:cNvSpPr>
          <p:nvPr>
            <p:ph type="sldNum" sz="quarter" idx="12"/>
          </p:nvPr>
        </p:nvSpPr>
        <p:spPr>
          <a:xfrm>
            <a:off x="8531788" y="4729412"/>
            <a:ext cx="548640" cy="297180"/>
          </a:xfrm>
        </p:spPr>
        <p:txBody>
          <a:bodyPr/>
          <a:lstStyle/>
          <a:p>
            <a:fld id="{6E2D2B3B-882E-40F3-A32F-6DD516915044}" type="slidenum">
              <a:rPr lang="en-US" smtClean="0"/>
              <a:pPr/>
              <a:t>27</a:t>
            </a:fld>
            <a:endParaRPr lang="en-US" dirty="0"/>
          </a:p>
        </p:txBody>
      </p:sp>
    </p:spTree>
    <p:extLst>
      <p:ext uri="{BB962C8B-B14F-4D97-AF65-F5344CB8AC3E}">
        <p14:creationId xmlns:p14="http://schemas.microsoft.com/office/powerpoint/2010/main" val="3938484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AA9F-37B6-36E5-F5C9-DBCF48068B82}"/>
              </a:ext>
            </a:extLst>
          </p:cNvPr>
          <p:cNvSpPr>
            <a:spLocks noGrp="1"/>
          </p:cNvSpPr>
          <p:nvPr>
            <p:ph type="title"/>
          </p:nvPr>
        </p:nvSpPr>
        <p:spPr>
          <a:xfrm>
            <a:off x="457213" y="122833"/>
            <a:ext cx="8315569" cy="857250"/>
          </a:xfrm>
        </p:spPr>
        <p:txBody>
          <a:bodyPr/>
          <a:lstStyle/>
          <a:p>
            <a:r>
              <a:rPr lang="en-US" dirty="0"/>
              <a:t>Reflections</a:t>
            </a:r>
          </a:p>
        </p:txBody>
      </p:sp>
      <p:sp>
        <p:nvSpPr>
          <p:cNvPr id="3" name="Content Placeholder 2">
            <a:extLst>
              <a:ext uri="{FF2B5EF4-FFF2-40B4-BE49-F238E27FC236}">
                <a16:creationId xmlns:a16="http://schemas.microsoft.com/office/drawing/2014/main" id="{44F902AE-7A36-9DF2-BB0D-6BD2E2D2B253}"/>
              </a:ext>
            </a:extLst>
          </p:cNvPr>
          <p:cNvSpPr>
            <a:spLocks noGrp="1"/>
          </p:cNvSpPr>
          <p:nvPr>
            <p:ph idx="1"/>
          </p:nvPr>
        </p:nvSpPr>
        <p:spPr>
          <a:xfrm>
            <a:off x="234376" y="953995"/>
            <a:ext cx="7279607" cy="1543049"/>
          </a:xfrm>
        </p:spPr>
        <p:txBody>
          <a:bodyPr>
            <a:normAutofit/>
          </a:bodyPr>
          <a:lstStyle/>
          <a:p>
            <a:pPr>
              <a:spcBef>
                <a:spcPts val="0"/>
              </a:spcBef>
            </a:pPr>
            <a:r>
              <a:rPr lang="en-US" sz="1800" dirty="0"/>
              <a:t>Most important part of motivational interviewing </a:t>
            </a:r>
          </a:p>
          <a:p>
            <a:pPr>
              <a:spcBef>
                <a:spcPts val="0"/>
              </a:spcBef>
            </a:pPr>
            <a:r>
              <a:rPr lang="en-US" sz="1800" dirty="0"/>
              <a:t>Clarifies meaning + move convo forward </a:t>
            </a:r>
          </a:p>
          <a:p>
            <a:pPr>
              <a:spcBef>
                <a:spcPts val="0"/>
              </a:spcBef>
            </a:pPr>
            <a:r>
              <a:rPr lang="en-US" sz="1800" dirty="0"/>
              <a:t>Can be simple (surface level) or complex (deeper)  </a:t>
            </a:r>
          </a:p>
          <a:p>
            <a:endParaRPr lang="en-US" dirty="0"/>
          </a:p>
        </p:txBody>
      </p:sp>
      <p:sp>
        <p:nvSpPr>
          <p:cNvPr id="5" name="Content Placeholder 2">
            <a:extLst>
              <a:ext uri="{FF2B5EF4-FFF2-40B4-BE49-F238E27FC236}">
                <a16:creationId xmlns:a16="http://schemas.microsoft.com/office/drawing/2014/main" id="{33D034AD-1C1F-0BC8-BE02-1922D63F1EA6}"/>
              </a:ext>
            </a:extLst>
          </p:cNvPr>
          <p:cNvSpPr txBox="1">
            <a:spLocks/>
          </p:cNvSpPr>
          <p:nvPr/>
        </p:nvSpPr>
        <p:spPr>
          <a:xfrm>
            <a:off x="595175" y="1974574"/>
            <a:ext cx="8315570" cy="2754838"/>
          </a:xfrm>
          <a:prstGeom prst="rect">
            <a:avLst/>
          </a:prstGeom>
        </p:spPr>
        <p:txBody>
          <a:bodyPr vert="horz" lIns="91440" tIns="45720" rIns="91440" bIns="45720" rtlCol="0">
            <a:normAutofit fontScale="70000" lnSpcReduction="20000"/>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spcBef>
                <a:spcPts val="600"/>
              </a:spcBef>
              <a:buFont typeface="Wingdings" charset="2"/>
              <a:buNone/>
            </a:pPr>
            <a:r>
              <a:rPr lang="en-US" sz="2600" dirty="0">
                <a:solidFill>
                  <a:srgbClr val="C00000"/>
                </a:solidFill>
              </a:rPr>
              <a:t>Simple</a:t>
            </a:r>
            <a:endParaRPr lang="en-US" sz="2600" b="1" dirty="0">
              <a:solidFill>
                <a:srgbClr val="C00000"/>
              </a:solidFill>
            </a:endParaRPr>
          </a:p>
          <a:p>
            <a:pPr indent="-342900">
              <a:spcBef>
                <a:spcPts val="600"/>
              </a:spcBef>
            </a:pPr>
            <a:r>
              <a:rPr lang="en-US" sz="2900" b="1" dirty="0">
                <a:solidFill>
                  <a:schemeClr val="dk1"/>
                </a:solidFill>
              </a:rPr>
              <a:t>Patient</a:t>
            </a:r>
            <a:r>
              <a:rPr lang="en-US" sz="2900" dirty="0">
                <a:solidFill>
                  <a:schemeClr val="dk1"/>
                </a:solidFill>
              </a:rPr>
              <a:t>: This has been a rough few weeks for me </a:t>
            </a:r>
          </a:p>
          <a:p>
            <a:pPr indent="-342900">
              <a:spcBef>
                <a:spcPts val="600"/>
              </a:spcBef>
            </a:pPr>
            <a:r>
              <a:rPr lang="en-US" sz="2900" b="1" dirty="0">
                <a:solidFill>
                  <a:schemeClr val="dk1"/>
                </a:solidFill>
              </a:rPr>
              <a:t>Provider</a:t>
            </a:r>
            <a:r>
              <a:rPr lang="en-US" sz="2900" dirty="0">
                <a:solidFill>
                  <a:schemeClr val="dk1"/>
                </a:solidFill>
              </a:rPr>
              <a:t>: Things aren’t going well right now.</a:t>
            </a:r>
          </a:p>
          <a:p>
            <a:pPr marL="0" indent="0">
              <a:spcBef>
                <a:spcPts val="600"/>
              </a:spcBef>
              <a:buFont typeface="Wingdings" charset="2"/>
              <a:buNone/>
            </a:pPr>
            <a:r>
              <a:rPr lang="en-US" sz="2600" dirty="0">
                <a:solidFill>
                  <a:srgbClr val="C00000"/>
                </a:solidFill>
              </a:rPr>
              <a:t>Complex</a:t>
            </a:r>
          </a:p>
          <a:p>
            <a:pPr>
              <a:spcBef>
                <a:spcPts val="600"/>
              </a:spcBef>
            </a:pPr>
            <a:r>
              <a:rPr lang="en-US" sz="2900" b="1" i="0" u="none" strike="noStrike" kern="1200" baseline="0" dirty="0">
                <a:solidFill>
                  <a:schemeClr val="dk1"/>
                </a:solidFill>
                <a:cs typeface="+mn-cs"/>
              </a:rPr>
              <a:t>Patient</a:t>
            </a:r>
            <a:r>
              <a:rPr lang="en-US" sz="2900" b="0" i="0" u="none" strike="noStrike" kern="1200" baseline="0" dirty="0">
                <a:solidFill>
                  <a:schemeClr val="dk1"/>
                </a:solidFill>
                <a:cs typeface="+mn-cs"/>
              </a:rPr>
              <a:t>: I’ve been so good at taking the medication, then I saw my Uncle’s post and I</a:t>
            </a:r>
            <a:r>
              <a:rPr lang="en-US" sz="2900" dirty="0">
                <a:solidFill>
                  <a:schemeClr val="dk1"/>
                </a:solidFill>
                <a:cs typeface="+mn-cs"/>
              </a:rPr>
              <a:t> just quit doing everything</a:t>
            </a:r>
            <a:r>
              <a:rPr lang="en-US" sz="2900" b="0" i="0" u="none" strike="noStrike" kern="1200" baseline="0" dirty="0">
                <a:solidFill>
                  <a:schemeClr val="dk1"/>
                </a:solidFill>
                <a:cs typeface="+mn-cs"/>
              </a:rPr>
              <a:t>. </a:t>
            </a:r>
          </a:p>
          <a:p>
            <a:pPr>
              <a:spcBef>
                <a:spcPts val="600"/>
              </a:spcBef>
            </a:pPr>
            <a:r>
              <a:rPr lang="en-US" sz="2900" b="1" i="0" u="none" strike="noStrike" kern="1200" baseline="0" dirty="0">
                <a:solidFill>
                  <a:schemeClr val="dk1"/>
                </a:solidFill>
                <a:cs typeface="+mn-cs"/>
              </a:rPr>
              <a:t>Provider</a:t>
            </a:r>
            <a:r>
              <a:rPr lang="en-US" sz="2900" b="0" i="0" u="none" strike="noStrike" kern="1200" baseline="0" dirty="0">
                <a:solidFill>
                  <a:schemeClr val="dk1"/>
                </a:solidFill>
                <a:cs typeface="+mn-cs"/>
              </a:rPr>
              <a:t>: Taking the medications reminds you of what happened. </a:t>
            </a:r>
          </a:p>
          <a:p>
            <a:pPr>
              <a:spcBef>
                <a:spcPts val="600"/>
              </a:spcBef>
            </a:pPr>
            <a:r>
              <a:rPr lang="en-US" sz="2900" b="1" dirty="0">
                <a:solidFill>
                  <a:schemeClr val="dk1"/>
                </a:solidFill>
                <a:cs typeface="+mn-cs"/>
              </a:rPr>
              <a:t>Provider</a:t>
            </a:r>
            <a:r>
              <a:rPr lang="en-US" sz="2900" dirty="0">
                <a:solidFill>
                  <a:schemeClr val="dk1"/>
                </a:solidFill>
                <a:cs typeface="+mn-cs"/>
              </a:rPr>
              <a:t>: It isn’t fair that you have to take medications because of what he did to you.</a:t>
            </a:r>
            <a:endParaRPr lang="en-US" sz="2900" b="0" i="0" u="none" strike="noStrike" kern="1200" baseline="0" dirty="0">
              <a:solidFill>
                <a:schemeClr val="dk1"/>
              </a:solidFill>
              <a:cs typeface="+mn-cs"/>
            </a:endParaRPr>
          </a:p>
          <a:p>
            <a:pPr marL="0" indent="0">
              <a:buFont typeface="Wingdings" charset="2"/>
              <a:buNone/>
            </a:pPr>
            <a:endParaRPr lang="en-US" sz="2900" dirty="0">
              <a:solidFill>
                <a:schemeClr val="dk1"/>
              </a:solidFill>
            </a:endParaRPr>
          </a:p>
          <a:p>
            <a:pPr marL="0" indent="0">
              <a:buFont typeface="Wingdings" charset="2"/>
              <a:buNone/>
            </a:pPr>
            <a:endParaRPr lang="en-US" dirty="0">
              <a:solidFill>
                <a:schemeClr val="dk1"/>
              </a:solidFill>
            </a:endParaRPr>
          </a:p>
          <a:p>
            <a:endParaRPr lang="en-US" dirty="0"/>
          </a:p>
        </p:txBody>
      </p:sp>
      <p:sp>
        <p:nvSpPr>
          <p:cNvPr id="10" name="Slide Number Placeholder 3">
            <a:extLst>
              <a:ext uri="{FF2B5EF4-FFF2-40B4-BE49-F238E27FC236}">
                <a16:creationId xmlns:a16="http://schemas.microsoft.com/office/drawing/2014/main" id="{EC0E3494-8C70-7C7A-77A6-6BB98BF92852}"/>
              </a:ext>
            </a:extLst>
          </p:cNvPr>
          <p:cNvSpPr>
            <a:spLocks noGrp="1"/>
          </p:cNvSpPr>
          <p:nvPr>
            <p:ph type="sldNum" sz="quarter" idx="12"/>
          </p:nvPr>
        </p:nvSpPr>
        <p:spPr>
          <a:xfrm>
            <a:off x="8531788" y="4729412"/>
            <a:ext cx="548640" cy="297180"/>
          </a:xfrm>
        </p:spPr>
        <p:txBody>
          <a:bodyPr/>
          <a:lstStyle/>
          <a:p>
            <a:fld id="{6E2D2B3B-882E-40F3-A32F-6DD516915044}" type="slidenum">
              <a:rPr lang="en-US" smtClean="0"/>
              <a:pPr/>
              <a:t>28</a:t>
            </a:fld>
            <a:endParaRPr lang="en-US" dirty="0"/>
          </a:p>
        </p:txBody>
      </p:sp>
    </p:spTree>
    <p:extLst>
      <p:ext uri="{BB962C8B-B14F-4D97-AF65-F5344CB8AC3E}">
        <p14:creationId xmlns:p14="http://schemas.microsoft.com/office/powerpoint/2010/main" val="299246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45771384"/>
              </p:ext>
            </p:extLst>
          </p:nvPr>
        </p:nvGraphicFramePr>
        <p:xfrm>
          <a:off x="588579" y="1942833"/>
          <a:ext cx="7966842" cy="1655018"/>
        </p:xfrm>
        <a:graphic>
          <a:graphicData uri="http://schemas.openxmlformats.org/drawingml/2006/table">
            <a:tbl>
              <a:tblPr firstRow="1" bandRow="1">
                <a:tableStyleId>{5C22544A-7EE6-4342-B048-85BDC9FD1C3A}</a:tableStyleId>
              </a:tblPr>
              <a:tblGrid>
                <a:gridCol w="3983421">
                  <a:extLst>
                    <a:ext uri="{9D8B030D-6E8A-4147-A177-3AD203B41FA5}">
                      <a16:colId xmlns:a16="http://schemas.microsoft.com/office/drawing/2014/main" val="20000"/>
                    </a:ext>
                  </a:extLst>
                </a:gridCol>
                <a:gridCol w="3983421">
                  <a:extLst>
                    <a:ext uri="{9D8B030D-6E8A-4147-A177-3AD203B41FA5}">
                      <a16:colId xmlns:a16="http://schemas.microsoft.com/office/drawing/2014/main" val="20001"/>
                    </a:ext>
                  </a:extLst>
                </a:gridCol>
              </a:tblGrid>
              <a:tr h="489158">
                <a:tc>
                  <a:txBody>
                    <a:bodyPr/>
                    <a:lstStyle/>
                    <a:p>
                      <a:pPr algn="ctr"/>
                      <a:r>
                        <a:rPr lang="en-US" sz="2400" dirty="0"/>
                        <a:t>Closed Question</a:t>
                      </a:r>
                    </a:p>
                  </a:txBody>
                  <a:tcPr marL="68580" marR="68580" marT="34290" marB="34290"/>
                </a:tc>
                <a:tc>
                  <a:txBody>
                    <a:bodyPr/>
                    <a:lstStyle/>
                    <a:p>
                      <a:pPr algn="ctr"/>
                      <a:r>
                        <a:rPr lang="en-US" sz="2400" dirty="0"/>
                        <a:t>Open Question</a:t>
                      </a:r>
                    </a:p>
                  </a:txBody>
                  <a:tcPr marL="68580" marR="68580" marT="34290" marB="34290"/>
                </a:tc>
                <a:extLst>
                  <a:ext uri="{0D108BD9-81ED-4DB2-BD59-A6C34878D82A}">
                    <a16:rowId xmlns:a16="http://schemas.microsoft.com/office/drawing/2014/main" val="10000"/>
                  </a:ext>
                </a:extLst>
              </a:tr>
              <a:tr h="7686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kern="1200" baseline="0" dirty="0">
                          <a:solidFill>
                            <a:schemeClr val="dk1"/>
                          </a:solidFill>
                          <a:latin typeface="+mn-lt"/>
                          <a:ea typeface="+mn-ea"/>
                          <a:cs typeface="+mn-cs"/>
                        </a:rPr>
                        <a:t>How many doses do you skip per week?</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i="0" u="none" strike="noStrike" kern="1200" baseline="0" dirty="0">
                          <a:solidFill>
                            <a:schemeClr val="dk1"/>
                          </a:solidFill>
                          <a:latin typeface="+mn-lt"/>
                          <a:ea typeface="+mn-ea"/>
                          <a:cs typeface="+mn-cs"/>
                        </a:rPr>
                        <a:t>What</a:t>
                      </a:r>
                      <a:r>
                        <a:rPr lang="en-US" sz="2400" b="0" i="0" u="none" strike="noStrike" kern="1200" baseline="0" dirty="0">
                          <a:solidFill>
                            <a:schemeClr val="dk1"/>
                          </a:solidFill>
                          <a:latin typeface="+mn-lt"/>
                          <a:ea typeface="+mn-ea"/>
                          <a:cs typeface="+mn-cs"/>
                        </a:rPr>
                        <a:t> are some of the upsides for you about skipping doses? </a:t>
                      </a:r>
                    </a:p>
                  </a:txBody>
                  <a:tcPr marL="68580" marR="68580" marT="34290" marB="34290"/>
                </a:tc>
                <a:extLst>
                  <a:ext uri="{0D108BD9-81ED-4DB2-BD59-A6C34878D82A}">
                    <a16:rowId xmlns:a16="http://schemas.microsoft.com/office/drawing/2014/main" val="10004"/>
                  </a:ext>
                </a:extLst>
              </a:tr>
            </a:tbl>
          </a:graphicData>
        </a:graphic>
      </p:graphicFrame>
      <p:sp>
        <p:nvSpPr>
          <p:cNvPr id="2" name="Title 1">
            <a:extLst>
              <a:ext uri="{FF2B5EF4-FFF2-40B4-BE49-F238E27FC236}">
                <a16:creationId xmlns:a16="http://schemas.microsoft.com/office/drawing/2014/main" id="{30D65BC3-0733-456D-3751-6B70E4C50CB7}"/>
              </a:ext>
            </a:extLst>
          </p:cNvPr>
          <p:cNvSpPr>
            <a:spLocks noGrp="1"/>
          </p:cNvSpPr>
          <p:nvPr>
            <p:ph type="title"/>
          </p:nvPr>
        </p:nvSpPr>
        <p:spPr>
          <a:xfrm>
            <a:off x="457213" y="205979"/>
            <a:ext cx="8315569" cy="857250"/>
          </a:xfrm>
        </p:spPr>
        <p:txBody>
          <a:bodyPr/>
          <a:lstStyle/>
          <a:p>
            <a:r>
              <a:rPr lang="en-US" dirty="0"/>
              <a:t>Questions</a:t>
            </a:r>
          </a:p>
        </p:txBody>
      </p:sp>
      <p:sp>
        <p:nvSpPr>
          <p:cNvPr id="3" name="Slide Number Placeholder 3">
            <a:extLst>
              <a:ext uri="{FF2B5EF4-FFF2-40B4-BE49-F238E27FC236}">
                <a16:creationId xmlns:a16="http://schemas.microsoft.com/office/drawing/2014/main" id="{81A50473-B04E-C33E-620E-7104F17553E6}"/>
              </a:ext>
            </a:extLst>
          </p:cNvPr>
          <p:cNvSpPr>
            <a:spLocks noGrp="1"/>
          </p:cNvSpPr>
          <p:nvPr>
            <p:ph type="sldNum" sz="quarter" idx="12"/>
          </p:nvPr>
        </p:nvSpPr>
        <p:spPr>
          <a:xfrm>
            <a:off x="8531788" y="4729412"/>
            <a:ext cx="548640" cy="297180"/>
          </a:xfrm>
        </p:spPr>
        <p:txBody>
          <a:bodyPr/>
          <a:lstStyle/>
          <a:p>
            <a:fld id="{6E2D2B3B-882E-40F3-A32F-6DD516915044}" type="slidenum">
              <a:rPr lang="en-US" smtClean="0"/>
              <a:pPr/>
              <a:t>29</a:t>
            </a:fld>
            <a:endParaRPr lang="en-US" dirty="0"/>
          </a:p>
        </p:txBody>
      </p:sp>
    </p:spTree>
    <p:extLst>
      <p:ext uri="{BB962C8B-B14F-4D97-AF65-F5344CB8AC3E}">
        <p14:creationId xmlns:p14="http://schemas.microsoft.com/office/powerpoint/2010/main" val="2095527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89A5B-B2D3-4EA3-A299-125CFB7E71CC}"/>
              </a:ext>
            </a:extLst>
          </p:cNvPr>
          <p:cNvSpPr>
            <a:spLocks noGrp="1"/>
          </p:cNvSpPr>
          <p:nvPr>
            <p:ph type="title"/>
          </p:nvPr>
        </p:nvSpPr>
        <p:spPr/>
        <p:txBody>
          <a:bodyPr/>
          <a:lstStyle/>
          <a:p>
            <a:pPr algn="ctr"/>
            <a:r>
              <a:rPr lang="en-US" dirty="0"/>
              <a:t>Use of Trade/Brand Names</a:t>
            </a:r>
          </a:p>
        </p:txBody>
      </p:sp>
      <p:sp>
        <p:nvSpPr>
          <p:cNvPr id="3" name="Content Placeholder 2">
            <a:extLst>
              <a:ext uri="{FF2B5EF4-FFF2-40B4-BE49-F238E27FC236}">
                <a16:creationId xmlns:a16="http://schemas.microsoft.com/office/drawing/2014/main" id="{F2CDBED2-F37B-4958-BED9-2C8460F26CD1}"/>
              </a:ext>
            </a:extLst>
          </p:cNvPr>
          <p:cNvSpPr>
            <a:spLocks noGrp="1"/>
          </p:cNvSpPr>
          <p:nvPr>
            <p:ph idx="1"/>
          </p:nvPr>
        </p:nvSpPr>
        <p:spPr/>
        <p:txBody>
          <a:bodyPr/>
          <a:lstStyle/>
          <a:p>
            <a:endParaRPr lang="en-US" dirty="0"/>
          </a:p>
          <a:p>
            <a:pPr marL="114297"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B4EE4A2-2D25-4575-BE19-535D47BF54A6}"/>
              </a:ext>
            </a:extLst>
          </p:cNvPr>
          <p:cNvSpPr>
            <a:spLocks noGrp="1"/>
          </p:cNvSpPr>
          <p:nvPr>
            <p:ph type="sldNum" sz="quarter" idx="12"/>
          </p:nvPr>
        </p:nvSpPr>
        <p:spPr/>
        <p:txBody>
          <a:bodyPr/>
          <a:lstStyle/>
          <a:p>
            <a:pPr defTabSz="914378"/>
            <a:fld id="{6E2D2B3B-882E-40F3-A32F-6DD516915044}" type="slidenum">
              <a:rPr lang="en-US">
                <a:solidFill>
                  <a:srgbClr val="FFFFFF"/>
                </a:solidFill>
                <a:latin typeface="Arial"/>
              </a:rPr>
              <a:pPr defTabSz="914378"/>
              <a:t>3</a:t>
            </a:fld>
            <a:endParaRPr lang="en-US" dirty="0">
              <a:solidFill>
                <a:srgbClr val="FFFFFF"/>
              </a:solidFill>
              <a:latin typeface="Arial"/>
            </a:endParaRPr>
          </a:p>
        </p:txBody>
      </p:sp>
      <p:sp>
        <p:nvSpPr>
          <p:cNvPr id="5" name="TextBox 4">
            <a:extLst>
              <a:ext uri="{FF2B5EF4-FFF2-40B4-BE49-F238E27FC236}">
                <a16:creationId xmlns:a16="http://schemas.microsoft.com/office/drawing/2014/main" id="{F0BEDD42-78D0-43EE-8998-2C3555A31481}"/>
              </a:ext>
            </a:extLst>
          </p:cNvPr>
          <p:cNvSpPr txBox="1"/>
          <p:nvPr/>
        </p:nvSpPr>
        <p:spPr>
          <a:xfrm>
            <a:off x="669192" y="1063230"/>
            <a:ext cx="7891585" cy="3477875"/>
          </a:xfrm>
          <a:prstGeom prst="rect">
            <a:avLst/>
          </a:prstGeom>
          <a:noFill/>
        </p:spPr>
        <p:txBody>
          <a:bodyPr wrap="square" rtlCol="0">
            <a:spAutoFit/>
          </a:bodyPr>
          <a:lstStyle/>
          <a:p>
            <a:pPr defTabSz="914378"/>
            <a:r>
              <a:rPr lang="en-US" sz="2000" dirty="0">
                <a:solidFill>
                  <a:srgbClr val="222222"/>
                </a:solidFill>
                <a:latin typeface="Arial"/>
                <a:ea typeface="Calibri" panose="020F0502020204030204" pitchFamily="34" charset="0"/>
                <a:cs typeface="Times New Roman" panose="02020603050405020304" pitchFamily="18" charset="0"/>
              </a:rPr>
              <a:t>This program is supported by the Health Resources and Services Administration (HRSA) of the U.S. </a:t>
            </a:r>
            <a:r>
              <a:rPr lang="en-US" sz="2000" dirty="0">
                <a:solidFill>
                  <a:srgbClr val="222222"/>
                </a:solidFill>
                <a:ea typeface="Calibri" panose="020F0502020204030204" pitchFamily="34" charset="0"/>
                <a:cs typeface="Times New Roman" panose="02020603050405020304" pitchFamily="18" charset="0"/>
              </a:rPr>
              <a:t>Department of Health and Human Services (HHS) as part of an award totaling $</a:t>
            </a:r>
            <a:r>
              <a:rPr lang="en-US" sz="2000" dirty="0">
                <a:solidFill>
                  <a:srgbClr val="222222"/>
                </a:solidFill>
                <a:ea typeface="Calibri" panose="020F0502020204030204" pitchFamily="34" charset="0"/>
                <a:cs typeface="Times New Roman"/>
              </a:rPr>
              <a:t>4,205,743</a:t>
            </a:r>
            <a:r>
              <a:rPr lang="en-US" sz="2000" dirty="0">
                <a:solidFill>
                  <a:srgbClr val="222222"/>
                </a:solidFill>
                <a:ea typeface="Calibri" panose="020F0502020204030204" pitchFamily="34" charset="0"/>
                <a:cs typeface="Times New Roman" panose="02020603050405020304" pitchFamily="18" charset="0"/>
              </a:rPr>
              <a:t>, with 0% financed with non-governmental sources. </a:t>
            </a:r>
          </a:p>
          <a:p>
            <a:pPr defTabSz="914378"/>
            <a:endParaRPr lang="en-US" sz="2000" dirty="0">
              <a:solidFill>
                <a:srgbClr val="222222"/>
              </a:solidFill>
              <a:latin typeface="Arial"/>
              <a:ea typeface="Calibri" panose="020F0502020204030204" pitchFamily="34" charset="0"/>
              <a:cs typeface="Times New Roman" panose="02020603050405020304" pitchFamily="18" charset="0"/>
            </a:endParaRPr>
          </a:p>
          <a:p>
            <a:pPr defTabSz="914378"/>
            <a:r>
              <a:rPr lang="en-US" sz="2000" dirty="0">
                <a:solidFill>
                  <a:srgbClr val="222222"/>
                </a:solidFill>
                <a:latin typeface="Arial"/>
                <a:ea typeface="Calibri" panose="020F0502020204030204" pitchFamily="34" charset="0"/>
                <a:cs typeface="Times New Roman" panose="02020603050405020304" pitchFamily="18" charset="0"/>
              </a:rPr>
              <a:t>The views expressed do not necessarily reflect the official policies of the  Department of Health and Human Services, nor does mention of trade names, commercial practices, or organizations imply endorsement by the U.S. Government. </a:t>
            </a:r>
            <a:r>
              <a:rPr lang="en-US" sz="2000" i="1" dirty="0">
                <a:solidFill>
                  <a:srgbClr val="222222"/>
                </a:solidFill>
                <a:latin typeface="Arial"/>
                <a:ea typeface="Calibri" panose="020F0502020204030204" pitchFamily="34" charset="0"/>
                <a:cs typeface="Times New Roman" panose="02020603050405020304" pitchFamily="18" charset="0"/>
              </a:rPr>
              <a:t>Any trade/brand names for products mentioned during this presentation are for training and identification purposes only.</a:t>
            </a:r>
            <a:endParaRPr lang="en-US" sz="2000" dirty="0">
              <a:solidFill>
                <a:srgbClr val="222222"/>
              </a:solidFill>
              <a:latin typeface="Aria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889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52017-A6CF-D523-9DCE-63D084AB58AE}"/>
              </a:ext>
            </a:extLst>
          </p:cNvPr>
          <p:cNvSpPr>
            <a:spLocks noGrp="1"/>
          </p:cNvSpPr>
          <p:nvPr>
            <p:ph type="title"/>
          </p:nvPr>
        </p:nvSpPr>
        <p:spPr/>
        <p:txBody>
          <a:bodyPr/>
          <a:lstStyle/>
          <a:p>
            <a:r>
              <a:rPr lang="en-US" dirty="0"/>
              <a:t>Questions vs. Reflections</a:t>
            </a:r>
          </a:p>
        </p:txBody>
      </p:sp>
      <p:sp>
        <p:nvSpPr>
          <p:cNvPr id="3" name="Content Placeholder 2">
            <a:extLst>
              <a:ext uri="{FF2B5EF4-FFF2-40B4-BE49-F238E27FC236}">
                <a16:creationId xmlns:a16="http://schemas.microsoft.com/office/drawing/2014/main" id="{27BA4FBE-3F3B-C640-0DDD-A61822AD9B83}"/>
              </a:ext>
            </a:extLst>
          </p:cNvPr>
          <p:cNvSpPr>
            <a:spLocks noGrp="1"/>
          </p:cNvSpPr>
          <p:nvPr>
            <p:ph idx="1"/>
          </p:nvPr>
        </p:nvSpPr>
        <p:spPr/>
        <p:txBody>
          <a:bodyPr/>
          <a:lstStyle/>
          <a:p>
            <a:r>
              <a:rPr lang="en-US" dirty="0"/>
              <a:t>In MI, what ratio are we aiming for: </a:t>
            </a:r>
          </a:p>
          <a:p>
            <a:pPr marL="0" indent="0" algn="ctr">
              <a:buNone/>
            </a:pPr>
            <a:r>
              <a:rPr lang="en-US" dirty="0"/>
              <a:t>___ reflection :____ question</a:t>
            </a:r>
          </a:p>
          <a:p>
            <a:endParaRPr lang="en-US" dirty="0"/>
          </a:p>
          <a:p>
            <a:r>
              <a:rPr lang="en-US" dirty="0"/>
              <a:t>Why?</a:t>
            </a:r>
          </a:p>
          <a:p>
            <a:endParaRPr lang="en-US" dirty="0"/>
          </a:p>
          <a:p>
            <a:r>
              <a:rPr lang="en-US" dirty="0"/>
              <a:t>The question and answer trap!</a:t>
            </a:r>
          </a:p>
          <a:p>
            <a:pPr marL="0" indent="0">
              <a:buNone/>
            </a:pPr>
            <a:endParaRPr lang="en-US" dirty="0"/>
          </a:p>
        </p:txBody>
      </p:sp>
      <p:sp>
        <p:nvSpPr>
          <p:cNvPr id="4" name="Slide Number Placeholder 3">
            <a:extLst>
              <a:ext uri="{FF2B5EF4-FFF2-40B4-BE49-F238E27FC236}">
                <a16:creationId xmlns:a16="http://schemas.microsoft.com/office/drawing/2014/main" id="{183B3BA8-910E-566A-2C85-D69ED6E37A14}"/>
              </a:ext>
            </a:extLst>
          </p:cNvPr>
          <p:cNvSpPr>
            <a:spLocks noGrp="1"/>
          </p:cNvSpPr>
          <p:nvPr>
            <p:ph type="sldNum" sz="quarter" idx="12"/>
          </p:nvPr>
        </p:nvSpPr>
        <p:spPr>
          <a:xfrm>
            <a:off x="8531788" y="4729412"/>
            <a:ext cx="548640" cy="297180"/>
          </a:xfrm>
        </p:spPr>
        <p:txBody>
          <a:bodyPr/>
          <a:lstStyle/>
          <a:p>
            <a:fld id="{6E2D2B3B-882E-40F3-A32F-6DD516915044}" type="slidenum">
              <a:rPr lang="en-US" smtClean="0"/>
              <a:pPr/>
              <a:t>30</a:t>
            </a:fld>
            <a:endParaRPr lang="en-US" dirty="0"/>
          </a:p>
        </p:txBody>
      </p:sp>
    </p:spTree>
    <p:extLst>
      <p:ext uri="{BB962C8B-B14F-4D97-AF65-F5344CB8AC3E}">
        <p14:creationId xmlns:p14="http://schemas.microsoft.com/office/powerpoint/2010/main" val="1093057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Affirmations</a:t>
            </a:r>
          </a:p>
        </p:txBody>
      </p:sp>
      <p:sp>
        <p:nvSpPr>
          <p:cNvPr id="3" name="Content Placeholder 2"/>
          <p:cNvSpPr>
            <a:spLocks noGrp="1"/>
          </p:cNvSpPr>
          <p:nvPr>
            <p:ph idx="1"/>
          </p:nvPr>
        </p:nvSpPr>
        <p:spPr>
          <a:xfrm>
            <a:off x="651640" y="1101818"/>
            <a:ext cx="8315569" cy="3627594"/>
          </a:xfrm>
        </p:spPr>
        <p:txBody>
          <a:bodyPr>
            <a:normAutofit fontScale="92500" lnSpcReduction="20000"/>
          </a:bodyPr>
          <a:lstStyle/>
          <a:p>
            <a:r>
              <a:rPr lang="en-US" dirty="0"/>
              <a:t>Helps keep the conversation positive </a:t>
            </a:r>
          </a:p>
          <a:p>
            <a:r>
              <a:rPr lang="en-US" dirty="0"/>
              <a:t>Hot tips </a:t>
            </a:r>
          </a:p>
          <a:p>
            <a:pPr lvl="1"/>
            <a:r>
              <a:rPr lang="en-US" dirty="0"/>
              <a:t>Focus on behaviors</a:t>
            </a:r>
          </a:p>
          <a:p>
            <a:pPr lvl="1"/>
            <a:r>
              <a:rPr lang="en-US" dirty="0"/>
              <a:t>Avoid using “I” (start with “You” if need a word to launch from)</a:t>
            </a:r>
          </a:p>
          <a:p>
            <a:endParaRPr lang="en-US" sz="900" dirty="0"/>
          </a:p>
          <a:p>
            <a:r>
              <a:rPr lang="en-US" dirty="0"/>
              <a:t>Make statements that recognize person’s strengths</a:t>
            </a:r>
          </a:p>
          <a:p>
            <a:pPr lvl="1"/>
            <a:r>
              <a:rPr lang="en-US" dirty="0"/>
              <a:t>Not everyone manages to give up smoking as you have.</a:t>
            </a:r>
          </a:p>
          <a:p>
            <a:pPr lvl="1"/>
            <a:r>
              <a:rPr lang="en-US" dirty="0"/>
              <a:t>You showed a lot of determination by doing that.</a:t>
            </a:r>
          </a:p>
          <a:p>
            <a:pPr lvl="1"/>
            <a:r>
              <a:rPr lang="en-US" dirty="0"/>
              <a:t>You’ve been working really hard at coming to your appointments, even when it’s really hard to find a way to get here! </a:t>
            </a:r>
          </a:p>
          <a:p>
            <a:pPr lvl="1"/>
            <a:r>
              <a:rPr lang="en-US" dirty="0"/>
              <a:t>You’re really dedicated to being healthy enough to be there for your family!</a:t>
            </a:r>
          </a:p>
        </p:txBody>
      </p:sp>
      <p:sp>
        <p:nvSpPr>
          <p:cNvPr id="6" name="Slide Number Placeholder 3">
            <a:extLst>
              <a:ext uri="{FF2B5EF4-FFF2-40B4-BE49-F238E27FC236}">
                <a16:creationId xmlns:a16="http://schemas.microsoft.com/office/drawing/2014/main" id="{0A2754BB-A897-F0B4-A97C-EF472EB7F14D}"/>
              </a:ext>
            </a:extLst>
          </p:cNvPr>
          <p:cNvSpPr>
            <a:spLocks noGrp="1"/>
          </p:cNvSpPr>
          <p:nvPr>
            <p:ph type="sldNum" sz="quarter" idx="12"/>
          </p:nvPr>
        </p:nvSpPr>
        <p:spPr>
          <a:xfrm>
            <a:off x="8531788" y="4729412"/>
            <a:ext cx="548640" cy="297180"/>
          </a:xfrm>
        </p:spPr>
        <p:txBody>
          <a:bodyPr/>
          <a:lstStyle/>
          <a:p>
            <a:fld id="{6E2D2B3B-882E-40F3-A32F-6DD516915044}" type="slidenum">
              <a:rPr lang="en-US" smtClean="0"/>
              <a:pPr/>
              <a:t>31</a:t>
            </a:fld>
            <a:endParaRPr lang="en-US" dirty="0"/>
          </a:p>
        </p:txBody>
      </p:sp>
    </p:spTree>
    <p:extLst>
      <p:ext uri="{BB962C8B-B14F-4D97-AF65-F5344CB8AC3E}">
        <p14:creationId xmlns:p14="http://schemas.microsoft.com/office/powerpoint/2010/main" val="26200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Summaries</a:t>
            </a:r>
          </a:p>
        </p:txBody>
      </p:sp>
      <p:sp>
        <p:nvSpPr>
          <p:cNvPr id="3" name="Content Placeholder 2"/>
          <p:cNvSpPr>
            <a:spLocks noGrp="1"/>
          </p:cNvSpPr>
          <p:nvPr>
            <p:ph idx="1"/>
          </p:nvPr>
        </p:nvSpPr>
        <p:spPr/>
        <p:txBody>
          <a:bodyPr>
            <a:normAutofit fontScale="92500" lnSpcReduction="10000"/>
          </a:bodyPr>
          <a:lstStyle/>
          <a:p>
            <a:r>
              <a:rPr lang="en-US" dirty="0"/>
              <a:t>Summaries link what patients have already expressed, especially in terms of reflecting ambivalence, and move the conversation to another topic or expand the current discussion further.</a:t>
            </a:r>
          </a:p>
          <a:p>
            <a:endParaRPr lang="en-US" dirty="0"/>
          </a:p>
          <a:p>
            <a:pPr lvl="1"/>
            <a:r>
              <a:rPr lang="en-US" i="1" dirty="0"/>
              <a:t>It sounds like you are concerned about viral load because it’s making you feel bad and sometimes you end up in the hospital. You also said taking your medications regularly feels impossible because it reminds you of what your Uncle did to you. That doesn’t sound like an easy choice.</a:t>
            </a:r>
            <a:endParaRPr lang="en-US" dirty="0"/>
          </a:p>
        </p:txBody>
      </p:sp>
      <p:sp>
        <p:nvSpPr>
          <p:cNvPr id="4" name="Slide Number Placeholder 3">
            <a:extLst>
              <a:ext uri="{FF2B5EF4-FFF2-40B4-BE49-F238E27FC236}">
                <a16:creationId xmlns:a16="http://schemas.microsoft.com/office/drawing/2014/main" id="{BF93BC96-2516-F3A1-AB2A-28CAE7F78C0F}"/>
              </a:ext>
            </a:extLst>
          </p:cNvPr>
          <p:cNvSpPr>
            <a:spLocks noGrp="1"/>
          </p:cNvSpPr>
          <p:nvPr>
            <p:ph type="sldNum" sz="quarter" idx="12"/>
          </p:nvPr>
        </p:nvSpPr>
        <p:spPr>
          <a:xfrm>
            <a:off x="8531788" y="4729412"/>
            <a:ext cx="548640" cy="297180"/>
          </a:xfrm>
        </p:spPr>
        <p:txBody>
          <a:bodyPr/>
          <a:lstStyle/>
          <a:p>
            <a:fld id="{6E2D2B3B-882E-40F3-A32F-6DD516915044}" type="slidenum">
              <a:rPr lang="en-US" smtClean="0"/>
              <a:pPr/>
              <a:t>32</a:t>
            </a:fld>
            <a:endParaRPr lang="en-US" dirty="0"/>
          </a:p>
        </p:txBody>
      </p:sp>
    </p:spTree>
    <p:extLst>
      <p:ext uri="{BB962C8B-B14F-4D97-AF65-F5344CB8AC3E}">
        <p14:creationId xmlns:p14="http://schemas.microsoft.com/office/powerpoint/2010/main" val="1707510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Motivational Interviewing Behavior Counts</a:t>
            </a: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90" t="53634" r="4643"/>
          <a:stretch/>
        </p:blipFill>
        <p:spPr bwMode="auto">
          <a:xfrm>
            <a:off x="1147451" y="1066333"/>
            <a:ext cx="6849097" cy="1985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Content Placeholder 2">
            <a:extLst>
              <a:ext uri="{FF2B5EF4-FFF2-40B4-BE49-F238E27FC236}">
                <a16:creationId xmlns:a16="http://schemas.microsoft.com/office/drawing/2014/main" id="{1D716477-22B7-FF68-491C-9039D9357626}"/>
              </a:ext>
            </a:extLst>
          </p:cNvPr>
          <p:cNvSpPr>
            <a:spLocks noGrp="1"/>
          </p:cNvSpPr>
          <p:nvPr>
            <p:ph idx="1"/>
          </p:nvPr>
        </p:nvSpPr>
        <p:spPr>
          <a:xfrm>
            <a:off x="457213" y="2941163"/>
            <a:ext cx="8315569" cy="1788249"/>
          </a:xfrm>
        </p:spPr>
        <p:txBody>
          <a:bodyPr>
            <a:noAutofit/>
          </a:bodyPr>
          <a:lstStyle/>
          <a:p>
            <a:pPr marL="114300" indent="0">
              <a:buNone/>
            </a:pPr>
            <a:r>
              <a:rPr lang="en-US" sz="1800" dirty="0"/>
              <a:t>Targets to be “MI Proficient” </a:t>
            </a:r>
          </a:p>
          <a:p>
            <a:r>
              <a:rPr lang="en-US" sz="1800" dirty="0"/>
              <a:t>Aiming for 1:2 Q:R ratio </a:t>
            </a:r>
          </a:p>
          <a:p>
            <a:pPr lvl="1"/>
            <a:r>
              <a:rPr lang="en-US" sz="1800" dirty="0"/>
              <a:t>(2 x as many reflections as questions)</a:t>
            </a:r>
          </a:p>
          <a:p>
            <a:r>
              <a:rPr lang="en-US" sz="1800" dirty="0"/>
              <a:t>Aiming for 1:2 </a:t>
            </a:r>
            <a:r>
              <a:rPr lang="en-US" sz="1800" dirty="0" err="1"/>
              <a:t>Open:Closed</a:t>
            </a:r>
            <a:endParaRPr lang="en-US" sz="1800" dirty="0"/>
          </a:p>
          <a:p>
            <a:r>
              <a:rPr lang="en-US" sz="1800" dirty="0"/>
              <a:t>Aiming for 1:2 </a:t>
            </a:r>
            <a:r>
              <a:rPr lang="en-US" sz="1800" dirty="0" err="1"/>
              <a:t>Simple:Complex</a:t>
            </a:r>
            <a:r>
              <a:rPr lang="en-US" sz="1800" dirty="0"/>
              <a:t> </a:t>
            </a:r>
          </a:p>
        </p:txBody>
      </p:sp>
      <p:sp>
        <p:nvSpPr>
          <p:cNvPr id="3" name="Slide Number Placeholder 3">
            <a:extLst>
              <a:ext uri="{FF2B5EF4-FFF2-40B4-BE49-F238E27FC236}">
                <a16:creationId xmlns:a16="http://schemas.microsoft.com/office/drawing/2014/main" id="{16ABCD9B-E616-D9CC-F352-D77FBAA692BE}"/>
              </a:ext>
            </a:extLst>
          </p:cNvPr>
          <p:cNvSpPr>
            <a:spLocks noGrp="1"/>
          </p:cNvSpPr>
          <p:nvPr>
            <p:ph type="sldNum" sz="quarter" idx="12"/>
          </p:nvPr>
        </p:nvSpPr>
        <p:spPr>
          <a:xfrm>
            <a:off x="8531788" y="4729412"/>
            <a:ext cx="548640" cy="297180"/>
          </a:xfrm>
        </p:spPr>
        <p:txBody>
          <a:bodyPr/>
          <a:lstStyle/>
          <a:p>
            <a:fld id="{6E2D2B3B-882E-40F3-A32F-6DD516915044}" type="slidenum">
              <a:rPr lang="en-US" smtClean="0"/>
              <a:pPr/>
              <a:t>33</a:t>
            </a:fld>
            <a:endParaRPr lang="en-US" dirty="0"/>
          </a:p>
        </p:txBody>
      </p:sp>
    </p:spTree>
    <p:extLst>
      <p:ext uri="{BB962C8B-B14F-4D97-AF65-F5344CB8AC3E}">
        <p14:creationId xmlns:p14="http://schemas.microsoft.com/office/powerpoint/2010/main" val="669964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6BE9-94D1-74AF-CAC1-B01A5DA9DF09}"/>
              </a:ext>
            </a:extLst>
          </p:cNvPr>
          <p:cNvSpPr>
            <a:spLocks noGrp="1"/>
          </p:cNvSpPr>
          <p:nvPr>
            <p:ph type="title"/>
          </p:nvPr>
        </p:nvSpPr>
        <p:spPr/>
        <p:txBody>
          <a:bodyPr/>
          <a:lstStyle/>
          <a:p>
            <a:r>
              <a:rPr lang="en-US" dirty="0"/>
              <a:t>Now you try it!</a:t>
            </a:r>
          </a:p>
        </p:txBody>
      </p:sp>
      <p:sp>
        <p:nvSpPr>
          <p:cNvPr id="3" name="Content Placeholder 2">
            <a:extLst>
              <a:ext uri="{FF2B5EF4-FFF2-40B4-BE49-F238E27FC236}">
                <a16:creationId xmlns:a16="http://schemas.microsoft.com/office/drawing/2014/main" id="{F82437E6-56B4-1692-062E-ACD5458D750D}"/>
              </a:ext>
            </a:extLst>
          </p:cNvPr>
          <p:cNvSpPr>
            <a:spLocks noGrp="1"/>
          </p:cNvSpPr>
          <p:nvPr>
            <p:ph idx="1"/>
          </p:nvPr>
        </p:nvSpPr>
        <p:spPr/>
        <p:txBody>
          <a:bodyPr/>
          <a:lstStyle/>
          <a:p>
            <a:r>
              <a:rPr lang="en-US" dirty="0"/>
              <a:t>Role play in breakout rooms </a:t>
            </a:r>
          </a:p>
          <a:p>
            <a:r>
              <a:rPr lang="en-US" dirty="0"/>
              <a:t>Use MI strategies (OARS) to highlight patient’s ambivalence in order to facilitate the patient’s commitment to changing a behavior</a:t>
            </a:r>
          </a:p>
        </p:txBody>
      </p:sp>
      <p:sp>
        <p:nvSpPr>
          <p:cNvPr id="4" name="Slide Number Placeholder 3">
            <a:extLst>
              <a:ext uri="{FF2B5EF4-FFF2-40B4-BE49-F238E27FC236}">
                <a16:creationId xmlns:a16="http://schemas.microsoft.com/office/drawing/2014/main" id="{E5CC2E1C-097E-942F-C742-318CE6041796}"/>
              </a:ext>
            </a:extLst>
          </p:cNvPr>
          <p:cNvSpPr>
            <a:spLocks noGrp="1"/>
          </p:cNvSpPr>
          <p:nvPr>
            <p:ph type="sldNum" sz="quarter" idx="12"/>
          </p:nvPr>
        </p:nvSpPr>
        <p:spPr/>
        <p:txBody>
          <a:bodyPr/>
          <a:lstStyle/>
          <a:p>
            <a:fld id="{6E2D2B3B-882E-40F3-A32F-6DD516915044}" type="slidenum">
              <a:rPr lang="en-US" smtClean="0"/>
              <a:pPr/>
              <a:t>34</a:t>
            </a:fld>
            <a:endParaRPr lang="en-US"/>
          </a:p>
        </p:txBody>
      </p:sp>
    </p:spTree>
    <p:extLst>
      <p:ext uri="{BB962C8B-B14F-4D97-AF65-F5344CB8AC3E}">
        <p14:creationId xmlns:p14="http://schemas.microsoft.com/office/powerpoint/2010/main" val="2682505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0357-9FA3-184B-86C0-B93EDD0518BE}"/>
              </a:ext>
            </a:extLst>
          </p:cNvPr>
          <p:cNvSpPr>
            <a:spLocks noGrp="1"/>
          </p:cNvSpPr>
          <p:nvPr>
            <p:ph type="title"/>
          </p:nvPr>
        </p:nvSpPr>
        <p:spPr>
          <a:xfrm>
            <a:off x="216219" y="216008"/>
            <a:ext cx="8315569" cy="857250"/>
          </a:xfrm>
        </p:spPr>
        <p:txBody>
          <a:bodyPr/>
          <a:lstStyle/>
          <a:p>
            <a:pPr algn="ctr"/>
            <a:r>
              <a:rPr lang="en-US" dirty="0"/>
              <a:t>Patient Case Summary</a:t>
            </a:r>
          </a:p>
        </p:txBody>
      </p:sp>
      <p:sp>
        <p:nvSpPr>
          <p:cNvPr id="3" name="Content Placeholder 2">
            <a:extLst>
              <a:ext uri="{FF2B5EF4-FFF2-40B4-BE49-F238E27FC236}">
                <a16:creationId xmlns:a16="http://schemas.microsoft.com/office/drawing/2014/main" id="{64DE75D7-DCA8-E945-9918-B5F2E36E75DC}"/>
              </a:ext>
            </a:extLst>
          </p:cNvPr>
          <p:cNvSpPr>
            <a:spLocks noGrp="1"/>
          </p:cNvSpPr>
          <p:nvPr>
            <p:ph idx="1"/>
          </p:nvPr>
        </p:nvSpPr>
        <p:spPr>
          <a:xfrm>
            <a:off x="319489" y="1200151"/>
            <a:ext cx="8760939" cy="3275474"/>
          </a:xfrm>
        </p:spPr>
        <p:txBody>
          <a:bodyPr>
            <a:noAutofit/>
          </a:bodyPr>
          <a:lstStyle/>
          <a:p>
            <a:pPr lvl="0">
              <a:spcBef>
                <a:spcPts val="1200"/>
              </a:spcBef>
              <a:spcAft>
                <a:spcPts val="600"/>
              </a:spcAft>
              <a:buClr>
                <a:srgbClr val="D6201A"/>
              </a:buClr>
            </a:pPr>
            <a:r>
              <a:rPr lang="en-US" sz="2100" dirty="0">
                <a:solidFill>
                  <a:srgbClr val="222222"/>
                </a:solidFill>
              </a:rPr>
              <a:t>27 y/o man with HIV, chronic back pain, chronic headaches, depression, anxiety, post traumatic stress disorder, alcohol use disorder, and history of sexual trauma. He reports ongoing symptoms of depression and anxiety.</a:t>
            </a:r>
          </a:p>
          <a:p>
            <a:pPr lvl="0">
              <a:spcBef>
                <a:spcPts val="1200"/>
              </a:spcBef>
              <a:spcAft>
                <a:spcPts val="600"/>
              </a:spcAft>
              <a:buClr>
                <a:srgbClr val="D6201A"/>
              </a:buClr>
            </a:pPr>
            <a:r>
              <a:rPr lang="en-US" sz="2100" dirty="0">
                <a:solidFill>
                  <a:srgbClr val="222222"/>
                </a:solidFill>
              </a:rPr>
              <a:t>Labs are significant for HIV-1 viral load 1,960 copies/ml </a:t>
            </a:r>
          </a:p>
          <a:p>
            <a:pPr lvl="0">
              <a:spcBef>
                <a:spcPts val="1200"/>
              </a:spcBef>
              <a:spcAft>
                <a:spcPts val="600"/>
              </a:spcAft>
              <a:buClr>
                <a:srgbClr val="D6201A"/>
              </a:buClr>
            </a:pPr>
            <a:r>
              <a:rPr lang="en-US" sz="2100" dirty="0">
                <a:solidFill>
                  <a:srgbClr val="222222"/>
                </a:solidFill>
              </a:rPr>
              <a:t>Likely* target behavior to change: Medication Adherence or appointment attendance (retention to care)</a:t>
            </a:r>
          </a:p>
          <a:p>
            <a:pPr lvl="1">
              <a:spcBef>
                <a:spcPts val="1200"/>
              </a:spcBef>
              <a:spcAft>
                <a:spcPts val="600"/>
              </a:spcAft>
              <a:buClr>
                <a:srgbClr val="D6201A"/>
              </a:buClr>
            </a:pPr>
            <a:r>
              <a:rPr lang="en-US" sz="1900" dirty="0">
                <a:solidFill>
                  <a:srgbClr val="222222"/>
                </a:solidFill>
              </a:rPr>
              <a:t>*see if the patient has any ambivalence about the behavior first</a:t>
            </a:r>
          </a:p>
        </p:txBody>
      </p:sp>
      <p:sp>
        <p:nvSpPr>
          <p:cNvPr id="4" name="Slide Number Placeholder 3">
            <a:extLst>
              <a:ext uri="{FF2B5EF4-FFF2-40B4-BE49-F238E27FC236}">
                <a16:creationId xmlns:a16="http://schemas.microsoft.com/office/drawing/2014/main" id="{83A8D231-7B24-F547-8978-457BAC0951F8}"/>
              </a:ext>
            </a:extLst>
          </p:cNvPr>
          <p:cNvSpPr>
            <a:spLocks noGrp="1"/>
          </p:cNvSpPr>
          <p:nvPr>
            <p:ph type="sldNum" sz="quarter" idx="12"/>
          </p:nvPr>
        </p:nvSpPr>
        <p:spPr/>
        <p:txBody>
          <a:bodyPr/>
          <a:lstStyle/>
          <a:p>
            <a:fld id="{6E2D2B3B-882E-40F3-A32F-6DD516915044}" type="slidenum">
              <a:rPr lang="en-US" smtClean="0"/>
              <a:pPr/>
              <a:t>35</a:t>
            </a:fld>
            <a:endParaRPr lang="en-US" dirty="0"/>
          </a:p>
        </p:txBody>
      </p:sp>
    </p:spTree>
    <p:extLst>
      <p:ext uri="{BB962C8B-B14F-4D97-AF65-F5344CB8AC3E}">
        <p14:creationId xmlns:p14="http://schemas.microsoft.com/office/powerpoint/2010/main" val="2910893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2919"/>
            <a:ext cx="9080428" cy="857250"/>
          </a:xfrm>
        </p:spPr>
        <p:txBody>
          <a:bodyPr/>
          <a:lstStyle/>
          <a:p>
            <a:pPr algn="ctr"/>
            <a:r>
              <a:rPr lang="en-US" b="1" dirty="0"/>
              <a:t>BREAKOUT ROOMS</a:t>
            </a:r>
          </a:p>
        </p:txBody>
      </p:sp>
      <p:sp>
        <p:nvSpPr>
          <p:cNvPr id="4" name="Slide Number Placeholder 3"/>
          <p:cNvSpPr>
            <a:spLocks noGrp="1"/>
          </p:cNvSpPr>
          <p:nvPr>
            <p:ph type="sldNum" sz="quarter" idx="12"/>
          </p:nvPr>
        </p:nvSpPr>
        <p:spPr/>
        <p:txBody>
          <a:bodyPr/>
          <a:lstStyle/>
          <a:p>
            <a:fld id="{6E2D2B3B-882E-40F3-A32F-6DD516915044}" type="slidenum">
              <a:rPr lang="en-US" smtClean="0"/>
              <a:pPr/>
              <a:t>36</a:t>
            </a:fld>
            <a:endParaRPr lang="en-US" dirty="0"/>
          </a:p>
        </p:txBody>
      </p:sp>
    </p:spTree>
    <p:extLst>
      <p:ext uri="{BB962C8B-B14F-4D97-AF65-F5344CB8AC3E}">
        <p14:creationId xmlns:p14="http://schemas.microsoft.com/office/powerpoint/2010/main" val="4015906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2243E-527B-4D63-A533-D7701DA2318B}"/>
              </a:ext>
            </a:extLst>
          </p:cNvPr>
          <p:cNvSpPr>
            <a:spLocks noGrp="1"/>
          </p:cNvSpPr>
          <p:nvPr>
            <p:ph type="title"/>
          </p:nvPr>
        </p:nvSpPr>
        <p:spPr>
          <a:xfrm>
            <a:off x="414215" y="232496"/>
            <a:ext cx="8315569" cy="857250"/>
          </a:xfrm>
        </p:spPr>
        <p:txBody>
          <a:bodyPr/>
          <a:lstStyle/>
          <a:p>
            <a:pPr algn="ctr"/>
            <a:r>
              <a:rPr lang="en-US" sz="4000" dirty="0"/>
              <a:t>Breakout Rooms</a:t>
            </a:r>
            <a:br>
              <a:rPr lang="en-US" sz="4000" dirty="0"/>
            </a:br>
            <a:r>
              <a:rPr lang="en-US" sz="4000" dirty="0"/>
              <a:t>Icebreaker</a:t>
            </a:r>
            <a:endParaRPr lang="en-US" dirty="0"/>
          </a:p>
        </p:txBody>
      </p:sp>
      <p:sp>
        <p:nvSpPr>
          <p:cNvPr id="3" name="Content Placeholder 2">
            <a:extLst>
              <a:ext uri="{FF2B5EF4-FFF2-40B4-BE49-F238E27FC236}">
                <a16:creationId xmlns:a16="http://schemas.microsoft.com/office/drawing/2014/main" id="{3A5CDDE7-8657-4E85-AD1C-B5064B996BFC}"/>
              </a:ext>
            </a:extLst>
          </p:cNvPr>
          <p:cNvSpPr>
            <a:spLocks noGrp="1"/>
          </p:cNvSpPr>
          <p:nvPr>
            <p:ph idx="1"/>
          </p:nvPr>
        </p:nvSpPr>
        <p:spPr>
          <a:xfrm>
            <a:off x="414214" y="1635530"/>
            <a:ext cx="7838438" cy="3275474"/>
          </a:xfrm>
        </p:spPr>
        <p:txBody>
          <a:bodyPr/>
          <a:lstStyle/>
          <a:p>
            <a:pPr>
              <a:lnSpc>
                <a:spcPct val="150000"/>
              </a:lnSpc>
            </a:pPr>
            <a:r>
              <a:rPr lang="en-US" dirty="0"/>
              <a:t>Name and your school/program</a:t>
            </a:r>
          </a:p>
          <a:p>
            <a:pPr>
              <a:lnSpc>
                <a:spcPct val="150000"/>
              </a:lnSpc>
            </a:pPr>
            <a:r>
              <a:rPr lang="en-US" dirty="0"/>
              <a:t>Icebreaker: What are you really into right now? </a:t>
            </a:r>
          </a:p>
        </p:txBody>
      </p:sp>
      <p:sp>
        <p:nvSpPr>
          <p:cNvPr id="4" name="Slide Number Placeholder 3">
            <a:extLst>
              <a:ext uri="{FF2B5EF4-FFF2-40B4-BE49-F238E27FC236}">
                <a16:creationId xmlns:a16="http://schemas.microsoft.com/office/drawing/2014/main" id="{A0BA2D2A-E4D9-4002-891A-7A6F72F399BC}"/>
              </a:ext>
            </a:extLst>
          </p:cNvPr>
          <p:cNvSpPr>
            <a:spLocks noGrp="1"/>
          </p:cNvSpPr>
          <p:nvPr>
            <p:ph type="sldNum" sz="quarter" idx="12"/>
          </p:nvPr>
        </p:nvSpPr>
        <p:spPr/>
        <p:txBody>
          <a:bodyPr/>
          <a:lstStyle/>
          <a:p>
            <a:fld id="{6E2D2B3B-882E-40F3-A32F-6DD516915044}" type="slidenum">
              <a:rPr lang="en-US" smtClean="0"/>
              <a:pPr/>
              <a:t>37</a:t>
            </a:fld>
            <a:endParaRPr lang="en-US"/>
          </a:p>
        </p:txBody>
      </p:sp>
    </p:spTree>
    <p:extLst>
      <p:ext uri="{BB962C8B-B14F-4D97-AF65-F5344CB8AC3E}">
        <p14:creationId xmlns:p14="http://schemas.microsoft.com/office/powerpoint/2010/main" val="962324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C8444-B267-41A3-A097-29BAF9F51C23}"/>
              </a:ext>
            </a:extLst>
          </p:cNvPr>
          <p:cNvSpPr>
            <a:spLocks noGrp="1"/>
          </p:cNvSpPr>
          <p:nvPr>
            <p:ph type="title"/>
          </p:nvPr>
        </p:nvSpPr>
        <p:spPr>
          <a:xfrm>
            <a:off x="119308" y="340998"/>
            <a:ext cx="8686800" cy="857250"/>
          </a:xfrm>
        </p:spPr>
        <p:txBody>
          <a:bodyPr/>
          <a:lstStyle/>
          <a:p>
            <a:pPr algn="ctr"/>
            <a:r>
              <a:rPr lang="en-US" sz="3200" dirty="0"/>
              <a:t>Breakout Room Questions for Discussion: </a:t>
            </a:r>
            <a:br>
              <a:rPr lang="en-US" sz="3200" b="1" dirty="0"/>
            </a:br>
            <a:endParaRPr lang="en-US" sz="3200" b="1" dirty="0"/>
          </a:p>
        </p:txBody>
      </p:sp>
      <p:sp>
        <p:nvSpPr>
          <p:cNvPr id="3" name="Content Placeholder 2">
            <a:extLst>
              <a:ext uri="{FF2B5EF4-FFF2-40B4-BE49-F238E27FC236}">
                <a16:creationId xmlns:a16="http://schemas.microsoft.com/office/drawing/2014/main" id="{F2E9056C-D555-4C3F-BDAA-0486345C28BC}"/>
              </a:ext>
            </a:extLst>
          </p:cNvPr>
          <p:cNvSpPr>
            <a:spLocks noGrp="1"/>
          </p:cNvSpPr>
          <p:nvPr>
            <p:ph idx="1"/>
          </p:nvPr>
        </p:nvSpPr>
        <p:spPr>
          <a:xfrm>
            <a:off x="260386" y="940113"/>
            <a:ext cx="8623228" cy="3789299"/>
          </a:xfrm>
        </p:spPr>
        <p:txBody>
          <a:bodyPr>
            <a:normAutofit fontScale="85000" lnSpcReduction="20000"/>
          </a:bodyPr>
          <a:lstStyle/>
          <a:p>
            <a:pPr marL="114300" indent="0">
              <a:spcBef>
                <a:spcPts val="1200"/>
              </a:spcBef>
              <a:spcAft>
                <a:spcPts val="600"/>
              </a:spcAft>
              <a:buNone/>
            </a:pPr>
            <a:r>
              <a:rPr lang="en-US" sz="2800" i="1" dirty="0">
                <a:solidFill>
                  <a:srgbClr val="242424"/>
                </a:solidFill>
              </a:rPr>
              <a:t>I</a:t>
            </a:r>
            <a:r>
              <a:rPr lang="en-US" sz="2800" b="0" i="1" dirty="0">
                <a:solidFill>
                  <a:srgbClr val="242424"/>
                </a:solidFill>
                <a:effectLst/>
              </a:rPr>
              <a:t>magine you’re on an interdisciplinary team and you’re reviewing this case</a:t>
            </a:r>
          </a:p>
          <a:p>
            <a:pPr marL="666747" indent="-514350">
              <a:buFont typeface="Wingdings" charset="2"/>
              <a:buAutoNum type="arabicPeriod"/>
            </a:pPr>
            <a:r>
              <a:rPr lang="en-US" dirty="0"/>
              <a:t>As a ______ (physician, nurse, NP, PA, pharmacist, psychologist), how would you approach this patient with missed visits and poor adherence to antiretroviral therapy?</a:t>
            </a:r>
          </a:p>
          <a:p>
            <a:pPr marL="666747" indent="-514350">
              <a:buFont typeface="Wingdings" charset="2"/>
              <a:buAutoNum type="arabicPeriod"/>
            </a:pPr>
            <a:r>
              <a:rPr lang="en-US" dirty="0"/>
              <a:t>Role play: practice motivational interviewing. One member of the group will play the role of patient, and other members will play the role of healthcare professional. </a:t>
            </a:r>
          </a:p>
          <a:p>
            <a:pPr marL="1329687" lvl="2" indent="-514350"/>
            <a:r>
              <a:rPr lang="en-US" dirty="0"/>
              <a:t>Reflections &gt; Questions! </a:t>
            </a:r>
          </a:p>
          <a:p>
            <a:pPr marL="1329687" lvl="2" indent="-514350"/>
            <a:r>
              <a:rPr lang="en-US" dirty="0"/>
              <a:t>Complex &gt; Simple!</a:t>
            </a:r>
          </a:p>
          <a:p>
            <a:pPr marL="1329687" lvl="2" indent="-514350"/>
            <a:r>
              <a:rPr lang="en-US" dirty="0"/>
              <a:t>Open &gt; Closed!  </a:t>
            </a:r>
          </a:p>
          <a:p>
            <a:pPr marL="666747" indent="-514350">
              <a:buAutoNum type="arabicPeriod"/>
            </a:pPr>
            <a:r>
              <a:rPr lang="en-US" dirty="0"/>
              <a:t>As an interprofessional team, how can you work together to meet this patient’s needs?</a:t>
            </a:r>
          </a:p>
        </p:txBody>
      </p:sp>
      <p:sp>
        <p:nvSpPr>
          <p:cNvPr id="4" name="Slide Number Placeholder 3">
            <a:extLst>
              <a:ext uri="{FF2B5EF4-FFF2-40B4-BE49-F238E27FC236}">
                <a16:creationId xmlns:a16="http://schemas.microsoft.com/office/drawing/2014/main" id="{D8A39696-EBDF-4948-8A22-7E69E4EAC6D9}"/>
              </a:ext>
            </a:extLst>
          </p:cNvPr>
          <p:cNvSpPr>
            <a:spLocks noGrp="1"/>
          </p:cNvSpPr>
          <p:nvPr>
            <p:ph type="sldNum" sz="quarter" idx="12"/>
          </p:nvPr>
        </p:nvSpPr>
        <p:spPr/>
        <p:txBody>
          <a:bodyPr/>
          <a:lstStyle/>
          <a:p>
            <a:fld id="{6E2D2B3B-882E-40F3-A32F-6DD516915044}" type="slidenum">
              <a:rPr lang="en-US" smtClean="0"/>
              <a:pPr/>
              <a:t>38</a:t>
            </a:fld>
            <a:endParaRPr lang="en-US" dirty="0"/>
          </a:p>
        </p:txBody>
      </p:sp>
    </p:spTree>
    <p:extLst>
      <p:ext uri="{BB962C8B-B14F-4D97-AF65-F5344CB8AC3E}">
        <p14:creationId xmlns:p14="http://schemas.microsoft.com/office/powerpoint/2010/main" val="767849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C51D8-4384-42D2-9C7A-DAB7E91216E1}"/>
              </a:ext>
            </a:extLst>
          </p:cNvPr>
          <p:cNvSpPr>
            <a:spLocks noGrp="1"/>
          </p:cNvSpPr>
          <p:nvPr>
            <p:ph type="title"/>
          </p:nvPr>
        </p:nvSpPr>
        <p:spPr>
          <a:xfrm>
            <a:off x="94726" y="0"/>
            <a:ext cx="8315569" cy="857250"/>
          </a:xfrm>
        </p:spPr>
        <p:txBody>
          <a:bodyPr/>
          <a:lstStyle/>
          <a:p>
            <a:pPr algn="ctr"/>
            <a:r>
              <a:rPr lang="en-US" sz="3600" dirty="0"/>
              <a:t>Team-Based Plan of Care</a:t>
            </a:r>
          </a:p>
        </p:txBody>
      </p:sp>
      <p:sp>
        <p:nvSpPr>
          <p:cNvPr id="3" name="Content Placeholder 2">
            <a:extLst>
              <a:ext uri="{FF2B5EF4-FFF2-40B4-BE49-F238E27FC236}">
                <a16:creationId xmlns:a16="http://schemas.microsoft.com/office/drawing/2014/main" id="{4C593A26-F067-44EC-ADFB-6F65CFB8D38E}"/>
              </a:ext>
            </a:extLst>
          </p:cNvPr>
          <p:cNvSpPr>
            <a:spLocks noGrp="1"/>
          </p:cNvSpPr>
          <p:nvPr>
            <p:ph idx="1"/>
          </p:nvPr>
        </p:nvSpPr>
        <p:spPr>
          <a:xfrm>
            <a:off x="212769" y="1027522"/>
            <a:ext cx="8718461" cy="3683486"/>
          </a:xfrm>
        </p:spPr>
        <p:txBody>
          <a:bodyPr>
            <a:normAutofit/>
          </a:bodyPr>
          <a:lstStyle/>
          <a:p>
            <a:pPr marL="114300" indent="0">
              <a:buNone/>
            </a:pPr>
            <a:r>
              <a:rPr lang="en-US" sz="2100" b="1" dirty="0"/>
              <a:t>Problem</a:t>
            </a:r>
            <a:r>
              <a:rPr lang="en-US" sz="2100" dirty="0"/>
              <a:t>: </a:t>
            </a:r>
            <a:r>
              <a:rPr lang="en-US" sz="2100" b="1" dirty="0"/>
              <a:t>HIV with virologic failure (viral load &gt; 200 copies/ml)</a:t>
            </a:r>
            <a:endParaRPr lang="en-US" sz="2100" dirty="0"/>
          </a:p>
          <a:p>
            <a:pPr marL="114300" indent="0">
              <a:buNone/>
            </a:pPr>
            <a:r>
              <a:rPr lang="en-US" sz="2100" i="1" dirty="0"/>
              <a:t>Team solution:</a:t>
            </a:r>
          </a:p>
          <a:p>
            <a:pPr lvl="1">
              <a:spcBef>
                <a:spcPts val="600"/>
              </a:spcBef>
              <a:spcAft>
                <a:spcPts val="600"/>
              </a:spcAft>
            </a:pPr>
            <a:r>
              <a:rPr lang="en-US" sz="2000" dirty="0"/>
              <a:t>Physician provided adherence counseling</a:t>
            </a:r>
          </a:p>
          <a:p>
            <a:pPr lvl="1">
              <a:spcBef>
                <a:spcPts val="600"/>
              </a:spcBef>
              <a:spcAft>
                <a:spcPts val="600"/>
              </a:spcAft>
            </a:pPr>
            <a:r>
              <a:rPr lang="en-US" sz="2000" dirty="0"/>
              <a:t>Continued current antiretroviral therapy</a:t>
            </a:r>
          </a:p>
        </p:txBody>
      </p:sp>
      <p:sp>
        <p:nvSpPr>
          <p:cNvPr id="4" name="Slide Number Placeholder 3">
            <a:extLst>
              <a:ext uri="{FF2B5EF4-FFF2-40B4-BE49-F238E27FC236}">
                <a16:creationId xmlns:a16="http://schemas.microsoft.com/office/drawing/2014/main" id="{017AC258-BF65-4692-B584-E12B5653EA70}"/>
              </a:ext>
            </a:extLst>
          </p:cNvPr>
          <p:cNvSpPr>
            <a:spLocks noGrp="1"/>
          </p:cNvSpPr>
          <p:nvPr>
            <p:ph type="sldNum" sz="quarter" idx="12"/>
          </p:nvPr>
        </p:nvSpPr>
        <p:spPr/>
        <p:txBody>
          <a:bodyPr/>
          <a:lstStyle/>
          <a:p>
            <a:fld id="{6E2D2B3B-882E-40F3-A32F-6DD516915044}" type="slidenum">
              <a:rPr lang="en-US" smtClean="0"/>
              <a:pPr/>
              <a:t>39</a:t>
            </a:fld>
            <a:endParaRPr lang="en-US" dirty="0"/>
          </a:p>
        </p:txBody>
      </p:sp>
    </p:spTree>
    <p:extLst>
      <p:ext uri="{BB962C8B-B14F-4D97-AF65-F5344CB8AC3E}">
        <p14:creationId xmlns:p14="http://schemas.microsoft.com/office/powerpoint/2010/main" val="905015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8ED0A-DB30-C93F-A9AD-F61F609C7175}"/>
              </a:ext>
            </a:extLst>
          </p:cNvPr>
          <p:cNvSpPr>
            <a:spLocks noGrp="1"/>
          </p:cNvSpPr>
          <p:nvPr>
            <p:ph type="title"/>
          </p:nvPr>
        </p:nvSpPr>
        <p:spPr/>
        <p:txBody>
          <a:bodyPr/>
          <a:lstStyle/>
          <a:p>
            <a:pPr algn="ctr"/>
            <a:r>
              <a:rPr lang="en-US" dirty="0"/>
              <a:t>Unconscious Bias Disclosure</a:t>
            </a:r>
          </a:p>
        </p:txBody>
      </p:sp>
      <p:sp>
        <p:nvSpPr>
          <p:cNvPr id="3" name="Content Placeholder 2">
            <a:extLst>
              <a:ext uri="{FF2B5EF4-FFF2-40B4-BE49-F238E27FC236}">
                <a16:creationId xmlns:a16="http://schemas.microsoft.com/office/drawing/2014/main" id="{3FF913B5-B8AA-4FF0-7E4F-A2DCC2A52012}"/>
              </a:ext>
            </a:extLst>
          </p:cNvPr>
          <p:cNvSpPr>
            <a:spLocks noGrp="1"/>
          </p:cNvSpPr>
          <p:nvPr>
            <p:ph idx="1"/>
          </p:nvPr>
        </p:nvSpPr>
        <p:spPr/>
        <p:txBody>
          <a:bodyPr>
            <a:normAutofit fontScale="92500"/>
          </a:bodyPr>
          <a:lstStyle/>
          <a:p>
            <a:r>
              <a:rPr lang="en-US" dirty="0"/>
              <a:t>SCAETC recognizes that language is constantly evolving, and while we make every effort to avoid bias and stigmatizing terms, we acknowledge that unintentional lapses may occur in our presentations.</a:t>
            </a:r>
          </a:p>
          <a:p>
            <a:r>
              <a:rPr lang="en-US" dirty="0"/>
              <a:t>We value your feedback and encourage you to share any concerns related to language, images, or concepts that may be offensive or stigmatizing. </a:t>
            </a:r>
          </a:p>
          <a:p>
            <a:r>
              <a:rPr lang="en-US" dirty="0"/>
              <a:t>Your input will help us refine and improve our presentations, ensuring they remain inclusive and respectful to participants.</a:t>
            </a:r>
          </a:p>
        </p:txBody>
      </p:sp>
      <p:sp>
        <p:nvSpPr>
          <p:cNvPr id="4" name="Slide Number Placeholder 3">
            <a:extLst>
              <a:ext uri="{FF2B5EF4-FFF2-40B4-BE49-F238E27FC236}">
                <a16:creationId xmlns:a16="http://schemas.microsoft.com/office/drawing/2014/main" id="{782116D6-C495-FFD8-35E8-5FAE826C226A}"/>
              </a:ext>
            </a:extLst>
          </p:cNvPr>
          <p:cNvSpPr>
            <a:spLocks noGrp="1"/>
          </p:cNvSpPr>
          <p:nvPr>
            <p:ph type="sldNum" sz="quarter" idx="12"/>
          </p:nvPr>
        </p:nvSpPr>
        <p:spPr/>
        <p:txBody>
          <a:bodyPr/>
          <a:lstStyle/>
          <a:p>
            <a:fld id="{6E2D2B3B-882E-40F3-A32F-6DD516915044}" type="slidenum">
              <a:rPr lang="en-US" smtClean="0"/>
              <a:pPr/>
              <a:t>4</a:t>
            </a:fld>
            <a:endParaRPr lang="en-US"/>
          </a:p>
        </p:txBody>
      </p:sp>
    </p:spTree>
    <p:extLst>
      <p:ext uri="{BB962C8B-B14F-4D97-AF65-F5344CB8AC3E}">
        <p14:creationId xmlns:p14="http://schemas.microsoft.com/office/powerpoint/2010/main" val="862975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593A26-F067-44EC-ADFB-6F65CFB8D38E}"/>
              </a:ext>
            </a:extLst>
          </p:cNvPr>
          <p:cNvSpPr>
            <a:spLocks noGrp="1"/>
          </p:cNvSpPr>
          <p:nvPr>
            <p:ph idx="1"/>
          </p:nvPr>
        </p:nvSpPr>
        <p:spPr>
          <a:xfrm>
            <a:off x="216219" y="857250"/>
            <a:ext cx="8707444" cy="3872162"/>
          </a:xfrm>
        </p:spPr>
        <p:txBody>
          <a:bodyPr>
            <a:normAutofit/>
          </a:bodyPr>
          <a:lstStyle/>
          <a:p>
            <a:pPr marL="114300" indent="0">
              <a:buNone/>
            </a:pPr>
            <a:r>
              <a:rPr lang="en-US" sz="2300" b="1" dirty="0"/>
              <a:t>Problem: Depression, PTSD, Anxiety</a:t>
            </a:r>
          </a:p>
          <a:p>
            <a:pPr marL="114300" indent="0">
              <a:buNone/>
            </a:pPr>
            <a:r>
              <a:rPr lang="en-US" sz="2300" i="1" dirty="0"/>
              <a:t>   Team solution:</a:t>
            </a:r>
          </a:p>
          <a:p>
            <a:pPr lvl="1">
              <a:spcBef>
                <a:spcPts val="600"/>
              </a:spcBef>
              <a:spcAft>
                <a:spcPts val="600"/>
              </a:spcAft>
            </a:pPr>
            <a:r>
              <a:rPr lang="en-US" sz="2100" dirty="0"/>
              <a:t>Patient saw behavioral therapy weekly for several months</a:t>
            </a:r>
          </a:p>
          <a:p>
            <a:pPr lvl="1">
              <a:spcBef>
                <a:spcPts val="600"/>
              </a:spcBef>
              <a:spcAft>
                <a:spcPts val="600"/>
              </a:spcAft>
            </a:pPr>
            <a:r>
              <a:rPr lang="en-US" sz="2100" dirty="0"/>
              <a:t>Psychiatrist increased sertraline dose to 50 mg daily, titrated up to 100 mg daily</a:t>
            </a:r>
          </a:p>
          <a:p>
            <a:pPr lvl="1">
              <a:spcBef>
                <a:spcPts val="600"/>
              </a:spcBef>
              <a:spcAft>
                <a:spcPts val="600"/>
              </a:spcAft>
            </a:pPr>
            <a:r>
              <a:rPr lang="en-US" sz="2100" dirty="0"/>
              <a:t>Psychiatrist prescribed trazodone for insomnia</a:t>
            </a:r>
          </a:p>
          <a:p>
            <a:pPr marL="411480" lvl="1" indent="0">
              <a:spcBef>
                <a:spcPts val="600"/>
              </a:spcBef>
              <a:spcAft>
                <a:spcPts val="600"/>
              </a:spcAft>
              <a:buNone/>
            </a:pPr>
            <a:endParaRPr lang="en-US" sz="2100" dirty="0"/>
          </a:p>
          <a:p>
            <a:pPr lvl="1"/>
            <a:endParaRPr lang="en-US" sz="1800" dirty="0"/>
          </a:p>
          <a:p>
            <a:endParaRPr lang="en-US" sz="2000" dirty="0"/>
          </a:p>
          <a:p>
            <a:pPr lvl="1"/>
            <a:endParaRPr lang="en-US" sz="2000" dirty="0"/>
          </a:p>
          <a:p>
            <a:endParaRPr lang="en-US" sz="2000" dirty="0"/>
          </a:p>
        </p:txBody>
      </p:sp>
      <p:sp>
        <p:nvSpPr>
          <p:cNvPr id="4" name="Slide Number Placeholder 3">
            <a:extLst>
              <a:ext uri="{FF2B5EF4-FFF2-40B4-BE49-F238E27FC236}">
                <a16:creationId xmlns:a16="http://schemas.microsoft.com/office/drawing/2014/main" id="{017AC258-BF65-4692-B584-E12B5653EA70}"/>
              </a:ext>
            </a:extLst>
          </p:cNvPr>
          <p:cNvSpPr>
            <a:spLocks noGrp="1"/>
          </p:cNvSpPr>
          <p:nvPr>
            <p:ph type="sldNum" sz="quarter" idx="12"/>
          </p:nvPr>
        </p:nvSpPr>
        <p:spPr/>
        <p:txBody>
          <a:bodyPr/>
          <a:lstStyle/>
          <a:p>
            <a:fld id="{6E2D2B3B-882E-40F3-A32F-6DD516915044}" type="slidenum">
              <a:rPr lang="en-US" smtClean="0"/>
              <a:pPr/>
              <a:t>40</a:t>
            </a:fld>
            <a:endParaRPr lang="en-US" dirty="0"/>
          </a:p>
        </p:txBody>
      </p:sp>
      <p:sp>
        <p:nvSpPr>
          <p:cNvPr id="6" name="Title 1">
            <a:extLst>
              <a:ext uri="{FF2B5EF4-FFF2-40B4-BE49-F238E27FC236}">
                <a16:creationId xmlns:a16="http://schemas.microsoft.com/office/drawing/2014/main" id="{7F8C51D8-4384-42D2-9C7A-DAB7E91216E1}"/>
              </a:ext>
            </a:extLst>
          </p:cNvPr>
          <p:cNvSpPr>
            <a:spLocks noGrp="1"/>
          </p:cNvSpPr>
          <p:nvPr>
            <p:ph type="title"/>
          </p:nvPr>
        </p:nvSpPr>
        <p:spPr>
          <a:xfrm>
            <a:off x="94726" y="0"/>
            <a:ext cx="8315569" cy="857250"/>
          </a:xfrm>
        </p:spPr>
        <p:txBody>
          <a:bodyPr/>
          <a:lstStyle/>
          <a:p>
            <a:pPr algn="ctr"/>
            <a:r>
              <a:rPr lang="en-US" sz="3600" dirty="0"/>
              <a:t>Team-Based Plan of Care</a:t>
            </a:r>
          </a:p>
        </p:txBody>
      </p:sp>
    </p:spTree>
    <p:extLst>
      <p:ext uri="{BB962C8B-B14F-4D97-AF65-F5344CB8AC3E}">
        <p14:creationId xmlns:p14="http://schemas.microsoft.com/office/powerpoint/2010/main" val="67414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593A26-F067-44EC-ADFB-6F65CFB8D38E}"/>
              </a:ext>
            </a:extLst>
          </p:cNvPr>
          <p:cNvSpPr>
            <a:spLocks noGrp="1"/>
          </p:cNvSpPr>
          <p:nvPr>
            <p:ph idx="1"/>
          </p:nvPr>
        </p:nvSpPr>
        <p:spPr>
          <a:xfrm>
            <a:off x="216219" y="857250"/>
            <a:ext cx="8707444" cy="3872162"/>
          </a:xfrm>
        </p:spPr>
        <p:txBody>
          <a:bodyPr>
            <a:normAutofit/>
          </a:bodyPr>
          <a:lstStyle/>
          <a:p>
            <a:pPr marL="114300" indent="0">
              <a:buNone/>
            </a:pPr>
            <a:r>
              <a:rPr lang="en-US" sz="2300" b="1" dirty="0"/>
              <a:t>Problem: Substance use disorder (alcohol, marijuana)</a:t>
            </a:r>
          </a:p>
          <a:p>
            <a:pPr marL="114300" indent="0">
              <a:buNone/>
            </a:pPr>
            <a:r>
              <a:rPr lang="en-US" sz="2300" i="1" dirty="0"/>
              <a:t>   Team solution:</a:t>
            </a:r>
          </a:p>
          <a:p>
            <a:pPr lvl="1">
              <a:spcBef>
                <a:spcPts val="600"/>
              </a:spcBef>
              <a:spcAft>
                <a:spcPts val="600"/>
              </a:spcAft>
            </a:pPr>
            <a:r>
              <a:rPr lang="en-US" sz="2100" dirty="0"/>
              <a:t>Referred to substance use counselor</a:t>
            </a:r>
          </a:p>
          <a:p>
            <a:pPr lvl="1">
              <a:spcBef>
                <a:spcPts val="600"/>
              </a:spcBef>
              <a:spcAft>
                <a:spcPts val="600"/>
              </a:spcAft>
            </a:pPr>
            <a:r>
              <a:rPr lang="en-US" sz="2100" dirty="0"/>
              <a:t>Psychiatrist and behavioral therapist counseled patient to abstain from alcohol and substance use </a:t>
            </a:r>
          </a:p>
          <a:p>
            <a:pPr marL="411480" lvl="1" indent="0">
              <a:spcBef>
                <a:spcPts val="600"/>
              </a:spcBef>
              <a:spcAft>
                <a:spcPts val="600"/>
              </a:spcAft>
              <a:buNone/>
            </a:pPr>
            <a:endParaRPr lang="en-US" sz="2100" dirty="0"/>
          </a:p>
          <a:p>
            <a:pPr lvl="1"/>
            <a:endParaRPr lang="en-US" sz="1800" dirty="0"/>
          </a:p>
          <a:p>
            <a:endParaRPr lang="en-US" sz="2000" dirty="0"/>
          </a:p>
          <a:p>
            <a:pPr lvl="1"/>
            <a:endParaRPr lang="en-US" sz="2000" dirty="0"/>
          </a:p>
          <a:p>
            <a:endParaRPr lang="en-US" sz="2000" dirty="0"/>
          </a:p>
        </p:txBody>
      </p:sp>
      <p:sp>
        <p:nvSpPr>
          <p:cNvPr id="4" name="Slide Number Placeholder 3">
            <a:extLst>
              <a:ext uri="{FF2B5EF4-FFF2-40B4-BE49-F238E27FC236}">
                <a16:creationId xmlns:a16="http://schemas.microsoft.com/office/drawing/2014/main" id="{017AC258-BF65-4692-B584-E12B5653EA70}"/>
              </a:ext>
            </a:extLst>
          </p:cNvPr>
          <p:cNvSpPr>
            <a:spLocks noGrp="1"/>
          </p:cNvSpPr>
          <p:nvPr>
            <p:ph type="sldNum" sz="quarter" idx="12"/>
          </p:nvPr>
        </p:nvSpPr>
        <p:spPr/>
        <p:txBody>
          <a:bodyPr/>
          <a:lstStyle/>
          <a:p>
            <a:fld id="{6E2D2B3B-882E-40F3-A32F-6DD516915044}" type="slidenum">
              <a:rPr lang="en-US" smtClean="0"/>
              <a:pPr/>
              <a:t>41</a:t>
            </a:fld>
            <a:endParaRPr lang="en-US" dirty="0"/>
          </a:p>
        </p:txBody>
      </p:sp>
      <p:sp>
        <p:nvSpPr>
          <p:cNvPr id="6" name="Title 1">
            <a:extLst>
              <a:ext uri="{FF2B5EF4-FFF2-40B4-BE49-F238E27FC236}">
                <a16:creationId xmlns:a16="http://schemas.microsoft.com/office/drawing/2014/main" id="{7F8C51D8-4384-42D2-9C7A-DAB7E91216E1}"/>
              </a:ext>
            </a:extLst>
          </p:cNvPr>
          <p:cNvSpPr>
            <a:spLocks noGrp="1"/>
          </p:cNvSpPr>
          <p:nvPr>
            <p:ph type="title"/>
          </p:nvPr>
        </p:nvSpPr>
        <p:spPr>
          <a:xfrm>
            <a:off x="94726" y="0"/>
            <a:ext cx="8315569" cy="857250"/>
          </a:xfrm>
        </p:spPr>
        <p:txBody>
          <a:bodyPr/>
          <a:lstStyle/>
          <a:p>
            <a:pPr algn="ctr"/>
            <a:r>
              <a:rPr lang="en-US" sz="3600" dirty="0"/>
              <a:t>Team-Based Plan of Care</a:t>
            </a:r>
          </a:p>
        </p:txBody>
      </p:sp>
    </p:spTree>
    <p:extLst>
      <p:ext uri="{BB962C8B-B14F-4D97-AF65-F5344CB8AC3E}">
        <p14:creationId xmlns:p14="http://schemas.microsoft.com/office/powerpoint/2010/main" val="813798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593A26-F067-44EC-ADFB-6F65CFB8D38E}"/>
              </a:ext>
            </a:extLst>
          </p:cNvPr>
          <p:cNvSpPr>
            <a:spLocks noGrp="1"/>
          </p:cNvSpPr>
          <p:nvPr>
            <p:ph idx="1"/>
          </p:nvPr>
        </p:nvSpPr>
        <p:spPr>
          <a:xfrm>
            <a:off x="216219" y="857250"/>
            <a:ext cx="8707444" cy="3872162"/>
          </a:xfrm>
        </p:spPr>
        <p:txBody>
          <a:bodyPr>
            <a:normAutofit/>
          </a:bodyPr>
          <a:lstStyle/>
          <a:p>
            <a:pPr marL="114300" indent="0">
              <a:buNone/>
            </a:pPr>
            <a:r>
              <a:rPr lang="en-US" sz="2300" b="1" dirty="0"/>
              <a:t>Problem: Chronic back pain</a:t>
            </a:r>
          </a:p>
          <a:p>
            <a:pPr marL="114300" indent="0">
              <a:buNone/>
            </a:pPr>
            <a:r>
              <a:rPr lang="en-US" sz="2300" i="1" dirty="0"/>
              <a:t>   Team solution:</a:t>
            </a:r>
          </a:p>
          <a:p>
            <a:pPr lvl="1">
              <a:spcBef>
                <a:spcPts val="600"/>
              </a:spcBef>
              <a:spcAft>
                <a:spcPts val="600"/>
              </a:spcAft>
            </a:pPr>
            <a:r>
              <a:rPr lang="en-US" sz="2100" dirty="0"/>
              <a:t>Continue gabapentin</a:t>
            </a:r>
          </a:p>
          <a:p>
            <a:pPr lvl="1">
              <a:spcBef>
                <a:spcPts val="600"/>
              </a:spcBef>
              <a:spcAft>
                <a:spcPts val="600"/>
              </a:spcAft>
            </a:pPr>
            <a:r>
              <a:rPr lang="en-US" sz="2100" dirty="0"/>
              <a:t>Physician prescribed naproxen and diclofenac topical gel </a:t>
            </a:r>
          </a:p>
          <a:p>
            <a:pPr lvl="1">
              <a:spcBef>
                <a:spcPts val="600"/>
              </a:spcBef>
              <a:spcAft>
                <a:spcPts val="600"/>
              </a:spcAft>
            </a:pPr>
            <a:r>
              <a:rPr lang="en-US" sz="2100" dirty="0"/>
              <a:t>Referred to physical therapy</a:t>
            </a:r>
            <a:endParaRPr lang="en-US" sz="2000" dirty="0"/>
          </a:p>
          <a:p>
            <a:pPr lvl="1"/>
            <a:endParaRPr lang="en-US" sz="2000" dirty="0"/>
          </a:p>
          <a:p>
            <a:endParaRPr lang="en-US" sz="2000" dirty="0"/>
          </a:p>
        </p:txBody>
      </p:sp>
      <p:sp>
        <p:nvSpPr>
          <p:cNvPr id="4" name="Slide Number Placeholder 3">
            <a:extLst>
              <a:ext uri="{FF2B5EF4-FFF2-40B4-BE49-F238E27FC236}">
                <a16:creationId xmlns:a16="http://schemas.microsoft.com/office/drawing/2014/main" id="{017AC258-BF65-4692-B584-E12B5653EA70}"/>
              </a:ext>
            </a:extLst>
          </p:cNvPr>
          <p:cNvSpPr>
            <a:spLocks noGrp="1"/>
          </p:cNvSpPr>
          <p:nvPr>
            <p:ph type="sldNum" sz="quarter" idx="12"/>
          </p:nvPr>
        </p:nvSpPr>
        <p:spPr/>
        <p:txBody>
          <a:bodyPr/>
          <a:lstStyle/>
          <a:p>
            <a:fld id="{6E2D2B3B-882E-40F3-A32F-6DD516915044}" type="slidenum">
              <a:rPr lang="en-US" smtClean="0"/>
              <a:pPr/>
              <a:t>42</a:t>
            </a:fld>
            <a:endParaRPr lang="en-US" dirty="0"/>
          </a:p>
        </p:txBody>
      </p:sp>
      <p:sp>
        <p:nvSpPr>
          <p:cNvPr id="6" name="Title 1">
            <a:extLst>
              <a:ext uri="{FF2B5EF4-FFF2-40B4-BE49-F238E27FC236}">
                <a16:creationId xmlns:a16="http://schemas.microsoft.com/office/drawing/2014/main" id="{7F8C51D8-4384-42D2-9C7A-DAB7E91216E1}"/>
              </a:ext>
            </a:extLst>
          </p:cNvPr>
          <p:cNvSpPr>
            <a:spLocks noGrp="1"/>
          </p:cNvSpPr>
          <p:nvPr>
            <p:ph type="title"/>
          </p:nvPr>
        </p:nvSpPr>
        <p:spPr>
          <a:xfrm>
            <a:off x="94726" y="0"/>
            <a:ext cx="8315569" cy="857250"/>
          </a:xfrm>
        </p:spPr>
        <p:txBody>
          <a:bodyPr/>
          <a:lstStyle/>
          <a:p>
            <a:pPr algn="ctr"/>
            <a:r>
              <a:rPr lang="en-US" sz="3600" dirty="0"/>
              <a:t>Team-Based Plan of Care</a:t>
            </a:r>
          </a:p>
        </p:txBody>
      </p:sp>
    </p:spTree>
    <p:extLst>
      <p:ext uri="{BB962C8B-B14F-4D97-AF65-F5344CB8AC3E}">
        <p14:creationId xmlns:p14="http://schemas.microsoft.com/office/powerpoint/2010/main" val="1668997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B6C11-2B9D-7C4E-8785-BD7A6079E783}"/>
              </a:ext>
            </a:extLst>
          </p:cNvPr>
          <p:cNvSpPr>
            <a:spLocks noGrp="1"/>
          </p:cNvSpPr>
          <p:nvPr>
            <p:ph type="title"/>
          </p:nvPr>
        </p:nvSpPr>
        <p:spPr>
          <a:xfrm>
            <a:off x="1107688" y="81776"/>
            <a:ext cx="6928624" cy="857250"/>
          </a:xfrm>
        </p:spPr>
        <p:txBody>
          <a:bodyPr/>
          <a:lstStyle/>
          <a:p>
            <a:pPr algn="ctr"/>
            <a:r>
              <a:rPr lang="en-US" sz="3600" dirty="0"/>
              <a:t>Patient Course</a:t>
            </a:r>
          </a:p>
        </p:txBody>
      </p:sp>
      <p:sp>
        <p:nvSpPr>
          <p:cNvPr id="3" name="Content Placeholder 2">
            <a:extLst>
              <a:ext uri="{FF2B5EF4-FFF2-40B4-BE49-F238E27FC236}">
                <a16:creationId xmlns:a16="http://schemas.microsoft.com/office/drawing/2014/main" id="{07EDAE2C-0E60-6543-969D-BA548BE367EF}"/>
              </a:ext>
            </a:extLst>
          </p:cNvPr>
          <p:cNvSpPr>
            <a:spLocks noGrp="1"/>
          </p:cNvSpPr>
          <p:nvPr>
            <p:ph idx="1"/>
          </p:nvPr>
        </p:nvSpPr>
        <p:spPr>
          <a:xfrm>
            <a:off x="342601" y="1147070"/>
            <a:ext cx="8310746" cy="3582342"/>
          </a:xfrm>
        </p:spPr>
        <p:txBody>
          <a:bodyPr>
            <a:noAutofit/>
          </a:bodyPr>
          <a:lstStyle/>
          <a:p>
            <a:pPr>
              <a:spcBef>
                <a:spcPts val="600"/>
              </a:spcBef>
            </a:pPr>
            <a:r>
              <a:rPr lang="en-US" sz="2000" dirty="0"/>
              <a:t>Patient continued to follow with psychiatry and behavioral therapy for anxiety and depression. He had frequent visits to emergency department for panic attacks. He missed multiple follow </a:t>
            </a:r>
            <a:r>
              <a:rPr lang="en-US" sz="2000"/>
              <a:t>up appointments at clinic. </a:t>
            </a:r>
            <a:endParaRPr lang="en-US" sz="2000" dirty="0"/>
          </a:p>
          <a:p>
            <a:pPr>
              <a:spcBef>
                <a:spcPts val="600"/>
              </a:spcBef>
            </a:pPr>
            <a:r>
              <a:rPr lang="en-US" sz="2000" dirty="0"/>
              <a:t>Continued to have challenges with adherence to medications; physician provided adherence counseling at each visit</a:t>
            </a:r>
          </a:p>
          <a:p>
            <a:pPr>
              <a:spcBef>
                <a:spcPts val="600"/>
              </a:spcBef>
            </a:pPr>
            <a:r>
              <a:rPr lang="en-US" sz="2000" dirty="0"/>
              <a:t>HIV-1 viral load monitored every 2-3 months</a:t>
            </a:r>
          </a:p>
          <a:p>
            <a:pPr lvl="1">
              <a:spcBef>
                <a:spcPts val="600"/>
              </a:spcBef>
            </a:pPr>
            <a:r>
              <a:rPr lang="en-US" sz="1800" dirty="0"/>
              <a:t>HIV-1 RNA 300-900 copies/mL for the next year</a:t>
            </a:r>
          </a:p>
          <a:p>
            <a:pPr lvl="1">
              <a:spcBef>
                <a:spcPts val="600"/>
              </a:spcBef>
            </a:pPr>
            <a:r>
              <a:rPr lang="en-US" sz="1800" dirty="0"/>
              <a:t>Viral load undetectable 2 years later</a:t>
            </a:r>
          </a:p>
        </p:txBody>
      </p:sp>
      <p:sp>
        <p:nvSpPr>
          <p:cNvPr id="4" name="Slide Number Placeholder 3">
            <a:extLst>
              <a:ext uri="{FF2B5EF4-FFF2-40B4-BE49-F238E27FC236}">
                <a16:creationId xmlns:a16="http://schemas.microsoft.com/office/drawing/2014/main" id="{A40D431A-9FFE-DD42-A75D-075B97AF0F22}"/>
              </a:ext>
            </a:extLst>
          </p:cNvPr>
          <p:cNvSpPr>
            <a:spLocks noGrp="1"/>
          </p:cNvSpPr>
          <p:nvPr>
            <p:ph type="sldNum" sz="quarter" idx="12"/>
          </p:nvPr>
        </p:nvSpPr>
        <p:spPr/>
        <p:txBody>
          <a:bodyPr/>
          <a:lstStyle/>
          <a:p>
            <a:fld id="{6E2D2B3B-882E-40F3-A32F-6DD516915044}" type="slidenum">
              <a:rPr lang="en-US" smtClean="0"/>
              <a:pPr/>
              <a:t>43</a:t>
            </a:fld>
            <a:endParaRPr lang="en-US" dirty="0"/>
          </a:p>
        </p:txBody>
      </p:sp>
    </p:spTree>
    <p:extLst>
      <p:ext uri="{BB962C8B-B14F-4D97-AF65-F5344CB8AC3E}">
        <p14:creationId xmlns:p14="http://schemas.microsoft.com/office/powerpoint/2010/main" val="41527910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09CFB-D082-4EEA-BB8F-9CF3F7230098}"/>
              </a:ext>
            </a:extLst>
          </p:cNvPr>
          <p:cNvSpPr>
            <a:spLocks noGrp="1"/>
          </p:cNvSpPr>
          <p:nvPr>
            <p:ph type="title"/>
          </p:nvPr>
        </p:nvSpPr>
        <p:spPr/>
        <p:txBody>
          <a:bodyPr/>
          <a:lstStyle/>
          <a:p>
            <a:pPr algn="ctr"/>
            <a:r>
              <a:rPr lang="en-US" dirty="0"/>
              <a:t>Take-Home Points</a:t>
            </a:r>
          </a:p>
        </p:txBody>
      </p:sp>
      <p:sp>
        <p:nvSpPr>
          <p:cNvPr id="3" name="Content Placeholder 2">
            <a:extLst>
              <a:ext uri="{FF2B5EF4-FFF2-40B4-BE49-F238E27FC236}">
                <a16:creationId xmlns:a16="http://schemas.microsoft.com/office/drawing/2014/main" id="{95277DCB-12B6-4291-AA6D-12E1FE68F9AD}"/>
              </a:ext>
            </a:extLst>
          </p:cNvPr>
          <p:cNvSpPr>
            <a:spLocks noGrp="1"/>
          </p:cNvSpPr>
          <p:nvPr>
            <p:ph idx="1"/>
          </p:nvPr>
        </p:nvSpPr>
        <p:spPr/>
        <p:txBody>
          <a:bodyPr>
            <a:normAutofit/>
          </a:bodyPr>
          <a:lstStyle/>
          <a:p>
            <a:r>
              <a:rPr lang="en-US" dirty="0"/>
              <a:t>Mental health problems impact every aspect of medical care, especially adherence to medications</a:t>
            </a:r>
          </a:p>
          <a:p>
            <a:r>
              <a:rPr lang="en-US" dirty="0"/>
              <a:t>Every healthcare professional can use motivational interviewing to help patients change their behavior</a:t>
            </a:r>
          </a:p>
          <a:p>
            <a:endParaRPr lang="en-US" dirty="0"/>
          </a:p>
        </p:txBody>
      </p:sp>
      <p:sp>
        <p:nvSpPr>
          <p:cNvPr id="4" name="Slide Number Placeholder 3">
            <a:extLst>
              <a:ext uri="{FF2B5EF4-FFF2-40B4-BE49-F238E27FC236}">
                <a16:creationId xmlns:a16="http://schemas.microsoft.com/office/drawing/2014/main" id="{7B87B6E1-7826-4CFD-9F2C-BB6901861C86}"/>
              </a:ext>
            </a:extLst>
          </p:cNvPr>
          <p:cNvSpPr>
            <a:spLocks noGrp="1"/>
          </p:cNvSpPr>
          <p:nvPr>
            <p:ph type="sldNum" sz="quarter" idx="12"/>
          </p:nvPr>
        </p:nvSpPr>
        <p:spPr/>
        <p:txBody>
          <a:bodyPr/>
          <a:lstStyle/>
          <a:p>
            <a:fld id="{6E2D2B3B-882E-40F3-A32F-6DD516915044}" type="slidenum">
              <a:rPr lang="en-US" smtClean="0"/>
              <a:pPr/>
              <a:t>44</a:t>
            </a:fld>
            <a:endParaRPr lang="en-US"/>
          </a:p>
        </p:txBody>
      </p:sp>
    </p:spTree>
    <p:extLst>
      <p:ext uri="{BB962C8B-B14F-4D97-AF65-F5344CB8AC3E}">
        <p14:creationId xmlns:p14="http://schemas.microsoft.com/office/powerpoint/2010/main" val="593607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2D2B3B-882E-40F3-A32F-6DD516915044}" type="slidenum">
              <a:rPr lang="en-US" smtClean="0"/>
              <a:pPr/>
              <a:t>45</a:t>
            </a:fld>
            <a:endParaRPr lang="en-US"/>
          </a:p>
        </p:txBody>
      </p:sp>
      <p:pic>
        <p:nvPicPr>
          <p:cNvPr id="5" name="Content Placeholder 2"/>
          <p:cNvPicPr>
            <a:picLocks noGrp="1" noChangeAspect="1"/>
          </p:cNvPicPr>
          <p:nvPr>
            <p:ph idx="1"/>
          </p:nvPr>
        </p:nvPicPr>
        <p:blipFill>
          <a:blip r:embed="rId3"/>
          <a:stretch>
            <a:fillRect/>
          </a:stretch>
        </p:blipFill>
        <p:spPr>
          <a:xfrm>
            <a:off x="982766" y="279548"/>
            <a:ext cx="7168498" cy="4721813"/>
          </a:xfrm>
          <a:prstGeom prst="rect">
            <a:avLst/>
          </a:prstGeom>
        </p:spPr>
      </p:pic>
      <p:sp>
        <p:nvSpPr>
          <p:cNvPr id="6" name="Rectangle 5"/>
          <p:cNvSpPr/>
          <p:nvPr/>
        </p:nvSpPr>
        <p:spPr>
          <a:xfrm>
            <a:off x="291269" y="129078"/>
            <a:ext cx="3429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latin typeface="+mj-lt"/>
              </a:rPr>
              <a:t>It takes a village!</a:t>
            </a:r>
          </a:p>
        </p:txBody>
      </p:sp>
    </p:spTree>
    <p:extLst>
      <p:ext uri="{BB962C8B-B14F-4D97-AF65-F5344CB8AC3E}">
        <p14:creationId xmlns:p14="http://schemas.microsoft.com/office/powerpoint/2010/main" val="35372369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632A8-6E8A-4D7C-95B2-08D29F271096}"/>
              </a:ext>
            </a:extLst>
          </p:cNvPr>
          <p:cNvSpPr>
            <a:spLocks noGrp="1"/>
          </p:cNvSpPr>
          <p:nvPr>
            <p:ph type="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D2B2334F-A842-4677-8D52-23433A32B8E8}"/>
              </a:ext>
            </a:extLst>
          </p:cNvPr>
          <p:cNvSpPr>
            <a:spLocks noGrp="1"/>
          </p:cNvSpPr>
          <p:nvPr>
            <p:ph type="sldNum" sz="quarter" idx="12"/>
          </p:nvPr>
        </p:nvSpPr>
        <p:spPr/>
        <p:txBody>
          <a:bodyPr/>
          <a:lstStyle/>
          <a:p>
            <a:fld id="{6E2D2B3B-882E-40F3-A32F-6DD516915044}" type="slidenum">
              <a:rPr lang="en-US" smtClean="0"/>
              <a:pPr/>
              <a:t>46</a:t>
            </a:fld>
            <a:endParaRPr lang="en-US"/>
          </a:p>
        </p:txBody>
      </p:sp>
      <p:pic>
        <p:nvPicPr>
          <p:cNvPr id="2052" name="Picture 4" descr="Let's Stop HIV Together">
            <a:extLst>
              <a:ext uri="{FF2B5EF4-FFF2-40B4-BE49-F238E27FC236}">
                <a16:creationId xmlns:a16="http://schemas.microsoft.com/office/drawing/2014/main" id="{80204279-A19F-7F46-BE5A-242E8F89F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17805"/>
            <a:ext cx="4458889" cy="31849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DDD0F20-B54D-7544-9733-3840E8EED46A}"/>
              </a:ext>
            </a:extLst>
          </p:cNvPr>
          <p:cNvSpPr txBox="1"/>
          <p:nvPr/>
        </p:nvSpPr>
        <p:spPr>
          <a:xfrm>
            <a:off x="2100384" y="4717396"/>
            <a:ext cx="5029200" cy="369332"/>
          </a:xfrm>
          <a:prstGeom prst="rect">
            <a:avLst/>
          </a:prstGeom>
          <a:noFill/>
        </p:spPr>
        <p:txBody>
          <a:bodyPr wrap="square" rtlCol="0">
            <a:spAutoFit/>
          </a:bodyPr>
          <a:lstStyle/>
          <a:p>
            <a:r>
              <a:rPr lang="en-US" dirty="0">
                <a:solidFill>
                  <a:schemeClr val="bg1"/>
                </a:solidFill>
              </a:rPr>
              <a:t>https://</a:t>
            </a:r>
            <a:r>
              <a:rPr lang="en-US" dirty="0" err="1">
                <a:solidFill>
                  <a:schemeClr val="bg1"/>
                </a:solidFill>
              </a:rPr>
              <a:t>www.cdc.gov</a:t>
            </a:r>
            <a:r>
              <a:rPr lang="en-US" dirty="0">
                <a:solidFill>
                  <a:schemeClr val="bg1"/>
                </a:solidFill>
              </a:rPr>
              <a:t>/</a:t>
            </a:r>
            <a:r>
              <a:rPr lang="en-US" dirty="0" err="1">
                <a:solidFill>
                  <a:schemeClr val="bg1"/>
                </a:solidFill>
              </a:rPr>
              <a:t>stophivtogether</a:t>
            </a:r>
            <a:r>
              <a:rPr lang="en-US" dirty="0">
                <a:solidFill>
                  <a:schemeClr val="bg1"/>
                </a:solidFill>
              </a:rPr>
              <a:t>/</a:t>
            </a:r>
            <a:r>
              <a:rPr lang="en-US" dirty="0" err="1">
                <a:solidFill>
                  <a:schemeClr val="bg1"/>
                </a:solidFill>
              </a:rPr>
              <a:t>index.html</a:t>
            </a:r>
            <a:endParaRPr lang="en-US" dirty="0">
              <a:solidFill>
                <a:schemeClr val="bg1"/>
              </a:solidFill>
            </a:endParaRPr>
          </a:p>
        </p:txBody>
      </p:sp>
    </p:spTree>
    <p:extLst>
      <p:ext uri="{BB962C8B-B14F-4D97-AF65-F5344CB8AC3E}">
        <p14:creationId xmlns:p14="http://schemas.microsoft.com/office/powerpoint/2010/main" val="697495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9C66B-D3AD-482B-9630-E8A9B50FCF72}"/>
              </a:ext>
            </a:extLst>
          </p:cNvPr>
          <p:cNvSpPr>
            <a:spLocks noGrp="1"/>
          </p:cNvSpPr>
          <p:nvPr>
            <p:ph type="title"/>
          </p:nvPr>
        </p:nvSpPr>
        <p:spPr/>
        <p:txBody>
          <a:bodyPr/>
          <a:lstStyle/>
          <a:p>
            <a:r>
              <a:rPr lang="en-US" dirty="0"/>
              <a:t>Evaluations</a:t>
            </a:r>
          </a:p>
        </p:txBody>
      </p:sp>
      <p:sp>
        <p:nvSpPr>
          <p:cNvPr id="3" name="Content Placeholder 2">
            <a:extLst>
              <a:ext uri="{FF2B5EF4-FFF2-40B4-BE49-F238E27FC236}">
                <a16:creationId xmlns:a16="http://schemas.microsoft.com/office/drawing/2014/main" id="{7952B9B7-7138-4991-8E19-7A317EA98957}"/>
              </a:ext>
            </a:extLst>
          </p:cNvPr>
          <p:cNvSpPr>
            <a:spLocks noGrp="1"/>
          </p:cNvSpPr>
          <p:nvPr>
            <p:ph idx="1"/>
          </p:nvPr>
        </p:nvSpPr>
        <p:spPr/>
        <p:txBody>
          <a:bodyPr/>
          <a:lstStyle/>
          <a:p>
            <a:r>
              <a:rPr lang="en-US" dirty="0"/>
              <a:t>Please complete the follow up assessment </a:t>
            </a:r>
            <a:r>
              <a:rPr lang="en-US" b="1" dirty="0"/>
              <a:t>within 1 week of the session</a:t>
            </a:r>
          </a:p>
          <a:p>
            <a:pPr marL="411480" lvl="1" indent="0">
              <a:buNone/>
            </a:pPr>
            <a:endParaRPr lang="en-US" b="1" dirty="0"/>
          </a:p>
          <a:p>
            <a:pPr marL="411480" lvl="1" indent="0">
              <a:buNone/>
            </a:pPr>
            <a:r>
              <a:rPr lang="en-US" sz="2800" b="1" dirty="0"/>
              <a:t>We greatly value your feedback!!</a:t>
            </a:r>
          </a:p>
        </p:txBody>
      </p:sp>
      <p:sp>
        <p:nvSpPr>
          <p:cNvPr id="4" name="Slide Number Placeholder 3">
            <a:extLst>
              <a:ext uri="{FF2B5EF4-FFF2-40B4-BE49-F238E27FC236}">
                <a16:creationId xmlns:a16="http://schemas.microsoft.com/office/drawing/2014/main" id="{B3B64C9F-7F31-46B4-8989-1C553A68191D}"/>
              </a:ext>
            </a:extLst>
          </p:cNvPr>
          <p:cNvSpPr>
            <a:spLocks noGrp="1"/>
          </p:cNvSpPr>
          <p:nvPr>
            <p:ph type="sldNum" sz="quarter" idx="12"/>
          </p:nvPr>
        </p:nvSpPr>
        <p:spPr/>
        <p:txBody>
          <a:bodyPr/>
          <a:lstStyle/>
          <a:p>
            <a:fld id="{6E2D2B3B-882E-40F3-A32F-6DD516915044}" type="slidenum">
              <a:rPr lang="en-US" smtClean="0"/>
              <a:pPr/>
              <a:t>47</a:t>
            </a:fld>
            <a:endParaRPr lang="en-US"/>
          </a:p>
        </p:txBody>
      </p:sp>
    </p:spTree>
    <p:extLst>
      <p:ext uri="{BB962C8B-B14F-4D97-AF65-F5344CB8AC3E}">
        <p14:creationId xmlns:p14="http://schemas.microsoft.com/office/powerpoint/2010/main" val="32658030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900" y="205978"/>
            <a:ext cx="6236677" cy="536972"/>
          </a:xfrm>
        </p:spPr>
        <p:txBody>
          <a:bodyPr/>
          <a:lstStyle/>
          <a:p>
            <a:pPr algn="ctr"/>
            <a:r>
              <a:rPr lang="en-US" dirty="0"/>
              <a:t>Resources</a:t>
            </a:r>
          </a:p>
        </p:txBody>
      </p:sp>
      <p:sp>
        <p:nvSpPr>
          <p:cNvPr id="6" name="Content Placeholder 5"/>
          <p:cNvSpPr>
            <a:spLocks noGrp="1"/>
          </p:cNvSpPr>
          <p:nvPr>
            <p:ph sz="half" idx="1"/>
          </p:nvPr>
        </p:nvSpPr>
        <p:spPr>
          <a:xfrm>
            <a:off x="0" y="895350"/>
            <a:ext cx="4743450" cy="3771900"/>
          </a:xfrm>
        </p:spPr>
        <p:txBody>
          <a:bodyPr>
            <a:normAutofit fontScale="85000" lnSpcReduction="20000"/>
          </a:bodyPr>
          <a:lstStyle/>
          <a:p>
            <a:r>
              <a:rPr lang="en-US" dirty="0"/>
              <a:t>National Clinician  Consultation Center </a:t>
            </a:r>
            <a:r>
              <a:rPr lang="en-US" sz="1900" dirty="0">
                <a:hlinkClick r:id="rId3"/>
              </a:rPr>
              <a:t>http://nccc.ucsf.edu/</a:t>
            </a:r>
            <a:endParaRPr lang="en-US" sz="1900" dirty="0"/>
          </a:p>
          <a:p>
            <a:pPr lvl="1"/>
            <a:r>
              <a:rPr lang="en-US" dirty="0"/>
              <a:t>HIV Management</a:t>
            </a:r>
          </a:p>
          <a:p>
            <a:pPr lvl="1"/>
            <a:r>
              <a:rPr lang="en-US" dirty="0"/>
              <a:t>Perinatal HIV </a:t>
            </a:r>
          </a:p>
          <a:p>
            <a:pPr lvl="1"/>
            <a:r>
              <a:rPr lang="en-US" dirty="0"/>
              <a:t>HIV PrEP </a:t>
            </a:r>
          </a:p>
          <a:p>
            <a:pPr lvl="1"/>
            <a:r>
              <a:rPr lang="en-US" dirty="0"/>
              <a:t>HIV PEP line</a:t>
            </a:r>
          </a:p>
          <a:p>
            <a:pPr lvl="1"/>
            <a:r>
              <a:rPr lang="en-US" dirty="0"/>
              <a:t>HCV Management</a:t>
            </a:r>
          </a:p>
          <a:p>
            <a:pPr lvl="1"/>
            <a:r>
              <a:rPr lang="en-US" dirty="0"/>
              <a:t>Substance Use Management</a:t>
            </a:r>
          </a:p>
          <a:p>
            <a:pPr lvl="1"/>
            <a:endParaRPr lang="en-US" sz="1000" dirty="0"/>
          </a:p>
          <a:p>
            <a:r>
              <a:rPr lang="en-US" dirty="0"/>
              <a:t>Present on ECHO</a:t>
            </a:r>
            <a:endParaRPr lang="en-US" sz="600" dirty="0"/>
          </a:p>
          <a:p>
            <a:pPr algn="l" rtl="0" fontAlgn="base">
              <a:buFont typeface="Arial" panose="020B0604020202020204" pitchFamily="34" charset="0"/>
              <a:buChar char="•"/>
            </a:pPr>
            <a:r>
              <a:rPr lang="en-US" sz="1900" b="0" i="0" u="sng" strike="noStrike" dirty="0">
                <a:solidFill>
                  <a:srgbClr val="478FCC"/>
                </a:solidFill>
                <a:effectLst/>
                <a:latin typeface="Arial" panose="020B0604020202020204" pitchFamily="34" charset="0"/>
                <a:hlinkClick r:id="rId4"/>
              </a:rPr>
              <a:t>https://hsc.unm.edu/scaetc/programs-services/echo.html</a:t>
            </a:r>
            <a:r>
              <a:rPr lang="en-US" sz="1900" b="0" i="0" dirty="0">
                <a:solidFill>
                  <a:srgbClr val="222222"/>
                </a:solidFill>
                <a:effectLst/>
                <a:latin typeface="Arial" panose="020B0604020202020204" pitchFamily="34" charset="0"/>
              </a:rPr>
              <a:t>​</a:t>
            </a:r>
          </a:p>
          <a:p>
            <a:pPr algn="l" rtl="0" fontAlgn="base">
              <a:buFont typeface="Arial" panose="020B0604020202020204" pitchFamily="34" charset="0"/>
              <a:buChar char="•"/>
            </a:pPr>
            <a:endParaRPr lang="en-US" b="0" i="0" dirty="0">
              <a:solidFill>
                <a:srgbClr val="222222"/>
              </a:solidFill>
              <a:effectLst/>
              <a:latin typeface="Arial" panose="020B0604020202020204" pitchFamily="34" charset="0"/>
            </a:endParaRPr>
          </a:p>
        </p:txBody>
      </p:sp>
      <p:sp>
        <p:nvSpPr>
          <p:cNvPr id="7" name="Content Placeholder 6"/>
          <p:cNvSpPr>
            <a:spLocks noGrp="1"/>
          </p:cNvSpPr>
          <p:nvPr>
            <p:ph sz="half" idx="2"/>
          </p:nvPr>
        </p:nvSpPr>
        <p:spPr>
          <a:xfrm>
            <a:off x="4629150" y="895350"/>
            <a:ext cx="4451278" cy="3771900"/>
          </a:xfrm>
        </p:spPr>
        <p:txBody>
          <a:bodyPr>
            <a:noAutofit/>
          </a:bodyPr>
          <a:lstStyle/>
          <a:p>
            <a:r>
              <a:rPr lang="en-US" sz="2000" dirty="0"/>
              <a:t>AETC National HIV Curriculum </a:t>
            </a:r>
            <a:r>
              <a:rPr lang="en-US" sz="1600" dirty="0">
                <a:hlinkClick r:id="rId5"/>
              </a:rPr>
              <a:t>https://aidsetc.org/nhc</a:t>
            </a:r>
            <a:endParaRPr lang="en-US" sz="1600" dirty="0"/>
          </a:p>
          <a:p>
            <a:r>
              <a:rPr lang="en-US" sz="2000" dirty="0"/>
              <a:t>AETC National Coordinating Resource Center </a:t>
            </a:r>
            <a:r>
              <a:rPr lang="en-US" sz="1600" dirty="0">
                <a:hlinkClick r:id="rId6"/>
              </a:rPr>
              <a:t>https://targethiv.org/library/aetc-national-coordinating-resource-center-0</a:t>
            </a:r>
            <a:endParaRPr lang="en-US" sz="1600" dirty="0"/>
          </a:p>
          <a:p>
            <a:r>
              <a:rPr lang="en-US" sz="2000" dirty="0"/>
              <a:t>HIVMA Resource Directory </a:t>
            </a:r>
            <a:r>
              <a:rPr lang="en-US" sz="1600" b="0" i="0" u="sng" strike="noStrike" dirty="0">
                <a:solidFill>
                  <a:srgbClr val="0563C1"/>
                </a:solidFill>
                <a:effectLst/>
                <a:hlinkClick r:id="rId7"/>
              </a:rPr>
              <a:t>https://www.hivma.org/globalassets/ektron-import/hivma/hivma-resource-directory.pdf</a:t>
            </a:r>
            <a:r>
              <a:rPr lang="en-US" sz="1600" b="0" i="0" u="none" strike="noStrike" dirty="0">
                <a:solidFill>
                  <a:srgbClr val="000000"/>
                </a:solidFill>
                <a:effectLst/>
              </a:rPr>
              <a:t> </a:t>
            </a:r>
          </a:p>
          <a:p>
            <a:r>
              <a:rPr lang="en-US" sz="2000" dirty="0"/>
              <a:t>Additional trainings </a:t>
            </a:r>
            <a:r>
              <a:rPr lang="en-US" sz="2000" dirty="0">
                <a:hlinkClick r:id="rId8"/>
              </a:rPr>
              <a:t>scaetcecho@salud.unm.edu</a:t>
            </a:r>
            <a:endParaRPr lang="en-US" sz="2000" dirty="0"/>
          </a:p>
          <a:p>
            <a:r>
              <a:rPr lang="en-US" sz="2000" dirty="0">
                <a:hlinkClick r:id="rId9"/>
              </a:rPr>
              <a:t>www.scaetc.org</a:t>
            </a:r>
            <a:endParaRPr lang="en-US" sz="20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48</a:t>
            </a:fld>
            <a:endParaRPr lang="en-US" dirty="0"/>
          </a:p>
        </p:txBody>
      </p:sp>
    </p:spTree>
    <p:extLst>
      <p:ext uri="{BB962C8B-B14F-4D97-AF65-F5344CB8AC3E}">
        <p14:creationId xmlns:p14="http://schemas.microsoft.com/office/powerpoint/2010/main" val="12322020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AF443AB-F42E-91D5-1C1B-1D2D74B5CCB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0" y="-1"/>
            <a:ext cx="9144000" cy="5143501"/>
          </a:xfrm>
        </p:spPr>
      </p:pic>
      <p:sp>
        <p:nvSpPr>
          <p:cNvPr id="4" name="Slide Number Placeholder 3">
            <a:extLst>
              <a:ext uri="{FF2B5EF4-FFF2-40B4-BE49-F238E27FC236}">
                <a16:creationId xmlns:a16="http://schemas.microsoft.com/office/drawing/2014/main" id="{2ADD9D2B-7203-B9E0-76C1-24E608EA7364}"/>
              </a:ext>
            </a:extLst>
          </p:cNvPr>
          <p:cNvSpPr>
            <a:spLocks noGrp="1"/>
          </p:cNvSpPr>
          <p:nvPr>
            <p:ph type="sldNum" sz="quarter" idx="12"/>
          </p:nvPr>
        </p:nvSpPr>
        <p:spPr/>
        <p:txBody>
          <a:bodyPr/>
          <a:lstStyle/>
          <a:p>
            <a:fld id="{6E2D2B3B-882E-40F3-A32F-6DD516915044}" type="slidenum">
              <a:rPr lang="en-US" smtClean="0"/>
              <a:pPr/>
              <a:t>49</a:t>
            </a:fld>
            <a:endParaRPr lang="en-US" dirty="0"/>
          </a:p>
        </p:txBody>
      </p:sp>
    </p:spTree>
    <p:extLst>
      <p:ext uri="{BB962C8B-B14F-4D97-AF65-F5344CB8AC3E}">
        <p14:creationId xmlns:p14="http://schemas.microsoft.com/office/powerpoint/2010/main" val="2394757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E2C14-559B-481A-AD3C-C5B276C05B98}"/>
              </a:ext>
            </a:extLst>
          </p:cNvPr>
          <p:cNvSpPr>
            <a:spLocks noGrp="1"/>
          </p:cNvSpPr>
          <p:nvPr>
            <p:ph type="title"/>
          </p:nvPr>
        </p:nvSpPr>
        <p:spPr/>
        <p:txBody>
          <a:bodyPr/>
          <a:lstStyle/>
          <a:p>
            <a:pPr algn="ctr"/>
            <a:r>
              <a:rPr lang="en-US" sz="3600" dirty="0"/>
              <a:t>CHIPS Logistics</a:t>
            </a:r>
          </a:p>
        </p:txBody>
      </p:sp>
      <p:sp>
        <p:nvSpPr>
          <p:cNvPr id="3" name="Content Placeholder 2">
            <a:extLst>
              <a:ext uri="{FF2B5EF4-FFF2-40B4-BE49-F238E27FC236}">
                <a16:creationId xmlns:a16="http://schemas.microsoft.com/office/drawing/2014/main" id="{0EFB689A-EF9D-45AB-A983-F01526770E7F}"/>
              </a:ext>
            </a:extLst>
          </p:cNvPr>
          <p:cNvSpPr>
            <a:spLocks noGrp="1"/>
          </p:cNvSpPr>
          <p:nvPr>
            <p:ph idx="1"/>
          </p:nvPr>
        </p:nvSpPr>
        <p:spPr>
          <a:xfrm>
            <a:off x="317170" y="1191913"/>
            <a:ext cx="8315569" cy="3275474"/>
          </a:xfrm>
        </p:spPr>
        <p:txBody>
          <a:bodyPr>
            <a:normAutofit fontScale="92500" lnSpcReduction="20000"/>
          </a:bodyPr>
          <a:lstStyle/>
          <a:p>
            <a:r>
              <a:rPr lang="en-US" b="1" dirty="0"/>
              <a:t>Please complete the online participant information form and baseline student assessment if you have not done so already</a:t>
            </a:r>
          </a:p>
          <a:p>
            <a:r>
              <a:rPr lang="en-US" dirty="0"/>
              <a:t>2024 CHIPS Session dates: </a:t>
            </a:r>
            <a:r>
              <a:rPr lang="en-US" b="1" dirty="0"/>
              <a:t>January 26, February 23, March 29, April 12 </a:t>
            </a:r>
          </a:p>
          <a:p>
            <a:r>
              <a:rPr lang="en-US" dirty="0"/>
              <a:t>By joining CHIPS, you will be eligible to earn a CHIPS Certificate of Completion </a:t>
            </a:r>
          </a:p>
          <a:p>
            <a:pPr lvl="1"/>
            <a:r>
              <a:rPr lang="en-US" dirty="0"/>
              <a:t>To earn a CHIPS Certificate of Completion, you must attend all 4 sessions. </a:t>
            </a:r>
          </a:p>
          <a:p>
            <a:pPr lvl="1"/>
            <a:r>
              <a:rPr lang="en-US" dirty="0"/>
              <a:t>One live session can be missed, but you must watch the Zoom recording and complete a post-evaluation to receive credit.</a:t>
            </a:r>
          </a:p>
        </p:txBody>
      </p:sp>
      <p:sp>
        <p:nvSpPr>
          <p:cNvPr id="4" name="Slide Number Placeholder 3">
            <a:extLst>
              <a:ext uri="{FF2B5EF4-FFF2-40B4-BE49-F238E27FC236}">
                <a16:creationId xmlns:a16="http://schemas.microsoft.com/office/drawing/2014/main" id="{9EC6191A-41DC-4457-B6C5-78DED0B22256}"/>
              </a:ext>
            </a:extLst>
          </p:cNvPr>
          <p:cNvSpPr>
            <a:spLocks noGrp="1"/>
          </p:cNvSpPr>
          <p:nvPr>
            <p:ph type="sldNum" sz="quarter" idx="12"/>
          </p:nvPr>
        </p:nvSpPr>
        <p:spPr/>
        <p:txBody>
          <a:bodyPr/>
          <a:lstStyle/>
          <a:p>
            <a:fld id="{6E2D2B3B-882E-40F3-A32F-6DD516915044}" type="slidenum">
              <a:rPr lang="en-US" smtClean="0"/>
              <a:pPr/>
              <a:t>5</a:t>
            </a:fld>
            <a:endParaRPr lang="en-US"/>
          </a:p>
        </p:txBody>
      </p:sp>
    </p:spTree>
    <p:extLst>
      <p:ext uri="{BB962C8B-B14F-4D97-AF65-F5344CB8AC3E}">
        <p14:creationId xmlns:p14="http://schemas.microsoft.com/office/powerpoint/2010/main" val="41021936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6AFD56-2FB3-A44E-97CB-CC04AB092226}"/>
              </a:ext>
            </a:extLst>
          </p:cNvPr>
          <p:cNvSpPr>
            <a:spLocks noGrp="1"/>
          </p:cNvSpPr>
          <p:nvPr>
            <p:ph type="sldNum" sz="quarter" idx="12"/>
          </p:nvPr>
        </p:nvSpPr>
        <p:spPr/>
        <p:txBody>
          <a:bodyPr/>
          <a:lstStyle/>
          <a:p>
            <a:pPr defTabSz="914378"/>
            <a:fld id="{6E2D2B3B-882E-40F3-A32F-6DD516915044}" type="slidenum">
              <a:rPr lang="en-US">
                <a:solidFill>
                  <a:srgbClr val="FFFFFF"/>
                </a:solidFill>
                <a:latin typeface="Arial"/>
              </a:rPr>
              <a:pPr defTabSz="914378"/>
              <a:t>50</a:t>
            </a:fld>
            <a:endParaRPr lang="en-US" dirty="0">
              <a:solidFill>
                <a:srgbClr val="FFFFFF"/>
              </a:solidFill>
              <a:latin typeface="Arial"/>
            </a:endParaRPr>
          </a:p>
        </p:txBody>
      </p:sp>
      <p:pic>
        <p:nvPicPr>
          <p:cNvPr id="3" name="Picture 2" descr="A qr code with red white and blue ribbons&#10;&#10;Description automatically generated">
            <a:extLst>
              <a:ext uri="{FF2B5EF4-FFF2-40B4-BE49-F238E27FC236}">
                <a16:creationId xmlns:a16="http://schemas.microsoft.com/office/drawing/2014/main" id="{D12ADA74-B6EE-480A-9D29-BEFD0794283C}"/>
              </a:ext>
            </a:extLst>
          </p:cNvPr>
          <p:cNvPicPr>
            <a:picLocks noChangeAspect="1"/>
          </p:cNvPicPr>
          <p:nvPr/>
        </p:nvPicPr>
        <p:blipFill>
          <a:blip r:embed="rId2"/>
          <a:stretch>
            <a:fillRect/>
          </a:stretch>
        </p:blipFill>
        <p:spPr>
          <a:xfrm>
            <a:off x="539956" y="96252"/>
            <a:ext cx="8067796" cy="4550203"/>
          </a:xfrm>
          <a:prstGeom prst="rect">
            <a:avLst/>
          </a:prstGeom>
        </p:spPr>
      </p:pic>
    </p:spTree>
    <p:extLst>
      <p:ext uri="{BB962C8B-B14F-4D97-AF65-F5344CB8AC3E}">
        <p14:creationId xmlns:p14="http://schemas.microsoft.com/office/powerpoint/2010/main" val="2466460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3490613" y="2392742"/>
            <a:ext cx="3619825" cy="1824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le 1">
            <a:extLst>
              <a:ext uri="{FF2B5EF4-FFF2-40B4-BE49-F238E27FC236}">
                <a16:creationId xmlns:a16="http://schemas.microsoft.com/office/drawing/2014/main" id="{BD70D79F-3DF9-419E-A15C-FECE32E9D9F4}"/>
              </a:ext>
            </a:extLst>
          </p:cNvPr>
          <p:cNvSpPr>
            <a:spLocks noGrp="1"/>
          </p:cNvSpPr>
          <p:nvPr>
            <p:ph type="title"/>
          </p:nvPr>
        </p:nvSpPr>
        <p:spPr>
          <a:xfrm>
            <a:off x="372656" y="-141941"/>
            <a:ext cx="8315569" cy="857250"/>
          </a:xfrm>
        </p:spPr>
        <p:txBody>
          <a:bodyPr/>
          <a:lstStyle/>
          <a:p>
            <a:pPr algn="ctr"/>
            <a:r>
              <a:rPr lang="en-US" sz="3200" dirty="0"/>
              <a:t>CHIPS Faculty and Collaborators</a:t>
            </a:r>
          </a:p>
        </p:txBody>
      </p:sp>
      <p:sp>
        <p:nvSpPr>
          <p:cNvPr id="4" name="Slide Number Placeholder 3">
            <a:extLst>
              <a:ext uri="{FF2B5EF4-FFF2-40B4-BE49-F238E27FC236}">
                <a16:creationId xmlns:a16="http://schemas.microsoft.com/office/drawing/2014/main" id="{2A29D322-D6A4-42B4-8691-86D57BD932D3}"/>
              </a:ext>
            </a:extLst>
          </p:cNvPr>
          <p:cNvSpPr>
            <a:spLocks noGrp="1"/>
          </p:cNvSpPr>
          <p:nvPr>
            <p:ph type="sldNum" sz="quarter" idx="12"/>
          </p:nvPr>
        </p:nvSpPr>
        <p:spPr/>
        <p:txBody>
          <a:bodyPr/>
          <a:lstStyle/>
          <a:p>
            <a:fld id="{6E2D2B3B-882E-40F3-A32F-6DD516915044}" type="slidenum">
              <a:rPr lang="en-US" smtClean="0"/>
              <a:pPr/>
              <a:t>6</a:t>
            </a:fld>
            <a:endParaRPr lang="en-US"/>
          </a:p>
        </p:txBody>
      </p:sp>
      <p:pic>
        <p:nvPicPr>
          <p:cNvPr id="9" name="Picture 8">
            <a:extLst>
              <a:ext uri="{FF2B5EF4-FFF2-40B4-BE49-F238E27FC236}">
                <a16:creationId xmlns:a16="http://schemas.microsoft.com/office/drawing/2014/main" id="{CEE75C32-116F-4941-87B0-36274D2D4C2F}"/>
              </a:ext>
            </a:extLst>
          </p:cNvPr>
          <p:cNvPicPr>
            <a:picLocks noChangeAspect="1"/>
          </p:cNvPicPr>
          <p:nvPr/>
        </p:nvPicPr>
        <p:blipFill>
          <a:blip r:embed="rId3"/>
          <a:stretch>
            <a:fillRect/>
          </a:stretch>
        </p:blipFill>
        <p:spPr>
          <a:xfrm>
            <a:off x="1256557" y="705683"/>
            <a:ext cx="1377840" cy="461576"/>
          </a:xfrm>
          <a:prstGeom prst="rect">
            <a:avLst/>
          </a:prstGeom>
        </p:spPr>
      </p:pic>
      <p:pic>
        <p:nvPicPr>
          <p:cNvPr id="10" name="Picture 9">
            <a:extLst>
              <a:ext uri="{FF2B5EF4-FFF2-40B4-BE49-F238E27FC236}">
                <a16:creationId xmlns:a16="http://schemas.microsoft.com/office/drawing/2014/main" id="{CAA8EAD8-CE8F-4028-95D5-84E26F46AF43}"/>
              </a:ext>
            </a:extLst>
          </p:cNvPr>
          <p:cNvPicPr preferRelativeResize="0">
            <a:picLocks/>
          </p:cNvPicPr>
          <p:nvPr/>
        </p:nvPicPr>
        <p:blipFill>
          <a:blip r:embed="rId4"/>
          <a:stretch>
            <a:fillRect/>
          </a:stretch>
        </p:blipFill>
        <p:spPr>
          <a:xfrm>
            <a:off x="556977" y="1233455"/>
            <a:ext cx="914400" cy="914400"/>
          </a:xfrm>
          <a:prstGeom prst="rect">
            <a:avLst/>
          </a:prstGeom>
          <a:ln>
            <a:noFill/>
          </a:ln>
          <a:effectLst/>
        </p:spPr>
      </p:pic>
      <p:sp>
        <p:nvSpPr>
          <p:cNvPr id="11" name="Content Placeholder 2">
            <a:extLst>
              <a:ext uri="{FF2B5EF4-FFF2-40B4-BE49-F238E27FC236}">
                <a16:creationId xmlns:a16="http://schemas.microsoft.com/office/drawing/2014/main" id="{9D7FC24D-2E66-4CEE-8D0A-BF7C5D527A9C}"/>
              </a:ext>
            </a:extLst>
          </p:cNvPr>
          <p:cNvSpPr>
            <a:spLocks noGrp="1"/>
          </p:cNvSpPr>
          <p:nvPr>
            <p:ph idx="1"/>
          </p:nvPr>
        </p:nvSpPr>
        <p:spPr>
          <a:xfrm>
            <a:off x="405487" y="2144930"/>
            <a:ext cx="1265900" cy="509662"/>
          </a:xfrm>
        </p:spPr>
        <p:txBody>
          <a:bodyPr>
            <a:normAutofit fontScale="92500" lnSpcReduction="10000"/>
          </a:bodyPr>
          <a:lstStyle/>
          <a:p>
            <a:pPr marL="114300" indent="0">
              <a:buNone/>
            </a:pPr>
            <a:r>
              <a:rPr lang="en-US" sz="700" b="1" dirty="0"/>
              <a:t>Shital Patel, MD</a:t>
            </a:r>
          </a:p>
          <a:p>
            <a:pPr marL="114300" indent="0">
              <a:buNone/>
            </a:pPr>
            <a:r>
              <a:rPr lang="en-US" sz="700" dirty="0"/>
              <a:t>Assistant Professor</a:t>
            </a:r>
          </a:p>
          <a:p>
            <a:pPr marL="114300" indent="0">
              <a:buNone/>
            </a:pPr>
            <a:r>
              <a:rPr lang="en-US" sz="700" dirty="0"/>
              <a:t>Infectious Diseases</a:t>
            </a:r>
          </a:p>
          <a:p>
            <a:pPr marL="114300" indent="0">
              <a:buNone/>
            </a:pPr>
            <a:r>
              <a:rPr lang="en-US" sz="700" dirty="0"/>
              <a:t>Baylor College of Medicine</a:t>
            </a:r>
          </a:p>
        </p:txBody>
      </p:sp>
      <p:grpSp>
        <p:nvGrpSpPr>
          <p:cNvPr id="35" name="Group 34"/>
          <p:cNvGrpSpPr/>
          <p:nvPr/>
        </p:nvGrpSpPr>
        <p:grpSpPr>
          <a:xfrm>
            <a:off x="5814514" y="504191"/>
            <a:ext cx="3330782" cy="2211734"/>
            <a:chOff x="2872615" y="2385338"/>
            <a:chExt cx="3330782" cy="2211734"/>
          </a:xfrm>
        </p:grpSpPr>
        <p:pic>
          <p:nvPicPr>
            <p:cNvPr id="14" name="Picture 13">
              <a:extLst>
                <a:ext uri="{FF2B5EF4-FFF2-40B4-BE49-F238E27FC236}">
                  <a16:creationId xmlns:a16="http://schemas.microsoft.com/office/drawing/2014/main" id="{187100F2-5793-4022-89BC-8EE73E62A0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5060" y="2385338"/>
              <a:ext cx="2152010" cy="552358"/>
            </a:xfrm>
            <a:prstGeom prst="rect">
              <a:avLst/>
            </a:prstGeom>
          </p:spPr>
        </p:pic>
        <p:sp>
          <p:nvSpPr>
            <p:cNvPr id="16" name="Content Placeholder 2">
              <a:extLst>
                <a:ext uri="{FF2B5EF4-FFF2-40B4-BE49-F238E27FC236}">
                  <a16:creationId xmlns:a16="http://schemas.microsoft.com/office/drawing/2014/main" id="{4D8E2AA7-4DBF-43F7-A1A9-D04B5BA2FA75}"/>
                </a:ext>
              </a:extLst>
            </p:cNvPr>
            <p:cNvSpPr txBox="1">
              <a:spLocks/>
            </p:cNvSpPr>
            <p:nvPr/>
          </p:nvSpPr>
          <p:spPr>
            <a:xfrm>
              <a:off x="2872615" y="3909103"/>
              <a:ext cx="1253363" cy="597049"/>
            </a:xfrm>
            <a:prstGeom prst="rect">
              <a:avLst/>
            </a:prstGeom>
          </p:spPr>
          <p:txBody>
            <a:bodyPr vert="horz" lIns="91440" tIns="45720" rIns="91440" bIns="45720" rtlCol="0">
              <a:normAutofit fontScale="92500" lnSpcReduction="10000"/>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Wingdings" charset="2"/>
                <a:buNone/>
              </a:pPr>
              <a:r>
                <a:rPr lang="en-US" sz="700" b="1" dirty="0"/>
                <a:t>Padmavathy Ramaswamy, PhD</a:t>
              </a:r>
            </a:p>
            <a:p>
              <a:pPr marL="114300" indent="0">
                <a:buFont typeface="Wingdings" charset="2"/>
                <a:buNone/>
              </a:pPr>
              <a:r>
                <a:rPr lang="en-US" sz="700" dirty="0"/>
                <a:t>Assistant Professor</a:t>
              </a:r>
            </a:p>
            <a:p>
              <a:pPr marL="114300" indent="0">
                <a:buFont typeface="Wingdings" charset="2"/>
                <a:buNone/>
              </a:pPr>
              <a:r>
                <a:rPr lang="en-US" sz="700" dirty="0"/>
                <a:t>Cizik School of Nursing</a:t>
              </a:r>
            </a:p>
            <a:p>
              <a:pPr marL="114300" indent="0">
                <a:buFont typeface="Wingdings" charset="2"/>
                <a:buNone/>
              </a:pPr>
              <a:r>
                <a:rPr lang="en-US" sz="700" dirty="0"/>
                <a:t>The University of Texas</a:t>
              </a:r>
            </a:p>
            <a:p>
              <a:pPr marL="114300" indent="0">
                <a:buFont typeface="Wingdings" charset="2"/>
                <a:buNone/>
              </a:pPr>
              <a:endParaRPr lang="en-US" sz="1200" dirty="0"/>
            </a:p>
          </p:txBody>
        </p:sp>
        <p:sp>
          <p:nvSpPr>
            <p:cNvPr id="18" name="Content Placeholder 2">
              <a:extLst>
                <a:ext uri="{FF2B5EF4-FFF2-40B4-BE49-F238E27FC236}">
                  <a16:creationId xmlns:a16="http://schemas.microsoft.com/office/drawing/2014/main" id="{B99657C9-7D1A-4823-8369-97908B12C286}"/>
                </a:ext>
              </a:extLst>
            </p:cNvPr>
            <p:cNvSpPr txBox="1">
              <a:spLocks/>
            </p:cNvSpPr>
            <p:nvPr/>
          </p:nvSpPr>
          <p:spPr>
            <a:xfrm>
              <a:off x="3911653" y="3899639"/>
              <a:ext cx="1253363" cy="633005"/>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en-US" sz="600" b="1" dirty="0"/>
                <a:t>Erica Yu, PhD</a:t>
              </a:r>
            </a:p>
            <a:p>
              <a:pPr marL="114300" indent="0">
                <a:buNone/>
              </a:pPr>
              <a:r>
                <a:rPr lang="en-US" sz="600" dirty="0"/>
                <a:t>Associate Dean &amp; department chair</a:t>
              </a:r>
            </a:p>
            <a:p>
              <a:pPr marL="114300" indent="0">
                <a:buNone/>
              </a:pPr>
              <a:r>
                <a:rPr lang="en-US" sz="600" dirty="0"/>
                <a:t>Cizik School of Nursing</a:t>
              </a:r>
            </a:p>
            <a:p>
              <a:pPr marL="114300" indent="0">
                <a:buNone/>
              </a:pPr>
              <a:r>
                <a:rPr lang="en-US" sz="600" dirty="0"/>
                <a:t>The University of Texas</a:t>
              </a:r>
            </a:p>
          </p:txBody>
        </p:sp>
        <p:sp>
          <p:nvSpPr>
            <p:cNvPr id="20" name="Content Placeholder 2">
              <a:extLst>
                <a:ext uri="{FF2B5EF4-FFF2-40B4-BE49-F238E27FC236}">
                  <a16:creationId xmlns:a16="http://schemas.microsoft.com/office/drawing/2014/main" id="{6A73AFF9-B74D-4066-849C-D2990A30D815}"/>
                </a:ext>
              </a:extLst>
            </p:cNvPr>
            <p:cNvSpPr txBox="1">
              <a:spLocks/>
            </p:cNvSpPr>
            <p:nvPr/>
          </p:nvSpPr>
          <p:spPr>
            <a:xfrm>
              <a:off x="4937109" y="3896819"/>
              <a:ext cx="1266288" cy="700253"/>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Wingdings" charset="2"/>
                <a:buNone/>
              </a:pPr>
              <a:r>
                <a:rPr lang="en-US" sz="600" b="1" dirty="0"/>
                <a:t>Sheryl Malone-Thomas, DNP, RN, FNP-BC</a:t>
              </a:r>
            </a:p>
            <a:p>
              <a:pPr marL="114300" indent="0">
                <a:buFont typeface="Wingdings" charset="2"/>
                <a:buNone/>
              </a:pPr>
              <a:r>
                <a:rPr lang="en-US" sz="600" dirty="0"/>
                <a:t>Assistant Professor</a:t>
              </a:r>
            </a:p>
            <a:p>
              <a:pPr marL="114300" indent="0">
                <a:buNone/>
              </a:pPr>
              <a:r>
                <a:rPr lang="en-US" sz="600" dirty="0"/>
                <a:t>Cizik School of Nursing</a:t>
              </a:r>
            </a:p>
            <a:p>
              <a:pPr marL="114300" indent="0">
                <a:buNone/>
              </a:pPr>
              <a:r>
                <a:rPr lang="en-US" sz="600" dirty="0"/>
                <a:t>The University of Texas</a:t>
              </a:r>
            </a:p>
          </p:txBody>
        </p:sp>
      </p:grpSp>
      <p:grpSp>
        <p:nvGrpSpPr>
          <p:cNvPr id="54" name="Group 53"/>
          <p:cNvGrpSpPr/>
          <p:nvPr/>
        </p:nvGrpSpPr>
        <p:grpSpPr>
          <a:xfrm>
            <a:off x="1499912" y="1232172"/>
            <a:ext cx="1309085" cy="1422939"/>
            <a:chOff x="1389742" y="1232172"/>
            <a:chExt cx="1309085" cy="1422939"/>
          </a:xfrm>
        </p:grpSpPr>
        <p:pic>
          <p:nvPicPr>
            <p:cNvPr id="12" name="Picture 11">
              <a:extLst>
                <a:ext uri="{FF2B5EF4-FFF2-40B4-BE49-F238E27FC236}">
                  <a16:creationId xmlns:a16="http://schemas.microsoft.com/office/drawing/2014/main" id="{3ABC84C6-DF59-4B4A-B557-CE8C4813718E}"/>
                </a:ext>
              </a:extLst>
            </p:cNvPr>
            <p:cNvPicPr preferRelativeResize="0">
              <a:picLocks/>
            </p:cNvPicPr>
            <p:nvPr/>
          </p:nvPicPr>
          <p:blipFill>
            <a:blip r:embed="rId6"/>
            <a:stretch>
              <a:fillRect/>
            </a:stretch>
          </p:blipFill>
          <p:spPr>
            <a:xfrm>
              <a:off x="1560958" y="1232172"/>
              <a:ext cx="914400" cy="914400"/>
            </a:xfrm>
            <a:prstGeom prst="rect">
              <a:avLst/>
            </a:prstGeom>
            <a:ln>
              <a:noFill/>
            </a:ln>
            <a:effectLst/>
          </p:spPr>
        </p:pic>
        <p:sp>
          <p:nvSpPr>
            <p:cNvPr id="28" name="Content Placeholder 2">
              <a:extLst>
                <a:ext uri="{FF2B5EF4-FFF2-40B4-BE49-F238E27FC236}">
                  <a16:creationId xmlns:a16="http://schemas.microsoft.com/office/drawing/2014/main" id="{C2C1EF0A-E614-49F4-BE78-156B44BD460B}"/>
                </a:ext>
              </a:extLst>
            </p:cNvPr>
            <p:cNvSpPr txBox="1">
              <a:spLocks/>
            </p:cNvSpPr>
            <p:nvPr/>
          </p:nvSpPr>
          <p:spPr>
            <a:xfrm>
              <a:off x="1389742" y="2145449"/>
              <a:ext cx="1309085" cy="509662"/>
            </a:xfrm>
            <a:prstGeom prst="rect">
              <a:avLst/>
            </a:prstGeom>
          </p:spPr>
          <p:txBody>
            <a:bodyPr vert="horz" lIns="91440" tIns="45720" rIns="91440" bIns="45720" rtlCol="0">
              <a:normAutofit fontScale="92500" lnSpcReduction="10000"/>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Wingdings" charset="2"/>
                <a:buNone/>
              </a:pPr>
              <a:r>
                <a:rPr lang="en-US" sz="700" b="1" dirty="0"/>
                <a:t>Melanie Goebel, MD</a:t>
              </a:r>
            </a:p>
            <a:p>
              <a:pPr marL="114300" indent="0">
                <a:buFont typeface="Wingdings" charset="2"/>
                <a:buNone/>
              </a:pPr>
              <a:r>
                <a:rPr lang="en-US" sz="700" dirty="0"/>
                <a:t>Assistant Professor</a:t>
              </a:r>
            </a:p>
            <a:p>
              <a:pPr marL="114300" indent="0">
                <a:buFont typeface="Wingdings" charset="2"/>
                <a:buNone/>
              </a:pPr>
              <a:r>
                <a:rPr lang="en-US" sz="700" dirty="0"/>
                <a:t>Infectious Diseases</a:t>
              </a:r>
            </a:p>
            <a:p>
              <a:pPr marL="114300" indent="0">
                <a:buFont typeface="Wingdings" charset="2"/>
                <a:buNone/>
              </a:pPr>
              <a:r>
                <a:rPr lang="en-US" sz="700" dirty="0"/>
                <a:t>Baylor College of Medicine</a:t>
              </a:r>
            </a:p>
          </p:txBody>
        </p:sp>
      </p:grpSp>
      <p:pic>
        <p:nvPicPr>
          <p:cNvPr id="29" name="Picture 28" descr="A close up of a sign&#10;&#10;Description automatically generated">
            <a:extLst>
              <a:ext uri="{FF2B5EF4-FFF2-40B4-BE49-F238E27FC236}">
                <a16:creationId xmlns:a16="http://schemas.microsoft.com/office/drawing/2014/main" id="{3520A031-EC64-410A-B052-4A3E73ABD2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031" y="635053"/>
            <a:ext cx="570863" cy="561944"/>
          </a:xfrm>
          <a:prstGeom prst="rect">
            <a:avLst/>
          </a:prstGeom>
        </p:spPr>
      </p:pic>
      <p:sp>
        <p:nvSpPr>
          <p:cNvPr id="26" name="Content Placeholder 2">
            <a:extLst>
              <a:ext uri="{FF2B5EF4-FFF2-40B4-BE49-F238E27FC236}">
                <a16:creationId xmlns:a16="http://schemas.microsoft.com/office/drawing/2014/main" id="{A542366C-758B-4C14-A252-AF116C51C691}"/>
              </a:ext>
            </a:extLst>
          </p:cNvPr>
          <p:cNvSpPr txBox="1">
            <a:spLocks/>
          </p:cNvSpPr>
          <p:nvPr/>
        </p:nvSpPr>
        <p:spPr>
          <a:xfrm>
            <a:off x="3947860" y="4242727"/>
            <a:ext cx="1268687" cy="51084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Wingdings" charset="2"/>
              <a:buNone/>
            </a:pPr>
            <a:r>
              <a:rPr lang="en-US" sz="600" b="1" dirty="0"/>
              <a:t>Amy Moss, PharmD</a:t>
            </a:r>
          </a:p>
          <a:p>
            <a:pPr marL="114300" indent="0">
              <a:buFont typeface="Wingdings" charset="2"/>
              <a:buNone/>
            </a:pPr>
            <a:r>
              <a:rPr lang="en-US" sz="600" dirty="0"/>
              <a:t>Clinical Pharmacist</a:t>
            </a:r>
          </a:p>
          <a:p>
            <a:pPr marL="114300" indent="0">
              <a:buFont typeface="Wingdings" charset="2"/>
              <a:buNone/>
            </a:pPr>
            <a:r>
              <a:rPr lang="en-US" sz="600" dirty="0"/>
              <a:t>Harris Health System</a:t>
            </a:r>
          </a:p>
        </p:txBody>
      </p:sp>
      <p:grpSp>
        <p:nvGrpSpPr>
          <p:cNvPr id="52" name="Group 51"/>
          <p:cNvGrpSpPr/>
          <p:nvPr/>
        </p:nvGrpSpPr>
        <p:grpSpPr>
          <a:xfrm>
            <a:off x="838921" y="2734037"/>
            <a:ext cx="1905079" cy="1974382"/>
            <a:chOff x="739768" y="2734037"/>
            <a:chExt cx="1905079" cy="1974382"/>
          </a:xfrm>
        </p:grpSpPr>
        <p:pic>
          <p:nvPicPr>
            <p:cNvPr id="3" name="Picture 2">
              <a:extLst>
                <a:ext uri="{FF2B5EF4-FFF2-40B4-BE49-F238E27FC236}">
                  <a16:creationId xmlns:a16="http://schemas.microsoft.com/office/drawing/2014/main" id="{396F321A-BF17-472D-B0F5-9D6D3007A8A8}"/>
                </a:ext>
              </a:extLst>
            </p:cNvPr>
            <p:cNvPicPr>
              <a:picLocks noChangeAspect="1"/>
            </p:cNvPicPr>
            <p:nvPr/>
          </p:nvPicPr>
          <p:blipFill>
            <a:blip r:embed="rId8"/>
            <a:stretch>
              <a:fillRect/>
            </a:stretch>
          </p:blipFill>
          <p:spPr>
            <a:xfrm>
              <a:off x="948605" y="3306781"/>
              <a:ext cx="914400" cy="914400"/>
            </a:xfrm>
            <a:prstGeom prst="rect">
              <a:avLst/>
            </a:prstGeom>
          </p:spPr>
        </p:pic>
        <p:sp>
          <p:nvSpPr>
            <p:cNvPr id="30" name="Content Placeholder 2">
              <a:extLst>
                <a:ext uri="{FF2B5EF4-FFF2-40B4-BE49-F238E27FC236}">
                  <a16:creationId xmlns:a16="http://schemas.microsoft.com/office/drawing/2014/main" id="{9BD51979-27C7-44C1-A2D9-DBC35D6A92AA}"/>
                </a:ext>
              </a:extLst>
            </p:cNvPr>
            <p:cNvSpPr txBox="1">
              <a:spLocks/>
            </p:cNvSpPr>
            <p:nvPr/>
          </p:nvSpPr>
          <p:spPr>
            <a:xfrm>
              <a:off x="765586" y="4225685"/>
              <a:ext cx="1879261" cy="482734"/>
            </a:xfrm>
            <a:prstGeom prst="rect">
              <a:avLst/>
            </a:prstGeom>
          </p:spPr>
          <p:txBody>
            <a:bodyPr vert="horz" lIns="91440" tIns="45720" rIns="91440" bIns="45720" rtlCol="0">
              <a:normAutofit fontScale="47500" lnSpcReduction="20000"/>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Wingdings" charset="2"/>
                <a:buNone/>
              </a:pPr>
              <a:r>
                <a:rPr lang="en-US" sz="1200" b="1" dirty="0"/>
                <a:t>Lis Shell, PhD, PA-C</a:t>
              </a:r>
            </a:p>
            <a:p>
              <a:pPr marL="114300" indent="0">
                <a:buFont typeface="Wingdings" charset="2"/>
                <a:buNone/>
              </a:pPr>
              <a:r>
                <a:rPr lang="en-US" sz="1200" dirty="0"/>
                <a:t>Assistant Professor</a:t>
              </a:r>
            </a:p>
            <a:p>
              <a:pPr marL="114300" indent="0">
                <a:buFont typeface="Wingdings" charset="2"/>
                <a:buNone/>
              </a:pPr>
              <a:r>
                <a:rPr lang="en-US" sz="1200" dirty="0"/>
                <a:t>Baylor College of Medicine</a:t>
              </a:r>
            </a:p>
            <a:p>
              <a:pPr marL="114300" indent="0">
                <a:buFont typeface="Wingdings" charset="2"/>
                <a:buNone/>
              </a:pPr>
              <a:r>
                <a:rPr lang="en-US" sz="1200" dirty="0"/>
                <a:t>Physician Assistant Program</a:t>
              </a:r>
            </a:p>
          </p:txBody>
        </p:sp>
        <p:grpSp>
          <p:nvGrpSpPr>
            <p:cNvPr id="42" name="Group 41"/>
            <p:cNvGrpSpPr/>
            <p:nvPr/>
          </p:nvGrpSpPr>
          <p:grpSpPr>
            <a:xfrm>
              <a:off x="739768" y="2734037"/>
              <a:ext cx="1784329" cy="561944"/>
              <a:chOff x="783836" y="2712003"/>
              <a:chExt cx="1784329" cy="561944"/>
            </a:xfrm>
          </p:grpSpPr>
          <p:sp>
            <p:nvSpPr>
              <p:cNvPr id="8" name="TextBox 7">
                <a:extLst>
                  <a:ext uri="{FF2B5EF4-FFF2-40B4-BE49-F238E27FC236}">
                    <a16:creationId xmlns:a16="http://schemas.microsoft.com/office/drawing/2014/main" id="{98E1F0C8-EB62-42FA-9D03-98A605709963}"/>
                  </a:ext>
                </a:extLst>
              </p:cNvPr>
              <p:cNvSpPr txBox="1"/>
              <p:nvPr/>
            </p:nvSpPr>
            <p:spPr>
              <a:xfrm>
                <a:off x="1313912" y="2814130"/>
                <a:ext cx="1254253" cy="400110"/>
              </a:xfrm>
              <a:prstGeom prst="rect">
                <a:avLst/>
              </a:prstGeom>
              <a:noFill/>
            </p:spPr>
            <p:txBody>
              <a:bodyPr wrap="square" rtlCol="0">
                <a:spAutoFit/>
              </a:bodyPr>
              <a:lstStyle/>
              <a:p>
                <a:r>
                  <a:rPr lang="en-US" sz="1000" b="1" dirty="0">
                    <a:solidFill>
                      <a:schemeClr val="tx2"/>
                    </a:solidFill>
                    <a:latin typeface="Calibri" panose="020F0502020204030204" pitchFamily="34" charset="0"/>
                    <a:cs typeface="Calibri" panose="020F0502020204030204" pitchFamily="34" charset="0"/>
                  </a:rPr>
                  <a:t>School of </a:t>
                </a:r>
              </a:p>
              <a:p>
                <a:r>
                  <a:rPr lang="en-US" sz="1000" b="1" dirty="0">
                    <a:solidFill>
                      <a:schemeClr val="tx2"/>
                    </a:solidFill>
                    <a:latin typeface="Calibri" panose="020F0502020204030204" pitchFamily="34" charset="0"/>
                    <a:cs typeface="Calibri" panose="020F0502020204030204" pitchFamily="34" charset="0"/>
                  </a:rPr>
                  <a:t>Health Professions</a:t>
                </a:r>
              </a:p>
            </p:txBody>
          </p:sp>
          <p:pic>
            <p:nvPicPr>
              <p:cNvPr id="41" name="Picture 40" descr="A close up of a sign&#10;&#10;Description automatically generated">
                <a:extLst>
                  <a:ext uri="{FF2B5EF4-FFF2-40B4-BE49-F238E27FC236}">
                    <a16:creationId xmlns:a16="http://schemas.microsoft.com/office/drawing/2014/main" id="{3520A031-EC64-410A-B052-4A3E73ABD2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836" y="2712003"/>
                <a:ext cx="570863" cy="561944"/>
              </a:xfrm>
              <a:prstGeom prst="rect">
                <a:avLst/>
              </a:prstGeom>
            </p:spPr>
          </p:pic>
        </p:grpSp>
      </p:grpSp>
      <p:cxnSp>
        <p:nvCxnSpPr>
          <p:cNvPr id="44" name="Straight Connector 43"/>
          <p:cNvCxnSpPr>
            <a:cxnSpLocks/>
          </p:cNvCxnSpPr>
          <p:nvPr/>
        </p:nvCxnSpPr>
        <p:spPr>
          <a:xfrm>
            <a:off x="140979" y="2682479"/>
            <a:ext cx="888771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897328" y="583105"/>
            <a:ext cx="0" cy="408124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977620" y="583105"/>
            <a:ext cx="0" cy="408124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C6D85814-5C91-6609-89EB-966530F01040}"/>
              </a:ext>
            </a:extLst>
          </p:cNvPr>
          <p:cNvPicPr>
            <a:picLocks noChangeAspect="1"/>
          </p:cNvPicPr>
          <p:nvPr/>
        </p:nvPicPr>
        <p:blipFill>
          <a:blip r:embed="rId9"/>
          <a:stretch>
            <a:fillRect/>
          </a:stretch>
        </p:blipFill>
        <p:spPr>
          <a:xfrm>
            <a:off x="4218181" y="2708226"/>
            <a:ext cx="601166" cy="573381"/>
          </a:xfrm>
          <a:prstGeom prst="rect">
            <a:avLst/>
          </a:prstGeom>
        </p:spPr>
      </p:pic>
      <p:pic>
        <p:nvPicPr>
          <p:cNvPr id="43" name="Picture 42">
            <a:extLst>
              <a:ext uri="{FF2B5EF4-FFF2-40B4-BE49-F238E27FC236}">
                <a16:creationId xmlns:a16="http://schemas.microsoft.com/office/drawing/2014/main" id="{C8960CE7-FA00-2739-BFD8-1F3E7A64B6A7}"/>
              </a:ext>
            </a:extLst>
          </p:cNvPr>
          <p:cNvPicPr>
            <a:picLocks noChangeAspect="1"/>
          </p:cNvPicPr>
          <p:nvPr/>
        </p:nvPicPr>
        <p:blipFill>
          <a:blip r:embed="rId10"/>
          <a:stretch>
            <a:fillRect/>
          </a:stretch>
        </p:blipFill>
        <p:spPr>
          <a:xfrm>
            <a:off x="3490613" y="540681"/>
            <a:ext cx="1893723" cy="693712"/>
          </a:xfrm>
          <a:prstGeom prst="rect">
            <a:avLst/>
          </a:prstGeom>
        </p:spPr>
      </p:pic>
      <p:pic>
        <p:nvPicPr>
          <p:cNvPr id="45" name="Picture 44">
            <a:extLst>
              <a:ext uri="{FF2B5EF4-FFF2-40B4-BE49-F238E27FC236}">
                <a16:creationId xmlns:a16="http://schemas.microsoft.com/office/drawing/2014/main" id="{2C6A3AEC-D88F-13EA-3C1E-CC8B4E4CF4B0}"/>
              </a:ext>
            </a:extLst>
          </p:cNvPr>
          <p:cNvPicPr>
            <a:picLocks noChangeAspect="1"/>
          </p:cNvPicPr>
          <p:nvPr/>
        </p:nvPicPr>
        <p:blipFill>
          <a:blip r:embed="rId11"/>
          <a:stretch>
            <a:fillRect/>
          </a:stretch>
        </p:blipFill>
        <p:spPr>
          <a:xfrm>
            <a:off x="4141471" y="1199744"/>
            <a:ext cx="720288" cy="1008403"/>
          </a:xfrm>
          <a:prstGeom prst="rect">
            <a:avLst/>
          </a:prstGeom>
        </p:spPr>
      </p:pic>
      <p:sp>
        <p:nvSpPr>
          <p:cNvPr id="47" name="Content Placeholder 2">
            <a:extLst>
              <a:ext uri="{FF2B5EF4-FFF2-40B4-BE49-F238E27FC236}">
                <a16:creationId xmlns:a16="http://schemas.microsoft.com/office/drawing/2014/main" id="{64747339-482B-6DCF-664F-BBD8D5A298D2}"/>
              </a:ext>
            </a:extLst>
          </p:cNvPr>
          <p:cNvSpPr txBox="1">
            <a:spLocks/>
          </p:cNvSpPr>
          <p:nvPr/>
        </p:nvSpPr>
        <p:spPr>
          <a:xfrm>
            <a:off x="3710210" y="2174991"/>
            <a:ext cx="2314794" cy="509662"/>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Wingdings" charset="2"/>
              <a:buNone/>
            </a:pPr>
            <a:r>
              <a:rPr lang="en-US" sz="600" b="1" dirty="0"/>
              <a:t>Chelsea Gilts Ratcliff, PhD</a:t>
            </a:r>
          </a:p>
          <a:p>
            <a:pPr marL="114300" indent="0">
              <a:buFont typeface="Wingdings" charset="2"/>
              <a:buNone/>
            </a:pPr>
            <a:r>
              <a:rPr lang="en-US" sz="600" dirty="0"/>
              <a:t>Assistant Professor</a:t>
            </a:r>
          </a:p>
          <a:p>
            <a:pPr marL="114300" indent="0">
              <a:buFont typeface="Wingdings" charset="2"/>
              <a:buNone/>
            </a:pPr>
            <a:r>
              <a:rPr lang="en-US" sz="600" dirty="0"/>
              <a:t>Department of Psychology and Philosophy</a:t>
            </a:r>
          </a:p>
          <a:p>
            <a:pPr marL="114300" indent="0">
              <a:buFont typeface="Wingdings" charset="2"/>
              <a:buNone/>
            </a:pPr>
            <a:r>
              <a:rPr lang="en-US" sz="600" dirty="0"/>
              <a:t>Sam Houston State University</a:t>
            </a:r>
          </a:p>
        </p:txBody>
      </p:sp>
      <p:pic>
        <p:nvPicPr>
          <p:cNvPr id="50" name="Picture 49">
            <a:extLst>
              <a:ext uri="{FF2B5EF4-FFF2-40B4-BE49-F238E27FC236}">
                <a16:creationId xmlns:a16="http://schemas.microsoft.com/office/drawing/2014/main" id="{8AF3D04D-B3F3-1667-9DE6-D4397F0ABCFE}"/>
              </a:ext>
            </a:extLst>
          </p:cNvPr>
          <p:cNvPicPr>
            <a:picLocks noChangeAspect="1"/>
          </p:cNvPicPr>
          <p:nvPr/>
        </p:nvPicPr>
        <p:blipFill>
          <a:blip r:embed="rId12"/>
          <a:stretch>
            <a:fillRect/>
          </a:stretch>
        </p:blipFill>
        <p:spPr>
          <a:xfrm>
            <a:off x="6566498" y="2692008"/>
            <a:ext cx="1925472" cy="740566"/>
          </a:xfrm>
          <a:prstGeom prst="rect">
            <a:avLst/>
          </a:prstGeom>
        </p:spPr>
      </p:pic>
      <p:pic>
        <p:nvPicPr>
          <p:cNvPr id="1026" name="Picture 2" descr="hongmei">
            <a:extLst>
              <a:ext uri="{FF2B5EF4-FFF2-40B4-BE49-F238E27FC236}">
                <a16:creationId xmlns:a16="http://schemas.microsoft.com/office/drawing/2014/main" id="{A3910068-E137-6C8C-883D-D47A5CF6158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12361" y="3432574"/>
            <a:ext cx="633745" cy="870343"/>
          </a:xfrm>
          <a:prstGeom prst="rect">
            <a:avLst/>
          </a:prstGeom>
          <a:noFill/>
          <a:extLst>
            <a:ext uri="{909E8E84-426E-40DD-AFC4-6F175D3DCCD1}">
              <a14:hiddenFill xmlns:a14="http://schemas.microsoft.com/office/drawing/2010/main">
                <a:solidFill>
                  <a:srgbClr val="FFFFFF"/>
                </a:solidFill>
              </a14:hiddenFill>
            </a:ext>
          </a:extLst>
        </p:spPr>
      </p:pic>
      <p:sp>
        <p:nvSpPr>
          <p:cNvPr id="51" name="Content Placeholder 2">
            <a:extLst>
              <a:ext uri="{FF2B5EF4-FFF2-40B4-BE49-F238E27FC236}">
                <a16:creationId xmlns:a16="http://schemas.microsoft.com/office/drawing/2014/main" id="{8522BEDC-63FF-55AA-255E-616054E9A353}"/>
              </a:ext>
            </a:extLst>
          </p:cNvPr>
          <p:cNvSpPr txBox="1">
            <a:spLocks/>
          </p:cNvSpPr>
          <p:nvPr/>
        </p:nvSpPr>
        <p:spPr>
          <a:xfrm>
            <a:off x="6821051" y="4274828"/>
            <a:ext cx="1482993" cy="51084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Wingdings" charset="2"/>
              <a:buNone/>
            </a:pPr>
            <a:r>
              <a:rPr lang="en-US" sz="600" b="1" dirty="0" err="1"/>
              <a:t>Hongmei</a:t>
            </a:r>
            <a:r>
              <a:rPr lang="en-US" sz="600" b="1" dirty="0"/>
              <a:t> Wang, PharmD, PhD</a:t>
            </a:r>
          </a:p>
          <a:p>
            <a:pPr marL="114300" indent="0">
              <a:buFont typeface="Wingdings" charset="2"/>
              <a:buNone/>
            </a:pPr>
            <a:r>
              <a:rPr lang="en-US" sz="600" dirty="0"/>
              <a:t>Assistant Professor</a:t>
            </a:r>
          </a:p>
          <a:p>
            <a:pPr marL="114300" indent="0">
              <a:buFont typeface="Wingdings" charset="2"/>
              <a:buNone/>
            </a:pPr>
            <a:r>
              <a:rPr lang="en-US" sz="600" dirty="0"/>
              <a:t>Texas Southern University</a:t>
            </a:r>
          </a:p>
        </p:txBody>
      </p:sp>
      <p:pic>
        <p:nvPicPr>
          <p:cNvPr id="6" name="Picture 5">
            <a:extLst>
              <a:ext uri="{FF2B5EF4-FFF2-40B4-BE49-F238E27FC236}">
                <a16:creationId xmlns:a16="http://schemas.microsoft.com/office/drawing/2014/main" id="{79FDFEF4-346B-2B3A-FC16-4371D5B03037}"/>
              </a:ext>
            </a:extLst>
          </p:cNvPr>
          <p:cNvPicPr>
            <a:picLocks noChangeAspect="1"/>
          </p:cNvPicPr>
          <p:nvPr/>
        </p:nvPicPr>
        <p:blipFill>
          <a:blip r:embed="rId14"/>
          <a:stretch>
            <a:fillRect/>
          </a:stretch>
        </p:blipFill>
        <p:spPr>
          <a:xfrm>
            <a:off x="4125119" y="3281607"/>
            <a:ext cx="781353" cy="976334"/>
          </a:xfrm>
          <a:prstGeom prst="rect">
            <a:avLst/>
          </a:prstGeom>
        </p:spPr>
      </p:pic>
      <p:pic>
        <p:nvPicPr>
          <p:cNvPr id="5" name="Picture 4">
            <a:extLst>
              <a:ext uri="{FF2B5EF4-FFF2-40B4-BE49-F238E27FC236}">
                <a16:creationId xmlns:a16="http://schemas.microsoft.com/office/drawing/2014/main" id="{01CBE8E2-B0F8-ADDA-2463-6D992737DCB0}"/>
              </a:ext>
            </a:extLst>
          </p:cNvPr>
          <p:cNvPicPr>
            <a:picLocks noChangeAspect="1"/>
          </p:cNvPicPr>
          <p:nvPr/>
        </p:nvPicPr>
        <p:blipFill>
          <a:blip r:embed="rId15"/>
          <a:stretch>
            <a:fillRect/>
          </a:stretch>
        </p:blipFill>
        <p:spPr>
          <a:xfrm>
            <a:off x="6027466" y="1099917"/>
            <a:ext cx="738121" cy="923276"/>
          </a:xfrm>
          <a:prstGeom prst="rect">
            <a:avLst/>
          </a:prstGeom>
        </p:spPr>
      </p:pic>
      <p:pic>
        <p:nvPicPr>
          <p:cNvPr id="7" name="Picture 6">
            <a:extLst>
              <a:ext uri="{FF2B5EF4-FFF2-40B4-BE49-F238E27FC236}">
                <a16:creationId xmlns:a16="http://schemas.microsoft.com/office/drawing/2014/main" id="{6A82A231-4997-11FD-558E-76F8E05EE05A}"/>
              </a:ext>
            </a:extLst>
          </p:cNvPr>
          <p:cNvPicPr>
            <a:picLocks noChangeAspect="1"/>
          </p:cNvPicPr>
          <p:nvPr/>
        </p:nvPicPr>
        <p:blipFill>
          <a:blip r:embed="rId16"/>
          <a:stretch>
            <a:fillRect/>
          </a:stretch>
        </p:blipFill>
        <p:spPr>
          <a:xfrm>
            <a:off x="7046147" y="1098643"/>
            <a:ext cx="744897" cy="931752"/>
          </a:xfrm>
          <a:prstGeom prst="rect">
            <a:avLst/>
          </a:prstGeom>
        </p:spPr>
      </p:pic>
      <p:pic>
        <p:nvPicPr>
          <p:cNvPr id="13" name="Picture 12">
            <a:extLst>
              <a:ext uri="{FF2B5EF4-FFF2-40B4-BE49-F238E27FC236}">
                <a16:creationId xmlns:a16="http://schemas.microsoft.com/office/drawing/2014/main" id="{8760C267-3BB2-B79A-F65A-0D0A92B08CF0}"/>
              </a:ext>
            </a:extLst>
          </p:cNvPr>
          <p:cNvPicPr>
            <a:picLocks noChangeAspect="1"/>
          </p:cNvPicPr>
          <p:nvPr/>
        </p:nvPicPr>
        <p:blipFill>
          <a:blip r:embed="rId17"/>
          <a:stretch>
            <a:fillRect/>
          </a:stretch>
        </p:blipFill>
        <p:spPr>
          <a:xfrm>
            <a:off x="8108161" y="1099917"/>
            <a:ext cx="738118" cy="923273"/>
          </a:xfrm>
          <a:prstGeom prst="rect">
            <a:avLst/>
          </a:prstGeom>
        </p:spPr>
      </p:pic>
    </p:spTree>
    <p:extLst>
      <p:ext uri="{BB962C8B-B14F-4D97-AF65-F5344CB8AC3E}">
        <p14:creationId xmlns:p14="http://schemas.microsoft.com/office/powerpoint/2010/main" val="2884004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76B85-B007-0E2E-CA8B-7364F496B839}"/>
              </a:ext>
            </a:extLst>
          </p:cNvPr>
          <p:cNvSpPr>
            <a:spLocks noGrp="1"/>
          </p:cNvSpPr>
          <p:nvPr>
            <p:ph type="title"/>
          </p:nvPr>
        </p:nvSpPr>
        <p:spPr/>
        <p:txBody>
          <a:bodyPr/>
          <a:lstStyle/>
          <a:p>
            <a:pPr algn="ctr"/>
            <a:r>
              <a:rPr lang="en-US" dirty="0"/>
              <a:t>Learning Objectives</a:t>
            </a:r>
          </a:p>
        </p:txBody>
      </p:sp>
      <p:sp>
        <p:nvSpPr>
          <p:cNvPr id="3" name="Content Placeholder 2">
            <a:extLst>
              <a:ext uri="{FF2B5EF4-FFF2-40B4-BE49-F238E27FC236}">
                <a16:creationId xmlns:a16="http://schemas.microsoft.com/office/drawing/2014/main" id="{FB965578-49C4-4A2C-95AD-DFA302192B5E}"/>
              </a:ext>
            </a:extLst>
          </p:cNvPr>
          <p:cNvSpPr>
            <a:spLocks noGrp="1"/>
          </p:cNvSpPr>
          <p:nvPr>
            <p:ph idx="1"/>
          </p:nvPr>
        </p:nvSpPr>
        <p:spPr/>
        <p:txBody>
          <a:bodyPr/>
          <a:lstStyle/>
          <a:p>
            <a:r>
              <a:rPr lang="en-US" dirty="0"/>
              <a:t>Demonstrate the role of behavioral health providers in the treatment of people with HIV (PWH). </a:t>
            </a:r>
          </a:p>
          <a:p>
            <a:endParaRPr lang="en-US" sz="800" dirty="0"/>
          </a:p>
          <a:p>
            <a:r>
              <a:rPr lang="en-US" dirty="0"/>
              <a:t>Apply motivational interviewing (MI) skills when talking with a person with HIV. </a:t>
            </a:r>
          </a:p>
          <a:p>
            <a:endParaRPr lang="en-US" sz="800" dirty="0"/>
          </a:p>
          <a:p>
            <a:r>
              <a:rPr lang="en-US" dirty="0"/>
              <a:t>Model the way in which team-based care can be used to address the whole patient.   </a:t>
            </a:r>
          </a:p>
        </p:txBody>
      </p:sp>
      <p:sp>
        <p:nvSpPr>
          <p:cNvPr id="4" name="Slide Number Placeholder 3">
            <a:extLst>
              <a:ext uri="{FF2B5EF4-FFF2-40B4-BE49-F238E27FC236}">
                <a16:creationId xmlns:a16="http://schemas.microsoft.com/office/drawing/2014/main" id="{68A0F1A3-FD1C-E343-D321-96DCE2C829A1}"/>
              </a:ext>
            </a:extLst>
          </p:cNvPr>
          <p:cNvSpPr>
            <a:spLocks noGrp="1"/>
          </p:cNvSpPr>
          <p:nvPr>
            <p:ph type="sldNum" sz="quarter" idx="12"/>
          </p:nvPr>
        </p:nvSpPr>
        <p:spPr/>
        <p:txBody>
          <a:bodyPr/>
          <a:lstStyle/>
          <a:p>
            <a:fld id="{6E2D2B3B-882E-40F3-A32F-6DD516915044}" type="slidenum">
              <a:rPr lang="en-US" smtClean="0"/>
              <a:pPr/>
              <a:t>7</a:t>
            </a:fld>
            <a:endParaRPr lang="en-US"/>
          </a:p>
        </p:txBody>
      </p:sp>
    </p:spTree>
    <p:extLst>
      <p:ext uri="{BB962C8B-B14F-4D97-AF65-F5344CB8AC3E}">
        <p14:creationId xmlns:p14="http://schemas.microsoft.com/office/powerpoint/2010/main" val="3877086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A0FB8-8719-49EF-963D-F15F4BDC0273}"/>
              </a:ext>
            </a:extLst>
          </p:cNvPr>
          <p:cNvSpPr>
            <a:spLocks noGrp="1"/>
          </p:cNvSpPr>
          <p:nvPr>
            <p:ph type="title"/>
          </p:nvPr>
        </p:nvSpPr>
        <p:spPr/>
        <p:txBody>
          <a:bodyPr/>
          <a:lstStyle/>
          <a:p>
            <a:pPr algn="ctr"/>
            <a:r>
              <a:rPr lang="en-US" dirty="0"/>
              <a:t>Agenda</a:t>
            </a:r>
          </a:p>
        </p:txBody>
      </p:sp>
      <p:sp>
        <p:nvSpPr>
          <p:cNvPr id="3" name="Content Placeholder 2">
            <a:extLst>
              <a:ext uri="{FF2B5EF4-FFF2-40B4-BE49-F238E27FC236}">
                <a16:creationId xmlns:a16="http://schemas.microsoft.com/office/drawing/2014/main" id="{27FAC1DD-B6CC-4CD2-AB93-6BCB94707C48}"/>
              </a:ext>
            </a:extLst>
          </p:cNvPr>
          <p:cNvSpPr>
            <a:spLocks noGrp="1"/>
          </p:cNvSpPr>
          <p:nvPr>
            <p:ph idx="1"/>
          </p:nvPr>
        </p:nvSpPr>
        <p:spPr>
          <a:xfrm>
            <a:off x="457200" y="1442522"/>
            <a:ext cx="8315569" cy="2832022"/>
          </a:xfrm>
        </p:spPr>
        <p:txBody>
          <a:bodyPr>
            <a:normAutofit lnSpcReduction="10000"/>
          </a:bodyPr>
          <a:lstStyle/>
          <a:p>
            <a:pPr marL="628650" indent="-514350">
              <a:spcBef>
                <a:spcPts val="1200"/>
              </a:spcBef>
              <a:spcAft>
                <a:spcPts val="600"/>
              </a:spcAft>
              <a:buFont typeface="+mj-lt"/>
              <a:buAutoNum type="arabicPeriod"/>
            </a:pPr>
            <a:r>
              <a:rPr lang="en-US" dirty="0"/>
              <a:t>Introduction to interprofessional core competency: Teams and Teamwork</a:t>
            </a:r>
          </a:p>
          <a:p>
            <a:pPr marL="628650" indent="-514350">
              <a:spcBef>
                <a:spcPts val="1200"/>
              </a:spcBef>
              <a:spcAft>
                <a:spcPts val="600"/>
              </a:spcAft>
              <a:buFont typeface="+mj-lt"/>
              <a:buAutoNum type="arabicPeriod"/>
            </a:pPr>
            <a:r>
              <a:rPr lang="en-US" dirty="0"/>
              <a:t>Case presentation: Melanie Goebel, MD and Chelsea Ratcliff, PhD</a:t>
            </a:r>
          </a:p>
          <a:p>
            <a:pPr marL="628650" indent="-514350">
              <a:spcBef>
                <a:spcPts val="1200"/>
              </a:spcBef>
              <a:spcAft>
                <a:spcPts val="600"/>
              </a:spcAft>
              <a:buFont typeface="+mj-lt"/>
              <a:buAutoNum type="arabicPeriod"/>
            </a:pPr>
            <a:r>
              <a:rPr lang="en-US" dirty="0"/>
              <a:t>Breakout rooms (30 minutes)</a:t>
            </a:r>
          </a:p>
          <a:p>
            <a:pPr marL="628650" indent="-514350">
              <a:spcBef>
                <a:spcPts val="1200"/>
              </a:spcBef>
              <a:spcAft>
                <a:spcPts val="600"/>
              </a:spcAft>
              <a:buFont typeface="+mj-lt"/>
              <a:buAutoNum type="arabicPeriod"/>
            </a:pPr>
            <a:r>
              <a:rPr lang="en-US" dirty="0"/>
              <a:t>Group discussion</a:t>
            </a:r>
          </a:p>
        </p:txBody>
      </p:sp>
      <p:sp>
        <p:nvSpPr>
          <p:cNvPr id="4" name="Slide Number Placeholder 3">
            <a:extLst>
              <a:ext uri="{FF2B5EF4-FFF2-40B4-BE49-F238E27FC236}">
                <a16:creationId xmlns:a16="http://schemas.microsoft.com/office/drawing/2014/main" id="{E50DC5DC-449F-4DA4-BD25-11E8DD6664CF}"/>
              </a:ext>
            </a:extLst>
          </p:cNvPr>
          <p:cNvSpPr>
            <a:spLocks noGrp="1"/>
          </p:cNvSpPr>
          <p:nvPr>
            <p:ph type="sldNum" sz="quarter" idx="12"/>
          </p:nvPr>
        </p:nvSpPr>
        <p:spPr/>
        <p:txBody>
          <a:bodyPr/>
          <a:lstStyle/>
          <a:p>
            <a:fld id="{6E2D2B3B-882E-40F3-A32F-6DD516915044}" type="slidenum">
              <a:rPr lang="en-US" smtClean="0"/>
              <a:pPr/>
              <a:t>8</a:t>
            </a:fld>
            <a:endParaRPr lang="en-US" dirty="0"/>
          </a:p>
        </p:txBody>
      </p:sp>
    </p:spTree>
    <p:extLst>
      <p:ext uri="{BB962C8B-B14F-4D97-AF65-F5344CB8AC3E}">
        <p14:creationId xmlns:p14="http://schemas.microsoft.com/office/powerpoint/2010/main" val="2851008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0274F-3F3B-4A5C-8A7E-0030EB6D8B91}"/>
              </a:ext>
            </a:extLst>
          </p:cNvPr>
          <p:cNvSpPr>
            <a:spLocks noGrp="1"/>
          </p:cNvSpPr>
          <p:nvPr>
            <p:ph type="title"/>
          </p:nvPr>
        </p:nvSpPr>
        <p:spPr>
          <a:xfrm>
            <a:off x="0" y="111090"/>
            <a:ext cx="9144000" cy="857250"/>
          </a:xfrm>
        </p:spPr>
        <p:txBody>
          <a:bodyPr/>
          <a:lstStyle/>
          <a:p>
            <a:pPr algn="ctr"/>
            <a:r>
              <a:rPr lang="en-US" sz="3600" dirty="0"/>
              <a:t>Session Expectations for Students</a:t>
            </a:r>
          </a:p>
        </p:txBody>
      </p:sp>
      <p:sp>
        <p:nvSpPr>
          <p:cNvPr id="3" name="Content Placeholder 2">
            <a:extLst>
              <a:ext uri="{FF2B5EF4-FFF2-40B4-BE49-F238E27FC236}">
                <a16:creationId xmlns:a16="http://schemas.microsoft.com/office/drawing/2014/main" id="{9AF9415D-9C6F-4764-8953-7358E72216D6}"/>
              </a:ext>
            </a:extLst>
          </p:cNvPr>
          <p:cNvSpPr>
            <a:spLocks noGrp="1"/>
          </p:cNvSpPr>
          <p:nvPr>
            <p:ph idx="1"/>
          </p:nvPr>
        </p:nvSpPr>
        <p:spPr>
          <a:xfrm>
            <a:off x="457200" y="1063229"/>
            <a:ext cx="8315569" cy="3571294"/>
          </a:xfrm>
        </p:spPr>
        <p:txBody>
          <a:bodyPr>
            <a:normAutofit fontScale="85000" lnSpcReduction="20000"/>
          </a:bodyPr>
          <a:lstStyle/>
          <a:p>
            <a:pPr>
              <a:spcBef>
                <a:spcPts val="1200"/>
              </a:spcBef>
              <a:spcAft>
                <a:spcPts val="600"/>
              </a:spcAft>
            </a:pPr>
            <a:r>
              <a:rPr lang="en-US" dirty="0"/>
              <a:t>Respectful, collaborative discussions</a:t>
            </a:r>
          </a:p>
          <a:p>
            <a:pPr>
              <a:spcBef>
                <a:spcPts val="1200"/>
              </a:spcBef>
              <a:spcAft>
                <a:spcPts val="600"/>
              </a:spcAft>
            </a:pPr>
            <a:r>
              <a:rPr lang="en-US" dirty="0"/>
              <a:t>Use people-first language</a:t>
            </a:r>
          </a:p>
          <a:p>
            <a:pPr>
              <a:spcBef>
                <a:spcPts val="1200"/>
              </a:spcBef>
              <a:spcAft>
                <a:spcPts val="600"/>
              </a:spcAft>
            </a:pPr>
            <a:r>
              <a:rPr lang="en-US" dirty="0"/>
              <a:t>Active participation from all </a:t>
            </a:r>
          </a:p>
          <a:p>
            <a:pPr>
              <a:spcBef>
                <a:spcPts val="1200"/>
              </a:spcBef>
              <a:spcAft>
                <a:spcPts val="600"/>
              </a:spcAft>
            </a:pPr>
            <a:r>
              <a:rPr lang="en-US" dirty="0"/>
              <a:t>Focus on team-based care</a:t>
            </a:r>
          </a:p>
          <a:p>
            <a:pPr>
              <a:spcBef>
                <a:spcPts val="1200"/>
              </a:spcBef>
              <a:spcAft>
                <a:spcPts val="600"/>
              </a:spcAft>
            </a:pPr>
            <a:r>
              <a:rPr lang="en-US" dirty="0"/>
              <a:t>Break out sessions will not be recorded</a:t>
            </a:r>
          </a:p>
          <a:p>
            <a:pPr>
              <a:spcBef>
                <a:spcPts val="1200"/>
              </a:spcBef>
              <a:spcAft>
                <a:spcPts val="600"/>
              </a:spcAft>
            </a:pPr>
            <a:r>
              <a:rPr lang="en-US" dirty="0"/>
              <a:t>Zoom logistics:</a:t>
            </a:r>
          </a:p>
          <a:p>
            <a:pPr lvl="1">
              <a:spcBef>
                <a:spcPts val="600"/>
              </a:spcBef>
              <a:spcAft>
                <a:spcPts val="600"/>
              </a:spcAft>
              <a:buFont typeface="Wingdings" panose="05000000000000000000" pitchFamily="2" charset="2"/>
              <a:buChar char="ü"/>
            </a:pPr>
            <a:r>
              <a:rPr lang="en-US" dirty="0"/>
              <a:t>please turn on your camera (if possible)</a:t>
            </a:r>
          </a:p>
          <a:p>
            <a:pPr lvl="1">
              <a:spcBef>
                <a:spcPts val="600"/>
              </a:spcBef>
              <a:spcAft>
                <a:spcPts val="600"/>
              </a:spcAft>
              <a:buFont typeface="Wingdings" panose="05000000000000000000" pitchFamily="2" charset="2"/>
              <a:buChar char="ü"/>
            </a:pPr>
            <a:r>
              <a:rPr lang="en-US" dirty="0"/>
              <a:t>change your “name” in zoom (name, profession, year)</a:t>
            </a:r>
          </a:p>
        </p:txBody>
      </p:sp>
      <p:sp>
        <p:nvSpPr>
          <p:cNvPr id="4" name="Slide Number Placeholder 3">
            <a:extLst>
              <a:ext uri="{FF2B5EF4-FFF2-40B4-BE49-F238E27FC236}">
                <a16:creationId xmlns:a16="http://schemas.microsoft.com/office/drawing/2014/main" id="{7D373534-8FCF-4B10-9E3C-F5228D516AD0}"/>
              </a:ext>
            </a:extLst>
          </p:cNvPr>
          <p:cNvSpPr>
            <a:spLocks noGrp="1"/>
          </p:cNvSpPr>
          <p:nvPr>
            <p:ph type="sldNum" sz="quarter" idx="12"/>
          </p:nvPr>
        </p:nvSpPr>
        <p:spPr/>
        <p:txBody>
          <a:bodyPr/>
          <a:lstStyle/>
          <a:p>
            <a:fld id="{6E2D2B3B-882E-40F3-A32F-6DD516915044}" type="slidenum">
              <a:rPr lang="en-US" smtClean="0"/>
              <a:pPr/>
              <a:t>9</a:t>
            </a:fld>
            <a:endParaRPr lang="en-US"/>
          </a:p>
        </p:txBody>
      </p:sp>
      <p:sp>
        <p:nvSpPr>
          <p:cNvPr id="10" name="Rounded Rectangle 9"/>
          <p:cNvSpPr/>
          <p:nvPr/>
        </p:nvSpPr>
        <p:spPr>
          <a:xfrm>
            <a:off x="5880840" y="1156771"/>
            <a:ext cx="2891928" cy="2412694"/>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6000" b="15377"/>
          <a:stretch/>
        </p:blipFill>
        <p:spPr>
          <a:xfrm>
            <a:off x="6331442" y="1361829"/>
            <a:ext cx="1990725" cy="1366092"/>
          </a:xfrm>
          <a:prstGeom prst="rect">
            <a:avLst/>
          </a:prstGeom>
        </p:spPr>
      </p:pic>
      <p:sp>
        <p:nvSpPr>
          <p:cNvPr id="8" name="Rectangle 7"/>
          <p:cNvSpPr/>
          <p:nvPr/>
        </p:nvSpPr>
        <p:spPr>
          <a:xfrm>
            <a:off x="5880841" y="2783006"/>
            <a:ext cx="2891928" cy="646331"/>
          </a:xfrm>
          <a:prstGeom prst="rect">
            <a:avLst/>
          </a:prstGeom>
        </p:spPr>
        <p:txBody>
          <a:bodyPr wrap="square">
            <a:spAutoFit/>
          </a:bodyPr>
          <a:lstStyle/>
          <a:p>
            <a:pPr marL="114300" indent="0" algn="ctr">
              <a:buNone/>
            </a:pPr>
            <a:r>
              <a:rPr lang="en-US" b="1" dirty="0"/>
              <a:t>All sessions will be recorded on Zoom</a:t>
            </a:r>
          </a:p>
        </p:txBody>
      </p:sp>
    </p:spTree>
    <p:extLst>
      <p:ext uri="{BB962C8B-B14F-4D97-AF65-F5344CB8AC3E}">
        <p14:creationId xmlns:p14="http://schemas.microsoft.com/office/powerpoint/2010/main" val="40929384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3844583CB62841A6E152F314B72CCE" ma:contentTypeVersion="4" ma:contentTypeDescription="Create a new document." ma:contentTypeScope="" ma:versionID="178c5bef98f1f547dc86696c11c23cf9">
  <xsd:schema xmlns:xsd="http://www.w3.org/2001/XMLSchema" xmlns:xs="http://www.w3.org/2001/XMLSchema" xmlns:p="http://schemas.microsoft.com/office/2006/metadata/properties" xmlns:ns3="56e3e579-c81a-40a6-8caa-ba1793305fea" targetNamespace="http://schemas.microsoft.com/office/2006/metadata/properties" ma:root="true" ma:fieldsID="ec42fd4a930a01aaf279f9afa84b37dd" ns3:_="">
    <xsd:import namespace="56e3e579-c81a-40a6-8caa-ba1793305fe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3e579-c81a-40a6-8caa-ba1793305f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5FA245-53A8-4468-A099-CCAEA7AFB7FB}">
  <ds:schemaRefs>
    <ds:schemaRef ds:uri="http://schemas.microsoft.com/sharepoint/v3/contenttype/forms"/>
  </ds:schemaRefs>
</ds:datastoreItem>
</file>

<file path=customXml/itemProps2.xml><?xml version="1.0" encoding="utf-8"?>
<ds:datastoreItem xmlns:ds="http://schemas.openxmlformats.org/officeDocument/2006/customXml" ds:itemID="{B8F736C2-BB8A-40BB-AF6D-102F19FECF53}">
  <ds:schemaRefs>
    <ds:schemaRef ds:uri="http://www.w3.org/XML/1998/namespace"/>
    <ds:schemaRef ds:uri="http://purl.org/dc/elements/1.1/"/>
    <ds:schemaRef ds:uri="http://purl.org/dc/dcmitype/"/>
    <ds:schemaRef ds:uri="56e3e579-c81a-40a6-8caa-ba1793305fea"/>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F55903F3-6975-4F7B-97E5-3805A91F98FE}">
  <ds:schemaRefs>
    <ds:schemaRef ds:uri="56e3e579-c81a-40a6-8caa-ba1793305f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AETC-BLANK-MASTER</Template>
  <TotalTime>11297</TotalTime>
  <Words>3380</Words>
  <Application>Microsoft Office PowerPoint</Application>
  <PresentationFormat>On-screen Show (16:9)</PresentationFormat>
  <Paragraphs>485</Paragraphs>
  <Slides>50</Slides>
  <Notes>35</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ＭＳ Ｐゴシック</vt:lpstr>
      <vt:lpstr>Arial</vt:lpstr>
      <vt:lpstr>Calibri</vt:lpstr>
      <vt:lpstr>Cambria Math</vt:lpstr>
      <vt:lpstr>inherit</vt:lpstr>
      <vt:lpstr>ITC Avant Garde Std Bk</vt:lpstr>
      <vt:lpstr>Wingdings</vt:lpstr>
      <vt:lpstr>AETC-BLANK-MASTER</vt:lpstr>
      <vt:lpstr>Motivational Interviewing in People with HIV: Everyone Has a Role</vt:lpstr>
      <vt:lpstr>Conflict of Interest Disclosure Statement</vt:lpstr>
      <vt:lpstr>Use of Trade/Brand Names</vt:lpstr>
      <vt:lpstr>Unconscious Bias Disclosure</vt:lpstr>
      <vt:lpstr>CHIPS Logistics</vt:lpstr>
      <vt:lpstr>CHIPS Faculty and Collaborators</vt:lpstr>
      <vt:lpstr>Learning Objectives</vt:lpstr>
      <vt:lpstr>Agenda</vt:lpstr>
      <vt:lpstr>Session Expectations for Students</vt:lpstr>
      <vt:lpstr>Core Competencies for  Interprofessional Collaborative Practice</vt:lpstr>
      <vt:lpstr>CASE PRESENTATION</vt:lpstr>
      <vt:lpstr>Patient History</vt:lpstr>
      <vt:lpstr>HIV History</vt:lpstr>
      <vt:lpstr>Other Past Medical History</vt:lpstr>
      <vt:lpstr>Social History</vt:lpstr>
      <vt:lpstr>Medications</vt:lpstr>
      <vt:lpstr>Labs</vt:lpstr>
      <vt:lpstr>Mental Health History </vt:lpstr>
      <vt:lpstr>Mental Status Exam</vt:lpstr>
      <vt:lpstr>What’s going on in therapy?</vt:lpstr>
      <vt:lpstr>PowerPoint Presentation</vt:lpstr>
      <vt:lpstr>PowerPoint Presentation</vt:lpstr>
      <vt:lpstr>To Recap…</vt:lpstr>
      <vt:lpstr>PowerPoint Presentation</vt:lpstr>
      <vt:lpstr>A Brief Primer on Motivational Interviewing (MI) in People with HIV</vt:lpstr>
      <vt:lpstr>What is MI?</vt:lpstr>
      <vt:lpstr>MI Strategies: OARS</vt:lpstr>
      <vt:lpstr>Reflections</vt:lpstr>
      <vt:lpstr>Questions</vt:lpstr>
      <vt:lpstr>Questions vs. Reflections</vt:lpstr>
      <vt:lpstr>Affirmations</vt:lpstr>
      <vt:lpstr>Summaries</vt:lpstr>
      <vt:lpstr>Motivational Interviewing Behavior Counts</vt:lpstr>
      <vt:lpstr>Now you try it!</vt:lpstr>
      <vt:lpstr>Patient Case Summary</vt:lpstr>
      <vt:lpstr>BREAKOUT ROOMS</vt:lpstr>
      <vt:lpstr>Breakout Rooms Icebreaker</vt:lpstr>
      <vt:lpstr>Breakout Room Questions for Discussion:  </vt:lpstr>
      <vt:lpstr>Team-Based Plan of Care</vt:lpstr>
      <vt:lpstr>Team-Based Plan of Care</vt:lpstr>
      <vt:lpstr>Team-Based Plan of Care</vt:lpstr>
      <vt:lpstr>Team-Based Plan of Care</vt:lpstr>
      <vt:lpstr>Patient Course</vt:lpstr>
      <vt:lpstr>Take-Home Points</vt:lpstr>
      <vt:lpstr>PowerPoint Presentation</vt:lpstr>
      <vt:lpstr>Questions?</vt:lpstr>
      <vt:lpstr>Evaluations</vt:lpstr>
      <vt:lpstr>Resources</vt:lpstr>
      <vt:lpstr>PowerPoint Presentation</vt:lpstr>
      <vt:lpstr>PowerPoint Presentation</vt:lpstr>
    </vt:vector>
  </TitlesOfParts>
  <Company>UMDNJ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UMDNJ</dc:creator>
  <cp:lastModifiedBy>Minerva Layug-Gomez</cp:lastModifiedBy>
  <cp:revision>150</cp:revision>
  <cp:lastPrinted>2013-10-17T16:37:33Z</cp:lastPrinted>
  <dcterms:created xsi:type="dcterms:W3CDTF">2016-03-30T16:09:11Z</dcterms:created>
  <dcterms:modified xsi:type="dcterms:W3CDTF">2024-04-19T15:40:43Z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D40DFBA8-277C-4D0B-A63D-FA8CB45F9D94</vt:lpwstr>
  </property>
  <property fmtid="{D5CDD505-2E9C-101B-9397-08002B2CF9AE}" pid="3" name="ArticulatePath">
    <vt:lpwstr>SCAETC Orientation_v0520</vt:lpwstr>
  </property>
  <property fmtid="{D5CDD505-2E9C-101B-9397-08002B2CF9AE}" pid="4" name="ContentTypeId">
    <vt:lpwstr>0x010100C13844583CB62841A6E152F314B72CCE</vt:lpwstr>
  </property>
</Properties>
</file>