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427" r:id="rId2"/>
    <p:sldId id="428" r:id="rId3"/>
    <p:sldId id="429" r:id="rId4"/>
    <p:sldId id="430" r:id="rId5"/>
    <p:sldId id="431" r:id="rId6"/>
    <p:sldId id="503" r:id="rId7"/>
    <p:sldId id="423" r:id="rId8"/>
    <p:sldId id="486" r:id="rId9"/>
    <p:sldId id="487" r:id="rId10"/>
    <p:sldId id="488" r:id="rId11"/>
    <p:sldId id="489" r:id="rId12"/>
    <p:sldId id="490" r:id="rId13"/>
    <p:sldId id="491" r:id="rId14"/>
    <p:sldId id="492" r:id="rId15"/>
    <p:sldId id="498" r:id="rId16"/>
    <p:sldId id="499" r:id="rId17"/>
    <p:sldId id="500" r:id="rId18"/>
    <p:sldId id="501" r:id="rId19"/>
    <p:sldId id="502" r:id="rId20"/>
  </p:sldIdLst>
  <p:sldSz cx="12192000" cy="6858000"/>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7" autoAdjust="0"/>
    <p:restoredTop sz="94694" autoAdjust="0"/>
  </p:normalViewPr>
  <p:slideViewPr>
    <p:cSldViewPr snapToGrid="0" snapToObjects="1">
      <p:cViewPr varScale="1">
        <p:scale>
          <a:sx n="103" d="100"/>
          <a:sy n="103" d="100"/>
        </p:scale>
        <p:origin x="184" y="5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74320-7379-4249-8595-AA8653CB2DF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49ADC5B-6CF3-46EF-B04B-DE0AB7D52DA9}">
      <dgm:prSet/>
      <dgm:spPr/>
      <dgm:t>
        <a:bodyPr/>
        <a:lstStyle/>
        <a:p>
          <a:r>
            <a:rPr lang="en-US" dirty="0"/>
            <a:t>A communication skill, focused on patient’s values and preferences as they apply to facilitate high-quality patient care in the context of medical decision making.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655A38A-ACB5-4C06-BA47-E7FD0DB51CF2}" type="parTrans" cxnId="{7FAD1258-3CEE-43C9-8F7A-28A5EF4C6F2E}">
      <dgm:prSet/>
      <dgm:spPr/>
      <dgm:t>
        <a:bodyPr/>
        <a:lstStyle/>
        <a:p>
          <a:endParaRPr lang="en-US"/>
        </a:p>
      </dgm:t>
    </dgm:pt>
    <dgm:pt modelId="{9A338E54-EC61-4753-9ACA-20F8D96C846F}" type="sibTrans" cxnId="{7FAD1258-3CEE-43C9-8F7A-28A5EF4C6F2E}">
      <dgm:prSet/>
      <dgm:spPr/>
      <dgm:t>
        <a:bodyPr/>
        <a:lstStyle/>
        <a:p>
          <a:endParaRPr lang="en-US"/>
        </a:p>
      </dgm:t>
    </dgm:pt>
    <dgm:pt modelId="{8F4441ED-E91F-46D6-82C0-18B820CCAEF5}">
      <dgm:prSet/>
      <dgm:spPr/>
      <dgm:t>
        <a:bodyPr/>
        <a:lstStyle/>
        <a:p>
          <a:r>
            <a:rPr lang="en-US" dirty="0"/>
            <a:t>An attitude and philosophy; an approach to thinking about effective patient care.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7F73F7D-DBF5-497F-8EB0-610CE2A2D118}" type="parTrans" cxnId="{A6D854ED-FC39-4A04-91EE-9850DA0CDA19}">
      <dgm:prSet/>
      <dgm:spPr/>
      <dgm:t>
        <a:bodyPr/>
        <a:lstStyle/>
        <a:p>
          <a:endParaRPr lang="en-US"/>
        </a:p>
      </dgm:t>
    </dgm:pt>
    <dgm:pt modelId="{AC2A546B-5AF5-4ECB-ABE0-7469B80CEF91}" type="sibTrans" cxnId="{A6D854ED-FC39-4A04-91EE-9850DA0CDA19}">
      <dgm:prSet/>
      <dgm:spPr/>
      <dgm:t>
        <a:bodyPr/>
        <a:lstStyle/>
        <a:p>
          <a:endParaRPr lang="en-US"/>
        </a:p>
      </dgm:t>
    </dgm:pt>
    <dgm:pt modelId="{F0B28E7C-3EA8-47AA-91F7-252666756866}">
      <dgm:prSet/>
      <dgm:spPr/>
      <dgm:t>
        <a:bodyPr/>
        <a:lstStyle/>
        <a:p>
          <a:r>
            <a:rPr lang="en-US" dirty="0"/>
            <a:t>Acknowledges the collaborative nature of good medical care and the dual expertise involved in all decision making–that of patient and doctor.</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E225285-5994-4176-8302-0F0C674257EA}" type="parTrans" cxnId="{557C257A-CD43-497A-AE10-96D8393EA943}">
      <dgm:prSet/>
      <dgm:spPr/>
      <dgm:t>
        <a:bodyPr/>
        <a:lstStyle/>
        <a:p>
          <a:endParaRPr lang="en-US"/>
        </a:p>
      </dgm:t>
    </dgm:pt>
    <dgm:pt modelId="{E6CC9A19-D0F0-4AC5-B60E-C3A704D6F4F7}" type="sibTrans" cxnId="{557C257A-CD43-497A-AE10-96D8393EA943}">
      <dgm:prSet/>
      <dgm:spPr/>
      <dgm:t>
        <a:bodyPr/>
        <a:lstStyle/>
        <a:p>
          <a:endParaRPr lang="en-US"/>
        </a:p>
      </dgm:t>
    </dgm:pt>
    <dgm:pt modelId="{BB11A3A5-A40F-4C6B-A35D-705AECE549C8}" type="pres">
      <dgm:prSet presAssocID="{8F774320-7379-4249-8595-AA8653CB2DFD}" presName="root" presStyleCnt="0">
        <dgm:presLayoutVars>
          <dgm:dir/>
          <dgm:resizeHandles val="exact"/>
        </dgm:presLayoutVars>
      </dgm:prSet>
      <dgm:spPr/>
    </dgm:pt>
    <dgm:pt modelId="{7A4E7B85-68BC-48DA-839C-67D4C20E7BB8}" type="pres">
      <dgm:prSet presAssocID="{049ADC5B-6CF3-46EF-B04B-DE0AB7D52DA9}" presName="compNode" presStyleCnt="0"/>
      <dgm:spPr/>
    </dgm:pt>
    <dgm:pt modelId="{30D1A149-100D-4A5B-9C80-908488C836D1}" type="pres">
      <dgm:prSet presAssocID="{049ADC5B-6CF3-46EF-B04B-DE0AB7D52DA9}" presName="bgRect" presStyleLbl="bgShp" presStyleIdx="0" presStyleCnt="3"/>
      <dgm:spPr/>
    </dgm:pt>
    <dgm:pt modelId="{DA488FE8-DBD3-48DE-85FE-9500C6551B1F}" type="pres">
      <dgm:prSet presAssocID="{049ADC5B-6CF3-46EF-B04B-DE0AB7D52D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196921BC-19DC-47A4-8035-82BA2597FC43}" type="pres">
      <dgm:prSet presAssocID="{049ADC5B-6CF3-46EF-B04B-DE0AB7D52DA9}" presName="spaceRect" presStyleCnt="0"/>
      <dgm:spPr/>
    </dgm:pt>
    <dgm:pt modelId="{686F1E04-DAAE-4483-A72F-43A09ED305E5}" type="pres">
      <dgm:prSet presAssocID="{049ADC5B-6CF3-46EF-B04B-DE0AB7D52DA9}" presName="parTx" presStyleLbl="revTx" presStyleIdx="0" presStyleCnt="3">
        <dgm:presLayoutVars>
          <dgm:chMax val="0"/>
          <dgm:chPref val="0"/>
        </dgm:presLayoutVars>
      </dgm:prSet>
      <dgm:spPr/>
    </dgm:pt>
    <dgm:pt modelId="{078D992E-56D9-4F69-A8A9-34AA5796C249}" type="pres">
      <dgm:prSet presAssocID="{9A338E54-EC61-4753-9ACA-20F8D96C846F}" presName="sibTrans" presStyleCnt="0"/>
      <dgm:spPr/>
    </dgm:pt>
    <dgm:pt modelId="{AEAC2639-64E8-492F-A72E-91EF83E29E0E}" type="pres">
      <dgm:prSet presAssocID="{8F4441ED-E91F-46D6-82C0-18B820CCAEF5}" presName="compNode" presStyleCnt="0"/>
      <dgm:spPr/>
    </dgm:pt>
    <dgm:pt modelId="{AD7066E8-16BD-4921-86EA-0A863D65C9D3}" type="pres">
      <dgm:prSet presAssocID="{8F4441ED-E91F-46D6-82C0-18B820CCAEF5}" presName="bgRect" presStyleLbl="bgShp" presStyleIdx="1" presStyleCnt="3"/>
      <dgm:spPr/>
    </dgm:pt>
    <dgm:pt modelId="{FF45865A-0FE7-4B4E-B3CD-F1DE5341311B}" type="pres">
      <dgm:prSet presAssocID="{8F4441ED-E91F-46D6-82C0-18B820CCAE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218D331B-EAB5-4655-93DE-F30370F6A5D5}" type="pres">
      <dgm:prSet presAssocID="{8F4441ED-E91F-46D6-82C0-18B820CCAEF5}" presName="spaceRect" presStyleCnt="0"/>
      <dgm:spPr/>
    </dgm:pt>
    <dgm:pt modelId="{98BF8DA6-55E4-4189-98DD-2F09C36BFD6B}" type="pres">
      <dgm:prSet presAssocID="{8F4441ED-E91F-46D6-82C0-18B820CCAEF5}" presName="parTx" presStyleLbl="revTx" presStyleIdx="1" presStyleCnt="3">
        <dgm:presLayoutVars>
          <dgm:chMax val="0"/>
          <dgm:chPref val="0"/>
        </dgm:presLayoutVars>
      </dgm:prSet>
      <dgm:spPr/>
    </dgm:pt>
    <dgm:pt modelId="{A4F62F03-3244-4537-94FA-2BB723128ADB}" type="pres">
      <dgm:prSet presAssocID="{AC2A546B-5AF5-4ECB-ABE0-7469B80CEF91}" presName="sibTrans" presStyleCnt="0"/>
      <dgm:spPr/>
    </dgm:pt>
    <dgm:pt modelId="{BF83909F-A41F-4F10-9A25-FBB4EA0379CB}" type="pres">
      <dgm:prSet presAssocID="{F0B28E7C-3EA8-47AA-91F7-252666756866}" presName="compNode" presStyleCnt="0"/>
      <dgm:spPr/>
    </dgm:pt>
    <dgm:pt modelId="{1C21EEEB-1987-441D-8E78-689B7B09A2BA}" type="pres">
      <dgm:prSet presAssocID="{F0B28E7C-3EA8-47AA-91F7-252666756866}" presName="bgRect" presStyleLbl="bgShp" presStyleIdx="2" presStyleCnt="3"/>
      <dgm:spPr/>
    </dgm:pt>
    <dgm:pt modelId="{D1CA28F3-D236-4B61-A4F8-C5003FCD0D2D}" type="pres">
      <dgm:prSet presAssocID="{F0B28E7C-3EA8-47AA-91F7-2526667568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60B7EDC7-F53C-4DD6-A26F-AE7FC7CA7B8A}" type="pres">
      <dgm:prSet presAssocID="{F0B28E7C-3EA8-47AA-91F7-252666756866}" presName="spaceRect" presStyleCnt="0"/>
      <dgm:spPr/>
    </dgm:pt>
    <dgm:pt modelId="{234BFFAE-D16E-4B38-81F2-89A210C775A7}" type="pres">
      <dgm:prSet presAssocID="{F0B28E7C-3EA8-47AA-91F7-252666756866}" presName="parTx" presStyleLbl="revTx" presStyleIdx="2" presStyleCnt="3">
        <dgm:presLayoutVars>
          <dgm:chMax val="0"/>
          <dgm:chPref val="0"/>
        </dgm:presLayoutVars>
      </dgm:prSet>
      <dgm:spPr/>
    </dgm:pt>
  </dgm:ptLst>
  <dgm:cxnLst>
    <dgm:cxn modelId="{7FAD1258-3CEE-43C9-8F7A-28A5EF4C6F2E}" srcId="{8F774320-7379-4249-8595-AA8653CB2DFD}" destId="{049ADC5B-6CF3-46EF-B04B-DE0AB7D52DA9}" srcOrd="0" destOrd="0" parTransId="{9655A38A-ACB5-4C06-BA47-E7FD0DB51CF2}" sibTransId="{9A338E54-EC61-4753-9ACA-20F8D96C846F}"/>
    <dgm:cxn modelId="{557C257A-CD43-497A-AE10-96D8393EA943}" srcId="{8F774320-7379-4249-8595-AA8653CB2DFD}" destId="{F0B28E7C-3EA8-47AA-91F7-252666756866}" srcOrd="2" destOrd="0" parTransId="{9E225285-5994-4176-8302-0F0C674257EA}" sibTransId="{E6CC9A19-D0F0-4AC5-B60E-C3A704D6F4F7}"/>
    <dgm:cxn modelId="{9AA92894-5490-4F5D-8ACC-B921694E17A2}" type="presOf" srcId="{8F4441ED-E91F-46D6-82C0-18B820CCAEF5}" destId="{98BF8DA6-55E4-4189-98DD-2F09C36BFD6B}" srcOrd="0" destOrd="0" presId="urn:microsoft.com/office/officeart/2018/2/layout/IconVerticalSolidList"/>
    <dgm:cxn modelId="{0EAA1E98-9EC6-4537-9B88-7B71964C8908}" type="presOf" srcId="{8F774320-7379-4249-8595-AA8653CB2DFD}" destId="{BB11A3A5-A40F-4C6B-A35D-705AECE549C8}" srcOrd="0" destOrd="0" presId="urn:microsoft.com/office/officeart/2018/2/layout/IconVerticalSolidList"/>
    <dgm:cxn modelId="{7CA57CB0-35B1-4372-9A84-F425DD8C9658}" type="presOf" srcId="{049ADC5B-6CF3-46EF-B04B-DE0AB7D52DA9}" destId="{686F1E04-DAAE-4483-A72F-43A09ED305E5}" srcOrd="0" destOrd="0" presId="urn:microsoft.com/office/officeart/2018/2/layout/IconVerticalSolidList"/>
    <dgm:cxn modelId="{56E63FDC-E999-40CF-BCC9-B2206289B40D}" type="presOf" srcId="{F0B28E7C-3EA8-47AA-91F7-252666756866}" destId="{234BFFAE-D16E-4B38-81F2-89A210C775A7}" srcOrd="0" destOrd="0" presId="urn:microsoft.com/office/officeart/2018/2/layout/IconVerticalSolidList"/>
    <dgm:cxn modelId="{A6D854ED-FC39-4A04-91EE-9850DA0CDA19}" srcId="{8F774320-7379-4249-8595-AA8653CB2DFD}" destId="{8F4441ED-E91F-46D6-82C0-18B820CCAEF5}" srcOrd="1" destOrd="0" parTransId="{37F73F7D-DBF5-497F-8EB0-610CE2A2D118}" sibTransId="{AC2A546B-5AF5-4ECB-ABE0-7469B80CEF91}"/>
    <dgm:cxn modelId="{F91095CF-B2D9-49E1-BC51-B9A548BC13D7}" type="presParOf" srcId="{BB11A3A5-A40F-4C6B-A35D-705AECE549C8}" destId="{7A4E7B85-68BC-48DA-839C-67D4C20E7BB8}" srcOrd="0" destOrd="0" presId="urn:microsoft.com/office/officeart/2018/2/layout/IconVerticalSolidList"/>
    <dgm:cxn modelId="{64EB61AD-A4A4-4BC4-AF98-76CA855BD095}" type="presParOf" srcId="{7A4E7B85-68BC-48DA-839C-67D4C20E7BB8}" destId="{30D1A149-100D-4A5B-9C80-908488C836D1}" srcOrd="0" destOrd="0" presId="urn:microsoft.com/office/officeart/2018/2/layout/IconVerticalSolidList"/>
    <dgm:cxn modelId="{A5289CC5-CF29-404C-9DFE-33C6AD69D53B}" type="presParOf" srcId="{7A4E7B85-68BC-48DA-839C-67D4C20E7BB8}" destId="{DA488FE8-DBD3-48DE-85FE-9500C6551B1F}" srcOrd="1" destOrd="0" presId="urn:microsoft.com/office/officeart/2018/2/layout/IconVerticalSolidList"/>
    <dgm:cxn modelId="{54EC0B29-C512-4578-9AC2-7FDE4C19EFE9}" type="presParOf" srcId="{7A4E7B85-68BC-48DA-839C-67D4C20E7BB8}" destId="{196921BC-19DC-47A4-8035-82BA2597FC43}" srcOrd="2" destOrd="0" presId="urn:microsoft.com/office/officeart/2018/2/layout/IconVerticalSolidList"/>
    <dgm:cxn modelId="{0E28E951-DB10-4EBC-98AE-C709706FF2E8}" type="presParOf" srcId="{7A4E7B85-68BC-48DA-839C-67D4C20E7BB8}" destId="{686F1E04-DAAE-4483-A72F-43A09ED305E5}" srcOrd="3" destOrd="0" presId="urn:microsoft.com/office/officeart/2018/2/layout/IconVerticalSolidList"/>
    <dgm:cxn modelId="{433480EE-E620-45D7-B188-5A8561897834}" type="presParOf" srcId="{BB11A3A5-A40F-4C6B-A35D-705AECE549C8}" destId="{078D992E-56D9-4F69-A8A9-34AA5796C249}" srcOrd="1" destOrd="0" presId="urn:microsoft.com/office/officeart/2018/2/layout/IconVerticalSolidList"/>
    <dgm:cxn modelId="{A3093847-372B-41AE-BC59-AA6BC2165D7A}" type="presParOf" srcId="{BB11A3A5-A40F-4C6B-A35D-705AECE549C8}" destId="{AEAC2639-64E8-492F-A72E-91EF83E29E0E}" srcOrd="2" destOrd="0" presId="urn:microsoft.com/office/officeart/2018/2/layout/IconVerticalSolidList"/>
    <dgm:cxn modelId="{EC6F48E7-F152-4FBB-8A3C-370F47FAF9B3}" type="presParOf" srcId="{AEAC2639-64E8-492F-A72E-91EF83E29E0E}" destId="{AD7066E8-16BD-4921-86EA-0A863D65C9D3}" srcOrd="0" destOrd="0" presId="urn:microsoft.com/office/officeart/2018/2/layout/IconVerticalSolidList"/>
    <dgm:cxn modelId="{76FB3ECD-8B22-4F30-AD2D-4684CE3B5CE4}" type="presParOf" srcId="{AEAC2639-64E8-492F-A72E-91EF83E29E0E}" destId="{FF45865A-0FE7-4B4E-B3CD-F1DE5341311B}" srcOrd="1" destOrd="0" presId="urn:microsoft.com/office/officeart/2018/2/layout/IconVerticalSolidList"/>
    <dgm:cxn modelId="{367F802A-9309-47BE-8540-036538DDA985}" type="presParOf" srcId="{AEAC2639-64E8-492F-A72E-91EF83E29E0E}" destId="{218D331B-EAB5-4655-93DE-F30370F6A5D5}" srcOrd="2" destOrd="0" presId="urn:microsoft.com/office/officeart/2018/2/layout/IconVerticalSolidList"/>
    <dgm:cxn modelId="{31870E28-176C-44ED-B6F9-8E0B987ACFA6}" type="presParOf" srcId="{AEAC2639-64E8-492F-A72E-91EF83E29E0E}" destId="{98BF8DA6-55E4-4189-98DD-2F09C36BFD6B}" srcOrd="3" destOrd="0" presId="urn:microsoft.com/office/officeart/2018/2/layout/IconVerticalSolidList"/>
    <dgm:cxn modelId="{6E227280-069F-42E9-A54C-2824200B88B2}" type="presParOf" srcId="{BB11A3A5-A40F-4C6B-A35D-705AECE549C8}" destId="{A4F62F03-3244-4537-94FA-2BB723128ADB}" srcOrd="3" destOrd="0" presId="urn:microsoft.com/office/officeart/2018/2/layout/IconVerticalSolidList"/>
    <dgm:cxn modelId="{59E52C5F-EACC-435E-ADA0-BA50E241F67D}" type="presParOf" srcId="{BB11A3A5-A40F-4C6B-A35D-705AECE549C8}" destId="{BF83909F-A41F-4F10-9A25-FBB4EA0379CB}" srcOrd="4" destOrd="0" presId="urn:microsoft.com/office/officeart/2018/2/layout/IconVerticalSolidList"/>
    <dgm:cxn modelId="{4AF3272C-BC56-48E8-9DB4-0431CC040BF7}" type="presParOf" srcId="{BF83909F-A41F-4F10-9A25-FBB4EA0379CB}" destId="{1C21EEEB-1987-441D-8E78-689B7B09A2BA}" srcOrd="0" destOrd="0" presId="urn:microsoft.com/office/officeart/2018/2/layout/IconVerticalSolidList"/>
    <dgm:cxn modelId="{D83A129E-AC32-4D8D-B9A1-5741740F7F77}" type="presParOf" srcId="{BF83909F-A41F-4F10-9A25-FBB4EA0379CB}" destId="{D1CA28F3-D236-4B61-A4F8-C5003FCD0D2D}" srcOrd="1" destOrd="0" presId="urn:microsoft.com/office/officeart/2018/2/layout/IconVerticalSolidList"/>
    <dgm:cxn modelId="{12587BE4-BDE3-4CCE-91E2-7B01A78A42C0}" type="presParOf" srcId="{BF83909F-A41F-4F10-9A25-FBB4EA0379CB}" destId="{60B7EDC7-F53C-4DD6-A26F-AE7FC7CA7B8A}" srcOrd="2" destOrd="0" presId="urn:microsoft.com/office/officeart/2018/2/layout/IconVerticalSolidList"/>
    <dgm:cxn modelId="{6D534E57-B25F-4BE6-8E9D-A5C11FBBD60A}" type="presParOf" srcId="{BF83909F-A41F-4F10-9A25-FBB4EA0379CB}" destId="{234BFFAE-D16E-4B38-81F2-89A210C775A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1A149-100D-4A5B-9C80-908488C836D1}">
      <dsp:nvSpPr>
        <dsp:cNvPr id="0" name=""/>
        <dsp:cNvSpPr/>
      </dsp:nvSpPr>
      <dsp:spPr>
        <a:xfrm>
          <a:off x="0" y="533"/>
          <a:ext cx="11087100" cy="12474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488FE8-DBD3-48DE-85FE-9500C6551B1F}">
      <dsp:nvSpPr>
        <dsp:cNvPr id="0" name=""/>
        <dsp:cNvSpPr/>
      </dsp:nvSpPr>
      <dsp:spPr>
        <a:xfrm>
          <a:off x="377359" y="281213"/>
          <a:ext cx="686108" cy="6861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6F1E04-DAAE-4483-A72F-43A09ED305E5}">
      <dsp:nvSpPr>
        <dsp:cNvPr id="0" name=""/>
        <dsp:cNvSpPr/>
      </dsp:nvSpPr>
      <dsp:spPr>
        <a:xfrm>
          <a:off x="1440828" y="533"/>
          <a:ext cx="9646271" cy="124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4" tIns="132024" rIns="132024" bIns="132024" numCol="1" spcCol="1270" anchor="ctr" anchorCtr="0">
          <a:noAutofit/>
        </a:bodyPr>
        <a:lstStyle/>
        <a:p>
          <a:pPr marL="0" lvl="0" indent="0" algn="l" defTabSz="1066800">
            <a:lnSpc>
              <a:spcPct val="90000"/>
            </a:lnSpc>
            <a:spcBef>
              <a:spcPct val="0"/>
            </a:spcBef>
            <a:spcAft>
              <a:spcPct val="35000"/>
            </a:spcAft>
            <a:buNone/>
          </a:pPr>
          <a:r>
            <a:rPr lang="en-US" sz="2400" kern="1200" dirty="0"/>
            <a:t>A communication skill, focused on patient’s values and preferences as they apply to facilitate high-quality patient care in the context of medical decision making.</a:t>
          </a:r>
        </a:p>
      </dsp:txBody>
      <dsp:txXfrm>
        <a:off x="1440828" y="533"/>
        <a:ext cx="9646271" cy="1247470"/>
      </dsp:txXfrm>
    </dsp:sp>
    <dsp:sp modelId="{AD7066E8-16BD-4921-86EA-0A863D65C9D3}">
      <dsp:nvSpPr>
        <dsp:cNvPr id="0" name=""/>
        <dsp:cNvSpPr/>
      </dsp:nvSpPr>
      <dsp:spPr>
        <a:xfrm>
          <a:off x="0" y="1559871"/>
          <a:ext cx="11087100" cy="12474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5865A-0FE7-4B4E-B3CD-F1DE5341311B}">
      <dsp:nvSpPr>
        <dsp:cNvPr id="0" name=""/>
        <dsp:cNvSpPr/>
      </dsp:nvSpPr>
      <dsp:spPr>
        <a:xfrm>
          <a:off x="377359" y="1840552"/>
          <a:ext cx="686108" cy="6861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BF8DA6-55E4-4189-98DD-2F09C36BFD6B}">
      <dsp:nvSpPr>
        <dsp:cNvPr id="0" name=""/>
        <dsp:cNvSpPr/>
      </dsp:nvSpPr>
      <dsp:spPr>
        <a:xfrm>
          <a:off x="1440828" y="1559871"/>
          <a:ext cx="9646271" cy="124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4" tIns="132024" rIns="132024" bIns="132024" numCol="1" spcCol="1270" anchor="ctr" anchorCtr="0">
          <a:noAutofit/>
        </a:bodyPr>
        <a:lstStyle/>
        <a:p>
          <a:pPr marL="0" lvl="0" indent="0" algn="l" defTabSz="1066800">
            <a:lnSpc>
              <a:spcPct val="90000"/>
            </a:lnSpc>
            <a:spcBef>
              <a:spcPct val="0"/>
            </a:spcBef>
            <a:spcAft>
              <a:spcPct val="35000"/>
            </a:spcAft>
            <a:buNone/>
          </a:pPr>
          <a:r>
            <a:rPr lang="en-US" sz="2400" kern="1200" dirty="0"/>
            <a:t>An attitude and philosophy; an approach to thinking about effective patient care.</a:t>
          </a:r>
        </a:p>
      </dsp:txBody>
      <dsp:txXfrm>
        <a:off x="1440828" y="1559871"/>
        <a:ext cx="9646271" cy="1247470"/>
      </dsp:txXfrm>
    </dsp:sp>
    <dsp:sp modelId="{1C21EEEB-1987-441D-8E78-689B7B09A2BA}">
      <dsp:nvSpPr>
        <dsp:cNvPr id="0" name=""/>
        <dsp:cNvSpPr/>
      </dsp:nvSpPr>
      <dsp:spPr>
        <a:xfrm>
          <a:off x="0" y="3119209"/>
          <a:ext cx="11087100" cy="12474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A28F3-D236-4B61-A4F8-C5003FCD0D2D}">
      <dsp:nvSpPr>
        <dsp:cNvPr id="0" name=""/>
        <dsp:cNvSpPr/>
      </dsp:nvSpPr>
      <dsp:spPr>
        <a:xfrm>
          <a:off x="377359" y="3399890"/>
          <a:ext cx="686108" cy="6861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4BFFAE-D16E-4B38-81F2-89A210C775A7}">
      <dsp:nvSpPr>
        <dsp:cNvPr id="0" name=""/>
        <dsp:cNvSpPr/>
      </dsp:nvSpPr>
      <dsp:spPr>
        <a:xfrm>
          <a:off x="1440828" y="3119209"/>
          <a:ext cx="9646271" cy="124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4" tIns="132024" rIns="132024" bIns="132024" numCol="1" spcCol="1270" anchor="ctr" anchorCtr="0">
          <a:noAutofit/>
        </a:bodyPr>
        <a:lstStyle/>
        <a:p>
          <a:pPr marL="0" lvl="0" indent="0" algn="l" defTabSz="1066800">
            <a:lnSpc>
              <a:spcPct val="90000"/>
            </a:lnSpc>
            <a:spcBef>
              <a:spcPct val="0"/>
            </a:spcBef>
            <a:spcAft>
              <a:spcPct val="35000"/>
            </a:spcAft>
            <a:buNone/>
          </a:pPr>
          <a:r>
            <a:rPr lang="en-US" sz="2400" kern="1200" dirty="0"/>
            <a:t>Acknowledges the collaborative nature of good medical care and the dual expertise involved in all decision making–that of patient and doctor.</a:t>
          </a:r>
        </a:p>
      </dsp:txBody>
      <dsp:txXfrm>
        <a:off x="1440828" y="3119209"/>
        <a:ext cx="9646271" cy="12474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4/19/24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4/19/24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343457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a:t>
            </a:fld>
            <a:endParaRPr lang="en-US"/>
          </a:p>
        </p:txBody>
      </p:sp>
    </p:spTree>
    <p:extLst>
      <p:ext uri="{BB962C8B-B14F-4D97-AF65-F5344CB8AC3E}">
        <p14:creationId xmlns:p14="http://schemas.microsoft.com/office/powerpoint/2010/main" val="48646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switch screen and walk through treatment selection chart and practice using the chart.</a:t>
            </a:r>
          </a:p>
        </p:txBody>
      </p:sp>
      <p:sp>
        <p:nvSpPr>
          <p:cNvPr id="4" name="Slide Number Placeholder 3"/>
          <p:cNvSpPr>
            <a:spLocks noGrp="1"/>
          </p:cNvSpPr>
          <p:nvPr>
            <p:ph type="sldNum" sz="quarter" idx="5"/>
          </p:nvPr>
        </p:nvSpPr>
        <p:spPr/>
        <p:txBody>
          <a:bodyPr/>
          <a:lstStyle/>
          <a:p>
            <a:fld id="{2EAF3D7C-E79C-464D-870B-78CB3C2428AA}" type="slidenum">
              <a:rPr lang="en-US" smtClean="0"/>
              <a:t>11</a:t>
            </a:fld>
            <a:endParaRPr lang="en-US"/>
          </a:p>
        </p:txBody>
      </p:sp>
    </p:spTree>
    <p:extLst>
      <p:ext uri="{BB962C8B-B14F-4D97-AF65-F5344CB8AC3E}">
        <p14:creationId xmlns:p14="http://schemas.microsoft.com/office/powerpoint/2010/main" val="311225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this was a handout for our </a:t>
            </a:r>
          </a:p>
        </p:txBody>
      </p:sp>
      <p:sp>
        <p:nvSpPr>
          <p:cNvPr id="4" name="Slide Number Placeholder 3"/>
          <p:cNvSpPr>
            <a:spLocks noGrp="1"/>
          </p:cNvSpPr>
          <p:nvPr>
            <p:ph type="sldNum" sz="quarter" idx="5"/>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263592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15</a:t>
            </a:fld>
            <a:endParaRPr lang="en-US" dirty="0"/>
          </a:p>
        </p:txBody>
      </p:sp>
    </p:spTree>
    <p:extLst>
      <p:ext uri="{BB962C8B-B14F-4D97-AF65-F5344CB8AC3E}">
        <p14:creationId xmlns:p14="http://schemas.microsoft.com/office/powerpoint/2010/main" val="726271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3" y="1159523"/>
            <a:ext cx="10363199" cy="2099212"/>
          </a:xfrm>
        </p:spPr>
        <p:txBody>
          <a:bodyPr anchor="t"/>
          <a:lstStyle>
            <a:lvl1pPr>
              <a:defRPr sz="5400">
                <a:ln>
                  <a:noFill/>
                </a:ln>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14395" y="3295240"/>
            <a:ext cx="10363197" cy="1074336"/>
          </a:xfrm>
        </p:spPr>
        <p:txBody>
          <a:bodyPr anchor="t">
            <a:noAutofit/>
          </a:bodyPr>
          <a:lstStyle>
            <a:lvl1pPr marL="0" indent="0" algn="l">
              <a:buNone/>
              <a:defRPr sz="1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dirty="0"/>
              <a:t>Speaker Name, Degree(s)</a:t>
            </a:r>
          </a:p>
          <a:p>
            <a:r>
              <a:rPr lang="en-US" dirty="0"/>
              <a:t>Speaker Title, Organization</a:t>
            </a:r>
          </a:p>
          <a:p>
            <a:r>
              <a:rPr lang="en-US" dirty="0"/>
              <a:t>Date of Presentation</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4/19/24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p:cNvPicPr>
            <a:picLocks noChangeAspect="1"/>
          </p:cNvPicPr>
          <p:nvPr userDrawn="1"/>
        </p:nvPicPr>
        <p:blipFill>
          <a:blip r:embed="rId2"/>
          <a:srcRect/>
          <a:stretch/>
        </p:blipFill>
        <p:spPr>
          <a:xfrm>
            <a:off x="914402" y="331443"/>
            <a:ext cx="5233554" cy="791575"/>
          </a:xfrm>
          <a:prstGeom prst="rect">
            <a:avLst/>
          </a:prstGeom>
        </p:spPr>
      </p:pic>
      <p:sp>
        <p:nvSpPr>
          <p:cNvPr id="8" name="TextBox 7">
            <a:extLst>
              <a:ext uri="{FF2B5EF4-FFF2-40B4-BE49-F238E27FC236}">
                <a16:creationId xmlns:a16="http://schemas.microsoft.com/office/drawing/2014/main" id="{2AED3469-850F-462A-8C15-380D3A5B7F5C}"/>
              </a:ext>
            </a:extLst>
          </p:cNvPr>
          <p:cNvSpPr txBox="1"/>
          <p:nvPr userDrawn="1"/>
        </p:nvSpPr>
        <p:spPr>
          <a:xfrm>
            <a:off x="914396" y="4369576"/>
            <a:ext cx="10363208" cy="1785104"/>
          </a:xfrm>
          <a:prstGeom prst="rect">
            <a:avLst/>
          </a:prstGeom>
          <a:noFill/>
        </p:spPr>
        <p:txBody>
          <a:bodyPr wrap="square" rtlCol="0">
            <a:spAutoFit/>
          </a:bodyPr>
          <a:lstStyle/>
          <a:p>
            <a:pPr algn="l"/>
            <a:r>
              <a:rPr lang="en-US" sz="1100" b="1" dirty="0">
                <a:solidFill>
                  <a:srgbClr val="000000"/>
                </a:solidFill>
                <a:latin typeface="Calibri" panose="020F0502020204030204" pitchFamily="34" charset="0"/>
              </a:rPr>
              <a:t>Physicians: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This activity has been planned and implemented in accordance with the Essential Areas and Policies of the Accreditation Council for Continuing Medical Education through the joint </a:t>
            </a:r>
            <a:r>
              <a:rPr lang="en-US" sz="1100" dirty="0" err="1">
                <a:solidFill>
                  <a:srgbClr val="000000"/>
                </a:solidFill>
                <a:latin typeface="Calibri" panose="020F0502020204030204" pitchFamily="34" charset="0"/>
              </a:rPr>
              <a:t>providership</a:t>
            </a:r>
            <a:r>
              <a:rPr lang="en-US" sz="1100" dirty="0">
                <a:solidFill>
                  <a:srgbClr val="000000"/>
                </a:solidFill>
                <a:latin typeface="Calibri" panose="020F0502020204030204" pitchFamily="34" charset="0"/>
              </a:rPr>
              <a:t> of the University of Nevada School of Medicine and the Pacific AIDS Education and Training Center. The University of Nevada, Reno School of Medicine is accredited by the ACCME to provide continuing medical education to physicians. </a:t>
            </a:r>
          </a:p>
          <a:p>
            <a:pPr algn="l"/>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The University of Nevada, Reno School of Medicine designates this live activity for a maximum of 1.00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Physicians should claim only the credit commensurate with the extent of their participation in the activity. </a:t>
            </a:r>
          </a:p>
          <a:p>
            <a:pPr algn="l"/>
            <a:endParaRPr lang="en-US" sz="1100" b="1" dirty="0">
              <a:solidFill>
                <a:srgbClr val="000000"/>
              </a:solidFill>
              <a:latin typeface="Calibri" panose="020F0502020204030204" pitchFamily="34" charset="0"/>
            </a:endParaRPr>
          </a:p>
          <a:p>
            <a:pPr algn="l"/>
            <a:r>
              <a:rPr lang="en-US" sz="1100" b="1" dirty="0">
                <a:solidFill>
                  <a:srgbClr val="000000"/>
                </a:solidFill>
                <a:latin typeface="Calibri" panose="020F0502020204030204" pitchFamily="34" charset="0"/>
              </a:rPr>
              <a:t>Nurses: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Nurses may receive continuing education credit for this educational activity as the ANCC accepts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through its reciprocity agreement. </a:t>
            </a:r>
            <a:endParaRPr lang="en-US" sz="1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full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400" b="0" i="0" u="none" strike="noStrike" kern="1200" cap="none" spc="0" normalizeH="0" baseline="0" noProof="0">
                <a:ln>
                  <a:noFill/>
                </a:ln>
                <a:solidFill>
                  <a:srgbClr val="00A4CF"/>
                </a:solidFill>
                <a:effectLst/>
                <a:uLnTx/>
                <a:uFillTx/>
                <a:latin typeface="Century Gothic Bold" charset="0"/>
                <a:ea typeface="+mj-ea"/>
                <a:cs typeface="+mj-cs"/>
              </a:rPr>
              <a:t>Click to edit Master title style</a:t>
            </a:r>
            <a:endParaRPr lang="en-US" dirty="0"/>
          </a:p>
        </p:txBody>
      </p:sp>
      <p:sp>
        <p:nvSpPr>
          <p:cNvPr id="4" name="Text Placeholder 2"/>
          <p:cNvSpPr>
            <a:spLocks noGrp="1"/>
          </p:cNvSpPr>
          <p:nvPr>
            <p:ph idx="1"/>
          </p:nvPr>
        </p:nvSpPr>
        <p:spPr>
          <a:xfrm>
            <a:off x="838200" y="1639229"/>
            <a:ext cx="10515600" cy="4537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55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1261E5BC-08B7-4BD8-9508-A1F94543A3C3}" type="datetime1">
              <a:rPr lang="en-US" smtClean="0"/>
              <a:t>4/19/24</a:t>
            </a:fld>
            <a:endParaRPr lang="en-US"/>
          </a:p>
        </p:txBody>
      </p:sp>
      <p:pic>
        <p:nvPicPr>
          <p:cNvPr id="7" name="Picture 6"/>
          <p:cNvPicPr>
            <a:picLocks noChangeAspect="1"/>
          </p:cNvPicPr>
          <p:nvPr userDrawn="1"/>
        </p:nvPicPr>
        <p:blipFill>
          <a:blip r:embed="rId2"/>
          <a:srcRect/>
          <a:stretch/>
        </p:blipFill>
        <p:spPr>
          <a:xfrm>
            <a:off x="219511" y="6350926"/>
            <a:ext cx="2430031" cy="367542"/>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9E31B356-F8F2-4D1C-AA30-66C6EA6FC45C}" type="datetime1">
              <a:rPr lang="en-US" smtClean="0"/>
              <a:t>4/19/24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9" name="Picture 8">
            <a:extLst>
              <a:ext uri="{FF2B5EF4-FFF2-40B4-BE49-F238E27FC236}">
                <a16:creationId xmlns:a16="http://schemas.microsoft.com/office/drawing/2014/main" id="{1B19959D-2453-477F-B565-42157B9DF1B8}"/>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04E1AD41-7450-4C20-98AC-BA3A2CE86848}" type="datetime1">
              <a:rPr lang="en-US" smtClean="0"/>
              <a:t>4/19/24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C86B443D-33F9-4BDE-8B3E-3FCA6E14BD4D}"/>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1C9532FA-937A-4545-A066-536A6CAA06F8}" type="datetime1">
              <a:rPr lang="en-US" smtClean="0"/>
              <a:t>4/19/24</a:t>
            </a:fld>
            <a:endParaRPr lang="en-US"/>
          </a:p>
        </p:txBody>
      </p:sp>
      <p:sp>
        <p:nvSpPr>
          <p:cNvPr id="15"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2" name="Picture 11">
            <a:extLst>
              <a:ext uri="{FF2B5EF4-FFF2-40B4-BE49-F238E27FC236}">
                <a16:creationId xmlns:a16="http://schemas.microsoft.com/office/drawing/2014/main" id="{8E94C297-886E-473D-9F07-EA51FD3D4193}"/>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EAC9CF96-5E95-418A-9B75-8299A6BE2C91}" type="datetime1">
              <a:rPr lang="en-US" smtClean="0"/>
              <a:t>4/19/24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8" name="Picture 7">
            <a:extLst>
              <a:ext uri="{FF2B5EF4-FFF2-40B4-BE49-F238E27FC236}">
                <a16:creationId xmlns:a16="http://schemas.microsoft.com/office/drawing/2014/main" id="{A9ADBA66-4EEF-4792-A3BD-936AECAADCC1}"/>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0D11340E-A6FC-4254-B857-73CD0F2C069E}" type="datetime1">
              <a:rPr lang="en-US" smtClean="0"/>
              <a:t>4/19/24</a:t>
            </a:fld>
            <a:endParaRPr lang="en-US"/>
          </a:p>
        </p:txBody>
      </p:sp>
      <p:sp>
        <p:nvSpPr>
          <p:cNvPr id="10"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7" name="Picture 6">
            <a:extLst>
              <a:ext uri="{FF2B5EF4-FFF2-40B4-BE49-F238E27FC236}">
                <a16:creationId xmlns:a16="http://schemas.microsoft.com/office/drawing/2014/main" id="{8B083AD1-01DF-4CB5-8480-102DC33AE79B}"/>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4CAC5020-38B4-4487-9E75-DC25FB77E42C}" type="datetime1">
              <a:rPr lang="en-US" smtClean="0"/>
              <a:t>4/19/24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9821AE9A-8A47-444D-9250-CF2FD32798D4}"/>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1323594A-D5B9-4FAC-9799-5AEC4780B6BF}" type="datetime1">
              <a:rPr lang="en-US" smtClean="0"/>
              <a:t>4/19/24</a:t>
            </a:fld>
            <a:endParaRPr lang="en-US"/>
          </a:p>
        </p:txBody>
      </p:sp>
      <p:sp>
        <p:nvSpPr>
          <p:cNvPr id="14" name="Footer Placeholder 4"/>
          <p:cNvSpPr>
            <a:spLocks noGrp="1"/>
          </p:cNvSpPr>
          <p:nvPr>
            <p:ph type="ftr" sz="quarter" idx="1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1" name="Picture 10">
            <a:extLst>
              <a:ext uri="{FF2B5EF4-FFF2-40B4-BE49-F238E27FC236}">
                <a16:creationId xmlns:a16="http://schemas.microsoft.com/office/drawing/2014/main" id="{27D9493D-6AE5-4FD9-8320-A76D2B6EFC4A}"/>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2">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4/19/24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hiv-druginteractions.org/prescribing_resources/hiv-ts-contraceptiv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eyondthepill.ucsf.edu/"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chrome-extension://efaidnbmnnnibpcajpcglclefindmkaj/https:/beyondthepill.ucsf.edu/sites/beyondthepill.ucsf.edu/files/How%20Well%20Does%20Birth%20Control%20Work_English_12-20-23_0.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hrq.gov/health-literacy/professional-training/shared-decision/tool/resource-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hrq.gov/health-literacy/professional-training/shared-decision/tool/resource-2.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ahrq.gov/health-literacy/professional-training/shared-decision/tool/resource-2.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ahrq.gov/health-literacy/professional-training/shared-decision/tool/resource-2.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chrome-extension://efaidnbmnnnibpcajpcglclefindmkaj/https:/nwpgmd.nhs.uk/sites/default/files/Life%20as%20a%20GPST%20-%20Mugdha%20Wakodkar_0.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marR="0">
              <a:spcBef>
                <a:spcPts val="0"/>
              </a:spcBef>
              <a:spcAft>
                <a:spcPts val="0"/>
              </a:spcAft>
            </a:pPr>
            <a:r>
              <a:rPr lang="en-US" sz="3600" b="0" i="0" u="none" strike="noStrike" dirty="0">
                <a:solidFill>
                  <a:srgbClr val="212121"/>
                </a:solidFill>
                <a:effectLst/>
                <a:latin typeface="Calibri" panose="020F0502020204030204" pitchFamily="34" charset="0"/>
              </a:rPr>
              <a:t>Effective Patient Counseling for Contraception in HIV Care and Prevention:  A pharmacist’s review of shared-decision making and drug-drug interaction skills</a:t>
            </a:r>
            <a:br>
              <a:rPr lang="en-US" sz="3600" b="0" i="0" u="none" strike="noStrike" dirty="0">
                <a:solidFill>
                  <a:srgbClr val="212121"/>
                </a:solidFill>
                <a:effectLst/>
                <a:latin typeface="Calibri" panose="020F0502020204030204" pitchFamily="34" charset="0"/>
              </a:rPr>
            </a:br>
            <a:r>
              <a:rPr lang="en-US" sz="3600" b="0" i="0" u="none" strike="noStrike" dirty="0">
                <a:solidFill>
                  <a:srgbClr val="212121"/>
                </a:solidFill>
                <a:effectLst/>
                <a:latin typeface="Calibri" panose="020F0502020204030204" pitchFamily="34" charset="0"/>
              </a:rPr>
              <a:t> </a:t>
            </a:r>
            <a:br>
              <a:rPr lang="en-US" sz="1800" b="0" i="0" u="none" strike="noStrike" dirty="0">
                <a:solidFill>
                  <a:srgbClr val="212121"/>
                </a:solidFill>
                <a:effectLst/>
                <a:latin typeface="Calibri" panose="020F0502020204030204" pitchFamily="34" charset="0"/>
              </a:rPr>
            </a:br>
            <a:endParaRPr lang="en-US" dirty="0"/>
          </a:p>
        </p:txBody>
      </p:sp>
      <p:sp>
        <p:nvSpPr>
          <p:cNvPr id="3" name="Subtitle 2"/>
          <p:cNvSpPr>
            <a:spLocks noGrp="1"/>
          </p:cNvSpPr>
          <p:nvPr>
            <p:ph type="subTitle" idx="1"/>
          </p:nvPr>
        </p:nvSpPr>
        <p:spPr/>
        <p:txBody>
          <a:bodyPr>
            <a:normAutofit/>
          </a:bodyPr>
          <a:lstStyle/>
          <a:p>
            <a:r>
              <a:rPr lang="en-US" dirty="0"/>
              <a:t>Kirsten B </a:t>
            </a:r>
            <a:r>
              <a:rPr lang="en-US" dirty="0" err="1"/>
              <a:t>Balano</a:t>
            </a:r>
            <a:r>
              <a:rPr lang="en-US" dirty="0"/>
              <a:t>, PharmD, AAHIVP</a:t>
            </a:r>
          </a:p>
          <a:p>
            <a:r>
              <a:rPr lang="en-US" dirty="0"/>
              <a:t>Associate Professor, UCSF School of Pharmacy and Pacific AETC</a:t>
            </a:r>
          </a:p>
          <a:p>
            <a:r>
              <a:rPr lang="en-US" dirty="0"/>
              <a:t>April 25, 2024</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167387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480B-C727-A42B-7CE3-BEE4F1827453}"/>
              </a:ext>
            </a:extLst>
          </p:cNvPr>
          <p:cNvSpPr>
            <a:spLocks noGrp="1"/>
          </p:cNvSpPr>
          <p:nvPr>
            <p:ph type="title"/>
          </p:nvPr>
        </p:nvSpPr>
        <p:spPr/>
        <p:txBody>
          <a:bodyPr/>
          <a:lstStyle/>
          <a:p>
            <a:r>
              <a:rPr lang="en-US" dirty="0"/>
              <a:t>Provider Role in Shared Decision Making</a:t>
            </a:r>
          </a:p>
        </p:txBody>
      </p:sp>
      <p:sp>
        <p:nvSpPr>
          <p:cNvPr id="3" name="Content Placeholder 2">
            <a:extLst>
              <a:ext uri="{FF2B5EF4-FFF2-40B4-BE49-F238E27FC236}">
                <a16:creationId xmlns:a16="http://schemas.microsoft.com/office/drawing/2014/main" id="{DB88CA72-6256-3B39-671C-7FD0F4FBA70F}"/>
              </a:ext>
            </a:extLst>
          </p:cNvPr>
          <p:cNvSpPr>
            <a:spLocks noGrp="1"/>
          </p:cNvSpPr>
          <p:nvPr>
            <p:ph idx="1"/>
          </p:nvPr>
        </p:nvSpPr>
        <p:spPr/>
        <p:txBody>
          <a:bodyPr/>
          <a:lstStyle/>
          <a:p>
            <a:r>
              <a:rPr lang="en-US" dirty="0"/>
              <a:t>Provider’s expertise to describe advantages and disadvantages for this patient.  </a:t>
            </a:r>
          </a:p>
          <a:p>
            <a:r>
              <a:rPr lang="en-US" dirty="0"/>
              <a:t>Contraceptive choices have preferred options based on patient characteristics – i.e. BMI, Age, smoking history</a:t>
            </a:r>
          </a:p>
          <a:p>
            <a:r>
              <a:rPr lang="en-US" dirty="0"/>
              <a:t>Conditions and drug-drug interactions with treatment of those conditions may also affect contraceptive choices</a:t>
            </a:r>
          </a:p>
          <a:p>
            <a:r>
              <a:rPr lang="en-US" dirty="0"/>
              <a:t>HIV Antiretroviral Therapy can have significant drug –drug interactions depending upon class of agents.</a:t>
            </a:r>
          </a:p>
        </p:txBody>
      </p:sp>
      <p:sp>
        <p:nvSpPr>
          <p:cNvPr id="4" name="Slide Number Placeholder 6">
            <a:extLst>
              <a:ext uri="{FF2B5EF4-FFF2-40B4-BE49-F238E27FC236}">
                <a16:creationId xmlns:a16="http://schemas.microsoft.com/office/drawing/2014/main" id="{54AC30D4-FA69-7BEF-0E03-081BD39B6DEE}"/>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10</a:t>
            </a:fld>
            <a:endParaRPr lang="en-US"/>
          </a:p>
        </p:txBody>
      </p:sp>
    </p:spTree>
    <p:extLst>
      <p:ext uri="{BB962C8B-B14F-4D97-AF65-F5344CB8AC3E}">
        <p14:creationId xmlns:p14="http://schemas.microsoft.com/office/powerpoint/2010/main" val="288696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E592-2C88-6CEF-B9AC-839568F81D0B}"/>
              </a:ext>
            </a:extLst>
          </p:cNvPr>
          <p:cNvSpPr>
            <a:spLocks noGrp="1"/>
          </p:cNvSpPr>
          <p:nvPr>
            <p:ph type="title"/>
          </p:nvPr>
        </p:nvSpPr>
        <p:spPr>
          <a:xfrm>
            <a:off x="609604" y="274639"/>
            <a:ext cx="11087425" cy="1143000"/>
          </a:xfrm>
        </p:spPr>
        <p:txBody>
          <a:bodyPr anchor="ctr">
            <a:normAutofit/>
          </a:bodyPr>
          <a:lstStyle/>
          <a:p>
            <a:r>
              <a:rPr lang="en-US" dirty="0"/>
              <a:t>Contraception Selection with HIV</a:t>
            </a:r>
          </a:p>
        </p:txBody>
      </p:sp>
      <p:sp>
        <p:nvSpPr>
          <p:cNvPr id="3" name="Content Placeholder 2">
            <a:extLst>
              <a:ext uri="{FF2B5EF4-FFF2-40B4-BE49-F238E27FC236}">
                <a16:creationId xmlns:a16="http://schemas.microsoft.com/office/drawing/2014/main" id="{1A9AA40D-A18F-847A-8884-4020ADE166E1}"/>
              </a:ext>
            </a:extLst>
          </p:cNvPr>
          <p:cNvSpPr>
            <a:spLocks noGrp="1"/>
          </p:cNvSpPr>
          <p:nvPr>
            <p:ph sz="half" idx="1"/>
          </p:nvPr>
        </p:nvSpPr>
        <p:spPr>
          <a:xfrm>
            <a:off x="609600" y="1536192"/>
            <a:ext cx="4876800" cy="4431308"/>
          </a:xfrm>
        </p:spPr>
        <p:txBody>
          <a:bodyPr>
            <a:normAutofit/>
          </a:bodyPr>
          <a:lstStyle/>
          <a:p>
            <a:pPr marL="114112" indent="0">
              <a:lnSpc>
                <a:spcPct val="90000"/>
              </a:lnSpc>
              <a:buNone/>
            </a:pPr>
            <a:r>
              <a:rPr lang="en-US" sz="2200" dirty="0"/>
              <a:t>Significant interactions with PI and INTSTI-boosted ARV and some NNRI</a:t>
            </a:r>
          </a:p>
          <a:p>
            <a:pPr>
              <a:lnSpc>
                <a:spcPct val="90000"/>
              </a:lnSpc>
            </a:pPr>
            <a:endParaRPr lang="en-US" sz="2200" dirty="0"/>
          </a:p>
          <a:p>
            <a:pPr>
              <a:lnSpc>
                <a:spcPct val="90000"/>
              </a:lnSpc>
            </a:pPr>
            <a:endParaRPr lang="en-US" sz="2200" dirty="0"/>
          </a:p>
          <a:p>
            <a:pPr>
              <a:lnSpc>
                <a:spcPct val="90000"/>
              </a:lnSpc>
            </a:pPr>
            <a:endParaRPr lang="en-US" sz="2200" dirty="0"/>
          </a:p>
          <a:p>
            <a:pPr marL="114112" indent="0">
              <a:lnSpc>
                <a:spcPct val="90000"/>
              </a:lnSpc>
              <a:buNone/>
            </a:pPr>
            <a:r>
              <a:rPr lang="en-US" sz="2200" dirty="0"/>
              <a:t>From University of Liverpool </a:t>
            </a:r>
            <a:r>
              <a:rPr lang="en-US" sz="2200" dirty="0" err="1"/>
              <a:t>www.hiv-druginteractions.org</a:t>
            </a:r>
            <a:r>
              <a:rPr lang="en-US" sz="2200" dirty="0"/>
              <a:t> </a:t>
            </a:r>
          </a:p>
          <a:p>
            <a:pPr marL="114112" indent="0">
              <a:lnSpc>
                <a:spcPct val="90000"/>
              </a:lnSpc>
              <a:buNone/>
            </a:pPr>
            <a:r>
              <a:rPr lang="en-US" sz="2200" dirty="0">
                <a:hlinkClick r:id="rId3"/>
              </a:rPr>
              <a:t>Contraceptive Treatment Selector</a:t>
            </a:r>
            <a:endParaRPr lang="en-US" sz="2200" dirty="0"/>
          </a:p>
          <a:p>
            <a:pPr>
              <a:lnSpc>
                <a:spcPct val="90000"/>
              </a:lnSpc>
            </a:pPr>
            <a:endParaRPr lang="en-US" sz="2200" dirty="0"/>
          </a:p>
        </p:txBody>
      </p:sp>
      <p:pic>
        <p:nvPicPr>
          <p:cNvPr id="4" name="Picture 3" descr="Screen shot of U of Liverpool www.hiv-druginteractions.org Contraceptive Treatment Selector">
            <a:extLst>
              <a:ext uri="{FF2B5EF4-FFF2-40B4-BE49-F238E27FC236}">
                <a16:creationId xmlns:a16="http://schemas.microsoft.com/office/drawing/2014/main" id="{87F20069-E52E-49E5-4AEF-347FC775EF9B}"/>
              </a:ext>
            </a:extLst>
          </p:cNvPr>
          <p:cNvPicPr>
            <a:picLocks noChangeAspect="1"/>
          </p:cNvPicPr>
          <p:nvPr/>
        </p:nvPicPr>
        <p:blipFill>
          <a:blip r:embed="rId4"/>
          <a:stretch>
            <a:fillRect/>
          </a:stretch>
        </p:blipFill>
        <p:spPr>
          <a:xfrm>
            <a:off x="5907674" y="1536192"/>
            <a:ext cx="5355056" cy="4431308"/>
          </a:xfrm>
          <a:prstGeom prst="rect">
            <a:avLst/>
          </a:prstGeom>
          <a:noFill/>
        </p:spPr>
      </p:pic>
      <p:sp>
        <p:nvSpPr>
          <p:cNvPr id="11" name="Footer Placeholder 5">
            <a:extLst>
              <a:ext uri="{FF2B5EF4-FFF2-40B4-BE49-F238E27FC236}">
                <a16:creationId xmlns:a16="http://schemas.microsoft.com/office/drawing/2014/main" id="{690A7B76-4B97-BFC3-83C4-0DFB769FA9EA}"/>
              </a:ext>
            </a:extLst>
          </p:cNvPr>
          <p:cNvSpPr>
            <a:spLocks noGrp="1"/>
          </p:cNvSpPr>
          <p:nvPr>
            <p:ph type="ftr" sz="quarter" idx="11"/>
          </p:nvPr>
        </p:nvSpPr>
        <p:spPr>
          <a:xfrm>
            <a:off x="4469945" y="6352708"/>
            <a:ext cx="5823064" cy="365760"/>
          </a:xfrm>
        </p:spPr>
        <p:txBody>
          <a:bodyPr/>
          <a:lstStyle/>
          <a:p>
            <a:pPr>
              <a:spcAft>
                <a:spcPts val="600"/>
              </a:spcAft>
            </a:pPr>
            <a:r>
              <a:rPr lang="en-US" err="1"/>
              <a:t>paetc.org</a:t>
            </a:r>
            <a:endParaRPr lang="en-US"/>
          </a:p>
        </p:txBody>
      </p:sp>
      <p:sp>
        <p:nvSpPr>
          <p:cNvPr id="9" name="Slide Number Placeholder 4">
            <a:extLst>
              <a:ext uri="{FF2B5EF4-FFF2-40B4-BE49-F238E27FC236}">
                <a16:creationId xmlns:a16="http://schemas.microsoft.com/office/drawing/2014/main" id="{DCAFDF80-34E4-7CE7-3BCD-9774A86AABAF}"/>
              </a:ext>
            </a:extLst>
          </p:cNvPr>
          <p:cNvSpPr>
            <a:spLocks noGrp="1"/>
          </p:cNvSpPr>
          <p:nvPr>
            <p:ph type="sldNum" sz="quarter" idx="12"/>
          </p:nvPr>
        </p:nvSpPr>
        <p:spPr>
          <a:xfrm>
            <a:off x="11375717" y="6305882"/>
            <a:ext cx="731520" cy="396240"/>
          </a:xfrm>
        </p:spPr>
        <p:txBody>
          <a:bodyPr/>
          <a:lstStyle/>
          <a:p>
            <a:pPr>
              <a:spcAft>
                <a:spcPts val="600"/>
              </a:spcAft>
            </a:pPr>
            <a:fld id="{1D2EA5EF-C699-AF4C-BA42-C0A1CAAB713C}" type="slidenum">
              <a:rPr lang="en-US" smtClean="0"/>
              <a:pPr>
                <a:spcAft>
                  <a:spcPts val="600"/>
                </a:spcAft>
              </a:pPr>
              <a:t>11</a:t>
            </a:fld>
            <a:endParaRPr lang="en-US"/>
          </a:p>
        </p:txBody>
      </p:sp>
    </p:spTree>
    <p:extLst>
      <p:ext uri="{BB962C8B-B14F-4D97-AF65-F5344CB8AC3E}">
        <p14:creationId xmlns:p14="http://schemas.microsoft.com/office/powerpoint/2010/main" val="281704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4563F2-164D-0C37-4F84-3D227FD0D845}"/>
              </a:ext>
            </a:extLst>
          </p:cNvPr>
          <p:cNvSpPr>
            <a:spLocks noGrp="1"/>
          </p:cNvSpPr>
          <p:nvPr>
            <p:ph type="title"/>
          </p:nvPr>
        </p:nvSpPr>
        <p:spPr/>
        <p:txBody>
          <a:bodyPr/>
          <a:lstStyle/>
          <a:p>
            <a:r>
              <a:rPr lang="en-US" dirty="0"/>
              <a:t>Patient role in Shared Decision Making</a:t>
            </a:r>
          </a:p>
        </p:txBody>
      </p:sp>
      <p:sp>
        <p:nvSpPr>
          <p:cNvPr id="8" name="Content Placeholder 7">
            <a:extLst>
              <a:ext uri="{FF2B5EF4-FFF2-40B4-BE49-F238E27FC236}">
                <a16:creationId xmlns:a16="http://schemas.microsoft.com/office/drawing/2014/main" id="{4BD55AB4-912E-C0F5-4FC7-D4D8E56338BE}"/>
              </a:ext>
            </a:extLst>
          </p:cNvPr>
          <p:cNvSpPr>
            <a:spLocks noGrp="1"/>
          </p:cNvSpPr>
          <p:nvPr>
            <p:ph idx="1"/>
          </p:nvPr>
        </p:nvSpPr>
        <p:spPr/>
        <p:txBody>
          <a:bodyPr/>
          <a:lstStyle/>
          <a:p>
            <a:r>
              <a:rPr lang="en-US" dirty="0"/>
              <a:t>Expert on themselves – and what would work best for them in regard to contraception and family planning</a:t>
            </a:r>
          </a:p>
          <a:p>
            <a:r>
              <a:rPr lang="en-US" dirty="0"/>
              <a:t>What are some of the areas where patients have expertise?</a:t>
            </a:r>
          </a:p>
          <a:p>
            <a:endParaRPr lang="en-US" dirty="0"/>
          </a:p>
          <a:p>
            <a:endParaRPr lang="en-US" dirty="0"/>
          </a:p>
          <a:p>
            <a:endParaRPr lang="en-US" dirty="0"/>
          </a:p>
          <a:p>
            <a:r>
              <a:rPr lang="en-US" dirty="0"/>
              <a:t>Elicit patient’s goal with the health decision that needs to be made – i.e., family planning options.</a:t>
            </a:r>
          </a:p>
          <a:p>
            <a:pPr marL="114112" indent="0">
              <a:buNone/>
            </a:pPr>
            <a:endParaRPr lang="en-US" dirty="0"/>
          </a:p>
        </p:txBody>
      </p:sp>
      <p:sp>
        <p:nvSpPr>
          <p:cNvPr id="6" name="Footer Placeholder 5">
            <a:extLst>
              <a:ext uri="{FF2B5EF4-FFF2-40B4-BE49-F238E27FC236}">
                <a16:creationId xmlns:a16="http://schemas.microsoft.com/office/drawing/2014/main" id="{B4E65D88-D08D-547E-8716-D41C3E901A8D}"/>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F8282556-ABE9-3BC0-426B-E3978AA809F0}"/>
              </a:ext>
            </a:extLst>
          </p:cNvPr>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154222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5F5C-EEB5-B2E0-4F71-6FCFB391C7FB}"/>
              </a:ext>
            </a:extLst>
          </p:cNvPr>
          <p:cNvSpPr>
            <a:spLocks noGrp="1"/>
          </p:cNvSpPr>
          <p:nvPr>
            <p:ph type="title"/>
          </p:nvPr>
        </p:nvSpPr>
        <p:spPr>
          <a:xfrm>
            <a:off x="609604" y="274639"/>
            <a:ext cx="11087425" cy="1143000"/>
          </a:xfrm>
        </p:spPr>
        <p:txBody>
          <a:bodyPr anchor="ctr">
            <a:normAutofit/>
          </a:bodyPr>
          <a:lstStyle/>
          <a:p>
            <a:r>
              <a:rPr lang="en-US" dirty="0"/>
              <a:t>Visual Aids can be Helpful</a:t>
            </a:r>
          </a:p>
        </p:txBody>
      </p:sp>
      <p:pic>
        <p:nvPicPr>
          <p:cNvPr id="9" name="Content Placeholder 8" descr="Infographic: How Well does birth control work. Link to tool on the slide. ">
            <a:extLst>
              <a:ext uri="{FF2B5EF4-FFF2-40B4-BE49-F238E27FC236}">
                <a16:creationId xmlns:a16="http://schemas.microsoft.com/office/drawing/2014/main" id="{B56944E4-8C8B-F902-6FA8-8E00FC590F73}"/>
              </a:ext>
            </a:extLst>
          </p:cNvPr>
          <p:cNvPicPr>
            <a:picLocks noGrp="1" noChangeAspect="1"/>
          </p:cNvPicPr>
          <p:nvPr>
            <p:ph idx="1"/>
          </p:nvPr>
        </p:nvPicPr>
        <p:blipFill>
          <a:blip r:embed="rId2"/>
          <a:stretch>
            <a:fillRect/>
          </a:stretch>
        </p:blipFill>
        <p:spPr>
          <a:xfrm>
            <a:off x="2949088" y="1094061"/>
            <a:ext cx="6408119" cy="4821347"/>
          </a:xfrm>
          <a:noFill/>
        </p:spPr>
      </p:pic>
      <p:sp>
        <p:nvSpPr>
          <p:cNvPr id="10" name="TextBox 9">
            <a:extLst>
              <a:ext uri="{FF2B5EF4-FFF2-40B4-BE49-F238E27FC236}">
                <a16:creationId xmlns:a16="http://schemas.microsoft.com/office/drawing/2014/main" id="{7233E936-878E-A505-DBC0-B460BEDDC235}"/>
              </a:ext>
            </a:extLst>
          </p:cNvPr>
          <p:cNvSpPr txBox="1"/>
          <p:nvPr/>
        </p:nvSpPr>
        <p:spPr>
          <a:xfrm flipH="1">
            <a:off x="2949088" y="5924002"/>
            <a:ext cx="5804522" cy="307777"/>
          </a:xfrm>
          <a:prstGeom prst="rect">
            <a:avLst/>
          </a:prstGeom>
          <a:noFill/>
        </p:spPr>
        <p:txBody>
          <a:bodyPr wrap="square" rtlCol="0">
            <a:spAutoFit/>
          </a:bodyPr>
          <a:lstStyle/>
          <a:p>
            <a:r>
              <a:rPr lang="en-US" sz="1400" dirty="0"/>
              <a:t>From: UCSF’s </a:t>
            </a:r>
            <a:r>
              <a:rPr lang="en-US" sz="1400" dirty="0">
                <a:hlinkClick r:id="rId3"/>
              </a:rPr>
              <a:t>Beyond the Pill</a:t>
            </a:r>
            <a:r>
              <a:rPr lang="en-US" sz="1400" dirty="0"/>
              <a:t>: </a:t>
            </a:r>
            <a:r>
              <a:rPr lang="en-US" sz="1400" dirty="0">
                <a:hlinkClick r:id="rId4"/>
              </a:rPr>
              <a:t>How Well Does Birth Control Work?</a:t>
            </a:r>
            <a:endParaRPr lang="en-US" sz="1400" dirty="0"/>
          </a:p>
        </p:txBody>
      </p:sp>
      <p:sp>
        <p:nvSpPr>
          <p:cNvPr id="5" name="Footer Placeholder 4">
            <a:extLst>
              <a:ext uri="{FF2B5EF4-FFF2-40B4-BE49-F238E27FC236}">
                <a16:creationId xmlns:a16="http://schemas.microsoft.com/office/drawing/2014/main" id="{DE52296D-348F-D30E-718D-3130EFBC99A0}"/>
              </a:ext>
            </a:extLst>
          </p:cNvPr>
          <p:cNvSpPr>
            <a:spLocks noGrp="1"/>
          </p:cNvSpPr>
          <p:nvPr>
            <p:ph type="ftr" sz="quarter" idx="11"/>
          </p:nvPr>
        </p:nvSpPr>
        <p:spPr>
          <a:xfrm>
            <a:off x="4469945" y="6352708"/>
            <a:ext cx="5823064" cy="365760"/>
          </a:xfrm>
        </p:spPr>
        <p:txBody>
          <a:bodyPr anchor="ctr">
            <a:normAutofit/>
          </a:bodyPr>
          <a:lstStyle/>
          <a:p>
            <a:pPr>
              <a:spcAft>
                <a:spcPts val="600"/>
              </a:spcAft>
            </a:pPr>
            <a:r>
              <a:rPr lang="en-US"/>
              <a:t>paetc.org</a:t>
            </a:r>
          </a:p>
        </p:txBody>
      </p:sp>
      <p:sp>
        <p:nvSpPr>
          <p:cNvPr id="4" name="Slide Number Placeholder 3">
            <a:extLst>
              <a:ext uri="{FF2B5EF4-FFF2-40B4-BE49-F238E27FC236}">
                <a16:creationId xmlns:a16="http://schemas.microsoft.com/office/drawing/2014/main" id="{487C0BF1-8E83-B90E-562E-3955E37A53EF}"/>
              </a:ext>
            </a:extLst>
          </p:cNvPr>
          <p:cNvSpPr>
            <a:spLocks noGrp="1"/>
          </p:cNvSpPr>
          <p:nvPr>
            <p:ph type="sldNum" sz="quarter" idx="12"/>
          </p:nvPr>
        </p:nvSpPr>
        <p:spPr>
          <a:xfrm>
            <a:off x="11375717" y="6305882"/>
            <a:ext cx="731520" cy="396240"/>
          </a:xfrm>
        </p:spPr>
        <p:txBody>
          <a:bodyPr anchor="ctr">
            <a:normAutofit/>
          </a:bodyPr>
          <a:lstStyle/>
          <a:p>
            <a:pPr>
              <a:spcAft>
                <a:spcPts val="600"/>
              </a:spcAft>
            </a:pPr>
            <a:fld id="{1D2EA5EF-C699-AF4C-BA42-C0A1CAAB713C}" type="slidenum">
              <a:rPr lang="en-US" smtClean="0"/>
              <a:pPr>
                <a:spcAft>
                  <a:spcPts val="600"/>
                </a:spcAft>
              </a:pPr>
              <a:t>13</a:t>
            </a:fld>
            <a:endParaRPr lang="en-US"/>
          </a:p>
        </p:txBody>
      </p:sp>
    </p:spTree>
    <p:extLst>
      <p:ext uri="{BB962C8B-B14F-4D97-AF65-F5344CB8AC3E}">
        <p14:creationId xmlns:p14="http://schemas.microsoft.com/office/powerpoint/2010/main" val="36602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C9AA5-2782-6603-6F5A-8ADA984AA517}"/>
              </a:ext>
            </a:extLst>
          </p:cNvPr>
          <p:cNvSpPr>
            <a:spLocks noGrp="1"/>
          </p:cNvSpPr>
          <p:nvPr>
            <p:ph type="title"/>
          </p:nvPr>
        </p:nvSpPr>
        <p:spPr>
          <a:xfrm>
            <a:off x="609604" y="274639"/>
            <a:ext cx="11087425" cy="1143000"/>
          </a:xfrm>
        </p:spPr>
        <p:txBody>
          <a:bodyPr anchor="ctr">
            <a:normAutofit/>
          </a:bodyPr>
          <a:lstStyle/>
          <a:p>
            <a:r>
              <a:rPr lang="en-US" dirty="0"/>
              <a:t>HIV PrEP Medications Visual</a:t>
            </a:r>
          </a:p>
        </p:txBody>
      </p:sp>
      <p:pic>
        <p:nvPicPr>
          <p:cNvPr id="7" name="Content Placeholder 6" descr="PrEP Medications Visual Tool includes Daily PrEP, Event-driven PrEP, and Injectable PrEP.  Link to tool on the slide.">
            <a:extLst>
              <a:ext uri="{FF2B5EF4-FFF2-40B4-BE49-F238E27FC236}">
                <a16:creationId xmlns:a16="http://schemas.microsoft.com/office/drawing/2014/main" id="{CA9F3482-E826-9ADE-4854-93966364B637}"/>
              </a:ext>
            </a:extLst>
          </p:cNvPr>
          <p:cNvPicPr>
            <a:picLocks noGrp="1" noChangeAspect="1"/>
          </p:cNvPicPr>
          <p:nvPr>
            <p:ph idx="1"/>
          </p:nvPr>
        </p:nvPicPr>
        <p:blipFill>
          <a:blip r:embed="rId3"/>
          <a:stretch>
            <a:fillRect/>
          </a:stretch>
        </p:blipFill>
        <p:spPr>
          <a:xfrm>
            <a:off x="2832176" y="1600203"/>
            <a:ext cx="6642280" cy="4367299"/>
          </a:xfrm>
          <a:noFill/>
        </p:spPr>
      </p:pic>
      <p:sp>
        <p:nvSpPr>
          <p:cNvPr id="5" name="Footer Placeholder 4">
            <a:extLst>
              <a:ext uri="{FF2B5EF4-FFF2-40B4-BE49-F238E27FC236}">
                <a16:creationId xmlns:a16="http://schemas.microsoft.com/office/drawing/2014/main" id="{9B9600D8-82EE-FDC3-249E-B322B81E6E07}"/>
              </a:ext>
            </a:extLst>
          </p:cNvPr>
          <p:cNvSpPr>
            <a:spLocks noGrp="1"/>
          </p:cNvSpPr>
          <p:nvPr>
            <p:ph type="ftr" sz="quarter" idx="11"/>
          </p:nvPr>
        </p:nvSpPr>
        <p:spPr>
          <a:xfrm>
            <a:off x="4469945" y="6352708"/>
            <a:ext cx="5823064" cy="365760"/>
          </a:xfrm>
        </p:spPr>
        <p:txBody>
          <a:bodyPr anchor="ctr">
            <a:normAutofit/>
          </a:bodyPr>
          <a:lstStyle/>
          <a:p>
            <a:pPr>
              <a:spcAft>
                <a:spcPts val="600"/>
              </a:spcAft>
            </a:pPr>
            <a:r>
              <a:rPr lang="en-US"/>
              <a:t>paetc.org</a:t>
            </a:r>
          </a:p>
        </p:txBody>
      </p:sp>
      <p:sp>
        <p:nvSpPr>
          <p:cNvPr id="4" name="Slide Number Placeholder 3">
            <a:extLst>
              <a:ext uri="{FF2B5EF4-FFF2-40B4-BE49-F238E27FC236}">
                <a16:creationId xmlns:a16="http://schemas.microsoft.com/office/drawing/2014/main" id="{73BA24BB-D8C6-6EC9-96F8-0108F5A6E5E3}"/>
              </a:ext>
            </a:extLst>
          </p:cNvPr>
          <p:cNvSpPr>
            <a:spLocks noGrp="1"/>
          </p:cNvSpPr>
          <p:nvPr>
            <p:ph type="sldNum" sz="quarter" idx="12"/>
          </p:nvPr>
        </p:nvSpPr>
        <p:spPr>
          <a:xfrm>
            <a:off x="11375717" y="6305882"/>
            <a:ext cx="731520" cy="396240"/>
          </a:xfrm>
        </p:spPr>
        <p:txBody>
          <a:bodyPr anchor="ctr">
            <a:normAutofit/>
          </a:bodyPr>
          <a:lstStyle/>
          <a:p>
            <a:pPr>
              <a:spcAft>
                <a:spcPts val="600"/>
              </a:spcAft>
            </a:pPr>
            <a:fld id="{1D2EA5EF-C699-AF4C-BA42-C0A1CAAB713C}" type="slidenum">
              <a:rPr lang="en-US" smtClean="0"/>
              <a:pPr>
                <a:spcAft>
                  <a:spcPts val="600"/>
                </a:spcAft>
              </a:pPr>
              <a:t>14</a:t>
            </a:fld>
            <a:endParaRPr lang="en-US"/>
          </a:p>
        </p:txBody>
      </p:sp>
    </p:spTree>
    <p:extLst>
      <p:ext uri="{BB962C8B-B14F-4D97-AF65-F5344CB8AC3E}">
        <p14:creationId xmlns:p14="http://schemas.microsoft.com/office/powerpoint/2010/main" val="360861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solidFill>
                  <a:srgbClr val="C00000"/>
                </a:solidFill>
              </a:rPr>
              <a:t>AHRQ SHARE Approach</a:t>
            </a:r>
          </a:p>
        </p:txBody>
      </p:sp>
      <p:sp>
        <p:nvSpPr>
          <p:cNvPr id="8" name="Content Placeholder 2"/>
          <p:cNvSpPr>
            <a:spLocks noGrp="1"/>
          </p:cNvSpPr>
          <p:nvPr>
            <p:ph idx="1"/>
          </p:nvPr>
        </p:nvSpPr>
        <p:spPr/>
        <p:txBody>
          <a:bodyPr>
            <a:normAutofit/>
          </a:bodyPr>
          <a:lstStyle/>
          <a:p>
            <a:pPr marL="398463" indent="-398463"/>
            <a:r>
              <a:rPr lang="en-US" b="1" dirty="0">
                <a:solidFill>
                  <a:srgbClr val="FF0000"/>
                </a:solidFill>
              </a:rPr>
              <a:t>S</a:t>
            </a:r>
            <a:r>
              <a:rPr lang="en-US" dirty="0"/>
              <a:t>eek your patient's participation.</a:t>
            </a:r>
          </a:p>
          <a:p>
            <a:pPr marL="398463" indent="-398463"/>
            <a:r>
              <a:rPr lang="en-US" b="1" dirty="0">
                <a:solidFill>
                  <a:srgbClr val="FF0000"/>
                </a:solidFill>
              </a:rPr>
              <a:t>H</a:t>
            </a:r>
            <a:r>
              <a:rPr lang="en-US" dirty="0"/>
              <a:t>elp your patient explore and compare treatment options.</a:t>
            </a:r>
          </a:p>
          <a:p>
            <a:pPr marL="398463" indent="-398463"/>
            <a:r>
              <a:rPr lang="en-US" b="1" dirty="0">
                <a:solidFill>
                  <a:srgbClr val="FF0000"/>
                </a:solidFill>
              </a:rPr>
              <a:t>A</a:t>
            </a:r>
            <a:r>
              <a:rPr lang="en-US" dirty="0"/>
              <a:t>ssess your patient's values and preferences.</a:t>
            </a:r>
          </a:p>
          <a:p>
            <a:pPr marL="398463" indent="-398463"/>
            <a:r>
              <a:rPr lang="en-US" b="1" dirty="0">
                <a:solidFill>
                  <a:srgbClr val="FF0000"/>
                </a:solidFill>
              </a:rPr>
              <a:t>R</a:t>
            </a:r>
            <a:r>
              <a:rPr lang="en-US" dirty="0"/>
              <a:t>each a decision with your patient.</a:t>
            </a:r>
          </a:p>
          <a:p>
            <a:pPr marL="398463" indent="-398463"/>
            <a:r>
              <a:rPr lang="en-US" b="1" dirty="0">
                <a:solidFill>
                  <a:srgbClr val="FF0000"/>
                </a:solidFill>
              </a:rPr>
              <a:t>E</a:t>
            </a:r>
            <a:r>
              <a:rPr lang="en-US" dirty="0"/>
              <a:t>valuate your patient's decision.</a:t>
            </a:r>
          </a:p>
          <a:p>
            <a:pPr marL="398463" indent="-398463"/>
            <a:endParaRPr lang="en-US" dirty="0"/>
          </a:p>
          <a:p>
            <a:pPr marL="398463" indent="-398463"/>
            <a:endParaRPr lang="en-US" dirty="0"/>
          </a:p>
          <a:p>
            <a:pPr marL="398463" indent="-398463"/>
            <a:endParaRPr lang="en-US" dirty="0"/>
          </a:p>
          <a:p>
            <a:pPr marL="0" indent="0">
              <a:buNone/>
            </a:pPr>
            <a:r>
              <a:rPr lang="en-US" sz="1600" dirty="0">
                <a:hlinkClick r:id="rId3"/>
              </a:rPr>
              <a:t>AHRQ SHARE Approach</a:t>
            </a:r>
            <a:endParaRPr lang="en-US" sz="1600" dirty="0"/>
          </a:p>
        </p:txBody>
      </p:sp>
      <p:sp>
        <p:nvSpPr>
          <p:cNvPr id="4" name="Slide Number Placeholder 3" hidden="1"/>
          <p:cNvSpPr>
            <a:spLocks noGrp="1"/>
          </p:cNvSpPr>
          <p:nvPr>
            <p:ph type="sldNum" sz="quarter" idx="12"/>
          </p:nvPr>
        </p:nvSpPr>
        <p:spPr/>
        <p:txBody>
          <a:bodyPr/>
          <a:lstStyle/>
          <a:p>
            <a:pPr>
              <a:spcAft>
                <a:spcPts val="600"/>
              </a:spcAft>
            </a:pPr>
            <a:fld id="{A7BCC155-7BF7-4E71-A9BD-6BF3FC834F5E}" type="slidenum">
              <a:rPr lang="en-US" smtClean="0"/>
              <a:pPr>
                <a:spcAft>
                  <a:spcPts val="600"/>
                </a:spcAft>
              </a:pPr>
              <a:t>15</a:t>
            </a:fld>
            <a:endParaRPr lang="en-US"/>
          </a:p>
        </p:txBody>
      </p:sp>
      <p:sp>
        <p:nvSpPr>
          <p:cNvPr id="3" name="Slide Number Placeholder 6">
            <a:extLst>
              <a:ext uri="{FF2B5EF4-FFF2-40B4-BE49-F238E27FC236}">
                <a16:creationId xmlns:a16="http://schemas.microsoft.com/office/drawing/2014/main" id="{AD1A2056-E321-3BBF-46EC-9CA51E715481}"/>
              </a:ext>
            </a:extLst>
          </p:cNvPr>
          <p:cNvSpPr txBox="1">
            <a:spLocks/>
          </p:cNvSpPr>
          <p:nvPr/>
        </p:nvSpPr>
        <p:spPr>
          <a:xfrm>
            <a:off x="11368340" y="6322359"/>
            <a:ext cx="73152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456449" rtl="0" eaLnBrk="1" latinLnBrk="0" hangingPunct="1">
              <a:defRPr sz="1800" kern="1200">
                <a:solidFill>
                  <a:schemeClr val="bg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fld id="{1D2EA5EF-C699-AF4C-BA42-C0A1CAAB713C}" type="slidenum">
              <a:rPr lang="en-US" smtClean="0"/>
              <a:pPr/>
              <a:t>15</a:t>
            </a:fld>
            <a:endParaRPr lang="en-US"/>
          </a:p>
        </p:txBody>
      </p:sp>
    </p:spTree>
    <p:extLst>
      <p:ext uri="{BB962C8B-B14F-4D97-AF65-F5344CB8AC3E}">
        <p14:creationId xmlns:p14="http://schemas.microsoft.com/office/powerpoint/2010/main" val="319272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EC9D06-488F-78BD-3438-0BBF403CFEB5}"/>
              </a:ext>
            </a:extLst>
          </p:cNvPr>
          <p:cNvSpPr>
            <a:spLocks noGrp="1"/>
          </p:cNvSpPr>
          <p:nvPr>
            <p:ph type="title"/>
          </p:nvPr>
        </p:nvSpPr>
        <p:spPr/>
        <p:txBody>
          <a:bodyPr/>
          <a:lstStyle/>
          <a:p>
            <a:r>
              <a:rPr lang="en-US" dirty="0"/>
              <a:t>How the conversation goes – Seek &amp; Help</a:t>
            </a:r>
          </a:p>
        </p:txBody>
      </p:sp>
      <p:sp>
        <p:nvSpPr>
          <p:cNvPr id="7" name="Content Placeholder 6">
            <a:extLst>
              <a:ext uri="{FF2B5EF4-FFF2-40B4-BE49-F238E27FC236}">
                <a16:creationId xmlns:a16="http://schemas.microsoft.com/office/drawing/2014/main" id="{0A820717-C10E-D2AF-248E-7C7FB3B51FC4}"/>
              </a:ext>
            </a:extLst>
          </p:cNvPr>
          <p:cNvSpPr>
            <a:spLocks noGrp="1"/>
          </p:cNvSpPr>
          <p:nvPr>
            <p:ph sz="half" idx="1"/>
          </p:nvPr>
        </p:nvSpPr>
        <p:spPr/>
        <p:txBody>
          <a:bodyPr>
            <a:normAutofit fontScale="92500"/>
          </a:bodyPr>
          <a:lstStyle/>
          <a:p>
            <a:pPr marL="0" indent="0">
              <a:buNone/>
            </a:pPr>
            <a:r>
              <a:rPr lang="en-US" b="1" dirty="0">
                <a:solidFill>
                  <a:srgbClr val="FF0000"/>
                </a:solidFill>
              </a:rPr>
              <a:t>S</a:t>
            </a:r>
            <a:r>
              <a:rPr lang="en-US" dirty="0"/>
              <a:t>eek your patient's participation.</a:t>
            </a:r>
          </a:p>
          <a:p>
            <a:pPr marL="398463" indent="-398463"/>
            <a:endParaRPr lang="en-US" dirty="0"/>
          </a:p>
          <a:p>
            <a:pPr marL="398463" indent="-398463"/>
            <a:r>
              <a:rPr lang="en-US" dirty="0"/>
              <a:t>Do you have time to go over all the options so we can find a path that works for you?</a:t>
            </a:r>
          </a:p>
          <a:p>
            <a:pPr marL="398463" indent="-398463"/>
            <a:endParaRPr lang="en-US" dirty="0"/>
          </a:p>
          <a:p>
            <a:endParaRPr lang="en-US" dirty="0"/>
          </a:p>
        </p:txBody>
      </p:sp>
      <p:sp>
        <p:nvSpPr>
          <p:cNvPr id="8" name="Content Placeholder 7">
            <a:extLst>
              <a:ext uri="{FF2B5EF4-FFF2-40B4-BE49-F238E27FC236}">
                <a16:creationId xmlns:a16="http://schemas.microsoft.com/office/drawing/2014/main" id="{76B8D179-EFA9-A4B8-39AF-42DD3EED0E2A}"/>
              </a:ext>
            </a:extLst>
          </p:cNvPr>
          <p:cNvSpPr>
            <a:spLocks noGrp="1"/>
          </p:cNvSpPr>
          <p:nvPr>
            <p:ph sz="half" idx="2"/>
          </p:nvPr>
        </p:nvSpPr>
        <p:spPr/>
        <p:txBody>
          <a:bodyPr>
            <a:normAutofit fontScale="92500"/>
          </a:bodyPr>
          <a:lstStyle/>
          <a:p>
            <a:pPr marL="114112" indent="0">
              <a:buNone/>
            </a:pPr>
            <a:r>
              <a:rPr lang="en-US" b="1" dirty="0">
                <a:solidFill>
                  <a:srgbClr val="FF0000"/>
                </a:solidFill>
              </a:rPr>
              <a:t>H</a:t>
            </a:r>
            <a:r>
              <a:rPr lang="en-US" dirty="0"/>
              <a:t>elp your patient explore and compare treatment options.</a:t>
            </a:r>
          </a:p>
          <a:p>
            <a:r>
              <a:rPr lang="en-US" dirty="0"/>
              <a:t>What ideas do you have for supporting your sexual health?</a:t>
            </a:r>
          </a:p>
          <a:p>
            <a:pPr lvl="1"/>
            <a:r>
              <a:rPr lang="en-US" dirty="0"/>
              <a:t>Let me tell you what the research says about the benefits and risks of the medicines you are considering.</a:t>
            </a:r>
          </a:p>
          <a:p>
            <a:pPr lvl="1"/>
            <a:r>
              <a:rPr lang="en-US" dirty="0"/>
              <a:t>Let me tell you how other patients have made choices.</a:t>
            </a:r>
          </a:p>
          <a:p>
            <a:pPr lvl="1"/>
            <a:r>
              <a:rPr lang="en-US" dirty="0"/>
              <a:t>Here are some </a:t>
            </a:r>
            <a:r>
              <a:rPr lang="en-US" dirty="0" err="1"/>
              <a:t>picturegraphs</a:t>
            </a:r>
            <a:r>
              <a:rPr lang="en-US" dirty="0"/>
              <a:t> that describe the options</a:t>
            </a:r>
          </a:p>
        </p:txBody>
      </p:sp>
      <p:sp>
        <p:nvSpPr>
          <p:cNvPr id="5" name="Footer Placeholder 4">
            <a:extLst>
              <a:ext uri="{FF2B5EF4-FFF2-40B4-BE49-F238E27FC236}">
                <a16:creationId xmlns:a16="http://schemas.microsoft.com/office/drawing/2014/main" id="{7A9943DB-328F-1837-6682-FF7A402ED0CE}"/>
              </a:ext>
            </a:extLst>
          </p:cNvPr>
          <p:cNvSpPr>
            <a:spLocks noGrp="1"/>
          </p:cNvSpPr>
          <p:nvPr>
            <p:ph type="ftr" sz="quarter" idx="11"/>
          </p:nvPr>
        </p:nvSpPr>
        <p:spPr/>
        <p:txBody>
          <a:bodyPr/>
          <a:lstStyle/>
          <a:p>
            <a:pPr marL="0" indent="0">
              <a:buNone/>
            </a:pPr>
            <a:r>
              <a:rPr lang="en-US" sz="1200" dirty="0">
                <a:hlinkClick r:id="rId2"/>
              </a:rPr>
              <a:t>AHRQ SHARE Approach</a:t>
            </a:r>
            <a:endParaRPr lang="en-US" sz="1200" dirty="0"/>
          </a:p>
        </p:txBody>
      </p:sp>
      <p:sp>
        <p:nvSpPr>
          <p:cNvPr id="4" name="Slide Number Placeholder 3">
            <a:extLst>
              <a:ext uri="{FF2B5EF4-FFF2-40B4-BE49-F238E27FC236}">
                <a16:creationId xmlns:a16="http://schemas.microsoft.com/office/drawing/2014/main" id="{34BE1403-7B66-FB92-30BE-28C8F79CF45E}"/>
              </a:ext>
            </a:extLst>
          </p:cNvPr>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247272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EC9D06-488F-78BD-3438-0BBF403CFEB5}"/>
              </a:ext>
            </a:extLst>
          </p:cNvPr>
          <p:cNvSpPr>
            <a:spLocks noGrp="1"/>
          </p:cNvSpPr>
          <p:nvPr>
            <p:ph type="title"/>
          </p:nvPr>
        </p:nvSpPr>
        <p:spPr/>
        <p:txBody>
          <a:bodyPr/>
          <a:lstStyle/>
          <a:p>
            <a:r>
              <a:rPr lang="en-US" dirty="0"/>
              <a:t>How the conversation goes – Assess &amp; Reach</a:t>
            </a:r>
          </a:p>
        </p:txBody>
      </p:sp>
      <p:sp>
        <p:nvSpPr>
          <p:cNvPr id="7" name="Content Placeholder 6">
            <a:extLst>
              <a:ext uri="{FF2B5EF4-FFF2-40B4-BE49-F238E27FC236}">
                <a16:creationId xmlns:a16="http://schemas.microsoft.com/office/drawing/2014/main" id="{0A820717-C10E-D2AF-248E-7C7FB3B51FC4}"/>
              </a:ext>
            </a:extLst>
          </p:cNvPr>
          <p:cNvSpPr>
            <a:spLocks noGrp="1"/>
          </p:cNvSpPr>
          <p:nvPr>
            <p:ph sz="half" idx="1"/>
          </p:nvPr>
        </p:nvSpPr>
        <p:spPr/>
        <p:txBody>
          <a:bodyPr>
            <a:normAutofit/>
          </a:bodyPr>
          <a:lstStyle/>
          <a:p>
            <a:pPr marL="0" indent="0">
              <a:buNone/>
            </a:pPr>
            <a:r>
              <a:rPr lang="en-US" b="1" dirty="0">
                <a:solidFill>
                  <a:srgbClr val="FF0000"/>
                </a:solidFill>
              </a:rPr>
              <a:t>A</a:t>
            </a:r>
            <a:r>
              <a:rPr lang="en-US" dirty="0"/>
              <a:t>ssess your patient's values and preferences.</a:t>
            </a:r>
          </a:p>
          <a:p>
            <a:pPr marL="398463" indent="-398463"/>
            <a:endParaRPr lang="en-US" dirty="0"/>
          </a:p>
          <a:p>
            <a:pPr marL="398463" indent="-398463"/>
            <a:r>
              <a:rPr lang="en-US" dirty="0"/>
              <a:t>As you think about your options – what is important to you?</a:t>
            </a:r>
          </a:p>
          <a:p>
            <a:pPr marL="398463" indent="-398463"/>
            <a:endParaRPr lang="en-US" dirty="0"/>
          </a:p>
          <a:p>
            <a:endParaRPr lang="en-US" dirty="0"/>
          </a:p>
        </p:txBody>
      </p:sp>
      <p:sp>
        <p:nvSpPr>
          <p:cNvPr id="8" name="Content Placeholder 7">
            <a:extLst>
              <a:ext uri="{FF2B5EF4-FFF2-40B4-BE49-F238E27FC236}">
                <a16:creationId xmlns:a16="http://schemas.microsoft.com/office/drawing/2014/main" id="{76B8D179-EFA9-A4B8-39AF-42DD3EED0E2A}"/>
              </a:ext>
            </a:extLst>
          </p:cNvPr>
          <p:cNvSpPr>
            <a:spLocks noGrp="1"/>
          </p:cNvSpPr>
          <p:nvPr>
            <p:ph sz="half" idx="2"/>
          </p:nvPr>
        </p:nvSpPr>
        <p:spPr/>
        <p:txBody>
          <a:bodyPr>
            <a:normAutofit/>
          </a:bodyPr>
          <a:lstStyle/>
          <a:p>
            <a:pPr marL="0" indent="0">
              <a:buNone/>
            </a:pPr>
            <a:r>
              <a:rPr lang="en-US" b="1" dirty="0">
                <a:solidFill>
                  <a:srgbClr val="FF0000"/>
                </a:solidFill>
              </a:rPr>
              <a:t>R</a:t>
            </a:r>
            <a:r>
              <a:rPr lang="en-US" dirty="0"/>
              <a:t>each a decision with your patient.</a:t>
            </a:r>
          </a:p>
          <a:p>
            <a:endParaRPr lang="en-US" dirty="0"/>
          </a:p>
          <a:p>
            <a:r>
              <a:rPr lang="en-US" dirty="0"/>
              <a:t>What additional questions do you have for me to help you make your decision?</a:t>
            </a:r>
          </a:p>
        </p:txBody>
      </p:sp>
      <p:sp>
        <p:nvSpPr>
          <p:cNvPr id="5" name="Footer Placeholder 4">
            <a:extLst>
              <a:ext uri="{FF2B5EF4-FFF2-40B4-BE49-F238E27FC236}">
                <a16:creationId xmlns:a16="http://schemas.microsoft.com/office/drawing/2014/main" id="{7A9943DB-328F-1837-6682-FF7A402ED0CE}"/>
              </a:ext>
            </a:extLst>
          </p:cNvPr>
          <p:cNvSpPr>
            <a:spLocks noGrp="1"/>
          </p:cNvSpPr>
          <p:nvPr>
            <p:ph type="ftr" sz="quarter" idx="11"/>
          </p:nvPr>
        </p:nvSpPr>
        <p:spPr/>
        <p:txBody>
          <a:bodyPr/>
          <a:lstStyle/>
          <a:p>
            <a:pPr marL="0" indent="0">
              <a:buNone/>
            </a:pPr>
            <a:r>
              <a:rPr lang="en-US" sz="1200" dirty="0">
                <a:hlinkClick r:id="rId2"/>
              </a:rPr>
              <a:t>AHRQ SHARE Approach</a:t>
            </a:r>
            <a:endParaRPr lang="en-US" sz="1200" dirty="0"/>
          </a:p>
        </p:txBody>
      </p:sp>
      <p:sp>
        <p:nvSpPr>
          <p:cNvPr id="4" name="Slide Number Placeholder 3">
            <a:extLst>
              <a:ext uri="{FF2B5EF4-FFF2-40B4-BE49-F238E27FC236}">
                <a16:creationId xmlns:a16="http://schemas.microsoft.com/office/drawing/2014/main" id="{34BE1403-7B66-FB92-30BE-28C8F79CF45E}"/>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55789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FB70DE-39CD-6BC0-4AD9-AC3774EA057C}"/>
              </a:ext>
            </a:extLst>
          </p:cNvPr>
          <p:cNvSpPr>
            <a:spLocks noGrp="1"/>
          </p:cNvSpPr>
          <p:nvPr>
            <p:ph type="title"/>
          </p:nvPr>
        </p:nvSpPr>
        <p:spPr/>
        <p:txBody>
          <a:bodyPr/>
          <a:lstStyle/>
          <a:p>
            <a:r>
              <a:rPr lang="en-US" dirty="0"/>
              <a:t>How the conversation goes - Evaluate</a:t>
            </a:r>
          </a:p>
        </p:txBody>
      </p:sp>
      <p:sp>
        <p:nvSpPr>
          <p:cNvPr id="8" name="Content Placeholder 7">
            <a:extLst>
              <a:ext uri="{FF2B5EF4-FFF2-40B4-BE49-F238E27FC236}">
                <a16:creationId xmlns:a16="http://schemas.microsoft.com/office/drawing/2014/main" id="{500D1AF7-252B-AF71-7697-FED71FAF05FD}"/>
              </a:ext>
            </a:extLst>
          </p:cNvPr>
          <p:cNvSpPr>
            <a:spLocks noGrp="1"/>
          </p:cNvSpPr>
          <p:nvPr>
            <p:ph idx="1"/>
          </p:nvPr>
        </p:nvSpPr>
        <p:spPr/>
        <p:txBody>
          <a:bodyPr/>
          <a:lstStyle/>
          <a:p>
            <a:pPr marL="114112" indent="0">
              <a:buNone/>
            </a:pPr>
            <a:r>
              <a:rPr lang="en-US" b="1" dirty="0">
                <a:solidFill>
                  <a:srgbClr val="FF0000"/>
                </a:solidFill>
              </a:rPr>
              <a:t>E</a:t>
            </a:r>
            <a:r>
              <a:rPr lang="en-US" dirty="0"/>
              <a:t>valuate your patient's decision.</a:t>
            </a:r>
          </a:p>
          <a:p>
            <a:endParaRPr lang="en-US" dirty="0"/>
          </a:p>
          <a:p>
            <a:r>
              <a:rPr lang="en-US" dirty="0"/>
              <a:t>Let’s plan to check in again (appropriate time frame) to see how you are doing.</a:t>
            </a:r>
          </a:p>
        </p:txBody>
      </p:sp>
      <p:sp>
        <p:nvSpPr>
          <p:cNvPr id="6" name="Footer Placeholder 5">
            <a:extLst>
              <a:ext uri="{FF2B5EF4-FFF2-40B4-BE49-F238E27FC236}">
                <a16:creationId xmlns:a16="http://schemas.microsoft.com/office/drawing/2014/main" id="{20DDB253-8E01-25E5-231E-EE65C6AEBE73}"/>
              </a:ext>
            </a:extLst>
          </p:cNvPr>
          <p:cNvSpPr>
            <a:spLocks noGrp="1"/>
          </p:cNvSpPr>
          <p:nvPr>
            <p:ph type="ftr" sz="quarter" idx="11"/>
          </p:nvPr>
        </p:nvSpPr>
        <p:spPr/>
        <p:txBody>
          <a:bodyPr/>
          <a:lstStyle/>
          <a:p>
            <a:pPr marL="0" indent="0">
              <a:buNone/>
            </a:pPr>
            <a:r>
              <a:rPr lang="en-US" sz="1200" dirty="0">
                <a:hlinkClick r:id="rId2"/>
              </a:rPr>
              <a:t>AHRQ SHARE Approach</a:t>
            </a:r>
            <a:endParaRPr lang="en-US" sz="1200" dirty="0"/>
          </a:p>
        </p:txBody>
      </p:sp>
      <p:sp>
        <p:nvSpPr>
          <p:cNvPr id="5" name="Slide Number Placeholder 4">
            <a:extLst>
              <a:ext uri="{FF2B5EF4-FFF2-40B4-BE49-F238E27FC236}">
                <a16:creationId xmlns:a16="http://schemas.microsoft.com/office/drawing/2014/main" id="{AA821CEA-CB00-879C-DEE8-E672C3E9DC78}"/>
              </a:ext>
            </a:extLst>
          </p:cNvPr>
          <p:cNvSpPr>
            <a:spLocks noGrp="1"/>
          </p:cNvSpPr>
          <p:nvPr>
            <p:ph type="sldNum" sz="quarter" idx="12"/>
          </p:nvPr>
        </p:nvSpPr>
        <p:spPr/>
        <p:txBody>
          <a:bodyPr/>
          <a:lstStyle/>
          <a:p>
            <a:fld id="{1D2EA5EF-C699-AF4C-BA42-C0A1CAAB713C}" type="slidenum">
              <a:rPr lang="en-US" smtClean="0"/>
              <a:t>18</a:t>
            </a:fld>
            <a:endParaRPr lang="en-US"/>
          </a:p>
        </p:txBody>
      </p:sp>
    </p:spTree>
    <p:extLst>
      <p:ext uri="{BB962C8B-B14F-4D97-AF65-F5344CB8AC3E}">
        <p14:creationId xmlns:p14="http://schemas.microsoft.com/office/powerpoint/2010/main" val="201242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3A78-55BB-FD1A-1E7F-8CD6A5653D7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D13312E-D1B4-CD2D-1A64-A9DDBA2C2091}"/>
              </a:ext>
            </a:extLst>
          </p:cNvPr>
          <p:cNvSpPr>
            <a:spLocks noGrp="1"/>
          </p:cNvSpPr>
          <p:nvPr>
            <p:ph idx="1"/>
          </p:nvPr>
        </p:nvSpPr>
        <p:spPr/>
        <p:txBody>
          <a:bodyPr/>
          <a:lstStyle/>
          <a:p>
            <a:r>
              <a:rPr lang="en-US" dirty="0"/>
              <a:t>Shared Decision Making is an evidence-based communication tool to elicit patient values and preferences that will optimize outcomes and patient satisfaction with health care decisions.</a:t>
            </a:r>
          </a:p>
          <a:p>
            <a:r>
              <a:rPr lang="en-US" dirty="0"/>
              <a:t>This tool has been valuable when discussion sexual health decisions including family planning, contraception and HIV </a:t>
            </a:r>
            <a:r>
              <a:rPr lang="en-US" dirty="0" err="1"/>
              <a:t>PrEP.</a:t>
            </a:r>
            <a:endParaRPr lang="en-US" dirty="0"/>
          </a:p>
          <a:p>
            <a:r>
              <a:rPr lang="en-US" dirty="0"/>
              <a:t>Providers bring their expertise, including drug-drug interactions, to these discussions of various options. </a:t>
            </a:r>
          </a:p>
          <a:p>
            <a:r>
              <a:rPr lang="en-US" dirty="0"/>
              <a:t>Practicing these conversations takes time and can be implemented within busy clinical environments.  Visual aids can support these decisions.</a:t>
            </a:r>
          </a:p>
        </p:txBody>
      </p:sp>
      <p:sp>
        <p:nvSpPr>
          <p:cNvPr id="5" name="Footer Placeholder 4">
            <a:extLst>
              <a:ext uri="{FF2B5EF4-FFF2-40B4-BE49-F238E27FC236}">
                <a16:creationId xmlns:a16="http://schemas.microsoft.com/office/drawing/2014/main" id="{05868FE8-1A36-7A30-EE84-9529FAFF4288}"/>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8D22304-1BF7-8CBC-0E77-28478E0D8435}"/>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91151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609604" y="1240221"/>
            <a:ext cx="11087425" cy="4727281"/>
          </a:xfrm>
        </p:spPr>
        <p:txBody>
          <a:bodyPr vert="horz" lIns="91290" tIns="45645" rIns="91290" bIns="45645" rtlCol="0" anchor="t">
            <a:normAutofit fontScale="70000" lnSpcReduction="20000"/>
          </a:bodyPr>
          <a:lstStyle/>
          <a:p>
            <a:pPr marL="114112" indent="0">
              <a:buNone/>
            </a:pPr>
            <a:r>
              <a:rPr lang="en-US" dirty="0">
                <a:solidFill>
                  <a:srgbClr val="1D1C1D"/>
                </a:solidFill>
                <a:latin typeface="Slack-Lato"/>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a:t>
            </a:r>
          </a:p>
          <a:p>
            <a:pPr marL="114112" indent="0">
              <a:buNone/>
            </a:pPr>
            <a:endParaRPr lang="en-US" dirty="0">
              <a:solidFill>
                <a:srgbClr val="1D1C1D"/>
              </a:solidFill>
              <a:latin typeface="Slack-Lato"/>
            </a:endParaRPr>
          </a:p>
          <a:p>
            <a:pPr marL="114112" indent="0">
              <a:buNone/>
            </a:pPr>
            <a:r>
              <a:rPr lang="en-US" b="1" dirty="0">
                <a:solidFill>
                  <a:srgbClr val="1D1C1D"/>
                </a:solidFill>
                <a:latin typeface="Slack-Lato"/>
              </a:rPr>
              <a:t>HRSA Acknowledgement Statement</a:t>
            </a:r>
            <a:br>
              <a:rPr lang="en-US" dirty="0">
                <a:solidFill>
                  <a:srgbClr val="1D1C1D"/>
                </a:solidFill>
                <a:latin typeface="Slack-Lato"/>
              </a:rPr>
            </a:br>
            <a:r>
              <a:rPr lang="en-US" sz="2400" dirty="0">
                <a:solidFill>
                  <a:srgbClr val="1D1C1D"/>
                </a:solidFill>
                <a:latin typeface="Slack-Lato"/>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a:t>
            </a:r>
            <a:r>
              <a:rPr lang="en-US" sz="2400" dirty="0">
                <a:solidFill>
                  <a:srgbClr val="1D1C1D"/>
                </a:solidFill>
                <a:latin typeface="Slack-Lato"/>
                <a:hlinkClick r:id="rId3"/>
              </a:rPr>
              <a:t>HRSA.gov</a:t>
            </a:r>
            <a:r>
              <a:rPr lang="en-US" sz="2400">
                <a:solidFill>
                  <a:srgbClr val="1D1C1D"/>
                </a:solidFill>
                <a:latin typeface="Slack-Lato"/>
              </a:rPr>
              <a:t>.</a:t>
            </a:r>
          </a:p>
          <a:p>
            <a:pPr marL="114112" indent="0">
              <a:buNone/>
            </a:pPr>
            <a:endParaRPr lang="en-US" b="1" dirty="0">
              <a:solidFill>
                <a:srgbClr val="1D1C1D"/>
              </a:solidFill>
              <a:latin typeface="Slack-Lato"/>
            </a:endParaRPr>
          </a:p>
          <a:p>
            <a:pPr marL="114112" indent="0">
              <a:buNone/>
            </a:pPr>
            <a:r>
              <a:rPr lang="en-US" b="1" dirty="0">
                <a:solidFill>
                  <a:srgbClr val="1D1C1D"/>
                </a:solidFill>
                <a:latin typeface="Slack-Lato"/>
              </a:rPr>
              <a:t>Trade Name Disclosure Statement</a:t>
            </a:r>
            <a:br>
              <a:rPr lang="en-US" dirty="0">
                <a:solidFill>
                  <a:srgbClr val="1D1C1D"/>
                </a:solidFill>
                <a:latin typeface="Slack-Lato"/>
              </a:rPr>
            </a:br>
            <a:r>
              <a:rPr lang="en-US" dirty="0">
                <a:solidFill>
                  <a:srgbClr val="1D1C1D"/>
                </a:solidFill>
                <a:latin typeface="Slack-Lato"/>
              </a:rPr>
              <a:t>Funding for this presentation was made possible by 5 U1OHA29292‐08‐00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t>
            </a:r>
            <a:r>
              <a:rPr lang="en-US" i="1" dirty="0">
                <a:solidFill>
                  <a:srgbClr val="1D1C1D"/>
                </a:solidFill>
                <a:latin typeface="Slack-Lato"/>
              </a:rPr>
              <a:t>Any trade/brand names for products mentioned during this presentation are for training and identification purposes only.</a:t>
            </a:r>
            <a:endParaRPr lang="en-US" dirty="0">
              <a:solidFill>
                <a:srgbClr val="1D1C1D"/>
              </a:solidFill>
              <a:latin typeface="Slack-Lato"/>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95438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7" name="Content Placeholder 6"/>
          <p:cNvSpPr>
            <a:spLocks noGrp="1"/>
          </p:cNvSpPr>
          <p:nvPr>
            <p:ph idx="1"/>
          </p:nvPr>
        </p:nvSpPr>
        <p:spPr/>
        <p:txBody>
          <a:bodyPr>
            <a:normAutofit/>
          </a:bodyPr>
          <a:lstStyle/>
          <a:p>
            <a:pPr marL="0" indent="0">
              <a:buNone/>
            </a:pPr>
            <a:r>
              <a:rPr lang="en-US" sz="3400" dirty="0"/>
              <a:t>All presenters of this continuing medical education activity have indicated that neither they nor their spouse/legally recognized domestic partner has any financial relationships with commercial interests related to the content of this activity. </a:t>
            </a:r>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10180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114112" indent="0">
              <a:buNone/>
            </a:pPr>
            <a:r>
              <a:rPr lang="en-US" dirty="0"/>
              <a:t>At the completion of this presentation, participants will be able to:</a:t>
            </a:r>
          </a:p>
          <a:p>
            <a:pPr marL="114112" indent="0">
              <a:buNone/>
            </a:pPr>
            <a:endParaRPr lang="en-US" dirty="0"/>
          </a:p>
          <a:p>
            <a:pPr marL="296693" lvl="1" fontAlgn="t">
              <a:spcBef>
                <a:spcPts val="0"/>
              </a:spcBef>
              <a:spcAft>
                <a:spcPts val="600"/>
              </a:spcAft>
              <a:buFont typeface="+mj-lt"/>
              <a:buAutoNum type="arabicPeriod"/>
            </a:pPr>
            <a:r>
              <a:rPr lang="en-US" b="0" i="0" u="none" strike="noStrike" dirty="0">
                <a:solidFill>
                  <a:srgbClr val="212121"/>
                </a:solidFill>
                <a:effectLst/>
                <a:latin typeface="Calibri" panose="020F0502020204030204" pitchFamily="34" charset="0"/>
              </a:rPr>
              <a:t>  Describe the value of practicing shared-decision making in sexual health counseling.</a:t>
            </a:r>
          </a:p>
          <a:p>
            <a:pPr marL="296693" lvl="1" fontAlgn="t">
              <a:spcBef>
                <a:spcPts val="0"/>
              </a:spcBef>
              <a:spcAft>
                <a:spcPts val="600"/>
              </a:spcAft>
              <a:buFont typeface="+mj-lt"/>
              <a:buAutoNum type="arabicPeriod"/>
            </a:pPr>
            <a:r>
              <a:rPr lang="en-US" b="0" i="0" u="none" strike="noStrike" dirty="0">
                <a:solidFill>
                  <a:srgbClr val="212121"/>
                </a:solidFill>
                <a:effectLst/>
                <a:latin typeface="Calibri" panose="020F0502020204030204" pitchFamily="34" charset="0"/>
              </a:rPr>
              <a:t>  Identify HIV antiretroviral agents with significant interactions with contraceptive agents.</a:t>
            </a:r>
          </a:p>
          <a:p>
            <a:pPr marL="296693" lvl="1" fontAlgn="t">
              <a:spcBef>
                <a:spcPts val="0"/>
              </a:spcBef>
              <a:spcAft>
                <a:spcPts val="600"/>
              </a:spcAft>
              <a:buFont typeface="+mj-lt"/>
              <a:buAutoNum type="arabicPeriod"/>
            </a:pPr>
            <a:r>
              <a:rPr lang="en-US" b="0" i="0" u="none" strike="noStrike" dirty="0">
                <a:solidFill>
                  <a:srgbClr val="212121"/>
                </a:solidFill>
                <a:effectLst/>
                <a:latin typeface="Calibri" panose="020F0502020204030204" pitchFamily="34" charset="0"/>
              </a:rPr>
              <a:t>  Elicit patient values and preferences that drive choice of contraception and HIV treatment/prevention options. </a:t>
            </a:r>
          </a:p>
          <a:p>
            <a:pPr marL="0" marR="0" indent="0" algn="l">
              <a:spcBef>
                <a:spcPts val="0"/>
              </a:spcBef>
              <a:spcAft>
                <a:spcPts val="0"/>
              </a:spcAft>
              <a:buNone/>
            </a:pPr>
            <a:endParaRPr lang="en-US" b="0" i="0" u="none" strike="noStrike" dirty="0">
              <a:solidFill>
                <a:srgbClr val="212121"/>
              </a:solidFill>
              <a:effectLst/>
              <a:latin typeface="Calibri" panose="020F0502020204030204" pitchFamily="34" charset="0"/>
            </a:endParaRPr>
          </a:p>
          <a:p>
            <a:pPr marL="114112" indent="0">
              <a:buNone/>
            </a:pPr>
            <a:endParaRPr lang="en-US" dirty="0"/>
          </a:p>
          <a:p>
            <a:pPr marL="571312" indent="-457200">
              <a:buFont typeface="+mj-lt"/>
              <a:buAutoNum type="arabicPeriod"/>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85033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#1</a:t>
            </a:r>
            <a:endParaRPr lang="en-US" sz="3600" dirty="0"/>
          </a:p>
        </p:txBody>
      </p:sp>
      <p:sp>
        <p:nvSpPr>
          <p:cNvPr id="3" name="Content Placeholder 2"/>
          <p:cNvSpPr>
            <a:spLocks noGrp="1"/>
          </p:cNvSpPr>
          <p:nvPr>
            <p:ph idx="1"/>
          </p:nvPr>
        </p:nvSpPr>
        <p:spPr/>
        <p:txBody>
          <a:bodyPr/>
          <a:lstStyle/>
          <a:p>
            <a:pPr marL="114112" indent="0">
              <a:buNone/>
            </a:pPr>
            <a:r>
              <a:rPr lang="en-US" sz="2200" dirty="0"/>
              <a:t>What is Shared Decision Making?</a:t>
            </a:r>
          </a:p>
          <a:p>
            <a:pPr marL="571312" indent="-457200">
              <a:buAutoNum type="alphaUcParenR"/>
            </a:pPr>
            <a:r>
              <a:rPr lang="en-US" sz="2200" dirty="0"/>
              <a:t>Health professionals sharing their viewpoints in lay language with patients.</a:t>
            </a:r>
          </a:p>
          <a:p>
            <a:pPr marL="571312" indent="-457200">
              <a:buAutoNum type="alphaUcParenR"/>
            </a:pPr>
            <a:r>
              <a:rPr lang="en-US" sz="2200" dirty="0"/>
              <a:t>Patients sharing their viewpoints with their healthcare professional.</a:t>
            </a:r>
          </a:p>
          <a:p>
            <a:pPr marL="571312" indent="-457200">
              <a:buAutoNum type="alphaUcParenR"/>
            </a:pPr>
            <a:r>
              <a:rPr lang="en-US" sz="2200" dirty="0"/>
              <a:t>A form of communication that helps patients make evidence-based healthcare decisions.</a:t>
            </a:r>
          </a:p>
          <a:p>
            <a:pPr marL="571312" indent="-457200">
              <a:buAutoNum type="alphaUcParenR"/>
            </a:pPr>
            <a:r>
              <a:rPr lang="en-US" sz="2200" dirty="0"/>
              <a:t>All of the Above</a:t>
            </a:r>
          </a:p>
          <a:p>
            <a:pPr marL="571312" indent="-457200">
              <a:buAutoNum type="alphaUcParenR"/>
            </a:pPr>
            <a:r>
              <a:rPr lang="en-US" sz="2200" dirty="0"/>
              <a:t>None of the Above</a:t>
            </a:r>
          </a:p>
          <a:p>
            <a:pPr marL="114112" indent="0">
              <a:buNone/>
            </a:pPr>
            <a:endParaRPr lang="en-US" sz="2000" dirty="0"/>
          </a:p>
          <a:p>
            <a:pPr marL="571312" indent="-457200">
              <a:buFont typeface="+mj-lt"/>
              <a:buAutoNum type="alphaUcPeriod"/>
            </a:pPr>
            <a:endParaRPr lang="en-US" dirty="0"/>
          </a:p>
          <a:p>
            <a:pPr marL="571312" indent="-457200">
              <a:buFont typeface="+mj-lt"/>
              <a:buAutoNum type="alphaUcPeriod"/>
            </a:pPr>
            <a:endParaRPr lang="en-US" dirty="0"/>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36062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solidFill>
                  <a:srgbClr val="00A4CF"/>
                </a:solidFill>
              </a:rPr>
              <a:t>Definitions of SDM</a:t>
            </a:r>
          </a:p>
        </p:txBody>
      </p:sp>
      <p:graphicFrame>
        <p:nvGraphicFramePr>
          <p:cNvPr id="5" name="Content Placeholder 2">
            <a:extLst>
              <a:ext uri="{FF2B5EF4-FFF2-40B4-BE49-F238E27FC236}">
                <a16:creationId xmlns:a16="http://schemas.microsoft.com/office/drawing/2014/main" id="{56B17EC0-703D-9238-F086-78400D4C5BD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73054825"/>
              </p:ext>
            </p:extLst>
          </p:nvPr>
        </p:nvGraphicFramePr>
        <p:xfrm>
          <a:off x="609600" y="1600200"/>
          <a:ext cx="11087100" cy="436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6">
            <a:extLst>
              <a:ext uri="{FF2B5EF4-FFF2-40B4-BE49-F238E27FC236}">
                <a16:creationId xmlns:a16="http://schemas.microsoft.com/office/drawing/2014/main" id="{F3B4B3CF-D701-A9FD-1F61-8EF527E36490}"/>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194076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2BAA-DA5A-4B95-8F65-DF3F96B8CF0C}"/>
              </a:ext>
            </a:extLst>
          </p:cNvPr>
          <p:cNvSpPr>
            <a:spLocks noGrp="1"/>
          </p:cNvSpPr>
          <p:nvPr>
            <p:ph type="title"/>
          </p:nvPr>
        </p:nvSpPr>
        <p:spPr/>
        <p:txBody>
          <a:bodyPr/>
          <a:lstStyle/>
          <a:p>
            <a:r>
              <a:rPr lang="en-US" dirty="0"/>
              <a:t>Shared Decision Making</a:t>
            </a:r>
          </a:p>
        </p:txBody>
      </p:sp>
      <p:sp>
        <p:nvSpPr>
          <p:cNvPr id="3" name="Content Placeholder 2">
            <a:extLst>
              <a:ext uri="{FF2B5EF4-FFF2-40B4-BE49-F238E27FC236}">
                <a16:creationId xmlns:a16="http://schemas.microsoft.com/office/drawing/2014/main" id="{F8142FCA-E879-4605-4E40-E3AB3AB48DB0}"/>
              </a:ext>
            </a:extLst>
          </p:cNvPr>
          <p:cNvSpPr>
            <a:spLocks noGrp="1"/>
          </p:cNvSpPr>
          <p:nvPr>
            <p:ph idx="1"/>
          </p:nvPr>
        </p:nvSpPr>
        <p:spPr/>
        <p:txBody>
          <a:bodyPr/>
          <a:lstStyle/>
          <a:p>
            <a:r>
              <a:rPr lang="en-US" dirty="0"/>
              <a:t>Interpersonal and interdependent process. </a:t>
            </a:r>
          </a:p>
          <a:p>
            <a:r>
              <a:rPr lang="en-US" dirty="0"/>
              <a:t>Recognizes that a decision is required, and that providing information is helpful but not sufficient.</a:t>
            </a:r>
          </a:p>
          <a:p>
            <a:r>
              <a:rPr lang="en-US" dirty="0"/>
              <a:t>Highlights best available evidence about risks and benefits of each option married to the patients' values and preferences.</a:t>
            </a:r>
          </a:p>
          <a:p>
            <a:r>
              <a:rPr lang="en-US" dirty="0"/>
              <a:t>Dynamic interplay between the provider’s guidance and the patient’s values and preferences.</a:t>
            </a:r>
          </a:p>
          <a:p>
            <a:endParaRPr lang="en-US" dirty="0"/>
          </a:p>
        </p:txBody>
      </p:sp>
      <p:sp>
        <p:nvSpPr>
          <p:cNvPr id="6" name="Slide Number Placeholder 6">
            <a:extLst>
              <a:ext uri="{FF2B5EF4-FFF2-40B4-BE49-F238E27FC236}">
                <a16:creationId xmlns:a16="http://schemas.microsoft.com/office/drawing/2014/main" id="{5DF54DBE-F0FF-B20E-F1FC-A12E6747E94C}"/>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109647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E94C-EE7A-DBB8-7DF0-FECF1DB8F1A1}"/>
              </a:ext>
            </a:extLst>
          </p:cNvPr>
          <p:cNvSpPr>
            <a:spLocks noGrp="1"/>
          </p:cNvSpPr>
          <p:nvPr>
            <p:ph type="title"/>
          </p:nvPr>
        </p:nvSpPr>
        <p:spPr/>
        <p:txBody>
          <a:bodyPr/>
          <a:lstStyle/>
          <a:p>
            <a:r>
              <a:rPr lang="en-US" dirty="0"/>
              <a:t>Traditional vs. Shared Decision Making </a:t>
            </a:r>
          </a:p>
        </p:txBody>
      </p:sp>
      <p:pic>
        <p:nvPicPr>
          <p:cNvPr id="4" name="Picture 3" descr="Traditional uni-directional research-centered view is the provider giving instructions to the patient and telling them the research endpoints.  New bi-directional patient-centered view focuses on education, empowerment, partnership, and patient-centric endpoints. ">
            <a:extLst>
              <a:ext uri="{FF2B5EF4-FFF2-40B4-BE49-F238E27FC236}">
                <a16:creationId xmlns:a16="http://schemas.microsoft.com/office/drawing/2014/main" id="{7360C717-BD45-48CF-58EF-B9C9AC743EF5}"/>
              </a:ext>
            </a:extLst>
          </p:cNvPr>
          <p:cNvPicPr>
            <a:picLocks noChangeAspect="1"/>
          </p:cNvPicPr>
          <p:nvPr/>
        </p:nvPicPr>
        <p:blipFill rotWithShape="1">
          <a:blip r:embed="rId2"/>
          <a:srcRect t="4542" r="3275" b="10257"/>
          <a:stretch/>
        </p:blipFill>
        <p:spPr>
          <a:xfrm>
            <a:off x="1749063" y="1270494"/>
            <a:ext cx="8693874" cy="4667851"/>
          </a:xfrm>
          <a:prstGeom prst="rect">
            <a:avLst/>
          </a:prstGeom>
        </p:spPr>
      </p:pic>
      <p:sp>
        <p:nvSpPr>
          <p:cNvPr id="5" name="TextBox 4">
            <a:extLst>
              <a:ext uri="{FF2B5EF4-FFF2-40B4-BE49-F238E27FC236}">
                <a16:creationId xmlns:a16="http://schemas.microsoft.com/office/drawing/2014/main" id="{DB325662-760A-3EE9-D736-527B40170F91}"/>
              </a:ext>
            </a:extLst>
          </p:cNvPr>
          <p:cNvSpPr txBox="1"/>
          <p:nvPr/>
        </p:nvSpPr>
        <p:spPr>
          <a:xfrm>
            <a:off x="1749062" y="5938345"/>
            <a:ext cx="7773310" cy="276999"/>
          </a:xfrm>
          <a:prstGeom prst="rect">
            <a:avLst/>
          </a:prstGeom>
          <a:noFill/>
        </p:spPr>
        <p:txBody>
          <a:bodyPr wrap="square" rtlCol="0">
            <a:spAutoFit/>
          </a:bodyPr>
          <a:lstStyle/>
          <a:p>
            <a:r>
              <a:rPr lang="en-US" sz="1200" dirty="0">
                <a:hlinkClick r:id="rId3"/>
              </a:rPr>
              <a:t>Image Source: IMG Induction - Dr. </a:t>
            </a:r>
            <a:r>
              <a:rPr lang="en-US" sz="1200" dirty="0" err="1">
                <a:hlinkClick r:id="rId3"/>
              </a:rPr>
              <a:t>Mugdha</a:t>
            </a:r>
            <a:r>
              <a:rPr lang="en-US" sz="1200" dirty="0">
                <a:hlinkClick r:id="rId3"/>
              </a:rPr>
              <a:t> </a:t>
            </a:r>
            <a:r>
              <a:rPr lang="en-US" sz="1200" dirty="0" err="1">
                <a:hlinkClick r:id="rId3"/>
              </a:rPr>
              <a:t>Wakodkar</a:t>
            </a:r>
            <a:r>
              <a:rPr lang="en-US" sz="1200" dirty="0">
                <a:hlinkClick r:id="rId3"/>
              </a:rPr>
              <a:t> MBBS, MRCOG, MRCGP</a:t>
            </a:r>
            <a:endParaRPr lang="en-US" sz="1200" dirty="0"/>
          </a:p>
        </p:txBody>
      </p:sp>
      <p:sp>
        <p:nvSpPr>
          <p:cNvPr id="7" name="Slide Number Placeholder 6">
            <a:extLst>
              <a:ext uri="{FF2B5EF4-FFF2-40B4-BE49-F238E27FC236}">
                <a16:creationId xmlns:a16="http://schemas.microsoft.com/office/drawing/2014/main" id="{E963F6F7-CB6B-C47F-78F9-C44B05B3A1FA}"/>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282658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8006-C8F3-A9F7-8985-58F3300091D1}"/>
              </a:ext>
            </a:extLst>
          </p:cNvPr>
          <p:cNvSpPr>
            <a:spLocks noGrp="1"/>
          </p:cNvSpPr>
          <p:nvPr>
            <p:ph type="title"/>
          </p:nvPr>
        </p:nvSpPr>
        <p:spPr/>
        <p:txBody>
          <a:bodyPr/>
          <a:lstStyle/>
          <a:p>
            <a:r>
              <a:rPr lang="en-US" dirty="0"/>
              <a:t>Shared Decision Making &amp; Sexual Health</a:t>
            </a:r>
          </a:p>
        </p:txBody>
      </p:sp>
      <p:sp>
        <p:nvSpPr>
          <p:cNvPr id="3" name="Content Placeholder 2">
            <a:extLst>
              <a:ext uri="{FF2B5EF4-FFF2-40B4-BE49-F238E27FC236}">
                <a16:creationId xmlns:a16="http://schemas.microsoft.com/office/drawing/2014/main" id="{96E0AD43-64BC-E5AE-06C3-224DDC757E1D}"/>
              </a:ext>
            </a:extLst>
          </p:cNvPr>
          <p:cNvSpPr>
            <a:spLocks noGrp="1"/>
          </p:cNvSpPr>
          <p:nvPr>
            <p:ph idx="1"/>
          </p:nvPr>
        </p:nvSpPr>
        <p:spPr/>
        <p:txBody>
          <a:bodyPr/>
          <a:lstStyle/>
          <a:p>
            <a:r>
              <a:rPr lang="en-US" dirty="0"/>
              <a:t>Skills have been used when deciding best fit for contraception.</a:t>
            </a:r>
          </a:p>
          <a:p>
            <a:pPr lvl="1"/>
            <a:r>
              <a:rPr lang="en-US" dirty="0"/>
              <a:t>Multiple effective options available (IUD, LAI, COC, barrier methods).</a:t>
            </a:r>
          </a:p>
          <a:p>
            <a:pPr lvl="2"/>
            <a:r>
              <a:rPr lang="en-US" dirty="0"/>
              <a:t>Choosing method that fits patient values and preferences improves patient satisfaction vs provider-driven decisions.</a:t>
            </a:r>
          </a:p>
          <a:p>
            <a:pPr lvl="2"/>
            <a:endParaRPr lang="en-US" dirty="0"/>
          </a:p>
          <a:p>
            <a:r>
              <a:rPr lang="en-US" dirty="0"/>
              <a:t>Skills are also suggested for HIV </a:t>
            </a:r>
            <a:r>
              <a:rPr lang="en-US" dirty="0" err="1"/>
              <a:t>PrEP</a:t>
            </a:r>
            <a:r>
              <a:rPr lang="en-US" dirty="0"/>
              <a:t>, now that have several effective options:</a:t>
            </a:r>
          </a:p>
          <a:p>
            <a:pPr lvl="1"/>
            <a:r>
              <a:rPr lang="en-US" dirty="0"/>
              <a:t>LAI</a:t>
            </a:r>
          </a:p>
          <a:p>
            <a:pPr lvl="1"/>
            <a:r>
              <a:rPr lang="en-US" dirty="0"/>
              <a:t>Daily </a:t>
            </a:r>
            <a:r>
              <a:rPr lang="en-US" dirty="0" err="1"/>
              <a:t>PrEP</a:t>
            </a:r>
            <a:r>
              <a:rPr lang="en-US" dirty="0"/>
              <a:t> </a:t>
            </a:r>
          </a:p>
          <a:p>
            <a:pPr lvl="1"/>
            <a:r>
              <a:rPr lang="en-US" dirty="0"/>
              <a:t>2:1:1 – On Demand </a:t>
            </a:r>
            <a:r>
              <a:rPr lang="en-US" dirty="0" err="1"/>
              <a:t>PrEP</a:t>
            </a:r>
            <a:endParaRPr lang="en-US" dirty="0"/>
          </a:p>
        </p:txBody>
      </p:sp>
      <p:sp>
        <p:nvSpPr>
          <p:cNvPr id="4" name="TextBox 3">
            <a:extLst>
              <a:ext uri="{FF2B5EF4-FFF2-40B4-BE49-F238E27FC236}">
                <a16:creationId xmlns:a16="http://schemas.microsoft.com/office/drawing/2014/main" id="{59A3123B-4B64-2536-2796-6B43C5B6028A}"/>
              </a:ext>
            </a:extLst>
          </p:cNvPr>
          <p:cNvSpPr txBox="1"/>
          <p:nvPr/>
        </p:nvSpPr>
        <p:spPr>
          <a:xfrm>
            <a:off x="1136073" y="5708073"/>
            <a:ext cx="9504218" cy="523220"/>
          </a:xfrm>
          <a:prstGeom prst="rect">
            <a:avLst/>
          </a:prstGeom>
          <a:noFill/>
        </p:spPr>
        <p:txBody>
          <a:bodyPr wrap="square" rtlCol="0">
            <a:spAutoFit/>
          </a:bodyPr>
          <a:lstStyle/>
          <a:p>
            <a:r>
              <a:rPr lang="en-US" sz="1400" dirty="0" err="1"/>
              <a:t>Dehlendorf</a:t>
            </a:r>
            <a:r>
              <a:rPr lang="en-US" sz="1400" dirty="0"/>
              <a:t> D, </a:t>
            </a:r>
            <a:r>
              <a:rPr lang="en-US" sz="1400" dirty="0" err="1"/>
              <a:t>Grumback</a:t>
            </a:r>
            <a:r>
              <a:rPr lang="en-US" sz="1400" dirty="0"/>
              <a:t> K et al “Shared Decision Making in Contraceptive Counseling” Contraception 2017 May;95(5):452-455</a:t>
            </a:r>
          </a:p>
        </p:txBody>
      </p:sp>
      <p:sp>
        <p:nvSpPr>
          <p:cNvPr id="5" name="Slide Number Placeholder 6">
            <a:extLst>
              <a:ext uri="{FF2B5EF4-FFF2-40B4-BE49-F238E27FC236}">
                <a16:creationId xmlns:a16="http://schemas.microsoft.com/office/drawing/2014/main" id="{FA60ED78-18EE-02A4-0C68-754294B8ADD8}"/>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9</a:t>
            </a:fld>
            <a:endParaRPr lang="en-US"/>
          </a:p>
        </p:txBody>
      </p:sp>
    </p:spTree>
    <p:extLst>
      <p:ext uri="{BB962C8B-B14F-4D97-AF65-F5344CB8AC3E}">
        <p14:creationId xmlns:p14="http://schemas.microsoft.com/office/powerpoint/2010/main" val="3994079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 Program master slide template 4x3.potx</Template>
  <TotalTime>1018</TotalTime>
  <Words>1290</Words>
  <Application>Microsoft Macintosh PowerPoint</Application>
  <PresentationFormat>Widescreen</PresentationFormat>
  <Paragraphs>141</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 Bold</vt:lpstr>
      <vt:lpstr>ITC Avant Garde Std Bk</vt:lpstr>
      <vt:lpstr>Slack-Lato</vt:lpstr>
      <vt:lpstr>Wingdings</vt:lpstr>
      <vt:lpstr>AETC Program master slide template 4x3</vt:lpstr>
      <vt:lpstr>Effective Patient Counseling for Contraception in HIV Care and Prevention:  A pharmacist’s review of shared-decision making and drug-drug interaction skills   </vt:lpstr>
      <vt:lpstr>Disclaimer</vt:lpstr>
      <vt:lpstr>Disclosures</vt:lpstr>
      <vt:lpstr>Learning Objectives</vt:lpstr>
      <vt:lpstr>Polling Question #1</vt:lpstr>
      <vt:lpstr>Definitions of SDM</vt:lpstr>
      <vt:lpstr>Shared Decision Making</vt:lpstr>
      <vt:lpstr>Traditional vs. Shared Decision Making </vt:lpstr>
      <vt:lpstr>Shared Decision Making &amp; Sexual Health</vt:lpstr>
      <vt:lpstr>Provider Role in Shared Decision Making</vt:lpstr>
      <vt:lpstr>Contraception Selection with HIV</vt:lpstr>
      <vt:lpstr>Patient role in Shared Decision Making</vt:lpstr>
      <vt:lpstr>Visual Aids can be Helpful</vt:lpstr>
      <vt:lpstr>HIV PrEP Medications Visual</vt:lpstr>
      <vt:lpstr>AHRQ SHARE Approach</vt:lpstr>
      <vt:lpstr>How the conversation goes – Seek &amp; Help</vt:lpstr>
      <vt:lpstr>How the conversation goes – Assess &amp; Reach</vt:lpstr>
      <vt:lpstr>How the conversation goes - Evaluate</vt:lpstr>
      <vt:lpstr>Summary</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Abascal, Brian</cp:lastModifiedBy>
  <cp:revision>47</cp:revision>
  <dcterms:created xsi:type="dcterms:W3CDTF">2016-05-10T21:03:54Z</dcterms:created>
  <dcterms:modified xsi:type="dcterms:W3CDTF">2024-04-19T21:17:44Z</dcterms:modified>
</cp:coreProperties>
</file>