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tags/tag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2"/>
  </p:notesMasterIdLst>
  <p:sldIdLst>
    <p:sldId id="261" r:id="rId2"/>
    <p:sldId id="262" r:id="rId3"/>
    <p:sldId id="263" r:id="rId4"/>
    <p:sldId id="264" r:id="rId5"/>
    <p:sldId id="266" r:id="rId6"/>
    <p:sldId id="354" r:id="rId7"/>
    <p:sldId id="355" r:id="rId8"/>
    <p:sldId id="391" r:id="rId9"/>
    <p:sldId id="328" r:id="rId10"/>
    <p:sldId id="357" r:id="rId11"/>
    <p:sldId id="327" r:id="rId12"/>
    <p:sldId id="385" r:id="rId13"/>
    <p:sldId id="356" r:id="rId14"/>
    <p:sldId id="273" r:id="rId15"/>
    <p:sldId id="276" r:id="rId16"/>
    <p:sldId id="279" r:id="rId17"/>
    <p:sldId id="280" r:id="rId18"/>
    <p:sldId id="281" r:id="rId19"/>
    <p:sldId id="361" r:id="rId20"/>
    <p:sldId id="360" r:id="rId21"/>
    <p:sldId id="363" r:id="rId22"/>
    <p:sldId id="364" r:id="rId23"/>
    <p:sldId id="372" r:id="rId24"/>
    <p:sldId id="393" r:id="rId25"/>
    <p:sldId id="394" r:id="rId26"/>
    <p:sldId id="395" r:id="rId27"/>
    <p:sldId id="370" r:id="rId28"/>
    <p:sldId id="290" r:id="rId29"/>
    <p:sldId id="292" r:id="rId30"/>
    <p:sldId id="373" r:id="rId31"/>
    <p:sldId id="341" r:id="rId32"/>
    <p:sldId id="295" r:id="rId33"/>
    <p:sldId id="342" r:id="rId34"/>
    <p:sldId id="333" r:id="rId35"/>
    <p:sldId id="404" r:id="rId36"/>
    <p:sldId id="334" r:id="rId37"/>
    <p:sldId id="343" r:id="rId38"/>
    <p:sldId id="400" r:id="rId39"/>
    <p:sldId id="377" r:id="rId40"/>
    <p:sldId id="299" r:id="rId41"/>
    <p:sldId id="401" r:id="rId42"/>
    <p:sldId id="402" r:id="rId43"/>
    <p:sldId id="380" r:id="rId44"/>
    <p:sldId id="403" r:id="rId45"/>
    <p:sldId id="310" r:id="rId46"/>
    <p:sldId id="382" r:id="rId47"/>
    <p:sldId id="389" r:id="rId48"/>
    <p:sldId id="390" r:id="rId49"/>
    <p:sldId id="345" r:id="rId50"/>
    <p:sldId id="344" r:id="rId51"/>
    <p:sldId id="348" r:id="rId52"/>
    <p:sldId id="398" r:id="rId53"/>
    <p:sldId id="384" r:id="rId54"/>
    <p:sldId id="387" r:id="rId55"/>
    <p:sldId id="388" r:id="rId56"/>
    <p:sldId id="405" r:id="rId57"/>
    <p:sldId id="325" r:id="rId58"/>
    <p:sldId id="349" r:id="rId59"/>
    <p:sldId id="408" r:id="rId60"/>
    <p:sldId id="409"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94694"/>
  </p:normalViewPr>
  <p:slideViewPr>
    <p:cSldViewPr snapToGrid="0">
      <p:cViewPr varScale="1">
        <p:scale>
          <a:sx n="121" d="100"/>
          <a:sy n="121" d="100"/>
        </p:scale>
        <p:origin x="7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F60059-5273-4778-9CB2-95EAA25E9DFE}" type="doc">
      <dgm:prSet loTypeId="urn:microsoft.com/office/officeart/2005/8/layout/chevron2" loCatId="process" qsTypeId="urn:microsoft.com/office/officeart/2005/8/quickstyle/simple1" qsCatId="simple" csTypeId="urn:microsoft.com/office/officeart/2005/8/colors/accent0_3" csCatId="mainScheme" phldr="1"/>
      <dgm:spPr/>
      <dgm:t>
        <a:bodyPr/>
        <a:lstStyle/>
        <a:p>
          <a:endParaRPr lang="en-US"/>
        </a:p>
      </dgm:t>
    </dgm:pt>
    <dgm:pt modelId="{6DED3694-B154-4AFC-8F68-1BBE3501D19B}">
      <dgm:prSet phldrT="[Text]" custT="1"/>
      <dgm:spPr/>
      <dgm:t>
        <a:bodyPr/>
        <a:lstStyle/>
        <a:p>
          <a:r>
            <a:rPr lang="en-US" sz="2000" i="1" dirty="0"/>
            <a:t>Pneumocystisis jirovecii </a:t>
          </a:r>
          <a:r>
            <a:rPr lang="en-US" sz="2000" dirty="0"/>
            <a:t>pneumonia (PCP)</a:t>
          </a:r>
        </a:p>
      </dgm:t>
    </dgm:pt>
    <dgm:pt modelId="{5313F913-389A-46B9-8F17-73DD20AD63C8}" type="parTrans" cxnId="{E826FA41-B5DA-4420-B194-E669A2E2C029}">
      <dgm:prSet/>
      <dgm:spPr/>
      <dgm:t>
        <a:bodyPr/>
        <a:lstStyle/>
        <a:p>
          <a:endParaRPr lang="en-US"/>
        </a:p>
      </dgm:t>
    </dgm:pt>
    <dgm:pt modelId="{319AB0B7-B89C-47B6-992B-A462F7C9E37C}" type="sibTrans" cxnId="{E826FA41-B5DA-4420-B194-E669A2E2C029}">
      <dgm:prSet/>
      <dgm:spPr/>
      <dgm:t>
        <a:bodyPr/>
        <a:lstStyle/>
        <a:p>
          <a:endParaRPr lang="en-US"/>
        </a:p>
      </dgm:t>
    </dgm:pt>
    <dgm:pt modelId="{7ED2B708-0F00-4624-9D0E-FC23756E817B}">
      <dgm:prSet phldrT="[Text]"/>
      <dgm:spPr/>
      <dgm:t>
        <a:bodyPr/>
        <a:lstStyle/>
        <a:p>
          <a:r>
            <a:rPr lang="en-US" dirty="0"/>
            <a:t>&lt; 100</a:t>
          </a:r>
        </a:p>
      </dgm:t>
    </dgm:pt>
    <dgm:pt modelId="{E7251E5F-DCB1-4547-81A4-B9A7A7B785AD}" type="parTrans" cxnId="{AD510AE3-A808-48B0-AFD6-F7158739CB50}">
      <dgm:prSet/>
      <dgm:spPr/>
      <dgm:t>
        <a:bodyPr/>
        <a:lstStyle/>
        <a:p>
          <a:endParaRPr lang="en-US"/>
        </a:p>
      </dgm:t>
    </dgm:pt>
    <dgm:pt modelId="{72A0741D-165C-4228-9F67-83A9FF43807A}" type="sibTrans" cxnId="{AD510AE3-A808-48B0-AFD6-F7158739CB50}">
      <dgm:prSet/>
      <dgm:spPr/>
      <dgm:t>
        <a:bodyPr/>
        <a:lstStyle/>
        <a:p>
          <a:endParaRPr lang="en-US"/>
        </a:p>
      </dgm:t>
    </dgm:pt>
    <dgm:pt modelId="{22A7C2E6-5F77-4A22-AA84-BA8E79008288}">
      <dgm:prSet phldrT="[Text]" custT="1"/>
      <dgm:spPr/>
      <dgm:t>
        <a:bodyPr/>
        <a:lstStyle/>
        <a:p>
          <a:r>
            <a:rPr lang="en-US" sz="2000" dirty="0"/>
            <a:t>Toxoplasmosis</a:t>
          </a:r>
        </a:p>
      </dgm:t>
    </dgm:pt>
    <dgm:pt modelId="{7EDC8714-A668-466E-A37B-0C55CDEF3E66}" type="parTrans" cxnId="{9B344D38-6810-4626-ABF4-658F8BEA5F66}">
      <dgm:prSet/>
      <dgm:spPr/>
      <dgm:t>
        <a:bodyPr/>
        <a:lstStyle/>
        <a:p>
          <a:endParaRPr lang="en-US"/>
        </a:p>
      </dgm:t>
    </dgm:pt>
    <dgm:pt modelId="{80DC301E-1DCF-449A-B4D5-ECA0BB0CCD50}" type="sibTrans" cxnId="{9B344D38-6810-4626-ABF4-658F8BEA5F66}">
      <dgm:prSet/>
      <dgm:spPr/>
      <dgm:t>
        <a:bodyPr/>
        <a:lstStyle/>
        <a:p>
          <a:endParaRPr lang="en-US"/>
        </a:p>
      </dgm:t>
    </dgm:pt>
    <dgm:pt modelId="{23AD0F93-2C5C-45BD-90CC-D966882997FC}">
      <dgm:prSet phldrT="[Text]"/>
      <dgm:spPr/>
      <dgm:t>
        <a:bodyPr/>
        <a:lstStyle/>
        <a:p>
          <a:r>
            <a:rPr lang="en-US" dirty="0"/>
            <a:t>&lt; 50</a:t>
          </a:r>
        </a:p>
      </dgm:t>
    </dgm:pt>
    <dgm:pt modelId="{E07E8725-6B93-4348-885C-002A965E91A1}" type="parTrans" cxnId="{1CC9C8DD-970E-49E6-8B55-027CC2108F58}">
      <dgm:prSet/>
      <dgm:spPr/>
      <dgm:t>
        <a:bodyPr/>
        <a:lstStyle/>
        <a:p>
          <a:endParaRPr lang="en-US"/>
        </a:p>
      </dgm:t>
    </dgm:pt>
    <dgm:pt modelId="{AF307037-CDDF-42FB-A98F-91FAE7914A05}" type="sibTrans" cxnId="{1CC9C8DD-970E-49E6-8B55-027CC2108F58}">
      <dgm:prSet/>
      <dgm:spPr/>
      <dgm:t>
        <a:bodyPr/>
        <a:lstStyle/>
        <a:p>
          <a:endParaRPr lang="en-US"/>
        </a:p>
      </dgm:t>
    </dgm:pt>
    <dgm:pt modelId="{F1ADAECD-03AB-46F9-BDC7-B962D7CA448D}">
      <dgm:prSet phldrT="[Text]" custT="1"/>
      <dgm:spPr/>
      <dgm:t>
        <a:bodyPr/>
        <a:lstStyle/>
        <a:p>
          <a:r>
            <a:rPr lang="en-US" sz="2000" i="0" dirty="0"/>
            <a:t>Cytomegalovirus (CMV) Infections</a:t>
          </a:r>
        </a:p>
      </dgm:t>
    </dgm:pt>
    <dgm:pt modelId="{028BCE9C-8E8D-4F93-8717-CCA48F03712A}" type="parTrans" cxnId="{A2A9A7ED-B7F6-4F22-9090-DCFBC1DB1C8A}">
      <dgm:prSet/>
      <dgm:spPr/>
      <dgm:t>
        <a:bodyPr/>
        <a:lstStyle/>
        <a:p>
          <a:endParaRPr lang="en-US"/>
        </a:p>
      </dgm:t>
    </dgm:pt>
    <dgm:pt modelId="{AE6902A9-C86D-451F-93F5-42976D0B882F}" type="sibTrans" cxnId="{A2A9A7ED-B7F6-4F22-9090-DCFBC1DB1C8A}">
      <dgm:prSet/>
      <dgm:spPr/>
      <dgm:t>
        <a:bodyPr/>
        <a:lstStyle/>
        <a:p>
          <a:endParaRPr lang="en-US"/>
        </a:p>
      </dgm:t>
    </dgm:pt>
    <dgm:pt modelId="{99CC7C7D-187F-4158-A625-98CE7C8FC67F}">
      <dgm:prSet phldrT="[Text]" custT="1"/>
      <dgm:spPr/>
      <dgm:t>
        <a:bodyPr/>
        <a:lstStyle/>
        <a:p>
          <a:r>
            <a:rPr lang="en-US" sz="2000" dirty="0"/>
            <a:t>Cryptococccal meningitis</a:t>
          </a:r>
        </a:p>
      </dgm:t>
    </dgm:pt>
    <dgm:pt modelId="{2A58C90A-5893-4DF7-BECA-A636AA98519E}" type="parTrans" cxnId="{6C195DE5-F20B-462A-9738-F90D279BA8F6}">
      <dgm:prSet/>
      <dgm:spPr/>
      <dgm:t>
        <a:bodyPr/>
        <a:lstStyle/>
        <a:p>
          <a:endParaRPr lang="en-US"/>
        </a:p>
      </dgm:t>
    </dgm:pt>
    <dgm:pt modelId="{93174225-2369-4B56-BF51-D9E7D88F510E}" type="sibTrans" cxnId="{6C195DE5-F20B-462A-9738-F90D279BA8F6}">
      <dgm:prSet/>
      <dgm:spPr/>
      <dgm:t>
        <a:bodyPr/>
        <a:lstStyle/>
        <a:p>
          <a:endParaRPr lang="en-US"/>
        </a:p>
      </dgm:t>
    </dgm:pt>
    <dgm:pt modelId="{1CD07D37-F11C-42E0-BB2B-108EAC507024}">
      <dgm:prSet phldrT="[Text]"/>
      <dgm:spPr/>
      <dgm:t>
        <a:bodyPr/>
        <a:lstStyle/>
        <a:p>
          <a:r>
            <a:rPr lang="en-US" dirty="0"/>
            <a:t>&lt; 500</a:t>
          </a:r>
        </a:p>
      </dgm:t>
    </dgm:pt>
    <dgm:pt modelId="{5C757F80-D7A4-4CDF-A5AB-762EBE448104}" type="parTrans" cxnId="{C02A5A1D-F249-4EB4-B882-3E9ECF79D477}">
      <dgm:prSet/>
      <dgm:spPr/>
      <dgm:t>
        <a:bodyPr/>
        <a:lstStyle/>
        <a:p>
          <a:endParaRPr lang="en-US"/>
        </a:p>
      </dgm:t>
    </dgm:pt>
    <dgm:pt modelId="{BFF68DF8-A912-4117-928F-60653B354E57}" type="sibTrans" cxnId="{C02A5A1D-F249-4EB4-B882-3E9ECF79D477}">
      <dgm:prSet/>
      <dgm:spPr/>
      <dgm:t>
        <a:bodyPr/>
        <a:lstStyle/>
        <a:p>
          <a:endParaRPr lang="en-US"/>
        </a:p>
      </dgm:t>
    </dgm:pt>
    <dgm:pt modelId="{924F9CEB-B8DB-B84D-BF2D-BC569A0A0D80}">
      <dgm:prSet phldrT="[Text]" custT="1"/>
      <dgm:spPr/>
      <dgm:t>
        <a:bodyPr/>
        <a:lstStyle/>
        <a:p>
          <a:r>
            <a:rPr lang="en-US" sz="2000" i="1" dirty="0"/>
            <a:t>Mycobacterium avium </a:t>
          </a:r>
          <a:r>
            <a:rPr lang="en-US" sz="2000" dirty="0"/>
            <a:t>complex (MAC)</a:t>
          </a:r>
        </a:p>
      </dgm:t>
    </dgm:pt>
    <dgm:pt modelId="{DA64348B-D01F-C444-AFF1-035957B79CA2}" type="parTrans" cxnId="{8B155CBB-2A4F-EF4C-BC9B-08B3DEFA6597}">
      <dgm:prSet/>
      <dgm:spPr/>
      <dgm:t>
        <a:bodyPr/>
        <a:lstStyle/>
        <a:p>
          <a:endParaRPr lang="en-US"/>
        </a:p>
      </dgm:t>
    </dgm:pt>
    <dgm:pt modelId="{49EC2814-47A1-9A45-AA57-F1D62722DFA8}" type="sibTrans" cxnId="{8B155CBB-2A4F-EF4C-BC9B-08B3DEFA6597}">
      <dgm:prSet/>
      <dgm:spPr/>
      <dgm:t>
        <a:bodyPr/>
        <a:lstStyle/>
        <a:p>
          <a:endParaRPr lang="en-US"/>
        </a:p>
      </dgm:t>
    </dgm:pt>
    <dgm:pt modelId="{6A6BEB5B-326C-44C0-B17A-5D1882541B64}">
      <dgm:prSet phldrT="[Text]"/>
      <dgm:spPr/>
      <dgm:t>
        <a:bodyPr/>
        <a:lstStyle/>
        <a:p>
          <a:r>
            <a:rPr lang="en-US" dirty="0"/>
            <a:t>&lt; 200</a:t>
          </a:r>
        </a:p>
      </dgm:t>
    </dgm:pt>
    <dgm:pt modelId="{493CC3D2-24DB-44C9-BA1F-35E64AB824AB}" type="sibTrans" cxnId="{F92BD983-E251-4356-A172-E8052A3454F2}">
      <dgm:prSet/>
      <dgm:spPr/>
      <dgm:t>
        <a:bodyPr/>
        <a:lstStyle/>
        <a:p>
          <a:endParaRPr lang="en-US"/>
        </a:p>
      </dgm:t>
    </dgm:pt>
    <dgm:pt modelId="{88DCF6B3-A7F3-4778-BE1A-8DBCD7F3C0E1}" type="parTrans" cxnId="{F92BD983-E251-4356-A172-E8052A3454F2}">
      <dgm:prSet/>
      <dgm:spPr/>
      <dgm:t>
        <a:bodyPr/>
        <a:lstStyle/>
        <a:p>
          <a:endParaRPr lang="en-US"/>
        </a:p>
      </dgm:t>
    </dgm:pt>
    <dgm:pt modelId="{9EEE1EFE-9FFB-4104-852C-A42D85FC9529}">
      <dgm:prSet custT="1"/>
      <dgm:spPr/>
      <dgm:t>
        <a:bodyPr/>
        <a:lstStyle/>
        <a:p>
          <a:r>
            <a:rPr lang="en-US" sz="2000" dirty="0"/>
            <a:t>Tuberculosis</a:t>
          </a:r>
        </a:p>
      </dgm:t>
    </dgm:pt>
    <dgm:pt modelId="{9B0B86EE-B567-4F17-ABA8-E2549C153A75}" type="sibTrans" cxnId="{4CAEEDF7-3F3F-4A25-886E-0106E7A4C201}">
      <dgm:prSet/>
      <dgm:spPr/>
      <dgm:t>
        <a:bodyPr/>
        <a:lstStyle/>
        <a:p>
          <a:endParaRPr lang="en-US"/>
        </a:p>
      </dgm:t>
    </dgm:pt>
    <dgm:pt modelId="{BD9F8DC1-77CE-4219-9123-2F669461F378}" type="parTrans" cxnId="{4CAEEDF7-3F3F-4A25-886E-0106E7A4C201}">
      <dgm:prSet/>
      <dgm:spPr/>
      <dgm:t>
        <a:bodyPr/>
        <a:lstStyle/>
        <a:p>
          <a:endParaRPr lang="en-US"/>
        </a:p>
      </dgm:t>
    </dgm:pt>
    <dgm:pt modelId="{7593AFEF-B477-4679-A345-CC1511F325D0}" type="pres">
      <dgm:prSet presAssocID="{03F60059-5273-4778-9CB2-95EAA25E9DFE}" presName="linearFlow" presStyleCnt="0">
        <dgm:presLayoutVars>
          <dgm:dir/>
          <dgm:animLvl val="lvl"/>
          <dgm:resizeHandles val="exact"/>
        </dgm:presLayoutVars>
      </dgm:prSet>
      <dgm:spPr/>
    </dgm:pt>
    <dgm:pt modelId="{C1CFF9F1-C5CF-497A-A2DF-4C406FF6E34C}" type="pres">
      <dgm:prSet presAssocID="{1CD07D37-F11C-42E0-BB2B-108EAC507024}" presName="composite" presStyleCnt="0"/>
      <dgm:spPr/>
    </dgm:pt>
    <dgm:pt modelId="{863A5ACC-36D4-4F8B-9118-1EE035F523B5}" type="pres">
      <dgm:prSet presAssocID="{1CD07D37-F11C-42E0-BB2B-108EAC507024}" presName="parentText" presStyleLbl="alignNode1" presStyleIdx="0" presStyleCnt="4">
        <dgm:presLayoutVars>
          <dgm:chMax val="1"/>
          <dgm:bulletEnabled val="1"/>
        </dgm:presLayoutVars>
      </dgm:prSet>
      <dgm:spPr/>
    </dgm:pt>
    <dgm:pt modelId="{FF94F291-A1F9-4B3B-8911-6260F4C34452}" type="pres">
      <dgm:prSet presAssocID="{1CD07D37-F11C-42E0-BB2B-108EAC507024}" presName="descendantText" presStyleLbl="alignAcc1" presStyleIdx="0" presStyleCnt="4">
        <dgm:presLayoutVars>
          <dgm:bulletEnabled val="1"/>
        </dgm:presLayoutVars>
      </dgm:prSet>
      <dgm:spPr/>
    </dgm:pt>
    <dgm:pt modelId="{D59A39EA-D441-46AA-8566-43BC4AFD39A1}" type="pres">
      <dgm:prSet presAssocID="{BFF68DF8-A912-4117-928F-60653B354E57}" presName="sp" presStyleCnt="0"/>
      <dgm:spPr/>
    </dgm:pt>
    <dgm:pt modelId="{0ED60B1E-83B7-4A29-8D9F-98D6B65C52A6}" type="pres">
      <dgm:prSet presAssocID="{6A6BEB5B-326C-44C0-B17A-5D1882541B64}" presName="composite" presStyleCnt="0"/>
      <dgm:spPr/>
    </dgm:pt>
    <dgm:pt modelId="{ADE5FD34-A98B-414F-8ECE-3F1269E5B6B6}" type="pres">
      <dgm:prSet presAssocID="{6A6BEB5B-326C-44C0-B17A-5D1882541B64}" presName="parentText" presStyleLbl="alignNode1" presStyleIdx="1" presStyleCnt="4">
        <dgm:presLayoutVars>
          <dgm:chMax val="1"/>
          <dgm:bulletEnabled val="1"/>
        </dgm:presLayoutVars>
      </dgm:prSet>
      <dgm:spPr/>
    </dgm:pt>
    <dgm:pt modelId="{021C18FB-A986-4161-B446-F2145D14DEDA}" type="pres">
      <dgm:prSet presAssocID="{6A6BEB5B-326C-44C0-B17A-5D1882541B64}" presName="descendantText" presStyleLbl="alignAcc1" presStyleIdx="1" presStyleCnt="4">
        <dgm:presLayoutVars>
          <dgm:bulletEnabled val="1"/>
        </dgm:presLayoutVars>
      </dgm:prSet>
      <dgm:spPr/>
    </dgm:pt>
    <dgm:pt modelId="{01A04977-0C0E-4CBD-822E-EE3BD11ED14E}" type="pres">
      <dgm:prSet presAssocID="{493CC3D2-24DB-44C9-BA1F-35E64AB824AB}" presName="sp" presStyleCnt="0"/>
      <dgm:spPr/>
    </dgm:pt>
    <dgm:pt modelId="{67E895D4-B4FB-4861-B3C2-7E9B5E7485A4}" type="pres">
      <dgm:prSet presAssocID="{7ED2B708-0F00-4624-9D0E-FC23756E817B}" presName="composite" presStyleCnt="0"/>
      <dgm:spPr/>
    </dgm:pt>
    <dgm:pt modelId="{1FE9525E-C390-46B1-A968-88823A7843D5}" type="pres">
      <dgm:prSet presAssocID="{7ED2B708-0F00-4624-9D0E-FC23756E817B}" presName="parentText" presStyleLbl="alignNode1" presStyleIdx="2" presStyleCnt="4" custScaleY="126234">
        <dgm:presLayoutVars>
          <dgm:chMax val="1"/>
          <dgm:bulletEnabled val="1"/>
        </dgm:presLayoutVars>
      </dgm:prSet>
      <dgm:spPr/>
    </dgm:pt>
    <dgm:pt modelId="{EA12D240-D6CD-4A84-85B3-3631D773B6D8}" type="pres">
      <dgm:prSet presAssocID="{7ED2B708-0F00-4624-9D0E-FC23756E817B}" presName="descendantText" presStyleLbl="alignAcc1" presStyleIdx="2" presStyleCnt="4" custScaleY="137133">
        <dgm:presLayoutVars>
          <dgm:bulletEnabled val="1"/>
        </dgm:presLayoutVars>
      </dgm:prSet>
      <dgm:spPr/>
    </dgm:pt>
    <dgm:pt modelId="{9F6F0A42-E008-4AB9-A136-4AE469D731D9}" type="pres">
      <dgm:prSet presAssocID="{72A0741D-165C-4228-9F67-83A9FF43807A}" presName="sp" presStyleCnt="0"/>
      <dgm:spPr/>
    </dgm:pt>
    <dgm:pt modelId="{C7A739F9-F144-43A4-95E9-BEA48C250E69}" type="pres">
      <dgm:prSet presAssocID="{23AD0F93-2C5C-45BD-90CC-D966882997FC}" presName="composite" presStyleCnt="0"/>
      <dgm:spPr/>
    </dgm:pt>
    <dgm:pt modelId="{FA955A2C-AD01-4EB3-A027-0FA4001C06B1}" type="pres">
      <dgm:prSet presAssocID="{23AD0F93-2C5C-45BD-90CC-D966882997FC}" presName="parentText" presStyleLbl="alignNode1" presStyleIdx="3" presStyleCnt="4">
        <dgm:presLayoutVars>
          <dgm:chMax val="1"/>
          <dgm:bulletEnabled val="1"/>
        </dgm:presLayoutVars>
      </dgm:prSet>
      <dgm:spPr/>
    </dgm:pt>
    <dgm:pt modelId="{2FC9EB2E-0053-4845-BC00-77041DCD00A3}" type="pres">
      <dgm:prSet presAssocID="{23AD0F93-2C5C-45BD-90CC-D966882997FC}" presName="descendantText" presStyleLbl="alignAcc1" presStyleIdx="3" presStyleCnt="4" custLinFactNeighborX="0" custLinFactNeighborY="719">
        <dgm:presLayoutVars>
          <dgm:bulletEnabled val="1"/>
        </dgm:presLayoutVars>
      </dgm:prSet>
      <dgm:spPr/>
    </dgm:pt>
  </dgm:ptLst>
  <dgm:cxnLst>
    <dgm:cxn modelId="{C9CFD906-C810-DF4C-A9DB-45452ED1C84B}" type="presOf" srcId="{F1ADAECD-03AB-46F9-BDC7-B962D7CA448D}" destId="{2FC9EB2E-0053-4845-BC00-77041DCD00A3}" srcOrd="0" destOrd="0" presId="urn:microsoft.com/office/officeart/2005/8/layout/chevron2"/>
    <dgm:cxn modelId="{4ED02B11-B72E-8C42-81D5-866D20C649BE}" type="presOf" srcId="{23AD0F93-2C5C-45BD-90CC-D966882997FC}" destId="{FA955A2C-AD01-4EB3-A027-0FA4001C06B1}" srcOrd="0" destOrd="0" presId="urn:microsoft.com/office/officeart/2005/8/layout/chevron2"/>
    <dgm:cxn modelId="{5F973415-1A36-B54A-99FA-5253C0C8BA71}" type="presOf" srcId="{22A7C2E6-5F77-4A22-AA84-BA8E79008288}" destId="{EA12D240-D6CD-4A84-85B3-3631D773B6D8}" srcOrd="0" destOrd="0" presId="urn:microsoft.com/office/officeart/2005/8/layout/chevron2"/>
    <dgm:cxn modelId="{C02A5A1D-F249-4EB4-B882-3E9ECF79D477}" srcId="{03F60059-5273-4778-9CB2-95EAA25E9DFE}" destId="{1CD07D37-F11C-42E0-BB2B-108EAC507024}" srcOrd="0" destOrd="0" parTransId="{5C757F80-D7A4-4CDF-A5AB-762EBE448104}" sibTransId="{BFF68DF8-A912-4117-928F-60653B354E57}"/>
    <dgm:cxn modelId="{BC1F332F-2B14-3F49-BC0E-1AA638F6E0F2}" type="presOf" srcId="{924F9CEB-B8DB-B84D-BF2D-BC569A0A0D80}" destId="{2FC9EB2E-0053-4845-BC00-77041DCD00A3}" srcOrd="0" destOrd="1" presId="urn:microsoft.com/office/officeart/2005/8/layout/chevron2"/>
    <dgm:cxn modelId="{9B344D38-6810-4626-ABF4-658F8BEA5F66}" srcId="{7ED2B708-0F00-4624-9D0E-FC23756E817B}" destId="{22A7C2E6-5F77-4A22-AA84-BA8E79008288}" srcOrd="0" destOrd="0" parTransId="{7EDC8714-A668-466E-A37B-0C55CDEF3E66}" sibTransId="{80DC301E-1DCF-449A-B4D5-ECA0BB0CCD50}"/>
    <dgm:cxn modelId="{E826FA41-B5DA-4420-B194-E669A2E2C029}" srcId="{6A6BEB5B-326C-44C0-B17A-5D1882541B64}" destId="{6DED3694-B154-4AFC-8F68-1BBE3501D19B}" srcOrd="0" destOrd="0" parTransId="{5313F913-389A-46B9-8F17-73DD20AD63C8}" sibTransId="{319AB0B7-B89C-47B6-992B-A462F7C9E37C}"/>
    <dgm:cxn modelId="{CA0B0950-EA2F-2D48-BC34-1826647B5C15}" type="presOf" srcId="{6DED3694-B154-4AFC-8F68-1BBE3501D19B}" destId="{021C18FB-A986-4161-B446-F2145D14DEDA}" srcOrd="0" destOrd="0" presId="urn:microsoft.com/office/officeart/2005/8/layout/chevron2"/>
    <dgm:cxn modelId="{20236B50-5825-2343-A47A-C27E20F7EFF9}" type="presOf" srcId="{9EEE1EFE-9FFB-4104-852C-A42D85FC9529}" destId="{FF94F291-A1F9-4B3B-8911-6260F4C34452}" srcOrd="0" destOrd="0" presId="urn:microsoft.com/office/officeart/2005/8/layout/chevron2"/>
    <dgm:cxn modelId="{F92BD983-E251-4356-A172-E8052A3454F2}" srcId="{03F60059-5273-4778-9CB2-95EAA25E9DFE}" destId="{6A6BEB5B-326C-44C0-B17A-5D1882541B64}" srcOrd="1" destOrd="0" parTransId="{88DCF6B3-A7F3-4778-BE1A-8DBCD7F3C0E1}" sibTransId="{493CC3D2-24DB-44C9-BA1F-35E64AB824AB}"/>
    <dgm:cxn modelId="{4A00DA84-4CD6-7F45-AA8F-49EB2A0525CE}" type="presOf" srcId="{1CD07D37-F11C-42E0-BB2B-108EAC507024}" destId="{863A5ACC-36D4-4F8B-9118-1EE035F523B5}" srcOrd="0" destOrd="0" presId="urn:microsoft.com/office/officeart/2005/8/layout/chevron2"/>
    <dgm:cxn modelId="{FCAB5795-2709-C349-82F6-078446EF88B2}" type="presOf" srcId="{99CC7C7D-187F-4158-A625-98CE7C8FC67F}" destId="{EA12D240-D6CD-4A84-85B3-3631D773B6D8}" srcOrd="0" destOrd="1" presId="urn:microsoft.com/office/officeart/2005/8/layout/chevron2"/>
    <dgm:cxn modelId="{E9724DA8-8A0E-8648-A370-42CA7823DE40}" type="presOf" srcId="{6A6BEB5B-326C-44C0-B17A-5D1882541B64}" destId="{ADE5FD34-A98B-414F-8ECE-3F1269E5B6B6}" srcOrd="0" destOrd="0" presId="urn:microsoft.com/office/officeart/2005/8/layout/chevron2"/>
    <dgm:cxn modelId="{C29F1BB0-197A-B645-AE55-ACD7BA14AA73}" type="presOf" srcId="{7ED2B708-0F00-4624-9D0E-FC23756E817B}" destId="{1FE9525E-C390-46B1-A968-88823A7843D5}" srcOrd="0" destOrd="0" presId="urn:microsoft.com/office/officeart/2005/8/layout/chevron2"/>
    <dgm:cxn modelId="{8B155CBB-2A4F-EF4C-BC9B-08B3DEFA6597}" srcId="{23AD0F93-2C5C-45BD-90CC-D966882997FC}" destId="{924F9CEB-B8DB-B84D-BF2D-BC569A0A0D80}" srcOrd="1" destOrd="0" parTransId="{DA64348B-D01F-C444-AFF1-035957B79CA2}" sibTransId="{49EC2814-47A1-9A45-AA57-F1D62722DFA8}"/>
    <dgm:cxn modelId="{1CC9C8DD-970E-49E6-8B55-027CC2108F58}" srcId="{03F60059-5273-4778-9CB2-95EAA25E9DFE}" destId="{23AD0F93-2C5C-45BD-90CC-D966882997FC}" srcOrd="3" destOrd="0" parTransId="{E07E8725-6B93-4348-885C-002A965E91A1}" sibTransId="{AF307037-CDDF-42FB-A98F-91FAE7914A05}"/>
    <dgm:cxn modelId="{AD510AE3-A808-48B0-AFD6-F7158739CB50}" srcId="{03F60059-5273-4778-9CB2-95EAA25E9DFE}" destId="{7ED2B708-0F00-4624-9D0E-FC23756E817B}" srcOrd="2" destOrd="0" parTransId="{E7251E5F-DCB1-4547-81A4-B9A7A7B785AD}" sibTransId="{72A0741D-165C-4228-9F67-83A9FF43807A}"/>
    <dgm:cxn modelId="{6C195DE5-F20B-462A-9738-F90D279BA8F6}" srcId="{7ED2B708-0F00-4624-9D0E-FC23756E817B}" destId="{99CC7C7D-187F-4158-A625-98CE7C8FC67F}" srcOrd="1" destOrd="0" parTransId="{2A58C90A-5893-4DF7-BECA-A636AA98519E}" sibTransId="{93174225-2369-4B56-BF51-D9E7D88F510E}"/>
    <dgm:cxn modelId="{A2A9A7ED-B7F6-4F22-9090-DCFBC1DB1C8A}" srcId="{23AD0F93-2C5C-45BD-90CC-D966882997FC}" destId="{F1ADAECD-03AB-46F9-BDC7-B962D7CA448D}" srcOrd="0" destOrd="0" parTransId="{028BCE9C-8E8D-4F93-8717-CCA48F03712A}" sibTransId="{AE6902A9-C86D-451F-93F5-42976D0B882F}"/>
    <dgm:cxn modelId="{D0A0D8F2-9988-C84D-9627-AE8F3C0A9D63}" type="presOf" srcId="{03F60059-5273-4778-9CB2-95EAA25E9DFE}" destId="{7593AFEF-B477-4679-A345-CC1511F325D0}" srcOrd="0" destOrd="0" presId="urn:microsoft.com/office/officeart/2005/8/layout/chevron2"/>
    <dgm:cxn modelId="{4CAEEDF7-3F3F-4A25-886E-0106E7A4C201}" srcId="{1CD07D37-F11C-42E0-BB2B-108EAC507024}" destId="{9EEE1EFE-9FFB-4104-852C-A42D85FC9529}" srcOrd="0" destOrd="0" parTransId="{BD9F8DC1-77CE-4219-9123-2F669461F378}" sibTransId="{9B0B86EE-B567-4F17-ABA8-E2549C153A75}"/>
    <dgm:cxn modelId="{4776412C-E5BF-3941-B2A4-99FD6E84B84A}" type="presParOf" srcId="{7593AFEF-B477-4679-A345-CC1511F325D0}" destId="{C1CFF9F1-C5CF-497A-A2DF-4C406FF6E34C}" srcOrd="0" destOrd="0" presId="urn:microsoft.com/office/officeart/2005/8/layout/chevron2"/>
    <dgm:cxn modelId="{1341A713-00AC-8D46-AE17-B5DF475D3B63}" type="presParOf" srcId="{C1CFF9F1-C5CF-497A-A2DF-4C406FF6E34C}" destId="{863A5ACC-36D4-4F8B-9118-1EE035F523B5}" srcOrd="0" destOrd="0" presId="urn:microsoft.com/office/officeart/2005/8/layout/chevron2"/>
    <dgm:cxn modelId="{A18853D6-DD56-FA46-AB73-5AD445F68547}" type="presParOf" srcId="{C1CFF9F1-C5CF-497A-A2DF-4C406FF6E34C}" destId="{FF94F291-A1F9-4B3B-8911-6260F4C34452}" srcOrd="1" destOrd="0" presId="urn:microsoft.com/office/officeart/2005/8/layout/chevron2"/>
    <dgm:cxn modelId="{64A2125D-3463-4B41-9471-12CCB9C49BBA}" type="presParOf" srcId="{7593AFEF-B477-4679-A345-CC1511F325D0}" destId="{D59A39EA-D441-46AA-8566-43BC4AFD39A1}" srcOrd="1" destOrd="0" presId="urn:microsoft.com/office/officeart/2005/8/layout/chevron2"/>
    <dgm:cxn modelId="{6DE14221-5409-BA4D-8CFB-539DE134ECB4}" type="presParOf" srcId="{7593AFEF-B477-4679-A345-CC1511F325D0}" destId="{0ED60B1E-83B7-4A29-8D9F-98D6B65C52A6}" srcOrd="2" destOrd="0" presId="urn:microsoft.com/office/officeart/2005/8/layout/chevron2"/>
    <dgm:cxn modelId="{F4802FDF-B615-084A-9031-20C4E5709830}" type="presParOf" srcId="{0ED60B1E-83B7-4A29-8D9F-98D6B65C52A6}" destId="{ADE5FD34-A98B-414F-8ECE-3F1269E5B6B6}" srcOrd="0" destOrd="0" presId="urn:microsoft.com/office/officeart/2005/8/layout/chevron2"/>
    <dgm:cxn modelId="{4D3359D1-80DB-294E-91EB-7E2B4DA1DB32}" type="presParOf" srcId="{0ED60B1E-83B7-4A29-8D9F-98D6B65C52A6}" destId="{021C18FB-A986-4161-B446-F2145D14DEDA}" srcOrd="1" destOrd="0" presId="urn:microsoft.com/office/officeart/2005/8/layout/chevron2"/>
    <dgm:cxn modelId="{2F4B56A7-275A-5F4B-B084-EB15346AF737}" type="presParOf" srcId="{7593AFEF-B477-4679-A345-CC1511F325D0}" destId="{01A04977-0C0E-4CBD-822E-EE3BD11ED14E}" srcOrd="3" destOrd="0" presId="urn:microsoft.com/office/officeart/2005/8/layout/chevron2"/>
    <dgm:cxn modelId="{486061D2-B4BF-AB4F-9AB0-2EDBB614CC68}" type="presParOf" srcId="{7593AFEF-B477-4679-A345-CC1511F325D0}" destId="{67E895D4-B4FB-4861-B3C2-7E9B5E7485A4}" srcOrd="4" destOrd="0" presId="urn:microsoft.com/office/officeart/2005/8/layout/chevron2"/>
    <dgm:cxn modelId="{6515B279-37D4-8B44-973D-6E71C79626F9}" type="presParOf" srcId="{67E895D4-B4FB-4861-B3C2-7E9B5E7485A4}" destId="{1FE9525E-C390-46B1-A968-88823A7843D5}" srcOrd="0" destOrd="0" presId="urn:microsoft.com/office/officeart/2005/8/layout/chevron2"/>
    <dgm:cxn modelId="{E1CC7FA2-DFBA-2343-8400-5E7F31DF2004}" type="presParOf" srcId="{67E895D4-B4FB-4861-B3C2-7E9B5E7485A4}" destId="{EA12D240-D6CD-4A84-85B3-3631D773B6D8}" srcOrd="1" destOrd="0" presId="urn:microsoft.com/office/officeart/2005/8/layout/chevron2"/>
    <dgm:cxn modelId="{3589E36C-06D2-5140-876E-4FCA6D72710C}" type="presParOf" srcId="{7593AFEF-B477-4679-A345-CC1511F325D0}" destId="{9F6F0A42-E008-4AB9-A136-4AE469D731D9}" srcOrd="5" destOrd="0" presId="urn:microsoft.com/office/officeart/2005/8/layout/chevron2"/>
    <dgm:cxn modelId="{80255823-DC96-9D42-B576-04C01D627816}" type="presParOf" srcId="{7593AFEF-B477-4679-A345-CC1511F325D0}" destId="{C7A739F9-F144-43A4-95E9-BEA48C250E69}" srcOrd="6" destOrd="0" presId="urn:microsoft.com/office/officeart/2005/8/layout/chevron2"/>
    <dgm:cxn modelId="{B587BC71-D876-A142-9204-86730BDFBA29}" type="presParOf" srcId="{C7A739F9-F144-43A4-95E9-BEA48C250E69}" destId="{FA955A2C-AD01-4EB3-A027-0FA4001C06B1}" srcOrd="0" destOrd="0" presId="urn:microsoft.com/office/officeart/2005/8/layout/chevron2"/>
    <dgm:cxn modelId="{F4A047FB-0313-F64C-8D15-3E76508FFE29}" type="presParOf" srcId="{C7A739F9-F144-43A4-95E9-BEA48C250E69}" destId="{2FC9EB2E-0053-4845-BC00-77041DCD00A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A5ACC-36D4-4F8B-9118-1EE035F523B5}">
      <dsp:nvSpPr>
        <dsp:cNvPr id="0" name=""/>
        <dsp:cNvSpPr/>
      </dsp:nvSpPr>
      <dsp:spPr>
        <a:xfrm rot="5400000">
          <a:off x="-167928" y="171617"/>
          <a:ext cx="1119524" cy="783667"/>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&lt; 500</a:t>
          </a:r>
        </a:p>
      </dsp:txBody>
      <dsp:txXfrm rot="-5400000">
        <a:off x="1" y="395523"/>
        <a:ext cx="783667" cy="335857"/>
      </dsp:txXfrm>
    </dsp:sp>
    <dsp:sp modelId="{FF94F291-A1F9-4B3B-8911-6260F4C34452}">
      <dsp:nvSpPr>
        <dsp:cNvPr id="0" name=""/>
        <dsp:cNvSpPr/>
      </dsp:nvSpPr>
      <dsp:spPr>
        <a:xfrm rot="5400000">
          <a:off x="5569950" y="-4782593"/>
          <a:ext cx="727691" cy="10300257"/>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Tuberculosis</a:t>
          </a:r>
        </a:p>
      </dsp:txBody>
      <dsp:txXfrm rot="-5400000">
        <a:off x="783668" y="39212"/>
        <a:ext cx="10264734" cy="656645"/>
      </dsp:txXfrm>
    </dsp:sp>
    <dsp:sp modelId="{ADE5FD34-A98B-414F-8ECE-3F1269E5B6B6}">
      <dsp:nvSpPr>
        <dsp:cNvPr id="0" name=""/>
        <dsp:cNvSpPr/>
      </dsp:nvSpPr>
      <dsp:spPr>
        <a:xfrm rot="5400000">
          <a:off x="-167928" y="1153822"/>
          <a:ext cx="1119524" cy="783667"/>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&lt; 200</a:t>
          </a:r>
        </a:p>
      </dsp:txBody>
      <dsp:txXfrm rot="-5400000">
        <a:off x="1" y="1377728"/>
        <a:ext cx="783667" cy="335857"/>
      </dsp:txXfrm>
    </dsp:sp>
    <dsp:sp modelId="{021C18FB-A986-4161-B446-F2145D14DEDA}">
      <dsp:nvSpPr>
        <dsp:cNvPr id="0" name=""/>
        <dsp:cNvSpPr/>
      </dsp:nvSpPr>
      <dsp:spPr>
        <a:xfrm rot="5400000">
          <a:off x="5569950" y="-3800389"/>
          <a:ext cx="727691" cy="10300257"/>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i="1" kern="1200" dirty="0"/>
            <a:t>Pneumocystisis jirovecii </a:t>
          </a:r>
          <a:r>
            <a:rPr lang="en-US" sz="2000" kern="1200" dirty="0"/>
            <a:t>pneumonia (PCP)</a:t>
          </a:r>
        </a:p>
      </dsp:txBody>
      <dsp:txXfrm rot="-5400000">
        <a:off x="783668" y="1021416"/>
        <a:ext cx="10264734" cy="656645"/>
      </dsp:txXfrm>
    </dsp:sp>
    <dsp:sp modelId="{1FE9525E-C390-46B1-A968-88823A7843D5}">
      <dsp:nvSpPr>
        <dsp:cNvPr id="0" name=""/>
        <dsp:cNvSpPr/>
      </dsp:nvSpPr>
      <dsp:spPr>
        <a:xfrm rot="5400000">
          <a:off x="-314776" y="2282875"/>
          <a:ext cx="1413220" cy="783667"/>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&lt; 100</a:t>
          </a:r>
        </a:p>
      </dsp:txBody>
      <dsp:txXfrm rot="-5400000">
        <a:off x="1" y="2359933"/>
        <a:ext cx="783667" cy="629553"/>
      </dsp:txXfrm>
    </dsp:sp>
    <dsp:sp modelId="{EA12D240-D6CD-4A84-85B3-3631D773B6D8}">
      <dsp:nvSpPr>
        <dsp:cNvPr id="0" name=""/>
        <dsp:cNvSpPr/>
      </dsp:nvSpPr>
      <dsp:spPr>
        <a:xfrm rot="5400000">
          <a:off x="5434843" y="-2671336"/>
          <a:ext cx="997904" cy="10300257"/>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Toxoplasmosis</a:t>
          </a:r>
        </a:p>
        <a:p>
          <a:pPr marL="228600" lvl="1" indent="-228600" algn="l" defTabSz="889000">
            <a:lnSpc>
              <a:spcPct val="90000"/>
            </a:lnSpc>
            <a:spcBef>
              <a:spcPct val="0"/>
            </a:spcBef>
            <a:spcAft>
              <a:spcPct val="15000"/>
            </a:spcAft>
            <a:buChar char="•"/>
          </a:pPr>
          <a:r>
            <a:rPr lang="en-US" sz="2000" kern="1200" dirty="0"/>
            <a:t>Cryptococccal meningitis</a:t>
          </a:r>
        </a:p>
      </dsp:txBody>
      <dsp:txXfrm rot="-5400000">
        <a:off x="783667" y="2028554"/>
        <a:ext cx="10251543" cy="900476"/>
      </dsp:txXfrm>
    </dsp:sp>
    <dsp:sp modelId="{FA955A2C-AD01-4EB3-A027-0FA4001C06B1}">
      <dsp:nvSpPr>
        <dsp:cNvPr id="0" name=""/>
        <dsp:cNvSpPr/>
      </dsp:nvSpPr>
      <dsp:spPr>
        <a:xfrm rot="5400000">
          <a:off x="-167928" y="3411927"/>
          <a:ext cx="1119524" cy="783667"/>
        </a:xfrm>
        <a:prstGeom prst="chevron">
          <a:avLst/>
        </a:prstGeom>
        <a:solidFill>
          <a:schemeClr val="dk2">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dirty="0"/>
            <a:t>&lt; 50</a:t>
          </a:r>
        </a:p>
      </dsp:txBody>
      <dsp:txXfrm rot="-5400000">
        <a:off x="1" y="3635833"/>
        <a:ext cx="783667" cy="335857"/>
      </dsp:txXfrm>
    </dsp:sp>
    <dsp:sp modelId="{2FC9EB2E-0053-4845-BC00-77041DCD00A3}">
      <dsp:nvSpPr>
        <dsp:cNvPr id="0" name=""/>
        <dsp:cNvSpPr/>
      </dsp:nvSpPr>
      <dsp:spPr>
        <a:xfrm rot="5400000">
          <a:off x="5569950" y="-1537052"/>
          <a:ext cx="727691" cy="10300257"/>
        </a:xfrm>
        <a:prstGeom prst="round2SameRect">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i="0" kern="1200" dirty="0"/>
            <a:t>Cytomegalovirus (CMV) Infections</a:t>
          </a:r>
        </a:p>
        <a:p>
          <a:pPr marL="228600" lvl="1" indent="-228600" algn="l" defTabSz="889000">
            <a:lnSpc>
              <a:spcPct val="90000"/>
            </a:lnSpc>
            <a:spcBef>
              <a:spcPct val="0"/>
            </a:spcBef>
            <a:spcAft>
              <a:spcPct val="15000"/>
            </a:spcAft>
            <a:buChar char="•"/>
          </a:pPr>
          <a:r>
            <a:rPr lang="en-US" sz="2000" i="1" kern="1200" dirty="0"/>
            <a:t>Mycobacterium avium </a:t>
          </a:r>
          <a:r>
            <a:rPr lang="en-US" sz="2000" kern="1200" dirty="0"/>
            <a:t>complex (MAC)</a:t>
          </a:r>
        </a:p>
      </dsp:txBody>
      <dsp:txXfrm rot="-5400000">
        <a:off x="783668" y="3284753"/>
        <a:ext cx="10264734" cy="656645"/>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8734B0-B3F4-405B-A059-7795741D7779}" type="datetimeFigureOut">
              <a:rPr lang="en-US" smtClean="0"/>
              <a:t>12/31/20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470B59-E23F-4CA8-97EA-24402B49D9A1}" type="slidenum">
              <a:rPr lang="en-US" smtClean="0"/>
              <a:t>‹#›</a:t>
            </a:fld>
            <a:endParaRPr lang="en-US"/>
          </a:p>
        </p:txBody>
      </p:sp>
    </p:spTree>
    <p:extLst>
      <p:ext uri="{BB962C8B-B14F-4D97-AF65-F5344CB8AC3E}">
        <p14:creationId xmlns:p14="http://schemas.microsoft.com/office/powerpoint/2010/main" val="32843985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620128C1-B331-4F4A-BF1A-A9F18D5C62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1609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*Only slide with doses listed</a:t>
            </a:r>
          </a:p>
          <a:p>
            <a:r>
              <a:rPr lang="en-US" baseline="0" dirty="0"/>
              <a:t>Can consider prophylaxis for CD4 200-250 </a:t>
            </a:r>
          </a:p>
          <a:p>
            <a:r>
              <a:rPr lang="en-US" baseline="0" dirty="0"/>
              <a:t>DD: double strength and SS =  single strength:</a:t>
            </a:r>
          </a:p>
          <a:p>
            <a:r>
              <a:rPr lang="en-US" baseline="0" dirty="0"/>
              <a:t>Mention:</a:t>
            </a:r>
            <a:r>
              <a:rPr lang="en-US" dirty="0">
                <a:effectLst/>
              </a:rPr>
              <a:t>TMP-SMX 1 DS PO three times weekly</a:t>
            </a:r>
            <a:r>
              <a:rPr lang="en-US" baseline="30000" dirty="0">
                <a:effectLst/>
              </a:rPr>
              <a:t>a</a:t>
            </a:r>
            <a:r>
              <a:rPr lang="en-US" dirty="0">
                <a:effectLst/>
              </a:rPr>
              <a:t> </a:t>
            </a:r>
            <a:r>
              <a:rPr lang="en-US" b="1" dirty="0">
                <a:effectLst/>
              </a:rPr>
              <a:t>(BI)</a:t>
            </a:r>
            <a:endParaRPr lang="en-US" baseline="0" dirty="0"/>
          </a:p>
          <a:p>
            <a:r>
              <a:rPr lang="en-US" baseline="0" dirty="0"/>
              <a:t>Note that Bactrim confers </a:t>
            </a:r>
            <a:r>
              <a:rPr lang="en-US" baseline="0" dirty="0" err="1"/>
              <a:t>ppx</a:t>
            </a:r>
            <a:r>
              <a:rPr lang="en-US" baseline="0" dirty="0"/>
              <a:t> for both PJP and </a:t>
            </a:r>
            <a:r>
              <a:rPr lang="en-US" baseline="0" dirty="0" err="1"/>
              <a:t>toxo</a:t>
            </a:r>
            <a:endParaRPr lang="en-US" baseline="0" dirty="0"/>
          </a:p>
          <a:p>
            <a:r>
              <a:rPr lang="en-US" baseline="0" dirty="0"/>
              <a:t>Some OI we do not </a:t>
            </a:r>
            <a:r>
              <a:rPr lang="en-US" baseline="0" dirty="0" err="1"/>
              <a:t>ppx</a:t>
            </a:r>
            <a:r>
              <a:rPr lang="en-US" baseline="0" dirty="0"/>
              <a:t> for: CMV, thrush</a:t>
            </a:r>
          </a:p>
          <a:p>
            <a:r>
              <a:rPr lang="en-US" baseline="0" dirty="0"/>
              <a:t>Disseminated MAC when disease is ruled out – new change to the guidelines no more MAC prophylaxis </a:t>
            </a:r>
            <a:endParaRPr lang="en-US" dirty="0"/>
          </a:p>
          <a:p>
            <a:endParaRPr lang="en-US" baseline="0" dirty="0"/>
          </a:p>
          <a:p>
            <a:r>
              <a:rPr lang="en-US" baseline="0" dirty="0"/>
              <a:t>Note that Bactrim confers ppx for both PJP and toxo</a:t>
            </a:r>
          </a:p>
          <a:p>
            <a:r>
              <a:rPr lang="en-US" baseline="0" dirty="0"/>
              <a:t>Some OI we do not ppx for: CMV, thrush</a:t>
            </a:r>
            <a:endParaRPr lang="en-US" dirty="0"/>
          </a:p>
        </p:txBody>
      </p:sp>
      <p:sp>
        <p:nvSpPr>
          <p:cNvPr id="4" name="Slide Number Placeholder 3"/>
          <p:cNvSpPr>
            <a:spLocks noGrp="1"/>
          </p:cNvSpPr>
          <p:nvPr>
            <p:ph type="sldNum" sz="quarter" idx="10"/>
          </p:nvPr>
        </p:nvSpPr>
        <p:spPr/>
        <p:txBody>
          <a:bodyPr/>
          <a:lstStyle/>
          <a:p>
            <a:pPr>
              <a:defRPr/>
            </a:pPr>
            <a:fld id="{620128C1-B331-4F4A-BF1A-A9F18D5C6232}" type="slidenum">
              <a:rPr lang="en-US" smtClean="0"/>
              <a:pPr>
                <a:defRPr/>
              </a:pPr>
              <a:t>16</a:t>
            </a:fld>
            <a:endParaRPr lang="en-US" dirty="0"/>
          </a:p>
        </p:txBody>
      </p:sp>
    </p:spTree>
    <p:extLst>
      <p:ext uri="{BB962C8B-B14F-4D97-AF65-F5344CB8AC3E}">
        <p14:creationId xmlns:p14="http://schemas.microsoft.com/office/powerpoint/2010/main" val="27211776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.Data on which to base specific recommendations are inadequate, but one approach would be to stop primary prophylaxis in patients with CD4 counts of 100 to 200 cells/mm</a:t>
            </a:r>
            <a:r>
              <a:rPr lang="en-US" baseline="30000" dirty="0"/>
              <a:t>3</a:t>
            </a:r>
            <a:r>
              <a:rPr lang="en-US" dirty="0"/>
              <a:t> if HIV plasma RNA levels remain below limits of detection for at least 3 to 6 months </a:t>
            </a:r>
            <a:r>
              <a:rPr lang="en-US" b="1" dirty="0"/>
              <a:t>(BII)</a:t>
            </a:r>
            <a:r>
              <a:rPr lang="en-US" dirty="0"/>
              <a:t>. Clinical and individual evaluation is important – I</a:t>
            </a:r>
            <a:r>
              <a:rPr lang="en-US" baseline="0" dirty="0"/>
              <a:t> would stretch to 6 months if fluctuating</a:t>
            </a:r>
          </a:p>
          <a:p>
            <a:endParaRPr lang="en-US" dirty="0"/>
          </a:p>
          <a:p>
            <a:endParaRPr lang="en-US" dirty="0"/>
          </a:p>
          <a:p>
            <a:r>
              <a:rPr lang="en-US" dirty="0"/>
              <a:t>A combined analysis of 10 European cohorts found a low incidence of TE in patients with CD4 counts between 100 and 200 cells/mm</a:t>
            </a:r>
            <a:r>
              <a:rPr lang="en-US" baseline="30000" dirty="0"/>
              <a:t>3</a:t>
            </a:r>
            <a:r>
              <a:rPr lang="en-US" dirty="0"/>
              <a:t>, who were receiving ART and had HIV RNA plasma viral loads &lt;400 copies/mL, and who had stopped or never received TE prophylaxis, suggesting that primary TE prophylaxis can be safely discontinued in patients with CD4 counts 100 to 200 cells/mm</a:t>
            </a:r>
            <a:r>
              <a:rPr lang="en-US" baseline="30000" dirty="0"/>
              <a:t>3</a:t>
            </a:r>
            <a:r>
              <a:rPr lang="en-US" dirty="0"/>
              <a:t> and HIV plasma RNA levels below limits of detection with commercial assays.</a:t>
            </a:r>
            <a:r>
              <a:rPr lang="en-US" baseline="30000" dirty="0"/>
              <a:t>36</a:t>
            </a:r>
            <a:r>
              <a:rPr lang="en-US" dirty="0"/>
              <a:t> Similar observations have been made with regard to stopping primary or secondary prophylaxis for PCP.</a:t>
            </a:r>
            <a:r>
              <a:rPr lang="en-US" baseline="30000" dirty="0"/>
              <a:t>36-38</a:t>
            </a:r>
            <a:r>
              <a:rPr lang="en-US" dirty="0"/>
              <a:t> Data on which to base specific recommendations are inadequate, but one approach would be to stop primary prophylaxis in patients with CD4 counts of 100 to 200 cells/mm</a:t>
            </a:r>
            <a:r>
              <a:rPr lang="en-US" baseline="30000" dirty="0"/>
              <a:t>3</a:t>
            </a:r>
            <a:r>
              <a:rPr lang="en-US" dirty="0"/>
              <a:t> if HIV plasma RNA levels remain below limits of detection for at least 3 to 6 months </a:t>
            </a:r>
            <a:r>
              <a:rPr lang="en-US" b="1" dirty="0"/>
              <a:t>(BII)</a:t>
            </a:r>
            <a:r>
              <a:rPr lang="en-US" dirty="0"/>
              <a:t>.</a:t>
            </a:r>
            <a:r>
              <a:rPr lang="en-US" baseline="30000" dirty="0"/>
              <a:t>36</a:t>
            </a:r>
            <a:endParaRPr lang="en-US" dirty="0"/>
          </a:p>
        </p:txBody>
      </p:sp>
      <p:sp>
        <p:nvSpPr>
          <p:cNvPr id="4" name="Slide Number Placeholder 3"/>
          <p:cNvSpPr>
            <a:spLocks noGrp="1"/>
          </p:cNvSpPr>
          <p:nvPr>
            <p:ph type="sldNum" sz="quarter" idx="10"/>
          </p:nvPr>
        </p:nvSpPr>
        <p:spPr/>
        <p:txBody>
          <a:bodyPr/>
          <a:lstStyle/>
          <a:p>
            <a:pPr>
              <a:defRPr/>
            </a:pPr>
            <a:fld id="{620128C1-B331-4F4A-BF1A-A9F18D5C6232}" type="slidenum">
              <a:rPr lang="en-US" smtClean="0"/>
              <a:pPr>
                <a:defRPr/>
              </a:pPr>
              <a:t>17</a:t>
            </a:fld>
            <a:endParaRPr lang="en-US" dirty="0"/>
          </a:p>
        </p:txBody>
      </p:sp>
    </p:spTree>
    <p:extLst>
      <p:ext uri="{BB962C8B-B14F-4D97-AF65-F5344CB8AC3E}">
        <p14:creationId xmlns:p14="http://schemas.microsoft.com/office/powerpoint/2010/main" val="1743248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Restart for PJP/toxo if CD4 &lt;200. </a:t>
            </a:r>
          </a:p>
          <a:p>
            <a:r>
              <a:rPr lang="en-US" dirty="0"/>
              <a:t>Can consider if CD4 count 100-200 cells/µL and HIV RNA remain below limits of detection for at least 3-6 months </a:t>
            </a:r>
            <a:r>
              <a:rPr lang="en-US" b="1" dirty="0"/>
              <a:t>(BII)</a:t>
            </a:r>
            <a:r>
              <a:rPr lang="en-US" dirty="0"/>
              <a:t> </a:t>
            </a:r>
            <a:endParaRPr lang="en-US" baseline="0" dirty="0"/>
          </a:p>
          <a:p>
            <a:r>
              <a:rPr lang="en-US" baseline="0" dirty="0"/>
              <a:t>IF PJP diagnosed when CD4&gt;200..ppx lifelong!</a:t>
            </a:r>
          </a:p>
          <a:p>
            <a:r>
              <a:rPr lang="en-US" dirty="0"/>
              <a:t>Clindamycin 600 mg PO q8h + (pyrimethamine 25–50 mg + leucovorin 10–25 mg) PO daily </a:t>
            </a:r>
            <a:r>
              <a:rPr lang="en-US" b="1" dirty="0"/>
              <a:t>(BI)</a:t>
            </a:r>
            <a:r>
              <a:rPr lang="en-US" dirty="0"/>
              <a:t>; must add additional agent to prevent PCP </a:t>
            </a:r>
            <a:r>
              <a:rPr lang="en-US" b="1" dirty="0"/>
              <a:t>(AII)</a:t>
            </a:r>
            <a:r>
              <a:rPr lang="en-US" dirty="0"/>
              <a:t>, </a:t>
            </a:r>
            <a:r>
              <a:rPr lang="en-US" i="1" dirty="0"/>
              <a:t>or</a:t>
            </a:r>
            <a:r>
              <a:rPr lang="en-US" dirty="0"/>
              <a:t> </a:t>
            </a:r>
            <a:endParaRPr lang="en-US" baseline="0" dirty="0"/>
          </a:p>
          <a:p>
            <a:endParaRPr lang="en-US" baseline="0" dirty="0"/>
          </a:p>
        </p:txBody>
      </p:sp>
      <p:sp>
        <p:nvSpPr>
          <p:cNvPr id="4" name="Slide Number Placeholder 3"/>
          <p:cNvSpPr>
            <a:spLocks noGrp="1"/>
          </p:cNvSpPr>
          <p:nvPr>
            <p:ph type="sldNum" sz="quarter" idx="10"/>
          </p:nvPr>
        </p:nvSpPr>
        <p:spPr/>
        <p:txBody>
          <a:bodyPr/>
          <a:lstStyle/>
          <a:p>
            <a:pPr>
              <a:defRPr/>
            </a:pPr>
            <a:fld id="{620128C1-B331-4F4A-BF1A-A9F18D5C6232}" type="slidenum">
              <a:rPr lang="en-US" smtClean="0"/>
              <a:pPr>
                <a:defRPr/>
              </a:pPr>
              <a:t>18</a:t>
            </a:fld>
            <a:endParaRPr lang="en-US" dirty="0"/>
          </a:p>
        </p:txBody>
      </p:sp>
    </p:spTree>
    <p:extLst>
      <p:ext uri="{BB962C8B-B14F-4D97-AF65-F5344CB8AC3E}">
        <p14:creationId xmlns:p14="http://schemas.microsoft.com/office/powerpoint/2010/main" val="4192834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reported by Chagas in 1909, but he thought it was a morphologic form of T cruzi</a:t>
            </a:r>
          </a:p>
          <a:p>
            <a:r>
              <a:rPr lang="en-US" dirty="0"/>
              <a:t>Thought</a:t>
            </a:r>
            <a:r>
              <a:rPr lang="en-US" baseline="0" dirty="0"/>
              <a:t> to be a protozoan until late 1980s when DNA analysis showed it to be a fungus</a:t>
            </a:r>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pPr/>
              <a:t>20</a:t>
            </a:fld>
            <a:endParaRPr lang="en-US" dirty="0"/>
          </a:p>
        </p:txBody>
      </p:sp>
    </p:spTree>
    <p:extLst>
      <p:ext uri="{BB962C8B-B14F-4D97-AF65-F5344CB8AC3E}">
        <p14:creationId xmlns:p14="http://schemas.microsoft.com/office/powerpoint/2010/main" val="9165951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Beta-D-glucan sensitivity is high (major component</a:t>
            </a:r>
            <a:r>
              <a:rPr lang="en-US" baseline="0" dirty="0"/>
              <a:t> of P jiroveci cell wall) but specificity low as people with HIV are at risk for multiple other fungal pathogens</a:t>
            </a:r>
          </a:p>
          <a:p>
            <a:endParaRPr lang="en-US" baseline="0" dirty="0"/>
          </a:p>
          <a:p>
            <a:r>
              <a:rPr lang="en-US" baseline="0" dirty="0"/>
              <a:t>Detection in sample – immunofluorescent stain, methenamine silver, Giemsa silver, and toluidine blue-O. PCR is highly sensitive but cannot distinguish acute infection from colonization</a:t>
            </a:r>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pPr/>
              <a:t>21</a:t>
            </a:fld>
            <a:endParaRPr lang="en-US" dirty="0"/>
          </a:p>
        </p:txBody>
      </p:sp>
    </p:spTree>
    <p:extLst>
      <p:ext uri="{BB962C8B-B14F-4D97-AF65-F5344CB8AC3E}">
        <p14:creationId xmlns:p14="http://schemas.microsoft.com/office/powerpoint/2010/main" val="2814368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 Gradient =</a:t>
            </a:r>
            <a:r>
              <a:rPr lang="en-US" baseline="0" dirty="0"/>
              <a:t> PAO2 – PaO2</a:t>
            </a:r>
          </a:p>
          <a:p>
            <a:r>
              <a:rPr lang="en-US" sz="1600" b="0" i="0" kern="1200" dirty="0">
                <a:solidFill>
                  <a:schemeClr val="tx1"/>
                </a:solidFill>
                <a:effectLst/>
                <a:latin typeface="+mn-lt"/>
                <a:ea typeface="+mn-ea"/>
                <a:cs typeface="+mn-cs"/>
              </a:rPr>
              <a:t> Patients with pneumonia have a physical barrier within the alveoli, which limits the diffusion of oxygen into the capillaries. However, these patients can ventilate (unlike the patient with hypoventilation), which will result in a well-oxygenated respiratory tract (A) with poor diffusion of oxygen across the alveolar-capillary unit and thus lower oxygen levels in the arterial blood </a:t>
            </a:r>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pPr/>
              <a:t>23</a:t>
            </a:fld>
            <a:endParaRPr lang="en-US" dirty="0"/>
          </a:p>
        </p:txBody>
      </p:sp>
    </p:spTree>
    <p:extLst>
      <p:ext uri="{BB962C8B-B14F-4D97-AF65-F5344CB8AC3E}">
        <p14:creationId xmlns:p14="http://schemas.microsoft.com/office/powerpoint/2010/main" val="777284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Oral</a:t>
            </a:r>
            <a:r>
              <a:rPr lang="en-US" baseline="0" dirty="0"/>
              <a:t> outpatient therapy effective in pts with mild-moderate disease </a:t>
            </a:r>
          </a:p>
          <a:p>
            <a:r>
              <a:rPr lang="en-US" baseline="0" dirty="0"/>
              <a:t>Test for G6PD prior to using </a:t>
            </a:r>
            <a:r>
              <a:rPr lang="en-US" baseline="0" dirty="0" err="1"/>
              <a:t>dapsone</a:t>
            </a:r>
            <a:r>
              <a:rPr lang="en-US" baseline="0" dirty="0"/>
              <a:t> or </a:t>
            </a:r>
            <a:r>
              <a:rPr lang="en-US" baseline="0" dirty="0" err="1"/>
              <a:t>primaquine</a:t>
            </a:r>
            <a:endParaRPr lang="en-US" dirty="0"/>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pPr/>
              <a:t>24</a:t>
            </a:fld>
            <a:endParaRPr lang="en-US" dirty="0"/>
          </a:p>
        </p:txBody>
      </p:sp>
    </p:spTree>
    <p:extLst>
      <p:ext uri="{BB962C8B-B14F-4D97-AF65-F5344CB8AC3E}">
        <p14:creationId xmlns:p14="http://schemas.microsoft.com/office/powerpoint/2010/main" val="3983834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Bactrim failure rare – look for other</a:t>
            </a:r>
            <a:r>
              <a:rPr lang="en-US" baseline="0" dirty="0"/>
              <a:t> diagnosis </a:t>
            </a:r>
          </a:p>
          <a:p>
            <a:pPr marL="0" marR="0" lvl="0" indent="0" algn="l" defTabSz="609493" rtl="0" eaLnBrk="1" fontAlgn="auto" latinLnBrk="0" hangingPunct="1">
              <a:lnSpc>
                <a:spcPct val="100000"/>
              </a:lnSpc>
              <a:spcBef>
                <a:spcPts val="0"/>
              </a:spcBef>
              <a:spcAft>
                <a:spcPts val="0"/>
              </a:spcAft>
              <a:buClrTx/>
              <a:buSzTx/>
              <a:buFontTx/>
              <a:buNone/>
              <a:tabLst/>
              <a:defRPr/>
            </a:pPr>
            <a:r>
              <a:rPr lang="en-US" baseline="0" dirty="0"/>
              <a:t>In mild-moderate PCP, start ART within 2 weeks</a:t>
            </a:r>
            <a:endParaRPr lang="en-US" dirty="0"/>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pPr/>
              <a:t>26</a:t>
            </a:fld>
            <a:endParaRPr lang="en-US" dirty="0"/>
          </a:p>
        </p:txBody>
      </p:sp>
    </p:spTree>
    <p:extLst>
      <p:ext uri="{BB962C8B-B14F-4D97-AF65-F5344CB8AC3E}">
        <p14:creationId xmlns:p14="http://schemas.microsoft.com/office/powerpoint/2010/main" val="1424016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0128C1-B331-4F4A-BF1A-A9F18D5C6232}" type="slidenum">
              <a:rPr lang="en-US" smtClean="0"/>
              <a:pPr>
                <a:defRPr/>
              </a:pPr>
              <a:t>29</a:t>
            </a:fld>
            <a:endParaRPr lang="en-US" dirty="0"/>
          </a:p>
        </p:txBody>
      </p:sp>
    </p:spTree>
    <p:extLst>
      <p:ext uri="{BB962C8B-B14F-4D97-AF65-F5344CB8AC3E}">
        <p14:creationId xmlns:p14="http://schemas.microsoft.com/office/powerpoint/2010/main" val="33573005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CMV retinitis is a full-thickness necrotizing retinitis, and the characteristic ophthalmologic appearance is that of fluffy, yellow-white retinal lesions, with or without intraretinal hemorrhage, with little inflammation of the vitreous unless immune recovery with ART intervenes.</a:t>
            </a:r>
            <a:r>
              <a:rPr lang="en-US" baseline="30000" dirty="0"/>
              <a:t>1</a:t>
            </a:r>
            <a:endParaRPr lang="en-US" dirty="0"/>
          </a:p>
        </p:txBody>
      </p:sp>
      <p:sp>
        <p:nvSpPr>
          <p:cNvPr id="4" name="Slide Number Placeholder 3"/>
          <p:cNvSpPr>
            <a:spLocks noGrp="1"/>
          </p:cNvSpPr>
          <p:nvPr>
            <p:ph type="sldNum" sz="quarter" idx="10"/>
          </p:nvPr>
        </p:nvSpPr>
        <p:spPr/>
        <p:txBody>
          <a:bodyPr/>
          <a:lstStyle/>
          <a:p>
            <a:pPr>
              <a:defRPr/>
            </a:pPr>
            <a:fld id="{620128C1-B331-4F4A-BF1A-A9F18D5C6232}" type="slidenum">
              <a:rPr lang="en-US" smtClean="0"/>
              <a:pPr>
                <a:defRPr/>
              </a:pPr>
              <a:t>34</a:t>
            </a:fld>
            <a:endParaRPr lang="en-US" dirty="0"/>
          </a:p>
        </p:txBody>
      </p:sp>
    </p:spTree>
    <p:extLst>
      <p:ext uri="{BB962C8B-B14F-4D97-AF65-F5344CB8AC3E}">
        <p14:creationId xmlns:p14="http://schemas.microsoft.com/office/powerpoint/2010/main" val="170183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ヒラギノ角ゴ Pro W3" charset="-128"/>
              </a:defRPr>
            </a:lvl1pPr>
            <a:lvl2pPr marL="741761" indent="-285293">
              <a:spcBef>
                <a:spcPct val="30000"/>
              </a:spcBef>
              <a:defRPr sz="1200">
                <a:solidFill>
                  <a:schemeClr val="tx1"/>
                </a:solidFill>
                <a:latin typeface="Calibri" panose="020F0502020204030204" pitchFamily="34" charset="0"/>
                <a:ea typeface="ヒラギノ角ゴ Pro W3" charset="-128"/>
              </a:defRPr>
            </a:lvl2pPr>
            <a:lvl3pPr marL="1141171" indent="-228234">
              <a:spcBef>
                <a:spcPct val="30000"/>
              </a:spcBef>
              <a:defRPr sz="1200">
                <a:solidFill>
                  <a:schemeClr val="tx1"/>
                </a:solidFill>
                <a:latin typeface="Calibri" panose="020F0502020204030204" pitchFamily="34" charset="0"/>
                <a:ea typeface="ヒラギノ角ゴ Pro W3" charset="-128"/>
              </a:defRPr>
            </a:lvl3pPr>
            <a:lvl4pPr marL="1597640" indent="-228234">
              <a:spcBef>
                <a:spcPct val="30000"/>
              </a:spcBef>
              <a:defRPr sz="1200">
                <a:solidFill>
                  <a:schemeClr val="tx1"/>
                </a:solidFill>
                <a:latin typeface="Calibri" panose="020F0502020204030204" pitchFamily="34" charset="0"/>
                <a:ea typeface="ヒラギノ角ゴ Pro W3" charset="-128"/>
              </a:defRPr>
            </a:lvl4pPr>
            <a:lvl5pPr marL="2054108" indent="-228234">
              <a:spcBef>
                <a:spcPct val="30000"/>
              </a:spcBef>
              <a:defRPr sz="1200">
                <a:solidFill>
                  <a:schemeClr val="tx1"/>
                </a:solidFill>
                <a:latin typeface="Calibri" panose="020F0502020204030204" pitchFamily="34" charset="0"/>
                <a:ea typeface="ヒラギノ角ゴ Pro W3" charset="-128"/>
              </a:defRPr>
            </a:lvl5pPr>
            <a:lvl6pPr marL="2510577" indent="-228234" defTabSz="456468"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6pPr>
            <a:lvl7pPr marL="2967045" indent="-228234" defTabSz="456468"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7pPr>
            <a:lvl8pPr marL="3423514" indent="-228234" defTabSz="456468"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8pPr>
            <a:lvl9pPr marL="3879982" indent="-228234" defTabSz="456468" eaLnBrk="0" fontAlgn="base" hangingPunct="0">
              <a:spcBef>
                <a:spcPct val="30000"/>
              </a:spcBef>
              <a:spcAft>
                <a:spcPct val="0"/>
              </a:spcAft>
              <a:defRPr sz="1200">
                <a:solidFill>
                  <a:schemeClr val="tx1"/>
                </a:solidFill>
                <a:latin typeface="Calibri" panose="020F0502020204030204" pitchFamily="34" charset="0"/>
                <a:ea typeface="ヒラギノ角ゴ Pro W3" charset="-128"/>
              </a:defRPr>
            </a:lvl9pPr>
          </a:lstStyle>
          <a:p>
            <a:pPr marL="0" marR="0" lvl="0" indent="0" algn="r" defTabSz="609493" rtl="0" eaLnBrk="1" fontAlgn="auto" latinLnBrk="0" hangingPunct="1">
              <a:lnSpc>
                <a:spcPct val="100000"/>
              </a:lnSpc>
              <a:spcBef>
                <a:spcPct val="0"/>
              </a:spcBef>
              <a:spcAft>
                <a:spcPts val="0"/>
              </a:spcAft>
              <a:buClrTx/>
              <a:buSzTx/>
              <a:buFontTx/>
              <a:buNone/>
              <a:tabLst/>
              <a:defRPr/>
            </a:pPr>
            <a:fld id="{286B8BC2-57DF-49EC-8E8F-20305D368149}" type="slidenum">
              <a:rPr kumimoji="0" 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ヒラギノ角ゴ Pro W3" charset="-128"/>
                <a:cs typeface="+mn-cs"/>
              </a:rPr>
              <a:pPr marL="0" marR="0" lvl="0" indent="0" algn="r" defTabSz="609493" rtl="0" eaLnBrk="1" fontAlgn="auto" latinLnBrk="0" hangingPunct="1">
                <a:lnSpc>
                  <a:spcPct val="100000"/>
                </a:lnSpc>
                <a:spcBef>
                  <a:spcPct val="0"/>
                </a:spcBef>
                <a:spcAft>
                  <a:spcPts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ヒラギノ角ゴ Pro W3" charset="-128"/>
              <a:cs typeface="+mn-cs"/>
            </a:endParaRPr>
          </a:p>
        </p:txBody>
      </p:sp>
      <p:sp>
        <p:nvSpPr>
          <p:cNvPr id="215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8" name="Rectangle 3"/>
          <p:cNvSpPr>
            <a:spLocks noGrp="1" noChangeArrowheads="1"/>
          </p:cNvSpPr>
          <p:nvPr>
            <p:ph type="body" idx="1"/>
          </p:nvPr>
        </p:nvSpPr>
        <p:spPr bwMode="auto">
          <a:xfrm>
            <a:off x="684560" y="4337475"/>
            <a:ext cx="5476479" cy="410918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712060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floaters, scotomata, or peripheral visual field defects. </a:t>
            </a:r>
          </a:p>
          <a:p>
            <a:r>
              <a:rPr lang="en-US" dirty="0"/>
              <a:t>Peripheral retinitis may be asymptomatic or present with floaters, scotomata, or peripheral visual field </a:t>
            </a:r>
            <a:r>
              <a:rPr lang="en-US" dirty="0" err="1"/>
              <a:t>defects.Lungs</a:t>
            </a:r>
            <a:r>
              <a:rPr lang="en-US" dirty="0"/>
              <a:t>, CNS, </a:t>
            </a:r>
            <a:r>
              <a:rPr lang="en-US" dirty="0" err="1"/>
              <a:t>eso</a:t>
            </a:r>
            <a:r>
              <a:rPr lang="en-US" dirty="0"/>
              <a:t>/colitis</a:t>
            </a:r>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pPr/>
              <a:t>35</a:t>
            </a:fld>
            <a:endParaRPr lang="en-US" dirty="0"/>
          </a:p>
        </p:txBody>
      </p:sp>
    </p:spTree>
    <p:extLst>
      <p:ext uri="{BB962C8B-B14F-4D97-AF65-F5344CB8AC3E}">
        <p14:creationId xmlns:p14="http://schemas.microsoft.com/office/powerpoint/2010/main" val="3208827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can</a:t>
            </a:r>
            <a:r>
              <a:rPr lang="en-US" baseline="0" dirty="0"/>
              <a:t> transition from IV to PO when able</a:t>
            </a:r>
          </a:p>
          <a:p>
            <a:endParaRPr lang="en-US" baseline="0" dirty="0"/>
          </a:p>
          <a:p>
            <a:r>
              <a:rPr lang="en-US" baseline="0" dirty="0"/>
              <a:t>Foscarnet/cidofovir other alternative</a:t>
            </a:r>
          </a:p>
          <a:p>
            <a:endParaRPr lang="en-US" dirty="0"/>
          </a:p>
        </p:txBody>
      </p:sp>
      <p:sp>
        <p:nvSpPr>
          <p:cNvPr id="4" name="Slide Number Placeholder 3"/>
          <p:cNvSpPr>
            <a:spLocks noGrp="1"/>
          </p:cNvSpPr>
          <p:nvPr>
            <p:ph type="sldNum" sz="quarter" idx="10"/>
          </p:nvPr>
        </p:nvSpPr>
        <p:spPr/>
        <p:txBody>
          <a:bodyPr/>
          <a:lstStyle/>
          <a:p>
            <a:pPr>
              <a:defRPr/>
            </a:pPr>
            <a:fld id="{620128C1-B331-4F4A-BF1A-A9F18D5C6232}" type="slidenum">
              <a:rPr lang="en-US" smtClean="0"/>
              <a:pPr>
                <a:defRPr/>
              </a:pPr>
              <a:t>36</a:t>
            </a:fld>
            <a:endParaRPr lang="en-US" dirty="0"/>
          </a:p>
        </p:txBody>
      </p:sp>
    </p:spTree>
    <p:extLst>
      <p:ext uri="{BB962C8B-B14F-4D97-AF65-F5344CB8AC3E}">
        <p14:creationId xmlns:p14="http://schemas.microsoft.com/office/powerpoint/2010/main" val="971124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20128C1-B331-4F4A-BF1A-A9F18D5C6232}" type="slidenum">
              <a:rPr lang="en-US" smtClean="0"/>
              <a:pPr>
                <a:defRPr/>
              </a:pPr>
              <a:t>40</a:t>
            </a:fld>
            <a:endParaRPr lang="en-US" dirty="0"/>
          </a:p>
        </p:txBody>
      </p:sp>
    </p:spTree>
    <p:extLst>
      <p:ext uri="{BB962C8B-B14F-4D97-AF65-F5344CB8AC3E}">
        <p14:creationId xmlns:p14="http://schemas.microsoft.com/office/powerpoint/2010/main" val="1314005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Treat for at least</a:t>
            </a:r>
            <a:r>
              <a:rPr lang="en-US" baseline="0" dirty="0"/>
              <a:t> 6 weeks but may be longer depending on clinical/radiological symptoms</a:t>
            </a:r>
          </a:p>
          <a:p>
            <a:endParaRPr lang="en-US" baseline="0" dirty="0"/>
          </a:p>
          <a:p>
            <a:r>
              <a:rPr lang="en-US" baseline="0" dirty="0"/>
              <a:t>Dosing for </a:t>
            </a:r>
            <a:r>
              <a:rPr lang="en-US" baseline="0" dirty="0" err="1"/>
              <a:t>pyrimethamine</a:t>
            </a:r>
            <a:r>
              <a:rPr lang="en-US" baseline="0" dirty="0"/>
              <a:t> is weight based (&lt; or  &gt; 60 Kg)</a:t>
            </a:r>
          </a:p>
          <a:p>
            <a:endParaRPr lang="en-US" baseline="0" dirty="0"/>
          </a:p>
          <a:p>
            <a:r>
              <a:rPr lang="en-US" baseline="0" dirty="0"/>
              <a:t>Alternative regimens: numerous- involve </a:t>
            </a:r>
            <a:r>
              <a:rPr lang="en-US" baseline="0" dirty="0" err="1"/>
              <a:t>clinda</a:t>
            </a:r>
            <a:r>
              <a:rPr lang="en-US" baseline="0" dirty="0"/>
              <a:t>, Bactrim, </a:t>
            </a:r>
            <a:r>
              <a:rPr lang="en-US" baseline="0" dirty="0" err="1"/>
              <a:t>dapsone</a:t>
            </a:r>
            <a:r>
              <a:rPr lang="en-US" baseline="0" dirty="0"/>
              <a:t> </a:t>
            </a:r>
            <a:r>
              <a:rPr lang="en-US" baseline="0" dirty="0" err="1"/>
              <a:t>etc</a:t>
            </a:r>
            <a:endParaRPr lang="en-US" dirty="0"/>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pPr/>
              <a:t>41</a:t>
            </a:fld>
            <a:endParaRPr lang="en-US" dirty="0"/>
          </a:p>
        </p:txBody>
      </p:sp>
    </p:spTree>
    <p:extLst>
      <p:ext uri="{BB962C8B-B14F-4D97-AF65-F5344CB8AC3E}">
        <p14:creationId xmlns:p14="http://schemas.microsoft.com/office/powerpoint/2010/main" val="5607358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a:t>IRIS can manifest as: TB, MAC, cryptococcus, CMV retinitis</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baseline="0" dirty="0"/>
              <a:t>Immune response leads to overwhelming production of inflammatory mediators</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a:t>IRIS:</a:t>
            </a:r>
            <a:r>
              <a:rPr lang="en-US" baseline="0" dirty="0"/>
              <a:t> immune </a:t>
            </a:r>
            <a:r>
              <a:rPr lang="en-US" baseline="0" dirty="0" err="1"/>
              <a:t>reconst</a:t>
            </a:r>
            <a:r>
              <a:rPr lang="en-US" baseline="0" dirty="0"/>
              <a:t>. syndrome: occurs in 20% of patients, usually in first 2 months of starting ART. As body immune system recovers new or latent infections can develop/manifest as body is able to recognize and fight diseases.</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pPr>
              <a:defRPr/>
            </a:pPr>
            <a:fld id="{620128C1-B331-4F4A-BF1A-A9F18D5C6232}" type="slidenum">
              <a:rPr lang="en-US" smtClean="0"/>
              <a:pPr>
                <a:defRPr/>
              </a:pPr>
              <a:t>44</a:t>
            </a:fld>
            <a:endParaRPr lang="en-US" dirty="0"/>
          </a:p>
        </p:txBody>
      </p:sp>
    </p:spTree>
    <p:extLst>
      <p:ext uri="{BB962C8B-B14F-4D97-AF65-F5344CB8AC3E}">
        <p14:creationId xmlns:p14="http://schemas.microsoft.com/office/powerpoint/2010/main" val="10987528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CNS Lymphoma linked with EBV  CSF positive for EBV </a:t>
            </a:r>
          </a:p>
        </p:txBody>
      </p:sp>
      <p:sp>
        <p:nvSpPr>
          <p:cNvPr id="4" name="Slide Number Placeholder 3"/>
          <p:cNvSpPr>
            <a:spLocks noGrp="1"/>
          </p:cNvSpPr>
          <p:nvPr>
            <p:ph type="sldNum" sz="quarter" idx="5"/>
          </p:nvPr>
        </p:nvSpPr>
        <p:spPr/>
        <p:txBody>
          <a:bodyPr/>
          <a:lstStyle/>
          <a:p>
            <a:fld id="{61470B59-E23F-4CA8-97EA-24402B49D9A1}" type="slidenum">
              <a:rPr lang="en-US" smtClean="0"/>
              <a:t>46</a:t>
            </a:fld>
            <a:endParaRPr lang="en-US"/>
          </a:p>
        </p:txBody>
      </p:sp>
    </p:spTree>
    <p:extLst>
      <p:ext uri="{BB962C8B-B14F-4D97-AF65-F5344CB8AC3E}">
        <p14:creationId xmlns:p14="http://schemas.microsoft.com/office/powerpoint/2010/main" val="20434208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‘retrosternal’ pain</a:t>
            </a:r>
          </a:p>
          <a:p>
            <a:r>
              <a:rPr lang="en-US" dirty="0"/>
              <a:t>Chronic suppressive therapy typically</a:t>
            </a:r>
            <a:r>
              <a:rPr lang="en-US" baseline="0" dirty="0"/>
              <a:t> not recommended unless has severe or frequent episodes</a:t>
            </a:r>
          </a:p>
          <a:p>
            <a:endParaRPr lang="en-US" baseline="0" dirty="0"/>
          </a:p>
          <a:p>
            <a:r>
              <a:rPr lang="en-US" dirty="0"/>
              <a:t>Lesions can be easily scraped off with a tongue depressor or other instrument. Less commonly, erythematous patches without white plaques can be seen on the anterior or posterior upper palate or diffusely on the tongue. Angular cheilosis also can be caused by </a:t>
            </a:r>
            <a:r>
              <a:rPr lang="en-US" i="1" dirty="0"/>
              <a:t>Candida</a:t>
            </a:r>
            <a:r>
              <a:rPr lang="en-US" dirty="0"/>
              <a:t>. Because a proportion of HIV-infected patients with oropharyngeal candidiasis also manifest esophageal involvement, clinicians should ascertain whether there are symptoms suggestive of esophageal disease in patients with oropharyngeal candidiasis</a:t>
            </a:r>
          </a:p>
        </p:txBody>
      </p:sp>
      <p:sp>
        <p:nvSpPr>
          <p:cNvPr id="4" name="Slide Number Placeholder 3"/>
          <p:cNvSpPr>
            <a:spLocks noGrp="1"/>
          </p:cNvSpPr>
          <p:nvPr>
            <p:ph type="sldNum" sz="quarter" idx="10"/>
          </p:nvPr>
        </p:nvSpPr>
        <p:spPr/>
        <p:txBody>
          <a:bodyPr/>
          <a:lstStyle/>
          <a:p>
            <a:pPr>
              <a:defRPr/>
            </a:pPr>
            <a:fld id="{620128C1-B331-4F4A-BF1A-A9F18D5C6232}" type="slidenum">
              <a:rPr lang="en-US" smtClean="0"/>
              <a:pPr>
                <a:defRPr/>
              </a:pPr>
              <a:t>50</a:t>
            </a:fld>
            <a:endParaRPr lang="en-US" dirty="0"/>
          </a:p>
        </p:txBody>
      </p:sp>
    </p:spTree>
    <p:extLst>
      <p:ext uri="{BB962C8B-B14F-4D97-AF65-F5344CB8AC3E}">
        <p14:creationId xmlns:p14="http://schemas.microsoft.com/office/powerpoint/2010/main" val="5910411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50000"/>
              </a:spcBef>
            </a:pPr>
            <a:r>
              <a:rPr lang="en-US" dirty="0"/>
              <a:t>important</a:t>
            </a:r>
            <a:r>
              <a:rPr lang="en-US" baseline="0" dirty="0"/>
              <a:t> to know about exposure in order to reduce/minimize risk</a:t>
            </a:r>
          </a:p>
          <a:p>
            <a:pPr>
              <a:spcBef>
                <a:spcPct val="50000"/>
              </a:spcBef>
            </a:pPr>
            <a:endParaRPr lang="en-US" dirty="0"/>
          </a:p>
          <a:p>
            <a:r>
              <a:rPr lang="en-US" b="1" dirty="0"/>
              <a:t>Background</a:t>
            </a:r>
          </a:p>
          <a:p>
            <a:r>
              <a:rPr lang="en-US" dirty="0"/>
              <a:t>Environment: ubiquitous</a:t>
            </a:r>
            <a:r>
              <a:rPr lang="en-US" baseline="0" dirty="0"/>
              <a:t>, pets/wild animals, hobbies, activities</a:t>
            </a:r>
            <a:endParaRPr lang="en-US" dirty="0"/>
          </a:p>
          <a:p>
            <a:r>
              <a:rPr lang="en-US" i="1" dirty="0"/>
              <a:t>Ubiquitous: Candida, MAC</a:t>
            </a:r>
            <a:r>
              <a:rPr lang="en-US" dirty="0"/>
              <a:t>, </a:t>
            </a:r>
            <a:r>
              <a:rPr lang="en-US" i="1" dirty="0"/>
              <a:t>PJP</a:t>
            </a:r>
            <a:endParaRPr lang="en-US" dirty="0"/>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pPr/>
              <a:t>56</a:t>
            </a:fld>
            <a:endParaRPr lang="en-US" dirty="0"/>
          </a:p>
        </p:txBody>
      </p:sp>
    </p:spTree>
    <p:extLst>
      <p:ext uri="{BB962C8B-B14F-4D97-AF65-F5344CB8AC3E}">
        <p14:creationId xmlns:p14="http://schemas.microsoft.com/office/powerpoint/2010/main" val="33325334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Adherence included i</a:t>
            </a:r>
            <a:r>
              <a:rPr lang="en-US" baseline="0" dirty="0"/>
              <a:t>n this last point</a:t>
            </a:r>
            <a:endParaRPr lang="en-US" dirty="0"/>
          </a:p>
        </p:txBody>
      </p:sp>
      <p:sp>
        <p:nvSpPr>
          <p:cNvPr id="4" name="Slide Number Placeholder 3"/>
          <p:cNvSpPr>
            <a:spLocks noGrp="1"/>
          </p:cNvSpPr>
          <p:nvPr>
            <p:ph type="sldNum" sz="quarter" idx="10"/>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620128C1-B331-4F4A-BF1A-A9F18D5C62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9968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620128C1-B331-4F4A-BF1A-A9F18D5C623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7421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Directs</a:t>
            </a:r>
            <a:r>
              <a:rPr lang="en-US" baseline="0" dirty="0"/>
              <a:t> management: in terms of urgency to start therapy and potential use of prophylaxis medications to prevent OI’s</a:t>
            </a:r>
            <a:endParaRPr lang="en-US" dirty="0"/>
          </a:p>
        </p:txBody>
      </p:sp>
      <p:sp>
        <p:nvSpPr>
          <p:cNvPr id="4" name="Slide Number Placeholder 3"/>
          <p:cNvSpPr>
            <a:spLocks noGrp="1"/>
          </p:cNvSpPr>
          <p:nvPr>
            <p:ph type="sldNum" sz="quarter" idx="10"/>
          </p:nvPr>
        </p:nvSpPr>
        <p:spPr/>
        <p:txBody>
          <a:bodyPr/>
          <a:lstStyle/>
          <a:p>
            <a:pPr>
              <a:defRPr/>
            </a:pPr>
            <a:fld id="{620128C1-B331-4F4A-BF1A-A9F18D5C6232}" type="slidenum">
              <a:rPr lang="en-US" smtClean="0"/>
              <a:pPr>
                <a:defRPr/>
              </a:pPr>
              <a:t>5</a:t>
            </a:fld>
            <a:endParaRPr lang="en-US" dirty="0"/>
          </a:p>
        </p:txBody>
      </p:sp>
    </p:spTree>
    <p:extLst>
      <p:ext uri="{BB962C8B-B14F-4D97-AF65-F5344CB8AC3E}">
        <p14:creationId xmlns:p14="http://schemas.microsoft.com/office/powerpoint/2010/main" val="3617676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CD4 cell , The HIV virus </a:t>
            </a:r>
            <a:r>
              <a:rPr lang="en-US" dirty="0" err="1"/>
              <a:t>attatches</a:t>
            </a:r>
            <a:r>
              <a:rPr lang="en-US" dirty="0"/>
              <a:t> on to</a:t>
            </a:r>
            <a:r>
              <a:rPr lang="en-US" baseline="0" dirty="0"/>
              <a:t> the CD4 cell and using cell material makes more copies , over time the CD4 cell dies </a:t>
            </a:r>
            <a:endParaRPr lang="en-US" dirty="0"/>
          </a:p>
        </p:txBody>
      </p:sp>
      <p:sp>
        <p:nvSpPr>
          <p:cNvPr id="4" name="Slide Number Placeholder 3"/>
          <p:cNvSpPr>
            <a:spLocks noGrp="1"/>
          </p:cNvSpPr>
          <p:nvPr>
            <p:ph type="sldNum" sz="quarter" idx="10"/>
          </p:nvPr>
        </p:nvSpPr>
        <p:spPr/>
        <p:txBody>
          <a:bodyPr/>
          <a:lstStyle/>
          <a:p>
            <a:pPr marL="0" marR="0" lvl="0" indent="0" algn="r" defTabSz="609493" rtl="0" eaLnBrk="1" fontAlgn="auto" latinLnBrk="0" hangingPunct="1">
              <a:lnSpc>
                <a:spcPct val="100000"/>
              </a:lnSpc>
              <a:spcBef>
                <a:spcPts val="0"/>
              </a:spcBef>
              <a:spcAft>
                <a:spcPts val="0"/>
              </a:spcAft>
              <a:buClrTx/>
              <a:buSzTx/>
              <a:buFontTx/>
              <a:buNone/>
              <a:tabLst/>
              <a:defRPr/>
            </a:pPr>
            <a:fld id="{2EAF3D7C-E79C-464D-870B-78CB3C2428A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09493"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12636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Over time CD4 count drops. Takes years for this to happen. Starting</a:t>
            </a:r>
            <a:r>
              <a:rPr lang="en-US" baseline="0" dirty="0"/>
              <a:t> ART as soon as possible at any count in order to prevent decline and thus certain OI’s.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0" baseline="0" dirty="0">
              <a:solidFill>
                <a:srgbClr val="00B050"/>
              </a:solidFill>
            </a:endParaRPr>
          </a:p>
          <a:p>
            <a:endParaRPr lang="en-US" dirty="0"/>
          </a:p>
        </p:txBody>
      </p:sp>
      <p:sp>
        <p:nvSpPr>
          <p:cNvPr id="4" name="Slide Number Placeholder 3"/>
          <p:cNvSpPr>
            <a:spLocks noGrp="1"/>
          </p:cNvSpPr>
          <p:nvPr>
            <p:ph type="sldNum" sz="quarter" idx="10"/>
          </p:nvPr>
        </p:nvSpPr>
        <p:spPr/>
        <p:txBody>
          <a:bodyPr/>
          <a:lstStyle/>
          <a:p>
            <a:fld id="{2EAF3D7C-E79C-464D-870B-78CB3C2428AA}" type="slidenum">
              <a:rPr lang="en-US" smtClean="0"/>
              <a:pPr/>
              <a:t>9</a:t>
            </a:fld>
            <a:endParaRPr lang="en-US" dirty="0"/>
          </a:p>
        </p:txBody>
      </p:sp>
    </p:spTree>
    <p:extLst>
      <p:ext uri="{BB962C8B-B14F-4D97-AF65-F5344CB8AC3E}">
        <p14:creationId xmlns:p14="http://schemas.microsoft.com/office/powerpoint/2010/main" val="778799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things</a:t>
            </a:r>
            <a:r>
              <a:rPr lang="en-US" baseline="0" dirty="0"/>
              <a:t> to note and consider:</a:t>
            </a:r>
            <a:endParaRPr lang="en-US" dirty="0"/>
          </a:p>
          <a:p>
            <a:r>
              <a:rPr lang="en-US" dirty="0"/>
              <a:t>IRIS:</a:t>
            </a:r>
            <a:r>
              <a:rPr lang="en-US" baseline="0" dirty="0"/>
              <a:t> immune reconst. syndrome: occurs in 20% of patients, usually in first 2 months of starting ART. As body immune system recovers new or latent infections can develop/manifest as body is able to recognize and fight diseases.</a:t>
            </a:r>
          </a:p>
          <a:p>
            <a:endParaRPr lang="en-US" baseline="0" dirty="0"/>
          </a:p>
          <a:p>
            <a:r>
              <a:rPr lang="en-US" baseline="0" dirty="0"/>
              <a:t>Relation to ART: sometimes medications used to treat HIV can interact with treatment given for OI- be aware ex TB.</a:t>
            </a:r>
          </a:p>
          <a:p>
            <a:endParaRPr lang="en-US" baseline="0" dirty="0"/>
          </a:p>
          <a:p>
            <a:r>
              <a:rPr lang="en-US" baseline="0" dirty="0"/>
              <a:t>Prevent: with ART and ppx, also with avoiding certain risks= to be discussed</a:t>
            </a:r>
            <a:endParaRPr lang="en-US" dirty="0"/>
          </a:p>
        </p:txBody>
      </p:sp>
      <p:sp>
        <p:nvSpPr>
          <p:cNvPr id="4" name="Slide Number Placeholder 3"/>
          <p:cNvSpPr>
            <a:spLocks noGrp="1"/>
          </p:cNvSpPr>
          <p:nvPr>
            <p:ph type="sldNum" sz="quarter" idx="10"/>
          </p:nvPr>
        </p:nvSpPr>
        <p:spPr/>
        <p:txBody>
          <a:bodyPr/>
          <a:lstStyle/>
          <a:p>
            <a:pPr>
              <a:defRPr/>
            </a:pPr>
            <a:fld id="{620128C1-B331-4F4A-BF1A-A9F18D5C6232}" type="slidenum">
              <a:rPr lang="en-US" smtClean="0"/>
              <a:pPr>
                <a:defRPr/>
              </a:pPr>
              <a:t>14</a:t>
            </a:fld>
            <a:endParaRPr lang="en-US" dirty="0"/>
          </a:p>
        </p:txBody>
      </p:sp>
    </p:spTree>
    <p:extLst>
      <p:ext uri="{BB962C8B-B14F-4D97-AF65-F5344CB8AC3E}">
        <p14:creationId xmlns:p14="http://schemas.microsoft.com/office/powerpoint/2010/main" val="2872690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every OI needs primary prophylaxis,</a:t>
            </a:r>
            <a:r>
              <a:rPr lang="en-US" baseline="0" dirty="0"/>
              <a:t> guidelines which do: when to start and stop after x# months. </a:t>
            </a:r>
          </a:p>
          <a:p>
            <a:r>
              <a:rPr lang="en-US" baseline="0" dirty="0"/>
              <a:t>Which infections need secondary prophylaxis.</a:t>
            </a:r>
          </a:p>
          <a:p>
            <a:endParaRPr lang="en-US" baseline="0" dirty="0"/>
          </a:p>
          <a:p>
            <a:r>
              <a:rPr lang="en-US" baseline="0" dirty="0"/>
              <a:t>Chronic maintenance therapy = secondary prophylaxis</a:t>
            </a:r>
            <a:endParaRPr lang="en-US" dirty="0"/>
          </a:p>
        </p:txBody>
      </p:sp>
      <p:sp>
        <p:nvSpPr>
          <p:cNvPr id="4" name="Slide Number Placeholder 3"/>
          <p:cNvSpPr>
            <a:spLocks noGrp="1"/>
          </p:cNvSpPr>
          <p:nvPr>
            <p:ph type="sldNum" sz="quarter" idx="10"/>
          </p:nvPr>
        </p:nvSpPr>
        <p:spPr/>
        <p:txBody>
          <a:bodyPr/>
          <a:lstStyle/>
          <a:p>
            <a:pPr>
              <a:defRPr/>
            </a:pPr>
            <a:fld id="{620128C1-B331-4F4A-BF1A-A9F18D5C6232}" type="slidenum">
              <a:rPr lang="en-US" smtClean="0"/>
              <a:pPr>
                <a:defRPr/>
              </a:pPr>
              <a:t>15</a:t>
            </a:fld>
            <a:endParaRPr lang="en-US" dirty="0"/>
          </a:p>
        </p:txBody>
      </p:sp>
    </p:spTree>
    <p:extLst>
      <p:ext uri="{BB962C8B-B14F-4D97-AF65-F5344CB8AC3E}">
        <p14:creationId xmlns:p14="http://schemas.microsoft.com/office/powerpoint/2010/main" val="615617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025525"/>
            <a:ext cx="10363199" cy="2474409"/>
          </a:xfrm>
        </p:spPr>
        <p:txBody>
          <a:bodyPr anchor="t"/>
          <a:lstStyle>
            <a:lvl1pPr>
              <a:defRPr sz="72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914400" y="4681684"/>
            <a:ext cx="10363198" cy="1066800"/>
          </a:xfrm>
        </p:spPr>
        <p:txBody>
          <a:bodyPr anchor="t">
            <a:normAutofit/>
          </a:bodyPr>
          <a:lstStyle>
            <a:lvl1pPr marL="0" indent="0" algn="l">
              <a:buNone/>
              <a:defRPr sz="3700">
                <a:solidFill>
                  <a:srgbClr val="222222"/>
                </a:solidFill>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lang="en-US" dirty="0"/>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1D2EA5EF-C699-AF4C-BA42-C0A1CAAB713C}" type="slidenum">
              <a:rPr lang="en-US" smtClean="0"/>
              <a:pPr/>
              <a:t>‹#›</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21" y="94596"/>
            <a:ext cx="3493727" cy="1187196"/>
          </a:xfrm>
          <a:prstGeom prst="rect">
            <a:avLst/>
          </a:prstGeom>
        </p:spPr>
      </p:pic>
      <p:sp>
        <p:nvSpPr>
          <p:cNvPr id="11" name="Date Placeholder 3"/>
          <p:cNvSpPr>
            <a:spLocks noGrp="1"/>
          </p:cNvSpPr>
          <p:nvPr>
            <p:ph type="dt" sz="half" idx="10"/>
          </p:nvPr>
        </p:nvSpPr>
        <p:spPr>
          <a:xfrm>
            <a:off x="10293011" y="6352707"/>
            <a:ext cx="984590" cy="365760"/>
          </a:xfrm>
          <a:prstGeom prst="rect">
            <a:avLst/>
          </a:prstGeom>
        </p:spPr>
        <p:txBody>
          <a:bodyPr anchor="ctr"/>
          <a:lstStyle>
            <a:lvl1pPr>
              <a:defRPr sz="1600" b="0" i="0">
                <a:solidFill>
                  <a:srgbClr val="88A7DF"/>
                </a:solidFill>
                <a:latin typeface="+mn-lt"/>
                <a:cs typeface="ITC Avant Garde Std Bk Cn"/>
              </a:defRPr>
            </a:lvl1pPr>
          </a:lstStyle>
          <a:p>
            <a:fld id="{1008CC0D-F83F-444E-8E11-2D811F4BB895}" type="datetimeFigureOut">
              <a:rPr lang="en-US" smtClean="0"/>
              <a:pPr/>
              <a:t>12/31/20</a:t>
            </a:fld>
            <a:endParaRPr lang="en-US" dirty="0"/>
          </a:p>
        </p:txBody>
      </p:sp>
      <p:sp>
        <p:nvSpPr>
          <p:cNvPr id="12" name="Footer Placeholder 4"/>
          <p:cNvSpPr>
            <a:spLocks noGrp="1"/>
          </p:cNvSpPr>
          <p:nvPr>
            <p:ph type="ftr" sz="quarter" idx="11"/>
          </p:nvPr>
        </p:nvSpPr>
        <p:spPr>
          <a:xfrm>
            <a:off x="4469945" y="6352707"/>
            <a:ext cx="5823064" cy="365760"/>
          </a:xfrm>
          <a:prstGeom prst="rect">
            <a:avLst/>
          </a:prstGeom>
        </p:spPr>
        <p:txBody>
          <a:bodyPr anchor="ctr"/>
          <a:lstStyle>
            <a:lvl1pPr>
              <a:defRPr sz="1600" b="0" i="0">
                <a:solidFill>
                  <a:schemeClr val="tx2">
                    <a:lumMod val="40000"/>
                    <a:lumOff val="60000"/>
                  </a:schemeClr>
                </a:solidFill>
                <a:latin typeface="+mn-lt"/>
                <a:cs typeface="ITC Avant Garde Std Bk Cn"/>
              </a:defRPr>
            </a:lvl1pPr>
          </a:lstStyle>
          <a:p>
            <a:endParaRPr lang="en-US" dirty="0"/>
          </a:p>
        </p:txBody>
      </p:sp>
    </p:spTree>
    <p:extLst>
      <p:ext uri="{BB962C8B-B14F-4D97-AF65-F5344CB8AC3E}">
        <p14:creationId xmlns:p14="http://schemas.microsoft.com/office/powerpoint/2010/main" val="128076270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6CDEFA-18B7-4C93-9F17-98FB56759082}" type="datetimeFigureOut">
              <a:rPr lang="en-US" smtClean="0">
                <a:solidFill>
                  <a:prstClr val="black">
                    <a:tint val="75000"/>
                  </a:prstClr>
                </a:solidFill>
              </a:rPr>
              <a:pPr/>
              <a:t>12/31/20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590E667-3BCD-40A9-854D-77658A79B93D}" type="slidenum">
              <a:rPr lang="en-US" smtClean="0">
                <a:solidFill>
                  <a:prstClr val="black">
                    <a:tint val="75000"/>
                  </a:prstClr>
                </a:solidFill>
              </a:rPr>
              <a:pPr/>
              <a:t>‹#›</a:t>
            </a:fld>
            <a:endParaRPr lang="en-US" dirty="0">
              <a:solidFill>
                <a:prstClr val="black">
                  <a:tint val="75000"/>
                </a:prstClr>
              </a:solidFill>
            </a:endParaRPr>
          </a:p>
        </p:txBody>
      </p:sp>
      <p:sp>
        <p:nvSpPr>
          <p:cNvPr id="9" name="Text Placeholder 3"/>
          <p:cNvSpPr>
            <a:spLocks noGrp="1"/>
          </p:cNvSpPr>
          <p:nvPr>
            <p:ph type="body" sz="half" idx="2"/>
          </p:nvPr>
        </p:nvSpPr>
        <p:spPr>
          <a:xfrm>
            <a:off x="203200" y="5900738"/>
            <a:ext cx="7315200" cy="80486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98795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D2EA5EF-C699-AF4C-BA42-C0A1CAAB713C}" type="slidenum">
              <a:rPr lang="en-US" smtClean="0"/>
              <a:pPr/>
              <a:t>‹#›</a:t>
            </a:fld>
            <a:endParaRPr lang="en-US" dirty="0"/>
          </a:p>
        </p:txBody>
      </p:sp>
      <p:sp>
        <p:nvSpPr>
          <p:cNvPr id="8" name="Date Placeholder 3"/>
          <p:cNvSpPr>
            <a:spLocks noGrp="1"/>
          </p:cNvSpPr>
          <p:nvPr>
            <p:ph type="dt" sz="half" idx="2"/>
          </p:nvPr>
        </p:nvSpPr>
        <p:spPr>
          <a:xfrm>
            <a:off x="10293011" y="6352707"/>
            <a:ext cx="984590" cy="365760"/>
          </a:xfrm>
          <a:prstGeom prst="rect">
            <a:avLst/>
          </a:prstGeom>
        </p:spPr>
        <p:txBody>
          <a:bodyPr anchor="ctr"/>
          <a:lstStyle>
            <a:lvl1pPr>
              <a:defRPr sz="1600">
                <a:solidFill>
                  <a:srgbClr val="88A7DF"/>
                </a:solidFill>
              </a:defRPr>
            </a:lvl1pPr>
          </a:lstStyle>
          <a:p>
            <a:fld id="{1008CC0D-F83F-444E-8E11-2D811F4BB895}" type="datetimeFigureOut">
              <a:rPr lang="en-US" smtClean="0"/>
              <a:pPr/>
              <a:t>12/31/20</a:t>
            </a:fld>
            <a:endParaRPr lang="en-US" dirty="0"/>
          </a:p>
        </p:txBody>
      </p:sp>
      <p:sp>
        <p:nvSpPr>
          <p:cNvPr id="10"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26196173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6" y="3187171"/>
            <a:ext cx="10212916" cy="1168400"/>
          </a:xfrm>
        </p:spPr>
        <p:txBody>
          <a:bodyPr anchor="t"/>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6" y="1553634"/>
            <a:ext cx="8180916" cy="1633539"/>
          </a:xfrm>
        </p:spPr>
        <p:txBody>
          <a:bodyPr anchor="b"/>
          <a:lstStyle>
            <a:lvl1pPr marL="0" indent="0">
              <a:buNone/>
              <a:defRPr sz="2700">
                <a:solidFill>
                  <a:srgbClr val="222222"/>
                </a:solidFill>
              </a:defRPr>
            </a:lvl1pPr>
            <a:lvl2pPr marL="609493" indent="0">
              <a:buNone/>
              <a:defRPr sz="2400">
                <a:solidFill>
                  <a:schemeClr val="tx1">
                    <a:tint val="75000"/>
                  </a:schemeClr>
                </a:solidFill>
              </a:defRPr>
            </a:lvl2pPr>
            <a:lvl3pPr marL="1218987" indent="0">
              <a:buNone/>
              <a:defRPr sz="2100">
                <a:solidFill>
                  <a:schemeClr val="tx1">
                    <a:tint val="75000"/>
                  </a:schemeClr>
                </a:solidFill>
              </a:defRPr>
            </a:lvl3pPr>
            <a:lvl4pPr marL="1828480" indent="0">
              <a:buNone/>
              <a:defRPr sz="1900">
                <a:solidFill>
                  <a:schemeClr val="tx1">
                    <a:tint val="75000"/>
                  </a:schemeClr>
                </a:solidFill>
              </a:defRPr>
            </a:lvl4pPr>
            <a:lvl5pPr marL="2437973" indent="0">
              <a:buNone/>
              <a:defRPr sz="1900">
                <a:solidFill>
                  <a:schemeClr val="tx1">
                    <a:tint val="75000"/>
                  </a:schemeClr>
                </a:solidFill>
              </a:defRPr>
            </a:lvl5pPr>
            <a:lvl6pPr marL="3047467" indent="0">
              <a:buNone/>
              <a:defRPr sz="1900">
                <a:solidFill>
                  <a:schemeClr val="tx1">
                    <a:tint val="75000"/>
                  </a:schemeClr>
                </a:solidFill>
              </a:defRPr>
            </a:lvl6pPr>
            <a:lvl7pPr marL="3656960" indent="0">
              <a:buNone/>
              <a:defRPr sz="1900">
                <a:solidFill>
                  <a:schemeClr val="tx1">
                    <a:tint val="75000"/>
                  </a:schemeClr>
                </a:solidFill>
              </a:defRPr>
            </a:lvl7pPr>
            <a:lvl8pPr marL="4266453" indent="0">
              <a:buNone/>
              <a:defRPr sz="1900">
                <a:solidFill>
                  <a:schemeClr val="tx1">
                    <a:tint val="75000"/>
                  </a:schemeClr>
                </a:solidFill>
              </a:defRPr>
            </a:lvl8pPr>
            <a:lvl9pPr marL="4875947" indent="0">
              <a:buNone/>
              <a:defRPr sz="19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D2EA5EF-C699-AF4C-BA42-C0A1CAAB713C}" type="slidenum">
              <a:rPr lang="en-US" smtClean="0"/>
              <a:pPr/>
              <a:t>‹#›</a:t>
            </a:fld>
            <a:endParaRPr lang="en-US" dirty="0"/>
          </a:p>
        </p:txBody>
      </p:sp>
      <p:sp>
        <p:nvSpPr>
          <p:cNvPr id="8" name="Date Placeholder 3"/>
          <p:cNvSpPr>
            <a:spLocks noGrp="1"/>
          </p:cNvSpPr>
          <p:nvPr>
            <p:ph type="dt" sz="half" idx="2"/>
          </p:nvPr>
        </p:nvSpPr>
        <p:spPr>
          <a:xfrm>
            <a:off x="10293011" y="6352707"/>
            <a:ext cx="984590" cy="365760"/>
          </a:xfrm>
          <a:prstGeom prst="rect">
            <a:avLst/>
          </a:prstGeom>
        </p:spPr>
        <p:txBody>
          <a:bodyPr anchor="ctr"/>
          <a:lstStyle>
            <a:lvl1pPr>
              <a:defRPr sz="1600">
                <a:solidFill>
                  <a:srgbClr val="88A7DF"/>
                </a:solidFill>
              </a:defRPr>
            </a:lvl1pPr>
          </a:lstStyle>
          <a:p>
            <a:fld id="{1008CC0D-F83F-444E-8E11-2D811F4BB895}" type="datetimeFigureOut">
              <a:rPr lang="en-US" smtClean="0"/>
              <a:pPr/>
              <a:t>12/31/20</a:t>
            </a:fld>
            <a:endParaRPr lang="en-US" dirty="0"/>
          </a:p>
        </p:txBody>
      </p:sp>
      <p:sp>
        <p:nvSpPr>
          <p:cNvPr id="9"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34514871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1536192"/>
            <a:ext cx="4876800" cy="4431307"/>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92801" y="1536192"/>
            <a:ext cx="5384798" cy="4431307"/>
          </a:xfrm>
        </p:spPr>
        <p:txBody>
          <a:bodyPr/>
          <a:lstStyle>
            <a:lvl1pPr>
              <a:defRPr sz="37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pPr/>
              <a:t>‹#›</a:t>
            </a:fld>
            <a:endParaRPr lang="en-US" dirty="0"/>
          </a:p>
        </p:txBody>
      </p:sp>
      <p:sp>
        <p:nvSpPr>
          <p:cNvPr id="9" name="Date Placeholder 3"/>
          <p:cNvSpPr>
            <a:spLocks noGrp="1"/>
          </p:cNvSpPr>
          <p:nvPr>
            <p:ph type="dt" sz="half" idx="13"/>
          </p:nvPr>
        </p:nvSpPr>
        <p:spPr>
          <a:xfrm>
            <a:off x="10293011" y="6352707"/>
            <a:ext cx="984590" cy="365760"/>
          </a:xfrm>
          <a:prstGeom prst="rect">
            <a:avLst/>
          </a:prstGeom>
        </p:spPr>
        <p:txBody>
          <a:bodyPr anchor="ctr"/>
          <a:lstStyle>
            <a:lvl1pPr>
              <a:defRPr sz="1600">
                <a:solidFill>
                  <a:srgbClr val="88A7DF"/>
                </a:solidFill>
              </a:defRPr>
            </a:lvl1pPr>
          </a:lstStyle>
          <a:p>
            <a:fld id="{1008CC0D-F83F-444E-8E11-2D811F4BB895}" type="datetimeFigureOut">
              <a:rPr lang="en-US" smtClean="0"/>
              <a:pPr/>
              <a:t>12/31/20</a:t>
            </a:fld>
            <a:endParaRPr lang="en-US" dirty="0"/>
          </a:p>
        </p:txBody>
      </p:sp>
      <p:sp>
        <p:nvSpPr>
          <p:cNvPr id="10"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3" name="Picture 12"/>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265215062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44604"/>
            <a:ext cx="5186811" cy="639763"/>
          </a:xfrm>
        </p:spPr>
        <p:txBody>
          <a:bodyPr anchor="b">
            <a:noAutofit/>
          </a:bodyPr>
          <a:lstStyle>
            <a:lvl1pPr marL="0" indent="0" algn="l">
              <a:buNone/>
              <a:defRPr sz="3700" b="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609600" y="2408719"/>
            <a:ext cx="5186811" cy="355878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09611" y="1644604"/>
            <a:ext cx="5384798" cy="639763"/>
          </a:xfrm>
        </p:spPr>
        <p:txBody>
          <a:bodyPr anchor="b">
            <a:noAutofit/>
          </a:bodyPr>
          <a:lstStyle>
            <a:lvl1pPr marL="0" indent="0" algn="l">
              <a:buNone/>
              <a:defRPr sz="3700" b="0">
                <a:solidFill>
                  <a:schemeClr val="tx2"/>
                </a:solidFill>
              </a:defRPr>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309611" y="2408719"/>
            <a:ext cx="5384798" cy="3558783"/>
          </a:xfrm>
        </p:spPr>
        <p:txBody>
          <a:bodyPr/>
          <a:lstStyle>
            <a:lvl1pPr>
              <a:defRPr sz="3200"/>
            </a:lvl1pPr>
            <a:lvl2pPr>
              <a:defRPr sz="27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1D2EA5EF-C699-AF4C-BA42-C0A1CAAB713C}" type="slidenum">
              <a:rPr lang="en-US" smtClean="0"/>
              <a:pPr/>
              <a:t>‹#›</a:t>
            </a:fld>
            <a:endParaRPr lang="en-US" dirty="0"/>
          </a:p>
        </p:txBody>
      </p:sp>
      <p:sp>
        <p:nvSpPr>
          <p:cNvPr id="11" name="Date Placeholder 3"/>
          <p:cNvSpPr>
            <a:spLocks noGrp="1"/>
          </p:cNvSpPr>
          <p:nvPr>
            <p:ph type="dt" sz="half" idx="13"/>
          </p:nvPr>
        </p:nvSpPr>
        <p:spPr>
          <a:xfrm>
            <a:off x="10293011" y="6352707"/>
            <a:ext cx="984590" cy="365760"/>
          </a:xfrm>
          <a:prstGeom prst="rect">
            <a:avLst/>
          </a:prstGeom>
        </p:spPr>
        <p:txBody>
          <a:bodyPr anchor="ctr"/>
          <a:lstStyle>
            <a:lvl1pPr>
              <a:defRPr sz="1600">
                <a:solidFill>
                  <a:srgbClr val="88A7DF"/>
                </a:solidFill>
              </a:defRPr>
            </a:lvl1pPr>
          </a:lstStyle>
          <a:p>
            <a:fld id="{1008CC0D-F83F-444E-8E11-2D811F4BB895}" type="datetimeFigureOut">
              <a:rPr lang="en-US" smtClean="0"/>
              <a:pPr/>
              <a:t>12/31/20</a:t>
            </a:fld>
            <a:endParaRPr lang="en-US" dirty="0"/>
          </a:p>
        </p:txBody>
      </p:sp>
      <p:sp>
        <p:nvSpPr>
          <p:cNvPr id="12" name="Footer Placeholder 4"/>
          <p:cNvSpPr>
            <a:spLocks noGrp="1"/>
          </p:cNvSpPr>
          <p:nvPr>
            <p:ph type="ftr" sz="quarter" idx="14"/>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5" name="Picture 14"/>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120284130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D2EA5EF-C699-AF4C-BA42-C0A1CAAB713C}" type="slidenum">
              <a:rPr lang="en-US" smtClean="0"/>
              <a:pPr/>
              <a:t>‹#›</a:t>
            </a:fld>
            <a:endParaRPr lang="en-US" dirty="0"/>
          </a:p>
        </p:txBody>
      </p:sp>
      <p:sp>
        <p:nvSpPr>
          <p:cNvPr id="7" name="Date Placeholder 3"/>
          <p:cNvSpPr>
            <a:spLocks noGrp="1"/>
          </p:cNvSpPr>
          <p:nvPr>
            <p:ph type="dt" sz="half" idx="2"/>
          </p:nvPr>
        </p:nvSpPr>
        <p:spPr>
          <a:xfrm>
            <a:off x="10293011" y="6352707"/>
            <a:ext cx="984590" cy="365760"/>
          </a:xfrm>
          <a:prstGeom prst="rect">
            <a:avLst/>
          </a:prstGeom>
        </p:spPr>
        <p:txBody>
          <a:bodyPr anchor="ctr"/>
          <a:lstStyle>
            <a:lvl1pPr>
              <a:defRPr sz="1600">
                <a:solidFill>
                  <a:srgbClr val="88A7DF"/>
                </a:solidFill>
              </a:defRPr>
            </a:lvl1pPr>
          </a:lstStyle>
          <a:p>
            <a:fld id="{1008CC0D-F83F-444E-8E11-2D811F4BB895}" type="datetimeFigureOut">
              <a:rPr lang="en-US" smtClean="0"/>
              <a:pPr/>
              <a:t>12/31/20</a:t>
            </a:fld>
            <a:endParaRPr lang="en-US" dirty="0"/>
          </a:p>
        </p:txBody>
      </p:sp>
      <p:sp>
        <p:nvSpPr>
          <p:cNvPr id="8"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262919426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D2EA5EF-C699-AF4C-BA42-C0A1CAAB713C}" type="slidenum">
              <a:rPr lang="en-US" smtClean="0"/>
              <a:pPr/>
              <a:t>‹#›</a:t>
            </a:fld>
            <a:endParaRPr lang="en-US" dirty="0"/>
          </a:p>
        </p:txBody>
      </p:sp>
      <p:sp>
        <p:nvSpPr>
          <p:cNvPr id="6" name="Date Placeholder 3"/>
          <p:cNvSpPr>
            <a:spLocks noGrp="1"/>
          </p:cNvSpPr>
          <p:nvPr>
            <p:ph type="dt" sz="half" idx="2"/>
          </p:nvPr>
        </p:nvSpPr>
        <p:spPr>
          <a:xfrm>
            <a:off x="10293011" y="6352707"/>
            <a:ext cx="984590" cy="365760"/>
          </a:xfrm>
          <a:prstGeom prst="rect">
            <a:avLst/>
          </a:prstGeom>
        </p:spPr>
        <p:txBody>
          <a:bodyPr anchor="ctr"/>
          <a:lstStyle>
            <a:lvl1pPr>
              <a:defRPr sz="1600">
                <a:solidFill>
                  <a:srgbClr val="88A7DF"/>
                </a:solidFill>
              </a:defRPr>
            </a:lvl1pPr>
          </a:lstStyle>
          <a:p>
            <a:fld id="{1008CC0D-F83F-444E-8E11-2D811F4BB895}" type="datetimeFigureOut">
              <a:rPr lang="en-US" smtClean="0"/>
              <a:pPr/>
              <a:t>12/31/20</a:t>
            </a:fld>
            <a:endParaRPr lang="en-US" dirty="0"/>
          </a:p>
        </p:txBody>
      </p:sp>
      <p:sp>
        <p:nvSpPr>
          <p:cNvPr id="7"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0" name="Picture 9"/>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312839671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2" y="5495544"/>
            <a:ext cx="11355753" cy="594360"/>
          </a:xfrm>
        </p:spPr>
        <p:txBody>
          <a:bodyPr anchor="b"/>
          <a:lstStyle>
            <a:lvl1pPr algn="ctr">
              <a:defRPr sz="2900" b="0"/>
            </a:lvl1pPr>
          </a:lstStyle>
          <a:p>
            <a:r>
              <a:rPr lang="en-US"/>
              <a:t>Click to edit Master title style</a:t>
            </a:r>
            <a:endParaRPr lang="en-US" dirty="0"/>
          </a:p>
        </p:txBody>
      </p:sp>
      <p:sp>
        <p:nvSpPr>
          <p:cNvPr id="7" name="Slide Number Placeholder 6"/>
          <p:cNvSpPr>
            <a:spLocks noGrp="1"/>
          </p:cNvSpPr>
          <p:nvPr>
            <p:ph type="sldNum" sz="quarter" idx="12"/>
          </p:nvPr>
        </p:nvSpPr>
        <p:spPr/>
        <p:txBody>
          <a:bodyPr/>
          <a:lstStyle/>
          <a:p>
            <a:fld id="{1D2EA5EF-C699-AF4C-BA42-C0A1CAAB713C}" type="slidenum">
              <a:rPr lang="en-US" smtClean="0"/>
              <a:pPr/>
              <a:t>‹#›</a:t>
            </a:fld>
            <a:endParaRPr lang="en-US" dirty="0"/>
          </a:p>
        </p:txBody>
      </p:sp>
      <p:sp>
        <p:nvSpPr>
          <p:cNvPr id="9" name="Content Placeholder 8"/>
          <p:cNvSpPr>
            <a:spLocks noGrp="1"/>
          </p:cNvSpPr>
          <p:nvPr>
            <p:ph sz="quarter" idx="13"/>
          </p:nvPr>
        </p:nvSpPr>
        <p:spPr>
          <a:xfrm>
            <a:off x="406401" y="381000"/>
            <a:ext cx="11355753"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3"/>
          <p:cNvSpPr>
            <a:spLocks noGrp="1"/>
          </p:cNvSpPr>
          <p:nvPr>
            <p:ph type="dt" sz="half" idx="2"/>
          </p:nvPr>
        </p:nvSpPr>
        <p:spPr>
          <a:xfrm>
            <a:off x="10293011" y="6352707"/>
            <a:ext cx="984590" cy="365760"/>
          </a:xfrm>
          <a:prstGeom prst="rect">
            <a:avLst/>
          </a:prstGeom>
        </p:spPr>
        <p:txBody>
          <a:bodyPr anchor="ctr"/>
          <a:lstStyle>
            <a:lvl1pPr>
              <a:defRPr sz="1600">
                <a:solidFill>
                  <a:srgbClr val="88A7DF"/>
                </a:solidFill>
              </a:defRPr>
            </a:lvl1pPr>
          </a:lstStyle>
          <a:p>
            <a:fld id="{1008CC0D-F83F-444E-8E11-2D811F4BB895}" type="datetimeFigureOut">
              <a:rPr lang="en-US" smtClean="0"/>
              <a:pPr/>
              <a:t>12/31/20</a:t>
            </a:fld>
            <a:endParaRPr lang="en-US" dirty="0"/>
          </a:p>
        </p:txBody>
      </p:sp>
      <p:sp>
        <p:nvSpPr>
          <p:cNvPr id="10"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1" name="Picture 10"/>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281408086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006829"/>
            <a:ext cx="11450997" cy="522557"/>
          </a:xfrm>
        </p:spPr>
        <p:txBody>
          <a:bodyPr anchor="b"/>
          <a:lstStyle>
            <a:lvl1pPr algn="ctr">
              <a:defRPr sz="2900" b="0">
                <a:ln>
                  <a:noFill/>
                </a:ln>
                <a:solidFill>
                  <a:schemeClr val="accent6"/>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 y="10326"/>
            <a:ext cx="12192000" cy="4913923"/>
          </a:xfrm>
        </p:spPr>
        <p:txBody>
          <a:bodyPr/>
          <a:lstStyle>
            <a:lvl1pPr marL="0" indent="0">
              <a:buNone/>
              <a:defRPr sz="43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dirty="0"/>
              <a:t>Click icon to add picture</a:t>
            </a:r>
          </a:p>
        </p:txBody>
      </p:sp>
      <p:sp>
        <p:nvSpPr>
          <p:cNvPr id="4" name="Text Placeholder 3"/>
          <p:cNvSpPr>
            <a:spLocks noGrp="1"/>
          </p:cNvSpPr>
          <p:nvPr>
            <p:ph type="body" sz="half" idx="2"/>
          </p:nvPr>
        </p:nvSpPr>
        <p:spPr>
          <a:xfrm>
            <a:off x="402336" y="5607552"/>
            <a:ext cx="11450997" cy="538395"/>
          </a:xfrm>
        </p:spPr>
        <p:txBody>
          <a:bodyPr>
            <a:normAutofit/>
          </a:bodyPr>
          <a:lstStyle>
            <a:lvl1pPr marL="0" indent="0" algn="ctr">
              <a:buNone/>
              <a:defRPr sz="21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1D2EA5EF-C699-AF4C-BA42-C0A1CAAB713C}" type="slidenum">
              <a:rPr lang="en-US" smtClean="0"/>
              <a:pPr/>
              <a:t>‹#›</a:t>
            </a:fld>
            <a:endParaRPr lang="en-US" dirty="0"/>
          </a:p>
        </p:txBody>
      </p:sp>
      <p:sp>
        <p:nvSpPr>
          <p:cNvPr id="10" name="Date Placeholder 3"/>
          <p:cNvSpPr>
            <a:spLocks noGrp="1"/>
          </p:cNvSpPr>
          <p:nvPr>
            <p:ph type="dt" sz="half" idx="12"/>
          </p:nvPr>
        </p:nvSpPr>
        <p:spPr>
          <a:xfrm>
            <a:off x="10293011" y="6352707"/>
            <a:ext cx="984590" cy="365760"/>
          </a:xfrm>
          <a:prstGeom prst="rect">
            <a:avLst/>
          </a:prstGeom>
        </p:spPr>
        <p:txBody>
          <a:bodyPr anchor="ctr"/>
          <a:lstStyle>
            <a:lvl1pPr>
              <a:defRPr sz="1600">
                <a:solidFill>
                  <a:srgbClr val="88A7DF"/>
                </a:solidFill>
              </a:defRPr>
            </a:lvl1pPr>
          </a:lstStyle>
          <a:p>
            <a:fld id="{1008CC0D-F83F-444E-8E11-2D811F4BB895}" type="datetimeFigureOut">
              <a:rPr lang="en-US" smtClean="0"/>
              <a:pPr/>
              <a:t>12/31/20</a:t>
            </a:fld>
            <a:endParaRPr lang="en-US" dirty="0"/>
          </a:p>
        </p:txBody>
      </p:sp>
      <p:sp>
        <p:nvSpPr>
          <p:cNvPr id="11" name="Footer Placeholder 4"/>
          <p:cNvSpPr>
            <a:spLocks noGrp="1"/>
          </p:cNvSpPr>
          <p:nvPr>
            <p:ph type="ftr" sz="quarter" idx="3"/>
          </p:nvPr>
        </p:nvSpPr>
        <p:spPr>
          <a:xfrm>
            <a:off x="4469945" y="6352707"/>
            <a:ext cx="5823064" cy="365760"/>
          </a:xfrm>
          <a:prstGeom prst="rect">
            <a:avLst/>
          </a:prstGeom>
        </p:spPr>
        <p:txBody>
          <a:bodyPr anchor="ctr"/>
          <a:lstStyle>
            <a:lvl1pPr>
              <a:defRPr sz="1600">
                <a:solidFill>
                  <a:schemeClr val="tx2">
                    <a:lumMod val="40000"/>
                    <a:lumOff val="60000"/>
                  </a:schemeClr>
                </a:solidFill>
              </a:defRPr>
            </a:lvl1pPr>
          </a:lstStyle>
          <a:p>
            <a:endParaRPr lang="en-US" dirty="0"/>
          </a:p>
        </p:txBody>
      </p:sp>
      <p:pic>
        <p:nvPicPr>
          <p:cNvPr id="12" name="Picture 11"/>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406401" y="6273083"/>
            <a:ext cx="1623020" cy="548152"/>
          </a:xfrm>
          <a:prstGeom prst="rect">
            <a:avLst/>
          </a:prstGeom>
        </p:spPr>
      </p:pic>
    </p:spTree>
    <p:extLst>
      <p:ext uri="{BB962C8B-B14F-4D97-AF65-F5344CB8AC3E}">
        <p14:creationId xmlns:p14="http://schemas.microsoft.com/office/powerpoint/2010/main" val="65225979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4" name="Picture 3" descr="large-ribbon_ghost.png"/>
          <p:cNvPicPr>
            <a:picLocks noChangeAspect="1"/>
          </p:cNvPicPr>
          <p:nvPr userDrawn="1"/>
        </p:nvPicPr>
        <p:blipFill rotWithShape="1">
          <a:blip r:embed="rId12">
            <a:extLst>
              <a:ext uri="{28A0092B-C50C-407E-A947-70E740481C1C}">
                <a14:useLocalDpi xmlns:a14="http://schemas.microsoft.com/office/drawing/2010/main" val="0"/>
              </a:ext>
            </a:extLst>
          </a:blip>
          <a:srcRect l="22457" t="32317" r="11115"/>
          <a:stretch/>
        </p:blipFill>
        <p:spPr>
          <a:xfrm>
            <a:off x="2" y="2"/>
            <a:ext cx="12191999" cy="6197487"/>
          </a:xfrm>
          <a:prstGeom prst="rect">
            <a:avLst/>
          </a:prstGeom>
        </p:spPr>
      </p:pic>
      <p:sp>
        <p:nvSpPr>
          <p:cNvPr id="7" name="Rectangle 6"/>
          <p:cNvSpPr/>
          <p:nvPr/>
        </p:nvSpPr>
        <p:spPr>
          <a:xfrm>
            <a:off x="3" y="6223069"/>
            <a:ext cx="12191999" cy="6400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800" dirty="0"/>
          </a:p>
        </p:txBody>
      </p:sp>
      <p:sp>
        <p:nvSpPr>
          <p:cNvPr id="2" name="Title Placeholder 1"/>
          <p:cNvSpPr>
            <a:spLocks noGrp="1"/>
          </p:cNvSpPr>
          <p:nvPr>
            <p:ph type="title"/>
          </p:nvPr>
        </p:nvSpPr>
        <p:spPr>
          <a:xfrm>
            <a:off x="609601" y="274639"/>
            <a:ext cx="11087425" cy="1143000"/>
          </a:xfrm>
          <a:prstGeom prst="rect">
            <a:avLst/>
          </a:prstGeom>
        </p:spPr>
        <p:txBody>
          <a:bodyPr vert="horz" lIns="121899" tIns="60949" rIns="121899" bIns="60949"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09601" y="1600202"/>
            <a:ext cx="11087425" cy="4367299"/>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p:nvSpPr>
        <p:spPr>
          <a:xfrm>
            <a:off x="11277600" y="6223069"/>
            <a:ext cx="914400" cy="6400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en-US" sz="1800" dirty="0">
              <a:solidFill>
                <a:schemeClr val="accent6"/>
              </a:solidFill>
            </a:endParaRPr>
          </a:p>
        </p:txBody>
      </p:sp>
      <p:sp>
        <p:nvSpPr>
          <p:cNvPr id="6" name="Slide Number Placeholder 5"/>
          <p:cNvSpPr>
            <a:spLocks noGrp="1"/>
          </p:cNvSpPr>
          <p:nvPr>
            <p:ph type="sldNum" sz="quarter" idx="4"/>
          </p:nvPr>
        </p:nvSpPr>
        <p:spPr>
          <a:xfrm>
            <a:off x="11375717" y="6305883"/>
            <a:ext cx="731521" cy="396240"/>
          </a:xfrm>
          <a:prstGeom prst="bracketPair">
            <a:avLst>
              <a:gd name="adj" fmla="val 17949"/>
            </a:avLst>
          </a:prstGeom>
          <a:ln w="19050">
            <a:solidFill>
              <a:srgbClr val="FFFFFF"/>
            </a:solidFill>
          </a:ln>
        </p:spPr>
        <p:txBody>
          <a:bodyPr vert="horz" lIns="0" tIns="0" rIns="0" bIns="0" rtlCol="0" anchor="ctr"/>
          <a:lstStyle>
            <a:lvl1pPr algn="ctr">
              <a:defRPr sz="2400">
                <a:solidFill>
                  <a:schemeClr val="bg1"/>
                </a:solidFill>
              </a:defRPr>
            </a:lvl1pPr>
          </a:lstStyle>
          <a:p>
            <a:fld id="{1D2EA5EF-C699-AF4C-BA42-C0A1CAAB713C}" type="slidenum">
              <a:rPr lang="en-US" smtClean="0"/>
              <a:pPr/>
              <a:t>‹#›</a:t>
            </a:fld>
            <a:endParaRPr lang="en-US" dirty="0"/>
          </a:p>
        </p:txBody>
      </p:sp>
      <p:sp>
        <p:nvSpPr>
          <p:cNvPr id="15" name="Date Placeholder 3"/>
          <p:cNvSpPr>
            <a:spLocks noGrp="1"/>
          </p:cNvSpPr>
          <p:nvPr>
            <p:ph type="dt" sz="half" idx="2"/>
          </p:nvPr>
        </p:nvSpPr>
        <p:spPr>
          <a:xfrm>
            <a:off x="10293011" y="6352707"/>
            <a:ext cx="984590" cy="365760"/>
          </a:xfrm>
          <a:prstGeom prst="rect">
            <a:avLst/>
          </a:prstGeom>
        </p:spPr>
        <p:txBody>
          <a:bodyPr lIns="121899" tIns="60949" rIns="121899" bIns="60949" anchor="ctr"/>
          <a:lstStyle>
            <a:lvl1pPr>
              <a:defRPr sz="1600">
                <a:solidFill>
                  <a:srgbClr val="88A7DF"/>
                </a:solidFill>
              </a:defRPr>
            </a:lvl1pPr>
          </a:lstStyle>
          <a:p>
            <a:fld id="{1008CC0D-F83F-444E-8E11-2D811F4BB895}" type="datetimeFigureOut">
              <a:rPr lang="en-US" smtClean="0"/>
              <a:pPr/>
              <a:t>12/31/20</a:t>
            </a:fld>
            <a:endParaRPr lang="en-US" dirty="0"/>
          </a:p>
        </p:txBody>
      </p:sp>
      <p:sp>
        <p:nvSpPr>
          <p:cNvPr id="16" name="Footer Placeholder 4"/>
          <p:cNvSpPr>
            <a:spLocks noGrp="1"/>
          </p:cNvSpPr>
          <p:nvPr>
            <p:ph type="ftr" sz="quarter" idx="3"/>
          </p:nvPr>
        </p:nvSpPr>
        <p:spPr>
          <a:xfrm>
            <a:off x="4469945" y="6352707"/>
            <a:ext cx="5823064" cy="365760"/>
          </a:xfrm>
          <a:prstGeom prst="rect">
            <a:avLst/>
          </a:prstGeom>
        </p:spPr>
        <p:txBody>
          <a:bodyPr lIns="121899" tIns="60949" rIns="121899" bIns="60949" anchor="ctr"/>
          <a:lstStyle>
            <a:lvl1pPr>
              <a:defRPr sz="1600">
                <a:solidFill>
                  <a:schemeClr val="tx2">
                    <a:lumMod val="40000"/>
                    <a:lumOff val="60000"/>
                  </a:schemeClr>
                </a:solidFill>
              </a:defRPr>
            </a:lvl1pPr>
          </a:lstStyle>
          <a:p>
            <a:endParaRPr lang="en-US" dirty="0"/>
          </a:p>
        </p:txBody>
      </p:sp>
    </p:spTree>
    <p:extLst>
      <p:ext uri="{BB962C8B-B14F-4D97-AF65-F5344CB8AC3E}">
        <p14:creationId xmlns:p14="http://schemas.microsoft.com/office/powerpoint/2010/main" val="3126371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mc:AlternateContent xmlns:mc="http://schemas.openxmlformats.org/markup-compatibility/2006" xmlns:p14="http://schemas.microsoft.com/office/powerpoint/2010/main">
    <mc:Choice Requires="p14">
      <p:transition spd="slow" p14:dur="3000"/>
    </mc:Choice>
    <mc:Fallback xmlns="">
      <p:transition spd="slow"/>
    </mc:Fallback>
  </mc:AlternateContent>
  <p:txStyles>
    <p:titleStyle>
      <a:lvl1pPr algn="l" defTabSz="1218987" rtl="0" eaLnBrk="1" latinLnBrk="0" hangingPunct="1">
        <a:spcBef>
          <a:spcPct val="0"/>
        </a:spcBef>
        <a:buNone/>
        <a:defRPr sz="5300" b="0" i="0" kern="1200" cap="none" spc="-133" baseline="0">
          <a:ln>
            <a:noFill/>
          </a:ln>
          <a:solidFill>
            <a:schemeClr val="accent6"/>
          </a:solidFill>
          <a:effectLst/>
          <a:latin typeface="+mj-lt"/>
          <a:ea typeface="+mj-ea"/>
          <a:cs typeface="ITC Avant Garde Std Md"/>
        </a:defRPr>
      </a:lvl1pPr>
    </p:titleStyle>
    <p:bodyStyle>
      <a:lvl1pPr marL="457120" indent="-304747" algn="l" defTabSz="1218987" rtl="0" eaLnBrk="1" latinLnBrk="0" hangingPunct="1">
        <a:spcBef>
          <a:spcPct val="20000"/>
        </a:spcBef>
        <a:buClr>
          <a:schemeClr val="accent6"/>
        </a:buClr>
        <a:buFont typeface="Wingdings" charset="2"/>
        <a:buChar char="§"/>
        <a:defRPr sz="3200" b="0" i="0" kern="1200">
          <a:solidFill>
            <a:schemeClr val="tx1"/>
          </a:solidFill>
          <a:latin typeface="+mn-lt"/>
          <a:ea typeface="+mn-ea"/>
          <a:cs typeface="ITC Avant Garde Std Md"/>
        </a:defRPr>
      </a:lvl1pPr>
      <a:lvl2pPr marL="853291" indent="-304747" algn="l" defTabSz="1218987" rtl="0" eaLnBrk="1" latinLnBrk="0" hangingPunct="1">
        <a:spcBef>
          <a:spcPct val="20000"/>
        </a:spcBef>
        <a:buClr>
          <a:schemeClr val="accent6"/>
        </a:buClr>
        <a:buFont typeface="Wingdings" charset="2"/>
        <a:buChar char="§"/>
        <a:defRPr sz="2900" b="0" i="0" kern="1200">
          <a:solidFill>
            <a:schemeClr val="tx1"/>
          </a:solidFill>
          <a:latin typeface="+mn-lt"/>
          <a:ea typeface="+mn-ea"/>
          <a:cs typeface="ITC Avant Garde Std Md"/>
        </a:defRPr>
      </a:lvl2pPr>
      <a:lvl3pPr marL="1340885" indent="-304747" algn="l" defTabSz="1218987" rtl="0" eaLnBrk="1" latinLnBrk="0" hangingPunct="1">
        <a:spcBef>
          <a:spcPct val="20000"/>
        </a:spcBef>
        <a:buClr>
          <a:schemeClr val="accent6"/>
        </a:buClr>
        <a:buFont typeface="Wingdings" charset="2"/>
        <a:buChar char="§"/>
        <a:defRPr sz="2700" b="0" i="0" kern="1200">
          <a:solidFill>
            <a:schemeClr val="tx1"/>
          </a:solidFill>
          <a:latin typeface="+mn-lt"/>
          <a:ea typeface="+mn-ea"/>
          <a:cs typeface="ITC Avant Garde Std Md"/>
        </a:defRPr>
      </a:lvl3pPr>
      <a:lvl4pPr marL="1706581" indent="-304747" algn="l" defTabSz="1218987"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4pPr>
      <a:lvl5pPr marL="2072277" indent="-304747" algn="l" defTabSz="1218987" rtl="0" eaLnBrk="1" latinLnBrk="0" hangingPunct="1">
        <a:spcBef>
          <a:spcPct val="20000"/>
        </a:spcBef>
        <a:buClr>
          <a:schemeClr val="accent6"/>
        </a:buClr>
        <a:buFont typeface="Wingdings" charset="2"/>
        <a:buChar char="§"/>
        <a:defRPr sz="2100" b="0" i="0" kern="1200" baseline="0">
          <a:solidFill>
            <a:schemeClr val="tx1"/>
          </a:solidFill>
          <a:latin typeface="+mn-lt"/>
          <a:ea typeface="+mn-ea"/>
          <a:cs typeface="ITC Avant Garde Std Md"/>
        </a:defRPr>
      </a:lvl5pPr>
      <a:lvl6pPr marL="2316075" indent="-243797" algn="l" defTabSz="1218987" rtl="0" eaLnBrk="1" latinLnBrk="0" hangingPunct="1">
        <a:spcBef>
          <a:spcPct val="20000"/>
        </a:spcBef>
        <a:buClr>
          <a:schemeClr val="accent1"/>
        </a:buClr>
        <a:buFont typeface="Arial" pitchFamily="34" charset="0"/>
        <a:buChar char="•"/>
        <a:defRPr sz="1900" kern="1200" baseline="0">
          <a:solidFill>
            <a:schemeClr val="tx1"/>
          </a:solidFill>
          <a:latin typeface="+mn-lt"/>
          <a:ea typeface="+mn-ea"/>
          <a:cs typeface="+mn-cs"/>
        </a:defRPr>
      </a:lvl6pPr>
      <a:lvl7pPr marL="2559872" indent="-243797" algn="l" defTabSz="1218987" rtl="0" eaLnBrk="1" latinLnBrk="0" hangingPunct="1">
        <a:spcBef>
          <a:spcPct val="20000"/>
        </a:spcBef>
        <a:buClr>
          <a:schemeClr val="accent2"/>
        </a:buClr>
        <a:buFont typeface="Arial" pitchFamily="34" charset="0"/>
        <a:buChar char="•"/>
        <a:defRPr sz="1900" kern="1200">
          <a:solidFill>
            <a:schemeClr val="tx1"/>
          </a:solidFill>
          <a:latin typeface="+mn-lt"/>
          <a:ea typeface="+mn-ea"/>
          <a:cs typeface="+mn-cs"/>
        </a:defRPr>
      </a:lvl7pPr>
      <a:lvl8pPr marL="2803669" indent="-243797" algn="l" defTabSz="1218987" rtl="0" eaLnBrk="1" latinLnBrk="0" hangingPunct="1">
        <a:spcBef>
          <a:spcPct val="20000"/>
        </a:spcBef>
        <a:buClr>
          <a:schemeClr val="accent3"/>
        </a:buClr>
        <a:buFont typeface="Arial" pitchFamily="34" charset="0"/>
        <a:buChar char="•"/>
        <a:defRPr sz="1900" kern="1200">
          <a:solidFill>
            <a:schemeClr val="tx1"/>
          </a:solidFill>
          <a:latin typeface="+mn-lt"/>
          <a:ea typeface="+mn-ea"/>
          <a:cs typeface="+mn-cs"/>
        </a:defRPr>
      </a:lvl8pPr>
      <a:lvl9pPr marL="3047467" indent="-243797" algn="l" defTabSz="1218987" rtl="0" eaLnBrk="1" latinLnBrk="0" hangingPunct="1">
        <a:spcBef>
          <a:spcPct val="20000"/>
        </a:spcBef>
        <a:buClr>
          <a:schemeClr val="accent4"/>
        </a:buClr>
        <a:buFont typeface="Arial" pitchFamily="34" charset="0"/>
        <a:buChar char="•"/>
        <a:defRPr sz="1900" kern="1200">
          <a:solidFill>
            <a:schemeClr val="tx1"/>
          </a:solidFill>
          <a:latin typeface="+mn-lt"/>
          <a:ea typeface="+mn-ea"/>
          <a:cs typeface="+mn-cs"/>
        </a:defRPr>
      </a:lvl9pPr>
    </p:bodyStyle>
    <p:other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hyperlink" Target="https://www.globalradcme.com/single-post/2015/10/21/Pneumocystis-Pneumonia-PCP-with-Pneumatoceles-1"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ctrTitle"/>
          </p:nvPr>
        </p:nvSpPr>
        <p:spPr>
          <a:xfrm>
            <a:off x="828902" y="1810658"/>
            <a:ext cx="10566400" cy="1875971"/>
          </a:xfrm>
        </p:spPr>
        <p:txBody>
          <a:bodyPr anchor="ctr">
            <a:noAutofit/>
          </a:bodyPr>
          <a:lstStyle/>
          <a:p>
            <a:pPr algn="ctr"/>
            <a:r>
              <a:rPr lang="en-US" sz="5400" dirty="0">
                <a:ea typeface="ＭＳ Ｐゴシック"/>
                <a:cs typeface="ＭＳ Ｐゴシック"/>
              </a:rPr>
              <a:t>HIV and Opportunistic Infections</a:t>
            </a:r>
          </a:p>
        </p:txBody>
      </p:sp>
      <p:sp>
        <p:nvSpPr>
          <p:cNvPr id="17410" name="Rectangle 3"/>
          <p:cNvSpPr>
            <a:spLocks noGrp="1" noChangeArrowheads="1"/>
          </p:cNvSpPr>
          <p:nvPr>
            <p:ph type="subTitle" idx="1"/>
          </p:nvPr>
        </p:nvSpPr>
        <p:spPr>
          <a:xfrm>
            <a:off x="1828800" y="3686629"/>
            <a:ext cx="8458200" cy="2409371"/>
          </a:xfrm>
        </p:spPr>
        <p:txBody>
          <a:bodyPr>
            <a:noAutofit/>
          </a:bodyPr>
          <a:lstStyle/>
          <a:p>
            <a:pPr algn="ctr"/>
            <a:r>
              <a:rPr lang="en-US" sz="2000" dirty="0"/>
              <a:t>Vidhu Kariyawasam, MD</a:t>
            </a:r>
          </a:p>
          <a:p>
            <a:pPr algn="ctr"/>
            <a:r>
              <a:rPr lang="en-US" sz="2000" dirty="0"/>
              <a:t>Assistant Professor of Medicine</a:t>
            </a:r>
          </a:p>
          <a:p>
            <a:pPr algn="ctr"/>
            <a:r>
              <a:rPr lang="en-US" sz="2000" dirty="0"/>
              <a:t>Infectious Diseases and Global Medicine  </a:t>
            </a:r>
          </a:p>
          <a:p>
            <a:pPr algn="ctr"/>
            <a:r>
              <a:rPr lang="en-US" sz="2000" dirty="0"/>
              <a:t>University of Florida College of Medicine, Gainesville</a:t>
            </a:r>
          </a:p>
          <a:p>
            <a:pPr algn="ctr"/>
            <a:r>
              <a:rPr lang="en-US" sz="2000" dirty="0"/>
              <a:t>Faculty, North Florida AETC</a:t>
            </a:r>
          </a:p>
          <a:p>
            <a:pPr algn="ctr">
              <a:lnSpc>
                <a:spcPct val="80000"/>
              </a:lnSpc>
            </a:pPr>
            <a:endParaRPr lang="en-US" sz="2400" dirty="0">
              <a:ea typeface="ＭＳ Ｐゴシック"/>
              <a:cs typeface="ＭＳ Ｐゴシック"/>
            </a:endParaRPr>
          </a:p>
        </p:txBody>
      </p:sp>
    </p:spTree>
    <p:extLst>
      <p:ext uri="{BB962C8B-B14F-4D97-AF65-F5344CB8AC3E}">
        <p14:creationId xmlns:p14="http://schemas.microsoft.com/office/powerpoint/2010/main" val="139487817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AIDS Defining Opportunistic Illnesses in US, HIV Outpatient Cohort Study, 1994-2007</a:t>
            </a:r>
          </a:p>
        </p:txBody>
      </p:sp>
      <p:pic>
        <p:nvPicPr>
          <p:cNvPr id="4" name="Content Placeholder 3"/>
          <p:cNvPicPr>
            <a:picLocks noGrp="1" noChangeAspect="1"/>
          </p:cNvPicPr>
          <p:nvPr>
            <p:ph idx="1"/>
          </p:nvPr>
        </p:nvPicPr>
        <p:blipFill>
          <a:blip r:embed="rId2"/>
          <a:stretch>
            <a:fillRect/>
          </a:stretch>
        </p:blipFill>
        <p:spPr>
          <a:xfrm>
            <a:off x="2008328" y="1600201"/>
            <a:ext cx="8289943" cy="4367213"/>
          </a:xfrm>
          <a:prstGeom prst="rect">
            <a:avLst/>
          </a:prstGeom>
        </p:spPr>
      </p:pic>
      <p:sp>
        <p:nvSpPr>
          <p:cNvPr id="5" name="TextBox 4"/>
          <p:cNvSpPr txBox="1"/>
          <p:nvPr/>
        </p:nvSpPr>
        <p:spPr>
          <a:xfrm>
            <a:off x="2709163" y="6288720"/>
            <a:ext cx="7932493" cy="369332"/>
          </a:xfrm>
          <a:prstGeom prst="rect">
            <a:avLst/>
          </a:prstGeom>
          <a:noFill/>
        </p:spPr>
        <p:txBody>
          <a:bodyPr wrap="none" rtlCol="0">
            <a:spAutoFit/>
          </a:bodyPr>
          <a:lstStyle/>
          <a:p>
            <a:r>
              <a:rPr lang="en-US" sz="1200" dirty="0">
                <a:solidFill>
                  <a:schemeClr val="bg1"/>
                </a:solidFill>
              </a:rPr>
              <a:t>Original Source Buchacz K AIDS 1010;24:1549-59 . Image from National HIV Curriculum available at  hiv.uw.edu.</a:t>
            </a:r>
            <a:r>
              <a:rPr lang="en-US" dirty="0"/>
              <a:t>.</a:t>
            </a:r>
          </a:p>
        </p:txBody>
      </p:sp>
    </p:spTree>
    <p:extLst>
      <p:ext uri="{BB962C8B-B14F-4D97-AF65-F5344CB8AC3E}">
        <p14:creationId xmlns:p14="http://schemas.microsoft.com/office/powerpoint/2010/main" val="79472782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DHHS Guidelines</a:t>
            </a:r>
            <a:br>
              <a:rPr lang="en-US" dirty="0"/>
            </a:br>
            <a:r>
              <a:rPr lang="en-US" dirty="0"/>
              <a:t>HIV.gov</a:t>
            </a:r>
          </a:p>
        </p:txBody>
      </p:sp>
      <p:pic>
        <p:nvPicPr>
          <p:cNvPr id="25" name="Content Placeholder 24"/>
          <p:cNvPicPr>
            <a:picLocks noGrp="1" noChangeAspect="1"/>
          </p:cNvPicPr>
          <p:nvPr>
            <p:ph sz="half" idx="2"/>
          </p:nvPr>
        </p:nvPicPr>
        <p:blipFill>
          <a:blip r:embed="rId2"/>
          <a:stretch>
            <a:fillRect/>
          </a:stretch>
        </p:blipFill>
        <p:spPr>
          <a:xfrm>
            <a:off x="6312356" y="1807312"/>
            <a:ext cx="5383212" cy="3474238"/>
          </a:xfrm>
          <a:prstGeom prst="rect">
            <a:avLst/>
          </a:prstGeom>
        </p:spPr>
      </p:pic>
      <p:sp>
        <p:nvSpPr>
          <p:cNvPr id="8" name="Oval 7"/>
          <p:cNvSpPr/>
          <p:nvPr/>
        </p:nvSpPr>
        <p:spPr>
          <a:xfrm>
            <a:off x="1497880" y="2130057"/>
            <a:ext cx="724395" cy="68283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stretch>
            <a:fillRect/>
          </a:stretch>
        </p:blipFill>
        <p:spPr>
          <a:xfrm>
            <a:off x="10504489" y="5153460"/>
            <a:ext cx="1685925" cy="1714500"/>
          </a:xfrm>
          <a:prstGeom prst="rect">
            <a:avLst/>
          </a:prstGeom>
        </p:spPr>
      </p:pic>
      <p:sp>
        <p:nvSpPr>
          <p:cNvPr id="13" name="Curved Down Arrow 12"/>
          <p:cNvSpPr/>
          <p:nvPr/>
        </p:nvSpPr>
        <p:spPr>
          <a:xfrm>
            <a:off x="1747261" y="1581335"/>
            <a:ext cx="6175169" cy="731520"/>
          </a:xfrm>
          <a:prstGeom prst="curvedDown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5" name="Content Placeholder 4">
            <a:extLst>
              <a:ext uri="{FF2B5EF4-FFF2-40B4-BE49-F238E27FC236}">
                <a16:creationId xmlns:a16="http://schemas.microsoft.com/office/drawing/2014/main" id="{41095D94-0948-481A-9532-8F643F7D3455}"/>
              </a:ext>
            </a:extLst>
          </p:cNvPr>
          <p:cNvPicPr>
            <a:picLocks noGrp="1" noChangeAspect="1"/>
          </p:cNvPicPr>
          <p:nvPr>
            <p:ph sz="half" idx="1"/>
          </p:nvPr>
        </p:nvPicPr>
        <p:blipFill>
          <a:blip r:embed="rId4"/>
          <a:stretch>
            <a:fillRect/>
          </a:stretch>
        </p:blipFill>
        <p:spPr>
          <a:xfrm>
            <a:off x="496433" y="2013528"/>
            <a:ext cx="5383212" cy="3040474"/>
          </a:xfrm>
          <a:prstGeom prst="rect">
            <a:avLst/>
          </a:prstGeom>
        </p:spPr>
      </p:pic>
    </p:spTree>
    <p:extLst>
      <p:ext uri="{BB962C8B-B14F-4D97-AF65-F5344CB8AC3E}">
        <p14:creationId xmlns:p14="http://schemas.microsoft.com/office/powerpoint/2010/main" val="283452837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a:t>Evidence Rating: DHHS Guidelines</a:t>
            </a:r>
          </a:p>
        </p:txBody>
      </p:sp>
      <p:pic>
        <p:nvPicPr>
          <p:cNvPr id="7" name="Content Placeholder 6"/>
          <p:cNvPicPr>
            <a:picLocks noGrp="1" noChangeAspect="1"/>
          </p:cNvPicPr>
          <p:nvPr>
            <p:ph idx="1"/>
          </p:nvPr>
        </p:nvPicPr>
        <p:blipFill>
          <a:blip r:embed="rId2"/>
          <a:stretch>
            <a:fillRect/>
          </a:stretch>
        </p:blipFill>
        <p:spPr>
          <a:xfrm>
            <a:off x="832218" y="1698172"/>
            <a:ext cx="10642163" cy="3479470"/>
          </a:xfrm>
          <a:prstGeom prst="rect">
            <a:avLst/>
          </a:prstGeom>
        </p:spPr>
      </p:pic>
      <p:sp>
        <p:nvSpPr>
          <p:cNvPr id="8" name="TextBox 7"/>
          <p:cNvSpPr txBox="1"/>
          <p:nvPr/>
        </p:nvSpPr>
        <p:spPr>
          <a:xfrm>
            <a:off x="4032910" y="5652655"/>
            <a:ext cx="4240776" cy="553998"/>
          </a:xfrm>
          <a:prstGeom prst="rect">
            <a:avLst/>
          </a:prstGeom>
          <a:noFill/>
        </p:spPr>
        <p:txBody>
          <a:bodyPr wrap="none" rtlCol="0">
            <a:spAutoFit/>
          </a:bodyPr>
          <a:lstStyle/>
          <a:p>
            <a:r>
              <a:rPr lang="en-US" sz="1200" dirty="0"/>
              <a:t>DHHS. Adult and Adolescent Guidelines. Updated 11.21.19.</a:t>
            </a:r>
          </a:p>
          <a:p>
            <a:endParaRPr lang="en-US" dirty="0"/>
          </a:p>
        </p:txBody>
      </p:sp>
    </p:spTree>
    <p:extLst>
      <p:ext uri="{BB962C8B-B14F-4D97-AF65-F5344CB8AC3E}">
        <p14:creationId xmlns:p14="http://schemas.microsoft.com/office/powerpoint/2010/main" val="83165348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Why do we still see OIs?</a:t>
            </a:r>
          </a:p>
        </p:txBody>
      </p:sp>
      <p:sp>
        <p:nvSpPr>
          <p:cNvPr id="3" name="Content Placeholder 2"/>
          <p:cNvSpPr>
            <a:spLocks noGrp="1"/>
          </p:cNvSpPr>
          <p:nvPr>
            <p:ph idx="1"/>
          </p:nvPr>
        </p:nvSpPr>
        <p:spPr/>
        <p:txBody>
          <a:bodyPr/>
          <a:lstStyle/>
          <a:p>
            <a:r>
              <a:rPr lang="en-US" dirty="0"/>
              <a:t>Undiagnosed or late diagnosis of HIV</a:t>
            </a:r>
          </a:p>
          <a:p>
            <a:r>
              <a:rPr lang="en-US" dirty="0"/>
              <a:t>Known HIV infection with poor retention in care</a:t>
            </a:r>
          </a:p>
          <a:p>
            <a:r>
              <a:rPr lang="en-US" dirty="0"/>
              <a:t>Not on stable antiretroviral therapy (ART)</a:t>
            </a:r>
          </a:p>
        </p:txBody>
      </p:sp>
    </p:spTree>
    <p:extLst>
      <p:ext uri="{BB962C8B-B14F-4D97-AF65-F5344CB8AC3E}">
        <p14:creationId xmlns:p14="http://schemas.microsoft.com/office/powerpoint/2010/main" val="211933747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77645" y="469492"/>
            <a:ext cx="10883440" cy="1058863"/>
          </a:xfrm>
        </p:spPr>
        <p:txBody>
          <a:bodyPr>
            <a:normAutofit/>
          </a:bodyPr>
          <a:lstStyle/>
          <a:p>
            <a:pPr algn="ctr"/>
            <a:r>
              <a:rPr lang="en-US" sz="4800" dirty="0"/>
              <a:t>Opportunistic Infections </a:t>
            </a:r>
          </a:p>
        </p:txBody>
      </p:sp>
      <p:sp>
        <p:nvSpPr>
          <p:cNvPr id="13315" name="Rectangle 3"/>
          <p:cNvSpPr>
            <a:spLocks noGrp="1" noChangeArrowheads="1"/>
          </p:cNvSpPr>
          <p:nvPr>
            <p:ph idx="1"/>
          </p:nvPr>
        </p:nvSpPr>
        <p:spPr>
          <a:xfrm>
            <a:off x="703007" y="1894115"/>
            <a:ext cx="10989838" cy="3537645"/>
          </a:xfrm>
        </p:spPr>
        <p:txBody>
          <a:bodyPr>
            <a:normAutofit/>
          </a:bodyPr>
          <a:lstStyle/>
          <a:p>
            <a:pPr eaLnBrk="1" hangingPunct="1">
              <a:lnSpc>
                <a:spcPct val="90000"/>
              </a:lnSpc>
            </a:pPr>
            <a:r>
              <a:rPr lang="en-US" dirty="0"/>
              <a:t>Can be first presentation of HIV</a:t>
            </a:r>
          </a:p>
          <a:p>
            <a:pPr>
              <a:lnSpc>
                <a:spcPct val="90000"/>
              </a:lnSpc>
            </a:pPr>
            <a:r>
              <a:rPr lang="en-US" dirty="0"/>
              <a:t>Cause morbidity and mortality</a:t>
            </a:r>
          </a:p>
          <a:p>
            <a:pPr>
              <a:lnSpc>
                <a:spcPct val="90000"/>
              </a:lnSpc>
            </a:pPr>
            <a:r>
              <a:rPr lang="en-US" dirty="0"/>
              <a:t>Often preventable</a:t>
            </a:r>
          </a:p>
          <a:p>
            <a:pPr lvl="1">
              <a:lnSpc>
                <a:spcPct val="90000"/>
              </a:lnSpc>
            </a:pPr>
            <a:r>
              <a:rPr lang="en-US" dirty="0"/>
              <a:t>OI Prophylaxis</a:t>
            </a:r>
          </a:p>
          <a:p>
            <a:pPr lvl="1">
              <a:lnSpc>
                <a:spcPct val="90000"/>
              </a:lnSpc>
            </a:pPr>
            <a:r>
              <a:rPr lang="en-US" dirty="0"/>
              <a:t>Antiretroviral therapy (ART)</a:t>
            </a:r>
            <a:endParaRPr lang="en-US" dirty="0">
              <a:sym typeface="Wingdings" panose="05000000000000000000" pitchFamily="2" charset="2"/>
            </a:endParaRPr>
          </a:p>
          <a:p>
            <a:pPr>
              <a:lnSpc>
                <a:spcPct val="90000"/>
              </a:lnSpc>
            </a:pPr>
            <a:r>
              <a:rPr lang="en-US" dirty="0"/>
              <a:t>Immune reconstitution inflammatory syndrome (IRIS)</a:t>
            </a:r>
          </a:p>
          <a:p>
            <a:pPr marL="152373" indent="0">
              <a:lnSpc>
                <a:spcPct val="90000"/>
              </a:lnSpc>
              <a:buNone/>
            </a:pPr>
            <a:endParaRPr lang="en-US" b="0" dirty="0"/>
          </a:p>
          <a:p>
            <a:pPr eaLnBrk="1" hangingPunct="1">
              <a:lnSpc>
                <a:spcPct val="90000"/>
              </a:lnSpc>
            </a:pPr>
            <a:endParaRPr lang="en-US" b="0"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pPr algn="ctr" eaLnBrk="1" hangingPunct="1"/>
            <a:r>
              <a:rPr lang="en-US" sz="4800" dirty="0"/>
              <a:t>OI Prophylaxis</a:t>
            </a:r>
          </a:p>
        </p:txBody>
      </p:sp>
      <p:graphicFrame>
        <p:nvGraphicFramePr>
          <p:cNvPr id="4" name="Content Placeholder 3"/>
          <p:cNvGraphicFramePr>
            <a:graphicFrameLocks noGrp="1"/>
          </p:cNvGraphicFramePr>
          <p:nvPr>
            <p:ph idx="1"/>
          </p:nvPr>
        </p:nvGraphicFramePr>
        <p:xfrm>
          <a:off x="870268" y="1917290"/>
          <a:ext cx="10363200" cy="3429000"/>
        </p:xfrm>
        <a:graphic>
          <a:graphicData uri="http://schemas.openxmlformats.org/drawingml/2006/table">
            <a:tbl>
              <a:tblPr firstRow="1" bandRow="1">
                <a:tableStyleId>{00A15C55-8517-42AA-B614-E9B94910E393}</a:tableStyleId>
              </a:tblPr>
              <a:tblGrid>
                <a:gridCol w="4237710">
                  <a:extLst>
                    <a:ext uri="{9D8B030D-6E8A-4147-A177-3AD203B41FA5}">
                      <a16:colId xmlns:a16="http://schemas.microsoft.com/office/drawing/2014/main" val="20000"/>
                    </a:ext>
                  </a:extLst>
                </a:gridCol>
                <a:gridCol w="6125490">
                  <a:extLst>
                    <a:ext uri="{9D8B030D-6E8A-4147-A177-3AD203B41FA5}">
                      <a16:colId xmlns:a16="http://schemas.microsoft.com/office/drawing/2014/main" val="20001"/>
                    </a:ext>
                  </a:extLst>
                </a:gridCol>
              </a:tblGrid>
              <a:tr h="1714500">
                <a:tc>
                  <a:txBody>
                    <a:bodyPr/>
                    <a:lstStyle/>
                    <a:p>
                      <a:pPr algn="ctr"/>
                      <a:r>
                        <a:rPr lang="en-US" sz="2400" b="0" dirty="0"/>
                        <a:t>Primary Prophylaxis</a:t>
                      </a:r>
                    </a:p>
                  </a:txBody>
                  <a:tcPr anchor="ctr"/>
                </a:tc>
                <a:tc>
                  <a:txBody>
                    <a:bodyPr/>
                    <a:lstStyle/>
                    <a:p>
                      <a:pPr lvl="0" algn="l">
                        <a:buFontTx/>
                        <a:buNone/>
                      </a:pPr>
                      <a:r>
                        <a:rPr lang="en-US" sz="2400" b="0" dirty="0"/>
                        <a:t>Prevention of</a:t>
                      </a:r>
                      <a:r>
                        <a:rPr lang="en-US" sz="2400" b="0" baseline="0" dirty="0"/>
                        <a:t> first episode of disease</a:t>
                      </a:r>
                    </a:p>
                    <a:p>
                      <a:pPr algn="l">
                        <a:buFontTx/>
                        <a:buNone/>
                      </a:pPr>
                      <a:r>
                        <a:rPr lang="en-US" sz="2400" b="0" baseline="0" dirty="0"/>
                        <a:t>Risk is based on CD4 count</a:t>
                      </a:r>
                      <a:endParaRPr lang="en-US" sz="2400" b="0" dirty="0"/>
                    </a:p>
                  </a:txBody>
                  <a:tcPr anchor="ctr"/>
                </a:tc>
                <a:extLst>
                  <a:ext uri="{0D108BD9-81ED-4DB2-BD59-A6C34878D82A}">
                    <a16:rowId xmlns:a16="http://schemas.microsoft.com/office/drawing/2014/main" val="10000"/>
                  </a:ext>
                </a:extLst>
              </a:tr>
              <a:tr h="1714500">
                <a:tc>
                  <a:txBody>
                    <a:bodyPr/>
                    <a:lstStyle/>
                    <a:p>
                      <a:pPr algn="ctr"/>
                      <a:r>
                        <a:rPr lang="en-US" sz="2400" b="0" dirty="0"/>
                        <a:t>Secondary</a:t>
                      </a:r>
                      <a:r>
                        <a:rPr lang="en-US" sz="2400" b="0" baseline="0" dirty="0"/>
                        <a:t> Prophylaxis</a:t>
                      </a:r>
                      <a:endParaRPr lang="en-US" sz="2400" b="1" dirty="0"/>
                    </a:p>
                  </a:txBody>
                  <a:tcPr anchor="ctr"/>
                </a:tc>
                <a:tc>
                  <a:txBody>
                    <a:bodyPr/>
                    <a:lstStyle/>
                    <a:p>
                      <a:pPr algn="l">
                        <a:buFontTx/>
                        <a:buNone/>
                      </a:pPr>
                      <a:r>
                        <a:rPr lang="en-US" sz="2400" dirty="0"/>
                        <a:t>Prevention of relapse</a:t>
                      </a:r>
                      <a:r>
                        <a:rPr lang="en-US" sz="2400" baseline="0" dirty="0"/>
                        <a:t> of disease after treatment</a:t>
                      </a:r>
                      <a:endParaRPr lang="en-US" sz="2400" dirty="0"/>
                    </a:p>
                  </a:txBody>
                  <a:tcPr anchor="ctr"/>
                </a:tc>
                <a:extLst>
                  <a:ext uri="{0D108BD9-81ED-4DB2-BD59-A6C34878D82A}">
                    <a16:rowId xmlns:a16="http://schemas.microsoft.com/office/drawing/2014/main" val="10001"/>
                  </a:ext>
                </a:extLst>
              </a:tr>
            </a:tbl>
          </a:graphicData>
        </a:graphic>
      </p:graphicFrame>
      <p:sp>
        <p:nvSpPr>
          <p:cNvPr id="6" name="Rectangle 1"/>
          <p:cNvSpPr>
            <a:spLocks noChangeArrowheads="1"/>
          </p:cNvSpPr>
          <p:nvPr/>
        </p:nvSpPr>
        <p:spPr bwMode="auto">
          <a:xfrm>
            <a:off x="1752601" y="6366303"/>
            <a:ext cx="8915400"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1400" dirty="0">
                <a:latin typeface="Arial" pitchFamily="34" charset="0"/>
                <a:ea typeface="Calibri" pitchFamily="34" charset="0"/>
                <a:cs typeface="Arial" pitchFamily="34" charset="0"/>
              </a:rPr>
              <a:t>. </a:t>
            </a:r>
            <a:endParaRPr lang="en-US" sz="1400" dirty="0">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2710016" y="74965"/>
            <a:ext cx="6988503" cy="706964"/>
          </a:xfrm>
        </p:spPr>
        <p:txBody>
          <a:bodyPr>
            <a:noAutofit/>
          </a:bodyPr>
          <a:lstStyle/>
          <a:p>
            <a:pPr algn="ctr" eaLnBrk="1" hangingPunct="1"/>
            <a:r>
              <a:rPr lang="en-US" sz="4800" dirty="0"/>
              <a:t>Primary Prophylaxis</a:t>
            </a:r>
          </a:p>
        </p:txBody>
      </p:sp>
      <p:graphicFrame>
        <p:nvGraphicFramePr>
          <p:cNvPr id="2" name="Table 1"/>
          <p:cNvGraphicFramePr>
            <a:graphicFrameLocks noGrp="1"/>
          </p:cNvGraphicFramePr>
          <p:nvPr/>
        </p:nvGraphicFramePr>
        <p:xfrm>
          <a:off x="547854" y="940545"/>
          <a:ext cx="11222181" cy="4984091"/>
        </p:xfrm>
        <a:graphic>
          <a:graphicData uri="http://schemas.openxmlformats.org/drawingml/2006/table">
            <a:tbl>
              <a:tblPr firstRow="1" bandRow="1">
                <a:tableStyleId>{00A15C55-8517-42AA-B614-E9B94910E393}</a:tableStyleId>
              </a:tblPr>
              <a:tblGrid>
                <a:gridCol w="3740727">
                  <a:extLst>
                    <a:ext uri="{9D8B030D-6E8A-4147-A177-3AD203B41FA5}">
                      <a16:colId xmlns:a16="http://schemas.microsoft.com/office/drawing/2014/main" val="3011426119"/>
                    </a:ext>
                  </a:extLst>
                </a:gridCol>
                <a:gridCol w="3740727">
                  <a:extLst>
                    <a:ext uri="{9D8B030D-6E8A-4147-A177-3AD203B41FA5}">
                      <a16:colId xmlns:a16="http://schemas.microsoft.com/office/drawing/2014/main" val="296848961"/>
                    </a:ext>
                  </a:extLst>
                </a:gridCol>
                <a:gridCol w="3740727">
                  <a:extLst>
                    <a:ext uri="{9D8B030D-6E8A-4147-A177-3AD203B41FA5}">
                      <a16:colId xmlns:a16="http://schemas.microsoft.com/office/drawing/2014/main" val="2431395620"/>
                    </a:ext>
                  </a:extLst>
                </a:gridCol>
              </a:tblGrid>
              <a:tr h="520844">
                <a:tc>
                  <a:txBody>
                    <a:bodyPr/>
                    <a:lstStyle/>
                    <a:p>
                      <a:pPr algn="ctr"/>
                      <a:r>
                        <a:rPr lang="en-US" sz="2000" dirty="0"/>
                        <a:t>OI</a:t>
                      </a:r>
                    </a:p>
                  </a:txBody>
                  <a:tcPr anchor="ctr"/>
                </a:tc>
                <a:tc>
                  <a:txBody>
                    <a:bodyPr/>
                    <a:lstStyle/>
                    <a:p>
                      <a:pPr algn="ctr"/>
                      <a:r>
                        <a:rPr lang="en-US" sz="2000" dirty="0"/>
                        <a:t>Indication</a:t>
                      </a:r>
                    </a:p>
                  </a:txBody>
                  <a:tcPr anchor="ctr"/>
                </a:tc>
                <a:tc>
                  <a:txBody>
                    <a:bodyPr/>
                    <a:lstStyle/>
                    <a:p>
                      <a:pPr algn="ctr"/>
                      <a:r>
                        <a:rPr lang="en-US" sz="2000" dirty="0"/>
                        <a:t>Preferred </a:t>
                      </a:r>
                    </a:p>
                  </a:txBody>
                  <a:tcPr anchor="ctr"/>
                </a:tc>
                <a:extLst>
                  <a:ext uri="{0D108BD9-81ED-4DB2-BD59-A6C34878D82A}">
                    <a16:rowId xmlns:a16="http://schemas.microsoft.com/office/drawing/2014/main" val="3256573160"/>
                  </a:ext>
                </a:extLst>
              </a:tr>
              <a:tr h="1841967">
                <a:tc>
                  <a:txBody>
                    <a:bodyPr/>
                    <a:lstStyle/>
                    <a:p>
                      <a:r>
                        <a:rPr lang="en-US" sz="2000" dirty="0"/>
                        <a:t>Pneumocystis</a:t>
                      </a:r>
                      <a:r>
                        <a:rPr lang="en-US" sz="2000" baseline="0" dirty="0"/>
                        <a:t> Pneumonia (PCP)</a:t>
                      </a:r>
                      <a:endParaRPr lang="en-US" sz="2000" dirty="0"/>
                    </a:p>
                  </a:txBody>
                  <a:tcPr/>
                </a:tc>
                <a:tc>
                  <a:txBody>
                    <a:bodyPr/>
                    <a:lstStyle/>
                    <a:p>
                      <a:r>
                        <a:rPr lang="en-US" sz="2000" dirty="0"/>
                        <a:t>CD4 &lt; 200 </a:t>
                      </a:r>
                    </a:p>
                    <a:p>
                      <a:r>
                        <a:rPr lang="en-US" sz="2000" dirty="0"/>
                        <a:t>CD4 &lt; 14%</a:t>
                      </a:r>
                    </a:p>
                    <a:p>
                      <a:r>
                        <a:rPr lang="en-US" sz="2000" dirty="0"/>
                        <a:t>If</a:t>
                      </a:r>
                      <a:r>
                        <a:rPr lang="en-US" sz="2000" baseline="0" dirty="0"/>
                        <a:t> ART initiation has to be delayed, CD4 ≥ 200, but &lt; 250 and can’t monitor every 3 mos</a:t>
                      </a:r>
                      <a:endParaRPr lang="en-US" sz="2000" dirty="0"/>
                    </a:p>
                  </a:txBody>
                  <a:tcPr/>
                </a:tc>
                <a:tc>
                  <a:txBody>
                    <a:bodyPr/>
                    <a:lstStyle/>
                    <a:p>
                      <a:pPr marL="457200" indent="-457200">
                        <a:buFont typeface="+mj-lt"/>
                        <a:buAutoNum type="arabicPeriod"/>
                      </a:pPr>
                      <a:r>
                        <a:rPr lang="en-US" sz="2000" dirty="0"/>
                        <a:t>TMP-SMX 1 DS tab PO daily</a:t>
                      </a:r>
                    </a:p>
                    <a:p>
                      <a:pPr marL="457200" indent="-457200">
                        <a:buFont typeface="+mj-lt"/>
                        <a:buAutoNum type="arabicPeriod"/>
                      </a:pPr>
                      <a:r>
                        <a:rPr lang="en-US" sz="2000" dirty="0"/>
                        <a:t>TMP-SMX</a:t>
                      </a:r>
                      <a:r>
                        <a:rPr lang="en-US" sz="2000" baseline="0" dirty="0"/>
                        <a:t> 1 SS tablet daily</a:t>
                      </a:r>
                      <a:endParaRPr lang="en-US" sz="2000" dirty="0"/>
                    </a:p>
                  </a:txBody>
                  <a:tcPr/>
                </a:tc>
                <a:extLst>
                  <a:ext uri="{0D108BD9-81ED-4DB2-BD59-A6C34878D82A}">
                    <a16:rowId xmlns:a16="http://schemas.microsoft.com/office/drawing/2014/main" val="3955797454"/>
                  </a:ext>
                </a:extLst>
              </a:tr>
              <a:tr h="663108">
                <a:tc>
                  <a:txBody>
                    <a:bodyPr/>
                    <a:lstStyle/>
                    <a:p>
                      <a:r>
                        <a:rPr lang="en-US" sz="2000" i="1" dirty="0"/>
                        <a:t>Toxoplasma</a:t>
                      </a:r>
                      <a:r>
                        <a:rPr lang="en-US" sz="2000" i="1" baseline="0" dirty="0"/>
                        <a:t> gondii </a:t>
                      </a:r>
                      <a:r>
                        <a:rPr lang="en-US" sz="2000" baseline="0" dirty="0"/>
                        <a:t>Encephalitis</a:t>
                      </a:r>
                      <a:endParaRPr lang="en-US" sz="2000" dirty="0"/>
                    </a:p>
                  </a:txBody>
                  <a:tcPr/>
                </a:tc>
                <a:tc>
                  <a:txBody>
                    <a:bodyPr/>
                    <a:lstStyle/>
                    <a:p>
                      <a:r>
                        <a:rPr lang="en-US" sz="2000" dirty="0"/>
                        <a:t>Toxoplasma IgG positive with CD4 &lt; 100</a:t>
                      </a:r>
                    </a:p>
                  </a:txBody>
                  <a:tcPr/>
                </a:tc>
                <a:tc>
                  <a:txBody>
                    <a:bodyPr/>
                    <a:lstStyle/>
                    <a:p>
                      <a:r>
                        <a:rPr lang="en-US" sz="2000" dirty="0"/>
                        <a:t>TMP-SMX 1 DS PO daily</a:t>
                      </a:r>
                    </a:p>
                  </a:txBody>
                  <a:tcPr/>
                </a:tc>
                <a:extLst>
                  <a:ext uri="{0D108BD9-81ED-4DB2-BD59-A6C34878D82A}">
                    <a16:rowId xmlns:a16="http://schemas.microsoft.com/office/drawing/2014/main" val="99291853"/>
                  </a:ext>
                </a:extLst>
              </a:tr>
              <a:tr h="1841967">
                <a:tc>
                  <a:txBody>
                    <a:bodyPr/>
                    <a:lstStyle/>
                    <a:p>
                      <a:r>
                        <a:rPr lang="en-US" sz="2000" i="1" dirty="0"/>
                        <a:t>Mycobacterium avium </a:t>
                      </a:r>
                      <a:r>
                        <a:rPr lang="en-US" sz="2000" dirty="0"/>
                        <a:t>Complex (MAC)</a:t>
                      </a:r>
                    </a:p>
                  </a:txBody>
                  <a:tcPr/>
                </a:tc>
                <a:tc>
                  <a:txBody>
                    <a:bodyPr/>
                    <a:lstStyle/>
                    <a:p>
                      <a:r>
                        <a:rPr lang="en-US" sz="2000" dirty="0"/>
                        <a:t>CD4 &lt; 50</a:t>
                      </a:r>
                    </a:p>
                    <a:p>
                      <a:pPr marL="342900" indent="-342900">
                        <a:buFont typeface="Arial" panose="020B0604020202020204" pitchFamily="34" charset="0"/>
                        <a:buChar char="•"/>
                      </a:pPr>
                      <a:r>
                        <a:rPr lang="en-US" sz="2000" dirty="0"/>
                        <a:t>Not recommended for those who immediately start ART</a:t>
                      </a:r>
                    </a:p>
                    <a:p>
                      <a:pPr marL="342900" indent="-342900">
                        <a:buFont typeface="Arial" panose="020B0604020202020204" pitchFamily="34" charset="0"/>
                        <a:buChar char="•"/>
                      </a:pPr>
                      <a:r>
                        <a:rPr lang="en-US" sz="2000" dirty="0"/>
                        <a:t>Rule out active disease before starting</a:t>
                      </a:r>
                    </a:p>
                  </a:txBody>
                  <a:tcPr/>
                </a:tc>
                <a:tc>
                  <a:txBody>
                    <a:bodyPr/>
                    <a:lstStyle/>
                    <a:p>
                      <a:pPr marL="457200" indent="-457200">
                        <a:buFont typeface="+mj-lt"/>
                        <a:buAutoNum type="arabicPeriod"/>
                      </a:pPr>
                      <a:r>
                        <a:rPr lang="en-US" sz="2000" dirty="0"/>
                        <a:t>Azithromycin</a:t>
                      </a:r>
                      <a:r>
                        <a:rPr lang="en-US" sz="2000" baseline="0" dirty="0"/>
                        <a:t> 1200 mg PO once weekly</a:t>
                      </a:r>
                    </a:p>
                    <a:p>
                      <a:pPr marL="457200" indent="-457200">
                        <a:buFont typeface="+mj-lt"/>
                        <a:buAutoNum type="arabicPeriod"/>
                      </a:pPr>
                      <a:r>
                        <a:rPr lang="en-US" sz="2000" baseline="0" dirty="0"/>
                        <a:t>Clarithromycin 500 mg PO BID</a:t>
                      </a:r>
                    </a:p>
                    <a:p>
                      <a:pPr marL="457200" indent="-457200">
                        <a:buFont typeface="+mj-lt"/>
                        <a:buAutoNum type="arabicPeriod"/>
                      </a:pPr>
                      <a:r>
                        <a:rPr lang="en-US" sz="2000" baseline="0" dirty="0"/>
                        <a:t>Azithromycin 600 mg PO twice weekly</a:t>
                      </a:r>
                      <a:endParaRPr lang="en-US" sz="2000" dirty="0"/>
                    </a:p>
                  </a:txBody>
                  <a:tcPr/>
                </a:tc>
                <a:extLst>
                  <a:ext uri="{0D108BD9-81ED-4DB2-BD59-A6C34878D82A}">
                    <a16:rowId xmlns:a16="http://schemas.microsoft.com/office/drawing/2014/main" val="165568470"/>
                  </a:ext>
                </a:extLst>
              </a:tr>
            </a:tbl>
          </a:graphicData>
        </a:graphic>
      </p:graphicFrame>
      <p:sp>
        <p:nvSpPr>
          <p:cNvPr id="4" name="TextBox 3"/>
          <p:cNvSpPr txBox="1"/>
          <p:nvPr/>
        </p:nvSpPr>
        <p:spPr>
          <a:xfrm>
            <a:off x="3816465" y="6404805"/>
            <a:ext cx="4775603" cy="276999"/>
          </a:xfrm>
          <a:prstGeom prst="rect">
            <a:avLst/>
          </a:prstGeom>
          <a:noFill/>
        </p:spPr>
        <p:txBody>
          <a:bodyPr wrap="none" rtlCol="0">
            <a:spAutoFit/>
          </a:bodyPr>
          <a:lstStyle/>
          <a:p>
            <a:r>
              <a:rPr lang="en-US" sz="1200" dirty="0">
                <a:solidFill>
                  <a:schemeClr val="bg1"/>
                </a:solidFill>
              </a:rPr>
              <a:t>DHHS. Adult and Adolescent Guidelines Table 1. Updated 11.21.19.</a:t>
            </a:r>
          </a:p>
        </p:txBody>
      </p:sp>
    </p:spTree>
    <p:custDataLst>
      <p:tags r:id="rId1"/>
    </p:custDataLst>
    <p:extLst>
      <p:ext uri="{BB962C8B-B14F-4D97-AF65-F5344CB8AC3E}">
        <p14:creationId xmlns:p14="http://schemas.microsoft.com/office/powerpoint/2010/main" val="219050503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algn="ctr" eaLnBrk="1" hangingPunct="1"/>
            <a:r>
              <a:rPr lang="en-US" sz="4800" dirty="0"/>
              <a:t>When to Stop Primary Prophylaxis</a:t>
            </a:r>
          </a:p>
        </p:txBody>
      </p:sp>
      <p:graphicFrame>
        <p:nvGraphicFramePr>
          <p:cNvPr id="7" name="Content Placeholder 6"/>
          <p:cNvGraphicFramePr>
            <a:graphicFrameLocks noGrp="1"/>
          </p:cNvGraphicFramePr>
          <p:nvPr>
            <p:ph idx="1"/>
          </p:nvPr>
        </p:nvGraphicFramePr>
        <p:xfrm>
          <a:off x="167843" y="1306286"/>
          <a:ext cx="11839698" cy="4774475"/>
        </p:xfrm>
        <a:graphic>
          <a:graphicData uri="http://schemas.openxmlformats.org/drawingml/2006/table">
            <a:tbl>
              <a:tblPr firstRow="1" bandRow="1">
                <a:tableStyleId>{00A15C55-8517-42AA-B614-E9B94910E393}</a:tableStyleId>
              </a:tblPr>
              <a:tblGrid>
                <a:gridCol w="3946566">
                  <a:extLst>
                    <a:ext uri="{9D8B030D-6E8A-4147-A177-3AD203B41FA5}">
                      <a16:colId xmlns:a16="http://schemas.microsoft.com/office/drawing/2014/main" val="535329550"/>
                    </a:ext>
                  </a:extLst>
                </a:gridCol>
                <a:gridCol w="3946566">
                  <a:extLst>
                    <a:ext uri="{9D8B030D-6E8A-4147-A177-3AD203B41FA5}">
                      <a16:colId xmlns:a16="http://schemas.microsoft.com/office/drawing/2014/main" val="417128866"/>
                    </a:ext>
                  </a:extLst>
                </a:gridCol>
                <a:gridCol w="3946566">
                  <a:extLst>
                    <a:ext uri="{9D8B030D-6E8A-4147-A177-3AD203B41FA5}">
                      <a16:colId xmlns:a16="http://schemas.microsoft.com/office/drawing/2014/main" val="1327292556"/>
                    </a:ext>
                  </a:extLst>
                </a:gridCol>
              </a:tblGrid>
              <a:tr h="682068">
                <a:tc>
                  <a:txBody>
                    <a:bodyPr/>
                    <a:lstStyle/>
                    <a:p>
                      <a:pPr algn="ctr"/>
                      <a:r>
                        <a:rPr lang="en-US" sz="1800" dirty="0"/>
                        <a:t>OI</a:t>
                      </a:r>
                    </a:p>
                  </a:txBody>
                  <a:tcPr marL="88647" marR="88647" anchor="ctr"/>
                </a:tc>
                <a:tc>
                  <a:txBody>
                    <a:bodyPr/>
                    <a:lstStyle/>
                    <a:p>
                      <a:pPr algn="ctr"/>
                      <a:r>
                        <a:rPr lang="en-US" sz="1800" dirty="0"/>
                        <a:t>Indications for Discontinuing Primary Prophylaxis</a:t>
                      </a:r>
                    </a:p>
                  </a:txBody>
                  <a:tcPr marL="88647" marR="88647" anchor="ctr"/>
                </a:tc>
                <a:tc>
                  <a:txBody>
                    <a:bodyPr/>
                    <a:lstStyle/>
                    <a:p>
                      <a:pPr algn="ctr"/>
                      <a:r>
                        <a:rPr lang="en-US" sz="1800" dirty="0"/>
                        <a:t>Indication for Restarting</a:t>
                      </a:r>
                      <a:r>
                        <a:rPr lang="en-US" sz="1800" baseline="0" dirty="0"/>
                        <a:t> Primary Prophylaxis</a:t>
                      </a:r>
                      <a:endParaRPr lang="en-US" sz="1800" dirty="0"/>
                    </a:p>
                  </a:txBody>
                  <a:tcPr marL="88647" marR="88647" anchor="ctr"/>
                </a:tc>
                <a:extLst>
                  <a:ext uri="{0D108BD9-81ED-4DB2-BD59-A6C34878D82A}">
                    <a16:rowId xmlns:a16="http://schemas.microsoft.com/office/drawing/2014/main" val="2425499167"/>
                  </a:ext>
                </a:extLst>
              </a:tr>
              <a:tr h="1851327">
                <a:tc>
                  <a:txBody>
                    <a:bodyPr/>
                    <a:lstStyle/>
                    <a:p>
                      <a:r>
                        <a:rPr lang="en-US" sz="1800" dirty="0"/>
                        <a:t>Pneumocystis</a:t>
                      </a:r>
                      <a:r>
                        <a:rPr lang="en-US" sz="1800" baseline="0" dirty="0"/>
                        <a:t> Pneumonia (PCP)</a:t>
                      </a:r>
                      <a:endParaRPr lang="en-US" sz="1800" dirty="0"/>
                    </a:p>
                  </a:txBody>
                  <a:tcPr marL="88647" marR="88647"/>
                </a:tc>
                <a:tc>
                  <a:txBody>
                    <a:bodyPr/>
                    <a:lstStyle/>
                    <a:p>
                      <a:pPr marL="342900" indent="-342900">
                        <a:buFont typeface="Arial" panose="020B0604020202020204" pitchFamily="34" charset="0"/>
                        <a:buChar char="•"/>
                      </a:pPr>
                      <a:r>
                        <a:rPr lang="en-US" sz="1800" dirty="0"/>
                        <a:t>CD4 increased from &lt; 200 to &gt; 200 for &gt; 3 mos in response to ART</a:t>
                      </a:r>
                    </a:p>
                    <a:p>
                      <a:pPr marL="342900" indent="-342900">
                        <a:buFont typeface="Arial" panose="020B0604020202020204" pitchFamily="34" charset="0"/>
                        <a:buChar char="•"/>
                      </a:pPr>
                      <a:r>
                        <a:rPr lang="en-US" sz="1800" dirty="0"/>
                        <a:t>Can consider when CD4 count 100-200 if HIV RNA &lt; limit</a:t>
                      </a:r>
                      <a:r>
                        <a:rPr lang="en-US" sz="1800" baseline="0" dirty="0"/>
                        <a:t> of detection for ≥ 3-6 mos</a:t>
                      </a:r>
                      <a:endParaRPr lang="en-US" sz="1800" dirty="0"/>
                    </a:p>
                  </a:txBody>
                  <a:tcPr marL="88647" marR="88647"/>
                </a:tc>
                <a:tc>
                  <a:txBody>
                    <a:bodyPr/>
                    <a:lstStyle/>
                    <a:p>
                      <a:pPr marL="342900" indent="-342900">
                        <a:buFont typeface="Arial" panose="020B0604020202020204" pitchFamily="34" charset="0"/>
                        <a:buChar char="•"/>
                      </a:pPr>
                      <a:r>
                        <a:rPr lang="en-US" sz="1800" dirty="0"/>
                        <a:t>CD4 &lt; 100</a:t>
                      </a:r>
                    </a:p>
                    <a:p>
                      <a:pPr marL="342900" indent="-342900">
                        <a:buFont typeface="Arial" panose="020B0604020202020204" pitchFamily="34" charset="0"/>
                        <a:buChar char="•"/>
                      </a:pPr>
                      <a:r>
                        <a:rPr lang="en-US" sz="1800" dirty="0"/>
                        <a:t>CD4 100-200 and HIV RNA above detection limit of assay</a:t>
                      </a:r>
                    </a:p>
                  </a:txBody>
                  <a:tcPr marL="88647" marR="88647"/>
                </a:tc>
                <a:extLst>
                  <a:ext uri="{0D108BD9-81ED-4DB2-BD59-A6C34878D82A}">
                    <a16:rowId xmlns:a16="http://schemas.microsoft.com/office/drawing/2014/main" val="3023410939"/>
                  </a:ext>
                </a:extLst>
              </a:tr>
              <a:tr h="1559012">
                <a:tc>
                  <a:txBody>
                    <a:bodyPr/>
                    <a:lstStyle/>
                    <a:p>
                      <a:r>
                        <a:rPr lang="en-US" sz="1800" i="1" dirty="0"/>
                        <a:t>Toxoplasma gondii </a:t>
                      </a:r>
                      <a:r>
                        <a:rPr lang="en-US" sz="1800" dirty="0"/>
                        <a:t>encephalitis</a:t>
                      </a:r>
                    </a:p>
                  </a:txBody>
                  <a:tcPr marL="88647" marR="88647"/>
                </a:tc>
                <a:tc>
                  <a:txBody>
                    <a:bodyPr/>
                    <a:lstStyle/>
                    <a:p>
                      <a:pPr marL="342900" indent="-342900">
                        <a:buFont typeface="Arial" panose="020B0604020202020204" pitchFamily="34" charset="0"/>
                        <a:buChar char="•"/>
                      </a:pPr>
                      <a:r>
                        <a:rPr lang="en-US" sz="1800" dirty="0"/>
                        <a:t>CD4 &gt; 200 for &gt; 3 mos in response</a:t>
                      </a:r>
                      <a:r>
                        <a:rPr lang="en-US" sz="1800" baseline="0" dirty="0"/>
                        <a:t> to ART</a:t>
                      </a:r>
                    </a:p>
                    <a:p>
                      <a:pPr marL="342900" indent="-342900">
                        <a:buFont typeface="Arial" panose="020B0604020202020204" pitchFamily="34" charset="0"/>
                        <a:buChar char="•"/>
                      </a:pPr>
                      <a:r>
                        <a:rPr lang="en-US" sz="1800" baseline="0" dirty="0"/>
                        <a:t>Consider when CD4 100-200 if HIV RNA &lt; limit of detection for at least 3-6 mos</a:t>
                      </a:r>
                      <a:endParaRPr lang="en-US" sz="1800" dirty="0"/>
                    </a:p>
                  </a:txBody>
                  <a:tcPr marL="88647" marR="88647"/>
                </a:tc>
                <a:tc>
                  <a:txBody>
                    <a:bodyPr/>
                    <a:lstStyle/>
                    <a:p>
                      <a:endParaRPr lang="en-US" sz="1800" dirty="0"/>
                    </a:p>
                  </a:txBody>
                  <a:tcPr marL="88647" marR="88647"/>
                </a:tc>
                <a:extLst>
                  <a:ext uri="{0D108BD9-81ED-4DB2-BD59-A6C34878D82A}">
                    <a16:rowId xmlns:a16="http://schemas.microsoft.com/office/drawing/2014/main" val="3741603750"/>
                  </a:ext>
                </a:extLst>
              </a:tr>
              <a:tr h="682068">
                <a:tc>
                  <a:txBody>
                    <a:bodyPr/>
                    <a:lstStyle/>
                    <a:p>
                      <a:r>
                        <a:rPr lang="en-US" sz="1800" i="1" dirty="0"/>
                        <a:t>Mycobacterium avium </a:t>
                      </a:r>
                      <a:r>
                        <a:rPr lang="en-US" sz="1800" dirty="0"/>
                        <a:t>Complex (MAC)</a:t>
                      </a:r>
                    </a:p>
                  </a:txBody>
                  <a:tcPr marL="88647" marR="88647"/>
                </a:tc>
                <a:tc>
                  <a:txBody>
                    <a:bodyPr/>
                    <a:lstStyle/>
                    <a:p>
                      <a:r>
                        <a:rPr lang="en-US" sz="1800" dirty="0"/>
                        <a:t>Initiation</a:t>
                      </a:r>
                      <a:r>
                        <a:rPr lang="en-US" sz="1800" baseline="0" dirty="0"/>
                        <a:t> of effective ART</a:t>
                      </a:r>
                      <a:endParaRPr lang="en-US" sz="1800" dirty="0"/>
                    </a:p>
                  </a:txBody>
                  <a:tcPr marL="88647" marR="88647"/>
                </a:tc>
                <a:tc>
                  <a:txBody>
                    <a:bodyPr/>
                    <a:lstStyle/>
                    <a:p>
                      <a:r>
                        <a:rPr lang="en-US" sz="1800" dirty="0"/>
                        <a:t>CD4 &lt; 50,</a:t>
                      </a:r>
                      <a:r>
                        <a:rPr lang="en-US" sz="1800" baseline="0" dirty="0"/>
                        <a:t> only if not on fully suppressive ART</a:t>
                      </a:r>
                      <a:endParaRPr lang="en-US" sz="1800" dirty="0"/>
                    </a:p>
                  </a:txBody>
                  <a:tcPr marL="88647" marR="88647"/>
                </a:tc>
                <a:extLst>
                  <a:ext uri="{0D108BD9-81ED-4DB2-BD59-A6C34878D82A}">
                    <a16:rowId xmlns:a16="http://schemas.microsoft.com/office/drawing/2014/main" val="1770178894"/>
                  </a:ext>
                </a:extLst>
              </a:tr>
            </a:tbl>
          </a:graphicData>
        </a:graphic>
      </p:graphicFrame>
      <p:sp>
        <p:nvSpPr>
          <p:cNvPr id="8" name="TextBox 7"/>
          <p:cNvSpPr txBox="1"/>
          <p:nvPr/>
        </p:nvSpPr>
        <p:spPr>
          <a:xfrm>
            <a:off x="3017921" y="6412675"/>
            <a:ext cx="4775603" cy="553998"/>
          </a:xfrm>
          <a:prstGeom prst="rect">
            <a:avLst/>
          </a:prstGeom>
          <a:noFill/>
        </p:spPr>
        <p:txBody>
          <a:bodyPr wrap="none" rtlCol="0">
            <a:spAutoFit/>
          </a:bodyPr>
          <a:lstStyle/>
          <a:p>
            <a:r>
              <a:rPr lang="en-US" sz="1200" dirty="0">
                <a:solidFill>
                  <a:schemeClr val="bg1"/>
                </a:solidFill>
              </a:rPr>
              <a:t>DHHS. Adult and Adolescent Guidelines Table 4. Updated 11.21.19.</a:t>
            </a:r>
          </a:p>
          <a:p>
            <a:endParaRPr lang="en-US" dirty="0"/>
          </a:p>
        </p:txBody>
      </p:sp>
    </p:spTree>
    <p:custDataLst>
      <p:tags r:id="rId1"/>
    </p:custDataLst>
    <p:extLst>
      <p:ext uri="{BB962C8B-B14F-4D97-AF65-F5344CB8AC3E}">
        <p14:creationId xmlns:p14="http://schemas.microsoft.com/office/powerpoint/2010/main" val="177147677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1727" y="345902"/>
            <a:ext cx="10588471" cy="706964"/>
          </a:xfrm>
        </p:spPr>
        <p:txBody>
          <a:bodyPr/>
          <a:lstStyle/>
          <a:p>
            <a:pPr algn="ctr" eaLnBrk="1" hangingPunct="1"/>
            <a:r>
              <a:rPr lang="en-US" sz="4800" dirty="0"/>
              <a:t>Secondary Prophylaxis</a:t>
            </a:r>
          </a:p>
        </p:txBody>
      </p:sp>
      <p:graphicFrame>
        <p:nvGraphicFramePr>
          <p:cNvPr id="6" name="Content Placeholder 5"/>
          <p:cNvGraphicFramePr>
            <a:graphicFrameLocks noGrp="1"/>
          </p:cNvGraphicFramePr>
          <p:nvPr>
            <p:ph idx="1"/>
          </p:nvPr>
        </p:nvGraphicFramePr>
        <p:xfrm>
          <a:off x="466414" y="1103992"/>
          <a:ext cx="11311123" cy="4900482"/>
        </p:xfrm>
        <a:graphic>
          <a:graphicData uri="http://schemas.openxmlformats.org/drawingml/2006/table">
            <a:tbl>
              <a:tblPr firstRow="1" bandRow="1">
                <a:tableStyleId>{00A15C55-8517-42AA-B614-E9B94910E393}</a:tableStyleId>
              </a:tblPr>
              <a:tblGrid>
                <a:gridCol w="3433732">
                  <a:extLst>
                    <a:ext uri="{9D8B030D-6E8A-4147-A177-3AD203B41FA5}">
                      <a16:colId xmlns:a16="http://schemas.microsoft.com/office/drawing/2014/main" val="20000"/>
                    </a:ext>
                  </a:extLst>
                </a:gridCol>
                <a:gridCol w="3635720">
                  <a:extLst>
                    <a:ext uri="{9D8B030D-6E8A-4147-A177-3AD203B41FA5}">
                      <a16:colId xmlns:a16="http://schemas.microsoft.com/office/drawing/2014/main" val="20001"/>
                    </a:ext>
                  </a:extLst>
                </a:gridCol>
                <a:gridCol w="4241671">
                  <a:extLst>
                    <a:ext uri="{9D8B030D-6E8A-4147-A177-3AD203B41FA5}">
                      <a16:colId xmlns:a16="http://schemas.microsoft.com/office/drawing/2014/main" val="20002"/>
                    </a:ext>
                  </a:extLst>
                </a:gridCol>
              </a:tblGrid>
              <a:tr h="387366">
                <a:tc>
                  <a:txBody>
                    <a:bodyPr/>
                    <a:lstStyle/>
                    <a:p>
                      <a:pPr algn="ctr"/>
                      <a:r>
                        <a:rPr lang="en-US" sz="2400" dirty="0"/>
                        <a:t>Disease</a:t>
                      </a:r>
                    </a:p>
                  </a:txBody>
                  <a:tcPr/>
                </a:tc>
                <a:tc>
                  <a:txBody>
                    <a:bodyPr/>
                    <a:lstStyle/>
                    <a:p>
                      <a:pPr algn="ctr"/>
                      <a:r>
                        <a:rPr lang="en-US" sz="2400" dirty="0"/>
                        <a:t>Preferred</a:t>
                      </a:r>
                      <a:r>
                        <a:rPr lang="en-US" sz="2400" baseline="0" dirty="0"/>
                        <a:t> Drug</a:t>
                      </a:r>
                      <a:endParaRPr lang="en-US" sz="2400" dirty="0"/>
                    </a:p>
                  </a:txBody>
                  <a:tcPr/>
                </a:tc>
                <a:tc>
                  <a:txBody>
                    <a:bodyPr/>
                    <a:lstStyle/>
                    <a:p>
                      <a:pPr algn="ctr"/>
                      <a:r>
                        <a:rPr lang="en-US" sz="2400" dirty="0"/>
                        <a:t>Stop</a:t>
                      </a:r>
                    </a:p>
                  </a:txBody>
                  <a:tcPr/>
                </a:tc>
                <a:extLst>
                  <a:ext uri="{0D108BD9-81ED-4DB2-BD59-A6C34878D82A}">
                    <a16:rowId xmlns:a16="http://schemas.microsoft.com/office/drawing/2014/main" val="10000"/>
                  </a:ext>
                </a:extLst>
              </a:tr>
              <a:tr h="1154350">
                <a:tc>
                  <a:txBody>
                    <a:bodyPr/>
                    <a:lstStyle/>
                    <a:p>
                      <a:pPr algn="ctr"/>
                      <a:r>
                        <a:rPr lang="en-US" sz="2000" i="1" dirty="0"/>
                        <a:t>PCP</a:t>
                      </a:r>
                      <a:endParaRPr lang="en-US" sz="2000" b="1" dirty="0"/>
                    </a:p>
                  </a:txBody>
                  <a:tcPr anchor="ctr"/>
                </a:tc>
                <a:tc>
                  <a:txBody>
                    <a:bodyPr/>
                    <a:lstStyle/>
                    <a:p>
                      <a:pPr algn="ctr"/>
                      <a:r>
                        <a:rPr lang="en-US" sz="2000" dirty="0"/>
                        <a:t>TMP/SMX </a:t>
                      </a:r>
                    </a:p>
                    <a:p>
                      <a:pPr algn="ctr"/>
                      <a:r>
                        <a:rPr lang="en-US" sz="2000" dirty="0"/>
                        <a:t>(AI)</a:t>
                      </a:r>
                    </a:p>
                  </a:txBody>
                  <a:tcPr anchor="ctr"/>
                </a:tc>
                <a:tc>
                  <a:txBody>
                    <a:bodyPr/>
                    <a:lstStyle/>
                    <a:p>
                      <a:pPr algn="ctr"/>
                      <a:r>
                        <a:rPr lang="en-US" sz="2000" dirty="0"/>
                        <a:t>CD4 &gt; 200 for &gt; 3</a:t>
                      </a:r>
                      <a:r>
                        <a:rPr lang="en-US" sz="2000" baseline="0" dirty="0"/>
                        <a:t> months (AII)</a:t>
                      </a:r>
                      <a:endParaRPr lang="en-US" sz="2000" dirty="0"/>
                    </a:p>
                  </a:txBody>
                  <a:tcPr anchor="ctr"/>
                </a:tc>
                <a:extLst>
                  <a:ext uri="{0D108BD9-81ED-4DB2-BD59-A6C34878D82A}">
                    <a16:rowId xmlns:a16="http://schemas.microsoft.com/office/drawing/2014/main" val="10001"/>
                  </a:ext>
                </a:extLst>
              </a:tr>
              <a:tr h="1368692">
                <a:tc>
                  <a:txBody>
                    <a:bodyPr/>
                    <a:lstStyle/>
                    <a:p>
                      <a:pPr algn="ctr"/>
                      <a:r>
                        <a:rPr lang="en-US" sz="2000" dirty="0"/>
                        <a:t>Toxoplasmosis</a:t>
                      </a:r>
                      <a:endParaRPr lang="en-US" sz="2000" b="1" dirty="0"/>
                    </a:p>
                  </a:txBody>
                  <a:tcPr anchor="ctr"/>
                </a:tc>
                <a:tc>
                  <a:txBody>
                    <a:bodyPr/>
                    <a:lstStyle/>
                    <a:p>
                      <a:pPr algn="ctr"/>
                      <a:r>
                        <a:rPr lang="en-US" sz="2000" dirty="0"/>
                        <a:t>Pyrimethamine</a:t>
                      </a:r>
                      <a:r>
                        <a:rPr lang="en-US" sz="2000" baseline="0" dirty="0"/>
                        <a:t> + Sulfadiazine + Leucovorin (AI)</a:t>
                      </a:r>
                    </a:p>
                    <a:p>
                      <a:pPr algn="ctr"/>
                      <a:r>
                        <a:rPr lang="en-US" sz="2000" b="0" baseline="0" dirty="0"/>
                        <a:t>or</a:t>
                      </a:r>
                    </a:p>
                    <a:p>
                      <a:pPr algn="ctr"/>
                      <a:r>
                        <a:rPr lang="en-US" sz="2000" baseline="0" dirty="0"/>
                        <a:t>TMP/SMX (BII)</a:t>
                      </a:r>
                      <a:endParaRPr lang="en-US" sz="2000" dirty="0"/>
                    </a:p>
                  </a:txBody>
                  <a:tcPr anchor="ctr"/>
                </a:tc>
                <a:tc>
                  <a:txBody>
                    <a:bodyPr/>
                    <a:lstStyle/>
                    <a:p>
                      <a:pPr algn="ctr"/>
                      <a:r>
                        <a:rPr lang="en-US" sz="2000" dirty="0"/>
                        <a:t>Completed</a:t>
                      </a:r>
                      <a:r>
                        <a:rPr lang="en-US" sz="2000" baseline="0" dirty="0"/>
                        <a:t> initial therapy and CD4 &gt; 200 for &gt; 6 months (BI)</a:t>
                      </a:r>
                      <a:endParaRPr lang="en-US" sz="2000" dirty="0"/>
                    </a:p>
                  </a:txBody>
                  <a:tcPr anchor="ctr"/>
                </a:tc>
                <a:extLst>
                  <a:ext uri="{0D108BD9-81ED-4DB2-BD59-A6C34878D82A}">
                    <a16:rowId xmlns:a16="http://schemas.microsoft.com/office/drawing/2014/main" val="10002"/>
                  </a:ext>
                </a:extLst>
              </a:tr>
              <a:tr h="1626935">
                <a:tc>
                  <a:txBody>
                    <a:bodyPr/>
                    <a:lstStyle/>
                    <a:p>
                      <a:pPr algn="ctr"/>
                      <a:r>
                        <a:rPr lang="en-US" sz="2000" b="0" dirty="0"/>
                        <a:t>MAC</a:t>
                      </a:r>
                    </a:p>
                  </a:txBody>
                  <a:tcPr anchor="ctr"/>
                </a:tc>
                <a:tc>
                  <a:txBody>
                    <a:bodyPr/>
                    <a:lstStyle/>
                    <a:p>
                      <a:pPr algn="ctr"/>
                      <a:r>
                        <a:rPr lang="en-US" sz="2000" dirty="0"/>
                        <a:t>Clarithromycin </a:t>
                      </a:r>
                      <a:r>
                        <a:rPr lang="en-US" sz="2000" baseline="0" dirty="0"/>
                        <a:t> + Ethambutol (AI)</a:t>
                      </a:r>
                    </a:p>
                    <a:p>
                      <a:pPr algn="ctr"/>
                      <a:r>
                        <a:rPr lang="en-US" sz="2000" b="0" baseline="0" dirty="0"/>
                        <a:t>or</a:t>
                      </a:r>
                    </a:p>
                    <a:p>
                      <a:pPr algn="ctr"/>
                      <a:r>
                        <a:rPr lang="en-US" sz="2000" b="0" baseline="0" dirty="0"/>
                        <a:t>Azithromycin + Ethambutol (AII)</a:t>
                      </a:r>
                    </a:p>
                    <a:p>
                      <a:pPr algn="ctr"/>
                      <a:endParaRPr lang="en-US" sz="2000" dirty="0"/>
                    </a:p>
                  </a:txBody>
                  <a:tcPr anchor="ctr"/>
                </a:tc>
                <a:tc>
                  <a:txBody>
                    <a:bodyPr/>
                    <a:lstStyle/>
                    <a:p>
                      <a:pPr marL="0" marR="0" indent="0" algn="ctr" defTabSz="1218987" rtl="0" eaLnBrk="1" fontAlgn="auto" latinLnBrk="0" hangingPunct="1">
                        <a:lnSpc>
                          <a:spcPct val="100000"/>
                        </a:lnSpc>
                        <a:spcBef>
                          <a:spcPts val="0"/>
                        </a:spcBef>
                        <a:spcAft>
                          <a:spcPts val="0"/>
                        </a:spcAft>
                        <a:buClrTx/>
                        <a:buSzTx/>
                        <a:buFontTx/>
                        <a:buNone/>
                        <a:tabLst/>
                        <a:defRPr/>
                      </a:pPr>
                      <a:r>
                        <a:rPr lang="en-US" sz="2000" dirty="0"/>
                        <a:t>Completed &gt; 12</a:t>
                      </a:r>
                      <a:r>
                        <a:rPr lang="en-US" sz="2000" baseline="0" dirty="0"/>
                        <a:t> months therapy, asymptomatic and CD4 &gt; 100 for &gt; 6 months (AII)</a:t>
                      </a:r>
                      <a:endParaRPr lang="en-US" sz="2000" dirty="0"/>
                    </a:p>
                    <a:p>
                      <a:pPr algn="ctr"/>
                      <a:endParaRPr lang="en-US" sz="2000" dirty="0"/>
                    </a:p>
                  </a:txBody>
                  <a:tcPr anchor="ctr"/>
                </a:tc>
                <a:extLst>
                  <a:ext uri="{0D108BD9-81ED-4DB2-BD59-A6C34878D82A}">
                    <a16:rowId xmlns:a16="http://schemas.microsoft.com/office/drawing/2014/main" val="10003"/>
                  </a:ext>
                </a:extLst>
              </a:tr>
            </a:tbl>
          </a:graphicData>
        </a:graphic>
      </p:graphicFrame>
      <p:sp>
        <p:nvSpPr>
          <p:cNvPr id="5" name="Rectangle 1"/>
          <p:cNvSpPr>
            <a:spLocks noChangeArrowheads="1"/>
          </p:cNvSpPr>
          <p:nvPr/>
        </p:nvSpPr>
        <p:spPr bwMode="auto">
          <a:xfrm>
            <a:off x="1535421" y="5794412"/>
            <a:ext cx="9556954" cy="28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nSpc>
                <a:spcPct val="80000"/>
              </a:lnSpc>
              <a:spcBef>
                <a:spcPct val="20000"/>
              </a:spcBef>
            </a:pPr>
            <a:endParaRPr lang="en-US" sz="1600" dirty="0"/>
          </a:p>
        </p:txBody>
      </p:sp>
    </p:spTree>
    <p:custDataLst>
      <p:tags r:id="rId1"/>
    </p:custDataLst>
    <p:extLst>
      <p:ext uri="{BB962C8B-B14F-4D97-AF65-F5344CB8AC3E}">
        <p14:creationId xmlns:p14="http://schemas.microsoft.com/office/powerpoint/2010/main" val="313419183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Scenario 1</a:t>
            </a:r>
          </a:p>
        </p:txBody>
      </p:sp>
      <p:sp>
        <p:nvSpPr>
          <p:cNvPr id="3" name="Content Placeholder 2"/>
          <p:cNvSpPr>
            <a:spLocks noGrp="1"/>
          </p:cNvSpPr>
          <p:nvPr>
            <p:ph idx="1"/>
          </p:nvPr>
        </p:nvSpPr>
        <p:spPr>
          <a:xfrm>
            <a:off x="611030" y="1417640"/>
            <a:ext cx="11084538" cy="4549861"/>
          </a:xfrm>
        </p:spPr>
        <p:txBody>
          <a:bodyPr>
            <a:normAutofit fontScale="85000" lnSpcReduction="20000"/>
          </a:bodyPr>
          <a:lstStyle/>
          <a:p>
            <a:r>
              <a:rPr lang="en-US" dirty="0" err="1"/>
              <a:t>Mr</a:t>
            </a:r>
            <a:r>
              <a:rPr lang="en-US" dirty="0"/>
              <a:t> A is a 36 yo man admitted with fever, weight loss and productive cough for 1 month. Prior to admission, he received 2 courses of antibiotics from his PCP without improvement in his symptoms. Over the last week, he noted progressively worsening shortness of breath and now cannot walk 15 feet without stopping to catch his breath</a:t>
            </a:r>
          </a:p>
          <a:p>
            <a:r>
              <a:rPr lang="en-US" dirty="0"/>
              <a:t>Epidemiology: lives in Florida, no travel, no street drug use, has male sex partners only</a:t>
            </a:r>
          </a:p>
          <a:p>
            <a:r>
              <a:rPr lang="en-US" dirty="0"/>
              <a:t>CBC &amp; CMP normal</a:t>
            </a:r>
          </a:p>
          <a:p>
            <a:r>
              <a:rPr lang="en-US" dirty="0"/>
              <a:t>LDH 800 mg/dL</a:t>
            </a:r>
          </a:p>
          <a:p>
            <a:r>
              <a:rPr lang="en-US" dirty="0"/>
              <a:t>Room air ABG pH 7.44 PaCO</a:t>
            </a:r>
            <a:r>
              <a:rPr lang="en-US" baseline="-25000" dirty="0"/>
              <a:t>2</a:t>
            </a:r>
            <a:r>
              <a:rPr lang="en-US" dirty="0"/>
              <a:t> 32 mm Hg, PaO</a:t>
            </a:r>
            <a:r>
              <a:rPr lang="en-US" baseline="-25000" dirty="0"/>
              <a:t>2</a:t>
            </a:r>
            <a:r>
              <a:rPr lang="en-US" dirty="0"/>
              <a:t> 62 mm Hg, HCO</a:t>
            </a:r>
            <a:r>
              <a:rPr lang="en-US" baseline="-25000" dirty="0"/>
              <a:t>3</a:t>
            </a:r>
            <a:r>
              <a:rPr lang="en-US" dirty="0"/>
              <a:t> 20 mEq/L </a:t>
            </a:r>
          </a:p>
          <a:p>
            <a:r>
              <a:rPr lang="en-US" dirty="0"/>
              <a:t>What do you think is going on? How will you make a diagnosis?</a:t>
            </a:r>
          </a:p>
        </p:txBody>
      </p:sp>
    </p:spTree>
    <p:extLst>
      <p:ext uri="{BB962C8B-B14F-4D97-AF65-F5344CB8AC3E}">
        <p14:creationId xmlns:p14="http://schemas.microsoft.com/office/powerpoint/2010/main" val="29791364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title"/>
          </p:nvPr>
        </p:nvSpPr>
        <p:spPr/>
        <p:txBody>
          <a:bodyPr>
            <a:normAutofit/>
          </a:bodyPr>
          <a:lstStyle/>
          <a:p>
            <a:r>
              <a:rPr lang="en-US" sz="4800" dirty="0"/>
              <a:t>Disclosures</a:t>
            </a:r>
          </a:p>
        </p:txBody>
      </p:sp>
      <p:sp>
        <p:nvSpPr>
          <p:cNvPr id="4099" name="Rectangle 8"/>
          <p:cNvSpPr>
            <a:spLocks noGrp="1" noChangeArrowheads="1"/>
          </p:cNvSpPr>
          <p:nvPr>
            <p:ph idx="1"/>
          </p:nvPr>
        </p:nvSpPr>
        <p:spPr>
          <a:xfrm>
            <a:off x="1386840" y="1397001"/>
            <a:ext cx="8686800" cy="4572000"/>
          </a:xfrm>
        </p:spPr>
        <p:txBody>
          <a:bodyPr/>
          <a:lstStyle/>
          <a:p>
            <a:pPr>
              <a:lnSpc>
                <a:spcPct val="90000"/>
              </a:lnSpc>
              <a:defRPr/>
            </a:pPr>
            <a:endParaRPr lang="en-US" b="0" dirty="0">
              <a:solidFill>
                <a:srgbClr val="000000"/>
              </a:solidFill>
            </a:endParaRPr>
          </a:p>
          <a:p>
            <a:pPr>
              <a:lnSpc>
                <a:spcPct val="90000"/>
              </a:lnSpc>
              <a:defRPr/>
            </a:pPr>
            <a:r>
              <a:rPr lang="en-US" b="0" dirty="0">
                <a:solidFill>
                  <a:srgbClr val="000000"/>
                </a:solidFill>
              </a:rPr>
              <a:t>The activity planners and speaker do not have any financial relationships with commercial entities to disclose. </a:t>
            </a:r>
          </a:p>
          <a:p>
            <a:pPr>
              <a:lnSpc>
                <a:spcPct val="90000"/>
              </a:lnSpc>
              <a:defRPr/>
            </a:pPr>
            <a:r>
              <a:rPr lang="en-US" b="0" dirty="0">
                <a:solidFill>
                  <a:srgbClr val="000000"/>
                </a:solidFill>
              </a:rPr>
              <a:t>The speaker will not discuss any off-label use or investigational product during the program.</a:t>
            </a:r>
          </a:p>
        </p:txBody>
      </p:sp>
      <p:sp>
        <p:nvSpPr>
          <p:cNvPr id="4" name="Rectangle 3"/>
          <p:cNvSpPr/>
          <p:nvPr/>
        </p:nvSpPr>
        <p:spPr>
          <a:xfrm>
            <a:off x="2133600" y="5446178"/>
            <a:ext cx="8077200" cy="708025"/>
          </a:xfrm>
          <a:prstGeom prst="rect">
            <a:avLst/>
          </a:prstGeom>
        </p:spPr>
        <p:txBody>
          <a:bodyPr>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marL="342900" indent="-342900" algn="ctr" defTabSz="609493">
              <a:spcBef>
                <a:spcPct val="20000"/>
              </a:spcBef>
              <a:defRPr/>
            </a:pPr>
            <a:r>
              <a:rPr lang="en-US" sz="2000" kern="0" dirty="0">
                <a:solidFill>
                  <a:srgbClr val="000000"/>
                </a:solidFill>
                <a:latin typeface="Arial"/>
              </a:rPr>
              <a:t>This slideset has been peer-reviewed to ensure that there are no conflicts of interest represented in the presentation.</a:t>
            </a:r>
          </a:p>
        </p:txBody>
      </p:sp>
    </p:spTree>
    <p:extLst>
      <p:ext uri="{BB962C8B-B14F-4D97-AF65-F5344CB8AC3E}">
        <p14:creationId xmlns:p14="http://schemas.microsoft.com/office/powerpoint/2010/main" val="77609370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t>P</a:t>
            </a:r>
            <a:r>
              <a:rPr lang="en-US" sz="5400" dirty="0"/>
              <a:t>neumo</a:t>
            </a:r>
            <a:r>
              <a:rPr lang="en-US" sz="5400" b="1" dirty="0"/>
              <a:t>c</a:t>
            </a:r>
            <a:r>
              <a:rPr lang="en-US" sz="5400" dirty="0"/>
              <a:t>ystis </a:t>
            </a:r>
            <a:r>
              <a:rPr lang="en-US" sz="5400" b="1" dirty="0"/>
              <a:t>P</a:t>
            </a:r>
            <a:r>
              <a:rPr lang="en-US" sz="5400" dirty="0"/>
              <a:t>neumonia (PCP)</a:t>
            </a:r>
            <a:endParaRPr lang="en-US" dirty="0"/>
          </a:p>
        </p:txBody>
      </p:sp>
      <p:sp>
        <p:nvSpPr>
          <p:cNvPr id="3" name="Content Placeholder 2"/>
          <p:cNvSpPr>
            <a:spLocks noGrp="1"/>
          </p:cNvSpPr>
          <p:nvPr>
            <p:ph idx="1"/>
          </p:nvPr>
        </p:nvSpPr>
        <p:spPr/>
        <p:txBody>
          <a:bodyPr>
            <a:normAutofit/>
          </a:bodyPr>
          <a:lstStyle/>
          <a:p>
            <a:r>
              <a:rPr lang="en-US" dirty="0"/>
              <a:t>Causative organisms: </a:t>
            </a:r>
            <a:r>
              <a:rPr lang="en-US" i="1" dirty="0"/>
              <a:t>Pneumocystis jiroveci</a:t>
            </a:r>
          </a:p>
          <a:p>
            <a:r>
              <a:rPr lang="en-US" dirty="0"/>
              <a:t>Prior to effective use of ART and PCP prophylaxis, occurred in up to 80% of people with AIDS</a:t>
            </a:r>
          </a:p>
          <a:p>
            <a:pPr lvl="1"/>
            <a:r>
              <a:rPr lang="en-US" dirty="0"/>
              <a:t>Initially thought to be a protozoan, but DNA analysis demonstrated it is a </a:t>
            </a:r>
            <a:r>
              <a:rPr lang="en-US" b="1" dirty="0"/>
              <a:t>fungus</a:t>
            </a:r>
          </a:p>
          <a:p>
            <a:pPr lvl="1"/>
            <a:r>
              <a:rPr lang="en-US" dirty="0"/>
              <a:t>Airborne</a:t>
            </a:r>
          </a:p>
          <a:p>
            <a:pPr lvl="1"/>
            <a:r>
              <a:rPr lang="en-US" dirty="0"/>
              <a:t>Species specific: PJP only affects humans </a:t>
            </a:r>
          </a:p>
          <a:p>
            <a:pPr marL="548544" lvl="1" indent="0">
              <a:buNone/>
            </a:pPr>
            <a:endParaRPr lang="en-US" dirty="0"/>
          </a:p>
        </p:txBody>
      </p:sp>
      <p:pic>
        <p:nvPicPr>
          <p:cNvPr id="4" name="Picture 3"/>
          <p:cNvPicPr>
            <a:picLocks noChangeAspect="1"/>
          </p:cNvPicPr>
          <p:nvPr/>
        </p:nvPicPr>
        <p:blipFill>
          <a:blip r:embed="rId3"/>
          <a:stretch>
            <a:fillRect/>
          </a:stretch>
        </p:blipFill>
        <p:spPr>
          <a:xfrm>
            <a:off x="144092" y="2577687"/>
            <a:ext cx="1056904" cy="1621801"/>
          </a:xfrm>
          <a:prstGeom prst="rect">
            <a:avLst/>
          </a:prstGeom>
        </p:spPr>
      </p:pic>
    </p:spTree>
    <p:extLst>
      <p:ext uri="{BB962C8B-B14F-4D97-AF65-F5344CB8AC3E}">
        <p14:creationId xmlns:p14="http://schemas.microsoft.com/office/powerpoint/2010/main" val="42402347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Diagnosis</a:t>
            </a:r>
          </a:p>
        </p:txBody>
      </p:sp>
      <p:sp>
        <p:nvSpPr>
          <p:cNvPr id="5" name="Text Placeholder 4"/>
          <p:cNvSpPr>
            <a:spLocks noGrp="1"/>
          </p:cNvSpPr>
          <p:nvPr>
            <p:ph type="body" idx="1"/>
          </p:nvPr>
        </p:nvSpPr>
        <p:spPr/>
        <p:txBody>
          <a:bodyPr/>
          <a:lstStyle/>
          <a:p>
            <a:r>
              <a:rPr lang="en-US" u="sng" dirty="0"/>
              <a:t>Nondefinitive</a:t>
            </a:r>
          </a:p>
        </p:txBody>
      </p:sp>
      <p:sp>
        <p:nvSpPr>
          <p:cNvPr id="6" name="Content Placeholder 5"/>
          <p:cNvSpPr>
            <a:spLocks noGrp="1"/>
          </p:cNvSpPr>
          <p:nvPr>
            <p:ph sz="half" idx="2"/>
          </p:nvPr>
        </p:nvSpPr>
        <p:spPr/>
        <p:txBody>
          <a:bodyPr>
            <a:normAutofit fontScale="92500"/>
          </a:bodyPr>
          <a:lstStyle/>
          <a:p>
            <a:r>
              <a:rPr lang="en-US" dirty="0"/>
              <a:t>Chest Xray</a:t>
            </a:r>
          </a:p>
          <a:p>
            <a:r>
              <a:rPr lang="en-US" dirty="0"/>
              <a:t>High resolution chest CT</a:t>
            </a:r>
          </a:p>
          <a:p>
            <a:r>
              <a:rPr lang="en-US" dirty="0"/>
              <a:t>Exercise pulse ox</a:t>
            </a:r>
          </a:p>
          <a:p>
            <a:r>
              <a:rPr lang="en-US" dirty="0"/>
              <a:t>Labs</a:t>
            </a:r>
          </a:p>
          <a:p>
            <a:pPr lvl="1"/>
            <a:r>
              <a:rPr lang="en-US" dirty="0"/>
              <a:t>Elevated LDH (&gt; 500 mg/dl)</a:t>
            </a:r>
          </a:p>
          <a:p>
            <a:pPr lvl="1"/>
            <a:r>
              <a:rPr lang="en-US" dirty="0"/>
              <a:t>1,3-beta-D-glucan ≥ 80 pg/mL</a:t>
            </a:r>
          </a:p>
        </p:txBody>
      </p:sp>
      <p:sp>
        <p:nvSpPr>
          <p:cNvPr id="7" name="Text Placeholder 6"/>
          <p:cNvSpPr>
            <a:spLocks noGrp="1"/>
          </p:cNvSpPr>
          <p:nvPr>
            <p:ph type="body" sz="quarter" idx="3"/>
          </p:nvPr>
        </p:nvSpPr>
        <p:spPr/>
        <p:txBody>
          <a:bodyPr/>
          <a:lstStyle/>
          <a:p>
            <a:r>
              <a:rPr lang="en-US" dirty="0"/>
              <a:t>Definitive – </a:t>
            </a:r>
            <a:r>
              <a:rPr lang="en-US" sz="2400" dirty="0"/>
              <a:t>detection of </a:t>
            </a:r>
            <a:r>
              <a:rPr lang="en-US" sz="2400" u="sng" dirty="0"/>
              <a:t>organism in resp secretions or tissue</a:t>
            </a:r>
          </a:p>
        </p:txBody>
      </p:sp>
      <p:sp>
        <p:nvSpPr>
          <p:cNvPr id="8" name="Content Placeholder 7"/>
          <p:cNvSpPr>
            <a:spLocks noGrp="1"/>
          </p:cNvSpPr>
          <p:nvPr>
            <p:ph sz="quarter" idx="4"/>
          </p:nvPr>
        </p:nvSpPr>
        <p:spPr/>
        <p:txBody>
          <a:bodyPr/>
          <a:lstStyle/>
          <a:p>
            <a:r>
              <a:rPr lang="en-US" dirty="0"/>
              <a:t>Induced sputum</a:t>
            </a:r>
          </a:p>
          <a:p>
            <a:r>
              <a:rPr lang="en-US" dirty="0"/>
              <a:t>Bronchoscopy</a:t>
            </a:r>
          </a:p>
          <a:p>
            <a:r>
              <a:rPr lang="en-US" dirty="0"/>
              <a:t>Transbronchial or open lung biopsy</a:t>
            </a:r>
          </a:p>
          <a:p>
            <a:r>
              <a:rPr lang="en-US" dirty="0"/>
              <a:t>Detection of </a:t>
            </a:r>
            <a:r>
              <a:rPr lang="en-US" i="1" dirty="0"/>
              <a:t>P jiroveci </a:t>
            </a:r>
            <a:r>
              <a:rPr lang="en-US" dirty="0"/>
              <a:t>organisms in sample</a:t>
            </a:r>
          </a:p>
        </p:txBody>
      </p:sp>
    </p:spTree>
    <p:extLst>
      <p:ext uri="{BB962C8B-B14F-4D97-AF65-F5344CB8AC3E}">
        <p14:creationId xmlns:p14="http://schemas.microsoft.com/office/powerpoint/2010/main" val="37677961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a:t>Chest Imaging Suggestive of PCP</a:t>
            </a:r>
          </a:p>
        </p:txBody>
      </p:sp>
      <p:pic>
        <p:nvPicPr>
          <p:cNvPr id="13" name="Content Placeholder 12"/>
          <p:cNvPicPr>
            <a:picLocks noGrp="1" noChangeAspect="1"/>
          </p:cNvPicPr>
          <p:nvPr>
            <p:ph sz="half" idx="1"/>
          </p:nvPr>
        </p:nvPicPr>
        <p:blipFill>
          <a:blip r:embed="rId2"/>
          <a:stretch>
            <a:fillRect/>
          </a:stretch>
        </p:blipFill>
        <p:spPr>
          <a:xfrm>
            <a:off x="783290" y="1536701"/>
            <a:ext cx="4309282" cy="4213895"/>
          </a:xfrm>
          <a:prstGeom prst="rect">
            <a:avLst/>
          </a:prstGeom>
        </p:spPr>
      </p:pic>
      <p:pic>
        <p:nvPicPr>
          <p:cNvPr id="14" name="Content Placeholder 13"/>
          <p:cNvPicPr>
            <a:picLocks noGrp="1" noChangeAspect="1"/>
          </p:cNvPicPr>
          <p:nvPr>
            <p:ph sz="half" idx="2"/>
          </p:nvPr>
        </p:nvPicPr>
        <p:blipFill>
          <a:blip r:embed="rId3"/>
          <a:stretch>
            <a:fillRect/>
          </a:stretch>
        </p:blipFill>
        <p:spPr>
          <a:xfrm>
            <a:off x="5726547" y="1793174"/>
            <a:ext cx="6105247" cy="3503432"/>
          </a:xfrm>
          <a:prstGeom prst="rect">
            <a:avLst/>
          </a:prstGeom>
        </p:spPr>
      </p:pic>
      <p:sp>
        <p:nvSpPr>
          <p:cNvPr id="15" name="TextBox 14"/>
          <p:cNvSpPr txBox="1"/>
          <p:nvPr/>
        </p:nvSpPr>
        <p:spPr>
          <a:xfrm>
            <a:off x="5543601" y="5493074"/>
            <a:ext cx="6646812" cy="646331"/>
          </a:xfrm>
          <a:prstGeom prst="rect">
            <a:avLst/>
          </a:prstGeom>
          <a:noFill/>
        </p:spPr>
        <p:txBody>
          <a:bodyPr wrap="square" rtlCol="0">
            <a:spAutoFit/>
          </a:bodyPr>
          <a:lstStyle/>
          <a:p>
            <a:r>
              <a:rPr lang="en-US" sz="1200" dirty="0"/>
              <a:t>Rice KM. Global Radiology CME. October 21, 2015. </a:t>
            </a:r>
          </a:p>
          <a:p>
            <a:r>
              <a:rPr lang="en-US" sz="1200" dirty="0"/>
              <a:t>Available at </a:t>
            </a:r>
            <a:r>
              <a:rPr lang="en-US" sz="1200" dirty="0">
                <a:hlinkClick r:id="rId4"/>
              </a:rPr>
              <a:t>https://www.globalradcme.com/single-post/2015/10/21/Pneumocystis-Pneumonia-PCP-with-Pneumatoceles-1</a:t>
            </a:r>
            <a:endParaRPr lang="en-US" sz="1200" dirty="0"/>
          </a:p>
        </p:txBody>
      </p:sp>
      <p:sp>
        <p:nvSpPr>
          <p:cNvPr id="16" name="TextBox 15"/>
          <p:cNvSpPr txBox="1"/>
          <p:nvPr/>
        </p:nvSpPr>
        <p:spPr>
          <a:xfrm>
            <a:off x="359935" y="6139404"/>
            <a:ext cx="184731" cy="369332"/>
          </a:xfrm>
          <a:prstGeom prst="rect">
            <a:avLst/>
          </a:prstGeom>
          <a:noFill/>
        </p:spPr>
        <p:txBody>
          <a:bodyPr wrap="none" rtlCol="0">
            <a:spAutoFit/>
          </a:bodyPr>
          <a:lstStyle/>
          <a:p>
            <a:endParaRPr lang="en-US" dirty="0"/>
          </a:p>
        </p:txBody>
      </p:sp>
      <p:sp>
        <p:nvSpPr>
          <p:cNvPr id="17" name="Rectangle 16"/>
          <p:cNvSpPr/>
          <p:nvPr/>
        </p:nvSpPr>
        <p:spPr>
          <a:xfrm>
            <a:off x="969174" y="5828915"/>
            <a:ext cx="3937515" cy="276999"/>
          </a:xfrm>
          <a:prstGeom prst="rect">
            <a:avLst/>
          </a:prstGeom>
        </p:spPr>
        <p:txBody>
          <a:bodyPr wrap="square">
            <a:spAutoFit/>
          </a:bodyPr>
          <a:lstStyle/>
          <a:p>
            <a:r>
              <a:rPr lang="en-US" sz="1200" dirty="0"/>
              <a:t>National HIV Curriculum Available at hiv.uw.edu.</a:t>
            </a:r>
          </a:p>
        </p:txBody>
      </p:sp>
    </p:spTree>
    <p:extLst>
      <p:ext uri="{BB962C8B-B14F-4D97-AF65-F5344CB8AC3E}">
        <p14:creationId xmlns:p14="http://schemas.microsoft.com/office/powerpoint/2010/main" val="381189534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Should Mr. A  Be Admitted?</a:t>
            </a:r>
          </a:p>
        </p:txBody>
      </p:sp>
      <p:sp>
        <p:nvSpPr>
          <p:cNvPr id="3" name="Content Placeholder 2"/>
          <p:cNvSpPr>
            <a:spLocks noGrp="1"/>
          </p:cNvSpPr>
          <p:nvPr>
            <p:ph type="body" idx="1"/>
          </p:nvPr>
        </p:nvSpPr>
        <p:spPr/>
        <p:txBody>
          <a:bodyPr/>
          <a:lstStyle/>
          <a:p>
            <a:r>
              <a:rPr lang="en-US" dirty="0"/>
              <a:t>Mild to Moderate PCP</a:t>
            </a:r>
          </a:p>
        </p:txBody>
      </p:sp>
      <p:sp>
        <p:nvSpPr>
          <p:cNvPr id="5" name="Content Placeholder 4"/>
          <p:cNvSpPr>
            <a:spLocks noGrp="1"/>
          </p:cNvSpPr>
          <p:nvPr>
            <p:ph sz="half" idx="2"/>
          </p:nvPr>
        </p:nvSpPr>
        <p:spPr/>
        <p:txBody>
          <a:bodyPr>
            <a:normAutofit/>
          </a:bodyPr>
          <a:lstStyle/>
          <a:p>
            <a:r>
              <a:rPr lang="en-US" dirty="0"/>
              <a:t>PaO2 &gt; 70 mm Hg </a:t>
            </a:r>
          </a:p>
          <a:p>
            <a:r>
              <a:rPr lang="en-US" dirty="0"/>
              <a:t>A-a gradient &lt; than 35</a:t>
            </a:r>
          </a:p>
          <a:p>
            <a:r>
              <a:rPr lang="en-US" dirty="0"/>
              <a:t>If nontoxic appearing, can consider outpatient treatment</a:t>
            </a:r>
          </a:p>
        </p:txBody>
      </p:sp>
      <p:sp>
        <p:nvSpPr>
          <p:cNvPr id="6" name="Text Placeholder 5"/>
          <p:cNvSpPr>
            <a:spLocks noGrp="1"/>
          </p:cNvSpPr>
          <p:nvPr>
            <p:ph type="body" sz="quarter" idx="3"/>
          </p:nvPr>
        </p:nvSpPr>
        <p:spPr>
          <a:xfrm>
            <a:off x="6309556" y="1644604"/>
            <a:ext cx="5697985" cy="639763"/>
          </a:xfrm>
        </p:spPr>
        <p:txBody>
          <a:bodyPr/>
          <a:lstStyle/>
          <a:p>
            <a:r>
              <a:rPr lang="en-US" dirty="0"/>
              <a:t>Moderate to Severe PCP</a:t>
            </a:r>
          </a:p>
        </p:txBody>
      </p:sp>
      <p:sp>
        <p:nvSpPr>
          <p:cNvPr id="7" name="Content Placeholder 6"/>
          <p:cNvSpPr>
            <a:spLocks noGrp="1"/>
          </p:cNvSpPr>
          <p:nvPr>
            <p:ph sz="quarter" idx="4"/>
          </p:nvPr>
        </p:nvSpPr>
        <p:spPr/>
        <p:txBody>
          <a:bodyPr/>
          <a:lstStyle/>
          <a:p>
            <a:r>
              <a:rPr lang="en-US" dirty="0"/>
              <a:t>Room air PO2 &lt; 70 mm Hg</a:t>
            </a:r>
          </a:p>
          <a:p>
            <a:r>
              <a:rPr lang="en-US" dirty="0"/>
              <a:t>A-a gradient ≥ 35</a:t>
            </a:r>
          </a:p>
          <a:p>
            <a:r>
              <a:rPr lang="en-US" dirty="0"/>
              <a:t>Must be admitted</a:t>
            </a:r>
          </a:p>
        </p:txBody>
      </p:sp>
    </p:spTree>
    <p:extLst>
      <p:ext uri="{BB962C8B-B14F-4D97-AF65-F5344CB8AC3E}">
        <p14:creationId xmlns:p14="http://schemas.microsoft.com/office/powerpoint/2010/main" val="378009223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PCP: Treatment</a:t>
            </a:r>
            <a:br>
              <a:rPr lang="en-US" sz="5400" dirty="0"/>
            </a:br>
            <a:r>
              <a:rPr lang="en-US" sz="5400" dirty="0"/>
              <a:t>(mild-moderate disease)</a:t>
            </a:r>
            <a:endParaRPr lang="en-US" dirty="0"/>
          </a:p>
        </p:txBody>
      </p:sp>
      <p:sp>
        <p:nvSpPr>
          <p:cNvPr id="3" name="Content Placeholder 2"/>
          <p:cNvSpPr>
            <a:spLocks noGrp="1"/>
          </p:cNvSpPr>
          <p:nvPr>
            <p:ph idx="1"/>
          </p:nvPr>
        </p:nvSpPr>
        <p:spPr/>
        <p:txBody>
          <a:bodyPr/>
          <a:lstStyle/>
          <a:p>
            <a:pPr marL="0" indent="0">
              <a:buNone/>
            </a:pPr>
            <a:r>
              <a:rPr lang="en-US" u="sng" dirty="0"/>
              <a:t>Preferred Regimen (oral)</a:t>
            </a:r>
            <a:r>
              <a:rPr lang="en-US" dirty="0"/>
              <a:t> </a:t>
            </a:r>
          </a:p>
          <a:p>
            <a:pPr>
              <a:lnSpc>
                <a:spcPct val="80000"/>
              </a:lnSpc>
            </a:pPr>
            <a:r>
              <a:rPr lang="en-US" dirty="0">
                <a:solidFill>
                  <a:srgbClr val="0070C0"/>
                </a:solidFill>
              </a:rPr>
              <a:t>TMP-SMX (high dose) (AI)</a:t>
            </a:r>
          </a:p>
          <a:p>
            <a:pPr marL="0" indent="0">
              <a:buNone/>
            </a:pPr>
            <a:endParaRPr lang="en-US" u="sng" dirty="0"/>
          </a:p>
          <a:p>
            <a:pPr marL="0" indent="0">
              <a:buNone/>
            </a:pPr>
            <a:r>
              <a:rPr lang="en-US" u="sng" dirty="0"/>
              <a:t>Alternative Regimens (oral)</a:t>
            </a:r>
          </a:p>
          <a:p>
            <a:pPr marL="457200" indent="-457200">
              <a:buFont typeface="Wingdings" panose="05000000000000000000" pitchFamily="2" charset="2"/>
              <a:buChar char="§"/>
            </a:pPr>
            <a:r>
              <a:rPr lang="en-US" sz="2400" dirty="0" err="1"/>
              <a:t>Dapsone</a:t>
            </a:r>
            <a:r>
              <a:rPr lang="en-US" sz="2400" dirty="0"/>
              <a:t> + TMP (BI) </a:t>
            </a:r>
          </a:p>
          <a:p>
            <a:pPr marL="342900" indent="-342900">
              <a:buFont typeface="Wingdings" panose="05000000000000000000" pitchFamily="2" charset="2"/>
              <a:buChar char="§"/>
            </a:pPr>
            <a:r>
              <a:rPr lang="en-US" sz="2400" dirty="0"/>
              <a:t> </a:t>
            </a:r>
            <a:r>
              <a:rPr lang="en-US" sz="2400" dirty="0" err="1"/>
              <a:t>Primaquine</a:t>
            </a:r>
            <a:r>
              <a:rPr lang="en-US" sz="2400" dirty="0"/>
              <a:t> + clindamycin (BI) </a:t>
            </a:r>
          </a:p>
          <a:p>
            <a:pPr marL="342900" indent="-342900">
              <a:buFont typeface="Wingdings" panose="05000000000000000000" pitchFamily="2" charset="2"/>
              <a:buChar char="§"/>
            </a:pPr>
            <a:r>
              <a:rPr lang="en-US" sz="2400" dirty="0"/>
              <a:t> </a:t>
            </a:r>
            <a:r>
              <a:rPr lang="en-US" sz="2400" dirty="0" err="1"/>
              <a:t>Atovaquone</a:t>
            </a:r>
            <a:r>
              <a:rPr lang="en-US" sz="2400" dirty="0"/>
              <a:t> (BI) </a:t>
            </a:r>
          </a:p>
          <a:p>
            <a:endParaRPr lang="en-US" dirty="0"/>
          </a:p>
        </p:txBody>
      </p:sp>
    </p:spTree>
    <p:extLst>
      <p:ext uri="{BB962C8B-B14F-4D97-AF65-F5344CB8AC3E}">
        <p14:creationId xmlns:p14="http://schemas.microsoft.com/office/powerpoint/2010/main" val="81935549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PCP: Treatment</a:t>
            </a:r>
            <a:br>
              <a:rPr lang="en-US" dirty="0"/>
            </a:br>
            <a:r>
              <a:rPr lang="en-US" dirty="0"/>
              <a:t>(moderate-severe)</a:t>
            </a:r>
          </a:p>
        </p:txBody>
      </p:sp>
      <p:sp>
        <p:nvSpPr>
          <p:cNvPr id="3" name="Content Placeholder 2"/>
          <p:cNvSpPr>
            <a:spLocks noGrp="1"/>
          </p:cNvSpPr>
          <p:nvPr>
            <p:ph idx="1"/>
          </p:nvPr>
        </p:nvSpPr>
        <p:spPr/>
        <p:txBody>
          <a:bodyPr>
            <a:normAutofit fontScale="85000" lnSpcReduction="20000"/>
          </a:bodyPr>
          <a:lstStyle/>
          <a:p>
            <a:pPr marL="0" indent="0">
              <a:buNone/>
            </a:pPr>
            <a:r>
              <a:rPr lang="en-US" u="sng" dirty="0"/>
              <a:t>Preferred Regimen (AI)</a:t>
            </a:r>
            <a:r>
              <a:rPr lang="en-US" dirty="0"/>
              <a:t> </a:t>
            </a:r>
          </a:p>
          <a:p>
            <a:pPr marL="0" indent="0">
              <a:buNone/>
            </a:pPr>
            <a:endParaRPr lang="en-US" dirty="0"/>
          </a:p>
          <a:p>
            <a:pPr>
              <a:lnSpc>
                <a:spcPct val="90000"/>
              </a:lnSpc>
            </a:pPr>
            <a:r>
              <a:rPr lang="en-US" dirty="0">
                <a:solidFill>
                  <a:srgbClr val="0070C0"/>
                </a:solidFill>
              </a:rPr>
              <a:t>TMP-SMX (IV) +  steroids</a:t>
            </a:r>
          </a:p>
          <a:p>
            <a:r>
              <a:rPr lang="en-US" dirty="0"/>
              <a:t>Steroids if PaO</a:t>
            </a:r>
            <a:r>
              <a:rPr lang="en-US" baseline="-25000" dirty="0"/>
              <a:t>2</a:t>
            </a:r>
            <a:r>
              <a:rPr lang="en-US" dirty="0"/>
              <a:t> &lt;70 mmHg at room air </a:t>
            </a:r>
            <a:r>
              <a:rPr lang="en-US" i="1" dirty="0"/>
              <a:t>or</a:t>
            </a:r>
            <a:r>
              <a:rPr lang="en-US" dirty="0"/>
              <a:t> Alveolar-arterial O</a:t>
            </a:r>
            <a:r>
              <a:rPr lang="en-US" baseline="-25000" dirty="0"/>
              <a:t>2</a:t>
            </a:r>
            <a:r>
              <a:rPr lang="en-US" dirty="0"/>
              <a:t> gradient ≥35 mm Hg</a:t>
            </a:r>
          </a:p>
          <a:p>
            <a:r>
              <a:rPr lang="en-US" dirty="0"/>
              <a:t>Start ASAP and within 72 hours of PCP therapy</a:t>
            </a:r>
          </a:p>
          <a:p>
            <a:pPr marL="152373" indent="0">
              <a:buNone/>
            </a:pPr>
            <a:endParaRPr lang="en-US" dirty="0"/>
          </a:p>
          <a:p>
            <a:pPr marL="152373" indent="0">
              <a:buNone/>
            </a:pPr>
            <a:endParaRPr lang="en-US" u="sng" dirty="0"/>
          </a:p>
          <a:p>
            <a:pPr marL="0" indent="0">
              <a:buNone/>
            </a:pPr>
            <a:r>
              <a:rPr lang="en-US" u="sng" dirty="0"/>
              <a:t>Alternative Regimens</a:t>
            </a:r>
            <a:r>
              <a:rPr lang="en-US" dirty="0"/>
              <a:t> </a:t>
            </a:r>
          </a:p>
          <a:p>
            <a:pPr marL="457200" indent="-457200"/>
            <a:r>
              <a:rPr lang="en-US" sz="2800" dirty="0" err="1"/>
              <a:t>Pentamidine</a:t>
            </a:r>
            <a:r>
              <a:rPr lang="en-US" sz="2800" dirty="0"/>
              <a:t> (AI)</a:t>
            </a:r>
          </a:p>
          <a:p>
            <a:pPr marL="457200" indent="-457200"/>
            <a:r>
              <a:rPr lang="en-US" sz="2800" dirty="0" err="1"/>
              <a:t>Primaquine</a:t>
            </a:r>
            <a:r>
              <a:rPr lang="en-US" sz="2800" dirty="0"/>
              <a:t> + clindamycin (AI) </a:t>
            </a:r>
          </a:p>
          <a:p>
            <a:endParaRPr lang="en-US" dirty="0"/>
          </a:p>
        </p:txBody>
      </p:sp>
    </p:spTree>
    <p:extLst>
      <p:ext uri="{BB962C8B-B14F-4D97-AF65-F5344CB8AC3E}">
        <p14:creationId xmlns:p14="http://schemas.microsoft.com/office/powerpoint/2010/main" val="13473301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PCP: Treatment</a:t>
            </a:r>
            <a:endParaRPr lang="en-US" dirty="0"/>
          </a:p>
        </p:txBody>
      </p:sp>
      <p:sp>
        <p:nvSpPr>
          <p:cNvPr id="3" name="Content Placeholder 2"/>
          <p:cNvSpPr>
            <a:spLocks noGrp="1"/>
          </p:cNvSpPr>
          <p:nvPr>
            <p:ph idx="1"/>
          </p:nvPr>
        </p:nvSpPr>
        <p:spPr/>
        <p:txBody>
          <a:bodyPr>
            <a:normAutofit fontScale="85000" lnSpcReduction="10000"/>
          </a:bodyPr>
          <a:lstStyle/>
          <a:p>
            <a:r>
              <a:rPr lang="en-US" dirty="0"/>
              <a:t>After completion of 21 day treatment, start secondary prophylaxis</a:t>
            </a:r>
          </a:p>
          <a:p>
            <a:endParaRPr lang="en-US" dirty="0"/>
          </a:p>
          <a:p>
            <a:r>
              <a:rPr lang="en-US" dirty="0"/>
              <a:t>Patients with PCP can be slow to improve</a:t>
            </a:r>
          </a:p>
          <a:p>
            <a:pPr lvl="1"/>
            <a:r>
              <a:rPr lang="en-US" dirty="0"/>
              <a:t>Watch out for nonadherence or IRIS-</a:t>
            </a:r>
            <a:r>
              <a:rPr lang="en-US" dirty="0">
                <a:sym typeface="Wingdings" panose="05000000000000000000" pitchFamily="2" charset="2"/>
              </a:rPr>
              <a:t>may need prolonged treatment/re-admit</a:t>
            </a:r>
          </a:p>
          <a:p>
            <a:pPr marL="548544" lvl="1" indent="0">
              <a:buNone/>
            </a:pPr>
            <a:endParaRPr lang="en-US" dirty="0"/>
          </a:p>
          <a:p>
            <a:r>
              <a:rPr lang="en-US" dirty="0"/>
              <a:t>Consider this in patient with HIV and pneumothorax</a:t>
            </a:r>
          </a:p>
          <a:p>
            <a:endParaRPr lang="en-US" dirty="0"/>
          </a:p>
          <a:p>
            <a:r>
              <a:rPr lang="en-US" dirty="0"/>
              <a:t>Failure of TMP-SMX is rare, even in people who were taking it for PCP prophylaxis</a:t>
            </a:r>
          </a:p>
          <a:p>
            <a:pPr marL="152373" indent="0">
              <a:buNone/>
            </a:pPr>
            <a:endParaRPr lang="en-US" dirty="0"/>
          </a:p>
        </p:txBody>
      </p:sp>
    </p:spTree>
    <p:extLst>
      <p:ext uri="{BB962C8B-B14F-4D97-AF65-F5344CB8AC3E}">
        <p14:creationId xmlns:p14="http://schemas.microsoft.com/office/powerpoint/2010/main" val="191126764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Should Mr. A be started on ART? When?</a:t>
            </a:r>
          </a:p>
        </p:txBody>
      </p:sp>
      <p:sp>
        <p:nvSpPr>
          <p:cNvPr id="3" name="Content Placeholder 2"/>
          <p:cNvSpPr>
            <a:spLocks noGrp="1"/>
          </p:cNvSpPr>
          <p:nvPr>
            <p:ph sz="half" idx="1"/>
          </p:nvPr>
        </p:nvSpPr>
        <p:spPr>
          <a:xfrm>
            <a:off x="199296" y="1841157"/>
            <a:ext cx="5884126" cy="4126342"/>
          </a:xfrm>
        </p:spPr>
        <p:txBody>
          <a:bodyPr/>
          <a:lstStyle/>
          <a:p>
            <a:r>
              <a:rPr lang="en-US" dirty="0"/>
              <a:t>ART should be started within 2 weeks of diagnosis of PCP</a:t>
            </a:r>
          </a:p>
        </p:txBody>
      </p:sp>
      <p:pic>
        <p:nvPicPr>
          <p:cNvPr id="5" name="Content Placeholder 4"/>
          <p:cNvPicPr>
            <a:picLocks noGrp="1" noChangeAspect="1"/>
          </p:cNvPicPr>
          <p:nvPr>
            <p:ph sz="half" idx="2"/>
          </p:nvPr>
        </p:nvPicPr>
        <p:blipFill>
          <a:blip r:embed="rId2"/>
          <a:stretch>
            <a:fillRect/>
          </a:stretch>
        </p:blipFill>
        <p:spPr>
          <a:xfrm>
            <a:off x="6617624" y="1398287"/>
            <a:ext cx="4511143" cy="4430713"/>
          </a:xfrm>
          <a:prstGeom prst="rect">
            <a:avLst/>
          </a:prstGeom>
        </p:spPr>
      </p:pic>
      <p:sp>
        <p:nvSpPr>
          <p:cNvPr id="6" name="TextBox 5"/>
          <p:cNvSpPr txBox="1"/>
          <p:nvPr/>
        </p:nvSpPr>
        <p:spPr>
          <a:xfrm>
            <a:off x="7507311" y="5829000"/>
            <a:ext cx="3087255" cy="276999"/>
          </a:xfrm>
          <a:prstGeom prst="rect">
            <a:avLst/>
          </a:prstGeom>
          <a:noFill/>
        </p:spPr>
        <p:txBody>
          <a:bodyPr wrap="none" rtlCol="0">
            <a:spAutoFit/>
          </a:bodyPr>
          <a:lstStyle/>
          <a:p>
            <a:r>
              <a:rPr lang="en-US" sz="1200" dirty="0"/>
              <a:t>Zolopa AR, et al. PloS One. 2009;4:35575.</a:t>
            </a:r>
          </a:p>
        </p:txBody>
      </p:sp>
    </p:spTree>
    <p:extLst>
      <p:ext uri="{BB962C8B-B14F-4D97-AF65-F5344CB8AC3E}">
        <p14:creationId xmlns:p14="http://schemas.microsoft.com/office/powerpoint/2010/main" val="183705539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964" y="383309"/>
            <a:ext cx="8945587" cy="706964"/>
          </a:xfrm>
        </p:spPr>
        <p:txBody>
          <a:bodyPr>
            <a:noAutofit/>
          </a:bodyPr>
          <a:lstStyle/>
          <a:p>
            <a:r>
              <a:rPr lang="en-US" sz="4800" dirty="0"/>
              <a:t>Case  scenario 2</a:t>
            </a:r>
          </a:p>
        </p:txBody>
      </p:sp>
      <p:sp>
        <p:nvSpPr>
          <p:cNvPr id="3" name="Content Placeholder 2"/>
          <p:cNvSpPr>
            <a:spLocks noGrp="1"/>
          </p:cNvSpPr>
          <p:nvPr>
            <p:ph idx="1"/>
          </p:nvPr>
        </p:nvSpPr>
        <p:spPr>
          <a:xfrm>
            <a:off x="611030" y="1282536"/>
            <a:ext cx="11084538" cy="4684965"/>
          </a:xfrm>
        </p:spPr>
        <p:txBody>
          <a:bodyPr>
            <a:normAutofit fontScale="85000" lnSpcReduction="20000"/>
          </a:bodyPr>
          <a:lstStyle/>
          <a:p>
            <a:r>
              <a:rPr lang="en-US" dirty="0"/>
              <a:t>Mr. B  is a 44 year old man arrives in the emergency room complaining of a 5 day history of headaches and new onset seizures. He is post-ictal after a witnessed seizure but can tell you he has a history of HIV and hasn’t taken medications nor seen a healthcare provider in 9 months. There are no prior records in the health system.</a:t>
            </a:r>
          </a:p>
          <a:p>
            <a:r>
              <a:rPr lang="en-US" dirty="0"/>
              <a:t>Exam T 36.7C (98.1F) HR 91 RR 16 BP 164/96</a:t>
            </a:r>
          </a:p>
          <a:p>
            <a:r>
              <a:rPr lang="en-US" dirty="0"/>
              <a:t>No nuchal rigidity, negative Kernig’s and Brudzinski’s signs</a:t>
            </a:r>
          </a:p>
          <a:p>
            <a:r>
              <a:rPr lang="en-US" dirty="0"/>
              <a:t>Exam otherwise unremarkable</a:t>
            </a:r>
          </a:p>
          <a:p>
            <a:r>
              <a:rPr lang="en-US" dirty="0"/>
              <a:t>Labs: CSF WBC 102 Lymph 82% Monos 9% </a:t>
            </a:r>
          </a:p>
          <a:p>
            <a:r>
              <a:rPr lang="en-US" dirty="0"/>
              <a:t>RBC 13; protein 40; glucose 63</a:t>
            </a:r>
          </a:p>
          <a:p>
            <a:r>
              <a:rPr lang="en-US" dirty="0"/>
              <a:t>Opening pressure: 38 cm H</a:t>
            </a:r>
            <a:r>
              <a:rPr lang="en-US" baseline="-25000" dirty="0"/>
              <a:t>2</a:t>
            </a:r>
            <a:r>
              <a:rPr lang="en-US" dirty="0"/>
              <a:t>O (&gt; 25 cm H</a:t>
            </a:r>
            <a:r>
              <a:rPr lang="en-US" baseline="-25000" dirty="0"/>
              <a:t>2</a:t>
            </a:r>
            <a:r>
              <a:rPr lang="en-US" dirty="0"/>
              <a:t>O abnormal)</a:t>
            </a:r>
          </a:p>
        </p:txBody>
      </p:sp>
    </p:spTree>
    <p:extLst>
      <p:ext uri="{BB962C8B-B14F-4D97-AF65-F5344CB8AC3E}">
        <p14:creationId xmlns:p14="http://schemas.microsoft.com/office/powerpoint/2010/main" val="141543700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9048" y="461210"/>
            <a:ext cx="6988503" cy="706964"/>
          </a:xfrm>
        </p:spPr>
        <p:txBody>
          <a:bodyPr>
            <a:normAutofit fontScale="90000"/>
          </a:bodyPr>
          <a:lstStyle/>
          <a:p>
            <a:pPr algn="ctr"/>
            <a:r>
              <a:rPr lang="en-US" dirty="0"/>
              <a:t>Cryptococcal Meningitis</a:t>
            </a:r>
          </a:p>
        </p:txBody>
      </p:sp>
      <p:sp>
        <p:nvSpPr>
          <p:cNvPr id="3" name="Content Placeholder 2"/>
          <p:cNvSpPr>
            <a:spLocks noGrp="1"/>
          </p:cNvSpPr>
          <p:nvPr>
            <p:ph idx="1"/>
          </p:nvPr>
        </p:nvSpPr>
        <p:spPr>
          <a:xfrm>
            <a:off x="611030" y="1401289"/>
            <a:ext cx="11084538" cy="4567800"/>
          </a:xfrm>
        </p:spPr>
        <p:txBody>
          <a:bodyPr>
            <a:normAutofit fontScale="85000" lnSpcReduction="10000"/>
          </a:bodyPr>
          <a:lstStyle/>
          <a:p>
            <a:r>
              <a:rPr lang="en-US" dirty="0"/>
              <a:t>Most common cause of meningitis in people with advanced HIV</a:t>
            </a:r>
          </a:p>
          <a:p>
            <a:r>
              <a:rPr lang="en-US" i="1" dirty="0"/>
              <a:t>Cryptococcus neoformans</a:t>
            </a:r>
            <a:r>
              <a:rPr lang="en-US" dirty="0"/>
              <a:t> &gt; </a:t>
            </a:r>
            <a:r>
              <a:rPr lang="en-US" i="1" dirty="0"/>
              <a:t>Cryptococcus gattii</a:t>
            </a:r>
            <a:endParaRPr lang="en-US" dirty="0"/>
          </a:p>
          <a:p>
            <a:r>
              <a:rPr lang="en-US" dirty="0"/>
              <a:t>Hallmark is meningoencephalitis or subacute meningitis symptoms</a:t>
            </a:r>
          </a:p>
          <a:p>
            <a:pPr lvl="1"/>
            <a:r>
              <a:rPr lang="en-US" dirty="0">
                <a:solidFill>
                  <a:srgbClr val="FF0000"/>
                </a:solidFill>
              </a:rPr>
              <a:t>Headache, fever, altered mental status</a:t>
            </a:r>
          </a:p>
          <a:p>
            <a:pPr lvl="1"/>
            <a:r>
              <a:rPr lang="en-US" dirty="0">
                <a:solidFill>
                  <a:srgbClr val="FF0000"/>
                </a:solidFill>
              </a:rPr>
              <a:t>Classic meningitis symptoms in only 1/4 to 1/3 of patients</a:t>
            </a:r>
          </a:p>
          <a:p>
            <a:pPr lvl="1"/>
            <a:r>
              <a:rPr lang="en-US" dirty="0">
                <a:solidFill>
                  <a:srgbClr val="FF0000"/>
                </a:solidFill>
              </a:rPr>
              <a:t>May see signs/symptoms of elevated CSF pressure</a:t>
            </a:r>
          </a:p>
          <a:p>
            <a:pPr lvl="1"/>
            <a:r>
              <a:rPr lang="en-US" dirty="0">
                <a:solidFill>
                  <a:srgbClr val="FF0000"/>
                </a:solidFill>
              </a:rPr>
              <a:t>Approximately 25-30% of pts have a normal CSF profile</a:t>
            </a:r>
          </a:p>
          <a:p>
            <a:r>
              <a:rPr lang="en-US" dirty="0"/>
              <a:t>Needs admission: lumbar puncture, IV treatment</a:t>
            </a:r>
          </a:p>
          <a:p>
            <a:r>
              <a:rPr lang="en-US" dirty="0"/>
              <a:t>Prolonged treatment course (induction, consolidation, maintenance)</a:t>
            </a:r>
          </a:p>
          <a:p>
            <a:endParaRPr lang="en-US" dirty="0"/>
          </a:p>
        </p:txBody>
      </p:sp>
    </p:spTree>
    <p:extLst>
      <p:ext uri="{BB962C8B-B14F-4D97-AF65-F5344CB8AC3E}">
        <p14:creationId xmlns:p14="http://schemas.microsoft.com/office/powerpoint/2010/main" val="332832464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11030" y="513472"/>
            <a:ext cx="7239000" cy="1066800"/>
          </a:xfrm>
        </p:spPr>
        <p:txBody>
          <a:bodyPr vert="horz" lIns="121899" tIns="60949" rIns="121899" bIns="60949" rtlCol="0" anchor="ctr">
            <a:normAutofit/>
          </a:bodyPr>
          <a:lstStyle/>
          <a:p>
            <a:r>
              <a:rPr lang="en-US" sz="4800" dirty="0"/>
              <a:t>Session Objectives</a:t>
            </a:r>
          </a:p>
        </p:txBody>
      </p:sp>
      <p:sp>
        <p:nvSpPr>
          <p:cNvPr id="21506" name="Content Placeholder 2"/>
          <p:cNvSpPr>
            <a:spLocks noGrp="1"/>
          </p:cNvSpPr>
          <p:nvPr>
            <p:ph idx="1"/>
          </p:nvPr>
        </p:nvSpPr>
        <p:spPr/>
        <p:txBody>
          <a:bodyPr/>
          <a:lstStyle/>
          <a:p>
            <a:pPr lvl="0"/>
            <a:r>
              <a:rPr lang="en-US" dirty="0"/>
              <a:t>Recognize the most common opportunistic infections (OIs)    </a:t>
            </a:r>
          </a:p>
          <a:p>
            <a:pPr lvl="0"/>
            <a:r>
              <a:rPr lang="en-US" dirty="0"/>
              <a:t>Discuss prophylaxis and treatment of common OIs    </a:t>
            </a:r>
          </a:p>
          <a:p>
            <a:pPr lvl="0"/>
            <a:r>
              <a:rPr lang="en-US" dirty="0"/>
              <a:t>Describe types of exposures and ways to prevent OIs    </a:t>
            </a:r>
          </a:p>
          <a:p>
            <a:pPr marL="152373" indent="0">
              <a:buNone/>
            </a:pPr>
            <a:endParaRPr lang="en-US" dirty="0"/>
          </a:p>
        </p:txBody>
      </p:sp>
    </p:spTree>
    <p:extLst>
      <p:ext uri="{BB962C8B-B14F-4D97-AF65-F5344CB8AC3E}">
        <p14:creationId xmlns:p14="http://schemas.microsoft.com/office/powerpoint/2010/main" val="20400193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Mr. B  – Follow-up</a:t>
            </a:r>
          </a:p>
        </p:txBody>
      </p:sp>
      <p:sp>
        <p:nvSpPr>
          <p:cNvPr id="3" name="Content Placeholder 2"/>
          <p:cNvSpPr>
            <a:spLocks noGrp="1"/>
          </p:cNvSpPr>
          <p:nvPr>
            <p:ph idx="1"/>
          </p:nvPr>
        </p:nvSpPr>
        <p:spPr/>
        <p:txBody>
          <a:bodyPr/>
          <a:lstStyle/>
          <a:p>
            <a:r>
              <a:rPr lang="en-US" dirty="0"/>
              <a:t>CSF cryptococcal antigen 1:1024</a:t>
            </a:r>
          </a:p>
          <a:p>
            <a:r>
              <a:rPr lang="en-US" dirty="0"/>
              <a:t>CSF culture: </a:t>
            </a:r>
            <a:r>
              <a:rPr lang="en-US" i="1" dirty="0"/>
              <a:t>Cryptococcus neoformans</a:t>
            </a:r>
          </a:p>
          <a:p>
            <a:r>
              <a:rPr lang="en-US" dirty="0"/>
              <a:t>Therapeutic LPs done daily and eventually a VP shunt was placed due to persistently elevated CSF pressure</a:t>
            </a:r>
          </a:p>
          <a:p>
            <a:r>
              <a:rPr lang="en-US" dirty="0"/>
              <a:t>Keppra started for seizure prophylaxis</a:t>
            </a:r>
          </a:p>
        </p:txBody>
      </p:sp>
      <p:pic>
        <p:nvPicPr>
          <p:cNvPr id="4" name="Picture 3"/>
          <p:cNvPicPr>
            <a:picLocks noChangeAspect="1"/>
          </p:cNvPicPr>
          <p:nvPr/>
        </p:nvPicPr>
        <p:blipFill>
          <a:blip r:embed="rId2"/>
          <a:stretch>
            <a:fillRect/>
          </a:stretch>
        </p:blipFill>
        <p:spPr>
          <a:xfrm>
            <a:off x="8646825" y="4529356"/>
            <a:ext cx="3543589" cy="2328644"/>
          </a:xfrm>
          <a:prstGeom prst="rect">
            <a:avLst/>
          </a:prstGeom>
        </p:spPr>
      </p:pic>
    </p:spTree>
    <p:extLst>
      <p:ext uri="{BB962C8B-B14F-4D97-AF65-F5344CB8AC3E}">
        <p14:creationId xmlns:p14="http://schemas.microsoft.com/office/powerpoint/2010/main" val="284352070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Cryptococcal Meningitis: Treatment</a:t>
            </a:r>
          </a:p>
        </p:txBody>
      </p:sp>
      <p:sp>
        <p:nvSpPr>
          <p:cNvPr id="3" name="Content Placeholder 2"/>
          <p:cNvSpPr>
            <a:spLocks noGrp="1"/>
          </p:cNvSpPr>
          <p:nvPr>
            <p:ph idx="1"/>
          </p:nvPr>
        </p:nvSpPr>
        <p:spPr/>
        <p:txBody>
          <a:bodyPr/>
          <a:lstStyle/>
          <a:p>
            <a:r>
              <a:rPr lang="en-US" dirty="0"/>
              <a:t>Induction therapy for 2+ weeks</a:t>
            </a:r>
          </a:p>
          <a:p>
            <a:pPr lvl="1"/>
            <a:r>
              <a:rPr lang="en-US" dirty="0"/>
              <a:t>Preferred: Amphotericin B + flucytosine (5FC) </a:t>
            </a:r>
            <a:endParaRPr lang="en-US" dirty="0">
              <a:solidFill>
                <a:srgbClr val="FF0000"/>
              </a:solidFill>
            </a:endParaRPr>
          </a:p>
          <a:p>
            <a:pPr lvl="2"/>
            <a:r>
              <a:rPr lang="en-US" dirty="0"/>
              <a:t>Preferred: liposomal formulation of amphotericin but can use other formulations </a:t>
            </a:r>
          </a:p>
          <a:p>
            <a:r>
              <a:rPr lang="en-US" dirty="0"/>
              <a:t>Consolidation therapy for 8 weeks</a:t>
            </a:r>
          </a:p>
          <a:p>
            <a:pPr lvl="1"/>
            <a:r>
              <a:rPr lang="en-US" dirty="0"/>
              <a:t>Preferred: fluconazole </a:t>
            </a:r>
            <a:r>
              <a:rPr lang="mr-IN" dirty="0"/>
              <a:t>–</a:t>
            </a:r>
            <a:r>
              <a:rPr lang="en-US" dirty="0"/>
              <a:t> 800mg </a:t>
            </a:r>
            <a:endParaRPr lang="en-US" dirty="0">
              <a:solidFill>
                <a:srgbClr val="FF0000"/>
              </a:solidFill>
            </a:endParaRPr>
          </a:p>
          <a:p>
            <a:r>
              <a:rPr lang="en-US" dirty="0"/>
              <a:t>Chronic maintenance therapy</a:t>
            </a:r>
          </a:p>
          <a:p>
            <a:pPr lvl="1"/>
            <a:r>
              <a:rPr lang="en-US" dirty="0"/>
              <a:t>Preferred fluconazole </a:t>
            </a:r>
            <a:r>
              <a:rPr lang="mr-IN" dirty="0"/>
              <a:t>–</a:t>
            </a:r>
            <a:r>
              <a:rPr lang="en-US" dirty="0"/>
              <a:t> 200mg</a:t>
            </a:r>
          </a:p>
        </p:txBody>
      </p:sp>
    </p:spTree>
    <p:extLst>
      <p:ext uri="{BB962C8B-B14F-4D97-AF65-F5344CB8AC3E}">
        <p14:creationId xmlns:p14="http://schemas.microsoft.com/office/powerpoint/2010/main" val="50524457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789" y="437307"/>
            <a:ext cx="10832044" cy="706964"/>
          </a:xfrm>
        </p:spPr>
        <p:txBody>
          <a:bodyPr>
            <a:normAutofit fontScale="90000"/>
          </a:bodyPr>
          <a:lstStyle/>
          <a:p>
            <a:pPr algn="ctr"/>
            <a:r>
              <a:rPr lang="en-US" dirty="0"/>
              <a:t>Cryptococcal Meningitis</a:t>
            </a:r>
            <a:br>
              <a:rPr lang="en-US" dirty="0"/>
            </a:br>
            <a:r>
              <a:rPr lang="en-US" dirty="0"/>
              <a:t>Chronic Maintenance Therapy: Duration</a:t>
            </a:r>
          </a:p>
        </p:txBody>
      </p:sp>
      <p:sp>
        <p:nvSpPr>
          <p:cNvPr id="3" name="Content Placeholder 2"/>
          <p:cNvSpPr>
            <a:spLocks noGrp="1"/>
          </p:cNvSpPr>
          <p:nvPr>
            <p:ph idx="1"/>
          </p:nvPr>
        </p:nvSpPr>
        <p:spPr>
          <a:xfrm>
            <a:off x="643790" y="1617786"/>
            <a:ext cx="11009025" cy="4399557"/>
          </a:xfrm>
        </p:spPr>
        <p:txBody>
          <a:bodyPr>
            <a:normAutofit/>
          </a:bodyPr>
          <a:lstStyle/>
          <a:p>
            <a:pPr marL="457200" indent="-457200">
              <a:buFont typeface="Arial" charset="0"/>
              <a:buChar char="•"/>
            </a:pPr>
            <a:r>
              <a:rPr lang="en-US" sz="3000" u="sng" dirty="0"/>
              <a:t>Duration (BII)</a:t>
            </a:r>
            <a:r>
              <a:rPr lang="en-US" sz="3000" dirty="0"/>
              <a:t>: </a:t>
            </a:r>
          </a:p>
          <a:p>
            <a:pPr lvl="1">
              <a:buFont typeface="Arial" charset="0"/>
              <a:buChar char="•"/>
            </a:pPr>
            <a:r>
              <a:rPr lang="en-US" dirty="0"/>
              <a:t>Completed 1 year of maintenance therapy</a:t>
            </a:r>
          </a:p>
          <a:p>
            <a:pPr lvl="1">
              <a:buFont typeface="Arial" charset="0"/>
              <a:buChar char="•"/>
            </a:pPr>
            <a:r>
              <a:rPr lang="en-US" dirty="0"/>
              <a:t>Asymptomatic </a:t>
            </a:r>
          </a:p>
          <a:p>
            <a:pPr lvl="1">
              <a:buFont typeface="Arial" charset="0"/>
              <a:buChar char="•"/>
            </a:pPr>
            <a:r>
              <a:rPr lang="en-US" dirty="0"/>
              <a:t>CD4 count ≥ 100 for ≥ 3 months and suppressed HIV RNA in response to effective ART</a:t>
            </a:r>
          </a:p>
          <a:p>
            <a:pPr lvl="1">
              <a:buFont typeface="Arial" charset="0"/>
              <a:buChar char="•"/>
            </a:pPr>
            <a:endParaRPr lang="en-US" dirty="0"/>
          </a:p>
          <a:p>
            <a:pPr lvl="1">
              <a:buFont typeface="Arial" charset="0"/>
              <a:buChar char="•"/>
            </a:pPr>
            <a:r>
              <a:rPr lang="en-US" dirty="0"/>
              <a:t>Restart maintenance if patient’s CD4 drops less than 100 </a:t>
            </a:r>
          </a:p>
          <a:p>
            <a:pPr lvl="1">
              <a:buFont typeface="Arial" charset="0"/>
              <a:buChar char="•"/>
            </a:pPr>
            <a:endParaRPr lang="en-US" dirty="0"/>
          </a:p>
          <a:p>
            <a:pPr lvl="1">
              <a:buFont typeface="Arial" charset="0"/>
              <a:buChar char="•"/>
            </a:pPr>
            <a:endParaRPr lang="en-US" dirty="0"/>
          </a:p>
          <a:p>
            <a:pPr marL="0" indent="0">
              <a:buNone/>
            </a:pPr>
            <a:endParaRPr lang="en-US" dirty="0">
              <a:solidFill>
                <a:srgbClr val="0070C0"/>
              </a:solidFill>
            </a:endParaRPr>
          </a:p>
          <a:p>
            <a:endParaRPr lang="en-US" dirty="0"/>
          </a:p>
        </p:txBody>
      </p:sp>
    </p:spTree>
    <p:extLst>
      <p:ext uri="{BB962C8B-B14F-4D97-AF65-F5344CB8AC3E}">
        <p14:creationId xmlns:p14="http://schemas.microsoft.com/office/powerpoint/2010/main" val="132223124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Scenario  3</a:t>
            </a:r>
          </a:p>
        </p:txBody>
      </p:sp>
      <p:sp>
        <p:nvSpPr>
          <p:cNvPr id="6" name="Content Placeholder 5"/>
          <p:cNvSpPr>
            <a:spLocks noGrp="1"/>
          </p:cNvSpPr>
          <p:nvPr>
            <p:ph idx="1"/>
          </p:nvPr>
        </p:nvSpPr>
        <p:spPr/>
        <p:txBody>
          <a:bodyPr/>
          <a:lstStyle/>
          <a:p>
            <a:r>
              <a:rPr lang="en-US" dirty="0"/>
              <a:t>Mrs. C Presented to the emergency room in rural Florida with complaint of enlarging blind spots in her vision for the last week. She has a history of HIV </a:t>
            </a:r>
            <a:r>
              <a:rPr lang="en-US" dirty="0" err="1"/>
              <a:t>ith</a:t>
            </a:r>
            <a:r>
              <a:rPr lang="en-US" dirty="0"/>
              <a:t> loss to follow and poor compliance with ART </a:t>
            </a:r>
          </a:p>
          <a:p>
            <a:r>
              <a:rPr lang="en-US" dirty="0"/>
              <a:t>She was referred to ophthalmology and saw them one week later, but had complete vision loss by that time.</a:t>
            </a:r>
          </a:p>
        </p:txBody>
      </p:sp>
    </p:spTree>
    <p:extLst>
      <p:ext uri="{BB962C8B-B14F-4D97-AF65-F5344CB8AC3E}">
        <p14:creationId xmlns:p14="http://schemas.microsoft.com/office/powerpoint/2010/main" val="168834028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7279" y="458158"/>
            <a:ext cx="6988503" cy="706964"/>
          </a:xfrm>
        </p:spPr>
        <p:txBody>
          <a:bodyPr>
            <a:noAutofit/>
          </a:bodyPr>
          <a:lstStyle/>
          <a:p>
            <a:pPr algn="ctr"/>
            <a:r>
              <a:rPr lang="en-US" sz="4800" dirty="0"/>
              <a:t>CMV Retinitis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01067" y="1563329"/>
            <a:ext cx="5220929" cy="3480619"/>
          </a:xfrm>
        </p:spPr>
      </p:pic>
      <p:sp>
        <p:nvSpPr>
          <p:cNvPr id="5" name="TextBox 4"/>
          <p:cNvSpPr txBox="1"/>
          <p:nvPr/>
        </p:nvSpPr>
        <p:spPr>
          <a:xfrm>
            <a:off x="2590800" y="5560143"/>
            <a:ext cx="6934200" cy="369332"/>
          </a:xfrm>
          <a:prstGeom prst="rect">
            <a:avLst/>
          </a:prstGeom>
          <a:noFill/>
        </p:spPr>
        <p:txBody>
          <a:bodyPr wrap="square" rtlCol="0">
            <a:spAutoFit/>
          </a:bodyPr>
          <a:lstStyle/>
          <a:p>
            <a:pPr algn="ctr"/>
            <a:r>
              <a:rPr lang="en-US" dirty="0"/>
              <a:t>Imagebank.asrs.org</a:t>
            </a:r>
          </a:p>
        </p:txBody>
      </p:sp>
    </p:spTree>
    <p:extLst>
      <p:ext uri="{BB962C8B-B14F-4D97-AF65-F5344CB8AC3E}">
        <p14:creationId xmlns:p14="http://schemas.microsoft.com/office/powerpoint/2010/main" val="174104732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9"/>
            <a:ext cx="11087425" cy="1046161"/>
          </a:xfrm>
        </p:spPr>
        <p:txBody>
          <a:bodyPr/>
          <a:lstStyle/>
          <a:p>
            <a:r>
              <a:rPr lang="en-US" dirty="0"/>
              <a:t>CMV (virus)</a:t>
            </a:r>
          </a:p>
        </p:txBody>
      </p:sp>
      <p:sp>
        <p:nvSpPr>
          <p:cNvPr id="3" name="Content Placeholder 2"/>
          <p:cNvSpPr>
            <a:spLocks noGrp="1"/>
          </p:cNvSpPr>
          <p:nvPr>
            <p:ph idx="1"/>
          </p:nvPr>
        </p:nvSpPr>
        <p:spPr>
          <a:xfrm>
            <a:off x="609601" y="1320800"/>
            <a:ext cx="11087425" cy="4646701"/>
          </a:xfrm>
        </p:spPr>
        <p:txBody>
          <a:bodyPr>
            <a:normAutofit fontScale="70000" lnSpcReduction="20000"/>
          </a:bodyPr>
          <a:lstStyle/>
          <a:p>
            <a:r>
              <a:rPr lang="en-US" dirty="0"/>
              <a:t>Double-stranded DNA virus </a:t>
            </a:r>
          </a:p>
          <a:p>
            <a:r>
              <a:rPr lang="en-US" dirty="0"/>
              <a:t>CMV retinitis is most common manifestation</a:t>
            </a:r>
          </a:p>
          <a:p>
            <a:r>
              <a:rPr lang="en-US" dirty="0"/>
              <a:t>Can affect any organ, disseminate-colitis/esophagitis,  encephalitis/ventriculitis, or hepatitis</a:t>
            </a:r>
          </a:p>
          <a:p>
            <a:endParaRPr lang="en-US" dirty="0"/>
          </a:p>
          <a:p>
            <a:r>
              <a:rPr lang="en-US" dirty="0"/>
              <a:t>No primary prophylaxis recommended (AI)</a:t>
            </a:r>
          </a:p>
          <a:p>
            <a:r>
              <a:rPr lang="en-US" dirty="0"/>
              <a:t>CMV viremia can be detected by PCR, antigen assays or culture</a:t>
            </a:r>
          </a:p>
          <a:p>
            <a:pPr lvl="1"/>
            <a:r>
              <a:rPr lang="en-US" dirty="0"/>
              <a:t>Usually but not always present in end organ disease</a:t>
            </a:r>
          </a:p>
          <a:p>
            <a:pPr lvl="1"/>
            <a:r>
              <a:rPr lang="en-US" dirty="0"/>
              <a:t>Some patients can have viremia and no end organ disease</a:t>
            </a:r>
          </a:p>
          <a:p>
            <a:pPr marL="152373" indent="0">
              <a:buNone/>
            </a:pPr>
            <a:endParaRPr lang="en-US" dirty="0"/>
          </a:p>
          <a:p>
            <a:pPr marL="152373" indent="0">
              <a:buNone/>
            </a:pPr>
            <a:r>
              <a:rPr lang="en-US" dirty="0"/>
              <a:t>Presents first in one eye (</a:t>
            </a:r>
            <a:r>
              <a:rPr lang="en-US" dirty="0">
                <a:solidFill>
                  <a:srgbClr val="FF0000"/>
                </a:solidFill>
              </a:rPr>
              <a:t>floaters, visual field defects</a:t>
            </a:r>
            <a:r>
              <a:rPr lang="en-US" dirty="0"/>
              <a:t>) and then may spread to the other </a:t>
            </a:r>
          </a:p>
          <a:p>
            <a:r>
              <a:rPr lang="en-US" dirty="0"/>
              <a:t>Needs admission: eye exam and treatment (oral vs IV/</a:t>
            </a:r>
            <a:r>
              <a:rPr lang="en-US" dirty="0" err="1"/>
              <a:t>intravitreal</a:t>
            </a:r>
            <a:r>
              <a:rPr lang="en-US" dirty="0"/>
              <a:t>)</a:t>
            </a:r>
          </a:p>
          <a:p>
            <a:endParaRPr lang="en-US" dirty="0"/>
          </a:p>
        </p:txBody>
      </p:sp>
    </p:spTree>
    <p:extLst>
      <p:ext uri="{BB962C8B-B14F-4D97-AF65-F5344CB8AC3E}">
        <p14:creationId xmlns:p14="http://schemas.microsoft.com/office/powerpoint/2010/main" val="90705337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039" y="546850"/>
            <a:ext cx="9036520" cy="706964"/>
          </a:xfrm>
        </p:spPr>
        <p:txBody>
          <a:bodyPr>
            <a:noAutofit/>
          </a:bodyPr>
          <a:lstStyle/>
          <a:p>
            <a:pPr algn="ctr"/>
            <a:r>
              <a:rPr lang="en-US" sz="5400" dirty="0"/>
              <a:t>CMV Retinitis: Treatment</a:t>
            </a:r>
          </a:p>
        </p:txBody>
      </p:sp>
      <p:sp>
        <p:nvSpPr>
          <p:cNvPr id="3" name="Content Placeholder 2"/>
          <p:cNvSpPr>
            <a:spLocks noGrp="1"/>
          </p:cNvSpPr>
          <p:nvPr>
            <p:ph idx="1"/>
          </p:nvPr>
        </p:nvSpPr>
        <p:spPr>
          <a:xfrm>
            <a:off x="611030" y="1617331"/>
            <a:ext cx="11084538" cy="3843732"/>
          </a:xfrm>
        </p:spPr>
        <p:txBody>
          <a:bodyPr>
            <a:normAutofit lnSpcReduction="10000"/>
          </a:bodyPr>
          <a:lstStyle/>
          <a:p>
            <a:pPr marL="0" indent="0">
              <a:buNone/>
            </a:pPr>
            <a:r>
              <a:rPr lang="en-US" sz="3000" u="sng" dirty="0"/>
              <a:t>Preferred Regimen (AI)</a:t>
            </a:r>
            <a:r>
              <a:rPr lang="en-US" sz="3000" dirty="0"/>
              <a:t>   </a:t>
            </a:r>
          </a:p>
          <a:p>
            <a:pPr marL="0" indent="0" algn="ctr">
              <a:buNone/>
            </a:pPr>
            <a:r>
              <a:rPr lang="en-US" dirty="0"/>
              <a:t>    </a:t>
            </a:r>
            <a:endParaRPr lang="en-US" dirty="0">
              <a:solidFill>
                <a:srgbClr val="0070C0"/>
              </a:solidFill>
            </a:endParaRPr>
          </a:p>
          <a:p>
            <a:pPr marL="0" indent="0" algn="ctr">
              <a:buNone/>
            </a:pPr>
            <a:r>
              <a:rPr lang="en-US" sz="3000" dirty="0"/>
              <a:t>Intravitreal injections of ganciclovir or  </a:t>
            </a:r>
          </a:p>
          <a:p>
            <a:pPr marL="0" indent="0" algn="ctr">
              <a:buNone/>
            </a:pPr>
            <a:r>
              <a:rPr lang="en-US" sz="3000" dirty="0"/>
              <a:t>     foscarnet (AIII)</a:t>
            </a:r>
          </a:p>
          <a:p>
            <a:pPr marL="0" indent="0" algn="ctr">
              <a:buNone/>
            </a:pPr>
            <a:r>
              <a:rPr lang="en-US" sz="3000" dirty="0"/>
              <a:t> +</a:t>
            </a:r>
          </a:p>
          <a:p>
            <a:pPr marL="0" indent="0" algn="ctr">
              <a:buNone/>
            </a:pPr>
            <a:r>
              <a:rPr lang="en-US" sz="3000" dirty="0"/>
              <a:t>Valganciclovir (high dose) for 14-21    </a:t>
            </a:r>
          </a:p>
          <a:p>
            <a:pPr marL="0" indent="0" algn="ctr">
              <a:buNone/>
            </a:pPr>
            <a:r>
              <a:rPr lang="en-US" sz="3000" dirty="0"/>
              <a:t>     days, then lower dosing (AI)</a:t>
            </a:r>
          </a:p>
        </p:txBody>
      </p:sp>
    </p:spTree>
    <p:extLst>
      <p:ext uri="{BB962C8B-B14F-4D97-AF65-F5344CB8AC3E}">
        <p14:creationId xmlns:p14="http://schemas.microsoft.com/office/powerpoint/2010/main" val="197568651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919" y="707922"/>
            <a:ext cx="9998535" cy="706964"/>
          </a:xfrm>
        </p:spPr>
        <p:txBody>
          <a:bodyPr>
            <a:normAutofit fontScale="90000"/>
          </a:bodyPr>
          <a:lstStyle/>
          <a:p>
            <a:r>
              <a:rPr lang="en-US" dirty="0"/>
              <a:t>CMV Retinitis: Secondary Prophylaxis</a:t>
            </a:r>
          </a:p>
        </p:txBody>
      </p:sp>
      <p:sp>
        <p:nvSpPr>
          <p:cNvPr id="3" name="Content Placeholder 2"/>
          <p:cNvSpPr>
            <a:spLocks noGrp="1"/>
          </p:cNvSpPr>
          <p:nvPr>
            <p:ph idx="1"/>
          </p:nvPr>
        </p:nvSpPr>
        <p:spPr>
          <a:xfrm>
            <a:off x="692720" y="1766472"/>
            <a:ext cx="10736826" cy="3949700"/>
          </a:xfrm>
        </p:spPr>
        <p:txBody>
          <a:bodyPr>
            <a:noAutofit/>
          </a:bodyPr>
          <a:lstStyle/>
          <a:p>
            <a:pPr marL="0" indent="0">
              <a:buNone/>
            </a:pPr>
            <a:r>
              <a:rPr lang="en-US" sz="2800" u="sng" dirty="0"/>
              <a:t>Preferred Regimen (AI)</a:t>
            </a:r>
            <a:r>
              <a:rPr lang="en-US" sz="2800" dirty="0"/>
              <a:t>   </a:t>
            </a:r>
            <a:endParaRPr lang="en-US" sz="2800" dirty="0">
              <a:solidFill>
                <a:srgbClr val="0070C0"/>
              </a:solidFill>
            </a:endParaRPr>
          </a:p>
          <a:p>
            <a:pPr lvl="1"/>
            <a:r>
              <a:rPr lang="en-US" sz="2800" dirty="0"/>
              <a:t>Valganciclovir</a:t>
            </a:r>
          </a:p>
          <a:p>
            <a:pPr marL="0" indent="0">
              <a:buNone/>
            </a:pPr>
            <a:r>
              <a:rPr lang="en-US" sz="2800" u="sng" dirty="0"/>
              <a:t>Duration:</a:t>
            </a:r>
          </a:p>
          <a:p>
            <a:pPr>
              <a:buFontTx/>
              <a:buChar char="-"/>
            </a:pPr>
            <a:r>
              <a:rPr lang="en-US" sz="2800" dirty="0"/>
              <a:t>CMV treatment for at least 3–6 months, lesions are inactive, with CD4 count &gt;100 cells/mm</a:t>
            </a:r>
            <a:r>
              <a:rPr lang="en-US" sz="2800" baseline="30000" dirty="0"/>
              <a:t>3</a:t>
            </a:r>
            <a:r>
              <a:rPr lang="en-US" sz="2800" dirty="0"/>
              <a:t> for 3 to 6 months in response to ART</a:t>
            </a:r>
            <a:r>
              <a:rPr lang="en-US" sz="2800" b="1" dirty="0"/>
              <a:t> </a:t>
            </a:r>
            <a:r>
              <a:rPr lang="en-US" sz="2800" dirty="0"/>
              <a:t>(AII)</a:t>
            </a:r>
          </a:p>
          <a:p>
            <a:pPr>
              <a:buFontTx/>
              <a:buChar char="-"/>
            </a:pPr>
            <a:r>
              <a:rPr lang="en-US" sz="2800" dirty="0"/>
              <a:t>Discontinue in consultation with an ophthalmologist</a:t>
            </a:r>
          </a:p>
        </p:txBody>
      </p:sp>
    </p:spTree>
    <p:extLst>
      <p:ext uri="{BB962C8B-B14F-4D97-AF65-F5344CB8AC3E}">
        <p14:creationId xmlns:p14="http://schemas.microsoft.com/office/powerpoint/2010/main" val="5346409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Case Scenario 4</a:t>
            </a:r>
            <a:endParaRPr lang="en-US" dirty="0"/>
          </a:p>
        </p:txBody>
      </p:sp>
      <p:sp>
        <p:nvSpPr>
          <p:cNvPr id="3" name="Content Placeholder 2"/>
          <p:cNvSpPr>
            <a:spLocks noGrp="1"/>
          </p:cNvSpPr>
          <p:nvPr>
            <p:ph idx="1"/>
          </p:nvPr>
        </p:nvSpPr>
        <p:spPr/>
        <p:txBody>
          <a:bodyPr/>
          <a:lstStyle/>
          <a:p>
            <a:r>
              <a:rPr lang="en-US" dirty="0"/>
              <a:t>Ms. D  is a 33 year old woman, recently diagnosed with HIV after presenting with </a:t>
            </a:r>
            <a:r>
              <a:rPr lang="en-US" i="1" dirty="0"/>
              <a:t>Toxoplasma </a:t>
            </a:r>
            <a:r>
              <a:rPr lang="en-US" dirty="0"/>
              <a:t>infection (for which she is receiving treatment). Five weeks ago you met with her to enroll her in the Ryan White case management services and she started ART shortly after. Today she is here to discuss things further and you note that she is very confused and agitated. </a:t>
            </a:r>
          </a:p>
          <a:p>
            <a:endParaRPr lang="en-US" dirty="0"/>
          </a:p>
        </p:txBody>
      </p:sp>
    </p:spTree>
    <p:extLst>
      <p:ext uri="{BB962C8B-B14F-4D97-AF65-F5344CB8AC3E}">
        <p14:creationId xmlns:p14="http://schemas.microsoft.com/office/powerpoint/2010/main" val="104269885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a:t>Toxoplasma gondii </a:t>
            </a:r>
            <a:r>
              <a:rPr lang="en-US" dirty="0"/>
              <a:t>Encephalitis</a:t>
            </a:r>
          </a:p>
        </p:txBody>
      </p:sp>
      <p:sp>
        <p:nvSpPr>
          <p:cNvPr id="3" name="Content Placeholder 2"/>
          <p:cNvSpPr>
            <a:spLocks noGrp="1"/>
          </p:cNvSpPr>
          <p:nvPr>
            <p:ph idx="1"/>
          </p:nvPr>
        </p:nvSpPr>
        <p:spPr/>
        <p:txBody>
          <a:bodyPr/>
          <a:lstStyle/>
          <a:p>
            <a:r>
              <a:rPr lang="en-US" dirty="0"/>
              <a:t>Protozoan</a:t>
            </a:r>
          </a:p>
          <a:p>
            <a:r>
              <a:rPr lang="en-US" dirty="0"/>
              <a:t>Disease almost always due to reactivation of latent cysts</a:t>
            </a:r>
          </a:p>
          <a:p>
            <a:r>
              <a:rPr lang="en-US" dirty="0"/>
              <a:t>Prior to availability of ART, 12-month incidence of toxoplasma encephalitis was 33% in those with seropositive for </a:t>
            </a:r>
            <a:r>
              <a:rPr lang="en-US" i="1" dirty="0"/>
              <a:t>T gondii </a:t>
            </a:r>
            <a:r>
              <a:rPr lang="en-US" dirty="0"/>
              <a:t>and not on prophylaxis</a:t>
            </a:r>
          </a:p>
          <a:p>
            <a:r>
              <a:rPr lang="en-US" dirty="0"/>
              <a:t>Rare if CD4 &gt; 200 – greatest risk if CD4 &lt; 50</a:t>
            </a:r>
          </a:p>
        </p:txBody>
      </p:sp>
    </p:spTree>
    <p:extLst>
      <p:ext uri="{BB962C8B-B14F-4D97-AF65-F5344CB8AC3E}">
        <p14:creationId xmlns:p14="http://schemas.microsoft.com/office/powerpoint/2010/main" val="365770339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121899" tIns="60949" rIns="121899" bIns="60949" rtlCol="0" anchor="ctr">
            <a:noAutofit/>
          </a:bodyPr>
          <a:lstStyle/>
          <a:p>
            <a:pPr algn="ctr"/>
            <a:r>
              <a:rPr lang="en-US" sz="4800" dirty="0"/>
              <a:t>Definition: Opportunistic Infection (OI)</a:t>
            </a:r>
          </a:p>
        </p:txBody>
      </p:sp>
      <p:sp>
        <p:nvSpPr>
          <p:cNvPr id="3" name="Content Placeholder 2"/>
          <p:cNvSpPr>
            <a:spLocks noGrp="1"/>
          </p:cNvSpPr>
          <p:nvPr>
            <p:ph idx="1"/>
          </p:nvPr>
        </p:nvSpPr>
        <p:spPr>
          <a:xfrm>
            <a:off x="1201014" y="1417639"/>
            <a:ext cx="9904570" cy="4495800"/>
          </a:xfrm>
        </p:spPr>
        <p:txBody>
          <a:bodyPr>
            <a:normAutofit fontScale="92500" lnSpcReduction="10000"/>
          </a:bodyPr>
          <a:lstStyle/>
          <a:p>
            <a:pPr lvl="1"/>
            <a:r>
              <a:rPr lang="en-US" dirty="0"/>
              <a:t>Infection by a microorganism that normally does not cause disease but becomes pathogenic when the body's immune system is impaired and unable to fight off infection</a:t>
            </a:r>
          </a:p>
          <a:p>
            <a:pPr lvl="1"/>
            <a:r>
              <a:rPr lang="en-US" dirty="0"/>
              <a:t>Frequently a reactivation of an infection acquired in the past which was controlled when immune system was functional (latent infection)</a:t>
            </a:r>
          </a:p>
          <a:p>
            <a:pPr lvl="1"/>
            <a:r>
              <a:rPr lang="en-US" dirty="0"/>
              <a:t>Can occur de novo</a:t>
            </a:r>
          </a:p>
          <a:p>
            <a:pPr lvl="1"/>
            <a:r>
              <a:rPr lang="en-US" dirty="0"/>
              <a:t>Typically caused by a low virulence organism that becomes overwhelming due to poor cell mediated immunity</a:t>
            </a:r>
          </a:p>
          <a:p>
            <a:endParaRPr lang="en-US" dirty="0"/>
          </a:p>
          <a:p>
            <a:endParaRPr lang="en-US" dirty="0"/>
          </a:p>
          <a:p>
            <a:pPr marL="0" indent="0">
              <a:buNone/>
            </a:pPr>
            <a:endParaRPr lang="en-US" sz="1600" dirty="0"/>
          </a:p>
          <a:p>
            <a:pPr marL="0" indent="0">
              <a:buNone/>
            </a:pPr>
            <a:endParaRPr lang="en-US" sz="1600" dirty="0"/>
          </a:p>
          <a:p>
            <a:pPr marL="0" indent="0">
              <a:buNone/>
            </a:pPr>
            <a:endParaRPr lang="en-US" sz="1400" dirty="0"/>
          </a:p>
          <a:p>
            <a:pPr marL="0" indent="0">
              <a:buNone/>
            </a:pPr>
            <a:endParaRPr lang="en-US" sz="1400" dirty="0"/>
          </a:p>
        </p:txBody>
      </p:sp>
    </p:spTree>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789" y="576146"/>
            <a:ext cx="10766029" cy="706964"/>
          </a:xfrm>
        </p:spPr>
        <p:txBody>
          <a:bodyPr>
            <a:noAutofit/>
          </a:bodyPr>
          <a:lstStyle/>
          <a:p>
            <a:pPr algn="ctr"/>
            <a:r>
              <a:rPr lang="en-US" sz="4800" dirty="0"/>
              <a:t>Toxoplasma: Brain CT</a:t>
            </a:r>
          </a:p>
        </p:txBody>
      </p:sp>
      <p:pic>
        <p:nvPicPr>
          <p:cNvPr id="6" name="Picture 5"/>
          <p:cNvPicPr>
            <a:picLocks noChangeAspect="1"/>
          </p:cNvPicPr>
          <p:nvPr/>
        </p:nvPicPr>
        <p:blipFill>
          <a:blip r:embed="rId3"/>
          <a:stretch>
            <a:fillRect/>
          </a:stretch>
        </p:blipFill>
        <p:spPr>
          <a:xfrm>
            <a:off x="2919389" y="1647825"/>
            <a:ext cx="3376508" cy="3562350"/>
          </a:xfrm>
          <a:prstGeom prst="rect">
            <a:avLst/>
          </a:prstGeom>
        </p:spPr>
      </p:pic>
      <p:sp>
        <p:nvSpPr>
          <p:cNvPr id="7" name="TextBox 6"/>
          <p:cNvSpPr txBox="1"/>
          <p:nvPr/>
        </p:nvSpPr>
        <p:spPr>
          <a:xfrm>
            <a:off x="2626036" y="5700157"/>
            <a:ext cx="6553397" cy="276999"/>
          </a:xfrm>
          <a:prstGeom prst="rect">
            <a:avLst/>
          </a:prstGeom>
          <a:noFill/>
        </p:spPr>
        <p:txBody>
          <a:bodyPr wrap="square" rtlCol="0">
            <a:spAutoFit/>
          </a:bodyPr>
          <a:lstStyle/>
          <a:p>
            <a:pPr algn="ctr"/>
            <a:r>
              <a:rPr lang="en-US" sz="1200" dirty="0"/>
              <a:t>http://neuroradiologyteachingfiles.com/bfa.html</a:t>
            </a:r>
          </a:p>
        </p:txBody>
      </p:sp>
      <p:sp>
        <p:nvSpPr>
          <p:cNvPr id="8" name="TextBox 7"/>
          <p:cNvSpPr txBox="1"/>
          <p:nvPr/>
        </p:nvSpPr>
        <p:spPr>
          <a:xfrm>
            <a:off x="7048880" y="2576945"/>
            <a:ext cx="3249608" cy="1477328"/>
          </a:xfrm>
          <a:prstGeom prst="rect">
            <a:avLst/>
          </a:prstGeom>
          <a:noFill/>
        </p:spPr>
        <p:txBody>
          <a:bodyPr wrap="none" rtlCol="0">
            <a:spAutoFit/>
          </a:bodyPr>
          <a:lstStyle/>
          <a:p>
            <a:r>
              <a:rPr lang="en-US" dirty="0"/>
              <a:t>Typically multiple </a:t>
            </a:r>
          </a:p>
          <a:p>
            <a:r>
              <a:rPr lang="en-US" dirty="0"/>
              <a:t>contrast-enhancing lesions in </a:t>
            </a:r>
          </a:p>
          <a:p>
            <a:r>
              <a:rPr lang="en-US" dirty="0"/>
              <a:t>gray matter of cortex or basal </a:t>
            </a:r>
          </a:p>
          <a:p>
            <a:r>
              <a:rPr lang="en-US" dirty="0"/>
              <a:t>ganglia, but can have </a:t>
            </a:r>
          </a:p>
          <a:p>
            <a:r>
              <a:rPr lang="en-US" dirty="0"/>
              <a:t>single or no lesions</a:t>
            </a:r>
          </a:p>
        </p:txBody>
      </p:sp>
    </p:spTree>
    <p:extLst>
      <p:ext uri="{BB962C8B-B14F-4D97-AF65-F5344CB8AC3E}">
        <p14:creationId xmlns:p14="http://schemas.microsoft.com/office/powerpoint/2010/main" val="347553212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Treatment</a:t>
            </a:r>
            <a:br>
              <a:rPr lang="en-US" sz="5400" dirty="0"/>
            </a:br>
            <a:r>
              <a:rPr lang="en-US" sz="5400" dirty="0"/>
              <a:t>≥ 6 weeks </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u="sng" dirty="0"/>
              <a:t>Preferred Regimen (AI)</a:t>
            </a:r>
            <a:r>
              <a:rPr lang="en-US" dirty="0"/>
              <a:t>   </a:t>
            </a:r>
            <a:r>
              <a:rPr lang="en-US" dirty="0">
                <a:solidFill>
                  <a:srgbClr val="0070C0"/>
                </a:solidFill>
              </a:rPr>
              <a:t> </a:t>
            </a:r>
          </a:p>
          <a:p>
            <a:r>
              <a:rPr lang="en-US" dirty="0" err="1">
                <a:solidFill>
                  <a:srgbClr val="0070C0"/>
                </a:solidFill>
              </a:rPr>
              <a:t>Pyrimethamine</a:t>
            </a:r>
            <a:r>
              <a:rPr lang="en-US" dirty="0">
                <a:solidFill>
                  <a:srgbClr val="0070C0"/>
                </a:solidFill>
              </a:rPr>
              <a:t>  + sulfadiazine + </a:t>
            </a:r>
            <a:r>
              <a:rPr lang="en-US" dirty="0" err="1">
                <a:solidFill>
                  <a:srgbClr val="0070C0"/>
                </a:solidFill>
              </a:rPr>
              <a:t>leucovorin</a:t>
            </a:r>
            <a:endParaRPr lang="en-US" dirty="0">
              <a:solidFill>
                <a:srgbClr val="0070C0"/>
              </a:solidFill>
            </a:endParaRPr>
          </a:p>
          <a:p>
            <a:pPr marL="0" indent="0">
              <a:buNone/>
            </a:pPr>
            <a:endParaRPr lang="en-US" b="1" dirty="0"/>
          </a:p>
          <a:p>
            <a:pPr marL="0" indent="0">
              <a:buNone/>
            </a:pPr>
            <a:r>
              <a:rPr lang="en-US" b="1" dirty="0"/>
              <a:t>Note</a:t>
            </a:r>
            <a:r>
              <a:rPr lang="en-US" dirty="0"/>
              <a:t>: if </a:t>
            </a:r>
            <a:r>
              <a:rPr lang="en-US" dirty="0" err="1"/>
              <a:t>pyrimethamine</a:t>
            </a:r>
            <a:r>
              <a:rPr lang="en-US" dirty="0"/>
              <a:t> is unavailable/there is a delay in obtaining it, TMP-SMX should be utilized in place of </a:t>
            </a:r>
            <a:r>
              <a:rPr lang="en-US" dirty="0" err="1"/>
              <a:t>pyrimethamine</a:t>
            </a:r>
            <a:r>
              <a:rPr lang="en-US" dirty="0"/>
              <a:t>-sulfadiazine (BI)</a:t>
            </a:r>
          </a:p>
          <a:p>
            <a:pPr marL="0" indent="0">
              <a:buNone/>
            </a:pPr>
            <a:endParaRPr lang="en-US" dirty="0"/>
          </a:p>
          <a:p>
            <a:pPr marL="0" indent="0">
              <a:buNone/>
            </a:pPr>
            <a:r>
              <a:rPr lang="en-US" u="sng" dirty="0"/>
              <a:t>Alternative Regimen</a:t>
            </a:r>
            <a:r>
              <a:rPr lang="en-US" dirty="0"/>
              <a:t> </a:t>
            </a:r>
          </a:p>
          <a:p>
            <a:pPr>
              <a:buClr>
                <a:schemeClr val="tx1"/>
              </a:buClr>
              <a:buFont typeface="Arial" panose="020B0604020202020204" pitchFamily="34" charset="0"/>
              <a:buChar char="•"/>
            </a:pPr>
            <a:r>
              <a:rPr lang="en-US" dirty="0"/>
              <a:t>numerous others exist</a:t>
            </a:r>
          </a:p>
          <a:p>
            <a:endParaRPr lang="en-US" dirty="0"/>
          </a:p>
        </p:txBody>
      </p:sp>
    </p:spTree>
    <p:extLst>
      <p:ext uri="{BB962C8B-B14F-4D97-AF65-F5344CB8AC3E}">
        <p14:creationId xmlns:p14="http://schemas.microsoft.com/office/powerpoint/2010/main" val="3331912649"/>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Treatment</a:t>
            </a:r>
            <a:br>
              <a:rPr lang="en-US" dirty="0"/>
            </a:br>
            <a:r>
              <a:rPr lang="en-US" dirty="0"/>
              <a:t>Chronic Maintenance </a:t>
            </a:r>
          </a:p>
        </p:txBody>
      </p:sp>
      <p:sp>
        <p:nvSpPr>
          <p:cNvPr id="3" name="Content Placeholder 2"/>
          <p:cNvSpPr>
            <a:spLocks noGrp="1"/>
          </p:cNvSpPr>
          <p:nvPr>
            <p:ph idx="1"/>
          </p:nvPr>
        </p:nvSpPr>
        <p:spPr/>
        <p:txBody>
          <a:bodyPr>
            <a:normAutofit lnSpcReduction="10000"/>
          </a:bodyPr>
          <a:lstStyle/>
          <a:p>
            <a:pPr marL="0" indent="0">
              <a:buNone/>
            </a:pPr>
            <a:r>
              <a:rPr lang="en-US" sz="3300" u="sng" dirty="0"/>
              <a:t>Preferred Regimen (AI) </a:t>
            </a:r>
            <a:r>
              <a:rPr lang="en-US" sz="3300" dirty="0"/>
              <a:t>   </a:t>
            </a:r>
          </a:p>
          <a:p>
            <a:pPr marL="0" indent="0">
              <a:buNone/>
            </a:pPr>
            <a:endParaRPr lang="en-US" sz="3300" dirty="0"/>
          </a:p>
          <a:p>
            <a:r>
              <a:rPr lang="en-US" sz="3300" dirty="0" err="1">
                <a:solidFill>
                  <a:srgbClr val="0070C0"/>
                </a:solidFill>
              </a:rPr>
              <a:t>Pyrimethamine</a:t>
            </a:r>
            <a:r>
              <a:rPr lang="en-US" sz="3300" dirty="0">
                <a:solidFill>
                  <a:srgbClr val="0070C0"/>
                </a:solidFill>
              </a:rPr>
              <a:t> + sulfadiazine  + </a:t>
            </a:r>
            <a:r>
              <a:rPr lang="en-US" sz="3300" dirty="0" err="1">
                <a:solidFill>
                  <a:srgbClr val="0070C0"/>
                </a:solidFill>
              </a:rPr>
              <a:t>leucovorin</a:t>
            </a:r>
            <a:r>
              <a:rPr lang="en-US" sz="3300" dirty="0">
                <a:solidFill>
                  <a:srgbClr val="0070C0"/>
                </a:solidFill>
              </a:rPr>
              <a:t>  </a:t>
            </a:r>
          </a:p>
          <a:p>
            <a:endParaRPr lang="en-US" dirty="0">
              <a:solidFill>
                <a:srgbClr val="0070C0"/>
              </a:solidFill>
            </a:endParaRPr>
          </a:p>
          <a:p>
            <a:pPr marL="0" indent="0">
              <a:buNone/>
            </a:pPr>
            <a:r>
              <a:rPr lang="en-US" u="sng" dirty="0"/>
              <a:t>Duration</a:t>
            </a:r>
            <a:r>
              <a:rPr lang="en-US" dirty="0"/>
              <a:t>: </a:t>
            </a:r>
          </a:p>
          <a:p>
            <a:pPr>
              <a:buFontTx/>
              <a:buChar char="-"/>
            </a:pPr>
            <a:r>
              <a:rPr lang="en-US" dirty="0"/>
              <a:t>completed initial therapy</a:t>
            </a:r>
          </a:p>
          <a:p>
            <a:pPr>
              <a:buFontTx/>
              <a:buChar char="-"/>
            </a:pPr>
            <a:r>
              <a:rPr lang="en-US" dirty="0"/>
              <a:t>asymptomatic </a:t>
            </a:r>
          </a:p>
          <a:p>
            <a:pPr>
              <a:buFontTx/>
              <a:buChar char="-"/>
            </a:pPr>
            <a:r>
              <a:rPr lang="en-US" dirty="0"/>
              <a:t>CD4 count &gt; 200 for  &gt; 6 months (BI)</a:t>
            </a:r>
            <a:endParaRPr lang="en-US" dirty="0">
              <a:solidFill>
                <a:srgbClr val="0070C0"/>
              </a:solidFill>
            </a:endParaRPr>
          </a:p>
          <a:p>
            <a:endParaRPr lang="en-US" dirty="0"/>
          </a:p>
        </p:txBody>
      </p:sp>
    </p:spTree>
    <p:extLst>
      <p:ext uri="{BB962C8B-B14F-4D97-AF65-F5344CB8AC3E}">
        <p14:creationId xmlns:p14="http://schemas.microsoft.com/office/powerpoint/2010/main" val="239127374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30" y="274639"/>
            <a:ext cx="11084538" cy="1143000"/>
          </a:xfrm>
        </p:spPr>
        <p:txBody>
          <a:bodyPr/>
          <a:lstStyle/>
          <a:p>
            <a:pPr algn="ctr"/>
            <a:r>
              <a:rPr lang="en-US" sz="4000" dirty="0"/>
              <a:t>When to Start Antiretroviral Therapy in </a:t>
            </a:r>
            <a:r>
              <a:rPr lang="en-US" sz="4000" i="1" dirty="0"/>
              <a:t>T gondii </a:t>
            </a:r>
            <a:r>
              <a:rPr lang="en-US" sz="4000" dirty="0"/>
              <a:t>Encephalitis?</a:t>
            </a:r>
          </a:p>
        </p:txBody>
      </p:sp>
      <p:sp>
        <p:nvSpPr>
          <p:cNvPr id="3" name="Content Placeholder 2"/>
          <p:cNvSpPr>
            <a:spLocks noGrp="1"/>
          </p:cNvSpPr>
          <p:nvPr>
            <p:ph idx="1"/>
          </p:nvPr>
        </p:nvSpPr>
        <p:spPr/>
        <p:txBody>
          <a:bodyPr>
            <a:normAutofit/>
          </a:bodyPr>
          <a:lstStyle/>
          <a:p>
            <a:r>
              <a:rPr lang="en-US" dirty="0"/>
              <a:t>No data</a:t>
            </a:r>
          </a:p>
          <a:p>
            <a:r>
              <a:rPr lang="en-US" dirty="0"/>
              <a:t>Many would start ART within 2-3 weeks after diagnosis of </a:t>
            </a:r>
            <a:r>
              <a:rPr lang="en-US" i="1" dirty="0"/>
              <a:t>T gondii </a:t>
            </a:r>
            <a:r>
              <a:rPr lang="en-US" dirty="0"/>
              <a:t>encephalitis</a:t>
            </a:r>
          </a:p>
          <a:p>
            <a:endParaRPr lang="en-US" dirty="0"/>
          </a:p>
          <a:p>
            <a:r>
              <a:rPr lang="en-US" dirty="0"/>
              <a:t>Should you start anticonvulsant therapy?</a:t>
            </a:r>
          </a:p>
          <a:p>
            <a:pPr lvl="1"/>
            <a:r>
              <a:rPr lang="en-US" dirty="0"/>
              <a:t>Only if patient has a seizure</a:t>
            </a:r>
          </a:p>
          <a:p>
            <a:pPr lvl="1"/>
            <a:r>
              <a:rPr lang="en-US" dirty="0"/>
              <a:t>If indicated, continue through period of acute therapy</a:t>
            </a:r>
          </a:p>
        </p:txBody>
      </p:sp>
      <p:sp>
        <p:nvSpPr>
          <p:cNvPr id="4" name="TextBox 3"/>
          <p:cNvSpPr txBox="1"/>
          <p:nvPr/>
        </p:nvSpPr>
        <p:spPr>
          <a:xfrm>
            <a:off x="3350429" y="6288134"/>
            <a:ext cx="4261616" cy="369332"/>
          </a:xfrm>
          <a:prstGeom prst="rect">
            <a:avLst/>
          </a:prstGeom>
          <a:noFill/>
        </p:spPr>
        <p:txBody>
          <a:bodyPr wrap="none" rtlCol="0">
            <a:spAutoFit/>
          </a:bodyPr>
          <a:lstStyle/>
          <a:p>
            <a:r>
              <a:rPr lang="en-US" sz="1200" dirty="0">
                <a:solidFill>
                  <a:schemeClr val="bg1"/>
                </a:solidFill>
              </a:rPr>
              <a:t>DHHS. Adult and Adolescent Guidelines. Updated 11.21.19</a:t>
            </a:r>
            <a:r>
              <a:rPr lang="en-US" dirty="0"/>
              <a:t>.</a:t>
            </a:r>
          </a:p>
        </p:txBody>
      </p:sp>
    </p:spTree>
    <p:extLst>
      <p:ext uri="{BB962C8B-B14F-4D97-AF65-F5344CB8AC3E}">
        <p14:creationId xmlns:p14="http://schemas.microsoft.com/office/powerpoint/2010/main" val="360405834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13187" y="252395"/>
            <a:ext cx="11480224" cy="1143000"/>
          </a:xfrm>
        </p:spPr>
        <p:txBody>
          <a:bodyPr>
            <a:noAutofit/>
          </a:bodyPr>
          <a:lstStyle/>
          <a:p>
            <a:pPr algn="ctr" eaLnBrk="1" hangingPunct="1"/>
            <a:r>
              <a:rPr lang="en-US" sz="4000" dirty="0"/>
              <a:t>Immune Reconstitution Inflammatory Syndrome: IRIS</a:t>
            </a:r>
          </a:p>
        </p:txBody>
      </p:sp>
      <p:sp>
        <p:nvSpPr>
          <p:cNvPr id="8195" name="Rectangle 3"/>
          <p:cNvSpPr>
            <a:spLocks noGrp="1" noChangeArrowheads="1"/>
          </p:cNvSpPr>
          <p:nvPr>
            <p:ph idx="1"/>
          </p:nvPr>
        </p:nvSpPr>
        <p:spPr>
          <a:xfrm>
            <a:off x="611030" y="1678896"/>
            <a:ext cx="11084538" cy="3886200"/>
          </a:xfrm>
        </p:spPr>
        <p:txBody>
          <a:bodyPr>
            <a:normAutofit fontScale="92500" lnSpcReduction="10000"/>
          </a:bodyPr>
          <a:lstStyle/>
          <a:p>
            <a:pPr>
              <a:lnSpc>
                <a:spcPct val="90000"/>
              </a:lnSpc>
            </a:pPr>
            <a:r>
              <a:rPr lang="en-US" sz="2800" dirty="0"/>
              <a:t>Inflammatory disease in response to a specific opportunistic pathogen weeks to months after starting ART</a:t>
            </a:r>
          </a:p>
          <a:p>
            <a:pPr marL="1459144" lvl="2" indent="-514350">
              <a:lnSpc>
                <a:spcPct val="90000"/>
              </a:lnSpc>
              <a:buAutoNum type="arabicParenR"/>
            </a:pPr>
            <a:r>
              <a:rPr lang="en-US" sz="2600" dirty="0"/>
              <a:t>Paradoxical IRIS: Exacerbation of partially or recently treated OI</a:t>
            </a:r>
          </a:p>
          <a:p>
            <a:pPr marL="1459144" lvl="2" indent="-514350">
              <a:lnSpc>
                <a:spcPct val="90000"/>
              </a:lnSpc>
              <a:buAutoNum type="arabicParenR"/>
            </a:pPr>
            <a:r>
              <a:rPr lang="en-US" sz="2600" dirty="0"/>
              <a:t>Unmasking IRIS: </a:t>
            </a:r>
            <a:r>
              <a:rPr lang="en-US" sz="2800" dirty="0"/>
              <a:t>Inflammatory response to a previously undiagnosed OI</a:t>
            </a:r>
          </a:p>
          <a:p>
            <a:pPr>
              <a:lnSpc>
                <a:spcPct val="90000"/>
              </a:lnSpc>
            </a:pPr>
            <a:r>
              <a:rPr lang="en-US" sz="2800" dirty="0"/>
              <a:t>Caused by enhanced/dysregulated immune response to antigens</a:t>
            </a:r>
          </a:p>
          <a:p>
            <a:pPr>
              <a:lnSpc>
                <a:spcPct val="90000"/>
              </a:lnSpc>
            </a:pPr>
            <a:r>
              <a:rPr lang="en-US" sz="2800" dirty="0"/>
              <a:t>Greatest risk when starting ART at a high viral load and CD4 &lt; 50</a:t>
            </a:r>
          </a:p>
          <a:p>
            <a:pPr>
              <a:lnSpc>
                <a:spcPct val="90000"/>
              </a:lnSpc>
            </a:pPr>
            <a:r>
              <a:rPr lang="en-US" sz="2800" dirty="0"/>
              <a:t>Can be difficult to identify </a:t>
            </a:r>
            <a:r>
              <a:rPr lang="en-US" sz="2800" dirty="0">
                <a:sym typeface="Wingdings" panose="05000000000000000000" pitchFamily="2" charset="2"/>
              </a:rPr>
              <a:t> </a:t>
            </a:r>
            <a:r>
              <a:rPr lang="en-US" sz="2800" dirty="0"/>
              <a:t>diagnosis of exclusion</a:t>
            </a:r>
          </a:p>
          <a:p>
            <a:pPr>
              <a:lnSpc>
                <a:spcPct val="90000"/>
              </a:lnSpc>
            </a:pPr>
            <a:r>
              <a:rPr lang="en-US" sz="2800" dirty="0"/>
              <a:t>Management: treat OI, continue ART, treat with anti-inflammatory if necessary (NSAIDS, steroids)</a:t>
            </a:r>
          </a:p>
          <a:p>
            <a:pPr>
              <a:lnSpc>
                <a:spcPct val="90000"/>
              </a:lnSpc>
            </a:pPr>
            <a:endParaRPr lang="en-US" dirty="0"/>
          </a:p>
          <a:p>
            <a:pPr>
              <a:lnSpc>
                <a:spcPct val="90000"/>
              </a:lnSpc>
            </a:pPr>
            <a:endParaRPr lang="en-US" dirty="0"/>
          </a:p>
          <a:p>
            <a:pPr marL="0" indent="0">
              <a:lnSpc>
                <a:spcPct val="90000"/>
              </a:lnSpc>
              <a:buNone/>
            </a:pPr>
            <a:endParaRPr lang="en-US" dirty="0"/>
          </a:p>
          <a:p>
            <a:pPr marL="0" indent="0">
              <a:lnSpc>
                <a:spcPct val="80000"/>
              </a:lnSpc>
              <a:buNone/>
            </a:pPr>
            <a:endParaRPr lang="en-US" sz="1400" dirty="0"/>
          </a:p>
          <a:p>
            <a:pPr marL="0" indent="0">
              <a:lnSpc>
                <a:spcPct val="80000"/>
              </a:lnSpc>
              <a:buNone/>
            </a:pPr>
            <a:endParaRPr lang="en-US" sz="1400" dirty="0"/>
          </a:p>
          <a:p>
            <a:pPr marL="0" indent="0">
              <a:lnSpc>
                <a:spcPct val="80000"/>
              </a:lnSpc>
              <a:buNone/>
            </a:pPr>
            <a:endParaRPr lang="en-US" sz="1400" dirty="0"/>
          </a:p>
          <a:p>
            <a:pPr marL="0" indent="0">
              <a:lnSpc>
                <a:spcPct val="80000"/>
              </a:lnSpc>
              <a:buNone/>
            </a:pPr>
            <a:endParaRPr lang="en-US" sz="1400" dirty="0"/>
          </a:p>
          <a:p>
            <a:pPr marL="0" indent="0">
              <a:lnSpc>
                <a:spcPct val="80000"/>
              </a:lnSpc>
              <a:buNone/>
            </a:pPr>
            <a:endParaRPr lang="en-US" sz="1400" dirty="0"/>
          </a:p>
        </p:txBody>
      </p:sp>
    </p:spTree>
    <p:extLst>
      <p:ext uri="{BB962C8B-B14F-4D97-AF65-F5344CB8AC3E}">
        <p14:creationId xmlns:p14="http://schemas.microsoft.com/office/powerpoint/2010/main" val="202695478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413" y="105180"/>
            <a:ext cx="10737090" cy="706964"/>
          </a:xfrm>
        </p:spPr>
        <p:txBody>
          <a:bodyPr>
            <a:noAutofit/>
          </a:bodyPr>
          <a:lstStyle/>
          <a:p>
            <a:pPr algn="ctr"/>
            <a:r>
              <a:rPr lang="en-US" sz="4000" dirty="0"/>
              <a:t>When Should ART Be Started?</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46231056"/>
              </p:ext>
            </p:extLst>
          </p:nvPr>
        </p:nvGraphicFramePr>
        <p:xfrm>
          <a:off x="524840" y="1046219"/>
          <a:ext cx="11227314" cy="5716476"/>
        </p:xfrm>
        <a:graphic>
          <a:graphicData uri="http://schemas.openxmlformats.org/drawingml/2006/table">
            <a:tbl>
              <a:tblPr firstRow="1" bandRow="1">
                <a:tableStyleId>{00A15C55-8517-42AA-B614-E9B94910E393}</a:tableStyleId>
              </a:tblPr>
              <a:tblGrid>
                <a:gridCol w="5613657">
                  <a:extLst>
                    <a:ext uri="{9D8B030D-6E8A-4147-A177-3AD203B41FA5}">
                      <a16:colId xmlns:a16="http://schemas.microsoft.com/office/drawing/2014/main" val="20000"/>
                    </a:ext>
                  </a:extLst>
                </a:gridCol>
                <a:gridCol w="5613657">
                  <a:extLst>
                    <a:ext uri="{9D8B030D-6E8A-4147-A177-3AD203B41FA5}">
                      <a16:colId xmlns:a16="http://schemas.microsoft.com/office/drawing/2014/main" val="20001"/>
                    </a:ext>
                  </a:extLst>
                </a:gridCol>
              </a:tblGrid>
              <a:tr h="754626">
                <a:tc>
                  <a:txBody>
                    <a:bodyPr/>
                    <a:lstStyle/>
                    <a:p>
                      <a:pPr algn="l"/>
                      <a:r>
                        <a:rPr lang="en-US" sz="1800" dirty="0"/>
                        <a:t>Opportunistic Infection</a:t>
                      </a:r>
                    </a:p>
                  </a:txBody>
                  <a:tcPr marL="97809" marR="97809" anchor="ctr"/>
                </a:tc>
                <a:tc>
                  <a:txBody>
                    <a:bodyPr/>
                    <a:lstStyle/>
                    <a:p>
                      <a:pPr algn="l"/>
                      <a:r>
                        <a:rPr lang="en-US" sz="1800" dirty="0"/>
                        <a:t>When</a:t>
                      </a:r>
                      <a:r>
                        <a:rPr lang="en-US" sz="1800" baseline="0" dirty="0"/>
                        <a:t> to start ARV’s</a:t>
                      </a:r>
                      <a:endParaRPr lang="en-US" sz="1800" dirty="0"/>
                    </a:p>
                  </a:txBody>
                  <a:tcPr marL="97809" marR="97809" anchor="ctr"/>
                </a:tc>
                <a:extLst>
                  <a:ext uri="{0D108BD9-81ED-4DB2-BD59-A6C34878D82A}">
                    <a16:rowId xmlns:a16="http://schemas.microsoft.com/office/drawing/2014/main" val="10000"/>
                  </a:ext>
                </a:extLst>
              </a:tr>
              <a:tr h="754626">
                <a:tc>
                  <a:txBody>
                    <a:bodyPr/>
                    <a:lstStyle/>
                    <a:p>
                      <a:r>
                        <a:rPr lang="en-US" sz="1800" dirty="0"/>
                        <a:t>PJP/PCP</a:t>
                      </a:r>
                    </a:p>
                  </a:txBody>
                  <a:tcPr marL="97809" marR="97809" anchor="ctr"/>
                </a:tc>
                <a:tc>
                  <a:txBody>
                    <a:bodyPr/>
                    <a:lstStyle/>
                    <a:p>
                      <a:r>
                        <a:rPr lang="en-US" sz="1800" dirty="0"/>
                        <a:t>Within 2 weeks (AI)</a:t>
                      </a:r>
                    </a:p>
                  </a:txBody>
                  <a:tcPr marL="97809" marR="97809" anchor="ctr"/>
                </a:tc>
                <a:extLst>
                  <a:ext uri="{0D108BD9-81ED-4DB2-BD59-A6C34878D82A}">
                    <a16:rowId xmlns:a16="http://schemas.microsoft.com/office/drawing/2014/main" val="10001"/>
                  </a:ext>
                </a:extLst>
              </a:tr>
              <a:tr h="754626">
                <a:tc>
                  <a:txBody>
                    <a:bodyPr/>
                    <a:lstStyle/>
                    <a:p>
                      <a:r>
                        <a:rPr lang="en-US" sz="1800" dirty="0"/>
                        <a:t>Cryptococcus</a:t>
                      </a:r>
                      <a:r>
                        <a:rPr lang="en-US" sz="1800" baseline="0" dirty="0"/>
                        <a:t> meningitis</a:t>
                      </a:r>
                      <a:endParaRPr lang="en-US" sz="1800" dirty="0"/>
                    </a:p>
                  </a:txBody>
                  <a:tcPr marL="97809" marR="97809" anchor="ctr"/>
                </a:tc>
                <a:tc>
                  <a:txBody>
                    <a:bodyPr/>
                    <a:lstStyle/>
                    <a:p>
                      <a:r>
                        <a:rPr lang="en-US" sz="1800" dirty="0"/>
                        <a:t>Between</a:t>
                      </a:r>
                      <a:r>
                        <a:rPr lang="en-US" sz="1800" baseline="0" dirty="0"/>
                        <a:t> </a:t>
                      </a:r>
                      <a:r>
                        <a:rPr lang="en-US" sz="1800" dirty="0"/>
                        <a:t>2-10 weeks (BIII)</a:t>
                      </a:r>
                    </a:p>
                  </a:txBody>
                  <a:tcPr marL="97809" marR="97809" anchor="ctr"/>
                </a:tc>
                <a:extLst>
                  <a:ext uri="{0D108BD9-81ED-4DB2-BD59-A6C34878D82A}">
                    <a16:rowId xmlns:a16="http://schemas.microsoft.com/office/drawing/2014/main" val="10002"/>
                  </a:ext>
                </a:extLst>
              </a:tr>
              <a:tr h="754626">
                <a:tc>
                  <a:txBody>
                    <a:bodyPr/>
                    <a:lstStyle/>
                    <a:p>
                      <a:r>
                        <a:rPr lang="en-US" sz="1800" dirty="0"/>
                        <a:t>Toxoplasma</a:t>
                      </a:r>
                      <a:r>
                        <a:rPr lang="en-US" sz="1800" baseline="0" dirty="0"/>
                        <a:t> encephalitis</a:t>
                      </a:r>
                      <a:endParaRPr lang="en-US" sz="1800" dirty="0"/>
                    </a:p>
                  </a:txBody>
                  <a:tcPr marL="97809" marR="97809" anchor="ctr"/>
                </a:tc>
                <a:tc>
                  <a:txBody>
                    <a:bodyPr/>
                    <a:lstStyle/>
                    <a:p>
                      <a:r>
                        <a:rPr lang="en-US" sz="1800" dirty="0"/>
                        <a:t>Within 2-3 weeks can be up to 6 weeks (CIII)</a:t>
                      </a:r>
                    </a:p>
                  </a:txBody>
                  <a:tcPr marL="97809" marR="97809" anchor="ctr"/>
                </a:tc>
                <a:extLst>
                  <a:ext uri="{0D108BD9-81ED-4DB2-BD59-A6C34878D82A}">
                    <a16:rowId xmlns:a16="http://schemas.microsoft.com/office/drawing/2014/main" val="10003"/>
                  </a:ext>
                </a:extLst>
              </a:tr>
              <a:tr h="754626">
                <a:tc>
                  <a:txBody>
                    <a:bodyPr/>
                    <a:lstStyle/>
                    <a:p>
                      <a:r>
                        <a:rPr lang="en-US" sz="1800" dirty="0"/>
                        <a:t>CMV retinitis</a:t>
                      </a:r>
                    </a:p>
                  </a:txBody>
                  <a:tcPr marL="97809" marR="97809" anchor="ctr"/>
                </a:tc>
                <a:tc>
                  <a:txBody>
                    <a:bodyPr/>
                    <a:lstStyle/>
                    <a:p>
                      <a:r>
                        <a:rPr lang="en-US" sz="1800" dirty="0"/>
                        <a:t>Within</a:t>
                      </a:r>
                      <a:r>
                        <a:rPr lang="en-US" sz="1800" baseline="0" dirty="0"/>
                        <a:t> 2 weeks (CIII)</a:t>
                      </a:r>
                      <a:endParaRPr lang="en-US" sz="1800" dirty="0"/>
                    </a:p>
                  </a:txBody>
                  <a:tcPr marL="97809" marR="97809" anchor="ctr"/>
                </a:tc>
                <a:extLst>
                  <a:ext uri="{0D108BD9-81ED-4DB2-BD59-A6C34878D82A}">
                    <a16:rowId xmlns:a16="http://schemas.microsoft.com/office/drawing/2014/main" val="10004"/>
                  </a:ext>
                </a:extLst>
              </a:tr>
              <a:tr h="754626">
                <a:tc>
                  <a:txBody>
                    <a:bodyPr/>
                    <a:lstStyle/>
                    <a:p>
                      <a:r>
                        <a:rPr lang="en-US" sz="1800" dirty="0"/>
                        <a:t>Tuberculosis</a:t>
                      </a:r>
                    </a:p>
                  </a:txBody>
                  <a:tcPr marL="97809" marR="97809" anchor="ctr"/>
                </a:tc>
                <a:tc>
                  <a:txBody>
                    <a:bodyPr/>
                    <a:lstStyle/>
                    <a:p>
                      <a:r>
                        <a:rPr lang="en-US" sz="1800" dirty="0"/>
                        <a:t>Pul</a:t>
                      </a:r>
                      <a:r>
                        <a:rPr lang="en-US" sz="1800" baseline="0" dirty="0"/>
                        <a:t>monary disease and CD4 &lt; 50 within 2  weeks after TB treatment started</a:t>
                      </a:r>
                    </a:p>
                    <a:p>
                      <a:r>
                        <a:rPr lang="en-US" sz="1800" baseline="0" dirty="0"/>
                        <a:t>If CD4 &gt; 50 (no suspected meningitis) within 8 weeks of TB therapy start</a:t>
                      </a:r>
                      <a:endParaRPr lang="en-US" sz="1800" dirty="0"/>
                    </a:p>
                  </a:txBody>
                  <a:tcPr marL="97809" marR="97809" anchor="ctr"/>
                </a:tc>
                <a:extLst>
                  <a:ext uri="{0D108BD9-81ED-4DB2-BD59-A6C34878D82A}">
                    <a16:rowId xmlns:a16="http://schemas.microsoft.com/office/drawing/2014/main" val="1506399808"/>
                  </a:ext>
                </a:extLst>
              </a:tr>
              <a:tr h="754626">
                <a:tc>
                  <a:txBody>
                    <a:bodyPr/>
                    <a:lstStyle/>
                    <a:p>
                      <a:r>
                        <a:rPr lang="en-US" sz="1800" dirty="0"/>
                        <a:t>Candidiasis</a:t>
                      </a:r>
                    </a:p>
                  </a:txBody>
                  <a:tcPr marL="97809" marR="97809" anchor="ctr"/>
                </a:tc>
                <a:tc>
                  <a:txBody>
                    <a:bodyPr/>
                    <a:lstStyle/>
                    <a:p>
                      <a:r>
                        <a:rPr lang="en-US" sz="1800" dirty="0"/>
                        <a:t>No delay</a:t>
                      </a:r>
                    </a:p>
                  </a:txBody>
                  <a:tcPr marL="97809" marR="97809"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9062361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dirty="0"/>
              <a:t>CNS Disease in HIV: Differential Diagnosis</a:t>
            </a:r>
          </a:p>
        </p:txBody>
      </p:sp>
      <p:sp>
        <p:nvSpPr>
          <p:cNvPr id="3" name="Content Placeholder 2"/>
          <p:cNvSpPr>
            <a:spLocks noGrp="1"/>
          </p:cNvSpPr>
          <p:nvPr>
            <p:ph idx="1"/>
          </p:nvPr>
        </p:nvSpPr>
        <p:spPr>
          <a:xfrm>
            <a:off x="609601" y="1339274"/>
            <a:ext cx="11087425" cy="4628228"/>
          </a:xfrm>
        </p:spPr>
        <p:txBody>
          <a:bodyPr>
            <a:normAutofit fontScale="92500" lnSpcReduction="10000"/>
          </a:bodyPr>
          <a:lstStyle/>
          <a:p>
            <a:r>
              <a:rPr lang="en-US" dirty="0"/>
              <a:t>Toxoplasma</a:t>
            </a:r>
          </a:p>
          <a:p>
            <a:r>
              <a:rPr lang="en-US" dirty="0"/>
              <a:t>Lymphoma</a:t>
            </a:r>
          </a:p>
          <a:p>
            <a:r>
              <a:rPr lang="en-US" dirty="0"/>
              <a:t>Cryptococcus</a:t>
            </a:r>
          </a:p>
          <a:p>
            <a:r>
              <a:rPr lang="en-US" dirty="0"/>
              <a:t>Progressive multifocal leukoencephalopathy (PML)</a:t>
            </a:r>
          </a:p>
          <a:p>
            <a:r>
              <a:rPr lang="en-US" dirty="0"/>
              <a:t>CMV</a:t>
            </a:r>
          </a:p>
          <a:p>
            <a:r>
              <a:rPr lang="en-US" dirty="0"/>
              <a:t>Aseptic meningitis</a:t>
            </a:r>
          </a:p>
          <a:p>
            <a:r>
              <a:rPr lang="en-US" dirty="0"/>
              <a:t>HIV associated dementia</a:t>
            </a:r>
          </a:p>
          <a:p>
            <a:r>
              <a:rPr lang="en-US" dirty="0"/>
              <a:t>PET and SPECT scans helpful in differentiating toxoplasmosis, PML and lymphoma</a:t>
            </a:r>
          </a:p>
          <a:p>
            <a:pPr marL="152373" indent="0">
              <a:buNone/>
            </a:pPr>
            <a:endParaRPr lang="en-US" dirty="0"/>
          </a:p>
          <a:p>
            <a:endParaRPr lang="en-US" dirty="0"/>
          </a:p>
        </p:txBody>
      </p:sp>
    </p:spTree>
    <p:extLst>
      <p:ext uri="{BB962C8B-B14F-4D97-AF65-F5344CB8AC3E}">
        <p14:creationId xmlns:p14="http://schemas.microsoft.com/office/powerpoint/2010/main" val="415356322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i="1" dirty="0"/>
              <a:t>Mycobacterium avium </a:t>
            </a:r>
            <a:r>
              <a:rPr lang="en-US" sz="4000" dirty="0"/>
              <a:t>Complex (MAC)</a:t>
            </a:r>
          </a:p>
        </p:txBody>
      </p:sp>
      <p:sp>
        <p:nvSpPr>
          <p:cNvPr id="3" name="Content Placeholder 2"/>
          <p:cNvSpPr>
            <a:spLocks noGrp="1"/>
          </p:cNvSpPr>
          <p:nvPr>
            <p:ph idx="1"/>
          </p:nvPr>
        </p:nvSpPr>
        <p:spPr>
          <a:xfrm>
            <a:off x="611030" y="1417640"/>
            <a:ext cx="11084538" cy="4549861"/>
          </a:xfrm>
        </p:spPr>
        <p:txBody>
          <a:bodyPr>
            <a:normAutofit fontScale="85000" lnSpcReduction="10000"/>
          </a:bodyPr>
          <a:lstStyle/>
          <a:p>
            <a:r>
              <a:rPr lang="en-US" dirty="0"/>
              <a:t>Ubiquitous in the environment</a:t>
            </a:r>
          </a:p>
          <a:p>
            <a:r>
              <a:rPr lang="en-US" dirty="0"/>
              <a:t>Typically seen in people with CD4 &lt; 50</a:t>
            </a:r>
          </a:p>
          <a:p>
            <a:r>
              <a:rPr lang="en-US" dirty="0"/>
              <a:t>Usually disseminated, multi-organ infection, though can be localized</a:t>
            </a:r>
          </a:p>
          <a:p>
            <a:r>
              <a:rPr lang="en-US" dirty="0"/>
              <a:t>Typical symptoms: weight loss, fever, night sweats, fatigue, diarrhea and abdominal pain</a:t>
            </a:r>
          </a:p>
          <a:p>
            <a:r>
              <a:rPr lang="en-US" dirty="0"/>
              <a:t>Physical finding: hepatomegaly, splenomegaly, or lymphadenopathy</a:t>
            </a:r>
          </a:p>
          <a:p>
            <a:r>
              <a:rPr lang="en-US" dirty="0"/>
              <a:t>Lab abnormalities: anemia, elevated liver alkaline phosphatase</a:t>
            </a:r>
          </a:p>
          <a:p>
            <a:r>
              <a:rPr lang="en-US" dirty="0"/>
              <a:t>Diagnosis: clinical signs/symptoms + isolation of MAC from cultures of blood, lymph node, bone marrow or other normally sterile tissue or body fluids</a:t>
            </a:r>
          </a:p>
        </p:txBody>
      </p:sp>
    </p:spTree>
    <p:extLst>
      <p:ext uri="{BB962C8B-B14F-4D97-AF65-F5344CB8AC3E}">
        <p14:creationId xmlns:p14="http://schemas.microsoft.com/office/powerpoint/2010/main" val="305102538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030" y="114486"/>
            <a:ext cx="11084538" cy="1143000"/>
          </a:xfrm>
        </p:spPr>
        <p:txBody>
          <a:bodyPr/>
          <a:lstStyle/>
          <a:p>
            <a:pPr algn="ctr"/>
            <a:r>
              <a:rPr lang="en-US" dirty="0"/>
              <a:t>MAC: Treatment</a:t>
            </a:r>
          </a:p>
        </p:txBody>
      </p:sp>
      <p:pic>
        <p:nvPicPr>
          <p:cNvPr id="4" name="Content Placeholder 3"/>
          <p:cNvPicPr>
            <a:picLocks noGrp="1" noChangeAspect="1"/>
          </p:cNvPicPr>
          <p:nvPr>
            <p:ph idx="1"/>
          </p:nvPr>
        </p:nvPicPr>
        <p:blipFill>
          <a:blip r:embed="rId2"/>
          <a:stretch>
            <a:fillRect/>
          </a:stretch>
        </p:blipFill>
        <p:spPr>
          <a:xfrm>
            <a:off x="981279" y="1107396"/>
            <a:ext cx="10344040" cy="2130106"/>
          </a:xfrm>
          <a:prstGeom prst="rect">
            <a:avLst/>
          </a:prstGeom>
        </p:spPr>
      </p:pic>
      <p:pic>
        <p:nvPicPr>
          <p:cNvPr id="7" name="Picture 6"/>
          <p:cNvPicPr>
            <a:picLocks noChangeAspect="1"/>
          </p:cNvPicPr>
          <p:nvPr/>
        </p:nvPicPr>
        <p:blipFill>
          <a:blip r:embed="rId3"/>
          <a:stretch>
            <a:fillRect/>
          </a:stretch>
        </p:blipFill>
        <p:spPr>
          <a:xfrm>
            <a:off x="981279" y="3237502"/>
            <a:ext cx="10344040" cy="2818914"/>
          </a:xfrm>
          <a:prstGeom prst="rect">
            <a:avLst/>
          </a:prstGeom>
        </p:spPr>
      </p:pic>
      <p:sp>
        <p:nvSpPr>
          <p:cNvPr id="8" name="TextBox 7"/>
          <p:cNvSpPr txBox="1"/>
          <p:nvPr/>
        </p:nvSpPr>
        <p:spPr>
          <a:xfrm>
            <a:off x="4032911" y="6365173"/>
            <a:ext cx="4240776" cy="553998"/>
          </a:xfrm>
          <a:prstGeom prst="rect">
            <a:avLst/>
          </a:prstGeom>
          <a:noFill/>
        </p:spPr>
        <p:txBody>
          <a:bodyPr wrap="none" rtlCol="0">
            <a:spAutoFit/>
          </a:bodyPr>
          <a:lstStyle/>
          <a:p>
            <a:r>
              <a:rPr lang="en-US" sz="1200" dirty="0">
                <a:solidFill>
                  <a:schemeClr val="bg1"/>
                </a:solidFill>
              </a:rPr>
              <a:t>DHHS. Adult and Adolescent Guidelines. Updated 11.21.19.</a:t>
            </a:r>
          </a:p>
          <a:p>
            <a:endParaRPr lang="en-US" dirty="0"/>
          </a:p>
        </p:txBody>
      </p:sp>
    </p:spTree>
    <p:extLst>
      <p:ext uri="{BB962C8B-B14F-4D97-AF65-F5344CB8AC3E}">
        <p14:creationId xmlns:p14="http://schemas.microsoft.com/office/powerpoint/2010/main" val="199105563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2300" y="391886"/>
            <a:ext cx="6988503" cy="706964"/>
          </a:xfrm>
        </p:spPr>
        <p:txBody>
          <a:bodyPr/>
          <a:lstStyle/>
          <a:p>
            <a:pPr algn="ctr"/>
            <a:r>
              <a:rPr lang="en-US" sz="4800" dirty="0"/>
              <a:t>Oral Candidiasis</a:t>
            </a:r>
          </a:p>
        </p:txBody>
      </p:sp>
      <p:sp>
        <p:nvSpPr>
          <p:cNvPr id="5" name="TextBox 4"/>
          <p:cNvSpPr txBox="1"/>
          <p:nvPr/>
        </p:nvSpPr>
        <p:spPr>
          <a:xfrm>
            <a:off x="3041462" y="5633884"/>
            <a:ext cx="5350370" cy="369332"/>
          </a:xfrm>
          <a:prstGeom prst="rect">
            <a:avLst/>
          </a:prstGeom>
          <a:noFill/>
        </p:spPr>
        <p:txBody>
          <a:bodyPr wrap="square" rtlCol="0">
            <a:spAutoFit/>
          </a:bodyPr>
          <a:lstStyle/>
          <a:p>
            <a:pPr algn="ctr"/>
            <a:r>
              <a:rPr lang="en-US" dirty="0"/>
              <a:t>Dxline.info</a:t>
            </a:r>
          </a:p>
        </p:txBody>
      </p:sp>
      <p:pic>
        <p:nvPicPr>
          <p:cNvPr id="7" name="Picture 6"/>
          <p:cNvPicPr>
            <a:picLocks noChangeAspect="1"/>
          </p:cNvPicPr>
          <p:nvPr/>
        </p:nvPicPr>
        <p:blipFill>
          <a:blip r:embed="rId2"/>
          <a:stretch>
            <a:fillRect/>
          </a:stretch>
        </p:blipFill>
        <p:spPr>
          <a:xfrm>
            <a:off x="2841759" y="1524251"/>
            <a:ext cx="6649583" cy="4464421"/>
          </a:xfrm>
          <a:prstGeom prst="rect">
            <a:avLst/>
          </a:prstGeom>
        </p:spPr>
      </p:pic>
    </p:spTree>
    <p:extLst>
      <p:ext uri="{BB962C8B-B14F-4D97-AF65-F5344CB8AC3E}">
        <p14:creationId xmlns:p14="http://schemas.microsoft.com/office/powerpoint/2010/main" val="151595074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165" y="441898"/>
            <a:ext cx="6988503" cy="706964"/>
          </a:xfrm>
        </p:spPr>
        <p:txBody>
          <a:bodyPr/>
          <a:lstStyle/>
          <a:p>
            <a:r>
              <a:rPr lang="en-US" sz="4800" dirty="0"/>
              <a:t>CD4 Cells</a:t>
            </a:r>
          </a:p>
        </p:txBody>
      </p:sp>
      <p:sp>
        <p:nvSpPr>
          <p:cNvPr id="3" name="Content Placeholder 2"/>
          <p:cNvSpPr>
            <a:spLocks noGrp="1"/>
          </p:cNvSpPr>
          <p:nvPr>
            <p:ph idx="1"/>
          </p:nvPr>
        </p:nvSpPr>
        <p:spPr>
          <a:xfrm>
            <a:off x="626270" y="1402082"/>
            <a:ext cx="11084538" cy="4367299"/>
          </a:xfrm>
        </p:spPr>
        <p:txBody>
          <a:bodyPr>
            <a:normAutofit/>
          </a:bodyPr>
          <a:lstStyle/>
          <a:p>
            <a:r>
              <a:rPr lang="en-US" dirty="0"/>
              <a:t>Type of white blood cell involved in cell mediated immunity</a:t>
            </a:r>
          </a:p>
          <a:p>
            <a:r>
              <a:rPr lang="en-US" dirty="0"/>
              <a:t>Normal: 500 - 1500 CD4 cells/mm</a:t>
            </a:r>
            <a:r>
              <a:rPr lang="en-US" baseline="30000" dirty="0"/>
              <a:t>3</a:t>
            </a:r>
            <a:r>
              <a:rPr lang="en-US" dirty="0"/>
              <a:t> </a:t>
            </a:r>
          </a:p>
          <a:p>
            <a:r>
              <a:rPr lang="en-US" dirty="0"/>
              <a:t>Determines OI risk -Highest risk for HIV related infections occurs with CD4 &lt; 200</a:t>
            </a:r>
          </a:p>
          <a:p>
            <a:r>
              <a:rPr lang="en-US" dirty="0"/>
              <a:t>No longer used to determine need to start antiretroviral therapy (ART)</a:t>
            </a:r>
          </a:p>
          <a:p>
            <a:endParaRPr lang="en-US" dirty="0"/>
          </a:p>
        </p:txBody>
      </p:sp>
      <p:pic>
        <p:nvPicPr>
          <p:cNvPr id="4" name="Picture 3" descr="picture of white blood cell army cartoon - Google Search - Internet Explorer provided by UF Academic Health Center"/>
          <p:cNvPicPr>
            <a:picLocks noChangeAspect="1"/>
          </p:cNvPicPr>
          <p:nvPr/>
        </p:nvPicPr>
        <p:blipFill rotWithShape="1">
          <a:blip r:embed="rId3">
            <a:extLst>
              <a:ext uri="{28A0092B-C50C-407E-A947-70E740481C1C}">
                <a14:useLocalDpi xmlns:a14="http://schemas.microsoft.com/office/drawing/2010/main" val="0"/>
              </a:ext>
            </a:extLst>
          </a:blip>
          <a:srcRect l="26989" t="50000" r="59935" b="36974"/>
          <a:stretch/>
        </p:blipFill>
        <p:spPr>
          <a:xfrm>
            <a:off x="8891408" y="4763542"/>
            <a:ext cx="2819400" cy="1752599"/>
          </a:xfrm>
          <a:prstGeom prst="rect">
            <a:avLst/>
          </a:prstGeom>
        </p:spPr>
      </p:pic>
    </p:spTree>
    <p:extLst>
      <p:ext uri="{BB962C8B-B14F-4D97-AF65-F5344CB8AC3E}">
        <p14:creationId xmlns:p14="http://schemas.microsoft.com/office/powerpoint/2010/main" val="208322907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9048" y="422149"/>
            <a:ext cx="6988503" cy="706964"/>
          </a:xfrm>
        </p:spPr>
        <p:txBody>
          <a:bodyPr/>
          <a:lstStyle/>
          <a:p>
            <a:pPr algn="ctr"/>
            <a:r>
              <a:rPr lang="en-US" sz="4800" dirty="0"/>
              <a:t>Candidiasis</a:t>
            </a:r>
          </a:p>
        </p:txBody>
      </p:sp>
      <p:sp>
        <p:nvSpPr>
          <p:cNvPr id="3" name="Content Placeholder 2"/>
          <p:cNvSpPr>
            <a:spLocks noGrp="1"/>
          </p:cNvSpPr>
          <p:nvPr>
            <p:ph idx="1"/>
          </p:nvPr>
        </p:nvSpPr>
        <p:spPr>
          <a:xfrm>
            <a:off x="611030" y="1619165"/>
            <a:ext cx="11084538" cy="4367299"/>
          </a:xfrm>
        </p:spPr>
        <p:txBody>
          <a:bodyPr>
            <a:normAutofit lnSpcReduction="10000"/>
          </a:bodyPr>
          <a:lstStyle/>
          <a:p>
            <a:r>
              <a:rPr lang="en-US" dirty="0"/>
              <a:t>Oropharyngeal (thrush), esophageal </a:t>
            </a:r>
          </a:p>
          <a:p>
            <a:r>
              <a:rPr lang="en-US" dirty="0"/>
              <a:t>Concern when CD4 &lt; 200</a:t>
            </a:r>
          </a:p>
          <a:p>
            <a:r>
              <a:rPr lang="en-US" dirty="0"/>
              <a:t>Painless, creamy white, plaque-like lesions on tongue</a:t>
            </a:r>
          </a:p>
          <a:p>
            <a:r>
              <a:rPr lang="en-US" dirty="0"/>
              <a:t>Esophageal candidiasis: </a:t>
            </a:r>
            <a:r>
              <a:rPr lang="en-US" dirty="0">
                <a:solidFill>
                  <a:srgbClr val="FF0000"/>
                </a:solidFill>
              </a:rPr>
              <a:t>‘chest pain’ or burning, pain on swallowing, nausea -&gt; other differentials exist (CMV, HSV, aphthous ulcers)</a:t>
            </a:r>
          </a:p>
          <a:p>
            <a:r>
              <a:rPr lang="en-US" dirty="0"/>
              <a:t>No routine primary prophylaxis (AIII), typically no need for chronic suppressive therapy</a:t>
            </a:r>
          </a:p>
        </p:txBody>
      </p:sp>
    </p:spTree>
    <p:extLst>
      <p:ext uri="{BB962C8B-B14F-4D97-AF65-F5344CB8AC3E}">
        <p14:creationId xmlns:p14="http://schemas.microsoft.com/office/powerpoint/2010/main" val="92281299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Candidiasis</a:t>
            </a:r>
          </a:p>
        </p:txBody>
      </p:sp>
      <p:sp>
        <p:nvSpPr>
          <p:cNvPr id="3" name="Content Placeholder 2"/>
          <p:cNvSpPr>
            <a:spLocks noGrp="1"/>
          </p:cNvSpPr>
          <p:nvPr>
            <p:ph idx="1"/>
          </p:nvPr>
        </p:nvSpPr>
        <p:spPr/>
        <p:txBody>
          <a:bodyPr>
            <a:normAutofit/>
          </a:bodyPr>
          <a:lstStyle/>
          <a:p>
            <a:r>
              <a:rPr lang="en-US" dirty="0"/>
              <a:t>Oral</a:t>
            </a:r>
          </a:p>
          <a:p>
            <a:pPr lvl="1"/>
            <a:r>
              <a:rPr lang="en-US" dirty="0"/>
              <a:t>Preferred therapy – fluconazole 100 mg PO daily</a:t>
            </a:r>
          </a:p>
          <a:p>
            <a:pPr lvl="1"/>
            <a:r>
              <a:rPr lang="en-US" dirty="0"/>
              <a:t>Duration of therapy 7-14 days</a:t>
            </a:r>
          </a:p>
          <a:p>
            <a:r>
              <a:rPr lang="en-US" dirty="0"/>
              <a:t>Esophageal candidiasis</a:t>
            </a:r>
          </a:p>
          <a:p>
            <a:pPr lvl="1"/>
            <a:r>
              <a:rPr lang="en-US" dirty="0"/>
              <a:t>Preferred therapy </a:t>
            </a:r>
            <a:r>
              <a:rPr lang="mr-IN" dirty="0"/>
              <a:t>–</a:t>
            </a:r>
            <a:r>
              <a:rPr lang="en-US" dirty="0"/>
              <a:t> fluconazole 100 mg PO or IV daily or Itraconazole oral solution 200 mg PO daily</a:t>
            </a:r>
          </a:p>
          <a:p>
            <a:pPr lvl="1"/>
            <a:r>
              <a:rPr lang="en-US" dirty="0"/>
              <a:t>Duration of therapy </a:t>
            </a:r>
            <a:r>
              <a:rPr lang="mr-IN" dirty="0"/>
              <a:t>–</a:t>
            </a:r>
            <a:r>
              <a:rPr lang="en-US" dirty="0"/>
              <a:t> 14-21 days</a:t>
            </a:r>
          </a:p>
          <a:p>
            <a:pPr lvl="1"/>
            <a:endParaRPr lang="en-US" dirty="0"/>
          </a:p>
        </p:txBody>
      </p:sp>
    </p:spTree>
    <p:extLst>
      <p:ext uri="{BB962C8B-B14F-4D97-AF65-F5344CB8AC3E}">
        <p14:creationId xmlns:p14="http://schemas.microsoft.com/office/powerpoint/2010/main" val="872030323"/>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030" y="69955"/>
            <a:ext cx="11084538" cy="1143000"/>
          </a:xfrm>
        </p:spPr>
        <p:txBody>
          <a:bodyPr/>
          <a:lstStyle/>
          <a:p>
            <a:pPr algn="ctr"/>
            <a:r>
              <a:rPr lang="en-US" sz="4000" dirty="0"/>
              <a:t>Other Oral Lesions</a:t>
            </a:r>
          </a:p>
        </p:txBody>
      </p:sp>
      <p:pic>
        <p:nvPicPr>
          <p:cNvPr id="6" name="Content Placeholder 5"/>
          <p:cNvPicPr>
            <a:picLocks noGrp="1" noChangeAspect="1"/>
          </p:cNvPicPr>
          <p:nvPr>
            <p:ph idx="1"/>
          </p:nvPr>
        </p:nvPicPr>
        <p:blipFill>
          <a:blip r:embed="rId2"/>
          <a:stretch>
            <a:fillRect/>
          </a:stretch>
        </p:blipFill>
        <p:spPr>
          <a:xfrm>
            <a:off x="813816" y="1136494"/>
            <a:ext cx="3581400" cy="2276475"/>
          </a:xfrm>
          <a:prstGeom prst="rect">
            <a:avLst/>
          </a:prstGeom>
        </p:spPr>
      </p:pic>
      <p:sp>
        <p:nvSpPr>
          <p:cNvPr id="7" name="TextBox 6"/>
          <p:cNvSpPr txBox="1"/>
          <p:nvPr/>
        </p:nvSpPr>
        <p:spPr>
          <a:xfrm>
            <a:off x="691557" y="3561564"/>
            <a:ext cx="2912016" cy="369332"/>
          </a:xfrm>
          <a:prstGeom prst="rect">
            <a:avLst/>
          </a:prstGeom>
          <a:noFill/>
        </p:spPr>
        <p:txBody>
          <a:bodyPr wrap="none" rtlCol="0">
            <a:spAutoFit/>
          </a:bodyPr>
          <a:lstStyle/>
          <a:p>
            <a:r>
              <a:rPr lang="en-US" dirty="0"/>
              <a:t>Kaposi’s Sarcoma – HHV8</a:t>
            </a:r>
          </a:p>
        </p:txBody>
      </p:sp>
      <p:pic>
        <p:nvPicPr>
          <p:cNvPr id="9" name="Picture 8"/>
          <p:cNvPicPr>
            <a:picLocks noChangeAspect="1"/>
          </p:cNvPicPr>
          <p:nvPr/>
        </p:nvPicPr>
        <p:blipFill>
          <a:blip r:embed="rId3"/>
          <a:stretch>
            <a:fillRect/>
          </a:stretch>
        </p:blipFill>
        <p:spPr>
          <a:xfrm>
            <a:off x="7095345" y="1170064"/>
            <a:ext cx="3587477" cy="2317203"/>
          </a:xfrm>
          <a:prstGeom prst="rect">
            <a:avLst/>
          </a:prstGeom>
        </p:spPr>
      </p:pic>
      <p:sp>
        <p:nvSpPr>
          <p:cNvPr id="10" name="TextBox 9"/>
          <p:cNvSpPr txBox="1"/>
          <p:nvPr/>
        </p:nvSpPr>
        <p:spPr>
          <a:xfrm>
            <a:off x="6870743" y="3561564"/>
            <a:ext cx="3070071" cy="369332"/>
          </a:xfrm>
          <a:prstGeom prst="rect">
            <a:avLst/>
          </a:prstGeom>
          <a:noFill/>
        </p:spPr>
        <p:txBody>
          <a:bodyPr wrap="none" rtlCol="0">
            <a:spAutoFit/>
          </a:bodyPr>
          <a:lstStyle/>
          <a:p>
            <a:r>
              <a:rPr lang="en-US" dirty="0"/>
              <a:t>Oral hairy leukoplakia - EBV</a:t>
            </a:r>
          </a:p>
        </p:txBody>
      </p:sp>
      <p:pic>
        <p:nvPicPr>
          <p:cNvPr id="11" name="Picture 10"/>
          <p:cNvPicPr>
            <a:picLocks noChangeAspect="1"/>
          </p:cNvPicPr>
          <p:nvPr/>
        </p:nvPicPr>
        <p:blipFill>
          <a:blip r:embed="rId4"/>
          <a:stretch>
            <a:fillRect/>
          </a:stretch>
        </p:blipFill>
        <p:spPr>
          <a:xfrm>
            <a:off x="2481262" y="3429000"/>
            <a:ext cx="7229475" cy="2333625"/>
          </a:xfrm>
          <a:prstGeom prst="rect">
            <a:avLst/>
          </a:prstGeom>
        </p:spPr>
      </p:pic>
      <p:sp>
        <p:nvSpPr>
          <p:cNvPr id="12" name="TextBox 11"/>
          <p:cNvSpPr txBox="1"/>
          <p:nvPr/>
        </p:nvSpPr>
        <p:spPr>
          <a:xfrm>
            <a:off x="5529571" y="6396880"/>
            <a:ext cx="979755" cy="369332"/>
          </a:xfrm>
          <a:prstGeom prst="rect">
            <a:avLst/>
          </a:prstGeom>
          <a:noFill/>
        </p:spPr>
        <p:txBody>
          <a:bodyPr wrap="none" rtlCol="0">
            <a:spAutoFit/>
          </a:bodyPr>
          <a:lstStyle/>
          <a:p>
            <a:r>
              <a:rPr lang="en-US" dirty="0">
                <a:solidFill>
                  <a:schemeClr val="bg1"/>
                </a:solidFill>
              </a:rPr>
              <a:t>Syphilis</a:t>
            </a:r>
          </a:p>
        </p:txBody>
      </p:sp>
    </p:spTree>
    <p:extLst>
      <p:ext uri="{BB962C8B-B14F-4D97-AF65-F5344CB8AC3E}">
        <p14:creationId xmlns:p14="http://schemas.microsoft.com/office/powerpoint/2010/main" val="18090700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Bacterial Pneumonia in HIV</a:t>
            </a:r>
          </a:p>
        </p:txBody>
      </p:sp>
      <p:sp>
        <p:nvSpPr>
          <p:cNvPr id="3" name="Content Placeholder 2"/>
          <p:cNvSpPr>
            <a:spLocks noGrp="1"/>
          </p:cNvSpPr>
          <p:nvPr>
            <p:ph idx="1"/>
          </p:nvPr>
        </p:nvSpPr>
        <p:spPr/>
        <p:txBody>
          <a:bodyPr>
            <a:normAutofit lnSpcReduction="10000"/>
          </a:bodyPr>
          <a:lstStyle/>
          <a:p>
            <a:r>
              <a:rPr lang="en-US" dirty="0"/>
              <a:t>Incidence has decreased since availability of ART, but remains more common in people with HIV than those without</a:t>
            </a:r>
          </a:p>
          <a:p>
            <a:r>
              <a:rPr lang="en-US" dirty="0"/>
              <a:t>Recurrent pneumonia (2 or more episodes in 1 year) is an AIDS defining condition</a:t>
            </a:r>
          </a:p>
          <a:p>
            <a:r>
              <a:rPr lang="en-US" dirty="0"/>
              <a:t>Can occur at any stage of HIV disease and at any CD4 count</a:t>
            </a:r>
          </a:p>
          <a:p>
            <a:r>
              <a:rPr lang="en-US" dirty="0"/>
              <a:t>All people with HIV, should receive an annual influenza vaccine</a:t>
            </a:r>
          </a:p>
        </p:txBody>
      </p:sp>
    </p:spTree>
    <p:extLst>
      <p:ext uri="{BB962C8B-B14F-4D97-AF65-F5344CB8AC3E}">
        <p14:creationId xmlns:p14="http://schemas.microsoft.com/office/powerpoint/2010/main" val="202139401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Tuberculosis: #1 OI Worldwide</a:t>
            </a:r>
          </a:p>
        </p:txBody>
      </p:sp>
      <p:sp>
        <p:nvSpPr>
          <p:cNvPr id="3" name="Content Placeholder 2"/>
          <p:cNvSpPr>
            <a:spLocks noGrp="1"/>
          </p:cNvSpPr>
          <p:nvPr>
            <p:ph idx="1"/>
          </p:nvPr>
        </p:nvSpPr>
        <p:spPr/>
        <p:txBody>
          <a:bodyPr>
            <a:normAutofit lnSpcReduction="10000"/>
          </a:bodyPr>
          <a:lstStyle/>
          <a:p>
            <a:r>
              <a:rPr lang="en-US" dirty="0"/>
              <a:t>Recent transmission, reactivation</a:t>
            </a:r>
          </a:p>
          <a:p>
            <a:r>
              <a:rPr lang="en-US" b="1" dirty="0"/>
              <a:t>Annual</a:t>
            </a:r>
            <a:r>
              <a:rPr lang="en-US" dirty="0"/>
              <a:t> risk of reactivation in people with untreated latent tuberculosis infection and HIV is 3-16%</a:t>
            </a:r>
          </a:p>
          <a:p>
            <a:r>
              <a:rPr lang="en-US" dirty="0"/>
              <a:t>Clinical presentation depends on degree of immunodeficiency</a:t>
            </a:r>
          </a:p>
          <a:p>
            <a:pPr lvl="1"/>
            <a:r>
              <a:rPr lang="en-US" dirty="0"/>
              <a:t>CD4 &gt; 200 – TB limited to lungs, upper lobe fibronodular infiltrates +/- cavitation, caseating granulomas</a:t>
            </a:r>
          </a:p>
          <a:p>
            <a:pPr lvl="1"/>
            <a:r>
              <a:rPr lang="en-US" dirty="0"/>
              <a:t>CD4 &lt; 200 – extra-pulmonary, lower/middle lobe, interstitial, military infiltrates, non-caseating granulomas</a:t>
            </a:r>
          </a:p>
        </p:txBody>
      </p:sp>
    </p:spTree>
    <p:extLst>
      <p:ext uri="{BB962C8B-B14F-4D97-AF65-F5344CB8AC3E}">
        <p14:creationId xmlns:p14="http://schemas.microsoft.com/office/powerpoint/2010/main" val="350151817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Tuberculosis</a:t>
            </a:r>
          </a:p>
        </p:txBody>
      </p:sp>
      <p:sp>
        <p:nvSpPr>
          <p:cNvPr id="3" name="Content Placeholder 2"/>
          <p:cNvSpPr>
            <a:spLocks noGrp="1"/>
          </p:cNvSpPr>
          <p:nvPr>
            <p:ph idx="1"/>
          </p:nvPr>
        </p:nvSpPr>
        <p:spPr/>
        <p:txBody>
          <a:bodyPr/>
          <a:lstStyle/>
          <a:p>
            <a:r>
              <a:rPr lang="en-US" dirty="0"/>
              <a:t>Test for latent TB – PPD ≥ 5 mm is positive in person with HIV, rule out active disease</a:t>
            </a:r>
          </a:p>
          <a:p>
            <a:r>
              <a:rPr lang="en-US" dirty="0"/>
              <a:t>Interferon gamma release assay (IGRA) – Quantiferon TB Gold Plus or T-Spot</a:t>
            </a:r>
          </a:p>
          <a:p>
            <a:r>
              <a:rPr lang="en-US" dirty="0"/>
              <a:t>Significant TB exposure? Treat for latent TB regardless of PPD or IGRA</a:t>
            </a:r>
          </a:p>
          <a:p>
            <a:r>
              <a:rPr lang="en-US" dirty="0"/>
              <a:t>Active TB? Look out for drug-drug interactions between TB treatment and ART</a:t>
            </a:r>
          </a:p>
        </p:txBody>
      </p:sp>
    </p:spTree>
    <p:extLst>
      <p:ext uri="{BB962C8B-B14F-4D97-AF65-F5344CB8AC3E}">
        <p14:creationId xmlns:p14="http://schemas.microsoft.com/office/powerpoint/2010/main" val="2408061025"/>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OIs: Exposures and Prevention</a:t>
            </a:r>
            <a:endParaRPr lang="en-US" dirty="0"/>
          </a:p>
        </p:txBody>
      </p:sp>
      <p:sp>
        <p:nvSpPr>
          <p:cNvPr id="3" name="Content Placeholder 2"/>
          <p:cNvSpPr>
            <a:spLocks noGrp="1"/>
          </p:cNvSpPr>
          <p:nvPr>
            <p:ph idx="1"/>
          </p:nvPr>
        </p:nvSpPr>
        <p:spPr/>
        <p:txBody>
          <a:bodyPr>
            <a:normAutofit lnSpcReduction="10000"/>
          </a:bodyPr>
          <a:lstStyle/>
          <a:p>
            <a:r>
              <a:rPr lang="en-US" dirty="0"/>
              <a:t>Sexual- hepatitis A, B and C, Syphilis ,</a:t>
            </a:r>
            <a:r>
              <a:rPr lang="en-US" i="1" dirty="0"/>
              <a:t> Chlamydia</a:t>
            </a:r>
            <a:r>
              <a:rPr lang="en-US" dirty="0"/>
              <a:t>, </a:t>
            </a:r>
            <a:r>
              <a:rPr lang="en-US" i="1" dirty="0"/>
              <a:t>Gonorrhea</a:t>
            </a:r>
            <a:endParaRPr lang="en-US" dirty="0"/>
          </a:p>
          <a:p>
            <a:r>
              <a:rPr lang="en-US" dirty="0"/>
              <a:t>IV drug abuse (IVDA)-Hep B, Hep C , Bacterial infections </a:t>
            </a:r>
          </a:p>
          <a:p>
            <a:r>
              <a:rPr lang="en-US" dirty="0"/>
              <a:t>Environment</a:t>
            </a:r>
          </a:p>
          <a:p>
            <a:r>
              <a:rPr lang="en-US" dirty="0"/>
              <a:t>Other individuals</a:t>
            </a:r>
          </a:p>
          <a:p>
            <a:r>
              <a:rPr lang="en-US" dirty="0"/>
              <a:t>Animals/Pets </a:t>
            </a:r>
          </a:p>
          <a:p>
            <a:r>
              <a:rPr lang="en-US" dirty="0"/>
              <a:t>Food and Water</a:t>
            </a:r>
          </a:p>
          <a:p>
            <a:r>
              <a:rPr lang="en-US" dirty="0"/>
              <a:t>Travel</a:t>
            </a:r>
          </a:p>
          <a:p>
            <a:endParaRPr lang="en-US" dirty="0"/>
          </a:p>
        </p:txBody>
      </p:sp>
    </p:spTree>
    <p:extLst>
      <p:ext uri="{BB962C8B-B14F-4D97-AF65-F5344CB8AC3E}">
        <p14:creationId xmlns:p14="http://schemas.microsoft.com/office/powerpoint/2010/main" val="3677024706"/>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2325" y="573410"/>
            <a:ext cx="7924800" cy="1066800"/>
          </a:xfrm>
        </p:spPr>
        <p:txBody>
          <a:bodyPr/>
          <a:lstStyle/>
          <a:p>
            <a:pPr algn="ctr"/>
            <a:r>
              <a:rPr lang="en-US" sz="4800" dirty="0"/>
              <a:t>OIs and Adherence</a:t>
            </a:r>
          </a:p>
        </p:txBody>
      </p:sp>
      <p:sp>
        <p:nvSpPr>
          <p:cNvPr id="3" name="Content Placeholder 2"/>
          <p:cNvSpPr>
            <a:spLocks noGrp="1"/>
          </p:cNvSpPr>
          <p:nvPr>
            <p:ph idx="1"/>
          </p:nvPr>
        </p:nvSpPr>
        <p:spPr>
          <a:xfrm>
            <a:off x="503904" y="2209800"/>
            <a:ext cx="11281645" cy="4038600"/>
          </a:xfrm>
        </p:spPr>
        <p:txBody>
          <a:bodyPr>
            <a:normAutofit/>
          </a:bodyPr>
          <a:lstStyle/>
          <a:p>
            <a:r>
              <a:rPr lang="en-US" sz="2800" dirty="0"/>
              <a:t>Adherence to antiretroviral therapy and OI prophylaxis predicts clinical outcomes</a:t>
            </a:r>
          </a:p>
          <a:p>
            <a:r>
              <a:rPr lang="en-US" sz="2800" dirty="0"/>
              <a:t>Remind patients that OIs are preventable in most cases!</a:t>
            </a:r>
          </a:p>
          <a:p>
            <a:r>
              <a:rPr lang="en-US" sz="2800" dirty="0"/>
              <a:t>Do not presume patients are taking their prophylaxis</a:t>
            </a:r>
          </a:p>
          <a:p>
            <a:r>
              <a:rPr lang="en-US" sz="2800" dirty="0"/>
              <a:t>When asking about adherence to ART also ask about adherence to prophylactic medications</a:t>
            </a:r>
          </a:p>
        </p:txBody>
      </p:sp>
    </p:spTree>
    <p:extLst>
      <p:ext uri="{BB962C8B-B14F-4D97-AF65-F5344CB8AC3E}">
        <p14:creationId xmlns:p14="http://schemas.microsoft.com/office/powerpoint/2010/main" val="1879995808"/>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Summary</a:t>
            </a:r>
          </a:p>
        </p:txBody>
      </p:sp>
      <p:sp>
        <p:nvSpPr>
          <p:cNvPr id="3" name="Content Placeholder 2"/>
          <p:cNvSpPr>
            <a:spLocks noGrp="1"/>
          </p:cNvSpPr>
          <p:nvPr>
            <p:ph idx="1"/>
          </p:nvPr>
        </p:nvSpPr>
        <p:spPr/>
        <p:txBody>
          <a:bodyPr>
            <a:normAutofit lnSpcReduction="10000"/>
          </a:bodyPr>
          <a:lstStyle/>
          <a:p>
            <a:r>
              <a:rPr lang="en-US" dirty="0"/>
              <a:t>While OIs are less common than in the past, they still occur</a:t>
            </a:r>
          </a:p>
          <a:p>
            <a:r>
              <a:rPr lang="en-US" dirty="0"/>
              <a:t>Risk for OIs predicted by CD4 count</a:t>
            </a:r>
          </a:p>
          <a:p>
            <a:r>
              <a:rPr lang="en-US" dirty="0"/>
              <a:t>May see multiple OIs in the same patient</a:t>
            </a:r>
          </a:p>
          <a:p>
            <a:r>
              <a:rPr lang="en-US" dirty="0"/>
              <a:t>Keep a high index of suspicion for OIs in people with low adherence or known advanced HIV</a:t>
            </a:r>
          </a:p>
          <a:p>
            <a:r>
              <a:rPr lang="en-US" dirty="0"/>
              <a:t>OIs can be prevented by ART and prophylaxis as well as counseling to avoid risks (see OI guidelines)</a:t>
            </a:r>
          </a:p>
        </p:txBody>
      </p:sp>
    </p:spTree>
    <p:extLst>
      <p:ext uri="{BB962C8B-B14F-4D97-AF65-F5344CB8AC3E}">
        <p14:creationId xmlns:p14="http://schemas.microsoft.com/office/powerpoint/2010/main" val="1219557090"/>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E338841-3925-40CB-8FD7-6A69FD247473}"/>
              </a:ext>
            </a:extLst>
          </p:cNvPr>
          <p:cNvSpPr>
            <a:spLocks noGrp="1"/>
          </p:cNvSpPr>
          <p:nvPr>
            <p:ph type="ctrTitle"/>
          </p:nvPr>
        </p:nvSpPr>
        <p:spPr/>
        <p:txBody>
          <a:bodyPr/>
          <a:lstStyle/>
          <a:p>
            <a:r>
              <a:rPr lang="en-US" dirty="0"/>
              <a:t>Questions?</a:t>
            </a:r>
          </a:p>
        </p:txBody>
      </p:sp>
      <p:sp>
        <p:nvSpPr>
          <p:cNvPr id="5" name="Subtitle 4">
            <a:extLst>
              <a:ext uri="{FF2B5EF4-FFF2-40B4-BE49-F238E27FC236}">
                <a16:creationId xmlns:a16="http://schemas.microsoft.com/office/drawing/2014/main" id="{B9A965C6-01A7-4557-AA1E-F380841C591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64907894"/>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HIV Life Cycle</a:t>
            </a:r>
            <a:endParaRPr lang="en-US" dirty="0"/>
          </a:p>
        </p:txBody>
      </p:sp>
      <p:pic>
        <p:nvPicPr>
          <p:cNvPr id="4" name="Content Placeholder 3" descr="hiv life cycle picture - Google Search - Internet Explorer provided by UF Academic Health Center"/>
          <p:cNvPicPr>
            <a:picLocks noGrp="1" noChangeAspect="1"/>
          </p:cNvPicPr>
          <p:nvPr>
            <p:ph idx="1"/>
          </p:nvPr>
        </p:nvPicPr>
        <p:blipFill rotWithShape="1">
          <a:blip r:embed="rId3">
            <a:extLst>
              <a:ext uri="{28A0092B-C50C-407E-A947-70E740481C1C}">
                <a14:useLocalDpi xmlns:a14="http://schemas.microsoft.com/office/drawing/2010/main" val="0"/>
              </a:ext>
            </a:extLst>
          </a:blip>
          <a:srcRect l="14759" t="40803" r="47570" b="25298"/>
          <a:stretch/>
        </p:blipFill>
        <p:spPr>
          <a:xfrm>
            <a:off x="3109963" y="2127161"/>
            <a:ext cx="6086374" cy="3313293"/>
          </a:xfrm>
        </p:spPr>
      </p:pic>
    </p:spTree>
    <p:extLst>
      <p:ext uri="{BB962C8B-B14F-4D97-AF65-F5344CB8AC3E}">
        <p14:creationId xmlns:p14="http://schemas.microsoft.com/office/powerpoint/2010/main" val="3195471642"/>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CCFB53-356F-42B4-A0F6-40321BBF5C72}"/>
              </a:ext>
            </a:extLst>
          </p:cNvPr>
          <p:cNvSpPr>
            <a:spLocks noGrp="1"/>
          </p:cNvSpPr>
          <p:nvPr>
            <p:ph type="ctrTitle"/>
          </p:nvPr>
        </p:nvSpPr>
        <p:spPr/>
        <p:txBody>
          <a:bodyPr/>
          <a:lstStyle/>
          <a:p>
            <a:r>
              <a:rPr lang="en-US" dirty="0"/>
              <a:t>Thank You.</a:t>
            </a:r>
          </a:p>
        </p:txBody>
      </p:sp>
      <p:sp>
        <p:nvSpPr>
          <p:cNvPr id="5" name="Subtitle 4">
            <a:extLst>
              <a:ext uri="{FF2B5EF4-FFF2-40B4-BE49-F238E27FC236}">
                <a16:creationId xmlns:a16="http://schemas.microsoft.com/office/drawing/2014/main" id="{2A365CB1-7FBA-4EF5-8173-802B90801346}"/>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7799737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665" y="110837"/>
            <a:ext cx="11084538" cy="1005286"/>
          </a:xfrm>
        </p:spPr>
        <p:txBody>
          <a:bodyPr/>
          <a:lstStyle/>
          <a:p>
            <a:pPr algn="ctr"/>
            <a:r>
              <a:rPr lang="en-US" sz="4000" dirty="0"/>
              <a:t>Typical Course of Untreated HIV- Infection</a:t>
            </a:r>
          </a:p>
        </p:txBody>
      </p:sp>
      <p:pic>
        <p:nvPicPr>
          <p:cNvPr id="4" name="Content Placeholder 3" descr="7100015f1"/>
          <p:cNvPicPr>
            <a:picLocks noGrp="1" noChangeAspect="1" noChangeArrowheads="1"/>
          </p:cNvPicPr>
          <p:nvPr>
            <p:ph idx="1"/>
          </p:nvPr>
        </p:nvPicPr>
        <p:blipFill>
          <a:blip r:embed="rId2" cstate="print"/>
          <a:srcRect/>
          <a:stretch>
            <a:fillRect/>
          </a:stretch>
        </p:blipFill>
        <p:spPr bwMode="auto">
          <a:xfrm>
            <a:off x="1570182" y="1116123"/>
            <a:ext cx="7686399" cy="4852532"/>
          </a:xfrm>
          <a:prstGeom prst="rect">
            <a:avLst/>
          </a:prstGeom>
          <a:noFill/>
          <a:ln w="9525">
            <a:noFill/>
            <a:miter lim="800000"/>
            <a:headEnd/>
            <a:tailEnd/>
          </a:ln>
        </p:spPr>
      </p:pic>
      <p:sp>
        <p:nvSpPr>
          <p:cNvPr id="5" name="TextBox 4"/>
          <p:cNvSpPr txBox="1"/>
          <p:nvPr/>
        </p:nvSpPr>
        <p:spPr>
          <a:xfrm>
            <a:off x="3812335" y="6270172"/>
            <a:ext cx="4329198" cy="738664"/>
          </a:xfrm>
          <a:prstGeom prst="rect">
            <a:avLst/>
          </a:prstGeom>
          <a:noFill/>
        </p:spPr>
        <p:txBody>
          <a:bodyPr wrap="none" rtlCol="0">
            <a:spAutoFit/>
          </a:bodyPr>
          <a:lstStyle/>
          <a:p>
            <a:pPr algn="ctr"/>
            <a:r>
              <a:rPr lang="en-US" sz="1200" dirty="0">
                <a:solidFill>
                  <a:schemeClr val="bg1"/>
                </a:solidFill>
                <a:latin typeface="Arial" panose="020B0604020202020204" pitchFamily="34" charset="0"/>
                <a:cs typeface="Arial" panose="020B0604020202020204" pitchFamily="34" charset="0"/>
              </a:rPr>
              <a:t>Munier ML and Kelleher AD. </a:t>
            </a:r>
          </a:p>
          <a:p>
            <a:pPr algn="ctr"/>
            <a:r>
              <a:rPr lang="en-US" sz="1200" dirty="0">
                <a:solidFill>
                  <a:schemeClr val="bg1"/>
                </a:solidFill>
                <a:latin typeface="Arial" panose="020B0604020202020204" pitchFamily="34" charset="0"/>
                <a:cs typeface="Arial" panose="020B0604020202020204" pitchFamily="34" charset="0"/>
              </a:rPr>
              <a:t>Immunol</a:t>
            </a:r>
            <a:r>
              <a:rPr lang="en-US" sz="1200" b="1" dirty="0">
                <a:solidFill>
                  <a:schemeClr val="bg1"/>
                </a:solidFill>
                <a:latin typeface="Arial" panose="020B0604020202020204" pitchFamily="34" charset="0"/>
                <a:cs typeface="Arial" panose="020B0604020202020204" pitchFamily="34" charset="0"/>
              </a:rPr>
              <a:t> </a:t>
            </a:r>
            <a:r>
              <a:rPr lang="en-US" sz="1200" dirty="0">
                <a:solidFill>
                  <a:schemeClr val="bg1"/>
                </a:solidFill>
                <a:latin typeface="Arial" panose="020B0604020202020204" pitchFamily="34" charset="0"/>
                <a:cs typeface="Arial" panose="020B0604020202020204" pitchFamily="34" charset="0"/>
              </a:rPr>
              <a:t>Cell Biol. 2007 Jan;85(1):6-15. Epub 2006 Dec 5</a:t>
            </a:r>
            <a:r>
              <a:rPr lang="en-US" sz="1200" b="1" dirty="0">
                <a:solidFill>
                  <a:schemeClr val="bg1"/>
                </a:solidFill>
                <a:latin typeface="Arial" panose="020B0604020202020204" pitchFamily="34" charset="0"/>
                <a:cs typeface="Arial" panose="020B0604020202020204" pitchFamily="34" charset="0"/>
              </a:rPr>
              <a:t> </a:t>
            </a:r>
            <a:endParaRPr lang="en-US" sz="1200" dirty="0">
              <a:solidFill>
                <a:schemeClr val="bg1"/>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957120387"/>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61531" y="346841"/>
            <a:ext cx="9303256" cy="5268270"/>
          </a:xfrm>
          <a:prstGeom prst="rect">
            <a:avLst/>
          </a:prstGeom>
        </p:spPr>
      </p:pic>
      <p:sp>
        <p:nvSpPr>
          <p:cNvPr id="3" name="TextBox 2"/>
          <p:cNvSpPr txBox="1"/>
          <p:nvPr/>
        </p:nvSpPr>
        <p:spPr>
          <a:xfrm>
            <a:off x="1163774" y="5894439"/>
            <a:ext cx="9098773" cy="276999"/>
          </a:xfrm>
          <a:prstGeom prst="rect">
            <a:avLst/>
          </a:prstGeom>
          <a:noFill/>
        </p:spPr>
        <p:txBody>
          <a:bodyPr wrap="none" rtlCol="0">
            <a:spAutoFit/>
          </a:bodyPr>
          <a:lstStyle/>
          <a:p>
            <a:r>
              <a:rPr lang="en-US" sz="1200" dirty="0"/>
              <a:t>CDC.gov. Revised surveillance case definition for HIV Infection – United States, 2015. MMWR Recomm Rep. 2014;63(RR-03):1-10.</a:t>
            </a:r>
          </a:p>
        </p:txBody>
      </p:sp>
    </p:spTree>
    <p:extLst>
      <p:ext uri="{BB962C8B-B14F-4D97-AF65-F5344CB8AC3E}">
        <p14:creationId xmlns:p14="http://schemas.microsoft.com/office/powerpoint/2010/main" val="2237823241"/>
      </p:ext>
    </p:extLst>
  </p:cSld>
  <p:clrMapOvr>
    <a:masterClrMapping/>
  </p:clrMapOvr>
  <mc:AlternateContent xmlns:mc="http://schemas.openxmlformats.org/markup-compatibility/2006" xmlns:p14="http://schemas.microsoft.com/office/powerpoint/2010/main">
    <mc:Choice Requires="p14">
      <p:transition spd="slow" p14:dur="3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algn="ctr"/>
            <a:r>
              <a:rPr lang="en-US" dirty="0"/>
              <a:t>Opportunistic Infection Risk</a:t>
            </a:r>
          </a:p>
        </p:txBody>
      </p:sp>
      <p:graphicFrame>
        <p:nvGraphicFramePr>
          <p:cNvPr id="5" name="Content Placeholder 4"/>
          <p:cNvGraphicFramePr>
            <a:graphicFrameLocks noGrp="1"/>
          </p:cNvGraphicFramePr>
          <p:nvPr>
            <p:ph idx="1"/>
          </p:nvPr>
        </p:nvGraphicFramePr>
        <p:xfrm>
          <a:off x="611189" y="1600201"/>
          <a:ext cx="11083925" cy="43672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531068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NCRC-16x9-template">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Presentation1" id="{95B19421-E15A-5144-BADB-E6127BA5A86B}" vid="{ECDFF3DC-5AE1-C941-A3E8-CC4525043E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TotalTime>
  <Words>4120</Words>
  <Application>Microsoft Macintosh PowerPoint</Application>
  <PresentationFormat>Widescreen</PresentationFormat>
  <Paragraphs>502</Paragraphs>
  <Slides>60</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60</vt:i4>
      </vt:variant>
    </vt:vector>
  </HeadingPairs>
  <TitlesOfParts>
    <vt:vector size="66" baseType="lpstr">
      <vt:lpstr>Arial</vt:lpstr>
      <vt:lpstr>Calibri</vt:lpstr>
      <vt:lpstr>ITC Avant Garde Std Bk</vt:lpstr>
      <vt:lpstr>Times New Roman</vt:lpstr>
      <vt:lpstr>Wingdings</vt:lpstr>
      <vt:lpstr>AETC-NCRC-16x9-template</vt:lpstr>
      <vt:lpstr>HIV and Opportunistic Infections</vt:lpstr>
      <vt:lpstr>Disclosures</vt:lpstr>
      <vt:lpstr>Session Objectives</vt:lpstr>
      <vt:lpstr>Definition: Opportunistic Infection (OI)</vt:lpstr>
      <vt:lpstr>CD4 Cells</vt:lpstr>
      <vt:lpstr>HIV Life Cycle</vt:lpstr>
      <vt:lpstr>Typical Course of Untreated HIV- Infection</vt:lpstr>
      <vt:lpstr>PowerPoint Presentation</vt:lpstr>
      <vt:lpstr>Opportunistic Infection Risk</vt:lpstr>
      <vt:lpstr>AIDS Defining Opportunistic Illnesses in US, HIV Outpatient Cohort Study, 1994-2007</vt:lpstr>
      <vt:lpstr>DHHS Guidelines HIV.gov</vt:lpstr>
      <vt:lpstr>Evidence Rating: DHHS Guidelines</vt:lpstr>
      <vt:lpstr>Why do we still see OIs?</vt:lpstr>
      <vt:lpstr>Opportunistic Infections </vt:lpstr>
      <vt:lpstr>OI Prophylaxis</vt:lpstr>
      <vt:lpstr>Primary Prophylaxis</vt:lpstr>
      <vt:lpstr>When to Stop Primary Prophylaxis</vt:lpstr>
      <vt:lpstr>Secondary Prophylaxis</vt:lpstr>
      <vt:lpstr>Case Scenario 1</vt:lpstr>
      <vt:lpstr>Pneumocystis Pneumonia (PCP)</vt:lpstr>
      <vt:lpstr>Diagnosis</vt:lpstr>
      <vt:lpstr>Chest Imaging Suggestive of PCP</vt:lpstr>
      <vt:lpstr>Should Mr. A  Be Admitted?</vt:lpstr>
      <vt:lpstr>PCP: Treatment (mild-moderate disease)</vt:lpstr>
      <vt:lpstr>PCP: Treatment (moderate-severe)</vt:lpstr>
      <vt:lpstr>PCP: Treatment</vt:lpstr>
      <vt:lpstr>Should Mr. A be started on ART? When?</vt:lpstr>
      <vt:lpstr>Case  scenario 2</vt:lpstr>
      <vt:lpstr>Cryptococcal Meningitis</vt:lpstr>
      <vt:lpstr>Mr. B  – Follow-up</vt:lpstr>
      <vt:lpstr>Cryptococcal Meningitis: Treatment</vt:lpstr>
      <vt:lpstr>Cryptococcal Meningitis Chronic Maintenance Therapy: Duration</vt:lpstr>
      <vt:lpstr>Case Scenario  3</vt:lpstr>
      <vt:lpstr>CMV Retinitis</vt:lpstr>
      <vt:lpstr>CMV (virus)</vt:lpstr>
      <vt:lpstr>CMV Retinitis: Treatment</vt:lpstr>
      <vt:lpstr>CMV Retinitis: Secondary Prophylaxis</vt:lpstr>
      <vt:lpstr>Case Scenario 4</vt:lpstr>
      <vt:lpstr>Toxoplasma gondii Encephalitis</vt:lpstr>
      <vt:lpstr>Toxoplasma: Brain CT</vt:lpstr>
      <vt:lpstr>Treatment ≥ 6 weeks </vt:lpstr>
      <vt:lpstr>Treatment Chronic Maintenance </vt:lpstr>
      <vt:lpstr>When to Start Antiretroviral Therapy in T gondii Encephalitis?</vt:lpstr>
      <vt:lpstr>Immune Reconstitution Inflammatory Syndrome: IRIS</vt:lpstr>
      <vt:lpstr>When Should ART Be Started?</vt:lpstr>
      <vt:lpstr>CNS Disease in HIV: Differential Diagnosis</vt:lpstr>
      <vt:lpstr>Mycobacterium avium Complex (MAC)</vt:lpstr>
      <vt:lpstr>MAC: Treatment</vt:lpstr>
      <vt:lpstr>Oral Candidiasis</vt:lpstr>
      <vt:lpstr>Candidiasis</vt:lpstr>
      <vt:lpstr>Candidiasis</vt:lpstr>
      <vt:lpstr>Other Oral Lesions</vt:lpstr>
      <vt:lpstr>Bacterial Pneumonia in HIV</vt:lpstr>
      <vt:lpstr>Tuberculosis: #1 OI Worldwide</vt:lpstr>
      <vt:lpstr>Tuberculosis</vt:lpstr>
      <vt:lpstr>OIs: Exposures and Prevention</vt:lpstr>
      <vt:lpstr>OIs and Adherence</vt:lpstr>
      <vt:lpstr>Summary</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Opportunistic Infections</dc:title>
  <dc:creator>Kariyawasam,Vidhu</dc:creator>
  <cp:lastModifiedBy>Judith Collins</cp:lastModifiedBy>
  <cp:revision>15</cp:revision>
  <dcterms:created xsi:type="dcterms:W3CDTF">2020-12-02T22:36:22Z</dcterms:created>
  <dcterms:modified xsi:type="dcterms:W3CDTF">2020-12-31T19:59:09Z</dcterms:modified>
</cp:coreProperties>
</file>