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  <p:sldMasterId id="2147483669" r:id="rId6"/>
    <p:sldMasterId id="2147483677" r:id="rId7"/>
    <p:sldMasterId id="2147483679" r:id="rId8"/>
    <p:sldMasterId id="2147483681" r:id="rId9"/>
  </p:sldMasterIdLst>
  <p:notesMasterIdLst>
    <p:notesMasterId r:id="rId37"/>
  </p:notesMasterIdLst>
  <p:sldIdLst>
    <p:sldId id="256" r:id="rId10"/>
    <p:sldId id="257" r:id="rId11"/>
    <p:sldId id="258" r:id="rId12"/>
    <p:sldId id="259" r:id="rId13"/>
    <p:sldId id="286" r:id="rId14"/>
    <p:sldId id="287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12188825" cy="6858000"/>
  <p:notesSz cx="6858000" cy="9144000"/>
  <p:custDataLst>
    <p:tags r:id="rId38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>
          <p15:clr>
            <a:srgbClr val="A4A3A4"/>
          </p15:clr>
        </p15:guide>
        <p15:guide id="2" pos="6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UNE1vwvvE7fbszLh454J5a8wq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52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6C4C1E-EEAD-4552-9731-19DC78681D21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1552"/>
        <p:guide pos="6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customschemas.google.com/relationships/presentationmetadata" Target="metadata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70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ES"/>
              <a:t> </a:t>
            </a: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3" name="Google Shape;133;p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4" name="Google Shape;134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2" name="Google Shape;142;p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4" name="Google Shape;154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5" name="Google Shape;155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5" name="Google Shape;2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9" name="Google Shape;79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946854f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946854f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8" name="Google Shape;88;g8946854f35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93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946854f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946854f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8" name="Google Shape;88;g8946854f35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03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3" name="Google Shape;103;p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2" name="Google Shape;112;p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3" name="Google Shape;113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5" name="Google Shape;125;p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gradFill>
          <a:gsLst>
            <a:gs pos="0">
              <a:srgbClr val="15294E"/>
            </a:gs>
            <a:gs pos="17000">
              <a:srgbClr val="15294E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ct val="0"/>
              </a:spcAft>
              <a:buClr>
                <a:schemeClr val="lt2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ct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7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7"/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87"/>
              <a:buFont typeface="Arial"/>
              <a:buNone/>
            </a:pPr>
            <a:endParaRPr sz="24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/>
          <p:cNvSpPr txBox="1">
            <a:spLocks noGrp="1"/>
          </p:cNvSpPr>
          <p:nvPr>
            <p:ph type="body" idx="2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ct val="0"/>
              </a:spcAft>
              <a:buClr>
                <a:schemeClr val="accent6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ct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87" y="5458216"/>
            <a:ext cx="4514062" cy="9761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ct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>
                <a:latin typeface="+mn-lt"/>
              </a:defRPr>
            </a:lvl4pPr>
            <a:lvl5pPr marL="1373188" indent="-230188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ct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>
                <a:latin typeface="+mn-lt"/>
              </a:defRPr>
            </a:lvl4pPr>
            <a:lvl5pPr marL="1373188" indent="-230188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ct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200">
                <a:latin typeface="+mn-lt"/>
              </a:defRPr>
            </a:lvl4pPr>
            <a:lvl5pPr marL="1373188" indent="-230188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23844609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ct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000">
                <a:latin typeface="+mn-lt"/>
              </a:defRPr>
            </a:lvl4pPr>
            <a:lvl5pPr marL="684213" indent="-225425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ct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000">
                <a:latin typeface="+mn-lt"/>
              </a:defRPr>
            </a:lvl4pPr>
            <a:lvl5pPr marL="684213" indent="-225425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ct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000">
                <a:latin typeface="+mn-lt"/>
              </a:defRPr>
            </a:lvl4pPr>
            <a:lvl5pPr marL="684213" indent="-225425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ct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000">
                <a:latin typeface="+mn-lt"/>
              </a:defRPr>
            </a:lvl4pPr>
            <a:lvl5pPr marL="684213" indent="-225425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237895077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ct val="0"/>
              </a:spcBef>
              <a:spcAft>
                <a:spcPts val="800"/>
              </a:spcAft>
              <a:buClr>
                <a:schemeClr val="accent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ct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ct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ct val="0"/>
              </a:spcBef>
              <a:spcAft>
                <a:spcPts val="800"/>
              </a:spcAft>
              <a:buClr>
                <a:schemeClr val="accent6"/>
              </a:buClr>
              <a:buSzTx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316261444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15033848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ct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ct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403928019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chart" userDrawn="1">
  <p:cSld name="Text with char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623297" y="1264608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1800"/>
              <a:buNone/>
              <a:defRPr sz="3600" baseline="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623297" y="2216951"/>
            <a:ext cx="2608418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71450" marR="0" lvl="0" indent="-114300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January 2020</a:t>
            </a: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3341317" y="2216951"/>
            <a:ext cx="2646123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71450" marR="0" lvl="0" indent="-112713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34;p33"/>
          <p:cNvSpPr txBox="1">
            <a:spLocks noGrp="1"/>
          </p:cNvSpPr>
          <p:nvPr>
            <p:ph type="body" idx="11"/>
          </p:nvPr>
        </p:nvSpPr>
        <p:spPr>
          <a:xfrm>
            <a:off x="6094413" y="2223068"/>
            <a:ext cx="2639360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112713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36;p33"/>
          <p:cNvSpPr txBox="1">
            <a:spLocks noGrp="1"/>
          </p:cNvSpPr>
          <p:nvPr>
            <p:ph type="body" idx="12"/>
          </p:nvPr>
        </p:nvSpPr>
        <p:spPr>
          <a:xfrm>
            <a:off x="8840743" y="2216951"/>
            <a:ext cx="2633098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112713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389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22400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22858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57068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chart" userDrawn="1">
  <p:cSld name="Text with char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623297" y="1139328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1800"/>
              <a:buNone/>
              <a:defRPr sz="3600" baseline="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623297" y="2091671"/>
            <a:ext cx="2608418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71450" marR="0" lvl="0" indent="-114300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January 2020</a:t>
            </a: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3341317" y="2091671"/>
            <a:ext cx="2646123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71450" marR="0" lvl="0" indent="-112713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34;p33"/>
          <p:cNvSpPr txBox="1">
            <a:spLocks noGrp="1"/>
          </p:cNvSpPr>
          <p:nvPr>
            <p:ph type="body" idx="11"/>
          </p:nvPr>
        </p:nvSpPr>
        <p:spPr>
          <a:xfrm>
            <a:off x="6094413" y="2097788"/>
            <a:ext cx="2639360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112713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36;p33"/>
          <p:cNvSpPr txBox="1">
            <a:spLocks noGrp="1"/>
          </p:cNvSpPr>
          <p:nvPr>
            <p:ph type="body" idx="12"/>
          </p:nvPr>
        </p:nvSpPr>
        <p:spPr>
          <a:xfrm>
            <a:off x="8840743" y="2091671"/>
            <a:ext cx="2633098" cy="363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112713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0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16099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623297" y="1247023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1800"/>
              <a:buNone/>
              <a:defRPr sz="3600" baseline="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609442" y="2267211"/>
            <a:ext cx="10806434" cy="337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8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⎼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January 2020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70874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and Bullets">
  <p:cSld name="Paragraph and Bulle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>
            <a:spLocks noGrp="1"/>
          </p:cNvSpPr>
          <p:nvPr>
            <p:ph type="title"/>
          </p:nvPr>
        </p:nvSpPr>
        <p:spPr>
          <a:xfrm>
            <a:off x="623297" y="1007453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3200"/>
              <a:buFont typeface="Arial"/>
              <a:buNone/>
              <a:defRPr sz="3600" baseline="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623888" y="2048000"/>
            <a:ext cx="10512425" cy="345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120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TR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TR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600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January 2020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37609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chart">
  <p:cSld name="1_Text with char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623297" y="1142477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609441" y="2104370"/>
            <a:ext cx="5478207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January 2020</a:t>
            </a: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053767" y="2104370"/>
            <a:ext cx="5535940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1722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chart" userDrawn="1">
  <p:cSld name="1_Text with char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623297" y="1048504"/>
            <a:ext cx="10512425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A8A8A"/>
              </a:buClr>
              <a:buSzPts val="1200"/>
              <a:buFont typeface="Arial"/>
              <a:buNone/>
              <a:defRPr sz="1200">
                <a:solidFill>
                  <a:srgbClr val="8A8A8A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/>
              <a:t>January 2020</a:t>
            </a:r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4083484" y="2076155"/>
            <a:ext cx="3513551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4488" marR="0" lvl="0" indent="-228600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36;p33"/>
          <p:cNvSpPr txBox="1">
            <a:spLocks noGrp="1"/>
          </p:cNvSpPr>
          <p:nvPr>
            <p:ph type="body" idx="11"/>
          </p:nvPr>
        </p:nvSpPr>
        <p:spPr>
          <a:xfrm>
            <a:off x="7694114" y="2081374"/>
            <a:ext cx="3410293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4488" marR="0" lvl="0" indent="-228600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36;p33"/>
          <p:cNvSpPr txBox="1">
            <a:spLocks noGrp="1"/>
          </p:cNvSpPr>
          <p:nvPr>
            <p:ph type="body" idx="12"/>
          </p:nvPr>
        </p:nvSpPr>
        <p:spPr>
          <a:xfrm>
            <a:off x="623297" y="2076155"/>
            <a:ext cx="3381900" cy="33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4488" marR="0" lvl="0" indent="-228600" algn="l" rtl="0">
              <a:spcBef>
                <a:spcPts val="746"/>
              </a:spcBef>
              <a:spcAft>
                <a:spcPct val="0"/>
              </a:spcAft>
              <a:buClr>
                <a:schemeClr val="accent6"/>
              </a:buClr>
              <a:buSzPts val="3732"/>
              <a:buFont typeface="Arial"/>
              <a:buNone/>
              <a:defRPr sz="2400" b="0" i="0" u="none" strike="noStrike" cap="none" baseline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ct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8214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3047206" y="2857500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799"/>
              <a:buFont typeface="Arial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ct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235266408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0"/>
              </a:spcBef>
              <a:spcAft>
                <a:spcPts val="800"/>
              </a:spcAft>
              <a:buClr>
                <a:schemeClr val="accent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ct val="0"/>
              </a:spcBef>
              <a:spcAft>
                <a:spcPts val="800"/>
              </a:spcAft>
              <a:buClr>
                <a:schemeClr val="accent6"/>
              </a:buClr>
              <a:buFont typeface="Arial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ct val="0"/>
              </a:spcBef>
              <a:spcAft>
                <a:spcPts val="800"/>
              </a:spcAft>
              <a:buClr>
                <a:schemeClr val="accent6"/>
              </a:buClr>
              <a:buSzTx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0"/>
              </a:spcBef>
              <a:spcAft>
                <a:spcPts val="800"/>
              </a:spcAft>
              <a:buClr>
                <a:schemeClr val="accent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ct val="0"/>
              </a:spcBef>
              <a:spcAft>
                <a:spcPts val="800"/>
              </a:spcAft>
              <a:buClr>
                <a:schemeClr val="accent6"/>
              </a:buClr>
              <a:buFont typeface="Arial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ct val="0"/>
              </a:spcBef>
              <a:spcAft>
                <a:spcPts val="800"/>
              </a:spcAft>
              <a:buClr>
                <a:schemeClr val="accent6"/>
              </a:buClr>
              <a:buSzTx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10446346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15294E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ransition spd="slow">
    <p:fade/>
  </p:transition>
  <p:hf sldNum="0" hdr="0" ftr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5294E"/>
            </a:gs>
            <a:gs pos="99000">
              <a:schemeClr val="accent1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2867091" y="2691240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31"/>
          <p:cNvPicPr preferRelativeResize="0"/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6540" y="5850053"/>
            <a:ext cx="1163002" cy="72854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>
    <p:fade/>
  </p:transition>
  <p:hf sldNum="0" hdr="0" ftr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97436" y="5978179"/>
            <a:ext cx="1029644" cy="6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8" r:id="rId8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9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0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etc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linicalinfo.hiv.gov/e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2948376" y="3667797"/>
            <a:ext cx="7758205" cy="66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DDDCD3"/>
              </a:buClr>
              <a:buSzPts val="1960"/>
              <a:buNone/>
            </a:pPr>
            <a:r>
              <a:rPr lang="es-MX" sz="2300" b="0" i="0" u="none" strike="noStrike">
                <a:solidFill>
                  <a:srgbClr val="DDDCD3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  <a:sym typeface="Arial"/>
              </a:rPr>
              <a:t>Lineamientos para el uso de agentes antirretrovirales en </a:t>
            </a:r>
            <a:br>
              <a:rPr lang="es-MX" sz="2300" b="0" i="0" u="none" strike="noStrike">
                <a:solidFill>
                  <a:srgbClr val="DDDCD3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s-MX" sz="2300" b="0" i="0" u="none" strike="noStrike">
                <a:solidFill>
                  <a:srgbClr val="DDDCD3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  <a:sym typeface="Arial"/>
              </a:rPr>
              <a:t>adultos y adolescentes</a:t>
            </a:r>
            <a:endParaRPr>
              <a:solidFill>
                <a:srgbClr val="DDDCD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36"/>
              </a:spcBef>
              <a:spcAft>
                <a:spcPct val="0"/>
              </a:spcAft>
              <a:buClr>
                <a:schemeClr val="lt2"/>
              </a:buClr>
              <a:buSzPts val="1260"/>
              <a:buNone/>
            </a:pPr>
            <a:endParaRPr>
              <a:solidFill>
                <a:srgbClr val="BADBFF"/>
              </a:solidFill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body" idx="2"/>
          </p:nvPr>
        </p:nvSpPr>
        <p:spPr>
          <a:xfrm>
            <a:off x="2948377" y="4442865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ct val="0"/>
              </a:spcBef>
              <a:buSzPts val="1679"/>
            </a:pPr>
            <a:r>
              <a:rPr lang="es-ES" sz="2400" dirty="0">
                <a:solidFill>
                  <a:srgbClr val="C3D3EF"/>
                </a:solidFill>
              </a:rPr>
              <a:t>Actualizado en junio de 2021</a:t>
            </a:r>
            <a:endParaRPr sz="1100" dirty="0">
              <a:solidFill>
                <a:schemeClr val="bg2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9066280" cy="9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250"/>
              <a:buFont typeface="Arial"/>
              <a:buNone/>
            </a:pPr>
            <a:r>
              <a:rPr lang="es-MX" sz="4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ARV para la terapia inicial</a:t>
            </a:r>
            <a:r>
              <a:rPr lang="es-MX" sz="4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: características </a:t>
            </a:r>
            <a:r>
              <a:rPr lang="es-MX" sz="4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y efectos adversos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623297" y="1143501"/>
            <a:ext cx="10512425" cy="648915"/>
          </a:xfrm>
        </p:spPr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Terapia inicial: Pares de ITIN dobles </a:t>
            </a:r>
            <a:r>
              <a:rPr lang="es-MX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(2)</a:t>
            </a:r>
            <a:endParaRPr lang="en-US" sz="1600"/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623297" y="1857068"/>
            <a:ext cx="5172075" cy="2986087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TDF/FTC, TDF/3TC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Dosis única diaria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En varias </a:t>
            </a:r>
            <a:r>
              <a:rPr lang="es-MX" sz="20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coformulaciones</a:t>
            </a: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de régimen de una sola pastilla 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Activo contra el VHB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Potencial de toxicidad renal y ósea (más que con el TAF); exacerbada por los refuerzos PK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Evitar en caso de enfermedad renal u osteoporosis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Niveles de lípidos más bajos (frente a ABC y TAF)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14447" y="1856837"/>
            <a:ext cx="5171439" cy="2986087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TAF/FTC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Dosis única diaria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En varias </a:t>
            </a:r>
            <a:r>
              <a:rPr lang="es-MX" sz="20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coformulaciones</a:t>
            </a: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de régimen de una sola pastilla 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Activo contra el VHB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Toxicidad renal y ósea; menos frecuente que con TDF/FTC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Aprobado para </a:t>
            </a:r>
            <a:r>
              <a:rPr lang="es-MX" sz="20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TFGe</a:t>
            </a: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≥30 </a:t>
            </a:r>
            <a:r>
              <a:rPr lang="es-MX" sz="20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mL</a:t>
            </a: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/min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Aumento excesivo de peso (frente a ABC y TDF) en algunos estudios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CC9C4C-4CC6-452F-A480-D18CADAB8787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 txBox="1">
            <a:spLocks noGrp="1"/>
          </p:cNvSpPr>
          <p:nvPr>
            <p:ph type="title"/>
          </p:nvPr>
        </p:nvSpPr>
        <p:spPr>
          <a:xfrm>
            <a:off x="623297" y="1198234"/>
            <a:ext cx="10512425" cy="648915"/>
          </a:xfrm>
        </p:spPr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Componentes ARV en la terapia inicial: INSTI</a:t>
            </a:r>
            <a:endParaRPr lang="en-US"/>
          </a:p>
        </p:txBody>
      </p:sp>
      <p:sp>
        <p:nvSpPr>
          <p:cNvPr id="10" name="Col 1"/>
          <p:cNvSpPr>
            <a:spLocks noGrp="1"/>
          </p:cNvSpPr>
          <p:nvPr>
            <p:ph type="body" sz="quarter" idx="14"/>
          </p:nvPr>
        </p:nvSpPr>
        <p:spPr>
          <a:xfrm>
            <a:off x="623297" y="2002634"/>
            <a:ext cx="4114037" cy="2986087"/>
          </a:xfrm>
        </p:spPr>
        <p:txBody>
          <a:bodyPr>
            <a:noAutofit/>
          </a:bodyPr>
          <a:lstStyle/>
          <a:p>
            <a:pPr lvl="0" rtl="0"/>
            <a:r>
              <a:rPr lang="es-MX" sz="19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VENTAJAS</a:t>
            </a:r>
          </a:p>
          <a:p>
            <a:pPr lvl="1" rtl="0"/>
            <a:r>
              <a:rPr lang="es-MX" sz="1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DTG, BIC: mayor barrera a la resistencia que RAL, EVG</a:t>
            </a:r>
          </a:p>
          <a:p>
            <a:pPr lvl="1" rtl="0"/>
            <a:r>
              <a:rPr lang="es-MX" sz="1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Tasas bajas de EA</a:t>
            </a:r>
            <a:endParaRPr lang="en-US" sz="1900" dirty="0"/>
          </a:p>
          <a:p>
            <a:pPr lvl="1" rtl="0"/>
            <a:r>
              <a:rPr lang="es-MX" sz="1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Pocas interacciones medicamentosas (no es el caso de EVG/COBI)</a:t>
            </a:r>
          </a:p>
          <a:p>
            <a:pPr lvl="1" rtl="0"/>
            <a:r>
              <a:rPr lang="es-MX" sz="1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Regímenes combinados de una sola pastilla disponibles con BIC, DTG, EVG/COBI</a:t>
            </a:r>
          </a:p>
          <a:p>
            <a:endParaRPr lang="en-US" sz="2000" dirty="0"/>
          </a:p>
        </p:txBody>
      </p:sp>
      <p:sp>
        <p:nvSpPr>
          <p:cNvPr id="6" name="Col 2"/>
          <p:cNvSpPr>
            <a:spLocks noGrp="1"/>
          </p:cNvSpPr>
          <p:nvPr>
            <p:ph type="body" idx="13"/>
          </p:nvPr>
        </p:nvSpPr>
        <p:spPr>
          <a:xfrm>
            <a:off x="4845309" y="2002866"/>
            <a:ext cx="4369550" cy="2986087"/>
          </a:xfrm>
        </p:spPr>
        <p:txBody>
          <a:bodyPr>
            <a:noAutofit/>
          </a:bodyPr>
          <a:lstStyle/>
          <a:p>
            <a:pPr lvl="0" rtl="0"/>
            <a:r>
              <a:rPr lang="es-MX" sz="19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DESVENTAJAS</a:t>
            </a:r>
          </a:p>
          <a:p>
            <a:pPr lvl="1" rtl="0"/>
            <a:r>
              <a:rPr lang="es-MX" sz="1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RAL, EVG: menor barrera genética a la resistencia que DTG, BIC, inhibidores de la proteasa</a:t>
            </a:r>
          </a:p>
          <a:p>
            <a:pPr lvl="1" rtl="0"/>
            <a:r>
              <a:rPr lang="es-MX" sz="1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COBI: muchas interacciones medicamentosas</a:t>
            </a:r>
          </a:p>
          <a:p>
            <a:pPr lvl="1" rtl="0"/>
            <a:r>
              <a:rPr lang="es-MX" sz="1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Mayor aumento de peso (especialmente con TAF)</a:t>
            </a:r>
            <a:endParaRPr lang="en-US" sz="1900" dirty="0"/>
          </a:p>
        </p:txBody>
      </p:sp>
      <p:pic>
        <p:nvPicPr>
          <p:cNvPr id="15" name="Graphic" descr="Integrase Inhibitor diagram showing that they block insertion of HIV DNA into CD4 Cell DNA" title="INSTI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5738" y="1903763"/>
            <a:ext cx="2199526" cy="36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7F05AF-C1E1-4664-BC18-F192A91908CF}"/>
              </a:ext>
            </a:extLst>
          </p:cNvPr>
          <p:cNvSpPr txBox="1"/>
          <p:nvPr/>
        </p:nvSpPr>
        <p:spPr>
          <a:xfrm>
            <a:off x="9641710" y="2345260"/>
            <a:ext cx="711400" cy="250697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000" b="1" dirty="0"/>
              <a:t>Célula CD4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E30DDC-1EB2-45F8-BD6F-D92BA4988EE9}"/>
              </a:ext>
            </a:extLst>
          </p:cNvPr>
          <p:cNvSpPr txBox="1"/>
          <p:nvPr/>
        </p:nvSpPr>
        <p:spPr>
          <a:xfrm>
            <a:off x="9641710" y="3164257"/>
            <a:ext cx="1259713" cy="250697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000" b="1" dirty="0"/>
              <a:t>Núcleo celular CD4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99A7C9-B5FC-4D7D-96B1-6C0BA31AD0FB}"/>
              </a:ext>
            </a:extLst>
          </p:cNvPr>
          <p:cNvSpPr txBox="1"/>
          <p:nvPr/>
        </p:nvSpPr>
        <p:spPr>
          <a:xfrm>
            <a:off x="9456958" y="3573501"/>
            <a:ext cx="711400" cy="250697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000" b="1" dirty="0"/>
              <a:t>Integrasa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EB7B7E-9C11-4F69-9C1F-35AF66E8260C}"/>
              </a:ext>
            </a:extLst>
          </p:cNvPr>
          <p:cNvSpPr txBox="1"/>
          <p:nvPr/>
        </p:nvSpPr>
        <p:spPr>
          <a:xfrm>
            <a:off x="9421384" y="3856451"/>
            <a:ext cx="796803" cy="242653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28800" rIns="0" bIns="28800" rtlCol="0" anchor="ctr" anchorCtr="1">
            <a:spAutoFit/>
          </a:bodyPr>
          <a:lstStyle/>
          <a:p>
            <a:r>
              <a:rPr lang="es-ES" sz="1000" b="1" dirty="0"/>
              <a:t>ADN del VIH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1FFC59-7141-43C3-A828-28A9ED9721FB}"/>
              </a:ext>
            </a:extLst>
          </p:cNvPr>
          <p:cNvSpPr txBox="1"/>
          <p:nvPr/>
        </p:nvSpPr>
        <p:spPr>
          <a:xfrm>
            <a:off x="10535500" y="4268499"/>
            <a:ext cx="1114117" cy="922350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08000" rIns="0" bIns="108000" rtlCol="0" anchor="ctr" anchorCtr="1">
            <a:spAutoFit/>
          </a:bodyPr>
          <a:lstStyle/>
          <a:p>
            <a:pPr algn="ctr"/>
            <a:r>
              <a:rPr lang="es-ES" sz="800" b="1" dirty="0"/>
              <a:t>Inhibidor de la integrasa</a:t>
            </a:r>
          </a:p>
          <a:p>
            <a:pPr algn="ctr"/>
            <a:r>
              <a:rPr lang="es-ES" sz="800" dirty="0"/>
              <a:t>Bloquea la inserción del ADN del VIH en el ADN de la célula CD4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967EADA-E35F-4B48-80E1-0CC39DAD8788}"/>
              </a:ext>
            </a:extLst>
          </p:cNvPr>
          <p:cNvSpPr txBox="1"/>
          <p:nvPr/>
        </p:nvSpPr>
        <p:spPr>
          <a:xfrm>
            <a:off x="10271567" y="5210941"/>
            <a:ext cx="1259713" cy="216645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800" b="1" dirty="0"/>
              <a:t>ADN de la célula CD4</a:t>
            </a: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369F037B-CD1E-45C0-A803-981C9D2CCB79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  <p:sp>
        <p:nvSpPr>
          <p:cNvPr id="17" name="Google Shape;164;p10">
            <a:extLst>
              <a:ext uri="{FF2B5EF4-FFF2-40B4-BE49-F238E27FC236}">
                <a16:creationId xmlns:a16="http://schemas.microsoft.com/office/drawing/2014/main" id="{4821D696-B5CA-4DF8-A488-97EFE9D179CE}"/>
              </a:ext>
            </a:extLst>
          </p:cNvPr>
          <p:cNvSpPr txBox="1"/>
          <p:nvPr/>
        </p:nvSpPr>
        <p:spPr>
          <a:xfrm>
            <a:off x="9421384" y="5556992"/>
            <a:ext cx="27655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200"/>
            </a:pPr>
            <a:r>
              <a:rPr lang="es-MX" sz="1200" b="0" i="0" u="none" strike="noStrike" cap="non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  <a:sym typeface="Arial"/>
              </a:rPr>
              <a:t>Gráfico: 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</a:rPr>
              <a:t>clinicalinfo.hiv.gov/</a:t>
            </a:r>
            <a:r>
              <a:rPr lang="en-US" sz="1200" dirty="0" err="1">
                <a:highlight>
                  <a:srgbClr val="000000">
                    <a:alpha val="0"/>
                  </a:srgbClr>
                </a:highlight>
              </a:rPr>
              <a:t>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xfrm>
            <a:off x="623297" y="1170493"/>
            <a:ext cx="10512425" cy="648915"/>
          </a:xfrm>
        </p:spPr>
        <p:txBody>
          <a:bodyPr>
            <a:noAutofit/>
          </a:bodyPr>
          <a:lstStyle/>
          <a:p>
            <a:pPr lvl="0" rtl="0"/>
            <a: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Componentes de los ARV en la terapia inicial: </a:t>
            </a:r>
            <a:b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Inhibidores de la Proteasa (IP)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3297" y="2476200"/>
            <a:ext cx="3443756" cy="2986087"/>
          </a:xfrm>
        </p:spPr>
        <p:txBody>
          <a:bodyPr>
            <a:noAutofit/>
          </a:bodyPr>
          <a:lstStyle/>
          <a:p>
            <a:pPr lvl="0" rtl="0"/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VENTAJAS</a:t>
            </a:r>
          </a:p>
          <a:p>
            <a:pPr marL="342900" indent="-342900" rtl="0"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Alta barrera genética a la resistencia</a:t>
            </a:r>
          </a:p>
          <a:p>
            <a:pPr marL="342900" indent="-342900" rtl="0"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La resistencia a los IP es poco común con el fracaso de los IP reforzados</a:t>
            </a:r>
          </a:p>
          <a:p>
            <a:pPr marL="342900" indent="-342900" rtl="0"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Régimen de combinación de una sola pastilla disponible con DRV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4237751" y="2476200"/>
            <a:ext cx="3661180" cy="2986087"/>
          </a:xfrm>
        </p:spPr>
        <p:txBody>
          <a:bodyPr>
            <a:noAutofit/>
          </a:bodyPr>
          <a:lstStyle/>
          <a:p>
            <a:pPr lvl="0" rtl="0"/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DESVENTAJAS</a:t>
            </a:r>
          </a:p>
          <a:p>
            <a:pPr marL="342900" lvl="0" indent="-342900" rtl="0"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Complicaciones metabólicas </a:t>
            </a:r>
            <a:b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(menos probables con DRV y ATV que con los antiguos IP)</a:t>
            </a:r>
          </a:p>
          <a:p>
            <a:pPr marL="342900" lvl="0" indent="-342900" rtl="0"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Intolerancia gastrointestinal</a:t>
            </a:r>
          </a:p>
          <a:p>
            <a:pPr marL="342900" lvl="0" indent="-342900" rtl="0"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Mayor potencial de interacciones farmacológicas (CYP450), especialmente con RTV</a:t>
            </a:r>
            <a:endParaRPr lang="en-US" sz="2000" dirty="0"/>
          </a:p>
        </p:txBody>
      </p:sp>
      <p:pic>
        <p:nvPicPr>
          <p:cNvPr id="163" name="Google Shape;163;p10" descr="Protease inhibitors block new HIV from becoming mature HIV" title="Protease Inhibitors"/>
          <p:cNvPicPr preferRelativeResize="0"/>
          <p:nvPr/>
        </p:nvPicPr>
        <p:blipFill>
          <a:blip r:embed="rId3">
            <a:alphaModFix/>
          </a:blip>
          <a:srcRect r="2614"/>
          <a:stretch>
            <a:fillRect/>
          </a:stretch>
        </p:blipFill>
        <p:spPr>
          <a:xfrm>
            <a:off x="8211035" y="2112456"/>
            <a:ext cx="2497150" cy="42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8293784" y="6356350"/>
            <a:ext cx="27655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200"/>
            </a:pPr>
            <a:r>
              <a:rPr lang="es-MX" sz="1200" b="0" i="0" u="none" strike="noStrike" cap="non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  <a:sym typeface="Arial"/>
              </a:rPr>
              <a:t>Gráfico: 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</a:rPr>
              <a:t>clinicalinfo.hiv.gov/</a:t>
            </a:r>
            <a:r>
              <a:rPr lang="en-US" sz="1200" dirty="0" err="1">
                <a:highlight>
                  <a:srgbClr val="000000">
                    <a:alpha val="0"/>
                  </a:srgbClr>
                </a:highlight>
              </a:rPr>
              <a:t>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C00447-03AD-4E81-8DA2-BE30379AD0BE}"/>
              </a:ext>
            </a:extLst>
          </p:cNvPr>
          <p:cNvSpPr txBox="1"/>
          <p:nvPr/>
        </p:nvSpPr>
        <p:spPr>
          <a:xfrm>
            <a:off x="8293784" y="2899996"/>
            <a:ext cx="711400" cy="250697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000" b="1" dirty="0"/>
              <a:t>Célula CD4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5EDD966-FEFE-40E8-9092-C575EA7C6395}"/>
              </a:ext>
            </a:extLst>
          </p:cNvPr>
          <p:cNvSpPr txBox="1"/>
          <p:nvPr/>
        </p:nvSpPr>
        <p:spPr>
          <a:xfrm>
            <a:off x="8558095" y="3540692"/>
            <a:ext cx="1118440" cy="250697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000" b="1" dirty="0"/>
              <a:t>Proteínas del VIH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532F36-43F2-4F25-AFD1-763E378CCA4D}"/>
              </a:ext>
            </a:extLst>
          </p:cNvPr>
          <p:cNvSpPr txBox="1"/>
          <p:nvPr/>
        </p:nvSpPr>
        <p:spPr>
          <a:xfrm>
            <a:off x="8255826" y="4084437"/>
            <a:ext cx="1217358" cy="420956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000" b="1" dirty="0"/>
              <a:t>VIH nuevo (inmaduro)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746F67-E559-49B8-B9E9-01299F7E867C}"/>
              </a:ext>
            </a:extLst>
          </p:cNvPr>
          <p:cNvSpPr txBox="1"/>
          <p:nvPr/>
        </p:nvSpPr>
        <p:spPr>
          <a:xfrm>
            <a:off x="9812073" y="4721147"/>
            <a:ext cx="896112" cy="250697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000" b="1" dirty="0"/>
              <a:t>Proteasa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245026-4343-42C9-B58F-47FA0683CE54}"/>
              </a:ext>
            </a:extLst>
          </p:cNvPr>
          <p:cNvSpPr txBox="1"/>
          <p:nvPr/>
        </p:nvSpPr>
        <p:spPr>
          <a:xfrm>
            <a:off x="8438706" y="5572361"/>
            <a:ext cx="1662366" cy="671653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72000" rIns="0" bIns="72000" rtlCol="0" anchor="ctr" anchorCtr="1">
            <a:spAutoFit/>
          </a:bodyPr>
          <a:lstStyle/>
          <a:p>
            <a:r>
              <a:rPr lang="es-ES" sz="1000" b="1" dirty="0"/>
              <a:t>Inhibidores de la proteasa</a:t>
            </a:r>
          </a:p>
          <a:p>
            <a:r>
              <a:rPr lang="es-ES" sz="1000" dirty="0"/>
              <a:t>Impiden que el VIH nuevo se convierta en VIH maduro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84A83BF2-0FC0-499A-921E-22FCB9B74A6D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623297" y="1170494"/>
            <a:ext cx="10512425" cy="648915"/>
          </a:xfrm>
        </p:spPr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Componentes de los ARV en la terapia inicial: ITINN 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3297" y="2100389"/>
            <a:ext cx="3388591" cy="2986087"/>
          </a:xfrm>
        </p:spPr>
        <p:txBody>
          <a:bodyPr>
            <a:noAutofit/>
          </a:bodyPr>
          <a:lstStyle/>
          <a:p>
            <a:pPr lvl="0" rtl="0"/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VENTAJAS</a:t>
            </a:r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Larga vida media</a:t>
            </a:r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Menos toxicidad metabólica (dislipidemia, resistencia a la insulina) frente a algunos IP</a:t>
            </a:r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Regímenes combinados de una sola pastilla con DOR, EFV y RPV 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4237038" y="2100621"/>
            <a:ext cx="4849601" cy="2986087"/>
          </a:xfrm>
        </p:spPr>
        <p:txBody>
          <a:bodyPr>
            <a:noAutofit/>
          </a:bodyPr>
          <a:lstStyle/>
          <a:p>
            <a:pPr lvl="0" rtl="0"/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DESVENTAJAS</a:t>
            </a:r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Baja barrera genética a la resistencia </a:t>
            </a:r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Altas tasas de resistencia a los ITINN si hay fracaso virológico </a:t>
            </a:r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Resistencia cruzada entre la mayoría de los ITINN</a:t>
            </a:r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EFV: alta tasa de efectos adversos en el SNC</a:t>
            </a:r>
            <a:endParaRPr lang="en-US" sz="2000" dirty="0"/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RPV: menor eficacia si el ARN del VIH &gt;100,000 o los CD4 &lt;200 </a:t>
            </a:r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Erupción cutánea; hepatotoxicidad</a:t>
            </a:r>
          </a:p>
          <a:p>
            <a:pPr marL="342900" lvl="0" indent="-342900" rtl="0">
              <a:spcAft>
                <a:spcPts val="600"/>
              </a:spcAft>
              <a:buFont typeface="Wingdings" pitchFamily="2" charset="2"/>
              <a:buChar char="§"/>
            </a:pP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Interacciones de los medicamentos metabolizados por CYP450</a:t>
            </a:r>
            <a:endParaRPr lang="en-US" sz="2000" dirty="0"/>
          </a:p>
        </p:txBody>
      </p:sp>
      <p:pic>
        <p:nvPicPr>
          <p:cNvPr id="176" name="Google Shape;176;p11" descr="NNRTIs block the version of HIV RNA to HIV DNA" title="NNRTI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1789" y="2100389"/>
            <a:ext cx="2383486" cy="29742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2C2517-5BC9-4BA2-AC9E-AA8B3F9661E8}"/>
              </a:ext>
            </a:extLst>
          </p:cNvPr>
          <p:cNvSpPr txBox="1"/>
          <p:nvPr/>
        </p:nvSpPr>
        <p:spPr>
          <a:xfrm>
            <a:off x="9596804" y="2572336"/>
            <a:ext cx="711400" cy="250697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000" b="1" dirty="0"/>
              <a:t>Célula CD4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D253BE-51F0-48D9-BED4-9A7ACD34F9E0}"/>
              </a:ext>
            </a:extLst>
          </p:cNvPr>
          <p:cNvSpPr txBox="1"/>
          <p:nvPr/>
        </p:nvSpPr>
        <p:spPr>
          <a:xfrm>
            <a:off x="9464189" y="2978664"/>
            <a:ext cx="844015" cy="250697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000" b="1" dirty="0"/>
              <a:t>ARN del VIH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BD0003-9554-4432-AA7E-C13FA71B4AAA}"/>
              </a:ext>
            </a:extLst>
          </p:cNvPr>
          <p:cNvSpPr txBox="1"/>
          <p:nvPr/>
        </p:nvSpPr>
        <p:spPr>
          <a:xfrm>
            <a:off x="10455613" y="3945095"/>
            <a:ext cx="982007" cy="420956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pPr algn="ctr"/>
            <a:r>
              <a:rPr lang="es-ES" sz="1000" b="1" dirty="0"/>
              <a:t>Transcriptasa inversa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2610B1-FF27-448E-9B63-AB382126204A}"/>
              </a:ext>
            </a:extLst>
          </p:cNvPr>
          <p:cNvSpPr txBox="1"/>
          <p:nvPr/>
        </p:nvSpPr>
        <p:spPr>
          <a:xfrm>
            <a:off x="9596804" y="4424737"/>
            <a:ext cx="1968724" cy="591216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pPr algn="ctr"/>
            <a:r>
              <a:rPr lang="es-ES" sz="1000" b="1" dirty="0"/>
              <a:t>Los ITINN y los ITIN</a:t>
            </a:r>
          </a:p>
          <a:p>
            <a:pPr algn="ctr"/>
            <a:r>
              <a:rPr lang="es-ES" sz="1000" dirty="0"/>
              <a:t>Bloquean la conversión del ARN del VIH en ADN del VIH inversa</a:t>
            </a: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444E2299-9BF6-4D98-9030-C2EF95FCB23E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  <p:sp>
        <p:nvSpPr>
          <p:cNvPr id="14" name="Google Shape;164;p10">
            <a:extLst>
              <a:ext uri="{FF2B5EF4-FFF2-40B4-BE49-F238E27FC236}">
                <a16:creationId xmlns:a16="http://schemas.microsoft.com/office/drawing/2014/main" id="{942439C7-2DFD-4E91-BD88-468DEC86756E}"/>
              </a:ext>
            </a:extLst>
          </p:cNvPr>
          <p:cNvSpPr txBox="1"/>
          <p:nvPr/>
        </p:nvSpPr>
        <p:spPr>
          <a:xfrm>
            <a:off x="9311789" y="5162340"/>
            <a:ext cx="27655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200"/>
            </a:pPr>
            <a:r>
              <a:rPr lang="es-MX" sz="1200" b="0" i="0" u="none" strike="noStrike" cap="non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  <a:sym typeface="Arial"/>
              </a:rPr>
              <a:t>Gráfico: 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</a:rPr>
              <a:t>clinicalinfo.hiv.gov/</a:t>
            </a:r>
            <a:r>
              <a:rPr lang="en-US" sz="1200" dirty="0" err="1">
                <a:highlight>
                  <a:srgbClr val="000000">
                    <a:alpha val="0"/>
                  </a:srgbClr>
                </a:highlight>
              </a:rPr>
              <a:t>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</a:t>
            </a:r>
            <a:endParaRPr lang="en-US"/>
          </a:p>
        </p:txBody>
      </p:sp>
      <p:sp>
        <p:nvSpPr>
          <p:cNvPr id="182" name="Google Shape;182;p12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>
            <a:noAutofit/>
          </a:bodyPr>
          <a:lstStyle/>
          <a:p>
            <a:pPr lvl="0"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Es importante anticipar y resolver las toxicidades de la terapia antirretroviral para lograr el éxito de esta a lo largo de la vida</a:t>
            </a:r>
          </a:p>
          <a:p>
            <a:pPr lvl="0"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Considere los efectos adversos potenciales al seleccionar el régimen de ARV; también considere las toxicidades coincidentes con los otros medicamentos del paciente, las interacciones medicamentosas, las comorbilidades del paciente y los antecedentes de intolerancia a los ARV</a:t>
            </a:r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5774224D-6927-43BE-B94D-A605176921A6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Efectos de la clase de los ITIN</a:t>
            </a:r>
            <a:endParaRPr lang="en-US"/>
          </a:p>
        </p:txBody>
      </p:sp>
      <p:sp>
        <p:nvSpPr>
          <p:cNvPr id="189" name="Google Shape;189;p13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10358640" cy="2986087"/>
          </a:xfrm>
        </p:spPr>
        <p:txBody>
          <a:bodyPr>
            <a:noAutofit/>
          </a:bodyPr>
          <a:lstStyle/>
          <a:p>
            <a:pPr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Acidosis láctica y esteatosis hepática </a:t>
            </a:r>
            <a:b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(con ITIN más antiguos; no es probable con 3TC, FTC, ABC, TAF, TDF)</a:t>
            </a:r>
          </a:p>
          <a:p>
            <a:pPr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Lipodistrofia </a:t>
            </a:r>
            <a:b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(con ITIN más antiguos, especialmente d4T, AZT; no es probable con 3TC, FTC, ABC, TAF, TDF)</a:t>
            </a:r>
            <a:endParaRPr lang="en-US" dirty="0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850F31B7-57F2-4EF1-A430-BA22C1EFB1D3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ITIN individuales </a:t>
            </a:r>
            <a:r>
              <a:rPr lang="es-MX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(1)</a:t>
            </a:r>
            <a:endParaRPr lang="en-US"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s-MX" sz="22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Emtricitabina (FTC)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Toxicidad mínima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Hiperpigmentación 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En la coinfección por el VHB, exacerbación del VHB si se suspende</a:t>
            </a:r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s-MX" sz="22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Lamivudina (3TC)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Toxicidad mínima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En la coinfección por el VHB, exacerbación del VHB si se suspende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AE9AB8-5B7F-461F-AD19-DD90011A6C7C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ITIN individuales </a:t>
            </a:r>
            <a:r>
              <a:rPr lang="es-MX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(3)</a:t>
            </a:r>
            <a:endParaRPr lang="en-US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Abacavir (ABC)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Reacción de hipersensibilidad (contraindicado si se es HLA-B*5701 positivo)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Erupción cutánea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Posible aumento del riesgo de infarto al miocardio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15038" y="2141307"/>
            <a:ext cx="5646093" cy="2986087"/>
          </a:xfrm>
        </p:spPr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s-MX" sz="20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Tenofovir</a:t>
            </a:r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es-MX" sz="20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alafenamida</a:t>
            </a:r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(TAF) </a:t>
            </a:r>
            <a:b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20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Tenofovir</a:t>
            </a:r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es-MX" sz="20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disoproxil</a:t>
            </a:r>
            <a:r>
              <a:rPr lang="es-MX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fumarato (TDF) </a:t>
            </a:r>
          </a:p>
          <a:p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</a:rPr>
              <a:t>Insuficiencia renal* (aumento de la </a:t>
            </a:r>
            <a:r>
              <a:rPr lang="en-US" sz="2000" dirty="0" err="1">
                <a:highlight>
                  <a:srgbClr val="000000">
                    <a:alpha val="0"/>
                  </a:srgbClr>
                </a:highlight>
              </a:rPr>
              <a:t>creatinina</a:t>
            </a:r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</a:rPr>
              <a:t>, proteinuria, acidosis metabólica, otros)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Disminución de la densidad óseo-mineral*.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En la coinfección por el VHB, exacerbación del VHB si se suspende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Dolor de cabeza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Intolerancia gastrointestinal</a:t>
            </a:r>
          </a:p>
          <a:p>
            <a:pPr rtl="0"/>
            <a:r>
              <a:rPr lang="es-MX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Aumento de peso (TAF)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64233" y="6423833"/>
            <a:ext cx="469611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s-MX" sz="1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Menos probable con TAF frente a TDF</a:t>
            </a:r>
            <a:endParaRPr lang="en-US" sz="1800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4AC9FE91-B258-4B7A-962E-5B89E86BBBA7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Efectos de la clase de lo INSTI</a:t>
            </a:r>
            <a:endParaRPr lang="en-US"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Erupción cutánea, reacción de hipersensibilidad</a:t>
            </a:r>
          </a:p>
          <a:p>
            <a:pPr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Insomnio, depresión</a:t>
            </a:r>
          </a:p>
          <a:p>
            <a:pPr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Posible aumento de peso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5673FEC9-8104-4B22-9DEE-6C8199C16B6E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623297" y="1149229"/>
            <a:ext cx="10512425" cy="648915"/>
          </a:xfrm>
        </p:spPr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INSTI individuales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40348" y="2053194"/>
            <a:ext cx="2743200" cy="2986087"/>
          </a:xfrm>
        </p:spPr>
        <p:txBody>
          <a:bodyPr>
            <a:noAutofit/>
          </a:bodyPr>
          <a:lstStyle/>
          <a:p>
            <a:pPr lvl="0" rtl="0"/>
            <a:r>
              <a:rPr lang="es-MX" sz="22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Raltegravir</a:t>
            </a:r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(RAL) 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Náusea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Dolor de cabeza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Diarrea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Elevación de la CPK, miopatía, rabdomiólisis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3297" y="1999794"/>
            <a:ext cx="2529339" cy="2986087"/>
          </a:xfrm>
        </p:spPr>
        <p:txBody>
          <a:bodyPr>
            <a:noAutofit/>
          </a:bodyPr>
          <a:lstStyle/>
          <a:p>
            <a:pPr lvl="0" rtl="0"/>
            <a:r>
              <a:rPr lang="es-MX" sz="22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Bictegravir</a:t>
            </a:r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(BIC) y </a:t>
            </a:r>
            <a:r>
              <a:rPr lang="es-MX" sz="22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Dolutegravir</a:t>
            </a:r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(DTG)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Dolor de cabeza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Insomnio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DTG: aumento de </a:t>
            </a:r>
            <a:r>
              <a:rPr lang="es-MX" dirty="0">
                <a:highlight>
                  <a:srgbClr val="000000">
                    <a:alpha val="0"/>
                  </a:srgbClr>
                </a:highlight>
                <a:latin typeface="Arial"/>
              </a:rPr>
              <a:t>c</a:t>
            </a: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reatinina*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Aumento de peso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71260" y="2053193"/>
            <a:ext cx="3443756" cy="2986087"/>
          </a:xfrm>
        </p:spPr>
        <p:txBody>
          <a:bodyPr>
            <a:noAutofit/>
          </a:bodyPr>
          <a:lstStyle/>
          <a:p>
            <a:pPr lvl="0" rtl="0"/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Elvitegravir/</a:t>
            </a:r>
            <a:r>
              <a:rPr lang="es-MX" sz="22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cobicistat</a:t>
            </a:r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(EVG/c)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Aumento de la creatinina*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Mayor riesgo de nefrotoxicidad relacionada con el TDF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Náusea, diarrea</a:t>
            </a:r>
          </a:p>
          <a:p>
            <a:pPr lvl="1"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Aumento de peso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297" y="5793026"/>
            <a:ext cx="8109642" cy="405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MX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Inhibición de la </a:t>
            </a:r>
            <a:r>
              <a:rPr lang="es-MX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secreción de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creatinina</a:t>
            </a:r>
            <a:r>
              <a:rPr lang="es-MX" sz="16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; sin </a:t>
            </a:r>
            <a:r>
              <a:rPr lang="es-MX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efecto sobre la función glomerular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4D43614F-64AB-4A9A-A835-AB6BB7EEE48A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3A170-78E0-4A56-80E2-A991053D12D2}"/>
              </a:ext>
            </a:extLst>
          </p:cNvPr>
          <p:cNvSpPr/>
          <p:nvPr/>
        </p:nvSpPr>
        <p:spPr>
          <a:xfrm>
            <a:off x="9602728" y="2053193"/>
            <a:ext cx="2482204" cy="296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600"/>
              </a:spcBef>
              <a:spcAft>
                <a:spcPts val="100"/>
              </a:spcAft>
              <a:buNone/>
            </a:pPr>
            <a:r>
              <a:rPr lang="en-US" sz="2200" b="1" dirty="0">
                <a:ea typeface="+mn-lt"/>
                <a:cs typeface="+mn-lt"/>
              </a:rPr>
              <a:t>Cabotegravir (CAB)</a:t>
            </a:r>
            <a:endParaRPr lang="en-US" sz="2200" b="1" dirty="0"/>
          </a:p>
          <a:p>
            <a:pPr marL="284163" lvl="1" indent="-284163" defTabSz="1218895">
              <a:spcBef>
                <a:spcPts val="600"/>
              </a:spcBef>
              <a:spcAft>
                <a:spcPts val="600"/>
              </a:spcAft>
              <a:buClr>
                <a:srgbClr val="D6201A"/>
              </a:buClr>
              <a:buFont typeface="Wingdings" pitchFamily="2" charset="2"/>
              <a:buChar char="§"/>
            </a:pPr>
            <a:r>
              <a:rPr lang="es-ES" sz="2200" dirty="0"/>
              <a:t>Reacciones en el lugar de la inyección </a:t>
            </a:r>
            <a:r>
              <a:rPr lang="en-US" sz="2200" dirty="0"/>
              <a:t>(formulación intramuscular)</a:t>
            </a:r>
          </a:p>
          <a:p>
            <a:pPr marL="284163" lvl="1" indent="-284163" defTabSz="1218895">
              <a:spcAft>
                <a:spcPts val="600"/>
              </a:spcAft>
              <a:buClr>
                <a:srgbClr val="D6201A"/>
              </a:buClr>
              <a:buFont typeface="Wingdings" pitchFamily="2" charset="2"/>
              <a:buChar char="§"/>
            </a:pPr>
            <a:r>
              <a:rPr lang="en-US" sz="2200" dirty="0"/>
              <a:t>Hepatotoxicidad</a:t>
            </a:r>
            <a:endParaRPr lang="en-US" sz="22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Acerca de esta presentación</a:t>
            </a:r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627063" lvl="1" indent="-457200"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sym typeface="Arial"/>
              </a:rPr>
              <a:t>Estas diapositivas se elaboraron utilizando los lineamientos actualizados </a:t>
            </a:r>
            <a:r>
              <a:rPr lang="es-MX" sz="2400" b="0" i="0" u="none" strike="noStrike" dirty="0">
                <a:sym typeface="Arial"/>
              </a:rPr>
              <a:t>en junio de 2021.</a:t>
            </a:r>
            <a:endParaRPr lang="en-US" dirty="0"/>
          </a:p>
          <a:p>
            <a:pPr marL="627063" lvl="1" indent="-457200"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sym typeface="Arial"/>
              </a:rPr>
              <a:t>El público al que va dirigido es el personal clínico que participa en el cuidado de los pacientes con VIH.</a:t>
            </a:r>
            <a:endParaRPr lang="en-US" dirty="0"/>
          </a:p>
          <a:p>
            <a:pPr marL="627063" lvl="1" indent="-457200"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sym typeface="Arial"/>
              </a:rPr>
              <a:t>Dado que el campo de la atención a pacientes con VIH cambia rápidamente, se advierte a los usuarios que la información de esta presentación puede volverse obsoleta pronto.</a:t>
            </a:r>
          </a:p>
          <a:p>
            <a:pPr marL="627063" lvl="1" indent="-457200"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sym typeface="Arial"/>
              </a:rPr>
              <a:t>Se pretende que estas diapositivas se utilicen tal y como se prepararon, sin cambios en el contenido o en la atribución. Se pide a los usuarios que respeten este propósito.</a:t>
            </a:r>
            <a:endParaRPr lang="en-US" dirty="0">
              <a:sym typeface="Arial"/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45356CCC-E2EC-40A4-9E99-B014E6CBDB5A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Efectos de la clase de los inhibidores de la proteasa (IP)</a:t>
            </a:r>
            <a:endParaRPr lang="en-US" dirty="0"/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sz="quarter" idx="11"/>
          </p:nvPr>
        </p:nvSpPr>
        <p:spPr>
          <a:xfrm>
            <a:off x="623889" y="2579053"/>
            <a:ext cx="9614932" cy="2986087"/>
          </a:xfrm>
        </p:spPr>
        <p:txBody>
          <a:bodyPr>
            <a:noAutofit/>
          </a:bodyPr>
          <a:lstStyle/>
          <a:p>
            <a:pPr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Hiperlipidemia (IP con refuerzo)</a:t>
            </a:r>
          </a:p>
          <a:p>
            <a:pPr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Lipodistrofia (poco probable con ATV o DRV)</a:t>
            </a:r>
          </a:p>
          <a:p>
            <a:pPr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Hepatotoxicidad</a:t>
            </a:r>
          </a:p>
          <a:p>
            <a:pPr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Intolerancia gastrointestinal</a:t>
            </a:r>
          </a:p>
          <a:p>
            <a:pPr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Posibilidad de un mayor riesgo de hemorragia para los hemofílicos</a:t>
            </a:r>
          </a:p>
          <a:p>
            <a:pPr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Interacciones medicamentosas</a:t>
            </a:r>
            <a:endParaRPr lang="en-US" dirty="0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68DE081B-08C4-454F-89BD-3D7351D89F91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IP individuales</a:t>
            </a:r>
            <a:endParaRPr lang="en-US"/>
          </a:p>
        </p:txBody>
      </p:sp>
      <p:sp>
        <p:nvSpPr>
          <p:cNvPr id="227" name="Text Placeholder 22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s-MX" sz="22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Atazanavir</a:t>
            </a:r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(ATV)</a:t>
            </a:r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Hiperbilirrubinemia</a:t>
            </a:r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Prolongación del PR</a:t>
            </a:r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Nefrolitiasis, colelitiasis</a:t>
            </a:r>
            <a:endParaRPr lang="en-US" dirty="0"/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Enfermedad renal crónica</a:t>
            </a:r>
            <a:endParaRPr lang="en-US" dirty="0"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0" indent="0" rtl="0">
              <a:buNone/>
            </a:pPr>
            <a:r>
              <a:rPr lang="es-MX" sz="2200" b="1" i="0" u="none" strike="noStrike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Darunavir (DRV)</a:t>
            </a:r>
            <a:endParaRPr lang="en-US" b="1"/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Erupción cutánea</a:t>
            </a:r>
            <a:endParaRPr lang="en-US"/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Toxicidad hepática</a:t>
            </a:r>
            <a:endParaRPr lang="en-US"/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Posible aumento del riesgo de eventos cardiovasculares</a:t>
            </a:r>
            <a:endParaRPr lang="en-US"/>
          </a:p>
          <a:p>
            <a:pPr lvl="1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A4839D-912E-4040-B8E7-56D6EA288F95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Refuerzos farmacocinéticos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22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Ambos refuerzos PK:</a:t>
            </a:r>
          </a:p>
          <a:p>
            <a:pPr lvl="1"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Intolerancia gastrointestinal</a:t>
            </a:r>
          </a:p>
          <a:p>
            <a:pPr lvl="1"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Mayor riesgo de toxicidad renal si se administran con TDF</a:t>
            </a:r>
          </a:p>
          <a:p>
            <a:pPr lvl="1"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Aumento de los lípidos si se administran con IP</a:t>
            </a:r>
            <a:endParaRPr lang="en-US"/>
          </a:p>
        </p:txBody>
      </p:sp>
      <p:sp>
        <p:nvSpPr>
          <p:cNvPr id="240" name="Google Shape;240;p20"/>
          <p:cNvSpPr txBox="1"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22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Ritonavir (RTV, /r)</a:t>
            </a:r>
          </a:p>
          <a:p>
            <a:pPr lvl="1"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Hiperglucemia</a:t>
            </a:r>
          </a:p>
          <a:p>
            <a:pPr lvl="1"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Hepatitis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22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Cobicistat</a:t>
            </a:r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(COBI, /c)</a:t>
            </a:r>
          </a:p>
          <a:p>
            <a:pPr lvl="1"/>
            <a:r>
              <a:rPr lang="es-MX" b="0" i="0" u="none" strike="noStrike" dirty="0">
                <a:highlight>
                  <a:srgbClr val="000000">
                    <a:alpha val="0"/>
                  </a:srgbClr>
                </a:highlight>
              </a:rPr>
              <a:t>Aumento de la </a:t>
            </a:r>
            <a:r>
              <a:rPr lang="en-US" dirty="0" err="1">
                <a:ea typeface="Calibri" panose="020F0502020204030204" pitchFamily="34" charset="0"/>
              </a:rPr>
              <a:t>creatinina</a:t>
            </a:r>
            <a:r>
              <a:rPr lang="es-MX" b="0" i="0" u="none" strike="noStrike" dirty="0">
                <a:highlight>
                  <a:srgbClr val="000000">
                    <a:alpha val="0"/>
                  </a:srgbClr>
                </a:highlight>
              </a:rPr>
              <a:t> sérica </a:t>
            </a:r>
            <a:br>
              <a:rPr lang="es-MX" b="0" i="0" u="none" strike="noStrike" dirty="0">
                <a:highlight>
                  <a:srgbClr val="000000">
                    <a:alpha val="0"/>
                  </a:srgbClr>
                </a:highlight>
              </a:rPr>
            </a:br>
            <a:r>
              <a:rPr lang="es-MX" b="0" i="0" u="none" strike="noStrike" dirty="0">
                <a:highlight>
                  <a:srgbClr val="000000">
                    <a:alpha val="0"/>
                  </a:srgbClr>
                </a:highlight>
              </a:rPr>
              <a:t>(inhibición de la secreción de </a:t>
            </a:r>
            <a:r>
              <a:rPr lang="en-US" dirty="0" err="1">
                <a:highlight>
                  <a:srgbClr val="000000">
                    <a:alpha val="0"/>
                  </a:srgbClr>
                </a:highlight>
              </a:rPr>
              <a:t>creatinina</a:t>
            </a:r>
            <a:r>
              <a:rPr lang="es-MX" b="0" i="0" u="none" strike="noStrike" dirty="0">
                <a:highlight>
                  <a:srgbClr val="000000">
                    <a:alpha val="0"/>
                  </a:srgbClr>
                </a:highlight>
              </a:rPr>
              <a:t>; sin efecto sobre la función glomerular) </a:t>
            </a:r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72DB0360-BB86-420F-9238-588A8D187874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Efectos de la clase de los ITINN</a:t>
            </a:r>
            <a:endParaRPr lang="en-US"/>
          </a:p>
        </p:txBody>
      </p:sp>
      <p:sp>
        <p:nvSpPr>
          <p:cNvPr id="248" name="Google Shape;248;p21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>
            <a:noAutofit/>
          </a:bodyPr>
          <a:lstStyle/>
          <a:p>
            <a:pPr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Erupción cutánea, incluyendo el síndrome de Stevens-Johnson</a:t>
            </a:r>
          </a:p>
          <a:p>
            <a:pPr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Hepatotoxicidad (especialmente con NVP)</a:t>
            </a:r>
          </a:p>
          <a:p>
            <a:pPr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Interacciones medicamentosas</a:t>
            </a:r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BD7A637A-5FA2-46FF-86A9-6EB8167A91E9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623297" y="1153623"/>
            <a:ext cx="10512425" cy="648915"/>
          </a:xfrm>
        </p:spPr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ITINN individuales</a:t>
            </a:r>
            <a:endParaRPr lang="en-US"/>
          </a:p>
        </p:txBody>
      </p:sp>
      <p:sp>
        <p:nvSpPr>
          <p:cNvPr id="255" name="Google Shape;255;p22"/>
          <p:cNvSpPr txBox="1">
            <a:spLocks noGrp="1"/>
          </p:cNvSpPr>
          <p:nvPr>
            <p:ph type="body" sz="quarter" idx="11"/>
          </p:nvPr>
        </p:nvSpPr>
        <p:spPr>
          <a:xfrm>
            <a:off x="623297" y="2063702"/>
            <a:ext cx="5171439" cy="2986087"/>
          </a:xfrm>
        </p:spPr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s-MX" sz="22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Efavirenz (EFV)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Neuropsiquiátricos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Dislipidemia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Prolongación del QTc</a:t>
            </a:r>
          </a:p>
          <a:p>
            <a:pPr marL="0" lvl="0" indent="0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s-MX" sz="22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Doravirina (DOR)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Alteraciones del sueño, mareo</a:t>
            </a:r>
          </a:p>
          <a:p>
            <a:pPr rtl="0"/>
            <a:r>
              <a:rPr lang="es-MX" sz="2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Depresión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14447" y="2063701"/>
            <a:ext cx="5171439" cy="2986087"/>
          </a:xfrm>
        </p:spPr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s-MX" sz="22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Etravirina</a:t>
            </a:r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 (ETR)</a:t>
            </a:r>
            <a:endParaRPr lang="en-US" b="1" dirty="0"/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Náusea</a:t>
            </a:r>
          </a:p>
          <a:p>
            <a:pPr marL="0" lvl="0" indent="0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s-MX" sz="22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Rilpivirina</a:t>
            </a:r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 (RPV)</a:t>
            </a:r>
            <a:endParaRPr lang="en-US" b="1" dirty="0"/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Depresión, insomnio</a:t>
            </a:r>
            <a:endParaRPr lang="en-US" dirty="0"/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Prolongación del </a:t>
            </a:r>
            <a:r>
              <a:rPr lang="es-MX" sz="22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QTc</a:t>
            </a:r>
            <a:endParaRPr lang="en-US" dirty="0"/>
          </a:p>
          <a:p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sym typeface="Arial"/>
              </a:rPr>
              <a:t>Aumento de la </a:t>
            </a:r>
            <a:r>
              <a:rPr lang="en-US" dirty="0" err="1">
                <a:highlight>
                  <a:srgbClr val="000000">
                    <a:alpha val="0"/>
                  </a:srgbClr>
                </a:highlight>
              </a:rPr>
              <a:t>creatinina</a:t>
            </a: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sym typeface="Arial"/>
              </a:rPr>
              <a:t> sérica (inhibición de la secreción de </a:t>
            </a:r>
            <a:r>
              <a:rPr lang="en-US" dirty="0" err="1">
                <a:highlight>
                  <a:srgbClr val="000000">
                    <a:alpha val="0"/>
                  </a:srgbClr>
                </a:highlight>
              </a:rPr>
              <a:t>creatinina</a:t>
            </a: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sym typeface="Arial"/>
              </a:rPr>
              <a:t>; sin efecto sobre la función glomerular)</a:t>
            </a:r>
            <a:endParaRPr lang="en-US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3E980648-B2D8-4E04-BE29-35B39118DAAD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623297" y="1147943"/>
            <a:ext cx="10512425" cy="648915"/>
          </a:xfrm>
        </p:spPr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adversos: Inhibidores de entrada individuales</a:t>
            </a:r>
            <a:endParaRPr lang="en-US"/>
          </a:p>
        </p:txBody>
      </p:sp>
      <p:sp>
        <p:nvSpPr>
          <p:cNvPr id="263" name="Google Shape;263;p23"/>
          <p:cNvSpPr txBox="1">
            <a:spLocks noGrp="1"/>
          </p:cNvSpPr>
          <p:nvPr>
            <p:ph type="body" sz="quarter" idx="11"/>
          </p:nvPr>
        </p:nvSpPr>
        <p:spPr>
          <a:xfrm>
            <a:off x="623297" y="1985654"/>
            <a:ext cx="4710674" cy="2986087"/>
          </a:xfrm>
        </p:spPr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s-MX" sz="21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Maraviroc</a:t>
            </a:r>
            <a:r>
              <a:rPr lang="es-MX" sz="21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(MVC)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Erupción cutánea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Dolor abdominal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Tos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Hepatotoxicidad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Síntomas musculoesqueléticos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Hipotensión ortostática, especialmente si se trata de una enfermedad renal grave</a:t>
            </a:r>
            <a:endParaRPr lang="en-US" sz="2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14446" y="1985653"/>
            <a:ext cx="5673086" cy="2986087"/>
          </a:xfrm>
        </p:spPr>
        <p:txBody>
          <a:bodyPr>
            <a:noAutofit/>
          </a:bodyPr>
          <a:lstStyle/>
          <a:p>
            <a:pPr marL="0" lvl="0" indent="0" rtl="0">
              <a:buNone/>
            </a:pPr>
            <a:r>
              <a:rPr lang="es-MX" sz="21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Enfuvirtida</a:t>
            </a:r>
            <a:r>
              <a:rPr lang="es-MX" sz="21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(ENF, T-20) 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Reacciones en el lugar de la inyección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Reacción de hipersensibilidad</a:t>
            </a:r>
            <a:endParaRPr lang="en-US" sz="2100" dirty="0"/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Mayor riesgo de neumonía bacteriana</a:t>
            </a:r>
          </a:p>
          <a:p>
            <a:pPr marL="0" lvl="0" indent="0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s-MX" sz="21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Ibalizumab</a:t>
            </a:r>
            <a:r>
              <a:rPr lang="es-MX" sz="21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(IBA)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Diarrea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Erupción cutánea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Aumento de la creatinina</a:t>
            </a:r>
          </a:p>
          <a:p>
            <a:pPr marL="0" indent="0" rtl="0">
              <a:buNone/>
            </a:pPr>
            <a:r>
              <a:rPr lang="es-MX" sz="2100" b="1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Fostemsavir</a:t>
            </a:r>
            <a:r>
              <a:rPr lang="es-MX" sz="21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(FOS)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Náusea, diarrea</a:t>
            </a:r>
          </a:p>
          <a:p>
            <a:pPr rtl="0"/>
            <a:r>
              <a:rPr lang="es-MX" sz="2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Prolongación del QTc</a:t>
            </a:r>
            <a:endParaRPr lang="en-US" sz="2100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7ACE3A-E65A-4B89-AE7E-DE3FA3D42EB8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Sitios web para acceder a los lineamientos</a:t>
            </a:r>
            <a:endParaRPr lang="en-US"/>
          </a:p>
        </p:txBody>
      </p:sp>
      <p:sp>
        <p:nvSpPr>
          <p:cNvPr id="271" name="Google Shape;271;p24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>
            <a:noAutofit/>
          </a:bodyPr>
          <a:lstStyle/>
          <a:p>
            <a:pPr lvl="0"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Centro Nacional de Coordinación de Recursos de la AETC </a:t>
            </a:r>
            <a:b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hlinkClick r:id="rId3"/>
              </a:rPr>
              <a:t>https://aidsetc.org</a:t>
            </a:r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</a:p>
          <a:p>
            <a:pPr lvl="0"/>
            <a:r>
              <a:rPr lang="en-US" dirty="0">
                <a:highlight>
                  <a:srgbClr val="000000">
                    <a:alpha val="0"/>
                  </a:srgbClr>
                </a:highlight>
              </a:rPr>
              <a:t>Clinical Info</a:t>
            </a:r>
            <a:br>
              <a:rPr lang="en-US" dirty="0">
                <a:highlight>
                  <a:srgbClr val="000000">
                    <a:alpha val="0"/>
                  </a:srgbClr>
                </a:highlight>
              </a:rPr>
            </a:br>
            <a:r>
              <a:rPr lang="en-US" dirty="0">
                <a:hlinkClick r:id="rId4"/>
              </a:rPr>
              <a:t>https://clinicalinfo.hiv.gov/es</a:t>
            </a:r>
            <a:r>
              <a:rPr lang="en-US" dirty="0"/>
              <a:t> </a:t>
            </a:r>
            <a:endParaRPr lang="en-US" dirty="0">
              <a:highlight>
                <a:srgbClr val="000000">
                  <a:alpha val="0"/>
                </a:srgbClr>
              </a:highlight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4CABBD25-B51F-4713-96FA-506803509D60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3031257" y="1144720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s-MX" sz="3600" b="0" i="0" u="none" strike="noStrike">
                <a:solidFill>
                  <a:srgbClr val="C3D3E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Acerca de este juego de diapositivas</a:t>
            </a:r>
            <a:endParaRPr sz="480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8" name="Google Shape;278;p25"/>
          <p:cNvSpPr txBox="1">
            <a:spLocks noGrp="1"/>
          </p:cNvSpPr>
          <p:nvPr>
            <p:ph type="body" idx="1"/>
          </p:nvPr>
        </p:nvSpPr>
        <p:spPr>
          <a:xfrm>
            <a:off x="3031257" y="2159132"/>
            <a:ext cx="9114725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2200"/>
            </a:pPr>
            <a:r>
              <a:rPr lang="es-MX" sz="2400" b="0" i="0" u="none" strike="noStrike" cap="non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Esta presentación fue preparada por la Dra. Susa Coffey, </a:t>
            </a:r>
            <a:br>
              <a:rPr lang="es-MX" sz="2400" b="0" i="0" u="none" strike="noStrike" cap="non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</a:br>
            <a:r>
              <a:rPr lang="es-MX" sz="2400" b="0" i="0" u="none" strike="noStrike" cap="non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para el Centro Nacional de Recursos de la AETC en enero de 2020 </a:t>
            </a:r>
            <a:r>
              <a:rPr lang="es-MX" sz="24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</a:rPr>
              <a:t>y </a:t>
            </a:r>
            <a:r>
              <a:rPr lang="es-MX" sz="2400" dirty="0">
                <a:solidFill>
                  <a:srgbClr val="FFFFFF"/>
                </a:solidFill>
              </a:rPr>
              <a:t>actualizado en </a:t>
            </a:r>
            <a:r>
              <a:rPr lang="es-MX" sz="240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</a:rPr>
              <a:t>junio </a:t>
            </a:r>
            <a:r>
              <a:rPr lang="es-MX" sz="2400" b="0" i="0" u="none" strike="noStrike" cap="non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de 2021.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lang="en-US" sz="24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s-MX" sz="2400" b="0" i="0" u="none" strike="noStrike" cap="non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Visite el sitio web del NCRC de la AETC para obtener la versión más actualizada.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lang="en-US" sz="2400" dirty="0">
              <a:solidFill>
                <a:schemeClr val="lt1"/>
              </a:solidFill>
            </a:endParaRPr>
          </a:p>
          <a:p>
            <a:pPr marR="0" lvl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</a:pPr>
            <a:r>
              <a:rPr lang="es-MX" sz="2400" b="0" i="0" u="sng" strike="noStrike" cap="none" dirty="0">
                <a:solidFill>
                  <a:srgbClr val="8096B6"/>
                </a:solidFill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https://aidsetc.org</a:t>
            </a:r>
            <a:endParaRPr sz="2400" b="0" i="0" u="none" strike="noStrike" cap="none" dirty="0">
              <a:solidFill>
                <a:schemeClr val="accent2"/>
              </a:solidFill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449098" cy="1458535"/>
          </a:xfrm>
        </p:spPr>
        <p:txBody>
          <a:bodyPr>
            <a:noAutofit/>
          </a:bodyPr>
          <a:lstStyle/>
          <a:p>
            <a:pPr lvl="0" rtl="0"/>
            <a:r>
              <a:rPr lang="es-MX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Lineamientos para el uso de agentes antirretrovirales en adultos y adolescentes con infección por VIH-1</a:t>
            </a:r>
            <a:endParaRPr lang="en-US"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1"/>
          </p:nvPr>
        </p:nvSpPr>
        <p:spPr>
          <a:xfrm>
            <a:off x="623888" y="2763078"/>
            <a:ext cx="9615487" cy="2364547"/>
          </a:xfrm>
        </p:spPr>
        <p:txBody>
          <a:bodyPr>
            <a:noAutofit/>
          </a:bodyPr>
          <a:lstStyle/>
          <a:p>
            <a:pPr rtl="0"/>
            <a:r>
              <a:rPr lang="es-MX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sym typeface="Arial"/>
              </a:rPr>
              <a:t>Documento desarrollado por el Panel de Lineamientos de Antirretrovirales para Adultos y Adolescentes del Departamento de Salud y Servicios Sociales (DHHS), Un grupo de trabajo de la Oficina del Consejo Asesor de Investigación del SIDA (OARAC)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000000">
                    <a:alpha val="0"/>
                  </a:srgbClr>
                </a:highlight>
                <a:hlinkClick r:id="rId3"/>
              </a:rPr>
              <a:t>https://clinicalinfo.hiv.gov/es</a:t>
            </a:r>
            <a:endParaRPr lang="en-US" dirty="0">
              <a:sym typeface="Arial"/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CEC8F96D-0B2D-4067-B4F3-3DA664C946ED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0512425" cy="1150422"/>
          </a:xfrm>
        </p:spPr>
        <p:txBody>
          <a:bodyPr>
            <a:noAutofit/>
          </a:bodyPr>
          <a:lstStyle/>
          <a:p>
            <a:pPr lvl="0" rtl="0"/>
            <a: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ARV para la terapia inicial: características y </a:t>
            </a:r>
            <a:b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efectos adversos. Esquema</a:t>
            </a:r>
            <a:endParaRPr lang="en-US"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1"/>
          </p:nvPr>
        </p:nvSpPr>
        <p:spPr>
          <a:xfrm>
            <a:off x="623888" y="2604052"/>
            <a:ext cx="9615487" cy="2523573"/>
          </a:xfrm>
        </p:spPr>
        <p:txBody>
          <a:bodyPr>
            <a:noAutofit/>
          </a:bodyPr>
          <a:lstStyle/>
          <a:p>
            <a:pPr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Clases y agentes ARV: ventajas y desventajas</a:t>
            </a:r>
          </a:p>
          <a:p>
            <a:pPr rtl="0"/>
            <a:r>
              <a:rPr lang="es-MX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Efectos adversos (EA) de los ARV</a:t>
            </a:r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9CCC7ABF-6B0E-4F6A-B8E8-7C6771142031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946854f35_0_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Clases de ARV y medicamentos disponibles </a:t>
            </a:r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3296" y="2146096"/>
            <a:ext cx="2827083" cy="3632703"/>
          </a:xfrm>
        </p:spPr>
        <p:txBody>
          <a:bodyPr>
            <a:noAutofit/>
          </a:bodyPr>
          <a:lstStyle/>
          <a:p>
            <a:pPr lvl="0" rtl="0"/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ITIN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Abacavir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(ABC)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Didanosina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</a:t>
            </a:r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ddI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Emtricitabina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(FTC)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Lamivudina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(3TC)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Estavudina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(d4T)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Tenofovir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DF (TDF)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Tenofovir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alafenamida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(TAF)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Zidovudina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(AZT, ZDV)</a:t>
            </a:r>
            <a:endParaRPr lang="en-US" sz="14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41316" y="2146096"/>
            <a:ext cx="3069351" cy="3632703"/>
          </a:xfrm>
        </p:spPr>
        <p:txBody>
          <a:bodyPr>
            <a:noAutofit/>
          </a:bodyPr>
          <a:lstStyle/>
          <a:p>
            <a:pPr lvl="0" rtl="0"/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ITINN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Delavirdina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(DLV)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Doravirina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(DOR)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Efavirenz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(EFV)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Etravirina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(ETR)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Nevirapina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(NVP)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Rilpivirina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(RPV)</a:t>
            </a:r>
          </a:p>
          <a:p>
            <a:pPr marL="55563" lvl="0" indent="3175" rtl="0">
              <a:spcBef>
                <a:spcPts val="1800"/>
              </a:spcBef>
            </a:pPr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Inhibidor de la </a:t>
            </a:r>
            <a:r>
              <a:rPr lang="es-MX" sz="1800" b="0" i="0" u="none" strike="noStrike" dirty="0" err="1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integrasa</a:t>
            </a:r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(INSTI)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Bictegravir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(BIC)</a:t>
            </a:r>
          </a:p>
          <a:p>
            <a:r>
              <a:rPr lang="en-US" sz="1450" dirty="0">
                <a:highlight>
                  <a:srgbClr val="000000">
                    <a:alpha val="0"/>
                  </a:srgbClr>
                </a:highlight>
              </a:rPr>
              <a:t>Cabotegravir (CAB)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Dolutegravir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(DTG)</a:t>
            </a:r>
          </a:p>
          <a:p>
            <a:pPr lvl="0" rtl="0"/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Elvitegravir (EVG)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Raltegravir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(RAL)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6094413" y="2152213"/>
            <a:ext cx="2639360" cy="3632703"/>
          </a:xfrm>
        </p:spPr>
        <p:txBody>
          <a:bodyPr>
            <a:noAutofit/>
          </a:bodyPr>
          <a:lstStyle/>
          <a:p>
            <a:pPr lvl="0" rtl="0"/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Inhibidores de la Proteasa (IP)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Atazanavir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(ATV)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Darunavir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(DRV)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Fosamprenavir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(FPV)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Indinavir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(IDV)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Lopinavir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(LPV)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Nelfinavir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(NFV)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Saquinavir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(SQV)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Tipranavir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(TPV)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8571030" y="2146096"/>
            <a:ext cx="3372089" cy="3632703"/>
          </a:xfrm>
        </p:spPr>
        <p:txBody>
          <a:bodyPr>
            <a:noAutofit/>
          </a:bodyPr>
          <a:lstStyle/>
          <a:p>
            <a:pPr lvl="0" rtl="0"/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Inhibidor de la fusión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Enfuvirtida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(ENF, T-20)</a:t>
            </a:r>
          </a:p>
          <a:p>
            <a:pPr lvl="0" rtl="0">
              <a:spcBef>
                <a:spcPts val="1800"/>
              </a:spcBef>
            </a:pPr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Antagonista del CCR5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Maraviroc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(MVC)</a:t>
            </a:r>
          </a:p>
          <a:p>
            <a:pPr lvl="0" rtl="0">
              <a:spcBef>
                <a:spcPts val="1800"/>
              </a:spcBef>
            </a:pPr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Inhibidores de entrada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Fostemsavir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(FOS)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Ibalizumab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(IBA)</a:t>
            </a:r>
          </a:p>
          <a:p>
            <a:pPr marL="112713" lvl="0" indent="3175" rtl="0">
              <a:spcBef>
                <a:spcPts val="1800"/>
              </a:spcBef>
            </a:pPr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Refuerzo farmacocinético (PK)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Ritonavir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(RTV, /r)</a:t>
            </a:r>
          </a:p>
          <a:p>
            <a:pPr lvl="0" rtl="0"/>
            <a:r>
              <a:rPr lang="es-MX" sz="145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Cobicistat</a:t>
            </a:r>
            <a:r>
              <a:rPr lang="es-MX" sz="14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(COBI, /c)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F8A5228E-9CD7-4950-840D-DA74813648F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23297" y="6356350"/>
            <a:ext cx="2743200" cy="365125"/>
          </a:xfrm>
        </p:spPr>
        <p:txBody>
          <a:bodyPr>
            <a:noAutofit/>
          </a:bodyPr>
          <a:lstStyle/>
          <a:p>
            <a:pPr rtl="0"/>
            <a:r>
              <a:rPr lang="es-MX" dirty="0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de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849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946854f35_0_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6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Medicamentos ARV de uso común</a:t>
            </a:r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3296" y="2082951"/>
            <a:ext cx="2827083" cy="3632703"/>
          </a:xfrm>
        </p:spPr>
        <p:txBody>
          <a:bodyPr>
            <a:noAutofit/>
          </a:bodyPr>
          <a:lstStyle/>
          <a:p>
            <a:pPr lvl="0" rtl="0"/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ITIN</a:t>
            </a:r>
          </a:p>
          <a:p>
            <a:pPr lvl="0" rtl="0"/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Abacavir (ABC)</a:t>
            </a:r>
          </a:p>
          <a:p>
            <a:pPr lvl="0" rtl="0"/>
            <a:r>
              <a:rPr lang="es-MX" sz="150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Didanosina</a:t>
            </a:r>
            <a:r>
              <a:rPr lang="es-MX" sz="150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</a:t>
            </a:r>
            <a:r>
              <a:rPr lang="es-MX" sz="150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ddI</a:t>
            </a:r>
            <a:r>
              <a:rPr lang="es-MX" sz="150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Emtricitabina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(FTC)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Lamivudina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(3TC)</a:t>
            </a:r>
          </a:p>
          <a:p>
            <a:pPr lvl="0" rtl="0"/>
            <a:r>
              <a:rPr lang="es-MX" sz="150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Estavudina</a:t>
            </a:r>
            <a:r>
              <a:rPr lang="es-MX" sz="150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(d4T)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Tenofovir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DF (TDF)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Tenofovir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alafenamida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(TAF)</a:t>
            </a:r>
          </a:p>
          <a:p>
            <a:pPr lvl="0" rtl="0"/>
            <a:r>
              <a:rPr lang="es-MX" sz="150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Zidovudina (AZT, ZDV</a:t>
            </a:r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)</a:t>
            </a: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41316" y="2082951"/>
            <a:ext cx="3069351" cy="3632703"/>
          </a:xfrm>
        </p:spPr>
        <p:txBody>
          <a:bodyPr>
            <a:noAutofit/>
          </a:bodyPr>
          <a:lstStyle/>
          <a:p>
            <a:pPr lvl="0" rtl="0"/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ITINN</a:t>
            </a:r>
          </a:p>
          <a:p>
            <a:pPr lvl="0" rtl="0"/>
            <a:r>
              <a:rPr lang="es-MX" sz="160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Delavirdina</a:t>
            </a:r>
            <a:r>
              <a:rPr lang="es-MX" sz="160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(DLV)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Doravirina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(DOR)</a:t>
            </a:r>
          </a:p>
          <a:p>
            <a:pPr lvl="0" rtl="0"/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Efavirenz (EFV)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Etravirina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(ETR)</a:t>
            </a:r>
          </a:p>
          <a:p>
            <a:pPr lvl="0" rtl="0"/>
            <a:r>
              <a:rPr lang="es-MX" sz="150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Nevirapina (NVP)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Rilpivirina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(RPV)</a:t>
            </a:r>
          </a:p>
          <a:p>
            <a:pPr marL="55563" lvl="0" indent="3175" rtl="0">
              <a:spcBef>
                <a:spcPts val="1800"/>
              </a:spcBef>
            </a:pPr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Inhibidor de la integrasa (INSTI)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Bictegravir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(BIC)</a:t>
            </a:r>
          </a:p>
          <a:p>
            <a:r>
              <a:rPr lang="en-US" sz="1500" dirty="0">
                <a:highlight>
                  <a:srgbClr val="000000">
                    <a:alpha val="0"/>
                  </a:srgbClr>
                </a:highlight>
              </a:rPr>
              <a:t>Cabotegravir (CAB)</a:t>
            </a:r>
            <a:endParaRPr lang="es-MX" sz="150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Dolutegravir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(DTG)</a:t>
            </a:r>
          </a:p>
          <a:p>
            <a:pPr lvl="0" rtl="0"/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Elvitegravir (EVG)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Raltegravir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(RAL)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6094413" y="2089068"/>
            <a:ext cx="2639360" cy="3632703"/>
          </a:xfrm>
        </p:spPr>
        <p:txBody>
          <a:bodyPr>
            <a:noAutofit/>
          </a:bodyPr>
          <a:lstStyle/>
          <a:p>
            <a:pPr lvl="0" rtl="0"/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Inhibidores de la Proteasa (IP)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Atazanavir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(ATV)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Darunavir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(DRV)</a:t>
            </a:r>
          </a:p>
          <a:p>
            <a:pPr lvl="0" rtl="0"/>
            <a:r>
              <a:rPr lang="es-MX" sz="1500" b="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Fosamprenavir</a:t>
            </a:r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(FPV)</a:t>
            </a:r>
          </a:p>
          <a:p>
            <a:pPr lvl="0" rtl="0"/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Indinavir (IDV)</a:t>
            </a:r>
          </a:p>
          <a:p>
            <a:pPr lvl="0" rtl="0"/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Lopinavir (LPV)</a:t>
            </a:r>
          </a:p>
          <a:p>
            <a:pPr lvl="0" rtl="0"/>
            <a:r>
              <a:rPr lang="es-MX" sz="1500" b="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Nelfinavir</a:t>
            </a:r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(NFV)</a:t>
            </a:r>
          </a:p>
          <a:p>
            <a:pPr lvl="0" rtl="0"/>
            <a:r>
              <a:rPr lang="es-MX" sz="1500" b="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Saquinavir</a:t>
            </a:r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(SQV)</a:t>
            </a:r>
          </a:p>
          <a:p>
            <a:pPr lvl="0" rtl="0"/>
            <a:r>
              <a:rPr lang="es-MX" sz="1500" b="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Tipranavir</a:t>
            </a:r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(TPV)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8571030" y="2082951"/>
            <a:ext cx="3372089" cy="3632703"/>
          </a:xfrm>
        </p:spPr>
        <p:txBody>
          <a:bodyPr>
            <a:noAutofit/>
          </a:bodyPr>
          <a:lstStyle/>
          <a:p>
            <a:pPr lvl="0" rtl="0"/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Inhibidor de la fusión</a:t>
            </a:r>
          </a:p>
          <a:p>
            <a:pPr lvl="0" rtl="0"/>
            <a:r>
              <a:rPr lang="es-MX" sz="1500" b="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Enfuvirtida</a:t>
            </a:r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(ENF, T-20)</a:t>
            </a:r>
          </a:p>
          <a:p>
            <a:pPr lvl="0" rtl="0">
              <a:spcBef>
                <a:spcPts val="1800"/>
              </a:spcBef>
            </a:pPr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Antagonista del CCR5</a:t>
            </a:r>
          </a:p>
          <a:p>
            <a:pPr lvl="0" rtl="0"/>
            <a:r>
              <a:rPr lang="es-MX" sz="1500" b="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Maraviroc</a:t>
            </a:r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(MVC)</a:t>
            </a:r>
          </a:p>
          <a:p>
            <a:pPr lvl="0" rtl="0">
              <a:spcBef>
                <a:spcPts val="1800"/>
              </a:spcBef>
            </a:pPr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Inhibidores de entrada</a:t>
            </a:r>
          </a:p>
          <a:p>
            <a:pPr rtl="0"/>
            <a:r>
              <a:rPr lang="es-MX" sz="15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Fostemsavir</a:t>
            </a:r>
            <a:r>
              <a:rPr lang="es-MX" sz="1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(FOS)</a:t>
            </a:r>
          </a:p>
          <a:p>
            <a:pPr lvl="0" rtl="0"/>
            <a:r>
              <a:rPr lang="es-MX" sz="1500" b="0" i="0" u="none" strike="noStrike" dirty="0" err="1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Ibalizumab</a:t>
            </a:r>
            <a:r>
              <a:rPr lang="es-MX" sz="1500" b="0" i="0" u="none" strike="noStrike" dirty="0">
                <a:solidFill>
                  <a:srgbClr val="0E1C3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(IBA)</a:t>
            </a:r>
          </a:p>
          <a:p>
            <a:pPr marL="112713" lvl="0" indent="3175" rtl="0">
              <a:spcBef>
                <a:spcPts val="1800"/>
              </a:spcBef>
            </a:pPr>
            <a:r>
              <a:rPr lang="es-MX" sz="1800" b="0" i="0" u="none" strike="noStrike" dirty="0">
                <a:solidFill>
                  <a:srgbClr val="D6201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Refuerzo farmacocinético (PK)</a:t>
            </a:r>
          </a:p>
          <a:p>
            <a:pPr lvl="0" rtl="0"/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Ritonavir (RTV, /r)</a:t>
            </a:r>
          </a:p>
          <a:p>
            <a:pPr lvl="0" rtl="0"/>
            <a:r>
              <a:rPr lang="es-MX" sz="150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Cobicistat</a:t>
            </a:r>
            <a:r>
              <a:rPr lang="es-MX" sz="15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(COBI, /c)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>
            <a:noAutofit/>
          </a:bodyPr>
          <a:lstStyle/>
          <a:p>
            <a:pPr rtl="0"/>
            <a:r>
              <a:rPr lang="es-MX" dirty="0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de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125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/>
            <a: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Ciclo de vida </a:t>
            </a:r>
            <a:b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del VIH </a:t>
            </a:r>
            <a:b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y objetivos </a:t>
            </a:r>
            <a:b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de los ARV</a:t>
            </a:r>
            <a:endParaRPr lang="en-US" dirty="0"/>
          </a:p>
        </p:txBody>
      </p:sp>
      <p:pic>
        <p:nvPicPr>
          <p:cNvPr id="107" name="Graphic" descr="HIV Life Cycle illustration, showing seven stages where treatments may intercept infection and replication&#10;1. Binding&#10;2. Fusion&#10;3. Reverse Transcriptase&#10;4. Integration&#10;5. Replication&#10;6. Assembly&#10;7. Budding" title="HIV Life Cyc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441" y="1387672"/>
            <a:ext cx="5726096" cy="48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C5267E-F752-4F1B-B42E-3AB69C684B0C}"/>
              </a:ext>
            </a:extLst>
          </p:cNvPr>
          <p:cNvSpPr txBox="1"/>
          <p:nvPr/>
        </p:nvSpPr>
        <p:spPr>
          <a:xfrm>
            <a:off x="6007262" y="1394639"/>
            <a:ext cx="180565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800" b="1" dirty="0"/>
              <a:t>Ciclo de vida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B98D6C-4216-4C44-B92A-B59C970EFE3C}"/>
              </a:ext>
            </a:extLst>
          </p:cNvPr>
          <p:cNvSpPr txBox="1"/>
          <p:nvPr/>
        </p:nvSpPr>
        <p:spPr>
          <a:xfrm>
            <a:off x="5245921" y="1931485"/>
            <a:ext cx="958109" cy="290854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200" b="1" dirty="0"/>
              <a:t>1. Enlace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91441A-A52B-440D-8E4F-9E6E5A2ED561}"/>
              </a:ext>
            </a:extLst>
          </p:cNvPr>
          <p:cNvSpPr txBox="1"/>
          <p:nvPr/>
        </p:nvSpPr>
        <p:spPr>
          <a:xfrm>
            <a:off x="6285559" y="2502662"/>
            <a:ext cx="902319" cy="284749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200" b="1" dirty="0"/>
              <a:t>2. Fusión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DD1043-68DE-4528-AAA9-3E67F37CFFFE}"/>
              </a:ext>
            </a:extLst>
          </p:cNvPr>
          <p:cNvSpPr txBox="1"/>
          <p:nvPr/>
        </p:nvSpPr>
        <p:spPr>
          <a:xfrm>
            <a:off x="5798916" y="3993153"/>
            <a:ext cx="1953257" cy="290854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200" b="1" dirty="0"/>
              <a:t>3. Transcripción inversa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206CE-E412-479D-BD2C-D5FCAD41622F}"/>
              </a:ext>
            </a:extLst>
          </p:cNvPr>
          <p:cNvSpPr txBox="1"/>
          <p:nvPr/>
        </p:nvSpPr>
        <p:spPr>
          <a:xfrm>
            <a:off x="4444678" y="5371201"/>
            <a:ext cx="1234505" cy="290854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200" b="1" dirty="0"/>
              <a:t>4. Integración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1AEB1E-DDB1-49D7-8C72-A069F72D43A0}"/>
              </a:ext>
            </a:extLst>
          </p:cNvPr>
          <p:cNvSpPr txBox="1"/>
          <p:nvPr/>
        </p:nvSpPr>
        <p:spPr>
          <a:xfrm>
            <a:off x="7065107" y="5461065"/>
            <a:ext cx="1291815" cy="284749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200" b="1" dirty="0"/>
              <a:t>5. Multiplicación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81A3CB-2F18-43AC-99A9-635DE510B21B}"/>
              </a:ext>
            </a:extLst>
          </p:cNvPr>
          <p:cNvSpPr txBox="1"/>
          <p:nvPr/>
        </p:nvSpPr>
        <p:spPr>
          <a:xfrm>
            <a:off x="8206451" y="5040152"/>
            <a:ext cx="1194122" cy="284749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200" b="1" dirty="0"/>
              <a:t>6. Ensamblaje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5E50E2-5304-47F8-9329-2FDC65BDA9AA}"/>
              </a:ext>
            </a:extLst>
          </p:cNvPr>
          <p:cNvSpPr txBox="1"/>
          <p:nvPr/>
        </p:nvSpPr>
        <p:spPr>
          <a:xfrm>
            <a:off x="4285728" y="3549265"/>
            <a:ext cx="902319" cy="284749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200" b="1" dirty="0"/>
              <a:t>Célula CD4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AAD656-9452-4DFB-AA73-B0B4135042EF}"/>
              </a:ext>
            </a:extLst>
          </p:cNvPr>
          <p:cNvSpPr txBox="1"/>
          <p:nvPr/>
        </p:nvSpPr>
        <p:spPr>
          <a:xfrm>
            <a:off x="7421300" y="2735268"/>
            <a:ext cx="1113791" cy="290854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sz="1200" b="1" dirty="0"/>
              <a:t>7. Gemación</a:t>
            </a:r>
          </a:p>
        </p:txBody>
      </p:sp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087DA335-A6A3-4452-8D35-BE0893F63A6B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  <p:sp>
        <p:nvSpPr>
          <p:cNvPr id="16" name="Google Shape;164;p10">
            <a:extLst>
              <a:ext uri="{FF2B5EF4-FFF2-40B4-BE49-F238E27FC236}">
                <a16:creationId xmlns:a16="http://schemas.microsoft.com/office/drawing/2014/main" id="{9886BCAC-2979-4D97-A8E1-015EEF29684C}"/>
              </a:ext>
            </a:extLst>
          </p:cNvPr>
          <p:cNvSpPr txBox="1"/>
          <p:nvPr/>
        </p:nvSpPr>
        <p:spPr>
          <a:xfrm>
            <a:off x="3945328" y="6338598"/>
            <a:ext cx="27655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200"/>
            </a:pPr>
            <a:r>
              <a:rPr lang="es-MX" sz="1200" b="0" i="0" u="none" strike="noStrike" cap="non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  <a:sym typeface="Arial"/>
              </a:rPr>
              <a:t>Gráfico: 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</a:rPr>
              <a:t>clinicalinfo.hiv.gov/</a:t>
            </a:r>
            <a:r>
              <a:rPr lang="en-US" sz="1200" dirty="0" err="1">
                <a:highlight>
                  <a:srgbClr val="000000">
                    <a:alpha val="0"/>
                  </a:srgbClr>
                </a:highlight>
              </a:rPr>
              <a:t>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623297" y="1177242"/>
            <a:ext cx="10512425" cy="648915"/>
          </a:xfrm>
        </p:spPr>
        <p:txBody>
          <a:bodyPr>
            <a:noAutofit/>
          </a:bodyPr>
          <a:lstStyle/>
          <a:p>
            <a:pPr lvl="0" rtl="0"/>
            <a:r>
              <a:rPr lang="es-MX" sz="3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Componentes de los ARV en la terapia inicial: Pares de ITIN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23297" y="2057515"/>
            <a:ext cx="3325087" cy="2986087"/>
          </a:xfrm>
        </p:spPr>
        <p:txBody>
          <a:bodyPr>
            <a:noAutofit/>
          </a:bodyPr>
          <a:lstStyle/>
          <a:p>
            <a:pPr lvl="0" rtl="0"/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VENTAJAS</a:t>
            </a:r>
          </a:p>
          <a:p>
            <a:pPr marL="342900" lvl="0" indent="-342900" rtl="0">
              <a:buFont typeface="Wingdings" pitchFamily="2" charset="2"/>
              <a:buChar char="§"/>
            </a:pP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Base establecida de la terapia combinada</a:t>
            </a:r>
          </a:p>
          <a:p>
            <a:pPr marL="342900" lvl="0" indent="-342900" rtl="0">
              <a:buFont typeface="Wingdings" pitchFamily="2" charset="2"/>
              <a:buChar char="§"/>
            </a:pP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Interacciones farmacológicas mínimas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37751" y="2057515"/>
            <a:ext cx="3443756" cy="2986087"/>
          </a:xfrm>
        </p:spPr>
        <p:txBody>
          <a:bodyPr>
            <a:noAutofit/>
          </a:bodyPr>
          <a:lstStyle/>
          <a:p>
            <a:pPr lvl="0" rtl="0"/>
            <a:r>
              <a:rPr lang="es-MX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DESVENTAJAS</a:t>
            </a:r>
          </a:p>
          <a:p>
            <a:pPr marL="342900" lvl="0" indent="-342900" rtl="0">
              <a:buFont typeface="Wingdings" pitchFamily="2" charset="2"/>
              <a:buChar char="§"/>
            </a:pP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Acidosis láctica y esteatosis hepática notificadas con la mayoría de los ITIN (poco frecuentes)</a:t>
            </a:r>
          </a:p>
          <a:p>
            <a:endParaRPr lang="en-US" dirty="0"/>
          </a:p>
        </p:txBody>
      </p:sp>
      <p:pic>
        <p:nvPicPr>
          <p:cNvPr id="119" name="Google Shape;119;p6" descr="Illustration showing reverse transcriptase, which is the target of NNRTIs and NRTIs" title="NRTI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5327" y="1758950"/>
            <a:ext cx="3354373" cy="41857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BA8AAE0-CD6E-43AA-9A1F-214D8AC4387C}"/>
              </a:ext>
            </a:extLst>
          </p:cNvPr>
          <p:cNvSpPr txBox="1"/>
          <p:nvPr/>
        </p:nvSpPr>
        <p:spPr>
          <a:xfrm>
            <a:off x="8657483" y="2464904"/>
            <a:ext cx="1070595" cy="318801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b="1" dirty="0"/>
              <a:t>Célula CD4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6196FC-543B-48EF-B7FD-27F70CCE0B70}"/>
              </a:ext>
            </a:extLst>
          </p:cNvPr>
          <p:cNvSpPr txBox="1"/>
          <p:nvPr/>
        </p:nvSpPr>
        <p:spPr>
          <a:xfrm>
            <a:off x="8553692" y="3037508"/>
            <a:ext cx="1174386" cy="318801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r>
              <a:rPr lang="es-ES" b="1" dirty="0"/>
              <a:t>ARN del VIH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3AF5B6-23AC-4232-A75A-FECF12BB01C4}"/>
              </a:ext>
            </a:extLst>
          </p:cNvPr>
          <p:cNvSpPr txBox="1"/>
          <p:nvPr/>
        </p:nvSpPr>
        <p:spPr>
          <a:xfrm>
            <a:off x="9961335" y="4401816"/>
            <a:ext cx="1300831" cy="557164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pPr algn="ctr"/>
            <a:r>
              <a:rPr lang="es-ES" b="1" dirty="0"/>
              <a:t>Transcriptasa inversa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3C2B4E-F443-4747-9632-7AF9B1840349}"/>
              </a:ext>
            </a:extLst>
          </p:cNvPr>
          <p:cNvSpPr txBox="1"/>
          <p:nvPr/>
        </p:nvSpPr>
        <p:spPr>
          <a:xfrm>
            <a:off x="8877782" y="5045939"/>
            <a:ext cx="2532551" cy="795527"/>
          </a:xfrm>
          <a:prstGeom prst="roundRect">
            <a:avLst/>
          </a:prstGeom>
          <a:solidFill>
            <a:srgbClr val="FFFFFF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36000" rIns="0" bIns="36000" rtlCol="0" anchor="ctr" anchorCtr="1">
            <a:spAutoFit/>
          </a:bodyPr>
          <a:lstStyle/>
          <a:p>
            <a:pPr algn="ctr"/>
            <a:r>
              <a:rPr lang="es-ES" b="1" dirty="0"/>
              <a:t>Los ITINN y los ITIN</a:t>
            </a:r>
          </a:p>
          <a:p>
            <a:pPr algn="ctr"/>
            <a:r>
              <a:rPr lang="es-ES" dirty="0"/>
              <a:t>Bloquean la conversión del ARN del VIH en ADN del VIH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19B021CF-FB67-4E64-ACBC-7058D149371B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  <p:sp>
        <p:nvSpPr>
          <p:cNvPr id="13" name="Google Shape;164;p10">
            <a:extLst>
              <a:ext uri="{FF2B5EF4-FFF2-40B4-BE49-F238E27FC236}">
                <a16:creationId xmlns:a16="http://schemas.microsoft.com/office/drawing/2014/main" id="{D8299C50-C116-4EEF-8B81-EDFDF3437DAB}"/>
              </a:ext>
            </a:extLst>
          </p:cNvPr>
          <p:cNvSpPr txBox="1"/>
          <p:nvPr/>
        </p:nvSpPr>
        <p:spPr>
          <a:xfrm>
            <a:off x="8321430" y="5967672"/>
            <a:ext cx="27655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200"/>
            </a:pPr>
            <a:r>
              <a:rPr lang="es-MX" sz="1200" b="0" i="0" u="none" strike="noStrike" cap="non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Arial"/>
                <a:cs typeface="Arial"/>
                <a:sym typeface="Arial"/>
              </a:rPr>
              <a:t>Gráfico: </a:t>
            </a:r>
            <a:r>
              <a:rPr lang="en-US" sz="1200" dirty="0">
                <a:highlight>
                  <a:srgbClr val="000000">
                    <a:alpha val="0"/>
                  </a:srgbClr>
                </a:highlight>
              </a:rPr>
              <a:t>clinicalinfo.hiv.gov/</a:t>
            </a:r>
            <a:r>
              <a:rPr lang="en-US" sz="1200" dirty="0" err="1">
                <a:highlight>
                  <a:srgbClr val="000000">
                    <a:alpha val="0"/>
                  </a:srgbClr>
                </a:highlight>
              </a:rPr>
              <a:t>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623297" y="1153623"/>
            <a:ext cx="10512425" cy="648915"/>
          </a:xfrm>
        </p:spPr>
        <p:txBody>
          <a:bodyPr>
            <a:noAutofit/>
          </a:bodyPr>
          <a:lstStyle/>
          <a:p>
            <a:pPr lvl="0" rtl="0"/>
            <a:r>
              <a:rPr lang="es-MX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Terapia inicial: Pares de ITIN dobles </a:t>
            </a:r>
            <a:r>
              <a:rPr lang="es-MX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(1)</a:t>
            </a:r>
            <a:endParaRPr lang="en-US" sz="1600"/>
          </a:p>
        </p:txBody>
      </p:sp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623888" y="1884665"/>
            <a:ext cx="10834792" cy="2986087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es-MX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ABC/3TC</a:t>
            </a:r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Dosis única diaria</a:t>
            </a:r>
          </a:p>
          <a:p>
            <a:pPr rtl="0"/>
            <a:r>
              <a:rPr lang="es-MX" sz="22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Coformulada</a:t>
            </a: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con DTG en un régimen de una sola pastilla</a:t>
            </a:r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Utilizar solo en pacientes con resultado negativos de la prueba de HLA-B*5701 </a:t>
            </a:r>
            <a:b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(riesgo de reacción de hipersensibilidad si es positivo)</a:t>
            </a:r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Posible riesgo de eventos cardiovasculares; precaución en pacientes con factores de riesgo CV</a:t>
            </a:r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Posible eficacia deficiente si el ARN del VIH basal es &gt;100,000 copias/</a:t>
            </a:r>
            <a:r>
              <a:rPr lang="es-MX" sz="2200" b="0" i="0" u="none" strike="noStrike" dirty="0" err="1">
                <a:highlight>
                  <a:srgbClr val="000000">
                    <a:alpha val="0"/>
                  </a:srgbClr>
                </a:highlight>
                <a:latin typeface="Arial"/>
              </a:rPr>
              <a:t>mL</a:t>
            </a: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y se </a:t>
            </a:r>
            <a:b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utiliza con EFV, ATV/r o RAL</a:t>
            </a:r>
          </a:p>
          <a:p>
            <a:pPr rtl="0"/>
            <a:r>
              <a:rPr lang="es-MX" sz="2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No debe utilizarse para el tratamiento del VHB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5E840820-2D3F-4D5C-ADE2-082991EF94ED}"/>
              </a:ext>
            </a:extLst>
          </p:cNvPr>
          <p:cNvSpPr txBox="1">
            <a:spLocks/>
          </p:cNvSpPr>
          <p:nvPr/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>
                <a:highlight>
                  <a:srgbClr val="000000">
                    <a:alpha val="0"/>
                  </a:srgbClr>
                </a:highlight>
              </a:rPr>
              <a:t>Junio</a:t>
            </a:r>
            <a:r>
              <a:rPr lang="es-MX" sz="1200">
                <a:highlight>
                  <a:srgbClr val="000000">
                    <a:alpha val="0"/>
                  </a:srgbClr>
                </a:highlight>
              </a:rPr>
              <a:t> de 2021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95.42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6AF5B-53B3-4410-8AA3-84265579823B}" vid="{B9A0F164-6D2B-4452-A320-E3158FD8DDB9}"/>
    </a:ext>
  </a:extLst>
</a:theme>
</file>

<file path=ppt/theme/theme4.xml><?xml version="1.0" encoding="utf-8"?>
<a:theme xmlns:a="http://schemas.openxmlformats.org/drawingml/2006/main" name="4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6AF5B-53B3-4410-8AA3-84265579823B}" vid="{E925A5A5-A1EF-4097-8884-5FFA2DD44A19}"/>
    </a:ext>
  </a:extLst>
</a:theme>
</file>

<file path=ppt/theme/theme5.xml><?xml version="1.0" encoding="utf-8"?>
<a:theme xmlns:a="http://schemas.openxmlformats.org/drawingml/2006/main" name="5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6AF5B-53B3-4410-8AA3-84265579823B}" vid="{24E30432-499C-4023-9CCB-520479A28C10}"/>
    </a:ext>
  </a:extLst>
</a:theme>
</file>

<file path=ppt/theme/theme6.xml><?xml version="1.0" encoding="utf-8"?>
<a:theme xmlns:a="http://schemas.openxmlformats.org/drawingml/2006/main" name="6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6AF5B-53B3-4410-8AA3-84265579823B}" vid="{53C22839-C5F3-4251-8629-78C3BC171D69}"/>
    </a:ext>
  </a:extLst>
</a:theme>
</file>

<file path=ppt/theme/theme7.xml><?xml version="1.0" encoding="utf-8"?>
<a:theme xmlns:a="http://schemas.openxmlformats.org/drawingml/2006/main" name="Title slide master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18DF2532B143A082BCBF63898C66" ma:contentTypeVersion="22" ma:contentTypeDescription="Create a new document." ma:contentTypeScope="" ma:versionID="057c36d82835d4dd6d5f008b1ce95141">
  <xsd:schema xmlns:xsd="http://www.w3.org/2001/XMLSchema" xmlns:xs="http://www.w3.org/2001/XMLSchema" xmlns:p="http://schemas.microsoft.com/office/2006/metadata/properties" xmlns:ns1="http://schemas.microsoft.com/sharepoint/v3" xmlns:ns2="71e2d995-dd93-43c9-9770-cddc60bda232" xmlns:ns3="ffd69a4d-4bcf-49dc-906b-c09f6ebb238a" targetNamespace="http://schemas.microsoft.com/office/2006/metadata/properties" ma:root="true" ma:fieldsID="8ce71cfb9ee60ce1c705e25717def469" ns1:_="" ns2:_="" ns3:_="">
    <xsd:import namespace="http://schemas.microsoft.com/sharepoint/v3"/>
    <xsd:import namespace="71e2d995-dd93-43c9-9770-cddc60bda232"/>
    <xsd:import namespace="ffd69a4d-4bcf-49dc-906b-c09f6ebb23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mail" minOccurs="0"/>
                <xsd:element ref="ns2:FirstName" minOccurs="0"/>
                <xsd:element ref="ns2:LastName" minOccurs="0"/>
                <xsd:element ref="ns2:PhoneNumber" minOccurs="0"/>
                <xsd:element ref="ns2:language" minOccurs="0"/>
                <xsd:element ref="ns2:Date" minOccurs="0"/>
                <xsd:element ref="ns2:AdditionalComme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2d995-dd93-43c9-9770-cddc60bda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mail" ma:index="20" nillable="true" ma:displayName="Email" ma:format="Dropdown" ma:internalName="Email">
      <xsd:simpleType>
        <xsd:restriction base="dms:Text">
          <xsd:maxLength value="255"/>
        </xsd:restriction>
      </xsd:simpleType>
    </xsd:element>
    <xsd:element name="FirstName" ma:index="21" nillable="true" ma:displayName="First Name" ma:format="Dropdown" ma:internalName="FirstName">
      <xsd:simpleType>
        <xsd:restriction base="dms:Text">
          <xsd:maxLength value="255"/>
        </xsd:restriction>
      </xsd:simpleType>
    </xsd:element>
    <xsd:element name="LastName" ma:index="22" nillable="true" ma:displayName="Last Name" ma:format="Dropdown" ma:internalName="LastName">
      <xsd:simpleType>
        <xsd:restriction base="dms:Text">
          <xsd:maxLength value="255"/>
        </xsd:restriction>
      </xsd:simpleType>
    </xsd:element>
    <xsd:element name="PhoneNumber" ma:index="23" nillable="true" ma:displayName="Phone Number" ma:format="Dropdown" ma:internalName="PhoneNumber">
      <xsd:simpleType>
        <xsd:restriction base="dms:Text">
          <xsd:maxLength value="255"/>
        </xsd:restriction>
      </xsd:simpleType>
    </xsd:element>
    <xsd:element name="language" ma:index="24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Date" ma:index="25" nillable="true" ma:displayName="Date" ma:format="Dropdown" ma:internalName="Date">
      <xsd:simpleType>
        <xsd:restriction base="dms:Text">
          <xsd:maxLength value="255"/>
        </xsd:restriction>
      </xsd:simpleType>
    </xsd:element>
    <xsd:element name="AdditionalComments" ma:index="26" nillable="true" ma:displayName="Additional Comments" ma:format="Dropdown" ma:internalName="AdditionalComments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9a4d-4bcf-49dc-906b-c09f6ebb23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irstName xmlns="71e2d995-dd93-43c9-9770-cddc60bda232" xsi:nil="true"/>
    <language xmlns="71e2d995-dd93-43c9-9770-cddc60bda232" xsi:nil="true"/>
    <AdditionalComments xmlns="71e2d995-dd93-43c9-9770-cddc60bda232" xsi:nil="true"/>
    <LastName xmlns="71e2d995-dd93-43c9-9770-cddc60bda232" xsi:nil="true"/>
    <_ip_UnifiedCompliancePolicyProperties xmlns="http://schemas.microsoft.com/sharepoint/v3" xsi:nil="true"/>
    <Date xmlns="71e2d995-dd93-43c9-9770-cddc60bda232" xsi:nil="true"/>
    <Email xmlns="71e2d995-dd93-43c9-9770-cddc60bda232" xsi:nil="true"/>
    <PhoneNumber xmlns="71e2d995-dd93-43c9-9770-cddc60bda232" xsi:nil="true"/>
  </documentManagement>
</p:properties>
</file>

<file path=customXml/itemProps1.xml><?xml version="1.0" encoding="utf-8"?>
<ds:datastoreItem xmlns:ds="http://schemas.openxmlformats.org/officeDocument/2006/customXml" ds:itemID="{9674D025-85C3-4105-A7DB-25889E04F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e2d995-dd93-43c9-9770-cddc60bda232"/>
    <ds:schemaRef ds:uri="ffd69a4d-4bcf-49dc-906b-c09f6ebb23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E6DFEF-AD78-440B-A659-6CF54E88B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CBB20-D3FA-4B91-82B6-415302B4CA22}">
  <ds:schemaRefs>
    <ds:schemaRef ds:uri="http://purl.org/dc/dcmitype/"/>
    <ds:schemaRef ds:uri="http://www.w3.org/XML/1998/namespace"/>
    <ds:schemaRef ds:uri="http://purl.org/dc/elements/1.1/"/>
    <ds:schemaRef ds:uri="71e2d995-dd93-43c9-9770-cddc60bda232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ffd69a4d-4bcf-49dc-906b-c09f6ebb238a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2179</Words>
  <Application>Microsoft Office PowerPoint</Application>
  <PresentationFormat>Custom</PresentationFormat>
  <Paragraphs>348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Noto Sans Symbols</vt:lpstr>
      <vt:lpstr>NTR</vt:lpstr>
      <vt:lpstr>STIXGeneral-Regular</vt:lpstr>
      <vt:lpstr>System Font Regular</vt:lpstr>
      <vt:lpstr>Wingdings</vt:lpstr>
      <vt:lpstr>Title slide master</vt:lpstr>
      <vt:lpstr>3_Custom Design</vt:lpstr>
      <vt:lpstr>Content slide master</vt:lpstr>
      <vt:lpstr>4_Custom Design</vt:lpstr>
      <vt:lpstr>5_Custom Design</vt:lpstr>
      <vt:lpstr>6_Custom Design</vt:lpstr>
      <vt:lpstr>ARV para la terapia inicial: características y efectos adversos</vt:lpstr>
      <vt:lpstr>Acerca de esta presentación</vt:lpstr>
      <vt:lpstr>Lineamientos para el uso de agentes antirretrovirales en adultos y adolescentes con infección por VIH-1</vt:lpstr>
      <vt:lpstr>ARV para la terapia inicial: características y  efectos adversos. Esquema</vt:lpstr>
      <vt:lpstr>Clases de ARV y medicamentos disponibles </vt:lpstr>
      <vt:lpstr>Medicamentos ARV de uso común</vt:lpstr>
      <vt:lpstr>Ciclo de vida  del VIH  y objetivos  de los ARV</vt:lpstr>
      <vt:lpstr>Componentes de los ARV en la terapia inicial: Pares de ITIN</vt:lpstr>
      <vt:lpstr>Terapia inicial: Pares de ITIN dobles (1)</vt:lpstr>
      <vt:lpstr>Terapia inicial: Pares de ITIN dobles (2)</vt:lpstr>
      <vt:lpstr>Componentes ARV en la terapia inicial: INSTI</vt:lpstr>
      <vt:lpstr>Componentes de los ARV en la terapia inicial:  Inhibidores de la Proteasa (IP) </vt:lpstr>
      <vt:lpstr>Componentes de los ARV en la terapia inicial: ITINN </vt:lpstr>
      <vt:lpstr>Efectos adversos</vt:lpstr>
      <vt:lpstr>Efectos adversos: Efectos de la clase de los ITIN</vt:lpstr>
      <vt:lpstr>Efectos adversos: ITIN individuales (1)</vt:lpstr>
      <vt:lpstr>Efectos adversos: ITIN individuales (3)</vt:lpstr>
      <vt:lpstr>Efectos adversos: Efectos de la clase de lo INSTI</vt:lpstr>
      <vt:lpstr>Efectos adversos: INSTI individuales</vt:lpstr>
      <vt:lpstr>Efectos adversos: Efectos de la clase de los inhibidores de la proteasa (IP)</vt:lpstr>
      <vt:lpstr>Efectos adversos: IP individuales</vt:lpstr>
      <vt:lpstr>Efectos adversos: Refuerzos farmacocinéticos</vt:lpstr>
      <vt:lpstr>Efectos adversos: Efectos de la clase de los ITINN</vt:lpstr>
      <vt:lpstr>Efectos adversos: ITINN individuales</vt:lpstr>
      <vt:lpstr>Efectos adversos: Inhibidores de entrada individuales</vt:lpstr>
      <vt:lpstr>Sitios web para acceder a los lineamientos</vt:lpstr>
      <vt:lpstr>Acerca de este juego de diapositivas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ARVs for Initial Therapy: Characteristics and Adverse Effects</dc:title>
  <dc:creator>Michele Friedman</dc:creator>
  <cp:lastModifiedBy>Judith Collins</cp:lastModifiedBy>
  <cp:revision>56</cp:revision>
  <dcterms:created xsi:type="dcterms:W3CDTF">2020-05-18T19:43:00Z</dcterms:created>
  <dcterms:modified xsi:type="dcterms:W3CDTF">2021-07-02T15:46:19Z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0x0101003A0C18DF2532B143A082BCBF63898C66</vt:lpwstr>
  </property>
</Properties>
</file>