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3" r:id="rId2"/>
    <p:sldMasterId id="2147483669" r:id="rId3"/>
    <p:sldMasterId id="2147483671" r:id="rId4"/>
    <p:sldMasterId id="2147483673" r:id="rId5"/>
    <p:sldMasterId id="2147483679" r:id="rId6"/>
    <p:sldMasterId id="2147483681" r:id="rId7"/>
    <p:sldMasterId id="2147483689" r:id="rId8"/>
    <p:sldMasterId id="2147483691" r:id="rId9"/>
    <p:sldMasterId id="2147483693" r:id="rId10"/>
  </p:sldMasterIdLst>
  <p:notesMasterIdLst>
    <p:notesMasterId r:id="rId29"/>
  </p:notesMasterIdLst>
  <p:sldIdLst>
    <p:sldId id="256" r:id="rId11"/>
    <p:sldId id="257" r:id="rId12"/>
    <p:sldId id="258" r:id="rId13"/>
    <p:sldId id="259" r:id="rId14"/>
    <p:sldId id="269" r:id="rId15"/>
    <p:sldId id="260" r:id="rId16"/>
    <p:sldId id="261" r:id="rId17"/>
    <p:sldId id="274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71" r:id="rId26"/>
    <p:sldId id="272" r:id="rId27"/>
    <p:sldId id="273" r:id="rId28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hhzLTElU0/30YZJCM6J4piEDrh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/>
    <p:restoredTop sz="94586"/>
  </p:normalViewPr>
  <p:slideViewPr>
    <p:cSldViewPr snapToGrid="0">
      <p:cViewPr varScale="1">
        <p:scale>
          <a:sx n="94" d="100"/>
          <a:sy n="94" d="100"/>
        </p:scale>
        <p:origin x="108" y="390"/>
      </p:cViewPr>
      <p:guideLst>
        <p:guide orient="horz" pos="1080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9" name="Google Shape;59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989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16" y="5613862"/>
            <a:ext cx="4594270" cy="9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3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28" y="5583477"/>
            <a:ext cx="4557498" cy="9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278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6226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6742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721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634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684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2839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8802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4489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124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10512425" cy="2986087"/>
          </a:xfrm>
          <a:prstGeom prst="rect">
            <a:avLst/>
          </a:prstGeom>
        </p:spPr>
        <p:txBody>
          <a:bodyPr/>
          <a:lstStyle>
            <a:lvl1pPr marL="347472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2396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185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10512425" cy="2986087"/>
          </a:xfrm>
          <a:prstGeom prst="rect">
            <a:avLst/>
          </a:prstGeom>
        </p:spPr>
        <p:txBody>
          <a:bodyPr/>
          <a:lstStyle>
            <a:lvl1pPr marL="4572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457200" indent="-347472"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205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4572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-347472"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8ACBC7B-164C-DA40-8629-C5163DAADF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4240" y="2141308"/>
            <a:ext cx="5171439" cy="2986087"/>
          </a:xfrm>
          <a:prstGeom prst="rect">
            <a:avLst/>
          </a:prstGeom>
        </p:spPr>
        <p:txBody>
          <a:bodyPr/>
          <a:lstStyle>
            <a:lvl1pPr marL="4572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-347472">
              <a:spcBef>
                <a:spcPts val="0"/>
              </a:spcBef>
              <a:spcAft>
                <a:spcPts val="1200"/>
              </a:spcAft>
              <a:defRPr sz="22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94962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572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-347472">
              <a:spcBef>
                <a:spcPts val="0"/>
              </a:spcBef>
              <a:spcAft>
                <a:spcPts val="12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aseline="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947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9259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1293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60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662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3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fade/>
  </p:transition>
  <p:hf sldNum="0" hdr="0" ft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2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8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16" y="5613862"/>
            <a:ext cx="4594270" cy="9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16" y="5613862"/>
            <a:ext cx="4594270" cy="9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5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3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>
    <p:fade/>
  </p:transition>
  <p:hf sldNum="0" hdr="0" ft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22278" y="5929393"/>
            <a:ext cx="1104801" cy="7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0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Preparing for Antiretroviral Therapy Initiation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48377" y="3873173"/>
            <a:ext cx="6955204" cy="495641"/>
          </a:xfrm>
        </p:spPr>
        <p:txBody>
          <a:bodyPr/>
          <a:lstStyle/>
          <a:p>
            <a:r>
              <a:rPr lang="en-US" dirty="0">
                <a:sym typeface="Arial"/>
              </a:rPr>
              <a:t>Guidelines for the Use of Antiretroviral Agents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in Adults and Adolescents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48377" y="4376335"/>
            <a:ext cx="6955204" cy="495641"/>
          </a:xfrm>
        </p:spPr>
        <p:txBody>
          <a:bodyPr/>
          <a:lstStyle/>
          <a:p>
            <a:r>
              <a:rPr lang="en-US" dirty="0">
                <a:sym typeface="Arial"/>
              </a:rPr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ART to Prevent Sexual Transmission of HIV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1"/>
            <a:r>
              <a:rPr lang="en-US"/>
              <a:t>“Treatment as Prevention” (TasP) or </a:t>
            </a:r>
            <a:br>
              <a:rPr lang="en-US"/>
            </a:br>
            <a:r>
              <a:rPr lang="en-US"/>
              <a:t>“Undetectable = Untransmittable” (U = U)</a:t>
            </a:r>
          </a:p>
          <a:p>
            <a:pPr lvl="1"/>
            <a:r>
              <a:rPr lang="en-US"/>
              <a:t>Effective ART with continuous HIV VS (&lt;200 copies/mL) prevents HIV transmission to sexual partners</a:t>
            </a:r>
          </a:p>
          <a:p>
            <a:pPr lvl="2"/>
            <a:r>
              <a:rPr lang="en-US"/>
              <a:t>Providers should inform PWH of this fact</a:t>
            </a:r>
          </a:p>
          <a:p>
            <a:pPr lvl="2"/>
            <a:r>
              <a:rPr lang="en-US"/>
              <a:t>Close adherence is required to maintain VS</a:t>
            </a:r>
          </a:p>
          <a:p>
            <a:pPr lvl="2"/>
            <a:r>
              <a:rPr lang="en-US"/>
              <a:t>PWH should use other means of prevention for at least 6 months after starting ART, and until sustained VS is confirmed</a:t>
            </a:r>
          </a:p>
          <a:p>
            <a:pPr lvl="2"/>
            <a:r>
              <a:rPr lang="en-US"/>
              <a:t>ART does not prevent other STIs</a:t>
            </a:r>
            <a:endParaRPr lang="en-US" dirty="0"/>
          </a:p>
        </p:txBody>
      </p:sp>
      <p:sp>
        <p:nvSpPr>
          <p:cNvPr id="114" name="Google Shape;114;p8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552177" y="1262903"/>
            <a:ext cx="10512425" cy="5455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Immediate ART</a:t>
            </a:r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11"/>
          </p:nvPr>
        </p:nvSpPr>
        <p:spPr>
          <a:xfrm>
            <a:off x="562928" y="2000546"/>
            <a:ext cx="10336385" cy="3411330"/>
          </a:xfrm>
        </p:spPr>
        <p:txBody>
          <a:bodyPr/>
          <a:lstStyle/>
          <a:p>
            <a:pPr lvl="1"/>
            <a:r>
              <a:rPr lang="en-US" dirty="0"/>
              <a:t>ART started immediately after HIV diagnosis, including on day of HIV diagnosis (rapid ART, immediate ART, same-day ART, etc.)</a:t>
            </a:r>
          </a:p>
          <a:p>
            <a:pPr lvl="1"/>
            <a:r>
              <a:rPr lang="en-US" dirty="0"/>
              <a:t>Recommended at time of diagnosis, when possible, or soon afterwards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May increase engagement in HIV care, and increase proportion of people who achieve and maintain VS</a:t>
            </a:r>
          </a:p>
          <a:p>
            <a:pPr lvl="2"/>
            <a:r>
              <a:rPr lang="en-US" dirty="0"/>
              <a:t>RCTs in resource-limited settings show improved clinical outcomes</a:t>
            </a:r>
          </a:p>
          <a:p>
            <a:pPr lvl="2"/>
            <a:r>
              <a:rPr lang="en-US" dirty="0"/>
              <a:t>Cohort and pilot studies in U.S. show shorter time to VS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May be resource-intensive, and long-term clinical benefits not proven in the U.S.</a:t>
            </a:r>
          </a:p>
          <a:p>
            <a:pPr marL="1371600" lvl="2" indent="-346075">
              <a:spcAft>
                <a:spcPts val="0"/>
              </a:spcAft>
            </a:pPr>
            <a:r>
              <a:rPr lang="en-US" dirty="0"/>
              <a:t>Removing structural barriers to facilitate rapid ART initiation may improve HIV treatment outcomes </a:t>
            </a:r>
          </a:p>
          <a:p>
            <a:pPr lvl="0"/>
            <a:endParaRPr lang="en-US" dirty="0"/>
          </a:p>
        </p:txBody>
      </p:sp>
      <p:sp>
        <p:nvSpPr>
          <p:cNvPr id="121" name="Google Shape;121;p9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Consider Urgent ART Initiation</a:t>
            </a:r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11"/>
          </p:nvPr>
        </p:nvSpPr>
        <p:spPr>
          <a:xfrm>
            <a:off x="1189973" y="2141308"/>
            <a:ext cx="9946340" cy="3132150"/>
          </a:xfrm>
        </p:spPr>
        <p:txBody>
          <a:bodyPr/>
          <a:lstStyle/>
          <a:p>
            <a:pPr lvl="1"/>
            <a:r>
              <a:rPr lang="en-US" dirty="0"/>
              <a:t>Pregnancy</a:t>
            </a:r>
          </a:p>
          <a:p>
            <a:pPr lvl="1"/>
            <a:r>
              <a:rPr lang="en-US" dirty="0"/>
              <a:t>AIDS-defining condition</a:t>
            </a:r>
          </a:p>
          <a:p>
            <a:pPr lvl="1"/>
            <a:r>
              <a:rPr lang="en-US" dirty="0"/>
              <a:t>Acute opportunistic infection </a:t>
            </a:r>
          </a:p>
          <a:p>
            <a:pPr lvl="1"/>
            <a:r>
              <a:rPr lang="en-US" dirty="0"/>
              <a:t>Lower CD4 count (e.g., &lt;200 cells/µL)</a:t>
            </a:r>
          </a:p>
          <a:p>
            <a:pPr lvl="1"/>
            <a:r>
              <a:rPr lang="en-US" dirty="0"/>
              <a:t>Acute/early HIV infection</a:t>
            </a:r>
          </a:p>
          <a:p>
            <a:pPr lvl="1"/>
            <a:r>
              <a:rPr lang="en-US" dirty="0"/>
              <a:t>HIV-associated nephropathy (HIVAN)</a:t>
            </a:r>
          </a:p>
        </p:txBody>
      </p:sp>
      <p:sp>
        <p:nvSpPr>
          <p:cNvPr id="128" name="Google Shape;128;p10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Starting ART in Person with Opportunistic Infection (OI) or Malignancy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1"/>
          </p:nvPr>
        </p:nvSpPr>
        <p:spPr>
          <a:xfrm>
            <a:off x="623888" y="2503598"/>
            <a:ext cx="10512425" cy="2623797"/>
          </a:xfrm>
        </p:spPr>
        <p:txBody>
          <a:bodyPr/>
          <a:lstStyle/>
          <a:p>
            <a:pPr lvl="1"/>
            <a:r>
              <a:rPr lang="en-US" dirty="0"/>
              <a:t>Early/immediate ART usually indicated</a:t>
            </a:r>
          </a:p>
          <a:p>
            <a:pPr lvl="2"/>
            <a:r>
              <a:rPr lang="en-US" dirty="0"/>
              <a:t>Risk of immune reconstitution inflammatory syndrome (IRIS) may be higher, but overall clinical benefit of early ART outweighs </a:t>
            </a:r>
          </a:p>
          <a:p>
            <a:pPr lvl="2"/>
            <a:r>
              <a:rPr lang="en-US" dirty="0"/>
              <a:t>For some specific OIs (e.g., </a:t>
            </a:r>
            <a:r>
              <a:rPr lang="en-US" dirty="0" err="1"/>
              <a:t>cryptococcal</a:t>
            </a:r>
            <a:r>
              <a:rPr lang="en-US" dirty="0"/>
              <a:t> and TB meningitis) there may be risk of serious IRIS with immediate ART: a short delay in ART initiation may be appropriate</a:t>
            </a:r>
          </a:p>
          <a:p>
            <a:pPr lvl="1"/>
            <a:r>
              <a:rPr lang="en-US" dirty="0"/>
              <a:t>See OI Guidelines for further information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Starting ART: Adolescents with HIV</a:t>
            </a:r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11"/>
          </p:nvPr>
        </p:nvSpPr>
        <p:spPr>
          <a:xfrm>
            <a:off x="623888" y="2141308"/>
            <a:ext cx="10832425" cy="2986087"/>
          </a:xfrm>
        </p:spPr>
        <p:txBody>
          <a:bodyPr/>
          <a:lstStyle/>
          <a:p>
            <a:pPr lvl="1"/>
            <a:r>
              <a:rPr lang="en-US" dirty="0"/>
              <a:t>Often, lower levels of ART adherence and HIV suppression</a:t>
            </a:r>
          </a:p>
          <a:p>
            <a:pPr lvl="1"/>
            <a:r>
              <a:rPr lang="en-US" dirty="0"/>
              <a:t>Provide effective supports and assessment re starting and adhering to ART</a:t>
            </a:r>
          </a:p>
          <a:p>
            <a:pPr lvl="1"/>
            <a:r>
              <a:rPr lang="en-US" dirty="0"/>
              <a:t>Multidisciplinary care team; psychosocial and adherence support</a:t>
            </a:r>
          </a:p>
        </p:txBody>
      </p:sp>
      <p:sp>
        <p:nvSpPr>
          <p:cNvPr id="142" name="Google Shape;142;p12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623297" y="1210840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Starting ART: “HIV Controllers”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body" idx="11"/>
          </p:nvPr>
        </p:nvSpPr>
        <p:spPr>
          <a:xfrm>
            <a:off x="889347" y="2019504"/>
            <a:ext cx="10146167" cy="3107891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/>
              <a:t>“Elite (</a:t>
            </a:r>
            <a:r>
              <a:rPr lang="en-US" dirty="0" err="1"/>
              <a:t>aviremic</a:t>
            </a:r>
            <a:r>
              <a:rPr lang="en-US" dirty="0"/>
              <a:t>) HIV controllers”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Plasma HIV RNA below level of quantification without ART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Still have ongoing HIV replication and abnormal immune activation</a:t>
            </a:r>
          </a:p>
          <a:p>
            <a:pPr lvl="2"/>
            <a:r>
              <a:rPr lang="en-US" dirty="0"/>
              <a:t>May have increased risk of non-AIDS diseases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Optimal management unclear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ART strongly recommended if evidence of HIV progression (e.g., decrease in CD4, HIV-related complications)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Theoretic benefit for others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If not on ART, follow closely; start ART if evidence of HIV progression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Optimize ART Adherence</a:t>
            </a:r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1"/>
          </p:nvPr>
        </p:nvSpPr>
        <p:spPr>
          <a:xfrm>
            <a:off x="977030" y="2141308"/>
            <a:ext cx="10159283" cy="2986087"/>
          </a:xfrm>
        </p:spPr>
        <p:txBody>
          <a:bodyPr/>
          <a:lstStyle/>
          <a:p>
            <a:pPr lvl="1"/>
            <a:r>
              <a:rPr lang="en-US" dirty="0"/>
              <a:t>Support and reinforcement</a:t>
            </a:r>
          </a:p>
          <a:p>
            <a:pPr lvl="1"/>
            <a:r>
              <a:rPr lang="en-US" dirty="0"/>
              <a:t>Simplified dosing strategies</a:t>
            </a:r>
          </a:p>
          <a:p>
            <a:pPr lvl="1"/>
            <a:r>
              <a:rPr lang="en-US" dirty="0"/>
              <a:t>Reminders, alarms, timers, and pillboxes</a:t>
            </a:r>
          </a:p>
          <a:p>
            <a:pPr lvl="1"/>
            <a:r>
              <a:rPr lang="en-US" dirty="0"/>
              <a:t>Ongoing patient education</a:t>
            </a:r>
          </a:p>
          <a:p>
            <a:pPr lvl="1"/>
            <a:r>
              <a:rPr lang="en-US" dirty="0"/>
              <a:t>Trust in primary care provider</a:t>
            </a:r>
          </a:p>
        </p:txBody>
      </p:sp>
      <p:sp>
        <p:nvSpPr>
          <p:cNvPr id="170" name="Google Shape;170;p16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Websites to Access the Guidelines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0"/>
            <a:r>
              <a:rPr lang="en-US" dirty="0"/>
              <a:t>AETC National Coordinating Resource Center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https://aidsetc.org</a:t>
            </a:r>
          </a:p>
          <a:p>
            <a:pPr lvl="0"/>
            <a:r>
              <a:rPr lang="en-US" dirty="0"/>
              <a:t>HIV Clinical Info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https://ClinicalInfo.HIV.gov</a:t>
            </a:r>
          </a:p>
        </p:txBody>
      </p:sp>
      <p:sp>
        <p:nvSpPr>
          <p:cNvPr id="177" name="Google Shape;177;p17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3012786" y="1644815"/>
            <a:ext cx="8532178" cy="1143000"/>
          </a:xfrm>
        </p:spPr>
        <p:txBody>
          <a:bodyPr/>
          <a:lstStyle/>
          <a:p>
            <a:pPr lvl="0"/>
            <a:r>
              <a:rPr lang="en-US" dirty="0"/>
              <a:t>About This Slide Set</a:t>
            </a:r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4294967295"/>
          </p:nvPr>
        </p:nvSpPr>
        <p:spPr>
          <a:xfrm>
            <a:off x="3012785" y="2823424"/>
            <a:ext cx="7456361" cy="201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presentation was prepared by Susa Coffey, MD, for the AETC National Resource Center in April 2023.</a:t>
            </a:r>
            <a:endParaRPr sz="4400" dirty="0"/>
          </a:p>
          <a:p>
            <a:pPr marL="0" marR="0" lvl="0" indent="0" algn="l" rtl="0">
              <a:spcBef>
                <a:spcPts val="1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the AETC NCRC website for the most current version:</a:t>
            </a:r>
            <a:endParaRPr sz="4400" dirty="0"/>
          </a:p>
          <a:p>
            <a:pPr marL="0" marR="0" lvl="0" indent="0" algn="l" rtl="0">
              <a:spcBef>
                <a:spcPts val="16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https://aidsetc.org</a:t>
            </a:r>
            <a:endParaRPr sz="2400" b="0" i="0" u="none" strike="noStrike" cap="none" dirty="0">
              <a:solidFill>
                <a:schemeClr val="tx2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About This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9855531" cy="2986087"/>
          </a:xfrm>
        </p:spPr>
        <p:txBody>
          <a:bodyPr/>
          <a:lstStyle/>
          <a:p>
            <a:r>
              <a:rPr lang="en-US" dirty="0">
                <a:sym typeface="Arial"/>
              </a:rPr>
              <a:t>These slides were developed using the Guidelines updated in September 2022.</a:t>
            </a:r>
            <a:endParaRPr lang="en-US" dirty="0"/>
          </a:p>
          <a:p>
            <a:r>
              <a:rPr lang="en-US" dirty="0">
                <a:sym typeface="Arial"/>
              </a:rPr>
              <a:t>The intended audience is clinicians involved in the care of patients with HIV.</a:t>
            </a:r>
            <a:endParaRPr lang="en-US" dirty="0"/>
          </a:p>
          <a:p>
            <a:r>
              <a:rPr lang="en-US" dirty="0">
                <a:sym typeface="Arial"/>
              </a:rPr>
              <a:t>Because the field of HIV care is rapidly changing, users are cautioned that the information in this presentation may become out of date quickly.</a:t>
            </a:r>
          </a:p>
          <a:p>
            <a:r>
              <a:rPr lang="en-US" dirty="0">
                <a:sym typeface="Arial"/>
              </a:rPr>
              <a:t>It is intended that these slides be used as prepared, without changes in either content or attribution. Users are asked to honor this intent.</a:t>
            </a:r>
          </a:p>
        </p:txBody>
      </p:sp>
      <p:sp>
        <p:nvSpPr>
          <p:cNvPr id="70" name="Google Shape;70;p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 dirty="0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0512425" cy="15344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Guidelines for the Use of Antiretroviral Agents in </a:t>
            </a:r>
            <a:br>
              <a:rPr lang="en-US" dirty="0"/>
            </a:br>
            <a:r>
              <a:rPr lang="en-US" dirty="0"/>
              <a:t>HIV-1-Infected Adults and Adolescents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1"/>
          </p:nvPr>
        </p:nvSpPr>
        <p:spPr>
          <a:xfrm>
            <a:off x="623888" y="2960288"/>
            <a:ext cx="10512425" cy="2167107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ym typeface="Arial"/>
              </a:rPr>
              <a:t>Developed by the Department of Health and Human Services (DHHS) Panel on Antiretroviral Guidelines for Adults and Adolescents – A Working Group of the Office of AIDS Research Advisory Council (OARAC)</a:t>
            </a:r>
          </a:p>
        </p:txBody>
      </p:sp>
      <p:sp>
        <p:nvSpPr>
          <p:cNvPr id="77" name="Google Shape;77;p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0981031" cy="88646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Preparing for Antiretroviral Therapy (ART) Initiation: Outline</a:t>
            </a:r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1"/>
            <a:r>
              <a:rPr lang="en-US" dirty="0"/>
              <a:t>Goals of therapy</a:t>
            </a:r>
          </a:p>
          <a:p>
            <a:pPr lvl="1"/>
            <a:r>
              <a:rPr lang="en-US" dirty="0"/>
              <a:t>ART for individual health</a:t>
            </a:r>
          </a:p>
          <a:p>
            <a:pPr lvl="1"/>
            <a:r>
              <a:rPr lang="en-US" dirty="0"/>
              <a:t>Treatment as prevention (U=U)</a:t>
            </a:r>
          </a:p>
          <a:p>
            <a:pPr lvl="1"/>
            <a:r>
              <a:rPr lang="en-US" dirty="0"/>
              <a:t>When to start</a:t>
            </a:r>
          </a:p>
          <a:p>
            <a:pPr lvl="1"/>
            <a:r>
              <a:rPr lang="en-US" dirty="0"/>
              <a:t>Immediate ART</a:t>
            </a:r>
          </a:p>
          <a:p>
            <a:pPr lvl="1"/>
            <a:r>
              <a:rPr lang="en-US" dirty="0"/>
              <a:t>Special situations and populations: urgent ART, OIs, adolescents, </a:t>
            </a:r>
            <a:r>
              <a:rPr lang="en-US" dirty="0" err="1"/>
              <a:t>aviremic</a:t>
            </a:r>
            <a:r>
              <a:rPr lang="en-US" dirty="0"/>
              <a:t> controllers</a:t>
            </a:r>
          </a:p>
          <a:p>
            <a:pPr lvl="1"/>
            <a:r>
              <a:rPr lang="en-US" dirty="0"/>
              <a:t>Adherence</a:t>
            </a:r>
          </a:p>
        </p:txBody>
      </p:sp>
      <p:sp>
        <p:nvSpPr>
          <p:cNvPr id="86" name="Google Shape;86;p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Key Goals of Treatment</a:t>
            </a:r>
          </a:p>
        </p:txBody>
      </p:sp>
      <p:sp>
        <p:nvSpPr>
          <p:cNvPr id="155" name="Google Shape;155;p14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1"/>
            <a:r>
              <a:rPr lang="en-US" dirty="0"/>
              <a:t>Reduce HIV-related morbidity; prolong duration and quality of survival</a:t>
            </a:r>
          </a:p>
          <a:p>
            <a:pPr lvl="1"/>
            <a:r>
              <a:rPr lang="en-US" dirty="0"/>
              <a:t>Maximally and durably suppress HIV viral load</a:t>
            </a:r>
          </a:p>
          <a:p>
            <a:pPr lvl="1"/>
            <a:r>
              <a:rPr lang="en-US" dirty="0"/>
              <a:t>Restore and preserve immunologic function</a:t>
            </a:r>
          </a:p>
          <a:p>
            <a:pPr lvl="1"/>
            <a:r>
              <a:rPr lang="en-US" dirty="0"/>
              <a:t>Prevent HIV transmission</a:t>
            </a:r>
          </a:p>
        </p:txBody>
      </p:sp>
      <p:sp>
        <p:nvSpPr>
          <p:cNvPr id="156" name="Google Shape;156;p1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Recommendations for Initiating ART</a:t>
            </a:r>
            <a:r>
              <a:rPr lang="en-US" sz="1600" dirty="0"/>
              <a:t>(1) </a:t>
            </a:r>
            <a:endParaRPr lang="en-US" dirty="0"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109728" lvl="1" indent="0">
              <a:buNone/>
            </a:pPr>
            <a:r>
              <a:rPr lang="en-US" dirty="0"/>
              <a:t>ART is recommended for </a:t>
            </a:r>
            <a:r>
              <a:rPr lang="en-US" i="1" dirty="0">
                <a:solidFill>
                  <a:srgbClr val="FF0000"/>
                </a:solidFill>
              </a:rPr>
              <a:t>treatment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ART “is recommended for all individuals with HIV to reduce the morbidity and mortality associated with HIV infection.” (A1)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Recommendations for Initiating ART</a:t>
            </a:r>
            <a:r>
              <a:rPr lang="en-US" sz="1600" dirty="0"/>
              <a:t>(2)</a:t>
            </a:r>
            <a:r>
              <a:rPr lang="en-US" dirty="0"/>
              <a:t> </a:t>
            </a:r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109728" lvl="1" indent="0">
              <a:buNone/>
            </a:pPr>
            <a:r>
              <a:rPr lang="en-US" dirty="0"/>
              <a:t>ART is recommended for </a:t>
            </a:r>
            <a:r>
              <a:rPr lang="en-US" i="1" dirty="0">
                <a:solidFill>
                  <a:srgbClr val="FF0000"/>
                </a:solidFill>
              </a:rPr>
              <a:t>prevention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ART “is recommended for all persons with HIV … to prevent HIV transmission of HIV to others.” (A1)</a:t>
            </a:r>
          </a:p>
        </p:txBody>
      </p:sp>
      <p:sp>
        <p:nvSpPr>
          <p:cNvPr id="100" name="Google Shape;100;p6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Recommendations for Initiating ART </a:t>
            </a:r>
            <a:r>
              <a:rPr lang="en-US" sz="1600" dirty="0"/>
              <a:t>(3)</a:t>
            </a:r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1"/>
          </p:nvPr>
        </p:nvSpPr>
        <p:spPr>
          <a:xfrm>
            <a:off x="623888" y="2141308"/>
            <a:ext cx="10006623" cy="2986087"/>
          </a:xfrm>
        </p:spPr>
        <p:txBody>
          <a:bodyPr/>
          <a:lstStyle/>
          <a:p>
            <a:pPr lvl="1"/>
            <a:r>
              <a:rPr lang="en-US" dirty="0"/>
              <a:t>Early diagnosis and ART initiation is supported by randomized controlled trials</a:t>
            </a:r>
          </a:p>
          <a:p>
            <a:pPr lvl="1"/>
            <a:r>
              <a:rPr lang="en-US" dirty="0"/>
              <a:t>ART should be started immediately (or as soon as possible) after diagnosis, to:</a:t>
            </a:r>
          </a:p>
          <a:p>
            <a:pPr lvl="2"/>
            <a:r>
              <a:rPr lang="en-US" dirty="0"/>
              <a:t>Increase ART uptake </a:t>
            </a:r>
          </a:p>
          <a:p>
            <a:pPr lvl="2"/>
            <a:r>
              <a:rPr lang="en-US" dirty="0"/>
              <a:t>Decrease time to linkage to care</a:t>
            </a:r>
          </a:p>
          <a:p>
            <a:pPr lvl="2"/>
            <a:r>
              <a:rPr lang="en-US" dirty="0"/>
              <a:t>Decrease time to viral suppression (VS)</a:t>
            </a:r>
          </a:p>
          <a:p>
            <a:pPr lvl="2"/>
            <a:r>
              <a:rPr lang="en-US" dirty="0"/>
              <a:t>Improve rate of VS</a:t>
            </a:r>
          </a:p>
        </p:txBody>
      </p:sp>
      <p:sp>
        <p:nvSpPr>
          <p:cNvPr id="107" name="Google Shape;107;p7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215508445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Recommendations for Initiating ART </a:t>
            </a:r>
            <a:r>
              <a:rPr lang="en-US" sz="1600" dirty="0"/>
              <a:t>(4)</a:t>
            </a:r>
            <a:endParaRPr lang="en-US" dirty="0"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1"/>
            <a:r>
              <a:rPr lang="en-US" dirty="0"/>
              <a:t>Clinical and psychosocial factors occasionally require a brief delay</a:t>
            </a:r>
          </a:p>
          <a:p>
            <a:pPr lvl="1"/>
            <a:r>
              <a:rPr lang="en-US" dirty="0"/>
              <a:t>Educate patients about benefits and goals of ART; support their willingness and readiness to start ART </a:t>
            </a:r>
          </a:p>
          <a:p>
            <a:pPr lvl="1"/>
            <a:r>
              <a:rPr lang="en-US" dirty="0"/>
              <a:t>Educate that ART does not cure HIV; it should continue indefinitely</a:t>
            </a:r>
          </a:p>
          <a:p>
            <a:pPr lvl="1"/>
            <a:r>
              <a:rPr lang="en-US" dirty="0"/>
              <a:t>Strategize about optimizing adherence and engagement in care </a:t>
            </a:r>
          </a:p>
          <a:p>
            <a:pPr lvl="0"/>
            <a:endParaRPr lang="en-US" dirty="0"/>
          </a:p>
        </p:txBody>
      </p:sp>
      <p:sp>
        <p:nvSpPr>
          <p:cNvPr id="107" name="Google Shape;107;p7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slide-template1" id="{9AE9B88B-C882-BC4A-A7D9-7C2D16C0AE48}" vid="{E20F8669-4F3A-AC4C-B913-6998765F08D3}"/>
    </a:ext>
  </a:extLst>
</a:theme>
</file>

<file path=ppt/theme/theme10.xml><?xml version="1.0" encoding="utf-8"?>
<a:theme xmlns:a="http://schemas.openxmlformats.org/drawingml/2006/main" name="6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slide-template1" id="{9AE9B88B-C882-BC4A-A7D9-7C2D16C0AE48}" vid="{C537A8CB-9CFB-474C-BFAE-435A11544648}"/>
    </a:ext>
  </a:extLst>
</a:theme>
</file>

<file path=ppt/theme/theme3.xml><?xml version="1.0" encoding="utf-8"?>
<a:theme xmlns:a="http://schemas.openxmlformats.org/drawingml/2006/main" name="4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slide-template1" id="{9AE9B88B-C882-BC4A-A7D9-7C2D16C0AE48}" vid="{934F6485-60F5-2142-BE62-D5982C72093F}"/>
    </a:ext>
  </a:extLst>
</a:theme>
</file>

<file path=ppt/theme/theme4.xml><?xml version="1.0" encoding="utf-8"?>
<a:theme xmlns:a="http://schemas.openxmlformats.org/drawingml/2006/main" name="7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slide-template1" id="{9AE9B88B-C882-BC4A-A7D9-7C2D16C0AE48}" vid="{4AA5760C-49C1-E245-9967-B1F97312BF88}"/>
    </a:ext>
  </a:extLst>
</a:theme>
</file>

<file path=ppt/theme/theme5.xml><?xml version="1.0" encoding="utf-8"?>
<a:theme xmlns:a="http://schemas.openxmlformats.org/drawingml/2006/main" name="8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slide-template1" id="{9AE9B88B-C882-BC4A-A7D9-7C2D16C0AE48}" vid="{5DE8D156-529E-7346-B29F-BA56D61BBE6B}"/>
    </a:ext>
  </a:extLst>
</a:theme>
</file>

<file path=ppt/theme/theme6.xml><?xml version="1.0" encoding="utf-8"?>
<a:theme xmlns:a="http://schemas.openxmlformats.org/drawingml/2006/main" name="1_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66D4F21C-4CC7-4B99-911F-1397D5DDA952}"/>
    </a:ext>
  </a:extLst>
</a:theme>
</file>

<file path=ppt/theme/theme7.xml><?xml version="1.0" encoding="utf-8"?>
<a:theme xmlns:a="http://schemas.openxmlformats.org/drawingml/2006/main" name="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8.xml><?xml version="1.0" encoding="utf-8"?>
<a:theme xmlns:a="http://schemas.openxmlformats.org/drawingml/2006/main" name="3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9.xml><?xml version="1.0" encoding="utf-8"?>
<a:theme xmlns:a="http://schemas.openxmlformats.org/drawingml/2006/main" name="5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951</Words>
  <Application>Microsoft Office PowerPoint</Application>
  <PresentationFormat>Custom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STIXGeneral-Regular</vt:lpstr>
      <vt:lpstr>System Font Regular</vt:lpstr>
      <vt:lpstr>Wingdings</vt:lpstr>
      <vt:lpstr>Title slide master</vt:lpstr>
      <vt:lpstr>1_Content slide master</vt:lpstr>
      <vt:lpstr>4_Custom Design</vt:lpstr>
      <vt:lpstr>7_Custom Design</vt:lpstr>
      <vt:lpstr>8_Custom Design</vt:lpstr>
      <vt:lpstr>1_Title slide master</vt:lpstr>
      <vt:lpstr>Content slide master</vt:lpstr>
      <vt:lpstr>3_Custom Design</vt:lpstr>
      <vt:lpstr>5_Custom Design</vt:lpstr>
      <vt:lpstr>6_Custom Design</vt:lpstr>
      <vt:lpstr>Preparing for Antiretroviral Therapy Initiation </vt:lpstr>
      <vt:lpstr>About This Presentation</vt:lpstr>
      <vt:lpstr>Guidelines for the Use of Antiretroviral Agents in  HIV-1-Infected Adults and Adolescents</vt:lpstr>
      <vt:lpstr>Preparing for Antiretroviral Therapy (ART) Initiation: Outline</vt:lpstr>
      <vt:lpstr>Key Goals of Treatment</vt:lpstr>
      <vt:lpstr>Recommendations for Initiating ART(1) </vt:lpstr>
      <vt:lpstr>Recommendations for Initiating ART(2) </vt:lpstr>
      <vt:lpstr>Recommendations for Initiating ART (3)</vt:lpstr>
      <vt:lpstr>Recommendations for Initiating ART (4)</vt:lpstr>
      <vt:lpstr>ART to Prevent Sexual Transmission of HIV</vt:lpstr>
      <vt:lpstr>Immediate ART</vt:lpstr>
      <vt:lpstr>Consider Urgent ART Initiation</vt:lpstr>
      <vt:lpstr>Starting ART in Person with Opportunistic Infection (OI) or Malignancy</vt:lpstr>
      <vt:lpstr>Starting ART: Adolescents with HIV</vt:lpstr>
      <vt:lpstr>Starting ART: “HIV Controllers”</vt:lpstr>
      <vt:lpstr>Optimize ART Adherence</vt:lpstr>
      <vt:lpstr>Websites to Access the Guidelines</vt:lpstr>
      <vt:lpstr>About This Slide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Antiretroviral Therapy Initiation</dc:title>
  <dc:creator>scoffey@php.ucsf.edu</dc:creator>
  <cp:lastModifiedBy>Mandel, Nicole</cp:lastModifiedBy>
  <cp:revision>27</cp:revision>
  <dcterms:created xsi:type="dcterms:W3CDTF">2020-05-18T19:43:00Z</dcterms:created>
  <dcterms:modified xsi:type="dcterms:W3CDTF">2023-04-28T21:51:05Z</dcterms:modified>
</cp:coreProperties>
</file>