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3" r:id="rId3"/>
    <p:sldId id="257" r:id="rId4"/>
    <p:sldId id="258" r:id="rId5"/>
    <p:sldId id="264" r:id="rId6"/>
    <p:sldId id="259" r:id="rId7"/>
    <p:sldId id="260" r:id="rId8"/>
    <p:sldId id="261" r:id="rId9"/>
    <p:sldId id="266" r:id="rId10"/>
    <p:sldId id="265" r:id="rId11"/>
    <p:sldId id="267" r:id="rId12"/>
    <p:sldId id="262" r:id="rId13"/>
    <p:sldId id="274" r:id="rId14"/>
    <p:sldId id="269" r:id="rId15"/>
    <p:sldId id="270"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69376" autoAdjust="0"/>
  </p:normalViewPr>
  <p:slideViewPr>
    <p:cSldViewPr snapToGrid="0">
      <p:cViewPr>
        <p:scale>
          <a:sx n="70" d="100"/>
          <a:sy n="70" d="100"/>
        </p:scale>
        <p:origin x="-930"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D90C36-C141-4913-9C73-571E6AAD0933}" type="datetimeFigureOut">
              <a:rPr lang="en-US" smtClean="0"/>
              <a:t>3/17/2015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9C0EC-3FF4-4F3C-A621-8F8E1FB80A1C}" type="slidenum">
              <a:rPr lang="en-US" smtClean="0"/>
              <a:t>‹#›</a:t>
            </a:fld>
            <a:endParaRPr lang="en-US"/>
          </a:p>
        </p:txBody>
      </p:sp>
    </p:spTree>
    <p:extLst>
      <p:ext uri="{BB962C8B-B14F-4D97-AF65-F5344CB8AC3E}">
        <p14:creationId xmlns:p14="http://schemas.microsoft.com/office/powerpoint/2010/main" val="76171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shef.ac.uk/FRAX/tool.jsp"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1</a:t>
            </a:fld>
            <a:endParaRPr lang="en-US"/>
          </a:p>
        </p:txBody>
      </p:sp>
    </p:spTree>
    <p:extLst>
      <p:ext uri="{BB962C8B-B14F-4D97-AF65-F5344CB8AC3E}">
        <p14:creationId xmlns:p14="http://schemas.microsoft.com/office/powerpoint/2010/main" val="1303949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9C0EC-3FF4-4F3C-A621-8F8E1FB80A1C}" type="slidenum">
              <a:rPr lang="en-US" smtClean="0"/>
              <a:t>10</a:t>
            </a:fld>
            <a:endParaRPr lang="en-US"/>
          </a:p>
        </p:txBody>
      </p:sp>
    </p:spTree>
    <p:extLst>
      <p:ext uri="{BB962C8B-B14F-4D97-AF65-F5344CB8AC3E}">
        <p14:creationId xmlns:p14="http://schemas.microsoft.com/office/powerpoint/2010/main" val="2944631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on ART have greater risk of lower bone mineral density (BMD) than ART naïve persons. There is a 2-6% loss of BMD after starting ART. </a:t>
            </a:r>
            <a:r>
              <a:rPr lang="en-US" dirty="0" err="1" smtClean="0"/>
              <a:t>Tenofovir</a:t>
            </a:r>
            <a:r>
              <a:rPr lang="en-US" dirty="0" smtClean="0"/>
              <a:t> confers greater risk.</a:t>
            </a:r>
          </a:p>
          <a:p>
            <a:r>
              <a:rPr lang="en-US" dirty="0" smtClean="0"/>
              <a:t>Chronic inflammation associated with HIV contributes to low BMD in HIV+ women.</a:t>
            </a:r>
          </a:p>
          <a:p>
            <a:r>
              <a:rPr lang="en-US" dirty="0" smtClean="0"/>
              <a:t>Low Vitamin D has been associated with low BMD, and is common in HIV infected persons</a:t>
            </a:r>
          </a:p>
          <a:p>
            <a:endParaRPr lang="en-US" dirty="0" smtClean="0"/>
          </a:p>
          <a:p>
            <a:r>
              <a:rPr lang="en-US" dirty="0" smtClean="0"/>
              <a:t>Other risk factors for low BMD in general are present in many HIV infected women:</a:t>
            </a:r>
          </a:p>
          <a:p>
            <a:pPr lvl="1"/>
            <a:r>
              <a:rPr lang="en-US" dirty="0" smtClean="0"/>
              <a:t>Low BMI, poor nutrition, sedentary lifestyle, tobacco, alcohol</a:t>
            </a:r>
          </a:p>
          <a:p>
            <a:pPr lvl="1"/>
            <a:endParaRPr lang="en-US" dirty="0" smtClean="0"/>
          </a:p>
          <a:p>
            <a:pPr lvl="0"/>
            <a:r>
              <a:rPr lang="en-US" dirty="0" smtClean="0"/>
              <a:t>Of interest</a:t>
            </a:r>
            <a:r>
              <a:rPr lang="en-US" baseline="0" dirty="0" smtClean="0"/>
              <a:t>, data from the WIHS study in premenopausal women show no differences in fractures between HIV+ and – women. There are few studies of fracture incidence in HIV infected postmenopausal women. </a:t>
            </a:r>
            <a:endParaRPr lang="en-US" dirty="0" smtClean="0"/>
          </a:p>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11</a:t>
            </a:fld>
            <a:endParaRPr lang="en-US"/>
          </a:p>
        </p:txBody>
      </p:sp>
    </p:spTree>
    <p:extLst>
      <p:ext uri="{BB962C8B-B14F-4D97-AF65-F5344CB8AC3E}">
        <p14:creationId xmlns:p14="http://schemas.microsoft.com/office/powerpoint/2010/main" val="447132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DXA scan is used to assess bone density. It will diagnose</a:t>
            </a:r>
            <a:r>
              <a:rPr lang="en-US" baseline="0" dirty="0" smtClean="0"/>
              <a:t> osteoporosis and osteopenia. </a:t>
            </a:r>
            <a:r>
              <a:rPr lang="en-US" dirty="0" smtClean="0"/>
              <a:t>One</a:t>
            </a:r>
            <a:r>
              <a:rPr lang="en-US" baseline="0" dirty="0" smtClean="0"/>
              <a:t> retrospective chart review study found only 1% of 2924 pts had a DXA. And of these 96% had osteopenia or osteoporosis. </a:t>
            </a:r>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12</a:t>
            </a:fld>
            <a:endParaRPr lang="en-US"/>
          </a:p>
        </p:txBody>
      </p:sp>
    </p:spTree>
    <p:extLst>
      <p:ext uri="{BB962C8B-B14F-4D97-AF65-F5344CB8AC3E}">
        <p14:creationId xmlns:p14="http://schemas.microsoft.com/office/powerpoint/2010/main" val="2625607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Evaluating Bone risk: WHO FRAX Tool </a:t>
            </a:r>
            <a:r>
              <a:rPr lang="en-US" dirty="0" smtClean="0">
                <a:hlinkClick r:id="rId3"/>
              </a:rPr>
              <a:t>http://www.shef.ac.uk/FRAX/tool.jsp</a:t>
            </a:r>
            <a:r>
              <a:rPr lang="en-US" dirty="0" smtClean="0"/>
              <a:t/>
            </a:r>
            <a:br>
              <a:rPr lang="en-US" dirty="0" smtClean="0"/>
            </a:br>
            <a:endParaRPr lang="en-US" dirty="0" smtClean="0"/>
          </a:p>
          <a:p>
            <a:r>
              <a:rPr lang="en-US" dirty="0" smtClean="0"/>
              <a:t>Index used to measure 10 year risk of fracture. </a:t>
            </a:r>
          </a:p>
          <a:p>
            <a:r>
              <a:rPr lang="en-US" dirty="0" smtClean="0"/>
              <a:t>Doesn’t include HIV as a risk</a:t>
            </a:r>
          </a:p>
          <a:p>
            <a:r>
              <a:rPr lang="en-US" dirty="0" smtClean="0"/>
              <a:t>Underestimates the risk in HIV infected women.</a:t>
            </a:r>
          </a:p>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13</a:t>
            </a:fld>
            <a:endParaRPr lang="en-US"/>
          </a:p>
        </p:txBody>
      </p:sp>
    </p:spTree>
    <p:extLst>
      <p:ext uri="{BB962C8B-B14F-4D97-AF65-F5344CB8AC3E}">
        <p14:creationId xmlns:p14="http://schemas.microsoft.com/office/powerpoint/2010/main" val="1351563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Correcting </a:t>
            </a:r>
            <a:r>
              <a:rPr lang="en-US" dirty="0" err="1" smtClean="0"/>
              <a:t>Vit</a:t>
            </a:r>
            <a:r>
              <a:rPr lang="en-US" dirty="0" smtClean="0"/>
              <a:t> D deficiency</a:t>
            </a:r>
            <a:r>
              <a:rPr lang="en-US" baseline="0" dirty="0" smtClean="0"/>
              <a:t> to a level of 40 ng/mL reduces hip </a:t>
            </a:r>
            <a:r>
              <a:rPr lang="en-US" baseline="0" dirty="0" err="1" smtClean="0"/>
              <a:t>fx</a:t>
            </a:r>
            <a:r>
              <a:rPr lang="en-US" baseline="0" dirty="0" smtClean="0"/>
              <a:t> by 26% and non vertebral </a:t>
            </a:r>
            <a:r>
              <a:rPr lang="en-US" baseline="0" dirty="0" err="1" smtClean="0"/>
              <a:t>fx</a:t>
            </a:r>
            <a:r>
              <a:rPr lang="en-US" baseline="0" dirty="0" smtClean="0"/>
              <a:t> by 23%</a:t>
            </a:r>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14</a:t>
            </a:fld>
            <a:endParaRPr lang="en-US"/>
          </a:p>
        </p:txBody>
      </p:sp>
    </p:spTree>
    <p:extLst>
      <p:ext uri="{BB962C8B-B14F-4D97-AF65-F5344CB8AC3E}">
        <p14:creationId xmlns:p14="http://schemas.microsoft.com/office/powerpoint/2010/main" val="1998004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Summary HIV infected women have many risks associated with menopause. </a:t>
            </a:r>
          </a:p>
          <a:p>
            <a:r>
              <a:rPr lang="en-US" sz="1800" dirty="0" smtClean="0"/>
              <a:t>Evaluating and treating worrisome symptoms and ensuring bone health in the setting of antiretroviral medications is essential to promote health and reduce risk of fractures. </a:t>
            </a:r>
          </a:p>
          <a:p>
            <a:endParaRPr lang="en-US" sz="1800" dirty="0"/>
          </a:p>
        </p:txBody>
      </p:sp>
      <p:sp>
        <p:nvSpPr>
          <p:cNvPr id="4" name="Slide Number Placeholder 3"/>
          <p:cNvSpPr>
            <a:spLocks noGrp="1"/>
          </p:cNvSpPr>
          <p:nvPr>
            <p:ph type="sldNum" sz="quarter" idx="10"/>
          </p:nvPr>
        </p:nvSpPr>
        <p:spPr/>
        <p:txBody>
          <a:bodyPr/>
          <a:lstStyle/>
          <a:p>
            <a:fld id="{9569C0EC-3FF4-4F3C-A621-8F8E1FB80A1C}" type="slidenum">
              <a:rPr lang="en-US" smtClean="0"/>
              <a:t>15</a:t>
            </a:fld>
            <a:endParaRPr lang="en-US"/>
          </a:p>
        </p:txBody>
      </p:sp>
    </p:spTree>
    <p:extLst>
      <p:ext uri="{BB962C8B-B14F-4D97-AF65-F5344CB8AC3E}">
        <p14:creationId xmlns:p14="http://schemas.microsoft.com/office/powerpoint/2010/main" val="4147732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9C0EC-3FF4-4F3C-A621-8F8E1FB80A1C}" type="slidenum">
              <a:rPr lang="en-US" smtClean="0"/>
              <a:t>16</a:t>
            </a:fld>
            <a:endParaRPr lang="en-US"/>
          </a:p>
        </p:txBody>
      </p:sp>
    </p:spTree>
    <p:extLst>
      <p:ext uri="{BB962C8B-B14F-4D97-AF65-F5344CB8AC3E}">
        <p14:creationId xmlns:p14="http://schemas.microsoft.com/office/powerpoint/2010/main" val="1091146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use</a:t>
            </a:r>
            <a:r>
              <a:rPr lang="en-US" baseline="0" dirty="0" smtClean="0"/>
              <a:t> of combined ART, HIV is now a chronic disease and its estimated that in 2015 about half of HIV+  persons in the US will be over age 50. Older adults also represent an important group of those newly diagnosed. Changes in the vagina of post menopausal women may increase their risk for acquiring HIV. Therefore more HIV + women are experiencing or will experience menopause.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Purpose of this presentation is to briefly discuss what is known about menopause related to HIV and also discuss an important risk associated with menopause—bone health.</a:t>
            </a:r>
          </a:p>
          <a:p>
            <a:endParaRPr lang="en-US" baseline="0" dirty="0" smtClean="0"/>
          </a:p>
        </p:txBody>
      </p:sp>
      <p:sp>
        <p:nvSpPr>
          <p:cNvPr id="4" name="Slide Number Placeholder 3"/>
          <p:cNvSpPr>
            <a:spLocks noGrp="1"/>
          </p:cNvSpPr>
          <p:nvPr>
            <p:ph type="sldNum" sz="quarter" idx="10"/>
          </p:nvPr>
        </p:nvSpPr>
        <p:spPr/>
        <p:txBody>
          <a:bodyPr/>
          <a:lstStyle/>
          <a:p>
            <a:fld id="{9569C0EC-3FF4-4F3C-A621-8F8E1FB80A1C}" type="slidenum">
              <a:rPr lang="en-US" smtClean="0"/>
              <a:t>2</a:t>
            </a:fld>
            <a:endParaRPr lang="en-US"/>
          </a:p>
        </p:txBody>
      </p:sp>
    </p:spTree>
    <p:extLst>
      <p:ext uri="{BB962C8B-B14F-4D97-AF65-F5344CB8AC3E}">
        <p14:creationId xmlns:p14="http://schemas.microsoft.com/office/powerpoint/2010/main" val="172837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Diagnosis made in retrospect, one year after the final menstrual period.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considered an important health event in a woman’s life and can signal an opportunity for health screening and changes in risk. </a:t>
            </a:r>
          </a:p>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3</a:t>
            </a:fld>
            <a:endParaRPr lang="en-US"/>
          </a:p>
        </p:txBody>
      </p:sp>
    </p:spTree>
    <p:extLst>
      <p:ext uri="{BB962C8B-B14F-4D97-AF65-F5344CB8AC3E}">
        <p14:creationId xmlns:p14="http://schemas.microsoft.com/office/powerpoint/2010/main" val="2993416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mechanism for earlier onset of age of menopause is not clear, including the role of immunodeficiency, chronic inflammation, ARVs.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Studies vary on median age and of the few studies in the US the  median ages are 46, 47.7, 50. These studies were conducted between 2000-2005 and may not reflect improved treatments with combined ART.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4</a:t>
            </a:fld>
            <a:endParaRPr lang="en-US"/>
          </a:p>
        </p:txBody>
      </p:sp>
    </p:spTree>
    <p:extLst>
      <p:ext uri="{BB962C8B-B14F-4D97-AF65-F5344CB8AC3E}">
        <p14:creationId xmlns:p14="http://schemas.microsoft.com/office/powerpoint/2010/main" val="114208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early days of ART, I remember seeing women go from being </a:t>
            </a:r>
            <a:r>
              <a:rPr lang="en-US" dirty="0" err="1" smtClean="0"/>
              <a:t>amenorrhic</a:t>
            </a:r>
            <a:r>
              <a:rPr lang="en-US" baseline="0" dirty="0" smtClean="0"/>
              <a:t> to resuming menses as they gained weight on ART.</a:t>
            </a:r>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5</a:t>
            </a:fld>
            <a:endParaRPr lang="en-US"/>
          </a:p>
        </p:txBody>
      </p:sp>
    </p:spTree>
    <p:extLst>
      <p:ext uri="{BB962C8B-B14F-4D97-AF65-F5344CB8AC3E}">
        <p14:creationId xmlns:p14="http://schemas.microsoft.com/office/powerpoint/2010/main" val="147455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6</a:t>
            </a:fld>
            <a:endParaRPr lang="en-US"/>
          </a:p>
        </p:txBody>
      </p:sp>
    </p:spTree>
    <p:extLst>
      <p:ext uri="{BB962C8B-B14F-4D97-AF65-F5344CB8AC3E}">
        <p14:creationId xmlns:p14="http://schemas.microsoft.com/office/powerpoint/2010/main" val="4160717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7</a:t>
            </a:fld>
            <a:endParaRPr lang="en-US"/>
          </a:p>
        </p:txBody>
      </p:sp>
    </p:spTree>
    <p:extLst>
      <p:ext uri="{BB962C8B-B14F-4D97-AF65-F5344CB8AC3E}">
        <p14:creationId xmlns:p14="http://schemas.microsoft.com/office/powerpoint/2010/main" val="3515954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69C0EC-3FF4-4F3C-A621-8F8E1FB80A1C}" type="slidenum">
              <a:rPr lang="en-US" smtClean="0"/>
              <a:t>8</a:t>
            </a:fld>
            <a:endParaRPr lang="en-US"/>
          </a:p>
        </p:txBody>
      </p:sp>
    </p:spTree>
    <p:extLst>
      <p:ext uri="{BB962C8B-B14F-4D97-AF65-F5344CB8AC3E}">
        <p14:creationId xmlns:p14="http://schemas.microsoft.com/office/powerpoint/2010/main" val="192219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69C0EC-3FF4-4F3C-A621-8F8E1FB80A1C}" type="slidenum">
              <a:rPr lang="en-US" smtClean="0"/>
              <a:t>9</a:t>
            </a:fld>
            <a:endParaRPr lang="en-US"/>
          </a:p>
        </p:txBody>
      </p:sp>
    </p:spTree>
    <p:extLst>
      <p:ext uri="{BB962C8B-B14F-4D97-AF65-F5344CB8AC3E}">
        <p14:creationId xmlns:p14="http://schemas.microsoft.com/office/powerpoint/2010/main" val="2580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327948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315294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194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1713415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18758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767672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3881706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201309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9654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33FD-6732-4164-BD3A-99BEE10789F2}"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378514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33FD-6732-4164-BD3A-99BEE10789F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17010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33FD-6732-4164-BD3A-99BEE10789F2}"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2085289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33FD-6732-4164-BD3A-99BEE10789F2}"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98955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33FD-6732-4164-BD3A-99BEE10789F2}"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316304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33FD-6732-4164-BD3A-99BEE10789F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213628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33FD-6732-4164-BD3A-99BEE10789F2}"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C4EC4-6986-4A36-BB02-D9FAA357BE8E}" type="slidenum">
              <a:rPr lang="en-US" smtClean="0"/>
              <a:t>‹#›</a:t>
            </a:fld>
            <a:endParaRPr lang="en-US"/>
          </a:p>
        </p:txBody>
      </p:sp>
    </p:spTree>
    <p:extLst>
      <p:ext uri="{BB962C8B-B14F-4D97-AF65-F5344CB8AC3E}">
        <p14:creationId xmlns:p14="http://schemas.microsoft.com/office/powerpoint/2010/main" val="253216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3633FD-6732-4164-BD3A-99BEE10789F2}" type="datetimeFigureOut">
              <a:rPr lang="en-US" smtClean="0"/>
              <a:t>3/17/2015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5C4EC4-6986-4A36-BB02-D9FAA357BE8E}" type="slidenum">
              <a:rPr lang="en-US" smtClean="0"/>
              <a:t>‹#›</a:t>
            </a:fld>
            <a:endParaRPr lang="en-US"/>
          </a:p>
        </p:txBody>
      </p:sp>
    </p:spTree>
    <p:extLst>
      <p:ext uri="{BB962C8B-B14F-4D97-AF65-F5344CB8AC3E}">
        <p14:creationId xmlns:p14="http://schemas.microsoft.com/office/powerpoint/2010/main" val="3889810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nof.or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menopaus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Menopause and Bone Health in HIV infected Women</a:t>
            </a:r>
            <a:endParaRPr lang="en-US" dirty="0"/>
          </a:p>
        </p:txBody>
      </p:sp>
      <p:sp>
        <p:nvSpPr>
          <p:cNvPr id="3" name="Subtitle 2"/>
          <p:cNvSpPr>
            <a:spLocks noGrp="1"/>
          </p:cNvSpPr>
          <p:nvPr>
            <p:ph type="subTitle" idx="1"/>
          </p:nvPr>
        </p:nvSpPr>
        <p:spPr>
          <a:xfrm>
            <a:off x="1507067" y="4050833"/>
            <a:ext cx="7766936" cy="1529085"/>
          </a:xfrm>
        </p:spPr>
        <p:txBody>
          <a:bodyPr>
            <a:normAutofit fontScale="62500" lnSpcReduction="20000"/>
          </a:bodyPr>
          <a:lstStyle/>
          <a:p>
            <a:r>
              <a:rPr lang="en-US" dirty="0" smtClean="0"/>
              <a:t>Marcia M. Holstad, PhD, RN, FAANP, FAAN</a:t>
            </a:r>
          </a:p>
          <a:p>
            <a:r>
              <a:rPr lang="en-US" dirty="0"/>
              <a:t>Associate Professor and Marcia Stanhope Professor in Public Health, Nell Hodgson Woodruff School of Nursing</a:t>
            </a:r>
          </a:p>
          <a:p>
            <a:r>
              <a:rPr lang="en-US" dirty="0"/>
              <a:t>Assistant Director for Clinical and Social Science Integration, Emory Center for AIDS Research</a:t>
            </a:r>
          </a:p>
          <a:p>
            <a:r>
              <a:rPr lang="en-US" dirty="0"/>
              <a:t>Emory University</a:t>
            </a:r>
          </a:p>
          <a:p>
            <a:r>
              <a:rPr lang="en-US" dirty="0"/>
              <a:t>nurmmcd@emory.edu</a:t>
            </a:r>
          </a:p>
          <a:p>
            <a:endParaRPr lang="en-US" dirty="0"/>
          </a:p>
        </p:txBody>
      </p:sp>
    </p:spTree>
    <p:extLst>
      <p:ext uri="{BB962C8B-B14F-4D97-AF65-F5344CB8AC3E}">
        <p14:creationId xmlns:p14="http://schemas.microsoft.com/office/powerpoint/2010/main" val="3049233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Example: </a:t>
            </a:r>
            <a:r>
              <a:rPr lang="en-US" dirty="0" err="1" smtClean="0"/>
              <a:t>Ms</a:t>
            </a:r>
            <a:r>
              <a:rPr lang="en-US" dirty="0" smtClean="0"/>
              <a:t> P.  </a:t>
            </a:r>
            <a:br>
              <a:rPr lang="en-US" dirty="0" smtClean="0"/>
            </a:br>
            <a:r>
              <a:rPr lang="en-US" sz="3100" dirty="0" smtClean="0"/>
              <a:t>45 </a:t>
            </a:r>
            <a:r>
              <a:rPr lang="en-US" sz="3100" dirty="0" err="1" smtClean="0"/>
              <a:t>yo</a:t>
            </a:r>
            <a:r>
              <a:rPr lang="en-US" sz="3100" dirty="0" smtClean="0"/>
              <a:t> AAF, </a:t>
            </a:r>
            <a:r>
              <a:rPr lang="en-US" sz="3100" dirty="0" err="1" smtClean="0"/>
              <a:t>perimenopausal</a:t>
            </a:r>
            <a:r>
              <a:rPr lang="en-US" sz="3100" dirty="0" smtClean="0"/>
              <a:t>, Severe night sweats</a:t>
            </a:r>
            <a:endParaRPr lang="en-US" sz="3100" dirty="0"/>
          </a:p>
        </p:txBody>
      </p:sp>
      <p:sp>
        <p:nvSpPr>
          <p:cNvPr id="3" name="Content Placeholder 2"/>
          <p:cNvSpPr>
            <a:spLocks noGrp="1"/>
          </p:cNvSpPr>
          <p:nvPr>
            <p:ph idx="1"/>
          </p:nvPr>
        </p:nvSpPr>
        <p:spPr/>
        <p:txBody>
          <a:bodyPr/>
          <a:lstStyle/>
          <a:p>
            <a:r>
              <a:rPr lang="en-US" dirty="0" smtClean="0"/>
              <a:t>HIV+, </a:t>
            </a:r>
            <a:r>
              <a:rPr lang="en-US" dirty="0" err="1" smtClean="0"/>
              <a:t>Hep</a:t>
            </a:r>
            <a:r>
              <a:rPr lang="en-US" dirty="0" smtClean="0"/>
              <a:t> C (VL = UD), HTN </a:t>
            </a:r>
          </a:p>
          <a:p>
            <a:r>
              <a:rPr lang="en-US" dirty="0" smtClean="0"/>
              <a:t>At ideal body weight</a:t>
            </a:r>
          </a:p>
          <a:p>
            <a:r>
              <a:rPr lang="en-US" dirty="0" smtClean="0"/>
              <a:t>CD4 = 770, VL = UD, </a:t>
            </a:r>
          </a:p>
          <a:p>
            <a:r>
              <a:rPr lang="en-US" dirty="0" smtClean="0"/>
              <a:t>ARV: </a:t>
            </a:r>
            <a:r>
              <a:rPr lang="en-US" dirty="0" err="1" smtClean="0"/>
              <a:t>Efavirenz</a:t>
            </a:r>
            <a:r>
              <a:rPr lang="en-US" dirty="0" smtClean="0"/>
              <a:t>/</a:t>
            </a:r>
            <a:r>
              <a:rPr lang="en-US" dirty="0" err="1" smtClean="0"/>
              <a:t>tenofovir</a:t>
            </a:r>
            <a:r>
              <a:rPr lang="en-US" dirty="0" smtClean="0"/>
              <a:t>/</a:t>
            </a:r>
            <a:r>
              <a:rPr lang="en-US" dirty="0" err="1" smtClean="0"/>
              <a:t>emtricitabine</a:t>
            </a:r>
            <a:endParaRPr lang="en-US" dirty="0" smtClean="0"/>
          </a:p>
          <a:p>
            <a:r>
              <a:rPr lang="en-US" dirty="0" smtClean="0"/>
              <a:t>PPD = negative</a:t>
            </a:r>
          </a:p>
          <a:p>
            <a:endParaRPr lang="en-US" dirty="0"/>
          </a:p>
          <a:p>
            <a:r>
              <a:rPr lang="en-US" dirty="0" smtClean="0"/>
              <a:t>Self-treatment—fans, light </a:t>
            </a:r>
            <a:r>
              <a:rPr lang="en-US" dirty="0" err="1" smtClean="0"/>
              <a:t>bedclothing</a:t>
            </a:r>
            <a:r>
              <a:rPr lang="en-US" dirty="0" smtClean="0"/>
              <a:t>, soy estrogen OTC</a:t>
            </a:r>
          </a:p>
          <a:p>
            <a:r>
              <a:rPr lang="en-US" dirty="0" smtClean="0"/>
              <a:t>Declines HT</a:t>
            </a:r>
          </a:p>
          <a:p>
            <a:r>
              <a:rPr lang="en-US" dirty="0" smtClean="0"/>
              <a:t>Trial of gabapentin</a:t>
            </a:r>
          </a:p>
          <a:p>
            <a:endParaRPr lang="en-US" dirty="0" smtClean="0"/>
          </a:p>
          <a:p>
            <a:endParaRPr lang="en-US" dirty="0" smtClean="0"/>
          </a:p>
          <a:p>
            <a:endParaRPr lang="en-US" dirty="0"/>
          </a:p>
        </p:txBody>
      </p:sp>
    </p:spTree>
    <p:extLst>
      <p:ext uri="{BB962C8B-B14F-4D97-AF65-F5344CB8AC3E}">
        <p14:creationId xmlns:p14="http://schemas.microsoft.com/office/powerpoint/2010/main" val="1280370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health in HIV+ menopausal women</a:t>
            </a:r>
            <a:endParaRPr lang="en-US" dirty="0"/>
          </a:p>
        </p:txBody>
      </p:sp>
      <p:sp>
        <p:nvSpPr>
          <p:cNvPr id="3" name="Content Placeholder 2"/>
          <p:cNvSpPr>
            <a:spLocks noGrp="1"/>
          </p:cNvSpPr>
          <p:nvPr>
            <p:ph idx="1"/>
          </p:nvPr>
        </p:nvSpPr>
        <p:spPr>
          <a:xfrm>
            <a:off x="677334" y="1801505"/>
            <a:ext cx="8596668" cy="4239858"/>
          </a:xfrm>
        </p:spPr>
        <p:txBody>
          <a:bodyPr>
            <a:normAutofit lnSpcReduction="10000"/>
          </a:bodyPr>
          <a:lstStyle/>
          <a:p>
            <a:r>
              <a:rPr lang="en-US" dirty="0" smtClean="0"/>
              <a:t>HIV infected persons have a three times greater prevalence of osteopenia and osteoporosis than their HIV negative peers.</a:t>
            </a:r>
          </a:p>
          <a:p>
            <a:r>
              <a:rPr lang="en-US" dirty="0" smtClean="0"/>
              <a:t>HIV-related risk factors for low bone mineral density (BMD) include: </a:t>
            </a:r>
          </a:p>
          <a:p>
            <a:pPr lvl="1"/>
            <a:r>
              <a:rPr lang="en-US" dirty="0" smtClean="0"/>
              <a:t>Low CD4 count</a:t>
            </a:r>
          </a:p>
          <a:p>
            <a:pPr lvl="1"/>
            <a:r>
              <a:rPr lang="en-US" dirty="0" smtClean="0"/>
              <a:t>ART-- There is a 2-6% loss of BMD after starting ART. </a:t>
            </a:r>
            <a:r>
              <a:rPr lang="en-US" dirty="0" err="1" smtClean="0"/>
              <a:t>Tenofovir</a:t>
            </a:r>
            <a:r>
              <a:rPr lang="en-US" dirty="0" smtClean="0"/>
              <a:t> confers greater risk.</a:t>
            </a:r>
          </a:p>
          <a:p>
            <a:pPr lvl="1"/>
            <a:r>
              <a:rPr lang="en-US" dirty="0" smtClean="0"/>
              <a:t>Chronic inflammation associated with HIV.</a:t>
            </a:r>
          </a:p>
          <a:p>
            <a:pPr lvl="1"/>
            <a:r>
              <a:rPr lang="en-US" dirty="0" smtClean="0"/>
              <a:t>Low Vitamin D –prevalent in as high as 60-75% HIV infected persons. </a:t>
            </a:r>
            <a:r>
              <a:rPr lang="en-US" dirty="0" err="1" smtClean="0"/>
              <a:t>Efavirenz</a:t>
            </a:r>
            <a:r>
              <a:rPr lang="en-US" dirty="0" smtClean="0"/>
              <a:t> confers greater risk.</a:t>
            </a:r>
          </a:p>
          <a:p>
            <a:pPr lvl="1"/>
            <a:r>
              <a:rPr lang="en-US" dirty="0" smtClean="0"/>
              <a:t>High levels of bone turnover biomarkers</a:t>
            </a:r>
          </a:p>
          <a:p>
            <a:pPr lvl="1"/>
            <a:endParaRPr lang="en-US" dirty="0" smtClean="0"/>
          </a:p>
          <a:p>
            <a:r>
              <a:rPr lang="en-US" dirty="0" smtClean="0"/>
              <a:t>Other general risk factors are:</a:t>
            </a:r>
          </a:p>
          <a:p>
            <a:pPr lvl="1"/>
            <a:r>
              <a:rPr lang="en-US" dirty="0" smtClean="0"/>
              <a:t>Low BMI, poor nutrition, sedentary lifestyle, tobacco, &gt; 3 drinks alcohol/day</a:t>
            </a:r>
          </a:p>
          <a:p>
            <a:endParaRPr lang="en-US" dirty="0" smtClean="0"/>
          </a:p>
          <a:p>
            <a:endParaRPr lang="en-US" dirty="0" smtClean="0"/>
          </a:p>
          <a:p>
            <a:endParaRPr lang="en-US" dirty="0"/>
          </a:p>
        </p:txBody>
      </p:sp>
    </p:spTree>
    <p:extLst>
      <p:ext uri="{BB962C8B-B14F-4D97-AF65-F5344CB8AC3E}">
        <p14:creationId xmlns:p14="http://schemas.microsoft.com/office/powerpoint/2010/main" val="209997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8949"/>
          </a:xfrm>
        </p:spPr>
        <p:txBody>
          <a:bodyPr/>
          <a:lstStyle/>
          <a:p>
            <a:r>
              <a:rPr lang="en-US" dirty="0" smtClean="0"/>
              <a:t>Evaluating Bone Density: DXA scan </a:t>
            </a:r>
            <a:endParaRPr lang="en-US" dirty="0"/>
          </a:p>
        </p:txBody>
      </p:sp>
      <p:sp>
        <p:nvSpPr>
          <p:cNvPr id="3" name="Content Placeholder 2"/>
          <p:cNvSpPr>
            <a:spLocks noGrp="1"/>
          </p:cNvSpPr>
          <p:nvPr>
            <p:ph idx="1"/>
          </p:nvPr>
        </p:nvSpPr>
        <p:spPr>
          <a:xfrm>
            <a:off x="677334" y="1883391"/>
            <a:ext cx="8596668" cy="4157971"/>
          </a:xfrm>
        </p:spPr>
        <p:txBody>
          <a:bodyPr>
            <a:normAutofit/>
          </a:bodyPr>
          <a:lstStyle/>
          <a:p>
            <a:r>
              <a:rPr lang="en-US" dirty="0" smtClean="0"/>
              <a:t>DXA scans –under utilized by providers </a:t>
            </a:r>
          </a:p>
          <a:p>
            <a:r>
              <a:rPr lang="en-US" dirty="0" smtClean="0"/>
              <a:t>Current recommendations: all women age 65 </a:t>
            </a:r>
            <a:r>
              <a:rPr lang="en-US" dirty="0" err="1" smtClean="0"/>
              <a:t>yrs</a:t>
            </a:r>
            <a:r>
              <a:rPr lang="en-US" dirty="0" smtClean="0"/>
              <a:t> or older.</a:t>
            </a:r>
          </a:p>
          <a:p>
            <a:pPr marL="457200" lvl="1" indent="0">
              <a:buNone/>
            </a:pPr>
            <a:r>
              <a:rPr lang="en-US" dirty="0" smtClean="0"/>
              <a:t>Authoritative sources (American Association of Clinical </a:t>
            </a:r>
            <a:r>
              <a:rPr lang="en-US" dirty="0" err="1" smtClean="0"/>
              <a:t>Endocriniolgists</a:t>
            </a:r>
            <a:r>
              <a:rPr lang="en-US" dirty="0" smtClean="0"/>
              <a:t>, American College of Obstetrics and Gynecology, National Osteoporosis Foundation [NOF] do not list HIV as a risk factor for osteoporosis</a:t>
            </a:r>
          </a:p>
          <a:p>
            <a:r>
              <a:rPr lang="en-US" dirty="0" smtClean="0"/>
              <a:t>Infectious Disease Society of America recommendations for HIV infected persons: (2009)</a:t>
            </a:r>
          </a:p>
          <a:p>
            <a:pPr lvl="1"/>
            <a:r>
              <a:rPr lang="en-US" dirty="0" smtClean="0"/>
              <a:t>Postmenopausal women age 65</a:t>
            </a:r>
          </a:p>
          <a:p>
            <a:pPr lvl="1"/>
            <a:r>
              <a:rPr lang="en-US" dirty="0" smtClean="0"/>
              <a:t>Young postmenopausal women with one or more risk factors</a:t>
            </a:r>
          </a:p>
          <a:p>
            <a:pPr lvl="1"/>
            <a:endParaRPr lang="en-US" dirty="0"/>
          </a:p>
          <a:p>
            <a:endParaRPr lang="en-US" dirty="0"/>
          </a:p>
        </p:txBody>
      </p:sp>
    </p:spTree>
    <p:extLst>
      <p:ext uri="{BB962C8B-B14F-4D97-AF65-F5344CB8AC3E}">
        <p14:creationId xmlns:p14="http://schemas.microsoft.com/office/powerpoint/2010/main" val="2984233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6979"/>
            <a:ext cx="12192000" cy="975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567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health recommendations</a:t>
            </a:r>
            <a:endParaRPr lang="en-US" dirty="0"/>
          </a:p>
        </p:txBody>
      </p:sp>
      <p:sp>
        <p:nvSpPr>
          <p:cNvPr id="3" name="Content Placeholder 2"/>
          <p:cNvSpPr>
            <a:spLocks noGrp="1"/>
          </p:cNvSpPr>
          <p:nvPr>
            <p:ph idx="1"/>
          </p:nvPr>
        </p:nvSpPr>
        <p:spPr>
          <a:xfrm>
            <a:off x="677334" y="1665027"/>
            <a:ext cx="8596668" cy="4376335"/>
          </a:xfrm>
        </p:spPr>
        <p:txBody>
          <a:bodyPr>
            <a:normAutofit/>
          </a:bodyPr>
          <a:lstStyle/>
          <a:p>
            <a:r>
              <a:rPr lang="en-US" dirty="0" smtClean="0"/>
              <a:t>Correct Vitamin D deficiency: 700 – 800 IU daily </a:t>
            </a:r>
          </a:p>
          <a:p>
            <a:r>
              <a:rPr lang="en-US" dirty="0" smtClean="0"/>
              <a:t>Calcium (1200 mg) + Vitamin D (800 – 1000 IU) daily for women over 50 years (National Osteoporosis Foundation, 2010).</a:t>
            </a:r>
          </a:p>
          <a:p>
            <a:r>
              <a:rPr lang="en-US" dirty="0" smtClean="0"/>
              <a:t>Evaluate and Treat osteoporosis </a:t>
            </a:r>
            <a:r>
              <a:rPr lang="en-US" dirty="0"/>
              <a:t>(e.g., </a:t>
            </a:r>
            <a:r>
              <a:rPr lang="en-US" dirty="0" smtClean="0"/>
              <a:t>alendronate found to be safe) and osteopenia according to NOF recommendations</a:t>
            </a:r>
          </a:p>
          <a:p>
            <a:r>
              <a:rPr lang="en-US" dirty="0" smtClean="0"/>
              <a:t>Health promotion activities</a:t>
            </a:r>
          </a:p>
          <a:p>
            <a:pPr lvl="1"/>
            <a:r>
              <a:rPr lang="en-US" dirty="0" smtClean="0"/>
              <a:t>Weight bearing exercise</a:t>
            </a:r>
          </a:p>
          <a:p>
            <a:pPr lvl="1"/>
            <a:r>
              <a:rPr lang="en-US" dirty="0" smtClean="0"/>
              <a:t>Smoking cessation</a:t>
            </a:r>
          </a:p>
          <a:p>
            <a:pPr lvl="1"/>
            <a:r>
              <a:rPr lang="en-US" dirty="0" smtClean="0"/>
              <a:t>Limit alcohol to less than 3 drinks a day.</a:t>
            </a:r>
          </a:p>
          <a:p>
            <a:r>
              <a:rPr lang="en-US" dirty="0" smtClean="0"/>
              <a:t>Continue ART –-currently no evidence that changing regimen raises BMD or lowers fracture risk (</a:t>
            </a:r>
            <a:r>
              <a:rPr lang="en-US" dirty="0" err="1" smtClean="0"/>
              <a:t>Kanapathipillai</a:t>
            </a:r>
            <a:r>
              <a:rPr lang="en-US" dirty="0" smtClean="0"/>
              <a:t>, et al, 2013)</a:t>
            </a:r>
          </a:p>
          <a:p>
            <a:endParaRPr lang="en-US" dirty="0"/>
          </a:p>
        </p:txBody>
      </p:sp>
    </p:spTree>
    <p:extLst>
      <p:ext uri="{BB962C8B-B14F-4D97-AF65-F5344CB8AC3E}">
        <p14:creationId xmlns:p14="http://schemas.microsoft.com/office/powerpoint/2010/main" val="3143278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5427"/>
          </a:xfrm>
        </p:spPr>
        <p:txBody>
          <a:bodyPr>
            <a:normAutofit fontScale="90000"/>
          </a:bodyPr>
          <a:lstStyle/>
          <a:p>
            <a:r>
              <a:rPr lang="en-US" sz="3200" dirty="0" smtClean="0"/>
              <a:t>Algorithm for Menopause Management in HIV infected women</a:t>
            </a:r>
            <a:endParaRPr lang="en-US" sz="3200" dirty="0"/>
          </a:p>
        </p:txBody>
      </p:sp>
      <p:sp>
        <p:nvSpPr>
          <p:cNvPr id="3" name="TextBox 2"/>
          <p:cNvSpPr txBox="1"/>
          <p:nvPr/>
        </p:nvSpPr>
        <p:spPr>
          <a:xfrm>
            <a:off x="1146411" y="1665027"/>
            <a:ext cx="7915702" cy="923330"/>
          </a:xfrm>
          <a:prstGeom prst="rect">
            <a:avLst/>
          </a:prstGeom>
          <a:noFill/>
          <a:ln>
            <a:solidFill>
              <a:schemeClr val="accent2"/>
            </a:solidFill>
          </a:ln>
        </p:spPr>
        <p:txBody>
          <a:bodyPr wrap="square" rtlCol="0">
            <a:spAutoFit/>
          </a:bodyPr>
          <a:lstStyle/>
          <a:p>
            <a:r>
              <a:rPr lang="en-US" dirty="0" smtClean="0"/>
              <a:t>Assess menstrual periods: 12 months amenorrhea</a:t>
            </a:r>
          </a:p>
          <a:p>
            <a:r>
              <a:rPr lang="en-US" dirty="0" smtClean="0"/>
              <a:t>Assess FSH as needed (&gt; 25 IU/L  is c/w menopause)</a:t>
            </a:r>
          </a:p>
          <a:p>
            <a:r>
              <a:rPr lang="en-US" dirty="0" smtClean="0"/>
              <a:t>Exclude other etiologies of amenorrhea</a:t>
            </a:r>
            <a:endParaRPr lang="en-US" dirty="0"/>
          </a:p>
        </p:txBody>
      </p:sp>
      <p:sp>
        <p:nvSpPr>
          <p:cNvPr id="4" name="TextBox 3"/>
          <p:cNvSpPr txBox="1"/>
          <p:nvPr/>
        </p:nvSpPr>
        <p:spPr>
          <a:xfrm>
            <a:off x="1187355" y="2919442"/>
            <a:ext cx="7506269" cy="646331"/>
          </a:xfrm>
          <a:prstGeom prst="rect">
            <a:avLst/>
          </a:prstGeom>
          <a:noFill/>
          <a:ln>
            <a:solidFill>
              <a:schemeClr val="accent2"/>
            </a:solidFill>
          </a:ln>
        </p:spPr>
        <p:txBody>
          <a:bodyPr wrap="square" rtlCol="0">
            <a:spAutoFit/>
          </a:bodyPr>
          <a:lstStyle/>
          <a:p>
            <a:r>
              <a:rPr lang="en-US" dirty="0" smtClean="0"/>
              <a:t>Assess for symptoms (exclude other etiologies): </a:t>
            </a:r>
          </a:p>
          <a:p>
            <a:pPr lvl="1"/>
            <a:r>
              <a:rPr lang="en-US" dirty="0" smtClean="0"/>
              <a:t>Treatment based on severity and affect on quality of life</a:t>
            </a:r>
            <a:endParaRPr lang="en-US" dirty="0"/>
          </a:p>
        </p:txBody>
      </p:sp>
      <p:sp>
        <p:nvSpPr>
          <p:cNvPr id="5" name="TextBox 4"/>
          <p:cNvSpPr txBox="1"/>
          <p:nvPr/>
        </p:nvSpPr>
        <p:spPr>
          <a:xfrm>
            <a:off x="1187355" y="3737135"/>
            <a:ext cx="7246961" cy="1200329"/>
          </a:xfrm>
          <a:prstGeom prst="rect">
            <a:avLst/>
          </a:prstGeom>
          <a:noFill/>
          <a:ln>
            <a:solidFill>
              <a:schemeClr val="accent2"/>
            </a:solidFill>
          </a:ln>
        </p:spPr>
        <p:txBody>
          <a:bodyPr wrap="square" rtlCol="0">
            <a:spAutoFit/>
          </a:bodyPr>
          <a:lstStyle/>
          <a:p>
            <a:r>
              <a:rPr lang="en-US" dirty="0" smtClean="0"/>
              <a:t>Assess Vitamin D, Bone density (DXA scan)</a:t>
            </a:r>
          </a:p>
          <a:p>
            <a:r>
              <a:rPr lang="en-US" dirty="0" smtClean="0"/>
              <a:t>Assess FRAX</a:t>
            </a:r>
          </a:p>
          <a:p>
            <a:r>
              <a:rPr lang="en-US" dirty="0"/>
              <a:t>Treatment based on results</a:t>
            </a:r>
          </a:p>
          <a:p>
            <a:endParaRPr lang="en-US" dirty="0"/>
          </a:p>
        </p:txBody>
      </p:sp>
      <p:sp>
        <p:nvSpPr>
          <p:cNvPr id="6" name="TextBox 5"/>
          <p:cNvSpPr txBox="1"/>
          <p:nvPr/>
        </p:nvSpPr>
        <p:spPr>
          <a:xfrm>
            <a:off x="1392072" y="4954137"/>
            <a:ext cx="7670041" cy="923330"/>
          </a:xfrm>
          <a:prstGeom prst="rect">
            <a:avLst/>
          </a:prstGeom>
          <a:noFill/>
          <a:ln>
            <a:solidFill>
              <a:srgbClr val="0070C0"/>
            </a:solidFill>
          </a:ln>
        </p:spPr>
        <p:txBody>
          <a:bodyPr wrap="square" rtlCol="0">
            <a:spAutoFit/>
          </a:bodyPr>
          <a:lstStyle/>
          <a:p>
            <a:r>
              <a:rPr lang="en-US" dirty="0" smtClean="0"/>
              <a:t>Health promotion/maintenance: </a:t>
            </a:r>
          </a:p>
          <a:p>
            <a:r>
              <a:rPr lang="en-US" dirty="0" smtClean="0"/>
              <a:t>Calcium + </a:t>
            </a:r>
            <a:r>
              <a:rPr lang="en-US" dirty="0" err="1" smtClean="0"/>
              <a:t>Vit</a:t>
            </a:r>
            <a:r>
              <a:rPr lang="en-US" dirty="0" smtClean="0"/>
              <a:t> D, weight bearing exercise, weight loss, reduce alcohol, smoking cessation</a:t>
            </a:r>
            <a:endParaRPr lang="en-US" dirty="0"/>
          </a:p>
        </p:txBody>
      </p:sp>
    </p:spTree>
    <p:extLst>
      <p:ext uri="{BB962C8B-B14F-4D97-AF65-F5344CB8AC3E}">
        <p14:creationId xmlns:p14="http://schemas.microsoft.com/office/powerpoint/2010/main" val="4240216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8173" y="545910"/>
            <a:ext cx="8065827" cy="5940088"/>
          </a:xfrm>
          <a:prstGeom prst="rect">
            <a:avLst/>
          </a:prstGeom>
        </p:spPr>
        <p:txBody>
          <a:bodyPr wrap="square">
            <a:spAutoFit/>
          </a:bodyPr>
          <a:lstStyle/>
          <a:p>
            <a:pPr algn="ctr"/>
            <a:r>
              <a:rPr lang="en-US" sz="1000" b="1" dirty="0">
                <a:latin typeface="Calibri"/>
                <a:ea typeface="Calibri"/>
                <a:cs typeface="Times New Roman"/>
              </a:rPr>
              <a:t>References</a:t>
            </a:r>
          </a:p>
          <a:p>
            <a:pPr algn="ctr"/>
            <a:r>
              <a:rPr lang="en-US" sz="1000" dirty="0">
                <a:latin typeface="Calibri"/>
                <a:ea typeface="Calibri"/>
                <a:cs typeface="Times New Roman"/>
              </a:rPr>
              <a:t> </a:t>
            </a:r>
          </a:p>
          <a:p>
            <a:pPr marL="457200" marR="0" indent="-457200">
              <a:spcBef>
                <a:spcPts val="0"/>
              </a:spcBef>
              <a:spcAft>
                <a:spcPts val="0"/>
              </a:spcAft>
            </a:pPr>
            <a:r>
              <a:rPr lang="en-US" sz="1000" dirty="0" err="1">
                <a:latin typeface="Calibri"/>
                <a:ea typeface="Calibri"/>
                <a:cs typeface="Times New Roman"/>
              </a:rPr>
              <a:t>Alcaide</a:t>
            </a:r>
            <a:r>
              <a:rPr lang="en-US" sz="1000" dirty="0">
                <a:latin typeface="Calibri"/>
                <a:ea typeface="Calibri"/>
                <a:cs typeface="Times New Roman"/>
              </a:rPr>
              <a:t>, M., </a:t>
            </a:r>
            <a:r>
              <a:rPr lang="en-US" sz="1000" dirty="0" err="1">
                <a:latin typeface="Calibri"/>
                <a:ea typeface="Calibri"/>
                <a:cs typeface="Times New Roman"/>
              </a:rPr>
              <a:t>Parmigiani</a:t>
            </a:r>
            <a:r>
              <a:rPr lang="en-US" sz="1000" dirty="0">
                <a:latin typeface="Calibri"/>
                <a:ea typeface="Calibri"/>
                <a:cs typeface="Times New Roman"/>
              </a:rPr>
              <a:t>, A., </a:t>
            </a:r>
            <a:r>
              <a:rPr lang="en-US" sz="1000" dirty="0" err="1">
                <a:latin typeface="Calibri"/>
                <a:ea typeface="Calibri"/>
                <a:cs typeface="Times New Roman"/>
              </a:rPr>
              <a:t>Pallikkuth</a:t>
            </a:r>
            <a:r>
              <a:rPr lang="en-US" sz="1000" dirty="0">
                <a:latin typeface="Calibri"/>
                <a:ea typeface="Calibri"/>
                <a:cs typeface="Times New Roman"/>
              </a:rPr>
              <a:t>, S., Roach, M., </a:t>
            </a:r>
            <a:r>
              <a:rPr lang="en-US" sz="1000" dirty="0" err="1">
                <a:latin typeface="Calibri"/>
                <a:ea typeface="Calibri"/>
                <a:cs typeface="Times New Roman"/>
              </a:rPr>
              <a:t>Freguja</a:t>
            </a:r>
            <a:r>
              <a:rPr lang="en-US" sz="1000" dirty="0">
                <a:latin typeface="Calibri"/>
                <a:ea typeface="Calibri"/>
                <a:cs typeface="Times New Roman"/>
              </a:rPr>
              <a:t>, R., Della </a:t>
            </a:r>
            <a:r>
              <a:rPr lang="en-US" sz="1000" dirty="0" err="1">
                <a:latin typeface="Calibri"/>
                <a:ea typeface="Calibri"/>
                <a:cs typeface="Times New Roman"/>
              </a:rPr>
              <a:t>Negra</a:t>
            </a:r>
            <a:r>
              <a:rPr lang="en-US" sz="1000" dirty="0">
                <a:latin typeface="Calibri"/>
                <a:ea typeface="Calibri"/>
                <a:cs typeface="Times New Roman"/>
              </a:rPr>
              <a:t>, M., Bolivar, H., </a:t>
            </a:r>
            <a:r>
              <a:rPr lang="en-US" sz="1000" dirty="0" err="1">
                <a:latin typeface="Calibri"/>
                <a:ea typeface="Calibri"/>
                <a:cs typeface="Times New Roman"/>
              </a:rPr>
              <a:t>Fischl</a:t>
            </a:r>
            <a:r>
              <a:rPr lang="en-US" sz="1000" dirty="0">
                <a:latin typeface="Calibri"/>
                <a:ea typeface="Calibri"/>
                <a:cs typeface="Times New Roman"/>
              </a:rPr>
              <a:t>, M., </a:t>
            </a:r>
            <a:r>
              <a:rPr lang="en-US" sz="1000" dirty="0" err="1">
                <a:latin typeface="Calibri"/>
                <a:ea typeface="Calibri"/>
                <a:cs typeface="Times New Roman"/>
              </a:rPr>
              <a:t>Pahwa</a:t>
            </a:r>
            <a:r>
              <a:rPr lang="en-US" sz="1000" dirty="0">
                <a:latin typeface="Calibri"/>
                <a:ea typeface="Calibri"/>
                <a:cs typeface="Times New Roman"/>
              </a:rPr>
              <a:t>, S. (2013). Immune activation in HIV-infected aging women on </a:t>
            </a:r>
            <a:r>
              <a:rPr lang="en-US" sz="1000" dirty="0" err="1">
                <a:latin typeface="Calibri"/>
                <a:ea typeface="Calibri"/>
                <a:cs typeface="Times New Roman"/>
              </a:rPr>
              <a:t>antiretrovirals</a:t>
            </a:r>
            <a:r>
              <a:rPr lang="en-US" sz="1000" dirty="0">
                <a:latin typeface="Calibri"/>
                <a:ea typeface="Calibri"/>
                <a:cs typeface="Times New Roman"/>
              </a:rPr>
              <a:t>—implications for age-associated comorbidities: A cross-sectional pilot study. PLOS ONE, 8 (5), 1-9.</a:t>
            </a:r>
          </a:p>
          <a:p>
            <a:pPr marL="457200" marR="0" indent="-457200">
              <a:spcBef>
                <a:spcPts val="0"/>
              </a:spcBef>
              <a:spcAft>
                <a:spcPts val="0"/>
              </a:spcAft>
            </a:pPr>
            <a:r>
              <a:rPr lang="en-US" sz="1000" dirty="0" err="1">
                <a:latin typeface="Calibri"/>
                <a:ea typeface="Calibri"/>
                <a:cs typeface="Times New Roman"/>
              </a:rPr>
              <a:t>Cejtin</a:t>
            </a:r>
            <a:r>
              <a:rPr lang="en-US" sz="1000" dirty="0">
                <a:latin typeface="Calibri"/>
                <a:ea typeface="Calibri"/>
                <a:cs typeface="Times New Roman"/>
              </a:rPr>
              <a:t>, H. (2012, August). Care of the human immunodeficiency virus-infected menopausal    woman. American Journal of Obstetrics &amp; Gynecology, 87-93.</a:t>
            </a:r>
          </a:p>
          <a:p>
            <a:pPr marL="457200" marR="0" indent="-457200">
              <a:spcBef>
                <a:spcPts val="0"/>
              </a:spcBef>
              <a:spcAft>
                <a:spcPts val="0"/>
              </a:spcAft>
            </a:pPr>
            <a:r>
              <a:rPr lang="en-US" sz="1000" dirty="0" err="1">
                <a:latin typeface="Calibri"/>
                <a:ea typeface="Calibri"/>
                <a:cs typeface="Times New Roman"/>
              </a:rPr>
              <a:t>Conde</a:t>
            </a:r>
            <a:r>
              <a:rPr lang="en-US" sz="1000" dirty="0">
                <a:latin typeface="Calibri"/>
                <a:ea typeface="Calibri"/>
                <a:cs typeface="Times New Roman"/>
              </a:rPr>
              <a:t>, D., Silva, E., </a:t>
            </a:r>
            <a:r>
              <a:rPr lang="en-US" sz="1000" dirty="0" err="1">
                <a:latin typeface="Calibri"/>
                <a:ea typeface="Calibri"/>
                <a:cs typeface="Times New Roman"/>
              </a:rPr>
              <a:t>Amaral</a:t>
            </a:r>
            <a:r>
              <a:rPr lang="en-US" sz="1000" dirty="0">
                <a:latin typeface="Calibri"/>
                <a:ea typeface="Calibri"/>
                <a:cs typeface="Times New Roman"/>
              </a:rPr>
              <a:t>, W., </a:t>
            </a:r>
            <a:r>
              <a:rPr lang="en-US" sz="1000" dirty="0" err="1">
                <a:latin typeface="Calibri"/>
                <a:ea typeface="Calibri"/>
                <a:cs typeface="Times New Roman"/>
              </a:rPr>
              <a:t>Finotti</a:t>
            </a:r>
            <a:r>
              <a:rPr lang="en-US" sz="1000" dirty="0">
                <a:latin typeface="Calibri"/>
                <a:ea typeface="Calibri"/>
                <a:cs typeface="Times New Roman"/>
              </a:rPr>
              <a:t>, M., Ferreira, R., Costa-</a:t>
            </a:r>
            <a:r>
              <a:rPr lang="en-US" sz="1000" dirty="0" err="1">
                <a:latin typeface="Calibri"/>
                <a:ea typeface="Calibri"/>
                <a:cs typeface="Times New Roman"/>
              </a:rPr>
              <a:t>Paiva</a:t>
            </a:r>
            <a:r>
              <a:rPr lang="en-US" sz="1000" dirty="0">
                <a:latin typeface="Calibri"/>
                <a:ea typeface="Calibri"/>
                <a:cs typeface="Times New Roman"/>
              </a:rPr>
              <a:t>, L., Pinto-</a:t>
            </a:r>
            <a:r>
              <a:rPr lang="en-US" sz="1000" dirty="0" err="1">
                <a:latin typeface="Calibri"/>
                <a:ea typeface="Calibri"/>
                <a:cs typeface="Times New Roman"/>
              </a:rPr>
              <a:t>Neto</a:t>
            </a:r>
            <a:r>
              <a:rPr lang="en-US" sz="1000" dirty="0">
                <a:latin typeface="Calibri"/>
                <a:ea typeface="Calibri"/>
                <a:cs typeface="Times New Roman"/>
              </a:rPr>
              <a:t>, A. (2009).</a:t>
            </a:r>
          </a:p>
          <a:p>
            <a:pPr marL="457200" marR="0" indent="-457200">
              <a:spcBef>
                <a:spcPts val="0"/>
              </a:spcBef>
              <a:spcAft>
                <a:spcPts val="0"/>
              </a:spcAft>
            </a:pPr>
            <a:r>
              <a:rPr lang="en-US" sz="1000" dirty="0">
                <a:latin typeface="Calibri"/>
                <a:ea typeface="Calibri"/>
                <a:cs typeface="Times New Roman"/>
              </a:rPr>
              <a:t>	HIV, reproductive aging, and health implications in women:  a literature review. Menopause:  The Journal of The North American Menopause Society, 16 (1), 199-213.</a:t>
            </a:r>
          </a:p>
          <a:p>
            <a:pPr marL="457200" marR="0" indent="-457200">
              <a:spcBef>
                <a:spcPts val="0"/>
              </a:spcBef>
              <a:spcAft>
                <a:spcPts val="0"/>
              </a:spcAft>
            </a:pPr>
            <a:r>
              <a:rPr lang="en-US" sz="1000" dirty="0">
                <a:latin typeface="Calibri"/>
                <a:ea typeface="Calibri"/>
                <a:cs typeface="Times New Roman"/>
              </a:rPr>
              <a:t>Dickinson, S., </a:t>
            </a:r>
            <a:r>
              <a:rPr lang="en-US" sz="1000" dirty="0" err="1">
                <a:latin typeface="Calibri"/>
                <a:ea typeface="Calibri"/>
                <a:cs typeface="Times New Roman"/>
              </a:rPr>
              <a:t>Fantry</a:t>
            </a:r>
            <a:r>
              <a:rPr lang="en-US" sz="1000" dirty="0">
                <a:latin typeface="Calibri"/>
                <a:ea typeface="Calibri"/>
                <a:cs typeface="Times New Roman"/>
              </a:rPr>
              <a:t>, L. (2012). Use of Dual-Energy X-Ray Absorptiometry (DXA) Scans in HIV-Infected Patients. Journal of the International Association of Physicians in AIDS Care, 11 (4), 239-244.</a:t>
            </a:r>
          </a:p>
          <a:p>
            <a:pPr marL="457200" marR="0" indent="-457200">
              <a:spcBef>
                <a:spcPts val="0"/>
              </a:spcBef>
              <a:spcAft>
                <a:spcPts val="0"/>
              </a:spcAft>
            </a:pPr>
            <a:r>
              <a:rPr lang="en-US" sz="1000" dirty="0">
                <a:latin typeface="Calibri"/>
                <a:ea typeface="Calibri"/>
                <a:cs typeface="Times New Roman"/>
              </a:rPr>
              <a:t>Harlow, S., </a:t>
            </a:r>
            <a:r>
              <a:rPr lang="en-US" sz="1000" dirty="0" err="1">
                <a:latin typeface="Calibri"/>
                <a:ea typeface="Calibri"/>
                <a:cs typeface="Times New Roman"/>
              </a:rPr>
              <a:t>Gass</a:t>
            </a:r>
            <a:r>
              <a:rPr lang="en-US" sz="1000" dirty="0">
                <a:latin typeface="Calibri"/>
                <a:ea typeface="Calibri"/>
                <a:cs typeface="Times New Roman"/>
              </a:rPr>
              <a:t>, M., Hall, J., Lobo, R., Maki, P., Rebar, R., Sherman, S., </a:t>
            </a:r>
            <a:r>
              <a:rPr lang="en-US" sz="1000" dirty="0" err="1">
                <a:latin typeface="Calibri"/>
                <a:ea typeface="Calibri"/>
                <a:cs typeface="Times New Roman"/>
              </a:rPr>
              <a:t>Sluss</a:t>
            </a:r>
            <a:r>
              <a:rPr lang="en-US" sz="1000" dirty="0">
                <a:latin typeface="Calibri"/>
                <a:ea typeface="Calibri"/>
                <a:cs typeface="Times New Roman"/>
              </a:rPr>
              <a:t>, P., de Villiers, T. (2012). Executive summary of the Stages of Reproductive Aging Workshop + 10:  addressing the unfinished agenda of staging reproductive aging. Menopause:  The Journal of The North American Menopause Society, 19 (4), 1-9.</a:t>
            </a:r>
          </a:p>
          <a:p>
            <a:pPr marL="457200" marR="0" indent="-457200">
              <a:spcBef>
                <a:spcPts val="0"/>
              </a:spcBef>
              <a:spcAft>
                <a:spcPts val="0"/>
              </a:spcAft>
            </a:pPr>
            <a:r>
              <a:rPr lang="en-US" sz="1000" dirty="0">
                <a:latin typeface="Calibri"/>
                <a:ea typeface="Calibri"/>
                <a:cs typeface="Times New Roman"/>
              </a:rPr>
              <a:t>de </a:t>
            </a:r>
            <a:r>
              <a:rPr lang="en-US" sz="1000" dirty="0" err="1">
                <a:latin typeface="Calibri"/>
                <a:ea typeface="Calibri"/>
                <a:cs typeface="Times New Roman"/>
              </a:rPr>
              <a:t>Pommerol</a:t>
            </a:r>
            <a:r>
              <a:rPr lang="en-US" sz="1000" dirty="0">
                <a:latin typeface="Calibri"/>
                <a:ea typeface="Calibri"/>
                <a:cs typeface="Times New Roman"/>
              </a:rPr>
              <a:t>, M., </a:t>
            </a:r>
            <a:r>
              <a:rPr lang="en-US" sz="1000" dirty="0" err="1">
                <a:latin typeface="Calibri"/>
                <a:ea typeface="Calibri"/>
                <a:cs typeface="Times New Roman"/>
              </a:rPr>
              <a:t>Hessamfar</a:t>
            </a:r>
            <a:r>
              <a:rPr lang="en-US" sz="1000" dirty="0">
                <a:latin typeface="Calibri"/>
                <a:ea typeface="Calibri"/>
                <a:cs typeface="Times New Roman"/>
              </a:rPr>
              <a:t>, M., Lawson-</a:t>
            </a:r>
            <a:r>
              <a:rPr lang="en-US" sz="1000" dirty="0" err="1">
                <a:latin typeface="Calibri"/>
                <a:ea typeface="Calibri"/>
                <a:cs typeface="Times New Roman"/>
              </a:rPr>
              <a:t>Ayayi</a:t>
            </a:r>
            <a:r>
              <a:rPr lang="en-US" sz="1000" dirty="0">
                <a:latin typeface="Calibri"/>
                <a:ea typeface="Calibri"/>
                <a:cs typeface="Times New Roman"/>
              </a:rPr>
              <a:t>, S., </a:t>
            </a:r>
            <a:r>
              <a:rPr lang="en-US" sz="1000" dirty="0" err="1">
                <a:latin typeface="Calibri"/>
                <a:ea typeface="Calibri"/>
                <a:cs typeface="Times New Roman"/>
              </a:rPr>
              <a:t>Neau</a:t>
            </a:r>
            <a:r>
              <a:rPr lang="en-US" sz="1000" dirty="0">
                <a:latin typeface="Calibri"/>
                <a:ea typeface="Calibri"/>
                <a:cs typeface="Times New Roman"/>
              </a:rPr>
              <a:t>, D., </a:t>
            </a:r>
            <a:r>
              <a:rPr lang="en-US" sz="1000" dirty="0" err="1">
                <a:latin typeface="Calibri"/>
                <a:ea typeface="Calibri"/>
                <a:cs typeface="Times New Roman"/>
              </a:rPr>
              <a:t>Geffard</a:t>
            </a:r>
            <a:r>
              <a:rPr lang="en-US" sz="1000" dirty="0">
                <a:latin typeface="Calibri"/>
                <a:ea typeface="Calibri"/>
                <a:cs typeface="Times New Roman"/>
              </a:rPr>
              <a:t>, S., </a:t>
            </a:r>
            <a:r>
              <a:rPr lang="en-US" sz="1000" dirty="0" err="1">
                <a:latin typeface="Calibri"/>
                <a:ea typeface="Calibri"/>
                <a:cs typeface="Times New Roman"/>
              </a:rPr>
              <a:t>Farbos</a:t>
            </a:r>
            <a:r>
              <a:rPr lang="en-US" sz="1000" dirty="0">
                <a:latin typeface="Calibri"/>
                <a:ea typeface="Calibri"/>
                <a:cs typeface="Times New Roman"/>
              </a:rPr>
              <a:t>, S., </a:t>
            </a:r>
            <a:r>
              <a:rPr lang="en-US" sz="1000" dirty="0" err="1">
                <a:latin typeface="Calibri"/>
                <a:ea typeface="Calibri"/>
                <a:cs typeface="Times New Roman"/>
              </a:rPr>
              <a:t>Uwamaliya</a:t>
            </a:r>
            <a:r>
              <a:rPr lang="en-US" sz="1000" dirty="0">
                <a:latin typeface="Calibri"/>
                <a:ea typeface="Calibri"/>
                <a:cs typeface="Times New Roman"/>
              </a:rPr>
              <a:t>, B., </a:t>
            </a:r>
            <a:r>
              <a:rPr lang="en-US" sz="1000" dirty="0" err="1">
                <a:latin typeface="Calibri"/>
                <a:ea typeface="Calibri"/>
                <a:cs typeface="Times New Roman"/>
              </a:rPr>
              <a:t>Vandenhende</a:t>
            </a:r>
            <a:r>
              <a:rPr lang="en-US" sz="1000" dirty="0">
                <a:latin typeface="Calibri"/>
                <a:ea typeface="Calibri"/>
                <a:cs typeface="Times New Roman"/>
              </a:rPr>
              <a:t>, M-A., </a:t>
            </a:r>
            <a:r>
              <a:rPr lang="en-US" sz="1000" dirty="0" err="1">
                <a:latin typeface="Calibri"/>
                <a:ea typeface="Calibri"/>
                <a:cs typeface="Times New Roman"/>
              </a:rPr>
              <a:t>Pellegrin</a:t>
            </a:r>
            <a:r>
              <a:rPr lang="en-US" sz="1000" dirty="0">
                <a:latin typeface="Calibri"/>
                <a:ea typeface="Calibri"/>
                <a:cs typeface="Times New Roman"/>
              </a:rPr>
              <a:t>, J-L., </a:t>
            </a:r>
            <a:r>
              <a:rPr lang="en-US" sz="1000" dirty="0" err="1">
                <a:latin typeface="Calibri"/>
                <a:ea typeface="Calibri"/>
                <a:cs typeface="Times New Roman"/>
              </a:rPr>
              <a:t>Blancpain</a:t>
            </a:r>
            <a:r>
              <a:rPr lang="en-US" sz="1000" dirty="0">
                <a:latin typeface="Calibri"/>
                <a:ea typeface="Calibri"/>
                <a:cs typeface="Times New Roman"/>
              </a:rPr>
              <a:t>, S., </a:t>
            </a:r>
            <a:r>
              <a:rPr lang="en-US" sz="1000" dirty="0" err="1">
                <a:latin typeface="Calibri"/>
                <a:ea typeface="Calibri"/>
                <a:cs typeface="Times New Roman"/>
              </a:rPr>
              <a:t>Dabis</a:t>
            </a:r>
            <a:r>
              <a:rPr lang="en-US" sz="1000" dirty="0">
                <a:latin typeface="Calibri"/>
                <a:ea typeface="Calibri"/>
                <a:cs typeface="Times New Roman"/>
              </a:rPr>
              <a:t>, F., </a:t>
            </a:r>
            <a:r>
              <a:rPr lang="en-US" sz="1000" dirty="0" err="1">
                <a:latin typeface="Calibri"/>
                <a:ea typeface="Calibri"/>
                <a:cs typeface="Times New Roman"/>
              </a:rPr>
              <a:t>Morlat</a:t>
            </a:r>
            <a:r>
              <a:rPr lang="en-US" sz="1000" dirty="0">
                <a:latin typeface="Calibri"/>
                <a:ea typeface="Calibri"/>
                <a:cs typeface="Times New Roman"/>
              </a:rPr>
              <a:t>, P. (2011). Menopause and HIV infection:  age at onset and associated factors, ANRS CO3 Aquitaine cohort. International Journal of STD &amp; AIDS, 22 (2), 67-72.</a:t>
            </a:r>
          </a:p>
          <a:p>
            <a:pPr marL="457200" marR="0" indent="-457200">
              <a:spcBef>
                <a:spcPts val="0"/>
              </a:spcBef>
              <a:spcAft>
                <a:spcPts val="0"/>
              </a:spcAft>
            </a:pPr>
            <a:r>
              <a:rPr lang="en-US" sz="1000" dirty="0" err="1">
                <a:latin typeface="Calibri"/>
                <a:ea typeface="Calibri"/>
                <a:cs typeface="Times New Roman"/>
              </a:rPr>
              <a:t>Kanapathipillari</a:t>
            </a:r>
            <a:r>
              <a:rPr lang="en-US" sz="1000" dirty="0">
                <a:latin typeface="Calibri"/>
                <a:ea typeface="Calibri"/>
                <a:cs typeface="Times New Roman"/>
              </a:rPr>
              <a:t>, R., Hickey, M., Giles, M. (2013). Human immunodeficiency virus and menopause. Menopause:  The Journal of The North American Menopause Society, 20 (9), 983-990.</a:t>
            </a:r>
          </a:p>
          <a:p>
            <a:pPr marL="457200" marR="0" indent="-457200">
              <a:spcBef>
                <a:spcPts val="0"/>
              </a:spcBef>
              <a:spcAft>
                <a:spcPts val="0"/>
              </a:spcAft>
            </a:pPr>
            <a:r>
              <a:rPr lang="en-US" sz="1000" dirty="0" err="1">
                <a:latin typeface="Calibri"/>
                <a:ea typeface="Calibri"/>
                <a:cs typeface="Times New Roman"/>
              </a:rPr>
              <a:t>Looby</a:t>
            </a:r>
            <a:r>
              <a:rPr lang="en-US" sz="1000" dirty="0">
                <a:latin typeface="Calibri"/>
                <a:ea typeface="Calibri"/>
                <a:cs typeface="Times New Roman"/>
              </a:rPr>
              <a:t>, S. (2012). Menopause-Associated Metabolic Manifestations and Symptomatology in HIV Infection:  A Brief Review with Research Implications. Journal of the Association of Nurses in AIDS Care, 23 (3), 195-203.</a:t>
            </a:r>
          </a:p>
          <a:p>
            <a:pPr marL="457200" marR="0" indent="-457200">
              <a:spcBef>
                <a:spcPts val="0"/>
              </a:spcBef>
              <a:spcAft>
                <a:spcPts val="0"/>
              </a:spcAft>
            </a:pPr>
            <a:r>
              <a:rPr lang="en-US" sz="1000" dirty="0" err="1">
                <a:latin typeface="Calibri"/>
                <a:ea typeface="Calibri"/>
                <a:cs typeface="Times New Roman"/>
              </a:rPr>
              <a:t>McPheeters</a:t>
            </a:r>
            <a:r>
              <a:rPr lang="en-US" sz="1000" dirty="0">
                <a:latin typeface="Calibri"/>
                <a:ea typeface="Calibri"/>
                <a:cs typeface="Times New Roman"/>
              </a:rPr>
              <a:t>, C. (2013). Treatment Options for Hot Flashes in the HIV-Positive Menopausal Patient. The Journal for Nurse Practitioners, 9 (3), 166-171.</a:t>
            </a:r>
          </a:p>
          <a:p>
            <a:pPr marL="457200" marR="0" indent="-457200">
              <a:spcBef>
                <a:spcPts val="0"/>
              </a:spcBef>
              <a:spcAft>
                <a:spcPts val="0"/>
              </a:spcAft>
            </a:pPr>
            <a:r>
              <a:rPr lang="en-US" sz="1000" dirty="0" err="1">
                <a:latin typeface="Calibri"/>
                <a:ea typeface="Calibri"/>
                <a:cs typeface="Times New Roman"/>
              </a:rPr>
              <a:t>Looby</a:t>
            </a:r>
            <a:r>
              <a:rPr lang="en-US" sz="1000" dirty="0">
                <a:latin typeface="Calibri"/>
                <a:ea typeface="Calibri"/>
                <a:cs typeface="Times New Roman"/>
              </a:rPr>
              <a:t>, S., </a:t>
            </a:r>
            <a:r>
              <a:rPr lang="en-US" sz="1000" dirty="0" err="1">
                <a:latin typeface="Calibri"/>
                <a:ea typeface="Calibri"/>
                <a:cs typeface="Times New Roman"/>
              </a:rPr>
              <a:t>Shifren</a:t>
            </a:r>
            <a:r>
              <a:rPr lang="en-US" sz="1000" dirty="0">
                <a:latin typeface="Calibri"/>
                <a:ea typeface="Calibri"/>
                <a:cs typeface="Times New Roman"/>
              </a:rPr>
              <a:t>, J., </a:t>
            </a:r>
            <a:r>
              <a:rPr lang="en-US" sz="1000" dirty="0" err="1">
                <a:latin typeface="Calibri"/>
                <a:ea typeface="Calibri"/>
                <a:cs typeface="Times New Roman"/>
              </a:rPr>
              <a:t>Corless</a:t>
            </a:r>
            <a:r>
              <a:rPr lang="en-US" sz="1000" dirty="0">
                <a:latin typeface="Calibri"/>
                <a:ea typeface="Calibri"/>
                <a:cs typeface="Times New Roman"/>
              </a:rPr>
              <a:t>, I., Rope, A., Pedersen, M., </a:t>
            </a:r>
            <a:r>
              <a:rPr lang="en-US" sz="1000" dirty="0" err="1">
                <a:latin typeface="Calibri"/>
                <a:ea typeface="Calibri"/>
                <a:cs typeface="Times New Roman"/>
              </a:rPr>
              <a:t>Joffe</a:t>
            </a:r>
            <a:r>
              <a:rPr lang="en-US" sz="1000" dirty="0">
                <a:latin typeface="Calibri"/>
                <a:ea typeface="Calibri"/>
                <a:cs typeface="Times New Roman"/>
              </a:rPr>
              <a:t>, H., </a:t>
            </a:r>
            <a:r>
              <a:rPr lang="en-US" sz="1000" dirty="0" err="1">
                <a:latin typeface="Calibri"/>
                <a:ea typeface="Calibri"/>
                <a:cs typeface="Times New Roman"/>
              </a:rPr>
              <a:t>Grinspoon</a:t>
            </a:r>
            <a:r>
              <a:rPr lang="en-US" sz="1000" dirty="0">
                <a:latin typeface="Calibri"/>
                <a:ea typeface="Calibri"/>
                <a:cs typeface="Times New Roman"/>
              </a:rPr>
              <a:t>, S. (2013). Increased hot flash severity and related interference in </a:t>
            </a:r>
            <a:r>
              <a:rPr lang="en-US" sz="1000" dirty="0" err="1">
                <a:latin typeface="Calibri"/>
                <a:ea typeface="Calibri"/>
                <a:cs typeface="Times New Roman"/>
              </a:rPr>
              <a:t>perimenopausal</a:t>
            </a:r>
            <a:r>
              <a:rPr lang="en-US" sz="1000" dirty="0">
                <a:latin typeface="Calibri"/>
                <a:ea typeface="Calibri"/>
                <a:cs typeface="Times New Roman"/>
              </a:rPr>
              <a:t> human immunodeficiency virus-infected women. Menopause:  The Journal of The North American Menopause Society, 21 (4), 403-409.</a:t>
            </a:r>
          </a:p>
          <a:p>
            <a:pPr marL="457200" marR="0" indent="-457200">
              <a:spcBef>
                <a:spcPts val="0"/>
              </a:spcBef>
              <a:spcAft>
                <a:spcPts val="0"/>
              </a:spcAft>
            </a:pPr>
            <a:r>
              <a:rPr lang="en-US" sz="1000" dirty="0">
                <a:latin typeface="Calibri"/>
                <a:ea typeface="Calibri"/>
                <a:cs typeface="Times New Roman"/>
              </a:rPr>
              <a:t>Maki, P., Rubin, L., Cohen, M., Golub, E., Greenblatt, R., Young, M., Schwartz, R., </a:t>
            </a:r>
            <a:r>
              <a:rPr lang="en-US" sz="1000" dirty="0" err="1">
                <a:latin typeface="Calibri"/>
                <a:ea typeface="Calibri"/>
                <a:cs typeface="Times New Roman"/>
              </a:rPr>
              <a:t>Anastos</a:t>
            </a:r>
            <a:r>
              <a:rPr lang="en-US" sz="1000" dirty="0">
                <a:latin typeface="Calibri"/>
                <a:ea typeface="Calibri"/>
                <a:cs typeface="Times New Roman"/>
              </a:rPr>
              <a:t>, K., Cook, J. (2012). Depressive symptoms are increased in the early  </a:t>
            </a:r>
            <a:r>
              <a:rPr lang="en-US" sz="1000" dirty="0" err="1">
                <a:latin typeface="Calibri"/>
                <a:ea typeface="Calibri"/>
                <a:cs typeface="Times New Roman"/>
              </a:rPr>
              <a:t>perimenopausal</a:t>
            </a:r>
            <a:r>
              <a:rPr lang="en-US" sz="1000" dirty="0">
                <a:latin typeface="Calibri"/>
                <a:ea typeface="Calibri"/>
                <a:cs typeface="Times New Roman"/>
              </a:rPr>
              <a:t> stage in ethnically diverse human immunodeficiency virus-infected and human immunodeficiency virus-uninfected women. Menopause:  The Journal of The North American Menopause Society, 19 (11), 1215-1223.</a:t>
            </a:r>
          </a:p>
          <a:p>
            <a:pPr marL="457200" marR="0" indent="-457200">
              <a:spcBef>
                <a:spcPts val="0"/>
              </a:spcBef>
              <a:spcAft>
                <a:spcPts val="0"/>
              </a:spcAft>
            </a:pPr>
            <a:r>
              <a:rPr lang="en-US" sz="1000" dirty="0">
                <a:latin typeface="Calibri"/>
                <a:ea typeface="Calibri"/>
                <a:cs typeface="Times New Roman"/>
              </a:rPr>
              <a:t>National Osteoporosis Foundation </a:t>
            </a:r>
            <a:r>
              <a:rPr lang="en-US" sz="1000" u="sng" dirty="0">
                <a:solidFill>
                  <a:srgbClr val="0563C1"/>
                </a:solidFill>
                <a:latin typeface="Calibri"/>
                <a:ea typeface="Calibri"/>
                <a:cs typeface="Times New Roman"/>
                <a:hlinkClick r:id="rId3"/>
              </a:rPr>
              <a:t>http://nof.org/</a:t>
            </a:r>
            <a:endParaRPr lang="en-US" sz="1000" dirty="0">
              <a:latin typeface="Calibri"/>
              <a:ea typeface="Calibri"/>
              <a:cs typeface="Times New Roman"/>
            </a:endParaRPr>
          </a:p>
          <a:p>
            <a:r>
              <a:rPr lang="en-US" sz="1000" dirty="0">
                <a:latin typeface="Calibri"/>
                <a:ea typeface="Calibri"/>
                <a:cs typeface="Times New Roman"/>
              </a:rPr>
              <a:t>North American Menopause Society. </a:t>
            </a:r>
            <a:r>
              <a:rPr lang="en-US" sz="1000" u="sng" dirty="0">
                <a:solidFill>
                  <a:srgbClr val="0563C1"/>
                </a:solidFill>
                <a:latin typeface="Calibri"/>
                <a:ea typeface="Calibri"/>
                <a:cs typeface="Times New Roman"/>
                <a:hlinkClick r:id="rId4"/>
              </a:rPr>
              <a:t>http://www.menopause.org/</a:t>
            </a:r>
            <a:endParaRPr lang="en-US" sz="1000" dirty="0">
              <a:latin typeface="Calibri"/>
              <a:ea typeface="Calibri"/>
              <a:cs typeface="Times New Roman"/>
            </a:endParaRPr>
          </a:p>
          <a:p>
            <a:pPr marL="457200" marR="0" indent="-457200">
              <a:spcBef>
                <a:spcPts val="0"/>
              </a:spcBef>
              <a:spcAft>
                <a:spcPts val="0"/>
              </a:spcAft>
            </a:pPr>
            <a:r>
              <a:rPr lang="en-US" sz="1000" dirty="0">
                <a:latin typeface="Calibri"/>
                <a:ea typeface="Calibri"/>
                <a:cs typeface="Times New Roman"/>
              </a:rPr>
              <a:t>Stein, E., Yin, M., McMahon, D., Shu, A., Zhang, C., Ferris, D., Colon, I., </a:t>
            </a:r>
            <a:r>
              <a:rPr lang="en-US" sz="1000" dirty="0" err="1">
                <a:latin typeface="Calibri"/>
                <a:ea typeface="Calibri"/>
                <a:cs typeface="Times New Roman"/>
              </a:rPr>
              <a:t>Dobkin</a:t>
            </a:r>
            <a:r>
              <a:rPr lang="en-US" sz="1000" dirty="0">
                <a:latin typeface="Calibri"/>
                <a:ea typeface="Calibri"/>
                <a:cs typeface="Times New Roman"/>
              </a:rPr>
              <a:t>, J., Hammer, S., Shane, E. (2011). Vitamin D deficiency in HIV-infected postmenopausal Hispanics and African-American women. Osteoporosis International, 22 (2), 477-487.</a:t>
            </a:r>
          </a:p>
          <a:p>
            <a:pPr marL="457200" marR="0" indent="-457200">
              <a:spcBef>
                <a:spcPts val="0"/>
              </a:spcBef>
              <a:spcAft>
                <a:spcPts val="0"/>
              </a:spcAft>
            </a:pPr>
            <a:r>
              <a:rPr lang="en-US" sz="1000" dirty="0">
                <a:latin typeface="Calibri"/>
                <a:ea typeface="Calibri"/>
                <a:cs typeface="Times New Roman"/>
              </a:rPr>
              <a:t>Yin, M., Dalian, L., </a:t>
            </a:r>
            <a:r>
              <a:rPr lang="en-US" sz="1000" dirty="0" err="1">
                <a:latin typeface="Calibri"/>
                <a:ea typeface="Calibri"/>
                <a:cs typeface="Times New Roman"/>
              </a:rPr>
              <a:t>Cremers</a:t>
            </a:r>
            <a:r>
              <a:rPr lang="en-US" sz="1000" dirty="0">
                <a:latin typeface="Calibri"/>
                <a:ea typeface="Calibri"/>
                <a:cs typeface="Times New Roman"/>
              </a:rPr>
              <a:t>, S., Phyllis, T., Cohen, M., Shi, Q., Shane, E., Golub, E., </a:t>
            </a:r>
            <a:r>
              <a:rPr lang="en-US" sz="1000" dirty="0" err="1">
                <a:latin typeface="Calibri"/>
                <a:ea typeface="Calibri"/>
                <a:cs typeface="Times New Roman"/>
              </a:rPr>
              <a:t>Anastos</a:t>
            </a:r>
            <a:r>
              <a:rPr lang="en-US" sz="1000" dirty="0">
                <a:latin typeface="Calibri"/>
                <a:ea typeface="Calibri"/>
                <a:cs typeface="Times New Roman"/>
              </a:rPr>
              <a:t>, K. (2010). Short-Term Bone Loss in HIV-Infected Premenopausal Women. Journal of Acquired Immune Deficiency Syndrome, 53 (2) 202-208.</a:t>
            </a:r>
          </a:p>
          <a:p>
            <a:pPr marL="457200" marR="0" indent="-457200">
              <a:spcBef>
                <a:spcPts val="0"/>
              </a:spcBef>
              <a:spcAft>
                <a:spcPts val="0"/>
              </a:spcAft>
            </a:pPr>
            <a:r>
              <a:rPr lang="en-US" sz="1000" dirty="0">
                <a:latin typeface="Calibri"/>
                <a:ea typeface="Calibri"/>
                <a:cs typeface="Times New Roman"/>
              </a:rPr>
              <a:t>Yin, M., McMahon, D., Ferris, D., Zhang, C., </a:t>
            </a:r>
            <a:r>
              <a:rPr lang="en-US" sz="1000" dirty="0" err="1">
                <a:latin typeface="Calibri"/>
                <a:ea typeface="Calibri"/>
                <a:cs typeface="Times New Roman"/>
              </a:rPr>
              <a:t>Staron</a:t>
            </a:r>
            <a:r>
              <a:rPr lang="en-US" sz="1000" dirty="0">
                <a:latin typeface="Calibri"/>
                <a:ea typeface="Calibri"/>
                <a:cs typeface="Times New Roman"/>
              </a:rPr>
              <a:t>, A., Colon, I., Laurence, J., </a:t>
            </a:r>
            <a:r>
              <a:rPr lang="en-US" sz="1000" dirty="0" err="1">
                <a:latin typeface="Calibri"/>
                <a:ea typeface="Calibri"/>
                <a:cs typeface="Times New Roman"/>
              </a:rPr>
              <a:t>Dobkin</a:t>
            </a:r>
            <a:r>
              <a:rPr lang="en-US" sz="1000" dirty="0">
                <a:latin typeface="Calibri"/>
                <a:ea typeface="Calibri"/>
                <a:cs typeface="Times New Roman"/>
              </a:rPr>
              <a:t>, J., Hammer, S., Shane, E. (2009). Low Bone Mass and High Bone Turnover in Postmenopausal Human Immunodeficiency Virus-Infected Women. Clinical Endocrinology Metabolism, 95 (2), 620-629.</a:t>
            </a:r>
          </a:p>
          <a:p>
            <a:r>
              <a:rPr lang="en-US" sz="1000" dirty="0">
                <a:latin typeface="Calibri"/>
                <a:ea typeface="Calibri"/>
                <a:cs typeface="Times New Roman"/>
              </a:rPr>
              <a:t>Yin, M., </a:t>
            </a:r>
            <a:r>
              <a:rPr lang="en-US" sz="1000" dirty="0" err="1">
                <a:latin typeface="Calibri"/>
                <a:ea typeface="Calibri"/>
                <a:cs typeface="Times New Roman"/>
              </a:rPr>
              <a:t>Qiuhu</a:t>
            </a:r>
            <a:r>
              <a:rPr lang="en-US" sz="1000" dirty="0">
                <a:latin typeface="Calibri"/>
                <a:ea typeface="Calibri"/>
                <a:cs typeface="Times New Roman"/>
              </a:rPr>
              <a:t>, S., Hoover, D., </a:t>
            </a:r>
            <a:r>
              <a:rPr lang="en-US" sz="1000" dirty="0" err="1">
                <a:latin typeface="Calibri"/>
                <a:ea typeface="Calibri"/>
                <a:cs typeface="Times New Roman"/>
              </a:rPr>
              <a:t>Anastos</a:t>
            </a:r>
            <a:r>
              <a:rPr lang="en-US" sz="1000" dirty="0">
                <a:latin typeface="Calibri"/>
                <a:ea typeface="Calibri"/>
                <a:cs typeface="Times New Roman"/>
              </a:rPr>
              <a:t>, K., Sharma, A., Young., M., Levine A., Cohen, M., Shane, E., Golub, E., Tien, P. (2010). Fracture incidence in HIV-infected women:  results from Women’s Interagency HIV Study. AIDS, 24, 2679-2686</a:t>
            </a:r>
            <a:endParaRPr lang="en-US" sz="1000" dirty="0"/>
          </a:p>
        </p:txBody>
      </p:sp>
    </p:spTree>
    <p:extLst>
      <p:ext uri="{BB962C8B-B14F-4D97-AF65-F5344CB8AC3E}">
        <p14:creationId xmlns:p14="http://schemas.microsoft.com/office/powerpoint/2010/main" val="21020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 and HIV infected women </a:t>
            </a:r>
            <a:endParaRPr lang="en-US" dirty="0"/>
          </a:p>
        </p:txBody>
      </p:sp>
      <p:sp>
        <p:nvSpPr>
          <p:cNvPr id="3" name="Content Placeholder 2"/>
          <p:cNvSpPr>
            <a:spLocks noGrp="1"/>
          </p:cNvSpPr>
          <p:nvPr>
            <p:ph idx="1"/>
          </p:nvPr>
        </p:nvSpPr>
        <p:spPr/>
        <p:txBody>
          <a:bodyPr/>
          <a:lstStyle/>
          <a:p>
            <a:r>
              <a:rPr lang="en-US" dirty="0" smtClean="0"/>
              <a:t>HIV infected women are living longer</a:t>
            </a:r>
          </a:p>
          <a:p>
            <a:endParaRPr lang="en-US" dirty="0"/>
          </a:p>
          <a:p>
            <a:r>
              <a:rPr lang="en-US" dirty="0" smtClean="0"/>
              <a:t>Older women are also among those newly diagnosed with HIV</a:t>
            </a:r>
          </a:p>
          <a:p>
            <a:pPr lvl="1"/>
            <a:r>
              <a:rPr lang="en-US" dirty="0" smtClean="0"/>
              <a:t>In 2013 of those  adults diagnosed with HIV:</a:t>
            </a:r>
          </a:p>
          <a:p>
            <a:pPr lvl="2"/>
            <a:r>
              <a:rPr lang="en-US" dirty="0" smtClean="0"/>
              <a:t>About 18% are age 45-54 years</a:t>
            </a:r>
          </a:p>
          <a:p>
            <a:pPr lvl="2"/>
            <a:r>
              <a:rPr lang="en-US" dirty="0" smtClean="0"/>
              <a:t>10% are age 55 and older</a:t>
            </a:r>
          </a:p>
          <a:p>
            <a:pPr lvl="2"/>
            <a:endParaRPr lang="en-US" dirty="0"/>
          </a:p>
          <a:p>
            <a:r>
              <a:rPr lang="en-US" dirty="0" smtClean="0"/>
              <a:t>More HIV+ women are/will experience menopause</a:t>
            </a:r>
            <a:endParaRPr lang="en-US" dirty="0"/>
          </a:p>
        </p:txBody>
      </p:sp>
    </p:spTree>
    <p:extLst>
      <p:ext uri="{BB962C8B-B14F-4D97-AF65-F5344CB8AC3E}">
        <p14:creationId xmlns:p14="http://schemas.microsoft.com/office/powerpoint/2010/main" val="186778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Menopause</a:t>
            </a:r>
            <a:endParaRPr lang="en-US" dirty="0"/>
          </a:p>
        </p:txBody>
      </p:sp>
      <p:sp>
        <p:nvSpPr>
          <p:cNvPr id="3" name="Content Placeholder 2"/>
          <p:cNvSpPr>
            <a:spLocks noGrp="1"/>
          </p:cNvSpPr>
          <p:nvPr>
            <p:ph idx="1"/>
          </p:nvPr>
        </p:nvSpPr>
        <p:spPr/>
        <p:txBody>
          <a:bodyPr>
            <a:normAutofit/>
          </a:bodyPr>
          <a:lstStyle/>
          <a:p>
            <a:r>
              <a:rPr lang="en-US" dirty="0" smtClean="0"/>
              <a:t>Defined retrospectively as cessation of menstrual periods for one year; not associated with other causes. </a:t>
            </a:r>
          </a:p>
          <a:p>
            <a:r>
              <a:rPr lang="en-US" dirty="0" smtClean="0"/>
              <a:t>Result of the </a:t>
            </a:r>
            <a:r>
              <a:rPr lang="en-US" dirty="0"/>
              <a:t>natural decline of estrogen production from ovaries. </a:t>
            </a:r>
            <a:endParaRPr lang="en-US" dirty="0" smtClean="0"/>
          </a:p>
          <a:p>
            <a:r>
              <a:rPr lang="en-US" dirty="0" smtClean="0"/>
              <a:t>The average age of menopause in the US is about 52 years with a range of 40 to 58 years (North American Menopause Society, NAMS</a:t>
            </a:r>
            <a:r>
              <a:rPr lang="en-US" dirty="0"/>
              <a:t>, 2015</a:t>
            </a:r>
            <a:r>
              <a:rPr lang="en-US" dirty="0" smtClean="0"/>
              <a:t>)</a:t>
            </a:r>
            <a:r>
              <a:rPr lang="en-US" dirty="0"/>
              <a:t>.</a:t>
            </a:r>
            <a:endParaRPr lang="en-US" dirty="0" smtClean="0"/>
          </a:p>
          <a:p>
            <a:r>
              <a:rPr lang="en-US" dirty="0" smtClean="0"/>
              <a:t>In the general population, women who achieve menopause at an earlier age are at higher risk for morbidity and mortality due to loss of the protective effects of estrogen. </a:t>
            </a:r>
          </a:p>
          <a:p>
            <a:pPr lvl="1"/>
            <a:r>
              <a:rPr lang="en-US" dirty="0" smtClean="0"/>
              <a:t>Cardiovascular risk </a:t>
            </a:r>
          </a:p>
          <a:p>
            <a:pPr lvl="1"/>
            <a:r>
              <a:rPr lang="en-US" dirty="0" smtClean="0"/>
              <a:t>Fracture risk</a:t>
            </a:r>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865700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and Menopause</a:t>
            </a:r>
            <a:endParaRPr lang="en-US" dirty="0"/>
          </a:p>
        </p:txBody>
      </p:sp>
      <p:sp>
        <p:nvSpPr>
          <p:cNvPr id="3" name="Content Placeholder 2"/>
          <p:cNvSpPr>
            <a:spLocks noGrp="1"/>
          </p:cNvSpPr>
          <p:nvPr>
            <p:ph idx="1"/>
          </p:nvPr>
        </p:nvSpPr>
        <p:spPr/>
        <p:txBody>
          <a:bodyPr/>
          <a:lstStyle/>
          <a:p>
            <a:r>
              <a:rPr lang="en-US" dirty="0" smtClean="0"/>
              <a:t>A few studies to date suggest HIV is a risk factor for earlier than average age at menopause. </a:t>
            </a:r>
          </a:p>
          <a:p>
            <a:r>
              <a:rPr lang="en-US" dirty="0" smtClean="0"/>
              <a:t>Risk factors for earlier menopause are often found in HIV+ women and may confound the association of HIV with early menopause:</a:t>
            </a:r>
          </a:p>
          <a:p>
            <a:pPr lvl="1"/>
            <a:r>
              <a:rPr lang="en-US" dirty="0" smtClean="0"/>
              <a:t>Tobacco use</a:t>
            </a:r>
          </a:p>
          <a:p>
            <a:pPr lvl="1"/>
            <a:r>
              <a:rPr lang="en-US" dirty="0" smtClean="0"/>
              <a:t>Substance abuse</a:t>
            </a:r>
          </a:p>
          <a:p>
            <a:pPr lvl="1"/>
            <a:r>
              <a:rPr lang="en-US" dirty="0" smtClean="0"/>
              <a:t>Low body weight</a:t>
            </a:r>
          </a:p>
          <a:p>
            <a:pPr lvl="1"/>
            <a:r>
              <a:rPr lang="en-US" dirty="0" smtClean="0"/>
              <a:t>Low socioeconomic status</a:t>
            </a:r>
          </a:p>
          <a:p>
            <a:pPr lvl="1"/>
            <a:r>
              <a:rPr lang="en-US" dirty="0" smtClean="0"/>
              <a:t>Stress</a:t>
            </a:r>
          </a:p>
          <a:p>
            <a:pPr lvl="1"/>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04706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and Menopause</a:t>
            </a:r>
            <a:endParaRPr lang="en-US" dirty="0"/>
          </a:p>
        </p:txBody>
      </p:sp>
      <p:sp>
        <p:nvSpPr>
          <p:cNvPr id="3" name="Content Placeholder 2"/>
          <p:cNvSpPr>
            <a:spLocks noGrp="1"/>
          </p:cNvSpPr>
          <p:nvPr>
            <p:ph idx="1"/>
          </p:nvPr>
        </p:nvSpPr>
        <p:spPr/>
        <p:txBody>
          <a:bodyPr/>
          <a:lstStyle/>
          <a:p>
            <a:r>
              <a:rPr lang="en-US" dirty="0" smtClean="0"/>
              <a:t>Episodes </a:t>
            </a:r>
            <a:r>
              <a:rPr lang="en-US" dirty="0"/>
              <a:t>of irregular bleeding or amenorrhea are </a:t>
            </a:r>
            <a:r>
              <a:rPr lang="en-US" dirty="0" smtClean="0"/>
              <a:t>common in HIV+ women</a:t>
            </a:r>
          </a:p>
          <a:p>
            <a:pPr lvl="1"/>
            <a:r>
              <a:rPr lang="en-US" dirty="0" smtClean="0"/>
              <a:t>Due to stress, serious illness, or low body weight/wasting. </a:t>
            </a:r>
          </a:p>
          <a:p>
            <a:pPr lvl="1"/>
            <a:r>
              <a:rPr lang="en-US" dirty="0" smtClean="0"/>
              <a:t>may </a:t>
            </a:r>
            <a:r>
              <a:rPr lang="en-US" dirty="0"/>
              <a:t>need careful evaluation, especially if this occurs at or below age 40</a:t>
            </a:r>
            <a:r>
              <a:rPr lang="en-US" dirty="0" smtClean="0"/>
              <a:t>.</a:t>
            </a:r>
          </a:p>
          <a:p>
            <a:pPr lvl="1"/>
            <a:r>
              <a:rPr lang="en-US" dirty="0" smtClean="0"/>
              <a:t>Consider obtaining a FSH level to evaluate for menopause (levels &gt; 25 IU/L in a random blood draw are consistent with menopause [STRAW + 10).</a:t>
            </a:r>
          </a:p>
          <a:p>
            <a:pPr lvl="1"/>
            <a:endParaRPr lang="en-US" dirty="0"/>
          </a:p>
          <a:p>
            <a:endParaRPr lang="en-US" dirty="0"/>
          </a:p>
        </p:txBody>
      </p:sp>
    </p:spTree>
    <p:extLst>
      <p:ext uri="{BB962C8B-B14F-4D97-AF65-F5344CB8AC3E}">
        <p14:creationId xmlns:p14="http://schemas.microsoft.com/office/powerpoint/2010/main" val="331041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Menopausal symptoms</a:t>
            </a:r>
            <a:endParaRPr lang="en-US" dirty="0"/>
          </a:p>
        </p:txBody>
      </p:sp>
      <p:sp>
        <p:nvSpPr>
          <p:cNvPr id="3" name="Content Placeholder 2"/>
          <p:cNvSpPr>
            <a:spLocks noGrp="1"/>
          </p:cNvSpPr>
          <p:nvPr>
            <p:ph idx="1"/>
          </p:nvPr>
        </p:nvSpPr>
        <p:spPr/>
        <p:txBody>
          <a:bodyPr/>
          <a:lstStyle/>
          <a:p>
            <a:r>
              <a:rPr lang="en-US" dirty="0" smtClean="0"/>
              <a:t>The core symptoms associated with menopause in all women are vasomotor symptoms (hot flashes, night sweats), sleep disturbance, vaginal dryness (NIH State of Science Conference, 2005).</a:t>
            </a:r>
          </a:p>
          <a:p>
            <a:r>
              <a:rPr lang="en-US" dirty="0" smtClean="0"/>
              <a:t>Women are also at risk for depressive symptoms in the menopause transition period (period prior to final menstrual period). </a:t>
            </a:r>
          </a:p>
          <a:p>
            <a:pPr lvl="1"/>
            <a:endParaRPr lang="en-US" dirty="0"/>
          </a:p>
        </p:txBody>
      </p:sp>
    </p:spTree>
    <p:extLst>
      <p:ext uri="{BB962C8B-B14F-4D97-AF65-F5344CB8AC3E}">
        <p14:creationId xmlns:p14="http://schemas.microsoft.com/office/powerpoint/2010/main" val="391878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infected women and Menopausal symptoms</a:t>
            </a:r>
            <a:endParaRPr lang="en-US" dirty="0"/>
          </a:p>
        </p:txBody>
      </p:sp>
      <p:sp>
        <p:nvSpPr>
          <p:cNvPr id="3" name="Content Placeholder 2"/>
          <p:cNvSpPr>
            <a:spLocks noGrp="1"/>
          </p:cNvSpPr>
          <p:nvPr>
            <p:ph idx="1"/>
          </p:nvPr>
        </p:nvSpPr>
        <p:spPr/>
        <p:txBody>
          <a:bodyPr/>
          <a:lstStyle/>
          <a:p>
            <a:r>
              <a:rPr lang="en-US" dirty="0"/>
              <a:t>HIV infected women may experience more menopausal symptoms than the general population, </a:t>
            </a:r>
            <a:r>
              <a:rPr lang="en-US" dirty="0" smtClean="0"/>
              <a:t>particularly </a:t>
            </a:r>
            <a:r>
              <a:rPr lang="en-US" dirty="0"/>
              <a:t>psychological symptoms and vasomotor symptoms.</a:t>
            </a:r>
          </a:p>
          <a:p>
            <a:r>
              <a:rPr lang="en-US" dirty="0"/>
              <a:t>C</a:t>
            </a:r>
            <a:r>
              <a:rPr lang="en-US" dirty="0" smtClean="0"/>
              <a:t>omplaints of night sweats and hot flashes may need to be carefully evaluated to rule out other infections, TB or possibly </a:t>
            </a:r>
            <a:r>
              <a:rPr lang="en-US" dirty="0"/>
              <a:t>lymphoma </a:t>
            </a:r>
            <a:r>
              <a:rPr lang="en-US" dirty="0" smtClean="0"/>
              <a:t>based </a:t>
            </a:r>
            <a:r>
              <a:rPr lang="en-US" dirty="0"/>
              <a:t>on CD4 </a:t>
            </a:r>
            <a:r>
              <a:rPr lang="en-US" dirty="0" smtClean="0"/>
              <a:t>count.</a:t>
            </a:r>
          </a:p>
          <a:p>
            <a:r>
              <a:rPr lang="en-US" dirty="0" smtClean="0"/>
              <a:t>Thorough health history and evaluation are important to investigate symptoms. </a:t>
            </a:r>
          </a:p>
          <a:p>
            <a:endParaRPr lang="en-US" dirty="0"/>
          </a:p>
          <a:p>
            <a:pPr marL="0" indent="0">
              <a:buNone/>
            </a:pPr>
            <a:endParaRPr lang="en-US" dirty="0"/>
          </a:p>
        </p:txBody>
      </p:sp>
    </p:spTree>
    <p:extLst>
      <p:ext uri="{BB962C8B-B14F-4D97-AF65-F5344CB8AC3E}">
        <p14:creationId xmlns:p14="http://schemas.microsoft.com/office/powerpoint/2010/main" val="197920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flashes</a:t>
            </a:r>
            <a:endParaRPr lang="en-US" dirty="0"/>
          </a:p>
        </p:txBody>
      </p:sp>
      <p:sp>
        <p:nvSpPr>
          <p:cNvPr id="3" name="Content Placeholder 2"/>
          <p:cNvSpPr>
            <a:spLocks noGrp="1"/>
          </p:cNvSpPr>
          <p:nvPr>
            <p:ph idx="1"/>
          </p:nvPr>
        </p:nvSpPr>
        <p:spPr>
          <a:xfrm>
            <a:off x="677334" y="1524001"/>
            <a:ext cx="8596668" cy="4517362"/>
          </a:xfrm>
        </p:spPr>
        <p:txBody>
          <a:bodyPr/>
          <a:lstStyle/>
          <a:p>
            <a:r>
              <a:rPr lang="en-US" dirty="0" smtClean="0"/>
              <a:t>HIV+ women report more hot flash severity and greater interference of hot flashes with daily activities (</a:t>
            </a:r>
            <a:r>
              <a:rPr lang="en-US" dirty="0" err="1" smtClean="0"/>
              <a:t>Looby</a:t>
            </a:r>
            <a:r>
              <a:rPr lang="en-US" dirty="0" smtClean="0"/>
              <a:t>, et al, 2014). </a:t>
            </a:r>
          </a:p>
          <a:p>
            <a:endParaRPr lang="en-US" dirty="0" smtClean="0"/>
          </a:p>
          <a:p>
            <a:r>
              <a:rPr lang="en-US" dirty="0" smtClean="0"/>
              <a:t>Treatment of hot flashes must consider whether the women is a candidate for hormone therapy and drug interactions with ART (CYP450 pathway) and other medications. </a:t>
            </a:r>
          </a:p>
          <a:p>
            <a:pPr lvl="2"/>
            <a:endParaRPr lang="en-US" dirty="0" smtClean="0"/>
          </a:p>
          <a:p>
            <a:pPr lvl="2"/>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3271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 treatments in general population: </a:t>
            </a:r>
            <a:r>
              <a:rPr lang="en-US" dirty="0"/>
              <a:t>(very little data in HIV+ women)</a:t>
            </a:r>
            <a:br>
              <a:rPr lang="en-US" dirty="0"/>
            </a:br>
            <a:endParaRPr lang="en-US" dirty="0"/>
          </a:p>
        </p:txBody>
      </p:sp>
      <p:sp>
        <p:nvSpPr>
          <p:cNvPr id="3" name="Content Placeholder 2"/>
          <p:cNvSpPr>
            <a:spLocks noGrp="1"/>
          </p:cNvSpPr>
          <p:nvPr>
            <p:ph idx="1"/>
          </p:nvPr>
        </p:nvSpPr>
        <p:spPr>
          <a:xfrm>
            <a:off x="677334" y="1637731"/>
            <a:ext cx="8596668" cy="4403632"/>
          </a:xfrm>
        </p:spPr>
        <p:txBody>
          <a:bodyPr>
            <a:normAutofit lnSpcReduction="10000"/>
          </a:bodyPr>
          <a:lstStyle/>
          <a:p>
            <a:r>
              <a:rPr lang="en-US" dirty="0" smtClean="0"/>
              <a:t>Hormone </a:t>
            </a:r>
            <a:r>
              <a:rPr lang="en-US" dirty="0"/>
              <a:t>Therapy (HT): low dose, short term </a:t>
            </a:r>
            <a:endParaRPr lang="en-US" dirty="0" smtClean="0"/>
          </a:p>
          <a:p>
            <a:pPr lvl="1"/>
            <a:r>
              <a:rPr lang="en-US" dirty="0" smtClean="0"/>
              <a:t>Check potential </a:t>
            </a:r>
            <a:r>
              <a:rPr lang="en-US" dirty="0"/>
              <a:t>interactions between estrogen and PI or NNRTI</a:t>
            </a:r>
          </a:p>
          <a:p>
            <a:r>
              <a:rPr lang="en-US" dirty="0" err="1"/>
              <a:t>Nonhormonal</a:t>
            </a:r>
            <a:r>
              <a:rPr lang="en-US" dirty="0"/>
              <a:t> therapy: </a:t>
            </a:r>
          </a:p>
          <a:p>
            <a:pPr lvl="1"/>
            <a:r>
              <a:rPr lang="en-US" dirty="0"/>
              <a:t>SNRI (venlafaxine, </a:t>
            </a:r>
            <a:r>
              <a:rPr lang="en-US" dirty="0" err="1"/>
              <a:t>desvenlafaxine</a:t>
            </a:r>
            <a:r>
              <a:rPr lang="en-US" dirty="0"/>
              <a:t>)</a:t>
            </a:r>
          </a:p>
          <a:p>
            <a:pPr lvl="1"/>
            <a:r>
              <a:rPr lang="en-US" dirty="0"/>
              <a:t>SSRI (fluoxetine, </a:t>
            </a:r>
            <a:r>
              <a:rPr lang="en-US" dirty="0" smtClean="0"/>
              <a:t>citalopram</a:t>
            </a:r>
            <a:r>
              <a:rPr lang="en-US" dirty="0"/>
              <a:t>, </a:t>
            </a:r>
            <a:r>
              <a:rPr lang="en-US" dirty="0" err="1"/>
              <a:t>escitalopram</a:t>
            </a:r>
            <a:r>
              <a:rPr lang="en-US" dirty="0"/>
              <a:t>)</a:t>
            </a:r>
          </a:p>
          <a:p>
            <a:pPr lvl="1"/>
            <a:r>
              <a:rPr lang="en-US" dirty="0"/>
              <a:t>Gabapentin</a:t>
            </a:r>
          </a:p>
          <a:p>
            <a:r>
              <a:rPr lang="en-US" dirty="0" smtClean="0"/>
              <a:t>Cognitive behavioral therapy– effective in one study</a:t>
            </a:r>
          </a:p>
          <a:p>
            <a:r>
              <a:rPr lang="en-US" dirty="0" smtClean="0"/>
              <a:t>Complementary therapy</a:t>
            </a:r>
          </a:p>
          <a:p>
            <a:pPr lvl="1"/>
            <a:r>
              <a:rPr lang="en-US" dirty="0" smtClean="0"/>
              <a:t>Black cohosh-no evidence for efficacy, side effect is potential liver toxicity</a:t>
            </a:r>
          </a:p>
          <a:p>
            <a:pPr lvl="1"/>
            <a:r>
              <a:rPr lang="en-US" dirty="0" smtClean="0"/>
              <a:t>Phytoestrogens—no evidence for effectiveness</a:t>
            </a:r>
          </a:p>
          <a:p>
            <a:pPr lvl="1"/>
            <a:r>
              <a:rPr lang="en-US" dirty="0" smtClean="0"/>
              <a:t>Acupuncture—conflicting evidence</a:t>
            </a:r>
          </a:p>
          <a:p>
            <a:r>
              <a:rPr lang="en-US" dirty="0" smtClean="0"/>
              <a:t>Weight loss--effective</a:t>
            </a:r>
          </a:p>
          <a:p>
            <a:pPr lvl="1"/>
            <a:endParaRPr lang="en-US" dirty="0"/>
          </a:p>
        </p:txBody>
      </p:sp>
    </p:spTree>
    <p:extLst>
      <p:ext uri="{BB962C8B-B14F-4D97-AF65-F5344CB8AC3E}">
        <p14:creationId xmlns:p14="http://schemas.microsoft.com/office/powerpoint/2010/main" val="16499607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496</TotalTime>
  <Words>1500</Words>
  <Application>Microsoft Office PowerPoint</Application>
  <PresentationFormat>Custom</PresentationFormat>
  <Paragraphs>179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Menopause and Bone Health in HIV infected Women</vt:lpstr>
      <vt:lpstr>Aging and HIV infected women </vt:lpstr>
      <vt:lpstr>Menopause</vt:lpstr>
      <vt:lpstr>HIV and Menopause</vt:lpstr>
      <vt:lpstr>HIV and Menopause</vt:lpstr>
      <vt:lpstr>Menopausal symptoms</vt:lpstr>
      <vt:lpstr>HIV infected women and Menopausal symptoms</vt:lpstr>
      <vt:lpstr>Hot flashes</vt:lpstr>
      <vt:lpstr>Effective treatments in general population: (very little data in HIV+ women) </vt:lpstr>
      <vt:lpstr>Case Example: Ms P.   45 yo AAF, perimenopausal, Severe night sweats</vt:lpstr>
      <vt:lpstr>Bone health in HIV+ menopausal women</vt:lpstr>
      <vt:lpstr>Evaluating Bone Density: DXA scan </vt:lpstr>
      <vt:lpstr>PowerPoint Presentation</vt:lpstr>
      <vt:lpstr>Bone health recommendations</vt:lpstr>
      <vt:lpstr>Algorithm for Menopause Management in HIV infected women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Menopause and Bone Health in HIV infected women</dc:title>
  <dc:creator>Marcia Holstad</dc:creator>
  <cp:lastModifiedBy>Powell, Renee</cp:lastModifiedBy>
  <cp:revision>42</cp:revision>
  <cp:lastPrinted>2015-03-17T16:39:41Z</cp:lastPrinted>
  <dcterms:created xsi:type="dcterms:W3CDTF">2015-03-14T21:11:45Z</dcterms:created>
  <dcterms:modified xsi:type="dcterms:W3CDTF">2015-03-17T17:09:09Z</dcterms:modified>
</cp:coreProperties>
</file>