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2" r:id="rId1"/>
    <p:sldMasterId id="2147483894" r:id="rId2"/>
  </p:sldMasterIdLst>
  <p:notesMasterIdLst>
    <p:notesMasterId r:id="rId56"/>
  </p:notesMasterIdLst>
  <p:handoutMasterIdLst>
    <p:handoutMasterId r:id="rId57"/>
  </p:handoutMasterIdLst>
  <p:sldIdLst>
    <p:sldId id="418" r:id="rId3"/>
    <p:sldId id="319" r:id="rId4"/>
    <p:sldId id="308" r:id="rId5"/>
    <p:sldId id="294" r:id="rId6"/>
    <p:sldId id="296" r:id="rId7"/>
    <p:sldId id="527" r:id="rId8"/>
    <p:sldId id="325" r:id="rId9"/>
    <p:sldId id="498" r:id="rId10"/>
    <p:sldId id="402" r:id="rId11"/>
    <p:sldId id="528" r:id="rId12"/>
    <p:sldId id="403" r:id="rId13"/>
    <p:sldId id="329" r:id="rId14"/>
    <p:sldId id="529" r:id="rId15"/>
    <p:sldId id="535" r:id="rId16"/>
    <p:sldId id="516" r:id="rId17"/>
    <p:sldId id="518" r:id="rId18"/>
    <p:sldId id="536" r:id="rId19"/>
    <p:sldId id="537" r:id="rId20"/>
    <p:sldId id="538" r:id="rId21"/>
    <p:sldId id="539" r:id="rId22"/>
    <p:sldId id="540" r:id="rId23"/>
    <p:sldId id="507" r:id="rId24"/>
    <p:sldId id="508" r:id="rId25"/>
    <p:sldId id="509" r:id="rId26"/>
    <p:sldId id="541" r:id="rId27"/>
    <p:sldId id="505" r:id="rId28"/>
    <p:sldId id="525" r:id="rId29"/>
    <p:sldId id="532" r:id="rId30"/>
    <p:sldId id="515" r:id="rId31"/>
    <p:sldId id="514" r:id="rId32"/>
    <p:sldId id="410" r:id="rId33"/>
    <p:sldId id="412" r:id="rId34"/>
    <p:sldId id="413" r:id="rId35"/>
    <p:sldId id="414" r:id="rId36"/>
    <p:sldId id="415" r:id="rId37"/>
    <p:sldId id="519" r:id="rId38"/>
    <p:sldId id="416" r:id="rId39"/>
    <p:sldId id="417" r:id="rId40"/>
    <p:sldId id="467" r:id="rId41"/>
    <p:sldId id="338" r:id="rId42"/>
    <p:sldId id="491" r:id="rId43"/>
    <p:sldId id="521" r:id="rId44"/>
    <p:sldId id="520" r:id="rId45"/>
    <p:sldId id="522" r:id="rId46"/>
    <p:sldId id="531" r:id="rId47"/>
    <p:sldId id="523" r:id="rId48"/>
    <p:sldId id="526" r:id="rId49"/>
    <p:sldId id="336" r:id="rId50"/>
    <p:sldId id="351" r:id="rId51"/>
    <p:sldId id="335" r:id="rId52"/>
    <p:sldId id="524" r:id="rId53"/>
    <p:sldId id="307" r:id="rId54"/>
    <p:sldId id="352" r:id="rId5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6" autoAdjust="0"/>
    <p:restoredTop sz="90293" autoAdjust="0"/>
  </p:normalViewPr>
  <p:slideViewPr>
    <p:cSldViewPr>
      <p:cViewPr>
        <p:scale>
          <a:sx n="80" d="100"/>
          <a:sy n="80" d="100"/>
        </p:scale>
        <p:origin x="-240" y="-82"/>
      </p:cViewPr>
      <p:guideLst>
        <p:guide orient="horz" pos="1008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864" y="117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649" cy="466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defTabSz="933536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453" y="0"/>
            <a:ext cx="3043648" cy="466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algn="r" defTabSz="933536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2"/>
            <a:ext cx="3043649" cy="46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defTabSz="933536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453" y="8842722"/>
            <a:ext cx="3043648" cy="46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algn="r" defTabSz="933337" eaLnBrk="0" hangingPunct="0">
              <a:defRPr sz="1200"/>
            </a:lvl1pPr>
          </a:lstStyle>
          <a:p>
            <a:fld id="{B8259BA7-96CE-2149-8452-80D8805F1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75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649" cy="466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defTabSz="933536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53" y="0"/>
            <a:ext cx="3043648" cy="466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>
            <a:lvl1pPr algn="r" defTabSz="933536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7329" y="4422131"/>
            <a:ext cx="5148444" cy="4188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2"/>
            <a:ext cx="3043649" cy="46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defTabSz="933536" eaLnBrk="0" hangingPunct="0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53" y="8842722"/>
            <a:ext cx="3043648" cy="46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08" tIns="46654" rIns="93308" bIns="46654" numCol="1" anchor="b" anchorCtr="0" compatLnSpc="1">
            <a:prstTxWarp prst="textNoShape">
              <a:avLst/>
            </a:prstTxWarp>
          </a:bodyPr>
          <a:lstStyle>
            <a:lvl1pPr algn="r" defTabSz="933337" eaLnBrk="0" hangingPunct="0">
              <a:defRPr sz="1200"/>
            </a:lvl1pPr>
          </a:lstStyle>
          <a:p>
            <a:fld id="{92687880-7C56-164E-9299-09DD9E4EC7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43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1215EE-1C90-9E4D-AAA8-2DF7AF02057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57135" indent="-29047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65068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31730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98392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55530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12668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9806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6944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78CCEC8-AE11-9349-B415-12BCC06D2887}" type="slidenum">
              <a:rPr lang="en-US"/>
              <a:pPr/>
              <a:t>21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865061" lvl="4" indent="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5236F3-DE81-384C-9051-244C46B50278}" type="slidenum">
              <a:rPr lang="en-US"/>
              <a:pPr/>
              <a:t>24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en-US" sz="900">
              <a:latin typeface="Times New Roman" charset="0"/>
            </a:endParaRP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57135" indent="-29047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65068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31730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98392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55530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12668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9806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6944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B4DDA0F-97F2-3C4B-86CC-8CD553131654}" type="slidenum">
              <a:rPr lang="en-US"/>
              <a:pPr/>
              <a:t>25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sz="900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DBC320D-DA5D-6240-B18B-9957AEBC790D}" type="slidenum">
              <a:rPr lang="en-US"/>
              <a:pPr/>
              <a:t>26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171549-A9A6-DA42-A858-740D661EA4EE}" type="slidenum">
              <a:rPr lang="en-US"/>
              <a:pPr/>
              <a:t>27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EF950A8-A4F5-DE4A-91A3-4562DF17C537}" type="slidenum">
              <a:rPr lang="en-US"/>
              <a:pPr/>
              <a:t>28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96107E6-576C-2440-8378-044365C6AA3F}" type="slidenum">
              <a:rPr lang="en-US"/>
              <a:pPr/>
              <a:t>31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47F27A-3B53-5C45-AE7B-1C50E635353E}" type="slidenum">
              <a:rPr lang="en-US"/>
              <a:pPr/>
              <a:t>32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B78D3A-E897-F04A-99D2-531D2202A582}" type="slidenum">
              <a:rPr lang="en-US"/>
              <a:pPr/>
              <a:t>33</a:t>
            </a:fld>
            <a:endParaRPr lang="en-US"/>
          </a:p>
        </p:txBody>
      </p:sp>
      <p:sp>
        <p:nvSpPr>
          <p:cNvPr id="737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16801F-F558-1248-96F2-B0784D18F39F}" type="slidenum">
              <a:rPr lang="en-US"/>
              <a:pPr/>
              <a:t>34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7A81874-EC4F-9742-9FB2-C70821137C95}" type="slidenum">
              <a:rPr lang="en-US"/>
              <a:pPr/>
              <a:t>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5DCE6C-2567-9342-B0A8-29A539F39718}" type="slidenum">
              <a:rPr lang="en-US"/>
              <a:pPr/>
              <a:t>35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6B1197-4160-A740-B79F-214FA37025B4}" type="slidenum">
              <a:rPr lang="en-US"/>
              <a:pPr/>
              <a:t>36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7BA696-C19E-2847-AB86-333A74CBC997}" type="slidenum">
              <a:rPr lang="en-US"/>
              <a:pPr/>
              <a:t>37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7072FB3-6CA1-3F46-948A-D6F6467CCD96}" type="slidenum">
              <a:rPr lang="en-US"/>
              <a:pPr/>
              <a:t>38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543EC9-17E9-BE45-A482-0E0128008D8E}" type="slidenum">
              <a:rPr lang="en-US"/>
              <a:pPr/>
              <a:t>39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E79E3D9-9FF6-ED47-852C-021007CE754C}" type="slidenum">
              <a:rPr lang="en-US"/>
              <a:pPr/>
              <a:t>41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70BE181-5AE2-E24A-9AA0-9A22B2C8BAB0}" type="slidenum">
              <a:rPr lang="en-US"/>
              <a:pPr/>
              <a:t>42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BA0D26F-AE01-F24F-8AA2-4B9F220D104C}" type="slidenum">
              <a:rPr lang="en-US"/>
              <a:pPr/>
              <a:t>43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9CC8C2F-9575-F443-8F8D-19DA2157BB1B}" type="slidenum">
              <a:rPr lang="en-US"/>
              <a:pPr/>
              <a:t>44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9C736C4-A629-3547-91A8-2FCDB8FDEA3A}" type="slidenum">
              <a:rPr lang="en-US"/>
              <a:pPr/>
              <a:t>45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FDE4F65-78C5-AB48-BCA7-B2DB42B509A5}" type="slidenum">
              <a:rPr lang="en-US"/>
              <a:pPr/>
              <a:t>4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1831425" lvl="4" indent="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10C8087-6878-D94A-A255-E38D6F5DBFF0}" type="slidenum">
              <a:rPr lang="en-US"/>
              <a:pPr/>
              <a:t>46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C8DE37-FB39-414D-947E-FCDBC6CAEE23}" type="slidenum">
              <a:rPr lang="en-US"/>
              <a:pPr/>
              <a:t>47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F9DE493-D92A-4C4C-A38E-9727829A3F2B}" type="slidenum">
              <a:rPr lang="en-US"/>
              <a:pPr/>
              <a:t>48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41F4288-41B0-8643-B11F-993259D728DA}" type="slidenum">
              <a:rPr lang="en-US"/>
              <a:pPr/>
              <a:t>49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87D29A-4C98-464E-95E5-23DA8470E18E}" type="slidenum">
              <a:rPr lang="en-US"/>
              <a:pPr/>
              <a:t>50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0117" name="Text Box 4"/>
          <p:cNvSpPr txBox="1">
            <a:spLocks noChangeArrowheads="1"/>
          </p:cNvSpPr>
          <p:nvPr/>
        </p:nvSpPr>
        <p:spPr bwMode="auto">
          <a:xfrm>
            <a:off x="1153752" y="4768451"/>
            <a:ext cx="3820843" cy="395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308" tIns="46654" rIns="93308" bIns="46654">
            <a:spAutoFit/>
          </a:bodyPr>
          <a:lstStyle>
            <a:lvl1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/>
              <a:t>Efavirenz lowers indinavir levels by 31%, saquinavir</a:t>
            </a:r>
          </a:p>
          <a:p>
            <a:pPr eaLnBrk="0" hangingPunct="0"/>
            <a:r>
              <a:rPr lang="en-US"/>
              <a:t>levels by 62%, and amprenavir levels by 36%; dose </a:t>
            </a:r>
          </a:p>
          <a:p>
            <a:pPr eaLnBrk="0" hangingPunct="0"/>
            <a:r>
              <a:rPr lang="en-US"/>
              <a:t>alterations are required when these agents are combined.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In the presence of boosted PIs, eg indinavir 800 BID</a:t>
            </a:r>
          </a:p>
          <a:p>
            <a:pPr eaLnBrk="0" hangingPunct="0"/>
            <a:r>
              <a:rPr lang="en-US"/>
              <a:t>+ ritonavir 200 BID, the ritonavir effect is dominant,</a:t>
            </a:r>
          </a:p>
          <a:p>
            <a:pPr eaLnBrk="0" hangingPunct="0"/>
            <a:r>
              <a:rPr lang="en-US"/>
              <a:t>and no dose alteration is needed.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Lopinavir + ritonavir levels are decreased by 28-35% in </a:t>
            </a:r>
          </a:p>
          <a:p>
            <a:pPr eaLnBrk="0" hangingPunct="0"/>
            <a:r>
              <a:rPr lang="en-US"/>
              <a:t>the presence of efavirenz and nevirapine; thus a dose</a:t>
            </a:r>
          </a:p>
          <a:p>
            <a:pPr eaLnBrk="0" hangingPunct="0"/>
            <a:r>
              <a:rPr lang="en-US"/>
              <a:t>escalation to 4 tablets BID of lopinavir/r (533/133 mg) is </a:t>
            </a:r>
          </a:p>
          <a:p>
            <a:pPr eaLnBrk="0" hangingPunct="0"/>
            <a:r>
              <a:rPr lang="en-US"/>
              <a:t>recommended.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For drugs primarily or partly excreted by the kidneys, such</a:t>
            </a:r>
          </a:p>
          <a:p>
            <a:pPr eaLnBrk="0" hangingPunct="0"/>
            <a:r>
              <a:rPr lang="en-US"/>
              <a:t>as stavudine, lamivudine, zidovudine, didanosine, and</a:t>
            </a:r>
          </a:p>
          <a:p>
            <a:pPr eaLnBrk="0" hangingPunct="0"/>
            <a:r>
              <a:rPr lang="en-US"/>
              <a:t>zalcitabine, dose reduction is required in renal failure.</a:t>
            </a:r>
          </a:p>
          <a:p>
            <a:pPr eaLnBrk="0" hangingPunct="0"/>
            <a:endParaRPr lang="en-US" sz="1800"/>
          </a:p>
          <a:p>
            <a:pPr eaLnBrk="0" hangingPunct="0"/>
            <a:endParaRPr lang="en-US" sz="1800"/>
          </a:p>
          <a:p>
            <a:pPr eaLnBrk="0" hangingPunct="0"/>
            <a:r>
              <a:rPr lang="en-US" sz="2300"/>
              <a:t> 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9BCD4D-25D3-514C-B925-3E7555CBDF54}" type="slidenum">
              <a:rPr lang="en-US"/>
              <a:pPr/>
              <a:t>51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1141" name="Text Box 4"/>
          <p:cNvSpPr txBox="1">
            <a:spLocks noChangeArrowheads="1"/>
          </p:cNvSpPr>
          <p:nvPr/>
        </p:nvSpPr>
        <p:spPr bwMode="auto">
          <a:xfrm>
            <a:off x="1153752" y="4768451"/>
            <a:ext cx="3820843" cy="395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308" tIns="46654" rIns="93308" bIns="46654">
            <a:spAutoFit/>
          </a:bodyPr>
          <a:lstStyle>
            <a:lvl1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186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/>
            <a:r>
              <a:rPr lang="en-US"/>
              <a:t>Efavirenz lowers indinavir levels by 31%, saquinavir</a:t>
            </a:r>
          </a:p>
          <a:p>
            <a:pPr eaLnBrk="0" hangingPunct="0"/>
            <a:r>
              <a:rPr lang="en-US"/>
              <a:t>levels by 62%, and amprenavir levels by 36%; dose </a:t>
            </a:r>
          </a:p>
          <a:p>
            <a:pPr eaLnBrk="0" hangingPunct="0"/>
            <a:r>
              <a:rPr lang="en-US"/>
              <a:t>alterations are required when these agents are combined.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In the presence of boosted PIs, eg indinavir 800 BID</a:t>
            </a:r>
          </a:p>
          <a:p>
            <a:pPr eaLnBrk="0" hangingPunct="0"/>
            <a:r>
              <a:rPr lang="en-US"/>
              <a:t>+ ritonavir 200 BID, the ritonavir effect is dominant,</a:t>
            </a:r>
          </a:p>
          <a:p>
            <a:pPr eaLnBrk="0" hangingPunct="0"/>
            <a:r>
              <a:rPr lang="en-US"/>
              <a:t>and no dose alteration is needed.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Lopinavir + ritonavir levels are decreased by 28-35% in </a:t>
            </a:r>
          </a:p>
          <a:p>
            <a:pPr eaLnBrk="0" hangingPunct="0"/>
            <a:r>
              <a:rPr lang="en-US"/>
              <a:t>the presence of efavirenz and nevirapine; thus a dose</a:t>
            </a:r>
          </a:p>
          <a:p>
            <a:pPr eaLnBrk="0" hangingPunct="0"/>
            <a:r>
              <a:rPr lang="en-US"/>
              <a:t>escalation to 4 tablets BID of lopinavir/r (533/133 mg) is </a:t>
            </a:r>
          </a:p>
          <a:p>
            <a:pPr eaLnBrk="0" hangingPunct="0"/>
            <a:r>
              <a:rPr lang="en-US"/>
              <a:t>recommended.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For drugs primarily or partly excreted by the kidneys, such</a:t>
            </a:r>
          </a:p>
          <a:p>
            <a:pPr eaLnBrk="0" hangingPunct="0"/>
            <a:r>
              <a:rPr lang="en-US"/>
              <a:t>as stavudine, lamivudine, zidovudine, didanosine, and</a:t>
            </a:r>
          </a:p>
          <a:p>
            <a:pPr eaLnBrk="0" hangingPunct="0"/>
            <a:r>
              <a:rPr lang="en-US"/>
              <a:t>zalcitabine, dose reduction is required in renal failure.</a:t>
            </a:r>
          </a:p>
          <a:p>
            <a:pPr eaLnBrk="0" hangingPunct="0"/>
            <a:endParaRPr lang="en-US" sz="1800"/>
          </a:p>
          <a:p>
            <a:pPr eaLnBrk="0" hangingPunct="0"/>
            <a:endParaRPr lang="en-US" sz="1800"/>
          </a:p>
          <a:p>
            <a:pPr eaLnBrk="0" hangingPunct="0"/>
            <a:r>
              <a:rPr lang="en-US" sz="2300"/>
              <a:t> 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799CED1-45DC-4D4D-A494-362276E020B7}" type="slidenum">
              <a:rPr lang="en-US"/>
              <a:pPr/>
              <a:t>52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8E76749-67EC-C144-B182-48A788F015AE}" type="slidenum">
              <a:rPr lang="en-US"/>
              <a:pPr/>
              <a:t>12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03DF028-C062-3544-B0A4-E8576C160622}" type="slidenum">
              <a:rPr lang="en-US"/>
              <a:pPr/>
              <a:t>13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57135" indent="-29047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65068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31730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98392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55530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12668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9806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6944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E80254-174D-6B4D-BC02-D89A70ADEA9E}" type="slidenum">
              <a:rPr lang="en-US"/>
              <a:pPr/>
              <a:t>14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26" y="4421189"/>
            <a:ext cx="4994275" cy="45783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lnSpc>
                <a:spcPct val="110000"/>
              </a:lnSpc>
            </a:pPr>
            <a:endParaRPr lang="en-US" b="1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933337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27595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68976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1035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751737" indent="-220690" defTabSz="9333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65C8637-3D8A-4543-BCD2-2BE8AD6A5A70}" type="slidenum">
              <a:rPr lang="en-US"/>
              <a:pPr/>
              <a:t>15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328" y="4422131"/>
            <a:ext cx="4992985" cy="457759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b="1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57135" indent="-29047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65068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31730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98392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55530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12668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9806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6944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26FE1AF-761C-4A42-9A88-0DD4D0A02BE9}" type="slidenum">
              <a:rPr lang="en-US"/>
              <a:pPr/>
              <a:t>19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sz="900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57135" indent="-29047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65068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31730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98392" indent="-231743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55530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12668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9806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6944" indent="-2317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26FE1AF-761C-4A42-9A88-0DD4D0A02BE9}" type="slidenum">
              <a:rPr lang="en-US"/>
              <a:pPr/>
              <a:t>20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sz="900">
              <a:latin typeface="Times New Roman" charset="0"/>
            </a:endParaRP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slide_main-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15875"/>
            <a:ext cx="9148763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9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2514600"/>
            <a:ext cx="6934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59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9624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343650"/>
            <a:ext cx="1905000" cy="457200"/>
          </a:xfrm>
        </p:spPr>
        <p:txBody>
          <a:bodyPr/>
          <a:lstStyle>
            <a:lvl1pPr algn="l">
              <a:defRPr sz="1400" b="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4600" y="6343650"/>
            <a:ext cx="6400800" cy="457200"/>
          </a:xfrm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7CE98-FAD8-9E42-BCCC-E0049E3C85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0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65125"/>
            <a:ext cx="2076450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76950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18086-7E3D-734C-AEEC-806941368C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17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025522"/>
            <a:ext cx="7772399" cy="2474409"/>
          </a:xfrm>
        </p:spPr>
        <p:txBody>
          <a:bodyPr anchor="t"/>
          <a:lstStyle>
            <a:lvl1pPr>
              <a:defRPr sz="54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1684"/>
            <a:ext cx="7772398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rgbClr val="22222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ITC Avant Garde Std Bk"/>
                <a:cs typeface="ITC Avant Garde Std Bk"/>
              </a:defRPr>
            </a:lvl1pPr>
          </a:lstStyle>
          <a:p>
            <a:fld id="{0B1596F5-5824-5B45-836C-424ED03603B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NCRC_2016_logo.png" title="AETC National Resource Cent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449" y="59924"/>
            <a:ext cx="5504536" cy="1187196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rgbClr val="88A7DF"/>
                </a:solidFill>
                <a:latin typeface="ITC Avant Garde Std Bk Cn"/>
                <a:cs typeface="ITC Avant Garde Std Bk Cn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 b="0" i="0">
                <a:solidFill>
                  <a:schemeClr val="tx2">
                    <a:lumMod val="40000"/>
                    <a:lumOff val="60000"/>
                  </a:schemeClr>
                </a:solidFill>
                <a:latin typeface="ITC Avant Garde Std Bk Cn"/>
                <a:cs typeface="ITC Avant Garde Std Bk Cn"/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C787-F136-F049-B08A-6097EFD979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  <p:pic>
        <p:nvPicPr>
          <p:cNvPr id="11" name="Picture 10" descr="NCRC_2016_logo_outline_KO.png" title="AETC National Resource Cent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8717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5363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2222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593A-741F-7849-B5FD-9AB1C90777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  <p:pic>
        <p:nvPicPr>
          <p:cNvPr id="10" name="Picture 9" descr="NCRC_2016_logo_outline_KO.png" title="AETC National Resource Cent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431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4038599" cy="44313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20B4-93A6-9A46-939F-AAA27417F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  <p:pic>
        <p:nvPicPr>
          <p:cNvPr id="11" name="Picture 10" descr="NCRC_2016_logo_outline_KO.png" title="AETC National Resource Cent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4603"/>
            <a:ext cx="38901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08717"/>
            <a:ext cx="3890108" cy="3558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2207" y="1644603"/>
            <a:ext cx="4038599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2207" y="2408717"/>
            <a:ext cx="4038599" cy="35587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A53D-5190-A347-8E76-5DA27D4391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  <p:pic>
        <p:nvPicPr>
          <p:cNvPr id="13" name="Picture 12" descr="NCRC_2016_logo_outline_KO.png" title="AETC National Resource Cent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157B3-3D2E-2443-8C8A-3117962877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  <p:pic>
        <p:nvPicPr>
          <p:cNvPr id="9" name="Picture 8" descr="NCRC_2016_logo_outline_KO.png" title="AETC National Resource Cent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4196F-75D2-A847-869C-1679BED85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  <p:pic>
        <p:nvPicPr>
          <p:cNvPr id="8" name="Picture 7" descr="NCRC_2016_logo_outline_KO.png" title="AETC National Resource Cent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95544"/>
            <a:ext cx="8516815" cy="594360"/>
          </a:xfrm>
        </p:spPr>
        <p:txBody>
          <a:bodyPr anchor="b"/>
          <a:lstStyle>
            <a:lvl1pPr algn="ctr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B3-7D85-4342-91D4-2247A7EAD1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799" y="381000"/>
            <a:ext cx="8516815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  <p:pic>
        <p:nvPicPr>
          <p:cNvPr id="11" name="Picture 10" descr="NCRC_2016_logo_outline_KO.png" title="AETC National Resource Cent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C787-F136-F049-B08A-6097EFD979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97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006828"/>
            <a:ext cx="8588248" cy="522557"/>
          </a:xfrm>
        </p:spPr>
        <p:txBody>
          <a:bodyPr anchor="b"/>
          <a:lstStyle>
            <a:lvl1pPr algn="ctr">
              <a:defRPr sz="2200" b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0324"/>
            <a:ext cx="9144000" cy="49139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607550"/>
            <a:ext cx="8588248" cy="538395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764CAB-5A4E-254A-AE1C-4403747A76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  <p:pic>
        <p:nvPicPr>
          <p:cNvPr id="12" name="Picture 11" descr="NCRC_2016_logo_outline_KO.png" title="AETC National Resource Center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08" y="6261125"/>
            <a:ext cx="2539837" cy="548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B3593A-741F-7849-B5FD-9AB1C90777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0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64000" cy="468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524000"/>
            <a:ext cx="4065588" cy="468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C20B4-93A6-9A46-939F-AAA27417F9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3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0A53D-5190-A347-8E76-5DA27D4391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6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157B3-3D2E-2443-8C8A-3117962877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2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4196F-75D2-A847-869C-1679BED854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3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8728E-56BE-BB49-ABE7-1C52A87DD3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0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64CAB-5A4E-254A-AE1C-4403747A76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3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folHlink">
              <a:alpha val="5098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ea typeface="+mn-ea"/>
            </a:endParaRP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65125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81988" cy="468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87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0" y="6400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75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latin typeface="Arial" charset="0"/>
              </a:defRPr>
            </a:lvl1pPr>
          </a:lstStyle>
          <a:p>
            <a:fld id="{443246B3-7D85-4342-91D4-2247A7EAD1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587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  <p:pic>
        <p:nvPicPr>
          <p:cNvPr id="1032" name="Picture 8" descr="slide_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40" b="48108"/>
          <a:stretch>
            <a:fillRect/>
          </a:stretch>
        </p:blipFill>
        <p:spPr bwMode="auto">
          <a:xfrm>
            <a:off x="0" y="0"/>
            <a:ext cx="91487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NRC_logo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75" y="5791200"/>
            <a:ext cx="6826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93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Font typeface="Wingdings" charset="0"/>
        <a:buChar char="§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rge-ribbon_ghost.png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46" t="12621" r="12025"/>
          <a:stretch/>
        </p:blipFill>
        <p:spPr>
          <a:xfrm>
            <a:off x="0" y="0"/>
            <a:ext cx="9144000" cy="61870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6223069"/>
            <a:ext cx="9143999" cy="6400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155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315569" cy="4367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6223069"/>
            <a:ext cx="685800" cy="6400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6305883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fld id="{443246B3-7D85-4342-91D4-2247A7EAD1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719756" y="6352706"/>
            <a:ext cx="738443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88A7D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459" y="6352706"/>
            <a:ext cx="4367298" cy="365760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www.aidsetc.org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b="0" i="0" kern="1200" cap="none" spc="-100" baseline="0">
          <a:ln>
            <a:noFill/>
          </a:ln>
          <a:solidFill>
            <a:schemeClr val="accent6"/>
          </a:solidFill>
          <a:effectLst/>
          <a:latin typeface="+mj-lt"/>
          <a:ea typeface="+mj-ea"/>
          <a:cs typeface="ITC Avant Garde Std Md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b="0" i="0" kern="1200">
          <a:solidFill>
            <a:schemeClr val="tx1"/>
          </a:solidFill>
          <a:latin typeface="+mn-lt"/>
          <a:ea typeface="+mn-ea"/>
          <a:cs typeface="ITC Avant Garde Std Md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200" b="0" i="0" kern="1200">
          <a:solidFill>
            <a:schemeClr val="tx1"/>
          </a:solidFill>
          <a:latin typeface="+mn-lt"/>
          <a:ea typeface="+mn-ea"/>
          <a:cs typeface="ITC Avant Garde Std Md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b="0" i="0" kern="1200">
          <a:solidFill>
            <a:schemeClr val="tx1"/>
          </a:solidFill>
          <a:latin typeface="+mn-lt"/>
          <a:ea typeface="+mn-ea"/>
          <a:cs typeface="ITC Avant Garde Std Md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b="0" i="0" kern="1200">
          <a:solidFill>
            <a:schemeClr val="tx1"/>
          </a:solidFill>
          <a:latin typeface="+mn-lt"/>
          <a:ea typeface="+mn-ea"/>
          <a:cs typeface="ITC Avant Garde Std Md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b="0" i="0" kern="1200" baseline="0">
          <a:solidFill>
            <a:schemeClr val="tx1"/>
          </a:solidFill>
          <a:latin typeface="+mn-lt"/>
          <a:ea typeface="+mn-ea"/>
          <a:cs typeface="ITC Avant Garde Std Md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0"/>
            <a:ext cx="8839200" cy="1676400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Arial" charset="0"/>
              </a:rPr>
              <a:t>Issues Affecting ART Success: Adherence, ARV Toxicity, Drug Interactions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419600"/>
            <a:ext cx="7854950" cy="175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Guidelines for the Use of Antiretroviral Agents in Adults and Adolescents </a:t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Arial" charset="0"/>
              </a:rPr>
              <a:t>April 2015</a:t>
            </a:r>
          </a:p>
          <a:p>
            <a:pPr eaLnBrk="1" hangingPunct="1">
              <a:buFont typeface="Wingdings" charset="0"/>
              <a:buNone/>
            </a:pPr>
            <a:r>
              <a:rPr lang="en-US" sz="1800" dirty="0">
                <a:latin typeface="Arial" charset="0"/>
              </a:rPr>
              <a:t>AETC </a:t>
            </a:r>
            <a:r>
              <a:rPr lang="en-US" sz="1800" dirty="0" smtClean="0">
                <a:latin typeface="Arial" charset="0"/>
              </a:rPr>
              <a:t>NCRC </a:t>
            </a:r>
            <a:r>
              <a:rPr lang="en-US" sz="1800" dirty="0">
                <a:latin typeface="Arial" charset="0"/>
              </a:rPr>
              <a:t>Slide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0" y="533400"/>
            <a:ext cx="5638800" cy="609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Improving </a:t>
            </a:r>
            <a:r>
              <a:rPr lang="en-US" dirty="0" smtClean="0">
                <a:latin typeface="Arial" charset="0"/>
              </a:rPr>
              <a:t>Adherence </a:t>
            </a:r>
            <a:r>
              <a:rPr lang="en-US" sz="2000" dirty="0" smtClean="0">
                <a:latin typeface="Arial" charset="0"/>
              </a:rPr>
              <a:t>(2)</a:t>
            </a:r>
            <a:endParaRPr lang="en-US" sz="2000" dirty="0">
              <a:latin typeface="Arial" charset="0"/>
            </a:endParaRP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46482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Simplify regimen, dosing, and food requirements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Review potential side effects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Anticipate and treat side effects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Identify possible barriers to adherence and address these issues before starting ART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Use positive reinforcement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Systematically monitor treatment efficacy and retention in care</a:t>
            </a:r>
          </a:p>
          <a:p>
            <a:pPr eaLnBrk="1" hangingPunct="1"/>
            <a:endParaRPr lang="en-US" sz="28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4E67140-3B06-904C-AAC8-ED580AEA23AA}" type="slidenum">
              <a:rPr lang="en-US" sz="1400">
                <a:latin typeface="Arial" charset="0"/>
              </a:rPr>
              <a:pPr eaLnBrk="1" hangingPunct="1"/>
              <a:t>10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77850"/>
            <a:ext cx="5254625" cy="6413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Improving Adherence </a:t>
            </a:r>
            <a:r>
              <a:rPr lang="en-US" sz="2000" dirty="0" smtClean="0">
                <a:latin typeface="Arial" charset="0"/>
              </a:rPr>
              <a:t>(3)</a:t>
            </a:r>
            <a:endParaRPr lang="en-US" sz="2000" dirty="0">
              <a:latin typeface="Arial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153400" cy="3962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>
                <a:latin typeface="Arial" charset="0"/>
              </a:rPr>
              <a:t>Use educational aids including pictures, pillboxes, and calendars</a:t>
            </a:r>
          </a:p>
          <a:p>
            <a:pPr eaLnBrk="1" hangingPunct="1"/>
            <a:r>
              <a:rPr lang="en-US" sz="2800">
                <a:latin typeface="Arial" charset="0"/>
              </a:rPr>
              <a:t>Engage family, friends</a:t>
            </a:r>
          </a:p>
          <a:p>
            <a:pPr eaLnBrk="1" hangingPunct="1"/>
            <a:r>
              <a:rPr lang="en-US" sz="2800">
                <a:latin typeface="Arial" charset="0"/>
              </a:rPr>
              <a:t>Utilize team approach with nurses, pharmacists, and peer counselors</a:t>
            </a:r>
          </a:p>
          <a:p>
            <a:pPr eaLnBrk="1" hangingPunct="1"/>
            <a:r>
              <a:rPr lang="en-US" sz="2800">
                <a:latin typeface="Arial" charset="0"/>
              </a:rPr>
              <a:t>Provide accessible, trusting health care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team</a:t>
            </a:r>
          </a:p>
          <a:p>
            <a:pPr eaLnBrk="1" hangingPunct="1"/>
            <a:r>
              <a:rPr lang="en-US" sz="2800">
                <a:latin typeface="Arial" charset="0"/>
              </a:rPr>
              <a:t>Assess adherence at every clinic visit</a:t>
            </a:r>
          </a:p>
          <a:p>
            <a:pPr eaLnBrk="1" hangingPunct="1"/>
            <a:r>
              <a:rPr lang="en-US" sz="2800">
                <a:latin typeface="Arial" charset="0"/>
              </a:rPr>
              <a:t>Identify type and reasons for nonadherence</a:t>
            </a:r>
          </a:p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D08C901-CD6D-774E-8AD2-89E11E65E6CC}" type="slidenum">
              <a:rPr lang="en-US" sz="1400">
                <a:latin typeface="Arial" charset="0"/>
              </a:rPr>
              <a:pPr eaLnBrk="1" hangingPunct="1"/>
              <a:t>11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305675" cy="6413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ART-Associated Adverse Effects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437563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Adverse effects (AEs) are one of the most common reasons for </a:t>
            </a:r>
            <a:r>
              <a:rPr lang="en-US" sz="2800" dirty="0" err="1">
                <a:latin typeface="Arial" charset="0"/>
              </a:rPr>
              <a:t>nonadherence</a:t>
            </a:r>
            <a:r>
              <a:rPr lang="en-US" sz="2800" dirty="0">
                <a:latin typeface="Arial" charset="0"/>
              </a:rPr>
              <a:t>, and for switching or stopping ART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Newer ARV regimens generally result in fewer AEs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Longer-term complications of ARVs are not well studied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Risk of certain AEs may be higher in certain groups, </a:t>
            </a:r>
            <a:r>
              <a:rPr lang="en-US" sz="2800" dirty="0" err="1">
                <a:latin typeface="Arial" charset="0"/>
              </a:rPr>
              <a:t>eg</a:t>
            </a:r>
            <a:r>
              <a:rPr lang="en-US" sz="2800" dirty="0">
                <a:latin typeface="Arial" charset="0"/>
              </a:rPr>
              <a:t>, in women, those with comorbidities or on interacting medications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Important to consider possible AEs carefully in selecting ARVs for the individual patient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8E35A70-D4E2-844D-A3D2-9BB55DC2BBE3}" type="slidenum">
              <a:rPr lang="en-US" sz="1400">
                <a:latin typeface="Arial" charset="0"/>
              </a:rPr>
              <a:pPr eaLnBrk="1" hangingPunct="1"/>
              <a:t>12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10475" cy="64611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ART-Associated Adverse Effects </a:t>
            </a:r>
            <a:r>
              <a:rPr lang="en-US" sz="2000" dirty="0">
                <a:latin typeface="Arial" charset="0"/>
              </a:rPr>
              <a:t>(2)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56563" cy="3922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Lactic acidosis/hepatic </a:t>
            </a:r>
            <a:r>
              <a:rPr lang="en-US" sz="2800" dirty="0" err="1">
                <a:latin typeface="Arial" charset="0"/>
              </a:rPr>
              <a:t>steatosis</a:t>
            </a: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Hepatotoxicity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Insulin resistance, diabetes mellitus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Fat </a:t>
            </a:r>
            <a:r>
              <a:rPr lang="en-US" sz="2800" dirty="0" err="1">
                <a:latin typeface="Arial" charset="0"/>
              </a:rPr>
              <a:t>maldistribution</a:t>
            </a: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Hyperlipidemia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Cardiovascular and cerebrovascular effects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Increased bleeding in hemophiliacs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Bone density effects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Rash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0472DAA-66CE-B04F-91F5-DF787B978A27}" type="slidenum">
              <a:rPr lang="en-US" sz="1400">
                <a:latin typeface="Arial" charset="0"/>
              </a:rPr>
              <a:pPr eaLnBrk="1" hangingPunct="1"/>
              <a:t>13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5486400" cy="7175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Adverse </a:t>
            </a:r>
            <a:r>
              <a:rPr lang="en-US" dirty="0" smtClean="0">
                <a:latin typeface="Arial" charset="0"/>
              </a:rPr>
              <a:t>Effects</a:t>
            </a:r>
            <a:endParaRPr lang="en-US" dirty="0">
              <a:latin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76400"/>
            <a:ext cx="7924800" cy="2667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3000" dirty="0" smtClean="0"/>
              <a:t>Important to anticipate and overcome ART toxicities in order to achieve ART success over a lifetime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3000" dirty="0" smtClean="0"/>
              <a:t>Consider potential adverse effects (AEs) when selecting ARV regimen; also consider patient’s comorbidities, other medications, and previous history of ARV intolerance </a:t>
            </a:r>
          </a:p>
          <a:p>
            <a:pPr marL="411480" lvl="1" indent="0" eaLnBrk="1" hangingPunct="1">
              <a:lnSpc>
                <a:spcPct val="90000"/>
              </a:lnSpc>
              <a:buNone/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dirty="0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altLang="en-US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 smtClean="0"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E44F6C8-3590-9E44-9C65-78E526CC7549}" type="slidenum">
              <a:rPr lang="en-US" sz="1400">
                <a:latin typeface="Arial" charset="0"/>
              </a:rPr>
              <a:pPr eaLnBrk="1" hangingPunct="1"/>
              <a:t>14</a:t>
            </a:fld>
            <a:endParaRPr lang="en-US" sz="14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8674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Adverse Effects: NRTIs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76400"/>
            <a:ext cx="7924800" cy="2667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Arial" charset="0"/>
              </a:rPr>
              <a:t>All NRTIs: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Lactic acidosis and hepatic </a:t>
            </a:r>
            <a:r>
              <a:rPr lang="en-US" sz="2600" dirty="0" err="1">
                <a:latin typeface="Arial" charset="0"/>
              </a:rPr>
              <a:t>steatosis</a:t>
            </a:r>
            <a:r>
              <a:rPr lang="en-US" sz="2600" dirty="0">
                <a:latin typeface="Arial" charset="0"/>
              </a:rPr>
              <a:t> (highest incidence with d4T, then </a:t>
            </a:r>
            <a:r>
              <a:rPr lang="en-US" sz="2600" dirty="0" err="1">
                <a:latin typeface="Arial" charset="0"/>
              </a:rPr>
              <a:t>ddI</a:t>
            </a:r>
            <a:r>
              <a:rPr lang="en-US" sz="2600" dirty="0">
                <a:latin typeface="Arial" charset="0"/>
              </a:rPr>
              <a:t> and ZDV, lower with TDF, ABC, 3TC, and FTC)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Lipodystrophy</a:t>
            </a:r>
            <a:br>
              <a:rPr lang="en-US" sz="2600" dirty="0">
                <a:latin typeface="Arial" charset="0"/>
              </a:rPr>
            </a:br>
            <a:r>
              <a:rPr lang="en-US" sz="2600" dirty="0">
                <a:latin typeface="Arial" charset="0"/>
              </a:rPr>
              <a:t>(higher incidence with d4T, </a:t>
            </a:r>
            <a:r>
              <a:rPr lang="en-US" sz="2600" dirty="0" smtClean="0">
                <a:latin typeface="Arial" charset="0"/>
              </a:rPr>
              <a:t>ZDV)</a:t>
            </a:r>
            <a:endParaRPr lang="en-US" sz="26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46EFEB9-28FE-4242-9777-30D498F37B3A}" type="slidenum">
              <a:rPr lang="en-US" sz="1400">
                <a:latin typeface="Arial" charset="0"/>
              </a:rPr>
              <a:pPr eaLnBrk="1" hangingPunct="1"/>
              <a:t>15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5791200" cy="6413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Adverse Effects: NRTIs </a:t>
            </a:r>
            <a:r>
              <a:rPr lang="en-US" sz="2000" dirty="0" smtClean="0">
                <a:latin typeface="Arial" charset="0"/>
              </a:rPr>
              <a:t>(2)</a:t>
            </a:r>
            <a:endParaRPr lang="en-US" sz="2000" dirty="0">
              <a:latin typeface="Arial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0010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en-US" sz="2800" dirty="0" smtClean="0">
                <a:ea typeface="+mn-ea"/>
              </a:rPr>
              <a:t>Emtricitabine (FTC)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altLang="en-US" sz="2400" dirty="0" smtClean="0"/>
              <a:t>Minimal toxicity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altLang="en-US" sz="2400" dirty="0" smtClean="0"/>
              <a:t>Hyperpigmentation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altLang="en-US" sz="2400" dirty="0" smtClean="0"/>
              <a:t>In HBV </a:t>
            </a:r>
            <a:r>
              <a:rPr lang="en-US" altLang="en-US" sz="2400" dirty="0" smtClean="0"/>
              <a:t>coinfection</a:t>
            </a:r>
            <a:r>
              <a:rPr lang="en-US" altLang="en-US" sz="2400" dirty="0" smtClean="0"/>
              <a:t>, exacerbation of HBV if discontinued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altLang="en-US" sz="2800" dirty="0" smtClean="0">
                <a:ea typeface="+mn-ea"/>
              </a:rPr>
              <a:t>Lamivudine (3TC)</a:t>
            </a:r>
          </a:p>
          <a:p>
            <a:pPr marL="742950" lvl="2" indent="-34290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altLang="en-US" sz="2400" dirty="0" smtClean="0"/>
              <a:t>Minimal toxicity</a:t>
            </a:r>
          </a:p>
          <a:p>
            <a:pPr marL="742950" lvl="2" indent="-34290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altLang="en-US" sz="2400" dirty="0" smtClean="0"/>
              <a:t>In HBV </a:t>
            </a:r>
            <a:r>
              <a:rPr lang="en-US" altLang="en-US" sz="2400" dirty="0" smtClean="0"/>
              <a:t>coinfection</a:t>
            </a:r>
            <a:r>
              <a:rPr lang="en-US" altLang="en-US" sz="2400" dirty="0" smtClean="0"/>
              <a:t>, exacerbation of HBV if discontinued</a:t>
            </a:r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en-US" altLang="en-US" sz="1800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E03B2EC-F8FD-834A-AE15-9D36D0429CC2}" type="slidenum">
              <a:rPr lang="en-US" sz="1400">
                <a:latin typeface="Arial" charset="0"/>
              </a:rPr>
              <a:pPr eaLnBrk="1" hangingPunct="1"/>
              <a:t>16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876800" y="1676400"/>
            <a:ext cx="3657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Font typeface="Wingdings" charset="0"/>
              <a:buChar char="§"/>
            </a:pPr>
            <a:endParaRPr lang="en-US" sz="32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Font typeface="Wingdings" charset="0"/>
              <a:buChar char="§"/>
            </a:pP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324600" cy="838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Adverse Effects: NRTIs </a:t>
            </a:r>
            <a:r>
              <a:rPr lang="en-US" sz="2000" dirty="0" smtClean="0">
                <a:latin typeface="Arial" charset="0"/>
              </a:rPr>
              <a:t>(3)</a:t>
            </a:r>
            <a:endParaRPr lang="en-US" sz="2000" dirty="0">
              <a:latin typeface="Arial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990600"/>
            <a:ext cx="8153400" cy="41910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Abacavir (ABC)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</a:rPr>
              <a:t>Hypersensitivity reaction*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Rash</a:t>
            </a:r>
          </a:p>
          <a:p>
            <a:pPr lvl="1" eaLnBrk="1" hangingPunct="1"/>
            <a:r>
              <a:rPr lang="en-US" dirty="0">
                <a:latin typeface="Arial" charset="0"/>
              </a:rPr>
              <a:t>Possible increased risk of MI</a:t>
            </a:r>
            <a:endParaRPr lang="en-US" dirty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</a:rPr>
              <a:t>Tenofovir alafenamide (TAF), tenofovir disoproxyl fumarate (TDF) 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Renal impairment (less likely with TAF vs TDF)</a:t>
            </a:r>
          </a:p>
          <a:p>
            <a:pPr lvl="1"/>
            <a:r>
              <a:rPr lang="en-US" dirty="0">
                <a:latin typeface="Arial" charset="0"/>
              </a:rPr>
              <a:t>Decrease in bone-mineral density (less likely with TAF vs TDF)</a:t>
            </a:r>
          </a:p>
          <a:p>
            <a:pPr lvl="1"/>
            <a:r>
              <a:rPr lang="en-US" dirty="0" smtClean="0">
                <a:latin typeface="Arial" charset="0"/>
              </a:rPr>
              <a:t>Headache, GI intolerance</a:t>
            </a: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46AB96A-D400-DD44-94F1-E439362E778F}" type="slidenum">
              <a:rPr lang="en-US" sz="1400">
                <a:latin typeface="Arial" charset="0"/>
              </a:rPr>
              <a:pPr eaLnBrk="1" hangingPunct="1"/>
              <a:t>17</a:t>
            </a:fld>
            <a:endParaRPr lang="en-US" sz="14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www.aidsetc.org</a:t>
            </a:r>
            <a:endParaRPr lang="en-US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09600" y="5562600"/>
            <a:ext cx="76200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* Screen for HLA-B*5701 before treatment with ABC; ABC should not be given to patients who test positive for HLA-B*5701. </a:t>
            </a:r>
          </a:p>
          <a:p>
            <a:pPr>
              <a:spcBef>
                <a:spcPct val="5000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764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5791200" cy="6413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Adverse Effects: NRTIs </a:t>
            </a:r>
            <a:r>
              <a:rPr lang="en-US" sz="2000" dirty="0" smtClean="0">
                <a:latin typeface="Arial" charset="0"/>
              </a:rPr>
              <a:t>(4)</a:t>
            </a:r>
            <a:endParaRPr lang="en-US" sz="2000" dirty="0">
              <a:latin typeface="Arial" charset="0"/>
            </a:endParaRPr>
          </a:p>
        </p:txBody>
      </p:sp>
      <p:sp>
        <p:nvSpPr>
          <p:cNvPr id="62467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229600" cy="5562600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latin typeface="Arial" charset="0"/>
              </a:rPr>
              <a:t>Didanosine (</a:t>
            </a:r>
            <a:r>
              <a:rPr lang="en-US" dirty="0" err="1" smtClean="0">
                <a:latin typeface="Arial" charset="0"/>
              </a:rPr>
              <a:t>ddI</a:t>
            </a:r>
            <a:r>
              <a:rPr lang="en-US" dirty="0" smtClean="0">
                <a:latin typeface="Arial" charset="0"/>
              </a:rPr>
              <a:t>)</a:t>
            </a:r>
            <a:r>
              <a:rPr lang="en-US" sz="2600" dirty="0" smtClean="0">
                <a:latin typeface="Arial" charset="0"/>
              </a:rPr>
              <a:t> </a:t>
            </a:r>
            <a:endParaRPr lang="en-US" sz="2600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GI intolerance</a:t>
            </a:r>
          </a:p>
          <a:p>
            <a:pPr lvl="1"/>
            <a:r>
              <a:rPr lang="en-US" sz="2000" dirty="0">
                <a:latin typeface="Arial" charset="0"/>
              </a:rPr>
              <a:t>Peripheral neuropathy</a:t>
            </a:r>
          </a:p>
          <a:p>
            <a:pPr lvl="1"/>
            <a:r>
              <a:rPr lang="en-US" sz="2000" dirty="0">
                <a:latin typeface="Arial" charset="0"/>
              </a:rPr>
              <a:t>Possible increased risk of MI</a:t>
            </a:r>
          </a:p>
          <a:p>
            <a:pPr lvl="1"/>
            <a:r>
              <a:rPr lang="en-US" sz="2000" dirty="0">
                <a:latin typeface="Arial" charset="0"/>
              </a:rPr>
              <a:t>Pancreatitis</a:t>
            </a:r>
          </a:p>
          <a:p>
            <a:pPr lvl="1"/>
            <a:r>
              <a:rPr lang="en-US" sz="2000" dirty="0">
                <a:latin typeface="Arial" charset="0"/>
              </a:rPr>
              <a:t>Possible </a:t>
            </a:r>
            <a:r>
              <a:rPr lang="en-US" sz="2000" dirty="0" err="1">
                <a:latin typeface="Arial" charset="0"/>
              </a:rPr>
              <a:t>noncirrhotic</a:t>
            </a:r>
            <a:r>
              <a:rPr lang="en-US" sz="2000" dirty="0">
                <a:latin typeface="Arial" charset="0"/>
              </a:rPr>
              <a:t> portal </a:t>
            </a:r>
            <a:r>
              <a:rPr lang="en-US" sz="2000" dirty="0" smtClean="0">
                <a:latin typeface="Arial" charset="0"/>
              </a:rPr>
              <a:t>hypertension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err="1" smtClean="0">
                <a:latin typeface="Arial" charset="0"/>
              </a:rPr>
              <a:t>Stavudine</a:t>
            </a:r>
            <a:r>
              <a:rPr lang="en-US" dirty="0" smtClean="0">
                <a:latin typeface="Arial" charset="0"/>
              </a:rPr>
              <a:t> (d4T) 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sz="1800" dirty="0">
                <a:latin typeface="Arial" charset="0"/>
              </a:rPr>
              <a:t>Peripheral neuropathy</a:t>
            </a:r>
          </a:p>
          <a:p>
            <a:pPr lvl="1" eaLnBrk="1" hangingPunct="1"/>
            <a:r>
              <a:rPr lang="en-US" sz="1800" dirty="0">
                <a:latin typeface="Arial" charset="0"/>
              </a:rPr>
              <a:t>Lipoatrophy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Pancreatitis</a:t>
            </a:r>
          </a:p>
          <a:p>
            <a:pPr eaLnBrk="1" hangingPunct="1"/>
            <a:r>
              <a:rPr lang="en-US" dirty="0" err="1" smtClean="0">
                <a:latin typeface="Arial" charset="0"/>
              </a:rPr>
              <a:t>Zidovudine</a:t>
            </a:r>
            <a:r>
              <a:rPr lang="en-US" dirty="0" smtClean="0">
                <a:latin typeface="Arial" charset="0"/>
              </a:rPr>
              <a:t> (ZDV)</a:t>
            </a:r>
            <a:endParaRPr lang="en-US" sz="1800" dirty="0">
              <a:latin typeface="Arial" charset="0"/>
            </a:endParaRPr>
          </a:p>
          <a:p>
            <a:pPr lvl="1" eaLnBrk="1" hangingPunct="1"/>
            <a:r>
              <a:rPr lang="en-US" sz="1800" dirty="0">
                <a:latin typeface="Arial" charset="0"/>
              </a:rPr>
              <a:t>Headache</a:t>
            </a:r>
          </a:p>
          <a:p>
            <a:pPr lvl="1"/>
            <a:r>
              <a:rPr lang="en-US" sz="1800" dirty="0">
                <a:latin typeface="Arial" charset="0"/>
              </a:rPr>
              <a:t>Bone marrow suppression</a:t>
            </a:r>
            <a:endParaRPr lang="en-US" sz="1100" dirty="0">
              <a:latin typeface="Arial" charset="0"/>
            </a:endParaRPr>
          </a:p>
          <a:p>
            <a:pPr lvl="1" eaLnBrk="1" hangingPunct="1"/>
            <a:r>
              <a:rPr lang="en-US" sz="1800" dirty="0" smtClean="0">
                <a:latin typeface="Arial" charset="0"/>
              </a:rPr>
              <a:t>GI </a:t>
            </a:r>
            <a:r>
              <a:rPr lang="en-US" sz="1800" dirty="0">
                <a:latin typeface="Arial" charset="0"/>
              </a:rPr>
              <a:t>intolerance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Lipoatrophy</a:t>
            </a:r>
            <a:endParaRPr lang="en-US" sz="18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F5F990-CCB2-844D-813C-86C02F80ADA0}" type="slidenum">
              <a:rPr lang="en-US" sz="1400">
                <a:latin typeface="Arial" charset="0"/>
              </a:rPr>
              <a:pPr eaLnBrk="1" hangingPunct="1"/>
              <a:t>18</a:t>
            </a:fld>
            <a:endParaRPr lang="en-US" sz="14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www.aidsetc.org</a:t>
            </a:r>
            <a:endParaRPr lang="en-US"/>
          </a:p>
        </p:txBody>
      </p:sp>
      <p:sp>
        <p:nvSpPr>
          <p:cNvPr id="62468" name="Rectangle 6"/>
          <p:cNvSpPr>
            <a:spLocks noChangeArrowheads="1"/>
          </p:cNvSpPr>
          <p:nvPr/>
        </p:nvSpPr>
        <p:spPr bwMode="auto">
          <a:xfrm>
            <a:off x="4876800" y="1676400"/>
            <a:ext cx="3657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Font typeface="Wingdings" charset="0"/>
              <a:buChar char="§"/>
            </a:pPr>
            <a:endParaRPr lang="en-US" sz="320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Font typeface="Wingdings" charset="0"/>
              <a:buChar char="§"/>
            </a:pP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76200"/>
            <a:ext cx="5638800" cy="12001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Adverse Effects: INSTIs</a:t>
            </a:r>
            <a:endParaRPr lang="en-US" sz="2400" dirty="0" smtClean="0">
              <a:ea typeface="+mj-ea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447801"/>
            <a:ext cx="8001000" cy="4191000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 smtClean="0">
                <a:latin typeface="Arial" charset="0"/>
              </a:rPr>
              <a:t>All INSTIs:</a:t>
            </a:r>
          </a:p>
          <a:p>
            <a:pPr lvl="2"/>
            <a:r>
              <a:rPr lang="en-US" sz="2800" dirty="0" smtClean="0">
                <a:latin typeface="Arial" charset="0"/>
              </a:rPr>
              <a:t>Rash, hypersensitivity reaction</a:t>
            </a:r>
          </a:p>
          <a:p>
            <a:pPr lvl="2"/>
            <a:r>
              <a:rPr lang="en-US" sz="2800" dirty="0" smtClean="0">
                <a:latin typeface="Arial" charset="0"/>
              </a:rPr>
              <a:t>Depression and suicidal ideation (rare; usually in patients with </a:t>
            </a:r>
            <a:r>
              <a:rPr lang="en-US" sz="2800" dirty="0" err="1" smtClean="0">
                <a:latin typeface="Arial" charset="0"/>
              </a:rPr>
              <a:t>preexistng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psychiatric conditions)</a:t>
            </a:r>
            <a:endParaRPr lang="en-US" sz="2800" dirty="0">
              <a:latin typeface="Arial" charset="0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dirty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B94936C-FBA6-F748-BEC6-680A4C5C83BF}" type="slidenum">
              <a:rPr lang="en-US" sz="1400">
                <a:latin typeface="Arial" charset="0"/>
              </a:rPr>
              <a:pPr eaLnBrk="1" hangingPunct="1"/>
              <a:t>19</a:t>
            </a:fld>
            <a:endParaRPr lang="en-US" sz="14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7FE2FD9-5643-D246-97DD-4C46C4063EB0}" type="slidenum">
              <a:rPr lang="en-US" sz="1400">
                <a:latin typeface="Arial" charset="0"/>
              </a:rPr>
              <a:pPr eaLnBrk="1" hangingPunct="1"/>
              <a:t>2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152400"/>
            <a:ext cx="7086600" cy="7937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Times New Roman" pitchFamily="18" charset="0"/>
              </a:rPr>
              <a:t>About This Presentation</a:t>
            </a:r>
            <a:endParaRPr lang="en-US" dirty="0" smtClean="0">
              <a:ea typeface="+mj-ea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7772400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 dirty="0">
                <a:cs typeface="Times New Roman" charset="0"/>
              </a:rPr>
              <a:t>These slides were developed using the April 2015 </a:t>
            </a:r>
            <a:r>
              <a:rPr lang="en-US" sz="2400" dirty="0" smtClean="0">
                <a:cs typeface="Times New Roman" charset="0"/>
              </a:rPr>
              <a:t>guidelines and updated in July 2016. </a:t>
            </a:r>
            <a:r>
              <a:rPr lang="en-US" sz="2400" dirty="0">
                <a:cs typeface="Times New Roman" charset="0"/>
              </a:rPr>
              <a:t>The intended audience is clinicians involved in the care of patients with HIV. 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/>
              <a:t>Because the field of HIV care is rapidly changing, users are cautioned that the information in this presentation may become out of date quickly.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cs typeface="Times New Roman" charset="0"/>
              </a:rPr>
              <a:t>It is intended that these slides be used as prepared, without changes in either content or attribution. Users are asked to honor this intent.</a:t>
            </a:r>
          </a:p>
          <a:p>
            <a:pPr algn="r" eaLnBrk="0" hangingPunct="0">
              <a:spcBef>
                <a:spcPct val="50000"/>
              </a:spcBef>
            </a:pPr>
            <a:r>
              <a:rPr lang="en-US" sz="2800" dirty="0">
                <a:cs typeface="Times New Roman" charset="0"/>
              </a:rPr>
              <a:t>					</a:t>
            </a:r>
            <a:r>
              <a:rPr lang="en-US" sz="2800" dirty="0" smtClean="0">
                <a:cs typeface="Arial" charset="0"/>
              </a:rPr>
              <a:t>– </a:t>
            </a:r>
            <a:r>
              <a:rPr lang="en-US" sz="2800" dirty="0">
                <a:cs typeface="Times New Roman" charset="0"/>
              </a:rPr>
              <a:t>AETC </a:t>
            </a:r>
            <a:r>
              <a:rPr lang="en-US" sz="2800" dirty="0" smtClean="0">
                <a:cs typeface="Times New Roman" charset="0"/>
              </a:rPr>
              <a:t>NCRC</a:t>
            </a:r>
            <a:r>
              <a:rPr lang="en-US" sz="2800" dirty="0">
                <a:cs typeface="Times New Roman" charset="0"/>
              </a:rPr>
              <a:t>				http://www.aidsetc.org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-76200"/>
            <a:ext cx="5638800" cy="12001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Adverse Effects: INSTIs</a:t>
            </a:r>
            <a:endParaRPr lang="en-US" sz="2400" dirty="0" smtClean="0">
              <a:ea typeface="+mj-ea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066800"/>
            <a:ext cx="7696200" cy="529431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</a:rPr>
              <a:t>Dolutegravir (DTG)</a:t>
            </a:r>
            <a:endParaRPr lang="en-US" sz="2400" dirty="0">
              <a:latin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</a:rPr>
              <a:t>Headache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Insomnia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Elvitegravir/cobicistat (EVG/COBI)</a:t>
            </a:r>
            <a:endParaRPr lang="en-US" sz="2400" dirty="0">
              <a:latin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</a:rPr>
              <a:t>Decreased </a:t>
            </a:r>
            <a:r>
              <a:rPr lang="en-US" sz="2000" dirty="0" err="1">
                <a:latin typeface="Arial" charset="0"/>
              </a:rPr>
              <a:t>CrCl</a:t>
            </a:r>
            <a:endParaRPr lang="en-US" sz="2000" dirty="0">
              <a:latin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</a:rPr>
              <a:t>Increased risk of TDF-related nephrotoxicity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Nausea, diarrhea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Raltegravir (RAL)</a:t>
            </a:r>
            <a:endParaRPr lang="en-US" sz="2400" dirty="0">
              <a:latin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</a:rPr>
              <a:t>Nausea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Headache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Diarrhea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CPK elevation, myopathy, rhabdomyolysis</a:t>
            </a:r>
          </a:p>
          <a:p>
            <a:pPr marL="411480" lvl="1" indent="0" eaLnBrk="1" hangingPunct="1">
              <a:buNone/>
            </a:pPr>
            <a:endParaRPr lang="en-US" dirty="0">
              <a:latin typeface="Arial" charset="0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dirty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B94936C-FBA6-F748-BEC6-680A4C5C83BF}" type="slidenum">
              <a:rPr lang="en-US" sz="1400">
                <a:latin typeface="Arial" charset="0"/>
              </a:rPr>
              <a:pPr eaLnBrk="1" hangingPunct="1"/>
              <a:t>20</a:t>
            </a:fld>
            <a:endParaRPr lang="en-US" sz="14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4572000" cy="6413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Adverse Effects: PIs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447800"/>
            <a:ext cx="8610600" cy="47244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Arial" charset="0"/>
              </a:rPr>
              <a:t>All PIs:</a:t>
            </a:r>
            <a:r>
              <a:rPr lang="en-US" dirty="0">
                <a:latin typeface="Arial" charset="0"/>
              </a:rPr>
              <a:t>  </a:t>
            </a:r>
          </a:p>
          <a:p>
            <a:pPr lvl="1" eaLnBrk="1" hangingPunct="1"/>
            <a:r>
              <a:rPr lang="en-US" sz="2800" dirty="0">
                <a:latin typeface="Arial" charset="0"/>
              </a:rPr>
              <a:t>Hyperlipidemia </a:t>
            </a:r>
          </a:p>
          <a:p>
            <a:pPr lvl="1" eaLnBrk="1" hangingPunct="1"/>
            <a:r>
              <a:rPr lang="en-US" sz="2800" dirty="0">
                <a:latin typeface="Arial" charset="0"/>
              </a:rPr>
              <a:t>Lipodystrophy </a:t>
            </a:r>
          </a:p>
          <a:p>
            <a:pPr lvl="1" eaLnBrk="1" hangingPunct="1"/>
            <a:r>
              <a:rPr lang="en-US" sz="2800" dirty="0">
                <a:latin typeface="Arial" charset="0"/>
              </a:rPr>
              <a:t>Hepatotoxicity</a:t>
            </a:r>
          </a:p>
          <a:p>
            <a:pPr lvl="1" eaLnBrk="1" hangingPunct="1"/>
            <a:r>
              <a:rPr lang="en-US" sz="2800" dirty="0">
                <a:latin typeface="Arial" charset="0"/>
              </a:rPr>
              <a:t>GI intolerance</a:t>
            </a:r>
          </a:p>
          <a:p>
            <a:pPr lvl="1" eaLnBrk="1" hangingPunct="1"/>
            <a:r>
              <a:rPr lang="en-US" sz="2800" dirty="0">
                <a:latin typeface="Arial" charset="0"/>
              </a:rPr>
              <a:t>Possibility of increased bleeding risk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for hemophiliacs</a:t>
            </a:r>
          </a:p>
          <a:p>
            <a:pPr lvl="1" eaLnBrk="1" hangingPunct="1"/>
            <a:r>
              <a:rPr lang="en-US" sz="2800" dirty="0">
                <a:latin typeface="Arial" charset="0"/>
              </a:rPr>
              <a:t>Drug-drug interactions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3200" dirty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6D40105-4A7C-8848-ACA8-9525D74DA0BE}" type="slidenum">
              <a:rPr lang="en-US" sz="1400">
                <a:latin typeface="Arial" charset="0"/>
              </a:rPr>
              <a:pPr eaLnBrk="1" hangingPunct="1"/>
              <a:t>21</a:t>
            </a:fld>
            <a:endParaRPr lang="en-US" sz="14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029200" cy="6413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Adverse Effects: PIs </a:t>
            </a:r>
            <a:r>
              <a:rPr lang="en-US" sz="2000">
                <a:latin typeface="Arial" charset="0"/>
              </a:rPr>
              <a:t>(2)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1219200"/>
            <a:ext cx="6705600" cy="5410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Atazanavir (ATV)</a:t>
            </a:r>
            <a:endParaRPr lang="en-US" dirty="0">
              <a:latin typeface="Arial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err="1">
                <a:latin typeface="Arial" charset="0"/>
              </a:rPr>
              <a:t>Hyperbilirubinemia</a:t>
            </a:r>
            <a:endParaRPr lang="en-US" dirty="0">
              <a:latin typeface="Arial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PR prolongation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Nephrolithiasis, </a:t>
            </a:r>
            <a:r>
              <a:rPr lang="en-US" dirty="0" err="1">
                <a:latin typeface="Arial" charset="0"/>
              </a:rPr>
              <a:t>cholelithiasis</a:t>
            </a:r>
            <a:endParaRPr lang="en-US" dirty="0">
              <a:latin typeface="Arial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Renal insufficiency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Darunavir (DRV)</a:t>
            </a:r>
            <a:endParaRPr lang="en-US" dirty="0">
              <a:latin typeface="Arial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Rash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Liver toxicity</a:t>
            </a:r>
          </a:p>
          <a:p>
            <a:pPr>
              <a:spcBef>
                <a:spcPct val="0"/>
              </a:spcBef>
            </a:pPr>
            <a:r>
              <a:rPr lang="en-US" dirty="0">
                <a:latin typeface="Arial" charset="0"/>
              </a:rPr>
              <a:t>Fosamprenavir (</a:t>
            </a:r>
            <a:r>
              <a:rPr lang="en-US" dirty="0" smtClean="0">
                <a:latin typeface="Arial" charset="0"/>
              </a:rPr>
              <a:t>FPV)</a:t>
            </a:r>
            <a:endParaRPr lang="en-US" dirty="0">
              <a:latin typeface="Arial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GI intolerance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>
                <a:latin typeface="Arial" charset="0"/>
              </a:rPr>
              <a:t>Rash</a:t>
            </a:r>
          </a:p>
          <a:p>
            <a:pPr lvl="1"/>
            <a:r>
              <a:rPr lang="en-US" dirty="0">
                <a:latin typeface="Arial" charset="0"/>
              </a:rPr>
              <a:t>Possible increased risk of MI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4235598-8446-2F44-B8DB-EE6E8857FA58}" type="slidenum">
              <a:rPr lang="en-US" sz="1400">
                <a:latin typeface="Arial" charset="0"/>
              </a:rPr>
              <a:pPr eaLnBrk="1" hangingPunct="1"/>
              <a:t>22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49250"/>
            <a:ext cx="5029200" cy="6413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Adverse Effects: PIs </a:t>
            </a:r>
            <a:r>
              <a:rPr lang="en-US" sz="2000">
                <a:latin typeface="Arial" charset="0"/>
              </a:rPr>
              <a:t>(3)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14400" y="1219200"/>
            <a:ext cx="7848600" cy="468471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err="1" smtClean="0">
                <a:latin typeface="Arial" charset="0"/>
              </a:rPr>
              <a:t>Indinavir</a:t>
            </a:r>
            <a:r>
              <a:rPr lang="en-US" dirty="0" smtClean="0">
                <a:latin typeface="Arial" charset="0"/>
              </a:rPr>
              <a:t> (IDV)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Nephrolithiasis</a:t>
            </a:r>
          </a:p>
          <a:p>
            <a:pPr lvl="1" eaLnBrk="1" hangingPunct="1"/>
            <a:r>
              <a:rPr lang="en-US" dirty="0">
                <a:latin typeface="Arial" charset="0"/>
              </a:rPr>
              <a:t>GI intolerance</a:t>
            </a:r>
          </a:p>
          <a:p>
            <a:pPr lvl="1" eaLnBrk="1" hangingPunct="1"/>
            <a:r>
              <a:rPr lang="en-US" dirty="0">
                <a:latin typeface="Arial" charset="0"/>
              </a:rPr>
              <a:t>Diabetes/insulin resistance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Lopinavir/ritonavir (LPV/r)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GI intolerance</a:t>
            </a:r>
          </a:p>
          <a:p>
            <a:pPr lvl="1" eaLnBrk="1" hangingPunct="1"/>
            <a:r>
              <a:rPr lang="en-US" dirty="0">
                <a:latin typeface="Arial" charset="0"/>
              </a:rPr>
              <a:t>Diabetes/insulin resistance</a:t>
            </a:r>
          </a:p>
          <a:p>
            <a:pPr lvl="1" eaLnBrk="1" hangingPunct="1"/>
            <a:r>
              <a:rPr lang="en-US" dirty="0">
                <a:latin typeface="Arial" charset="0"/>
              </a:rPr>
              <a:t>Possible increased risk of MI</a:t>
            </a:r>
          </a:p>
          <a:p>
            <a:pPr lvl="1" eaLnBrk="1" hangingPunct="1"/>
            <a:r>
              <a:rPr lang="en-US" dirty="0">
                <a:latin typeface="Arial" charset="0"/>
              </a:rPr>
              <a:t>PR and QT prolongation</a:t>
            </a:r>
          </a:p>
          <a:p>
            <a:pPr eaLnBrk="1" hangingPunct="1"/>
            <a:r>
              <a:rPr lang="en-US" dirty="0" err="1" smtClean="0">
                <a:latin typeface="Arial" charset="0"/>
              </a:rPr>
              <a:t>Nelfinavir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(NFV)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Diarrhea</a:t>
            </a:r>
          </a:p>
          <a:p>
            <a:pPr eaLnBrk="1" hangingPunct="1"/>
            <a:endParaRPr lang="en-US" sz="36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0950FC8-CD79-C44F-8E8E-33BED898A507}" type="slidenum">
              <a:rPr lang="en-US" sz="1400">
                <a:latin typeface="Arial" charset="0"/>
              </a:rPr>
              <a:pPr eaLnBrk="1" hangingPunct="1"/>
              <a:t>23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4953000" cy="6413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Adverse Effects: PIs </a:t>
            </a:r>
            <a:r>
              <a:rPr lang="en-US" sz="2000">
                <a:latin typeface="Arial" charset="0"/>
              </a:rPr>
              <a:t>(4)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143000"/>
            <a:ext cx="7391400" cy="5218113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</a:rPr>
              <a:t>Saquinavir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2600" dirty="0" smtClean="0">
                <a:latin typeface="Arial" charset="0"/>
              </a:rPr>
              <a:t>(SQV)</a:t>
            </a:r>
            <a:endParaRPr lang="en-US" sz="2600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GI intolerance</a:t>
            </a:r>
          </a:p>
          <a:p>
            <a:pPr lvl="1" eaLnBrk="1" hangingPunct="1"/>
            <a:r>
              <a:rPr lang="en-US" dirty="0">
                <a:latin typeface="Arial" charset="0"/>
              </a:rPr>
              <a:t>PR and QT prolongation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Tipranavir </a:t>
            </a:r>
            <a:r>
              <a:rPr lang="en-US" sz="2600" dirty="0" smtClean="0">
                <a:latin typeface="Arial" charset="0"/>
              </a:rPr>
              <a:t>(TPV)</a:t>
            </a:r>
            <a:endParaRPr lang="en-US" sz="2600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GI intolerance</a:t>
            </a:r>
          </a:p>
          <a:p>
            <a:pPr lvl="1" eaLnBrk="1" hangingPunct="1"/>
            <a:r>
              <a:rPr lang="en-US" dirty="0">
                <a:latin typeface="Arial" charset="0"/>
              </a:rPr>
              <a:t>Rash</a:t>
            </a:r>
          </a:p>
          <a:p>
            <a:pPr lvl="1" eaLnBrk="1" hangingPunct="1"/>
            <a:r>
              <a:rPr lang="en-US" dirty="0">
                <a:latin typeface="Arial" charset="0"/>
              </a:rPr>
              <a:t>Hyperlipidemia</a:t>
            </a:r>
          </a:p>
          <a:p>
            <a:pPr lvl="1" eaLnBrk="1" hangingPunct="1"/>
            <a:r>
              <a:rPr lang="en-US" dirty="0">
                <a:latin typeface="Arial" charset="0"/>
              </a:rPr>
              <a:t>Liver toxicity</a:t>
            </a:r>
          </a:p>
          <a:p>
            <a:pPr lvl="1" eaLnBrk="1" hangingPunct="1"/>
            <a:r>
              <a:rPr lang="en-US" dirty="0">
                <a:latin typeface="Arial" charset="0"/>
              </a:rPr>
              <a:t>Contraindicated if moderate-to-severe hepatic insufficiency</a:t>
            </a:r>
          </a:p>
          <a:p>
            <a:pPr lvl="1" eaLnBrk="1" hangingPunct="1"/>
            <a:r>
              <a:rPr lang="en-US" dirty="0">
                <a:latin typeface="Arial" charset="0"/>
              </a:rPr>
              <a:t>Cases of intracranial hemorrhage</a:t>
            </a:r>
          </a:p>
          <a:p>
            <a:pPr eaLnBrk="1" hangingPunct="1">
              <a:buFont typeface="Wingdings" charset="0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35D0C04-A4EF-B349-84DC-10FD02C9F4AE}" type="slidenum">
              <a:rPr lang="en-US" sz="1400">
                <a:latin typeface="Arial" charset="0"/>
              </a:rPr>
              <a:pPr eaLnBrk="1" hangingPunct="1"/>
              <a:t>24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"/>
            <a:ext cx="7162800" cy="17081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Adverse Effects: Pharmacokinetic Boosters</a:t>
            </a:r>
            <a:endParaRPr lang="en-US" sz="1400" dirty="0" smtClean="0">
              <a:ea typeface="+mj-ea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1828800"/>
            <a:ext cx="7467600" cy="495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Ritonavir (RTV, /r)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</a:rPr>
              <a:t>GI intolerance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Hyperlipidemia, hyperglycemia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Hepatitis</a:t>
            </a:r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Cobicistat (</a:t>
            </a:r>
            <a:r>
              <a:rPr lang="en-US" dirty="0" err="1" smtClean="0">
                <a:latin typeface="Arial" charset="0"/>
              </a:rPr>
              <a:t>cobi</a:t>
            </a:r>
            <a:r>
              <a:rPr lang="en-US" dirty="0" smtClean="0">
                <a:latin typeface="Arial" charset="0"/>
              </a:rPr>
              <a:t>, /c)</a:t>
            </a:r>
            <a:endParaRPr lang="en-US" dirty="0">
              <a:latin typeface="Arial" charset="0"/>
            </a:endParaRPr>
          </a:p>
          <a:p>
            <a:pPr marL="742950" lvl="2" indent="-342900" eaLnBrk="1" hangingPunct="1"/>
            <a:r>
              <a:rPr lang="en-US" dirty="0">
                <a:latin typeface="Arial" charset="0"/>
              </a:rPr>
              <a:t>GI intolerance</a:t>
            </a:r>
          </a:p>
          <a:p>
            <a:pPr marL="742950" lvl="2" indent="-342900" eaLnBrk="1" hangingPunct="1"/>
            <a:r>
              <a:rPr lang="en-US" dirty="0">
                <a:latin typeface="Arial" charset="0"/>
              </a:rPr>
              <a:t>Increase in serum </a:t>
            </a:r>
            <a:r>
              <a:rPr lang="en-US" dirty="0" err="1">
                <a:latin typeface="Arial" charset="0"/>
              </a:rPr>
              <a:t>creatinine</a:t>
            </a:r>
            <a:endParaRPr lang="en-US" dirty="0">
              <a:latin typeface="Arial" charset="0"/>
            </a:endParaRPr>
          </a:p>
          <a:p>
            <a:pPr marL="114300" indent="0" eaLnBrk="1" hangingPunct="1"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A19912E-563A-A14F-819A-3BDA1D5C7A72}" type="slidenum">
              <a:rPr lang="en-US" sz="1400">
                <a:latin typeface="Arial" charset="0"/>
              </a:rPr>
              <a:pPr eaLnBrk="1" hangingPunct="1"/>
              <a:t>25</a:t>
            </a:fld>
            <a:endParaRPr lang="en-US" sz="14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www.aidsetc.org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5791200" cy="6413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Adverse Effects: NNRTIs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8686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>
                <a:latin typeface="Arial" charset="0"/>
              </a:rPr>
              <a:t>All NNRTIs: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Rash, including Stevens-Johnson syndrome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Hepatotoxicity (especially NVP)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Drug-drug interactions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4DDEDA5-AC69-044E-8334-4C9A718747A5}" type="slidenum">
              <a:rPr lang="en-US" sz="1400">
                <a:latin typeface="Arial" charset="0"/>
              </a:rPr>
              <a:pPr eaLnBrk="1" hangingPunct="1"/>
              <a:t>26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943600" cy="646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Adverse Effects: NNRTIs </a:t>
            </a:r>
            <a:r>
              <a:rPr lang="en-US" sz="2000" dirty="0" smtClean="0">
                <a:ea typeface="+mj-ea"/>
              </a:rPr>
              <a:t>(2)</a:t>
            </a:r>
            <a:endParaRPr lang="en-US" dirty="0" smtClean="0">
              <a:ea typeface="+mj-ea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Efavirenz (EFV)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Neuropsychiatric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Hyperlipidemia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Teratogenic in nonhuman primates + cases of neural tube defects in human infants after 1st-trimester exposure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Etravirine (ETR)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Nausea</a:t>
            </a:r>
          </a:p>
          <a:p>
            <a:pPr lvl="1" eaLnBrk="1" hangingPunct="1"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6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AC0552E-B7E4-DD4A-99B9-4C2F34F81D0E}" type="slidenum">
              <a:rPr lang="en-US" sz="1400">
                <a:latin typeface="Arial" charset="0"/>
              </a:rPr>
              <a:pPr eaLnBrk="1" hangingPunct="1"/>
              <a:t>27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61722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Adverse Effects: NNRTIs </a:t>
            </a:r>
            <a:r>
              <a:rPr lang="en-US" sz="2000" dirty="0" smtClean="0">
                <a:ea typeface="+mj-ea"/>
              </a:rPr>
              <a:t>(3)</a:t>
            </a:r>
            <a:endParaRPr lang="en-US" dirty="0" smtClean="0">
              <a:ea typeface="+mj-ea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Nevirapine (NVP)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Higher rate of rash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Hepatotoxicity (may be severe and life-threatening;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risk higher in patients with higher CD4 counts at the time they start NVP, and in women)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Rilpivirine (RPV)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Depression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Insomnia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>
                <a:latin typeface="Arial" charset="0"/>
              </a:rPr>
              <a:t>Headache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6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C4DE4E5-E215-C54A-8BFB-194864D27816}" type="slidenum">
              <a:rPr lang="en-US" sz="1400">
                <a:latin typeface="Arial" charset="0"/>
              </a:rPr>
              <a:pPr eaLnBrk="1" hangingPunct="1"/>
              <a:t>28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696200" cy="6413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Adverse Effects: CCR5 Antagonist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6248400" cy="41148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Arial" charset="0"/>
              </a:rPr>
              <a:t>Maraviroc</a:t>
            </a:r>
            <a:r>
              <a:rPr lang="en-US" sz="2800" dirty="0" smtClean="0">
                <a:latin typeface="Arial" charset="0"/>
              </a:rPr>
              <a:t> (MVC)</a:t>
            </a:r>
            <a:endParaRPr lang="en-US" sz="2800" dirty="0">
              <a:latin typeface="Arial" charset="0"/>
            </a:endParaRPr>
          </a:p>
          <a:p>
            <a:pPr lvl="1" eaLnBrk="1" hangingPunct="1"/>
            <a:r>
              <a:rPr lang="en-US" sz="2400" dirty="0">
                <a:latin typeface="Arial" charset="0"/>
              </a:rPr>
              <a:t>Drug-drug interactions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Rash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Abdominal pain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Upper respiratory tract infections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Cough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Hepatotoxicity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Musculoskeletal symptoms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Orthostatic hypotension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D9AFB3C-37F5-0243-BD4B-1FD4021BD784}" type="slidenum">
              <a:rPr lang="en-US" sz="1400">
                <a:latin typeface="Arial" charset="0"/>
              </a:rPr>
              <a:pPr eaLnBrk="1" hangingPunct="1"/>
              <a:t>29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01650"/>
            <a:ext cx="6858000" cy="6413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Initiation of </a:t>
            </a:r>
            <a:r>
              <a:rPr lang="en-US" dirty="0" smtClean="0">
                <a:latin typeface="Arial" charset="0"/>
              </a:rPr>
              <a:t>Therapy: Contents</a:t>
            </a:r>
            <a:endParaRPr lang="en-US" dirty="0">
              <a:latin typeface="Arial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382000" cy="45720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Arial" charset="0"/>
              </a:rPr>
              <a:t>Adherence</a:t>
            </a:r>
          </a:p>
          <a:p>
            <a:pPr eaLnBrk="1" hangingPunct="1"/>
            <a:r>
              <a:rPr lang="en-US" sz="3200" dirty="0">
                <a:latin typeface="Arial" charset="0"/>
              </a:rPr>
              <a:t>ARV-associated adverse effects</a:t>
            </a:r>
          </a:p>
          <a:p>
            <a:pPr eaLnBrk="1" hangingPunct="1"/>
            <a:r>
              <a:rPr lang="en-US" sz="3200" dirty="0">
                <a:latin typeface="Arial" charset="0"/>
              </a:rPr>
              <a:t>Drug interactions </a:t>
            </a: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2F65333-1364-EC40-B5E0-440C0AB12C35}" type="slidenum">
              <a:rPr lang="en-US" sz="1400">
                <a:latin typeface="Arial" charset="0"/>
              </a:rPr>
              <a:pPr eaLnBrk="1" hangingPunct="1"/>
              <a:t>3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3152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Adverse Effects: Fusion Inhibitor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086600" cy="2362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</a:rPr>
              <a:t>Enfuvirtide </a:t>
            </a:r>
            <a:r>
              <a:rPr lang="en-US" sz="2800" dirty="0" smtClean="0">
                <a:latin typeface="Arial" charset="0"/>
              </a:rPr>
              <a:t>(ENF, T-20) </a:t>
            </a:r>
            <a:endParaRPr lang="en-US" sz="2800" dirty="0">
              <a:latin typeface="Arial" charset="0"/>
            </a:endParaRPr>
          </a:p>
          <a:p>
            <a:pPr lvl="1" eaLnBrk="1" hangingPunct="1"/>
            <a:r>
              <a:rPr lang="en-US" sz="2400" dirty="0">
                <a:latin typeface="Arial" charset="0"/>
              </a:rPr>
              <a:t>Injection-site reactions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HSR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Increased risk of bacterial pneumonia</a:t>
            </a: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3AC6BA1-EC1A-1943-A32B-C0EF5FF29891}" type="slidenum">
              <a:rPr lang="en-US" sz="1400">
                <a:latin typeface="Arial" charset="0"/>
              </a:rPr>
              <a:pPr eaLnBrk="1" hangingPunct="1"/>
              <a:t>30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9062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ARV-Associated Adverse Effects: Lactic Acidosis/Hepatic Steatosis 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696200" cy="35814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</a:rPr>
              <a:t>Rare, but high mortality 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Evidently owing to mitochondrial toxicity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Associated with NRTIs (especially d4T, </a:t>
            </a:r>
            <a:r>
              <a:rPr lang="en-US" sz="2400" dirty="0" err="1">
                <a:latin typeface="Arial" charset="0"/>
              </a:rPr>
              <a:t>ddI</a:t>
            </a:r>
            <a:r>
              <a:rPr lang="en-US" sz="2400" dirty="0">
                <a:latin typeface="Arial" charset="0"/>
              </a:rPr>
              <a:t>, ZDV)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More common in women, pregnancy, obesity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Clinical presentation variable: have high index of suspicion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Lactate &gt;2-5 </a:t>
            </a:r>
            <a:r>
              <a:rPr lang="en-US" sz="2400" dirty="0" err="1">
                <a:latin typeface="Arial" charset="0"/>
              </a:rPr>
              <a:t>mmol</a:t>
            </a:r>
            <a:r>
              <a:rPr lang="en-US" sz="2400" dirty="0">
                <a:latin typeface="Arial" charset="0"/>
              </a:rPr>
              <a:t>/</a:t>
            </a:r>
            <a:r>
              <a:rPr lang="en-US" sz="2400" dirty="0" err="1">
                <a:latin typeface="Arial" charset="0"/>
              </a:rPr>
              <a:t>dL</a:t>
            </a:r>
            <a:r>
              <a:rPr lang="en-US" sz="2400" dirty="0">
                <a:latin typeface="Arial" charset="0"/>
              </a:rPr>
              <a:t> plus symptoms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Treatment: discontinue ARVs, supportive care</a:t>
            </a:r>
          </a:p>
          <a:p>
            <a:pPr eaLnBrk="1" hangingPunct="1">
              <a:buFont typeface="Wingdings" charset="0"/>
              <a:buNone/>
            </a:pPr>
            <a:endParaRPr lang="en-US" sz="24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C4EDB3-4E75-8B48-8272-3075596FF98A}" type="slidenum">
              <a:rPr lang="en-US" sz="1400">
                <a:latin typeface="Arial" charset="0"/>
              </a:rPr>
              <a:pPr eaLnBrk="1" hangingPunct="1"/>
              <a:t>31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7620000" cy="11906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ARV-Associated Adverse Effects: Hepatotoxicity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153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Severity variable: usually asymptomatic, may resolve without treatment interruption</a:t>
            </a:r>
            <a:endParaRPr lang="en-US" sz="1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May occur with any NNRTI or PI, most NRTIs, or MVC: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NVP: risk of severe hepatitis in first few months of use (monitor LFTs closely), increased risk in chronic hepatitis B and C, women, and high CD4 count at initiation of NVP (&gt;250 cells/µL in women, &gt;400 cells/µL in men)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PIs: especially TPV/r; increased risk in hepatitis B or C, ETOH, other </a:t>
            </a:r>
            <a:r>
              <a:rPr lang="en-US" sz="2400" dirty="0" err="1">
                <a:latin typeface="Arial" charset="0"/>
              </a:rPr>
              <a:t>hepatotoxins</a:t>
            </a:r>
            <a:endParaRPr lang="en-US" sz="2400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NRTIs: </a:t>
            </a:r>
            <a:r>
              <a:rPr lang="en-US" sz="2400" dirty="0" err="1">
                <a:latin typeface="Arial" charset="0"/>
              </a:rPr>
              <a:t>steatosis</a:t>
            </a:r>
            <a:r>
              <a:rPr lang="en-US" sz="2400" dirty="0">
                <a:latin typeface="Arial" charset="0"/>
              </a:rPr>
              <a:t> (especially AZT, d4T, </a:t>
            </a:r>
            <a:r>
              <a:rPr lang="en-US" sz="2400" dirty="0" err="1">
                <a:latin typeface="Arial" charset="0"/>
              </a:rPr>
              <a:t>ddI</a:t>
            </a:r>
            <a:r>
              <a:rPr lang="en-US" sz="2400" dirty="0">
                <a:latin typeface="Arial" charset="0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>
                <a:latin typeface="Arial" charset="0"/>
              </a:rPr>
              <a:t>ddI</a:t>
            </a:r>
            <a:r>
              <a:rPr lang="en-US" sz="2400" dirty="0">
                <a:latin typeface="Arial" charset="0"/>
              </a:rPr>
              <a:t>; </a:t>
            </a:r>
            <a:r>
              <a:rPr lang="en-US" sz="2400" dirty="0" err="1">
                <a:latin typeface="Arial" charset="0"/>
              </a:rPr>
              <a:t>noncirrhotic</a:t>
            </a:r>
            <a:r>
              <a:rPr lang="en-US" sz="2400" dirty="0">
                <a:latin typeface="Arial" charset="0"/>
              </a:rPr>
              <a:t> portal hypertension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61C9166-9580-D341-82E9-C19E0AA204D1}" type="slidenum">
              <a:rPr lang="en-US" sz="1400">
                <a:latin typeface="Arial" charset="0"/>
              </a:rPr>
              <a:pPr eaLnBrk="1" hangingPunct="1"/>
              <a:t>32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668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ARV-Associated Adverse Effects: Insulin Resistance, Diabetes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229600" cy="33528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Insulin resistance, hyperglycemia, and diabetes associated with ZDV, d4T, </a:t>
            </a:r>
            <a:r>
              <a:rPr lang="en-US" sz="2800" dirty="0" err="1">
                <a:latin typeface="Arial" charset="0"/>
              </a:rPr>
              <a:t>ddI</a:t>
            </a:r>
            <a:r>
              <a:rPr lang="en-US" sz="2800" dirty="0">
                <a:latin typeface="Arial" charset="0"/>
              </a:rPr>
              <a:t>, some PIs (IDV, LPV/r), especially with chronic use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Mechanism not well understood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Insulin resistance, relative insulin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deficiency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Screen regularly: fasting glucose</a:t>
            </a:r>
          </a:p>
          <a:p>
            <a:pPr eaLnBrk="1" hangingPunct="1"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D093225-9120-DF4E-B37F-38F1C35368E4}" type="slidenum">
              <a:rPr lang="en-US" sz="1400">
                <a:latin typeface="Arial" charset="0"/>
              </a:rPr>
              <a:pPr eaLnBrk="1" hangingPunct="1"/>
              <a:t>33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620000" cy="119062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ARV-Associated Adverse Effects: Fat Maldistribution 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8229600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Lipoatrophy:</a:t>
            </a:r>
            <a:endParaRPr lang="en-US" sz="20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Peripheral fat wasting more associated with NRTIs, especially thymidine analogues (d4T &gt; ZDV, ddI &gt; TDF, ABC, 3TC, FTC)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May be more likely when combined with EFV (compared with PI/r)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Lipohypertrophy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Central fat accumulation more associated with regimens containing PIs, EFV, RAL; causal relationship not established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May be associated with dyslipidemia, insulin resistance, lactic acidosis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Monitor closely; intervene early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Treatment: switching to other agents may slow or halt progression</a:t>
            </a:r>
            <a:endParaRPr lang="en-US" sz="18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6DAB063-0970-4C41-8CC3-79FE7C200E44}" type="slidenum">
              <a:rPr lang="en-US" sz="1400">
                <a:latin typeface="Arial" charset="0"/>
              </a:rPr>
              <a:pPr eaLnBrk="1" hangingPunct="1"/>
              <a:t>34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7467600" cy="119062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ARV-Associated Adverse Effects: Hyperlipidemia 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828800"/>
            <a:ext cx="7772400" cy="37338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  <a:cs typeface="Arial" charset="0"/>
              </a:rPr>
              <a:t>⁭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b="1" dirty="0">
                <a:latin typeface="Arial" charset="0"/>
              </a:rPr>
              <a:t>↑</a:t>
            </a:r>
            <a:r>
              <a:rPr lang="en-US" sz="2400" dirty="0">
                <a:latin typeface="Arial" charset="0"/>
              </a:rPr>
              <a:t> total cholesterol, LDL, and triglycerides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Associated with all </a:t>
            </a:r>
            <a:r>
              <a:rPr lang="en-US" sz="2000" dirty="0" smtClean="0">
                <a:latin typeface="Arial" charset="0"/>
              </a:rPr>
              <a:t>RTV- or </a:t>
            </a:r>
            <a:r>
              <a:rPr lang="en-US" sz="2000" dirty="0" smtClean="0">
                <a:latin typeface="Arial" charset="0"/>
              </a:rPr>
              <a:t>COBI-boosted </a:t>
            </a:r>
            <a:r>
              <a:rPr lang="en-US" sz="2000" dirty="0">
                <a:latin typeface="Arial" charset="0"/>
              </a:rPr>
              <a:t>PIs, EFV, NVP, d4T, ZDV, ABC, </a:t>
            </a:r>
            <a:r>
              <a:rPr lang="en-US" sz="2000" dirty="0" smtClean="0">
                <a:latin typeface="Arial" charset="0"/>
              </a:rPr>
              <a:t>TAF &gt; TDF, EVG/COBI/TDF/FTC</a:t>
            </a:r>
            <a:endParaRPr lang="en-US" sz="2000" dirty="0">
              <a:latin typeface="Arial" charset="0"/>
            </a:endParaRPr>
          </a:p>
          <a:p>
            <a:pPr eaLnBrk="1" hangingPunct="1"/>
            <a:r>
              <a:rPr lang="en-US" sz="2400" b="1" dirty="0">
                <a:latin typeface="Arial" charset="0"/>
              </a:rPr>
              <a:t>↑</a:t>
            </a:r>
            <a:r>
              <a:rPr lang="en-US" sz="2400" dirty="0">
                <a:latin typeface="Arial" charset="0"/>
              </a:rPr>
              <a:t> HDL seen with EFV, RTV-boosted PIs, EVG/COBI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Concern for cardiovascular events, pancreatitis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Monitor regularly</a:t>
            </a:r>
          </a:p>
          <a:p>
            <a:pPr eaLnBrk="1" hangingPunct="1"/>
            <a:r>
              <a:rPr lang="en-US" sz="2400" dirty="0">
                <a:latin typeface="Arial" charset="0"/>
              </a:rPr>
              <a:t>Treatment: consider ARV switch; lipid-lowering agents (caution with PI + certain statins)</a:t>
            </a:r>
          </a:p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9525402-AE77-1F43-9B5E-8EFA40CB340E}" type="slidenum">
              <a:rPr lang="en-US" sz="1400">
                <a:latin typeface="Arial" charset="0"/>
              </a:rPr>
              <a:pPr eaLnBrk="1" hangingPunct="1"/>
              <a:t>35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8153400" cy="11382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ARV-Associated Adverse Effects: </a:t>
            </a:r>
            <a:r>
              <a:rPr lang="en-US" sz="3200" dirty="0" smtClean="0">
                <a:ea typeface="+mj-ea"/>
              </a:rPr>
              <a:t>Cardiovascular and Cerebrovascular Effects</a:t>
            </a:r>
            <a:endParaRPr lang="en-US" sz="3400" dirty="0" smtClean="0">
              <a:ea typeface="+mj-ea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80010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MI and CVA:</a:t>
            </a:r>
            <a:endParaRPr lang="en-US" sz="2000" dirty="0">
              <a:latin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</a:rPr>
              <a:t>Risk of MI and CVA associated with PIs in some cohort studies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R</a:t>
            </a:r>
            <a:r>
              <a:rPr lang="en-US" sz="2000" dirty="0" smtClean="0">
                <a:latin typeface="Arial" charset="0"/>
              </a:rPr>
              <a:t>isk </a:t>
            </a:r>
            <a:r>
              <a:rPr lang="en-US" sz="2000" dirty="0">
                <a:latin typeface="Arial" charset="0"/>
              </a:rPr>
              <a:t>of MI with recent ABC and </a:t>
            </a:r>
            <a:r>
              <a:rPr lang="en-US" sz="2000" dirty="0" err="1">
                <a:latin typeface="Arial" charset="0"/>
              </a:rPr>
              <a:t>ddI</a:t>
            </a:r>
            <a:r>
              <a:rPr lang="en-US" sz="2000" dirty="0">
                <a:latin typeface="Arial" charset="0"/>
              </a:rPr>
              <a:t> use in some cohort studies (data are not consistent)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Seen especially in patients with traditional cardiovascular risk factors 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Assess and manage cardiovascular risk factors</a:t>
            </a:r>
          </a:p>
          <a:p>
            <a:pPr lvl="1" eaLnBrk="1" hangingPunct="1"/>
            <a:r>
              <a:rPr lang="en-US" sz="2000" dirty="0">
                <a:latin typeface="Arial" charset="0"/>
              </a:rPr>
              <a:t>Consider ARVs with less risk of cardiovascular events, especially in patients at high risk of cardiovascular disease</a:t>
            </a:r>
            <a:r>
              <a:rPr lang="en-US" sz="1800" dirty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Cardiac conduction abnormalities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PR prolongation with ATV/r, </a:t>
            </a:r>
            <a:r>
              <a:rPr lang="en-US" sz="2000" dirty="0" smtClean="0">
                <a:latin typeface="Arial" charset="0"/>
              </a:rPr>
              <a:t>LPV/r, SQV/r</a:t>
            </a:r>
            <a:endParaRPr lang="en-US" sz="20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QT </a:t>
            </a:r>
            <a:r>
              <a:rPr lang="en-US" sz="2000" dirty="0">
                <a:latin typeface="Arial" charset="0"/>
              </a:rPr>
              <a:t>prolongation </a:t>
            </a:r>
            <a:r>
              <a:rPr lang="en-US" sz="2000" dirty="0" smtClean="0">
                <a:latin typeface="Arial" charset="0"/>
              </a:rPr>
              <a:t>with RPV, SQV/r</a:t>
            </a:r>
            <a:endParaRPr lang="en-US" sz="2000" dirty="0">
              <a:latin typeface="Arial" charset="0"/>
            </a:endParaRPr>
          </a:p>
          <a:p>
            <a:pPr lvl="1" eaLnBrk="1" hangingPunct="1"/>
            <a:r>
              <a:rPr lang="en-US" sz="2000" dirty="0">
                <a:latin typeface="Arial" charset="0"/>
              </a:rPr>
              <a:t>Avoid if risk factors; baseline and monitoring ECG recommended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4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DB2CE03-37C8-3443-BA6E-A95B7C2600D9}" type="slidenum">
              <a:rPr lang="en-US" sz="1400">
                <a:latin typeface="Arial" charset="0"/>
              </a:rPr>
              <a:pPr eaLnBrk="1" hangingPunct="1"/>
              <a:t>36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543800" cy="1114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ARV-Associated Adverse Effects: </a:t>
            </a:r>
            <a:r>
              <a:rPr lang="en-US" sz="3200" dirty="0" smtClean="0">
                <a:ea typeface="+mj-ea"/>
              </a:rPr>
              <a:t>Bone Density Effects</a:t>
            </a:r>
            <a:endParaRPr lang="en-US" dirty="0" smtClean="0">
              <a:ea typeface="+mj-ea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752600"/>
            <a:ext cx="82296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TDF: greater bone mineral density loss </a:t>
            </a:r>
            <a:r>
              <a:rPr lang="en-US" sz="2400" dirty="0" smtClean="0">
                <a:latin typeface="Arial" charset="0"/>
              </a:rPr>
              <a:t>than TAF, </a:t>
            </a:r>
            <a:r>
              <a:rPr lang="en-US" sz="2400" dirty="0">
                <a:latin typeface="Arial" charset="0"/>
              </a:rPr>
              <a:t>ZDV, d4T, or ABC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Decreases in BMD seen after initiation of any ART regimen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Other risk factors: low body weight, female, white or Asian ethnicity, older age, alcohol or tobacco use, </a:t>
            </a:r>
            <a:r>
              <a:rPr lang="en-US" sz="2400" dirty="0" err="1">
                <a:latin typeface="Arial" charset="0"/>
              </a:rPr>
              <a:t>hypogonadism</a:t>
            </a:r>
            <a:r>
              <a:rPr lang="en-US" sz="2400" dirty="0">
                <a:latin typeface="Arial" charset="0"/>
              </a:rPr>
              <a:t>, vitamin D deficiency, corticosteroid exposure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Consider assessment by DEXA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Management: consider alternative to TDF; calcium + vitamin D, bisphosphonate, weight-bearing exercise, hormone replacement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8CDC979-9FEA-9246-95A5-33CCBF885D41}" type="slidenum">
              <a:rPr lang="en-US" sz="1400">
                <a:latin typeface="Arial" charset="0"/>
              </a:rPr>
              <a:pPr eaLnBrk="1" hangingPunct="1"/>
              <a:t>37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906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ARV-Associated Adverse Effects: </a:t>
            </a:r>
            <a:r>
              <a:rPr lang="en-US" sz="3200" dirty="0">
                <a:latin typeface="Arial" charset="0"/>
              </a:rPr>
              <a:t>Rash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6200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Most common with NNRTIs, especially NVP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Most cases mild to moderate, occurring in first 6 weeks of therapy; occasionally serious (eg, Stevens-Johnson syndrome)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No benefit of prophylactic steroids or antihistamines (increased risk with steroids)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PIs: especially ATV, DRV, FPV, LPV/r, TPV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NRTIs: especially ABC (consider hypersensitivity syndrome)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FTC may cause hyperpigmentation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INSTI: RAL, EVG/COBI/TDF/FTC (uncommon)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CCR5 antagonist: MVC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05085A0-4713-524F-ADF9-367978CE1C18}" type="slidenum">
              <a:rPr lang="en-US" sz="1400">
                <a:latin typeface="Arial" charset="0"/>
              </a:rPr>
              <a:pPr eaLnBrk="1" hangingPunct="1"/>
              <a:t>38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0975"/>
            <a:ext cx="7467600" cy="11906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ARV-Associated Adverse Effects: Nephrotoxicity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458200" cy="4572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Renal insufficiency </a:t>
            </a:r>
          </a:p>
          <a:p>
            <a:pPr lvl="2" eaLnBrk="1" hangingPunct="1"/>
            <a:r>
              <a:rPr lang="en-US" sz="2000" dirty="0">
                <a:latin typeface="Arial" charset="0"/>
              </a:rPr>
              <a:t>TDF:</a:t>
            </a:r>
          </a:p>
          <a:p>
            <a:pPr lvl="3" eaLnBrk="1" hangingPunct="1"/>
            <a:r>
              <a:rPr lang="en-US" sz="1800" b="1" dirty="0">
                <a:latin typeface="Arial" charset="0"/>
              </a:rPr>
              <a:t>↑</a:t>
            </a:r>
            <a:r>
              <a:rPr lang="en-US" sz="1800" dirty="0">
                <a:latin typeface="Arial" charset="0"/>
              </a:rPr>
              <a:t> Cr, proteinuria, glycosuria, hypophosphatemia, hypokalemia</a:t>
            </a:r>
          </a:p>
          <a:p>
            <a:pPr lvl="3" eaLnBrk="1" hangingPunct="1"/>
            <a:r>
              <a:rPr lang="en-US" sz="1800" dirty="0">
                <a:latin typeface="Arial" charset="0"/>
              </a:rPr>
              <a:t>Concurrent </a:t>
            </a:r>
            <a:r>
              <a:rPr lang="en-US" sz="1800" dirty="0" smtClean="0">
                <a:latin typeface="Arial" charset="0"/>
              </a:rPr>
              <a:t>RTV or COBI </a:t>
            </a:r>
            <a:r>
              <a:rPr lang="en-US" sz="1800" dirty="0">
                <a:latin typeface="Arial" charset="0"/>
              </a:rPr>
              <a:t>use may increase risk</a:t>
            </a:r>
          </a:p>
          <a:p>
            <a:pPr lvl="2"/>
            <a:r>
              <a:rPr lang="en-US" dirty="0" smtClean="0">
                <a:latin typeface="Arial" charset="0"/>
              </a:rPr>
              <a:t>TAF (vs TDF): </a:t>
            </a:r>
            <a:r>
              <a:rPr lang="en-US" dirty="0">
                <a:latin typeface="Arial" charset="0"/>
              </a:rPr>
              <a:t>less impact on renal biomarkers, lower rates of </a:t>
            </a:r>
            <a:r>
              <a:rPr lang="en-US" dirty="0" smtClean="0">
                <a:latin typeface="Arial" charset="0"/>
              </a:rPr>
              <a:t>proteinuria</a:t>
            </a:r>
            <a:endParaRPr lang="en-US" dirty="0">
              <a:latin typeface="Arial" charset="0"/>
            </a:endParaRPr>
          </a:p>
          <a:p>
            <a:pPr lvl="2" eaLnBrk="1" hangingPunct="1"/>
            <a:r>
              <a:rPr lang="en-US" sz="2000" dirty="0" smtClean="0">
                <a:latin typeface="Arial" charset="0"/>
              </a:rPr>
              <a:t>ATV</a:t>
            </a:r>
            <a:r>
              <a:rPr lang="en-US" sz="2000" dirty="0">
                <a:latin typeface="Arial" charset="0"/>
              </a:rPr>
              <a:t>, LPV/r: chronic kidney </a:t>
            </a:r>
            <a:r>
              <a:rPr lang="en-US" sz="2000" dirty="0" smtClean="0">
                <a:latin typeface="Arial" charset="0"/>
              </a:rPr>
              <a:t>disease</a:t>
            </a:r>
          </a:p>
          <a:p>
            <a:pPr lvl="2" eaLnBrk="1" hangingPunct="1"/>
            <a:r>
              <a:rPr lang="en-US" sz="2000" dirty="0" smtClean="0">
                <a:latin typeface="Arial" charset="0"/>
              </a:rPr>
              <a:t>IDV</a:t>
            </a:r>
            <a:r>
              <a:rPr lang="en-US" sz="2000" dirty="0">
                <a:latin typeface="Arial" charset="0"/>
              </a:rPr>
              <a:t>: </a:t>
            </a:r>
            <a:r>
              <a:rPr lang="en-US" sz="2000" b="1" dirty="0">
                <a:latin typeface="Arial" charset="0"/>
              </a:rPr>
              <a:t>↑</a:t>
            </a:r>
            <a:r>
              <a:rPr lang="en-US" sz="2000" dirty="0">
                <a:latin typeface="Arial" charset="0"/>
              </a:rPr>
              <a:t> Cr, </a:t>
            </a:r>
            <a:r>
              <a:rPr lang="en-US" sz="2000" dirty="0" err="1">
                <a:latin typeface="Arial" charset="0"/>
              </a:rPr>
              <a:t>pyuria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hydronephrosis</a:t>
            </a:r>
            <a:r>
              <a:rPr lang="en-US" sz="2000" dirty="0">
                <a:latin typeface="Arial" charset="0"/>
              </a:rPr>
              <a:t> or renal atrophy</a:t>
            </a:r>
          </a:p>
          <a:p>
            <a:pPr lvl="2" eaLnBrk="1" hangingPunct="1"/>
            <a:r>
              <a:rPr lang="en-US" sz="2000" dirty="0">
                <a:latin typeface="Arial" charset="0"/>
              </a:rPr>
              <a:t>COBI: </a:t>
            </a:r>
            <a:r>
              <a:rPr lang="en-US" sz="2000" dirty="0" err="1">
                <a:latin typeface="Arial" charset="0"/>
              </a:rPr>
              <a:t>nonpathologic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↓</a:t>
            </a:r>
            <a:r>
              <a:rPr lang="en-US" sz="2000" dirty="0">
                <a:latin typeface="Arial" charset="0"/>
              </a:rPr>
              <a:t> in </a:t>
            </a:r>
            <a:r>
              <a:rPr lang="en-US" sz="2000" dirty="0" err="1">
                <a:latin typeface="Arial" charset="0"/>
              </a:rPr>
              <a:t>CrCl</a:t>
            </a:r>
            <a:r>
              <a:rPr lang="en-US" sz="2000" dirty="0">
                <a:latin typeface="Arial" charset="0"/>
              </a:rPr>
              <a:t>; also may increase risk of TDF-related nephrotoxicity</a:t>
            </a:r>
          </a:p>
          <a:p>
            <a:pPr lvl="2" eaLnBrk="1" hangingPunct="1"/>
            <a:r>
              <a:rPr lang="en-US" b="1" dirty="0">
                <a:latin typeface="Arial" charset="0"/>
              </a:rPr>
              <a:t>↑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cs typeface="Arial" charset="0"/>
              </a:rPr>
              <a:t>r</a:t>
            </a:r>
            <a:r>
              <a:rPr lang="en-US" dirty="0">
                <a:latin typeface="Arial" charset="0"/>
              </a:rPr>
              <a:t>isk in patients with renal disease, low CD4 count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Monitor Cr, other renal parameters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Management: stop the offending ARV + supportive care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sz="2800" dirty="0">
                <a:latin typeface="Arial" charset="0"/>
              </a:rPr>
              <a:t>Nephrolithiasis: IDV, ATV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F075018-17B9-BB42-8E01-79A1BA973FAB}" type="slidenum">
              <a:rPr lang="en-US" sz="1400">
                <a:latin typeface="Arial" charset="0"/>
              </a:rPr>
              <a:pPr eaLnBrk="1" hangingPunct="1"/>
              <a:t>39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304800"/>
            <a:ext cx="2819400" cy="64135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Adherence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153400" cy="4684713"/>
          </a:xfrm>
        </p:spPr>
        <p:txBody>
          <a:bodyPr>
            <a:normAutofit fontScale="92500"/>
          </a:bodyPr>
          <a:lstStyle/>
          <a:p>
            <a:pPr eaLnBrk="1" hangingPunct="1">
              <a:spcBef>
                <a:spcPts val="300"/>
              </a:spcBef>
            </a:pPr>
            <a:r>
              <a:rPr lang="en-US" sz="2800" dirty="0">
                <a:latin typeface="Arial" charset="0"/>
              </a:rPr>
              <a:t>Strict adherence to ART is key to virologic suppression, lower rates of resistance, better quality of life, improved survival, and decreased risk of HIV transmission</a:t>
            </a:r>
          </a:p>
          <a:p>
            <a:pPr eaLnBrk="1" hangingPunct="1">
              <a:spcBef>
                <a:spcPts val="300"/>
              </a:spcBef>
            </a:pPr>
            <a:r>
              <a:rPr lang="en-US" sz="2800" dirty="0">
                <a:latin typeface="Arial" charset="0"/>
              </a:rPr>
              <a:t>Adherence also encompasses engagement and retention in care</a:t>
            </a:r>
          </a:p>
          <a:p>
            <a:pPr eaLnBrk="1" hangingPunct="1">
              <a:spcBef>
                <a:spcPts val="300"/>
              </a:spcBef>
            </a:pPr>
            <a:r>
              <a:rPr lang="en-US" sz="2800" dirty="0">
                <a:latin typeface="Arial" charset="0"/>
              </a:rPr>
              <a:t>ART regimens have become much simpler for initial therapy, but suboptimal adherence is common</a:t>
            </a:r>
          </a:p>
          <a:p>
            <a:pPr eaLnBrk="1" hangingPunct="1">
              <a:spcBef>
                <a:spcPts val="300"/>
              </a:spcBef>
            </a:pPr>
            <a:r>
              <a:rPr lang="en-US" sz="2800" dirty="0">
                <a:latin typeface="Arial" charset="0"/>
              </a:rPr>
              <a:t>Important to assess readiness for ART prior to initiating therapy, and to assess adherence at each clinic visit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4E963BC-3C1B-BD41-8E35-5E6D558BE901}" type="slidenum">
              <a:rPr lang="en-US" sz="1400">
                <a:latin typeface="Arial" charset="0"/>
              </a:rPr>
              <a:pPr eaLnBrk="1" hangingPunct="1"/>
              <a:t>4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54864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Overlapping Toxicities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7848600" cy="44196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Peripheral neuropathy</a:t>
            </a:r>
          </a:p>
          <a:p>
            <a:pPr lvl="1" eaLnBrk="1" hangingPunct="1"/>
            <a:r>
              <a:rPr lang="en-US" sz="2400">
                <a:latin typeface="Arial" charset="0"/>
              </a:rPr>
              <a:t>ddI, d4T, ddC, isoniazid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>
                <a:latin typeface="Arial" charset="0"/>
              </a:rPr>
              <a:t>Bone marrow suppression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>
                <a:latin typeface="Arial" charset="0"/>
              </a:rPr>
              <a:t>ZDV, dapsone, hydroxyurea, ribavirin, TMP-SMZ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>
                <a:latin typeface="Arial" charset="0"/>
              </a:rPr>
              <a:t>Hepatotoxicity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>
                <a:latin typeface="Arial" charset="0"/>
              </a:rPr>
              <a:t>NVP, EFV, MVC, NRTIs, PIs, macrolides, isoniazid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>
                <a:latin typeface="Arial" charset="0"/>
              </a:rPr>
              <a:t>Pancreatitis</a:t>
            </a:r>
          </a:p>
          <a:p>
            <a:pPr lvl="1" eaLnBrk="1" hangingPunct="1"/>
            <a:r>
              <a:rPr lang="en-US" sz="2400">
                <a:latin typeface="Arial" charset="0"/>
              </a:rPr>
              <a:t>ddI, RTV, d4T, TMP-SMZ, pentamidine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0FE66AD-02F6-C24C-9882-1A4CF9E71776}" type="slidenum">
              <a:rPr lang="en-US" sz="1400">
                <a:latin typeface="Arial" charset="0"/>
              </a:rPr>
              <a:pPr eaLnBrk="1" hangingPunct="1"/>
              <a:t>40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248400" cy="6413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Drug Interactions with ARVs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153400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Certain ARVs, particularly PIs and NNRTIs, and  the PK booster COBI have significant drug interactions with other ARVs and with other medications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Interactions may be complex and difficult to predict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Coadministration of some ARVs with other ARV or non-ARV medications may require dosage adjustment, and some combinations may be contraindicated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Check for interactions before prescribing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D463E0B-6195-4B48-8E8E-E3E51B921E2C}" type="slidenum">
              <a:rPr lang="en-US" sz="1400">
                <a:latin typeface="Arial" charset="0"/>
              </a:rPr>
              <a:pPr eaLnBrk="1" hangingPunct="1"/>
              <a:t>41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6705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Drug Interactions with ARVs </a:t>
            </a:r>
            <a:r>
              <a:rPr lang="en-US" sz="2400" dirty="0">
                <a:latin typeface="Arial" charset="0"/>
              </a:rPr>
              <a:t>(2)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Increases in serum drug levels caused by inhibitors of metabolism may increase risk of medication toxicity, whereas decreases in drug levels caused by inducers of metabolism may cause treatment failure</a:t>
            </a:r>
          </a:p>
          <a:p>
            <a:pPr eaLnBrk="1" hangingPunct="1"/>
            <a:r>
              <a:rPr lang="en-US" sz="2800">
                <a:latin typeface="Arial" charset="0"/>
              </a:rPr>
              <a:t>Some drug interactions may be exploited, eg, low-dose RTV (a strong CYP3A4 inhibitor) may be used as a pharmacokinetic enhancer to increase concentrations and prolong the half-life of other PIs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433201E-5F0B-8745-A3C3-930029661B2D}" type="slidenum">
              <a:rPr lang="en-US" sz="1400">
                <a:latin typeface="Arial" charset="0"/>
              </a:rPr>
              <a:pPr eaLnBrk="1" hangingPunct="1"/>
              <a:t>42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629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Drug Interactions with ARVs </a:t>
            </a:r>
            <a:r>
              <a:rPr lang="en-US" sz="2400" dirty="0" smtClean="0">
                <a:ea typeface="+mj-ea"/>
              </a:rPr>
              <a:t>(3)</a:t>
            </a:r>
            <a:endParaRPr lang="en-US" dirty="0" smtClean="0">
              <a:ea typeface="+mj-ea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latin typeface="Arial" charset="0"/>
              </a:rPr>
              <a:t>All PIs and NNRTIs are metabolized by the hepatic CYP 450 system, particularly the CYP3A4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latin typeface="Arial" charset="0"/>
              </a:rPr>
              <a:t>PIs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latin typeface="Arial" charset="0"/>
              </a:rPr>
              <a:t>All PIs are CYP3A4 substrates, and their serum levels may be affected by CYP inducers or inhibitors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latin typeface="Arial" charset="0"/>
              </a:rPr>
              <a:t>Some PIs also are inducers or inhibitors of other CYP </a:t>
            </a:r>
            <a:r>
              <a:rPr lang="en-US" sz="2400" dirty="0" smtClean="0">
                <a:latin typeface="Arial" charset="0"/>
              </a:rPr>
              <a:t>isoenzymes </a:t>
            </a:r>
            <a:r>
              <a:rPr lang="en-US" sz="2400" dirty="0">
                <a:latin typeface="Arial" charset="0"/>
              </a:rPr>
              <a:t>or of P-glycoprotein (PGP) or other transporters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latin typeface="Arial" charset="0"/>
              </a:rPr>
              <a:t>NNRTIs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latin typeface="Arial" charset="0"/>
              </a:rPr>
              <a:t>Substrates of CYP3A4, can act as inducer (NVP) or mixed inducer and inhibitor (EFV)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>
                <a:latin typeface="Arial" charset="0"/>
              </a:rPr>
              <a:t>ETR is substrate of 3A4, 2C9, and 2C19; inhibitor of 2C9 and 2C19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588A95E-3A98-6142-8603-3AE8392B7A45}" type="slidenum">
              <a:rPr lang="en-US" sz="1400">
                <a:latin typeface="Arial" charset="0"/>
              </a:rPr>
              <a:pPr eaLnBrk="1" hangingPunct="1"/>
              <a:t>43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629400" cy="646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Drug Interactions with ARVs </a:t>
            </a:r>
            <a:r>
              <a:rPr lang="en-US" sz="2400" dirty="0" smtClean="0">
                <a:ea typeface="+mj-ea"/>
              </a:rPr>
              <a:t>(4)</a:t>
            </a:r>
            <a:endParaRPr lang="en-US" dirty="0" smtClean="0">
              <a:ea typeface="+mj-ea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NRTIs</a:t>
            </a:r>
          </a:p>
          <a:p>
            <a:pPr lvl="1" eaLnBrk="1" hangingPunct="1"/>
            <a:r>
              <a:rPr lang="en-US" sz="2400">
                <a:latin typeface="Arial" charset="0"/>
              </a:rPr>
              <a:t>No hepatic metabolism, but some NRTIs may interact via other mechanisms (eg, decrease in ATV concentration if coadministered with TDF, proton pump inhibitors, H-2 receptor antagonists)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7C91E81-37CD-2449-BD69-5DD84F0C2082}" type="slidenum">
              <a:rPr lang="en-US" sz="1400">
                <a:latin typeface="Arial" charset="0"/>
              </a:rPr>
              <a:pPr eaLnBrk="1" hangingPunct="1"/>
              <a:t>44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6629400" cy="6461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Drug Interactions with ARVs </a:t>
            </a:r>
            <a:r>
              <a:rPr lang="en-US" sz="2400" dirty="0" smtClean="0">
                <a:ea typeface="+mj-ea"/>
              </a:rPr>
              <a:t>(5)</a:t>
            </a:r>
            <a:endParaRPr lang="en-US" dirty="0" smtClean="0">
              <a:ea typeface="+mj-ea"/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INSTIs</a:t>
            </a:r>
          </a:p>
          <a:p>
            <a:pPr lvl="1" eaLnBrk="1" hangingPunct="1"/>
            <a:r>
              <a:rPr lang="en-US" sz="2400">
                <a:latin typeface="Arial" charset="0"/>
              </a:rPr>
              <a:t>RAL: eliminated by glucuronidation; inducers of UGT1A1 (eg, rifampin) can reduce RAL concentration</a:t>
            </a:r>
          </a:p>
          <a:p>
            <a:pPr lvl="1" eaLnBrk="1" hangingPunct="1"/>
            <a:r>
              <a:rPr lang="en-US" sz="2400">
                <a:latin typeface="Arial" charset="0"/>
              </a:rPr>
              <a:t>DTG: eliminated mostly by glucuronidation, minor contribution by CYP3A4; concentrations may be affected by inducers of UGT1A1 and CYP3A inhibitors or inducers; dosage adjustment necessary </a:t>
            </a:r>
          </a:p>
          <a:p>
            <a:pPr lvl="1" eaLnBrk="1" hangingPunct="1"/>
            <a:r>
              <a:rPr lang="en-US" sz="2400">
                <a:latin typeface="Arial" charset="0"/>
              </a:rPr>
              <a:t>EVG: requires boosting by COBI; many drug-drug interactions, owing to COBI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5779F7-5588-344A-95E4-CC6DA0F6B2F6}" type="slidenum">
              <a:rPr lang="en-US" sz="1400">
                <a:latin typeface="Arial" charset="0"/>
              </a:rPr>
              <a:pPr eaLnBrk="1" hangingPunct="1"/>
              <a:t>45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67056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Drug Interactions with ARVs </a:t>
            </a:r>
            <a:r>
              <a:rPr lang="en-US" sz="2400" dirty="0" smtClean="0">
                <a:ea typeface="+mj-ea"/>
              </a:rPr>
              <a:t>(6)</a:t>
            </a:r>
            <a:endParaRPr lang="en-US" dirty="0" smtClean="0">
              <a:ea typeface="+mj-ea"/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CCR5 antagonist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MVC: substrate of CYP3A and PGP; concentrations are significantly affected by CYP3A inhibitors or inducers; dosage adjustment necessary 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Fusion inhibitor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ENF: no known significant drug interactions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E875576-5731-F641-AADB-982074531DC1}" type="slidenum">
              <a:rPr lang="en-US" sz="1400">
                <a:latin typeface="Arial" charset="0"/>
              </a:rPr>
              <a:pPr eaLnBrk="1" hangingPunct="1"/>
              <a:t>46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67056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Drug Interactions with ARVs </a:t>
            </a:r>
            <a:r>
              <a:rPr lang="en-US" sz="2400" dirty="0" smtClean="0">
                <a:ea typeface="+mj-ea"/>
              </a:rPr>
              <a:t>(7)</a:t>
            </a:r>
            <a:endParaRPr lang="en-US" dirty="0" smtClean="0">
              <a:ea typeface="+mj-ea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153400" cy="4876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Cobicistat</a:t>
            </a:r>
          </a:p>
          <a:p>
            <a:pPr lvl="1" eaLnBrk="1" hangingPunct="1"/>
            <a:r>
              <a:rPr lang="en-US" sz="2400">
                <a:latin typeface="Arial" charset="0"/>
              </a:rPr>
              <a:t>CYP 3A4 an 2D6 inhibitor, no antiviral activity, used as PK booster of other agents </a:t>
            </a:r>
          </a:p>
          <a:p>
            <a:pPr lvl="1" eaLnBrk="1" hangingPunct="1"/>
            <a:r>
              <a:rPr lang="en-US" sz="2400">
                <a:latin typeface="Arial" charset="0"/>
              </a:rPr>
              <a:t>Inhibits PGP-mediated transport</a:t>
            </a:r>
          </a:p>
          <a:p>
            <a:pPr lvl="1" eaLnBrk="1" hangingPunct="1"/>
            <a:r>
              <a:rPr lang="en-US" sz="2400">
                <a:latin typeface="Arial" charset="0"/>
              </a:rPr>
              <a:t>Many and complex drug-drug interactions</a:t>
            </a:r>
            <a:endParaRPr lang="en-US" sz="200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3AB721E-6C65-2545-9192-24FC9119AD02}" type="slidenum">
              <a:rPr lang="en-US" sz="1400">
                <a:latin typeface="Arial" charset="0"/>
              </a:rPr>
              <a:pPr eaLnBrk="1" hangingPunct="1"/>
              <a:t>47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534400" cy="646113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Common Drug Interactions with ARVs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The following require dosage modification or close monitoring; some specific combinations should not be used</a:t>
            </a:r>
            <a:r>
              <a:rPr lang="en-US" dirty="0" smtClean="0"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Lipid-lowering </a:t>
            </a:r>
            <a:r>
              <a:rPr lang="en-US" sz="2000" dirty="0">
                <a:latin typeface="Arial" charset="0"/>
              </a:rPr>
              <a:t>agents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Antimycobacterials</a:t>
            </a:r>
            <a:r>
              <a:rPr lang="en-US" sz="2000" dirty="0">
                <a:latin typeface="Arial" charset="0"/>
              </a:rPr>
              <a:t>, especially rifampin*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Antifungals</a:t>
            </a:r>
            <a:endParaRPr lang="en-US" sz="200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Psychotropics </a:t>
            </a:r>
            <a:r>
              <a:rPr lang="en-US" sz="2000" dirty="0">
                <a:latin typeface="Arial" charset="0"/>
              </a:rPr>
              <a:t>– midazolam, triazolam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Ergot </a:t>
            </a:r>
            <a:r>
              <a:rPr lang="en-US" sz="2000" dirty="0">
                <a:latin typeface="Arial" charset="0"/>
              </a:rPr>
              <a:t>alkaloids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Antihistamines </a:t>
            </a:r>
            <a:r>
              <a:rPr lang="en-US" sz="2000" dirty="0">
                <a:latin typeface="Arial" charset="0"/>
              </a:rPr>
              <a:t>– astemizole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Anticonvulsants</a:t>
            </a:r>
            <a:endParaRPr lang="en-US" sz="200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 Hepatitis </a:t>
            </a:r>
            <a:r>
              <a:rPr lang="en-US" sz="2000" dirty="0">
                <a:latin typeface="Arial" charset="0"/>
              </a:rPr>
              <a:t>C agents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CBF856E-D4C1-F847-B124-58C954AD3028}" type="slidenum">
              <a:rPr lang="en-US" sz="1400">
                <a:latin typeface="Arial" charset="0"/>
              </a:rPr>
              <a:pPr eaLnBrk="1" hangingPunct="1"/>
              <a:t>48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838200" y="5257800"/>
            <a:ext cx="7391400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/>
              <a:t>* </a:t>
            </a:r>
            <a:r>
              <a:rPr lang="en-US" sz="1800" dirty="0"/>
              <a:t>Of NNRTIs and PIs, rifampin may be used only with full-dose RTV or with EFV.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9220200" cy="64611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Common Drug Interactions with ARVs </a:t>
            </a:r>
            <a:r>
              <a:rPr lang="en-US" sz="2000" dirty="0">
                <a:latin typeface="Arial" charset="0"/>
              </a:rPr>
              <a:t>(2)</a:t>
            </a:r>
          </a:p>
        </p:txBody>
      </p:sp>
      <p:sp>
        <p:nvSpPr>
          <p:cNvPr id="49156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620000" cy="4724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en-US" sz="2600" dirty="0">
                <a:latin typeface="Arial" charset="0"/>
              </a:rPr>
              <a:t>The following require dosage modification or close monitoring; some specific combinations should not be used:</a:t>
            </a:r>
          </a:p>
          <a:p>
            <a:pPr marL="0" indent="0" eaLnBrk="1" hangingPunct="1"/>
            <a:r>
              <a:rPr lang="en-US" sz="2400" dirty="0" smtClean="0">
                <a:latin typeface="Arial" charset="0"/>
              </a:rPr>
              <a:t> Oral </a:t>
            </a:r>
            <a:r>
              <a:rPr lang="en-US" sz="2400" dirty="0">
                <a:latin typeface="Arial" charset="0"/>
              </a:rPr>
              <a:t>hormonal contraceptives, including emergency contraception (Plan B): may require alternative or second method</a:t>
            </a:r>
          </a:p>
          <a:p>
            <a:pPr marL="0" indent="0" eaLnBrk="1" hangingPunct="1"/>
            <a:r>
              <a:rPr lang="en-US" sz="2400" dirty="0" smtClean="0">
                <a:latin typeface="Arial" charset="0"/>
              </a:rPr>
              <a:t> Methadone</a:t>
            </a:r>
            <a:endParaRPr lang="en-US" sz="2400" dirty="0">
              <a:latin typeface="Arial" charset="0"/>
            </a:endParaRPr>
          </a:p>
          <a:p>
            <a:pPr marL="0" indent="0" eaLnBrk="1" hangingPunct="1"/>
            <a:r>
              <a:rPr lang="en-US" sz="2400" dirty="0" smtClean="0">
                <a:latin typeface="Arial" charset="0"/>
              </a:rPr>
              <a:t> Proton </a:t>
            </a:r>
            <a:r>
              <a:rPr lang="en-US" sz="2400" dirty="0">
                <a:latin typeface="Arial" charset="0"/>
              </a:rPr>
              <a:t>pump inhibitors, H2-receptor antagonists (</a:t>
            </a:r>
            <a:r>
              <a:rPr lang="en-US" sz="2400" dirty="0" err="1">
                <a:latin typeface="Arial" charset="0"/>
              </a:rPr>
              <a:t>eg</a:t>
            </a:r>
            <a:r>
              <a:rPr lang="en-US" sz="2400" dirty="0">
                <a:latin typeface="Arial" charset="0"/>
              </a:rPr>
              <a:t>, with ATV or RPV)</a:t>
            </a:r>
          </a:p>
          <a:p>
            <a:pPr marL="0" indent="0" eaLnBrk="1" hangingPunct="1"/>
            <a:r>
              <a:rPr lang="en-US" sz="2400" dirty="0" smtClean="0">
                <a:latin typeface="Arial" charset="0"/>
              </a:rPr>
              <a:t> Aluminum-, magnesium-, </a:t>
            </a:r>
            <a:r>
              <a:rPr lang="en-US" sz="2400" dirty="0">
                <a:latin typeface="Arial" charset="0"/>
              </a:rPr>
              <a:t>or </a:t>
            </a:r>
            <a:r>
              <a:rPr lang="en-US" sz="2400" dirty="0" smtClean="0">
                <a:latin typeface="Arial" charset="0"/>
              </a:rPr>
              <a:t>calcium-containing </a:t>
            </a:r>
            <a:r>
              <a:rPr lang="en-US" sz="2400" dirty="0">
                <a:latin typeface="Arial" charset="0"/>
              </a:rPr>
              <a:t>antacids (with INSTIs)</a:t>
            </a:r>
          </a:p>
          <a:p>
            <a:pPr marL="0" indent="0" eaLnBrk="1" hangingPunct="1"/>
            <a:r>
              <a:rPr lang="en-US" sz="2400" dirty="0" smtClean="0">
                <a:latin typeface="Arial" charset="0"/>
              </a:rPr>
              <a:t> Erectile </a:t>
            </a:r>
            <a:r>
              <a:rPr lang="en-US" sz="2400" dirty="0">
                <a:latin typeface="Arial" charset="0"/>
              </a:rPr>
              <a:t>dysfunction agents</a:t>
            </a:r>
          </a:p>
          <a:p>
            <a:pPr marL="0" indent="0" eaLnBrk="1" hangingPunct="1"/>
            <a:r>
              <a:rPr lang="en-US" sz="2400" dirty="0" smtClean="0">
                <a:latin typeface="Arial" charset="0"/>
              </a:rPr>
              <a:t> Herbs </a:t>
            </a:r>
            <a:r>
              <a:rPr lang="en-US" sz="2400" dirty="0">
                <a:latin typeface="Arial" charset="0"/>
              </a:rPr>
              <a:t>– St. John’s </a:t>
            </a:r>
            <a:r>
              <a:rPr lang="en-US" sz="2400" dirty="0" err="1">
                <a:latin typeface="Arial" charset="0"/>
              </a:rPr>
              <a:t>wort</a:t>
            </a:r>
            <a:endParaRPr lang="en-US" sz="24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29FB329-305B-2046-892D-5019E3F49FB2}" type="slidenum">
              <a:rPr lang="en-US" sz="1400">
                <a:latin typeface="Arial" charset="0"/>
              </a:rPr>
              <a:pPr eaLnBrk="1" hangingPunct="1"/>
              <a:t>49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9067800" cy="12001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Factors Associated with Adherence Failure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4267200" cy="38100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charset="0"/>
              </a:rPr>
              <a:t>Regimen complexity and pill burden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Low literacy or numeracy level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Younger age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Some challenges of older age (</a:t>
            </a:r>
            <a:r>
              <a:rPr lang="en-US" sz="2000" dirty="0" err="1">
                <a:latin typeface="Arial" charset="0"/>
              </a:rPr>
              <a:t>eg</a:t>
            </a:r>
            <a:r>
              <a:rPr lang="en-US" sz="2000" dirty="0">
                <a:latin typeface="Arial" charset="0"/>
              </a:rPr>
              <a:t>, </a:t>
            </a:r>
            <a:r>
              <a:rPr lang="en-US" sz="2000" dirty="0" err="1">
                <a:latin typeface="Arial" charset="0"/>
              </a:rPr>
              <a:t>polypharmacy</a:t>
            </a:r>
            <a:r>
              <a:rPr lang="en-US" sz="2000" dirty="0">
                <a:latin typeface="Arial" charset="0"/>
              </a:rPr>
              <a:t>, vision loss, cognitive impairment)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Nondisclosure of HIV status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Stigma</a:t>
            </a:r>
          </a:p>
          <a:p>
            <a:pPr eaLnBrk="1" hangingPunct="1"/>
            <a:endParaRPr lang="en-US" sz="2400" dirty="0">
              <a:latin typeface="Arial" charset="0"/>
            </a:endParaRPr>
          </a:p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CBFF992-E183-3C43-A11E-3BFA4BBC18B9}" type="slidenum">
              <a:rPr lang="en-US" sz="1400">
                <a:latin typeface="Arial" charset="0"/>
              </a:rPr>
              <a:pPr eaLnBrk="1" hangingPunct="1"/>
              <a:t>5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0" y="1752600"/>
            <a:ext cx="4419600" cy="38472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ea typeface="+mn-ea"/>
              </a:rPr>
              <a:t>Psychosocial stressors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ea typeface="+mn-ea"/>
              </a:rPr>
              <a:t>Active drug use or alcoholism 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ea typeface="+mn-ea"/>
              </a:rPr>
              <a:t>Mental illness (especially depression)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ea typeface="+mn-ea"/>
              </a:rPr>
              <a:t>Cognitive impairment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ea typeface="+mn-ea"/>
              </a:rPr>
              <a:t>Lack of patient education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ea typeface="+mn-ea"/>
              </a:rPr>
              <a:t>Medication adverse effects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ea typeface="+mn-ea"/>
              </a:rPr>
              <a:t>Treatment fatigue</a:t>
            </a:r>
          </a:p>
          <a:p>
            <a:pPr marL="342900" indent="-342900"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+mn-lt"/>
                <a:ea typeface="+mn-ea"/>
              </a:rPr>
              <a:t>Cost and insurance coverage issues</a:t>
            </a:r>
          </a:p>
          <a:p>
            <a:pPr>
              <a:buClr>
                <a:schemeClr val="accent6"/>
              </a:buClr>
              <a:defRPr/>
            </a:pPr>
            <a:r>
              <a:rPr lang="en-US" sz="2000" dirty="0">
                <a:latin typeface="Times New Roman" pitchFamily="18" charset="0"/>
                <a:ea typeface="+mn-ea"/>
              </a:rPr>
              <a:t> </a:t>
            </a:r>
          </a:p>
          <a:p>
            <a:pPr>
              <a:defRPr/>
            </a:pPr>
            <a:endParaRPr lang="en-US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4975" y="304800"/>
            <a:ext cx="5457825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ARV-ARV </a:t>
            </a:r>
            <a:r>
              <a:rPr lang="en-US" dirty="0" smtClean="0">
                <a:latin typeface="Arial" charset="0"/>
              </a:rPr>
              <a:t>Interactions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34290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800" dirty="0">
                <a:latin typeface="Arial" charset="0"/>
              </a:rPr>
              <a:t>Require </a:t>
            </a:r>
            <a:r>
              <a:rPr lang="en-US" sz="2800" dirty="0" smtClean="0">
                <a:latin typeface="Arial" charset="0"/>
              </a:rPr>
              <a:t>dosage modification </a:t>
            </a:r>
            <a:r>
              <a:rPr lang="en-US" sz="2800" dirty="0">
                <a:latin typeface="Arial" charset="0"/>
              </a:rPr>
              <a:t>or </a:t>
            </a:r>
            <a:r>
              <a:rPr lang="en-US" sz="2800" dirty="0" smtClean="0">
                <a:latin typeface="Arial" charset="0"/>
              </a:rPr>
              <a:t>cautious use:</a:t>
            </a:r>
            <a:endParaRPr lang="en-US" sz="2800" dirty="0" smtClean="0">
              <a:latin typeface="Arial" charset="0"/>
            </a:endParaRPr>
          </a:p>
          <a:p>
            <a:pPr lvl="1"/>
            <a:r>
              <a:rPr lang="en-US" sz="2600" dirty="0" smtClean="0">
                <a:latin typeface="Arial" charset="0"/>
              </a:rPr>
              <a:t>NNRTIs </a:t>
            </a:r>
            <a:r>
              <a:rPr lang="en-US" sz="2600" dirty="0">
                <a:latin typeface="Arial" charset="0"/>
              </a:rPr>
              <a:t>with PIs</a:t>
            </a:r>
          </a:p>
          <a:p>
            <a:pPr lvl="1"/>
            <a:r>
              <a:rPr lang="en-US" sz="2600" dirty="0">
                <a:latin typeface="Arial" charset="0"/>
              </a:rPr>
              <a:t>NNRTIs with INSTIs</a:t>
            </a:r>
          </a:p>
          <a:p>
            <a:pPr lvl="1"/>
            <a:r>
              <a:rPr lang="en-US" sz="2600" dirty="0">
                <a:latin typeface="Arial" charset="0"/>
              </a:rPr>
              <a:t>ATV + TDF</a:t>
            </a:r>
          </a:p>
          <a:p>
            <a:pPr lvl="1"/>
            <a:r>
              <a:rPr lang="en-US" sz="2600" dirty="0">
                <a:latin typeface="Arial" charset="0"/>
              </a:rPr>
              <a:t>ddI + TDF</a:t>
            </a:r>
          </a:p>
          <a:p>
            <a:pPr lvl="1"/>
            <a:r>
              <a:rPr lang="en-US" sz="2600" dirty="0">
                <a:latin typeface="Arial" charset="0"/>
              </a:rPr>
              <a:t>ddI + d4T </a:t>
            </a:r>
          </a:p>
          <a:p>
            <a:pPr lvl="1"/>
            <a:r>
              <a:rPr lang="en-US" sz="2600" dirty="0">
                <a:latin typeface="Arial" charset="0"/>
              </a:rPr>
              <a:t>MVC + many PIs </a:t>
            </a:r>
          </a:p>
          <a:p>
            <a:pPr lvl="1"/>
            <a:r>
              <a:rPr lang="en-US" sz="2600" dirty="0">
                <a:latin typeface="Arial" charset="0"/>
              </a:rPr>
              <a:t>MVC + EFV or ETR</a:t>
            </a:r>
          </a:p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C61135B-D86C-9847-A453-129A2B82919C}" type="slidenum">
              <a:rPr lang="en-US" sz="1400">
                <a:latin typeface="Arial" charset="0"/>
              </a:rPr>
              <a:pPr eaLnBrk="1" hangingPunct="1"/>
              <a:t>50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6248400" cy="64135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ARV-ARV </a:t>
            </a:r>
            <a:r>
              <a:rPr lang="en-US" dirty="0" smtClean="0">
                <a:latin typeface="Arial" charset="0"/>
              </a:rPr>
              <a:t>Interactions </a:t>
            </a:r>
            <a:r>
              <a:rPr lang="en-US" sz="2000" dirty="0">
                <a:latin typeface="Arial" charset="0"/>
              </a:rPr>
              <a:t>(2)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305800" cy="46482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Interactions involving ARVs (or COBI) often require dosage adjustment of the ARV and/or the interacting medication</a:t>
            </a:r>
          </a:p>
          <a:p>
            <a:pPr eaLnBrk="1" hangingPunct="1"/>
            <a:r>
              <a:rPr lang="en-US">
                <a:latin typeface="Arial" charset="0"/>
              </a:rPr>
              <a:t>Some combinations are contraindicated</a:t>
            </a:r>
          </a:p>
          <a:p>
            <a:pPr eaLnBrk="1" hangingPunct="1"/>
            <a:r>
              <a:rPr lang="en-US">
                <a:latin typeface="Arial" charset="0"/>
              </a:rPr>
              <a:t>Consider the possibility of interactions whenever adding a new medication</a:t>
            </a:r>
          </a:p>
          <a:p>
            <a:pPr eaLnBrk="1" hangingPunct="1"/>
            <a:r>
              <a:rPr lang="en-US">
                <a:latin typeface="Arial" charset="0"/>
              </a:rPr>
              <a:t>Consult with expert pharmacists or clinicians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72B1B35-2650-AC41-AD05-7A4147F5E266}" type="slidenum">
              <a:rPr lang="en-US" sz="1400">
                <a:latin typeface="Arial" charset="0"/>
              </a:rPr>
              <a:pPr eaLnBrk="1" hangingPunct="1"/>
              <a:t>51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Websites to Access the Guidelines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2114550" y="1600200"/>
            <a:ext cx="5657850" cy="24384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http://</a:t>
            </a:r>
            <a:r>
              <a:rPr lang="en-US" sz="2800" dirty="0" err="1">
                <a:latin typeface="Arial" charset="0"/>
              </a:rPr>
              <a:t>www.aidsetc.org</a:t>
            </a:r>
            <a:endParaRPr lang="en-US" sz="2800" dirty="0">
              <a:latin typeface="Arial" charset="0"/>
            </a:endParaRPr>
          </a:p>
          <a:p>
            <a:pPr eaLnBrk="1" hangingPunct="1"/>
            <a:r>
              <a:rPr lang="en-US" sz="2800" dirty="0">
                <a:latin typeface="Arial" charset="0"/>
              </a:rPr>
              <a:t>http://</a:t>
            </a:r>
            <a:r>
              <a:rPr lang="en-US" sz="2800" dirty="0" err="1">
                <a:latin typeface="Arial" charset="0"/>
              </a:rPr>
              <a:t>aidsinfo.nih.gov</a:t>
            </a:r>
            <a:endParaRPr lang="en-US" sz="2800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D4FF186-6D80-474F-831E-627D821FC8D3}" type="slidenum">
              <a:rPr lang="en-US" sz="1400">
                <a:latin typeface="Arial" charset="0"/>
              </a:rPr>
              <a:pPr eaLnBrk="1" hangingPunct="1"/>
              <a:t>52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CBF3899-0823-A74A-8209-D49A65911368}" type="slidenum">
              <a:rPr lang="en-US" sz="1400">
                <a:latin typeface="Arial" charset="0"/>
              </a:rPr>
              <a:pPr eaLnBrk="1" hangingPunct="1"/>
              <a:t>53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457200"/>
            <a:ext cx="5334000" cy="609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About This Slide Set</a:t>
            </a:r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1371600" y="1295400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8980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endParaRPr lang="en-US" sz="4000">
              <a:latin typeface="Arial" charset="0"/>
            </a:endParaRPr>
          </a:p>
        </p:txBody>
      </p:sp>
      <p:sp>
        <p:nvSpPr>
          <p:cNvPr id="46086" name="Rectangle 3"/>
          <p:cNvSpPr>
            <a:spLocks noChangeArrowheads="1"/>
          </p:cNvSpPr>
          <p:nvPr/>
        </p:nvSpPr>
        <p:spPr bwMode="auto">
          <a:xfrm>
            <a:off x="457200" y="1447800"/>
            <a:ext cx="8153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Arial" charset="0"/>
                <a:ea typeface="+mn-ea"/>
              </a:rPr>
              <a:t>This presentation was prepared by Susa Coffey, MD, for the AETC National Resource Center in </a:t>
            </a:r>
            <a:r>
              <a:rPr lang="en-US" sz="2800" dirty="0" smtClean="0">
                <a:latin typeface="Arial" charset="0"/>
                <a:ea typeface="+mn-ea"/>
              </a:rPr>
              <a:t>April 2015 </a:t>
            </a:r>
            <a:r>
              <a:rPr lang="en-US" sz="2800" dirty="0">
                <a:latin typeface="Arial" charset="0"/>
                <a:ea typeface="+mn-ea"/>
              </a:rPr>
              <a:t>and updated in </a:t>
            </a:r>
            <a:r>
              <a:rPr lang="en-US" sz="2800" dirty="0" smtClean="0">
                <a:latin typeface="Arial" charset="0"/>
                <a:ea typeface="+mn-ea"/>
              </a:rPr>
              <a:t>July 2016.</a:t>
            </a:r>
            <a:endParaRPr lang="en-US" sz="2800" dirty="0">
              <a:latin typeface="Arial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Arial" charset="0"/>
                <a:ea typeface="+mn-ea"/>
              </a:rPr>
              <a:t>See the AETC </a:t>
            </a:r>
            <a:r>
              <a:rPr lang="en-US" sz="2800" dirty="0" smtClean="0">
                <a:latin typeface="Arial" charset="0"/>
                <a:ea typeface="+mn-ea"/>
              </a:rPr>
              <a:t>National Coordinating Resource Center </a:t>
            </a:r>
            <a:r>
              <a:rPr lang="en-US" sz="2800" dirty="0">
                <a:latin typeface="Arial" charset="0"/>
                <a:ea typeface="+mn-ea"/>
              </a:rPr>
              <a:t>website for the most current version of this presentation:</a:t>
            </a:r>
          </a:p>
          <a:p>
            <a:pPr algn="ctr">
              <a:spcBef>
                <a:spcPct val="20000"/>
              </a:spcBef>
              <a:buClr>
                <a:srgbClr val="CCFF33"/>
              </a:buClr>
              <a:defRPr/>
            </a:pPr>
            <a:r>
              <a:rPr lang="en-US" sz="2800" dirty="0">
                <a:latin typeface="Arial" charset="0"/>
                <a:ea typeface="+mn-ea"/>
              </a:rPr>
              <a:t>http://www.aidsetc.org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9220200" cy="120015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Factors Associated with Adherence Success 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4495800" cy="39624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charset="0"/>
              </a:rPr>
              <a:t>Regimen simplicity, once-daily dosing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Low pill burden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Good tolerability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Older age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Multidisciplinary care (</a:t>
            </a:r>
            <a:r>
              <a:rPr lang="en-US" sz="2000" dirty="0" err="1">
                <a:latin typeface="Arial" charset="0"/>
              </a:rPr>
              <a:t>eg</a:t>
            </a:r>
            <a:r>
              <a:rPr lang="en-US" sz="2000" dirty="0">
                <a:latin typeface="Arial" charset="0"/>
              </a:rPr>
              <a:t>, with case managers, social workers, pharmacists, psychiatric care providers)</a:t>
            </a:r>
          </a:p>
          <a:p>
            <a:pPr eaLnBrk="1" hangingPunct="1"/>
            <a:r>
              <a:rPr lang="en-US" sz="2000" dirty="0">
                <a:latin typeface="Arial" charset="0"/>
              </a:rPr>
              <a:t>Directly observed therapy</a:t>
            </a:r>
          </a:p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BB4874F-5D1B-DB48-9500-AD462BC1C477}" type="slidenum">
              <a:rPr lang="en-US" sz="1400">
                <a:latin typeface="Arial" charset="0"/>
              </a:rPr>
              <a:pPr eaLnBrk="1" hangingPunct="1"/>
              <a:t>6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44156" y="1752600"/>
            <a:ext cx="4419600" cy="10156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Clr>
                <a:schemeClr val="accent6"/>
              </a:buClr>
              <a:buFont typeface="Wingdings" charset="0"/>
              <a:buChar char="§"/>
            </a:pPr>
            <a:r>
              <a:rPr lang="en-US" sz="2000" dirty="0">
                <a:latin typeface="Arial" charset="0"/>
              </a:rPr>
              <a:t>Trusting patient-provider relationship</a:t>
            </a:r>
          </a:p>
          <a:p>
            <a:pPr eaLnBrk="1" hangingPunct="1">
              <a:buClr>
                <a:schemeClr val="accent6"/>
              </a:buClr>
              <a:buFont typeface="Wingdings" charset="0"/>
              <a:buChar char="§"/>
            </a:pPr>
            <a:r>
              <a:rPr lang="en-US" sz="2000" dirty="0">
                <a:latin typeface="Arial" charset="0"/>
              </a:rPr>
              <a:t>Use of motivational strategies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0010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Predictors of Inadequate Adherence </a:t>
            </a:r>
            <a:endParaRPr lang="en-US" sz="2000" dirty="0" smtClean="0">
              <a:ea typeface="+mj-ea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153400" cy="4760913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Age, race, sex, educational level, socioeconomic status, and a past history of alcoholism or drug use do NOT reliably predict suboptimal adherence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Higher socioeconomic status and education levels and lack of history of drug use do NOT reliably predict optimal adherence</a:t>
            </a:r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6974280-A7DD-2F43-947F-987D32256AB5}" type="slidenum">
              <a:rPr lang="en-US" sz="1400">
                <a:latin typeface="Arial" charset="0"/>
              </a:rPr>
              <a:pPr eaLnBrk="1" hangingPunct="1"/>
              <a:t>7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934200" cy="6413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Measurement of Adherence</a:t>
            </a:r>
            <a:endParaRPr lang="en-US" sz="2400" dirty="0" smtClean="0">
              <a:ea typeface="+mj-ea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543800" cy="4760913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No gold standard</a:t>
            </a:r>
          </a:p>
          <a:p>
            <a:pPr eaLnBrk="1" hangingPunct="1"/>
            <a:r>
              <a:rPr lang="en-US" sz="2800">
                <a:latin typeface="Arial" charset="0"/>
              </a:rPr>
              <a:t>HIV RNA suppression is one of the most reliable indicators</a:t>
            </a:r>
          </a:p>
          <a:p>
            <a:pPr eaLnBrk="1" hangingPunct="1"/>
            <a:r>
              <a:rPr lang="en-US" sz="2800">
                <a:latin typeface="Arial" charset="0"/>
              </a:rPr>
              <a:t>Patient self-report may overestimate adherence, but is associated with viral load responses </a:t>
            </a:r>
          </a:p>
          <a:p>
            <a:pPr lvl="1" eaLnBrk="1" hangingPunct="1"/>
            <a:r>
              <a:rPr lang="en-US">
                <a:latin typeface="Arial" charset="0"/>
              </a:rPr>
              <a:t>Self-report of suboptimal adherence is strong indicator of suboptimal therapeutic response</a:t>
            </a:r>
          </a:p>
          <a:p>
            <a:pPr eaLnBrk="1" hangingPunct="1"/>
            <a:r>
              <a:rPr lang="en-US" sz="2800">
                <a:latin typeface="Arial" charset="0"/>
              </a:rPr>
              <a:t>Pharmacy records and pill counts can be helpful</a:t>
            </a:r>
          </a:p>
          <a:p>
            <a:pPr eaLnBrk="1" hangingPunct="1"/>
            <a:endParaRPr lang="en-US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0D55C01-A80A-AB40-BA03-4F576E5FB7D2}" type="slidenum">
              <a:rPr lang="en-US" sz="1400">
                <a:latin typeface="Arial" charset="0"/>
              </a:rPr>
              <a:pPr eaLnBrk="1" hangingPunct="1"/>
              <a:t>8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5334000" cy="609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Improving Adherence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4648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A continuum of ART support services is needed – team may include providers from many disciplines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Strengthen early linkage to care and retention in care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Provide education on HIV disease, treatment, and prevention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Provide education on importance of adherence, and consequences of poor adherence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Establish readiness to start therapy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Individualize treatment, with patient involvement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E565F1C-66C3-C242-8BE8-ADE9A44A9EB7}" type="slidenum">
              <a:rPr lang="en-US" sz="1400">
                <a:latin typeface="Arial" charset="0"/>
              </a:rPr>
              <a:pPr eaLnBrk="1" hangingPunct="1"/>
              <a:t>9</a:t>
            </a:fld>
            <a:endParaRPr lang="en-US" sz="14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www.aidsetc.org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ETC_2508_dark">
  <a:themeElements>
    <a:clrScheme name="AETC_2508_dark 7">
      <a:dk1>
        <a:srgbClr val="000000"/>
      </a:dk1>
      <a:lt1>
        <a:srgbClr val="FFFFFF"/>
      </a:lt1>
      <a:dk2>
        <a:srgbClr val="40458C"/>
      </a:dk2>
      <a:lt2>
        <a:srgbClr val="FFFFCC"/>
      </a:lt2>
      <a:accent1>
        <a:srgbClr val="8D8DB3"/>
      </a:accent1>
      <a:accent2>
        <a:srgbClr val="B2B2B2"/>
      </a:accent2>
      <a:accent3>
        <a:srgbClr val="AFB0C5"/>
      </a:accent3>
      <a:accent4>
        <a:srgbClr val="DADADA"/>
      </a:accent4>
      <a:accent5>
        <a:srgbClr val="C5C5D6"/>
      </a:accent5>
      <a:accent6>
        <a:srgbClr val="A1A1A1"/>
      </a:accent6>
      <a:hlink>
        <a:srgbClr val="6F89F7"/>
      </a:hlink>
      <a:folHlink>
        <a:srgbClr val="4F56AD"/>
      </a:folHlink>
    </a:clrScheme>
    <a:fontScheme name="AETC_2508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ETC_2508_dark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TC_2508_dark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TC_2508_dark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TC_2508_dark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TC_2508_dark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TC_2508_dark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TC_2508_dark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ETC-2016_V4">
  <a:themeElements>
    <a:clrScheme name="Custom 8">
      <a:dk1>
        <a:srgbClr val="222222"/>
      </a:dk1>
      <a:lt1>
        <a:srgbClr val="FFFFFF"/>
      </a:lt1>
      <a:dk2>
        <a:srgbClr val="1C3768"/>
      </a:dk2>
      <a:lt2>
        <a:srgbClr val="D6D6D6"/>
      </a:lt2>
      <a:accent1>
        <a:srgbClr val="F1A21F"/>
      </a:accent1>
      <a:accent2>
        <a:srgbClr val="8F3E97"/>
      </a:accent2>
      <a:accent3>
        <a:srgbClr val="1EB24B"/>
      </a:accent3>
      <a:accent4>
        <a:srgbClr val="0054A6"/>
      </a:accent4>
      <a:accent5>
        <a:srgbClr val="F37520"/>
      </a:accent5>
      <a:accent6>
        <a:srgbClr val="D6201A"/>
      </a:accent6>
      <a:hlink>
        <a:srgbClr val="478FCC"/>
      </a:hlink>
      <a:folHlink>
        <a:srgbClr val="6779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1526196</TotalTime>
  <Words>3226</Words>
  <Application>Microsoft Office PowerPoint</Application>
  <PresentationFormat>On-screen Show (4:3)</PresentationFormat>
  <Paragraphs>633</Paragraphs>
  <Slides>53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AETC_2508_dark</vt:lpstr>
      <vt:lpstr>AETC-2016_V4</vt:lpstr>
      <vt:lpstr>Issues Affecting ART Success: Adherence, ARV Toxicity, Drug Interactions</vt:lpstr>
      <vt:lpstr>About This Presentation</vt:lpstr>
      <vt:lpstr>Initiation of Therapy: Contents</vt:lpstr>
      <vt:lpstr>Adherence</vt:lpstr>
      <vt:lpstr>Factors Associated with Adherence Failure</vt:lpstr>
      <vt:lpstr>Factors Associated with Adherence Success </vt:lpstr>
      <vt:lpstr>Predictors of Inadequate Adherence </vt:lpstr>
      <vt:lpstr>Measurement of Adherence</vt:lpstr>
      <vt:lpstr>Improving Adherence</vt:lpstr>
      <vt:lpstr>Improving Adherence (2)</vt:lpstr>
      <vt:lpstr>Improving Adherence (3)</vt:lpstr>
      <vt:lpstr>ART-Associated Adverse Effects</vt:lpstr>
      <vt:lpstr>ART-Associated Adverse Effects (2)</vt:lpstr>
      <vt:lpstr>Adverse Effects</vt:lpstr>
      <vt:lpstr>Adverse Effects: NRTIs</vt:lpstr>
      <vt:lpstr>Adverse Effects: NRTIs (2)</vt:lpstr>
      <vt:lpstr>Adverse Effects: NRTIs (3)</vt:lpstr>
      <vt:lpstr>Adverse Effects: NRTIs (4)</vt:lpstr>
      <vt:lpstr>Adverse Effects: INSTIs</vt:lpstr>
      <vt:lpstr>Adverse Effects: INSTIs</vt:lpstr>
      <vt:lpstr>Adverse Effects: PIs</vt:lpstr>
      <vt:lpstr>Adverse Effects: PIs (2)</vt:lpstr>
      <vt:lpstr>Adverse Effects: PIs (3)</vt:lpstr>
      <vt:lpstr>Adverse Effects: PIs (4)</vt:lpstr>
      <vt:lpstr>Adverse Effects: Pharmacokinetic Boosters</vt:lpstr>
      <vt:lpstr>Adverse Effects: NNRTIs</vt:lpstr>
      <vt:lpstr>Adverse Effects: NNRTIs (2)</vt:lpstr>
      <vt:lpstr>Adverse Effects: NNRTIs (3)</vt:lpstr>
      <vt:lpstr>Adverse Effects: CCR5 Antagonist</vt:lpstr>
      <vt:lpstr>Adverse Effects: Fusion Inhibitor</vt:lpstr>
      <vt:lpstr>ARV-Associated Adverse Effects: Lactic Acidosis/Hepatic Steatosis </vt:lpstr>
      <vt:lpstr>ARV-Associated Adverse Effects: Hepatotoxicity</vt:lpstr>
      <vt:lpstr>ARV-Associated Adverse Effects: Insulin Resistance, Diabetes</vt:lpstr>
      <vt:lpstr>ARV-Associated Adverse Effects: Fat Maldistribution </vt:lpstr>
      <vt:lpstr>ARV-Associated Adverse Effects: Hyperlipidemia </vt:lpstr>
      <vt:lpstr>ARV-Associated Adverse Effects: Cardiovascular and Cerebrovascular Effects</vt:lpstr>
      <vt:lpstr>ARV-Associated Adverse Effects: Bone Density Effects</vt:lpstr>
      <vt:lpstr>ARV-Associated Adverse Effects: Rash</vt:lpstr>
      <vt:lpstr>ARV-Associated Adverse Effects: Nephrotoxicity</vt:lpstr>
      <vt:lpstr>Overlapping Toxicities</vt:lpstr>
      <vt:lpstr>Drug Interactions with ARVs</vt:lpstr>
      <vt:lpstr>Drug Interactions with ARVs (2)</vt:lpstr>
      <vt:lpstr>Drug Interactions with ARVs (3)</vt:lpstr>
      <vt:lpstr>Drug Interactions with ARVs (4)</vt:lpstr>
      <vt:lpstr>Drug Interactions with ARVs (5)</vt:lpstr>
      <vt:lpstr>Drug Interactions with ARVs (6)</vt:lpstr>
      <vt:lpstr>Drug Interactions with ARVs (7)</vt:lpstr>
      <vt:lpstr>Common Drug Interactions with ARVs</vt:lpstr>
      <vt:lpstr>Common Drug Interactions with ARVs (2)</vt:lpstr>
      <vt:lpstr>ARV-ARV Interactions</vt:lpstr>
      <vt:lpstr>ARV-ARV Interactions (2) </vt:lpstr>
      <vt:lpstr>Websites to Access the Guidelines</vt:lpstr>
      <vt:lpstr>About This Slide Set</vt:lpstr>
    </vt:vector>
  </TitlesOfParts>
  <Manager>Nicole Mandel</Manager>
  <Company>AETC National Resource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the Use of Antiretroviral Agents in Adults and Adolescents</dc:title>
  <dc:subject>Initiating Therapy</dc:subject>
  <dc:creator>Susa Coffey, MD</dc:creator>
  <cp:lastModifiedBy>Alexander, David</cp:lastModifiedBy>
  <cp:revision>433</cp:revision>
  <cp:lastPrinted>2016-07-26T16:46:22Z</cp:lastPrinted>
  <dcterms:created xsi:type="dcterms:W3CDTF">2000-09-12T00:04:43Z</dcterms:created>
  <dcterms:modified xsi:type="dcterms:W3CDTF">2016-07-26T17:02:55Z</dcterms:modified>
</cp:coreProperties>
</file>