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sldIdLst>
    <p:sldId id="256" r:id="rId5"/>
    <p:sldId id="257" r:id="rId6"/>
    <p:sldId id="259" r:id="rId7"/>
    <p:sldId id="260" r:id="rId8"/>
    <p:sldId id="442" r:id="rId9"/>
    <p:sldId id="266" r:id="rId10"/>
    <p:sldId id="267" r:id="rId11"/>
    <p:sldId id="268" r:id="rId12"/>
    <p:sldId id="269" r:id="rId13"/>
    <p:sldId id="270" r:id="rId14"/>
    <p:sldId id="271" r:id="rId15"/>
    <p:sldId id="272" r:id="rId16"/>
    <p:sldId id="300" r:id="rId17"/>
    <p:sldId id="276" r:id="rId18"/>
    <p:sldId id="278" r:id="rId19"/>
    <p:sldId id="279" r:id="rId20"/>
    <p:sldId id="301" r:id="rId21"/>
    <p:sldId id="280" r:id="rId22"/>
    <p:sldId id="281" r:id="rId23"/>
    <p:sldId id="282" r:id="rId24"/>
    <p:sldId id="283" r:id="rId25"/>
    <p:sldId id="284" r:id="rId26"/>
    <p:sldId id="285" r:id="rId27"/>
    <p:sldId id="286" r:id="rId28"/>
    <p:sldId id="405" r:id="rId29"/>
    <p:sldId id="288" r:id="rId30"/>
    <p:sldId id="302" r:id="rId31"/>
    <p:sldId id="303" r:id="rId32"/>
    <p:sldId id="304" r:id="rId33"/>
    <p:sldId id="291" r:id="rId34"/>
    <p:sldId id="290" r:id="rId35"/>
    <p:sldId id="297" r:id="rId36"/>
    <p:sldId id="298" r:id="rId37"/>
    <p:sldId id="299" r:id="rId38"/>
    <p:sldId id="294" r:id="rId39"/>
    <p:sldId id="295" r:id="rId40"/>
    <p:sldId id="296" r:id="rId41"/>
    <p:sldId id="292" r:id="rId42"/>
    <p:sldId id="293" r:id="rId43"/>
    <p:sldId id="264" r:id="rId44"/>
    <p:sldId id="26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701"/>
  </p:normalViewPr>
  <p:slideViewPr>
    <p:cSldViewPr snapToGrid="0" snapToObjects="1">
      <p:cViewPr varScale="1">
        <p:scale>
          <a:sx n="87" d="100"/>
          <a:sy n="87" d="100"/>
        </p:scale>
        <p:origin x="20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BCB6-4773-47EE-9BA7-A5634F169BB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A2BDBBD-B7B8-4E10-8882-06E2A39F6152}">
      <dgm:prSet phldrT="[Text]"/>
      <dgm:spPr>
        <a:solidFill>
          <a:srgbClr val="00B0F0"/>
        </a:solidFill>
      </dgm:spPr>
      <dgm:t>
        <a:bodyPr/>
        <a:lstStyle/>
        <a:p>
          <a:r>
            <a:rPr lang="en-US" dirty="0"/>
            <a:t>Adherence</a:t>
          </a:r>
        </a:p>
      </dgm:t>
    </dgm:pt>
    <dgm:pt modelId="{83E82E91-1375-4D72-A523-E656E1BC28B5}" type="parTrans" cxnId="{CB674F0A-4C6B-48C2-9699-964BDEA69E4B}">
      <dgm:prSet/>
      <dgm:spPr/>
      <dgm:t>
        <a:bodyPr/>
        <a:lstStyle/>
        <a:p>
          <a:endParaRPr lang="en-US"/>
        </a:p>
      </dgm:t>
    </dgm:pt>
    <dgm:pt modelId="{C69F27A5-5AFD-4E0D-B494-2FC26D5D915D}" type="sibTrans" cxnId="{CB674F0A-4C6B-48C2-9699-964BDEA69E4B}">
      <dgm:prSet/>
      <dgm:spPr/>
      <dgm:t>
        <a:bodyPr/>
        <a:lstStyle/>
        <a:p>
          <a:endParaRPr lang="en-US"/>
        </a:p>
      </dgm:t>
    </dgm:pt>
    <dgm:pt modelId="{D6358035-3046-4F96-8A71-EE6E089394A4}">
      <dgm:prSet phldrT="[Text]" custT="1"/>
      <dgm:spPr>
        <a:solidFill>
          <a:srgbClr val="FF0000"/>
        </a:solidFill>
      </dgm:spPr>
      <dgm:t>
        <a:bodyPr/>
        <a:lstStyle/>
        <a:p>
          <a:r>
            <a:rPr lang="en-US" sz="1600" b="1" cap="none" spc="0" dirty="0">
              <a:ln w="0"/>
              <a:solidFill>
                <a:schemeClr val="tx1"/>
              </a:solidFill>
              <a:effectLst>
                <a:outerShdw blurRad="38100" dist="19050" dir="2700000" algn="tl" rotWithShape="0">
                  <a:schemeClr val="dk1">
                    <a:alpha val="40000"/>
                  </a:schemeClr>
                </a:outerShdw>
              </a:effectLst>
            </a:rPr>
            <a:t>Youth</a:t>
          </a:r>
        </a:p>
      </dgm:t>
    </dgm:pt>
    <dgm:pt modelId="{5E9DB2DD-C9DD-4FDD-9F4B-A13F2119D8D5}" type="parTrans" cxnId="{58B283CF-F817-4FA2-8A60-3DB301680F80}">
      <dgm:prSet/>
      <dgm:spPr/>
      <dgm:t>
        <a:bodyPr/>
        <a:lstStyle/>
        <a:p>
          <a:endParaRPr lang="en-US"/>
        </a:p>
      </dgm:t>
    </dgm:pt>
    <dgm:pt modelId="{43171E55-A38B-4FDF-AA6E-324BB6338D1C}" type="sibTrans" cxnId="{58B283CF-F817-4FA2-8A60-3DB301680F80}">
      <dgm:prSet/>
      <dgm:spPr/>
      <dgm:t>
        <a:bodyPr/>
        <a:lstStyle/>
        <a:p>
          <a:endParaRPr lang="en-US"/>
        </a:p>
      </dgm:t>
    </dgm:pt>
    <dgm:pt modelId="{B62F1EF6-B08A-453B-89B4-76497EADCDDF}">
      <dgm:prSet phldrT="[Text]"/>
      <dgm:spPr/>
      <dgm:t>
        <a:bodyPr/>
        <a:lstStyle/>
        <a:p>
          <a:endParaRPr lang="en-US" dirty="0"/>
        </a:p>
      </dgm:t>
    </dgm:pt>
    <dgm:pt modelId="{BF022C77-1F42-4D7A-A8A6-CDF1209CA85D}" type="parTrans" cxnId="{2CAB5096-985E-4AE5-B31A-64BA7369A7A8}">
      <dgm:prSet/>
      <dgm:spPr/>
      <dgm:t>
        <a:bodyPr/>
        <a:lstStyle/>
        <a:p>
          <a:endParaRPr lang="en-US"/>
        </a:p>
      </dgm:t>
    </dgm:pt>
    <dgm:pt modelId="{66D34DC2-C1B2-4C1B-84EC-BA3306146427}" type="sibTrans" cxnId="{2CAB5096-985E-4AE5-B31A-64BA7369A7A8}">
      <dgm:prSet/>
      <dgm:spPr/>
      <dgm:t>
        <a:bodyPr/>
        <a:lstStyle/>
        <a:p>
          <a:endParaRPr lang="en-US"/>
        </a:p>
      </dgm:t>
    </dgm:pt>
    <dgm:pt modelId="{934678FF-4A03-44FC-9552-9FFB017BA616}">
      <dgm:prSet custT="1"/>
      <dgm:spPr>
        <a:solidFill>
          <a:srgbClr val="FFC000"/>
        </a:solidFill>
      </dgm:spPr>
      <dgm:t>
        <a:bodyPr/>
        <a:lstStyle/>
        <a:p>
          <a:r>
            <a:rPr lang="en-US" sz="1600" b="1" cap="none" spc="0" dirty="0">
              <a:ln w="0"/>
              <a:solidFill>
                <a:schemeClr val="tx1"/>
              </a:solidFill>
              <a:effectLst>
                <a:outerShdw blurRad="38100" dist="19050" dir="2700000" algn="tl" rotWithShape="0">
                  <a:schemeClr val="dk1">
                    <a:alpha val="40000"/>
                  </a:schemeClr>
                </a:outerShdw>
              </a:effectLst>
            </a:rPr>
            <a:t>Substance Use</a:t>
          </a:r>
        </a:p>
      </dgm:t>
    </dgm:pt>
    <dgm:pt modelId="{4C446094-AB20-4DA8-905E-213568E328BA}" type="parTrans" cxnId="{98F24B67-53B7-4108-B8E5-7DBBEA219E8A}">
      <dgm:prSet/>
      <dgm:spPr/>
      <dgm:t>
        <a:bodyPr/>
        <a:lstStyle/>
        <a:p>
          <a:endParaRPr lang="en-US"/>
        </a:p>
      </dgm:t>
    </dgm:pt>
    <dgm:pt modelId="{0D89FFA5-3261-496F-B17E-BA7237CE4E22}" type="sibTrans" cxnId="{98F24B67-53B7-4108-B8E5-7DBBEA219E8A}">
      <dgm:prSet/>
      <dgm:spPr/>
      <dgm:t>
        <a:bodyPr/>
        <a:lstStyle/>
        <a:p>
          <a:endParaRPr lang="en-US"/>
        </a:p>
      </dgm:t>
    </dgm:pt>
    <dgm:pt modelId="{16530AFE-DFEC-41C2-8277-C10E56DCE2ED}">
      <dgm:prSet custT="1"/>
      <dgm:spPr>
        <a:solidFill>
          <a:srgbClr val="E2F43C"/>
        </a:solidFill>
      </dgm:spPr>
      <dgm:t>
        <a:bodyPr/>
        <a:lstStyle/>
        <a:p>
          <a:r>
            <a:rPr lang="en-US" sz="1600" b="1" cap="none" spc="0" dirty="0">
              <a:ln w="0"/>
              <a:solidFill>
                <a:schemeClr val="tx1"/>
              </a:solidFill>
              <a:effectLst>
                <a:outerShdw blurRad="38100" dist="19050" dir="2700000" algn="tl" rotWithShape="0">
                  <a:schemeClr val="dk1">
                    <a:alpha val="40000"/>
                  </a:schemeClr>
                </a:outerShdw>
              </a:effectLst>
            </a:rPr>
            <a:t>Mental Health</a:t>
          </a:r>
        </a:p>
      </dgm:t>
    </dgm:pt>
    <dgm:pt modelId="{015B17B6-4BB9-4B32-9BFB-F5176542588D}" type="parTrans" cxnId="{3C59C85C-CE1F-44F7-9005-E42C1684F7FB}">
      <dgm:prSet/>
      <dgm:spPr/>
      <dgm:t>
        <a:bodyPr/>
        <a:lstStyle/>
        <a:p>
          <a:endParaRPr lang="en-US"/>
        </a:p>
      </dgm:t>
    </dgm:pt>
    <dgm:pt modelId="{46AE3F52-1009-46A9-BA9C-40C3DD66B260}" type="sibTrans" cxnId="{3C59C85C-CE1F-44F7-9005-E42C1684F7FB}">
      <dgm:prSet/>
      <dgm:spPr/>
      <dgm:t>
        <a:bodyPr/>
        <a:lstStyle/>
        <a:p>
          <a:endParaRPr lang="en-US"/>
        </a:p>
      </dgm:t>
    </dgm:pt>
    <dgm:pt modelId="{5ABE7919-D987-475C-AB42-E125057A08E1}">
      <dgm:prSet custT="1"/>
      <dgm:spPr>
        <a:solidFill>
          <a:srgbClr val="92D050"/>
        </a:solidFill>
      </dgm:spPr>
      <dgm:t>
        <a:bodyPr/>
        <a:lstStyle/>
        <a:p>
          <a:r>
            <a:rPr lang="en-US" sz="1600" b="1" cap="none" spc="0" dirty="0">
              <a:ln w="0"/>
              <a:solidFill>
                <a:schemeClr val="tx1"/>
              </a:solidFill>
              <a:effectLst>
                <a:outerShdw blurRad="38100" dist="19050" dir="2700000" algn="tl" rotWithShape="0">
                  <a:schemeClr val="dk1">
                    <a:alpha val="40000"/>
                  </a:schemeClr>
                </a:outerShdw>
              </a:effectLst>
            </a:rPr>
            <a:t>Poverty</a:t>
          </a:r>
        </a:p>
      </dgm:t>
    </dgm:pt>
    <dgm:pt modelId="{C03288A2-7F9B-492A-A036-ABAD12D12A61}" type="parTrans" cxnId="{B17F7D34-C474-47F8-82B1-7CB925508F15}">
      <dgm:prSet/>
      <dgm:spPr/>
      <dgm:t>
        <a:bodyPr/>
        <a:lstStyle/>
        <a:p>
          <a:endParaRPr lang="en-US"/>
        </a:p>
      </dgm:t>
    </dgm:pt>
    <dgm:pt modelId="{62BD5219-C151-41CC-9300-DAAF62C1DD02}" type="sibTrans" cxnId="{B17F7D34-C474-47F8-82B1-7CB925508F15}">
      <dgm:prSet/>
      <dgm:spPr/>
      <dgm:t>
        <a:bodyPr/>
        <a:lstStyle/>
        <a:p>
          <a:endParaRPr lang="en-US"/>
        </a:p>
      </dgm:t>
    </dgm:pt>
    <dgm:pt modelId="{CE978C4C-C4E3-4ABE-9D01-6E6AD7069AEE}">
      <dgm:prSet custT="1"/>
      <dgm:spPr/>
      <dgm:t>
        <a:bodyPr/>
        <a:lstStyle/>
        <a:p>
          <a:r>
            <a:rPr lang="en-US" sz="1600" b="1" cap="none" spc="0" dirty="0">
              <a:ln w="0"/>
              <a:solidFill>
                <a:schemeClr val="bg1"/>
              </a:solidFill>
              <a:effectLst>
                <a:outerShdw blurRad="38100" dist="19050" dir="2700000" algn="tl" rotWithShape="0">
                  <a:schemeClr val="dk1">
                    <a:alpha val="40000"/>
                  </a:schemeClr>
                </a:outerShdw>
              </a:effectLst>
            </a:rPr>
            <a:t>Stigma</a:t>
          </a:r>
        </a:p>
      </dgm:t>
    </dgm:pt>
    <dgm:pt modelId="{777D43CE-7C4E-425F-B9F8-9C4F441C2FE1}" type="parTrans" cxnId="{E7A3F3BB-FE25-49A6-990B-3846F6E72D7B}">
      <dgm:prSet/>
      <dgm:spPr/>
      <dgm:t>
        <a:bodyPr/>
        <a:lstStyle/>
        <a:p>
          <a:endParaRPr lang="en-US"/>
        </a:p>
      </dgm:t>
    </dgm:pt>
    <dgm:pt modelId="{038268A6-9602-41FE-9741-97120F9D53C5}" type="sibTrans" cxnId="{E7A3F3BB-FE25-49A6-990B-3846F6E72D7B}">
      <dgm:prSet/>
      <dgm:spPr/>
      <dgm:t>
        <a:bodyPr/>
        <a:lstStyle/>
        <a:p>
          <a:endParaRPr lang="en-US"/>
        </a:p>
      </dgm:t>
    </dgm:pt>
    <dgm:pt modelId="{1434B0F6-6467-4850-8DD2-AA5ED5E4CF26}">
      <dgm:prSet custT="1"/>
      <dgm:spPr>
        <a:solidFill>
          <a:srgbClr val="000066"/>
        </a:solidFill>
      </dgm:spPr>
      <dgm:t>
        <a:bodyPr/>
        <a:lstStyle/>
        <a:p>
          <a:r>
            <a:rPr lang="en-US" sz="1600" b="1" cap="none" spc="0" dirty="0">
              <a:ln w="0"/>
              <a:solidFill>
                <a:schemeClr val="bg1"/>
              </a:solidFill>
              <a:effectLst>
                <a:outerShdw blurRad="38100" dist="19050" dir="2700000" algn="tl" rotWithShape="0">
                  <a:schemeClr val="dk1">
                    <a:alpha val="40000"/>
                  </a:schemeClr>
                </a:outerShdw>
              </a:effectLst>
            </a:rPr>
            <a:t>Forgetting/ Competing Responsibilities </a:t>
          </a:r>
        </a:p>
      </dgm:t>
    </dgm:pt>
    <dgm:pt modelId="{D1C11459-DD2A-4DB2-974A-D1F7ED1EDC96}" type="parTrans" cxnId="{44BCE3A8-BD51-4709-B5CB-B77B437C1210}">
      <dgm:prSet/>
      <dgm:spPr/>
      <dgm:t>
        <a:bodyPr/>
        <a:lstStyle/>
        <a:p>
          <a:endParaRPr lang="en-US"/>
        </a:p>
      </dgm:t>
    </dgm:pt>
    <dgm:pt modelId="{1930EB52-FCCB-4039-AC6F-2FD26A6A2B1F}" type="sibTrans" cxnId="{44BCE3A8-BD51-4709-B5CB-B77B437C1210}">
      <dgm:prSet/>
      <dgm:spPr/>
      <dgm:t>
        <a:bodyPr/>
        <a:lstStyle/>
        <a:p>
          <a:endParaRPr lang="en-US"/>
        </a:p>
      </dgm:t>
    </dgm:pt>
    <dgm:pt modelId="{D5ED688E-9669-4BB7-AAA7-A7DA24405C2E}">
      <dgm:prSet custT="1"/>
      <dgm:spPr>
        <a:solidFill>
          <a:srgbClr val="7030A0"/>
        </a:solidFill>
      </dgm:spPr>
      <dgm:t>
        <a:bodyPr/>
        <a:lstStyle/>
        <a:p>
          <a:r>
            <a:rPr lang="en-US" sz="1600" b="1" cap="none" spc="0" dirty="0">
              <a:ln w="0"/>
              <a:solidFill>
                <a:schemeClr val="bg1"/>
              </a:solidFill>
              <a:effectLst>
                <a:outerShdw blurRad="38100" dist="19050" dir="2700000" algn="tl" rotWithShape="0">
                  <a:schemeClr val="dk1">
                    <a:alpha val="40000"/>
                  </a:schemeClr>
                </a:outerShdw>
              </a:effectLst>
            </a:rPr>
            <a:t>Medication Side Effects</a:t>
          </a:r>
        </a:p>
      </dgm:t>
    </dgm:pt>
    <dgm:pt modelId="{CFDF63EF-A915-4323-9F98-CE860449B477}" type="parTrans" cxnId="{B7D7DADC-D25B-433B-B94B-D22498BEB2CE}">
      <dgm:prSet/>
      <dgm:spPr/>
      <dgm:t>
        <a:bodyPr/>
        <a:lstStyle/>
        <a:p>
          <a:endParaRPr lang="en-US"/>
        </a:p>
      </dgm:t>
    </dgm:pt>
    <dgm:pt modelId="{8F3CD32A-852B-4114-A40D-8737C906F42F}" type="sibTrans" cxnId="{B7D7DADC-D25B-433B-B94B-D22498BEB2CE}">
      <dgm:prSet/>
      <dgm:spPr/>
      <dgm:t>
        <a:bodyPr/>
        <a:lstStyle/>
        <a:p>
          <a:endParaRPr lang="en-US"/>
        </a:p>
      </dgm:t>
    </dgm:pt>
    <dgm:pt modelId="{1201FAFF-5040-4549-8EB6-23B91E9C5E55}" type="pres">
      <dgm:prSet presAssocID="{31D0BCB6-4773-47EE-9BA7-A5634F169BB1}" presName="cycle" presStyleCnt="0">
        <dgm:presLayoutVars>
          <dgm:chMax val="1"/>
          <dgm:dir/>
          <dgm:animLvl val="ctr"/>
          <dgm:resizeHandles val="exact"/>
        </dgm:presLayoutVars>
      </dgm:prSet>
      <dgm:spPr/>
    </dgm:pt>
    <dgm:pt modelId="{9C084570-319E-4A4F-85C1-4C723B07EEEF}" type="pres">
      <dgm:prSet presAssocID="{8A2BDBBD-B7B8-4E10-8882-06E2A39F6152}" presName="centerShape" presStyleLbl="node0" presStyleIdx="0" presStyleCnt="1"/>
      <dgm:spPr/>
    </dgm:pt>
    <dgm:pt modelId="{03C600A3-AF91-44E9-9B64-48A360E405D7}" type="pres">
      <dgm:prSet presAssocID="{5E9DB2DD-C9DD-4FDD-9F4B-A13F2119D8D5}" presName="parTrans" presStyleLbl="bgSibTrans2D1" presStyleIdx="0" presStyleCnt="7"/>
      <dgm:spPr/>
    </dgm:pt>
    <dgm:pt modelId="{0FE1C34C-88AA-40C6-B4CD-2E8E8FD8F8BB}" type="pres">
      <dgm:prSet presAssocID="{D6358035-3046-4F96-8A71-EE6E089394A4}" presName="node" presStyleLbl="node1" presStyleIdx="0" presStyleCnt="7" custScaleX="107163">
        <dgm:presLayoutVars>
          <dgm:bulletEnabled val="1"/>
        </dgm:presLayoutVars>
      </dgm:prSet>
      <dgm:spPr/>
    </dgm:pt>
    <dgm:pt modelId="{B633433B-18B7-4034-B45C-29043636F73D}" type="pres">
      <dgm:prSet presAssocID="{4C446094-AB20-4DA8-905E-213568E328BA}" presName="parTrans" presStyleLbl="bgSibTrans2D1" presStyleIdx="1" presStyleCnt="7"/>
      <dgm:spPr/>
    </dgm:pt>
    <dgm:pt modelId="{DD1C74D9-96FC-4A43-AC58-5104ABF0A9D1}" type="pres">
      <dgm:prSet presAssocID="{934678FF-4A03-44FC-9552-9FFB017BA616}" presName="node" presStyleLbl="node1" presStyleIdx="1" presStyleCnt="7" custScaleX="116583">
        <dgm:presLayoutVars>
          <dgm:bulletEnabled val="1"/>
        </dgm:presLayoutVars>
      </dgm:prSet>
      <dgm:spPr/>
    </dgm:pt>
    <dgm:pt modelId="{1A2C72F5-41EB-4FF3-B63F-CDC3168897F2}" type="pres">
      <dgm:prSet presAssocID="{015B17B6-4BB9-4B32-9BFB-F5176542588D}" presName="parTrans" presStyleLbl="bgSibTrans2D1" presStyleIdx="2" presStyleCnt="7"/>
      <dgm:spPr/>
    </dgm:pt>
    <dgm:pt modelId="{A166778C-7B69-4B94-A1E5-E56753461D2A}" type="pres">
      <dgm:prSet presAssocID="{16530AFE-DFEC-41C2-8277-C10E56DCE2ED}" presName="node" presStyleLbl="node1" presStyleIdx="2" presStyleCnt="7">
        <dgm:presLayoutVars>
          <dgm:bulletEnabled val="1"/>
        </dgm:presLayoutVars>
      </dgm:prSet>
      <dgm:spPr/>
    </dgm:pt>
    <dgm:pt modelId="{870BE45E-8F32-4BFF-A9BB-2682F8F2EC50}" type="pres">
      <dgm:prSet presAssocID="{C03288A2-7F9B-492A-A036-ABAD12D12A61}" presName="parTrans" presStyleLbl="bgSibTrans2D1" presStyleIdx="3" presStyleCnt="7"/>
      <dgm:spPr/>
    </dgm:pt>
    <dgm:pt modelId="{A309A365-BBC1-4F66-BD03-9135910C7E7C}" type="pres">
      <dgm:prSet presAssocID="{5ABE7919-D987-475C-AB42-E125057A08E1}" presName="node" presStyleLbl="node1" presStyleIdx="3" presStyleCnt="7">
        <dgm:presLayoutVars>
          <dgm:bulletEnabled val="1"/>
        </dgm:presLayoutVars>
      </dgm:prSet>
      <dgm:spPr/>
    </dgm:pt>
    <dgm:pt modelId="{51E75F3B-49BF-487F-8F44-452AC1ACCC0C}" type="pres">
      <dgm:prSet presAssocID="{777D43CE-7C4E-425F-B9F8-9C4F441C2FE1}" presName="parTrans" presStyleLbl="bgSibTrans2D1" presStyleIdx="4" presStyleCnt="7"/>
      <dgm:spPr/>
    </dgm:pt>
    <dgm:pt modelId="{0D399851-FF7B-4737-BA72-F54AA5A310AA}" type="pres">
      <dgm:prSet presAssocID="{CE978C4C-C4E3-4ABE-9D01-6E6AD7069AEE}" presName="node" presStyleLbl="node1" presStyleIdx="4" presStyleCnt="7">
        <dgm:presLayoutVars>
          <dgm:bulletEnabled val="1"/>
        </dgm:presLayoutVars>
      </dgm:prSet>
      <dgm:spPr/>
    </dgm:pt>
    <dgm:pt modelId="{7BBD909F-F6BA-4EF3-B6A0-5E3D32E794BB}" type="pres">
      <dgm:prSet presAssocID="{D1C11459-DD2A-4DB2-974A-D1F7ED1EDC96}" presName="parTrans" presStyleLbl="bgSibTrans2D1" presStyleIdx="5" presStyleCnt="7"/>
      <dgm:spPr/>
    </dgm:pt>
    <dgm:pt modelId="{5BBA73C3-1799-45E0-8B5E-0743064FDE13}" type="pres">
      <dgm:prSet presAssocID="{1434B0F6-6467-4850-8DD2-AA5ED5E4CF26}" presName="node" presStyleLbl="node1" presStyleIdx="5" presStyleCnt="7" custScaleX="160514">
        <dgm:presLayoutVars>
          <dgm:bulletEnabled val="1"/>
        </dgm:presLayoutVars>
      </dgm:prSet>
      <dgm:spPr/>
    </dgm:pt>
    <dgm:pt modelId="{EC46DA38-0D28-49AA-BED2-8702AAB8B2B2}" type="pres">
      <dgm:prSet presAssocID="{CFDF63EF-A915-4323-9F98-CE860449B477}" presName="parTrans" presStyleLbl="bgSibTrans2D1" presStyleIdx="6" presStyleCnt="7"/>
      <dgm:spPr/>
    </dgm:pt>
    <dgm:pt modelId="{A98A7024-4A5D-41A5-BC8A-04FAFF06955B}" type="pres">
      <dgm:prSet presAssocID="{D5ED688E-9669-4BB7-AAA7-A7DA24405C2E}" presName="node" presStyleLbl="node1" presStyleIdx="6" presStyleCnt="7">
        <dgm:presLayoutVars>
          <dgm:bulletEnabled val="1"/>
        </dgm:presLayoutVars>
      </dgm:prSet>
      <dgm:spPr/>
    </dgm:pt>
  </dgm:ptLst>
  <dgm:cxnLst>
    <dgm:cxn modelId="{9F081D08-4C64-410E-99E6-8F1C21FB29CD}" type="presOf" srcId="{015B17B6-4BB9-4B32-9BFB-F5176542588D}" destId="{1A2C72F5-41EB-4FF3-B63F-CDC3168897F2}" srcOrd="0" destOrd="0" presId="urn:microsoft.com/office/officeart/2005/8/layout/radial4"/>
    <dgm:cxn modelId="{CB674F0A-4C6B-48C2-9699-964BDEA69E4B}" srcId="{31D0BCB6-4773-47EE-9BA7-A5634F169BB1}" destId="{8A2BDBBD-B7B8-4E10-8882-06E2A39F6152}" srcOrd="0" destOrd="0" parTransId="{83E82E91-1375-4D72-A523-E656E1BC28B5}" sibTransId="{C69F27A5-5AFD-4E0D-B494-2FC26D5D915D}"/>
    <dgm:cxn modelId="{B17F7D34-C474-47F8-82B1-7CB925508F15}" srcId="{8A2BDBBD-B7B8-4E10-8882-06E2A39F6152}" destId="{5ABE7919-D987-475C-AB42-E125057A08E1}" srcOrd="3" destOrd="0" parTransId="{C03288A2-7F9B-492A-A036-ABAD12D12A61}" sibTransId="{62BD5219-C151-41CC-9300-DAAF62C1DD02}"/>
    <dgm:cxn modelId="{9764CB3B-4DE2-4E24-8194-0EC1E9CBC8CA}" type="presOf" srcId="{CE978C4C-C4E3-4ABE-9D01-6E6AD7069AEE}" destId="{0D399851-FF7B-4737-BA72-F54AA5A310AA}" srcOrd="0" destOrd="0" presId="urn:microsoft.com/office/officeart/2005/8/layout/radial4"/>
    <dgm:cxn modelId="{3C59C85C-CE1F-44F7-9005-E42C1684F7FB}" srcId="{8A2BDBBD-B7B8-4E10-8882-06E2A39F6152}" destId="{16530AFE-DFEC-41C2-8277-C10E56DCE2ED}" srcOrd="2" destOrd="0" parTransId="{015B17B6-4BB9-4B32-9BFB-F5176542588D}" sibTransId="{46AE3F52-1009-46A9-BA9C-40C3DD66B260}"/>
    <dgm:cxn modelId="{91DB8463-5299-481C-8363-1BAD2B14FF29}" type="presOf" srcId="{4C446094-AB20-4DA8-905E-213568E328BA}" destId="{B633433B-18B7-4034-B45C-29043636F73D}" srcOrd="0" destOrd="0" presId="urn:microsoft.com/office/officeart/2005/8/layout/radial4"/>
    <dgm:cxn modelId="{98F24B67-53B7-4108-B8E5-7DBBEA219E8A}" srcId="{8A2BDBBD-B7B8-4E10-8882-06E2A39F6152}" destId="{934678FF-4A03-44FC-9552-9FFB017BA616}" srcOrd="1" destOrd="0" parTransId="{4C446094-AB20-4DA8-905E-213568E328BA}" sibTransId="{0D89FFA5-3261-496F-B17E-BA7237CE4E22}"/>
    <dgm:cxn modelId="{1181686C-527E-40F4-9B2D-1ABE0F129438}" type="presOf" srcId="{D1C11459-DD2A-4DB2-974A-D1F7ED1EDC96}" destId="{7BBD909F-F6BA-4EF3-B6A0-5E3D32E794BB}" srcOrd="0" destOrd="0" presId="urn:microsoft.com/office/officeart/2005/8/layout/radial4"/>
    <dgm:cxn modelId="{7D089B55-F3AC-48BB-A481-E4C937FA49AE}" type="presOf" srcId="{8A2BDBBD-B7B8-4E10-8882-06E2A39F6152}" destId="{9C084570-319E-4A4F-85C1-4C723B07EEEF}" srcOrd="0" destOrd="0" presId="urn:microsoft.com/office/officeart/2005/8/layout/radial4"/>
    <dgm:cxn modelId="{F0C23458-DE91-4125-8F8B-16BED08872F3}" type="presOf" srcId="{CFDF63EF-A915-4323-9F98-CE860449B477}" destId="{EC46DA38-0D28-49AA-BED2-8702AAB8B2B2}" srcOrd="0" destOrd="0" presId="urn:microsoft.com/office/officeart/2005/8/layout/radial4"/>
    <dgm:cxn modelId="{7BF5AD8A-B655-4B8E-BAF1-EB97E49C892C}" type="presOf" srcId="{934678FF-4A03-44FC-9552-9FFB017BA616}" destId="{DD1C74D9-96FC-4A43-AC58-5104ABF0A9D1}" srcOrd="0" destOrd="0" presId="urn:microsoft.com/office/officeart/2005/8/layout/radial4"/>
    <dgm:cxn modelId="{2CAB5096-985E-4AE5-B31A-64BA7369A7A8}" srcId="{31D0BCB6-4773-47EE-9BA7-A5634F169BB1}" destId="{B62F1EF6-B08A-453B-89B4-76497EADCDDF}" srcOrd="1" destOrd="0" parTransId="{BF022C77-1F42-4D7A-A8A6-CDF1209CA85D}" sibTransId="{66D34DC2-C1B2-4C1B-84EC-BA3306146427}"/>
    <dgm:cxn modelId="{87DAFD96-AD63-48E6-8943-36385DFE7C85}" type="presOf" srcId="{777D43CE-7C4E-425F-B9F8-9C4F441C2FE1}" destId="{51E75F3B-49BF-487F-8F44-452AC1ACCC0C}" srcOrd="0" destOrd="0" presId="urn:microsoft.com/office/officeart/2005/8/layout/radial4"/>
    <dgm:cxn modelId="{A151CE9B-EE65-44F5-B9D2-50A608497DA3}" type="presOf" srcId="{1434B0F6-6467-4850-8DD2-AA5ED5E4CF26}" destId="{5BBA73C3-1799-45E0-8B5E-0743064FDE13}" srcOrd="0" destOrd="0" presId="urn:microsoft.com/office/officeart/2005/8/layout/radial4"/>
    <dgm:cxn modelId="{94DEE99B-8022-4EAF-9278-C77035AC77DE}" type="presOf" srcId="{D6358035-3046-4F96-8A71-EE6E089394A4}" destId="{0FE1C34C-88AA-40C6-B4CD-2E8E8FD8F8BB}" srcOrd="0" destOrd="0" presId="urn:microsoft.com/office/officeart/2005/8/layout/radial4"/>
    <dgm:cxn modelId="{B042C0A2-5060-4324-A13F-549705B4DDF3}" type="presOf" srcId="{16530AFE-DFEC-41C2-8277-C10E56DCE2ED}" destId="{A166778C-7B69-4B94-A1E5-E56753461D2A}" srcOrd="0" destOrd="0" presId="urn:microsoft.com/office/officeart/2005/8/layout/radial4"/>
    <dgm:cxn modelId="{44BCE3A8-BD51-4709-B5CB-B77B437C1210}" srcId="{8A2BDBBD-B7B8-4E10-8882-06E2A39F6152}" destId="{1434B0F6-6467-4850-8DD2-AA5ED5E4CF26}" srcOrd="5" destOrd="0" parTransId="{D1C11459-DD2A-4DB2-974A-D1F7ED1EDC96}" sibTransId="{1930EB52-FCCB-4039-AC6F-2FD26A6A2B1F}"/>
    <dgm:cxn modelId="{EBEDC8AF-D95F-4737-8BF0-3498D6664B52}" type="presOf" srcId="{31D0BCB6-4773-47EE-9BA7-A5634F169BB1}" destId="{1201FAFF-5040-4549-8EB6-23B91E9C5E55}" srcOrd="0" destOrd="0" presId="urn:microsoft.com/office/officeart/2005/8/layout/radial4"/>
    <dgm:cxn modelId="{1E7A82B1-981B-43BB-ACFF-359404C40606}" type="presOf" srcId="{C03288A2-7F9B-492A-A036-ABAD12D12A61}" destId="{870BE45E-8F32-4BFF-A9BB-2682F8F2EC50}" srcOrd="0" destOrd="0" presId="urn:microsoft.com/office/officeart/2005/8/layout/radial4"/>
    <dgm:cxn modelId="{E7A3F3BB-FE25-49A6-990B-3846F6E72D7B}" srcId="{8A2BDBBD-B7B8-4E10-8882-06E2A39F6152}" destId="{CE978C4C-C4E3-4ABE-9D01-6E6AD7069AEE}" srcOrd="4" destOrd="0" parTransId="{777D43CE-7C4E-425F-B9F8-9C4F441C2FE1}" sibTransId="{038268A6-9602-41FE-9741-97120F9D53C5}"/>
    <dgm:cxn modelId="{58B283CF-F817-4FA2-8A60-3DB301680F80}" srcId="{8A2BDBBD-B7B8-4E10-8882-06E2A39F6152}" destId="{D6358035-3046-4F96-8A71-EE6E089394A4}" srcOrd="0" destOrd="0" parTransId="{5E9DB2DD-C9DD-4FDD-9F4B-A13F2119D8D5}" sibTransId="{43171E55-A38B-4FDF-AA6E-324BB6338D1C}"/>
    <dgm:cxn modelId="{693B30D9-A63B-44EC-A14B-A21BB5D65AC0}" type="presOf" srcId="{5E9DB2DD-C9DD-4FDD-9F4B-A13F2119D8D5}" destId="{03C600A3-AF91-44E9-9B64-48A360E405D7}" srcOrd="0" destOrd="0" presId="urn:microsoft.com/office/officeart/2005/8/layout/radial4"/>
    <dgm:cxn modelId="{B624ADDA-045B-4FC6-8644-7347F52C9066}" type="presOf" srcId="{D5ED688E-9669-4BB7-AAA7-A7DA24405C2E}" destId="{A98A7024-4A5D-41A5-BC8A-04FAFF06955B}" srcOrd="0" destOrd="0" presId="urn:microsoft.com/office/officeart/2005/8/layout/radial4"/>
    <dgm:cxn modelId="{B7D7DADC-D25B-433B-B94B-D22498BEB2CE}" srcId="{8A2BDBBD-B7B8-4E10-8882-06E2A39F6152}" destId="{D5ED688E-9669-4BB7-AAA7-A7DA24405C2E}" srcOrd="6" destOrd="0" parTransId="{CFDF63EF-A915-4323-9F98-CE860449B477}" sibTransId="{8F3CD32A-852B-4114-A40D-8737C906F42F}"/>
    <dgm:cxn modelId="{247424DD-3C8D-42F0-BA2A-3298BBBE6CC1}" type="presOf" srcId="{5ABE7919-D987-475C-AB42-E125057A08E1}" destId="{A309A365-BBC1-4F66-BD03-9135910C7E7C}" srcOrd="0" destOrd="0" presId="urn:microsoft.com/office/officeart/2005/8/layout/radial4"/>
    <dgm:cxn modelId="{069676F3-7811-48A4-B6C7-A12DFC150315}" type="presParOf" srcId="{1201FAFF-5040-4549-8EB6-23B91E9C5E55}" destId="{9C084570-319E-4A4F-85C1-4C723B07EEEF}" srcOrd="0" destOrd="0" presId="urn:microsoft.com/office/officeart/2005/8/layout/radial4"/>
    <dgm:cxn modelId="{C7F0DC91-C349-41F5-92E0-D2CC1D412A32}" type="presParOf" srcId="{1201FAFF-5040-4549-8EB6-23B91E9C5E55}" destId="{03C600A3-AF91-44E9-9B64-48A360E405D7}" srcOrd="1" destOrd="0" presId="urn:microsoft.com/office/officeart/2005/8/layout/radial4"/>
    <dgm:cxn modelId="{32D49605-2151-4BE2-A431-ACB1CA76DBE8}" type="presParOf" srcId="{1201FAFF-5040-4549-8EB6-23B91E9C5E55}" destId="{0FE1C34C-88AA-40C6-B4CD-2E8E8FD8F8BB}" srcOrd="2" destOrd="0" presId="urn:microsoft.com/office/officeart/2005/8/layout/radial4"/>
    <dgm:cxn modelId="{DB0D9B01-1D7A-41ED-8147-26A09183EF14}" type="presParOf" srcId="{1201FAFF-5040-4549-8EB6-23B91E9C5E55}" destId="{B633433B-18B7-4034-B45C-29043636F73D}" srcOrd="3" destOrd="0" presId="urn:microsoft.com/office/officeart/2005/8/layout/radial4"/>
    <dgm:cxn modelId="{D1DAC73B-3907-4B26-9DC8-49C3A30C9AEF}" type="presParOf" srcId="{1201FAFF-5040-4549-8EB6-23B91E9C5E55}" destId="{DD1C74D9-96FC-4A43-AC58-5104ABF0A9D1}" srcOrd="4" destOrd="0" presId="urn:microsoft.com/office/officeart/2005/8/layout/radial4"/>
    <dgm:cxn modelId="{70F399D3-863A-4E6D-ACC6-1E0C28B1AE87}" type="presParOf" srcId="{1201FAFF-5040-4549-8EB6-23B91E9C5E55}" destId="{1A2C72F5-41EB-4FF3-B63F-CDC3168897F2}" srcOrd="5" destOrd="0" presId="urn:microsoft.com/office/officeart/2005/8/layout/radial4"/>
    <dgm:cxn modelId="{8310B582-4C1A-4303-8441-523BB0AA5BEC}" type="presParOf" srcId="{1201FAFF-5040-4549-8EB6-23B91E9C5E55}" destId="{A166778C-7B69-4B94-A1E5-E56753461D2A}" srcOrd="6" destOrd="0" presId="urn:microsoft.com/office/officeart/2005/8/layout/radial4"/>
    <dgm:cxn modelId="{4ED8748D-D136-4A6C-95E8-04718BFEA050}" type="presParOf" srcId="{1201FAFF-5040-4549-8EB6-23B91E9C5E55}" destId="{870BE45E-8F32-4BFF-A9BB-2682F8F2EC50}" srcOrd="7" destOrd="0" presId="urn:microsoft.com/office/officeart/2005/8/layout/radial4"/>
    <dgm:cxn modelId="{DD5F1049-9594-4A26-AFC8-E1AD3EAED716}" type="presParOf" srcId="{1201FAFF-5040-4549-8EB6-23B91E9C5E55}" destId="{A309A365-BBC1-4F66-BD03-9135910C7E7C}" srcOrd="8" destOrd="0" presId="urn:microsoft.com/office/officeart/2005/8/layout/radial4"/>
    <dgm:cxn modelId="{5D310DF0-7FBB-4104-9953-D47905C3FB29}" type="presParOf" srcId="{1201FAFF-5040-4549-8EB6-23B91E9C5E55}" destId="{51E75F3B-49BF-487F-8F44-452AC1ACCC0C}" srcOrd="9" destOrd="0" presId="urn:microsoft.com/office/officeart/2005/8/layout/radial4"/>
    <dgm:cxn modelId="{A85B3642-F0AB-45B8-BE4D-07F4A4A3E9B8}" type="presParOf" srcId="{1201FAFF-5040-4549-8EB6-23B91E9C5E55}" destId="{0D399851-FF7B-4737-BA72-F54AA5A310AA}" srcOrd="10" destOrd="0" presId="urn:microsoft.com/office/officeart/2005/8/layout/radial4"/>
    <dgm:cxn modelId="{0E244379-FE55-4041-AFA5-044A7C05450C}" type="presParOf" srcId="{1201FAFF-5040-4549-8EB6-23B91E9C5E55}" destId="{7BBD909F-F6BA-4EF3-B6A0-5E3D32E794BB}" srcOrd="11" destOrd="0" presId="urn:microsoft.com/office/officeart/2005/8/layout/radial4"/>
    <dgm:cxn modelId="{57500854-E084-491F-97B6-FCD806B1073C}" type="presParOf" srcId="{1201FAFF-5040-4549-8EB6-23B91E9C5E55}" destId="{5BBA73C3-1799-45E0-8B5E-0743064FDE13}" srcOrd="12" destOrd="0" presId="urn:microsoft.com/office/officeart/2005/8/layout/radial4"/>
    <dgm:cxn modelId="{403D6B79-FA3A-4746-8BB0-BFE7F9A1BC74}" type="presParOf" srcId="{1201FAFF-5040-4549-8EB6-23B91E9C5E55}" destId="{EC46DA38-0D28-49AA-BED2-8702AAB8B2B2}" srcOrd="13" destOrd="0" presId="urn:microsoft.com/office/officeart/2005/8/layout/radial4"/>
    <dgm:cxn modelId="{93451803-B150-4156-8C5A-9FDA8BCF4C8E}" type="presParOf" srcId="{1201FAFF-5040-4549-8EB6-23B91E9C5E55}" destId="{A98A7024-4A5D-41A5-BC8A-04FAFF06955B}"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84570-319E-4A4F-85C1-4C723B07EEEF}">
      <dsp:nvSpPr>
        <dsp:cNvPr id="0" name=""/>
        <dsp:cNvSpPr/>
      </dsp:nvSpPr>
      <dsp:spPr>
        <a:xfrm>
          <a:off x="2439311" y="2385121"/>
          <a:ext cx="1594454" cy="159445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Adherence</a:t>
          </a:r>
        </a:p>
      </dsp:txBody>
      <dsp:txXfrm>
        <a:off x="2672813" y="2618623"/>
        <a:ext cx="1127450" cy="1127450"/>
      </dsp:txXfrm>
    </dsp:sp>
    <dsp:sp modelId="{03C600A3-AF91-44E9-9B64-48A360E405D7}">
      <dsp:nvSpPr>
        <dsp:cNvPr id="0" name=""/>
        <dsp:cNvSpPr/>
      </dsp:nvSpPr>
      <dsp:spPr>
        <a:xfrm rot="10800000">
          <a:off x="579798" y="2955139"/>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1C34C-88AA-40C6-B4CD-2E8E8FD8F8BB}">
      <dsp:nvSpPr>
        <dsp:cNvPr id="0" name=""/>
        <dsp:cNvSpPr/>
      </dsp:nvSpPr>
      <dsp:spPr>
        <a:xfrm>
          <a:off x="-18234" y="2735901"/>
          <a:ext cx="1196065" cy="8928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tx1"/>
              </a:solidFill>
              <a:effectLst>
                <a:outerShdw blurRad="38100" dist="19050" dir="2700000" algn="tl" rotWithShape="0">
                  <a:schemeClr val="dk1">
                    <a:alpha val="40000"/>
                  </a:schemeClr>
                </a:outerShdw>
              </a:effectLst>
            </a:rPr>
            <a:t>Youth</a:t>
          </a:r>
        </a:p>
      </dsp:txBody>
      <dsp:txXfrm>
        <a:off x="7918" y="2762053"/>
        <a:ext cx="1143761" cy="840590"/>
      </dsp:txXfrm>
    </dsp:sp>
    <dsp:sp modelId="{B633433B-18B7-4034-B45C-29043636F73D}">
      <dsp:nvSpPr>
        <dsp:cNvPr id="0" name=""/>
        <dsp:cNvSpPr/>
      </dsp:nvSpPr>
      <dsp:spPr>
        <a:xfrm rot="12600000">
          <a:off x="818021" y="2066079"/>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C74D9-96FC-4A43-AC58-5104ABF0A9D1}">
      <dsp:nvSpPr>
        <dsp:cNvPr id="0" name=""/>
        <dsp:cNvSpPr/>
      </dsp:nvSpPr>
      <dsp:spPr>
        <a:xfrm>
          <a:off x="285131" y="1407531"/>
          <a:ext cx="1301204" cy="89289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tx1"/>
              </a:solidFill>
              <a:effectLst>
                <a:outerShdw blurRad="38100" dist="19050" dir="2700000" algn="tl" rotWithShape="0">
                  <a:schemeClr val="dk1">
                    <a:alpha val="40000"/>
                  </a:schemeClr>
                </a:outerShdw>
              </a:effectLst>
            </a:rPr>
            <a:t>Substance Use</a:t>
          </a:r>
        </a:p>
      </dsp:txBody>
      <dsp:txXfrm>
        <a:off x="311283" y="1433683"/>
        <a:ext cx="1248900" cy="840590"/>
      </dsp:txXfrm>
    </dsp:sp>
    <dsp:sp modelId="{1A2C72F5-41EB-4FF3-B63F-CDC3168897F2}">
      <dsp:nvSpPr>
        <dsp:cNvPr id="0" name=""/>
        <dsp:cNvSpPr/>
      </dsp:nvSpPr>
      <dsp:spPr>
        <a:xfrm rot="14400000">
          <a:off x="1468858" y="1415241"/>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66778C-7B69-4B94-A1E5-E56753461D2A}">
      <dsp:nvSpPr>
        <dsp:cNvPr id="0" name=""/>
        <dsp:cNvSpPr/>
      </dsp:nvSpPr>
      <dsp:spPr>
        <a:xfrm>
          <a:off x="1350109" y="435097"/>
          <a:ext cx="1116118" cy="892894"/>
        </a:xfrm>
        <a:prstGeom prst="roundRect">
          <a:avLst>
            <a:gd name="adj" fmla="val 10000"/>
          </a:avLst>
        </a:prstGeom>
        <a:solidFill>
          <a:srgbClr val="E2F4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tx1"/>
              </a:solidFill>
              <a:effectLst>
                <a:outerShdw blurRad="38100" dist="19050" dir="2700000" algn="tl" rotWithShape="0">
                  <a:schemeClr val="dk1">
                    <a:alpha val="40000"/>
                  </a:schemeClr>
                </a:outerShdw>
              </a:effectLst>
            </a:rPr>
            <a:t>Mental Health</a:t>
          </a:r>
        </a:p>
      </dsp:txBody>
      <dsp:txXfrm>
        <a:off x="1376261" y="461249"/>
        <a:ext cx="1063814" cy="840590"/>
      </dsp:txXfrm>
    </dsp:sp>
    <dsp:sp modelId="{870BE45E-8F32-4BFF-A9BB-2682F8F2EC50}">
      <dsp:nvSpPr>
        <dsp:cNvPr id="0" name=""/>
        <dsp:cNvSpPr/>
      </dsp:nvSpPr>
      <dsp:spPr>
        <a:xfrm rot="16200000">
          <a:off x="2357918" y="1177018"/>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09A365-BBC1-4F66-BD03-9135910C7E7C}">
      <dsp:nvSpPr>
        <dsp:cNvPr id="0" name=""/>
        <dsp:cNvSpPr/>
      </dsp:nvSpPr>
      <dsp:spPr>
        <a:xfrm>
          <a:off x="2678479" y="79161"/>
          <a:ext cx="1116118" cy="8928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tx1"/>
              </a:solidFill>
              <a:effectLst>
                <a:outerShdw blurRad="38100" dist="19050" dir="2700000" algn="tl" rotWithShape="0">
                  <a:schemeClr val="dk1">
                    <a:alpha val="40000"/>
                  </a:schemeClr>
                </a:outerShdw>
              </a:effectLst>
            </a:rPr>
            <a:t>Poverty</a:t>
          </a:r>
        </a:p>
      </dsp:txBody>
      <dsp:txXfrm>
        <a:off x="2704631" y="105313"/>
        <a:ext cx="1063814" cy="840590"/>
      </dsp:txXfrm>
    </dsp:sp>
    <dsp:sp modelId="{51E75F3B-49BF-487F-8F44-452AC1ACCC0C}">
      <dsp:nvSpPr>
        <dsp:cNvPr id="0" name=""/>
        <dsp:cNvSpPr/>
      </dsp:nvSpPr>
      <dsp:spPr>
        <a:xfrm rot="18000000">
          <a:off x="3246978" y="1415241"/>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99851-FF7B-4737-BA72-F54AA5A310AA}">
      <dsp:nvSpPr>
        <dsp:cNvPr id="0" name=""/>
        <dsp:cNvSpPr/>
      </dsp:nvSpPr>
      <dsp:spPr>
        <a:xfrm>
          <a:off x="4006849" y="435097"/>
          <a:ext cx="1116118" cy="892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bg1"/>
              </a:solidFill>
              <a:effectLst>
                <a:outerShdw blurRad="38100" dist="19050" dir="2700000" algn="tl" rotWithShape="0">
                  <a:schemeClr val="dk1">
                    <a:alpha val="40000"/>
                  </a:schemeClr>
                </a:outerShdw>
              </a:effectLst>
            </a:rPr>
            <a:t>Stigma</a:t>
          </a:r>
        </a:p>
      </dsp:txBody>
      <dsp:txXfrm>
        <a:off x="4033001" y="461249"/>
        <a:ext cx="1063814" cy="840590"/>
      </dsp:txXfrm>
    </dsp:sp>
    <dsp:sp modelId="{7BBD909F-F6BA-4EF3-B6A0-5E3D32E794BB}">
      <dsp:nvSpPr>
        <dsp:cNvPr id="0" name=""/>
        <dsp:cNvSpPr/>
      </dsp:nvSpPr>
      <dsp:spPr>
        <a:xfrm rot="19800000">
          <a:off x="3897815" y="2066079"/>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BA73C3-1799-45E0-8B5E-0743064FDE13}">
      <dsp:nvSpPr>
        <dsp:cNvPr id="0" name=""/>
        <dsp:cNvSpPr/>
      </dsp:nvSpPr>
      <dsp:spPr>
        <a:xfrm>
          <a:off x="4641579" y="1407531"/>
          <a:ext cx="1791526" cy="892894"/>
        </a:xfrm>
        <a:prstGeom prst="roundRect">
          <a:avLst>
            <a:gd name="adj" fmla="val 10000"/>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bg1"/>
              </a:solidFill>
              <a:effectLst>
                <a:outerShdw blurRad="38100" dist="19050" dir="2700000" algn="tl" rotWithShape="0">
                  <a:schemeClr val="dk1">
                    <a:alpha val="40000"/>
                  </a:schemeClr>
                </a:outerShdw>
              </a:effectLst>
            </a:rPr>
            <a:t>Forgetting/ Competing Responsibilities </a:t>
          </a:r>
        </a:p>
      </dsp:txBody>
      <dsp:txXfrm>
        <a:off x="4667731" y="1433683"/>
        <a:ext cx="1739222" cy="840590"/>
      </dsp:txXfrm>
    </dsp:sp>
    <dsp:sp modelId="{EC46DA38-0D28-49AA-BED2-8702AAB8B2B2}">
      <dsp:nvSpPr>
        <dsp:cNvPr id="0" name=""/>
        <dsp:cNvSpPr/>
      </dsp:nvSpPr>
      <dsp:spPr>
        <a:xfrm>
          <a:off x="4136038" y="2955139"/>
          <a:ext cx="1757239" cy="4544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A7024-4A5D-41A5-BC8A-04FAFF06955B}">
      <dsp:nvSpPr>
        <dsp:cNvPr id="0" name=""/>
        <dsp:cNvSpPr/>
      </dsp:nvSpPr>
      <dsp:spPr>
        <a:xfrm>
          <a:off x="5335219" y="2735901"/>
          <a:ext cx="1116118" cy="89289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solidFill>
                <a:schemeClr val="bg1"/>
              </a:solidFill>
              <a:effectLst>
                <a:outerShdw blurRad="38100" dist="19050" dir="2700000" algn="tl" rotWithShape="0">
                  <a:schemeClr val="dk1">
                    <a:alpha val="40000"/>
                  </a:schemeClr>
                </a:outerShdw>
              </a:effectLst>
            </a:rPr>
            <a:t>Medication Side Effects</a:t>
          </a:r>
        </a:p>
      </dsp:txBody>
      <dsp:txXfrm>
        <a:off x="5361371" y="2762053"/>
        <a:ext cx="1063814" cy="8405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189FA-EEC0-40AF-A394-6E73C89A7587}" type="datetimeFigureOut">
              <a:rPr lang="en-US" smtClean="0"/>
              <a:t>6/2/2023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AC41C-AA3D-4CDE-803E-E104862A3B7C}" type="slidenum">
              <a:rPr lang="en-US" smtClean="0"/>
              <a:t>‹#›</a:t>
            </a:fld>
            <a:endParaRPr lang="en-US"/>
          </a:p>
        </p:txBody>
      </p:sp>
    </p:spTree>
    <p:extLst>
      <p:ext uri="{BB962C8B-B14F-4D97-AF65-F5344CB8AC3E}">
        <p14:creationId xmlns:p14="http://schemas.microsoft.com/office/powerpoint/2010/main" val="284105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Regionally, the South accounted for about half  the </a:t>
            </a:r>
            <a:r>
              <a:rPr lang="en-US" b="1" u="sng" dirty="0"/>
              <a:t>number</a:t>
            </a:r>
            <a:r>
              <a:rPr lang="en-US" dirty="0"/>
              <a:t> of HIV diagnoses in 202 by </a:t>
            </a:r>
            <a:r>
              <a:rPr lang="en-US" b="1" u="sng" dirty="0"/>
              <a:t>incidence rate</a:t>
            </a:r>
            <a:r>
              <a:rPr lang="en-US" dirty="0"/>
              <a:t>, 8 of top 10 states are in the South. </a:t>
            </a:r>
          </a:p>
          <a:p>
            <a:r>
              <a:rPr lang="en-US" dirty="0"/>
              <a:t>Blacks also have the highest rate of new HIV diagnoses, followed by Latinos – in 2017, the rate of new HIV diagnoses per 100,000 for Blacks (41.1) was about 8 times that of whites (5.1); Latinos (16.1) had a rate 3 times that of whites.42</a:t>
            </a:r>
          </a:p>
          <a:p>
            <a:r>
              <a:rPr lang="en-US" dirty="0"/>
              <a:t>Blacks accounted for close to half (43%) of deaths among people with an HIV diagnosis in 2016.43</a:t>
            </a:r>
          </a:p>
          <a:p>
            <a:r>
              <a:rPr lang="en-US" dirty="0"/>
              <a:t>Survival after an AIDS diagnosis is lower for Blacks than for most other racial/ethnic groups, and Blacks have had the highest age-adjusted death rate due to HIV disease throughout most of the epidemic.44,45 HIV ranks higher as a cause of death for Blacks and Latinos, compared with whites46 Further, HIV was the 5th leading cause of death for Black women ages 35-44 in 2016</a:t>
            </a:r>
          </a:p>
          <a:p>
            <a:endParaRPr lang="en-US" dirty="0"/>
          </a:p>
        </p:txBody>
      </p:sp>
      <p:sp>
        <p:nvSpPr>
          <p:cNvPr id="4" name="Slide Number Placeholder 3"/>
          <p:cNvSpPr>
            <a:spLocks noGrp="1"/>
          </p:cNvSpPr>
          <p:nvPr>
            <p:ph type="sldNum" sz="quarter" idx="10"/>
          </p:nvPr>
        </p:nvSpPr>
        <p:spPr/>
        <p:txBody>
          <a:bodyPr/>
          <a:lstStyle/>
          <a:p>
            <a:pPr>
              <a:defRPr/>
            </a:pPr>
            <a:fld id="{0E2EC7C8-951F-4339-8AB0-8B4DC26395DA}" type="slidenum">
              <a:rPr lang="en-US" altLang="en-US" smtClean="0"/>
              <a:pPr>
                <a:defRPr/>
              </a:pPr>
              <a:t>5</a:t>
            </a:fld>
            <a:endParaRPr lang="en-US" altLang="en-US"/>
          </a:p>
        </p:txBody>
      </p:sp>
    </p:spTree>
    <p:extLst>
      <p:ext uri="{BB962C8B-B14F-4D97-AF65-F5344CB8AC3E}">
        <p14:creationId xmlns:p14="http://schemas.microsoft.com/office/powerpoint/2010/main" val="1187410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 to the Continuum of Care section of the DHHS guidelines includes a paragraph dedicated LA-ART that was just updated last month (September 2021)</a:t>
            </a:r>
          </a:p>
          <a:p>
            <a:r>
              <a:rPr lang="en-US" dirty="0"/>
              <a:t>This combination is indicated as a complete regimen for the treatment of HIV in adults to replace a current, stable ARV regimen in those with:</a:t>
            </a:r>
          </a:p>
          <a:p>
            <a:pPr lvl="1"/>
            <a:r>
              <a:rPr lang="en-US" dirty="0"/>
              <a:t>sustained (e.g., 3 to 6 months) </a:t>
            </a:r>
            <a:r>
              <a:rPr lang="en-US" dirty="0" err="1"/>
              <a:t>virologic</a:t>
            </a:r>
            <a:r>
              <a:rPr lang="en-US" dirty="0"/>
              <a:t> suppression (HIV-1 RNA &lt;50 copies/mL)</a:t>
            </a:r>
          </a:p>
          <a:p>
            <a:pPr lvl="1"/>
            <a:r>
              <a:rPr lang="en-US" dirty="0"/>
              <a:t>no history of treatment failure</a:t>
            </a:r>
          </a:p>
          <a:p>
            <a:pPr lvl="1"/>
            <a:r>
              <a:rPr lang="en-US" dirty="0"/>
              <a:t>no known or suspected resistance to either CAB or RPV</a:t>
            </a:r>
          </a:p>
          <a:p>
            <a:endParaRPr lang="en-US" dirty="0"/>
          </a:p>
        </p:txBody>
      </p:sp>
      <p:sp>
        <p:nvSpPr>
          <p:cNvPr id="4" name="Slide Number Placeholder 3"/>
          <p:cNvSpPr>
            <a:spLocks noGrp="1"/>
          </p:cNvSpPr>
          <p:nvPr>
            <p:ph type="sldNum" sz="quarter" idx="5"/>
          </p:nvPr>
        </p:nvSpPr>
        <p:spPr/>
        <p:txBody>
          <a:bodyPr/>
          <a:lstStyle/>
          <a:p>
            <a:fld id="{9E2B7A24-C17C-4137-93FC-C7DE2D8BB83C}" type="slidenum">
              <a:rPr lang="en-US" smtClean="0"/>
              <a:t>17</a:t>
            </a:fld>
            <a:endParaRPr lang="en-US"/>
          </a:p>
        </p:txBody>
      </p:sp>
    </p:spTree>
    <p:extLst>
      <p:ext uri="{BB962C8B-B14F-4D97-AF65-F5344CB8AC3E}">
        <p14:creationId xmlns:p14="http://schemas.microsoft.com/office/powerpoint/2010/main" val="126350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Beyond having to come in</a:t>
            </a:r>
            <a:r>
              <a:rPr lang="en-US" baseline="0" dirty="0"/>
              <a:t> for injections at regular intervals- </a:t>
            </a:r>
            <a:endParaRPr lang="en-US" dirty="0"/>
          </a:p>
          <a:p>
            <a:pPr marL="232943" indent="-232943">
              <a:buAutoNum type="arabicPeriod"/>
            </a:pPr>
            <a:r>
              <a:rPr lang="en-US" dirty="0"/>
              <a:t>6 month induction period on oral ART – pts</a:t>
            </a:r>
            <a:r>
              <a:rPr lang="en-US" baseline="0" dirty="0"/>
              <a:t> with a h/o </a:t>
            </a:r>
            <a:r>
              <a:rPr lang="en-US" baseline="0" dirty="0" err="1"/>
              <a:t>nonadherence</a:t>
            </a:r>
            <a:r>
              <a:rPr lang="en-US" baseline="0" dirty="0"/>
              <a:t> still have to take daily pills ~ 6months to become eligible for LA ART, undetectable at time of switch</a:t>
            </a:r>
          </a:p>
          <a:p>
            <a:pPr marL="232943" indent="-232943">
              <a:buAutoNum type="arabicPeriod"/>
            </a:pPr>
            <a:r>
              <a:rPr lang="en-US" baseline="0" dirty="0"/>
              <a:t>Resistance: only 2 drug therapy, </a:t>
            </a:r>
            <a:r>
              <a:rPr lang="en-US" baseline="0" dirty="0" err="1"/>
              <a:t>rilpivirine</a:t>
            </a:r>
            <a:r>
              <a:rPr lang="en-US" baseline="0" dirty="0"/>
              <a:t> (better than </a:t>
            </a:r>
            <a:r>
              <a:rPr lang="en-US" baseline="0" dirty="0" err="1"/>
              <a:t>efv</a:t>
            </a:r>
            <a:r>
              <a:rPr lang="en-US" baseline="0" dirty="0"/>
              <a:t> but still relatively low genetic barrier to resistance) heavily treatment experienced/extensive resistance not even eligible; additional concern re: development of resistance due to tail in those who miss </a:t>
            </a:r>
            <a:r>
              <a:rPr lang="en-US" baseline="0" dirty="0" err="1"/>
              <a:t>appts</a:t>
            </a:r>
            <a:r>
              <a:rPr lang="en-US" baseline="0" dirty="0"/>
              <a:t>/fall out of care</a:t>
            </a:r>
          </a:p>
          <a:p>
            <a:pPr marL="232943" indent="-232943">
              <a:buAutoNum type="arabicPeriod"/>
            </a:pPr>
            <a:r>
              <a:rPr lang="en-US" baseline="0" dirty="0"/>
              <a:t>Injection side effects, currently only gluteal injections, no self-admin</a:t>
            </a:r>
          </a:p>
          <a:p>
            <a:pPr marL="232943" indent="-232943">
              <a:buAutoNum type="arabicPeriod"/>
            </a:pPr>
            <a:r>
              <a:rPr lang="en-US" baseline="0" dirty="0"/>
              <a:t>No idea cost/coverage, cost not just of infections but implementation</a:t>
            </a:r>
          </a:p>
          <a:p>
            <a:pPr marL="232943" indent="-232943">
              <a:buAutoNum type="arabicPeriod"/>
            </a:pPr>
            <a:r>
              <a:rPr lang="en-US" baseline="0" dirty="0" err="1"/>
              <a:t>Unstudies</a:t>
            </a:r>
            <a:r>
              <a:rPr lang="en-US" baseline="0" dirty="0"/>
              <a:t> populations, concern about pregnancy, challenging populations; how will we implement these in a way that is considered equitable (must not accentuate inequities)</a:t>
            </a:r>
            <a:endParaRPr lang="en-US" dirty="0"/>
          </a:p>
          <a:p>
            <a:r>
              <a:rPr lang="en-US" dirty="0"/>
              <a:t>Additional challenges in resource</a:t>
            </a:r>
            <a:r>
              <a:rPr lang="en-US" baseline="0" dirty="0"/>
              <a:t> limited settings – supply chain for needles/col chain transport/refrigeration, requirement for resistance testing due to 2 drug regimen</a:t>
            </a: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18</a:t>
            </a:fld>
            <a:endParaRPr lang="en-US"/>
          </a:p>
        </p:txBody>
      </p:sp>
    </p:spTree>
    <p:extLst>
      <p:ext uri="{BB962C8B-B14F-4D97-AF65-F5344CB8AC3E}">
        <p14:creationId xmlns:p14="http://schemas.microsoft.com/office/powerpoint/2010/main" val="14925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Beyond having to come in</a:t>
            </a:r>
            <a:r>
              <a:rPr lang="en-US" baseline="0" dirty="0"/>
              <a:t> for injections at regular intervals- </a:t>
            </a:r>
            <a:endParaRPr lang="en-US" dirty="0"/>
          </a:p>
          <a:p>
            <a:pPr marL="232943" indent="-232943">
              <a:buAutoNum type="arabicPeriod"/>
            </a:pPr>
            <a:r>
              <a:rPr lang="en-US" dirty="0"/>
              <a:t>6 month induction period on oral ART – pts</a:t>
            </a:r>
            <a:r>
              <a:rPr lang="en-US" baseline="0" dirty="0"/>
              <a:t> with a h/o </a:t>
            </a:r>
            <a:r>
              <a:rPr lang="en-US" baseline="0" dirty="0" err="1"/>
              <a:t>nonadherence</a:t>
            </a:r>
            <a:r>
              <a:rPr lang="en-US" baseline="0" dirty="0"/>
              <a:t> still have to take daily pills ~ 6months to become eligible for LA ART, undetectable at time of switch</a:t>
            </a:r>
          </a:p>
          <a:p>
            <a:pPr marL="232943" indent="-232943">
              <a:buAutoNum type="arabicPeriod"/>
            </a:pPr>
            <a:r>
              <a:rPr lang="en-US" baseline="0" dirty="0"/>
              <a:t>Resistance: only 2 drug therapy, </a:t>
            </a:r>
            <a:r>
              <a:rPr lang="en-US" baseline="0" dirty="0" err="1"/>
              <a:t>rilpivirine</a:t>
            </a:r>
            <a:r>
              <a:rPr lang="en-US" baseline="0" dirty="0"/>
              <a:t> (better than </a:t>
            </a:r>
            <a:r>
              <a:rPr lang="en-US" baseline="0" dirty="0" err="1"/>
              <a:t>efv</a:t>
            </a:r>
            <a:r>
              <a:rPr lang="en-US" baseline="0" dirty="0"/>
              <a:t> but still relatively low genetic barrier to resistance) heavily treatment experienced/extensive resistance not even eligible; additional concern re: development of resistance due to tail in those who miss </a:t>
            </a:r>
            <a:r>
              <a:rPr lang="en-US" baseline="0" dirty="0" err="1"/>
              <a:t>appts</a:t>
            </a:r>
            <a:r>
              <a:rPr lang="en-US" baseline="0" dirty="0"/>
              <a:t>/fall out of care</a:t>
            </a:r>
          </a:p>
          <a:p>
            <a:pPr marL="232943" indent="-232943">
              <a:buAutoNum type="arabicPeriod"/>
            </a:pPr>
            <a:r>
              <a:rPr lang="en-US" baseline="0" dirty="0"/>
              <a:t>Injection side effects, currently only gluteal injections, no self-admin</a:t>
            </a:r>
          </a:p>
          <a:p>
            <a:pPr marL="232943" indent="-232943">
              <a:buAutoNum type="arabicPeriod"/>
            </a:pPr>
            <a:r>
              <a:rPr lang="en-US" baseline="0" dirty="0"/>
              <a:t>No idea cost/coverage, cost not just of infections but implementation</a:t>
            </a:r>
          </a:p>
          <a:p>
            <a:pPr marL="232943" indent="-232943">
              <a:buAutoNum type="arabicPeriod"/>
            </a:pPr>
            <a:r>
              <a:rPr lang="en-US" baseline="0" dirty="0" err="1"/>
              <a:t>Unstudies</a:t>
            </a:r>
            <a:r>
              <a:rPr lang="en-US" baseline="0" dirty="0"/>
              <a:t> populations, concern about pregnancy, challenging populations; how will we implement these in a way that is considered equitable (must not accentuate inequities)</a:t>
            </a:r>
            <a:endParaRPr lang="en-US" dirty="0"/>
          </a:p>
          <a:p>
            <a:r>
              <a:rPr lang="en-US" dirty="0"/>
              <a:t>Additional challenges in resource</a:t>
            </a:r>
            <a:r>
              <a:rPr lang="en-US" baseline="0" dirty="0"/>
              <a:t> limited settings – supply chain for needles/col chain transport/refrigeration, requirement for resistance testing due to 2 drug regimen</a:t>
            </a: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20</a:t>
            </a:fld>
            <a:endParaRPr lang="en-US"/>
          </a:p>
        </p:txBody>
      </p:sp>
    </p:spTree>
    <p:extLst>
      <p:ext uri="{BB962C8B-B14F-4D97-AF65-F5344CB8AC3E}">
        <p14:creationId xmlns:p14="http://schemas.microsoft.com/office/powerpoint/2010/main" val="283597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frequent events leading to withdrawal in the long-acting–therapy group were injection-site pain (4 participants), viral hepatitis (3), and headache (2). All other events in both groups were reported in 1 participant each.</a:t>
            </a:r>
          </a:p>
          <a:p>
            <a:r>
              <a:rPr lang="en-US" dirty="0"/>
              <a:t>Important to note that while</a:t>
            </a:r>
            <a:r>
              <a:rPr lang="en-US" baseline="0" dirty="0"/>
              <a:t> almost all participants reported ISR, (pain) almost all resolved within 7 days, rarely led to </a:t>
            </a:r>
            <a:r>
              <a:rPr lang="en-US" baseline="0" dirty="0" err="1"/>
              <a:t>withdrawl</a:t>
            </a:r>
            <a:r>
              <a:rPr lang="en-US" baseline="0" dirty="0"/>
              <a:t> and most </a:t>
            </a:r>
            <a:r>
              <a:rPr lang="en-US" baseline="0" dirty="0" err="1"/>
              <a:t>isr</a:t>
            </a:r>
            <a:r>
              <a:rPr lang="en-US" baseline="0" dirty="0"/>
              <a:t>  by week 48.</a:t>
            </a:r>
            <a:endParaRPr lang="en-US" dirty="0"/>
          </a:p>
        </p:txBody>
      </p:sp>
      <p:sp>
        <p:nvSpPr>
          <p:cNvPr id="4" name="Slide Number Placeholder 3"/>
          <p:cNvSpPr>
            <a:spLocks noGrp="1"/>
          </p:cNvSpPr>
          <p:nvPr>
            <p:ph type="sldNum" sz="quarter" idx="10"/>
          </p:nvPr>
        </p:nvSpPr>
        <p:spPr/>
        <p:txBody>
          <a:bodyPr/>
          <a:lstStyle/>
          <a:p>
            <a:fld id="{C6407594-B07D-4A8B-B9DA-103223B02CD6}" type="slidenum">
              <a:rPr lang="en-US" smtClean="0"/>
              <a:t>21</a:t>
            </a:fld>
            <a:endParaRPr lang="en-US"/>
          </a:p>
        </p:txBody>
      </p:sp>
    </p:spTree>
    <p:extLst>
      <p:ext uri="{BB962C8B-B14F-4D97-AF65-F5344CB8AC3E}">
        <p14:creationId xmlns:p14="http://schemas.microsoft.com/office/powerpoint/2010/main" val="1247956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Beyond having to come in</a:t>
            </a:r>
            <a:r>
              <a:rPr lang="en-US" baseline="0" dirty="0"/>
              <a:t> for injections at regular intervals- </a:t>
            </a:r>
            <a:endParaRPr lang="en-US" dirty="0"/>
          </a:p>
          <a:p>
            <a:pPr marL="232943" indent="-232943">
              <a:buAutoNum type="arabicPeriod"/>
            </a:pPr>
            <a:r>
              <a:rPr lang="en-US" dirty="0"/>
              <a:t>6 month induction period on oral ART – pts</a:t>
            </a:r>
            <a:r>
              <a:rPr lang="en-US" baseline="0" dirty="0"/>
              <a:t> with a h/o </a:t>
            </a:r>
            <a:r>
              <a:rPr lang="en-US" baseline="0" dirty="0" err="1"/>
              <a:t>nonadherence</a:t>
            </a:r>
            <a:r>
              <a:rPr lang="en-US" baseline="0" dirty="0"/>
              <a:t> still have to take daily pills ~ 6months to become eligible for LA ART, undetectable at time of switch</a:t>
            </a:r>
          </a:p>
          <a:p>
            <a:pPr marL="232943" indent="-232943">
              <a:buAutoNum type="arabicPeriod"/>
            </a:pPr>
            <a:r>
              <a:rPr lang="en-US" baseline="0" dirty="0"/>
              <a:t>Resistance: only 2 drug therapy, </a:t>
            </a:r>
            <a:r>
              <a:rPr lang="en-US" baseline="0" dirty="0" err="1"/>
              <a:t>rilpivirine</a:t>
            </a:r>
            <a:r>
              <a:rPr lang="en-US" baseline="0" dirty="0"/>
              <a:t> (better than </a:t>
            </a:r>
            <a:r>
              <a:rPr lang="en-US" baseline="0" dirty="0" err="1"/>
              <a:t>efv</a:t>
            </a:r>
            <a:r>
              <a:rPr lang="en-US" baseline="0" dirty="0"/>
              <a:t> but still relatively low genetic barrier to resistance) heavily treatment experienced/extensive resistance not even eligible; additional concern re: development of resistance due to tail in those who miss </a:t>
            </a:r>
            <a:r>
              <a:rPr lang="en-US" baseline="0" dirty="0" err="1"/>
              <a:t>appts</a:t>
            </a:r>
            <a:r>
              <a:rPr lang="en-US" baseline="0" dirty="0"/>
              <a:t>/fall out of care</a:t>
            </a:r>
          </a:p>
          <a:p>
            <a:pPr marL="232943" indent="-232943">
              <a:buAutoNum type="arabicPeriod"/>
            </a:pPr>
            <a:r>
              <a:rPr lang="en-US" baseline="0" dirty="0"/>
              <a:t>Injection side effects, currently only gluteal injections, no self-admin</a:t>
            </a:r>
          </a:p>
          <a:p>
            <a:pPr marL="232943" indent="-232943">
              <a:buAutoNum type="arabicPeriod"/>
            </a:pPr>
            <a:r>
              <a:rPr lang="en-US" baseline="0" dirty="0"/>
              <a:t>No idea cost/coverage, cost not just of infections but implementation</a:t>
            </a:r>
          </a:p>
          <a:p>
            <a:pPr marL="232943" indent="-232943">
              <a:buAutoNum type="arabicPeriod"/>
            </a:pPr>
            <a:r>
              <a:rPr lang="en-US" baseline="0" dirty="0" err="1"/>
              <a:t>Unstudies</a:t>
            </a:r>
            <a:r>
              <a:rPr lang="en-US" baseline="0" dirty="0"/>
              <a:t> populations, concern about pregnancy, challenging populations; how will we implement these in a way that is considered equitable (must not accentuate inequities)</a:t>
            </a:r>
            <a:endParaRPr lang="en-US" dirty="0"/>
          </a:p>
          <a:p>
            <a:r>
              <a:rPr lang="en-US" dirty="0"/>
              <a:t>Additional challenges in resource</a:t>
            </a:r>
            <a:r>
              <a:rPr lang="en-US" baseline="0" dirty="0"/>
              <a:t> limited settings – supply chain for needles/col chain transport/refrigeration, requirement for resistance testing due to 2 drug regimen</a:t>
            </a: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23</a:t>
            </a:fld>
            <a:endParaRPr lang="en-US"/>
          </a:p>
        </p:txBody>
      </p:sp>
    </p:spTree>
    <p:extLst>
      <p:ext uri="{BB962C8B-B14F-4D97-AF65-F5344CB8AC3E}">
        <p14:creationId xmlns:p14="http://schemas.microsoft.com/office/powerpoint/2010/main" val="210227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ABC46-7712-41E8-8C01-D0B33F2121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01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quite data free</a:t>
            </a:r>
            <a:r>
              <a:rPr lang="en-US" baseline="0" dirty="0"/>
              <a:t> zone</a:t>
            </a:r>
            <a:endParaRPr lang="en-US" dirty="0"/>
          </a:p>
        </p:txBody>
      </p:sp>
      <p:sp>
        <p:nvSpPr>
          <p:cNvPr id="4" name="Slide Number Placeholder 3"/>
          <p:cNvSpPr>
            <a:spLocks noGrp="1"/>
          </p:cNvSpPr>
          <p:nvPr>
            <p:ph type="sldNum" sz="quarter" idx="10"/>
          </p:nvPr>
        </p:nvSpPr>
        <p:spPr/>
        <p:txBody>
          <a:bodyPr/>
          <a:lstStyle/>
          <a:p>
            <a:fld id="{9E2B7A24-C17C-4137-93FC-C7DE2D8BB83C}" type="slidenum">
              <a:rPr lang="en-US" smtClean="0"/>
              <a:t>27</a:t>
            </a:fld>
            <a:endParaRPr lang="en-US"/>
          </a:p>
        </p:txBody>
      </p:sp>
    </p:spTree>
    <p:extLst>
      <p:ext uri="{BB962C8B-B14F-4D97-AF65-F5344CB8AC3E}">
        <p14:creationId xmlns:p14="http://schemas.microsoft.com/office/powerpoint/2010/main" val="246352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In the la-Cab/RPV</a:t>
            </a:r>
            <a:r>
              <a:rPr lang="en-US" b="0" i="0" baseline="0" dirty="0">
                <a:solidFill>
                  <a:srgbClr val="212121"/>
                </a:solidFill>
                <a:effectLst/>
                <a:latin typeface="BlinkMacSystemFont"/>
              </a:rPr>
              <a:t> compassionate use program (not felt to have any other available options) , t</a:t>
            </a:r>
            <a:r>
              <a:rPr lang="en-US" b="0" i="0" dirty="0">
                <a:solidFill>
                  <a:srgbClr val="212121"/>
                </a:solidFill>
                <a:effectLst/>
                <a:latin typeface="BlinkMacSystemFont"/>
              </a:rPr>
              <a:t>he most frequent reason for compassionate use request was chronic non-adherence due to psychological conditions</a:t>
            </a:r>
            <a:r>
              <a:rPr lang="en-US" b="0" i="0" baseline="0" dirty="0">
                <a:solidFill>
                  <a:srgbClr val="212121"/>
                </a:solidFill>
                <a:effectLst/>
                <a:latin typeface="BlinkMacSystemFont"/>
              </a:rPr>
              <a:t> with 15/35 participants. </a:t>
            </a:r>
            <a:r>
              <a:rPr lang="en-US" b="0" i="0" dirty="0">
                <a:solidFill>
                  <a:srgbClr val="212121"/>
                </a:solidFill>
                <a:effectLst/>
                <a:latin typeface="BlinkMacSystemFont"/>
              </a:rPr>
              <a:t>). 28/35 did have detectable Viremia</a:t>
            </a:r>
            <a:r>
              <a:rPr lang="en-US" b="0" i="0" baseline="0" dirty="0">
                <a:solidFill>
                  <a:srgbClr val="212121"/>
                </a:solidFill>
                <a:effectLst/>
                <a:latin typeface="BlinkMacSystemFont"/>
              </a:rPr>
              <a:t> (median about 60K copies) at data cut off reported, with just over half of those </a:t>
            </a:r>
            <a:r>
              <a:rPr lang="en-US" b="0" i="0" baseline="0" dirty="0" err="1">
                <a:solidFill>
                  <a:srgbClr val="212121"/>
                </a:solidFill>
                <a:effectLst/>
                <a:latin typeface="BlinkMacSystemFont"/>
              </a:rPr>
              <a:t>viremecs</a:t>
            </a:r>
            <a:r>
              <a:rPr lang="en-US" b="0" i="0" baseline="0" dirty="0">
                <a:solidFill>
                  <a:srgbClr val="212121"/>
                </a:solidFill>
                <a:effectLst/>
                <a:latin typeface="BlinkMacSystemFont"/>
              </a:rPr>
              <a:t> suppressed. </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28</a:t>
            </a:fld>
            <a:endParaRPr lang="en-US"/>
          </a:p>
        </p:txBody>
      </p:sp>
    </p:spTree>
    <p:extLst>
      <p:ext uri="{BB962C8B-B14F-4D97-AF65-F5344CB8AC3E}">
        <p14:creationId xmlns:p14="http://schemas.microsoft.com/office/powerpoint/2010/main" val="2098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case report of an </a:t>
            </a:r>
            <a:r>
              <a:rPr lang="en-US" dirty="0" err="1"/>
              <a:t>indivudal</a:t>
            </a:r>
            <a:r>
              <a:rPr lang="en-US" dirty="0"/>
              <a:t> who had failed 4 different oral ART regimens</a:t>
            </a:r>
            <a:r>
              <a:rPr lang="en-US" baseline="0" dirty="0"/>
              <a:t>  as outlined here and was switched first to </a:t>
            </a:r>
            <a:r>
              <a:rPr lang="en-US" baseline="0" dirty="0" err="1"/>
              <a:t>ral</a:t>
            </a:r>
            <a:r>
              <a:rPr lang="en-US" baseline="0" dirty="0"/>
              <a:t> cab/</a:t>
            </a:r>
            <a:r>
              <a:rPr lang="en-US" baseline="0" dirty="0" err="1"/>
              <a:t>rpv</a:t>
            </a:r>
            <a:r>
              <a:rPr lang="en-US" baseline="0" dirty="0"/>
              <a:t> and then long acting cab/</a:t>
            </a:r>
            <a:r>
              <a:rPr lang="en-US" baseline="0" dirty="0" err="1"/>
              <a:t>rpv</a:t>
            </a:r>
            <a:r>
              <a:rPr lang="en-US" baseline="0" dirty="0"/>
              <a:t>. </a:t>
            </a:r>
            <a:endParaRPr lang="en-US" dirty="0"/>
          </a:p>
        </p:txBody>
      </p:sp>
      <p:sp>
        <p:nvSpPr>
          <p:cNvPr id="4" name="Slide Number Placeholder 3"/>
          <p:cNvSpPr>
            <a:spLocks noGrp="1"/>
          </p:cNvSpPr>
          <p:nvPr>
            <p:ph type="sldNum" sz="quarter" idx="10"/>
          </p:nvPr>
        </p:nvSpPr>
        <p:spPr/>
        <p:txBody>
          <a:bodyPr/>
          <a:lstStyle/>
          <a:p>
            <a:fld id="{9E2B7A24-C17C-4137-93FC-C7DE2D8BB83C}" type="slidenum">
              <a:rPr lang="en-US" smtClean="0"/>
              <a:t>29</a:t>
            </a:fld>
            <a:endParaRPr lang="en-US"/>
          </a:p>
        </p:txBody>
      </p:sp>
    </p:spTree>
    <p:extLst>
      <p:ext uri="{BB962C8B-B14F-4D97-AF65-F5344CB8AC3E}">
        <p14:creationId xmlns:p14="http://schemas.microsoft.com/office/powerpoint/2010/main" val="166806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Accceptability</a:t>
            </a:r>
            <a:r>
              <a:rPr lang="en-US" dirty="0"/>
              <a:t>, appropriateness and </a:t>
            </a:r>
            <a:r>
              <a:rPr lang="en-US" dirty="0" err="1"/>
              <a:t>fesiblity</a:t>
            </a:r>
            <a:r>
              <a:rPr lang="en-US" dirty="0"/>
              <a:t> all &gt;85% at baseline and 4 months. Who did staff think would be best: tired of taking pills, patients with concerns about stigma/disclosure, stress/anxiety with daily adherence</a:t>
            </a:r>
          </a:p>
          <a:p>
            <a:endParaRPr lang="en-US" dirty="0"/>
          </a:p>
          <a:p>
            <a:r>
              <a:rPr lang="en-US" dirty="0"/>
              <a:t>When we talk about implementation it’s important to really understand who all the stakeholders are from administration, pharmacists, navigators, social workers and patients and their clinicians – ultimately the patients have to be comfortable and want to receive it and the clinicians has to be comfortable prescribing. Historically, the system and treatment community have had a heavy hand in determining when is the right time to prescribe ART. We hope with LAI it can be different and we can ensure that all communities have suitable access. </a:t>
            </a:r>
          </a:p>
          <a:p>
            <a:endParaRPr lang="en-US" dirty="0"/>
          </a:p>
          <a:p>
            <a:r>
              <a:rPr lang="en-US" dirty="0"/>
              <a:t>On the surface LAI seems great but must remember that - </a:t>
            </a:r>
            <a:r>
              <a:rPr lang="en-US" sz="1200" kern="1200" dirty="0">
                <a:solidFill>
                  <a:schemeClr val="tx1"/>
                </a:solidFill>
                <a:effectLst/>
                <a:latin typeface="+mn-lt"/>
                <a:ea typeface="+mn-ea"/>
                <a:cs typeface="+mn-cs"/>
              </a:rPr>
              <a:t>For already adherent patients, clinic burden increases because LAI-ART requires more frequent visits than the every 4-12 month interval for patients on stable oral regimens, potentially shifting resources (appointment slots, staff effort) away from the less stably engaged patients who stand to gain the most marked individual and public health benefits</a:t>
            </a:r>
            <a:r>
              <a:rPr lang="en-US" dirty="0">
                <a:effectLst/>
              </a:rPr>
              <a:t> </a:t>
            </a:r>
          </a:p>
          <a:p>
            <a:endParaRPr lang="en-US" dirty="0">
              <a:effectLst/>
            </a:endParaRPr>
          </a:p>
          <a:p>
            <a:r>
              <a:rPr lang="en-US" dirty="0">
                <a:effectLst/>
              </a:rPr>
              <a:t>88% of youth said interested (can be a</a:t>
            </a:r>
            <a:endParaRPr lang="en-US" dirty="0"/>
          </a:p>
          <a:p>
            <a:endParaRPr lang="en-US" dirty="0"/>
          </a:p>
          <a:p>
            <a:r>
              <a:rPr lang="en-US" dirty="0"/>
              <a:t>Acceptability, appropriateness and feasibility all &gt;85% at baseline and 4 months. Who did staff think would be best: tired of taking pills, patients with concerns about stigma/disclosure, stress/anxiety with daily adherence</a:t>
            </a:r>
          </a:p>
          <a:p>
            <a:endParaRPr lang="en-US" dirty="0"/>
          </a:p>
          <a:p>
            <a:endParaRPr lang="en-US" dirty="0"/>
          </a:p>
          <a:p>
            <a:r>
              <a:rPr lang="en-US" sz="1200" b="1" i="0" u="none" strike="noStrike" kern="1200" cap="all" dirty="0">
                <a:solidFill>
                  <a:schemeClr val="tx1"/>
                </a:solidFill>
                <a:effectLst/>
                <a:latin typeface="+mn-lt"/>
                <a:ea typeface="+mn-ea"/>
                <a:cs typeface="+mn-cs"/>
              </a:rPr>
              <a:t>TITLE</a:t>
            </a:r>
          </a:p>
          <a:p>
            <a:r>
              <a:rPr lang="en-US" sz="1200" b="1" i="0" u="none" strike="noStrike" kern="1200" dirty="0">
                <a:solidFill>
                  <a:schemeClr val="tx1"/>
                </a:solidFill>
                <a:effectLst/>
                <a:latin typeface="+mn-lt"/>
                <a:ea typeface="+mn-ea"/>
                <a:cs typeface="+mn-cs"/>
              </a:rPr>
              <a:t>Perceived implementation barriers decrease during initial stages of the first implementation science hybrid III study (CUSTOMIZE) of cabotegravir and </a:t>
            </a:r>
            <a:r>
              <a:rPr lang="en-US" sz="1200" b="1" i="0" u="none" strike="noStrike" kern="1200" dirty="0" err="1">
                <a:solidFill>
                  <a:schemeClr val="tx1"/>
                </a:solidFill>
                <a:effectLst/>
                <a:latin typeface="+mn-lt"/>
                <a:ea typeface="+mn-ea"/>
                <a:cs typeface="+mn-cs"/>
              </a:rPr>
              <a:t>rilpivirine</a:t>
            </a:r>
            <a:r>
              <a:rPr lang="en-US" sz="1200" b="1" i="0" u="none" strike="noStrike" kern="1200" dirty="0">
                <a:solidFill>
                  <a:schemeClr val="tx1"/>
                </a:solidFill>
                <a:effectLst/>
                <a:latin typeface="+mn-lt"/>
                <a:ea typeface="+mn-ea"/>
                <a:cs typeface="+mn-cs"/>
              </a:rPr>
              <a:t> long-acting (CAB+RPV LA) in US healthcare settings: Healthcare team perspective</a:t>
            </a:r>
          </a:p>
          <a:p>
            <a:r>
              <a:rPr lang="en-US" sz="1200" b="1" i="0" u="none" strike="noStrike" kern="1200" cap="all" dirty="0">
                <a:solidFill>
                  <a:schemeClr val="tx1"/>
                </a:solidFill>
                <a:effectLst/>
                <a:latin typeface="+mn-lt"/>
                <a:ea typeface="+mn-ea"/>
                <a:cs typeface="+mn-cs"/>
              </a:rPr>
              <a:t>PRESENTER</a:t>
            </a:r>
          </a:p>
          <a:p>
            <a:r>
              <a:rPr lang="en-US" sz="1200" b="1" i="0" u="none" strike="noStrike" kern="1200" dirty="0">
                <a:solidFill>
                  <a:schemeClr val="tx1"/>
                </a:solidFill>
                <a:effectLst/>
                <a:latin typeface="+mn-lt"/>
                <a:ea typeface="+mn-ea"/>
                <a:cs typeface="+mn-cs"/>
              </a:rPr>
              <a:t>Maggie </a:t>
            </a:r>
            <a:r>
              <a:rPr lang="en-US" sz="1200" b="1" i="0" u="none" strike="noStrike" kern="1200" dirty="0" err="1">
                <a:solidFill>
                  <a:schemeClr val="tx1"/>
                </a:solidFill>
                <a:effectLst/>
                <a:latin typeface="+mn-lt"/>
                <a:ea typeface="+mn-ea"/>
                <a:cs typeface="+mn-cs"/>
              </a:rPr>
              <a:t>Czarnogorski</a:t>
            </a:r>
            <a:endParaRPr lang="en-US" sz="1200" b="1" i="0" u="none" strike="noStrike" kern="1200" dirty="0">
              <a:solidFill>
                <a:schemeClr val="tx1"/>
              </a:solidFill>
              <a:effectLst/>
              <a:latin typeface="+mn-lt"/>
              <a:ea typeface="+mn-ea"/>
              <a:cs typeface="+mn-cs"/>
            </a:endParaRPr>
          </a:p>
          <a:p>
            <a:r>
              <a:rPr lang="en-US" sz="1200" b="1" i="0" u="none" strike="noStrike" kern="1200" cap="all" dirty="0">
                <a:solidFill>
                  <a:schemeClr val="tx1"/>
                </a:solidFill>
                <a:effectLst/>
                <a:latin typeface="+mn-lt"/>
                <a:ea typeface="+mn-ea"/>
                <a:cs typeface="+mn-cs"/>
              </a:rPr>
              <a:t>AUTHORS</a:t>
            </a:r>
          </a:p>
          <a:p>
            <a:r>
              <a:rPr lang="en-US" sz="1200" b="1" i="0" u="none" strike="noStrike" kern="1200" dirty="0">
                <a:solidFill>
                  <a:schemeClr val="tx1"/>
                </a:solidFill>
                <a:effectLst/>
                <a:latin typeface="+mn-lt"/>
                <a:ea typeface="+mn-ea"/>
                <a:cs typeface="+mn-cs"/>
              </a:rPr>
              <a:t>M. </a:t>
            </a:r>
            <a:r>
              <a:rPr lang="en-US" sz="1200" b="1" i="0" u="none" strike="noStrike" kern="1200" dirty="0" err="1">
                <a:solidFill>
                  <a:schemeClr val="tx1"/>
                </a:solidFill>
                <a:effectLst/>
                <a:latin typeface="+mn-lt"/>
                <a:ea typeface="+mn-ea"/>
                <a:cs typeface="+mn-cs"/>
              </a:rPr>
              <a:t>Czarnogorski</a:t>
            </a:r>
            <a:r>
              <a:rPr lang="en-US" sz="1200" b="1" i="0" u="none" strike="noStrike" kern="1200" dirty="0">
                <a:solidFill>
                  <a:schemeClr val="tx1"/>
                </a:solidFill>
                <a:effectLst/>
                <a:latin typeface="+mn-lt"/>
                <a:ea typeface="+mn-ea"/>
                <a:cs typeface="+mn-cs"/>
              </a:rPr>
              <a:t> * (1), C. Garris (1), P. Wannamaker (1), R. D'Amico (1), D. Merrill (1), C.A. </a:t>
            </a:r>
            <a:r>
              <a:rPr lang="en-US" sz="1200" b="1" i="0" u="none" strike="noStrike" kern="1200" dirty="0" err="1">
                <a:solidFill>
                  <a:schemeClr val="tx1"/>
                </a:solidFill>
                <a:effectLst/>
                <a:latin typeface="+mn-lt"/>
                <a:ea typeface="+mn-ea"/>
                <a:cs typeface="+mn-cs"/>
              </a:rPr>
              <a:t>McHorney</a:t>
            </a:r>
            <a:r>
              <a:rPr lang="en-US" sz="1200" b="1" i="0" u="none" strike="noStrike" kern="1200" dirty="0">
                <a:solidFill>
                  <a:schemeClr val="tx1"/>
                </a:solidFill>
                <a:effectLst/>
                <a:latin typeface="+mn-lt"/>
                <a:ea typeface="+mn-ea"/>
                <a:cs typeface="+mn-cs"/>
              </a:rPr>
              <a:t> (2), L. </a:t>
            </a:r>
            <a:r>
              <a:rPr lang="en-US" sz="1200" b="1" i="0" u="none" strike="noStrike" kern="1200" dirty="0" err="1">
                <a:solidFill>
                  <a:schemeClr val="tx1"/>
                </a:solidFill>
                <a:effectLst/>
                <a:latin typeface="+mn-lt"/>
                <a:ea typeface="+mn-ea"/>
                <a:cs typeface="+mn-cs"/>
              </a:rPr>
              <a:t>Stassek</a:t>
            </a:r>
            <a:r>
              <a:rPr lang="en-US" sz="1200" b="1" i="0" u="none" strike="noStrike" kern="1200" dirty="0">
                <a:solidFill>
                  <a:schemeClr val="tx1"/>
                </a:solidFill>
                <a:effectLst/>
                <a:latin typeface="+mn-lt"/>
                <a:ea typeface="+mn-ea"/>
                <a:cs typeface="+mn-cs"/>
              </a:rPr>
              <a:t> (2), S. </a:t>
            </a:r>
            <a:r>
              <a:rPr lang="en-US" sz="1200" b="1" i="0" u="none" strike="noStrike" kern="1200" dirty="0" err="1">
                <a:solidFill>
                  <a:schemeClr val="tx1"/>
                </a:solidFill>
                <a:effectLst/>
                <a:latin typeface="+mn-lt"/>
                <a:ea typeface="+mn-ea"/>
                <a:cs typeface="+mn-cs"/>
              </a:rPr>
              <a:t>Mansukhani</a:t>
            </a:r>
            <a:r>
              <a:rPr lang="en-US" sz="1200" b="1" i="0" u="none" strike="noStrike" kern="1200" dirty="0">
                <a:solidFill>
                  <a:schemeClr val="tx1"/>
                </a:solidFill>
                <a:effectLst/>
                <a:latin typeface="+mn-lt"/>
                <a:ea typeface="+mn-ea"/>
                <a:cs typeface="+mn-cs"/>
              </a:rPr>
              <a:t> (2), J. Flamm (3), B. </a:t>
            </a:r>
            <a:r>
              <a:rPr lang="en-US" sz="1200" b="1" i="0" u="none" strike="noStrike" kern="1200" dirty="0" err="1">
                <a:solidFill>
                  <a:schemeClr val="tx1"/>
                </a:solidFill>
                <a:effectLst/>
                <a:latin typeface="+mn-lt"/>
                <a:ea typeface="+mn-ea"/>
                <a:cs typeface="+mn-cs"/>
              </a:rPr>
              <a:t>Thedinger</a:t>
            </a:r>
            <a:r>
              <a:rPr lang="en-US" sz="1200" b="1" i="0" u="none" strike="noStrike" kern="1200" dirty="0">
                <a:solidFill>
                  <a:schemeClr val="tx1"/>
                </a:solidFill>
                <a:effectLst/>
                <a:latin typeface="+mn-lt"/>
                <a:ea typeface="+mn-ea"/>
                <a:cs typeface="+mn-cs"/>
              </a:rPr>
              <a:t> (4), P. Benson (5), M. </a:t>
            </a:r>
            <a:r>
              <a:rPr lang="en-US" sz="1200" b="1" i="0" u="none" strike="noStrike" kern="1200" dirty="0" err="1">
                <a:solidFill>
                  <a:schemeClr val="tx1"/>
                </a:solidFill>
                <a:effectLst/>
                <a:latin typeface="+mn-lt"/>
                <a:ea typeface="+mn-ea"/>
                <a:cs typeface="+mn-cs"/>
              </a:rPr>
              <a:t>Wolfeiler</a:t>
            </a:r>
            <a:r>
              <a:rPr lang="en-US" sz="1200" b="1" i="0" u="none" strike="noStrike" kern="1200" dirty="0">
                <a:solidFill>
                  <a:schemeClr val="tx1"/>
                </a:solidFill>
                <a:effectLst/>
                <a:latin typeface="+mn-lt"/>
                <a:ea typeface="+mn-ea"/>
                <a:cs typeface="+mn-cs"/>
              </a:rPr>
              <a:t> (6), G. Sinclair (7), W. </a:t>
            </a:r>
            <a:r>
              <a:rPr lang="en-US" sz="1200" b="1" i="0" u="none" strike="noStrike" kern="1200" dirty="0" err="1">
                <a:solidFill>
                  <a:schemeClr val="tx1"/>
                </a:solidFill>
                <a:effectLst/>
                <a:latin typeface="+mn-lt"/>
                <a:ea typeface="+mn-ea"/>
                <a:cs typeface="+mn-cs"/>
              </a:rPr>
              <a:t>Spreen</a:t>
            </a:r>
            <a:r>
              <a:rPr lang="en-US" sz="1200" b="1" i="0" u="none" strike="noStrike" kern="1200" dirty="0">
                <a:solidFill>
                  <a:schemeClr val="tx1"/>
                </a:solidFill>
                <a:effectLst/>
                <a:latin typeface="+mn-lt"/>
                <a:ea typeface="+mn-ea"/>
                <a:cs typeface="+mn-cs"/>
              </a:rPr>
              <a:t> (1)</a:t>
            </a:r>
          </a:p>
          <a:p>
            <a:r>
              <a:rPr lang="en-US" sz="1200" b="1" i="0" u="none" strike="noStrike" kern="1200" cap="all" dirty="0">
                <a:solidFill>
                  <a:schemeClr val="tx1"/>
                </a:solidFill>
                <a:effectLst/>
                <a:latin typeface="+mn-lt"/>
                <a:ea typeface="+mn-ea"/>
                <a:cs typeface="+mn-cs"/>
              </a:rPr>
              <a:t>INSTITUTIONS</a:t>
            </a:r>
          </a:p>
          <a:p>
            <a:r>
              <a:rPr lang="en-US" sz="1200" b="1" i="0" u="none" strike="noStrike" kern="1200" dirty="0">
                <a:solidFill>
                  <a:schemeClr val="tx1"/>
                </a:solidFill>
                <a:effectLst/>
                <a:latin typeface="+mn-lt"/>
                <a:ea typeface="+mn-ea"/>
                <a:cs typeface="+mn-cs"/>
              </a:rPr>
              <a:t>(1) </a:t>
            </a:r>
            <a:r>
              <a:rPr lang="en-US" sz="1200" b="1" i="0" u="none" strike="noStrike" kern="1200" dirty="0" err="1">
                <a:solidFill>
                  <a:schemeClr val="tx1"/>
                </a:solidFill>
                <a:effectLst/>
                <a:latin typeface="+mn-lt"/>
                <a:ea typeface="+mn-ea"/>
                <a:cs typeface="+mn-cs"/>
              </a:rPr>
              <a:t>ViiV</a:t>
            </a:r>
            <a:r>
              <a:rPr lang="en-US" sz="1200" b="1" i="0" u="none" strike="noStrike" kern="1200" dirty="0">
                <a:solidFill>
                  <a:schemeClr val="tx1"/>
                </a:solidFill>
                <a:effectLst/>
                <a:latin typeface="+mn-lt"/>
                <a:ea typeface="+mn-ea"/>
                <a:cs typeface="+mn-cs"/>
              </a:rPr>
              <a:t> Healthcare, RTP, United States, (2) Evidera, Patient-Reported Outcomes, North Wales, United States, (3) Kaiser Permanente Sacramento, Sacramento, United States, (4) Kansas City Free Health Clinic, Kansas City, United States, (5) Be Well Medical Center, Detroit, United States, (6) AIDS Healthcare Foundation, Miami, United States, (7) </a:t>
            </a:r>
            <a:r>
              <a:rPr lang="en-US" sz="1200" b="1" i="0" u="none" strike="noStrike" kern="1200" dirty="0" err="1">
                <a:solidFill>
                  <a:schemeClr val="tx1"/>
                </a:solidFill>
                <a:effectLst/>
                <a:latin typeface="+mn-lt"/>
                <a:ea typeface="+mn-ea"/>
                <a:cs typeface="+mn-cs"/>
              </a:rPr>
              <a:t>PrismHealth</a:t>
            </a:r>
            <a:r>
              <a:rPr lang="en-US" sz="1200" b="1" i="0" u="none" strike="noStrike" kern="1200" dirty="0">
                <a:solidFill>
                  <a:schemeClr val="tx1"/>
                </a:solidFill>
                <a:effectLst/>
                <a:latin typeface="+mn-lt"/>
                <a:ea typeface="+mn-ea"/>
                <a:cs typeface="+mn-cs"/>
              </a:rPr>
              <a:t> North Texas, Dallas, United States</a:t>
            </a:r>
          </a:p>
          <a:p>
            <a:r>
              <a:rPr lang="en-US" sz="1200" b="1" i="0" u="none" strike="noStrike" kern="1200" dirty="0">
                <a:solidFill>
                  <a:schemeClr val="tx1"/>
                </a:solidFill>
                <a:effectLst/>
                <a:latin typeface="+mn-lt"/>
                <a:ea typeface="+mn-ea"/>
                <a:cs typeface="+mn-cs"/>
              </a:rPr>
              <a:t>BACKGROUND:</a:t>
            </a:r>
            <a:r>
              <a:rPr lang="en-US" sz="1200" b="0" i="0" u="none" strike="noStrike" kern="1200" dirty="0">
                <a:solidFill>
                  <a:schemeClr val="tx1"/>
                </a:solidFill>
                <a:effectLst/>
                <a:latin typeface="+mn-lt"/>
                <a:ea typeface="+mn-ea"/>
                <a:cs typeface="+mn-cs"/>
              </a:rPr>
              <a:t> CAB+RPV LA administered monthly for HIV treatment can eliminate daily oral ART for some patients, but will require a paradigm shift in HIV care delivery with more frequent clinic appointments and resourcing/logistic changes. CUSTOMIZE, a novel prospective implementation science study, examined US provider perspectives of LA injectable ART prior to regulatory approval.</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METHODS:</a:t>
            </a:r>
            <a:r>
              <a:rPr lang="en-US" sz="1200" b="0" i="0" u="none" strike="noStrike" kern="1200" dirty="0">
                <a:solidFill>
                  <a:schemeClr val="tx1"/>
                </a:solidFill>
                <a:effectLst/>
                <a:latin typeface="+mn-lt"/>
                <a:ea typeface="+mn-ea"/>
                <a:cs typeface="+mn-cs"/>
              </a:rPr>
              <a:t> Staff from diverse HIV care settings participated including Federally Qualified Healthcare Centers, universities, private practices, AIDS Healthcare Foundation, integrated managed-care consortium. Three providers from each site (physicians, injectors, administrators) completed surveys at Baseline (N=26) and Month 4 (M4) (N=24) evaluating acceptability (AIM), appropriateness (IAM), feasibility (FIM), and barriers to CAB+RPV LA implementation. Proportions and mean scores (higher scores more positive) were calculated for AIM, IAM, FIM.  </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RESULTS:</a:t>
            </a:r>
            <a:r>
              <a:rPr lang="en-US" sz="1200" b="0" i="0" u="none" strike="noStrike" kern="1200" dirty="0">
                <a:solidFill>
                  <a:schemeClr val="tx1"/>
                </a:solidFill>
                <a:effectLst/>
                <a:latin typeface="+mn-lt"/>
                <a:ea typeface="+mn-ea"/>
                <a:cs typeface="+mn-cs"/>
              </a:rPr>
              <a:t> Most staff (&gt;84%) agreed/completely agreed that CAB+RPV LA was acceptable, appropriate and feasible at Baseline and M4 (Table 1) with some variability by provider type. Baseline scores were slightly higher among injectors. Overall FIM mean scores were high (Baseline, M4); FIM proportions were stable for administrators at M4 with a slight decrease for physicians and injectors. Proportion of clinical staff reporting barriers to implementation decreased between Baseline and M4 (Table 2).</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br>
              <a:rPr lang="en-US" dirty="0"/>
            </a:br>
            <a:r>
              <a:rPr lang="en-US" sz="1200" b="1" i="0" u="none" strike="noStrike" kern="1200" dirty="0">
                <a:solidFill>
                  <a:schemeClr val="tx1"/>
                </a:solidFill>
                <a:effectLst/>
                <a:latin typeface="+mn-lt"/>
                <a:ea typeface="+mn-ea"/>
                <a:cs typeface="+mn-cs"/>
              </a:rPr>
              <a:t>CONCLUSIONS:</a:t>
            </a:r>
            <a:r>
              <a:rPr lang="en-US" sz="1200" b="0" i="0" u="none" strike="noStrike" kern="1200" dirty="0">
                <a:solidFill>
                  <a:schemeClr val="tx1"/>
                </a:solidFill>
                <a:effectLst/>
                <a:latin typeface="+mn-lt"/>
                <a:ea typeface="+mn-ea"/>
                <a:cs typeface="+mn-cs"/>
              </a:rPr>
              <a:t> CAB+RPV LA was highly acceptable, appropriate, and feasible for a large majority of staff across HIV care settings. Top rated perceived barriers at Baseline were patient ability to keep monthly appointments, transportation, and awareness of missed injection visits. At M4, a smaller proportion of staff reported these barriers, suggesting CAB+RPV LA implementation concerns notably decrease after an initial implementation phase.</a:t>
            </a:r>
          </a:p>
          <a:p>
            <a:endParaRPr lang="en-US" dirty="0"/>
          </a:p>
        </p:txBody>
      </p:sp>
      <p:sp>
        <p:nvSpPr>
          <p:cNvPr id="4" name="Slide Number Placeholder 3"/>
          <p:cNvSpPr>
            <a:spLocks noGrp="1"/>
          </p:cNvSpPr>
          <p:nvPr>
            <p:ph type="sldNum" sz="quarter" idx="5"/>
          </p:nvPr>
        </p:nvSpPr>
        <p:spPr/>
        <p:txBody>
          <a:bodyPr/>
          <a:lstStyle/>
          <a:p>
            <a:fld id="{C6407594-B07D-4A8B-B9DA-103223B02CD6}" type="slidenum">
              <a:rPr lang="en-US" smtClean="0"/>
              <a:t>30</a:t>
            </a:fld>
            <a:endParaRPr lang="en-US"/>
          </a:p>
        </p:txBody>
      </p:sp>
    </p:spTree>
    <p:extLst>
      <p:ext uri="{BB962C8B-B14F-4D97-AF65-F5344CB8AC3E}">
        <p14:creationId xmlns:p14="http://schemas.microsoft.com/office/powerpoint/2010/main" val="133179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5F5F5F"/>
                </a:solidFill>
                <a:latin typeface="Calibri" panose="020F0502020204030204" pitchFamily="34" charset="0"/>
              </a:rPr>
              <a:t>This slide presents</a:t>
            </a:r>
            <a:r>
              <a:rPr lang="en-US" sz="1200" baseline="0" dirty="0">
                <a:solidFill>
                  <a:srgbClr val="5F5F5F"/>
                </a:solidFill>
                <a:latin typeface="Calibri" panose="020F0502020204030204" pitchFamily="34" charset="0"/>
              </a:rPr>
              <a:t> the prevalence-based HIV care continuum for 2019 for persons living with diagnosed or undiagnosed HIV infection in the United States. Among the estimated 1.1 million people living with HIV in the United States, 86% have received a diagnosis, 65% received HIV medical care in 2018, 50% were receiving continuous care, and 56% were virally suppressed.</a:t>
            </a:r>
            <a:endParaRPr lang="en-US" sz="1200" dirty="0">
              <a:solidFill>
                <a:srgbClr val="5F5F5F"/>
              </a:solidFill>
              <a:latin typeface="Calibri" panose="020F0502020204030204" pitchFamily="34" charset="0"/>
            </a:endParaRPr>
          </a:p>
          <a:p>
            <a:endParaRPr lang="en-US" sz="1200" dirty="0">
              <a:solidFill>
                <a:srgbClr val="5F5F5F"/>
              </a:solidFill>
              <a:latin typeface="Calibri" panose="020F0502020204030204" pitchFamily="34" charset="0"/>
            </a:endParaRPr>
          </a:p>
          <a:p>
            <a:r>
              <a:rPr lang="en-US" sz="1200" dirty="0">
                <a:solidFill>
                  <a:srgbClr val="5F5F5F"/>
                </a:solidFill>
                <a:latin typeface="Calibri" panose="020F0502020204030204" pitchFamily="34" charset="0"/>
              </a:rPr>
              <a:t>Receipt of medical care was defined as ≥1 test (CD4 or VL) in 2019. Retained in continuous medical care was defined as ≥2 tests (CD4 or VL) ≥3 months apart in 2018. Viral suppression was defined as &lt;200 copies/mL on the most recent VL test in 2019.</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88886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242 patients, 24% </a:t>
            </a:r>
            <a:r>
              <a:rPr lang="en-US" dirty="0" err="1"/>
              <a:t>femailes</a:t>
            </a:r>
            <a:r>
              <a:rPr lang="en-US" dirty="0"/>
              <a:t>, of whom 1/3 did report challenges with ART. Anonymous online survey </a:t>
            </a:r>
          </a:p>
          <a:p>
            <a:r>
              <a:rPr lang="en-US" dirty="0" err="1"/>
              <a:t>Akinunmi</a:t>
            </a:r>
            <a:r>
              <a:rPr lang="en-US" baseline="0" dirty="0"/>
              <a:t> 4 countries in Europe, study done by </a:t>
            </a:r>
            <a:r>
              <a:rPr lang="en-US" baseline="0" dirty="0" err="1"/>
              <a:t>viiv</a:t>
            </a:r>
            <a:endParaRPr lang="en-US" baseline="0" dirty="0"/>
          </a:p>
          <a:p>
            <a:r>
              <a:rPr lang="en-US" baseline="0" dirty="0" err="1"/>
              <a:t>Celesia</a:t>
            </a:r>
            <a:r>
              <a:rPr lang="en-US" baseline="0" dirty="0"/>
              <a:t> in </a:t>
            </a:r>
            <a:r>
              <a:rPr lang="en-US" baseline="0" dirty="0" err="1"/>
              <a:t>italy</a:t>
            </a:r>
            <a:endParaRPr lang="en-US" dirty="0"/>
          </a:p>
        </p:txBody>
      </p:sp>
      <p:sp>
        <p:nvSpPr>
          <p:cNvPr id="4" name="Slide Number Placeholder 3"/>
          <p:cNvSpPr>
            <a:spLocks noGrp="1"/>
          </p:cNvSpPr>
          <p:nvPr>
            <p:ph type="sldNum" sz="quarter" idx="10"/>
          </p:nvPr>
        </p:nvSpPr>
        <p:spPr/>
        <p:txBody>
          <a:bodyPr/>
          <a:lstStyle/>
          <a:p>
            <a:fld id="{6B301274-296B-4297-8FD7-219EF2B9B2BE}" type="slidenum">
              <a:rPr lang="en-US" smtClean="0"/>
              <a:t>31</a:t>
            </a:fld>
            <a:endParaRPr lang="en-US"/>
          </a:p>
        </p:txBody>
      </p:sp>
    </p:spTree>
    <p:extLst>
      <p:ext uri="{BB962C8B-B14F-4D97-AF65-F5344CB8AC3E}">
        <p14:creationId xmlns:p14="http://schemas.microsoft.com/office/powerpoint/2010/main" val="142755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nothing short of remarkable! </a:t>
            </a:r>
          </a:p>
          <a:p>
            <a:r>
              <a:rPr lang="en-US" dirty="0"/>
              <a:t>Nearly half of the patients were marginally housed and/or using stimulants</a:t>
            </a:r>
          </a:p>
          <a:p>
            <a:endParaRPr lang="en-US" dirty="0"/>
          </a:p>
        </p:txBody>
      </p:sp>
      <p:sp>
        <p:nvSpPr>
          <p:cNvPr id="4" name="Slide Number Placeholder 3"/>
          <p:cNvSpPr>
            <a:spLocks noGrp="1"/>
          </p:cNvSpPr>
          <p:nvPr>
            <p:ph type="sldNum" sz="quarter" idx="5"/>
          </p:nvPr>
        </p:nvSpPr>
        <p:spPr/>
        <p:txBody>
          <a:bodyPr/>
          <a:lstStyle/>
          <a:p>
            <a:fld id="{9E2B7A24-C17C-4137-93FC-C7DE2D8BB83C}" type="slidenum">
              <a:rPr lang="en-US" smtClean="0"/>
              <a:t>33</a:t>
            </a:fld>
            <a:endParaRPr lang="en-US"/>
          </a:p>
        </p:txBody>
      </p:sp>
    </p:spTree>
    <p:extLst>
      <p:ext uri="{BB962C8B-B14F-4D97-AF65-F5344CB8AC3E}">
        <p14:creationId xmlns:p14="http://schemas.microsoft.com/office/powerpoint/2010/main" val="243329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these remarkable results were achieved with remarkable efforts </a:t>
            </a:r>
            <a:r>
              <a:rPr lang="en-US" dirty="0">
                <a:sym typeface="Wingdings" pitchFamily="2" charset="2"/>
              </a:rPr>
              <a:t> </a:t>
            </a:r>
            <a:endParaRPr lang="en-US" dirty="0"/>
          </a:p>
        </p:txBody>
      </p:sp>
      <p:sp>
        <p:nvSpPr>
          <p:cNvPr id="4" name="Slide Number Placeholder 3"/>
          <p:cNvSpPr>
            <a:spLocks noGrp="1"/>
          </p:cNvSpPr>
          <p:nvPr>
            <p:ph type="sldNum" sz="quarter" idx="5"/>
          </p:nvPr>
        </p:nvSpPr>
        <p:spPr/>
        <p:txBody>
          <a:bodyPr/>
          <a:lstStyle/>
          <a:p>
            <a:fld id="{9E2B7A24-C17C-4137-93FC-C7DE2D8BB83C}" type="slidenum">
              <a:rPr lang="en-US" smtClean="0"/>
              <a:t>34</a:t>
            </a:fld>
            <a:endParaRPr lang="en-US"/>
          </a:p>
        </p:txBody>
      </p:sp>
    </p:spTree>
    <p:extLst>
      <p:ext uri="{BB962C8B-B14F-4D97-AF65-F5344CB8AC3E}">
        <p14:creationId xmlns:p14="http://schemas.microsoft.com/office/powerpoint/2010/main" val="3238160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Even Grady’s Ponce clinic, one of the most well-resourced HIV programs in the country, has faced significant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2B7A24-C17C-4137-93FC-C7DE2D8BB83C}" type="slidenum">
              <a:rPr lang="en-US" smtClean="0"/>
              <a:t>35</a:t>
            </a:fld>
            <a:endParaRPr lang="en-US"/>
          </a:p>
        </p:txBody>
      </p:sp>
    </p:spTree>
    <p:extLst>
      <p:ext uri="{BB962C8B-B14F-4D97-AF65-F5344CB8AC3E}">
        <p14:creationId xmlns:p14="http://schemas.microsoft.com/office/powerpoint/2010/main" val="3790203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Of 58 referrals received and 39 patients enrolled, only 15 (38%) have successfully accessed LA CAB</a:t>
            </a:r>
            <a:r>
              <a:rPr lang="en-US" sz="1200" dirty="0"/>
              <a:t> plus </a:t>
            </a:r>
            <a:r>
              <a:rPr lang="en-US" sz="1200" dirty="0">
                <a:effectLst/>
              </a:rPr>
              <a:t>RPV over the course of 12 months </a:t>
            </a:r>
            <a:endParaRPr lang="en-US" dirty="0"/>
          </a:p>
        </p:txBody>
      </p:sp>
      <p:sp>
        <p:nvSpPr>
          <p:cNvPr id="4" name="Slide Number Placeholder 3"/>
          <p:cNvSpPr>
            <a:spLocks noGrp="1"/>
          </p:cNvSpPr>
          <p:nvPr>
            <p:ph type="sldNum" sz="quarter" idx="5"/>
          </p:nvPr>
        </p:nvSpPr>
        <p:spPr/>
        <p:txBody>
          <a:bodyPr/>
          <a:lstStyle/>
          <a:p>
            <a:fld id="{9E2B7A24-C17C-4137-93FC-C7DE2D8BB83C}" type="slidenum">
              <a:rPr lang="en-US" smtClean="0"/>
              <a:t>36</a:t>
            </a:fld>
            <a:endParaRPr lang="en-US"/>
          </a:p>
        </p:txBody>
      </p:sp>
    </p:spTree>
    <p:extLst>
      <p:ext uri="{BB962C8B-B14F-4D97-AF65-F5344CB8AC3E}">
        <p14:creationId xmlns:p14="http://schemas.microsoft.com/office/powerpoint/2010/main" val="914682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equality model already – we have a federal funded payor of last resort. We can say that HIV care is available to all (and often free when necessary) for all those who need. But we see what results that has gotten us. </a:t>
            </a:r>
          </a:p>
          <a:p>
            <a:endParaRPr lang="en-US" dirty="0"/>
          </a:p>
          <a:p>
            <a:r>
              <a:rPr lang="en-US" dirty="0"/>
              <a:t>“Every system is perfectly designed to get the result that it does”</a:t>
            </a:r>
          </a:p>
          <a:p>
            <a:r>
              <a:rPr lang="en-US" dirty="0"/>
              <a:t>- William Edwards Deming</a:t>
            </a:r>
          </a:p>
        </p:txBody>
      </p:sp>
      <p:sp>
        <p:nvSpPr>
          <p:cNvPr id="4" name="Slide Number Placeholder 3"/>
          <p:cNvSpPr>
            <a:spLocks noGrp="1"/>
          </p:cNvSpPr>
          <p:nvPr>
            <p:ph type="sldNum" sz="quarter" idx="5"/>
          </p:nvPr>
        </p:nvSpPr>
        <p:spPr/>
        <p:txBody>
          <a:bodyPr/>
          <a:lstStyle/>
          <a:p>
            <a:fld id="{C6407594-B07D-4A8B-B9DA-103223B02CD6}" type="slidenum">
              <a:rPr lang="en-US" smtClean="0"/>
              <a:t>38</a:t>
            </a:fld>
            <a:endParaRPr lang="en-US"/>
          </a:p>
        </p:txBody>
      </p:sp>
    </p:spTree>
    <p:extLst>
      <p:ext uri="{BB962C8B-B14F-4D97-AF65-F5344CB8AC3E}">
        <p14:creationId xmlns:p14="http://schemas.microsoft.com/office/powerpoint/2010/main" val="267376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E0C43-D907-42E8-A405-9BBE8390C926}" type="slidenum">
              <a:rPr lang="en-US" smtClean="0"/>
              <a:t>7</a:t>
            </a:fld>
            <a:endParaRPr lang="en-US" dirty="0"/>
          </a:p>
        </p:txBody>
      </p:sp>
    </p:spTree>
    <p:extLst>
      <p:ext uri="{BB962C8B-B14F-4D97-AF65-F5344CB8AC3E}">
        <p14:creationId xmlns:p14="http://schemas.microsoft.com/office/powerpoint/2010/main" val="345300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08" indent="-226908">
              <a:buAutoNum type="arabicPeriod"/>
            </a:pPr>
            <a:r>
              <a:rPr lang="en-US" baseline="0" dirty="0"/>
              <a:t>Modeling National surveillance  Data, National HIV Behavioral Surveillance System and the Medical Monitoring Project suggests that the majority of ongoing transmission in this country  is related to those who are aware of their diagnosis and not in care. </a:t>
            </a:r>
          </a:p>
          <a:p>
            <a:pPr>
              <a:spcBef>
                <a:spcPts val="1191"/>
              </a:spcBef>
            </a:pPr>
            <a:r>
              <a:rPr lang="en-US" dirty="0"/>
              <a:t>CDC Data to Care activities directs health departments</a:t>
            </a:r>
            <a:r>
              <a:rPr lang="en-US" baseline="0" dirty="0"/>
              <a:t> </a:t>
            </a:r>
            <a:r>
              <a:rPr lang="en-US" dirty="0"/>
              <a:t>to identify &amp; re-engage out-of-care PLWH</a:t>
            </a:r>
          </a:p>
          <a:p>
            <a:r>
              <a:rPr lang="en-US" dirty="0"/>
              <a:t>Yet reintroducing</a:t>
            </a:r>
            <a:r>
              <a:rPr lang="en-US" baseline="0" dirty="0"/>
              <a:t> </a:t>
            </a:r>
            <a:r>
              <a:rPr lang="en-US" dirty="0"/>
              <a:t> them into the same system that could not retain them</a:t>
            </a:r>
            <a:r>
              <a:rPr lang="en-US" baseline="0" dirty="0"/>
              <a:t> in the first place is an unlikely recipe for success</a:t>
            </a:r>
            <a:endParaRPr lang="en-US" dirty="0"/>
          </a:p>
          <a:p>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8</a:t>
            </a:fld>
            <a:endParaRPr lang="en-US"/>
          </a:p>
        </p:txBody>
      </p:sp>
    </p:spTree>
    <p:extLst>
      <p:ext uri="{BB962C8B-B14F-4D97-AF65-F5344CB8AC3E}">
        <p14:creationId xmlns:p14="http://schemas.microsoft.com/office/powerpoint/2010/main" val="133543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Ibalizumab</a:t>
            </a:r>
            <a:r>
              <a:rPr lang="en-US" dirty="0"/>
              <a:t> indication</a:t>
            </a:r>
            <a:r>
              <a:rPr lang="en-US" baseline="0" dirty="0"/>
              <a:t> for </a:t>
            </a:r>
            <a:r>
              <a:rPr lang="en-US" dirty="0"/>
              <a:t>heavily treatment-experienced adults with multidrug resistant </a:t>
            </a:r>
            <a:r>
              <a:rPr lang="en-US" b="1" dirty="0"/>
              <a:t>HIV</a:t>
            </a:r>
            <a:r>
              <a:rPr lang="en-US" dirty="0"/>
              <a:t>-1 infection failing their current antiretroviral regimen ; infusion every 2 weeks in conjunction with oral ART.</a:t>
            </a:r>
          </a:p>
        </p:txBody>
      </p:sp>
      <p:sp>
        <p:nvSpPr>
          <p:cNvPr id="4" name="Slide Number Placeholder 3"/>
          <p:cNvSpPr>
            <a:spLocks noGrp="1"/>
          </p:cNvSpPr>
          <p:nvPr>
            <p:ph type="sldNum" sz="quarter" idx="10"/>
          </p:nvPr>
        </p:nvSpPr>
        <p:spPr/>
        <p:txBody>
          <a:bodyPr/>
          <a:lstStyle/>
          <a:p>
            <a:fld id="{D23ABC46-7712-41E8-8C01-D0B33F212126}" type="slidenum">
              <a:rPr lang="en-US" smtClean="0"/>
              <a:t>9</a:t>
            </a:fld>
            <a:endParaRPr lang="en-US"/>
          </a:p>
        </p:txBody>
      </p:sp>
    </p:spTree>
    <p:extLst>
      <p:ext uri="{BB962C8B-B14F-4D97-AF65-F5344CB8AC3E}">
        <p14:creationId xmlns:p14="http://schemas.microsoft.com/office/powerpoint/2010/main" val="164292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4138" y="1135063"/>
            <a:ext cx="4090987" cy="3067050"/>
          </a:xfrm>
        </p:spPr>
      </p:sp>
      <p:sp>
        <p:nvSpPr>
          <p:cNvPr id="3" name="Notes Placeholder 2"/>
          <p:cNvSpPr>
            <a:spLocks noGrp="1"/>
          </p:cNvSpPr>
          <p:nvPr>
            <p:ph type="body" idx="1"/>
          </p:nvPr>
        </p:nvSpPr>
        <p:spPr/>
        <p:txBody>
          <a:bodyPr/>
          <a:lstStyle/>
          <a:p>
            <a:r>
              <a:rPr lang="en-US" dirty="0"/>
              <a:t>Assessing for barriers at time</a:t>
            </a:r>
            <a:r>
              <a:rPr lang="en-US" baseline="0" dirty="0"/>
              <a:t> of diagnosis and re=engagement  including: </a:t>
            </a:r>
            <a:endParaRPr lang="en-US" dirty="0"/>
          </a:p>
          <a:p>
            <a:r>
              <a:rPr lang="en-US" dirty="0"/>
              <a:t>Demographics: race/ethnic</a:t>
            </a:r>
            <a:r>
              <a:rPr lang="en-US" baseline="0" dirty="0"/>
              <a:t> disparities, youth</a:t>
            </a:r>
          </a:p>
          <a:p>
            <a:r>
              <a:rPr lang="en-US" baseline="0" dirty="0"/>
              <a:t>Substance use</a:t>
            </a:r>
          </a:p>
          <a:p>
            <a:r>
              <a:rPr lang="en-US" baseline="0" dirty="0"/>
              <a:t>Mental Health: depression </a:t>
            </a:r>
            <a:r>
              <a:rPr lang="en-US" baseline="0" dirty="0" err="1"/>
              <a:t>truama</a:t>
            </a:r>
            <a:endParaRPr lang="en-US" baseline="0" dirty="0"/>
          </a:p>
          <a:p>
            <a:r>
              <a:rPr lang="en-US" baseline="0" dirty="0"/>
              <a:t>Poverty: unstable housing, transportation, competing responsibilities, environment </a:t>
            </a:r>
          </a:p>
          <a:p>
            <a:r>
              <a:rPr lang="en-US" baseline="0" dirty="0"/>
              <a:t>Stigma: not just HIV-related stigma, racial/gender/socioeconomic stigmas that intersect</a:t>
            </a:r>
          </a:p>
          <a:p>
            <a:r>
              <a:rPr lang="en-US" baseline="0" dirty="0"/>
              <a:t>Forgetting</a:t>
            </a:r>
          </a:p>
          <a:p>
            <a:r>
              <a:rPr lang="en-US" baseline="0" dirty="0"/>
              <a:t>Side Effects</a:t>
            </a: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10</a:t>
            </a:fld>
            <a:endParaRPr lang="en-US"/>
          </a:p>
        </p:txBody>
      </p:sp>
    </p:spTree>
    <p:extLst>
      <p:ext uri="{BB962C8B-B14F-4D97-AF65-F5344CB8AC3E}">
        <p14:creationId xmlns:p14="http://schemas.microsoft.com/office/powerpoint/2010/main" val="368307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14</a:t>
            </a:fld>
            <a:endParaRPr lang="en-US"/>
          </a:p>
        </p:txBody>
      </p:sp>
    </p:spTree>
    <p:extLst>
      <p:ext uri="{BB962C8B-B14F-4D97-AF65-F5344CB8AC3E}">
        <p14:creationId xmlns:p14="http://schemas.microsoft.com/office/powerpoint/2010/main" val="175872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Beyond having to come in</a:t>
            </a:r>
            <a:r>
              <a:rPr lang="en-US" baseline="0" dirty="0"/>
              <a:t> for injections at regular intervals- </a:t>
            </a:r>
            <a:endParaRPr lang="en-US" dirty="0"/>
          </a:p>
          <a:p>
            <a:pPr marL="232943" indent="-232943">
              <a:buAutoNum type="arabicPeriod"/>
            </a:pPr>
            <a:r>
              <a:rPr lang="en-US" dirty="0"/>
              <a:t>6 month induction period on oral ART – pts</a:t>
            </a:r>
            <a:r>
              <a:rPr lang="en-US" baseline="0" dirty="0"/>
              <a:t> with a h/o </a:t>
            </a:r>
            <a:r>
              <a:rPr lang="en-US" baseline="0" dirty="0" err="1"/>
              <a:t>nonadherence</a:t>
            </a:r>
            <a:r>
              <a:rPr lang="en-US" baseline="0" dirty="0"/>
              <a:t> still have to take daily pills ~ 6months to become eligible for LA ART, undetectable at time of switch</a:t>
            </a:r>
          </a:p>
          <a:p>
            <a:pPr marL="232943" indent="-232943">
              <a:buAutoNum type="arabicPeriod"/>
            </a:pPr>
            <a:r>
              <a:rPr lang="en-US" baseline="0" dirty="0"/>
              <a:t>Resistance: only 2 drug therapy, </a:t>
            </a:r>
            <a:r>
              <a:rPr lang="en-US" baseline="0" dirty="0" err="1"/>
              <a:t>rilpivirine</a:t>
            </a:r>
            <a:r>
              <a:rPr lang="en-US" baseline="0" dirty="0"/>
              <a:t> (better than </a:t>
            </a:r>
            <a:r>
              <a:rPr lang="en-US" baseline="0" dirty="0" err="1"/>
              <a:t>efv</a:t>
            </a:r>
            <a:r>
              <a:rPr lang="en-US" baseline="0" dirty="0"/>
              <a:t> but still relatively low genetic barrier to resistance) heavily treatment experienced/extensive resistance not even eligible; additional concern re: development of resistance due to tail in those who miss </a:t>
            </a:r>
            <a:r>
              <a:rPr lang="en-US" baseline="0" dirty="0" err="1"/>
              <a:t>appts</a:t>
            </a:r>
            <a:r>
              <a:rPr lang="en-US" baseline="0" dirty="0"/>
              <a:t>/fall out of care</a:t>
            </a:r>
          </a:p>
          <a:p>
            <a:pPr marL="232943" indent="-232943">
              <a:buAutoNum type="arabicPeriod"/>
            </a:pPr>
            <a:r>
              <a:rPr lang="en-US" baseline="0" dirty="0"/>
              <a:t>Injection side effects, currently only gluteal injections, no self-admin</a:t>
            </a:r>
          </a:p>
          <a:p>
            <a:pPr marL="232943" indent="-232943">
              <a:buAutoNum type="arabicPeriod"/>
            </a:pPr>
            <a:r>
              <a:rPr lang="en-US" baseline="0" dirty="0"/>
              <a:t>No idea cost/coverage, cost not just of infections but implementation</a:t>
            </a:r>
          </a:p>
          <a:p>
            <a:pPr marL="232943" indent="-232943">
              <a:buAutoNum type="arabicPeriod"/>
            </a:pPr>
            <a:r>
              <a:rPr lang="en-US" baseline="0" dirty="0" err="1"/>
              <a:t>Unstudies</a:t>
            </a:r>
            <a:r>
              <a:rPr lang="en-US" baseline="0" dirty="0"/>
              <a:t> populations, concern about pregnancy, challenging populations; how will we implement these in a way that is considered equitable (must not accentuate inequities)</a:t>
            </a:r>
            <a:endParaRPr lang="en-US" dirty="0"/>
          </a:p>
          <a:p>
            <a:r>
              <a:rPr lang="en-US" dirty="0"/>
              <a:t>Additional challenges in resource</a:t>
            </a:r>
            <a:r>
              <a:rPr lang="en-US" baseline="0" dirty="0"/>
              <a:t> limited settings – supply chain for needles/col chain transport/refrigeration, requirement for resistance testing due to 2 drug regimen</a:t>
            </a:r>
            <a:endParaRPr lang="en-US" dirty="0"/>
          </a:p>
        </p:txBody>
      </p:sp>
      <p:sp>
        <p:nvSpPr>
          <p:cNvPr id="4" name="Slide Number Placeholder 3"/>
          <p:cNvSpPr>
            <a:spLocks noGrp="1"/>
          </p:cNvSpPr>
          <p:nvPr>
            <p:ph type="sldNum" sz="quarter" idx="10"/>
          </p:nvPr>
        </p:nvSpPr>
        <p:spPr/>
        <p:txBody>
          <a:bodyPr/>
          <a:lstStyle/>
          <a:p>
            <a:fld id="{D23ABC46-7712-41E8-8C01-D0B33F212126}" type="slidenum">
              <a:rPr lang="en-US" smtClean="0"/>
              <a:t>15</a:t>
            </a:fld>
            <a:endParaRPr lang="en-US"/>
          </a:p>
        </p:txBody>
      </p:sp>
    </p:spTree>
    <p:extLst>
      <p:ext uri="{BB962C8B-B14F-4D97-AF65-F5344CB8AC3E}">
        <p14:creationId xmlns:p14="http://schemas.microsoft.com/office/powerpoint/2010/main" val="277115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paradigm of</a:t>
            </a:r>
            <a:r>
              <a:rPr lang="en-US" baseline="0" dirty="0"/>
              <a:t> use of LA ART cab and RPV requires suppression on full ART (3 drugs), followed by a tolerability check of cab/</a:t>
            </a:r>
            <a:r>
              <a:rPr lang="en-US" baseline="0" dirty="0" err="1"/>
              <a:t>rpv</a:t>
            </a:r>
            <a:r>
              <a:rPr lang="en-US" baseline="0" dirty="0"/>
              <a:t>, prior to initiation of monthly </a:t>
            </a:r>
            <a:r>
              <a:rPr lang="en-US" baseline="0" dirty="0" err="1"/>
              <a:t>injectables</a:t>
            </a:r>
            <a:r>
              <a:rPr lang="en-US" baseline="0" dirty="0"/>
              <a:t>.</a:t>
            </a:r>
          </a:p>
          <a:p>
            <a:r>
              <a:rPr lang="en-US" dirty="0"/>
              <a:t>Note the prolonged induction phase – the ‘on ramp’ ; </a:t>
            </a:r>
          </a:p>
          <a:p>
            <a:endParaRPr lang="en-US" dirty="0"/>
          </a:p>
          <a:p>
            <a:r>
              <a:rPr lang="en-US" dirty="0"/>
              <a:t>Language from methods ATLAS – maintenance of VS: </a:t>
            </a:r>
          </a:p>
          <a:p>
            <a:r>
              <a:rPr lang="en-US" dirty="0"/>
              <a:t>were 18 years of age or older and had been receiving antiretroviral drugs in an uninterrupted regimen without virologic failure and without a change in medication for at least 6 months before screening. A single regimen switch was permitted 6 months or more before screening. A plasma HIV-1 RNA level of less than 50 copies per milliliter had to have been documented at screening and within 6 and 12 months before screening.</a:t>
            </a:r>
          </a:p>
          <a:p>
            <a:endParaRPr lang="en-US" dirty="0"/>
          </a:p>
          <a:p>
            <a:r>
              <a:rPr lang="en-US" dirty="0"/>
              <a:t>Language from FLAIR – new Dx</a:t>
            </a:r>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2FB72F01-6714-4A31-8C22-8E0F1B091B56}" type="slidenum">
              <a:rPr lang="en-US" altLang="en-US">
                <a:solidFill>
                  <a:srgbClr val="000000"/>
                </a:solidFill>
                <a:latin typeface="Arial" panose="020B0604020202020204" pitchFamily="34" charset="0"/>
                <a:cs typeface="Arial" panose="020B0604020202020204" pitchFamily="34" charset="0"/>
              </a:rPr>
              <a:pPr defTabSz="931774" fontAlgn="base">
                <a:spcBef>
                  <a:spcPct val="0"/>
                </a:spcBef>
                <a:spcAft>
                  <a:spcPct val="0"/>
                </a:spcAft>
                <a:defRPr/>
              </a:pPr>
              <a:t>16</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92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6023492"/>
            <a:ext cx="890337" cy="689872"/>
          </a:xfrm>
          <a:prstGeom prst="rect">
            <a:avLst/>
          </a:prstGeom>
        </p:spPr>
      </p:pic>
    </p:spTree>
    <p:extLst>
      <p:ext uri="{BB962C8B-B14F-4D97-AF65-F5344CB8AC3E}">
        <p14:creationId xmlns:p14="http://schemas.microsoft.com/office/powerpoint/2010/main" val="9967198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Proxima Nova Rg"/>
              <a:ea typeface="+mn-ea"/>
              <a:cs typeface="+mn-cs"/>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lstStyle>
            <a:lvl1pPr algn="l">
              <a:defRPr sz="4500" b="1" i="0">
                <a:solidFill>
                  <a:schemeClr val="bg1"/>
                </a:solidFill>
                <a:latin typeface="Proxima Nova Rg" panose="02000506030000020004" pitchFamily="2" charset="0"/>
              </a:defRPr>
            </a:lvl1pPr>
          </a:lstStyle>
          <a:p>
            <a:r>
              <a:rPr lang="en-US" dirty="0"/>
              <a:t>Thank you!</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578608" y="0"/>
            <a:ext cx="6565392" cy="6858000"/>
          </a:xfrm>
          <a:prstGeom prst="rect">
            <a:avLst/>
          </a:prstGeom>
        </p:spPr>
      </p:pic>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1500" y="928012"/>
            <a:ext cx="3550920" cy="416812"/>
          </a:xfrm>
          <a:prstGeom prst="rect">
            <a:avLst/>
          </a:prstGeom>
        </p:spPr>
      </p:pic>
    </p:spTree>
    <p:extLst>
      <p:ext uri="{BB962C8B-B14F-4D97-AF65-F5344CB8AC3E}">
        <p14:creationId xmlns:p14="http://schemas.microsoft.com/office/powerpoint/2010/main" val="2172656648"/>
      </p:ext>
    </p:extLst>
  </p:cSld>
  <p:clrMapOvr>
    <a:masterClrMapping/>
  </p:clrMapOvr>
  <p:extLst>
    <p:ext uri="{DCECCB84-F9BA-43D5-87BE-67443E8EF086}">
      <p15:sldGuideLst xmlns:p15="http://schemas.microsoft.com/office/powerpoint/2012/main">
        <p15:guide id="1" pos="483">
          <p15:clr>
            <a:srgbClr val="FBAE40"/>
          </p15:clr>
        </p15:guide>
        <p15:guide id="2" orient="horz" pos="2550">
          <p15:clr>
            <a:srgbClr val="FBAE40"/>
          </p15:clr>
        </p15:guide>
        <p15:guide id="3" orient="horz" pos="991">
          <p15:clr>
            <a:srgbClr val="FBAE40"/>
          </p15:clr>
        </p15:guide>
        <p15:guide id="4" orient="horz" pos="584">
          <p15:clr>
            <a:srgbClr val="FBAE40"/>
          </p15:clr>
        </p15:guide>
        <p15:guide id="5" pos="62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3">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6/2/2023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sider.org/method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idsetc.org/resource/hiv-medication-chart-p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914400" y="2130426"/>
            <a:ext cx="7652551" cy="1470025"/>
          </a:xfrm>
        </p:spPr>
        <p:txBody>
          <a:bodyPr/>
          <a:lstStyle/>
          <a:p>
            <a:pPr algn="ctr"/>
            <a:r>
              <a:rPr lang="en-US" sz="2800" dirty="0"/>
              <a:t>Implementation of Long Acting Antiretrovirals: Opportunities and Challenges</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28800" y="3886200"/>
            <a:ext cx="5518956" cy="1752600"/>
          </a:xfrm>
        </p:spPr>
        <p:txBody>
          <a:bodyPr>
            <a:normAutofit fontScale="77500" lnSpcReduction="20000"/>
          </a:bodyPr>
          <a:lstStyle/>
          <a:p>
            <a:pPr algn="ctr"/>
            <a:r>
              <a:rPr lang="en-US" dirty="0"/>
              <a:t>Aadia Rana MD, FIDSA</a:t>
            </a:r>
          </a:p>
          <a:p>
            <a:pPr algn="ctr"/>
            <a:r>
              <a:rPr lang="en-US" dirty="0"/>
              <a:t>Associate Professor of Medicine</a:t>
            </a:r>
          </a:p>
          <a:p>
            <a:pPr algn="ctr"/>
            <a:r>
              <a:rPr lang="en-US" dirty="0"/>
              <a:t>University of Alabama-Birmingham </a:t>
            </a:r>
            <a:r>
              <a:rPr lang="en-US" dirty="0" err="1"/>
              <a:t>Heersink</a:t>
            </a:r>
            <a:r>
              <a:rPr lang="en-US" dirty="0"/>
              <a:t> School of Medicine</a:t>
            </a:r>
          </a:p>
          <a:p>
            <a:pPr algn="ctr"/>
            <a:r>
              <a:rPr lang="en-US" dirty="0"/>
              <a:t>April 29, 2023</a:t>
            </a:r>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805070"/>
            <a:ext cx="6147974" cy="834887"/>
          </a:xfrm>
        </p:spPr>
        <p:txBody>
          <a:bodyPr>
            <a:normAutofit fontScale="90000"/>
          </a:bodyPr>
          <a:lstStyle/>
          <a:p>
            <a:pPr algn="ctr"/>
            <a:r>
              <a:rPr lang="en-US" sz="2700" dirty="0"/>
              <a:t>Assessing Individual Barriers to Care and Treatment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0407875"/>
              </p:ext>
            </p:extLst>
          </p:nvPr>
        </p:nvGraphicFramePr>
        <p:xfrm>
          <a:off x="1329358" y="1680619"/>
          <a:ext cx="6433103" cy="405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1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Is there a role for LA-ART in addressing these barriers?</a:t>
            </a: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0498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9406" y="969065"/>
            <a:ext cx="8148168" cy="4317621"/>
          </a:xfrm>
          <a:prstGeom prst="rect">
            <a:avLst/>
          </a:prstGeom>
        </p:spPr>
      </p:pic>
      <p:sp>
        <p:nvSpPr>
          <p:cNvPr id="9" name="TextBox 8"/>
          <p:cNvSpPr txBox="1"/>
          <p:nvPr/>
        </p:nvSpPr>
        <p:spPr>
          <a:xfrm>
            <a:off x="6067839" y="5628033"/>
            <a:ext cx="2969481" cy="300082"/>
          </a:xfrm>
          <a:prstGeom prst="rect">
            <a:avLst/>
          </a:prstGeom>
          <a:noFill/>
        </p:spPr>
        <p:txBody>
          <a:bodyPr wrap="square" rtlCol="0">
            <a:spAutoFit/>
          </a:bodyPr>
          <a:lstStyle/>
          <a:p>
            <a:r>
              <a:rPr lang="en-US" sz="1350" dirty="0">
                <a:hlinkClick r:id="rId3"/>
              </a:rPr>
              <a:t>https://www.bedsider.org/methods</a:t>
            </a:r>
            <a:endParaRPr lang="en-US" sz="1350" dirty="0"/>
          </a:p>
        </p:txBody>
      </p:sp>
      <p:pic>
        <p:nvPicPr>
          <p:cNvPr id="10" name="Picture 9"/>
          <p:cNvPicPr>
            <a:picLocks noChangeAspect="1"/>
          </p:cNvPicPr>
          <p:nvPr/>
        </p:nvPicPr>
        <p:blipFill>
          <a:blip r:embed="rId4"/>
          <a:stretch>
            <a:fillRect/>
          </a:stretch>
        </p:blipFill>
        <p:spPr>
          <a:xfrm>
            <a:off x="219364" y="969066"/>
            <a:ext cx="8228252" cy="4278019"/>
          </a:xfrm>
          <a:prstGeom prst="rect">
            <a:avLst/>
          </a:prstGeom>
        </p:spPr>
      </p:pic>
    </p:spTree>
    <p:extLst>
      <p:ext uri="{BB962C8B-B14F-4D97-AF65-F5344CB8AC3E}">
        <p14:creationId xmlns:p14="http://schemas.microsoft.com/office/powerpoint/2010/main" val="5464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1CEF-0E8E-4158-9408-6956C7A36301}"/>
              </a:ext>
            </a:extLst>
          </p:cNvPr>
          <p:cNvSpPr>
            <a:spLocks noGrp="1"/>
          </p:cNvSpPr>
          <p:nvPr>
            <p:ph type="title"/>
          </p:nvPr>
        </p:nvSpPr>
        <p:spPr>
          <a:xfrm>
            <a:off x="854462" y="163146"/>
            <a:ext cx="7886700" cy="994172"/>
          </a:xfrm>
        </p:spPr>
        <p:txBody>
          <a:bodyPr/>
          <a:lstStyle/>
          <a:p>
            <a:r>
              <a:rPr lang="en-US" sz="3000" b="1" dirty="0"/>
              <a:t>Phase III studies of LA-CAB/RPV</a:t>
            </a:r>
          </a:p>
        </p:txBody>
      </p:sp>
      <p:sp>
        <p:nvSpPr>
          <p:cNvPr id="16" name="Content Placeholder 15">
            <a:extLst>
              <a:ext uri="{FF2B5EF4-FFF2-40B4-BE49-F238E27FC236}">
                <a16:creationId xmlns:a16="http://schemas.microsoft.com/office/drawing/2014/main" id="{9086F362-A63B-DDF6-F839-566176EA08E9}"/>
              </a:ext>
            </a:extLst>
          </p:cNvPr>
          <p:cNvSpPr>
            <a:spLocks noGrp="1"/>
          </p:cNvSpPr>
          <p:nvPr>
            <p:ph idx="1"/>
          </p:nvPr>
        </p:nvSpPr>
        <p:spPr>
          <a:xfrm>
            <a:off x="1224742" y="5072062"/>
            <a:ext cx="6719108" cy="346249"/>
          </a:xfrm>
          <a:ln w="31750">
            <a:solidFill>
              <a:schemeClr val="tx1"/>
            </a:solidFill>
          </a:ln>
        </p:spPr>
        <p:txBody>
          <a:bodyPr>
            <a:normAutofit fontScale="85000" lnSpcReduction="10000"/>
          </a:bodyPr>
          <a:lstStyle/>
          <a:p>
            <a:pPr marL="0" indent="0" algn="ctr">
              <a:buNone/>
            </a:pPr>
            <a:r>
              <a:rPr lang="en-US" sz="1800" dirty="0"/>
              <a:t>BUT, these studies </a:t>
            </a:r>
            <a:r>
              <a:rPr lang="en-US" sz="1800" b="1" u="sng" dirty="0"/>
              <a:t>did not include </a:t>
            </a:r>
            <a:r>
              <a:rPr lang="en-US" sz="1800" dirty="0"/>
              <a:t>PWH who face adherence barriers.</a:t>
            </a:r>
          </a:p>
        </p:txBody>
      </p:sp>
      <p:sp>
        <p:nvSpPr>
          <p:cNvPr id="6" name="TextBox 5">
            <a:extLst>
              <a:ext uri="{FF2B5EF4-FFF2-40B4-BE49-F238E27FC236}">
                <a16:creationId xmlns:a16="http://schemas.microsoft.com/office/drawing/2014/main" id="{7BB3C278-7AD3-451A-BB8D-26B1C1CFF87A}"/>
              </a:ext>
            </a:extLst>
          </p:cNvPr>
          <p:cNvSpPr txBox="1"/>
          <p:nvPr/>
        </p:nvSpPr>
        <p:spPr>
          <a:xfrm>
            <a:off x="2804922" y="5621551"/>
            <a:ext cx="3557384" cy="369332"/>
          </a:xfrm>
          <a:prstGeom prst="rect">
            <a:avLst/>
          </a:prstGeom>
          <a:noFill/>
        </p:spPr>
        <p:txBody>
          <a:bodyPr wrap="none" rtlCol="0">
            <a:spAutoFit/>
          </a:bodyPr>
          <a:lstStyle/>
          <a:p>
            <a:r>
              <a:rPr lang="en-US" sz="900" dirty="0">
                <a:solidFill>
                  <a:schemeClr val="bg1"/>
                </a:solidFill>
              </a:rPr>
              <a:t>Orkin C, et al. NEJM 2020. Swindells S, et al. NEJM 2020. </a:t>
            </a:r>
          </a:p>
          <a:p>
            <a:r>
              <a:rPr lang="en-US" sz="900" dirty="0">
                <a:solidFill>
                  <a:schemeClr val="bg1"/>
                </a:solidFill>
              </a:rPr>
              <a:t>Overton ET, et al. Lancet 2020. Jaeger H, et al. Lancet HIV 2021. </a:t>
            </a:r>
          </a:p>
        </p:txBody>
      </p:sp>
      <p:grpSp>
        <p:nvGrpSpPr>
          <p:cNvPr id="19" name="Group 18">
            <a:extLst>
              <a:ext uri="{FF2B5EF4-FFF2-40B4-BE49-F238E27FC236}">
                <a16:creationId xmlns:a16="http://schemas.microsoft.com/office/drawing/2014/main" id="{68B2A935-17C0-957D-8BBB-54094BF8DB00}"/>
              </a:ext>
            </a:extLst>
          </p:cNvPr>
          <p:cNvGrpSpPr/>
          <p:nvPr/>
        </p:nvGrpSpPr>
        <p:grpSpPr>
          <a:xfrm>
            <a:off x="114100" y="1380603"/>
            <a:ext cx="4167946" cy="3573825"/>
            <a:chOff x="152133" y="697804"/>
            <a:chExt cx="5557261" cy="4765099"/>
          </a:xfrm>
        </p:grpSpPr>
        <p:pic>
          <p:nvPicPr>
            <p:cNvPr id="13" name="Picture 12">
              <a:extLst>
                <a:ext uri="{FF2B5EF4-FFF2-40B4-BE49-F238E27FC236}">
                  <a16:creationId xmlns:a16="http://schemas.microsoft.com/office/drawing/2014/main" id="{752F1213-53C0-B0CE-53A4-E16DC897F0F6}"/>
                </a:ext>
              </a:extLst>
            </p:cNvPr>
            <p:cNvPicPr>
              <a:picLocks noChangeAspect="1"/>
            </p:cNvPicPr>
            <p:nvPr/>
          </p:nvPicPr>
          <p:blipFill>
            <a:blip r:embed="rId2"/>
            <a:stretch>
              <a:fillRect/>
            </a:stretch>
          </p:blipFill>
          <p:spPr>
            <a:xfrm>
              <a:off x="152133" y="1438203"/>
              <a:ext cx="5557261" cy="4024700"/>
            </a:xfrm>
            <a:prstGeom prst="rect">
              <a:avLst/>
            </a:prstGeom>
          </p:spPr>
        </p:pic>
        <p:sp>
          <p:nvSpPr>
            <p:cNvPr id="17" name="TextBox 16">
              <a:extLst>
                <a:ext uri="{FF2B5EF4-FFF2-40B4-BE49-F238E27FC236}">
                  <a16:creationId xmlns:a16="http://schemas.microsoft.com/office/drawing/2014/main" id="{CFEDFFC0-A6C5-80C7-FABF-DB854C12E2FC}"/>
                </a:ext>
              </a:extLst>
            </p:cNvPr>
            <p:cNvSpPr txBox="1"/>
            <p:nvPr/>
          </p:nvSpPr>
          <p:spPr>
            <a:xfrm>
              <a:off x="1294766" y="697804"/>
              <a:ext cx="2820942" cy="430887"/>
            </a:xfrm>
            <a:prstGeom prst="rect">
              <a:avLst/>
            </a:prstGeom>
            <a:noFill/>
          </p:spPr>
          <p:txBody>
            <a:bodyPr wrap="none" rtlCol="0">
              <a:spAutoFit/>
            </a:bodyPr>
            <a:lstStyle/>
            <a:p>
              <a:pPr algn="ctr"/>
              <a:r>
                <a:rPr lang="en-US" sz="1500" b="1" dirty="0"/>
                <a:t>Pooled ATLAS/FLAIR</a:t>
              </a:r>
            </a:p>
          </p:txBody>
        </p:sp>
      </p:grpSp>
      <p:grpSp>
        <p:nvGrpSpPr>
          <p:cNvPr id="20" name="Group 19">
            <a:extLst>
              <a:ext uri="{FF2B5EF4-FFF2-40B4-BE49-F238E27FC236}">
                <a16:creationId xmlns:a16="http://schemas.microsoft.com/office/drawing/2014/main" id="{DE7714AF-AC04-9020-2689-0F077C7675C2}"/>
              </a:ext>
            </a:extLst>
          </p:cNvPr>
          <p:cNvGrpSpPr/>
          <p:nvPr/>
        </p:nvGrpSpPr>
        <p:grpSpPr>
          <a:xfrm>
            <a:off x="4282045" y="1349536"/>
            <a:ext cx="4772447" cy="3604892"/>
            <a:chOff x="5709394" y="656381"/>
            <a:chExt cx="6363262" cy="4806522"/>
          </a:xfrm>
        </p:grpSpPr>
        <p:pic>
          <p:nvPicPr>
            <p:cNvPr id="11" name="Picture 10">
              <a:extLst>
                <a:ext uri="{FF2B5EF4-FFF2-40B4-BE49-F238E27FC236}">
                  <a16:creationId xmlns:a16="http://schemas.microsoft.com/office/drawing/2014/main" id="{0534279C-7E98-F222-2364-18C2708C31FA}"/>
                </a:ext>
              </a:extLst>
            </p:cNvPr>
            <p:cNvPicPr>
              <a:picLocks noChangeAspect="1"/>
            </p:cNvPicPr>
            <p:nvPr/>
          </p:nvPicPr>
          <p:blipFill>
            <a:blip r:embed="rId3"/>
            <a:stretch>
              <a:fillRect/>
            </a:stretch>
          </p:blipFill>
          <p:spPr>
            <a:xfrm>
              <a:off x="5709394" y="1438203"/>
              <a:ext cx="6363262" cy="4024700"/>
            </a:xfrm>
            <a:prstGeom prst="rect">
              <a:avLst/>
            </a:prstGeom>
          </p:spPr>
        </p:pic>
        <p:sp>
          <p:nvSpPr>
            <p:cNvPr id="18" name="TextBox 17">
              <a:extLst>
                <a:ext uri="{FF2B5EF4-FFF2-40B4-BE49-F238E27FC236}">
                  <a16:creationId xmlns:a16="http://schemas.microsoft.com/office/drawing/2014/main" id="{4B6E4D8C-E8C0-C081-36A6-859033EFDDFF}"/>
                </a:ext>
              </a:extLst>
            </p:cNvPr>
            <p:cNvSpPr txBox="1"/>
            <p:nvPr/>
          </p:nvSpPr>
          <p:spPr>
            <a:xfrm>
              <a:off x="8128768" y="656381"/>
              <a:ext cx="1524520" cy="430887"/>
            </a:xfrm>
            <a:prstGeom prst="rect">
              <a:avLst/>
            </a:prstGeom>
            <a:noFill/>
          </p:spPr>
          <p:txBody>
            <a:bodyPr wrap="none" rtlCol="0">
              <a:spAutoFit/>
            </a:bodyPr>
            <a:lstStyle/>
            <a:p>
              <a:pPr algn="ctr"/>
              <a:r>
                <a:rPr lang="en-US" sz="1500" b="1" dirty="0"/>
                <a:t>ATLAS-2M</a:t>
              </a:r>
            </a:p>
          </p:txBody>
        </p:sp>
      </p:grpSp>
      <p:sp>
        <p:nvSpPr>
          <p:cNvPr id="12" name="TextBox 11">
            <a:extLst>
              <a:ext uri="{FF2B5EF4-FFF2-40B4-BE49-F238E27FC236}">
                <a16:creationId xmlns:a16="http://schemas.microsoft.com/office/drawing/2014/main" id="{7BB3C278-7AD3-451A-BB8D-26B1C1CFF87A}"/>
              </a:ext>
            </a:extLst>
          </p:cNvPr>
          <p:cNvSpPr txBox="1"/>
          <p:nvPr/>
        </p:nvSpPr>
        <p:spPr>
          <a:xfrm>
            <a:off x="2709448" y="5610801"/>
            <a:ext cx="3557384" cy="369332"/>
          </a:xfrm>
          <a:prstGeom prst="rect">
            <a:avLst/>
          </a:prstGeom>
          <a:noFill/>
        </p:spPr>
        <p:txBody>
          <a:bodyPr wrap="none" rtlCol="0">
            <a:spAutoFit/>
          </a:bodyPr>
          <a:lstStyle/>
          <a:p>
            <a:r>
              <a:rPr lang="en-US" sz="900" dirty="0"/>
              <a:t>Orkin C, et al. NEJM 2020. Swindells S, et al. NEJM 2020. </a:t>
            </a:r>
          </a:p>
          <a:p>
            <a:r>
              <a:rPr lang="en-US" sz="900" dirty="0"/>
              <a:t>Overton ET, et al. Lancet 2020. Jaeger H, et al. Lancet HIV 2021</a:t>
            </a:r>
            <a:r>
              <a:rPr lang="en-US" sz="900" dirty="0">
                <a:solidFill>
                  <a:schemeClr val="bg1"/>
                </a:solidFill>
              </a:rPr>
              <a:t>. </a:t>
            </a:r>
          </a:p>
        </p:txBody>
      </p:sp>
    </p:spTree>
    <p:extLst>
      <p:ext uri="{BB962C8B-B14F-4D97-AF65-F5344CB8AC3E}">
        <p14:creationId xmlns:p14="http://schemas.microsoft.com/office/powerpoint/2010/main" val="27622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120420"/>
            <a:ext cx="8099742" cy="1130300"/>
          </a:xfrm>
        </p:spPr>
        <p:txBody>
          <a:bodyPr>
            <a:normAutofit fontScale="90000"/>
          </a:bodyPr>
          <a:lstStyle/>
          <a:p>
            <a:pPr algn="ctr"/>
            <a:r>
              <a:rPr lang="en-US" cap="none" dirty="0"/>
              <a:t>What do patients say about LA-ART?</a:t>
            </a:r>
          </a:p>
        </p:txBody>
      </p:sp>
      <p:sp>
        <p:nvSpPr>
          <p:cNvPr id="7" name="TextBox 6"/>
          <p:cNvSpPr txBox="1"/>
          <p:nvPr/>
        </p:nvSpPr>
        <p:spPr>
          <a:xfrm>
            <a:off x="1873816" y="5780679"/>
            <a:ext cx="7270185" cy="230832"/>
          </a:xfrm>
          <a:prstGeom prst="rect">
            <a:avLst/>
          </a:prstGeom>
          <a:noFill/>
        </p:spPr>
        <p:txBody>
          <a:bodyPr wrap="square" rtlCol="0">
            <a:spAutoFit/>
          </a:bodyPr>
          <a:lstStyle/>
          <a:p>
            <a:r>
              <a:rPr lang="en-US" sz="900" dirty="0"/>
              <a:t>Kerrigan D et al. Experiences with LA ART: A qualitative study among PLHIV participating in Latte-2 in the US and Spain. PLOS One. 2018. </a:t>
            </a:r>
          </a:p>
        </p:txBody>
      </p:sp>
      <p:pic>
        <p:nvPicPr>
          <p:cNvPr id="8" name="Picture 7">
            <a:extLst>
              <a:ext uri="{FF2B5EF4-FFF2-40B4-BE49-F238E27FC236}">
                <a16:creationId xmlns:a16="http://schemas.microsoft.com/office/drawing/2014/main" id="{76D076FB-205E-B247-8507-0DF6E1E10816}"/>
              </a:ext>
            </a:extLst>
          </p:cNvPr>
          <p:cNvPicPr>
            <a:picLocks noChangeAspect="1"/>
          </p:cNvPicPr>
          <p:nvPr/>
        </p:nvPicPr>
        <p:blipFill>
          <a:blip r:embed="rId3"/>
          <a:stretch>
            <a:fillRect/>
          </a:stretch>
        </p:blipFill>
        <p:spPr>
          <a:xfrm>
            <a:off x="253855" y="4574116"/>
            <a:ext cx="1061522" cy="1080648"/>
          </a:xfrm>
          <a:prstGeom prst="rect">
            <a:avLst/>
          </a:prstGeom>
        </p:spPr>
      </p:pic>
      <p:sp>
        <p:nvSpPr>
          <p:cNvPr id="9" name="TextBox 8">
            <a:extLst>
              <a:ext uri="{FF2B5EF4-FFF2-40B4-BE49-F238E27FC236}">
                <a16:creationId xmlns:a16="http://schemas.microsoft.com/office/drawing/2014/main" id="{AC49ECB2-12A5-7A4F-96AA-00876E10A674}"/>
              </a:ext>
            </a:extLst>
          </p:cNvPr>
          <p:cNvSpPr txBox="1"/>
          <p:nvPr/>
        </p:nvSpPr>
        <p:spPr>
          <a:xfrm>
            <a:off x="-26935" y="5579365"/>
            <a:ext cx="999067" cy="184666"/>
          </a:xfrm>
          <a:prstGeom prst="rect">
            <a:avLst/>
          </a:prstGeom>
          <a:noFill/>
        </p:spPr>
        <p:txBody>
          <a:bodyPr wrap="square" rtlCol="0">
            <a:spAutoFit/>
          </a:bodyPr>
          <a:lstStyle/>
          <a:p>
            <a:r>
              <a:rPr lang="en-US" sz="600" dirty="0" err="1"/>
              <a:t>Choiceofny.org</a:t>
            </a:r>
            <a:endParaRPr lang="en-US" sz="600" dirty="0"/>
          </a:p>
        </p:txBody>
      </p:sp>
      <p:pic>
        <p:nvPicPr>
          <p:cNvPr id="15" name="Picture 14">
            <a:extLst>
              <a:ext uri="{FF2B5EF4-FFF2-40B4-BE49-F238E27FC236}">
                <a16:creationId xmlns:a16="http://schemas.microsoft.com/office/drawing/2014/main" id="{C6D33D09-8C4F-5648-9263-6C0F5D59D2EE}"/>
              </a:ext>
            </a:extLst>
          </p:cNvPr>
          <p:cNvPicPr>
            <a:picLocks noChangeAspect="1"/>
          </p:cNvPicPr>
          <p:nvPr/>
        </p:nvPicPr>
        <p:blipFill>
          <a:blip r:embed="rId4"/>
          <a:stretch>
            <a:fillRect/>
          </a:stretch>
        </p:blipFill>
        <p:spPr>
          <a:xfrm>
            <a:off x="338194" y="3423156"/>
            <a:ext cx="869689" cy="839174"/>
          </a:xfrm>
          <a:prstGeom prst="rect">
            <a:avLst/>
          </a:prstGeom>
        </p:spPr>
      </p:pic>
      <p:sp>
        <p:nvSpPr>
          <p:cNvPr id="16" name="TextBox 15">
            <a:extLst>
              <a:ext uri="{FF2B5EF4-FFF2-40B4-BE49-F238E27FC236}">
                <a16:creationId xmlns:a16="http://schemas.microsoft.com/office/drawing/2014/main" id="{3F87F286-6BCD-9D41-B77E-B1BF04378D01}"/>
              </a:ext>
            </a:extLst>
          </p:cNvPr>
          <p:cNvSpPr txBox="1"/>
          <p:nvPr/>
        </p:nvSpPr>
        <p:spPr>
          <a:xfrm>
            <a:off x="1" y="4131704"/>
            <a:ext cx="999067" cy="184666"/>
          </a:xfrm>
          <a:prstGeom prst="rect">
            <a:avLst/>
          </a:prstGeom>
          <a:noFill/>
        </p:spPr>
        <p:txBody>
          <a:bodyPr wrap="square" rtlCol="0">
            <a:spAutoFit/>
          </a:bodyPr>
          <a:lstStyle/>
          <a:p>
            <a:r>
              <a:rPr lang="en-US" sz="600" dirty="0"/>
              <a:t>Staples®</a:t>
            </a:r>
          </a:p>
        </p:txBody>
      </p:sp>
      <p:pic>
        <p:nvPicPr>
          <p:cNvPr id="18" name="Picture 17">
            <a:extLst>
              <a:ext uri="{FF2B5EF4-FFF2-40B4-BE49-F238E27FC236}">
                <a16:creationId xmlns:a16="http://schemas.microsoft.com/office/drawing/2014/main" id="{992180B2-2195-9347-B71D-0CE44FC9617F}"/>
              </a:ext>
            </a:extLst>
          </p:cNvPr>
          <p:cNvPicPr>
            <a:picLocks noChangeAspect="1"/>
          </p:cNvPicPr>
          <p:nvPr/>
        </p:nvPicPr>
        <p:blipFill>
          <a:blip r:embed="rId5"/>
          <a:stretch>
            <a:fillRect/>
          </a:stretch>
        </p:blipFill>
        <p:spPr>
          <a:xfrm>
            <a:off x="192110" y="1707059"/>
            <a:ext cx="1227942" cy="736765"/>
          </a:xfrm>
          <a:prstGeom prst="rect">
            <a:avLst/>
          </a:prstGeom>
        </p:spPr>
      </p:pic>
      <p:sp>
        <p:nvSpPr>
          <p:cNvPr id="19" name="TextBox 18">
            <a:extLst>
              <a:ext uri="{FF2B5EF4-FFF2-40B4-BE49-F238E27FC236}">
                <a16:creationId xmlns:a16="http://schemas.microsoft.com/office/drawing/2014/main" id="{F508B854-28F4-9540-B427-57D4A3796B51}"/>
              </a:ext>
            </a:extLst>
          </p:cNvPr>
          <p:cNvSpPr txBox="1"/>
          <p:nvPr/>
        </p:nvSpPr>
        <p:spPr>
          <a:xfrm>
            <a:off x="74525" y="2830593"/>
            <a:ext cx="1345527" cy="184666"/>
          </a:xfrm>
          <a:prstGeom prst="rect">
            <a:avLst/>
          </a:prstGeom>
          <a:noFill/>
        </p:spPr>
        <p:txBody>
          <a:bodyPr wrap="square" rtlCol="0">
            <a:spAutoFit/>
          </a:bodyPr>
          <a:lstStyle/>
          <a:p>
            <a:r>
              <a:rPr lang="en-US" sz="600" dirty="0"/>
              <a:t>Getty Images/</a:t>
            </a:r>
            <a:r>
              <a:rPr lang="en-US" sz="600" dirty="0" err="1"/>
              <a:t>iStockphoto</a:t>
            </a:r>
            <a:endParaRPr lang="en-US" sz="600" dirty="0"/>
          </a:p>
        </p:txBody>
      </p:sp>
      <p:sp>
        <p:nvSpPr>
          <p:cNvPr id="20" name="TextBox 19">
            <a:extLst>
              <a:ext uri="{FF2B5EF4-FFF2-40B4-BE49-F238E27FC236}">
                <a16:creationId xmlns:a16="http://schemas.microsoft.com/office/drawing/2014/main" id="{95B60FE1-6FB0-3E41-A45B-16E94C331793}"/>
              </a:ext>
            </a:extLst>
          </p:cNvPr>
          <p:cNvSpPr txBox="1"/>
          <p:nvPr/>
        </p:nvSpPr>
        <p:spPr>
          <a:xfrm>
            <a:off x="1653569" y="3244698"/>
            <a:ext cx="6465852" cy="1477328"/>
          </a:xfrm>
          <a:prstGeom prst="rect">
            <a:avLst/>
          </a:prstGeom>
          <a:noFill/>
        </p:spPr>
        <p:txBody>
          <a:bodyPr wrap="square" rtlCol="0">
            <a:spAutoFit/>
          </a:bodyPr>
          <a:lstStyle/>
          <a:p>
            <a:r>
              <a:rPr lang="en-US" i="1" dirty="0">
                <a:solidFill>
                  <a:schemeClr val="bg1"/>
                </a:solidFill>
              </a:rPr>
              <a:t>I love it because I don't have to take a daily medication, so </a:t>
            </a:r>
            <a:r>
              <a:rPr lang="en-US" i="1" dirty="0"/>
              <a:t>that's just one less thing on my plate that I have to worry about… I definitely feel there's less pressure. I like the injection because it's not a daily, in my face, I have to do this</a:t>
            </a:r>
            <a:r>
              <a:rPr lang="en-US" dirty="0"/>
              <a:t>.</a:t>
            </a:r>
          </a:p>
          <a:p>
            <a:r>
              <a:rPr lang="en-US" dirty="0"/>
              <a:t>- U.S., Female trial participant- </a:t>
            </a:r>
          </a:p>
        </p:txBody>
      </p:sp>
      <p:sp>
        <p:nvSpPr>
          <p:cNvPr id="21" name="Rectangle 20">
            <a:extLst>
              <a:ext uri="{FF2B5EF4-FFF2-40B4-BE49-F238E27FC236}">
                <a16:creationId xmlns:a16="http://schemas.microsoft.com/office/drawing/2014/main" id="{495BFEC8-F586-4549-A453-9675BAB7F4DA}"/>
              </a:ext>
            </a:extLst>
          </p:cNvPr>
          <p:cNvSpPr/>
          <p:nvPr/>
        </p:nvSpPr>
        <p:spPr>
          <a:xfrm>
            <a:off x="1660975" y="4698942"/>
            <a:ext cx="6509360" cy="1200329"/>
          </a:xfrm>
          <a:prstGeom prst="rect">
            <a:avLst/>
          </a:prstGeom>
        </p:spPr>
        <p:txBody>
          <a:bodyPr wrap="square">
            <a:spAutoFit/>
          </a:bodyPr>
          <a:lstStyle/>
          <a:p>
            <a:r>
              <a:rPr lang="en-US" i="1" dirty="0"/>
              <a:t>In reality, taking the pill everyday keeps it [HIV] present …and the shot is just once a month…you remember it when you come in and the rest of the time you can basically forget it</a:t>
            </a:r>
            <a:r>
              <a:rPr lang="en-US" dirty="0"/>
              <a:t>.</a:t>
            </a:r>
          </a:p>
          <a:p>
            <a:r>
              <a:rPr lang="en-US" dirty="0"/>
              <a:t>–Spain, Male trial participant</a:t>
            </a:r>
          </a:p>
        </p:txBody>
      </p:sp>
      <p:sp>
        <p:nvSpPr>
          <p:cNvPr id="24" name="Rectangle 23">
            <a:extLst>
              <a:ext uri="{FF2B5EF4-FFF2-40B4-BE49-F238E27FC236}">
                <a16:creationId xmlns:a16="http://schemas.microsoft.com/office/drawing/2014/main" id="{FAAD439A-559F-A844-969F-A2D954314A04}"/>
              </a:ext>
            </a:extLst>
          </p:cNvPr>
          <p:cNvSpPr/>
          <p:nvPr/>
        </p:nvSpPr>
        <p:spPr>
          <a:xfrm>
            <a:off x="1546076" y="1493621"/>
            <a:ext cx="7393873" cy="1754326"/>
          </a:xfrm>
          <a:prstGeom prst="rect">
            <a:avLst/>
          </a:prstGeom>
        </p:spPr>
        <p:txBody>
          <a:bodyPr wrap="square">
            <a:spAutoFit/>
          </a:bodyPr>
          <a:lstStyle/>
          <a:p>
            <a:r>
              <a:rPr lang="en-US" i="1" dirty="0"/>
              <a:t>At the beginning I thought…Oh my God…I hope I get over this depression. But, my God…I hope I won’t be taking these pills all my life. Then I went on to the injectable phase…and it was like I saw the light. And I said, God…how easy and convenient this is. It was like seeing the light</a:t>
            </a:r>
            <a:r>
              <a:rPr lang="en-US" dirty="0"/>
              <a:t>.</a:t>
            </a:r>
          </a:p>
          <a:p>
            <a:r>
              <a:rPr lang="en-US" dirty="0"/>
              <a:t>-Spain, Male trial participant</a:t>
            </a:r>
          </a:p>
        </p:txBody>
      </p:sp>
    </p:spTree>
    <p:extLst>
      <p:ext uri="{BB962C8B-B14F-4D97-AF65-F5344CB8AC3E}">
        <p14:creationId xmlns:p14="http://schemas.microsoft.com/office/powerpoint/2010/main" val="32274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9"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73" y="868368"/>
            <a:ext cx="8086205" cy="994172"/>
          </a:xfrm>
        </p:spPr>
        <p:txBody>
          <a:bodyPr/>
          <a:lstStyle/>
          <a:p>
            <a:pPr algn="ctr"/>
            <a:r>
              <a:rPr lang="en-US" cap="none" dirty="0"/>
              <a:t>Challenges with the uptake and use of LA ART</a:t>
            </a:r>
          </a:p>
        </p:txBody>
      </p:sp>
      <p:sp>
        <p:nvSpPr>
          <p:cNvPr id="3" name="Content Placeholder 2"/>
          <p:cNvSpPr>
            <a:spLocks noGrp="1"/>
          </p:cNvSpPr>
          <p:nvPr>
            <p:ph idx="1"/>
          </p:nvPr>
        </p:nvSpPr>
        <p:spPr>
          <a:xfrm>
            <a:off x="419586" y="2357775"/>
            <a:ext cx="4984358" cy="1223405"/>
          </a:xfrm>
        </p:spPr>
        <p:txBody>
          <a:bodyPr>
            <a:normAutofit/>
          </a:bodyPr>
          <a:lstStyle/>
          <a:p>
            <a:pPr>
              <a:buClrTx/>
              <a:buFont typeface="Arial" panose="020B0604020202020204" pitchFamily="34" charset="0"/>
              <a:buChar char="•"/>
            </a:pPr>
            <a:r>
              <a:rPr lang="en-US" sz="2250" dirty="0"/>
              <a:t>Induction period on oral ART </a:t>
            </a:r>
          </a:p>
          <a:p>
            <a:pPr lvl="1">
              <a:buClrTx/>
              <a:buFont typeface="Arial" panose="020B0604020202020204" pitchFamily="34" charset="0"/>
              <a:buChar char="•"/>
            </a:pPr>
            <a:r>
              <a:rPr lang="en-US" sz="1800" dirty="0"/>
              <a:t>Requires adherence / retention</a:t>
            </a:r>
          </a:p>
          <a:p>
            <a:pPr marL="0" indent="0">
              <a:buNone/>
            </a:pPr>
            <a:endParaRPr lang="en-US" sz="2250" dirty="0"/>
          </a:p>
          <a:p>
            <a:pPr marL="0" indent="0">
              <a:buNone/>
            </a:pPr>
            <a:endParaRPr lang="en-US" sz="2250" dirty="0"/>
          </a:p>
        </p:txBody>
      </p:sp>
      <p:grpSp>
        <p:nvGrpSpPr>
          <p:cNvPr id="22" name="Group 21"/>
          <p:cNvGrpSpPr/>
          <p:nvPr/>
        </p:nvGrpSpPr>
        <p:grpSpPr>
          <a:xfrm>
            <a:off x="5820851" y="2152039"/>
            <a:ext cx="1548513" cy="658414"/>
            <a:chOff x="5347252" y="953740"/>
            <a:chExt cx="2842591" cy="1395136"/>
          </a:xfrm>
        </p:grpSpPr>
        <p:sp>
          <p:nvSpPr>
            <p:cNvPr id="4" name="Right Arrow 3"/>
            <p:cNvSpPr/>
            <p:nvPr/>
          </p:nvSpPr>
          <p:spPr>
            <a:xfrm>
              <a:off x="5347252" y="1782345"/>
              <a:ext cx="2842591" cy="566531"/>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p:cNvSpPr txBox="1"/>
            <p:nvPr/>
          </p:nvSpPr>
          <p:spPr>
            <a:xfrm>
              <a:off x="5993294" y="1817608"/>
              <a:ext cx="1431235" cy="489118"/>
            </a:xfrm>
            <a:prstGeom prst="rect">
              <a:avLst/>
            </a:prstGeom>
            <a:noFill/>
          </p:spPr>
          <p:txBody>
            <a:bodyPr wrap="square" rtlCol="0">
              <a:spAutoFit/>
            </a:bodyPr>
            <a:lstStyle/>
            <a:p>
              <a:r>
                <a:rPr lang="en-US" sz="900" b="1" dirty="0">
                  <a:effectLst>
                    <a:outerShdw blurRad="38100" dist="38100" dir="2700000" algn="tl">
                      <a:srgbClr val="000000">
                        <a:alpha val="43137"/>
                      </a:srgbClr>
                    </a:outerShdw>
                  </a:effectLst>
                </a:rPr>
                <a:t>6 months</a:t>
              </a:r>
            </a:p>
          </p:txBody>
        </p:sp>
        <p:pic>
          <p:nvPicPr>
            <p:cNvPr id="9" name="Picture 8"/>
            <p:cNvPicPr>
              <a:picLocks noChangeAspect="1"/>
            </p:cNvPicPr>
            <p:nvPr/>
          </p:nvPicPr>
          <p:blipFill>
            <a:blip r:embed="rId3"/>
            <a:stretch>
              <a:fillRect/>
            </a:stretch>
          </p:blipFill>
          <p:spPr>
            <a:xfrm>
              <a:off x="5993294" y="953740"/>
              <a:ext cx="1308645" cy="871885"/>
            </a:xfrm>
            <a:prstGeom prst="rect">
              <a:avLst/>
            </a:prstGeom>
          </p:spPr>
        </p:pic>
      </p:grpSp>
    </p:spTree>
    <p:extLst>
      <p:ext uri="{BB962C8B-B14F-4D97-AF65-F5344CB8AC3E}">
        <p14:creationId xmlns:p14="http://schemas.microsoft.com/office/powerpoint/2010/main" val="72909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24">
            <a:extLst>
              <a:ext uri="{FF2B5EF4-FFF2-40B4-BE49-F238E27FC236}">
                <a16:creationId xmlns:a16="http://schemas.microsoft.com/office/drawing/2014/main" id="{C4D537CA-A734-6441-9192-BDB3857965A9}"/>
              </a:ext>
            </a:extLst>
          </p:cNvPr>
          <p:cNvCxnSpPr>
            <a:cxnSpLocks noChangeShapeType="1"/>
          </p:cNvCxnSpPr>
          <p:nvPr/>
        </p:nvCxnSpPr>
        <p:spPr bwMode="auto">
          <a:xfrm>
            <a:off x="2059683" y="2727828"/>
            <a:ext cx="1578694" cy="0"/>
          </a:xfrm>
          <a:prstGeom prst="straightConnector1">
            <a:avLst/>
          </a:prstGeom>
          <a:noFill/>
          <a:ln w="28575"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21"/>
          <p:cNvGrpSpPr/>
          <p:nvPr/>
        </p:nvGrpSpPr>
        <p:grpSpPr>
          <a:xfrm>
            <a:off x="4572001" y="2693623"/>
            <a:ext cx="3953897" cy="1108583"/>
            <a:chOff x="6306790" y="2537703"/>
            <a:chExt cx="5271863" cy="1478111"/>
          </a:xfrm>
        </p:grpSpPr>
        <p:sp>
          <p:nvSpPr>
            <p:cNvPr id="8" name="Rectangle 6">
              <a:extLst>
                <a:ext uri="{FF2B5EF4-FFF2-40B4-BE49-F238E27FC236}">
                  <a16:creationId xmlns:a16="http://schemas.microsoft.com/office/drawing/2014/main" id="{756ABF34-D14D-BC4A-958E-135B3CC2C2A0}"/>
                </a:ext>
              </a:extLst>
            </p:cNvPr>
            <p:cNvSpPr>
              <a:spLocks noChangeArrowheads="1"/>
            </p:cNvSpPr>
            <p:nvPr/>
          </p:nvSpPr>
          <p:spPr bwMode="auto">
            <a:xfrm>
              <a:off x="8620961" y="3268101"/>
              <a:ext cx="2957692" cy="747713"/>
            </a:xfrm>
            <a:prstGeom prst="rect">
              <a:avLst/>
            </a:prstGeom>
            <a:solidFill>
              <a:schemeClr val="accent1"/>
            </a:solidFill>
            <a:ln w="9525">
              <a:noFill/>
              <a:miter lim="800000"/>
              <a:headEnd/>
              <a:tailEnd/>
            </a:ln>
          </p:spPr>
          <p:txBody>
            <a:bodyPr wrap="none" anchor="ctr"/>
            <a:lstStyle/>
            <a:p>
              <a:pPr algn="ctr" defTabSz="685783" eaLnBrk="0" fontAlgn="base" hangingPunct="0">
                <a:spcBef>
                  <a:spcPct val="0"/>
                </a:spcBef>
                <a:spcAft>
                  <a:spcPct val="0"/>
                </a:spcAft>
                <a:defRPr/>
              </a:pPr>
              <a:r>
                <a:rPr lang="en-US" sz="1200" b="1" dirty="0">
                  <a:solidFill>
                    <a:srgbClr val="FFFFFF"/>
                  </a:solidFill>
                  <a:latin typeface="Calibri" panose="020F0502020204030204" pitchFamily="34" charset="0"/>
                  <a:cs typeface="Calibri" panose="020F0502020204030204" pitchFamily="34" charset="0"/>
                </a:rPr>
                <a:t>LA CAB 400 mg IM +</a:t>
              </a:r>
            </a:p>
            <a:p>
              <a:pPr algn="ctr" defTabSz="685783" eaLnBrk="0" fontAlgn="base" hangingPunct="0">
                <a:spcBef>
                  <a:spcPct val="0"/>
                </a:spcBef>
                <a:spcAft>
                  <a:spcPct val="0"/>
                </a:spcAft>
                <a:defRPr/>
              </a:pPr>
              <a:r>
                <a:rPr lang="en-US" sz="1200" b="1" dirty="0">
                  <a:solidFill>
                    <a:srgbClr val="FFFFFF"/>
                  </a:solidFill>
                  <a:latin typeface="Calibri" panose="020F0502020204030204" pitchFamily="34" charset="0"/>
                  <a:cs typeface="Calibri" panose="020F0502020204030204" pitchFamily="34" charset="0"/>
                </a:rPr>
                <a:t>LA RPV 600 mg IM Q4W</a:t>
              </a:r>
              <a:endParaRPr lang="en-US" sz="1200" b="1" baseline="30000" dirty="0">
                <a:solidFill>
                  <a:srgbClr val="FFFFFF"/>
                </a:solidFill>
                <a:latin typeface="Calibri" panose="020F0502020204030204" pitchFamily="34" charset="0"/>
                <a:cs typeface="Calibri" panose="020F0502020204030204" pitchFamily="34" charset="0"/>
              </a:endParaRPr>
            </a:p>
          </p:txBody>
        </p:sp>
        <p:sp>
          <p:nvSpPr>
            <p:cNvPr id="16" name="Rectangle 6">
              <a:extLst>
                <a:ext uri="{FF2B5EF4-FFF2-40B4-BE49-F238E27FC236}">
                  <a16:creationId xmlns:a16="http://schemas.microsoft.com/office/drawing/2014/main" id="{AC50AA85-3E07-0946-9170-DCB52023DEB3}"/>
                </a:ext>
              </a:extLst>
            </p:cNvPr>
            <p:cNvSpPr>
              <a:spLocks noChangeArrowheads="1"/>
            </p:cNvSpPr>
            <p:nvPr/>
          </p:nvSpPr>
          <p:spPr bwMode="auto">
            <a:xfrm>
              <a:off x="6759572" y="3258346"/>
              <a:ext cx="1730742" cy="747713"/>
            </a:xfrm>
            <a:prstGeom prst="rect">
              <a:avLst/>
            </a:prstGeom>
            <a:solidFill>
              <a:srgbClr val="FFC000"/>
            </a:solidFill>
            <a:ln w="9525">
              <a:solidFill>
                <a:schemeClr val="bg1"/>
              </a:solidFill>
              <a:miter lim="800000"/>
              <a:headEnd/>
              <a:tailEnd/>
            </a:ln>
          </p:spPr>
          <p:txBody>
            <a:bodyPr wrap="none" anchor="ctr"/>
            <a:lstStyle/>
            <a:p>
              <a:pPr algn="ctr" defTabSz="685783" eaLnBrk="0" fontAlgn="base" hangingPunct="0">
                <a:spcBef>
                  <a:spcPct val="0"/>
                </a:spcBef>
                <a:spcAft>
                  <a:spcPct val="0"/>
                </a:spcAft>
                <a:defRPr/>
              </a:pPr>
              <a:r>
                <a:rPr lang="en-US" sz="1200" b="1" dirty="0">
                  <a:solidFill>
                    <a:srgbClr val="FFFFFF"/>
                  </a:solidFill>
                  <a:latin typeface="Calibri" panose="020F0502020204030204" pitchFamily="34" charset="0"/>
                  <a:cs typeface="Calibri" panose="020F0502020204030204" pitchFamily="34" charset="0"/>
                </a:rPr>
                <a:t>CAB 30 mg +</a:t>
              </a:r>
            </a:p>
            <a:p>
              <a:pPr algn="ctr" defTabSz="685783" eaLnBrk="0" fontAlgn="base" hangingPunct="0">
                <a:spcBef>
                  <a:spcPct val="0"/>
                </a:spcBef>
                <a:spcAft>
                  <a:spcPct val="0"/>
                </a:spcAft>
                <a:defRPr/>
              </a:pPr>
              <a:r>
                <a:rPr lang="en-US" sz="1200" b="1" dirty="0">
                  <a:solidFill>
                    <a:srgbClr val="FFFFFF"/>
                  </a:solidFill>
                  <a:latin typeface="Calibri" panose="020F0502020204030204" pitchFamily="34" charset="0"/>
                  <a:cs typeface="Calibri" panose="020F0502020204030204" pitchFamily="34" charset="0"/>
                </a:rPr>
                <a:t>RPV 25 mg PO QD</a:t>
              </a:r>
            </a:p>
          </p:txBody>
        </p:sp>
        <p:sp>
          <p:nvSpPr>
            <p:cNvPr id="19" name="TextBox 18">
              <a:extLst>
                <a:ext uri="{FF2B5EF4-FFF2-40B4-BE49-F238E27FC236}">
                  <a16:creationId xmlns:a16="http://schemas.microsoft.com/office/drawing/2014/main" id="{0F3DE86B-298A-A541-B214-40295CF1A85A}"/>
                </a:ext>
              </a:extLst>
            </p:cNvPr>
            <p:cNvSpPr txBox="1"/>
            <p:nvPr/>
          </p:nvSpPr>
          <p:spPr bwMode="auto">
            <a:xfrm>
              <a:off x="7780942" y="2752508"/>
              <a:ext cx="135087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685783" eaLnBrk="0" fontAlgn="base" hangingPunct="0">
                <a:spcBef>
                  <a:spcPct val="50000"/>
                </a:spcBef>
                <a:spcAft>
                  <a:spcPct val="0"/>
                </a:spcAft>
                <a:defRPr/>
              </a:pPr>
              <a:r>
                <a:rPr lang="en-US" sz="1050" b="1" i="1" dirty="0" err="1">
                  <a:solidFill>
                    <a:srgbClr val="000000"/>
                  </a:solidFill>
                  <a:latin typeface="Calibri" panose="020F0502020204030204" pitchFamily="34" charset="0"/>
                  <a:cs typeface="Arial" panose="020B0604020202020204" pitchFamily="34" charset="0"/>
                </a:rPr>
                <a:t>Wk</a:t>
              </a:r>
              <a:r>
                <a:rPr lang="en-US" sz="1050" b="1" i="1" dirty="0">
                  <a:solidFill>
                    <a:srgbClr val="000000"/>
                  </a:solidFill>
                  <a:latin typeface="Calibri" panose="020F0502020204030204" pitchFamily="34" charset="0"/>
                  <a:cs typeface="Arial" panose="020B0604020202020204" pitchFamily="34" charset="0"/>
                </a:rPr>
                <a:t> 4</a:t>
              </a:r>
              <a:endParaRPr lang="en-US" sz="1050" b="1" i="1" baseline="30000" dirty="0">
                <a:solidFill>
                  <a:srgbClr val="000000"/>
                </a:solidFill>
                <a:latin typeface="Calibri" panose="020F0502020204030204" pitchFamily="34" charset="0"/>
                <a:cs typeface="Arial" panose="020B0604020202020204" pitchFamily="34" charset="0"/>
              </a:endParaRPr>
            </a:p>
          </p:txBody>
        </p:sp>
        <p:sp>
          <p:nvSpPr>
            <p:cNvPr id="20" name="Line 54">
              <a:extLst>
                <a:ext uri="{FF2B5EF4-FFF2-40B4-BE49-F238E27FC236}">
                  <a16:creationId xmlns:a16="http://schemas.microsoft.com/office/drawing/2014/main" id="{5D5A49B7-F6B4-7F46-921E-F080879D5CC0}"/>
                </a:ext>
              </a:extLst>
            </p:cNvPr>
            <p:cNvSpPr>
              <a:spLocks noChangeShapeType="1"/>
            </p:cNvSpPr>
            <p:nvPr/>
          </p:nvSpPr>
          <p:spPr bwMode="auto">
            <a:xfrm>
              <a:off x="8456378" y="3041277"/>
              <a:ext cx="0" cy="216000"/>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defTabSz="685783" eaLnBrk="0" fontAlgn="base" hangingPunct="0">
                <a:spcBef>
                  <a:spcPct val="0"/>
                </a:spcBef>
                <a:spcAft>
                  <a:spcPct val="0"/>
                </a:spcAft>
                <a:defRPr/>
              </a:pPr>
              <a:endParaRPr lang="en-US" sz="1350" b="1" dirty="0">
                <a:solidFill>
                  <a:srgbClr val="FFFFFF"/>
                </a:solidFill>
                <a:latin typeface="Arial" panose="020B0604020202020204" pitchFamily="34" charset="0"/>
                <a:cs typeface="Arial" panose="020B0604020202020204" pitchFamily="34" charset="0"/>
              </a:endParaRPr>
            </a:p>
          </p:txBody>
        </p:sp>
        <p:cxnSp>
          <p:nvCxnSpPr>
            <p:cNvPr id="31" name="Straight Arrow Connector 24">
              <a:extLst>
                <a:ext uri="{FF2B5EF4-FFF2-40B4-BE49-F238E27FC236}">
                  <a16:creationId xmlns:a16="http://schemas.microsoft.com/office/drawing/2014/main" id="{161D87A6-9EA5-48A6-85A8-797C6E2410F7}"/>
                </a:ext>
              </a:extLst>
            </p:cNvPr>
            <p:cNvCxnSpPr>
              <a:cxnSpLocks noChangeShapeType="1"/>
            </p:cNvCxnSpPr>
            <p:nvPr/>
          </p:nvCxnSpPr>
          <p:spPr bwMode="auto">
            <a:xfrm>
              <a:off x="6610576" y="2537703"/>
              <a:ext cx="4736592" cy="0"/>
            </a:xfrm>
            <a:prstGeom prst="straightConnector1">
              <a:avLst/>
            </a:prstGeom>
            <a:noFill/>
            <a:ln w="28575" algn="ctr">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a16="http://schemas.microsoft.com/office/drawing/2014/main" id="{8C0CDD05-A6C1-4369-9730-9B0EC9ED7FD3}"/>
                </a:ext>
              </a:extLst>
            </p:cNvPr>
            <p:cNvSpPr txBox="1"/>
            <p:nvPr/>
          </p:nvSpPr>
          <p:spPr bwMode="auto">
            <a:xfrm>
              <a:off x="6306790" y="2791960"/>
              <a:ext cx="118060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685783" eaLnBrk="0" fontAlgn="base" hangingPunct="0">
                <a:spcBef>
                  <a:spcPct val="50000"/>
                </a:spcBef>
                <a:spcAft>
                  <a:spcPct val="0"/>
                </a:spcAft>
                <a:defRPr/>
              </a:pPr>
              <a:r>
                <a:rPr lang="en-US" sz="1050" b="1" i="1" dirty="0">
                  <a:solidFill>
                    <a:srgbClr val="000000"/>
                  </a:solidFill>
                  <a:latin typeface="Calibri" panose="020F0502020204030204" pitchFamily="34" charset="0"/>
                  <a:cs typeface="Arial" panose="020B0604020202020204" pitchFamily="34" charset="0"/>
                </a:rPr>
                <a:t>Day 0 </a:t>
              </a:r>
            </a:p>
          </p:txBody>
        </p:sp>
        <p:sp>
          <p:nvSpPr>
            <p:cNvPr id="41" name="Line 54">
              <a:extLst>
                <a:ext uri="{FF2B5EF4-FFF2-40B4-BE49-F238E27FC236}">
                  <a16:creationId xmlns:a16="http://schemas.microsoft.com/office/drawing/2014/main" id="{31242F58-01DA-DB4D-9ED1-B055841D09B7}"/>
                </a:ext>
              </a:extLst>
            </p:cNvPr>
            <p:cNvSpPr>
              <a:spLocks noChangeShapeType="1"/>
            </p:cNvSpPr>
            <p:nvPr/>
          </p:nvSpPr>
          <p:spPr bwMode="auto">
            <a:xfrm>
              <a:off x="6788842" y="3047198"/>
              <a:ext cx="0" cy="210079"/>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defTabSz="685783" eaLnBrk="0" fontAlgn="base" hangingPunct="0">
                <a:spcBef>
                  <a:spcPct val="0"/>
                </a:spcBef>
                <a:spcAft>
                  <a:spcPct val="0"/>
                </a:spcAft>
                <a:defRPr/>
              </a:pPr>
              <a:endParaRPr lang="en-US" sz="1350" b="1" dirty="0">
                <a:solidFill>
                  <a:srgbClr val="FFFFFF"/>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354066" y="1158041"/>
            <a:ext cx="7886700" cy="608573"/>
          </a:xfrm>
        </p:spPr>
        <p:txBody>
          <a:bodyPr/>
          <a:lstStyle/>
          <a:p>
            <a:pPr algn="ctr"/>
            <a:r>
              <a:rPr lang="en-US" cap="none" dirty="0"/>
              <a:t>Oral lead-in therapy</a:t>
            </a:r>
          </a:p>
        </p:txBody>
      </p:sp>
      <p:sp>
        <p:nvSpPr>
          <p:cNvPr id="11" name="Line 54">
            <a:extLst>
              <a:ext uri="{FF2B5EF4-FFF2-40B4-BE49-F238E27FC236}">
                <a16:creationId xmlns:a16="http://schemas.microsoft.com/office/drawing/2014/main" id="{12F1FC91-62B7-9F4B-B1B9-A9017B26978D}"/>
              </a:ext>
            </a:extLst>
          </p:cNvPr>
          <p:cNvSpPr>
            <a:spLocks noChangeShapeType="1"/>
          </p:cNvSpPr>
          <p:nvPr/>
        </p:nvSpPr>
        <p:spPr bwMode="auto">
          <a:xfrm>
            <a:off x="3839919" y="3619169"/>
            <a:ext cx="629086" cy="754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defTabSz="685783" eaLnBrk="0" fontAlgn="base" hangingPunct="0">
              <a:spcBef>
                <a:spcPct val="0"/>
              </a:spcBef>
              <a:spcAft>
                <a:spcPct val="0"/>
              </a:spcAft>
              <a:defRPr/>
            </a:pPr>
            <a:endParaRPr lang="en-US" sz="1350" b="1" dirty="0">
              <a:solidFill>
                <a:srgbClr val="FFFFFF"/>
              </a:solidFill>
              <a:latin typeface="Arial" panose="020B0604020202020204" pitchFamily="34" charset="0"/>
              <a:cs typeface="Arial" panose="020B0604020202020204" pitchFamily="34" charset="0"/>
            </a:endParaRPr>
          </a:p>
        </p:txBody>
      </p:sp>
      <p:sp>
        <p:nvSpPr>
          <p:cNvPr id="21" name="Rectangle 7">
            <a:extLst>
              <a:ext uri="{FF2B5EF4-FFF2-40B4-BE49-F238E27FC236}">
                <a16:creationId xmlns:a16="http://schemas.microsoft.com/office/drawing/2014/main" id="{D8DE1592-1773-FA4C-8399-32E35B740D0C}"/>
              </a:ext>
            </a:extLst>
          </p:cNvPr>
          <p:cNvSpPr>
            <a:spLocks noChangeArrowheads="1"/>
          </p:cNvSpPr>
          <p:nvPr/>
        </p:nvSpPr>
        <p:spPr bwMode="auto">
          <a:xfrm>
            <a:off x="2146551" y="3253413"/>
            <a:ext cx="1508760" cy="562356"/>
          </a:xfrm>
          <a:prstGeom prst="rect">
            <a:avLst/>
          </a:prstGeom>
          <a:solidFill>
            <a:srgbClr val="0070C0"/>
          </a:solidFill>
          <a:ln w="9525">
            <a:solidFill>
              <a:schemeClr val="bg1"/>
            </a:solidFill>
            <a:miter lim="800000"/>
            <a:headEnd/>
            <a:tailEnd/>
          </a:ln>
          <a:effec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defTabSz="685783" fontAlgn="base">
              <a:spcBef>
                <a:spcPct val="0"/>
              </a:spcBef>
              <a:spcAft>
                <a:spcPct val="0"/>
              </a:spcAft>
              <a:defRPr/>
            </a:pPr>
            <a:r>
              <a:rPr lang="en-US" altLang="en-US" sz="1200" dirty="0">
                <a:solidFill>
                  <a:srgbClr val="FFFFFF"/>
                </a:solidFill>
                <a:latin typeface="Calibri" panose="020F0502020204030204" pitchFamily="34" charset="0"/>
                <a:cs typeface="Calibri" panose="020F0502020204030204" pitchFamily="34" charset="0"/>
              </a:rPr>
              <a:t>Oral ART</a:t>
            </a:r>
            <a:endParaRPr lang="en-US" sz="1200" b="0" baseline="30000" dirty="0">
              <a:solidFill>
                <a:srgbClr val="FFFFFF"/>
              </a:solidFill>
              <a:latin typeface="Calibri" panose="020F0502020204030204" pitchFamily="34" charset="0"/>
              <a:cs typeface="Calibri" panose="020F0502020204030204" pitchFamily="34" charset="0"/>
            </a:endParaRPr>
          </a:p>
        </p:txBody>
      </p:sp>
      <p:sp>
        <p:nvSpPr>
          <p:cNvPr id="32" name="Rectangle 1">
            <a:extLst>
              <a:ext uri="{FF2B5EF4-FFF2-40B4-BE49-F238E27FC236}">
                <a16:creationId xmlns:a16="http://schemas.microsoft.com/office/drawing/2014/main" id="{7BEE5F2B-F77C-4E0D-9E9F-DA5E8984187F}"/>
              </a:ext>
            </a:extLst>
          </p:cNvPr>
          <p:cNvSpPr>
            <a:spLocks noChangeArrowheads="1"/>
          </p:cNvSpPr>
          <p:nvPr/>
        </p:nvSpPr>
        <p:spPr bwMode="auto">
          <a:xfrm>
            <a:off x="5754308" y="2548341"/>
            <a:ext cx="1597297" cy="300082"/>
          </a:xfrm>
          <a:prstGeom prst="rect">
            <a:avLst/>
          </a:prstGeom>
          <a:solidFill>
            <a:schemeClr val="tx2">
              <a:lumMod val="75000"/>
            </a:schemeClr>
          </a:solidFill>
          <a:ln>
            <a:solidFill>
              <a:schemeClr val="bg1"/>
            </a:solidFill>
          </a:ln>
        </p:spPr>
        <p:txBody>
          <a:bodyPr wrap="none">
            <a:spAutoFit/>
          </a:bodyPr>
          <a:lstStyle>
            <a:lvl1pPr eaLnBrk="0" hangingPunct="0">
              <a:spcBef>
                <a:spcPct val="20000"/>
              </a:spcBef>
              <a:buChar char="•"/>
              <a:tabLst>
                <a:tab pos="228600" algn="l"/>
              </a:tabLst>
              <a:defRPr sz="3200">
                <a:solidFill>
                  <a:schemeClr val="tx1"/>
                </a:solidFill>
                <a:latin typeface="Arial" charset="0"/>
                <a:ea typeface="ＭＳ Ｐゴシック" pitchFamily="34" charset="-128"/>
              </a:defRPr>
            </a:lvl1pPr>
            <a:lvl2pPr marL="742950" indent="-285750" eaLnBrk="0" hangingPunct="0">
              <a:spcBef>
                <a:spcPct val="20000"/>
              </a:spcBef>
              <a:buChar char="–"/>
              <a:tabLst>
                <a:tab pos="228600" algn="l"/>
              </a:tabLst>
              <a:defRPr sz="2800">
                <a:solidFill>
                  <a:schemeClr val="tx1"/>
                </a:solidFill>
                <a:latin typeface="Arial" charset="0"/>
                <a:ea typeface="ＭＳ Ｐゴシック" pitchFamily="34" charset="-128"/>
              </a:defRPr>
            </a:lvl2pPr>
            <a:lvl3pPr marL="1143000" indent="-228600" eaLnBrk="0" hangingPunct="0">
              <a:spcBef>
                <a:spcPct val="20000"/>
              </a:spcBef>
              <a:buChar char="•"/>
              <a:tabLst>
                <a:tab pos="228600" algn="l"/>
              </a:tabLst>
              <a:defRPr sz="2400">
                <a:solidFill>
                  <a:schemeClr val="tx1"/>
                </a:solidFill>
                <a:latin typeface="Arial" charset="0"/>
                <a:ea typeface="ＭＳ Ｐゴシック" pitchFamily="34" charset="-128"/>
              </a:defRPr>
            </a:lvl3pPr>
            <a:lvl4pPr marL="1600200" indent="-228600" eaLnBrk="0" hangingPunct="0">
              <a:spcBef>
                <a:spcPct val="20000"/>
              </a:spcBef>
              <a:buChar char="–"/>
              <a:tabLst>
                <a:tab pos="228600" algn="l"/>
              </a:tabLst>
              <a:defRPr sz="2000">
                <a:solidFill>
                  <a:schemeClr val="tx1"/>
                </a:solidFill>
                <a:latin typeface="Arial" charset="0"/>
                <a:ea typeface="ＭＳ Ｐゴシック" pitchFamily="34" charset="-128"/>
              </a:defRPr>
            </a:lvl4pPr>
            <a:lvl5pPr marL="2057400" indent="-228600" eaLnBrk="0" hangingPunct="0">
              <a:spcBef>
                <a:spcPct val="20000"/>
              </a:spcBef>
              <a:buChar char="»"/>
              <a:tabLst>
                <a:tab pos="22860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9pPr>
          </a:lstStyle>
          <a:p>
            <a:pPr algn="ctr" defTabSz="685783" eaLnBrk="1" fontAlgn="base" hangingPunct="1">
              <a:spcBef>
                <a:spcPct val="0"/>
              </a:spcBef>
              <a:spcAft>
                <a:spcPct val="0"/>
              </a:spcAft>
              <a:buClr>
                <a:srgbClr val="600030"/>
              </a:buClr>
              <a:buNone/>
              <a:tabLst>
                <a:tab pos="171446" algn="l"/>
              </a:tabLst>
              <a:defRPr/>
            </a:pPr>
            <a:r>
              <a:rPr lang="en-US" altLang="en-US" sz="1350" b="1" i="1" dirty="0">
                <a:solidFill>
                  <a:srgbClr val="FFFFFF"/>
                </a:solidFill>
                <a:latin typeface="Calibri" panose="020F0502020204030204" pitchFamily="34" charset="0"/>
                <a:cs typeface="Calibri" panose="020F0502020204030204" pitchFamily="34" charset="0"/>
              </a:rPr>
              <a:t>Maintenance Phase</a:t>
            </a:r>
          </a:p>
        </p:txBody>
      </p:sp>
      <p:sp>
        <p:nvSpPr>
          <p:cNvPr id="38" name="Line 54">
            <a:extLst>
              <a:ext uri="{FF2B5EF4-FFF2-40B4-BE49-F238E27FC236}">
                <a16:creationId xmlns:a16="http://schemas.microsoft.com/office/drawing/2014/main" id="{974F38CA-A68C-4882-8F7B-1D8F148AE208}"/>
              </a:ext>
            </a:extLst>
          </p:cNvPr>
          <p:cNvSpPr>
            <a:spLocks noChangeShapeType="1"/>
          </p:cNvSpPr>
          <p:nvPr/>
        </p:nvSpPr>
        <p:spPr bwMode="auto">
          <a:xfrm>
            <a:off x="3660231" y="3171620"/>
            <a:ext cx="0" cy="162000"/>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defTabSz="685783" eaLnBrk="0" fontAlgn="base" hangingPunct="0">
              <a:spcBef>
                <a:spcPct val="0"/>
              </a:spcBef>
              <a:spcAft>
                <a:spcPct val="0"/>
              </a:spcAft>
              <a:defRPr/>
            </a:pPr>
            <a:endParaRPr lang="en-US" sz="1350" b="1" dirty="0">
              <a:solidFill>
                <a:srgbClr val="FFFFF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36F7F7-7F06-4C72-9487-DB4258EE6235}"/>
              </a:ext>
            </a:extLst>
          </p:cNvPr>
          <p:cNvSpPr txBox="1"/>
          <p:nvPr/>
        </p:nvSpPr>
        <p:spPr bwMode="auto">
          <a:xfrm>
            <a:off x="3153654" y="2955044"/>
            <a:ext cx="10131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defTabSz="685783" eaLnBrk="0" fontAlgn="base" hangingPunct="0">
              <a:spcBef>
                <a:spcPct val="50000"/>
              </a:spcBef>
              <a:spcAft>
                <a:spcPct val="0"/>
              </a:spcAft>
              <a:defRPr/>
            </a:pPr>
            <a:r>
              <a:rPr lang="en-US" sz="1050" b="1" i="1" dirty="0">
                <a:solidFill>
                  <a:srgbClr val="000000"/>
                </a:solidFill>
                <a:latin typeface="Calibri" panose="020F0502020204030204" pitchFamily="34" charset="0"/>
                <a:cs typeface="Arial" panose="020B0604020202020204" pitchFamily="34" charset="0"/>
              </a:rPr>
              <a:t>Wk 20 </a:t>
            </a:r>
          </a:p>
        </p:txBody>
      </p:sp>
      <p:sp>
        <p:nvSpPr>
          <p:cNvPr id="30" name="Rectangle 17">
            <a:extLst>
              <a:ext uri="{FF2B5EF4-FFF2-40B4-BE49-F238E27FC236}">
                <a16:creationId xmlns:a16="http://schemas.microsoft.com/office/drawing/2014/main" id="{E5E4991E-3A82-453C-B59C-AC2AB0661A1E}"/>
              </a:ext>
            </a:extLst>
          </p:cNvPr>
          <p:cNvSpPr>
            <a:spLocks noChangeArrowheads="1"/>
          </p:cNvSpPr>
          <p:nvPr/>
        </p:nvSpPr>
        <p:spPr bwMode="auto">
          <a:xfrm>
            <a:off x="2308019" y="2473914"/>
            <a:ext cx="1089113" cy="507831"/>
          </a:xfrm>
          <a:prstGeom prst="rect">
            <a:avLst/>
          </a:prstGeom>
          <a:solidFill>
            <a:schemeClr val="tx2">
              <a:lumMod val="75000"/>
            </a:schemeClr>
          </a:solidFill>
          <a:ln>
            <a:noFill/>
          </a:ln>
        </p:spPr>
        <p:txBody>
          <a:bodyPr wrap="square">
            <a:spAutoFit/>
          </a:bodyPr>
          <a:lstStyle>
            <a:lvl1pPr eaLnBrk="0" hangingPunct="0">
              <a:spcBef>
                <a:spcPct val="20000"/>
              </a:spcBef>
              <a:buChar char="•"/>
              <a:tabLst>
                <a:tab pos="228600" algn="l"/>
              </a:tabLst>
              <a:defRPr sz="3200">
                <a:solidFill>
                  <a:schemeClr val="tx1"/>
                </a:solidFill>
                <a:latin typeface="Arial" charset="0"/>
                <a:ea typeface="ＭＳ Ｐゴシック" pitchFamily="34" charset="-128"/>
              </a:defRPr>
            </a:lvl1pPr>
            <a:lvl2pPr marL="742950" indent="-285750" eaLnBrk="0" hangingPunct="0">
              <a:spcBef>
                <a:spcPct val="20000"/>
              </a:spcBef>
              <a:buChar char="–"/>
              <a:tabLst>
                <a:tab pos="228600" algn="l"/>
              </a:tabLst>
              <a:defRPr sz="2800">
                <a:solidFill>
                  <a:schemeClr val="tx1"/>
                </a:solidFill>
                <a:latin typeface="Arial" charset="0"/>
                <a:ea typeface="ＭＳ Ｐゴシック" pitchFamily="34" charset="-128"/>
              </a:defRPr>
            </a:lvl2pPr>
            <a:lvl3pPr marL="1143000" indent="-228600" eaLnBrk="0" hangingPunct="0">
              <a:spcBef>
                <a:spcPct val="20000"/>
              </a:spcBef>
              <a:buChar char="•"/>
              <a:tabLst>
                <a:tab pos="228600" algn="l"/>
              </a:tabLst>
              <a:defRPr sz="2400">
                <a:solidFill>
                  <a:schemeClr val="tx1"/>
                </a:solidFill>
                <a:latin typeface="Arial" charset="0"/>
                <a:ea typeface="ＭＳ Ｐゴシック" pitchFamily="34" charset="-128"/>
              </a:defRPr>
            </a:lvl3pPr>
            <a:lvl4pPr marL="1600200" indent="-228600" eaLnBrk="0" hangingPunct="0">
              <a:spcBef>
                <a:spcPct val="20000"/>
              </a:spcBef>
              <a:buChar char="–"/>
              <a:tabLst>
                <a:tab pos="228600" algn="l"/>
              </a:tabLst>
              <a:defRPr sz="2000">
                <a:solidFill>
                  <a:schemeClr val="tx1"/>
                </a:solidFill>
                <a:latin typeface="Arial" charset="0"/>
                <a:ea typeface="ＭＳ Ｐゴシック" pitchFamily="34" charset="-128"/>
              </a:defRPr>
            </a:lvl4pPr>
            <a:lvl5pPr marL="2057400" indent="-228600" eaLnBrk="0" hangingPunct="0">
              <a:spcBef>
                <a:spcPct val="20000"/>
              </a:spcBef>
              <a:buChar char="»"/>
              <a:tabLst>
                <a:tab pos="22860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ea typeface="ＭＳ Ｐゴシック" pitchFamily="34" charset="-128"/>
              </a:defRPr>
            </a:lvl9pPr>
          </a:lstStyle>
          <a:p>
            <a:pPr algn="ctr" defTabSz="685783" eaLnBrk="1" fontAlgn="base" hangingPunct="1">
              <a:spcBef>
                <a:spcPct val="0"/>
              </a:spcBef>
              <a:spcAft>
                <a:spcPct val="0"/>
              </a:spcAft>
              <a:buClr>
                <a:srgbClr val="600030"/>
              </a:buClr>
              <a:buNone/>
              <a:tabLst>
                <a:tab pos="171446" algn="l"/>
              </a:tabLst>
              <a:defRPr/>
            </a:pPr>
            <a:r>
              <a:rPr lang="en-US" altLang="en-US" sz="1350" b="1" i="1" dirty="0">
                <a:solidFill>
                  <a:srgbClr val="FFFFFF"/>
                </a:solidFill>
                <a:latin typeface="Calibri" panose="020F0502020204030204" pitchFamily="34" charset="0"/>
                <a:cs typeface="Calibri" panose="020F0502020204030204" pitchFamily="34" charset="0"/>
              </a:rPr>
              <a:t>Induction “On Ramp”</a:t>
            </a:r>
            <a:endParaRPr lang="en-US" altLang="en-US" sz="1350" b="1" i="1" baseline="30000" dirty="0">
              <a:solidFill>
                <a:srgbClr val="FFFFFF"/>
              </a:solidFill>
              <a:latin typeface="Calibri" panose="020F0502020204030204" pitchFamily="34" charset="0"/>
              <a:cs typeface="Calibri" panose="020F0502020204030204" pitchFamily="34" charset="0"/>
            </a:endParaRPr>
          </a:p>
        </p:txBody>
      </p:sp>
      <p:cxnSp>
        <p:nvCxnSpPr>
          <p:cNvPr id="18" name="Straight Arrow Connector 17"/>
          <p:cNvCxnSpPr>
            <a:stCxn id="39" idx="2"/>
            <a:endCxn id="38" idx="1"/>
          </p:cNvCxnSpPr>
          <p:nvPr/>
        </p:nvCxnSpPr>
        <p:spPr>
          <a:xfrm>
            <a:off x="3660232" y="3185876"/>
            <a:ext cx="1" cy="147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987B1E3-DE50-254D-8D4E-D2BF5462D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66" y="2391372"/>
            <a:ext cx="1430074" cy="1716088"/>
          </a:xfrm>
          <a:prstGeom prst="rect">
            <a:avLst/>
          </a:prstGeom>
        </p:spPr>
      </p:pic>
      <p:sp>
        <p:nvSpPr>
          <p:cNvPr id="6" name="TextBox 5">
            <a:extLst>
              <a:ext uri="{FF2B5EF4-FFF2-40B4-BE49-F238E27FC236}">
                <a16:creationId xmlns:a16="http://schemas.microsoft.com/office/drawing/2014/main" id="{F5148D01-D083-4246-9ED1-19F5732F3C6A}"/>
              </a:ext>
            </a:extLst>
          </p:cNvPr>
          <p:cNvSpPr txBox="1"/>
          <p:nvPr/>
        </p:nvSpPr>
        <p:spPr>
          <a:xfrm>
            <a:off x="2146552" y="4008040"/>
            <a:ext cx="1877711" cy="415498"/>
          </a:xfrm>
          <a:prstGeom prst="rect">
            <a:avLst/>
          </a:prstGeom>
          <a:noFill/>
        </p:spPr>
        <p:txBody>
          <a:bodyPr wrap="square" rtlCol="0">
            <a:spAutoFit/>
          </a:bodyPr>
          <a:lstStyle/>
          <a:p>
            <a:pPr algn="ctr"/>
            <a:r>
              <a:rPr lang="en-US" sz="1050" dirty="0"/>
              <a:t>abacavir, lamivudine, dolutegravir</a:t>
            </a:r>
          </a:p>
        </p:txBody>
      </p:sp>
      <p:sp>
        <p:nvSpPr>
          <p:cNvPr id="10" name="Left Brace 9">
            <a:extLst>
              <a:ext uri="{FF2B5EF4-FFF2-40B4-BE49-F238E27FC236}">
                <a16:creationId xmlns:a16="http://schemas.microsoft.com/office/drawing/2014/main" id="{C2D20357-3271-6246-A733-E7DDD0024B4E}"/>
              </a:ext>
            </a:extLst>
          </p:cNvPr>
          <p:cNvSpPr/>
          <p:nvPr/>
        </p:nvSpPr>
        <p:spPr>
          <a:xfrm rot="16200000">
            <a:off x="3746024" y="2371929"/>
            <a:ext cx="754380" cy="3953326"/>
          </a:xfrm>
          <a:prstGeom prst="leftBrace">
            <a:avLst/>
          </a:prstGeom>
          <a:ln w="38100">
            <a:solidFill>
              <a:srgbClr val="00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chemeClr val="bg1"/>
              </a:solidFill>
            </a:endParaRPr>
          </a:p>
        </p:txBody>
      </p:sp>
      <p:sp>
        <p:nvSpPr>
          <p:cNvPr id="12" name="TextBox 11">
            <a:extLst>
              <a:ext uri="{FF2B5EF4-FFF2-40B4-BE49-F238E27FC236}">
                <a16:creationId xmlns:a16="http://schemas.microsoft.com/office/drawing/2014/main" id="{B7C46A4A-C8E0-2A47-A73E-89F90CFF2922}"/>
              </a:ext>
            </a:extLst>
          </p:cNvPr>
          <p:cNvSpPr txBox="1"/>
          <p:nvPr/>
        </p:nvSpPr>
        <p:spPr>
          <a:xfrm>
            <a:off x="3739626" y="4769117"/>
            <a:ext cx="1060214" cy="253916"/>
          </a:xfrm>
          <a:prstGeom prst="rect">
            <a:avLst/>
          </a:prstGeom>
          <a:noFill/>
        </p:spPr>
        <p:txBody>
          <a:bodyPr wrap="square" rtlCol="0">
            <a:spAutoFit/>
          </a:bodyPr>
          <a:lstStyle/>
          <a:p>
            <a:r>
              <a:rPr lang="en-US" sz="1050" b="1" dirty="0">
                <a:solidFill>
                  <a:schemeClr val="bg1"/>
                </a:solidFill>
              </a:rPr>
              <a:t>6 Months!</a:t>
            </a:r>
          </a:p>
        </p:txBody>
      </p:sp>
      <p:sp>
        <p:nvSpPr>
          <p:cNvPr id="17" name="TextBox 16">
            <a:extLst>
              <a:ext uri="{FF2B5EF4-FFF2-40B4-BE49-F238E27FC236}">
                <a16:creationId xmlns:a16="http://schemas.microsoft.com/office/drawing/2014/main" id="{F0CEBC8A-88C5-D04F-9F11-7B9EE62634A0}"/>
              </a:ext>
            </a:extLst>
          </p:cNvPr>
          <p:cNvSpPr txBox="1"/>
          <p:nvPr/>
        </p:nvSpPr>
        <p:spPr>
          <a:xfrm>
            <a:off x="94298" y="5680666"/>
            <a:ext cx="5951939" cy="253916"/>
          </a:xfrm>
          <a:prstGeom prst="rect">
            <a:avLst/>
          </a:prstGeom>
          <a:noFill/>
        </p:spPr>
        <p:txBody>
          <a:bodyPr wrap="square" rtlCol="0">
            <a:spAutoFit/>
          </a:bodyPr>
          <a:lstStyle/>
          <a:p>
            <a:r>
              <a:rPr lang="en-US" sz="1050" dirty="0">
                <a:solidFill>
                  <a:schemeClr val="bg1"/>
                </a:solidFill>
              </a:rPr>
              <a:t>ATLAS: Viral suppression at 6 and 12 months before screening</a:t>
            </a:r>
          </a:p>
        </p:txBody>
      </p:sp>
      <p:sp>
        <p:nvSpPr>
          <p:cNvPr id="3" name="TextBox 2"/>
          <p:cNvSpPr txBox="1"/>
          <p:nvPr/>
        </p:nvSpPr>
        <p:spPr>
          <a:xfrm>
            <a:off x="4911588" y="3811325"/>
            <a:ext cx="1209502" cy="507831"/>
          </a:xfrm>
          <a:prstGeom prst="rect">
            <a:avLst/>
          </a:prstGeom>
          <a:noFill/>
        </p:spPr>
        <p:txBody>
          <a:bodyPr wrap="square" rtlCol="0">
            <a:spAutoFit/>
          </a:bodyPr>
          <a:lstStyle/>
          <a:p>
            <a:r>
              <a:rPr lang="en-US" sz="1350" dirty="0"/>
              <a:t>*now optional</a:t>
            </a:r>
          </a:p>
        </p:txBody>
      </p:sp>
    </p:spTree>
    <p:extLst>
      <p:ext uri="{BB962C8B-B14F-4D97-AF65-F5344CB8AC3E}">
        <p14:creationId xmlns:p14="http://schemas.microsoft.com/office/powerpoint/2010/main" val="236501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AEEE52-60B1-4132-A2F8-BED349F4B8A0}"/>
              </a:ext>
            </a:extLst>
          </p:cNvPr>
          <p:cNvSpPr>
            <a:spLocks noGrp="1"/>
          </p:cNvSpPr>
          <p:nvPr>
            <p:ph type="title"/>
          </p:nvPr>
        </p:nvSpPr>
        <p:spPr/>
        <p:txBody>
          <a:bodyPr>
            <a:normAutofit/>
          </a:bodyPr>
          <a:lstStyle/>
          <a:p>
            <a:r>
              <a:rPr lang="en-US" dirty="0"/>
              <a:t>DHHS HIV Clinical Guidelines </a:t>
            </a:r>
          </a:p>
        </p:txBody>
      </p:sp>
      <p:sp>
        <p:nvSpPr>
          <p:cNvPr id="11" name="TextBox 10">
            <a:extLst>
              <a:ext uri="{FF2B5EF4-FFF2-40B4-BE49-F238E27FC236}">
                <a16:creationId xmlns:a16="http://schemas.microsoft.com/office/drawing/2014/main" id="{7406BC9C-B3C4-4E5A-9CFA-A06BC209B391}"/>
              </a:ext>
            </a:extLst>
          </p:cNvPr>
          <p:cNvSpPr txBox="1"/>
          <p:nvPr/>
        </p:nvSpPr>
        <p:spPr>
          <a:xfrm>
            <a:off x="114301" y="5702439"/>
            <a:ext cx="5713214" cy="207749"/>
          </a:xfrm>
          <a:prstGeom prst="rect">
            <a:avLst/>
          </a:prstGeom>
          <a:noFill/>
        </p:spPr>
        <p:txBody>
          <a:bodyPr wrap="square">
            <a:spAutoFit/>
          </a:bodyPr>
          <a:lstStyle/>
          <a:p>
            <a:r>
              <a:rPr lang="en-US" sz="750" dirty="0"/>
              <a:t>https://clinicalinfo.hiv.gov/en/guidelines/hiv-clinical-guidelines-adult-and-adolescent-arv/adherence-continuum-care?view=full</a:t>
            </a:r>
          </a:p>
        </p:txBody>
      </p:sp>
      <p:pic>
        <p:nvPicPr>
          <p:cNvPr id="16" name="Picture 15">
            <a:extLst>
              <a:ext uri="{FF2B5EF4-FFF2-40B4-BE49-F238E27FC236}">
                <a16:creationId xmlns:a16="http://schemas.microsoft.com/office/drawing/2014/main" id="{1745724D-E3B9-4D31-93DF-F00F29A2B580}"/>
              </a:ext>
            </a:extLst>
          </p:cNvPr>
          <p:cNvPicPr>
            <a:picLocks noChangeAspect="1"/>
          </p:cNvPicPr>
          <p:nvPr/>
        </p:nvPicPr>
        <p:blipFill>
          <a:blip r:embed="rId3"/>
          <a:stretch>
            <a:fillRect/>
          </a:stretch>
        </p:blipFill>
        <p:spPr>
          <a:xfrm>
            <a:off x="114300" y="2207419"/>
            <a:ext cx="8915400" cy="2228850"/>
          </a:xfrm>
          <a:prstGeom prst="rect">
            <a:avLst/>
          </a:prstGeom>
        </p:spPr>
      </p:pic>
      <p:sp>
        <p:nvSpPr>
          <p:cNvPr id="5" name="Rectangle 4">
            <a:extLst>
              <a:ext uri="{FF2B5EF4-FFF2-40B4-BE49-F238E27FC236}">
                <a16:creationId xmlns:a16="http://schemas.microsoft.com/office/drawing/2014/main" id="{AF8BE10E-5F02-4761-87BA-76D9EC70297F}"/>
              </a:ext>
            </a:extLst>
          </p:cNvPr>
          <p:cNvSpPr/>
          <p:nvPr/>
        </p:nvSpPr>
        <p:spPr>
          <a:xfrm>
            <a:off x="4444916" y="3573380"/>
            <a:ext cx="4241884" cy="278606"/>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96DC0D1C-09D1-44A5-8331-321493F03582}"/>
              </a:ext>
            </a:extLst>
          </p:cNvPr>
          <p:cNvSpPr/>
          <p:nvPr/>
        </p:nvSpPr>
        <p:spPr>
          <a:xfrm>
            <a:off x="158666" y="3851986"/>
            <a:ext cx="8783805" cy="278606"/>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E903C19C-5BC4-4B52-A260-6DCA10CF3088}"/>
              </a:ext>
            </a:extLst>
          </p:cNvPr>
          <p:cNvSpPr/>
          <p:nvPr/>
        </p:nvSpPr>
        <p:spPr>
          <a:xfrm>
            <a:off x="158667" y="4119313"/>
            <a:ext cx="3062789" cy="278606"/>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ABC6AE06-61A3-4790-A7C0-969C1E8FC5C3}"/>
              </a:ext>
            </a:extLst>
          </p:cNvPr>
          <p:cNvSpPr txBox="1"/>
          <p:nvPr/>
        </p:nvSpPr>
        <p:spPr>
          <a:xfrm>
            <a:off x="4208320" y="2341221"/>
            <a:ext cx="1963999" cy="300082"/>
          </a:xfrm>
          <a:prstGeom prst="rect">
            <a:avLst/>
          </a:prstGeom>
          <a:noFill/>
        </p:spPr>
        <p:txBody>
          <a:bodyPr wrap="none" rtlCol="0">
            <a:spAutoFit/>
          </a:bodyPr>
          <a:lstStyle/>
          <a:p>
            <a:r>
              <a:rPr lang="en-US" sz="1350" dirty="0">
                <a:solidFill>
                  <a:srgbClr val="FF0000"/>
                </a:solidFill>
              </a:rPr>
              <a:t>Updated Sept 21, 2022</a:t>
            </a:r>
          </a:p>
        </p:txBody>
      </p:sp>
    </p:spTree>
    <p:extLst>
      <p:ext uri="{BB962C8B-B14F-4D97-AF65-F5344CB8AC3E}">
        <p14:creationId xmlns:p14="http://schemas.microsoft.com/office/powerpoint/2010/main" val="14248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07" y="1935733"/>
            <a:ext cx="4984358" cy="4354110"/>
          </a:xfrm>
        </p:spPr>
        <p:txBody>
          <a:bodyPr>
            <a:normAutofit/>
          </a:bodyPr>
          <a:lstStyle/>
          <a:p>
            <a:endParaRPr lang="en-US" dirty="0"/>
          </a:p>
          <a:p>
            <a:pPr>
              <a:buClrTx/>
            </a:pPr>
            <a:r>
              <a:rPr lang="en-US" dirty="0"/>
              <a:t>Induction period on oral ART </a:t>
            </a:r>
          </a:p>
          <a:p>
            <a:pPr lvl="1">
              <a:buClrTx/>
              <a:buFont typeface="Arial" panose="020B0604020202020204" pitchFamily="34" charset="0"/>
              <a:buChar char="•"/>
            </a:pPr>
            <a:r>
              <a:rPr lang="en-US" sz="2000" dirty="0"/>
              <a:t>Requires adherence / retention</a:t>
            </a:r>
          </a:p>
          <a:p>
            <a:pPr>
              <a:buClr>
                <a:schemeClr val="bg1"/>
              </a:buClr>
              <a:buFont typeface="Arial" panose="020B0604020202020204" pitchFamily="34" charset="0"/>
              <a:buChar char="•"/>
            </a:pPr>
            <a:r>
              <a:rPr lang="en-US" dirty="0"/>
              <a:t>Resistance</a:t>
            </a:r>
          </a:p>
          <a:p>
            <a:pPr lvl="1">
              <a:buClr>
                <a:schemeClr val="bg1"/>
              </a:buClr>
              <a:buFont typeface="Arial" panose="020B0604020202020204" pitchFamily="34" charset="0"/>
              <a:buChar char="•"/>
            </a:pPr>
            <a:r>
              <a:rPr lang="en-US" sz="2000" dirty="0"/>
              <a:t>2 drug ART regimen CAB/RPV</a:t>
            </a:r>
          </a:p>
          <a:p>
            <a:pPr lvl="2">
              <a:buClr>
                <a:schemeClr val="bg1"/>
              </a:buClr>
              <a:buFont typeface="Arial" panose="020B0604020202020204" pitchFamily="34" charset="0"/>
              <a:buChar char="•"/>
            </a:pPr>
            <a:r>
              <a:rPr lang="en-US" sz="1400" dirty="0"/>
              <a:t>limited to those WITHOUT an extensive history of resistance</a:t>
            </a:r>
          </a:p>
          <a:p>
            <a:pPr lvl="1">
              <a:buClr>
                <a:schemeClr val="bg1"/>
              </a:buClr>
              <a:buFont typeface="Arial" panose="020B0604020202020204" pitchFamily="34" charset="0"/>
              <a:buChar char="•"/>
            </a:pPr>
            <a:r>
              <a:rPr lang="en-US" sz="2000" dirty="0"/>
              <a:t>Long half-life of injectables: Risk of development of resistance </a:t>
            </a:r>
          </a:p>
          <a:p>
            <a:endParaRPr lang="en-US" sz="2250" dirty="0"/>
          </a:p>
          <a:p>
            <a:pPr marL="0" indent="0">
              <a:buNone/>
            </a:pPr>
            <a:endParaRPr lang="en-US" sz="2250" dirty="0"/>
          </a:p>
          <a:p>
            <a:pPr marL="0" indent="0">
              <a:buNone/>
            </a:pPr>
            <a:endParaRPr lang="en-US" sz="2250" dirty="0"/>
          </a:p>
        </p:txBody>
      </p:sp>
      <p:grpSp>
        <p:nvGrpSpPr>
          <p:cNvPr id="22" name="Group 21"/>
          <p:cNvGrpSpPr/>
          <p:nvPr/>
        </p:nvGrpSpPr>
        <p:grpSpPr>
          <a:xfrm>
            <a:off x="6054182" y="2082671"/>
            <a:ext cx="1548514" cy="658413"/>
            <a:chOff x="5347252" y="953740"/>
            <a:chExt cx="2842591" cy="1395136"/>
          </a:xfrm>
        </p:grpSpPr>
        <p:sp>
          <p:nvSpPr>
            <p:cNvPr id="4" name="Right Arrow 3"/>
            <p:cNvSpPr/>
            <p:nvPr/>
          </p:nvSpPr>
          <p:spPr>
            <a:xfrm>
              <a:off x="5347252" y="1782345"/>
              <a:ext cx="2842591" cy="56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p:cNvSpPr txBox="1"/>
            <p:nvPr/>
          </p:nvSpPr>
          <p:spPr>
            <a:xfrm>
              <a:off x="6052931" y="1859757"/>
              <a:ext cx="1431236" cy="489119"/>
            </a:xfrm>
            <a:prstGeom prst="rect">
              <a:avLst/>
            </a:prstGeom>
            <a:noFill/>
          </p:spPr>
          <p:txBody>
            <a:bodyPr wrap="square" rtlCol="0">
              <a:spAutoFit/>
            </a:bodyPr>
            <a:lstStyle/>
            <a:p>
              <a:r>
                <a:rPr lang="en-US" sz="900" dirty="0"/>
                <a:t>6 months</a:t>
              </a:r>
            </a:p>
          </p:txBody>
        </p:sp>
        <p:pic>
          <p:nvPicPr>
            <p:cNvPr id="9" name="Picture 8"/>
            <p:cNvPicPr>
              <a:picLocks noChangeAspect="1"/>
            </p:cNvPicPr>
            <p:nvPr/>
          </p:nvPicPr>
          <p:blipFill>
            <a:blip r:embed="rId3"/>
            <a:stretch>
              <a:fillRect/>
            </a:stretch>
          </p:blipFill>
          <p:spPr>
            <a:xfrm>
              <a:off x="5993294" y="953740"/>
              <a:ext cx="1308645" cy="871885"/>
            </a:xfrm>
            <a:prstGeom prst="rect">
              <a:avLst/>
            </a:prstGeom>
          </p:spPr>
        </p:pic>
      </p:grpSp>
      <p:grpSp>
        <p:nvGrpSpPr>
          <p:cNvPr id="17" name="Group 16"/>
          <p:cNvGrpSpPr/>
          <p:nvPr/>
        </p:nvGrpSpPr>
        <p:grpSpPr>
          <a:xfrm>
            <a:off x="6193413" y="3544816"/>
            <a:ext cx="1138294" cy="1135947"/>
            <a:chOff x="5963475" y="2633869"/>
            <a:chExt cx="2047463" cy="2206487"/>
          </a:xfrm>
        </p:grpSpPr>
        <p:sp>
          <p:nvSpPr>
            <p:cNvPr id="13" name="&quot;No&quot; Symbol 12"/>
            <p:cNvSpPr/>
            <p:nvPr/>
          </p:nvSpPr>
          <p:spPr>
            <a:xfrm>
              <a:off x="5963475" y="2633869"/>
              <a:ext cx="2047463" cy="22064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16" name="Picture 15"/>
            <p:cNvPicPr>
              <a:picLocks noChangeAspect="1"/>
            </p:cNvPicPr>
            <p:nvPr/>
          </p:nvPicPr>
          <p:blipFill>
            <a:blip r:embed="rId4"/>
            <a:stretch>
              <a:fillRect/>
            </a:stretch>
          </p:blipFill>
          <p:spPr>
            <a:xfrm>
              <a:off x="6169786" y="3468865"/>
              <a:ext cx="1841152" cy="536494"/>
            </a:xfrm>
            <a:prstGeom prst="rect">
              <a:avLst/>
            </a:prstGeom>
          </p:spPr>
        </p:pic>
      </p:grpSp>
      <p:sp>
        <p:nvSpPr>
          <p:cNvPr id="14" name="Title 1">
            <a:extLst>
              <a:ext uri="{FF2B5EF4-FFF2-40B4-BE49-F238E27FC236}">
                <a16:creationId xmlns:a16="http://schemas.microsoft.com/office/drawing/2014/main" id="{B82BD4E7-A832-7B4E-824E-79576E6A815C}"/>
              </a:ext>
            </a:extLst>
          </p:cNvPr>
          <p:cNvSpPr txBox="1">
            <a:spLocks/>
          </p:cNvSpPr>
          <p:nvPr/>
        </p:nvSpPr>
        <p:spPr>
          <a:xfrm>
            <a:off x="193273" y="868368"/>
            <a:ext cx="8086205" cy="994172"/>
          </a:xfrm>
          <a:prstGeom prst="rect">
            <a:avLst/>
          </a:prstGeom>
          <a:effectLst/>
        </p:spPr>
        <p:txBody>
          <a:bodyPr vert="horz" lIns="68580" tIns="34290" rIns="68580" bIns="34290" rtlCol="0" anchor="ctr">
            <a:normAutofit/>
          </a:bodyPr>
          <a:lstStyle>
            <a:lvl1pPr algn="l" defTabSz="342900" rtl="0" eaLnBrk="1" latinLnBrk="0" hangingPunct="1">
              <a:spcBef>
                <a:spcPct val="0"/>
              </a:spcBef>
              <a:buNone/>
              <a:defRPr sz="2700" kern="1200" cap="all" baseline="0">
                <a:ln w="3175" cmpd="sng">
                  <a:noFill/>
                </a:ln>
                <a:solidFill>
                  <a:srgbClr val="06588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a:t>Challenges with the uptake and use of LA ART</a:t>
            </a:r>
            <a:endParaRPr lang="en-US" cap="none" dirty="0"/>
          </a:p>
        </p:txBody>
      </p:sp>
    </p:spTree>
    <p:extLst>
      <p:ext uri="{BB962C8B-B14F-4D97-AF65-F5344CB8AC3E}">
        <p14:creationId xmlns:p14="http://schemas.microsoft.com/office/powerpoint/2010/main" val="272799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 y="882253"/>
            <a:ext cx="7886700" cy="994172"/>
          </a:xfrm>
        </p:spPr>
        <p:txBody>
          <a:bodyPr/>
          <a:lstStyle/>
          <a:p>
            <a:r>
              <a:rPr lang="en-US" cap="none" dirty="0"/>
              <a:t>What’s a tail got to do with it? </a:t>
            </a:r>
          </a:p>
        </p:txBody>
      </p:sp>
      <p:pic>
        <p:nvPicPr>
          <p:cNvPr id="5" name="Content Placeholder 4">
            <a:extLst>
              <a:ext uri="{FF2B5EF4-FFF2-40B4-BE49-F238E27FC236}">
                <a16:creationId xmlns:a16="http://schemas.microsoft.com/office/drawing/2014/main" id="{5D3AB312-22DB-E946-8D2E-24FEFD48F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292" y="1806677"/>
            <a:ext cx="3901986" cy="3940055"/>
          </a:xfrm>
        </p:spPr>
      </p:pic>
      <p:sp>
        <p:nvSpPr>
          <p:cNvPr id="6" name="TextBox 5">
            <a:extLst>
              <a:ext uri="{FF2B5EF4-FFF2-40B4-BE49-F238E27FC236}">
                <a16:creationId xmlns:a16="http://schemas.microsoft.com/office/drawing/2014/main" id="{64E56828-BEA1-FE4E-AFCC-887941D68475}"/>
              </a:ext>
            </a:extLst>
          </p:cNvPr>
          <p:cNvSpPr txBox="1"/>
          <p:nvPr/>
        </p:nvSpPr>
        <p:spPr>
          <a:xfrm>
            <a:off x="62866" y="5746834"/>
            <a:ext cx="2597468" cy="253916"/>
          </a:xfrm>
          <a:prstGeom prst="rect">
            <a:avLst/>
          </a:prstGeom>
          <a:noFill/>
        </p:spPr>
        <p:txBody>
          <a:bodyPr wrap="square" rtlCol="0">
            <a:spAutoFit/>
          </a:bodyPr>
          <a:lstStyle/>
          <a:p>
            <a:r>
              <a:rPr lang="en-US" sz="1050" dirty="0" err="1"/>
              <a:t>Landovitz</a:t>
            </a:r>
            <a:r>
              <a:rPr lang="en-US" sz="1050" dirty="0"/>
              <a:t> et al. Lancet HIV. 2020</a:t>
            </a:r>
          </a:p>
        </p:txBody>
      </p:sp>
      <p:pic>
        <p:nvPicPr>
          <p:cNvPr id="8" name="Picture 7">
            <a:extLst>
              <a:ext uri="{FF2B5EF4-FFF2-40B4-BE49-F238E27FC236}">
                <a16:creationId xmlns:a16="http://schemas.microsoft.com/office/drawing/2014/main" id="{0145F49F-C1AE-6140-A697-882FD6196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1" y="857251"/>
            <a:ext cx="2619375" cy="1743075"/>
          </a:xfrm>
          <a:prstGeom prst="rect">
            <a:avLst/>
          </a:prstGeom>
        </p:spPr>
      </p:pic>
      <p:sp>
        <p:nvSpPr>
          <p:cNvPr id="9" name="TextBox 8">
            <a:extLst>
              <a:ext uri="{FF2B5EF4-FFF2-40B4-BE49-F238E27FC236}">
                <a16:creationId xmlns:a16="http://schemas.microsoft.com/office/drawing/2014/main" id="{3D796A6E-A78A-754E-A64D-4C34C019A80F}"/>
              </a:ext>
            </a:extLst>
          </p:cNvPr>
          <p:cNvSpPr txBox="1"/>
          <p:nvPr/>
        </p:nvSpPr>
        <p:spPr>
          <a:xfrm>
            <a:off x="121171" y="1743998"/>
            <a:ext cx="2117408" cy="369332"/>
          </a:xfrm>
          <a:prstGeom prst="rect">
            <a:avLst/>
          </a:prstGeom>
          <a:noFill/>
        </p:spPr>
        <p:txBody>
          <a:bodyPr wrap="square" rtlCol="0">
            <a:spAutoFit/>
          </a:bodyPr>
          <a:lstStyle/>
          <a:p>
            <a:r>
              <a:rPr lang="en-US" dirty="0"/>
              <a:t>Cabotegravir</a:t>
            </a:r>
          </a:p>
        </p:txBody>
      </p:sp>
      <p:cxnSp>
        <p:nvCxnSpPr>
          <p:cNvPr id="11" name="Straight Arrow Connector 10">
            <a:extLst>
              <a:ext uri="{FF2B5EF4-FFF2-40B4-BE49-F238E27FC236}">
                <a16:creationId xmlns:a16="http://schemas.microsoft.com/office/drawing/2014/main" id="{E4B63BD2-27DE-3D41-80E2-23CB1B92A9F4}"/>
              </a:ext>
            </a:extLst>
          </p:cNvPr>
          <p:cNvCxnSpPr/>
          <p:nvPr/>
        </p:nvCxnSpPr>
        <p:spPr>
          <a:xfrm>
            <a:off x="3296126" y="2265997"/>
            <a:ext cx="0" cy="334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634F74-6675-A944-85E5-80DE9A3F2EBD}"/>
              </a:ext>
            </a:extLst>
          </p:cNvPr>
          <p:cNvCxnSpPr/>
          <p:nvPr/>
        </p:nvCxnSpPr>
        <p:spPr>
          <a:xfrm>
            <a:off x="3751189" y="2248942"/>
            <a:ext cx="0" cy="334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78AF8E-ACAB-1440-A1F5-B8375AA35F08}"/>
              </a:ext>
            </a:extLst>
          </p:cNvPr>
          <p:cNvCxnSpPr/>
          <p:nvPr/>
        </p:nvCxnSpPr>
        <p:spPr>
          <a:xfrm>
            <a:off x="4235775" y="2248942"/>
            <a:ext cx="0" cy="334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010D22-937E-0241-BF83-0B7850B1BAFC}"/>
              </a:ext>
            </a:extLst>
          </p:cNvPr>
          <p:cNvSpPr txBox="1"/>
          <p:nvPr/>
        </p:nvSpPr>
        <p:spPr>
          <a:xfrm>
            <a:off x="3120631" y="2029183"/>
            <a:ext cx="440054" cy="253916"/>
          </a:xfrm>
          <a:prstGeom prst="rect">
            <a:avLst/>
          </a:prstGeom>
          <a:noFill/>
        </p:spPr>
        <p:txBody>
          <a:bodyPr wrap="square" rtlCol="0">
            <a:spAutoFit/>
          </a:bodyPr>
          <a:lstStyle/>
          <a:p>
            <a:r>
              <a:rPr lang="en-US" sz="1050" dirty="0">
                <a:solidFill>
                  <a:schemeClr val="bg1"/>
                </a:solidFill>
              </a:rPr>
              <a:t>1 </a:t>
            </a:r>
            <a:r>
              <a:rPr lang="en-US" sz="1050" dirty="0" err="1">
                <a:solidFill>
                  <a:schemeClr val="bg1"/>
                </a:solidFill>
              </a:rPr>
              <a:t>yr</a:t>
            </a:r>
            <a:endParaRPr lang="en-US" sz="1050" dirty="0">
              <a:solidFill>
                <a:schemeClr val="bg1"/>
              </a:solidFill>
            </a:endParaRPr>
          </a:p>
        </p:txBody>
      </p:sp>
      <p:sp>
        <p:nvSpPr>
          <p:cNvPr id="15" name="TextBox 14">
            <a:extLst>
              <a:ext uri="{FF2B5EF4-FFF2-40B4-BE49-F238E27FC236}">
                <a16:creationId xmlns:a16="http://schemas.microsoft.com/office/drawing/2014/main" id="{B21E464E-78A7-034F-A3A6-DAD7DB753EC8}"/>
              </a:ext>
            </a:extLst>
          </p:cNvPr>
          <p:cNvSpPr txBox="1"/>
          <p:nvPr/>
        </p:nvSpPr>
        <p:spPr>
          <a:xfrm>
            <a:off x="3568189" y="2012528"/>
            <a:ext cx="440054" cy="253916"/>
          </a:xfrm>
          <a:prstGeom prst="rect">
            <a:avLst/>
          </a:prstGeom>
          <a:noFill/>
        </p:spPr>
        <p:txBody>
          <a:bodyPr wrap="square" rtlCol="0">
            <a:spAutoFit/>
          </a:bodyPr>
          <a:lstStyle/>
          <a:p>
            <a:r>
              <a:rPr lang="en-US" sz="1050" dirty="0">
                <a:solidFill>
                  <a:schemeClr val="bg1"/>
                </a:solidFill>
              </a:rPr>
              <a:t>2 </a:t>
            </a:r>
            <a:r>
              <a:rPr lang="en-US" sz="1050" dirty="0" err="1">
                <a:solidFill>
                  <a:schemeClr val="bg1"/>
                </a:solidFill>
              </a:rPr>
              <a:t>yr</a:t>
            </a:r>
            <a:endParaRPr lang="en-US" sz="1050" dirty="0">
              <a:solidFill>
                <a:schemeClr val="bg1"/>
              </a:solidFill>
            </a:endParaRPr>
          </a:p>
        </p:txBody>
      </p:sp>
      <p:sp>
        <p:nvSpPr>
          <p:cNvPr id="16" name="TextBox 15">
            <a:extLst>
              <a:ext uri="{FF2B5EF4-FFF2-40B4-BE49-F238E27FC236}">
                <a16:creationId xmlns:a16="http://schemas.microsoft.com/office/drawing/2014/main" id="{4204F1DF-DD39-CA43-91EF-D50D2E7950A2}"/>
              </a:ext>
            </a:extLst>
          </p:cNvPr>
          <p:cNvSpPr txBox="1"/>
          <p:nvPr/>
        </p:nvSpPr>
        <p:spPr>
          <a:xfrm>
            <a:off x="4045518" y="2012216"/>
            <a:ext cx="440054" cy="253916"/>
          </a:xfrm>
          <a:prstGeom prst="rect">
            <a:avLst/>
          </a:prstGeom>
          <a:noFill/>
        </p:spPr>
        <p:txBody>
          <a:bodyPr wrap="square" rtlCol="0">
            <a:spAutoFit/>
          </a:bodyPr>
          <a:lstStyle/>
          <a:p>
            <a:r>
              <a:rPr lang="en-US" sz="1050" dirty="0">
                <a:solidFill>
                  <a:schemeClr val="bg1"/>
                </a:solidFill>
              </a:rPr>
              <a:t>3 </a:t>
            </a:r>
            <a:r>
              <a:rPr lang="en-US" sz="1050" dirty="0" err="1">
                <a:solidFill>
                  <a:schemeClr val="bg1"/>
                </a:solidFill>
              </a:rPr>
              <a:t>yr</a:t>
            </a:r>
            <a:endParaRPr lang="en-US" sz="1050" dirty="0">
              <a:solidFill>
                <a:schemeClr val="bg1"/>
              </a:solidFill>
            </a:endParaRPr>
          </a:p>
        </p:txBody>
      </p:sp>
    </p:spTree>
    <p:extLst>
      <p:ext uri="{BB962C8B-B14F-4D97-AF65-F5344CB8AC3E}">
        <p14:creationId xmlns:p14="http://schemas.microsoft.com/office/powerpoint/2010/main" val="235999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Merck – Research Funding for grant paid to institution (ended Oct 2021)</a:t>
            </a:r>
          </a:p>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73" y="868368"/>
            <a:ext cx="8086205" cy="994172"/>
          </a:xfrm>
        </p:spPr>
        <p:txBody>
          <a:bodyPr/>
          <a:lstStyle/>
          <a:p>
            <a:pPr algn="ctr"/>
            <a:r>
              <a:rPr lang="en-US" cap="none" dirty="0"/>
              <a:t>Challenges with the uptake and use of LA ART</a:t>
            </a:r>
          </a:p>
        </p:txBody>
      </p:sp>
      <p:sp>
        <p:nvSpPr>
          <p:cNvPr id="3" name="Content Placeholder 2"/>
          <p:cNvSpPr>
            <a:spLocks noGrp="1"/>
          </p:cNvSpPr>
          <p:nvPr>
            <p:ph idx="1"/>
          </p:nvPr>
        </p:nvSpPr>
        <p:spPr>
          <a:xfrm>
            <a:off x="419878" y="1613031"/>
            <a:ext cx="4984358" cy="4268755"/>
          </a:xfrm>
        </p:spPr>
        <p:txBody>
          <a:bodyPr>
            <a:normAutofit lnSpcReduction="10000"/>
          </a:bodyPr>
          <a:lstStyle/>
          <a:p>
            <a:endParaRPr lang="en-US" dirty="0"/>
          </a:p>
          <a:p>
            <a:pPr>
              <a:buClrTx/>
            </a:pPr>
            <a:r>
              <a:rPr lang="en-US" dirty="0"/>
              <a:t>Induction period on oral ART </a:t>
            </a:r>
          </a:p>
          <a:p>
            <a:pPr lvl="1">
              <a:buClrTx/>
              <a:buFont typeface="Arial" panose="020B0604020202020204" pitchFamily="34" charset="0"/>
              <a:buChar char="•"/>
            </a:pPr>
            <a:r>
              <a:rPr lang="en-US" sz="2000" dirty="0"/>
              <a:t>Requires adherence / retention</a:t>
            </a:r>
          </a:p>
          <a:p>
            <a:pPr marL="0" indent="0">
              <a:buClrTx/>
              <a:buNone/>
            </a:pPr>
            <a:endParaRPr lang="en-US" sz="2550" dirty="0"/>
          </a:p>
          <a:p>
            <a:pPr>
              <a:buClr>
                <a:schemeClr val="bg1"/>
              </a:buClr>
              <a:buFont typeface="Arial" panose="020B0604020202020204" pitchFamily="34" charset="0"/>
              <a:buChar char="•"/>
            </a:pPr>
            <a:r>
              <a:rPr lang="en-US" dirty="0"/>
              <a:t>Resistance</a:t>
            </a:r>
          </a:p>
          <a:p>
            <a:pPr lvl="1">
              <a:buClr>
                <a:schemeClr val="bg1"/>
              </a:buClr>
              <a:buFont typeface="Arial" panose="020B0604020202020204" pitchFamily="34" charset="0"/>
              <a:buChar char="•"/>
            </a:pPr>
            <a:r>
              <a:rPr lang="en-US" sz="2000" dirty="0"/>
              <a:t>2 drug ART regimen CAB/RPV</a:t>
            </a:r>
          </a:p>
          <a:p>
            <a:pPr lvl="2">
              <a:buClr>
                <a:schemeClr val="bg1"/>
              </a:buClr>
              <a:buFont typeface="Arial" panose="020B0604020202020204" pitchFamily="34" charset="0"/>
              <a:buChar char="•"/>
            </a:pPr>
            <a:r>
              <a:rPr lang="en-US" sz="1400" dirty="0"/>
              <a:t>limited to those WITHOUT an extensive history of resistance</a:t>
            </a:r>
          </a:p>
          <a:p>
            <a:pPr lvl="1">
              <a:buClr>
                <a:schemeClr val="bg1"/>
              </a:buClr>
              <a:buFont typeface="Arial" panose="020B0604020202020204" pitchFamily="34" charset="0"/>
              <a:buChar char="•"/>
            </a:pPr>
            <a:r>
              <a:rPr lang="en-US" sz="2000" dirty="0"/>
              <a:t>Long half-life of injectables: Risk of development of resistance </a:t>
            </a:r>
          </a:p>
          <a:p>
            <a:pPr marL="0" indent="0">
              <a:buClrTx/>
              <a:buNone/>
            </a:pPr>
            <a:endParaRPr lang="en-US" sz="2250" dirty="0"/>
          </a:p>
          <a:p>
            <a:pPr>
              <a:buClrTx/>
              <a:buFont typeface="Arial" panose="020B0604020202020204" pitchFamily="34" charset="0"/>
              <a:buChar char="•"/>
            </a:pPr>
            <a:r>
              <a:rPr lang="en-US" sz="2250" dirty="0"/>
              <a:t>Side-effects to Injections</a:t>
            </a:r>
          </a:p>
          <a:p>
            <a:endParaRPr lang="en-US" sz="2250" dirty="0"/>
          </a:p>
          <a:p>
            <a:pPr marL="0" indent="0">
              <a:buNone/>
            </a:pPr>
            <a:endParaRPr lang="en-US" sz="2250" dirty="0"/>
          </a:p>
        </p:txBody>
      </p:sp>
      <p:grpSp>
        <p:nvGrpSpPr>
          <p:cNvPr id="22" name="Group 21"/>
          <p:cNvGrpSpPr/>
          <p:nvPr/>
        </p:nvGrpSpPr>
        <p:grpSpPr>
          <a:xfrm>
            <a:off x="6730964" y="1833503"/>
            <a:ext cx="1548513" cy="668412"/>
            <a:chOff x="5347252" y="953740"/>
            <a:chExt cx="2842591" cy="1416321"/>
          </a:xfrm>
        </p:grpSpPr>
        <p:sp>
          <p:nvSpPr>
            <p:cNvPr id="4" name="Right Arrow 3"/>
            <p:cNvSpPr/>
            <p:nvPr/>
          </p:nvSpPr>
          <p:spPr>
            <a:xfrm>
              <a:off x="5347252" y="1782345"/>
              <a:ext cx="2842591" cy="56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p:cNvSpPr txBox="1"/>
            <p:nvPr/>
          </p:nvSpPr>
          <p:spPr>
            <a:xfrm>
              <a:off x="6052930" y="1880943"/>
              <a:ext cx="1431235" cy="489118"/>
            </a:xfrm>
            <a:prstGeom prst="rect">
              <a:avLst/>
            </a:prstGeom>
            <a:noFill/>
          </p:spPr>
          <p:txBody>
            <a:bodyPr wrap="square" rtlCol="0">
              <a:spAutoFit/>
            </a:bodyPr>
            <a:lstStyle/>
            <a:p>
              <a:r>
                <a:rPr lang="en-US" sz="900" dirty="0">
                  <a:solidFill>
                    <a:schemeClr val="bg1"/>
                  </a:solidFill>
                </a:rPr>
                <a:t>6 months</a:t>
              </a:r>
            </a:p>
          </p:txBody>
        </p:sp>
        <p:pic>
          <p:nvPicPr>
            <p:cNvPr id="9" name="Picture 8"/>
            <p:cNvPicPr>
              <a:picLocks noChangeAspect="1"/>
            </p:cNvPicPr>
            <p:nvPr/>
          </p:nvPicPr>
          <p:blipFill>
            <a:blip r:embed="rId3"/>
            <a:stretch>
              <a:fillRect/>
            </a:stretch>
          </p:blipFill>
          <p:spPr>
            <a:xfrm>
              <a:off x="5993294" y="953740"/>
              <a:ext cx="1308645" cy="871885"/>
            </a:xfrm>
            <a:prstGeom prst="rect">
              <a:avLst/>
            </a:prstGeom>
          </p:spPr>
        </p:pic>
      </p:grpSp>
      <p:grpSp>
        <p:nvGrpSpPr>
          <p:cNvPr id="17" name="Group 16"/>
          <p:cNvGrpSpPr/>
          <p:nvPr/>
        </p:nvGrpSpPr>
        <p:grpSpPr>
          <a:xfrm>
            <a:off x="6802064" y="2976137"/>
            <a:ext cx="993725" cy="913242"/>
            <a:chOff x="5963475" y="2633869"/>
            <a:chExt cx="2047463" cy="2206487"/>
          </a:xfrm>
        </p:grpSpPr>
        <p:sp>
          <p:nvSpPr>
            <p:cNvPr id="13" name="&quot;No&quot; Symbol 12"/>
            <p:cNvSpPr/>
            <p:nvPr/>
          </p:nvSpPr>
          <p:spPr>
            <a:xfrm>
              <a:off x="5963475" y="2633869"/>
              <a:ext cx="2047463" cy="22064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16" name="Picture 15"/>
            <p:cNvPicPr>
              <a:picLocks noChangeAspect="1"/>
            </p:cNvPicPr>
            <p:nvPr/>
          </p:nvPicPr>
          <p:blipFill>
            <a:blip r:embed="rId4"/>
            <a:stretch>
              <a:fillRect/>
            </a:stretch>
          </p:blipFill>
          <p:spPr>
            <a:xfrm>
              <a:off x="6169786" y="3468865"/>
              <a:ext cx="1841152" cy="536494"/>
            </a:xfrm>
            <a:prstGeom prst="rect">
              <a:avLst/>
            </a:prstGeom>
          </p:spPr>
        </p:pic>
      </p:grpSp>
      <p:sp>
        <p:nvSpPr>
          <p:cNvPr id="6" name="TextBox 5"/>
          <p:cNvSpPr txBox="1"/>
          <p:nvPr/>
        </p:nvSpPr>
        <p:spPr>
          <a:xfrm>
            <a:off x="6617185" y="4912720"/>
            <a:ext cx="2317410" cy="369332"/>
          </a:xfrm>
          <a:prstGeom prst="rect">
            <a:avLst/>
          </a:prstGeom>
          <a:solidFill>
            <a:schemeClr val="tx1"/>
          </a:solidFill>
        </p:spPr>
        <p:txBody>
          <a:bodyPr wrap="square" rtlCol="0">
            <a:spAutoFit/>
          </a:bodyPr>
          <a:lstStyle/>
          <a:p>
            <a:endParaRPr lang="en-US" dirty="0"/>
          </a:p>
        </p:txBody>
      </p:sp>
      <p:pic>
        <p:nvPicPr>
          <p:cNvPr id="18" name="Picture 17"/>
          <p:cNvPicPr>
            <a:picLocks noChangeAspect="1"/>
          </p:cNvPicPr>
          <p:nvPr/>
        </p:nvPicPr>
        <p:blipFill>
          <a:blip r:embed="rId5"/>
          <a:stretch>
            <a:fillRect/>
          </a:stretch>
        </p:blipFill>
        <p:spPr>
          <a:xfrm>
            <a:off x="6516359" y="4497712"/>
            <a:ext cx="1763119" cy="1057183"/>
          </a:xfrm>
          <a:prstGeom prst="rect">
            <a:avLst/>
          </a:prstGeom>
        </p:spPr>
      </p:pic>
    </p:spTree>
    <p:extLst>
      <p:ext uri="{BB962C8B-B14F-4D97-AF65-F5344CB8AC3E}">
        <p14:creationId xmlns:p14="http://schemas.microsoft.com/office/powerpoint/2010/main" val="254534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8527" y="178061"/>
            <a:ext cx="8099742" cy="1130300"/>
          </a:xfrm>
        </p:spPr>
        <p:txBody>
          <a:bodyPr/>
          <a:lstStyle/>
          <a:p>
            <a:r>
              <a:rPr lang="en-US" cap="none" dirty="0"/>
              <a:t>Side effect profile of LA Cabotegravir + </a:t>
            </a:r>
            <a:r>
              <a:rPr lang="en-US" cap="none" dirty="0" err="1"/>
              <a:t>Rilpivirine</a:t>
            </a:r>
            <a:endParaRPr lang="en-US" cap="none" dirty="0"/>
          </a:p>
        </p:txBody>
      </p:sp>
      <p:pic>
        <p:nvPicPr>
          <p:cNvPr id="8" name="Content Placeholder 7"/>
          <p:cNvPicPr>
            <a:picLocks noGrp="1" noChangeAspect="1"/>
          </p:cNvPicPr>
          <p:nvPr>
            <p:ph idx="1"/>
          </p:nvPr>
        </p:nvPicPr>
        <p:blipFill>
          <a:blip r:embed="rId3"/>
          <a:stretch>
            <a:fillRect/>
          </a:stretch>
        </p:blipFill>
        <p:spPr>
          <a:xfrm>
            <a:off x="689242" y="4107918"/>
            <a:ext cx="7886700" cy="920710"/>
          </a:xfrm>
          <a:prstGeom prst="rect">
            <a:avLst/>
          </a:prstGeom>
        </p:spPr>
      </p:pic>
      <p:pic>
        <p:nvPicPr>
          <p:cNvPr id="7" name="Picture 6"/>
          <p:cNvPicPr>
            <a:picLocks noChangeAspect="1"/>
          </p:cNvPicPr>
          <p:nvPr/>
        </p:nvPicPr>
        <p:blipFill>
          <a:blip r:embed="rId4"/>
          <a:stretch>
            <a:fillRect/>
          </a:stretch>
        </p:blipFill>
        <p:spPr>
          <a:xfrm>
            <a:off x="678528" y="1864780"/>
            <a:ext cx="7908131" cy="2243138"/>
          </a:xfrm>
          <a:prstGeom prst="rect">
            <a:avLst/>
          </a:prstGeom>
        </p:spPr>
      </p:pic>
      <p:sp>
        <p:nvSpPr>
          <p:cNvPr id="3" name="TextBox 2"/>
          <p:cNvSpPr txBox="1"/>
          <p:nvPr/>
        </p:nvSpPr>
        <p:spPr>
          <a:xfrm>
            <a:off x="1040525" y="5492313"/>
            <a:ext cx="4691818" cy="646331"/>
          </a:xfrm>
          <a:prstGeom prst="rect">
            <a:avLst/>
          </a:prstGeom>
          <a:noFill/>
        </p:spPr>
        <p:txBody>
          <a:bodyPr wrap="square" rtlCol="0">
            <a:spAutoFit/>
          </a:bodyPr>
          <a:lstStyle/>
          <a:p>
            <a:r>
              <a:rPr lang="en-US" altLang="en-US" dirty="0" err="1">
                <a:solidFill>
                  <a:srgbClr val="455560"/>
                </a:solidFill>
                <a:latin typeface="Calibri" panose="020F0502020204030204" pitchFamily="34" charset="0"/>
                <a:cs typeface="Arial" panose="020B0604020202020204" pitchFamily="34" charset="0"/>
              </a:rPr>
              <a:t>Swindells</a:t>
            </a:r>
            <a:r>
              <a:rPr lang="en-US" altLang="en-US" dirty="0">
                <a:solidFill>
                  <a:srgbClr val="455560"/>
                </a:solidFill>
                <a:latin typeface="Calibri" panose="020F0502020204030204" pitchFamily="34" charset="0"/>
                <a:cs typeface="Arial" panose="020B0604020202020204" pitchFamily="34" charset="0"/>
              </a:rPr>
              <a:t>. NEJM 2020</a:t>
            </a:r>
          </a:p>
          <a:p>
            <a:endParaRPr lang="en-US" dirty="0"/>
          </a:p>
        </p:txBody>
      </p:sp>
    </p:spTree>
    <p:extLst>
      <p:ext uri="{BB962C8B-B14F-4D97-AF65-F5344CB8AC3E}">
        <p14:creationId xmlns:p14="http://schemas.microsoft.com/office/powerpoint/2010/main" val="349520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30" y="1124827"/>
            <a:ext cx="8827552" cy="1130300"/>
          </a:xfrm>
        </p:spPr>
        <p:txBody>
          <a:bodyPr/>
          <a:lstStyle/>
          <a:p>
            <a:pPr algn="ctr"/>
            <a:r>
              <a:rPr lang="en-US" cap="none" dirty="0"/>
              <a:t>Incidence of injection site reaction adverse events</a:t>
            </a:r>
          </a:p>
        </p:txBody>
      </p:sp>
      <p:pic>
        <p:nvPicPr>
          <p:cNvPr id="4" name="Content Placeholder 3"/>
          <p:cNvPicPr>
            <a:picLocks noGrp="1" noChangeAspect="1"/>
          </p:cNvPicPr>
          <p:nvPr>
            <p:ph idx="1"/>
          </p:nvPr>
        </p:nvPicPr>
        <p:blipFill>
          <a:blip r:embed="rId2"/>
          <a:stretch>
            <a:fillRect/>
          </a:stretch>
        </p:blipFill>
        <p:spPr>
          <a:xfrm>
            <a:off x="132930" y="2412781"/>
            <a:ext cx="4854778" cy="2635250"/>
          </a:xfrm>
          <a:prstGeom prst="rect">
            <a:avLst/>
          </a:prstGeom>
        </p:spPr>
      </p:pic>
      <p:pic>
        <p:nvPicPr>
          <p:cNvPr id="6" name="Picture 5"/>
          <p:cNvPicPr>
            <a:picLocks noChangeAspect="1"/>
          </p:cNvPicPr>
          <p:nvPr/>
        </p:nvPicPr>
        <p:blipFill>
          <a:blip r:embed="rId3"/>
          <a:stretch>
            <a:fillRect/>
          </a:stretch>
        </p:blipFill>
        <p:spPr>
          <a:xfrm>
            <a:off x="5032353" y="2412781"/>
            <a:ext cx="3928129" cy="2635250"/>
          </a:xfrm>
          <a:prstGeom prst="rect">
            <a:avLst/>
          </a:prstGeom>
        </p:spPr>
      </p:pic>
      <p:sp>
        <p:nvSpPr>
          <p:cNvPr id="7" name="TextBox 6"/>
          <p:cNvSpPr txBox="1"/>
          <p:nvPr/>
        </p:nvSpPr>
        <p:spPr>
          <a:xfrm>
            <a:off x="397291" y="5561681"/>
            <a:ext cx="4326057" cy="276999"/>
          </a:xfrm>
          <a:prstGeom prst="rect">
            <a:avLst/>
          </a:prstGeom>
          <a:noFill/>
        </p:spPr>
        <p:txBody>
          <a:bodyPr wrap="square" rtlCol="0">
            <a:spAutoFit/>
          </a:bodyPr>
          <a:lstStyle/>
          <a:p>
            <a:r>
              <a:rPr lang="en-US" sz="1200" dirty="0" err="1">
                <a:solidFill>
                  <a:schemeClr val="bg1"/>
                </a:solidFill>
              </a:rPr>
              <a:t>Swindells</a:t>
            </a:r>
            <a:r>
              <a:rPr lang="en-US" sz="1200" dirty="0">
                <a:solidFill>
                  <a:schemeClr val="bg1"/>
                </a:solidFill>
              </a:rPr>
              <a:t> NEJM 2020 Supplementary Appendix</a:t>
            </a:r>
          </a:p>
        </p:txBody>
      </p:sp>
    </p:spTree>
    <p:extLst>
      <p:ext uri="{BB962C8B-B14F-4D97-AF65-F5344CB8AC3E}">
        <p14:creationId xmlns:p14="http://schemas.microsoft.com/office/powerpoint/2010/main" val="243978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73" y="868368"/>
            <a:ext cx="8086205" cy="994172"/>
          </a:xfrm>
        </p:spPr>
        <p:txBody>
          <a:bodyPr/>
          <a:lstStyle/>
          <a:p>
            <a:pPr algn="ctr"/>
            <a:r>
              <a:rPr lang="en-US" cap="none" dirty="0"/>
              <a:t>Challenges with the uptake and use of LA ART</a:t>
            </a:r>
          </a:p>
        </p:txBody>
      </p:sp>
      <p:sp>
        <p:nvSpPr>
          <p:cNvPr id="3" name="Content Placeholder 2"/>
          <p:cNvSpPr>
            <a:spLocks noGrp="1"/>
          </p:cNvSpPr>
          <p:nvPr>
            <p:ph idx="1"/>
          </p:nvPr>
        </p:nvSpPr>
        <p:spPr>
          <a:xfrm>
            <a:off x="152859" y="1575075"/>
            <a:ext cx="5385845" cy="4624404"/>
          </a:xfrm>
        </p:spPr>
        <p:txBody>
          <a:bodyPr>
            <a:normAutofit lnSpcReduction="10000"/>
          </a:bodyPr>
          <a:lstStyle/>
          <a:p>
            <a:pPr marL="0" indent="0">
              <a:buClrTx/>
              <a:buNone/>
            </a:pPr>
            <a:r>
              <a:rPr lang="en-US" sz="2550" dirty="0">
                <a:solidFill>
                  <a:schemeClr val="bg1"/>
                </a:solidFill>
              </a:rPr>
              <a:t>oral ART </a:t>
            </a:r>
          </a:p>
          <a:p>
            <a:pPr>
              <a:buClrTx/>
            </a:pPr>
            <a:r>
              <a:rPr lang="en-US" dirty="0"/>
              <a:t>Requires adherence / retention</a:t>
            </a:r>
          </a:p>
          <a:p>
            <a:pPr>
              <a:buClrTx/>
            </a:pPr>
            <a:r>
              <a:rPr lang="en-US" dirty="0"/>
              <a:t>Resistance</a:t>
            </a:r>
          </a:p>
          <a:p>
            <a:pPr lvl="1">
              <a:buClr>
                <a:schemeClr val="bg1"/>
              </a:buClr>
              <a:buFont typeface="Arial" panose="020B0604020202020204" pitchFamily="34" charset="0"/>
              <a:buChar char="•"/>
            </a:pPr>
            <a:r>
              <a:rPr lang="en-US" sz="2100" dirty="0"/>
              <a:t>2 drug ART regimen CAB/RPV</a:t>
            </a:r>
          </a:p>
          <a:p>
            <a:pPr lvl="2">
              <a:buClr>
                <a:schemeClr val="bg1"/>
              </a:buClr>
              <a:buFont typeface="Arial" panose="020B0604020202020204" pitchFamily="34" charset="0"/>
              <a:buChar char="•"/>
            </a:pPr>
            <a:r>
              <a:rPr lang="en-US" sz="2100" dirty="0"/>
              <a:t>limited to those WITHOUT an extensive history of resistance</a:t>
            </a:r>
          </a:p>
          <a:p>
            <a:pPr lvl="1">
              <a:buClr>
                <a:schemeClr val="bg1"/>
              </a:buClr>
              <a:buFont typeface="Arial" panose="020B0604020202020204" pitchFamily="34" charset="0"/>
              <a:buChar char="•"/>
            </a:pPr>
            <a:r>
              <a:rPr lang="en-US" sz="2100" dirty="0"/>
              <a:t>Long half-life of </a:t>
            </a:r>
            <a:r>
              <a:rPr lang="en-US" sz="2100" dirty="0" err="1"/>
              <a:t>injectables</a:t>
            </a:r>
            <a:r>
              <a:rPr lang="en-US" sz="2100" dirty="0"/>
              <a:t>: Risk of development of resistance</a:t>
            </a:r>
          </a:p>
          <a:p>
            <a:pPr marL="171442" lvl="1">
              <a:spcBef>
                <a:spcPts val="750"/>
              </a:spcBef>
              <a:buClrTx/>
            </a:pPr>
            <a:r>
              <a:rPr lang="en-US" sz="2100" dirty="0"/>
              <a:t>Side-effects to Injections</a:t>
            </a:r>
          </a:p>
          <a:p>
            <a:pPr>
              <a:buClrTx/>
              <a:buFont typeface="Arial" panose="020B0604020202020204" pitchFamily="34" charset="0"/>
              <a:buChar char="•"/>
            </a:pPr>
            <a:r>
              <a:rPr lang="en-US" sz="2100" dirty="0"/>
              <a:t>Unstudied populations  </a:t>
            </a:r>
          </a:p>
          <a:p>
            <a:pPr lvl="1">
              <a:buClrTx/>
              <a:buFont typeface="Arial" panose="020B0604020202020204" pitchFamily="34" charset="0"/>
              <a:buChar char="•"/>
            </a:pPr>
            <a:r>
              <a:rPr lang="en-US" sz="2100" dirty="0"/>
              <a:t>Women of Child Bearing Potential, Youth</a:t>
            </a:r>
          </a:p>
          <a:p>
            <a:pPr>
              <a:buClrTx/>
              <a:buFont typeface="Arial" panose="020B0604020202020204" pitchFamily="34" charset="0"/>
              <a:buChar char="•"/>
            </a:pPr>
            <a:r>
              <a:rPr lang="en-US" sz="2100" dirty="0"/>
              <a:t>Cost and Equity</a:t>
            </a:r>
          </a:p>
          <a:p>
            <a:pPr>
              <a:buClrTx/>
              <a:buFont typeface="Arial" panose="020B0604020202020204" pitchFamily="34" charset="0"/>
              <a:buChar char="•"/>
            </a:pPr>
            <a:endParaRPr lang="en-US" sz="2250" dirty="0"/>
          </a:p>
        </p:txBody>
      </p:sp>
      <p:grpSp>
        <p:nvGrpSpPr>
          <p:cNvPr id="22" name="Group 21"/>
          <p:cNvGrpSpPr/>
          <p:nvPr/>
        </p:nvGrpSpPr>
        <p:grpSpPr>
          <a:xfrm>
            <a:off x="5637971" y="1685380"/>
            <a:ext cx="1548513" cy="658414"/>
            <a:chOff x="5347252" y="953740"/>
            <a:chExt cx="2842591" cy="1395136"/>
          </a:xfrm>
        </p:grpSpPr>
        <p:sp>
          <p:nvSpPr>
            <p:cNvPr id="4" name="Right Arrow 3"/>
            <p:cNvSpPr/>
            <p:nvPr/>
          </p:nvSpPr>
          <p:spPr>
            <a:xfrm>
              <a:off x="5347252" y="1782345"/>
              <a:ext cx="2842591" cy="56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p:cNvSpPr txBox="1"/>
            <p:nvPr/>
          </p:nvSpPr>
          <p:spPr>
            <a:xfrm>
              <a:off x="6052928" y="1834615"/>
              <a:ext cx="1431235" cy="489118"/>
            </a:xfrm>
            <a:prstGeom prst="rect">
              <a:avLst/>
            </a:prstGeom>
            <a:noFill/>
          </p:spPr>
          <p:txBody>
            <a:bodyPr wrap="square" rtlCol="0">
              <a:spAutoFit/>
            </a:bodyPr>
            <a:lstStyle/>
            <a:p>
              <a:r>
                <a:rPr lang="en-US" sz="900" dirty="0"/>
                <a:t>6 months</a:t>
              </a:r>
            </a:p>
          </p:txBody>
        </p:sp>
        <p:pic>
          <p:nvPicPr>
            <p:cNvPr id="9" name="Picture 8"/>
            <p:cNvPicPr>
              <a:picLocks noChangeAspect="1"/>
            </p:cNvPicPr>
            <p:nvPr/>
          </p:nvPicPr>
          <p:blipFill>
            <a:blip r:embed="rId3"/>
            <a:stretch>
              <a:fillRect/>
            </a:stretch>
          </p:blipFill>
          <p:spPr>
            <a:xfrm>
              <a:off x="5993294" y="953740"/>
              <a:ext cx="1308645" cy="871885"/>
            </a:xfrm>
            <a:prstGeom prst="rect">
              <a:avLst/>
            </a:prstGeom>
          </p:spPr>
        </p:pic>
      </p:grpSp>
      <p:grpSp>
        <p:nvGrpSpPr>
          <p:cNvPr id="17" name="Group 16"/>
          <p:cNvGrpSpPr/>
          <p:nvPr/>
        </p:nvGrpSpPr>
        <p:grpSpPr>
          <a:xfrm>
            <a:off x="6022391" y="2535607"/>
            <a:ext cx="746649" cy="786113"/>
            <a:chOff x="5963475" y="2633869"/>
            <a:chExt cx="2047463" cy="2206487"/>
          </a:xfrm>
        </p:grpSpPr>
        <p:sp>
          <p:nvSpPr>
            <p:cNvPr id="13" name="&quot;No&quot; Symbol 12"/>
            <p:cNvSpPr/>
            <p:nvPr/>
          </p:nvSpPr>
          <p:spPr>
            <a:xfrm>
              <a:off x="5963475" y="2633869"/>
              <a:ext cx="2047463" cy="220648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16" name="Picture 15"/>
            <p:cNvPicPr>
              <a:picLocks noChangeAspect="1"/>
            </p:cNvPicPr>
            <p:nvPr/>
          </p:nvPicPr>
          <p:blipFill>
            <a:blip r:embed="rId4"/>
            <a:stretch>
              <a:fillRect/>
            </a:stretch>
          </p:blipFill>
          <p:spPr>
            <a:xfrm>
              <a:off x="6169786" y="3468865"/>
              <a:ext cx="1841152" cy="536494"/>
            </a:xfrm>
            <a:prstGeom prst="rect">
              <a:avLst/>
            </a:prstGeom>
          </p:spPr>
        </p:pic>
      </p:grpSp>
      <p:pic>
        <p:nvPicPr>
          <p:cNvPr id="18" name="Picture 17"/>
          <p:cNvPicPr>
            <a:picLocks noChangeAspect="1"/>
          </p:cNvPicPr>
          <p:nvPr/>
        </p:nvPicPr>
        <p:blipFill>
          <a:blip r:embed="rId5"/>
          <a:stretch>
            <a:fillRect/>
          </a:stretch>
        </p:blipFill>
        <p:spPr>
          <a:xfrm>
            <a:off x="5887923" y="3613214"/>
            <a:ext cx="914140" cy="548127"/>
          </a:xfrm>
          <a:prstGeom prst="rect">
            <a:avLst/>
          </a:prstGeom>
        </p:spPr>
      </p:pic>
      <p:pic>
        <p:nvPicPr>
          <p:cNvPr id="20" name="Picture 19"/>
          <p:cNvPicPr>
            <a:picLocks noChangeAspect="1"/>
          </p:cNvPicPr>
          <p:nvPr/>
        </p:nvPicPr>
        <p:blipFill>
          <a:blip r:embed="rId6"/>
          <a:stretch>
            <a:fillRect/>
          </a:stretch>
        </p:blipFill>
        <p:spPr>
          <a:xfrm>
            <a:off x="6153648" y="5438158"/>
            <a:ext cx="670084" cy="469058"/>
          </a:xfrm>
          <a:prstGeom prst="rect">
            <a:avLst/>
          </a:prstGeom>
        </p:spPr>
      </p:pic>
      <p:pic>
        <p:nvPicPr>
          <p:cNvPr id="21" name="Picture 20"/>
          <p:cNvPicPr>
            <a:picLocks noChangeAspect="1"/>
          </p:cNvPicPr>
          <p:nvPr/>
        </p:nvPicPr>
        <p:blipFill>
          <a:blip r:embed="rId7"/>
          <a:stretch>
            <a:fillRect/>
          </a:stretch>
        </p:blipFill>
        <p:spPr>
          <a:xfrm>
            <a:off x="6222964" y="4452836"/>
            <a:ext cx="429517" cy="689169"/>
          </a:xfrm>
          <a:prstGeom prst="rect">
            <a:avLst/>
          </a:prstGeom>
        </p:spPr>
      </p:pic>
    </p:spTree>
    <p:extLst>
      <p:ext uri="{BB962C8B-B14F-4D97-AF65-F5344CB8AC3E}">
        <p14:creationId xmlns:p14="http://schemas.microsoft.com/office/powerpoint/2010/main" val="2539157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429" r="27350" b="52076"/>
          <a:stretch/>
        </p:blipFill>
        <p:spPr>
          <a:xfrm>
            <a:off x="25400" y="948860"/>
            <a:ext cx="3041649" cy="638579"/>
          </a:xfrm>
          <a:prstGeom prst="rect">
            <a:avLst/>
          </a:prstGeom>
        </p:spPr>
      </p:pic>
      <p:sp>
        <p:nvSpPr>
          <p:cNvPr id="2" name="Title 1"/>
          <p:cNvSpPr>
            <a:spLocks noGrp="1"/>
          </p:cNvSpPr>
          <p:nvPr>
            <p:ph type="title"/>
          </p:nvPr>
        </p:nvSpPr>
        <p:spPr>
          <a:xfrm>
            <a:off x="3067050" y="948859"/>
            <a:ext cx="5906683" cy="1130300"/>
          </a:xfrm>
        </p:spPr>
        <p:txBody>
          <a:bodyPr>
            <a:noAutofit/>
          </a:bodyPr>
          <a:lstStyle/>
          <a:p>
            <a:r>
              <a:rPr lang="en-US" sz="2100" dirty="0">
                <a:solidFill>
                  <a:srgbClr val="FF0000"/>
                </a:solidFill>
              </a:rPr>
              <a:t>LA</a:t>
            </a:r>
            <a:r>
              <a:rPr lang="en-US" sz="2100" dirty="0"/>
              <a:t>TITUDE</a:t>
            </a:r>
            <a:r>
              <a:rPr lang="en-US" sz="2100" dirty="0">
                <a:solidFill>
                  <a:srgbClr val="14979A"/>
                </a:solidFill>
              </a:rPr>
              <a:t> : </a:t>
            </a:r>
            <a:r>
              <a:rPr lang="en-US" altLang="en-US" sz="2000" dirty="0">
                <a:solidFill>
                  <a:srgbClr val="C00000"/>
                </a:solidFill>
              </a:rPr>
              <a:t>L</a:t>
            </a:r>
            <a:r>
              <a:rPr lang="en-US" altLang="en-US" sz="2000" dirty="0"/>
              <a:t>ong-</a:t>
            </a:r>
            <a:r>
              <a:rPr lang="en-US" altLang="en-US" sz="2000" dirty="0">
                <a:solidFill>
                  <a:srgbClr val="C00000"/>
                </a:solidFill>
              </a:rPr>
              <a:t>A</a:t>
            </a:r>
            <a:r>
              <a:rPr lang="en-US" altLang="en-US" sz="2000" dirty="0"/>
              <a:t>cting </a:t>
            </a:r>
            <a:r>
              <a:rPr lang="en-US" altLang="en-US" sz="2000" dirty="0">
                <a:solidFill>
                  <a:srgbClr val="0099CC"/>
                </a:solidFill>
              </a:rPr>
              <a:t>T</a:t>
            </a:r>
            <a:r>
              <a:rPr lang="en-US" altLang="en-US" sz="2000" dirty="0"/>
              <a:t>herapy to </a:t>
            </a:r>
            <a:r>
              <a:rPr lang="en-US" altLang="en-US" sz="2000" dirty="0">
                <a:solidFill>
                  <a:srgbClr val="0099CC"/>
                </a:solidFill>
              </a:rPr>
              <a:t>I</a:t>
            </a:r>
            <a:r>
              <a:rPr lang="en-US" altLang="en-US" sz="2000" dirty="0"/>
              <a:t>mprove </a:t>
            </a:r>
            <a:r>
              <a:rPr lang="en-US" altLang="en-US" sz="2000" dirty="0">
                <a:solidFill>
                  <a:srgbClr val="0099CC"/>
                </a:solidFill>
              </a:rPr>
              <a:t>T</a:t>
            </a:r>
            <a:r>
              <a:rPr lang="en-US" altLang="en-US" sz="2000" dirty="0"/>
              <a:t>reatment </a:t>
            </a:r>
            <a:r>
              <a:rPr lang="en-US" altLang="en-US" sz="2000" dirty="0" err="1"/>
              <a:t>s</a:t>
            </a:r>
            <a:r>
              <a:rPr lang="en-US" altLang="en-US" sz="2000" dirty="0" err="1">
                <a:solidFill>
                  <a:srgbClr val="0099CC"/>
                </a:solidFill>
              </a:rPr>
              <a:t>U</a:t>
            </a:r>
            <a:r>
              <a:rPr lang="en-US" altLang="en-US" sz="2000" dirty="0" err="1"/>
              <a:t>ccess</a:t>
            </a:r>
            <a:r>
              <a:rPr lang="en-US" altLang="en-US" sz="2000" dirty="0"/>
              <a:t> in </a:t>
            </a:r>
            <a:r>
              <a:rPr lang="en-US" altLang="en-US" sz="2000" dirty="0">
                <a:solidFill>
                  <a:srgbClr val="0099CC"/>
                </a:solidFill>
              </a:rPr>
              <a:t>D</a:t>
            </a:r>
            <a:r>
              <a:rPr lang="en-US" altLang="en-US" sz="2000" dirty="0"/>
              <a:t>aily </a:t>
            </a:r>
            <a:r>
              <a:rPr lang="en-US" altLang="en-US" sz="2000" dirty="0" err="1"/>
              <a:t>Lif</a:t>
            </a:r>
            <a:r>
              <a:rPr lang="en-US" altLang="en-US" sz="2000" dirty="0" err="1">
                <a:solidFill>
                  <a:srgbClr val="0099CC"/>
                </a:solidFill>
              </a:rPr>
              <a:t>E</a:t>
            </a:r>
            <a:br>
              <a:rPr lang="en-US" altLang="en-US" sz="2000" dirty="0"/>
            </a:br>
            <a:endParaRPr lang="en-US" sz="2100" dirty="0"/>
          </a:p>
        </p:txBody>
      </p:sp>
      <p:sp>
        <p:nvSpPr>
          <p:cNvPr id="3" name="Content Placeholder 2"/>
          <p:cNvSpPr>
            <a:spLocks noGrp="1"/>
          </p:cNvSpPr>
          <p:nvPr>
            <p:ph idx="1"/>
          </p:nvPr>
        </p:nvSpPr>
        <p:spPr>
          <a:xfrm>
            <a:off x="513159" y="2364434"/>
            <a:ext cx="8087917" cy="2971013"/>
          </a:xfrm>
        </p:spPr>
        <p:txBody>
          <a:bodyPr>
            <a:normAutofit fontScale="92500" lnSpcReduction="10000"/>
          </a:bodyPr>
          <a:lstStyle/>
          <a:p>
            <a:r>
              <a:rPr lang="en-US" sz="2800" dirty="0"/>
              <a:t>ART-experienced, HIV-infected, males and non-pregnant females ≥18 years of age with:</a:t>
            </a:r>
          </a:p>
          <a:p>
            <a:pPr lvl="3">
              <a:buClr>
                <a:srgbClr val="06588E"/>
              </a:buClr>
              <a:buFont typeface="Arial" panose="020B0604020202020204" pitchFamily="34" charset="0"/>
              <a:buChar char="•"/>
            </a:pPr>
            <a:r>
              <a:rPr lang="en-US" sz="2000" dirty="0"/>
              <a:t>Evidence of non-adherence according to at least </a:t>
            </a:r>
            <a:r>
              <a:rPr lang="en-US" sz="2000" u="sng" dirty="0"/>
              <a:t>one</a:t>
            </a:r>
            <a:r>
              <a:rPr lang="en-US" sz="2000" dirty="0"/>
              <a:t> of the following criteria: </a:t>
            </a:r>
          </a:p>
          <a:p>
            <a:pPr lvl="4">
              <a:buClr>
                <a:srgbClr val="06588E"/>
              </a:buClr>
              <a:buFont typeface="Arial" panose="020B0604020202020204" pitchFamily="34" charset="0"/>
              <a:buChar char="•"/>
            </a:pPr>
            <a:r>
              <a:rPr lang="en-US" sz="2000" dirty="0"/>
              <a:t>Poor </a:t>
            </a:r>
            <a:r>
              <a:rPr lang="en-US" sz="2000" dirty="0" err="1"/>
              <a:t>virologic</a:t>
            </a:r>
            <a:r>
              <a:rPr lang="en-US" sz="2000" dirty="0"/>
              <a:t> response to prescribed ART for at least 6 months</a:t>
            </a:r>
          </a:p>
          <a:p>
            <a:pPr lvl="4">
              <a:buClr>
                <a:srgbClr val="06588E"/>
              </a:buClr>
              <a:buFont typeface="Arial" panose="020B0604020202020204" pitchFamily="34" charset="0"/>
              <a:buChar char="•"/>
            </a:pPr>
            <a:r>
              <a:rPr lang="en-US" sz="2000" dirty="0"/>
              <a:t>Loss to clinical follow-up for &gt;6 months with ART non-adherence</a:t>
            </a:r>
          </a:p>
          <a:p>
            <a:pPr lvl="3">
              <a:buClr>
                <a:srgbClr val="06588E"/>
              </a:buClr>
            </a:pPr>
            <a:r>
              <a:rPr lang="en-US" sz="2000" dirty="0"/>
              <a:t>Negative for Hepatitis B</a:t>
            </a:r>
          </a:p>
          <a:p>
            <a:pPr>
              <a:buClr>
                <a:srgbClr val="06588E"/>
              </a:buClr>
              <a:buFont typeface="Arial" panose="020B0604020202020204" pitchFamily="34" charset="0"/>
              <a:buChar char="•"/>
            </a:pPr>
            <a:endParaRPr lang="en-US" dirty="0"/>
          </a:p>
        </p:txBody>
      </p:sp>
      <p:sp>
        <p:nvSpPr>
          <p:cNvPr id="6" name="Slide Number Placeholder 5"/>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05422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F49D4-6063-43F6-8CF0-19BD3DE93C75}"/>
              </a:ext>
            </a:extLst>
          </p:cNvPr>
          <p:cNvPicPr>
            <a:picLocks noChangeAspect="1"/>
          </p:cNvPicPr>
          <p:nvPr/>
        </p:nvPicPr>
        <p:blipFill>
          <a:blip r:embed="rId3"/>
          <a:stretch>
            <a:fillRect/>
          </a:stretch>
        </p:blipFill>
        <p:spPr>
          <a:xfrm>
            <a:off x="0" y="1157343"/>
            <a:ext cx="9144000" cy="4078279"/>
          </a:xfrm>
          <a:prstGeom prst="rect">
            <a:avLst/>
          </a:prstGeom>
        </p:spPr>
      </p:pic>
      <p:sp>
        <p:nvSpPr>
          <p:cNvPr id="6" name="TextBox 5"/>
          <p:cNvSpPr txBox="1"/>
          <p:nvPr/>
        </p:nvSpPr>
        <p:spPr>
          <a:xfrm>
            <a:off x="1748855" y="392215"/>
            <a:ext cx="5646290" cy="507831"/>
          </a:xfrm>
          <a:prstGeom prst="rect">
            <a:avLst/>
          </a:prstGeom>
          <a:noFill/>
        </p:spPr>
        <p:txBody>
          <a:bodyPr wrap="none" rtlCol="0">
            <a:spAutoFit/>
          </a:bodyPr>
          <a:lstStyle/>
          <a:p>
            <a:pPr algn="ctr" defTabSz="685800">
              <a:defRPr/>
            </a:pPr>
            <a:r>
              <a:rPr lang="en-US" sz="2700" b="1" dirty="0">
                <a:solidFill>
                  <a:srgbClr val="FF0000"/>
                </a:solidFill>
                <a:latin typeface="Calibri" panose="020F0502020204030204"/>
              </a:rPr>
              <a:t>LA</a:t>
            </a:r>
            <a:r>
              <a:rPr lang="en-US" sz="2700" b="1" dirty="0">
                <a:solidFill>
                  <a:srgbClr val="00B0F0"/>
                </a:solidFill>
                <a:latin typeface="Calibri" panose="020F0502020204030204"/>
              </a:rPr>
              <a:t>TITUDE </a:t>
            </a:r>
            <a:r>
              <a:rPr lang="en-US" sz="2700" b="1" dirty="0">
                <a:solidFill>
                  <a:prstClr val="black"/>
                </a:solidFill>
                <a:latin typeface="Calibri" panose="020F0502020204030204"/>
              </a:rPr>
              <a:t>(A5359) Study Design (V3.0)</a:t>
            </a:r>
          </a:p>
        </p:txBody>
      </p:sp>
      <p:sp>
        <p:nvSpPr>
          <p:cNvPr id="2" name="TextBox 1">
            <a:extLst>
              <a:ext uri="{FF2B5EF4-FFF2-40B4-BE49-F238E27FC236}">
                <a16:creationId xmlns:a16="http://schemas.microsoft.com/office/drawing/2014/main" id="{828C3A00-BAD7-4889-9C7B-E08F9EC2482F}"/>
              </a:ext>
            </a:extLst>
          </p:cNvPr>
          <p:cNvSpPr txBox="1"/>
          <p:nvPr/>
        </p:nvSpPr>
        <p:spPr>
          <a:xfrm>
            <a:off x="735139" y="3888772"/>
            <a:ext cx="3102827" cy="300082"/>
          </a:xfrm>
          <a:prstGeom prst="rect">
            <a:avLst/>
          </a:prstGeom>
          <a:noFill/>
        </p:spPr>
        <p:txBody>
          <a:bodyPr wrap="square" rtlCol="0">
            <a:spAutoFit/>
          </a:bodyPr>
          <a:lstStyle/>
          <a:p>
            <a:pPr algn="ctr"/>
            <a:r>
              <a:rPr lang="en-US" sz="1350" b="1" dirty="0">
                <a:latin typeface="Segoe UI" panose="020B0502040204020203" pitchFamily="34" charset="0"/>
              </a:rPr>
              <a:t>Conditional Economic Incentives</a:t>
            </a:r>
            <a:endParaRPr lang="en-US" sz="1350" b="1" dirty="0">
              <a:latin typeface="Arial" panose="020B0604020202020204" pitchFamily="34" charset="0"/>
            </a:endParaRPr>
          </a:p>
        </p:txBody>
      </p:sp>
      <p:sp>
        <p:nvSpPr>
          <p:cNvPr id="4" name="Slide Number Placeholder 3">
            <a:extLst>
              <a:ext uri="{FF2B5EF4-FFF2-40B4-BE49-F238E27FC236}">
                <a16:creationId xmlns:a16="http://schemas.microsoft.com/office/drawing/2014/main" id="{54333037-4122-4B4D-AD69-C79FDCDA753A}"/>
              </a:ext>
            </a:extLst>
          </p:cNvPr>
          <p:cNvSpPr>
            <a:spLocks noGrp="1"/>
          </p:cNvSpPr>
          <p:nvPr>
            <p:ph type="sldNum" sz="quarter" idx="12"/>
          </p:nvPr>
        </p:nvSpPr>
        <p:spPr/>
        <p:txBody>
          <a:bodyPr/>
          <a:lstStyle/>
          <a:p>
            <a:fld id="{E31592B2-2EA6-4A2D-B8D5-8277B512E7C1}" type="slidenum">
              <a:rPr lang="en-US" smtClean="0"/>
              <a:pPr/>
              <a:t>25</a:t>
            </a:fld>
            <a:r>
              <a:rPr lang="en-US" dirty="0"/>
              <a:t> of 31</a:t>
            </a:r>
          </a:p>
        </p:txBody>
      </p:sp>
      <p:pic>
        <p:nvPicPr>
          <p:cNvPr id="8" name="Picture 7"/>
          <p:cNvPicPr>
            <a:picLocks noChangeAspect="1"/>
          </p:cNvPicPr>
          <p:nvPr/>
        </p:nvPicPr>
        <p:blipFill>
          <a:blip r:embed="rId4"/>
          <a:stretch>
            <a:fillRect/>
          </a:stretch>
        </p:blipFill>
        <p:spPr>
          <a:xfrm>
            <a:off x="694243" y="4165771"/>
            <a:ext cx="3274488" cy="1834979"/>
          </a:xfrm>
          <a:prstGeom prst="rect">
            <a:avLst/>
          </a:prstGeom>
        </p:spPr>
      </p:pic>
    </p:spTree>
    <p:extLst>
      <p:ext uri="{BB962C8B-B14F-4D97-AF65-F5344CB8AC3E}">
        <p14:creationId xmlns:p14="http://schemas.microsoft.com/office/powerpoint/2010/main" val="238970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73" y="266342"/>
            <a:ext cx="7886700" cy="994172"/>
          </a:xfrm>
        </p:spPr>
        <p:txBody>
          <a:bodyPr/>
          <a:lstStyle/>
          <a:p>
            <a:pPr algn="ctr"/>
            <a:r>
              <a:rPr lang="en-US" sz="2400" cap="none" dirty="0"/>
              <a:t>ATLAS baseline characteristics</a:t>
            </a:r>
          </a:p>
        </p:txBody>
      </p:sp>
      <p:pic>
        <p:nvPicPr>
          <p:cNvPr id="4" name="Content Placeholder 3"/>
          <p:cNvPicPr>
            <a:picLocks noGrp="1" noChangeAspect="1"/>
          </p:cNvPicPr>
          <p:nvPr>
            <p:ph idx="1"/>
          </p:nvPr>
        </p:nvPicPr>
        <p:blipFill>
          <a:blip r:embed="rId2"/>
          <a:stretch>
            <a:fillRect/>
          </a:stretch>
        </p:blipFill>
        <p:spPr>
          <a:xfrm>
            <a:off x="3872512" y="1332024"/>
            <a:ext cx="5396819" cy="3775780"/>
          </a:xfrm>
          <a:prstGeom prst="rect">
            <a:avLst/>
          </a:prstGeom>
        </p:spPr>
      </p:pic>
      <p:sp>
        <p:nvSpPr>
          <p:cNvPr id="5" name="Content Placeholder 2"/>
          <p:cNvSpPr txBox="1">
            <a:spLocks/>
          </p:cNvSpPr>
          <p:nvPr/>
        </p:nvSpPr>
        <p:spPr>
          <a:xfrm>
            <a:off x="83814" y="1308340"/>
            <a:ext cx="3788698" cy="4241320"/>
          </a:xfrm>
          <a:prstGeom prst="rect">
            <a:avLst/>
          </a:prstGeom>
        </p:spPr>
        <p:txBody>
          <a:bodyPr vert="horz" lIns="68580" tIns="34290" rIns="68580" bIns="34290" rtlCol="0" anchor="ctr">
            <a:normAutofit fontScale="92500" lnSpcReduction="10000"/>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rgbClr val="06588E"/>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400" kern="1200" cap="none">
                <a:solidFill>
                  <a:srgbClr val="06588E"/>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rgbClr val="06588E"/>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rgbClr val="06588E"/>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rgbClr val="06588E"/>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9pPr>
          </a:lstStyle>
          <a:p>
            <a:r>
              <a:rPr lang="en-US" altLang="en-US" dirty="0"/>
              <a:t>Registered Sites: 31 ACTG, 4 IMPAACT – U.S + Puerto Rico</a:t>
            </a:r>
          </a:p>
          <a:p>
            <a:r>
              <a:rPr lang="en-US" altLang="en-US" dirty="0"/>
              <a:t>Screened: 717</a:t>
            </a:r>
          </a:p>
          <a:p>
            <a:r>
              <a:rPr lang="en-US" altLang="en-US" dirty="0"/>
              <a:t>Enrolled in Step 1: </a:t>
            </a:r>
            <a:r>
              <a:rPr lang="en-US" altLang="en-US" dirty="0">
                <a:solidFill>
                  <a:srgbClr val="C00000"/>
                </a:solidFill>
              </a:rPr>
              <a:t>347</a:t>
            </a:r>
          </a:p>
          <a:p>
            <a:pPr lvl="1"/>
            <a:r>
              <a:rPr lang="en-US" altLang="en-US" sz="1500" dirty="0">
                <a:solidFill>
                  <a:srgbClr val="C00000"/>
                </a:solidFill>
              </a:rPr>
              <a:t>64% 	</a:t>
            </a:r>
            <a:r>
              <a:rPr lang="en-US" altLang="en-US" sz="1500" dirty="0"/>
              <a:t>Black/African-American</a:t>
            </a:r>
          </a:p>
          <a:p>
            <a:pPr lvl="1"/>
            <a:r>
              <a:rPr lang="en-US" altLang="en-US" sz="1500" dirty="0">
                <a:solidFill>
                  <a:srgbClr val="C00000"/>
                </a:solidFill>
              </a:rPr>
              <a:t>17%</a:t>
            </a:r>
            <a:r>
              <a:rPr lang="en-US" altLang="en-US" sz="1500" dirty="0"/>
              <a:t> 	Hispanic/Latinx Ethnicity</a:t>
            </a:r>
          </a:p>
          <a:p>
            <a:pPr lvl="1"/>
            <a:r>
              <a:rPr lang="en-US" altLang="en-US" sz="1500" dirty="0">
                <a:solidFill>
                  <a:srgbClr val="C00000"/>
                </a:solidFill>
              </a:rPr>
              <a:t>29%	</a:t>
            </a:r>
            <a:r>
              <a:rPr lang="en-US" altLang="en-US" sz="1500" dirty="0"/>
              <a:t>Female Sex at Birth</a:t>
            </a:r>
          </a:p>
          <a:p>
            <a:pPr lvl="1"/>
            <a:r>
              <a:rPr lang="en-US" altLang="en-US" sz="1500" dirty="0">
                <a:solidFill>
                  <a:srgbClr val="C00000"/>
                </a:solidFill>
              </a:rPr>
              <a:t>6% 	</a:t>
            </a:r>
            <a:r>
              <a:rPr lang="en-US" altLang="en-US" sz="1500" dirty="0"/>
              <a:t>Age 18-24 years </a:t>
            </a:r>
          </a:p>
          <a:p>
            <a:pPr lvl="1"/>
            <a:r>
              <a:rPr lang="en-US" altLang="en-US" sz="1500" dirty="0">
                <a:solidFill>
                  <a:srgbClr val="C00000"/>
                </a:solidFill>
              </a:rPr>
              <a:t>14%</a:t>
            </a:r>
            <a:r>
              <a:rPr lang="en-US" altLang="en-US" sz="1500" dirty="0"/>
              <a:t>	Age 25-30 years</a:t>
            </a:r>
          </a:p>
          <a:p>
            <a:pPr lvl="1"/>
            <a:r>
              <a:rPr lang="en-US" altLang="en-US" sz="1500" dirty="0">
                <a:solidFill>
                  <a:srgbClr val="C00000"/>
                </a:solidFill>
              </a:rPr>
              <a:t>4%</a:t>
            </a:r>
            <a:r>
              <a:rPr lang="en-US" altLang="en-US" sz="1500" dirty="0"/>
              <a:t> 	Transgender (n=15)</a:t>
            </a:r>
          </a:p>
          <a:p>
            <a:pPr lvl="1"/>
            <a:r>
              <a:rPr lang="en-US" altLang="en-US" sz="1500" dirty="0">
                <a:solidFill>
                  <a:srgbClr val="C00000"/>
                </a:solidFill>
              </a:rPr>
              <a:t>5%</a:t>
            </a:r>
            <a:r>
              <a:rPr lang="en-US" altLang="en-US" sz="1500" dirty="0"/>
              <a:t> 	current injection substance use</a:t>
            </a:r>
          </a:p>
          <a:p>
            <a:pPr lvl="1"/>
            <a:r>
              <a:rPr lang="en-US" altLang="en-US" sz="1500" dirty="0"/>
              <a:t>Median CD4 count </a:t>
            </a:r>
            <a:r>
              <a:rPr lang="en-US" altLang="en-US" sz="1500" dirty="0">
                <a:solidFill>
                  <a:srgbClr val="C00000"/>
                </a:solidFill>
              </a:rPr>
              <a:t>262 cells/mm3</a:t>
            </a:r>
          </a:p>
          <a:p>
            <a:pPr lvl="1"/>
            <a:r>
              <a:rPr lang="en-US" altLang="en-US" sz="1500" dirty="0"/>
              <a:t>Median time since HIV diagnosis </a:t>
            </a:r>
            <a:r>
              <a:rPr lang="en-US" altLang="en-US" sz="1500" dirty="0">
                <a:solidFill>
                  <a:srgbClr val="C00000"/>
                </a:solidFill>
              </a:rPr>
              <a:t>13 years</a:t>
            </a:r>
          </a:p>
          <a:p>
            <a:pPr marL="342892" lvl="1" indent="0">
              <a:buNone/>
            </a:pPr>
            <a:endParaRPr lang="en-US" altLang="en-US" dirty="0"/>
          </a:p>
        </p:txBody>
      </p:sp>
      <p:pic>
        <p:nvPicPr>
          <p:cNvPr id="3" name="Picture 2"/>
          <p:cNvPicPr>
            <a:picLocks noChangeAspect="1"/>
          </p:cNvPicPr>
          <p:nvPr/>
        </p:nvPicPr>
        <p:blipFill>
          <a:blip r:embed="rId3"/>
          <a:stretch>
            <a:fillRect/>
          </a:stretch>
        </p:blipFill>
        <p:spPr>
          <a:xfrm>
            <a:off x="421481" y="512971"/>
            <a:ext cx="3036071" cy="640135"/>
          </a:xfrm>
          <a:prstGeom prst="rect">
            <a:avLst/>
          </a:prstGeom>
        </p:spPr>
      </p:pic>
      <p:sp>
        <p:nvSpPr>
          <p:cNvPr id="6" name="Rectangle 5"/>
          <p:cNvSpPr/>
          <p:nvPr/>
        </p:nvSpPr>
        <p:spPr>
          <a:xfrm>
            <a:off x="6560924" y="3541754"/>
            <a:ext cx="379521" cy="305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501302" y="4725152"/>
            <a:ext cx="498764" cy="141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687589" y="7146868"/>
            <a:ext cx="498764" cy="141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6477517" y="4879796"/>
            <a:ext cx="498764" cy="141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55090" y="4505563"/>
            <a:ext cx="3177688" cy="7484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03014" y="2957164"/>
            <a:ext cx="2673007"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615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73" y="1395578"/>
            <a:ext cx="7772400" cy="2375140"/>
          </a:xfrm>
        </p:spPr>
        <p:txBody>
          <a:bodyPr>
            <a:normAutofit/>
          </a:bodyPr>
          <a:lstStyle/>
          <a:p>
            <a:br>
              <a:rPr lang="en-US" dirty="0"/>
            </a:br>
            <a:r>
              <a:rPr lang="en-US" dirty="0">
                <a:latin typeface="Helvetica"/>
                <a:cs typeface="Helvetica"/>
              </a:rPr>
              <a:t>emerging data on use of LA-ART in people with challenges with adherence</a:t>
            </a:r>
          </a:p>
        </p:txBody>
      </p:sp>
    </p:spTree>
    <p:extLst>
      <p:ext uri="{BB962C8B-B14F-4D97-AF65-F5344CB8AC3E}">
        <p14:creationId xmlns:p14="http://schemas.microsoft.com/office/powerpoint/2010/main" val="3420939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D325F27-DD4E-C633-7237-77355DA07FE5}"/>
              </a:ext>
            </a:extLst>
          </p:cNvPr>
          <p:cNvPicPr>
            <a:picLocks noChangeAspect="1"/>
          </p:cNvPicPr>
          <p:nvPr/>
        </p:nvPicPr>
        <p:blipFill>
          <a:blip r:embed="rId3"/>
          <a:stretch>
            <a:fillRect/>
          </a:stretch>
        </p:blipFill>
        <p:spPr>
          <a:xfrm>
            <a:off x="998220" y="1436283"/>
            <a:ext cx="7147560" cy="4112117"/>
          </a:xfrm>
          <a:prstGeom prst="rect">
            <a:avLst/>
          </a:prstGeom>
        </p:spPr>
      </p:pic>
      <p:sp>
        <p:nvSpPr>
          <p:cNvPr id="2" name="Title 1">
            <a:extLst>
              <a:ext uri="{FF2B5EF4-FFF2-40B4-BE49-F238E27FC236}">
                <a16:creationId xmlns:a16="http://schemas.microsoft.com/office/drawing/2014/main" id="{89371CEF-0E8E-4158-9408-6956C7A36301}"/>
              </a:ext>
            </a:extLst>
          </p:cNvPr>
          <p:cNvSpPr>
            <a:spLocks noGrp="1"/>
          </p:cNvSpPr>
          <p:nvPr>
            <p:ph type="title"/>
          </p:nvPr>
        </p:nvSpPr>
        <p:spPr>
          <a:xfrm>
            <a:off x="484676" y="533313"/>
            <a:ext cx="8772525" cy="704850"/>
          </a:xfrm>
        </p:spPr>
        <p:txBody>
          <a:bodyPr>
            <a:normAutofit/>
          </a:bodyPr>
          <a:lstStyle/>
          <a:p>
            <a:r>
              <a:rPr lang="en-US" sz="2400" b="1" dirty="0"/>
              <a:t>LA-CAB/RPV in PWH with viremia- Compassionate Use</a:t>
            </a:r>
          </a:p>
        </p:txBody>
      </p:sp>
      <p:sp>
        <p:nvSpPr>
          <p:cNvPr id="22" name="Rectangle 21">
            <a:extLst>
              <a:ext uri="{FF2B5EF4-FFF2-40B4-BE49-F238E27FC236}">
                <a16:creationId xmlns:a16="http://schemas.microsoft.com/office/drawing/2014/main" id="{BFBB817D-6D46-405A-48DE-23280BAD45ED}"/>
              </a:ext>
            </a:extLst>
          </p:cNvPr>
          <p:cNvSpPr/>
          <p:nvPr/>
        </p:nvSpPr>
        <p:spPr>
          <a:xfrm>
            <a:off x="1185862" y="5179219"/>
            <a:ext cx="6186488" cy="171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2304AD9A-A0DD-01E8-3048-FCDEB9CF2EC6}"/>
              </a:ext>
            </a:extLst>
          </p:cNvPr>
          <p:cNvSpPr txBox="1"/>
          <p:nvPr/>
        </p:nvSpPr>
        <p:spPr>
          <a:xfrm>
            <a:off x="3907631" y="1929994"/>
            <a:ext cx="3314700" cy="1638910"/>
          </a:xfrm>
          <a:prstGeom prst="rect">
            <a:avLst/>
          </a:prstGeom>
          <a:noFill/>
          <a:ln w="25400">
            <a:noFill/>
          </a:ln>
        </p:spPr>
        <p:txBody>
          <a:bodyPr wrap="square" rtlCol="0">
            <a:spAutoFit/>
          </a:bodyPr>
          <a:lstStyle/>
          <a:p>
            <a:r>
              <a:rPr lang="en-US" sz="1275" dirty="0"/>
              <a:t>Data through July 2020; median f/u 10 months</a:t>
            </a:r>
          </a:p>
          <a:p>
            <a:r>
              <a:rPr lang="en-US" sz="1275" dirty="0"/>
              <a:t>43% due to non-adherence (psychiatric)</a:t>
            </a:r>
          </a:p>
          <a:p>
            <a:r>
              <a:rPr lang="en-US" sz="1275" dirty="0"/>
              <a:t>16/28 with viremia suppressed (most ≤12 </a:t>
            </a:r>
            <a:r>
              <a:rPr lang="en-US" sz="1275" dirty="0" err="1"/>
              <a:t>mo</a:t>
            </a:r>
            <a:r>
              <a:rPr lang="en-US" sz="1275" dirty="0"/>
              <a:t>)</a:t>
            </a:r>
          </a:p>
          <a:p>
            <a:r>
              <a:rPr lang="en-US" sz="1275" dirty="0"/>
              <a:t>6/7 suppressed remained undetectable</a:t>
            </a:r>
          </a:p>
          <a:p>
            <a:r>
              <a:rPr lang="en-US" sz="1200" b="1" dirty="0"/>
              <a:t>NNRTI/INSTI resistance in those not suppressed</a:t>
            </a:r>
          </a:p>
        </p:txBody>
      </p:sp>
      <p:sp>
        <p:nvSpPr>
          <p:cNvPr id="7" name="TextBox 6">
            <a:extLst>
              <a:ext uri="{FF2B5EF4-FFF2-40B4-BE49-F238E27FC236}">
                <a16:creationId xmlns:a16="http://schemas.microsoft.com/office/drawing/2014/main" id="{7BB3C278-7AD3-451A-BB8D-26B1C1CFF87A}"/>
              </a:ext>
            </a:extLst>
          </p:cNvPr>
          <p:cNvSpPr txBox="1"/>
          <p:nvPr/>
        </p:nvSpPr>
        <p:spPr>
          <a:xfrm>
            <a:off x="654550" y="5528080"/>
            <a:ext cx="6218369" cy="507831"/>
          </a:xfrm>
          <a:prstGeom prst="rect">
            <a:avLst/>
          </a:prstGeom>
          <a:noFill/>
        </p:spPr>
        <p:txBody>
          <a:bodyPr wrap="none" rtlCol="0">
            <a:spAutoFit/>
          </a:bodyPr>
          <a:lstStyle/>
          <a:p>
            <a:r>
              <a:rPr lang="en-US" sz="900" b="1" dirty="0">
                <a:solidFill>
                  <a:schemeClr val="bg2"/>
                </a:solidFill>
              </a:rPr>
              <a:t>INSTI: integrase strand transfer inhibitor. NNRTI: non-nucleoside reverse transcriptase inhibitor. BL: baseline.</a:t>
            </a:r>
          </a:p>
          <a:p>
            <a:r>
              <a:rPr lang="en-US" sz="900" b="1" dirty="0">
                <a:solidFill>
                  <a:schemeClr val="bg2"/>
                </a:solidFill>
              </a:rPr>
              <a:t>VL: viral load. FU: follow-up.</a:t>
            </a:r>
          </a:p>
          <a:p>
            <a:r>
              <a:rPr lang="en-US" sz="900" dirty="0">
                <a:solidFill>
                  <a:schemeClr val="bg2"/>
                </a:solidFill>
              </a:rPr>
              <a:t>D’Amico R, et al. HIV Med 2022.</a:t>
            </a:r>
          </a:p>
        </p:txBody>
      </p:sp>
    </p:spTree>
    <p:extLst>
      <p:ext uri="{BB962C8B-B14F-4D97-AF65-F5344CB8AC3E}">
        <p14:creationId xmlns:p14="http://schemas.microsoft.com/office/powerpoint/2010/main" val="148631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1CEF-0E8E-4158-9408-6956C7A36301}"/>
              </a:ext>
            </a:extLst>
          </p:cNvPr>
          <p:cNvSpPr>
            <a:spLocks noGrp="1"/>
          </p:cNvSpPr>
          <p:nvPr>
            <p:ph type="title"/>
          </p:nvPr>
        </p:nvSpPr>
        <p:spPr/>
        <p:txBody>
          <a:bodyPr>
            <a:normAutofit/>
          </a:bodyPr>
          <a:lstStyle/>
          <a:p>
            <a:r>
              <a:rPr lang="en-US" sz="3000" b="1" dirty="0"/>
              <a:t>LA-CAB/RPV in PWH with viremia-Case Report</a:t>
            </a:r>
          </a:p>
        </p:txBody>
      </p:sp>
      <p:pic>
        <p:nvPicPr>
          <p:cNvPr id="9" name="Picture 8">
            <a:extLst>
              <a:ext uri="{FF2B5EF4-FFF2-40B4-BE49-F238E27FC236}">
                <a16:creationId xmlns:a16="http://schemas.microsoft.com/office/drawing/2014/main" id="{F0714B8A-673D-8251-8859-1671DBD01F75}"/>
              </a:ext>
            </a:extLst>
          </p:cNvPr>
          <p:cNvPicPr>
            <a:picLocks noChangeAspect="1"/>
          </p:cNvPicPr>
          <p:nvPr/>
        </p:nvPicPr>
        <p:blipFill>
          <a:blip r:embed="rId3"/>
          <a:stretch>
            <a:fillRect/>
          </a:stretch>
        </p:blipFill>
        <p:spPr>
          <a:xfrm>
            <a:off x="388738" y="2372625"/>
            <a:ext cx="8552262" cy="2600688"/>
          </a:xfrm>
          <a:prstGeom prst="rect">
            <a:avLst/>
          </a:prstGeom>
        </p:spPr>
      </p:pic>
      <p:sp>
        <p:nvSpPr>
          <p:cNvPr id="10" name="Rectangle 9">
            <a:extLst>
              <a:ext uri="{FF2B5EF4-FFF2-40B4-BE49-F238E27FC236}">
                <a16:creationId xmlns:a16="http://schemas.microsoft.com/office/drawing/2014/main" id="{11EC281E-6A1F-9F85-59FC-3695E38DF384}"/>
              </a:ext>
            </a:extLst>
          </p:cNvPr>
          <p:cNvSpPr/>
          <p:nvPr/>
        </p:nvSpPr>
        <p:spPr>
          <a:xfrm>
            <a:off x="3757613" y="2650332"/>
            <a:ext cx="664369" cy="1643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Arrow: Right 11">
            <a:extLst>
              <a:ext uri="{FF2B5EF4-FFF2-40B4-BE49-F238E27FC236}">
                <a16:creationId xmlns:a16="http://schemas.microsoft.com/office/drawing/2014/main" id="{E35D7E5F-EDB8-1BD4-DB28-4D4028D5F4C3}"/>
              </a:ext>
            </a:extLst>
          </p:cNvPr>
          <p:cNvSpPr/>
          <p:nvPr/>
        </p:nvSpPr>
        <p:spPr>
          <a:xfrm>
            <a:off x="50007" y="4043362"/>
            <a:ext cx="388738" cy="2500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A1051BE9-E393-C2F2-68C3-39B41EB9993D}"/>
              </a:ext>
            </a:extLst>
          </p:cNvPr>
          <p:cNvSpPr/>
          <p:nvPr/>
        </p:nvSpPr>
        <p:spPr>
          <a:xfrm>
            <a:off x="3757613" y="4293393"/>
            <a:ext cx="664369" cy="6286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BB3C278-7AD3-451A-BB8D-26B1C1CFF87A}"/>
              </a:ext>
            </a:extLst>
          </p:cNvPr>
          <p:cNvSpPr txBox="1"/>
          <p:nvPr/>
        </p:nvSpPr>
        <p:spPr>
          <a:xfrm>
            <a:off x="315684" y="5423520"/>
            <a:ext cx="5974713" cy="507831"/>
          </a:xfrm>
          <a:prstGeom prst="rect">
            <a:avLst/>
          </a:prstGeom>
          <a:noFill/>
        </p:spPr>
        <p:txBody>
          <a:bodyPr wrap="none" rtlCol="0">
            <a:spAutoFit/>
          </a:bodyPr>
          <a:lstStyle/>
          <a:p>
            <a:r>
              <a:rPr lang="en-US" sz="900" b="1" dirty="0">
                <a:solidFill>
                  <a:schemeClr val="bg2"/>
                </a:solidFill>
              </a:rPr>
              <a:t>EFV: efavirenz. TDF: tenofovir disoproxil fumarate. FTC: emtricitabine. DTG: dolutegravir. ABC: abacavir. </a:t>
            </a:r>
          </a:p>
          <a:p>
            <a:r>
              <a:rPr lang="en-US" sz="900" b="1" dirty="0">
                <a:solidFill>
                  <a:schemeClr val="bg2"/>
                </a:solidFill>
              </a:rPr>
              <a:t>3TC: lamivudine. DRV: darunavir. COBI: cobicistat. TAF: tenofovir alafenamide. BIC: bictegravir.</a:t>
            </a:r>
          </a:p>
          <a:p>
            <a:r>
              <a:rPr lang="en-US" sz="900" dirty="0">
                <a:solidFill>
                  <a:schemeClr val="bg2"/>
                </a:solidFill>
              </a:rPr>
              <a:t>Barnett SK, et al. AIDS 2022. </a:t>
            </a:r>
          </a:p>
        </p:txBody>
      </p:sp>
    </p:spTree>
    <p:extLst>
      <p:ext uri="{BB962C8B-B14F-4D97-AF65-F5344CB8AC3E}">
        <p14:creationId xmlns:p14="http://schemas.microsoft.com/office/powerpoint/2010/main" val="254128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r>
              <a:rPr lang="en-US" dirty="0"/>
              <a:t>Overview of HIV epidemic in the U.S.</a:t>
            </a:r>
          </a:p>
          <a:p>
            <a:pPr marL="0" indent="0"/>
            <a:r>
              <a:rPr lang="en-US" dirty="0"/>
              <a:t>Review of data on Long Acting Antiretroviral therapy (LA ART)</a:t>
            </a:r>
          </a:p>
          <a:p>
            <a:pPr marL="0" indent="0"/>
            <a:r>
              <a:rPr lang="en-US" dirty="0"/>
              <a:t>Discuss challenges on the use of LA ART </a:t>
            </a:r>
          </a:p>
          <a:p>
            <a:pPr marL="0" indent="0"/>
            <a:r>
              <a:rPr lang="en-US" dirty="0"/>
              <a:t>Future directions in LA ART</a:t>
            </a:r>
          </a:p>
          <a:p>
            <a:pPr marL="114300" indent="0">
              <a:buNone/>
            </a:pPr>
            <a:endParaRPr lang="en-US" dirty="0"/>
          </a:p>
        </p:txBody>
      </p:sp>
    </p:spTree>
    <p:extLst>
      <p:ext uri="{BB962C8B-B14F-4D97-AF65-F5344CB8AC3E}">
        <p14:creationId xmlns:p14="http://schemas.microsoft.com/office/powerpoint/2010/main" val="270056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8807-2385-C04F-A171-AC14854EA8EA}"/>
              </a:ext>
            </a:extLst>
          </p:cNvPr>
          <p:cNvSpPr>
            <a:spLocks noGrp="1"/>
          </p:cNvSpPr>
          <p:nvPr>
            <p:ph type="title"/>
          </p:nvPr>
        </p:nvSpPr>
        <p:spPr>
          <a:xfrm>
            <a:off x="534350" y="788194"/>
            <a:ext cx="7886700" cy="994172"/>
          </a:xfrm>
        </p:spPr>
        <p:txBody>
          <a:bodyPr/>
          <a:lstStyle/>
          <a:p>
            <a:r>
              <a:rPr lang="en-US" cap="none" dirty="0"/>
              <a:t>Implementation: Staff perceptions</a:t>
            </a:r>
          </a:p>
        </p:txBody>
      </p:sp>
      <p:graphicFrame>
        <p:nvGraphicFramePr>
          <p:cNvPr id="5" name="Table 5">
            <a:extLst>
              <a:ext uri="{FF2B5EF4-FFF2-40B4-BE49-F238E27FC236}">
                <a16:creationId xmlns:a16="http://schemas.microsoft.com/office/drawing/2014/main" id="{3550FD5B-8A99-D84A-A7D1-DF8866DD6EDC}"/>
              </a:ext>
            </a:extLst>
          </p:cNvPr>
          <p:cNvGraphicFramePr>
            <a:graphicFrameLocks noGrp="1"/>
          </p:cNvGraphicFramePr>
          <p:nvPr>
            <p:ph idx="1"/>
          </p:nvPr>
        </p:nvGraphicFramePr>
        <p:xfrm>
          <a:off x="534352" y="1894677"/>
          <a:ext cx="7886699" cy="3154680"/>
        </p:xfrm>
        <a:graphic>
          <a:graphicData uri="http://schemas.openxmlformats.org/drawingml/2006/table">
            <a:tbl>
              <a:tblPr firstRow="1" bandRow="1">
                <a:tableStyleId>{5C22544A-7EE6-4342-B048-85BDC9FD1C3A}</a:tableStyleId>
              </a:tblPr>
              <a:tblGrid>
                <a:gridCol w="4437698">
                  <a:extLst>
                    <a:ext uri="{9D8B030D-6E8A-4147-A177-3AD203B41FA5}">
                      <a16:colId xmlns:a16="http://schemas.microsoft.com/office/drawing/2014/main" val="3257517866"/>
                    </a:ext>
                  </a:extLst>
                </a:gridCol>
                <a:gridCol w="1860233">
                  <a:extLst>
                    <a:ext uri="{9D8B030D-6E8A-4147-A177-3AD203B41FA5}">
                      <a16:colId xmlns:a16="http://schemas.microsoft.com/office/drawing/2014/main" val="2906426969"/>
                    </a:ext>
                  </a:extLst>
                </a:gridCol>
                <a:gridCol w="1588768">
                  <a:extLst>
                    <a:ext uri="{9D8B030D-6E8A-4147-A177-3AD203B41FA5}">
                      <a16:colId xmlns:a16="http://schemas.microsoft.com/office/drawing/2014/main" val="2334682818"/>
                    </a:ext>
                  </a:extLst>
                </a:gridCol>
              </a:tblGrid>
              <a:tr h="1165860">
                <a:tc>
                  <a:txBody>
                    <a:bodyPr/>
                    <a:lstStyle/>
                    <a:p>
                      <a:endParaRPr lang="en-US" sz="1800" dirty="0"/>
                    </a:p>
                  </a:txBody>
                  <a:tcPr marL="68580" marR="68580" marT="34290" marB="34290"/>
                </a:tc>
                <a:tc>
                  <a:txBody>
                    <a:bodyPr/>
                    <a:lstStyle/>
                    <a:p>
                      <a:r>
                        <a:rPr lang="en-US" sz="1800" dirty="0"/>
                        <a:t>Perceived Barrier (Baseline), n=26</a:t>
                      </a:r>
                    </a:p>
                  </a:txBody>
                  <a:tcPr marL="68580" marR="68580" marT="34290" marB="34290"/>
                </a:tc>
                <a:tc>
                  <a:txBody>
                    <a:bodyPr/>
                    <a:lstStyle/>
                    <a:p>
                      <a:r>
                        <a:rPr lang="en-US" sz="1800" dirty="0"/>
                        <a:t>Actual Barrier (Month 4), n=24</a:t>
                      </a:r>
                    </a:p>
                  </a:txBody>
                  <a:tcPr marL="68580" marR="68580" marT="34290" marB="34290"/>
                </a:tc>
                <a:extLst>
                  <a:ext uri="{0D108BD9-81ED-4DB2-BD59-A6C34878D82A}">
                    <a16:rowId xmlns:a16="http://schemas.microsoft.com/office/drawing/2014/main" val="107590751"/>
                  </a:ext>
                </a:extLst>
              </a:tr>
              <a:tr h="342900">
                <a:tc>
                  <a:txBody>
                    <a:bodyPr/>
                    <a:lstStyle/>
                    <a:p>
                      <a:r>
                        <a:rPr lang="en-US" sz="1800" dirty="0"/>
                        <a:t>Ability to keep monthly appt</a:t>
                      </a:r>
                    </a:p>
                  </a:txBody>
                  <a:tcPr marL="68580" marR="68580" marT="34290" marB="34290"/>
                </a:tc>
                <a:tc>
                  <a:txBody>
                    <a:bodyPr/>
                    <a:lstStyle/>
                    <a:p>
                      <a:r>
                        <a:rPr lang="en-US" sz="1800" dirty="0"/>
                        <a:t>80%</a:t>
                      </a:r>
                    </a:p>
                  </a:txBody>
                  <a:tcPr marL="68580" marR="68580" marT="34290" marB="34290"/>
                </a:tc>
                <a:tc>
                  <a:txBody>
                    <a:bodyPr/>
                    <a:lstStyle/>
                    <a:p>
                      <a:r>
                        <a:rPr lang="en-US" sz="1800" dirty="0"/>
                        <a:t>38%</a:t>
                      </a:r>
                    </a:p>
                  </a:txBody>
                  <a:tcPr marL="68580" marR="68580" marT="34290" marB="34290"/>
                </a:tc>
                <a:extLst>
                  <a:ext uri="{0D108BD9-81ED-4DB2-BD59-A6C34878D82A}">
                    <a16:rowId xmlns:a16="http://schemas.microsoft.com/office/drawing/2014/main" val="3575795036"/>
                  </a:ext>
                </a:extLst>
              </a:tr>
              <a:tr h="342900">
                <a:tc>
                  <a:txBody>
                    <a:bodyPr/>
                    <a:lstStyle/>
                    <a:p>
                      <a:r>
                        <a:rPr lang="en-US" sz="1800" dirty="0"/>
                        <a:t>Not being able to identify missed visit</a:t>
                      </a:r>
                    </a:p>
                  </a:txBody>
                  <a:tcPr marL="68580" marR="68580" marT="34290" marB="34290"/>
                </a:tc>
                <a:tc>
                  <a:txBody>
                    <a:bodyPr/>
                    <a:lstStyle/>
                    <a:p>
                      <a:r>
                        <a:rPr lang="en-US" sz="1800" dirty="0"/>
                        <a:t>73%</a:t>
                      </a:r>
                    </a:p>
                  </a:txBody>
                  <a:tcPr marL="68580" marR="68580" marT="34290" marB="34290"/>
                </a:tc>
                <a:tc>
                  <a:txBody>
                    <a:bodyPr/>
                    <a:lstStyle/>
                    <a:p>
                      <a:r>
                        <a:rPr lang="en-US" sz="1800" dirty="0"/>
                        <a:t>46%</a:t>
                      </a:r>
                    </a:p>
                  </a:txBody>
                  <a:tcPr marL="68580" marR="68580" marT="34290" marB="34290"/>
                </a:tc>
                <a:extLst>
                  <a:ext uri="{0D108BD9-81ED-4DB2-BD59-A6C34878D82A}">
                    <a16:rowId xmlns:a16="http://schemas.microsoft.com/office/drawing/2014/main" val="458965677"/>
                  </a:ext>
                </a:extLst>
              </a:tr>
              <a:tr h="342900">
                <a:tc>
                  <a:txBody>
                    <a:bodyPr/>
                    <a:lstStyle/>
                    <a:p>
                      <a:r>
                        <a:rPr lang="en-US" sz="1800" dirty="0"/>
                        <a:t>Staffing / Clinic Flow</a:t>
                      </a:r>
                    </a:p>
                  </a:txBody>
                  <a:tcPr marL="68580" marR="68580" marT="34290" marB="34290"/>
                </a:tc>
                <a:tc>
                  <a:txBody>
                    <a:bodyPr/>
                    <a:lstStyle/>
                    <a:p>
                      <a:r>
                        <a:rPr lang="en-US" sz="1800" dirty="0"/>
                        <a:t>54%</a:t>
                      </a:r>
                    </a:p>
                  </a:txBody>
                  <a:tcPr marL="68580" marR="68580" marT="34290" marB="34290"/>
                </a:tc>
                <a:tc>
                  <a:txBody>
                    <a:bodyPr/>
                    <a:lstStyle/>
                    <a:p>
                      <a:r>
                        <a:rPr lang="en-US" sz="1800" dirty="0"/>
                        <a:t>38%</a:t>
                      </a:r>
                    </a:p>
                  </a:txBody>
                  <a:tcPr marL="68580" marR="68580" marT="34290" marB="34290"/>
                </a:tc>
                <a:extLst>
                  <a:ext uri="{0D108BD9-81ED-4DB2-BD59-A6C34878D82A}">
                    <a16:rowId xmlns:a16="http://schemas.microsoft.com/office/drawing/2014/main" val="2136927858"/>
                  </a:ext>
                </a:extLst>
              </a:tr>
              <a:tr h="342900">
                <a:tc>
                  <a:txBody>
                    <a:bodyPr/>
                    <a:lstStyle/>
                    <a:p>
                      <a:r>
                        <a:rPr lang="en-US" sz="1800" dirty="0"/>
                        <a:t>Reschedule missed visit</a:t>
                      </a:r>
                    </a:p>
                  </a:txBody>
                  <a:tcPr marL="68580" marR="68580" marT="34290" marB="34290"/>
                </a:tc>
                <a:tc>
                  <a:txBody>
                    <a:bodyPr/>
                    <a:lstStyle/>
                    <a:p>
                      <a:r>
                        <a:rPr lang="en-US" sz="1800" dirty="0"/>
                        <a:t>50%</a:t>
                      </a:r>
                    </a:p>
                  </a:txBody>
                  <a:tcPr marL="68580" marR="68580" marT="34290" marB="34290"/>
                </a:tc>
                <a:tc>
                  <a:txBody>
                    <a:bodyPr/>
                    <a:lstStyle/>
                    <a:p>
                      <a:r>
                        <a:rPr lang="en-US" sz="1800" dirty="0"/>
                        <a:t>20%</a:t>
                      </a:r>
                    </a:p>
                  </a:txBody>
                  <a:tcPr marL="68580" marR="68580" marT="34290" marB="34290"/>
                </a:tc>
                <a:extLst>
                  <a:ext uri="{0D108BD9-81ED-4DB2-BD59-A6C34878D82A}">
                    <a16:rowId xmlns:a16="http://schemas.microsoft.com/office/drawing/2014/main" val="1960157918"/>
                  </a:ext>
                </a:extLst>
              </a:tr>
              <a:tr h="617220">
                <a:tc>
                  <a:txBody>
                    <a:bodyPr/>
                    <a:lstStyle/>
                    <a:p>
                      <a:r>
                        <a:rPr lang="en-US" sz="1800" dirty="0"/>
                        <a:t>Patient failing CAB/RPV due to missed visit</a:t>
                      </a:r>
                    </a:p>
                  </a:txBody>
                  <a:tcPr marL="68580" marR="68580" marT="34290" marB="34290"/>
                </a:tc>
                <a:tc>
                  <a:txBody>
                    <a:bodyPr/>
                    <a:lstStyle/>
                    <a:p>
                      <a:r>
                        <a:rPr lang="en-US" sz="1800" dirty="0"/>
                        <a:t>50%</a:t>
                      </a:r>
                    </a:p>
                  </a:txBody>
                  <a:tcPr marL="68580" marR="68580" marT="34290" marB="34290"/>
                </a:tc>
                <a:tc>
                  <a:txBody>
                    <a:bodyPr/>
                    <a:lstStyle/>
                    <a:p>
                      <a:r>
                        <a:rPr lang="en-US" sz="1800" dirty="0"/>
                        <a:t>16%</a:t>
                      </a:r>
                    </a:p>
                  </a:txBody>
                  <a:tcPr marL="68580" marR="68580" marT="34290" marB="34290"/>
                </a:tc>
                <a:extLst>
                  <a:ext uri="{0D108BD9-81ED-4DB2-BD59-A6C34878D82A}">
                    <a16:rowId xmlns:a16="http://schemas.microsoft.com/office/drawing/2014/main" val="2715810505"/>
                  </a:ext>
                </a:extLst>
              </a:tr>
            </a:tbl>
          </a:graphicData>
        </a:graphic>
      </p:graphicFrame>
      <p:sp>
        <p:nvSpPr>
          <p:cNvPr id="4" name="TextBox 3">
            <a:extLst>
              <a:ext uri="{FF2B5EF4-FFF2-40B4-BE49-F238E27FC236}">
                <a16:creationId xmlns:a16="http://schemas.microsoft.com/office/drawing/2014/main" id="{EE063C31-BF9B-1248-BCEC-890A421C3F5B}"/>
              </a:ext>
            </a:extLst>
          </p:cNvPr>
          <p:cNvSpPr txBox="1"/>
          <p:nvPr/>
        </p:nvSpPr>
        <p:spPr>
          <a:xfrm>
            <a:off x="180023" y="5700714"/>
            <a:ext cx="3617595" cy="253916"/>
          </a:xfrm>
          <a:prstGeom prst="rect">
            <a:avLst/>
          </a:prstGeom>
          <a:noFill/>
        </p:spPr>
        <p:txBody>
          <a:bodyPr wrap="square" rtlCol="0">
            <a:spAutoFit/>
          </a:bodyPr>
          <a:lstStyle/>
          <a:p>
            <a:r>
              <a:rPr lang="en-US" sz="1050" dirty="0" err="1"/>
              <a:t>Czarnogorski</a:t>
            </a:r>
            <a:r>
              <a:rPr lang="en-US" sz="1050" dirty="0"/>
              <a:t> M et al. AIDS2020. LBPEE42</a:t>
            </a:r>
          </a:p>
        </p:txBody>
      </p:sp>
    </p:spTree>
    <p:extLst>
      <p:ext uri="{BB962C8B-B14F-4D97-AF65-F5344CB8AC3E}">
        <p14:creationId xmlns:p14="http://schemas.microsoft.com/office/powerpoint/2010/main" val="2553642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30" y="328490"/>
            <a:ext cx="8099742" cy="1130300"/>
          </a:xfrm>
        </p:spPr>
        <p:txBody>
          <a:bodyPr>
            <a:normAutofit fontScale="90000"/>
          </a:bodyPr>
          <a:lstStyle/>
          <a:p>
            <a:pPr algn="ctr"/>
            <a:r>
              <a:rPr lang="en-US" cap="none" dirty="0"/>
              <a:t>Interest in injectable ART:</a:t>
            </a:r>
            <a:br>
              <a:rPr lang="en-US" cap="none" dirty="0"/>
            </a:br>
            <a:r>
              <a:rPr lang="en-US" cap="none" dirty="0"/>
              <a:t>People with HIV and physicians</a:t>
            </a:r>
          </a:p>
        </p:txBody>
      </p:sp>
      <p:pic>
        <p:nvPicPr>
          <p:cNvPr id="4" name="Picture 3"/>
          <p:cNvPicPr>
            <a:picLocks noChangeAspect="1"/>
          </p:cNvPicPr>
          <p:nvPr/>
        </p:nvPicPr>
        <p:blipFill>
          <a:blip r:embed="rId3"/>
          <a:stretch>
            <a:fillRect/>
          </a:stretch>
        </p:blipFill>
        <p:spPr>
          <a:xfrm>
            <a:off x="69802" y="2088064"/>
            <a:ext cx="4502198" cy="3428444"/>
          </a:xfrm>
          <a:prstGeom prst="rect">
            <a:avLst/>
          </a:prstGeom>
        </p:spPr>
      </p:pic>
      <p:sp>
        <p:nvSpPr>
          <p:cNvPr id="6" name="TextBox 5"/>
          <p:cNvSpPr txBox="1"/>
          <p:nvPr/>
        </p:nvSpPr>
        <p:spPr>
          <a:xfrm>
            <a:off x="-48860" y="5603037"/>
            <a:ext cx="4620861" cy="400110"/>
          </a:xfrm>
          <a:prstGeom prst="rect">
            <a:avLst/>
          </a:prstGeom>
          <a:noFill/>
        </p:spPr>
        <p:txBody>
          <a:bodyPr wrap="square" rtlCol="0">
            <a:spAutoFit/>
          </a:bodyPr>
          <a:lstStyle/>
          <a:p>
            <a:r>
              <a:rPr lang="en-US" sz="1000" dirty="0" err="1"/>
              <a:t>Akinwunmi</a:t>
            </a:r>
            <a:r>
              <a:rPr lang="en-US" sz="1000" dirty="0"/>
              <a:t> B et al. </a:t>
            </a:r>
            <a:r>
              <a:rPr lang="en-US" sz="1000" i="1" dirty="0"/>
              <a:t> </a:t>
            </a:r>
            <a:r>
              <a:rPr lang="en-US" sz="1000" dirty="0"/>
              <a:t>HIV Glasgow 2020, abstract P014</a:t>
            </a:r>
          </a:p>
          <a:p>
            <a:r>
              <a:rPr lang="en-US" sz="1000" dirty="0" err="1"/>
              <a:t>Celesia</a:t>
            </a:r>
            <a:r>
              <a:rPr lang="en-US" sz="1000" dirty="0"/>
              <a:t> M et al. HIV Glasgow 2020, abstract P015</a:t>
            </a:r>
          </a:p>
        </p:txBody>
      </p:sp>
      <p:sp>
        <p:nvSpPr>
          <p:cNvPr id="3" name="TextBox 2">
            <a:extLst>
              <a:ext uri="{FF2B5EF4-FFF2-40B4-BE49-F238E27FC236}">
                <a16:creationId xmlns:a16="http://schemas.microsoft.com/office/drawing/2014/main" id="{0C3C4DC3-0026-354C-89ED-6AF95CCF628E}"/>
              </a:ext>
            </a:extLst>
          </p:cNvPr>
          <p:cNvSpPr txBox="1"/>
          <p:nvPr/>
        </p:nvSpPr>
        <p:spPr>
          <a:xfrm>
            <a:off x="1601218" y="1673410"/>
            <a:ext cx="1930400" cy="400110"/>
          </a:xfrm>
          <a:prstGeom prst="rect">
            <a:avLst/>
          </a:prstGeom>
          <a:noFill/>
        </p:spPr>
        <p:txBody>
          <a:bodyPr wrap="square" rtlCol="0">
            <a:spAutoFit/>
          </a:bodyPr>
          <a:lstStyle/>
          <a:p>
            <a:r>
              <a:rPr lang="en-US" sz="2000" b="1" dirty="0"/>
              <a:t>Patients</a:t>
            </a:r>
          </a:p>
        </p:txBody>
      </p:sp>
      <p:sp>
        <p:nvSpPr>
          <p:cNvPr id="7" name="TextBox 6">
            <a:extLst>
              <a:ext uri="{FF2B5EF4-FFF2-40B4-BE49-F238E27FC236}">
                <a16:creationId xmlns:a16="http://schemas.microsoft.com/office/drawing/2014/main" id="{96A47B0F-A084-4346-B172-1C6F87088F3C}"/>
              </a:ext>
            </a:extLst>
          </p:cNvPr>
          <p:cNvSpPr txBox="1"/>
          <p:nvPr/>
        </p:nvSpPr>
        <p:spPr>
          <a:xfrm>
            <a:off x="6124249" y="1623507"/>
            <a:ext cx="1930400" cy="400110"/>
          </a:xfrm>
          <a:prstGeom prst="rect">
            <a:avLst/>
          </a:prstGeom>
          <a:noFill/>
        </p:spPr>
        <p:txBody>
          <a:bodyPr wrap="square" rtlCol="0">
            <a:spAutoFit/>
          </a:bodyPr>
          <a:lstStyle/>
          <a:p>
            <a:r>
              <a:rPr lang="en-US" sz="2000" b="1" dirty="0"/>
              <a:t>Physicians</a:t>
            </a:r>
          </a:p>
        </p:txBody>
      </p:sp>
      <p:pic>
        <p:nvPicPr>
          <p:cNvPr id="9" name="Picture 8">
            <a:extLst>
              <a:ext uri="{FF2B5EF4-FFF2-40B4-BE49-F238E27FC236}">
                <a16:creationId xmlns:a16="http://schemas.microsoft.com/office/drawing/2014/main" id="{AD1FA735-070C-CC46-B82D-CC516747D2A1}"/>
              </a:ext>
            </a:extLst>
          </p:cNvPr>
          <p:cNvPicPr>
            <a:picLocks noChangeAspect="1"/>
          </p:cNvPicPr>
          <p:nvPr/>
        </p:nvPicPr>
        <p:blipFill>
          <a:blip r:embed="rId4"/>
          <a:stretch>
            <a:fillRect/>
          </a:stretch>
        </p:blipFill>
        <p:spPr>
          <a:xfrm>
            <a:off x="4684170" y="2151865"/>
            <a:ext cx="4377559" cy="3212407"/>
          </a:xfrm>
          <a:prstGeom prst="rect">
            <a:avLst/>
          </a:prstGeom>
        </p:spPr>
      </p:pic>
    </p:spTree>
    <p:extLst>
      <p:ext uri="{BB962C8B-B14F-4D97-AF65-F5344CB8AC3E}">
        <p14:creationId xmlns:p14="http://schemas.microsoft.com/office/powerpoint/2010/main" val="1742239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A9E487-6EA5-4043-E5F1-15A82B79D7C2}"/>
              </a:ext>
            </a:extLst>
          </p:cNvPr>
          <p:cNvSpPr>
            <a:spLocks noGrp="1"/>
          </p:cNvSpPr>
          <p:nvPr>
            <p:ph type="title"/>
          </p:nvPr>
        </p:nvSpPr>
        <p:spPr>
          <a:xfrm>
            <a:off x="457200" y="230521"/>
            <a:ext cx="8229600" cy="857250"/>
          </a:xfrm>
        </p:spPr>
        <p:txBody>
          <a:bodyPr/>
          <a:lstStyle/>
          <a:p>
            <a:r>
              <a:rPr lang="en-US" dirty="0"/>
              <a:t>Ward 86 in San Francisco</a:t>
            </a:r>
          </a:p>
        </p:txBody>
      </p:sp>
      <p:pic>
        <p:nvPicPr>
          <p:cNvPr id="6" name="Picture 5">
            <a:extLst>
              <a:ext uri="{FF2B5EF4-FFF2-40B4-BE49-F238E27FC236}">
                <a16:creationId xmlns:a16="http://schemas.microsoft.com/office/drawing/2014/main" id="{2808D065-10FF-4DB1-901C-43CBFD3A9BAD}"/>
              </a:ext>
            </a:extLst>
          </p:cNvPr>
          <p:cNvPicPr>
            <a:picLocks noChangeAspect="1"/>
          </p:cNvPicPr>
          <p:nvPr/>
        </p:nvPicPr>
        <p:blipFill>
          <a:blip r:embed="rId2"/>
          <a:stretch>
            <a:fillRect/>
          </a:stretch>
        </p:blipFill>
        <p:spPr>
          <a:xfrm>
            <a:off x="558979" y="1471475"/>
            <a:ext cx="7848491" cy="3394472"/>
          </a:xfrm>
          <a:prstGeom prst="rect">
            <a:avLst/>
          </a:prstGeom>
          <a:noFill/>
        </p:spPr>
      </p:pic>
      <p:sp>
        <p:nvSpPr>
          <p:cNvPr id="4" name="TextBox 3">
            <a:extLst>
              <a:ext uri="{FF2B5EF4-FFF2-40B4-BE49-F238E27FC236}">
                <a16:creationId xmlns:a16="http://schemas.microsoft.com/office/drawing/2014/main" id="{4DE6DBB1-E5D5-40D4-A16F-AE03CC85CC3A}"/>
              </a:ext>
            </a:extLst>
          </p:cNvPr>
          <p:cNvSpPr txBox="1"/>
          <p:nvPr/>
        </p:nvSpPr>
        <p:spPr>
          <a:xfrm>
            <a:off x="188129" y="5702439"/>
            <a:ext cx="2018501" cy="207749"/>
          </a:xfrm>
          <a:prstGeom prst="rect">
            <a:avLst/>
          </a:prstGeom>
          <a:noFill/>
        </p:spPr>
        <p:txBody>
          <a:bodyPr wrap="none" rtlCol="0">
            <a:spAutoFit/>
          </a:bodyPr>
          <a:lstStyle/>
          <a:p>
            <a:r>
              <a:rPr lang="en-US" sz="750" dirty="0" err="1"/>
              <a:t>Christoploulos</a:t>
            </a:r>
            <a:r>
              <a:rPr lang="en-US" sz="750" dirty="0"/>
              <a:t> KA, et al. CID. August 2022.</a:t>
            </a:r>
          </a:p>
        </p:txBody>
      </p:sp>
    </p:spTree>
    <p:extLst>
      <p:ext uri="{BB962C8B-B14F-4D97-AF65-F5344CB8AC3E}">
        <p14:creationId xmlns:p14="http://schemas.microsoft.com/office/powerpoint/2010/main" val="405833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FC7309-4A7E-4E16-B06C-0BA6CF045DA0}"/>
              </a:ext>
            </a:extLst>
          </p:cNvPr>
          <p:cNvSpPr>
            <a:spLocks noGrp="1"/>
          </p:cNvSpPr>
          <p:nvPr>
            <p:ph type="title"/>
          </p:nvPr>
        </p:nvSpPr>
        <p:spPr/>
        <p:txBody>
          <a:bodyPr>
            <a:noAutofit/>
          </a:bodyPr>
          <a:lstStyle/>
          <a:p>
            <a:r>
              <a:rPr lang="en-US" sz="2700" dirty="0"/>
              <a:t>Demonstration Project of LA ART for Persons With and Without Detectable HIV Viremia </a:t>
            </a:r>
          </a:p>
        </p:txBody>
      </p:sp>
      <p:sp>
        <p:nvSpPr>
          <p:cNvPr id="4" name="Content Placeholder 3">
            <a:extLst>
              <a:ext uri="{FF2B5EF4-FFF2-40B4-BE49-F238E27FC236}">
                <a16:creationId xmlns:a16="http://schemas.microsoft.com/office/drawing/2014/main" id="{7E68E572-20E0-4AB0-AE3E-1DCE839BFA1B}"/>
              </a:ext>
            </a:extLst>
          </p:cNvPr>
          <p:cNvSpPr>
            <a:spLocks noGrp="1"/>
          </p:cNvSpPr>
          <p:nvPr>
            <p:ph idx="1"/>
          </p:nvPr>
        </p:nvSpPr>
        <p:spPr/>
        <p:txBody>
          <a:bodyPr>
            <a:normAutofit/>
          </a:bodyPr>
          <a:lstStyle/>
          <a:p>
            <a:r>
              <a:rPr lang="en-US" dirty="0"/>
              <a:t>Ward 86 HIV clinic in San Francisco</a:t>
            </a:r>
          </a:p>
          <a:p>
            <a:r>
              <a:rPr lang="en-US" dirty="0"/>
              <a:t>June 2021-April 2022</a:t>
            </a:r>
          </a:p>
          <a:p>
            <a:pPr lvl="1"/>
            <a:r>
              <a:rPr lang="en-US" dirty="0"/>
              <a:t>51 patients initiated LA ART; 39 received at least 2 follow-up injections</a:t>
            </a:r>
          </a:p>
          <a:p>
            <a:pPr lvl="1"/>
            <a:r>
              <a:rPr lang="en-US" dirty="0"/>
              <a:t>90% cisgender men; 61% non-White; </a:t>
            </a:r>
            <a:r>
              <a:rPr lang="en-US" b="1" dirty="0"/>
              <a:t>41% marginally housed</a:t>
            </a:r>
            <a:r>
              <a:rPr lang="en-US" dirty="0"/>
              <a:t>; </a:t>
            </a:r>
            <a:r>
              <a:rPr lang="en-US" b="1" dirty="0"/>
              <a:t>54% using stimulants</a:t>
            </a:r>
          </a:p>
          <a:p>
            <a:pPr lvl="1"/>
            <a:r>
              <a:rPr lang="en-US" b="1" dirty="0"/>
              <a:t>24 initiated with viral suppression </a:t>
            </a:r>
            <a:r>
              <a:rPr lang="en-US" dirty="0">
                <a:sym typeface="Wingdings" panose="05000000000000000000" pitchFamily="2" charset="2"/>
              </a:rPr>
              <a:t> </a:t>
            </a:r>
            <a:r>
              <a:rPr lang="en-US" b="1" dirty="0">
                <a:sym typeface="Wingdings" panose="05000000000000000000" pitchFamily="2" charset="2"/>
              </a:rPr>
              <a:t>100% maintained viral suppression</a:t>
            </a:r>
          </a:p>
          <a:p>
            <a:pPr lvl="1"/>
            <a:r>
              <a:rPr lang="en-US" b="1" dirty="0">
                <a:sym typeface="Wingdings" panose="05000000000000000000" pitchFamily="2" charset="2"/>
              </a:rPr>
              <a:t>15 initiated with detectable viremia </a:t>
            </a:r>
            <a:r>
              <a:rPr lang="en-US" dirty="0">
                <a:sym typeface="Wingdings" panose="05000000000000000000" pitchFamily="2" charset="2"/>
              </a:rPr>
              <a:t> </a:t>
            </a:r>
            <a:r>
              <a:rPr lang="en-US" b="1" dirty="0">
                <a:sym typeface="Wingdings" panose="05000000000000000000" pitchFamily="2" charset="2"/>
              </a:rPr>
              <a:t>12 (80%) achieved suppression</a:t>
            </a:r>
            <a:r>
              <a:rPr lang="en-US" dirty="0">
                <a:sym typeface="Wingdings" panose="05000000000000000000" pitchFamily="2" charset="2"/>
              </a:rPr>
              <a:t>; 3 had 2-log decline by median of 22 days </a:t>
            </a:r>
            <a:endParaRPr lang="en-US" dirty="0"/>
          </a:p>
          <a:p>
            <a:pPr lvl="1"/>
            <a:endParaRPr lang="en-US" dirty="0"/>
          </a:p>
        </p:txBody>
      </p:sp>
      <p:sp>
        <p:nvSpPr>
          <p:cNvPr id="5" name="TextBox 4">
            <a:extLst>
              <a:ext uri="{FF2B5EF4-FFF2-40B4-BE49-F238E27FC236}">
                <a16:creationId xmlns:a16="http://schemas.microsoft.com/office/drawing/2014/main" id="{584C2F3C-7F7E-4531-A59F-DD5C3AE56B5B}"/>
              </a:ext>
            </a:extLst>
          </p:cNvPr>
          <p:cNvSpPr txBox="1"/>
          <p:nvPr/>
        </p:nvSpPr>
        <p:spPr>
          <a:xfrm>
            <a:off x="393081" y="5616033"/>
            <a:ext cx="2018501" cy="207749"/>
          </a:xfrm>
          <a:prstGeom prst="rect">
            <a:avLst/>
          </a:prstGeom>
          <a:noFill/>
        </p:spPr>
        <p:txBody>
          <a:bodyPr wrap="none" rtlCol="0">
            <a:spAutoFit/>
          </a:bodyPr>
          <a:lstStyle/>
          <a:p>
            <a:r>
              <a:rPr lang="en-US" sz="750" dirty="0" err="1">
                <a:solidFill>
                  <a:schemeClr val="bg2"/>
                </a:solidFill>
              </a:rPr>
              <a:t>Christoploulos</a:t>
            </a:r>
            <a:r>
              <a:rPr lang="en-US" sz="750" dirty="0">
                <a:solidFill>
                  <a:schemeClr val="bg2"/>
                </a:solidFill>
              </a:rPr>
              <a:t> KA, et al. CID. August 2022.</a:t>
            </a:r>
          </a:p>
        </p:txBody>
      </p:sp>
    </p:spTree>
    <p:extLst>
      <p:ext uri="{BB962C8B-B14F-4D97-AF65-F5344CB8AC3E}">
        <p14:creationId xmlns:p14="http://schemas.microsoft.com/office/powerpoint/2010/main" val="2898572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BDCABE-9FE2-4E5A-8209-F01EDD418C8D}"/>
              </a:ext>
            </a:extLst>
          </p:cNvPr>
          <p:cNvSpPr>
            <a:spLocks noGrp="1"/>
          </p:cNvSpPr>
          <p:nvPr>
            <p:ph type="title"/>
          </p:nvPr>
        </p:nvSpPr>
        <p:spPr/>
        <p:txBody>
          <a:bodyPr>
            <a:noAutofit/>
          </a:bodyPr>
          <a:lstStyle/>
          <a:p>
            <a:r>
              <a:rPr lang="en-US" sz="2700" dirty="0"/>
              <a:t>Demonstration Project of LA ART for Persons With and Without Detectable HIV Viremia </a:t>
            </a:r>
          </a:p>
        </p:txBody>
      </p:sp>
      <p:sp>
        <p:nvSpPr>
          <p:cNvPr id="5" name="Content Placeholder 4">
            <a:extLst>
              <a:ext uri="{FF2B5EF4-FFF2-40B4-BE49-F238E27FC236}">
                <a16:creationId xmlns:a16="http://schemas.microsoft.com/office/drawing/2014/main" id="{9B933406-410A-426E-8486-1CA042724142}"/>
              </a:ext>
            </a:extLst>
          </p:cNvPr>
          <p:cNvSpPr>
            <a:spLocks noGrp="1"/>
          </p:cNvSpPr>
          <p:nvPr>
            <p:ph idx="1"/>
          </p:nvPr>
        </p:nvSpPr>
        <p:spPr/>
        <p:txBody>
          <a:bodyPr>
            <a:normAutofit lnSpcReduction="10000"/>
          </a:bodyPr>
          <a:lstStyle/>
          <a:p>
            <a:r>
              <a:rPr lang="en-US" b="1" dirty="0"/>
              <a:t>Remarkable results achieved due to remarkable efforts by care team</a:t>
            </a:r>
            <a:r>
              <a:rPr lang="en-US" dirty="0"/>
              <a:t>: </a:t>
            </a:r>
          </a:p>
          <a:p>
            <a:pPr lvl="1"/>
            <a:r>
              <a:rPr lang="en-US" dirty="0"/>
              <a:t>Patients were allowed to drop in for injections</a:t>
            </a:r>
          </a:p>
          <a:p>
            <a:pPr lvl="1"/>
            <a:r>
              <a:rPr lang="en-US" dirty="0"/>
              <a:t>Some injections delivered in field </a:t>
            </a:r>
          </a:p>
          <a:p>
            <a:pPr lvl="2"/>
            <a:r>
              <a:rPr lang="en-US" dirty="0"/>
              <a:t>“1 patient with detectable viremia at baseline received injections…in partnership with </a:t>
            </a:r>
            <a:r>
              <a:rPr lang="en-US" b="1" dirty="0"/>
              <a:t>street-based nursing staff</a:t>
            </a:r>
            <a:r>
              <a:rPr lang="en-US" dirty="0"/>
              <a:t> from the San Francisco Department of Public Health.”</a:t>
            </a:r>
          </a:p>
          <a:p>
            <a:pPr lvl="1"/>
            <a:r>
              <a:rPr lang="en-US" b="1" dirty="0"/>
              <a:t>All injections were on time </a:t>
            </a:r>
          </a:p>
          <a:p>
            <a:r>
              <a:rPr lang="en-US" dirty="0"/>
              <a:t>Important caveats: </a:t>
            </a:r>
          </a:p>
          <a:p>
            <a:pPr lvl="1"/>
            <a:r>
              <a:rPr lang="en-US" dirty="0"/>
              <a:t>Very few women </a:t>
            </a:r>
          </a:p>
          <a:p>
            <a:pPr lvl="1"/>
            <a:r>
              <a:rPr lang="en-US" dirty="0"/>
              <a:t>Monthly injections </a:t>
            </a:r>
          </a:p>
          <a:p>
            <a:pPr lvl="1"/>
            <a:r>
              <a:rPr lang="en-US" dirty="0"/>
              <a:t>Follow-up time &lt; 1 year </a:t>
            </a:r>
          </a:p>
        </p:txBody>
      </p:sp>
      <p:sp>
        <p:nvSpPr>
          <p:cNvPr id="6" name="TextBox 5">
            <a:extLst>
              <a:ext uri="{FF2B5EF4-FFF2-40B4-BE49-F238E27FC236}">
                <a16:creationId xmlns:a16="http://schemas.microsoft.com/office/drawing/2014/main" id="{59145227-2D3F-45D1-97BE-3A384BCA633E}"/>
              </a:ext>
            </a:extLst>
          </p:cNvPr>
          <p:cNvSpPr txBox="1"/>
          <p:nvPr/>
        </p:nvSpPr>
        <p:spPr>
          <a:xfrm>
            <a:off x="393081" y="5863624"/>
            <a:ext cx="2018501" cy="207749"/>
          </a:xfrm>
          <a:prstGeom prst="rect">
            <a:avLst/>
          </a:prstGeom>
          <a:noFill/>
        </p:spPr>
        <p:txBody>
          <a:bodyPr wrap="none" rtlCol="0">
            <a:spAutoFit/>
          </a:bodyPr>
          <a:lstStyle/>
          <a:p>
            <a:r>
              <a:rPr lang="en-US" sz="750" dirty="0" err="1"/>
              <a:t>Christoploulos</a:t>
            </a:r>
            <a:r>
              <a:rPr lang="en-US" sz="750" dirty="0"/>
              <a:t> KA, et al. CID. August 2022.</a:t>
            </a:r>
          </a:p>
        </p:txBody>
      </p:sp>
    </p:spTree>
    <p:extLst>
      <p:ext uri="{BB962C8B-B14F-4D97-AF65-F5344CB8AC3E}">
        <p14:creationId xmlns:p14="http://schemas.microsoft.com/office/powerpoint/2010/main" val="251340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7D46D-017E-428B-A34A-6DBB289CA287}"/>
              </a:ext>
            </a:extLst>
          </p:cNvPr>
          <p:cNvPicPr>
            <a:picLocks noChangeAspect="1"/>
          </p:cNvPicPr>
          <p:nvPr/>
        </p:nvPicPr>
        <p:blipFill>
          <a:blip r:embed="rId3"/>
          <a:stretch>
            <a:fillRect/>
          </a:stretch>
        </p:blipFill>
        <p:spPr>
          <a:xfrm>
            <a:off x="1489472" y="2078831"/>
            <a:ext cx="6165056" cy="2700338"/>
          </a:xfrm>
          <a:prstGeom prst="rect">
            <a:avLst/>
          </a:prstGeom>
        </p:spPr>
      </p:pic>
      <p:pic>
        <p:nvPicPr>
          <p:cNvPr id="5" name="Picture 4">
            <a:extLst>
              <a:ext uri="{FF2B5EF4-FFF2-40B4-BE49-F238E27FC236}">
                <a16:creationId xmlns:a16="http://schemas.microsoft.com/office/drawing/2014/main" id="{A3D5BDA2-050A-4190-A63A-842A8300D618}"/>
              </a:ext>
            </a:extLst>
          </p:cNvPr>
          <p:cNvPicPr>
            <a:picLocks noChangeAspect="1"/>
          </p:cNvPicPr>
          <p:nvPr/>
        </p:nvPicPr>
        <p:blipFill>
          <a:blip r:embed="rId3"/>
          <a:stretch>
            <a:fillRect/>
          </a:stretch>
        </p:blipFill>
        <p:spPr>
          <a:xfrm>
            <a:off x="267327" y="1740120"/>
            <a:ext cx="8530518" cy="3736427"/>
          </a:xfrm>
          <a:prstGeom prst="rect">
            <a:avLst/>
          </a:prstGeom>
        </p:spPr>
      </p:pic>
      <p:sp>
        <p:nvSpPr>
          <p:cNvPr id="6" name="Title 1">
            <a:extLst>
              <a:ext uri="{FF2B5EF4-FFF2-40B4-BE49-F238E27FC236}">
                <a16:creationId xmlns:a16="http://schemas.microsoft.com/office/drawing/2014/main" id="{11CD91AC-C96E-454A-A371-4B793DE39FAA}"/>
              </a:ext>
            </a:extLst>
          </p:cNvPr>
          <p:cNvSpPr txBox="1">
            <a:spLocks/>
          </p:cNvSpPr>
          <p:nvPr/>
        </p:nvSpPr>
        <p:spPr>
          <a:xfrm>
            <a:off x="204952" y="1063229"/>
            <a:ext cx="8655269" cy="857250"/>
          </a:xfrm>
          <a:prstGeom prst="rect">
            <a:avLst/>
          </a:prstGeom>
        </p:spPr>
        <p:txBody>
          <a:bodyPr/>
          <a:lstStyle>
            <a:lvl1pPr algn="ctr" defTabSz="914400" rtl="0" eaLnBrk="1" latinLnBrk="0" hangingPunct="1">
              <a:spcBef>
                <a:spcPct val="0"/>
              </a:spcBef>
              <a:buNone/>
              <a:defRPr sz="4400" b="1" i="0" kern="1200">
                <a:solidFill>
                  <a:schemeClr val="bg2"/>
                </a:solidFill>
                <a:latin typeface="Helvetica" pitchFamily="2" charset="0"/>
                <a:ea typeface="+mj-ea"/>
                <a:cs typeface="+mj-cs"/>
              </a:defRPr>
            </a:lvl1pPr>
          </a:lstStyle>
          <a:p>
            <a:r>
              <a:rPr lang="en-US" sz="2700" dirty="0">
                <a:solidFill>
                  <a:schemeClr val="tx1"/>
                </a:solidFill>
              </a:rPr>
              <a:t>Pilot Data from the Grady Ponce de Leon Center</a:t>
            </a:r>
          </a:p>
        </p:txBody>
      </p:sp>
      <p:sp>
        <p:nvSpPr>
          <p:cNvPr id="7" name="TextBox 6">
            <a:extLst>
              <a:ext uri="{FF2B5EF4-FFF2-40B4-BE49-F238E27FC236}">
                <a16:creationId xmlns:a16="http://schemas.microsoft.com/office/drawing/2014/main" id="{90D40ED3-BCE4-4691-B29C-226460EC9361}"/>
              </a:ext>
            </a:extLst>
          </p:cNvPr>
          <p:cNvSpPr txBox="1"/>
          <p:nvPr/>
        </p:nvSpPr>
        <p:spPr>
          <a:xfrm>
            <a:off x="188129" y="5702439"/>
            <a:ext cx="1919115" cy="207749"/>
          </a:xfrm>
          <a:prstGeom prst="rect">
            <a:avLst/>
          </a:prstGeom>
          <a:noFill/>
        </p:spPr>
        <p:txBody>
          <a:bodyPr wrap="none" rtlCol="0">
            <a:spAutoFit/>
          </a:bodyPr>
          <a:lstStyle/>
          <a:p>
            <a:r>
              <a:rPr lang="en-US" sz="750" dirty="0">
                <a:solidFill>
                  <a:schemeClr val="bg2"/>
                </a:solidFill>
              </a:rPr>
              <a:t>Collins LF, et al. OFID. September 2022.</a:t>
            </a:r>
          </a:p>
        </p:txBody>
      </p:sp>
    </p:spTree>
    <p:extLst>
      <p:ext uri="{BB962C8B-B14F-4D97-AF65-F5344CB8AC3E}">
        <p14:creationId xmlns:p14="http://schemas.microsoft.com/office/powerpoint/2010/main" val="47842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5142D3-30D9-4E2A-A48B-CDBF15E7934C}"/>
              </a:ext>
            </a:extLst>
          </p:cNvPr>
          <p:cNvSpPr>
            <a:spLocks noGrp="1"/>
          </p:cNvSpPr>
          <p:nvPr>
            <p:ph type="title"/>
          </p:nvPr>
        </p:nvSpPr>
        <p:spPr>
          <a:xfrm>
            <a:off x="457200" y="1063229"/>
            <a:ext cx="8229600" cy="857250"/>
          </a:xfrm>
        </p:spPr>
        <p:txBody>
          <a:bodyPr anchor="ctr">
            <a:normAutofit/>
          </a:bodyPr>
          <a:lstStyle/>
          <a:p>
            <a:pPr>
              <a:lnSpc>
                <a:spcPct val="90000"/>
              </a:lnSpc>
            </a:pPr>
            <a:r>
              <a:rPr lang="en-US" sz="2325" dirty="0"/>
              <a:t>Of 58 referrals received and 39 patients enrolled, only 15 (38%) have successfully accessed LA CAB plus RPV</a:t>
            </a:r>
          </a:p>
        </p:txBody>
      </p:sp>
      <p:pic>
        <p:nvPicPr>
          <p:cNvPr id="7" name="Content Placeholder 6">
            <a:extLst>
              <a:ext uri="{FF2B5EF4-FFF2-40B4-BE49-F238E27FC236}">
                <a16:creationId xmlns:a16="http://schemas.microsoft.com/office/drawing/2014/main" id="{D7F37122-BDF4-45D5-A948-7E5350ABF478}"/>
              </a:ext>
            </a:extLst>
          </p:cNvPr>
          <p:cNvPicPr>
            <a:picLocks noGrp="1" noChangeAspect="1"/>
          </p:cNvPicPr>
          <p:nvPr>
            <p:ph idx="1"/>
          </p:nvPr>
        </p:nvPicPr>
        <p:blipFill>
          <a:blip r:embed="rId3"/>
          <a:stretch>
            <a:fillRect/>
          </a:stretch>
        </p:blipFill>
        <p:spPr>
          <a:xfrm>
            <a:off x="1227693" y="2057401"/>
            <a:ext cx="6688615" cy="3394472"/>
          </a:xfrm>
          <a:prstGeom prst="rect">
            <a:avLst/>
          </a:prstGeom>
          <a:noFill/>
        </p:spPr>
      </p:pic>
      <p:sp>
        <p:nvSpPr>
          <p:cNvPr id="8" name="TextBox 7">
            <a:extLst>
              <a:ext uri="{FF2B5EF4-FFF2-40B4-BE49-F238E27FC236}">
                <a16:creationId xmlns:a16="http://schemas.microsoft.com/office/drawing/2014/main" id="{EB4E19C7-D05D-41C9-B063-CBF7D4781AE1}"/>
              </a:ext>
            </a:extLst>
          </p:cNvPr>
          <p:cNvSpPr txBox="1"/>
          <p:nvPr/>
        </p:nvSpPr>
        <p:spPr>
          <a:xfrm>
            <a:off x="188129" y="5702439"/>
            <a:ext cx="1919115" cy="207749"/>
          </a:xfrm>
          <a:prstGeom prst="rect">
            <a:avLst/>
          </a:prstGeom>
          <a:noFill/>
        </p:spPr>
        <p:txBody>
          <a:bodyPr wrap="none" rtlCol="0">
            <a:spAutoFit/>
          </a:bodyPr>
          <a:lstStyle/>
          <a:p>
            <a:r>
              <a:rPr lang="en-US" sz="750" dirty="0">
                <a:solidFill>
                  <a:schemeClr val="bg2"/>
                </a:solidFill>
              </a:rPr>
              <a:t>Collins LF, et al. OFID. September 2022.</a:t>
            </a:r>
          </a:p>
        </p:txBody>
      </p:sp>
      <p:sp>
        <p:nvSpPr>
          <p:cNvPr id="2" name="Rectangle 1">
            <a:extLst>
              <a:ext uri="{FF2B5EF4-FFF2-40B4-BE49-F238E27FC236}">
                <a16:creationId xmlns:a16="http://schemas.microsoft.com/office/drawing/2014/main" id="{9DD667D7-61A8-09EE-CC8C-4F0EBF064430}"/>
              </a:ext>
            </a:extLst>
          </p:cNvPr>
          <p:cNvSpPr/>
          <p:nvPr/>
        </p:nvSpPr>
        <p:spPr>
          <a:xfrm>
            <a:off x="3071192" y="2363028"/>
            <a:ext cx="1222513" cy="19381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222150FE-F274-C49C-84EF-C8891620677D}"/>
              </a:ext>
            </a:extLst>
          </p:cNvPr>
          <p:cNvSpPr/>
          <p:nvPr/>
        </p:nvSpPr>
        <p:spPr>
          <a:xfrm>
            <a:off x="2738230" y="4606786"/>
            <a:ext cx="1833770" cy="19381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3875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D4F1C1-DD2C-47BB-AB67-154007302D3D}"/>
              </a:ext>
            </a:extLst>
          </p:cNvPr>
          <p:cNvGraphicFramePr>
            <a:graphicFrameLocks noGrp="1"/>
          </p:cNvGraphicFramePr>
          <p:nvPr/>
        </p:nvGraphicFramePr>
        <p:xfrm>
          <a:off x="2027396" y="1920479"/>
          <a:ext cx="5089208" cy="4160520"/>
        </p:xfrm>
        <a:graphic>
          <a:graphicData uri="http://schemas.openxmlformats.org/drawingml/2006/table">
            <a:tbl>
              <a:tblPr firstRow="1" bandRow="1">
                <a:tableStyleId>{5C22544A-7EE6-4342-B048-85BDC9FD1C3A}</a:tableStyleId>
              </a:tblPr>
              <a:tblGrid>
                <a:gridCol w="3091863">
                  <a:extLst>
                    <a:ext uri="{9D8B030D-6E8A-4147-A177-3AD203B41FA5}">
                      <a16:colId xmlns:a16="http://schemas.microsoft.com/office/drawing/2014/main" val="3505442469"/>
                    </a:ext>
                  </a:extLst>
                </a:gridCol>
                <a:gridCol w="1997345">
                  <a:extLst>
                    <a:ext uri="{9D8B030D-6E8A-4147-A177-3AD203B41FA5}">
                      <a16:colId xmlns:a16="http://schemas.microsoft.com/office/drawing/2014/main" val="3490843419"/>
                    </a:ext>
                  </a:extLst>
                </a:gridCol>
              </a:tblGrid>
              <a:tr h="525780">
                <a:tc gridSpan="2">
                  <a:txBody>
                    <a:bodyPr/>
                    <a:lstStyle/>
                    <a:p>
                      <a:r>
                        <a:rPr lang="en-US" sz="1500" dirty="0"/>
                        <a:t>Team Members and Associated Effort on Pilot Program</a:t>
                      </a:r>
                    </a:p>
                  </a:txBody>
                  <a:tcPr marL="68580" marR="68580" marT="34290" marB="34290"/>
                </a:tc>
                <a:tc hMerge="1">
                  <a:txBody>
                    <a:bodyPr/>
                    <a:lstStyle/>
                    <a:p>
                      <a:endParaRPr lang="en-US" dirty="0"/>
                    </a:p>
                  </a:txBody>
                  <a:tcPr/>
                </a:tc>
                <a:extLst>
                  <a:ext uri="{0D108BD9-81ED-4DB2-BD59-A6C34878D82A}">
                    <a16:rowId xmlns:a16="http://schemas.microsoft.com/office/drawing/2014/main" val="601059284"/>
                  </a:ext>
                </a:extLst>
              </a:tr>
              <a:tr h="525780">
                <a:tc>
                  <a:txBody>
                    <a:bodyPr/>
                    <a:lstStyle/>
                    <a:p>
                      <a:r>
                        <a:rPr lang="en-US" sz="1500" b="1" dirty="0"/>
                        <a:t>Team Member</a:t>
                      </a:r>
                    </a:p>
                  </a:txBody>
                  <a:tcPr marL="68580" marR="68580" marT="34290" marB="34290"/>
                </a:tc>
                <a:tc>
                  <a:txBody>
                    <a:bodyPr/>
                    <a:lstStyle/>
                    <a:p>
                      <a:r>
                        <a:rPr lang="en-US" sz="1500" b="1" dirty="0"/>
                        <a:t>FTE Dedicated to Pilot</a:t>
                      </a:r>
                    </a:p>
                  </a:txBody>
                  <a:tcPr marL="68580" marR="68580" marT="34290" marB="34290"/>
                </a:tc>
                <a:extLst>
                  <a:ext uri="{0D108BD9-81ED-4DB2-BD59-A6C34878D82A}">
                    <a16:rowId xmlns:a16="http://schemas.microsoft.com/office/drawing/2014/main" val="1352820315"/>
                  </a:ext>
                </a:extLst>
              </a:tr>
              <a:tr h="297180">
                <a:tc>
                  <a:txBody>
                    <a:bodyPr/>
                    <a:lstStyle/>
                    <a:p>
                      <a:r>
                        <a:rPr lang="en-US" sz="1500" dirty="0"/>
                        <a:t>Medical director (MD)</a:t>
                      </a:r>
                    </a:p>
                  </a:txBody>
                  <a:tcPr marL="68580" marR="68580" marT="34290" marB="34290"/>
                </a:tc>
                <a:tc>
                  <a:txBody>
                    <a:bodyPr/>
                    <a:lstStyle/>
                    <a:p>
                      <a:r>
                        <a:rPr lang="en-US" sz="1500" dirty="0"/>
                        <a:t>0.10</a:t>
                      </a:r>
                    </a:p>
                  </a:txBody>
                  <a:tcPr marL="68580" marR="68580" marT="34290" marB="34290"/>
                </a:tc>
                <a:extLst>
                  <a:ext uri="{0D108BD9-81ED-4DB2-BD59-A6C34878D82A}">
                    <a16:rowId xmlns:a16="http://schemas.microsoft.com/office/drawing/2014/main" val="2869081976"/>
                  </a:ext>
                </a:extLst>
              </a:tr>
              <a:tr h="297180">
                <a:tc>
                  <a:txBody>
                    <a:bodyPr/>
                    <a:lstStyle/>
                    <a:p>
                      <a:r>
                        <a:rPr lang="en-US" sz="1500" dirty="0"/>
                        <a:t>Clinician co-lead (MD)</a:t>
                      </a:r>
                    </a:p>
                  </a:txBody>
                  <a:tcPr marL="68580" marR="68580" marT="34290" marB="34290"/>
                </a:tc>
                <a:tc>
                  <a:txBody>
                    <a:bodyPr/>
                    <a:lstStyle/>
                    <a:p>
                      <a:r>
                        <a:rPr lang="en-US" sz="1500" dirty="0"/>
                        <a:t>0.10-0.15</a:t>
                      </a:r>
                    </a:p>
                  </a:txBody>
                  <a:tcPr marL="68580" marR="68580" marT="34290" marB="34290"/>
                </a:tc>
                <a:extLst>
                  <a:ext uri="{0D108BD9-81ED-4DB2-BD59-A6C34878D82A}">
                    <a16:rowId xmlns:a16="http://schemas.microsoft.com/office/drawing/2014/main" val="4267247334"/>
                  </a:ext>
                </a:extLst>
              </a:tr>
              <a:tr h="297180">
                <a:tc>
                  <a:txBody>
                    <a:bodyPr/>
                    <a:lstStyle/>
                    <a:p>
                      <a:r>
                        <a:rPr lang="en-US" sz="1500" dirty="0"/>
                        <a:t>Program director (RPh)</a:t>
                      </a:r>
                    </a:p>
                  </a:txBody>
                  <a:tcPr marL="68580" marR="68580" marT="34290" marB="34290"/>
                </a:tc>
                <a:tc>
                  <a:txBody>
                    <a:bodyPr/>
                    <a:lstStyle/>
                    <a:p>
                      <a:r>
                        <a:rPr lang="en-US" sz="1500" dirty="0"/>
                        <a:t>0.25-0.35</a:t>
                      </a:r>
                    </a:p>
                  </a:txBody>
                  <a:tcPr marL="68580" marR="68580" marT="34290" marB="34290"/>
                </a:tc>
                <a:extLst>
                  <a:ext uri="{0D108BD9-81ED-4DB2-BD59-A6C34878D82A}">
                    <a16:rowId xmlns:a16="http://schemas.microsoft.com/office/drawing/2014/main" val="2534003463"/>
                  </a:ext>
                </a:extLst>
              </a:tr>
              <a:tr h="297180">
                <a:tc>
                  <a:txBody>
                    <a:bodyPr/>
                    <a:lstStyle/>
                    <a:p>
                      <a:r>
                        <a:rPr lang="en-US" sz="1500" dirty="0"/>
                        <a:t>Pharmacy lead (PharmD)</a:t>
                      </a:r>
                    </a:p>
                  </a:txBody>
                  <a:tcPr marL="68580" marR="68580" marT="34290" marB="34290"/>
                </a:tc>
                <a:tc>
                  <a:txBody>
                    <a:bodyPr/>
                    <a:lstStyle/>
                    <a:p>
                      <a:r>
                        <a:rPr lang="en-US" sz="1500" dirty="0"/>
                        <a:t>0.10</a:t>
                      </a:r>
                    </a:p>
                  </a:txBody>
                  <a:tcPr marL="68580" marR="68580" marT="34290" marB="34290"/>
                </a:tc>
                <a:extLst>
                  <a:ext uri="{0D108BD9-81ED-4DB2-BD59-A6C34878D82A}">
                    <a16:rowId xmlns:a16="http://schemas.microsoft.com/office/drawing/2014/main" val="792755149"/>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Medication access coordinator (MPH)</a:t>
                      </a:r>
                    </a:p>
                  </a:txBody>
                  <a:tcPr marL="68580" marR="68580" marT="34290" marB="34290"/>
                </a:tc>
                <a:tc>
                  <a:txBody>
                    <a:bodyPr/>
                    <a:lstStyle/>
                    <a:p>
                      <a:r>
                        <a:rPr lang="en-US" sz="1500" dirty="0"/>
                        <a:t>0.10-0.15</a:t>
                      </a:r>
                    </a:p>
                  </a:txBody>
                  <a:tcPr marL="68580" marR="68580" marT="34290" marB="34290"/>
                </a:tc>
                <a:extLst>
                  <a:ext uri="{0D108BD9-81ED-4DB2-BD59-A6C34878D82A}">
                    <a16:rowId xmlns:a16="http://schemas.microsoft.com/office/drawing/2014/main" val="987236268"/>
                  </a:ext>
                </a:extLst>
              </a:tr>
              <a:tr h="297180">
                <a:tc>
                  <a:txBody>
                    <a:bodyPr/>
                    <a:lstStyle/>
                    <a:p>
                      <a:r>
                        <a:rPr lang="en-US" sz="1500" dirty="0"/>
                        <a:t>Medical benefits specialist</a:t>
                      </a:r>
                    </a:p>
                  </a:txBody>
                  <a:tcPr marL="68580" marR="68580" marT="34290" marB="34290"/>
                </a:tc>
                <a:tc>
                  <a:txBody>
                    <a:bodyPr/>
                    <a:lstStyle/>
                    <a:p>
                      <a:r>
                        <a:rPr lang="en-US" sz="1500" dirty="0"/>
                        <a:t>0.05</a:t>
                      </a:r>
                    </a:p>
                  </a:txBody>
                  <a:tcPr marL="68580" marR="68580" marT="34290" marB="34290"/>
                </a:tc>
                <a:extLst>
                  <a:ext uri="{0D108BD9-81ED-4DB2-BD59-A6C34878D82A}">
                    <a16:rowId xmlns:a16="http://schemas.microsoft.com/office/drawing/2014/main" val="971848940"/>
                  </a:ext>
                </a:extLst>
              </a:tr>
              <a:tr h="297180">
                <a:tc>
                  <a:txBody>
                    <a:bodyPr/>
                    <a:lstStyle/>
                    <a:p>
                      <a:r>
                        <a:rPr lang="en-US" sz="1500" dirty="0"/>
                        <a:t>Nursing lead (RN)</a:t>
                      </a:r>
                    </a:p>
                  </a:txBody>
                  <a:tcPr marL="68580" marR="68580" marT="34290" marB="34290"/>
                </a:tc>
                <a:tc>
                  <a:txBody>
                    <a:bodyPr/>
                    <a:lstStyle/>
                    <a:p>
                      <a:r>
                        <a:rPr lang="en-US" sz="1500" dirty="0"/>
                        <a:t>&lt;0.05</a:t>
                      </a:r>
                    </a:p>
                  </a:txBody>
                  <a:tcPr marL="68580" marR="68580" marT="34290" marB="34290"/>
                </a:tc>
                <a:extLst>
                  <a:ext uri="{0D108BD9-81ED-4DB2-BD59-A6C34878D82A}">
                    <a16:rowId xmlns:a16="http://schemas.microsoft.com/office/drawing/2014/main" val="389310966"/>
                  </a:ext>
                </a:extLst>
              </a:tr>
              <a:tr h="297180">
                <a:tc>
                  <a:txBody>
                    <a:bodyPr/>
                    <a:lstStyle/>
                    <a:p>
                      <a:r>
                        <a:rPr lang="en-US" sz="1500" dirty="0"/>
                        <a:t>Injection administrator (MA)</a:t>
                      </a:r>
                    </a:p>
                  </a:txBody>
                  <a:tcPr marL="68580" marR="68580" marT="34290" marB="34290"/>
                </a:tc>
                <a:tc>
                  <a:txBody>
                    <a:bodyPr/>
                    <a:lstStyle/>
                    <a:p>
                      <a:r>
                        <a:rPr lang="en-US" sz="1500" dirty="0"/>
                        <a:t>0.10</a:t>
                      </a:r>
                    </a:p>
                  </a:txBody>
                  <a:tcPr marL="68580" marR="68580" marT="34290" marB="34290"/>
                </a:tc>
                <a:extLst>
                  <a:ext uri="{0D108BD9-81ED-4DB2-BD59-A6C34878D82A}">
                    <a16:rowId xmlns:a16="http://schemas.microsoft.com/office/drawing/2014/main" val="2023243757"/>
                  </a:ext>
                </a:extLst>
              </a:tr>
              <a:tr h="297180">
                <a:tc>
                  <a:txBody>
                    <a:bodyPr/>
                    <a:lstStyle/>
                    <a:p>
                      <a:r>
                        <a:rPr lang="en-US" sz="1500" dirty="0"/>
                        <a:t>Scheduling lead</a:t>
                      </a:r>
                    </a:p>
                  </a:txBody>
                  <a:tcPr marL="68580" marR="68580" marT="34290" marB="34290"/>
                </a:tc>
                <a:tc>
                  <a:txBody>
                    <a:bodyPr/>
                    <a:lstStyle/>
                    <a:p>
                      <a:r>
                        <a:rPr lang="en-US" sz="1500" dirty="0"/>
                        <a:t>&lt;0.05</a:t>
                      </a:r>
                    </a:p>
                  </a:txBody>
                  <a:tcPr marL="68580" marR="68580" marT="34290" marB="34290"/>
                </a:tc>
                <a:extLst>
                  <a:ext uri="{0D108BD9-81ED-4DB2-BD59-A6C34878D82A}">
                    <a16:rowId xmlns:a16="http://schemas.microsoft.com/office/drawing/2014/main" val="2327743075"/>
                  </a:ext>
                </a:extLst>
              </a:tr>
              <a:tr h="205740">
                <a:tc gridSpan="2">
                  <a:txBody>
                    <a:bodyPr/>
                    <a:lstStyle/>
                    <a:p>
                      <a:r>
                        <a:rPr lang="en-US" sz="900" dirty="0"/>
                        <a:t>FTE = full-time equivalent</a:t>
                      </a:r>
                    </a:p>
                  </a:txBody>
                  <a:tcPr marL="68580" marR="68580" marT="34290" marB="34290"/>
                </a:tc>
                <a:tc hMerge="1">
                  <a:txBody>
                    <a:bodyPr/>
                    <a:lstStyle/>
                    <a:p>
                      <a:endParaRPr lang="en-US" dirty="0"/>
                    </a:p>
                  </a:txBody>
                  <a:tcPr/>
                </a:tc>
                <a:extLst>
                  <a:ext uri="{0D108BD9-81ED-4DB2-BD59-A6C34878D82A}">
                    <a16:rowId xmlns:a16="http://schemas.microsoft.com/office/drawing/2014/main" val="4237317200"/>
                  </a:ext>
                </a:extLst>
              </a:tr>
            </a:tbl>
          </a:graphicData>
        </a:graphic>
      </p:graphicFrame>
      <p:sp>
        <p:nvSpPr>
          <p:cNvPr id="3" name="Content Placeholder 4">
            <a:extLst>
              <a:ext uri="{FF2B5EF4-FFF2-40B4-BE49-F238E27FC236}">
                <a16:creationId xmlns:a16="http://schemas.microsoft.com/office/drawing/2014/main" id="{A8C6A8E9-5719-4B52-BE29-6D2A51891F8F}"/>
              </a:ext>
            </a:extLst>
          </p:cNvPr>
          <p:cNvSpPr txBox="1">
            <a:spLocks/>
          </p:cNvSpPr>
          <p:nvPr/>
        </p:nvSpPr>
        <p:spPr>
          <a:xfrm>
            <a:off x="457200" y="1063229"/>
            <a:ext cx="8229600" cy="857250"/>
          </a:xfrm>
          <a:prstGeom prst="rect">
            <a:avLst/>
          </a:prstGeom>
        </p:spPr>
        <p:txBody>
          <a:bodyPr anchor="ctr">
            <a:normAutofit/>
          </a:bodyPr>
          <a:lstStyle>
            <a:lvl1pPr algn="ctr" defTabSz="914400" rtl="0" eaLnBrk="1" latinLnBrk="0" hangingPunct="1">
              <a:spcBef>
                <a:spcPct val="0"/>
              </a:spcBef>
              <a:buNone/>
              <a:defRPr sz="4400" b="1" i="0" kern="1200">
                <a:solidFill>
                  <a:schemeClr val="bg2"/>
                </a:solidFill>
                <a:latin typeface="Helvetica" pitchFamily="2" charset="0"/>
                <a:ea typeface="+mj-ea"/>
                <a:cs typeface="+mj-cs"/>
              </a:defRPr>
            </a:lvl1pPr>
          </a:lstStyle>
          <a:p>
            <a:pPr>
              <a:lnSpc>
                <a:spcPct val="90000"/>
              </a:lnSpc>
            </a:pPr>
            <a:r>
              <a:rPr lang="en-US" sz="2325" dirty="0">
                <a:solidFill>
                  <a:schemeClr val="tx1"/>
                </a:solidFill>
              </a:rPr>
              <a:t>This is Despite a TREMENDOUS Amount of Effort</a:t>
            </a:r>
          </a:p>
        </p:txBody>
      </p:sp>
      <p:sp>
        <p:nvSpPr>
          <p:cNvPr id="4" name="TextBox 3">
            <a:extLst>
              <a:ext uri="{FF2B5EF4-FFF2-40B4-BE49-F238E27FC236}">
                <a16:creationId xmlns:a16="http://schemas.microsoft.com/office/drawing/2014/main" id="{715C7F71-4CCF-4948-84AC-14BE555EA76E}"/>
              </a:ext>
            </a:extLst>
          </p:cNvPr>
          <p:cNvSpPr txBox="1"/>
          <p:nvPr/>
        </p:nvSpPr>
        <p:spPr>
          <a:xfrm>
            <a:off x="188129" y="5702439"/>
            <a:ext cx="1919115" cy="207749"/>
          </a:xfrm>
          <a:prstGeom prst="rect">
            <a:avLst/>
          </a:prstGeom>
          <a:noFill/>
        </p:spPr>
        <p:txBody>
          <a:bodyPr wrap="none" rtlCol="0">
            <a:spAutoFit/>
          </a:bodyPr>
          <a:lstStyle/>
          <a:p>
            <a:r>
              <a:rPr lang="en-US" sz="750" dirty="0">
                <a:solidFill>
                  <a:schemeClr val="bg2"/>
                </a:solidFill>
              </a:rPr>
              <a:t>Collins LF, et al. OFID. September 2022.</a:t>
            </a:r>
          </a:p>
        </p:txBody>
      </p:sp>
    </p:spTree>
    <p:extLst>
      <p:ext uri="{BB962C8B-B14F-4D97-AF65-F5344CB8AC3E}">
        <p14:creationId xmlns:p14="http://schemas.microsoft.com/office/powerpoint/2010/main" val="259234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4234-CCCE-C14B-8077-7F90AE54A765}"/>
              </a:ext>
            </a:extLst>
          </p:cNvPr>
          <p:cNvSpPr>
            <a:spLocks noGrp="1"/>
          </p:cNvSpPr>
          <p:nvPr>
            <p:ph type="title"/>
          </p:nvPr>
        </p:nvSpPr>
        <p:spPr>
          <a:xfrm>
            <a:off x="894523" y="919937"/>
            <a:ext cx="8110331" cy="994172"/>
          </a:xfrm>
        </p:spPr>
        <p:txBody>
          <a:bodyPr>
            <a:normAutofit fontScale="90000"/>
          </a:bodyPr>
          <a:lstStyle/>
          <a:p>
            <a:r>
              <a:rPr lang="en-US" cap="none" dirty="0"/>
              <a:t>Narrow rather than widen the disparity gap</a:t>
            </a:r>
          </a:p>
        </p:txBody>
      </p:sp>
      <p:sp>
        <p:nvSpPr>
          <p:cNvPr id="7" name="TextBox 6">
            <a:extLst>
              <a:ext uri="{FF2B5EF4-FFF2-40B4-BE49-F238E27FC236}">
                <a16:creationId xmlns:a16="http://schemas.microsoft.com/office/drawing/2014/main" id="{74E8F880-18D8-3A4B-81EE-C8A7148F97CC}"/>
              </a:ext>
            </a:extLst>
          </p:cNvPr>
          <p:cNvSpPr txBox="1"/>
          <p:nvPr/>
        </p:nvSpPr>
        <p:spPr>
          <a:xfrm>
            <a:off x="1" y="2782670"/>
            <a:ext cx="1789043" cy="646331"/>
          </a:xfrm>
          <a:prstGeom prst="rect">
            <a:avLst/>
          </a:prstGeom>
          <a:noFill/>
        </p:spPr>
        <p:txBody>
          <a:bodyPr wrap="square" rtlCol="0">
            <a:spAutoFit/>
          </a:bodyPr>
          <a:lstStyle/>
          <a:p>
            <a:pPr algn="ctr"/>
            <a:r>
              <a:rPr lang="en-US" b="1" dirty="0">
                <a:solidFill>
                  <a:schemeClr val="bg1"/>
                </a:solidFill>
              </a:rPr>
              <a:t>“LAI available in our clinic”</a:t>
            </a:r>
          </a:p>
        </p:txBody>
      </p:sp>
      <p:sp>
        <p:nvSpPr>
          <p:cNvPr id="13" name="Right Brace 12">
            <a:extLst>
              <a:ext uri="{FF2B5EF4-FFF2-40B4-BE49-F238E27FC236}">
                <a16:creationId xmlns:a16="http://schemas.microsoft.com/office/drawing/2014/main" id="{1B6FCCD5-EE7B-3B45-8719-68CAA490D667}"/>
              </a:ext>
            </a:extLst>
          </p:cNvPr>
          <p:cNvSpPr/>
          <p:nvPr/>
        </p:nvSpPr>
        <p:spPr>
          <a:xfrm>
            <a:off x="8142736" y="3356685"/>
            <a:ext cx="238539" cy="137162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5" name="TextBox 14">
            <a:extLst>
              <a:ext uri="{FF2B5EF4-FFF2-40B4-BE49-F238E27FC236}">
                <a16:creationId xmlns:a16="http://schemas.microsoft.com/office/drawing/2014/main" id="{B4A6ECEB-AF8E-FE40-8F35-F05AB307300B}"/>
              </a:ext>
            </a:extLst>
          </p:cNvPr>
          <p:cNvSpPr txBox="1"/>
          <p:nvPr/>
        </p:nvSpPr>
        <p:spPr>
          <a:xfrm>
            <a:off x="5565424" y="2169920"/>
            <a:ext cx="2517789" cy="830997"/>
          </a:xfrm>
          <a:prstGeom prst="rect">
            <a:avLst/>
          </a:prstGeom>
          <a:noFill/>
        </p:spPr>
        <p:txBody>
          <a:bodyPr wrap="square" rtlCol="0">
            <a:spAutoFit/>
          </a:bodyPr>
          <a:lstStyle/>
          <a:p>
            <a:pPr algn="ctr"/>
            <a:r>
              <a:rPr lang="en-US" sz="1600" u="sng" dirty="0"/>
              <a:t>A Nudge</a:t>
            </a:r>
          </a:p>
          <a:p>
            <a:pPr algn="ctr"/>
            <a:r>
              <a:rPr lang="en-US" sz="1600" dirty="0"/>
              <a:t>Travel Voucher</a:t>
            </a:r>
          </a:p>
          <a:p>
            <a:pPr algn="ctr"/>
            <a:r>
              <a:rPr lang="en-US" sz="1600" dirty="0"/>
              <a:t>Appointment Reminders</a:t>
            </a:r>
          </a:p>
        </p:txBody>
      </p:sp>
      <p:sp>
        <p:nvSpPr>
          <p:cNvPr id="16" name="TextBox 15">
            <a:extLst>
              <a:ext uri="{FF2B5EF4-FFF2-40B4-BE49-F238E27FC236}">
                <a16:creationId xmlns:a16="http://schemas.microsoft.com/office/drawing/2014/main" id="{0D87CDD5-BD42-3942-855B-6705F8677BC6}"/>
              </a:ext>
            </a:extLst>
          </p:cNvPr>
          <p:cNvSpPr txBox="1"/>
          <p:nvPr/>
        </p:nvSpPr>
        <p:spPr>
          <a:xfrm>
            <a:off x="5445636" y="3269351"/>
            <a:ext cx="2913834" cy="1569660"/>
          </a:xfrm>
          <a:prstGeom prst="rect">
            <a:avLst/>
          </a:prstGeom>
          <a:noFill/>
        </p:spPr>
        <p:txBody>
          <a:bodyPr wrap="square" rtlCol="0">
            <a:spAutoFit/>
          </a:bodyPr>
          <a:lstStyle/>
          <a:p>
            <a:pPr algn="ctr"/>
            <a:r>
              <a:rPr lang="en-US" sz="1600" u="sng" dirty="0"/>
              <a:t>More Help</a:t>
            </a:r>
          </a:p>
          <a:p>
            <a:pPr algn="ctr"/>
            <a:r>
              <a:rPr lang="en-US" sz="1600" dirty="0"/>
              <a:t>Contingency Management </a:t>
            </a:r>
          </a:p>
          <a:p>
            <a:pPr algn="ctr"/>
            <a:endParaRPr lang="en-US" sz="1600" dirty="0"/>
          </a:p>
          <a:p>
            <a:pPr algn="ctr"/>
            <a:r>
              <a:rPr lang="en-US" sz="1600" dirty="0"/>
              <a:t>Patient Navigation</a:t>
            </a:r>
          </a:p>
          <a:p>
            <a:pPr algn="ctr"/>
            <a:r>
              <a:rPr lang="en-US" sz="1600" dirty="0"/>
              <a:t> </a:t>
            </a:r>
          </a:p>
          <a:p>
            <a:pPr algn="ctr"/>
            <a:r>
              <a:rPr lang="en-US" sz="1600" dirty="0"/>
              <a:t>Mobile Units</a:t>
            </a:r>
          </a:p>
        </p:txBody>
      </p:sp>
      <p:sp>
        <p:nvSpPr>
          <p:cNvPr id="17" name="TextBox 16">
            <a:extLst>
              <a:ext uri="{FF2B5EF4-FFF2-40B4-BE49-F238E27FC236}">
                <a16:creationId xmlns:a16="http://schemas.microsoft.com/office/drawing/2014/main" id="{246AF998-852F-EA4C-9FA4-5BB58A6E4535}"/>
              </a:ext>
            </a:extLst>
          </p:cNvPr>
          <p:cNvSpPr txBox="1"/>
          <p:nvPr/>
        </p:nvSpPr>
        <p:spPr>
          <a:xfrm>
            <a:off x="2406409" y="4917889"/>
            <a:ext cx="3551830" cy="923330"/>
          </a:xfrm>
          <a:prstGeom prst="rect">
            <a:avLst/>
          </a:prstGeom>
          <a:noFill/>
        </p:spPr>
        <p:txBody>
          <a:bodyPr wrap="square" rtlCol="0">
            <a:spAutoFit/>
          </a:bodyPr>
          <a:lstStyle/>
          <a:p>
            <a:pPr algn="ctr"/>
            <a:r>
              <a:rPr lang="en-US" b="1" dirty="0"/>
              <a:t>“LAI available in our clinic AND we’ll do what we can to ensure you benefit from it”</a:t>
            </a:r>
          </a:p>
        </p:txBody>
      </p:sp>
      <p:pic>
        <p:nvPicPr>
          <p:cNvPr id="9" name="Content Placeholder 8">
            <a:extLst>
              <a:ext uri="{FF2B5EF4-FFF2-40B4-BE49-F238E27FC236}">
                <a16:creationId xmlns:a16="http://schemas.microsoft.com/office/drawing/2014/main" id="{22A63F2A-B36A-754E-BADC-E74D27CA7CF6}"/>
              </a:ext>
            </a:extLst>
          </p:cNvPr>
          <p:cNvPicPr>
            <a:picLocks noGrp="1" noChangeAspect="1"/>
          </p:cNvPicPr>
          <p:nvPr>
            <p:ph idx="1"/>
          </p:nvPr>
        </p:nvPicPr>
        <p:blipFill>
          <a:blip r:embed="rId3"/>
          <a:stretch>
            <a:fillRect/>
          </a:stretch>
        </p:blipFill>
        <p:spPr>
          <a:xfrm>
            <a:off x="2082618" y="1938247"/>
            <a:ext cx="3327584" cy="2457293"/>
          </a:xfrm>
        </p:spPr>
      </p:pic>
      <p:sp>
        <p:nvSpPr>
          <p:cNvPr id="6" name="TextBox 5">
            <a:extLst>
              <a:ext uri="{FF2B5EF4-FFF2-40B4-BE49-F238E27FC236}">
                <a16:creationId xmlns:a16="http://schemas.microsoft.com/office/drawing/2014/main" id="{90513A90-70D0-1549-AAF0-0605B4F1BFB2}"/>
              </a:ext>
            </a:extLst>
          </p:cNvPr>
          <p:cNvSpPr txBox="1"/>
          <p:nvPr/>
        </p:nvSpPr>
        <p:spPr>
          <a:xfrm>
            <a:off x="2047183" y="4395540"/>
            <a:ext cx="1414298" cy="253916"/>
          </a:xfrm>
          <a:prstGeom prst="rect">
            <a:avLst/>
          </a:prstGeom>
          <a:noFill/>
        </p:spPr>
        <p:txBody>
          <a:bodyPr wrap="square" rtlCol="0">
            <a:spAutoFit/>
          </a:bodyPr>
          <a:lstStyle/>
          <a:p>
            <a:r>
              <a:rPr lang="en-US" sz="1050" dirty="0" err="1"/>
              <a:t>Ptopnetwork.jff.org</a:t>
            </a:r>
            <a:endParaRPr lang="en-US" sz="1050" dirty="0"/>
          </a:p>
        </p:txBody>
      </p:sp>
      <p:sp>
        <p:nvSpPr>
          <p:cNvPr id="10" name="Right Brace 9">
            <a:extLst>
              <a:ext uri="{FF2B5EF4-FFF2-40B4-BE49-F238E27FC236}">
                <a16:creationId xmlns:a16="http://schemas.microsoft.com/office/drawing/2014/main" id="{39762AEB-15D9-264A-B347-AE5D4D807039}"/>
              </a:ext>
            </a:extLst>
          </p:cNvPr>
          <p:cNvSpPr/>
          <p:nvPr/>
        </p:nvSpPr>
        <p:spPr>
          <a:xfrm>
            <a:off x="5410202" y="2497434"/>
            <a:ext cx="310445" cy="1493273"/>
          </a:xfrm>
          <a:prstGeom prst="rightBrace">
            <a:avLst/>
          </a:prstGeom>
          <a:ln w="38100">
            <a:solidFill>
              <a:schemeClr val="bg1">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771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87730" y="2921396"/>
            <a:ext cx="5043722" cy="2838162"/>
          </a:xfrm>
          <a:prstGeom prst="rect">
            <a:avLst/>
          </a:prstGeom>
        </p:spPr>
      </p:pic>
      <p:sp>
        <p:nvSpPr>
          <p:cNvPr id="5" name="Title 4"/>
          <p:cNvSpPr>
            <a:spLocks noGrp="1"/>
          </p:cNvSpPr>
          <p:nvPr>
            <p:ph type="ctrTitle"/>
          </p:nvPr>
        </p:nvSpPr>
        <p:spPr>
          <a:xfrm>
            <a:off x="2747356" y="959591"/>
            <a:ext cx="6858000" cy="1790700"/>
          </a:xfrm>
        </p:spPr>
        <p:txBody>
          <a:bodyPr/>
          <a:lstStyle/>
          <a:p>
            <a:r>
              <a:rPr lang="en-US" dirty="0"/>
              <a:t>Thank you!</a:t>
            </a:r>
          </a:p>
        </p:txBody>
      </p:sp>
      <p:sp>
        <p:nvSpPr>
          <p:cNvPr id="4" name="Footer Placeholder 3"/>
          <p:cNvSpPr>
            <a:spLocks noGrp="1"/>
          </p:cNvSpPr>
          <p:nvPr>
            <p:ph type="ftr" sz="quarter" idx="4294967295"/>
          </p:nvPr>
        </p:nvSpPr>
        <p:spPr>
          <a:xfrm rot="16200000">
            <a:off x="7368778" y="3848101"/>
            <a:ext cx="1775222" cy="365522"/>
          </a:xfrm>
          <a:prstGeom prst="rect">
            <a:avLst/>
          </a:prstGeom>
        </p:spPr>
        <p:txBody>
          <a:bodyPr/>
          <a:lstStyle/>
          <a:p>
            <a:pPr algn="ctr" defTabSz="685800">
              <a:defRPr/>
            </a:pPr>
            <a:r>
              <a:rPr lang="en-US" sz="900">
                <a:solidFill>
                  <a:srgbClr val="000000">
                    <a:tint val="75000"/>
                  </a:srgbClr>
                </a:solidFill>
                <a:latin typeface="Proxima Nova Rg"/>
              </a:rPr>
              <a:t>UAB HEERSINK SCHOOL OF MEDICINE</a:t>
            </a:r>
          </a:p>
        </p:txBody>
      </p:sp>
    </p:spTree>
    <p:extLst>
      <p:ext uri="{BB962C8B-B14F-4D97-AF65-F5344CB8AC3E}">
        <p14:creationId xmlns:p14="http://schemas.microsoft.com/office/powerpoint/2010/main" val="27933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endParaRPr lang="en-US" dirty="0"/>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Participants will become familiar with some of the opportunities and challenges in implementing LA ART programs.</a:t>
            </a:r>
          </a:p>
        </p:txBody>
      </p:sp>
    </p:spTree>
    <p:extLst>
      <p:ext uri="{BB962C8B-B14F-4D97-AF65-F5344CB8AC3E}">
        <p14:creationId xmlns:p14="http://schemas.microsoft.com/office/powerpoint/2010/main" val="249126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0" y="274638"/>
            <a:ext cx="8853578" cy="5081215"/>
          </a:xfrm>
          <a:prstGeom prst="rect">
            <a:avLst/>
          </a:prstGeom>
        </p:spPr>
      </p:pic>
      <p:sp>
        <p:nvSpPr>
          <p:cNvPr id="3" name="Footer Placeholder 2"/>
          <p:cNvSpPr>
            <a:spLocks noGrp="1"/>
          </p:cNvSpPr>
          <p:nvPr>
            <p:ph type="ftr" sz="quarter" idx="11"/>
          </p:nvPr>
        </p:nvSpPr>
        <p:spPr>
          <a:xfrm rot="16200000">
            <a:off x="10510837" y="3987801"/>
            <a:ext cx="2366963" cy="487362"/>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UAB HEERSINK SCHOOL OF MEDICINE</a:t>
            </a:r>
          </a:p>
        </p:txBody>
      </p:sp>
    </p:spTree>
    <p:extLst>
      <p:ext uri="{BB962C8B-B14F-4D97-AF65-F5344CB8AC3E}">
        <p14:creationId xmlns:p14="http://schemas.microsoft.com/office/powerpoint/2010/main" val="416291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a:t>Persons with </a:t>
            </a:r>
            <a:r>
              <a:rPr lang="en-US" sz="2000" dirty="0"/>
              <a:t>Diagnosed or Undiagnosed HIV Infection </a:t>
            </a:r>
            <a:br>
              <a:rPr lang="en-US" sz="2000" dirty="0"/>
            </a:br>
            <a:r>
              <a:rPr lang="en-US" sz="2000" dirty="0"/>
              <a:t>HIV Care Continuum Outcomes, 2019—United States </a:t>
            </a:r>
          </a:p>
        </p:txBody>
      </p:sp>
      <p:pic>
        <p:nvPicPr>
          <p:cNvPr id="4" name="Content Placeholder 3" descr="This slide presents the prevalence-based HIV care continuum for 2018 for persons living with diagnosed or undiagnosed HIV infection in the United States. Among the estimated 1.1 million people living with HIV in the United States, 86% have received a diagnosis, 65% received HIV medical care in 2018, 50% were receiving continuous care, and 56% were virally suppressed.&#10;&#10;Receipt of medical care was defined as ≥1 test (CD4 or VL) in 2018. Retained in continuous medical care was defined as ≥2 tests (CD4 or VL) ≥3 months apart in 2018. Viral suppression was defined as &lt;200 copies/mL on the most recent VL test in 2018.&#10;">
            <a:extLst>
              <a:ext uri="{FF2B5EF4-FFF2-40B4-BE49-F238E27FC236}">
                <a16:creationId xmlns:a16="http://schemas.microsoft.com/office/drawing/2014/main" id="{FFE97F0B-ED32-4785-8812-4D9E18822234}"/>
              </a:ext>
            </a:extLst>
          </p:cNvPr>
          <p:cNvPicPr>
            <a:picLocks noGrp="1" noChangeAspect="1"/>
          </p:cNvPicPr>
          <p:nvPr>
            <p:ph idx="1"/>
          </p:nvPr>
        </p:nvPicPr>
        <p:blipFill>
          <a:blip r:embed="rId3"/>
          <a:stretch>
            <a:fillRect/>
          </a:stretch>
        </p:blipFill>
        <p:spPr>
          <a:xfrm>
            <a:off x="625299" y="1920480"/>
            <a:ext cx="8073503" cy="3399304"/>
          </a:xfrm>
          <a:prstGeom prst="rect">
            <a:avLst/>
          </a:prstGeom>
        </p:spPr>
      </p:pic>
      <p:sp>
        <p:nvSpPr>
          <p:cNvPr id="9" name="TextBox 8"/>
          <p:cNvSpPr txBox="1"/>
          <p:nvPr/>
        </p:nvSpPr>
        <p:spPr>
          <a:xfrm>
            <a:off x="1196100" y="5253955"/>
            <a:ext cx="7670800" cy="707886"/>
          </a:xfrm>
          <a:prstGeom prst="rect">
            <a:avLst/>
          </a:prstGeom>
          <a:noFill/>
        </p:spPr>
        <p:txBody>
          <a:bodyPr wrap="square" rtlCol="0">
            <a:spAutoFit/>
          </a:bodyPr>
          <a:lstStyle/>
          <a:p>
            <a:r>
              <a:rPr lang="en-US" sz="1000" dirty="0">
                <a:solidFill>
                  <a:srgbClr val="5F5F5F"/>
                </a:solidFill>
                <a:latin typeface="Calibri" panose="020F0502020204030204" pitchFamily="34" charset="0"/>
              </a:rPr>
              <a:t>Note. Receipt of medical care was defined as ≥1 test (CD4 or VL) in 2018. Retained in continuous medical care was defined as ≥2 tests (CD4 or VL) ≥3 months apart in 2018. Viral suppression was defined as &lt;200 copies/mL on the most recent VL test in 2019. CDC, Monitoring selected national HIV prevention and care objectives by using HIV surveillance data—United States and 6 dependent areas, 2019. HIV Surveillance Supplemental Report 2021; 26(No. 2). Published May 2021.</a:t>
            </a:r>
          </a:p>
        </p:txBody>
      </p:sp>
      <p:sp>
        <p:nvSpPr>
          <p:cNvPr id="3" name="TextBox 2"/>
          <p:cNvSpPr txBox="1"/>
          <p:nvPr/>
        </p:nvSpPr>
        <p:spPr>
          <a:xfrm>
            <a:off x="7462270" y="3050784"/>
            <a:ext cx="405829" cy="276999"/>
          </a:xfrm>
          <a:prstGeom prst="rect">
            <a:avLst/>
          </a:prstGeom>
          <a:solidFill>
            <a:schemeClr val="bg1"/>
          </a:solidFill>
        </p:spPr>
        <p:txBody>
          <a:bodyPr wrap="square" rtlCol="0">
            <a:spAutoFit/>
          </a:bodyPr>
          <a:lstStyle/>
          <a:p>
            <a:r>
              <a:rPr lang="en-US" sz="1200" dirty="0">
                <a:solidFill>
                  <a:srgbClr val="000000"/>
                </a:solidFill>
                <a:latin typeface="Calibri" panose="020F0502020204030204" pitchFamily="34" charset="0"/>
              </a:rPr>
              <a:t>57</a:t>
            </a:r>
          </a:p>
        </p:txBody>
      </p:sp>
      <p:sp>
        <p:nvSpPr>
          <p:cNvPr id="6" name="TextBox 5"/>
          <p:cNvSpPr txBox="1"/>
          <p:nvPr/>
        </p:nvSpPr>
        <p:spPr>
          <a:xfrm>
            <a:off x="3929856" y="2802373"/>
            <a:ext cx="405829" cy="276999"/>
          </a:xfrm>
          <a:prstGeom prst="rect">
            <a:avLst/>
          </a:prstGeom>
          <a:solidFill>
            <a:schemeClr val="bg1"/>
          </a:solidFill>
        </p:spPr>
        <p:txBody>
          <a:bodyPr wrap="square" rtlCol="0">
            <a:spAutoFit/>
          </a:bodyPr>
          <a:lstStyle/>
          <a:p>
            <a:r>
              <a:rPr lang="en-US" sz="1200" dirty="0">
                <a:solidFill>
                  <a:srgbClr val="000000"/>
                </a:solidFill>
                <a:latin typeface="Calibri" panose="020F0502020204030204" pitchFamily="34" charset="0"/>
              </a:rPr>
              <a:t>66</a:t>
            </a:r>
          </a:p>
        </p:txBody>
      </p:sp>
      <p:sp>
        <p:nvSpPr>
          <p:cNvPr id="7" name="TextBox 6"/>
          <p:cNvSpPr txBox="1"/>
          <p:nvPr/>
        </p:nvSpPr>
        <p:spPr>
          <a:xfrm>
            <a:off x="2150042" y="2185432"/>
            <a:ext cx="405829" cy="276999"/>
          </a:xfrm>
          <a:prstGeom prst="rect">
            <a:avLst/>
          </a:prstGeom>
          <a:solidFill>
            <a:schemeClr val="bg1"/>
          </a:solidFill>
        </p:spPr>
        <p:txBody>
          <a:bodyPr wrap="square" rtlCol="0">
            <a:spAutoFit/>
          </a:bodyPr>
          <a:lstStyle/>
          <a:p>
            <a:r>
              <a:rPr lang="en-US" sz="1200" dirty="0">
                <a:solidFill>
                  <a:srgbClr val="000000"/>
                </a:solidFill>
                <a:latin typeface="Calibri" panose="020F0502020204030204" pitchFamily="34" charset="0"/>
              </a:rPr>
              <a:t>87</a:t>
            </a:r>
          </a:p>
        </p:txBody>
      </p:sp>
    </p:spTree>
    <p:extLst>
      <p:ext uri="{BB962C8B-B14F-4D97-AF65-F5344CB8AC3E}">
        <p14:creationId xmlns:p14="http://schemas.microsoft.com/office/powerpoint/2010/main" val="25867589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Microsoft Sans Serif" panose="020B0604020202020204" pitchFamily="34" charset="0"/>
              </a:rPr>
              <a:t>Engagement in Care is Dynamic</a:t>
            </a:r>
            <a:endParaRPr lang="en-US" dirty="0">
              <a:solidFill>
                <a:schemeClr val="tx1"/>
              </a:solidFill>
              <a:cs typeface="Microsoft Sans Serif" panose="020B0604020202020204" pitchFamily="34" charset="0"/>
            </a:endParaRPr>
          </a:p>
        </p:txBody>
      </p:sp>
      <p:sp>
        <p:nvSpPr>
          <p:cNvPr id="6" name="TextBox 5"/>
          <p:cNvSpPr txBox="1"/>
          <p:nvPr/>
        </p:nvSpPr>
        <p:spPr>
          <a:xfrm>
            <a:off x="2763040" y="5561683"/>
            <a:ext cx="4801961" cy="219291"/>
          </a:xfrm>
          <a:prstGeom prst="rect">
            <a:avLst/>
          </a:prstGeom>
          <a:noFill/>
        </p:spPr>
        <p:txBody>
          <a:bodyPr wrap="square" rtlCol="0">
            <a:spAutoFit/>
          </a:bodyPr>
          <a:lstStyle/>
          <a:p>
            <a:r>
              <a:rPr lang="en-US" sz="825" dirty="0">
                <a:cs typeface="Microsoft Sans Serif" panose="020B0604020202020204" pitchFamily="34" charset="0"/>
              </a:rPr>
              <a:t>Powers et al, Longitudinal HIV Care Trajectories in North Carolina </a:t>
            </a:r>
            <a:r>
              <a:rPr lang="en-US" sz="825" i="1" dirty="0">
                <a:cs typeface="Microsoft Sans Serif" panose="020B0604020202020204" pitchFamily="34" charset="0"/>
              </a:rPr>
              <a:t>JAIDS</a:t>
            </a:r>
            <a:r>
              <a:rPr lang="en-US" sz="825" dirty="0">
                <a:cs typeface="Microsoft Sans Serif" panose="020B0604020202020204" pitchFamily="34" charset="0"/>
              </a:rPr>
              <a:t> 2017; 74(S2) </a:t>
            </a:r>
          </a:p>
        </p:txBody>
      </p:sp>
      <p:grpSp>
        <p:nvGrpSpPr>
          <p:cNvPr id="3" name="Group 2"/>
          <p:cNvGrpSpPr/>
          <p:nvPr/>
        </p:nvGrpSpPr>
        <p:grpSpPr>
          <a:xfrm>
            <a:off x="1034858" y="1869702"/>
            <a:ext cx="5786411" cy="3505200"/>
            <a:chOff x="1028701" y="1882752"/>
            <a:chExt cx="6922221" cy="4010204"/>
          </a:xfrm>
        </p:grpSpPr>
        <p:pic>
          <p:nvPicPr>
            <p:cNvPr id="5" name="Picture 4"/>
            <p:cNvPicPr>
              <a:picLocks noChangeAspect="1"/>
            </p:cNvPicPr>
            <p:nvPr/>
          </p:nvPicPr>
          <p:blipFill>
            <a:blip r:embed="rId3"/>
            <a:stretch>
              <a:fillRect/>
            </a:stretch>
          </p:blipFill>
          <p:spPr>
            <a:xfrm>
              <a:off x="1028701" y="1882752"/>
              <a:ext cx="6922221" cy="4010204"/>
            </a:xfrm>
            <a:prstGeom prst="rect">
              <a:avLst/>
            </a:prstGeom>
          </p:spPr>
        </p:pic>
        <p:sp>
          <p:nvSpPr>
            <p:cNvPr id="7" name="TextBox 6"/>
            <p:cNvSpPr txBox="1"/>
            <p:nvPr/>
          </p:nvSpPr>
          <p:spPr>
            <a:xfrm>
              <a:off x="2228849" y="1930236"/>
              <a:ext cx="3374606" cy="303702"/>
            </a:xfrm>
            <a:prstGeom prst="rect">
              <a:avLst/>
            </a:prstGeom>
            <a:noFill/>
          </p:spPr>
          <p:txBody>
            <a:bodyPr wrap="square" rtlCol="0">
              <a:spAutoFit/>
            </a:bodyPr>
            <a:lstStyle/>
            <a:p>
              <a:r>
                <a:rPr lang="en-US" sz="1125" dirty="0">
                  <a:latin typeface="Microsoft Sans Serif" panose="020B0604020202020204" pitchFamily="34" charset="0"/>
                  <a:cs typeface="Microsoft Sans Serif" panose="020B0604020202020204" pitchFamily="34" charset="0"/>
                </a:rPr>
                <a:t>“Consistently High” (</a:t>
              </a:r>
              <a:r>
                <a:rPr lang="en-US" sz="1125" b="1" dirty="0">
                  <a:solidFill>
                    <a:srgbClr val="00B050"/>
                  </a:solidFill>
                  <a:latin typeface="Microsoft Sans Serif" panose="020B0604020202020204" pitchFamily="34" charset="0"/>
                  <a:cs typeface="Microsoft Sans Serif" panose="020B0604020202020204" pitchFamily="34" charset="0"/>
                </a:rPr>
                <a:t>26%</a:t>
              </a:r>
              <a:r>
                <a:rPr lang="en-US" sz="1125" dirty="0">
                  <a:latin typeface="Microsoft Sans Serif" panose="020B0604020202020204" pitchFamily="34" charset="0"/>
                  <a:cs typeface="Microsoft Sans Serif" panose="020B0604020202020204" pitchFamily="34" charset="0"/>
                </a:rPr>
                <a:t>)</a:t>
              </a:r>
            </a:p>
          </p:txBody>
        </p:sp>
        <p:sp>
          <p:nvSpPr>
            <p:cNvPr id="8" name="TextBox 7"/>
            <p:cNvSpPr txBox="1"/>
            <p:nvPr/>
          </p:nvSpPr>
          <p:spPr>
            <a:xfrm>
              <a:off x="2457450" y="2623219"/>
              <a:ext cx="2422453" cy="303702"/>
            </a:xfrm>
            <a:prstGeom prst="rect">
              <a:avLst/>
            </a:prstGeom>
            <a:noFill/>
          </p:spPr>
          <p:txBody>
            <a:bodyPr wrap="square" rtlCol="0">
              <a:spAutoFit/>
            </a:bodyPr>
            <a:lstStyle/>
            <a:p>
              <a:r>
                <a:rPr lang="en-US" sz="1125" dirty="0">
                  <a:latin typeface="Microsoft Sans Serif" panose="020B0604020202020204" pitchFamily="34" charset="0"/>
                  <a:cs typeface="Microsoft Sans Serif" panose="020B0604020202020204" pitchFamily="34" charset="0"/>
                </a:rPr>
                <a:t>“Steadily Declining” (</a:t>
              </a:r>
              <a:r>
                <a:rPr lang="en-US" sz="1125" b="1" dirty="0">
                  <a:solidFill>
                    <a:srgbClr val="FFCC66"/>
                  </a:solidFill>
                  <a:latin typeface="Microsoft Sans Serif" panose="020B0604020202020204" pitchFamily="34" charset="0"/>
                  <a:cs typeface="Microsoft Sans Serif" panose="020B0604020202020204" pitchFamily="34" charset="0"/>
                </a:rPr>
                <a:t>16%</a:t>
              </a:r>
              <a:r>
                <a:rPr lang="en-US" sz="1125" dirty="0">
                  <a:latin typeface="Microsoft Sans Serif" panose="020B0604020202020204" pitchFamily="34" charset="0"/>
                  <a:cs typeface="Microsoft Sans Serif" panose="020B0604020202020204" pitchFamily="34" charset="0"/>
                </a:rPr>
                <a:t>)</a:t>
              </a:r>
            </a:p>
          </p:txBody>
        </p:sp>
        <p:sp>
          <p:nvSpPr>
            <p:cNvPr id="9" name="TextBox 8"/>
            <p:cNvSpPr txBox="1"/>
            <p:nvPr/>
          </p:nvSpPr>
          <p:spPr>
            <a:xfrm>
              <a:off x="5603456" y="4605056"/>
              <a:ext cx="2347466" cy="303702"/>
            </a:xfrm>
            <a:prstGeom prst="rect">
              <a:avLst/>
            </a:prstGeom>
            <a:noFill/>
          </p:spPr>
          <p:txBody>
            <a:bodyPr wrap="square" rtlCol="0">
              <a:spAutoFit/>
            </a:bodyPr>
            <a:lstStyle/>
            <a:p>
              <a:r>
                <a:rPr lang="en-US" sz="1125" dirty="0">
                  <a:latin typeface="Microsoft Sans Serif" panose="020B0604020202020204" pitchFamily="34" charset="0"/>
                  <a:cs typeface="Microsoft Sans Serif" panose="020B0604020202020204" pitchFamily="34" charset="0"/>
                </a:rPr>
                <a:t>“Consistently Low”  (</a:t>
              </a:r>
              <a:r>
                <a:rPr lang="en-US" sz="1125" b="1" dirty="0">
                  <a:solidFill>
                    <a:srgbClr val="FF0000"/>
                  </a:solidFill>
                  <a:latin typeface="Microsoft Sans Serif" panose="020B0604020202020204" pitchFamily="34" charset="0"/>
                  <a:cs typeface="Microsoft Sans Serif" panose="020B0604020202020204" pitchFamily="34" charset="0"/>
                </a:rPr>
                <a:t>26%</a:t>
              </a:r>
              <a:r>
                <a:rPr lang="en-US" sz="1125" dirty="0">
                  <a:latin typeface="Microsoft Sans Serif" panose="020B0604020202020204" pitchFamily="34" charset="0"/>
                  <a:cs typeface="Microsoft Sans Serif" panose="020B0604020202020204" pitchFamily="34" charset="0"/>
                </a:rPr>
                <a:t>)</a:t>
              </a:r>
            </a:p>
          </p:txBody>
        </p:sp>
        <p:sp>
          <p:nvSpPr>
            <p:cNvPr id="10" name="TextBox 9"/>
            <p:cNvSpPr txBox="1"/>
            <p:nvPr/>
          </p:nvSpPr>
          <p:spPr>
            <a:xfrm>
              <a:off x="2114550" y="3547129"/>
              <a:ext cx="3374606" cy="303702"/>
            </a:xfrm>
            <a:prstGeom prst="rect">
              <a:avLst/>
            </a:prstGeom>
            <a:noFill/>
          </p:spPr>
          <p:txBody>
            <a:bodyPr wrap="square" rtlCol="0">
              <a:spAutoFit/>
            </a:bodyPr>
            <a:lstStyle/>
            <a:p>
              <a:r>
                <a:rPr lang="en-US" sz="1125" dirty="0">
                  <a:latin typeface="Microsoft Sans Serif" panose="020B0604020202020204" pitchFamily="34" charset="0"/>
                  <a:cs typeface="Microsoft Sans Serif" panose="020B0604020202020204" pitchFamily="34" charset="0"/>
                </a:rPr>
                <a:t>“Early Increasing” (</a:t>
              </a:r>
              <a:r>
                <a:rPr lang="en-US" sz="1125" b="1" dirty="0">
                  <a:solidFill>
                    <a:srgbClr val="0070C0"/>
                  </a:solidFill>
                  <a:latin typeface="Microsoft Sans Serif" panose="020B0604020202020204" pitchFamily="34" charset="0"/>
                  <a:cs typeface="Microsoft Sans Serif" panose="020B0604020202020204" pitchFamily="34" charset="0"/>
                </a:rPr>
                <a:t>17%</a:t>
              </a:r>
              <a:r>
                <a:rPr lang="en-US" sz="1125" dirty="0">
                  <a:latin typeface="Microsoft Sans Serif" panose="020B0604020202020204" pitchFamily="34" charset="0"/>
                  <a:cs typeface="Microsoft Sans Serif" panose="020B0604020202020204" pitchFamily="34" charset="0"/>
                </a:rPr>
                <a:t>)</a:t>
              </a:r>
            </a:p>
          </p:txBody>
        </p:sp>
        <p:sp>
          <p:nvSpPr>
            <p:cNvPr id="11" name="TextBox 10"/>
            <p:cNvSpPr txBox="1"/>
            <p:nvPr/>
          </p:nvSpPr>
          <p:spPr>
            <a:xfrm>
              <a:off x="3317456" y="4339539"/>
              <a:ext cx="2286000" cy="303702"/>
            </a:xfrm>
            <a:prstGeom prst="rect">
              <a:avLst/>
            </a:prstGeom>
            <a:noFill/>
          </p:spPr>
          <p:txBody>
            <a:bodyPr wrap="square" rtlCol="0">
              <a:spAutoFit/>
            </a:bodyPr>
            <a:lstStyle/>
            <a:p>
              <a:r>
                <a:rPr lang="en-US" sz="1125" dirty="0">
                  <a:latin typeface="Microsoft Sans Serif" panose="020B0604020202020204" pitchFamily="34" charset="0"/>
                  <a:cs typeface="Microsoft Sans Serif" panose="020B0604020202020204" pitchFamily="34" charset="0"/>
                </a:rPr>
                <a:t>“Late Increasing” (</a:t>
              </a:r>
              <a:r>
                <a:rPr lang="en-US" sz="1125" b="1" dirty="0">
                  <a:solidFill>
                    <a:srgbClr val="E46C0A"/>
                  </a:solidFill>
                  <a:latin typeface="Microsoft Sans Serif" panose="020B0604020202020204" pitchFamily="34" charset="0"/>
                  <a:cs typeface="Microsoft Sans Serif" panose="020B0604020202020204" pitchFamily="34" charset="0"/>
                </a:rPr>
                <a:t>15%</a:t>
              </a:r>
              <a:r>
                <a:rPr lang="en-US" sz="1125" dirty="0">
                  <a:solidFill>
                    <a:srgbClr val="E46C0A"/>
                  </a:solidFill>
                  <a:latin typeface="Microsoft Sans Serif" panose="020B0604020202020204" pitchFamily="34" charset="0"/>
                  <a:cs typeface="Microsoft Sans Serif" panose="020B0604020202020204" pitchFamily="34" charset="0"/>
                </a:rPr>
                <a:t>)</a:t>
              </a:r>
            </a:p>
          </p:txBody>
        </p:sp>
      </p:grpSp>
      <p:sp>
        <p:nvSpPr>
          <p:cNvPr id="4" name="Slide Number Placeholder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4080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9801" y="983974"/>
            <a:ext cx="5680309" cy="3280379"/>
          </a:xfrm>
          <a:prstGeom prst="rect">
            <a:avLst/>
          </a:prstGeom>
        </p:spPr>
      </p:pic>
      <p:sp>
        <p:nvSpPr>
          <p:cNvPr id="3" name="TextBox 2"/>
          <p:cNvSpPr txBox="1"/>
          <p:nvPr/>
        </p:nvSpPr>
        <p:spPr>
          <a:xfrm>
            <a:off x="1649800" y="4669065"/>
            <a:ext cx="5137436" cy="577081"/>
          </a:xfrm>
          <a:prstGeom prst="rect">
            <a:avLst/>
          </a:prstGeom>
          <a:noFill/>
        </p:spPr>
        <p:txBody>
          <a:bodyPr wrap="square" rtlCol="0">
            <a:spAutoFit/>
          </a:bodyPr>
          <a:lstStyle/>
          <a:p>
            <a:r>
              <a:rPr lang="en-US" sz="1050" b="1" dirty="0"/>
              <a:t>Li Z, Purcell DW, </a:t>
            </a:r>
            <a:r>
              <a:rPr lang="en-US" sz="1050" b="1" dirty="0" err="1"/>
              <a:t>Sansom</a:t>
            </a:r>
            <a:r>
              <a:rPr lang="en-US" sz="1050" b="1" dirty="0"/>
              <a:t> SL, Hayes D, Hall HI. Vital Signs: HIV Transmission Along the Continuum of Care — United States, 2016. MMWR </a:t>
            </a:r>
            <a:r>
              <a:rPr lang="en-US" sz="1050" b="1" dirty="0" err="1"/>
              <a:t>Morb</a:t>
            </a:r>
            <a:r>
              <a:rPr lang="en-US" sz="1050" b="1" dirty="0"/>
              <a:t> Mortal </a:t>
            </a:r>
            <a:r>
              <a:rPr lang="en-US" sz="1050" b="1" dirty="0" err="1"/>
              <a:t>Wkly</a:t>
            </a:r>
            <a:r>
              <a:rPr lang="en-US" sz="1050" b="1" dirty="0"/>
              <a:t> Rep. </a:t>
            </a:r>
            <a:r>
              <a:rPr lang="en-US" sz="1050" b="1" dirty="0" err="1"/>
              <a:t>ePub</a:t>
            </a:r>
            <a:r>
              <a:rPr lang="en-US" sz="1050" b="1" dirty="0"/>
              <a:t>: 18 March 2019.</a:t>
            </a:r>
          </a:p>
        </p:txBody>
      </p:sp>
      <p:sp>
        <p:nvSpPr>
          <p:cNvPr id="4" name="Rectangle 3"/>
          <p:cNvSpPr/>
          <p:nvPr/>
        </p:nvSpPr>
        <p:spPr>
          <a:xfrm>
            <a:off x="1679665" y="2527025"/>
            <a:ext cx="5620578" cy="1021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296870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491" y="5883879"/>
            <a:ext cx="3466682" cy="253916"/>
          </a:xfrm>
          <a:prstGeom prst="rect">
            <a:avLst/>
          </a:prstGeom>
          <a:noFill/>
        </p:spPr>
        <p:txBody>
          <a:bodyPr wrap="square" rtlCol="0">
            <a:spAutoFit/>
          </a:bodyPr>
          <a:lstStyle/>
          <a:p>
            <a:r>
              <a:rPr lang="en-US" sz="1050" dirty="0">
                <a:hlinkClick r:id="rId3"/>
              </a:rPr>
              <a:t>https://aidsetc.org/resource/hiv-medication-chart-pad</a:t>
            </a:r>
            <a:endParaRPr lang="en-US" sz="1050" dirty="0"/>
          </a:p>
        </p:txBody>
      </p:sp>
      <p:pic>
        <p:nvPicPr>
          <p:cNvPr id="11" name="Content Placeholder 10">
            <a:extLst>
              <a:ext uri="{FF2B5EF4-FFF2-40B4-BE49-F238E27FC236}">
                <a16:creationId xmlns:a16="http://schemas.microsoft.com/office/drawing/2014/main" id="{F823D103-6DCF-C9B1-13D1-B58F0ACD78C3}"/>
              </a:ext>
            </a:extLst>
          </p:cNvPr>
          <p:cNvPicPr>
            <a:picLocks noGrp="1" noChangeAspect="1"/>
          </p:cNvPicPr>
          <p:nvPr>
            <p:ph idx="1"/>
          </p:nvPr>
        </p:nvPicPr>
        <p:blipFill>
          <a:blip r:embed="rId4"/>
          <a:stretch>
            <a:fillRect/>
          </a:stretch>
        </p:blipFill>
        <p:spPr>
          <a:xfrm>
            <a:off x="556654" y="142043"/>
            <a:ext cx="7717333" cy="5638939"/>
          </a:xfrm>
        </p:spPr>
      </p:pic>
    </p:spTree>
    <p:extLst>
      <p:ext uri="{BB962C8B-B14F-4D97-AF65-F5344CB8AC3E}">
        <p14:creationId xmlns:p14="http://schemas.microsoft.com/office/powerpoint/2010/main" val="2348174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6" ma:contentTypeDescription="Create a new document." ma:contentTypeScope="" ma:versionID="10e29b1792157348ef5a81ee27b7fdc6">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bf6e0cfe5d7b4930767f35449df4f5d5"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03A51-7317-4D4A-80F6-94A46DF71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319EE-532B-4990-B69F-573CFE6F372E}">
  <ds:schemaRefs>
    <ds:schemaRef ds:uri="http://purl.org/dc/dcmitype/"/>
    <ds:schemaRef ds:uri="http://schemas.microsoft.com/office/2006/metadata/properties"/>
    <ds:schemaRef ds:uri="http://schemas.microsoft.com/office/2006/documentManagement/types"/>
    <ds:schemaRef ds:uri="http://purl.org/dc/terms/"/>
    <ds:schemaRef ds:uri="5661bd68-91d7-413a-9236-892cdea936d6"/>
    <ds:schemaRef ds:uri="851590d9-cba4-459a-b434-389629fc4743"/>
    <ds:schemaRef ds:uri="http://schemas.microsoft.com/office/infopath/2007/PartnerControls"/>
    <ds:schemaRef ds:uri="http://schemas.openxmlformats.org/package/2006/metadata/core-properties"/>
    <ds:schemaRef ds:uri="http://www.w3.org/XML/1998/namespace"/>
    <ds:schemaRef ds:uri="http://purl.org/dc/elements/1.1/"/>
    <ds:schemaRef ds:uri="a89a0a29-f901-4f80-a0b6-fef874ca8871"/>
    <ds:schemaRef ds:uri="d5c82a1a-2a8a-49b4-8a9c-deebcf1aae21"/>
  </ds:schemaRefs>
</ds:datastoreItem>
</file>

<file path=customXml/itemProps3.xml><?xml version="1.0" encoding="utf-8"?>
<ds:datastoreItem xmlns:ds="http://schemas.openxmlformats.org/officeDocument/2006/customXml" ds:itemID="{6E8343FF-224E-4D8A-97CB-2811C061F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556</TotalTime>
  <Words>4784</Words>
  <Application>Microsoft Office PowerPoint</Application>
  <PresentationFormat>On-screen Show (4:3)</PresentationFormat>
  <Paragraphs>390</Paragraphs>
  <Slides>41</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BlinkMacSystemFont</vt:lpstr>
      <vt:lpstr>Calibri</vt:lpstr>
      <vt:lpstr>Courier New</vt:lpstr>
      <vt:lpstr>Helvetica</vt:lpstr>
      <vt:lpstr>ITC Avant Garde Std Bk</vt:lpstr>
      <vt:lpstr>ITC Avant Garde Std Bk Cn</vt:lpstr>
      <vt:lpstr>Microsoft Sans Serif</vt:lpstr>
      <vt:lpstr>Proxima Nova Rg</vt:lpstr>
      <vt:lpstr>Segoe UI</vt:lpstr>
      <vt:lpstr>Wingdings</vt:lpstr>
      <vt:lpstr>Wingdings 3</vt:lpstr>
      <vt:lpstr>AETC-2016_V4</vt:lpstr>
      <vt:lpstr>Implementation of Long Acting Antiretrovirals: Opportunities and Challenges</vt:lpstr>
      <vt:lpstr>PowerPoint Presentation</vt:lpstr>
      <vt:lpstr>PowerPoint Presentation</vt:lpstr>
      <vt:lpstr>PowerPoint Presentation</vt:lpstr>
      <vt:lpstr>PowerPoint Presentation</vt:lpstr>
      <vt:lpstr>Persons with Diagnosed or Undiagnosed HIV Infection  HIV Care Continuum Outcomes, 2019—United States </vt:lpstr>
      <vt:lpstr>Engagement in Care is Dynamic</vt:lpstr>
      <vt:lpstr>PowerPoint Presentation</vt:lpstr>
      <vt:lpstr>PowerPoint Presentation</vt:lpstr>
      <vt:lpstr>Assessing Individual Barriers to Care and Treatment</vt:lpstr>
      <vt:lpstr>Is there a role for LA-ART in addressing these barriers?</vt:lpstr>
      <vt:lpstr>PowerPoint Presentation</vt:lpstr>
      <vt:lpstr>Phase III studies of LA-CAB/RPV</vt:lpstr>
      <vt:lpstr>What do patients say about LA-ART?</vt:lpstr>
      <vt:lpstr>Challenges with the uptake and use of LA ART</vt:lpstr>
      <vt:lpstr>Oral lead-in therapy</vt:lpstr>
      <vt:lpstr>DHHS HIV Clinical Guidelines </vt:lpstr>
      <vt:lpstr>PowerPoint Presentation</vt:lpstr>
      <vt:lpstr>What’s a tail got to do with it? </vt:lpstr>
      <vt:lpstr>Challenges with the uptake and use of LA ART</vt:lpstr>
      <vt:lpstr>Side effect profile of LA Cabotegravir + Rilpivirine</vt:lpstr>
      <vt:lpstr>Incidence of injection site reaction adverse events</vt:lpstr>
      <vt:lpstr>Challenges with the uptake and use of LA ART</vt:lpstr>
      <vt:lpstr>LATITUDE : Long-Acting Therapy to Improve Treatment sUccess in Daily LifE </vt:lpstr>
      <vt:lpstr>PowerPoint Presentation</vt:lpstr>
      <vt:lpstr>ATLAS baseline characteristics</vt:lpstr>
      <vt:lpstr> emerging data on use of LA-ART in people with challenges with adherence</vt:lpstr>
      <vt:lpstr>LA-CAB/RPV in PWH with viremia- Compassionate Use</vt:lpstr>
      <vt:lpstr>LA-CAB/RPV in PWH with viremia-Case Report</vt:lpstr>
      <vt:lpstr>Implementation: Staff perceptions</vt:lpstr>
      <vt:lpstr>Interest in injectable ART: People with HIV and physicians</vt:lpstr>
      <vt:lpstr>Ward 86 in San Francisco</vt:lpstr>
      <vt:lpstr>Demonstration Project of LA ART for Persons With and Without Detectable HIV Viremia </vt:lpstr>
      <vt:lpstr>Demonstration Project of LA ART for Persons With and Without Detectable HIV Viremia </vt:lpstr>
      <vt:lpstr>PowerPoint Presentation</vt:lpstr>
      <vt:lpstr>Of 58 referrals received and 39 patients enrolled, only 15 (38%) have successfully accessed LA CAB plus RPV</vt:lpstr>
      <vt:lpstr>PowerPoint Presentation</vt:lpstr>
      <vt:lpstr>Narrow rather than widen the disparity gap</vt:lpstr>
      <vt:lpstr>Thank you!</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24</cp:revision>
  <dcterms:created xsi:type="dcterms:W3CDTF">2020-01-28T20:12:38Z</dcterms:created>
  <dcterms:modified xsi:type="dcterms:W3CDTF">2023-06-02T19:48:42Z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y fmtid="{D5CDD505-2E9C-101B-9397-08002B2CF9AE}" pid="3" name="MSIP_Label_792c8cef-6f2b-4af1-b4ac-d815ff795cd6_Enabled">
    <vt:lpwstr>true</vt:lpwstr>
  </property>
  <property fmtid="{D5CDD505-2E9C-101B-9397-08002B2CF9AE}" pid="4" name="MSIP_Label_792c8cef-6f2b-4af1-b4ac-d815ff795cd6_SetDate">
    <vt:lpwstr>2023-05-22T17:39:58Z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b7382991-b643-40c0-a862-99d23cf41cff</vt:lpwstr>
  </property>
  <property fmtid="{D5CDD505-2E9C-101B-9397-08002B2CF9AE}" pid="9" name="MSIP_Label_792c8cef-6f2b-4af1-b4ac-d815ff795cd6_ContentBits">
    <vt:lpwstr>0</vt:lpwstr>
  </property>
</Properties>
</file>