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71.jpg" ContentType="image/jpg"/>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0" r:id="rId4"/>
  </p:sldMasterIdLst>
  <p:notesMasterIdLst>
    <p:notesMasterId r:id="rId50"/>
  </p:notesMasterIdLst>
  <p:sldIdLst>
    <p:sldId id="405" r:id="rId5"/>
    <p:sldId id="406" r:id="rId6"/>
    <p:sldId id="447" r:id="rId7"/>
    <p:sldId id="448" r:id="rId8"/>
    <p:sldId id="1015" r:id="rId9"/>
    <p:sldId id="993" r:id="rId10"/>
    <p:sldId id="976" r:id="rId11"/>
    <p:sldId id="1005" r:id="rId12"/>
    <p:sldId id="1009" r:id="rId13"/>
    <p:sldId id="964" r:id="rId14"/>
    <p:sldId id="1003" r:id="rId15"/>
    <p:sldId id="941" r:id="rId16"/>
    <p:sldId id="1011" r:id="rId17"/>
    <p:sldId id="995" r:id="rId18"/>
    <p:sldId id="957" r:id="rId19"/>
    <p:sldId id="1021" r:id="rId20"/>
    <p:sldId id="888" r:id="rId21"/>
    <p:sldId id="887" r:id="rId22"/>
    <p:sldId id="866" r:id="rId23"/>
    <p:sldId id="988" r:id="rId24"/>
    <p:sldId id="857" r:id="rId25"/>
    <p:sldId id="989" r:id="rId26"/>
    <p:sldId id="986" r:id="rId27"/>
    <p:sldId id="975" r:id="rId28"/>
    <p:sldId id="1020" r:id="rId29"/>
    <p:sldId id="996" r:id="rId30"/>
    <p:sldId id="982" r:id="rId31"/>
    <p:sldId id="971" r:id="rId32"/>
    <p:sldId id="991" r:id="rId33"/>
    <p:sldId id="1004" r:id="rId34"/>
    <p:sldId id="262" r:id="rId35"/>
    <p:sldId id="257" r:id="rId36"/>
    <p:sldId id="1006" r:id="rId37"/>
    <p:sldId id="985" r:id="rId38"/>
    <p:sldId id="1002" r:id="rId39"/>
    <p:sldId id="1000" r:id="rId40"/>
    <p:sldId id="1001" r:id="rId41"/>
    <p:sldId id="999" r:id="rId42"/>
    <p:sldId id="1014" r:id="rId43"/>
    <p:sldId id="952" r:id="rId44"/>
    <p:sldId id="1016" r:id="rId45"/>
    <p:sldId id="1012" r:id="rId46"/>
    <p:sldId id="1018" r:id="rId47"/>
    <p:sldId id="1010" r:id="rId48"/>
    <p:sldId id="44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9DC3E6"/>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713" autoAdjust="0"/>
    <p:restoredTop sz="92426" autoAdjust="0"/>
  </p:normalViewPr>
  <p:slideViewPr>
    <p:cSldViewPr snapToGrid="0">
      <p:cViewPr varScale="1">
        <p:scale>
          <a:sx n="53" d="100"/>
          <a:sy n="53" d="100"/>
        </p:scale>
        <p:origin x="102" y="786"/>
      </p:cViewPr>
      <p:guideLst/>
    </p:cSldViewPr>
  </p:slideViewPr>
  <p:notesTextViewPr>
    <p:cViewPr>
      <p:scale>
        <a:sx n="1" d="1"/>
        <a:sy n="1" d="1"/>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EB0A5-15F4-43DB-90C7-A72E93BCD45C}"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7C6774CD-5609-4E07-AA06-A68AEF9F8D0B}">
      <dgm:prSet phldrT="[Text]" custT="1"/>
      <dgm:spPr/>
      <dgm:t>
        <a:bodyPr/>
        <a:lstStyle/>
        <a:p>
          <a:endParaRPr lang="en-US" sz="1600" dirty="0"/>
        </a:p>
        <a:p>
          <a:r>
            <a:rPr lang="en-US" sz="1600" dirty="0"/>
            <a:t>Community Prevention</a:t>
          </a:r>
        </a:p>
      </dgm:t>
    </dgm:pt>
    <dgm:pt modelId="{B748F728-D209-4ADD-AD37-A6930244A573}" type="parTrans" cxnId="{CBCE0071-913C-4B53-B343-DDABB7B97B3B}">
      <dgm:prSet/>
      <dgm:spPr/>
      <dgm:t>
        <a:bodyPr/>
        <a:lstStyle/>
        <a:p>
          <a:endParaRPr lang="en-US"/>
        </a:p>
      </dgm:t>
    </dgm:pt>
    <dgm:pt modelId="{9F402720-65CE-4495-B8B1-8B4F3AAE533C}" type="sibTrans" cxnId="{CBCE0071-913C-4B53-B343-DDABB7B97B3B}">
      <dgm:prSet/>
      <dgm:spPr/>
      <dgm:t>
        <a:bodyPr/>
        <a:lstStyle/>
        <a:p>
          <a:endParaRPr lang="en-US"/>
        </a:p>
      </dgm:t>
    </dgm:pt>
    <dgm:pt modelId="{9601D0EF-B989-4800-821F-7940183FC073}">
      <dgm:prSet phldrT="[Text]" custT="1"/>
      <dgm:spPr/>
      <dgm:t>
        <a:bodyPr/>
        <a:lstStyle/>
        <a:p>
          <a:endParaRPr lang="en-US" sz="1400" dirty="0"/>
        </a:p>
        <a:p>
          <a:r>
            <a:rPr lang="en-US" sz="1400" dirty="0"/>
            <a:t>Care Linkage &amp; Retention PWH</a:t>
          </a:r>
        </a:p>
      </dgm:t>
    </dgm:pt>
    <dgm:pt modelId="{2563468A-F592-4BB3-A9F9-F57F06F12CE4}" type="parTrans" cxnId="{F6DB67C6-A22E-4D3C-8E4B-B28D559C12E0}">
      <dgm:prSet/>
      <dgm:spPr/>
      <dgm:t>
        <a:bodyPr/>
        <a:lstStyle/>
        <a:p>
          <a:endParaRPr lang="en-US"/>
        </a:p>
      </dgm:t>
    </dgm:pt>
    <dgm:pt modelId="{23A49AC7-5B63-4573-91D7-89E04B3E0A45}" type="sibTrans" cxnId="{F6DB67C6-A22E-4D3C-8E4B-B28D559C12E0}">
      <dgm:prSet/>
      <dgm:spPr/>
      <dgm:t>
        <a:bodyPr/>
        <a:lstStyle/>
        <a:p>
          <a:endParaRPr lang="en-US"/>
        </a:p>
      </dgm:t>
    </dgm:pt>
    <dgm:pt modelId="{DEB02E14-CCB4-4ACF-A2EE-91C276CE99CD}">
      <dgm:prSet phldrT="[Text]" custT="1"/>
      <dgm:spPr>
        <a:solidFill>
          <a:schemeClr val="accent2">
            <a:lumMod val="75000"/>
          </a:schemeClr>
        </a:solidFill>
      </dgm:spPr>
      <dgm:t>
        <a:bodyPr/>
        <a:lstStyle/>
        <a:p>
          <a:endParaRPr lang="en-US" sz="800" dirty="0"/>
        </a:p>
        <a:p>
          <a:r>
            <a:rPr lang="en-US" sz="1400" dirty="0"/>
            <a:t>Index Person</a:t>
          </a:r>
        </a:p>
        <a:p>
          <a:r>
            <a:rPr lang="en-US" sz="1400" dirty="0"/>
            <a:t>Linkage to Care</a:t>
          </a:r>
        </a:p>
        <a:p>
          <a:endParaRPr lang="en-US" sz="600" dirty="0"/>
        </a:p>
      </dgm:t>
    </dgm:pt>
    <dgm:pt modelId="{32E6AF63-E719-42EB-BF3E-3C589F7482DD}" type="parTrans" cxnId="{C2A0D0A2-7A25-4F52-BA27-F4EB3CB47D82}">
      <dgm:prSet/>
      <dgm:spPr/>
      <dgm:t>
        <a:bodyPr/>
        <a:lstStyle/>
        <a:p>
          <a:endParaRPr lang="en-US"/>
        </a:p>
      </dgm:t>
    </dgm:pt>
    <dgm:pt modelId="{2ECC719B-DF84-49C3-8ABB-3659DA451086}" type="sibTrans" cxnId="{C2A0D0A2-7A25-4F52-BA27-F4EB3CB47D82}">
      <dgm:prSet/>
      <dgm:spPr/>
      <dgm:t>
        <a:bodyPr/>
        <a:lstStyle/>
        <a:p>
          <a:endParaRPr lang="en-US"/>
        </a:p>
      </dgm:t>
    </dgm:pt>
    <dgm:pt modelId="{268C9AA7-B552-49EF-BA43-0D499604C925}" type="pres">
      <dgm:prSet presAssocID="{C9DEB0A5-15F4-43DB-90C7-A72E93BCD45C}" presName="Name0" presStyleCnt="0">
        <dgm:presLayoutVars>
          <dgm:chMax val="7"/>
          <dgm:resizeHandles val="exact"/>
        </dgm:presLayoutVars>
      </dgm:prSet>
      <dgm:spPr/>
    </dgm:pt>
    <dgm:pt modelId="{5746C2A0-EB41-466F-ABF6-7AF2103414ED}" type="pres">
      <dgm:prSet presAssocID="{C9DEB0A5-15F4-43DB-90C7-A72E93BCD45C}" presName="comp1" presStyleCnt="0"/>
      <dgm:spPr/>
    </dgm:pt>
    <dgm:pt modelId="{E6BA5145-8F4D-49DE-A6FD-B4C6F7BE7335}" type="pres">
      <dgm:prSet presAssocID="{C9DEB0A5-15F4-43DB-90C7-A72E93BCD45C}" presName="circle1" presStyleLbl="node1" presStyleIdx="0" presStyleCnt="3" custLinFactNeighborX="-6727" custLinFactNeighborY="-42254"/>
      <dgm:spPr/>
    </dgm:pt>
    <dgm:pt modelId="{2DF3BAAA-25BE-4746-B64F-3C5ABB819869}" type="pres">
      <dgm:prSet presAssocID="{C9DEB0A5-15F4-43DB-90C7-A72E93BCD45C}" presName="c1text" presStyleLbl="node1" presStyleIdx="0" presStyleCnt="3">
        <dgm:presLayoutVars>
          <dgm:bulletEnabled val="1"/>
        </dgm:presLayoutVars>
      </dgm:prSet>
      <dgm:spPr/>
    </dgm:pt>
    <dgm:pt modelId="{C2925083-8564-41A0-85D5-AC83FFC1D5B0}" type="pres">
      <dgm:prSet presAssocID="{C9DEB0A5-15F4-43DB-90C7-A72E93BCD45C}" presName="comp2" presStyleCnt="0"/>
      <dgm:spPr/>
    </dgm:pt>
    <dgm:pt modelId="{778A2E87-3983-4897-8C58-B3938B080465}" type="pres">
      <dgm:prSet presAssocID="{C9DEB0A5-15F4-43DB-90C7-A72E93BCD45C}" presName="circle2" presStyleLbl="node1" presStyleIdx="1" presStyleCnt="3" custLinFactNeighborX="-9431" custLinFactNeighborY="522"/>
      <dgm:spPr/>
    </dgm:pt>
    <dgm:pt modelId="{F6ADB36D-CFA0-4E02-9908-F62E00E96B75}" type="pres">
      <dgm:prSet presAssocID="{C9DEB0A5-15F4-43DB-90C7-A72E93BCD45C}" presName="c2text" presStyleLbl="node1" presStyleIdx="1" presStyleCnt="3">
        <dgm:presLayoutVars>
          <dgm:bulletEnabled val="1"/>
        </dgm:presLayoutVars>
      </dgm:prSet>
      <dgm:spPr/>
    </dgm:pt>
    <dgm:pt modelId="{F4B10E84-D7E0-4E4B-A89F-13D848CEDA13}" type="pres">
      <dgm:prSet presAssocID="{C9DEB0A5-15F4-43DB-90C7-A72E93BCD45C}" presName="comp3" presStyleCnt="0"/>
      <dgm:spPr/>
    </dgm:pt>
    <dgm:pt modelId="{39AFA01A-A363-4022-BE15-1913AEAF5206}" type="pres">
      <dgm:prSet presAssocID="{C9DEB0A5-15F4-43DB-90C7-A72E93BCD45C}" presName="circle3" presStyleLbl="node1" presStyleIdx="2" presStyleCnt="3" custLinFactNeighborX="-15272" custLinFactNeighborY="3371"/>
      <dgm:spPr/>
    </dgm:pt>
    <dgm:pt modelId="{4C065A14-36FF-4E1F-A389-5D83AC8D41AA}" type="pres">
      <dgm:prSet presAssocID="{C9DEB0A5-15F4-43DB-90C7-A72E93BCD45C}" presName="c3text" presStyleLbl="node1" presStyleIdx="2" presStyleCnt="3">
        <dgm:presLayoutVars>
          <dgm:bulletEnabled val="1"/>
        </dgm:presLayoutVars>
      </dgm:prSet>
      <dgm:spPr/>
    </dgm:pt>
  </dgm:ptLst>
  <dgm:cxnLst>
    <dgm:cxn modelId="{90A1A516-A20E-4254-BA7D-1716CD054E7A}" type="presOf" srcId="{9601D0EF-B989-4800-821F-7940183FC073}" destId="{F6ADB36D-CFA0-4E02-9908-F62E00E96B75}" srcOrd="1" destOrd="0" presId="urn:microsoft.com/office/officeart/2005/8/layout/venn2"/>
    <dgm:cxn modelId="{1E22745B-D5A7-4A60-8788-DF40022B6C63}" type="presOf" srcId="{C9DEB0A5-15F4-43DB-90C7-A72E93BCD45C}" destId="{268C9AA7-B552-49EF-BA43-0D499604C925}" srcOrd="0" destOrd="0" presId="urn:microsoft.com/office/officeart/2005/8/layout/venn2"/>
    <dgm:cxn modelId="{92E2BC46-FC30-4FD8-B700-FB42947C0C0C}" type="presOf" srcId="{9601D0EF-B989-4800-821F-7940183FC073}" destId="{778A2E87-3983-4897-8C58-B3938B080465}" srcOrd="0" destOrd="0" presId="urn:microsoft.com/office/officeart/2005/8/layout/venn2"/>
    <dgm:cxn modelId="{00F70B67-C182-4814-B61F-9783DE1734D4}" type="presOf" srcId="{DEB02E14-CCB4-4ACF-A2EE-91C276CE99CD}" destId="{39AFA01A-A363-4022-BE15-1913AEAF5206}" srcOrd="0" destOrd="0" presId="urn:microsoft.com/office/officeart/2005/8/layout/venn2"/>
    <dgm:cxn modelId="{06992D6F-CFCC-44B6-86E1-25AF5158DCB8}" type="presOf" srcId="{7C6774CD-5609-4E07-AA06-A68AEF9F8D0B}" destId="{E6BA5145-8F4D-49DE-A6FD-B4C6F7BE7335}" srcOrd="0" destOrd="0" presId="urn:microsoft.com/office/officeart/2005/8/layout/venn2"/>
    <dgm:cxn modelId="{CBCE0071-913C-4B53-B343-DDABB7B97B3B}" srcId="{C9DEB0A5-15F4-43DB-90C7-A72E93BCD45C}" destId="{7C6774CD-5609-4E07-AA06-A68AEF9F8D0B}" srcOrd="0" destOrd="0" parTransId="{B748F728-D209-4ADD-AD37-A6930244A573}" sibTransId="{9F402720-65CE-4495-B8B1-8B4F3AAE533C}"/>
    <dgm:cxn modelId="{39990991-2D39-40BD-B3CA-A1CE8EB6A0B1}" type="presOf" srcId="{7C6774CD-5609-4E07-AA06-A68AEF9F8D0B}" destId="{2DF3BAAA-25BE-4746-B64F-3C5ABB819869}" srcOrd="1" destOrd="0" presId="urn:microsoft.com/office/officeart/2005/8/layout/venn2"/>
    <dgm:cxn modelId="{C2A0D0A2-7A25-4F52-BA27-F4EB3CB47D82}" srcId="{C9DEB0A5-15F4-43DB-90C7-A72E93BCD45C}" destId="{DEB02E14-CCB4-4ACF-A2EE-91C276CE99CD}" srcOrd="2" destOrd="0" parTransId="{32E6AF63-E719-42EB-BF3E-3C589F7482DD}" sibTransId="{2ECC719B-DF84-49C3-8ABB-3659DA451086}"/>
    <dgm:cxn modelId="{F6DB67C6-A22E-4D3C-8E4B-B28D559C12E0}" srcId="{C9DEB0A5-15F4-43DB-90C7-A72E93BCD45C}" destId="{9601D0EF-B989-4800-821F-7940183FC073}" srcOrd="1" destOrd="0" parTransId="{2563468A-F592-4BB3-A9F9-F57F06F12CE4}" sibTransId="{23A49AC7-5B63-4573-91D7-89E04B3E0A45}"/>
    <dgm:cxn modelId="{407C1BE2-7FCA-4128-AF7D-DEB46E8A8953}" type="presOf" srcId="{DEB02E14-CCB4-4ACF-A2EE-91C276CE99CD}" destId="{4C065A14-36FF-4E1F-A389-5D83AC8D41AA}" srcOrd="1" destOrd="0" presId="urn:microsoft.com/office/officeart/2005/8/layout/venn2"/>
    <dgm:cxn modelId="{6CF25EDA-C47C-4A1F-9944-C40556DE43C9}" type="presParOf" srcId="{268C9AA7-B552-49EF-BA43-0D499604C925}" destId="{5746C2A0-EB41-466F-ABF6-7AF2103414ED}" srcOrd="0" destOrd="0" presId="urn:microsoft.com/office/officeart/2005/8/layout/venn2"/>
    <dgm:cxn modelId="{ABC451A5-7D0A-4E87-AC85-0F0078F20901}" type="presParOf" srcId="{5746C2A0-EB41-466F-ABF6-7AF2103414ED}" destId="{E6BA5145-8F4D-49DE-A6FD-B4C6F7BE7335}" srcOrd="0" destOrd="0" presId="urn:microsoft.com/office/officeart/2005/8/layout/venn2"/>
    <dgm:cxn modelId="{2B2892EC-1A34-44A9-9947-210783EC029B}" type="presParOf" srcId="{5746C2A0-EB41-466F-ABF6-7AF2103414ED}" destId="{2DF3BAAA-25BE-4746-B64F-3C5ABB819869}" srcOrd="1" destOrd="0" presId="urn:microsoft.com/office/officeart/2005/8/layout/venn2"/>
    <dgm:cxn modelId="{AE960A96-C914-48B5-BC40-07AE3951782A}" type="presParOf" srcId="{268C9AA7-B552-49EF-BA43-0D499604C925}" destId="{C2925083-8564-41A0-85D5-AC83FFC1D5B0}" srcOrd="1" destOrd="0" presId="urn:microsoft.com/office/officeart/2005/8/layout/venn2"/>
    <dgm:cxn modelId="{3716A987-ADBE-4450-8FB2-D90819FB856D}" type="presParOf" srcId="{C2925083-8564-41A0-85D5-AC83FFC1D5B0}" destId="{778A2E87-3983-4897-8C58-B3938B080465}" srcOrd="0" destOrd="0" presId="urn:microsoft.com/office/officeart/2005/8/layout/venn2"/>
    <dgm:cxn modelId="{429D849B-471A-461D-BFBC-9702CB456E64}" type="presParOf" srcId="{C2925083-8564-41A0-85D5-AC83FFC1D5B0}" destId="{F6ADB36D-CFA0-4E02-9908-F62E00E96B75}" srcOrd="1" destOrd="0" presId="urn:microsoft.com/office/officeart/2005/8/layout/venn2"/>
    <dgm:cxn modelId="{32C0A079-D094-4223-A0CD-0885B23AF84A}" type="presParOf" srcId="{268C9AA7-B552-49EF-BA43-0D499604C925}" destId="{F4B10E84-D7E0-4E4B-A89F-13D848CEDA13}" srcOrd="2" destOrd="0" presId="urn:microsoft.com/office/officeart/2005/8/layout/venn2"/>
    <dgm:cxn modelId="{B65EFCD0-B6AE-42B7-941E-B6949A35CF5A}" type="presParOf" srcId="{F4B10E84-D7E0-4E4B-A89F-13D848CEDA13}" destId="{39AFA01A-A363-4022-BE15-1913AEAF5206}" srcOrd="0" destOrd="0" presId="urn:microsoft.com/office/officeart/2005/8/layout/venn2"/>
    <dgm:cxn modelId="{D0AC06A8-7228-4132-A4B2-6EF17D41F7D5}" type="presParOf" srcId="{F4B10E84-D7E0-4E4B-A89F-13D848CEDA13}" destId="{4C065A14-36FF-4E1F-A389-5D83AC8D41AA}"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508BCA-1844-4FE4-87B9-2978297D8BE1}"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en-US"/>
        </a:p>
      </dgm:t>
    </dgm:pt>
    <dgm:pt modelId="{EB755E0F-1865-4D6E-89B8-17919A103EF0}">
      <dgm:prSet phldrT="[Text]" custT="1"/>
      <dgm:spPr>
        <a:solidFill>
          <a:srgbClr val="0070C0"/>
        </a:solidFill>
      </dgm:spPr>
      <dgm:t>
        <a:bodyPr/>
        <a:lstStyle/>
        <a:p>
          <a:r>
            <a:rPr lang="en-US" sz="1600" b="0" i="0" dirty="0">
              <a:latin typeface="+mn-lt"/>
            </a:rPr>
            <a:t>What are stakeholders’ perceptions of MHS and ethical concerns? </a:t>
          </a:r>
        </a:p>
      </dgm:t>
    </dgm:pt>
    <dgm:pt modelId="{6CA1F50C-A1F5-41AA-AE75-73409545115E}" type="parTrans" cxnId="{C019416E-EBBC-4331-A5EF-93A9849B91DF}">
      <dgm:prSet/>
      <dgm:spPr/>
      <dgm:t>
        <a:bodyPr/>
        <a:lstStyle/>
        <a:p>
          <a:endParaRPr lang="en-US"/>
        </a:p>
      </dgm:t>
    </dgm:pt>
    <dgm:pt modelId="{5CAA5A2B-8460-4A95-9549-1232E55F06C8}" type="sibTrans" cxnId="{C019416E-EBBC-4331-A5EF-93A9849B91DF}">
      <dgm:prSet/>
      <dgm:spPr/>
      <dgm:t>
        <a:bodyPr/>
        <a:lstStyle/>
        <a:p>
          <a:endParaRPr lang="en-US"/>
        </a:p>
      </dgm:t>
    </dgm:pt>
    <dgm:pt modelId="{59AE2906-16C1-4AD5-B7C5-0A839A150978}">
      <dgm:prSet phldrT="[Text]" custT="1"/>
      <dgm:spPr>
        <a:solidFill>
          <a:srgbClr val="0070C0"/>
        </a:solidFill>
      </dgm:spPr>
      <dgm:t>
        <a:bodyPr/>
        <a:lstStyle/>
        <a:p>
          <a:r>
            <a:rPr lang="en-US" sz="1600" b="0" dirty="0">
              <a:latin typeface="+mn-lt"/>
            </a:rPr>
            <a:t>Build a community-engaged framework for communication</a:t>
          </a:r>
        </a:p>
      </dgm:t>
    </dgm:pt>
    <dgm:pt modelId="{5F630317-7292-499F-9306-77B88F7C2EF1}" type="parTrans" cxnId="{F83C6E07-55F7-4299-8499-4580BB8DF9E2}">
      <dgm:prSet/>
      <dgm:spPr/>
      <dgm:t>
        <a:bodyPr/>
        <a:lstStyle/>
        <a:p>
          <a:endParaRPr lang="en-US"/>
        </a:p>
      </dgm:t>
    </dgm:pt>
    <dgm:pt modelId="{35AA8201-8C7F-4810-81E2-030D6BE7FF98}" type="sibTrans" cxnId="{F83C6E07-55F7-4299-8499-4580BB8DF9E2}">
      <dgm:prSet/>
      <dgm:spPr/>
      <dgm:t>
        <a:bodyPr/>
        <a:lstStyle/>
        <a:p>
          <a:endParaRPr lang="en-US"/>
        </a:p>
      </dgm:t>
    </dgm:pt>
    <dgm:pt modelId="{5DB8D7F5-B79A-4B2C-9E95-662F95C5DDD8}">
      <dgm:prSet phldrT="[Text]" custT="1"/>
      <dgm:spPr>
        <a:solidFill>
          <a:srgbClr val="0070C0"/>
        </a:solidFill>
      </dgm:spPr>
      <dgm:t>
        <a:bodyPr/>
        <a:lstStyle/>
        <a:p>
          <a:r>
            <a:rPr lang="en-US" sz="1600" dirty="0">
              <a:latin typeface="+mn-lt"/>
            </a:rPr>
            <a:t>Support future strategies (public health practice &amp; research) </a:t>
          </a:r>
        </a:p>
      </dgm:t>
    </dgm:pt>
    <dgm:pt modelId="{41DF58E8-4A80-4702-BD99-225D66C8D926}" type="parTrans" cxnId="{40D73569-E6E9-43FE-8E38-6ABC9E8BF4CD}">
      <dgm:prSet/>
      <dgm:spPr/>
      <dgm:t>
        <a:bodyPr/>
        <a:lstStyle/>
        <a:p>
          <a:endParaRPr lang="en-US"/>
        </a:p>
      </dgm:t>
    </dgm:pt>
    <dgm:pt modelId="{5066C7CF-D9DC-447F-9DB9-FA676BF9DF2E}" type="sibTrans" cxnId="{40D73569-E6E9-43FE-8E38-6ABC9E8BF4CD}">
      <dgm:prSet/>
      <dgm:spPr/>
      <dgm:t>
        <a:bodyPr/>
        <a:lstStyle/>
        <a:p>
          <a:endParaRPr lang="en-US"/>
        </a:p>
      </dgm:t>
    </dgm:pt>
    <dgm:pt modelId="{8AB1B3F0-F685-4C77-A406-06A452DC5B0E}" type="pres">
      <dgm:prSet presAssocID="{C9508BCA-1844-4FE4-87B9-2978297D8BE1}" presName="Name0" presStyleCnt="0">
        <dgm:presLayoutVars>
          <dgm:dir/>
          <dgm:resizeHandles val="exact"/>
        </dgm:presLayoutVars>
      </dgm:prSet>
      <dgm:spPr/>
    </dgm:pt>
    <dgm:pt modelId="{0EF9E46E-6B18-484F-80E7-4915FFB314FC}" type="pres">
      <dgm:prSet presAssocID="{EB755E0F-1865-4D6E-89B8-17919A103EF0}" presName="node" presStyleLbl="node1" presStyleIdx="0" presStyleCnt="3">
        <dgm:presLayoutVars>
          <dgm:bulletEnabled val="1"/>
        </dgm:presLayoutVars>
      </dgm:prSet>
      <dgm:spPr/>
    </dgm:pt>
    <dgm:pt modelId="{6C3B54B0-531E-4E67-A0BE-3DF99A6B1F15}" type="pres">
      <dgm:prSet presAssocID="{5CAA5A2B-8460-4A95-9549-1232E55F06C8}" presName="sibTrans" presStyleLbl="sibTrans2D1" presStyleIdx="0" presStyleCnt="2"/>
      <dgm:spPr/>
    </dgm:pt>
    <dgm:pt modelId="{2C7A46DB-33BA-43A2-BE62-CE984A109301}" type="pres">
      <dgm:prSet presAssocID="{5CAA5A2B-8460-4A95-9549-1232E55F06C8}" presName="connectorText" presStyleLbl="sibTrans2D1" presStyleIdx="0" presStyleCnt="2"/>
      <dgm:spPr/>
    </dgm:pt>
    <dgm:pt modelId="{90C544C5-706F-41E0-A8EA-A65ADACC5CE4}" type="pres">
      <dgm:prSet presAssocID="{59AE2906-16C1-4AD5-B7C5-0A839A150978}" presName="node" presStyleLbl="node1" presStyleIdx="1" presStyleCnt="3">
        <dgm:presLayoutVars>
          <dgm:bulletEnabled val="1"/>
        </dgm:presLayoutVars>
      </dgm:prSet>
      <dgm:spPr/>
    </dgm:pt>
    <dgm:pt modelId="{C4CE9F25-3691-410D-BC9C-F3D1E3734804}" type="pres">
      <dgm:prSet presAssocID="{35AA8201-8C7F-4810-81E2-030D6BE7FF98}" presName="sibTrans" presStyleLbl="sibTrans2D1" presStyleIdx="1" presStyleCnt="2"/>
      <dgm:spPr/>
    </dgm:pt>
    <dgm:pt modelId="{BD9C3BA1-BD3A-49A2-841F-94B8338111DD}" type="pres">
      <dgm:prSet presAssocID="{35AA8201-8C7F-4810-81E2-030D6BE7FF98}" presName="connectorText" presStyleLbl="sibTrans2D1" presStyleIdx="1" presStyleCnt="2"/>
      <dgm:spPr/>
    </dgm:pt>
    <dgm:pt modelId="{C1B495F0-A007-4AAE-8BDD-A537B44D5B32}" type="pres">
      <dgm:prSet presAssocID="{5DB8D7F5-B79A-4B2C-9E95-662F95C5DDD8}" presName="node" presStyleLbl="node1" presStyleIdx="2" presStyleCnt="3">
        <dgm:presLayoutVars>
          <dgm:bulletEnabled val="1"/>
        </dgm:presLayoutVars>
      </dgm:prSet>
      <dgm:spPr/>
    </dgm:pt>
  </dgm:ptLst>
  <dgm:cxnLst>
    <dgm:cxn modelId="{F83C6E07-55F7-4299-8499-4580BB8DF9E2}" srcId="{C9508BCA-1844-4FE4-87B9-2978297D8BE1}" destId="{59AE2906-16C1-4AD5-B7C5-0A839A150978}" srcOrd="1" destOrd="0" parTransId="{5F630317-7292-499F-9306-77B88F7C2EF1}" sibTransId="{35AA8201-8C7F-4810-81E2-030D6BE7FF98}"/>
    <dgm:cxn modelId="{FA6DF626-E0A2-48FF-9C95-E717514E9758}" type="presOf" srcId="{C9508BCA-1844-4FE4-87B9-2978297D8BE1}" destId="{8AB1B3F0-F685-4C77-A406-06A452DC5B0E}" srcOrd="0" destOrd="0" presId="urn:microsoft.com/office/officeart/2005/8/layout/process1"/>
    <dgm:cxn modelId="{40D73569-E6E9-43FE-8E38-6ABC9E8BF4CD}" srcId="{C9508BCA-1844-4FE4-87B9-2978297D8BE1}" destId="{5DB8D7F5-B79A-4B2C-9E95-662F95C5DDD8}" srcOrd="2" destOrd="0" parTransId="{41DF58E8-4A80-4702-BD99-225D66C8D926}" sibTransId="{5066C7CF-D9DC-447F-9DB9-FA676BF9DF2E}"/>
    <dgm:cxn modelId="{C019416E-EBBC-4331-A5EF-93A9849B91DF}" srcId="{C9508BCA-1844-4FE4-87B9-2978297D8BE1}" destId="{EB755E0F-1865-4D6E-89B8-17919A103EF0}" srcOrd="0" destOrd="0" parTransId="{6CA1F50C-A1F5-41AA-AE75-73409545115E}" sibTransId="{5CAA5A2B-8460-4A95-9549-1232E55F06C8}"/>
    <dgm:cxn modelId="{BCC2DF52-2AF2-49E9-A5E1-084E69C2C17D}" type="presOf" srcId="{5CAA5A2B-8460-4A95-9549-1232E55F06C8}" destId="{6C3B54B0-531E-4E67-A0BE-3DF99A6B1F15}" srcOrd="0" destOrd="0" presId="urn:microsoft.com/office/officeart/2005/8/layout/process1"/>
    <dgm:cxn modelId="{41628087-10E5-4735-B953-392C15B3EC91}" type="presOf" srcId="{5CAA5A2B-8460-4A95-9549-1232E55F06C8}" destId="{2C7A46DB-33BA-43A2-BE62-CE984A109301}" srcOrd="1" destOrd="0" presId="urn:microsoft.com/office/officeart/2005/8/layout/process1"/>
    <dgm:cxn modelId="{AC5C1290-B233-4999-BEDA-17F29AF81279}" type="presOf" srcId="{35AA8201-8C7F-4810-81E2-030D6BE7FF98}" destId="{C4CE9F25-3691-410D-BC9C-F3D1E3734804}" srcOrd="0" destOrd="0" presId="urn:microsoft.com/office/officeart/2005/8/layout/process1"/>
    <dgm:cxn modelId="{31D84F91-8E01-4149-A951-8ECD4B214166}" type="presOf" srcId="{5DB8D7F5-B79A-4B2C-9E95-662F95C5DDD8}" destId="{C1B495F0-A007-4AAE-8BDD-A537B44D5B32}" srcOrd="0" destOrd="0" presId="urn:microsoft.com/office/officeart/2005/8/layout/process1"/>
    <dgm:cxn modelId="{3632E4A2-34B8-473D-9FCB-B99BF77AA501}" type="presOf" srcId="{35AA8201-8C7F-4810-81E2-030D6BE7FF98}" destId="{BD9C3BA1-BD3A-49A2-841F-94B8338111DD}" srcOrd="1" destOrd="0" presId="urn:microsoft.com/office/officeart/2005/8/layout/process1"/>
    <dgm:cxn modelId="{9907FFCB-1B6C-4949-8C60-2F16C838CF58}" type="presOf" srcId="{59AE2906-16C1-4AD5-B7C5-0A839A150978}" destId="{90C544C5-706F-41E0-A8EA-A65ADACC5CE4}" srcOrd="0" destOrd="0" presId="urn:microsoft.com/office/officeart/2005/8/layout/process1"/>
    <dgm:cxn modelId="{F6AF3BD4-4F8C-4D9E-B9FA-6B25CEE2E1DB}" type="presOf" srcId="{EB755E0F-1865-4D6E-89B8-17919A103EF0}" destId="{0EF9E46E-6B18-484F-80E7-4915FFB314FC}" srcOrd="0" destOrd="0" presId="urn:microsoft.com/office/officeart/2005/8/layout/process1"/>
    <dgm:cxn modelId="{7F12C88B-4ED0-48B1-83BE-648C6C8D6386}" type="presParOf" srcId="{8AB1B3F0-F685-4C77-A406-06A452DC5B0E}" destId="{0EF9E46E-6B18-484F-80E7-4915FFB314FC}" srcOrd="0" destOrd="0" presId="urn:microsoft.com/office/officeart/2005/8/layout/process1"/>
    <dgm:cxn modelId="{2282B0F7-465C-4862-A147-F2F1B116D848}" type="presParOf" srcId="{8AB1B3F0-F685-4C77-A406-06A452DC5B0E}" destId="{6C3B54B0-531E-4E67-A0BE-3DF99A6B1F15}" srcOrd="1" destOrd="0" presId="urn:microsoft.com/office/officeart/2005/8/layout/process1"/>
    <dgm:cxn modelId="{5068259A-C67D-419D-9185-E5B539A382B0}" type="presParOf" srcId="{6C3B54B0-531E-4E67-A0BE-3DF99A6B1F15}" destId="{2C7A46DB-33BA-43A2-BE62-CE984A109301}" srcOrd="0" destOrd="0" presId="urn:microsoft.com/office/officeart/2005/8/layout/process1"/>
    <dgm:cxn modelId="{389CFEAE-46A3-4B75-A6A8-3C353558601A}" type="presParOf" srcId="{8AB1B3F0-F685-4C77-A406-06A452DC5B0E}" destId="{90C544C5-706F-41E0-A8EA-A65ADACC5CE4}" srcOrd="2" destOrd="0" presId="urn:microsoft.com/office/officeart/2005/8/layout/process1"/>
    <dgm:cxn modelId="{7BFBDF15-9DA6-479B-A774-0C0ABE82A1CF}" type="presParOf" srcId="{8AB1B3F0-F685-4C77-A406-06A452DC5B0E}" destId="{C4CE9F25-3691-410D-BC9C-F3D1E3734804}" srcOrd="3" destOrd="0" presId="urn:microsoft.com/office/officeart/2005/8/layout/process1"/>
    <dgm:cxn modelId="{BFB49F96-D9D2-4C61-B8FB-D15154C3DD86}" type="presParOf" srcId="{C4CE9F25-3691-410D-BC9C-F3D1E3734804}" destId="{BD9C3BA1-BD3A-49A2-841F-94B8338111DD}" srcOrd="0" destOrd="0" presId="urn:microsoft.com/office/officeart/2005/8/layout/process1"/>
    <dgm:cxn modelId="{5C51FC26-1DDD-4F7E-A175-EB958604208B}" type="presParOf" srcId="{8AB1B3F0-F685-4C77-A406-06A452DC5B0E}" destId="{C1B495F0-A007-4AAE-8BDD-A537B44D5B3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A5145-8F4D-49DE-A6FD-B4C6F7BE7335}">
      <dsp:nvSpPr>
        <dsp:cNvPr id="0" name=""/>
        <dsp:cNvSpPr/>
      </dsp:nvSpPr>
      <dsp:spPr>
        <a:xfrm>
          <a:off x="653520" y="0"/>
          <a:ext cx="3576428" cy="357642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t>Community Prevention</a:t>
          </a:r>
        </a:p>
      </dsp:txBody>
      <dsp:txXfrm>
        <a:off x="1816753" y="178821"/>
        <a:ext cx="1249961" cy="536464"/>
      </dsp:txXfrm>
    </dsp:sp>
    <dsp:sp modelId="{778A2E87-3983-4897-8C58-B3938B080465}">
      <dsp:nvSpPr>
        <dsp:cNvPr id="0" name=""/>
        <dsp:cNvSpPr/>
      </dsp:nvSpPr>
      <dsp:spPr>
        <a:xfrm>
          <a:off x="1088190" y="894106"/>
          <a:ext cx="2682321" cy="268232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Care Linkage &amp; Retention PWH</a:t>
          </a:r>
        </a:p>
      </dsp:txBody>
      <dsp:txXfrm>
        <a:off x="1804370" y="1061752"/>
        <a:ext cx="1249961" cy="502935"/>
      </dsp:txXfrm>
    </dsp:sp>
    <dsp:sp modelId="{39AFA01A-A363-4022-BE15-1913AEAF5206}">
      <dsp:nvSpPr>
        <dsp:cNvPr id="0" name=""/>
        <dsp:cNvSpPr/>
      </dsp:nvSpPr>
      <dsp:spPr>
        <a:xfrm>
          <a:off x="1515117" y="1788214"/>
          <a:ext cx="1788214" cy="1788214"/>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endParaRPr lang="en-US" sz="800" kern="1200" dirty="0"/>
        </a:p>
        <a:p>
          <a:pPr marL="0" lvl="0" indent="0" algn="ctr" defTabSz="355600">
            <a:lnSpc>
              <a:spcPct val="90000"/>
            </a:lnSpc>
            <a:spcBef>
              <a:spcPct val="0"/>
            </a:spcBef>
            <a:spcAft>
              <a:spcPct val="35000"/>
            </a:spcAft>
            <a:buNone/>
          </a:pPr>
          <a:r>
            <a:rPr lang="en-US" sz="1400" kern="1200" dirty="0"/>
            <a:t>Index Person</a:t>
          </a:r>
        </a:p>
        <a:p>
          <a:pPr marL="0" lvl="0" indent="0" algn="ctr" defTabSz="355600">
            <a:lnSpc>
              <a:spcPct val="90000"/>
            </a:lnSpc>
            <a:spcBef>
              <a:spcPct val="0"/>
            </a:spcBef>
            <a:spcAft>
              <a:spcPct val="35000"/>
            </a:spcAft>
            <a:buNone/>
          </a:pPr>
          <a:r>
            <a:rPr lang="en-US" sz="1400" kern="1200" dirty="0"/>
            <a:t>Linkage to Care</a:t>
          </a:r>
        </a:p>
        <a:p>
          <a:pPr marL="0" lvl="0" indent="0" algn="ctr" defTabSz="355600">
            <a:lnSpc>
              <a:spcPct val="90000"/>
            </a:lnSpc>
            <a:spcBef>
              <a:spcPct val="0"/>
            </a:spcBef>
            <a:spcAft>
              <a:spcPct val="35000"/>
            </a:spcAft>
            <a:buNone/>
          </a:pPr>
          <a:endParaRPr lang="en-US" sz="600" kern="1200" dirty="0"/>
        </a:p>
      </dsp:txBody>
      <dsp:txXfrm>
        <a:off x="1776995" y="2235267"/>
        <a:ext cx="1264458" cy="894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9E46E-6B18-484F-80E7-4915FFB314FC}">
      <dsp:nvSpPr>
        <dsp:cNvPr id="0" name=""/>
        <dsp:cNvSpPr/>
      </dsp:nvSpPr>
      <dsp:spPr>
        <a:xfrm>
          <a:off x="8453" y="518126"/>
          <a:ext cx="2526509" cy="1515905"/>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mn-lt"/>
            </a:rPr>
            <a:t>What are stakeholders’ perceptions of MHS and ethical concerns? </a:t>
          </a:r>
        </a:p>
      </dsp:txBody>
      <dsp:txXfrm>
        <a:off x="52852" y="562525"/>
        <a:ext cx="2437711" cy="1427107"/>
      </dsp:txXfrm>
    </dsp:sp>
    <dsp:sp modelId="{6C3B54B0-531E-4E67-A0BE-3DF99A6B1F15}">
      <dsp:nvSpPr>
        <dsp:cNvPr id="0" name=""/>
        <dsp:cNvSpPr/>
      </dsp:nvSpPr>
      <dsp:spPr>
        <a:xfrm>
          <a:off x="2787613" y="962791"/>
          <a:ext cx="535619" cy="626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787613" y="1088106"/>
        <a:ext cx="374933" cy="375944"/>
      </dsp:txXfrm>
    </dsp:sp>
    <dsp:sp modelId="{90C544C5-706F-41E0-A8EA-A65ADACC5CE4}">
      <dsp:nvSpPr>
        <dsp:cNvPr id="0" name=""/>
        <dsp:cNvSpPr/>
      </dsp:nvSpPr>
      <dsp:spPr>
        <a:xfrm>
          <a:off x="3545565" y="518126"/>
          <a:ext cx="2526509" cy="1515905"/>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n-lt"/>
            </a:rPr>
            <a:t>Build a community-engaged framework for communication</a:t>
          </a:r>
        </a:p>
      </dsp:txBody>
      <dsp:txXfrm>
        <a:off x="3589964" y="562525"/>
        <a:ext cx="2437711" cy="1427107"/>
      </dsp:txXfrm>
    </dsp:sp>
    <dsp:sp modelId="{C4CE9F25-3691-410D-BC9C-F3D1E3734804}">
      <dsp:nvSpPr>
        <dsp:cNvPr id="0" name=""/>
        <dsp:cNvSpPr/>
      </dsp:nvSpPr>
      <dsp:spPr>
        <a:xfrm>
          <a:off x="6324726" y="962791"/>
          <a:ext cx="535619" cy="626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324726" y="1088106"/>
        <a:ext cx="374933" cy="375944"/>
      </dsp:txXfrm>
    </dsp:sp>
    <dsp:sp modelId="{C1B495F0-A007-4AAE-8BDD-A537B44D5B32}">
      <dsp:nvSpPr>
        <dsp:cNvPr id="0" name=""/>
        <dsp:cNvSpPr/>
      </dsp:nvSpPr>
      <dsp:spPr>
        <a:xfrm>
          <a:off x="7082678" y="518126"/>
          <a:ext cx="2526509" cy="1515905"/>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Support future strategies (public health practice &amp; research) </a:t>
          </a:r>
        </a:p>
      </dsp:txBody>
      <dsp:txXfrm>
        <a:off x="7127077" y="562525"/>
        <a:ext cx="2437711" cy="142710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75E49-6CBC-42EA-91E5-95F2DB89D2D0}"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3794F-849A-4AA5-ADEC-69A7E748DDCB}" type="slidenum">
              <a:rPr lang="en-US" smtClean="0"/>
              <a:t>‹#›</a:t>
            </a:fld>
            <a:endParaRPr lang="en-US"/>
          </a:p>
        </p:txBody>
      </p:sp>
    </p:spTree>
    <p:extLst>
      <p:ext uri="{BB962C8B-B14F-4D97-AF65-F5344CB8AC3E}">
        <p14:creationId xmlns:p14="http://schemas.microsoft.com/office/powerpoint/2010/main" val="1224226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190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33471-487D-4B8E-8461-236022EF944D}" type="slidenum">
              <a:rPr lang="en-US" smtClean="0"/>
              <a:t>12</a:t>
            </a:fld>
            <a:endParaRPr lang="en-US"/>
          </a:p>
        </p:txBody>
      </p:sp>
    </p:spTree>
    <p:extLst>
      <p:ext uri="{BB962C8B-B14F-4D97-AF65-F5344CB8AC3E}">
        <p14:creationId xmlns:p14="http://schemas.microsoft.com/office/powerpoint/2010/main" val="22854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13</a:t>
            </a:fld>
            <a:endParaRPr lang="en-US"/>
          </a:p>
        </p:txBody>
      </p:sp>
    </p:spTree>
    <p:extLst>
      <p:ext uri="{BB962C8B-B14F-4D97-AF65-F5344CB8AC3E}">
        <p14:creationId xmlns:p14="http://schemas.microsoft.com/office/powerpoint/2010/main" val="374163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14</a:t>
            </a:fld>
            <a:endParaRPr lang="en-US"/>
          </a:p>
        </p:txBody>
      </p:sp>
    </p:spTree>
    <p:extLst>
      <p:ext uri="{BB962C8B-B14F-4D97-AF65-F5344CB8AC3E}">
        <p14:creationId xmlns:p14="http://schemas.microsoft.com/office/powerpoint/2010/main" val="298445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15</a:t>
            </a:fld>
            <a:endParaRPr lang="en-US"/>
          </a:p>
        </p:txBody>
      </p:sp>
    </p:spTree>
    <p:extLst>
      <p:ext uri="{BB962C8B-B14F-4D97-AF65-F5344CB8AC3E}">
        <p14:creationId xmlns:p14="http://schemas.microsoft.com/office/powerpoint/2010/main" val="1940777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EDA15-03D8-4ACB-94B2-E72E27A9D173}" type="slidenum">
              <a:rPr lang="en-US" smtClean="0"/>
              <a:t>16</a:t>
            </a:fld>
            <a:endParaRPr lang="en-US"/>
          </a:p>
        </p:txBody>
      </p:sp>
    </p:spTree>
    <p:extLst>
      <p:ext uri="{BB962C8B-B14F-4D97-AF65-F5344CB8AC3E}">
        <p14:creationId xmlns:p14="http://schemas.microsoft.com/office/powerpoint/2010/main" val="2477618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33471-487D-4B8E-8461-236022EF944D}" type="slidenum">
              <a:rPr lang="en-US" smtClean="0"/>
              <a:t>17</a:t>
            </a:fld>
            <a:endParaRPr lang="en-US"/>
          </a:p>
        </p:txBody>
      </p:sp>
    </p:spTree>
    <p:extLst>
      <p:ext uri="{BB962C8B-B14F-4D97-AF65-F5344CB8AC3E}">
        <p14:creationId xmlns:p14="http://schemas.microsoft.com/office/powerpoint/2010/main" val="346563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0D33471-487D-4B8E-8461-236022EF944D}" type="slidenum">
              <a:rPr lang="en-US" smtClean="0"/>
              <a:t>18</a:t>
            </a:fld>
            <a:endParaRPr lang="en-US"/>
          </a:p>
        </p:txBody>
      </p:sp>
    </p:spTree>
    <p:extLst>
      <p:ext uri="{BB962C8B-B14F-4D97-AF65-F5344CB8AC3E}">
        <p14:creationId xmlns:p14="http://schemas.microsoft.com/office/powerpoint/2010/main" val="2416945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0D33471-487D-4B8E-8461-236022EF944D}" type="slidenum">
              <a:rPr lang="en-US" smtClean="0"/>
              <a:t>19</a:t>
            </a:fld>
            <a:endParaRPr lang="en-US"/>
          </a:p>
        </p:txBody>
      </p:sp>
    </p:spTree>
    <p:extLst>
      <p:ext uri="{BB962C8B-B14F-4D97-AF65-F5344CB8AC3E}">
        <p14:creationId xmlns:p14="http://schemas.microsoft.com/office/powerpoint/2010/main" val="1534511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20</a:t>
            </a:fld>
            <a:endParaRPr lang="en-US"/>
          </a:p>
        </p:txBody>
      </p:sp>
    </p:spTree>
    <p:extLst>
      <p:ext uri="{BB962C8B-B14F-4D97-AF65-F5344CB8AC3E}">
        <p14:creationId xmlns:p14="http://schemas.microsoft.com/office/powerpoint/2010/main" val="1096449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5"/>
          </p:nvPr>
        </p:nvSpPr>
        <p:spPr/>
        <p:txBody>
          <a:bodyPr/>
          <a:lstStyle/>
          <a:p>
            <a:fld id="{F0D33471-487D-4B8E-8461-236022EF944D}" type="slidenum">
              <a:rPr lang="en-US" smtClean="0"/>
              <a:t>21</a:t>
            </a:fld>
            <a:endParaRPr lang="en-US"/>
          </a:p>
        </p:txBody>
      </p:sp>
      <p:sp>
        <p:nvSpPr>
          <p:cNvPr id="6" name="Notes Placeholder 5">
            <a:extLst>
              <a:ext uri="{FF2B5EF4-FFF2-40B4-BE49-F238E27FC236}">
                <a16:creationId xmlns:a16="http://schemas.microsoft.com/office/drawing/2014/main" id="{0A07CEDF-46F8-4C3C-9E2D-1D20C1EF76C1}"/>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26505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a:t>
            </a:fld>
            <a:endParaRPr lang="en-US"/>
          </a:p>
        </p:txBody>
      </p:sp>
    </p:spTree>
    <p:extLst>
      <p:ext uri="{BB962C8B-B14F-4D97-AF65-F5344CB8AC3E}">
        <p14:creationId xmlns:p14="http://schemas.microsoft.com/office/powerpoint/2010/main" val="1750422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22</a:t>
            </a:fld>
            <a:endParaRPr lang="en-US"/>
          </a:p>
        </p:txBody>
      </p:sp>
    </p:spTree>
    <p:extLst>
      <p:ext uri="{BB962C8B-B14F-4D97-AF65-F5344CB8AC3E}">
        <p14:creationId xmlns:p14="http://schemas.microsoft.com/office/powerpoint/2010/main" val="1399686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23</a:t>
            </a:fld>
            <a:endParaRPr lang="en-US"/>
          </a:p>
        </p:txBody>
      </p:sp>
    </p:spTree>
    <p:extLst>
      <p:ext uri="{BB962C8B-B14F-4D97-AF65-F5344CB8AC3E}">
        <p14:creationId xmlns:p14="http://schemas.microsoft.com/office/powerpoint/2010/main" val="3699011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24</a:t>
            </a:fld>
            <a:endParaRPr lang="en-US"/>
          </a:p>
        </p:txBody>
      </p:sp>
    </p:spTree>
    <p:extLst>
      <p:ext uri="{BB962C8B-B14F-4D97-AF65-F5344CB8AC3E}">
        <p14:creationId xmlns:p14="http://schemas.microsoft.com/office/powerpoint/2010/main" val="33428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26</a:t>
            </a:fld>
            <a:endParaRPr lang="en-US"/>
          </a:p>
        </p:txBody>
      </p:sp>
    </p:spTree>
    <p:extLst>
      <p:ext uri="{BB962C8B-B14F-4D97-AF65-F5344CB8AC3E}">
        <p14:creationId xmlns:p14="http://schemas.microsoft.com/office/powerpoint/2010/main" val="3080456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27</a:t>
            </a:fld>
            <a:endParaRPr lang="en-US"/>
          </a:p>
        </p:txBody>
      </p:sp>
    </p:spTree>
    <p:extLst>
      <p:ext uri="{BB962C8B-B14F-4D97-AF65-F5344CB8AC3E}">
        <p14:creationId xmlns:p14="http://schemas.microsoft.com/office/powerpoint/2010/main" val="1045144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28</a:t>
            </a:fld>
            <a:endParaRPr lang="en-US"/>
          </a:p>
        </p:txBody>
      </p:sp>
    </p:spTree>
    <p:extLst>
      <p:ext uri="{BB962C8B-B14F-4D97-AF65-F5344CB8AC3E}">
        <p14:creationId xmlns:p14="http://schemas.microsoft.com/office/powerpoint/2010/main" val="3743026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29</a:t>
            </a:fld>
            <a:endParaRPr lang="en-US"/>
          </a:p>
        </p:txBody>
      </p:sp>
    </p:spTree>
    <p:extLst>
      <p:ext uri="{BB962C8B-B14F-4D97-AF65-F5344CB8AC3E}">
        <p14:creationId xmlns:p14="http://schemas.microsoft.com/office/powerpoint/2010/main" val="836890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30</a:t>
            </a:fld>
            <a:endParaRPr lang="en-US"/>
          </a:p>
        </p:txBody>
      </p:sp>
    </p:spTree>
    <p:extLst>
      <p:ext uri="{BB962C8B-B14F-4D97-AF65-F5344CB8AC3E}">
        <p14:creationId xmlns:p14="http://schemas.microsoft.com/office/powerpoint/2010/main" val="1508181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47FAB-6F74-4DE9-A571-37093BB9B5E7}" type="slidenum">
              <a:rPr lang="en-US" smtClean="0"/>
              <a:t>31</a:t>
            </a:fld>
            <a:endParaRPr lang="en-US"/>
          </a:p>
        </p:txBody>
      </p:sp>
    </p:spTree>
    <p:extLst>
      <p:ext uri="{BB962C8B-B14F-4D97-AF65-F5344CB8AC3E}">
        <p14:creationId xmlns:p14="http://schemas.microsoft.com/office/powerpoint/2010/main" val="241991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47FAB-6F74-4DE9-A571-37093BB9B5E7}" type="slidenum">
              <a:rPr lang="en-US" smtClean="0"/>
              <a:t>32</a:t>
            </a:fld>
            <a:endParaRPr lang="en-US"/>
          </a:p>
        </p:txBody>
      </p:sp>
    </p:spTree>
    <p:extLst>
      <p:ext uri="{BB962C8B-B14F-4D97-AF65-F5344CB8AC3E}">
        <p14:creationId xmlns:p14="http://schemas.microsoft.com/office/powerpoint/2010/main" val="4658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4</a:t>
            </a:fld>
            <a:endParaRPr lang="en-US"/>
          </a:p>
        </p:txBody>
      </p:sp>
    </p:spTree>
    <p:extLst>
      <p:ext uri="{BB962C8B-B14F-4D97-AF65-F5344CB8AC3E}">
        <p14:creationId xmlns:p14="http://schemas.microsoft.com/office/powerpoint/2010/main" val="314461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33</a:t>
            </a:fld>
            <a:endParaRPr lang="en-US"/>
          </a:p>
        </p:txBody>
      </p:sp>
    </p:spTree>
    <p:extLst>
      <p:ext uri="{BB962C8B-B14F-4D97-AF65-F5344CB8AC3E}">
        <p14:creationId xmlns:p14="http://schemas.microsoft.com/office/powerpoint/2010/main" val="2410583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34</a:t>
            </a:fld>
            <a:endParaRPr lang="en-US"/>
          </a:p>
        </p:txBody>
      </p:sp>
    </p:spTree>
    <p:extLst>
      <p:ext uri="{BB962C8B-B14F-4D97-AF65-F5344CB8AC3E}">
        <p14:creationId xmlns:p14="http://schemas.microsoft.com/office/powerpoint/2010/main" val="827801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35</a:t>
            </a:fld>
            <a:endParaRPr lang="en-US"/>
          </a:p>
        </p:txBody>
      </p:sp>
    </p:spTree>
    <p:extLst>
      <p:ext uri="{BB962C8B-B14F-4D97-AF65-F5344CB8AC3E}">
        <p14:creationId xmlns:p14="http://schemas.microsoft.com/office/powerpoint/2010/main" val="2883140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36</a:t>
            </a:fld>
            <a:endParaRPr lang="en-US"/>
          </a:p>
        </p:txBody>
      </p:sp>
    </p:spTree>
    <p:extLst>
      <p:ext uri="{BB962C8B-B14F-4D97-AF65-F5344CB8AC3E}">
        <p14:creationId xmlns:p14="http://schemas.microsoft.com/office/powerpoint/2010/main" val="167976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37</a:t>
            </a:fld>
            <a:endParaRPr lang="en-US"/>
          </a:p>
        </p:txBody>
      </p:sp>
    </p:spTree>
    <p:extLst>
      <p:ext uri="{BB962C8B-B14F-4D97-AF65-F5344CB8AC3E}">
        <p14:creationId xmlns:p14="http://schemas.microsoft.com/office/powerpoint/2010/main" val="3289656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38</a:t>
            </a:fld>
            <a:endParaRPr lang="en-US"/>
          </a:p>
        </p:txBody>
      </p:sp>
    </p:spTree>
    <p:extLst>
      <p:ext uri="{BB962C8B-B14F-4D97-AF65-F5344CB8AC3E}">
        <p14:creationId xmlns:p14="http://schemas.microsoft.com/office/powerpoint/2010/main" val="3477374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39</a:t>
            </a:fld>
            <a:endParaRPr lang="en-US"/>
          </a:p>
        </p:txBody>
      </p:sp>
    </p:spTree>
    <p:extLst>
      <p:ext uri="{BB962C8B-B14F-4D97-AF65-F5344CB8AC3E}">
        <p14:creationId xmlns:p14="http://schemas.microsoft.com/office/powerpoint/2010/main" val="3332623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33471-487D-4B8E-8461-236022EF944D}" type="slidenum">
              <a:rPr lang="en-US" smtClean="0"/>
              <a:t>40</a:t>
            </a:fld>
            <a:endParaRPr lang="en-US"/>
          </a:p>
        </p:txBody>
      </p:sp>
    </p:spTree>
    <p:extLst>
      <p:ext uri="{BB962C8B-B14F-4D97-AF65-F5344CB8AC3E}">
        <p14:creationId xmlns:p14="http://schemas.microsoft.com/office/powerpoint/2010/main" val="629468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200" dirty="0"/>
          </a:p>
        </p:txBody>
      </p:sp>
    </p:spTree>
    <p:extLst>
      <p:ext uri="{BB962C8B-B14F-4D97-AF65-F5344CB8AC3E}">
        <p14:creationId xmlns:p14="http://schemas.microsoft.com/office/powerpoint/2010/main" val="31260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42</a:t>
            </a:fld>
            <a:endParaRPr lang="en-US"/>
          </a:p>
        </p:txBody>
      </p:sp>
    </p:spTree>
    <p:extLst>
      <p:ext uri="{BB962C8B-B14F-4D97-AF65-F5344CB8AC3E}">
        <p14:creationId xmlns:p14="http://schemas.microsoft.com/office/powerpoint/2010/main" val="303728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6</a:t>
            </a:fld>
            <a:endParaRPr lang="en-US"/>
          </a:p>
        </p:txBody>
      </p:sp>
    </p:spTree>
    <p:extLst>
      <p:ext uri="{BB962C8B-B14F-4D97-AF65-F5344CB8AC3E}">
        <p14:creationId xmlns:p14="http://schemas.microsoft.com/office/powerpoint/2010/main" val="2821170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43</a:t>
            </a:fld>
            <a:endParaRPr lang="en-US"/>
          </a:p>
        </p:txBody>
      </p:sp>
    </p:spTree>
    <p:extLst>
      <p:ext uri="{BB962C8B-B14F-4D97-AF65-F5344CB8AC3E}">
        <p14:creationId xmlns:p14="http://schemas.microsoft.com/office/powerpoint/2010/main" val="3587837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44</a:t>
            </a:fld>
            <a:endParaRPr lang="en-US"/>
          </a:p>
        </p:txBody>
      </p:sp>
    </p:spTree>
    <p:extLst>
      <p:ext uri="{BB962C8B-B14F-4D97-AF65-F5344CB8AC3E}">
        <p14:creationId xmlns:p14="http://schemas.microsoft.com/office/powerpoint/2010/main" val="86235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45</a:t>
            </a:fld>
            <a:endParaRPr lang="en-US"/>
          </a:p>
        </p:txBody>
      </p:sp>
    </p:spTree>
    <p:extLst>
      <p:ext uri="{BB962C8B-B14F-4D97-AF65-F5344CB8AC3E}">
        <p14:creationId xmlns:p14="http://schemas.microsoft.com/office/powerpoint/2010/main" val="3791810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7</a:t>
            </a:fld>
            <a:endParaRPr lang="en-US"/>
          </a:p>
        </p:txBody>
      </p:sp>
    </p:spTree>
    <p:extLst>
      <p:ext uri="{BB962C8B-B14F-4D97-AF65-F5344CB8AC3E}">
        <p14:creationId xmlns:p14="http://schemas.microsoft.com/office/powerpoint/2010/main" val="1024576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8</a:t>
            </a:fld>
            <a:endParaRPr lang="en-US"/>
          </a:p>
        </p:txBody>
      </p:sp>
    </p:spTree>
    <p:extLst>
      <p:ext uri="{BB962C8B-B14F-4D97-AF65-F5344CB8AC3E}">
        <p14:creationId xmlns:p14="http://schemas.microsoft.com/office/powerpoint/2010/main" val="7152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9</a:t>
            </a:fld>
            <a:endParaRPr lang="en-US"/>
          </a:p>
        </p:txBody>
      </p:sp>
    </p:spTree>
    <p:extLst>
      <p:ext uri="{BB962C8B-B14F-4D97-AF65-F5344CB8AC3E}">
        <p14:creationId xmlns:p14="http://schemas.microsoft.com/office/powerpoint/2010/main" val="3303612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10</a:t>
            </a:fld>
            <a:endParaRPr lang="en-US"/>
          </a:p>
        </p:txBody>
      </p:sp>
    </p:spTree>
    <p:extLst>
      <p:ext uri="{BB962C8B-B14F-4D97-AF65-F5344CB8AC3E}">
        <p14:creationId xmlns:p14="http://schemas.microsoft.com/office/powerpoint/2010/main" val="83947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3794F-849A-4AA5-ADEC-69A7E748DDCB}" type="slidenum">
              <a:rPr lang="en-US" smtClean="0"/>
              <a:t>11</a:t>
            </a:fld>
            <a:endParaRPr lang="en-US"/>
          </a:p>
        </p:txBody>
      </p:sp>
    </p:spTree>
    <p:extLst>
      <p:ext uri="{BB962C8B-B14F-4D97-AF65-F5344CB8AC3E}">
        <p14:creationId xmlns:p14="http://schemas.microsoft.com/office/powerpoint/2010/main" val="3252054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E11D-3E49-E145-270D-7BE158FFD0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6C9CF0-C7FF-3EC8-1708-ADABA7AF83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3A6F0B-F2A0-3788-0CDB-29DD713B9098}"/>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5" name="Footer Placeholder 4">
            <a:extLst>
              <a:ext uri="{FF2B5EF4-FFF2-40B4-BE49-F238E27FC236}">
                <a16:creationId xmlns:a16="http://schemas.microsoft.com/office/drawing/2014/main" id="{335F469A-EAE5-A69E-B5E5-EF284FC35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CF680-64B6-3A92-3960-C0CDD28B5742}"/>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181542812"/>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687C-6BDA-1D33-8909-8209B284F8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6699FA-E123-D969-C7D9-FBB21E6F0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4B7D5-BCCA-DB49-01D9-70999342F063}"/>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5" name="Footer Placeholder 4">
            <a:extLst>
              <a:ext uri="{FF2B5EF4-FFF2-40B4-BE49-F238E27FC236}">
                <a16:creationId xmlns:a16="http://schemas.microsoft.com/office/drawing/2014/main" id="{40EED30A-01CF-7BEC-5C62-0BAF4848E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B16F1-B539-97CB-4948-52FB9248F53D}"/>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30144985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95AC1-112B-E697-E012-0EE48D3778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78A04F-79CD-F68E-166B-288C40C4A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EA20-EEF0-D8ED-329E-CD7E4196DF49}"/>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5" name="Footer Placeholder 4">
            <a:extLst>
              <a:ext uri="{FF2B5EF4-FFF2-40B4-BE49-F238E27FC236}">
                <a16:creationId xmlns:a16="http://schemas.microsoft.com/office/drawing/2014/main" id="{7D3A3862-93D4-A23C-26E5-EAC9F1844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24D6A-FD94-FFBB-BE35-7E27EF93F2D7}"/>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56947244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50967" y="593367"/>
            <a:ext cx="628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951000" y="1697233"/>
            <a:ext cx="10290000" cy="4394400"/>
          </a:xfrm>
          <a:prstGeom prst="rect">
            <a:avLst/>
          </a:prstGeom>
        </p:spPr>
        <p:txBody>
          <a:bodyPr spcFirstLastPara="1" wrap="square" lIns="91425" tIns="91425" rIns="91425" bIns="91425" anchor="t" anchorCtr="0">
            <a:noAutofit/>
          </a:bodyPr>
          <a:lstStyle>
            <a:lvl1pPr marL="609585" lvl="0" indent="-457189">
              <a:lnSpc>
                <a:spcPct val="100000"/>
              </a:lnSpc>
              <a:spcBef>
                <a:spcPts val="0"/>
              </a:spcBef>
              <a:spcAft>
                <a:spcPts val="0"/>
              </a:spcAft>
              <a:buClr>
                <a:schemeClr val="dk1"/>
              </a:buClr>
              <a:buSzPts val="1800"/>
              <a:buFont typeface="Lato"/>
              <a:buChar char="●"/>
              <a:defRPr sz="1467"/>
            </a:lvl1pPr>
            <a:lvl2pPr marL="1219170" lvl="1" indent="-423323">
              <a:spcBef>
                <a:spcPts val="0"/>
              </a:spcBef>
              <a:spcAft>
                <a:spcPts val="0"/>
              </a:spcAft>
              <a:buClr>
                <a:schemeClr val="dk1"/>
              </a:buClr>
              <a:buSzPts val="1400"/>
              <a:buFont typeface="Lato"/>
              <a:buChar char="○"/>
              <a:defRPr/>
            </a:lvl2pPr>
            <a:lvl3pPr marL="1828754" lvl="2" indent="-423323">
              <a:spcBef>
                <a:spcPts val="0"/>
              </a:spcBef>
              <a:spcAft>
                <a:spcPts val="0"/>
              </a:spcAft>
              <a:buClr>
                <a:schemeClr val="dk1"/>
              </a:buClr>
              <a:buSzPts val="1400"/>
              <a:buFont typeface="Lato"/>
              <a:buChar char="■"/>
              <a:defRPr/>
            </a:lvl3pPr>
            <a:lvl4pPr marL="2438339" lvl="3" indent="-423323">
              <a:spcBef>
                <a:spcPts val="0"/>
              </a:spcBef>
              <a:spcAft>
                <a:spcPts val="0"/>
              </a:spcAft>
              <a:buClr>
                <a:schemeClr val="dk1"/>
              </a:buClr>
              <a:buSzPts val="1400"/>
              <a:buFont typeface="Lato"/>
              <a:buChar char="●"/>
              <a:defRPr/>
            </a:lvl4pPr>
            <a:lvl5pPr marL="3047924" lvl="4" indent="-423323">
              <a:spcBef>
                <a:spcPts val="0"/>
              </a:spcBef>
              <a:spcAft>
                <a:spcPts val="0"/>
              </a:spcAft>
              <a:buClr>
                <a:schemeClr val="dk1"/>
              </a:buClr>
              <a:buSzPts val="1400"/>
              <a:buFont typeface="Lato"/>
              <a:buChar char="○"/>
              <a:defRPr/>
            </a:lvl5pPr>
            <a:lvl6pPr marL="3657509" lvl="5" indent="-423323">
              <a:spcBef>
                <a:spcPts val="0"/>
              </a:spcBef>
              <a:spcAft>
                <a:spcPts val="0"/>
              </a:spcAft>
              <a:buClr>
                <a:schemeClr val="dk1"/>
              </a:buClr>
              <a:buSzPts val="1400"/>
              <a:buFont typeface="Lato"/>
              <a:buChar char="■"/>
              <a:defRPr/>
            </a:lvl6pPr>
            <a:lvl7pPr marL="4267093" lvl="6" indent="-423323">
              <a:spcBef>
                <a:spcPts val="0"/>
              </a:spcBef>
              <a:spcAft>
                <a:spcPts val="0"/>
              </a:spcAft>
              <a:buClr>
                <a:schemeClr val="dk1"/>
              </a:buClr>
              <a:buSzPts val="1400"/>
              <a:buFont typeface="Lato"/>
              <a:buChar char="●"/>
              <a:defRPr/>
            </a:lvl7pPr>
            <a:lvl8pPr marL="4876678" lvl="7" indent="-423323">
              <a:spcBef>
                <a:spcPts val="0"/>
              </a:spcBef>
              <a:spcAft>
                <a:spcPts val="0"/>
              </a:spcAft>
              <a:buClr>
                <a:schemeClr val="dk1"/>
              </a:buClr>
              <a:buSzPts val="1400"/>
              <a:buFont typeface="Lato"/>
              <a:buChar char="○"/>
              <a:defRPr/>
            </a:lvl8pPr>
            <a:lvl9pPr marL="5486263" lvl="8" indent="-423323">
              <a:spcBef>
                <a:spcPts val="0"/>
              </a:spcBef>
              <a:spcAft>
                <a:spcPts val="0"/>
              </a:spcAft>
              <a:buClr>
                <a:schemeClr val="dk1"/>
              </a:buClr>
              <a:buSzPts val="1400"/>
              <a:buFont typeface="Lato"/>
              <a:buChar char="■"/>
              <a:defRPr/>
            </a:lvl9pPr>
          </a:lstStyle>
          <a:p>
            <a:endParaRPr/>
          </a:p>
        </p:txBody>
      </p:sp>
      <p:cxnSp>
        <p:nvCxnSpPr>
          <p:cNvPr id="26" name="Google Shape;26;p4"/>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7" name="Google Shape;27;p4"/>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8" name="Google Shape;28;p4"/>
          <p:cNvCxnSpPr/>
          <p:nvPr/>
        </p:nvCxnSpPr>
        <p:spPr>
          <a:xfrm>
            <a:off x="9179867" y="-151467"/>
            <a:ext cx="3420800" cy="17416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585743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079902" y="2209800"/>
            <a:ext cx="8647033" cy="838200"/>
          </a:xfrm>
          <a:prstGeom prst="rect">
            <a:avLst/>
          </a:prstGeom>
        </p:spPr>
        <p:txBody>
          <a:bodyPr anchor="b">
            <a:noAutofit/>
          </a:bodyPr>
          <a:lstStyle>
            <a:lvl1pPr algn="l">
              <a:defRPr sz="38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Presenter"/>
          <p:cNvSpPr>
            <a:spLocks noGrp="1"/>
          </p:cNvSpPr>
          <p:nvPr>
            <p:ph type="body" sz="quarter" idx="10" hasCustomPrompt="1"/>
          </p:nvPr>
        </p:nvSpPr>
        <p:spPr>
          <a:xfrm>
            <a:off x="2074191" y="3667801"/>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Subtitle or Presenter Name</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074191" y="4170963"/>
            <a:ext cx="6957016" cy="495641"/>
          </a:xfrm>
          <a:prstGeom prst="rect">
            <a:avLst/>
          </a:prstGeom>
        </p:spPr>
        <p:txBody>
          <a:bodyPr anchor="ctr"/>
          <a:lstStyle>
            <a:lvl1pPr marL="0" indent="0">
              <a:buNone/>
              <a:defRPr sz="2399" b="0" i="0">
                <a:solidFill>
                  <a:schemeClr val="accent4">
                    <a:lumMod val="20000"/>
                    <a:lumOff val="80000"/>
                  </a:schemeClr>
                </a:solidFill>
                <a:latin typeface="Arial" panose="020B0604020202020204" pitchFamily="34" charset="0"/>
              </a:defRPr>
            </a:lvl1pPr>
          </a:lstStyle>
          <a:p>
            <a:pPr lvl="0"/>
            <a:r>
              <a:rPr lang="en-US" dirty="0"/>
              <a:t>Date</a:t>
            </a:r>
          </a:p>
        </p:txBody>
      </p:sp>
      <p:pic>
        <p:nvPicPr>
          <p:cNvPr id="9" name="ribbon">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729" y="0"/>
            <a:ext cx="1262984"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2074191" y="3322461"/>
            <a:ext cx="8534400"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Text&#10;&#10;Description automatically generated with medium confidence">
            <a:extLst>
              <a:ext uri="{FF2B5EF4-FFF2-40B4-BE49-F238E27FC236}">
                <a16:creationId xmlns:a16="http://schemas.microsoft.com/office/drawing/2014/main" id="{FE38E886-6CD8-440F-8F93-0A194509ED3D}"/>
              </a:ext>
            </a:extLst>
          </p:cNvPr>
          <p:cNvPicPr>
            <a:picLocks noChangeAspect="1"/>
          </p:cNvPicPr>
          <p:nvPr userDrawn="1"/>
        </p:nvPicPr>
        <p:blipFill>
          <a:blip r:embed="rId3"/>
          <a:stretch>
            <a:fillRect/>
          </a:stretch>
        </p:blipFill>
        <p:spPr>
          <a:xfrm>
            <a:off x="7716516" y="5492495"/>
            <a:ext cx="3921768" cy="993650"/>
          </a:xfrm>
          <a:prstGeom prst="rect">
            <a:avLst/>
          </a:prstGeom>
        </p:spPr>
      </p:pic>
    </p:spTree>
    <p:extLst>
      <p:ext uri="{BB962C8B-B14F-4D97-AF65-F5344CB8AC3E}">
        <p14:creationId xmlns:p14="http://schemas.microsoft.com/office/powerpoint/2010/main" val="965726261"/>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2" y="1046679"/>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1935957"/>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July 7, 2023</a:t>
            </a:fld>
            <a:endParaRPr lang="en-US" dirty="0"/>
          </a:p>
        </p:txBody>
      </p:sp>
    </p:spTree>
    <p:extLst>
      <p:ext uri="{BB962C8B-B14F-4D97-AF65-F5344CB8AC3E}">
        <p14:creationId xmlns:p14="http://schemas.microsoft.com/office/powerpoint/2010/main" val="318780706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July 7, 2023</a:t>
            </a:fld>
            <a:endParaRPr lang="en-US" dirty="0"/>
          </a:p>
        </p:txBody>
      </p:sp>
    </p:spTree>
    <p:extLst>
      <p:ext uri="{BB962C8B-B14F-4D97-AF65-F5344CB8AC3E}">
        <p14:creationId xmlns:p14="http://schemas.microsoft.com/office/powerpoint/2010/main" val="3244941639"/>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02639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3633"/>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6" y="1933632"/>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July 7, 2023</a:t>
            </a:fld>
            <a:endParaRPr lang="en-US" dirty="0"/>
          </a:p>
        </p:txBody>
      </p:sp>
    </p:spTree>
    <p:extLst>
      <p:ext uri="{BB962C8B-B14F-4D97-AF65-F5344CB8AC3E}">
        <p14:creationId xmlns:p14="http://schemas.microsoft.com/office/powerpoint/2010/main" val="1959464088"/>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46066"/>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July 7, 2023</a:t>
            </a:fld>
            <a:endParaRPr lang="en-US" dirty="0"/>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4"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22081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6497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7" y="1984682"/>
            <a:ext cx="5249959" cy="2986087"/>
          </a:xfrm>
          <a:prstGeom prst="rect">
            <a:avLst/>
          </a:prstGeom>
        </p:spPr>
        <p:txBody>
          <a:bodyPr/>
          <a:lstStyle>
            <a:lvl1pPr marL="457200" indent="-341313">
              <a:spcBef>
                <a:spcPts val="0"/>
              </a:spcBef>
              <a:spcAft>
                <a:spcPts val="1200"/>
              </a:spcAft>
              <a:buClr>
                <a:schemeClr val="accent6"/>
              </a:buClr>
              <a:buFont typeface="Wingdings" pitchFamily="2" charset="2"/>
              <a:buChar char="§"/>
              <a:defRPr sz="2199">
                <a:solidFill>
                  <a:schemeClr val="tx1"/>
                </a:solidFill>
                <a:latin typeface="+mn-lt"/>
              </a:defRPr>
            </a:lvl1pPr>
            <a:lvl2pPr marL="457200" indent="-341313">
              <a:spcBef>
                <a:spcPts val="0"/>
              </a:spcBef>
              <a:spcAft>
                <a:spcPts val="600"/>
              </a:spcAft>
              <a:defRPr sz="2199">
                <a:latin typeface="+mn-lt"/>
              </a:defRPr>
            </a:lvl2pPr>
            <a:lvl3pPr marL="855663" indent="-346075">
              <a:spcBef>
                <a:spcPts val="0"/>
              </a:spcBef>
              <a:spcAft>
                <a:spcPts val="600"/>
              </a:spcAft>
              <a:buFont typeface="Arial" panose="020B0604020202020204" pitchFamily="34" charset="0"/>
              <a:buChar char="•"/>
              <a:defRPr sz="2199">
                <a:latin typeface="+mn-lt"/>
              </a:defRPr>
            </a:lvl3pPr>
            <a:lvl4pPr marL="1201738" indent="-346075">
              <a:spcBef>
                <a:spcPts val="0"/>
              </a:spcBef>
              <a:spcAft>
                <a:spcPts val="600"/>
              </a:spcAft>
              <a:buClr>
                <a:schemeClr val="accent6"/>
              </a:buClr>
              <a:buFont typeface="System Font Regular"/>
              <a:buChar char="–"/>
              <a:defRPr sz="2199">
                <a:latin typeface="+mn-lt"/>
              </a:defRPr>
            </a:lvl4pPr>
            <a:lvl5pPr marL="1371600"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July 7, 2023</a:t>
            </a:fld>
            <a:endParaRPr lang="en-US" dirty="0"/>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2"/>
            <a:ext cx="5043213" cy="298767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31721082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19CEB-2028-2842-AF60-6C74C4CAB384}" type="datetime4">
              <a:rPr lang="en-US" smtClean="0"/>
              <a:t>July 7, 2023</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38" y="1052854"/>
            <a:ext cx="10941633" cy="447184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357369569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DD34-A9C3-9AFA-399C-D2A3C440B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00A756-5B34-22C1-44AC-AE755B4B6F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50D04-76F1-9181-7A51-CB865A0DAB4C}"/>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5" name="Footer Placeholder 4">
            <a:extLst>
              <a:ext uri="{FF2B5EF4-FFF2-40B4-BE49-F238E27FC236}">
                <a16:creationId xmlns:a16="http://schemas.microsoft.com/office/drawing/2014/main" id="{48E7A968-714B-25A4-E5CE-5C4FCFBA0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1FE63-7CD8-8EB1-0FC7-6F5CFE7F07B7}"/>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1057994460"/>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13" name="Picture 12">
            <a:extLst>
              <a:ext uri="{FF2B5EF4-FFF2-40B4-BE49-F238E27FC236}">
                <a16:creationId xmlns:a16="http://schemas.microsoft.com/office/drawing/2014/main" id="{37EAC963-4536-BB44-A534-307C825C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pic>
        <p:nvPicPr>
          <p:cNvPr id="28" name="Picture 27">
            <a:extLst>
              <a:ext uri="{FF2B5EF4-FFF2-40B4-BE49-F238E27FC236}">
                <a16:creationId xmlns:a16="http://schemas.microsoft.com/office/drawing/2014/main" id="{01AD1C16-EB55-0C4C-A916-558470038D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91" b="19445"/>
          <a:stretch/>
        </p:blipFill>
        <p:spPr>
          <a:xfrm>
            <a:off x="-7245" y="307643"/>
            <a:ext cx="2433261" cy="1075211"/>
          </a:xfrm>
          <a:prstGeom prst="rect">
            <a:avLst/>
          </a:prstGeom>
        </p:spPr>
      </p:pic>
      <p:pic>
        <p:nvPicPr>
          <p:cNvPr id="29" name="Picture 28">
            <a:extLst>
              <a:ext uri="{FF2B5EF4-FFF2-40B4-BE49-F238E27FC236}">
                <a16:creationId xmlns:a16="http://schemas.microsoft.com/office/drawing/2014/main" id="{E41AD2AE-EA95-4347-A679-9B7F2C2D00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82" b="17202"/>
          <a:stretch/>
        </p:blipFill>
        <p:spPr>
          <a:xfrm>
            <a:off x="2502787" y="309628"/>
            <a:ext cx="2427068" cy="1072579"/>
          </a:xfrm>
          <a:prstGeom prst="rect">
            <a:avLst/>
          </a:prstGeom>
        </p:spPr>
      </p:pic>
      <p:pic>
        <p:nvPicPr>
          <p:cNvPr id="30" name="Picture 29">
            <a:extLst>
              <a:ext uri="{FF2B5EF4-FFF2-40B4-BE49-F238E27FC236}">
                <a16:creationId xmlns:a16="http://schemas.microsoft.com/office/drawing/2014/main" id="{D531844A-9545-0443-A760-543C6791C45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66" b="23775"/>
          <a:stretch/>
        </p:blipFill>
        <p:spPr>
          <a:xfrm>
            <a:off x="5014293" y="306798"/>
            <a:ext cx="2157071" cy="1076329"/>
          </a:xfrm>
          <a:prstGeom prst="rect">
            <a:avLst/>
          </a:prstGeom>
        </p:spPr>
      </p:pic>
      <p:pic>
        <p:nvPicPr>
          <p:cNvPr id="31" name="Picture 30">
            <a:extLst>
              <a:ext uri="{FF2B5EF4-FFF2-40B4-BE49-F238E27FC236}">
                <a16:creationId xmlns:a16="http://schemas.microsoft.com/office/drawing/2014/main" id="{7AA80B92-8FBB-7B4A-B127-0E242F4D7B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5551" b="8016"/>
          <a:stretch/>
        </p:blipFill>
        <p:spPr>
          <a:xfrm>
            <a:off x="7259715" y="308436"/>
            <a:ext cx="2431536" cy="1074155"/>
          </a:xfrm>
          <a:prstGeom prst="rect">
            <a:avLst/>
          </a:prstGeom>
        </p:spPr>
      </p:pic>
      <p:pic>
        <p:nvPicPr>
          <p:cNvPr id="32" name="Picture 31">
            <a:extLst>
              <a:ext uri="{FF2B5EF4-FFF2-40B4-BE49-F238E27FC236}">
                <a16:creationId xmlns:a16="http://schemas.microsoft.com/office/drawing/2014/main" id="{57BA1B4D-B03C-E846-A2F0-E42D13505B9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0922" b="16222"/>
          <a:stretch/>
        </p:blipFill>
        <p:spPr>
          <a:xfrm>
            <a:off x="9760637" y="308436"/>
            <a:ext cx="2431500" cy="1074155"/>
          </a:xfrm>
          <a:prstGeom prst="rect">
            <a:avLst/>
          </a:prstGeom>
        </p:spPr>
      </p:pic>
    </p:spTree>
    <p:extLst>
      <p:ext uri="{BB962C8B-B14F-4D97-AF65-F5344CB8AC3E}">
        <p14:creationId xmlns:p14="http://schemas.microsoft.com/office/powerpoint/2010/main" val="1459539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3"/>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8" name="Picture 7">
            <a:extLst>
              <a:ext uri="{FF2B5EF4-FFF2-40B4-BE49-F238E27FC236}">
                <a16:creationId xmlns:a16="http://schemas.microsoft.com/office/drawing/2014/main" id="{248C286C-C27A-0C4B-AD63-2EF1E650A5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spTree>
    <p:extLst>
      <p:ext uri="{BB962C8B-B14F-4D97-AF65-F5344CB8AC3E}">
        <p14:creationId xmlns:p14="http://schemas.microsoft.com/office/powerpoint/2010/main" val="2160465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sp>
        <p:nvSpPr>
          <p:cNvPr id="10" name="Rectangle 9"/>
          <p:cNvSpPr/>
          <p:nvPr userDrawn="1"/>
        </p:nvSpPr>
        <p:spPr>
          <a:xfrm>
            <a:off x="0" y="3863"/>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pic>
        <p:nvPicPr>
          <p:cNvPr id="8" name="Picture 7">
            <a:extLst>
              <a:ext uri="{FF2B5EF4-FFF2-40B4-BE49-F238E27FC236}">
                <a16:creationId xmlns:a16="http://schemas.microsoft.com/office/drawing/2014/main" id="{DF8BB294-66AB-EC4F-B4E4-9347C0E914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190" y="1782793"/>
            <a:ext cx="2398177" cy="2398177"/>
          </a:xfrm>
          <a:prstGeom prst="rect">
            <a:avLst/>
          </a:prstGeom>
        </p:spPr>
      </p:pic>
    </p:spTree>
    <p:extLst>
      <p:ext uri="{BB962C8B-B14F-4D97-AF65-F5344CB8AC3E}">
        <p14:creationId xmlns:p14="http://schemas.microsoft.com/office/powerpoint/2010/main" val="215357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89" indent="-228589">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34" indent="-233351">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090" indent="-228589">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90"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125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6"/>
            <a:ext cx="10517717" cy="1212895"/>
          </a:xfrm>
          <a:prstGeom prst="rect">
            <a:avLst/>
          </a:prstGeom>
        </p:spPr>
        <p:txBody>
          <a:bodyPr>
            <a:noAutofit/>
          </a:bodyPr>
          <a:lstStyle>
            <a:lvl1pPr marL="228589" indent="-228589">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34" indent="-233351">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090" indent="-228589">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90"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70"/>
            <a:ext cx="10526184" cy="3694231"/>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876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8" y="6249459"/>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1"/>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259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8" y="6249459"/>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9"/>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9"/>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816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41" y="1849442"/>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26" indent="-171442">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8"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9"/>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9"/>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6" y="1840564"/>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26" indent="-171442">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425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163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02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E5D55-7219-26AD-5633-678CD53534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FA0849-B509-796C-87BA-64E8FB9AF3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63D0F2-E715-1DFA-1987-4D109E2FEEFB}"/>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5" name="Footer Placeholder 4">
            <a:extLst>
              <a:ext uri="{FF2B5EF4-FFF2-40B4-BE49-F238E27FC236}">
                <a16:creationId xmlns:a16="http://schemas.microsoft.com/office/drawing/2014/main" id="{CFF7934D-500B-9899-E33E-C4BE24A5C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E0BCB-0A6A-767B-4093-A4B9982BD5AA}"/>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2288618656"/>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89" indent="-228589">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34" indent="-233351">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090" indent="-228589">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90"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231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8684E"/>
                </a:solidFill>
                <a:latin typeface="Candara"/>
                <a:cs typeface="Candara"/>
              </a:defRPr>
            </a:lvl1pPr>
          </a:lstStyle>
          <a:p>
            <a:endParaRPr/>
          </a:p>
        </p:txBody>
      </p:sp>
      <p:sp>
        <p:nvSpPr>
          <p:cNvPr id="3" name="Holder 3"/>
          <p:cNvSpPr>
            <a:spLocks noGrp="1"/>
          </p:cNvSpPr>
          <p:nvPr>
            <p:ph type="body" idx="1"/>
          </p:nvPr>
        </p:nvSpPr>
        <p:spPr/>
        <p:txBody>
          <a:bodyPr lIns="0" tIns="0" rIns="0" bIns="0"/>
          <a:lstStyle>
            <a:lvl1pPr>
              <a:defRPr sz="27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50394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935811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239255" y="966216"/>
            <a:ext cx="5765800" cy="5602605"/>
          </a:xfrm>
          <a:custGeom>
            <a:avLst/>
            <a:gdLst/>
            <a:ahLst/>
            <a:cxnLst/>
            <a:rect l="l" t="t" r="r" b="b"/>
            <a:pathLst>
              <a:path w="5765800" h="5602605">
                <a:moveTo>
                  <a:pt x="4831588" y="0"/>
                </a:moveTo>
                <a:lnTo>
                  <a:pt x="933703" y="0"/>
                </a:lnTo>
                <a:lnTo>
                  <a:pt x="885660" y="1215"/>
                </a:lnTo>
                <a:lnTo>
                  <a:pt x="838246" y="4821"/>
                </a:lnTo>
                <a:lnTo>
                  <a:pt x="791521" y="10759"/>
                </a:lnTo>
                <a:lnTo>
                  <a:pt x="745544" y="18971"/>
                </a:lnTo>
                <a:lnTo>
                  <a:pt x="700373" y="29398"/>
                </a:lnTo>
                <a:lnTo>
                  <a:pt x="656067" y="41981"/>
                </a:lnTo>
                <a:lnTo>
                  <a:pt x="612685" y="56662"/>
                </a:lnTo>
                <a:lnTo>
                  <a:pt x="570285" y="73382"/>
                </a:lnTo>
                <a:lnTo>
                  <a:pt x="528926" y="92081"/>
                </a:lnTo>
                <a:lnTo>
                  <a:pt x="488667" y="112703"/>
                </a:lnTo>
                <a:lnTo>
                  <a:pt x="449566" y="135187"/>
                </a:lnTo>
                <a:lnTo>
                  <a:pt x="411683" y="159475"/>
                </a:lnTo>
                <a:lnTo>
                  <a:pt x="375075" y="185508"/>
                </a:lnTo>
                <a:lnTo>
                  <a:pt x="339802" y="213228"/>
                </a:lnTo>
                <a:lnTo>
                  <a:pt x="305922" y="242577"/>
                </a:lnTo>
                <a:lnTo>
                  <a:pt x="273494" y="273494"/>
                </a:lnTo>
                <a:lnTo>
                  <a:pt x="242577" y="305922"/>
                </a:lnTo>
                <a:lnTo>
                  <a:pt x="213228" y="339802"/>
                </a:lnTo>
                <a:lnTo>
                  <a:pt x="185508" y="375075"/>
                </a:lnTo>
                <a:lnTo>
                  <a:pt x="159475" y="411683"/>
                </a:lnTo>
                <a:lnTo>
                  <a:pt x="135187" y="449566"/>
                </a:lnTo>
                <a:lnTo>
                  <a:pt x="112703" y="488667"/>
                </a:lnTo>
                <a:lnTo>
                  <a:pt x="92081" y="528926"/>
                </a:lnTo>
                <a:lnTo>
                  <a:pt x="73382" y="570285"/>
                </a:lnTo>
                <a:lnTo>
                  <a:pt x="56662" y="612685"/>
                </a:lnTo>
                <a:lnTo>
                  <a:pt x="41981" y="656067"/>
                </a:lnTo>
                <a:lnTo>
                  <a:pt x="29398" y="700373"/>
                </a:lnTo>
                <a:lnTo>
                  <a:pt x="18971" y="745544"/>
                </a:lnTo>
                <a:lnTo>
                  <a:pt x="10759" y="791521"/>
                </a:lnTo>
                <a:lnTo>
                  <a:pt x="4821" y="838246"/>
                </a:lnTo>
                <a:lnTo>
                  <a:pt x="1215" y="885660"/>
                </a:lnTo>
                <a:lnTo>
                  <a:pt x="0" y="933704"/>
                </a:lnTo>
                <a:lnTo>
                  <a:pt x="0" y="4668507"/>
                </a:lnTo>
                <a:lnTo>
                  <a:pt x="1215" y="4716555"/>
                </a:lnTo>
                <a:lnTo>
                  <a:pt x="4821" y="4763973"/>
                </a:lnTo>
                <a:lnTo>
                  <a:pt x="10759" y="4810701"/>
                </a:lnTo>
                <a:lnTo>
                  <a:pt x="18971" y="4856681"/>
                </a:lnTo>
                <a:lnTo>
                  <a:pt x="29398" y="4901855"/>
                </a:lnTo>
                <a:lnTo>
                  <a:pt x="41981" y="4946163"/>
                </a:lnTo>
                <a:lnTo>
                  <a:pt x="56662" y="4989547"/>
                </a:lnTo>
                <a:lnTo>
                  <a:pt x="73382" y="5031949"/>
                </a:lnTo>
                <a:lnTo>
                  <a:pt x="92081" y="5073309"/>
                </a:lnTo>
                <a:lnTo>
                  <a:pt x="112703" y="5113569"/>
                </a:lnTo>
                <a:lnTo>
                  <a:pt x="135187" y="5152670"/>
                </a:lnTo>
                <a:lnTo>
                  <a:pt x="159475" y="5190554"/>
                </a:lnTo>
                <a:lnTo>
                  <a:pt x="185508" y="5227162"/>
                </a:lnTo>
                <a:lnTo>
                  <a:pt x="213228" y="5262435"/>
                </a:lnTo>
                <a:lnTo>
                  <a:pt x="242577" y="5296314"/>
                </a:lnTo>
                <a:lnTo>
                  <a:pt x="273494" y="5328742"/>
                </a:lnTo>
                <a:lnTo>
                  <a:pt x="305922" y="5359658"/>
                </a:lnTo>
                <a:lnTo>
                  <a:pt x="339802" y="5389006"/>
                </a:lnTo>
                <a:lnTo>
                  <a:pt x="375075" y="5416725"/>
                </a:lnTo>
                <a:lnTo>
                  <a:pt x="411683" y="5442758"/>
                </a:lnTo>
                <a:lnTo>
                  <a:pt x="449566" y="5467045"/>
                </a:lnTo>
                <a:lnTo>
                  <a:pt x="488667" y="5489528"/>
                </a:lnTo>
                <a:lnTo>
                  <a:pt x="528926" y="5510148"/>
                </a:lnTo>
                <a:lnTo>
                  <a:pt x="570285" y="5528846"/>
                </a:lnTo>
                <a:lnTo>
                  <a:pt x="612685" y="5545565"/>
                </a:lnTo>
                <a:lnTo>
                  <a:pt x="656067" y="5560245"/>
                </a:lnTo>
                <a:lnTo>
                  <a:pt x="700373" y="5572827"/>
                </a:lnTo>
                <a:lnTo>
                  <a:pt x="745544" y="5583253"/>
                </a:lnTo>
                <a:lnTo>
                  <a:pt x="791521" y="5591465"/>
                </a:lnTo>
                <a:lnTo>
                  <a:pt x="838246" y="5597403"/>
                </a:lnTo>
                <a:lnTo>
                  <a:pt x="885660" y="5601009"/>
                </a:lnTo>
                <a:lnTo>
                  <a:pt x="933703" y="5602224"/>
                </a:lnTo>
                <a:lnTo>
                  <a:pt x="4831588" y="5602224"/>
                </a:lnTo>
                <a:lnTo>
                  <a:pt x="4879631" y="5601009"/>
                </a:lnTo>
                <a:lnTo>
                  <a:pt x="4927045" y="5597403"/>
                </a:lnTo>
                <a:lnTo>
                  <a:pt x="4973770" y="5591465"/>
                </a:lnTo>
                <a:lnTo>
                  <a:pt x="5019747" y="5583253"/>
                </a:lnTo>
                <a:lnTo>
                  <a:pt x="5064918" y="5572827"/>
                </a:lnTo>
                <a:lnTo>
                  <a:pt x="5109224" y="5560245"/>
                </a:lnTo>
                <a:lnTo>
                  <a:pt x="5152606" y="5545565"/>
                </a:lnTo>
                <a:lnTo>
                  <a:pt x="5195006" y="5528846"/>
                </a:lnTo>
                <a:lnTo>
                  <a:pt x="5236365" y="5510148"/>
                </a:lnTo>
                <a:lnTo>
                  <a:pt x="5276624" y="5489528"/>
                </a:lnTo>
                <a:lnTo>
                  <a:pt x="5315725" y="5467045"/>
                </a:lnTo>
                <a:lnTo>
                  <a:pt x="5353608" y="5442758"/>
                </a:lnTo>
                <a:lnTo>
                  <a:pt x="5390216" y="5416725"/>
                </a:lnTo>
                <a:lnTo>
                  <a:pt x="5425489" y="5389006"/>
                </a:lnTo>
                <a:lnTo>
                  <a:pt x="5459369" y="5359658"/>
                </a:lnTo>
                <a:lnTo>
                  <a:pt x="5491797" y="5328742"/>
                </a:lnTo>
                <a:lnTo>
                  <a:pt x="5522714" y="5296314"/>
                </a:lnTo>
                <a:lnTo>
                  <a:pt x="5552063" y="5262435"/>
                </a:lnTo>
                <a:lnTo>
                  <a:pt x="5579783" y="5227162"/>
                </a:lnTo>
                <a:lnTo>
                  <a:pt x="5605816" y="5190554"/>
                </a:lnTo>
                <a:lnTo>
                  <a:pt x="5630104" y="5152670"/>
                </a:lnTo>
                <a:lnTo>
                  <a:pt x="5652588" y="5113569"/>
                </a:lnTo>
                <a:lnTo>
                  <a:pt x="5673210" y="5073309"/>
                </a:lnTo>
                <a:lnTo>
                  <a:pt x="5691909" y="5031949"/>
                </a:lnTo>
                <a:lnTo>
                  <a:pt x="5708629" y="4989547"/>
                </a:lnTo>
                <a:lnTo>
                  <a:pt x="5723310" y="4946163"/>
                </a:lnTo>
                <a:lnTo>
                  <a:pt x="5735893" y="4901855"/>
                </a:lnTo>
                <a:lnTo>
                  <a:pt x="5746320" y="4856681"/>
                </a:lnTo>
                <a:lnTo>
                  <a:pt x="5754532" y="4810701"/>
                </a:lnTo>
                <a:lnTo>
                  <a:pt x="5760470" y="4763973"/>
                </a:lnTo>
                <a:lnTo>
                  <a:pt x="5764076" y="4716555"/>
                </a:lnTo>
                <a:lnTo>
                  <a:pt x="5765292" y="4668507"/>
                </a:lnTo>
                <a:lnTo>
                  <a:pt x="5765292" y="933704"/>
                </a:lnTo>
                <a:lnTo>
                  <a:pt x="5764076" y="885660"/>
                </a:lnTo>
                <a:lnTo>
                  <a:pt x="5760470" y="838246"/>
                </a:lnTo>
                <a:lnTo>
                  <a:pt x="5754532" y="791521"/>
                </a:lnTo>
                <a:lnTo>
                  <a:pt x="5746320" y="745544"/>
                </a:lnTo>
                <a:lnTo>
                  <a:pt x="5735893" y="700373"/>
                </a:lnTo>
                <a:lnTo>
                  <a:pt x="5723310" y="656067"/>
                </a:lnTo>
                <a:lnTo>
                  <a:pt x="5708629" y="612685"/>
                </a:lnTo>
                <a:lnTo>
                  <a:pt x="5691909" y="570285"/>
                </a:lnTo>
                <a:lnTo>
                  <a:pt x="5673210" y="528926"/>
                </a:lnTo>
                <a:lnTo>
                  <a:pt x="5652588" y="488667"/>
                </a:lnTo>
                <a:lnTo>
                  <a:pt x="5630104" y="449566"/>
                </a:lnTo>
                <a:lnTo>
                  <a:pt x="5605816" y="411683"/>
                </a:lnTo>
                <a:lnTo>
                  <a:pt x="5579783" y="375075"/>
                </a:lnTo>
                <a:lnTo>
                  <a:pt x="5552063" y="339802"/>
                </a:lnTo>
                <a:lnTo>
                  <a:pt x="5522714" y="305922"/>
                </a:lnTo>
                <a:lnTo>
                  <a:pt x="5491797" y="273494"/>
                </a:lnTo>
                <a:lnTo>
                  <a:pt x="5459369" y="242577"/>
                </a:lnTo>
                <a:lnTo>
                  <a:pt x="5425489" y="213228"/>
                </a:lnTo>
                <a:lnTo>
                  <a:pt x="5390216" y="185508"/>
                </a:lnTo>
                <a:lnTo>
                  <a:pt x="5353608" y="159475"/>
                </a:lnTo>
                <a:lnTo>
                  <a:pt x="5315725" y="135187"/>
                </a:lnTo>
                <a:lnTo>
                  <a:pt x="5276624" y="112703"/>
                </a:lnTo>
                <a:lnTo>
                  <a:pt x="5236365" y="92081"/>
                </a:lnTo>
                <a:lnTo>
                  <a:pt x="5195006" y="73382"/>
                </a:lnTo>
                <a:lnTo>
                  <a:pt x="5152606" y="56662"/>
                </a:lnTo>
                <a:lnTo>
                  <a:pt x="5109224" y="41981"/>
                </a:lnTo>
                <a:lnTo>
                  <a:pt x="5064918" y="29398"/>
                </a:lnTo>
                <a:lnTo>
                  <a:pt x="5019747" y="18971"/>
                </a:lnTo>
                <a:lnTo>
                  <a:pt x="4973770" y="10759"/>
                </a:lnTo>
                <a:lnTo>
                  <a:pt x="4927045" y="4821"/>
                </a:lnTo>
                <a:lnTo>
                  <a:pt x="4879631" y="1215"/>
                </a:lnTo>
                <a:lnTo>
                  <a:pt x="4831588" y="0"/>
                </a:lnTo>
                <a:close/>
              </a:path>
            </a:pathLst>
          </a:custGeom>
          <a:solidFill>
            <a:srgbClr val="ECF3DB"/>
          </a:solidFill>
        </p:spPr>
        <p:txBody>
          <a:bodyPr wrap="square" lIns="0" tIns="0" rIns="0" bIns="0" rtlCol="0"/>
          <a:lstStyle/>
          <a:p>
            <a:endParaRPr sz="1800" dirty="0"/>
          </a:p>
        </p:txBody>
      </p:sp>
      <p:sp>
        <p:nvSpPr>
          <p:cNvPr id="17" name="bk object 17"/>
          <p:cNvSpPr/>
          <p:nvPr/>
        </p:nvSpPr>
        <p:spPr>
          <a:xfrm>
            <a:off x="187453" y="966216"/>
            <a:ext cx="5951220" cy="5602605"/>
          </a:xfrm>
          <a:custGeom>
            <a:avLst/>
            <a:gdLst/>
            <a:ahLst/>
            <a:cxnLst/>
            <a:rect l="l" t="t" r="r" b="b"/>
            <a:pathLst>
              <a:path w="5951220" h="5602605">
                <a:moveTo>
                  <a:pt x="5017516" y="0"/>
                </a:moveTo>
                <a:lnTo>
                  <a:pt x="933729" y="0"/>
                </a:lnTo>
                <a:lnTo>
                  <a:pt x="885679" y="1215"/>
                </a:lnTo>
                <a:lnTo>
                  <a:pt x="838261" y="4821"/>
                </a:lnTo>
                <a:lnTo>
                  <a:pt x="791531" y="10759"/>
                </a:lnTo>
                <a:lnTo>
                  <a:pt x="745550" y="18971"/>
                </a:lnTo>
                <a:lnTo>
                  <a:pt x="700376" y="29398"/>
                </a:lnTo>
                <a:lnTo>
                  <a:pt x="656067" y="41981"/>
                </a:lnTo>
                <a:lnTo>
                  <a:pt x="612682" y="56662"/>
                </a:lnTo>
                <a:lnTo>
                  <a:pt x="570280" y="73382"/>
                </a:lnTo>
                <a:lnTo>
                  <a:pt x="528919" y="92081"/>
                </a:lnTo>
                <a:lnTo>
                  <a:pt x="488658" y="112703"/>
                </a:lnTo>
                <a:lnTo>
                  <a:pt x="449557" y="135187"/>
                </a:lnTo>
                <a:lnTo>
                  <a:pt x="411672" y="159475"/>
                </a:lnTo>
                <a:lnTo>
                  <a:pt x="375064" y="185508"/>
                </a:lnTo>
                <a:lnTo>
                  <a:pt x="339791" y="213228"/>
                </a:lnTo>
                <a:lnTo>
                  <a:pt x="305911" y="242577"/>
                </a:lnTo>
                <a:lnTo>
                  <a:pt x="273483" y="273494"/>
                </a:lnTo>
                <a:lnTo>
                  <a:pt x="242566" y="305922"/>
                </a:lnTo>
                <a:lnTo>
                  <a:pt x="213218" y="339802"/>
                </a:lnTo>
                <a:lnTo>
                  <a:pt x="185499" y="375075"/>
                </a:lnTo>
                <a:lnTo>
                  <a:pt x="159466" y="411683"/>
                </a:lnTo>
                <a:lnTo>
                  <a:pt x="135179" y="449566"/>
                </a:lnTo>
                <a:lnTo>
                  <a:pt x="112696" y="488667"/>
                </a:lnTo>
                <a:lnTo>
                  <a:pt x="92076" y="528926"/>
                </a:lnTo>
                <a:lnTo>
                  <a:pt x="73377" y="570285"/>
                </a:lnTo>
                <a:lnTo>
                  <a:pt x="56658" y="612685"/>
                </a:lnTo>
                <a:lnTo>
                  <a:pt x="41978" y="656067"/>
                </a:lnTo>
                <a:lnTo>
                  <a:pt x="29396" y="700373"/>
                </a:lnTo>
                <a:lnTo>
                  <a:pt x="18970" y="745544"/>
                </a:lnTo>
                <a:lnTo>
                  <a:pt x="10758" y="791521"/>
                </a:lnTo>
                <a:lnTo>
                  <a:pt x="4820" y="838246"/>
                </a:lnTo>
                <a:lnTo>
                  <a:pt x="1214" y="885660"/>
                </a:lnTo>
                <a:lnTo>
                  <a:pt x="0" y="933704"/>
                </a:lnTo>
                <a:lnTo>
                  <a:pt x="0" y="4668494"/>
                </a:lnTo>
                <a:lnTo>
                  <a:pt x="1214" y="4716544"/>
                </a:lnTo>
                <a:lnTo>
                  <a:pt x="4820" y="4763962"/>
                </a:lnTo>
                <a:lnTo>
                  <a:pt x="10758" y="4810692"/>
                </a:lnTo>
                <a:lnTo>
                  <a:pt x="18970" y="4856673"/>
                </a:lnTo>
                <a:lnTo>
                  <a:pt x="29396" y="4901847"/>
                </a:lnTo>
                <a:lnTo>
                  <a:pt x="41978" y="4946156"/>
                </a:lnTo>
                <a:lnTo>
                  <a:pt x="56658" y="4989541"/>
                </a:lnTo>
                <a:lnTo>
                  <a:pt x="73377" y="5031943"/>
                </a:lnTo>
                <a:lnTo>
                  <a:pt x="92076" y="5073304"/>
                </a:lnTo>
                <a:lnTo>
                  <a:pt x="112696" y="5113565"/>
                </a:lnTo>
                <a:lnTo>
                  <a:pt x="135179" y="5152666"/>
                </a:lnTo>
                <a:lnTo>
                  <a:pt x="159466" y="5190551"/>
                </a:lnTo>
                <a:lnTo>
                  <a:pt x="185499" y="5227159"/>
                </a:lnTo>
                <a:lnTo>
                  <a:pt x="213218" y="5262432"/>
                </a:lnTo>
                <a:lnTo>
                  <a:pt x="242566" y="5296312"/>
                </a:lnTo>
                <a:lnTo>
                  <a:pt x="273483" y="5328740"/>
                </a:lnTo>
                <a:lnTo>
                  <a:pt x="305911" y="5359657"/>
                </a:lnTo>
                <a:lnTo>
                  <a:pt x="339791" y="5389005"/>
                </a:lnTo>
                <a:lnTo>
                  <a:pt x="375064" y="5416724"/>
                </a:lnTo>
                <a:lnTo>
                  <a:pt x="411672" y="5442757"/>
                </a:lnTo>
                <a:lnTo>
                  <a:pt x="449557" y="5467044"/>
                </a:lnTo>
                <a:lnTo>
                  <a:pt x="488658" y="5489527"/>
                </a:lnTo>
                <a:lnTo>
                  <a:pt x="528919" y="5510147"/>
                </a:lnTo>
                <a:lnTo>
                  <a:pt x="570280" y="5528846"/>
                </a:lnTo>
                <a:lnTo>
                  <a:pt x="612682" y="5545565"/>
                </a:lnTo>
                <a:lnTo>
                  <a:pt x="656067" y="5560245"/>
                </a:lnTo>
                <a:lnTo>
                  <a:pt x="700376" y="5572827"/>
                </a:lnTo>
                <a:lnTo>
                  <a:pt x="745550" y="5583253"/>
                </a:lnTo>
                <a:lnTo>
                  <a:pt x="791531" y="5591465"/>
                </a:lnTo>
                <a:lnTo>
                  <a:pt x="838261" y="5597403"/>
                </a:lnTo>
                <a:lnTo>
                  <a:pt x="885679" y="5601009"/>
                </a:lnTo>
                <a:lnTo>
                  <a:pt x="933729" y="5602224"/>
                </a:lnTo>
                <a:lnTo>
                  <a:pt x="5017516" y="5602224"/>
                </a:lnTo>
                <a:lnTo>
                  <a:pt x="5065559" y="5601009"/>
                </a:lnTo>
                <a:lnTo>
                  <a:pt x="5112973" y="5597403"/>
                </a:lnTo>
                <a:lnTo>
                  <a:pt x="5159698" y="5591465"/>
                </a:lnTo>
                <a:lnTo>
                  <a:pt x="5205675" y="5583253"/>
                </a:lnTo>
                <a:lnTo>
                  <a:pt x="5250846" y="5572827"/>
                </a:lnTo>
                <a:lnTo>
                  <a:pt x="5295152" y="5560245"/>
                </a:lnTo>
                <a:lnTo>
                  <a:pt x="5338534" y="5545565"/>
                </a:lnTo>
                <a:lnTo>
                  <a:pt x="5380934" y="5528846"/>
                </a:lnTo>
                <a:lnTo>
                  <a:pt x="5422293" y="5510147"/>
                </a:lnTo>
                <a:lnTo>
                  <a:pt x="5462552" y="5489527"/>
                </a:lnTo>
                <a:lnTo>
                  <a:pt x="5501653" y="5467044"/>
                </a:lnTo>
                <a:lnTo>
                  <a:pt x="5539536" y="5442757"/>
                </a:lnTo>
                <a:lnTo>
                  <a:pt x="5576144" y="5416724"/>
                </a:lnTo>
                <a:lnTo>
                  <a:pt x="5611417" y="5389005"/>
                </a:lnTo>
                <a:lnTo>
                  <a:pt x="5645297" y="5359657"/>
                </a:lnTo>
                <a:lnTo>
                  <a:pt x="5677725" y="5328740"/>
                </a:lnTo>
                <a:lnTo>
                  <a:pt x="5708642" y="5296312"/>
                </a:lnTo>
                <a:lnTo>
                  <a:pt x="5737991" y="5262432"/>
                </a:lnTo>
                <a:lnTo>
                  <a:pt x="5765711" y="5227159"/>
                </a:lnTo>
                <a:lnTo>
                  <a:pt x="5791744" y="5190551"/>
                </a:lnTo>
                <a:lnTo>
                  <a:pt x="5816032" y="5152666"/>
                </a:lnTo>
                <a:lnTo>
                  <a:pt x="5838516" y="5113565"/>
                </a:lnTo>
                <a:lnTo>
                  <a:pt x="5859138" y="5073304"/>
                </a:lnTo>
                <a:lnTo>
                  <a:pt x="5877837" y="5031943"/>
                </a:lnTo>
                <a:lnTo>
                  <a:pt x="5894557" y="4989541"/>
                </a:lnTo>
                <a:lnTo>
                  <a:pt x="5909238" y="4946156"/>
                </a:lnTo>
                <a:lnTo>
                  <a:pt x="5921821" y="4901847"/>
                </a:lnTo>
                <a:lnTo>
                  <a:pt x="5932248" y="4856673"/>
                </a:lnTo>
                <a:lnTo>
                  <a:pt x="5940460" y="4810692"/>
                </a:lnTo>
                <a:lnTo>
                  <a:pt x="5946398" y="4763962"/>
                </a:lnTo>
                <a:lnTo>
                  <a:pt x="5950004" y="4716544"/>
                </a:lnTo>
                <a:lnTo>
                  <a:pt x="5951220" y="4668494"/>
                </a:lnTo>
                <a:lnTo>
                  <a:pt x="5951220" y="933704"/>
                </a:lnTo>
                <a:lnTo>
                  <a:pt x="5950004" y="885660"/>
                </a:lnTo>
                <a:lnTo>
                  <a:pt x="5946398" y="838246"/>
                </a:lnTo>
                <a:lnTo>
                  <a:pt x="5940460" y="791521"/>
                </a:lnTo>
                <a:lnTo>
                  <a:pt x="5932248" y="745544"/>
                </a:lnTo>
                <a:lnTo>
                  <a:pt x="5921821" y="700373"/>
                </a:lnTo>
                <a:lnTo>
                  <a:pt x="5909238" y="656067"/>
                </a:lnTo>
                <a:lnTo>
                  <a:pt x="5894557" y="612685"/>
                </a:lnTo>
                <a:lnTo>
                  <a:pt x="5877837" y="570285"/>
                </a:lnTo>
                <a:lnTo>
                  <a:pt x="5859138" y="528926"/>
                </a:lnTo>
                <a:lnTo>
                  <a:pt x="5838516" y="488667"/>
                </a:lnTo>
                <a:lnTo>
                  <a:pt x="5816032" y="449566"/>
                </a:lnTo>
                <a:lnTo>
                  <a:pt x="5791744" y="411683"/>
                </a:lnTo>
                <a:lnTo>
                  <a:pt x="5765711" y="375075"/>
                </a:lnTo>
                <a:lnTo>
                  <a:pt x="5737991" y="339802"/>
                </a:lnTo>
                <a:lnTo>
                  <a:pt x="5708642" y="305922"/>
                </a:lnTo>
                <a:lnTo>
                  <a:pt x="5677725" y="273494"/>
                </a:lnTo>
                <a:lnTo>
                  <a:pt x="5645297" y="242577"/>
                </a:lnTo>
                <a:lnTo>
                  <a:pt x="5611417" y="213228"/>
                </a:lnTo>
                <a:lnTo>
                  <a:pt x="5576144" y="185508"/>
                </a:lnTo>
                <a:lnTo>
                  <a:pt x="5539536" y="159475"/>
                </a:lnTo>
                <a:lnTo>
                  <a:pt x="5501653" y="135187"/>
                </a:lnTo>
                <a:lnTo>
                  <a:pt x="5462552" y="112703"/>
                </a:lnTo>
                <a:lnTo>
                  <a:pt x="5422293" y="92081"/>
                </a:lnTo>
                <a:lnTo>
                  <a:pt x="5380934" y="73382"/>
                </a:lnTo>
                <a:lnTo>
                  <a:pt x="5338534" y="56662"/>
                </a:lnTo>
                <a:lnTo>
                  <a:pt x="5295152" y="41981"/>
                </a:lnTo>
                <a:lnTo>
                  <a:pt x="5250846" y="29398"/>
                </a:lnTo>
                <a:lnTo>
                  <a:pt x="5205675" y="18971"/>
                </a:lnTo>
                <a:lnTo>
                  <a:pt x="5159698" y="10759"/>
                </a:lnTo>
                <a:lnTo>
                  <a:pt x="5112973" y="4821"/>
                </a:lnTo>
                <a:lnTo>
                  <a:pt x="5065559" y="1215"/>
                </a:lnTo>
                <a:lnTo>
                  <a:pt x="5017516" y="0"/>
                </a:lnTo>
                <a:close/>
              </a:path>
            </a:pathLst>
          </a:custGeom>
          <a:solidFill>
            <a:srgbClr val="E4F4DF"/>
          </a:solidFill>
        </p:spPr>
        <p:txBody>
          <a:bodyPr wrap="square" lIns="0" tIns="0" rIns="0" bIns="0" rtlCol="0"/>
          <a:lstStyle/>
          <a:p>
            <a:endParaRPr sz="1800" dirty="0"/>
          </a:p>
        </p:txBody>
      </p:sp>
      <p:sp>
        <p:nvSpPr>
          <p:cNvPr id="2" name="Holder 2"/>
          <p:cNvSpPr>
            <a:spLocks noGrp="1"/>
          </p:cNvSpPr>
          <p:nvPr>
            <p:ph type="title"/>
          </p:nvPr>
        </p:nvSpPr>
        <p:spPr/>
        <p:txBody>
          <a:bodyPr lIns="0" tIns="0" rIns="0" bIns="0"/>
          <a:lstStyle>
            <a:lvl1pPr>
              <a:defRPr sz="4400" b="1" i="0">
                <a:solidFill>
                  <a:srgbClr val="08684E"/>
                </a:solidFill>
                <a:latin typeface="Candara"/>
                <a:cs typeface="Candara"/>
              </a:defRPr>
            </a:lvl1pPr>
          </a:lstStyle>
          <a:p>
            <a:endParaRPr/>
          </a:p>
        </p:txBody>
      </p:sp>
      <p:sp>
        <p:nvSpPr>
          <p:cNvPr id="3" name="Holder 3"/>
          <p:cNvSpPr>
            <a:spLocks noGrp="1"/>
          </p:cNvSpPr>
          <p:nvPr>
            <p:ph sz="half" idx="2"/>
          </p:nvPr>
        </p:nvSpPr>
        <p:spPr>
          <a:xfrm>
            <a:off x="609600" y="1577340"/>
            <a:ext cx="530352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60643" y="1232154"/>
            <a:ext cx="4993005" cy="249299"/>
          </a:xfrm>
          <a:prstGeom prst="rect">
            <a:avLst/>
          </a:prstGeom>
        </p:spPr>
        <p:txBody>
          <a:bodyPr wrap="square" lIns="0" tIns="0" rIns="0" bIns="0">
            <a:spAutoFit/>
          </a:bodyPr>
          <a:lstStyle>
            <a:lvl1pPr>
              <a:defRPr sz="1800" b="0" i="0">
                <a:solidFill>
                  <a:schemeClr val="tx1"/>
                </a:solidFill>
                <a:latin typeface="Calibri Light"/>
                <a:cs typeface="Calibri Light"/>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06388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95F94-E276-FEFD-B191-84DFB4069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0CD303-8988-C5F1-D4A1-D600798E8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3B1109-7D85-8CD8-77CA-3719278C85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6FE700-6603-F7F2-13EC-97464EABA9BC}"/>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6" name="Footer Placeholder 5">
            <a:extLst>
              <a:ext uri="{FF2B5EF4-FFF2-40B4-BE49-F238E27FC236}">
                <a16:creationId xmlns:a16="http://schemas.microsoft.com/office/drawing/2014/main" id="{4A73FC4C-7602-2E89-A701-822762096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6E20C-0322-2099-A3E7-134136038067}"/>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277991523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0F70-1561-996D-E5BE-E8915100BA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83634-FA64-7ECD-92D0-FF056C2023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A9B301-8B6C-B387-AD66-D9CC4B3F7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5C2A26-7EE9-DAF0-466C-3B83FE1FFF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561D7-12FB-7D6C-9B9D-17ACD3CEE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23465-096B-42ED-B138-2E693EA41C71}"/>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8" name="Footer Placeholder 7">
            <a:extLst>
              <a:ext uri="{FF2B5EF4-FFF2-40B4-BE49-F238E27FC236}">
                <a16:creationId xmlns:a16="http://schemas.microsoft.com/office/drawing/2014/main" id="{2CBB3C2F-9FC2-ABFC-11A3-E08C07E577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E4F41C-2E37-EE62-C18A-9238D9853FD7}"/>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109323998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83B3-5B89-E7E0-52C4-FCA823769B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4BB507-FA8B-55E9-4E55-C79611019336}"/>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4" name="Footer Placeholder 3">
            <a:extLst>
              <a:ext uri="{FF2B5EF4-FFF2-40B4-BE49-F238E27FC236}">
                <a16:creationId xmlns:a16="http://schemas.microsoft.com/office/drawing/2014/main" id="{D64DB0FB-EEEF-BBD9-CB7C-6DCE444A3B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86A4B-FB52-4C73-0DAD-D4CE3DE218DE}"/>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397652628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B5C04-2501-5D14-7AB1-93D342A38D92}"/>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3" name="Footer Placeholder 2">
            <a:extLst>
              <a:ext uri="{FF2B5EF4-FFF2-40B4-BE49-F238E27FC236}">
                <a16:creationId xmlns:a16="http://schemas.microsoft.com/office/drawing/2014/main" id="{E8516849-AE9B-CC7C-98A3-8BBF508D18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0EEA3-C4E6-6DF3-C6B5-2B148DA65DFD}"/>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284062874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A36C-C625-DA1D-D4AB-AE0D5792B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018C4-91DF-B558-9E64-3AE5D14CE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EBD83-C172-B3EA-6C11-7C68B5F26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001229-71EC-ADF3-06E8-FFA559CE9481}"/>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6" name="Footer Placeholder 5">
            <a:extLst>
              <a:ext uri="{FF2B5EF4-FFF2-40B4-BE49-F238E27FC236}">
                <a16:creationId xmlns:a16="http://schemas.microsoft.com/office/drawing/2014/main" id="{17B10C9D-9654-3637-BF16-3EC54D4DC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90082-9927-3468-CA57-A57DE8475CC7}"/>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209721603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6EFF-415B-8FB4-8C9B-7AC8CC3B4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A99A6B-E7F7-3842-F00D-B2425760DF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B16CAB-CB7E-A027-FBD1-4B9783CDA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2F53F8-8650-C793-A69D-551592778C38}"/>
              </a:ext>
            </a:extLst>
          </p:cNvPr>
          <p:cNvSpPr>
            <a:spLocks noGrp="1"/>
          </p:cNvSpPr>
          <p:nvPr>
            <p:ph type="dt" sz="half" idx="10"/>
          </p:nvPr>
        </p:nvSpPr>
        <p:spPr/>
        <p:txBody>
          <a:bodyPr/>
          <a:lstStyle/>
          <a:p>
            <a:fld id="{6456A51A-BE07-4AB5-BE68-0BAA542D3347}" type="datetimeFigureOut">
              <a:rPr lang="en-US" smtClean="0"/>
              <a:t>7/7/2023</a:t>
            </a:fld>
            <a:endParaRPr lang="en-US"/>
          </a:p>
        </p:txBody>
      </p:sp>
      <p:sp>
        <p:nvSpPr>
          <p:cNvPr id="6" name="Footer Placeholder 5">
            <a:extLst>
              <a:ext uri="{FF2B5EF4-FFF2-40B4-BE49-F238E27FC236}">
                <a16:creationId xmlns:a16="http://schemas.microsoft.com/office/drawing/2014/main" id="{13900E14-9AA2-4F8F-496C-95159F1CA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4DF51-6239-807E-99A0-2FB2F38B44A0}"/>
              </a:ext>
            </a:extLst>
          </p:cNvPr>
          <p:cNvSpPr>
            <a:spLocks noGrp="1"/>
          </p:cNvSpPr>
          <p:nvPr>
            <p:ph type="sldNum" sz="quarter" idx="12"/>
          </p:nvPr>
        </p:nvSpPr>
        <p:spPr/>
        <p:txBody>
          <a:bodyPr/>
          <a:lstStyle/>
          <a:p>
            <a:fld id="{70B64778-57A6-4E6F-8709-D417555F3C0A}" type="slidenum">
              <a:rPr lang="en-US" smtClean="0"/>
              <a:t>‹#›</a:t>
            </a:fld>
            <a:endParaRPr lang="en-US"/>
          </a:p>
        </p:txBody>
      </p:sp>
    </p:spTree>
    <p:extLst>
      <p:ext uri="{BB962C8B-B14F-4D97-AF65-F5344CB8AC3E}">
        <p14:creationId xmlns:p14="http://schemas.microsoft.com/office/powerpoint/2010/main" val="271223769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EE2FFB-26AE-F689-D946-5A738F483A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89146B-350F-966C-0AE7-BF4BE805A3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D2DA8-A938-11C9-55F1-C30F2A28F3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A51A-BE07-4AB5-BE68-0BAA542D3347}" type="datetimeFigureOut">
              <a:rPr lang="en-US" smtClean="0"/>
              <a:t>7/7/2023</a:t>
            </a:fld>
            <a:endParaRPr lang="en-US"/>
          </a:p>
        </p:txBody>
      </p:sp>
      <p:sp>
        <p:nvSpPr>
          <p:cNvPr id="5" name="Footer Placeholder 4">
            <a:extLst>
              <a:ext uri="{FF2B5EF4-FFF2-40B4-BE49-F238E27FC236}">
                <a16:creationId xmlns:a16="http://schemas.microsoft.com/office/drawing/2014/main" id="{0DF21712-DC03-02EB-1C8D-4D51C6549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230A1-57A8-CBCB-BE27-E81133134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64778-57A6-4E6F-8709-D417555F3C0A}" type="slidenum">
              <a:rPr lang="en-US" smtClean="0"/>
              <a:t>‹#›</a:t>
            </a:fld>
            <a:endParaRPr lang="en-US"/>
          </a:p>
        </p:txBody>
      </p:sp>
    </p:spTree>
    <p:extLst>
      <p:ext uri="{BB962C8B-B14F-4D97-AF65-F5344CB8AC3E}">
        <p14:creationId xmlns:p14="http://schemas.microsoft.com/office/powerpoint/2010/main" val="4190076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285252"/>
      </p:ext>
    </p:extLst>
  </p:cSld>
  <p:clrMap bg1="lt1" tx1="dk1" bg2="lt2" tx2="dk2" accent1="accent1" accent2="accent2" accent3="accent3" accent4="accent4" accent5="accent5" accent6="accent6" hlink="hlink" folHlink="folHlink"/>
  <p:sldLayoutIdLst>
    <p:sldLayoutId id="2147483661" r:id="rId1"/>
  </p:sldLayoutIdLst>
  <p:transition spd="slow"/>
  <p:hf sldNum="0" hdr="0" ftr="0"/>
  <p:txStyles>
    <p:titleStyle>
      <a:lvl1pPr algn="ctr" defTabSz="1218915" rtl="0" eaLnBrk="1" latinLnBrk="0" hangingPunct="1">
        <a:spcBef>
          <a:spcPct val="0"/>
        </a:spcBef>
        <a:buNone/>
        <a:defRPr sz="5865" kern="1200">
          <a:solidFill>
            <a:schemeClr val="tx1"/>
          </a:solidFill>
          <a:latin typeface="+mj-lt"/>
          <a:ea typeface="+mj-ea"/>
          <a:cs typeface="+mj-cs"/>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4"/>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4"/>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510433" y="220765"/>
            <a:ext cx="41393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10435" y="247656"/>
            <a:ext cx="413936"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Placeholder 3">
            <a:extLst>
              <a:ext uri="{FF2B5EF4-FFF2-40B4-BE49-F238E27FC236}">
                <a16:creationId xmlns:a16="http://schemas.microsoft.com/office/drawing/2014/main" id="{841C3474-27D8-8049-BB94-405BB23B8EED}"/>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10242-F90A-904E-87EE-58F44D16EACF}" type="datetime4">
              <a:rPr lang="en-US" smtClean="0"/>
              <a:t>July 7, 2023</a:t>
            </a:fld>
            <a:endParaRPr lang="en-US" dirty="0"/>
          </a:p>
        </p:txBody>
      </p:sp>
      <p:pic>
        <p:nvPicPr>
          <p:cNvPr id="11" name="Picture 10" descr="Graphical user interface&#10;&#10;Description automatically generated with medium confidence">
            <a:extLst>
              <a:ext uri="{FF2B5EF4-FFF2-40B4-BE49-F238E27FC236}">
                <a16:creationId xmlns:a16="http://schemas.microsoft.com/office/drawing/2014/main" id="{59BE5708-8BC3-4C5F-A173-E8145A69F3EC}"/>
              </a:ext>
            </a:extLst>
          </p:cNvPr>
          <p:cNvPicPr>
            <a:picLocks noChangeAspect="1"/>
          </p:cNvPicPr>
          <p:nvPr userDrawn="1"/>
        </p:nvPicPr>
        <p:blipFill>
          <a:blip r:embed="rId8"/>
          <a:stretch>
            <a:fillRect/>
          </a:stretch>
        </p:blipFill>
        <p:spPr>
          <a:xfrm>
            <a:off x="9004028" y="5740127"/>
            <a:ext cx="2920341" cy="897108"/>
          </a:xfrm>
          <a:prstGeom prst="rect">
            <a:avLst/>
          </a:prstGeom>
        </p:spPr>
      </p:pic>
    </p:spTree>
    <p:extLst>
      <p:ext uri="{BB962C8B-B14F-4D97-AF65-F5344CB8AC3E}">
        <p14:creationId xmlns:p14="http://schemas.microsoft.com/office/powerpoint/2010/main" val="17821956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ransition spd="slow"/>
  <p:hf sldNum="0" hdr="0" ftr="0"/>
  <p:txStyles>
    <p:titleStyle>
      <a:lvl1pPr algn="l" defTabSz="1218915" rtl="0" eaLnBrk="1" latinLnBrk="0" hangingPunct="1">
        <a:spcBef>
          <a:spcPct val="0"/>
        </a:spcBef>
        <a:buNone/>
        <a:defRPr sz="3200" kern="1200">
          <a:solidFill>
            <a:schemeClr val="accent6"/>
          </a:solidFill>
          <a:latin typeface="+mj-lt"/>
          <a:ea typeface="+mj-ea"/>
          <a:cs typeface="Arial" pitchFamily="34" charset="0"/>
        </a:defRPr>
      </a:lvl1pPr>
    </p:titleStyle>
    <p:body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1" y="6603335"/>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dirty="0">
                <a:latin typeface="Arial" panose="020B0604020202020204" pitchFamily="34" charset="0"/>
                <a:cs typeface="Arial" panose="020B0604020202020204" pitchFamily="34" charset="0"/>
              </a:rPr>
              <a:t>NCDHHS, Division of Public Health | Using HIV Genetic Information for Public Health Response | April 2023</a:t>
            </a:r>
          </a:p>
        </p:txBody>
      </p:sp>
      <p:sp>
        <p:nvSpPr>
          <p:cNvPr id="5" name="Text Placeholder 13"/>
          <p:cNvSpPr txBox="1">
            <a:spLocks/>
          </p:cNvSpPr>
          <p:nvPr userDrawn="1"/>
        </p:nvSpPr>
        <p:spPr>
          <a:xfrm>
            <a:off x="11650133" y="6600157"/>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fld id="{0ED8F5E8-15B1-AB47-A7E0-4212F4A2D8F9}" type="slidenum">
              <a:rPr lang="en-US" sz="900" b="1" i="0" smtClean="0">
                <a:latin typeface="Arial" panose="020B0604020202020204" pitchFamily="34" charset="0"/>
                <a:cs typeface="Arial" panose="020B0604020202020204" pitchFamily="34" charset="0"/>
              </a:rPr>
              <a:pPr algn="r"/>
              <a:t>‹#›</a:t>
            </a:fld>
            <a:endParaRPr lang="en-US" sz="9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24571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hdr="0" dt="0"/>
  <p:txStyles>
    <p:titleStyle>
      <a:lvl1pPr algn="l" defTabSz="685766"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26" indent="-171442" algn="l" defTabSz="685766"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08" indent="-171442" algn="l" defTabSz="685766"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091" indent="-171442" algn="l" defTabSz="685766"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2973" indent="-171442" algn="l" defTabSz="685766"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pn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8.svg"/><Relationship Id="rId4" Type="http://schemas.openxmlformats.org/officeDocument/2006/relationships/diagramData" Target="../diagrams/data1.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14.xml"/><Relationship Id="rId4" Type="http://schemas.openxmlformats.org/officeDocument/2006/relationships/hyperlink" Target="http://www.hiv.uw.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www.cdc.gov/hiv/programresources/guidance/cluster-outbreak/index.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hyperlink" Target="https://epi.dph.ncdhhs.gov/cd/stds/figures/HIV-GenotypeFactsheet.pdf" TargetMode="Externa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4.png"/><Relationship Id="rId7"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p:txBody>
          <a:bodyPr/>
          <a:lstStyle/>
          <a:p>
            <a:r>
              <a:rPr lang="en-US" dirty="0"/>
              <a:t>HIV Molecular Epidemiology and Cluster Detection</a:t>
            </a:r>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a:xfrm>
            <a:off x="2074191" y="3749352"/>
            <a:ext cx="6957016" cy="495641"/>
          </a:xfrm>
        </p:spPr>
        <p:txBody>
          <a:bodyPr/>
          <a:lstStyle/>
          <a:p>
            <a:r>
              <a:rPr lang="en-US" dirty="0"/>
              <a:t>Ann Dennis, MD MS</a:t>
            </a:r>
          </a:p>
        </p:txBody>
      </p:sp>
      <p:sp>
        <p:nvSpPr>
          <p:cNvPr id="7" name="Text Placeholder 6">
            <a:extLst>
              <a:ext uri="{FF2B5EF4-FFF2-40B4-BE49-F238E27FC236}">
                <a16:creationId xmlns:a16="http://schemas.microsoft.com/office/drawing/2014/main" id="{236C4969-A995-8946-A121-625D52800F42}"/>
              </a:ext>
            </a:extLst>
          </p:cNvPr>
          <p:cNvSpPr>
            <a:spLocks noGrp="1"/>
          </p:cNvSpPr>
          <p:nvPr>
            <p:ph type="body" sz="quarter" idx="11"/>
          </p:nvPr>
        </p:nvSpPr>
        <p:spPr/>
        <p:txBody>
          <a:bodyPr/>
          <a:lstStyle/>
          <a:p>
            <a:r>
              <a:rPr lang="en-US" dirty="0">
                <a:solidFill>
                  <a:srgbClr val="8096B6"/>
                </a:solidFill>
              </a:rPr>
              <a:t>May 1, 2023</a:t>
            </a:r>
          </a:p>
        </p:txBody>
      </p:sp>
    </p:spTree>
    <p:extLst>
      <p:ext uri="{BB962C8B-B14F-4D97-AF65-F5344CB8AC3E}">
        <p14:creationId xmlns:p14="http://schemas.microsoft.com/office/powerpoint/2010/main" val="254658216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05AD-6093-6796-3519-082BC0BF898C}"/>
              </a:ext>
            </a:extLst>
          </p:cNvPr>
          <p:cNvSpPr>
            <a:spLocks noGrp="1"/>
          </p:cNvSpPr>
          <p:nvPr>
            <p:ph type="title"/>
          </p:nvPr>
        </p:nvSpPr>
        <p:spPr>
          <a:xfrm>
            <a:off x="549221" y="644753"/>
            <a:ext cx="8614286" cy="812291"/>
          </a:xfrm>
        </p:spPr>
        <p:txBody>
          <a:bodyPr>
            <a:noAutofit/>
          </a:bodyPr>
          <a:lstStyle/>
          <a:p>
            <a:r>
              <a:rPr lang="en-US" b="1" dirty="0"/>
              <a:t>Deploying the combination prevention toolbox </a:t>
            </a:r>
          </a:p>
        </p:txBody>
      </p:sp>
      <p:pic>
        <p:nvPicPr>
          <p:cNvPr id="9222" name="Picture 6">
            <a:extLst>
              <a:ext uri="{FF2B5EF4-FFF2-40B4-BE49-F238E27FC236}">
                <a16:creationId xmlns:a16="http://schemas.microsoft.com/office/drawing/2014/main" id="{AE78EB92-B9E8-6B22-63D5-09E8FB5E3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364" y="2796188"/>
            <a:ext cx="6070418" cy="3467727"/>
          </a:xfrm>
          <a:prstGeom prst="rect">
            <a:avLst/>
          </a:prstGeom>
          <a:noFill/>
          <a:ln w="2540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Image result for hiv treatment as prevention">
            <a:extLst>
              <a:ext uri="{FF2B5EF4-FFF2-40B4-BE49-F238E27FC236}">
                <a16:creationId xmlns:a16="http://schemas.microsoft.com/office/drawing/2014/main" id="{493DBCF7-D532-15DE-A39A-DA1DEA0D8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77" y="477908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yal blue tool box icon - Free royal blue tool box icons">
            <a:extLst>
              <a:ext uri="{FF2B5EF4-FFF2-40B4-BE49-F238E27FC236}">
                <a16:creationId xmlns:a16="http://schemas.microsoft.com/office/drawing/2014/main" id="{A54E3A04-4E98-9CDD-A5B6-D6349B587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43" y="1768719"/>
            <a:ext cx="3010367" cy="301036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Needle outline">
            <a:extLst>
              <a:ext uri="{FF2B5EF4-FFF2-40B4-BE49-F238E27FC236}">
                <a16:creationId xmlns:a16="http://schemas.microsoft.com/office/drawing/2014/main" id="{91364A1C-F2B8-D4A8-3718-1BB1E4006D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68294">
            <a:off x="9987033" y="498944"/>
            <a:ext cx="1879497" cy="1879497"/>
          </a:xfrm>
          <a:prstGeom prst="rect">
            <a:avLst/>
          </a:prstGeom>
        </p:spPr>
      </p:pic>
    </p:spTree>
    <p:extLst>
      <p:ext uri="{BB962C8B-B14F-4D97-AF65-F5344CB8AC3E}">
        <p14:creationId xmlns:p14="http://schemas.microsoft.com/office/powerpoint/2010/main" val="425001704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B9733-0156-B573-D31F-DE39D921650B}"/>
              </a:ext>
            </a:extLst>
          </p:cNvPr>
          <p:cNvSpPr>
            <a:spLocks noGrp="1"/>
          </p:cNvSpPr>
          <p:nvPr>
            <p:ph type="title"/>
          </p:nvPr>
        </p:nvSpPr>
        <p:spPr>
          <a:xfrm>
            <a:off x="941438" y="365125"/>
            <a:ext cx="10515600" cy="1325563"/>
          </a:xfrm>
        </p:spPr>
        <p:txBody>
          <a:bodyPr>
            <a:normAutofit/>
          </a:bodyPr>
          <a:lstStyle/>
          <a:p>
            <a:r>
              <a:rPr lang="en-US" sz="4000" b="1" dirty="0"/>
              <a:t>HIV Cluster Response</a:t>
            </a:r>
          </a:p>
        </p:txBody>
      </p:sp>
      <p:sp>
        <p:nvSpPr>
          <p:cNvPr id="3" name="Content Placeholder 2">
            <a:extLst>
              <a:ext uri="{FF2B5EF4-FFF2-40B4-BE49-F238E27FC236}">
                <a16:creationId xmlns:a16="http://schemas.microsoft.com/office/drawing/2014/main" id="{FC2576D5-7894-3B8B-14BF-D59C7081C006}"/>
              </a:ext>
            </a:extLst>
          </p:cNvPr>
          <p:cNvSpPr>
            <a:spLocks noGrp="1"/>
          </p:cNvSpPr>
          <p:nvPr>
            <p:ph idx="1"/>
          </p:nvPr>
        </p:nvSpPr>
        <p:spPr>
          <a:xfrm>
            <a:off x="941438" y="1690688"/>
            <a:ext cx="5857567" cy="1487288"/>
          </a:xfrm>
        </p:spPr>
        <p:txBody>
          <a:bodyPr>
            <a:normAutofit/>
          </a:bodyPr>
          <a:lstStyle/>
          <a:p>
            <a:r>
              <a:rPr lang="en-US" dirty="0"/>
              <a:t>Identify outbreaks that can be stopped by interventions directed by local health departments </a:t>
            </a:r>
          </a:p>
        </p:txBody>
      </p:sp>
      <p:pic>
        <p:nvPicPr>
          <p:cNvPr id="5" name="Picture 6" descr="Respond | Indicators to Monitor Progress | Ending the HIV Epidemic | CDC">
            <a:extLst>
              <a:ext uri="{FF2B5EF4-FFF2-40B4-BE49-F238E27FC236}">
                <a16:creationId xmlns:a16="http://schemas.microsoft.com/office/drawing/2014/main" id="{394FEFA4-B77E-81FC-7FD7-AC6228E6E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277" y="1910023"/>
            <a:ext cx="3544527" cy="4182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D8F91FC-A5A2-3941-5B77-ECAA43846759}"/>
              </a:ext>
            </a:extLst>
          </p:cNvPr>
          <p:cNvPicPr>
            <a:picLocks noChangeAspect="1"/>
          </p:cNvPicPr>
          <p:nvPr/>
        </p:nvPicPr>
        <p:blipFill rotWithShape="1">
          <a:blip r:embed="rId4"/>
          <a:srcRect l="32230" t="19093" r="32500"/>
          <a:stretch/>
        </p:blipFill>
        <p:spPr>
          <a:xfrm>
            <a:off x="2169103" y="3226021"/>
            <a:ext cx="2624123" cy="326685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8291096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2D503-FAF2-4FA9-1B7C-D41FACB214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4206" y="1555173"/>
            <a:ext cx="7913324" cy="3256857"/>
          </a:xfrm>
          <a:prstGeom prst="rect">
            <a:avLst/>
          </a:prstGeom>
        </p:spPr>
      </p:pic>
      <p:sp>
        <p:nvSpPr>
          <p:cNvPr id="2" name="Title 1">
            <a:extLst>
              <a:ext uri="{FF2B5EF4-FFF2-40B4-BE49-F238E27FC236}">
                <a16:creationId xmlns:a16="http://schemas.microsoft.com/office/drawing/2014/main" id="{6157CC9B-F0F8-950E-BBF6-B0ECFB9E65E9}"/>
              </a:ext>
            </a:extLst>
          </p:cNvPr>
          <p:cNvSpPr>
            <a:spLocks noGrp="1"/>
          </p:cNvSpPr>
          <p:nvPr>
            <p:ph type="title"/>
          </p:nvPr>
        </p:nvSpPr>
        <p:spPr>
          <a:xfrm>
            <a:off x="713346" y="397463"/>
            <a:ext cx="10765307" cy="794429"/>
          </a:xfrm>
        </p:spPr>
        <p:txBody>
          <a:bodyPr>
            <a:normAutofit fontScale="90000"/>
          </a:bodyPr>
          <a:lstStyle/>
          <a:p>
            <a:r>
              <a:rPr lang="en-US" sz="3600" b="1" dirty="0"/>
              <a:t>A brief timeline of Molecular HIV Epidemiology  </a:t>
            </a:r>
          </a:p>
        </p:txBody>
      </p:sp>
      <p:sp>
        <p:nvSpPr>
          <p:cNvPr id="9" name="Oval 8">
            <a:extLst>
              <a:ext uri="{FF2B5EF4-FFF2-40B4-BE49-F238E27FC236}">
                <a16:creationId xmlns:a16="http://schemas.microsoft.com/office/drawing/2014/main" id="{D15F2986-38EC-E127-3669-C321017768D7}"/>
              </a:ext>
            </a:extLst>
          </p:cNvPr>
          <p:cNvSpPr/>
          <p:nvPr/>
        </p:nvSpPr>
        <p:spPr>
          <a:xfrm>
            <a:off x="4832286" y="2529795"/>
            <a:ext cx="1306513" cy="1307612"/>
          </a:xfrm>
          <a:prstGeom prst="ellipse">
            <a:avLst/>
          </a:prstGeom>
          <a:solidFill>
            <a:schemeClr val="accent4">
              <a:alpha val="2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12DB6F8-7B91-8A61-B4A3-081EB18CA786}"/>
              </a:ext>
            </a:extLst>
          </p:cNvPr>
          <p:cNvGrpSpPr/>
          <p:nvPr/>
        </p:nvGrpSpPr>
        <p:grpSpPr>
          <a:xfrm>
            <a:off x="8014209" y="2593511"/>
            <a:ext cx="3841666" cy="2067831"/>
            <a:chOff x="8014209" y="2593511"/>
            <a:chExt cx="3841666" cy="2067831"/>
          </a:xfrm>
        </p:grpSpPr>
        <p:sp>
          <p:nvSpPr>
            <p:cNvPr id="5" name="Rectangle 4">
              <a:extLst>
                <a:ext uri="{FF2B5EF4-FFF2-40B4-BE49-F238E27FC236}">
                  <a16:creationId xmlns:a16="http://schemas.microsoft.com/office/drawing/2014/main" id="{4D4A83BE-E475-16A4-115F-05A953C80672}"/>
                </a:ext>
              </a:extLst>
            </p:cNvPr>
            <p:cNvSpPr/>
            <p:nvPr/>
          </p:nvSpPr>
          <p:spPr>
            <a:xfrm>
              <a:off x="8306128" y="2593511"/>
              <a:ext cx="3549747" cy="2067831"/>
            </a:xfrm>
            <a:prstGeom prst="rect">
              <a:avLst/>
            </a:prstGeom>
            <a:solidFill>
              <a:srgbClr val="FFC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Content Placeholder 3">
              <a:extLst>
                <a:ext uri="{FF2B5EF4-FFF2-40B4-BE49-F238E27FC236}">
                  <a16:creationId xmlns:a16="http://schemas.microsoft.com/office/drawing/2014/main" id="{949FD472-619E-2106-F5EE-95E1D108B2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10" t="13177" r="16056" b="25185"/>
            <a:stretch/>
          </p:blipFill>
          <p:spPr>
            <a:xfrm>
              <a:off x="8558396" y="2864036"/>
              <a:ext cx="3045209" cy="1496662"/>
            </a:xfrm>
            <a:prstGeom prst="rect">
              <a:avLst/>
            </a:prstGeom>
          </p:spPr>
        </p:pic>
        <p:sp>
          <p:nvSpPr>
            <p:cNvPr id="7" name="TextBox 6">
              <a:extLst>
                <a:ext uri="{FF2B5EF4-FFF2-40B4-BE49-F238E27FC236}">
                  <a16:creationId xmlns:a16="http://schemas.microsoft.com/office/drawing/2014/main" id="{28C4FF1B-53A8-CD11-7AD1-F58FC79A63FB}"/>
                </a:ext>
              </a:extLst>
            </p:cNvPr>
            <p:cNvSpPr txBox="1"/>
            <p:nvPr/>
          </p:nvSpPr>
          <p:spPr>
            <a:xfrm>
              <a:off x="8014209" y="4348382"/>
              <a:ext cx="2583299" cy="276999"/>
            </a:xfrm>
            <a:prstGeom prst="rect">
              <a:avLst/>
            </a:prstGeom>
            <a:noFill/>
          </p:spPr>
          <p:txBody>
            <a:bodyPr wrap="square">
              <a:spAutoFit/>
            </a:bodyPr>
            <a:lstStyle/>
            <a:p>
              <a:pPr marL="609585" lvl="1" fontAlgn="base"/>
              <a:r>
                <a:rPr lang="en-US" sz="1200" dirty="0"/>
                <a:t>NIH R01 </a:t>
              </a:r>
              <a:r>
                <a:rPr lang="en-US" sz="1200" dirty="0">
                  <a:cs typeface="Arial" panose="020B0604020202020204" pitchFamily="34" charset="0"/>
                </a:rPr>
                <a:t>#</a:t>
              </a:r>
              <a:r>
                <a:rPr lang="en-US" sz="1200" dirty="0">
                  <a:ea typeface="Calibri" panose="020F0502020204030204" pitchFamily="34" charset="0"/>
                  <a:cs typeface="Calibri" panose="020F0502020204030204" pitchFamily="34" charset="0"/>
                </a:rPr>
                <a:t>AI135970</a:t>
              </a:r>
              <a:endParaRPr lang="en-US" sz="1200" dirty="0"/>
            </a:p>
          </p:txBody>
        </p:sp>
      </p:grpSp>
      <p:sp>
        <p:nvSpPr>
          <p:cNvPr id="11" name="Oval 10">
            <a:extLst>
              <a:ext uri="{FF2B5EF4-FFF2-40B4-BE49-F238E27FC236}">
                <a16:creationId xmlns:a16="http://schemas.microsoft.com/office/drawing/2014/main" id="{BC8DCCAA-FC76-9327-51A2-83AD8A6D083B}"/>
              </a:ext>
            </a:extLst>
          </p:cNvPr>
          <p:cNvSpPr/>
          <p:nvPr/>
        </p:nvSpPr>
        <p:spPr>
          <a:xfrm>
            <a:off x="6044706" y="3137493"/>
            <a:ext cx="559781" cy="518466"/>
          </a:xfrm>
          <a:prstGeom prst="ellipse">
            <a:avLst/>
          </a:prstGeom>
          <a:solidFill>
            <a:schemeClr val="accent4">
              <a:alpha val="2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A8E06F4-87FA-A9EC-783E-DAA41AE7E479}"/>
              </a:ext>
            </a:extLst>
          </p:cNvPr>
          <p:cNvSpPr txBox="1"/>
          <p:nvPr/>
        </p:nvSpPr>
        <p:spPr>
          <a:xfrm>
            <a:off x="8644854" y="4812030"/>
            <a:ext cx="2872292" cy="646331"/>
          </a:xfrm>
          <a:prstGeom prst="rect">
            <a:avLst/>
          </a:prstGeom>
          <a:solidFill>
            <a:srgbClr val="FFC000">
              <a:alpha val="25098"/>
            </a:srgbClr>
          </a:solidFill>
        </p:spPr>
        <p:txBody>
          <a:bodyPr wrap="square">
            <a:spAutoFit/>
          </a:bodyPr>
          <a:lstStyle/>
          <a:p>
            <a:pPr marL="119063" lvl="1" fontAlgn="base"/>
            <a:r>
              <a:rPr lang="en-US" dirty="0"/>
              <a:t>Bioethics Supplement: Community Engagement</a:t>
            </a:r>
          </a:p>
        </p:txBody>
      </p:sp>
    </p:spTree>
    <p:extLst>
      <p:ext uri="{BB962C8B-B14F-4D97-AF65-F5344CB8AC3E}">
        <p14:creationId xmlns:p14="http://schemas.microsoft.com/office/powerpoint/2010/main" val="28222274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6E5FB0-5A91-F8E0-6FE2-A73E6F557EB2}"/>
              </a:ext>
            </a:extLst>
          </p:cNvPr>
          <p:cNvSpPr/>
          <p:nvPr/>
        </p:nvSpPr>
        <p:spPr>
          <a:xfrm>
            <a:off x="4968148" y="1620177"/>
            <a:ext cx="6587717" cy="498589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E53E1AD-5062-6FF2-B29E-57D3A82FE61C}"/>
              </a:ext>
            </a:extLst>
          </p:cNvPr>
          <p:cNvSpPr/>
          <p:nvPr/>
        </p:nvSpPr>
        <p:spPr>
          <a:xfrm>
            <a:off x="636135" y="1626796"/>
            <a:ext cx="3938953" cy="4979280"/>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F0F5BE-7356-8440-55BC-99F7F4EE9C77}"/>
              </a:ext>
            </a:extLst>
          </p:cNvPr>
          <p:cNvSpPr>
            <a:spLocks noGrp="1"/>
          </p:cNvSpPr>
          <p:nvPr>
            <p:ph type="title"/>
          </p:nvPr>
        </p:nvSpPr>
        <p:spPr>
          <a:xfrm>
            <a:off x="838200" y="242593"/>
            <a:ext cx="6054969" cy="1285508"/>
          </a:xfrm>
        </p:spPr>
        <p:txBody>
          <a:bodyPr/>
          <a:lstStyle/>
          <a:p>
            <a:r>
              <a:rPr lang="en-US" dirty="0"/>
              <a:t>A note on terminology</a:t>
            </a:r>
          </a:p>
        </p:txBody>
      </p:sp>
      <p:pic>
        <p:nvPicPr>
          <p:cNvPr id="1026" name="Picture 2" descr="surveillance Icon 1613069">
            <a:extLst>
              <a:ext uri="{FF2B5EF4-FFF2-40B4-BE49-F238E27FC236}">
                <a16:creationId xmlns:a16="http://schemas.microsoft.com/office/drawing/2014/main" id="{25F69635-6FBB-7473-24B7-089AB2A08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070" y="182365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rveillance Icon 35173">
            <a:extLst>
              <a:ext uri="{FF2B5EF4-FFF2-40B4-BE49-F238E27FC236}">
                <a16:creationId xmlns:a16="http://schemas.microsoft.com/office/drawing/2014/main" id="{5D8AC5EA-73F7-5D5B-6BF0-4D1547441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658" y="358730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D44E2D0-3922-CC93-8A85-DF17536DC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2611" y="1933018"/>
            <a:ext cx="3405713" cy="20757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aph Icon 1116519">
            <a:extLst>
              <a:ext uri="{FF2B5EF4-FFF2-40B4-BE49-F238E27FC236}">
                <a16:creationId xmlns:a16="http://schemas.microsoft.com/office/drawing/2014/main" id="{37008555-EF7D-88C4-CABB-995F3A6AB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2006" y="4084558"/>
            <a:ext cx="2455013" cy="2455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D1DF1D-CFC5-F3C4-9660-3CB73ACF6E68}"/>
              </a:ext>
            </a:extLst>
          </p:cNvPr>
          <p:cNvSpPr txBox="1"/>
          <p:nvPr/>
        </p:nvSpPr>
        <p:spPr>
          <a:xfrm>
            <a:off x="838200" y="5765493"/>
            <a:ext cx="3122425" cy="584775"/>
          </a:xfrm>
          <a:prstGeom prst="rect">
            <a:avLst/>
          </a:prstGeom>
          <a:noFill/>
        </p:spPr>
        <p:txBody>
          <a:bodyPr wrap="square">
            <a:spAutoFit/>
          </a:bodyPr>
          <a:lstStyle/>
          <a:p>
            <a:r>
              <a:rPr lang="en-US" sz="3200" dirty="0">
                <a:solidFill>
                  <a:schemeClr val="accent1"/>
                </a:solidFill>
              </a:rPr>
              <a:t>Surveillance</a:t>
            </a:r>
            <a:r>
              <a:rPr lang="en-US" dirty="0"/>
              <a:t> </a:t>
            </a:r>
          </a:p>
        </p:txBody>
      </p:sp>
      <p:sp>
        <p:nvSpPr>
          <p:cNvPr id="5" name="TextBox 4">
            <a:extLst>
              <a:ext uri="{FF2B5EF4-FFF2-40B4-BE49-F238E27FC236}">
                <a16:creationId xmlns:a16="http://schemas.microsoft.com/office/drawing/2014/main" id="{417D5299-F2CC-6E4B-7F08-F99D38E0FA12}"/>
              </a:ext>
            </a:extLst>
          </p:cNvPr>
          <p:cNvSpPr txBox="1"/>
          <p:nvPr/>
        </p:nvSpPr>
        <p:spPr>
          <a:xfrm>
            <a:off x="5331956" y="4247415"/>
            <a:ext cx="3122425" cy="584775"/>
          </a:xfrm>
          <a:prstGeom prst="rect">
            <a:avLst/>
          </a:prstGeom>
          <a:noFill/>
        </p:spPr>
        <p:txBody>
          <a:bodyPr wrap="square">
            <a:spAutoFit/>
          </a:bodyPr>
          <a:lstStyle/>
          <a:p>
            <a:r>
              <a:rPr lang="en-US" sz="3200" dirty="0">
                <a:solidFill>
                  <a:schemeClr val="accent1"/>
                </a:solidFill>
              </a:rPr>
              <a:t>Epidemiology</a:t>
            </a:r>
            <a:endParaRPr lang="en-US" dirty="0">
              <a:solidFill>
                <a:schemeClr val="accent1"/>
              </a:solidFill>
            </a:endParaRPr>
          </a:p>
        </p:txBody>
      </p:sp>
    </p:spTree>
    <p:extLst>
      <p:ext uri="{BB962C8B-B14F-4D97-AF65-F5344CB8AC3E}">
        <p14:creationId xmlns:p14="http://schemas.microsoft.com/office/powerpoint/2010/main" val="4204104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E57D-AB1D-4A8D-9616-1A7B2AEFF6C3}"/>
              </a:ext>
            </a:extLst>
          </p:cNvPr>
          <p:cNvSpPr>
            <a:spLocks noGrp="1"/>
          </p:cNvSpPr>
          <p:nvPr>
            <p:ph type="title"/>
          </p:nvPr>
        </p:nvSpPr>
        <p:spPr>
          <a:xfrm>
            <a:off x="838200" y="2464944"/>
            <a:ext cx="10515600" cy="1325563"/>
          </a:xfrm>
        </p:spPr>
        <p:txBody>
          <a:bodyPr/>
          <a:lstStyle/>
          <a:p>
            <a:pPr algn="ctr"/>
            <a:r>
              <a:rPr lang="en-US" b="1"/>
              <a:t>What can we learn from HIV molecular epidemiology? </a:t>
            </a:r>
            <a:endParaRPr lang="en-US" b="1" dirty="0"/>
          </a:p>
        </p:txBody>
      </p:sp>
    </p:spTree>
    <p:extLst>
      <p:ext uri="{BB962C8B-B14F-4D97-AF65-F5344CB8AC3E}">
        <p14:creationId xmlns:p14="http://schemas.microsoft.com/office/powerpoint/2010/main" val="251430063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BADA91-C161-E94C-4140-4954C39F6109}"/>
              </a:ext>
            </a:extLst>
          </p:cNvPr>
          <p:cNvSpPr>
            <a:spLocks noGrp="1"/>
          </p:cNvSpPr>
          <p:nvPr>
            <p:ph type="title"/>
          </p:nvPr>
        </p:nvSpPr>
        <p:spPr>
          <a:xfrm>
            <a:off x="838200" y="517377"/>
            <a:ext cx="10515600" cy="1325563"/>
          </a:xfrm>
        </p:spPr>
        <p:txBody>
          <a:bodyPr>
            <a:normAutofit/>
          </a:bodyPr>
          <a:lstStyle/>
          <a:p>
            <a:r>
              <a:rPr lang="en-US" sz="3600" b="1" dirty="0"/>
              <a:t>HIV Molecular Epidemiology</a:t>
            </a:r>
          </a:p>
        </p:txBody>
      </p:sp>
      <p:sp>
        <p:nvSpPr>
          <p:cNvPr id="8" name="Content Placeholder 7">
            <a:extLst>
              <a:ext uri="{FF2B5EF4-FFF2-40B4-BE49-F238E27FC236}">
                <a16:creationId xmlns:a16="http://schemas.microsoft.com/office/drawing/2014/main" id="{4296906F-14CD-68B7-6B56-7CC38C44E30D}"/>
              </a:ext>
            </a:extLst>
          </p:cNvPr>
          <p:cNvSpPr>
            <a:spLocks noGrp="1"/>
          </p:cNvSpPr>
          <p:nvPr>
            <p:ph sz="half" idx="2"/>
          </p:nvPr>
        </p:nvSpPr>
        <p:spPr>
          <a:xfrm>
            <a:off x="692426" y="1842940"/>
            <a:ext cx="10515600" cy="3642889"/>
          </a:xfrm>
        </p:spPr>
        <p:txBody>
          <a:bodyPr>
            <a:normAutofit/>
          </a:bodyPr>
          <a:lstStyle/>
          <a:p>
            <a:r>
              <a:rPr lang="en-US" sz="3200" dirty="0"/>
              <a:t>Understanding </a:t>
            </a:r>
            <a:r>
              <a:rPr lang="en-US" sz="3200" dirty="0">
                <a:solidFill>
                  <a:schemeClr val="accent1"/>
                </a:solidFill>
              </a:rPr>
              <a:t>the dynamics of HIV transmission </a:t>
            </a:r>
            <a:r>
              <a:rPr lang="en-US" sz="3200" dirty="0"/>
              <a:t>through viral linkage between HIV nucleotide sequences to infer putative networks</a:t>
            </a:r>
          </a:p>
          <a:p>
            <a:r>
              <a:rPr lang="en-US" sz="3200" dirty="0">
                <a:solidFill>
                  <a:schemeClr val="accent1"/>
                </a:solidFill>
              </a:rPr>
              <a:t>HIV genetic clusters </a:t>
            </a:r>
            <a:r>
              <a:rPr lang="en-US" sz="3200" dirty="0"/>
              <a:t>can be identified by phylogenetics or by comparison of pairwise genetic distances</a:t>
            </a:r>
          </a:p>
          <a:p>
            <a:r>
              <a:rPr lang="en-US" sz="3200" dirty="0"/>
              <a:t>Shorter genetic distance = less time elapsed since transmission and sampling  </a:t>
            </a:r>
          </a:p>
          <a:p>
            <a:endParaRPr lang="en-US" dirty="0"/>
          </a:p>
        </p:txBody>
      </p:sp>
      <p:sp>
        <p:nvSpPr>
          <p:cNvPr id="2" name="Content Placeholder 2">
            <a:extLst>
              <a:ext uri="{FF2B5EF4-FFF2-40B4-BE49-F238E27FC236}">
                <a16:creationId xmlns:a16="http://schemas.microsoft.com/office/drawing/2014/main" id="{325C621C-362B-BEFE-D778-014E2E21D27B}"/>
              </a:ext>
            </a:extLst>
          </p:cNvPr>
          <p:cNvSpPr txBox="1">
            <a:spLocks/>
          </p:cNvSpPr>
          <p:nvPr/>
        </p:nvSpPr>
        <p:spPr>
          <a:xfrm>
            <a:off x="6096000" y="4940710"/>
            <a:ext cx="4624648" cy="1510664"/>
          </a:xfrm>
          <a:prstGeom prst="rect">
            <a:avLst/>
          </a:prstGeom>
          <a:solidFill>
            <a:schemeClr val="accent4"/>
          </a:solidFill>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Cannot tell you: </a:t>
            </a:r>
          </a:p>
          <a:p>
            <a:pPr>
              <a:buFont typeface="Wingdings" panose="05000000000000000000" pitchFamily="2" charset="2"/>
              <a:buChar char="ü"/>
            </a:pPr>
            <a:r>
              <a:rPr lang="en-US" sz="2400" dirty="0"/>
              <a:t>Directionality (who infected who) </a:t>
            </a:r>
          </a:p>
          <a:p>
            <a:pPr>
              <a:buFont typeface="Wingdings" panose="05000000000000000000" pitchFamily="2" charset="2"/>
              <a:buChar char="ü"/>
            </a:pPr>
            <a:r>
              <a:rPr lang="en-US" sz="2400" dirty="0"/>
              <a:t>Full extent of trans chain (third parties unsampled) </a:t>
            </a:r>
          </a:p>
        </p:txBody>
      </p:sp>
    </p:spTree>
    <p:extLst>
      <p:ext uri="{BB962C8B-B14F-4D97-AF65-F5344CB8AC3E}">
        <p14:creationId xmlns:p14="http://schemas.microsoft.com/office/powerpoint/2010/main" val="1469985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descr="phylobackground.png"/>
          <p:cNvPicPr>
            <a:picLocks noChangeAspect="1"/>
          </p:cNvPicPr>
          <p:nvPr/>
        </p:nvPicPr>
        <p:blipFill rotWithShape="1">
          <a:blip r:embed="rId3" cstate="print"/>
          <a:srcRect l="1398" t="66883" r="72743" b="30559"/>
          <a:stretch/>
        </p:blipFill>
        <p:spPr>
          <a:xfrm>
            <a:off x="402572" y="4799136"/>
            <a:ext cx="5211441" cy="181493"/>
          </a:xfrm>
          <a:prstGeom prst="rect">
            <a:avLst/>
          </a:prstGeom>
          <a:effectLst/>
        </p:spPr>
      </p:pic>
      <p:sp>
        <p:nvSpPr>
          <p:cNvPr id="5" name="Slide Number Placeholder 4"/>
          <p:cNvSpPr>
            <a:spLocks noGrp="1"/>
          </p:cNvSpPr>
          <p:nvPr>
            <p:ph type="sldNum" sz="quarter" idx="12"/>
          </p:nvPr>
        </p:nvSpPr>
        <p:spPr>
          <a:xfrm>
            <a:off x="10061049" y="6425015"/>
            <a:ext cx="1982091" cy="263820"/>
          </a:xfrm>
        </p:spPr>
        <p:txBody>
          <a:bodyPr/>
          <a:lstStyle/>
          <a:p>
            <a:fld id="{B6F15528-21DE-4FAA-801E-634DDDAF4B2B}" type="slidenum">
              <a:rPr lang="en-US" smtClean="0"/>
              <a:pPr/>
              <a:t>16</a:t>
            </a:fld>
            <a:endParaRPr lang="en-US"/>
          </a:p>
        </p:txBody>
      </p:sp>
      <p:sp>
        <p:nvSpPr>
          <p:cNvPr id="6" name="TextBox 5"/>
          <p:cNvSpPr txBox="1"/>
          <p:nvPr/>
        </p:nvSpPr>
        <p:spPr>
          <a:xfrm>
            <a:off x="3194369" y="2894939"/>
            <a:ext cx="2734163"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Care Entry </a:t>
            </a:r>
          </a:p>
          <a:p>
            <a:pPr marL="285750" indent="-285750">
              <a:buFont typeface="Arial" panose="020B0604020202020204" pitchFamily="34" charset="0"/>
              <a:buChar char="•"/>
            </a:pPr>
            <a:r>
              <a:rPr lang="en-US" sz="2400" dirty="0"/>
              <a:t>Virologic Failure </a:t>
            </a:r>
          </a:p>
        </p:txBody>
      </p:sp>
      <p:sp>
        <p:nvSpPr>
          <p:cNvPr id="91" name="TextBox 90"/>
          <p:cNvSpPr txBox="1"/>
          <p:nvPr/>
        </p:nvSpPr>
        <p:spPr>
          <a:xfrm>
            <a:off x="1398208" y="5402055"/>
            <a:ext cx="4108012" cy="1200329"/>
          </a:xfrm>
          <a:prstGeom prst="rect">
            <a:avLst/>
          </a:prstGeom>
          <a:noFill/>
        </p:spPr>
        <p:txBody>
          <a:bodyPr wrap="square" rtlCol="0">
            <a:spAutoFit/>
          </a:bodyPr>
          <a:lstStyle/>
          <a:p>
            <a:r>
              <a:rPr lang="en-US" sz="2400" dirty="0"/>
              <a:t>Genotype Report of Resistance Mutations</a:t>
            </a:r>
          </a:p>
          <a:p>
            <a:endParaRPr lang="en-US" sz="2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625" y="2235177"/>
            <a:ext cx="1520465" cy="1520465"/>
          </a:xfrm>
          <a:prstGeom prst="rect">
            <a:avLst/>
          </a:prstGeom>
        </p:spPr>
      </p:pic>
      <p:pic>
        <p:nvPicPr>
          <p:cNvPr id="106" name="Picture 2" descr="Image result for hiv virus genotype">
            <a:extLst>
              <a:ext uri="{FF2B5EF4-FFF2-40B4-BE49-F238E27FC236}">
                <a16:creationId xmlns:a16="http://schemas.microsoft.com/office/drawing/2014/main" id="{33911DD3-071E-45AA-85AB-C1FA9AAE2F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7" t="56072" r="87962" b="12345"/>
          <a:stretch/>
        </p:blipFill>
        <p:spPr bwMode="auto">
          <a:xfrm>
            <a:off x="260548" y="4948051"/>
            <a:ext cx="1137660" cy="173809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2DFA0D56-B536-410A-BBE2-7371C782FB8D}"/>
              </a:ext>
            </a:extLst>
          </p:cNvPr>
          <p:cNvSpPr txBox="1">
            <a:spLocks/>
          </p:cNvSpPr>
          <p:nvPr/>
        </p:nvSpPr>
        <p:spPr>
          <a:xfrm>
            <a:off x="549625" y="705358"/>
            <a:ext cx="10757815" cy="486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Most HIV molecular epidemiology studies use sequences from clinical genotypes </a:t>
            </a:r>
            <a:endParaRPr lang="en-US" sz="3200" dirty="0"/>
          </a:p>
        </p:txBody>
      </p:sp>
      <p:pic>
        <p:nvPicPr>
          <p:cNvPr id="1026" name="Picture 2" descr="Blood Draw Icons - Free SVG &amp; PNG Blood Draw Images - Noun ...">
            <a:extLst>
              <a:ext uri="{FF2B5EF4-FFF2-40B4-BE49-F238E27FC236}">
                <a16:creationId xmlns:a16="http://schemas.microsoft.com/office/drawing/2014/main" id="{87BAABFA-8A7E-5731-F052-536BA73B8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0090" y="2265725"/>
            <a:ext cx="1489917" cy="1489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hylobackground.png">
            <a:extLst>
              <a:ext uri="{FF2B5EF4-FFF2-40B4-BE49-F238E27FC236}">
                <a16:creationId xmlns:a16="http://schemas.microsoft.com/office/drawing/2014/main" id="{FBAC438B-536D-20F2-2FB2-981800A91C12}"/>
              </a:ext>
            </a:extLst>
          </p:cNvPr>
          <p:cNvPicPr>
            <a:picLocks noChangeAspect="1"/>
          </p:cNvPicPr>
          <p:nvPr/>
        </p:nvPicPr>
        <p:blipFill rotWithShape="1">
          <a:blip r:embed="rId3" cstate="print"/>
          <a:srcRect l="1139" t="65926" r="67948" b="13535"/>
          <a:stretch/>
        </p:blipFill>
        <p:spPr>
          <a:xfrm>
            <a:off x="6685782" y="4948051"/>
            <a:ext cx="4083953" cy="955334"/>
          </a:xfrm>
          <a:prstGeom prst="rect">
            <a:avLst/>
          </a:prstGeom>
          <a:effectLst/>
        </p:spPr>
      </p:pic>
      <p:pic>
        <p:nvPicPr>
          <p:cNvPr id="1028" name="Picture 4" descr="population Icon 2383319">
            <a:extLst>
              <a:ext uri="{FF2B5EF4-FFF2-40B4-BE49-F238E27FC236}">
                <a16:creationId xmlns:a16="http://schemas.microsoft.com/office/drawing/2014/main" id="{531EE6C9-F032-E5A2-D9C5-29BA7816D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9495" y="2643581"/>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8B5EB0B7-7FC3-1FA3-F670-E1A81B576DB3}"/>
              </a:ext>
            </a:extLst>
          </p:cNvPr>
          <p:cNvSpPr/>
          <p:nvPr/>
        </p:nvSpPr>
        <p:spPr>
          <a:xfrm>
            <a:off x="1130583" y="3976491"/>
            <a:ext cx="358548" cy="572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34C306E-1495-7017-0FCA-077524246C9C}"/>
              </a:ext>
            </a:extLst>
          </p:cNvPr>
          <p:cNvSpPr txBox="1"/>
          <p:nvPr/>
        </p:nvSpPr>
        <p:spPr>
          <a:xfrm>
            <a:off x="2048948" y="4311507"/>
            <a:ext cx="1762874" cy="369332"/>
          </a:xfrm>
          <a:prstGeom prst="rect">
            <a:avLst/>
          </a:prstGeom>
          <a:noFill/>
        </p:spPr>
        <p:txBody>
          <a:bodyPr wrap="square">
            <a:spAutoFit/>
          </a:bodyPr>
          <a:lstStyle/>
          <a:p>
            <a:r>
              <a:rPr lang="en-US" sz="1800" dirty="0"/>
              <a:t>Viral sequence</a:t>
            </a:r>
          </a:p>
        </p:txBody>
      </p:sp>
      <p:sp>
        <p:nvSpPr>
          <p:cNvPr id="13" name="TextBox 12">
            <a:extLst>
              <a:ext uri="{FF2B5EF4-FFF2-40B4-BE49-F238E27FC236}">
                <a16:creationId xmlns:a16="http://schemas.microsoft.com/office/drawing/2014/main" id="{FE07FC88-19CE-7D79-8769-9A8C9E574B28}"/>
              </a:ext>
            </a:extLst>
          </p:cNvPr>
          <p:cNvSpPr txBox="1"/>
          <p:nvPr/>
        </p:nvSpPr>
        <p:spPr>
          <a:xfrm>
            <a:off x="6709839" y="6000479"/>
            <a:ext cx="4083953" cy="646331"/>
          </a:xfrm>
          <a:prstGeom prst="rect">
            <a:avLst/>
          </a:prstGeom>
          <a:noFill/>
        </p:spPr>
        <p:txBody>
          <a:bodyPr wrap="square">
            <a:spAutoFit/>
          </a:bodyPr>
          <a:lstStyle/>
          <a:p>
            <a:r>
              <a:rPr lang="en-US" sz="1800" dirty="0"/>
              <a:t>Viral sequences sampled across the population</a:t>
            </a:r>
          </a:p>
        </p:txBody>
      </p:sp>
    </p:spTree>
    <p:extLst>
      <p:ext uri="{BB962C8B-B14F-4D97-AF65-F5344CB8AC3E}">
        <p14:creationId xmlns:p14="http://schemas.microsoft.com/office/powerpoint/2010/main" val="1647564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E587-3B67-4160-940C-A82D08808F38}"/>
              </a:ext>
            </a:extLst>
          </p:cNvPr>
          <p:cNvSpPr>
            <a:spLocks noGrp="1"/>
          </p:cNvSpPr>
          <p:nvPr>
            <p:ph type="title"/>
          </p:nvPr>
        </p:nvSpPr>
        <p:spPr>
          <a:xfrm>
            <a:off x="245197" y="148739"/>
            <a:ext cx="10515600" cy="1325563"/>
          </a:xfrm>
        </p:spPr>
        <p:txBody>
          <a:bodyPr/>
          <a:lstStyle/>
          <a:p>
            <a:r>
              <a:rPr lang="en-US" b="1" dirty="0">
                <a:solidFill>
                  <a:srgbClr val="0070C0"/>
                </a:solidFill>
                <a:latin typeface="+mn-lt"/>
              </a:rPr>
              <a:t>HIV Genetic Clusters/Networks </a:t>
            </a:r>
            <a:endParaRPr lang="en-US" dirty="0">
              <a:latin typeface="+mn-lt"/>
            </a:endParaRPr>
          </a:p>
        </p:txBody>
      </p:sp>
      <p:sp>
        <p:nvSpPr>
          <p:cNvPr id="4" name="Rectangle 3">
            <a:extLst>
              <a:ext uri="{FF2B5EF4-FFF2-40B4-BE49-F238E27FC236}">
                <a16:creationId xmlns:a16="http://schemas.microsoft.com/office/drawing/2014/main" id="{87D37553-7514-408B-86FE-8834BD477692}"/>
              </a:ext>
            </a:extLst>
          </p:cNvPr>
          <p:cNvSpPr/>
          <p:nvPr/>
        </p:nvSpPr>
        <p:spPr>
          <a:xfrm>
            <a:off x="284672" y="1303403"/>
            <a:ext cx="10728584" cy="954107"/>
          </a:xfrm>
          <a:prstGeom prst="rect">
            <a:avLst/>
          </a:prstGeom>
        </p:spPr>
        <p:txBody>
          <a:bodyPr wrap="square">
            <a:spAutoFit/>
          </a:bodyPr>
          <a:lstStyle/>
          <a:p>
            <a:r>
              <a:rPr lang="en-US" sz="2800" dirty="0"/>
              <a:t>Cluster = closely related HIV viral sequences (</a:t>
            </a:r>
            <a:r>
              <a:rPr lang="en-US" sz="2800" dirty="0">
                <a:solidFill>
                  <a:schemeClr val="accent2"/>
                </a:solidFill>
              </a:rPr>
              <a:t>no consensus on definition</a:t>
            </a:r>
            <a:r>
              <a:rPr lang="en-US" sz="2800" dirty="0"/>
              <a:t>)</a:t>
            </a:r>
            <a:endParaRPr lang="en-US" sz="2800" baseline="30000" dirty="0"/>
          </a:p>
        </p:txBody>
      </p:sp>
      <p:sp>
        <p:nvSpPr>
          <p:cNvPr id="5" name="Rectangle 4">
            <a:extLst>
              <a:ext uri="{FF2B5EF4-FFF2-40B4-BE49-F238E27FC236}">
                <a16:creationId xmlns:a16="http://schemas.microsoft.com/office/drawing/2014/main" id="{7704A1E0-3A29-4E56-B081-3C10C60B9479}"/>
              </a:ext>
            </a:extLst>
          </p:cNvPr>
          <p:cNvSpPr/>
          <p:nvPr/>
        </p:nvSpPr>
        <p:spPr>
          <a:xfrm>
            <a:off x="505299" y="5812210"/>
            <a:ext cx="3240741" cy="1015663"/>
          </a:xfrm>
          <a:prstGeom prst="rect">
            <a:avLst/>
          </a:prstGeom>
        </p:spPr>
        <p:txBody>
          <a:bodyPr wrap="square">
            <a:spAutoFit/>
          </a:bodyPr>
          <a:lstStyle/>
          <a:p>
            <a:pPr lvl="1"/>
            <a:r>
              <a:rPr lang="en-US" sz="2000" b="1" dirty="0">
                <a:solidFill>
                  <a:schemeClr val="accent1"/>
                </a:solidFill>
              </a:rPr>
              <a:t>Phylogenetics trees</a:t>
            </a:r>
          </a:p>
          <a:p>
            <a:pPr lvl="1"/>
            <a:r>
              <a:rPr lang="en-US" sz="2000" dirty="0"/>
              <a:t>Evolutionary difference at each site </a:t>
            </a:r>
          </a:p>
        </p:txBody>
      </p:sp>
      <p:sp>
        <p:nvSpPr>
          <p:cNvPr id="21" name="Rectangle 20">
            <a:extLst>
              <a:ext uri="{FF2B5EF4-FFF2-40B4-BE49-F238E27FC236}">
                <a16:creationId xmlns:a16="http://schemas.microsoft.com/office/drawing/2014/main" id="{472A27B1-90BF-4DFB-A880-91FA79A323BC}"/>
              </a:ext>
            </a:extLst>
          </p:cNvPr>
          <p:cNvSpPr/>
          <p:nvPr/>
        </p:nvSpPr>
        <p:spPr>
          <a:xfrm>
            <a:off x="2999684" y="2024163"/>
            <a:ext cx="2806756" cy="923330"/>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Likely related by recent transmissions (short branches) </a:t>
            </a:r>
          </a:p>
        </p:txBody>
      </p:sp>
      <p:pic>
        <p:nvPicPr>
          <p:cNvPr id="22" name="Picture 21">
            <a:extLst>
              <a:ext uri="{FF2B5EF4-FFF2-40B4-BE49-F238E27FC236}">
                <a16:creationId xmlns:a16="http://schemas.microsoft.com/office/drawing/2014/main" id="{61443AC6-1B2E-4F8A-A67F-A1C693470AA7}"/>
              </a:ext>
            </a:extLst>
          </p:cNvPr>
          <p:cNvPicPr>
            <a:picLocks noChangeAspect="1"/>
          </p:cNvPicPr>
          <p:nvPr/>
        </p:nvPicPr>
        <p:blipFill rotWithShape="1">
          <a:blip r:embed="rId3"/>
          <a:srcRect b="14240"/>
          <a:stretch/>
        </p:blipFill>
        <p:spPr>
          <a:xfrm>
            <a:off x="1209150" y="2890223"/>
            <a:ext cx="2489686" cy="2512541"/>
          </a:xfrm>
          <a:prstGeom prst="rect">
            <a:avLst/>
          </a:prstGeom>
        </p:spPr>
      </p:pic>
      <p:pic>
        <p:nvPicPr>
          <p:cNvPr id="23" name="Picture 4" descr="Image result for Phylogeny and genetic cluster example">
            <a:extLst>
              <a:ext uri="{FF2B5EF4-FFF2-40B4-BE49-F238E27FC236}">
                <a16:creationId xmlns:a16="http://schemas.microsoft.com/office/drawing/2014/main" id="{72B0E662-D752-4A45-9346-CB852C1821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499"/>
          <a:stretch/>
        </p:blipFill>
        <p:spPr bwMode="auto">
          <a:xfrm>
            <a:off x="284672" y="5563824"/>
            <a:ext cx="4079545" cy="278975"/>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Down 17">
            <a:extLst>
              <a:ext uri="{FF2B5EF4-FFF2-40B4-BE49-F238E27FC236}">
                <a16:creationId xmlns:a16="http://schemas.microsoft.com/office/drawing/2014/main" id="{2E5C0594-D790-42DB-B073-D523FD93317B}"/>
              </a:ext>
            </a:extLst>
          </p:cNvPr>
          <p:cNvSpPr/>
          <p:nvPr/>
        </p:nvSpPr>
        <p:spPr>
          <a:xfrm rot="18040157" flipH="1">
            <a:off x="1800362" y="3012000"/>
            <a:ext cx="139486" cy="648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E758B3A8-583A-4AD3-B5F5-0608C8C05A7E}"/>
              </a:ext>
            </a:extLst>
          </p:cNvPr>
          <p:cNvSpPr/>
          <p:nvPr/>
        </p:nvSpPr>
        <p:spPr>
          <a:xfrm rot="2876997">
            <a:off x="2738280" y="2655287"/>
            <a:ext cx="121024" cy="384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882A28-DCC6-4497-9085-048BC420771E}"/>
              </a:ext>
            </a:extLst>
          </p:cNvPr>
          <p:cNvSpPr/>
          <p:nvPr/>
        </p:nvSpPr>
        <p:spPr>
          <a:xfrm>
            <a:off x="425480" y="2305890"/>
            <a:ext cx="1392459" cy="1200329"/>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Most recent common ancestor cluster </a:t>
            </a:r>
          </a:p>
        </p:txBody>
      </p:sp>
      <p:sp>
        <p:nvSpPr>
          <p:cNvPr id="27" name="Arrow: Down 26">
            <a:extLst>
              <a:ext uri="{FF2B5EF4-FFF2-40B4-BE49-F238E27FC236}">
                <a16:creationId xmlns:a16="http://schemas.microsoft.com/office/drawing/2014/main" id="{731BE7B0-22F2-435B-B175-1A4D31383136}"/>
              </a:ext>
            </a:extLst>
          </p:cNvPr>
          <p:cNvSpPr/>
          <p:nvPr/>
        </p:nvSpPr>
        <p:spPr>
          <a:xfrm rot="13892977" flipH="1">
            <a:off x="734405" y="4811237"/>
            <a:ext cx="221740" cy="514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80790B-52A5-4766-BCAB-28A177F0A0FA}"/>
              </a:ext>
            </a:extLst>
          </p:cNvPr>
          <p:cNvSpPr/>
          <p:nvPr/>
        </p:nvSpPr>
        <p:spPr>
          <a:xfrm>
            <a:off x="228297" y="3770883"/>
            <a:ext cx="1083123" cy="1169551"/>
          </a:xfrm>
          <a:prstGeom prst="rect">
            <a:avLst/>
          </a:prstGeom>
        </p:spPr>
        <p:txBody>
          <a:bodyPr wrap="square">
            <a:spAutoFit/>
          </a:bodyPr>
          <a:lstStyle/>
          <a:p>
            <a:r>
              <a:rPr lang="en-US" sz="1400" dirty="0">
                <a:latin typeface="Ink Free" panose="03080402000500000000" pitchFamily="66" charset="0"/>
                <a:cs typeface="Arial" panose="020B0604020202020204" pitchFamily="34" charset="0"/>
              </a:rPr>
              <a:t>Most recent common ancestor clade</a:t>
            </a:r>
          </a:p>
        </p:txBody>
      </p:sp>
      <p:sp>
        <p:nvSpPr>
          <p:cNvPr id="3" name="Rectangle 2">
            <a:extLst>
              <a:ext uri="{FF2B5EF4-FFF2-40B4-BE49-F238E27FC236}">
                <a16:creationId xmlns:a16="http://schemas.microsoft.com/office/drawing/2014/main" id="{E1139100-F5BC-4AD5-A6F3-5D4B8AC61625}"/>
              </a:ext>
            </a:extLst>
          </p:cNvPr>
          <p:cNvSpPr/>
          <p:nvPr/>
        </p:nvSpPr>
        <p:spPr>
          <a:xfrm>
            <a:off x="3596202" y="3986326"/>
            <a:ext cx="910628" cy="369332"/>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Tips</a:t>
            </a:r>
            <a:endParaRPr lang="en-US" dirty="0"/>
          </a:p>
        </p:txBody>
      </p:sp>
    </p:spTree>
    <p:extLst>
      <p:ext uri="{BB962C8B-B14F-4D97-AF65-F5344CB8AC3E}">
        <p14:creationId xmlns:p14="http://schemas.microsoft.com/office/powerpoint/2010/main" val="419689285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E587-3B67-4160-940C-A82D08808F38}"/>
              </a:ext>
            </a:extLst>
          </p:cNvPr>
          <p:cNvSpPr>
            <a:spLocks noGrp="1"/>
          </p:cNvSpPr>
          <p:nvPr>
            <p:ph type="title"/>
          </p:nvPr>
        </p:nvSpPr>
        <p:spPr>
          <a:xfrm>
            <a:off x="245197" y="148739"/>
            <a:ext cx="10515600" cy="1325563"/>
          </a:xfrm>
        </p:spPr>
        <p:txBody>
          <a:bodyPr/>
          <a:lstStyle/>
          <a:p>
            <a:r>
              <a:rPr lang="en-US" b="1" dirty="0">
                <a:solidFill>
                  <a:srgbClr val="0070C0"/>
                </a:solidFill>
                <a:latin typeface="+mn-lt"/>
              </a:rPr>
              <a:t>HIV Genetic Clusters/Networks </a:t>
            </a:r>
            <a:endParaRPr lang="en-US" dirty="0">
              <a:latin typeface="+mn-lt"/>
            </a:endParaRPr>
          </a:p>
        </p:txBody>
      </p:sp>
      <p:sp>
        <p:nvSpPr>
          <p:cNvPr id="4" name="Rectangle 3">
            <a:extLst>
              <a:ext uri="{FF2B5EF4-FFF2-40B4-BE49-F238E27FC236}">
                <a16:creationId xmlns:a16="http://schemas.microsoft.com/office/drawing/2014/main" id="{87D37553-7514-408B-86FE-8834BD477692}"/>
              </a:ext>
            </a:extLst>
          </p:cNvPr>
          <p:cNvSpPr/>
          <p:nvPr/>
        </p:nvSpPr>
        <p:spPr>
          <a:xfrm>
            <a:off x="382761" y="1339883"/>
            <a:ext cx="10728584" cy="523220"/>
          </a:xfrm>
          <a:prstGeom prst="rect">
            <a:avLst/>
          </a:prstGeom>
        </p:spPr>
        <p:txBody>
          <a:bodyPr wrap="square">
            <a:spAutoFit/>
          </a:bodyPr>
          <a:lstStyle/>
          <a:p>
            <a:r>
              <a:rPr lang="en-US" sz="2800" dirty="0"/>
              <a:t>Cluster = closely related HIV viral sequences (no consensus on definition)</a:t>
            </a:r>
            <a:endParaRPr lang="en-US" sz="2800" baseline="30000" dirty="0"/>
          </a:p>
        </p:txBody>
      </p:sp>
      <p:sp>
        <p:nvSpPr>
          <p:cNvPr id="5" name="Rectangle 4">
            <a:extLst>
              <a:ext uri="{FF2B5EF4-FFF2-40B4-BE49-F238E27FC236}">
                <a16:creationId xmlns:a16="http://schemas.microsoft.com/office/drawing/2014/main" id="{7704A1E0-3A29-4E56-B081-3C10C60B9479}"/>
              </a:ext>
            </a:extLst>
          </p:cNvPr>
          <p:cNvSpPr/>
          <p:nvPr/>
        </p:nvSpPr>
        <p:spPr>
          <a:xfrm>
            <a:off x="505299" y="5812210"/>
            <a:ext cx="3240741" cy="1015663"/>
          </a:xfrm>
          <a:prstGeom prst="rect">
            <a:avLst/>
          </a:prstGeom>
        </p:spPr>
        <p:txBody>
          <a:bodyPr wrap="square">
            <a:spAutoFit/>
          </a:bodyPr>
          <a:lstStyle/>
          <a:p>
            <a:pPr lvl="1"/>
            <a:r>
              <a:rPr lang="en-US" sz="2000" b="1" dirty="0">
                <a:solidFill>
                  <a:schemeClr val="accent1"/>
                </a:solidFill>
              </a:rPr>
              <a:t>Phylogenetics trees</a:t>
            </a:r>
          </a:p>
          <a:p>
            <a:pPr lvl="1"/>
            <a:r>
              <a:rPr lang="en-US" sz="2000" dirty="0"/>
              <a:t>Evolutionary difference at each site </a:t>
            </a:r>
          </a:p>
        </p:txBody>
      </p:sp>
      <p:pic>
        <p:nvPicPr>
          <p:cNvPr id="7" name="Picture 6" descr="A close up of text on a white background&#10;&#10;Description automatically generated">
            <a:extLst>
              <a:ext uri="{FF2B5EF4-FFF2-40B4-BE49-F238E27FC236}">
                <a16:creationId xmlns:a16="http://schemas.microsoft.com/office/drawing/2014/main" id="{BDEC55B2-A565-4206-BDDB-05DA1E2BD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217" y="2666281"/>
            <a:ext cx="3526630" cy="2722392"/>
          </a:xfrm>
          <a:prstGeom prst="rect">
            <a:avLst/>
          </a:prstGeom>
        </p:spPr>
      </p:pic>
      <p:sp>
        <p:nvSpPr>
          <p:cNvPr id="10" name="Rectangle 9">
            <a:extLst>
              <a:ext uri="{FF2B5EF4-FFF2-40B4-BE49-F238E27FC236}">
                <a16:creationId xmlns:a16="http://schemas.microsoft.com/office/drawing/2014/main" id="{D4976D73-4492-4DC6-872C-CE6F43CF22A6}"/>
              </a:ext>
            </a:extLst>
          </p:cNvPr>
          <p:cNvSpPr/>
          <p:nvPr/>
        </p:nvSpPr>
        <p:spPr>
          <a:xfrm>
            <a:off x="3888985" y="5689221"/>
            <a:ext cx="2224692" cy="400110"/>
          </a:xfrm>
          <a:prstGeom prst="rect">
            <a:avLst/>
          </a:prstGeom>
        </p:spPr>
        <p:txBody>
          <a:bodyPr wrap="square">
            <a:spAutoFit/>
          </a:bodyPr>
          <a:lstStyle/>
          <a:p>
            <a:pPr lvl="1"/>
            <a:r>
              <a:rPr lang="en-US" sz="2000" b="1" dirty="0">
                <a:solidFill>
                  <a:schemeClr val="accent1"/>
                </a:solidFill>
              </a:rPr>
              <a:t>Time-resolved</a:t>
            </a:r>
          </a:p>
        </p:txBody>
      </p:sp>
      <p:sp>
        <p:nvSpPr>
          <p:cNvPr id="11" name="Text Placeholder 2">
            <a:extLst>
              <a:ext uri="{FF2B5EF4-FFF2-40B4-BE49-F238E27FC236}">
                <a16:creationId xmlns:a16="http://schemas.microsoft.com/office/drawing/2014/main" id="{F055DA07-1D36-43DF-9520-30A37A18A743}"/>
              </a:ext>
            </a:extLst>
          </p:cNvPr>
          <p:cNvSpPr txBox="1">
            <a:spLocks/>
          </p:cNvSpPr>
          <p:nvPr/>
        </p:nvSpPr>
        <p:spPr bwMode="auto">
          <a:xfrm>
            <a:off x="6127532" y="5689221"/>
            <a:ext cx="1998978" cy="449840"/>
          </a:xfrm>
          <a:prstGeom prst="rect">
            <a:avLst/>
          </a:prstGeom>
          <a:solidFill>
            <a:schemeClr val="bg1">
              <a:alpha val="59000"/>
            </a:schemeClr>
          </a:solidFill>
          <a:ln>
            <a:noFill/>
          </a:ln>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dirty="0">
                <a:latin typeface="+mn-lt"/>
              </a:rPr>
              <a:t>HIV among PWID in Scotland</a:t>
            </a:r>
          </a:p>
          <a:p>
            <a:pPr eaLnBrk="1" hangingPunct="1">
              <a:spcBef>
                <a:spcPct val="0"/>
              </a:spcBef>
              <a:buFontTx/>
              <a:buNone/>
            </a:pPr>
            <a:r>
              <a:rPr lang="en-US" altLang="en-US" sz="1400" b="1" dirty="0">
                <a:latin typeface="+mn-lt"/>
              </a:rPr>
              <a:t>Ragonnet-Cronin, JID 2018</a:t>
            </a:r>
          </a:p>
        </p:txBody>
      </p:sp>
      <p:sp>
        <p:nvSpPr>
          <p:cNvPr id="21" name="Rectangle 20">
            <a:extLst>
              <a:ext uri="{FF2B5EF4-FFF2-40B4-BE49-F238E27FC236}">
                <a16:creationId xmlns:a16="http://schemas.microsoft.com/office/drawing/2014/main" id="{472A27B1-90BF-4DFB-A880-91FA79A323BC}"/>
              </a:ext>
            </a:extLst>
          </p:cNvPr>
          <p:cNvSpPr/>
          <p:nvPr/>
        </p:nvSpPr>
        <p:spPr>
          <a:xfrm>
            <a:off x="2999684" y="2024163"/>
            <a:ext cx="2709726" cy="923330"/>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Likely related by recent transmissions (short branches) </a:t>
            </a:r>
          </a:p>
        </p:txBody>
      </p:sp>
      <p:pic>
        <p:nvPicPr>
          <p:cNvPr id="22" name="Picture 21">
            <a:extLst>
              <a:ext uri="{FF2B5EF4-FFF2-40B4-BE49-F238E27FC236}">
                <a16:creationId xmlns:a16="http://schemas.microsoft.com/office/drawing/2014/main" id="{61443AC6-1B2E-4F8A-A67F-A1C693470AA7}"/>
              </a:ext>
            </a:extLst>
          </p:cNvPr>
          <p:cNvPicPr>
            <a:picLocks noChangeAspect="1"/>
          </p:cNvPicPr>
          <p:nvPr/>
        </p:nvPicPr>
        <p:blipFill rotWithShape="1">
          <a:blip r:embed="rId4"/>
          <a:srcRect b="14240"/>
          <a:stretch/>
        </p:blipFill>
        <p:spPr>
          <a:xfrm>
            <a:off x="1209150" y="2890223"/>
            <a:ext cx="2489686" cy="2512541"/>
          </a:xfrm>
          <a:prstGeom prst="rect">
            <a:avLst/>
          </a:prstGeom>
        </p:spPr>
      </p:pic>
      <p:pic>
        <p:nvPicPr>
          <p:cNvPr id="23" name="Picture 4" descr="Image result for Phylogeny and genetic cluster example">
            <a:extLst>
              <a:ext uri="{FF2B5EF4-FFF2-40B4-BE49-F238E27FC236}">
                <a16:creationId xmlns:a16="http://schemas.microsoft.com/office/drawing/2014/main" id="{72B0E662-D752-4A45-9346-CB852C18218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499"/>
          <a:stretch/>
        </p:blipFill>
        <p:spPr bwMode="auto">
          <a:xfrm>
            <a:off x="284672" y="5563824"/>
            <a:ext cx="4079545" cy="278975"/>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Down 17">
            <a:extLst>
              <a:ext uri="{FF2B5EF4-FFF2-40B4-BE49-F238E27FC236}">
                <a16:creationId xmlns:a16="http://schemas.microsoft.com/office/drawing/2014/main" id="{2E5C0594-D790-42DB-B073-D523FD93317B}"/>
              </a:ext>
            </a:extLst>
          </p:cNvPr>
          <p:cNvSpPr/>
          <p:nvPr/>
        </p:nvSpPr>
        <p:spPr>
          <a:xfrm rot="18040157" flipH="1">
            <a:off x="1800362" y="3012000"/>
            <a:ext cx="139486" cy="648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E758B3A8-583A-4AD3-B5F5-0608C8C05A7E}"/>
              </a:ext>
            </a:extLst>
          </p:cNvPr>
          <p:cNvSpPr/>
          <p:nvPr/>
        </p:nvSpPr>
        <p:spPr>
          <a:xfrm rot="2876997">
            <a:off x="2738280" y="2655287"/>
            <a:ext cx="121024" cy="384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882A28-DCC6-4497-9085-048BC420771E}"/>
              </a:ext>
            </a:extLst>
          </p:cNvPr>
          <p:cNvSpPr/>
          <p:nvPr/>
        </p:nvSpPr>
        <p:spPr>
          <a:xfrm>
            <a:off x="425480" y="2305890"/>
            <a:ext cx="1392459" cy="1200329"/>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Most recent common ancestor cluster </a:t>
            </a:r>
          </a:p>
        </p:txBody>
      </p:sp>
      <p:sp>
        <p:nvSpPr>
          <p:cNvPr id="27" name="Arrow: Down 26">
            <a:extLst>
              <a:ext uri="{FF2B5EF4-FFF2-40B4-BE49-F238E27FC236}">
                <a16:creationId xmlns:a16="http://schemas.microsoft.com/office/drawing/2014/main" id="{731BE7B0-22F2-435B-B175-1A4D31383136}"/>
              </a:ext>
            </a:extLst>
          </p:cNvPr>
          <p:cNvSpPr/>
          <p:nvPr/>
        </p:nvSpPr>
        <p:spPr>
          <a:xfrm rot="13892977" flipH="1">
            <a:off x="734405" y="4811237"/>
            <a:ext cx="221740" cy="514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80790B-52A5-4766-BCAB-28A177F0A0FA}"/>
              </a:ext>
            </a:extLst>
          </p:cNvPr>
          <p:cNvSpPr/>
          <p:nvPr/>
        </p:nvSpPr>
        <p:spPr>
          <a:xfrm>
            <a:off x="228297" y="3770883"/>
            <a:ext cx="1083123" cy="1169551"/>
          </a:xfrm>
          <a:prstGeom prst="rect">
            <a:avLst/>
          </a:prstGeom>
        </p:spPr>
        <p:txBody>
          <a:bodyPr wrap="square">
            <a:spAutoFit/>
          </a:bodyPr>
          <a:lstStyle/>
          <a:p>
            <a:r>
              <a:rPr lang="en-US" sz="1400" dirty="0">
                <a:latin typeface="Ink Free" panose="03080402000500000000" pitchFamily="66" charset="0"/>
                <a:cs typeface="Arial" panose="020B0604020202020204" pitchFamily="34" charset="0"/>
              </a:rPr>
              <a:t>Most recent common ancestor clade</a:t>
            </a:r>
          </a:p>
        </p:txBody>
      </p:sp>
      <p:sp>
        <p:nvSpPr>
          <p:cNvPr id="3" name="Rectangle 2">
            <a:extLst>
              <a:ext uri="{FF2B5EF4-FFF2-40B4-BE49-F238E27FC236}">
                <a16:creationId xmlns:a16="http://schemas.microsoft.com/office/drawing/2014/main" id="{E1139100-F5BC-4AD5-A6F3-5D4B8AC61625}"/>
              </a:ext>
            </a:extLst>
          </p:cNvPr>
          <p:cNvSpPr/>
          <p:nvPr/>
        </p:nvSpPr>
        <p:spPr>
          <a:xfrm>
            <a:off x="3596202" y="3986326"/>
            <a:ext cx="910628" cy="369332"/>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Tips</a:t>
            </a:r>
            <a:endParaRPr lang="en-US" dirty="0"/>
          </a:p>
        </p:txBody>
      </p:sp>
    </p:spTree>
    <p:extLst>
      <p:ext uri="{BB962C8B-B14F-4D97-AF65-F5344CB8AC3E}">
        <p14:creationId xmlns:p14="http://schemas.microsoft.com/office/powerpoint/2010/main" val="87167457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E587-3B67-4160-940C-A82D08808F38}"/>
              </a:ext>
            </a:extLst>
          </p:cNvPr>
          <p:cNvSpPr>
            <a:spLocks noGrp="1"/>
          </p:cNvSpPr>
          <p:nvPr>
            <p:ph type="title"/>
          </p:nvPr>
        </p:nvSpPr>
        <p:spPr>
          <a:xfrm>
            <a:off x="245197" y="148739"/>
            <a:ext cx="10515600" cy="1325563"/>
          </a:xfrm>
        </p:spPr>
        <p:txBody>
          <a:bodyPr/>
          <a:lstStyle/>
          <a:p>
            <a:r>
              <a:rPr lang="en-US" b="1" dirty="0">
                <a:solidFill>
                  <a:srgbClr val="0070C0"/>
                </a:solidFill>
                <a:latin typeface="+mn-lt"/>
              </a:rPr>
              <a:t>HIV Genetic Clusters/Networks </a:t>
            </a:r>
            <a:endParaRPr lang="en-US" dirty="0">
              <a:latin typeface="+mn-lt"/>
            </a:endParaRPr>
          </a:p>
        </p:txBody>
      </p:sp>
      <p:sp>
        <p:nvSpPr>
          <p:cNvPr id="4" name="Rectangle 3">
            <a:extLst>
              <a:ext uri="{FF2B5EF4-FFF2-40B4-BE49-F238E27FC236}">
                <a16:creationId xmlns:a16="http://schemas.microsoft.com/office/drawing/2014/main" id="{87D37553-7514-408B-86FE-8834BD477692}"/>
              </a:ext>
            </a:extLst>
          </p:cNvPr>
          <p:cNvSpPr/>
          <p:nvPr/>
        </p:nvSpPr>
        <p:spPr>
          <a:xfrm>
            <a:off x="382761" y="1339883"/>
            <a:ext cx="10728584" cy="523220"/>
          </a:xfrm>
          <a:prstGeom prst="rect">
            <a:avLst/>
          </a:prstGeom>
        </p:spPr>
        <p:txBody>
          <a:bodyPr wrap="square">
            <a:spAutoFit/>
          </a:bodyPr>
          <a:lstStyle/>
          <a:p>
            <a:r>
              <a:rPr lang="en-US" sz="2800" dirty="0"/>
              <a:t>Cluster = closely related HIV viral sequences (no consensus on definition)</a:t>
            </a:r>
            <a:endParaRPr lang="en-US" sz="2800" baseline="30000" dirty="0"/>
          </a:p>
        </p:txBody>
      </p:sp>
      <p:sp>
        <p:nvSpPr>
          <p:cNvPr id="5" name="Rectangle 4">
            <a:extLst>
              <a:ext uri="{FF2B5EF4-FFF2-40B4-BE49-F238E27FC236}">
                <a16:creationId xmlns:a16="http://schemas.microsoft.com/office/drawing/2014/main" id="{7704A1E0-3A29-4E56-B081-3C10C60B9479}"/>
              </a:ext>
            </a:extLst>
          </p:cNvPr>
          <p:cNvSpPr/>
          <p:nvPr/>
        </p:nvSpPr>
        <p:spPr>
          <a:xfrm>
            <a:off x="505299" y="5812210"/>
            <a:ext cx="3240741" cy="1015663"/>
          </a:xfrm>
          <a:prstGeom prst="rect">
            <a:avLst/>
          </a:prstGeom>
        </p:spPr>
        <p:txBody>
          <a:bodyPr wrap="square">
            <a:spAutoFit/>
          </a:bodyPr>
          <a:lstStyle/>
          <a:p>
            <a:pPr lvl="1"/>
            <a:r>
              <a:rPr lang="en-US" sz="2000" b="1" dirty="0">
                <a:solidFill>
                  <a:schemeClr val="accent1"/>
                </a:solidFill>
              </a:rPr>
              <a:t>Phylogenetics trees</a:t>
            </a:r>
          </a:p>
          <a:p>
            <a:pPr lvl="1"/>
            <a:r>
              <a:rPr lang="en-US" sz="2000" dirty="0"/>
              <a:t>Evolutionary difference at each site </a:t>
            </a:r>
          </a:p>
        </p:txBody>
      </p:sp>
      <p:sp>
        <p:nvSpPr>
          <p:cNvPr id="8" name="Rectangle 7">
            <a:extLst>
              <a:ext uri="{FF2B5EF4-FFF2-40B4-BE49-F238E27FC236}">
                <a16:creationId xmlns:a16="http://schemas.microsoft.com/office/drawing/2014/main" id="{329AF76D-2DEC-4B5C-9399-8C63A8BF19BE}"/>
              </a:ext>
            </a:extLst>
          </p:cNvPr>
          <p:cNvSpPr/>
          <p:nvPr/>
        </p:nvSpPr>
        <p:spPr>
          <a:xfrm>
            <a:off x="6723917" y="5205718"/>
            <a:ext cx="5530123" cy="1323439"/>
          </a:xfrm>
          <a:prstGeom prst="rect">
            <a:avLst/>
          </a:prstGeom>
        </p:spPr>
        <p:txBody>
          <a:bodyPr wrap="square">
            <a:spAutoFit/>
          </a:bodyPr>
          <a:lstStyle/>
          <a:p>
            <a:pPr lvl="1"/>
            <a:r>
              <a:rPr lang="en-US" sz="2000" b="1" dirty="0">
                <a:solidFill>
                  <a:schemeClr val="accent1"/>
                </a:solidFill>
              </a:rPr>
              <a:t>Cluster represented as networks</a:t>
            </a:r>
          </a:p>
          <a:p>
            <a:pPr lvl="1"/>
            <a:r>
              <a:rPr lang="en-US" sz="2000" dirty="0"/>
              <a:t>Pairwise genetic distances between</a:t>
            </a:r>
          </a:p>
          <a:p>
            <a:pPr lvl="1"/>
            <a:r>
              <a:rPr lang="en-US" sz="2000" dirty="0"/>
              <a:t>sequences (nodes) resolved as linked pairs </a:t>
            </a:r>
          </a:p>
          <a:p>
            <a:pPr lvl="1"/>
            <a:r>
              <a:rPr lang="en-US" sz="2000" dirty="0"/>
              <a:t>given a distance threshold (edges)</a:t>
            </a:r>
          </a:p>
        </p:txBody>
      </p:sp>
      <p:sp>
        <p:nvSpPr>
          <p:cNvPr id="16" name="TextBox 15">
            <a:extLst>
              <a:ext uri="{FF2B5EF4-FFF2-40B4-BE49-F238E27FC236}">
                <a16:creationId xmlns:a16="http://schemas.microsoft.com/office/drawing/2014/main" id="{0CAF1B53-7017-4986-A1EB-94AF10A555B3}"/>
              </a:ext>
            </a:extLst>
          </p:cNvPr>
          <p:cNvSpPr txBox="1"/>
          <p:nvPr/>
        </p:nvSpPr>
        <p:spPr>
          <a:xfrm>
            <a:off x="10643349" y="2544229"/>
            <a:ext cx="1025208" cy="369332"/>
          </a:xfrm>
          <a:prstGeom prst="rect">
            <a:avLst/>
          </a:prstGeom>
          <a:noFill/>
        </p:spPr>
        <p:txBody>
          <a:bodyPr wrap="square" rtlCol="0">
            <a:spAutoFit/>
          </a:bodyPr>
          <a:lstStyle/>
          <a:p>
            <a:r>
              <a:rPr lang="en-US" dirty="0"/>
              <a:t>Node</a:t>
            </a:r>
          </a:p>
        </p:txBody>
      </p:sp>
      <p:pic>
        <p:nvPicPr>
          <p:cNvPr id="17" name="Picture 16">
            <a:extLst>
              <a:ext uri="{FF2B5EF4-FFF2-40B4-BE49-F238E27FC236}">
                <a16:creationId xmlns:a16="http://schemas.microsoft.com/office/drawing/2014/main" id="{B8F03D1C-576F-4A4D-B688-31C76F5184D4}"/>
              </a:ext>
            </a:extLst>
          </p:cNvPr>
          <p:cNvPicPr>
            <a:picLocks noChangeAspect="1"/>
          </p:cNvPicPr>
          <p:nvPr/>
        </p:nvPicPr>
        <p:blipFill rotWithShape="1">
          <a:blip r:embed="rId3"/>
          <a:srcRect l="66097" b="58460"/>
          <a:stretch/>
        </p:blipFill>
        <p:spPr>
          <a:xfrm>
            <a:off x="8507813" y="2251918"/>
            <a:ext cx="1893630" cy="2730289"/>
          </a:xfrm>
          <a:prstGeom prst="rect">
            <a:avLst/>
          </a:prstGeom>
        </p:spPr>
      </p:pic>
      <p:sp>
        <p:nvSpPr>
          <p:cNvPr id="21" name="Rectangle 20">
            <a:extLst>
              <a:ext uri="{FF2B5EF4-FFF2-40B4-BE49-F238E27FC236}">
                <a16:creationId xmlns:a16="http://schemas.microsoft.com/office/drawing/2014/main" id="{472A27B1-90BF-4DFB-A880-91FA79A323BC}"/>
              </a:ext>
            </a:extLst>
          </p:cNvPr>
          <p:cNvSpPr/>
          <p:nvPr/>
        </p:nvSpPr>
        <p:spPr>
          <a:xfrm>
            <a:off x="2999684" y="2024163"/>
            <a:ext cx="2709726" cy="923330"/>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Likely related by recent transmissions (short branches) </a:t>
            </a:r>
          </a:p>
        </p:txBody>
      </p:sp>
      <p:pic>
        <p:nvPicPr>
          <p:cNvPr id="22" name="Picture 21">
            <a:extLst>
              <a:ext uri="{FF2B5EF4-FFF2-40B4-BE49-F238E27FC236}">
                <a16:creationId xmlns:a16="http://schemas.microsoft.com/office/drawing/2014/main" id="{61443AC6-1B2E-4F8A-A67F-A1C693470AA7}"/>
              </a:ext>
            </a:extLst>
          </p:cNvPr>
          <p:cNvPicPr>
            <a:picLocks noChangeAspect="1"/>
          </p:cNvPicPr>
          <p:nvPr/>
        </p:nvPicPr>
        <p:blipFill rotWithShape="1">
          <a:blip r:embed="rId3"/>
          <a:srcRect b="14240"/>
          <a:stretch/>
        </p:blipFill>
        <p:spPr>
          <a:xfrm>
            <a:off x="1209150" y="2890223"/>
            <a:ext cx="2489686" cy="2512541"/>
          </a:xfrm>
          <a:prstGeom prst="rect">
            <a:avLst/>
          </a:prstGeom>
        </p:spPr>
      </p:pic>
      <p:pic>
        <p:nvPicPr>
          <p:cNvPr id="23" name="Picture 4" descr="Image result for Phylogeny and genetic cluster example">
            <a:extLst>
              <a:ext uri="{FF2B5EF4-FFF2-40B4-BE49-F238E27FC236}">
                <a16:creationId xmlns:a16="http://schemas.microsoft.com/office/drawing/2014/main" id="{72B0E662-D752-4A45-9346-CB852C1821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499"/>
          <a:stretch/>
        </p:blipFill>
        <p:spPr bwMode="auto">
          <a:xfrm>
            <a:off x="284672" y="5563824"/>
            <a:ext cx="4079545" cy="278975"/>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2B1EF8D2-16D7-45A7-8349-BB930C272266}"/>
              </a:ext>
            </a:extLst>
          </p:cNvPr>
          <p:cNvSpPr/>
          <p:nvPr/>
        </p:nvSpPr>
        <p:spPr>
          <a:xfrm rot="3359247">
            <a:off x="9971072" y="3473173"/>
            <a:ext cx="121024" cy="384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2E5C0594-D790-42DB-B073-D523FD93317B}"/>
              </a:ext>
            </a:extLst>
          </p:cNvPr>
          <p:cNvSpPr/>
          <p:nvPr/>
        </p:nvSpPr>
        <p:spPr>
          <a:xfrm rot="18040157" flipH="1">
            <a:off x="1800362" y="3012000"/>
            <a:ext cx="139486" cy="648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E758B3A8-583A-4AD3-B5F5-0608C8C05A7E}"/>
              </a:ext>
            </a:extLst>
          </p:cNvPr>
          <p:cNvSpPr/>
          <p:nvPr/>
        </p:nvSpPr>
        <p:spPr>
          <a:xfrm rot="2876997">
            <a:off x="2738280" y="2655287"/>
            <a:ext cx="121024" cy="384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882A28-DCC6-4497-9085-048BC420771E}"/>
              </a:ext>
            </a:extLst>
          </p:cNvPr>
          <p:cNvSpPr/>
          <p:nvPr/>
        </p:nvSpPr>
        <p:spPr>
          <a:xfrm>
            <a:off x="425480" y="2305890"/>
            <a:ext cx="1392459" cy="1200329"/>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Most recent common ancestor cluster </a:t>
            </a:r>
          </a:p>
        </p:txBody>
      </p:sp>
      <p:sp>
        <p:nvSpPr>
          <p:cNvPr id="15" name="Arrow: Down 14">
            <a:extLst>
              <a:ext uri="{FF2B5EF4-FFF2-40B4-BE49-F238E27FC236}">
                <a16:creationId xmlns:a16="http://schemas.microsoft.com/office/drawing/2014/main" id="{2696BD48-B81E-4150-A969-9D12C041A4AF}"/>
              </a:ext>
            </a:extLst>
          </p:cNvPr>
          <p:cNvSpPr/>
          <p:nvPr/>
        </p:nvSpPr>
        <p:spPr>
          <a:xfrm rot="3066942">
            <a:off x="10385718" y="2752227"/>
            <a:ext cx="121024" cy="384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27F8CF5-5354-4AFD-9BDE-0C0A43DF5E6A}"/>
              </a:ext>
            </a:extLst>
          </p:cNvPr>
          <p:cNvSpPr txBox="1"/>
          <p:nvPr/>
        </p:nvSpPr>
        <p:spPr>
          <a:xfrm>
            <a:off x="10258781" y="3410053"/>
            <a:ext cx="1025208" cy="369332"/>
          </a:xfrm>
          <a:prstGeom prst="rect">
            <a:avLst/>
          </a:prstGeom>
          <a:noFill/>
        </p:spPr>
        <p:txBody>
          <a:bodyPr wrap="square" rtlCol="0">
            <a:spAutoFit/>
          </a:bodyPr>
          <a:lstStyle/>
          <a:p>
            <a:r>
              <a:rPr lang="en-US" dirty="0"/>
              <a:t>Edge</a:t>
            </a:r>
          </a:p>
        </p:txBody>
      </p:sp>
      <p:sp>
        <p:nvSpPr>
          <p:cNvPr id="27" name="Arrow: Down 26">
            <a:extLst>
              <a:ext uri="{FF2B5EF4-FFF2-40B4-BE49-F238E27FC236}">
                <a16:creationId xmlns:a16="http://schemas.microsoft.com/office/drawing/2014/main" id="{731BE7B0-22F2-435B-B175-1A4D31383136}"/>
              </a:ext>
            </a:extLst>
          </p:cNvPr>
          <p:cNvSpPr/>
          <p:nvPr/>
        </p:nvSpPr>
        <p:spPr>
          <a:xfrm rot="13892977" flipH="1">
            <a:off x="734405" y="4811237"/>
            <a:ext cx="221740" cy="514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80790B-52A5-4766-BCAB-28A177F0A0FA}"/>
              </a:ext>
            </a:extLst>
          </p:cNvPr>
          <p:cNvSpPr/>
          <p:nvPr/>
        </p:nvSpPr>
        <p:spPr>
          <a:xfrm>
            <a:off x="228297" y="3770883"/>
            <a:ext cx="1083123" cy="1169551"/>
          </a:xfrm>
          <a:prstGeom prst="rect">
            <a:avLst/>
          </a:prstGeom>
        </p:spPr>
        <p:txBody>
          <a:bodyPr wrap="square">
            <a:spAutoFit/>
          </a:bodyPr>
          <a:lstStyle/>
          <a:p>
            <a:r>
              <a:rPr lang="en-US" sz="1400" dirty="0">
                <a:latin typeface="Ink Free" panose="03080402000500000000" pitchFamily="66" charset="0"/>
                <a:cs typeface="Arial" panose="020B0604020202020204" pitchFamily="34" charset="0"/>
              </a:rPr>
              <a:t>Most recent common ancestor clade</a:t>
            </a:r>
          </a:p>
        </p:txBody>
      </p:sp>
      <p:sp>
        <p:nvSpPr>
          <p:cNvPr id="3" name="Rectangle 2">
            <a:extLst>
              <a:ext uri="{FF2B5EF4-FFF2-40B4-BE49-F238E27FC236}">
                <a16:creationId xmlns:a16="http://schemas.microsoft.com/office/drawing/2014/main" id="{E1139100-F5BC-4AD5-A6F3-5D4B8AC61625}"/>
              </a:ext>
            </a:extLst>
          </p:cNvPr>
          <p:cNvSpPr/>
          <p:nvPr/>
        </p:nvSpPr>
        <p:spPr>
          <a:xfrm>
            <a:off x="3596202" y="3986326"/>
            <a:ext cx="910628" cy="369332"/>
          </a:xfrm>
          <a:prstGeom prst="rect">
            <a:avLst/>
          </a:prstGeom>
        </p:spPr>
        <p:txBody>
          <a:bodyPr wrap="square">
            <a:spAutoFit/>
          </a:bodyPr>
          <a:lstStyle/>
          <a:p>
            <a:r>
              <a:rPr lang="en-US" dirty="0">
                <a:latin typeface="Ink Free" panose="03080402000500000000" pitchFamily="66" charset="0"/>
                <a:cs typeface="Arial" panose="020B0604020202020204" pitchFamily="34" charset="0"/>
              </a:rPr>
              <a:t>Tips</a:t>
            </a:r>
            <a:endParaRPr lang="en-US" dirty="0"/>
          </a:p>
        </p:txBody>
      </p:sp>
    </p:spTree>
    <p:extLst>
      <p:ext uri="{BB962C8B-B14F-4D97-AF65-F5344CB8AC3E}">
        <p14:creationId xmlns:p14="http://schemas.microsoft.com/office/powerpoint/2010/main" val="317847229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kern="0">
                <a:solidFill>
                  <a:srgbClr val="222222">
                    <a:tint val="75000"/>
                  </a:srgbClr>
                </a:solidFill>
                <a:latin typeface="Arial"/>
                <a:cs typeface="Arial"/>
                <a:sym typeface="Arial"/>
              </a:rPr>
              <a:pPr/>
              <a:t>July 7, 2023</a:t>
            </a:fld>
            <a:endParaRPr lang="en-US" kern="0" dirty="0">
              <a:solidFill>
                <a:srgbClr val="222222">
                  <a:tint val="75000"/>
                </a:srgbClr>
              </a:solidFill>
              <a:latin typeface="Arial"/>
              <a:cs typeface="Arial"/>
              <a:sym typeface="Arial"/>
            </a:endParaRPr>
          </a:p>
        </p:txBody>
      </p:sp>
      <p:sp>
        <p:nvSpPr>
          <p:cNvPr id="9" name="Text Placeholder 5">
            <a:extLst>
              <a:ext uri="{FF2B5EF4-FFF2-40B4-BE49-F238E27FC236}">
                <a16:creationId xmlns:a16="http://schemas.microsoft.com/office/drawing/2014/main" id="{91A0CEA2-B604-5AF2-6371-3619BF8193CB}"/>
              </a:ext>
            </a:extLst>
          </p:cNvPr>
          <p:cNvSpPr txBox="1">
            <a:spLocks/>
          </p:cNvSpPr>
          <p:nvPr/>
        </p:nvSpPr>
        <p:spPr>
          <a:xfrm>
            <a:off x="807014" y="1839974"/>
            <a:ext cx="9305173" cy="2176214"/>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spcBef>
                <a:spcPct val="20000"/>
              </a:spcBef>
              <a:spcAft>
                <a:spcPts val="0"/>
              </a:spcAft>
              <a:buClr>
                <a:srgbClr val="D6201A"/>
              </a:buClr>
              <a:buFont typeface="Wingdings" charset="2"/>
              <a:buChar char="§"/>
              <a:defRPr/>
            </a:pPr>
            <a:r>
              <a:rPr lang="en-US" i="1" dirty="0">
                <a:solidFill>
                  <a:srgbClr val="222222"/>
                </a:solidFill>
                <a:latin typeface="Arial"/>
                <a:sym typeface="Arial"/>
              </a:rPr>
              <a:t>I have no financial conflicts to disclose </a:t>
            </a:r>
          </a:p>
          <a:p>
            <a:pPr marL="152373" defTabSz="1218987">
              <a:spcBef>
                <a:spcPct val="20000"/>
              </a:spcBef>
              <a:spcAft>
                <a:spcPts val="0"/>
              </a:spcAft>
              <a:buClr>
                <a:srgbClr val="D6201A"/>
              </a:buClr>
              <a:defRPr/>
            </a:pPr>
            <a:endParaRPr lang="en-US" i="1" dirty="0">
              <a:solidFill>
                <a:srgbClr val="222222"/>
              </a:solidFill>
              <a:latin typeface="Arial"/>
              <a:sym typeface="Arial"/>
            </a:endParaRPr>
          </a:p>
          <a:p>
            <a:pPr marL="457120" indent="-304747" defTabSz="1218987">
              <a:spcBef>
                <a:spcPct val="20000"/>
              </a:spcBef>
              <a:spcAft>
                <a:spcPts val="0"/>
              </a:spcAft>
              <a:buClr>
                <a:srgbClr val="D6201A"/>
              </a:buClr>
              <a:buFont typeface="Wingdings" charset="2"/>
              <a:buChar char="§"/>
              <a:defRPr/>
            </a:pPr>
            <a:r>
              <a:rPr lang="en-US" i="1" dirty="0">
                <a:solidFill>
                  <a:srgbClr val="222222"/>
                </a:solidFill>
                <a:latin typeface="Arial"/>
                <a:sym typeface="Arial"/>
              </a:rPr>
              <a:t>This program is supported by the Health Resources and Services Administration (HRSA) of the U.S. Department of Health and Human Services (HHS) under grant number U1OHA30535 as part of an award totaling $4.2m. The contents are those of the author(s) and do not necessarily represent the official views of, nor an endorsement, by HRSA, HHS, or the U.S. Government. For more information, please visit </a:t>
            </a:r>
            <a:r>
              <a:rPr lang="en-US" i="1" dirty="0" err="1">
                <a:solidFill>
                  <a:srgbClr val="222222"/>
                </a:solidFill>
                <a:latin typeface="Arial"/>
                <a:sym typeface="Arial"/>
              </a:rPr>
              <a:t>HRSA.gov</a:t>
            </a:r>
            <a:r>
              <a:rPr lang="en-US" i="1" dirty="0">
                <a:solidFill>
                  <a:srgbClr val="222222"/>
                </a:solidFill>
                <a:latin typeface="Arial"/>
                <a:sym typeface="Arial"/>
              </a:rPr>
              <a:t>.</a:t>
            </a:r>
          </a:p>
          <a:p>
            <a:pPr marL="152373" defTabSz="1218987">
              <a:spcBef>
                <a:spcPct val="20000"/>
              </a:spcBef>
              <a:spcAft>
                <a:spcPts val="0"/>
              </a:spcAft>
              <a:buClr>
                <a:srgbClr val="D6201A"/>
              </a:buClr>
              <a:defRPr/>
            </a:pPr>
            <a:endParaRPr lang="en-US" sz="1500" i="1" dirty="0">
              <a:solidFill>
                <a:srgbClr val="222222"/>
              </a:solidFill>
              <a:latin typeface="Arial"/>
              <a:sym typeface="Arial"/>
            </a:endParaRPr>
          </a:p>
          <a:p>
            <a:pPr marL="152373" defTabSz="1218987">
              <a:spcBef>
                <a:spcPct val="20000"/>
              </a:spcBef>
              <a:spcAft>
                <a:spcPts val="0"/>
              </a:spcAft>
              <a:buClr>
                <a:srgbClr val="D6201A"/>
              </a:buClr>
              <a:defRPr/>
            </a:pPr>
            <a:endParaRPr lang="en-US" altLang="en-US" sz="1500" i="1" dirty="0">
              <a:solidFill>
                <a:srgbClr val="000000"/>
              </a:solidFill>
              <a:latin typeface="Calibri" panose="020F0502020204030204" pitchFamily="34" charset="0"/>
              <a:ea typeface="Calibri" panose="020F0502020204030204" pitchFamily="34" charset="0"/>
              <a:sym typeface="Arial"/>
            </a:endParaRPr>
          </a:p>
        </p:txBody>
      </p:sp>
    </p:spTree>
    <p:extLst>
      <p:ext uri="{BB962C8B-B14F-4D97-AF65-F5344CB8AC3E}">
        <p14:creationId xmlns:p14="http://schemas.microsoft.com/office/powerpoint/2010/main" val="365895636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1B66D-0423-3935-9244-C9338AE5748A}"/>
              </a:ext>
            </a:extLst>
          </p:cNvPr>
          <p:cNvSpPr>
            <a:spLocks noGrp="1"/>
          </p:cNvSpPr>
          <p:nvPr>
            <p:ph type="title"/>
          </p:nvPr>
        </p:nvSpPr>
        <p:spPr>
          <a:xfrm>
            <a:off x="713509" y="212725"/>
            <a:ext cx="10515600" cy="1325563"/>
          </a:xfrm>
        </p:spPr>
        <p:txBody>
          <a:bodyPr/>
          <a:lstStyle/>
          <a:p>
            <a:r>
              <a:rPr lang="en-US" dirty="0"/>
              <a:t>Examples –Outbreak Responses</a:t>
            </a:r>
          </a:p>
        </p:txBody>
      </p:sp>
      <p:pic>
        <p:nvPicPr>
          <p:cNvPr id="2050" name="Picture 2" descr="Human immunodeficiency virus outbreaks among persons who inject drugs (United States, 2016–2019). Abbreviations: MSM, men who have sex with men; PWID, persons who inject drugs.">
            <a:extLst>
              <a:ext uri="{FF2B5EF4-FFF2-40B4-BE49-F238E27FC236}">
                <a16:creationId xmlns:a16="http://schemas.microsoft.com/office/drawing/2014/main" id="{D9974987-2C3E-CCC9-A259-7EBFD0B63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09" y="2046769"/>
            <a:ext cx="6406475" cy="3516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CBB953-59B8-8ED6-B81E-475900E32219}"/>
              </a:ext>
            </a:extLst>
          </p:cNvPr>
          <p:cNvSpPr txBox="1"/>
          <p:nvPr/>
        </p:nvSpPr>
        <p:spPr>
          <a:xfrm>
            <a:off x="7495309" y="2274838"/>
            <a:ext cx="4196675" cy="646331"/>
          </a:xfrm>
          <a:prstGeom prst="rect">
            <a:avLst/>
          </a:prstGeom>
          <a:noFill/>
        </p:spPr>
        <p:txBody>
          <a:bodyPr wrap="square">
            <a:spAutoFit/>
          </a:bodyPr>
          <a:lstStyle/>
          <a:p>
            <a:r>
              <a:rPr lang="en-US" b="0" i="0" dirty="0">
                <a:solidFill>
                  <a:srgbClr val="2A2A2A"/>
                </a:solidFill>
                <a:effectLst/>
                <a:latin typeface="Merriweather" panose="00000500000000000000" pitchFamily="2" charset="0"/>
              </a:rPr>
              <a:t>Locations of </a:t>
            </a:r>
            <a:r>
              <a:rPr lang="en-US" dirty="0">
                <a:solidFill>
                  <a:srgbClr val="2A2A2A"/>
                </a:solidFill>
                <a:latin typeface="Merriweather" panose="00000500000000000000" pitchFamily="2" charset="0"/>
              </a:rPr>
              <a:t>6 outbreaks CDC assisted in response, 2016-2019 </a:t>
            </a:r>
            <a:endParaRPr lang="en-US" dirty="0"/>
          </a:p>
        </p:txBody>
      </p:sp>
      <p:sp>
        <p:nvSpPr>
          <p:cNvPr id="5" name="Text Placeholder 2">
            <a:extLst>
              <a:ext uri="{FF2B5EF4-FFF2-40B4-BE49-F238E27FC236}">
                <a16:creationId xmlns:a16="http://schemas.microsoft.com/office/drawing/2014/main" id="{126A2422-A5D2-3BBE-475D-3ADE170F24C0}"/>
              </a:ext>
            </a:extLst>
          </p:cNvPr>
          <p:cNvSpPr txBox="1">
            <a:spLocks/>
          </p:cNvSpPr>
          <p:nvPr/>
        </p:nvSpPr>
        <p:spPr bwMode="auto">
          <a:xfrm>
            <a:off x="1191491" y="5899492"/>
            <a:ext cx="3018773" cy="34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dirty="0" err="1">
                <a:latin typeface="+mj-lt"/>
              </a:rPr>
              <a:t>Lyss</a:t>
            </a:r>
            <a:r>
              <a:rPr lang="en-US" altLang="en-US" sz="1600" b="1" dirty="0">
                <a:latin typeface="+mj-lt"/>
              </a:rPr>
              <a:t>, JID 2020</a:t>
            </a:r>
          </a:p>
        </p:txBody>
      </p:sp>
      <p:pic>
        <p:nvPicPr>
          <p:cNvPr id="3" name="Picture 2">
            <a:extLst>
              <a:ext uri="{FF2B5EF4-FFF2-40B4-BE49-F238E27FC236}">
                <a16:creationId xmlns:a16="http://schemas.microsoft.com/office/drawing/2014/main" id="{D85B5511-FD95-7307-E3D6-BA2AC949F4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2134" y="3537341"/>
            <a:ext cx="1823024" cy="2533963"/>
          </a:xfrm>
          <a:prstGeom prst="rect">
            <a:avLst/>
          </a:prstGeom>
        </p:spPr>
      </p:pic>
    </p:spTree>
    <p:extLst>
      <p:ext uri="{BB962C8B-B14F-4D97-AF65-F5344CB8AC3E}">
        <p14:creationId xmlns:p14="http://schemas.microsoft.com/office/powerpoint/2010/main" val="401695620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068F-AED7-4AFE-8437-B9DE072E35C5}"/>
              </a:ext>
            </a:extLst>
          </p:cNvPr>
          <p:cNvSpPr>
            <a:spLocks noGrp="1"/>
          </p:cNvSpPr>
          <p:nvPr>
            <p:ph type="title"/>
          </p:nvPr>
        </p:nvSpPr>
        <p:spPr>
          <a:xfrm>
            <a:off x="506640" y="36854"/>
            <a:ext cx="11008031" cy="1325563"/>
          </a:xfrm>
        </p:spPr>
        <p:txBody>
          <a:bodyPr>
            <a:normAutofit/>
          </a:bodyPr>
          <a:lstStyle/>
          <a:p>
            <a:r>
              <a:rPr lang="en-US" sz="3600" b="1" dirty="0">
                <a:latin typeface="+mn-lt"/>
              </a:rPr>
              <a:t>HIV outbreak among PWID in North Carolina </a:t>
            </a:r>
          </a:p>
        </p:txBody>
      </p:sp>
      <p:sp>
        <p:nvSpPr>
          <p:cNvPr id="3" name="Text Placeholder 2">
            <a:extLst>
              <a:ext uri="{FF2B5EF4-FFF2-40B4-BE49-F238E27FC236}">
                <a16:creationId xmlns:a16="http://schemas.microsoft.com/office/drawing/2014/main" id="{56B7CF2A-6CDE-4434-B2B9-5AF5A9B2488F}"/>
              </a:ext>
            </a:extLst>
          </p:cNvPr>
          <p:cNvSpPr txBox="1">
            <a:spLocks/>
          </p:cNvSpPr>
          <p:nvPr/>
        </p:nvSpPr>
        <p:spPr bwMode="auto">
          <a:xfrm>
            <a:off x="7779859" y="6572296"/>
            <a:ext cx="3018773" cy="40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Samoff et al. AJPH 2020</a:t>
            </a:r>
          </a:p>
        </p:txBody>
      </p:sp>
      <p:pic>
        <p:nvPicPr>
          <p:cNvPr id="4" name="Picture 3">
            <a:extLst>
              <a:ext uri="{FF2B5EF4-FFF2-40B4-BE49-F238E27FC236}">
                <a16:creationId xmlns:a16="http://schemas.microsoft.com/office/drawing/2014/main" id="{71A642B1-AB35-4F51-8AD8-840CDEAB82F1}"/>
              </a:ext>
            </a:extLst>
          </p:cNvPr>
          <p:cNvPicPr>
            <a:picLocks noChangeAspect="1"/>
          </p:cNvPicPr>
          <p:nvPr/>
        </p:nvPicPr>
        <p:blipFill rotWithShape="1">
          <a:blip r:embed="rId3">
            <a:extLst>
              <a:ext uri="{28A0092B-C50C-407E-A947-70E740481C1C}">
                <a14:useLocalDpi xmlns:a14="http://schemas.microsoft.com/office/drawing/2010/main" val="0"/>
              </a:ext>
            </a:extLst>
          </a:blip>
          <a:srcRect t="61635" r="70481" b="-1"/>
          <a:stretch/>
        </p:blipFill>
        <p:spPr>
          <a:xfrm>
            <a:off x="1754065" y="5323505"/>
            <a:ext cx="1392918" cy="1325563"/>
          </a:xfrm>
          <a:prstGeom prst="rect">
            <a:avLst/>
          </a:prstGeom>
        </p:spPr>
      </p:pic>
      <p:sp>
        <p:nvSpPr>
          <p:cNvPr id="5" name="Title 17">
            <a:extLst>
              <a:ext uri="{FF2B5EF4-FFF2-40B4-BE49-F238E27FC236}">
                <a16:creationId xmlns:a16="http://schemas.microsoft.com/office/drawing/2014/main" id="{637D4D2C-6F69-44E5-B86C-390F9A251E92}"/>
              </a:ext>
            </a:extLst>
          </p:cNvPr>
          <p:cNvSpPr txBox="1">
            <a:spLocks/>
          </p:cNvSpPr>
          <p:nvPr/>
        </p:nvSpPr>
        <p:spPr>
          <a:xfrm>
            <a:off x="2353344" y="1613151"/>
            <a:ext cx="2568636" cy="1451213"/>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7 epi-linked HIV+ PWID in western NC recognized in 2017 </a:t>
            </a:r>
          </a:p>
        </p:txBody>
      </p:sp>
      <p:pic>
        <p:nvPicPr>
          <p:cNvPr id="6" name="Picture 5">
            <a:extLst>
              <a:ext uri="{FF2B5EF4-FFF2-40B4-BE49-F238E27FC236}">
                <a16:creationId xmlns:a16="http://schemas.microsoft.com/office/drawing/2014/main" id="{DA608CE5-D6AA-4A1C-AE28-479AEBA8CB91}"/>
              </a:ext>
            </a:extLst>
          </p:cNvPr>
          <p:cNvPicPr>
            <a:picLocks noChangeAspect="1"/>
          </p:cNvPicPr>
          <p:nvPr/>
        </p:nvPicPr>
        <p:blipFill rotWithShape="1">
          <a:blip r:embed="rId3">
            <a:extLst>
              <a:ext uri="{28A0092B-C50C-407E-A947-70E740481C1C}">
                <a14:useLocalDpi xmlns:a14="http://schemas.microsoft.com/office/drawing/2010/main" val="0"/>
              </a:ext>
            </a:extLst>
          </a:blip>
          <a:srcRect l="23727" t="27217" r="37022" b="9149"/>
          <a:stretch/>
        </p:blipFill>
        <p:spPr>
          <a:xfrm>
            <a:off x="2563099" y="3649168"/>
            <a:ext cx="2353456" cy="2793558"/>
          </a:xfrm>
          <a:prstGeom prst="rect">
            <a:avLst/>
          </a:prstGeom>
        </p:spPr>
      </p:pic>
      <p:pic>
        <p:nvPicPr>
          <p:cNvPr id="7" name="Picture 6">
            <a:extLst>
              <a:ext uri="{FF2B5EF4-FFF2-40B4-BE49-F238E27FC236}">
                <a16:creationId xmlns:a16="http://schemas.microsoft.com/office/drawing/2014/main" id="{CDA8273F-7DD8-4A31-8EA9-E47CEA41E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1532" y="2463676"/>
            <a:ext cx="4627124" cy="4037995"/>
          </a:xfrm>
          <a:prstGeom prst="rect">
            <a:avLst/>
          </a:prstGeom>
        </p:spPr>
      </p:pic>
      <p:sp>
        <p:nvSpPr>
          <p:cNvPr id="8" name="Arrow: Down 7">
            <a:extLst>
              <a:ext uri="{FF2B5EF4-FFF2-40B4-BE49-F238E27FC236}">
                <a16:creationId xmlns:a16="http://schemas.microsoft.com/office/drawing/2014/main" id="{9519EB50-9D57-4179-B86B-8FA2D7324CAF}"/>
              </a:ext>
            </a:extLst>
          </p:cNvPr>
          <p:cNvSpPr/>
          <p:nvPr/>
        </p:nvSpPr>
        <p:spPr>
          <a:xfrm>
            <a:off x="3636415" y="3064364"/>
            <a:ext cx="206829" cy="5978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E2B9164F-D6F2-4CF9-AFE6-B50C33C366F2}"/>
              </a:ext>
            </a:extLst>
          </p:cNvPr>
          <p:cNvSpPr/>
          <p:nvPr/>
        </p:nvSpPr>
        <p:spPr>
          <a:xfrm>
            <a:off x="5388429" y="4484917"/>
            <a:ext cx="903514" cy="141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EC6469-1397-4C55-AA11-8E8126725197}"/>
              </a:ext>
            </a:extLst>
          </p:cNvPr>
          <p:cNvSpPr/>
          <p:nvPr/>
        </p:nvSpPr>
        <p:spPr>
          <a:xfrm>
            <a:off x="1611539" y="3907973"/>
            <a:ext cx="1392918" cy="576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5 in Genetic Cluster</a:t>
            </a:r>
          </a:p>
        </p:txBody>
      </p:sp>
      <p:sp>
        <p:nvSpPr>
          <p:cNvPr id="11" name="Rectangle 10">
            <a:extLst>
              <a:ext uri="{FF2B5EF4-FFF2-40B4-BE49-F238E27FC236}">
                <a16:creationId xmlns:a16="http://schemas.microsoft.com/office/drawing/2014/main" id="{FE21C64D-BF0F-4C89-B5CB-BEAE82A00A0E}"/>
              </a:ext>
            </a:extLst>
          </p:cNvPr>
          <p:cNvSpPr/>
          <p:nvPr/>
        </p:nvSpPr>
        <p:spPr>
          <a:xfrm>
            <a:off x="4948238" y="3662249"/>
            <a:ext cx="1595357" cy="718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Statewide Phylogenetics</a:t>
            </a:r>
          </a:p>
        </p:txBody>
      </p:sp>
      <p:sp>
        <p:nvSpPr>
          <p:cNvPr id="12" name="Rectangle 11">
            <a:extLst>
              <a:ext uri="{FF2B5EF4-FFF2-40B4-BE49-F238E27FC236}">
                <a16:creationId xmlns:a16="http://schemas.microsoft.com/office/drawing/2014/main" id="{1F2BFF4A-ADD4-411B-83D3-E17D9D226377}"/>
              </a:ext>
            </a:extLst>
          </p:cNvPr>
          <p:cNvSpPr/>
          <p:nvPr/>
        </p:nvSpPr>
        <p:spPr>
          <a:xfrm>
            <a:off x="8932124" y="1912093"/>
            <a:ext cx="1735876" cy="1451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Sub-cluster with multiple transmissions since 2016</a:t>
            </a:r>
          </a:p>
        </p:txBody>
      </p:sp>
    </p:spTree>
    <p:extLst>
      <p:ext uri="{BB962C8B-B14F-4D97-AF65-F5344CB8AC3E}">
        <p14:creationId xmlns:p14="http://schemas.microsoft.com/office/powerpoint/2010/main" val="1559693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E5D9E-9C8D-6A05-6F62-CF6074AD105C}"/>
              </a:ext>
            </a:extLst>
          </p:cNvPr>
          <p:cNvSpPr>
            <a:spLocks noGrp="1"/>
          </p:cNvSpPr>
          <p:nvPr>
            <p:ph type="title"/>
          </p:nvPr>
        </p:nvSpPr>
        <p:spPr>
          <a:xfrm>
            <a:off x="638486" y="280703"/>
            <a:ext cx="10515600" cy="1325563"/>
          </a:xfrm>
        </p:spPr>
        <p:txBody>
          <a:bodyPr>
            <a:normAutofit/>
          </a:bodyPr>
          <a:lstStyle/>
          <a:p>
            <a:r>
              <a:rPr lang="en-US" sz="3200" b="1" dirty="0"/>
              <a:t>Spatial-temporal clustering of acute HIV in North Carolina, 2014 </a:t>
            </a:r>
          </a:p>
        </p:txBody>
      </p:sp>
      <p:pic>
        <p:nvPicPr>
          <p:cNvPr id="3" name="Picture 2">
            <a:extLst>
              <a:ext uri="{FF2B5EF4-FFF2-40B4-BE49-F238E27FC236}">
                <a16:creationId xmlns:a16="http://schemas.microsoft.com/office/drawing/2014/main" id="{4BE9DB25-3DB1-0461-F96F-65D118C0FD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8486" y="2087865"/>
            <a:ext cx="4836176" cy="3025415"/>
          </a:xfrm>
          <a:prstGeom prst="rect">
            <a:avLst/>
          </a:prstGeom>
        </p:spPr>
      </p:pic>
      <p:sp>
        <p:nvSpPr>
          <p:cNvPr id="4" name="Text Placeholder 2">
            <a:extLst>
              <a:ext uri="{FF2B5EF4-FFF2-40B4-BE49-F238E27FC236}">
                <a16:creationId xmlns:a16="http://schemas.microsoft.com/office/drawing/2014/main" id="{CF66C0BF-FE7F-24A7-F853-79DEED136D37}"/>
              </a:ext>
            </a:extLst>
          </p:cNvPr>
          <p:cNvSpPr txBox="1">
            <a:spLocks/>
          </p:cNvSpPr>
          <p:nvPr/>
        </p:nvSpPr>
        <p:spPr bwMode="auto">
          <a:xfrm>
            <a:off x="1253540" y="5309186"/>
            <a:ext cx="2396082" cy="28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Dennis et al. STD. 2018</a:t>
            </a:r>
          </a:p>
        </p:txBody>
      </p:sp>
      <p:pic>
        <p:nvPicPr>
          <p:cNvPr id="5" name="Picture 4">
            <a:extLst>
              <a:ext uri="{FF2B5EF4-FFF2-40B4-BE49-F238E27FC236}">
                <a16:creationId xmlns:a16="http://schemas.microsoft.com/office/drawing/2014/main" id="{7CA2B6C2-4D7E-8FB0-7DED-CA241A5196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57542" y="4036578"/>
            <a:ext cx="5198276" cy="1983277"/>
          </a:xfrm>
          <a:prstGeom prst="rect">
            <a:avLst/>
          </a:prstGeom>
        </p:spPr>
      </p:pic>
      <p:sp>
        <p:nvSpPr>
          <p:cNvPr id="6" name="Content Placeholder 2">
            <a:extLst>
              <a:ext uri="{FF2B5EF4-FFF2-40B4-BE49-F238E27FC236}">
                <a16:creationId xmlns:a16="http://schemas.microsoft.com/office/drawing/2014/main" id="{F8DAAFEA-9310-16A4-94ED-A1EC74E0E6A9}"/>
              </a:ext>
            </a:extLst>
          </p:cNvPr>
          <p:cNvSpPr txBox="1">
            <a:spLocks/>
          </p:cNvSpPr>
          <p:nvPr/>
        </p:nvSpPr>
        <p:spPr>
          <a:xfrm>
            <a:off x="5845270" y="2253587"/>
            <a:ext cx="6010684" cy="113567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Phylogenetic analysis revealed cases did not form one genetically clustered “outbreak” </a:t>
            </a:r>
          </a:p>
        </p:txBody>
      </p:sp>
    </p:spTree>
    <p:extLst>
      <p:ext uri="{BB962C8B-B14F-4D97-AF65-F5344CB8AC3E}">
        <p14:creationId xmlns:p14="http://schemas.microsoft.com/office/powerpoint/2010/main" val="318302790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C0C9-CC32-7003-63D1-F919E0AC83F7}"/>
              </a:ext>
            </a:extLst>
          </p:cNvPr>
          <p:cNvSpPr>
            <a:spLocks noGrp="1"/>
          </p:cNvSpPr>
          <p:nvPr>
            <p:ph type="title"/>
          </p:nvPr>
        </p:nvSpPr>
        <p:spPr/>
        <p:txBody>
          <a:bodyPr>
            <a:normAutofit/>
          </a:bodyPr>
          <a:lstStyle/>
          <a:p>
            <a:r>
              <a:rPr lang="en-US" sz="3600" b="1" dirty="0"/>
              <a:t>Genetic Clusters </a:t>
            </a:r>
          </a:p>
        </p:txBody>
      </p:sp>
      <p:sp>
        <p:nvSpPr>
          <p:cNvPr id="3" name="Content Placeholder 2">
            <a:extLst>
              <a:ext uri="{FF2B5EF4-FFF2-40B4-BE49-F238E27FC236}">
                <a16:creationId xmlns:a16="http://schemas.microsoft.com/office/drawing/2014/main" id="{60E1A940-A9ED-3F67-C1F9-556B47CD996D}"/>
              </a:ext>
            </a:extLst>
          </p:cNvPr>
          <p:cNvSpPr>
            <a:spLocks noGrp="1"/>
          </p:cNvSpPr>
          <p:nvPr>
            <p:ph idx="1"/>
          </p:nvPr>
        </p:nvSpPr>
        <p:spPr>
          <a:xfrm>
            <a:off x="741218" y="1741777"/>
            <a:ext cx="6146799" cy="4351338"/>
          </a:xfrm>
        </p:spPr>
        <p:txBody>
          <a:bodyPr>
            <a:normAutofit fontScale="92500"/>
          </a:bodyPr>
          <a:lstStyle/>
          <a:p>
            <a:pPr>
              <a:lnSpc>
                <a:spcPct val="110000"/>
              </a:lnSpc>
            </a:pPr>
            <a:r>
              <a:rPr lang="en-US" dirty="0"/>
              <a:t>Very small genetic distance threshold captures recent transmissions </a:t>
            </a:r>
          </a:p>
          <a:p>
            <a:pPr>
              <a:lnSpc>
                <a:spcPct val="110000"/>
              </a:lnSpc>
            </a:pPr>
            <a:r>
              <a:rPr lang="en-US" dirty="0"/>
              <a:t>Miss potential members of transmission chain that do not have a sequence (i.e., undiagnosed) </a:t>
            </a:r>
          </a:p>
          <a:p>
            <a:pPr>
              <a:lnSpc>
                <a:spcPct val="110000"/>
              </a:lnSpc>
            </a:pPr>
            <a:r>
              <a:rPr lang="en-US" dirty="0">
                <a:solidFill>
                  <a:schemeClr val="accent1"/>
                </a:solidFill>
              </a:rPr>
              <a:t>Do not include at risk persons </a:t>
            </a:r>
          </a:p>
          <a:p>
            <a:pPr>
              <a:lnSpc>
                <a:spcPct val="110000"/>
              </a:lnSpc>
            </a:pPr>
            <a:r>
              <a:rPr lang="en-US" dirty="0"/>
              <a:t>Low sampling of sequences in a population could lead to spurious links </a:t>
            </a:r>
          </a:p>
        </p:txBody>
      </p:sp>
      <p:pic>
        <p:nvPicPr>
          <p:cNvPr id="4" name="Picture 2" descr="Viruses 12 01018 g001">
            <a:extLst>
              <a:ext uri="{FF2B5EF4-FFF2-40B4-BE49-F238E27FC236}">
                <a16:creationId xmlns:a16="http://schemas.microsoft.com/office/drawing/2014/main" id="{E6DC8C24-8A66-B3E3-1A7C-9C34F4170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212" y="1496378"/>
            <a:ext cx="4160375" cy="45408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3FB5F5-C3C4-6E98-771F-AC272E9988F2}"/>
              </a:ext>
            </a:extLst>
          </p:cNvPr>
          <p:cNvSpPr txBox="1"/>
          <p:nvPr/>
        </p:nvSpPr>
        <p:spPr>
          <a:xfrm>
            <a:off x="7384880" y="855370"/>
            <a:ext cx="4432300" cy="646331"/>
          </a:xfrm>
          <a:prstGeom prst="rect">
            <a:avLst/>
          </a:prstGeom>
          <a:noFill/>
        </p:spPr>
        <p:txBody>
          <a:bodyPr wrap="square">
            <a:spAutoFit/>
          </a:bodyPr>
          <a:lstStyle/>
          <a:p>
            <a:r>
              <a:rPr lang="en-US" b="1" i="0" dirty="0">
                <a:solidFill>
                  <a:srgbClr val="222222"/>
                </a:solidFill>
                <a:effectLst/>
                <a:latin typeface="+mj-lt"/>
              </a:rPr>
              <a:t>The multi-layered structure of HIV transmission clusters</a:t>
            </a:r>
            <a:endParaRPr lang="en-US" b="1" dirty="0">
              <a:latin typeface="+mj-lt"/>
            </a:endParaRPr>
          </a:p>
        </p:txBody>
      </p:sp>
      <p:sp>
        <p:nvSpPr>
          <p:cNvPr id="6" name="Rectangle 5">
            <a:extLst>
              <a:ext uri="{FF2B5EF4-FFF2-40B4-BE49-F238E27FC236}">
                <a16:creationId xmlns:a16="http://schemas.microsoft.com/office/drawing/2014/main" id="{E5690C81-A020-D034-0739-558DA9307251}"/>
              </a:ext>
            </a:extLst>
          </p:cNvPr>
          <p:cNvSpPr/>
          <p:nvPr/>
        </p:nvSpPr>
        <p:spPr>
          <a:xfrm>
            <a:off x="7899903" y="6002630"/>
            <a:ext cx="3081293" cy="307777"/>
          </a:xfrm>
          <a:prstGeom prst="rect">
            <a:avLst/>
          </a:prstGeom>
        </p:spPr>
        <p:txBody>
          <a:bodyPr wrap="none">
            <a:spAutoFit/>
          </a:bodyPr>
          <a:lstStyle/>
          <a:p>
            <a:r>
              <a:rPr lang="en-US" sz="1400" b="1" dirty="0">
                <a:solidFill>
                  <a:srgbClr val="000000"/>
                </a:solidFill>
                <a:latin typeface="+mj-lt"/>
              </a:rPr>
              <a:t>Romero-Severson, Viruses 2020</a:t>
            </a:r>
            <a:endParaRPr lang="en-US" sz="1400" b="1" dirty="0">
              <a:latin typeface="+mj-lt"/>
            </a:endParaRPr>
          </a:p>
        </p:txBody>
      </p:sp>
    </p:spTree>
    <p:extLst>
      <p:ext uri="{BB962C8B-B14F-4D97-AF65-F5344CB8AC3E}">
        <p14:creationId xmlns:p14="http://schemas.microsoft.com/office/powerpoint/2010/main" val="375546966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F69D-6181-E74B-F5F0-39AC4D6F0BE2}"/>
              </a:ext>
            </a:extLst>
          </p:cNvPr>
          <p:cNvSpPr>
            <a:spLocks noGrp="1"/>
          </p:cNvSpPr>
          <p:nvPr>
            <p:ph type="title"/>
          </p:nvPr>
        </p:nvSpPr>
        <p:spPr>
          <a:xfrm>
            <a:off x="566530" y="396418"/>
            <a:ext cx="11353800" cy="1098153"/>
          </a:xfrm>
        </p:spPr>
        <p:txBody>
          <a:bodyPr>
            <a:normAutofit/>
          </a:bodyPr>
          <a:lstStyle/>
          <a:p>
            <a:r>
              <a:rPr lang="en-US" sz="4000" b="1" dirty="0"/>
              <a:t>Clusters of Recent &amp; Rapid Transmission  </a:t>
            </a:r>
          </a:p>
        </p:txBody>
      </p:sp>
      <p:sp>
        <p:nvSpPr>
          <p:cNvPr id="3" name="Content Placeholder 2">
            <a:extLst>
              <a:ext uri="{FF2B5EF4-FFF2-40B4-BE49-F238E27FC236}">
                <a16:creationId xmlns:a16="http://schemas.microsoft.com/office/drawing/2014/main" id="{A1CACF1C-A612-1CED-E585-895D7ECE401D}"/>
              </a:ext>
            </a:extLst>
          </p:cNvPr>
          <p:cNvSpPr>
            <a:spLocks noGrp="1"/>
          </p:cNvSpPr>
          <p:nvPr>
            <p:ph idx="1"/>
          </p:nvPr>
        </p:nvSpPr>
        <p:spPr>
          <a:xfrm>
            <a:off x="6969735" y="1930045"/>
            <a:ext cx="4676030" cy="4351338"/>
          </a:xfrm>
        </p:spPr>
        <p:txBody>
          <a:bodyPr/>
          <a:lstStyle/>
          <a:p>
            <a:r>
              <a:rPr lang="en-US" sz="2400" dirty="0"/>
              <a:t>Genetic cluster threshold = 0.5% corresponds to 2-3 years of viral evolution between sequences </a:t>
            </a:r>
          </a:p>
          <a:p>
            <a:r>
              <a:rPr lang="en-US" sz="2400" dirty="0"/>
              <a:t>CDC clusters of concern =  5 PWH diagnosed in 12 months</a:t>
            </a:r>
          </a:p>
          <a:p>
            <a:r>
              <a:rPr lang="en-US" sz="2400" dirty="0"/>
              <a:t>Transmission rates &gt;6x national estimates </a:t>
            </a:r>
            <a:r>
              <a:rPr lang="en-US" sz="2000" b="1" dirty="0"/>
              <a:t>Oster JAIDS 2018 </a:t>
            </a:r>
          </a:p>
        </p:txBody>
      </p:sp>
      <p:pic>
        <p:nvPicPr>
          <p:cNvPr id="5" name="Picture 4">
            <a:extLst>
              <a:ext uri="{FF2B5EF4-FFF2-40B4-BE49-F238E27FC236}">
                <a16:creationId xmlns:a16="http://schemas.microsoft.com/office/drawing/2014/main" id="{DC3B1EA2-B9AC-BBD1-5F8F-8BF36F78E079}"/>
              </a:ext>
            </a:extLst>
          </p:cNvPr>
          <p:cNvPicPr>
            <a:picLocks noChangeAspect="1"/>
          </p:cNvPicPr>
          <p:nvPr/>
        </p:nvPicPr>
        <p:blipFill rotWithShape="1">
          <a:blip r:embed="rId3"/>
          <a:srcRect l="3546" t="18466" r="28135" b="36557"/>
          <a:stretch/>
        </p:blipFill>
        <p:spPr>
          <a:xfrm>
            <a:off x="399297" y="1662391"/>
            <a:ext cx="6100970" cy="217978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22260E9-2F3A-4EDA-939B-BC79B01CDF60}"/>
              </a:ext>
            </a:extLst>
          </p:cNvPr>
          <p:cNvPicPr>
            <a:picLocks noChangeAspect="1"/>
          </p:cNvPicPr>
          <p:nvPr/>
        </p:nvPicPr>
        <p:blipFill rotWithShape="1">
          <a:blip r:embed="rId4"/>
          <a:srcRect l="15341" t="24659" r="16137" b="22363"/>
          <a:stretch/>
        </p:blipFill>
        <p:spPr>
          <a:xfrm>
            <a:off x="399297" y="4105714"/>
            <a:ext cx="6438980" cy="2701713"/>
          </a:xfrm>
          <a:prstGeom prst="rect">
            <a:avLst/>
          </a:prstGeom>
        </p:spPr>
      </p:pic>
      <p:sp>
        <p:nvSpPr>
          <p:cNvPr id="4" name="Content Placeholder 2">
            <a:extLst>
              <a:ext uri="{FF2B5EF4-FFF2-40B4-BE49-F238E27FC236}">
                <a16:creationId xmlns:a16="http://schemas.microsoft.com/office/drawing/2014/main" id="{14068C40-9CE4-CED4-1E7A-00B185C9CD3C}"/>
              </a:ext>
            </a:extLst>
          </p:cNvPr>
          <p:cNvSpPr txBox="1">
            <a:spLocks/>
          </p:cNvSpPr>
          <p:nvPr/>
        </p:nvSpPr>
        <p:spPr>
          <a:xfrm>
            <a:off x="3618787" y="4532827"/>
            <a:ext cx="2469473" cy="911043"/>
          </a:xfrm>
          <a:prstGeom prst="rect">
            <a:avLst/>
          </a:prstGeom>
          <a:solidFill>
            <a:schemeClr val="accent4"/>
          </a:solidFill>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Most clusters were small at initial detection </a:t>
            </a:r>
          </a:p>
        </p:txBody>
      </p:sp>
    </p:spTree>
    <p:extLst>
      <p:ext uri="{BB962C8B-B14F-4D97-AF65-F5344CB8AC3E}">
        <p14:creationId xmlns:p14="http://schemas.microsoft.com/office/powerpoint/2010/main" val="376508060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3FA8-06E4-412A-5561-939749D45D5C}"/>
              </a:ext>
            </a:extLst>
          </p:cNvPr>
          <p:cNvSpPr>
            <a:spLocks noGrp="1"/>
          </p:cNvSpPr>
          <p:nvPr>
            <p:ph type="title"/>
          </p:nvPr>
        </p:nvSpPr>
        <p:spPr>
          <a:xfrm>
            <a:off x="637783" y="443044"/>
            <a:ext cx="10515600" cy="1325563"/>
          </a:xfrm>
        </p:spPr>
        <p:txBody>
          <a:bodyPr/>
          <a:lstStyle/>
          <a:p>
            <a:r>
              <a:rPr lang="en-US" b="1" dirty="0"/>
              <a:t>Time-Space Clusters</a:t>
            </a:r>
          </a:p>
        </p:txBody>
      </p:sp>
      <p:sp>
        <p:nvSpPr>
          <p:cNvPr id="3" name="Content Placeholder 2">
            <a:extLst>
              <a:ext uri="{FF2B5EF4-FFF2-40B4-BE49-F238E27FC236}">
                <a16:creationId xmlns:a16="http://schemas.microsoft.com/office/drawing/2014/main" id="{5A73CFBC-95AE-7279-7B71-8AED0029C255}"/>
              </a:ext>
            </a:extLst>
          </p:cNvPr>
          <p:cNvSpPr>
            <a:spLocks noGrp="1"/>
          </p:cNvSpPr>
          <p:nvPr>
            <p:ph idx="1"/>
          </p:nvPr>
        </p:nvSpPr>
        <p:spPr>
          <a:xfrm>
            <a:off x="637783" y="1950885"/>
            <a:ext cx="10515600" cy="4351338"/>
          </a:xfrm>
        </p:spPr>
        <p:txBody>
          <a:bodyPr/>
          <a:lstStyle/>
          <a:p>
            <a:pPr algn="l">
              <a:buFont typeface="Arial" panose="020B0604020202020204" pitchFamily="34" charset="0"/>
              <a:buChar char="•"/>
            </a:pPr>
            <a:r>
              <a:rPr lang="en-US" dirty="0">
                <a:solidFill>
                  <a:srgbClr val="000000"/>
                </a:solidFill>
                <a:latin typeface="Open Sans" panose="020B0606030504020204" pitchFamily="34" charset="0"/>
              </a:rPr>
              <a:t>O</a:t>
            </a:r>
            <a:r>
              <a:rPr lang="en-US" b="0" i="0" dirty="0">
                <a:solidFill>
                  <a:srgbClr val="000000"/>
                </a:solidFill>
                <a:effectLst/>
                <a:latin typeface="Open Sans" panose="020B0606030504020204" pitchFamily="34" charset="0"/>
              </a:rPr>
              <a:t>utbreaks can be identified changes in patterns of HIV diagnoses (i.e., clinics, community members, partner services)</a:t>
            </a:r>
          </a:p>
          <a:p>
            <a:pPr algn="l">
              <a:buFont typeface="Arial" panose="020B0604020202020204" pitchFamily="34" charset="0"/>
              <a:buChar char="•"/>
            </a:pPr>
            <a:r>
              <a:rPr lang="en-US" b="0" i="0" dirty="0">
                <a:solidFill>
                  <a:srgbClr val="000000"/>
                </a:solidFill>
                <a:effectLst/>
                <a:latin typeface="Open Sans" panose="020B0606030504020204" pitchFamily="34" charset="0"/>
              </a:rPr>
              <a:t>Analyzing surveillance data to identify increased diagnoses during a specific time period in a geographic area “time-space clusters”</a:t>
            </a:r>
          </a:p>
          <a:p>
            <a:endParaRPr lang="en-US" dirty="0"/>
          </a:p>
        </p:txBody>
      </p:sp>
    </p:spTree>
    <p:extLst>
      <p:ext uri="{BB962C8B-B14F-4D97-AF65-F5344CB8AC3E}">
        <p14:creationId xmlns:p14="http://schemas.microsoft.com/office/powerpoint/2010/main" val="398230565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BCCF-EDAB-FA08-3E5E-6101886704DF}"/>
              </a:ext>
            </a:extLst>
          </p:cNvPr>
          <p:cNvSpPr>
            <a:spLocks noGrp="1"/>
          </p:cNvSpPr>
          <p:nvPr>
            <p:ph type="title"/>
          </p:nvPr>
        </p:nvSpPr>
        <p:spPr>
          <a:xfrm>
            <a:off x="838200" y="2103437"/>
            <a:ext cx="10515600" cy="1325563"/>
          </a:xfrm>
        </p:spPr>
        <p:txBody>
          <a:bodyPr/>
          <a:lstStyle/>
          <a:p>
            <a:r>
              <a:rPr lang="en-US" b="1" dirty="0"/>
              <a:t>Importance of Acute and Early HIV Detection for Public Health</a:t>
            </a:r>
          </a:p>
        </p:txBody>
      </p:sp>
    </p:spTree>
    <p:extLst>
      <p:ext uri="{BB962C8B-B14F-4D97-AF65-F5344CB8AC3E}">
        <p14:creationId xmlns:p14="http://schemas.microsoft.com/office/powerpoint/2010/main" val="350552153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atural history of HIV in detail | Guides | HIV i-Base">
            <a:extLst>
              <a:ext uri="{FF2B5EF4-FFF2-40B4-BE49-F238E27FC236}">
                <a16:creationId xmlns:a16="http://schemas.microsoft.com/office/drawing/2014/main" id="{3AB93A3B-8B8F-24B1-0ADC-A6FE7158E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42" y="1290735"/>
            <a:ext cx="3336658" cy="27805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F0D8EDBC-B56B-9976-AE22-6315E2CF2C47}"/>
              </a:ext>
            </a:extLst>
          </p:cNvPr>
          <p:cNvGraphicFramePr/>
          <p:nvPr>
            <p:extLst>
              <p:ext uri="{D42A27DB-BD31-4B8C-83A1-F6EECF244321}">
                <p14:modId xmlns:p14="http://schemas.microsoft.com/office/powerpoint/2010/main" val="842212402"/>
              </p:ext>
            </p:extLst>
          </p:nvPr>
        </p:nvGraphicFramePr>
        <p:xfrm>
          <a:off x="5688065" y="3154483"/>
          <a:ext cx="5364642" cy="35764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E904F08F-AB32-A5DC-1538-B1FE7B919DD1}"/>
              </a:ext>
            </a:extLst>
          </p:cNvPr>
          <p:cNvSpPr>
            <a:spLocks noGrp="1"/>
          </p:cNvSpPr>
          <p:nvPr>
            <p:ph type="title"/>
          </p:nvPr>
        </p:nvSpPr>
        <p:spPr>
          <a:xfrm>
            <a:off x="537107" y="295453"/>
            <a:ext cx="10515600" cy="1325563"/>
          </a:xfrm>
        </p:spPr>
        <p:txBody>
          <a:bodyPr>
            <a:normAutofit/>
          </a:bodyPr>
          <a:lstStyle/>
          <a:p>
            <a:r>
              <a:rPr lang="en-US" sz="3600" b="1" dirty="0"/>
              <a:t>Acute and early HIV are sentinel events </a:t>
            </a:r>
          </a:p>
        </p:txBody>
      </p:sp>
      <p:sp>
        <p:nvSpPr>
          <p:cNvPr id="3" name="Content Placeholder 2">
            <a:extLst>
              <a:ext uri="{FF2B5EF4-FFF2-40B4-BE49-F238E27FC236}">
                <a16:creationId xmlns:a16="http://schemas.microsoft.com/office/drawing/2014/main" id="{0BA4065D-257F-888D-62AD-B12CB74E2AE9}"/>
              </a:ext>
            </a:extLst>
          </p:cNvPr>
          <p:cNvSpPr>
            <a:spLocks noGrp="1"/>
          </p:cNvSpPr>
          <p:nvPr>
            <p:ph idx="1"/>
          </p:nvPr>
        </p:nvSpPr>
        <p:spPr>
          <a:xfrm>
            <a:off x="476731" y="1690317"/>
            <a:ext cx="5619269" cy="4090647"/>
          </a:xfrm>
          <a:noFill/>
        </p:spPr>
        <p:txBody>
          <a:bodyPr>
            <a:normAutofit fontScale="77500" lnSpcReduction="20000"/>
          </a:bodyPr>
          <a:lstStyle/>
          <a:p>
            <a:pPr>
              <a:lnSpc>
                <a:spcPct val="120000"/>
              </a:lnSpc>
            </a:pPr>
            <a:r>
              <a:rPr lang="en-US" sz="3800" dirty="0"/>
              <a:t>Leading edge of the epidemic = incidence</a:t>
            </a:r>
          </a:p>
          <a:p>
            <a:pPr>
              <a:lnSpc>
                <a:spcPct val="120000"/>
              </a:lnSpc>
            </a:pPr>
            <a:r>
              <a:rPr lang="en-US" sz="3800" dirty="0"/>
              <a:t>Opportunity for: </a:t>
            </a:r>
          </a:p>
          <a:p>
            <a:pPr lvl="1">
              <a:lnSpc>
                <a:spcPct val="120000"/>
              </a:lnSpc>
            </a:pPr>
            <a:r>
              <a:rPr lang="en-US" sz="3800" dirty="0"/>
              <a:t>Rapid ART to reduce viremia and onward transmission </a:t>
            </a:r>
          </a:p>
          <a:p>
            <a:pPr lvl="1">
              <a:lnSpc>
                <a:spcPct val="120000"/>
              </a:lnSpc>
            </a:pPr>
            <a:r>
              <a:rPr lang="en-US" sz="3800" dirty="0"/>
              <a:t>Intensified services – identify gaps in HIV prevention and public health programs</a:t>
            </a:r>
          </a:p>
          <a:p>
            <a:endParaRPr lang="en-US" sz="2800" dirty="0"/>
          </a:p>
          <a:p>
            <a:pPr marL="0" indent="0">
              <a:buNone/>
            </a:pPr>
            <a:endParaRPr lang="en-US" dirty="0"/>
          </a:p>
        </p:txBody>
      </p:sp>
      <p:pic>
        <p:nvPicPr>
          <p:cNvPr id="6" name="Graphic 5" descr="User with solid fill">
            <a:extLst>
              <a:ext uri="{FF2B5EF4-FFF2-40B4-BE49-F238E27FC236}">
                <a16:creationId xmlns:a16="http://schemas.microsoft.com/office/drawing/2014/main" id="{451E7AAA-1543-05BA-F19A-5160A364D5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4333" y="6133287"/>
            <a:ext cx="536053" cy="536053"/>
          </a:xfrm>
          <a:prstGeom prst="rect">
            <a:avLst/>
          </a:prstGeom>
        </p:spPr>
      </p:pic>
    </p:spTree>
    <p:extLst>
      <p:ext uri="{BB962C8B-B14F-4D97-AF65-F5344CB8AC3E}">
        <p14:creationId xmlns:p14="http://schemas.microsoft.com/office/powerpoint/2010/main" val="238578874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BBEC-AEC6-7798-DBFF-28139AEFEECD}"/>
              </a:ext>
            </a:extLst>
          </p:cNvPr>
          <p:cNvSpPr>
            <a:spLocks noGrp="1"/>
          </p:cNvSpPr>
          <p:nvPr>
            <p:ph type="title"/>
          </p:nvPr>
        </p:nvSpPr>
        <p:spPr>
          <a:xfrm>
            <a:off x="630112" y="195480"/>
            <a:ext cx="10515600" cy="1325563"/>
          </a:xfrm>
        </p:spPr>
        <p:txBody>
          <a:bodyPr>
            <a:normAutofit/>
          </a:bodyPr>
          <a:lstStyle/>
          <a:p>
            <a:r>
              <a:rPr lang="en-US" sz="3600" b="1" dirty="0"/>
              <a:t>High rate of HIV transmission during AHI</a:t>
            </a:r>
          </a:p>
        </p:txBody>
      </p:sp>
      <p:sp>
        <p:nvSpPr>
          <p:cNvPr id="3" name="Content Placeholder 2">
            <a:extLst>
              <a:ext uri="{FF2B5EF4-FFF2-40B4-BE49-F238E27FC236}">
                <a16:creationId xmlns:a16="http://schemas.microsoft.com/office/drawing/2014/main" id="{67E2486E-1349-6AD5-546D-5F6786CD6DCF}"/>
              </a:ext>
            </a:extLst>
          </p:cNvPr>
          <p:cNvSpPr>
            <a:spLocks noGrp="1"/>
          </p:cNvSpPr>
          <p:nvPr>
            <p:ph idx="1"/>
          </p:nvPr>
        </p:nvSpPr>
        <p:spPr>
          <a:xfrm>
            <a:off x="838200" y="1710626"/>
            <a:ext cx="10515600" cy="574930"/>
          </a:xfrm>
        </p:spPr>
        <p:txBody>
          <a:bodyPr/>
          <a:lstStyle/>
          <a:p>
            <a:r>
              <a:rPr lang="en-US" dirty="0"/>
              <a:t>Brief but efficient - Elevated transmission rate</a:t>
            </a:r>
          </a:p>
        </p:txBody>
      </p:sp>
      <p:pic>
        <p:nvPicPr>
          <p:cNvPr id="5" name="New picture">
            <a:extLst>
              <a:ext uri="{FF2B5EF4-FFF2-40B4-BE49-F238E27FC236}">
                <a16:creationId xmlns:a16="http://schemas.microsoft.com/office/drawing/2014/main" id="{F3400B66-66EE-CDB4-4A81-6B76B79BA172}"/>
              </a:ext>
            </a:extLst>
          </p:cNvPr>
          <p:cNvPicPr/>
          <p:nvPr/>
        </p:nvPicPr>
        <p:blipFill>
          <a:blip r:embed="rId3"/>
          <a:stretch>
            <a:fillRect/>
          </a:stretch>
        </p:blipFill>
        <p:spPr>
          <a:xfrm>
            <a:off x="712352" y="2717703"/>
            <a:ext cx="4474848" cy="3346192"/>
          </a:xfrm>
          <a:prstGeom prst="rect">
            <a:avLst/>
          </a:prstGeom>
        </p:spPr>
      </p:pic>
      <p:pic>
        <p:nvPicPr>
          <p:cNvPr id="4" name="Picture 2" descr="This graph shows the estimated transmission rate based on transmissions per 100,000 person-years. Persons with acute HIV infection who were unaware of their diagnosis had the highest rate of transmission. These estimates were based on the 2016 Center for Disease Control and Prevention (CDC) Progression and Transmission of HIV (PATH 2.0) model.&lt;div&gt;Source: Li Z, Purcell DW, Sansom SL, Hayes D, Hall HI. Vital Signs: HIV transmission along the continuum of care - United States, 2016. MMWR Morb Mortal Wkly Rep. 2019;68:267-72.&lt;/div&gt;">
            <a:extLst>
              <a:ext uri="{FF2B5EF4-FFF2-40B4-BE49-F238E27FC236}">
                <a16:creationId xmlns:a16="http://schemas.microsoft.com/office/drawing/2014/main" id="{87BD0543-D28D-45EF-002B-03EE35C99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912" y="2960267"/>
            <a:ext cx="5591736" cy="31639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A71E355-716A-3242-19FC-2F12F538EB8E}"/>
              </a:ext>
            </a:extLst>
          </p:cNvPr>
          <p:cNvSpPr/>
          <p:nvPr/>
        </p:nvSpPr>
        <p:spPr>
          <a:xfrm>
            <a:off x="1182817" y="6269248"/>
            <a:ext cx="1627369" cy="307777"/>
          </a:xfrm>
          <a:prstGeom prst="rect">
            <a:avLst/>
          </a:prstGeom>
        </p:spPr>
        <p:txBody>
          <a:bodyPr wrap="none">
            <a:spAutoFit/>
          </a:bodyPr>
          <a:lstStyle/>
          <a:p>
            <a:r>
              <a:rPr lang="en-US" sz="1400" b="1" dirty="0">
                <a:solidFill>
                  <a:srgbClr val="000000"/>
                </a:solidFill>
                <a:latin typeface="+mj-lt"/>
              </a:rPr>
              <a:t>Cohen JID 2010</a:t>
            </a:r>
            <a:endParaRPr lang="en-US" sz="1400" b="1" dirty="0">
              <a:latin typeface="+mj-lt"/>
            </a:endParaRPr>
          </a:p>
        </p:txBody>
      </p:sp>
      <p:sp>
        <p:nvSpPr>
          <p:cNvPr id="12" name="TextBox 11">
            <a:extLst>
              <a:ext uri="{FF2B5EF4-FFF2-40B4-BE49-F238E27FC236}">
                <a16:creationId xmlns:a16="http://schemas.microsoft.com/office/drawing/2014/main" id="{1A389F35-2AF2-6E04-FE75-ECFB90235518}"/>
              </a:ext>
            </a:extLst>
          </p:cNvPr>
          <p:cNvSpPr txBox="1"/>
          <p:nvPr/>
        </p:nvSpPr>
        <p:spPr>
          <a:xfrm>
            <a:off x="6720017" y="2490623"/>
            <a:ext cx="5109325" cy="646331"/>
          </a:xfrm>
          <a:prstGeom prst="rect">
            <a:avLst/>
          </a:prstGeom>
          <a:noFill/>
        </p:spPr>
        <p:txBody>
          <a:bodyPr wrap="square">
            <a:spAutoFit/>
          </a:bodyPr>
          <a:lstStyle/>
          <a:p>
            <a:r>
              <a:rPr lang="en-US" b="1" dirty="0"/>
              <a:t>T</a:t>
            </a:r>
            <a:r>
              <a:rPr lang="en-US" sz="1800" b="1" dirty="0"/>
              <a:t>wo-fold higher transmission rate compared to chronic infection </a:t>
            </a:r>
            <a:endParaRPr lang="en-US" dirty="0"/>
          </a:p>
        </p:txBody>
      </p:sp>
      <p:sp>
        <p:nvSpPr>
          <p:cNvPr id="6" name="Rectangle 5">
            <a:extLst>
              <a:ext uri="{FF2B5EF4-FFF2-40B4-BE49-F238E27FC236}">
                <a16:creationId xmlns:a16="http://schemas.microsoft.com/office/drawing/2014/main" id="{BAC258BE-7554-03BC-DBDD-4CE104EB9D69}"/>
              </a:ext>
            </a:extLst>
          </p:cNvPr>
          <p:cNvSpPr/>
          <p:nvPr/>
        </p:nvSpPr>
        <p:spPr>
          <a:xfrm>
            <a:off x="6801297" y="6277982"/>
            <a:ext cx="1537600" cy="307777"/>
          </a:xfrm>
          <a:prstGeom prst="rect">
            <a:avLst/>
          </a:prstGeom>
        </p:spPr>
        <p:txBody>
          <a:bodyPr wrap="none">
            <a:spAutoFit/>
          </a:bodyPr>
          <a:lstStyle/>
          <a:p>
            <a:r>
              <a:rPr lang="en-US" sz="1400" b="1" dirty="0">
                <a:solidFill>
                  <a:srgbClr val="000000"/>
                </a:solidFill>
                <a:latin typeface="+mj-lt"/>
              </a:rPr>
              <a:t>Li MMWR 2019</a:t>
            </a:r>
            <a:endParaRPr lang="en-US" sz="1400" b="1" dirty="0">
              <a:latin typeface="+mj-lt"/>
            </a:endParaRPr>
          </a:p>
        </p:txBody>
      </p:sp>
    </p:spTree>
    <p:extLst>
      <p:ext uri="{BB962C8B-B14F-4D97-AF65-F5344CB8AC3E}">
        <p14:creationId xmlns:p14="http://schemas.microsoft.com/office/powerpoint/2010/main" val="312346622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D72B-CB7E-380B-B9DD-5B631915AA70}"/>
              </a:ext>
            </a:extLst>
          </p:cNvPr>
          <p:cNvSpPr>
            <a:spLocks noGrp="1"/>
          </p:cNvSpPr>
          <p:nvPr>
            <p:ph type="title"/>
          </p:nvPr>
        </p:nvSpPr>
        <p:spPr>
          <a:xfrm>
            <a:off x="702128" y="234497"/>
            <a:ext cx="11489872" cy="1325563"/>
          </a:xfrm>
        </p:spPr>
        <p:txBody>
          <a:bodyPr>
            <a:normAutofit/>
          </a:bodyPr>
          <a:lstStyle/>
          <a:p>
            <a:r>
              <a:rPr lang="en-US" sz="4000" b="1" dirty="0"/>
              <a:t>Key Points for Public Health  </a:t>
            </a:r>
          </a:p>
        </p:txBody>
      </p:sp>
      <p:sp>
        <p:nvSpPr>
          <p:cNvPr id="3" name="Content Placeholder 2">
            <a:extLst>
              <a:ext uri="{FF2B5EF4-FFF2-40B4-BE49-F238E27FC236}">
                <a16:creationId xmlns:a16="http://schemas.microsoft.com/office/drawing/2014/main" id="{2288E34C-54D1-519B-4B9B-93AA1FA2FC32}"/>
              </a:ext>
            </a:extLst>
          </p:cNvPr>
          <p:cNvSpPr>
            <a:spLocks noGrp="1"/>
          </p:cNvSpPr>
          <p:nvPr>
            <p:ph idx="1"/>
          </p:nvPr>
        </p:nvSpPr>
        <p:spPr/>
        <p:txBody>
          <a:bodyPr/>
          <a:lstStyle/>
          <a:p>
            <a:pPr>
              <a:lnSpc>
                <a:spcPct val="100000"/>
              </a:lnSpc>
            </a:pPr>
            <a:r>
              <a:rPr lang="en-US" dirty="0"/>
              <a:t>Estimated that </a:t>
            </a:r>
            <a:r>
              <a:rPr lang="en-US" dirty="0">
                <a:solidFill>
                  <a:schemeClr val="accent1"/>
                </a:solidFill>
              </a:rPr>
              <a:t>40% transmissions occur within one year </a:t>
            </a:r>
            <a:r>
              <a:rPr lang="en-US" dirty="0"/>
              <a:t>of acquisition </a:t>
            </a:r>
          </a:p>
          <a:p>
            <a:pPr marL="0" indent="0">
              <a:lnSpc>
                <a:spcPct val="100000"/>
              </a:lnSpc>
              <a:buNone/>
            </a:pPr>
            <a:r>
              <a:rPr lang="en-US" sz="1800" dirty="0"/>
              <a:t>   Swiss Cohort, </a:t>
            </a:r>
            <a:r>
              <a:rPr lang="en-US" sz="1800" dirty="0" err="1">
                <a:solidFill>
                  <a:srgbClr val="000000"/>
                </a:solidFill>
                <a:latin typeface="+mj-lt"/>
              </a:rPr>
              <a:t>Martzel</a:t>
            </a:r>
            <a:r>
              <a:rPr lang="en-US" sz="1800" dirty="0">
                <a:solidFill>
                  <a:srgbClr val="000000"/>
                </a:solidFill>
                <a:latin typeface="+mj-lt"/>
              </a:rPr>
              <a:t> CID 2016 </a:t>
            </a:r>
            <a:endParaRPr lang="en-US" sz="1800" dirty="0">
              <a:latin typeface="+mj-lt"/>
            </a:endParaRPr>
          </a:p>
          <a:p>
            <a:pPr>
              <a:lnSpc>
                <a:spcPct val="100000"/>
              </a:lnSpc>
            </a:pPr>
            <a:r>
              <a:rPr lang="en-US" dirty="0"/>
              <a:t>Response programs highly successful at rapid linkage to care </a:t>
            </a:r>
          </a:p>
          <a:p>
            <a:pPr marL="0" indent="0">
              <a:lnSpc>
                <a:spcPct val="100000"/>
              </a:lnSpc>
              <a:buNone/>
            </a:pPr>
            <a:r>
              <a:rPr lang="en-US" sz="1800" dirty="0"/>
              <a:t>    NC STAT, Kuruc JAIDS 2016 </a:t>
            </a:r>
          </a:p>
          <a:p>
            <a:pPr>
              <a:lnSpc>
                <a:spcPct val="100000"/>
              </a:lnSpc>
            </a:pPr>
            <a:r>
              <a:rPr lang="en-US" dirty="0"/>
              <a:t>Immediate ART during AHI reduces transmission by 89% </a:t>
            </a:r>
            <a:endParaRPr lang="en-US" sz="1800" dirty="0"/>
          </a:p>
          <a:p>
            <a:pPr marL="0" indent="0">
              <a:lnSpc>
                <a:spcPct val="100000"/>
              </a:lnSpc>
              <a:buNone/>
            </a:pPr>
            <a:r>
              <a:rPr lang="en-US" sz="1800" dirty="0"/>
              <a:t>   Bangkok, Kroon JAIS 2017</a:t>
            </a:r>
          </a:p>
          <a:p>
            <a:endParaRPr lang="en-US" sz="1800" dirty="0"/>
          </a:p>
        </p:txBody>
      </p:sp>
    </p:spTree>
    <p:extLst>
      <p:ext uri="{BB962C8B-B14F-4D97-AF65-F5344CB8AC3E}">
        <p14:creationId xmlns:p14="http://schemas.microsoft.com/office/powerpoint/2010/main" val="190721427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624884" y="1935956"/>
            <a:ext cx="10512424" cy="3802114"/>
          </a:xfrm>
        </p:spPr>
        <p:txBody>
          <a:bodyPr/>
          <a:lstStyle/>
          <a:p>
            <a:pPr marL="690377" indent="-342900">
              <a:buFont typeface="Arial" panose="020B0604020202020204" pitchFamily="34" charset="0"/>
              <a:buChar char="•"/>
            </a:pPr>
            <a:r>
              <a:rPr lang="en-US" sz="1600" b="1" dirty="0"/>
              <a:t>National Coordinating Resource Center – </a:t>
            </a:r>
            <a:r>
              <a:rPr lang="en-US" sz="1600" dirty="0"/>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600" dirty="0">
                <a:hlinkClick r:id="rId2"/>
              </a:rPr>
              <a:t>https://aidsetc.org/</a:t>
            </a:r>
            <a:r>
              <a:rPr lang="en-US" sz="1600" dirty="0"/>
              <a:t> </a:t>
            </a:r>
          </a:p>
          <a:p>
            <a:pPr marL="690377" indent="-342900">
              <a:buFont typeface="Arial" panose="020B0604020202020204" pitchFamily="34" charset="0"/>
              <a:buChar char="•"/>
            </a:pPr>
            <a:r>
              <a:rPr lang="en-US" sz="1600" b="1" dirty="0"/>
              <a:t>National Clinician Consultation Center – </a:t>
            </a:r>
            <a:r>
              <a:rPr lang="en-US" sz="1600" dirty="0"/>
              <a:t>provides free, peer-to-peer, expert advice for health professionals on HIV prevention, care, and treatment and related topics. Learn more: </a:t>
            </a:r>
            <a:r>
              <a:rPr lang="en-US" sz="1600" dirty="0">
                <a:hlinkClick r:id="rId3"/>
              </a:rPr>
              <a:t>https://nccc/ucsf.edu</a:t>
            </a:r>
            <a:r>
              <a:rPr lang="en-US" sz="1600" dirty="0"/>
              <a:t> </a:t>
            </a:r>
          </a:p>
          <a:p>
            <a:pPr marL="690377" indent="-342900">
              <a:buFont typeface="Arial" panose="020B0604020202020204" pitchFamily="34" charset="0"/>
              <a:buChar char="•"/>
            </a:pPr>
            <a:r>
              <a:rPr lang="en-US" sz="1600" b="1" dirty="0"/>
              <a:t>National HIV Curriculum – </a:t>
            </a:r>
            <a:r>
              <a:rPr lang="en-US" sz="1600" dirty="0"/>
              <a:t>provides ongoing, up –to-date HIV training and information for health professionals through a free, web –based curriculum; also provides free CME credits, CNE contact hours, CE contact hours, and maintenance of certification credits. Learn more: </a:t>
            </a:r>
            <a:r>
              <a:rPr lang="en-US" sz="1600" dirty="0">
                <a:hlinkClick r:id="rId4"/>
              </a:rPr>
              <a:t>www.hiv.uw.edu</a:t>
            </a:r>
            <a:r>
              <a:rPr lang="en-US" sz="1600" dirty="0"/>
              <a:t> </a:t>
            </a:r>
          </a:p>
          <a:p>
            <a:pPr marL="690377" indent="-342900">
              <a:buFont typeface="Arial" panose="020B0604020202020204" pitchFamily="34" charset="0"/>
              <a:buChar char="•"/>
            </a:pPr>
            <a:endParaRPr lang="en-US" sz="1600" dirty="0"/>
          </a:p>
          <a:p>
            <a:pPr marL="690377" indent="-342900">
              <a:buFont typeface="Arial" panose="020B0604020202020204" pitchFamily="34" charset="0"/>
              <a:buChar char="•"/>
            </a:pPr>
            <a:endParaRPr lang="en-US" dirty="0"/>
          </a:p>
          <a:p>
            <a:pPr marL="690377" indent="-342900">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July 7, 2023</a:t>
            </a:fld>
            <a:endParaRPr lang="en-US" dirty="0"/>
          </a:p>
        </p:txBody>
      </p:sp>
    </p:spTree>
    <p:extLst>
      <p:ext uri="{BB962C8B-B14F-4D97-AF65-F5344CB8AC3E}">
        <p14:creationId xmlns:p14="http://schemas.microsoft.com/office/powerpoint/2010/main" val="84755577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F78-81F9-60B4-9D7B-D1019C0639CA}"/>
              </a:ext>
            </a:extLst>
          </p:cNvPr>
          <p:cNvSpPr>
            <a:spLocks noGrp="1"/>
          </p:cNvSpPr>
          <p:nvPr>
            <p:ph type="title"/>
          </p:nvPr>
        </p:nvSpPr>
        <p:spPr>
          <a:xfrm>
            <a:off x="506896" y="255302"/>
            <a:ext cx="10691192" cy="1325563"/>
          </a:xfrm>
        </p:spPr>
        <p:txBody>
          <a:bodyPr>
            <a:normAutofit/>
          </a:bodyPr>
          <a:lstStyle/>
          <a:p>
            <a:r>
              <a:rPr lang="en-US" sz="3200" b="1" dirty="0"/>
              <a:t>Importance of incident HIV in molecular epidemiology</a:t>
            </a:r>
          </a:p>
        </p:txBody>
      </p:sp>
      <p:pic>
        <p:nvPicPr>
          <p:cNvPr id="5" name="Picture 4">
            <a:extLst>
              <a:ext uri="{FF2B5EF4-FFF2-40B4-BE49-F238E27FC236}">
                <a16:creationId xmlns:a16="http://schemas.microsoft.com/office/drawing/2014/main" id="{C070C092-F327-881B-6CB6-2F89410A4193}"/>
              </a:ext>
            </a:extLst>
          </p:cNvPr>
          <p:cNvPicPr>
            <a:picLocks noChangeAspect="1"/>
          </p:cNvPicPr>
          <p:nvPr/>
        </p:nvPicPr>
        <p:blipFill rotWithShape="1">
          <a:blip r:embed="rId3"/>
          <a:srcRect l="27000" t="15984" r="26022" b="18309"/>
          <a:stretch/>
        </p:blipFill>
        <p:spPr>
          <a:xfrm>
            <a:off x="506896" y="1723209"/>
            <a:ext cx="6080822" cy="4615777"/>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12B3AF40-A08F-6C40-4F32-CC4E30BD53C1}"/>
              </a:ext>
            </a:extLst>
          </p:cNvPr>
          <p:cNvSpPr/>
          <p:nvPr/>
        </p:nvSpPr>
        <p:spPr>
          <a:xfrm>
            <a:off x="917713" y="6338986"/>
            <a:ext cx="1558440" cy="307777"/>
          </a:xfrm>
          <a:prstGeom prst="rect">
            <a:avLst/>
          </a:prstGeom>
        </p:spPr>
        <p:txBody>
          <a:bodyPr wrap="none">
            <a:spAutoFit/>
          </a:bodyPr>
          <a:lstStyle/>
          <a:p>
            <a:r>
              <a:rPr lang="en-US" sz="1400" b="1" dirty="0">
                <a:solidFill>
                  <a:srgbClr val="000000"/>
                </a:solidFill>
                <a:latin typeface="+mj-lt"/>
              </a:rPr>
              <a:t>Little CID 2021</a:t>
            </a:r>
            <a:endParaRPr lang="en-US" sz="1400" b="1" dirty="0">
              <a:latin typeface="+mj-lt"/>
            </a:endParaRPr>
          </a:p>
        </p:txBody>
      </p:sp>
      <p:sp>
        <p:nvSpPr>
          <p:cNvPr id="7" name="Content Placeholder 2">
            <a:extLst>
              <a:ext uri="{FF2B5EF4-FFF2-40B4-BE49-F238E27FC236}">
                <a16:creationId xmlns:a16="http://schemas.microsoft.com/office/drawing/2014/main" id="{506C9252-0DB7-8F40-3823-9B62CA502BF6}"/>
              </a:ext>
            </a:extLst>
          </p:cNvPr>
          <p:cNvSpPr txBox="1">
            <a:spLocks/>
          </p:cNvSpPr>
          <p:nvPr/>
        </p:nvSpPr>
        <p:spPr>
          <a:xfrm>
            <a:off x="3090658" y="3671488"/>
            <a:ext cx="6010684" cy="1872612"/>
          </a:xfrm>
          <a:prstGeom prst="rect">
            <a:avLst/>
          </a:prstGeom>
          <a:solidFill>
            <a:schemeClr val="accent4"/>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Incident HIV were a major driver of cluster growth in San Diego </a:t>
            </a:r>
          </a:p>
          <a:p>
            <a:pPr>
              <a:lnSpc>
                <a:spcPct val="100000"/>
              </a:lnSpc>
            </a:pPr>
            <a:r>
              <a:rPr lang="en-US" sz="2400" dirty="0"/>
              <a:t>The CDC EHE strategy may fail to identify new linked incident transmissions</a:t>
            </a:r>
          </a:p>
        </p:txBody>
      </p:sp>
    </p:spTree>
    <p:extLst>
      <p:ext uri="{BB962C8B-B14F-4D97-AF65-F5344CB8AC3E}">
        <p14:creationId xmlns:p14="http://schemas.microsoft.com/office/powerpoint/2010/main" val="295085406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07B1FE-F88B-3581-924D-222AF5E823B3}"/>
              </a:ext>
            </a:extLst>
          </p:cNvPr>
          <p:cNvSpPr>
            <a:spLocks noGrp="1"/>
          </p:cNvSpPr>
          <p:nvPr>
            <p:ph type="title"/>
          </p:nvPr>
        </p:nvSpPr>
        <p:spPr>
          <a:xfrm>
            <a:off x="738246" y="251618"/>
            <a:ext cx="10103925" cy="1325563"/>
          </a:xfrm>
        </p:spPr>
        <p:txBody>
          <a:bodyPr/>
          <a:lstStyle/>
          <a:p>
            <a:r>
              <a:rPr lang="en-US" sz="3733" b="1" dirty="0"/>
              <a:t>Can we improve response to incident HIV?</a:t>
            </a:r>
          </a:p>
        </p:txBody>
      </p:sp>
      <p:sp>
        <p:nvSpPr>
          <p:cNvPr id="9" name="Content Placeholder 8">
            <a:extLst>
              <a:ext uri="{FF2B5EF4-FFF2-40B4-BE49-F238E27FC236}">
                <a16:creationId xmlns:a16="http://schemas.microsoft.com/office/drawing/2014/main" id="{17C65D2A-B92E-7DB7-9058-DC7E61A9E7B8}"/>
              </a:ext>
            </a:extLst>
          </p:cNvPr>
          <p:cNvSpPr>
            <a:spLocks noGrp="1"/>
          </p:cNvSpPr>
          <p:nvPr>
            <p:ph sz="half" idx="1"/>
          </p:nvPr>
        </p:nvSpPr>
        <p:spPr>
          <a:xfrm>
            <a:off x="470795" y="1805222"/>
            <a:ext cx="9359005" cy="725707"/>
          </a:xfrm>
        </p:spPr>
        <p:txBody>
          <a:bodyPr>
            <a:normAutofit/>
          </a:bodyPr>
          <a:lstStyle/>
          <a:p>
            <a:pPr>
              <a:lnSpc>
                <a:spcPct val="120000"/>
              </a:lnSpc>
            </a:pPr>
            <a:r>
              <a:rPr lang="en-US" dirty="0">
                <a:solidFill>
                  <a:schemeClr val="accent1"/>
                </a:solidFill>
              </a:rPr>
              <a:t>Rationale: </a:t>
            </a:r>
            <a:r>
              <a:rPr lang="en-US" dirty="0"/>
              <a:t>Limited case finding during partner services </a:t>
            </a:r>
          </a:p>
        </p:txBody>
      </p:sp>
      <p:pic>
        <p:nvPicPr>
          <p:cNvPr id="2" name="Picture 1" descr="A screenshot of a video game&#10;&#10;Description automatically generated with low confidence">
            <a:extLst>
              <a:ext uri="{FF2B5EF4-FFF2-40B4-BE49-F238E27FC236}">
                <a16:creationId xmlns:a16="http://schemas.microsoft.com/office/drawing/2014/main" id="{47D7F347-20EB-D58F-F732-D15E9AEF606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506"/>
          <a:stretch/>
        </p:blipFill>
        <p:spPr>
          <a:xfrm>
            <a:off x="1611664" y="2726077"/>
            <a:ext cx="7077265" cy="3543946"/>
          </a:xfrm>
          <a:prstGeom prst="rect">
            <a:avLst/>
          </a:prstGeom>
        </p:spPr>
      </p:pic>
      <p:sp>
        <p:nvSpPr>
          <p:cNvPr id="7" name="Rectangle 6">
            <a:extLst>
              <a:ext uri="{FF2B5EF4-FFF2-40B4-BE49-F238E27FC236}">
                <a16:creationId xmlns:a16="http://schemas.microsoft.com/office/drawing/2014/main" id="{FE04F23B-80A9-A010-CF1E-0A5E0803C98C}"/>
              </a:ext>
            </a:extLst>
          </p:cNvPr>
          <p:cNvSpPr/>
          <p:nvPr/>
        </p:nvSpPr>
        <p:spPr>
          <a:xfrm>
            <a:off x="993309" y="6241507"/>
            <a:ext cx="2940228" cy="307777"/>
          </a:xfrm>
          <a:prstGeom prst="rect">
            <a:avLst/>
          </a:prstGeom>
        </p:spPr>
        <p:txBody>
          <a:bodyPr wrap="none">
            <a:spAutoFit/>
          </a:bodyPr>
          <a:lstStyle/>
          <a:p>
            <a:r>
              <a:rPr lang="en-US" sz="1400" b="1" dirty="0">
                <a:solidFill>
                  <a:srgbClr val="000000"/>
                </a:solidFill>
                <a:latin typeface="+mj-lt"/>
              </a:rPr>
              <a:t>Dennis EClinicalMedicine 2021</a:t>
            </a:r>
            <a:endParaRPr lang="en-US" sz="1400" b="1" dirty="0">
              <a:latin typeface="+mj-lt"/>
            </a:endParaRPr>
          </a:p>
        </p:txBody>
      </p:sp>
    </p:spTree>
    <p:extLst>
      <p:ext uri="{BB962C8B-B14F-4D97-AF65-F5344CB8AC3E}">
        <p14:creationId xmlns:p14="http://schemas.microsoft.com/office/powerpoint/2010/main" val="117707979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638ABE-A6AB-A185-D8FB-022EA5B1BEFF}"/>
              </a:ext>
            </a:extLst>
          </p:cNvPr>
          <p:cNvSpPr txBox="1"/>
          <p:nvPr/>
        </p:nvSpPr>
        <p:spPr>
          <a:xfrm>
            <a:off x="515532" y="179031"/>
            <a:ext cx="10716768" cy="1143000"/>
          </a:xfrm>
          <a:prstGeom prst="rect">
            <a:avLst/>
          </a:prstGeom>
        </p:spPr>
        <p:txBody>
          <a:bodyPr vert="horz" lIns="121920" tIns="60960" rIns="121920" bIns="60960" rtlCol="0" anchor="ctr">
            <a:normAutofit/>
          </a:bodyPr>
          <a:lstStyle/>
          <a:p>
            <a:pPr defTabSz="914377">
              <a:spcBef>
                <a:spcPct val="0"/>
              </a:spcBef>
              <a:spcAft>
                <a:spcPts val="800"/>
              </a:spcAft>
            </a:pPr>
            <a:r>
              <a:rPr lang="en-US" sz="3733" b="1" spc="-100" dirty="0">
                <a:latin typeface="+mj-lt"/>
                <a:ea typeface="+mj-ea"/>
                <a:cs typeface="+mj-cs"/>
              </a:rPr>
              <a:t>Carolinas RESPOND </a:t>
            </a:r>
          </a:p>
        </p:txBody>
      </p:sp>
      <p:pic>
        <p:nvPicPr>
          <p:cNvPr id="4" name="Picture 3" descr="Map&#10;&#10;Description automatically generated">
            <a:extLst>
              <a:ext uri="{FF2B5EF4-FFF2-40B4-BE49-F238E27FC236}">
                <a16:creationId xmlns:a16="http://schemas.microsoft.com/office/drawing/2014/main" id="{ACA7A431-52D5-FE4E-889C-1955ABBAF1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5532" y="1533754"/>
            <a:ext cx="5486400" cy="4389119"/>
          </a:xfrm>
          <a:prstGeom prst="rect">
            <a:avLst/>
          </a:prstGeom>
          <a:noFill/>
        </p:spPr>
      </p:pic>
      <p:sp>
        <p:nvSpPr>
          <p:cNvPr id="7" name="TextBox 6">
            <a:extLst>
              <a:ext uri="{FF2B5EF4-FFF2-40B4-BE49-F238E27FC236}">
                <a16:creationId xmlns:a16="http://schemas.microsoft.com/office/drawing/2014/main" id="{A3609072-3D42-C83B-4CE2-2CEECF1D582B}"/>
              </a:ext>
            </a:extLst>
          </p:cNvPr>
          <p:cNvSpPr txBox="1"/>
          <p:nvPr/>
        </p:nvSpPr>
        <p:spPr>
          <a:xfrm>
            <a:off x="6684676" y="1322031"/>
            <a:ext cx="4867101" cy="4524315"/>
          </a:xfrm>
          <a:prstGeom prst="rect">
            <a:avLst/>
          </a:prstGeom>
          <a:noFill/>
        </p:spPr>
        <p:txBody>
          <a:bodyPr wrap="square">
            <a:spAutoFit/>
          </a:bodyPr>
          <a:lstStyle/>
          <a:p>
            <a:pPr marL="342900" indent="-342900">
              <a:buFont typeface="Arial" panose="020B0604020202020204" pitchFamily="34" charset="0"/>
              <a:buChar char="•"/>
            </a:pPr>
            <a:r>
              <a:rPr lang="en-US" sz="2400" dirty="0"/>
              <a:t>Developing a social recruitment response to incident HIV infection among key population focused in EHE county Mecklenburg, North Carolina</a:t>
            </a:r>
          </a:p>
          <a:p>
            <a:r>
              <a:rPr lang="en-US" sz="2400" dirty="0"/>
              <a:t> </a:t>
            </a:r>
          </a:p>
          <a:p>
            <a:pPr marL="342900" indent="-342900">
              <a:buFont typeface="Arial" panose="020B0604020202020204" pitchFamily="34" charset="0"/>
              <a:buChar char="•"/>
            </a:pPr>
            <a:r>
              <a:rPr lang="en-US" sz="2400" dirty="0"/>
              <a:t>Borders South Carolina, both high burden HIV in rural areas</a:t>
            </a:r>
          </a:p>
          <a:p>
            <a:r>
              <a:rPr lang="en-US" sz="2400" dirty="0"/>
              <a:t> </a:t>
            </a:r>
          </a:p>
          <a:p>
            <a:pPr marL="342900" indent="-342900">
              <a:buFont typeface="Arial" panose="020B0604020202020204" pitchFamily="34" charset="0"/>
              <a:buChar char="•"/>
            </a:pPr>
            <a:r>
              <a:rPr lang="en-US" sz="2400" dirty="0"/>
              <a:t>Molecular epidemiology will be key to understand spatial &amp; temporal transmission </a:t>
            </a:r>
          </a:p>
        </p:txBody>
      </p:sp>
    </p:spTree>
    <p:extLst>
      <p:ext uri="{BB962C8B-B14F-4D97-AF65-F5344CB8AC3E}">
        <p14:creationId xmlns:p14="http://schemas.microsoft.com/office/powerpoint/2010/main" val="21817073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195D-043F-3DBD-60C4-DEDB3EE3AF5D}"/>
              </a:ext>
            </a:extLst>
          </p:cNvPr>
          <p:cNvSpPr>
            <a:spLocks noGrp="1"/>
          </p:cNvSpPr>
          <p:nvPr>
            <p:ph type="title"/>
          </p:nvPr>
        </p:nvSpPr>
        <p:spPr/>
        <p:txBody>
          <a:bodyPr>
            <a:normAutofit/>
          </a:bodyPr>
          <a:lstStyle/>
          <a:p>
            <a:r>
              <a:rPr lang="en-US" sz="4000" b="1" dirty="0"/>
              <a:t>But what about drug resistance? </a:t>
            </a:r>
          </a:p>
        </p:txBody>
      </p:sp>
      <p:sp>
        <p:nvSpPr>
          <p:cNvPr id="3" name="Content Placeholder 2">
            <a:extLst>
              <a:ext uri="{FF2B5EF4-FFF2-40B4-BE49-F238E27FC236}">
                <a16:creationId xmlns:a16="http://schemas.microsoft.com/office/drawing/2014/main" id="{9FB8C39F-902C-C03C-63F8-0F08E52E653B}"/>
              </a:ext>
            </a:extLst>
          </p:cNvPr>
          <p:cNvSpPr>
            <a:spLocks noGrp="1"/>
          </p:cNvSpPr>
          <p:nvPr>
            <p:ph sz="half" idx="1"/>
          </p:nvPr>
        </p:nvSpPr>
        <p:spPr/>
        <p:txBody>
          <a:bodyPr/>
          <a:lstStyle/>
          <a:p>
            <a:r>
              <a:rPr lang="en-US" dirty="0"/>
              <a:t>How it started </a:t>
            </a:r>
          </a:p>
        </p:txBody>
      </p:sp>
      <p:sp>
        <p:nvSpPr>
          <p:cNvPr id="4" name="Content Placeholder 3">
            <a:extLst>
              <a:ext uri="{FF2B5EF4-FFF2-40B4-BE49-F238E27FC236}">
                <a16:creationId xmlns:a16="http://schemas.microsoft.com/office/drawing/2014/main" id="{411E847E-1EA2-1D35-7C65-1A10A513012C}"/>
              </a:ext>
            </a:extLst>
          </p:cNvPr>
          <p:cNvSpPr>
            <a:spLocks noGrp="1"/>
          </p:cNvSpPr>
          <p:nvPr>
            <p:ph sz="half" idx="2"/>
          </p:nvPr>
        </p:nvSpPr>
        <p:spPr>
          <a:xfrm>
            <a:off x="6172200" y="1825625"/>
            <a:ext cx="5181600" cy="4351338"/>
          </a:xfrm>
        </p:spPr>
        <p:txBody>
          <a:bodyPr/>
          <a:lstStyle/>
          <a:p>
            <a:r>
              <a:rPr lang="en-US" dirty="0"/>
              <a:t>How it’s going </a:t>
            </a:r>
          </a:p>
        </p:txBody>
      </p:sp>
      <p:pic>
        <p:nvPicPr>
          <p:cNvPr id="5" name="Picture 4">
            <a:extLst>
              <a:ext uri="{FF2B5EF4-FFF2-40B4-BE49-F238E27FC236}">
                <a16:creationId xmlns:a16="http://schemas.microsoft.com/office/drawing/2014/main" id="{B329DA55-5D31-19EA-BFA8-5B7190B8D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162" b="20391"/>
          <a:stretch/>
        </p:blipFill>
        <p:spPr>
          <a:xfrm>
            <a:off x="398207" y="2652188"/>
            <a:ext cx="5030227" cy="3153761"/>
          </a:xfrm>
          <a:prstGeom prst="rect">
            <a:avLst/>
          </a:prstGeom>
        </p:spPr>
      </p:pic>
      <p:pic>
        <p:nvPicPr>
          <p:cNvPr id="6" name="Picture 5">
            <a:extLst>
              <a:ext uri="{FF2B5EF4-FFF2-40B4-BE49-F238E27FC236}">
                <a16:creationId xmlns:a16="http://schemas.microsoft.com/office/drawing/2014/main" id="{7931231D-3C34-4151-A1E4-0EAE4F69C6D4}"/>
              </a:ext>
            </a:extLst>
          </p:cNvPr>
          <p:cNvPicPr>
            <a:picLocks noChangeAspect="1"/>
          </p:cNvPicPr>
          <p:nvPr/>
        </p:nvPicPr>
        <p:blipFill rotWithShape="1">
          <a:blip r:embed="rId4"/>
          <a:srcRect l="2335" t="2136" r="11927" b="1618"/>
          <a:stretch/>
        </p:blipFill>
        <p:spPr>
          <a:xfrm>
            <a:off x="6459793" y="2284884"/>
            <a:ext cx="3673704" cy="4123982"/>
          </a:xfrm>
          <a:prstGeom prst="rect">
            <a:avLst/>
          </a:prstGeom>
        </p:spPr>
      </p:pic>
    </p:spTree>
    <p:extLst>
      <p:ext uri="{BB962C8B-B14F-4D97-AF65-F5344CB8AC3E}">
        <p14:creationId xmlns:p14="http://schemas.microsoft.com/office/powerpoint/2010/main" val="2633480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DC16-4460-42D2-0E77-043850EBF17A}"/>
              </a:ext>
            </a:extLst>
          </p:cNvPr>
          <p:cNvSpPr>
            <a:spLocks noGrp="1"/>
          </p:cNvSpPr>
          <p:nvPr>
            <p:ph type="title"/>
          </p:nvPr>
        </p:nvSpPr>
        <p:spPr>
          <a:xfrm>
            <a:off x="533642" y="346092"/>
            <a:ext cx="10515600" cy="1132705"/>
          </a:xfrm>
        </p:spPr>
        <p:txBody>
          <a:bodyPr>
            <a:normAutofit/>
          </a:bodyPr>
          <a:lstStyle/>
          <a:p>
            <a:r>
              <a:rPr lang="en-US" sz="3600" b="1" dirty="0"/>
              <a:t>Trends in transmitted drug resistance</a:t>
            </a:r>
          </a:p>
        </p:txBody>
      </p:sp>
      <p:pic>
        <p:nvPicPr>
          <p:cNvPr id="5" name="Picture 4">
            <a:extLst>
              <a:ext uri="{FF2B5EF4-FFF2-40B4-BE49-F238E27FC236}">
                <a16:creationId xmlns:a16="http://schemas.microsoft.com/office/drawing/2014/main" id="{9924B98F-7ABE-E5DF-4F54-2277A04C1DD8}"/>
              </a:ext>
            </a:extLst>
          </p:cNvPr>
          <p:cNvPicPr>
            <a:picLocks noChangeAspect="1"/>
          </p:cNvPicPr>
          <p:nvPr/>
        </p:nvPicPr>
        <p:blipFill rotWithShape="1">
          <a:blip r:embed="rId3"/>
          <a:srcRect l="26627" t="19290" r="28246" b="7732"/>
          <a:stretch/>
        </p:blipFill>
        <p:spPr>
          <a:xfrm>
            <a:off x="860003" y="1648674"/>
            <a:ext cx="4796118" cy="4208945"/>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2EAAC649-4362-9A7C-362F-3E8B1B976A43}"/>
              </a:ext>
            </a:extLst>
          </p:cNvPr>
          <p:cNvSpPr/>
          <p:nvPr/>
        </p:nvSpPr>
        <p:spPr>
          <a:xfrm>
            <a:off x="762000" y="5986448"/>
            <a:ext cx="1548822" cy="307777"/>
          </a:xfrm>
          <a:prstGeom prst="rect">
            <a:avLst/>
          </a:prstGeom>
        </p:spPr>
        <p:txBody>
          <a:bodyPr wrap="none">
            <a:spAutoFit/>
          </a:bodyPr>
          <a:lstStyle/>
          <a:p>
            <a:r>
              <a:rPr lang="en-US" sz="1400" b="1" dirty="0">
                <a:solidFill>
                  <a:srgbClr val="000000"/>
                </a:solidFill>
                <a:latin typeface="+mj-lt"/>
              </a:rPr>
              <a:t>Rhee CID 2019</a:t>
            </a:r>
            <a:endParaRPr lang="en-US" sz="1400" b="1" dirty="0">
              <a:latin typeface="+mj-lt"/>
            </a:endParaRPr>
          </a:p>
        </p:txBody>
      </p:sp>
      <p:pic>
        <p:nvPicPr>
          <p:cNvPr id="6" name="Picture 5">
            <a:extLst>
              <a:ext uri="{FF2B5EF4-FFF2-40B4-BE49-F238E27FC236}">
                <a16:creationId xmlns:a16="http://schemas.microsoft.com/office/drawing/2014/main" id="{46C4EC72-3AB8-23D1-9471-C53966A14699}"/>
              </a:ext>
            </a:extLst>
          </p:cNvPr>
          <p:cNvPicPr>
            <a:picLocks noChangeAspect="1"/>
          </p:cNvPicPr>
          <p:nvPr/>
        </p:nvPicPr>
        <p:blipFill rotWithShape="1">
          <a:blip r:embed="rId4"/>
          <a:srcRect l="24519" t="23093" r="25288" b="25284"/>
          <a:stretch/>
        </p:blipFill>
        <p:spPr>
          <a:xfrm>
            <a:off x="6096000" y="2187458"/>
            <a:ext cx="5610069" cy="3131376"/>
          </a:xfrm>
          <a:prstGeom prst="rect">
            <a:avLst/>
          </a:prstGeom>
        </p:spPr>
      </p:pic>
      <p:sp>
        <p:nvSpPr>
          <p:cNvPr id="7" name="Content Placeholder 2">
            <a:extLst>
              <a:ext uri="{FF2B5EF4-FFF2-40B4-BE49-F238E27FC236}">
                <a16:creationId xmlns:a16="http://schemas.microsoft.com/office/drawing/2014/main" id="{454CDE08-C880-D7E3-BCDD-7613A429D46B}"/>
              </a:ext>
            </a:extLst>
          </p:cNvPr>
          <p:cNvSpPr txBox="1">
            <a:spLocks/>
          </p:cNvSpPr>
          <p:nvPr/>
        </p:nvSpPr>
        <p:spPr>
          <a:xfrm>
            <a:off x="485931" y="3753146"/>
            <a:ext cx="5508470" cy="1256469"/>
          </a:xfrm>
          <a:prstGeom prst="rect">
            <a:avLst/>
          </a:prstGeom>
          <a:solidFill>
            <a:schemeClr val="accent4"/>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While increasing trend in TDR most strains unlikely to influence activity of first-line ART</a:t>
            </a:r>
          </a:p>
        </p:txBody>
      </p:sp>
    </p:spTree>
    <p:extLst>
      <p:ext uri="{BB962C8B-B14F-4D97-AF65-F5344CB8AC3E}">
        <p14:creationId xmlns:p14="http://schemas.microsoft.com/office/powerpoint/2010/main" val="189074780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CC6B-5E24-AE73-AF6F-D2013EC70373}"/>
              </a:ext>
            </a:extLst>
          </p:cNvPr>
          <p:cNvSpPr>
            <a:spLocks noGrp="1"/>
          </p:cNvSpPr>
          <p:nvPr>
            <p:ph type="title"/>
          </p:nvPr>
        </p:nvSpPr>
        <p:spPr>
          <a:xfrm>
            <a:off x="547737" y="342289"/>
            <a:ext cx="10766778" cy="1325563"/>
          </a:xfrm>
        </p:spPr>
        <p:txBody>
          <a:bodyPr>
            <a:normAutofit/>
          </a:bodyPr>
          <a:lstStyle/>
          <a:p>
            <a:r>
              <a:rPr lang="en-US" sz="3600" b="1" dirty="0"/>
              <a:t>Many transmitted drug resistance mutations circulate among ART-naïve </a:t>
            </a:r>
          </a:p>
        </p:txBody>
      </p:sp>
      <p:sp>
        <p:nvSpPr>
          <p:cNvPr id="8" name="Rectangle 7">
            <a:extLst>
              <a:ext uri="{FF2B5EF4-FFF2-40B4-BE49-F238E27FC236}">
                <a16:creationId xmlns:a16="http://schemas.microsoft.com/office/drawing/2014/main" id="{DC37AE56-A03A-5E6C-566C-55B71262DA3B}"/>
              </a:ext>
            </a:extLst>
          </p:cNvPr>
          <p:cNvSpPr/>
          <p:nvPr/>
        </p:nvSpPr>
        <p:spPr>
          <a:xfrm>
            <a:off x="6592462" y="5014669"/>
            <a:ext cx="2835281" cy="1200329"/>
          </a:xfrm>
          <a:prstGeom prst="rect">
            <a:avLst/>
          </a:prstGeom>
          <a:noFill/>
        </p:spPr>
        <p:txBody>
          <a:bodyPr wrap="square">
            <a:spAutoFit/>
          </a:bodyPr>
          <a:lstStyle/>
          <a:p>
            <a:r>
              <a:rPr lang="en-US" dirty="0">
                <a:solidFill>
                  <a:srgbClr val="000000"/>
                </a:solidFill>
                <a:latin typeface="+mj-lt"/>
              </a:rPr>
              <a:t>Other examples: </a:t>
            </a:r>
          </a:p>
          <a:p>
            <a:r>
              <a:rPr lang="en-US" b="1" dirty="0">
                <a:solidFill>
                  <a:srgbClr val="000000"/>
                </a:solidFill>
                <a:latin typeface="+mj-lt"/>
              </a:rPr>
              <a:t>Rhee CID 2019</a:t>
            </a:r>
          </a:p>
          <a:p>
            <a:r>
              <a:rPr lang="en-US" b="1" dirty="0">
                <a:solidFill>
                  <a:srgbClr val="000000"/>
                </a:solidFill>
                <a:latin typeface="+mj-lt"/>
              </a:rPr>
              <a:t>Levintow OFID 2018</a:t>
            </a:r>
          </a:p>
          <a:p>
            <a:r>
              <a:rPr lang="en-US" b="1" dirty="0" err="1">
                <a:solidFill>
                  <a:srgbClr val="000000"/>
                </a:solidFill>
                <a:latin typeface="+mj-lt"/>
              </a:rPr>
              <a:t>Mbisa</a:t>
            </a:r>
            <a:r>
              <a:rPr lang="en-US" b="1" dirty="0">
                <a:solidFill>
                  <a:srgbClr val="000000"/>
                </a:solidFill>
                <a:latin typeface="+mj-lt"/>
              </a:rPr>
              <a:t> CID 2015</a:t>
            </a:r>
            <a:endParaRPr lang="en-US" b="1" dirty="0">
              <a:latin typeface="+mj-lt"/>
            </a:endParaRPr>
          </a:p>
        </p:txBody>
      </p:sp>
      <p:pic>
        <p:nvPicPr>
          <p:cNvPr id="10" name="Picture 9">
            <a:extLst>
              <a:ext uri="{FF2B5EF4-FFF2-40B4-BE49-F238E27FC236}">
                <a16:creationId xmlns:a16="http://schemas.microsoft.com/office/drawing/2014/main" id="{B9164827-78BB-CE49-AE3E-6F721ADE1ED5}"/>
              </a:ext>
            </a:extLst>
          </p:cNvPr>
          <p:cNvPicPr>
            <a:picLocks noChangeAspect="1"/>
          </p:cNvPicPr>
          <p:nvPr/>
        </p:nvPicPr>
        <p:blipFill rotWithShape="1">
          <a:blip r:embed="rId3"/>
          <a:srcRect l="25109" t="32523" r="31666" b="38473"/>
          <a:stretch/>
        </p:blipFill>
        <p:spPr>
          <a:xfrm>
            <a:off x="6341356" y="1898395"/>
            <a:ext cx="5390924" cy="196318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7B2CEA84-F3B8-7C49-3150-6DC409C37B14}"/>
              </a:ext>
            </a:extLst>
          </p:cNvPr>
          <p:cNvSpPr txBox="1"/>
          <p:nvPr/>
        </p:nvSpPr>
        <p:spPr>
          <a:xfrm>
            <a:off x="6710449" y="3976460"/>
            <a:ext cx="1966242" cy="307777"/>
          </a:xfrm>
          <a:prstGeom prst="rect">
            <a:avLst/>
          </a:prstGeom>
          <a:noFill/>
        </p:spPr>
        <p:txBody>
          <a:bodyPr wrap="square">
            <a:spAutoFit/>
          </a:bodyPr>
          <a:lstStyle/>
          <a:p>
            <a:r>
              <a:rPr lang="en-US" sz="1400" b="1" dirty="0">
                <a:solidFill>
                  <a:srgbClr val="000000"/>
                </a:solidFill>
                <a:latin typeface="+mj-lt"/>
              </a:rPr>
              <a:t>Drescher CID 2014</a:t>
            </a:r>
            <a:endParaRPr lang="en-US" sz="1400" b="1" dirty="0">
              <a:latin typeface="+mj-lt"/>
            </a:endParaRPr>
          </a:p>
        </p:txBody>
      </p:sp>
      <p:pic>
        <p:nvPicPr>
          <p:cNvPr id="14" name="Picture 13">
            <a:extLst>
              <a:ext uri="{FF2B5EF4-FFF2-40B4-BE49-F238E27FC236}">
                <a16:creationId xmlns:a16="http://schemas.microsoft.com/office/drawing/2014/main" id="{5ED0FE4C-76C6-0882-6DFF-BA127B575D59}"/>
              </a:ext>
            </a:extLst>
          </p:cNvPr>
          <p:cNvPicPr>
            <a:picLocks noChangeAspect="1"/>
          </p:cNvPicPr>
          <p:nvPr/>
        </p:nvPicPr>
        <p:blipFill rotWithShape="1">
          <a:blip r:embed="rId4"/>
          <a:srcRect l="23935" t="19953" r="24815" b="50000"/>
          <a:stretch/>
        </p:blipFill>
        <p:spPr>
          <a:xfrm>
            <a:off x="261938" y="3906877"/>
            <a:ext cx="5632953" cy="1792261"/>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118AC2DF-8B43-517A-694B-93827EF1E15B}"/>
              </a:ext>
            </a:extLst>
          </p:cNvPr>
          <p:cNvSpPr txBox="1">
            <a:spLocks/>
          </p:cNvSpPr>
          <p:nvPr/>
        </p:nvSpPr>
        <p:spPr>
          <a:xfrm>
            <a:off x="705076" y="1995592"/>
            <a:ext cx="5390924" cy="1433408"/>
          </a:xfrm>
          <a:prstGeom prst="rect">
            <a:avLst/>
          </a:prstGeom>
          <a:solidFill>
            <a:schemeClr val="accent1">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t>Integration of phylogenetic analyses in drug resistance monitoring show clusters of TDR among ART-naïve </a:t>
            </a:r>
          </a:p>
        </p:txBody>
      </p:sp>
      <p:sp>
        <p:nvSpPr>
          <p:cNvPr id="15" name="TextBox 14">
            <a:extLst>
              <a:ext uri="{FF2B5EF4-FFF2-40B4-BE49-F238E27FC236}">
                <a16:creationId xmlns:a16="http://schemas.microsoft.com/office/drawing/2014/main" id="{6DD9A523-6861-85C6-9EA0-868849123E18}"/>
              </a:ext>
            </a:extLst>
          </p:cNvPr>
          <p:cNvSpPr txBox="1"/>
          <p:nvPr/>
        </p:nvSpPr>
        <p:spPr>
          <a:xfrm>
            <a:off x="547737" y="5907221"/>
            <a:ext cx="2620166" cy="307777"/>
          </a:xfrm>
          <a:prstGeom prst="rect">
            <a:avLst/>
          </a:prstGeom>
          <a:noFill/>
        </p:spPr>
        <p:txBody>
          <a:bodyPr wrap="square">
            <a:spAutoFit/>
          </a:bodyPr>
          <a:lstStyle/>
          <a:p>
            <a:r>
              <a:rPr lang="en-US" sz="1400" b="1" dirty="0" err="1">
                <a:solidFill>
                  <a:srgbClr val="000000"/>
                </a:solidFill>
                <a:latin typeface="+mj-lt"/>
              </a:rPr>
              <a:t>Novitsky</a:t>
            </a:r>
            <a:r>
              <a:rPr lang="en-US" sz="1400" b="1" dirty="0">
                <a:solidFill>
                  <a:srgbClr val="000000"/>
                </a:solidFill>
                <a:latin typeface="+mj-lt"/>
              </a:rPr>
              <a:t> OFID 2022</a:t>
            </a:r>
            <a:endParaRPr lang="en-US" sz="1400" b="1" dirty="0">
              <a:latin typeface="+mj-lt"/>
            </a:endParaRPr>
          </a:p>
        </p:txBody>
      </p:sp>
    </p:spTree>
    <p:extLst>
      <p:ext uri="{BB962C8B-B14F-4D97-AF65-F5344CB8AC3E}">
        <p14:creationId xmlns:p14="http://schemas.microsoft.com/office/powerpoint/2010/main" val="246864132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99BF-5925-82C5-9394-A41963A03D48}"/>
              </a:ext>
            </a:extLst>
          </p:cNvPr>
          <p:cNvSpPr>
            <a:spLocks noGrp="1"/>
          </p:cNvSpPr>
          <p:nvPr>
            <p:ph type="title"/>
          </p:nvPr>
        </p:nvSpPr>
        <p:spPr>
          <a:xfrm>
            <a:off x="838200" y="434010"/>
            <a:ext cx="10515600" cy="1325563"/>
          </a:xfrm>
        </p:spPr>
        <p:txBody>
          <a:bodyPr>
            <a:normAutofit/>
          </a:bodyPr>
          <a:lstStyle/>
          <a:p>
            <a:r>
              <a:rPr lang="en-US" sz="4000" b="1" dirty="0"/>
              <a:t>Baseline HIV drug resistance testing in the US </a:t>
            </a:r>
          </a:p>
        </p:txBody>
      </p:sp>
      <p:pic>
        <p:nvPicPr>
          <p:cNvPr id="5" name="Picture 4">
            <a:extLst>
              <a:ext uri="{FF2B5EF4-FFF2-40B4-BE49-F238E27FC236}">
                <a16:creationId xmlns:a16="http://schemas.microsoft.com/office/drawing/2014/main" id="{1F359B71-96C3-C0F7-4C49-6495682621BB}"/>
              </a:ext>
            </a:extLst>
          </p:cNvPr>
          <p:cNvPicPr>
            <a:picLocks noChangeAspect="1"/>
          </p:cNvPicPr>
          <p:nvPr/>
        </p:nvPicPr>
        <p:blipFill rotWithShape="1">
          <a:blip r:embed="rId3"/>
          <a:srcRect l="16829" t="27181" r="41597" b="10546"/>
          <a:stretch/>
        </p:blipFill>
        <p:spPr>
          <a:xfrm>
            <a:off x="642446" y="2112943"/>
            <a:ext cx="5068711" cy="412044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7BCC05F-9429-C625-9BB5-BBA6B8ECB5C3}"/>
              </a:ext>
            </a:extLst>
          </p:cNvPr>
          <p:cNvPicPr>
            <a:picLocks noChangeAspect="1"/>
          </p:cNvPicPr>
          <p:nvPr/>
        </p:nvPicPr>
        <p:blipFill rotWithShape="1">
          <a:blip r:embed="rId4"/>
          <a:srcRect l="18649" t="37728" r="41621" b="10501"/>
          <a:stretch/>
        </p:blipFill>
        <p:spPr>
          <a:xfrm>
            <a:off x="6480845" y="2526888"/>
            <a:ext cx="5176898" cy="3661080"/>
          </a:xfrm>
          <a:prstGeom prst="rect">
            <a:avLst/>
          </a:prstGeom>
        </p:spPr>
      </p:pic>
      <p:sp>
        <p:nvSpPr>
          <p:cNvPr id="9" name="Content Placeholder 2">
            <a:extLst>
              <a:ext uri="{FF2B5EF4-FFF2-40B4-BE49-F238E27FC236}">
                <a16:creationId xmlns:a16="http://schemas.microsoft.com/office/drawing/2014/main" id="{47B9D244-AB67-00CF-F46A-302E836D6E7F}"/>
              </a:ext>
            </a:extLst>
          </p:cNvPr>
          <p:cNvSpPr txBox="1">
            <a:spLocks/>
          </p:cNvSpPr>
          <p:nvPr/>
        </p:nvSpPr>
        <p:spPr>
          <a:xfrm>
            <a:off x="838200" y="3935168"/>
            <a:ext cx="4539463" cy="11530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t>Current levels of drug resistance testing can maintain molecular cluster detection &amp; monitor TDR trends</a:t>
            </a:r>
          </a:p>
        </p:txBody>
      </p:sp>
      <p:sp>
        <p:nvSpPr>
          <p:cNvPr id="10" name="Oval 9">
            <a:extLst>
              <a:ext uri="{FF2B5EF4-FFF2-40B4-BE49-F238E27FC236}">
                <a16:creationId xmlns:a16="http://schemas.microsoft.com/office/drawing/2014/main" id="{C0D03A63-129D-5E4C-C197-5A9AAB534590}"/>
              </a:ext>
            </a:extLst>
          </p:cNvPr>
          <p:cNvSpPr/>
          <p:nvPr/>
        </p:nvSpPr>
        <p:spPr>
          <a:xfrm>
            <a:off x="10411718" y="2718053"/>
            <a:ext cx="811804" cy="627161"/>
          </a:xfrm>
          <a:prstGeom prst="ellipse">
            <a:avLst/>
          </a:prstGeom>
          <a:solidFill>
            <a:schemeClr val="accent4">
              <a:alpha val="26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0EEB216-9303-FFA0-6F9B-8CD47F962B79}"/>
              </a:ext>
            </a:extLst>
          </p:cNvPr>
          <p:cNvSpPr txBox="1"/>
          <p:nvPr/>
        </p:nvSpPr>
        <p:spPr>
          <a:xfrm>
            <a:off x="6716871" y="2087530"/>
            <a:ext cx="5475129" cy="307777"/>
          </a:xfrm>
          <a:prstGeom prst="rect">
            <a:avLst/>
          </a:prstGeom>
          <a:noFill/>
        </p:spPr>
        <p:txBody>
          <a:bodyPr wrap="square" rtlCol="0">
            <a:spAutoFit/>
          </a:bodyPr>
          <a:lstStyle/>
          <a:p>
            <a:r>
              <a:rPr lang="en-US" sz="1400" b="1" dirty="0"/>
              <a:t>Proportion of HIV diagnoses with baseline sequence</a:t>
            </a:r>
          </a:p>
        </p:txBody>
      </p:sp>
    </p:spTree>
    <p:extLst>
      <p:ext uri="{BB962C8B-B14F-4D97-AF65-F5344CB8AC3E}">
        <p14:creationId xmlns:p14="http://schemas.microsoft.com/office/powerpoint/2010/main" val="393410895"/>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C9BFF9-6F14-7751-2C57-B5DD9B48AC0C}"/>
              </a:ext>
            </a:extLst>
          </p:cNvPr>
          <p:cNvSpPr>
            <a:spLocks noGrp="1"/>
          </p:cNvSpPr>
          <p:nvPr>
            <p:ph type="title"/>
          </p:nvPr>
        </p:nvSpPr>
        <p:spPr>
          <a:xfrm>
            <a:off x="622300" y="257270"/>
            <a:ext cx="10515600" cy="1325563"/>
          </a:xfrm>
        </p:spPr>
        <p:txBody>
          <a:bodyPr>
            <a:normAutofit/>
          </a:bodyPr>
          <a:lstStyle/>
          <a:p>
            <a:r>
              <a:rPr lang="en-US" sz="3200" b="1" dirty="0"/>
              <a:t>US guidelines continue to recommend baseline RT/PR resistance testing </a:t>
            </a:r>
          </a:p>
        </p:txBody>
      </p:sp>
      <p:sp>
        <p:nvSpPr>
          <p:cNvPr id="4" name="Content Placeholder 2">
            <a:extLst>
              <a:ext uri="{FF2B5EF4-FFF2-40B4-BE49-F238E27FC236}">
                <a16:creationId xmlns:a16="http://schemas.microsoft.com/office/drawing/2014/main" id="{673F328E-CE4E-DEDD-FA8A-8AF720A2048D}"/>
              </a:ext>
            </a:extLst>
          </p:cNvPr>
          <p:cNvSpPr txBox="1">
            <a:spLocks/>
          </p:cNvSpPr>
          <p:nvPr/>
        </p:nvSpPr>
        <p:spPr>
          <a:xfrm>
            <a:off x="450291" y="1974471"/>
            <a:ext cx="5429809" cy="3399193"/>
          </a:xfrm>
          <a:prstGeom prst="rect">
            <a:avLst/>
          </a:prstGeom>
          <a:solidFill>
            <a:schemeClr val="accent4"/>
          </a:solidFill>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lnSpc>
                <a:spcPct val="110000"/>
              </a:lnSpc>
              <a:buNone/>
            </a:pPr>
            <a:br>
              <a:rPr lang="en-US" sz="1600" b="1" i="0" dirty="0">
                <a:solidFill>
                  <a:srgbClr val="2A2A2A"/>
                </a:solidFill>
                <a:effectLst/>
              </a:rPr>
            </a:br>
            <a:r>
              <a:rPr lang="en-US" sz="1600" b="1" i="0" dirty="0">
                <a:solidFill>
                  <a:srgbClr val="2A2A2A"/>
                </a:solidFill>
                <a:effectLst/>
              </a:rPr>
              <a:t>Panel on Antiretroviral Guidelines for Adults and Adolescents, Sept 2022</a:t>
            </a:r>
          </a:p>
          <a:p>
            <a:pPr>
              <a:lnSpc>
                <a:spcPct val="110000"/>
              </a:lnSpc>
            </a:pPr>
            <a:r>
              <a:rPr lang="en-US" sz="1800" dirty="0"/>
              <a:t>Baseline genotypic resistance testing for mutations in reverse transcriptase (RT) and protease (PR) at entry to care recommended </a:t>
            </a:r>
          </a:p>
          <a:p>
            <a:pPr>
              <a:lnSpc>
                <a:spcPct val="110000"/>
              </a:lnSpc>
            </a:pPr>
            <a:r>
              <a:rPr lang="en-US" sz="1800" dirty="0"/>
              <a:t>Integrase genotype testing recommended if concern of acquisition after long-acting cabotegravir PrEP </a:t>
            </a:r>
          </a:p>
        </p:txBody>
      </p:sp>
      <p:pic>
        <p:nvPicPr>
          <p:cNvPr id="12" name="Picture 11">
            <a:extLst>
              <a:ext uri="{FF2B5EF4-FFF2-40B4-BE49-F238E27FC236}">
                <a16:creationId xmlns:a16="http://schemas.microsoft.com/office/drawing/2014/main" id="{E64804E5-F49E-095C-848C-AA42EA24179F}"/>
              </a:ext>
            </a:extLst>
          </p:cNvPr>
          <p:cNvPicPr>
            <a:picLocks noChangeAspect="1"/>
          </p:cNvPicPr>
          <p:nvPr/>
        </p:nvPicPr>
        <p:blipFill rotWithShape="1">
          <a:blip r:embed="rId3"/>
          <a:srcRect l="8424" t="29791" r="11233" b="13202"/>
          <a:stretch/>
        </p:blipFill>
        <p:spPr>
          <a:xfrm>
            <a:off x="6311902" y="1769479"/>
            <a:ext cx="5624187" cy="216573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95DBF78B-A052-1358-F805-3DE70E03C440}"/>
              </a:ext>
            </a:extLst>
          </p:cNvPr>
          <p:cNvPicPr>
            <a:picLocks noChangeAspect="1"/>
          </p:cNvPicPr>
          <p:nvPr/>
        </p:nvPicPr>
        <p:blipFill rotWithShape="1">
          <a:blip r:embed="rId4"/>
          <a:srcRect l="21575" t="16729" r="22432" b="45408"/>
          <a:stretch/>
        </p:blipFill>
        <p:spPr>
          <a:xfrm>
            <a:off x="6618931" y="4454374"/>
            <a:ext cx="5010128" cy="1838579"/>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194F09F7-DA1F-4DC7-6195-8BA7E282E9F9}"/>
              </a:ext>
            </a:extLst>
          </p:cNvPr>
          <p:cNvSpPr txBox="1"/>
          <p:nvPr/>
        </p:nvSpPr>
        <p:spPr>
          <a:xfrm>
            <a:off x="9919495" y="6292953"/>
            <a:ext cx="2620166" cy="307777"/>
          </a:xfrm>
          <a:prstGeom prst="rect">
            <a:avLst/>
          </a:prstGeom>
          <a:noFill/>
        </p:spPr>
        <p:txBody>
          <a:bodyPr wrap="square">
            <a:spAutoFit/>
          </a:bodyPr>
          <a:lstStyle/>
          <a:p>
            <a:r>
              <a:rPr lang="en-US" sz="1400" b="1" dirty="0" err="1">
                <a:solidFill>
                  <a:srgbClr val="000000"/>
                </a:solidFill>
                <a:latin typeface="+mj-lt"/>
              </a:rPr>
              <a:t>Hyle</a:t>
            </a:r>
            <a:r>
              <a:rPr lang="en-US" sz="1400" b="1" dirty="0">
                <a:solidFill>
                  <a:srgbClr val="000000"/>
                </a:solidFill>
                <a:latin typeface="+mj-lt"/>
              </a:rPr>
              <a:t> CID 2020</a:t>
            </a:r>
            <a:endParaRPr lang="en-US" sz="1400" b="1" dirty="0">
              <a:latin typeface="+mj-lt"/>
            </a:endParaRPr>
          </a:p>
        </p:txBody>
      </p:sp>
    </p:spTree>
    <p:extLst>
      <p:ext uri="{BB962C8B-B14F-4D97-AF65-F5344CB8AC3E}">
        <p14:creationId xmlns:p14="http://schemas.microsoft.com/office/powerpoint/2010/main" val="3359376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F0FE3-70C2-A1BD-C129-4292C6826B93}"/>
              </a:ext>
            </a:extLst>
          </p:cNvPr>
          <p:cNvSpPr>
            <a:spLocks noGrp="1"/>
          </p:cNvSpPr>
          <p:nvPr>
            <p:ph type="title"/>
          </p:nvPr>
        </p:nvSpPr>
        <p:spPr/>
        <p:txBody>
          <a:bodyPr>
            <a:noAutofit/>
          </a:bodyPr>
          <a:lstStyle/>
          <a:p>
            <a:r>
              <a:rPr lang="en-US" sz="3200" b="1" dirty="0"/>
              <a:t>Shift in importance from clinical to public health impact – what are the ethical considerations? </a:t>
            </a:r>
          </a:p>
        </p:txBody>
      </p:sp>
      <p:sp>
        <p:nvSpPr>
          <p:cNvPr id="20" name="Content Placeholder 19">
            <a:extLst>
              <a:ext uri="{FF2B5EF4-FFF2-40B4-BE49-F238E27FC236}">
                <a16:creationId xmlns:a16="http://schemas.microsoft.com/office/drawing/2014/main" id="{0F41D46E-1070-A114-63D8-40DFA7A3F4C3}"/>
              </a:ext>
            </a:extLst>
          </p:cNvPr>
          <p:cNvSpPr>
            <a:spLocks noGrp="1"/>
          </p:cNvSpPr>
          <p:nvPr>
            <p:ph sz="half" idx="1"/>
          </p:nvPr>
        </p:nvSpPr>
        <p:spPr>
          <a:xfrm>
            <a:off x="1159658" y="2141537"/>
            <a:ext cx="5181600" cy="4351338"/>
          </a:xfrm>
        </p:spPr>
        <p:txBody>
          <a:bodyPr/>
          <a:lstStyle/>
          <a:p>
            <a:r>
              <a:rPr lang="en-US" dirty="0"/>
              <a:t>Privacy </a:t>
            </a:r>
          </a:p>
          <a:p>
            <a:r>
              <a:rPr lang="en-US" dirty="0"/>
              <a:t>Data Confidentiality </a:t>
            </a:r>
          </a:p>
          <a:p>
            <a:r>
              <a:rPr lang="en-US" dirty="0"/>
              <a:t>Criminalization </a:t>
            </a:r>
          </a:p>
          <a:p>
            <a:r>
              <a:rPr lang="en-US" dirty="0"/>
              <a:t>Trust</a:t>
            </a:r>
          </a:p>
          <a:p>
            <a:r>
              <a:rPr lang="en-US" dirty="0"/>
              <a:t>Communication</a:t>
            </a:r>
          </a:p>
          <a:p>
            <a:r>
              <a:rPr lang="en-US" dirty="0"/>
              <a:t>Complexity </a:t>
            </a:r>
          </a:p>
        </p:txBody>
      </p:sp>
      <p:sp>
        <p:nvSpPr>
          <p:cNvPr id="17" name="TextBox 16">
            <a:extLst>
              <a:ext uri="{FF2B5EF4-FFF2-40B4-BE49-F238E27FC236}">
                <a16:creationId xmlns:a16="http://schemas.microsoft.com/office/drawing/2014/main" id="{ED4954F3-E841-AB31-3756-DFC0B59DEE6B}"/>
              </a:ext>
            </a:extLst>
          </p:cNvPr>
          <p:cNvSpPr txBox="1"/>
          <p:nvPr/>
        </p:nvSpPr>
        <p:spPr>
          <a:xfrm>
            <a:off x="9223027" y="3445189"/>
            <a:ext cx="2142655" cy="923330"/>
          </a:xfrm>
          <a:prstGeom prst="rect">
            <a:avLst/>
          </a:prstGeom>
          <a:noFill/>
        </p:spPr>
        <p:txBody>
          <a:bodyPr wrap="square">
            <a:spAutoFit/>
          </a:bodyPr>
          <a:lstStyle/>
          <a:p>
            <a:pPr algn="ctr"/>
            <a:r>
              <a:rPr lang="en-US" b="1" dirty="0">
                <a:solidFill>
                  <a:srgbClr val="FFFFFF"/>
                </a:solidFill>
              </a:rPr>
              <a:t>Accountability of institutions to the public</a:t>
            </a:r>
            <a:endParaRPr lang="en-US" dirty="0">
              <a:solidFill>
                <a:srgbClr val="FFFFFF"/>
              </a:solidFill>
            </a:endParaRPr>
          </a:p>
        </p:txBody>
      </p:sp>
      <p:pic>
        <p:nvPicPr>
          <p:cNvPr id="3" name="Picture 2" descr="Diagram&#10;&#10;Description automatically generated">
            <a:extLst>
              <a:ext uri="{FF2B5EF4-FFF2-40B4-BE49-F238E27FC236}">
                <a16:creationId xmlns:a16="http://schemas.microsoft.com/office/drawing/2014/main" id="{E6580364-63C5-1238-6BD7-F60977EC2944}"/>
              </a:ext>
            </a:extLst>
          </p:cNvPr>
          <p:cNvPicPr>
            <a:picLocks noChangeAspect="1"/>
          </p:cNvPicPr>
          <p:nvPr/>
        </p:nvPicPr>
        <p:blipFill rotWithShape="1">
          <a:blip r:embed="rId3"/>
          <a:srcRect l="47308"/>
          <a:stretch/>
        </p:blipFill>
        <p:spPr>
          <a:xfrm>
            <a:off x="5016720" y="1690688"/>
            <a:ext cx="5503550" cy="5007172"/>
          </a:xfrm>
          <a:prstGeom prst="rect">
            <a:avLst/>
          </a:prstGeom>
        </p:spPr>
      </p:pic>
    </p:spTree>
    <p:extLst>
      <p:ext uri="{BB962C8B-B14F-4D97-AF65-F5344CB8AC3E}">
        <p14:creationId xmlns:p14="http://schemas.microsoft.com/office/powerpoint/2010/main" val="69846029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E57D-AB1D-4A8D-9616-1A7B2AEFF6C3}"/>
              </a:ext>
            </a:extLst>
          </p:cNvPr>
          <p:cNvSpPr>
            <a:spLocks noGrp="1"/>
          </p:cNvSpPr>
          <p:nvPr>
            <p:ph type="title"/>
          </p:nvPr>
        </p:nvSpPr>
        <p:spPr>
          <a:xfrm>
            <a:off x="838197" y="2103437"/>
            <a:ext cx="10515600" cy="1325563"/>
          </a:xfrm>
        </p:spPr>
        <p:txBody>
          <a:bodyPr/>
          <a:lstStyle/>
          <a:p>
            <a:pPr algn="ctr"/>
            <a:r>
              <a:rPr lang="en-US" b="1" dirty="0"/>
              <a:t>Community Engagement </a:t>
            </a:r>
          </a:p>
        </p:txBody>
      </p:sp>
      <p:pic>
        <p:nvPicPr>
          <p:cNvPr id="3" name="Picture 2" descr="Save the Date: Feb. 20 UC IT Town Hall | UC IT Blog">
            <a:extLst>
              <a:ext uri="{FF2B5EF4-FFF2-40B4-BE49-F238E27FC236}">
                <a16:creationId xmlns:a16="http://schemas.microsoft.com/office/drawing/2014/main" id="{4A82B98F-F391-6EC9-FE46-295ADFF05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292" y="4333314"/>
            <a:ext cx="8127411" cy="252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49742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624051" y="1199079"/>
            <a:ext cx="10515163" cy="648915"/>
          </a:xfrm>
        </p:spPr>
        <p:txBody>
          <a:bodyPr/>
          <a:lstStyle/>
          <a:p>
            <a:r>
              <a:rPr lang="en-US" dirty="0"/>
              <a:t>Learning Objectives </a:t>
            </a:r>
          </a:p>
        </p:txBody>
      </p:sp>
      <p:sp>
        <p:nvSpPr>
          <p:cNvPr id="6" name="Text Placeholder 5"/>
          <p:cNvSpPr>
            <a:spLocks noGrp="1"/>
          </p:cNvSpPr>
          <p:nvPr>
            <p:ph type="body" sz="quarter" idx="11"/>
          </p:nvPr>
        </p:nvSpPr>
        <p:spPr>
          <a:xfrm>
            <a:off x="867838" y="2418677"/>
            <a:ext cx="10027590" cy="2479045"/>
          </a:xfrm>
        </p:spPr>
        <p:txBody>
          <a:bodyPr/>
          <a:lstStyle/>
          <a:p>
            <a:pPr marL="517921" indent="-257244">
              <a:buFont typeface="Arial" panose="020B0604020202020204" pitchFamily="34" charset="0"/>
              <a:buChar char="•"/>
            </a:pPr>
            <a:r>
              <a:rPr lang="en-US" sz="2800" i="1" dirty="0"/>
              <a:t>Describe HIV molecular epidemiology and cluster detection</a:t>
            </a:r>
          </a:p>
          <a:p>
            <a:pPr marL="517921" indent="-257244">
              <a:buFont typeface="Arial" panose="020B0604020202020204" pitchFamily="34" charset="0"/>
              <a:buChar char="•"/>
            </a:pPr>
            <a:r>
              <a:rPr lang="en-US" sz="2800" i="1" dirty="0"/>
              <a:t>Recognize other signals for Response: Acute HIV and time-space clusters</a:t>
            </a:r>
          </a:p>
          <a:p>
            <a:pPr marL="517921" indent="-257244">
              <a:buFont typeface="Arial" panose="020B0604020202020204" pitchFamily="34" charset="0"/>
              <a:buChar char="•"/>
            </a:pPr>
            <a:r>
              <a:rPr lang="en-US" sz="2800" i="1" dirty="0"/>
              <a:t>Identify common concerns from the community </a:t>
            </a:r>
          </a:p>
        </p:txBody>
      </p:sp>
    </p:spTree>
    <p:extLst>
      <p:ext uri="{BB962C8B-B14F-4D97-AF65-F5344CB8AC3E}">
        <p14:creationId xmlns:p14="http://schemas.microsoft.com/office/powerpoint/2010/main" val="392813619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BEF05B4-DF67-EBCC-8DB0-1C9545785CC2}"/>
              </a:ext>
            </a:extLst>
          </p:cNvPr>
          <p:cNvSpPr/>
          <p:nvPr/>
        </p:nvSpPr>
        <p:spPr>
          <a:xfrm>
            <a:off x="7646073" y="4189925"/>
            <a:ext cx="2759825" cy="1849028"/>
          </a:xfrm>
          <a:prstGeom prst="rect">
            <a:avLst/>
          </a:prstGeom>
          <a:solidFill>
            <a:srgbClr val="FFC000">
              <a:alpha val="25098"/>
            </a:srgbClr>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0E115EF-D496-6E36-B874-C44D7B55C0B6}"/>
              </a:ext>
            </a:extLst>
          </p:cNvPr>
          <p:cNvSpPr/>
          <p:nvPr/>
        </p:nvSpPr>
        <p:spPr>
          <a:xfrm>
            <a:off x="560852" y="4137275"/>
            <a:ext cx="2759825" cy="1817582"/>
          </a:xfrm>
          <a:prstGeom prst="rect">
            <a:avLst/>
          </a:prstGeom>
          <a:solidFill>
            <a:srgbClr val="FFC000">
              <a:alpha val="25098"/>
            </a:srgbClr>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1857B58-54D4-FDCE-5EDF-00811E8267DF}"/>
              </a:ext>
            </a:extLst>
          </p:cNvPr>
          <p:cNvSpPr/>
          <p:nvPr/>
        </p:nvSpPr>
        <p:spPr>
          <a:xfrm>
            <a:off x="4113646" y="4171496"/>
            <a:ext cx="2759825" cy="1817582"/>
          </a:xfrm>
          <a:prstGeom prst="rect">
            <a:avLst/>
          </a:prstGeom>
          <a:solidFill>
            <a:srgbClr val="FFC000">
              <a:alpha val="25098"/>
            </a:srgbClr>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aphicFrame>
        <p:nvGraphicFramePr>
          <p:cNvPr id="5" name="Content Placeholder 4">
            <a:extLst>
              <a:ext uri="{FF2B5EF4-FFF2-40B4-BE49-F238E27FC236}">
                <a16:creationId xmlns:a16="http://schemas.microsoft.com/office/drawing/2014/main" id="{A96DAEA2-0CFA-1670-8DAB-BE1445B30460}"/>
              </a:ext>
            </a:extLst>
          </p:cNvPr>
          <p:cNvGraphicFramePr>
            <a:graphicFrameLocks noGrp="1"/>
          </p:cNvGraphicFramePr>
          <p:nvPr>
            <p:ph sz="half" idx="4294967295"/>
            <p:extLst>
              <p:ext uri="{D42A27DB-BD31-4B8C-83A1-F6EECF244321}">
                <p14:modId xmlns:p14="http://schemas.microsoft.com/office/powerpoint/2010/main" val="3223588226"/>
              </p:ext>
            </p:extLst>
          </p:nvPr>
        </p:nvGraphicFramePr>
        <p:xfrm>
          <a:off x="684739" y="3754300"/>
          <a:ext cx="9617641" cy="2552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3E89F796-2B5E-8546-77A5-EB0F9620E9CF}"/>
              </a:ext>
            </a:extLst>
          </p:cNvPr>
          <p:cNvGrpSpPr/>
          <p:nvPr/>
        </p:nvGrpSpPr>
        <p:grpSpPr>
          <a:xfrm>
            <a:off x="838200" y="667260"/>
            <a:ext cx="10515600" cy="3389362"/>
            <a:chOff x="0" y="531914"/>
            <a:chExt cx="8102908" cy="995710"/>
          </a:xfrm>
        </p:grpSpPr>
        <p:sp>
          <p:nvSpPr>
            <p:cNvPr id="6" name="Arrow: Right 5">
              <a:extLst>
                <a:ext uri="{FF2B5EF4-FFF2-40B4-BE49-F238E27FC236}">
                  <a16:creationId xmlns:a16="http://schemas.microsoft.com/office/drawing/2014/main" id="{EB40CF6C-CF17-8DB2-0363-01A98B5C7290}"/>
                </a:ext>
              </a:extLst>
            </p:cNvPr>
            <p:cNvSpPr/>
            <p:nvPr/>
          </p:nvSpPr>
          <p:spPr>
            <a:xfrm>
              <a:off x="486097" y="531914"/>
              <a:ext cx="7616811" cy="995710"/>
            </a:xfrm>
            <a:prstGeom prst="rightArrow">
              <a:avLst>
                <a:gd name="adj1" fmla="val 50000"/>
                <a:gd name="adj2" fmla="val 5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dirty="0"/>
            </a:p>
          </p:txBody>
        </p:sp>
        <p:sp>
          <p:nvSpPr>
            <p:cNvPr id="7" name="Arrow: Right 4">
              <a:extLst>
                <a:ext uri="{FF2B5EF4-FFF2-40B4-BE49-F238E27FC236}">
                  <a16:creationId xmlns:a16="http://schemas.microsoft.com/office/drawing/2014/main" id="{B6F4A3D6-06A5-60B9-8404-9480349D10B0}"/>
                </a:ext>
              </a:extLst>
            </p:cNvPr>
            <p:cNvSpPr txBox="1"/>
            <p:nvPr/>
          </p:nvSpPr>
          <p:spPr>
            <a:xfrm>
              <a:off x="0" y="792350"/>
              <a:ext cx="6877784" cy="509764"/>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338667" bIns="219955" numCol="1" spcCol="1270" anchor="ctr" anchorCtr="0">
              <a:noAutofit/>
            </a:bodyPr>
            <a:lstStyle/>
            <a:p>
              <a:pPr defTabSz="1185304">
                <a:lnSpc>
                  <a:spcPct val="90000"/>
                </a:lnSpc>
                <a:spcBef>
                  <a:spcPct val="0"/>
                </a:spcBef>
                <a:spcAft>
                  <a:spcPct val="35000"/>
                </a:spcAft>
              </a:pPr>
              <a:endParaRPr lang="en-US" sz="2667"/>
            </a:p>
          </p:txBody>
        </p:sp>
      </p:grpSp>
      <p:sp>
        <p:nvSpPr>
          <p:cNvPr id="2" name="Title 1">
            <a:extLst>
              <a:ext uri="{FF2B5EF4-FFF2-40B4-BE49-F238E27FC236}">
                <a16:creationId xmlns:a16="http://schemas.microsoft.com/office/drawing/2014/main" id="{2B54EEDA-242B-626E-7E55-140B333B77CD}"/>
              </a:ext>
            </a:extLst>
          </p:cNvPr>
          <p:cNvSpPr>
            <a:spLocks noGrp="1"/>
          </p:cNvSpPr>
          <p:nvPr>
            <p:ph type="title" idx="4294967295"/>
          </p:nvPr>
        </p:nvSpPr>
        <p:spPr>
          <a:xfrm>
            <a:off x="491977" y="50889"/>
            <a:ext cx="10515600" cy="1194970"/>
          </a:xfrm>
        </p:spPr>
        <p:txBody>
          <a:bodyPr>
            <a:normAutofit/>
          </a:bodyPr>
          <a:lstStyle/>
          <a:p>
            <a:r>
              <a:rPr lang="en-US" sz="3200" b="1" dirty="0"/>
              <a:t>Overview of HIV Prompt Bioethics Project</a:t>
            </a:r>
          </a:p>
        </p:txBody>
      </p:sp>
      <p:sp>
        <p:nvSpPr>
          <p:cNvPr id="4" name="TextBox 3">
            <a:extLst>
              <a:ext uri="{FF2B5EF4-FFF2-40B4-BE49-F238E27FC236}">
                <a16:creationId xmlns:a16="http://schemas.microsoft.com/office/drawing/2014/main" id="{F854172B-9B4D-E3D5-437C-DBB705756082}"/>
              </a:ext>
            </a:extLst>
          </p:cNvPr>
          <p:cNvSpPr txBox="1"/>
          <p:nvPr/>
        </p:nvSpPr>
        <p:spPr>
          <a:xfrm>
            <a:off x="398543" y="3422297"/>
            <a:ext cx="9054751" cy="1077218"/>
          </a:xfrm>
          <a:prstGeom prst="rect">
            <a:avLst/>
          </a:prstGeom>
          <a:noFill/>
        </p:spPr>
        <p:txBody>
          <a:bodyPr wrap="square" lIns="121920" tIns="60960" rIns="121920" bIns="60960" rtlCol="0" anchor="t">
            <a:spAutoFit/>
          </a:bodyPr>
          <a:lstStyle/>
          <a:p>
            <a:r>
              <a:rPr lang="en-US" sz="2400" dirty="0"/>
              <a:t>Bioethics Supplement (Funded 2020) </a:t>
            </a:r>
          </a:p>
          <a:p>
            <a:endParaRPr lang="en-US" sz="2400" dirty="0">
              <a:latin typeface="Arial" panose="020B0604020202020204" pitchFamily="34" charset="0"/>
              <a:ea typeface="Times New Roman" panose="02020603050405020304" pitchFamily="18"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pic>
        <p:nvPicPr>
          <p:cNvPr id="8" name="Content Placeholder 3">
            <a:extLst>
              <a:ext uri="{FF2B5EF4-FFF2-40B4-BE49-F238E27FC236}">
                <a16:creationId xmlns:a16="http://schemas.microsoft.com/office/drawing/2014/main" id="{43E550A0-5EA7-A722-053C-9E4AC3EC66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910" t="13177" r="16056" b="25185"/>
          <a:stretch/>
        </p:blipFill>
        <p:spPr>
          <a:xfrm>
            <a:off x="3879759" y="1637646"/>
            <a:ext cx="3107040" cy="1527051"/>
          </a:xfrm>
          <a:prstGeom prst="rect">
            <a:avLst/>
          </a:prstGeom>
        </p:spPr>
      </p:pic>
      <p:sp>
        <p:nvSpPr>
          <p:cNvPr id="10" name="TextBox 9">
            <a:extLst>
              <a:ext uri="{FF2B5EF4-FFF2-40B4-BE49-F238E27FC236}">
                <a16:creationId xmlns:a16="http://schemas.microsoft.com/office/drawing/2014/main" id="{BE54B96E-0905-A56A-D51D-E944D1EEFB03}"/>
              </a:ext>
            </a:extLst>
          </p:cNvPr>
          <p:cNvSpPr txBox="1"/>
          <p:nvPr/>
        </p:nvSpPr>
        <p:spPr>
          <a:xfrm>
            <a:off x="398543" y="1723707"/>
            <a:ext cx="4041053" cy="1241237"/>
          </a:xfrm>
          <a:prstGeom prst="rect">
            <a:avLst/>
          </a:prstGeom>
          <a:noFill/>
        </p:spPr>
        <p:txBody>
          <a:bodyPr wrap="square">
            <a:spAutoFit/>
          </a:bodyPr>
          <a:lstStyle/>
          <a:p>
            <a:pPr marL="609585" lvl="1" fontAlgn="base"/>
            <a:r>
              <a:rPr lang="en-US" sz="3200" dirty="0"/>
              <a:t>Parent Study </a:t>
            </a:r>
            <a:endParaRPr lang="en-US" sz="2133" dirty="0"/>
          </a:p>
          <a:p>
            <a:pPr marL="609585" lvl="1" fontAlgn="base"/>
            <a:r>
              <a:rPr lang="en-US" sz="2133" dirty="0"/>
              <a:t>NIH R01 </a:t>
            </a:r>
            <a:r>
              <a:rPr lang="en-US" sz="2133" dirty="0">
                <a:cs typeface="Arial" panose="020B0604020202020204" pitchFamily="34" charset="0"/>
              </a:rPr>
              <a:t>#</a:t>
            </a:r>
            <a:r>
              <a:rPr lang="en-US" sz="2133" dirty="0">
                <a:ea typeface="Calibri" panose="020F0502020204030204" pitchFamily="34" charset="0"/>
                <a:cs typeface="Calibri" panose="020F0502020204030204" pitchFamily="34" charset="0"/>
              </a:rPr>
              <a:t>AI135970</a:t>
            </a:r>
            <a:endParaRPr lang="en-US" sz="2133" dirty="0"/>
          </a:p>
          <a:p>
            <a:pPr marL="609585" lvl="1" fontAlgn="base"/>
            <a:r>
              <a:rPr lang="en-US" sz="2133" dirty="0"/>
              <a:t>03/2018-02/2024 </a:t>
            </a:r>
          </a:p>
        </p:txBody>
      </p:sp>
      <p:sp>
        <p:nvSpPr>
          <p:cNvPr id="12" name="TextBox 11">
            <a:extLst>
              <a:ext uri="{FF2B5EF4-FFF2-40B4-BE49-F238E27FC236}">
                <a16:creationId xmlns:a16="http://schemas.microsoft.com/office/drawing/2014/main" id="{EE7FAD82-79D3-8176-C421-803D3F971A5C}"/>
              </a:ext>
            </a:extLst>
          </p:cNvPr>
          <p:cNvSpPr txBox="1"/>
          <p:nvPr/>
        </p:nvSpPr>
        <p:spPr>
          <a:xfrm>
            <a:off x="6660030" y="1682850"/>
            <a:ext cx="4333124" cy="1405256"/>
          </a:xfrm>
          <a:prstGeom prst="rect">
            <a:avLst/>
          </a:prstGeom>
          <a:noFill/>
        </p:spPr>
        <p:txBody>
          <a:bodyPr wrap="square">
            <a:spAutoFit/>
          </a:bodyPr>
          <a:lstStyle/>
          <a:p>
            <a:pPr marL="609585" lvl="1" fontAlgn="base"/>
            <a:r>
              <a:rPr lang="en-US" sz="2133" dirty="0"/>
              <a:t>Optimize detection, monitoring, &amp; response towards  HIV transmission/outbreaks</a:t>
            </a:r>
          </a:p>
        </p:txBody>
      </p:sp>
      <p:sp>
        <p:nvSpPr>
          <p:cNvPr id="16" name="TextBox 15">
            <a:extLst>
              <a:ext uri="{FF2B5EF4-FFF2-40B4-BE49-F238E27FC236}">
                <a16:creationId xmlns:a16="http://schemas.microsoft.com/office/drawing/2014/main" id="{4B85726D-BE86-DEFF-8A70-060CFBCC39B6}"/>
              </a:ext>
            </a:extLst>
          </p:cNvPr>
          <p:cNvSpPr txBox="1"/>
          <p:nvPr/>
        </p:nvSpPr>
        <p:spPr>
          <a:xfrm>
            <a:off x="684739" y="6063878"/>
            <a:ext cx="2759825" cy="707886"/>
          </a:xfrm>
          <a:prstGeom prst="rect">
            <a:avLst/>
          </a:prstGeom>
          <a:noFill/>
        </p:spPr>
        <p:txBody>
          <a:bodyPr wrap="square" lIns="121920" tIns="60960" rIns="121920" bIns="60960" rtlCol="0" anchor="t">
            <a:spAutoFit/>
          </a:bodyPr>
          <a:lstStyle/>
          <a:p>
            <a:r>
              <a:rPr lang="en-US" sz="2400" dirty="0">
                <a:solidFill>
                  <a:srgbClr val="FF0000"/>
                </a:solidFill>
              </a:rPr>
              <a:t>41 Interviewed</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endParaRPr lang="en-US" sz="1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A11347E-E09C-6386-36D2-5AFBF45CEFC9}"/>
              </a:ext>
            </a:extLst>
          </p:cNvPr>
          <p:cNvSpPr txBox="1"/>
          <p:nvPr/>
        </p:nvSpPr>
        <p:spPr>
          <a:xfrm>
            <a:off x="4113646" y="6114546"/>
            <a:ext cx="3474120" cy="707886"/>
          </a:xfrm>
          <a:prstGeom prst="rect">
            <a:avLst/>
          </a:prstGeom>
          <a:noFill/>
        </p:spPr>
        <p:txBody>
          <a:bodyPr wrap="square" lIns="121920" tIns="60960" rIns="121920" bIns="60960" rtlCol="0" anchor="t">
            <a:spAutoFit/>
          </a:bodyPr>
          <a:lstStyle/>
          <a:p>
            <a:r>
              <a:rPr lang="en-US" sz="2400" dirty="0">
                <a:solidFill>
                  <a:srgbClr val="FF0000"/>
                </a:solidFill>
              </a:rPr>
              <a:t>2 Townhall Meetings</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endParaRPr lang="en-US" sz="14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E4A97FA-7AEA-096A-933D-24246B73983F}"/>
              </a:ext>
            </a:extLst>
          </p:cNvPr>
          <p:cNvSpPr txBox="1"/>
          <p:nvPr/>
        </p:nvSpPr>
        <p:spPr>
          <a:xfrm>
            <a:off x="8068265" y="6110925"/>
            <a:ext cx="2759825" cy="707886"/>
          </a:xfrm>
          <a:prstGeom prst="rect">
            <a:avLst/>
          </a:prstGeom>
          <a:noFill/>
        </p:spPr>
        <p:txBody>
          <a:bodyPr wrap="square" lIns="121920" tIns="60960" rIns="121920" bIns="60960" rtlCol="0" anchor="t">
            <a:spAutoFit/>
          </a:bodyPr>
          <a:lstStyle/>
          <a:p>
            <a:r>
              <a:rPr lang="en-US" sz="2400" dirty="0">
                <a:solidFill>
                  <a:srgbClr val="FF0000"/>
                </a:solidFill>
              </a:rPr>
              <a:t>White Paper</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endParaRPr lang="en-US"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7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3" grpId="1" animBg="1"/>
      <p:bldP spid="14" grpId="0" animBg="1"/>
      <p:bldP spid="14" grpId="1" animBg="1"/>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5AC3A-0F4A-E09E-95C5-90625DBA73A0}"/>
              </a:ext>
            </a:extLst>
          </p:cNvPr>
          <p:cNvSpPr>
            <a:spLocks noGrp="1"/>
          </p:cNvSpPr>
          <p:nvPr>
            <p:ph type="title" idx="4294967295"/>
          </p:nvPr>
        </p:nvSpPr>
        <p:spPr>
          <a:xfrm>
            <a:off x="1220483" y="513559"/>
            <a:ext cx="10409237" cy="763588"/>
          </a:xfrm>
        </p:spPr>
        <p:txBody>
          <a:bodyPr>
            <a:normAutofit/>
          </a:bodyPr>
          <a:lstStyle/>
          <a:p>
            <a:r>
              <a:rPr lang="en-US" sz="3200" b="1" dirty="0"/>
              <a:t>Summary of Stakeholder Interview Findings</a:t>
            </a:r>
          </a:p>
        </p:txBody>
      </p:sp>
      <p:pic>
        <p:nvPicPr>
          <p:cNvPr id="5" name="Picture 4">
            <a:extLst>
              <a:ext uri="{FF2B5EF4-FFF2-40B4-BE49-F238E27FC236}">
                <a16:creationId xmlns:a16="http://schemas.microsoft.com/office/drawing/2014/main" id="{33873D28-C1F1-620C-F12B-4EBB110C7047}"/>
              </a:ext>
            </a:extLst>
          </p:cNvPr>
          <p:cNvPicPr>
            <a:picLocks noChangeAspect="1"/>
          </p:cNvPicPr>
          <p:nvPr/>
        </p:nvPicPr>
        <p:blipFill rotWithShape="1">
          <a:blip r:embed="rId3">
            <a:extLst>
              <a:ext uri="{28A0092B-C50C-407E-A947-70E740481C1C}">
                <a14:useLocalDpi xmlns:a14="http://schemas.microsoft.com/office/drawing/2010/main" val="0"/>
              </a:ext>
            </a:extLst>
          </a:blip>
          <a:srcRect t="6299"/>
          <a:stretch/>
        </p:blipFill>
        <p:spPr>
          <a:xfrm>
            <a:off x="839730" y="1587800"/>
            <a:ext cx="10279781" cy="4987473"/>
          </a:xfrm>
          <a:prstGeom prst="rect">
            <a:avLst/>
          </a:prstGeom>
        </p:spPr>
      </p:pic>
      <p:sp>
        <p:nvSpPr>
          <p:cNvPr id="7" name="TextBox 6">
            <a:extLst>
              <a:ext uri="{FF2B5EF4-FFF2-40B4-BE49-F238E27FC236}">
                <a16:creationId xmlns:a16="http://schemas.microsoft.com/office/drawing/2014/main" id="{39A3DD02-B159-6077-7E30-B8C78E254D70}"/>
              </a:ext>
            </a:extLst>
          </p:cNvPr>
          <p:cNvSpPr txBox="1"/>
          <p:nvPr/>
        </p:nvSpPr>
        <p:spPr>
          <a:xfrm>
            <a:off x="1220483" y="1356968"/>
            <a:ext cx="1136072" cy="461665"/>
          </a:xfrm>
          <a:prstGeom prst="rect">
            <a:avLst/>
          </a:prstGeom>
          <a:solidFill>
            <a:srgbClr val="FFFFFF"/>
          </a:solidFill>
        </p:spPr>
        <p:txBody>
          <a:bodyPr wrap="square" rtlCol="0">
            <a:spAutoFit/>
          </a:bodyPr>
          <a:lstStyle/>
          <a:p>
            <a:endParaRPr lang="en-US" sz="2400"/>
          </a:p>
        </p:txBody>
      </p:sp>
    </p:spTree>
    <p:extLst>
      <p:ext uri="{BB962C8B-B14F-4D97-AF65-F5344CB8AC3E}">
        <p14:creationId xmlns:p14="http://schemas.microsoft.com/office/powerpoint/2010/main" val="310766619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sinesscard&#10;&#10;Description automatically generated">
            <a:extLst>
              <a:ext uri="{FF2B5EF4-FFF2-40B4-BE49-F238E27FC236}">
                <a16:creationId xmlns:a16="http://schemas.microsoft.com/office/drawing/2014/main" id="{F754E8E2-6E67-51C2-6E11-4AA0C009D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564" y="1762002"/>
            <a:ext cx="6715742" cy="4516706"/>
          </a:xfrm>
          <a:prstGeom prst="rect">
            <a:avLst/>
          </a:prstGeom>
        </p:spPr>
      </p:pic>
      <p:sp>
        <p:nvSpPr>
          <p:cNvPr id="8" name="Title 7">
            <a:extLst>
              <a:ext uri="{FF2B5EF4-FFF2-40B4-BE49-F238E27FC236}">
                <a16:creationId xmlns:a16="http://schemas.microsoft.com/office/drawing/2014/main" id="{BC0F402B-8B57-479F-4CCC-3BC7AF58022F}"/>
              </a:ext>
            </a:extLst>
          </p:cNvPr>
          <p:cNvSpPr>
            <a:spLocks noGrp="1"/>
          </p:cNvSpPr>
          <p:nvPr>
            <p:ph type="title"/>
          </p:nvPr>
        </p:nvSpPr>
        <p:spPr>
          <a:xfrm>
            <a:off x="1022083" y="429663"/>
            <a:ext cx="10515600" cy="1161519"/>
          </a:xfrm>
        </p:spPr>
        <p:txBody>
          <a:bodyPr>
            <a:normAutofit fontScale="90000"/>
          </a:bodyPr>
          <a:lstStyle/>
          <a:p>
            <a:r>
              <a:rPr lang="en-US" sz="3200" b="1" dirty="0">
                <a:effectLst/>
                <a:ea typeface="Times New Roman" panose="02020603050405020304" pitchFamily="18" charset="0"/>
              </a:rPr>
              <a:t>Revitalizing Community Engagement in the Public Health Use of Molecular HIV Epidemiology</a:t>
            </a:r>
            <a:br>
              <a:rPr lang="en-US" sz="2800" dirty="0">
                <a:effectLst/>
                <a:ea typeface="Times New Roman" panose="02020603050405020304" pitchFamily="18" charset="0"/>
              </a:rPr>
            </a:br>
            <a:endParaRPr lang="en-US" sz="2800" dirty="0"/>
          </a:p>
        </p:txBody>
      </p:sp>
      <p:pic>
        <p:nvPicPr>
          <p:cNvPr id="2052" name="Picture 4" descr="minimal thin line whitepaper icon minimal thin line whitepaper icon. stroke style trend invest ico doc graphic lineart art design element isolated on white background. concept of initial offering or smart contract symbol whitepaper icon stock illustrations">
            <a:extLst>
              <a:ext uri="{FF2B5EF4-FFF2-40B4-BE49-F238E27FC236}">
                <a16:creationId xmlns:a16="http://schemas.microsoft.com/office/drawing/2014/main" id="{098A6244-CE0B-FA75-6C67-762A8AB6B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16" y="1242047"/>
            <a:ext cx="3174396" cy="317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3278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4570-B585-DDE8-25ED-71457CBD0BD7}"/>
              </a:ext>
            </a:extLst>
          </p:cNvPr>
          <p:cNvSpPr>
            <a:spLocks noGrp="1"/>
          </p:cNvSpPr>
          <p:nvPr>
            <p:ph type="title"/>
          </p:nvPr>
        </p:nvSpPr>
        <p:spPr/>
        <p:txBody>
          <a:bodyPr>
            <a:normAutofit/>
          </a:bodyPr>
          <a:lstStyle/>
          <a:p>
            <a:r>
              <a:rPr lang="en-US" b="1" dirty="0"/>
              <a:t>Resources</a:t>
            </a:r>
          </a:p>
        </p:txBody>
      </p:sp>
      <p:pic>
        <p:nvPicPr>
          <p:cNvPr id="8" name="Picture 7">
            <a:extLst>
              <a:ext uri="{FF2B5EF4-FFF2-40B4-BE49-F238E27FC236}">
                <a16:creationId xmlns:a16="http://schemas.microsoft.com/office/drawing/2014/main" id="{EB4B9317-4C8C-AFD2-0427-3F79228CB855}"/>
              </a:ext>
            </a:extLst>
          </p:cNvPr>
          <p:cNvPicPr>
            <a:picLocks noChangeAspect="1"/>
          </p:cNvPicPr>
          <p:nvPr/>
        </p:nvPicPr>
        <p:blipFill rotWithShape="1">
          <a:blip r:embed="rId3"/>
          <a:srcRect l="22465" t="16028" r="11780" b="19179"/>
          <a:stretch/>
        </p:blipFill>
        <p:spPr>
          <a:xfrm>
            <a:off x="2257815" y="4027482"/>
            <a:ext cx="4447784" cy="2465393"/>
          </a:xfrm>
          <a:prstGeom prst="rect">
            <a:avLst/>
          </a:prstGeom>
          <a:effectLst>
            <a:outerShdw blurRad="50800" dist="38100" dir="2700000" algn="tl" rotWithShape="0">
              <a:prstClr val="black">
                <a:alpha val="40000"/>
              </a:prstClr>
            </a:outerShdw>
          </a:effectLst>
        </p:spPr>
      </p:pic>
      <p:sp>
        <p:nvSpPr>
          <p:cNvPr id="9" name="Text Placeholder 7">
            <a:extLst>
              <a:ext uri="{FF2B5EF4-FFF2-40B4-BE49-F238E27FC236}">
                <a16:creationId xmlns:a16="http://schemas.microsoft.com/office/drawing/2014/main" id="{959875B8-F91B-B57C-4926-C16BD09B745E}"/>
              </a:ext>
            </a:extLst>
          </p:cNvPr>
          <p:cNvSpPr>
            <a:spLocks noGrp="1"/>
          </p:cNvSpPr>
          <p:nvPr/>
        </p:nvSpPr>
        <p:spPr>
          <a:xfrm>
            <a:off x="488784" y="3525281"/>
            <a:ext cx="3538062" cy="1456316"/>
          </a:xfrm>
          <a:prstGeom prst="rect">
            <a:avLst/>
          </a:prstGeom>
          <a:solidFill>
            <a:schemeClr val="bg1"/>
          </a:solidFill>
          <a:effectLst>
            <a:outerShdw blurRad="50800" dist="38100" dir="2700000" algn="tl" rotWithShape="0">
              <a:prstClr val="black">
                <a:alpha val="40000"/>
              </a:prstClr>
            </a:outerShdw>
          </a:effectLst>
        </p:spPr>
        <p:txBody>
          <a:bodyPr anchor="ctr">
            <a:noAutofit/>
          </a:bodyPr>
          <a:lstStyle>
            <a:lvl1pPr marL="0" indent="0" algn="l" defTabSz="514337" rtl="0" eaLnBrk="1" latinLnBrk="0" hangingPunct="1">
              <a:lnSpc>
                <a:spcPct val="90000"/>
              </a:lnSpc>
              <a:spcBef>
                <a:spcPts val="563"/>
              </a:spcBef>
              <a:buFont typeface="Arial" panose="020B0604020202020204" pitchFamily="34" charset="0"/>
              <a:buNone/>
              <a:defRPr sz="24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57168" indent="0" algn="l" defTabSz="514337" rtl="0" eaLnBrk="1" latinLnBrk="0" hangingPunct="1">
              <a:lnSpc>
                <a:spcPct val="90000"/>
              </a:lnSpc>
              <a:spcBef>
                <a:spcPts val="281"/>
              </a:spcBef>
              <a:buFont typeface="Arial" panose="020B0604020202020204" pitchFamily="34" charset="0"/>
              <a:buNone/>
              <a:defRPr sz="2100" b="1" i="0" kern="1200">
                <a:solidFill>
                  <a:schemeClr val="tx1"/>
                </a:solidFill>
                <a:latin typeface="Franklin Gothic Demi Cond" panose="020B0706030402020204" pitchFamily="34" charset="0"/>
                <a:ea typeface="Helvetica" charset="0"/>
                <a:cs typeface="Helvetica" charset="0"/>
              </a:defRPr>
            </a:lvl2pPr>
            <a:lvl3pPr marL="514337" indent="0" algn="l" defTabSz="514337" rtl="0" eaLnBrk="1" latinLnBrk="0" hangingPunct="1">
              <a:lnSpc>
                <a:spcPct val="90000"/>
              </a:lnSpc>
              <a:spcBef>
                <a:spcPts val="281"/>
              </a:spcBef>
              <a:buFont typeface="Arial" panose="020B0604020202020204" pitchFamily="34" charset="0"/>
              <a:buNone/>
              <a:defRPr sz="2100" b="1" i="0" kern="1200">
                <a:solidFill>
                  <a:schemeClr val="tx1"/>
                </a:solidFill>
                <a:latin typeface="Franklin Gothic Demi Cond" panose="020B0706030402020204" pitchFamily="34" charset="0"/>
                <a:ea typeface="Helvetica" charset="0"/>
                <a:cs typeface="Helvetica" charset="0"/>
              </a:defRPr>
            </a:lvl3pPr>
            <a:lvl4pPr marL="771506" indent="0" algn="l" defTabSz="514337" rtl="0" eaLnBrk="1" latinLnBrk="0" hangingPunct="1">
              <a:lnSpc>
                <a:spcPct val="90000"/>
              </a:lnSpc>
              <a:spcBef>
                <a:spcPts val="281"/>
              </a:spcBef>
              <a:buFont typeface="Arial" panose="020B0604020202020204" pitchFamily="34" charset="0"/>
              <a:buNone/>
              <a:defRPr sz="2100" b="1" i="0" kern="1200">
                <a:solidFill>
                  <a:schemeClr val="tx1"/>
                </a:solidFill>
                <a:latin typeface="Franklin Gothic Demi Cond" panose="020B0706030402020204" pitchFamily="34" charset="0"/>
                <a:ea typeface="Helvetica" charset="0"/>
                <a:cs typeface="Helvetica" charset="0"/>
              </a:defRPr>
            </a:lvl4pPr>
            <a:lvl5pPr marL="1028675" indent="0" algn="l" defTabSz="514337" rtl="0" eaLnBrk="1" latinLnBrk="0" hangingPunct="1">
              <a:lnSpc>
                <a:spcPct val="90000"/>
              </a:lnSpc>
              <a:spcBef>
                <a:spcPts val="281"/>
              </a:spcBef>
              <a:buFont typeface="Arial" panose="020B0604020202020204" pitchFamily="34" charset="0"/>
              <a:buNone/>
              <a:defRPr sz="2100" b="1" i="0" kern="1200">
                <a:solidFill>
                  <a:schemeClr val="tx1"/>
                </a:solidFill>
                <a:latin typeface="Franklin Gothic Demi Cond" panose="020B0706030402020204" pitchFamily="34" charset="0"/>
                <a:ea typeface="Helvetica" charset="0"/>
                <a:cs typeface="Helvetica" charset="0"/>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350" b="0" dirty="0"/>
              <a:t>NC Department of Health and Human Services </a:t>
            </a:r>
          </a:p>
          <a:p>
            <a:r>
              <a:rPr lang="en-US" sz="1800" dirty="0"/>
              <a:t>Using HIV Genetic Information for Public Health Response</a:t>
            </a:r>
          </a:p>
        </p:txBody>
      </p:sp>
      <p:pic>
        <p:nvPicPr>
          <p:cNvPr id="11" name="Picture 10">
            <a:extLst>
              <a:ext uri="{FF2B5EF4-FFF2-40B4-BE49-F238E27FC236}">
                <a16:creationId xmlns:a16="http://schemas.microsoft.com/office/drawing/2014/main" id="{FCB7C7C5-3507-A869-949C-B20CE4CAFF8B}"/>
              </a:ext>
            </a:extLst>
          </p:cNvPr>
          <p:cNvPicPr>
            <a:picLocks noChangeAspect="1"/>
          </p:cNvPicPr>
          <p:nvPr/>
        </p:nvPicPr>
        <p:blipFill rotWithShape="1">
          <a:blip r:embed="rId4"/>
          <a:srcRect l="35856" t="14612" r="16783" b="74580"/>
          <a:stretch/>
        </p:blipFill>
        <p:spPr>
          <a:xfrm>
            <a:off x="488784" y="2519469"/>
            <a:ext cx="5291203" cy="679232"/>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2FE3BC9-3714-8579-FA0E-DBF38BC727C4}"/>
              </a:ext>
            </a:extLst>
          </p:cNvPr>
          <p:cNvSpPr txBox="1"/>
          <p:nvPr/>
        </p:nvSpPr>
        <p:spPr>
          <a:xfrm>
            <a:off x="488784" y="1690688"/>
            <a:ext cx="6098720" cy="923330"/>
          </a:xfrm>
          <a:prstGeom prst="rect">
            <a:avLst/>
          </a:prstGeom>
          <a:noFill/>
        </p:spPr>
        <p:txBody>
          <a:bodyPr wrap="square">
            <a:spAutoFit/>
          </a:bodyPr>
          <a:lstStyle/>
          <a:p>
            <a:r>
              <a:rPr lang="en-US" dirty="0">
                <a:hlinkClick r:id="rId5"/>
              </a:rPr>
              <a:t>https://epi.dph.ncdhhs.gov/cd/stds/figures/HIV-GenotypeFactsheet.pdf</a:t>
            </a:r>
            <a:endParaRPr lang="en-US" dirty="0"/>
          </a:p>
          <a:p>
            <a:endParaRPr lang="en-US" dirty="0"/>
          </a:p>
        </p:txBody>
      </p:sp>
      <p:sp>
        <p:nvSpPr>
          <p:cNvPr id="14" name="object 4">
            <a:extLst>
              <a:ext uri="{FF2B5EF4-FFF2-40B4-BE49-F238E27FC236}">
                <a16:creationId xmlns:a16="http://schemas.microsoft.com/office/drawing/2014/main" id="{2A97124B-9DF5-1189-FE6D-AAFEDDBE66FE}"/>
              </a:ext>
            </a:extLst>
          </p:cNvPr>
          <p:cNvSpPr/>
          <p:nvPr/>
        </p:nvSpPr>
        <p:spPr>
          <a:xfrm>
            <a:off x="7257181" y="1413749"/>
            <a:ext cx="4446035" cy="3569903"/>
          </a:xfrm>
          <a:prstGeom prst="rect">
            <a:avLst/>
          </a:prstGeom>
          <a:blipFill>
            <a:blip r:embed="rId6"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013" dirty="0"/>
          </a:p>
        </p:txBody>
      </p:sp>
      <p:sp>
        <p:nvSpPr>
          <p:cNvPr id="16" name="TextBox 15">
            <a:extLst>
              <a:ext uri="{FF2B5EF4-FFF2-40B4-BE49-F238E27FC236}">
                <a16:creationId xmlns:a16="http://schemas.microsoft.com/office/drawing/2014/main" id="{A53B74C6-63E4-CF6B-DB56-BB4E8FCAE6E5}"/>
              </a:ext>
            </a:extLst>
          </p:cNvPr>
          <p:cNvSpPr txBox="1"/>
          <p:nvPr/>
        </p:nvSpPr>
        <p:spPr>
          <a:xfrm>
            <a:off x="7551472" y="5260178"/>
            <a:ext cx="3380374" cy="1200329"/>
          </a:xfrm>
          <a:prstGeom prst="rect">
            <a:avLst/>
          </a:prstGeom>
          <a:noFill/>
        </p:spPr>
        <p:txBody>
          <a:bodyPr wrap="square">
            <a:spAutoFit/>
          </a:bodyPr>
          <a:lstStyle/>
          <a:p>
            <a:r>
              <a:rPr lang="en-US" dirty="0">
                <a:hlinkClick r:id="rId7"/>
              </a:rPr>
              <a:t>https://www.cdc.gov/hiv/programresources/guidance/cluster-outbreak/index.html</a:t>
            </a:r>
            <a:endParaRPr lang="en-US" dirty="0"/>
          </a:p>
          <a:p>
            <a:endParaRPr lang="en-US" dirty="0"/>
          </a:p>
        </p:txBody>
      </p:sp>
    </p:spTree>
    <p:extLst>
      <p:ext uri="{BB962C8B-B14F-4D97-AF65-F5344CB8AC3E}">
        <p14:creationId xmlns:p14="http://schemas.microsoft.com/office/powerpoint/2010/main" val="238504468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4570-B585-DDE8-25ED-71457CBD0BD7}"/>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F79DAC1A-C13E-B7ED-8973-F1AA1608C344}"/>
              </a:ext>
            </a:extLst>
          </p:cNvPr>
          <p:cNvSpPr>
            <a:spLocks noGrp="1"/>
          </p:cNvSpPr>
          <p:nvPr>
            <p:ph idx="1"/>
          </p:nvPr>
        </p:nvSpPr>
        <p:spPr>
          <a:xfrm>
            <a:off x="838200" y="1532861"/>
            <a:ext cx="10515600" cy="3293731"/>
          </a:xfrm>
        </p:spPr>
        <p:txBody>
          <a:bodyPr>
            <a:noAutofit/>
          </a:bodyPr>
          <a:lstStyle/>
          <a:p>
            <a:r>
              <a:rPr lang="en-US" dirty="0"/>
              <a:t>Molecular HIV epidemiology in the US largely hinges on the analysis of routine drug resistance genotypes sampled over the population </a:t>
            </a:r>
          </a:p>
          <a:p>
            <a:r>
              <a:rPr lang="en-US" dirty="0"/>
              <a:t>Cluster detection is used to identify outbreaks that can be stopped by interventions directed by local health departments</a:t>
            </a:r>
          </a:p>
          <a:p>
            <a:r>
              <a:rPr lang="en-US" dirty="0"/>
              <a:t>Both HIV clusters signifying </a:t>
            </a:r>
            <a:r>
              <a:rPr lang="en-US" dirty="0">
                <a:solidFill>
                  <a:schemeClr val="accent1"/>
                </a:solidFill>
              </a:rPr>
              <a:t>recent and rapid transmission</a:t>
            </a:r>
            <a:r>
              <a:rPr lang="en-US" dirty="0"/>
              <a:t> -  and </a:t>
            </a:r>
            <a:r>
              <a:rPr lang="en-US" dirty="0">
                <a:solidFill>
                  <a:schemeClr val="accent2"/>
                </a:solidFill>
              </a:rPr>
              <a:t>HIV diagnosed in the acute/early-stage </a:t>
            </a:r>
            <a:r>
              <a:rPr lang="en-US" dirty="0"/>
              <a:t>-  should trigger action in enhanced monitoring and response</a:t>
            </a:r>
          </a:p>
          <a:p>
            <a:pPr marL="0" indent="0">
              <a:buNone/>
            </a:pPr>
            <a:r>
              <a:rPr lang="en-US" dirty="0"/>
              <a:t> </a:t>
            </a:r>
          </a:p>
        </p:txBody>
      </p:sp>
      <p:pic>
        <p:nvPicPr>
          <p:cNvPr id="5" name="Picture 4" descr="Save the Date: Feb. 20 UC IT Town Hall | UC IT Blog">
            <a:extLst>
              <a:ext uri="{FF2B5EF4-FFF2-40B4-BE49-F238E27FC236}">
                <a16:creationId xmlns:a16="http://schemas.microsoft.com/office/drawing/2014/main" id="{95632582-344A-FA3E-24A0-4D38D36C5C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583218" y="4668764"/>
            <a:ext cx="3140209" cy="1950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07E628-BD33-33C5-3A00-DB3EFE14006E}"/>
              </a:ext>
            </a:extLst>
          </p:cNvPr>
          <p:cNvSpPr txBox="1"/>
          <p:nvPr/>
        </p:nvSpPr>
        <p:spPr>
          <a:xfrm>
            <a:off x="1951630" y="5292546"/>
            <a:ext cx="6428094" cy="1200329"/>
          </a:xfrm>
          <a:prstGeom prst="rect">
            <a:avLst/>
          </a:prstGeom>
          <a:solidFill>
            <a:schemeClr val="accent4">
              <a:lumMod val="40000"/>
              <a:lumOff val="60000"/>
            </a:schemeClr>
          </a:solidFill>
        </p:spPr>
        <p:txBody>
          <a:bodyPr wrap="square">
            <a:spAutoFit/>
          </a:bodyPr>
          <a:lstStyle/>
          <a:p>
            <a:r>
              <a:rPr lang="en-US" sz="2400" dirty="0"/>
              <a:t>Meaningful community engagement </a:t>
            </a:r>
            <a:r>
              <a:rPr lang="en-US" sz="2400" dirty="0">
                <a:solidFill>
                  <a:srgbClr val="000000"/>
                </a:solidFill>
              </a:rPr>
              <a:t>is needed in </a:t>
            </a:r>
            <a:r>
              <a:rPr lang="en-US" sz="2400" dirty="0">
                <a:solidFill>
                  <a:srgbClr val="000000"/>
                </a:solidFill>
                <a:effectLst/>
                <a:ea typeface="Times New Roman" panose="02020603050405020304" pitchFamily="18" charset="0"/>
              </a:rPr>
              <a:t>public health strategies that use HIV-related data collected during clinical care</a:t>
            </a:r>
            <a:endParaRPr lang="en-US" sz="2400" dirty="0"/>
          </a:p>
        </p:txBody>
      </p:sp>
    </p:spTree>
    <p:extLst>
      <p:ext uri="{BB962C8B-B14F-4D97-AF65-F5344CB8AC3E}">
        <p14:creationId xmlns:p14="http://schemas.microsoft.com/office/powerpoint/2010/main" val="1845680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2CBFEF0D-8AD5-63BA-0B87-89C3DEE63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10" t="13177" r="16056" b="25185"/>
          <a:stretch/>
        </p:blipFill>
        <p:spPr>
          <a:xfrm>
            <a:off x="4432986" y="1774225"/>
            <a:ext cx="3326027" cy="1634679"/>
          </a:xfrm>
          <a:prstGeom prst="rect">
            <a:avLst/>
          </a:prstGeom>
        </p:spPr>
      </p:pic>
      <p:sp>
        <p:nvSpPr>
          <p:cNvPr id="2" name="Title 1">
            <a:extLst>
              <a:ext uri="{FF2B5EF4-FFF2-40B4-BE49-F238E27FC236}">
                <a16:creationId xmlns:a16="http://schemas.microsoft.com/office/drawing/2014/main" id="{9EBB162A-2DE8-443D-BD29-204D5C3F266D}"/>
              </a:ext>
            </a:extLst>
          </p:cNvPr>
          <p:cNvSpPr>
            <a:spLocks noGrp="1"/>
          </p:cNvSpPr>
          <p:nvPr>
            <p:ph type="title"/>
          </p:nvPr>
        </p:nvSpPr>
        <p:spPr/>
        <p:txBody>
          <a:bodyPr/>
          <a:lstStyle/>
          <a:p>
            <a:r>
              <a:rPr lang="en-US" dirty="0"/>
              <a:t>Thank You!</a:t>
            </a:r>
          </a:p>
        </p:txBody>
      </p:sp>
      <p:sp>
        <p:nvSpPr>
          <p:cNvPr id="8" name="Text Placeholder 5">
            <a:extLst>
              <a:ext uri="{FF2B5EF4-FFF2-40B4-BE49-F238E27FC236}">
                <a16:creationId xmlns:a16="http://schemas.microsoft.com/office/drawing/2014/main" id="{6D6BD9DF-3F84-467C-ACBF-B8BCF89831B7}"/>
              </a:ext>
            </a:extLst>
          </p:cNvPr>
          <p:cNvSpPr>
            <a:spLocks noGrp="1"/>
          </p:cNvSpPr>
          <p:nvPr>
            <p:ph type="body" sz="quarter" idx="11"/>
          </p:nvPr>
        </p:nvSpPr>
        <p:spPr>
          <a:xfrm>
            <a:off x="202286" y="5017529"/>
            <a:ext cx="9823757" cy="1365818"/>
          </a:xfrm>
        </p:spPr>
        <p:txBody>
          <a:bodyPr/>
          <a:lstStyle/>
          <a:p>
            <a:pPr marL="152373" indent="0">
              <a:buNone/>
            </a:pPr>
            <a:r>
              <a:rPr lang="en-US" sz="1600" i="1" dirty="0"/>
              <a:t>This program is supported by the Health Resources and Services Administration (HRSA) of the U.S. Department of Health and Human Services (HHS) under grant number U1OHA30535.. The contents are those of the author(s) and do not necessarily represent the official views of, nor an endorsement, by HRSA, HHS, or the U.S. Government. For more information, please visit HRSA.gov.</a:t>
            </a:r>
          </a:p>
        </p:txBody>
      </p:sp>
      <p:sp>
        <p:nvSpPr>
          <p:cNvPr id="4" name="Date Placeholder 3">
            <a:extLst>
              <a:ext uri="{FF2B5EF4-FFF2-40B4-BE49-F238E27FC236}">
                <a16:creationId xmlns:a16="http://schemas.microsoft.com/office/drawing/2014/main" id="{78B8CEF0-3498-48CA-993B-B261A3A072B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DD43B1-01E5-D847-B965-FC264A9E1869}" type="datetime4">
              <a:rPr kumimoji="0" lang="en-US" sz="1200" b="0" i="0" u="none" strike="noStrike" kern="0" cap="none" spc="0" normalizeH="0" baseline="0" noProof="0">
                <a:ln>
                  <a:noFill/>
                </a:ln>
                <a:solidFill>
                  <a:srgbClr val="222222">
                    <a:tint val="75000"/>
                  </a:srgb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July 7, 2023</a:t>
            </a:fld>
            <a:endParaRPr kumimoji="0" lang="en-US" sz="1200" b="0" i="0" u="none" strike="noStrike" kern="0" cap="none" spc="0" normalizeH="0" baseline="0" noProof="0" dirty="0">
              <a:ln>
                <a:noFill/>
              </a:ln>
              <a:solidFill>
                <a:srgbClr val="222222">
                  <a:tint val="75000"/>
                </a:srgbClr>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3D0FE615-B234-F903-8D16-E492B1F24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0542" y="1782698"/>
            <a:ext cx="1314290" cy="1464106"/>
          </a:xfrm>
          <a:prstGeom prst="rect">
            <a:avLst/>
          </a:prstGeom>
        </p:spPr>
      </p:pic>
      <p:pic>
        <p:nvPicPr>
          <p:cNvPr id="5" name="Picture 4">
            <a:extLst>
              <a:ext uri="{FF2B5EF4-FFF2-40B4-BE49-F238E27FC236}">
                <a16:creationId xmlns:a16="http://schemas.microsoft.com/office/drawing/2014/main" id="{87A3983E-900C-9ED2-0C77-77CAB6286002}"/>
              </a:ext>
            </a:extLst>
          </p:cNvPr>
          <p:cNvPicPr>
            <a:picLocks noChangeAspect="1" noChangeArrowheads="1"/>
          </p:cNvPicPr>
          <p:nvPr/>
        </p:nvPicPr>
        <p:blipFill>
          <a:blip r:embed="rId5"/>
          <a:srcRect/>
          <a:stretch/>
        </p:blipFill>
        <p:spPr bwMode="auto">
          <a:xfrm>
            <a:off x="3751806" y="3592924"/>
            <a:ext cx="1362359" cy="12684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5B19B8FF-8691-5057-7301-19730F9E137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26855" y="3385528"/>
            <a:ext cx="2013677" cy="15840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C Institute for Global Health &amp; Infectious Diseases">
            <a:extLst>
              <a:ext uri="{FF2B5EF4-FFF2-40B4-BE49-F238E27FC236}">
                <a16:creationId xmlns:a16="http://schemas.microsoft.com/office/drawing/2014/main" id="{1548072B-3E14-F0C4-C7CD-6CF981BD89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127" y="2074666"/>
            <a:ext cx="3455560" cy="787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ational Institute of Allergy and Infectious Diseases (NIAID)">
            <a:extLst>
              <a:ext uri="{FF2B5EF4-FFF2-40B4-BE49-F238E27FC236}">
                <a16:creationId xmlns:a16="http://schemas.microsoft.com/office/drawing/2014/main" id="{1226BD89-9A36-8388-74C9-E887668600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842" y="3673938"/>
            <a:ext cx="2824939" cy="745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D18EEE-78E3-1C36-728E-2FFC1D3A5A1B}"/>
              </a:ext>
            </a:extLst>
          </p:cNvPr>
          <p:cNvSpPr txBox="1"/>
          <p:nvPr/>
        </p:nvSpPr>
        <p:spPr>
          <a:xfrm>
            <a:off x="5100243" y="3778121"/>
            <a:ext cx="2526612" cy="954107"/>
          </a:xfrm>
          <a:prstGeom prst="rect">
            <a:avLst/>
          </a:prstGeom>
          <a:noFill/>
        </p:spPr>
        <p:txBody>
          <a:bodyPr wrap="square">
            <a:spAutoFit/>
          </a:bodyPr>
          <a:lstStyle/>
          <a:p>
            <a:r>
              <a:rPr lang="en-US" sz="1400" b="1" dirty="0">
                <a:solidFill>
                  <a:srgbClr val="000000"/>
                </a:solidFill>
                <a:latin typeface="+mj-lt"/>
              </a:rPr>
              <a:t>Prompt Bioethics team: </a:t>
            </a:r>
          </a:p>
          <a:p>
            <a:r>
              <a:rPr lang="en-US" sz="1400" dirty="0">
                <a:solidFill>
                  <a:srgbClr val="000000"/>
                </a:solidFill>
                <a:latin typeface="+mj-lt"/>
              </a:rPr>
              <a:t>Stuart Rennie, Suzanne Day, Kristen Sullivan, Sharon Parker</a:t>
            </a:r>
          </a:p>
        </p:txBody>
      </p:sp>
      <p:sp>
        <p:nvSpPr>
          <p:cNvPr id="12" name="TextBox 11">
            <a:extLst>
              <a:ext uri="{FF2B5EF4-FFF2-40B4-BE49-F238E27FC236}">
                <a16:creationId xmlns:a16="http://schemas.microsoft.com/office/drawing/2014/main" id="{76466FBA-A4CD-B3EA-46C2-D2FD3EC71E78}"/>
              </a:ext>
            </a:extLst>
          </p:cNvPr>
          <p:cNvSpPr txBox="1"/>
          <p:nvPr/>
        </p:nvSpPr>
        <p:spPr>
          <a:xfrm>
            <a:off x="9883373" y="2053000"/>
            <a:ext cx="1597891" cy="1169551"/>
          </a:xfrm>
          <a:prstGeom prst="rect">
            <a:avLst/>
          </a:prstGeom>
          <a:noFill/>
        </p:spPr>
        <p:txBody>
          <a:bodyPr wrap="square">
            <a:spAutoFit/>
          </a:bodyPr>
          <a:lstStyle/>
          <a:p>
            <a:r>
              <a:rPr lang="en-US" sz="1400" dirty="0">
                <a:solidFill>
                  <a:srgbClr val="000000"/>
                </a:solidFill>
                <a:latin typeface="+mj-lt"/>
              </a:rPr>
              <a:t>Erika Samoff, Victoria Mobley, Annalea Greifinger, John Barnhart</a:t>
            </a:r>
          </a:p>
        </p:txBody>
      </p:sp>
      <p:sp>
        <p:nvSpPr>
          <p:cNvPr id="13" name="TextBox 12">
            <a:extLst>
              <a:ext uri="{FF2B5EF4-FFF2-40B4-BE49-F238E27FC236}">
                <a16:creationId xmlns:a16="http://schemas.microsoft.com/office/drawing/2014/main" id="{D6D0E9E7-C41A-8DAB-BF62-60C222EDF084}"/>
              </a:ext>
            </a:extLst>
          </p:cNvPr>
          <p:cNvSpPr txBox="1"/>
          <p:nvPr/>
        </p:nvSpPr>
        <p:spPr>
          <a:xfrm>
            <a:off x="9675481" y="3592924"/>
            <a:ext cx="2013677" cy="954107"/>
          </a:xfrm>
          <a:prstGeom prst="rect">
            <a:avLst/>
          </a:prstGeom>
          <a:noFill/>
        </p:spPr>
        <p:txBody>
          <a:bodyPr wrap="square">
            <a:spAutoFit/>
          </a:bodyPr>
          <a:lstStyle/>
          <a:p>
            <a:r>
              <a:rPr lang="en-US" sz="1400" dirty="0">
                <a:solidFill>
                  <a:srgbClr val="000000"/>
                </a:solidFill>
                <a:latin typeface="+mj-lt"/>
              </a:rPr>
              <a:t>Study participants, Community organizations, Providers</a:t>
            </a:r>
          </a:p>
        </p:txBody>
      </p:sp>
    </p:spTree>
    <p:extLst>
      <p:ext uri="{BB962C8B-B14F-4D97-AF65-F5344CB8AC3E}">
        <p14:creationId xmlns:p14="http://schemas.microsoft.com/office/powerpoint/2010/main" val="375260397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E57D-AB1D-4A8D-9616-1A7B2AEFF6C3}"/>
              </a:ext>
            </a:extLst>
          </p:cNvPr>
          <p:cNvSpPr>
            <a:spLocks noGrp="1"/>
          </p:cNvSpPr>
          <p:nvPr>
            <p:ph type="title"/>
          </p:nvPr>
        </p:nvSpPr>
        <p:spPr>
          <a:xfrm>
            <a:off x="838200" y="2464944"/>
            <a:ext cx="10515600" cy="1325563"/>
          </a:xfrm>
        </p:spPr>
        <p:txBody>
          <a:bodyPr/>
          <a:lstStyle/>
          <a:p>
            <a:pPr algn="ctr"/>
            <a:r>
              <a:rPr lang="en-US" b="1" dirty="0"/>
              <a:t>First some context – Ending the HIV Epidemic in the US </a:t>
            </a:r>
          </a:p>
        </p:txBody>
      </p:sp>
    </p:spTree>
    <p:extLst>
      <p:ext uri="{BB962C8B-B14F-4D97-AF65-F5344CB8AC3E}">
        <p14:creationId xmlns:p14="http://schemas.microsoft.com/office/powerpoint/2010/main" val="62379340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3E1-3B86-ED8A-729E-F19224E69D8C}"/>
              </a:ext>
            </a:extLst>
          </p:cNvPr>
          <p:cNvSpPr>
            <a:spLocks noGrp="1"/>
          </p:cNvSpPr>
          <p:nvPr>
            <p:ph type="title"/>
          </p:nvPr>
        </p:nvSpPr>
        <p:spPr>
          <a:xfrm>
            <a:off x="838200" y="656071"/>
            <a:ext cx="10515600" cy="1325563"/>
          </a:xfrm>
        </p:spPr>
        <p:txBody>
          <a:bodyPr/>
          <a:lstStyle/>
          <a:p>
            <a:pPr algn="ctr"/>
            <a:r>
              <a:rPr lang="en-US" b="1" dirty="0"/>
              <a:t>Respond Pillar</a:t>
            </a:r>
          </a:p>
        </p:txBody>
      </p:sp>
      <p:pic>
        <p:nvPicPr>
          <p:cNvPr id="3" name="Picture 4" descr="Ending the HIV Epidemic: Michigan's Initiative">
            <a:extLst>
              <a:ext uri="{FF2B5EF4-FFF2-40B4-BE49-F238E27FC236}">
                <a16:creationId xmlns:a16="http://schemas.microsoft.com/office/drawing/2014/main" id="{DB061704-25F4-B0F9-B0D8-FCE078C39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865019"/>
            <a:ext cx="5478884" cy="23022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68034A7-2335-3F6D-C465-E24B8DB1B975}"/>
              </a:ext>
            </a:extLst>
          </p:cNvPr>
          <p:cNvSpPr/>
          <p:nvPr/>
        </p:nvSpPr>
        <p:spPr>
          <a:xfrm>
            <a:off x="4893660" y="4283245"/>
            <a:ext cx="1389250" cy="1208468"/>
          </a:xfrm>
          <a:prstGeom prst="ellipse">
            <a:avLst/>
          </a:prstGeom>
          <a:solidFill>
            <a:schemeClr val="accent4">
              <a:alpha val="26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Map of the United States of America">
            <a:extLst>
              <a:ext uri="{FF2B5EF4-FFF2-40B4-BE49-F238E27FC236}">
                <a16:creationId xmlns:a16="http://schemas.microsoft.com/office/drawing/2014/main" id="{3633B76C-9750-3F72-C981-95FFB782E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7986" y="2865019"/>
            <a:ext cx="3699761" cy="2432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82AC54-BDB3-8983-2D29-14D21A9D480D}"/>
              </a:ext>
            </a:extLst>
          </p:cNvPr>
          <p:cNvSpPr txBox="1"/>
          <p:nvPr/>
        </p:nvSpPr>
        <p:spPr>
          <a:xfrm>
            <a:off x="7637986" y="5491713"/>
            <a:ext cx="4170217" cy="461665"/>
          </a:xfrm>
          <a:prstGeom prst="rect">
            <a:avLst/>
          </a:prstGeom>
          <a:noFill/>
        </p:spPr>
        <p:txBody>
          <a:bodyPr wrap="square">
            <a:spAutoFit/>
          </a:bodyPr>
          <a:lstStyle/>
          <a:p>
            <a:r>
              <a:rPr lang="en-US" sz="1200" dirty="0"/>
              <a:t>https://www.hiv.gov/federal-response/ending-the-hiv-epidemic/overview</a:t>
            </a:r>
          </a:p>
        </p:txBody>
      </p:sp>
    </p:spTree>
    <p:custDataLst>
      <p:tags r:id="rId1"/>
    </p:custDataLst>
    <p:extLst>
      <p:ext uri="{BB962C8B-B14F-4D97-AF65-F5344CB8AC3E}">
        <p14:creationId xmlns:p14="http://schemas.microsoft.com/office/powerpoint/2010/main" val="39766755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C76B-23E6-B523-78E3-81DC8F3D4C53}"/>
              </a:ext>
            </a:extLst>
          </p:cNvPr>
          <p:cNvSpPr>
            <a:spLocks noGrp="1"/>
          </p:cNvSpPr>
          <p:nvPr>
            <p:ph type="title"/>
          </p:nvPr>
        </p:nvSpPr>
        <p:spPr/>
        <p:txBody>
          <a:bodyPr/>
          <a:lstStyle/>
          <a:p>
            <a:r>
              <a:rPr lang="en-US" b="1" dirty="0"/>
              <a:t>Reaching the 95-95-95 goals</a:t>
            </a:r>
          </a:p>
        </p:txBody>
      </p:sp>
      <p:sp>
        <p:nvSpPr>
          <p:cNvPr id="7" name="Content Placeholder 6">
            <a:extLst>
              <a:ext uri="{FF2B5EF4-FFF2-40B4-BE49-F238E27FC236}">
                <a16:creationId xmlns:a16="http://schemas.microsoft.com/office/drawing/2014/main" id="{EE395553-C153-4C09-6814-1DA1CE2BF1F6}"/>
              </a:ext>
            </a:extLst>
          </p:cNvPr>
          <p:cNvSpPr>
            <a:spLocks noGrp="1"/>
          </p:cNvSpPr>
          <p:nvPr>
            <p:ph sz="half" idx="2"/>
          </p:nvPr>
        </p:nvSpPr>
        <p:spPr>
          <a:xfrm>
            <a:off x="6172200" y="1825625"/>
            <a:ext cx="5181600" cy="2161759"/>
          </a:xfrm>
        </p:spPr>
        <p:txBody>
          <a:bodyPr/>
          <a:lstStyle/>
          <a:p>
            <a:pPr marL="0" indent="0">
              <a:buNone/>
            </a:pPr>
            <a:r>
              <a:rPr lang="en-US" b="1" dirty="0"/>
              <a:t>Among Diagnosed</a:t>
            </a:r>
          </a:p>
          <a:p>
            <a:r>
              <a:rPr lang="en-US" dirty="0">
                <a:solidFill>
                  <a:schemeClr val="accent6">
                    <a:lumMod val="75000"/>
                  </a:schemeClr>
                </a:solidFill>
              </a:rPr>
              <a:t>76.0% Receipt of Care </a:t>
            </a:r>
          </a:p>
          <a:p>
            <a:r>
              <a:rPr lang="en-US" dirty="0">
                <a:solidFill>
                  <a:schemeClr val="accent1"/>
                </a:solidFill>
              </a:rPr>
              <a:t>57.8% Retained in Care</a:t>
            </a:r>
          </a:p>
          <a:p>
            <a:r>
              <a:rPr lang="en-US" dirty="0">
                <a:solidFill>
                  <a:srgbClr val="7030A0"/>
                </a:solidFill>
              </a:rPr>
              <a:t>65.5% Viral suppression</a:t>
            </a:r>
          </a:p>
        </p:txBody>
      </p:sp>
      <p:pic>
        <p:nvPicPr>
          <p:cNvPr id="4" name="Picture 2" descr="HIV Care Continuum Shows Where Improvements are Needed?">
            <a:extLst>
              <a:ext uri="{FF2B5EF4-FFF2-40B4-BE49-F238E27FC236}">
                <a16:creationId xmlns:a16="http://schemas.microsoft.com/office/drawing/2014/main" id="{609C1E12-90F4-4A88-8980-F3AEF16F3E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882"/>
          <a:stretch/>
        </p:blipFill>
        <p:spPr bwMode="auto">
          <a:xfrm>
            <a:off x="176670" y="1626433"/>
            <a:ext cx="5676509" cy="477754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115EAF5-A2C3-16EE-9AA4-BB695E08F718}"/>
              </a:ext>
            </a:extLst>
          </p:cNvPr>
          <p:cNvSpPr/>
          <p:nvPr/>
        </p:nvSpPr>
        <p:spPr>
          <a:xfrm>
            <a:off x="3919601" y="3291840"/>
            <a:ext cx="1111235" cy="723364"/>
          </a:xfrm>
          <a:prstGeom prst="ellipse">
            <a:avLst/>
          </a:prstGeom>
          <a:solidFill>
            <a:schemeClr val="accent4">
              <a:alpha val="26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BC055E8-2BBF-091F-08B9-8E0A18D6B8CD}"/>
              </a:ext>
            </a:extLst>
          </p:cNvPr>
          <p:cNvSpPr txBox="1"/>
          <p:nvPr/>
        </p:nvSpPr>
        <p:spPr>
          <a:xfrm>
            <a:off x="838200" y="6311900"/>
            <a:ext cx="6996546" cy="276999"/>
          </a:xfrm>
          <a:prstGeom prst="rect">
            <a:avLst/>
          </a:prstGeom>
          <a:noFill/>
        </p:spPr>
        <p:txBody>
          <a:bodyPr wrap="square">
            <a:spAutoFit/>
          </a:bodyPr>
          <a:lstStyle/>
          <a:p>
            <a:r>
              <a:rPr lang="en-US" sz="1200" b="1" u="none" strike="noStrike" dirty="0">
                <a:solidFill>
                  <a:srgbClr val="2C2C2C"/>
                </a:solidFill>
                <a:effectLst/>
              </a:rPr>
              <a:t>CDC, HIV Surveillance Supplemental Report 2021; 26(No. 2)</a:t>
            </a:r>
            <a:r>
              <a:rPr lang="en-US" sz="1200" b="1" dirty="0">
                <a:solidFill>
                  <a:srgbClr val="000000"/>
                </a:solidFill>
                <a:effectLst/>
              </a:rPr>
              <a:t>. </a:t>
            </a:r>
            <a:endParaRPr lang="en-US" sz="1200" b="1" dirty="0"/>
          </a:p>
        </p:txBody>
      </p:sp>
      <p:pic>
        <p:nvPicPr>
          <p:cNvPr id="12" name="Picture 4" descr="Ending the Epidemic banner for HIV viral suppression">
            <a:extLst>
              <a:ext uri="{FF2B5EF4-FFF2-40B4-BE49-F238E27FC236}">
                <a16:creationId xmlns:a16="http://schemas.microsoft.com/office/drawing/2014/main" id="{B23A962B-F86E-0A4B-429F-1260BBD987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51" t="-1" r="14562" b="1041"/>
          <a:stretch/>
        </p:blipFill>
        <p:spPr bwMode="auto">
          <a:xfrm>
            <a:off x="5753064" y="4206027"/>
            <a:ext cx="6262266" cy="10426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49087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B902-1E5E-3DF7-557F-9721AE223270}"/>
              </a:ext>
            </a:extLst>
          </p:cNvPr>
          <p:cNvSpPr>
            <a:spLocks noGrp="1"/>
          </p:cNvSpPr>
          <p:nvPr>
            <p:ph type="title"/>
          </p:nvPr>
        </p:nvSpPr>
        <p:spPr>
          <a:xfrm>
            <a:off x="660779" y="284362"/>
            <a:ext cx="10515600" cy="1325563"/>
          </a:xfrm>
        </p:spPr>
        <p:txBody>
          <a:bodyPr>
            <a:normAutofit/>
          </a:bodyPr>
          <a:lstStyle/>
          <a:p>
            <a:r>
              <a:rPr lang="en-US" sz="3200" b="1" dirty="0"/>
              <a:t>Understanding transmission networks can help direct interventions</a:t>
            </a:r>
          </a:p>
        </p:txBody>
      </p:sp>
      <p:sp>
        <p:nvSpPr>
          <p:cNvPr id="3" name="Content Placeholder 2">
            <a:extLst>
              <a:ext uri="{FF2B5EF4-FFF2-40B4-BE49-F238E27FC236}">
                <a16:creationId xmlns:a16="http://schemas.microsoft.com/office/drawing/2014/main" id="{03C5A4EF-2A7C-8D07-EC7E-BE0DC387AB99}"/>
              </a:ext>
            </a:extLst>
          </p:cNvPr>
          <p:cNvSpPr>
            <a:spLocks noGrp="1"/>
          </p:cNvSpPr>
          <p:nvPr>
            <p:ph idx="1"/>
          </p:nvPr>
        </p:nvSpPr>
        <p:spPr>
          <a:xfrm>
            <a:off x="369834" y="1795417"/>
            <a:ext cx="5548745" cy="4029649"/>
          </a:xfrm>
        </p:spPr>
        <p:txBody>
          <a:bodyPr>
            <a:normAutofit/>
          </a:bodyPr>
          <a:lstStyle/>
          <a:p>
            <a:pPr>
              <a:lnSpc>
                <a:spcPct val="110000"/>
              </a:lnSpc>
            </a:pPr>
            <a:r>
              <a:rPr lang="en-US" b="1" dirty="0"/>
              <a:t>Transmission is not evenly distributed </a:t>
            </a:r>
          </a:p>
          <a:p>
            <a:pPr lvl="1">
              <a:lnSpc>
                <a:spcPct val="110000"/>
              </a:lnSpc>
            </a:pPr>
            <a:r>
              <a:rPr lang="en-US" sz="3200" dirty="0"/>
              <a:t>Geography </a:t>
            </a:r>
          </a:p>
          <a:p>
            <a:pPr lvl="1">
              <a:lnSpc>
                <a:spcPct val="110000"/>
              </a:lnSpc>
            </a:pPr>
            <a:r>
              <a:rPr lang="en-US" sz="3200" dirty="0"/>
              <a:t>Risk groups </a:t>
            </a:r>
          </a:p>
          <a:p>
            <a:pPr lvl="1">
              <a:lnSpc>
                <a:spcPct val="110000"/>
              </a:lnSpc>
            </a:pPr>
            <a:r>
              <a:rPr lang="en-US" sz="3200" dirty="0"/>
              <a:t>Stage of infection  </a:t>
            </a:r>
          </a:p>
          <a:p>
            <a:pPr lvl="1">
              <a:lnSpc>
                <a:spcPct val="110000"/>
              </a:lnSpc>
            </a:pPr>
            <a:r>
              <a:rPr lang="en-US" sz="3200" dirty="0"/>
              <a:t>Distribution of risk behaviors </a:t>
            </a:r>
          </a:p>
        </p:txBody>
      </p:sp>
      <p:pic>
        <p:nvPicPr>
          <p:cNvPr id="4" name="Picture 2" descr="Figure 9. Viral Suppression among Persons Aged greater than or equal to 13 Years Living with Diagnosed HIV Infection, by Area of Residence, 2019—44 States and the District of Columbia">
            <a:extLst>
              <a:ext uri="{FF2B5EF4-FFF2-40B4-BE49-F238E27FC236}">
                <a16:creationId xmlns:a16="http://schemas.microsoft.com/office/drawing/2014/main" id="{7EDFF1C0-6ABD-1AB8-BFB4-DEBBDED7E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777" y="2982491"/>
            <a:ext cx="6401389" cy="36409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CEC3496-5AA8-FC2F-338E-CBD973899854}"/>
              </a:ext>
            </a:extLst>
          </p:cNvPr>
          <p:cNvSpPr txBox="1">
            <a:spLocks/>
          </p:cNvSpPr>
          <p:nvPr/>
        </p:nvSpPr>
        <p:spPr>
          <a:xfrm>
            <a:off x="6508877" y="1573036"/>
            <a:ext cx="55790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0000"/>
                </a:solidFill>
              </a:rPr>
              <a:t>Viral Suppression among Persons Aged ≥13 Years Living with Diagnosed HIV, 2019</a:t>
            </a:r>
            <a:endParaRPr lang="en-US" sz="2000" dirty="0"/>
          </a:p>
        </p:txBody>
      </p:sp>
    </p:spTree>
    <p:custDataLst>
      <p:tags r:id="rId1"/>
    </p:custDataLst>
    <p:extLst>
      <p:ext uri="{BB962C8B-B14F-4D97-AF65-F5344CB8AC3E}">
        <p14:creationId xmlns:p14="http://schemas.microsoft.com/office/powerpoint/2010/main" val="29183396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1EAE-3A82-A84F-B805-5C1659836F52}"/>
              </a:ext>
            </a:extLst>
          </p:cNvPr>
          <p:cNvSpPr>
            <a:spLocks noGrp="1"/>
          </p:cNvSpPr>
          <p:nvPr>
            <p:ph type="title"/>
          </p:nvPr>
        </p:nvSpPr>
        <p:spPr>
          <a:xfrm>
            <a:off x="621308" y="475961"/>
            <a:ext cx="10515600" cy="1325563"/>
          </a:xfrm>
        </p:spPr>
        <p:txBody>
          <a:bodyPr>
            <a:normAutofit/>
          </a:bodyPr>
          <a:lstStyle/>
          <a:p>
            <a:r>
              <a:rPr lang="en-US" sz="3600" b="1" dirty="0"/>
              <a:t>Estimated contribution to transmissions along the care continuum </a:t>
            </a:r>
          </a:p>
        </p:txBody>
      </p:sp>
      <p:graphicFrame>
        <p:nvGraphicFramePr>
          <p:cNvPr id="7" name="Table 7">
            <a:extLst>
              <a:ext uri="{FF2B5EF4-FFF2-40B4-BE49-F238E27FC236}">
                <a16:creationId xmlns:a16="http://schemas.microsoft.com/office/drawing/2014/main" id="{4A1C4DDB-46CD-5331-04CC-E027B8AD6969}"/>
              </a:ext>
            </a:extLst>
          </p:cNvPr>
          <p:cNvGraphicFramePr>
            <a:graphicFrameLocks noGrp="1"/>
          </p:cNvGraphicFramePr>
          <p:nvPr>
            <p:extLst>
              <p:ext uri="{D42A27DB-BD31-4B8C-83A1-F6EECF244321}">
                <p14:modId xmlns:p14="http://schemas.microsoft.com/office/powerpoint/2010/main" val="1237745208"/>
              </p:ext>
            </p:extLst>
          </p:nvPr>
        </p:nvGraphicFramePr>
        <p:xfrm>
          <a:off x="486640" y="2305911"/>
          <a:ext cx="11218720" cy="2107632"/>
        </p:xfrm>
        <a:graphic>
          <a:graphicData uri="http://schemas.openxmlformats.org/drawingml/2006/table">
            <a:tbl>
              <a:tblPr firstRow="1" bandRow="1">
                <a:tableStyleId>{5C22544A-7EE6-4342-B048-85BDC9FD1C3A}</a:tableStyleId>
              </a:tblPr>
              <a:tblGrid>
                <a:gridCol w="2804680">
                  <a:extLst>
                    <a:ext uri="{9D8B030D-6E8A-4147-A177-3AD203B41FA5}">
                      <a16:colId xmlns:a16="http://schemas.microsoft.com/office/drawing/2014/main" val="3303842561"/>
                    </a:ext>
                  </a:extLst>
                </a:gridCol>
                <a:gridCol w="2804680">
                  <a:extLst>
                    <a:ext uri="{9D8B030D-6E8A-4147-A177-3AD203B41FA5}">
                      <a16:colId xmlns:a16="http://schemas.microsoft.com/office/drawing/2014/main" val="25376258"/>
                    </a:ext>
                  </a:extLst>
                </a:gridCol>
                <a:gridCol w="2804680">
                  <a:extLst>
                    <a:ext uri="{9D8B030D-6E8A-4147-A177-3AD203B41FA5}">
                      <a16:colId xmlns:a16="http://schemas.microsoft.com/office/drawing/2014/main" val="198549908"/>
                    </a:ext>
                  </a:extLst>
                </a:gridCol>
                <a:gridCol w="2804680">
                  <a:extLst>
                    <a:ext uri="{9D8B030D-6E8A-4147-A177-3AD203B41FA5}">
                      <a16:colId xmlns:a16="http://schemas.microsoft.com/office/drawing/2014/main" val="704798138"/>
                    </a:ext>
                  </a:extLst>
                </a:gridCol>
              </a:tblGrid>
              <a:tr h="974562">
                <a:tc>
                  <a:txBody>
                    <a:bodyPr/>
                    <a:lstStyle/>
                    <a:p>
                      <a:r>
                        <a:rPr lang="en-US" sz="2800" dirty="0"/>
                        <a:t>%</a:t>
                      </a:r>
                    </a:p>
                  </a:txBody>
                  <a:tcPr marL="133585" marR="133585" marT="66792" marB="66792"/>
                </a:tc>
                <a:tc>
                  <a:txBody>
                    <a:bodyPr/>
                    <a:lstStyle/>
                    <a:p>
                      <a:r>
                        <a:rPr lang="en-US" sz="2800" dirty="0"/>
                        <a:t>Unaware</a:t>
                      </a:r>
                    </a:p>
                  </a:txBody>
                  <a:tcPr marL="133585" marR="133585" marT="66792" marB="66792"/>
                </a:tc>
                <a:tc>
                  <a:txBody>
                    <a:bodyPr/>
                    <a:lstStyle/>
                    <a:p>
                      <a:r>
                        <a:rPr lang="en-US" sz="2800" dirty="0"/>
                        <a:t>Aware not suppressed</a:t>
                      </a:r>
                    </a:p>
                  </a:txBody>
                  <a:tcPr marL="133585" marR="133585" marT="66792" marB="66792"/>
                </a:tc>
                <a:tc>
                  <a:txBody>
                    <a:bodyPr/>
                    <a:lstStyle/>
                    <a:p>
                      <a:r>
                        <a:rPr lang="en-US" sz="2800" dirty="0"/>
                        <a:t>Taking ART &amp; suppressed </a:t>
                      </a:r>
                    </a:p>
                  </a:txBody>
                  <a:tcPr marL="133585" marR="133585" marT="66792" marB="66792"/>
                </a:tc>
                <a:extLst>
                  <a:ext uri="{0D108BD9-81ED-4DB2-BD59-A6C34878D82A}">
                    <a16:rowId xmlns:a16="http://schemas.microsoft.com/office/drawing/2014/main" val="3609565352"/>
                  </a:ext>
                </a:extLst>
              </a:tr>
              <a:tr h="554073">
                <a:tc>
                  <a:txBody>
                    <a:bodyPr/>
                    <a:lstStyle/>
                    <a:p>
                      <a:r>
                        <a:rPr lang="en-US" sz="2800" dirty="0"/>
                        <a:t>Population</a:t>
                      </a:r>
                    </a:p>
                  </a:txBody>
                  <a:tcPr marL="133585" marR="133585" marT="66792" marB="66792"/>
                </a:tc>
                <a:tc>
                  <a:txBody>
                    <a:bodyPr/>
                    <a:lstStyle/>
                    <a:p>
                      <a:r>
                        <a:rPr lang="en-US" sz="2800" dirty="0"/>
                        <a:t>14.9</a:t>
                      </a:r>
                    </a:p>
                  </a:txBody>
                  <a:tcPr marL="133585" marR="133585" marT="66792" marB="66792"/>
                </a:tc>
                <a:tc>
                  <a:txBody>
                    <a:bodyPr/>
                    <a:lstStyle/>
                    <a:p>
                      <a:r>
                        <a:rPr lang="en-US" sz="2800" dirty="0"/>
                        <a:t>33.9</a:t>
                      </a:r>
                    </a:p>
                  </a:txBody>
                  <a:tcPr marL="133585" marR="133585" marT="66792" marB="66792"/>
                </a:tc>
                <a:tc>
                  <a:txBody>
                    <a:bodyPr/>
                    <a:lstStyle/>
                    <a:p>
                      <a:r>
                        <a:rPr lang="en-US" sz="2800" dirty="0"/>
                        <a:t>51.2</a:t>
                      </a:r>
                    </a:p>
                  </a:txBody>
                  <a:tcPr marL="133585" marR="133585" marT="66792" marB="66792"/>
                </a:tc>
                <a:extLst>
                  <a:ext uri="{0D108BD9-81ED-4DB2-BD59-A6C34878D82A}">
                    <a16:rowId xmlns:a16="http://schemas.microsoft.com/office/drawing/2014/main" val="824239183"/>
                  </a:ext>
                </a:extLst>
              </a:tr>
              <a:tr h="554073">
                <a:tc>
                  <a:txBody>
                    <a:bodyPr/>
                    <a:lstStyle/>
                    <a:p>
                      <a:r>
                        <a:rPr lang="en-US" sz="2800" dirty="0"/>
                        <a:t>Transmissions</a:t>
                      </a:r>
                    </a:p>
                  </a:txBody>
                  <a:tcPr marL="133585" marR="133585" marT="66792" marB="66792"/>
                </a:tc>
                <a:tc>
                  <a:txBody>
                    <a:bodyPr/>
                    <a:lstStyle/>
                    <a:p>
                      <a:r>
                        <a:rPr lang="en-US" sz="2800" dirty="0"/>
                        <a:t>37.6</a:t>
                      </a:r>
                    </a:p>
                  </a:txBody>
                  <a:tcPr marL="133585" marR="133585" marT="66792" marB="66792"/>
                </a:tc>
                <a:tc>
                  <a:txBody>
                    <a:bodyPr/>
                    <a:lstStyle/>
                    <a:p>
                      <a:r>
                        <a:rPr lang="en-US" sz="2800" dirty="0"/>
                        <a:t>62.4</a:t>
                      </a:r>
                    </a:p>
                  </a:txBody>
                  <a:tcPr marL="133585" marR="133585" marT="66792" marB="66792"/>
                </a:tc>
                <a:tc>
                  <a:txBody>
                    <a:bodyPr/>
                    <a:lstStyle/>
                    <a:p>
                      <a:r>
                        <a:rPr lang="en-US" sz="2800" dirty="0"/>
                        <a:t>0</a:t>
                      </a:r>
                    </a:p>
                  </a:txBody>
                  <a:tcPr marL="133585" marR="133585" marT="66792" marB="66792"/>
                </a:tc>
                <a:extLst>
                  <a:ext uri="{0D108BD9-81ED-4DB2-BD59-A6C34878D82A}">
                    <a16:rowId xmlns:a16="http://schemas.microsoft.com/office/drawing/2014/main" val="2210658288"/>
                  </a:ext>
                </a:extLst>
              </a:tr>
            </a:tbl>
          </a:graphicData>
        </a:graphic>
      </p:graphicFrame>
      <p:sp>
        <p:nvSpPr>
          <p:cNvPr id="10" name="Rectangle 9">
            <a:extLst>
              <a:ext uri="{FF2B5EF4-FFF2-40B4-BE49-F238E27FC236}">
                <a16:creationId xmlns:a16="http://schemas.microsoft.com/office/drawing/2014/main" id="{A973C70D-943A-D0DB-AEEB-88F0AA5AAF4E}"/>
              </a:ext>
            </a:extLst>
          </p:cNvPr>
          <p:cNvSpPr/>
          <p:nvPr/>
        </p:nvSpPr>
        <p:spPr>
          <a:xfrm>
            <a:off x="9661211" y="4450373"/>
            <a:ext cx="1537600" cy="307777"/>
          </a:xfrm>
          <a:prstGeom prst="rect">
            <a:avLst/>
          </a:prstGeom>
        </p:spPr>
        <p:txBody>
          <a:bodyPr wrap="none">
            <a:spAutoFit/>
          </a:bodyPr>
          <a:lstStyle/>
          <a:p>
            <a:r>
              <a:rPr lang="en-US" sz="1400" b="1" dirty="0">
                <a:solidFill>
                  <a:srgbClr val="000000"/>
                </a:solidFill>
                <a:latin typeface="+mj-lt"/>
              </a:rPr>
              <a:t>Li MMWR 2019</a:t>
            </a:r>
            <a:endParaRPr lang="en-US" sz="1400" b="1" dirty="0">
              <a:latin typeface="+mj-lt"/>
            </a:endParaRPr>
          </a:p>
        </p:txBody>
      </p:sp>
      <p:sp>
        <p:nvSpPr>
          <p:cNvPr id="12" name="TextBox 11">
            <a:extLst>
              <a:ext uri="{FF2B5EF4-FFF2-40B4-BE49-F238E27FC236}">
                <a16:creationId xmlns:a16="http://schemas.microsoft.com/office/drawing/2014/main" id="{9630811C-DFAC-667A-B58A-563A6EE0254A}"/>
              </a:ext>
            </a:extLst>
          </p:cNvPr>
          <p:cNvSpPr txBox="1"/>
          <p:nvPr/>
        </p:nvSpPr>
        <p:spPr>
          <a:xfrm>
            <a:off x="486640" y="4917930"/>
            <a:ext cx="4349572" cy="1200329"/>
          </a:xfrm>
          <a:prstGeom prst="rect">
            <a:avLst/>
          </a:prstGeom>
          <a:solidFill>
            <a:schemeClr val="accent2">
              <a:lumMod val="60000"/>
              <a:lumOff val="40000"/>
            </a:schemeClr>
          </a:solidFill>
        </p:spPr>
        <p:txBody>
          <a:bodyPr wrap="square" rtlCol="0">
            <a:spAutoFit/>
          </a:bodyPr>
          <a:lstStyle/>
          <a:p>
            <a:pPr marL="285750" indent="-285750">
              <a:buFont typeface="Wingdings" panose="05000000000000000000" pitchFamily="2" charset="2"/>
              <a:buChar char="Ø"/>
            </a:pPr>
            <a:r>
              <a:rPr lang="en-US" sz="3600" dirty="0"/>
              <a:t> Earlier Diagnosis</a:t>
            </a:r>
          </a:p>
          <a:p>
            <a:pPr marL="285750" indent="-285750">
              <a:buFont typeface="Wingdings" panose="05000000000000000000" pitchFamily="2" charset="2"/>
              <a:buChar char="Ø"/>
            </a:pPr>
            <a:r>
              <a:rPr lang="en-US" sz="3600" dirty="0"/>
              <a:t> Increase testing </a:t>
            </a:r>
          </a:p>
        </p:txBody>
      </p:sp>
      <p:sp>
        <p:nvSpPr>
          <p:cNvPr id="13" name="TextBox 12">
            <a:extLst>
              <a:ext uri="{FF2B5EF4-FFF2-40B4-BE49-F238E27FC236}">
                <a16:creationId xmlns:a16="http://schemas.microsoft.com/office/drawing/2014/main" id="{D97AE5F4-F1A7-2420-D788-CB058F377CEB}"/>
              </a:ext>
            </a:extLst>
          </p:cNvPr>
          <p:cNvSpPr txBox="1"/>
          <p:nvPr/>
        </p:nvSpPr>
        <p:spPr>
          <a:xfrm>
            <a:off x="5581296" y="4917930"/>
            <a:ext cx="5389357" cy="1384995"/>
          </a:xfrm>
          <a:prstGeom prst="rect">
            <a:avLst/>
          </a:prstGeom>
          <a:solidFill>
            <a:schemeClr val="accent2">
              <a:lumMod val="60000"/>
              <a:lumOff val="40000"/>
            </a:schemeClr>
          </a:solidFill>
        </p:spPr>
        <p:txBody>
          <a:bodyPr wrap="square" rtlCol="0">
            <a:spAutoFit/>
          </a:bodyPr>
          <a:lstStyle/>
          <a:p>
            <a:pPr marL="285750" indent="-285750">
              <a:buFont typeface="Wingdings" panose="05000000000000000000" pitchFamily="2" charset="2"/>
              <a:buChar char="Ø"/>
            </a:pPr>
            <a:r>
              <a:rPr lang="en-US" sz="2800" dirty="0"/>
              <a:t> Linkage to care</a:t>
            </a:r>
          </a:p>
          <a:p>
            <a:pPr marL="285750" indent="-285750">
              <a:buFont typeface="Wingdings" panose="05000000000000000000" pitchFamily="2" charset="2"/>
              <a:buChar char="Ø"/>
            </a:pPr>
            <a:r>
              <a:rPr lang="en-US" sz="2800" dirty="0"/>
              <a:t> Retention in care </a:t>
            </a:r>
          </a:p>
          <a:p>
            <a:pPr marL="285750" indent="-285750">
              <a:buFont typeface="Wingdings" panose="05000000000000000000" pitchFamily="2" charset="2"/>
              <a:buChar char="Ø"/>
            </a:pPr>
            <a:r>
              <a:rPr lang="en-US" sz="2800" dirty="0"/>
              <a:t> Adherence &amp; viral suppression  </a:t>
            </a:r>
          </a:p>
        </p:txBody>
      </p:sp>
      <p:sp>
        <p:nvSpPr>
          <p:cNvPr id="14" name="Oval 13">
            <a:extLst>
              <a:ext uri="{FF2B5EF4-FFF2-40B4-BE49-F238E27FC236}">
                <a16:creationId xmlns:a16="http://schemas.microsoft.com/office/drawing/2014/main" id="{45DAFE83-3DAD-0FC9-9480-73B7BB64E354}"/>
              </a:ext>
            </a:extLst>
          </p:cNvPr>
          <p:cNvSpPr/>
          <p:nvPr/>
        </p:nvSpPr>
        <p:spPr>
          <a:xfrm>
            <a:off x="3157043" y="3848045"/>
            <a:ext cx="1150876" cy="756216"/>
          </a:xfrm>
          <a:prstGeom prst="ellipse">
            <a:avLst/>
          </a:prstGeom>
          <a:solidFill>
            <a:schemeClr val="accent4">
              <a:alpha val="26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041E6D5-C101-06FD-0DFB-090F5A3C3D57}"/>
              </a:ext>
            </a:extLst>
          </p:cNvPr>
          <p:cNvSpPr/>
          <p:nvPr/>
        </p:nvSpPr>
        <p:spPr>
          <a:xfrm>
            <a:off x="6096000" y="3848045"/>
            <a:ext cx="1150876" cy="756216"/>
          </a:xfrm>
          <a:prstGeom prst="ellipse">
            <a:avLst/>
          </a:prstGeom>
          <a:solidFill>
            <a:schemeClr val="accent4">
              <a:alpha val="26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113504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8"/>
</p:tagLst>
</file>

<file path=ppt/tags/tag2.xml><?xml version="1.0" encoding="utf-8"?>
<p:tagLst xmlns:a="http://schemas.openxmlformats.org/drawingml/2006/main" xmlns:r="http://schemas.openxmlformats.org/officeDocument/2006/relationships" xmlns:p="http://schemas.openxmlformats.org/presentationml/2006/main">
  <p:tag name="TIMING" val="|25.3"/>
</p:tagLst>
</file>

<file path=ppt/tags/tag3.xml><?xml version="1.0" encoding="utf-8"?>
<p:tagLst xmlns:a="http://schemas.openxmlformats.org/drawingml/2006/main" xmlns:r="http://schemas.openxmlformats.org/officeDocument/2006/relationships" xmlns:p="http://schemas.openxmlformats.org/presentationml/2006/main">
  <p:tag name="TIMING" val="|57.3"/>
</p:tagLst>
</file>

<file path=ppt/tags/tag4.xml><?xml version="1.0" encoding="utf-8"?>
<p:tagLst xmlns:a="http://schemas.openxmlformats.org/drawingml/2006/main" xmlns:r="http://schemas.openxmlformats.org/officeDocument/2006/relationships" xmlns:p="http://schemas.openxmlformats.org/presentationml/2006/main">
  <p:tag name="TIMING" val="|19.8|5.5|21.4|0.7|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slide-template-standard.potx" id="{34EAC476-FE6A-4DFC-9597-6E92740CECE6}" vid="{DB94FE83-C4A5-456B-B4A2-5902906AA6C7}"/>
    </a:ext>
  </a:extLst>
</a:theme>
</file>

<file path=ppt/theme/theme3.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slide-template-standard.potx" id="{34EAC476-FE6A-4DFC-9597-6E92740CECE6}" vid="{BB90FE39-8A75-497F-BCD1-30EF58DFA9A5}"/>
    </a:ext>
  </a:extLst>
</a:theme>
</file>

<file path=ppt/theme/theme4.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4715</TotalTime>
  <Words>1805</Words>
  <Application>Microsoft Office PowerPoint</Application>
  <PresentationFormat>Widescreen</PresentationFormat>
  <Paragraphs>278</Paragraphs>
  <Slides>45</Slides>
  <Notes>42</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45</vt:i4>
      </vt:variant>
    </vt:vector>
  </HeadingPairs>
  <TitlesOfParts>
    <vt:vector size="66" baseType="lpstr">
      <vt:lpstr>Arial</vt:lpstr>
      <vt:lpstr>Calibri</vt:lpstr>
      <vt:lpstr>Calibri Light</vt:lpstr>
      <vt:lpstr>Candara</vt:lpstr>
      <vt:lpstr>Franklin Gothic Demi Cond</vt:lpstr>
      <vt:lpstr>Franklin Gothic Medium</vt:lpstr>
      <vt:lpstr>Franklin Gothic Medium Cond</vt:lpstr>
      <vt:lpstr>Gotham Bold</vt:lpstr>
      <vt:lpstr>Helvetica</vt:lpstr>
      <vt:lpstr>Ink Free</vt:lpstr>
      <vt:lpstr>Lato</vt:lpstr>
      <vt:lpstr>Merriweather</vt:lpstr>
      <vt:lpstr>Open Sans</vt:lpstr>
      <vt:lpstr>STIXGeneral-Regular</vt:lpstr>
      <vt:lpstr>System Font Regular</vt:lpstr>
      <vt:lpstr>Tahoma</vt:lpstr>
      <vt:lpstr>Wingdings</vt:lpstr>
      <vt:lpstr>Office Theme</vt:lpstr>
      <vt:lpstr>Title slide master</vt:lpstr>
      <vt:lpstr>Content slide master</vt:lpstr>
      <vt:lpstr>3_Office Theme</vt:lpstr>
      <vt:lpstr>HIV Molecular Epidemiology and Cluster Detection</vt:lpstr>
      <vt:lpstr>Disclosures</vt:lpstr>
      <vt:lpstr>AETC Program National Centers and HIV Curriculum</vt:lpstr>
      <vt:lpstr>Learning Objectives </vt:lpstr>
      <vt:lpstr>First some context – Ending the HIV Epidemic in the US </vt:lpstr>
      <vt:lpstr>Respond Pillar</vt:lpstr>
      <vt:lpstr>Reaching the 95-95-95 goals</vt:lpstr>
      <vt:lpstr>Understanding transmission networks can help direct interventions</vt:lpstr>
      <vt:lpstr>Estimated contribution to transmissions along the care continuum </vt:lpstr>
      <vt:lpstr>Deploying the combination prevention toolbox </vt:lpstr>
      <vt:lpstr>HIV Cluster Response</vt:lpstr>
      <vt:lpstr>A brief timeline of Molecular HIV Epidemiology  </vt:lpstr>
      <vt:lpstr>A note on terminology</vt:lpstr>
      <vt:lpstr>What can we learn from HIV molecular epidemiology? </vt:lpstr>
      <vt:lpstr>HIV Molecular Epidemiology</vt:lpstr>
      <vt:lpstr>PowerPoint Presentation</vt:lpstr>
      <vt:lpstr>HIV Genetic Clusters/Networks </vt:lpstr>
      <vt:lpstr>HIV Genetic Clusters/Networks </vt:lpstr>
      <vt:lpstr>HIV Genetic Clusters/Networks </vt:lpstr>
      <vt:lpstr>Examples –Outbreak Responses</vt:lpstr>
      <vt:lpstr>HIV outbreak among PWID in North Carolina </vt:lpstr>
      <vt:lpstr>Spatial-temporal clustering of acute HIV in North Carolina, 2014 </vt:lpstr>
      <vt:lpstr>Genetic Clusters </vt:lpstr>
      <vt:lpstr>Clusters of Recent &amp; Rapid Transmission  </vt:lpstr>
      <vt:lpstr>Time-Space Clusters</vt:lpstr>
      <vt:lpstr>Importance of Acute and Early HIV Detection for Public Health</vt:lpstr>
      <vt:lpstr>Acute and early HIV are sentinel events </vt:lpstr>
      <vt:lpstr>High rate of HIV transmission during AHI</vt:lpstr>
      <vt:lpstr>Key Points for Public Health  </vt:lpstr>
      <vt:lpstr>Importance of incident HIV in molecular epidemiology</vt:lpstr>
      <vt:lpstr>Can we improve response to incident HIV?</vt:lpstr>
      <vt:lpstr>PowerPoint Presentation</vt:lpstr>
      <vt:lpstr>But what about drug resistance? </vt:lpstr>
      <vt:lpstr>Trends in transmitted drug resistance</vt:lpstr>
      <vt:lpstr>Many transmitted drug resistance mutations circulate among ART-naïve </vt:lpstr>
      <vt:lpstr>Baseline HIV drug resistance testing in the US </vt:lpstr>
      <vt:lpstr>US guidelines continue to recommend baseline RT/PR resistance testing </vt:lpstr>
      <vt:lpstr>Shift in importance from clinical to public health impact – what are the ethical considerations? </vt:lpstr>
      <vt:lpstr>Community Engagement </vt:lpstr>
      <vt:lpstr>Overview of HIV Prompt Bioethics Project</vt:lpstr>
      <vt:lpstr>Summary of Stakeholder Interview Findings</vt:lpstr>
      <vt:lpstr>Revitalizing Community Engagement in the Public Health Use of Molecular HIV Epidemiology </vt:lpstr>
      <vt:lpstr>Resources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Ann M</dc:creator>
  <cp:lastModifiedBy>Judith Collins</cp:lastModifiedBy>
  <cp:revision>463</cp:revision>
  <dcterms:created xsi:type="dcterms:W3CDTF">2022-10-10T17:43:29Z</dcterms:created>
  <dcterms:modified xsi:type="dcterms:W3CDTF">2023-07-07T18:47:23Z</dcterms:modified>
</cp:coreProperties>
</file>