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sldIdLst>
    <p:sldId id="256" r:id="rId5"/>
    <p:sldId id="257" r:id="rId6"/>
    <p:sldId id="258" r:id="rId7"/>
    <p:sldId id="259" r:id="rId8"/>
    <p:sldId id="260" r:id="rId9"/>
    <p:sldId id="261" r:id="rId10"/>
    <p:sldId id="262" r:id="rId11"/>
    <p:sldId id="269" r:id="rId12"/>
    <p:sldId id="266" r:id="rId13"/>
    <p:sldId id="267" r:id="rId14"/>
    <p:sldId id="268" r:id="rId15"/>
    <p:sldId id="263" r:id="rId16"/>
    <p:sldId id="270" r:id="rId17"/>
    <p:sldId id="271" r:id="rId18"/>
    <p:sldId id="273" r:id="rId19"/>
    <p:sldId id="272" r:id="rId20"/>
    <p:sldId id="274" r:id="rId21"/>
    <p:sldId id="275" r:id="rId22"/>
    <p:sldId id="276" r:id="rId23"/>
    <p:sldId id="278" r:id="rId24"/>
    <p:sldId id="289" r:id="rId25"/>
    <p:sldId id="290" r:id="rId26"/>
    <p:sldId id="277" r:id="rId27"/>
    <p:sldId id="279" r:id="rId28"/>
    <p:sldId id="280" r:id="rId29"/>
    <p:sldId id="281" r:id="rId30"/>
    <p:sldId id="282" r:id="rId31"/>
    <p:sldId id="283" r:id="rId32"/>
    <p:sldId id="284" r:id="rId33"/>
    <p:sldId id="285" r:id="rId34"/>
    <p:sldId id="286" r:id="rId35"/>
    <p:sldId id="287" r:id="rId36"/>
    <p:sldId id="288" r:id="rId37"/>
    <p:sldId id="264" r:id="rId38"/>
    <p:sldId id="26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p:restoredTop sz="69307"/>
  </p:normalViewPr>
  <p:slideViewPr>
    <p:cSldViewPr snapToGrid="0" snapToObjects="1">
      <p:cViewPr varScale="1">
        <p:scale>
          <a:sx n="64" d="100"/>
          <a:sy n="64" d="100"/>
        </p:scale>
        <p:origin x="8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061E0-AE9D-CA4A-BB4F-364C01B69303}" type="datetimeFigureOut">
              <a:rPr lang="en-US" smtClean="0"/>
              <a:t>7/7/2023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D940F-09B1-A748-BEF7-4768FAE15EA7}" type="slidenum">
              <a:rPr lang="en-US" smtClean="0"/>
              <a:t>‹#›</a:t>
            </a:fld>
            <a:endParaRPr lang="en-US"/>
          </a:p>
        </p:txBody>
      </p:sp>
    </p:spTree>
    <p:extLst>
      <p:ext uri="{BB962C8B-B14F-4D97-AF65-F5344CB8AC3E}">
        <p14:creationId xmlns:p14="http://schemas.microsoft.com/office/powerpoint/2010/main" val="50183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med.ncbi.nlm.nih.gov/34164934/"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pubmed.ncbi.nlm.nih.gov/23327276/"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ls.gov/oes/current/oes_abo.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ls.gov/oes/tables.ht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ls.gov/oes/current/oes_abo.ht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ls.gov/oes/tables.ht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ls.gov/oes/current/oes_abo.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ls.gov/oes/tables.ht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ls.gov/oes/current/oes_abo.ht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ls.gov/oes/tables.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 </a:t>
            </a:r>
          </a:p>
          <a:p>
            <a:r>
              <a:rPr lang="en-US" dirty="0"/>
              <a:t>https://</a:t>
            </a:r>
            <a:r>
              <a:rPr lang="en-US" dirty="0" err="1"/>
              <a:t>www.nami.org</a:t>
            </a:r>
            <a:r>
              <a:rPr lang="en-US" dirty="0"/>
              <a:t>/</a:t>
            </a:r>
            <a:r>
              <a:rPr lang="en-US" dirty="0" err="1"/>
              <a:t>mhstats</a:t>
            </a:r>
            <a:endParaRPr lang="en-US" dirty="0"/>
          </a:p>
        </p:txBody>
      </p:sp>
      <p:sp>
        <p:nvSpPr>
          <p:cNvPr id="4" name="Slide Number Placeholder 3"/>
          <p:cNvSpPr>
            <a:spLocks noGrp="1"/>
          </p:cNvSpPr>
          <p:nvPr>
            <p:ph type="sldNum" sz="quarter" idx="5"/>
          </p:nvPr>
        </p:nvSpPr>
        <p:spPr/>
        <p:txBody>
          <a:bodyPr/>
          <a:lstStyle/>
          <a:p>
            <a:fld id="{449D940F-09B1-A748-BEF7-4768FAE15EA7}" type="slidenum">
              <a:rPr lang="en-US" smtClean="0"/>
              <a:t>6</a:t>
            </a:fld>
            <a:endParaRPr lang="en-US"/>
          </a:p>
        </p:txBody>
      </p:sp>
    </p:spTree>
    <p:extLst>
      <p:ext uri="{BB962C8B-B14F-4D97-AF65-F5344CB8AC3E}">
        <p14:creationId xmlns:p14="http://schemas.microsoft.com/office/powerpoint/2010/main" val="143832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0dfdd9fa0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0dfdd9fa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0dfdd9fa00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0dfdd9fa0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0dfdd9fa00_0_4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0dfdd9fa00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127cb9f5d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127cb9f5d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0dfdd9fa00_0_4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0dfdd9fa00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Merriweather" pitchFamily="2" charset="77"/>
              </a:rPr>
              <a:t>Dual diagnosis in Depression: treatment recommendations </a:t>
            </a:r>
            <a:r>
              <a:rPr lang="en-US" b="0" i="0" dirty="0">
                <a:solidFill>
                  <a:srgbClr val="212121"/>
                </a:solidFill>
                <a:effectLst/>
                <a:latin typeface="system-ui"/>
              </a:rPr>
              <a:t>PMID: 28492960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12121"/>
              </a:solidFill>
              <a:effectLst/>
              <a:latin typeface="Merriweather"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Merriweather" pitchFamily="2" charset="77"/>
              </a:rPr>
              <a:t>[Dual diagnosis in anxiety disorders: pharmacologic treatment recommendations] </a:t>
            </a:r>
            <a:r>
              <a:rPr lang="en-US" b="0" i="0" dirty="0">
                <a:solidFill>
                  <a:srgbClr val="212121"/>
                </a:solidFill>
                <a:effectLst/>
                <a:latin typeface="Merriweather" pitchFamily="2" charset="77"/>
              </a:rPr>
              <a:t>PMID: 25314041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12121"/>
              </a:solidFill>
              <a:effectLst/>
              <a:latin typeface="Merriweather" pitchFamily="2" charset="77"/>
            </a:endParaRPr>
          </a:p>
          <a:p>
            <a:r>
              <a:rPr lang="en-US" dirty="0"/>
              <a:t>AED (esp. pregabalin) have show efficacy in recent case/open label studies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b="1" i="0" dirty="0">
                <a:solidFill>
                  <a:srgbClr val="212121"/>
                </a:solidFill>
                <a:effectLst/>
                <a:latin typeface="Merriweather" pitchFamily="2" charset="77"/>
              </a:rPr>
              <a:t>[ADHD in Adults and Comorbid Substance Use Disorder: Prevalence, Clinical Diagnostics and Integrated Therapy] </a:t>
            </a:r>
            <a:r>
              <a:rPr lang="en-US" b="0" i="0" dirty="0">
                <a:solidFill>
                  <a:srgbClr val="212121"/>
                </a:solidFill>
                <a:effectLst/>
                <a:latin typeface="system-ui"/>
              </a:rPr>
              <a:t>PMID: 28645126</a:t>
            </a:r>
          </a:p>
          <a:p>
            <a:endParaRPr lang="en-US" dirty="0"/>
          </a:p>
        </p:txBody>
      </p:sp>
      <p:sp>
        <p:nvSpPr>
          <p:cNvPr id="4" name="Slide Number Placeholder 3"/>
          <p:cNvSpPr>
            <a:spLocks noGrp="1"/>
          </p:cNvSpPr>
          <p:nvPr>
            <p:ph type="sldNum" sz="quarter" idx="5"/>
          </p:nvPr>
        </p:nvSpPr>
        <p:spPr/>
        <p:txBody>
          <a:bodyPr/>
          <a:lstStyle/>
          <a:p>
            <a:fld id="{449D940F-09B1-A748-BEF7-4768FAE15EA7}" type="slidenum">
              <a:rPr lang="en-US" smtClean="0"/>
              <a:t>29</a:t>
            </a:fld>
            <a:endParaRPr lang="en-US"/>
          </a:p>
        </p:txBody>
      </p:sp>
    </p:spTree>
    <p:extLst>
      <p:ext uri="{BB962C8B-B14F-4D97-AF65-F5344CB8AC3E}">
        <p14:creationId xmlns:p14="http://schemas.microsoft.com/office/powerpoint/2010/main" val="406474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71BC"/>
                </a:solidFill>
                <a:effectLst/>
                <a:latin typeface="system-ui"/>
                <a:hlinkClick r:id="rId3"/>
              </a:rPr>
              <a:t>Intervening for </a:t>
            </a:r>
            <a:r>
              <a:rPr lang="en-US" b="1" i="0" u="none" strike="noStrike" dirty="0">
                <a:solidFill>
                  <a:srgbClr val="0071BC"/>
                </a:solidFill>
                <a:effectLst/>
                <a:latin typeface="system-ui"/>
                <a:hlinkClick r:id="rId3"/>
              </a:rPr>
              <a:t>HIV</a:t>
            </a:r>
            <a:r>
              <a:rPr lang="en-US" b="0" i="0" u="none" strike="noStrike" dirty="0">
                <a:solidFill>
                  <a:srgbClr val="0071BC"/>
                </a:solidFill>
                <a:effectLst/>
                <a:latin typeface="system-ui"/>
                <a:hlinkClick r:id="rId3"/>
              </a:rPr>
              <a:t> prevention and </a:t>
            </a:r>
            <a:r>
              <a:rPr lang="en-US" b="1" i="0" u="none" strike="noStrike" dirty="0">
                <a:solidFill>
                  <a:srgbClr val="0071BC"/>
                </a:solidFill>
                <a:effectLst/>
                <a:latin typeface="system-ui"/>
                <a:hlinkClick r:id="rId3"/>
              </a:rPr>
              <a:t>mental</a:t>
            </a:r>
            <a:r>
              <a:rPr lang="en-US" b="0" i="0" u="none" strike="noStrike" dirty="0">
                <a:solidFill>
                  <a:srgbClr val="0071BC"/>
                </a:solidFill>
                <a:effectLst/>
                <a:latin typeface="system-ui"/>
                <a:hlinkClick r:id="rId3"/>
              </a:rPr>
              <a:t> </a:t>
            </a:r>
            <a:r>
              <a:rPr lang="en-US" b="1" i="0" u="none" strike="noStrike" dirty="0">
                <a:solidFill>
                  <a:srgbClr val="0071BC"/>
                </a:solidFill>
                <a:effectLst/>
                <a:latin typeface="system-ui"/>
                <a:hlinkClick r:id="rId3"/>
              </a:rPr>
              <a:t>health</a:t>
            </a:r>
            <a:r>
              <a:rPr lang="en-US" b="0" i="0" u="none" strike="noStrike" dirty="0">
                <a:solidFill>
                  <a:srgbClr val="0071BC"/>
                </a:solidFill>
                <a:effectLst/>
                <a:latin typeface="system-ui"/>
                <a:hlinkClick r:id="rId3"/>
              </a:rPr>
              <a:t>: a review of global literature.</a:t>
            </a:r>
            <a:r>
              <a:rPr lang="en-US" b="0" i="0" u="none" strike="noStrike" dirty="0">
                <a:solidFill>
                  <a:srgbClr val="0071BC"/>
                </a:solidFill>
                <a:effectLst/>
                <a:latin typeface="system-ui"/>
              </a:rPr>
              <a:t> PMID 34164934</a:t>
            </a:r>
          </a:p>
          <a:p>
            <a:endParaRPr lang="en-US" dirty="0"/>
          </a:p>
          <a:p>
            <a:r>
              <a:rPr lang="en-US" b="0" i="0" u="none" strike="noStrike" dirty="0">
                <a:solidFill>
                  <a:srgbClr val="205493"/>
                </a:solidFill>
                <a:effectLst/>
                <a:latin typeface="system-ui"/>
                <a:hlinkClick r:id="rId4"/>
              </a:rPr>
              <a:t>Growing older with </a:t>
            </a:r>
            <a:r>
              <a:rPr lang="en-US" b="1" i="0" u="none" strike="noStrike" dirty="0">
                <a:solidFill>
                  <a:srgbClr val="205493"/>
                </a:solidFill>
                <a:effectLst/>
                <a:latin typeface="system-ui"/>
                <a:hlinkClick r:id="rId4"/>
              </a:rPr>
              <a:t>HIV</a:t>
            </a:r>
            <a:r>
              <a:rPr lang="en-US" b="0" i="0" u="none" strike="noStrike" dirty="0">
                <a:solidFill>
                  <a:srgbClr val="205493"/>
                </a:solidFill>
                <a:effectLst/>
                <a:latin typeface="system-ui"/>
                <a:hlinkClick r:id="rId4"/>
              </a:rPr>
              <a:t>/AIDS: new public </a:t>
            </a:r>
            <a:r>
              <a:rPr lang="en-US" b="1" i="0" u="none" strike="noStrike" dirty="0">
                <a:solidFill>
                  <a:srgbClr val="205493"/>
                </a:solidFill>
                <a:effectLst/>
                <a:latin typeface="system-ui"/>
                <a:hlinkClick r:id="rId4"/>
              </a:rPr>
              <a:t>health</a:t>
            </a:r>
            <a:r>
              <a:rPr lang="en-US" b="0" i="0" u="none" strike="noStrike" dirty="0">
                <a:solidFill>
                  <a:srgbClr val="205493"/>
                </a:solidFill>
                <a:effectLst/>
                <a:latin typeface="system-ui"/>
                <a:hlinkClick r:id="rId4"/>
              </a:rPr>
              <a:t> challenges.</a:t>
            </a:r>
            <a:r>
              <a:rPr lang="en-US" b="0" i="0" u="none" strike="noStrike" dirty="0">
                <a:solidFill>
                  <a:srgbClr val="205493"/>
                </a:solidFill>
                <a:effectLst/>
                <a:latin typeface="system-ui"/>
              </a:rPr>
              <a:t> PMID 23327276</a:t>
            </a:r>
          </a:p>
          <a:p>
            <a:endParaRPr lang="en-US" b="0" i="0" u="none" strike="noStrike" dirty="0">
              <a:solidFill>
                <a:srgbClr val="205493"/>
              </a:solidFill>
              <a:effectLst/>
              <a:latin typeface="system-ui"/>
            </a:endParaRPr>
          </a:p>
          <a:p>
            <a:pPr algn="l"/>
            <a:r>
              <a:rPr lang="en-US" b="1" i="0" dirty="0">
                <a:solidFill>
                  <a:srgbClr val="212121"/>
                </a:solidFill>
                <a:effectLst/>
                <a:latin typeface="Merriweather" pitchFamily="2" charset="77"/>
              </a:rPr>
              <a:t>Mental Health in Women Living With HIV: The Unique and Unmet Needs PMID 33472517</a:t>
            </a:r>
          </a:p>
          <a:p>
            <a:pPr algn="l"/>
            <a:r>
              <a:rPr lang="en-US" b="0" i="0" dirty="0">
                <a:solidFill>
                  <a:srgbClr val="212121"/>
                </a:solidFill>
                <a:effectLst/>
                <a:latin typeface="system-ui"/>
              </a:rPr>
              <a:t>high prevalence of physical and sexual abuse histories, caregiving stress, and elevated internalized stigma as well as myriad barriers to care</a:t>
            </a:r>
            <a:endParaRPr lang="en-US" b="1" i="0" dirty="0">
              <a:solidFill>
                <a:srgbClr val="212121"/>
              </a:solidFill>
              <a:effectLst/>
              <a:latin typeface="Merriweather" pitchFamily="2" charset="77"/>
            </a:endParaRPr>
          </a:p>
          <a:p>
            <a:pPr algn="l"/>
            <a:br>
              <a:rPr lang="en-US" b="0" i="0" dirty="0">
                <a:solidFill>
                  <a:srgbClr val="5B616B"/>
                </a:solidFill>
                <a:effectLst/>
                <a:latin typeface="system-ui"/>
              </a:rPr>
            </a:br>
            <a:endParaRPr lang="en-US" b="0" i="0" dirty="0">
              <a:solidFill>
                <a:srgbClr val="5B616B"/>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fld id="{449D940F-09B1-A748-BEF7-4768FAE15EA7}" type="slidenum">
              <a:rPr lang="en-US" smtClean="0"/>
              <a:t>30</a:t>
            </a:fld>
            <a:endParaRPr lang="en-US"/>
          </a:p>
        </p:txBody>
      </p:sp>
    </p:spTree>
    <p:extLst>
      <p:ext uri="{BB962C8B-B14F-4D97-AF65-F5344CB8AC3E}">
        <p14:creationId xmlns:p14="http://schemas.microsoft.com/office/powerpoint/2010/main" val="424147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Merriweather" pitchFamily="2" charset="77"/>
              </a:rPr>
              <a:t>Mental Health in Lesbian, Gay, Bisexual, and Transgender (LGBT) Youth </a:t>
            </a:r>
            <a:r>
              <a:rPr lang="en-US" b="0" i="0" dirty="0">
                <a:solidFill>
                  <a:srgbClr val="212121"/>
                </a:solidFill>
                <a:effectLst/>
                <a:latin typeface="system-ui"/>
              </a:rPr>
              <a:t>PMID: 26772206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12121"/>
              </a:solidFill>
              <a:effectLst/>
              <a:latin typeface="Merriweather"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Merriweather" pitchFamily="2" charset="77"/>
              </a:rPr>
              <a:t>Mental Health in Sexual Minority and Transgender Women </a:t>
            </a:r>
            <a:r>
              <a:rPr lang="en-US" b="0" i="0" dirty="0">
                <a:solidFill>
                  <a:srgbClr val="212121"/>
                </a:solidFill>
                <a:effectLst/>
                <a:latin typeface="system-ui"/>
              </a:rPr>
              <a:t>PMID: 31078203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12121"/>
              </a:solidFill>
              <a:effectLst/>
              <a:latin typeface="Merriweather"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Merriweather" pitchFamily="2" charset="77"/>
              </a:rPr>
              <a:t>High Burden of Mental Health Problems, Substance Use, Violence, and Related Psychosocial Factors in Transgender, Non-Binary, and Gender Diverse Youth and Young Adults </a:t>
            </a:r>
            <a:r>
              <a:rPr lang="en-US" b="0" i="0" dirty="0">
                <a:solidFill>
                  <a:srgbClr val="212121"/>
                </a:solidFill>
                <a:effectLst/>
                <a:latin typeface="system-ui"/>
              </a:rPr>
              <a:t>PMID: 31485801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12121"/>
                </a:solidFill>
                <a:effectLst/>
                <a:latin typeface="Merriweather" pitchFamily="2" charset="77"/>
              </a:rPr>
              <a:t>Mental health for LGBTQI people: a policies' review </a:t>
            </a:r>
            <a:r>
              <a:rPr lang="en-US" b="0" i="0" dirty="0">
                <a:solidFill>
                  <a:srgbClr val="212121"/>
                </a:solidFill>
                <a:effectLst/>
                <a:latin typeface="system-ui"/>
              </a:rPr>
              <a:t>PMID: 36151824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ystem-ui"/>
              </a:rPr>
              <a:t>the need of initiatives against stigma and LGBT discrimination; a useful synergy between governments,  LGBT  rights  organizations,  mental health associations for improving accessibility to mental health care; the promotion of educational trainings on LGBT mental health among medical students and health  professional;  the  development  of  specific assessments and treatments; the contrast to conversion  and  reparative  therapies;  the  promotion  of research and data collection on LGBT mental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12121"/>
              </a:solidFill>
              <a:effectLst/>
              <a:latin typeface="Merriweather"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12121"/>
              </a:solidFill>
              <a:effectLst/>
              <a:latin typeface="Merriweather"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12121"/>
              </a:solidFill>
              <a:effectLst/>
              <a:latin typeface="Merriweather"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12121"/>
              </a:solidFill>
              <a:effectLst/>
              <a:latin typeface="Merriweather" pitchFamily="2" charset="77"/>
            </a:endParaRPr>
          </a:p>
          <a:p>
            <a:endParaRPr lang="en-US" dirty="0"/>
          </a:p>
        </p:txBody>
      </p:sp>
      <p:sp>
        <p:nvSpPr>
          <p:cNvPr id="4" name="Slide Number Placeholder 3"/>
          <p:cNvSpPr>
            <a:spLocks noGrp="1"/>
          </p:cNvSpPr>
          <p:nvPr>
            <p:ph type="sldNum" sz="quarter" idx="5"/>
          </p:nvPr>
        </p:nvSpPr>
        <p:spPr/>
        <p:txBody>
          <a:bodyPr/>
          <a:lstStyle/>
          <a:p>
            <a:fld id="{449D940F-09B1-A748-BEF7-4768FAE15EA7}" type="slidenum">
              <a:rPr lang="en-US" smtClean="0"/>
              <a:t>31</a:t>
            </a:fld>
            <a:endParaRPr lang="en-US"/>
          </a:p>
        </p:txBody>
      </p:sp>
    </p:spTree>
    <p:extLst>
      <p:ext uri="{BB962C8B-B14F-4D97-AF65-F5344CB8AC3E}">
        <p14:creationId xmlns:p14="http://schemas.microsoft.com/office/powerpoint/2010/main" val="2518124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profitable institution in American history</a:t>
            </a:r>
          </a:p>
        </p:txBody>
      </p:sp>
      <p:sp>
        <p:nvSpPr>
          <p:cNvPr id="4" name="Slide Number Placeholder 3"/>
          <p:cNvSpPr>
            <a:spLocks noGrp="1"/>
          </p:cNvSpPr>
          <p:nvPr>
            <p:ph type="sldNum" sz="quarter" idx="5"/>
          </p:nvPr>
        </p:nvSpPr>
        <p:spPr/>
        <p:txBody>
          <a:bodyPr/>
          <a:lstStyle/>
          <a:p>
            <a:fld id="{449D940F-09B1-A748-BEF7-4768FAE15EA7}" type="slidenum">
              <a:rPr lang="en-US" smtClean="0"/>
              <a:t>32</a:t>
            </a:fld>
            <a:endParaRPr lang="en-US"/>
          </a:p>
        </p:txBody>
      </p:sp>
    </p:spTree>
    <p:extLst>
      <p:ext uri="{BB962C8B-B14F-4D97-AF65-F5344CB8AC3E}">
        <p14:creationId xmlns:p14="http://schemas.microsoft.com/office/powerpoint/2010/main" val="35129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workforce</a:t>
            </a:r>
          </a:p>
          <a:p>
            <a:r>
              <a:rPr lang="en-US" dirty="0"/>
              <a:t>https://</a:t>
            </a:r>
            <a:r>
              <a:rPr lang="en-US" dirty="0" err="1"/>
              <a:t>www.bls.gov</a:t>
            </a:r>
            <a:r>
              <a:rPr lang="en-US" dirty="0"/>
              <a:t>/</a:t>
            </a:r>
            <a:r>
              <a:rPr lang="en-US" dirty="0" err="1"/>
              <a:t>oes</a:t>
            </a:r>
            <a:r>
              <a:rPr lang="en-US" dirty="0"/>
              <a:t>/current/oes291223.htm</a:t>
            </a:r>
          </a:p>
          <a:p>
            <a:r>
              <a:rPr lang="en-US" dirty="0"/>
              <a:t>Numbers as of May 2021</a:t>
            </a:r>
          </a:p>
          <a:p>
            <a:pPr algn="l"/>
            <a:r>
              <a:rPr lang="en-US" b="0" i="0" u="sng" dirty="0">
                <a:solidFill>
                  <a:srgbClr val="003399"/>
                </a:solidFill>
                <a:effectLst/>
                <a:latin typeface="Tahoma" panose="020B0604030504040204" pitchFamily="34" charset="0"/>
                <a:hlinkClick r:id="rId3"/>
              </a:rPr>
              <a:t>About May 2021 National, State, Metropolitan, and Nonmetropolitan Area Occupational Employment and Wage Estimates</a:t>
            </a:r>
            <a:endParaRPr lang="en-US" b="0" i="0" dirty="0">
              <a:solidFill>
                <a:srgbClr val="333333"/>
              </a:solidFill>
              <a:effectLst/>
              <a:latin typeface="Tahoma" panose="020B0604030504040204" pitchFamily="34" charset="0"/>
            </a:endParaRPr>
          </a:p>
          <a:p>
            <a:pPr algn="l"/>
            <a:r>
              <a:rPr lang="en-US" b="0" i="0" dirty="0">
                <a:solidFill>
                  <a:srgbClr val="333333"/>
                </a:solidFill>
                <a:effectLst/>
                <a:latin typeface="Tahoma" panose="020B0604030504040204" pitchFamily="34" charset="0"/>
              </a:rPr>
              <a:t>These estimates are calculated with data collected from employers in all industry sectors, all metropolitan and nonmetropolitan areas, and all states and the District of Columbia. The top employment and wage figures are provided above. The complete list is available in the </a:t>
            </a:r>
            <a:r>
              <a:rPr lang="en-US" b="0" i="0" u="sng" dirty="0">
                <a:solidFill>
                  <a:srgbClr val="003399"/>
                </a:solidFill>
                <a:effectLst/>
                <a:latin typeface="Tahoma" panose="020B0604030504040204" pitchFamily="34" charset="0"/>
                <a:hlinkClick r:id="rId4"/>
              </a:rPr>
              <a:t>downloadable XLS files</a:t>
            </a:r>
            <a:r>
              <a:rPr lang="en-US" b="0" i="0" dirty="0">
                <a:solidFill>
                  <a:srgbClr val="333333"/>
                </a:solidFill>
                <a:effectLst/>
                <a:latin typeface="Tahoma" panose="020B0604030504040204" pitchFamily="34" charset="0"/>
              </a:rPr>
              <a:t>.</a:t>
            </a:r>
          </a:p>
          <a:p>
            <a:br>
              <a:rPr lang="en-US" dirty="0"/>
            </a:br>
            <a:r>
              <a:rPr lang="en-US" b="0" i="0" dirty="0">
                <a:solidFill>
                  <a:srgbClr val="333333"/>
                </a:solidFill>
                <a:effectLst/>
                <a:latin typeface="Tahoma" panose="020B0604030504040204" pitchFamily="34" charset="0"/>
              </a:rPr>
              <a:t>(9) The location quotient is the ratio of the area concentration of occupational employment to the national average concentration. A location quotient greater than one indicates the occupation has a higher share of employment than average, and a location quotient less than one indicates the occupation is less prevalent in the area than average.</a:t>
            </a:r>
          </a:p>
          <a:p>
            <a:endParaRPr lang="en-US" b="0" i="0" dirty="0">
              <a:solidFill>
                <a:srgbClr val="333333"/>
              </a:solidFill>
              <a:effectLst/>
              <a:latin typeface="Tahoma" panose="020B0604030504040204" pitchFamily="34" charset="0"/>
            </a:endParaRPr>
          </a:p>
          <a:p>
            <a:r>
              <a:rPr lang="en-US" b="0" i="0" dirty="0">
                <a:solidFill>
                  <a:srgbClr val="333333"/>
                </a:solidFill>
                <a:effectLst/>
                <a:latin typeface="Tahoma" panose="020B0604030504040204" pitchFamily="34" charset="0"/>
              </a:rPr>
              <a:t>CAP: https://</a:t>
            </a:r>
            <a:r>
              <a:rPr lang="en-US" b="0" i="0" dirty="0" err="1">
                <a:solidFill>
                  <a:srgbClr val="333333"/>
                </a:solidFill>
                <a:effectLst/>
                <a:latin typeface="Tahoma" panose="020B0604030504040204" pitchFamily="34" charset="0"/>
              </a:rPr>
              <a:t>www.aacap.org</a:t>
            </a:r>
            <a:r>
              <a:rPr lang="en-US" b="0" i="0" dirty="0">
                <a:solidFill>
                  <a:srgbClr val="333333"/>
                </a:solidFill>
                <a:effectLst/>
                <a:latin typeface="Tahoma" panose="020B0604030504040204" pitchFamily="34" charset="0"/>
              </a:rPr>
              <a:t>/</a:t>
            </a:r>
            <a:r>
              <a:rPr lang="en-US" b="0" i="0" dirty="0" err="1">
                <a:solidFill>
                  <a:srgbClr val="333333"/>
                </a:solidFill>
                <a:effectLst/>
                <a:latin typeface="Tahoma" panose="020B0604030504040204" pitchFamily="34" charset="0"/>
              </a:rPr>
              <a:t>aacap</a:t>
            </a:r>
            <a:r>
              <a:rPr lang="en-US" b="0" i="0" dirty="0">
                <a:solidFill>
                  <a:srgbClr val="333333"/>
                </a:solidFill>
                <a:effectLst/>
                <a:latin typeface="Tahoma" panose="020B0604030504040204" pitchFamily="34" charset="0"/>
              </a:rPr>
              <a:t>/</a:t>
            </a:r>
            <a:r>
              <a:rPr lang="en-US" b="0" i="0" dirty="0" err="1">
                <a:solidFill>
                  <a:srgbClr val="333333"/>
                </a:solidFill>
                <a:effectLst/>
                <a:latin typeface="Tahoma" panose="020B0604030504040204" pitchFamily="34" charset="0"/>
              </a:rPr>
              <a:t>Resources_for_Primary_Care</a:t>
            </a:r>
            <a:r>
              <a:rPr lang="en-US" b="0" i="0" dirty="0">
                <a:solidFill>
                  <a:srgbClr val="333333"/>
                </a:solidFill>
                <a:effectLst/>
                <a:latin typeface="Tahoma" panose="020B0604030504040204" pitchFamily="34" charset="0"/>
              </a:rPr>
              <a:t>/</a:t>
            </a:r>
            <a:r>
              <a:rPr lang="en-US" b="0" i="0" dirty="0" err="1">
                <a:solidFill>
                  <a:srgbClr val="333333"/>
                </a:solidFill>
                <a:effectLst/>
                <a:latin typeface="Tahoma" panose="020B0604030504040204" pitchFamily="34" charset="0"/>
              </a:rPr>
              <a:t>Workforce_Issues.aspx</a:t>
            </a:r>
            <a:r>
              <a:rPr lang="en-US" b="0" i="0" dirty="0">
                <a:solidFill>
                  <a:srgbClr val="333333"/>
                </a:solidFill>
                <a:effectLst/>
                <a:latin typeface="Tahoma" panose="020B0604030504040204" pitchFamily="34" charset="0"/>
              </a:rPr>
              <a:t>#:~:text=There%20are%20approximately%208%2C300%20practicing,a%20child%20and%20adolescent%20psychiatrist.</a:t>
            </a:r>
          </a:p>
          <a:p>
            <a:endParaRPr lang="en-US" b="0" i="0" dirty="0">
              <a:solidFill>
                <a:srgbClr val="333333"/>
              </a:solidFill>
              <a:effectLst/>
              <a:latin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449D940F-09B1-A748-BEF7-4768FAE15EA7}" type="slidenum">
              <a:rPr lang="en-US" smtClean="0"/>
              <a:t>7</a:t>
            </a:fld>
            <a:endParaRPr lang="en-US"/>
          </a:p>
        </p:txBody>
      </p:sp>
    </p:spTree>
    <p:extLst>
      <p:ext uri="{BB962C8B-B14F-4D97-AF65-F5344CB8AC3E}">
        <p14:creationId xmlns:p14="http://schemas.microsoft.com/office/powerpoint/2010/main" val="161007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workforce</a:t>
            </a:r>
          </a:p>
          <a:p>
            <a:r>
              <a:rPr lang="en-US" dirty="0"/>
              <a:t>https://</a:t>
            </a:r>
            <a:r>
              <a:rPr lang="en-US" dirty="0" err="1"/>
              <a:t>www.bls.gov</a:t>
            </a:r>
            <a:r>
              <a:rPr lang="en-US" dirty="0"/>
              <a:t>/</a:t>
            </a:r>
            <a:r>
              <a:rPr lang="en-US" dirty="0" err="1"/>
              <a:t>oes</a:t>
            </a:r>
            <a:r>
              <a:rPr lang="en-US" dirty="0"/>
              <a:t>/current/oes291223.htm</a:t>
            </a:r>
          </a:p>
          <a:p>
            <a:r>
              <a:rPr lang="en-US" dirty="0"/>
              <a:t>Numbers as of May 2021</a:t>
            </a:r>
          </a:p>
          <a:p>
            <a:pPr algn="l"/>
            <a:r>
              <a:rPr lang="en-US" b="0" i="0" u="sng" dirty="0">
                <a:solidFill>
                  <a:srgbClr val="003399"/>
                </a:solidFill>
                <a:effectLst/>
                <a:latin typeface="Tahoma" panose="020B0604030504040204" pitchFamily="34" charset="0"/>
                <a:hlinkClick r:id="rId3"/>
              </a:rPr>
              <a:t>About May 2021 National, State, Metropolitan, and Nonmetropolitan Area Occupational Employment and Wage Estimates</a:t>
            </a:r>
            <a:endParaRPr lang="en-US" b="0" i="0" dirty="0">
              <a:solidFill>
                <a:srgbClr val="333333"/>
              </a:solidFill>
              <a:effectLst/>
              <a:latin typeface="Tahoma" panose="020B0604030504040204" pitchFamily="34" charset="0"/>
            </a:endParaRPr>
          </a:p>
          <a:p>
            <a:pPr algn="l"/>
            <a:r>
              <a:rPr lang="en-US" b="0" i="0" dirty="0">
                <a:solidFill>
                  <a:srgbClr val="333333"/>
                </a:solidFill>
                <a:effectLst/>
                <a:latin typeface="Tahoma" panose="020B0604030504040204" pitchFamily="34" charset="0"/>
              </a:rPr>
              <a:t>These estimates are calculated with data collected from employers in all industry sectors, all metropolitan and nonmetropolitan areas, and all states and the District of Columbia. The top employment and wage figures are provided above. The complete list is available in the </a:t>
            </a:r>
            <a:r>
              <a:rPr lang="en-US" b="0" i="0" u="sng" dirty="0">
                <a:solidFill>
                  <a:srgbClr val="003399"/>
                </a:solidFill>
                <a:effectLst/>
                <a:latin typeface="Tahoma" panose="020B0604030504040204" pitchFamily="34" charset="0"/>
                <a:hlinkClick r:id="rId4"/>
              </a:rPr>
              <a:t>downloadable XLS files</a:t>
            </a:r>
            <a:r>
              <a:rPr lang="en-US" b="0" i="0" dirty="0">
                <a:solidFill>
                  <a:srgbClr val="333333"/>
                </a:solidFill>
                <a:effectLst/>
                <a:latin typeface="Tahoma" panose="020B0604030504040204" pitchFamily="34" charset="0"/>
              </a:rPr>
              <a:t>.</a:t>
            </a:r>
          </a:p>
          <a:p>
            <a:br>
              <a:rPr lang="en-US" dirty="0"/>
            </a:br>
            <a:r>
              <a:rPr lang="en-US" b="0" i="0" dirty="0">
                <a:solidFill>
                  <a:srgbClr val="333333"/>
                </a:solidFill>
                <a:effectLst/>
                <a:latin typeface="Tahoma" panose="020B0604030504040204" pitchFamily="34" charset="0"/>
              </a:rPr>
              <a:t>(9) The location quotient is the ratio of the area concentration of occupational employment to the national average concentration. A location quotient greater than one indicates the occupation has a higher share of employment than average, and a location quotient less than one indicates the occupation is less prevalent in the area than average.</a:t>
            </a:r>
            <a:endParaRPr lang="en-US" dirty="0"/>
          </a:p>
        </p:txBody>
      </p:sp>
      <p:sp>
        <p:nvSpPr>
          <p:cNvPr id="4" name="Slide Number Placeholder 3"/>
          <p:cNvSpPr>
            <a:spLocks noGrp="1"/>
          </p:cNvSpPr>
          <p:nvPr>
            <p:ph type="sldNum" sz="quarter" idx="5"/>
          </p:nvPr>
        </p:nvSpPr>
        <p:spPr/>
        <p:txBody>
          <a:bodyPr/>
          <a:lstStyle/>
          <a:p>
            <a:fld id="{449D940F-09B1-A748-BEF7-4768FAE15EA7}" type="slidenum">
              <a:rPr lang="en-US" smtClean="0"/>
              <a:t>9</a:t>
            </a:fld>
            <a:endParaRPr lang="en-US"/>
          </a:p>
        </p:txBody>
      </p:sp>
    </p:spTree>
    <p:extLst>
      <p:ext uri="{BB962C8B-B14F-4D97-AF65-F5344CB8AC3E}">
        <p14:creationId xmlns:p14="http://schemas.microsoft.com/office/powerpoint/2010/main" val="410707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Need to finish/edit </a:t>
            </a:r>
          </a:p>
          <a:p>
            <a:endParaRPr lang="en-US" dirty="0"/>
          </a:p>
          <a:p>
            <a:r>
              <a:rPr lang="en-US" dirty="0"/>
              <a:t>Mental health workforce</a:t>
            </a:r>
          </a:p>
          <a:p>
            <a:r>
              <a:rPr lang="en-US" dirty="0"/>
              <a:t>https://</a:t>
            </a:r>
            <a:r>
              <a:rPr lang="en-US" dirty="0" err="1"/>
              <a:t>www.bls.gov</a:t>
            </a:r>
            <a:r>
              <a:rPr lang="en-US" dirty="0"/>
              <a:t>/</a:t>
            </a:r>
            <a:r>
              <a:rPr lang="en-US" dirty="0" err="1"/>
              <a:t>oes</a:t>
            </a:r>
            <a:r>
              <a:rPr lang="en-US" dirty="0"/>
              <a:t>/current/oes291223.htm</a:t>
            </a:r>
          </a:p>
          <a:p>
            <a:r>
              <a:rPr lang="en-US" dirty="0"/>
              <a:t>Numbers as of May 2021</a:t>
            </a:r>
          </a:p>
          <a:p>
            <a:pPr algn="l"/>
            <a:r>
              <a:rPr lang="en-US" b="0" i="0" u="sng" dirty="0">
                <a:solidFill>
                  <a:srgbClr val="003399"/>
                </a:solidFill>
                <a:effectLst/>
                <a:latin typeface="Tahoma" panose="020B0604030504040204" pitchFamily="34" charset="0"/>
                <a:hlinkClick r:id="rId3"/>
              </a:rPr>
              <a:t>About May 2021 National, State, Metropolitan, and Nonmetropolitan Area Occupational Employment and Wage Estimates</a:t>
            </a:r>
            <a:endParaRPr lang="en-US" b="0" i="0" dirty="0">
              <a:solidFill>
                <a:srgbClr val="333333"/>
              </a:solidFill>
              <a:effectLst/>
              <a:latin typeface="Tahoma" panose="020B0604030504040204" pitchFamily="34" charset="0"/>
            </a:endParaRPr>
          </a:p>
          <a:p>
            <a:pPr algn="l"/>
            <a:r>
              <a:rPr lang="en-US" b="0" i="0" dirty="0">
                <a:solidFill>
                  <a:srgbClr val="333333"/>
                </a:solidFill>
                <a:effectLst/>
                <a:latin typeface="Tahoma" panose="020B0604030504040204" pitchFamily="34" charset="0"/>
              </a:rPr>
              <a:t>These estimates are calculated with data collected from employers in all industry sectors, all metropolitan and nonmetropolitan areas, and all states and the District of Columbia. The top employment and wage figures are provided above. The complete list is available in the </a:t>
            </a:r>
            <a:r>
              <a:rPr lang="en-US" b="0" i="0" u="sng" dirty="0">
                <a:solidFill>
                  <a:srgbClr val="003399"/>
                </a:solidFill>
                <a:effectLst/>
                <a:latin typeface="Tahoma" panose="020B0604030504040204" pitchFamily="34" charset="0"/>
                <a:hlinkClick r:id="rId4"/>
              </a:rPr>
              <a:t>downloadable XLS files</a:t>
            </a:r>
            <a:r>
              <a:rPr lang="en-US" b="0" i="0" dirty="0">
                <a:solidFill>
                  <a:srgbClr val="333333"/>
                </a:solidFill>
                <a:effectLst/>
                <a:latin typeface="Tahoma" panose="020B0604030504040204" pitchFamily="34" charset="0"/>
              </a:rPr>
              <a:t>.</a:t>
            </a:r>
          </a:p>
          <a:p>
            <a:br>
              <a:rPr lang="en-US" dirty="0"/>
            </a:br>
            <a:r>
              <a:rPr lang="en-US" b="0" i="0" dirty="0">
                <a:solidFill>
                  <a:srgbClr val="333333"/>
                </a:solidFill>
                <a:effectLst/>
                <a:latin typeface="Tahoma" panose="020B0604030504040204" pitchFamily="34" charset="0"/>
              </a:rPr>
              <a:t>(9) The location quotient is the ratio of the area concentration of occupational employment to the national average concentration. A location quotient greater than one indicates the occupation has a higher share of employment than average, and a location quotient less than one indicates the occupation is less prevalent in the area than average.</a:t>
            </a:r>
            <a:endParaRPr lang="en-US" dirty="0"/>
          </a:p>
        </p:txBody>
      </p:sp>
      <p:sp>
        <p:nvSpPr>
          <p:cNvPr id="4" name="Slide Number Placeholder 3"/>
          <p:cNvSpPr>
            <a:spLocks noGrp="1"/>
          </p:cNvSpPr>
          <p:nvPr>
            <p:ph type="sldNum" sz="quarter" idx="5"/>
          </p:nvPr>
        </p:nvSpPr>
        <p:spPr/>
        <p:txBody>
          <a:bodyPr/>
          <a:lstStyle/>
          <a:p>
            <a:fld id="{449D940F-09B1-A748-BEF7-4768FAE15EA7}" type="slidenum">
              <a:rPr lang="en-US" smtClean="0"/>
              <a:t>10</a:t>
            </a:fld>
            <a:endParaRPr lang="en-US"/>
          </a:p>
        </p:txBody>
      </p:sp>
    </p:spTree>
    <p:extLst>
      <p:ext uri="{BB962C8B-B14F-4D97-AF65-F5344CB8AC3E}">
        <p14:creationId xmlns:p14="http://schemas.microsoft.com/office/powerpoint/2010/main" val="250274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workforce</a:t>
            </a:r>
          </a:p>
          <a:p>
            <a:r>
              <a:rPr lang="en-US" dirty="0"/>
              <a:t>https://</a:t>
            </a:r>
            <a:r>
              <a:rPr lang="en-US" dirty="0" err="1"/>
              <a:t>www.bls.gov</a:t>
            </a:r>
            <a:r>
              <a:rPr lang="en-US" dirty="0"/>
              <a:t>/</a:t>
            </a:r>
            <a:r>
              <a:rPr lang="en-US" dirty="0" err="1"/>
              <a:t>oes</a:t>
            </a:r>
            <a:r>
              <a:rPr lang="en-US" dirty="0"/>
              <a:t>/current/oes291223.htm</a:t>
            </a:r>
          </a:p>
          <a:p>
            <a:r>
              <a:rPr lang="en-US" dirty="0"/>
              <a:t>Numbers as of May 2021</a:t>
            </a:r>
          </a:p>
          <a:p>
            <a:pPr algn="l"/>
            <a:r>
              <a:rPr lang="en-US" b="0" i="0" u="sng" dirty="0">
                <a:solidFill>
                  <a:srgbClr val="003399"/>
                </a:solidFill>
                <a:effectLst/>
                <a:latin typeface="Tahoma" panose="020B0604030504040204" pitchFamily="34" charset="0"/>
                <a:hlinkClick r:id="rId3"/>
              </a:rPr>
              <a:t>About May 2021 National, State, Metropolitan, and Nonmetropolitan Area Occupational Employment and Wage Estimates</a:t>
            </a:r>
            <a:endParaRPr lang="en-US" b="0" i="0" dirty="0">
              <a:solidFill>
                <a:srgbClr val="333333"/>
              </a:solidFill>
              <a:effectLst/>
              <a:latin typeface="Tahoma" panose="020B0604030504040204" pitchFamily="34" charset="0"/>
            </a:endParaRPr>
          </a:p>
          <a:p>
            <a:pPr algn="l"/>
            <a:r>
              <a:rPr lang="en-US" b="0" i="0" dirty="0">
                <a:solidFill>
                  <a:srgbClr val="333333"/>
                </a:solidFill>
                <a:effectLst/>
                <a:latin typeface="Tahoma" panose="020B0604030504040204" pitchFamily="34" charset="0"/>
              </a:rPr>
              <a:t>These estimates are calculated with data collected from employers in all industry sectors, all metropolitan and nonmetropolitan areas, and all states and the District of Columbia. The top employment and wage figures are provided above. The complete list is available in the </a:t>
            </a:r>
            <a:r>
              <a:rPr lang="en-US" b="0" i="0" u="sng" dirty="0">
                <a:solidFill>
                  <a:srgbClr val="003399"/>
                </a:solidFill>
                <a:effectLst/>
                <a:latin typeface="Tahoma" panose="020B0604030504040204" pitchFamily="34" charset="0"/>
                <a:hlinkClick r:id="rId4"/>
              </a:rPr>
              <a:t>downloadable XLS files</a:t>
            </a:r>
            <a:r>
              <a:rPr lang="en-US" b="0" i="0" dirty="0">
                <a:solidFill>
                  <a:srgbClr val="333333"/>
                </a:solidFill>
                <a:effectLst/>
                <a:latin typeface="Tahoma" panose="020B0604030504040204" pitchFamily="34" charset="0"/>
              </a:rPr>
              <a:t>.</a:t>
            </a:r>
          </a:p>
          <a:p>
            <a:br>
              <a:rPr lang="en-US" dirty="0"/>
            </a:br>
            <a:r>
              <a:rPr lang="en-US" b="0" i="0" dirty="0">
                <a:solidFill>
                  <a:srgbClr val="333333"/>
                </a:solidFill>
                <a:effectLst/>
                <a:latin typeface="Tahoma" panose="020B0604030504040204" pitchFamily="34" charset="0"/>
              </a:rPr>
              <a:t>(9) The location quotient is the ratio of the area concentration of occupational employment to the national average concentration. A location quotient greater than one indicates the occupation has a higher share of employment than average, and a location quotient less than one indicates the occupation is less prevalent in the area than average.</a:t>
            </a:r>
            <a:endParaRPr lang="en-US" dirty="0"/>
          </a:p>
        </p:txBody>
      </p:sp>
      <p:sp>
        <p:nvSpPr>
          <p:cNvPr id="4" name="Slide Number Placeholder 3"/>
          <p:cNvSpPr>
            <a:spLocks noGrp="1"/>
          </p:cNvSpPr>
          <p:nvPr>
            <p:ph type="sldNum" sz="quarter" idx="5"/>
          </p:nvPr>
        </p:nvSpPr>
        <p:spPr/>
        <p:txBody>
          <a:bodyPr/>
          <a:lstStyle/>
          <a:p>
            <a:fld id="{449D940F-09B1-A748-BEF7-4768FAE15EA7}" type="slidenum">
              <a:rPr lang="en-US" smtClean="0"/>
              <a:t>11</a:t>
            </a:fld>
            <a:endParaRPr lang="en-US"/>
          </a:p>
        </p:txBody>
      </p:sp>
    </p:spTree>
    <p:extLst>
      <p:ext uri="{BB962C8B-B14F-4D97-AF65-F5344CB8AC3E}">
        <p14:creationId xmlns:p14="http://schemas.microsoft.com/office/powerpoint/2010/main" val="127759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09142A"/>
                </a:solidFill>
                <a:effectLst/>
                <a:latin typeface="Roboto" panose="02000000000000000000" pitchFamily="2" charset="0"/>
              </a:rPr>
              <a:t>Fam </a:t>
            </a:r>
            <a:r>
              <a:rPr lang="en-US" b="0" i="1" dirty="0" err="1">
                <a:solidFill>
                  <a:srgbClr val="09142A"/>
                </a:solidFill>
                <a:effectLst/>
                <a:latin typeface="Roboto" panose="02000000000000000000" pitchFamily="2" charset="0"/>
              </a:rPr>
              <a:t>Pract</a:t>
            </a:r>
            <a:r>
              <a:rPr lang="en-US" b="0" i="1" dirty="0">
                <a:solidFill>
                  <a:srgbClr val="09142A"/>
                </a:solidFill>
                <a:effectLst/>
                <a:latin typeface="Roboto" panose="02000000000000000000" pitchFamily="2" charset="0"/>
              </a:rPr>
              <a:t> </a:t>
            </a:r>
            <a:r>
              <a:rPr lang="en-US" b="0" i="1" dirty="0" err="1">
                <a:solidFill>
                  <a:srgbClr val="09142A"/>
                </a:solidFill>
                <a:effectLst/>
                <a:latin typeface="Roboto" panose="02000000000000000000" pitchFamily="2" charset="0"/>
              </a:rPr>
              <a:t>Manag</a:t>
            </a:r>
            <a:r>
              <a:rPr lang="en-US" b="0" i="1" dirty="0">
                <a:solidFill>
                  <a:srgbClr val="09142A"/>
                </a:solidFill>
                <a:effectLst/>
                <a:latin typeface="Roboto" panose="02000000000000000000" pitchFamily="2" charset="0"/>
              </a:rPr>
              <a:t>.</a:t>
            </a:r>
            <a:r>
              <a:rPr lang="en-US" b="0" i="0" dirty="0">
                <a:solidFill>
                  <a:srgbClr val="09142A"/>
                </a:solidFill>
                <a:effectLst/>
                <a:latin typeface="Roboto" panose="02000000000000000000" pitchFamily="2" charset="0"/>
              </a:rPr>
              <a:t> 2021;28(3):3-4</a:t>
            </a:r>
            <a:endParaRPr lang="en-US" dirty="0"/>
          </a:p>
        </p:txBody>
      </p:sp>
      <p:sp>
        <p:nvSpPr>
          <p:cNvPr id="4" name="Slide Number Placeholder 3"/>
          <p:cNvSpPr>
            <a:spLocks noGrp="1"/>
          </p:cNvSpPr>
          <p:nvPr>
            <p:ph type="sldNum" sz="quarter" idx="5"/>
          </p:nvPr>
        </p:nvSpPr>
        <p:spPr/>
        <p:txBody>
          <a:bodyPr/>
          <a:lstStyle/>
          <a:p>
            <a:fld id="{449D940F-09B1-A748-BEF7-4768FAE15EA7}" type="slidenum">
              <a:rPr lang="en-US" smtClean="0"/>
              <a:t>12</a:t>
            </a:fld>
            <a:endParaRPr lang="en-US"/>
          </a:p>
        </p:txBody>
      </p:sp>
    </p:spTree>
    <p:extLst>
      <p:ext uri="{BB962C8B-B14F-4D97-AF65-F5344CB8AC3E}">
        <p14:creationId xmlns:p14="http://schemas.microsoft.com/office/powerpoint/2010/main" val="3437789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2890659e3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2890659e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10c2bde26_2_20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1110c2bde26_2_2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0dfdd9fa00_0_4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0dfdd9fa00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Prolonged use of these drugs can lead to tolerance, dependence, rebound insomnia, residual </a:t>
            </a:r>
            <a:r>
              <a:rPr lang="en" sz="1100" dirty="0"/>
              <a:t>daytime</a:t>
            </a:r>
            <a:r>
              <a:rPr lang="en" dirty="0"/>
              <a:t> sedation, motor incoordination, cognitive impairment, and increased risk of falls in institutionalized older individuals.88 These drugs can have additive effects if taken together. Because of these adverse effects, and the equivalent or superior response seen with CBT-I for longer duration therapy, use of these drugs should be avoided in older individuals.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6EA067DB-0869-284B-B1D9-BD9B2E9CA69D}" type="datetimeFigureOut">
              <a:rPr lang="en-US" smtClean="0"/>
              <a:t>7/7/2023</a:t>
            </a:fld>
            <a:endParaRPr lang="en-US"/>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Content Placeholder 8"/>
          <p:cNvSpPr>
            <a:spLocks noGrp="1"/>
          </p:cNvSpPr>
          <p:nvPr>
            <p:ph sz="quarter" idx="13"/>
          </p:nvPr>
        </p:nvSpPr>
        <p:spPr>
          <a:xfrm>
            <a:off x="304799" y="381000"/>
            <a:ext cx="8516815"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1">
            <a:extLst>
              <a:ext uri="{28A0092B-C50C-407E-A947-70E740481C1C}">
                <a14:useLocalDpi xmlns:a14="http://schemas.microsoft.com/office/drawing/2010/main" val="0"/>
              </a:ext>
            </a:extLst>
          </a:blip>
          <a:srcRect l="23546" t="12621" r="12025"/>
          <a:stretch/>
        </p:blipFill>
        <p:spPr>
          <a:xfrm>
            <a:off x="0" y="0"/>
            <a:ext cx="9144000" cy="6187030"/>
          </a:xfrm>
          <a:prstGeom prst="rect">
            <a:avLst/>
          </a:prstGeom>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0B1596F5-5824-5B45-836C-424ED03603B3}" type="slidenum">
              <a:rPr lang="en-US" smtClean="0"/>
              <a:t>‹#›</a:t>
            </a:fld>
            <a:endParaRPr lang="en-US"/>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hiv.uw.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EBBFCF-13B9-4447-B2A4-E5D8DF4A019D}"/>
              </a:ext>
            </a:extLst>
          </p:cNvPr>
          <p:cNvSpPr>
            <a:spLocks noGrp="1"/>
          </p:cNvSpPr>
          <p:nvPr>
            <p:ph type="ctrTitle"/>
          </p:nvPr>
        </p:nvSpPr>
        <p:spPr>
          <a:xfrm>
            <a:off x="426720" y="2130426"/>
            <a:ext cx="8278368" cy="1470025"/>
          </a:xfrm>
        </p:spPr>
        <p:txBody>
          <a:bodyPr/>
          <a:lstStyle/>
          <a:p>
            <a:pPr algn="ctr"/>
            <a:r>
              <a:rPr lang="en-US" sz="3600" b="0" i="0" u="none" strike="noStrike" dirty="0">
                <a:solidFill>
                  <a:srgbClr val="212121"/>
                </a:solidFill>
                <a:effectLst/>
                <a:latin typeface="Arial" panose="020B0604020202020204" pitchFamily="34" charset="0"/>
              </a:rPr>
              <a:t>Psychosomatic Unity:  </a:t>
            </a:r>
            <a:br>
              <a:rPr lang="en-US" sz="3600" b="0" i="0" u="none" strike="noStrike" dirty="0">
                <a:solidFill>
                  <a:srgbClr val="212121"/>
                </a:solidFill>
                <a:effectLst/>
                <a:latin typeface="Arial" panose="020B0604020202020204" pitchFamily="34" charset="0"/>
              </a:rPr>
            </a:br>
            <a:r>
              <a:rPr lang="en-US" sz="3600" b="0" i="0" u="none" strike="noStrike" dirty="0">
                <a:solidFill>
                  <a:srgbClr val="212121"/>
                </a:solidFill>
                <a:effectLst/>
                <a:latin typeface="Arial" panose="020B0604020202020204" pitchFamily="34" charset="0"/>
              </a:rPr>
              <a:t>Integrating Mental Health in Primary Care</a:t>
            </a:r>
            <a:endParaRPr lang="en-US" sz="3600" dirty="0"/>
          </a:p>
        </p:txBody>
      </p:sp>
      <p:sp>
        <p:nvSpPr>
          <p:cNvPr id="6" name="Subtitle 2">
            <a:extLst>
              <a:ext uri="{FF2B5EF4-FFF2-40B4-BE49-F238E27FC236}">
                <a16:creationId xmlns:a16="http://schemas.microsoft.com/office/drawing/2014/main" id="{422C7FF1-837A-45C6-A9D4-DDCE50AC3AA0}"/>
              </a:ext>
            </a:extLst>
          </p:cNvPr>
          <p:cNvSpPr>
            <a:spLocks noGrp="1"/>
          </p:cNvSpPr>
          <p:nvPr>
            <p:ph type="subTitle" idx="1"/>
          </p:nvPr>
        </p:nvSpPr>
        <p:spPr>
          <a:xfrm>
            <a:off x="1828800" y="3886200"/>
            <a:ext cx="5518956" cy="1752600"/>
          </a:xfrm>
        </p:spPr>
        <p:txBody>
          <a:bodyPr/>
          <a:lstStyle/>
          <a:p>
            <a:pPr algn="ctr"/>
            <a:r>
              <a:rPr lang="en-US" dirty="0"/>
              <a:t>Elizabeth Holcomb, MD</a:t>
            </a:r>
          </a:p>
          <a:p>
            <a:pPr algn="ctr"/>
            <a:r>
              <a:rPr lang="en-US" dirty="0"/>
              <a:t>Psychiatric Clinical Lead</a:t>
            </a:r>
          </a:p>
          <a:p>
            <a:pPr algn="ctr"/>
            <a:r>
              <a:rPr lang="en-US" dirty="0" err="1"/>
              <a:t>CrescentCare</a:t>
            </a:r>
            <a:endParaRPr lang="en-US" dirty="0"/>
          </a:p>
          <a:p>
            <a:pPr algn="ctr"/>
            <a:endParaRPr lang="en-US" dirty="0"/>
          </a:p>
        </p:txBody>
      </p:sp>
      <p:pic>
        <p:nvPicPr>
          <p:cNvPr id="3" name="Picture 2">
            <a:extLst>
              <a:ext uri="{FF2B5EF4-FFF2-40B4-BE49-F238E27FC236}">
                <a16:creationId xmlns:a16="http://schemas.microsoft.com/office/drawing/2014/main" id="{B4649DB3-DF99-457B-888F-61EB1797F2C3}"/>
              </a:ext>
            </a:extLst>
          </p:cNvPr>
          <p:cNvPicPr>
            <a:picLocks noChangeAspect="1"/>
          </p:cNvPicPr>
          <p:nvPr/>
        </p:nvPicPr>
        <p:blipFill>
          <a:blip r:embed="rId2"/>
          <a:stretch>
            <a:fillRect/>
          </a:stretch>
        </p:blipFill>
        <p:spPr>
          <a:xfrm>
            <a:off x="6809359" y="-125273"/>
            <a:ext cx="2297197" cy="2297197"/>
          </a:xfrm>
          <a:prstGeom prst="rect">
            <a:avLst/>
          </a:prstGeom>
        </p:spPr>
      </p:pic>
    </p:spTree>
    <p:extLst>
      <p:ext uri="{BB962C8B-B14F-4D97-AF65-F5344CB8AC3E}">
        <p14:creationId xmlns:p14="http://schemas.microsoft.com/office/powerpoint/2010/main" val="35267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090E-5B22-4FE2-E00C-6906C915D932}"/>
              </a:ext>
            </a:extLst>
          </p:cNvPr>
          <p:cNvSpPr>
            <a:spLocks noGrp="1"/>
          </p:cNvSpPr>
          <p:nvPr>
            <p:ph type="title"/>
          </p:nvPr>
        </p:nvSpPr>
        <p:spPr/>
        <p:txBody>
          <a:bodyPr/>
          <a:lstStyle/>
          <a:p>
            <a:r>
              <a:rPr lang="en-US" dirty="0"/>
              <a:t>Mental Health Workforce</a:t>
            </a:r>
          </a:p>
        </p:txBody>
      </p:sp>
      <p:sp>
        <p:nvSpPr>
          <p:cNvPr id="3" name="Content Placeholder 2">
            <a:extLst>
              <a:ext uri="{FF2B5EF4-FFF2-40B4-BE49-F238E27FC236}">
                <a16:creationId xmlns:a16="http://schemas.microsoft.com/office/drawing/2014/main" id="{BE964A9C-EC76-4B14-A50E-EBC15C8EA167}"/>
              </a:ext>
            </a:extLst>
          </p:cNvPr>
          <p:cNvSpPr>
            <a:spLocks noGrp="1"/>
          </p:cNvSpPr>
          <p:nvPr>
            <p:ph idx="1"/>
          </p:nvPr>
        </p:nvSpPr>
        <p:spPr>
          <a:xfrm>
            <a:off x="111209" y="1699054"/>
            <a:ext cx="3052120" cy="4367299"/>
          </a:xfrm>
        </p:spPr>
        <p:txBody>
          <a:bodyPr/>
          <a:lstStyle/>
          <a:p>
            <a:r>
              <a:rPr lang="en-US" dirty="0"/>
              <a:t>Psychologists</a:t>
            </a:r>
          </a:p>
          <a:p>
            <a:r>
              <a:rPr lang="en-US" dirty="0"/>
              <a:t>Mental health and substance abuse counselors</a:t>
            </a:r>
          </a:p>
        </p:txBody>
      </p:sp>
      <p:pic>
        <p:nvPicPr>
          <p:cNvPr id="2050" name="Picture 2" descr="Employment of Substance Abuse, Behavioral Disorder, and Mental Health Counselors, by state, May 2021">
            <a:extLst>
              <a:ext uri="{FF2B5EF4-FFF2-40B4-BE49-F238E27FC236}">
                <a16:creationId xmlns:a16="http://schemas.microsoft.com/office/drawing/2014/main" id="{C78D61CF-32C6-5A55-CE5B-75FBBAD18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329" y="1417638"/>
            <a:ext cx="5980671" cy="448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581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090E-5B22-4FE2-E00C-6906C915D932}"/>
              </a:ext>
            </a:extLst>
          </p:cNvPr>
          <p:cNvSpPr>
            <a:spLocks noGrp="1"/>
          </p:cNvSpPr>
          <p:nvPr>
            <p:ph type="title"/>
          </p:nvPr>
        </p:nvSpPr>
        <p:spPr/>
        <p:txBody>
          <a:bodyPr/>
          <a:lstStyle/>
          <a:p>
            <a:r>
              <a:rPr lang="en-US" dirty="0"/>
              <a:t>Mental Health Workforce</a:t>
            </a:r>
          </a:p>
        </p:txBody>
      </p:sp>
      <p:sp>
        <p:nvSpPr>
          <p:cNvPr id="3" name="Content Placeholder 2">
            <a:extLst>
              <a:ext uri="{FF2B5EF4-FFF2-40B4-BE49-F238E27FC236}">
                <a16:creationId xmlns:a16="http://schemas.microsoft.com/office/drawing/2014/main" id="{BE964A9C-EC76-4B14-A50E-EBC15C8EA167}"/>
              </a:ext>
            </a:extLst>
          </p:cNvPr>
          <p:cNvSpPr>
            <a:spLocks noGrp="1"/>
          </p:cNvSpPr>
          <p:nvPr>
            <p:ph idx="1"/>
          </p:nvPr>
        </p:nvSpPr>
        <p:spPr>
          <a:xfrm>
            <a:off x="73740" y="1589645"/>
            <a:ext cx="3113904" cy="4367299"/>
          </a:xfrm>
        </p:spPr>
        <p:txBody>
          <a:bodyPr/>
          <a:lstStyle/>
          <a:p>
            <a:r>
              <a:rPr lang="en-US" dirty="0"/>
              <a:t>Psychologists</a:t>
            </a:r>
          </a:p>
          <a:p>
            <a:r>
              <a:rPr lang="en-US" dirty="0"/>
              <a:t>Mental health and substance abuse counselors</a:t>
            </a:r>
          </a:p>
          <a:p>
            <a:pPr marL="114300" indent="0">
              <a:buNone/>
            </a:pPr>
            <a:endParaRPr lang="en-US" dirty="0"/>
          </a:p>
        </p:txBody>
      </p:sp>
      <p:pic>
        <p:nvPicPr>
          <p:cNvPr id="3074" name="Picture 2" descr="Location quotient of Substance Abuse, Behavioral Disorder, and Mental Health Counselors, by state, May 2021">
            <a:extLst>
              <a:ext uri="{FF2B5EF4-FFF2-40B4-BE49-F238E27FC236}">
                <a16:creationId xmlns:a16="http://schemas.microsoft.com/office/drawing/2014/main" id="{F93DDF23-1B3B-4B2F-DFF4-69289E38D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270" y="1281714"/>
            <a:ext cx="6051091" cy="453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73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64C9-29E8-1BD7-32C9-595BD760BE81}"/>
              </a:ext>
            </a:extLst>
          </p:cNvPr>
          <p:cNvSpPr>
            <a:spLocks noGrp="1"/>
          </p:cNvSpPr>
          <p:nvPr>
            <p:ph type="title"/>
          </p:nvPr>
        </p:nvSpPr>
        <p:spPr/>
        <p:txBody>
          <a:bodyPr/>
          <a:lstStyle/>
          <a:p>
            <a:r>
              <a:rPr lang="en-US" dirty="0"/>
              <a:t>Primary Care + Mental Health</a:t>
            </a:r>
          </a:p>
        </p:txBody>
      </p:sp>
      <p:sp>
        <p:nvSpPr>
          <p:cNvPr id="3" name="Content Placeholder 2">
            <a:extLst>
              <a:ext uri="{FF2B5EF4-FFF2-40B4-BE49-F238E27FC236}">
                <a16:creationId xmlns:a16="http://schemas.microsoft.com/office/drawing/2014/main" id="{70C30C94-447D-C5CB-190D-862632800431}"/>
              </a:ext>
            </a:extLst>
          </p:cNvPr>
          <p:cNvSpPr>
            <a:spLocks noGrp="1"/>
          </p:cNvSpPr>
          <p:nvPr>
            <p:ph idx="1"/>
          </p:nvPr>
        </p:nvSpPr>
        <p:spPr/>
        <p:txBody>
          <a:bodyPr>
            <a:normAutofit/>
          </a:bodyPr>
          <a:lstStyle/>
          <a:p>
            <a:r>
              <a:rPr lang="en-US" b="0" i="0" dirty="0">
                <a:solidFill>
                  <a:srgbClr val="09142A"/>
                </a:solidFill>
                <a:effectLst/>
                <a:latin typeface="Roboto" panose="02000000000000000000" pitchFamily="2" charset="0"/>
              </a:rPr>
              <a:t>Up to 75% of primary care visits include mental or behavioral health components</a:t>
            </a:r>
          </a:p>
          <a:p>
            <a:r>
              <a:rPr lang="en-US" dirty="0">
                <a:solidFill>
                  <a:srgbClr val="09142A"/>
                </a:solidFill>
                <a:latin typeface="Roboto" panose="02000000000000000000" pitchFamily="2" charset="0"/>
              </a:rPr>
              <a:t>Primary Care Mental Health Assessment</a:t>
            </a:r>
          </a:p>
          <a:p>
            <a:pPr lvl="1"/>
            <a:r>
              <a:rPr lang="en-US" dirty="0"/>
              <a:t>HPI and Current Symptoms</a:t>
            </a:r>
          </a:p>
          <a:p>
            <a:pPr lvl="1"/>
            <a:r>
              <a:rPr lang="en-US" dirty="0"/>
              <a:t>PHQ9, SIGECAPS for depression</a:t>
            </a:r>
          </a:p>
          <a:p>
            <a:pPr lvl="1"/>
            <a:r>
              <a:rPr lang="en-US" dirty="0"/>
              <a:t>GAD7 for anxiety</a:t>
            </a:r>
          </a:p>
          <a:p>
            <a:pPr lvl="1"/>
            <a:r>
              <a:rPr lang="en-US" dirty="0"/>
              <a:t>**Substance use history **</a:t>
            </a:r>
          </a:p>
          <a:p>
            <a:pPr lvl="1"/>
            <a:r>
              <a:rPr lang="en-US" dirty="0"/>
              <a:t>Past psychiatric history </a:t>
            </a:r>
          </a:p>
          <a:p>
            <a:pPr lvl="1"/>
            <a:r>
              <a:rPr lang="en-US" dirty="0"/>
              <a:t>Previous episodes, past medication trials, hospitalizations</a:t>
            </a:r>
          </a:p>
          <a:p>
            <a:pPr lvl="1"/>
            <a:endParaRPr lang="en-US" dirty="0"/>
          </a:p>
          <a:p>
            <a:pPr lvl="1"/>
            <a:endParaRPr lang="en-US" dirty="0"/>
          </a:p>
        </p:txBody>
      </p:sp>
    </p:spTree>
    <p:extLst>
      <p:ext uri="{BB962C8B-B14F-4D97-AF65-F5344CB8AC3E}">
        <p14:creationId xmlns:p14="http://schemas.microsoft.com/office/powerpoint/2010/main" val="410217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EF97-FB24-B4A8-B70D-995DBB63E845}"/>
              </a:ext>
            </a:extLst>
          </p:cNvPr>
          <p:cNvSpPr>
            <a:spLocks noGrp="1"/>
          </p:cNvSpPr>
          <p:nvPr>
            <p:ph type="title"/>
          </p:nvPr>
        </p:nvSpPr>
        <p:spPr/>
        <p:txBody>
          <a:bodyPr/>
          <a:lstStyle/>
          <a:p>
            <a:r>
              <a:rPr lang="en-US" dirty="0"/>
              <a:t>PHQ and GAD</a:t>
            </a:r>
          </a:p>
        </p:txBody>
      </p:sp>
      <p:pic>
        <p:nvPicPr>
          <p:cNvPr id="4" name="Google Shape;166;p28">
            <a:extLst>
              <a:ext uri="{FF2B5EF4-FFF2-40B4-BE49-F238E27FC236}">
                <a16:creationId xmlns:a16="http://schemas.microsoft.com/office/drawing/2014/main" id="{2754E82E-A7DC-8BF2-B2CE-7FB18EDA44CC}"/>
              </a:ext>
            </a:extLst>
          </p:cNvPr>
          <p:cNvPicPr preferRelativeResize="0"/>
          <p:nvPr/>
        </p:nvPicPr>
        <p:blipFill rotWithShape="1">
          <a:blip r:embed="rId2">
            <a:alphaModFix/>
          </a:blip>
          <a:srcRect/>
          <a:stretch/>
        </p:blipFill>
        <p:spPr>
          <a:xfrm>
            <a:off x="148280" y="1448832"/>
            <a:ext cx="4423720" cy="3592725"/>
          </a:xfrm>
          <a:prstGeom prst="rect">
            <a:avLst/>
          </a:prstGeom>
          <a:noFill/>
          <a:ln>
            <a:noFill/>
          </a:ln>
        </p:spPr>
      </p:pic>
      <p:pic>
        <p:nvPicPr>
          <p:cNvPr id="6" name="Google Shape;174;p29">
            <a:extLst>
              <a:ext uri="{FF2B5EF4-FFF2-40B4-BE49-F238E27FC236}">
                <a16:creationId xmlns:a16="http://schemas.microsoft.com/office/drawing/2014/main" id="{D1E198AA-CD19-F1E4-B12F-3EDD2FF3AF98}"/>
              </a:ext>
            </a:extLst>
          </p:cNvPr>
          <p:cNvPicPr preferRelativeResize="0"/>
          <p:nvPr/>
        </p:nvPicPr>
        <p:blipFill rotWithShape="1">
          <a:blip r:embed="rId3">
            <a:alphaModFix/>
          </a:blip>
          <a:srcRect/>
          <a:stretch/>
        </p:blipFill>
        <p:spPr>
          <a:xfrm>
            <a:off x="4869881" y="1565928"/>
            <a:ext cx="3902887" cy="3358531"/>
          </a:xfrm>
          <a:prstGeom prst="rect">
            <a:avLst/>
          </a:prstGeom>
          <a:noFill/>
          <a:ln>
            <a:noFill/>
          </a:ln>
        </p:spPr>
      </p:pic>
    </p:spTree>
    <p:extLst>
      <p:ext uri="{BB962C8B-B14F-4D97-AF65-F5344CB8AC3E}">
        <p14:creationId xmlns:p14="http://schemas.microsoft.com/office/powerpoint/2010/main" val="425085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527F-E85F-B2BD-29F0-F6E25CE2C631}"/>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6111716D-5D18-0D63-AE70-5477F8A5AB48}"/>
              </a:ext>
            </a:extLst>
          </p:cNvPr>
          <p:cNvSpPr>
            <a:spLocks noGrp="1"/>
          </p:cNvSpPr>
          <p:nvPr>
            <p:ph idx="1"/>
          </p:nvPr>
        </p:nvSpPr>
        <p:spPr/>
        <p:txBody>
          <a:bodyPr/>
          <a:lstStyle/>
          <a:p>
            <a:pPr marL="177800" lvl="0" indent="-177482" algn="l" rtl="0">
              <a:lnSpc>
                <a:spcPct val="90000"/>
              </a:lnSpc>
              <a:spcBef>
                <a:spcPts val="0"/>
              </a:spcBef>
              <a:spcAft>
                <a:spcPts val="0"/>
              </a:spcAft>
              <a:buClr>
                <a:schemeClr val="dk1"/>
              </a:buClr>
              <a:buSzPct val="100000"/>
              <a:buChar char="•"/>
            </a:pPr>
            <a:r>
              <a:rPr lang="en-US" sz="1800" dirty="0"/>
              <a:t>If there is active substance abuse, counsel patient on cessation and offer referral to substance abuse treatment</a:t>
            </a:r>
            <a:endParaRPr lang="en-US" dirty="0"/>
          </a:p>
          <a:p>
            <a:pPr marL="177800" lvl="0" indent="-177482" algn="l" rtl="0">
              <a:lnSpc>
                <a:spcPct val="90000"/>
              </a:lnSpc>
              <a:spcBef>
                <a:spcPts val="800"/>
              </a:spcBef>
              <a:spcAft>
                <a:spcPts val="0"/>
              </a:spcAft>
              <a:buClr>
                <a:schemeClr val="dk1"/>
              </a:buClr>
              <a:buSzPct val="100000"/>
              <a:buChar char="•"/>
            </a:pPr>
            <a:r>
              <a:rPr lang="en-US" sz="1800" dirty="0"/>
              <a:t>First line treatment for depression and anxiety is the same – SSRI’s </a:t>
            </a:r>
          </a:p>
          <a:p>
            <a:pPr marL="474980" lvl="1" indent="-177482">
              <a:lnSpc>
                <a:spcPct val="90000"/>
              </a:lnSpc>
              <a:spcBef>
                <a:spcPts val="800"/>
              </a:spcBef>
              <a:buClr>
                <a:schemeClr val="dk1"/>
              </a:buClr>
              <a:buSzPct val="100000"/>
              <a:buChar char="•"/>
            </a:pPr>
            <a:r>
              <a:rPr lang="en-US" sz="1600" dirty="0"/>
              <a:t>Black box warning</a:t>
            </a:r>
          </a:p>
          <a:p>
            <a:pPr marL="177800" lvl="0" indent="-177482" algn="l" rtl="0">
              <a:lnSpc>
                <a:spcPct val="90000"/>
              </a:lnSpc>
              <a:spcBef>
                <a:spcPts val="800"/>
              </a:spcBef>
              <a:spcAft>
                <a:spcPts val="0"/>
              </a:spcAft>
              <a:buSzPct val="100000"/>
              <a:buChar char="•"/>
            </a:pPr>
            <a:r>
              <a:rPr lang="en-US" sz="1800" dirty="0"/>
              <a:t>Avoid use of benzodiazepines as first line treatment/daily use/use without long acting medication (like SSRI/SNRI/other antidepressant)</a:t>
            </a:r>
          </a:p>
          <a:p>
            <a:pPr marL="177800" lvl="0" indent="-177482" algn="l" rtl="0">
              <a:lnSpc>
                <a:spcPct val="90000"/>
              </a:lnSpc>
              <a:spcBef>
                <a:spcPts val="800"/>
              </a:spcBef>
              <a:spcAft>
                <a:spcPts val="0"/>
              </a:spcAft>
              <a:buClr>
                <a:schemeClr val="dk1"/>
              </a:buClr>
              <a:buSzPct val="100000"/>
              <a:buChar char="•"/>
            </a:pPr>
            <a:r>
              <a:rPr lang="en-US" sz="1800" dirty="0"/>
              <a:t>Patients should take antidepressants everyday.</a:t>
            </a:r>
            <a:endParaRPr lang="en-US" dirty="0"/>
          </a:p>
          <a:p>
            <a:pPr marL="520700" lvl="1" indent="-175418" algn="l" rtl="0">
              <a:lnSpc>
                <a:spcPct val="90000"/>
              </a:lnSpc>
              <a:spcBef>
                <a:spcPts val="400"/>
              </a:spcBef>
              <a:spcAft>
                <a:spcPts val="0"/>
              </a:spcAft>
              <a:buClr>
                <a:schemeClr val="dk1"/>
              </a:buClr>
              <a:buSzPct val="100000"/>
              <a:buChar char="•"/>
            </a:pPr>
            <a:r>
              <a:rPr lang="en-US" sz="1500" dirty="0"/>
              <a:t>Starting and stopping the medication may make them feel worse</a:t>
            </a:r>
            <a:endParaRPr lang="en-US" dirty="0"/>
          </a:p>
          <a:p>
            <a:pPr marL="177800" lvl="0" indent="-177482" algn="l" rtl="0">
              <a:lnSpc>
                <a:spcPct val="90000"/>
              </a:lnSpc>
              <a:spcBef>
                <a:spcPts val="800"/>
              </a:spcBef>
              <a:spcAft>
                <a:spcPts val="0"/>
              </a:spcAft>
              <a:buClr>
                <a:schemeClr val="dk1"/>
              </a:buClr>
              <a:buSzPct val="100000"/>
              <a:buChar char="•"/>
            </a:pPr>
            <a:r>
              <a:rPr lang="en-US" sz="1800" dirty="0"/>
              <a:t>People may see benefits of medication within a few days to week, but the maximum benefit of a medication, at that dose, is not until at least 4-6 weeks of consistently taking the medication. </a:t>
            </a:r>
            <a:endParaRPr lang="en-US" dirty="0"/>
          </a:p>
          <a:p>
            <a:endParaRPr lang="en-US" dirty="0"/>
          </a:p>
        </p:txBody>
      </p:sp>
    </p:spTree>
    <p:extLst>
      <p:ext uri="{BB962C8B-B14F-4D97-AF65-F5344CB8AC3E}">
        <p14:creationId xmlns:p14="http://schemas.microsoft.com/office/powerpoint/2010/main" val="3725297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1"/>
          <p:cNvSpPr/>
          <p:nvPr/>
        </p:nvSpPr>
        <p:spPr>
          <a:xfrm>
            <a:off x="868775" y="1320450"/>
            <a:ext cx="1710000" cy="6117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algn="ctr"/>
            <a:r>
              <a:rPr lang="en" sz="1200" dirty="0">
                <a:solidFill>
                  <a:schemeClr val="lt1"/>
                </a:solidFill>
                <a:latin typeface="Roboto"/>
                <a:ea typeface="Roboto"/>
                <a:cs typeface="Roboto"/>
                <a:sym typeface="Roboto"/>
              </a:rPr>
              <a:t>Depression</a:t>
            </a:r>
            <a:endParaRPr sz="1200" dirty="0">
              <a:solidFill>
                <a:schemeClr val="lt1"/>
              </a:solidFill>
              <a:latin typeface="Roboto"/>
              <a:ea typeface="Roboto"/>
              <a:cs typeface="Roboto"/>
              <a:sym typeface="Roboto"/>
            </a:endParaRPr>
          </a:p>
          <a:p>
            <a:pPr algn="ctr"/>
            <a:r>
              <a:rPr lang="en" sz="1200" dirty="0">
                <a:solidFill>
                  <a:schemeClr val="lt1"/>
                </a:solidFill>
                <a:latin typeface="Roboto"/>
                <a:ea typeface="Roboto"/>
                <a:cs typeface="Roboto"/>
                <a:sym typeface="Roboto"/>
              </a:rPr>
              <a:t>Anxiety</a:t>
            </a:r>
            <a:endParaRPr sz="1200" dirty="0">
              <a:solidFill>
                <a:srgbClr val="FFFFFF"/>
              </a:solidFill>
              <a:latin typeface="Roboto"/>
              <a:ea typeface="Roboto"/>
              <a:cs typeface="Roboto"/>
              <a:sym typeface="Roboto"/>
            </a:endParaRPr>
          </a:p>
        </p:txBody>
      </p:sp>
      <p:sp>
        <p:nvSpPr>
          <p:cNvPr id="189" name="Google Shape;189;p31"/>
          <p:cNvSpPr/>
          <p:nvPr/>
        </p:nvSpPr>
        <p:spPr>
          <a:xfrm>
            <a:off x="3832350" y="2112038"/>
            <a:ext cx="1633200" cy="6576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algn="ctr">
              <a:buClr>
                <a:schemeClr val="dk1"/>
              </a:buClr>
              <a:buSzPts val="1100"/>
            </a:pPr>
            <a:r>
              <a:rPr lang="en" sz="1200" dirty="0">
                <a:solidFill>
                  <a:schemeClr val="lt1"/>
                </a:solidFill>
                <a:latin typeface="Roboto"/>
                <a:ea typeface="Roboto"/>
                <a:cs typeface="Roboto"/>
                <a:sym typeface="Roboto"/>
              </a:rPr>
              <a:t>Non Medication Treatment Alternatives</a:t>
            </a:r>
            <a:endParaRPr sz="1600" dirty="0">
              <a:solidFill>
                <a:schemeClr val="lt1"/>
              </a:solidFill>
            </a:endParaRPr>
          </a:p>
          <a:p>
            <a:pPr algn="ctr"/>
            <a:endParaRPr sz="1000" dirty="0">
              <a:solidFill>
                <a:srgbClr val="FFFFFF"/>
              </a:solidFill>
              <a:latin typeface="Roboto"/>
              <a:ea typeface="Roboto"/>
              <a:cs typeface="Roboto"/>
              <a:sym typeface="Roboto"/>
            </a:endParaRPr>
          </a:p>
        </p:txBody>
      </p:sp>
      <p:sp>
        <p:nvSpPr>
          <p:cNvPr id="190" name="Google Shape;190;p31"/>
          <p:cNvSpPr/>
          <p:nvPr/>
        </p:nvSpPr>
        <p:spPr>
          <a:xfrm>
            <a:off x="815250" y="2136562"/>
            <a:ext cx="1829700" cy="6744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algn="ctr">
              <a:buClr>
                <a:schemeClr val="dk1"/>
              </a:buClr>
              <a:buSzPts val="1100"/>
            </a:pPr>
            <a:r>
              <a:rPr lang="en" sz="1200">
                <a:solidFill>
                  <a:schemeClr val="lt1"/>
                </a:solidFill>
                <a:latin typeface="Roboto"/>
                <a:ea typeface="Roboto"/>
                <a:cs typeface="Roboto"/>
                <a:sym typeface="Roboto"/>
              </a:rPr>
              <a:t>Monotherapy: SSRI</a:t>
            </a:r>
            <a:endParaRPr sz="1200">
              <a:solidFill>
                <a:schemeClr val="lt1"/>
              </a:solidFill>
              <a:latin typeface="Roboto"/>
              <a:ea typeface="Roboto"/>
              <a:cs typeface="Roboto"/>
              <a:sym typeface="Roboto"/>
            </a:endParaRPr>
          </a:p>
          <a:p>
            <a:pPr algn="ctr">
              <a:buClr>
                <a:schemeClr val="dk1"/>
              </a:buClr>
              <a:buSzPts val="1100"/>
            </a:pPr>
            <a:r>
              <a:rPr lang="en" sz="1200">
                <a:solidFill>
                  <a:schemeClr val="lt1"/>
                </a:solidFill>
                <a:latin typeface="Roboto"/>
                <a:ea typeface="Roboto"/>
                <a:cs typeface="Roboto"/>
                <a:sym typeface="Roboto"/>
              </a:rPr>
              <a:t>(Lexapro, Prozac, Sertraline) </a:t>
            </a:r>
            <a:endParaRPr sz="1200">
              <a:solidFill>
                <a:srgbClr val="FFFFFF"/>
              </a:solidFill>
              <a:latin typeface="Roboto"/>
              <a:ea typeface="Roboto"/>
              <a:cs typeface="Roboto"/>
              <a:sym typeface="Roboto"/>
            </a:endParaRPr>
          </a:p>
        </p:txBody>
      </p:sp>
      <p:sp>
        <p:nvSpPr>
          <p:cNvPr id="191" name="Google Shape;191;p31"/>
          <p:cNvSpPr/>
          <p:nvPr/>
        </p:nvSpPr>
        <p:spPr>
          <a:xfrm>
            <a:off x="875100" y="3279950"/>
            <a:ext cx="1710000" cy="6744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algn="ctr"/>
            <a:r>
              <a:rPr lang="en" sz="1200">
                <a:solidFill>
                  <a:srgbClr val="FFFFFF"/>
                </a:solidFill>
                <a:latin typeface="Roboto"/>
                <a:ea typeface="Roboto"/>
                <a:cs typeface="Roboto"/>
                <a:sym typeface="Roboto"/>
              </a:rPr>
              <a:t>Monotherapy: </a:t>
            </a:r>
            <a:endParaRPr sz="1200">
              <a:solidFill>
                <a:srgbClr val="FFFFFF"/>
              </a:solidFill>
              <a:latin typeface="Roboto"/>
              <a:ea typeface="Roboto"/>
              <a:cs typeface="Roboto"/>
              <a:sym typeface="Roboto"/>
            </a:endParaRPr>
          </a:p>
          <a:p>
            <a:pPr algn="ctr"/>
            <a:r>
              <a:rPr lang="en" sz="1200">
                <a:solidFill>
                  <a:srgbClr val="FFFFFF"/>
                </a:solidFill>
                <a:latin typeface="Roboto"/>
                <a:ea typeface="Roboto"/>
                <a:cs typeface="Roboto"/>
                <a:sym typeface="Roboto"/>
              </a:rPr>
              <a:t>Alternate SSRI </a:t>
            </a:r>
            <a:endParaRPr sz="1200">
              <a:solidFill>
                <a:srgbClr val="FFFFFF"/>
              </a:solidFill>
              <a:latin typeface="Roboto"/>
              <a:ea typeface="Roboto"/>
              <a:cs typeface="Roboto"/>
              <a:sym typeface="Roboto"/>
            </a:endParaRPr>
          </a:p>
        </p:txBody>
      </p:sp>
      <p:sp>
        <p:nvSpPr>
          <p:cNvPr id="192" name="Google Shape;192;p31"/>
          <p:cNvSpPr/>
          <p:nvPr/>
        </p:nvSpPr>
        <p:spPr>
          <a:xfrm>
            <a:off x="3967050" y="3160924"/>
            <a:ext cx="1633200" cy="730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algn="ctr"/>
            <a:r>
              <a:rPr lang="en" sz="1200">
                <a:solidFill>
                  <a:srgbClr val="FFFFFF"/>
                </a:solidFill>
                <a:latin typeface="Roboto"/>
                <a:ea typeface="Roboto"/>
                <a:cs typeface="Roboto"/>
                <a:sym typeface="Roboto"/>
              </a:rPr>
              <a:t>Augmentation with Remeron, Wellbutrin, Buspar</a:t>
            </a:r>
            <a:endParaRPr sz="1200">
              <a:solidFill>
                <a:srgbClr val="FFFFFF"/>
              </a:solidFill>
            </a:endParaRPr>
          </a:p>
        </p:txBody>
      </p:sp>
      <p:cxnSp>
        <p:nvCxnSpPr>
          <p:cNvPr id="193" name="Google Shape;193;p31"/>
          <p:cNvCxnSpPr>
            <a:stCxn id="188" idx="2"/>
            <a:endCxn id="189" idx="0"/>
          </p:cNvCxnSpPr>
          <p:nvPr/>
        </p:nvCxnSpPr>
        <p:spPr>
          <a:xfrm rot="-5400000" flipH="1">
            <a:off x="3096425" y="559500"/>
            <a:ext cx="180000" cy="2925300"/>
          </a:xfrm>
          <a:prstGeom prst="bentConnector3">
            <a:avLst>
              <a:gd name="adj1" fmla="val 49969"/>
            </a:avLst>
          </a:prstGeom>
          <a:noFill/>
          <a:ln w="9525" cap="flat" cmpd="sng">
            <a:solidFill>
              <a:srgbClr val="C2C2C2"/>
            </a:solidFill>
            <a:prstDash val="solid"/>
            <a:round/>
            <a:headEnd type="none" w="sm" len="sm"/>
            <a:tailEnd type="none" w="sm" len="sm"/>
          </a:ln>
        </p:spPr>
      </p:cxnSp>
      <p:cxnSp>
        <p:nvCxnSpPr>
          <p:cNvPr id="194" name="Google Shape;194;p31"/>
          <p:cNvCxnSpPr>
            <a:stCxn id="190" idx="0"/>
            <a:endCxn id="188" idx="2"/>
          </p:cNvCxnSpPr>
          <p:nvPr/>
        </p:nvCxnSpPr>
        <p:spPr>
          <a:xfrm rot="5400000" flipH="1">
            <a:off x="1624800" y="2031262"/>
            <a:ext cx="204300" cy="6300"/>
          </a:xfrm>
          <a:prstGeom prst="bentConnector3">
            <a:avLst>
              <a:gd name="adj1" fmla="val 50027"/>
            </a:avLst>
          </a:prstGeom>
          <a:noFill/>
          <a:ln w="9525" cap="flat" cmpd="sng">
            <a:solidFill>
              <a:srgbClr val="C2C2C2"/>
            </a:solidFill>
            <a:prstDash val="solid"/>
            <a:round/>
            <a:headEnd type="none" w="sm" len="sm"/>
            <a:tailEnd type="none" w="sm" len="sm"/>
          </a:ln>
        </p:spPr>
      </p:cxnSp>
      <p:cxnSp>
        <p:nvCxnSpPr>
          <p:cNvPr id="195" name="Google Shape;195;p31"/>
          <p:cNvCxnSpPr>
            <a:stCxn id="190" idx="2"/>
            <a:endCxn id="192" idx="0"/>
          </p:cNvCxnSpPr>
          <p:nvPr/>
        </p:nvCxnSpPr>
        <p:spPr>
          <a:xfrm rot="-5400000" flipH="1">
            <a:off x="3081900" y="1459162"/>
            <a:ext cx="350100" cy="3053700"/>
          </a:xfrm>
          <a:prstGeom prst="bentConnector3">
            <a:avLst>
              <a:gd name="adj1" fmla="val 49980"/>
            </a:avLst>
          </a:prstGeom>
          <a:noFill/>
          <a:ln w="9525" cap="flat" cmpd="sng">
            <a:solidFill>
              <a:srgbClr val="C2C2C2"/>
            </a:solidFill>
            <a:prstDash val="solid"/>
            <a:round/>
            <a:headEnd type="none" w="sm" len="sm"/>
            <a:tailEnd type="none" w="sm" len="sm"/>
          </a:ln>
        </p:spPr>
      </p:cxnSp>
      <p:sp>
        <p:nvSpPr>
          <p:cNvPr id="196" name="Google Shape;196;p31"/>
          <p:cNvSpPr/>
          <p:nvPr/>
        </p:nvSpPr>
        <p:spPr>
          <a:xfrm>
            <a:off x="815250" y="4547250"/>
            <a:ext cx="1829700" cy="730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algn="ctr"/>
            <a:r>
              <a:rPr lang="en" sz="1200">
                <a:solidFill>
                  <a:srgbClr val="FFFFFF"/>
                </a:solidFill>
                <a:latin typeface="Roboto"/>
                <a:ea typeface="Roboto"/>
                <a:cs typeface="Roboto"/>
                <a:sym typeface="Roboto"/>
              </a:rPr>
              <a:t>Monotherapy with Alternate Class (SNRI, Wellbutrin, Remeron) </a:t>
            </a:r>
            <a:endParaRPr sz="1200">
              <a:solidFill>
                <a:srgbClr val="FFFFFF"/>
              </a:solidFill>
            </a:endParaRPr>
          </a:p>
        </p:txBody>
      </p:sp>
      <p:sp>
        <p:nvSpPr>
          <p:cNvPr id="197" name="Google Shape;197;p31"/>
          <p:cNvSpPr txBox="1"/>
          <p:nvPr/>
        </p:nvSpPr>
        <p:spPr>
          <a:xfrm>
            <a:off x="2561550" y="2689516"/>
            <a:ext cx="1459800" cy="677078"/>
          </a:xfrm>
          <a:prstGeom prst="rect">
            <a:avLst/>
          </a:prstGeom>
          <a:noFill/>
          <a:ln>
            <a:noFill/>
          </a:ln>
        </p:spPr>
        <p:txBody>
          <a:bodyPr spcFirstLastPara="1" wrap="square" lIns="91425" tIns="91425" rIns="91425" bIns="91425" anchor="t" anchorCtr="0">
            <a:spAutoFit/>
          </a:bodyPr>
          <a:lstStyle/>
          <a:p>
            <a:r>
              <a:rPr lang="en" sz="1600" dirty="0">
                <a:latin typeface="Calibri"/>
                <a:ea typeface="Calibri"/>
                <a:cs typeface="Calibri"/>
                <a:sym typeface="Calibri"/>
              </a:rPr>
              <a:t>Partial Response</a:t>
            </a:r>
            <a:endParaRPr sz="1600" dirty="0">
              <a:latin typeface="Calibri"/>
              <a:ea typeface="Calibri"/>
              <a:cs typeface="Calibri"/>
              <a:sym typeface="Calibri"/>
            </a:endParaRPr>
          </a:p>
        </p:txBody>
      </p:sp>
      <p:sp>
        <p:nvSpPr>
          <p:cNvPr id="198" name="Google Shape;198;p31"/>
          <p:cNvSpPr txBox="1"/>
          <p:nvPr/>
        </p:nvSpPr>
        <p:spPr>
          <a:xfrm>
            <a:off x="343500" y="2749600"/>
            <a:ext cx="1459800" cy="615523"/>
          </a:xfrm>
          <a:prstGeom prst="rect">
            <a:avLst/>
          </a:prstGeom>
          <a:noFill/>
          <a:ln>
            <a:noFill/>
          </a:ln>
        </p:spPr>
        <p:txBody>
          <a:bodyPr spcFirstLastPara="1" wrap="square" lIns="91425" tIns="91425" rIns="91425" bIns="91425" anchor="t" anchorCtr="0">
            <a:spAutoFit/>
          </a:bodyPr>
          <a:lstStyle/>
          <a:p>
            <a:r>
              <a:rPr lang="en" sz="1400" dirty="0">
                <a:latin typeface="Calibri"/>
                <a:ea typeface="Calibri"/>
                <a:cs typeface="Calibri"/>
                <a:sym typeface="Calibri"/>
              </a:rPr>
              <a:t>Partial Response or Nonresponse</a:t>
            </a:r>
            <a:endParaRPr sz="1400" dirty="0">
              <a:latin typeface="Calibri"/>
              <a:ea typeface="Calibri"/>
              <a:cs typeface="Calibri"/>
              <a:sym typeface="Calibri"/>
            </a:endParaRPr>
          </a:p>
        </p:txBody>
      </p:sp>
      <p:sp>
        <p:nvSpPr>
          <p:cNvPr id="199" name="Google Shape;199;p31"/>
          <p:cNvSpPr txBox="1"/>
          <p:nvPr/>
        </p:nvSpPr>
        <p:spPr>
          <a:xfrm>
            <a:off x="343500" y="3911638"/>
            <a:ext cx="1538100" cy="615523"/>
          </a:xfrm>
          <a:prstGeom prst="rect">
            <a:avLst/>
          </a:prstGeom>
          <a:noFill/>
          <a:ln>
            <a:noFill/>
          </a:ln>
        </p:spPr>
        <p:txBody>
          <a:bodyPr spcFirstLastPara="1" wrap="square" lIns="91425" tIns="91425" rIns="91425" bIns="91425" anchor="t" anchorCtr="0">
            <a:spAutoFit/>
          </a:bodyPr>
          <a:lstStyle/>
          <a:p>
            <a:r>
              <a:rPr lang="en" sz="1400" dirty="0">
                <a:solidFill>
                  <a:schemeClr val="dk1"/>
                </a:solidFill>
                <a:latin typeface="Calibri"/>
                <a:ea typeface="Calibri"/>
                <a:cs typeface="Calibri"/>
                <a:sym typeface="Calibri"/>
              </a:rPr>
              <a:t>Partial Response or Nonresponse</a:t>
            </a:r>
            <a:endParaRPr sz="1400" dirty="0">
              <a:solidFill>
                <a:schemeClr val="dk1"/>
              </a:solidFill>
              <a:latin typeface="Calibri"/>
              <a:ea typeface="Calibri"/>
              <a:cs typeface="Calibri"/>
              <a:sym typeface="Calibri"/>
            </a:endParaRPr>
          </a:p>
        </p:txBody>
      </p:sp>
      <p:cxnSp>
        <p:nvCxnSpPr>
          <p:cNvPr id="200" name="Google Shape;200;p31"/>
          <p:cNvCxnSpPr>
            <a:stCxn id="191" idx="0"/>
            <a:endCxn id="190" idx="2"/>
          </p:cNvCxnSpPr>
          <p:nvPr/>
        </p:nvCxnSpPr>
        <p:spPr>
          <a:xfrm rot="-5400000">
            <a:off x="1495950" y="3045200"/>
            <a:ext cx="468900" cy="600"/>
          </a:xfrm>
          <a:prstGeom prst="bentConnector3">
            <a:avLst>
              <a:gd name="adj1" fmla="val 50009"/>
            </a:avLst>
          </a:prstGeom>
          <a:noFill/>
          <a:ln w="9525" cap="flat" cmpd="sng">
            <a:solidFill>
              <a:srgbClr val="C2C2C2"/>
            </a:solidFill>
            <a:prstDash val="solid"/>
            <a:round/>
            <a:headEnd type="none" w="sm" len="sm"/>
            <a:tailEnd type="none" w="sm" len="sm"/>
          </a:ln>
        </p:spPr>
      </p:cxnSp>
      <p:sp>
        <p:nvSpPr>
          <p:cNvPr id="201" name="Google Shape;201;p31"/>
          <p:cNvSpPr/>
          <p:nvPr/>
        </p:nvSpPr>
        <p:spPr>
          <a:xfrm>
            <a:off x="3967050" y="4304050"/>
            <a:ext cx="1633200" cy="6744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algn="ctr"/>
            <a:r>
              <a:rPr lang="en" sz="1200">
                <a:solidFill>
                  <a:schemeClr val="lt1"/>
                </a:solidFill>
                <a:latin typeface="Roboto"/>
                <a:ea typeface="Roboto"/>
                <a:cs typeface="Roboto"/>
                <a:sym typeface="Roboto"/>
              </a:rPr>
              <a:t>Augmentation with Remeron, Wellbutrin, Buspar</a:t>
            </a:r>
            <a:endParaRPr sz="1200">
              <a:solidFill>
                <a:srgbClr val="FFFFFF"/>
              </a:solidFill>
              <a:latin typeface="Roboto"/>
              <a:ea typeface="Roboto"/>
              <a:cs typeface="Roboto"/>
              <a:sym typeface="Roboto"/>
            </a:endParaRPr>
          </a:p>
        </p:txBody>
      </p:sp>
      <p:cxnSp>
        <p:nvCxnSpPr>
          <p:cNvPr id="202" name="Google Shape;202;p31"/>
          <p:cNvCxnSpPr>
            <a:stCxn id="196" idx="0"/>
            <a:endCxn id="191" idx="2"/>
          </p:cNvCxnSpPr>
          <p:nvPr/>
        </p:nvCxnSpPr>
        <p:spPr>
          <a:xfrm rot="-5400000">
            <a:off x="1434000" y="4250550"/>
            <a:ext cx="592800" cy="600"/>
          </a:xfrm>
          <a:prstGeom prst="bentConnector3">
            <a:avLst>
              <a:gd name="adj1" fmla="val 50008"/>
            </a:avLst>
          </a:prstGeom>
          <a:noFill/>
          <a:ln w="9525" cap="flat" cmpd="sng">
            <a:solidFill>
              <a:srgbClr val="C2C2C2"/>
            </a:solidFill>
            <a:prstDash val="solid"/>
            <a:round/>
            <a:headEnd type="none" w="sm" len="sm"/>
            <a:tailEnd type="none" w="sm" len="sm"/>
          </a:ln>
        </p:spPr>
      </p:cxnSp>
      <p:sp>
        <p:nvSpPr>
          <p:cNvPr id="203" name="Google Shape;203;p31"/>
          <p:cNvSpPr txBox="1"/>
          <p:nvPr/>
        </p:nvSpPr>
        <p:spPr>
          <a:xfrm>
            <a:off x="2561550" y="3743551"/>
            <a:ext cx="1459800" cy="400079"/>
          </a:xfrm>
          <a:prstGeom prst="rect">
            <a:avLst/>
          </a:prstGeom>
          <a:noFill/>
          <a:ln>
            <a:noFill/>
          </a:ln>
        </p:spPr>
        <p:txBody>
          <a:bodyPr spcFirstLastPara="1" wrap="square" lIns="91425" tIns="91425" rIns="91425" bIns="91425" anchor="t" anchorCtr="0">
            <a:spAutoFit/>
          </a:bodyPr>
          <a:lstStyle/>
          <a:p>
            <a:r>
              <a:rPr lang="en" sz="1400" dirty="0">
                <a:latin typeface="Calibri"/>
                <a:ea typeface="Calibri"/>
                <a:cs typeface="Calibri"/>
                <a:sym typeface="Calibri"/>
              </a:rPr>
              <a:t>Partial Response</a:t>
            </a:r>
            <a:endParaRPr sz="1400" dirty="0">
              <a:latin typeface="Calibri"/>
              <a:ea typeface="Calibri"/>
              <a:cs typeface="Calibri"/>
              <a:sym typeface="Calibri"/>
            </a:endParaRPr>
          </a:p>
        </p:txBody>
      </p:sp>
      <p:cxnSp>
        <p:nvCxnSpPr>
          <p:cNvPr id="204" name="Google Shape;204;p31"/>
          <p:cNvCxnSpPr/>
          <p:nvPr/>
        </p:nvCxnSpPr>
        <p:spPr>
          <a:xfrm rot="-5400000" flipH="1">
            <a:off x="3081900" y="2636062"/>
            <a:ext cx="350100" cy="3053700"/>
          </a:xfrm>
          <a:prstGeom prst="bentConnector3">
            <a:avLst>
              <a:gd name="adj1" fmla="val 49980"/>
            </a:avLst>
          </a:prstGeom>
          <a:noFill/>
          <a:ln w="9525" cap="flat" cmpd="sng">
            <a:solidFill>
              <a:srgbClr val="C2C2C2"/>
            </a:solidFill>
            <a:prstDash val="solid"/>
            <a:round/>
            <a:headEnd type="none" w="sm" len="sm"/>
            <a:tailEnd type="none" w="sm" len="sm"/>
          </a:ln>
        </p:spPr>
      </p:cxnSp>
      <p:sp>
        <p:nvSpPr>
          <p:cNvPr id="205" name="Google Shape;205;p31"/>
          <p:cNvSpPr txBox="1"/>
          <p:nvPr/>
        </p:nvSpPr>
        <p:spPr>
          <a:xfrm>
            <a:off x="5864325" y="2711225"/>
            <a:ext cx="3102900" cy="2123628"/>
          </a:xfrm>
          <a:prstGeom prst="rect">
            <a:avLst/>
          </a:prstGeom>
          <a:noFill/>
          <a:ln>
            <a:noFill/>
          </a:ln>
        </p:spPr>
        <p:txBody>
          <a:bodyPr spcFirstLastPara="1" wrap="square" lIns="91425" tIns="91425" rIns="91425" bIns="91425" anchor="t" anchorCtr="0">
            <a:spAutoFit/>
          </a:bodyPr>
          <a:lstStyle/>
          <a:p>
            <a:r>
              <a:rPr lang="en" dirty="0">
                <a:latin typeface="Calibri"/>
                <a:ea typeface="Calibri"/>
                <a:cs typeface="Calibri"/>
                <a:sym typeface="Calibri"/>
              </a:rPr>
              <a:t>If a patient has pain complaints, it might be best to start with duloxetine.</a:t>
            </a:r>
            <a:endParaRPr dirty="0">
              <a:latin typeface="Calibri"/>
              <a:ea typeface="Calibri"/>
              <a:cs typeface="Calibri"/>
              <a:sym typeface="Calibri"/>
            </a:endParaRPr>
          </a:p>
          <a:p>
            <a:endParaRPr dirty="0">
              <a:latin typeface="Calibri"/>
              <a:ea typeface="Calibri"/>
              <a:cs typeface="Calibri"/>
              <a:sym typeface="Calibri"/>
            </a:endParaRPr>
          </a:p>
          <a:p>
            <a:r>
              <a:rPr lang="en" dirty="0">
                <a:latin typeface="Calibri"/>
                <a:ea typeface="Calibri"/>
                <a:cs typeface="Calibri"/>
                <a:sym typeface="Calibri"/>
              </a:rPr>
              <a:t>Propranolol can be helpful to augment treatment of anxiety. (10mg PRN anxiety)</a:t>
            </a:r>
            <a:endParaRPr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7E04C-7221-6C3B-6F84-EFF38D165809}"/>
              </a:ext>
            </a:extLst>
          </p:cNvPr>
          <p:cNvSpPr>
            <a:spLocks noGrp="1"/>
          </p:cNvSpPr>
          <p:nvPr>
            <p:ph type="title"/>
          </p:nvPr>
        </p:nvSpPr>
        <p:spPr/>
        <p:txBody>
          <a:bodyPr/>
          <a:lstStyle/>
          <a:p>
            <a:r>
              <a:rPr lang="en-US" dirty="0"/>
              <a:t>Dosing and adequate trials </a:t>
            </a:r>
          </a:p>
        </p:txBody>
      </p:sp>
      <p:sp>
        <p:nvSpPr>
          <p:cNvPr id="5" name="Content Placeholder 4">
            <a:extLst>
              <a:ext uri="{FF2B5EF4-FFF2-40B4-BE49-F238E27FC236}">
                <a16:creationId xmlns:a16="http://schemas.microsoft.com/office/drawing/2014/main" id="{11F9251F-2FD4-1124-3891-43F3DA9D479D}"/>
              </a:ext>
            </a:extLst>
          </p:cNvPr>
          <p:cNvSpPr>
            <a:spLocks noGrp="1"/>
          </p:cNvSpPr>
          <p:nvPr>
            <p:ph sz="half" idx="1"/>
          </p:nvPr>
        </p:nvSpPr>
        <p:spPr/>
        <p:txBody>
          <a:bodyPr>
            <a:normAutofit fontScale="70000" lnSpcReduction="20000"/>
          </a:bodyPr>
          <a:lstStyle/>
          <a:p>
            <a:r>
              <a:rPr lang="en-US" dirty="0"/>
              <a:t>Fluoxetine </a:t>
            </a:r>
          </a:p>
          <a:p>
            <a:pPr lvl="1"/>
            <a:r>
              <a:rPr lang="en-US" dirty="0"/>
              <a:t>Generally more ”activating” or energizing (take in am)</a:t>
            </a:r>
          </a:p>
          <a:p>
            <a:pPr lvl="1"/>
            <a:r>
              <a:rPr lang="en-US" dirty="0"/>
              <a:t>Long half life </a:t>
            </a:r>
            <a:r>
              <a:rPr lang="en-US" dirty="0">
                <a:sym typeface="Wingdings" pitchFamily="2" charset="2"/>
              </a:rPr>
              <a:t> </a:t>
            </a:r>
            <a:r>
              <a:rPr lang="en-US" dirty="0"/>
              <a:t>patients w/ poorer compliance</a:t>
            </a:r>
          </a:p>
          <a:p>
            <a:pPr lvl="1"/>
            <a:r>
              <a:rPr lang="en-US" dirty="0"/>
              <a:t>Start at 20mg PO </a:t>
            </a:r>
            <a:r>
              <a:rPr lang="en-US" dirty="0" err="1"/>
              <a:t>qD</a:t>
            </a:r>
            <a:r>
              <a:rPr lang="en-US" dirty="0"/>
              <a:t> and increase by 20mg every 4-8 weeks based on symptom severity, tolerability and response until symptom resolution or a max dose of 80mg PO </a:t>
            </a:r>
            <a:r>
              <a:rPr lang="en-US" dirty="0" err="1"/>
              <a:t>qD</a:t>
            </a:r>
            <a:r>
              <a:rPr lang="en-US" dirty="0"/>
              <a:t> </a:t>
            </a:r>
          </a:p>
          <a:p>
            <a:pPr lvl="2"/>
            <a:r>
              <a:rPr lang="en-US" dirty="0"/>
              <a:t>May start at 10mg PO </a:t>
            </a:r>
            <a:r>
              <a:rPr lang="en-US" dirty="0" err="1"/>
              <a:t>qD</a:t>
            </a:r>
            <a:r>
              <a:rPr lang="en-US" dirty="0"/>
              <a:t> for patient’s who are nervous about medication/side effects, geriatric or children</a:t>
            </a:r>
          </a:p>
          <a:p>
            <a:pPr lvl="1"/>
            <a:endParaRPr lang="en-US" dirty="0"/>
          </a:p>
          <a:p>
            <a:pPr lvl="1"/>
            <a:endParaRPr lang="en-US" dirty="0"/>
          </a:p>
        </p:txBody>
      </p:sp>
      <p:sp>
        <p:nvSpPr>
          <p:cNvPr id="6" name="Content Placeholder 5">
            <a:extLst>
              <a:ext uri="{FF2B5EF4-FFF2-40B4-BE49-F238E27FC236}">
                <a16:creationId xmlns:a16="http://schemas.microsoft.com/office/drawing/2014/main" id="{E32E39BE-F38A-A66F-76B7-BC4BBDDC002F}"/>
              </a:ext>
            </a:extLst>
          </p:cNvPr>
          <p:cNvSpPr>
            <a:spLocks noGrp="1"/>
          </p:cNvSpPr>
          <p:nvPr>
            <p:ph sz="half" idx="2"/>
          </p:nvPr>
        </p:nvSpPr>
        <p:spPr/>
        <p:txBody>
          <a:bodyPr>
            <a:normAutofit fontScale="70000" lnSpcReduction="20000"/>
          </a:bodyPr>
          <a:lstStyle/>
          <a:p>
            <a:r>
              <a:rPr lang="en-US" dirty="0"/>
              <a:t>Sertraline</a:t>
            </a:r>
          </a:p>
          <a:p>
            <a:pPr lvl="1"/>
            <a:r>
              <a:rPr lang="en-US" dirty="0"/>
              <a:t>May cause more GI side effects than other SSRIs</a:t>
            </a:r>
          </a:p>
          <a:p>
            <a:pPr lvl="1"/>
            <a:r>
              <a:rPr lang="en-US" dirty="0"/>
              <a:t>Preferred SSRI in pregnancy and breastfeeding</a:t>
            </a:r>
          </a:p>
          <a:p>
            <a:pPr lvl="1"/>
            <a:r>
              <a:rPr lang="en-US" dirty="0"/>
              <a:t>Preferred SSRI in cardiac patients</a:t>
            </a:r>
          </a:p>
          <a:p>
            <a:pPr lvl="1"/>
            <a:r>
              <a:rPr lang="en-US" dirty="0"/>
              <a:t>increase by 25-50 mg every 4-8 weeks based on symptom severity, tolerability and response until symptom resolution or a max dose of 200mg PO </a:t>
            </a:r>
            <a:r>
              <a:rPr lang="en-US" dirty="0" err="1"/>
              <a:t>qD</a:t>
            </a:r>
            <a:r>
              <a:rPr lang="en-US" dirty="0"/>
              <a:t> </a:t>
            </a:r>
          </a:p>
          <a:p>
            <a:pPr lvl="1"/>
            <a:r>
              <a:rPr lang="en-US" dirty="0"/>
              <a:t>May start at 25mg if patient is nervous about medication or side effects. If they tend to struggle with nausea, start at 25mg before increasing.</a:t>
            </a:r>
          </a:p>
          <a:p>
            <a:endParaRPr lang="en-US" dirty="0"/>
          </a:p>
        </p:txBody>
      </p:sp>
    </p:spTree>
    <p:extLst>
      <p:ext uri="{BB962C8B-B14F-4D97-AF65-F5344CB8AC3E}">
        <p14:creationId xmlns:p14="http://schemas.microsoft.com/office/powerpoint/2010/main" val="36333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14C5-586A-C64C-180E-5AD7D1B6394C}"/>
              </a:ext>
            </a:extLst>
          </p:cNvPr>
          <p:cNvSpPr>
            <a:spLocks noGrp="1"/>
          </p:cNvSpPr>
          <p:nvPr>
            <p:ph type="title"/>
          </p:nvPr>
        </p:nvSpPr>
        <p:spPr/>
        <p:txBody>
          <a:bodyPr/>
          <a:lstStyle/>
          <a:p>
            <a:r>
              <a:rPr lang="en-US" dirty="0"/>
              <a:t>Dosing and adequate trials (2)</a:t>
            </a:r>
          </a:p>
        </p:txBody>
      </p:sp>
      <p:sp>
        <p:nvSpPr>
          <p:cNvPr id="3" name="Content Placeholder 2">
            <a:extLst>
              <a:ext uri="{FF2B5EF4-FFF2-40B4-BE49-F238E27FC236}">
                <a16:creationId xmlns:a16="http://schemas.microsoft.com/office/drawing/2014/main" id="{F1A253C9-4E72-5618-19B9-99579B5F90A0}"/>
              </a:ext>
            </a:extLst>
          </p:cNvPr>
          <p:cNvSpPr>
            <a:spLocks noGrp="1"/>
          </p:cNvSpPr>
          <p:nvPr>
            <p:ph sz="half" idx="1"/>
          </p:nvPr>
        </p:nvSpPr>
        <p:spPr/>
        <p:txBody>
          <a:bodyPr>
            <a:normAutofit fontScale="62500" lnSpcReduction="20000"/>
          </a:bodyPr>
          <a:lstStyle/>
          <a:p>
            <a:r>
              <a:rPr lang="en-US" dirty="0"/>
              <a:t>Escitalopram</a:t>
            </a:r>
          </a:p>
          <a:p>
            <a:pPr lvl="1"/>
            <a:r>
              <a:rPr lang="en-US" dirty="0"/>
              <a:t>Generally thought to have the least amount of side effects of the SSRIs </a:t>
            </a:r>
          </a:p>
          <a:p>
            <a:pPr lvl="1"/>
            <a:r>
              <a:rPr lang="en-US" dirty="0"/>
              <a:t>Inhibits liver enzymes less than other SSRIs and is thus the SSRI of choice for situations in which drug-drug interactions are a concern (Safe in combo with PREP)</a:t>
            </a:r>
          </a:p>
          <a:p>
            <a:pPr lvl="1"/>
            <a:r>
              <a:rPr lang="en-US" dirty="0"/>
              <a:t>Prolongs Qt more than other SSRIs (along with citalopram) – avoid if risk of arrhythmia </a:t>
            </a:r>
          </a:p>
          <a:p>
            <a:pPr lvl="1"/>
            <a:r>
              <a:rPr lang="en-US" dirty="0"/>
              <a:t>Start at 5mg PO </a:t>
            </a:r>
            <a:r>
              <a:rPr lang="en-US" dirty="0" err="1"/>
              <a:t>qD</a:t>
            </a:r>
            <a:r>
              <a:rPr lang="en-US" dirty="0"/>
              <a:t> and increase by 5mg every 4-8 weeks based on symptom severity, tolerability and response until symptom resolution or a max dose of 20mg PO </a:t>
            </a:r>
            <a:r>
              <a:rPr lang="en-US" dirty="0" err="1"/>
              <a:t>qD</a:t>
            </a:r>
            <a:r>
              <a:rPr lang="en-US" dirty="0"/>
              <a:t> </a:t>
            </a:r>
          </a:p>
          <a:p>
            <a:pPr lvl="1"/>
            <a:endParaRPr lang="en-US" dirty="0"/>
          </a:p>
          <a:p>
            <a:pPr lvl="1"/>
            <a:endParaRPr lang="en-US" dirty="0"/>
          </a:p>
        </p:txBody>
      </p:sp>
      <p:sp>
        <p:nvSpPr>
          <p:cNvPr id="4" name="Content Placeholder 3">
            <a:extLst>
              <a:ext uri="{FF2B5EF4-FFF2-40B4-BE49-F238E27FC236}">
                <a16:creationId xmlns:a16="http://schemas.microsoft.com/office/drawing/2014/main" id="{C750A6E5-CE7A-8904-074F-FCDA0E8F5F83}"/>
              </a:ext>
            </a:extLst>
          </p:cNvPr>
          <p:cNvSpPr>
            <a:spLocks noGrp="1"/>
          </p:cNvSpPr>
          <p:nvPr>
            <p:ph sz="half" idx="2"/>
          </p:nvPr>
        </p:nvSpPr>
        <p:spPr/>
        <p:txBody>
          <a:bodyPr>
            <a:normAutofit fontScale="62500" lnSpcReduction="20000"/>
          </a:bodyPr>
          <a:lstStyle/>
          <a:p>
            <a:r>
              <a:rPr lang="en-US" dirty="0"/>
              <a:t>Mirtazapine </a:t>
            </a:r>
          </a:p>
          <a:p>
            <a:pPr lvl="1"/>
            <a:r>
              <a:rPr lang="en-US" dirty="0"/>
              <a:t>Atypical antidepressant</a:t>
            </a:r>
          </a:p>
          <a:p>
            <a:pPr lvl="1"/>
            <a:r>
              <a:rPr lang="en-US" dirty="0"/>
              <a:t>Main side effects are sedation and increased appetite (weight gain)</a:t>
            </a:r>
          </a:p>
          <a:p>
            <a:pPr lvl="1"/>
            <a:r>
              <a:rPr lang="en-US" dirty="0"/>
              <a:t>Good for older patients with poor appetite and insomnia</a:t>
            </a:r>
          </a:p>
          <a:p>
            <a:pPr lvl="1"/>
            <a:r>
              <a:rPr lang="en-US" dirty="0"/>
              <a:t>Patients who use cannabis for sleep and appetite</a:t>
            </a:r>
          </a:p>
          <a:p>
            <a:pPr lvl="1"/>
            <a:r>
              <a:rPr lang="en-US" dirty="0"/>
              <a:t>Start at 7.5mg or 15 PO </a:t>
            </a:r>
            <a:r>
              <a:rPr lang="en-US" dirty="0" err="1"/>
              <a:t>qHS</a:t>
            </a:r>
            <a:r>
              <a:rPr lang="en-US" dirty="0"/>
              <a:t> and increase by 15mg every 4-8 weeks based on symptom severity, tolerability and response until symptom resolution or a max dose of 45mg PO </a:t>
            </a:r>
            <a:r>
              <a:rPr lang="en-US" dirty="0" err="1"/>
              <a:t>qHS</a:t>
            </a:r>
            <a:r>
              <a:rPr lang="en-US" dirty="0"/>
              <a:t> </a:t>
            </a:r>
          </a:p>
          <a:p>
            <a:endParaRPr lang="en-US" dirty="0"/>
          </a:p>
          <a:p>
            <a:endParaRPr lang="en-US" dirty="0"/>
          </a:p>
        </p:txBody>
      </p:sp>
    </p:spTree>
    <p:extLst>
      <p:ext uri="{BB962C8B-B14F-4D97-AF65-F5344CB8AC3E}">
        <p14:creationId xmlns:p14="http://schemas.microsoft.com/office/powerpoint/2010/main" val="218872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E9DD-0D43-64DB-574A-2BCA1E20F92F}"/>
              </a:ext>
            </a:extLst>
          </p:cNvPr>
          <p:cNvSpPr>
            <a:spLocks noGrp="1"/>
          </p:cNvSpPr>
          <p:nvPr>
            <p:ph type="title"/>
          </p:nvPr>
        </p:nvSpPr>
        <p:spPr/>
        <p:txBody>
          <a:bodyPr/>
          <a:lstStyle/>
          <a:p>
            <a:r>
              <a:rPr lang="en-US" dirty="0"/>
              <a:t>Dosing and adequate trials (3)</a:t>
            </a:r>
          </a:p>
        </p:txBody>
      </p:sp>
      <p:sp>
        <p:nvSpPr>
          <p:cNvPr id="3" name="Content Placeholder 2">
            <a:extLst>
              <a:ext uri="{FF2B5EF4-FFF2-40B4-BE49-F238E27FC236}">
                <a16:creationId xmlns:a16="http://schemas.microsoft.com/office/drawing/2014/main" id="{06BABB3D-DC99-2BB8-6AFA-6897908C68B1}"/>
              </a:ext>
            </a:extLst>
          </p:cNvPr>
          <p:cNvSpPr>
            <a:spLocks noGrp="1"/>
          </p:cNvSpPr>
          <p:nvPr>
            <p:ph sz="half" idx="1"/>
          </p:nvPr>
        </p:nvSpPr>
        <p:spPr/>
        <p:txBody>
          <a:bodyPr>
            <a:normAutofit fontScale="62500" lnSpcReduction="20000"/>
          </a:bodyPr>
          <a:lstStyle/>
          <a:p>
            <a:r>
              <a:rPr lang="en-US" dirty="0"/>
              <a:t>Bupropion </a:t>
            </a:r>
          </a:p>
          <a:p>
            <a:pPr lvl="1"/>
            <a:r>
              <a:rPr lang="en-US" dirty="0"/>
              <a:t>Atypical antidepressant</a:t>
            </a:r>
          </a:p>
          <a:p>
            <a:pPr lvl="1"/>
            <a:r>
              <a:rPr lang="en-US" dirty="0"/>
              <a:t>Can be particularly helpful with energy, motivation, and focus</a:t>
            </a:r>
          </a:p>
          <a:p>
            <a:pPr lvl="1"/>
            <a:r>
              <a:rPr lang="en-US" dirty="0"/>
              <a:t>Can increase agitation/irritability</a:t>
            </a:r>
          </a:p>
          <a:p>
            <a:pPr lvl="1"/>
            <a:r>
              <a:rPr lang="en-US" dirty="0"/>
              <a:t>Can suppress appetite and cause weight loss</a:t>
            </a:r>
          </a:p>
          <a:p>
            <a:pPr lvl="1"/>
            <a:r>
              <a:rPr lang="en-US" dirty="0"/>
              <a:t>Should be avoided in patients with a history of eating disorders or seizures, </a:t>
            </a:r>
            <a:r>
              <a:rPr lang="en-US" dirty="0" err="1"/>
              <a:t>etoh</a:t>
            </a:r>
            <a:r>
              <a:rPr lang="en-US" dirty="0"/>
              <a:t> use</a:t>
            </a:r>
          </a:p>
          <a:p>
            <a:pPr lvl="1"/>
            <a:r>
              <a:rPr lang="en-US" dirty="0"/>
              <a:t>Start Wellbutrin XL 150mg  PO </a:t>
            </a:r>
            <a:r>
              <a:rPr lang="en-US" dirty="0" err="1"/>
              <a:t>qAM</a:t>
            </a:r>
            <a:r>
              <a:rPr lang="en-US" dirty="0"/>
              <a:t> and may increase by 150mg every 4-8 weeks based on symptom severity, tolerability and response until symptom resolution or a max dose of 450mg PO </a:t>
            </a:r>
            <a:r>
              <a:rPr lang="en-US" dirty="0" err="1"/>
              <a:t>qAM</a:t>
            </a:r>
            <a:r>
              <a:rPr lang="en-US" dirty="0"/>
              <a:t> </a:t>
            </a:r>
          </a:p>
          <a:p>
            <a:pPr lvl="1"/>
            <a:endParaRPr lang="en-US" dirty="0"/>
          </a:p>
          <a:p>
            <a:pPr lvl="1"/>
            <a:endParaRPr lang="en-US" dirty="0"/>
          </a:p>
        </p:txBody>
      </p:sp>
      <p:sp>
        <p:nvSpPr>
          <p:cNvPr id="4" name="Content Placeholder 3">
            <a:extLst>
              <a:ext uri="{FF2B5EF4-FFF2-40B4-BE49-F238E27FC236}">
                <a16:creationId xmlns:a16="http://schemas.microsoft.com/office/drawing/2014/main" id="{B41FE333-F55D-2CC3-4AC1-CC7635677392}"/>
              </a:ext>
            </a:extLst>
          </p:cNvPr>
          <p:cNvSpPr>
            <a:spLocks noGrp="1"/>
          </p:cNvSpPr>
          <p:nvPr>
            <p:ph sz="half" idx="2"/>
          </p:nvPr>
        </p:nvSpPr>
        <p:spPr/>
        <p:txBody>
          <a:bodyPr>
            <a:normAutofit fontScale="62500" lnSpcReduction="20000"/>
          </a:bodyPr>
          <a:lstStyle/>
          <a:p>
            <a:r>
              <a:rPr lang="en-US" dirty="0"/>
              <a:t>Duloxetine </a:t>
            </a:r>
          </a:p>
          <a:p>
            <a:pPr lvl="1"/>
            <a:r>
              <a:rPr lang="en-US" dirty="0"/>
              <a:t>SNRI (similar side effect profile as SSRIs) </a:t>
            </a:r>
          </a:p>
          <a:p>
            <a:pPr lvl="1"/>
            <a:r>
              <a:rPr lang="en-US" dirty="0"/>
              <a:t>Additional benefit for pain </a:t>
            </a:r>
          </a:p>
          <a:p>
            <a:pPr lvl="1"/>
            <a:r>
              <a:rPr lang="en-US" dirty="0"/>
              <a:t>Indicated for fibromyalgia (treatment of choice)</a:t>
            </a:r>
          </a:p>
          <a:p>
            <a:pPr lvl="1"/>
            <a:r>
              <a:rPr lang="en-US" dirty="0"/>
              <a:t>Start Duloxetine 20-30mg PO </a:t>
            </a:r>
            <a:r>
              <a:rPr lang="en-US" dirty="0" err="1"/>
              <a:t>qAM</a:t>
            </a:r>
            <a:r>
              <a:rPr lang="en-US" dirty="0"/>
              <a:t> and may increase to 40mg after 4-8 weeks based on symptom severity, tolerability and response until symptom resolution or a max dose of 60mg PO </a:t>
            </a:r>
            <a:r>
              <a:rPr lang="en-US" dirty="0" err="1"/>
              <a:t>qAM</a:t>
            </a:r>
            <a:r>
              <a:rPr lang="en-US" dirty="0"/>
              <a:t> </a:t>
            </a:r>
          </a:p>
          <a:p>
            <a:pPr lvl="1"/>
            <a:r>
              <a:rPr lang="en-US" dirty="0"/>
              <a:t>Max dose of 120mg but doses greater than 60mg rarely more effective</a:t>
            </a:r>
          </a:p>
          <a:p>
            <a:pPr lvl="1"/>
            <a:endParaRPr lang="en-US" dirty="0"/>
          </a:p>
          <a:p>
            <a:pPr lvl="1"/>
            <a:endParaRPr lang="en-US" dirty="0"/>
          </a:p>
        </p:txBody>
      </p:sp>
    </p:spTree>
    <p:extLst>
      <p:ext uri="{BB962C8B-B14F-4D97-AF65-F5344CB8AC3E}">
        <p14:creationId xmlns:p14="http://schemas.microsoft.com/office/powerpoint/2010/main" val="107786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2EA3B9-35CF-0764-A61F-BAA2B8145C10}"/>
              </a:ext>
            </a:extLst>
          </p:cNvPr>
          <p:cNvSpPr>
            <a:spLocks noGrp="1"/>
          </p:cNvSpPr>
          <p:nvPr>
            <p:ph type="title"/>
          </p:nvPr>
        </p:nvSpPr>
        <p:spPr/>
        <p:txBody>
          <a:bodyPr/>
          <a:lstStyle/>
          <a:p>
            <a:r>
              <a:rPr lang="en-US" dirty="0"/>
              <a:t>It’s not working!</a:t>
            </a:r>
          </a:p>
        </p:txBody>
      </p:sp>
      <p:sp>
        <p:nvSpPr>
          <p:cNvPr id="6" name="Content Placeholder 5">
            <a:extLst>
              <a:ext uri="{FF2B5EF4-FFF2-40B4-BE49-F238E27FC236}">
                <a16:creationId xmlns:a16="http://schemas.microsoft.com/office/drawing/2014/main" id="{3963FCD7-A59B-97A3-CF3A-6F3F47A5A18F}"/>
              </a:ext>
            </a:extLst>
          </p:cNvPr>
          <p:cNvSpPr>
            <a:spLocks noGrp="1"/>
          </p:cNvSpPr>
          <p:nvPr>
            <p:ph idx="1"/>
          </p:nvPr>
        </p:nvSpPr>
        <p:spPr/>
        <p:txBody>
          <a:bodyPr>
            <a:normAutofit fontScale="92500" lnSpcReduction="10000"/>
          </a:bodyPr>
          <a:lstStyle/>
          <a:p>
            <a:pPr marL="0" lvl="0" indent="0" algn="l" rtl="0">
              <a:lnSpc>
                <a:spcPct val="100000"/>
              </a:lnSpc>
              <a:spcBef>
                <a:spcPts val="0"/>
              </a:spcBef>
              <a:spcAft>
                <a:spcPts val="0"/>
              </a:spcAft>
              <a:buClr>
                <a:schemeClr val="dk1"/>
              </a:buClr>
              <a:buSzPts val="1400"/>
              <a:buNone/>
            </a:pPr>
            <a:r>
              <a:rPr lang="en-US" sz="2400" dirty="0"/>
              <a:t>Verify adherence to </a:t>
            </a:r>
            <a:r>
              <a:rPr lang="en-US" sz="2400" dirty="0" err="1"/>
              <a:t>tx</a:t>
            </a:r>
            <a:r>
              <a:rPr lang="en-US" sz="2400" dirty="0"/>
              <a:t> plan and consider barriers to adherence</a:t>
            </a:r>
            <a:endParaRPr lang="en-US" dirty="0"/>
          </a:p>
          <a:p>
            <a:pPr marL="0" lvl="0" indent="0" algn="l" rtl="0">
              <a:lnSpc>
                <a:spcPct val="100000"/>
              </a:lnSpc>
              <a:spcBef>
                <a:spcPts val="0"/>
              </a:spcBef>
              <a:spcAft>
                <a:spcPts val="0"/>
              </a:spcAft>
              <a:buClr>
                <a:schemeClr val="dk1"/>
              </a:buClr>
              <a:buSzPts val="1400"/>
              <a:buNone/>
            </a:pPr>
            <a:endParaRPr lang="en-US" sz="2400" dirty="0"/>
          </a:p>
          <a:p>
            <a:pPr marL="0" lvl="0" indent="0" algn="l" rtl="0">
              <a:lnSpc>
                <a:spcPct val="100000"/>
              </a:lnSpc>
              <a:spcBef>
                <a:spcPts val="0"/>
              </a:spcBef>
              <a:spcAft>
                <a:spcPts val="0"/>
              </a:spcAft>
              <a:buClr>
                <a:schemeClr val="dk1"/>
              </a:buClr>
              <a:buSzPts val="1400"/>
              <a:buNone/>
            </a:pPr>
            <a:r>
              <a:rPr lang="en-US" sz="2400" dirty="0"/>
              <a:t>Appropriate dosing?</a:t>
            </a:r>
            <a:endParaRPr lang="en-US" dirty="0"/>
          </a:p>
          <a:p>
            <a:pPr marL="0" lvl="0" indent="0" algn="l" rtl="0">
              <a:lnSpc>
                <a:spcPct val="100000"/>
              </a:lnSpc>
              <a:spcBef>
                <a:spcPts val="0"/>
              </a:spcBef>
              <a:spcAft>
                <a:spcPts val="0"/>
              </a:spcAft>
              <a:buClr>
                <a:schemeClr val="dk1"/>
              </a:buClr>
              <a:buSzPts val="1400"/>
              <a:buNone/>
            </a:pPr>
            <a:endParaRPr lang="en-US" sz="2400" dirty="0"/>
          </a:p>
          <a:p>
            <a:pPr marL="0" lvl="0" indent="0" algn="l" rtl="0">
              <a:lnSpc>
                <a:spcPct val="100000"/>
              </a:lnSpc>
              <a:spcBef>
                <a:spcPts val="0"/>
              </a:spcBef>
              <a:spcAft>
                <a:spcPts val="0"/>
              </a:spcAft>
              <a:buClr>
                <a:schemeClr val="dk1"/>
              </a:buClr>
              <a:buSzPts val="1400"/>
              <a:buNone/>
            </a:pPr>
            <a:r>
              <a:rPr lang="en-US" sz="2400" dirty="0"/>
              <a:t>Adequate duration of treatment?</a:t>
            </a:r>
            <a:endParaRPr lang="en-US" dirty="0"/>
          </a:p>
          <a:p>
            <a:pPr marL="177800" lvl="0" indent="-177800" algn="l" rtl="0">
              <a:lnSpc>
                <a:spcPct val="100000"/>
              </a:lnSpc>
              <a:spcBef>
                <a:spcPts val="0"/>
              </a:spcBef>
              <a:spcAft>
                <a:spcPts val="0"/>
              </a:spcAft>
              <a:buClr>
                <a:schemeClr val="dk1"/>
              </a:buClr>
              <a:buSzPts val="1400"/>
              <a:buChar char="•"/>
            </a:pPr>
            <a:r>
              <a:rPr lang="en-US" sz="2400" dirty="0"/>
              <a:t>4-6 weeks for depression</a:t>
            </a:r>
            <a:endParaRPr lang="en-US" dirty="0"/>
          </a:p>
          <a:p>
            <a:pPr marL="177800" lvl="0" indent="-177800" algn="l" rtl="0">
              <a:lnSpc>
                <a:spcPct val="100000"/>
              </a:lnSpc>
              <a:spcBef>
                <a:spcPts val="0"/>
              </a:spcBef>
              <a:spcAft>
                <a:spcPts val="0"/>
              </a:spcAft>
              <a:buClr>
                <a:schemeClr val="dk1"/>
              </a:buClr>
              <a:buSzPts val="1400"/>
              <a:buChar char="•"/>
            </a:pPr>
            <a:r>
              <a:rPr lang="en-US" sz="2400" dirty="0"/>
              <a:t>Up to 12 weeks for anxiety disorders</a:t>
            </a:r>
            <a:endParaRPr lang="en-US" dirty="0"/>
          </a:p>
          <a:p>
            <a:pPr marL="0" lvl="0" indent="0" algn="l" rtl="0">
              <a:lnSpc>
                <a:spcPct val="100000"/>
              </a:lnSpc>
              <a:spcBef>
                <a:spcPts val="0"/>
              </a:spcBef>
              <a:spcAft>
                <a:spcPts val="0"/>
              </a:spcAft>
              <a:buClr>
                <a:schemeClr val="dk1"/>
              </a:buClr>
              <a:buSzPts val="1400"/>
              <a:buNone/>
            </a:pPr>
            <a:endParaRPr lang="en-US" sz="2400" dirty="0"/>
          </a:p>
          <a:p>
            <a:pPr marL="0" lvl="0" indent="0" algn="l" rtl="0">
              <a:lnSpc>
                <a:spcPct val="100000"/>
              </a:lnSpc>
              <a:spcBef>
                <a:spcPts val="0"/>
              </a:spcBef>
              <a:spcAft>
                <a:spcPts val="0"/>
              </a:spcAft>
              <a:buClr>
                <a:schemeClr val="dk1"/>
              </a:buClr>
              <a:buSzPts val="1400"/>
              <a:buNone/>
            </a:pPr>
            <a:r>
              <a:rPr lang="en-US" sz="2400" dirty="0"/>
              <a:t>Is the diagnosis correct? </a:t>
            </a:r>
            <a:endParaRPr lang="en-US" dirty="0"/>
          </a:p>
          <a:p>
            <a:pPr marL="0" lvl="0" indent="0" algn="l" rtl="0">
              <a:lnSpc>
                <a:spcPct val="100000"/>
              </a:lnSpc>
              <a:spcBef>
                <a:spcPts val="0"/>
              </a:spcBef>
              <a:spcAft>
                <a:spcPts val="0"/>
              </a:spcAft>
              <a:buClr>
                <a:schemeClr val="dk1"/>
              </a:buClr>
              <a:buSzPts val="1400"/>
              <a:buNone/>
            </a:pPr>
            <a:endParaRPr lang="en-US" sz="2400" dirty="0"/>
          </a:p>
          <a:p>
            <a:pPr marL="0" lvl="0" indent="0" algn="l" rtl="0">
              <a:lnSpc>
                <a:spcPct val="100000"/>
              </a:lnSpc>
              <a:spcBef>
                <a:spcPts val="0"/>
              </a:spcBef>
              <a:spcAft>
                <a:spcPts val="0"/>
              </a:spcAft>
              <a:buClr>
                <a:schemeClr val="dk1"/>
              </a:buClr>
              <a:buSzPts val="1400"/>
              <a:buNone/>
            </a:pPr>
            <a:r>
              <a:rPr lang="en-US" sz="2400" dirty="0"/>
              <a:t>Is there an untreated co-morbid condition?</a:t>
            </a:r>
            <a:endParaRPr lang="en-US" dirty="0"/>
          </a:p>
          <a:p>
            <a:pPr marL="177800" lvl="0" indent="-88900" algn="l" rtl="0">
              <a:lnSpc>
                <a:spcPct val="100000"/>
              </a:lnSpc>
              <a:spcBef>
                <a:spcPts val="0"/>
              </a:spcBef>
              <a:spcAft>
                <a:spcPts val="0"/>
              </a:spcAft>
              <a:buClr>
                <a:schemeClr val="dk1"/>
              </a:buClr>
              <a:buSzPts val="1400"/>
              <a:buNone/>
            </a:pPr>
            <a:endParaRPr lang="en-US" sz="2400" dirty="0"/>
          </a:p>
          <a:p>
            <a:pPr marL="0" lvl="0" indent="0" algn="l" rtl="0">
              <a:lnSpc>
                <a:spcPct val="100000"/>
              </a:lnSpc>
              <a:spcBef>
                <a:spcPts val="0"/>
              </a:spcBef>
              <a:spcAft>
                <a:spcPts val="0"/>
              </a:spcAft>
              <a:buClr>
                <a:schemeClr val="dk1"/>
              </a:buClr>
              <a:buSzPts val="1400"/>
              <a:buNone/>
            </a:pPr>
            <a:r>
              <a:rPr lang="en-US" sz="2400" dirty="0"/>
              <a:t>Was it helping then symptoms worsened or new symptoms arose?</a:t>
            </a:r>
            <a:endParaRPr lang="en-US" dirty="0"/>
          </a:p>
          <a:p>
            <a:endParaRPr lang="en-US" dirty="0"/>
          </a:p>
        </p:txBody>
      </p:sp>
    </p:spTree>
    <p:extLst>
      <p:ext uri="{BB962C8B-B14F-4D97-AF65-F5344CB8AC3E}">
        <p14:creationId xmlns:p14="http://schemas.microsoft.com/office/powerpoint/2010/main" val="387980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05FA-8E2C-476F-89C0-FC10B5D2D02B}"/>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Faculty Disclosure</a:t>
            </a:r>
            <a:endParaRPr lang="en-US" dirty="0"/>
          </a:p>
        </p:txBody>
      </p:sp>
      <p:sp>
        <p:nvSpPr>
          <p:cNvPr id="3" name="Content Placeholder 2">
            <a:extLst>
              <a:ext uri="{FF2B5EF4-FFF2-40B4-BE49-F238E27FC236}">
                <a16:creationId xmlns:a16="http://schemas.microsoft.com/office/drawing/2014/main" id="{145D2D14-4FA4-4F4B-B2E6-623127D1CE36}"/>
              </a:ext>
            </a:extLst>
          </p:cNvPr>
          <p:cNvSpPr txBox="1">
            <a:spLocks/>
          </p:cNvSpPr>
          <p:nvPr/>
        </p:nvSpPr>
        <p:spPr>
          <a:xfrm>
            <a:off x="381000" y="1001486"/>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a:solidFill>
                  <a:srgbClr val="0070C0"/>
                </a:solidFill>
              </a:rPr>
              <a:t>No financial disclosures </a:t>
            </a:r>
            <a:endParaRPr lang="en-US" sz="1800" b="1" dirty="0">
              <a:solidFill>
                <a:srgbClr val="0070C0"/>
              </a:solidFill>
            </a:endParaRPr>
          </a:p>
          <a:p>
            <a:r>
              <a:rPr lang="en-US" sz="1800" dirty="0"/>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r>
              <a:rPr lang="en-US" sz="1800" dirty="0"/>
              <a:t>“Funding for this presentation was made possible by cooperative agreement U1OHA30535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p>
        </p:txBody>
      </p:sp>
    </p:spTree>
    <p:extLst>
      <p:ext uri="{BB962C8B-B14F-4D97-AF65-F5344CB8AC3E}">
        <p14:creationId xmlns:p14="http://schemas.microsoft.com/office/powerpoint/2010/main" val="128481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3"/>
          <p:cNvSpPr/>
          <p:nvPr/>
        </p:nvSpPr>
        <p:spPr>
          <a:xfrm>
            <a:off x="241173" y="239216"/>
            <a:ext cx="8661654" cy="3697684"/>
          </a:xfrm>
          <a:prstGeom prst="rect">
            <a:avLst/>
          </a:prstGeom>
          <a:solidFill>
            <a:schemeClr val="dk1">
              <a:alpha val="7843"/>
            </a:schemeClr>
          </a:solidFill>
          <a:ln>
            <a:noFill/>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311" name="Google Shape;311;p43"/>
          <p:cNvSpPr txBox="1">
            <a:spLocks noGrp="1"/>
          </p:cNvSpPr>
          <p:nvPr>
            <p:ph type="title"/>
          </p:nvPr>
        </p:nvSpPr>
        <p:spPr>
          <a:xfrm>
            <a:off x="555562" y="488710"/>
            <a:ext cx="2620772" cy="3697684"/>
          </a:xfrm>
          <a:prstGeom prst="rect">
            <a:avLst/>
          </a:prstGeom>
          <a:noFill/>
          <a:ln>
            <a:noFill/>
          </a:ln>
        </p:spPr>
        <p:txBody>
          <a:bodyPr spcFirstLastPara="1" vert="horz" wrap="square" lIns="68575" tIns="34275" rIns="68575" bIns="34275" rtlCol="0" anchor="ctr" anchorCtr="0">
            <a:normAutofit/>
          </a:bodyPr>
          <a:lstStyle/>
          <a:p>
            <a:pPr algn="r">
              <a:lnSpc>
                <a:spcPct val="90000"/>
              </a:lnSpc>
              <a:spcBef>
                <a:spcPts val="0"/>
              </a:spcBef>
              <a:buClr>
                <a:schemeClr val="accent1"/>
              </a:buClr>
              <a:buSzPts val="3300"/>
            </a:pPr>
            <a:r>
              <a:rPr lang="en" dirty="0">
                <a:solidFill>
                  <a:schemeClr val="accent1"/>
                </a:solidFill>
              </a:rPr>
              <a:t>Safety Evaluation</a:t>
            </a:r>
            <a:endParaRPr dirty="0"/>
          </a:p>
        </p:txBody>
      </p:sp>
      <p:cxnSp>
        <p:nvCxnSpPr>
          <p:cNvPr id="312" name="Google Shape;312;p43"/>
          <p:cNvCxnSpPr/>
          <p:nvPr/>
        </p:nvCxnSpPr>
        <p:spPr>
          <a:xfrm>
            <a:off x="3540149" y="1059358"/>
            <a:ext cx="0" cy="2057400"/>
          </a:xfrm>
          <a:prstGeom prst="straightConnector1">
            <a:avLst/>
          </a:prstGeom>
          <a:noFill/>
          <a:ln w="19050" cap="flat" cmpd="sng">
            <a:solidFill>
              <a:srgbClr val="262626"/>
            </a:solidFill>
            <a:prstDash val="solid"/>
            <a:miter lim="800000"/>
            <a:headEnd type="none" w="sm" len="sm"/>
            <a:tailEnd type="none" w="sm" len="sm"/>
          </a:ln>
        </p:spPr>
      </p:cxnSp>
      <p:sp>
        <p:nvSpPr>
          <p:cNvPr id="313" name="Google Shape;313;p43"/>
          <p:cNvSpPr txBox="1">
            <a:spLocks noGrp="1"/>
          </p:cNvSpPr>
          <p:nvPr>
            <p:ph type="body" idx="1"/>
          </p:nvPr>
        </p:nvSpPr>
        <p:spPr>
          <a:xfrm>
            <a:off x="3917376" y="551458"/>
            <a:ext cx="4783327" cy="3697684"/>
          </a:xfrm>
          <a:prstGeom prst="rect">
            <a:avLst/>
          </a:prstGeom>
          <a:noFill/>
          <a:ln>
            <a:noFill/>
          </a:ln>
        </p:spPr>
        <p:txBody>
          <a:bodyPr spcFirstLastPara="1" vert="horz" wrap="square" lIns="68575" tIns="34275" rIns="68575" bIns="34275" rtlCol="0" anchor="ctr" anchorCtr="0">
            <a:normAutofit/>
          </a:bodyPr>
          <a:lstStyle/>
          <a:p>
            <a:pPr marL="177800" indent="-177800">
              <a:lnSpc>
                <a:spcPct val="90000"/>
              </a:lnSpc>
              <a:spcBef>
                <a:spcPts val="0"/>
              </a:spcBef>
              <a:buClr>
                <a:schemeClr val="dk1"/>
              </a:buClr>
              <a:buSzPts val="1800"/>
              <a:buChar char="•"/>
            </a:pPr>
            <a:r>
              <a:rPr lang="en" sz="1800" dirty="0"/>
              <a:t>Do you feel hopeless? </a:t>
            </a:r>
            <a:endParaRPr sz="1800" dirty="0"/>
          </a:p>
          <a:p>
            <a:pPr marL="177800" indent="-177800">
              <a:lnSpc>
                <a:spcPct val="90000"/>
              </a:lnSpc>
              <a:spcBef>
                <a:spcPts val="0"/>
              </a:spcBef>
              <a:buSzPts val="1800"/>
              <a:buChar char="•"/>
            </a:pPr>
            <a:r>
              <a:rPr lang="en" sz="1800" dirty="0"/>
              <a:t>Have you had suicidal thoughts? Have you thought about what you would do?</a:t>
            </a:r>
            <a:endParaRPr sz="1800" dirty="0"/>
          </a:p>
          <a:p>
            <a:pPr marL="177800" indent="-177800">
              <a:lnSpc>
                <a:spcPct val="90000"/>
              </a:lnSpc>
              <a:spcBef>
                <a:spcPts val="0"/>
              </a:spcBef>
              <a:buSzPts val="1800"/>
              <a:buChar char="•"/>
            </a:pPr>
            <a:r>
              <a:rPr lang="en" sz="1800" dirty="0"/>
              <a:t>Do you do things to hurt yourself, like cutting?</a:t>
            </a:r>
            <a:endParaRPr sz="1800" dirty="0"/>
          </a:p>
          <a:p>
            <a:pPr marL="177800" indent="-177800">
              <a:lnSpc>
                <a:spcPct val="90000"/>
              </a:lnSpc>
              <a:spcBef>
                <a:spcPts val="800"/>
              </a:spcBef>
              <a:buClr>
                <a:schemeClr val="dk1"/>
              </a:buClr>
              <a:buSzPts val="1800"/>
              <a:buChar char="•"/>
            </a:pPr>
            <a:r>
              <a:rPr lang="en" sz="1800" dirty="0"/>
              <a:t>Do they have access to their means of self harm (gun, pills/drugs to lethally overdose on, etc.)?</a:t>
            </a:r>
            <a:endParaRPr dirty="0"/>
          </a:p>
          <a:p>
            <a:pPr marL="520700" lvl="1" indent="-171450">
              <a:lnSpc>
                <a:spcPct val="90000"/>
              </a:lnSpc>
              <a:spcBef>
                <a:spcPts val="400"/>
              </a:spcBef>
              <a:buClr>
                <a:schemeClr val="dk1"/>
              </a:buClr>
              <a:buSzPts val="1500"/>
              <a:buChar char="•"/>
            </a:pPr>
            <a:r>
              <a:rPr lang="en" sz="1500" dirty="0"/>
              <a:t>If so, would it be possible to give access to a trusted friend or family member until they feel safe again</a:t>
            </a:r>
            <a:endParaRPr dirty="0"/>
          </a:p>
          <a:p>
            <a:pPr marL="177800" indent="-177800">
              <a:lnSpc>
                <a:spcPct val="90000"/>
              </a:lnSpc>
              <a:spcBef>
                <a:spcPts val="800"/>
              </a:spcBef>
              <a:buClr>
                <a:schemeClr val="dk1"/>
              </a:buClr>
              <a:buSzPts val="1800"/>
              <a:buChar char="•"/>
            </a:pPr>
            <a:r>
              <a:rPr lang="en" sz="1800" dirty="0"/>
              <a:t>Has anyone in your family ever attempted or completed suicide? </a:t>
            </a:r>
            <a:endParaRPr dirty="0"/>
          </a:p>
          <a:p>
            <a:pPr marL="177800" indent="-63500">
              <a:lnSpc>
                <a:spcPct val="90000"/>
              </a:lnSpc>
              <a:spcBef>
                <a:spcPts val="800"/>
              </a:spcBef>
              <a:buClr>
                <a:schemeClr val="dk1"/>
              </a:buClr>
              <a:buSzPts val="1800"/>
              <a:buNone/>
            </a:pPr>
            <a:endParaRPr sz="1800" dirty="0"/>
          </a:p>
        </p:txBody>
      </p:sp>
      <p:sp>
        <p:nvSpPr>
          <p:cNvPr id="314" name="Google Shape;314;p43"/>
          <p:cNvSpPr/>
          <p:nvPr/>
        </p:nvSpPr>
        <p:spPr>
          <a:xfrm>
            <a:off x="241173" y="4186394"/>
            <a:ext cx="8661649" cy="1387046"/>
          </a:xfrm>
          <a:prstGeom prst="roundRect">
            <a:avLst>
              <a:gd name="adj" fmla="val 16667"/>
            </a:avLst>
          </a:prstGeom>
          <a:solidFill>
            <a:srgbClr val="FFFF00"/>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r>
              <a:rPr lang="en" b="1" dirty="0">
                <a:solidFill>
                  <a:srgbClr val="FF0000"/>
                </a:solidFill>
              </a:rPr>
              <a:t>Risk Factors:</a:t>
            </a:r>
            <a:r>
              <a:rPr lang="en" b="1" dirty="0"/>
              <a:t> Previous suicide attempts, Current SI, </a:t>
            </a:r>
            <a:r>
              <a:rPr lang="en" b="1" dirty="0">
                <a:solidFill>
                  <a:schemeClr val="dk1"/>
                </a:solidFill>
              </a:rPr>
              <a:t>Suicide plan/Preparatory Acts, </a:t>
            </a:r>
            <a:r>
              <a:rPr lang="en" b="1" dirty="0"/>
              <a:t>Active Substance Use, Feeling Trapped (Financial problems, legal problems, homelessness, job loss), Social Isolation/No social supports</a:t>
            </a: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0746-419E-1025-966F-7254645F0256}"/>
              </a:ext>
            </a:extLst>
          </p:cNvPr>
          <p:cNvSpPr>
            <a:spLocks noGrp="1"/>
          </p:cNvSpPr>
          <p:nvPr>
            <p:ph type="title"/>
          </p:nvPr>
        </p:nvSpPr>
        <p:spPr/>
        <p:txBody>
          <a:bodyPr/>
          <a:lstStyle/>
          <a:p>
            <a:r>
              <a:rPr lang="en-US" dirty="0"/>
              <a:t>Adult ADHD</a:t>
            </a:r>
          </a:p>
        </p:txBody>
      </p:sp>
      <p:sp>
        <p:nvSpPr>
          <p:cNvPr id="3" name="Content Placeholder 2">
            <a:extLst>
              <a:ext uri="{FF2B5EF4-FFF2-40B4-BE49-F238E27FC236}">
                <a16:creationId xmlns:a16="http://schemas.microsoft.com/office/drawing/2014/main" id="{170CF07A-15AB-29A4-416C-5AC7B30A41AB}"/>
              </a:ext>
            </a:extLst>
          </p:cNvPr>
          <p:cNvSpPr>
            <a:spLocks noGrp="1"/>
          </p:cNvSpPr>
          <p:nvPr>
            <p:ph idx="1"/>
          </p:nvPr>
        </p:nvSpPr>
        <p:spPr/>
        <p:txBody>
          <a:bodyPr/>
          <a:lstStyle/>
          <a:p>
            <a:pPr marL="0" lvl="0" indent="0" algn="l" rtl="0">
              <a:lnSpc>
                <a:spcPct val="90000"/>
              </a:lnSpc>
              <a:spcBef>
                <a:spcPts val="800"/>
              </a:spcBef>
              <a:spcAft>
                <a:spcPts val="0"/>
              </a:spcAft>
              <a:buClr>
                <a:schemeClr val="dk1"/>
              </a:buClr>
              <a:buSzPts val="1500"/>
              <a:buNone/>
            </a:pPr>
            <a:r>
              <a:rPr lang="en-US" sz="3600" dirty="0"/>
              <a:t>Basic ADHD Screening</a:t>
            </a:r>
          </a:p>
          <a:p>
            <a:pPr marL="177800" lvl="0" indent="-171450" algn="l" rtl="0">
              <a:lnSpc>
                <a:spcPct val="90000"/>
              </a:lnSpc>
              <a:spcBef>
                <a:spcPts val="0"/>
              </a:spcBef>
              <a:spcAft>
                <a:spcPts val="0"/>
              </a:spcAft>
              <a:buClr>
                <a:schemeClr val="dk1"/>
              </a:buClr>
              <a:buSzPts val="1100"/>
              <a:buChar char="•"/>
            </a:pPr>
            <a:r>
              <a:rPr lang="en-US" sz="2400" dirty="0" err="1">
                <a:latin typeface="Calibri"/>
                <a:ea typeface="Calibri"/>
                <a:cs typeface="Calibri"/>
                <a:sym typeface="Calibri"/>
              </a:rPr>
              <a:t>Sx</a:t>
            </a:r>
            <a:r>
              <a:rPr lang="en-US" sz="2400" dirty="0">
                <a:latin typeface="Calibri"/>
                <a:ea typeface="Calibri"/>
                <a:cs typeface="Calibri"/>
                <a:sym typeface="Calibri"/>
              </a:rPr>
              <a:t> present prior to 12 y/o</a:t>
            </a:r>
          </a:p>
          <a:p>
            <a:pPr marL="177800" lvl="0" indent="-171450" algn="l" rtl="0">
              <a:lnSpc>
                <a:spcPct val="90000"/>
              </a:lnSpc>
              <a:spcBef>
                <a:spcPts val="0"/>
              </a:spcBef>
              <a:spcAft>
                <a:spcPts val="0"/>
              </a:spcAft>
              <a:buClr>
                <a:schemeClr val="dk1"/>
              </a:buClr>
              <a:buSzPts val="1100"/>
              <a:buChar char="•"/>
            </a:pPr>
            <a:r>
              <a:rPr lang="en-US" sz="2400" dirty="0">
                <a:latin typeface="Calibri"/>
                <a:ea typeface="Calibri"/>
                <a:cs typeface="Calibri"/>
                <a:sym typeface="Calibri"/>
              </a:rPr>
              <a:t>Clear evidence of impairment in two or more functional domains (work, school, relationships)</a:t>
            </a:r>
          </a:p>
          <a:p>
            <a:pPr marL="177800" lvl="0" indent="-171450" algn="l" rtl="0">
              <a:lnSpc>
                <a:spcPct val="90000"/>
              </a:lnSpc>
              <a:spcBef>
                <a:spcPts val="0"/>
              </a:spcBef>
              <a:spcAft>
                <a:spcPts val="0"/>
              </a:spcAft>
              <a:buClr>
                <a:schemeClr val="dk1"/>
              </a:buClr>
              <a:buSzPts val="1100"/>
              <a:buChar char="•"/>
            </a:pPr>
            <a:r>
              <a:rPr lang="en-US" sz="2400" dirty="0">
                <a:latin typeface="Calibri"/>
                <a:ea typeface="Calibri"/>
                <a:cs typeface="Calibri"/>
                <a:sym typeface="Calibri"/>
              </a:rPr>
              <a:t>R/o other explanation (e.g. depression, anxiety, substance misuse, PTSD/trauma)</a:t>
            </a:r>
          </a:p>
          <a:p>
            <a:pPr marL="0" lvl="0" indent="0" algn="l" rtl="0">
              <a:lnSpc>
                <a:spcPct val="90000"/>
              </a:lnSpc>
              <a:spcBef>
                <a:spcPts val="800"/>
              </a:spcBef>
              <a:spcAft>
                <a:spcPts val="0"/>
              </a:spcAft>
              <a:buClr>
                <a:schemeClr val="dk1"/>
              </a:buClr>
              <a:buSzPts val="600"/>
              <a:buNone/>
            </a:pPr>
            <a:endParaRPr lang="en-US" sz="800" dirty="0"/>
          </a:p>
          <a:p>
            <a:pPr marL="0" lvl="0" indent="0" algn="l" rtl="0">
              <a:lnSpc>
                <a:spcPct val="90000"/>
              </a:lnSpc>
              <a:spcBef>
                <a:spcPts val="800"/>
              </a:spcBef>
              <a:spcAft>
                <a:spcPts val="0"/>
              </a:spcAft>
              <a:buClr>
                <a:schemeClr val="dk1"/>
              </a:buClr>
              <a:buSzPts val="1500"/>
              <a:buNone/>
            </a:pPr>
            <a:r>
              <a:rPr lang="en-US" sz="3600" dirty="0"/>
              <a:t>Treatment</a:t>
            </a:r>
            <a:endParaRPr lang="en-US" dirty="0"/>
          </a:p>
          <a:p>
            <a:pPr marL="177800" lvl="0" indent="-171450" algn="l" rtl="0">
              <a:lnSpc>
                <a:spcPct val="90000"/>
              </a:lnSpc>
              <a:spcBef>
                <a:spcPts val="800"/>
              </a:spcBef>
              <a:spcAft>
                <a:spcPts val="0"/>
              </a:spcAft>
              <a:buClr>
                <a:schemeClr val="dk1"/>
              </a:buClr>
              <a:buSzPts val="1100"/>
              <a:buChar char="•"/>
            </a:pPr>
            <a:r>
              <a:rPr lang="en-US" sz="2400" dirty="0"/>
              <a:t>Treat anxiety and depression first</a:t>
            </a:r>
          </a:p>
          <a:p>
            <a:pPr marL="177800" lvl="0" indent="-171450" algn="l" rtl="0">
              <a:lnSpc>
                <a:spcPct val="90000"/>
              </a:lnSpc>
              <a:spcBef>
                <a:spcPts val="800"/>
              </a:spcBef>
              <a:spcAft>
                <a:spcPts val="0"/>
              </a:spcAft>
              <a:buSzPts val="1100"/>
              <a:buChar char="•"/>
            </a:pPr>
            <a:r>
              <a:rPr lang="en-US" sz="2400" dirty="0"/>
              <a:t>If still symptomatic may consider non-stimulant alternative (</a:t>
            </a:r>
            <a:r>
              <a:rPr lang="en-US" sz="2400" dirty="0" err="1"/>
              <a:t>strattera</a:t>
            </a:r>
            <a:r>
              <a:rPr lang="en-US" sz="2400" dirty="0"/>
              <a:t> or </a:t>
            </a:r>
            <a:r>
              <a:rPr lang="en-US" sz="2400" dirty="0" err="1"/>
              <a:t>wellbutrin</a:t>
            </a:r>
            <a:r>
              <a:rPr lang="en-US" sz="2400" dirty="0"/>
              <a:t>) and/or  psych referral </a:t>
            </a:r>
          </a:p>
          <a:p>
            <a:endParaRPr lang="en-US" dirty="0"/>
          </a:p>
        </p:txBody>
      </p:sp>
    </p:spTree>
    <p:extLst>
      <p:ext uri="{BB962C8B-B14F-4D97-AF65-F5344CB8AC3E}">
        <p14:creationId xmlns:p14="http://schemas.microsoft.com/office/powerpoint/2010/main" val="3907996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8"/>
          <p:cNvSpPr txBox="1">
            <a:spLocks noGrp="1"/>
          </p:cNvSpPr>
          <p:nvPr>
            <p:ph type="title"/>
          </p:nvPr>
        </p:nvSpPr>
        <p:spPr>
          <a:xfrm>
            <a:off x="628650" y="1131094"/>
            <a:ext cx="7886700" cy="994200"/>
          </a:xfrm>
          <a:prstGeom prst="rect">
            <a:avLst/>
          </a:prstGeom>
        </p:spPr>
        <p:txBody>
          <a:bodyPr spcFirstLastPara="1" vert="horz" wrap="square" lIns="68575" tIns="34275" rIns="68575" bIns="34275" rtlCol="0" anchor="ctr" anchorCtr="0">
            <a:normAutofit/>
          </a:bodyPr>
          <a:lstStyle/>
          <a:p>
            <a:pPr>
              <a:spcBef>
                <a:spcPts val="0"/>
              </a:spcBef>
            </a:pPr>
            <a:r>
              <a:rPr lang="en"/>
              <a:t>Insomnia </a:t>
            </a:r>
            <a:endParaRPr/>
          </a:p>
        </p:txBody>
      </p:sp>
      <p:sp>
        <p:nvSpPr>
          <p:cNvPr id="434" name="Google Shape;434;p58"/>
          <p:cNvSpPr txBox="1">
            <a:spLocks noGrp="1"/>
          </p:cNvSpPr>
          <p:nvPr>
            <p:ph type="body" idx="1"/>
          </p:nvPr>
        </p:nvSpPr>
        <p:spPr>
          <a:xfrm>
            <a:off x="628650" y="2226475"/>
            <a:ext cx="3722400" cy="3263400"/>
          </a:xfrm>
          <a:prstGeom prst="rect">
            <a:avLst/>
          </a:prstGeom>
        </p:spPr>
        <p:txBody>
          <a:bodyPr spcFirstLastPara="1" vert="horz" wrap="square" lIns="68575" tIns="34275" rIns="68575" bIns="34275" rtlCol="0" anchor="t" anchorCtr="0">
            <a:normAutofit fontScale="77500" lnSpcReduction="20000"/>
          </a:bodyPr>
          <a:lstStyle/>
          <a:p>
            <a:pPr marL="0" indent="0">
              <a:spcBef>
                <a:spcPts val="800"/>
              </a:spcBef>
              <a:buNone/>
            </a:pPr>
            <a:r>
              <a:rPr lang="en"/>
              <a:t>Characteristics: Difficulty with falling asleep (onset) or staying asleep (maintenance)</a:t>
            </a:r>
            <a:endParaRPr/>
          </a:p>
          <a:p>
            <a:pPr marL="457200" indent="0">
              <a:spcBef>
                <a:spcPts val="800"/>
              </a:spcBef>
              <a:buNone/>
            </a:pPr>
            <a:r>
              <a:rPr lang="en"/>
              <a:t>Sleep hygiene </a:t>
            </a:r>
            <a:endParaRPr/>
          </a:p>
          <a:p>
            <a:pPr marL="457200" indent="-317500">
              <a:spcBef>
                <a:spcPts val="800"/>
              </a:spcBef>
              <a:buSzPts val="1400"/>
              <a:buChar char="•"/>
            </a:pPr>
            <a:r>
              <a:rPr lang="en"/>
              <a:t>Bed is for sleep and sex only</a:t>
            </a:r>
            <a:endParaRPr/>
          </a:p>
          <a:p>
            <a:pPr marL="457200" indent="-317500">
              <a:spcBef>
                <a:spcPts val="0"/>
              </a:spcBef>
              <a:buSzPts val="1400"/>
              <a:buChar char="•"/>
            </a:pPr>
            <a:r>
              <a:rPr lang="en"/>
              <a:t>Quiet room, no tv or lights</a:t>
            </a:r>
            <a:endParaRPr/>
          </a:p>
          <a:p>
            <a:pPr marL="457200" indent="-317500">
              <a:spcBef>
                <a:spcPts val="0"/>
              </a:spcBef>
              <a:buSzPts val="1400"/>
              <a:buChar char="•"/>
            </a:pPr>
            <a:r>
              <a:rPr lang="en"/>
              <a:t>Avoid cell phone, computer use if you wake up</a:t>
            </a:r>
            <a:endParaRPr/>
          </a:p>
          <a:p>
            <a:pPr marL="0" indent="0">
              <a:spcBef>
                <a:spcPts val="800"/>
              </a:spcBef>
              <a:buNone/>
            </a:pPr>
            <a:r>
              <a:rPr lang="en"/>
              <a:t>Causes: depression/anxiety, substance use (</a:t>
            </a:r>
            <a:r>
              <a:rPr lang="en">
                <a:solidFill>
                  <a:srgbClr val="FF0000"/>
                </a:solidFill>
              </a:rPr>
              <a:t>alcohol</a:t>
            </a:r>
            <a:r>
              <a:rPr lang="en"/>
              <a:t>), medication side effects</a:t>
            </a:r>
            <a:endParaRPr/>
          </a:p>
        </p:txBody>
      </p:sp>
      <p:sp>
        <p:nvSpPr>
          <p:cNvPr id="435" name="Google Shape;435;p58"/>
          <p:cNvSpPr/>
          <p:nvPr/>
        </p:nvSpPr>
        <p:spPr>
          <a:xfrm>
            <a:off x="4351051" y="222422"/>
            <a:ext cx="4644668" cy="5881816"/>
          </a:xfrm>
          <a:prstGeom prst="roundRect">
            <a:avLst>
              <a:gd name="adj" fmla="val 16667"/>
            </a:avLst>
          </a:prstGeom>
          <a:solidFill>
            <a:srgbClr val="FFF2CC"/>
          </a:solidFill>
          <a:ln w="9525"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r>
              <a:rPr lang="en" sz="1600" dirty="0"/>
              <a:t>Treatment:</a:t>
            </a:r>
            <a:endParaRPr sz="1600" dirty="0"/>
          </a:p>
          <a:p>
            <a:r>
              <a:rPr lang="en" sz="1600" dirty="0"/>
              <a:t>BEST EVIDENCE: </a:t>
            </a:r>
            <a:r>
              <a:rPr lang="en" sz="1600" b="1" dirty="0">
                <a:solidFill>
                  <a:schemeClr val="accent6"/>
                </a:solidFill>
              </a:rPr>
              <a:t>CBT</a:t>
            </a:r>
            <a:endParaRPr sz="1600" b="1" dirty="0">
              <a:solidFill>
                <a:schemeClr val="accent6"/>
              </a:solidFill>
            </a:endParaRPr>
          </a:p>
          <a:p>
            <a:endParaRPr sz="1600" dirty="0"/>
          </a:p>
          <a:p>
            <a:endParaRPr sz="1600" dirty="0"/>
          </a:p>
          <a:p>
            <a:r>
              <a:rPr lang="en" sz="1600" dirty="0">
                <a:solidFill>
                  <a:srgbClr val="0000FF"/>
                </a:solidFill>
              </a:rPr>
              <a:t>Doxepin </a:t>
            </a:r>
            <a:r>
              <a:rPr lang="en" sz="1600" dirty="0"/>
              <a:t>- FDA approved for sleep in low doses (3, 6 mg), safe for use in elderly</a:t>
            </a:r>
            <a:endParaRPr sz="1600" dirty="0"/>
          </a:p>
          <a:p>
            <a:r>
              <a:rPr lang="en" sz="1600" dirty="0">
                <a:solidFill>
                  <a:srgbClr val="0000FF"/>
                </a:solidFill>
              </a:rPr>
              <a:t>Trazodone </a:t>
            </a:r>
            <a:r>
              <a:rPr lang="en" sz="1600" dirty="0"/>
              <a:t>- no benefit for sleep over 200 mg</a:t>
            </a:r>
            <a:endParaRPr sz="1600" dirty="0"/>
          </a:p>
          <a:p>
            <a:r>
              <a:rPr lang="en" sz="1600" dirty="0">
                <a:solidFill>
                  <a:srgbClr val="0000FF"/>
                </a:solidFill>
              </a:rPr>
              <a:t>Mirtazapine</a:t>
            </a:r>
            <a:r>
              <a:rPr lang="en" sz="1600" dirty="0"/>
              <a:t> - lovely, but weight gain is real</a:t>
            </a:r>
            <a:endParaRPr sz="1600" dirty="0"/>
          </a:p>
          <a:p>
            <a:r>
              <a:rPr lang="en" sz="1600" dirty="0">
                <a:solidFill>
                  <a:srgbClr val="0000FF"/>
                </a:solidFill>
              </a:rPr>
              <a:t>Hydroxyzine</a:t>
            </a:r>
            <a:r>
              <a:rPr lang="en" sz="1600" dirty="0"/>
              <a:t>,  </a:t>
            </a:r>
            <a:r>
              <a:rPr lang="en" sz="1600" dirty="0">
                <a:solidFill>
                  <a:srgbClr val="0000FF"/>
                </a:solidFill>
              </a:rPr>
              <a:t>Benadryl </a:t>
            </a:r>
            <a:r>
              <a:rPr lang="en" sz="1600" dirty="0"/>
              <a:t>- anticholinergic, not ideal in older individuals </a:t>
            </a:r>
            <a:endParaRPr sz="1600" dirty="0"/>
          </a:p>
          <a:p>
            <a:endParaRPr sz="1600" dirty="0"/>
          </a:p>
          <a:p>
            <a:r>
              <a:rPr lang="en" sz="1600" dirty="0">
                <a:solidFill>
                  <a:srgbClr val="FF0000"/>
                </a:solidFill>
              </a:rPr>
              <a:t>AVOID</a:t>
            </a:r>
            <a:r>
              <a:rPr lang="en" sz="1600" dirty="0"/>
              <a:t>:</a:t>
            </a:r>
            <a:endParaRPr sz="1600" dirty="0"/>
          </a:p>
          <a:p>
            <a:r>
              <a:rPr lang="en" sz="1600" dirty="0">
                <a:solidFill>
                  <a:srgbClr val="FF0000"/>
                </a:solidFill>
              </a:rPr>
              <a:t>Z- drugs</a:t>
            </a:r>
            <a:r>
              <a:rPr lang="en" sz="1600" dirty="0"/>
              <a:t> - black box warning, high abuse potential, risk of seizures in withdrawal</a:t>
            </a:r>
            <a:endParaRPr sz="1600" dirty="0"/>
          </a:p>
          <a:p>
            <a:r>
              <a:rPr lang="en" sz="1600" dirty="0">
                <a:solidFill>
                  <a:srgbClr val="FF0000"/>
                </a:solidFill>
              </a:rPr>
              <a:t>Benzos </a:t>
            </a:r>
            <a:r>
              <a:rPr lang="en" sz="1600" dirty="0"/>
              <a:t>- rebound insomnia, withdrawal, and dependence, co-occurring sub. use</a:t>
            </a:r>
            <a:endParaRPr sz="1600" dirty="0"/>
          </a:p>
          <a:p>
            <a:r>
              <a:rPr lang="en" sz="1600" dirty="0">
                <a:solidFill>
                  <a:srgbClr val="FF0000"/>
                </a:solidFill>
              </a:rPr>
              <a:t>Seroquel </a:t>
            </a:r>
            <a:r>
              <a:rPr lang="en" sz="1600" dirty="0"/>
              <a:t>- side effects, monitoring </a:t>
            </a:r>
            <a:endParaRPr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942945-DEFA-C177-B9D8-4D4E84CF8CBD}"/>
              </a:ext>
            </a:extLst>
          </p:cNvPr>
          <p:cNvSpPr>
            <a:spLocks noGrp="1"/>
          </p:cNvSpPr>
          <p:nvPr>
            <p:ph type="ctrTitle"/>
          </p:nvPr>
        </p:nvSpPr>
        <p:spPr/>
        <p:txBody>
          <a:bodyPr/>
          <a:lstStyle/>
          <a:p>
            <a:r>
              <a:rPr lang="en-US" dirty="0"/>
              <a:t>Addiction and Substance Use Disorder Assessment </a:t>
            </a:r>
          </a:p>
        </p:txBody>
      </p:sp>
      <p:sp>
        <p:nvSpPr>
          <p:cNvPr id="5" name="Subtitle 4">
            <a:extLst>
              <a:ext uri="{FF2B5EF4-FFF2-40B4-BE49-F238E27FC236}">
                <a16:creationId xmlns:a16="http://schemas.microsoft.com/office/drawing/2014/main" id="{BADC25A1-44E1-F797-1069-308F8EAEC1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287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5"/>
          <p:cNvSpPr txBox="1">
            <a:spLocks noGrp="1"/>
          </p:cNvSpPr>
          <p:nvPr>
            <p:ph type="title"/>
          </p:nvPr>
        </p:nvSpPr>
        <p:spPr>
          <a:xfrm>
            <a:off x="628650" y="1131094"/>
            <a:ext cx="7886700" cy="994200"/>
          </a:xfrm>
          <a:prstGeom prst="rect">
            <a:avLst/>
          </a:prstGeom>
        </p:spPr>
        <p:txBody>
          <a:bodyPr spcFirstLastPara="1" vert="horz" wrap="square" lIns="68575" tIns="34275" rIns="68575" bIns="34275" rtlCol="0" anchor="ctr" anchorCtr="0">
            <a:noAutofit/>
          </a:bodyPr>
          <a:lstStyle/>
          <a:p>
            <a:pPr>
              <a:spcBef>
                <a:spcPts val="0"/>
              </a:spcBef>
            </a:pPr>
            <a:r>
              <a:rPr lang="en" sz="3200" dirty="0"/>
              <a:t>Substance use ≠ Substance Use Disorder </a:t>
            </a:r>
            <a:endParaRPr sz="3200" dirty="0"/>
          </a:p>
          <a:p>
            <a:pPr>
              <a:spcBef>
                <a:spcPts val="0"/>
              </a:spcBef>
            </a:pPr>
            <a:r>
              <a:rPr lang="en" sz="3200" dirty="0"/>
              <a:t>Substance Use Disorder ≠ Addiction </a:t>
            </a:r>
            <a:endParaRPr sz="3200" dirty="0"/>
          </a:p>
        </p:txBody>
      </p:sp>
      <p:sp>
        <p:nvSpPr>
          <p:cNvPr id="326" name="Google Shape;326;p45"/>
          <p:cNvSpPr txBox="1">
            <a:spLocks noGrp="1"/>
          </p:cNvSpPr>
          <p:nvPr>
            <p:ph type="body" idx="1"/>
          </p:nvPr>
        </p:nvSpPr>
        <p:spPr>
          <a:xfrm>
            <a:off x="628650" y="2226469"/>
            <a:ext cx="3886200" cy="3263400"/>
          </a:xfrm>
          <a:prstGeom prst="rect">
            <a:avLst/>
          </a:prstGeom>
        </p:spPr>
        <p:txBody>
          <a:bodyPr spcFirstLastPara="1" vert="horz" wrap="square" lIns="68575" tIns="34275" rIns="68575" bIns="34275" rtlCol="0" anchor="t" anchorCtr="0">
            <a:normAutofit/>
          </a:bodyPr>
          <a:lstStyle/>
          <a:p>
            <a:pPr marL="0" indent="0">
              <a:spcBef>
                <a:spcPts val="800"/>
              </a:spcBef>
              <a:buNone/>
            </a:pPr>
            <a:r>
              <a:rPr lang="en" sz="2000" dirty="0">
                <a:solidFill>
                  <a:srgbClr val="0000FF"/>
                </a:solidFill>
              </a:rPr>
              <a:t>Substance Use Disorder </a:t>
            </a:r>
            <a:endParaRPr sz="2000" dirty="0">
              <a:solidFill>
                <a:srgbClr val="0000FF"/>
              </a:solidFill>
            </a:endParaRPr>
          </a:p>
          <a:p>
            <a:pPr marL="0" indent="0">
              <a:spcBef>
                <a:spcPts val="800"/>
              </a:spcBef>
              <a:buNone/>
            </a:pPr>
            <a:r>
              <a:rPr lang="en" sz="2000" dirty="0"/>
              <a:t>11 criteria, including: </a:t>
            </a:r>
            <a:endParaRPr sz="2000" dirty="0"/>
          </a:p>
          <a:p>
            <a:pPr marL="457200" indent="-317500">
              <a:spcBef>
                <a:spcPts val="800"/>
              </a:spcBef>
              <a:buSzPts val="1400"/>
              <a:buChar char="•"/>
            </a:pPr>
            <a:r>
              <a:rPr lang="en" sz="2000" dirty="0"/>
              <a:t>Tolerance </a:t>
            </a:r>
            <a:endParaRPr sz="2000" dirty="0"/>
          </a:p>
          <a:p>
            <a:pPr marL="457200" indent="-317500">
              <a:spcBef>
                <a:spcPts val="0"/>
              </a:spcBef>
              <a:buSzPts val="1400"/>
              <a:buChar char="•"/>
            </a:pPr>
            <a:r>
              <a:rPr lang="en" sz="2000" dirty="0"/>
              <a:t>Withdrawal</a:t>
            </a:r>
            <a:endParaRPr sz="2000" dirty="0"/>
          </a:p>
          <a:p>
            <a:pPr marL="457200" indent="-317500">
              <a:spcBef>
                <a:spcPts val="0"/>
              </a:spcBef>
              <a:buSzPts val="1400"/>
              <a:buChar char="•"/>
            </a:pPr>
            <a:r>
              <a:rPr lang="en" sz="2000" dirty="0"/>
              <a:t>Craving</a:t>
            </a:r>
            <a:endParaRPr sz="2000" dirty="0"/>
          </a:p>
          <a:p>
            <a:pPr marL="457200" indent="-317500">
              <a:spcBef>
                <a:spcPts val="0"/>
              </a:spcBef>
              <a:buSzPts val="1400"/>
              <a:buChar char="•"/>
            </a:pPr>
            <a:r>
              <a:rPr lang="en" sz="2000" dirty="0"/>
              <a:t>Escalating use</a:t>
            </a:r>
            <a:endParaRPr sz="2000" dirty="0"/>
          </a:p>
          <a:p>
            <a:pPr marL="457200" indent="-317500">
              <a:spcBef>
                <a:spcPts val="0"/>
              </a:spcBef>
              <a:buSzPts val="1400"/>
              <a:buChar char="•"/>
            </a:pPr>
            <a:r>
              <a:rPr lang="en" sz="2000" dirty="0"/>
              <a:t>Use despite significant consequences </a:t>
            </a:r>
            <a:endParaRPr sz="2000" dirty="0"/>
          </a:p>
          <a:p>
            <a:pPr marL="0" indent="0">
              <a:spcBef>
                <a:spcPts val="800"/>
              </a:spcBef>
              <a:buNone/>
            </a:pPr>
            <a:endParaRPr sz="900" dirty="0">
              <a:solidFill>
                <a:srgbClr val="212121"/>
              </a:solidFill>
              <a:highlight>
                <a:srgbClr val="FFFFFF"/>
              </a:highlight>
              <a:latin typeface="Merriweather"/>
              <a:ea typeface="Merriweather"/>
              <a:cs typeface="Merriweather"/>
              <a:sym typeface="Merriweather"/>
            </a:endParaRPr>
          </a:p>
          <a:p>
            <a:pPr marL="0" indent="0">
              <a:spcBef>
                <a:spcPts val="800"/>
              </a:spcBef>
              <a:buNone/>
            </a:pPr>
            <a:endParaRPr sz="2000" dirty="0"/>
          </a:p>
        </p:txBody>
      </p:sp>
      <p:sp>
        <p:nvSpPr>
          <p:cNvPr id="327" name="Google Shape;327;p45"/>
          <p:cNvSpPr txBox="1">
            <a:spLocks noGrp="1"/>
          </p:cNvSpPr>
          <p:nvPr>
            <p:ph type="body" idx="2"/>
          </p:nvPr>
        </p:nvSpPr>
        <p:spPr>
          <a:xfrm>
            <a:off x="4629150" y="2226469"/>
            <a:ext cx="3886200" cy="3263400"/>
          </a:xfrm>
          <a:prstGeom prst="rect">
            <a:avLst/>
          </a:prstGeom>
        </p:spPr>
        <p:txBody>
          <a:bodyPr spcFirstLastPara="1" vert="horz" wrap="square" lIns="68575" tIns="34275" rIns="68575" bIns="34275" rtlCol="0" anchor="t" anchorCtr="0">
            <a:normAutofit fontScale="92500"/>
          </a:bodyPr>
          <a:lstStyle/>
          <a:p>
            <a:pPr marL="0" indent="0">
              <a:spcBef>
                <a:spcPts val="800"/>
              </a:spcBef>
              <a:buNone/>
            </a:pPr>
            <a:r>
              <a:rPr lang="en" sz="1800" dirty="0">
                <a:solidFill>
                  <a:srgbClr val="FF0000"/>
                </a:solidFill>
              </a:rPr>
              <a:t>Addiction</a:t>
            </a:r>
            <a:endParaRPr sz="1800" dirty="0">
              <a:solidFill>
                <a:srgbClr val="FF0000"/>
              </a:solidFill>
            </a:endParaRPr>
          </a:p>
          <a:p>
            <a:pPr marL="0" indent="0">
              <a:spcBef>
                <a:spcPts val="800"/>
              </a:spcBef>
              <a:buNone/>
            </a:pPr>
            <a:r>
              <a:rPr lang="en" sz="1800" dirty="0"/>
              <a:t>Chronic relapsing disorder</a:t>
            </a:r>
            <a:endParaRPr sz="1800" dirty="0"/>
          </a:p>
          <a:p>
            <a:pPr marL="0" indent="0">
              <a:spcBef>
                <a:spcPts val="800"/>
              </a:spcBef>
              <a:buNone/>
            </a:pPr>
            <a:r>
              <a:rPr lang="en" sz="1800" dirty="0"/>
              <a:t>Moderate - Severe SUD</a:t>
            </a:r>
            <a:endParaRPr sz="1800" dirty="0"/>
          </a:p>
          <a:p>
            <a:pPr marL="0" indent="0">
              <a:spcBef>
                <a:spcPts val="800"/>
              </a:spcBef>
              <a:buNone/>
            </a:pPr>
            <a:r>
              <a:rPr lang="en" sz="1800" dirty="0"/>
              <a:t>Characterized by:</a:t>
            </a:r>
            <a:endParaRPr sz="1800" dirty="0"/>
          </a:p>
          <a:p>
            <a:pPr marL="457200" indent="-304165">
              <a:spcBef>
                <a:spcPts val="800"/>
              </a:spcBef>
              <a:buSzPct val="66666"/>
              <a:buChar char="•"/>
            </a:pPr>
            <a:r>
              <a:rPr lang="en" sz="1800" dirty="0"/>
              <a:t>Compulsive drive to take drug despite serious adverse consequences</a:t>
            </a:r>
            <a:endParaRPr sz="1800" dirty="0"/>
          </a:p>
          <a:p>
            <a:pPr marL="457200" indent="-304165">
              <a:spcBef>
                <a:spcPts val="0"/>
              </a:spcBef>
              <a:buSzPct val="66666"/>
              <a:buChar char="•"/>
            </a:pPr>
            <a:r>
              <a:rPr lang="en" sz="1800" dirty="0"/>
              <a:t>Loss of control over intake</a:t>
            </a:r>
            <a:endParaRPr sz="1800" dirty="0"/>
          </a:p>
          <a:p>
            <a:pPr marL="457200" indent="-304165">
              <a:spcBef>
                <a:spcPts val="0"/>
              </a:spcBef>
              <a:buSzPct val="66666"/>
              <a:buChar char="•"/>
            </a:pPr>
            <a:r>
              <a:rPr lang="en" sz="1800" dirty="0"/>
              <a:t>Emergence of negative emotional state during abstinence </a:t>
            </a:r>
            <a:endParaRPr sz="1800" dirty="0"/>
          </a:p>
          <a:p>
            <a:pPr marL="0" indent="0">
              <a:spcBef>
                <a:spcPts val="800"/>
              </a:spcBef>
              <a:buNone/>
            </a:pPr>
            <a:endParaRPr sz="1800" dirty="0"/>
          </a:p>
          <a:p>
            <a:pPr marL="0" indent="0">
              <a:spcBef>
                <a:spcPts val="800"/>
              </a:spcBef>
              <a:buNone/>
            </a:pP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6"/>
          <p:cNvSpPr txBox="1">
            <a:spLocks noGrp="1"/>
          </p:cNvSpPr>
          <p:nvPr>
            <p:ph type="title"/>
          </p:nvPr>
        </p:nvSpPr>
        <p:spPr>
          <a:xfrm>
            <a:off x="628650" y="1131094"/>
            <a:ext cx="7886700" cy="994200"/>
          </a:xfrm>
          <a:prstGeom prst="rect">
            <a:avLst/>
          </a:prstGeom>
        </p:spPr>
        <p:txBody>
          <a:bodyPr spcFirstLastPara="1" vert="horz" wrap="square" lIns="68575" tIns="34275" rIns="68575" bIns="34275" rtlCol="0" anchor="ctr" anchorCtr="0">
            <a:normAutofit/>
          </a:bodyPr>
          <a:lstStyle/>
          <a:p>
            <a:pPr>
              <a:spcBef>
                <a:spcPts val="0"/>
              </a:spcBef>
            </a:pPr>
            <a:r>
              <a:rPr lang="en"/>
              <a:t>What is addiction?</a:t>
            </a:r>
            <a:endParaRPr/>
          </a:p>
        </p:txBody>
      </p:sp>
      <p:sp>
        <p:nvSpPr>
          <p:cNvPr id="333" name="Google Shape;333;p46"/>
          <p:cNvSpPr txBox="1">
            <a:spLocks noGrp="1"/>
          </p:cNvSpPr>
          <p:nvPr>
            <p:ph type="body" idx="1"/>
          </p:nvPr>
        </p:nvSpPr>
        <p:spPr>
          <a:xfrm>
            <a:off x="628650" y="2238826"/>
            <a:ext cx="7886700" cy="3263400"/>
          </a:xfrm>
          <a:prstGeom prst="rect">
            <a:avLst/>
          </a:prstGeom>
        </p:spPr>
        <p:txBody>
          <a:bodyPr spcFirstLastPara="1" vert="horz" wrap="square" lIns="68575" tIns="34275" rIns="68575" bIns="34275" rtlCol="0" anchor="t" anchorCtr="0">
            <a:normAutofit fontScale="85000" lnSpcReduction="10000"/>
          </a:bodyPr>
          <a:lstStyle/>
          <a:p>
            <a:pPr marL="0" indent="0">
              <a:spcBef>
                <a:spcPts val="800"/>
              </a:spcBef>
              <a:buNone/>
            </a:pPr>
            <a:endParaRPr/>
          </a:p>
          <a:p>
            <a:pPr marL="0" indent="0">
              <a:spcBef>
                <a:spcPts val="800"/>
              </a:spcBef>
              <a:buNone/>
            </a:pPr>
            <a:r>
              <a:rPr lang="en"/>
              <a:t>Three stages: </a:t>
            </a:r>
            <a:br>
              <a:rPr lang="en"/>
            </a:br>
            <a:r>
              <a:rPr lang="en"/>
              <a:t>Binge/Intoxication, Withdrawal, </a:t>
            </a:r>
            <a:r>
              <a:rPr lang="en" u="sng"/>
              <a:t>Preoccupation/Anticipation</a:t>
            </a:r>
            <a:endParaRPr u="sng"/>
          </a:p>
          <a:p>
            <a:pPr marL="0" indent="0">
              <a:spcBef>
                <a:spcPts val="800"/>
              </a:spcBef>
              <a:buNone/>
            </a:pPr>
            <a:r>
              <a:rPr lang="en"/>
              <a:t>→ emotional dysregulation, stress response </a:t>
            </a:r>
            <a:endParaRPr/>
          </a:p>
          <a:p>
            <a:pPr marL="0" indent="0">
              <a:spcBef>
                <a:spcPts val="800"/>
              </a:spcBef>
              <a:buNone/>
            </a:pPr>
            <a:endParaRPr/>
          </a:p>
          <a:p>
            <a:pPr marL="0" indent="0">
              <a:spcBef>
                <a:spcPts val="800"/>
              </a:spcBef>
              <a:buNone/>
            </a:pPr>
            <a:r>
              <a:rPr lang="en"/>
              <a:t>Risk Factors: </a:t>
            </a:r>
            <a:endParaRPr/>
          </a:p>
          <a:p>
            <a:pPr marL="457200" indent="-317500">
              <a:spcBef>
                <a:spcPts val="800"/>
              </a:spcBef>
              <a:buSzPts val="1400"/>
              <a:buChar char="•"/>
            </a:pPr>
            <a:r>
              <a:rPr lang="en"/>
              <a:t>Genetics (40-60%)</a:t>
            </a:r>
            <a:endParaRPr/>
          </a:p>
          <a:p>
            <a:pPr marL="457200" indent="-317500">
              <a:spcBef>
                <a:spcPts val="0"/>
              </a:spcBef>
              <a:buSzPts val="1400"/>
              <a:buChar char="•"/>
            </a:pPr>
            <a:r>
              <a:rPr lang="en"/>
              <a:t>Environmental (low SES, poor parental support, peer influence)</a:t>
            </a:r>
            <a:endParaRPr/>
          </a:p>
          <a:p>
            <a:pPr marL="457200" indent="-317500">
              <a:spcBef>
                <a:spcPts val="0"/>
              </a:spcBef>
              <a:buClr>
                <a:srgbClr val="FF0000"/>
              </a:buClr>
              <a:buSzPts val="1400"/>
              <a:buChar char="•"/>
            </a:pPr>
            <a:r>
              <a:rPr lang="en">
                <a:solidFill>
                  <a:srgbClr val="FF0000"/>
                </a:solidFill>
              </a:rPr>
              <a:t>PSYCHIATRIC COMORBIDITIES </a:t>
            </a:r>
            <a:endParaRPr>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title"/>
          </p:nvPr>
        </p:nvSpPr>
        <p:spPr>
          <a:xfrm>
            <a:off x="628650" y="449203"/>
            <a:ext cx="7886700" cy="994200"/>
          </a:xfrm>
          <a:prstGeom prst="rect">
            <a:avLst/>
          </a:prstGeom>
        </p:spPr>
        <p:txBody>
          <a:bodyPr spcFirstLastPara="1" vert="horz" wrap="square" lIns="68575" tIns="34275" rIns="68575" bIns="34275" rtlCol="0" anchor="ctr" anchorCtr="0">
            <a:normAutofit/>
          </a:bodyPr>
          <a:lstStyle/>
          <a:p>
            <a:pPr>
              <a:spcBef>
                <a:spcPts val="0"/>
              </a:spcBef>
            </a:pPr>
            <a:r>
              <a:rPr lang="en" dirty="0"/>
              <a:t>Psychiatric Comorbidities </a:t>
            </a:r>
            <a:endParaRPr dirty="0"/>
          </a:p>
        </p:txBody>
      </p:sp>
      <p:sp>
        <p:nvSpPr>
          <p:cNvPr id="339" name="Google Shape;339;p47"/>
          <p:cNvSpPr txBox="1">
            <a:spLocks noGrp="1"/>
          </p:cNvSpPr>
          <p:nvPr>
            <p:ph type="body" idx="1"/>
          </p:nvPr>
        </p:nvSpPr>
        <p:spPr>
          <a:xfrm>
            <a:off x="628650" y="2226469"/>
            <a:ext cx="7886700" cy="3263400"/>
          </a:xfrm>
          <a:prstGeom prst="rect">
            <a:avLst/>
          </a:prstGeom>
        </p:spPr>
        <p:txBody>
          <a:bodyPr spcFirstLastPara="1" vert="horz" wrap="square" lIns="68575" tIns="34275" rIns="68575" bIns="34275" rtlCol="0" anchor="t" anchorCtr="0">
            <a:normAutofit/>
          </a:bodyPr>
          <a:lstStyle/>
          <a:p>
            <a:pPr marL="0" indent="0">
              <a:spcBef>
                <a:spcPts val="800"/>
              </a:spcBef>
              <a:buNone/>
            </a:pPr>
            <a:endParaRPr/>
          </a:p>
          <a:p>
            <a:pPr marL="0" indent="0">
              <a:spcBef>
                <a:spcPts val="800"/>
              </a:spcBef>
              <a:buClr>
                <a:schemeClr val="dk1"/>
              </a:buClr>
              <a:buSzPts val="1100"/>
              <a:buNone/>
            </a:pPr>
            <a:endParaRPr/>
          </a:p>
          <a:p>
            <a:pPr marL="0" indent="0">
              <a:spcBef>
                <a:spcPts val="800"/>
              </a:spcBef>
              <a:buNone/>
            </a:pPr>
            <a:endParaRPr/>
          </a:p>
        </p:txBody>
      </p:sp>
      <p:graphicFrame>
        <p:nvGraphicFramePr>
          <p:cNvPr id="340" name="Google Shape;340;p47"/>
          <p:cNvGraphicFramePr/>
          <p:nvPr>
            <p:extLst>
              <p:ext uri="{D42A27DB-BD31-4B8C-83A1-F6EECF244321}">
                <p14:modId xmlns:p14="http://schemas.microsoft.com/office/powerpoint/2010/main" val="1800880315"/>
              </p:ext>
            </p:extLst>
          </p:nvPr>
        </p:nvGraphicFramePr>
        <p:xfrm>
          <a:off x="804774" y="1316366"/>
          <a:ext cx="7239000" cy="4768892"/>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837122">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General Population</a:t>
                      </a:r>
                      <a:endParaRPr/>
                    </a:p>
                  </a:txBody>
                  <a:tcPr marL="91425" marR="91425" marT="91425" marB="91425"/>
                </a:tc>
                <a:tc>
                  <a:txBody>
                    <a:bodyPr/>
                    <a:lstStyle/>
                    <a:p>
                      <a:pPr marL="0" lvl="0" indent="0" algn="l" rtl="0">
                        <a:spcBef>
                          <a:spcPts val="0"/>
                        </a:spcBef>
                        <a:spcAft>
                          <a:spcPts val="0"/>
                        </a:spcAft>
                        <a:buNone/>
                      </a:pPr>
                      <a:r>
                        <a:rPr lang="en"/>
                        <a:t>Substance Use Population</a:t>
                      </a:r>
                      <a:endParaRPr/>
                    </a:p>
                  </a:txBody>
                  <a:tcPr marL="91425" marR="91425" marT="91425" marB="91425"/>
                </a:tc>
                <a:extLst>
                  <a:ext uri="{0D108BD9-81ED-4DB2-BD59-A6C34878D82A}">
                    <a16:rowId xmlns:a16="http://schemas.microsoft.com/office/drawing/2014/main" val="10000"/>
                  </a:ext>
                </a:extLst>
              </a:tr>
              <a:tr h="1178515">
                <a:tc>
                  <a:txBody>
                    <a:bodyPr/>
                    <a:lstStyle/>
                    <a:p>
                      <a:pPr marL="0" lvl="0" indent="0" algn="l" rtl="0">
                        <a:spcBef>
                          <a:spcPts val="0"/>
                        </a:spcBef>
                        <a:spcAft>
                          <a:spcPts val="0"/>
                        </a:spcAft>
                        <a:buNone/>
                      </a:pPr>
                      <a:r>
                        <a:rPr lang="en"/>
                        <a:t>Depression</a:t>
                      </a:r>
                      <a:endParaRPr/>
                    </a:p>
                  </a:txBody>
                  <a:tcPr marL="91425" marR="91425" marT="91425" marB="91425"/>
                </a:tc>
                <a:tc>
                  <a:txBody>
                    <a:bodyPr/>
                    <a:lstStyle/>
                    <a:p>
                      <a:pPr marL="0" lvl="0" indent="0" algn="l" rtl="0">
                        <a:spcBef>
                          <a:spcPts val="0"/>
                        </a:spcBef>
                        <a:spcAft>
                          <a:spcPts val="0"/>
                        </a:spcAft>
                        <a:buNone/>
                      </a:pPr>
                      <a:r>
                        <a:rPr lang="en"/>
                        <a:t>&gt;10%</a:t>
                      </a:r>
                      <a:endParaRPr/>
                    </a:p>
                  </a:txBody>
                  <a:tcPr marL="91425" marR="91425" marT="91425" marB="91425"/>
                </a:tc>
                <a:tc>
                  <a:txBody>
                    <a:bodyPr/>
                    <a:lstStyle/>
                    <a:p>
                      <a:pPr marL="0" lvl="0" indent="0" algn="l" rtl="0">
                        <a:spcBef>
                          <a:spcPts val="0"/>
                        </a:spcBef>
                        <a:spcAft>
                          <a:spcPts val="0"/>
                        </a:spcAft>
                        <a:buNone/>
                      </a:pPr>
                      <a:r>
                        <a:rPr lang="en"/>
                        <a:t>50%</a:t>
                      </a:r>
                      <a:endParaRPr/>
                    </a:p>
                    <a:p>
                      <a:pPr marL="0" lvl="0" indent="0" algn="l" rtl="0">
                        <a:spcBef>
                          <a:spcPts val="0"/>
                        </a:spcBef>
                        <a:spcAft>
                          <a:spcPts val="0"/>
                        </a:spcAft>
                        <a:buNone/>
                      </a:pPr>
                      <a:r>
                        <a:rPr lang="en"/>
                        <a:t>Associated with worst outcome, including suicide risk</a:t>
                      </a:r>
                      <a:endParaRPr/>
                    </a:p>
                  </a:txBody>
                  <a:tcPr marL="91425" marR="91425" marT="91425" marB="91425"/>
                </a:tc>
                <a:extLst>
                  <a:ext uri="{0D108BD9-81ED-4DB2-BD59-A6C34878D82A}">
                    <a16:rowId xmlns:a16="http://schemas.microsoft.com/office/drawing/2014/main" val="10001"/>
                  </a:ext>
                </a:extLst>
              </a:tr>
              <a:tr h="420881">
                <a:tc>
                  <a:txBody>
                    <a:bodyPr/>
                    <a:lstStyle/>
                    <a:p>
                      <a:pPr marL="0" lvl="0" indent="0" algn="l" rtl="0">
                        <a:spcBef>
                          <a:spcPts val="0"/>
                        </a:spcBef>
                        <a:spcAft>
                          <a:spcPts val="0"/>
                        </a:spcAft>
                        <a:buNone/>
                      </a:pPr>
                      <a:r>
                        <a:rPr lang="en"/>
                        <a:t>Bipolar Disorder</a:t>
                      </a:r>
                      <a:endParaRPr/>
                    </a:p>
                  </a:txBody>
                  <a:tcPr marL="91425" marR="91425" marT="91425" marB="91425"/>
                </a:tc>
                <a:tc>
                  <a:txBody>
                    <a:bodyPr/>
                    <a:lstStyle/>
                    <a:p>
                      <a:pPr marL="0" lvl="0" indent="0" algn="l" rtl="0">
                        <a:spcBef>
                          <a:spcPts val="0"/>
                        </a:spcBef>
                        <a:spcAft>
                          <a:spcPts val="0"/>
                        </a:spcAft>
                        <a:buNone/>
                      </a:pPr>
                      <a:r>
                        <a:rPr lang="en"/>
                        <a:t>1%</a:t>
                      </a:r>
                      <a:endParaRPr/>
                    </a:p>
                  </a:txBody>
                  <a:tcPr marL="91425" marR="91425" marT="91425" marB="91425"/>
                </a:tc>
                <a:tc>
                  <a:txBody>
                    <a:bodyPr/>
                    <a:lstStyle/>
                    <a:p>
                      <a:pPr marL="0" lvl="0" indent="0" algn="l" rtl="0">
                        <a:spcBef>
                          <a:spcPts val="0"/>
                        </a:spcBef>
                        <a:spcAft>
                          <a:spcPts val="0"/>
                        </a:spcAft>
                        <a:buNone/>
                      </a:pPr>
                      <a:r>
                        <a:rPr lang="en"/>
                        <a:t>40%</a:t>
                      </a:r>
                      <a:endParaRPr/>
                    </a:p>
                  </a:txBody>
                  <a:tcPr marL="91425" marR="91425" marT="91425" marB="91425"/>
                </a:tc>
                <a:extLst>
                  <a:ext uri="{0D108BD9-81ED-4DB2-BD59-A6C34878D82A}">
                    <a16:rowId xmlns:a16="http://schemas.microsoft.com/office/drawing/2014/main" val="10002"/>
                  </a:ext>
                </a:extLst>
              </a:tr>
              <a:tr h="420881">
                <a:tc>
                  <a:txBody>
                    <a:bodyPr/>
                    <a:lstStyle/>
                    <a:p>
                      <a:pPr marL="0" lvl="0" indent="0" algn="l" rtl="0">
                        <a:spcBef>
                          <a:spcPts val="0"/>
                        </a:spcBef>
                        <a:spcAft>
                          <a:spcPts val="0"/>
                        </a:spcAft>
                        <a:buNone/>
                      </a:pPr>
                      <a:r>
                        <a:rPr lang="en"/>
                        <a:t>Anxiety</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80%</a:t>
                      </a:r>
                      <a:endParaRPr/>
                    </a:p>
                  </a:txBody>
                  <a:tcPr marL="91425" marR="91425" marT="91425" marB="91425"/>
                </a:tc>
                <a:extLst>
                  <a:ext uri="{0D108BD9-81ED-4DB2-BD59-A6C34878D82A}">
                    <a16:rowId xmlns:a16="http://schemas.microsoft.com/office/drawing/2014/main" val="10003"/>
                  </a:ext>
                </a:extLst>
              </a:tr>
              <a:tr h="925971">
                <a:tc>
                  <a:txBody>
                    <a:bodyPr/>
                    <a:lstStyle/>
                    <a:p>
                      <a:pPr marL="0" lvl="0" indent="0" algn="l" rtl="0">
                        <a:spcBef>
                          <a:spcPts val="0"/>
                        </a:spcBef>
                        <a:spcAft>
                          <a:spcPts val="0"/>
                        </a:spcAft>
                        <a:buNone/>
                      </a:pPr>
                      <a:r>
                        <a:rPr lang="en"/>
                        <a:t>ADHD</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Substance use disorders occurred earlier </a:t>
                      </a:r>
                      <a:endParaRPr/>
                    </a:p>
                  </a:txBody>
                  <a:tcPr marL="91425" marR="91425" marT="91425" marB="91425"/>
                </a:tc>
                <a:extLst>
                  <a:ext uri="{0D108BD9-81ED-4DB2-BD59-A6C34878D82A}">
                    <a16:rowId xmlns:a16="http://schemas.microsoft.com/office/drawing/2014/main" val="10004"/>
                  </a:ext>
                </a:extLst>
              </a:tr>
              <a:tr h="673426">
                <a:tc>
                  <a:txBody>
                    <a:bodyPr/>
                    <a:lstStyle/>
                    <a:p>
                      <a:pPr marL="0" lvl="0" indent="0" algn="l" rtl="0">
                        <a:spcBef>
                          <a:spcPts val="0"/>
                        </a:spcBef>
                        <a:spcAft>
                          <a:spcPts val="0"/>
                        </a:spcAft>
                        <a:buNone/>
                      </a:pPr>
                      <a:r>
                        <a:rPr lang="en"/>
                        <a:t>Schizophrenia-spectrum</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dirty="0"/>
                        <a:t>Range 25-75%</a:t>
                      </a: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8"/>
          <p:cNvSpPr txBox="1">
            <a:spLocks noGrp="1"/>
          </p:cNvSpPr>
          <p:nvPr>
            <p:ph type="title"/>
          </p:nvPr>
        </p:nvSpPr>
        <p:spPr>
          <a:xfrm>
            <a:off x="439650" y="373931"/>
            <a:ext cx="7886700" cy="994200"/>
          </a:xfrm>
          <a:prstGeom prst="rect">
            <a:avLst/>
          </a:prstGeom>
        </p:spPr>
        <p:txBody>
          <a:bodyPr spcFirstLastPara="1" vert="horz" wrap="square" lIns="68575" tIns="34275" rIns="68575" bIns="34275" rtlCol="0" anchor="ctr" anchorCtr="0">
            <a:normAutofit/>
          </a:bodyPr>
          <a:lstStyle/>
          <a:p>
            <a:pPr>
              <a:spcBef>
                <a:spcPts val="0"/>
              </a:spcBef>
            </a:pPr>
            <a:r>
              <a:rPr lang="en" dirty="0"/>
              <a:t>Ask about substance use</a:t>
            </a:r>
            <a:endParaRPr dirty="0"/>
          </a:p>
        </p:txBody>
      </p:sp>
      <p:sp>
        <p:nvSpPr>
          <p:cNvPr id="346" name="Google Shape;346;p48"/>
          <p:cNvSpPr txBox="1">
            <a:spLocks noGrp="1"/>
          </p:cNvSpPr>
          <p:nvPr>
            <p:ph type="body" idx="1"/>
          </p:nvPr>
        </p:nvSpPr>
        <p:spPr>
          <a:xfrm>
            <a:off x="628650" y="2226469"/>
            <a:ext cx="7886700" cy="3263400"/>
          </a:xfrm>
          <a:prstGeom prst="rect">
            <a:avLst/>
          </a:prstGeom>
        </p:spPr>
        <p:txBody>
          <a:bodyPr spcFirstLastPara="1" vert="horz" wrap="square" lIns="68575" tIns="34275" rIns="68575" bIns="34275" rtlCol="0" anchor="t" anchorCtr="0">
            <a:normAutofit/>
          </a:bodyPr>
          <a:lstStyle/>
          <a:p>
            <a:pPr marL="0" indent="0">
              <a:spcBef>
                <a:spcPts val="800"/>
              </a:spcBef>
              <a:buNone/>
            </a:pPr>
            <a:r>
              <a:rPr lang="en" sz="1800" dirty="0"/>
              <a:t>Tobacco </a:t>
            </a:r>
            <a:endParaRPr sz="1800" dirty="0"/>
          </a:p>
          <a:p>
            <a:pPr marL="0" indent="0">
              <a:spcBef>
                <a:spcPts val="800"/>
              </a:spcBef>
              <a:buNone/>
            </a:pPr>
            <a:r>
              <a:rPr lang="en" sz="1800" dirty="0"/>
              <a:t>Alcohol - liquor, beer, wine </a:t>
            </a:r>
            <a:endParaRPr sz="1800" dirty="0"/>
          </a:p>
          <a:p>
            <a:pPr marL="0" indent="0">
              <a:spcBef>
                <a:spcPts val="800"/>
              </a:spcBef>
              <a:buNone/>
            </a:pPr>
            <a:r>
              <a:rPr lang="en" sz="1800" dirty="0"/>
              <a:t>Cannabis</a:t>
            </a:r>
            <a:endParaRPr sz="1800" dirty="0"/>
          </a:p>
          <a:p>
            <a:pPr marL="0" indent="0">
              <a:spcBef>
                <a:spcPts val="800"/>
              </a:spcBef>
              <a:buNone/>
            </a:pPr>
            <a:r>
              <a:rPr lang="en" sz="1800" dirty="0"/>
              <a:t>Stimulants (Adderall, Cocaine, Meth)</a:t>
            </a:r>
            <a:endParaRPr sz="1800" dirty="0"/>
          </a:p>
          <a:p>
            <a:pPr marL="0" indent="0">
              <a:spcBef>
                <a:spcPts val="800"/>
              </a:spcBef>
              <a:buNone/>
            </a:pPr>
            <a:r>
              <a:rPr lang="en" sz="1800" dirty="0"/>
              <a:t>Sedatives (Xanax, </a:t>
            </a:r>
            <a:r>
              <a:rPr lang="en" sz="1800" dirty="0" err="1"/>
              <a:t>Klonopin</a:t>
            </a:r>
            <a:r>
              <a:rPr lang="en" sz="1800" dirty="0"/>
              <a:t>, Valium, GHB)</a:t>
            </a:r>
            <a:endParaRPr sz="1800" dirty="0"/>
          </a:p>
          <a:p>
            <a:pPr marL="0" indent="0">
              <a:spcBef>
                <a:spcPts val="800"/>
              </a:spcBef>
              <a:buNone/>
            </a:pPr>
            <a:r>
              <a:rPr lang="en" sz="1800" dirty="0"/>
              <a:t>Club drugs (Ecstasy, Molly)</a:t>
            </a:r>
            <a:endParaRPr sz="1800" dirty="0"/>
          </a:p>
          <a:p>
            <a:pPr marL="0" indent="0">
              <a:spcBef>
                <a:spcPts val="800"/>
              </a:spcBef>
              <a:buNone/>
            </a:pPr>
            <a:r>
              <a:rPr lang="en" sz="1800" dirty="0"/>
              <a:t>Hallucinogens (LSD, PCP)</a:t>
            </a:r>
            <a:endParaRPr sz="1800" dirty="0"/>
          </a:p>
          <a:p>
            <a:pPr marL="0" indent="0">
              <a:spcBef>
                <a:spcPts val="800"/>
              </a:spcBef>
              <a:buNone/>
            </a:pPr>
            <a:r>
              <a:rPr lang="en" sz="1800" dirty="0"/>
              <a:t>Plant based drugs (Mushrooms, Kratom)</a:t>
            </a:r>
            <a:endParaRPr sz="1800" dirty="0"/>
          </a:p>
        </p:txBody>
      </p:sp>
      <p:sp>
        <p:nvSpPr>
          <p:cNvPr id="347" name="Google Shape;347;p48"/>
          <p:cNvSpPr/>
          <p:nvPr/>
        </p:nvSpPr>
        <p:spPr>
          <a:xfrm>
            <a:off x="5762250" y="1061424"/>
            <a:ext cx="2753100" cy="4735151"/>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 dirty="0"/>
              <a:t>How much? </a:t>
            </a:r>
            <a:endParaRPr dirty="0"/>
          </a:p>
          <a:p>
            <a:endParaRPr dirty="0"/>
          </a:p>
          <a:p>
            <a:r>
              <a:rPr lang="en" dirty="0"/>
              <a:t>How often? (Daily? Every other day? Few times per week? Few times per month? Less than monthly?)</a:t>
            </a:r>
            <a:endParaRPr dirty="0"/>
          </a:p>
          <a:p>
            <a:endParaRPr dirty="0"/>
          </a:p>
          <a:p>
            <a:r>
              <a:rPr lang="en" dirty="0">
                <a:solidFill>
                  <a:srgbClr val="FF0000"/>
                </a:solidFill>
              </a:rPr>
              <a:t>What does it do for you?</a:t>
            </a:r>
            <a:endParaRPr dirty="0">
              <a:solidFill>
                <a:srgbClr val="FF0000"/>
              </a:solidFill>
            </a:endParaRPr>
          </a:p>
          <a:p>
            <a:endParaRPr dirty="0"/>
          </a:p>
          <a:p>
            <a:r>
              <a:rPr lang="en" dirty="0"/>
              <a:t>Have you ever felt your substance use was problematic? Has anyone ever expressed concern about your use?</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9"/>
          <p:cNvSpPr txBox="1">
            <a:spLocks noGrp="1"/>
          </p:cNvSpPr>
          <p:nvPr>
            <p:ph type="title"/>
          </p:nvPr>
        </p:nvSpPr>
        <p:spPr>
          <a:xfrm>
            <a:off x="468012" y="406374"/>
            <a:ext cx="7886700" cy="994200"/>
          </a:xfrm>
          <a:prstGeom prst="rect">
            <a:avLst/>
          </a:prstGeom>
        </p:spPr>
        <p:txBody>
          <a:bodyPr spcFirstLastPara="1" vert="horz" wrap="square" lIns="68575" tIns="34275" rIns="68575" bIns="34275" rtlCol="0" anchor="ctr" anchorCtr="0">
            <a:normAutofit/>
          </a:bodyPr>
          <a:lstStyle/>
          <a:p>
            <a:pPr>
              <a:spcBef>
                <a:spcPts val="0"/>
              </a:spcBef>
            </a:pPr>
            <a:r>
              <a:rPr lang="en"/>
              <a:t>Treating substance use</a:t>
            </a:r>
            <a:endParaRPr/>
          </a:p>
        </p:txBody>
      </p:sp>
      <p:sp>
        <p:nvSpPr>
          <p:cNvPr id="353" name="Google Shape;353;p49"/>
          <p:cNvSpPr txBox="1">
            <a:spLocks noGrp="1"/>
          </p:cNvSpPr>
          <p:nvPr>
            <p:ph type="body" idx="1"/>
          </p:nvPr>
        </p:nvSpPr>
        <p:spPr>
          <a:xfrm>
            <a:off x="628650" y="1618312"/>
            <a:ext cx="7886700" cy="3263400"/>
          </a:xfrm>
          <a:prstGeom prst="rect">
            <a:avLst/>
          </a:prstGeom>
        </p:spPr>
        <p:txBody>
          <a:bodyPr spcFirstLastPara="1" vert="horz" wrap="square" lIns="68575" tIns="34275" rIns="68575" bIns="34275" rtlCol="0" anchor="t" anchorCtr="0">
            <a:normAutofit fontScale="92500" lnSpcReduction="10000"/>
          </a:bodyPr>
          <a:lstStyle/>
          <a:p>
            <a:pPr marL="0" indent="0">
              <a:spcBef>
                <a:spcPts val="800"/>
              </a:spcBef>
              <a:buNone/>
            </a:pPr>
            <a:r>
              <a:rPr lang="en" sz="2000" u="sng" dirty="0"/>
              <a:t>Assess risk for detoxing/starting treatment in outpatient setting</a:t>
            </a:r>
            <a:endParaRPr sz="2000" u="sng" dirty="0"/>
          </a:p>
          <a:p>
            <a:pPr marL="0" indent="0">
              <a:spcBef>
                <a:spcPts val="800"/>
              </a:spcBef>
              <a:buNone/>
            </a:pPr>
            <a:r>
              <a:rPr lang="en" sz="2000" dirty="0">
                <a:solidFill>
                  <a:srgbClr val="0000FF"/>
                </a:solidFill>
              </a:rPr>
              <a:t>Using multiple substances? </a:t>
            </a:r>
            <a:endParaRPr sz="2000" dirty="0">
              <a:solidFill>
                <a:srgbClr val="0000FF"/>
              </a:solidFill>
            </a:endParaRPr>
          </a:p>
          <a:p>
            <a:pPr marL="457200" indent="-317500">
              <a:spcBef>
                <a:spcPts val="800"/>
              </a:spcBef>
              <a:buSzPts val="1400"/>
              <a:buChar char="•"/>
            </a:pPr>
            <a:r>
              <a:rPr lang="en" sz="2000" dirty="0"/>
              <a:t>Likely need detox, especially with alcohol or benzo use</a:t>
            </a:r>
            <a:endParaRPr sz="2000" dirty="0"/>
          </a:p>
          <a:p>
            <a:pPr marL="0" indent="0">
              <a:spcBef>
                <a:spcPts val="800"/>
              </a:spcBef>
              <a:buNone/>
            </a:pPr>
            <a:r>
              <a:rPr lang="en" sz="2000" dirty="0">
                <a:solidFill>
                  <a:srgbClr val="0000FF"/>
                </a:solidFill>
              </a:rPr>
              <a:t>Opioid use treatment with MAT</a:t>
            </a:r>
            <a:endParaRPr sz="2000" dirty="0">
              <a:solidFill>
                <a:srgbClr val="0000FF"/>
              </a:solidFill>
            </a:endParaRPr>
          </a:p>
          <a:p>
            <a:pPr marL="457200" indent="-317500">
              <a:spcBef>
                <a:spcPts val="800"/>
              </a:spcBef>
              <a:buSzPts val="1400"/>
              <a:buChar char="•"/>
            </a:pPr>
            <a:r>
              <a:rPr lang="en" sz="2000" dirty="0"/>
              <a:t>Are they a better candidate for buprenorphine, naltrexone, methadone</a:t>
            </a:r>
            <a:endParaRPr sz="2000" dirty="0"/>
          </a:p>
          <a:p>
            <a:pPr marL="0" indent="0">
              <a:spcBef>
                <a:spcPts val="800"/>
              </a:spcBef>
              <a:buNone/>
            </a:pPr>
            <a:r>
              <a:rPr lang="en" sz="2000" dirty="0">
                <a:solidFill>
                  <a:srgbClr val="0000FF"/>
                </a:solidFill>
              </a:rPr>
              <a:t>Overdose risk assessment and informed consent </a:t>
            </a:r>
            <a:endParaRPr sz="2000" dirty="0">
              <a:solidFill>
                <a:srgbClr val="0000FF"/>
              </a:solidFill>
            </a:endParaRPr>
          </a:p>
          <a:p>
            <a:pPr marL="457200" indent="-317500">
              <a:spcBef>
                <a:spcPts val="800"/>
              </a:spcBef>
              <a:buSzPts val="1400"/>
              <a:buChar char="•"/>
            </a:pPr>
            <a:r>
              <a:rPr lang="en" sz="2000" dirty="0"/>
              <a:t>Risk of overdose with buprenorphine induction</a:t>
            </a:r>
            <a:endParaRPr sz="2000" dirty="0"/>
          </a:p>
          <a:p>
            <a:pPr marL="457200" indent="-317500">
              <a:spcBef>
                <a:spcPts val="0"/>
              </a:spcBef>
              <a:buSzPts val="1400"/>
              <a:buChar char="•"/>
            </a:pPr>
            <a:r>
              <a:rPr lang="en" sz="2000" dirty="0"/>
              <a:t>Risk of overdose with co-occurring substance use</a:t>
            </a:r>
            <a:endParaRPr sz="2000" dirty="0"/>
          </a:p>
          <a:p>
            <a:pPr marL="0" indent="0">
              <a:spcBef>
                <a:spcPts val="800"/>
              </a:spcBef>
              <a:buNone/>
            </a:pPr>
            <a:endParaRPr sz="2000" dirty="0"/>
          </a:p>
        </p:txBody>
      </p:sp>
      <p:sp>
        <p:nvSpPr>
          <p:cNvPr id="354" name="Google Shape;354;p49"/>
          <p:cNvSpPr txBox="1"/>
          <p:nvPr/>
        </p:nvSpPr>
        <p:spPr>
          <a:xfrm>
            <a:off x="468012" y="5099450"/>
            <a:ext cx="7692000" cy="855076"/>
          </a:xfrm>
          <a:prstGeom prst="rect">
            <a:avLst/>
          </a:prstGeom>
          <a:solidFill>
            <a:srgbClr val="FFF2CC"/>
          </a:solidFill>
          <a:ln w="28575" cap="flat" cmpd="sng">
            <a:solidFill>
              <a:srgbClr val="9900FF"/>
            </a:solidFill>
            <a:prstDash val="solid"/>
            <a:round/>
            <a:headEnd type="none" w="sm" len="sm"/>
            <a:tailEnd type="none" w="sm" len="sm"/>
          </a:ln>
        </p:spPr>
        <p:txBody>
          <a:bodyPr spcFirstLastPara="1" wrap="square" lIns="91425" tIns="91425" rIns="91425" bIns="91425" anchor="t" anchorCtr="0">
            <a:spAutoFit/>
          </a:bodyPr>
          <a:lstStyle/>
          <a:p>
            <a:pPr>
              <a:lnSpc>
                <a:spcPct val="90000"/>
              </a:lnSpc>
              <a:spcBef>
                <a:spcPts val="800"/>
              </a:spcBef>
              <a:buClr>
                <a:schemeClr val="dk1"/>
              </a:buClr>
              <a:buSzPts val="1100"/>
            </a:pPr>
            <a:r>
              <a:rPr lang="en" sz="2100">
                <a:solidFill>
                  <a:srgbClr val="FF0000"/>
                </a:solidFill>
                <a:latin typeface="Calibri"/>
                <a:ea typeface="Calibri"/>
                <a:cs typeface="Calibri"/>
                <a:sym typeface="Calibri"/>
              </a:rPr>
              <a:t>Dual Diagnosis</a:t>
            </a:r>
            <a:r>
              <a:rPr lang="en" sz="2100">
                <a:solidFill>
                  <a:schemeClr val="dk1"/>
                </a:solidFill>
                <a:latin typeface="Calibri"/>
                <a:ea typeface="Calibri"/>
                <a:cs typeface="Calibri"/>
                <a:sym typeface="Calibri"/>
              </a:rPr>
              <a:t> - evidence is for comprehensive treatment program</a:t>
            </a:r>
            <a:endParaRPr sz="2100">
              <a:solidFill>
                <a:schemeClr val="dk1"/>
              </a:solidFill>
              <a:latin typeface="Calibri"/>
              <a:ea typeface="Calibri"/>
              <a:cs typeface="Calibri"/>
              <a:sym typeface="Calibri"/>
            </a:endParaRPr>
          </a:p>
          <a:p>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03A080-A89F-510A-1251-A986FE6856AC}"/>
              </a:ext>
            </a:extLst>
          </p:cNvPr>
          <p:cNvSpPr>
            <a:spLocks noGrp="1"/>
          </p:cNvSpPr>
          <p:nvPr>
            <p:ph type="title"/>
          </p:nvPr>
        </p:nvSpPr>
        <p:spPr/>
        <p:txBody>
          <a:bodyPr/>
          <a:lstStyle/>
          <a:p>
            <a:r>
              <a:rPr lang="en-US" dirty="0"/>
              <a:t>Dual Diagnosis and Treatment Challenges </a:t>
            </a:r>
          </a:p>
        </p:txBody>
      </p:sp>
      <p:sp>
        <p:nvSpPr>
          <p:cNvPr id="5" name="Content Placeholder 4">
            <a:extLst>
              <a:ext uri="{FF2B5EF4-FFF2-40B4-BE49-F238E27FC236}">
                <a16:creationId xmlns:a16="http://schemas.microsoft.com/office/drawing/2014/main" id="{2B496220-45D2-8889-B7C7-D3848CB1FCC2}"/>
              </a:ext>
            </a:extLst>
          </p:cNvPr>
          <p:cNvSpPr>
            <a:spLocks noGrp="1"/>
          </p:cNvSpPr>
          <p:nvPr>
            <p:ph idx="1"/>
          </p:nvPr>
        </p:nvSpPr>
        <p:spPr/>
        <p:txBody>
          <a:bodyPr/>
          <a:lstStyle/>
          <a:p>
            <a:r>
              <a:rPr lang="en-US" dirty="0"/>
              <a:t>Dual Diagnosis = Mental Health Dx + Sub. Use Disorder</a:t>
            </a:r>
          </a:p>
        </p:txBody>
      </p:sp>
      <p:sp>
        <p:nvSpPr>
          <p:cNvPr id="3" name="TextBox 2">
            <a:extLst>
              <a:ext uri="{FF2B5EF4-FFF2-40B4-BE49-F238E27FC236}">
                <a16:creationId xmlns:a16="http://schemas.microsoft.com/office/drawing/2014/main" id="{4210BF81-9999-0780-A32D-223F4B9DFA83}"/>
              </a:ext>
            </a:extLst>
          </p:cNvPr>
          <p:cNvSpPr txBox="1"/>
          <p:nvPr/>
        </p:nvSpPr>
        <p:spPr>
          <a:xfrm>
            <a:off x="2623929" y="3059668"/>
            <a:ext cx="1736035" cy="369332"/>
          </a:xfrm>
          <a:prstGeom prst="rect">
            <a:avLst/>
          </a:prstGeom>
          <a:noFill/>
        </p:spPr>
        <p:txBody>
          <a:bodyPr wrap="square" rtlCol="0">
            <a:spAutoFit/>
          </a:bodyPr>
          <a:lstStyle/>
          <a:p>
            <a:r>
              <a:rPr lang="en-US" cap="all" dirty="0">
                <a:solidFill>
                  <a:schemeClr val="bg1"/>
                </a:solidFill>
              </a:rPr>
              <a:t>depression</a:t>
            </a:r>
          </a:p>
        </p:txBody>
      </p:sp>
      <p:sp>
        <p:nvSpPr>
          <p:cNvPr id="6" name="TextBox 5">
            <a:extLst>
              <a:ext uri="{FF2B5EF4-FFF2-40B4-BE49-F238E27FC236}">
                <a16:creationId xmlns:a16="http://schemas.microsoft.com/office/drawing/2014/main" id="{6510800B-A00F-2141-8A25-DE96EE08C1BA}"/>
              </a:ext>
            </a:extLst>
          </p:cNvPr>
          <p:cNvSpPr txBox="1"/>
          <p:nvPr/>
        </p:nvSpPr>
        <p:spPr>
          <a:xfrm>
            <a:off x="4499111" y="4290880"/>
            <a:ext cx="1490871" cy="369332"/>
          </a:xfrm>
          <a:prstGeom prst="rect">
            <a:avLst/>
          </a:prstGeom>
          <a:noFill/>
        </p:spPr>
        <p:txBody>
          <a:bodyPr wrap="square" rtlCol="0">
            <a:spAutoFit/>
          </a:bodyPr>
          <a:lstStyle/>
          <a:p>
            <a:r>
              <a:rPr lang="en-US" dirty="0">
                <a:solidFill>
                  <a:schemeClr val="bg1"/>
                </a:solidFill>
              </a:rPr>
              <a:t>ADHD</a:t>
            </a:r>
          </a:p>
        </p:txBody>
      </p:sp>
      <p:sp>
        <p:nvSpPr>
          <p:cNvPr id="7" name="TextBox 6">
            <a:extLst>
              <a:ext uri="{FF2B5EF4-FFF2-40B4-BE49-F238E27FC236}">
                <a16:creationId xmlns:a16="http://schemas.microsoft.com/office/drawing/2014/main" id="{A63A1095-5061-91BF-C9CE-2F4A52FE5788}"/>
              </a:ext>
            </a:extLst>
          </p:cNvPr>
          <p:cNvSpPr txBox="1"/>
          <p:nvPr/>
        </p:nvSpPr>
        <p:spPr>
          <a:xfrm>
            <a:off x="4499111" y="3062333"/>
            <a:ext cx="1490871" cy="369332"/>
          </a:xfrm>
          <a:prstGeom prst="rect">
            <a:avLst/>
          </a:prstGeom>
          <a:noFill/>
        </p:spPr>
        <p:txBody>
          <a:bodyPr wrap="square" rtlCol="0">
            <a:spAutoFit/>
          </a:bodyPr>
          <a:lstStyle/>
          <a:p>
            <a:r>
              <a:rPr lang="en-US" cap="all" dirty="0">
                <a:solidFill>
                  <a:schemeClr val="bg1"/>
                </a:solidFill>
              </a:rPr>
              <a:t>anxiety</a:t>
            </a:r>
          </a:p>
        </p:txBody>
      </p:sp>
      <p:sp>
        <p:nvSpPr>
          <p:cNvPr id="8" name="TextBox 7">
            <a:extLst>
              <a:ext uri="{FF2B5EF4-FFF2-40B4-BE49-F238E27FC236}">
                <a16:creationId xmlns:a16="http://schemas.microsoft.com/office/drawing/2014/main" id="{4304599C-2892-A8B9-D68E-8E1229ABCEF7}"/>
              </a:ext>
            </a:extLst>
          </p:cNvPr>
          <p:cNvSpPr txBox="1"/>
          <p:nvPr/>
        </p:nvSpPr>
        <p:spPr>
          <a:xfrm>
            <a:off x="2547729" y="4292608"/>
            <a:ext cx="1736035" cy="369332"/>
          </a:xfrm>
          <a:prstGeom prst="rect">
            <a:avLst/>
          </a:prstGeom>
          <a:noFill/>
        </p:spPr>
        <p:txBody>
          <a:bodyPr wrap="square" rtlCol="0">
            <a:spAutoFit/>
          </a:bodyPr>
          <a:lstStyle/>
          <a:p>
            <a:r>
              <a:rPr lang="en-US" cap="all" dirty="0">
                <a:solidFill>
                  <a:schemeClr val="bg1"/>
                </a:solidFill>
              </a:rPr>
              <a:t>Psychosis</a:t>
            </a:r>
          </a:p>
        </p:txBody>
      </p:sp>
      <p:sp>
        <p:nvSpPr>
          <p:cNvPr id="9" name="Right Arrow Callout 8">
            <a:extLst>
              <a:ext uri="{FF2B5EF4-FFF2-40B4-BE49-F238E27FC236}">
                <a16:creationId xmlns:a16="http://schemas.microsoft.com/office/drawing/2014/main" id="{E79BDE85-DBF9-5C49-773C-38C13C48A108}"/>
              </a:ext>
            </a:extLst>
          </p:cNvPr>
          <p:cNvSpPr/>
          <p:nvPr/>
        </p:nvSpPr>
        <p:spPr>
          <a:xfrm>
            <a:off x="251791" y="2769704"/>
            <a:ext cx="2080591" cy="1292087"/>
          </a:xfrm>
          <a:prstGeom prst="righ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Most common</a:t>
            </a:r>
          </a:p>
          <a:p>
            <a:pPr algn="ctr"/>
            <a:r>
              <a:rPr lang="en-US" sz="1400" dirty="0"/>
              <a:t>Prev. 12-80%</a:t>
            </a:r>
          </a:p>
          <a:p>
            <a:pPr algn="ctr"/>
            <a:r>
              <a:rPr lang="en-US" sz="1400" dirty="0"/>
              <a:t>Induced vs. primary?</a:t>
            </a:r>
          </a:p>
        </p:txBody>
      </p:sp>
      <p:sp>
        <p:nvSpPr>
          <p:cNvPr id="11" name="Left Arrow Callout 10">
            <a:extLst>
              <a:ext uri="{FF2B5EF4-FFF2-40B4-BE49-F238E27FC236}">
                <a16:creationId xmlns:a16="http://schemas.microsoft.com/office/drawing/2014/main" id="{9E5FF1D8-3776-0CF4-84F6-596A683AAD69}"/>
              </a:ext>
            </a:extLst>
          </p:cNvPr>
          <p:cNvSpPr/>
          <p:nvPr/>
        </p:nvSpPr>
        <p:spPr>
          <a:xfrm>
            <a:off x="6472107" y="3368125"/>
            <a:ext cx="2126160" cy="1292087"/>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Prev. 18-37%</a:t>
            </a:r>
          </a:p>
          <a:p>
            <a:pPr algn="ctr"/>
            <a:r>
              <a:rPr lang="en-US" sz="1600" dirty="0"/>
              <a:t>Avoid benzos</a:t>
            </a:r>
          </a:p>
        </p:txBody>
      </p:sp>
      <p:graphicFrame>
        <p:nvGraphicFramePr>
          <p:cNvPr id="13" name="Table 13">
            <a:extLst>
              <a:ext uri="{FF2B5EF4-FFF2-40B4-BE49-F238E27FC236}">
                <a16:creationId xmlns:a16="http://schemas.microsoft.com/office/drawing/2014/main" id="{20208872-C366-E444-7813-C67D1B4C4E66}"/>
              </a:ext>
            </a:extLst>
          </p:cNvPr>
          <p:cNvGraphicFramePr>
            <a:graphicFrameLocks noGrp="1"/>
          </p:cNvGraphicFramePr>
          <p:nvPr>
            <p:extLst>
              <p:ext uri="{D42A27DB-BD31-4B8C-83A1-F6EECF244321}">
                <p14:modId xmlns:p14="http://schemas.microsoft.com/office/powerpoint/2010/main" val="3098182000"/>
              </p:ext>
            </p:extLst>
          </p:nvPr>
        </p:nvGraphicFramePr>
        <p:xfrm>
          <a:off x="2592311" y="2705267"/>
          <a:ext cx="3708400" cy="2713047"/>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1767598016"/>
                    </a:ext>
                  </a:extLst>
                </a:gridCol>
              </a:tblGrid>
              <a:tr h="904349">
                <a:tc>
                  <a:txBody>
                    <a:bodyPr/>
                    <a:lstStyle/>
                    <a:p>
                      <a:pPr algn="ctr"/>
                      <a:r>
                        <a:rPr lang="en-US" dirty="0"/>
                        <a:t>DEPRESSION</a:t>
                      </a:r>
                    </a:p>
                  </a:txBody>
                  <a:tcPr/>
                </a:tc>
                <a:extLst>
                  <a:ext uri="{0D108BD9-81ED-4DB2-BD59-A6C34878D82A}">
                    <a16:rowId xmlns:a16="http://schemas.microsoft.com/office/drawing/2014/main" val="863739069"/>
                  </a:ext>
                </a:extLst>
              </a:tr>
              <a:tr h="904349">
                <a:tc>
                  <a:txBody>
                    <a:bodyPr/>
                    <a:lstStyle/>
                    <a:p>
                      <a:pPr algn="ctr"/>
                      <a:r>
                        <a:rPr lang="en-US" dirty="0"/>
                        <a:t>ANXIETY</a:t>
                      </a:r>
                    </a:p>
                  </a:txBody>
                  <a:tcPr/>
                </a:tc>
                <a:extLst>
                  <a:ext uri="{0D108BD9-81ED-4DB2-BD59-A6C34878D82A}">
                    <a16:rowId xmlns:a16="http://schemas.microsoft.com/office/drawing/2014/main" val="946831316"/>
                  </a:ext>
                </a:extLst>
              </a:tr>
              <a:tr h="904349">
                <a:tc>
                  <a:txBody>
                    <a:bodyPr/>
                    <a:lstStyle/>
                    <a:p>
                      <a:pPr algn="ctr"/>
                      <a:r>
                        <a:rPr lang="en-US" dirty="0"/>
                        <a:t>ADHD</a:t>
                      </a:r>
                    </a:p>
                  </a:txBody>
                  <a:tcPr/>
                </a:tc>
                <a:extLst>
                  <a:ext uri="{0D108BD9-81ED-4DB2-BD59-A6C34878D82A}">
                    <a16:rowId xmlns:a16="http://schemas.microsoft.com/office/drawing/2014/main" val="1292194856"/>
                  </a:ext>
                </a:extLst>
              </a:tr>
            </a:tbl>
          </a:graphicData>
        </a:graphic>
      </p:graphicFrame>
      <p:sp>
        <p:nvSpPr>
          <p:cNvPr id="14" name="Right Arrow Callout 13">
            <a:extLst>
              <a:ext uri="{FF2B5EF4-FFF2-40B4-BE49-F238E27FC236}">
                <a16:creationId xmlns:a16="http://schemas.microsoft.com/office/drawing/2014/main" id="{0C0ED8FA-F084-2316-F8EC-5A2FF4AF60A0}"/>
              </a:ext>
            </a:extLst>
          </p:cNvPr>
          <p:cNvSpPr/>
          <p:nvPr/>
        </p:nvSpPr>
        <p:spPr>
          <a:xfrm>
            <a:off x="251791" y="4408119"/>
            <a:ext cx="2080590" cy="1043014"/>
          </a:xfrm>
          <a:prstGeom prst="righ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High </a:t>
            </a:r>
          </a:p>
          <a:p>
            <a:pPr algn="ctr"/>
            <a:r>
              <a:rPr lang="en-US" sz="1600" dirty="0"/>
              <a:t>co-</a:t>
            </a:r>
            <a:r>
              <a:rPr lang="en-US" sz="1600" dirty="0" err="1"/>
              <a:t>morbidty</a:t>
            </a:r>
            <a:r>
              <a:rPr lang="en-US" sz="1600" dirty="0"/>
              <a:t> (25%)</a:t>
            </a:r>
          </a:p>
        </p:txBody>
      </p:sp>
    </p:spTree>
    <p:extLst>
      <p:ext uri="{BB962C8B-B14F-4D97-AF65-F5344CB8AC3E}">
        <p14:creationId xmlns:p14="http://schemas.microsoft.com/office/powerpoint/2010/main" val="371554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90AF-E9D4-4D3F-B165-9FF0C46226AB}"/>
              </a:ext>
            </a:extLst>
          </p:cNvPr>
          <p:cNvSpPr txBox="1">
            <a:spLocks/>
          </p:cNvSpPr>
          <p:nvPr/>
        </p:nvSpPr>
        <p:spPr>
          <a:xfrm>
            <a:off x="609600" y="274638"/>
            <a:ext cx="7908758" cy="1143000"/>
          </a:xfrm>
          <a:prstGeom prst="rect">
            <a:avLst/>
          </a:prstGeom>
        </p:spPr>
        <p:txBody>
          <a:bodyPr>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Educational Need/Practice Gap</a:t>
            </a:r>
            <a:endParaRPr lang="en-US" dirty="0"/>
          </a:p>
        </p:txBody>
      </p:sp>
      <p:sp>
        <p:nvSpPr>
          <p:cNvPr id="3" name="Content Placeholder 2">
            <a:extLst>
              <a:ext uri="{FF2B5EF4-FFF2-40B4-BE49-F238E27FC236}">
                <a16:creationId xmlns:a16="http://schemas.microsoft.com/office/drawing/2014/main" id="{7A8CF8D0-CBD7-425C-8DA3-4034EC2EF77A}"/>
              </a:ext>
            </a:extLst>
          </p:cNvPr>
          <p:cNvSpPr txBox="1">
            <a:spLocks/>
          </p:cNvSpPr>
          <p:nvPr/>
        </p:nvSpPr>
        <p:spPr>
          <a:xfrm>
            <a:off x="609600" y="1600201"/>
            <a:ext cx="7908758"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Wingdings" charset="2"/>
              <a:buNone/>
            </a:pPr>
            <a:r>
              <a:rPr lang="en-US"/>
              <a:t>Gap = Difference between current practice and optimal practice relevant to the educational need</a:t>
            </a:r>
          </a:p>
          <a:p>
            <a:pPr marL="0" indent="0">
              <a:buFont typeface="Wingdings" charset="2"/>
              <a:buNone/>
            </a:pPr>
            <a:endParaRPr lang="en-US"/>
          </a:p>
          <a:p>
            <a:pPr marL="0" indent="0">
              <a:buFont typeface="Wingdings" charset="2"/>
              <a:buNone/>
            </a:pPr>
            <a:r>
              <a:rPr lang="en-US"/>
              <a:t>Need = The issue/problem that underlies the practice gap</a:t>
            </a:r>
            <a:endParaRPr lang="en-US" dirty="0"/>
          </a:p>
        </p:txBody>
      </p:sp>
    </p:spTree>
    <p:extLst>
      <p:ext uri="{BB962C8B-B14F-4D97-AF65-F5344CB8AC3E}">
        <p14:creationId xmlns:p14="http://schemas.microsoft.com/office/powerpoint/2010/main" val="3683774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5763-D6FD-966E-61C2-FFFDE78D1A4B}"/>
              </a:ext>
            </a:extLst>
          </p:cNvPr>
          <p:cNvSpPr>
            <a:spLocks noGrp="1"/>
          </p:cNvSpPr>
          <p:nvPr>
            <p:ph type="title"/>
          </p:nvPr>
        </p:nvSpPr>
        <p:spPr>
          <a:xfrm>
            <a:off x="457199" y="457200"/>
            <a:ext cx="8453337" cy="1143000"/>
          </a:xfrm>
        </p:spPr>
        <p:txBody>
          <a:bodyPr/>
          <a:lstStyle/>
          <a:p>
            <a:r>
              <a:rPr lang="en-US" sz="3600" dirty="0"/>
              <a:t>Special Populations – </a:t>
            </a:r>
            <a:br>
              <a:rPr lang="en-US" sz="3600" dirty="0"/>
            </a:br>
            <a:r>
              <a:rPr lang="en-US" sz="3600" dirty="0"/>
              <a:t>People with HIV/Hep C</a:t>
            </a:r>
            <a:br>
              <a:rPr lang="en-US" dirty="0"/>
            </a:br>
            <a:endParaRPr lang="en-US" dirty="0"/>
          </a:p>
        </p:txBody>
      </p:sp>
      <p:sp>
        <p:nvSpPr>
          <p:cNvPr id="3" name="Content Placeholder 2">
            <a:extLst>
              <a:ext uri="{FF2B5EF4-FFF2-40B4-BE49-F238E27FC236}">
                <a16:creationId xmlns:a16="http://schemas.microsoft.com/office/drawing/2014/main" id="{275F28C0-2B50-5540-22D2-7BF8B331A4DF}"/>
              </a:ext>
            </a:extLst>
          </p:cNvPr>
          <p:cNvSpPr>
            <a:spLocks noGrp="1"/>
          </p:cNvSpPr>
          <p:nvPr>
            <p:ph idx="1"/>
          </p:nvPr>
        </p:nvSpPr>
        <p:spPr/>
        <p:txBody>
          <a:bodyPr/>
          <a:lstStyle/>
          <a:p>
            <a:endParaRPr lang="en-US" dirty="0"/>
          </a:p>
        </p:txBody>
      </p:sp>
      <p:sp>
        <p:nvSpPr>
          <p:cNvPr id="5" name="Rectangle 4">
            <a:extLst>
              <a:ext uri="{FF2B5EF4-FFF2-40B4-BE49-F238E27FC236}">
                <a16:creationId xmlns:a16="http://schemas.microsoft.com/office/drawing/2014/main" id="{E7567E57-A23B-760D-369A-8F7ABBE75979}"/>
              </a:ext>
            </a:extLst>
          </p:cNvPr>
          <p:cNvSpPr/>
          <p:nvPr/>
        </p:nvSpPr>
        <p:spPr>
          <a:xfrm>
            <a:off x="85967" y="2371770"/>
            <a:ext cx="2794000" cy="2599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Adolescence</a:t>
            </a:r>
          </a:p>
          <a:p>
            <a:pPr algn="ctr"/>
            <a:endParaRPr lang="en-US" b="1" u="sng" dirty="0"/>
          </a:p>
          <a:p>
            <a:pPr algn="ctr"/>
            <a:r>
              <a:rPr lang="en-US" dirty="0"/>
              <a:t>High MH burden </a:t>
            </a:r>
            <a:r>
              <a:rPr lang="en-US" dirty="0">
                <a:sym typeface="Wingdings" pitchFamily="2" charset="2"/>
              </a:rPr>
              <a:t> </a:t>
            </a:r>
          </a:p>
          <a:p>
            <a:pPr algn="ctr"/>
            <a:r>
              <a:rPr lang="en-US" dirty="0">
                <a:sym typeface="Wingdings" pitchFamily="2" charset="2"/>
              </a:rPr>
              <a:t>poor quality of life</a:t>
            </a:r>
          </a:p>
          <a:p>
            <a:pPr algn="ctr"/>
            <a:endParaRPr lang="en-US" dirty="0">
              <a:sym typeface="Wingdings" pitchFamily="2" charset="2"/>
            </a:endParaRPr>
          </a:p>
          <a:p>
            <a:pPr algn="ctr"/>
            <a:r>
              <a:rPr lang="en-US" dirty="0">
                <a:sym typeface="Wingdings" pitchFamily="2" charset="2"/>
              </a:rPr>
              <a:t>Mental status + risk bx</a:t>
            </a:r>
          </a:p>
          <a:p>
            <a:pPr algn="ctr"/>
            <a:endParaRPr lang="en-US" dirty="0"/>
          </a:p>
          <a:p>
            <a:pPr algn="ctr"/>
            <a:endParaRPr lang="en-US" dirty="0"/>
          </a:p>
          <a:p>
            <a:pPr algn="ctr"/>
            <a:endParaRPr lang="en-US" dirty="0"/>
          </a:p>
        </p:txBody>
      </p:sp>
      <p:sp>
        <p:nvSpPr>
          <p:cNvPr id="6" name="Rectangle 5">
            <a:extLst>
              <a:ext uri="{FF2B5EF4-FFF2-40B4-BE49-F238E27FC236}">
                <a16:creationId xmlns:a16="http://schemas.microsoft.com/office/drawing/2014/main" id="{D7E264ED-9FF0-C991-82D0-E7AEF291E65C}"/>
              </a:ext>
            </a:extLst>
          </p:cNvPr>
          <p:cNvSpPr/>
          <p:nvPr/>
        </p:nvSpPr>
        <p:spPr>
          <a:xfrm>
            <a:off x="3184768" y="2371770"/>
            <a:ext cx="2794000" cy="2599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Women</a:t>
            </a:r>
          </a:p>
          <a:p>
            <a:pPr algn="ctr"/>
            <a:endParaRPr lang="en-US" b="1" u="sng" dirty="0"/>
          </a:p>
          <a:p>
            <a:pPr marL="285750" indent="-285750" algn="ctr">
              <a:buFontTx/>
              <a:buChar char="-"/>
            </a:pPr>
            <a:r>
              <a:rPr lang="en-US" dirty="0">
                <a:sym typeface="Wingdings" pitchFamily="2" charset="2"/>
              </a:rPr>
              <a:t>Higher rates of depression, anxiety, trauma</a:t>
            </a:r>
          </a:p>
          <a:p>
            <a:pPr marL="285750" indent="-285750" algn="ctr">
              <a:buFontTx/>
              <a:buChar char="-"/>
            </a:pPr>
            <a:r>
              <a:rPr lang="en-US" dirty="0">
                <a:sym typeface="Wingdings" pitchFamily="2" charset="2"/>
              </a:rPr>
              <a:t>Undertreated, underrepresented in literature </a:t>
            </a:r>
          </a:p>
          <a:p>
            <a:pPr algn="ctr"/>
            <a:endParaRPr lang="en-US" dirty="0"/>
          </a:p>
        </p:txBody>
      </p:sp>
      <p:sp>
        <p:nvSpPr>
          <p:cNvPr id="7" name="Rectangle 6">
            <a:extLst>
              <a:ext uri="{FF2B5EF4-FFF2-40B4-BE49-F238E27FC236}">
                <a16:creationId xmlns:a16="http://schemas.microsoft.com/office/drawing/2014/main" id="{3EB607FA-51B6-C0AB-30DC-34BEDA7FE418}"/>
              </a:ext>
            </a:extLst>
          </p:cNvPr>
          <p:cNvSpPr/>
          <p:nvPr/>
        </p:nvSpPr>
        <p:spPr>
          <a:xfrm>
            <a:off x="6292036" y="2371770"/>
            <a:ext cx="2794000" cy="2599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Older Adults</a:t>
            </a:r>
          </a:p>
          <a:p>
            <a:pPr algn="ctr"/>
            <a:endParaRPr lang="en-US" b="1" u="sng" dirty="0"/>
          </a:p>
          <a:p>
            <a:pPr marL="285750" indent="-285750" algn="ctr">
              <a:buFontTx/>
              <a:buChar char="-"/>
            </a:pPr>
            <a:r>
              <a:rPr lang="en-US" dirty="0"/>
              <a:t>incr. susceptibility to depression, dementia, Alzheimer's </a:t>
            </a:r>
          </a:p>
          <a:p>
            <a:pPr marL="285750" indent="-285750" algn="ctr">
              <a:buFontTx/>
              <a:buChar char="-"/>
            </a:pPr>
            <a:endParaRPr lang="en-US" dirty="0"/>
          </a:p>
          <a:p>
            <a:pPr marL="285750" indent="-285750" algn="ctr">
              <a:buFontTx/>
              <a:buChar char="-"/>
            </a:pPr>
            <a:endParaRPr lang="en-US" dirty="0"/>
          </a:p>
          <a:p>
            <a:pPr marL="285750" indent="-285750" algn="ctr">
              <a:buFontTx/>
              <a:buChar char="-"/>
            </a:pPr>
            <a:endParaRPr lang="en-US" dirty="0"/>
          </a:p>
          <a:p>
            <a:pPr marL="285750" indent="-285750" algn="ctr">
              <a:buFontTx/>
              <a:buChar char="-"/>
            </a:pPr>
            <a:endParaRPr lang="en-US" dirty="0"/>
          </a:p>
        </p:txBody>
      </p:sp>
    </p:spTree>
    <p:extLst>
      <p:ext uri="{BB962C8B-B14F-4D97-AF65-F5344CB8AC3E}">
        <p14:creationId xmlns:p14="http://schemas.microsoft.com/office/powerpoint/2010/main" val="36723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5763-D6FD-966E-61C2-FFFDE78D1A4B}"/>
              </a:ext>
            </a:extLst>
          </p:cNvPr>
          <p:cNvSpPr>
            <a:spLocks noGrp="1"/>
          </p:cNvSpPr>
          <p:nvPr>
            <p:ph type="title"/>
          </p:nvPr>
        </p:nvSpPr>
        <p:spPr/>
        <p:txBody>
          <a:bodyPr/>
          <a:lstStyle/>
          <a:p>
            <a:r>
              <a:rPr lang="en-US" dirty="0"/>
              <a:t>Special Populations – LGBTQIA+</a:t>
            </a:r>
          </a:p>
        </p:txBody>
      </p:sp>
      <p:sp>
        <p:nvSpPr>
          <p:cNvPr id="3" name="Content Placeholder 2">
            <a:extLst>
              <a:ext uri="{FF2B5EF4-FFF2-40B4-BE49-F238E27FC236}">
                <a16:creationId xmlns:a16="http://schemas.microsoft.com/office/drawing/2014/main" id="{275F28C0-2B50-5540-22D2-7BF8B331A4DF}"/>
              </a:ext>
            </a:extLst>
          </p:cNvPr>
          <p:cNvSpPr>
            <a:spLocks noGrp="1"/>
          </p:cNvSpPr>
          <p:nvPr>
            <p:ph idx="1"/>
          </p:nvPr>
        </p:nvSpPr>
        <p:spPr/>
        <p:txBody>
          <a:bodyPr>
            <a:normAutofit fontScale="92500" lnSpcReduction="10000"/>
          </a:bodyPr>
          <a:lstStyle/>
          <a:p>
            <a:r>
              <a:rPr lang="en-US" b="0" i="0" dirty="0">
                <a:solidFill>
                  <a:srgbClr val="212121"/>
                </a:solidFill>
                <a:effectLst/>
                <a:latin typeface="system-ui"/>
              </a:rPr>
              <a:t>SMW and transgender women experience higher rates of mood and anxiety disorders, suicidality, and substance use disorders than their heterosexual and cisgender counterparts</a:t>
            </a:r>
          </a:p>
          <a:p>
            <a:r>
              <a:rPr lang="en-US" b="0" i="0" dirty="0">
                <a:solidFill>
                  <a:srgbClr val="212121"/>
                </a:solidFill>
                <a:effectLst/>
                <a:latin typeface="system-ui"/>
              </a:rPr>
              <a:t>Youth:  Mental health services access may be difficult for personal and social barriers as well as a lack of adequate and specific mental health support</a:t>
            </a:r>
            <a:endParaRPr lang="en-US" dirty="0">
              <a:solidFill>
                <a:srgbClr val="212121"/>
              </a:solidFill>
              <a:latin typeface="system-ui"/>
            </a:endParaRPr>
          </a:p>
          <a:p>
            <a:r>
              <a:rPr lang="en-US" dirty="0">
                <a:solidFill>
                  <a:srgbClr val="212121"/>
                </a:solidFill>
                <a:latin typeface="system-ui"/>
              </a:rPr>
              <a:t>SAMHSA: 47.4% American LGB adults affected by SMI, 12.9% with dual dx</a:t>
            </a:r>
          </a:p>
          <a:p>
            <a:r>
              <a:rPr lang="en-US" dirty="0"/>
              <a:t>Policy needs - </a:t>
            </a:r>
          </a:p>
          <a:p>
            <a:pPr marL="114300" indent="0">
              <a:buNone/>
            </a:pPr>
            <a:r>
              <a:rPr lang="en-US" dirty="0"/>
              <a:t>Improved accessibility to mental health, promotion of educational training on LGBT mental health, develop specific assessments and treatments</a:t>
            </a:r>
          </a:p>
        </p:txBody>
      </p:sp>
    </p:spTree>
    <p:extLst>
      <p:ext uri="{BB962C8B-B14F-4D97-AF65-F5344CB8AC3E}">
        <p14:creationId xmlns:p14="http://schemas.microsoft.com/office/powerpoint/2010/main" val="346404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5763-D6FD-966E-61C2-FFFDE78D1A4B}"/>
              </a:ext>
            </a:extLst>
          </p:cNvPr>
          <p:cNvSpPr>
            <a:spLocks noGrp="1"/>
          </p:cNvSpPr>
          <p:nvPr>
            <p:ph type="title"/>
          </p:nvPr>
        </p:nvSpPr>
        <p:spPr/>
        <p:txBody>
          <a:bodyPr/>
          <a:lstStyle/>
          <a:p>
            <a:r>
              <a:rPr lang="en-US" sz="3600"/>
              <a:t>Special Populations – ethnic minorities</a:t>
            </a:r>
            <a:endParaRPr lang="en-US" sz="3600" dirty="0"/>
          </a:p>
        </p:txBody>
      </p:sp>
      <p:sp>
        <p:nvSpPr>
          <p:cNvPr id="3" name="Content Placeholder 2">
            <a:extLst>
              <a:ext uri="{FF2B5EF4-FFF2-40B4-BE49-F238E27FC236}">
                <a16:creationId xmlns:a16="http://schemas.microsoft.com/office/drawing/2014/main" id="{275F28C0-2B50-5540-22D2-7BF8B331A4DF}"/>
              </a:ext>
            </a:extLst>
          </p:cNvPr>
          <p:cNvSpPr>
            <a:spLocks noGrp="1"/>
          </p:cNvSpPr>
          <p:nvPr>
            <p:ph idx="1"/>
          </p:nvPr>
        </p:nvSpPr>
        <p:spPr/>
        <p:txBody>
          <a:bodyPr/>
          <a:lstStyle/>
          <a:p>
            <a:r>
              <a:rPr lang="en-US" dirty="0"/>
              <a:t>approximately 40% of the population is comprised of racial and ethnic minorities</a:t>
            </a:r>
          </a:p>
          <a:p>
            <a:r>
              <a:rPr lang="en-US" dirty="0"/>
              <a:t>Historical context of disparities in mental health – Rush, Cartwright, institutionalization</a:t>
            </a:r>
          </a:p>
          <a:p>
            <a:r>
              <a:rPr lang="en-US" dirty="0"/>
              <a:t>LGBTQIA+</a:t>
            </a:r>
          </a:p>
        </p:txBody>
      </p:sp>
    </p:spTree>
    <p:extLst>
      <p:ext uri="{BB962C8B-B14F-4D97-AF65-F5344CB8AC3E}">
        <p14:creationId xmlns:p14="http://schemas.microsoft.com/office/powerpoint/2010/main" val="1837721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67;p49">
            <a:extLst>
              <a:ext uri="{FF2B5EF4-FFF2-40B4-BE49-F238E27FC236}">
                <a16:creationId xmlns:a16="http://schemas.microsoft.com/office/drawing/2014/main" id="{E54FB705-B9AB-2CDC-32B5-82EA009EFF86}"/>
              </a:ext>
            </a:extLst>
          </p:cNvPr>
          <p:cNvPicPr preferRelativeResize="0">
            <a:picLocks noGrp="1"/>
          </p:cNvPicPr>
          <p:nvPr>
            <p:ph idx="4294967295"/>
          </p:nvPr>
        </p:nvPicPr>
        <p:blipFill rotWithShape="1">
          <a:blip r:embed="rId2">
            <a:alphaModFix/>
          </a:blip>
          <a:srcRect/>
          <a:stretch/>
        </p:blipFill>
        <p:spPr>
          <a:xfrm>
            <a:off x="837406" y="333004"/>
            <a:ext cx="7469187" cy="5692775"/>
          </a:xfrm>
          <a:prstGeom prst="rect">
            <a:avLst/>
          </a:prstGeom>
          <a:noFill/>
          <a:ln>
            <a:noFill/>
          </a:ln>
        </p:spPr>
      </p:pic>
    </p:spTree>
    <p:extLst>
      <p:ext uri="{BB962C8B-B14F-4D97-AF65-F5344CB8AC3E}">
        <p14:creationId xmlns:p14="http://schemas.microsoft.com/office/powerpoint/2010/main" val="539062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91FB-2FD7-4E0D-B96D-630C1E09E291}"/>
              </a:ext>
            </a:extLst>
          </p:cNvPr>
          <p:cNvSpPr>
            <a:spLocks noGrp="1"/>
          </p:cNvSpPr>
          <p:nvPr>
            <p:ph type="ctrTitle"/>
          </p:nvPr>
        </p:nvSpPr>
        <p:spPr/>
        <p:txBody>
          <a:bodyPr/>
          <a:lstStyle/>
          <a:p>
            <a:r>
              <a:rPr lang="en-US" dirty="0"/>
              <a:t>Q&amp;A</a:t>
            </a:r>
          </a:p>
        </p:txBody>
      </p:sp>
      <p:sp>
        <p:nvSpPr>
          <p:cNvPr id="3" name="Subtitle 2">
            <a:extLst>
              <a:ext uri="{FF2B5EF4-FFF2-40B4-BE49-F238E27FC236}">
                <a16:creationId xmlns:a16="http://schemas.microsoft.com/office/drawing/2014/main" id="{9649BF47-1146-4AD6-A74A-D97AC49B3C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7073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2AC82-23F4-4499-9B40-8EF7A61FD7A9}"/>
              </a:ext>
            </a:extLst>
          </p:cNvPr>
          <p:cNvSpPr/>
          <p:nvPr/>
        </p:nvSpPr>
        <p:spPr>
          <a:xfrm>
            <a:off x="599440" y="1184990"/>
            <a:ext cx="8321040" cy="4985980"/>
          </a:xfrm>
          <a:prstGeom prst="rect">
            <a:avLst/>
          </a:prstGeom>
        </p:spPr>
        <p:txBody>
          <a:bodyPr wrap="square">
            <a:spAutoFit/>
          </a:bodyPr>
          <a:lstStyle/>
          <a:p>
            <a:r>
              <a:rPr lang="en-US" sz="2400" b="1" dirty="0"/>
              <a:t>AETC Program</a:t>
            </a:r>
          </a:p>
          <a:p>
            <a:r>
              <a:rPr lang="en-US" sz="2400" b="1" dirty="0"/>
              <a:t>National Centers and National HIV Curriculum</a:t>
            </a:r>
          </a:p>
          <a:p>
            <a:endParaRPr lang="en-US" dirty="0"/>
          </a:p>
          <a:p>
            <a:pPr marL="285750" indent="-285750">
              <a:buFont typeface="Arial" panose="020B0604020202020204" pitchFamily="34" charset="0"/>
              <a:buChar char="•"/>
            </a:pPr>
            <a:r>
              <a:rPr lang="en-US" dirty="0"/>
              <a:t>National Coordinating Resource Center serves as the central web based</a:t>
            </a:r>
          </a:p>
          <a:p>
            <a:r>
              <a:rPr lang="en-US" dirty="0"/>
              <a:t>repository for AETC Program training and capacity building resources; its</a:t>
            </a:r>
          </a:p>
          <a:p>
            <a:r>
              <a:rPr lang="en-US" dirty="0"/>
              <a:t>website includes a free virtual library with training and technical assistance</a:t>
            </a:r>
          </a:p>
          <a:p>
            <a:r>
              <a:rPr lang="en-US" dirty="0"/>
              <a:t>materials, a program directory, and a calendar of trainings and other events.</a:t>
            </a:r>
          </a:p>
          <a:p>
            <a:r>
              <a:rPr lang="en-US" dirty="0"/>
              <a:t>Learn more: https ://aidsetc.org </a:t>
            </a:r>
          </a:p>
          <a:p>
            <a:endParaRPr lang="en-US" dirty="0"/>
          </a:p>
          <a:p>
            <a:pPr marL="285750" indent="-285750">
              <a:buFont typeface="Arial" panose="020B0604020202020204" pitchFamily="34" charset="0"/>
              <a:buChar char="•"/>
            </a:pPr>
            <a:r>
              <a:rPr lang="en-US" dirty="0"/>
              <a:t>National Clinician Consultation Center provides free, peer to peer,</a:t>
            </a:r>
          </a:p>
          <a:p>
            <a:r>
              <a:rPr lang="en-US" dirty="0"/>
              <a:t>expert advice for health professionals on HIV prevention, care, and treatment</a:t>
            </a:r>
          </a:p>
          <a:p>
            <a:r>
              <a:rPr lang="en-US" dirty="0"/>
              <a:t>and related topics. Learn more: https ://nccc.ucsf.edu  </a:t>
            </a:r>
          </a:p>
          <a:p>
            <a:endParaRPr lang="en-US" dirty="0"/>
          </a:p>
          <a:p>
            <a:pPr marL="285750" indent="-285750">
              <a:buFont typeface="Arial" panose="020B0604020202020204" pitchFamily="34" charset="0"/>
              <a:buChar char="•"/>
            </a:pPr>
            <a:r>
              <a:rPr lang="en-US" dirty="0"/>
              <a:t>National HIV Curriculum provides ongoing, up to date HIV training and</a:t>
            </a:r>
          </a:p>
          <a:p>
            <a:r>
              <a:rPr lang="en-US" dirty="0"/>
              <a:t>information for health professionals through a free, web based curriculum;</a:t>
            </a:r>
          </a:p>
          <a:p>
            <a:r>
              <a:rPr lang="en-US" dirty="0"/>
              <a:t>also provides free CME credits, CNE contact hours, CE contact hours, and</a:t>
            </a:r>
          </a:p>
          <a:p>
            <a:r>
              <a:rPr lang="en-US" dirty="0"/>
              <a:t>maintenance of certification credits. Learn more: </a:t>
            </a:r>
            <a:r>
              <a:rPr lang="en-US" dirty="0">
                <a:hlinkClick r:id="rId2"/>
              </a:rPr>
              <a:t>www.hiv.uw.edu</a:t>
            </a:r>
            <a:r>
              <a:rPr lang="en-US" dirty="0"/>
              <a:t> </a:t>
            </a:r>
          </a:p>
        </p:txBody>
      </p:sp>
    </p:spTree>
    <p:extLst>
      <p:ext uri="{BB962C8B-B14F-4D97-AF65-F5344CB8AC3E}">
        <p14:creationId xmlns:p14="http://schemas.microsoft.com/office/powerpoint/2010/main" val="183299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Objectives</a:t>
            </a:r>
            <a:endParaRPr lang="en-US" dirty="0"/>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577516" y="1166018"/>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marR="0" indent="0" algn="l">
              <a:spcBef>
                <a:spcPts val="0"/>
              </a:spcBef>
              <a:spcAft>
                <a:spcPts val="0"/>
              </a:spcAft>
              <a:buNone/>
            </a:pPr>
            <a:r>
              <a:rPr lang="en-US" sz="1800" b="0" i="0" u="none" strike="noStrike" dirty="0">
                <a:solidFill>
                  <a:srgbClr val="212121"/>
                </a:solidFill>
                <a:effectLst/>
                <a:latin typeface="Arial" panose="020B0604020202020204" pitchFamily="34" charset="0"/>
              </a:rPr>
              <a:t>At the conclusion of this presentation, you will be able to: </a:t>
            </a:r>
            <a:endParaRPr lang="en-US" sz="1800" b="0" i="0" u="none" strike="noStrike" dirty="0">
              <a:solidFill>
                <a:srgbClr val="212121"/>
              </a:solidFill>
              <a:effectLst/>
              <a:latin typeface="Calibri" panose="020F0502020204030204" pitchFamily="34" charset="0"/>
            </a:endParaRPr>
          </a:p>
          <a:p>
            <a:pPr marL="0" marR="0" indent="0" algn="l">
              <a:spcBef>
                <a:spcPts val="0"/>
              </a:spcBef>
              <a:spcAft>
                <a:spcPts val="0"/>
              </a:spcAft>
              <a:buNone/>
            </a:pPr>
            <a:endParaRPr lang="en-US" sz="1800" b="0" i="0" u="none" strike="noStrike" dirty="0">
              <a:solidFill>
                <a:srgbClr val="212121"/>
              </a:solidFill>
              <a:effectLst/>
              <a:latin typeface="Arial" panose="020B0604020202020204" pitchFamily="34" charset="0"/>
            </a:endParaRPr>
          </a:p>
          <a:p>
            <a:pPr marL="0" marR="0" indent="0" algn="l">
              <a:spcBef>
                <a:spcPts val="0"/>
              </a:spcBef>
              <a:spcAft>
                <a:spcPts val="0"/>
              </a:spcAft>
              <a:buNone/>
            </a:pPr>
            <a:r>
              <a:rPr lang="en-US" sz="1800" b="0" i="0" u="none" strike="noStrike" dirty="0">
                <a:solidFill>
                  <a:srgbClr val="212121"/>
                </a:solidFill>
                <a:effectLst/>
                <a:latin typeface="Arial" panose="020B0604020202020204" pitchFamily="34" charset="0"/>
              </a:rPr>
              <a:t> </a:t>
            </a:r>
            <a:endParaRPr lang="en-US" sz="1800" b="0" i="0" u="none" strike="noStrike" dirty="0">
              <a:solidFill>
                <a:srgbClr val="212121"/>
              </a:solidFill>
              <a:effectLst/>
              <a:latin typeface="Calibri" panose="020F0502020204030204" pitchFamily="34" charset="0"/>
            </a:endParaRPr>
          </a:p>
          <a:p>
            <a:pPr marL="0" marR="0" algn="l">
              <a:spcBef>
                <a:spcPts val="0"/>
              </a:spcBef>
              <a:spcAft>
                <a:spcPts val="800"/>
              </a:spcAft>
              <a:buFont typeface="+mj-lt"/>
              <a:buAutoNum type="arabicPeriod"/>
            </a:pPr>
            <a:r>
              <a:rPr lang="en-US" sz="1800" b="0" i="0" u="none" strike="noStrike" dirty="0">
                <a:solidFill>
                  <a:srgbClr val="212121"/>
                </a:solidFill>
                <a:effectLst/>
                <a:latin typeface="Arial" panose="020B0604020202020204" pitchFamily="34" charset="0"/>
              </a:rPr>
              <a:t>Review the components of a basic psychiatric assessment and treatment initiation for the primary care setting. </a:t>
            </a:r>
            <a:endParaRPr lang="en-US" sz="1800" b="0" i="0" u="none" strike="noStrike" dirty="0">
              <a:solidFill>
                <a:srgbClr val="212121"/>
              </a:solidFill>
              <a:effectLst/>
              <a:latin typeface="Calibri" panose="020F0502020204030204" pitchFamily="34" charset="0"/>
            </a:endParaRPr>
          </a:p>
          <a:p>
            <a:pPr marL="0" marR="0" algn="l">
              <a:spcBef>
                <a:spcPts val="0"/>
              </a:spcBef>
              <a:spcAft>
                <a:spcPts val="0"/>
              </a:spcAft>
              <a:buFont typeface="+mj-lt"/>
              <a:buAutoNum type="arabicPeriod"/>
            </a:pPr>
            <a:endParaRPr lang="en-US" sz="1800" dirty="0">
              <a:solidFill>
                <a:srgbClr val="212121"/>
              </a:solidFill>
              <a:latin typeface="Calibri" panose="020F0502020204030204" pitchFamily="34"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Arial" panose="020B0604020202020204" pitchFamily="34" charset="0"/>
              </a:rPr>
              <a:t>Recognize diagnostic and treatment challenges for patients with medical and psychiatric co-morbidities.  </a:t>
            </a:r>
          </a:p>
          <a:p>
            <a:pPr marL="0" marR="0" algn="l">
              <a:spcBef>
                <a:spcPts val="0"/>
              </a:spcBef>
              <a:spcAft>
                <a:spcPts val="0"/>
              </a:spcAft>
              <a:buFont typeface="+mj-lt"/>
              <a:buAutoNum type="arabicPeriod"/>
            </a:pPr>
            <a:endParaRPr lang="en-US" sz="1800" dirty="0">
              <a:solidFill>
                <a:srgbClr val="212121"/>
              </a:solidFill>
              <a:latin typeface="Arial" panose="020B0604020202020204" pitchFamily="34" charset="0"/>
            </a:endParaRPr>
          </a:p>
          <a:p>
            <a:pPr marL="0" marR="0" algn="l">
              <a:spcBef>
                <a:spcPts val="0"/>
              </a:spcBef>
              <a:spcAft>
                <a:spcPts val="0"/>
              </a:spcAft>
              <a:buFont typeface="+mj-lt"/>
              <a:buAutoNum type="arabicPeriod"/>
            </a:pPr>
            <a:endParaRPr lang="en-US" sz="1800" b="0" i="0" u="none" strike="noStrike" dirty="0">
              <a:solidFill>
                <a:srgbClr val="212121"/>
              </a:solidFill>
              <a:effectLst/>
              <a:latin typeface="Calibri" panose="020F0502020204030204" pitchFamily="34" charset="0"/>
            </a:endParaRPr>
          </a:p>
          <a:p>
            <a:pPr marL="0" marR="0" algn="l">
              <a:spcBef>
                <a:spcPts val="0"/>
              </a:spcBef>
              <a:spcAft>
                <a:spcPts val="0"/>
              </a:spcAft>
              <a:buFont typeface="+mj-lt"/>
              <a:buAutoNum type="arabicPeriod"/>
            </a:pPr>
            <a:r>
              <a:rPr lang="en-US" sz="1800" b="0" i="0" u="none" strike="noStrike" dirty="0">
                <a:solidFill>
                  <a:srgbClr val="212121"/>
                </a:solidFill>
                <a:effectLst/>
                <a:latin typeface="Arial" panose="020B0604020202020204" pitchFamily="34" charset="0"/>
              </a:rPr>
              <a:t>Discuss barriers to treatment and recovery for patients in special populations (queer, HIV, underrepresented minorities)</a:t>
            </a:r>
            <a:endParaRPr lang="en-US" sz="1800" b="0" i="0" u="none" strike="noStrike" dirty="0">
              <a:solidFill>
                <a:srgbClr val="212121"/>
              </a:solidFill>
              <a:effectLst/>
              <a:latin typeface="Calibri" panose="020F0502020204030204" pitchFamily="34" charset="0"/>
            </a:endParaRPr>
          </a:p>
          <a:p>
            <a:pPr marL="0" marR="0" indent="0" algn="l">
              <a:spcBef>
                <a:spcPts val="0"/>
              </a:spcBef>
              <a:spcAft>
                <a:spcPts val="0"/>
              </a:spcAft>
              <a:buNone/>
            </a:pPr>
            <a:endParaRPr lang="en-US" sz="1800" b="0" i="0" u="none" strike="noStrike" dirty="0">
              <a:solidFill>
                <a:srgbClr val="212121"/>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270056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71DA-BCE9-4E67-A984-E8576CC69CFC}"/>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Expected Outcome</a:t>
            </a:r>
            <a:endParaRPr lang="en-US" dirty="0"/>
          </a:p>
        </p:txBody>
      </p:sp>
      <p:sp>
        <p:nvSpPr>
          <p:cNvPr id="3" name="Content Placeholder 2">
            <a:extLst>
              <a:ext uri="{FF2B5EF4-FFF2-40B4-BE49-F238E27FC236}">
                <a16:creationId xmlns:a16="http://schemas.microsoft.com/office/drawing/2014/main" id="{7556561B-1E79-45D9-91AF-81D2C4442807}"/>
              </a:ext>
            </a:extLst>
          </p:cNvPr>
          <p:cNvSpPr txBox="1">
            <a:spLocks/>
          </p:cNvSpPr>
          <p:nvPr/>
        </p:nvSpPr>
        <p:spPr>
          <a:xfrm>
            <a:off x="609600" y="1600201"/>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Increased confidence in assessing and initiating treatment of mental health conditions in primary care setting</a:t>
            </a:r>
          </a:p>
          <a:p>
            <a:r>
              <a:rPr lang="en-US" dirty="0"/>
              <a:t>Awareness of nuances in address mental health in special communities </a:t>
            </a:r>
          </a:p>
        </p:txBody>
      </p:sp>
    </p:spTree>
    <p:extLst>
      <p:ext uri="{BB962C8B-B14F-4D97-AF65-F5344CB8AC3E}">
        <p14:creationId xmlns:p14="http://schemas.microsoft.com/office/powerpoint/2010/main" val="249126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B185-0E0D-D5D7-FBDA-CD165693E1DD}"/>
              </a:ext>
            </a:extLst>
          </p:cNvPr>
          <p:cNvSpPr>
            <a:spLocks noGrp="1"/>
          </p:cNvSpPr>
          <p:nvPr>
            <p:ph type="title"/>
          </p:nvPr>
        </p:nvSpPr>
        <p:spPr/>
        <p:txBody>
          <a:bodyPr anchor="t">
            <a:normAutofit fontScale="90000"/>
          </a:bodyPr>
          <a:lstStyle/>
          <a:p>
            <a:pPr>
              <a:lnSpc>
                <a:spcPct val="90000"/>
              </a:lnSpc>
            </a:pPr>
            <a:r>
              <a:rPr lang="en-US" dirty="0"/>
              <a:t>Current state of psychiatry and mental health – </a:t>
            </a:r>
            <a:r>
              <a:rPr lang="en-US" b="1" dirty="0">
                <a:solidFill>
                  <a:srgbClr val="FF0000"/>
                </a:solidFill>
              </a:rPr>
              <a:t>THE NEED</a:t>
            </a:r>
          </a:p>
        </p:txBody>
      </p:sp>
      <p:sp>
        <p:nvSpPr>
          <p:cNvPr id="3" name="Content Placeholder 2">
            <a:extLst>
              <a:ext uri="{FF2B5EF4-FFF2-40B4-BE49-F238E27FC236}">
                <a16:creationId xmlns:a16="http://schemas.microsoft.com/office/drawing/2014/main" id="{0D23DCEA-6F26-B0AE-050F-482B8704BFCF}"/>
              </a:ext>
            </a:extLst>
          </p:cNvPr>
          <p:cNvSpPr>
            <a:spLocks noGrp="1"/>
          </p:cNvSpPr>
          <p:nvPr>
            <p:ph idx="1"/>
          </p:nvPr>
        </p:nvSpPr>
        <p:spPr/>
        <p:txBody>
          <a:bodyPr anchor="t">
            <a:normAutofit/>
          </a:bodyPr>
          <a:lstStyle/>
          <a:p>
            <a:r>
              <a:rPr lang="en-US" dirty="0"/>
              <a:t> 1 in 5 U.S. adults experience mental illness each year</a:t>
            </a:r>
          </a:p>
          <a:p>
            <a:r>
              <a:rPr lang="en-US" dirty="0"/>
              <a:t>1 in 20 U.S. adults experience serious mental illness each year</a:t>
            </a:r>
          </a:p>
          <a:p>
            <a:r>
              <a:rPr lang="en-US" dirty="0"/>
              <a:t>1 in 6 U.S. youth aged 6-17 experience a mental health disorder each year</a:t>
            </a:r>
          </a:p>
          <a:p>
            <a:r>
              <a:rPr lang="en-US" dirty="0"/>
              <a:t>50% of all lifetime mental illness begins by age 14, and 75% by age 24</a:t>
            </a:r>
          </a:p>
          <a:p>
            <a:r>
              <a:rPr lang="en-US" dirty="0"/>
              <a:t>Suicide is the 2nd leading cause of death among people aged 10-14 </a:t>
            </a:r>
          </a:p>
          <a:p>
            <a:pPr marL="114300" indent="0">
              <a:buNone/>
            </a:pPr>
            <a:endParaRPr lang="en-US" dirty="0"/>
          </a:p>
        </p:txBody>
      </p:sp>
    </p:spTree>
    <p:extLst>
      <p:ext uri="{BB962C8B-B14F-4D97-AF65-F5344CB8AC3E}">
        <p14:creationId xmlns:p14="http://schemas.microsoft.com/office/powerpoint/2010/main" val="25664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090E-5B22-4FE2-E00C-6906C915D932}"/>
              </a:ext>
            </a:extLst>
          </p:cNvPr>
          <p:cNvSpPr>
            <a:spLocks noGrp="1"/>
          </p:cNvSpPr>
          <p:nvPr>
            <p:ph type="title"/>
          </p:nvPr>
        </p:nvSpPr>
        <p:spPr/>
        <p:txBody>
          <a:bodyPr/>
          <a:lstStyle/>
          <a:p>
            <a:r>
              <a:rPr lang="en-US" dirty="0"/>
              <a:t>Mental Health Workforce</a:t>
            </a:r>
          </a:p>
        </p:txBody>
      </p:sp>
      <p:sp>
        <p:nvSpPr>
          <p:cNvPr id="3" name="Content Placeholder 2">
            <a:extLst>
              <a:ext uri="{FF2B5EF4-FFF2-40B4-BE49-F238E27FC236}">
                <a16:creationId xmlns:a16="http://schemas.microsoft.com/office/drawing/2014/main" id="{BE964A9C-EC76-4B14-A50E-EBC15C8EA167}"/>
              </a:ext>
            </a:extLst>
          </p:cNvPr>
          <p:cNvSpPr>
            <a:spLocks noGrp="1"/>
          </p:cNvSpPr>
          <p:nvPr>
            <p:ph idx="1"/>
          </p:nvPr>
        </p:nvSpPr>
        <p:spPr/>
        <p:txBody>
          <a:bodyPr/>
          <a:lstStyle/>
          <a:p>
            <a:r>
              <a:rPr lang="en-US" dirty="0"/>
              <a:t>Psychiatrists</a:t>
            </a:r>
          </a:p>
          <a:p>
            <a:pPr lvl="1"/>
            <a:r>
              <a:rPr lang="en-US" b="0" i="0" dirty="0">
                <a:solidFill>
                  <a:srgbClr val="000000"/>
                </a:solidFill>
                <a:effectLst/>
                <a:latin typeface="Source Sans Pro Web"/>
              </a:rPr>
              <a:t>25,520</a:t>
            </a:r>
            <a:r>
              <a:rPr lang="en-US" dirty="0"/>
              <a:t> </a:t>
            </a:r>
          </a:p>
          <a:p>
            <a:r>
              <a:rPr lang="en-US" dirty="0"/>
              <a:t>Child/Adolescent</a:t>
            </a:r>
          </a:p>
          <a:p>
            <a:pPr lvl="1"/>
            <a:r>
              <a:rPr lang="en-US" dirty="0"/>
              <a:t>10,597</a:t>
            </a:r>
          </a:p>
          <a:p>
            <a:pPr lvl="1"/>
            <a:r>
              <a:rPr lang="en-US" dirty="0"/>
              <a:t>CAP/100K Children</a:t>
            </a:r>
            <a:br>
              <a:rPr lang="en-US" dirty="0"/>
            </a:br>
            <a:r>
              <a:rPr lang="en-US" dirty="0"/>
              <a:t>14</a:t>
            </a:r>
          </a:p>
          <a:p>
            <a:pPr lvl="1"/>
            <a:r>
              <a:rPr lang="en-US" dirty="0"/>
              <a:t>Average CAP age</a:t>
            </a:r>
            <a:br>
              <a:rPr lang="en-US" dirty="0"/>
            </a:br>
            <a:r>
              <a:rPr lang="en-US" dirty="0"/>
              <a:t>52 </a:t>
            </a:r>
          </a:p>
        </p:txBody>
      </p:sp>
      <p:pic>
        <p:nvPicPr>
          <p:cNvPr id="5" name="Picture 4" descr="Map&#10;&#10;Description automatically generated">
            <a:extLst>
              <a:ext uri="{FF2B5EF4-FFF2-40B4-BE49-F238E27FC236}">
                <a16:creationId xmlns:a16="http://schemas.microsoft.com/office/drawing/2014/main" id="{0D346E24-2460-DDC7-7F55-11D21406ABA7}"/>
              </a:ext>
            </a:extLst>
          </p:cNvPr>
          <p:cNvPicPr>
            <a:picLocks noChangeAspect="1"/>
          </p:cNvPicPr>
          <p:nvPr/>
        </p:nvPicPr>
        <p:blipFill>
          <a:blip r:embed="rId3"/>
          <a:stretch>
            <a:fillRect/>
          </a:stretch>
        </p:blipFill>
        <p:spPr>
          <a:xfrm>
            <a:off x="3558217" y="1417638"/>
            <a:ext cx="5449329" cy="4086997"/>
          </a:xfrm>
          <a:prstGeom prst="rect">
            <a:avLst/>
          </a:prstGeom>
        </p:spPr>
      </p:pic>
    </p:spTree>
    <p:extLst>
      <p:ext uri="{BB962C8B-B14F-4D97-AF65-F5344CB8AC3E}">
        <p14:creationId xmlns:p14="http://schemas.microsoft.com/office/powerpoint/2010/main" val="157783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CACC-84C3-E4E5-E7FC-7969744114F4}"/>
              </a:ext>
            </a:extLst>
          </p:cNvPr>
          <p:cNvSpPr>
            <a:spLocks noGrp="1"/>
          </p:cNvSpPr>
          <p:nvPr>
            <p:ph type="title"/>
          </p:nvPr>
        </p:nvSpPr>
        <p:spPr/>
        <p:txBody>
          <a:bodyPr/>
          <a:lstStyle/>
          <a:p>
            <a:r>
              <a:rPr lang="en-US" dirty="0"/>
              <a:t>Mental Health Workforce – </a:t>
            </a:r>
            <a:br>
              <a:rPr lang="en-US" dirty="0"/>
            </a:br>
            <a:r>
              <a:rPr lang="en-US" dirty="0"/>
              <a:t>CAP in Kentucky </a:t>
            </a:r>
          </a:p>
        </p:txBody>
      </p:sp>
      <p:pic>
        <p:nvPicPr>
          <p:cNvPr id="6" name="Picture 5">
            <a:extLst>
              <a:ext uri="{FF2B5EF4-FFF2-40B4-BE49-F238E27FC236}">
                <a16:creationId xmlns:a16="http://schemas.microsoft.com/office/drawing/2014/main" id="{D3F24F60-6A4C-6BC6-7BE1-F68EC666C6DE}"/>
              </a:ext>
            </a:extLst>
          </p:cNvPr>
          <p:cNvPicPr>
            <a:picLocks noChangeAspect="1"/>
          </p:cNvPicPr>
          <p:nvPr/>
        </p:nvPicPr>
        <p:blipFill rotWithShape="1">
          <a:blip r:embed="rId2"/>
          <a:srcRect t="8818"/>
          <a:stretch/>
        </p:blipFill>
        <p:spPr>
          <a:xfrm>
            <a:off x="685800" y="2113004"/>
            <a:ext cx="7772400" cy="2913769"/>
          </a:xfrm>
          <a:prstGeom prst="rect">
            <a:avLst/>
          </a:prstGeom>
        </p:spPr>
      </p:pic>
    </p:spTree>
    <p:extLst>
      <p:ext uri="{BB962C8B-B14F-4D97-AF65-F5344CB8AC3E}">
        <p14:creationId xmlns:p14="http://schemas.microsoft.com/office/powerpoint/2010/main" val="75403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090E-5B22-4FE2-E00C-6906C915D932}"/>
              </a:ext>
            </a:extLst>
          </p:cNvPr>
          <p:cNvSpPr>
            <a:spLocks noGrp="1"/>
          </p:cNvSpPr>
          <p:nvPr>
            <p:ph type="title"/>
          </p:nvPr>
        </p:nvSpPr>
        <p:spPr/>
        <p:txBody>
          <a:bodyPr/>
          <a:lstStyle/>
          <a:p>
            <a:r>
              <a:rPr lang="en-US" dirty="0"/>
              <a:t>Mental Health Workforce</a:t>
            </a:r>
          </a:p>
        </p:txBody>
      </p:sp>
      <p:sp>
        <p:nvSpPr>
          <p:cNvPr id="3" name="Content Placeholder 2">
            <a:extLst>
              <a:ext uri="{FF2B5EF4-FFF2-40B4-BE49-F238E27FC236}">
                <a16:creationId xmlns:a16="http://schemas.microsoft.com/office/drawing/2014/main" id="{BE964A9C-EC76-4B14-A50E-EBC15C8EA167}"/>
              </a:ext>
            </a:extLst>
          </p:cNvPr>
          <p:cNvSpPr>
            <a:spLocks noGrp="1"/>
          </p:cNvSpPr>
          <p:nvPr>
            <p:ph idx="1"/>
          </p:nvPr>
        </p:nvSpPr>
        <p:spPr/>
        <p:txBody>
          <a:bodyPr/>
          <a:lstStyle/>
          <a:p>
            <a:r>
              <a:rPr lang="en-US" dirty="0"/>
              <a:t>Psychiatrists</a:t>
            </a:r>
          </a:p>
          <a:p>
            <a:pPr lvl="1"/>
            <a:r>
              <a:rPr lang="en-US" b="0" i="0" dirty="0">
                <a:solidFill>
                  <a:srgbClr val="000000"/>
                </a:solidFill>
                <a:effectLst/>
                <a:latin typeface="Source Sans Pro Web"/>
              </a:rPr>
              <a:t>25,520</a:t>
            </a:r>
            <a:r>
              <a:rPr lang="en-US" dirty="0"/>
              <a:t> </a:t>
            </a:r>
          </a:p>
        </p:txBody>
      </p:sp>
      <p:pic>
        <p:nvPicPr>
          <p:cNvPr id="6" name="Picture 5" descr="Map&#10;&#10;Description automatically generated">
            <a:extLst>
              <a:ext uri="{FF2B5EF4-FFF2-40B4-BE49-F238E27FC236}">
                <a16:creationId xmlns:a16="http://schemas.microsoft.com/office/drawing/2014/main" id="{5009530E-7A90-BFB1-0E72-B1F0BE25243A}"/>
              </a:ext>
            </a:extLst>
          </p:cNvPr>
          <p:cNvPicPr>
            <a:picLocks noChangeAspect="1"/>
          </p:cNvPicPr>
          <p:nvPr/>
        </p:nvPicPr>
        <p:blipFill>
          <a:blip r:embed="rId3"/>
          <a:stretch>
            <a:fillRect/>
          </a:stretch>
        </p:blipFill>
        <p:spPr>
          <a:xfrm>
            <a:off x="2812692" y="1285102"/>
            <a:ext cx="5960076" cy="4470057"/>
          </a:xfrm>
          <a:prstGeom prst="rect">
            <a:avLst/>
          </a:prstGeom>
        </p:spPr>
      </p:pic>
    </p:spTree>
    <p:extLst>
      <p:ext uri="{BB962C8B-B14F-4D97-AF65-F5344CB8AC3E}">
        <p14:creationId xmlns:p14="http://schemas.microsoft.com/office/powerpoint/2010/main" val="2427556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9a0a29-f901-4f80-a0b6-fef874ca8871">
      <Terms xmlns="http://schemas.microsoft.com/office/infopath/2007/PartnerControls"/>
    </lcf76f155ced4ddcb4097134ff3c332f>
    <TaxCatchAll xmlns="d5c82a1a-2a8a-49b4-8a9c-deebcf1aae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410992C17FFB4AA99C1035259D0A26" ma:contentTypeVersion="16" ma:contentTypeDescription="Create a new document." ma:contentTypeScope="" ma:versionID="10e29b1792157348ef5a81ee27b7fdc6">
  <xsd:schema xmlns:xsd="http://www.w3.org/2001/XMLSchema" xmlns:xs="http://www.w3.org/2001/XMLSchema" xmlns:p="http://schemas.microsoft.com/office/2006/metadata/properties" xmlns:ns2="a89a0a29-f901-4f80-a0b6-fef874ca8871" xmlns:ns3="d5c82a1a-2a8a-49b4-8a9c-deebcf1aae21" targetNamespace="http://schemas.microsoft.com/office/2006/metadata/properties" ma:root="true" ma:fieldsID="bf6e0cfe5d7b4930767f35449df4f5d5" ns2:_="" ns3:_="">
    <xsd:import namespace="a89a0a29-f901-4f80-a0b6-fef874ca8871"/>
    <xsd:import namespace="d5c82a1a-2a8a-49b4-8a9c-deebcf1aa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0a29-f901-4f80-a0b6-fef874ca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c82a1a-2a8a-49b4-8a9c-deebcf1aae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c9bd5e-805f-4db5-93f9-e8a50b5d5c4b}" ma:internalName="TaxCatchAll" ma:showField="CatchAllData" ma:web="d5c82a1a-2a8a-49b4-8a9c-deebcf1aae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319EE-532B-4990-B69F-573CFE6F372E}">
  <ds:schemaRefs>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851590d9-cba4-459a-b434-389629fc4743"/>
    <ds:schemaRef ds:uri="5661bd68-91d7-413a-9236-892cdea936d6"/>
    <ds:schemaRef ds:uri="a89a0a29-f901-4f80-a0b6-fef874ca8871"/>
    <ds:schemaRef ds:uri="d5c82a1a-2a8a-49b4-8a9c-deebcf1aae21"/>
  </ds:schemaRefs>
</ds:datastoreItem>
</file>

<file path=customXml/itemProps2.xml><?xml version="1.0" encoding="utf-8"?>
<ds:datastoreItem xmlns:ds="http://schemas.openxmlformats.org/officeDocument/2006/customXml" ds:itemID="{6E8343FF-224E-4D8A-97CB-2811C061F13F}">
  <ds:schemaRefs>
    <ds:schemaRef ds:uri="http://schemas.microsoft.com/sharepoint/v3/contenttype/forms"/>
  </ds:schemaRefs>
</ds:datastoreItem>
</file>

<file path=customXml/itemProps3.xml><?xml version="1.0" encoding="utf-8"?>
<ds:datastoreItem xmlns:ds="http://schemas.openxmlformats.org/officeDocument/2006/customXml" ds:itemID="{DD2A20E0-D773-4542-8F27-5A15C5E6A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0a29-f901-4f80-a0b6-fef874ca8871"/>
    <ds:schemaRef ds:uri="d5c82a1a-2a8a-49b4-8a9c-deebcf1aa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SE-AETC-NCRC-Template-4x3 standard</Template>
  <TotalTime>1418</TotalTime>
  <Words>3330</Words>
  <Application>Microsoft Office PowerPoint</Application>
  <PresentationFormat>On-screen Show (4:3)</PresentationFormat>
  <Paragraphs>368</Paragraphs>
  <Slides>35</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ITC Avant Garde Std Bk</vt:lpstr>
      <vt:lpstr>ITC Avant Garde Std Bk Cn</vt:lpstr>
      <vt:lpstr>Merriweather</vt:lpstr>
      <vt:lpstr>Roboto</vt:lpstr>
      <vt:lpstr>Source Sans Pro Web</vt:lpstr>
      <vt:lpstr>system-ui</vt:lpstr>
      <vt:lpstr>Tahoma</vt:lpstr>
      <vt:lpstr>Wingdings</vt:lpstr>
      <vt:lpstr>AETC-2016_V4</vt:lpstr>
      <vt:lpstr>Psychosomatic Unity:   Integrating Mental Health in Primary Care</vt:lpstr>
      <vt:lpstr>PowerPoint Presentation</vt:lpstr>
      <vt:lpstr>PowerPoint Presentation</vt:lpstr>
      <vt:lpstr>PowerPoint Presentation</vt:lpstr>
      <vt:lpstr>PowerPoint Presentation</vt:lpstr>
      <vt:lpstr>Current state of psychiatry and mental health – THE NEED</vt:lpstr>
      <vt:lpstr>Mental Health Workforce</vt:lpstr>
      <vt:lpstr>Mental Health Workforce –  CAP in Kentucky </vt:lpstr>
      <vt:lpstr>Mental Health Workforce</vt:lpstr>
      <vt:lpstr>Mental Health Workforce</vt:lpstr>
      <vt:lpstr>Mental Health Workforce</vt:lpstr>
      <vt:lpstr>Primary Care + Mental Health</vt:lpstr>
      <vt:lpstr>PHQ and GAD</vt:lpstr>
      <vt:lpstr>Treatment</vt:lpstr>
      <vt:lpstr>PowerPoint Presentation</vt:lpstr>
      <vt:lpstr>Dosing and adequate trials </vt:lpstr>
      <vt:lpstr>Dosing and adequate trials (2)</vt:lpstr>
      <vt:lpstr>Dosing and adequate trials (3)</vt:lpstr>
      <vt:lpstr>It’s not working!</vt:lpstr>
      <vt:lpstr>Safety Evaluation</vt:lpstr>
      <vt:lpstr>Adult ADHD</vt:lpstr>
      <vt:lpstr>Insomnia </vt:lpstr>
      <vt:lpstr>Addiction and Substance Use Disorder Assessment </vt:lpstr>
      <vt:lpstr>Substance use ≠ Substance Use Disorder  Substance Use Disorder ≠ Addiction </vt:lpstr>
      <vt:lpstr>What is addiction?</vt:lpstr>
      <vt:lpstr>Psychiatric Comorbidities </vt:lpstr>
      <vt:lpstr>Ask about substance use</vt:lpstr>
      <vt:lpstr>Treating substance use</vt:lpstr>
      <vt:lpstr>Dual Diagnosis and Treatment Challenges </vt:lpstr>
      <vt:lpstr>Special Populations –  People with HIV/Hep C </vt:lpstr>
      <vt:lpstr>Special Populations – LGBTQIA+</vt:lpstr>
      <vt:lpstr>Special Populations – ethnic minorities</vt:lpstr>
      <vt:lpstr>PowerPoint Presentation</vt:lpstr>
      <vt:lpstr>Q&amp;A</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Stover, Crystal D.</dc:creator>
  <cp:lastModifiedBy>Judith Collins</cp:lastModifiedBy>
  <cp:revision>14</cp:revision>
  <dcterms:created xsi:type="dcterms:W3CDTF">2020-01-28T20:12:38Z</dcterms:created>
  <dcterms:modified xsi:type="dcterms:W3CDTF">2023-07-07T20:13:17Z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0x0101004E410992C17FFB4AA99C1035259D0A26</vt:lpwstr>
  </property>
  <property fmtid="{D5CDD505-2E9C-101B-9397-08002B2CF9AE}" pid="3" name="MSIP_Label_792c8cef-6f2b-4af1-b4ac-d815ff795cd6_Enabled">
    <vt:lpwstr>true</vt:lpwstr>
  </property>
  <property fmtid="{D5CDD505-2E9C-101B-9397-08002B2CF9AE}" pid="4" name="MSIP_Label_792c8cef-6f2b-4af1-b4ac-d815ff795cd6_SetDate">
    <vt:lpwstr>2023-05-22T14:22:32Z</vt:lpwstr>
  </property>
  <property fmtid="{D5CDD505-2E9C-101B-9397-08002B2CF9AE}" pid="5" name="MSIP_Label_792c8cef-6f2b-4af1-b4ac-d815ff795cd6_Method">
    <vt:lpwstr>Standard</vt:lpwstr>
  </property>
  <property fmtid="{D5CDD505-2E9C-101B-9397-08002B2CF9AE}" pid="6" name="MSIP_Label_792c8cef-6f2b-4af1-b4ac-d815ff795cd6_Name">
    <vt:lpwstr>VUMC General</vt:lpwstr>
  </property>
  <property fmtid="{D5CDD505-2E9C-101B-9397-08002B2CF9AE}" pid="7" name="MSIP_Label_792c8cef-6f2b-4af1-b4ac-d815ff795cd6_SiteId">
    <vt:lpwstr>ef575030-1424-4ed8-b83c-12c533d879ab</vt:lpwstr>
  </property>
  <property fmtid="{D5CDD505-2E9C-101B-9397-08002B2CF9AE}" pid="8" name="MSIP_Label_792c8cef-6f2b-4af1-b4ac-d815ff795cd6_ActionId">
    <vt:lpwstr>5a54ed9c-bd96-487b-bbf8-f006d5b0d09d</vt:lpwstr>
  </property>
  <property fmtid="{D5CDD505-2E9C-101B-9397-08002B2CF9AE}" pid="9" name="MSIP_Label_792c8cef-6f2b-4af1-b4ac-d815ff795cd6_ContentBits">
    <vt:lpwstr>0</vt:lpwstr>
  </property>
</Properties>
</file>