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1" r:id="rId5"/>
  </p:sldMasterIdLst>
  <p:notesMasterIdLst>
    <p:notesMasterId r:id="rId54"/>
  </p:notesMasterIdLst>
  <p:sldIdLst>
    <p:sldId id="2147377352" r:id="rId6"/>
    <p:sldId id="259" r:id="rId7"/>
    <p:sldId id="260" r:id="rId8"/>
    <p:sldId id="2145707466" r:id="rId9"/>
    <p:sldId id="2145707467" r:id="rId10"/>
    <p:sldId id="2145707358" r:id="rId11"/>
    <p:sldId id="2145707459" r:id="rId12"/>
    <p:sldId id="2147377327" r:id="rId13"/>
    <p:sldId id="2145707482" r:id="rId14"/>
    <p:sldId id="2147377351" r:id="rId15"/>
    <p:sldId id="2147377372" r:id="rId16"/>
    <p:sldId id="2147377353" r:id="rId17"/>
    <p:sldId id="2145705611" r:id="rId18"/>
    <p:sldId id="2145707447" r:id="rId19"/>
    <p:sldId id="2147377358" r:id="rId20"/>
    <p:sldId id="2147377354" r:id="rId21"/>
    <p:sldId id="2147377355" r:id="rId22"/>
    <p:sldId id="262" r:id="rId23"/>
    <p:sldId id="309" r:id="rId24"/>
    <p:sldId id="2147377330" r:id="rId25"/>
    <p:sldId id="4907" r:id="rId26"/>
    <p:sldId id="2147377331" r:id="rId27"/>
    <p:sldId id="2147377332" r:id="rId28"/>
    <p:sldId id="2147377336" r:id="rId29"/>
    <p:sldId id="2147377339" r:id="rId30"/>
    <p:sldId id="2145707470" r:id="rId31"/>
    <p:sldId id="2147377344" r:id="rId32"/>
    <p:sldId id="2147377345" r:id="rId33"/>
    <p:sldId id="2147377337" r:id="rId34"/>
    <p:sldId id="2147377338" r:id="rId35"/>
    <p:sldId id="2147377340" r:id="rId36"/>
    <p:sldId id="2147377341" r:id="rId37"/>
    <p:sldId id="2147377343" r:id="rId38"/>
    <p:sldId id="2145707486" r:id="rId39"/>
    <p:sldId id="2145707522" r:id="rId40"/>
    <p:sldId id="316" r:id="rId41"/>
    <p:sldId id="2145707487" r:id="rId42"/>
    <p:sldId id="305" r:id="rId43"/>
    <p:sldId id="2211" r:id="rId44"/>
    <p:sldId id="2147377342" r:id="rId45"/>
    <p:sldId id="2147377329" r:id="rId46"/>
    <p:sldId id="2147377371" r:id="rId47"/>
    <p:sldId id="2145707456" r:id="rId48"/>
    <p:sldId id="2145707370" r:id="rId49"/>
    <p:sldId id="2145707021" r:id="rId50"/>
    <p:sldId id="276" r:id="rId51"/>
    <p:sldId id="264" r:id="rId52"/>
    <p:sldId id="265"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5200"/>
  </p:normalViewPr>
  <p:slideViewPr>
    <p:cSldViewPr snapToGrid="0" snapToObjects="1">
      <p:cViewPr varScale="1">
        <p:scale>
          <a:sx n="78" d="100"/>
          <a:sy n="78" d="100"/>
        </p:scale>
        <p:origin x="228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09101136926169"/>
          <c:y val="3.9419036205975609E-2"/>
          <c:w val="0.82898866924311865"/>
          <c:h val="0.82276417785067024"/>
        </c:manualLayout>
      </c:layout>
      <c:lineChart>
        <c:grouping val="standard"/>
        <c:varyColors val="0"/>
        <c:ser>
          <c:idx val="0"/>
          <c:order val="0"/>
          <c:tx>
            <c:strRef>
              <c:f>Sheet1!$B$1</c:f>
              <c:strCache>
                <c:ptCount val="1"/>
                <c:pt idx="0">
                  <c:v>Series 1</c:v>
                </c:pt>
              </c:strCache>
            </c:strRef>
          </c:tx>
          <c:spPr>
            <a:ln w="28575" cap="rnd">
              <a:noFill/>
              <a:round/>
            </a:ln>
            <a:effectLst/>
          </c:spPr>
          <c:marker>
            <c:symbol val="none"/>
          </c:marker>
          <c:cat>
            <c:numRef>
              <c:f>Sheet1!$A$2:$A$13</c:f>
              <c:numCache>
                <c:formatCode>General</c:formatCode>
                <c:ptCount val="12"/>
                <c:pt idx="0">
                  <c:v>0</c:v>
                </c:pt>
                <c:pt idx="1">
                  <c:v>2</c:v>
                </c:pt>
                <c:pt idx="2">
                  <c:v>4</c:v>
                </c:pt>
                <c:pt idx="3">
                  <c:v>6</c:v>
                </c:pt>
                <c:pt idx="4">
                  <c:v>8</c:v>
                </c:pt>
                <c:pt idx="5">
                  <c:v>0</c:v>
                </c:pt>
                <c:pt idx="6">
                  <c:v>12</c:v>
                </c:pt>
                <c:pt idx="7">
                  <c:v>14</c:v>
                </c:pt>
                <c:pt idx="8">
                  <c:v>16</c:v>
                </c:pt>
                <c:pt idx="9">
                  <c:v>18</c:v>
                </c:pt>
                <c:pt idx="10">
                  <c:v>20</c:v>
                </c:pt>
                <c:pt idx="11">
                  <c:v>22</c:v>
                </c:pt>
              </c:numCache>
            </c:numRef>
          </c:cat>
          <c:val>
            <c:numRef>
              <c:f>Sheet1!$B$2:$B$13</c:f>
              <c:numCache>
                <c:formatCode>General</c:formatCode>
                <c:ptCount val="12"/>
                <c:pt idx="0">
                  <c:v>39</c:v>
                </c:pt>
                <c:pt idx="1">
                  <c:v>76</c:v>
                </c:pt>
              </c:numCache>
            </c:numRef>
          </c:val>
          <c:smooth val="0"/>
          <c:extLst>
            <c:ext xmlns:c16="http://schemas.microsoft.com/office/drawing/2014/chart" uri="{C3380CC4-5D6E-409C-BE32-E72D297353CC}">
              <c16:uniqueId val="{00000000-6682-41C2-85BC-F7A7F939EEB3}"/>
            </c:ext>
          </c:extLst>
        </c:ser>
        <c:dLbls>
          <c:showLegendKey val="0"/>
          <c:showVal val="0"/>
          <c:showCatName val="0"/>
          <c:showSerName val="0"/>
          <c:showPercent val="0"/>
          <c:showBubbleSize val="0"/>
        </c:dLbls>
        <c:smooth val="0"/>
        <c:axId val="292348831"/>
        <c:axId val="390731519"/>
      </c:lineChart>
      <c:catAx>
        <c:axId val="292348831"/>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90731519"/>
        <c:crosses val="autoZero"/>
        <c:auto val="1"/>
        <c:lblAlgn val="ctr"/>
        <c:lblOffset val="100"/>
        <c:noMultiLvlLbl val="0"/>
      </c:catAx>
      <c:valAx>
        <c:axId val="390731519"/>
        <c:scaling>
          <c:orientation val="minMax"/>
          <c:max val="10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dirty="0"/>
                  <a:t>Proportion of event (%)</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92348831"/>
        <c:crosses val="autoZero"/>
        <c:crossBetween val="midCat"/>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0.42153</cdr:x>
      <cdr:y>0.38976</cdr:y>
    </cdr:from>
    <cdr:to>
      <cdr:x>0.57847</cdr:x>
      <cdr:y>0.61024</cdr:y>
    </cdr:to>
    <cdr:sp macro="" textlink="">
      <cdr:nvSpPr>
        <cdr:cNvPr id="2" name="TextBox 1">
          <a:extLst xmlns:a="http://schemas.openxmlformats.org/drawingml/2006/main">
            <a:ext uri="{FF2B5EF4-FFF2-40B4-BE49-F238E27FC236}">
              <a16:creationId xmlns:a16="http://schemas.microsoft.com/office/drawing/2014/main" id="{F56701FD-49AA-4192-A7B9-821BC67CAF9B}"/>
            </a:ext>
          </a:extLst>
        </cdr:cNvPr>
        <cdr:cNvSpPr txBox="1"/>
      </cdr:nvSpPr>
      <cdr:spPr>
        <a:xfrm xmlns:a="http://schemas.openxmlformats.org/drawingml/2006/main">
          <a:off x="2456139" y="1616483"/>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33226-B654-6C4E-8B4E-3B5A3AC0830F}" type="datetimeFigureOut">
              <a:rPr lang="en-US" smtClean="0"/>
              <a:t>6/2/2023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F6AA26-DE6F-954D-AA46-668100F41956}" type="slidenum">
              <a:rPr lang="en-US" smtClean="0"/>
              <a:t>‹#›</a:t>
            </a:fld>
            <a:endParaRPr lang="en-US"/>
          </a:p>
        </p:txBody>
      </p:sp>
    </p:spTree>
    <p:extLst>
      <p:ext uri="{BB962C8B-B14F-4D97-AF65-F5344CB8AC3E}">
        <p14:creationId xmlns:p14="http://schemas.microsoft.com/office/powerpoint/2010/main" val="3281280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nejm.org/doi/full/10.1056/NEJMoa2116044"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5678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add slide 8 before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www.cdc.gov</a:t>
            </a:r>
            <a:r>
              <a:rPr lang="en-US" dirty="0"/>
              <a:t>/vaccines/</a:t>
            </a:r>
            <a:r>
              <a:rPr lang="en-US" dirty="0" err="1"/>
              <a:t>acip</a:t>
            </a:r>
            <a:r>
              <a:rPr lang="en-US" dirty="0"/>
              <a:t>/meetings/slides-2023-04-19.html</a:t>
            </a:r>
          </a:p>
          <a:p>
            <a:pPr algn="l">
              <a:buFont typeface="Arial" panose="020B0604020202020204" pitchFamily="34" charset="0"/>
              <a:buChar char="•"/>
            </a:pPr>
            <a:r>
              <a:rPr lang="en-US" sz="1800" b="0" i="0" dirty="0">
                <a:solidFill>
                  <a:srgbClr val="242424"/>
                </a:solidFill>
                <a:effectLst/>
                <a:latin typeface="inherit"/>
              </a:rPr>
              <a:t>one dose of bivalent vaccine “counts” as fully vaccinated;</a:t>
            </a:r>
            <a:endParaRPr lang="en-US" sz="1800" b="0" i="0" dirty="0">
              <a:solidFill>
                <a:srgbClr val="242424"/>
              </a:solidFill>
              <a:effectLst/>
              <a:latin typeface="Calibri" panose="020F0502020204030204" pitchFamily="34" charset="0"/>
            </a:endParaRPr>
          </a:p>
          <a:p>
            <a:pPr algn="l">
              <a:buFont typeface="Arial" panose="020B0604020202020204" pitchFamily="34" charset="0"/>
              <a:buChar char="•"/>
            </a:pPr>
            <a:r>
              <a:rPr lang="en-US" sz="1800" b="0" i="0" dirty="0">
                <a:solidFill>
                  <a:srgbClr val="242424"/>
                </a:solidFill>
                <a:effectLst/>
                <a:latin typeface="inherit"/>
              </a:rPr>
              <a:t>an additional dose of bivalent vaccine is optional for those over age 65 years at least 4 months after the last dose; and</a:t>
            </a:r>
            <a:endParaRPr lang="en-US" sz="1800" b="0" i="0" dirty="0">
              <a:solidFill>
                <a:srgbClr val="242424"/>
              </a:solidFill>
              <a:effectLst/>
              <a:latin typeface="Calibri" panose="020F0502020204030204" pitchFamily="34" charset="0"/>
            </a:endParaRPr>
          </a:p>
          <a:p>
            <a:pPr algn="l">
              <a:buFont typeface="Arial" panose="020B0604020202020204" pitchFamily="34" charset="0"/>
              <a:buChar char="•"/>
            </a:pPr>
            <a:r>
              <a:rPr lang="en-US" sz="1800" b="0" i="0" dirty="0">
                <a:solidFill>
                  <a:srgbClr val="242424"/>
                </a:solidFill>
                <a:effectLst/>
                <a:latin typeface="inherit"/>
              </a:rPr>
              <a:t>immunocompromised patients (for HIV, I’d use CD4 &lt;200 or not on suppressive ART), additional optional bivalent vaccine doses at least 2 months after last dose</a:t>
            </a:r>
            <a:endParaRPr lang="en-US" sz="1800" b="0" i="0" dirty="0">
              <a:solidFill>
                <a:srgbClr val="242424"/>
              </a:solidFill>
              <a:effectLst/>
              <a:latin typeface="Calibri" panose="020F0502020204030204" pitchFamily="34" charset="0"/>
            </a:endParaRPr>
          </a:p>
          <a:p>
            <a:endParaRPr lang="en-US" dirty="0"/>
          </a:p>
        </p:txBody>
      </p:sp>
    </p:spTree>
    <p:extLst>
      <p:ext uri="{BB962C8B-B14F-4D97-AF65-F5344CB8AC3E}">
        <p14:creationId xmlns:p14="http://schemas.microsoft.com/office/powerpoint/2010/main" val="2121846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2074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8322D2-AF8A-F04C-828C-5EAB45B1688D}"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Arial"/>
              <a:sym typeface="Arial"/>
            </a:endParaRPr>
          </a:p>
        </p:txBody>
      </p:sp>
    </p:spTree>
    <p:extLst>
      <p:ext uri="{BB962C8B-B14F-4D97-AF65-F5344CB8AC3E}">
        <p14:creationId xmlns:p14="http://schemas.microsoft.com/office/powerpoint/2010/main" val="1352527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2664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0" i="0" dirty="0">
                <a:solidFill>
                  <a:srgbClr val="4D5156"/>
                </a:solidFill>
                <a:effectLst/>
                <a:latin typeface="Roboto" panose="02000000000000000000" pitchFamily="2" charset="0"/>
              </a:rPr>
              <a:t>Lagevrio </a:t>
            </a:r>
            <a:endParaRPr lang="en-US" dirty="0"/>
          </a:p>
        </p:txBody>
      </p:sp>
    </p:spTree>
    <p:extLst>
      <p:ext uri="{BB962C8B-B14F-4D97-AF65-F5344CB8AC3E}">
        <p14:creationId xmlns:p14="http://schemas.microsoft.com/office/powerpoint/2010/main" val="3327856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4787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9338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end of </a:t>
            </a:r>
            <a:r>
              <a:rPr lang="en-US" dirty="0" err="1"/>
              <a:t>paxlovid</a:t>
            </a:r>
            <a:r>
              <a:rPr lang="en-US" dirty="0"/>
              <a:t> slides, add the </a:t>
            </a:r>
            <a:r>
              <a:rPr lang="en-US" dirty="0" err="1"/>
              <a:t>paxlovid</a:t>
            </a:r>
            <a:r>
              <a:rPr lang="en-US" dirty="0"/>
              <a:t> slides</a:t>
            </a:r>
          </a:p>
          <a:p>
            <a:r>
              <a:rPr lang="en-US" dirty="0"/>
              <a:t> </a:t>
            </a:r>
          </a:p>
          <a:p>
            <a:r>
              <a:rPr lang="en-US" dirty="0"/>
              <a:t>Add OPMAN slides COVID advances to after the end of </a:t>
            </a:r>
            <a:r>
              <a:rPr lang="en-US" dirty="0" err="1"/>
              <a:t>paxlovid</a:t>
            </a:r>
            <a:r>
              <a:rPr lang="en-US" dirty="0"/>
              <a:t> slides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557D3-FA36-4F0D-9341-362A13CEAE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692035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Fda</a:t>
            </a:r>
            <a:r>
              <a:rPr lang="en-US" dirty="0"/>
              <a:t> ref </a:t>
            </a:r>
          </a:p>
        </p:txBody>
      </p:sp>
    </p:spTree>
    <p:extLst>
      <p:ext uri="{BB962C8B-B14F-4D97-AF65-F5344CB8AC3E}">
        <p14:creationId xmlns:p14="http://schemas.microsoft.com/office/powerpoint/2010/main" val="3607592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3110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20383B-CF02-435D-BED1-C4BFE01DF5A6}"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571647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3028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In the </a:t>
            </a:r>
            <a:r>
              <a:rPr lang="en-US" sz="1800" u="sng" dirty="0" err="1">
                <a:solidFill>
                  <a:srgbClr val="0563C1"/>
                </a:solidFill>
                <a:effectLst/>
                <a:latin typeface="Times New Roman" panose="02020603050405020304" pitchFamily="18" charset="0"/>
                <a:ea typeface="Times New Roman" panose="02020603050405020304" pitchFamily="18" charset="0"/>
                <a:hlinkClick r:id="rId3"/>
              </a:rPr>
              <a:t>MOVe</a:t>
            </a:r>
            <a:r>
              <a:rPr lang="en-US" sz="1800" u="sng" dirty="0">
                <a:solidFill>
                  <a:srgbClr val="0563C1"/>
                </a:solidFill>
                <a:effectLst/>
                <a:latin typeface="Times New Roman" panose="02020603050405020304" pitchFamily="18" charset="0"/>
                <a:ea typeface="Times New Roman" panose="02020603050405020304" pitchFamily="18" charset="0"/>
                <a:hlinkClick r:id="rId3"/>
              </a:rPr>
              <a:t>-OUT phase 3 clinical trial</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molnupiravir</a:t>
            </a:r>
            <a:r>
              <a:rPr lang="en-US" sz="1800" dirty="0">
                <a:solidFill>
                  <a:srgbClr val="000000"/>
                </a:solidFill>
                <a:effectLst/>
                <a:latin typeface="Times New Roman" panose="02020603050405020304" pitchFamily="18" charset="0"/>
                <a:ea typeface="Times New Roman" panose="02020603050405020304" pitchFamily="18" charset="0"/>
              </a:rPr>
              <a:t> reduced the likelihood of hospitalization or death by about 30% among high-risk unvaccinated outpatients with mild-to-moderate COVID-19. However, the effect of this drug in people who have received the COVID-19 vaccine is uncertain. Now, the PANORAMIC trial performed in the United Kingdom provides some answers.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Between December 2021 and April 2022, approximately 25,000 non-hospitalized adults with COVID-19 and symptoms for 5 days or less were randomized to receive </a:t>
            </a:r>
            <a:r>
              <a:rPr lang="en-US" sz="1800" dirty="0" err="1">
                <a:solidFill>
                  <a:srgbClr val="000000"/>
                </a:solidFill>
                <a:effectLst/>
                <a:latin typeface="Times New Roman" panose="02020603050405020304" pitchFamily="18" charset="0"/>
                <a:ea typeface="Times New Roman" panose="02020603050405020304" pitchFamily="18" charset="0"/>
              </a:rPr>
              <a:t>molnupiravir</a:t>
            </a:r>
            <a:r>
              <a:rPr lang="en-US" sz="1800" dirty="0">
                <a:solidFill>
                  <a:srgbClr val="000000"/>
                </a:solidFill>
                <a:effectLst/>
                <a:latin typeface="Times New Roman" panose="02020603050405020304" pitchFamily="18" charset="0"/>
                <a:ea typeface="Times New Roman" panose="02020603050405020304" pitchFamily="18" charset="0"/>
              </a:rPr>
              <a:t> plus usual care or usual care alone. The participants were age 50 years or older or were age 18 years or older with at least one comorbidity that placed them at high risk for severe COVID-19; 94% had received ≥3 doses of a COVID-19 vaccine. The main findings: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rPr>
              <a:t>Hospitalization or death occurred in approximately 1% of participants; the rate was the same in those who received </a:t>
            </a:r>
            <a:r>
              <a:rPr lang="en-US" sz="1800" dirty="0" err="1">
                <a:solidFill>
                  <a:srgbClr val="000000"/>
                </a:solidFill>
                <a:effectLst/>
                <a:latin typeface="Times New Roman" panose="02020603050405020304" pitchFamily="18" charset="0"/>
                <a:ea typeface="Times New Roman" panose="02020603050405020304" pitchFamily="18" charset="0"/>
              </a:rPr>
              <a:t>molnupiravir</a:t>
            </a:r>
            <a:r>
              <a:rPr lang="en-US" sz="1800" dirty="0">
                <a:solidFill>
                  <a:srgbClr val="000000"/>
                </a:solidFill>
                <a:effectLst/>
                <a:latin typeface="Times New Roman" panose="02020603050405020304" pitchFamily="18" charset="0"/>
                <a:ea typeface="Times New Roman" panose="02020603050405020304" pitchFamily="18" charset="0"/>
              </a:rPr>
              <a:t> and those who did not.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rPr>
              <a:t>Time to self-reported recovery was substantially shorter in the group that received </a:t>
            </a:r>
            <a:r>
              <a:rPr lang="en-US" sz="1800" dirty="0" err="1">
                <a:solidFill>
                  <a:srgbClr val="000000"/>
                </a:solidFill>
                <a:effectLst/>
                <a:latin typeface="Times New Roman" panose="02020603050405020304" pitchFamily="18" charset="0"/>
                <a:ea typeface="Times New Roman" panose="02020603050405020304" pitchFamily="18" charset="0"/>
              </a:rPr>
              <a:t>molnupiravir</a:t>
            </a:r>
            <a:r>
              <a:rPr lang="en-US" sz="1800" dirty="0">
                <a:solidFill>
                  <a:srgbClr val="000000"/>
                </a:solidFill>
                <a:effectLst/>
                <a:latin typeface="Times New Roman" panose="02020603050405020304" pitchFamily="18" charset="0"/>
                <a:ea typeface="Times New Roman" panose="02020603050405020304" pitchFamily="18" charset="0"/>
              </a:rPr>
              <a:t>: median 9 days vs. 15 days.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Comment: This study finds that, in a highly vaccinated population, </a:t>
            </a:r>
            <a:r>
              <a:rPr lang="en-US" sz="1800" dirty="0" err="1">
                <a:solidFill>
                  <a:srgbClr val="000000"/>
                </a:solidFill>
                <a:effectLst/>
                <a:latin typeface="Times New Roman" panose="02020603050405020304" pitchFamily="18" charset="0"/>
                <a:ea typeface="Times New Roman" panose="02020603050405020304" pitchFamily="18" charset="0"/>
              </a:rPr>
              <a:t>molnupiravir</a:t>
            </a:r>
            <a:r>
              <a:rPr lang="en-US" sz="1800" dirty="0">
                <a:solidFill>
                  <a:srgbClr val="000000"/>
                </a:solidFill>
                <a:effectLst/>
                <a:latin typeface="Times New Roman" panose="02020603050405020304" pitchFamily="18" charset="0"/>
                <a:ea typeface="Times New Roman" panose="02020603050405020304" pitchFamily="18" charset="0"/>
              </a:rPr>
              <a:t> does not reduce the already low rate of hospitalization or death. The drug hastens self-reported recovery, but this finding is not definitive because participants knew whether they were receiving </a:t>
            </a:r>
            <a:r>
              <a:rPr lang="en-US" sz="1800" dirty="0" err="1">
                <a:solidFill>
                  <a:srgbClr val="000000"/>
                </a:solidFill>
                <a:effectLst/>
                <a:latin typeface="Times New Roman" panose="02020603050405020304" pitchFamily="18" charset="0"/>
                <a:ea typeface="Times New Roman" panose="02020603050405020304" pitchFamily="18" charset="0"/>
              </a:rPr>
              <a:t>molnupiravir</a:t>
            </a:r>
            <a:r>
              <a:rPr lang="en-US" sz="1800" dirty="0">
                <a:solidFill>
                  <a:srgbClr val="000000"/>
                </a:solidFill>
                <a:effectLst/>
                <a:latin typeface="Times New Roman" panose="02020603050405020304" pitchFamily="18" charset="0"/>
                <a:ea typeface="Times New Roman" panose="02020603050405020304" pitchFamily="18" charset="0"/>
              </a:rPr>
              <a:t> or not, which may have affected their symptom reports. Where do these findings leave </a:t>
            </a:r>
            <a:r>
              <a:rPr lang="en-US" sz="1800" dirty="0" err="1">
                <a:solidFill>
                  <a:srgbClr val="000000"/>
                </a:solidFill>
                <a:effectLst/>
                <a:latin typeface="Times New Roman" panose="02020603050405020304" pitchFamily="18" charset="0"/>
                <a:ea typeface="Times New Roman" panose="02020603050405020304" pitchFamily="18" charset="0"/>
              </a:rPr>
              <a:t>molnupiravir</a:t>
            </a:r>
            <a:r>
              <a:rPr lang="en-US" sz="1800" dirty="0">
                <a:solidFill>
                  <a:srgbClr val="000000"/>
                </a:solidFill>
                <a:effectLst/>
                <a:latin typeface="Times New Roman" panose="02020603050405020304" pitchFamily="18" charset="0"/>
                <a:ea typeface="Times New Roman" panose="02020603050405020304" pitchFamily="18" charset="0"/>
              </a:rPr>
              <a:t> among options for treatment? For non-hospitalized patients who are at high risk for progression, </a:t>
            </a:r>
            <a:r>
              <a:rPr lang="en-US" sz="1800" dirty="0" err="1">
                <a:solidFill>
                  <a:srgbClr val="000000"/>
                </a:solidFill>
                <a:effectLst/>
                <a:latin typeface="Times New Roman" panose="02020603050405020304" pitchFamily="18" charset="0"/>
                <a:ea typeface="Times New Roman" panose="02020603050405020304" pitchFamily="18" charset="0"/>
              </a:rPr>
              <a:t>nirmatrelvir</a:t>
            </a:r>
            <a:r>
              <a:rPr lang="en-US" sz="1800" dirty="0">
                <a:solidFill>
                  <a:srgbClr val="000000"/>
                </a:solidFill>
                <a:effectLst/>
                <a:latin typeface="Times New Roman" panose="02020603050405020304" pitchFamily="18" charset="0"/>
                <a:ea typeface="Times New Roman" panose="02020603050405020304" pitchFamily="18" charset="0"/>
              </a:rPr>
              <a:t>/ritonavir is my first choice, with intravenous remdesivir an alternative for those who cannot take </a:t>
            </a:r>
            <a:r>
              <a:rPr lang="en-US" sz="1800" dirty="0" err="1">
                <a:solidFill>
                  <a:srgbClr val="000000"/>
                </a:solidFill>
                <a:effectLst/>
                <a:latin typeface="Times New Roman" panose="02020603050405020304" pitchFamily="18" charset="0"/>
                <a:ea typeface="Times New Roman" panose="02020603050405020304" pitchFamily="18" charset="0"/>
              </a:rPr>
              <a:t>nirmatrelvir</a:t>
            </a:r>
            <a:r>
              <a:rPr lang="en-US" sz="1800" dirty="0">
                <a:solidFill>
                  <a:srgbClr val="000000"/>
                </a:solidFill>
                <a:effectLst/>
                <a:latin typeface="Times New Roman" panose="02020603050405020304" pitchFamily="18" charset="0"/>
                <a:ea typeface="Times New Roman" panose="02020603050405020304" pitchFamily="18" charset="0"/>
              </a:rPr>
              <a:t>/ritonavir because of drug interactions. If both </a:t>
            </a:r>
            <a:r>
              <a:rPr lang="en-US" sz="1800" dirty="0" err="1">
                <a:solidFill>
                  <a:srgbClr val="000000"/>
                </a:solidFill>
                <a:effectLst/>
                <a:latin typeface="Times New Roman" panose="02020603050405020304" pitchFamily="18" charset="0"/>
                <a:ea typeface="Times New Roman" panose="02020603050405020304" pitchFamily="18" charset="0"/>
              </a:rPr>
              <a:t>nirmatrelvir</a:t>
            </a:r>
            <a:r>
              <a:rPr lang="en-US" sz="1800" dirty="0">
                <a:solidFill>
                  <a:srgbClr val="000000"/>
                </a:solidFill>
                <a:effectLst/>
                <a:latin typeface="Times New Roman" panose="02020603050405020304" pitchFamily="18" charset="0"/>
                <a:ea typeface="Times New Roman" panose="02020603050405020304" pitchFamily="18" charset="0"/>
              </a:rPr>
              <a:t>/ritonavir and remdesivir cannot be given to a patient at high risk for severe COVID-19, then I think there is a role for </a:t>
            </a:r>
            <a:r>
              <a:rPr lang="en-US" sz="1800" dirty="0" err="1">
                <a:solidFill>
                  <a:srgbClr val="000000"/>
                </a:solidFill>
                <a:effectLst/>
                <a:latin typeface="Times New Roman" panose="02020603050405020304" pitchFamily="18" charset="0"/>
                <a:ea typeface="Times New Roman" panose="02020603050405020304" pitchFamily="18" charset="0"/>
              </a:rPr>
              <a:t>molnupiravir</a:t>
            </a:r>
            <a:r>
              <a:rPr lang="en-US" sz="1800" dirty="0">
                <a:solidFill>
                  <a:srgbClr val="000000"/>
                </a:solidFill>
                <a:effectLst/>
                <a:latin typeface="Times New Roman" panose="02020603050405020304" pitchFamily="18" charset="0"/>
                <a:ea typeface="Times New Roman" panose="02020603050405020304" pitchFamily="18" charset="0"/>
              </a:rPr>
              <a:t> with the understanding that, if they are fully vaccinated, the likelihood of progression with or without the drug is thankfully very low.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-Rajesh T. Gandhi, MD</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Dr. Gandhi is a member of the NIH and Infectious Diseases Society of America COVID-19 Treatment Guidelines Panels. The opinions in this review are his and not necessarily those of the Panels.</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523748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2407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citations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0383B-CF02-435D-BED1-C4BFE01DF5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729442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Shape 1025"/>
          <p:cNvSpPr>
            <a:spLocks noGrp="1" noRot="1" noChangeAspect="1"/>
          </p:cNvSpPr>
          <p:nvPr>
            <p:ph type="sldImg"/>
          </p:nvPr>
        </p:nvSpPr>
        <p:spPr>
          <a:prstGeom prst="rect">
            <a:avLst/>
          </a:prstGeom>
        </p:spPr>
        <p:txBody>
          <a:bodyPr/>
          <a:lstStyle/>
          <a:p>
            <a:endParaRPr/>
          </a:p>
        </p:txBody>
      </p:sp>
      <p:sp>
        <p:nvSpPr>
          <p:cNvPr id="1026" name="Shape 1026"/>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698160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7398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40058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9C4BA5-6676-4373-83FB-0892A9DCF8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9643500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31192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citations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0383B-CF02-435D-BED1-C4BFE01DF5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981583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2838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citations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0383B-CF02-435D-BED1-C4BFE01DF5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521615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9649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3322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8800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5037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1481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Nault</a:t>
            </a:r>
            <a:r>
              <a:rPr lang="en-US" dirty="0"/>
              <a:t> L et al, Vaccine, 2022. </a:t>
            </a:r>
            <a:r>
              <a:rPr lang="en-US" dirty="0" err="1"/>
              <a:t>Hassold</a:t>
            </a:r>
            <a:r>
              <a:rPr lang="en-US" dirty="0"/>
              <a:t> N et al, AIDS, 2022.</a:t>
            </a:r>
          </a:p>
        </p:txBody>
      </p:sp>
    </p:spTree>
    <p:extLst>
      <p:ext uri="{BB962C8B-B14F-4D97-AF65-F5344CB8AC3E}">
        <p14:creationId xmlns:p14="http://schemas.microsoft.com/office/powerpoint/2010/main" val="283926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1544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NEJM article </a:t>
            </a:r>
          </a:p>
        </p:txBody>
      </p:sp>
    </p:spTree>
    <p:extLst>
      <p:ext uri="{BB962C8B-B14F-4D97-AF65-F5344CB8AC3E}">
        <p14:creationId xmlns:p14="http://schemas.microsoft.com/office/powerpoint/2010/main" val="8221090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025522"/>
            <a:ext cx="77723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681684"/>
            <a:ext cx="7772398" cy="1066800"/>
          </a:xfrm>
        </p:spPr>
        <p:txBody>
          <a:bodyPr anchor="t">
            <a:normAutofit/>
          </a:bodyPr>
          <a:lstStyle>
            <a:lvl1pPr marL="0" indent="0" algn="l">
              <a:buNone/>
              <a:defRPr sz="28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0B1596F5-5824-5B45-836C-424ED03603B3}"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8" y="85728"/>
            <a:ext cx="3492817" cy="1187196"/>
          </a:xfrm>
          <a:prstGeom prst="rect">
            <a:avLst/>
          </a:prstGeom>
        </p:spPr>
      </p:pic>
      <p:sp>
        <p:nvSpPr>
          <p:cNvPr id="11" name="Date Placeholder 3"/>
          <p:cNvSpPr>
            <a:spLocks noGrp="1"/>
          </p:cNvSpPr>
          <p:nvPr>
            <p:ph type="dt" sz="half" idx="10"/>
          </p:nvPr>
        </p:nvSpPr>
        <p:spPr>
          <a:xfrm>
            <a:off x="7719756" y="6352706"/>
            <a:ext cx="738443" cy="365760"/>
          </a:xfrm>
          <a:prstGeom prst="rect">
            <a:avLst/>
          </a:prstGeom>
        </p:spPr>
        <p:txBody>
          <a:bodyPr anchor="ctr"/>
          <a:lstStyle>
            <a:lvl1pPr>
              <a:defRPr sz="1200" b="0" i="0">
                <a:solidFill>
                  <a:srgbClr val="88A7DF"/>
                </a:solidFill>
                <a:latin typeface="ITC Avant Garde Std Bk Cn"/>
                <a:cs typeface="ITC Avant Garde Std Bk Cn"/>
              </a:defRPr>
            </a:lvl1pPr>
          </a:lstStyle>
          <a:p>
            <a:fld id="{6EA067DB-0869-284B-B1D9-BD9B2E9CA69D}" type="datetimeFigureOut">
              <a:rPr lang="en-US" smtClean="0"/>
              <a:t>6/2/2023</a:t>
            </a:fld>
            <a:endParaRPr lang="en-US"/>
          </a:p>
        </p:txBody>
      </p:sp>
      <p:sp>
        <p:nvSpPr>
          <p:cNvPr id="12" name="Footer Placeholder 4"/>
          <p:cNvSpPr>
            <a:spLocks noGrp="1"/>
          </p:cNvSpPr>
          <p:nvPr>
            <p:ph type="ftr" sz="quarter" idx="11"/>
          </p:nvPr>
        </p:nvSpPr>
        <p:spPr>
          <a:xfrm>
            <a:off x="3352459" y="6352706"/>
            <a:ext cx="4367298" cy="365760"/>
          </a:xfrm>
          <a:prstGeom prst="rect">
            <a:avLst/>
          </a:prstGeom>
        </p:spPr>
        <p:txBody>
          <a:bodyPr anchor="ctr"/>
          <a:lstStyle>
            <a:lvl1pPr>
              <a:defRPr sz="1200" b="0" i="0">
                <a:solidFill>
                  <a:schemeClr val="tx2">
                    <a:lumMod val="40000"/>
                    <a:lumOff val="60000"/>
                  </a:schemeClr>
                </a:solidFill>
                <a:latin typeface="ITC Avant Garde Std Bk Cn"/>
                <a:cs typeface="ITC Avant Garde Std Bk Cn"/>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025524"/>
            <a:ext cx="7772399" cy="2474409"/>
          </a:xfrm>
        </p:spPr>
        <p:txBody>
          <a:bodyPr anchor="t"/>
          <a:lstStyle>
            <a:lvl1pPr>
              <a:defRPr sz="405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681684"/>
            <a:ext cx="7772398" cy="1066800"/>
          </a:xfrm>
        </p:spPr>
        <p:txBody>
          <a:bodyPr anchor="t">
            <a:normAutofit/>
          </a:bodyPr>
          <a:lstStyle>
            <a:lvl1pPr marL="0" indent="0" algn="l">
              <a:buNone/>
              <a:defRPr sz="2100">
                <a:solidFill>
                  <a:srgbClr val="22222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0B1596F5-5824-5B45-836C-424ED03603B3}"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30" y="85729"/>
            <a:ext cx="3492817" cy="1187196"/>
          </a:xfrm>
          <a:prstGeom prst="rect">
            <a:avLst/>
          </a:prstGeom>
        </p:spPr>
      </p:pic>
      <p:sp>
        <p:nvSpPr>
          <p:cNvPr id="11" name="Date Placeholder 3"/>
          <p:cNvSpPr>
            <a:spLocks noGrp="1"/>
          </p:cNvSpPr>
          <p:nvPr>
            <p:ph type="dt" sz="half" idx="10"/>
          </p:nvPr>
        </p:nvSpPr>
        <p:spPr>
          <a:xfrm>
            <a:off x="7719758" y="6352707"/>
            <a:ext cx="738443" cy="365760"/>
          </a:xfrm>
          <a:prstGeom prst="rect">
            <a:avLst/>
          </a:prstGeom>
        </p:spPr>
        <p:txBody>
          <a:bodyPr anchor="ctr"/>
          <a:lstStyle>
            <a:lvl1pPr>
              <a:defRPr sz="900" b="0" i="0">
                <a:solidFill>
                  <a:srgbClr val="88A7DF"/>
                </a:solidFill>
                <a:latin typeface="ITC Avant Garde Std Bk Cn"/>
                <a:cs typeface="ITC Avant Garde Std Bk Cn"/>
              </a:defRPr>
            </a:lvl1pPr>
          </a:lstStyle>
          <a:p>
            <a:fld id="{6EA067DB-0869-284B-B1D9-BD9B2E9CA69D}" type="datetimeFigureOut">
              <a:rPr lang="en-US" smtClean="0"/>
              <a:t>6/2/2023</a:t>
            </a:fld>
            <a:endParaRPr lang="en-US"/>
          </a:p>
        </p:txBody>
      </p:sp>
      <p:sp>
        <p:nvSpPr>
          <p:cNvPr id="12" name="Footer Placeholder 4"/>
          <p:cNvSpPr>
            <a:spLocks noGrp="1"/>
          </p:cNvSpPr>
          <p:nvPr>
            <p:ph type="ftr" sz="quarter" idx="11"/>
          </p:nvPr>
        </p:nvSpPr>
        <p:spPr>
          <a:xfrm>
            <a:off x="3352459" y="6352707"/>
            <a:ext cx="4367298" cy="365760"/>
          </a:xfrm>
          <a:prstGeom prst="rect">
            <a:avLst/>
          </a:prstGeom>
        </p:spPr>
        <p:txBody>
          <a:bodyPr anchor="ctr"/>
          <a:lstStyle>
            <a:lvl1pPr>
              <a:defRPr sz="900" b="0" i="0">
                <a:solidFill>
                  <a:schemeClr val="tx2">
                    <a:lumMod val="40000"/>
                    <a:lumOff val="60000"/>
                  </a:schemeClr>
                </a:solidFill>
                <a:latin typeface="ITC Avant Garde Std Bk Cn"/>
                <a:cs typeface="ITC Avant Garde Std Bk Cn"/>
              </a:defRPr>
            </a:lvl1pPr>
          </a:lstStyle>
          <a:p>
            <a:endParaRPr lang="en-US"/>
          </a:p>
        </p:txBody>
      </p:sp>
    </p:spTree>
    <p:extLst>
      <p:ext uri="{BB962C8B-B14F-4D97-AF65-F5344CB8AC3E}">
        <p14:creationId xmlns:p14="http://schemas.microsoft.com/office/powerpoint/2010/main" val="415719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B1596F5-5824-5B45-836C-424ED03603B3}" type="slidenum">
              <a:rPr lang="en-US" smtClean="0"/>
              <a:t>‹#›</a:t>
            </a:fld>
            <a:endParaRPr lang="en-US"/>
          </a:p>
        </p:txBody>
      </p:sp>
      <p:sp>
        <p:nvSpPr>
          <p:cNvPr id="8" name="Date Placeholder 3"/>
          <p:cNvSpPr>
            <a:spLocks noGrp="1"/>
          </p:cNvSpPr>
          <p:nvPr>
            <p:ph type="dt" sz="half" idx="2"/>
          </p:nvPr>
        </p:nvSpPr>
        <p:spPr>
          <a:xfrm>
            <a:off x="7719758" y="6352707"/>
            <a:ext cx="738443" cy="365760"/>
          </a:xfrm>
          <a:prstGeom prst="rect">
            <a:avLst/>
          </a:prstGeom>
        </p:spPr>
        <p:txBody>
          <a:bodyPr anchor="ctr"/>
          <a:lstStyle>
            <a:lvl1pPr>
              <a:defRPr sz="900">
                <a:solidFill>
                  <a:srgbClr val="88A7DF"/>
                </a:solidFill>
              </a:defRPr>
            </a:lvl1pPr>
          </a:lstStyle>
          <a:p>
            <a:fld id="{6EA067DB-0869-284B-B1D9-BD9B2E9CA69D}" type="datetimeFigureOut">
              <a:rPr lang="en-US" smtClean="0"/>
              <a:t>6/2/2023</a:t>
            </a:fld>
            <a:endParaRPr lang="en-US"/>
          </a:p>
        </p:txBody>
      </p:sp>
      <p:sp>
        <p:nvSpPr>
          <p:cNvPr id="10" name="Footer Placeholder 4"/>
          <p:cNvSpPr>
            <a:spLocks noGrp="1"/>
          </p:cNvSpPr>
          <p:nvPr>
            <p:ph type="ftr" sz="quarter" idx="3"/>
          </p:nvPr>
        </p:nvSpPr>
        <p:spPr>
          <a:xfrm>
            <a:off x="3352459" y="6352707"/>
            <a:ext cx="4367298" cy="365760"/>
          </a:xfrm>
          <a:prstGeom prst="rect">
            <a:avLst/>
          </a:prstGeom>
        </p:spPr>
        <p:txBody>
          <a:bodyPr anchor="ctr"/>
          <a:lstStyle>
            <a:lvl1pPr>
              <a:defRPr sz="900">
                <a:solidFill>
                  <a:schemeClr val="tx2">
                    <a:lumMod val="40000"/>
                    <a:lumOff val="60000"/>
                  </a:schemeClr>
                </a:solidFill>
              </a:defRPr>
            </a:lvl1pPr>
          </a:lstStyle>
          <a:p>
            <a:endParaRPr lang="en-US"/>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7" y="6273083"/>
            <a:ext cx="1622597" cy="548152"/>
          </a:xfrm>
          <a:prstGeom prst="rect">
            <a:avLst/>
          </a:prstGeom>
        </p:spPr>
      </p:pic>
    </p:spTree>
    <p:extLst>
      <p:ext uri="{BB962C8B-B14F-4D97-AF65-F5344CB8AC3E}">
        <p14:creationId xmlns:p14="http://schemas.microsoft.com/office/powerpoint/2010/main" val="128740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187171"/>
            <a:ext cx="7659687" cy="1168400"/>
          </a:xfrm>
        </p:spPr>
        <p:txBody>
          <a:bodyPr anchor="t"/>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722315" y="1553633"/>
            <a:ext cx="6135687" cy="1633539"/>
          </a:xfrm>
        </p:spPr>
        <p:txBody>
          <a:bodyPr anchor="b"/>
          <a:lstStyle>
            <a:lvl1pPr marL="0" indent="0">
              <a:buNone/>
              <a:defRPr sz="1500">
                <a:solidFill>
                  <a:srgbClr val="22222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B1596F5-5824-5B45-836C-424ED03603B3}" type="slidenum">
              <a:rPr lang="en-US" smtClean="0"/>
              <a:t>‹#›</a:t>
            </a:fld>
            <a:endParaRPr lang="en-US"/>
          </a:p>
        </p:txBody>
      </p:sp>
      <p:sp>
        <p:nvSpPr>
          <p:cNvPr id="8" name="Date Placeholder 3"/>
          <p:cNvSpPr>
            <a:spLocks noGrp="1"/>
          </p:cNvSpPr>
          <p:nvPr>
            <p:ph type="dt" sz="half" idx="2"/>
          </p:nvPr>
        </p:nvSpPr>
        <p:spPr>
          <a:xfrm>
            <a:off x="7719758" y="6352707"/>
            <a:ext cx="738443" cy="365760"/>
          </a:xfrm>
          <a:prstGeom prst="rect">
            <a:avLst/>
          </a:prstGeom>
        </p:spPr>
        <p:txBody>
          <a:bodyPr anchor="ctr"/>
          <a:lstStyle>
            <a:lvl1pPr>
              <a:defRPr sz="900">
                <a:solidFill>
                  <a:srgbClr val="88A7DF"/>
                </a:solidFill>
              </a:defRPr>
            </a:lvl1pPr>
          </a:lstStyle>
          <a:p>
            <a:fld id="{6EA067DB-0869-284B-B1D9-BD9B2E9CA69D}" type="datetimeFigureOut">
              <a:rPr lang="en-US" smtClean="0"/>
              <a:t>6/2/2023</a:t>
            </a:fld>
            <a:endParaRPr lang="en-US"/>
          </a:p>
        </p:txBody>
      </p:sp>
      <p:sp>
        <p:nvSpPr>
          <p:cNvPr id="9" name="Footer Placeholder 4"/>
          <p:cNvSpPr>
            <a:spLocks noGrp="1"/>
          </p:cNvSpPr>
          <p:nvPr>
            <p:ph type="ftr" sz="quarter" idx="3"/>
          </p:nvPr>
        </p:nvSpPr>
        <p:spPr>
          <a:xfrm>
            <a:off x="3352459" y="6352707"/>
            <a:ext cx="4367298" cy="365760"/>
          </a:xfrm>
          <a:prstGeom prst="rect">
            <a:avLst/>
          </a:prstGeom>
        </p:spPr>
        <p:txBody>
          <a:bodyPr anchor="ctr"/>
          <a:lstStyle>
            <a:lvl1pPr>
              <a:defRPr sz="900">
                <a:solidFill>
                  <a:schemeClr val="tx2">
                    <a:lumMod val="40000"/>
                    <a:lumOff val="60000"/>
                  </a:schemeClr>
                </a:solidFill>
              </a:defRPr>
            </a:lvl1pPr>
          </a:lstStyle>
          <a:p>
            <a:endParaRPr lang="en-US"/>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7" y="6273083"/>
            <a:ext cx="1622597" cy="548152"/>
          </a:xfrm>
          <a:prstGeom prst="rect">
            <a:avLst/>
          </a:prstGeom>
        </p:spPr>
      </p:pic>
    </p:spTree>
    <p:extLst>
      <p:ext uri="{BB962C8B-B14F-4D97-AF65-F5344CB8AC3E}">
        <p14:creationId xmlns:p14="http://schemas.microsoft.com/office/powerpoint/2010/main" val="1482785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1" y="1536192"/>
            <a:ext cx="4038599" cy="443130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0B1596F5-5824-5B45-836C-424ED03603B3}" type="slidenum">
              <a:rPr lang="en-US" smtClean="0"/>
              <a:t>‹#›</a:t>
            </a:fld>
            <a:endParaRPr lang="en-US"/>
          </a:p>
        </p:txBody>
      </p:sp>
      <p:sp>
        <p:nvSpPr>
          <p:cNvPr id="9" name="Date Placeholder 3"/>
          <p:cNvSpPr>
            <a:spLocks noGrp="1"/>
          </p:cNvSpPr>
          <p:nvPr>
            <p:ph type="dt" sz="half" idx="13"/>
          </p:nvPr>
        </p:nvSpPr>
        <p:spPr>
          <a:xfrm>
            <a:off x="7719758" y="6352707"/>
            <a:ext cx="738443" cy="365760"/>
          </a:xfrm>
          <a:prstGeom prst="rect">
            <a:avLst/>
          </a:prstGeom>
        </p:spPr>
        <p:txBody>
          <a:bodyPr anchor="ctr"/>
          <a:lstStyle>
            <a:lvl1pPr>
              <a:defRPr sz="900">
                <a:solidFill>
                  <a:srgbClr val="88A7DF"/>
                </a:solidFill>
              </a:defRPr>
            </a:lvl1pPr>
          </a:lstStyle>
          <a:p>
            <a:fld id="{6EA067DB-0869-284B-B1D9-BD9B2E9CA69D}" type="datetimeFigureOut">
              <a:rPr lang="en-US" smtClean="0"/>
              <a:t>6/2/2023</a:t>
            </a:fld>
            <a:endParaRPr lang="en-US"/>
          </a:p>
        </p:txBody>
      </p:sp>
      <p:sp>
        <p:nvSpPr>
          <p:cNvPr id="10" name="Footer Placeholder 4"/>
          <p:cNvSpPr>
            <a:spLocks noGrp="1"/>
          </p:cNvSpPr>
          <p:nvPr>
            <p:ph type="ftr" sz="quarter" idx="3"/>
          </p:nvPr>
        </p:nvSpPr>
        <p:spPr>
          <a:xfrm>
            <a:off x="3352459" y="6352707"/>
            <a:ext cx="4367298" cy="365760"/>
          </a:xfrm>
          <a:prstGeom prst="rect">
            <a:avLst/>
          </a:prstGeom>
        </p:spPr>
        <p:txBody>
          <a:bodyPr anchor="ctr"/>
          <a:lstStyle>
            <a:lvl1pPr>
              <a:defRPr sz="900">
                <a:solidFill>
                  <a:schemeClr val="tx2">
                    <a:lumMod val="40000"/>
                    <a:lumOff val="60000"/>
                  </a:schemeClr>
                </a:solidFill>
              </a:defRPr>
            </a:lvl1pPr>
          </a:lstStyle>
          <a:p>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7" y="6273083"/>
            <a:ext cx="1622597" cy="548152"/>
          </a:xfrm>
          <a:prstGeom prst="rect">
            <a:avLst/>
          </a:prstGeom>
        </p:spPr>
      </p:pic>
    </p:spTree>
    <p:extLst>
      <p:ext uri="{BB962C8B-B14F-4D97-AF65-F5344CB8AC3E}">
        <p14:creationId xmlns:p14="http://schemas.microsoft.com/office/powerpoint/2010/main" val="153109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3"/>
            <a:ext cx="3890108" cy="639763"/>
          </a:xfrm>
        </p:spPr>
        <p:txBody>
          <a:bodyPr anchor="b">
            <a:noAutofit/>
          </a:bodyPr>
          <a:lstStyle>
            <a:lvl1pPr marL="0" indent="0" algn="l">
              <a:buNone/>
              <a:defRPr sz="21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408718"/>
            <a:ext cx="3890108" cy="355878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09" y="1644603"/>
            <a:ext cx="4038599" cy="639763"/>
          </a:xfrm>
        </p:spPr>
        <p:txBody>
          <a:bodyPr anchor="b">
            <a:noAutofit/>
          </a:bodyPr>
          <a:lstStyle>
            <a:lvl1pPr marL="0" indent="0" algn="l">
              <a:buNone/>
              <a:defRPr sz="21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32209" y="2408718"/>
            <a:ext cx="4038599" cy="355878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0B1596F5-5824-5B45-836C-424ED03603B3}" type="slidenum">
              <a:rPr lang="en-US" smtClean="0"/>
              <a:t>‹#›</a:t>
            </a:fld>
            <a:endParaRPr lang="en-US"/>
          </a:p>
        </p:txBody>
      </p:sp>
      <p:sp>
        <p:nvSpPr>
          <p:cNvPr id="11" name="Date Placeholder 3"/>
          <p:cNvSpPr>
            <a:spLocks noGrp="1"/>
          </p:cNvSpPr>
          <p:nvPr>
            <p:ph type="dt" sz="half" idx="13"/>
          </p:nvPr>
        </p:nvSpPr>
        <p:spPr>
          <a:xfrm>
            <a:off x="7719758" y="6352707"/>
            <a:ext cx="738443" cy="365760"/>
          </a:xfrm>
          <a:prstGeom prst="rect">
            <a:avLst/>
          </a:prstGeom>
        </p:spPr>
        <p:txBody>
          <a:bodyPr anchor="ctr"/>
          <a:lstStyle>
            <a:lvl1pPr>
              <a:defRPr sz="900">
                <a:solidFill>
                  <a:srgbClr val="88A7DF"/>
                </a:solidFill>
              </a:defRPr>
            </a:lvl1pPr>
          </a:lstStyle>
          <a:p>
            <a:fld id="{6EA067DB-0869-284B-B1D9-BD9B2E9CA69D}" type="datetimeFigureOut">
              <a:rPr lang="en-US" smtClean="0"/>
              <a:t>6/2/2023</a:t>
            </a:fld>
            <a:endParaRPr lang="en-US"/>
          </a:p>
        </p:txBody>
      </p:sp>
      <p:sp>
        <p:nvSpPr>
          <p:cNvPr id="12" name="Footer Placeholder 4"/>
          <p:cNvSpPr>
            <a:spLocks noGrp="1"/>
          </p:cNvSpPr>
          <p:nvPr>
            <p:ph type="ftr" sz="quarter" idx="14"/>
          </p:nvPr>
        </p:nvSpPr>
        <p:spPr>
          <a:xfrm>
            <a:off x="3352459" y="6352707"/>
            <a:ext cx="4367298" cy="365760"/>
          </a:xfrm>
          <a:prstGeom prst="rect">
            <a:avLst/>
          </a:prstGeom>
        </p:spPr>
        <p:txBody>
          <a:bodyPr anchor="ctr"/>
          <a:lstStyle>
            <a:lvl1pPr>
              <a:defRPr sz="900">
                <a:solidFill>
                  <a:schemeClr val="tx2">
                    <a:lumMod val="40000"/>
                    <a:lumOff val="60000"/>
                  </a:schemeClr>
                </a:solidFill>
              </a:defRPr>
            </a:lvl1pPr>
          </a:lstStyle>
          <a:p>
            <a:endParaRPr lang="en-US"/>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7" y="6273083"/>
            <a:ext cx="1622597" cy="548152"/>
          </a:xfrm>
          <a:prstGeom prst="rect">
            <a:avLst/>
          </a:prstGeom>
        </p:spPr>
      </p:pic>
    </p:spTree>
    <p:extLst>
      <p:ext uri="{BB962C8B-B14F-4D97-AF65-F5344CB8AC3E}">
        <p14:creationId xmlns:p14="http://schemas.microsoft.com/office/powerpoint/2010/main" val="3618535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0B1596F5-5824-5B45-836C-424ED03603B3}" type="slidenum">
              <a:rPr lang="en-US" smtClean="0"/>
              <a:t>‹#›</a:t>
            </a:fld>
            <a:endParaRPr lang="en-US"/>
          </a:p>
        </p:txBody>
      </p:sp>
      <p:sp>
        <p:nvSpPr>
          <p:cNvPr id="7" name="Date Placeholder 3"/>
          <p:cNvSpPr>
            <a:spLocks noGrp="1"/>
          </p:cNvSpPr>
          <p:nvPr>
            <p:ph type="dt" sz="half" idx="2"/>
          </p:nvPr>
        </p:nvSpPr>
        <p:spPr>
          <a:xfrm>
            <a:off x="7719758" y="6352707"/>
            <a:ext cx="738443" cy="365760"/>
          </a:xfrm>
          <a:prstGeom prst="rect">
            <a:avLst/>
          </a:prstGeom>
        </p:spPr>
        <p:txBody>
          <a:bodyPr anchor="ctr"/>
          <a:lstStyle>
            <a:lvl1pPr>
              <a:defRPr sz="900">
                <a:solidFill>
                  <a:srgbClr val="88A7DF"/>
                </a:solidFill>
              </a:defRPr>
            </a:lvl1pPr>
          </a:lstStyle>
          <a:p>
            <a:fld id="{6EA067DB-0869-284B-B1D9-BD9B2E9CA69D}" type="datetimeFigureOut">
              <a:rPr lang="en-US" smtClean="0"/>
              <a:t>6/2/2023</a:t>
            </a:fld>
            <a:endParaRPr lang="en-US"/>
          </a:p>
        </p:txBody>
      </p:sp>
      <p:sp>
        <p:nvSpPr>
          <p:cNvPr id="8" name="Footer Placeholder 4"/>
          <p:cNvSpPr>
            <a:spLocks noGrp="1"/>
          </p:cNvSpPr>
          <p:nvPr>
            <p:ph type="ftr" sz="quarter" idx="3"/>
          </p:nvPr>
        </p:nvSpPr>
        <p:spPr>
          <a:xfrm>
            <a:off x="3352459" y="6352707"/>
            <a:ext cx="4367298" cy="365760"/>
          </a:xfrm>
          <a:prstGeom prst="rect">
            <a:avLst/>
          </a:prstGeom>
        </p:spPr>
        <p:txBody>
          <a:bodyPr anchor="ctr"/>
          <a:lstStyle>
            <a:lvl1pPr>
              <a:defRPr sz="900">
                <a:solidFill>
                  <a:schemeClr val="tx2">
                    <a:lumMod val="40000"/>
                    <a:lumOff val="60000"/>
                  </a:schemeClr>
                </a:solidFill>
              </a:defRPr>
            </a:lvl1pPr>
          </a:lstStyle>
          <a:p>
            <a:endParaRPr lang="en-US"/>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7" y="6273083"/>
            <a:ext cx="1622597" cy="548152"/>
          </a:xfrm>
          <a:prstGeom prst="rect">
            <a:avLst/>
          </a:prstGeom>
        </p:spPr>
      </p:pic>
    </p:spTree>
    <p:extLst>
      <p:ext uri="{BB962C8B-B14F-4D97-AF65-F5344CB8AC3E}">
        <p14:creationId xmlns:p14="http://schemas.microsoft.com/office/powerpoint/2010/main" val="900555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1596F5-5824-5B45-836C-424ED03603B3}" type="slidenum">
              <a:rPr lang="en-US" smtClean="0"/>
              <a:t>‹#›</a:t>
            </a:fld>
            <a:endParaRPr lang="en-US"/>
          </a:p>
        </p:txBody>
      </p:sp>
      <p:sp>
        <p:nvSpPr>
          <p:cNvPr id="6" name="Date Placeholder 3"/>
          <p:cNvSpPr>
            <a:spLocks noGrp="1"/>
          </p:cNvSpPr>
          <p:nvPr>
            <p:ph type="dt" sz="half" idx="2"/>
          </p:nvPr>
        </p:nvSpPr>
        <p:spPr>
          <a:xfrm>
            <a:off x="7719758" y="6352707"/>
            <a:ext cx="738443" cy="365760"/>
          </a:xfrm>
          <a:prstGeom prst="rect">
            <a:avLst/>
          </a:prstGeom>
        </p:spPr>
        <p:txBody>
          <a:bodyPr anchor="ctr"/>
          <a:lstStyle>
            <a:lvl1pPr>
              <a:defRPr sz="900">
                <a:solidFill>
                  <a:srgbClr val="88A7DF"/>
                </a:solidFill>
              </a:defRPr>
            </a:lvl1pPr>
          </a:lstStyle>
          <a:p>
            <a:fld id="{6EA067DB-0869-284B-B1D9-BD9B2E9CA69D}" type="datetimeFigureOut">
              <a:rPr lang="en-US" smtClean="0"/>
              <a:t>6/2/2023</a:t>
            </a:fld>
            <a:endParaRPr lang="en-US"/>
          </a:p>
        </p:txBody>
      </p:sp>
      <p:sp>
        <p:nvSpPr>
          <p:cNvPr id="7" name="Footer Placeholder 4"/>
          <p:cNvSpPr>
            <a:spLocks noGrp="1"/>
          </p:cNvSpPr>
          <p:nvPr>
            <p:ph type="ftr" sz="quarter" idx="3"/>
          </p:nvPr>
        </p:nvSpPr>
        <p:spPr>
          <a:xfrm>
            <a:off x="3352459" y="6352707"/>
            <a:ext cx="4367298" cy="365760"/>
          </a:xfrm>
          <a:prstGeom prst="rect">
            <a:avLst/>
          </a:prstGeom>
        </p:spPr>
        <p:txBody>
          <a:bodyPr anchor="ctr"/>
          <a:lstStyle>
            <a:lvl1pPr>
              <a:defRPr sz="900">
                <a:solidFill>
                  <a:schemeClr val="tx2">
                    <a:lumMod val="40000"/>
                    <a:lumOff val="60000"/>
                  </a:schemeClr>
                </a:solidFill>
              </a:defRPr>
            </a:lvl1pPr>
          </a:lstStyle>
          <a:p>
            <a:endParaRPr lang="en-US"/>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7" y="6273083"/>
            <a:ext cx="1622597" cy="548152"/>
          </a:xfrm>
          <a:prstGeom prst="rect">
            <a:avLst/>
          </a:prstGeom>
        </p:spPr>
      </p:pic>
    </p:spTree>
    <p:extLst>
      <p:ext uri="{BB962C8B-B14F-4D97-AF65-F5344CB8AC3E}">
        <p14:creationId xmlns:p14="http://schemas.microsoft.com/office/powerpoint/2010/main" val="2940704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2" y="5495544"/>
            <a:ext cx="8516815" cy="594360"/>
          </a:xfrm>
        </p:spPr>
        <p:txBody>
          <a:bodyPr anchor="b"/>
          <a:lstStyle>
            <a:lvl1pPr algn="ctr">
              <a:defRPr sz="165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0B1596F5-5824-5B45-836C-424ED03603B3}" type="slidenum">
              <a:rPr lang="en-US" smtClean="0"/>
              <a:t>‹#›</a:t>
            </a:fld>
            <a:endParaRPr lang="en-US"/>
          </a:p>
        </p:txBody>
      </p:sp>
      <p:sp>
        <p:nvSpPr>
          <p:cNvPr id="9" name="Content Placeholder 8"/>
          <p:cNvSpPr>
            <a:spLocks noGrp="1"/>
          </p:cNvSpPr>
          <p:nvPr>
            <p:ph sz="quarter" idx="13"/>
          </p:nvPr>
        </p:nvSpPr>
        <p:spPr>
          <a:xfrm>
            <a:off x="304801" y="381000"/>
            <a:ext cx="8516815" cy="4942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58" y="6352707"/>
            <a:ext cx="738443" cy="365760"/>
          </a:xfrm>
          <a:prstGeom prst="rect">
            <a:avLst/>
          </a:prstGeom>
        </p:spPr>
        <p:txBody>
          <a:bodyPr anchor="ctr"/>
          <a:lstStyle>
            <a:lvl1pPr>
              <a:defRPr sz="900">
                <a:solidFill>
                  <a:srgbClr val="88A7DF"/>
                </a:solidFill>
              </a:defRPr>
            </a:lvl1pPr>
          </a:lstStyle>
          <a:p>
            <a:fld id="{6EA067DB-0869-284B-B1D9-BD9B2E9CA69D}" type="datetimeFigureOut">
              <a:rPr lang="en-US" smtClean="0"/>
              <a:t>6/2/2023</a:t>
            </a:fld>
            <a:endParaRPr lang="en-US"/>
          </a:p>
        </p:txBody>
      </p:sp>
      <p:sp>
        <p:nvSpPr>
          <p:cNvPr id="10" name="Footer Placeholder 4"/>
          <p:cNvSpPr>
            <a:spLocks noGrp="1"/>
          </p:cNvSpPr>
          <p:nvPr>
            <p:ph type="ftr" sz="quarter" idx="3"/>
          </p:nvPr>
        </p:nvSpPr>
        <p:spPr>
          <a:xfrm>
            <a:off x="3352459" y="6352707"/>
            <a:ext cx="4367298" cy="365760"/>
          </a:xfrm>
          <a:prstGeom prst="rect">
            <a:avLst/>
          </a:prstGeom>
        </p:spPr>
        <p:txBody>
          <a:bodyPr anchor="ctr"/>
          <a:lstStyle>
            <a:lvl1pPr>
              <a:defRPr sz="900">
                <a:solidFill>
                  <a:schemeClr val="tx2">
                    <a:lumMod val="40000"/>
                    <a:lumOff val="60000"/>
                  </a:schemeClr>
                </a:solidFill>
              </a:defRPr>
            </a:lvl1pPr>
          </a:lstStyle>
          <a:p>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7" y="6273083"/>
            <a:ext cx="1622597" cy="548152"/>
          </a:xfrm>
          <a:prstGeom prst="rect">
            <a:avLst/>
          </a:prstGeom>
        </p:spPr>
      </p:pic>
    </p:spTree>
    <p:extLst>
      <p:ext uri="{BB962C8B-B14F-4D97-AF65-F5344CB8AC3E}">
        <p14:creationId xmlns:p14="http://schemas.microsoft.com/office/powerpoint/2010/main" val="3288407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28"/>
            <a:ext cx="8588248" cy="522557"/>
          </a:xfrm>
        </p:spPr>
        <p:txBody>
          <a:bodyPr anchor="b"/>
          <a:lstStyle>
            <a:lvl1pPr algn="ctr">
              <a:defRPr sz="165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5"/>
            <a:ext cx="9144000" cy="491392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301752" y="5607551"/>
            <a:ext cx="8588248" cy="538395"/>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Slide Number Placeholder 8"/>
          <p:cNvSpPr>
            <a:spLocks noGrp="1"/>
          </p:cNvSpPr>
          <p:nvPr>
            <p:ph type="sldNum" sz="quarter" idx="11"/>
          </p:nvPr>
        </p:nvSpPr>
        <p:spPr/>
        <p:txBody>
          <a:bodyPr/>
          <a:lstStyle/>
          <a:p>
            <a:fld id="{0B1596F5-5824-5B45-836C-424ED03603B3}" type="slidenum">
              <a:rPr lang="en-US" smtClean="0"/>
              <a:t>‹#›</a:t>
            </a:fld>
            <a:endParaRPr lang="en-US"/>
          </a:p>
        </p:txBody>
      </p:sp>
      <p:sp>
        <p:nvSpPr>
          <p:cNvPr id="10" name="Date Placeholder 3"/>
          <p:cNvSpPr>
            <a:spLocks noGrp="1"/>
          </p:cNvSpPr>
          <p:nvPr>
            <p:ph type="dt" sz="half" idx="12"/>
          </p:nvPr>
        </p:nvSpPr>
        <p:spPr>
          <a:xfrm>
            <a:off x="7719758" y="6352707"/>
            <a:ext cx="738443" cy="365760"/>
          </a:xfrm>
          <a:prstGeom prst="rect">
            <a:avLst/>
          </a:prstGeom>
        </p:spPr>
        <p:txBody>
          <a:bodyPr anchor="ctr"/>
          <a:lstStyle>
            <a:lvl1pPr>
              <a:defRPr sz="900">
                <a:solidFill>
                  <a:srgbClr val="88A7DF"/>
                </a:solidFill>
              </a:defRPr>
            </a:lvl1pPr>
          </a:lstStyle>
          <a:p>
            <a:fld id="{6EA067DB-0869-284B-B1D9-BD9B2E9CA69D}" type="datetimeFigureOut">
              <a:rPr lang="en-US" smtClean="0"/>
              <a:t>6/2/2023</a:t>
            </a:fld>
            <a:endParaRPr lang="en-US"/>
          </a:p>
        </p:txBody>
      </p:sp>
      <p:sp>
        <p:nvSpPr>
          <p:cNvPr id="11" name="Footer Placeholder 4"/>
          <p:cNvSpPr>
            <a:spLocks noGrp="1"/>
          </p:cNvSpPr>
          <p:nvPr>
            <p:ph type="ftr" sz="quarter" idx="3"/>
          </p:nvPr>
        </p:nvSpPr>
        <p:spPr>
          <a:xfrm>
            <a:off x="3352459" y="6352707"/>
            <a:ext cx="4367298" cy="365760"/>
          </a:xfrm>
          <a:prstGeom prst="rect">
            <a:avLst/>
          </a:prstGeom>
        </p:spPr>
        <p:txBody>
          <a:bodyPr anchor="ctr"/>
          <a:lstStyle>
            <a:lvl1pPr>
              <a:defRPr sz="900">
                <a:solidFill>
                  <a:schemeClr val="tx2">
                    <a:lumMod val="40000"/>
                    <a:lumOff val="60000"/>
                  </a:schemeClr>
                </a:solidFill>
              </a:defRPr>
            </a:lvl1pPr>
          </a:lstStyle>
          <a:p>
            <a:endParaRPr lang="en-US"/>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7" y="6273083"/>
            <a:ext cx="1622597" cy="548152"/>
          </a:xfrm>
          <a:prstGeom prst="rect">
            <a:avLst/>
          </a:prstGeom>
        </p:spPr>
      </p:pic>
    </p:spTree>
    <p:extLst>
      <p:ext uri="{BB962C8B-B14F-4D97-AF65-F5344CB8AC3E}">
        <p14:creationId xmlns:p14="http://schemas.microsoft.com/office/powerpoint/2010/main" val="532686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B1596F5-5824-5B45-836C-424ED03603B3}" type="slidenum">
              <a:rPr lang="en-US" smtClean="0"/>
              <a:t>‹#›</a:t>
            </a:fld>
            <a:endParaRPr lang="en-US"/>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6/2/2023</a:t>
            </a:fld>
            <a:endParaRPr lang="en-US"/>
          </a:p>
        </p:txBody>
      </p:sp>
      <p:sp>
        <p:nvSpPr>
          <p:cNvPr id="10"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18717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1553633"/>
            <a:ext cx="6135687" cy="1633538"/>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B1596F5-5824-5B45-836C-424ED03603B3}" type="slidenum">
              <a:rPr lang="en-US" smtClean="0"/>
              <a:t>‹#›</a:t>
            </a:fld>
            <a:endParaRPr lang="en-US"/>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6/2/2023</a:t>
            </a:fld>
            <a:endParaRPr lang="en-US"/>
          </a:p>
        </p:txBody>
      </p:sp>
      <p:sp>
        <p:nvSpPr>
          <p:cNvPr id="9"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599" y="1536192"/>
            <a:ext cx="4038599"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0B1596F5-5824-5B45-836C-424ED03603B3}" type="slidenum">
              <a:rPr lang="en-US" smtClean="0"/>
              <a:t>‹#›</a:t>
            </a:fld>
            <a:endParaRPr lang="en-US"/>
          </a:p>
        </p:txBody>
      </p:sp>
      <p:sp>
        <p:nvSpPr>
          <p:cNvPr id="9" name="Date Placeholder 3"/>
          <p:cNvSpPr>
            <a:spLocks noGrp="1"/>
          </p:cNvSpPr>
          <p:nvPr>
            <p:ph type="dt" sz="half" idx="13"/>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6/2/2023</a:t>
            </a:fld>
            <a:endParaRPr lang="en-US"/>
          </a:p>
        </p:txBody>
      </p:sp>
      <p:sp>
        <p:nvSpPr>
          <p:cNvPr id="10"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3"/>
            <a:ext cx="3890108" cy="63976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08717"/>
            <a:ext cx="3890108"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07" y="1644603"/>
            <a:ext cx="4038599" cy="63976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32207" y="2408717"/>
            <a:ext cx="4038599"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0B1596F5-5824-5B45-836C-424ED03603B3}" type="slidenum">
              <a:rPr lang="en-US" smtClean="0"/>
              <a:t>‹#›</a:t>
            </a:fld>
            <a:endParaRPr lang="en-US"/>
          </a:p>
        </p:txBody>
      </p:sp>
      <p:sp>
        <p:nvSpPr>
          <p:cNvPr id="11" name="Date Placeholder 3"/>
          <p:cNvSpPr>
            <a:spLocks noGrp="1"/>
          </p:cNvSpPr>
          <p:nvPr>
            <p:ph type="dt" sz="half" idx="13"/>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6/2/2023</a:t>
            </a:fld>
            <a:endParaRPr lang="en-US"/>
          </a:p>
        </p:txBody>
      </p:sp>
      <p:sp>
        <p:nvSpPr>
          <p:cNvPr id="12" name="Footer Placeholder 4"/>
          <p:cNvSpPr>
            <a:spLocks noGrp="1"/>
          </p:cNvSpPr>
          <p:nvPr>
            <p:ph type="ftr" sz="quarter" idx="14"/>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0B1596F5-5824-5B45-836C-424ED03603B3}" type="slidenum">
              <a:rPr lang="en-US" smtClean="0"/>
              <a:t>‹#›</a:t>
            </a:fld>
            <a:endParaRPr lang="en-US"/>
          </a:p>
        </p:txBody>
      </p:sp>
      <p:sp>
        <p:nvSpPr>
          <p:cNvPr id="7"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6/2/2023</a:t>
            </a:fld>
            <a:endParaRPr lang="en-US"/>
          </a:p>
        </p:txBody>
      </p:sp>
      <p:sp>
        <p:nvSpPr>
          <p:cNvPr id="8"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1596F5-5824-5B45-836C-424ED03603B3}" type="slidenum">
              <a:rPr lang="en-US" smtClean="0"/>
              <a:t>‹#›</a:t>
            </a:fld>
            <a:endParaRPr lang="en-US"/>
          </a:p>
        </p:txBody>
      </p:sp>
      <p:sp>
        <p:nvSpPr>
          <p:cNvPr id="6"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6/2/2023</a:t>
            </a:fld>
            <a:endParaRPr lang="en-US"/>
          </a:p>
        </p:txBody>
      </p:sp>
      <p:sp>
        <p:nvSpPr>
          <p:cNvPr id="7"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5495544"/>
            <a:ext cx="8516815"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0B1596F5-5824-5B45-836C-424ED03603B3}" type="slidenum">
              <a:rPr lang="en-US" smtClean="0"/>
              <a:t>‹#›</a:t>
            </a:fld>
            <a:endParaRPr lang="en-US"/>
          </a:p>
        </p:txBody>
      </p:sp>
      <p:sp>
        <p:nvSpPr>
          <p:cNvPr id="9" name="Content Placeholder 8"/>
          <p:cNvSpPr>
            <a:spLocks noGrp="1"/>
          </p:cNvSpPr>
          <p:nvPr>
            <p:ph sz="quarter" idx="13"/>
          </p:nvPr>
        </p:nvSpPr>
        <p:spPr>
          <a:xfrm>
            <a:off x="304799" y="381000"/>
            <a:ext cx="8516815" cy="4942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6/2/2023</a:t>
            </a:fld>
            <a:endParaRPr lang="en-US"/>
          </a:p>
        </p:txBody>
      </p:sp>
      <p:sp>
        <p:nvSpPr>
          <p:cNvPr id="10"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28"/>
            <a:ext cx="8588248"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4"/>
            <a:ext cx="9144000" cy="49139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5607550"/>
            <a:ext cx="8588248" cy="538395"/>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Slide Number Placeholder 8"/>
          <p:cNvSpPr>
            <a:spLocks noGrp="1"/>
          </p:cNvSpPr>
          <p:nvPr>
            <p:ph type="sldNum" sz="quarter" idx="11"/>
          </p:nvPr>
        </p:nvSpPr>
        <p:spPr/>
        <p:txBody>
          <a:bodyPr/>
          <a:lstStyle/>
          <a:p>
            <a:fld id="{0B1596F5-5824-5B45-836C-424ED03603B3}" type="slidenum">
              <a:rPr lang="en-US" smtClean="0"/>
              <a:t>‹#›</a:t>
            </a:fld>
            <a:endParaRPr lang="en-US"/>
          </a:p>
        </p:txBody>
      </p:sp>
      <p:sp>
        <p:nvSpPr>
          <p:cNvPr id="10" name="Date Placeholder 3"/>
          <p:cNvSpPr>
            <a:spLocks noGrp="1"/>
          </p:cNvSpPr>
          <p:nvPr>
            <p:ph type="dt" sz="half" idx="1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6/2/2023</a:t>
            </a:fld>
            <a:endParaRPr lang="en-US"/>
          </a:p>
        </p:txBody>
      </p:sp>
      <p:sp>
        <p:nvSpPr>
          <p:cNvPr id="11"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userDrawn="1"/>
        </p:nvPicPr>
        <p:blipFill rotWithShape="1">
          <a:blip r:embed="rId11">
            <a:extLst>
              <a:ext uri="{28A0092B-C50C-407E-A947-70E740481C1C}">
                <a14:useLocalDpi xmlns:a14="http://schemas.microsoft.com/office/drawing/2010/main" val="0"/>
              </a:ext>
            </a:extLst>
          </a:blip>
          <a:srcRect l="23546" t="12621" r="12025"/>
          <a:stretch/>
        </p:blipFill>
        <p:spPr>
          <a:xfrm>
            <a:off x="0" y="0"/>
            <a:ext cx="9144000" cy="6187030"/>
          </a:xfrm>
          <a:prstGeom prst="rect">
            <a:avLst/>
          </a:prstGeom>
        </p:spPr>
      </p:pic>
      <p:sp>
        <p:nvSpPr>
          <p:cNvPr id="7" name="Rectangle 6"/>
          <p:cNvSpPr/>
          <p:nvPr/>
        </p:nvSpPr>
        <p:spPr>
          <a:xfrm>
            <a:off x="1"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199" y="274638"/>
            <a:ext cx="8315569"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199" y="1600200"/>
            <a:ext cx="8315569" cy="43672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6305883"/>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0B1596F5-5824-5B45-836C-424ED03603B3}" type="slidenum">
              <a:rPr lang="en-US" smtClean="0"/>
              <a:t>‹#›</a:t>
            </a:fld>
            <a:endParaRPr lang="en-US"/>
          </a:p>
        </p:txBody>
      </p:sp>
      <p:sp>
        <p:nvSpPr>
          <p:cNvPr id="15"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6/2/2023</a:t>
            </a:fld>
            <a:endParaRPr lang="en-US"/>
          </a:p>
        </p:txBody>
      </p:sp>
      <p:sp>
        <p:nvSpPr>
          <p:cNvPr id="16"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userDrawn="1"/>
        </p:nvPicPr>
        <p:blipFill rotWithShape="1">
          <a:blip r:embed="rId11">
            <a:extLst>
              <a:ext uri="{28A0092B-C50C-407E-A947-70E740481C1C}">
                <a14:useLocalDpi xmlns:a14="http://schemas.microsoft.com/office/drawing/2010/main" val="0"/>
              </a:ext>
            </a:extLst>
          </a:blip>
          <a:srcRect l="23546" t="12621" r="12025"/>
          <a:stretch/>
        </p:blipFill>
        <p:spPr>
          <a:xfrm>
            <a:off x="0" y="1"/>
            <a:ext cx="9144000" cy="6187031"/>
          </a:xfrm>
          <a:prstGeom prst="rect">
            <a:avLst/>
          </a:prstGeom>
        </p:spPr>
      </p:pic>
      <p:sp>
        <p:nvSpPr>
          <p:cNvPr id="7" name="Rectangle 6"/>
          <p:cNvSpPr/>
          <p:nvPr/>
        </p:nvSpPr>
        <p:spPr>
          <a:xfrm>
            <a:off x="3"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Placeholder 1"/>
          <p:cNvSpPr>
            <a:spLocks noGrp="1"/>
          </p:cNvSpPr>
          <p:nvPr>
            <p:ph type="title"/>
          </p:nvPr>
        </p:nvSpPr>
        <p:spPr>
          <a:xfrm>
            <a:off x="457201" y="274639"/>
            <a:ext cx="8315569"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1" y="1600201"/>
            <a:ext cx="8315569" cy="43672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6"/>
              </a:solidFill>
            </a:endParaRPr>
          </a:p>
        </p:txBody>
      </p:sp>
      <p:sp>
        <p:nvSpPr>
          <p:cNvPr id="6" name="Slide Number Placeholder 5"/>
          <p:cNvSpPr>
            <a:spLocks noGrp="1"/>
          </p:cNvSpPr>
          <p:nvPr>
            <p:ph type="sldNum" sz="quarter" idx="4"/>
          </p:nvPr>
        </p:nvSpPr>
        <p:spPr>
          <a:xfrm>
            <a:off x="8531788" y="6305883"/>
            <a:ext cx="548640" cy="396240"/>
          </a:xfrm>
          <a:prstGeom prst="bracketPair">
            <a:avLst>
              <a:gd name="adj" fmla="val 17949"/>
            </a:avLst>
          </a:prstGeom>
          <a:ln w="19050">
            <a:solidFill>
              <a:srgbClr val="FFFFFF"/>
            </a:solidFill>
          </a:ln>
        </p:spPr>
        <p:txBody>
          <a:bodyPr vert="horz" lIns="0" tIns="0" rIns="0" bIns="0" rtlCol="0" anchor="ctr"/>
          <a:lstStyle>
            <a:lvl1pPr algn="ctr">
              <a:defRPr sz="1350">
                <a:solidFill>
                  <a:schemeClr val="bg1"/>
                </a:solidFill>
              </a:defRPr>
            </a:lvl1pPr>
          </a:lstStyle>
          <a:p>
            <a:fld id="{0B1596F5-5824-5B45-836C-424ED03603B3}" type="slidenum">
              <a:rPr lang="en-US" smtClean="0"/>
              <a:t>‹#›</a:t>
            </a:fld>
            <a:endParaRPr lang="en-US"/>
          </a:p>
        </p:txBody>
      </p:sp>
      <p:sp>
        <p:nvSpPr>
          <p:cNvPr id="15" name="Date Placeholder 3"/>
          <p:cNvSpPr>
            <a:spLocks noGrp="1"/>
          </p:cNvSpPr>
          <p:nvPr>
            <p:ph type="dt" sz="half" idx="2"/>
          </p:nvPr>
        </p:nvSpPr>
        <p:spPr>
          <a:xfrm>
            <a:off x="7719758" y="6352707"/>
            <a:ext cx="738443" cy="365760"/>
          </a:xfrm>
          <a:prstGeom prst="rect">
            <a:avLst/>
          </a:prstGeom>
        </p:spPr>
        <p:txBody>
          <a:bodyPr anchor="ctr"/>
          <a:lstStyle>
            <a:lvl1pPr>
              <a:defRPr sz="900">
                <a:solidFill>
                  <a:srgbClr val="88A7DF"/>
                </a:solidFill>
              </a:defRPr>
            </a:lvl1pPr>
          </a:lstStyle>
          <a:p>
            <a:fld id="{6EA067DB-0869-284B-B1D9-BD9B2E9CA69D}" type="datetimeFigureOut">
              <a:rPr lang="en-US" smtClean="0"/>
              <a:t>6/2/2023</a:t>
            </a:fld>
            <a:endParaRPr lang="en-US"/>
          </a:p>
        </p:txBody>
      </p:sp>
      <p:sp>
        <p:nvSpPr>
          <p:cNvPr id="16" name="Footer Placeholder 4"/>
          <p:cNvSpPr>
            <a:spLocks noGrp="1"/>
          </p:cNvSpPr>
          <p:nvPr>
            <p:ph type="ftr" sz="quarter" idx="3"/>
          </p:nvPr>
        </p:nvSpPr>
        <p:spPr>
          <a:xfrm>
            <a:off x="3352459" y="6352707"/>
            <a:ext cx="4367298" cy="365760"/>
          </a:xfrm>
          <a:prstGeom prst="rect">
            <a:avLst/>
          </a:prstGeom>
        </p:spPr>
        <p:txBody>
          <a:bodyPr anchor="ctr"/>
          <a:lstStyle>
            <a:lvl1pPr>
              <a:defRPr sz="900">
                <a:solidFill>
                  <a:schemeClr val="tx2">
                    <a:lumMod val="40000"/>
                    <a:lumOff val="60000"/>
                  </a:schemeClr>
                </a:solidFill>
              </a:defRPr>
            </a:lvl1pPr>
          </a:lstStyle>
          <a:p>
            <a:endParaRPr lang="en-US"/>
          </a:p>
        </p:txBody>
      </p:sp>
    </p:spTree>
    <p:extLst>
      <p:ext uri="{BB962C8B-B14F-4D97-AF65-F5344CB8AC3E}">
        <p14:creationId xmlns:p14="http://schemas.microsoft.com/office/powerpoint/2010/main" val="395608875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xStyles>
    <p:titleStyle>
      <a:lvl1pPr algn="l" defTabSz="685800" rtl="0" eaLnBrk="1" latinLnBrk="0" hangingPunct="1">
        <a:spcBef>
          <a:spcPct val="0"/>
        </a:spcBef>
        <a:buNone/>
        <a:defRPr sz="3000" b="0" i="0" kern="1200" cap="none" spc="-75" baseline="0">
          <a:ln>
            <a:noFill/>
          </a:ln>
          <a:solidFill>
            <a:schemeClr val="accent6"/>
          </a:solidFill>
          <a:effectLst/>
          <a:latin typeface="+mj-lt"/>
          <a:ea typeface="+mj-ea"/>
          <a:cs typeface="ITC Avant Garde Std Md"/>
        </a:defRPr>
      </a:lvl1pPr>
    </p:titleStyle>
    <p:bodyStyle>
      <a:lvl1pPr marL="257175" indent="-171450" algn="l" defTabSz="6858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1pPr>
      <a:lvl2pPr marL="480060" indent="-171450" algn="l" defTabSz="685800" rtl="0" eaLnBrk="1" latinLnBrk="0" hangingPunct="1">
        <a:spcBef>
          <a:spcPct val="20000"/>
        </a:spcBef>
        <a:buClr>
          <a:schemeClr val="accent6"/>
        </a:buClr>
        <a:buFont typeface="Wingdings" charset="2"/>
        <a:buChar char="§"/>
        <a:defRPr sz="1650" b="0" i="0" kern="1200">
          <a:solidFill>
            <a:schemeClr val="tx1"/>
          </a:solidFill>
          <a:latin typeface="+mn-lt"/>
          <a:ea typeface="+mn-ea"/>
          <a:cs typeface="ITC Avant Garde Std Md"/>
        </a:defRPr>
      </a:lvl2pPr>
      <a:lvl3pPr marL="754380" indent="-171450" algn="l" defTabSz="685800" rtl="0" eaLnBrk="1" latinLnBrk="0" hangingPunct="1">
        <a:spcBef>
          <a:spcPct val="20000"/>
        </a:spcBef>
        <a:buClr>
          <a:schemeClr val="accent6"/>
        </a:buClr>
        <a:buFont typeface="Wingdings" charset="2"/>
        <a:buChar char="§"/>
        <a:defRPr sz="1500" b="0" i="0" kern="1200">
          <a:solidFill>
            <a:schemeClr val="tx1"/>
          </a:solidFill>
          <a:latin typeface="+mn-lt"/>
          <a:ea typeface="+mn-ea"/>
          <a:cs typeface="ITC Avant Garde Std Md"/>
        </a:defRPr>
      </a:lvl3pPr>
      <a:lvl4pPr marL="960120" indent="-171450" algn="l" defTabSz="685800" rtl="0" eaLnBrk="1" latinLnBrk="0" hangingPunct="1">
        <a:spcBef>
          <a:spcPct val="20000"/>
        </a:spcBef>
        <a:buClr>
          <a:schemeClr val="accent6"/>
        </a:buClr>
        <a:buFont typeface="Wingdings" charset="2"/>
        <a:buChar char="§"/>
        <a:defRPr sz="1350" b="0" i="0" kern="1200">
          <a:solidFill>
            <a:schemeClr val="tx1"/>
          </a:solidFill>
          <a:latin typeface="+mn-lt"/>
          <a:ea typeface="+mn-ea"/>
          <a:cs typeface="ITC Avant Garde Std Md"/>
        </a:defRPr>
      </a:lvl4pPr>
      <a:lvl5pPr marL="1165860" indent="-171450" algn="l" defTabSz="685800" rtl="0" eaLnBrk="1" latinLnBrk="0" hangingPunct="1">
        <a:spcBef>
          <a:spcPct val="20000"/>
        </a:spcBef>
        <a:buClr>
          <a:schemeClr val="accent6"/>
        </a:buClr>
        <a:buFont typeface="Wingdings" charset="2"/>
        <a:buChar char="§"/>
        <a:defRPr sz="1200" b="0" i="0" kern="1200" baseline="0">
          <a:solidFill>
            <a:schemeClr val="tx1"/>
          </a:solidFill>
          <a:latin typeface="+mn-lt"/>
          <a:ea typeface="+mn-ea"/>
          <a:cs typeface="ITC Avant Garde Std Md"/>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covid19-druginteractions.org/" TargetMode="External"/><Relationship Id="rId4" Type="http://schemas.openxmlformats.org/officeDocument/2006/relationships/hyperlink" Target="https://www.covid19treatmentguidelines.nih.go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fda.gov/media/155050/download" TargetMode="External"/><Relationship Id="rId5" Type="http://schemas.openxmlformats.org/officeDocument/2006/relationships/hyperlink" Target="https://www.covid19-druginteractions.org/" TargetMode="External"/><Relationship Id="rId4" Type="http://schemas.openxmlformats.org/officeDocument/2006/relationships/hyperlink" Target="https://www.covid19treatmentguidelines.nih.gov/"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assets.researchsquare.com/files/rs-1588371/v3/f15b8302-4fee-469a-8925-ad9d1a7ed327.pdf?c=1653320738"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hyperlink" Target="https://academic.oup.com/cid/advance-article-abstract/doi/10.1093/cid/ciac512/6614635?redirectedFrom=fulltext" TargetMode="External"/><Relationship Id="rId4" Type="http://schemas.openxmlformats.org/officeDocument/2006/relationships/hyperlink" Target="https://doi.org/10.1101/2022.06.16.22276392"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clinicaltrials.gov/ct2/show/NCT05438602"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hyperlink" Target="http://www.hiv.uw.edu/"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medrxiv.org/content/10.1101/2021.06.03.21258228v1.full.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EBBFCF-13B9-4447-B2A4-E5D8DF4A019D}"/>
              </a:ext>
            </a:extLst>
          </p:cNvPr>
          <p:cNvSpPr>
            <a:spLocks noGrp="1"/>
          </p:cNvSpPr>
          <p:nvPr>
            <p:ph type="ctrTitle"/>
          </p:nvPr>
        </p:nvSpPr>
        <p:spPr>
          <a:xfrm>
            <a:off x="2058903" y="1833191"/>
            <a:ext cx="5026192" cy="1102519"/>
          </a:xfrm>
        </p:spPr>
        <p:txBody>
          <a:bodyPr/>
          <a:lstStyle/>
          <a:p>
            <a:pPr algn="ctr"/>
            <a:r>
              <a:rPr lang="en-US" b="1" dirty="0">
                <a:latin typeface="Calibri" panose="020F0502020204030204" pitchFamily="34" charset="0"/>
                <a:cs typeface="Calibri" panose="020F0502020204030204" pitchFamily="34" charset="0"/>
              </a:rPr>
              <a:t>HIV and COVID-19:</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 Where Are We Now?</a:t>
            </a:r>
            <a:br>
              <a:rPr lang="en-US" dirty="0"/>
            </a:br>
            <a:endParaRPr lang="en-US" dirty="0"/>
          </a:p>
        </p:txBody>
      </p:sp>
      <p:sp>
        <p:nvSpPr>
          <p:cNvPr id="6" name="Subtitle 2">
            <a:extLst>
              <a:ext uri="{FF2B5EF4-FFF2-40B4-BE49-F238E27FC236}">
                <a16:creationId xmlns:a16="http://schemas.microsoft.com/office/drawing/2014/main" id="{422C7FF1-837A-45C6-A9D4-DDCE50AC3AA0}"/>
              </a:ext>
            </a:extLst>
          </p:cNvPr>
          <p:cNvSpPr>
            <a:spLocks noGrp="1"/>
          </p:cNvSpPr>
          <p:nvPr>
            <p:ph type="subTitle" idx="1"/>
          </p:nvPr>
        </p:nvSpPr>
        <p:spPr>
          <a:xfrm>
            <a:off x="609600" y="3294451"/>
            <a:ext cx="7924799" cy="1314450"/>
          </a:xfrm>
        </p:spPr>
        <p:txBody>
          <a:bodyPr>
            <a:noAutofit/>
          </a:bodyPr>
          <a:lstStyle/>
          <a:p>
            <a:pPr algn="ctr" defTabSz="685783">
              <a:lnSpc>
                <a:spcPct val="90000"/>
              </a:lnSpc>
              <a:spcBef>
                <a:spcPts val="750"/>
              </a:spcBef>
              <a:buClrTx/>
              <a:defRPr/>
            </a:pPr>
            <a:r>
              <a:rPr lang="en-US" sz="2400" dirty="0">
                <a:solidFill>
                  <a:schemeClr val="tx2"/>
                </a:solidFill>
                <a:latin typeface="Calibri" panose="020F0502020204030204" pitchFamily="34" charset="0"/>
                <a:cs typeface="Calibri" panose="020F0502020204030204" pitchFamily="34" charset="0"/>
                <a:sym typeface="Arial"/>
              </a:rPr>
              <a:t>Rajesh T. Gandhi, MD </a:t>
            </a:r>
          </a:p>
          <a:p>
            <a:pPr algn="ctr" defTabSz="685783">
              <a:lnSpc>
                <a:spcPct val="90000"/>
              </a:lnSpc>
              <a:spcBef>
                <a:spcPts val="750"/>
              </a:spcBef>
              <a:buClrTx/>
              <a:defRPr/>
            </a:pPr>
            <a:r>
              <a:rPr lang="en-US" sz="2000" dirty="0">
                <a:solidFill>
                  <a:schemeClr val="tx2"/>
                </a:solidFill>
                <a:latin typeface="Calibri" panose="020F0502020204030204" pitchFamily="34" charset="0"/>
                <a:cs typeface="Calibri" panose="020F0502020204030204" pitchFamily="34" charset="0"/>
                <a:sym typeface="Arial"/>
              </a:rPr>
              <a:t>Massachusetts General Hospital</a:t>
            </a:r>
          </a:p>
          <a:p>
            <a:pPr algn="ctr" defTabSz="685783">
              <a:lnSpc>
                <a:spcPct val="90000"/>
              </a:lnSpc>
              <a:spcBef>
                <a:spcPts val="750"/>
              </a:spcBef>
              <a:buClrTx/>
              <a:defRPr/>
            </a:pPr>
            <a:r>
              <a:rPr lang="en-US" sz="2000" dirty="0">
                <a:solidFill>
                  <a:schemeClr val="tx2"/>
                </a:solidFill>
                <a:latin typeface="Calibri" panose="020F0502020204030204" pitchFamily="34" charset="0"/>
                <a:cs typeface="Calibri" panose="020F0502020204030204" pitchFamily="34" charset="0"/>
                <a:sym typeface="Arial"/>
              </a:rPr>
              <a:t>Professor of Medicine, Harvard Medical School</a:t>
            </a:r>
          </a:p>
          <a:p>
            <a:pPr algn="ctr" defTabSz="685783">
              <a:lnSpc>
                <a:spcPct val="90000"/>
              </a:lnSpc>
              <a:spcBef>
                <a:spcPts val="750"/>
              </a:spcBef>
              <a:buClrTx/>
              <a:defRPr/>
            </a:pPr>
            <a:r>
              <a:rPr lang="en-US" sz="2000" dirty="0">
                <a:solidFill>
                  <a:schemeClr val="tx2"/>
                </a:solidFill>
                <a:latin typeface="Calibri" panose="020F0502020204030204" pitchFamily="34" charset="0"/>
                <a:cs typeface="Calibri" panose="020F0502020204030204" pitchFamily="34" charset="0"/>
                <a:sym typeface="Arial"/>
              </a:rPr>
              <a:t>Boston, Massachusetts</a:t>
            </a:r>
          </a:p>
          <a:p>
            <a:pPr algn="ctr" defTabSz="685783">
              <a:lnSpc>
                <a:spcPct val="90000"/>
              </a:lnSpc>
              <a:spcBef>
                <a:spcPts val="750"/>
              </a:spcBef>
              <a:buClrTx/>
              <a:defRPr/>
            </a:pPr>
            <a:endParaRPr lang="en-US" sz="2000" dirty="0">
              <a:solidFill>
                <a:schemeClr val="tx2"/>
              </a:solidFill>
              <a:latin typeface="Calibri" panose="020F0502020204030204" pitchFamily="34" charset="0"/>
              <a:cs typeface="Calibri" panose="020F0502020204030204" pitchFamily="34" charset="0"/>
              <a:sym typeface="Arial"/>
            </a:endParaRPr>
          </a:p>
          <a:p>
            <a:pPr algn="ctr" defTabSz="685783">
              <a:lnSpc>
                <a:spcPct val="90000"/>
              </a:lnSpc>
              <a:spcBef>
                <a:spcPts val="750"/>
              </a:spcBef>
              <a:buClrTx/>
              <a:defRPr/>
            </a:pPr>
            <a:r>
              <a:rPr lang="en-US" sz="1600" dirty="0">
                <a:solidFill>
                  <a:schemeClr val="tx2"/>
                </a:solidFill>
                <a:latin typeface="Calibri" panose="020F0502020204030204" pitchFamily="34" charset="0"/>
                <a:cs typeface="Calibri" panose="020F0502020204030204" pitchFamily="34" charset="0"/>
                <a:sym typeface="Arial"/>
              </a:rPr>
              <a:t>Acknowledgements: Drs. Rachel Bender Ignacio, Carlos del Rio, Arthur Kim, Michael Peluso, Jon Li, Kara Chew for sharing slides; Katherine Devine for help with slides</a:t>
            </a:r>
          </a:p>
          <a:p>
            <a:pPr algn="ctr" defTabSz="685783">
              <a:lnSpc>
                <a:spcPct val="90000"/>
              </a:lnSpc>
              <a:spcBef>
                <a:spcPts val="750"/>
              </a:spcBef>
              <a:buClrTx/>
              <a:defRPr/>
            </a:pPr>
            <a:endParaRPr lang="en-US" sz="1600" dirty="0">
              <a:solidFill>
                <a:schemeClr val="tx2"/>
              </a:solidFill>
              <a:latin typeface="Calibri" panose="020F0502020204030204" pitchFamily="34" charset="0"/>
              <a:cs typeface="Calibri" panose="020F0502020204030204" pitchFamily="34" charset="0"/>
              <a:sym typeface="Arial"/>
            </a:endParaRPr>
          </a:p>
          <a:p>
            <a:pPr algn="ctr"/>
            <a:endParaRPr lang="en-US" dirty="0"/>
          </a:p>
        </p:txBody>
      </p:sp>
      <p:pic>
        <p:nvPicPr>
          <p:cNvPr id="3" name="Picture 2">
            <a:extLst>
              <a:ext uri="{FF2B5EF4-FFF2-40B4-BE49-F238E27FC236}">
                <a16:creationId xmlns:a16="http://schemas.microsoft.com/office/drawing/2014/main" id="{B4649DB3-DF99-457B-888F-61EB1797F2C3}"/>
              </a:ext>
            </a:extLst>
          </p:cNvPr>
          <p:cNvPicPr>
            <a:picLocks noChangeAspect="1"/>
          </p:cNvPicPr>
          <p:nvPr/>
        </p:nvPicPr>
        <p:blipFill>
          <a:blip r:embed="rId2"/>
          <a:stretch>
            <a:fillRect/>
          </a:stretch>
        </p:blipFill>
        <p:spPr>
          <a:xfrm>
            <a:off x="6250020" y="313590"/>
            <a:ext cx="1722898" cy="1722898"/>
          </a:xfrm>
          <a:prstGeom prst="rect">
            <a:avLst/>
          </a:prstGeom>
        </p:spPr>
      </p:pic>
    </p:spTree>
    <p:extLst>
      <p:ext uri="{BB962C8B-B14F-4D97-AF65-F5344CB8AC3E}">
        <p14:creationId xmlns:p14="http://schemas.microsoft.com/office/powerpoint/2010/main" val="240562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 diagram, pie chart&#10;&#10;Description automatically generated">
            <a:extLst>
              <a:ext uri="{FF2B5EF4-FFF2-40B4-BE49-F238E27FC236}">
                <a16:creationId xmlns:a16="http://schemas.microsoft.com/office/drawing/2014/main" id="{83C7DA8D-FCA9-A988-DE26-9292E931EAEC}"/>
              </a:ext>
            </a:extLst>
          </p:cNvPr>
          <p:cNvPicPr>
            <a:picLocks noChangeAspect="1"/>
          </p:cNvPicPr>
          <p:nvPr/>
        </p:nvPicPr>
        <p:blipFill rotWithShape="1">
          <a:blip r:embed="rId2"/>
          <a:srcRect l="965" r="1301" b="1799"/>
          <a:stretch/>
        </p:blipFill>
        <p:spPr>
          <a:xfrm>
            <a:off x="1740307" y="335178"/>
            <a:ext cx="5853186" cy="5213905"/>
          </a:xfrm>
          <a:prstGeom prst="rect">
            <a:avLst/>
          </a:prstGeom>
        </p:spPr>
      </p:pic>
      <p:sp>
        <p:nvSpPr>
          <p:cNvPr id="2" name="TextBox 1">
            <a:extLst>
              <a:ext uri="{FF2B5EF4-FFF2-40B4-BE49-F238E27FC236}">
                <a16:creationId xmlns:a16="http://schemas.microsoft.com/office/drawing/2014/main" id="{63387C86-F025-0C5B-DB30-E5F713D092C9}"/>
              </a:ext>
            </a:extLst>
          </p:cNvPr>
          <p:cNvSpPr txBox="1"/>
          <p:nvPr/>
        </p:nvSpPr>
        <p:spPr bwMode="auto">
          <a:xfrm>
            <a:off x="2576478" y="5769593"/>
            <a:ext cx="62035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defTabSz="685800">
              <a:spcBef>
                <a:spcPct val="50000"/>
              </a:spcBef>
              <a:spcAft>
                <a:spcPct val="0"/>
              </a:spcAft>
              <a:defRPr/>
            </a:pPr>
            <a:r>
              <a:rPr lang="en-US" sz="1350" dirty="0">
                <a:solidFill>
                  <a:srgbClr val="000000"/>
                </a:solidFill>
                <a:latin typeface="Calibri" panose="020F0502020204030204" pitchFamily="34" charset="0"/>
                <a:cs typeface="Arial"/>
                <a:sym typeface="Arial"/>
              </a:rPr>
              <a:t>Triant V and Gandhi RT, CID 2021; Miller K and Gandhi RT, </a:t>
            </a:r>
            <a:r>
              <a:rPr lang="en-US" sz="1350" dirty="0" err="1">
                <a:solidFill>
                  <a:srgbClr val="000000"/>
                </a:solidFill>
                <a:latin typeface="Calibri" panose="020F0502020204030204" pitchFamily="34" charset="0"/>
                <a:cs typeface="Arial"/>
                <a:sym typeface="Arial"/>
              </a:rPr>
              <a:t>Curr</a:t>
            </a:r>
            <a:r>
              <a:rPr lang="en-US" sz="1350" dirty="0">
                <a:solidFill>
                  <a:srgbClr val="000000"/>
                </a:solidFill>
                <a:latin typeface="Calibri" panose="020F0502020204030204" pitchFamily="34" charset="0"/>
                <a:cs typeface="Arial"/>
                <a:sym typeface="Arial"/>
              </a:rPr>
              <a:t> Op HIV, 2023</a:t>
            </a:r>
          </a:p>
        </p:txBody>
      </p:sp>
      <p:sp>
        <p:nvSpPr>
          <p:cNvPr id="3" name="Rectangle 2">
            <a:extLst>
              <a:ext uri="{FF2B5EF4-FFF2-40B4-BE49-F238E27FC236}">
                <a16:creationId xmlns:a16="http://schemas.microsoft.com/office/drawing/2014/main" id="{066106D7-CF82-C729-F42B-6E24E3ECAD40}"/>
              </a:ext>
            </a:extLst>
          </p:cNvPr>
          <p:cNvSpPr/>
          <p:nvPr/>
        </p:nvSpPr>
        <p:spPr>
          <a:xfrm>
            <a:off x="1747681" y="3428999"/>
            <a:ext cx="2919220" cy="20887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4" name="Rectangle 3">
            <a:extLst>
              <a:ext uri="{FF2B5EF4-FFF2-40B4-BE49-F238E27FC236}">
                <a16:creationId xmlns:a16="http://schemas.microsoft.com/office/drawing/2014/main" id="{FC7788C4-A69F-B774-EA08-2527E3339EE0}"/>
              </a:ext>
            </a:extLst>
          </p:cNvPr>
          <p:cNvSpPr/>
          <p:nvPr/>
        </p:nvSpPr>
        <p:spPr>
          <a:xfrm>
            <a:off x="4674275" y="1340257"/>
            <a:ext cx="2911847" cy="20887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5" name="Rectangle 4">
            <a:extLst>
              <a:ext uri="{FF2B5EF4-FFF2-40B4-BE49-F238E27FC236}">
                <a16:creationId xmlns:a16="http://schemas.microsoft.com/office/drawing/2014/main" id="{8B609FA2-6C1A-3662-88C6-EC03B3F67ECB}"/>
              </a:ext>
            </a:extLst>
          </p:cNvPr>
          <p:cNvSpPr/>
          <p:nvPr/>
        </p:nvSpPr>
        <p:spPr>
          <a:xfrm>
            <a:off x="4666902" y="3429000"/>
            <a:ext cx="2919220" cy="20887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extLst>
      <p:ext uri="{BB962C8B-B14F-4D97-AF65-F5344CB8AC3E}">
        <p14:creationId xmlns:p14="http://schemas.microsoft.com/office/powerpoint/2010/main" val="426158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44700-7FEE-D1F2-60A8-6CA44330C7C5}"/>
              </a:ext>
            </a:extLst>
          </p:cNvPr>
          <p:cNvSpPr>
            <a:spLocks noGrp="1"/>
          </p:cNvSpPr>
          <p:nvPr>
            <p:ph type="title"/>
          </p:nvPr>
        </p:nvSpPr>
        <p:spPr>
          <a:xfrm>
            <a:off x="628650" y="386382"/>
            <a:ext cx="7886700" cy="994172"/>
          </a:xfrm>
        </p:spPr>
        <p:txBody>
          <a:bodyPr>
            <a:noAutofit/>
          </a:bodyPr>
          <a:lstStyle/>
          <a:p>
            <a:pPr algn="ctr"/>
            <a:r>
              <a:rPr lang="en-US" sz="3700" dirty="0">
                <a:latin typeface="Calibri" panose="020F0502020204030204" pitchFamily="34" charset="0"/>
                <a:cs typeface="Calibri" panose="020F0502020204030204" pitchFamily="34" charset="0"/>
                <a:sym typeface="Helvetica Neue"/>
              </a:rPr>
              <a:t>Long COVID in PWH</a:t>
            </a:r>
            <a:endParaRPr lang="en-US" sz="37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885CDC6-FE56-4542-896A-B5213B2F48B3}"/>
              </a:ext>
            </a:extLst>
          </p:cNvPr>
          <p:cNvSpPr>
            <a:spLocks noGrp="1"/>
          </p:cNvSpPr>
          <p:nvPr>
            <p:ph idx="1"/>
          </p:nvPr>
        </p:nvSpPr>
        <p:spPr>
          <a:xfrm>
            <a:off x="279028" y="1524869"/>
            <a:ext cx="8470525" cy="3996634"/>
          </a:xfrm>
        </p:spPr>
        <p:txBody>
          <a:bodyPr>
            <a:normAutofit/>
          </a:bodyPr>
          <a:lstStyle/>
          <a:p>
            <a:pPr>
              <a:lnSpc>
                <a:spcPct val="120000"/>
              </a:lnSpc>
              <a:spcBef>
                <a:spcPts val="600"/>
              </a:spcBef>
              <a:spcAft>
                <a:spcPts val="600"/>
              </a:spcAft>
            </a:pPr>
            <a:r>
              <a:rPr lang="en-US" sz="2600" dirty="0">
                <a:latin typeface="Calibri" panose="020F0502020204030204" pitchFamily="34" charset="0"/>
                <a:cs typeface="Calibri" panose="020F0502020204030204" pitchFamily="34" charset="0"/>
              </a:rPr>
              <a:t>39 PWH and COVID compared with 43 people without HIV who had COVID (before vaccine available)</a:t>
            </a:r>
          </a:p>
          <a:p>
            <a:pPr>
              <a:lnSpc>
                <a:spcPct val="120000"/>
              </a:lnSpc>
              <a:spcBef>
                <a:spcPts val="600"/>
              </a:spcBef>
              <a:spcAft>
                <a:spcPts val="600"/>
              </a:spcAft>
            </a:pPr>
            <a:r>
              <a:rPr lang="en-US" sz="2600" dirty="0">
                <a:latin typeface="Calibri" panose="020F0502020204030204" pitchFamily="34" charset="0"/>
                <a:cs typeface="Calibri" panose="020F0502020204030204" pitchFamily="34" charset="0"/>
              </a:rPr>
              <a:t>PWH had lower SARS-CoV-2-specific CD8 T cells, higher PD-1 expression on SARS-CoV-2-specific CD4 cells, higher IL-6 </a:t>
            </a:r>
          </a:p>
          <a:p>
            <a:pPr>
              <a:lnSpc>
                <a:spcPct val="120000"/>
              </a:lnSpc>
              <a:spcBef>
                <a:spcPts val="600"/>
              </a:spcBef>
              <a:spcAft>
                <a:spcPts val="600"/>
              </a:spcAft>
            </a:pPr>
            <a:r>
              <a:rPr lang="en-US" sz="2600" dirty="0">
                <a:latin typeface="Calibri" panose="020F0502020204030204" pitchFamily="34" charset="0"/>
                <a:cs typeface="Calibri" panose="020F0502020204030204" pitchFamily="34" charset="0"/>
              </a:rPr>
              <a:t>PWH 4-fold higher odds of post-acute sequelae of COVID-19 (PASC) (95% CI: 1.45–11.1)</a:t>
            </a:r>
          </a:p>
          <a:p>
            <a:pPr marL="192881" indent="-192881" defTabSz="514350">
              <a:lnSpc>
                <a:spcPct val="130000"/>
              </a:lnSpc>
              <a:defRPr/>
            </a:pPr>
            <a:endParaRPr lang="en-US" dirty="0">
              <a:solidFill>
                <a:sysClr val="windowText" lastClr="000000"/>
              </a:solidFill>
              <a:latin typeface="Calibri" panose="020F0502020204030204" pitchFamily="34" charset="0"/>
              <a:cs typeface="Calibri" panose="020F0502020204030204" pitchFamily="34" charset="0"/>
              <a:sym typeface="Arial"/>
            </a:endParaRPr>
          </a:p>
          <a:p>
            <a:pPr marL="192881" indent="-192881" defTabSz="514350">
              <a:lnSpc>
                <a:spcPct val="120000"/>
              </a:lnSpc>
              <a:defRPr/>
            </a:pPr>
            <a:endParaRPr lang="en-US" sz="1350" dirty="0">
              <a:solidFill>
                <a:sysClr val="windowText" lastClr="000000"/>
              </a:solidFill>
              <a:latin typeface="Calibri"/>
              <a:cs typeface="+mn-cs"/>
              <a:sym typeface="Arial"/>
            </a:endParaRPr>
          </a:p>
          <a:p>
            <a:endParaRPr lang="en-US" sz="1800" dirty="0"/>
          </a:p>
        </p:txBody>
      </p:sp>
      <p:sp>
        <p:nvSpPr>
          <p:cNvPr id="5" name="TextBox 4">
            <a:extLst>
              <a:ext uri="{FF2B5EF4-FFF2-40B4-BE49-F238E27FC236}">
                <a16:creationId xmlns:a16="http://schemas.microsoft.com/office/drawing/2014/main" id="{92BE0718-3EE0-C13E-E300-E6C8738F9DA0}"/>
              </a:ext>
            </a:extLst>
          </p:cNvPr>
          <p:cNvSpPr txBox="1"/>
          <p:nvPr/>
        </p:nvSpPr>
        <p:spPr>
          <a:xfrm>
            <a:off x="3821377" y="5442573"/>
            <a:ext cx="5038927" cy="307777"/>
          </a:xfrm>
          <a:prstGeom prst="rect">
            <a:avLst/>
          </a:prstGeom>
          <a:noFill/>
        </p:spPr>
        <p:txBody>
          <a:bodyPr wrap="square" rtlCol="0">
            <a:spAutoFit/>
          </a:bodyPr>
          <a:lstStyle/>
          <a:p>
            <a:pPr algn="r" defTabSz="914400">
              <a:defRPr/>
            </a:pPr>
            <a:r>
              <a:rPr lang="en-US" sz="1400" kern="0" dirty="0">
                <a:solidFill>
                  <a:srgbClr val="000000"/>
                </a:solidFill>
                <a:latin typeface="Calibri" panose="020F0502020204030204" pitchFamily="34" charset="0"/>
                <a:cs typeface="Calibri" panose="020F0502020204030204" pitchFamily="34" charset="0"/>
                <a:sym typeface="Arial"/>
              </a:rPr>
              <a:t>Peluso M, AIDS, 2022</a:t>
            </a:r>
          </a:p>
        </p:txBody>
      </p:sp>
    </p:spTree>
    <p:extLst>
      <p:ext uri="{BB962C8B-B14F-4D97-AF65-F5344CB8AC3E}">
        <p14:creationId xmlns:p14="http://schemas.microsoft.com/office/powerpoint/2010/main" val="3808978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43000" y="2664516"/>
            <a:ext cx="6858000" cy="1790700"/>
          </a:xfrm>
        </p:spPr>
        <p:txBody>
          <a:bodyPr>
            <a:normAutofit/>
          </a:bodyPr>
          <a:lstStyle/>
          <a:p>
            <a:pPr algn="ctr"/>
            <a:r>
              <a:rPr lang="en-US" sz="4000" b="1" dirty="0">
                <a:latin typeface="Calibri" panose="020F0502020204030204" pitchFamily="34" charset="0"/>
                <a:cs typeface="Calibri" panose="020F0502020204030204" pitchFamily="34" charset="0"/>
              </a:rPr>
              <a:t>Prevention of COVID-19 in PWH</a:t>
            </a:r>
          </a:p>
        </p:txBody>
      </p:sp>
      <p:sp>
        <p:nvSpPr>
          <p:cNvPr id="5" name="Content Placeholder 2"/>
          <p:cNvSpPr txBox="1">
            <a:spLocks/>
          </p:cNvSpPr>
          <p:nvPr/>
        </p:nvSpPr>
        <p:spPr>
          <a:xfrm>
            <a:off x="1369316" y="2057403"/>
            <a:ext cx="6288785" cy="800099"/>
          </a:xfrm>
          <a:prstGeom prst="rect">
            <a:avLst/>
          </a:prstGeom>
        </p:spPr>
        <p:txBody>
          <a:bodyPr vert="horz" lIns="68580" tIns="34290" rIns="68580" bIns="34290" rtlCol="0">
            <a:normAutofit/>
          </a:bodyPr>
          <a:lstStyle/>
          <a:p>
            <a:pPr>
              <a:spcBef>
                <a:spcPct val="20000"/>
              </a:spcBef>
              <a:buClr>
                <a:srgbClr val="0099CC"/>
              </a:buClr>
              <a:defRPr/>
            </a:pPr>
            <a:endParaRPr lang="en-US" sz="2250" dirty="0">
              <a:latin typeface="Arial" pitchFamily="34" charset="0"/>
              <a:cs typeface="Arial" pitchFamily="34" charset="0"/>
            </a:endParaRPr>
          </a:p>
        </p:txBody>
      </p:sp>
    </p:spTree>
    <p:extLst>
      <p:ext uri="{BB962C8B-B14F-4D97-AF65-F5344CB8AC3E}">
        <p14:creationId xmlns:p14="http://schemas.microsoft.com/office/powerpoint/2010/main" val="2211490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9DCDF-6209-7741-B552-1938FCEAAA12}"/>
              </a:ext>
            </a:extLst>
          </p:cNvPr>
          <p:cNvSpPr>
            <a:spLocks noGrp="1"/>
          </p:cNvSpPr>
          <p:nvPr>
            <p:ph type="title"/>
          </p:nvPr>
        </p:nvSpPr>
        <p:spPr/>
        <p:txBody>
          <a:bodyPr>
            <a:noAutofit/>
          </a:bodyPr>
          <a:lstStyle/>
          <a:p>
            <a:pPr algn="ctr"/>
            <a:r>
              <a:rPr lang="en-US" sz="3200" dirty="0">
                <a:latin typeface="Calibri" panose="020F0502020204030204" pitchFamily="34" charset="0"/>
                <a:cs typeface="Calibri" panose="020F0502020204030204" pitchFamily="34" charset="0"/>
              </a:rPr>
              <a:t>Immune Responses to COVID Vaccines in PWH</a:t>
            </a:r>
          </a:p>
        </p:txBody>
      </p:sp>
      <p:sp>
        <p:nvSpPr>
          <p:cNvPr id="3" name="Content Placeholder 2">
            <a:extLst>
              <a:ext uri="{FF2B5EF4-FFF2-40B4-BE49-F238E27FC236}">
                <a16:creationId xmlns:a16="http://schemas.microsoft.com/office/drawing/2014/main" id="{BBCF8BF4-9E7E-E84D-8982-10245CE8BAF4}"/>
              </a:ext>
            </a:extLst>
          </p:cNvPr>
          <p:cNvSpPr>
            <a:spLocks noGrp="1"/>
          </p:cNvSpPr>
          <p:nvPr>
            <p:ph idx="1"/>
          </p:nvPr>
        </p:nvSpPr>
        <p:spPr>
          <a:xfrm>
            <a:off x="131575" y="1347105"/>
            <a:ext cx="4592826" cy="4015360"/>
          </a:xfrm>
        </p:spPr>
        <p:txBody>
          <a:bodyPr>
            <a:normAutofit/>
          </a:bodyPr>
          <a:lstStyle/>
          <a:p>
            <a:pPr>
              <a:lnSpc>
                <a:spcPct val="120000"/>
              </a:lnSpc>
              <a:spcAft>
                <a:spcPts val="450"/>
              </a:spcAft>
            </a:pPr>
            <a:r>
              <a:rPr lang="en-US" sz="2600" dirty="0">
                <a:latin typeface="Calibri" panose="020F0502020204030204" pitchFamily="34" charset="0"/>
                <a:cs typeface="Calibri" panose="020F0502020204030204" pitchFamily="34" charset="0"/>
              </a:rPr>
              <a:t>PWH on ART with high CD4 counts have good immune responses (antibodies, T cells) to vaccines</a:t>
            </a:r>
          </a:p>
          <a:p>
            <a:pPr>
              <a:lnSpc>
                <a:spcPct val="120000"/>
              </a:lnSpc>
              <a:spcAft>
                <a:spcPts val="450"/>
              </a:spcAft>
            </a:pPr>
            <a:r>
              <a:rPr lang="en-US" sz="2600" dirty="0">
                <a:latin typeface="Calibri" panose="020F0502020204030204" pitchFamily="34" charset="0"/>
                <a:cs typeface="Calibri" panose="020F0502020204030204" pitchFamily="34" charset="0"/>
              </a:rPr>
              <a:t>PWH who have low CD4 cell count or unsuppressed HIV RNA may have lower antibody responses to vaccines</a:t>
            </a:r>
          </a:p>
        </p:txBody>
      </p:sp>
      <p:sp>
        <p:nvSpPr>
          <p:cNvPr id="6" name="Rectangle 5">
            <a:extLst>
              <a:ext uri="{FF2B5EF4-FFF2-40B4-BE49-F238E27FC236}">
                <a16:creationId xmlns:a16="http://schemas.microsoft.com/office/drawing/2014/main" id="{B0843DBF-C09D-7F4C-87B1-E89F616A61AE}"/>
              </a:ext>
            </a:extLst>
          </p:cNvPr>
          <p:cNvSpPr/>
          <p:nvPr/>
        </p:nvSpPr>
        <p:spPr>
          <a:xfrm>
            <a:off x="106538" y="5617457"/>
            <a:ext cx="8930923" cy="577081"/>
          </a:xfrm>
          <a:prstGeom prst="rect">
            <a:avLst/>
          </a:prstGeom>
        </p:spPr>
        <p:txBody>
          <a:bodyPr wrap="square">
            <a:spAutoFit/>
          </a:bodyPr>
          <a:lstStyle/>
          <a:p>
            <a:pPr defTabSz="685800">
              <a:defRPr/>
            </a:pPr>
            <a:r>
              <a:rPr lang="en-US" sz="1050" dirty="0">
                <a:solidFill>
                  <a:prstClr val="black"/>
                </a:solidFill>
                <a:latin typeface="Calibri" panose="020F0502020204030204" pitchFamily="34" charset="0"/>
                <a:cs typeface="Calibri" panose="020F0502020204030204" pitchFamily="34" charset="0"/>
                <a:sym typeface="Arial"/>
              </a:rPr>
              <a:t>Frater J et al, Lancet HIV, 2021; </a:t>
            </a:r>
            <a:r>
              <a:rPr lang="en-US" sz="1050" dirty="0" err="1">
                <a:solidFill>
                  <a:prstClr val="black"/>
                </a:solidFill>
                <a:latin typeface="Calibri" panose="020F0502020204030204" pitchFamily="34" charset="0"/>
                <a:cs typeface="Calibri" panose="020F0502020204030204" pitchFamily="34" charset="0"/>
                <a:sym typeface="Arial"/>
              </a:rPr>
              <a:t>Madhi</a:t>
            </a:r>
            <a:r>
              <a:rPr lang="en-US" sz="1050" dirty="0">
                <a:solidFill>
                  <a:prstClr val="black"/>
                </a:solidFill>
                <a:latin typeface="Calibri" panose="020F0502020204030204" pitchFamily="34" charset="0"/>
                <a:cs typeface="Calibri" panose="020F0502020204030204" pitchFamily="34" charset="0"/>
                <a:sym typeface="Arial"/>
              </a:rPr>
              <a:t> S et al, Lancet HIV 2021; </a:t>
            </a:r>
            <a:r>
              <a:rPr lang="en-US" sz="1050" dirty="0" err="1">
                <a:solidFill>
                  <a:prstClr val="black"/>
                </a:solidFill>
                <a:latin typeface="Calibri" panose="020F0502020204030204" pitchFamily="34" charset="0"/>
                <a:cs typeface="Calibri" panose="020F0502020204030204" pitchFamily="34" charset="0"/>
                <a:sym typeface="Arial"/>
              </a:rPr>
              <a:t>Woldemeskel</a:t>
            </a:r>
            <a:r>
              <a:rPr lang="en-US" sz="1050" dirty="0">
                <a:solidFill>
                  <a:prstClr val="black"/>
                </a:solidFill>
                <a:latin typeface="Calibri" panose="020F0502020204030204" pitchFamily="34" charset="0"/>
                <a:cs typeface="Calibri" panose="020F0502020204030204" pitchFamily="34" charset="0"/>
                <a:sym typeface="Arial"/>
              </a:rPr>
              <a:t>, CID, 2021; Ruddy JA et al., AIDS, 2021; </a:t>
            </a:r>
          </a:p>
          <a:p>
            <a:pPr defTabSz="685800">
              <a:defRPr/>
            </a:pPr>
            <a:r>
              <a:rPr lang="en-US" sz="1050" kern="0" dirty="0">
                <a:solidFill>
                  <a:srgbClr val="000000"/>
                </a:solidFill>
                <a:latin typeface="Calibri" panose="020F0502020204030204" pitchFamily="34" charset="0"/>
                <a:cs typeface="Calibri" panose="020F0502020204030204" pitchFamily="34" charset="0"/>
                <a:sym typeface="Arial"/>
              </a:rPr>
              <a:t>Spinelli M, et al, abstract LB8, </a:t>
            </a:r>
            <a:r>
              <a:rPr lang="en-US" sz="1050" kern="0" dirty="0" err="1">
                <a:solidFill>
                  <a:srgbClr val="000000"/>
                </a:solidFill>
                <a:latin typeface="Calibri" panose="020F0502020204030204" pitchFamily="34" charset="0"/>
                <a:cs typeface="Calibri" panose="020F0502020204030204" pitchFamily="34" charset="0"/>
                <a:sym typeface="Arial"/>
              </a:rPr>
              <a:t>IDWeek</a:t>
            </a:r>
            <a:r>
              <a:rPr lang="en-US" sz="1050" kern="0" dirty="0">
                <a:solidFill>
                  <a:srgbClr val="000000"/>
                </a:solidFill>
                <a:latin typeface="Calibri" panose="020F0502020204030204" pitchFamily="34" charset="0"/>
                <a:cs typeface="Calibri" panose="020F0502020204030204" pitchFamily="34" charset="0"/>
                <a:sym typeface="Arial"/>
              </a:rPr>
              <a:t> 2021; </a:t>
            </a:r>
            <a:r>
              <a:rPr lang="en-US" sz="1050" kern="0" dirty="0" err="1">
                <a:solidFill>
                  <a:srgbClr val="000000"/>
                </a:solidFill>
                <a:latin typeface="Calibri" panose="020F0502020204030204" pitchFamily="34" charset="0"/>
                <a:cs typeface="Calibri" panose="020F0502020204030204" pitchFamily="34" charset="0"/>
                <a:sym typeface="Arial"/>
              </a:rPr>
              <a:t>Antinori</a:t>
            </a:r>
            <a:r>
              <a:rPr lang="en-US" sz="1050" kern="0" dirty="0">
                <a:solidFill>
                  <a:srgbClr val="000000"/>
                </a:solidFill>
                <a:latin typeface="Calibri" panose="020F0502020204030204" pitchFamily="34" charset="0"/>
                <a:cs typeface="Calibri" panose="020F0502020204030204" pitchFamily="34" charset="0"/>
                <a:sym typeface="Arial"/>
              </a:rPr>
              <a:t> A, et al, European AIDS Conference 2021, Oral Abstract OS3/4. </a:t>
            </a:r>
            <a:r>
              <a:rPr lang="en-US" sz="1050" dirty="0" err="1">
                <a:latin typeface="Calibri" panose="020F0502020204030204" pitchFamily="34" charset="0"/>
                <a:cs typeface="Calibri" panose="020F0502020204030204" pitchFamily="34" charset="0"/>
              </a:rPr>
              <a:t>Nault</a:t>
            </a:r>
            <a:r>
              <a:rPr lang="en-US" sz="1050" dirty="0">
                <a:latin typeface="Calibri" panose="020F0502020204030204" pitchFamily="34" charset="0"/>
                <a:cs typeface="Calibri" panose="020F0502020204030204" pitchFamily="34" charset="0"/>
              </a:rPr>
              <a:t> L et al, Vaccine, 2022. </a:t>
            </a:r>
            <a:r>
              <a:rPr lang="en-US" sz="1050" dirty="0" err="1">
                <a:latin typeface="Calibri" panose="020F0502020204030204" pitchFamily="34" charset="0"/>
                <a:cs typeface="Calibri" panose="020F0502020204030204" pitchFamily="34" charset="0"/>
              </a:rPr>
              <a:t>Hassold</a:t>
            </a:r>
            <a:r>
              <a:rPr lang="en-US" sz="1050" dirty="0">
                <a:latin typeface="Calibri" panose="020F0502020204030204" pitchFamily="34" charset="0"/>
                <a:cs typeface="Calibri" panose="020F0502020204030204" pitchFamily="34" charset="0"/>
              </a:rPr>
              <a:t> N et al, AIDS 2022.</a:t>
            </a:r>
            <a:endParaRPr lang="en-US" sz="1050" kern="0" dirty="0">
              <a:solidFill>
                <a:srgbClr val="000000"/>
              </a:solidFill>
              <a:latin typeface="Calibri" panose="020F0502020204030204" pitchFamily="34" charset="0"/>
              <a:cs typeface="Calibri" panose="020F0502020204030204" pitchFamily="34" charset="0"/>
              <a:sym typeface="Arial"/>
            </a:endParaRPr>
          </a:p>
        </p:txBody>
      </p:sp>
      <p:sp>
        <p:nvSpPr>
          <p:cNvPr id="8" name="TextBox 7">
            <a:extLst>
              <a:ext uri="{FF2B5EF4-FFF2-40B4-BE49-F238E27FC236}">
                <a16:creationId xmlns:a16="http://schemas.microsoft.com/office/drawing/2014/main" id="{53C0A332-5603-5842-B2EC-F501A4BC708C}"/>
              </a:ext>
            </a:extLst>
          </p:cNvPr>
          <p:cNvSpPr txBox="1"/>
          <p:nvPr/>
        </p:nvSpPr>
        <p:spPr>
          <a:xfrm>
            <a:off x="5251222" y="1415275"/>
            <a:ext cx="3688830" cy="584775"/>
          </a:xfrm>
          <a:prstGeom prst="rect">
            <a:avLst/>
          </a:prstGeom>
          <a:noFill/>
        </p:spPr>
        <p:txBody>
          <a:bodyPr wrap="square" rtlCol="0">
            <a:spAutoFit/>
          </a:bodyPr>
          <a:lstStyle/>
          <a:p>
            <a:pPr algn="ctr" defTabSz="685800">
              <a:defRPr/>
            </a:pPr>
            <a:r>
              <a:rPr lang="en-US" sz="1600" b="1" dirty="0">
                <a:solidFill>
                  <a:prstClr val="black"/>
                </a:solidFill>
                <a:latin typeface="Calibri" panose="020F0502020204030204" pitchFamily="34" charset="0"/>
                <a:cs typeface="Calibri" panose="020F0502020204030204" pitchFamily="34" charset="0"/>
                <a:sym typeface="Arial"/>
              </a:rPr>
              <a:t>SARS CoV-2 anti-spike protein IgG after AZ ChAdOx1 vaccine</a:t>
            </a:r>
          </a:p>
        </p:txBody>
      </p:sp>
      <p:pic>
        <p:nvPicPr>
          <p:cNvPr id="9" name="Main graphic">
            <a:extLst>
              <a:ext uri="{FF2B5EF4-FFF2-40B4-BE49-F238E27FC236}">
                <a16:creationId xmlns:a16="http://schemas.microsoft.com/office/drawing/2014/main" id="{E6C7C06F-FA8D-774E-89D5-B873FB4F880B}"/>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5794049" y="3036429"/>
            <a:ext cx="1978351" cy="1777525"/>
          </a:xfrm>
          <a:prstGeom prst="rect">
            <a:avLst/>
          </a:prstGeom>
          <a:ln>
            <a:noFill/>
          </a:ln>
        </p:spPr>
      </p:pic>
      <p:pic>
        <p:nvPicPr>
          <p:cNvPr id="10" name="Main graphic">
            <a:extLst>
              <a:ext uri="{FF2B5EF4-FFF2-40B4-BE49-F238E27FC236}">
                <a16:creationId xmlns:a16="http://schemas.microsoft.com/office/drawing/2014/main" id="{5D30EB0D-E4DC-F54B-A4A7-24EBF13B8A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51222" y="1957342"/>
            <a:ext cx="3512774" cy="2943315"/>
          </a:xfrm>
          <a:prstGeom prst="rect">
            <a:avLst/>
          </a:prstGeom>
          <a:ln>
            <a:noFill/>
          </a:ln>
        </p:spPr>
      </p:pic>
    </p:spTree>
    <p:extLst>
      <p:ext uri="{BB962C8B-B14F-4D97-AF65-F5344CB8AC3E}">
        <p14:creationId xmlns:p14="http://schemas.microsoft.com/office/powerpoint/2010/main" val="3267801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030BE-DEB9-8044-A2AA-574D1308A8E1}"/>
              </a:ext>
            </a:extLst>
          </p:cNvPr>
          <p:cNvSpPr>
            <a:spLocks noGrp="1"/>
          </p:cNvSpPr>
          <p:nvPr>
            <p:ph type="title"/>
          </p:nvPr>
        </p:nvSpPr>
        <p:spPr>
          <a:xfrm>
            <a:off x="425103" y="405886"/>
            <a:ext cx="8436077" cy="994172"/>
          </a:xfrm>
        </p:spPr>
        <p:txBody>
          <a:bodyPr>
            <a:noAutofit/>
          </a:bodyPr>
          <a:lstStyle/>
          <a:p>
            <a:pPr algn="ctr"/>
            <a:r>
              <a:rPr lang="en-US" sz="3000" dirty="0">
                <a:latin typeface="Calibri" panose="020F0502020204030204" pitchFamily="34" charset="0"/>
                <a:cs typeface="Calibri" panose="020F0502020204030204" pitchFamily="34" charset="0"/>
              </a:rPr>
              <a:t>Hospitalization after Breakthrough COVID Higher in PWH with CD4 &lt;350</a:t>
            </a:r>
          </a:p>
        </p:txBody>
      </p:sp>
      <p:sp>
        <p:nvSpPr>
          <p:cNvPr id="6" name="Rectangle 5">
            <a:extLst>
              <a:ext uri="{FF2B5EF4-FFF2-40B4-BE49-F238E27FC236}">
                <a16:creationId xmlns:a16="http://schemas.microsoft.com/office/drawing/2014/main" id="{463DE683-C342-424D-9BC0-D388A0807099}"/>
              </a:ext>
            </a:extLst>
          </p:cNvPr>
          <p:cNvSpPr/>
          <p:nvPr/>
        </p:nvSpPr>
        <p:spPr>
          <a:xfrm>
            <a:off x="4216960" y="5789246"/>
            <a:ext cx="4644220" cy="369332"/>
          </a:xfrm>
          <a:prstGeom prst="rect">
            <a:avLst/>
          </a:prstGeom>
        </p:spPr>
        <p:txBody>
          <a:bodyPr wrap="none">
            <a:spAutoFit/>
          </a:bodyPr>
          <a:lstStyle/>
          <a:p>
            <a:pPr algn="r" defTabSz="914400">
              <a:defRPr/>
            </a:pPr>
            <a:r>
              <a:rPr lang="en-US" kern="0" dirty="0">
                <a:solidFill>
                  <a:srgbClr val="000000"/>
                </a:solidFill>
                <a:latin typeface="Calibri" panose="020F0502020204030204" pitchFamily="34" charset="0"/>
                <a:cs typeface="Calibri" panose="020F0502020204030204" pitchFamily="34" charset="0"/>
                <a:sym typeface="Arial"/>
              </a:rPr>
              <a:t>Lang R et al, JAMA Network Open, Oct 13, 2022</a:t>
            </a:r>
          </a:p>
        </p:txBody>
      </p:sp>
      <p:pic>
        <p:nvPicPr>
          <p:cNvPr id="5" name="Picture 4">
            <a:extLst>
              <a:ext uri="{FF2B5EF4-FFF2-40B4-BE49-F238E27FC236}">
                <a16:creationId xmlns:a16="http://schemas.microsoft.com/office/drawing/2014/main" id="{AC5224C9-1CCA-6740-9EA3-E279046FD4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103" y="1833562"/>
            <a:ext cx="5114925" cy="3190875"/>
          </a:xfrm>
          <a:prstGeom prst="rect">
            <a:avLst/>
          </a:prstGeom>
        </p:spPr>
      </p:pic>
      <p:sp>
        <p:nvSpPr>
          <p:cNvPr id="3" name="TextBox 2">
            <a:extLst>
              <a:ext uri="{FF2B5EF4-FFF2-40B4-BE49-F238E27FC236}">
                <a16:creationId xmlns:a16="http://schemas.microsoft.com/office/drawing/2014/main" id="{19FA6E2F-DB16-5AD4-123E-E01C1B404F55}"/>
              </a:ext>
            </a:extLst>
          </p:cNvPr>
          <p:cNvSpPr txBox="1"/>
          <p:nvPr/>
        </p:nvSpPr>
        <p:spPr>
          <a:xfrm>
            <a:off x="5922341" y="1833562"/>
            <a:ext cx="2796555" cy="3790205"/>
          </a:xfrm>
          <a:prstGeom prst="rect">
            <a:avLst/>
          </a:prstGeom>
          <a:solidFill>
            <a:schemeClr val="bg1">
              <a:lumMod val="95000"/>
            </a:schemeClr>
          </a:solidFill>
          <a:ln w="38100">
            <a:solidFill>
              <a:srgbClr val="0070C0"/>
            </a:solidFill>
          </a:ln>
        </p:spPr>
        <p:txBody>
          <a:bodyPr wrap="square" rtlCol="0">
            <a:spAutoFit/>
          </a:bodyPr>
          <a:lstStyle/>
          <a:p>
            <a:pPr algn="ctr">
              <a:lnSpc>
                <a:spcPct val="110000"/>
              </a:lnSpc>
            </a:pPr>
            <a:r>
              <a:rPr lang="en-US" sz="2000" b="1" dirty="0"/>
              <a:t>Among those with breakthrough infection after vaccination, PWH and CD4 count &lt;350 had increased risk of hospitalization relative to people without HIV and PWH with higher CD4 cell counts</a:t>
            </a:r>
          </a:p>
        </p:txBody>
      </p:sp>
    </p:spTree>
    <p:extLst>
      <p:ext uri="{BB962C8B-B14F-4D97-AF65-F5344CB8AC3E}">
        <p14:creationId xmlns:p14="http://schemas.microsoft.com/office/powerpoint/2010/main" val="1081884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6D4A8F-6FD9-D33D-9E65-B59D2561B8AF}"/>
              </a:ext>
            </a:extLst>
          </p:cNvPr>
          <p:cNvSpPr txBox="1"/>
          <p:nvPr/>
        </p:nvSpPr>
        <p:spPr>
          <a:xfrm>
            <a:off x="277899" y="1050270"/>
            <a:ext cx="3906731" cy="3730893"/>
          </a:xfrm>
          <a:prstGeom prst="rect">
            <a:avLst/>
          </a:prstGeom>
          <a:noFill/>
        </p:spPr>
        <p:txBody>
          <a:bodyPr wrap="square" rtlCol="0">
            <a:spAutoFit/>
          </a:bodyPr>
          <a:lstStyle/>
          <a:p>
            <a:pPr marL="285750" indent="-285750">
              <a:lnSpc>
                <a:spcPct val="120000"/>
              </a:lnSpc>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Vaccine effectiveness among people ≥65 years: 72% for hospitalization, 68% for death for up to 4 months (Israel)</a:t>
            </a:r>
          </a:p>
          <a:p>
            <a:pPr marL="285750" indent="-285750">
              <a:lnSpc>
                <a:spcPct val="120000"/>
              </a:lnSpc>
              <a:spcAft>
                <a:spcPts val="600"/>
              </a:spcAft>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a:p>
            <a:pPr marL="285750" indent="-285750">
              <a:lnSpc>
                <a:spcPct val="120000"/>
              </a:lnSpc>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Durability of protection (North Carolina):</a:t>
            </a:r>
          </a:p>
          <a:p>
            <a:pPr marL="573088" lvl="1" indent="-285750">
              <a:lnSpc>
                <a:spcPct val="120000"/>
              </a:lnSpc>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6.3 million eligible; 1.3 million received booster </a:t>
            </a:r>
          </a:p>
        </p:txBody>
      </p:sp>
      <p:sp>
        <p:nvSpPr>
          <p:cNvPr id="3" name="TextBox 2">
            <a:extLst>
              <a:ext uri="{FF2B5EF4-FFF2-40B4-BE49-F238E27FC236}">
                <a16:creationId xmlns:a16="http://schemas.microsoft.com/office/drawing/2014/main" id="{C5E359B6-93D0-E61C-0377-2BAC78E1F8B3}"/>
              </a:ext>
            </a:extLst>
          </p:cNvPr>
          <p:cNvSpPr txBox="1"/>
          <p:nvPr/>
        </p:nvSpPr>
        <p:spPr>
          <a:xfrm>
            <a:off x="237915" y="5814684"/>
            <a:ext cx="4006418" cy="338554"/>
          </a:xfrm>
          <a:prstGeom prst="rect">
            <a:avLst/>
          </a:prstGeom>
          <a:noFill/>
        </p:spPr>
        <p:txBody>
          <a:bodyPr wrap="none" rtlCol="0">
            <a:spAutoFit/>
          </a:bodyPr>
          <a:lstStyle/>
          <a:p>
            <a:r>
              <a:rPr lang="en-US" sz="1600" dirty="0" err="1">
                <a:latin typeface="Calibri" panose="020F0502020204030204" pitchFamily="34" charset="0"/>
                <a:cs typeface="Calibri" panose="020F0502020204030204" pitchFamily="34" charset="0"/>
              </a:rPr>
              <a:t>Arbel</a:t>
            </a:r>
            <a:r>
              <a:rPr lang="en-US" sz="1600" dirty="0">
                <a:latin typeface="Calibri" panose="020F0502020204030204" pitchFamily="34" charset="0"/>
                <a:cs typeface="Calibri" panose="020F0502020204030204" pitchFamily="34" charset="0"/>
              </a:rPr>
              <a:t> R, Lancet ID, 2023; Lin D-Y, NEJM, 2023. </a:t>
            </a:r>
          </a:p>
        </p:txBody>
      </p:sp>
      <p:sp>
        <p:nvSpPr>
          <p:cNvPr id="6" name="Title 5">
            <a:extLst>
              <a:ext uri="{FF2B5EF4-FFF2-40B4-BE49-F238E27FC236}">
                <a16:creationId xmlns:a16="http://schemas.microsoft.com/office/drawing/2014/main" id="{93F2B379-082B-39E4-700C-7CF33E3AFC04}"/>
              </a:ext>
            </a:extLst>
          </p:cNvPr>
          <p:cNvSpPr>
            <a:spLocks noGrp="1"/>
          </p:cNvSpPr>
          <p:nvPr>
            <p:ph type="title"/>
          </p:nvPr>
        </p:nvSpPr>
        <p:spPr>
          <a:xfrm>
            <a:off x="628650" y="149967"/>
            <a:ext cx="7886700" cy="790392"/>
          </a:xfrm>
        </p:spPr>
        <p:txBody>
          <a:bodyPr>
            <a:normAutofit/>
          </a:bodyPr>
          <a:lstStyle/>
          <a:p>
            <a:pPr algn="ctr"/>
            <a:r>
              <a:rPr lang="en-US" sz="3100" dirty="0">
                <a:latin typeface="Calibri" panose="020F0502020204030204" pitchFamily="34" charset="0"/>
                <a:cs typeface="Calibri" panose="020F0502020204030204" pitchFamily="34" charset="0"/>
              </a:rPr>
              <a:t>Bivalent Boosters against Omicron Subvariants</a:t>
            </a:r>
            <a:endParaRPr lang="en-US" dirty="0"/>
          </a:p>
        </p:txBody>
      </p:sp>
      <p:pic>
        <p:nvPicPr>
          <p:cNvPr id="4" name="Picture 3" descr="Chart&#10;&#10;Description automatically generated">
            <a:extLst>
              <a:ext uri="{FF2B5EF4-FFF2-40B4-BE49-F238E27FC236}">
                <a16:creationId xmlns:a16="http://schemas.microsoft.com/office/drawing/2014/main" id="{A93BF0C9-4F5A-B91C-ADA6-D32A8B7B1BF8}"/>
              </a:ext>
            </a:extLst>
          </p:cNvPr>
          <p:cNvPicPr>
            <a:picLocks noChangeAspect="1"/>
          </p:cNvPicPr>
          <p:nvPr/>
        </p:nvPicPr>
        <p:blipFill rotWithShape="1">
          <a:blip r:embed="rId3"/>
          <a:srcRect t="8844"/>
          <a:stretch/>
        </p:blipFill>
        <p:spPr>
          <a:xfrm>
            <a:off x="4123762" y="3251865"/>
            <a:ext cx="4896618" cy="2871982"/>
          </a:xfrm>
          <a:prstGeom prst="rect">
            <a:avLst/>
          </a:prstGeom>
        </p:spPr>
      </p:pic>
      <p:sp>
        <p:nvSpPr>
          <p:cNvPr id="5" name="TextBox 4">
            <a:extLst>
              <a:ext uri="{FF2B5EF4-FFF2-40B4-BE49-F238E27FC236}">
                <a16:creationId xmlns:a16="http://schemas.microsoft.com/office/drawing/2014/main" id="{B7B32347-6377-654E-7586-A1024540B522}"/>
              </a:ext>
            </a:extLst>
          </p:cNvPr>
          <p:cNvSpPr txBox="1"/>
          <p:nvPr/>
        </p:nvSpPr>
        <p:spPr>
          <a:xfrm>
            <a:off x="4661649" y="2792887"/>
            <a:ext cx="4294094"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Protection against hospitalization or death</a:t>
            </a:r>
          </a:p>
        </p:txBody>
      </p:sp>
      <p:sp>
        <p:nvSpPr>
          <p:cNvPr id="7" name="TextBox 6">
            <a:extLst>
              <a:ext uri="{FF2B5EF4-FFF2-40B4-BE49-F238E27FC236}">
                <a16:creationId xmlns:a16="http://schemas.microsoft.com/office/drawing/2014/main" id="{AEE0A648-51EA-F22D-9874-841192494E93}"/>
              </a:ext>
            </a:extLst>
          </p:cNvPr>
          <p:cNvSpPr txBox="1"/>
          <p:nvPr/>
        </p:nvSpPr>
        <p:spPr>
          <a:xfrm>
            <a:off x="4984375" y="3380572"/>
            <a:ext cx="1559860" cy="338554"/>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67% after 2 </a:t>
            </a:r>
            <a:r>
              <a:rPr lang="en-US" sz="1600" b="1" dirty="0" err="1">
                <a:latin typeface="Calibri" panose="020F0502020204030204" pitchFamily="34" charset="0"/>
                <a:cs typeface="Calibri" panose="020F0502020204030204" pitchFamily="34" charset="0"/>
              </a:rPr>
              <a:t>wk</a:t>
            </a:r>
            <a:endParaRPr lang="en-US" sz="1600" b="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FDC89839-5F19-FBC9-543C-7F5C6D5E78B2}"/>
              </a:ext>
            </a:extLst>
          </p:cNvPr>
          <p:cNvSpPr txBox="1"/>
          <p:nvPr/>
        </p:nvSpPr>
        <p:spPr>
          <a:xfrm>
            <a:off x="7458635" y="3846735"/>
            <a:ext cx="1631578" cy="338554"/>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38% after 20 </a:t>
            </a:r>
            <a:r>
              <a:rPr lang="en-US" sz="1600" b="1" dirty="0" err="1">
                <a:latin typeface="Calibri" panose="020F0502020204030204" pitchFamily="34" charset="0"/>
                <a:cs typeface="Calibri" panose="020F0502020204030204" pitchFamily="34" charset="0"/>
              </a:rPr>
              <a:t>wk</a:t>
            </a:r>
            <a:endParaRPr 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7098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8524" y="278419"/>
            <a:ext cx="7409021" cy="1486946"/>
          </a:xfrm>
          <a:prstGeom prst="rect">
            <a:avLst/>
          </a:prstGeom>
        </p:spPr>
        <p:txBody>
          <a:bodyPr vert="horz" wrap="square" lIns="0" tIns="9525" rIns="0" bIns="0" rtlCol="0" anchor="ctr">
            <a:spAutoFit/>
          </a:bodyPr>
          <a:lstStyle/>
          <a:p>
            <a:pPr marL="9525" marR="3810" algn="ctr">
              <a:spcBef>
                <a:spcPts val="75"/>
              </a:spcBef>
            </a:pPr>
            <a:r>
              <a:rPr sz="3200" spc="-139" dirty="0">
                <a:latin typeface="Calibri" panose="020F0502020204030204" pitchFamily="34" charset="0"/>
                <a:cs typeface="Calibri" panose="020F0502020204030204" pitchFamily="34" charset="0"/>
              </a:rPr>
              <a:t>New</a:t>
            </a:r>
            <a:r>
              <a:rPr sz="3200" spc="-109" dirty="0">
                <a:latin typeface="Calibri" panose="020F0502020204030204" pitchFamily="34" charset="0"/>
                <a:cs typeface="Calibri" panose="020F0502020204030204" pitchFamily="34" charset="0"/>
              </a:rPr>
              <a:t> </a:t>
            </a:r>
            <a:r>
              <a:rPr sz="3200" spc="-184" dirty="0">
                <a:latin typeface="Calibri" panose="020F0502020204030204" pitchFamily="34" charset="0"/>
                <a:cs typeface="Calibri" panose="020F0502020204030204" pitchFamily="34" charset="0"/>
              </a:rPr>
              <a:t>recommendations</a:t>
            </a:r>
            <a:r>
              <a:rPr sz="3200" spc="-127" dirty="0">
                <a:latin typeface="Calibri" panose="020F0502020204030204" pitchFamily="34" charset="0"/>
                <a:cs typeface="Calibri" panose="020F0502020204030204" pitchFamily="34" charset="0"/>
              </a:rPr>
              <a:t> </a:t>
            </a:r>
            <a:r>
              <a:rPr sz="3200" spc="-120" dirty="0">
                <a:latin typeface="Calibri" panose="020F0502020204030204" pitchFamily="34" charset="0"/>
                <a:cs typeface="Calibri" panose="020F0502020204030204" pitchFamily="34" charset="0"/>
              </a:rPr>
              <a:t>for</a:t>
            </a:r>
            <a:r>
              <a:rPr sz="3200" spc="-105" dirty="0">
                <a:latin typeface="Calibri" panose="020F0502020204030204" pitchFamily="34" charset="0"/>
                <a:cs typeface="Calibri" panose="020F0502020204030204" pitchFamily="34" charset="0"/>
              </a:rPr>
              <a:t> </a:t>
            </a:r>
            <a:r>
              <a:rPr sz="3200" spc="-214" dirty="0">
                <a:latin typeface="Calibri" panose="020F0502020204030204" pitchFamily="34" charset="0"/>
                <a:cs typeface="Calibri" panose="020F0502020204030204" pitchFamily="34" charset="0"/>
              </a:rPr>
              <a:t>aged</a:t>
            </a:r>
            <a:r>
              <a:rPr sz="3200" spc="-120" dirty="0">
                <a:latin typeface="Calibri" panose="020F0502020204030204" pitchFamily="34" charset="0"/>
                <a:cs typeface="Calibri" panose="020F0502020204030204" pitchFamily="34" charset="0"/>
              </a:rPr>
              <a:t> </a:t>
            </a:r>
            <a:r>
              <a:rPr sz="3200" spc="-127" dirty="0">
                <a:latin typeface="Calibri" panose="020F0502020204030204" pitchFamily="34" charset="0"/>
                <a:cs typeface="Calibri" panose="020F0502020204030204" pitchFamily="34" charset="0"/>
              </a:rPr>
              <a:t>≥6</a:t>
            </a:r>
            <a:r>
              <a:rPr sz="3200" spc="-105" dirty="0">
                <a:latin typeface="Calibri" panose="020F0502020204030204" pitchFamily="34" charset="0"/>
                <a:cs typeface="Calibri" panose="020F0502020204030204" pitchFamily="34" charset="0"/>
              </a:rPr>
              <a:t> </a:t>
            </a:r>
            <a:r>
              <a:rPr sz="3200" spc="-206" dirty="0">
                <a:latin typeface="Calibri" panose="020F0502020204030204" pitchFamily="34" charset="0"/>
                <a:cs typeface="Calibri" panose="020F0502020204030204" pitchFamily="34" charset="0"/>
              </a:rPr>
              <a:t>years</a:t>
            </a:r>
            <a:r>
              <a:rPr sz="3200" spc="-109" dirty="0">
                <a:latin typeface="Calibri" panose="020F0502020204030204" pitchFamily="34" charset="0"/>
                <a:cs typeface="Calibri" panose="020F0502020204030204" pitchFamily="34" charset="0"/>
              </a:rPr>
              <a:t> </a:t>
            </a:r>
            <a:r>
              <a:rPr sz="3200" spc="-8" dirty="0">
                <a:latin typeface="Calibri" panose="020F0502020204030204" pitchFamily="34" charset="0"/>
                <a:cs typeface="Calibri" panose="020F0502020204030204" pitchFamily="34" charset="0"/>
              </a:rPr>
              <a:t>without </a:t>
            </a:r>
            <a:r>
              <a:rPr sz="3200" spc="-191" dirty="0">
                <a:latin typeface="Calibri" panose="020F0502020204030204" pitchFamily="34" charset="0"/>
                <a:cs typeface="Calibri" panose="020F0502020204030204" pitchFamily="34" charset="0"/>
              </a:rPr>
              <a:t>immunocompromise</a:t>
            </a:r>
            <a:r>
              <a:rPr sz="3200" spc="-131" dirty="0">
                <a:latin typeface="Calibri" panose="020F0502020204030204" pitchFamily="34" charset="0"/>
                <a:cs typeface="Calibri" panose="020F0502020204030204" pitchFamily="34" charset="0"/>
              </a:rPr>
              <a:t> </a:t>
            </a:r>
            <a:r>
              <a:rPr sz="3200" spc="-153" dirty="0">
                <a:latin typeface="Calibri" panose="020F0502020204030204" pitchFamily="34" charset="0"/>
                <a:cs typeface="Calibri" panose="020F0502020204030204" pitchFamily="34" charset="0"/>
              </a:rPr>
              <a:t>who</a:t>
            </a:r>
            <a:r>
              <a:rPr sz="3200" spc="-105" dirty="0">
                <a:latin typeface="Calibri" panose="020F0502020204030204" pitchFamily="34" charset="0"/>
                <a:cs typeface="Calibri" panose="020F0502020204030204" pitchFamily="34" charset="0"/>
              </a:rPr>
              <a:t> </a:t>
            </a:r>
            <a:r>
              <a:rPr sz="3200" spc="-184" dirty="0">
                <a:latin typeface="Calibri" panose="020F0502020204030204" pitchFamily="34" charset="0"/>
                <a:cs typeface="Calibri" panose="020F0502020204030204" pitchFamily="34" charset="0"/>
              </a:rPr>
              <a:t>have</a:t>
            </a:r>
            <a:r>
              <a:rPr sz="3200" spc="-120" dirty="0">
                <a:latin typeface="Calibri" panose="020F0502020204030204" pitchFamily="34" charset="0"/>
                <a:cs typeface="Calibri" panose="020F0502020204030204" pitchFamily="34" charset="0"/>
              </a:rPr>
              <a:t> </a:t>
            </a:r>
            <a:r>
              <a:rPr sz="3200" spc="-150" dirty="0">
                <a:latin typeface="Calibri" panose="020F0502020204030204" pitchFamily="34" charset="0"/>
                <a:cs typeface="Calibri" panose="020F0502020204030204" pitchFamily="34" charset="0"/>
              </a:rPr>
              <a:t>already</a:t>
            </a:r>
            <a:r>
              <a:rPr sz="3200" spc="-127" dirty="0">
                <a:latin typeface="Calibri" panose="020F0502020204030204" pitchFamily="34" charset="0"/>
                <a:cs typeface="Calibri" panose="020F0502020204030204" pitchFamily="34" charset="0"/>
              </a:rPr>
              <a:t> </a:t>
            </a:r>
            <a:r>
              <a:rPr sz="3200" spc="-172" dirty="0">
                <a:latin typeface="Calibri" panose="020F0502020204030204" pitchFamily="34" charset="0"/>
                <a:cs typeface="Calibri" panose="020F0502020204030204" pitchFamily="34" charset="0"/>
              </a:rPr>
              <a:t>received</a:t>
            </a:r>
            <a:r>
              <a:rPr sz="3200" spc="-113" dirty="0">
                <a:latin typeface="Calibri" panose="020F0502020204030204" pitchFamily="34" charset="0"/>
                <a:cs typeface="Calibri" panose="020F0502020204030204" pitchFamily="34" charset="0"/>
              </a:rPr>
              <a:t> </a:t>
            </a:r>
            <a:r>
              <a:rPr sz="3200" spc="-165" dirty="0">
                <a:latin typeface="Calibri" panose="020F0502020204030204" pitchFamily="34" charset="0"/>
                <a:cs typeface="Calibri" panose="020F0502020204030204" pitchFamily="34" charset="0"/>
              </a:rPr>
              <a:t>a</a:t>
            </a:r>
            <a:r>
              <a:rPr sz="3200" spc="-116" dirty="0">
                <a:latin typeface="Calibri" panose="020F0502020204030204" pitchFamily="34" charset="0"/>
                <a:cs typeface="Calibri" panose="020F0502020204030204" pitchFamily="34" charset="0"/>
              </a:rPr>
              <a:t> </a:t>
            </a:r>
            <a:r>
              <a:rPr sz="3200" spc="-94" dirty="0">
                <a:latin typeface="Calibri" panose="020F0502020204030204" pitchFamily="34" charset="0"/>
                <a:cs typeface="Calibri" panose="020F0502020204030204" pitchFamily="34" charset="0"/>
              </a:rPr>
              <a:t>bivalent </a:t>
            </a:r>
            <a:r>
              <a:rPr sz="3200" spc="-259" dirty="0">
                <a:latin typeface="Calibri" panose="020F0502020204030204" pitchFamily="34" charset="0"/>
                <a:cs typeface="Calibri" panose="020F0502020204030204" pitchFamily="34" charset="0"/>
              </a:rPr>
              <a:t>mRNA</a:t>
            </a:r>
            <a:r>
              <a:rPr sz="3200" spc="-131" dirty="0">
                <a:latin typeface="Calibri" panose="020F0502020204030204" pitchFamily="34" charset="0"/>
                <a:cs typeface="Calibri" panose="020F0502020204030204" pitchFamily="34" charset="0"/>
              </a:rPr>
              <a:t> </a:t>
            </a:r>
            <a:r>
              <a:rPr sz="3200" spc="-233" dirty="0">
                <a:latin typeface="Calibri" panose="020F0502020204030204" pitchFamily="34" charset="0"/>
                <a:cs typeface="Calibri" panose="020F0502020204030204" pitchFamily="34" charset="0"/>
              </a:rPr>
              <a:t>dose</a:t>
            </a:r>
            <a:endParaRPr sz="32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7592AF30-8150-8C57-E291-F84577A422F5}"/>
              </a:ext>
            </a:extLst>
          </p:cNvPr>
          <p:cNvSpPr txBox="1"/>
          <p:nvPr/>
        </p:nvSpPr>
        <p:spPr>
          <a:xfrm>
            <a:off x="5850255" y="5705314"/>
            <a:ext cx="3293745" cy="369332"/>
          </a:xfrm>
          <a:prstGeom prst="rect">
            <a:avLst/>
          </a:prstGeom>
          <a:noFill/>
        </p:spPr>
        <p:txBody>
          <a:bodyPr wrap="square" rtlCol="0">
            <a:spAutoFit/>
          </a:bodyPr>
          <a:lstStyle/>
          <a:p>
            <a:r>
              <a:rPr lang="en-US" dirty="0"/>
              <a:t>CDC ACIP Meeting 4/19/2023</a:t>
            </a:r>
          </a:p>
        </p:txBody>
      </p:sp>
      <p:pic>
        <p:nvPicPr>
          <p:cNvPr id="11" name="Picture 10" descr="Graphical user interface&#10;&#10;Description automatically generated with low confidence">
            <a:extLst>
              <a:ext uri="{FF2B5EF4-FFF2-40B4-BE49-F238E27FC236}">
                <a16:creationId xmlns:a16="http://schemas.microsoft.com/office/drawing/2014/main" id="{7DCD6364-FD45-A713-03EC-E5E990D1187B}"/>
              </a:ext>
            </a:extLst>
          </p:cNvPr>
          <p:cNvPicPr>
            <a:picLocks noChangeAspect="1"/>
          </p:cNvPicPr>
          <p:nvPr/>
        </p:nvPicPr>
        <p:blipFill>
          <a:blip r:embed="rId3"/>
          <a:stretch>
            <a:fillRect/>
          </a:stretch>
        </p:blipFill>
        <p:spPr>
          <a:xfrm>
            <a:off x="793750" y="1943100"/>
            <a:ext cx="7556500" cy="29718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7167" y="493094"/>
            <a:ext cx="7593806" cy="1302280"/>
          </a:xfrm>
          <a:prstGeom prst="rect">
            <a:avLst/>
          </a:prstGeom>
        </p:spPr>
        <p:txBody>
          <a:bodyPr vert="horz" wrap="square" lIns="0" tIns="9525" rIns="0" bIns="0" rtlCol="0" anchor="ctr">
            <a:spAutoFit/>
          </a:bodyPr>
          <a:lstStyle/>
          <a:p>
            <a:pPr marL="9525" algn="ctr">
              <a:spcBef>
                <a:spcPts val="75"/>
              </a:spcBef>
            </a:pPr>
            <a:r>
              <a:rPr sz="2800" spc="-169" dirty="0">
                <a:latin typeface="Calibri" panose="020F0502020204030204" pitchFamily="34" charset="0"/>
                <a:cs typeface="Calibri" panose="020F0502020204030204" pitchFamily="34" charset="0"/>
              </a:rPr>
              <a:t>Flexible</a:t>
            </a:r>
            <a:r>
              <a:rPr sz="2800" spc="-120" dirty="0">
                <a:latin typeface="Calibri" panose="020F0502020204030204" pitchFamily="34" charset="0"/>
                <a:cs typeface="Calibri" panose="020F0502020204030204" pitchFamily="34" charset="0"/>
              </a:rPr>
              <a:t> for</a:t>
            </a:r>
            <a:r>
              <a:rPr sz="2800" spc="-98" dirty="0">
                <a:latin typeface="Calibri" panose="020F0502020204030204" pitchFamily="34" charset="0"/>
                <a:cs typeface="Calibri" panose="020F0502020204030204" pitchFamily="34" charset="0"/>
              </a:rPr>
              <a:t> </a:t>
            </a:r>
            <a:r>
              <a:rPr sz="2800" spc="-150" dirty="0">
                <a:latin typeface="Calibri" panose="020F0502020204030204" pitchFamily="34" charset="0"/>
                <a:cs typeface="Calibri" panose="020F0502020204030204" pitchFamily="34" charset="0"/>
              </a:rPr>
              <a:t>people</a:t>
            </a:r>
            <a:r>
              <a:rPr sz="2800" spc="-120" dirty="0">
                <a:latin typeface="Calibri" panose="020F0502020204030204" pitchFamily="34" charset="0"/>
                <a:cs typeface="Calibri" panose="020F0502020204030204" pitchFamily="34" charset="0"/>
              </a:rPr>
              <a:t> </a:t>
            </a:r>
            <a:r>
              <a:rPr sz="2800" spc="-79" dirty="0">
                <a:latin typeface="Calibri" panose="020F0502020204030204" pitchFamily="34" charset="0"/>
                <a:cs typeface="Calibri" panose="020F0502020204030204" pitchFamily="34" charset="0"/>
              </a:rPr>
              <a:t>at</a:t>
            </a:r>
            <a:r>
              <a:rPr sz="2800" spc="-120" dirty="0">
                <a:latin typeface="Calibri" panose="020F0502020204030204" pitchFamily="34" charset="0"/>
                <a:cs typeface="Calibri" panose="020F0502020204030204" pitchFamily="34" charset="0"/>
              </a:rPr>
              <a:t> </a:t>
            </a:r>
            <a:r>
              <a:rPr sz="2800" spc="-172" dirty="0">
                <a:latin typeface="Calibri" panose="020F0502020204030204" pitchFamily="34" charset="0"/>
                <a:cs typeface="Calibri" panose="020F0502020204030204" pitchFamily="34" charset="0"/>
              </a:rPr>
              <a:t>higher</a:t>
            </a:r>
            <a:r>
              <a:rPr sz="2800" spc="-131" dirty="0">
                <a:latin typeface="Calibri" panose="020F0502020204030204" pitchFamily="34" charset="0"/>
                <a:cs typeface="Calibri" panose="020F0502020204030204" pitchFamily="34" charset="0"/>
              </a:rPr>
              <a:t> </a:t>
            </a:r>
            <a:r>
              <a:rPr sz="2800" spc="-191" dirty="0">
                <a:latin typeface="Calibri" panose="020F0502020204030204" pitchFamily="34" charset="0"/>
                <a:cs typeface="Calibri" panose="020F0502020204030204" pitchFamily="34" charset="0"/>
              </a:rPr>
              <a:t>risk</a:t>
            </a:r>
            <a:r>
              <a:rPr sz="2800" spc="-124" dirty="0">
                <a:latin typeface="Calibri" panose="020F0502020204030204" pitchFamily="34" charset="0"/>
                <a:cs typeface="Calibri" panose="020F0502020204030204" pitchFamily="34" charset="0"/>
              </a:rPr>
              <a:t> </a:t>
            </a:r>
            <a:r>
              <a:rPr sz="2800" spc="-113" dirty="0">
                <a:latin typeface="Calibri" panose="020F0502020204030204" pitchFamily="34" charset="0"/>
                <a:cs typeface="Calibri" panose="020F0502020204030204" pitchFamily="34" charset="0"/>
              </a:rPr>
              <a:t>of</a:t>
            </a:r>
            <a:r>
              <a:rPr sz="2800" spc="-109" dirty="0">
                <a:latin typeface="Calibri" panose="020F0502020204030204" pitchFamily="34" charset="0"/>
                <a:cs typeface="Calibri" panose="020F0502020204030204" pitchFamily="34" charset="0"/>
              </a:rPr>
              <a:t> </a:t>
            </a:r>
            <a:r>
              <a:rPr sz="2800" spc="-195" dirty="0">
                <a:latin typeface="Calibri" panose="020F0502020204030204" pitchFamily="34" charset="0"/>
                <a:cs typeface="Calibri" panose="020F0502020204030204" pitchFamily="34" charset="0"/>
              </a:rPr>
              <a:t>severe</a:t>
            </a:r>
            <a:r>
              <a:rPr sz="2800" spc="-113" dirty="0">
                <a:latin typeface="Calibri" panose="020F0502020204030204" pitchFamily="34" charset="0"/>
                <a:cs typeface="Calibri" panose="020F0502020204030204" pitchFamily="34" charset="0"/>
              </a:rPr>
              <a:t> </a:t>
            </a:r>
            <a:r>
              <a:rPr sz="2800" spc="-214" dirty="0">
                <a:latin typeface="Calibri" panose="020F0502020204030204" pitchFamily="34" charset="0"/>
                <a:cs typeface="Calibri" panose="020F0502020204030204" pitchFamily="34" charset="0"/>
              </a:rPr>
              <a:t>COVID-</a:t>
            </a:r>
            <a:r>
              <a:rPr sz="2800" spc="-19" dirty="0">
                <a:latin typeface="Calibri" panose="020F0502020204030204" pitchFamily="34" charset="0"/>
                <a:cs typeface="Calibri" panose="020F0502020204030204" pitchFamily="34" charset="0"/>
              </a:rPr>
              <a:t>19:</a:t>
            </a:r>
            <a:endParaRPr sz="2800" dirty="0">
              <a:latin typeface="Calibri" panose="020F0502020204030204" pitchFamily="34" charset="0"/>
              <a:cs typeface="Calibri" panose="020F0502020204030204" pitchFamily="34" charset="0"/>
            </a:endParaRPr>
          </a:p>
          <a:p>
            <a:pPr marL="9525" algn="ctr"/>
            <a:r>
              <a:rPr sz="2800" spc="-180" dirty="0">
                <a:latin typeface="Calibri" panose="020F0502020204030204" pitchFamily="34" charset="0"/>
                <a:cs typeface="Calibri" panose="020F0502020204030204" pitchFamily="34" charset="0"/>
              </a:rPr>
              <a:t>People</a:t>
            </a:r>
            <a:r>
              <a:rPr sz="2800" spc="-116" dirty="0">
                <a:latin typeface="Calibri" panose="020F0502020204030204" pitchFamily="34" charset="0"/>
                <a:cs typeface="Calibri" panose="020F0502020204030204" pitchFamily="34" charset="0"/>
              </a:rPr>
              <a:t> </a:t>
            </a:r>
            <a:r>
              <a:rPr sz="2800" spc="-217" dirty="0">
                <a:latin typeface="Calibri" panose="020F0502020204030204" pitchFamily="34" charset="0"/>
                <a:cs typeface="Calibri" panose="020F0502020204030204" pitchFamily="34" charset="0"/>
              </a:rPr>
              <a:t>aged</a:t>
            </a:r>
            <a:r>
              <a:rPr sz="2800" spc="-127" dirty="0">
                <a:latin typeface="Calibri" panose="020F0502020204030204" pitchFamily="34" charset="0"/>
                <a:cs typeface="Calibri" panose="020F0502020204030204" pitchFamily="34" charset="0"/>
              </a:rPr>
              <a:t> ≥65</a:t>
            </a:r>
            <a:r>
              <a:rPr sz="2800" spc="-116" dirty="0">
                <a:latin typeface="Calibri" panose="020F0502020204030204" pitchFamily="34" charset="0"/>
                <a:cs typeface="Calibri" panose="020F0502020204030204" pitchFamily="34" charset="0"/>
              </a:rPr>
              <a:t> </a:t>
            </a:r>
            <a:r>
              <a:rPr sz="2800" spc="-210" dirty="0">
                <a:latin typeface="Calibri" panose="020F0502020204030204" pitchFamily="34" charset="0"/>
                <a:cs typeface="Calibri" panose="020F0502020204030204" pitchFamily="34" charset="0"/>
              </a:rPr>
              <a:t>years</a:t>
            </a:r>
            <a:r>
              <a:rPr sz="2800" spc="-116" dirty="0">
                <a:latin typeface="Calibri" panose="020F0502020204030204" pitchFamily="34" charset="0"/>
                <a:cs typeface="Calibri" panose="020F0502020204030204" pitchFamily="34" charset="0"/>
              </a:rPr>
              <a:t> </a:t>
            </a:r>
            <a:r>
              <a:rPr sz="2800" spc="-153" dirty="0">
                <a:latin typeface="Calibri" panose="020F0502020204030204" pitchFamily="34" charset="0"/>
                <a:cs typeface="Calibri" panose="020F0502020204030204" pitchFamily="34" charset="0"/>
              </a:rPr>
              <a:t>who</a:t>
            </a:r>
            <a:r>
              <a:rPr sz="2800" spc="-109" dirty="0">
                <a:latin typeface="Calibri" panose="020F0502020204030204" pitchFamily="34" charset="0"/>
                <a:cs typeface="Calibri" panose="020F0502020204030204" pitchFamily="34" charset="0"/>
              </a:rPr>
              <a:t> </a:t>
            </a:r>
            <a:r>
              <a:rPr sz="2800" spc="-184" dirty="0">
                <a:latin typeface="Calibri" panose="020F0502020204030204" pitchFamily="34" charset="0"/>
                <a:cs typeface="Calibri" panose="020F0502020204030204" pitchFamily="34" charset="0"/>
              </a:rPr>
              <a:t>have</a:t>
            </a:r>
            <a:r>
              <a:rPr sz="2800" spc="-131" dirty="0">
                <a:latin typeface="Calibri" panose="020F0502020204030204" pitchFamily="34" charset="0"/>
                <a:cs typeface="Calibri" panose="020F0502020204030204" pitchFamily="34" charset="0"/>
              </a:rPr>
              <a:t> </a:t>
            </a:r>
            <a:r>
              <a:rPr sz="2800" spc="-150" dirty="0">
                <a:latin typeface="Calibri" panose="020F0502020204030204" pitchFamily="34" charset="0"/>
                <a:cs typeface="Calibri" panose="020F0502020204030204" pitchFamily="34" charset="0"/>
              </a:rPr>
              <a:t>already</a:t>
            </a:r>
            <a:r>
              <a:rPr sz="2800" spc="-131" dirty="0">
                <a:latin typeface="Calibri" panose="020F0502020204030204" pitchFamily="34" charset="0"/>
                <a:cs typeface="Calibri" panose="020F0502020204030204" pitchFamily="34" charset="0"/>
              </a:rPr>
              <a:t> </a:t>
            </a:r>
            <a:r>
              <a:rPr sz="2800" spc="-172" dirty="0">
                <a:latin typeface="Calibri" panose="020F0502020204030204" pitchFamily="34" charset="0"/>
                <a:cs typeface="Calibri" panose="020F0502020204030204" pitchFamily="34" charset="0"/>
              </a:rPr>
              <a:t>received</a:t>
            </a:r>
            <a:r>
              <a:rPr sz="2800" spc="-120" dirty="0">
                <a:latin typeface="Calibri" panose="020F0502020204030204" pitchFamily="34" charset="0"/>
                <a:cs typeface="Calibri" panose="020F0502020204030204" pitchFamily="34" charset="0"/>
              </a:rPr>
              <a:t> </a:t>
            </a:r>
            <a:r>
              <a:rPr sz="2800" spc="-165" dirty="0">
                <a:latin typeface="Calibri" panose="020F0502020204030204" pitchFamily="34" charset="0"/>
                <a:cs typeface="Calibri" panose="020F0502020204030204" pitchFamily="34" charset="0"/>
              </a:rPr>
              <a:t>a</a:t>
            </a:r>
            <a:r>
              <a:rPr sz="2800" spc="-124" dirty="0">
                <a:latin typeface="Calibri" panose="020F0502020204030204" pitchFamily="34" charset="0"/>
                <a:cs typeface="Calibri" panose="020F0502020204030204" pitchFamily="34" charset="0"/>
              </a:rPr>
              <a:t> </a:t>
            </a:r>
            <a:r>
              <a:rPr sz="2800" spc="-83" dirty="0">
                <a:latin typeface="Calibri" panose="020F0502020204030204" pitchFamily="34" charset="0"/>
                <a:cs typeface="Calibri" panose="020F0502020204030204" pitchFamily="34" charset="0"/>
              </a:rPr>
              <a:t>bivalent</a:t>
            </a:r>
            <a:r>
              <a:rPr lang="en-US" sz="2800" spc="-83" dirty="0">
                <a:latin typeface="Calibri" panose="020F0502020204030204" pitchFamily="34" charset="0"/>
                <a:cs typeface="Calibri" panose="020F0502020204030204" pitchFamily="34" charset="0"/>
              </a:rPr>
              <a:t> mRNA dose</a:t>
            </a:r>
            <a:endParaRPr sz="28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91CF3689-4685-F9BD-DA33-5C100286441C}"/>
              </a:ext>
            </a:extLst>
          </p:cNvPr>
          <p:cNvSpPr txBox="1"/>
          <p:nvPr/>
        </p:nvSpPr>
        <p:spPr>
          <a:xfrm>
            <a:off x="5850255" y="5793083"/>
            <a:ext cx="3293745" cy="369332"/>
          </a:xfrm>
          <a:prstGeom prst="rect">
            <a:avLst/>
          </a:prstGeom>
          <a:noFill/>
        </p:spPr>
        <p:txBody>
          <a:bodyPr wrap="square" rtlCol="0">
            <a:spAutoFit/>
          </a:bodyPr>
          <a:lstStyle/>
          <a:p>
            <a:r>
              <a:rPr lang="en-US" dirty="0"/>
              <a:t>CDC ACIP Meeting 4/19/2023</a:t>
            </a:r>
          </a:p>
        </p:txBody>
      </p:sp>
      <p:pic>
        <p:nvPicPr>
          <p:cNvPr id="17" name="Picture 16" descr="Diagram&#10;&#10;Description automatically generated">
            <a:extLst>
              <a:ext uri="{FF2B5EF4-FFF2-40B4-BE49-F238E27FC236}">
                <a16:creationId xmlns:a16="http://schemas.microsoft.com/office/drawing/2014/main" id="{2FC00E7B-3B70-2CFB-5AAF-8190D022E4AD}"/>
              </a:ext>
            </a:extLst>
          </p:cNvPr>
          <p:cNvPicPr>
            <a:picLocks noChangeAspect="1"/>
          </p:cNvPicPr>
          <p:nvPr/>
        </p:nvPicPr>
        <p:blipFill>
          <a:blip r:embed="rId3"/>
          <a:stretch>
            <a:fillRect/>
          </a:stretch>
        </p:blipFill>
        <p:spPr>
          <a:xfrm>
            <a:off x="946150" y="1881869"/>
            <a:ext cx="7251700" cy="3505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702E4A3-84B8-35EC-D953-1A5C8458131F}"/>
              </a:ext>
            </a:extLst>
          </p:cNvPr>
          <p:cNvSpPr txBox="1">
            <a:spLocks/>
          </p:cNvSpPr>
          <p:nvPr/>
        </p:nvSpPr>
        <p:spPr>
          <a:xfrm>
            <a:off x="511994" y="503073"/>
            <a:ext cx="8068549" cy="1302280"/>
          </a:xfrm>
          <a:prstGeom prst="rect">
            <a:avLst/>
          </a:prstGeom>
        </p:spPr>
        <p:txBody>
          <a:bodyPr vert="horz" wrap="square" lIns="0" tIns="9525" rIns="0" bIns="0" rtlCol="0" anchor="ctr">
            <a:spAutoFit/>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pPr marL="9525" marR="3810" algn="ctr">
              <a:spcBef>
                <a:spcPts val="75"/>
              </a:spcBef>
            </a:pPr>
            <a:r>
              <a:rPr lang="en-US" sz="2800" spc="-139" dirty="0"/>
              <a:t>New</a:t>
            </a:r>
            <a:r>
              <a:rPr lang="en-US" sz="2800" spc="-113" dirty="0"/>
              <a:t> flexibility</a:t>
            </a:r>
            <a:r>
              <a:rPr lang="en-US" sz="2800" spc="-116" dirty="0"/>
              <a:t> </a:t>
            </a:r>
            <a:r>
              <a:rPr lang="en-US" sz="2800" spc="-120" dirty="0"/>
              <a:t>for</a:t>
            </a:r>
            <a:r>
              <a:rPr lang="en-US" sz="2800" spc="-109" dirty="0"/>
              <a:t> </a:t>
            </a:r>
            <a:r>
              <a:rPr lang="en-US" sz="2800" spc="-150" dirty="0"/>
              <a:t>people</a:t>
            </a:r>
            <a:r>
              <a:rPr lang="en-US" sz="2800" spc="-116" dirty="0"/>
              <a:t> </a:t>
            </a:r>
            <a:r>
              <a:rPr lang="en-US" sz="2800" spc="-79" dirty="0"/>
              <a:t>at</a:t>
            </a:r>
            <a:r>
              <a:rPr lang="en-US" sz="2800" spc="-116" dirty="0"/>
              <a:t> </a:t>
            </a:r>
            <a:r>
              <a:rPr lang="en-US" sz="2800" spc="-172" dirty="0"/>
              <a:t>higher</a:t>
            </a:r>
            <a:r>
              <a:rPr lang="en-US" sz="2800" spc="-120" dirty="0"/>
              <a:t> </a:t>
            </a:r>
            <a:r>
              <a:rPr lang="en-US" sz="2800" spc="-191" dirty="0"/>
              <a:t>risk</a:t>
            </a:r>
            <a:r>
              <a:rPr lang="en-US" sz="2800" spc="-124" dirty="0"/>
              <a:t> </a:t>
            </a:r>
            <a:r>
              <a:rPr lang="en-US" sz="2800" spc="-113" dirty="0"/>
              <a:t>of</a:t>
            </a:r>
            <a:r>
              <a:rPr lang="en-US" sz="2800" spc="-109" dirty="0"/>
              <a:t> </a:t>
            </a:r>
            <a:r>
              <a:rPr lang="en-US" sz="2800" spc="-195" dirty="0"/>
              <a:t>severe</a:t>
            </a:r>
            <a:r>
              <a:rPr lang="en-US" sz="2800" spc="-124" dirty="0"/>
              <a:t> </a:t>
            </a:r>
            <a:r>
              <a:rPr lang="en-US" sz="2800" spc="-214" dirty="0"/>
              <a:t>COVID</a:t>
            </a:r>
            <a:r>
              <a:rPr lang="en-US" sz="2800" spc="-19" dirty="0"/>
              <a:t>: </a:t>
            </a:r>
            <a:r>
              <a:rPr lang="en-US" sz="2800" spc="-180" dirty="0"/>
              <a:t>People</a:t>
            </a:r>
            <a:r>
              <a:rPr lang="en-US" sz="2800" spc="-113" dirty="0"/>
              <a:t> </a:t>
            </a:r>
            <a:r>
              <a:rPr lang="en-US" sz="2800" spc="-217" dirty="0"/>
              <a:t>aged</a:t>
            </a:r>
            <a:r>
              <a:rPr lang="en-US" sz="2800" spc="-124" dirty="0"/>
              <a:t> </a:t>
            </a:r>
            <a:r>
              <a:rPr lang="en-US" sz="2800" spc="-127" dirty="0"/>
              <a:t>≥6</a:t>
            </a:r>
            <a:r>
              <a:rPr lang="en-US" sz="2800" spc="-113" dirty="0"/>
              <a:t> </a:t>
            </a:r>
            <a:r>
              <a:rPr lang="en-US" sz="2800" spc="-206" dirty="0"/>
              <a:t>years</a:t>
            </a:r>
            <a:r>
              <a:rPr lang="en-US" sz="2800" spc="-109" dirty="0"/>
              <a:t> </a:t>
            </a:r>
            <a:r>
              <a:rPr lang="en-US" sz="2800" i="1" spc="-94" dirty="0">
                <a:latin typeface="Arial-BoldItalicMT"/>
                <a:cs typeface="Arial-BoldItalicMT"/>
              </a:rPr>
              <a:t>with</a:t>
            </a:r>
            <a:r>
              <a:rPr lang="en-US" sz="2800" i="1" spc="-113" dirty="0">
                <a:latin typeface="Arial-BoldItalicMT"/>
                <a:cs typeface="Arial-BoldItalicMT"/>
              </a:rPr>
              <a:t> </a:t>
            </a:r>
            <a:r>
              <a:rPr lang="en-US" sz="2800" i="1" spc="-180" dirty="0">
                <a:latin typeface="Arial-BoldItalicMT"/>
                <a:cs typeface="Arial-BoldItalicMT"/>
              </a:rPr>
              <a:t>immunocompromise</a:t>
            </a:r>
            <a:r>
              <a:rPr lang="en-US" sz="2800" i="1" spc="-124" dirty="0">
                <a:latin typeface="Arial-BoldItalicMT"/>
                <a:cs typeface="Arial-BoldItalicMT"/>
              </a:rPr>
              <a:t> </a:t>
            </a:r>
            <a:r>
              <a:rPr lang="en-US" sz="2800" spc="-153" dirty="0"/>
              <a:t>who</a:t>
            </a:r>
            <a:r>
              <a:rPr lang="en-US" sz="2800" spc="-105" dirty="0"/>
              <a:t> </a:t>
            </a:r>
            <a:r>
              <a:rPr lang="en-US" sz="2800" spc="-15" dirty="0"/>
              <a:t>have </a:t>
            </a:r>
            <a:r>
              <a:rPr lang="en-US" sz="2800" spc="-150" dirty="0"/>
              <a:t>already</a:t>
            </a:r>
            <a:r>
              <a:rPr lang="en-US" sz="2800" spc="-139" dirty="0"/>
              <a:t> </a:t>
            </a:r>
            <a:r>
              <a:rPr lang="en-US" sz="2800" spc="-169" dirty="0"/>
              <a:t>received</a:t>
            </a:r>
            <a:r>
              <a:rPr lang="en-US" sz="2800" spc="-120" dirty="0"/>
              <a:t> </a:t>
            </a:r>
            <a:r>
              <a:rPr lang="en-US" sz="2800" spc="-165" dirty="0"/>
              <a:t>a</a:t>
            </a:r>
            <a:r>
              <a:rPr lang="en-US" sz="2800" spc="-109" dirty="0"/>
              <a:t> </a:t>
            </a:r>
            <a:r>
              <a:rPr lang="en-US" sz="2800" spc="-135" dirty="0"/>
              <a:t>bivalent</a:t>
            </a:r>
            <a:r>
              <a:rPr lang="en-US" sz="2800" spc="-131" dirty="0"/>
              <a:t> </a:t>
            </a:r>
            <a:r>
              <a:rPr lang="en-US" sz="2800" spc="-259" dirty="0"/>
              <a:t>mRNA</a:t>
            </a:r>
            <a:r>
              <a:rPr lang="en-US" sz="2800" spc="-124" dirty="0"/>
              <a:t> </a:t>
            </a:r>
            <a:r>
              <a:rPr lang="en-US" sz="2800" spc="-233" dirty="0"/>
              <a:t>dose</a:t>
            </a:r>
            <a:endParaRPr lang="en-US" sz="2800" dirty="0">
              <a:latin typeface="Arial-BoldItalicMT"/>
              <a:cs typeface="Arial-BoldItalicMT"/>
            </a:endParaRPr>
          </a:p>
        </p:txBody>
      </p:sp>
      <p:pic>
        <p:nvPicPr>
          <p:cNvPr id="4" name="Picture 3" descr="Diagram&#10;&#10;Description automatically generated">
            <a:extLst>
              <a:ext uri="{FF2B5EF4-FFF2-40B4-BE49-F238E27FC236}">
                <a16:creationId xmlns:a16="http://schemas.microsoft.com/office/drawing/2014/main" id="{B16846A8-77AB-6163-EF40-D295407AAF83}"/>
              </a:ext>
            </a:extLst>
          </p:cNvPr>
          <p:cNvPicPr>
            <a:picLocks noChangeAspect="1"/>
          </p:cNvPicPr>
          <p:nvPr/>
        </p:nvPicPr>
        <p:blipFill>
          <a:blip r:embed="rId2"/>
          <a:stretch>
            <a:fillRect/>
          </a:stretch>
        </p:blipFill>
        <p:spPr>
          <a:xfrm>
            <a:off x="685800" y="2657528"/>
            <a:ext cx="7772400" cy="2674761"/>
          </a:xfrm>
          <a:prstGeom prst="rect">
            <a:avLst/>
          </a:prstGeom>
        </p:spPr>
      </p:pic>
      <p:sp>
        <p:nvSpPr>
          <p:cNvPr id="5" name="object 3">
            <a:extLst>
              <a:ext uri="{FF2B5EF4-FFF2-40B4-BE49-F238E27FC236}">
                <a16:creationId xmlns:a16="http://schemas.microsoft.com/office/drawing/2014/main" id="{343A7156-9991-86C5-88C4-BD0D54F67F83}"/>
              </a:ext>
            </a:extLst>
          </p:cNvPr>
          <p:cNvSpPr txBox="1"/>
          <p:nvPr/>
        </p:nvSpPr>
        <p:spPr>
          <a:xfrm>
            <a:off x="291404" y="5798691"/>
            <a:ext cx="4616291" cy="148117"/>
          </a:xfrm>
          <a:prstGeom prst="rect">
            <a:avLst/>
          </a:prstGeom>
        </p:spPr>
        <p:txBody>
          <a:bodyPr vert="horz" wrap="square" lIns="0" tIns="9525" rIns="0" bIns="0" rtlCol="0">
            <a:spAutoFit/>
          </a:bodyPr>
          <a:lstStyle/>
          <a:p>
            <a:pPr marL="9525">
              <a:spcBef>
                <a:spcPts val="75"/>
              </a:spcBef>
            </a:pPr>
            <a:r>
              <a:rPr sz="900" spc="-26" dirty="0">
                <a:solidFill>
                  <a:srgbClr val="3A485B"/>
                </a:solidFill>
              </a:rPr>
              <a:t>*Including</a:t>
            </a:r>
            <a:r>
              <a:rPr sz="900" spc="-38" dirty="0">
                <a:solidFill>
                  <a:srgbClr val="3A485B"/>
                </a:solidFill>
              </a:rPr>
              <a:t> those</a:t>
            </a:r>
            <a:r>
              <a:rPr sz="900" spc="-15" dirty="0">
                <a:solidFill>
                  <a:srgbClr val="3A485B"/>
                </a:solidFill>
              </a:rPr>
              <a:t> </a:t>
            </a:r>
            <a:r>
              <a:rPr sz="900" dirty="0">
                <a:solidFill>
                  <a:srgbClr val="3A485B"/>
                </a:solidFill>
              </a:rPr>
              <a:t>with</a:t>
            </a:r>
            <a:r>
              <a:rPr sz="900" spc="-15" dirty="0">
                <a:solidFill>
                  <a:srgbClr val="3A485B"/>
                </a:solidFill>
              </a:rPr>
              <a:t> </a:t>
            </a:r>
            <a:r>
              <a:rPr sz="900" spc="-23" dirty="0">
                <a:solidFill>
                  <a:srgbClr val="3A485B"/>
                </a:solidFill>
              </a:rPr>
              <a:t>imminent </a:t>
            </a:r>
            <a:r>
              <a:rPr sz="900" spc="-41" dirty="0">
                <a:solidFill>
                  <a:srgbClr val="3A485B"/>
                </a:solidFill>
              </a:rPr>
              <a:t>immunocompromise</a:t>
            </a:r>
            <a:r>
              <a:rPr sz="900" spc="-15" dirty="0">
                <a:solidFill>
                  <a:srgbClr val="3A485B"/>
                </a:solidFill>
              </a:rPr>
              <a:t> </a:t>
            </a:r>
            <a:r>
              <a:rPr sz="900" spc="-45" dirty="0">
                <a:solidFill>
                  <a:srgbClr val="3A485B"/>
                </a:solidFill>
              </a:rPr>
              <a:t>(e.g.,</a:t>
            </a:r>
            <a:r>
              <a:rPr sz="900" spc="-8" dirty="0">
                <a:solidFill>
                  <a:srgbClr val="3A485B"/>
                </a:solidFill>
              </a:rPr>
              <a:t> prior</a:t>
            </a:r>
            <a:r>
              <a:rPr sz="900" spc="-26" dirty="0">
                <a:solidFill>
                  <a:srgbClr val="3A485B"/>
                </a:solidFill>
              </a:rPr>
              <a:t> </a:t>
            </a:r>
            <a:r>
              <a:rPr sz="900" dirty="0">
                <a:solidFill>
                  <a:srgbClr val="3A485B"/>
                </a:solidFill>
              </a:rPr>
              <a:t>to</a:t>
            </a:r>
            <a:r>
              <a:rPr sz="900" spc="-11" dirty="0">
                <a:solidFill>
                  <a:srgbClr val="3A485B"/>
                </a:solidFill>
              </a:rPr>
              <a:t> </a:t>
            </a:r>
            <a:r>
              <a:rPr sz="900" spc="-49" dirty="0">
                <a:solidFill>
                  <a:srgbClr val="3A485B"/>
                </a:solidFill>
              </a:rPr>
              <a:t>organ</a:t>
            </a:r>
            <a:r>
              <a:rPr sz="900" spc="-26" dirty="0">
                <a:solidFill>
                  <a:srgbClr val="3A485B"/>
                </a:solidFill>
              </a:rPr>
              <a:t> </a:t>
            </a:r>
            <a:r>
              <a:rPr sz="900" spc="-30" dirty="0">
                <a:solidFill>
                  <a:srgbClr val="3A485B"/>
                </a:solidFill>
              </a:rPr>
              <a:t>transplant; </a:t>
            </a:r>
            <a:r>
              <a:rPr sz="900" spc="-15" dirty="0">
                <a:solidFill>
                  <a:srgbClr val="3A485B"/>
                </a:solidFill>
              </a:rPr>
              <a:t>other</a:t>
            </a:r>
            <a:r>
              <a:rPr sz="900" spc="-23" dirty="0">
                <a:solidFill>
                  <a:srgbClr val="3A485B"/>
                </a:solidFill>
              </a:rPr>
              <a:t> </a:t>
            </a:r>
            <a:r>
              <a:rPr sz="900" spc="-19" dirty="0">
                <a:solidFill>
                  <a:srgbClr val="3A485B"/>
                </a:solidFill>
              </a:rPr>
              <a:t>causes.)</a:t>
            </a:r>
            <a:endParaRPr sz="900"/>
          </a:p>
        </p:txBody>
      </p:sp>
      <p:sp>
        <p:nvSpPr>
          <p:cNvPr id="6" name="TextBox 5">
            <a:extLst>
              <a:ext uri="{FF2B5EF4-FFF2-40B4-BE49-F238E27FC236}">
                <a16:creationId xmlns:a16="http://schemas.microsoft.com/office/drawing/2014/main" id="{D7F6C9A3-5921-2B4F-F53B-8F805DECEA1D}"/>
              </a:ext>
            </a:extLst>
          </p:cNvPr>
          <p:cNvSpPr txBox="1"/>
          <p:nvPr/>
        </p:nvSpPr>
        <p:spPr>
          <a:xfrm>
            <a:off x="5558851" y="5811179"/>
            <a:ext cx="3293745" cy="369332"/>
          </a:xfrm>
          <a:prstGeom prst="rect">
            <a:avLst/>
          </a:prstGeom>
          <a:noFill/>
        </p:spPr>
        <p:txBody>
          <a:bodyPr wrap="square" rtlCol="0">
            <a:spAutoFit/>
          </a:bodyPr>
          <a:lstStyle/>
          <a:p>
            <a:r>
              <a:rPr lang="en-US" dirty="0"/>
              <a:t>CDC ACIP Meeting 4/19/2023</a:t>
            </a:r>
          </a:p>
        </p:txBody>
      </p:sp>
    </p:spTree>
    <p:extLst>
      <p:ext uri="{BB962C8B-B14F-4D97-AF65-F5344CB8AC3E}">
        <p14:creationId xmlns:p14="http://schemas.microsoft.com/office/powerpoint/2010/main" val="1577830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9DE8A-7590-DD3C-EAB4-F76CBCEBE062}"/>
              </a:ext>
            </a:extLst>
          </p:cNvPr>
          <p:cNvSpPr>
            <a:spLocks noGrp="1"/>
          </p:cNvSpPr>
          <p:nvPr>
            <p:ph type="title"/>
          </p:nvPr>
        </p:nvSpPr>
        <p:spPr>
          <a:xfrm>
            <a:off x="628650" y="2626066"/>
            <a:ext cx="7886700" cy="994172"/>
          </a:xfrm>
        </p:spPr>
        <p:txBody>
          <a:bodyPr>
            <a:normAutofit/>
          </a:bodyPr>
          <a:lstStyle/>
          <a:p>
            <a:pPr algn="ctr"/>
            <a:r>
              <a:rPr lang="en-US" b="1" dirty="0">
                <a:latin typeface="Calibri" panose="020F0502020204030204" pitchFamily="34" charset="0"/>
                <a:cs typeface="Calibri" panose="020F0502020204030204" pitchFamily="34" charset="0"/>
              </a:rPr>
              <a:t>Treatment of COVID-19 in PWH</a:t>
            </a:r>
            <a:endParaRPr lang="en-US" sz="4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2259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pPr algn="ctr"/>
            <a:r>
              <a:rPr lang="en-US" dirty="0">
                <a:latin typeface="Calibri" panose="020F0502020204030204" pitchFamily="34" charset="0"/>
                <a:cs typeface="Calibri" panose="020F0502020204030204" pitchFamily="34" charset="0"/>
              </a:rPr>
              <a:t>Objectives</a:t>
            </a:r>
          </a:p>
        </p:txBody>
      </p:sp>
      <p:sp>
        <p:nvSpPr>
          <p:cNvPr id="3" name="Content Placeholder 2">
            <a:extLst>
              <a:ext uri="{FF2B5EF4-FFF2-40B4-BE49-F238E27FC236}">
                <a16:creationId xmlns:a16="http://schemas.microsoft.com/office/drawing/2014/main" id="{6DD1F98D-B487-433D-BC8B-B8AEDE3114FB}"/>
              </a:ext>
            </a:extLst>
          </p:cNvPr>
          <p:cNvSpPr txBox="1">
            <a:spLocks/>
          </p:cNvSpPr>
          <p:nvPr/>
        </p:nvSpPr>
        <p:spPr>
          <a:xfrm>
            <a:off x="609600" y="1600201"/>
            <a:ext cx="7956884" cy="4525963"/>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buFont typeface="Wingdings" charset="2"/>
              <a:buNone/>
            </a:pPr>
            <a:r>
              <a:rPr lang="en-US" sz="2800" dirty="0">
                <a:latin typeface="Calibri" panose="020F0502020204030204" pitchFamily="34" charset="0"/>
                <a:cs typeface="Calibri" panose="020F0502020204030204" pitchFamily="34" charset="0"/>
              </a:rPr>
              <a:t>Upon completion of this educational activity, you will be able to:</a:t>
            </a:r>
          </a:p>
          <a:p>
            <a:r>
              <a:rPr lang="en-US" sz="2800" dirty="0">
                <a:latin typeface="Calibri" panose="020F0502020204030204" pitchFamily="34" charset="0"/>
                <a:cs typeface="Calibri" panose="020F0502020204030204" pitchFamily="34" charset="0"/>
              </a:rPr>
              <a:t>Describe the impact of HIV on COVID-19 outcomes</a:t>
            </a:r>
          </a:p>
          <a:p>
            <a:r>
              <a:rPr lang="en-US" sz="2800" dirty="0">
                <a:latin typeface="Calibri" panose="020F0502020204030204" pitchFamily="34" charset="0"/>
                <a:cs typeface="Calibri" panose="020F0502020204030204" pitchFamily="34" charset="0"/>
              </a:rPr>
              <a:t>Summarize the importance of COVID-19 vaccination in persons with HIV (PWH)</a:t>
            </a:r>
          </a:p>
          <a:p>
            <a:r>
              <a:rPr lang="en-US" sz="2800" dirty="0">
                <a:latin typeface="Calibri" panose="020F0502020204030204" pitchFamily="34" charset="0"/>
                <a:cs typeface="Calibri" panose="020F0502020204030204" pitchFamily="34" charset="0"/>
              </a:rPr>
              <a:t>Assess COVID-19 treatment options for PWH</a:t>
            </a:r>
          </a:p>
          <a:p>
            <a:endParaRPr lang="en-US" dirty="0"/>
          </a:p>
        </p:txBody>
      </p:sp>
    </p:spTree>
    <p:extLst>
      <p:ext uri="{BB962C8B-B14F-4D97-AF65-F5344CB8AC3E}">
        <p14:creationId xmlns:p14="http://schemas.microsoft.com/office/powerpoint/2010/main" val="2700569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918ACBAB-7B27-7E42-86DD-CF6CA811ABB7}"/>
              </a:ext>
            </a:extLst>
          </p:cNvPr>
          <p:cNvSpPr>
            <a:spLocks noGrp="1"/>
          </p:cNvSpPr>
          <p:nvPr>
            <p:ph type="title"/>
          </p:nvPr>
        </p:nvSpPr>
        <p:spPr>
          <a:xfrm>
            <a:off x="628650" y="250751"/>
            <a:ext cx="7886700" cy="994172"/>
          </a:xfrm>
        </p:spPr>
        <p:txBody>
          <a:bodyPr/>
          <a:lstStyle/>
          <a:p>
            <a:pPr algn="ctr"/>
            <a:r>
              <a:rPr lang="en-US" dirty="0">
                <a:latin typeface="Calibri" panose="020F0502020204030204" pitchFamily="34" charset="0"/>
                <a:cs typeface="Calibri" panose="020F0502020204030204" pitchFamily="34" charset="0"/>
              </a:rPr>
              <a:t>Case</a:t>
            </a:r>
          </a:p>
        </p:txBody>
      </p:sp>
      <p:sp>
        <p:nvSpPr>
          <p:cNvPr id="35" name="Content Placeholder 2">
            <a:extLst>
              <a:ext uri="{FF2B5EF4-FFF2-40B4-BE49-F238E27FC236}">
                <a16:creationId xmlns:a16="http://schemas.microsoft.com/office/drawing/2014/main" id="{7EF8F0C0-A457-AA4F-B5D8-AA425878F187}"/>
              </a:ext>
            </a:extLst>
          </p:cNvPr>
          <p:cNvSpPr>
            <a:spLocks noGrp="1"/>
          </p:cNvSpPr>
          <p:nvPr>
            <p:ph idx="1"/>
          </p:nvPr>
        </p:nvSpPr>
        <p:spPr>
          <a:xfrm>
            <a:off x="284640" y="1244923"/>
            <a:ext cx="8574719" cy="3263504"/>
          </a:xfrm>
        </p:spPr>
        <p:txBody>
          <a:bodyPr>
            <a:noAutofit/>
          </a:bodyPr>
          <a:lstStyle/>
          <a:p>
            <a:pPr marL="234950" lvl="1" indent="-174625">
              <a:spcAft>
                <a:spcPts val="900"/>
              </a:spcAft>
            </a:pPr>
            <a:r>
              <a:rPr lang="en-US" sz="2300" dirty="0">
                <a:latin typeface="Calibri" panose="020F0502020204030204" pitchFamily="34" charset="0"/>
                <a:ea typeface="Calibri" panose="020F0502020204030204" pitchFamily="34" charset="0"/>
              </a:rPr>
              <a:t>62 </a:t>
            </a:r>
            <a:r>
              <a:rPr lang="en-US" sz="2300" dirty="0" err="1">
                <a:latin typeface="Calibri" panose="020F0502020204030204" pitchFamily="34" charset="0"/>
                <a:ea typeface="Calibri" panose="020F0502020204030204" pitchFamily="34" charset="0"/>
              </a:rPr>
              <a:t>yo</a:t>
            </a:r>
            <a:r>
              <a:rPr lang="en-US" sz="2300" dirty="0">
                <a:latin typeface="Calibri" panose="020F0502020204030204" pitchFamily="34" charset="0"/>
                <a:ea typeface="Calibri" panose="020F0502020204030204" pitchFamily="34" charset="0"/>
              </a:rPr>
              <a:t> woman presenting with 2 days of fever, cough, myalgias. </a:t>
            </a:r>
            <a:r>
              <a:rPr lang="en-US" sz="2300" dirty="0">
                <a:solidFill>
                  <a:srgbClr val="000000"/>
                </a:solidFill>
                <a:latin typeface="Calibri" panose="020F0502020204030204" pitchFamily="34" charset="0"/>
                <a:ea typeface="Calibri" panose="020F0502020204030204" pitchFamily="34" charset="0"/>
              </a:rPr>
              <a:t>SARS CoV-2 rapid antigen test positive</a:t>
            </a:r>
          </a:p>
          <a:p>
            <a:pPr marL="234950" lvl="1" indent="-174625">
              <a:spcAft>
                <a:spcPts val="900"/>
              </a:spcAft>
            </a:pPr>
            <a:r>
              <a:rPr lang="en-US" sz="2300" dirty="0">
                <a:solidFill>
                  <a:srgbClr val="000000"/>
                </a:solidFill>
                <a:latin typeface="Calibri" panose="020F0502020204030204" pitchFamily="34" charset="0"/>
                <a:ea typeface="Calibri" panose="020F0502020204030204" pitchFamily="34" charset="0"/>
              </a:rPr>
              <a:t>Oxygen saturation &gt;95% </a:t>
            </a:r>
            <a:endParaRPr lang="en-US" sz="2300" dirty="0">
              <a:latin typeface="Calibri" panose="020F0502020204030204" pitchFamily="34" charset="0"/>
              <a:ea typeface="Calibri" panose="020F0502020204030204" pitchFamily="34" charset="0"/>
            </a:endParaRPr>
          </a:p>
          <a:p>
            <a:pPr marL="234950" lvl="1" indent="-174625">
              <a:spcAft>
                <a:spcPts val="900"/>
              </a:spcAft>
            </a:pPr>
            <a:r>
              <a:rPr lang="en-US" sz="2300" dirty="0">
                <a:latin typeface="Calibri" panose="020F0502020204030204" pitchFamily="34" charset="0"/>
                <a:ea typeface="Calibri" panose="020F0502020204030204" pitchFamily="34" charset="0"/>
              </a:rPr>
              <a:t>History of HIV (CD4 cell count 300; HIV RNA undetectable), pulmonary hypertension</a:t>
            </a:r>
          </a:p>
          <a:p>
            <a:pPr marL="234950" lvl="1" indent="-174625">
              <a:spcAft>
                <a:spcPts val="900"/>
              </a:spcAft>
            </a:pPr>
            <a:r>
              <a:rPr lang="en-US" sz="2300" dirty="0">
                <a:latin typeface="Calibri" panose="020F0502020204030204" pitchFamily="34" charset="0"/>
                <a:ea typeface="Calibri" panose="020F0502020204030204" pitchFamily="34" charset="0"/>
              </a:rPr>
              <a:t>Medications: </a:t>
            </a:r>
            <a:r>
              <a:rPr lang="en-US" sz="2300" dirty="0" err="1">
                <a:latin typeface="Calibri" panose="020F0502020204030204" pitchFamily="34" charset="0"/>
                <a:ea typeface="Calibri" panose="020F0502020204030204" pitchFamily="34" charset="0"/>
              </a:rPr>
              <a:t>bictegravir</a:t>
            </a:r>
            <a:r>
              <a:rPr lang="en-US" sz="2300" dirty="0">
                <a:latin typeface="Calibri" panose="020F0502020204030204" pitchFamily="34" charset="0"/>
                <a:ea typeface="Calibri" panose="020F0502020204030204" pitchFamily="34" charset="0"/>
              </a:rPr>
              <a:t>/FTC/TAF; tadalafil 40 mg daily</a:t>
            </a:r>
          </a:p>
          <a:p>
            <a:pPr marL="234950" lvl="1" indent="-174625">
              <a:spcAft>
                <a:spcPts val="900"/>
              </a:spcAft>
            </a:pPr>
            <a:r>
              <a:rPr lang="en-US" sz="2300" dirty="0">
                <a:latin typeface="Calibri" panose="020F0502020204030204" pitchFamily="34" charset="0"/>
                <a:ea typeface="Calibri" panose="020F0502020204030204" pitchFamily="34" charset="0"/>
              </a:rPr>
              <a:t>Received 2 doses of mRNA COVID-19 vaccine in 2021; has not received any booster doses</a:t>
            </a:r>
          </a:p>
          <a:p>
            <a:pPr marL="234950" lvl="1" indent="-174625">
              <a:spcAft>
                <a:spcPts val="900"/>
              </a:spcAft>
            </a:pPr>
            <a:r>
              <a:rPr lang="en-US" sz="2300" dirty="0">
                <a:latin typeface="Calibri" panose="020F0502020204030204" pitchFamily="34" charset="0"/>
                <a:ea typeface="Calibri" panose="020F0502020204030204" pitchFamily="34" charset="0"/>
              </a:rPr>
              <a:t>Would you treat? If so, with what?</a:t>
            </a:r>
          </a:p>
          <a:p>
            <a:pPr marL="60325" lvl="1" indent="0">
              <a:spcAft>
                <a:spcPts val="900"/>
              </a:spcAft>
              <a:buNone/>
            </a:pPr>
            <a:endParaRPr lang="en-US" dirty="0">
              <a:latin typeface="Calibri" panose="020F0502020204030204" pitchFamily="34" charset="0"/>
              <a:ea typeface="Calibri" panose="020F0502020204030204" pitchFamily="34" charset="0"/>
            </a:endParaRPr>
          </a:p>
          <a:p>
            <a:pPr lvl="1">
              <a:spcAft>
                <a:spcPts val="900"/>
              </a:spcAft>
            </a:pPr>
            <a:endParaRPr lang="en-US" dirty="0">
              <a:latin typeface="Calibri" panose="020F0502020204030204" pitchFamily="34" charset="0"/>
              <a:ea typeface="Calibri" panose="020F0502020204030204" pitchFamily="34" charset="0"/>
            </a:endParaRPr>
          </a:p>
          <a:p>
            <a:pPr marL="257175" lvl="1" indent="0">
              <a:spcAft>
                <a:spcPts val="300"/>
              </a:spcAft>
              <a:buNone/>
            </a:pPr>
            <a:endParaRPr lang="en-US" sz="1800" dirty="0">
              <a:cs typeface="Calibri" panose="020F0502020204030204" pitchFamily="34" charset="0"/>
            </a:endParaRPr>
          </a:p>
        </p:txBody>
      </p:sp>
    </p:spTree>
    <p:extLst>
      <p:ext uri="{BB962C8B-B14F-4D97-AF65-F5344CB8AC3E}">
        <p14:creationId xmlns:p14="http://schemas.microsoft.com/office/powerpoint/2010/main" val="2111529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F537CF-94C5-40CF-8152-026BD3D71665}"/>
              </a:ext>
            </a:extLst>
          </p:cNvPr>
          <p:cNvSpPr txBox="1"/>
          <p:nvPr/>
        </p:nvSpPr>
        <p:spPr>
          <a:xfrm>
            <a:off x="396240" y="315033"/>
            <a:ext cx="8351520" cy="1077218"/>
          </a:xfrm>
          <a:prstGeom prst="rect">
            <a:avLst/>
          </a:prstGeom>
          <a:noFill/>
        </p:spPr>
        <p:txBody>
          <a:bodyPr wrap="square" rtlCol="0">
            <a:spAutoFit/>
          </a:bodyPr>
          <a:lstStyle/>
          <a:p>
            <a:pPr algn="ctr" defTabSz="914378">
              <a:defRPr/>
            </a:pPr>
            <a:r>
              <a:rPr lang="en-US" sz="3200" kern="0" dirty="0">
                <a:solidFill>
                  <a:schemeClr val="accent6"/>
                </a:solidFill>
                <a:latin typeface="Calibri"/>
                <a:ea typeface="ＭＳ Ｐゴシック" pitchFamily="34" charset="-128"/>
                <a:cs typeface="Arial"/>
                <a:sym typeface="Arial"/>
              </a:rPr>
              <a:t>Refer to COVID-19 Treatment Guidelines When Treating PWH</a:t>
            </a:r>
          </a:p>
        </p:txBody>
      </p:sp>
      <p:pic>
        <p:nvPicPr>
          <p:cNvPr id="11" name="Picture 10" descr="A picture containing apple, black, holding, man&#10;&#10;Description automatically generated">
            <a:extLst>
              <a:ext uri="{FF2B5EF4-FFF2-40B4-BE49-F238E27FC236}">
                <a16:creationId xmlns:a16="http://schemas.microsoft.com/office/drawing/2014/main" id="{EC9C3A69-853B-2E48-A2CE-36B7908037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701" y="2489761"/>
            <a:ext cx="4721876" cy="2083146"/>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FBD77850-73C2-41B1-8CE8-82D4ADB2FB7E}"/>
              </a:ext>
            </a:extLst>
          </p:cNvPr>
          <p:cNvPicPr>
            <a:picLocks noChangeAspect="1"/>
          </p:cNvPicPr>
          <p:nvPr/>
        </p:nvPicPr>
        <p:blipFill rotWithShape="1">
          <a:blip r:embed="rId4"/>
          <a:srcRect l="32078" t="27222" r="29049" b="25417"/>
          <a:stretch/>
        </p:blipFill>
        <p:spPr>
          <a:xfrm>
            <a:off x="215424" y="2002485"/>
            <a:ext cx="3818867" cy="3063908"/>
          </a:xfrm>
          <a:prstGeom prst="rect">
            <a:avLst/>
          </a:prstGeom>
        </p:spPr>
      </p:pic>
    </p:spTree>
    <p:extLst>
      <p:ext uri="{BB962C8B-B14F-4D97-AF65-F5344CB8AC3E}">
        <p14:creationId xmlns:p14="http://schemas.microsoft.com/office/powerpoint/2010/main" val="2059230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hart&#10;&#10;Description automatically generated">
            <a:extLst>
              <a:ext uri="{FF2B5EF4-FFF2-40B4-BE49-F238E27FC236}">
                <a16:creationId xmlns:a16="http://schemas.microsoft.com/office/drawing/2014/main" id="{62E04BBB-199D-4FF4-A464-CD41A60C3D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9782" y="374754"/>
            <a:ext cx="7424435" cy="5737064"/>
          </a:xfrm>
          <a:prstGeom prst="rect">
            <a:avLst/>
          </a:prstGeom>
        </p:spPr>
      </p:pic>
    </p:spTree>
    <p:extLst>
      <p:ext uri="{BB962C8B-B14F-4D97-AF65-F5344CB8AC3E}">
        <p14:creationId xmlns:p14="http://schemas.microsoft.com/office/powerpoint/2010/main" val="1154187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Diagram&#10;&#10;Description automatically generated with medium confidence">
            <a:extLst>
              <a:ext uri="{FF2B5EF4-FFF2-40B4-BE49-F238E27FC236}">
                <a16:creationId xmlns:a16="http://schemas.microsoft.com/office/drawing/2014/main" id="{0B4253C9-B41E-4674-8361-98138044A4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76896" y="1562693"/>
            <a:ext cx="2921150" cy="4489681"/>
          </a:xfrm>
          <a:prstGeom prst="rect">
            <a:avLst/>
          </a:prstGeom>
        </p:spPr>
      </p:pic>
      <p:pic>
        <p:nvPicPr>
          <p:cNvPr id="33" name="Picture 32" descr="Diagram&#10;&#10;Description automatically generated">
            <a:extLst>
              <a:ext uri="{FF2B5EF4-FFF2-40B4-BE49-F238E27FC236}">
                <a16:creationId xmlns:a16="http://schemas.microsoft.com/office/drawing/2014/main" id="{53869A40-F45C-4C62-BC0A-3EFF6F7B04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3676" y="1530037"/>
            <a:ext cx="2946552" cy="4057859"/>
          </a:xfrm>
          <a:prstGeom prst="rect">
            <a:avLst/>
          </a:prstGeom>
        </p:spPr>
      </p:pic>
      <p:sp>
        <p:nvSpPr>
          <p:cNvPr id="9" name="TextBox 8">
            <a:extLst>
              <a:ext uri="{FF2B5EF4-FFF2-40B4-BE49-F238E27FC236}">
                <a16:creationId xmlns:a16="http://schemas.microsoft.com/office/drawing/2014/main" id="{D981E7D4-F613-4649-99B8-218BF9330FA2}"/>
              </a:ext>
            </a:extLst>
          </p:cNvPr>
          <p:cNvSpPr txBox="1"/>
          <p:nvPr/>
        </p:nvSpPr>
        <p:spPr>
          <a:xfrm>
            <a:off x="-192980" y="5620551"/>
            <a:ext cx="4774662" cy="261610"/>
          </a:xfrm>
          <a:prstGeom prst="rect">
            <a:avLst/>
          </a:prstGeom>
          <a:noFill/>
        </p:spPr>
        <p:txBody>
          <a:bodyPr wrap="square">
            <a:spAutoFit/>
          </a:bodyPr>
          <a:lstStyle/>
          <a:p>
            <a:pPr algn="r" defTabSz="914400">
              <a:defRPr/>
            </a:pPr>
            <a:r>
              <a:rPr lang="en-US" sz="1100" kern="0" dirty="0">
                <a:solidFill>
                  <a:srgbClr val="000000"/>
                </a:solidFill>
                <a:latin typeface="Calibri" panose="020F0502020204030204"/>
                <a:cs typeface="Arial"/>
                <a:sym typeface="Arial"/>
              </a:rPr>
              <a:t>Modified from https://www.science.org/doi/epdf/10.1126/science.acx9605</a:t>
            </a:r>
          </a:p>
        </p:txBody>
      </p:sp>
      <p:sp>
        <p:nvSpPr>
          <p:cNvPr id="10" name="Title 1">
            <a:extLst>
              <a:ext uri="{FF2B5EF4-FFF2-40B4-BE49-F238E27FC236}">
                <a16:creationId xmlns:a16="http://schemas.microsoft.com/office/drawing/2014/main" id="{D3898A2A-4EB3-4407-A872-1A9471107775}"/>
              </a:ext>
            </a:extLst>
          </p:cNvPr>
          <p:cNvSpPr txBox="1">
            <a:spLocks/>
          </p:cNvSpPr>
          <p:nvPr/>
        </p:nvSpPr>
        <p:spPr>
          <a:xfrm>
            <a:off x="150829" y="307958"/>
            <a:ext cx="8993171" cy="1028700"/>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3000" kern="1200">
                <a:solidFill>
                  <a:schemeClr val="tx1"/>
                </a:solidFill>
                <a:latin typeface="+mj-lt"/>
                <a:ea typeface="+mj-ea"/>
                <a:cs typeface="+mj-cs"/>
              </a:defRPr>
            </a:lvl1pPr>
          </a:lstStyle>
          <a:p>
            <a:pPr algn="ctr">
              <a:defRPr/>
            </a:pPr>
            <a:r>
              <a:rPr lang="en-US" sz="3200" b="1" dirty="0">
                <a:solidFill>
                  <a:schemeClr val="accent6"/>
                </a:solidFill>
                <a:latin typeface="Calibri" panose="020F0502020204030204"/>
                <a:sym typeface="Arial"/>
              </a:rPr>
              <a:t>SARS CoV-2 Antivirals</a:t>
            </a:r>
            <a:endParaRPr lang="en-US" sz="3200" b="1" dirty="0">
              <a:solidFill>
                <a:schemeClr val="accent6"/>
              </a:solidFill>
              <a:latin typeface="Calibri Light" panose="020F0302020204030204"/>
              <a:sym typeface="Arial"/>
            </a:endParaRPr>
          </a:p>
        </p:txBody>
      </p:sp>
      <p:sp>
        <p:nvSpPr>
          <p:cNvPr id="2" name="TextBox 1">
            <a:extLst>
              <a:ext uri="{FF2B5EF4-FFF2-40B4-BE49-F238E27FC236}">
                <a16:creationId xmlns:a16="http://schemas.microsoft.com/office/drawing/2014/main" id="{86B47583-3D22-D147-9E99-90E07B903C88}"/>
              </a:ext>
            </a:extLst>
          </p:cNvPr>
          <p:cNvSpPr txBox="1"/>
          <p:nvPr/>
        </p:nvSpPr>
        <p:spPr>
          <a:xfrm>
            <a:off x="2191550" y="1588851"/>
            <a:ext cx="3297253" cy="1477328"/>
          </a:xfrm>
          <a:prstGeom prst="rect">
            <a:avLst/>
          </a:prstGeom>
          <a:solidFill>
            <a:srgbClr val="18637B">
              <a:alpha val="89664"/>
            </a:srgbClr>
          </a:solidFill>
        </p:spPr>
        <p:txBody>
          <a:bodyPr wrap="square" rtlCol="0">
            <a:spAutoFit/>
          </a:bodyPr>
          <a:lstStyle/>
          <a:p>
            <a:pPr algn="ctr" defTabSz="914400">
              <a:defRPr/>
            </a:pPr>
            <a:r>
              <a:rPr lang="en-US" b="1" kern="0" dirty="0">
                <a:solidFill>
                  <a:prstClr val="white"/>
                </a:solidFill>
                <a:latin typeface="Calibri" panose="020F0502020204030204"/>
                <a:cs typeface="Arial"/>
                <a:sym typeface="Arial"/>
              </a:rPr>
              <a:t>Anti-spike monoclonal antibodies, including </a:t>
            </a:r>
            <a:r>
              <a:rPr lang="en-US" b="1" kern="0" dirty="0" err="1">
                <a:solidFill>
                  <a:prstClr val="white"/>
                </a:solidFill>
                <a:latin typeface="Calibri" panose="020F0502020204030204"/>
                <a:cs typeface="Arial"/>
                <a:sym typeface="Arial"/>
              </a:rPr>
              <a:t>bebtelovimab</a:t>
            </a:r>
            <a:r>
              <a:rPr lang="en-US" b="1" kern="0" dirty="0">
                <a:solidFill>
                  <a:prstClr val="white"/>
                </a:solidFill>
                <a:latin typeface="Calibri" panose="020F0502020204030204"/>
                <a:cs typeface="Arial"/>
                <a:sym typeface="Arial"/>
              </a:rPr>
              <a:t>:</a:t>
            </a:r>
          </a:p>
          <a:p>
            <a:pPr algn="ctr" defTabSz="914400">
              <a:defRPr/>
            </a:pPr>
            <a:r>
              <a:rPr lang="en-US" b="1" kern="0" dirty="0">
                <a:solidFill>
                  <a:srgbClr val="FF0000"/>
                </a:solidFill>
                <a:latin typeface="Calibri" panose="020F0502020204030204"/>
                <a:cs typeface="Arial"/>
                <a:sym typeface="Arial"/>
              </a:rPr>
              <a:t>Not active against circulating SARS CoV-2 variants</a:t>
            </a:r>
          </a:p>
        </p:txBody>
      </p:sp>
      <p:sp>
        <p:nvSpPr>
          <p:cNvPr id="8" name="TextBox 7">
            <a:extLst>
              <a:ext uri="{FF2B5EF4-FFF2-40B4-BE49-F238E27FC236}">
                <a16:creationId xmlns:a16="http://schemas.microsoft.com/office/drawing/2014/main" id="{C2568947-FC8D-FB4E-BE0D-6D2C9F4609BB}"/>
              </a:ext>
            </a:extLst>
          </p:cNvPr>
          <p:cNvSpPr txBox="1"/>
          <p:nvPr/>
        </p:nvSpPr>
        <p:spPr>
          <a:xfrm>
            <a:off x="2278449" y="4374609"/>
            <a:ext cx="2411559" cy="923330"/>
          </a:xfrm>
          <a:prstGeom prst="rect">
            <a:avLst/>
          </a:prstGeom>
          <a:solidFill>
            <a:srgbClr val="18637B">
              <a:alpha val="90000"/>
            </a:srgbClr>
          </a:solidFill>
        </p:spPr>
        <p:txBody>
          <a:bodyPr wrap="square" rtlCol="0">
            <a:spAutoFit/>
          </a:bodyPr>
          <a:lstStyle/>
          <a:p>
            <a:pPr algn="ctr" defTabSz="914400">
              <a:defRPr/>
            </a:pPr>
            <a:r>
              <a:rPr lang="en-US" b="1" kern="0" dirty="0">
                <a:solidFill>
                  <a:prstClr val="white"/>
                </a:solidFill>
                <a:latin typeface="Calibri" panose="020F0502020204030204"/>
                <a:cs typeface="Arial"/>
                <a:sym typeface="Arial"/>
              </a:rPr>
              <a:t>Protease inhibitor: Nirmatrelvir/ritonavir (</a:t>
            </a:r>
            <a:r>
              <a:rPr lang="en-US" b="1" kern="0" dirty="0" err="1">
                <a:solidFill>
                  <a:prstClr val="white"/>
                </a:solidFill>
                <a:latin typeface="Calibri" panose="020F0502020204030204"/>
                <a:cs typeface="Arial"/>
                <a:sym typeface="Arial"/>
              </a:rPr>
              <a:t>Paxlovid</a:t>
            </a:r>
            <a:r>
              <a:rPr lang="en-US" b="1" kern="0" dirty="0">
                <a:solidFill>
                  <a:prstClr val="white"/>
                </a:solidFill>
                <a:latin typeface="Calibri" panose="020F0502020204030204"/>
                <a:cs typeface="Arial"/>
                <a:sym typeface="Arial"/>
              </a:rPr>
              <a:t>)</a:t>
            </a:r>
          </a:p>
        </p:txBody>
      </p:sp>
      <p:sp>
        <p:nvSpPr>
          <p:cNvPr id="11" name="TextBox 10">
            <a:extLst>
              <a:ext uri="{FF2B5EF4-FFF2-40B4-BE49-F238E27FC236}">
                <a16:creationId xmlns:a16="http://schemas.microsoft.com/office/drawing/2014/main" id="{8E1BDF27-AD33-794F-9443-136A573681B3}"/>
              </a:ext>
            </a:extLst>
          </p:cNvPr>
          <p:cNvSpPr txBox="1"/>
          <p:nvPr/>
        </p:nvSpPr>
        <p:spPr>
          <a:xfrm>
            <a:off x="7079530" y="1659270"/>
            <a:ext cx="1875150" cy="1308050"/>
          </a:xfrm>
          <a:prstGeom prst="rect">
            <a:avLst/>
          </a:prstGeom>
          <a:solidFill>
            <a:srgbClr val="18637B">
              <a:alpha val="90115"/>
            </a:srgbClr>
          </a:solidFill>
        </p:spPr>
        <p:txBody>
          <a:bodyPr wrap="square" rtlCol="0">
            <a:spAutoFit/>
          </a:bodyPr>
          <a:lstStyle/>
          <a:p>
            <a:pPr algn="ctr" defTabSz="914400">
              <a:defRPr/>
            </a:pPr>
            <a:r>
              <a:rPr lang="en-US" b="1" kern="0" dirty="0">
                <a:solidFill>
                  <a:prstClr val="white"/>
                </a:solidFill>
                <a:latin typeface="Calibri" panose="020F0502020204030204"/>
                <a:cs typeface="Arial"/>
                <a:sym typeface="Arial"/>
              </a:rPr>
              <a:t>Molnupiravir (Lagevrio)</a:t>
            </a:r>
          </a:p>
          <a:p>
            <a:pPr algn="ctr" defTabSz="914400">
              <a:defRPr/>
            </a:pPr>
            <a:endParaRPr lang="en-US" sz="700" b="1" kern="0" dirty="0">
              <a:solidFill>
                <a:prstClr val="white"/>
              </a:solidFill>
              <a:latin typeface="Calibri" panose="020F0502020204030204"/>
              <a:cs typeface="Arial"/>
              <a:sym typeface="Arial"/>
            </a:endParaRPr>
          </a:p>
          <a:p>
            <a:pPr algn="ctr" defTabSz="914400">
              <a:defRPr/>
            </a:pPr>
            <a:r>
              <a:rPr lang="en-US" b="1" kern="0" dirty="0">
                <a:solidFill>
                  <a:prstClr val="white"/>
                </a:solidFill>
                <a:latin typeface="Calibri" panose="020F0502020204030204"/>
                <a:cs typeface="Arial"/>
                <a:sym typeface="Arial"/>
              </a:rPr>
              <a:t>Remdesivir</a:t>
            </a:r>
          </a:p>
          <a:p>
            <a:pPr algn="ctr" defTabSz="914400">
              <a:defRPr/>
            </a:pPr>
            <a:r>
              <a:rPr lang="en-US" b="1" kern="0" dirty="0">
                <a:solidFill>
                  <a:prstClr val="white"/>
                </a:solidFill>
                <a:latin typeface="Calibri" panose="020F0502020204030204"/>
                <a:cs typeface="Arial"/>
                <a:sym typeface="Arial"/>
              </a:rPr>
              <a:t>(Veklury)</a:t>
            </a:r>
          </a:p>
        </p:txBody>
      </p:sp>
    </p:spTree>
    <p:extLst>
      <p:ext uri="{BB962C8B-B14F-4D97-AF65-F5344CB8AC3E}">
        <p14:creationId xmlns:p14="http://schemas.microsoft.com/office/powerpoint/2010/main" val="3653553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C2E3BAD-D2B6-FD43-8919-6477AE485E9A}"/>
              </a:ext>
            </a:extLst>
          </p:cNvPr>
          <p:cNvGraphicFramePr>
            <a:graphicFrameLocks noGrp="1"/>
          </p:cNvGraphicFramePr>
          <p:nvPr>
            <p:extLst>
              <p:ext uri="{D42A27DB-BD31-4B8C-83A1-F6EECF244321}">
                <p14:modId xmlns:p14="http://schemas.microsoft.com/office/powerpoint/2010/main" val="1628430856"/>
              </p:ext>
            </p:extLst>
          </p:nvPr>
        </p:nvGraphicFramePr>
        <p:xfrm>
          <a:off x="365761" y="1214203"/>
          <a:ext cx="8568377" cy="4223604"/>
        </p:xfrm>
        <a:graphic>
          <a:graphicData uri="http://schemas.openxmlformats.org/drawingml/2006/table">
            <a:tbl>
              <a:tblPr firstRow="1" bandRow="1">
                <a:tableStyleId>{5C22544A-7EE6-4342-B048-85BDC9FD1C3A}</a:tableStyleId>
              </a:tblPr>
              <a:tblGrid>
                <a:gridCol w="1029591">
                  <a:extLst>
                    <a:ext uri="{9D8B030D-6E8A-4147-A177-3AD203B41FA5}">
                      <a16:colId xmlns:a16="http://schemas.microsoft.com/office/drawing/2014/main" val="759068525"/>
                    </a:ext>
                  </a:extLst>
                </a:gridCol>
                <a:gridCol w="2362903">
                  <a:extLst>
                    <a:ext uri="{9D8B030D-6E8A-4147-A177-3AD203B41FA5}">
                      <a16:colId xmlns:a16="http://schemas.microsoft.com/office/drawing/2014/main" val="1896869443"/>
                    </a:ext>
                  </a:extLst>
                </a:gridCol>
                <a:gridCol w="2666703">
                  <a:extLst>
                    <a:ext uri="{9D8B030D-6E8A-4147-A177-3AD203B41FA5}">
                      <a16:colId xmlns:a16="http://schemas.microsoft.com/office/drawing/2014/main" val="1279872304"/>
                    </a:ext>
                  </a:extLst>
                </a:gridCol>
                <a:gridCol w="2509180">
                  <a:extLst>
                    <a:ext uri="{9D8B030D-6E8A-4147-A177-3AD203B41FA5}">
                      <a16:colId xmlns:a16="http://schemas.microsoft.com/office/drawing/2014/main" val="2295708493"/>
                    </a:ext>
                  </a:extLst>
                </a:gridCol>
              </a:tblGrid>
              <a:tr h="476875">
                <a:tc>
                  <a:txBody>
                    <a:bodyPr/>
                    <a:lstStyle/>
                    <a:p>
                      <a:pPr algn="l"/>
                      <a:endParaRPr lang="en-US" sz="2000" dirty="0">
                        <a:solidFill>
                          <a:schemeClr val="bg1"/>
                        </a:solidFill>
                        <a:latin typeface="Calibri" panose="020F0502020204030204" pitchFamily="34" charset="0"/>
                        <a:cs typeface="Calibri" panose="020F0502020204030204" pitchFamily="34" charset="0"/>
                      </a:endParaRPr>
                    </a:p>
                  </a:txBody>
                  <a:tcPr marL="68580" marR="68580" marT="34290" marB="3429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37B"/>
                    </a:solidFill>
                  </a:tcPr>
                </a:tc>
                <a:tc>
                  <a:txBody>
                    <a:bodyPr/>
                    <a:lstStyle/>
                    <a:p>
                      <a:pPr algn="l" fontAlgn="ctr"/>
                      <a:r>
                        <a:rPr lang="en-US" sz="2000" b="1" i="0" u="none" strike="noStrike" dirty="0">
                          <a:solidFill>
                            <a:schemeClr val="bg1"/>
                          </a:solidFill>
                          <a:effectLst/>
                          <a:latin typeface="Calibri" panose="020F0502020204030204" pitchFamily="34" charset="0"/>
                          <a:cs typeface="Calibri" panose="020F0502020204030204" pitchFamily="34" charset="0"/>
                        </a:rPr>
                        <a:t>1) </a:t>
                      </a:r>
                      <a:r>
                        <a:rPr lang="en-US" sz="2000" b="1" i="0" u="none" strike="noStrike" dirty="0" err="1">
                          <a:solidFill>
                            <a:schemeClr val="bg1"/>
                          </a:solidFill>
                          <a:effectLst/>
                          <a:latin typeface="Calibri" panose="020F0502020204030204" pitchFamily="34" charset="0"/>
                          <a:cs typeface="Calibri" panose="020F0502020204030204" pitchFamily="34" charset="0"/>
                        </a:rPr>
                        <a:t>Nirmatrelvir</a:t>
                      </a:r>
                      <a:r>
                        <a:rPr lang="en-US" sz="2000" b="1" i="0" u="none" strike="noStrike" dirty="0">
                          <a:solidFill>
                            <a:schemeClr val="bg1"/>
                          </a:solidFill>
                          <a:effectLst/>
                          <a:latin typeface="Calibri" panose="020F0502020204030204" pitchFamily="34" charset="0"/>
                          <a:cs typeface="Calibri" panose="020F0502020204030204" pitchFamily="34" charset="0"/>
                        </a:rPr>
                        <a:t>/r</a:t>
                      </a:r>
                    </a:p>
                  </a:txBody>
                  <a:tcPr marL="7144" marR="7144" marT="7144"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37B"/>
                    </a:solidFill>
                  </a:tcPr>
                </a:tc>
                <a:tc>
                  <a:txBody>
                    <a:bodyPr/>
                    <a:lstStyle/>
                    <a:p>
                      <a:pPr algn="l" fontAlgn="ctr"/>
                      <a:r>
                        <a:rPr lang="en-US" sz="2000" b="1" i="0" u="none" strike="noStrike" dirty="0">
                          <a:solidFill>
                            <a:schemeClr val="bg1"/>
                          </a:solidFill>
                          <a:effectLst/>
                          <a:latin typeface="Calibri" panose="020F0502020204030204" pitchFamily="34" charset="0"/>
                          <a:cs typeface="Calibri" panose="020F0502020204030204" pitchFamily="34" charset="0"/>
                        </a:rPr>
                        <a:t>2) Remdesivir</a:t>
                      </a:r>
                    </a:p>
                  </a:txBody>
                  <a:tcPr marL="7144" marR="7144" marT="7144"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37B"/>
                    </a:solidFill>
                  </a:tcPr>
                </a:tc>
                <a:tc>
                  <a:txBody>
                    <a:bodyPr/>
                    <a:lstStyle/>
                    <a:p>
                      <a:pPr algn="l" fontAlgn="ctr"/>
                      <a:r>
                        <a:rPr lang="en-US" sz="2000" b="1" i="0" u="none" strike="noStrike" dirty="0">
                          <a:solidFill>
                            <a:schemeClr val="bg1"/>
                          </a:solidFill>
                          <a:effectLst/>
                          <a:latin typeface="Calibri" panose="020F0502020204030204" pitchFamily="34" charset="0"/>
                          <a:cs typeface="Calibri" panose="020F0502020204030204" pitchFamily="34" charset="0"/>
                        </a:rPr>
                        <a:t>3) </a:t>
                      </a:r>
                      <a:r>
                        <a:rPr lang="en-US" sz="2000" b="1" i="0" u="none" strike="noStrike" dirty="0" err="1">
                          <a:solidFill>
                            <a:schemeClr val="bg1"/>
                          </a:solidFill>
                          <a:effectLst/>
                          <a:latin typeface="Calibri" panose="020F0502020204030204" pitchFamily="34" charset="0"/>
                          <a:cs typeface="Calibri" panose="020F0502020204030204" pitchFamily="34" charset="0"/>
                        </a:rPr>
                        <a:t>Molnupiravir</a:t>
                      </a:r>
                      <a:r>
                        <a:rPr lang="en-US" sz="2000" b="1" i="0" u="none" strike="noStrike" dirty="0">
                          <a:solidFill>
                            <a:schemeClr val="bg1"/>
                          </a:solidFill>
                          <a:effectLst/>
                          <a:latin typeface="Calibri" panose="020F0502020204030204" pitchFamily="34" charset="0"/>
                          <a:cs typeface="Calibri" panose="020F0502020204030204" pitchFamily="34" charset="0"/>
                        </a:rPr>
                        <a:t> </a:t>
                      </a:r>
                    </a:p>
                  </a:txBody>
                  <a:tcPr marL="7144" marR="7144" marT="7144"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37B"/>
                    </a:solidFill>
                  </a:tcPr>
                </a:tc>
                <a:extLst>
                  <a:ext uri="{0D108BD9-81ED-4DB2-BD59-A6C34878D82A}">
                    <a16:rowId xmlns:a16="http://schemas.microsoft.com/office/drawing/2014/main" val="2225489347"/>
                  </a:ext>
                </a:extLst>
              </a:tr>
              <a:tr h="1305191">
                <a:tc>
                  <a:txBody>
                    <a:bodyPr/>
                    <a:lstStyle/>
                    <a:p>
                      <a:pPr marL="0" indent="0">
                        <a:buFont typeface="Arial" panose="020B0604020202020204" pitchFamily="34" charset="0"/>
                        <a:buNone/>
                      </a:pPr>
                      <a:r>
                        <a:rPr lang="en-US" sz="1600" b="1" dirty="0">
                          <a:latin typeface="Calibri" panose="020F0502020204030204" pitchFamily="34" charset="0"/>
                          <a:cs typeface="Calibri" panose="020F0502020204030204" pitchFamily="34" charset="0"/>
                        </a:rPr>
                        <a:t>Efficacy </a:t>
                      </a:r>
                      <a:r>
                        <a:rPr lang="en-US" sz="1100" b="1" dirty="0">
                          <a:latin typeface="Calibri" panose="020F0502020204030204" pitchFamily="34" charset="0"/>
                          <a:cs typeface="Calibri" panose="020F0502020204030204" pitchFamily="34" charset="0"/>
                        </a:rPr>
                        <a:t> </a:t>
                      </a:r>
                      <a:r>
                        <a:rPr lang="en-US" sz="1200" b="0" dirty="0">
                          <a:latin typeface="Calibri" panose="020F0502020204030204" pitchFamily="34" charset="0"/>
                          <a:cs typeface="Calibri" panose="020F0502020204030204" pitchFamily="34" charset="0"/>
                        </a:rPr>
                        <a:t>(</a:t>
                      </a:r>
                      <a:r>
                        <a:rPr lang="en-US" sz="1200" b="0" dirty="0" err="1">
                          <a:latin typeface="Calibri" panose="020F0502020204030204" pitchFamily="34" charset="0"/>
                          <a:cs typeface="Calibri" panose="020F0502020204030204" pitchFamily="34" charset="0"/>
                        </a:rPr>
                        <a:t>hospitaliza-tion</a:t>
                      </a:r>
                      <a:r>
                        <a:rPr lang="en-US" sz="1200" b="0" dirty="0">
                          <a:latin typeface="Calibri" panose="020F0502020204030204" pitchFamily="34" charset="0"/>
                          <a:cs typeface="Calibri" panose="020F0502020204030204" pitchFamily="34" charset="0"/>
                        </a:rPr>
                        <a:t>/death in </a:t>
                      </a:r>
                      <a:r>
                        <a:rPr lang="en-US" sz="1200" b="0" u="sng" dirty="0">
                          <a:latin typeface="Calibri" panose="020F0502020204030204" pitchFamily="34" charset="0"/>
                          <a:cs typeface="Calibri" panose="020F0502020204030204" pitchFamily="34" charset="0"/>
                        </a:rPr>
                        <a:t>unvaccinated, high risk</a:t>
                      </a:r>
                      <a:r>
                        <a:rPr lang="en-US" sz="1200" b="0" dirty="0">
                          <a:latin typeface="Calibri" panose="020F0502020204030204" pitchFamily="34" charset="0"/>
                          <a:cs typeface="Calibri" panose="020F0502020204030204" pitchFamily="34" charset="0"/>
                        </a:rPr>
                        <a:t>)</a:t>
                      </a:r>
                      <a:endParaRPr lang="en-US" sz="1600" b="0" dirty="0">
                        <a:latin typeface="Calibri" panose="020F0502020204030204" pitchFamily="34" charset="0"/>
                        <a:cs typeface="Calibri" panose="020F0502020204030204" pitchFamily="34" charset="0"/>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15888" marR="0" lvl="0" indent="-1047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Relative risk reduction: 88% (EPIC-HR)</a:t>
                      </a:r>
                    </a:p>
                    <a:p>
                      <a:pPr marL="115888" marR="0" lvl="0" indent="-1047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Absolute risk: 6.3%→0.8%</a:t>
                      </a:r>
                    </a:p>
                    <a:p>
                      <a:pPr marL="115888" marR="0" lvl="0" indent="-1047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NNT: 18</a:t>
                      </a:r>
                    </a:p>
                  </a:txBody>
                  <a:tcPr marL="7144" marR="7144" marT="714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15888" marR="0" lvl="0" indent="-1047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Relative risk reduction: 87% (PINETREE) </a:t>
                      </a:r>
                    </a:p>
                    <a:p>
                      <a:pPr marL="115888" marR="0" lvl="0" indent="-1047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Absolute risk: 5.3%→0.7% </a:t>
                      </a:r>
                    </a:p>
                    <a:p>
                      <a:pPr marL="115888" marR="0" lvl="0" indent="-1047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NNT: 22</a:t>
                      </a:r>
                    </a:p>
                  </a:txBody>
                  <a:tcPr marL="7144" marR="7144" marT="714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15888" marR="0" lvl="0" indent="-1047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Relative risk reduction: 30% (</a:t>
                      </a:r>
                      <a:r>
                        <a:rPr kumimoji="0" lang="en-US" sz="1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MOVe</a:t>
                      </a: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-OUT)</a:t>
                      </a:r>
                    </a:p>
                    <a:p>
                      <a:pPr marL="115888" marR="0" lvl="0" indent="-1047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Absolute risk: 9.7%→6.8%</a:t>
                      </a:r>
                    </a:p>
                    <a:p>
                      <a:pPr marL="115888" marR="0" lvl="0" indent="-1047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NNT: 35 </a:t>
                      </a:r>
                    </a:p>
                  </a:txBody>
                  <a:tcPr marL="7144" marR="7144" marT="714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75441357"/>
                  </a:ext>
                </a:extLst>
              </a:tr>
              <a:tr h="1305191">
                <a:tc>
                  <a:txBody>
                    <a:bodyPr/>
                    <a:lstStyle/>
                    <a:p>
                      <a:pPr marL="0" indent="0">
                        <a:buFont typeface="Arial" panose="020B0604020202020204" pitchFamily="34" charset="0"/>
                        <a:buNone/>
                      </a:pPr>
                      <a:r>
                        <a:rPr lang="en-US" sz="1600" b="0" dirty="0">
                          <a:solidFill>
                            <a:srgbClr val="05B050"/>
                          </a:solidFill>
                          <a:latin typeface="Calibri" panose="020F0502020204030204" pitchFamily="34" charset="0"/>
                          <a:cs typeface="Calibri" panose="020F0502020204030204" pitchFamily="34" charset="0"/>
                        </a:rPr>
                        <a:t>Pros</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alpha val="51000"/>
                      </a:schemeClr>
                    </a:solidFill>
                  </a:tcPr>
                </a:tc>
                <a:tc>
                  <a:txBody>
                    <a:bodyPr/>
                    <a:lstStyle/>
                    <a:p>
                      <a:pPr marL="115888" indent="-115888" algn="l" fontAlgn="t">
                        <a:buFont typeface="Arial" panose="020B0604020202020204" pitchFamily="34" charset="0"/>
                        <a:buChar char="•"/>
                        <a:tabLst/>
                      </a:pPr>
                      <a:r>
                        <a:rPr lang="en-US" sz="1600" b="0" i="0" u="none" strike="noStrike" dirty="0">
                          <a:solidFill>
                            <a:srgbClr val="05B050"/>
                          </a:solidFill>
                          <a:effectLst/>
                          <a:latin typeface="Calibri" panose="020F0502020204030204" pitchFamily="34" charset="0"/>
                          <a:cs typeface="Calibri" panose="020F0502020204030204" pitchFamily="34" charset="0"/>
                        </a:rPr>
                        <a:t>Highly efficacious</a:t>
                      </a:r>
                    </a:p>
                    <a:p>
                      <a:pPr marL="115888" marR="0" lvl="0" indent="-115888" algn="l" defTabSz="6858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a:solidFill>
                            <a:srgbClr val="05B050"/>
                          </a:solidFill>
                          <a:effectLst/>
                          <a:latin typeface="Calibri" panose="020F0502020204030204" pitchFamily="34" charset="0"/>
                          <a:cs typeface="Calibri" panose="020F0502020204030204" pitchFamily="34" charset="0"/>
                        </a:rPr>
                        <a:t>Oral regimen</a:t>
                      </a:r>
                      <a:endParaRPr lang="en-US" sz="1600" b="0" i="0" u="none" strike="noStrike" dirty="0">
                        <a:solidFill>
                          <a:srgbClr val="05B050"/>
                        </a:solidFill>
                        <a:effectLst/>
                        <a:latin typeface="Calibri" panose="020F0502020204030204" pitchFamily="34" charset="0"/>
                        <a:cs typeface="Calibri" panose="020F0502020204030204" pitchFamily="34" charset="0"/>
                      </a:endParaRPr>
                    </a:p>
                    <a:p>
                      <a:pPr marL="115888" indent="-115888" algn="l" fontAlgn="t">
                        <a:buFont typeface="Arial" panose="020B0604020202020204" pitchFamily="34" charset="0"/>
                        <a:buChar char="•"/>
                        <a:tabLst/>
                      </a:pPr>
                      <a:r>
                        <a:rPr lang="en-US" sz="1600" b="0" i="0" u="none" strike="noStrike" dirty="0">
                          <a:solidFill>
                            <a:srgbClr val="05B050"/>
                          </a:solidFill>
                          <a:effectLst/>
                          <a:latin typeface="Calibri" panose="020F0502020204030204" pitchFamily="34" charset="0"/>
                          <a:cs typeface="Calibri" panose="020F0502020204030204" pitchFamily="34" charset="0"/>
                        </a:rPr>
                        <a:t>Ritonavir studied (safe) in pregnancy</a:t>
                      </a:r>
                    </a:p>
                  </a:txBody>
                  <a:tcPr marL="7144" marR="7144" marT="714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alpha val="51000"/>
                      </a:schemeClr>
                    </a:solidFill>
                  </a:tcPr>
                </a:tc>
                <a:tc>
                  <a:txBody>
                    <a:bodyPr/>
                    <a:lstStyle/>
                    <a:p>
                      <a:pPr marL="115888" indent="-104775" algn="l" fontAlgn="t">
                        <a:buFont typeface="Arial" panose="020B0604020202020204" pitchFamily="34" charset="0"/>
                        <a:buChar char="•"/>
                        <a:tabLst/>
                      </a:pPr>
                      <a:r>
                        <a:rPr lang="en-US" sz="1600" b="0" i="0" u="none" strike="noStrike" dirty="0">
                          <a:solidFill>
                            <a:srgbClr val="05B050"/>
                          </a:solidFill>
                          <a:effectLst/>
                          <a:latin typeface="Calibri" panose="020F0502020204030204" pitchFamily="34" charset="0"/>
                          <a:cs typeface="Calibri" panose="020F0502020204030204" pitchFamily="34" charset="0"/>
                        </a:rPr>
                        <a:t>Highly efficacious</a:t>
                      </a:r>
                    </a:p>
                    <a:p>
                      <a:pPr marL="115888" indent="-104775" algn="l" fontAlgn="t">
                        <a:buFont typeface="Arial" panose="020B0604020202020204" pitchFamily="34" charset="0"/>
                        <a:buChar char="•"/>
                        <a:tabLst/>
                      </a:pPr>
                      <a:r>
                        <a:rPr lang="en-US" sz="1600" b="0" i="0" u="none" strike="noStrike" dirty="0">
                          <a:solidFill>
                            <a:srgbClr val="05B050"/>
                          </a:solidFill>
                          <a:effectLst/>
                          <a:latin typeface="Calibri" panose="020F0502020204030204" pitchFamily="34" charset="0"/>
                          <a:cs typeface="Calibri" panose="020F0502020204030204" pitchFamily="34" charset="0"/>
                        </a:rPr>
                        <a:t>Studied in pregnancy</a:t>
                      </a:r>
                    </a:p>
                    <a:p>
                      <a:pPr marL="115888" indent="-104775" algn="l" fontAlgn="t">
                        <a:buFont typeface="Arial" panose="020B0604020202020204" pitchFamily="34" charset="0"/>
                        <a:buChar char="•"/>
                        <a:tabLst/>
                      </a:pPr>
                      <a:r>
                        <a:rPr lang="en-US" sz="1600" b="0" i="0" u="none" strike="noStrike" dirty="0">
                          <a:solidFill>
                            <a:srgbClr val="05B050"/>
                          </a:solidFill>
                          <a:effectLst/>
                          <a:latin typeface="Calibri" panose="020F0502020204030204" pitchFamily="34" charset="0"/>
                          <a:cs typeface="Calibri" panose="020F0502020204030204" pitchFamily="34" charset="0"/>
                        </a:rPr>
                        <a:t>Few/no drug interactions</a:t>
                      </a:r>
                    </a:p>
                  </a:txBody>
                  <a:tcPr marL="7144" marR="7144" marT="714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alpha val="51000"/>
                      </a:schemeClr>
                    </a:solidFill>
                  </a:tcPr>
                </a:tc>
                <a:tc>
                  <a:txBody>
                    <a:bodyPr/>
                    <a:lstStyle/>
                    <a:p>
                      <a:pPr marL="115888" indent="-104775" algn="l" fontAlgn="t">
                        <a:buFont typeface="Arial" panose="020B0604020202020204" pitchFamily="34" charset="0"/>
                        <a:buChar char="•"/>
                        <a:tabLst/>
                      </a:pPr>
                      <a:r>
                        <a:rPr lang="en-US" sz="1600" b="0" i="0" u="none" strike="noStrike" dirty="0">
                          <a:solidFill>
                            <a:srgbClr val="05B050"/>
                          </a:solidFill>
                          <a:effectLst/>
                          <a:latin typeface="Calibri" panose="020F0502020204030204" pitchFamily="34" charset="0"/>
                          <a:cs typeface="Calibri" panose="020F0502020204030204" pitchFamily="34" charset="0"/>
                        </a:rPr>
                        <a:t>Oral regimen</a:t>
                      </a:r>
                    </a:p>
                    <a:p>
                      <a:pPr marL="115888" indent="-104775" algn="l" fontAlgn="t">
                        <a:buFont typeface="Arial" panose="020B0604020202020204" pitchFamily="34" charset="0"/>
                        <a:buChar char="•"/>
                        <a:tabLst/>
                      </a:pPr>
                      <a:r>
                        <a:rPr lang="en-US" sz="1600" b="0" i="0" u="none" strike="noStrike" dirty="0">
                          <a:solidFill>
                            <a:srgbClr val="05B050"/>
                          </a:solidFill>
                          <a:effectLst/>
                          <a:latin typeface="Calibri" panose="020F0502020204030204" pitchFamily="34" charset="0"/>
                          <a:cs typeface="Calibri" panose="020F0502020204030204" pitchFamily="34" charset="0"/>
                        </a:rPr>
                        <a:t>Not anticipated to have drug interactions</a:t>
                      </a:r>
                    </a:p>
                  </a:txBody>
                  <a:tcPr marL="7144" marR="7144" marT="714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alpha val="51000"/>
                      </a:schemeClr>
                    </a:solidFill>
                  </a:tcPr>
                </a:tc>
                <a:extLst>
                  <a:ext uri="{0D108BD9-81ED-4DB2-BD59-A6C34878D82A}">
                    <a16:rowId xmlns:a16="http://schemas.microsoft.com/office/drawing/2014/main" val="2118426307"/>
                  </a:ext>
                </a:extLst>
              </a:tr>
              <a:tr h="1136347">
                <a:tc>
                  <a:txBody>
                    <a:bodyPr/>
                    <a:lstStyle/>
                    <a:p>
                      <a:pPr marL="0" indent="0">
                        <a:buFont typeface="Arial" panose="020B0604020202020204" pitchFamily="34" charset="0"/>
                        <a:buNone/>
                      </a:pPr>
                      <a:r>
                        <a:rPr lang="en-US" sz="1600" b="0" dirty="0">
                          <a:solidFill>
                            <a:srgbClr val="FF0000"/>
                          </a:solidFill>
                          <a:latin typeface="Calibri" panose="020F0502020204030204" pitchFamily="34" charset="0"/>
                          <a:cs typeface="Calibri" panose="020F0502020204030204" pitchFamily="34" charset="0"/>
                        </a:rPr>
                        <a:t>Cons</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15888" indent="-104775" algn="l" fontAlgn="t">
                        <a:buFont typeface="Arial" panose="020B0604020202020204" pitchFamily="34" charset="0"/>
                        <a:buChar char="•"/>
                        <a:tabLst/>
                      </a:pPr>
                      <a:r>
                        <a:rPr lang="en-US" sz="1600" b="0" i="0" u="none" strike="noStrike" dirty="0">
                          <a:solidFill>
                            <a:srgbClr val="FF0000"/>
                          </a:solidFill>
                          <a:effectLst/>
                          <a:latin typeface="Calibri" panose="020F0502020204030204" pitchFamily="34" charset="0"/>
                          <a:cs typeface="Calibri" panose="020F0502020204030204" pitchFamily="34" charset="0"/>
                        </a:rPr>
                        <a:t>Drug drug interactions</a:t>
                      </a:r>
                    </a:p>
                    <a:p>
                      <a:pPr marL="285750" indent="-285750" algn="l" fontAlgn="t">
                        <a:buFont typeface="Arial" panose="020B0604020202020204" pitchFamily="34" charset="0"/>
                        <a:buChar char="•"/>
                      </a:pPr>
                      <a:endParaRPr lang="en-US" sz="1600" b="0" i="0" u="none" strike="noStrike" dirty="0">
                        <a:solidFill>
                          <a:srgbClr val="FF0000"/>
                        </a:solidFill>
                        <a:effectLst/>
                        <a:latin typeface="Calibri" panose="020F0502020204030204" pitchFamily="34" charset="0"/>
                        <a:cs typeface="Calibri" panose="020F0502020204030204" pitchFamily="34" charset="0"/>
                      </a:endParaRPr>
                    </a:p>
                  </a:txBody>
                  <a:tcPr marL="7144" marR="7144" marT="714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15888" indent="-104775" algn="l" fontAlgn="t">
                        <a:buFont typeface="Arial" panose="020B0604020202020204" pitchFamily="34" charset="0"/>
                        <a:buChar char="•"/>
                        <a:tabLst/>
                      </a:pPr>
                      <a:r>
                        <a:rPr lang="en-US" sz="1600" b="0" i="0" u="none" strike="noStrike" dirty="0">
                          <a:solidFill>
                            <a:srgbClr val="FF0000"/>
                          </a:solidFill>
                          <a:effectLst/>
                          <a:latin typeface="Calibri" panose="020F0502020204030204" pitchFamily="34" charset="0"/>
                          <a:cs typeface="Calibri" panose="020F0502020204030204" pitchFamily="34" charset="0"/>
                        </a:rPr>
                        <a:t>Requires IV infusion on 3 consecutive days</a:t>
                      </a:r>
                    </a:p>
                  </a:txBody>
                  <a:tcPr marL="7144" marR="7144" marT="714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15888" indent="-104775" algn="l" fontAlgn="t">
                        <a:buFont typeface="Arial" panose="020B0604020202020204" pitchFamily="34" charset="0"/>
                        <a:buChar char="•"/>
                        <a:tabLst/>
                      </a:pPr>
                      <a:r>
                        <a:rPr lang="en-US" sz="1600" b="0" i="0" u="none" strike="noStrike" dirty="0">
                          <a:solidFill>
                            <a:srgbClr val="FF0000"/>
                          </a:solidFill>
                          <a:effectLst/>
                          <a:latin typeface="Calibri" panose="020F0502020204030204" pitchFamily="34" charset="0"/>
                          <a:cs typeface="Calibri" panose="020F0502020204030204" pitchFamily="34" charset="0"/>
                        </a:rPr>
                        <a:t>Lower efficacy</a:t>
                      </a:r>
                    </a:p>
                    <a:p>
                      <a:pPr marL="115888" indent="-104775" algn="l" fontAlgn="t">
                        <a:buFont typeface="Arial" panose="020B0604020202020204" pitchFamily="34" charset="0"/>
                        <a:buChar char="•"/>
                        <a:tabLst/>
                      </a:pPr>
                      <a:r>
                        <a:rPr lang="en-US" sz="1600" b="0" i="0" u="none" strike="noStrike" dirty="0">
                          <a:solidFill>
                            <a:srgbClr val="FF0000"/>
                          </a:solidFill>
                          <a:effectLst/>
                          <a:latin typeface="Calibri" panose="020F0502020204030204" pitchFamily="34" charset="0"/>
                          <a:cs typeface="Calibri" panose="020F0502020204030204" pitchFamily="34" charset="0"/>
                        </a:rPr>
                        <a:t>Concern: mutagenicity</a:t>
                      </a:r>
                    </a:p>
                    <a:p>
                      <a:pPr marL="115888" indent="-104775" algn="l" fontAlgn="t">
                        <a:buFont typeface="Arial" panose="020B0604020202020204" pitchFamily="34" charset="0"/>
                        <a:buChar char="•"/>
                        <a:tabLst/>
                      </a:pPr>
                      <a:r>
                        <a:rPr lang="en-US" sz="1600" b="0" i="0" u="none" strike="noStrike" dirty="0">
                          <a:solidFill>
                            <a:srgbClr val="FF0000"/>
                          </a:solidFill>
                          <a:effectLst/>
                          <a:latin typeface="Calibri" panose="020F0502020204030204" pitchFamily="34" charset="0"/>
                          <a:cs typeface="Calibri" panose="020F0502020204030204" pitchFamily="34" charset="0"/>
                        </a:rPr>
                        <a:t>Not recommended in pregnancy/children</a:t>
                      </a:r>
                    </a:p>
                  </a:txBody>
                  <a:tcPr marL="7144" marR="7144" marT="714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22605375"/>
                  </a:ext>
                </a:extLst>
              </a:tr>
            </a:tbl>
          </a:graphicData>
        </a:graphic>
      </p:graphicFrame>
      <p:sp>
        <p:nvSpPr>
          <p:cNvPr id="13" name="TextBox 12">
            <a:extLst>
              <a:ext uri="{FF2B5EF4-FFF2-40B4-BE49-F238E27FC236}">
                <a16:creationId xmlns:a16="http://schemas.microsoft.com/office/drawing/2014/main" id="{E3D0840D-9724-451A-83CE-C3440097394A}"/>
              </a:ext>
            </a:extLst>
          </p:cNvPr>
          <p:cNvSpPr txBox="1"/>
          <p:nvPr/>
        </p:nvSpPr>
        <p:spPr>
          <a:xfrm>
            <a:off x="129958" y="5552907"/>
            <a:ext cx="8930911" cy="276999"/>
          </a:xfrm>
          <a:prstGeom prst="rect">
            <a:avLst/>
          </a:prstGeom>
          <a:noFill/>
        </p:spPr>
        <p:txBody>
          <a:bodyPr wrap="square">
            <a:spAutoFit/>
          </a:bodyPr>
          <a:lstStyle/>
          <a:p>
            <a:pPr algn="r" defTabSz="914400">
              <a:defRPr/>
            </a:pPr>
            <a:r>
              <a:rPr lang="en-US" sz="1200" kern="0" dirty="0">
                <a:solidFill>
                  <a:srgbClr val="000000"/>
                </a:solidFill>
                <a:latin typeface="Calibri" panose="020F0502020204030204"/>
                <a:cs typeface="Arial"/>
                <a:sym typeface="Arial"/>
              </a:rPr>
              <a:t>Modified from Table in Gandhi RT, Malani P, del Rio C, JAMA, Jan 14, 2022</a:t>
            </a:r>
          </a:p>
        </p:txBody>
      </p:sp>
      <p:sp>
        <p:nvSpPr>
          <p:cNvPr id="3" name="Title 1">
            <a:extLst>
              <a:ext uri="{FF2B5EF4-FFF2-40B4-BE49-F238E27FC236}">
                <a16:creationId xmlns:a16="http://schemas.microsoft.com/office/drawing/2014/main" id="{BDB93BE9-55FA-5709-1987-46A672A2C3F0}"/>
              </a:ext>
            </a:extLst>
          </p:cNvPr>
          <p:cNvSpPr txBox="1">
            <a:spLocks/>
          </p:cNvSpPr>
          <p:nvPr/>
        </p:nvSpPr>
        <p:spPr>
          <a:xfrm>
            <a:off x="23413" y="300513"/>
            <a:ext cx="9144000" cy="994172"/>
          </a:xfrm>
          <a:prstGeom prst="rect">
            <a:avLst/>
          </a:prstGeom>
        </p:spPr>
        <p:txBody>
          <a:bodyPr>
            <a:normAutofit fontScale="97500"/>
          </a:bodyPr>
          <a:lstStyle>
            <a:lvl1pPr algn="ctr" defTabSz="685800" rtl="0" eaLnBrk="1" latinLnBrk="0" hangingPunct="1">
              <a:lnSpc>
                <a:spcPct val="90000"/>
              </a:lnSpc>
              <a:spcBef>
                <a:spcPct val="0"/>
              </a:spcBef>
              <a:buNone/>
              <a:defRPr sz="3600" b="1" kern="1200">
                <a:solidFill>
                  <a:schemeClr val="tx1"/>
                </a:solidFill>
                <a:latin typeface="+mn-lt"/>
                <a:ea typeface="+mj-ea"/>
                <a:cs typeface="+mj-cs"/>
              </a:defRPr>
            </a:lvl1pPr>
          </a:lstStyle>
          <a:p>
            <a:pPr>
              <a:defRPr/>
            </a:pPr>
            <a:r>
              <a:rPr lang="en-US" sz="2800" b="0" dirty="0">
                <a:solidFill>
                  <a:schemeClr val="accent6"/>
                </a:solidFill>
                <a:latin typeface="Calibri" panose="020F0502020204030204"/>
                <a:sym typeface="Arial"/>
              </a:rPr>
              <a:t>Small molecule antivirals anticipated to be active against new variants </a:t>
            </a:r>
          </a:p>
        </p:txBody>
      </p:sp>
    </p:spTree>
    <p:extLst>
      <p:ext uri="{BB962C8B-B14F-4D97-AF65-F5344CB8AC3E}">
        <p14:creationId xmlns:p14="http://schemas.microsoft.com/office/powerpoint/2010/main" val="2817240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66E973-DB60-394E-B53B-A65A6C78B418}"/>
              </a:ext>
            </a:extLst>
          </p:cNvPr>
          <p:cNvSpPr>
            <a:spLocks noGrp="1"/>
          </p:cNvSpPr>
          <p:nvPr>
            <p:ph type="title"/>
          </p:nvPr>
        </p:nvSpPr>
        <p:spPr>
          <a:xfrm>
            <a:off x="628650" y="192916"/>
            <a:ext cx="7886700" cy="994172"/>
          </a:xfrm>
        </p:spPr>
        <p:txBody>
          <a:bodyPr>
            <a:noAutofit/>
          </a:bodyPr>
          <a:lstStyle/>
          <a:p>
            <a:pPr algn="ctr"/>
            <a:r>
              <a:rPr lang="en-US" sz="3200" dirty="0" err="1">
                <a:latin typeface="Calibri" panose="020F0502020204030204" pitchFamily="34" charset="0"/>
                <a:cs typeface="Calibri" panose="020F0502020204030204" pitchFamily="34" charset="0"/>
              </a:rPr>
              <a:t>Nirmatrelvir</a:t>
            </a:r>
            <a:r>
              <a:rPr lang="en-US" sz="3200" dirty="0">
                <a:latin typeface="Calibri" panose="020F0502020204030204" pitchFamily="34" charset="0"/>
                <a:cs typeface="Calibri" panose="020F0502020204030204" pitchFamily="34" charset="0"/>
              </a:rPr>
              <a:t>/ritonavir: Drug Drug Interactions</a:t>
            </a:r>
            <a:endParaRPr lang="en-US" sz="2800"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1A29616C-EB16-5D42-A979-44610B6BF3E3}"/>
              </a:ext>
            </a:extLst>
          </p:cNvPr>
          <p:cNvSpPr>
            <a:spLocks noGrp="1"/>
          </p:cNvSpPr>
          <p:nvPr>
            <p:ph idx="1"/>
          </p:nvPr>
        </p:nvSpPr>
        <p:spPr>
          <a:xfrm>
            <a:off x="249865" y="1187088"/>
            <a:ext cx="8644270" cy="3833493"/>
          </a:xfrm>
        </p:spPr>
        <p:txBody>
          <a:bodyPr>
            <a:noAutofit/>
          </a:bodyPr>
          <a:lstStyle/>
          <a:p>
            <a:pPr marL="227013" lvl="1" indent="-227013">
              <a:spcBef>
                <a:spcPts val="0"/>
              </a:spcBef>
              <a:spcAft>
                <a:spcPts val="600"/>
              </a:spcAft>
            </a:pPr>
            <a:r>
              <a:rPr lang="en-US" sz="2000" dirty="0">
                <a:latin typeface="Calibri" panose="020F0502020204030204" pitchFamily="34" charset="0"/>
                <a:cs typeface="Calibri" panose="020F0502020204030204" pitchFamily="34" charset="0"/>
              </a:rPr>
              <a:t>Ritonavir inhibits CYP3A during treatment (5 days) and for additional 2-3 days after treatment completed</a:t>
            </a:r>
          </a:p>
          <a:p>
            <a:pPr marL="482600" lvl="2">
              <a:spcBef>
                <a:spcPts val="0"/>
              </a:spcBef>
              <a:spcAft>
                <a:spcPts val="600"/>
              </a:spcAft>
            </a:pPr>
            <a:r>
              <a:rPr lang="en-US" sz="1800" dirty="0">
                <a:latin typeface="Calibri" panose="020F0502020204030204" pitchFamily="34" charset="0"/>
                <a:cs typeface="Calibri" panose="020F0502020204030204" pitchFamily="34" charset="0"/>
              </a:rPr>
              <a:t>Some medicines should not be </a:t>
            </a:r>
            <a:r>
              <a:rPr lang="en-US" sz="1800" dirty="0" err="1">
                <a:latin typeface="Calibri" panose="020F0502020204030204" pitchFamily="34" charset="0"/>
                <a:cs typeface="Calibri" panose="020F0502020204030204" pitchFamily="34" charset="0"/>
              </a:rPr>
              <a:t>coadministered</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eg</a:t>
            </a:r>
            <a:r>
              <a:rPr lang="en-US" sz="1800" dirty="0">
                <a:latin typeface="Calibri" panose="020F0502020204030204" pitchFamily="34" charset="0"/>
                <a:cs typeface="Calibri" panose="020F0502020204030204" pitchFamily="34" charset="0"/>
              </a:rPr>
              <a:t> rivaroxaban, amiodarone, rifampin, tadalafil (for pulmonary hypertension)</a:t>
            </a:r>
          </a:p>
          <a:p>
            <a:pPr marL="482600" lvl="2">
              <a:spcBef>
                <a:spcPts val="0"/>
              </a:spcBef>
              <a:spcAft>
                <a:spcPts val="600"/>
              </a:spcAft>
            </a:pPr>
            <a:r>
              <a:rPr lang="en-US" sz="1800" dirty="0">
                <a:latin typeface="Calibri" panose="020F0502020204030204" pitchFamily="34" charset="0"/>
                <a:cs typeface="Calibri" panose="020F0502020204030204" pitchFamily="34" charset="0"/>
              </a:rPr>
              <a:t>Others may need to be held or markedly dose reduced, </a:t>
            </a:r>
            <a:r>
              <a:rPr lang="en-US" sz="1800" dirty="0" err="1">
                <a:latin typeface="Calibri" panose="020F0502020204030204" pitchFamily="34" charset="0"/>
                <a:cs typeface="Calibri" panose="020F0502020204030204" pitchFamily="34" charset="0"/>
              </a:rPr>
              <a:t>eg</a:t>
            </a:r>
            <a:r>
              <a:rPr lang="en-US" sz="1800" dirty="0">
                <a:latin typeface="Calibri" panose="020F0502020204030204" pitchFamily="34" charset="0"/>
                <a:cs typeface="Calibri" panose="020F0502020204030204" pitchFamily="34" charset="0"/>
              </a:rPr>
              <a:t> calcineurin inhibitors</a:t>
            </a:r>
          </a:p>
          <a:p>
            <a:pPr marL="482600" lvl="2">
              <a:spcBef>
                <a:spcPts val="0"/>
              </a:spcBef>
              <a:spcAft>
                <a:spcPts val="600"/>
              </a:spcAft>
            </a:pPr>
            <a:r>
              <a:rPr lang="en-US" sz="1800" dirty="0">
                <a:latin typeface="Calibri" panose="020F0502020204030204" pitchFamily="34" charset="0"/>
                <a:cs typeface="Calibri" panose="020F0502020204030204" pitchFamily="34" charset="0"/>
              </a:rPr>
              <a:t>Other medications may be temporarily stopped: </a:t>
            </a:r>
            <a:r>
              <a:rPr lang="en-US" sz="1800" dirty="0" err="1">
                <a:latin typeface="Calibri" panose="020F0502020204030204" pitchFamily="34" charset="0"/>
                <a:cs typeface="Calibri" panose="020F0502020204030204" pitchFamily="34" charset="0"/>
              </a:rPr>
              <a:t>eg</a:t>
            </a:r>
            <a:r>
              <a:rPr lang="en-US" sz="1800" dirty="0">
                <a:latin typeface="Calibri" panose="020F0502020204030204" pitchFamily="34" charset="0"/>
                <a:cs typeface="Calibri" panose="020F0502020204030204" pitchFamily="34" charset="0"/>
              </a:rPr>
              <a:t>, atorvastatin, rosuvastatin</a:t>
            </a:r>
          </a:p>
          <a:p>
            <a:pPr marL="139700" lvl="1">
              <a:spcBef>
                <a:spcPts val="0"/>
              </a:spcBef>
              <a:spcAft>
                <a:spcPts val="600"/>
              </a:spcAft>
            </a:pPr>
            <a:r>
              <a:rPr lang="en-US" sz="2000" dirty="0">
                <a:latin typeface="Calibri" panose="020F0502020204030204" pitchFamily="34" charset="0"/>
                <a:cs typeface="Calibri" panose="020F0502020204030204" pitchFamily="34" charset="0"/>
              </a:rPr>
              <a:t>Useful resources:</a:t>
            </a:r>
          </a:p>
          <a:p>
            <a:pPr marL="482600" lvl="2">
              <a:spcBef>
                <a:spcPts val="0"/>
              </a:spcBef>
              <a:spcAft>
                <a:spcPts val="600"/>
              </a:spcAft>
            </a:pPr>
            <a:r>
              <a:rPr lang="en-US" sz="1800" dirty="0">
                <a:latin typeface="Calibri" panose="020F0502020204030204" pitchFamily="34" charset="0"/>
                <a:cs typeface="Calibri" panose="020F0502020204030204" pitchFamily="34" charset="0"/>
              </a:rPr>
              <a:t>NIH COVID-19 Treatment Guidelines</a:t>
            </a:r>
          </a:p>
          <a:p>
            <a:pPr marL="482600" lvl="2">
              <a:spcBef>
                <a:spcPts val="0"/>
              </a:spcBef>
              <a:spcAft>
                <a:spcPts val="600"/>
              </a:spcAft>
            </a:pPr>
            <a:r>
              <a:rPr lang="en-US" sz="1800" dirty="0">
                <a:latin typeface="Calibri" panose="020F0502020204030204" pitchFamily="34" charset="0"/>
                <a:cs typeface="Calibri" panose="020F0502020204030204" pitchFamily="34" charset="0"/>
              </a:rPr>
              <a:t>IDSA Management of Drug Interactions: Resource for Clinicians</a:t>
            </a:r>
          </a:p>
          <a:p>
            <a:pPr marL="482600" lvl="2">
              <a:spcBef>
                <a:spcPts val="0"/>
              </a:spcBef>
              <a:spcAft>
                <a:spcPts val="600"/>
              </a:spcAft>
            </a:pPr>
            <a:r>
              <a:rPr lang="en-US" sz="1800" dirty="0">
                <a:latin typeface="Calibri" panose="020F0502020204030204" pitchFamily="34" charset="0"/>
                <a:cs typeface="Calibri" panose="020F0502020204030204" pitchFamily="34" charset="0"/>
              </a:rPr>
              <a:t>Univ. of Liverpool COVID-19 Drug Interaction Checker</a:t>
            </a:r>
          </a:p>
          <a:p>
            <a:pPr marL="406400" lvl="2" indent="-279400">
              <a:spcBef>
                <a:spcPts val="0"/>
              </a:spcBef>
              <a:spcAft>
                <a:spcPts val="600"/>
              </a:spcAft>
              <a:buFont typeface="Courier New" panose="02070309020205020404" pitchFamily="49" charset="0"/>
              <a:buChar char="o"/>
            </a:pPr>
            <a:endParaRPr lang="en-US" sz="1800" dirty="0"/>
          </a:p>
          <a:p>
            <a:pPr>
              <a:lnSpc>
                <a:spcPct val="100000"/>
              </a:lnSpc>
            </a:pPr>
            <a:endParaRPr lang="en-US" sz="1800" dirty="0"/>
          </a:p>
        </p:txBody>
      </p:sp>
      <p:pic>
        <p:nvPicPr>
          <p:cNvPr id="3" name="Picture 2" descr="Graphical user interface, text, application&#10;&#10;Description automatically generated">
            <a:extLst>
              <a:ext uri="{FF2B5EF4-FFF2-40B4-BE49-F238E27FC236}">
                <a16:creationId xmlns:a16="http://schemas.microsoft.com/office/drawing/2014/main" id="{3D599B81-86A5-9946-B29E-97087B319F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0273" y="5234944"/>
            <a:ext cx="4390960" cy="640080"/>
          </a:xfrm>
          <a:prstGeom prst="rect">
            <a:avLst/>
          </a:prstGeom>
        </p:spPr>
      </p:pic>
      <p:sp>
        <p:nvSpPr>
          <p:cNvPr id="23" name="TextBox 22">
            <a:extLst>
              <a:ext uri="{FF2B5EF4-FFF2-40B4-BE49-F238E27FC236}">
                <a16:creationId xmlns:a16="http://schemas.microsoft.com/office/drawing/2014/main" id="{15B4BD94-4540-4E34-91ED-838B4686F447}"/>
              </a:ext>
            </a:extLst>
          </p:cNvPr>
          <p:cNvSpPr txBox="1"/>
          <p:nvPr/>
        </p:nvSpPr>
        <p:spPr>
          <a:xfrm>
            <a:off x="4612765" y="5028638"/>
            <a:ext cx="4390961" cy="1000274"/>
          </a:xfrm>
          <a:prstGeom prst="rect">
            <a:avLst/>
          </a:prstGeom>
          <a:noFill/>
        </p:spPr>
        <p:txBody>
          <a:bodyPr wrap="square">
            <a:spAutoFit/>
          </a:bodyPr>
          <a:lstStyle/>
          <a:p>
            <a:pPr algn="r" defTabSz="914400">
              <a:defRPr/>
            </a:pPr>
            <a:r>
              <a:rPr lang="en-US" sz="1000" kern="0" dirty="0">
                <a:solidFill>
                  <a:srgbClr val="000000"/>
                </a:solidFill>
                <a:latin typeface="Calibri" panose="020F0502020204030204"/>
                <a:cs typeface="Arial"/>
                <a:sym typeface="Arial"/>
                <a:hlinkClick r:id="rId4">
                  <a:extLst>
                    <a:ext uri="{A12FA001-AC4F-418D-AE19-62706E023703}">
                      <ahyp:hlinkClr xmlns:ahyp="http://schemas.microsoft.com/office/drawing/2018/hyperlinkcolor" val="tx"/>
                    </a:ext>
                  </a:extLst>
                </a:hlinkClick>
              </a:rPr>
              <a:t>https://www.covid19treatmentguidelines.nih.gov/</a:t>
            </a:r>
            <a:endParaRPr lang="en-US" sz="1000" kern="0" dirty="0">
              <a:solidFill>
                <a:srgbClr val="000000"/>
              </a:solidFill>
              <a:latin typeface="Calibri" panose="020F0502020204030204"/>
              <a:cs typeface="Arial"/>
              <a:sym typeface="Arial"/>
            </a:endParaRPr>
          </a:p>
          <a:p>
            <a:pPr algn="r" defTabSz="914400">
              <a:defRPr/>
            </a:pPr>
            <a:r>
              <a:rPr lang="en-US" sz="1000" kern="0" dirty="0">
                <a:solidFill>
                  <a:srgbClr val="000000"/>
                </a:solidFill>
                <a:latin typeface="Calibri" panose="020F0502020204030204"/>
                <a:cs typeface="Arial"/>
                <a:sym typeface="Arial"/>
              </a:rPr>
              <a:t>https://www.idsociety.org/practice-guideline/covid-19-guideline-treatment-and-management/management-of-drug-interactions-with-nirmatrelvirritonavir-paxlovid/</a:t>
            </a:r>
          </a:p>
          <a:p>
            <a:pPr algn="r" defTabSz="914400">
              <a:defRPr/>
            </a:pPr>
            <a:r>
              <a:rPr lang="en-US" sz="1000" kern="0" dirty="0">
                <a:solidFill>
                  <a:srgbClr val="000000"/>
                </a:solidFill>
                <a:latin typeface="Calibri" panose="020F0502020204030204"/>
                <a:cs typeface="Arial"/>
                <a:sym typeface="Arial"/>
                <a:hlinkClick r:id="rId5">
                  <a:extLst>
                    <a:ext uri="{A12FA001-AC4F-418D-AE19-62706E023703}">
                      <ahyp:hlinkClr xmlns:ahyp="http://schemas.microsoft.com/office/drawing/2018/hyperlinkcolor" val="tx"/>
                    </a:ext>
                  </a:extLst>
                </a:hlinkClick>
              </a:rPr>
              <a:t>https://www.covid19-druginteractions.org/</a:t>
            </a:r>
            <a:endParaRPr lang="en-US" sz="1000" kern="0" dirty="0">
              <a:solidFill>
                <a:srgbClr val="000000"/>
              </a:solidFill>
              <a:latin typeface="Calibri" panose="020F0502020204030204"/>
              <a:cs typeface="Arial"/>
              <a:sym typeface="Arial"/>
            </a:endParaRPr>
          </a:p>
          <a:p>
            <a:pPr algn="r" defTabSz="914400">
              <a:defRPr/>
            </a:pPr>
            <a:endParaRPr lang="en-US" sz="900" kern="0" dirty="0">
              <a:solidFill>
                <a:srgbClr val="000000"/>
              </a:solidFill>
              <a:latin typeface="Calibri" panose="020F0502020204030204"/>
              <a:cs typeface="Arial"/>
              <a:sym typeface="Arial"/>
            </a:endParaRPr>
          </a:p>
        </p:txBody>
      </p:sp>
    </p:spTree>
    <p:extLst>
      <p:ext uri="{BB962C8B-B14F-4D97-AF65-F5344CB8AC3E}">
        <p14:creationId xmlns:p14="http://schemas.microsoft.com/office/powerpoint/2010/main" val="1930532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366A0-8E51-41AE-B931-843C5872E790}"/>
              </a:ext>
            </a:extLst>
          </p:cNvPr>
          <p:cNvSpPr>
            <a:spLocks noGrp="1"/>
          </p:cNvSpPr>
          <p:nvPr>
            <p:ph type="title"/>
          </p:nvPr>
        </p:nvSpPr>
        <p:spPr>
          <a:xfrm>
            <a:off x="156242" y="335531"/>
            <a:ext cx="8909425" cy="994172"/>
          </a:xfrm>
        </p:spPr>
        <p:txBody>
          <a:bodyPr>
            <a:normAutofit/>
          </a:bodyPr>
          <a:lstStyle/>
          <a:p>
            <a:pPr algn="ctr"/>
            <a:r>
              <a:rPr lang="en-US" sz="3200" dirty="0">
                <a:latin typeface="Calibri" panose="020F0502020204030204" pitchFamily="34" charset="0"/>
                <a:cs typeface="Calibri" panose="020F0502020204030204" pitchFamily="34" charset="0"/>
              </a:rPr>
              <a:t>Nirmatrelvir/ritonavir: Drug </a:t>
            </a:r>
            <a:r>
              <a:rPr lang="en-US" sz="3200" dirty="0" err="1">
                <a:latin typeface="Calibri" panose="020F0502020204030204" pitchFamily="34" charset="0"/>
                <a:cs typeface="Calibri" panose="020F0502020204030204" pitchFamily="34" charset="0"/>
              </a:rPr>
              <a:t>Drug</a:t>
            </a:r>
            <a:r>
              <a:rPr lang="en-US" sz="3200" dirty="0">
                <a:latin typeface="Calibri" panose="020F0502020204030204" pitchFamily="34" charset="0"/>
                <a:cs typeface="Calibri" panose="020F0502020204030204" pitchFamily="34" charset="0"/>
              </a:rPr>
              <a:t> Interactions with ART </a:t>
            </a:r>
          </a:p>
        </p:txBody>
      </p:sp>
      <p:sp>
        <p:nvSpPr>
          <p:cNvPr id="4" name="Content Placeholder 5">
            <a:extLst>
              <a:ext uri="{FF2B5EF4-FFF2-40B4-BE49-F238E27FC236}">
                <a16:creationId xmlns:a16="http://schemas.microsoft.com/office/drawing/2014/main" id="{67DA7BAA-032D-4188-997E-5DE6CE3D0D5D}"/>
              </a:ext>
            </a:extLst>
          </p:cNvPr>
          <p:cNvSpPr>
            <a:spLocks noGrp="1"/>
          </p:cNvSpPr>
          <p:nvPr>
            <p:ph idx="1"/>
          </p:nvPr>
        </p:nvSpPr>
        <p:spPr>
          <a:xfrm>
            <a:off x="317085" y="2071568"/>
            <a:ext cx="4122059" cy="3263504"/>
          </a:xfrm>
          <a:solidFill>
            <a:schemeClr val="bg1"/>
          </a:solidFill>
        </p:spPr>
        <p:txBody>
          <a:bodyPr>
            <a:noAutofit/>
          </a:bodyPr>
          <a:lstStyle/>
          <a:p>
            <a:pPr marL="257175" lvl="1" indent="-257175">
              <a:spcBef>
                <a:spcPts val="0"/>
              </a:spcBef>
              <a:spcAft>
                <a:spcPts val="450"/>
              </a:spcAft>
            </a:pPr>
            <a:r>
              <a:rPr lang="en-US" sz="2400" dirty="0">
                <a:latin typeface="Calibri" panose="020F0502020204030204" pitchFamily="34" charset="0"/>
                <a:cs typeface="Calibri" panose="020F0502020204030204" pitchFamily="34" charset="0"/>
              </a:rPr>
              <a:t>Antiretroviral considerations:</a:t>
            </a:r>
          </a:p>
          <a:p>
            <a:pPr marL="600075" lvl="2" indent="-257175">
              <a:spcBef>
                <a:spcPts val="0"/>
              </a:spcBef>
              <a:spcAft>
                <a:spcPts val="450"/>
              </a:spcAft>
            </a:pPr>
            <a:r>
              <a:rPr lang="en-US" sz="2400" dirty="0">
                <a:latin typeface="Calibri" panose="020F0502020204030204" pitchFamily="34" charset="0"/>
                <a:cs typeface="Calibri" panose="020F0502020204030204" pitchFamily="34" charset="0"/>
              </a:rPr>
              <a:t>Continue ART, including boosted-PI regimens</a:t>
            </a:r>
          </a:p>
          <a:p>
            <a:pPr marL="600075" lvl="2" indent="-257175">
              <a:spcBef>
                <a:spcPts val="0"/>
              </a:spcBef>
              <a:spcAft>
                <a:spcPts val="450"/>
              </a:spcAft>
            </a:pPr>
            <a:r>
              <a:rPr lang="en-US" sz="2400" dirty="0">
                <a:latin typeface="Calibri" panose="020F0502020204030204" pitchFamily="34" charset="0"/>
                <a:cs typeface="Calibri" panose="020F0502020204030204" pitchFamily="34" charset="0"/>
              </a:rPr>
              <a:t>Ok in untreated HIV – low risk for resistance with 5 days of treatment </a:t>
            </a:r>
          </a:p>
          <a:p>
            <a:pPr marL="304800" lvl="2" indent="-209550">
              <a:spcBef>
                <a:spcPts val="0"/>
              </a:spcBef>
              <a:spcAft>
                <a:spcPts val="450"/>
              </a:spcAft>
              <a:buFont typeface="Courier New" panose="02070309020205020404" pitchFamily="49" charset="0"/>
              <a:buChar char="o"/>
            </a:pPr>
            <a:endParaRPr lang="en-US" sz="2400" dirty="0"/>
          </a:p>
          <a:p>
            <a:pPr>
              <a:lnSpc>
                <a:spcPct val="100000"/>
              </a:lnSpc>
            </a:pPr>
            <a:endParaRPr lang="en-US" sz="1500" dirty="0"/>
          </a:p>
        </p:txBody>
      </p:sp>
      <p:pic>
        <p:nvPicPr>
          <p:cNvPr id="6" name="Picture 5">
            <a:extLst>
              <a:ext uri="{FF2B5EF4-FFF2-40B4-BE49-F238E27FC236}">
                <a16:creationId xmlns:a16="http://schemas.microsoft.com/office/drawing/2014/main" id="{864739BC-950B-44C6-8704-DAB63998F9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94399" y="2554453"/>
            <a:ext cx="2987658" cy="2009403"/>
          </a:xfrm>
          <a:prstGeom prst="rect">
            <a:avLst/>
          </a:prstGeom>
          <a:ln>
            <a:solidFill>
              <a:srgbClr val="0070C0"/>
            </a:solidFill>
          </a:ln>
          <a:effectLst/>
          <a:scene3d>
            <a:camera prst="orthographicFront">
              <a:rot lat="0" lon="0" rev="0"/>
            </a:camera>
            <a:lightRig rig="contrasting" dir="t">
              <a:rot lat="0" lon="0" rev="1500000"/>
            </a:lightRig>
          </a:scene3d>
          <a:sp3d prstMaterial="metal">
            <a:bevelT w="88900" h="88900"/>
          </a:sp3d>
        </p:spPr>
      </p:pic>
      <p:sp>
        <p:nvSpPr>
          <p:cNvPr id="9" name="TextBox 8">
            <a:extLst>
              <a:ext uri="{FF2B5EF4-FFF2-40B4-BE49-F238E27FC236}">
                <a16:creationId xmlns:a16="http://schemas.microsoft.com/office/drawing/2014/main" id="{47D0E529-07A3-4782-8180-04A74D1BC905}"/>
              </a:ext>
            </a:extLst>
          </p:cNvPr>
          <p:cNvSpPr txBox="1"/>
          <p:nvPr/>
        </p:nvSpPr>
        <p:spPr>
          <a:xfrm>
            <a:off x="5911890" y="5049942"/>
            <a:ext cx="4572000" cy="738664"/>
          </a:xfrm>
          <a:prstGeom prst="rect">
            <a:avLst/>
          </a:prstGeom>
          <a:noFill/>
        </p:spPr>
        <p:txBody>
          <a:bodyPr wrap="square">
            <a:spAutoFit/>
          </a:bodyPr>
          <a:lstStyle/>
          <a:p>
            <a:pPr defTabSz="685800">
              <a:defRPr/>
            </a:pPr>
            <a:r>
              <a:rPr lang="en-US" sz="1050" dirty="0">
                <a:solidFill>
                  <a:srgbClr val="18637B"/>
                </a:solidFill>
                <a:latin typeface="Calibri" panose="020F0502020204030204"/>
                <a:cs typeface="Arial"/>
                <a:sym typeface="Arial"/>
                <a:hlinkClick r:id="rId4"/>
              </a:rPr>
              <a:t>https://www.covid19treatmentguidelines.nih.gov</a:t>
            </a:r>
            <a:endParaRPr lang="en-US" sz="1050" dirty="0">
              <a:solidFill>
                <a:srgbClr val="18637B"/>
              </a:solidFill>
              <a:latin typeface="Calibri" panose="020F0502020204030204"/>
              <a:cs typeface="Arial"/>
              <a:sym typeface="Arial"/>
            </a:endParaRPr>
          </a:p>
          <a:p>
            <a:pPr defTabSz="685800">
              <a:defRPr/>
            </a:pPr>
            <a:r>
              <a:rPr lang="en-US" sz="1050" dirty="0">
                <a:solidFill>
                  <a:srgbClr val="18637B"/>
                </a:solidFill>
                <a:latin typeface="Calibri" panose="020F0502020204030204"/>
                <a:cs typeface="Arial"/>
                <a:sym typeface="Arial"/>
                <a:hlinkClick r:id="rId5"/>
              </a:rPr>
              <a:t>https://www.covid19-druginteractions.org/</a:t>
            </a:r>
            <a:endParaRPr lang="en-US" sz="1050" dirty="0">
              <a:solidFill>
                <a:srgbClr val="18637B"/>
              </a:solidFill>
              <a:latin typeface="Calibri" panose="020F0502020204030204"/>
              <a:cs typeface="Arial"/>
              <a:sym typeface="Arial"/>
            </a:endParaRPr>
          </a:p>
          <a:p>
            <a:pPr defTabSz="685800">
              <a:defRPr/>
            </a:pPr>
            <a:r>
              <a:rPr lang="en-US" sz="1050" dirty="0">
                <a:solidFill>
                  <a:srgbClr val="18637B"/>
                </a:solidFill>
                <a:latin typeface="Calibri" panose="020F0502020204030204"/>
                <a:cs typeface="Arial"/>
                <a:sym typeface="Arial"/>
                <a:hlinkClick r:id="rId6"/>
              </a:rPr>
              <a:t>https://www.fda.gov/media/155050/download</a:t>
            </a:r>
            <a:r>
              <a:rPr lang="en-US" sz="1050" dirty="0">
                <a:solidFill>
                  <a:srgbClr val="18637B"/>
                </a:solidFill>
                <a:latin typeface="Calibri" panose="020F0502020204030204"/>
                <a:cs typeface="Arial"/>
                <a:sym typeface="Arial"/>
              </a:rPr>
              <a:t> </a:t>
            </a:r>
          </a:p>
          <a:p>
            <a:pPr defTabSz="685800">
              <a:defRPr/>
            </a:pPr>
            <a:endParaRPr lang="en-US" sz="1050" dirty="0">
              <a:solidFill>
                <a:srgbClr val="18637B"/>
              </a:solidFill>
              <a:latin typeface="Calibri" panose="020F0502020204030204"/>
              <a:cs typeface="Arial"/>
              <a:sym typeface="Arial"/>
            </a:endParaRPr>
          </a:p>
        </p:txBody>
      </p:sp>
      <p:sp>
        <p:nvSpPr>
          <p:cNvPr id="10" name="TextBox 9">
            <a:extLst>
              <a:ext uri="{FF2B5EF4-FFF2-40B4-BE49-F238E27FC236}">
                <a16:creationId xmlns:a16="http://schemas.microsoft.com/office/drawing/2014/main" id="{A0DF1A93-6C75-474D-A964-3785FA5F2B5F}"/>
              </a:ext>
            </a:extLst>
          </p:cNvPr>
          <p:cNvSpPr txBox="1"/>
          <p:nvPr/>
        </p:nvSpPr>
        <p:spPr>
          <a:xfrm>
            <a:off x="5911890" y="1939960"/>
            <a:ext cx="2915025" cy="369332"/>
          </a:xfrm>
          <a:prstGeom prst="rect">
            <a:avLst/>
          </a:prstGeom>
          <a:noFill/>
        </p:spPr>
        <p:txBody>
          <a:bodyPr wrap="square" rtlCol="0">
            <a:spAutoFit/>
          </a:bodyPr>
          <a:lstStyle/>
          <a:p>
            <a:pPr algn="ctr" defTabSz="685800">
              <a:defRPr/>
            </a:pPr>
            <a:r>
              <a:rPr lang="en-US" b="1" dirty="0" err="1">
                <a:solidFill>
                  <a:prstClr val="black"/>
                </a:solidFill>
                <a:latin typeface="Calibri" panose="020F0502020204030204"/>
                <a:cs typeface="Arial"/>
                <a:sym typeface="Arial"/>
              </a:rPr>
              <a:t>Paxlovid</a:t>
            </a:r>
            <a:r>
              <a:rPr lang="en-US" b="1" dirty="0">
                <a:solidFill>
                  <a:prstClr val="black"/>
                </a:solidFill>
                <a:latin typeface="Calibri" panose="020F0502020204030204"/>
                <a:cs typeface="Arial"/>
                <a:sym typeface="Arial"/>
              </a:rPr>
              <a:t> Package insert </a:t>
            </a:r>
          </a:p>
        </p:txBody>
      </p:sp>
      <p:cxnSp>
        <p:nvCxnSpPr>
          <p:cNvPr id="7" name="Straight Arrow Connector 6">
            <a:extLst>
              <a:ext uri="{FF2B5EF4-FFF2-40B4-BE49-F238E27FC236}">
                <a16:creationId xmlns:a16="http://schemas.microsoft.com/office/drawing/2014/main" id="{C011A7E1-2F0E-48AD-B617-C40CC22F786C}"/>
              </a:ext>
            </a:extLst>
          </p:cNvPr>
          <p:cNvCxnSpPr>
            <a:cxnSpLocks/>
          </p:cNvCxnSpPr>
          <p:nvPr/>
        </p:nvCxnSpPr>
        <p:spPr>
          <a:xfrm>
            <a:off x="4610955" y="2919549"/>
            <a:ext cx="11287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57762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A415F-804C-7A2D-4BB7-6F771900A597}"/>
              </a:ext>
            </a:extLst>
          </p:cNvPr>
          <p:cNvSpPr>
            <a:spLocks noGrp="1"/>
          </p:cNvSpPr>
          <p:nvPr>
            <p:ph type="title"/>
          </p:nvPr>
        </p:nvSpPr>
        <p:spPr/>
        <p:txBody>
          <a:bodyPr/>
          <a:lstStyle/>
          <a:p>
            <a:pPr algn="ctr"/>
            <a:r>
              <a:rPr lang="en-US" dirty="0">
                <a:latin typeface="Calibri"/>
                <a:cs typeface="Calibri"/>
              </a:rPr>
              <a:t>Questions</a:t>
            </a:r>
            <a:endParaRPr lang="en-US" dirty="0"/>
          </a:p>
        </p:txBody>
      </p:sp>
      <p:sp>
        <p:nvSpPr>
          <p:cNvPr id="8" name="Isosceles Triangle 2">
            <a:extLst>
              <a:ext uri="{FF2B5EF4-FFF2-40B4-BE49-F238E27FC236}">
                <a16:creationId xmlns:a16="http://schemas.microsoft.com/office/drawing/2014/main" id="{DDE54C31-A82F-708E-6690-2FE2B19DA54C}"/>
              </a:ext>
            </a:extLst>
          </p:cNvPr>
          <p:cNvSpPr>
            <a:spLocks noChangeArrowheads="1"/>
          </p:cNvSpPr>
          <p:nvPr/>
        </p:nvSpPr>
        <p:spPr bwMode="auto">
          <a:xfrm>
            <a:off x="4170846" y="4632723"/>
            <a:ext cx="744140" cy="682229"/>
          </a:xfrm>
          <a:prstGeom prst="triangle">
            <a:avLst>
              <a:gd name="adj" fmla="val 50000"/>
            </a:avLst>
          </a:prstGeom>
          <a:solidFill>
            <a:srgbClr val="0000FF"/>
          </a:solidFill>
          <a:ln w="12700">
            <a:solidFill>
              <a:schemeClr val="tx1"/>
            </a:solidFill>
            <a:round/>
            <a:headEnd/>
            <a:tailEnd/>
          </a:ln>
          <a:effectLst>
            <a:outerShdw blurRad="50800" dist="38100" dir="2700000" algn="tl" rotWithShape="0">
              <a:prstClr val="black">
                <a:alpha val="40000"/>
              </a:prstClr>
            </a:outerShdw>
          </a:effectLst>
        </p:spPr>
        <p:txBody>
          <a:bodyPr lIns="68564" tIns="34282" rIns="68564" bIns="34282"/>
          <a:lstStyle/>
          <a:p>
            <a:pPr defTabSz="685783" eaLnBrk="0" hangingPunct="0">
              <a:defRPr/>
            </a:pPr>
            <a:endParaRPr lang="en-US" kern="0" dirty="0">
              <a:solidFill>
                <a:srgbClr val="CDCDCF"/>
              </a:solidFill>
              <a:latin typeface="Calibri" panose="020F0502020204030204" pitchFamily="34" charset="0"/>
              <a:ea typeface="MS PGothic"/>
              <a:cs typeface="Calibri" panose="020F0502020204030204" pitchFamily="34" charset="0"/>
              <a:sym typeface="Arial"/>
            </a:endParaRPr>
          </a:p>
          <a:p>
            <a:pPr defTabSz="685783" eaLnBrk="0" hangingPunct="0">
              <a:defRPr/>
            </a:pPr>
            <a:endParaRPr lang="en-US" kern="0" dirty="0">
              <a:solidFill>
                <a:srgbClr val="CDCDCF"/>
              </a:solidFill>
              <a:latin typeface="Calibri" panose="020F0502020204030204" pitchFamily="34" charset="0"/>
              <a:ea typeface="MS PGothic"/>
              <a:cs typeface="Calibri" panose="020F0502020204030204" pitchFamily="34" charset="0"/>
              <a:sym typeface="Arial"/>
            </a:endParaRPr>
          </a:p>
          <a:p>
            <a:pPr defTabSz="685783" eaLnBrk="0" hangingPunct="0">
              <a:defRPr/>
            </a:pPr>
            <a:endParaRPr lang="en-US" kern="0" dirty="0">
              <a:solidFill>
                <a:srgbClr val="CDCDCF"/>
              </a:solidFill>
              <a:latin typeface="Calibri" panose="020F0502020204030204" pitchFamily="34" charset="0"/>
              <a:ea typeface="MS PGothic"/>
              <a:cs typeface="Calibri" panose="020F0502020204030204" pitchFamily="34" charset="0"/>
              <a:sym typeface="Arial"/>
            </a:endParaRPr>
          </a:p>
          <a:p>
            <a:pPr defTabSz="685783" eaLnBrk="0" hangingPunct="0">
              <a:defRPr/>
            </a:pPr>
            <a:endParaRPr lang="en-US" kern="0" dirty="0">
              <a:solidFill>
                <a:srgbClr val="CDCDCF"/>
              </a:solidFill>
              <a:latin typeface="Calibri" panose="020F0502020204030204" pitchFamily="34" charset="0"/>
              <a:ea typeface="MS PGothic"/>
              <a:cs typeface="Calibri" panose="020F0502020204030204" pitchFamily="34" charset="0"/>
              <a:sym typeface="Arial"/>
            </a:endParaRPr>
          </a:p>
          <a:p>
            <a:pPr defTabSz="685783" eaLnBrk="0" hangingPunct="0">
              <a:defRPr/>
            </a:pPr>
            <a:endParaRPr lang="en-US" kern="0" dirty="0">
              <a:solidFill>
                <a:srgbClr val="CDCDCF"/>
              </a:solidFill>
              <a:latin typeface="Calibri" panose="020F0502020204030204" pitchFamily="34" charset="0"/>
              <a:ea typeface="MS PGothic"/>
              <a:cs typeface="Calibri" panose="020F0502020204030204" pitchFamily="34" charset="0"/>
              <a:sym typeface="Arial"/>
            </a:endParaRPr>
          </a:p>
        </p:txBody>
      </p:sp>
      <p:sp>
        <p:nvSpPr>
          <p:cNvPr id="9" name="TextBox 8">
            <a:extLst>
              <a:ext uri="{FF2B5EF4-FFF2-40B4-BE49-F238E27FC236}">
                <a16:creationId xmlns:a16="http://schemas.microsoft.com/office/drawing/2014/main" id="{12F8BA1A-8436-61EF-51C5-A3BADE5790F9}"/>
              </a:ext>
            </a:extLst>
          </p:cNvPr>
          <p:cNvSpPr txBox="1">
            <a:spLocks noChangeArrowheads="1"/>
          </p:cNvSpPr>
          <p:nvPr/>
        </p:nvSpPr>
        <p:spPr bwMode="auto">
          <a:xfrm>
            <a:off x="-24570" y="4045529"/>
            <a:ext cx="2772966" cy="369316"/>
          </a:xfrm>
          <a:prstGeom prst="rect">
            <a:avLst/>
          </a:prstGeom>
          <a:noFill/>
          <a:ln w="9525">
            <a:noFill/>
            <a:miter lim="800000"/>
            <a:headEnd/>
            <a:tailEnd/>
          </a:ln>
        </p:spPr>
        <p:txBody>
          <a:bodyPr wrap="square" lIns="68564" tIns="34282" rIns="68564" bIns="34282">
            <a:spAutoFit/>
          </a:bodyPr>
          <a:lstStyle/>
          <a:p>
            <a:pPr algn="ctr" defTabSz="685783">
              <a:defRPr/>
            </a:pPr>
            <a:r>
              <a:rPr lang="en-US" sz="1950" b="1" kern="0" dirty="0">
                <a:solidFill>
                  <a:srgbClr val="09003E"/>
                </a:solidFill>
                <a:latin typeface="Calibri" panose="020F0502020204030204" pitchFamily="34" charset="0"/>
                <a:ea typeface="MS PGothic" pitchFamily="34" charset="-128"/>
                <a:cs typeface="Calibri" panose="020F0502020204030204" pitchFamily="34" charset="0"/>
                <a:sym typeface="Arial"/>
              </a:rPr>
              <a:t>Treat</a:t>
            </a:r>
          </a:p>
        </p:txBody>
      </p:sp>
      <p:cxnSp>
        <p:nvCxnSpPr>
          <p:cNvPr id="11" name="Straight Connector 7">
            <a:extLst>
              <a:ext uri="{FF2B5EF4-FFF2-40B4-BE49-F238E27FC236}">
                <a16:creationId xmlns:a16="http://schemas.microsoft.com/office/drawing/2014/main" id="{6211F9A0-0581-3B7F-16A2-111E080D4F4D}"/>
              </a:ext>
            </a:extLst>
          </p:cNvPr>
          <p:cNvCxnSpPr>
            <a:cxnSpLocks noChangeShapeType="1"/>
          </p:cNvCxnSpPr>
          <p:nvPr/>
        </p:nvCxnSpPr>
        <p:spPr bwMode="auto">
          <a:xfrm>
            <a:off x="1280268" y="4632722"/>
            <a:ext cx="6525296" cy="0"/>
          </a:xfrm>
          <a:prstGeom prst="line">
            <a:avLst/>
          </a:prstGeom>
          <a:noFill/>
          <a:ln w="57150">
            <a:solidFill>
              <a:schemeClr val="tx2"/>
            </a:solidFill>
            <a:round/>
            <a:headEnd type="diamond" w="med" len="med"/>
            <a:tailEnd type="diamond" w="med" len="med"/>
          </a:ln>
          <a:effectLst>
            <a:outerShdw blurRad="63500" dist="23000" dir="5400000" rotWithShape="0">
              <a:srgbClr val="000000">
                <a:alpha val="34998"/>
              </a:srgbClr>
            </a:outerShdw>
          </a:effectLst>
        </p:spPr>
      </p:cxnSp>
      <p:sp>
        <p:nvSpPr>
          <p:cNvPr id="13" name="TextBox 12">
            <a:extLst>
              <a:ext uri="{FF2B5EF4-FFF2-40B4-BE49-F238E27FC236}">
                <a16:creationId xmlns:a16="http://schemas.microsoft.com/office/drawing/2014/main" id="{1ED4884C-24C0-D672-76E4-50A71E16FD68}"/>
              </a:ext>
            </a:extLst>
          </p:cNvPr>
          <p:cNvSpPr txBox="1">
            <a:spLocks noChangeArrowheads="1"/>
          </p:cNvSpPr>
          <p:nvPr/>
        </p:nvSpPr>
        <p:spPr bwMode="auto">
          <a:xfrm>
            <a:off x="5577864" y="4046141"/>
            <a:ext cx="3935016" cy="369316"/>
          </a:xfrm>
          <a:prstGeom prst="rect">
            <a:avLst/>
          </a:prstGeom>
          <a:noFill/>
          <a:ln w="9525">
            <a:noFill/>
            <a:miter lim="800000"/>
            <a:headEnd/>
            <a:tailEnd/>
          </a:ln>
        </p:spPr>
        <p:txBody>
          <a:bodyPr wrap="square" lIns="68564" tIns="34282" rIns="68564" bIns="34282">
            <a:spAutoFit/>
          </a:bodyPr>
          <a:lstStyle/>
          <a:p>
            <a:pPr algn="ctr" defTabSz="685783">
              <a:defRPr/>
            </a:pPr>
            <a:r>
              <a:rPr lang="en-US" sz="1950" b="1" kern="0" dirty="0">
                <a:solidFill>
                  <a:srgbClr val="09003E"/>
                </a:solidFill>
                <a:latin typeface="Calibri" panose="020F0502020204030204" pitchFamily="34" charset="0"/>
                <a:ea typeface="MS PGothic" pitchFamily="34" charset="-128"/>
                <a:cs typeface="Calibri" panose="020F0502020204030204" pitchFamily="34" charset="0"/>
                <a:sym typeface="Arial"/>
              </a:rPr>
              <a:t>Do Not Treat</a:t>
            </a:r>
          </a:p>
        </p:txBody>
      </p:sp>
      <p:sp>
        <p:nvSpPr>
          <p:cNvPr id="5" name="TextBox 4">
            <a:extLst>
              <a:ext uri="{FF2B5EF4-FFF2-40B4-BE49-F238E27FC236}">
                <a16:creationId xmlns:a16="http://schemas.microsoft.com/office/drawing/2014/main" id="{813F98CB-0314-16F0-A5FE-A05693291A80}"/>
              </a:ext>
            </a:extLst>
          </p:cNvPr>
          <p:cNvSpPr txBox="1"/>
          <p:nvPr/>
        </p:nvSpPr>
        <p:spPr>
          <a:xfrm>
            <a:off x="1450598" y="1622257"/>
            <a:ext cx="6525296" cy="1544525"/>
          </a:xfrm>
          <a:prstGeom prst="rect">
            <a:avLst/>
          </a:prstGeom>
          <a:noFill/>
        </p:spPr>
        <p:txBody>
          <a:bodyPr wrap="square" rtlCol="0">
            <a:spAutoFit/>
          </a:bodyPr>
          <a:lstStyle/>
          <a:p>
            <a:pPr marL="285750" indent="-285750" defTabSz="914400">
              <a:lnSpc>
                <a:spcPct val="110000"/>
              </a:lnSpc>
              <a:spcAft>
                <a:spcPts val="600"/>
              </a:spcAft>
              <a:buFont typeface="Arial" panose="020B0604020202020204" pitchFamily="34" charset="0"/>
              <a:buChar char="•"/>
              <a:defRPr/>
            </a:pPr>
            <a:r>
              <a:rPr lang="en-US" sz="2600" kern="0" dirty="0">
                <a:solidFill>
                  <a:srgbClr val="000000"/>
                </a:solidFill>
                <a:latin typeface="Calibri" panose="020F0502020204030204"/>
                <a:cs typeface="Arial"/>
                <a:sym typeface="Arial"/>
              </a:rPr>
              <a:t>Should vaccinated people be treated?</a:t>
            </a:r>
          </a:p>
          <a:p>
            <a:pPr marL="285750" indent="-285750" defTabSz="914400">
              <a:lnSpc>
                <a:spcPct val="110000"/>
              </a:lnSpc>
              <a:spcAft>
                <a:spcPts val="600"/>
              </a:spcAft>
              <a:buFont typeface="Arial" panose="020B0604020202020204" pitchFamily="34" charset="0"/>
              <a:buChar char="•"/>
              <a:defRPr/>
            </a:pPr>
            <a:r>
              <a:rPr lang="en-US" sz="2600" kern="0" dirty="0">
                <a:solidFill>
                  <a:srgbClr val="000000"/>
                </a:solidFill>
                <a:latin typeface="Calibri" panose="020F0502020204030204"/>
                <a:cs typeface="Arial"/>
                <a:sym typeface="Arial"/>
              </a:rPr>
              <a:t>What about rebound?</a:t>
            </a:r>
          </a:p>
          <a:p>
            <a:pPr marL="285750" indent="-285750" defTabSz="914400">
              <a:lnSpc>
                <a:spcPct val="110000"/>
              </a:lnSpc>
              <a:spcAft>
                <a:spcPts val="600"/>
              </a:spcAft>
              <a:buFont typeface="Arial" panose="020B0604020202020204" pitchFamily="34" charset="0"/>
              <a:buChar char="•"/>
              <a:defRPr/>
            </a:pPr>
            <a:r>
              <a:rPr lang="en-US" sz="2600" kern="0" dirty="0">
                <a:solidFill>
                  <a:srgbClr val="000000"/>
                </a:solidFill>
                <a:latin typeface="Calibri" panose="020F0502020204030204"/>
                <a:cs typeface="Arial"/>
                <a:sym typeface="Arial"/>
              </a:rPr>
              <a:t>Should therapy duration be extended?</a:t>
            </a:r>
          </a:p>
        </p:txBody>
      </p:sp>
    </p:spTree>
    <p:extLst>
      <p:ext uri="{BB962C8B-B14F-4D97-AF65-F5344CB8AC3E}">
        <p14:creationId xmlns:p14="http://schemas.microsoft.com/office/powerpoint/2010/main" val="2276145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1420750" y="1889863"/>
            <a:ext cx="6302492" cy="3641597"/>
          </a:xfrm>
          <a:prstGeom prst="rect">
            <a:avLst/>
          </a:prstGeom>
        </p:spPr>
      </p:pic>
      <p:sp>
        <p:nvSpPr>
          <p:cNvPr id="5" name="object 5"/>
          <p:cNvSpPr txBox="1"/>
          <p:nvPr/>
        </p:nvSpPr>
        <p:spPr>
          <a:xfrm>
            <a:off x="2442271" y="3938206"/>
            <a:ext cx="832485" cy="217367"/>
          </a:xfrm>
          <a:prstGeom prst="rect">
            <a:avLst/>
          </a:prstGeom>
        </p:spPr>
        <p:txBody>
          <a:bodyPr vert="horz" wrap="square" lIns="0" tIns="9525" rIns="0" bIns="0" rtlCol="0">
            <a:spAutoFit/>
          </a:bodyPr>
          <a:lstStyle/>
          <a:p>
            <a:pPr marL="9525" defTabSz="685800">
              <a:spcBef>
                <a:spcPts val="75"/>
              </a:spcBef>
              <a:tabLst>
                <a:tab pos="610552" algn="l"/>
              </a:tabLst>
              <a:defRPr/>
            </a:pPr>
            <a:r>
              <a:rPr sz="1350" b="1" kern="0" spc="-19" dirty="0">
                <a:solidFill>
                  <a:sysClr val="windowText" lastClr="000000"/>
                </a:solidFill>
                <a:latin typeface="Calibri"/>
                <a:cs typeface="Calibri"/>
                <a:sym typeface="Arial"/>
              </a:rPr>
              <a:t>&lt;1%</a:t>
            </a:r>
            <a:r>
              <a:rPr sz="1350" b="1" kern="0" dirty="0">
                <a:solidFill>
                  <a:sysClr val="windowText" lastClr="000000"/>
                </a:solidFill>
                <a:latin typeface="Calibri"/>
                <a:cs typeface="Calibri"/>
                <a:sym typeface="Arial"/>
              </a:rPr>
              <a:t>	</a:t>
            </a:r>
            <a:r>
              <a:rPr sz="1350" b="1" kern="0" spc="-19" dirty="0">
                <a:solidFill>
                  <a:sysClr val="windowText" lastClr="000000"/>
                </a:solidFill>
                <a:latin typeface="Calibri"/>
                <a:cs typeface="Calibri"/>
                <a:sym typeface="Arial"/>
              </a:rPr>
              <a:t>2%</a:t>
            </a:r>
            <a:endParaRPr sz="1350" kern="0">
              <a:solidFill>
                <a:sysClr val="windowText" lastClr="000000"/>
              </a:solidFill>
              <a:latin typeface="Calibri"/>
              <a:cs typeface="Calibri"/>
              <a:sym typeface="Arial"/>
            </a:endParaRPr>
          </a:p>
        </p:txBody>
      </p:sp>
      <p:sp>
        <p:nvSpPr>
          <p:cNvPr id="6" name="object 6"/>
          <p:cNvSpPr txBox="1"/>
          <p:nvPr/>
        </p:nvSpPr>
        <p:spPr>
          <a:xfrm>
            <a:off x="4337136" y="4031475"/>
            <a:ext cx="317182" cy="217367"/>
          </a:xfrm>
          <a:prstGeom prst="rect">
            <a:avLst/>
          </a:prstGeom>
        </p:spPr>
        <p:txBody>
          <a:bodyPr vert="horz" wrap="square" lIns="0" tIns="9525" rIns="0" bIns="0" rtlCol="0">
            <a:spAutoFit/>
          </a:bodyPr>
          <a:lstStyle/>
          <a:p>
            <a:pPr marL="9525" defTabSz="685800">
              <a:spcBef>
                <a:spcPts val="75"/>
              </a:spcBef>
              <a:defRPr/>
            </a:pPr>
            <a:r>
              <a:rPr sz="1350" b="1" kern="0" spc="-19" dirty="0">
                <a:solidFill>
                  <a:sysClr val="windowText" lastClr="000000"/>
                </a:solidFill>
                <a:latin typeface="Calibri"/>
                <a:cs typeface="Calibri"/>
                <a:sym typeface="Arial"/>
              </a:rPr>
              <a:t>&lt;1%</a:t>
            </a:r>
            <a:endParaRPr sz="1350" kern="0">
              <a:solidFill>
                <a:sysClr val="windowText" lastClr="000000"/>
              </a:solidFill>
              <a:latin typeface="Calibri"/>
              <a:cs typeface="Calibri"/>
              <a:sym typeface="Arial"/>
            </a:endParaRPr>
          </a:p>
        </p:txBody>
      </p:sp>
      <p:sp>
        <p:nvSpPr>
          <p:cNvPr id="7" name="object 7"/>
          <p:cNvSpPr txBox="1"/>
          <p:nvPr/>
        </p:nvSpPr>
        <p:spPr>
          <a:xfrm>
            <a:off x="4931723" y="4021188"/>
            <a:ext cx="231458" cy="217367"/>
          </a:xfrm>
          <a:prstGeom prst="rect">
            <a:avLst/>
          </a:prstGeom>
        </p:spPr>
        <p:txBody>
          <a:bodyPr vert="horz" wrap="square" lIns="0" tIns="9525" rIns="0" bIns="0" rtlCol="0">
            <a:spAutoFit/>
          </a:bodyPr>
          <a:lstStyle/>
          <a:p>
            <a:pPr marL="9525" defTabSz="685800">
              <a:spcBef>
                <a:spcPts val="75"/>
              </a:spcBef>
              <a:defRPr/>
            </a:pPr>
            <a:r>
              <a:rPr sz="1350" b="1" kern="0" spc="-19" dirty="0">
                <a:solidFill>
                  <a:sysClr val="windowText" lastClr="000000"/>
                </a:solidFill>
                <a:latin typeface="Calibri"/>
                <a:cs typeface="Calibri"/>
                <a:sym typeface="Arial"/>
              </a:rPr>
              <a:t>2%</a:t>
            </a:r>
            <a:endParaRPr sz="1350" kern="0">
              <a:solidFill>
                <a:sysClr val="windowText" lastClr="000000"/>
              </a:solidFill>
              <a:latin typeface="Calibri"/>
              <a:cs typeface="Calibri"/>
              <a:sym typeface="Arial"/>
            </a:endParaRPr>
          </a:p>
        </p:txBody>
      </p:sp>
      <p:sp>
        <p:nvSpPr>
          <p:cNvPr id="8" name="object 8"/>
          <p:cNvSpPr txBox="1"/>
          <p:nvPr/>
        </p:nvSpPr>
        <p:spPr>
          <a:xfrm>
            <a:off x="6271434" y="4021188"/>
            <a:ext cx="231458" cy="217367"/>
          </a:xfrm>
          <a:prstGeom prst="rect">
            <a:avLst/>
          </a:prstGeom>
        </p:spPr>
        <p:txBody>
          <a:bodyPr vert="horz" wrap="square" lIns="0" tIns="9525" rIns="0" bIns="0" rtlCol="0">
            <a:spAutoFit/>
          </a:bodyPr>
          <a:lstStyle/>
          <a:p>
            <a:pPr marL="9525" defTabSz="685800">
              <a:spcBef>
                <a:spcPts val="75"/>
              </a:spcBef>
              <a:defRPr/>
            </a:pPr>
            <a:r>
              <a:rPr sz="1350" b="1" kern="0" spc="-19" dirty="0">
                <a:solidFill>
                  <a:sysClr val="windowText" lastClr="000000"/>
                </a:solidFill>
                <a:latin typeface="Calibri"/>
                <a:cs typeface="Calibri"/>
                <a:sym typeface="Arial"/>
              </a:rPr>
              <a:t>2%</a:t>
            </a:r>
            <a:endParaRPr sz="1350" kern="0">
              <a:solidFill>
                <a:sysClr val="windowText" lastClr="000000"/>
              </a:solidFill>
              <a:latin typeface="Calibri"/>
              <a:cs typeface="Calibri"/>
              <a:sym typeface="Arial"/>
            </a:endParaRPr>
          </a:p>
        </p:txBody>
      </p:sp>
      <p:sp>
        <p:nvSpPr>
          <p:cNvPr id="9" name="object 9"/>
          <p:cNvSpPr txBox="1"/>
          <p:nvPr/>
        </p:nvSpPr>
        <p:spPr>
          <a:xfrm>
            <a:off x="6813732" y="2189073"/>
            <a:ext cx="318135" cy="217367"/>
          </a:xfrm>
          <a:prstGeom prst="rect">
            <a:avLst/>
          </a:prstGeom>
        </p:spPr>
        <p:txBody>
          <a:bodyPr vert="horz" wrap="square" lIns="0" tIns="9525" rIns="0" bIns="0" rtlCol="0">
            <a:spAutoFit/>
          </a:bodyPr>
          <a:lstStyle/>
          <a:p>
            <a:pPr marL="9525" defTabSz="685800">
              <a:spcBef>
                <a:spcPts val="75"/>
              </a:spcBef>
              <a:defRPr/>
            </a:pPr>
            <a:r>
              <a:rPr sz="1350" b="1" kern="0" spc="-19" dirty="0">
                <a:solidFill>
                  <a:sysClr val="windowText" lastClr="000000"/>
                </a:solidFill>
                <a:latin typeface="Calibri"/>
                <a:cs typeface="Calibri"/>
                <a:sym typeface="Arial"/>
              </a:rPr>
              <a:t>11%</a:t>
            </a:r>
            <a:endParaRPr sz="1350" kern="0">
              <a:solidFill>
                <a:sysClr val="windowText" lastClr="000000"/>
              </a:solidFill>
              <a:latin typeface="Calibri"/>
              <a:cs typeface="Calibri"/>
              <a:sym typeface="Arial"/>
            </a:endParaRPr>
          </a:p>
        </p:txBody>
      </p:sp>
      <p:sp>
        <p:nvSpPr>
          <p:cNvPr id="10" name="object 10"/>
          <p:cNvSpPr txBox="1"/>
          <p:nvPr/>
        </p:nvSpPr>
        <p:spPr>
          <a:xfrm>
            <a:off x="2631186" y="3363705"/>
            <a:ext cx="796766" cy="230351"/>
          </a:xfrm>
          <a:prstGeom prst="rect">
            <a:avLst/>
          </a:prstGeom>
          <a:ln w="9525">
            <a:solidFill>
              <a:srgbClr val="000000"/>
            </a:solidFill>
          </a:ln>
        </p:spPr>
        <p:txBody>
          <a:bodyPr vert="horz" wrap="square" lIns="0" tIns="22383" rIns="0" bIns="0" rtlCol="0">
            <a:spAutoFit/>
          </a:bodyPr>
          <a:lstStyle/>
          <a:p>
            <a:pPr marL="84296" defTabSz="685800">
              <a:spcBef>
                <a:spcPts val="176"/>
              </a:spcBef>
              <a:defRPr/>
            </a:pPr>
            <a:r>
              <a:rPr sz="1350" b="1" kern="0" dirty="0">
                <a:solidFill>
                  <a:sysClr val="windowText" lastClr="000000"/>
                </a:solidFill>
                <a:latin typeface="Calibri"/>
                <a:cs typeface="Calibri"/>
                <a:sym typeface="Arial"/>
              </a:rPr>
              <a:t>RRR</a:t>
            </a:r>
            <a:r>
              <a:rPr sz="1350" b="1" kern="0" spc="-11" dirty="0">
                <a:solidFill>
                  <a:sysClr val="windowText" lastClr="000000"/>
                </a:solidFill>
                <a:latin typeface="Calibri"/>
                <a:cs typeface="Calibri"/>
                <a:sym typeface="Arial"/>
              </a:rPr>
              <a:t> </a:t>
            </a:r>
            <a:r>
              <a:rPr sz="1350" b="1" kern="0" spc="-19" dirty="0">
                <a:solidFill>
                  <a:sysClr val="windowText" lastClr="000000"/>
                </a:solidFill>
                <a:latin typeface="Calibri"/>
                <a:cs typeface="Calibri"/>
                <a:sym typeface="Arial"/>
              </a:rPr>
              <a:t>58%</a:t>
            </a:r>
            <a:endParaRPr sz="1350" kern="0">
              <a:solidFill>
                <a:sysClr val="windowText" lastClr="000000"/>
              </a:solidFill>
              <a:latin typeface="Calibri"/>
              <a:cs typeface="Calibri"/>
              <a:sym typeface="Arial"/>
            </a:endParaRPr>
          </a:p>
        </p:txBody>
      </p:sp>
      <p:sp>
        <p:nvSpPr>
          <p:cNvPr id="11" name="object 11"/>
          <p:cNvSpPr txBox="1"/>
          <p:nvPr/>
        </p:nvSpPr>
        <p:spPr>
          <a:xfrm>
            <a:off x="4392550" y="3356847"/>
            <a:ext cx="796766" cy="230351"/>
          </a:xfrm>
          <a:prstGeom prst="rect">
            <a:avLst/>
          </a:prstGeom>
          <a:ln w="9525">
            <a:solidFill>
              <a:srgbClr val="00AF50"/>
            </a:solidFill>
          </a:ln>
        </p:spPr>
        <p:txBody>
          <a:bodyPr vert="horz" wrap="square" lIns="0" tIns="22383" rIns="0" bIns="0" rtlCol="0">
            <a:spAutoFit/>
          </a:bodyPr>
          <a:lstStyle/>
          <a:p>
            <a:pPr marL="84296" defTabSz="685800">
              <a:spcBef>
                <a:spcPts val="176"/>
              </a:spcBef>
              <a:defRPr/>
            </a:pPr>
            <a:r>
              <a:rPr sz="1350" b="1" kern="0" dirty="0">
                <a:solidFill>
                  <a:srgbClr val="00AF50"/>
                </a:solidFill>
                <a:latin typeface="Calibri"/>
                <a:cs typeface="Calibri"/>
                <a:sym typeface="Arial"/>
              </a:rPr>
              <a:t>RRR</a:t>
            </a:r>
            <a:r>
              <a:rPr sz="1350" b="1" kern="0" spc="-11" dirty="0">
                <a:solidFill>
                  <a:srgbClr val="00AF50"/>
                </a:solidFill>
                <a:latin typeface="Calibri"/>
                <a:cs typeface="Calibri"/>
                <a:sym typeface="Arial"/>
              </a:rPr>
              <a:t> </a:t>
            </a:r>
            <a:r>
              <a:rPr sz="1350" b="1" kern="0" spc="-19" dirty="0">
                <a:solidFill>
                  <a:srgbClr val="00AF50"/>
                </a:solidFill>
                <a:latin typeface="Calibri"/>
                <a:cs typeface="Calibri"/>
                <a:sym typeface="Arial"/>
              </a:rPr>
              <a:t>88%</a:t>
            </a:r>
            <a:endParaRPr sz="1350" kern="0">
              <a:solidFill>
                <a:sysClr val="windowText" lastClr="000000"/>
              </a:solidFill>
              <a:latin typeface="Calibri"/>
              <a:cs typeface="Calibri"/>
              <a:sym typeface="Arial"/>
            </a:endParaRPr>
          </a:p>
        </p:txBody>
      </p:sp>
      <p:sp>
        <p:nvSpPr>
          <p:cNvPr id="12" name="object 12"/>
          <p:cNvSpPr txBox="1"/>
          <p:nvPr/>
        </p:nvSpPr>
        <p:spPr>
          <a:xfrm>
            <a:off x="6424804" y="1914380"/>
            <a:ext cx="858679" cy="231313"/>
          </a:xfrm>
          <a:prstGeom prst="rect">
            <a:avLst/>
          </a:prstGeom>
          <a:ln w="9525">
            <a:solidFill>
              <a:srgbClr val="00AF50"/>
            </a:solidFill>
          </a:ln>
        </p:spPr>
        <p:txBody>
          <a:bodyPr vert="horz" wrap="square" lIns="0" tIns="23336" rIns="0" bIns="0" rtlCol="0">
            <a:spAutoFit/>
          </a:bodyPr>
          <a:lstStyle/>
          <a:p>
            <a:pPr marL="115729" defTabSz="685800">
              <a:spcBef>
                <a:spcPts val="184"/>
              </a:spcBef>
              <a:defRPr/>
            </a:pPr>
            <a:r>
              <a:rPr sz="1350" b="1" kern="0" dirty="0">
                <a:solidFill>
                  <a:srgbClr val="00AF50"/>
                </a:solidFill>
                <a:latin typeface="Calibri"/>
                <a:cs typeface="Calibri"/>
                <a:sym typeface="Arial"/>
              </a:rPr>
              <a:t>RRR</a:t>
            </a:r>
            <a:r>
              <a:rPr sz="1350" b="1" kern="0" spc="-11" dirty="0">
                <a:solidFill>
                  <a:srgbClr val="00AF50"/>
                </a:solidFill>
                <a:latin typeface="Calibri"/>
                <a:cs typeface="Calibri"/>
                <a:sym typeface="Arial"/>
              </a:rPr>
              <a:t> </a:t>
            </a:r>
            <a:r>
              <a:rPr sz="1350" b="1" kern="0" spc="-19" dirty="0">
                <a:solidFill>
                  <a:srgbClr val="00AF50"/>
                </a:solidFill>
                <a:latin typeface="Calibri"/>
                <a:cs typeface="Calibri"/>
                <a:sym typeface="Arial"/>
              </a:rPr>
              <a:t>85%</a:t>
            </a:r>
            <a:endParaRPr sz="1350" kern="0">
              <a:solidFill>
                <a:sysClr val="windowText" lastClr="000000"/>
              </a:solidFill>
              <a:latin typeface="Calibri"/>
              <a:cs typeface="Calibri"/>
              <a:sym typeface="Arial"/>
            </a:endParaRPr>
          </a:p>
        </p:txBody>
      </p:sp>
      <p:sp>
        <p:nvSpPr>
          <p:cNvPr id="13" name="object 13"/>
          <p:cNvSpPr txBox="1"/>
          <p:nvPr/>
        </p:nvSpPr>
        <p:spPr>
          <a:xfrm>
            <a:off x="293752" y="4638151"/>
            <a:ext cx="1198245" cy="645849"/>
          </a:xfrm>
          <a:prstGeom prst="rect">
            <a:avLst/>
          </a:prstGeom>
          <a:ln w="9525">
            <a:solidFill>
              <a:srgbClr val="000000"/>
            </a:solidFill>
          </a:ln>
        </p:spPr>
        <p:txBody>
          <a:bodyPr vert="horz" wrap="square" lIns="0" tIns="22383" rIns="0" bIns="0" rtlCol="0">
            <a:spAutoFit/>
          </a:bodyPr>
          <a:lstStyle/>
          <a:p>
            <a:pPr marL="68580" defTabSz="685800">
              <a:spcBef>
                <a:spcPts val="176"/>
              </a:spcBef>
              <a:defRPr/>
            </a:pPr>
            <a:r>
              <a:rPr sz="1350" b="1" kern="0" dirty="0">
                <a:solidFill>
                  <a:sysClr val="windowText" lastClr="000000"/>
                </a:solidFill>
                <a:latin typeface="Calibri"/>
                <a:cs typeface="Calibri"/>
                <a:sym typeface="Arial"/>
              </a:rPr>
              <a:t>ARR</a:t>
            </a:r>
            <a:r>
              <a:rPr sz="1350" b="1" kern="0" spc="-4" dirty="0">
                <a:solidFill>
                  <a:sysClr val="windowText" lastClr="000000"/>
                </a:solidFill>
                <a:latin typeface="Calibri"/>
                <a:cs typeface="Calibri"/>
                <a:sym typeface="Arial"/>
              </a:rPr>
              <a:t> </a:t>
            </a:r>
            <a:r>
              <a:rPr sz="1350" b="1" kern="0" spc="-15" dirty="0">
                <a:solidFill>
                  <a:sysClr val="windowText" lastClr="000000"/>
                </a:solidFill>
                <a:latin typeface="Calibri"/>
                <a:cs typeface="Calibri"/>
                <a:sym typeface="Arial"/>
              </a:rPr>
              <a:t>1.3%</a:t>
            </a:r>
            <a:endParaRPr sz="1350" kern="0">
              <a:solidFill>
                <a:sysClr val="windowText" lastClr="000000"/>
              </a:solidFill>
              <a:latin typeface="Calibri"/>
              <a:cs typeface="Calibri"/>
              <a:sym typeface="Arial"/>
            </a:endParaRPr>
          </a:p>
          <a:p>
            <a:pPr marL="68580" marR="80963" defTabSz="685800">
              <a:defRPr/>
            </a:pPr>
            <a:r>
              <a:rPr sz="1350" b="1" kern="0" dirty="0">
                <a:solidFill>
                  <a:sysClr val="windowText" lastClr="000000"/>
                </a:solidFill>
                <a:latin typeface="Calibri"/>
                <a:cs typeface="Calibri"/>
                <a:sym typeface="Arial"/>
              </a:rPr>
              <a:t>(7/314 </a:t>
            </a:r>
            <a:r>
              <a:rPr sz="1350" b="1" kern="0" spc="-19" dirty="0">
                <a:solidFill>
                  <a:sysClr val="windowText" lastClr="000000"/>
                </a:solidFill>
                <a:latin typeface="Calibri"/>
                <a:cs typeface="Calibri"/>
                <a:sym typeface="Arial"/>
              </a:rPr>
              <a:t>vs </a:t>
            </a:r>
            <a:r>
              <a:rPr sz="1350" b="1" kern="0" dirty="0">
                <a:solidFill>
                  <a:sysClr val="windowText" lastClr="000000"/>
                </a:solidFill>
                <a:latin typeface="Calibri"/>
                <a:cs typeface="Calibri"/>
                <a:sym typeface="Arial"/>
              </a:rPr>
              <a:t>3/317,</a:t>
            </a:r>
            <a:r>
              <a:rPr sz="1350" b="1" kern="0" spc="4" dirty="0">
                <a:solidFill>
                  <a:sysClr val="windowText" lastClr="000000"/>
                </a:solidFill>
                <a:latin typeface="Calibri"/>
                <a:cs typeface="Calibri"/>
                <a:sym typeface="Arial"/>
              </a:rPr>
              <a:t> </a:t>
            </a:r>
            <a:r>
              <a:rPr sz="1350" b="1" kern="0" spc="-8" dirty="0">
                <a:solidFill>
                  <a:sysClr val="windowText" lastClr="000000"/>
                </a:solidFill>
                <a:latin typeface="Calibri"/>
                <a:cs typeface="Calibri"/>
                <a:sym typeface="Arial"/>
              </a:rPr>
              <a:t>p*=0.2)</a:t>
            </a:r>
            <a:endParaRPr sz="1350" kern="0">
              <a:solidFill>
                <a:sysClr val="windowText" lastClr="000000"/>
              </a:solidFill>
              <a:latin typeface="Calibri"/>
              <a:cs typeface="Calibri"/>
              <a:sym typeface="Arial"/>
            </a:endParaRPr>
          </a:p>
        </p:txBody>
      </p:sp>
      <p:grpSp>
        <p:nvGrpSpPr>
          <p:cNvPr id="14" name="object 14"/>
          <p:cNvGrpSpPr/>
          <p:nvPr/>
        </p:nvGrpSpPr>
        <p:grpSpPr>
          <a:xfrm>
            <a:off x="1486854" y="4362731"/>
            <a:ext cx="977265" cy="337185"/>
            <a:chOff x="1982470" y="4850950"/>
            <a:chExt cx="1303020" cy="449580"/>
          </a:xfrm>
        </p:grpSpPr>
        <p:sp>
          <p:nvSpPr>
            <p:cNvPr id="15" name="object 15"/>
            <p:cNvSpPr/>
            <p:nvPr/>
          </p:nvSpPr>
          <p:spPr>
            <a:xfrm>
              <a:off x="1988820" y="4883099"/>
              <a:ext cx="1236345" cy="410845"/>
            </a:xfrm>
            <a:custGeom>
              <a:avLst/>
              <a:gdLst/>
              <a:ahLst/>
              <a:cxnLst/>
              <a:rect l="l" t="t" r="r" b="b"/>
              <a:pathLst>
                <a:path w="1236345" h="410845">
                  <a:moveTo>
                    <a:pt x="0" y="410603"/>
                  </a:moveTo>
                  <a:lnTo>
                    <a:pt x="1236116" y="0"/>
                  </a:lnTo>
                </a:path>
              </a:pathLst>
            </a:custGeom>
            <a:ln w="12699">
              <a:solidFill>
                <a:srgbClr val="000000"/>
              </a:solidFill>
            </a:ln>
          </p:spPr>
          <p:txBody>
            <a:bodyPr wrap="square" lIns="0" tIns="0" rIns="0" bIns="0" rtlCol="0"/>
            <a:lstStyle/>
            <a:p>
              <a:pPr defTabSz="685800">
                <a:defRPr/>
              </a:pPr>
              <a:endParaRPr sz="1350" kern="0">
                <a:solidFill>
                  <a:sysClr val="windowText" lastClr="000000"/>
                </a:solidFill>
                <a:latin typeface="Arial"/>
                <a:cs typeface="Arial"/>
                <a:sym typeface="Arial"/>
              </a:endParaRPr>
            </a:p>
          </p:txBody>
        </p:sp>
        <p:sp>
          <p:nvSpPr>
            <p:cNvPr id="16" name="object 16"/>
            <p:cNvSpPr/>
            <p:nvPr/>
          </p:nvSpPr>
          <p:spPr>
            <a:xfrm>
              <a:off x="3200872" y="4850950"/>
              <a:ext cx="84455" cy="72390"/>
            </a:xfrm>
            <a:custGeom>
              <a:avLst/>
              <a:gdLst/>
              <a:ahLst/>
              <a:cxnLst/>
              <a:rect l="l" t="t" r="r" b="b"/>
              <a:pathLst>
                <a:path w="84454" h="72389">
                  <a:moveTo>
                    <a:pt x="0" y="0"/>
                  </a:moveTo>
                  <a:lnTo>
                    <a:pt x="24028" y="72313"/>
                  </a:lnTo>
                  <a:lnTo>
                    <a:pt x="84327" y="12128"/>
                  </a:lnTo>
                  <a:lnTo>
                    <a:pt x="0" y="0"/>
                  </a:lnTo>
                  <a:close/>
                </a:path>
              </a:pathLst>
            </a:custGeom>
            <a:solidFill>
              <a:srgbClr val="000000"/>
            </a:solidFill>
          </p:spPr>
          <p:txBody>
            <a:bodyPr wrap="square" lIns="0" tIns="0" rIns="0" bIns="0" rtlCol="0"/>
            <a:lstStyle/>
            <a:p>
              <a:pPr defTabSz="685800">
                <a:defRPr/>
              </a:pPr>
              <a:endParaRPr sz="1350" kern="0">
                <a:solidFill>
                  <a:sysClr val="windowText" lastClr="000000"/>
                </a:solidFill>
                <a:latin typeface="Arial"/>
                <a:cs typeface="Arial"/>
                <a:sym typeface="Arial"/>
              </a:endParaRPr>
            </a:p>
          </p:txBody>
        </p:sp>
      </p:grpSp>
      <p:sp>
        <p:nvSpPr>
          <p:cNvPr id="17" name="object 17"/>
          <p:cNvSpPr txBox="1"/>
          <p:nvPr/>
        </p:nvSpPr>
        <p:spPr>
          <a:xfrm>
            <a:off x="5748148" y="5001624"/>
            <a:ext cx="1281589" cy="646331"/>
          </a:xfrm>
          <a:prstGeom prst="rect">
            <a:avLst/>
          </a:prstGeom>
          <a:ln w="9525">
            <a:solidFill>
              <a:srgbClr val="00AF50"/>
            </a:solidFill>
          </a:ln>
        </p:spPr>
        <p:txBody>
          <a:bodyPr vert="horz" wrap="square" lIns="0" tIns="22860" rIns="0" bIns="0" rtlCol="0">
            <a:spAutoFit/>
          </a:bodyPr>
          <a:lstStyle/>
          <a:p>
            <a:pPr marL="68580" defTabSz="685800">
              <a:spcBef>
                <a:spcPts val="180"/>
              </a:spcBef>
              <a:defRPr/>
            </a:pPr>
            <a:r>
              <a:rPr sz="1350" b="1" kern="0" dirty="0">
                <a:solidFill>
                  <a:srgbClr val="00AF50"/>
                </a:solidFill>
                <a:latin typeface="Calibri"/>
                <a:cs typeface="Calibri"/>
                <a:sym typeface="Arial"/>
              </a:rPr>
              <a:t>ARR</a:t>
            </a:r>
            <a:r>
              <a:rPr sz="1350" b="1" kern="0" spc="-4" dirty="0">
                <a:solidFill>
                  <a:srgbClr val="00AF50"/>
                </a:solidFill>
                <a:latin typeface="Calibri"/>
                <a:cs typeface="Calibri"/>
                <a:sym typeface="Arial"/>
              </a:rPr>
              <a:t> </a:t>
            </a:r>
            <a:r>
              <a:rPr sz="1350" b="1" kern="0" spc="-15" dirty="0">
                <a:solidFill>
                  <a:srgbClr val="00AF50"/>
                </a:solidFill>
                <a:latin typeface="Calibri"/>
                <a:cs typeface="Calibri"/>
                <a:sym typeface="Arial"/>
              </a:rPr>
              <a:t>1.5%</a:t>
            </a:r>
            <a:endParaRPr sz="1350" kern="0">
              <a:solidFill>
                <a:sysClr val="windowText" lastClr="000000"/>
              </a:solidFill>
              <a:latin typeface="Calibri"/>
              <a:cs typeface="Calibri"/>
              <a:sym typeface="Arial"/>
            </a:endParaRPr>
          </a:p>
          <a:p>
            <a:pPr marL="68580" marR="77153" defTabSz="685800">
              <a:defRPr/>
            </a:pPr>
            <a:r>
              <a:rPr sz="1350" b="1" kern="0" dirty="0">
                <a:solidFill>
                  <a:srgbClr val="00AF50"/>
                </a:solidFill>
                <a:latin typeface="Calibri"/>
                <a:cs typeface="Calibri"/>
                <a:sym typeface="Arial"/>
              </a:rPr>
              <a:t>(8/479 </a:t>
            </a:r>
            <a:r>
              <a:rPr sz="1350" b="1" kern="0" spc="-19" dirty="0">
                <a:solidFill>
                  <a:srgbClr val="00AF50"/>
                </a:solidFill>
                <a:latin typeface="Calibri"/>
                <a:cs typeface="Calibri"/>
                <a:sym typeface="Arial"/>
              </a:rPr>
              <a:t>vs </a:t>
            </a:r>
            <a:r>
              <a:rPr sz="1350" b="1" kern="0" dirty="0">
                <a:solidFill>
                  <a:srgbClr val="00AF50"/>
                </a:solidFill>
                <a:latin typeface="Calibri"/>
                <a:cs typeface="Calibri"/>
                <a:sym typeface="Arial"/>
              </a:rPr>
              <a:t>1/490,</a:t>
            </a:r>
            <a:r>
              <a:rPr sz="1350" b="1" kern="0" spc="-4" dirty="0">
                <a:solidFill>
                  <a:srgbClr val="00AF50"/>
                </a:solidFill>
                <a:latin typeface="Calibri"/>
                <a:cs typeface="Calibri"/>
                <a:sym typeface="Arial"/>
              </a:rPr>
              <a:t> </a:t>
            </a:r>
            <a:r>
              <a:rPr sz="1350" b="1" kern="0" spc="-8" dirty="0">
                <a:solidFill>
                  <a:srgbClr val="00AF50"/>
                </a:solidFill>
                <a:latin typeface="Calibri"/>
                <a:cs typeface="Calibri"/>
                <a:sym typeface="Arial"/>
              </a:rPr>
              <a:t>p*=0.02)</a:t>
            </a:r>
            <a:endParaRPr sz="1350" kern="0">
              <a:solidFill>
                <a:sysClr val="windowText" lastClr="000000"/>
              </a:solidFill>
              <a:latin typeface="Calibri"/>
              <a:cs typeface="Calibri"/>
              <a:sym typeface="Arial"/>
            </a:endParaRPr>
          </a:p>
        </p:txBody>
      </p:sp>
      <p:grpSp>
        <p:nvGrpSpPr>
          <p:cNvPr id="18" name="object 18"/>
          <p:cNvGrpSpPr/>
          <p:nvPr/>
        </p:nvGrpSpPr>
        <p:grpSpPr>
          <a:xfrm>
            <a:off x="5397249" y="4529560"/>
            <a:ext cx="475298" cy="459581"/>
            <a:chOff x="7196332" y="5073389"/>
            <a:chExt cx="633730" cy="612775"/>
          </a:xfrm>
        </p:grpSpPr>
        <p:sp>
          <p:nvSpPr>
            <p:cNvPr id="19" name="object 19"/>
            <p:cNvSpPr/>
            <p:nvPr/>
          </p:nvSpPr>
          <p:spPr>
            <a:xfrm>
              <a:off x="7242000" y="5117514"/>
              <a:ext cx="581660" cy="561975"/>
            </a:xfrm>
            <a:custGeom>
              <a:avLst/>
              <a:gdLst/>
              <a:ahLst/>
              <a:cxnLst/>
              <a:rect l="l" t="t" r="r" b="b"/>
              <a:pathLst>
                <a:path w="581659" h="561975">
                  <a:moveTo>
                    <a:pt x="581647" y="561936"/>
                  </a:moveTo>
                  <a:lnTo>
                    <a:pt x="0" y="0"/>
                  </a:lnTo>
                </a:path>
              </a:pathLst>
            </a:custGeom>
            <a:ln w="12700">
              <a:solidFill>
                <a:srgbClr val="00AF50"/>
              </a:solidFill>
            </a:ln>
          </p:spPr>
          <p:txBody>
            <a:bodyPr wrap="square" lIns="0" tIns="0" rIns="0" bIns="0" rtlCol="0"/>
            <a:lstStyle/>
            <a:p>
              <a:pPr defTabSz="685800">
                <a:defRPr/>
              </a:pPr>
              <a:endParaRPr sz="1350" kern="0">
                <a:solidFill>
                  <a:sysClr val="windowText" lastClr="000000"/>
                </a:solidFill>
                <a:latin typeface="Arial"/>
                <a:cs typeface="Arial"/>
                <a:sym typeface="Arial"/>
              </a:endParaRPr>
            </a:p>
          </p:txBody>
        </p:sp>
        <p:sp>
          <p:nvSpPr>
            <p:cNvPr id="20" name="object 20"/>
            <p:cNvSpPr/>
            <p:nvPr/>
          </p:nvSpPr>
          <p:spPr>
            <a:xfrm>
              <a:off x="7196332" y="5073389"/>
              <a:ext cx="81280" cy="80645"/>
            </a:xfrm>
            <a:custGeom>
              <a:avLst/>
              <a:gdLst/>
              <a:ahLst/>
              <a:cxnLst/>
              <a:rect l="l" t="t" r="r" b="b"/>
              <a:pathLst>
                <a:path w="81279" h="80645">
                  <a:moveTo>
                    <a:pt x="0" y="0"/>
                  </a:moveTo>
                  <a:lnTo>
                    <a:pt x="28321" y="80352"/>
                  </a:lnTo>
                  <a:lnTo>
                    <a:pt x="81267" y="25552"/>
                  </a:lnTo>
                  <a:lnTo>
                    <a:pt x="0" y="0"/>
                  </a:lnTo>
                  <a:close/>
                </a:path>
              </a:pathLst>
            </a:custGeom>
            <a:solidFill>
              <a:srgbClr val="00AF50"/>
            </a:solidFill>
          </p:spPr>
          <p:txBody>
            <a:bodyPr wrap="square" lIns="0" tIns="0" rIns="0" bIns="0" rtlCol="0"/>
            <a:lstStyle/>
            <a:p>
              <a:pPr defTabSz="685800">
                <a:defRPr/>
              </a:pPr>
              <a:endParaRPr sz="1350" kern="0">
                <a:solidFill>
                  <a:sysClr val="windowText" lastClr="000000"/>
                </a:solidFill>
                <a:latin typeface="Arial"/>
                <a:cs typeface="Arial"/>
                <a:sym typeface="Arial"/>
              </a:endParaRPr>
            </a:p>
          </p:txBody>
        </p:sp>
      </p:grpSp>
      <p:sp>
        <p:nvSpPr>
          <p:cNvPr id="21" name="object 21"/>
          <p:cNvSpPr txBox="1"/>
          <p:nvPr/>
        </p:nvSpPr>
        <p:spPr>
          <a:xfrm>
            <a:off x="7646670" y="4209525"/>
            <a:ext cx="1024414" cy="853599"/>
          </a:xfrm>
          <a:prstGeom prst="rect">
            <a:avLst/>
          </a:prstGeom>
          <a:ln w="9525">
            <a:solidFill>
              <a:srgbClr val="00AF50"/>
            </a:solidFill>
          </a:ln>
        </p:spPr>
        <p:txBody>
          <a:bodyPr vert="horz" wrap="square" lIns="0" tIns="22384" rIns="0" bIns="0" rtlCol="0">
            <a:spAutoFit/>
          </a:bodyPr>
          <a:lstStyle/>
          <a:p>
            <a:pPr marL="68104" defTabSz="685800">
              <a:spcBef>
                <a:spcPts val="176"/>
              </a:spcBef>
              <a:defRPr/>
            </a:pPr>
            <a:r>
              <a:rPr sz="1350" b="1" kern="0" dirty="0">
                <a:solidFill>
                  <a:srgbClr val="00AF50"/>
                </a:solidFill>
                <a:latin typeface="Calibri"/>
                <a:cs typeface="Calibri"/>
                <a:sym typeface="Arial"/>
              </a:rPr>
              <a:t>ARR</a:t>
            </a:r>
            <a:r>
              <a:rPr sz="1350" b="1" kern="0" spc="-11" dirty="0">
                <a:solidFill>
                  <a:srgbClr val="00AF50"/>
                </a:solidFill>
                <a:latin typeface="Calibri"/>
                <a:cs typeface="Calibri"/>
                <a:sym typeface="Arial"/>
              </a:rPr>
              <a:t> </a:t>
            </a:r>
            <a:r>
              <a:rPr sz="1350" b="1" kern="0" spc="-19" dirty="0">
                <a:solidFill>
                  <a:srgbClr val="00AF50"/>
                </a:solidFill>
                <a:latin typeface="Calibri"/>
                <a:cs typeface="Calibri"/>
                <a:sym typeface="Arial"/>
              </a:rPr>
              <a:t>10%</a:t>
            </a:r>
            <a:endParaRPr sz="1350" kern="0">
              <a:solidFill>
                <a:sysClr val="windowText" lastClr="000000"/>
              </a:solidFill>
              <a:latin typeface="Calibri"/>
              <a:cs typeface="Calibri"/>
              <a:sym typeface="Arial"/>
            </a:endParaRPr>
          </a:p>
          <a:p>
            <a:pPr marL="68104" marR="153353" defTabSz="685800">
              <a:defRPr/>
            </a:pPr>
            <a:r>
              <a:rPr sz="1350" b="1" kern="0" dirty="0">
                <a:solidFill>
                  <a:srgbClr val="00AF50"/>
                </a:solidFill>
                <a:latin typeface="Calibri"/>
                <a:cs typeface="Calibri"/>
                <a:sym typeface="Arial"/>
              </a:rPr>
              <a:t>(56/497 </a:t>
            </a:r>
            <a:r>
              <a:rPr sz="1350" b="1" kern="0" spc="-19" dirty="0">
                <a:solidFill>
                  <a:srgbClr val="00AF50"/>
                </a:solidFill>
                <a:latin typeface="Calibri"/>
                <a:cs typeface="Calibri"/>
                <a:sym typeface="Arial"/>
              </a:rPr>
              <a:t>vs </a:t>
            </a:r>
            <a:r>
              <a:rPr sz="1350" b="1" kern="0" spc="-8" dirty="0">
                <a:solidFill>
                  <a:srgbClr val="00AF50"/>
                </a:solidFill>
                <a:latin typeface="Calibri"/>
                <a:cs typeface="Calibri"/>
                <a:sym typeface="Arial"/>
              </a:rPr>
              <a:t>8/475, p*&lt;0.0001</a:t>
            </a:r>
            <a:r>
              <a:rPr sz="1350" kern="0" spc="-8" dirty="0">
                <a:solidFill>
                  <a:srgbClr val="00AF50"/>
                </a:solidFill>
                <a:latin typeface="Calibri"/>
                <a:cs typeface="Calibri"/>
                <a:sym typeface="Arial"/>
              </a:rPr>
              <a:t>)</a:t>
            </a:r>
            <a:endParaRPr sz="1350" kern="0">
              <a:solidFill>
                <a:sysClr val="windowText" lastClr="000000"/>
              </a:solidFill>
              <a:latin typeface="Calibri"/>
              <a:cs typeface="Calibri"/>
              <a:sym typeface="Arial"/>
            </a:endParaRPr>
          </a:p>
        </p:txBody>
      </p:sp>
      <p:grpSp>
        <p:nvGrpSpPr>
          <p:cNvPr id="22" name="object 22"/>
          <p:cNvGrpSpPr/>
          <p:nvPr/>
        </p:nvGrpSpPr>
        <p:grpSpPr>
          <a:xfrm>
            <a:off x="7283196" y="4295250"/>
            <a:ext cx="362426" cy="216218"/>
            <a:chOff x="9710928" y="4760977"/>
            <a:chExt cx="483234" cy="288290"/>
          </a:xfrm>
        </p:grpSpPr>
        <p:sp>
          <p:nvSpPr>
            <p:cNvPr id="23" name="object 23"/>
            <p:cNvSpPr/>
            <p:nvPr/>
          </p:nvSpPr>
          <p:spPr>
            <a:xfrm>
              <a:off x="9765614" y="4793258"/>
              <a:ext cx="422275" cy="249554"/>
            </a:xfrm>
            <a:custGeom>
              <a:avLst/>
              <a:gdLst/>
              <a:ahLst/>
              <a:cxnLst/>
              <a:rect l="l" t="t" r="r" b="b"/>
              <a:pathLst>
                <a:path w="422275" h="249554">
                  <a:moveTo>
                    <a:pt x="422008" y="249186"/>
                  </a:moveTo>
                  <a:lnTo>
                    <a:pt x="0" y="0"/>
                  </a:lnTo>
                </a:path>
              </a:pathLst>
            </a:custGeom>
            <a:ln w="12700">
              <a:solidFill>
                <a:srgbClr val="00AF50"/>
              </a:solidFill>
            </a:ln>
          </p:spPr>
          <p:txBody>
            <a:bodyPr wrap="square" lIns="0" tIns="0" rIns="0" bIns="0" rtlCol="0"/>
            <a:lstStyle/>
            <a:p>
              <a:pPr defTabSz="685800">
                <a:defRPr/>
              </a:pPr>
              <a:endParaRPr sz="1350" kern="0">
                <a:solidFill>
                  <a:sysClr val="windowText" lastClr="000000"/>
                </a:solidFill>
                <a:latin typeface="Arial"/>
                <a:cs typeface="Arial"/>
                <a:sym typeface="Arial"/>
              </a:endParaRPr>
            </a:p>
          </p:txBody>
        </p:sp>
        <p:sp>
          <p:nvSpPr>
            <p:cNvPr id="24" name="object 24"/>
            <p:cNvSpPr/>
            <p:nvPr/>
          </p:nvSpPr>
          <p:spPr>
            <a:xfrm>
              <a:off x="9710928" y="4760977"/>
              <a:ext cx="85090" cy="71755"/>
            </a:xfrm>
            <a:custGeom>
              <a:avLst/>
              <a:gdLst/>
              <a:ahLst/>
              <a:cxnLst/>
              <a:rect l="l" t="t" r="r" b="b"/>
              <a:pathLst>
                <a:path w="85090" h="71754">
                  <a:moveTo>
                    <a:pt x="0" y="0"/>
                  </a:moveTo>
                  <a:lnTo>
                    <a:pt x="46240" y="71551"/>
                  </a:lnTo>
                  <a:lnTo>
                    <a:pt x="84988" y="5943"/>
                  </a:lnTo>
                  <a:lnTo>
                    <a:pt x="0" y="0"/>
                  </a:lnTo>
                  <a:close/>
                </a:path>
              </a:pathLst>
            </a:custGeom>
            <a:solidFill>
              <a:srgbClr val="00AF50"/>
            </a:solidFill>
          </p:spPr>
          <p:txBody>
            <a:bodyPr wrap="square" lIns="0" tIns="0" rIns="0" bIns="0" rtlCol="0"/>
            <a:lstStyle/>
            <a:p>
              <a:pPr defTabSz="685800">
                <a:defRPr/>
              </a:pPr>
              <a:endParaRPr sz="1350" kern="0">
                <a:solidFill>
                  <a:sysClr val="windowText" lastClr="000000"/>
                </a:solidFill>
                <a:latin typeface="Arial"/>
                <a:cs typeface="Arial"/>
                <a:sym typeface="Arial"/>
              </a:endParaRPr>
            </a:p>
          </p:txBody>
        </p:sp>
      </p:grpSp>
      <p:sp>
        <p:nvSpPr>
          <p:cNvPr id="25" name="object 25"/>
          <p:cNvSpPr txBox="1"/>
          <p:nvPr/>
        </p:nvSpPr>
        <p:spPr>
          <a:xfrm>
            <a:off x="1375991" y="5542772"/>
            <a:ext cx="3719513" cy="263534"/>
          </a:xfrm>
          <a:prstGeom prst="rect">
            <a:avLst/>
          </a:prstGeom>
        </p:spPr>
        <p:txBody>
          <a:bodyPr vert="horz" wrap="square" lIns="0" tIns="9525" rIns="0" bIns="0" rtlCol="0">
            <a:spAutoFit/>
          </a:bodyPr>
          <a:lstStyle/>
          <a:p>
            <a:pPr marL="9525" marR="3810" defTabSz="685800">
              <a:spcBef>
                <a:spcPts val="75"/>
              </a:spcBef>
              <a:defRPr/>
            </a:pPr>
            <a:r>
              <a:rPr sz="825" i="1" kern="0" dirty="0">
                <a:solidFill>
                  <a:sysClr val="windowText" lastClr="000000"/>
                </a:solidFill>
                <a:latin typeface="Calibri"/>
                <a:cs typeface="Calibri"/>
                <a:sym typeface="Arial"/>
              </a:rPr>
              <a:t>*All</a:t>
            </a:r>
            <a:r>
              <a:rPr sz="825" i="1" kern="0" spc="-26" dirty="0">
                <a:solidFill>
                  <a:sysClr val="windowText" lastClr="000000"/>
                </a:solidFill>
                <a:latin typeface="Calibri"/>
                <a:cs typeface="Calibri"/>
                <a:sym typeface="Arial"/>
              </a:rPr>
              <a:t> </a:t>
            </a:r>
            <a:r>
              <a:rPr sz="825" i="1" kern="0" dirty="0">
                <a:solidFill>
                  <a:sysClr val="windowText" lastClr="000000"/>
                </a:solidFill>
                <a:latin typeface="Calibri"/>
                <a:cs typeface="Calibri"/>
                <a:sym typeface="Arial"/>
              </a:rPr>
              <a:t>displayed</a:t>
            </a:r>
            <a:r>
              <a:rPr sz="825" i="1" kern="0" spc="-23" dirty="0">
                <a:solidFill>
                  <a:sysClr val="windowText" lastClr="000000"/>
                </a:solidFill>
                <a:latin typeface="Calibri"/>
                <a:cs typeface="Calibri"/>
                <a:sym typeface="Arial"/>
              </a:rPr>
              <a:t> </a:t>
            </a:r>
            <a:r>
              <a:rPr sz="825" i="1" kern="0" spc="-8" dirty="0">
                <a:solidFill>
                  <a:sysClr val="windowText" lastClr="000000"/>
                </a:solidFill>
                <a:latin typeface="Calibri"/>
                <a:cs typeface="Calibri"/>
                <a:sym typeface="Arial"/>
              </a:rPr>
              <a:t>p-</a:t>
            </a:r>
            <a:r>
              <a:rPr sz="825" i="1" kern="0" dirty="0">
                <a:solidFill>
                  <a:sysClr val="windowText" lastClr="000000"/>
                </a:solidFill>
                <a:latin typeface="Calibri"/>
                <a:cs typeface="Calibri"/>
                <a:sym typeface="Arial"/>
              </a:rPr>
              <a:t>values</a:t>
            </a:r>
            <a:r>
              <a:rPr sz="825" i="1" kern="0" spc="-19" dirty="0">
                <a:solidFill>
                  <a:sysClr val="windowText" lastClr="000000"/>
                </a:solidFill>
                <a:latin typeface="Calibri"/>
                <a:cs typeface="Calibri"/>
                <a:sym typeface="Arial"/>
              </a:rPr>
              <a:t> </a:t>
            </a:r>
            <a:r>
              <a:rPr sz="825" i="1" kern="0" dirty="0">
                <a:solidFill>
                  <a:sysClr val="windowText" lastClr="000000"/>
                </a:solidFill>
                <a:latin typeface="Calibri"/>
                <a:cs typeface="Calibri"/>
                <a:sym typeface="Arial"/>
              </a:rPr>
              <a:t>are</a:t>
            </a:r>
            <a:r>
              <a:rPr sz="825" i="1" kern="0" spc="-11" dirty="0">
                <a:solidFill>
                  <a:sysClr val="windowText" lastClr="000000"/>
                </a:solidFill>
                <a:latin typeface="Calibri"/>
                <a:cs typeface="Calibri"/>
                <a:sym typeface="Arial"/>
              </a:rPr>
              <a:t> </a:t>
            </a:r>
            <a:r>
              <a:rPr sz="825" i="1" kern="0" dirty="0">
                <a:solidFill>
                  <a:sysClr val="windowText" lastClr="000000"/>
                </a:solidFill>
                <a:latin typeface="Calibri"/>
                <a:cs typeface="Calibri"/>
                <a:sym typeface="Arial"/>
              </a:rPr>
              <a:t>nominal</a:t>
            </a:r>
            <a:r>
              <a:rPr sz="825" i="1" kern="0" spc="-15" dirty="0">
                <a:solidFill>
                  <a:sysClr val="windowText" lastClr="000000"/>
                </a:solidFill>
                <a:latin typeface="Calibri"/>
                <a:cs typeface="Calibri"/>
                <a:sym typeface="Arial"/>
              </a:rPr>
              <a:t> </a:t>
            </a:r>
            <a:r>
              <a:rPr sz="825" i="1" kern="0" dirty="0">
                <a:solidFill>
                  <a:sysClr val="windowText" lastClr="000000"/>
                </a:solidFill>
                <a:latin typeface="Calibri"/>
                <a:cs typeface="Calibri"/>
                <a:sym typeface="Arial"/>
              </a:rPr>
              <a:t>(not</a:t>
            </a:r>
            <a:r>
              <a:rPr sz="825" i="1" kern="0" spc="-15" dirty="0">
                <a:solidFill>
                  <a:sysClr val="windowText" lastClr="000000"/>
                </a:solidFill>
                <a:latin typeface="Calibri"/>
                <a:cs typeface="Calibri"/>
                <a:sym typeface="Arial"/>
              </a:rPr>
              <a:t> </a:t>
            </a:r>
            <a:r>
              <a:rPr sz="825" i="1" kern="0" dirty="0">
                <a:solidFill>
                  <a:sysClr val="windowText" lastClr="000000"/>
                </a:solidFill>
                <a:latin typeface="Calibri"/>
                <a:cs typeface="Calibri"/>
                <a:sym typeface="Arial"/>
              </a:rPr>
              <a:t>adjusted</a:t>
            </a:r>
            <a:r>
              <a:rPr sz="825" i="1" kern="0" spc="-23" dirty="0">
                <a:solidFill>
                  <a:sysClr val="windowText" lastClr="000000"/>
                </a:solidFill>
                <a:latin typeface="Calibri"/>
                <a:cs typeface="Calibri"/>
                <a:sym typeface="Arial"/>
              </a:rPr>
              <a:t> </a:t>
            </a:r>
            <a:r>
              <a:rPr sz="825" i="1" kern="0" dirty="0">
                <a:solidFill>
                  <a:sysClr val="windowText" lastClr="000000"/>
                </a:solidFill>
                <a:latin typeface="Calibri"/>
                <a:cs typeface="Calibri"/>
                <a:sym typeface="Arial"/>
              </a:rPr>
              <a:t>for</a:t>
            </a:r>
            <a:r>
              <a:rPr sz="825" i="1" kern="0" spc="-8" dirty="0">
                <a:solidFill>
                  <a:sysClr val="windowText" lastClr="000000"/>
                </a:solidFill>
                <a:latin typeface="Calibri"/>
                <a:cs typeface="Calibri"/>
                <a:sym typeface="Arial"/>
              </a:rPr>
              <a:t> multiplicity,</a:t>
            </a:r>
            <a:r>
              <a:rPr sz="825" i="1" kern="0" spc="-30" dirty="0">
                <a:solidFill>
                  <a:sysClr val="windowText" lastClr="000000"/>
                </a:solidFill>
                <a:latin typeface="Calibri"/>
                <a:cs typeface="Calibri"/>
                <a:sym typeface="Arial"/>
              </a:rPr>
              <a:t> </a:t>
            </a:r>
            <a:r>
              <a:rPr sz="825" i="1" kern="0" dirty="0">
                <a:solidFill>
                  <a:sysClr val="windowText" lastClr="000000"/>
                </a:solidFill>
                <a:latin typeface="Calibri"/>
                <a:cs typeface="Calibri"/>
                <a:sym typeface="Arial"/>
              </a:rPr>
              <a:t>based</a:t>
            </a:r>
            <a:r>
              <a:rPr sz="825" i="1" kern="0" spc="-23" dirty="0">
                <a:solidFill>
                  <a:sysClr val="windowText" lastClr="000000"/>
                </a:solidFill>
                <a:latin typeface="Calibri"/>
                <a:cs typeface="Calibri"/>
                <a:sym typeface="Arial"/>
              </a:rPr>
              <a:t> </a:t>
            </a:r>
            <a:r>
              <a:rPr sz="825" i="1" kern="0" dirty="0">
                <a:solidFill>
                  <a:sysClr val="windowText" lastClr="000000"/>
                </a:solidFill>
                <a:latin typeface="Calibri"/>
                <a:cs typeface="Calibri"/>
                <a:sym typeface="Arial"/>
              </a:rPr>
              <a:t>on</a:t>
            </a:r>
            <a:r>
              <a:rPr sz="825" i="1" kern="0" spc="-8" dirty="0">
                <a:solidFill>
                  <a:sysClr val="windowText" lastClr="000000"/>
                </a:solidFill>
                <a:latin typeface="Calibri"/>
                <a:cs typeface="Calibri"/>
                <a:sym typeface="Arial"/>
              </a:rPr>
              <a:t> </a:t>
            </a:r>
            <a:r>
              <a:rPr sz="825" i="1" kern="0" dirty="0">
                <a:solidFill>
                  <a:sysClr val="windowText" lastClr="000000"/>
                </a:solidFill>
                <a:latin typeface="Calibri"/>
                <a:cs typeface="Calibri"/>
                <a:sym typeface="Arial"/>
              </a:rPr>
              <a:t>difference</a:t>
            </a:r>
            <a:r>
              <a:rPr sz="825" i="1" kern="0" spc="-11" dirty="0">
                <a:solidFill>
                  <a:sysClr val="windowText" lastClr="000000"/>
                </a:solidFill>
                <a:latin typeface="Calibri"/>
                <a:cs typeface="Calibri"/>
                <a:sym typeface="Arial"/>
              </a:rPr>
              <a:t> </a:t>
            </a:r>
            <a:r>
              <a:rPr sz="825" i="1" kern="0" spc="-19" dirty="0">
                <a:solidFill>
                  <a:sysClr val="windowText" lastClr="000000"/>
                </a:solidFill>
                <a:latin typeface="Calibri"/>
                <a:cs typeface="Calibri"/>
                <a:sym typeface="Arial"/>
              </a:rPr>
              <a:t>in </a:t>
            </a:r>
            <a:r>
              <a:rPr sz="825" i="1" kern="0" dirty="0">
                <a:solidFill>
                  <a:sysClr val="windowText" lastClr="000000"/>
                </a:solidFill>
                <a:latin typeface="Calibri"/>
                <a:cs typeface="Calibri"/>
                <a:sym typeface="Arial"/>
              </a:rPr>
              <a:t>estimated</a:t>
            </a:r>
            <a:r>
              <a:rPr sz="825" i="1" kern="0" spc="-30" dirty="0">
                <a:solidFill>
                  <a:sysClr val="windowText" lastClr="000000"/>
                </a:solidFill>
                <a:latin typeface="Calibri"/>
                <a:cs typeface="Calibri"/>
                <a:sym typeface="Arial"/>
              </a:rPr>
              <a:t> </a:t>
            </a:r>
            <a:r>
              <a:rPr sz="825" i="1" kern="0" spc="-8" dirty="0">
                <a:solidFill>
                  <a:sysClr val="windowText" lastClr="000000"/>
                </a:solidFill>
                <a:latin typeface="Calibri"/>
                <a:cs typeface="Calibri"/>
                <a:sym typeface="Arial"/>
              </a:rPr>
              <a:t>proportions</a:t>
            </a:r>
            <a:r>
              <a:rPr sz="825" i="1" kern="0" spc="-11" dirty="0">
                <a:solidFill>
                  <a:sysClr val="windowText" lastClr="000000"/>
                </a:solidFill>
                <a:latin typeface="Calibri"/>
                <a:cs typeface="Calibri"/>
                <a:sym typeface="Arial"/>
              </a:rPr>
              <a:t> </a:t>
            </a:r>
            <a:r>
              <a:rPr sz="825" i="1" kern="0" dirty="0">
                <a:solidFill>
                  <a:sysClr val="windowText" lastClr="000000"/>
                </a:solidFill>
                <a:latin typeface="Calibri"/>
                <a:cs typeface="Calibri"/>
                <a:sym typeface="Arial"/>
              </a:rPr>
              <a:t>using</a:t>
            </a:r>
            <a:r>
              <a:rPr sz="825" i="1" kern="0" spc="-8" dirty="0">
                <a:solidFill>
                  <a:sysClr val="windowText" lastClr="000000"/>
                </a:solidFill>
                <a:latin typeface="Calibri"/>
                <a:cs typeface="Calibri"/>
                <a:sym typeface="Arial"/>
              </a:rPr>
              <a:t> </a:t>
            </a:r>
            <a:r>
              <a:rPr sz="825" i="1" kern="0" dirty="0">
                <a:solidFill>
                  <a:sysClr val="windowText" lastClr="000000"/>
                </a:solidFill>
                <a:latin typeface="Calibri"/>
                <a:cs typeface="Calibri"/>
                <a:sym typeface="Arial"/>
              </a:rPr>
              <a:t>the</a:t>
            </a:r>
            <a:r>
              <a:rPr sz="825" i="1" kern="0" spc="8" dirty="0">
                <a:solidFill>
                  <a:sysClr val="windowText" lastClr="000000"/>
                </a:solidFill>
                <a:latin typeface="Calibri"/>
                <a:cs typeface="Calibri"/>
                <a:sym typeface="Arial"/>
              </a:rPr>
              <a:t> </a:t>
            </a:r>
            <a:r>
              <a:rPr sz="825" i="1" kern="0" spc="-8" dirty="0">
                <a:solidFill>
                  <a:sysClr val="windowText" lastClr="000000"/>
                </a:solidFill>
                <a:latin typeface="Calibri"/>
                <a:cs typeface="Calibri"/>
                <a:sym typeface="Arial"/>
              </a:rPr>
              <a:t>Kaplan-</a:t>
            </a:r>
            <a:r>
              <a:rPr sz="825" i="1" kern="0" dirty="0">
                <a:solidFill>
                  <a:sysClr val="windowText" lastClr="000000"/>
                </a:solidFill>
                <a:latin typeface="Calibri"/>
                <a:cs typeface="Calibri"/>
                <a:sym typeface="Arial"/>
              </a:rPr>
              <a:t>Meier</a:t>
            </a:r>
            <a:r>
              <a:rPr sz="825" i="1" kern="0" spc="-11" dirty="0">
                <a:solidFill>
                  <a:sysClr val="windowText" lastClr="000000"/>
                </a:solidFill>
                <a:latin typeface="Calibri"/>
                <a:cs typeface="Calibri"/>
                <a:sym typeface="Arial"/>
              </a:rPr>
              <a:t> </a:t>
            </a:r>
            <a:r>
              <a:rPr sz="825" i="1" kern="0" spc="-8" dirty="0">
                <a:solidFill>
                  <a:sysClr val="windowText" lastClr="000000"/>
                </a:solidFill>
                <a:latin typeface="Calibri"/>
                <a:cs typeface="Calibri"/>
                <a:sym typeface="Arial"/>
              </a:rPr>
              <a:t>Method)</a:t>
            </a:r>
            <a:endParaRPr sz="825" kern="0" dirty="0">
              <a:solidFill>
                <a:sysClr val="windowText" lastClr="000000"/>
              </a:solidFill>
              <a:latin typeface="Calibri"/>
              <a:cs typeface="Calibri"/>
              <a:sym typeface="Arial"/>
            </a:endParaRPr>
          </a:p>
        </p:txBody>
      </p:sp>
      <p:sp>
        <p:nvSpPr>
          <p:cNvPr id="26" name="object 26"/>
          <p:cNvSpPr txBox="1"/>
          <p:nvPr/>
        </p:nvSpPr>
        <p:spPr>
          <a:xfrm>
            <a:off x="1140868" y="2442715"/>
            <a:ext cx="180370" cy="1576388"/>
          </a:xfrm>
          <a:prstGeom prst="rect">
            <a:avLst/>
          </a:prstGeom>
        </p:spPr>
        <p:txBody>
          <a:bodyPr vert="vert270" wrap="square" lIns="0" tIns="0" rIns="0" bIns="0" rtlCol="0">
            <a:spAutoFit/>
          </a:bodyPr>
          <a:lstStyle/>
          <a:p>
            <a:pPr marL="9525" defTabSz="685800">
              <a:lnSpc>
                <a:spcPts val="1358"/>
              </a:lnSpc>
              <a:defRPr/>
            </a:pPr>
            <a:r>
              <a:rPr sz="1350" kern="0" dirty="0">
                <a:solidFill>
                  <a:sysClr val="windowText" lastClr="000000"/>
                </a:solidFill>
                <a:latin typeface="Calibri"/>
                <a:cs typeface="Calibri"/>
                <a:sym typeface="Arial"/>
              </a:rPr>
              <a:t>Proportion</a:t>
            </a:r>
            <a:r>
              <a:rPr sz="1350" kern="0" spc="-23" dirty="0">
                <a:solidFill>
                  <a:sysClr val="windowText" lastClr="000000"/>
                </a:solidFill>
                <a:latin typeface="Calibri"/>
                <a:cs typeface="Calibri"/>
                <a:sym typeface="Arial"/>
              </a:rPr>
              <a:t> </a:t>
            </a:r>
            <a:r>
              <a:rPr sz="1350" kern="0" dirty="0">
                <a:solidFill>
                  <a:sysClr val="windowText" lastClr="000000"/>
                </a:solidFill>
                <a:latin typeface="Calibri"/>
                <a:cs typeface="Calibri"/>
                <a:sym typeface="Arial"/>
              </a:rPr>
              <a:t>of</a:t>
            </a:r>
            <a:r>
              <a:rPr sz="1350" kern="0" spc="-15" dirty="0">
                <a:solidFill>
                  <a:sysClr val="windowText" lastClr="000000"/>
                </a:solidFill>
                <a:latin typeface="Calibri"/>
                <a:cs typeface="Calibri"/>
                <a:sym typeface="Arial"/>
              </a:rPr>
              <a:t> </a:t>
            </a:r>
            <a:r>
              <a:rPr sz="1350" kern="0" spc="-8" dirty="0">
                <a:solidFill>
                  <a:sysClr val="windowText" lastClr="000000"/>
                </a:solidFill>
                <a:latin typeface="Calibri"/>
                <a:cs typeface="Calibri"/>
                <a:sym typeface="Arial"/>
              </a:rPr>
              <a:t>Subjects</a:t>
            </a:r>
            <a:endParaRPr sz="1350" kern="0">
              <a:solidFill>
                <a:sysClr val="windowText" lastClr="000000"/>
              </a:solidFill>
              <a:latin typeface="Calibri"/>
              <a:cs typeface="Calibri"/>
              <a:sym typeface="Arial"/>
            </a:endParaRPr>
          </a:p>
        </p:txBody>
      </p:sp>
      <p:sp>
        <p:nvSpPr>
          <p:cNvPr id="27" name="TextBox 26">
            <a:extLst>
              <a:ext uri="{FF2B5EF4-FFF2-40B4-BE49-F238E27FC236}">
                <a16:creationId xmlns:a16="http://schemas.microsoft.com/office/drawing/2014/main" id="{C2556E52-E890-F317-1BFE-815216B7CBE7}"/>
              </a:ext>
            </a:extLst>
          </p:cNvPr>
          <p:cNvSpPr txBox="1"/>
          <p:nvPr/>
        </p:nvSpPr>
        <p:spPr>
          <a:xfrm>
            <a:off x="4174164" y="5906727"/>
            <a:ext cx="5279135" cy="261610"/>
          </a:xfrm>
          <a:prstGeom prst="rect">
            <a:avLst/>
          </a:prstGeom>
          <a:noFill/>
        </p:spPr>
        <p:txBody>
          <a:bodyPr wrap="square">
            <a:spAutoFit/>
          </a:bodyPr>
          <a:lstStyle/>
          <a:p>
            <a:r>
              <a:rPr lang="en-US" sz="1100" dirty="0"/>
              <a:t>US FDA, Antimicrobial Drugs Advisory Committee Meeting, 16 March 2023. </a:t>
            </a:r>
          </a:p>
        </p:txBody>
      </p:sp>
      <p:sp>
        <p:nvSpPr>
          <p:cNvPr id="2" name="TextBox 1">
            <a:extLst>
              <a:ext uri="{FF2B5EF4-FFF2-40B4-BE49-F238E27FC236}">
                <a16:creationId xmlns:a16="http://schemas.microsoft.com/office/drawing/2014/main" id="{65AC61AE-3F4F-C533-149E-90CF744E9C3C}"/>
              </a:ext>
            </a:extLst>
          </p:cNvPr>
          <p:cNvSpPr txBox="1"/>
          <p:nvPr/>
        </p:nvSpPr>
        <p:spPr>
          <a:xfrm>
            <a:off x="704538" y="376378"/>
            <a:ext cx="7734924" cy="954107"/>
          </a:xfrm>
          <a:prstGeom prst="rect">
            <a:avLst/>
          </a:prstGeom>
          <a:noFill/>
        </p:spPr>
        <p:txBody>
          <a:bodyPr wrap="square" rtlCol="0">
            <a:spAutoFit/>
          </a:bodyPr>
          <a:lstStyle/>
          <a:p>
            <a:pPr algn="ctr"/>
            <a:r>
              <a:rPr lang="en-US" sz="2800" spc="-34" dirty="0">
                <a:solidFill>
                  <a:schemeClr val="accent6"/>
                </a:solidFill>
                <a:latin typeface="Calibri" panose="020F0502020204030204" pitchFamily="34" charset="0"/>
                <a:cs typeface="Calibri" panose="020F0502020204030204" pitchFamily="34" charset="0"/>
              </a:rPr>
              <a:t>COVID</a:t>
            </a:r>
            <a:r>
              <a:rPr lang="en-US" sz="2800" spc="-19" dirty="0">
                <a:solidFill>
                  <a:schemeClr val="accent6"/>
                </a:solidFill>
                <a:latin typeface="Calibri" panose="020F0502020204030204" pitchFamily="34" charset="0"/>
                <a:cs typeface="Calibri" panose="020F0502020204030204" pitchFamily="34" charset="0"/>
              </a:rPr>
              <a:t>-</a:t>
            </a:r>
            <a:r>
              <a:rPr lang="en-US" sz="2800" spc="-15" dirty="0">
                <a:solidFill>
                  <a:schemeClr val="accent6"/>
                </a:solidFill>
                <a:latin typeface="Calibri" panose="020F0502020204030204" pitchFamily="34" charset="0"/>
                <a:cs typeface="Calibri" panose="020F0502020204030204" pitchFamily="34" charset="0"/>
              </a:rPr>
              <a:t>Related</a:t>
            </a:r>
            <a:r>
              <a:rPr lang="en-US" sz="2800" spc="-60" dirty="0">
                <a:solidFill>
                  <a:schemeClr val="accent6"/>
                </a:solidFill>
                <a:latin typeface="Calibri" panose="020F0502020204030204" pitchFamily="34" charset="0"/>
                <a:cs typeface="Calibri" panose="020F0502020204030204" pitchFamily="34" charset="0"/>
              </a:rPr>
              <a:t> </a:t>
            </a:r>
            <a:r>
              <a:rPr lang="en-US" sz="2800" spc="-15" dirty="0">
                <a:solidFill>
                  <a:schemeClr val="accent6"/>
                </a:solidFill>
                <a:latin typeface="Calibri" panose="020F0502020204030204" pitchFamily="34" charset="0"/>
                <a:cs typeface="Calibri" panose="020F0502020204030204" pitchFamily="34" charset="0"/>
              </a:rPr>
              <a:t>Hospitalization</a:t>
            </a:r>
            <a:r>
              <a:rPr lang="en-US" sz="2800" spc="-26" dirty="0">
                <a:solidFill>
                  <a:schemeClr val="accent6"/>
                </a:solidFill>
                <a:latin typeface="Calibri" panose="020F0502020204030204" pitchFamily="34" charset="0"/>
                <a:cs typeface="Calibri" panose="020F0502020204030204" pitchFamily="34" charset="0"/>
              </a:rPr>
              <a:t> </a:t>
            </a:r>
            <a:r>
              <a:rPr lang="en-US" sz="2800" dirty="0">
                <a:solidFill>
                  <a:schemeClr val="accent6"/>
                </a:solidFill>
                <a:latin typeface="Calibri" panose="020F0502020204030204" pitchFamily="34" charset="0"/>
                <a:cs typeface="Calibri" panose="020F0502020204030204" pitchFamily="34" charset="0"/>
              </a:rPr>
              <a:t>or</a:t>
            </a:r>
            <a:r>
              <a:rPr lang="en-US" sz="2800" spc="-68" dirty="0">
                <a:solidFill>
                  <a:schemeClr val="accent6"/>
                </a:solidFill>
                <a:latin typeface="Calibri" panose="020F0502020204030204" pitchFamily="34" charset="0"/>
                <a:cs typeface="Calibri" panose="020F0502020204030204" pitchFamily="34" charset="0"/>
              </a:rPr>
              <a:t> </a:t>
            </a:r>
            <a:r>
              <a:rPr lang="en-US" sz="2800" spc="-8" dirty="0">
                <a:solidFill>
                  <a:schemeClr val="accent6"/>
                </a:solidFill>
                <a:latin typeface="Calibri" panose="020F0502020204030204" pitchFamily="34" charset="0"/>
                <a:cs typeface="Calibri" panose="020F0502020204030204" pitchFamily="34" charset="0"/>
              </a:rPr>
              <a:t>Death </a:t>
            </a:r>
            <a:r>
              <a:rPr lang="en-US" sz="2800" dirty="0">
                <a:solidFill>
                  <a:schemeClr val="accent6"/>
                </a:solidFill>
                <a:latin typeface="Calibri" panose="020F0502020204030204" pitchFamily="34" charset="0"/>
                <a:cs typeface="Calibri" panose="020F0502020204030204" pitchFamily="34" charset="0"/>
              </a:rPr>
              <a:t>in Patients with Baseline SARS CoV-2 Immunity: Clinical Trials</a:t>
            </a:r>
            <a:endParaRPr lang="en-US" sz="2800" dirty="0">
              <a:solidFill>
                <a:schemeClr val="accent6"/>
              </a:solidFill>
            </a:endParaRPr>
          </a:p>
        </p:txBody>
      </p:sp>
    </p:spTree>
    <p:extLst>
      <p:ext uri="{BB962C8B-B14F-4D97-AF65-F5344CB8AC3E}">
        <p14:creationId xmlns:p14="http://schemas.microsoft.com/office/powerpoint/2010/main" val="3605689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8D8B9-3010-6C47-F92A-5886D37AA8C8}"/>
              </a:ext>
            </a:extLst>
          </p:cNvPr>
          <p:cNvSpPr>
            <a:spLocks noGrp="1"/>
          </p:cNvSpPr>
          <p:nvPr>
            <p:ph type="title"/>
          </p:nvPr>
        </p:nvSpPr>
        <p:spPr>
          <a:xfrm>
            <a:off x="0" y="102750"/>
            <a:ext cx="9144000" cy="994172"/>
          </a:xfrm>
        </p:spPr>
        <p:txBody>
          <a:bodyPr>
            <a:normAutofit/>
          </a:bodyPr>
          <a:lstStyle/>
          <a:p>
            <a:pPr algn="ctr"/>
            <a:r>
              <a:rPr lang="en-US" sz="3200" dirty="0">
                <a:latin typeface="Calibri" panose="020F0502020204030204" pitchFamily="34" charset="0"/>
                <a:cs typeface="Calibri" panose="020F0502020204030204" pitchFamily="34" charset="0"/>
              </a:rPr>
              <a:t>Nirmatrelvir/r in People with Previous Immunity</a:t>
            </a:r>
          </a:p>
        </p:txBody>
      </p:sp>
      <p:sp>
        <p:nvSpPr>
          <p:cNvPr id="3" name="Content Placeholder 2">
            <a:extLst>
              <a:ext uri="{FF2B5EF4-FFF2-40B4-BE49-F238E27FC236}">
                <a16:creationId xmlns:a16="http://schemas.microsoft.com/office/drawing/2014/main" id="{68E73673-4FCE-8800-C23E-2F3352DC799D}"/>
              </a:ext>
            </a:extLst>
          </p:cNvPr>
          <p:cNvSpPr>
            <a:spLocks noGrp="1"/>
          </p:cNvSpPr>
          <p:nvPr>
            <p:ph idx="1"/>
          </p:nvPr>
        </p:nvSpPr>
        <p:spPr>
          <a:xfrm>
            <a:off x="198530" y="1198471"/>
            <a:ext cx="4493671" cy="3719824"/>
          </a:xfrm>
        </p:spPr>
        <p:txBody>
          <a:bodyPr>
            <a:noAutofit/>
          </a:bodyPr>
          <a:lstStyle/>
          <a:p>
            <a:pPr>
              <a:lnSpc>
                <a:spcPct val="120000"/>
              </a:lnSpc>
            </a:pPr>
            <a:r>
              <a:rPr lang="en-US" sz="2200" dirty="0">
                <a:latin typeface="Calibri" panose="020F0502020204030204" pitchFamily="34" charset="0"/>
                <a:cs typeface="Calibri" panose="020F0502020204030204" pitchFamily="34" charset="0"/>
              </a:rPr>
              <a:t>Retrospective cohort study, Israel</a:t>
            </a:r>
          </a:p>
          <a:p>
            <a:pPr>
              <a:lnSpc>
                <a:spcPct val="120000"/>
              </a:lnSpc>
            </a:pPr>
            <a:r>
              <a:rPr lang="en-US" sz="2200" dirty="0">
                <a:latin typeface="Calibri" panose="020F0502020204030204" pitchFamily="34" charset="0"/>
                <a:cs typeface="Calibri" panose="020F0502020204030204" pitchFamily="34" charset="0"/>
              </a:rPr>
              <a:t>Rx (n=3902); No Rx (n=105,352)</a:t>
            </a:r>
          </a:p>
          <a:p>
            <a:pPr>
              <a:lnSpc>
                <a:spcPct val="120000"/>
              </a:lnSpc>
            </a:pPr>
            <a:r>
              <a:rPr lang="en-US" sz="2200" dirty="0">
                <a:latin typeface="Calibri" panose="020F0502020204030204" pitchFamily="34" charset="0"/>
                <a:cs typeface="Calibri" panose="020F0502020204030204" pitchFamily="34" charset="0"/>
              </a:rPr>
              <a:t>~80% had previous immunity (vaccination, prior infection, both)</a:t>
            </a:r>
          </a:p>
          <a:p>
            <a:pPr>
              <a:lnSpc>
                <a:spcPct val="120000"/>
              </a:lnSpc>
            </a:pPr>
            <a:r>
              <a:rPr lang="en-US" sz="2200" dirty="0">
                <a:latin typeface="Calibri" panose="020F0502020204030204" pitchFamily="34" charset="0"/>
                <a:cs typeface="Calibri" panose="020F0502020204030204" pitchFamily="34" charset="0"/>
              </a:rPr>
              <a:t>≥65 </a:t>
            </a:r>
            <a:r>
              <a:rPr lang="en-US" sz="2200" dirty="0" err="1">
                <a:latin typeface="Calibri" panose="020F0502020204030204" pitchFamily="34" charset="0"/>
                <a:cs typeface="Calibri" panose="020F0502020204030204" pitchFamily="34" charset="0"/>
              </a:rPr>
              <a:t>yo</a:t>
            </a:r>
            <a:r>
              <a:rPr lang="en-US" sz="2200" dirty="0">
                <a:latin typeface="Calibri" panose="020F0502020204030204" pitchFamily="34" charset="0"/>
                <a:cs typeface="Calibri" panose="020F0502020204030204" pitchFamily="34" charset="0"/>
              </a:rPr>
              <a:t>:  hospitalization less likely in treated group (hazard ratio, 0.27). Benefit regardless of previous immunity status.</a:t>
            </a:r>
          </a:p>
          <a:p>
            <a:pPr>
              <a:lnSpc>
                <a:spcPct val="120000"/>
              </a:lnSpc>
            </a:pPr>
            <a:r>
              <a:rPr lang="en-US" sz="2200" dirty="0">
                <a:latin typeface="Calibri" panose="020F0502020204030204" pitchFamily="34" charset="0"/>
                <a:cs typeface="Calibri" panose="020F0502020204030204" pitchFamily="34" charset="0"/>
              </a:rPr>
              <a:t>40–64 </a:t>
            </a:r>
            <a:r>
              <a:rPr lang="en-US" sz="2200" dirty="0" err="1">
                <a:latin typeface="Calibri" panose="020F0502020204030204" pitchFamily="34" charset="0"/>
                <a:cs typeface="Calibri" panose="020F0502020204030204" pitchFamily="34" charset="0"/>
              </a:rPr>
              <a:t>yo</a:t>
            </a:r>
            <a:r>
              <a:rPr lang="en-US" sz="2200" dirty="0">
                <a:latin typeface="Calibri" panose="020F0502020204030204" pitchFamily="34" charset="0"/>
                <a:cs typeface="Calibri" panose="020F0502020204030204" pitchFamily="34" charset="0"/>
              </a:rPr>
              <a:t>: hospitalizations similar in treated and untreated groups</a:t>
            </a:r>
          </a:p>
        </p:txBody>
      </p:sp>
      <p:pic>
        <p:nvPicPr>
          <p:cNvPr id="4" name="Picture 3">
            <a:extLst>
              <a:ext uri="{FF2B5EF4-FFF2-40B4-BE49-F238E27FC236}">
                <a16:creationId xmlns:a16="http://schemas.microsoft.com/office/drawing/2014/main" id="{D978AB5F-B8B3-98F3-591E-7F805550A7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02865" y="1982540"/>
            <a:ext cx="4450914" cy="1741239"/>
          </a:xfrm>
          <a:prstGeom prst="rect">
            <a:avLst/>
          </a:prstGeom>
        </p:spPr>
      </p:pic>
      <p:sp>
        <p:nvSpPr>
          <p:cNvPr id="5" name="Footer Placeholder 4">
            <a:extLst>
              <a:ext uri="{FF2B5EF4-FFF2-40B4-BE49-F238E27FC236}">
                <a16:creationId xmlns:a16="http://schemas.microsoft.com/office/drawing/2014/main" id="{5328C050-3FA7-E524-FEB2-4FF368F1FD2D}"/>
              </a:ext>
            </a:extLst>
          </p:cNvPr>
          <p:cNvSpPr>
            <a:spLocks noGrp="1"/>
          </p:cNvSpPr>
          <p:nvPr>
            <p:ph type="ftr" sz="quarter" idx="11"/>
          </p:nvPr>
        </p:nvSpPr>
        <p:spPr>
          <a:xfrm>
            <a:off x="5694335" y="4837099"/>
            <a:ext cx="3268362" cy="162392"/>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None/>
              <a:defRPr sz="9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defTabSz="914400">
              <a:defRPr/>
            </a:pPr>
            <a:endParaRPr lang="en-US" sz="1400" kern="0" dirty="0">
              <a:solidFill>
                <a:srgbClr val="000000"/>
              </a:solidFill>
              <a:latin typeface="Calibri" panose="020F0502020204030204" pitchFamily="34" charset="0"/>
              <a:cs typeface="Calibri" panose="020F0502020204030204" pitchFamily="34" charset="0"/>
              <a:sym typeface="Arial"/>
            </a:endParaRPr>
          </a:p>
        </p:txBody>
      </p:sp>
      <p:pic>
        <p:nvPicPr>
          <p:cNvPr id="6" name="Picture 5">
            <a:extLst>
              <a:ext uri="{FF2B5EF4-FFF2-40B4-BE49-F238E27FC236}">
                <a16:creationId xmlns:a16="http://schemas.microsoft.com/office/drawing/2014/main" id="{971E80E3-0344-2A23-B967-45CEADF687A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01784" y="3976294"/>
            <a:ext cx="4225671" cy="1518271"/>
          </a:xfrm>
          <a:prstGeom prst="rect">
            <a:avLst/>
          </a:prstGeom>
        </p:spPr>
      </p:pic>
      <p:sp>
        <p:nvSpPr>
          <p:cNvPr id="7" name="TextBox 6">
            <a:extLst>
              <a:ext uri="{FF2B5EF4-FFF2-40B4-BE49-F238E27FC236}">
                <a16:creationId xmlns:a16="http://schemas.microsoft.com/office/drawing/2014/main" id="{1C6049E0-6230-BEE9-256F-D2C48E463FD0}"/>
              </a:ext>
            </a:extLst>
          </p:cNvPr>
          <p:cNvSpPr txBox="1"/>
          <p:nvPr/>
        </p:nvSpPr>
        <p:spPr>
          <a:xfrm>
            <a:off x="5672167" y="1378958"/>
            <a:ext cx="1828800" cy="369332"/>
          </a:xfrm>
          <a:prstGeom prst="rect">
            <a:avLst/>
          </a:prstGeom>
          <a:noFill/>
        </p:spPr>
        <p:txBody>
          <a:bodyPr wrap="square" rtlCol="0">
            <a:spAutoFit/>
          </a:bodyPr>
          <a:lstStyle/>
          <a:p>
            <a:pPr defTabSz="914400">
              <a:defRPr/>
            </a:pPr>
            <a:r>
              <a:rPr lang="en-US" kern="0" dirty="0">
                <a:solidFill>
                  <a:srgbClr val="000000"/>
                </a:solidFill>
                <a:latin typeface="Calibri" panose="020F0502020204030204"/>
                <a:cs typeface="Arial"/>
                <a:sym typeface="Arial"/>
              </a:rPr>
              <a:t>Age ≥ 65 y</a:t>
            </a:r>
          </a:p>
        </p:txBody>
      </p:sp>
      <p:sp>
        <p:nvSpPr>
          <p:cNvPr id="8" name="TextBox 7">
            <a:extLst>
              <a:ext uri="{FF2B5EF4-FFF2-40B4-BE49-F238E27FC236}">
                <a16:creationId xmlns:a16="http://schemas.microsoft.com/office/drawing/2014/main" id="{15D16AE2-0F1C-1F08-15B1-BC0414763B16}"/>
              </a:ext>
            </a:extLst>
          </p:cNvPr>
          <p:cNvSpPr txBox="1"/>
          <p:nvPr/>
        </p:nvSpPr>
        <p:spPr>
          <a:xfrm>
            <a:off x="5694335" y="3539113"/>
            <a:ext cx="1828800" cy="369332"/>
          </a:xfrm>
          <a:prstGeom prst="rect">
            <a:avLst/>
          </a:prstGeom>
          <a:noFill/>
        </p:spPr>
        <p:txBody>
          <a:bodyPr wrap="square" rtlCol="0">
            <a:spAutoFit/>
          </a:bodyPr>
          <a:lstStyle/>
          <a:p>
            <a:pPr defTabSz="914400">
              <a:defRPr/>
            </a:pPr>
            <a:r>
              <a:rPr lang="en-US" kern="0" dirty="0">
                <a:solidFill>
                  <a:srgbClr val="000000"/>
                </a:solidFill>
                <a:latin typeface="Calibri" panose="020F0502020204030204"/>
                <a:cs typeface="Arial"/>
                <a:sym typeface="Arial"/>
              </a:rPr>
              <a:t>Age 40-64 y</a:t>
            </a:r>
          </a:p>
        </p:txBody>
      </p:sp>
      <p:sp>
        <p:nvSpPr>
          <p:cNvPr id="9" name="TextBox 8">
            <a:extLst>
              <a:ext uri="{FF2B5EF4-FFF2-40B4-BE49-F238E27FC236}">
                <a16:creationId xmlns:a16="http://schemas.microsoft.com/office/drawing/2014/main" id="{11CE9117-FF28-FAE8-853E-C1563A8AB382}"/>
              </a:ext>
            </a:extLst>
          </p:cNvPr>
          <p:cNvSpPr txBox="1"/>
          <p:nvPr/>
        </p:nvSpPr>
        <p:spPr>
          <a:xfrm>
            <a:off x="6545230" y="5747080"/>
            <a:ext cx="2151551" cy="369332"/>
          </a:xfrm>
          <a:prstGeom prst="rect">
            <a:avLst/>
          </a:prstGeom>
          <a:noFill/>
        </p:spPr>
        <p:txBody>
          <a:bodyPr wrap="none" rtlCol="0">
            <a:spAutoFit/>
          </a:bodyPr>
          <a:lstStyle/>
          <a:p>
            <a:r>
              <a:rPr lang="en-US" dirty="0" err="1">
                <a:latin typeface="Calibri" panose="020F0502020204030204" pitchFamily="34" charset="0"/>
                <a:cs typeface="Calibri" panose="020F0502020204030204" pitchFamily="34" charset="0"/>
              </a:rPr>
              <a:t>Arbel</a:t>
            </a:r>
            <a:r>
              <a:rPr lang="en-US" dirty="0">
                <a:latin typeface="Calibri" panose="020F0502020204030204" pitchFamily="34" charset="0"/>
                <a:cs typeface="Calibri" panose="020F0502020204030204" pitchFamily="34" charset="0"/>
              </a:rPr>
              <a:t> R, NEJM, 2022</a:t>
            </a:r>
            <a:endParaRPr lang="en-US" dirty="0"/>
          </a:p>
        </p:txBody>
      </p:sp>
    </p:spTree>
    <p:extLst>
      <p:ext uri="{BB962C8B-B14F-4D97-AF65-F5344CB8AC3E}">
        <p14:creationId xmlns:p14="http://schemas.microsoft.com/office/powerpoint/2010/main" val="2033104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771DA-BCE9-4E67-A984-E8576CC69CFC}"/>
              </a:ext>
            </a:extLst>
          </p:cNvPr>
          <p:cNvSpPr txBox="1">
            <a:spLocks/>
          </p:cNvSpPr>
          <p:nvPr/>
        </p:nvSpPr>
        <p:spPr>
          <a:xfrm>
            <a:off x="609600" y="274638"/>
            <a:ext cx="7992979" cy="1143000"/>
          </a:xfrm>
          <a:prstGeom prst="rect">
            <a:avLst/>
          </a:prstGeom>
        </p:spPr>
        <p:txBody>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pPr algn="ctr"/>
            <a:r>
              <a:rPr lang="en-US" dirty="0">
                <a:latin typeface="Calibri" panose="020F0502020204030204" pitchFamily="34" charset="0"/>
                <a:cs typeface="Calibri" panose="020F0502020204030204" pitchFamily="34" charset="0"/>
              </a:rPr>
              <a:t>Expected Outcome</a:t>
            </a:r>
          </a:p>
        </p:txBody>
      </p:sp>
      <p:sp>
        <p:nvSpPr>
          <p:cNvPr id="3" name="Content Placeholder 2">
            <a:extLst>
              <a:ext uri="{FF2B5EF4-FFF2-40B4-BE49-F238E27FC236}">
                <a16:creationId xmlns:a16="http://schemas.microsoft.com/office/drawing/2014/main" id="{7556561B-1E79-45D9-91AF-81D2C4442807}"/>
              </a:ext>
            </a:extLst>
          </p:cNvPr>
          <p:cNvSpPr txBox="1">
            <a:spLocks/>
          </p:cNvSpPr>
          <p:nvPr/>
        </p:nvSpPr>
        <p:spPr>
          <a:xfrm>
            <a:off x="609600" y="1600201"/>
            <a:ext cx="7992979" cy="4525963"/>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800" dirty="0">
                <a:latin typeface="Calibri" panose="020F0502020204030204" pitchFamily="34" charset="0"/>
                <a:cs typeface="Calibri" panose="020F0502020204030204" pitchFamily="34" charset="0"/>
              </a:rPr>
              <a:t>What is the desired change/result in practice resulting from this educational intervention?</a:t>
            </a:r>
          </a:p>
          <a:p>
            <a:pPr lvl="1"/>
            <a:r>
              <a:rPr lang="en-US" sz="2800" dirty="0">
                <a:effectLst/>
                <a:latin typeface="Calibri" panose="020F0502020204030204" pitchFamily="34" charset="0"/>
                <a:ea typeface="Times New Roman" panose="02020603050405020304" pitchFamily="18" charset="0"/>
                <a:cs typeface="Calibri" panose="020F0502020204030204" pitchFamily="34" charset="0"/>
              </a:rPr>
              <a:t>Improvement in clinical care for people with HIV and COVID</a:t>
            </a:r>
          </a:p>
          <a:p>
            <a:pPr lvl="1"/>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1266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3522D-0DCF-E4BF-209F-9FD3410887ED}"/>
              </a:ext>
            </a:extLst>
          </p:cNvPr>
          <p:cNvSpPr>
            <a:spLocks noGrp="1"/>
          </p:cNvSpPr>
          <p:nvPr>
            <p:ph type="title"/>
          </p:nvPr>
        </p:nvSpPr>
        <p:spPr>
          <a:xfrm>
            <a:off x="115532" y="187127"/>
            <a:ext cx="8912936" cy="994172"/>
          </a:xfrm>
        </p:spPr>
        <p:txBody>
          <a:bodyPr>
            <a:normAutofit fontScale="90000"/>
          </a:bodyPr>
          <a:lstStyle/>
          <a:p>
            <a:pPr algn="ctr"/>
            <a:r>
              <a:rPr lang="en-US" dirty="0" err="1">
                <a:latin typeface="Calibri" panose="020F0502020204030204" pitchFamily="34" charset="0"/>
                <a:cs typeface="Calibri" panose="020F0502020204030204" pitchFamily="34" charset="0"/>
              </a:rPr>
              <a:t>Nirmatrelvir</a:t>
            </a:r>
            <a:r>
              <a:rPr lang="en-US" dirty="0">
                <a:latin typeface="Calibri" panose="020F0502020204030204" pitchFamily="34" charset="0"/>
                <a:cs typeface="Calibri" panose="020F0502020204030204" pitchFamily="34" charset="0"/>
              </a:rPr>
              <a:t>/r for Early COVID-19 in Large US Health System </a:t>
            </a:r>
          </a:p>
        </p:txBody>
      </p:sp>
      <p:sp>
        <p:nvSpPr>
          <p:cNvPr id="3" name="Content Placeholder 2">
            <a:extLst>
              <a:ext uri="{FF2B5EF4-FFF2-40B4-BE49-F238E27FC236}">
                <a16:creationId xmlns:a16="http://schemas.microsoft.com/office/drawing/2014/main" id="{2E868213-7852-D672-4AB0-E7B6F96D6359}"/>
              </a:ext>
            </a:extLst>
          </p:cNvPr>
          <p:cNvSpPr>
            <a:spLocks noGrp="1"/>
          </p:cNvSpPr>
          <p:nvPr>
            <p:ph idx="1"/>
          </p:nvPr>
        </p:nvSpPr>
        <p:spPr>
          <a:xfrm>
            <a:off x="223862" y="1565704"/>
            <a:ext cx="4002045" cy="4257676"/>
          </a:xfrm>
        </p:spPr>
        <p:txBody>
          <a:bodyPr>
            <a:normAutofit lnSpcReduction="10000"/>
          </a:bodyPr>
          <a:lstStyle/>
          <a:p>
            <a:pPr>
              <a:lnSpc>
                <a:spcPct val="110000"/>
              </a:lnSpc>
            </a:pPr>
            <a:r>
              <a:rPr lang="en-US" dirty="0">
                <a:latin typeface="Calibri" panose="020F0502020204030204" pitchFamily="34" charset="0"/>
                <a:cs typeface="Calibri" panose="020F0502020204030204" pitchFamily="34" charset="0"/>
              </a:rPr>
              <a:t>45,000 outpatients aged 50 years or older</a:t>
            </a:r>
          </a:p>
          <a:p>
            <a:pPr>
              <a:lnSpc>
                <a:spcPct val="110000"/>
              </a:lnSpc>
            </a:pPr>
            <a:r>
              <a:rPr lang="en-US" dirty="0">
                <a:latin typeface="Calibri" panose="020F0502020204030204" pitchFamily="34" charset="0"/>
                <a:cs typeface="Calibri" panose="020F0502020204030204" pitchFamily="34" charset="0"/>
              </a:rPr>
              <a:t>90% with ≥3 vaccine doses </a:t>
            </a:r>
          </a:p>
          <a:p>
            <a:pPr>
              <a:lnSpc>
                <a:spcPct val="110000"/>
              </a:lnSpc>
            </a:pPr>
            <a:r>
              <a:rPr lang="en-US" dirty="0">
                <a:latin typeface="Calibri" panose="020F0502020204030204" pitchFamily="34" charset="0"/>
                <a:cs typeface="Calibri" panose="020F0502020204030204" pitchFamily="34" charset="0"/>
              </a:rPr>
              <a:t>Hospitalization/death: 0.55% (NMV/r) vs. 0.97% (no NMV/r)</a:t>
            </a:r>
          </a:p>
          <a:p>
            <a:pPr>
              <a:lnSpc>
                <a:spcPct val="110000"/>
              </a:lnSpc>
            </a:pPr>
            <a:r>
              <a:rPr lang="en-US" dirty="0">
                <a:latin typeface="Calibri" panose="020F0502020204030204" pitchFamily="34" charset="0"/>
                <a:cs typeface="Calibri" panose="020F0502020204030204" pitchFamily="34" charset="0"/>
              </a:rPr>
              <a:t>NMV/r recipients: lower risk for hospitalization (adjusted RR=0.60) and death (adjusted RR=0.29)</a:t>
            </a:r>
          </a:p>
        </p:txBody>
      </p:sp>
      <p:sp>
        <p:nvSpPr>
          <p:cNvPr id="4" name="Footer Placeholder 3">
            <a:extLst>
              <a:ext uri="{FF2B5EF4-FFF2-40B4-BE49-F238E27FC236}">
                <a16:creationId xmlns:a16="http://schemas.microsoft.com/office/drawing/2014/main" id="{5A5FA02B-9102-7212-CDCC-68B198C9C2F9}"/>
              </a:ext>
            </a:extLst>
          </p:cNvPr>
          <p:cNvSpPr>
            <a:spLocks noGrp="1"/>
          </p:cNvSpPr>
          <p:nvPr>
            <p:ph type="ftr" sz="quarter" idx="11"/>
          </p:nvPr>
        </p:nvSpPr>
        <p:spPr>
          <a:xfrm>
            <a:off x="5694335" y="4837099"/>
            <a:ext cx="3268362" cy="162392"/>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None/>
              <a:defRPr sz="9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defTabSz="914400">
              <a:defRPr/>
            </a:pPr>
            <a:endParaRPr lang="en-US" sz="1400" kern="0" dirty="0">
              <a:solidFill>
                <a:srgbClr val="000000"/>
              </a:solidFill>
              <a:latin typeface="Calibri" panose="020F0502020204030204" pitchFamily="34" charset="0"/>
              <a:cs typeface="Calibri" panose="020F0502020204030204" pitchFamily="34" charset="0"/>
              <a:sym typeface="Arial"/>
            </a:endParaRPr>
          </a:p>
        </p:txBody>
      </p:sp>
      <p:pic>
        <p:nvPicPr>
          <p:cNvPr id="6" name="Picture 5">
            <a:extLst>
              <a:ext uri="{FF2B5EF4-FFF2-40B4-BE49-F238E27FC236}">
                <a16:creationId xmlns:a16="http://schemas.microsoft.com/office/drawing/2014/main" id="{936E849C-5663-EDB1-7CB8-F4058E17E3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5554" y="2058877"/>
            <a:ext cx="4712914" cy="3109959"/>
          </a:xfrm>
          <a:prstGeom prst="rect">
            <a:avLst/>
          </a:prstGeom>
        </p:spPr>
      </p:pic>
      <p:sp>
        <p:nvSpPr>
          <p:cNvPr id="5" name="Footer Placeholder 3">
            <a:extLst>
              <a:ext uri="{FF2B5EF4-FFF2-40B4-BE49-F238E27FC236}">
                <a16:creationId xmlns:a16="http://schemas.microsoft.com/office/drawing/2014/main" id="{BA93EAA1-FC57-9FC3-7FA4-DC6F123626EA}"/>
              </a:ext>
            </a:extLst>
          </p:cNvPr>
          <p:cNvSpPr txBox="1">
            <a:spLocks/>
          </p:cNvSpPr>
          <p:nvPr/>
        </p:nvSpPr>
        <p:spPr>
          <a:xfrm>
            <a:off x="5875638" y="5742694"/>
            <a:ext cx="3268362" cy="16239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a:pPr>
            <a:r>
              <a:rPr lang="en-US" sz="1400" kern="0">
                <a:solidFill>
                  <a:srgbClr val="000000"/>
                </a:solidFill>
                <a:latin typeface="Calibri" panose="020F0502020204030204" pitchFamily="34" charset="0"/>
                <a:cs typeface="Calibri" panose="020F0502020204030204" pitchFamily="34" charset="0"/>
                <a:sym typeface="Arial"/>
              </a:rPr>
              <a:t>Dryden-Peterson S, Ann Intern Med, 2022</a:t>
            </a:r>
            <a:endParaRPr lang="en-US" sz="1400" kern="0" dirty="0">
              <a:solidFill>
                <a:srgbClr val="00000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971884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8C375-9AE6-3706-7EE6-AE4C8D7FC50B}"/>
              </a:ext>
            </a:extLst>
          </p:cNvPr>
          <p:cNvSpPr>
            <a:spLocks noGrp="1"/>
          </p:cNvSpPr>
          <p:nvPr>
            <p:ph type="title"/>
          </p:nvPr>
        </p:nvSpPr>
        <p:spPr>
          <a:xfrm>
            <a:off x="93306" y="119053"/>
            <a:ext cx="9050694" cy="994172"/>
          </a:xfrm>
        </p:spPr>
        <p:txBody>
          <a:bodyPr>
            <a:normAutofit/>
          </a:bodyPr>
          <a:lstStyle/>
          <a:p>
            <a:pPr algn="ctr"/>
            <a:r>
              <a:rPr lang="en-US" sz="3200" dirty="0" err="1">
                <a:latin typeface="Calibri" panose="020F0502020204030204" pitchFamily="34" charset="0"/>
                <a:cs typeface="Calibri" panose="020F0502020204030204" pitchFamily="34" charset="0"/>
              </a:rPr>
              <a:t>Molnupiravir</a:t>
            </a:r>
            <a:r>
              <a:rPr lang="en-US" sz="3200" dirty="0">
                <a:latin typeface="Calibri" panose="020F0502020204030204" pitchFamily="34" charset="0"/>
                <a:cs typeface="Calibri" panose="020F0502020204030204" pitchFamily="34" charset="0"/>
              </a:rPr>
              <a:t> (MOV) in Vaccinated Adults: PANORAMIC</a:t>
            </a:r>
          </a:p>
        </p:txBody>
      </p:sp>
      <p:sp>
        <p:nvSpPr>
          <p:cNvPr id="3" name="Content Placeholder 2">
            <a:extLst>
              <a:ext uri="{FF2B5EF4-FFF2-40B4-BE49-F238E27FC236}">
                <a16:creationId xmlns:a16="http://schemas.microsoft.com/office/drawing/2014/main" id="{4DD1D2AA-86DC-E857-6C5B-3A78FF0FCAA3}"/>
              </a:ext>
            </a:extLst>
          </p:cNvPr>
          <p:cNvSpPr>
            <a:spLocks noGrp="1"/>
          </p:cNvSpPr>
          <p:nvPr>
            <p:ph idx="1"/>
          </p:nvPr>
        </p:nvSpPr>
        <p:spPr>
          <a:xfrm>
            <a:off x="191002" y="1366188"/>
            <a:ext cx="4644017" cy="4055857"/>
          </a:xfrm>
          <a:solidFill>
            <a:schemeClr val="bg1">
              <a:lumMod val="95000"/>
            </a:schemeClr>
          </a:solidFill>
          <a:ln>
            <a:solidFill>
              <a:schemeClr val="bg1">
                <a:lumMod val="85000"/>
              </a:schemeClr>
            </a:solidFill>
          </a:ln>
        </p:spPr>
        <p:txBody>
          <a:bodyPr>
            <a:noAutofit/>
          </a:bodyPr>
          <a:lstStyle/>
          <a:p>
            <a:pPr>
              <a:lnSpc>
                <a:spcPct val="100000"/>
              </a:lnSpc>
            </a:pPr>
            <a:r>
              <a:rPr lang="en-US" sz="2000" dirty="0">
                <a:latin typeface="Calibri" panose="020F0502020204030204" pitchFamily="34" charset="0"/>
                <a:cs typeface="Calibri" panose="020F0502020204030204" pitchFamily="34" charset="0"/>
              </a:rPr>
              <a:t>Open-label, randomized controlled trial in UK, Dec 2021 to April 2022</a:t>
            </a:r>
          </a:p>
          <a:p>
            <a:pPr>
              <a:lnSpc>
                <a:spcPct val="100000"/>
              </a:lnSpc>
            </a:pPr>
            <a:r>
              <a:rPr lang="en-US" sz="2000" dirty="0">
                <a:latin typeface="Calibri" panose="020F0502020204030204" pitchFamily="34" charset="0"/>
                <a:cs typeface="Calibri" panose="020F0502020204030204" pitchFamily="34" charset="0"/>
              </a:rPr>
              <a:t>≈25,000 non-hospitalized adults with COVID and symptoms for ≤5 days</a:t>
            </a:r>
          </a:p>
          <a:p>
            <a:pPr>
              <a:lnSpc>
                <a:spcPct val="100000"/>
              </a:lnSpc>
            </a:pPr>
            <a:r>
              <a:rPr lang="en-US" sz="2000" dirty="0">
                <a:latin typeface="Calibri" panose="020F0502020204030204" pitchFamily="34" charset="0"/>
                <a:cs typeface="Calibri" panose="020F0502020204030204" pitchFamily="34" charset="0"/>
              </a:rPr>
              <a:t>MOV + usual care vs. usual care</a:t>
            </a:r>
          </a:p>
          <a:p>
            <a:pPr>
              <a:lnSpc>
                <a:spcPct val="100000"/>
              </a:lnSpc>
            </a:pPr>
            <a:r>
              <a:rPr lang="en-US" sz="2000" dirty="0">
                <a:latin typeface="Calibri" panose="020F0502020204030204" pitchFamily="34" charset="0"/>
                <a:cs typeface="Calibri" panose="020F0502020204030204" pitchFamily="34" charset="0"/>
              </a:rPr>
              <a:t>Aged ≥50 y or ≥18 y with high-risk comorbidity</a:t>
            </a:r>
          </a:p>
          <a:p>
            <a:pPr>
              <a:lnSpc>
                <a:spcPct val="100000"/>
              </a:lnSpc>
            </a:pPr>
            <a:r>
              <a:rPr lang="en-US" sz="2000" dirty="0">
                <a:latin typeface="Calibri" panose="020F0502020204030204" pitchFamily="34" charset="0"/>
                <a:cs typeface="Calibri" panose="020F0502020204030204" pitchFamily="34" charset="0"/>
              </a:rPr>
              <a:t>94% received ≥3 COVID vaccine doses </a:t>
            </a:r>
          </a:p>
          <a:p>
            <a:pPr>
              <a:lnSpc>
                <a:spcPct val="100000"/>
              </a:lnSpc>
            </a:pPr>
            <a:r>
              <a:rPr lang="en-US" sz="2000" dirty="0">
                <a:latin typeface="Calibri" panose="020F0502020204030204" pitchFamily="34" charset="0"/>
                <a:cs typeface="Calibri" panose="020F0502020204030204" pitchFamily="34" charset="0"/>
              </a:rPr>
              <a:t>Hospitalization/death: 1% in both groups</a:t>
            </a:r>
          </a:p>
          <a:p>
            <a:pPr>
              <a:lnSpc>
                <a:spcPct val="100000"/>
              </a:lnSpc>
            </a:pPr>
            <a:r>
              <a:rPr lang="en-US" sz="2000" dirty="0">
                <a:latin typeface="Calibri" panose="020F0502020204030204" pitchFamily="34" charset="0"/>
                <a:cs typeface="Calibri" panose="020F0502020204030204" pitchFamily="34" charset="0"/>
              </a:rPr>
              <a:t>Time to self-reported recovery: 9 days (MOV) vs. 15 days (usual care)</a:t>
            </a:r>
          </a:p>
        </p:txBody>
      </p:sp>
      <p:sp>
        <p:nvSpPr>
          <p:cNvPr id="4" name="Footer Placeholder 3">
            <a:extLst>
              <a:ext uri="{FF2B5EF4-FFF2-40B4-BE49-F238E27FC236}">
                <a16:creationId xmlns:a16="http://schemas.microsoft.com/office/drawing/2014/main" id="{E713D013-6B48-7EC0-0D9C-748BBD908DAF}"/>
              </a:ext>
            </a:extLst>
          </p:cNvPr>
          <p:cNvSpPr>
            <a:spLocks noGrp="1"/>
          </p:cNvSpPr>
          <p:nvPr>
            <p:ph type="ftr" sz="quarter" idx="11"/>
          </p:nvPr>
        </p:nvSpPr>
        <p:spPr>
          <a:xfrm>
            <a:off x="5694335" y="4837099"/>
            <a:ext cx="3268362" cy="162392"/>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None/>
              <a:defRPr sz="9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defTabSz="914400">
              <a:defRPr/>
            </a:pPr>
            <a:endParaRPr lang="en-US" sz="1400" kern="0" dirty="0">
              <a:solidFill>
                <a:srgbClr val="000000"/>
              </a:solidFill>
              <a:latin typeface="Calibri" panose="020F0502020204030204" pitchFamily="34" charset="0"/>
              <a:cs typeface="Calibri" panose="020F0502020204030204" pitchFamily="34" charset="0"/>
              <a:sym typeface="Arial"/>
            </a:endParaRPr>
          </a:p>
        </p:txBody>
      </p:sp>
      <p:pic>
        <p:nvPicPr>
          <p:cNvPr id="5" name="Picture 4">
            <a:extLst>
              <a:ext uri="{FF2B5EF4-FFF2-40B4-BE49-F238E27FC236}">
                <a16:creationId xmlns:a16="http://schemas.microsoft.com/office/drawing/2014/main" id="{51F9DB98-767F-C096-D0AC-BCA192D501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7011" y="1631747"/>
            <a:ext cx="4064996" cy="3517785"/>
          </a:xfrm>
          <a:prstGeom prst="rect">
            <a:avLst/>
          </a:prstGeom>
          <a:effectLst>
            <a:outerShdw blurRad="50800" dist="38100" dir="2700000" algn="tl" rotWithShape="0">
              <a:prstClr val="black">
                <a:alpha val="40000"/>
              </a:prstClr>
            </a:outerShdw>
          </a:effectLst>
        </p:spPr>
      </p:pic>
      <p:sp>
        <p:nvSpPr>
          <p:cNvPr id="6" name="Footer Placeholder 3">
            <a:extLst>
              <a:ext uri="{FF2B5EF4-FFF2-40B4-BE49-F238E27FC236}">
                <a16:creationId xmlns:a16="http://schemas.microsoft.com/office/drawing/2014/main" id="{090C2C13-BF3F-11FF-49E6-EC0A2A193D87}"/>
              </a:ext>
            </a:extLst>
          </p:cNvPr>
          <p:cNvSpPr txBox="1">
            <a:spLocks/>
          </p:cNvSpPr>
          <p:nvPr/>
        </p:nvSpPr>
        <p:spPr>
          <a:xfrm>
            <a:off x="5568499" y="5744775"/>
            <a:ext cx="3268362" cy="16239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a:pPr>
            <a:r>
              <a:rPr lang="en-US" sz="1400" kern="0">
                <a:solidFill>
                  <a:srgbClr val="000000"/>
                </a:solidFill>
                <a:latin typeface="Calibri" panose="020F0502020204030204" pitchFamily="34" charset="0"/>
                <a:cs typeface="Calibri" panose="020F0502020204030204" pitchFamily="34" charset="0"/>
                <a:sym typeface="Arial"/>
              </a:rPr>
              <a:t>Butler CC, Lancet, 2022</a:t>
            </a:r>
            <a:endParaRPr lang="en-US" sz="1400" kern="0" dirty="0">
              <a:solidFill>
                <a:srgbClr val="00000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307587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366A0-8E51-41AE-B931-843C5872E790}"/>
              </a:ext>
            </a:extLst>
          </p:cNvPr>
          <p:cNvSpPr>
            <a:spLocks noGrp="1"/>
          </p:cNvSpPr>
          <p:nvPr>
            <p:ph type="title"/>
          </p:nvPr>
        </p:nvSpPr>
        <p:spPr>
          <a:xfrm>
            <a:off x="0" y="163468"/>
            <a:ext cx="9144000" cy="994172"/>
          </a:xfrm>
        </p:spPr>
        <p:txBody>
          <a:bodyPr>
            <a:noAutofit/>
          </a:bodyPr>
          <a:lstStyle/>
          <a:p>
            <a:pPr algn="ctr"/>
            <a:r>
              <a:rPr lang="en-US" sz="3200" dirty="0">
                <a:latin typeface="Calibri" panose="020F0502020204030204" pitchFamily="34" charset="0"/>
                <a:cs typeface="Calibri" panose="020F0502020204030204" pitchFamily="34" charset="0"/>
              </a:rPr>
              <a:t>Should Vaccinated People Be Treated? My Take</a:t>
            </a:r>
          </a:p>
        </p:txBody>
      </p:sp>
      <p:sp>
        <p:nvSpPr>
          <p:cNvPr id="9" name="Content Placeholder 2">
            <a:extLst>
              <a:ext uri="{FF2B5EF4-FFF2-40B4-BE49-F238E27FC236}">
                <a16:creationId xmlns:a16="http://schemas.microsoft.com/office/drawing/2014/main" id="{07847200-F8B9-CEDE-0C6D-07A4901BE9AE}"/>
              </a:ext>
            </a:extLst>
          </p:cNvPr>
          <p:cNvSpPr>
            <a:spLocks noGrp="1"/>
          </p:cNvSpPr>
          <p:nvPr>
            <p:ph idx="1"/>
          </p:nvPr>
        </p:nvSpPr>
        <p:spPr>
          <a:xfrm>
            <a:off x="233133" y="1157640"/>
            <a:ext cx="8677734" cy="3263504"/>
          </a:xfrm>
        </p:spPr>
        <p:txBody>
          <a:bodyPr>
            <a:noAutofit/>
          </a:bodyPr>
          <a:lstStyle/>
          <a:p>
            <a:pPr>
              <a:lnSpc>
                <a:spcPct val="120000"/>
              </a:lnSpc>
              <a:spcAft>
                <a:spcPts val="600"/>
              </a:spcAft>
            </a:pPr>
            <a:r>
              <a:rPr lang="en-US" sz="2200" dirty="0">
                <a:latin typeface="Calibri" panose="020F0502020204030204" pitchFamily="34" charset="0"/>
                <a:cs typeface="Calibri" panose="020F0502020204030204" pitchFamily="34" charset="0"/>
              </a:rPr>
              <a:t>Gradient of benefit: higher risk patients likely to derive more benefit</a:t>
            </a:r>
          </a:p>
          <a:p>
            <a:pPr>
              <a:lnSpc>
                <a:spcPct val="120000"/>
              </a:lnSpc>
              <a:spcAft>
                <a:spcPts val="600"/>
              </a:spcAft>
            </a:pPr>
            <a:r>
              <a:rPr lang="en-US" sz="2200" dirty="0">
                <a:latin typeface="Calibri" panose="020F0502020204030204" pitchFamily="34" charset="0"/>
                <a:cs typeface="Calibri" panose="020F0502020204030204" pitchFamily="34" charset="0"/>
              </a:rPr>
              <a:t>Recommend treatment for older people, regardless of vaccination status</a:t>
            </a:r>
          </a:p>
          <a:p>
            <a:pPr>
              <a:lnSpc>
                <a:spcPct val="120000"/>
              </a:lnSpc>
              <a:spcAft>
                <a:spcPts val="600"/>
              </a:spcAft>
            </a:pPr>
            <a:r>
              <a:rPr lang="en-US" sz="2200" dirty="0">
                <a:latin typeface="Calibri" panose="020F0502020204030204" pitchFamily="34" charset="0"/>
                <a:cs typeface="Calibri" panose="020F0502020204030204" pitchFamily="34" charset="0"/>
              </a:rPr>
              <a:t>For younger people who are vaccinated/boosted, recommend treatment if they have conditions that confer substantial risk, including obesity, heart or lung disease, immunosuppression, other high-risk conditions</a:t>
            </a:r>
          </a:p>
          <a:p>
            <a:pPr>
              <a:lnSpc>
                <a:spcPct val="120000"/>
              </a:lnSpc>
              <a:spcAft>
                <a:spcPts val="600"/>
              </a:spcAft>
            </a:pPr>
            <a:r>
              <a:rPr lang="en-US" sz="2200" dirty="0">
                <a:latin typeface="Calibri" panose="020F0502020204030204" pitchFamily="34" charset="0"/>
                <a:cs typeface="Calibri" panose="020F0502020204030204" pitchFamily="34" charset="0"/>
              </a:rPr>
              <a:t>Not yet known whether early treatment ameliorates post-acute sequelae of SARS CoV-2 (PASC) – important knowledge gap</a:t>
            </a:r>
          </a:p>
        </p:txBody>
      </p:sp>
    </p:spTree>
    <p:extLst>
      <p:ext uri="{BB962C8B-B14F-4D97-AF65-F5344CB8AC3E}">
        <p14:creationId xmlns:p14="http://schemas.microsoft.com/office/powerpoint/2010/main" val="745026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918ACBAB-7B27-7E42-86DD-CF6CA811ABB7}"/>
              </a:ext>
            </a:extLst>
          </p:cNvPr>
          <p:cNvSpPr>
            <a:spLocks noGrp="1"/>
          </p:cNvSpPr>
          <p:nvPr>
            <p:ph type="title"/>
          </p:nvPr>
        </p:nvSpPr>
        <p:spPr>
          <a:xfrm>
            <a:off x="628650" y="218427"/>
            <a:ext cx="7886700" cy="994172"/>
          </a:xfrm>
        </p:spPr>
        <p:txBody>
          <a:bodyPr/>
          <a:lstStyle/>
          <a:p>
            <a:pPr algn="ctr"/>
            <a:r>
              <a:rPr lang="en-US" dirty="0">
                <a:latin typeface="Calibri" panose="020F0502020204030204" pitchFamily="34" charset="0"/>
                <a:cs typeface="Calibri" panose="020F0502020204030204" pitchFamily="34" charset="0"/>
              </a:rPr>
              <a:t>Back to the Case</a:t>
            </a:r>
          </a:p>
        </p:txBody>
      </p:sp>
      <p:sp>
        <p:nvSpPr>
          <p:cNvPr id="35" name="Content Placeholder 2">
            <a:extLst>
              <a:ext uri="{FF2B5EF4-FFF2-40B4-BE49-F238E27FC236}">
                <a16:creationId xmlns:a16="http://schemas.microsoft.com/office/drawing/2014/main" id="{7EF8F0C0-A457-AA4F-B5D8-AA425878F187}"/>
              </a:ext>
            </a:extLst>
          </p:cNvPr>
          <p:cNvSpPr>
            <a:spLocks noGrp="1"/>
          </p:cNvSpPr>
          <p:nvPr>
            <p:ph idx="1"/>
          </p:nvPr>
        </p:nvSpPr>
        <p:spPr>
          <a:xfrm>
            <a:off x="284640" y="1340515"/>
            <a:ext cx="8574719" cy="3263504"/>
          </a:xfrm>
        </p:spPr>
        <p:txBody>
          <a:bodyPr>
            <a:noAutofit/>
          </a:bodyPr>
          <a:lstStyle/>
          <a:p>
            <a:pPr marL="234950" lvl="1" indent="-174625">
              <a:spcAft>
                <a:spcPts val="900"/>
              </a:spcAft>
            </a:pPr>
            <a:r>
              <a:rPr lang="en-US" sz="2300" dirty="0">
                <a:latin typeface="Calibri" panose="020F0502020204030204" pitchFamily="34" charset="0"/>
                <a:ea typeface="Calibri" panose="020F0502020204030204" pitchFamily="34" charset="0"/>
              </a:rPr>
              <a:t>62 </a:t>
            </a:r>
            <a:r>
              <a:rPr lang="en-US" sz="2300" dirty="0" err="1">
                <a:latin typeface="Calibri" panose="020F0502020204030204" pitchFamily="34" charset="0"/>
                <a:ea typeface="Calibri" panose="020F0502020204030204" pitchFamily="34" charset="0"/>
              </a:rPr>
              <a:t>yo</a:t>
            </a:r>
            <a:r>
              <a:rPr lang="en-US" sz="2300" dirty="0">
                <a:latin typeface="Calibri" panose="020F0502020204030204" pitchFamily="34" charset="0"/>
                <a:ea typeface="Calibri" panose="020F0502020204030204" pitchFamily="34" charset="0"/>
              </a:rPr>
              <a:t> woman presenting with 2 days of fever, cough, myalgias. </a:t>
            </a:r>
            <a:r>
              <a:rPr lang="en-US" sz="2300" dirty="0">
                <a:solidFill>
                  <a:srgbClr val="000000"/>
                </a:solidFill>
                <a:latin typeface="Calibri" panose="020F0502020204030204" pitchFamily="34" charset="0"/>
                <a:ea typeface="Calibri" panose="020F0502020204030204" pitchFamily="34" charset="0"/>
              </a:rPr>
              <a:t>SARS CoV-2 rapid antigen test positive.</a:t>
            </a:r>
          </a:p>
          <a:p>
            <a:pPr marL="234950" lvl="1" indent="-174625">
              <a:spcAft>
                <a:spcPts val="900"/>
              </a:spcAft>
            </a:pPr>
            <a:r>
              <a:rPr lang="en-US" sz="2300" dirty="0">
                <a:solidFill>
                  <a:srgbClr val="000000"/>
                </a:solidFill>
                <a:latin typeface="Calibri" panose="020F0502020204030204" pitchFamily="34" charset="0"/>
                <a:ea typeface="Calibri" panose="020F0502020204030204" pitchFamily="34" charset="0"/>
              </a:rPr>
              <a:t>Oxygen saturation &gt;95% </a:t>
            </a:r>
            <a:endParaRPr lang="en-US" sz="2300" dirty="0">
              <a:latin typeface="Calibri" panose="020F0502020204030204" pitchFamily="34" charset="0"/>
              <a:ea typeface="Calibri" panose="020F0502020204030204" pitchFamily="34" charset="0"/>
            </a:endParaRPr>
          </a:p>
          <a:p>
            <a:pPr marL="234950" lvl="1" indent="-174625">
              <a:spcAft>
                <a:spcPts val="900"/>
              </a:spcAft>
            </a:pPr>
            <a:r>
              <a:rPr lang="en-US" sz="2300" dirty="0">
                <a:latin typeface="Calibri" panose="020F0502020204030204" pitchFamily="34" charset="0"/>
                <a:ea typeface="Calibri" panose="020F0502020204030204" pitchFamily="34" charset="0"/>
              </a:rPr>
              <a:t>HIV (CD4 cell count 300; HIV RNA undetectable), pulmonary hypertension. Medications: </a:t>
            </a:r>
            <a:r>
              <a:rPr lang="en-US" sz="2300" dirty="0" err="1">
                <a:latin typeface="Calibri" panose="020F0502020204030204" pitchFamily="34" charset="0"/>
                <a:ea typeface="Calibri" panose="020F0502020204030204" pitchFamily="34" charset="0"/>
              </a:rPr>
              <a:t>bictegravir</a:t>
            </a:r>
            <a:r>
              <a:rPr lang="en-US" sz="2300" dirty="0">
                <a:latin typeface="Calibri" panose="020F0502020204030204" pitchFamily="34" charset="0"/>
                <a:ea typeface="Calibri" panose="020F0502020204030204" pitchFamily="34" charset="0"/>
              </a:rPr>
              <a:t>/FTC/TAF; tadalafil 40 mg daily</a:t>
            </a:r>
          </a:p>
          <a:p>
            <a:pPr marL="234950" lvl="1" indent="-174625">
              <a:spcAft>
                <a:spcPts val="900"/>
              </a:spcAft>
            </a:pPr>
            <a:r>
              <a:rPr lang="en-US" sz="2300" dirty="0">
                <a:latin typeface="Calibri" panose="020F0502020204030204" pitchFamily="34" charset="0"/>
                <a:ea typeface="Calibri" panose="020F0502020204030204" pitchFamily="34" charset="0"/>
              </a:rPr>
              <a:t>2 doses of mRNA COVID-19 vaccine in 2021; has not been boosted</a:t>
            </a:r>
          </a:p>
          <a:p>
            <a:pPr marL="234950" lvl="1" indent="-174625">
              <a:spcAft>
                <a:spcPts val="900"/>
              </a:spcAft>
            </a:pPr>
            <a:r>
              <a:rPr lang="en-US" sz="2300" dirty="0">
                <a:latin typeface="Calibri" panose="020F0502020204030204" pitchFamily="34" charset="0"/>
                <a:ea typeface="Calibri" panose="020F0502020204030204" pitchFamily="34" charset="0"/>
              </a:rPr>
              <a:t>Treatment recommended. Because NMV/r cannot be given with pulmonary hypertension medicine (tadalafil), received iv remdesivir with rapid clinical improvement</a:t>
            </a:r>
          </a:p>
          <a:p>
            <a:pPr marL="60325" lvl="1" indent="0">
              <a:spcAft>
                <a:spcPts val="900"/>
              </a:spcAft>
              <a:buNone/>
            </a:pPr>
            <a:endParaRPr lang="en-US" dirty="0">
              <a:latin typeface="Calibri" panose="020F0502020204030204" pitchFamily="34" charset="0"/>
              <a:ea typeface="Calibri" panose="020F0502020204030204" pitchFamily="34" charset="0"/>
            </a:endParaRPr>
          </a:p>
          <a:p>
            <a:pPr lvl="1">
              <a:spcAft>
                <a:spcPts val="900"/>
              </a:spcAft>
            </a:pPr>
            <a:endParaRPr lang="en-US" dirty="0">
              <a:latin typeface="Calibri" panose="020F0502020204030204" pitchFamily="34" charset="0"/>
              <a:ea typeface="Calibri" panose="020F0502020204030204" pitchFamily="34" charset="0"/>
            </a:endParaRPr>
          </a:p>
          <a:p>
            <a:pPr marL="257175" lvl="1" indent="0">
              <a:spcAft>
                <a:spcPts val="300"/>
              </a:spcAft>
              <a:buNone/>
            </a:pPr>
            <a:endParaRPr lang="en-US" sz="1800" dirty="0">
              <a:cs typeface="Calibri" panose="020F0502020204030204" pitchFamily="34" charset="0"/>
            </a:endParaRPr>
          </a:p>
        </p:txBody>
      </p:sp>
    </p:spTree>
    <p:extLst>
      <p:ext uri="{BB962C8B-B14F-4D97-AF65-F5344CB8AC3E}">
        <p14:creationId xmlns:p14="http://schemas.microsoft.com/office/powerpoint/2010/main" val="3719060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A415F-804C-7A2D-4BB7-6F771900A597}"/>
              </a:ext>
            </a:extLst>
          </p:cNvPr>
          <p:cNvSpPr>
            <a:spLocks noGrp="1"/>
          </p:cNvSpPr>
          <p:nvPr>
            <p:ph type="title"/>
          </p:nvPr>
        </p:nvSpPr>
        <p:spPr/>
        <p:txBody>
          <a:bodyPr/>
          <a:lstStyle/>
          <a:p>
            <a:pPr algn="ctr"/>
            <a:r>
              <a:rPr lang="en-US" dirty="0">
                <a:latin typeface="Calibri"/>
                <a:cs typeface="Calibri"/>
              </a:rPr>
              <a:t>Questions</a:t>
            </a:r>
            <a:endParaRPr lang="en-US" dirty="0"/>
          </a:p>
        </p:txBody>
      </p:sp>
      <p:sp>
        <p:nvSpPr>
          <p:cNvPr id="8" name="Isosceles Triangle 2">
            <a:extLst>
              <a:ext uri="{FF2B5EF4-FFF2-40B4-BE49-F238E27FC236}">
                <a16:creationId xmlns:a16="http://schemas.microsoft.com/office/drawing/2014/main" id="{DDE54C31-A82F-708E-6690-2FE2B19DA54C}"/>
              </a:ext>
            </a:extLst>
          </p:cNvPr>
          <p:cNvSpPr>
            <a:spLocks noChangeArrowheads="1"/>
          </p:cNvSpPr>
          <p:nvPr/>
        </p:nvSpPr>
        <p:spPr bwMode="auto">
          <a:xfrm>
            <a:off x="4170846" y="4632723"/>
            <a:ext cx="744140" cy="682229"/>
          </a:xfrm>
          <a:prstGeom prst="triangle">
            <a:avLst>
              <a:gd name="adj" fmla="val 50000"/>
            </a:avLst>
          </a:prstGeom>
          <a:solidFill>
            <a:srgbClr val="0000FF"/>
          </a:solidFill>
          <a:ln w="12700">
            <a:solidFill>
              <a:schemeClr val="tx1"/>
            </a:solidFill>
            <a:round/>
            <a:headEnd/>
            <a:tailEnd/>
          </a:ln>
          <a:effectLst>
            <a:outerShdw blurRad="50800" dist="38100" dir="2700000" algn="tl" rotWithShape="0">
              <a:prstClr val="black">
                <a:alpha val="40000"/>
              </a:prstClr>
            </a:outerShdw>
          </a:effectLst>
        </p:spPr>
        <p:txBody>
          <a:bodyPr lIns="68564" tIns="34282" rIns="68564" bIns="34282"/>
          <a:lstStyle/>
          <a:p>
            <a:pPr defTabSz="685783" eaLnBrk="0" hangingPunct="0">
              <a:defRPr/>
            </a:pPr>
            <a:endParaRPr lang="en-US" kern="0" dirty="0">
              <a:solidFill>
                <a:srgbClr val="CDCDCF"/>
              </a:solidFill>
              <a:latin typeface="Calibri" panose="020F0502020204030204" pitchFamily="34" charset="0"/>
              <a:ea typeface="MS PGothic"/>
              <a:cs typeface="Calibri" panose="020F0502020204030204" pitchFamily="34" charset="0"/>
              <a:sym typeface="Arial"/>
            </a:endParaRPr>
          </a:p>
          <a:p>
            <a:pPr defTabSz="685783" eaLnBrk="0" hangingPunct="0">
              <a:defRPr/>
            </a:pPr>
            <a:endParaRPr lang="en-US" kern="0" dirty="0">
              <a:solidFill>
                <a:srgbClr val="CDCDCF"/>
              </a:solidFill>
              <a:latin typeface="Calibri" panose="020F0502020204030204" pitchFamily="34" charset="0"/>
              <a:ea typeface="MS PGothic"/>
              <a:cs typeface="Calibri" panose="020F0502020204030204" pitchFamily="34" charset="0"/>
              <a:sym typeface="Arial"/>
            </a:endParaRPr>
          </a:p>
          <a:p>
            <a:pPr defTabSz="685783" eaLnBrk="0" hangingPunct="0">
              <a:defRPr/>
            </a:pPr>
            <a:endParaRPr lang="en-US" kern="0" dirty="0">
              <a:solidFill>
                <a:srgbClr val="CDCDCF"/>
              </a:solidFill>
              <a:latin typeface="Calibri" panose="020F0502020204030204" pitchFamily="34" charset="0"/>
              <a:ea typeface="MS PGothic"/>
              <a:cs typeface="Calibri" panose="020F0502020204030204" pitchFamily="34" charset="0"/>
              <a:sym typeface="Arial"/>
            </a:endParaRPr>
          </a:p>
          <a:p>
            <a:pPr defTabSz="685783" eaLnBrk="0" hangingPunct="0">
              <a:defRPr/>
            </a:pPr>
            <a:endParaRPr lang="en-US" kern="0" dirty="0">
              <a:solidFill>
                <a:srgbClr val="CDCDCF"/>
              </a:solidFill>
              <a:latin typeface="Calibri" panose="020F0502020204030204" pitchFamily="34" charset="0"/>
              <a:ea typeface="MS PGothic"/>
              <a:cs typeface="Calibri" panose="020F0502020204030204" pitchFamily="34" charset="0"/>
              <a:sym typeface="Arial"/>
            </a:endParaRPr>
          </a:p>
          <a:p>
            <a:pPr defTabSz="685783" eaLnBrk="0" hangingPunct="0">
              <a:defRPr/>
            </a:pPr>
            <a:endParaRPr lang="en-US" kern="0" dirty="0">
              <a:solidFill>
                <a:srgbClr val="CDCDCF"/>
              </a:solidFill>
              <a:latin typeface="Calibri" panose="020F0502020204030204" pitchFamily="34" charset="0"/>
              <a:ea typeface="MS PGothic"/>
              <a:cs typeface="Calibri" panose="020F0502020204030204" pitchFamily="34" charset="0"/>
              <a:sym typeface="Arial"/>
            </a:endParaRPr>
          </a:p>
        </p:txBody>
      </p:sp>
      <p:sp>
        <p:nvSpPr>
          <p:cNvPr id="9" name="TextBox 8">
            <a:extLst>
              <a:ext uri="{FF2B5EF4-FFF2-40B4-BE49-F238E27FC236}">
                <a16:creationId xmlns:a16="http://schemas.microsoft.com/office/drawing/2014/main" id="{12F8BA1A-8436-61EF-51C5-A3BADE5790F9}"/>
              </a:ext>
            </a:extLst>
          </p:cNvPr>
          <p:cNvSpPr txBox="1">
            <a:spLocks noChangeArrowheads="1"/>
          </p:cNvSpPr>
          <p:nvPr/>
        </p:nvSpPr>
        <p:spPr bwMode="auto">
          <a:xfrm>
            <a:off x="-24570" y="4045529"/>
            <a:ext cx="2772966" cy="369316"/>
          </a:xfrm>
          <a:prstGeom prst="rect">
            <a:avLst/>
          </a:prstGeom>
          <a:noFill/>
          <a:ln w="9525">
            <a:noFill/>
            <a:miter lim="800000"/>
            <a:headEnd/>
            <a:tailEnd/>
          </a:ln>
        </p:spPr>
        <p:txBody>
          <a:bodyPr wrap="square" lIns="68564" tIns="34282" rIns="68564" bIns="34282">
            <a:spAutoFit/>
          </a:bodyPr>
          <a:lstStyle/>
          <a:p>
            <a:pPr algn="ctr" defTabSz="685783">
              <a:defRPr/>
            </a:pPr>
            <a:r>
              <a:rPr lang="en-US" sz="1950" b="1" kern="0" dirty="0">
                <a:solidFill>
                  <a:srgbClr val="09003E"/>
                </a:solidFill>
                <a:latin typeface="Calibri" panose="020F0502020204030204" pitchFamily="34" charset="0"/>
                <a:ea typeface="MS PGothic" pitchFamily="34" charset="-128"/>
                <a:cs typeface="Calibri" panose="020F0502020204030204" pitchFamily="34" charset="0"/>
                <a:sym typeface="Arial"/>
              </a:rPr>
              <a:t>Treat</a:t>
            </a:r>
          </a:p>
        </p:txBody>
      </p:sp>
      <p:cxnSp>
        <p:nvCxnSpPr>
          <p:cNvPr id="11" name="Straight Connector 7">
            <a:extLst>
              <a:ext uri="{FF2B5EF4-FFF2-40B4-BE49-F238E27FC236}">
                <a16:creationId xmlns:a16="http://schemas.microsoft.com/office/drawing/2014/main" id="{6211F9A0-0581-3B7F-16A2-111E080D4F4D}"/>
              </a:ext>
            </a:extLst>
          </p:cNvPr>
          <p:cNvCxnSpPr>
            <a:cxnSpLocks noChangeShapeType="1"/>
          </p:cNvCxnSpPr>
          <p:nvPr/>
        </p:nvCxnSpPr>
        <p:spPr bwMode="auto">
          <a:xfrm>
            <a:off x="1280268" y="4632722"/>
            <a:ext cx="6525296" cy="0"/>
          </a:xfrm>
          <a:prstGeom prst="line">
            <a:avLst/>
          </a:prstGeom>
          <a:noFill/>
          <a:ln w="57150">
            <a:solidFill>
              <a:schemeClr val="tx2"/>
            </a:solidFill>
            <a:round/>
            <a:headEnd type="diamond" w="med" len="med"/>
            <a:tailEnd type="diamond" w="med" len="med"/>
          </a:ln>
          <a:effectLst>
            <a:outerShdw blurRad="63500" dist="23000" dir="5400000" rotWithShape="0">
              <a:srgbClr val="000000">
                <a:alpha val="34998"/>
              </a:srgbClr>
            </a:outerShdw>
          </a:effectLst>
        </p:spPr>
      </p:cxnSp>
      <p:sp>
        <p:nvSpPr>
          <p:cNvPr id="13" name="TextBox 12">
            <a:extLst>
              <a:ext uri="{FF2B5EF4-FFF2-40B4-BE49-F238E27FC236}">
                <a16:creationId xmlns:a16="http://schemas.microsoft.com/office/drawing/2014/main" id="{1ED4884C-24C0-D672-76E4-50A71E16FD68}"/>
              </a:ext>
            </a:extLst>
          </p:cNvPr>
          <p:cNvSpPr txBox="1">
            <a:spLocks noChangeArrowheads="1"/>
          </p:cNvSpPr>
          <p:nvPr/>
        </p:nvSpPr>
        <p:spPr bwMode="auto">
          <a:xfrm>
            <a:off x="5577864" y="4046141"/>
            <a:ext cx="3935016" cy="369316"/>
          </a:xfrm>
          <a:prstGeom prst="rect">
            <a:avLst/>
          </a:prstGeom>
          <a:noFill/>
          <a:ln w="9525">
            <a:noFill/>
            <a:miter lim="800000"/>
            <a:headEnd/>
            <a:tailEnd/>
          </a:ln>
        </p:spPr>
        <p:txBody>
          <a:bodyPr wrap="square" lIns="68564" tIns="34282" rIns="68564" bIns="34282">
            <a:spAutoFit/>
          </a:bodyPr>
          <a:lstStyle/>
          <a:p>
            <a:pPr algn="ctr" defTabSz="685783">
              <a:defRPr/>
            </a:pPr>
            <a:r>
              <a:rPr lang="en-US" sz="1950" b="1" kern="0" dirty="0">
                <a:solidFill>
                  <a:srgbClr val="09003E"/>
                </a:solidFill>
                <a:latin typeface="Calibri" panose="020F0502020204030204" pitchFamily="34" charset="0"/>
                <a:ea typeface="MS PGothic" pitchFamily="34" charset="-128"/>
                <a:cs typeface="Calibri" panose="020F0502020204030204" pitchFamily="34" charset="0"/>
                <a:sym typeface="Arial"/>
              </a:rPr>
              <a:t>Do Not Treat</a:t>
            </a:r>
          </a:p>
        </p:txBody>
      </p:sp>
      <p:sp>
        <p:nvSpPr>
          <p:cNvPr id="5" name="TextBox 4">
            <a:extLst>
              <a:ext uri="{FF2B5EF4-FFF2-40B4-BE49-F238E27FC236}">
                <a16:creationId xmlns:a16="http://schemas.microsoft.com/office/drawing/2014/main" id="{813F98CB-0314-16F0-A5FE-A05693291A80}"/>
              </a:ext>
            </a:extLst>
          </p:cNvPr>
          <p:cNvSpPr txBox="1"/>
          <p:nvPr/>
        </p:nvSpPr>
        <p:spPr>
          <a:xfrm>
            <a:off x="1226479" y="1640895"/>
            <a:ext cx="6961909" cy="1546257"/>
          </a:xfrm>
          <a:prstGeom prst="rect">
            <a:avLst/>
          </a:prstGeom>
          <a:noFill/>
        </p:spPr>
        <p:txBody>
          <a:bodyPr wrap="square" rtlCol="0">
            <a:spAutoFit/>
          </a:bodyPr>
          <a:lstStyle/>
          <a:p>
            <a:pPr marL="285750" indent="-285750" defTabSz="914400">
              <a:lnSpc>
                <a:spcPct val="120000"/>
              </a:lnSpc>
              <a:spcAft>
                <a:spcPts val="600"/>
              </a:spcAft>
              <a:buFont typeface="Arial" panose="020B0604020202020204" pitchFamily="34" charset="0"/>
              <a:buChar char="•"/>
              <a:defRPr/>
            </a:pPr>
            <a:r>
              <a:rPr lang="en-US" sz="2400" kern="0" dirty="0">
                <a:solidFill>
                  <a:srgbClr val="000000"/>
                </a:solidFill>
                <a:latin typeface="Calibri" panose="020F0502020204030204"/>
                <a:cs typeface="Arial"/>
                <a:sym typeface="Arial"/>
              </a:rPr>
              <a:t>Should vaccinated people be treated?</a:t>
            </a:r>
          </a:p>
          <a:p>
            <a:pPr marL="285750" indent="-285750" defTabSz="914400">
              <a:lnSpc>
                <a:spcPct val="120000"/>
              </a:lnSpc>
              <a:spcAft>
                <a:spcPts val="600"/>
              </a:spcAft>
              <a:buFont typeface="Arial" panose="020B0604020202020204" pitchFamily="34" charset="0"/>
              <a:buChar char="•"/>
              <a:defRPr/>
            </a:pPr>
            <a:r>
              <a:rPr lang="en-US" sz="2400" b="1" kern="0" dirty="0">
                <a:solidFill>
                  <a:srgbClr val="000000"/>
                </a:solidFill>
                <a:latin typeface="Calibri" panose="020F0502020204030204"/>
                <a:cs typeface="Arial"/>
                <a:sym typeface="Arial"/>
              </a:rPr>
              <a:t>What about rebound?</a:t>
            </a:r>
          </a:p>
          <a:p>
            <a:pPr marL="285750" indent="-285750" defTabSz="914400">
              <a:lnSpc>
                <a:spcPct val="120000"/>
              </a:lnSpc>
              <a:spcAft>
                <a:spcPts val="600"/>
              </a:spcAft>
              <a:buFont typeface="Arial" panose="020B0604020202020204" pitchFamily="34" charset="0"/>
              <a:buChar char="•"/>
              <a:defRPr/>
            </a:pPr>
            <a:r>
              <a:rPr lang="en-US" sz="2400" b="1" kern="0" dirty="0">
                <a:solidFill>
                  <a:srgbClr val="000000"/>
                </a:solidFill>
                <a:latin typeface="Calibri" panose="020F0502020204030204"/>
                <a:cs typeface="Arial"/>
                <a:sym typeface="Arial"/>
              </a:rPr>
              <a:t>Should therapy duration be extended?</a:t>
            </a:r>
          </a:p>
        </p:txBody>
      </p:sp>
    </p:spTree>
    <p:extLst>
      <p:ext uri="{BB962C8B-B14F-4D97-AF65-F5344CB8AC3E}">
        <p14:creationId xmlns:p14="http://schemas.microsoft.com/office/powerpoint/2010/main" val="1573818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9FA147A8-E240-ED48-9AE7-CECB0D0C7A14}"/>
              </a:ext>
            </a:extLst>
          </p:cNvPr>
          <p:cNvSpPr>
            <a:spLocks noGrp="1"/>
          </p:cNvSpPr>
          <p:nvPr>
            <p:ph idx="1"/>
          </p:nvPr>
        </p:nvSpPr>
        <p:spPr>
          <a:xfrm>
            <a:off x="257035" y="1313614"/>
            <a:ext cx="4745271" cy="3955664"/>
          </a:xfrm>
        </p:spPr>
        <p:txBody>
          <a:bodyPr>
            <a:noAutofit/>
          </a:bodyPr>
          <a:lstStyle/>
          <a:p>
            <a:pPr>
              <a:lnSpc>
                <a:spcPct val="110000"/>
              </a:lnSpc>
              <a:spcAft>
                <a:spcPts val="300"/>
              </a:spcAft>
            </a:pPr>
            <a:r>
              <a:rPr lang="en-US" sz="2000" dirty="0">
                <a:latin typeface="Calibri" panose="020F0502020204030204" pitchFamily="34" charset="0"/>
                <a:cs typeface="Calibri" panose="020F0502020204030204" pitchFamily="34" charset="0"/>
              </a:rPr>
              <a:t>563 participants receiving placebo (ACTIV-2)</a:t>
            </a:r>
          </a:p>
          <a:p>
            <a:pPr>
              <a:lnSpc>
                <a:spcPct val="110000"/>
              </a:lnSpc>
              <a:spcAft>
                <a:spcPts val="300"/>
              </a:spcAft>
            </a:pPr>
            <a:r>
              <a:rPr lang="en-US" sz="2000" dirty="0">
                <a:latin typeface="Calibri" panose="020F0502020204030204" pitchFamily="34" charset="0"/>
                <a:cs typeface="Calibri" panose="020F0502020204030204" pitchFamily="34" charset="0"/>
              </a:rPr>
              <a:t>Symptom rebound in 26%</a:t>
            </a:r>
          </a:p>
          <a:p>
            <a:pPr>
              <a:lnSpc>
                <a:spcPct val="110000"/>
              </a:lnSpc>
              <a:spcAft>
                <a:spcPts val="300"/>
              </a:spcAft>
            </a:pPr>
            <a:r>
              <a:rPr lang="en-US" sz="2000" dirty="0">
                <a:latin typeface="Calibri" panose="020F0502020204030204" pitchFamily="34" charset="0"/>
                <a:cs typeface="Calibri" panose="020F0502020204030204" pitchFamily="34" charset="0"/>
              </a:rPr>
              <a:t>High level viral rebound in 13%</a:t>
            </a:r>
          </a:p>
          <a:p>
            <a:pPr>
              <a:lnSpc>
                <a:spcPct val="110000"/>
              </a:lnSpc>
              <a:spcAft>
                <a:spcPts val="300"/>
              </a:spcAft>
            </a:pPr>
            <a:r>
              <a:rPr lang="en-US" sz="2000" dirty="0">
                <a:latin typeface="Calibri" panose="020F0502020204030204" pitchFamily="34" charset="0"/>
                <a:cs typeface="Calibri" panose="020F0502020204030204" pitchFamily="34" charset="0"/>
              </a:rPr>
              <a:t>Most symptom and viral rebound events transient: 89% of symptom rebound and 95% of viral rebound events occurred at only single time point before improving. </a:t>
            </a:r>
          </a:p>
          <a:p>
            <a:pPr>
              <a:lnSpc>
                <a:spcPct val="110000"/>
              </a:lnSpc>
              <a:spcAft>
                <a:spcPts val="300"/>
              </a:spcAft>
            </a:pPr>
            <a:r>
              <a:rPr lang="en-US" sz="2000" dirty="0">
                <a:latin typeface="Calibri" panose="020F0502020204030204" pitchFamily="34" charset="0"/>
                <a:cs typeface="Calibri" panose="020F0502020204030204" pitchFamily="34" charset="0"/>
              </a:rPr>
              <a:t>Combination of symptom and high-level viral rebound: 3% of participants.</a:t>
            </a:r>
          </a:p>
          <a:p>
            <a:pPr marL="0" indent="0">
              <a:lnSpc>
                <a:spcPct val="110000"/>
              </a:lnSpc>
              <a:spcAft>
                <a:spcPts val="300"/>
              </a:spcAft>
              <a:buNone/>
            </a:pPr>
            <a:endParaRPr lang="en-US" sz="1800" dirty="0"/>
          </a:p>
        </p:txBody>
      </p:sp>
      <p:pic>
        <p:nvPicPr>
          <p:cNvPr id="7" name="Picture 6" descr="Diagram&#10;&#10;Description automatically generated">
            <a:extLst>
              <a:ext uri="{FF2B5EF4-FFF2-40B4-BE49-F238E27FC236}">
                <a16:creationId xmlns:a16="http://schemas.microsoft.com/office/drawing/2014/main" id="{E07C5757-FD85-A135-31BB-E9809435AA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87947" y="1638950"/>
            <a:ext cx="3652802" cy="3430502"/>
          </a:xfrm>
          <a:prstGeom prst="rect">
            <a:avLst/>
          </a:prstGeom>
        </p:spPr>
      </p:pic>
      <p:sp>
        <p:nvSpPr>
          <p:cNvPr id="5" name="TextBox 4">
            <a:extLst>
              <a:ext uri="{FF2B5EF4-FFF2-40B4-BE49-F238E27FC236}">
                <a16:creationId xmlns:a16="http://schemas.microsoft.com/office/drawing/2014/main" id="{6935E000-3157-974D-25CF-B3695B09A7C0}"/>
              </a:ext>
            </a:extLst>
          </p:cNvPr>
          <p:cNvSpPr txBox="1"/>
          <p:nvPr/>
        </p:nvSpPr>
        <p:spPr>
          <a:xfrm>
            <a:off x="2790894" y="5534909"/>
            <a:ext cx="5843582" cy="607859"/>
          </a:xfrm>
          <a:prstGeom prst="rect">
            <a:avLst/>
          </a:prstGeom>
          <a:noFill/>
        </p:spPr>
        <p:txBody>
          <a:bodyPr wrap="square">
            <a:spAutoFit/>
          </a:bodyPr>
          <a:lstStyle/>
          <a:p>
            <a:pPr algn="r" defTabSz="685800">
              <a:defRPr/>
            </a:pPr>
            <a:r>
              <a:rPr lang="en-US" sz="1000" b="1" dirty="0">
                <a:solidFill>
                  <a:srgbClr val="000000"/>
                </a:solidFill>
                <a:latin typeface="Calibri" panose="020F0502020204030204" pitchFamily="34" charset="0"/>
                <a:cs typeface="Arial"/>
                <a:sym typeface="Arial"/>
              </a:rPr>
              <a:t>Deo R </a:t>
            </a:r>
            <a:r>
              <a:rPr lang="en-US" sz="1000" b="1" dirty="0">
                <a:solidFill>
                  <a:prstClr val="black"/>
                </a:solidFill>
                <a:latin typeface="Calibri" panose="020F0502020204030204"/>
                <a:cs typeface="Arial"/>
                <a:sym typeface="Arial"/>
              </a:rPr>
              <a:t>et al. CROI 2023. Abstract 171, </a:t>
            </a:r>
          </a:p>
          <a:p>
            <a:pPr algn="r" defTabSz="685800">
              <a:defRPr/>
            </a:pPr>
            <a:r>
              <a:rPr lang="en-US" sz="1000" b="1" dirty="0">
                <a:solidFill>
                  <a:prstClr val="black"/>
                </a:solidFill>
                <a:latin typeface="Calibri" panose="020F0502020204030204"/>
                <a:cs typeface="Arial"/>
                <a:sym typeface="Arial"/>
              </a:rPr>
              <a:t>Ann Int Med, 2023.</a:t>
            </a:r>
            <a:r>
              <a:rPr lang="en-US" sz="1000" b="1" dirty="0"/>
              <a:t> </a:t>
            </a:r>
          </a:p>
          <a:p>
            <a:pPr defTabSz="685800">
              <a:defRPr/>
            </a:pPr>
            <a:endParaRPr lang="en-US" sz="1350" b="1" dirty="0">
              <a:solidFill>
                <a:srgbClr val="000000"/>
              </a:solidFill>
              <a:latin typeface="Calibri" panose="020F0502020204030204"/>
              <a:cs typeface="Arial"/>
              <a:sym typeface="Arial"/>
            </a:endParaRPr>
          </a:p>
        </p:txBody>
      </p:sp>
      <p:sp>
        <p:nvSpPr>
          <p:cNvPr id="9" name="Title 1">
            <a:extLst>
              <a:ext uri="{FF2B5EF4-FFF2-40B4-BE49-F238E27FC236}">
                <a16:creationId xmlns:a16="http://schemas.microsoft.com/office/drawing/2014/main" id="{82F31E39-446D-3061-D8A9-4670E2A1EFE1}"/>
              </a:ext>
            </a:extLst>
          </p:cNvPr>
          <p:cNvSpPr txBox="1">
            <a:spLocks/>
          </p:cNvSpPr>
          <p:nvPr/>
        </p:nvSpPr>
        <p:spPr>
          <a:xfrm>
            <a:off x="0" y="183912"/>
            <a:ext cx="9001125" cy="993775"/>
          </a:xfrm>
          <a:prstGeom prst="rect">
            <a:avLst/>
          </a:prstGeom>
        </p:spPr>
        <p:txBody>
          <a:bodyPr vert="horz" lIns="91440" tIns="45720" rIns="91440" bIns="45720" rtlCol="0" anchor="ctr">
            <a:normAutofit/>
          </a:bodyPr>
          <a:lstStyle>
            <a:lvl1pPr algn="ctr" defTabSz="685783" rtl="0" eaLnBrk="1" latinLnBrk="0" hangingPunct="1">
              <a:lnSpc>
                <a:spcPct val="90000"/>
              </a:lnSpc>
              <a:spcBef>
                <a:spcPct val="0"/>
              </a:spcBef>
              <a:buNone/>
              <a:defRPr sz="3600" b="1" kern="1200">
                <a:solidFill>
                  <a:schemeClr val="tx1"/>
                </a:solidFill>
                <a:latin typeface="Calibri" panose="020F0502020204030204" pitchFamily="34" charset="0"/>
                <a:ea typeface="+mj-ea"/>
                <a:cs typeface="Calibri" panose="020F0502020204030204" pitchFamily="34" charset="0"/>
              </a:defRPr>
            </a:lvl1pPr>
          </a:lstStyle>
          <a:p>
            <a:r>
              <a:rPr lang="en-US" sz="3200" b="0" dirty="0"/>
              <a:t>Symptom and Viral Load Rebound May Occur Even Without Treatment</a:t>
            </a:r>
          </a:p>
        </p:txBody>
      </p:sp>
    </p:spTree>
    <p:extLst>
      <p:ext uri="{BB962C8B-B14F-4D97-AF65-F5344CB8AC3E}">
        <p14:creationId xmlns:p14="http://schemas.microsoft.com/office/powerpoint/2010/main" val="866581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 name="Symptom rebound after PAXLOVID associated with viral recurrence"/>
          <p:cNvSpPr txBox="1">
            <a:spLocks noGrp="1"/>
          </p:cNvSpPr>
          <p:nvPr>
            <p:ph type="title" idx="4294967295"/>
          </p:nvPr>
        </p:nvSpPr>
        <p:spPr>
          <a:xfrm>
            <a:off x="169161" y="347205"/>
            <a:ext cx="8751888" cy="993775"/>
          </a:xfrm>
          <a:prstGeom prst="rect">
            <a:avLst/>
          </a:prstGeom>
        </p:spPr>
        <p:txBody>
          <a:bodyPr>
            <a:noAutofit/>
          </a:bodyPr>
          <a:lstStyle>
            <a:lvl1pPr defTabSz="1737360">
              <a:defRPr sz="8360"/>
            </a:lvl1pPr>
          </a:lstStyle>
          <a:p>
            <a:pPr algn="ctr"/>
            <a:r>
              <a:rPr lang="en-US" sz="3600" dirty="0">
                <a:latin typeface="Calibri" panose="020F0502020204030204" pitchFamily="34" charset="0"/>
                <a:cs typeface="Calibri" panose="020F0502020204030204" pitchFamily="34" charset="0"/>
              </a:rPr>
              <a:t>Rebound after Nirmatrelvir/ritonavir: </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What We Know So Far</a:t>
            </a:r>
            <a:endParaRPr sz="3600" dirty="0">
              <a:latin typeface="Calibri" panose="020F0502020204030204" pitchFamily="34" charset="0"/>
              <a:cs typeface="Calibri" panose="020F0502020204030204" pitchFamily="34" charset="0"/>
            </a:endParaRPr>
          </a:p>
        </p:txBody>
      </p:sp>
      <p:sp>
        <p:nvSpPr>
          <p:cNvPr id="1023" name="Improvement with negative antigen/PCR -&gt; relapse of URI symptoms - no hospitalizations reported…"/>
          <p:cNvSpPr txBox="1">
            <a:spLocks noGrp="1"/>
          </p:cNvSpPr>
          <p:nvPr>
            <p:ph idx="4294967295"/>
          </p:nvPr>
        </p:nvSpPr>
        <p:spPr>
          <a:xfrm>
            <a:off x="276179" y="1538202"/>
            <a:ext cx="8616811" cy="3263900"/>
          </a:xfrm>
          <a:prstGeom prst="rect">
            <a:avLst/>
          </a:prstGeom>
        </p:spPr>
        <p:txBody>
          <a:bodyPr>
            <a:noAutofit/>
          </a:bodyPr>
          <a:lstStyle/>
          <a:p>
            <a:pPr marL="233363" indent="-233363" defTabSz="514337">
              <a:lnSpc>
                <a:spcPct val="120000"/>
              </a:lnSpc>
              <a:spcBef>
                <a:spcPts val="563"/>
              </a:spcBef>
              <a:defRPr sz="4200"/>
            </a:pPr>
            <a:r>
              <a:rPr lang="en-US" sz="2500" dirty="0">
                <a:latin typeface="Calibri" panose="020F0502020204030204" pitchFamily="34" charset="0"/>
                <a:cs typeface="Calibri" panose="020F0502020204030204" pitchFamily="34" charset="0"/>
              </a:rPr>
              <a:t>Wide range in reported frequency; some but not all studies suggest symptomatic rebound slightly more frequent after NMV/r than after no treatment</a:t>
            </a:r>
          </a:p>
          <a:p>
            <a:pPr marL="233363" indent="-233363" defTabSz="514337">
              <a:lnSpc>
                <a:spcPct val="120000"/>
              </a:lnSpc>
              <a:spcBef>
                <a:spcPts val="563"/>
              </a:spcBef>
              <a:defRPr sz="4200"/>
            </a:pPr>
            <a:r>
              <a:rPr lang="en-US" sz="2500" dirty="0">
                <a:latin typeface="Calibri" panose="020F0502020204030204" pitchFamily="34" charset="0"/>
                <a:cs typeface="Calibri" panose="020F0502020204030204" pitchFamily="34" charset="0"/>
              </a:rPr>
              <a:t>Some patients with rebound have high SARS-CoV-2 levels, culture positive; suggests they may be infectious</a:t>
            </a:r>
          </a:p>
          <a:p>
            <a:pPr marL="233363" indent="-233363" defTabSz="514337">
              <a:lnSpc>
                <a:spcPct val="120000"/>
              </a:lnSpc>
              <a:spcBef>
                <a:spcPts val="563"/>
              </a:spcBef>
              <a:defRPr sz="4200"/>
            </a:pPr>
            <a:r>
              <a:rPr lang="en-US" sz="2500" dirty="0">
                <a:latin typeface="Calibri" panose="020F0502020204030204" pitchFamily="34" charset="0"/>
                <a:cs typeface="Calibri" panose="020F0502020204030204" pitchFamily="34" charset="0"/>
              </a:rPr>
              <a:t>Thus far, no resistance detected before or after NMV/r</a:t>
            </a:r>
          </a:p>
          <a:p>
            <a:pPr marL="233363" indent="-233363" defTabSz="514337">
              <a:lnSpc>
                <a:spcPct val="120000"/>
              </a:lnSpc>
              <a:spcBef>
                <a:spcPts val="563"/>
              </a:spcBef>
              <a:defRPr sz="4200"/>
            </a:pPr>
            <a:r>
              <a:rPr lang="en-US" sz="2500" dirty="0">
                <a:latin typeface="Calibri" panose="020F0502020204030204" pitchFamily="34" charset="0"/>
                <a:cs typeface="Calibri" panose="020F0502020204030204" pitchFamily="34" charset="0"/>
              </a:rPr>
              <a:t>Early reports: no decrements in antibody or adaptive immunity</a:t>
            </a:r>
          </a:p>
          <a:p>
            <a:pPr marL="233363" indent="-233363" defTabSz="514337">
              <a:lnSpc>
                <a:spcPct val="120000"/>
              </a:lnSpc>
              <a:spcBef>
                <a:spcPts val="563"/>
              </a:spcBef>
              <a:defRPr sz="4200"/>
            </a:pPr>
            <a:r>
              <a:rPr lang="en-US" sz="2500" dirty="0">
                <a:latin typeface="Calibri" panose="020F0502020204030204" pitchFamily="34" charset="0"/>
                <a:cs typeface="Calibri" panose="020F0502020204030204" pitchFamily="34" charset="0"/>
              </a:rPr>
              <a:t>Most cases are mild, resolve quickly</a:t>
            </a:r>
          </a:p>
        </p:txBody>
      </p:sp>
      <p:sp>
        <p:nvSpPr>
          <p:cNvPr id="1024" name="Charness Preprint 2022; Ranganath (Mayo Clinic) CID 2022; Epling NIH Preprint 2022; Boucau CID 2022; Wang Preprint 2022"/>
          <p:cNvSpPr txBox="1"/>
          <p:nvPr/>
        </p:nvSpPr>
        <p:spPr>
          <a:xfrm>
            <a:off x="652736" y="5690788"/>
            <a:ext cx="8133804" cy="4234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anchor="ctr">
            <a:spAutoFit/>
          </a:bodyPr>
          <a:lstStyle/>
          <a:p>
            <a:pPr algn="ctr" defTabSz="308066" hangingPunct="0">
              <a:defRPr>
                <a:solidFill>
                  <a:srgbClr val="008BB0"/>
                </a:solidFill>
                <a:latin typeface="Helvetica Neue Medium"/>
                <a:ea typeface="Helvetica Neue Medium"/>
                <a:cs typeface="Helvetica Neue Medium"/>
                <a:sym typeface="Helvetica Neue Medium"/>
              </a:defRPr>
            </a:pPr>
            <a:r>
              <a:rPr lang="en-US" sz="1200" kern="0" dirty="0">
                <a:uFill>
                  <a:solidFill>
                    <a:srgbClr val="0000FF"/>
                  </a:solidFill>
                </a:uFill>
                <a:latin typeface="Calibri" panose="020F0502020204030204" pitchFamily="34" charset="0"/>
                <a:ea typeface="Helvetica Neue Medium"/>
                <a:cs typeface="Calibri" panose="020F0502020204030204" pitchFamily="34" charset="0"/>
                <a:sym typeface="Helvetica Neue Medium"/>
                <a:hlinkClick r:id="rId3">
                  <a:extLst>
                    <a:ext uri="{A12FA001-AC4F-418D-AE19-62706E023703}">
                      <ahyp:hlinkClr xmlns:ahyp="http://schemas.microsoft.com/office/drawing/2018/hyperlinkcolor" val="tx"/>
                    </a:ext>
                  </a:extLst>
                </a:hlinkClick>
              </a:rPr>
              <a:t>Charness NEJM Sept 15, 2022</a:t>
            </a:r>
            <a:r>
              <a:rPr lang="en-US" sz="1200" kern="0" dirty="0">
                <a:uFill>
                  <a:solidFill>
                    <a:srgbClr val="0000FF"/>
                  </a:solidFill>
                </a:uFill>
                <a:latin typeface="Calibri" panose="020F0502020204030204" pitchFamily="34" charset="0"/>
                <a:ea typeface="Helvetica Neue Medium"/>
                <a:cs typeface="Calibri" panose="020F0502020204030204" pitchFamily="34" charset="0"/>
                <a:sym typeface="Helvetica Neue Medium"/>
              </a:rPr>
              <a:t>; Pandit J et al, CID, 2023; </a:t>
            </a:r>
            <a:r>
              <a:rPr sz="1200" kern="0" dirty="0" err="1">
                <a:uFill>
                  <a:solidFill>
                    <a:srgbClr val="0000FF"/>
                  </a:solidFill>
                </a:uFill>
                <a:latin typeface="Calibri" panose="020F0502020204030204" pitchFamily="34" charset="0"/>
                <a:ea typeface="Helvetica Neue Medium"/>
                <a:cs typeface="Calibri" panose="020F0502020204030204" pitchFamily="34" charset="0"/>
                <a:sym typeface="Helvetica Neue Medium"/>
                <a:hlinkClick r:id="rId4">
                  <a:extLst>
                    <a:ext uri="{A12FA001-AC4F-418D-AE19-62706E023703}">
                      <ahyp:hlinkClr xmlns:ahyp="http://schemas.microsoft.com/office/drawing/2018/hyperlinkcolor" val="tx"/>
                    </a:ext>
                  </a:extLst>
                </a:hlinkClick>
              </a:rPr>
              <a:t>Epling</a:t>
            </a:r>
            <a:r>
              <a:rPr lang="en-US" sz="1200" kern="0" dirty="0">
                <a:uFill>
                  <a:solidFill>
                    <a:srgbClr val="0000FF"/>
                  </a:solidFill>
                </a:uFill>
                <a:latin typeface="Calibri" panose="020F0502020204030204" pitchFamily="34" charset="0"/>
                <a:ea typeface="Helvetica Neue Medium"/>
                <a:cs typeface="Calibri" panose="020F0502020204030204" pitchFamily="34" charset="0"/>
                <a:sym typeface="Helvetica Neue Medium"/>
                <a:hlinkClick r:id="rId4">
                  <a:extLst>
                    <a:ext uri="{A12FA001-AC4F-418D-AE19-62706E023703}">
                      <ahyp:hlinkClr xmlns:ahyp="http://schemas.microsoft.com/office/drawing/2018/hyperlinkcolor" val="tx"/>
                    </a:ext>
                  </a:extLst>
                </a:hlinkClick>
              </a:rPr>
              <a:t>, CID </a:t>
            </a:r>
            <a:r>
              <a:rPr sz="1200" kern="0" dirty="0">
                <a:uFill>
                  <a:solidFill>
                    <a:srgbClr val="0000FF"/>
                  </a:solidFill>
                </a:uFill>
                <a:latin typeface="Calibri" panose="020F0502020204030204" pitchFamily="34" charset="0"/>
                <a:ea typeface="Helvetica Neue Medium"/>
                <a:cs typeface="Calibri" panose="020F0502020204030204" pitchFamily="34" charset="0"/>
                <a:sym typeface="Helvetica Neue Medium"/>
                <a:hlinkClick r:id="rId4">
                  <a:extLst>
                    <a:ext uri="{A12FA001-AC4F-418D-AE19-62706E023703}">
                      <ahyp:hlinkClr xmlns:ahyp="http://schemas.microsoft.com/office/drawing/2018/hyperlinkcolor" val="tx"/>
                    </a:ext>
                  </a:extLst>
                </a:hlinkClick>
              </a:rPr>
              <a:t>2022</a:t>
            </a:r>
            <a:r>
              <a:rPr sz="1200" kern="0" dirty="0">
                <a:latin typeface="Calibri" panose="020F0502020204030204" pitchFamily="34" charset="0"/>
                <a:ea typeface="Helvetica Neue Medium"/>
                <a:cs typeface="Calibri" panose="020F0502020204030204" pitchFamily="34" charset="0"/>
                <a:sym typeface="Helvetica Neue Medium"/>
              </a:rPr>
              <a:t>; </a:t>
            </a:r>
            <a:r>
              <a:rPr sz="1200" kern="0" dirty="0">
                <a:uFill>
                  <a:solidFill>
                    <a:srgbClr val="0000FF"/>
                  </a:solidFill>
                </a:uFill>
                <a:latin typeface="Calibri" panose="020F0502020204030204" pitchFamily="34" charset="0"/>
                <a:ea typeface="Helvetica Neue Medium"/>
                <a:cs typeface="Calibri" panose="020F0502020204030204" pitchFamily="34" charset="0"/>
                <a:sym typeface="Helvetica Neue Medium"/>
                <a:hlinkClick r:id="rId5">
                  <a:extLst>
                    <a:ext uri="{A12FA001-AC4F-418D-AE19-62706E023703}">
                      <ahyp:hlinkClr xmlns:ahyp="http://schemas.microsoft.com/office/drawing/2018/hyperlinkcolor" val="tx"/>
                    </a:ext>
                  </a:extLst>
                </a:hlinkClick>
              </a:rPr>
              <a:t>Boucau CID 2022</a:t>
            </a:r>
            <a:r>
              <a:rPr sz="1200" kern="0" dirty="0">
                <a:latin typeface="Calibri" panose="020F0502020204030204" pitchFamily="34" charset="0"/>
                <a:ea typeface="Helvetica Neue Medium"/>
                <a:cs typeface="Calibri" panose="020F0502020204030204" pitchFamily="34" charset="0"/>
                <a:sym typeface="Helvetica Neue Medium"/>
              </a:rPr>
              <a:t>; </a:t>
            </a:r>
            <a:r>
              <a:rPr lang="en-US" altLang="en-US" sz="1200" spc="-8" dirty="0">
                <a:latin typeface="Calibri" panose="020F0502020204030204" pitchFamily="34" charset="0"/>
                <a:ea typeface="Helvetica Neue Medium"/>
                <a:cs typeface="Calibri" panose="020F0502020204030204" pitchFamily="34" charset="0"/>
                <a:sym typeface="Helvetica Neue Medium"/>
              </a:rPr>
              <a:t>Carlin. CID. 2022; </a:t>
            </a:r>
            <a:endParaRPr lang="en-US" sz="1200" kern="0" dirty="0">
              <a:latin typeface="Calibri" panose="020F0502020204030204" pitchFamily="34" charset="0"/>
              <a:ea typeface="Helvetica Neue Medium"/>
              <a:cs typeface="Calibri" panose="020F0502020204030204" pitchFamily="34" charset="0"/>
              <a:sym typeface="Helvetica Neue Medium"/>
            </a:endParaRPr>
          </a:p>
          <a:p>
            <a:pPr algn="ctr" defTabSz="308066" hangingPunct="0">
              <a:defRPr>
                <a:solidFill>
                  <a:srgbClr val="008BB0"/>
                </a:solidFill>
                <a:latin typeface="Helvetica Neue Medium"/>
                <a:ea typeface="Helvetica Neue Medium"/>
                <a:cs typeface="Helvetica Neue Medium"/>
                <a:sym typeface="Helvetica Neue Medium"/>
              </a:defRPr>
            </a:pPr>
            <a:r>
              <a:rPr lang="en-US" sz="1200" kern="0" dirty="0">
                <a:latin typeface="Calibri" panose="020F0502020204030204" pitchFamily="34" charset="0"/>
                <a:ea typeface="Helvetica Neue Medium"/>
                <a:cs typeface="Calibri" panose="020F0502020204030204" pitchFamily="34" charset="0"/>
                <a:sym typeface="Helvetica Neue Medium"/>
              </a:rPr>
              <a:t>Callaway E, Nature, 2022</a:t>
            </a:r>
            <a:endParaRPr sz="1200" kern="0" dirty="0">
              <a:latin typeface="Calibri" panose="020F0502020204030204" pitchFamily="34" charset="0"/>
              <a:ea typeface="Helvetica Neue Medium"/>
              <a:cs typeface="Calibri" panose="020F0502020204030204" pitchFamily="34" charset="0"/>
              <a:sym typeface="Helvetica Neue Medium"/>
            </a:endParaRPr>
          </a:p>
        </p:txBody>
      </p:sp>
    </p:spTree>
    <p:extLst>
      <p:ext uri="{BB962C8B-B14F-4D97-AF65-F5344CB8AC3E}">
        <p14:creationId xmlns:p14="http://schemas.microsoft.com/office/powerpoint/2010/main" val="659391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366A0-8E51-41AE-B931-843C5872E790}"/>
              </a:ext>
            </a:extLst>
          </p:cNvPr>
          <p:cNvSpPr>
            <a:spLocks noGrp="1"/>
          </p:cNvSpPr>
          <p:nvPr>
            <p:ph type="title" idx="4294967295"/>
          </p:nvPr>
        </p:nvSpPr>
        <p:spPr>
          <a:xfrm>
            <a:off x="624296" y="277586"/>
            <a:ext cx="7886700" cy="993775"/>
          </a:xfrm>
        </p:spPr>
        <p:txBody>
          <a:bodyPr>
            <a:noAutofit/>
          </a:bodyPr>
          <a:lstStyle/>
          <a:p>
            <a:pPr algn="ctr"/>
            <a:r>
              <a:rPr lang="en-US" sz="3200" dirty="0">
                <a:latin typeface="Calibri" panose="020F0502020204030204" pitchFamily="34" charset="0"/>
                <a:cs typeface="Calibri" panose="020F0502020204030204" pitchFamily="34" charset="0"/>
              </a:rPr>
              <a:t>What About Rebound? Should therapy duration be extended? My Take</a:t>
            </a:r>
          </a:p>
        </p:txBody>
      </p:sp>
      <p:sp>
        <p:nvSpPr>
          <p:cNvPr id="9" name="Content Placeholder 2">
            <a:extLst>
              <a:ext uri="{FF2B5EF4-FFF2-40B4-BE49-F238E27FC236}">
                <a16:creationId xmlns:a16="http://schemas.microsoft.com/office/drawing/2014/main" id="{07847200-F8B9-CEDE-0C6D-07A4901BE9AE}"/>
              </a:ext>
            </a:extLst>
          </p:cNvPr>
          <p:cNvSpPr>
            <a:spLocks noGrp="1"/>
          </p:cNvSpPr>
          <p:nvPr>
            <p:ph idx="4294967295"/>
          </p:nvPr>
        </p:nvSpPr>
        <p:spPr>
          <a:xfrm>
            <a:off x="339634" y="1502982"/>
            <a:ext cx="8456023" cy="3632200"/>
          </a:xfrm>
        </p:spPr>
        <p:txBody>
          <a:bodyPr>
            <a:noAutofit/>
          </a:bodyPr>
          <a:lstStyle/>
          <a:p>
            <a:pPr>
              <a:lnSpc>
                <a:spcPct val="130000"/>
              </a:lnSpc>
            </a:pPr>
            <a:r>
              <a:rPr lang="en-US" sz="2200" dirty="0">
                <a:latin typeface="Calibri" panose="020F0502020204030204" pitchFamily="34" charset="0"/>
                <a:cs typeface="Calibri" panose="020F0502020204030204" pitchFamily="34" charset="0"/>
              </a:rPr>
              <a:t>I</a:t>
            </a:r>
            <a:r>
              <a:rPr lang="en-US" sz="2200" dirty="0"/>
              <a:t> </a:t>
            </a:r>
            <a:r>
              <a:rPr lang="en-US" sz="2200" dirty="0">
                <a:latin typeface="Calibri" panose="020F0502020204030204" pitchFamily="34" charset="0"/>
                <a:cs typeface="Calibri" panose="020F0502020204030204" pitchFamily="34" charset="0"/>
              </a:rPr>
              <a:t>counsel patients that rebound may occur, but not likely to be severe; I do not suggest avoiding therapy because of potential for rebound</a:t>
            </a:r>
          </a:p>
          <a:p>
            <a:pPr>
              <a:lnSpc>
                <a:spcPct val="130000"/>
              </a:lnSpc>
            </a:pPr>
            <a:r>
              <a:rPr lang="en-US" sz="2200" dirty="0">
                <a:latin typeface="Calibri" panose="020F0502020204030204" pitchFamily="34" charset="0"/>
                <a:cs typeface="Calibri" panose="020F0502020204030204" pitchFamily="34" charset="0"/>
              </a:rPr>
              <a:t>In patients who have symptomatic rebound and whose antigen test turns positive again, I reset isolation clock</a:t>
            </a:r>
          </a:p>
          <a:p>
            <a:pPr>
              <a:lnSpc>
                <a:spcPct val="130000"/>
              </a:lnSpc>
            </a:pPr>
            <a:r>
              <a:rPr lang="en-US" sz="2200" dirty="0">
                <a:latin typeface="Calibri" panose="020F0502020204030204" pitchFamily="34" charset="0"/>
                <a:cs typeface="Calibri" panose="020F0502020204030204" pitchFamily="34" charset="0"/>
              </a:rPr>
              <a:t>I generally do not extend duration of therapy or re-treat; important area for future study</a:t>
            </a:r>
          </a:p>
          <a:p>
            <a:pPr lvl="1">
              <a:lnSpc>
                <a:spcPct val="130000"/>
              </a:lnSpc>
            </a:pPr>
            <a:r>
              <a:rPr lang="en-US" sz="2000" dirty="0">
                <a:latin typeface="Calibri" panose="020F0502020204030204" pitchFamily="34" charset="0"/>
                <a:cs typeface="Calibri" panose="020F0502020204030204" pitchFamily="34" charset="0"/>
              </a:rPr>
              <a:t>EPIC-IC: evaluating 5, 10 or 15 days of NMV/r in immunocompromised patients</a:t>
            </a:r>
          </a:p>
          <a:p>
            <a:pPr>
              <a:lnSpc>
                <a:spcPct val="130000"/>
              </a:lnSpc>
            </a:pPr>
            <a:endParaRPr lang="en-US" sz="2000" dirty="0"/>
          </a:p>
        </p:txBody>
      </p:sp>
      <p:sp>
        <p:nvSpPr>
          <p:cNvPr id="4" name="TextBox 3">
            <a:extLst>
              <a:ext uri="{FF2B5EF4-FFF2-40B4-BE49-F238E27FC236}">
                <a16:creationId xmlns:a16="http://schemas.microsoft.com/office/drawing/2014/main" id="{40F23D7B-8A69-C513-F0F0-8E63D160216D}"/>
              </a:ext>
            </a:extLst>
          </p:cNvPr>
          <p:cNvSpPr txBox="1"/>
          <p:nvPr/>
        </p:nvSpPr>
        <p:spPr>
          <a:xfrm>
            <a:off x="5055325" y="5366803"/>
            <a:ext cx="4572000" cy="307777"/>
          </a:xfrm>
          <a:prstGeom prst="rect">
            <a:avLst/>
          </a:prstGeom>
          <a:noFill/>
        </p:spPr>
        <p:txBody>
          <a:bodyPr wrap="square">
            <a:spAutoFit/>
          </a:bodyPr>
          <a:lstStyle/>
          <a:p>
            <a:r>
              <a:rPr lang="en-US" sz="1400" u="heavy" kern="0" spc="-8" dirty="0">
                <a:solidFill>
                  <a:srgbClr val="0000FF"/>
                </a:solidFill>
                <a:uFill>
                  <a:solidFill>
                    <a:srgbClr val="0000FF"/>
                  </a:solidFill>
                </a:uFill>
                <a:latin typeface="Calibri"/>
                <a:cs typeface="Calibri"/>
                <a:sym typeface="Arial"/>
                <a:hlinkClick r:id="rId3"/>
              </a:rPr>
              <a:t>https://clinicaltrials.gov/ct2/show/NCT05438602</a:t>
            </a:r>
            <a:endParaRPr lang="en-US" dirty="0"/>
          </a:p>
        </p:txBody>
      </p:sp>
    </p:spTree>
    <p:extLst>
      <p:ext uri="{BB962C8B-B14F-4D97-AF65-F5344CB8AC3E}">
        <p14:creationId xmlns:p14="http://schemas.microsoft.com/office/powerpoint/2010/main" val="229111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AC31-3923-714B-9A91-639A28B57AFD}"/>
              </a:ext>
            </a:extLst>
          </p:cNvPr>
          <p:cNvSpPr>
            <a:spLocks noGrp="1"/>
          </p:cNvSpPr>
          <p:nvPr>
            <p:ph type="title"/>
          </p:nvPr>
        </p:nvSpPr>
        <p:spPr>
          <a:xfrm>
            <a:off x="457199" y="211884"/>
            <a:ext cx="8315569" cy="1143000"/>
          </a:xfrm>
        </p:spPr>
        <p:txBody>
          <a:bodyPr>
            <a:normAutofit/>
          </a:bodyPr>
          <a:lstStyle/>
          <a:p>
            <a:pPr algn="ctr"/>
            <a:r>
              <a:rPr lang="en-US" sz="3200" dirty="0">
                <a:latin typeface="Calibri" panose="020F0502020204030204" pitchFamily="34" charset="0"/>
                <a:cs typeface="Calibri" panose="020F0502020204030204" pitchFamily="34" charset="0"/>
              </a:rPr>
              <a:t>ART in COVID-19 Treatment &amp; Prevention</a:t>
            </a:r>
          </a:p>
        </p:txBody>
      </p:sp>
      <p:sp>
        <p:nvSpPr>
          <p:cNvPr id="3" name="Content Placeholder 2">
            <a:extLst>
              <a:ext uri="{FF2B5EF4-FFF2-40B4-BE49-F238E27FC236}">
                <a16:creationId xmlns:a16="http://schemas.microsoft.com/office/drawing/2014/main" id="{9E724518-7171-3243-AB8D-E4C777DBC8BF}"/>
              </a:ext>
            </a:extLst>
          </p:cNvPr>
          <p:cNvSpPr>
            <a:spLocks noGrp="1"/>
          </p:cNvSpPr>
          <p:nvPr>
            <p:ph idx="1"/>
          </p:nvPr>
        </p:nvSpPr>
        <p:spPr>
          <a:xfrm>
            <a:off x="253110" y="1061514"/>
            <a:ext cx="8496444" cy="3929372"/>
          </a:xfrm>
        </p:spPr>
        <p:txBody>
          <a:bodyPr>
            <a:noAutofit/>
          </a:bodyPr>
          <a:lstStyle/>
          <a:p>
            <a:pPr lvl="1">
              <a:buFont typeface="Wingdings" pitchFamily="2" charset="2"/>
              <a:buChar char="§"/>
            </a:pPr>
            <a:endParaRPr lang="en-US" sz="2000" dirty="0">
              <a:latin typeface="Calibri" panose="020F0502020204030204" pitchFamily="34" charset="0"/>
              <a:cs typeface="Calibri" panose="020F0502020204030204" pitchFamily="34" charset="0"/>
            </a:endParaRPr>
          </a:p>
          <a:p>
            <a:pPr marL="432188" lvl="1" indent="-342900">
              <a:lnSpc>
                <a:spcPct val="110000"/>
              </a:lnSpc>
              <a:spcAft>
                <a:spcPts val="600"/>
              </a:spcAft>
              <a:buFont typeface="Wingdings" pitchFamily="2" charset="2"/>
              <a:buChar char="§"/>
            </a:pPr>
            <a:r>
              <a:rPr lang="en-US" dirty="0">
                <a:latin typeface="Calibri" panose="020F0502020204030204" pitchFamily="34" charset="0"/>
                <a:cs typeface="Calibri" panose="020F0502020204030204" pitchFamily="34" charset="0"/>
              </a:rPr>
              <a:t>No evidence of benefit of LPV/r, TDF, other ARVs against SARS-CoV-2</a:t>
            </a:r>
          </a:p>
          <a:p>
            <a:pPr marL="692150" lvl="4" indent="-260350">
              <a:lnSpc>
                <a:spcPct val="110000"/>
              </a:lnSpc>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Observational data from Spain and from US Veterans Aging Cohort Study suggesting benefit of TDF may have been confounded</a:t>
            </a:r>
          </a:p>
          <a:p>
            <a:pPr marL="692150" lvl="4" indent="-260350">
              <a:lnSpc>
                <a:spcPct val="110000"/>
              </a:lnSpc>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Focus on attaining or maintaining viral suppression with any appropriate regimen</a:t>
            </a:r>
          </a:p>
          <a:p>
            <a:pPr marL="520700" lvl="1" indent="-342900">
              <a:lnSpc>
                <a:spcPct val="110000"/>
              </a:lnSpc>
              <a:spcAft>
                <a:spcPts val="600"/>
              </a:spcAft>
              <a:buFont typeface="Wingdings" pitchFamily="2" charset="2"/>
              <a:buChar char="§"/>
            </a:pPr>
            <a:r>
              <a:rPr lang="en-US" dirty="0">
                <a:latin typeface="Calibri" panose="020F0502020204030204" pitchFamily="34" charset="0"/>
                <a:cs typeface="Calibri" panose="020F0502020204030204" pitchFamily="34" charset="0"/>
              </a:rPr>
              <a:t>Hospitalized patients with COVID-19:</a:t>
            </a:r>
          </a:p>
          <a:p>
            <a:pPr marL="922338" lvl="8" indent="-331788">
              <a:lnSpc>
                <a:spcPct val="110000"/>
              </a:lnSpc>
              <a:spcAft>
                <a:spcPts val="600"/>
              </a:spcAft>
              <a:buClr>
                <a:schemeClr val="accent6"/>
              </a:buClr>
            </a:pPr>
            <a:r>
              <a:rPr lang="en-US" sz="2200" dirty="0">
                <a:latin typeface="Calibri" panose="020F0502020204030204" pitchFamily="34" charset="0"/>
                <a:cs typeface="Calibri" panose="020F0502020204030204" pitchFamily="34" charset="0"/>
              </a:rPr>
              <a:t>Continue ART without change</a:t>
            </a:r>
          </a:p>
          <a:p>
            <a:pPr marL="922338" lvl="1" indent="-331788">
              <a:lnSpc>
                <a:spcPct val="110000"/>
              </a:lnSpc>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If not on ART, initiate ART once stable (including prior to discharge)</a:t>
            </a:r>
          </a:p>
        </p:txBody>
      </p:sp>
      <p:sp>
        <p:nvSpPr>
          <p:cNvPr id="4" name="TextBox 3">
            <a:extLst>
              <a:ext uri="{FF2B5EF4-FFF2-40B4-BE49-F238E27FC236}">
                <a16:creationId xmlns:a16="http://schemas.microsoft.com/office/drawing/2014/main" id="{C31C012D-DACC-44C8-AAD2-0B1E52B2CCDA}"/>
              </a:ext>
            </a:extLst>
          </p:cNvPr>
          <p:cNvSpPr txBox="1"/>
          <p:nvPr/>
        </p:nvSpPr>
        <p:spPr>
          <a:xfrm>
            <a:off x="4154714" y="5694896"/>
            <a:ext cx="5707925" cy="307777"/>
          </a:xfrm>
          <a:prstGeom prst="rect">
            <a:avLst/>
          </a:prstGeom>
          <a:noFill/>
        </p:spPr>
        <p:txBody>
          <a:bodyPr wrap="square" rtlCol="0">
            <a:spAutoFit/>
          </a:bodyPr>
          <a:lstStyle/>
          <a:p>
            <a:pPr defTabSz="914400">
              <a:defRPr/>
            </a:pPr>
            <a:r>
              <a:rPr lang="en-US" sz="1400" kern="0" dirty="0">
                <a:solidFill>
                  <a:srgbClr val="000000"/>
                </a:solidFill>
                <a:latin typeface="Calibri" panose="020F0502020204030204"/>
                <a:cs typeface="Arial"/>
                <a:sym typeface="Arial"/>
              </a:rPr>
              <a:t>Del Amo J et al, Ann Int Med, 2020; Li G et al, AIDS, Oct 1, 2022</a:t>
            </a:r>
          </a:p>
        </p:txBody>
      </p:sp>
    </p:spTree>
    <p:extLst>
      <p:ext uri="{BB962C8B-B14F-4D97-AF65-F5344CB8AC3E}">
        <p14:creationId xmlns:p14="http://schemas.microsoft.com/office/powerpoint/2010/main" val="2171796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23AFBED8-D003-48DC-B353-4F0E51636995}"/>
              </a:ext>
            </a:extLst>
          </p:cNvPr>
          <p:cNvSpPr txBox="1">
            <a:spLocks/>
          </p:cNvSpPr>
          <p:nvPr/>
        </p:nvSpPr>
        <p:spPr bwMode="auto">
          <a:xfrm>
            <a:off x="1034256" y="2171700"/>
            <a:ext cx="7075487" cy="1257300"/>
          </a:xfrm>
          <a:prstGeom prst="rect">
            <a:avLst/>
          </a:prstGeom>
          <a:solidFill>
            <a:schemeClr val="bg1">
              <a:lumMod val="95000"/>
            </a:schemeClr>
          </a:solidFill>
          <a:ln w="25400">
            <a:solidFill>
              <a:srgbClr val="0070C0"/>
            </a:solid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303610" indent="-303610" defTabSz="342900">
              <a:lnSpc>
                <a:spcPts val="3750"/>
              </a:lnSpc>
              <a:defRPr/>
            </a:pPr>
            <a:r>
              <a:rPr lang="en-US" sz="3600" b="1" dirty="0">
                <a:solidFill>
                  <a:schemeClr val="accent6"/>
                </a:solidFill>
                <a:latin typeface="Calibri" panose="020F0502020204030204"/>
                <a:sym typeface="Arial"/>
              </a:rPr>
              <a:t>COVID-19 Treatment: </a:t>
            </a:r>
          </a:p>
          <a:p>
            <a:pPr marL="303610" indent="-303610" defTabSz="342900">
              <a:lnSpc>
                <a:spcPts val="3750"/>
              </a:lnSpc>
              <a:defRPr/>
            </a:pPr>
            <a:r>
              <a:rPr lang="en-US" sz="3600" b="1" dirty="0">
                <a:solidFill>
                  <a:schemeClr val="accent6"/>
                </a:solidFill>
                <a:latin typeface="Calibri" panose="020F0502020204030204"/>
                <a:sym typeface="Arial"/>
              </a:rPr>
              <a:t>On the Horizon</a:t>
            </a:r>
          </a:p>
        </p:txBody>
      </p:sp>
    </p:spTree>
    <p:extLst>
      <p:ext uri="{BB962C8B-B14F-4D97-AF65-F5344CB8AC3E}">
        <p14:creationId xmlns:p14="http://schemas.microsoft.com/office/powerpoint/2010/main" val="3549573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dirty="0">
                <a:latin typeface="Calibri" panose="020F0502020204030204" pitchFamily="34" charset="0"/>
                <a:cs typeface="Calibri" panose="020F0502020204030204" pitchFamily="34" charset="0"/>
              </a:rPr>
              <a:t>Outline</a:t>
            </a:r>
          </a:p>
        </p:txBody>
      </p:sp>
      <p:sp>
        <p:nvSpPr>
          <p:cNvPr id="5" name="Content Placeholder 2"/>
          <p:cNvSpPr txBox="1">
            <a:spLocks/>
          </p:cNvSpPr>
          <p:nvPr/>
        </p:nvSpPr>
        <p:spPr>
          <a:xfrm>
            <a:off x="1369316" y="1537449"/>
            <a:ext cx="6288785" cy="800099"/>
          </a:xfrm>
          <a:prstGeom prst="rect">
            <a:avLst/>
          </a:prstGeom>
        </p:spPr>
        <p:txBody>
          <a:bodyPr vert="horz" lIns="68580" tIns="34290" rIns="68580" bIns="34290" rtlCol="0">
            <a:normAutofit/>
          </a:bodyPr>
          <a:lstStyle/>
          <a:p>
            <a:pPr>
              <a:spcBef>
                <a:spcPct val="20000"/>
              </a:spcBef>
              <a:buClr>
                <a:srgbClr val="0099CC"/>
              </a:buClr>
              <a:defRPr/>
            </a:pPr>
            <a:endParaRPr lang="en-US" sz="2250" dirty="0">
              <a:latin typeface="Arial" pitchFamily="34" charset="0"/>
              <a:cs typeface="Arial" pitchFamily="34" charset="0"/>
            </a:endParaRPr>
          </a:p>
        </p:txBody>
      </p:sp>
      <p:sp>
        <p:nvSpPr>
          <p:cNvPr id="13" name="Alternate Process 12">
            <a:extLst>
              <a:ext uri="{FF2B5EF4-FFF2-40B4-BE49-F238E27FC236}">
                <a16:creationId xmlns:a16="http://schemas.microsoft.com/office/drawing/2014/main" id="{E73A8BEF-88E4-879C-01E0-AAFBBD6BDD6C}"/>
              </a:ext>
            </a:extLst>
          </p:cNvPr>
          <p:cNvSpPr/>
          <p:nvPr/>
        </p:nvSpPr>
        <p:spPr>
          <a:xfrm>
            <a:off x="457200" y="1571737"/>
            <a:ext cx="8229600" cy="731520"/>
          </a:xfrm>
          <a:prstGeom prst="flowChartAlternateProcess">
            <a:avLst/>
          </a:prstGeom>
          <a:solidFill>
            <a:srgbClr val="00A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defTabSz="1219170">
              <a:defRPr/>
            </a:pPr>
            <a:r>
              <a:rPr lang="en-US" sz="2800" b="1" dirty="0">
                <a:solidFill>
                  <a:prstClr val="white"/>
                </a:solidFill>
                <a:latin typeface="Calibri" panose="020F0502020204030204" pitchFamily="34" charset="0"/>
                <a:cs typeface="Calibri" panose="020F0502020204030204" pitchFamily="34" charset="0"/>
              </a:rPr>
              <a:t>Are PWH at higher risk for severe or long COVID-19?</a:t>
            </a:r>
            <a:endParaRPr lang="en-US" sz="2800" b="1" kern="0" dirty="0">
              <a:solidFill>
                <a:prstClr val="white"/>
              </a:solidFill>
              <a:latin typeface="Calibri" panose="020F0502020204030204" pitchFamily="34" charset="0"/>
              <a:cs typeface="Calibri" panose="020F0502020204030204" pitchFamily="34" charset="0"/>
              <a:sym typeface="Arial"/>
            </a:endParaRPr>
          </a:p>
        </p:txBody>
      </p:sp>
      <p:sp>
        <p:nvSpPr>
          <p:cNvPr id="14" name="Alternate Process 13">
            <a:extLst>
              <a:ext uri="{FF2B5EF4-FFF2-40B4-BE49-F238E27FC236}">
                <a16:creationId xmlns:a16="http://schemas.microsoft.com/office/drawing/2014/main" id="{C1D4CD3D-5BB4-AB84-BFC2-619F03E0722A}"/>
              </a:ext>
            </a:extLst>
          </p:cNvPr>
          <p:cNvSpPr/>
          <p:nvPr/>
        </p:nvSpPr>
        <p:spPr>
          <a:xfrm>
            <a:off x="457200" y="2510958"/>
            <a:ext cx="8229600" cy="731520"/>
          </a:xfrm>
          <a:prstGeom prst="flowChartAlternateProcess">
            <a:avLst/>
          </a:prstGeom>
          <a:solidFill>
            <a:srgbClr val="0D8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endParaRPr lang="en-US" sz="2800" b="1" kern="0" dirty="0">
              <a:solidFill>
                <a:prstClr val="white"/>
              </a:solidFill>
              <a:cs typeface="Arial"/>
              <a:sym typeface="Arial"/>
            </a:endParaRPr>
          </a:p>
          <a:p>
            <a:pPr defTabSz="1219170"/>
            <a:r>
              <a:rPr lang="en-US" sz="2800" b="1" dirty="0">
                <a:solidFill>
                  <a:prstClr val="white"/>
                </a:solidFill>
                <a:latin typeface="Calibri" panose="020F0502020204030204" pitchFamily="34" charset="0"/>
                <a:cs typeface="Calibri" panose="020F0502020204030204" pitchFamily="34" charset="0"/>
              </a:rPr>
              <a:t>Preventing COVID-19 in PWH</a:t>
            </a:r>
            <a:endParaRPr lang="en-US" sz="2800" b="1" kern="0" dirty="0">
              <a:solidFill>
                <a:prstClr val="white"/>
              </a:solidFill>
              <a:latin typeface="Calibri" panose="020F0502020204030204" pitchFamily="34" charset="0"/>
              <a:cs typeface="Calibri" panose="020F0502020204030204" pitchFamily="34" charset="0"/>
              <a:sym typeface="Arial"/>
            </a:endParaRPr>
          </a:p>
          <a:p>
            <a:pPr algn="ctr" defTabSz="1219170">
              <a:defRPr/>
            </a:pPr>
            <a:endParaRPr lang="en-US" sz="2800" b="1" kern="0" dirty="0">
              <a:solidFill>
                <a:prstClr val="white"/>
              </a:solidFill>
              <a:sym typeface="Arial"/>
            </a:endParaRPr>
          </a:p>
        </p:txBody>
      </p:sp>
      <p:sp>
        <p:nvSpPr>
          <p:cNvPr id="15" name="Alternate Process 14">
            <a:extLst>
              <a:ext uri="{FF2B5EF4-FFF2-40B4-BE49-F238E27FC236}">
                <a16:creationId xmlns:a16="http://schemas.microsoft.com/office/drawing/2014/main" id="{64C9F95A-D2A0-7B3C-FB1C-86CF79843449}"/>
              </a:ext>
            </a:extLst>
          </p:cNvPr>
          <p:cNvSpPr/>
          <p:nvPr/>
        </p:nvSpPr>
        <p:spPr>
          <a:xfrm>
            <a:off x="457200" y="3408201"/>
            <a:ext cx="8229600" cy="731520"/>
          </a:xfrm>
          <a:prstGeom prst="flowChartAlternateProcess">
            <a:avLst/>
          </a:prstGeom>
          <a:solidFill>
            <a:srgbClr val="186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2800" b="1" kern="0" dirty="0">
                <a:solidFill>
                  <a:prstClr val="white"/>
                </a:solidFill>
                <a:latin typeface="Calibri" panose="020F0502020204030204" pitchFamily="34" charset="0"/>
                <a:cs typeface="Calibri" panose="020F0502020204030204" pitchFamily="34" charset="0"/>
                <a:sym typeface="Arial"/>
              </a:rPr>
              <a:t>Treating COVID-19 in PWH</a:t>
            </a:r>
          </a:p>
        </p:txBody>
      </p:sp>
      <p:sp>
        <p:nvSpPr>
          <p:cNvPr id="16" name="Alternate Process 6">
            <a:extLst>
              <a:ext uri="{FF2B5EF4-FFF2-40B4-BE49-F238E27FC236}">
                <a16:creationId xmlns:a16="http://schemas.microsoft.com/office/drawing/2014/main" id="{0BC7A814-BA0A-9E09-67CA-69FA8FEC6032}"/>
              </a:ext>
            </a:extLst>
          </p:cNvPr>
          <p:cNvSpPr/>
          <p:nvPr/>
        </p:nvSpPr>
        <p:spPr>
          <a:xfrm>
            <a:off x="457200" y="4300906"/>
            <a:ext cx="8229600" cy="731520"/>
          </a:xfrm>
          <a:prstGeom prst="flowChartAlternateProcess">
            <a:avLst/>
          </a:prstGeom>
          <a:solidFill>
            <a:srgbClr val="134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2800" b="1" kern="0" dirty="0">
                <a:solidFill>
                  <a:prstClr val="white"/>
                </a:solidFill>
                <a:latin typeface="Calibri" panose="020F0502020204030204" pitchFamily="34" charset="0"/>
                <a:cs typeface="Calibri" panose="020F0502020204030204" pitchFamily="34" charset="0"/>
                <a:sym typeface="Arial"/>
              </a:rPr>
              <a:t>Lessons from HIV and COVID-19</a:t>
            </a:r>
          </a:p>
        </p:txBody>
      </p:sp>
    </p:spTree>
    <p:extLst>
      <p:ext uri="{BB962C8B-B14F-4D97-AF65-F5344CB8AC3E}">
        <p14:creationId xmlns:p14="http://schemas.microsoft.com/office/powerpoint/2010/main" val="200127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238AF-1B60-4BDB-2495-F0D104F9DB63}"/>
              </a:ext>
            </a:extLst>
          </p:cNvPr>
          <p:cNvSpPr>
            <a:spLocks noGrp="1"/>
          </p:cNvSpPr>
          <p:nvPr>
            <p:ph type="title"/>
          </p:nvPr>
        </p:nvSpPr>
        <p:spPr>
          <a:xfrm>
            <a:off x="628650" y="128082"/>
            <a:ext cx="7886700" cy="994172"/>
          </a:xfrm>
        </p:spPr>
        <p:txBody>
          <a:bodyPr>
            <a:normAutofit/>
          </a:bodyPr>
          <a:lstStyle/>
          <a:p>
            <a:pPr algn="ctr"/>
            <a:r>
              <a:rPr lang="en-US" sz="3200" dirty="0">
                <a:latin typeface="Calibri" panose="020F0502020204030204" pitchFamily="34" charset="0"/>
                <a:cs typeface="Calibri" panose="020F0502020204030204" pitchFamily="34" charset="0"/>
              </a:rPr>
              <a:t>VV116 vs </a:t>
            </a:r>
            <a:r>
              <a:rPr lang="en-US" sz="3200" dirty="0" err="1">
                <a:latin typeface="Calibri" panose="020F0502020204030204" pitchFamily="34" charset="0"/>
                <a:cs typeface="Calibri" panose="020F0502020204030204" pitchFamily="34" charset="0"/>
              </a:rPr>
              <a:t>Nirmatrelvir</a:t>
            </a:r>
            <a:r>
              <a:rPr lang="en-US" sz="3200" dirty="0">
                <a:latin typeface="Calibri" panose="020F0502020204030204" pitchFamily="34" charset="0"/>
                <a:cs typeface="Calibri" panose="020F0502020204030204" pitchFamily="34" charset="0"/>
              </a:rPr>
              <a:t>-Ritonavir (NMV/r)</a:t>
            </a:r>
          </a:p>
        </p:txBody>
      </p:sp>
      <p:sp>
        <p:nvSpPr>
          <p:cNvPr id="3" name="Content Placeholder 2">
            <a:extLst>
              <a:ext uri="{FF2B5EF4-FFF2-40B4-BE49-F238E27FC236}">
                <a16:creationId xmlns:a16="http://schemas.microsoft.com/office/drawing/2014/main" id="{1E76BB6E-D761-0F24-7458-64E41947BA9A}"/>
              </a:ext>
            </a:extLst>
          </p:cNvPr>
          <p:cNvSpPr>
            <a:spLocks noGrp="1"/>
          </p:cNvSpPr>
          <p:nvPr>
            <p:ph idx="1"/>
          </p:nvPr>
        </p:nvSpPr>
        <p:spPr>
          <a:xfrm>
            <a:off x="89680" y="1122254"/>
            <a:ext cx="5259013" cy="4588998"/>
          </a:xfrm>
          <a:solidFill>
            <a:schemeClr val="bg1">
              <a:lumMod val="95000"/>
            </a:schemeClr>
          </a:solidFill>
        </p:spPr>
        <p:txBody>
          <a:bodyPr>
            <a:noAutofit/>
          </a:bodyPr>
          <a:lstStyle/>
          <a:p>
            <a:pPr>
              <a:lnSpc>
                <a:spcPct val="110000"/>
              </a:lnSpc>
              <a:spcBef>
                <a:spcPts val="600"/>
              </a:spcBef>
            </a:pPr>
            <a:r>
              <a:rPr lang="en-US" sz="1900" dirty="0">
                <a:latin typeface="Calibri" panose="020F0502020204030204" pitchFamily="34" charset="0"/>
                <a:cs typeface="Calibri" panose="020F0502020204030204" pitchFamily="34" charset="0"/>
              </a:rPr>
              <a:t>VV116: oral remdesivir analogue</a:t>
            </a:r>
          </a:p>
          <a:p>
            <a:pPr>
              <a:lnSpc>
                <a:spcPct val="110000"/>
              </a:lnSpc>
              <a:spcBef>
                <a:spcPts val="600"/>
              </a:spcBef>
            </a:pPr>
            <a:r>
              <a:rPr lang="en-US" sz="1900" dirty="0">
                <a:latin typeface="Calibri" panose="020F0502020204030204" pitchFamily="34" charset="0"/>
                <a:cs typeface="Calibri" panose="020F0502020204030204" pitchFamily="34" charset="0"/>
              </a:rPr>
              <a:t>Phase 3, observer-blinded, randomized trial during Omicron outbreak in China</a:t>
            </a:r>
          </a:p>
          <a:p>
            <a:pPr>
              <a:lnSpc>
                <a:spcPct val="110000"/>
              </a:lnSpc>
              <a:spcBef>
                <a:spcPts val="600"/>
              </a:spcBef>
            </a:pPr>
            <a:r>
              <a:rPr lang="en-US" sz="1900" dirty="0">
                <a:latin typeface="Calibri" panose="020F0502020204030204" pitchFamily="34" charset="0"/>
                <a:cs typeface="Calibri" panose="020F0502020204030204" pitchFamily="34" charset="0"/>
              </a:rPr>
              <a:t>771 adults, mild to moderate COVID-19, high risk of progression to severe disease </a:t>
            </a:r>
          </a:p>
          <a:p>
            <a:pPr>
              <a:lnSpc>
                <a:spcPct val="110000"/>
              </a:lnSpc>
              <a:spcBef>
                <a:spcPts val="600"/>
              </a:spcBef>
            </a:pPr>
            <a:r>
              <a:rPr lang="en-US" sz="1900" dirty="0">
                <a:latin typeface="Calibri" panose="020F0502020204030204" pitchFamily="34" charset="0"/>
                <a:cs typeface="Calibri" panose="020F0502020204030204" pitchFamily="34" charset="0"/>
              </a:rPr>
              <a:t>About 75% fully vaccinated or boosted </a:t>
            </a:r>
          </a:p>
          <a:p>
            <a:pPr>
              <a:lnSpc>
                <a:spcPct val="110000"/>
              </a:lnSpc>
              <a:spcBef>
                <a:spcPts val="600"/>
              </a:spcBef>
            </a:pPr>
            <a:r>
              <a:rPr lang="en-US" sz="1900" dirty="0">
                <a:latin typeface="Calibri" panose="020F0502020204030204" pitchFamily="34" charset="0"/>
                <a:cs typeface="Calibri" panose="020F0502020204030204" pitchFamily="34" charset="0"/>
              </a:rPr>
              <a:t>Randomized: VV116 or NMV/r for 5 days</a:t>
            </a:r>
          </a:p>
          <a:p>
            <a:pPr>
              <a:lnSpc>
                <a:spcPct val="110000"/>
              </a:lnSpc>
              <a:spcBef>
                <a:spcPts val="600"/>
              </a:spcBef>
            </a:pPr>
            <a:r>
              <a:rPr lang="en-US" sz="1900" dirty="0">
                <a:latin typeface="Calibri" panose="020F0502020204030204" pitchFamily="34" charset="0"/>
                <a:cs typeface="Calibri" panose="020F0502020204030204" pitchFamily="34" charset="0"/>
              </a:rPr>
              <a:t>Time to sustained clinical recovery: VV116 non-inferior to NMV/r (median 7 d in both groups).</a:t>
            </a:r>
          </a:p>
          <a:p>
            <a:pPr>
              <a:lnSpc>
                <a:spcPct val="110000"/>
              </a:lnSpc>
              <a:spcBef>
                <a:spcPts val="600"/>
              </a:spcBef>
            </a:pPr>
            <a:r>
              <a:rPr lang="en-US" sz="1900" dirty="0">
                <a:latin typeface="Calibri" panose="020F0502020204030204" pitchFamily="34" charset="0"/>
                <a:cs typeface="Calibri" panose="020F0502020204030204" pitchFamily="34" charset="0"/>
              </a:rPr>
              <a:t>No deaths or progression to severe disease</a:t>
            </a:r>
          </a:p>
          <a:p>
            <a:pPr>
              <a:lnSpc>
                <a:spcPct val="110000"/>
              </a:lnSpc>
              <a:spcBef>
                <a:spcPts val="600"/>
              </a:spcBef>
            </a:pPr>
            <a:r>
              <a:rPr lang="en-US" sz="1900" dirty="0" err="1">
                <a:latin typeface="Calibri" panose="020F0502020204030204" pitchFamily="34" charset="0"/>
                <a:ea typeface="Calibri" panose="020F0502020204030204" pitchFamily="34" charset="0"/>
                <a:cs typeface="Calibri" panose="020F0502020204030204" pitchFamily="34" charset="0"/>
              </a:rPr>
              <a:t>Obeldesivir</a:t>
            </a:r>
            <a:r>
              <a:rPr lang="en-US" sz="1900" dirty="0">
                <a:latin typeface="Calibri" panose="020F0502020204030204" pitchFamily="34" charset="0"/>
                <a:ea typeface="Calibri" panose="020F0502020204030204" pitchFamily="34" charset="0"/>
                <a:cs typeface="Calibri" panose="020F0502020204030204" pitchFamily="34" charset="0"/>
              </a:rPr>
              <a:t> (another oral remdesivir analogue) moving into phase 3 trials</a:t>
            </a:r>
            <a:endParaRPr lang="en-US" sz="19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F8F420F-C601-43F9-845E-BC0C70DA2E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894"/>
          <a:stretch/>
        </p:blipFill>
        <p:spPr>
          <a:xfrm>
            <a:off x="5438342" y="2259947"/>
            <a:ext cx="3537119" cy="2338105"/>
          </a:xfrm>
          <a:prstGeom prst="rect">
            <a:avLst/>
          </a:prstGeom>
        </p:spPr>
      </p:pic>
      <p:sp>
        <p:nvSpPr>
          <p:cNvPr id="7" name="TextBox 6">
            <a:extLst>
              <a:ext uri="{FF2B5EF4-FFF2-40B4-BE49-F238E27FC236}">
                <a16:creationId xmlns:a16="http://schemas.microsoft.com/office/drawing/2014/main" id="{F3168369-4740-46B8-BE60-5EB9A8E60D8E}"/>
              </a:ext>
            </a:extLst>
          </p:cNvPr>
          <p:cNvSpPr txBox="1"/>
          <p:nvPr/>
        </p:nvSpPr>
        <p:spPr>
          <a:xfrm>
            <a:off x="5376210" y="1595125"/>
            <a:ext cx="3947206" cy="553998"/>
          </a:xfrm>
          <a:prstGeom prst="rect">
            <a:avLst/>
          </a:prstGeom>
          <a:noFill/>
        </p:spPr>
        <p:txBody>
          <a:bodyPr wrap="square">
            <a:spAutoFit/>
          </a:bodyPr>
          <a:lstStyle/>
          <a:p>
            <a:pPr algn="ctr" defTabSz="914400">
              <a:defRPr/>
            </a:pPr>
            <a:r>
              <a:rPr lang="en-US" b="1" kern="0" dirty="0">
                <a:solidFill>
                  <a:srgbClr val="000000"/>
                </a:solidFill>
                <a:latin typeface="Calibri" panose="020F0502020204030204"/>
                <a:cs typeface="Arial"/>
                <a:sym typeface="Arial"/>
              </a:rPr>
              <a:t>Sustained clinical recovery </a:t>
            </a:r>
          </a:p>
          <a:p>
            <a:pPr algn="ctr" defTabSz="914400">
              <a:defRPr/>
            </a:pPr>
            <a:r>
              <a:rPr lang="en-US" sz="1200" kern="0" dirty="0">
                <a:solidFill>
                  <a:srgbClr val="000000"/>
                </a:solidFill>
                <a:latin typeface="Calibri" panose="020F0502020204030204"/>
                <a:cs typeface="Arial"/>
                <a:sym typeface="Arial"/>
              </a:rPr>
              <a:t>(alleviation of symptoms for two consecutive days)</a:t>
            </a:r>
          </a:p>
        </p:txBody>
      </p:sp>
      <p:sp>
        <p:nvSpPr>
          <p:cNvPr id="6" name="Footer Placeholder 3">
            <a:extLst>
              <a:ext uri="{FF2B5EF4-FFF2-40B4-BE49-F238E27FC236}">
                <a16:creationId xmlns:a16="http://schemas.microsoft.com/office/drawing/2014/main" id="{1A8CE29A-3464-8D5B-ED14-3AD757AFFFA5}"/>
              </a:ext>
            </a:extLst>
          </p:cNvPr>
          <p:cNvSpPr txBox="1">
            <a:spLocks/>
          </p:cNvSpPr>
          <p:nvPr/>
        </p:nvSpPr>
        <p:spPr>
          <a:xfrm>
            <a:off x="5785958" y="5662353"/>
            <a:ext cx="3268362" cy="16239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a:pPr>
            <a:r>
              <a:rPr lang="en-US" sz="1400" kern="0">
                <a:solidFill>
                  <a:srgbClr val="000000"/>
                </a:solidFill>
                <a:latin typeface="Calibri" panose="020F0502020204030204" pitchFamily="34" charset="0"/>
                <a:cs typeface="Calibri" panose="020F0502020204030204" pitchFamily="34" charset="0"/>
                <a:sym typeface="Arial"/>
              </a:rPr>
              <a:t>Cao Z, NEJM, 2022</a:t>
            </a:r>
            <a:endParaRPr lang="en-US" sz="1400" kern="0" dirty="0">
              <a:solidFill>
                <a:srgbClr val="00000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598492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09EB6-8E9D-4E0C-B574-F3462250146A}"/>
              </a:ext>
            </a:extLst>
          </p:cNvPr>
          <p:cNvSpPr>
            <a:spLocks noGrp="1"/>
          </p:cNvSpPr>
          <p:nvPr>
            <p:ph type="title" idx="4294967295"/>
          </p:nvPr>
        </p:nvSpPr>
        <p:spPr>
          <a:xfrm>
            <a:off x="73400" y="180164"/>
            <a:ext cx="9001125" cy="993775"/>
          </a:xfrm>
        </p:spPr>
        <p:txBody>
          <a:bodyPr>
            <a:normAutofit/>
          </a:bodyPr>
          <a:lstStyle/>
          <a:p>
            <a:pPr algn="ctr"/>
            <a:r>
              <a:rPr lang="en-US" sz="3200" dirty="0">
                <a:latin typeface="Calibri" panose="020F0502020204030204" pitchFamily="34" charset="0"/>
                <a:cs typeface="Calibri" panose="020F0502020204030204" pitchFamily="34" charset="0"/>
              </a:rPr>
              <a:t>SCORPIO SR: </a:t>
            </a:r>
            <a:r>
              <a:rPr lang="en-US" sz="3200" dirty="0" err="1">
                <a:latin typeface="Calibri" panose="020F0502020204030204" pitchFamily="34" charset="0"/>
                <a:cs typeface="Calibri" panose="020F0502020204030204" pitchFamily="34" charset="0"/>
              </a:rPr>
              <a:t>Ensitrelvir</a:t>
            </a:r>
            <a:r>
              <a:rPr lang="en-US" sz="3200" dirty="0">
                <a:latin typeface="Calibri" panose="020F0502020204030204" pitchFamily="34" charset="0"/>
                <a:cs typeface="Calibri" panose="020F0502020204030204" pitchFamily="34" charset="0"/>
              </a:rPr>
              <a:t> for mild-to-moderate COVID-19</a:t>
            </a:r>
          </a:p>
        </p:txBody>
      </p:sp>
      <p:sp>
        <p:nvSpPr>
          <p:cNvPr id="12" name="Content Placeholder 2">
            <a:extLst>
              <a:ext uri="{FF2B5EF4-FFF2-40B4-BE49-F238E27FC236}">
                <a16:creationId xmlns:a16="http://schemas.microsoft.com/office/drawing/2014/main" id="{9FA147A8-E240-ED48-9AE7-CECB0D0C7A14}"/>
              </a:ext>
            </a:extLst>
          </p:cNvPr>
          <p:cNvSpPr>
            <a:spLocks noGrp="1"/>
          </p:cNvSpPr>
          <p:nvPr>
            <p:ph idx="4294967295"/>
          </p:nvPr>
        </p:nvSpPr>
        <p:spPr>
          <a:xfrm>
            <a:off x="192439" y="1100289"/>
            <a:ext cx="4983163" cy="3956050"/>
          </a:xfrm>
        </p:spPr>
        <p:txBody>
          <a:bodyPr>
            <a:noAutofit/>
          </a:bodyPr>
          <a:lstStyle/>
          <a:p>
            <a:pPr>
              <a:lnSpc>
                <a:spcPct val="110000"/>
              </a:lnSpc>
              <a:spcAft>
                <a:spcPts val="300"/>
              </a:spcAft>
            </a:pPr>
            <a:r>
              <a:rPr lang="en-US" sz="2000" dirty="0">
                <a:latin typeface="Calibri" panose="020F0502020204030204" pitchFamily="34" charset="0"/>
                <a:cs typeface="Calibri" panose="020F0502020204030204" pitchFamily="34" charset="0"/>
              </a:rPr>
              <a:t>Protease inhibitor; emergency approval in Japan</a:t>
            </a:r>
          </a:p>
          <a:p>
            <a:pPr>
              <a:lnSpc>
                <a:spcPct val="110000"/>
              </a:lnSpc>
              <a:spcAft>
                <a:spcPts val="300"/>
              </a:spcAft>
            </a:pPr>
            <a:r>
              <a:rPr lang="en-US" sz="2000" dirty="0">
                <a:latin typeface="Calibri" panose="020F0502020204030204" pitchFamily="34" charset="0"/>
                <a:cs typeface="Calibri" panose="020F0502020204030204" pitchFamily="34" charset="0"/>
              </a:rPr>
              <a:t>Randomized placebo-controlled trial: 5-day course</a:t>
            </a:r>
          </a:p>
          <a:p>
            <a:pPr>
              <a:lnSpc>
                <a:spcPct val="110000"/>
              </a:lnSpc>
              <a:spcAft>
                <a:spcPts val="300"/>
              </a:spcAft>
            </a:pPr>
            <a:r>
              <a:rPr lang="en-US" sz="2000" dirty="0">
                <a:latin typeface="Calibri" panose="020F0502020204030204" pitchFamily="34" charset="0"/>
                <a:cs typeface="Calibri" panose="020F0502020204030204" pitchFamily="34" charset="0"/>
              </a:rPr>
              <a:t>Ages 12-69 </a:t>
            </a:r>
            <a:r>
              <a:rPr lang="en-US" sz="2000" dirty="0" err="1">
                <a:latin typeface="Calibri" panose="020F0502020204030204" pitchFamily="34" charset="0"/>
                <a:cs typeface="Calibri" panose="020F0502020204030204" pitchFamily="34" charset="0"/>
              </a:rPr>
              <a:t>yr</a:t>
            </a:r>
            <a:r>
              <a:rPr lang="en-US" sz="2000" dirty="0">
                <a:latin typeface="Calibri" panose="020F0502020204030204" pitchFamily="34" charset="0"/>
                <a:cs typeface="Calibri" panose="020F0502020204030204" pitchFamily="34" charset="0"/>
              </a:rPr>
              <a:t>, risk factors, ≤5 days of COVID onset</a:t>
            </a:r>
          </a:p>
          <a:p>
            <a:pPr>
              <a:lnSpc>
                <a:spcPct val="110000"/>
              </a:lnSpc>
              <a:spcAft>
                <a:spcPts val="300"/>
              </a:spcAft>
            </a:pPr>
            <a:r>
              <a:rPr lang="en-US" sz="2000" dirty="0">
                <a:latin typeface="Calibri" panose="020F0502020204030204" pitchFamily="34" charset="0"/>
                <a:cs typeface="Calibri" panose="020F0502020204030204" pitchFamily="34" charset="0"/>
              </a:rPr>
              <a:t>Median age: mid 30s. About 92% vaccinated</a:t>
            </a:r>
          </a:p>
          <a:p>
            <a:pPr>
              <a:lnSpc>
                <a:spcPct val="110000"/>
              </a:lnSpc>
              <a:spcAft>
                <a:spcPts val="300"/>
              </a:spcAft>
            </a:pPr>
            <a:r>
              <a:rPr lang="en-US" sz="2000" dirty="0" err="1">
                <a:latin typeface="Calibri" panose="020F0502020204030204" pitchFamily="34" charset="0"/>
                <a:cs typeface="Calibri" panose="020F0502020204030204" pitchFamily="34" charset="0"/>
              </a:rPr>
              <a:t>Ensitrelvir</a:t>
            </a:r>
            <a:r>
              <a:rPr lang="en-US" sz="2000" dirty="0">
                <a:latin typeface="Calibri" panose="020F0502020204030204" pitchFamily="34" charset="0"/>
                <a:cs typeface="Calibri" panose="020F0502020204030204" pitchFamily="34" charset="0"/>
              </a:rPr>
              <a:t> 125 mg: earlier (1 day) resolution of symptoms, more rapid clearance of virus</a:t>
            </a:r>
          </a:p>
          <a:p>
            <a:r>
              <a:rPr lang="en-US" sz="2000" dirty="0">
                <a:latin typeface="Calibri" panose="020F0502020204030204" pitchFamily="34" charset="0"/>
                <a:cs typeface="Calibri" panose="020F0502020204030204" pitchFamily="34" charset="0"/>
              </a:rPr>
              <a:t>Suggestion of reduced risk of Long COVID symptoms with </a:t>
            </a:r>
            <a:r>
              <a:rPr lang="en-US" sz="2000" dirty="0" err="1">
                <a:latin typeface="Calibri" panose="020F0502020204030204" pitchFamily="34" charset="0"/>
                <a:cs typeface="Calibri" panose="020F0502020204030204" pitchFamily="34" charset="0"/>
              </a:rPr>
              <a:t>ensitrelvir</a:t>
            </a:r>
            <a:endParaRPr lang="en-US" sz="2000" dirty="0">
              <a:latin typeface="Calibri" panose="020F0502020204030204" pitchFamily="34" charset="0"/>
              <a:cs typeface="Calibri" panose="020F0502020204030204" pitchFamily="34" charset="0"/>
            </a:endParaRPr>
          </a:p>
          <a:p>
            <a:pPr marL="0" indent="0">
              <a:lnSpc>
                <a:spcPct val="110000"/>
              </a:lnSpc>
              <a:spcAft>
                <a:spcPts val="300"/>
              </a:spcAft>
              <a:buNone/>
            </a:pPr>
            <a:endParaRPr lang="en-US" sz="1650" dirty="0"/>
          </a:p>
        </p:txBody>
      </p:sp>
      <p:sp>
        <p:nvSpPr>
          <p:cNvPr id="8" name="TextBox 7">
            <a:extLst>
              <a:ext uri="{FF2B5EF4-FFF2-40B4-BE49-F238E27FC236}">
                <a16:creationId xmlns:a16="http://schemas.microsoft.com/office/drawing/2014/main" id="{F7141251-B700-0FCC-E0B5-86086F9BCA23}"/>
              </a:ext>
            </a:extLst>
          </p:cNvPr>
          <p:cNvSpPr txBox="1"/>
          <p:nvPr/>
        </p:nvSpPr>
        <p:spPr>
          <a:xfrm>
            <a:off x="5335744" y="5816086"/>
            <a:ext cx="4578723" cy="300082"/>
          </a:xfrm>
          <a:prstGeom prst="rect">
            <a:avLst/>
          </a:prstGeom>
          <a:noFill/>
        </p:spPr>
        <p:txBody>
          <a:bodyPr wrap="square">
            <a:spAutoFit/>
          </a:bodyPr>
          <a:lstStyle/>
          <a:p>
            <a:pPr defTabSz="685800">
              <a:defRPr/>
            </a:pPr>
            <a:r>
              <a:rPr lang="en-US" sz="1350" b="1" dirty="0">
                <a:solidFill>
                  <a:prstClr val="black"/>
                </a:solidFill>
                <a:latin typeface="Calibri" panose="020F0502020204030204" pitchFamily="34" charset="0"/>
                <a:cs typeface="Arial"/>
                <a:sym typeface="Arial"/>
              </a:rPr>
              <a:t>Uehara T </a:t>
            </a:r>
            <a:r>
              <a:rPr lang="en-US" sz="1350" b="1" dirty="0">
                <a:solidFill>
                  <a:prstClr val="black"/>
                </a:solidFill>
                <a:latin typeface="Calibri" panose="020F0502020204030204"/>
                <a:cs typeface="Arial"/>
                <a:sym typeface="Arial"/>
              </a:rPr>
              <a:t>et al. CROI 2023. Abstract 166.</a:t>
            </a:r>
          </a:p>
        </p:txBody>
      </p:sp>
      <p:grpSp>
        <p:nvGrpSpPr>
          <p:cNvPr id="264" name="Group 263">
            <a:extLst>
              <a:ext uri="{FF2B5EF4-FFF2-40B4-BE49-F238E27FC236}">
                <a16:creationId xmlns:a16="http://schemas.microsoft.com/office/drawing/2014/main" id="{79C03908-40D4-4DD8-B486-8FA319DF8897}"/>
              </a:ext>
            </a:extLst>
          </p:cNvPr>
          <p:cNvGrpSpPr/>
          <p:nvPr/>
        </p:nvGrpSpPr>
        <p:grpSpPr>
          <a:xfrm>
            <a:off x="5030525" y="2267648"/>
            <a:ext cx="4347147" cy="3195792"/>
            <a:chOff x="7416783" y="2289756"/>
            <a:chExt cx="4682582" cy="3386620"/>
          </a:xfrm>
        </p:grpSpPr>
        <p:graphicFrame>
          <p:nvGraphicFramePr>
            <p:cNvPr id="9" name="Chart 8">
              <a:extLst>
                <a:ext uri="{FF2B5EF4-FFF2-40B4-BE49-F238E27FC236}">
                  <a16:creationId xmlns:a16="http://schemas.microsoft.com/office/drawing/2014/main" id="{B860D21F-20B4-4B1E-A357-16F4B69B0ED8}"/>
                </a:ext>
              </a:extLst>
            </p:cNvPr>
            <p:cNvGraphicFramePr/>
            <p:nvPr/>
          </p:nvGraphicFramePr>
          <p:xfrm>
            <a:off x="7416783" y="2289756"/>
            <a:ext cx="4341758" cy="3386620"/>
          </p:xfrm>
          <a:graphic>
            <a:graphicData uri="http://schemas.openxmlformats.org/drawingml/2006/chart">
              <c:chart xmlns:c="http://schemas.openxmlformats.org/drawingml/2006/chart" xmlns:r="http://schemas.openxmlformats.org/officeDocument/2006/relationships" r:id="rId3"/>
            </a:graphicData>
          </a:graphic>
        </p:graphicFrame>
        <p:grpSp>
          <p:nvGrpSpPr>
            <p:cNvPr id="261" name="Group 260">
              <a:extLst>
                <a:ext uri="{FF2B5EF4-FFF2-40B4-BE49-F238E27FC236}">
                  <a16:creationId xmlns:a16="http://schemas.microsoft.com/office/drawing/2014/main" id="{4BE191B9-249F-4111-ADF9-62F80286B4BB}"/>
                </a:ext>
              </a:extLst>
            </p:cNvPr>
            <p:cNvGrpSpPr/>
            <p:nvPr/>
          </p:nvGrpSpPr>
          <p:grpSpPr>
            <a:xfrm>
              <a:off x="8892830" y="4560090"/>
              <a:ext cx="3206535" cy="630940"/>
              <a:chOff x="8970522" y="5860288"/>
              <a:chExt cx="3206535" cy="630940"/>
            </a:xfrm>
          </p:grpSpPr>
          <p:sp>
            <p:nvSpPr>
              <p:cNvPr id="6" name="TextBox 5">
                <a:extLst>
                  <a:ext uri="{FF2B5EF4-FFF2-40B4-BE49-F238E27FC236}">
                    <a16:creationId xmlns:a16="http://schemas.microsoft.com/office/drawing/2014/main" id="{52F0E712-BECD-424C-A2B4-22C07F22CBC2}"/>
                  </a:ext>
                </a:extLst>
              </p:cNvPr>
              <p:cNvSpPr txBox="1"/>
              <p:nvPr/>
            </p:nvSpPr>
            <p:spPr>
              <a:xfrm>
                <a:off x="9258934" y="5860288"/>
                <a:ext cx="2918123" cy="630940"/>
              </a:xfrm>
              <a:prstGeom prst="rect">
                <a:avLst/>
              </a:prstGeom>
              <a:noFill/>
            </p:spPr>
            <p:txBody>
              <a:bodyPr wrap="square" rtlCol="0">
                <a:spAutoFit/>
              </a:bodyPr>
              <a:lstStyle/>
              <a:p>
                <a:pPr defTabSz="685800">
                  <a:defRPr/>
                </a:pPr>
                <a:r>
                  <a:rPr lang="en-US" sz="825" b="1" dirty="0" err="1">
                    <a:solidFill>
                      <a:prstClr val="black"/>
                    </a:solidFill>
                    <a:latin typeface="Calibri" panose="020F0502020204030204"/>
                    <a:cs typeface="Arial"/>
                    <a:sym typeface="Arial"/>
                  </a:rPr>
                  <a:t>Ensitrelvir</a:t>
                </a:r>
                <a:r>
                  <a:rPr lang="en-US" sz="825" b="1" dirty="0">
                    <a:solidFill>
                      <a:prstClr val="black"/>
                    </a:solidFill>
                    <a:latin typeface="Calibri" panose="020F0502020204030204"/>
                    <a:cs typeface="Arial"/>
                    <a:sym typeface="Arial"/>
                  </a:rPr>
                  <a:t> 125 mg (Median=7.0 days)</a:t>
                </a:r>
              </a:p>
              <a:p>
                <a:pPr defTabSz="685800">
                  <a:defRPr/>
                </a:pPr>
                <a:r>
                  <a:rPr lang="en-US" sz="825" b="1" dirty="0" err="1">
                    <a:solidFill>
                      <a:prstClr val="black"/>
                    </a:solidFill>
                    <a:latin typeface="Calibri" panose="020F0502020204030204"/>
                    <a:cs typeface="Arial"/>
                    <a:sym typeface="Arial"/>
                  </a:rPr>
                  <a:t>Ensitrelvir</a:t>
                </a:r>
                <a:r>
                  <a:rPr lang="en-US" sz="825" b="1" dirty="0">
                    <a:solidFill>
                      <a:prstClr val="black"/>
                    </a:solidFill>
                    <a:latin typeface="Calibri" panose="020F0502020204030204"/>
                    <a:cs typeface="Arial"/>
                    <a:sym typeface="Arial"/>
                  </a:rPr>
                  <a:t> 250 mg (Median=7.1 days)</a:t>
                </a:r>
              </a:p>
              <a:p>
                <a:pPr defTabSz="685800">
                  <a:defRPr/>
                </a:pPr>
                <a:r>
                  <a:rPr lang="en-US" sz="825" b="1" dirty="0">
                    <a:solidFill>
                      <a:prstClr val="black"/>
                    </a:solidFill>
                    <a:latin typeface="Calibri" panose="020F0502020204030204"/>
                    <a:cs typeface="Arial"/>
                    <a:sym typeface="Arial"/>
                  </a:rPr>
                  <a:t>Placebo (Median=8.0 days)</a:t>
                </a:r>
              </a:p>
            </p:txBody>
          </p:sp>
          <p:cxnSp>
            <p:nvCxnSpPr>
              <p:cNvPr id="10" name="Straight Connector 9">
                <a:extLst>
                  <a:ext uri="{FF2B5EF4-FFF2-40B4-BE49-F238E27FC236}">
                    <a16:creationId xmlns:a16="http://schemas.microsoft.com/office/drawing/2014/main" id="{48075C36-0DE9-4700-B73D-0EFA892188B4}"/>
                  </a:ext>
                </a:extLst>
              </p:cNvPr>
              <p:cNvCxnSpPr>
                <a:cxnSpLocks/>
              </p:cNvCxnSpPr>
              <p:nvPr/>
            </p:nvCxnSpPr>
            <p:spPr>
              <a:xfrm>
                <a:off x="8970522" y="6000535"/>
                <a:ext cx="324988"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B4650E7-8CAD-45C3-9357-8889C4F68AAA}"/>
                  </a:ext>
                </a:extLst>
              </p:cNvPr>
              <p:cNvCxnSpPr>
                <a:cxnSpLocks/>
              </p:cNvCxnSpPr>
              <p:nvPr/>
            </p:nvCxnSpPr>
            <p:spPr>
              <a:xfrm>
                <a:off x="8970522" y="6152935"/>
                <a:ext cx="32498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3672433-F2F1-4216-AC76-8654122536CC}"/>
                  </a:ext>
                </a:extLst>
              </p:cNvPr>
              <p:cNvCxnSpPr>
                <a:cxnSpLocks/>
              </p:cNvCxnSpPr>
              <p:nvPr/>
            </p:nvCxnSpPr>
            <p:spPr>
              <a:xfrm>
                <a:off x="8970522" y="6305335"/>
                <a:ext cx="324988"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60" name="Group 259">
              <a:extLst>
                <a:ext uri="{FF2B5EF4-FFF2-40B4-BE49-F238E27FC236}">
                  <a16:creationId xmlns:a16="http://schemas.microsoft.com/office/drawing/2014/main" id="{BC5FF5D9-7C42-4018-A91E-7AD595B73565}"/>
                </a:ext>
              </a:extLst>
            </p:cNvPr>
            <p:cNvGrpSpPr/>
            <p:nvPr/>
          </p:nvGrpSpPr>
          <p:grpSpPr>
            <a:xfrm>
              <a:off x="8001559" y="3118196"/>
              <a:ext cx="3390622" cy="2095431"/>
              <a:chOff x="8079429" y="3566737"/>
              <a:chExt cx="3390622" cy="2095431"/>
            </a:xfrm>
          </p:grpSpPr>
          <p:grpSp>
            <p:nvGrpSpPr>
              <p:cNvPr id="259" name="Group 258">
                <a:extLst>
                  <a:ext uri="{FF2B5EF4-FFF2-40B4-BE49-F238E27FC236}">
                    <a16:creationId xmlns:a16="http://schemas.microsoft.com/office/drawing/2014/main" id="{7ABAE9AF-2A9F-4E3B-BACF-BB37498AB1C7}"/>
                  </a:ext>
                </a:extLst>
              </p:cNvPr>
              <p:cNvGrpSpPr/>
              <p:nvPr/>
            </p:nvGrpSpPr>
            <p:grpSpPr>
              <a:xfrm>
                <a:off x="11338541" y="3568519"/>
                <a:ext cx="85277" cy="73152"/>
                <a:chOff x="11238805" y="2541537"/>
                <a:chExt cx="85277" cy="73152"/>
              </a:xfrm>
            </p:grpSpPr>
            <p:grpSp>
              <p:nvGrpSpPr>
                <p:cNvPr id="27" name="Group 26">
                  <a:extLst>
                    <a:ext uri="{FF2B5EF4-FFF2-40B4-BE49-F238E27FC236}">
                      <a16:creationId xmlns:a16="http://schemas.microsoft.com/office/drawing/2014/main" id="{DBC862FC-18D8-4D39-AAC0-82D8EAED63C8}"/>
                    </a:ext>
                  </a:extLst>
                </p:cNvPr>
                <p:cNvGrpSpPr/>
                <p:nvPr/>
              </p:nvGrpSpPr>
              <p:grpSpPr>
                <a:xfrm flipV="1">
                  <a:off x="11238805" y="2541537"/>
                  <a:ext cx="12154" cy="73152"/>
                  <a:chOff x="5625791" y="4248693"/>
                  <a:chExt cx="12154" cy="64008"/>
                </a:xfrm>
              </p:grpSpPr>
              <p:cxnSp>
                <p:nvCxnSpPr>
                  <p:cNvPr id="28" name="Straight Connector 27">
                    <a:extLst>
                      <a:ext uri="{FF2B5EF4-FFF2-40B4-BE49-F238E27FC236}">
                        <a16:creationId xmlns:a16="http://schemas.microsoft.com/office/drawing/2014/main" id="{839B0E02-C4F9-4732-85A2-55C154B85FDE}"/>
                      </a:ext>
                    </a:extLst>
                  </p:cNvPr>
                  <p:cNvCxnSpPr/>
                  <p:nvPr/>
                </p:nvCxnSpPr>
                <p:spPr>
                  <a:xfrm>
                    <a:off x="5625791" y="4248693"/>
                    <a:ext cx="0" cy="64008"/>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cxnSp>
                <p:nvCxnSpPr>
                  <p:cNvPr id="29" name="Straight Connector 28">
                    <a:extLst>
                      <a:ext uri="{FF2B5EF4-FFF2-40B4-BE49-F238E27FC236}">
                        <a16:creationId xmlns:a16="http://schemas.microsoft.com/office/drawing/2014/main" id="{4888F211-2F5C-4F32-806B-756C74A831A1}"/>
                      </a:ext>
                    </a:extLst>
                  </p:cNvPr>
                  <p:cNvCxnSpPr/>
                  <p:nvPr/>
                </p:nvCxnSpPr>
                <p:spPr>
                  <a:xfrm>
                    <a:off x="5637945" y="4248693"/>
                    <a:ext cx="0" cy="64008"/>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grpSp>
            <p:grpSp>
              <p:nvGrpSpPr>
                <p:cNvPr id="30" name="Group 29">
                  <a:extLst>
                    <a:ext uri="{FF2B5EF4-FFF2-40B4-BE49-F238E27FC236}">
                      <a16:creationId xmlns:a16="http://schemas.microsoft.com/office/drawing/2014/main" id="{9D2F49B9-B097-4E36-9735-3CB4F3F8D5B5}"/>
                    </a:ext>
                  </a:extLst>
                </p:cNvPr>
                <p:cNvGrpSpPr/>
                <p:nvPr/>
              </p:nvGrpSpPr>
              <p:grpSpPr>
                <a:xfrm flipV="1">
                  <a:off x="11262186" y="2541537"/>
                  <a:ext cx="12154" cy="73152"/>
                  <a:chOff x="5646632" y="4248693"/>
                  <a:chExt cx="12154" cy="64008"/>
                </a:xfrm>
              </p:grpSpPr>
              <p:cxnSp>
                <p:nvCxnSpPr>
                  <p:cNvPr id="31" name="Straight Connector 30">
                    <a:extLst>
                      <a:ext uri="{FF2B5EF4-FFF2-40B4-BE49-F238E27FC236}">
                        <a16:creationId xmlns:a16="http://schemas.microsoft.com/office/drawing/2014/main" id="{CBAF81CA-D593-4C8F-AF9C-3FD19C53B067}"/>
                      </a:ext>
                    </a:extLst>
                  </p:cNvPr>
                  <p:cNvCxnSpPr/>
                  <p:nvPr/>
                </p:nvCxnSpPr>
                <p:spPr>
                  <a:xfrm>
                    <a:off x="5646632" y="4248693"/>
                    <a:ext cx="0" cy="64008"/>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cxnSp>
                <p:nvCxnSpPr>
                  <p:cNvPr id="32" name="Straight Connector 31">
                    <a:extLst>
                      <a:ext uri="{FF2B5EF4-FFF2-40B4-BE49-F238E27FC236}">
                        <a16:creationId xmlns:a16="http://schemas.microsoft.com/office/drawing/2014/main" id="{947D729E-BB58-42E9-833E-426D9D71EAF5}"/>
                      </a:ext>
                    </a:extLst>
                  </p:cNvPr>
                  <p:cNvCxnSpPr/>
                  <p:nvPr/>
                </p:nvCxnSpPr>
                <p:spPr>
                  <a:xfrm>
                    <a:off x="5658786" y="4248693"/>
                    <a:ext cx="0" cy="64008"/>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grpSp>
            <p:grpSp>
              <p:nvGrpSpPr>
                <p:cNvPr id="33" name="Group 32">
                  <a:extLst>
                    <a:ext uri="{FF2B5EF4-FFF2-40B4-BE49-F238E27FC236}">
                      <a16:creationId xmlns:a16="http://schemas.microsoft.com/office/drawing/2014/main" id="{11C5DD27-1D5C-43C9-8ABE-848AA7726BC3}"/>
                    </a:ext>
                  </a:extLst>
                </p:cNvPr>
                <p:cNvGrpSpPr/>
                <p:nvPr/>
              </p:nvGrpSpPr>
              <p:grpSpPr>
                <a:xfrm flipV="1">
                  <a:off x="11288327" y="2541537"/>
                  <a:ext cx="12154" cy="73152"/>
                  <a:chOff x="5670233" y="4248693"/>
                  <a:chExt cx="12154" cy="64008"/>
                </a:xfrm>
              </p:grpSpPr>
              <p:cxnSp>
                <p:nvCxnSpPr>
                  <p:cNvPr id="34" name="Straight Connector 33">
                    <a:extLst>
                      <a:ext uri="{FF2B5EF4-FFF2-40B4-BE49-F238E27FC236}">
                        <a16:creationId xmlns:a16="http://schemas.microsoft.com/office/drawing/2014/main" id="{8FB302A7-1E81-427B-A934-66B2F11C3F77}"/>
                      </a:ext>
                    </a:extLst>
                  </p:cNvPr>
                  <p:cNvCxnSpPr/>
                  <p:nvPr/>
                </p:nvCxnSpPr>
                <p:spPr>
                  <a:xfrm>
                    <a:off x="5670233" y="4248693"/>
                    <a:ext cx="0" cy="64008"/>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cxnSp>
                <p:nvCxnSpPr>
                  <p:cNvPr id="35" name="Straight Connector 34">
                    <a:extLst>
                      <a:ext uri="{FF2B5EF4-FFF2-40B4-BE49-F238E27FC236}">
                        <a16:creationId xmlns:a16="http://schemas.microsoft.com/office/drawing/2014/main" id="{969C8480-E586-4114-80EC-232CDBB4C2C5}"/>
                      </a:ext>
                    </a:extLst>
                  </p:cNvPr>
                  <p:cNvCxnSpPr/>
                  <p:nvPr/>
                </p:nvCxnSpPr>
                <p:spPr>
                  <a:xfrm>
                    <a:off x="5682387" y="4248693"/>
                    <a:ext cx="0" cy="64008"/>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grpSp>
            <p:grpSp>
              <p:nvGrpSpPr>
                <p:cNvPr id="42" name="Group 41">
                  <a:extLst>
                    <a:ext uri="{FF2B5EF4-FFF2-40B4-BE49-F238E27FC236}">
                      <a16:creationId xmlns:a16="http://schemas.microsoft.com/office/drawing/2014/main" id="{53178CB3-3566-4EA8-83ED-BCBFDCBA243D}"/>
                    </a:ext>
                  </a:extLst>
                </p:cNvPr>
                <p:cNvGrpSpPr/>
                <p:nvPr/>
              </p:nvGrpSpPr>
              <p:grpSpPr>
                <a:xfrm flipV="1">
                  <a:off x="11238805" y="2541537"/>
                  <a:ext cx="12154" cy="73152"/>
                  <a:chOff x="5602190" y="4248693"/>
                  <a:chExt cx="12154" cy="64008"/>
                </a:xfrm>
              </p:grpSpPr>
              <p:cxnSp>
                <p:nvCxnSpPr>
                  <p:cNvPr id="43" name="Straight Connector 42">
                    <a:extLst>
                      <a:ext uri="{FF2B5EF4-FFF2-40B4-BE49-F238E27FC236}">
                        <a16:creationId xmlns:a16="http://schemas.microsoft.com/office/drawing/2014/main" id="{2BF68996-AFE3-4B67-918F-BB1CB4B86DF1}"/>
                      </a:ext>
                    </a:extLst>
                  </p:cNvPr>
                  <p:cNvCxnSpPr/>
                  <p:nvPr/>
                </p:nvCxnSpPr>
                <p:spPr>
                  <a:xfrm>
                    <a:off x="5602190" y="4248693"/>
                    <a:ext cx="0" cy="64008"/>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cxnSp>
                <p:nvCxnSpPr>
                  <p:cNvPr id="44" name="Straight Connector 43">
                    <a:extLst>
                      <a:ext uri="{FF2B5EF4-FFF2-40B4-BE49-F238E27FC236}">
                        <a16:creationId xmlns:a16="http://schemas.microsoft.com/office/drawing/2014/main" id="{5B1984A9-0E7E-46AE-96A4-91A56C28B000}"/>
                      </a:ext>
                    </a:extLst>
                  </p:cNvPr>
                  <p:cNvCxnSpPr/>
                  <p:nvPr/>
                </p:nvCxnSpPr>
                <p:spPr>
                  <a:xfrm>
                    <a:off x="5614344" y="4248693"/>
                    <a:ext cx="0" cy="64008"/>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grpSp>
            <p:grpSp>
              <p:nvGrpSpPr>
                <p:cNvPr id="45" name="Group 44">
                  <a:extLst>
                    <a:ext uri="{FF2B5EF4-FFF2-40B4-BE49-F238E27FC236}">
                      <a16:creationId xmlns:a16="http://schemas.microsoft.com/office/drawing/2014/main" id="{3503F17D-3069-4FD5-A764-27F92F32960F}"/>
                    </a:ext>
                  </a:extLst>
                </p:cNvPr>
                <p:cNvGrpSpPr/>
                <p:nvPr/>
              </p:nvGrpSpPr>
              <p:grpSpPr>
                <a:xfrm flipV="1">
                  <a:off x="11262406" y="2541537"/>
                  <a:ext cx="12154" cy="73152"/>
                  <a:chOff x="5625791" y="4248693"/>
                  <a:chExt cx="12154" cy="64008"/>
                </a:xfrm>
              </p:grpSpPr>
              <p:cxnSp>
                <p:nvCxnSpPr>
                  <p:cNvPr id="46" name="Straight Connector 45">
                    <a:extLst>
                      <a:ext uri="{FF2B5EF4-FFF2-40B4-BE49-F238E27FC236}">
                        <a16:creationId xmlns:a16="http://schemas.microsoft.com/office/drawing/2014/main" id="{EDF9423B-4B19-4DBA-91C0-97279F6BF0ED}"/>
                      </a:ext>
                    </a:extLst>
                  </p:cNvPr>
                  <p:cNvCxnSpPr/>
                  <p:nvPr/>
                </p:nvCxnSpPr>
                <p:spPr>
                  <a:xfrm>
                    <a:off x="5625791" y="4248693"/>
                    <a:ext cx="0" cy="64008"/>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cxnSp>
                <p:nvCxnSpPr>
                  <p:cNvPr id="47" name="Straight Connector 46">
                    <a:extLst>
                      <a:ext uri="{FF2B5EF4-FFF2-40B4-BE49-F238E27FC236}">
                        <a16:creationId xmlns:a16="http://schemas.microsoft.com/office/drawing/2014/main" id="{F146459E-CE9D-42DF-AB92-C0A2FC60EEC2}"/>
                      </a:ext>
                    </a:extLst>
                  </p:cNvPr>
                  <p:cNvCxnSpPr/>
                  <p:nvPr/>
                </p:nvCxnSpPr>
                <p:spPr>
                  <a:xfrm>
                    <a:off x="5637945" y="4248693"/>
                    <a:ext cx="0" cy="64008"/>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grpSp>
            <p:grpSp>
              <p:nvGrpSpPr>
                <p:cNvPr id="48" name="Group 47">
                  <a:extLst>
                    <a:ext uri="{FF2B5EF4-FFF2-40B4-BE49-F238E27FC236}">
                      <a16:creationId xmlns:a16="http://schemas.microsoft.com/office/drawing/2014/main" id="{AD9BCC20-63E7-4FE4-AE3E-E9C91B4A88B1}"/>
                    </a:ext>
                  </a:extLst>
                </p:cNvPr>
                <p:cNvGrpSpPr/>
                <p:nvPr/>
              </p:nvGrpSpPr>
              <p:grpSpPr>
                <a:xfrm flipV="1">
                  <a:off x="11285787" y="2541537"/>
                  <a:ext cx="12154" cy="73152"/>
                  <a:chOff x="5646632" y="4248693"/>
                  <a:chExt cx="12154" cy="64008"/>
                </a:xfrm>
              </p:grpSpPr>
              <p:cxnSp>
                <p:nvCxnSpPr>
                  <p:cNvPr id="49" name="Straight Connector 48">
                    <a:extLst>
                      <a:ext uri="{FF2B5EF4-FFF2-40B4-BE49-F238E27FC236}">
                        <a16:creationId xmlns:a16="http://schemas.microsoft.com/office/drawing/2014/main" id="{CD34935B-D1FE-4E51-9B9A-FB2242AC04DA}"/>
                      </a:ext>
                    </a:extLst>
                  </p:cNvPr>
                  <p:cNvCxnSpPr/>
                  <p:nvPr/>
                </p:nvCxnSpPr>
                <p:spPr>
                  <a:xfrm>
                    <a:off x="5646632" y="4248693"/>
                    <a:ext cx="0" cy="64008"/>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cxnSp>
                <p:nvCxnSpPr>
                  <p:cNvPr id="50" name="Straight Connector 49">
                    <a:extLst>
                      <a:ext uri="{FF2B5EF4-FFF2-40B4-BE49-F238E27FC236}">
                        <a16:creationId xmlns:a16="http://schemas.microsoft.com/office/drawing/2014/main" id="{A8EB717F-1CAE-4E4C-9131-4B60EA67B79B}"/>
                      </a:ext>
                    </a:extLst>
                  </p:cNvPr>
                  <p:cNvCxnSpPr/>
                  <p:nvPr/>
                </p:nvCxnSpPr>
                <p:spPr>
                  <a:xfrm>
                    <a:off x="5658786" y="4248693"/>
                    <a:ext cx="0" cy="64008"/>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grpSp>
            <p:grpSp>
              <p:nvGrpSpPr>
                <p:cNvPr id="51" name="Group 50">
                  <a:extLst>
                    <a:ext uri="{FF2B5EF4-FFF2-40B4-BE49-F238E27FC236}">
                      <a16:creationId xmlns:a16="http://schemas.microsoft.com/office/drawing/2014/main" id="{4137E0B3-C12A-4782-9F9D-42969F41DCE9}"/>
                    </a:ext>
                  </a:extLst>
                </p:cNvPr>
                <p:cNvGrpSpPr/>
                <p:nvPr/>
              </p:nvGrpSpPr>
              <p:grpSpPr>
                <a:xfrm flipV="1">
                  <a:off x="11311928" y="2541537"/>
                  <a:ext cx="12154" cy="73152"/>
                  <a:chOff x="5670233" y="4248693"/>
                  <a:chExt cx="12154" cy="64008"/>
                </a:xfrm>
              </p:grpSpPr>
              <p:cxnSp>
                <p:nvCxnSpPr>
                  <p:cNvPr id="52" name="Straight Connector 51">
                    <a:extLst>
                      <a:ext uri="{FF2B5EF4-FFF2-40B4-BE49-F238E27FC236}">
                        <a16:creationId xmlns:a16="http://schemas.microsoft.com/office/drawing/2014/main" id="{955B5A1E-3D26-423C-A842-0B0FC7ABF9E9}"/>
                      </a:ext>
                    </a:extLst>
                  </p:cNvPr>
                  <p:cNvCxnSpPr/>
                  <p:nvPr/>
                </p:nvCxnSpPr>
                <p:spPr>
                  <a:xfrm>
                    <a:off x="5670233" y="4248693"/>
                    <a:ext cx="0" cy="64008"/>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cxnSp>
                <p:nvCxnSpPr>
                  <p:cNvPr id="53" name="Straight Connector 52">
                    <a:extLst>
                      <a:ext uri="{FF2B5EF4-FFF2-40B4-BE49-F238E27FC236}">
                        <a16:creationId xmlns:a16="http://schemas.microsoft.com/office/drawing/2014/main" id="{E4AD6542-B57B-415E-94FB-EF1E7597E2D4}"/>
                      </a:ext>
                    </a:extLst>
                  </p:cNvPr>
                  <p:cNvCxnSpPr/>
                  <p:nvPr/>
                </p:nvCxnSpPr>
                <p:spPr>
                  <a:xfrm>
                    <a:off x="5682387" y="4248693"/>
                    <a:ext cx="0" cy="64008"/>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grpSp>
          </p:grpSp>
          <p:grpSp>
            <p:nvGrpSpPr>
              <p:cNvPr id="197" name="Group 196">
                <a:extLst>
                  <a:ext uri="{FF2B5EF4-FFF2-40B4-BE49-F238E27FC236}">
                    <a16:creationId xmlns:a16="http://schemas.microsoft.com/office/drawing/2014/main" id="{02F39449-ADFB-435D-9677-C4A14E4E0FF0}"/>
                  </a:ext>
                </a:extLst>
              </p:cNvPr>
              <p:cNvGrpSpPr/>
              <p:nvPr/>
            </p:nvGrpSpPr>
            <p:grpSpPr>
              <a:xfrm>
                <a:off x="8079429" y="3566737"/>
                <a:ext cx="3390622" cy="2095431"/>
                <a:chOff x="7995994" y="3117316"/>
                <a:chExt cx="3390622" cy="2095431"/>
              </a:xfrm>
            </p:grpSpPr>
            <p:grpSp>
              <p:nvGrpSpPr>
                <p:cNvPr id="56" name="Group 55">
                  <a:extLst>
                    <a:ext uri="{FF2B5EF4-FFF2-40B4-BE49-F238E27FC236}">
                      <a16:creationId xmlns:a16="http://schemas.microsoft.com/office/drawing/2014/main" id="{834C78FF-65D7-4BED-882A-3468CBFD5A6A}"/>
                    </a:ext>
                  </a:extLst>
                </p:cNvPr>
                <p:cNvGrpSpPr/>
                <p:nvPr/>
              </p:nvGrpSpPr>
              <p:grpSpPr>
                <a:xfrm>
                  <a:off x="10937970" y="3127114"/>
                  <a:ext cx="73152" cy="73152"/>
                  <a:chOff x="11435217" y="2693937"/>
                  <a:chExt cx="73152" cy="73152"/>
                </a:xfrm>
              </p:grpSpPr>
              <p:cxnSp>
                <p:nvCxnSpPr>
                  <p:cNvPr id="54" name="Straight Connector 53">
                    <a:extLst>
                      <a:ext uri="{FF2B5EF4-FFF2-40B4-BE49-F238E27FC236}">
                        <a16:creationId xmlns:a16="http://schemas.microsoft.com/office/drawing/2014/main" id="{07596D19-16F6-4FD1-8FCC-0B35EBD82F0E}"/>
                      </a:ext>
                    </a:extLst>
                  </p:cNvPr>
                  <p:cNvCxnSpPr>
                    <a:cxnSpLocks/>
                  </p:cNvCxnSpPr>
                  <p:nvPr/>
                </p:nvCxnSpPr>
                <p:spPr>
                  <a:xfrm flipV="1">
                    <a:off x="11471793" y="2693937"/>
                    <a:ext cx="0" cy="73152"/>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cxnSp>
                <p:nvCxnSpPr>
                  <p:cNvPr id="55" name="Straight Connector 54">
                    <a:extLst>
                      <a:ext uri="{FF2B5EF4-FFF2-40B4-BE49-F238E27FC236}">
                        <a16:creationId xmlns:a16="http://schemas.microsoft.com/office/drawing/2014/main" id="{E7F9C9A8-2B0E-4C47-A1F9-81282F58B30C}"/>
                      </a:ext>
                    </a:extLst>
                  </p:cNvPr>
                  <p:cNvCxnSpPr>
                    <a:cxnSpLocks/>
                  </p:cNvCxnSpPr>
                  <p:nvPr/>
                </p:nvCxnSpPr>
                <p:spPr>
                  <a:xfrm rot="16200000" flipV="1">
                    <a:off x="11471793" y="2693937"/>
                    <a:ext cx="0" cy="73152"/>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grpSp>
            <p:grpSp>
              <p:nvGrpSpPr>
                <p:cNvPr id="59" name="Group 58">
                  <a:extLst>
                    <a:ext uri="{FF2B5EF4-FFF2-40B4-BE49-F238E27FC236}">
                      <a16:creationId xmlns:a16="http://schemas.microsoft.com/office/drawing/2014/main" id="{7179E638-731B-4305-A227-6660C3F977BA}"/>
                    </a:ext>
                  </a:extLst>
                </p:cNvPr>
                <p:cNvGrpSpPr/>
                <p:nvPr/>
              </p:nvGrpSpPr>
              <p:grpSpPr>
                <a:xfrm>
                  <a:off x="7995994" y="3157016"/>
                  <a:ext cx="3390622" cy="2055731"/>
                  <a:chOff x="7995994" y="3157016"/>
                  <a:chExt cx="3390622" cy="2055731"/>
                </a:xfrm>
              </p:grpSpPr>
              <p:sp>
                <p:nvSpPr>
                  <p:cNvPr id="57" name="Freeform: Shape 56">
                    <a:extLst>
                      <a:ext uri="{FF2B5EF4-FFF2-40B4-BE49-F238E27FC236}">
                        <a16:creationId xmlns:a16="http://schemas.microsoft.com/office/drawing/2014/main" id="{63B19C42-D2A2-45E9-85FC-F5EEDE1C17E2}"/>
                      </a:ext>
                    </a:extLst>
                  </p:cNvPr>
                  <p:cNvSpPr/>
                  <p:nvPr/>
                </p:nvSpPr>
                <p:spPr>
                  <a:xfrm>
                    <a:off x="9624561" y="3157016"/>
                    <a:ext cx="1762055" cy="513933"/>
                  </a:xfrm>
                  <a:custGeom>
                    <a:avLst/>
                    <a:gdLst>
                      <a:gd name="connsiteX0" fmla="*/ 1762055 w 1762055"/>
                      <a:gd name="connsiteY0" fmla="*/ 0 h 513933"/>
                      <a:gd name="connsiteX1" fmla="*/ 1545135 w 1762055"/>
                      <a:gd name="connsiteY1" fmla="*/ 0 h 513933"/>
                      <a:gd name="connsiteX2" fmla="*/ 1545135 w 1762055"/>
                      <a:gd name="connsiteY2" fmla="*/ 3337 h 513933"/>
                      <a:gd name="connsiteX3" fmla="*/ 1364925 w 1762055"/>
                      <a:gd name="connsiteY3" fmla="*/ 3337 h 513933"/>
                      <a:gd name="connsiteX4" fmla="*/ 1364925 w 1762055"/>
                      <a:gd name="connsiteY4" fmla="*/ 10012 h 513933"/>
                      <a:gd name="connsiteX5" fmla="*/ 1334890 w 1762055"/>
                      <a:gd name="connsiteY5" fmla="*/ 10012 h 513933"/>
                      <a:gd name="connsiteX6" fmla="*/ 1321541 w 1762055"/>
                      <a:gd name="connsiteY6" fmla="*/ 26698 h 513933"/>
                      <a:gd name="connsiteX7" fmla="*/ 1234773 w 1762055"/>
                      <a:gd name="connsiteY7" fmla="*/ 26698 h 513933"/>
                      <a:gd name="connsiteX8" fmla="*/ 1228099 w 1762055"/>
                      <a:gd name="connsiteY8" fmla="*/ 33372 h 513933"/>
                      <a:gd name="connsiteX9" fmla="*/ 1154680 w 1762055"/>
                      <a:gd name="connsiteY9" fmla="*/ 33372 h 513933"/>
                      <a:gd name="connsiteX10" fmla="*/ 1154680 w 1762055"/>
                      <a:gd name="connsiteY10" fmla="*/ 50058 h 513933"/>
                      <a:gd name="connsiteX11" fmla="*/ 1054563 w 1762055"/>
                      <a:gd name="connsiteY11" fmla="*/ 50058 h 513933"/>
                      <a:gd name="connsiteX12" fmla="*/ 1054563 w 1762055"/>
                      <a:gd name="connsiteY12" fmla="*/ 63407 h 513933"/>
                      <a:gd name="connsiteX13" fmla="*/ 1007842 w 1762055"/>
                      <a:gd name="connsiteY13" fmla="*/ 70082 h 513933"/>
                      <a:gd name="connsiteX14" fmla="*/ 971132 w 1762055"/>
                      <a:gd name="connsiteY14" fmla="*/ 80093 h 513933"/>
                      <a:gd name="connsiteX15" fmla="*/ 954446 w 1762055"/>
                      <a:gd name="connsiteY15" fmla="*/ 90105 h 513933"/>
                      <a:gd name="connsiteX16" fmla="*/ 941097 w 1762055"/>
                      <a:gd name="connsiteY16" fmla="*/ 96780 h 513933"/>
                      <a:gd name="connsiteX17" fmla="*/ 931086 w 1762055"/>
                      <a:gd name="connsiteY17" fmla="*/ 106791 h 513933"/>
                      <a:gd name="connsiteX18" fmla="*/ 907725 w 1762055"/>
                      <a:gd name="connsiteY18" fmla="*/ 120140 h 513933"/>
                      <a:gd name="connsiteX19" fmla="*/ 837643 w 1762055"/>
                      <a:gd name="connsiteY19" fmla="*/ 120140 h 513933"/>
                      <a:gd name="connsiteX20" fmla="*/ 820957 w 1762055"/>
                      <a:gd name="connsiteY20" fmla="*/ 123477 h 513933"/>
                      <a:gd name="connsiteX21" fmla="*/ 820957 w 1762055"/>
                      <a:gd name="connsiteY21" fmla="*/ 123477 h 513933"/>
                      <a:gd name="connsiteX22" fmla="*/ 760887 w 1762055"/>
                      <a:gd name="connsiteY22" fmla="*/ 140164 h 513933"/>
                      <a:gd name="connsiteX23" fmla="*/ 754213 w 1762055"/>
                      <a:gd name="connsiteY23" fmla="*/ 153512 h 513933"/>
                      <a:gd name="connsiteX24" fmla="*/ 734189 w 1762055"/>
                      <a:gd name="connsiteY24" fmla="*/ 160187 h 513933"/>
                      <a:gd name="connsiteX25" fmla="*/ 727515 w 1762055"/>
                      <a:gd name="connsiteY25" fmla="*/ 160187 h 513933"/>
                      <a:gd name="connsiteX26" fmla="*/ 727515 w 1762055"/>
                      <a:gd name="connsiteY26" fmla="*/ 166861 h 513933"/>
                      <a:gd name="connsiteX27" fmla="*/ 710829 w 1762055"/>
                      <a:gd name="connsiteY27" fmla="*/ 166861 h 513933"/>
                      <a:gd name="connsiteX28" fmla="*/ 684131 w 1762055"/>
                      <a:gd name="connsiteY28" fmla="*/ 183548 h 513933"/>
                      <a:gd name="connsiteX29" fmla="*/ 684131 w 1762055"/>
                      <a:gd name="connsiteY29" fmla="*/ 183548 h 513933"/>
                      <a:gd name="connsiteX30" fmla="*/ 660770 w 1762055"/>
                      <a:gd name="connsiteY30" fmla="*/ 206908 h 513933"/>
                      <a:gd name="connsiteX31" fmla="*/ 644084 w 1762055"/>
                      <a:gd name="connsiteY31" fmla="*/ 226931 h 513933"/>
                      <a:gd name="connsiteX32" fmla="*/ 614049 w 1762055"/>
                      <a:gd name="connsiteY32" fmla="*/ 230269 h 513933"/>
                      <a:gd name="connsiteX33" fmla="*/ 594026 w 1762055"/>
                      <a:gd name="connsiteY33" fmla="*/ 233606 h 513933"/>
                      <a:gd name="connsiteX34" fmla="*/ 580677 w 1762055"/>
                      <a:gd name="connsiteY34" fmla="*/ 236943 h 513933"/>
                      <a:gd name="connsiteX35" fmla="*/ 577340 w 1762055"/>
                      <a:gd name="connsiteY35" fmla="*/ 250292 h 513933"/>
                      <a:gd name="connsiteX36" fmla="*/ 553979 w 1762055"/>
                      <a:gd name="connsiteY36" fmla="*/ 256966 h 513933"/>
                      <a:gd name="connsiteX37" fmla="*/ 540630 w 1762055"/>
                      <a:gd name="connsiteY37" fmla="*/ 266978 h 513933"/>
                      <a:gd name="connsiteX38" fmla="*/ 530619 w 1762055"/>
                      <a:gd name="connsiteY38" fmla="*/ 276990 h 513933"/>
                      <a:gd name="connsiteX39" fmla="*/ 520607 w 1762055"/>
                      <a:gd name="connsiteY39" fmla="*/ 283664 h 513933"/>
                      <a:gd name="connsiteX40" fmla="*/ 480560 w 1762055"/>
                      <a:gd name="connsiteY40" fmla="*/ 283664 h 513933"/>
                      <a:gd name="connsiteX41" fmla="*/ 473886 w 1762055"/>
                      <a:gd name="connsiteY41" fmla="*/ 293676 h 513933"/>
                      <a:gd name="connsiteX42" fmla="*/ 373769 w 1762055"/>
                      <a:gd name="connsiteY42" fmla="*/ 293676 h 513933"/>
                      <a:gd name="connsiteX43" fmla="*/ 363757 w 1762055"/>
                      <a:gd name="connsiteY43" fmla="*/ 307025 h 513933"/>
                      <a:gd name="connsiteX44" fmla="*/ 353746 w 1762055"/>
                      <a:gd name="connsiteY44" fmla="*/ 313699 h 513933"/>
                      <a:gd name="connsiteX45" fmla="*/ 337059 w 1762055"/>
                      <a:gd name="connsiteY45" fmla="*/ 337060 h 513933"/>
                      <a:gd name="connsiteX46" fmla="*/ 317036 w 1762055"/>
                      <a:gd name="connsiteY46" fmla="*/ 337060 h 513933"/>
                      <a:gd name="connsiteX47" fmla="*/ 310362 w 1762055"/>
                      <a:gd name="connsiteY47" fmla="*/ 343734 h 513933"/>
                      <a:gd name="connsiteX48" fmla="*/ 303687 w 1762055"/>
                      <a:gd name="connsiteY48" fmla="*/ 360420 h 513933"/>
                      <a:gd name="connsiteX49" fmla="*/ 297013 w 1762055"/>
                      <a:gd name="connsiteY49" fmla="*/ 373769 h 513933"/>
                      <a:gd name="connsiteX50" fmla="*/ 273652 w 1762055"/>
                      <a:gd name="connsiteY50" fmla="*/ 373769 h 513933"/>
                      <a:gd name="connsiteX51" fmla="*/ 263640 w 1762055"/>
                      <a:gd name="connsiteY51" fmla="*/ 380444 h 513933"/>
                      <a:gd name="connsiteX52" fmla="*/ 216919 w 1762055"/>
                      <a:gd name="connsiteY52" fmla="*/ 380444 h 513933"/>
                      <a:gd name="connsiteX53" fmla="*/ 193559 w 1762055"/>
                      <a:gd name="connsiteY53" fmla="*/ 403804 h 513933"/>
                      <a:gd name="connsiteX54" fmla="*/ 173535 w 1762055"/>
                      <a:gd name="connsiteY54" fmla="*/ 407142 h 513933"/>
                      <a:gd name="connsiteX55" fmla="*/ 150175 w 1762055"/>
                      <a:gd name="connsiteY55" fmla="*/ 433839 h 513933"/>
                      <a:gd name="connsiteX56" fmla="*/ 123477 w 1762055"/>
                      <a:gd name="connsiteY56" fmla="*/ 437177 h 513933"/>
                      <a:gd name="connsiteX57" fmla="*/ 113465 w 1762055"/>
                      <a:gd name="connsiteY57" fmla="*/ 450526 h 513933"/>
                      <a:gd name="connsiteX58" fmla="*/ 113465 w 1762055"/>
                      <a:gd name="connsiteY58" fmla="*/ 450526 h 513933"/>
                      <a:gd name="connsiteX59" fmla="*/ 73419 w 1762055"/>
                      <a:gd name="connsiteY59" fmla="*/ 460537 h 513933"/>
                      <a:gd name="connsiteX60" fmla="*/ 56732 w 1762055"/>
                      <a:gd name="connsiteY60" fmla="*/ 467212 h 513933"/>
                      <a:gd name="connsiteX61" fmla="*/ 43384 w 1762055"/>
                      <a:gd name="connsiteY61" fmla="*/ 473886 h 513933"/>
                      <a:gd name="connsiteX62" fmla="*/ 30035 w 1762055"/>
                      <a:gd name="connsiteY62" fmla="*/ 480561 h 513933"/>
                      <a:gd name="connsiteX63" fmla="*/ 20023 w 1762055"/>
                      <a:gd name="connsiteY63" fmla="*/ 497247 h 513933"/>
                      <a:gd name="connsiteX64" fmla="*/ 13348 w 1762055"/>
                      <a:gd name="connsiteY64" fmla="*/ 513933 h 513933"/>
                      <a:gd name="connsiteX65" fmla="*/ 0 w 1762055"/>
                      <a:gd name="connsiteY65" fmla="*/ 513933 h 51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762055" h="513933">
                        <a:moveTo>
                          <a:pt x="1762055" y="0"/>
                        </a:moveTo>
                        <a:lnTo>
                          <a:pt x="1545135" y="0"/>
                        </a:lnTo>
                        <a:lnTo>
                          <a:pt x="1545135" y="3337"/>
                        </a:lnTo>
                        <a:lnTo>
                          <a:pt x="1364925" y="3337"/>
                        </a:lnTo>
                        <a:lnTo>
                          <a:pt x="1364925" y="10012"/>
                        </a:lnTo>
                        <a:lnTo>
                          <a:pt x="1334890" y="10012"/>
                        </a:lnTo>
                        <a:lnTo>
                          <a:pt x="1321541" y="26698"/>
                        </a:lnTo>
                        <a:lnTo>
                          <a:pt x="1234773" y="26698"/>
                        </a:lnTo>
                        <a:lnTo>
                          <a:pt x="1228099" y="33372"/>
                        </a:lnTo>
                        <a:lnTo>
                          <a:pt x="1154680" y="33372"/>
                        </a:lnTo>
                        <a:lnTo>
                          <a:pt x="1154680" y="50058"/>
                        </a:lnTo>
                        <a:lnTo>
                          <a:pt x="1054563" y="50058"/>
                        </a:lnTo>
                        <a:lnTo>
                          <a:pt x="1054563" y="63407"/>
                        </a:lnTo>
                        <a:lnTo>
                          <a:pt x="1007842" y="70082"/>
                        </a:lnTo>
                        <a:lnTo>
                          <a:pt x="971132" y="80093"/>
                        </a:lnTo>
                        <a:lnTo>
                          <a:pt x="954446" y="90105"/>
                        </a:lnTo>
                        <a:lnTo>
                          <a:pt x="941097" y="96780"/>
                        </a:lnTo>
                        <a:lnTo>
                          <a:pt x="931086" y="106791"/>
                        </a:lnTo>
                        <a:lnTo>
                          <a:pt x="907725" y="120140"/>
                        </a:lnTo>
                        <a:lnTo>
                          <a:pt x="837643" y="120140"/>
                        </a:lnTo>
                        <a:lnTo>
                          <a:pt x="820957" y="123477"/>
                        </a:lnTo>
                        <a:lnTo>
                          <a:pt x="820957" y="123477"/>
                        </a:lnTo>
                        <a:lnTo>
                          <a:pt x="760887" y="140164"/>
                        </a:lnTo>
                        <a:lnTo>
                          <a:pt x="754213" y="153512"/>
                        </a:lnTo>
                        <a:lnTo>
                          <a:pt x="734189" y="160187"/>
                        </a:lnTo>
                        <a:lnTo>
                          <a:pt x="727515" y="160187"/>
                        </a:lnTo>
                        <a:lnTo>
                          <a:pt x="727515" y="166861"/>
                        </a:lnTo>
                        <a:lnTo>
                          <a:pt x="710829" y="166861"/>
                        </a:lnTo>
                        <a:lnTo>
                          <a:pt x="684131" y="183548"/>
                        </a:lnTo>
                        <a:lnTo>
                          <a:pt x="684131" y="183548"/>
                        </a:lnTo>
                        <a:lnTo>
                          <a:pt x="660770" y="206908"/>
                        </a:lnTo>
                        <a:lnTo>
                          <a:pt x="644084" y="226931"/>
                        </a:lnTo>
                        <a:lnTo>
                          <a:pt x="614049" y="230269"/>
                        </a:lnTo>
                        <a:lnTo>
                          <a:pt x="594026" y="233606"/>
                        </a:lnTo>
                        <a:lnTo>
                          <a:pt x="580677" y="236943"/>
                        </a:lnTo>
                        <a:lnTo>
                          <a:pt x="577340" y="250292"/>
                        </a:lnTo>
                        <a:lnTo>
                          <a:pt x="553979" y="256966"/>
                        </a:lnTo>
                        <a:lnTo>
                          <a:pt x="540630" y="266978"/>
                        </a:lnTo>
                        <a:lnTo>
                          <a:pt x="530619" y="276990"/>
                        </a:lnTo>
                        <a:lnTo>
                          <a:pt x="520607" y="283664"/>
                        </a:lnTo>
                        <a:lnTo>
                          <a:pt x="480560" y="283664"/>
                        </a:lnTo>
                        <a:lnTo>
                          <a:pt x="473886" y="293676"/>
                        </a:lnTo>
                        <a:lnTo>
                          <a:pt x="373769" y="293676"/>
                        </a:lnTo>
                        <a:lnTo>
                          <a:pt x="363757" y="307025"/>
                        </a:lnTo>
                        <a:lnTo>
                          <a:pt x="353746" y="313699"/>
                        </a:lnTo>
                        <a:lnTo>
                          <a:pt x="337059" y="337060"/>
                        </a:lnTo>
                        <a:lnTo>
                          <a:pt x="317036" y="337060"/>
                        </a:lnTo>
                        <a:lnTo>
                          <a:pt x="310362" y="343734"/>
                        </a:lnTo>
                        <a:lnTo>
                          <a:pt x="303687" y="360420"/>
                        </a:lnTo>
                        <a:lnTo>
                          <a:pt x="297013" y="373769"/>
                        </a:lnTo>
                        <a:lnTo>
                          <a:pt x="273652" y="373769"/>
                        </a:lnTo>
                        <a:lnTo>
                          <a:pt x="263640" y="380444"/>
                        </a:lnTo>
                        <a:lnTo>
                          <a:pt x="216919" y="380444"/>
                        </a:lnTo>
                        <a:lnTo>
                          <a:pt x="193559" y="403804"/>
                        </a:lnTo>
                        <a:lnTo>
                          <a:pt x="173535" y="407142"/>
                        </a:lnTo>
                        <a:lnTo>
                          <a:pt x="150175" y="433839"/>
                        </a:lnTo>
                        <a:lnTo>
                          <a:pt x="123477" y="437177"/>
                        </a:lnTo>
                        <a:lnTo>
                          <a:pt x="113465" y="450526"/>
                        </a:lnTo>
                        <a:lnTo>
                          <a:pt x="113465" y="450526"/>
                        </a:lnTo>
                        <a:lnTo>
                          <a:pt x="73419" y="460537"/>
                        </a:lnTo>
                        <a:lnTo>
                          <a:pt x="56732" y="467212"/>
                        </a:lnTo>
                        <a:lnTo>
                          <a:pt x="43384" y="473886"/>
                        </a:lnTo>
                        <a:lnTo>
                          <a:pt x="30035" y="480561"/>
                        </a:lnTo>
                        <a:lnTo>
                          <a:pt x="20023" y="497247"/>
                        </a:lnTo>
                        <a:lnTo>
                          <a:pt x="13348" y="513933"/>
                        </a:lnTo>
                        <a:lnTo>
                          <a:pt x="0" y="513933"/>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sym typeface="Arial"/>
                    </a:endParaRPr>
                  </a:p>
                </p:txBody>
              </p:sp>
              <p:sp>
                <p:nvSpPr>
                  <p:cNvPr id="58" name="Freeform: Shape 57">
                    <a:extLst>
                      <a:ext uri="{FF2B5EF4-FFF2-40B4-BE49-F238E27FC236}">
                        <a16:creationId xmlns:a16="http://schemas.microsoft.com/office/drawing/2014/main" id="{A2B407D8-F0C9-446C-A482-551627ED4506}"/>
                      </a:ext>
                    </a:extLst>
                  </p:cNvPr>
                  <p:cNvSpPr/>
                  <p:nvPr/>
                </p:nvSpPr>
                <p:spPr>
                  <a:xfrm>
                    <a:off x="7995994" y="3670949"/>
                    <a:ext cx="1648590" cy="1541798"/>
                  </a:xfrm>
                  <a:custGeom>
                    <a:avLst/>
                    <a:gdLst>
                      <a:gd name="connsiteX0" fmla="*/ 1648590 w 1648590"/>
                      <a:gd name="connsiteY0" fmla="*/ 0 h 1541798"/>
                      <a:gd name="connsiteX1" fmla="*/ 1621892 w 1648590"/>
                      <a:gd name="connsiteY1" fmla="*/ 13349 h 1541798"/>
                      <a:gd name="connsiteX2" fmla="*/ 1621892 w 1648590"/>
                      <a:gd name="connsiteY2" fmla="*/ 13349 h 1541798"/>
                      <a:gd name="connsiteX3" fmla="*/ 1581845 w 1648590"/>
                      <a:gd name="connsiteY3" fmla="*/ 33372 h 1541798"/>
                      <a:gd name="connsiteX4" fmla="*/ 1565159 w 1648590"/>
                      <a:gd name="connsiteY4" fmla="*/ 46721 h 1541798"/>
                      <a:gd name="connsiteX5" fmla="*/ 1545136 w 1648590"/>
                      <a:gd name="connsiteY5" fmla="*/ 46721 h 1541798"/>
                      <a:gd name="connsiteX6" fmla="*/ 1531787 w 1648590"/>
                      <a:gd name="connsiteY6" fmla="*/ 56733 h 1541798"/>
                      <a:gd name="connsiteX7" fmla="*/ 1515101 w 1648590"/>
                      <a:gd name="connsiteY7" fmla="*/ 56733 h 1541798"/>
                      <a:gd name="connsiteX8" fmla="*/ 1485066 w 1648590"/>
                      <a:gd name="connsiteY8" fmla="*/ 73419 h 1541798"/>
                      <a:gd name="connsiteX9" fmla="*/ 1418321 w 1648590"/>
                      <a:gd name="connsiteY9" fmla="*/ 70082 h 1541798"/>
                      <a:gd name="connsiteX10" fmla="*/ 1401635 w 1648590"/>
                      <a:gd name="connsiteY10" fmla="*/ 86768 h 1541798"/>
                      <a:gd name="connsiteX11" fmla="*/ 1384949 w 1648590"/>
                      <a:gd name="connsiteY11" fmla="*/ 103454 h 1541798"/>
                      <a:gd name="connsiteX12" fmla="*/ 1378275 w 1648590"/>
                      <a:gd name="connsiteY12" fmla="*/ 106791 h 1541798"/>
                      <a:gd name="connsiteX13" fmla="*/ 1368263 w 1648590"/>
                      <a:gd name="connsiteY13" fmla="*/ 106791 h 1541798"/>
                      <a:gd name="connsiteX14" fmla="*/ 1354914 w 1648590"/>
                      <a:gd name="connsiteY14" fmla="*/ 116803 h 1541798"/>
                      <a:gd name="connsiteX15" fmla="*/ 1341565 w 1648590"/>
                      <a:gd name="connsiteY15" fmla="*/ 123477 h 1541798"/>
                      <a:gd name="connsiteX16" fmla="*/ 1328216 w 1648590"/>
                      <a:gd name="connsiteY16" fmla="*/ 133489 h 1541798"/>
                      <a:gd name="connsiteX17" fmla="*/ 1304856 w 1648590"/>
                      <a:gd name="connsiteY17" fmla="*/ 153512 h 1541798"/>
                      <a:gd name="connsiteX18" fmla="*/ 1281495 w 1648590"/>
                      <a:gd name="connsiteY18" fmla="*/ 156850 h 1541798"/>
                      <a:gd name="connsiteX19" fmla="*/ 1268146 w 1648590"/>
                      <a:gd name="connsiteY19" fmla="*/ 173536 h 1541798"/>
                      <a:gd name="connsiteX20" fmla="*/ 1268146 w 1648590"/>
                      <a:gd name="connsiteY20" fmla="*/ 173536 h 1541798"/>
                      <a:gd name="connsiteX21" fmla="*/ 1254797 w 1648590"/>
                      <a:gd name="connsiteY21" fmla="*/ 210245 h 1541798"/>
                      <a:gd name="connsiteX22" fmla="*/ 1244786 w 1648590"/>
                      <a:gd name="connsiteY22" fmla="*/ 223594 h 1541798"/>
                      <a:gd name="connsiteX23" fmla="*/ 1241448 w 1648590"/>
                      <a:gd name="connsiteY23" fmla="*/ 233606 h 1541798"/>
                      <a:gd name="connsiteX24" fmla="*/ 1228099 w 1648590"/>
                      <a:gd name="connsiteY24" fmla="*/ 240280 h 1541798"/>
                      <a:gd name="connsiteX25" fmla="*/ 1228099 w 1648590"/>
                      <a:gd name="connsiteY25" fmla="*/ 253629 h 1541798"/>
                      <a:gd name="connsiteX26" fmla="*/ 1228099 w 1648590"/>
                      <a:gd name="connsiteY26" fmla="*/ 256966 h 1541798"/>
                      <a:gd name="connsiteX27" fmla="*/ 1218088 w 1648590"/>
                      <a:gd name="connsiteY27" fmla="*/ 263641 h 1541798"/>
                      <a:gd name="connsiteX28" fmla="*/ 1204739 w 1648590"/>
                      <a:gd name="connsiteY28" fmla="*/ 276990 h 1541798"/>
                      <a:gd name="connsiteX29" fmla="*/ 1184715 w 1648590"/>
                      <a:gd name="connsiteY29" fmla="*/ 300350 h 1541798"/>
                      <a:gd name="connsiteX30" fmla="*/ 1178041 w 1648590"/>
                      <a:gd name="connsiteY30" fmla="*/ 310362 h 1541798"/>
                      <a:gd name="connsiteX31" fmla="*/ 1171367 w 1648590"/>
                      <a:gd name="connsiteY31" fmla="*/ 327048 h 1541798"/>
                      <a:gd name="connsiteX32" fmla="*/ 1168029 w 1648590"/>
                      <a:gd name="connsiteY32" fmla="*/ 333723 h 1541798"/>
                      <a:gd name="connsiteX33" fmla="*/ 1148006 w 1648590"/>
                      <a:gd name="connsiteY33" fmla="*/ 333723 h 1541798"/>
                      <a:gd name="connsiteX34" fmla="*/ 1148006 w 1648590"/>
                      <a:gd name="connsiteY34" fmla="*/ 350409 h 1541798"/>
                      <a:gd name="connsiteX35" fmla="*/ 1141332 w 1648590"/>
                      <a:gd name="connsiteY35" fmla="*/ 357083 h 1541798"/>
                      <a:gd name="connsiteX36" fmla="*/ 1121308 w 1648590"/>
                      <a:gd name="connsiteY36" fmla="*/ 370432 h 1541798"/>
                      <a:gd name="connsiteX37" fmla="*/ 1121308 w 1648590"/>
                      <a:gd name="connsiteY37" fmla="*/ 377106 h 1541798"/>
                      <a:gd name="connsiteX38" fmla="*/ 1104622 w 1648590"/>
                      <a:gd name="connsiteY38" fmla="*/ 387118 h 1541798"/>
                      <a:gd name="connsiteX39" fmla="*/ 1104622 w 1648590"/>
                      <a:gd name="connsiteY39" fmla="*/ 387118 h 1541798"/>
                      <a:gd name="connsiteX40" fmla="*/ 1084599 w 1648590"/>
                      <a:gd name="connsiteY40" fmla="*/ 423828 h 1541798"/>
                      <a:gd name="connsiteX41" fmla="*/ 1077924 w 1648590"/>
                      <a:gd name="connsiteY41" fmla="*/ 450525 h 1541798"/>
                      <a:gd name="connsiteX42" fmla="*/ 1077924 w 1648590"/>
                      <a:gd name="connsiteY42" fmla="*/ 450525 h 1541798"/>
                      <a:gd name="connsiteX43" fmla="*/ 1064575 w 1648590"/>
                      <a:gd name="connsiteY43" fmla="*/ 490572 h 1541798"/>
                      <a:gd name="connsiteX44" fmla="*/ 1064575 w 1648590"/>
                      <a:gd name="connsiteY44" fmla="*/ 497247 h 1541798"/>
                      <a:gd name="connsiteX45" fmla="*/ 1047889 w 1648590"/>
                      <a:gd name="connsiteY45" fmla="*/ 500584 h 1541798"/>
                      <a:gd name="connsiteX46" fmla="*/ 1041215 w 1648590"/>
                      <a:gd name="connsiteY46" fmla="*/ 517270 h 1541798"/>
                      <a:gd name="connsiteX47" fmla="*/ 1041215 w 1648590"/>
                      <a:gd name="connsiteY47" fmla="*/ 517270 h 1541798"/>
                      <a:gd name="connsiteX48" fmla="*/ 1027866 w 1648590"/>
                      <a:gd name="connsiteY48" fmla="*/ 543968 h 1541798"/>
                      <a:gd name="connsiteX49" fmla="*/ 1021191 w 1648590"/>
                      <a:gd name="connsiteY49" fmla="*/ 553979 h 1541798"/>
                      <a:gd name="connsiteX50" fmla="*/ 1014517 w 1648590"/>
                      <a:gd name="connsiteY50" fmla="*/ 584015 h 1541798"/>
                      <a:gd name="connsiteX51" fmla="*/ 1001168 w 1648590"/>
                      <a:gd name="connsiteY51" fmla="*/ 584015 h 1541798"/>
                      <a:gd name="connsiteX52" fmla="*/ 994494 w 1648590"/>
                      <a:gd name="connsiteY52" fmla="*/ 600701 h 1541798"/>
                      <a:gd name="connsiteX53" fmla="*/ 977807 w 1648590"/>
                      <a:gd name="connsiteY53" fmla="*/ 604038 h 1541798"/>
                      <a:gd name="connsiteX54" fmla="*/ 971133 w 1648590"/>
                      <a:gd name="connsiteY54" fmla="*/ 620724 h 1541798"/>
                      <a:gd name="connsiteX55" fmla="*/ 961121 w 1648590"/>
                      <a:gd name="connsiteY55" fmla="*/ 624061 h 1541798"/>
                      <a:gd name="connsiteX56" fmla="*/ 951110 w 1648590"/>
                      <a:gd name="connsiteY56" fmla="*/ 654096 h 1541798"/>
                      <a:gd name="connsiteX57" fmla="*/ 921075 w 1648590"/>
                      <a:gd name="connsiteY57" fmla="*/ 654096 h 1541798"/>
                      <a:gd name="connsiteX58" fmla="*/ 901051 w 1648590"/>
                      <a:gd name="connsiteY58" fmla="*/ 704155 h 1541798"/>
                      <a:gd name="connsiteX59" fmla="*/ 894377 w 1648590"/>
                      <a:gd name="connsiteY59" fmla="*/ 710829 h 1541798"/>
                      <a:gd name="connsiteX60" fmla="*/ 894377 w 1648590"/>
                      <a:gd name="connsiteY60" fmla="*/ 720841 h 1541798"/>
                      <a:gd name="connsiteX61" fmla="*/ 887702 w 1648590"/>
                      <a:gd name="connsiteY61" fmla="*/ 727515 h 1541798"/>
                      <a:gd name="connsiteX62" fmla="*/ 877691 w 1648590"/>
                      <a:gd name="connsiteY62" fmla="*/ 737527 h 1541798"/>
                      <a:gd name="connsiteX63" fmla="*/ 874353 w 1648590"/>
                      <a:gd name="connsiteY63" fmla="*/ 750876 h 1541798"/>
                      <a:gd name="connsiteX64" fmla="*/ 857667 w 1648590"/>
                      <a:gd name="connsiteY64" fmla="*/ 750876 h 1541798"/>
                      <a:gd name="connsiteX65" fmla="*/ 850993 w 1648590"/>
                      <a:gd name="connsiteY65" fmla="*/ 767562 h 1541798"/>
                      <a:gd name="connsiteX66" fmla="*/ 844318 w 1648590"/>
                      <a:gd name="connsiteY66" fmla="*/ 780911 h 1541798"/>
                      <a:gd name="connsiteX67" fmla="*/ 840981 w 1648590"/>
                      <a:gd name="connsiteY67" fmla="*/ 784248 h 1541798"/>
                      <a:gd name="connsiteX68" fmla="*/ 834307 w 1648590"/>
                      <a:gd name="connsiteY68" fmla="*/ 800934 h 1541798"/>
                      <a:gd name="connsiteX69" fmla="*/ 827632 w 1648590"/>
                      <a:gd name="connsiteY69" fmla="*/ 814283 h 1541798"/>
                      <a:gd name="connsiteX70" fmla="*/ 827632 w 1648590"/>
                      <a:gd name="connsiteY70" fmla="*/ 820958 h 1541798"/>
                      <a:gd name="connsiteX71" fmla="*/ 817621 w 1648590"/>
                      <a:gd name="connsiteY71" fmla="*/ 820958 h 1541798"/>
                      <a:gd name="connsiteX72" fmla="*/ 817621 w 1648590"/>
                      <a:gd name="connsiteY72" fmla="*/ 834306 h 1541798"/>
                      <a:gd name="connsiteX73" fmla="*/ 810946 w 1648590"/>
                      <a:gd name="connsiteY73" fmla="*/ 840981 h 1541798"/>
                      <a:gd name="connsiteX74" fmla="*/ 800934 w 1648590"/>
                      <a:gd name="connsiteY74" fmla="*/ 854330 h 1541798"/>
                      <a:gd name="connsiteX75" fmla="*/ 800934 w 1648590"/>
                      <a:gd name="connsiteY75" fmla="*/ 854330 h 1541798"/>
                      <a:gd name="connsiteX76" fmla="*/ 780911 w 1648590"/>
                      <a:gd name="connsiteY76" fmla="*/ 884365 h 1541798"/>
                      <a:gd name="connsiteX77" fmla="*/ 767562 w 1648590"/>
                      <a:gd name="connsiteY77" fmla="*/ 891039 h 1541798"/>
                      <a:gd name="connsiteX78" fmla="*/ 760888 w 1648590"/>
                      <a:gd name="connsiteY78" fmla="*/ 897714 h 1541798"/>
                      <a:gd name="connsiteX79" fmla="*/ 740864 w 1648590"/>
                      <a:gd name="connsiteY79" fmla="*/ 931086 h 1541798"/>
                      <a:gd name="connsiteX80" fmla="*/ 737527 w 1648590"/>
                      <a:gd name="connsiteY80" fmla="*/ 957784 h 1541798"/>
                      <a:gd name="connsiteX81" fmla="*/ 737527 w 1648590"/>
                      <a:gd name="connsiteY81" fmla="*/ 957784 h 1541798"/>
                      <a:gd name="connsiteX82" fmla="*/ 700818 w 1648590"/>
                      <a:gd name="connsiteY82" fmla="*/ 1004505 h 1541798"/>
                      <a:gd name="connsiteX83" fmla="*/ 674120 w 1648590"/>
                      <a:gd name="connsiteY83" fmla="*/ 1011179 h 1541798"/>
                      <a:gd name="connsiteX84" fmla="*/ 670783 w 1648590"/>
                      <a:gd name="connsiteY84" fmla="*/ 1034540 h 1541798"/>
                      <a:gd name="connsiteX85" fmla="*/ 657434 w 1648590"/>
                      <a:gd name="connsiteY85" fmla="*/ 1041215 h 1541798"/>
                      <a:gd name="connsiteX86" fmla="*/ 644085 w 1648590"/>
                      <a:gd name="connsiteY86" fmla="*/ 1081261 h 1541798"/>
                      <a:gd name="connsiteX87" fmla="*/ 640748 w 1648590"/>
                      <a:gd name="connsiteY87" fmla="*/ 1094610 h 1541798"/>
                      <a:gd name="connsiteX88" fmla="*/ 630736 w 1648590"/>
                      <a:gd name="connsiteY88" fmla="*/ 1121308 h 1541798"/>
                      <a:gd name="connsiteX89" fmla="*/ 610713 w 1648590"/>
                      <a:gd name="connsiteY89" fmla="*/ 1124645 h 1541798"/>
                      <a:gd name="connsiteX90" fmla="*/ 597364 w 1648590"/>
                      <a:gd name="connsiteY90" fmla="*/ 1151343 h 1541798"/>
                      <a:gd name="connsiteX91" fmla="*/ 580678 w 1648590"/>
                      <a:gd name="connsiteY91" fmla="*/ 1171366 h 1541798"/>
                      <a:gd name="connsiteX92" fmla="*/ 567329 w 1648590"/>
                      <a:gd name="connsiteY92" fmla="*/ 1188052 h 1541798"/>
                      <a:gd name="connsiteX93" fmla="*/ 550642 w 1648590"/>
                      <a:gd name="connsiteY93" fmla="*/ 1201401 h 1541798"/>
                      <a:gd name="connsiteX94" fmla="*/ 543968 w 1648590"/>
                      <a:gd name="connsiteY94" fmla="*/ 1211413 h 1541798"/>
                      <a:gd name="connsiteX95" fmla="*/ 533956 w 1648590"/>
                      <a:gd name="connsiteY95" fmla="*/ 1214750 h 1541798"/>
                      <a:gd name="connsiteX96" fmla="*/ 523945 w 1648590"/>
                      <a:gd name="connsiteY96" fmla="*/ 1231436 h 1541798"/>
                      <a:gd name="connsiteX97" fmla="*/ 517270 w 1648590"/>
                      <a:gd name="connsiteY97" fmla="*/ 1238111 h 1541798"/>
                      <a:gd name="connsiteX98" fmla="*/ 517270 w 1648590"/>
                      <a:gd name="connsiteY98" fmla="*/ 1238111 h 1541798"/>
                      <a:gd name="connsiteX99" fmla="*/ 500584 w 1648590"/>
                      <a:gd name="connsiteY99" fmla="*/ 1274820 h 1541798"/>
                      <a:gd name="connsiteX100" fmla="*/ 493910 w 1648590"/>
                      <a:gd name="connsiteY100" fmla="*/ 1288169 h 1541798"/>
                      <a:gd name="connsiteX101" fmla="*/ 490572 w 1648590"/>
                      <a:gd name="connsiteY101" fmla="*/ 1314867 h 1541798"/>
                      <a:gd name="connsiteX102" fmla="*/ 470549 w 1648590"/>
                      <a:gd name="connsiteY102" fmla="*/ 1321542 h 1541798"/>
                      <a:gd name="connsiteX103" fmla="*/ 453863 w 1648590"/>
                      <a:gd name="connsiteY103" fmla="*/ 1331553 h 1541798"/>
                      <a:gd name="connsiteX104" fmla="*/ 443851 w 1648590"/>
                      <a:gd name="connsiteY104" fmla="*/ 1351577 h 1541798"/>
                      <a:gd name="connsiteX105" fmla="*/ 430502 w 1648590"/>
                      <a:gd name="connsiteY105" fmla="*/ 1364925 h 1541798"/>
                      <a:gd name="connsiteX106" fmla="*/ 410479 w 1648590"/>
                      <a:gd name="connsiteY106" fmla="*/ 1384949 h 1541798"/>
                      <a:gd name="connsiteX107" fmla="*/ 410479 w 1648590"/>
                      <a:gd name="connsiteY107" fmla="*/ 1384949 h 1541798"/>
                      <a:gd name="connsiteX108" fmla="*/ 377107 w 1648590"/>
                      <a:gd name="connsiteY108" fmla="*/ 1404972 h 1541798"/>
                      <a:gd name="connsiteX109" fmla="*/ 363758 w 1648590"/>
                      <a:gd name="connsiteY109" fmla="*/ 1414984 h 1541798"/>
                      <a:gd name="connsiteX110" fmla="*/ 330386 w 1648590"/>
                      <a:gd name="connsiteY110" fmla="*/ 1414984 h 1541798"/>
                      <a:gd name="connsiteX111" fmla="*/ 307025 w 1648590"/>
                      <a:gd name="connsiteY111" fmla="*/ 1431670 h 1541798"/>
                      <a:gd name="connsiteX112" fmla="*/ 246955 w 1648590"/>
                      <a:gd name="connsiteY112" fmla="*/ 1451693 h 1541798"/>
                      <a:gd name="connsiteX113" fmla="*/ 200234 w 1648590"/>
                      <a:gd name="connsiteY113" fmla="*/ 1471717 h 1541798"/>
                      <a:gd name="connsiteX114" fmla="*/ 176873 w 1648590"/>
                      <a:gd name="connsiteY114" fmla="*/ 1488403 h 1541798"/>
                      <a:gd name="connsiteX115" fmla="*/ 166861 w 1648590"/>
                      <a:gd name="connsiteY115" fmla="*/ 1501752 h 1541798"/>
                      <a:gd name="connsiteX116" fmla="*/ 146838 w 1648590"/>
                      <a:gd name="connsiteY116" fmla="*/ 1501752 h 1541798"/>
                      <a:gd name="connsiteX117" fmla="*/ 110129 w 1648590"/>
                      <a:gd name="connsiteY117" fmla="*/ 1508426 h 1541798"/>
                      <a:gd name="connsiteX118" fmla="*/ 76756 w 1648590"/>
                      <a:gd name="connsiteY118" fmla="*/ 1521775 h 1541798"/>
                      <a:gd name="connsiteX119" fmla="*/ 36710 w 1648590"/>
                      <a:gd name="connsiteY119" fmla="*/ 1535124 h 1541798"/>
                      <a:gd name="connsiteX120" fmla="*/ 36710 w 1648590"/>
                      <a:gd name="connsiteY120" fmla="*/ 1535124 h 1541798"/>
                      <a:gd name="connsiteX121" fmla="*/ 0 w 1648590"/>
                      <a:gd name="connsiteY121" fmla="*/ 1541798 h 154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648590" h="1541798">
                        <a:moveTo>
                          <a:pt x="1648590" y="0"/>
                        </a:moveTo>
                        <a:lnTo>
                          <a:pt x="1621892" y="13349"/>
                        </a:lnTo>
                        <a:lnTo>
                          <a:pt x="1621892" y="13349"/>
                        </a:lnTo>
                        <a:lnTo>
                          <a:pt x="1581845" y="33372"/>
                        </a:lnTo>
                        <a:lnTo>
                          <a:pt x="1565159" y="46721"/>
                        </a:lnTo>
                        <a:lnTo>
                          <a:pt x="1545136" y="46721"/>
                        </a:lnTo>
                        <a:lnTo>
                          <a:pt x="1531787" y="56733"/>
                        </a:lnTo>
                        <a:lnTo>
                          <a:pt x="1515101" y="56733"/>
                        </a:lnTo>
                        <a:lnTo>
                          <a:pt x="1485066" y="73419"/>
                        </a:lnTo>
                        <a:lnTo>
                          <a:pt x="1418321" y="70082"/>
                        </a:lnTo>
                        <a:lnTo>
                          <a:pt x="1401635" y="86768"/>
                        </a:lnTo>
                        <a:lnTo>
                          <a:pt x="1384949" y="103454"/>
                        </a:lnTo>
                        <a:lnTo>
                          <a:pt x="1378275" y="106791"/>
                        </a:lnTo>
                        <a:lnTo>
                          <a:pt x="1368263" y="106791"/>
                        </a:lnTo>
                        <a:lnTo>
                          <a:pt x="1354914" y="116803"/>
                        </a:lnTo>
                        <a:lnTo>
                          <a:pt x="1341565" y="123477"/>
                        </a:lnTo>
                        <a:lnTo>
                          <a:pt x="1328216" y="133489"/>
                        </a:lnTo>
                        <a:lnTo>
                          <a:pt x="1304856" y="153512"/>
                        </a:lnTo>
                        <a:lnTo>
                          <a:pt x="1281495" y="156850"/>
                        </a:lnTo>
                        <a:lnTo>
                          <a:pt x="1268146" y="173536"/>
                        </a:lnTo>
                        <a:lnTo>
                          <a:pt x="1268146" y="173536"/>
                        </a:lnTo>
                        <a:lnTo>
                          <a:pt x="1254797" y="210245"/>
                        </a:lnTo>
                        <a:lnTo>
                          <a:pt x="1244786" y="223594"/>
                        </a:lnTo>
                        <a:lnTo>
                          <a:pt x="1241448" y="233606"/>
                        </a:lnTo>
                        <a:lnTo>
                          <a:pt x="1228099" y="240280"/>
                        </a:lnTo>
                        <a:lnTo>
                          <a:pt x="1228099" y="253629"/>
                        </a:lnTo>
                        <a:lnTo>
                          <a:pt x="1228099" y="256966"/>
                        </a:lnTo>
                        <a:lnTo>
                          <a:pt x="1218088" y="263641"/>
                        </a:lnTo>
                        <a:lnTo>
                          <a:pt x="1204739" y="276990"/>
                        </a:lnTo>
                        <a:lnTo>
                          <a:pt x="1184715" y="300350"/>
                        </a:lnTo>
                        <a:lnTo>
                          <a:pt x="1178041" y="310362"/>
                        </a:lnTo>
                        <a:lnTo>
                          <a:pt x="1171367" y="327048"/>
                        </a:lnTo>
                        <a:lnTo>
                          <a:pt x="1168029" y="333723"/>
                        </a:lnTo>
                        <a:lnTo>
                          <a:pt x="1148006" y="333723"/>
                        </a:lnTo>
                        <a:lnTo>
                          <a:pt x="1148006" y="350409"/>
                        </a:lnTo>
                        <a:lnTo>
                          <a:pt x="1141332" y="357083"/>
                        </a:lnTo>
                        <a:lnTo>
                          <a:pt x="1121308" y="370432"/>
                        </a:lnTo>
                        <a:lnTo>
                          <a:pt x="1121308" y="377106"/>
                        </a:lnTo>
                        <a:lnTo>
                          <a:pt x="1104622" y="387118"/>
                        </a:lnTo>
                        <a:lnTo>
                          <a:pt x="1104622" y="387118"/>
                        </a:lnTo>
                        <a:lnTo>
                          <a:pt x="1084599" y="423828"/>
                        </a:lnTo>
                        <a:lnTo>
                          <a:pt x="1077924" y="450525"/>
                        </a:lnTo>
                        <a:lnTo>
                          <a:pt x="1077924" y="450525"/>
                        </a:lnTo>
                        <a:lnTo>
                          <a:pt x="1064575" y="490572"/>
                        </a:lnTo>
                        <a:lnTo>
                          <a:pt x="1064575" y="497247"/>
                        </a:lnTo>
                        <a:lnTo>
                          <a:pt x="1047889" y="500584"/>
                        </a:lnTo>
                        <a:lnTo>
                          <a:pt x="1041215" y="517270"/>
                        </a:lnTo>
                        <a:lnTo>
                          <a:pt x="1041215" y="517270"/>
                        </a:lnTo>
                        <a:lnTo>
                          <a:pt x="1027866" y="543968"/>
                        </a:lnTo>
                        <a:lnTo>
                          <a:pt x="1021191" y="553979"/>
                        </a:lnTo>
                        <a:lnTo>
                          <a:pt x="1014517" y="584015"/>
                        </a:lnTo>
                        <a:lnTo>
                          <a:pt x="1001168" y="584015"/>
                        </a:lnTo>
                        <a:lnTo>
                          <a:pt x="994494" y="600701"/>
                        </a:lnTo>
                        <a:lnTo>
                          <a:pt x="977807" y="604038"/>
                        </a:lnTo>
                        <a:lnTo>
                          <a:pt x="971133" y="620724"/>
                        </a:lnTo>
                        <a:lnTo>
                          <a:pt x="961121" y="624061"/>
                        </a:lnTo>
                        <a:lnTo>
                          <a:pt x="951110" y="654096"/>
                        </a:lnTo>
                        <a:lnTo>
                          <a:pt x="921075" y="654096"/>
                        </a:lnTo>
                        <a:lnTo>
                          <a:pt x="901051" y="704155"/>
                        </a:lnTo>
                        <a:lnTo>
                          <a:pt x="894377" y="710829"/>
                        </a:lnTo>
                        <a:lnTo>
                          <a:pt x="894377" y="720841"/>
                        </a:lnTo>
                        <a:lnTo>
                          <a:pt x="887702" y="727515"/>
                        </a:lnTo>
                        <a:lnTo>
                          <a:pt x="877691" y="737527"/>
                        </a:lnTo>
                        <a:lnTo>
                          <a:pt x="874353" y="750876"/>
                        </a:lnTo>
                        <a:lnTo>
                          <a:pt x="857667" y="750876"/>
                        </a:lnTo>
                        <a:lnTo>
                          <a:pt x="850993" y="767562"/>
                        </a:lnTo>
                        <a:lnTo>
                          <a:pt x="844318" y="780911"/>
                        </a:lnTo>
                        <a:lnTo>
                          <a:pt x="840981" y="784248"/>
                        </a:lnTo>
                        <a:lnTo>
                          <a:pt x="834307" y="800934"/>
                        </a:lnTo>
                        <a:lnTo>
                          <a:pt x="827632" y="814283"/>
                        </a:lnTo>
                        <a:lnTo>
                          <a:pt x="827632" y="820958"/>
                        </a:lnTo>
                        <a:lnTo>
                          <a:pt x="817621" y="820958"/>
                        </a:lnTo>
                        <a:lnTo>
                          <a:pt x="817621" y="834306"/>
                        </a:lnTo>
                        <a:lnTo>
                          <a:pt x="810946" y="840981"/>
                        </a:lnTo>
                        <a:lnTo>
                          <a:pt x="800934" y="854330"/>
                        </a:lnTo>
                        <a:lnTo>
                          <a:pt x="800934" y="854330"/>
                        </a:lnTo>
                        <a:lnTo>
                          <a:pt x="780911" y="884365"/>
                        </a:lnTo>
                        <a:lnTo>
                          <a:pt x="767562" y="891039"/>
                        </a:lnTo>
                        <a:lnTo>
                          <a:pt x="760888" y="897714"/>
                        </a:lnTo>
                        <a:lnTo>
                          <a:pt x="740864" y="931086"/>
                        </a:lnTo>
                        <a:lnTo>
                          <a:pt x="737527" y="957784"/>
                        </a:lnTo>
                        <a:lnTo>
                          <a:pt x="737527" y="957784"/>
                        </a:lnTo>
                        <a:lnTo>
                          <a:pt x="700818" y="1004505"/>
                        </a:lnTo>
                        <a:lnTo>
                          <a:pt x="674120" y="1011179"/>
                        </a:lnTo>
                        <a:lnTo>
                          <a:pt x="670783" y="1034540"/>
                        </a:lnTo>
                        <a:lnTo>
                          <a:pt x="657434" y="1041215"/>
                        </a:lnTo>
                        <a:lnTo>
                          <a:pt x="644085" y="1081261"/>
                        </a:lnTo>
                        <a:lnTo>
                          <a:pt x="640748" y="1094610"/>
                        </a:lnTo>
                        <a:lnTo>
                          <a:pt x="630736" y="1121308"/>
                        </a:lnTo>
                        <a:lnTo>
                          <a:pt x="610713" y="1124645"/>
                        </a:lnTo>
                        <a:lnTo>
                          <a:pt x="597364" y="1151343"/>
                        </a:lnTo>
                        <a:lnTo>
                          <a:pt x="580678" y="1171366"/>
                        </a:lnTo>
                        <a:lnTo>
                          <a:pt x="567329" y="1188052"/>
                        </a:lnTo>
                        <a:lnTo>
                          <a:pt x="550642" y="1201401"/>
                        </a:lnTo>
                        <a:lnTo>
                          <a:pt x="543968" y="1211413"/>
                        </a:lnTo>
                        <a:lnTo>
                          <a:pt x="533956" y="1214750"/>
                        </a:lnTo>
                        <a:lnTo>
                          <a:pt x="523945" y="1231436"/>
                        </a:lnTo>
                        <a:lnTo>
                          <a:pt x="517270" y="1238111"/>
                        </a:lnTo>
                        <a:lnTo>
                          <a:pt x="517270" y="1238111"/>
                        </a:lnTo>
                        <a:lnTo>
                          <a:pt x="500584" y="1274820"/>
                        </a:lnTo>
                        <a:lnTo>
                          <a:pt x="493910" y="1288169"/>
                        </a:lnTo>
                        <a:lnTo>
                          <a:pt x="490572" y="1314867"/>
                        </a:lnTo>
                        <a:lnTo>
                          <a:pt x="470549" y="1321542"/>
                        </a:lnTo>
                        <a:lnTo>
                          <a:pt x="453863" y="1331553"/>
                        </a:lnTo>
                        <a:lnTo>
                          <a:pt x="443851" y="1351577"/>
                        </a:lnTo>
                        <a:lnTo>
                          <a:pt x="430502" y="1364925"/>
                        </a:lnTo>
                        <a:lnTo>
                          <a:pt x="410479" y="1384949"/>
                        </a:lnTo>
                        <a:lnTo>
                          <a:pt x="410479" y="1384949"/>
                        </a:lnTo>
                        <a:lnTo>
                          <a:pt x="377107" y="1404972"/>
                        </a:lnTo>
                        <a:lnTo>
                          <a:pt x="363758" y="1414984"/>
                        </a:lnTo>
                        <a:lnTo>
                          <a:pt x="330386" y="1414984"/>
                        </a:lnTo>
                        <a:lnTo>
                          <a:pt x="307025" y="1431670"/>
                        </a:lnTo>
                        <a:lnTo>
                          <a:pt x="246955" y="1451693"/>
                        </a:lnTo>
                        <a:lnTo>
                          <a:pt x="200234" y="1471717"/>
                        </a:lnTo>
                        <a:lnTo>
                          <a:pt x="176873" y="1488403"/>
                        </a:lnTo>
                        <a:lnTo>
                          <a:pt x="166861" y="1501752"/>
                        </a:lnTo>
                        <a:lnTo>
                          <a:pt x="146838" y="1501752"/>
                        </a:lnTo>
                        <a:lnTo>
                          <a:pt x="110129" y="1508426"/>
                        </a:lnTo>
                        <a:lnTo>
                          <a:pt x="76756" y="1521775"/>
                        </a:lnTo>
                        <a:lnTo>
                          <a:pt x="36710" y="1535124"/>
                        </a:lnTo>
                        <a:lnTo>
                          <a:pt x="36710" y="1535124"/>
                        </a:lnTo>
                        <a:lnTo>
                          <a:pt x="0" y="1541798"/>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sym typeface="Arial"/>
                    </a:endParaRPr>
                  </a:p>
                </p:txBody>
              </p:sp>
            </p:grpSp>
            <p:grpSp>
              <p:nvGrpSpPr>
                <p:cNvPr id="60" name="Group 59">
                  <a:extLst>
                    <a:ext uri="{FF2B5EF4-FFF2-40B4-BE49-F238E27FC236}">
                      <a16:creationId xmlns:a16="http://schemas.microsoft.com/office/drawing/2014/main" id="{DBBEF053-3B19-4E36-A2E5-A8A7C819F8FE}"/>
                    </a:ext>
                  </a:extLst>
                </p:cNvPr>
                <p:cNvGrpSpPr/>
                <p:nvPr/>
              </p:nvGrpSpPr>
              <p:grpSpPr>
                <a:xfrm>
                  <a:off x="10743943" y="3163690"/>
                  <a:ext cx="73152" cy="73152"/>
                  <a:chOff x="11435217" y="2693937"/>
                  <a:chExt cx="73152" cy="73152"/>
                </a:xfrm>
              </p:grpSpPr>
              <p:cxnSp>
                <p:nvCxnSpPr>
                  <p:cNvPr id="61" name="Straight Connector 60">
                    <a:extLst>
                      <a:ext uri="{FF2B5EF4-FFF2-40B4-BE49-F238E27FC236}">
                        <a16:creationId xmlns:a16="http://schemas.microsoft.com/office/drawing/2014/main" id="{2225B55C-3DFD-438C-88EB-0D8A6FC6DC8D}"/>
                      </a:ext>
                    </a:extLst>
                  </p:cNvPr>
                  <p:cNvCxnSpPr>
                    <a:cxnSpLocks/>
                  </p:cNvCxnSpPr>
                  <p:nvPr/>
                </p:nvCxnSpPr>
                <p:spPr>
                  <a:xfrm flipV="1">
                    <a:off x="11471793" y="2693937"/>
                    <a:ext cx="0" cy="73152"/>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cxnSp>
                <p:nvCxnSpPr>
                  <p:cNvPr id="62" name="Straight Connector 61">
                    <a:extLst>
                      <a:ext uri="{FF2B5EF4-FFF2-40B4-BE49-F238E27FC236}">
                        <a16:creationId xmlns:a16="http://schemas.microsoft.com/office/drawing/2014/main" id="{8ADB69B1-D2E7-4BF4-A81E-15D44AA0C3F3}"/>
                      </a:ext>
                    </a:extLst>
                  </p:cNvPr>
                  <p:cNvCxnSpPr>
                    <a:cxnSpLocks/>
                  </p:cNvCxnSpPr>
                  <p:nvPr/>
                </p:nvCxnSpPr>
                <p:spPr>
                  <a:xfrm rot="16200000" flipV="1">
                    <a:off x="11471793" y="2693937"/>
                    <a:ext cx="0" cy="73152"/>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grpSp>
            <p:grpSp>
              <p:nvGrpSpPr>
                <p:cNvPr id="63" name="Group 62">
                  <a:extLst>
                    <a:ext uri="{FF2B5EF4-FFF2-40B4-BE49-F238E27FC236}">
                      <a16:creationId xmlns:a16="http://schemas.microsoft.com/office/drawing/2014/main" id="{28A15812-8EAF-4A09-9621-47855ED1B1AB}"/>
                    </a:ext>
                  </a:extLst>
                </p:cNvPr>
                <p:cNvGrpSpPr/>
                <p:nvPr/>
              </p:nvGrpSpPr>
              <p:grpSpPr>
                <a:xfrm>
                  <a:off x="10088090" y="3410511"/>
                  <a:ext cx="73152" cy="73152"/>
                  <a:chOff x="11435217" y="2693937"/>
                  <a:chExt cx="73152" cy="73152"/>
                </a:xfrm>
              </p:grpSpPr>
              <p:cxnSp>
                <p:nvCxnSpPr>
                  <p:cNvPr id="64" name="Straight Connector 63">
                    <a:extLst>
                      <a:ext uri="{FF2B5EF4-FFF2-40B4-BE49-F238E27FC236}">
                        <a16:creationId xmlns:a16="http://schemas.microsoft.com/office/drawing/2014/main" id="{E1DD0BB9-4599-4F5B-AAFE-37CF68904560}"/>
                      </a:ext>
                    </a:extLst>
                  </p:cNvPr>
                  <p:cNvCxnSpPr>
                    <a:cxnSpLocks/>
                  </p:cNvCxnSpPr>
                  <p:nvPr/>
                </p:nvCxnSpPr>
                <p:spPr>
                  <a:xfrm flipV="1">
                    <a:off x="11471793" y="2693937"/>
                    <a:ext cx="0" cy="73152"/>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cxnSp>
                <p:nvCxnSpPr>
                  <p:cNvPr id="65" name="Straight Connector 64">
                    <a:extLst>
                      <a:ext uri="{FF2B5EF4-FFF2-40B4-BE49-F238E27FC236}">
                        <a16:creationId xmlns:a16="http://schemas.microsoft.com/office/drawing/2014/main" id="{A8A6379E-C028-4A1F-A0C7-ABC309A90ED9}"/>
                      </a:ext>
                    </a:extLst>
                  </p:cNvPr>
                  <p:cNvCxnSpPr>
                    <a:cxnSpLocks/>
                  </p:cNvCxnSpPr>
                  <p:nvPr/>
                </p:nvCxnSpPr>
                <p:spPr>
                  <a:xfrm rot="16200000" flipV="1">
                    <a:off x="11471793" y="2693937"/>
                    <a:ext cx="0" cy="73152"/>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grpSp>
            <p:grpSp>
              <p:nvGrpSpPr>
                <p:cNvPr id="66" name="Group 65">
                  <a:extLst>
                    <a:ext uri="{FF2B5EF4-FFF2-40B4-BE49-F238E27FC236}">
                      <a16:creationId xmlns:a16="http://schemas.microsoft.com/office/drawing/2014/main" id="{1B92F5AB-A158-4477-B489-5CCDB23745C0}"/>
                    </a:ext>
                  </a:extLst>
                </p:cNvPr>
                <p:cNvGrpSpPr/>
                <p:nvPr/>
              </p:nvGrpSpPr>
              <p:grpSpPr>
                <a:xfrm>
                  <a:off x="9278825" y="3774948"/>
                  <a:ext cx="73152" cy="73152"/>
                  <a:chOff x="11435217" y="2693937"/>
                  <a:chExt cx="73152" cy="73152"/>
                </a:xfrm>
              </p:grpSpPr>
              <p:cxnSp>
                <p:nvCxnSpPr>
                  <p:cNvPr id="67" name="Straight Connector 66">
                    <a:extLst>
                      <a:ext uri="{FF2B5EF4-FFF2-40B4-BE49-F238E27FC236}">
                        <a16:creationId xmlns:a16="http://schemas.microsoft.com/office/drawing/2014/main" id="{2A414512-21FA-414D-91B2-22E453725BE3}"/>
                      </a:ext>
                    </a:extLst>
                  </p:cNvPr>
                  <p:cNvCxnSpPr>
                    <a:cxnSpLocks/>
                  </p:cNvCxnSpPr>
                  <p:nvPr/>
                </p:nvCxnSpPr>
                <p:spPr>
                  <a:xfrm flipV="1">
                    <a:off x="11471793" y="2693937"/>
                    <a:ext cx="0" cy="73152"/>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cxnSp>
                <p:nvCxnSpPr>
                  <p:cNvPr id="68" name="Straight Connector 67">
                    <a:extLst>
                      <a:ext uri="{FF2B5EF4-FFF2-40B4-BE49-F238E27FC236}">
                        <a16:creationId xmlns:a16="http://schemas.microsoft.com/office/drawing/2014/main" id="{EF7CE3E4-7CE1-4F0B-B55F-EF1CF2A4FFD1}"/>
                      </a:ext>
                    </a:extLst>
                  </p:cNvPr>
                  <p:cNvCxnSpPr>
                    <a:cxnSpLocks/>
                  </p:cNvCxnSpPr>
                  <p:nvPr/>
                </p:nvCxnSpPr>
                <p:spPr>
                  <a:xfrm rot="16200000" flipV="1">
                    <a:off x="11471793" y="2693937"/>
                    <a:ext cx="0" cy="73152"/>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grpSp>
            <p:grpSp>
              <p:nvGrpSpPr>
                <p:cNvPr id="69" name="Group 68">
                  <a:extLst>
                    <a:ext uri="{FF2B5EF4-FFF2-40B4-BE49-F238E27FC236}">
                      <a16:creationId xmlns:a16="http://schemas.microsoft.com/office/drawing/2014/main" id="{18EF9511-CD2E-44A3-8B9C-5D548429A3D4}"/>
                    </a:ext>
                  </a:extLst>
                </p:cNvPr>
                <p:cNvGrpSpPr/>
                <p:nvPr/>
              </p:nvGrpSpPr>
              <p:grpSpPr>
                <a:xfrm>
                  <a:off x="11038509" y="3120440"/>
                  <a:ext cx="73152" cy="73152"/>
                  <a:chOff x="11435217" y="2693937"/>
                  <a:chExt cx="73152" cy="73152"/>
                </a:xfrm>
              </p:grpSpPr>
              <p:cxnSp>
                <p:nvCxnSpPr>
                  <p:cNvPr id="70" name="Straight Connector 69">
                    <a:extLst>
                      <a:ext uri="{FF2B5EF4-FFF2-40B4-BE49-F238E27FC236}">
                        <a16:creationId xmlns:a16="http://schemas.microsoft.com/office/drawing/2014/main" id="{FC7012F8-E61C-4459-860C-DF7F55460817}"/>
                      </a:ext>
                    </a:extLst>
                  </p:cNvPr>
                  <p:cNvCxnSpPr>
                    <a:cxnSpLocks/>
                  </p:cNvCxnSpPr>
                  <p:nvPr/>
                </p:nvCxnSpPr>
                <p:spPr>
                  <a:xfrm flipV="1">
                    <a:off x="11471793" y="2693937"/>
                    <a:ext cx="0" cy="73152"/>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cxnSp>
                <p:nvCxnSpPr>
                  <p:cNvPr id="71" name="Straight Connector 70">
                    <a:extLst>
                      <a:ext uri="{FF2B5EF4-FFF2-40B4-BE49-F238E27FC236}">
                        <a16:creationId xmlns:a16="http://schemas.microsoft.com/office/drawing/2014/main" id="{7D5AB7FA-7A2D-4C80-913A-543DA8FEEA95}"/>
                      </a:ext>
                    </a:extLst>
                  </p:cNvPr>
                  <p:cNvCxnSpPr>
                    <a:cxnSpLocks/>
                  </p:cNvCxnSpPr>
                  <p:nvPr/>
                </p:nvCxnSpPr>
                <p:spPr>
                  <a:xfrm rot="16200000" flipV="1">
                    <a:off x="11471793" y="2693937"/>
                    <a:ext cx="0" cy="73152"/>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grpSp>
            <p:grpSp>
              <p:nvGrpSpPr>
                <p:cNvPr id="72" name="Group 71">
                  <a:extLst>
                    <a:ext uri="{FF2B5EF4-FFF2-40B4-BE49-F238E27FC236}">
                      <a16:creationId xmlns:a16="http://schemas.microsoft.com/office/drawing/2014/main" id="{2D42C01D-67C7-4992-8EB5-007A8242232D}"/>
                    </a:ext>
                  </a:extLst>
                </p:cNvPr>
                <p:cNvGrpSpPr/>
                <p:nvPr/>
              </p:nvGrpSpPr>
              <p:grpSpPr>
                <a:xfrm>
                  <a:off x="8126369" y="5139595"/>
                  <a:ext cx="73152" cy="73152"/>
                  <a:chOff x="11435217" y="2693937"/>
                  <a:chExt cx="73152" cy="73152"/>
                </a:xfrm>
              </p:grpSpPr>
              <p:cxnSp>
                <p:nvCxnSpPr>
                  <p:cNvPr id="73" name="Straight Connector 72">
                    <a:extLst>
                      <a:ext uri="{FF2B5EF4-FFF2-40B4-BE49-F238E27FC236}">
                        <a16:creationId xmlns:a16="http://schemas.microsoft.com/office/drawing/2014/main" id="{21911EC0-12FE-4F96-A626-FE010E2F88B3}"/>
                      </a:ext>
                    </a:extLst>
                  </p:cNvPr>
                  <p:cNvCxnSpPr>
                    <a:cxnSpLocks/>
                  </p:cNvCxnSpPr>
                  <p:nvPr/>
                </p:nvCxnSpPr>
                <p:spPr>
                  <a:xfrm flipV="1">
                    <a:off x="11471793" y="2693937"/>
                    <a:ext cx="0" cy="73152"/>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cxnSp>
                <p:nvCxnSpPr>
                  <p:cNvPr id="74" name="Straight Connector 73">
                    <a:extLst>
                      <a:ext uri="{FF2B5EF4-FFF2-40B4-BE49-F238E27FC236}">
                        <a16:creationId xmlns:a16="http://schemas.microsoft.com/office/drawing/2014/main" id="{0E2BCBF0-0B99-4D83-BC39-2DA4DA9AC468}"/>
                      </a:ext>
                    </a:extLst>
                  </p:cNvPr>
                  <p:cNvCxnSpPr>
                    <a:cxnSpLocks/>
                  </p:cNvCxnSpPr>
                  <p:nvPr/>
                </p:nvCxnSpPr>
                <p:spPr>
                  <a:xfrm rot="16200000" flipV="1">
                    <a:off x="11471793" y="2693937"/>
                    <a:ext cx="0" cy="73152"/>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grpSp>
            <p:grpSp>
              <p:nvGrpSpPr>
                <p:cNvPr id="75" name="Group 74">
                  <a:extLst>
                    <a:ext uri="{FF2B5EF4-FFF2-40B4-BE49-F238E27FC236}">
                      <a16:creationId xmlns:a16="http://schemas.microsoft.com/office/drawing/2014/main" id="{75617F3F-D0A1-49B2-A9AB-049B73FC84B7}"/>
                    </a:ext>
                  </a:extLst>
                </p:cNvPr>
                <p:cNvGrpSpPr/>
                <p:nvPr/>
              </p:nvGrpSpPr>
              <p:grpSpPr>
                <a:xfrm>
                  <a:off x="8697604" y="4572200"/>
                  <a:ext cx="73152" cy="73152"/>
                  <a:chOff x="11435217" y="2693937"/>
                  <a:chExt cx="73152" cy="73152"/>
                </a:xfrm>
              </p:grpSpPr>
              <p:cxnSp>
                <p:nvCxnSpPr>
                  <p:cNvPr id="76" name="Straight Connector 75">
                    <a:extLst>
                      <a:ext uri="{FF2B5EF4-FFF2-40B4-BE49-F238E27FC236}">
                        <a16:creationId xmlns:a16="http://schemas.microsoft.com/office/drawing/2014/main" id="{DE4024BE-9FC5-4DC1-A0BC-548D24E36DA2}"/>
                      </a:ext>
                    </a:extLst>
                  </p:cNvPr>
                  <p:cNvCxnSpPr>
                    <a:cxnSpLocks/>
                  </p:cNvCxnSpPr>
                  <p:nvPr/>
                </p:nvCxnSpPr>
                <p:spPr>
                  <a:xfrm flipV="1">
                    <a:off x="11471793" y="2693937"/>
                    <a:ext cx="0" cy="73152"/>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cxnSp>
                <p:nvCxnSpPr>
                  <p:cNvPr id="77" name="Straight Connector 76">
                    <a:extLst>
                      <a:ext uri="{FF2B5EF4-FFF2-40B4-BE49-F238E27FC236}">
                        <a16:creationId xmlns:a16="http://schemas.microsoft.com/office/drawing/2014/main" id="{BAD45265-1196-4994-B366-1F1B80F75C23}"/>
                      </a:ext>
                    </a:extLst>
                  </p:cNvPr>
                  <p:cNvCxnSpPr>
                    <a:cxnSpLocks/>
                  </p:cNvCxnSpPr>
                  <p:nvPr/>
                </p:nvCxnSpPr>
                <p:spPr>
                  <a:xfrm rot="16200000" flipV="1">
                    <a:off x="11471793" y="2693937"/>
                    <a:ext cx="0" cy="73152"/>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grpSp>
            <p:grpSp>
              <p:nvGrpSpPr>
                <p:cNvPr id="78" name="Group 77">
                  <a:extLst>
                    <a:ext uri="{FF2B5EF4-FFF2-40B4-BE49-F238E27FC236}">
                      <a16:creationId xmlns:a16="http://schemas.microsoft.com/office/drawing/2014/main" id="{D9F9F238-A15B-4E56-A569-DFA3472ADC13}"/>
                    </a:ext>
                  </a:extLst>
                </p:cNvPr>
                <p:cNvGrpSpPr/>
                <p:nvPr/>
              </p:nvGrpSpPr>
              <p:grpSpPr>
                <a:xfrm>
                  <a:off x="8734180" y="4519149"/>
                  <a:ext cx="73152" cy="73152"/>
                  <a:chOff x="11435217" y="2693937"/>
                  <a:chExt cx="73152" cy="73152"/>
                </a:xfrm>
              </p:grpSpPr>
              <p:cxnSp>
                <p:nvCxnSpPr>
                  <p:cNvPr id="79" name="Straight Connector 78">
                    <a:extLst>
                      <a:ext uri="{FF2B5EF4-FFF2-40B4-BE49-F238E27FC236}">
                        <a16:creationId xmlns:a16="http://schemas.microsoft.com/office/drawing/2014/main" id="{06F2A158-F956-4240-8B4B-BCCDC99F4595}"/>
                      </a:ext>
                    </a:extLst>
                  </p:cNvPr>
                  <p:cNvCxnSpPr>
                    <a:cxnSpLocks/>
                  </p:cNvCxnSpPr>
                  <p:nvPr/>
                </p:nvCxnSpPr>
                <p:spPr>
                  <a:xfrm flipV="1">
                    <a:off x="11471793" y="2693937"/>
                    <a:ext cx="0" cy="73152"/>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cxnSp>
                <p:nvCxnSpPr>
                  <p:cNvPr id="80" name="Straight Connector 79">
                    <a:extLst>
                      <a:ext uri="{FF2B5EF4-FFF2-40B4-BE49-F238E27FC236}">
                        <a16:creationId xmlns:a16="http://schemas.microsoft.com/office/drawing/2014/main" id="{F5E98677-F94F-4F9E-804D-A70E7BD74CF3}"/>
                      </a:ext>
                    </a:extLst>
                  </p:cNvPr>
                  <p:cNvCxnSpPr>
                    <a:cxnSpLocks/>
                  </p:cNvCxnSpPr>
                  <p:nvPr/>
                </p:nvCxnSpPr>
                <p:spPr>
                  <a:xfrm rot="16200000" flipV="1">
                    <a:off x="11471793" y="2693937"/>
                    <a:ext cx="0" cy="73152"/>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grpSp>
            <p:grpSp>
              <p:nvGrpSpPr>
                <p:cNvPr id="81" name="Group 80">
                  <a:extLst>
                    <a:ext uri="{FF2B5EF4-FFF2-40B4-BE49-F238E27FC236}">
                      <a16:creationId xmlns:a16="http://schemas.microsoft.com/office/drawing/2014/main" id="{FBA1B051-7D25-4640-8292-103D22621871}"/>
                    </a:ext>
                  </a:extLst>
                </p:cNvPr>
                <p:cNvGrpSpPr/>
                <p:nvPr/>
              </p:nvGrpSpPr>
              <p:grpSpPr>
                <a:xfrm>
                  <a:off x="8874803" y="4305300"/>
                  <a:ext cx="73152" cy="73152"/>
                  <a:chOff x="11435217" y="2693937"/>
                  <a:chExt cx="73152" cy="73152"/>
                </a:xfrm>
              </p:grpSpPr>
              <p:cxnSp>
                <p:nvCxnSpPr>
                  <p:cNvPr id="82" name="Straight Connector 81">
                    <a:extLst>
                      <a:ext uri="{FF2B5EF4-FFF2-40B4-BE49-F238E27FC236}">
                        <a16:creationId xmlns:a16="http://schemas.microsoft.com/office/drawing/2014/main" id="{24E81ECB-91E6-4CFB-BAD4-1002F30363EB}"/>
                      </a:ext>
                    </a:extLst>
                  </p:cNvPr>
                  <p:cNvCxnSpPr>
                    <a:cxnSpLocks/>
                  </p:cNvCxnSpPr>
                  <p:nvPr/>
                </p:nvCxnSpPr>
                <p:spPr>
                  <a:xfrm flipV="1">
                    <a:off x="11471793" y="2693937"/>
                    <a:ext cx="0" cy="73152"/>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cxnSp>
                <p:nvCxnSpPr>
                  <p:cNvPr id="83" name="Straight Connector 82">
                    <a:extLst>
                      <a:ext uri="{FF2B5EF4-FFF2-40B4-BE49-F238E27FC236}">
                        <a16:creationId xmlns:a16="http://schemas.microsoft.com/office/drawing/2014/main" id="{949CA51B-CF8B-4A3E-9B29-34A311445E67}"/>
                      </a:ext>
                    </a:extLst>
                  </p:cNvPr>
                  <p:cNvCxnSpPr>
                    <a:cxnSpLocks/>
                  </p:cNvCxnSpPr>
                  <p:nvPr/>
                </p:nvCxnSpPr>
                <p:spPr>
                  <a:xfrm rot="16200000" flipV="1">
                    <a:off x="11471793" y="2693937"/>
                    <a:ext cx="0" cy="73152"/>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grpSp>
            <p:grpSp>
              <p:nvGrpSpPr>
                <p:cNvPr id="84" name="Group 83">
                  <a:extLst>
                    <a:ext uri="{FF2B5EF4-FFF2-40B4-BE49-F238E27FC236}">
                      <a16:creationId xmlns:a16="http://schemas.microsoft.com/office/drawing/2014/main" id="{41A3F233-1254-45D7-8E02-B34C3980E6E7}"/>
                    </a:ext>
                  </a:extLst>
                </p:cNvPr>
                <p:cNvGrpSpPr/>
                <p:nvPr/>
              </p:nvGrpSpPr>
              <p:grpSpPr>
                <a:xfrm>
                  <a:off x="8688712" y="4563962"/>
                  <a:ext cx="73152" cy="73152"/>
                  <a:chOff x="11435217" y="2693937"/>
                  <a:chExt cx="73152" cy="73152"/>
                </a:xfrm>
              </p:grpSpPr>
              <p:cxnSp>
                <p:nvCxnSpPr>
                  <p:cNvPr id="85" name="Straight Connector 84">
                    <a:extLst>
                      <a:ext uri="{FF2B5EF4-FFF2-40B4-BE49-F238E27FC236}">
                        <a16:creationId xmlns:a16="http://schemas.microsoft.com/office/drawing/2014/main" id="{613364FB-6706-474E-8C83-C8BAD3AF955C}"/>
                      </a:ext>
                    </a:extLst>
                  </p:cNvPr>
                  <p:cNvCxnSpPr>
                    <a:cxnSpLocks/>
                  </p:cNvCxnSpPr>
                  <p:nvPr/>
                </p:nvCxnSpPr>
                <p:spPr>
                  <a:xfrm flipV="1">
                    <a:off x="11471793" y="2693937"/>
                    <a:ext cx="0" cy="73152"/>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cxnSp>
                <p:nvCxnSpPr>
                  <p:cNvPr id="86" name="Straight Connector 85">
                    <a:extLst>
                      <a:ext uri="{FF2B5EF4-FFF2-40B4-BE49-F238E27FC236}">
                        <a16:creationId xmlns:a16="http://schemas.microsoft.com/office/drawing/2014/main" id="{FEC3BB3C-EC53-4918-BBB2-C1D1CB397AA0}"/>
                      </a:ext>
                    </a:extLst>
                  </p:cNvPr>
                  <p:cNvCxnSpPr>
                    <a:cxnSpLocks/>
                  </p:cNvCxnSpPr>
                  <p:nvPr/>
                </p:nvCxnSpPr>
                <p:spPr>
                  <a:xfrm rot="16200000" flipV="1">
                    <a:off x="11471793" y="2693937"/>
                    <a:ext cx="0" cy="73152"/>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grpSp>
            <p:grpSp>
              <p:nvGrpSpPr>
                <p:cNvPr id="128" name="Group 127">
                  <a:extLst>
                    <a:ext uri="{FF2B5EF4-FFF2-40B4-BE49-F238E27FC236}">
                      <a16:creationId xmlns:a16="http://schemas.microsoft.com/office/drawing/2014/main" id="{95E40909-EEE8-41DB-8E62-617BA3EB373A}"/>
                    </a:ext>
                  </a:extLst>
                </p:cNvPr>
                <p:cNvGrpSpPr/>
                <p:nvPr/>
              </p:nvGrpSpPr>
              <p:grpSpPr>
                <a:xfrm>
                  <a:off x="11188409" y="3117316"/>
                  <a:ext cx="176508" cy="73152"/>
                  <a:chOff x="11188409" y="3117316"/>
                  <a:chExt cx="176508" cy="73152"/>
                </a:xfrm>
              </p:grpSpPr>
              <p:grpSp>
                <p:nvGrpSpPr>
                  <p:cNvPr id="89" name="Group 88">
                    <a:extLst>
                      <a:ext uri="{FF2B5EF4-FFF2-40B4-BE49-F238E27FC236}">
                        <a16:creationId xmlns:a16="http://schemas.microsoft.com/office/drawing/2014/main" id="{0ED37BA7-131A-4746-90EB-2F0B3FC140B0}"/>
                      </a:ext>
                    </a:extLst>
                  </p:cNvPr>
                  <p:cNvGrpSpPr/>
                  <p:nvPr/>
                </p:nvGrpSpPr>
                <p:grpSpPr>
                  <a:xfrm flipV="1">
                    <a:off x="11188409" y="3117316"/>
                    <a:ext cx="12154" cy="73152"/>
                    <a:chOff x="5758023" y="4248693"/>
                    <a:chExt cx="12154" cy="64008"/>
                  </a:xfrm>
                </p:grpSpPr>
                <p:cxnSp>
                  <p:nvCxnSpPr>
                    <p:cNvPr id="126" name="Straight Connector 125">
                      <a:extLst>
                        <a:ext uri="{FF2B5EF4-FFF2-40B4-BE49-F238E27FC236}">
                          <a16:creationId xmlns:a16="http://schemas.microsoft.com/office/drawing/2014/main" id="{DAB42568-4A2B-4572-A022-EB00A586C619}"/>
                        </a:ext>
                      </a:extLst>
                    </p:cNvPr>
                    <p:cNvCxnSpPr/>
                    <p:nvPr/>
                  </p:nvCxnSpPr>
                  <p:spPr>
                    <a:xfrm>
                      <a:off x="5758023" y="4248693"/>
                      <a:ext cx="0" cy="64008"/>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cxnSp>
                  <p:nvCxnSpPr>
                    <p:cNvPr id="127" name="Straight Connector 126">
                      <a:extLst>
                        <a:ext uri="{FF2B5EF4-FFF2-40B4-BE49-F238E27FC236}">
                          <a16:creationId xmlns:a16="http://schemas.microsoft.com/office/drawing/2014/main" id="{4BBD5B28-A779-4631-B0E0-0EF1565A3AF2}"/>
                        </a:ext>
                      </a:extLst>
                    </p:cNvPr>
                    <p:cNvCxnSpPr/>
                    <p:nvPr/>
                  </p:nvCxnSpPr>
                  <p:spPr>
                    <a:xfrm>
                      <a:off x="5770177" y="4248693"/>
                      <a:ext cx="0" cy="64008"/>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grpSp>
              <p:grpSp>
                <p:nvGrpSpPr>
                  <p:cNvPr id="90" name="Group 89">
                    <a:extLst>
                      <a:ext uri="{FF2B5EF4-FFF2-40B4-BE49-F238E27FC236}">
                        <a16:creationId xmlns:a16="http://schemas.microsoft.com/office/drawing/2014/main" id="{730298F9-F6B0-4F2F-B0B5-A341D7E81408}"/>
                      </a:ext>
                    </a:extLst>
                  </p:cNvPr>
                  <p:cNvGrpSpPr/>
                  <p:nvPr/>
                </p:nvGrpSpPr>
                <p:grpSpPr>
                  <a:xfrm flipV="1">
                    <a:off x="11212010" y="3117316"/>
                    <a:ext cx="12154" cy="73152"/>
                    <a:chOff x="5781624" y="4248693"/>
                    <a:chExt cx="12154" cy="64008"/>
                  </a:xfrm>
                </p:grpSpPr>
                <p:cxnSp>
                  <p:nvCxnSpPr>
                    <p:cNvPr id="124" name="Straight Connector 123">
                      <a:extLst>
                        <a:ext uri="{FF2B5EF4-FFF2-40B4-BE49-F238E27FC236}">
                          <a16:creationId xmlns:a16="http://schemas.microsoft.com/office/drawing/2014/main" id="{1E193350-AE84-4074-84AC-06CDD60FF788}"/>
                        </a:ext>
                      </a:extLst>
                    </p:cNvPr>
                    <p:cNvCxnSpPr/>
                    <p:nvPr/>
                  </p:nvCxnSpPr>
                  <p:spPr>
                    <a:xfrm>
                      <a:off x="5781624" y="4248693"/>
                      <a:ext cx="0" cy="64008"/>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cxnSp>
                  <p:nvCxnSpPr>
                    <p:cNvPr id="125" name="Straight Connector 124">
                      <a:extLst>
                        <a:ext uri="{FF2B5EF4-FFF2-40B4-BE49-F238E27FC236}">
                          <a16:creationId xmlns:a16="http://schemas.microsoft.com/office/drawing/2014/main" id="{7C3E9225-EF33-49E3-85BF-16903D7C8FAB}"/>
                        </a:ext>
                      </a:extLst>
                    </p:cNvPr>
                    <p:cNvCxnSpPr/>
                    <p:nvPr/>
                  </p:nvCxnSpPr>
                  <p:spPr>
                    <a:xfrm>
                      <a:off x="5793778" y="4248693"/>
                      <a:ext cx="0" cy="64008"/>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grpSp>
              <p:grpSp>
                <p:nvGrpSpPr>
                  <p:cNvPr id="92" name="Group 91">
                    <a:extLst>
                      <a:ext uri="{FF2B5EF4-FFF2-40B4-BE49-F238E27FC236}">
                        <a16:creationId xmlns:a16="http://schemas.microsoft.com/office/drawing/2014/main" id="{43A04557-2FB8-41F9-93B6-005343BCD196}"/>
                      </a:ext>
                    </a:extLst>
                  </p:cNvPr>
                  <p:cNvGrpSpPr/>
                  <p:nvPr/>
                </p:nvGrpSpPr>
                <p:grpSpPr>
                  <a:xfrm flipV="1">
                    <a:off x="11246241" y="3117316"/>
                    <a:ext cx="12154" cy="73152"/>
                    <a:chOff x="5602190" y="4248693"/>
                    <a:chExt cx="12154" cy="64008"/>
                  </a:xfrm>
                </p:grpSpPr>
                <p:cxnSp>
                  <p:nvCxnSpPr>
                    <p:cNvPr id="120" name="Straight Connector 119">
                      <a:extLst>
                        <a:ext uri="{FF2B5EF4-FFF2-40B4-BE49-F238E27FC236}">
                          <a16:creationId xmlns:a16="http://schemas.microsoft.com/office/drawing/2014/main" id="{64620154-BFC6-4944-896D-904931928D1C}"/>
                        </a:ext>
                      </a:extLst>
                    </p:cNvPr>
                    <p:cNvCxnSpPr/>
                    <p:nvPr/>
                  </p:nvCxnSpPr>
                  <p:spPr>
                    <a:xfrm>
                      <a:off x="5602190" y="4248693"/>
                      <a:ext cx="0" cy="64008"/>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cxnSp>
                  <p:nvCxnSpPr>
                    <p:cNvPr id="121" name="Straight Connector 120">
                      <a:extLst>
                        <a:ext uri="{FF2B5EF4-FFF2-40B4-BE49-F238E27FC236}">
                          <a16:creationId xmlns:a16="http://schemas.microsoft.com/office/drawing/2014/main" id="{5343DAFA-81DD-46C1-A7CC-3198A5BAAE15}"/>
                        </a:ext>
                      </a:extLst>
                    </p:cNvPr>
                    <p:cNvCxnSpPr/>
                    <p:nvPr/>
                  </p:nvCxnSpPr>
                  <p:spPr>
                    <a:xfrm>
                      <a:off x="5614344" y="4248693"/>
                      <a:ext cx="0" cy="64008"/>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grpSp>
              <p:grpSp>
                <p:nvGrpSpPr>
                  <p:cNvPr id="93" name="Group 92">
                    <a:extLst>
                      <a:ext uri="{FF2B5EF4-FFF2-40B4-BE49-F238E27FC236}">
                        <a16:creationId xmlns:a16="http://schemas.microsoft.com/office/drawing/2014/main" id="{731141DE-0EF6-4E12-AEAB-8B461D69EA57}"/>
                      </a:ext>
                    </a:extLst>
                  </p:cNvPr>
                  <p:cNvGrpSpPr/>
                  <p:nvPr/>
                </p:nvGrpSpPr>
                <p:grpSpPr>
                  <a:xfrm flipV="1">
                    <a:off x="11269842" y="3117316"/>
                    <a:ext cx="12154" cy="73152"/>
                    <a:chOff x="5625791" y="4248693"/>
                    <a:chExt cx="12154" cy="64008"/>
                  </a:xfrm>
                </p:grpSpPr>
                <p:cxnSp>
                  <p:nvCxnSpPr>
                    <p:cNvPr id="118" name="Straight Connector 117">
                      <a:extLst>
                        <a:ext uri="{FF2B5EF4-FFF2-40B4-BE49-F238E27FC236}">
                          <a16:creationId xmlns:a16="http://schemas.microsoft.com/office/drawing/2014/main" id="{7D06E49B-EA05-4202-99E1-6B0DB4793C04}"/>
                        </a:ext>
                      </a:extLst>
                    </p:cNvPr>
                    <p:cNvCxnSpPr/>
                    <p:nvPr/>
                  </p:nvCxnSpPr>
                  <p:spPr>
                    <a:xfrm>
                      <a:off x="5625791" y="4248693"/>
                      <a:ext cx="0" cy="64008"/>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cxnSp>
                  <p:nvCxnSpPr>
                    <p:cNvPr id="119" name="Straight Connector 118">
                      <a:extLst>
                        <a:ext uri="{FF2B5EF4-FFF2-40B4-BE49-F238E27FC236}">
                          <a16:creationId xmlns:a16="http://schemas.microsoft.com/office/drawing/2014/main" id="{FBB0B2C7-DF26-4C7B-AAEC-7279C174118E}"/>
                        </a:ext>
                      </a:extLst>
                    </p:cNvPr>
                    <p:cNvCxnSpPr/>
                    <p:nvPr/>
                  </p:nvCxnSpPr>
                  <p:spPr>
                    <a:xfrm>
                      <a:off x="5637945" y="4248693"/>
                      <a:ext cx="0" cy="64008"/>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grpSp>
              <p:grpSp>
                <p:nvGrpSpPr>
                  <p:cNvPr id="94" name="Group 93">
                    <a:extLst>
                      <a:ext uri="{FF2B5EF4-FFF2-40B4-BE49-F238E27FC236}">
                        <a16:creationId xmlns:a16="http://schemas.microsoft.com/office/drawing/2014/main" id="{67F69AD1-2DC6-48E6-803C-6D71526E9AB1}"/>
                      </a:ext>
                    </a:extLst>
                  </p:cNvPr>
                  <p:cNvGrpSpPr/>
                  <p:nvPr/>
                </p:nvGrpSpPr>
                <p:grpSpPr>
                  <a:xfrm flipV="1">
                    <a:off x="11293223" y="3117316"/>
                    <a:ext cx="12154" cy="73152"/>
                    <a:chOff x="5646632" y="4248693"/>
                    <a:chExt cx="12154" cy="64008"/>
                  </a:xfrm>
                </p:grpSpPr>
                <p:cxnSp>
                  <p:nvCxnSpPr>
                    <p:cNvPr id="116" name="Straight Connector 115">
                      <a:extLst>
                        <a:ext uri="{FF2B5EF4-FFF2-40B4-BE49-F238E27FC236}">
                          <a16:creationId xmlns:a16="http://schemas.microsoft.com/office/drawing/2014/main" id="{66261E5D-0EA8-43DF-9435-A02ADD20207E}"/>
                        </a:ext>
                      </a:extLst>
                    </p:cNvPr>
                    <p:cNvCxnSpPr/>
                    <p:nvPr/>
                  </p:nvCxnSpPr>
                  <p:spPr>
                    <a:xfrm>
                      <a:off x="5646632" y="4248693"/>
                      <a:ext cx="0" cy="64008"/>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cxnSp>
                  <p:nvCxnSpPr>
                    <p:cNvPr id="117" name="Straight Connector 116">
                      <a:extLst>
                        <a:ext uri="{FF2B5EF4-FFF2-40B4-BE49-F238E27FC236}">
                          <a16:creationId xmlns:a16="http://schemas.microsoft.com/office/drawing/2014/main" id="{0501D5DA-3B02-4B9D-9717-1167E8702175}"/>
                        </a:ext>
                      </a:extLst>
                    </p:cNvPr>
                    <p:cNvCxnSpPr/>
                    <p:nvPr/>
                  </p:nvCxnSpPr>
                  <p:spPr>
                    <a:xfrm>
                      <a:off x="5658786" y="4248693"/>
                      <a:ext cx="0" cy="64008"/>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grpSp>
              <p:grpSp>
                <p:nvGrpSpPr>
                  <p:cNvPr id="95" name="Group 94">
                    <a:extLst>
                      <a:ext uri="{FF2B5EF4-FFF2-40B4-BE49-F238E27FC236}">
                        <a16:creationId xmlns:a16="http://schemas.microsoft.com/office/drawing/2014/main" id="{B1732F68-CF6A-490E-A06C-4C30E1D4E615}"/>
                      </a:ext>
                    </a:extLst>
                  </p:cNvPr>
                  <p:cNvGrpSpPr/>
                  <p:nvPr/>
                </p:nvGrpSpPr>
                <p:grpSpPr>
                  <a:xfrm flipV="1">
                    <a:off x="11319364" y="3117316"/>
                    <a:ext cx="12154" cy="73152"/>
                    <a:chOff x="5670233" y="4248693"/>
                    <a:chExt cx="12154" cy="64008"/>
                  </a:xfrm>
                </p:grpSpPr>
                <p:cxnSp>
                  <p:nvCxnSpPr>
                    <p:cNvPr id="114" name="Straight Connector 113">
                      <a:extLst>
                        <a:ext uri="{FF2B5EF4-FFF2-40B4-BE49-F238E27FC236}">
                          <a16:creationId xmlns:a16="http://schemas.microsoft.com/office/drawing/2014/main" id="{08FE28BB-90EA-4C19-956A-9DECE767BF08}"/>
                        </a:ext>
                      </a:extLst>
                    </p:cNvPr>
                    <p:cNvCxnSpPr/>
                    <p:nvPr/>
                  </p:nvCxnSpPr>
                  <p:spPr>
                    <a:xfrm>
                      <a:off x="5670233" y="4248693"/>
                      <a:ext cx="0" cy="64008"/>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cxnSp>
                  <p:nvCxnSpPr>
                    <p:cNvPr id="115" name="Straight Connector 114">
                      <a:extLst>
                        <a:ext uri="{FF2B5EF4-FFF2-40B4-BE49-F238E27FC236}">
                          <a16:creationId xmlns:a16="http://schemas.microsoft.com/office/drawing/2014/main" id="{569C921A-DBDC-4531-B7BE-84A1B0EC44D3}"/>
                        </a:ext>
                      </a:extLst>
                    </p:cNvPr>
                    <p:cNvCxnSpPr/>
                    <p:nvPr/>
                  </p:nvCxnSpPr>
                  <p:spPr>
                    <a:xfrm>
                      <a:off x="5682387" y="4248693"/>
                      <a:ext cx="0" cy="64008"/>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grpSp>
              <p:grpSp>
                <p:nvGrpSpPr>
                  <p:cNvPr id="98" name="Group 97">
                    <a:extLst>
                      <a:ext uri="{FF2B5EF4-FFF2-40B4-BE49-F238E27FC236}">
                        <a16:creationId xmlns:a16="http://schemas.microsoft.com/office/drawing/2014/main" id="{38DEA021-7382-4718-9B2B-B68243FF7987}"/>
                      </a:ext>
                    </a:extLst>
                  </p:cNvPr>
                  <p:cNvGrpSpPr/>
                  <p:nvPr/>
                </p:nvGrpSpPr>
                <p:grpSpPr>
                  <a:xfrm flipV="1">
                    <a:off x="11269842" y="3117316"/>
                    <a:ext cx="12154" cy="73152"/>
                    <a:chOff x="5602190" y="4248693"/>
                    <a:chExt cx="12154" cy="64008"/>
                  </a:xfrm>
                </p:grpSpPr>
                <p:cxnSp>
                  <p:nvCxnSpPr>
                    <p:cNvPr id="108" name="Straight Connector 107">
                      <a:extLst>
                        <a:ext uri="{FF2B5EF4-FFF2-40B4-BE49-F238E27FC236}">
                          <a16:creationId xmlns:a16="http://schemas.microsoft.com/office/drawing/2014/main" id="{8D6F9082-B0D3-4960-B35F-8A5BBB8D47C0}"/>
                        </a:ext>
                      </a:extLst>
                    </p:cNvPr>
                    <p:cNvCxnSpPr/>
                    <p:nvPr/>
                  </p:nvCxnSpPr>
                  <p:spPr>
                    <a:xfrm>
                      <a:off x="5602190" y="4248693"/>
                      <a:ext cx="0" cy="64008"/>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cxnSp>
                  <p:nvCxnSpPr>
                    <p:cNvPr id="109" name="Straight Connector 108">
                      <a:extLst>
                        <a:ext uri="{FF2B5EF4-FFF2-40B4-BE49-F238E27FC236}">
                          <a16:creationId xmlns:a16="http://schemas.microsoft.com/office/drawing/2014/main" id="{117F9494-95A6-442C-9620-D7C38E1C5BD4}"/>
                        </a:ext>
                      </a:extLst>
                    </p:cNvPr>
                    <p:cNvCxnSpPr/>
                    <p:nvPr/>
                  </p:nvCxnSpPr>
                  <p:spPr>
                    <a:xfrm>
                      <a:off x="5614344" y="4248693"/>
                      <a:ext cx="0" cy="64008"/>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grpSp>
              <p:grpSp>
                <p:nvGrpSpPr>
                  <p:cNvPr id="99" name="Group 98">
                    <a:extLst>
                      <a:ext uri="{FF2B5EF4-FFF2-40B4-BE49-F238E27FC236}">
                        <a16:creationId xmlns:a16="http://schemas.microsoft.com/office/drawing/2014/main" id="{E98D11ED-99EF-4459-ADBA-FCF9C946E3B9}"/>
                      </a:ext>
                    </a:extLst>
                  </p:cNvPr>
                  <p:cNvGrpSpPr/>
                  <p:nvPr/>
                </p:nvGrpSpPr>
                <p:grpSpPr>
                  <a:xfrm flipV="1">
                    <a:off x="11293443" y="3117316"/>
                    <a:ext cx="12154" cy="73152"/>
                    <a:chOff x="5625791" y="4248693"/>
                    <a:chExt cx="12154" cy="64008"/>
                  </a:xfrm>
                </p:grpSpPr>
                <p:cxnSp>
                  <p:nvCxnSpPr>
                    <p:cNvPr id="106" name="Straight Connector 105">
                      <a:extLst>
                        <a:ext uri="{FF2B5EF4-FFF2-40B4-BE49-F238E27FC236}">
                          <a16:creationId xmlns:a16="http://schemas.microsoft.com/office/drawing/2014/main" id="{98461FDF-4713-4F6A-9759-8C2932791B95}"/>
                        </a:ext>
                      </a:extLst>
                    </p:cNvPr>
                    <p:cNvCxnSpPr/>
                    <p:nvPr/>
                  </p:nvCxnSpPr>
                  <p:spPr>
                    <a:xfrm>
                      <a:off x="5625791" y="4248693"/>
                      <a:ext cx="0" cy="64008"/>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cxnSp>
                  <p:nvCxnSpPr>
                    <p:cNvPr id="107" name="Straight Connector 106">
                      <a:extLst>
                        <a:ext uri="{FF2B5EF4-FFF2-40B4-BE49-F238E27FC236}">
                          <a16:creationId xmlns:a16="http://schemas.microsoft.com/office/drawing/2014/main" id="{26458378-D65A-4F6A-A42C-9BED3A066EB1}"/>
                        </a:ext>
                      </a:extLst>
                    </p:cNvPr>
                    <p:cNvCxnSpPr/>
                    <p:nvPr/>
                  </p:nvCxnSpPr>
                  <p:spPr>
                    <a:xfrm>
                      <a:off x="5637945" y="4248693"/>
                      <a:ext cx="0" cy="64008"/>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grpSp>
              <p:grpSp>
                <p:nvGrpSpPr>
                  <p:cNvPr id="100" name="Group 99">
                    <a:extLst>
                      <a:ext uri="{FF2B5EF4-FFF2-40B4-BE49-F238E27FC236}">
                        <a16:creationId xmlns:a16="http://schemas.microsoft.com/office/drawing/2014/main" id="{32C1871E-C7BD-4C97-B9F3-D6A70F2B2C16}"/>
                      </a:ext>
                    </a:extLst>
                  </p:cNvPr>
                  <p:cNvGrpSpPr/>
                  <p:nvPr/>
                </p:nvGrpSpPr>
                <p:grpSpPr>
                  <a:xfrm flipV="1">
                    <a:off x="11316824" y="3117316"/>
                    <a:ext cx="12154" cy="73152"/>
                    <a:chOff x="5646632" y="4248693"/>
                    <a:chExt cx="12154" cy="64008"/>
                  </a:xfrm>
                </p:grpSpPr>
                <p:cxnSp>
                  <p:nvCxnSpPr>
                    <p:cNvPr id="104" name="Straight Connector 103">
                      <a:extLst>
                        <a:ext uri="{FF2B5EF4-FFF2-40B4-BE49-F238E27FC236}">
                          <a16:creationId xmlns:a16="http://schemas.microsoft.com/office/drawing/2014/main" id="{CB22DEB2-80C7-4904-8C2F-E12269C99DF3}"/>
                        </a:ext>
                      </a:extLst>
                    </p:cNvPr>
                    <p:cNvCxnSpPr/>
                    <p:nvPr/>
                  </p:nvCxnSpPr>
                  <p:spPr>
                    <a:xfrm>
                      <a:off x="5646632" y="4248693"/>
                      <a:ext cx="0" cy="64008"/>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cxnSp>
                  <p:nvCxnSpPr>
                    <p:cNvPr id="105" name="Straight Connector 104">
                      <a:extLst>
                        <a:ext uri="{FF2B5EF4-FFF2-40B4-BE49-F238E27FC236}">
                          <a16:creationId xmlns:a16="http://schemas.microsoft.com/office/drawing/2014/main" id="{6EFF1B18-5F8F-40F2-92F1-291112115484}"/>
                        </a:ext>
                      </a:extLst>
                    </p:cNvPr>
                    <p:cNvCxnSpPr/>
                    <p:nvPr/>
                  </p:nvCxnSpPr>
                  <p:spPr>
                    <a:xfrm>
                      <a:off x="5658786" y="4248693"/>
                      <a:ext cx="0" cy="64008"/>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grpSp>
              <p:grpSp>
                <p:nvGrpSpPr>
                  <p:cNvPr id="101" name="Group 100">
                    <a:extLst>
                      <a:ext uri="{FF2B5EF4-FFF2-40B4-BE49-F238E27FC236}">
                        <a16:creationId xmlns:a16="http://schemas.microsoft.com/office/drawing/2014/main" id="{67AF9480-D54A-4A23-AE72-992580441B23}"/>
                      </a:ext>
                    </a:extLst>
                  </p:cNvPr>
                  <p:cNvGrpSpPr/>
                  <p:nvPr/>
                </p:nvGrpSpPr>
                <p:grpSpPr>
                  <a:xfrm flipV="1">
                    <a:off x="11342965" y="3117316"/>
                    <a:ext cx="21952" cy="73152"/>
                    <a:chOff x="5670233" y="4248693"/>
                    <a:chExt cx="21952" cy="64008"/>
                  </a:xfrm>
                </p:grpSpPr>
                <p:cxnSp>
                  <p:nvCxnSpPr>
                    <p:cNvPr id="102" name="Straight Connector 101">
                      <a:extLst>
                        <a:ext uri="{FF2B5EF4-FFF2-40B4-BE49-F238E27FC236}">
                          <a16:creationId xmlns:a16="http://schemas.microsoft.com/office/drawing/2014/main" id="{AD266BCD-0201-47E6-8BBA-E84CE002DA8B}"/>
                        </a:ext>
                      </a:extLst>
                    </p:cNvPr>
                    <p:cNvCxnSpPr/>
                    <p:nvPr/>
                  </p:nvCxnSpPr>
                  <p:spPr>
                    <a:xfrm>
                      <a:off x="5670233" y="4248693"/>
                      <a:ext cx="0" cy="64008"/>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cxnSp>
                  <p:nvCxnSpPr>
                    <p:cNvPr id="103" name="Straight Connector 102">
                      <a:extLst>
                        <a:ext uri="{FF2B5EF4-FFF2-40B4-BE49-F238E27FC236}">
                          <a16:creationId xmlns:a16="http://schemas.microsoft.com/office/drawing/2014/main" id="{1B9F69EE-39F1-4834-900B-D244118FE026}"/>
                        </a:ext>
                      </a:extLst>
                    </p:cNvPr>
                    <p:cNvCxnSpPr/>
                    <p:nvPr/>
                  </p:nvCxnSpPr>
                  <p:spPr>
                    <a:xfrm>
                      <a:off x="5692185" y="4248693"/>
                      <a:ext cx="0" cy="64008"/>
                    </a:xfrm>
                    <a:prstGeom prst="line">
                      <a:avLst/>
                    </a:prstGeom>
                    <a:noFill/>
                    <a:ln w="9525"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cxnSp>
              </p:grpSp>
            </p:grpSp>
          </p:grpSp>
        </p:grpSp>
        <p:grpSp>
          <p:nvGrpSpPr>
            <p:cNvPr id="238" name="Group 237">
              <a:extLst>
                <a:ext uri="{FF2B5EF4-FFF2-40B4-BE49-F238E27FC236}">
                  <a16:creationId xmlns:a16="http://schemas.microsoft.com/office/drawing/2014/main" id="{3B3BC0C9-8437-4477-AA40-C4DD2DB6CF60}"/>
                </a:ext>
              </a:extLst>
            </p:cNvPr>
            <p:cNvGrpSpPr/>
            <p:nvPr/>
          </p:nvGrpSpPr>
          <p:grpSpPr>
            <a:xfrm>
              <a:off x="7989297" y="2906895"/>
              <a:ext cx="3393077" cy="2304324"/>
              <a:chOff x="7991203" y="2907756"/>
              <a:chExt cx="3393077" cy="2304324"/>
            </a:xfrm>
          </p:grpSpPr>
          <p:grpSp>
            <p:nvGrpSpPr>
              <p:cNvPr id="129" name="Group 128">
                <a:extLst>
                  <a:ext uri="{FF2B5EF4-FFF2-40B4-BE49-F238E27FC236}">
                    <a16:creationId xmlns:a16="http://schemas.microsoft.com/office/drawing/2014/main" id="{D3012FBD-0DE1-40B5-BB3C-2439E5F5E890}"/>
                  </a:ext>
                </a:extLst>
              </p:cNvPr>
              <p:cNvGrpSpPr/>
              <p:nvPr/>
            </p:nvGrpSpPr>
            <p:grpSpPr>
              <a:xfrm flipV="1">
                <a:off x="11189837" y="2907756"/>
                <a:ext cx="154556" cy="73152"/>
                <a:chOff x="11188409" y="3117316"/>
                <a:chExt cx="154556" cy="73152"/>
              </a:xfrm>
            </p:grpSpPr>
            <p:grpSp>
              <p:nvGrpSpPr>
                <p:cNvPr id="130" name="Group 129">
                  <a:extLst>
                    <a:ext uri="{FF2B5EF4-FFF2-40B4-BE49-F238E27FC236}">
                      <a16:creationId xmlns:a16="http://schemas.microsoft.com/office/drawing/2014/main" id="{DE332105-1E11-4F9D-B795-105388B4FE9C}"/>
                    </a:ext>
                  </a:extLst>
                </p:cNvPr>
                <p:cNvGrpSpPr/>
                <p:nvPr/>
              </p:nvGrpSpPr>
              <p:grpSpPr>
                <a:xfrm flipV="1">
                  <a:off x="11188409" y="3117316"/>
                  <a:ext cx="12154" cy="73152"/>
                  <a:chOff x="5758023" y="4248693"/>
                  <a:chExt cx="12154" cy="64008"/>
                </a:xfrm>
              </p:grpSpPr>
              <p:cxnSp>
                <p:nvCxnSpPr>
                  <p:cNvPr id="158" name="Straight Connector 157">
                    <a:extLst>
                      <a:ext uri="{FF2B5EF4-FFF2-40B4-BE49-F238E27FC236}">
                        <a16:creationId xmlns:a16="http://schemas.microsoft.com/office/drawing/2014/main" id="{F7767DF8-D0D4-47A3-9933-5BDDEF77D4BC}"/>
                      </a:ext>
                    </a:extLst>
                  </p:cNvPr>
                  <p:cNvCxnSpPr/>
                  <p:nvPr/>
                </p:nvCxnSpPr>
                <p:spPr>
                  <a:xfrm>
                    <a:off x="5758023" y="4248693"/>
                    <a:ext cx="0" cy="64008"/>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159" name="Straight Connector 158">
                    <a:extLst>
                      <a:ext uri="{FF2B5EF4-FFF2-40B4-BE49-F238E27FC236}">
                        <a16:creationId xmlns:a16="http://schemas.microsoft.com/office/drawing/2014/main" id="{56B75213-684C-40BB-8D4A-F649BDCD2E1C}"/>
                      </a:ext>
                    </a:extLst>
                  </p:cNvPr>
                  <p:cNvCxnSpPr/>
                  <p:nvPr/>
                </p:nvCxnSpPr>
                <p:spPr>
                  <a:xfrm>
                    <a:off x="5770177" y="4248693"/>
                    <a:ext cx="0" cy="64008"/>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grpSp>
            <p:grpSp>
              <p:nvGrpSpPr>
                <p:cNvPr id="131" name="Group 130">
                  <a:extLst>
                    <a:ext uri="{FF2B5EF4-FFF2-40B4-BE49-F238E27FC236}">
                      <a16:creationId xmlns:a16="http://schemas.microsoft.com/office/drawing/2014/main" id="{CD7AE205-42D6-405C-9335-2977750A2020}"/>
                    </a:ext>
                  </a:extLst>
                </p:cNvPr>
                <p:cNvGrpSpPr/>
                <p:nvPr/>
              </p:nvGrpSpPr>
              <p:grpSpPr>
                <a:xfrm flipV="1">
                  <a:off x="11212010" y="3117316"/>
                  <a:ext cx="12154" cy="73152"/>
                  <a:chOff x="5781624" y="4248693"/>
                  <a:chExt cx="12154" cy="64008"/>
                </a:xfrm>
              </p:grpSpPr>
              <p:cxnSp>
                <p:nvCxnSpPr>
                  <p:cNvPr id="156" name="Straight Connector 155">
                    <a:extLst>
                      <a:ext uri="{FF2B5EF4-FFF2-40B4-BE49-F238E27FC236}">
                        <a16:creationId xmlns:a16="http://schemas.microsoft.com/office/drawing/2014/main" id="{787CA044-BE6D-4A40-94C6-7751309CC791}"/>
                      </a:ext>
                    </a:extLst>
                  </p:cNvPr>
                  <p:cNvCxnSpPr/>
                  <p:nvPr/>
                </p:nvCxnSpPr>
                <p:spPr>
                  <a:xfrm>
                    <a:off x="5781624" y="4248693"/>
                    <a:ext cx="0" cy="64008"/>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157" name="Straight Connector 156">
                    <a:extLst>
                      <a:ext uri="{FF2B5EF4-FFF2-40B4-BE49-F238E27FC236}">
                        <a16:creationId xmlns:a16="http://schemas.microsoft.com/office/drawing/2014/main" id="{C9F07D93-9EF2-4199-890B-27083E02950C}"/>
                      </a:ext>
                    </a:extLst>
                  </p:cNvPr>
                  <p:cNvCxnSpPr/>
                  <p:nvPr/>
                </p:nvCxnSpPr>
                <p:spPr>
                  <a:xfrm>
                    <a:off x="5793778" y="4248693"/>
                    <a:ext cx="0" cy="64008"/>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grpSp>
            <p:grpSp>
              <p:nvGrpSpPr>
                <p:cNvPr id="132" name="Group 131">
                  <a:extLst>
                    <a:ext uri="{FF2B5EF4-FFF2-40B4-BE49-F238E27FC236}">
                      <a16:creationId xmlns:a16="http://schemas.microsoft.com/office/drawing/2014/main" id="{9C378999-1844-45F7-94DD-14F4061C3325}"/>
                    </a:ext>
                  </a:extLst>
                </p:cNvPr>
                <p:cNvGrpSpPr/>
                <p:nvPr/>
              </p:nvGrpSpPr>
              <p:grpSpPr>
                <a:xfrm flipV="1">
                  <a:off x="11246241" y="3117316"/>
                  <a:ext cx="12154" cy="73152"/>
                  <a:chOff x="5602190" y="4248693"/>
                  <a:chExt cx="12154" cy="64008"/>
                </a:xfrm>
              </p:grpSpPr>
              <p:cxnSp>
                <p:nvCxnSpPr>
                  <p:cNvPr id="154" name="Straight Connector 153">
                    <a:extLst>
                      <a:ext uri="{FF2B5EF4-FFF2-40B4-BE49-F238E27FC236}">
                        <a16:creationId xmlns:a16="http://schemas.microsoft.com/office/drawing/2014/main" id="{F2F202BC-4C1B-4217-8B67-AFE415A752B8}"/>
                      </a:ext>
                    </a:extLst>
                  </p:cNvPr>
                  <p:cNvCxnSpPr/>
                  <p:nvPr/>
                </p:nvCxnSpPr>
                <p:spPr>
                  <a:xfrm>
                    <a:off x="5602190" y="4248693"/>
                    <a:ext cx="0" cy="64008"/>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155" name="Straight Connector 154">
                    <a:extLst>
                      <a:ext uri="{FF2B5EF4-FFF2-40B4-BE49-F238E27FC236}">
                        <a16:creationId xmlns:a16="http://schemas.microsoft.com/office/drawing/2014/main" id="{C0AC0261-2430-47BE-9CA6-1F5D8CE979D7}"/>
                      </a:ext>
                    </a:extLst>
                  </p:cNvPr>
                  <p:cNvCxnSpPr/>
                  <p:nvPr/>
                </p:nvCxnSpPr>
                <p:spPr>
                  <a:xfrm>
                    <a:off x="5614344" y="4248693"/>
                    <a:ext cx="0" cy="64008"/>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grpSp>
            <p:grpSp>
              <p:nvGrpSpPr>
                <p:cNvPr id="133" name="Group 132">
                  <a:extLst>
                    <a:ext uri="{FF2B5EF4-FFF2-40B4-BE49-F238E27FC236}">
                      <a16:creationId xmlns:a16="http://schemas.microsoft.com/office/drawing/2014/main" id="{D102950F-D4BA-4C20-9B7D-D53D61EA8957}"/>
                    </a:ext>
                  </a:extLst>
                </p:cNvPr>
                <p:cNvGrpSpPr/>
                <p:nvPr/>
              </p:nvGrpSpPr>
              <p:grpSpPr>
                <a:xfrm flipV="1">
                  <a:off x="11269842" y="3117316"/>
                  <a:ext cx="12154" cy="73152"/>
                  <a:chOff x="5625791" y="4248693"/>
                  <a:chExt cx="12154" cy="64008"/>
                </a:xfrm>
              </p:grpSpPr>
              <p:cxnSp>
                <p:nvCxnSpPr>
                  <p:cNvPr id="152" name="Straight Connector 151">
                    <a:extLst>
                      <a:ext uri="{FF2B5EF4-FFF2-40B4-BE49-F238E27FC236}">
                        <a16:creationId xmlns:a16="http://schemas.microsoft.com/office/drawing/2014/main" id="{D447B862-DC9B-48DD-87C8-471F1D0D83DC}"/>
                      </a:ext>
                    </a:extLst>
                  </p:cNvPr>
                  <p:cNvCxnSpPr/>
                  <p:nvPr/>
                </p:nvCxnSpPr>
                <p:spPr>
                  <a:xfrm>
                    <a:off x="5625791" y="4248693"/>
                    <a:ext cx="0" cy="64008"/>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153" name="Straight Connector 152">
                    <a:extLst>
                      <a:ext uri="{FF2B5EF4-FFF2-40B4-BE49-F238E27FC236}">
                        <a16:creationId xmlns:a16="http://schemas.microsoft.com/office/drawing/2014/main" id="{3453A6FE-6F1B-46EE-A337-1F79FA1E1AD1}"/>
                      </a:ext>
                    </a:extLst>
                  </p:cNvPr>
                  <p:cNvCxnSpPr/>
                  <p:nvPr/>
                </p:nvCxnSpPr>
                <p:spPr>
                  <a:xfrm>
                    <a:off x="5637945" y="4248693"/>
                    <a:ext cx="0" cy="64008"/>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grpSp>
            <p:grpSp>
              <p:nvGrpSpPr>
                <p:cNvPr id="134" name="Group 133">
                  <a:extLst>
                    <a:ext uri="{FF2B5EF4-FFF2-40B4-BE49-F238E27FC236}">
                      <a16:creationId xmlns:a16="http://schemas.microsoft.com/office/drawing/2014/main" id="{CA398390-19A8-472E-92E5-7ACB539FCBEF}"/>
                    </a:ext>
                  </a:extLst>
                </p:cNvPr>
                <p:cNvGrpSpPr/>
                <p:nvPr/>
              </p:nvGrpSpPr>
              <p:grpSpPr>
                <a:xfrm flipV="1">
                  <a:off x="11293223" y="3117316"/>
                  <a:ext cx="12154" cy="73152"/>
                  <a:chOff x="5646632" y="4248693"/>
                  <a:chExt cx="12154" cy="64008"/>
                </a:xfrm>
              </p:grpSpPr>
              <p:cxnSp>
                <p:nvCxnSpPr>
                  <p:cNvPr id="150" name="Straight Connector 149">
                    <a:extLst>
                      <a:ext uri="{FF2B5EF4-FFF2-40B4-BE49-F238E27FC236}">
                        <a16:creationId xmlns:a16="http://schemas.microsoft.com/office/drawing/2014/main" id="{1C63754E-2344-46B7-BE8E-841FD6FABF4B}"/>
                      </a:ext>
                    </a:extLst>
                  </p:cNvPr>
                  <p:cNvCxnSpPr/>
                  <p:nvPr/>
                </p:nvCxnSpPr>
                <p:spPr>
                  <a:xfrm>
                    <a:off x="5646632" y="4248693"/>
                    <a:ext cx="0" cy="64008"/>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151" name="Straight Connector 150">
                    <a:extLst>
                      <a:ext uri="{FF2B5EF4-FFF2-40B4-BE49-F238E27FC236}">
                        <a16:creationId xmlns:a16="http://schemas.microsoft.com/office/drawing/2014/main" id="{C20D9803-B1B6-45E8-A671-3D9D0A63D84A}"/>
                      </a:ext>
                    </a:extLst>
                  </p:cNvPr>
                  <p:cNvCxnSpPr/>
                  <p:nvPr/>
                </p:nvCxnSpPr>
                <p:spPr>
                  <a:xfrm>
                    <a:off x="5658786" y="4248693"/>
                    <a:ext cx="0" cy="64008"/>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grpSp>
            <p:grpSp>
              <p:nvGrpSpPr>
                <p:cNvPr id="135" name="Group 134">
                  <a:extLst>
                    <a:ext uri="{FF2B5EF4-FFF2-40B4-BE49-F238E27FC236}">
                      <a16:creationId xmlns:a16="http://schemas.microsoft.com/office/drawing/2014/main" id="{B40128EA-7896-434D-9F00-83EE0FD543DA}"/>
                    </a:ext>
                  </a:extLst>
                </p:cNvPr>
                <p:cNvGrpSpPr/>
                <p:nvPr/>
              </p:nvGrpSpPr>
              <p:grpSpPr>
                <a:xfrm flipV="1">
                  <a:off x="11319364" y="3117316"/>
                  <a:ext cx="12154" cy="73152"/>
                  <a:chOff x="5670233" y="4248693"/>
                  <a:chExt cx="12154" cy="64008"/>
                </a:xfrm>
              </p:grpSpPr>
              <p:cxnSp>
                <p:nvCxnSpPr>
                  <p:cNvPr id="148" name="Straight Connector 147">
                    <a:extLst>
                      <a:ext uri="{FF2B5EF4-FFF2-40B4-BE49-F238E27FC236}">
                        <a16:creationId xmlns:a16="http://schemas.microsoft.com/office/drawing/2014/main" id="{F8B686DA-74FC-4C69-87E6-39554A1DC62F}"/>
                      </a:ext>
                    </a:extLst>
                  </p:cNvPr>
                  <p:cNvCxnSpPr/>
                  <p:nvPr/>
                </p:nvCxnSpPr>
                <p:spPr>
                  <a:xfrm>
                    <a:off x="5670233" y="4248693"/>
                    <a:ext cx="0" cy="64008"/>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149" name="Straight Connector 148">
                    <a:extLst>
                      <a:ext uri="{FF2B5EF4-FFF2-40B4-BE49-F238E27FC236}">
                        <a16:creationId xmlns:a16="http://schemas.microsoft.com/office/drawing/2014/main" id="{0DF99C76-749E-45FC-822B-6FC192C3E8F7}"/>
                      </a:ext>
                    </a:extLst>
                  </p:cNvPr>
                  <p:cNvCxnSpPr/>
                  <p:nvPr/>
                </p:nvCxnSpPr>
                <p:spPr>
                  <a:xfrm>
                    <a:off x="5682387" y="4248693"/>
                    <a:ext cx="0" cy="64008"/>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grpSp>
            <p:grpSp>
              <p:nvGrpSpPr>
                <p:cNvPr id="136" name="Group 135">
                  <a:extLst>
                    <a:ext uri="{FF2B5EF4-FFF2-40B4-BE49-F238E27FC236}">
                      <a16:creationId xmlns:a16="http://schemas.microsoft.com/office/drawing/2014/main" id="{4E0EB82D-8412-4D2C-8E7C-D855B963E090}"/>
                    </a:ext>
                  </a:extLst>
                </p:cNvPr>
                <p:cNvGrpSpPr/>
                <p:nvPr/>
              </p:nvGrpSpPr>
              <p:grpSpPr>
                <a:xfrm flipV="1">
                  <a:off x="11269842" y="3117316"/>
                  <a:ext cx="12154" cy="73152"/>
                  <a:chOff x="5602190" y="4248693"/>
                  <a:chExt cx="12154" cy="64008"/>
                </a:xfrm>
              </p:grpSpPr>
              <p:cxnSp>
                <p:nvCxnSpPr>
                  <p:cNvPr id="146" name="Straight Connector 145">
                    <a:extLst>
                      <a:ext uri="{FF2B5EF4-FFF2-40B4-BE49-F238E27FC236}">
                        <a16:creationId xmlns:a16="http://schemas.microsoft.com/office/drawing/2014/main" id="{9862F72A-42FF-41B1-97F9-BB7FDA842D9C}"/>
                      </a:ext>
                    </a:extLst>
                  </p:cNvPr>
                  <p:cNvCxnSpPr/>
                  <p:nvPr/>
                </p:nvCxnSpPr>
                <p:spPr>
                  <a:xfrm>
                    <a:off x="5602190" y="4248693"/>
                    <a:ext cx="0" cy="64008"/>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147" name="Straight Connector 146">
                    <a:extLst>
                      <a:ext uri="{FF2B5EF4-FFF2-40B4-BE49-F238E27FC236}">
                        <a16:creationId xmlns:a16="http://schemas.microsoft.com/office/drawing/2014/main" id="{B4F702F0-29A6-4C6E-9867-6283E8C3A979}"/>
                      </a:ext>
                    </a:extLst>
                  </p:cNvPr>
                  <p:cNvCxnSpPr/>
                  <p:nvPr/>
                </p:nvCxnSpPr>
                <p:spPr>
                  <a:xfrm>
                    <a:off x="5614344" y="4248693"/>
                    <a:ext cx="0" cy="64008"/>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grpSp>
            <p:grpSp>
              <p:nvGrpSpPr>
                <p:cNvPr id="137" name="Group 136">
                  <a:extLst>
                    <a:ext uri="{FF2B5EF4-FFF2-40B4-BE49-F238E27FC236}">
                      <a16:creationId xmlns:a16="http://schemas.microsoft.com/office/drawing/2014/main" id="{01049651-3B35-4D75-B8CB-E711D069CA11}"/>
                    </a:ext>
                  </a:extLst>
                </p:cNvPr>
                <p:cNvGrpSpPr/>
                <p:nvPr/>
              </p:nvGrpSpPr>
              <p:grpSpPr>
                <a:xfrm flipV="1">
                  <a:off x="11293443" y="3117316"/>
                  <a:ext cx="12154" cy="73152"/>
                  <a:chOff x="5625791" y="4248693"/>
                  <a:chExt cx="12154" cy="64008"/>
                </a:xfrm>
              </p:grpSpPr>
              <p:cxnSp>
                <p:nvCxnSpPr>
                  <p:cNvPr id="144" name="Straight Connector 143">
                    <a:extLst>
                      <a:ext uri="{FF2B5EF4-FFF2-40B4-BE49-F238E27FC236}">
                        <a16:creationId xmlns:a16="http://schemas.microsoft.com/office/drawing/2014/main" id="{DDD0184B-B881-4C70-B31D-66AF4216249D}"/>
                      </a:ext>
                    </a:extLst>
                  </p:cNvPr>
                  <p:cNvCxnSpPr/>
                  <p:nvPr/>
                </p:nvCxnSpPr>
                <p:spPr>
                  <a:xfrm>
                    <a:off x="5625791" y="4248693"/>
                    <a:ext cx="0" cy="64008"/>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145" name="Straight Connector 144">
                    <a:extLst>
                      <a:ext uri="{FF2B5EF4-FFF2-40B4-BE49-F238E27FC236}">
                        <a16:creationId xmlns:a16="http://schemas.microsoft.com/office/drawing/2014/main" id="{C3F25E06-2890-4B3A-83C9-0BD09D6AA1FA}"/>
                      </a:ext>
                    </a:extLst>
                  </p:cNvPr>
                  <p:cNvCxnSpPr/>
                  <p:nvPr/>
                </p:nvCxnSpPr>
                <p:spPr>
                  <a:xfrm>
                    <a:off x="5637945" y="4248693"/>
                    <a:ext cx="0" cy="64008"/>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grpSp>
            <p:grpSp>
              <p:nvGrpSpPr>
                <p:cNvPr id="138" name="Group 137">
                  <a:extLst>
                    <a:ext uri="{FF2B5EF4-FFF2-40B4-BE49-F238E27FC236}">
                      <a16:creationId xmlns:a16="http://schemas.microsoft.com/office/drawing/2014/main" id="{B2A2BCDB-765A-4DA3-9AFC-9E6AA3503E91}"/>
                    </a:ext>
                  </a:extLst>
                </p:cNvPr>
                <p:cNvGrpSpPr/>
                <p:nvPr/>
              </p:nvGrpSpPr>
              <p:grpSpPr>
                <a:xfrm flipV="1">
                  <a:off x="11316824" y="3117316"/>
                  <a:ext cx="12154" cy="73152"/>
                  <a:chOff x="5646632" y="4248693"/>
                  <a:chExt cx="12154" cy="64008"/>
                </a:xfrm>
              </p:grpSpPr>
              <p:cxnSp>
                <p:nvCxnSpPr>
                  <p:cNvPr id="142" name="Straight Connector 141">
                    <a:extLst>
                      <a:ext uri="{FF2B5EF4-FFF2-40B4-BE49-F238E27FC236}">
                        <a16:creationId xmlns:a16="http://schemas.microsoft.com/office/drawing/2014/main" id="{6816CAB4-F441-4A0A-9575-3A2AFBEA60B1}"/>
                      </a:ext>
                    </a:extLst>
                  </p:cNvPr>
                  <p:cNvCxnSpPr/>
                  <p:nvPr/>
                </p:nvCxnSpPr>
                <p:spPr>
                  <a:xfrm>
                    <a:off x="5646632" y="4248693"/>
                    <a:ext cx="0" cy="64008"/>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143" name="Straight Connector 142">
                    <a:extLst>
                      <a:ext uri="{FF2B5EF4-FFF2-40B4-BE49-F238E27FC236}">
                        <a16:creationId xmlns:a16="http://schemas.microsoft.com/office/drawing/2014/main" id="{5536BBBD-C6FF-408A-8F88-80164CB66A3E}"/>
                      </a:ext>
                    </a:extLst>
                  </p:cNvPr>
                  <p:cNvCxnSpPr/>
                  <p:nvPr/>
                </p:nvCxnSpPr>
                <p:spPr>
                  <a:xfrm>
                    <a:off x="5658786" y="4248693"/>
                    <a:ext cx="0" cy="64008"/>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grpSp>
            <p:cxnSp>
              <p:nvCxnSpPr>
                <p:cNvPr id="140" name="Straight Connector 139">
                  <a:extLst>
                    <a:ext uri="{FF2B5EF4-FFF2-40B4-BE49-F238E27FC236}">
                      <a16:creationId xmlns:a16="http://schemas.microsoft.com/office/drawing/2014/main" id="{2A36B8BE-3D6F-4656-94D5-924D93882CF2}"/>
                    </a:ext>
                  </a:extLst>
                </p:cNvPr>
                <p:cNvCxnSpPr/>
                <p:nvPr/>
              </p:nvCxnSpPr>
              <p:spPr>
                <a:xfrm flipV="1">
                  <a:off x="11342965" y="3117316"/>
                  <a:ext cx="0" cy="73152"/>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grpSp>
          <p:grpSp>
            <p:nvGrpSpPr>
              <p:cNvPr id="194" name="Group 193">
                <a:extLst>
                  <a:ext uri="{FF2B5EF4-FFF2-40B4-BE49-F238E27FC236}">
                    <a16:creationId xmlns:a16="http://schemas.microsoft.com/office/drawing/2014/main" id="{9D17C82A-3971-4BAA-9304-0812E7C61920}"/>
                  </a:ext>
                </a:extLst>
              </p:cNvPr>
              <p:cNvGrpSpPr/>
              <p:nvPr/>
            </p:nvGrpSpPr>
            <p:grpSpPr>
              <a:xfrm>
                <a:off x="11123815" y="2921421"/>
                <a:ext cx="73152" cy="73152"/>
                <a:chOff x="11435217" y="2693937"/>
                <a:chExt cx="73152" cy="73152"/>
              </a:xfrm>
            </p:grpSpPr>
            <p:cxnSp>
              <p:nvCxnSpPr>
                <p:cNvPr id="195" name="Straight Connector 194">
                  <a:extLst>
                    <a:ext uri="{FF2B5EF4-FFF2-40B4-BE49-F238E27FC236}">
                      <a16:creationId xmlns:a16="http://schemas.microsoft.com/office/drawing/2014/main" id="{90C6B1BE-95AB-41DF-8689-86A4D0E83386}"/>
                    </a:ext>
                  </a:extLst>
                </p:cNvPr>
                <p:cNvCxnSpPr>
                  <a:cxnSpLocks/>
                </p:cNvCxnSpPr>
                <p:nvPr/>
              </p:nvCxnSpPr>
              <p:spPr>
                <a:xfrm flipV="1">
                  <a:off x="11471793" y="2693937"/>
                  <a:ext cx="0" cy="73152"/>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196" name="Straight Connector 195">
                  <a:extLst>
                    <a:ext uri="{FF2B5EF4-FFF2-40B4-BE49-F238E27FC236}">
                      <a16:creationId xmlns:a16="http://schemas.microsoft.com/office/drawing/2014/main" id="{D3AC2910-82F3-40E1-A1CD-0BE74AF52A40}"/>
                    </a:ext>
                  </a:extLst>
                </p:cNvPr>
                <p:cNvCxnSpPr>
                  <a:cxnSpLocks/>
                </p:cNvCxnSpPr>
                <p:nvPr/>
              </p:nvCxnSpPr>
              <p:spPr>
                <a:xfrm rot="16200000" flipV="1">
                  <a:off x="11471793" y="2693937"/>
                  <a:ext cx="0" cy="73152"/>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grpSp>
          <p:grpSp>
            <p:nvGrpSpPr>
              <p:cNvPr id="198" name="Group 197">
                <a:extLst>
                  <a:ext uri="{FF2B5EF4-FFF2-40B4-BE49-F238E27FC236}">
                    <a16:creationId xmlns:a16="http://schemas.microsoft.com/office/drawing/2014/main" id="{E25A1C53-BDD6-4BB5-BAB2-2A4E6C882A62}"/>
                  </a:ext>
                </a:extLst>
              </p:cNvPr>
              <p:cNvGrpSpPr/>
              <p:nvPr/>
            </p:nvGrpSpPr>
            <p:grpSpPr>
              <a:xfrm>
                <a:off x="11068064" y="2936940"/>
                <a:ext cx="73152" cy="73152"/>
                <a:chOff x="11435217" y="2693937"/>
                <a:chExt cx="73152" cy="73152"/>
              </a:xfrm>
            </p:grpSpPr>
            <p:cxnSp>
              <p:nvCxnSpPr>
                <p:cNvPr id="199" name="Straight Connector 198">
                  <a:extLst>
                    <a:ext uri="{FF2B5EF4-FFF2-40B4-BE49-F238E27FC236}">
                      <a16:creationId xmlns:a16="http://schemas.microsoft.com/office/drawing/2014/main" id="{B17B77A0-4B7C-4BE5-9FDA-44DD7B838B03}"/>
                    </a:ext>
                  </a:extLst>
                </p:cNvPr>
                <p:cNvCxnSpPr>
                  <a:cxnSpLocks/>
                </p:cNvCxnSpPr>
                <p:nvPr/>
              </p:nvCxnSpPr>
              <p:spPr>
                <a:xfrm flipV="1">
                  <a:off x="11471793" y="2693937"/>
                  <a:ext cx="0" cy="73152"/>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200" name="Straight Connector 199">
                  <a:extLst>
                    <a:ext uri="{FF2B5EF4-FFF2-40B4-BE49-F238E27FC236}">
                      <a16:creationId xmlns:a16="http://schemas.microsoft.com/office/drawing/2014/main" id="{29F094C1-D423-4710-A450-8DC1B450FD5F}"/>
                    </a:ext>
                  </a:extLst>
                </p:cNvPr>
                <p:cNvCxnSpPr>
                  <a:cxnSpLocks/>
                </p:cNvCxnSpPr>
                <p:nvPr/>
              </p:nvCxnSpPr>
              <p:spPr>
                <a:xfrm rot="16200000" flipV="1">
                  <a:off x="11471793" y="2693937"/>
                  <a:ext cx="0" cy="73152"/>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grpSp>
          <p:grpSp>
            <p:nvGrpSpPr>
              <p:cNvPr id="201" name="Group 200">
                <a:extLst>
                  <a:ext uri="{FF2B5EF4-FFF2-40B4-BE49-F238E27FC236}">
                    <a16:creationId xmlns:a16="http://schemas.microsoft.com/office/drawing/2014/main" id="{2993B9A4-5323-4160-808E-113210AF6430}"/>
                  </a:ext>
                </a:extLst>
              </p:cNvPr>
              <p:cNvGrpSpPr/>
              <p:nvPr/>
            </p:nvGrpSpPr>
            <p:grpSpPr>
              <a:xfrm>
                <a:off x="10985502" y="2956581"/>
                <a:ext cx="73152" cy="73152"/>
                <a:chOff x="11435217" y="2693937"/>
                <a:chExt cx="73152" cy="73152"/>
              </a:xfrm>
            </p:grpSpPr>
            <p:cxnSp>
              <p:nvCxnSpPr>
                <p:cNvPr id="202" name="Straight Connector 201">
                  <a:extLst>
                    <a:ext uri="{FF2B5EF4-FFF2-40B4-BE49-F238E27FC236}">
                      <a16:creationId xmlns:a16="http://schemas.microsoft.com/office/drawing/2014/main" id="{5D8F35F6-B827-4BF9-A36B-53FF93FE2A3A}"/>
                    </a:ext>
                  </a:extLst>
                </p:cNvPr>
                <p:cNvCxnSpPr>
                  <a:cxnSpLocks/>
                </p:cNvCxnSpPr>
                <p:nvPr/>
              </p:nvCxnSpPr>
              <p:spPr>
                <a:xfrm flipV="1">
                  <a:off x="11471793" y="2693937"/>
                  <a:ext cx="0" cy="73152"/>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203" name="Straight Connector 202">
                  <a:extLst>
                    <a:ext uri="{FF2B5EF4-FFF2-40B4-BE49-F238E27FC236}">
                      <a16:creationId xmlns:a16="http://schemas.microsoft.com/office/drawing/2014/main" id="{213B6C6A-F942-4256-835D-7EC5D639F06E}"/>
                    </a:ext>
                  </a:extLst>
                </p:cNvPr>
                <p:cNvCxnSpPr>
                  <a:cxnSpLocks/>
                </p:cNvCxnSpPr>
                <p:nvPr/>
              </p:nvCxnSpPr>
              <p:spPr>
                <a:xfrm rot="16200000" flipV="1">
                  <a:off x="11471793" y="2693937"/>
                  <a:ext cx="0" cy="73152"/>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grpSp>
          <p:grpSp>
            <p:nvGrpSpPr>
              <p:cNvPr id="204" name="Group 203">
                <a:extLst>
                  <a:ext uri="{FF2B5EF4-FFF2-40B4-BE49-F238E27FC236}">
                    <a16:creationId xmlns:a16="http://schemas.microsoft.com/office/drawing/2014/main" id="{8588D1FC-E877-403F-B321-522A3F275BE7}"/>
                  </a:ext>
                </a:extLst>
              </p:cNvPr>
              <p:cNvGrpSpPr/>
              <p:nvPr/>
            </p:nvGrpSpPr>
            <p:grpSpPr>
              <a:xfrm>
                <a:off x="10889078" y="3010092"/>
                <a:ext cx="73152" cy="73152"/>
                <a:chOff x="11435217" y="2693937"/>
                <a:chExt cx="73152" cy="73152"/>
              </a:xfrm>
            </p:grpSpPr>
            <p:cxnSp>
              <p:nvCxnSpPr>
                <p:cNvPr id="205" name="Straight Connector 204">
                  <a:extLst>
                    <a:ext uri="{FF2B5EF4-FFF2-40B4-BE49-F238E27FC236}">
                      <a16:creationId xmlns:a16="http://schemas.microsoft.com/office/drawing/2014/main" id="{D12B0A79-1825-43C2-9A09-117227AD9080}"/>
                    </a:ext>
                  </a:extLst>
                </p:cNvPr>
                <p:cNvCxnSpPr>
                  <a:cxnSpLocks/>
                </p:cNvCxnSpPr>
                <p:nvPr/>
              </p:nvCxnSpPr>
              <p:spPr>
                <a:xfrm flipV="1">
                  <a:off x="11471793" y="2693937"/>
                  <a:ext cx="0" cy="73152"/>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206" name="Straight Connector 205">
                  <a:extLst>
                    <a:ext uri="{FF2B5EF4-FFF2-40B4-BE49-F238E27FC236}">
                      <a16:creationId xmlns:a16="http://schemas.microsoft.com/office/drawing/2014/main" id="{8641BCD3-E53A-47FF-BF18-6F2EE2D903CA}"/>
                    </a:ext>
                  </a:extLst>
                </p:cNvPr>
                <p:cNvCxnSpPr>
                  <a:cxnSpLocks/>
                </p:cNvCxnSpPr>
                <p:nvPr/>
              </p:nvCxnSpPr>
              <p:spPr>
                <a:xfrm rot="16200000" flipV="1">
                  <a:off x="11471793" y="2693937"/>
                  <a:ext cx="0" cy="73152"/>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grpSp>
          <p:grpSp>
            <p:nvGrpSpPr>
              <p:cNvPr id="207" name="Group 206">
                <a:extLst>
                  <a:ext uri="{FF2B5EF4-FFF2-40B4-BE49-F238E27FC236}">
                    <a16:creationId xmlns:a16="http://schemas.microsoft.com/office/drawing/2014/main" id="{96F080F7-E11F-4608-9CEC-7E3758F450F3}"/>
                  </a:ext>
                </a:extLst>
              </p:cNvPr>
              <p:cNvGrpSpPr/>
              <p:nvPr/>
            </p:nvGrpSpPr>
            <p:grpSpPr>
              <a:xfrm>
                <a:off x="10806959" y="3043989"/>
                <a:ext cx="73152" cy="73152"/>
                <a:chOff x="11435217" y="2693937"/>
                <a:chExt cx="73152" cy="73152"/>
              </a:xfrm>
            </p:grpSpPr>
            <p:cxnSp>
              <p:nvCxnSpPr>
                <p:cNvPr id="208" name="Straight Connector 207">
                  <a:extLst>
                    <a:ext uri="{FF2B5EF4-FFF2-40B4-BE49-F238E27FC236}">
                      <a16:creationId xmlns:a16="http://schemas.microsoft.com/office/drawing/2014/main" id="{353359F9-82C3-4FED-97BD-7E1607A64BFB}"/>
                    </a:ext>
                  </a:extLst>
                </p:cNvPr>
                <p:cNvCxnSpPr>
                  <a:cxnSpLocks/>
                </p:cNvCxnSpPr>
                <p:nvPr/>
              </p:nvCxnSpPr>
              <p:spPr>
                <a:xfrm flipV="1">
                  <a:off x="11471793" y="2693937"/>
                  <a:ext cx="0" cy="73152"/>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209" name="Straight Connector 208">
                  <a:extLst>
                    <a:ext uri="{FF2B5EF4-FFF2-40B4-BE49-F238E27FC236}">
                      <a16:creationId xmlns:a16="http://schemas.microsoft.com/office/drawing/2014/main" id="{3B8C3D1E-AD67-4AF2-A70C-DE2D31A2B0BD}"/>
                    </a:ext>
                  </a:extLst>
                </p:cNvPr>
                <p:cNvCxnSpPr>
                  <a:cxnSpLocks/>
                </p:cNvCxnSpPr>
                <p:nvPr/>
              </p:nvCxnSpPr>
              <p:spPr>
                <a:xfrm rot="16200000" flipV="1">
                  <a:off x="11471793" y="2693937"/>
                  <a:ext cx="0" cy="73152"/>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grpSp>
          <p:grpSp>
            <p:nvGrpSpPr>
              <p:cNvPr id="210" name="Group 209">
                <a:extLst>
                  <a:ext uri="{FF2B5EF4-FFF2-40B4-BE49-F238E27FC236}">
                    <a16:creationId xmlns:a16="http://schemas.microsoft.com/office/drawing/2014/main" id="{02081516-5FF5-48CB-8862-EED236A7073F}"/>
                  </a:ext>
                </a:extLst>
              </p:cNvPr>
              <p:cNvGrpSpPr/>
              <p:nvPr/>
            </p:nvGrpSpPr>
            <p:grpSpPr>
              <a:xfrm>
                <a:off x="9292244" y="3604603"/>
                <a:ext cx="73152" cy="73152"/>
                <a:chOff x="11435217" y="2693937"/>
                <a:chExt cx="73152" cy="73152"/>
              </a:xfrm>
            </p:grpSpPr>
            <p:cxnSp>
              <p:nvCxnSpPr>
                <p:cNvPr id="211" name="Straight Connector 210">
                  <a:extLst>
                    <a:ext uri="{FF2B5EF4-FFF2-40B4-BE49-F238E27FC236}">
                      <a16:creationId xmlns:a16="http://schemas.microsoft.com/office/drawing/2014/main" id="{B7EAB9A3-D274-40FD-9BC6-36DF93755DB3}"/>
                    </a:ext>
                  </a:extLst>
                </p:cNvPr>
                <p:cNvCxnSpPr>
                  <a:cxnSpLocks/>
                </p:cNvCxnSpPr>
                <p:nvPr/>
              </p:nvCxnSpPr>
              <p:spPr>
                <a:xfrm flipV="1">
                  <a:off x="11471793" y="2693937"/>
                  <a:ext cx="0" cy="73152"/>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212" name="Straight Connector 211">
                  <a:extLst>
                    <a:ext uri="{FF2B5EF4-FFF2-40B4-BE49-F238E27FC236}">
                      <a16:creationId xmlns:a16="http://schemas.microsoft.com/office/drawing/2014/main" id="{D6C53770-776C-4EA0-9013-FF48C50116F0}"/>
                    </a:ext>
                  </a:extLst>
                </p:cNvPr>
                <p:cNvCxnSpPr>
                  <a:cxnSpLocks/>
                </p:cNvCxnSpPr>
                <p:nvPr/>
              </p:nvCxnSpPr>
              <p:spPr>
                <a:xfrm rot="16200000" flipV="1">
                  <a:off x="11471793" y="2693937"/>
                  <a:ext cx="0" cy="73152"/>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grpSp>
          <p:grpSp>
            <p:nvGrpSpPr>
              <p:cNvPr id="213" name="Group 212">
                <a:extLst>
                  <a:ext uri="{FF2B5EF4-FFF2-40B4-BE49-F238E27FC236}">
                    <a16:creationId xmlns:a16="http://schemas.microsoft.com/office/drawing/2014/main" id="{48688CED-FE2E-4645-B2D4-AEC38B630018}"/>
                  </a:ext>
                </a:extLst>
              </p:cNvPr>
              <p:cNvGrpSpPr/>
              <p:nvPr/>
            </p:nvGrpSpPr>
            <p:grpSpPr>
              <a:xfrm>
                <a:off x="8347363" y="4925909"/>
                <a:ext cx="73152" cy="73152"/>
                <a:chOff x="11435217" y="2693937"/>
                <a:chExt cx="73152" cy="73152"/>
              </a:xfrm>
            </p:grpSpPr>
            <p:cxnSp>
              <p:nvCxnSpPr>
                <p:cNvPr id="214" name="Straight Connector 213">
                  <a:extLst>
                    <a:ext uri="{FF2B5EF4-FFF2-40B4-BE49-F238E27FC236}">
                      <a16:creationId xmlns:a16="http://schemas.microsoft.com/office/drawing/2014/main" id="{45BF5C00-957C-498F-90C9-C3EC6BDB7C76}"/>
                    </a:ext>
                  </a:extLst>
                </p:cNvPr>
                <p:cNvCxnSpPr>
                  <a:cxnSpLocks/>
                </p:cNvCxnSpPr>
                <p:nvPr/>
              </p:nvCxnSpPr>
              <p:spPr>
                <a:xfrm flipV="1">
                  <a:off x="11471793" y="2693937"/>
                  <a:ext cx="0" cy="73152"/>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215" name="Straight Connector 214">
                  <a:extLst>
                    <a:ext uri="{FF2B5EF4-FFF2-40B4-BE49-F238E27FC236}">
                      <a16:creationId xmlns:a16="http://schemas.microsoft.com/office/drawing/2014/main" id="{940FB962-5140-4B00-B2FB-67B5D65D6249}"/>
                    </a:ext>
                  </a:extLst>
                </p:cNvPr>
                <p:cNvCxnSpPr>
                  <a:cxnSpLocks/>
                </p:cNvCxnSpPr>
                <p:nvPr/>
              </p:nvCxnSpPr>
              <p:spPr>
                <a:xfrm rot="16200000" flipV="1">
                  <a:off x="11471793" y="2693937"/>
                  <a:ext cx="0" cy="73152"/>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grpSp>
          <p:grpSp>
            <p:nvGrpSpPr>
              <p:cNvPr id="216" name="Group 215">
                <a:extLst>
                  <a:ext uri="{FF2B5EF4-FFF2-40B4-BE49-F238E27FC236}">
                    <a16:creationId xmlns:a16="http://schemas.microsoft.com/office/drawing/2014/main" id="{3DB38CC8-C2CD-49B4-B758-D3F40200F855}"/>
                  </a:ext>
                </a:extLst>
              </p:cNvPr>
              <p:cNvGrpSpPr/>
              <p:nvPr/>
            </p:nvGrpSpPr>
            <p:grpSpPr>
              <a:xfrm>
                <a:off x="9036599" y="3870581"/>
                <a:ext cx="73152" cy="73152"/>
                <a:chOff x="11435217" y="2693937"/>
                <a:chExt cx="73152" cy="73152"/>
              </a:xfrm>
            </p:grpSpPr>
            <p:cxnSp>
              <p:nvCxnSpPr>
                <p:cNvPr id="217" name="Straight Connector 216">
                  <a:extLst>
                    <a:ext uri="{FF2B5EF4-FFF2-40B4-BE49-F238E27FC236}">
                      <a16:creationId xmlns:a16="http://schemas.microsoft.com/office/drawing/2014/main" id="{074E3425-8B6D-4075-835A-59324B0A9C96}"/>
                    </a:ext>
                  </a:extLst>
                </p:cNvPr>
                <p:cNvCxnSpPr>
                  <a:cxnSpLocks/>
                </p:cNvCxnSpPr>
                <p:nvPr/>
              </p:nvCxnSpPr>
              <p:spPr>
                <a:xfrm flipV="1">
                  <a:off x="11471793" y="2693937"/>
                  <a:ext cx="0" cy="73152"/>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218" name="Straight Connector 217">
                  <a:extLst>
                    <a:ext uri="{FF2B5EF4-FFF2-40B4-BE49-F238E27FC236}">
                      <a16:creationId xmlns:a16="http://schemas.microsoft.com/office/drawing/2014/main" id="{26D6A0C0-5B2F-4CC0-915F-C308BB70AA00}"/>
                    </a:ext>
                  </a:extLst>
                </p:cNvPr>
                <p:cNvCxnSpPr>
                  <a:cxnSpLocks/>
                </p:cNvCxnSpPr>
                <p:nvPr/>
              </p:nvCxnSpPr>
              <p:spPr>
                <a:xfrm rot="16200000" flipV="1">
                  <a:off x="11471793" y="2693937"/>
                  <a:ext cx="0" cy="73152"/>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grpSp>
          <p:grpSp>
            <p:nvGrpSpPr>
              <p:cNvPr id="219" name="Group 218">
                <a:extLst>
                  <a:ext uri="{FF2B5EF4-FFF2-40B4-BE49-F238E27FC236}">
                    <a16:creationId xmlns:a16="http://schemas.microsoft.com/office/drawing/2014/main" id="{CF1BEA1A-AAD7-42FC-8E4F-F861934530E2}"/>
                  </a:ext>
                </a:extLst>
              </p:cNvPr>
              <p:cNvGrpSpPr/>
              <p:nvPr/>
            </p:nvGrpSpPr>
            <p:grpSpPr>
              <a:xfrm>
                <a:off x="9036599" y="3853231"/>
                <a:ext cx="73152" cy="73152"/>
                <a:chOff x="11435217" y="2693937"/>
                <a:chExt cx="73152" cy="73152"/>
              </a:xfrm>
            </p:grpSpPr>
            <p:cxnSp>
              <p:nvCxnSpPr>
                <p:cNvPr id="220" name="Straight Connector 219">
                  <a:extLst>
                    <a:ext uri="{FF2B5EF4-FFF2-40B4-BE49-F238E27FC236}">
                      <a16:creationId xmlns:a16="http://schemas.microsoft.com/office/drawing/2014/main" id="{121648DC-F7B8-444F-AD4E-96E6912A56AB}"/>
                    </a:ext>
                  </a:extLst>
                </p:cNvPr>
                <p:cNvCxnSpPr>
                  <a:cxnSpLocks/>
                </p:cNvCxnSpPr>
                <p:nvPr/>
              </p:nvCxnSpPr>
              <p:spPr>
                <a:xfrm flipV="1">
                  <a:off x="11471793" y="2693937"/>
                  <a:ext cx="0" cy="73152"/>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221" name="Straight Connector 220">
                  <a:extLst>
                    <a:ext uri="{FF2B5EF4-FFF2-40B4-BE49-F238E27FC236}">
                      <a16:creationId xmlns:a16="http://schemas.microsoft.com/office/drawing/2014/main" id="{43BB095D-F66A-414F-860C-DAE1063FC66E}"/>
                    </a:ext>
                  </a:extLst>
                </p:cNvPr>
                <p:cNvCxnSpPr>
                  <a:cxnSpLocks/>
                </p:cNvCxnSpPr>
                <p:nvPr/>
              </p:nvCxnSpPr>
              <p:spPr>
                <a:xfrm rot="16200000" flipV="1">
                  <a:off x="11471793" y="2693937"/>
                  <a:ext cx="0" cy="73152"/>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grpSp>
          <p:grpSp>
            <p:nvGrpSpPr>
              <p:cNvPr id="222" name="Group 221">
                <a:extLst>
                  <a:ext uri="{FF2B5EF4-FFF2-40B4-BE49-F238E27FC236}">
                    <a16:creationId xmlns:a16="http://schemas.microsoft.com/office/drawing/2014/main" id="{61866344-5E05-4865-933A-938E9C0F66B5}"/>
                  </a:ext>
                </a:extLst>
              </p:cNvPr>
              <p:cNvGrpSpPr/>
              <p:nvPr/>
            </p:nvGrpSpPr>
            <p:grpSpPr>
              <a:xfrm>
                <a:off x="9027286" y="3889807"/>
                <a:ext cx="73152" cy="73152"/>
                <a:chOff x="11435217" y="2693937"/>
                <a:chExt cx="73152" cy="73152"/>
              </a:xfrm>
            </p:grpSpPr>
            <p:cxnSp>
              <p:nvCxnSpPr>
                <p:cNvPr id="223" name="Straight Connector 222">
                  <a:extLst>
                    <a:ext uri="{FF2B5EF4-FFF2-40B4-BE49-F238E27FC236}">
                      <a16:creationId xmlns:a16="http://schemas.microsoft.com/office/drawing/2014/main" id="{92C96E80-4537-4B76-B1ED-6F03E401E8D9}"/>
                    </a:ext>
                  </a:extLst>
                </p:cNvPr>
                <p:cNvCxnSpPr>
                  <a:cxnSpLocks/>
                </p:cNvCxnSpPr>
                <p:nvPr/>
              </p:nvCxnSpPr>
              <p:spPr>
                <a:xfrm flipV="1">
                  <a:off x="11471793" y="2693937"/>
                  <a:ext cx="0" cy="73152"/>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224" name="Straight Connector 223">
                  <a:extLst>
                    <a:ext uri="{FF2B5EF4-FFF2-40B4-BE49-F238E27FC236}">
                      <a16:creationId xmlns:a16="http://schemas.microsoft.com/office/drawing/2014/main" id="{67EAC081-78AE-404B-983F-8BCC3665FC0E}"/>
                    </a:ext>
                  </a:extLst>
                </p:cNvPr>
                <p:cNvCxnSpPr>
                  <a:cxnSpLocks/>
                </p:cNvCxnSpPr>
                <p:nvPr/>
              </p:nvCxnSpPr>
              <p:spPr>
                <a:xfrm rot="16200000" flipV="1">
                  <a:off x="11471793" y="2693937"/>
                  <a:ext cx="0" cy="73152"/>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grpSp>
          <p:grpSp>
            <p:nvGrpSpPr>
              <p:cNvPr id="225" name="Group 224">
                <a:extLst>
                  <a:ext uri="{FF2B5EF4-FFF2-40B4-BE49-F238E27FC236}">
                    <a16:creationId xmlns:a16="http://schemas.microsoft.com/office/drawing/2014/main" id="{00BB7B50-5C40-44E8-A7C1-43E10CF000BF}"/>
                  </a:ext>
                </a:extLst>
              </p:cNvPr>
              <p:cNvGrpSpPr/>
              <p:nvPr/>
            </p:nvGrpSpPr>
            <p:grpSpPr>
              <a:xfrm>
                <a:off x="8757408" y="4315406"/>
                <a:ext cx="73152" cy="73152"/>
                <a:chOff x="11435217" y="2693937"/>
                <a:chExt cx="73152" cy="73152"/>
              </a:xfrm>
            </p:grpSpPr>
            <p:cxnSp>
              <p:nvCxnSpPr>
                <p:cNvPr id="226" name="Straight Connector 225">
                  <a:extLst>
                    <a:ext uri="{FF2B5EF4-FFF2-40B4-BE49-F238E27FC236}">
                      <a16:creationId xmlns:a16="http://schemas.microsoft.com/office/drawing/2014/main" id="{55A360F5-5484-46D8-946B-4961F3E2306B}"/>
                    </a:ext>
                  </a:extLst>
                </p:cNvPr>
                <p:cNvCxnSpPr>
                  <a:cxnSpLocks/>
                </p:cNvCxnSpPr>
                <p:nvPr/>
              </p:nvCxnSpPr>
              <p:spPr>
                <a:xfrm flipV="1">
                  <a:off x="11471793" y="2693937"/>
                  <a:ext cx="0" cy="73152"/>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227" name="Straight Connector 226">
                  <a:extLst>
                    <a:ext uri="{FF2B5EF4-FFF2-40B4-BE49-F238E27FC236}">
                      <a16:creationId xmlns:a16="http://schemas.microsoft.com/office/drawing/2014/main" id="{789EF616-6B1D-4F1B-BE15-74F766A2CE15}"/>
                    </a:ext>
                  </a:extLst>
                </p:cNvPr>
                <p:cNvCxnSpPr>
                  <a:cxnSpLocks/>
                </p:cNvCxnSpPr>
                <p:nvPr/>
              </p:nvCxnSpPr>
              <p:spPr>
                <a:xfrm rot="16200000" flipV="1">
                  <a:off x="11471793" y="2693937"/>
                  <a:ext cx="0" cy="73152"/>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grpSp>
          <p:grpSp>
            <p:nvGrpSpPr>
              <p:cNvPr id="228" name="Group 227">
                <a:extLst>
                  <a:ext uri="{FF2B5EF4-FFF2-40B4-BE49-F238E27FC236}">
                    <a16:creationId xmlns:a16="http://schemas.microsoft.com/office/drawing/2014/main" id="{FA97A4FE-4F7C-4908-9960-C98237DD2F4F}"/>
                  </a:ext>
                </a:extLst>
              </p:cNvPr>
              <p:cNvGrpSpPr/>
              <p:nvPr/>
            </p:nvGrpSpPr>
            <p:grpSpPr>
              <a:xfrm>
                <a:off x="8310787" y="4971629"/>
                <a:ext cx="73152" cy="73152"/>
                <a:chOff x="11435217" y="2693937"/>
                <a:chExt cx="73152" cy="73152"/>
              </a:xfrm>
            </p:grpSpPr>
            <p:cxnSp>
              <p:nvCxnSpPr>
                <p:cNvPr id="229" name="Straight Connector 228">
                  <a:extLst>
                    <a:ext uri="{FF2B5EF4-FFF2-40B4-BE49-F238E27FC236}">
                      <a16:creationId xmlns:a16="http://schemas.microsoft.com/office/drawing/2014/main" id="{546B5CAF-D3EE-49D0-BF07-FE3AB26CD5A4}"/>
                    </a:ext>
                  </a:extLst>
                </p:cNvPr>
                <p:cNvCxnSpPr>
                  <a:cxnSpLocks/>
                </p:cNvCxnSpPr>
                <p:nvPr/>
              </p:nvCxnSpPr>
              <p:spPr>
                <a:xfrm flipV="1">
                  <a:off x="11471793" y="2693937"/>
                  <a:ext cx="0" cy="73152"/>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230" name="Straight Connector 229">
                  <a:extLst>
                    <a:ext uri="{FF2B5EF4-FFF2-40B4-BE49-F238E27FC236}">
                      <a16:creationId xmlns:a16="http://schemas.microsoft.com/office/drawing/2014/main" id="{8686E375-7002-4857-A595-0C2E1056AB93}"/>
                    </a:ext>
                  </a:extLst>
                </p:cNvPr>
                <p:cNvCxnSpPr>
                  <a:cxnSpLocks/>
                </p:cNvCxnSpPr>
                <p:nvPr/>
              </p:nvCxnSpPr>
              <p:spPr>
                <a:xfrm rot="16200000" flipV="1">
                  <a:off x="11471793" y="2693937"/>
                  <a:ext cx="0" cy="73152"/>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grpSp>
          <p:grpSp>
            <p:nvGrpSpPr>
              <p:cNvPr id="231" name="Group 230">
                <a:extLst>
                  <a:ext uri="{FF2B5EF4-FFF2-40B4-BE49-F238E27FC236}">
                    <a16:creationId xmlns:a16="http://schemas.microsoft.com/office/drawing/2014/main" id="{268EF054-E843-4F03-9B9F-3248EE5A84C8}"/>
                  </a:ext>
                </a:extLst>
              </p:cNvPr>
              <p:cNvGrpSpPr/>
              <p:nvPr/>
            </p:nvGrpSpPr>
            <p:grpSpPr>
              <a:xfrm>
                <a:off x="8329551" y="4944197"/>
                <a:ext cx="73152" cy="73152"/>
                <a:chOff x="11435217" y="2693937"/>
                <a:chExt cx="73152" cy="73152"/>
              </a:xfrm>
            </p:grpSpPr>
            <p:cxnSp>
              <p:nvCxnSpPr>
                <p:cNvPr id="232" name="Straight Connector 231">
                  <a:extLst>
                    <a:ext uri="{FF2B5EF4-FFF2-40B4-BE49-F238E27FC236}">
                      <a16:creationId xmlns:a16="http://schemas.microsoft.com/office/drawing/2014/main" id="{F56559AD-EA2C-446B-BDB4-AFD730CDDF02}"/>
                    </a:ext>
                  </a:extLst>
                </p:cNvPr>
                <p:cNvCxnSpPr>
                  <a:cxnSpLocks/>
                </p:cNvCxnSpPr>
                <p:nvPr/>
              </p:nvCxnSpPr>
              <p:spPr>
                <a:xfrm flipV="1">
                  <a:off x="11471793" y="2693937"/>
                  <a:ext cx="0" cy="73152"/>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233" name="Straight Connector 232">
                  <a:extLst>
                    <a:ext uri="{FF2B5EF4-FFF2-40B4-BE49-F238E27FC236}">
                      <a16:creationId xmlns:a16="http://schemas.microsoft.com/office/drawing/2014/main" id="{E00F3356-D0E6-47E0-A853-F2DCAED9040D}"/>
                    </a:ext>
                  </a:extLst>
                </p:cNvPr>
                <p:cNvCxnSpPr>
                  <a:cxnSpLocks/>
                </p:cNvCxnSpPr>
                <p:nvPr/>
              </p:nvCxnSpPr>
              <p:spPr>
                <a:xfrm rot="16200000" flipV="1">
                  <a:off x="11471793" y="2693937"/>
                  <a:ext cx="0" cy="73152"/>
                </a:xfrm>
                <a:prstGeom prst="line">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cxnSp>
          </p:grpSp>
          <p:sp>
            <p:nvSpPr>
              <p:cNvPr id="237" name="Freeform: Shape 236">
                <a:extLst>
                  <a:ext uri="{FF2B5EF4-FFF2-40B4-BE49-F238E27FC236}">
                    <a16:creationId xmlns:a16="http://schemas.microsoft.com/office/drawing/2014/main" id="{00D2388F-C3AA-41EC-B1BE-243417E6F424}"/>
                  </a:ext>
                </a:extLst>
              </p:cNvPr>
              <p:cNvSpPr/>
              <p:nvPr/>
            </p:nvSpPr>
            <p:spPr>
              <a:xfrm>
                <a:off x="7991203" y="2945674"/>
                <a:ext cx="3393077" cy="2266406"/>
              </a:xfrm>
              <a:custGeom>
                <a:avLst/>
                <a:gdLst>
                  <a:gd name="connsiteX0" fmla="*/ 3393077 w 3393077"/>
                  <a:gd name="connsiteY0" fmla="*/ 0 h 2266406"/>
                  <a:gd name="connsiteX1" fmla="*/ 3190603 w 3393077"/>
                  <a:gd name="connsiteY1" fmla="*/ 0 h 2266406"/>
                  <a:gd name="connsiteX2" fmla="*/ 3151414 w 3393077"/>
                  <a:gd name="connsiteY2" fmla="*/ 0 h 2266406"/>
                  <a:gd name="connsiteX3" fmla="*/ 3118757 w 3393077"/>
                  <a:gd name="connsiteY3" fmla="*/ 9797 h 2266406"/>
                  <a:gd name="connsiteX4" fmla="*/ 3089366 w 3393077"/>
                  <a:gd name="connsiteY4" fmla="*/ 22860 h 2266406"/>
                  <a:gd name="connsiteX5" fmla="*/ 3056708 w 3393077"/>
                  <a:gd name="connsiteY5" fmla="*/ 42455 h 2266406"/>
                  <a:gd name="connsiteX6" fmla="*/ 3004457 w 3393077"/>
                  <a:gd name="connsiteY6" fmla="*/ 42455 h 2266406"/>
                  <a:gd name="connsiteX7" fmla="*/ 2994660 w 3393077"/>
                  <a:gd name="connsiteY7" fmla="*/ 71846 h 2266406"/>
                  <a:gd name="connsiteX8" fmla="*/ 2978331 w 3393077"/>
                  <a:gd name="connsiteY8" fmla="*/ 71846 h 2266406"/>
                  <a:gd name="connsiteX9" fmla="*/ 2965268 w 3393077"/>
                  <a:gd name="connsiteY9" fmla="*/ 94706 h 2266406"/>
                  <a:gd name="connsiteX10" fmla="*/ 2932611 w 3393077"/>
                  <a:gd name="connsiteY10" fmla="*/ 97972 h 2266406"/>
                  <a:gd name="connsiteX11" fmla="*/ 2896688 w 3393077"/>
                  <a:gd name="connsiteY11" fmla="*/ 130629 h 2266406"/>
                  <a:gd name="connsiteX12" fmla="*/ 2798717 w 3393077"/>
                  <a:gd name="connsiteY12" fmla="*/ 137160 h 2266406"/>
                  <a:gd name="connsiteX13" fmla="*/ 2798717 w 3393077"/>
                  <a:gd name="connsiteY13" fmla="*/ 146957 h 2266406"/>
                  <a:gd name="connsiteX14" fmla="*/ 2534194 w 3393077"/>
                  <a:gd name="connsiteY14" fmla="*/ 146957 h 2266406"/>
                  <a:gd name="connsiteX15" fmla="*/ 2534194 w 3393077"/>
                  <a:gd name="connsiteY15" fmla="*/ 153489 h 2266406"/>
                  <a:gd name="connsiteX16" fmla="*/ 2508068 w 3393077"/>
                  <a:gd name="connsiteY16" fmla="*/ 156755 h 2266406"/>
                  <a:gd name="connsiteX17" fmla="*/ 2488474 w 3393077"/>
                  <a:gd name="connsiteY17" fmla="*/ 166552 h 2266406"/>
                  <a:gd name="connsiteX18" fmla="*/ 2475411 w 3393077"/>
                  <a:gd name="connsiteY18" fmla="*/ 176349 h 2266406"/>
                  <a:gd name="connsiteX19" fmla="*/ 2459083 w 3393077"/>
                  <a:gd name="connsiteY19" fmla="*/ 186146 h 2266406"/>
                  <a:gd name="connsiteX20" fmla="*/ 2439488 w 3393077"/>
                  <a:gd name="connsiteY20" fmla="*/ 186146 h 2266406"/>
                  <a:gd name="connsiteX21" fmla="*/ 2426426 w 3393077"/>
                  <a:gd name="connsiteY21" fmla="*/ 199209 h 2266406"/>
                  <a:gd name="connsiteX22" fmla="*/ 2416628 w 3393077"/>
                  <a:gd name="connsiteY22" fmla="*/ 205740 h 2266406"/>
                  <a:gd name="connsiteX23" fmla="*/ 2370908 w 3393077"/>
                  <a:gd name="connsiteY23" fmla="*/ 205740 h 2266406"/>
                  <a:gd name="connsiteX24" fmla="*/ 2364377 w 3393077"/>
                  <a:gd name="connsiteY24" fmla="*/ 218803 h 2266406"/>
                  <a:gd name="connsiteX25" fmla="*/ 2354580 w 3393077"/>
                  <a:gd name="connsiteY25" fmla="*/ 231866 h 2266406"/>
                  <a:gd name="connsiteX26" fmla="*/ 2344783 w 3393077"/>
                  <a:gd name="connsiteY26" fmla="*/ 244929 h 2266406"/>
                  <a:gd name="connsiteX27" fmla="*/ 2341517 w 3393077"/>
                  <a:gd name="connsiteY27" fmla="*/ 254726 h 2266406"/>
                  <a:gd name="connsiteX28" fmla="*/ 2312126 w 3393077"/>
                  <a:gd name="connsiteY28" fmla="*/ 254726 h 2266406"/>
                  <a:gd name="connsiteX29" fmla="*/ 2302328 w 3393077"/>
                  <a:gd name="connsiteY29" fmla="*/ 274320 h 2266406"/>
                  <a:gd name="connsiteX30" fmla="*/ 2286000 w 3393077"/>
                  <a:gd name="connsiteY30" fmla="*/ 277586 h 2266406"/>
                  <a:gd name="connsiteX31" fmla="*/ 2266406 w 3393077"/>
                  <a:gd name="connsiteY31" fmla="*/ 280852 h 2266406"/>
                  <a:gd name="connsiteX32" fmla="*/ 2253343 w 3393077"/>
                  <a:gd name="connsiteY32" fmla="*/ 290649 h 2266406"/>
                  <a:gd name="connsiteX33" fmla="*/ 2250077 w 3393077"/>
                  <a:gd name="connsiteY33" fmla="*/ 303712 h 2266406"/>
                  <a:gd name="connsiteX34" fmla="*/ 2191294 w 3393077"/>
                  <a:gd name="connsiteY34" fmla="*/ 303712 h 2266406"/>
                  <a:gd name="connsiteX35" fmla="*/ 2174966 w 3393077"/>
                  <a:gd name="connsiteY35" fmla="*/ 329837 h 2266406"/>
                  <a:gd name="connsiteX36" fmla="*/ 2158637 w 3393077"/>
                  <a:gd name="connsiteY36" fmla="*/ 346166 h 2266406"/>
                  <a:gd name="connsiteX37" fmla="*/ 2139043 w 3393077"/>
                  <a:gd name="connsiteY37" fmla="*/ 372292 h 2266406"/>
                  <a:gd name="connsiteX38" fmla="*/ 2116183 w 3393077"/>
                  <a:gd name="connsiteY38" fmla="*/ 382089 h 2266406"/>
                  <a:gd name="connsiteX39" fmla="*/ 2054134 w 3393077"/>
                  <a:gd name="connsiteY39" fmla="*/ 382089 h 2266406"/>
                  <a:gd name="connsiteX40" fmla="*/ 2031274 w 3393077"/>
                  <a:gd name="connsiteY40" fmla="*/ 398417 h 2266406"/>
                  <a:gd name="connsiteX41" fmla="*/ 2011680 w 3393077"/>
                  <a:gd name="connsiteY41" fmla="*/ 411480 h 2266406"/>
                  <a:gd name="connsiteX42" fmla="*/ 1992086 w 3393077"/>
                  <a:gd name="connsiteY42" fmla="*/ 424543 h 2266406"/>
                  <a:gd name="connsiteX43" fmla="*/ 1946366 w 3393077"/>
                  <a:gd name="connsiteY43" fmla="*/ 424543 h 2266406"/>
                  <a:gd name="connsiteX44" fmla="*/ 1939834 w 3393077"/>
                  <a:gd name="connsiteY44" fmla="*/ 434340 h 2266406"/>
                  <a:gd name="connsiteX45" fmla="*/ 1877786 w 3393077"/>
                  <a:gd name="connsiteY45" fmla="*/ 434340 h 2266406"/>
                  <a:gd name="connsiteX46" fmla="*/ 1871254 w 3393077"/>
                  <a:gd name="connsiteY46" fmla="*/ 440872 h 2266406"/>
                  <a:gd name="connsiteX47" fmla="*/ 1835331 w 3393077"/>
                  <a:gd name="connsiteY47" fmla="*/ 440872 h 2266406"/>
                  <a:gd name="connsiteX48" fmla="*/ 1799408 w 3393077"/>
                  <a:gd name="connsiteY48" fmla="*/ 480060 h 2266406"/>
                  <a:gd name="connsiteX49" fmla="*/ 1779814 w 3393077"/>
                  <a:gd name="connsiteY49" fmla="*/ 499655 h 2266406"/>
                  <a:gd name="connsiteX50" fmla="*/ 1760220 w 3393077"/>
                  <a:gd name="connsiteY50" fmla="*/ 512717 h 2266406"/>
                  <a:gd name="connsiteX51" fmla="*/ 1760220 w 3393077"/>
                  <a:gd name="connsiteY51" fmla="*/ 512717 h 2266406"/>
                  <a:gd name="connsiteX52" fmla="*/ 1704703 w 3393077"/>
                  <a:gd name="connsiteY52" fmla="*/ 542109 h 2266406"/>
                  <a:gd name="connsiteX53" fmla="*/ 1672046 w 3393077"/>
                  <a:gd name="connsiteY53" fmla="*/ 555172 h 2266406"/>
                  <a:gd name="connsiteX54" fmla="*/ 1655717 w 3393077"/>
                  <a:gd name="connsiteY54" fmla="*/ 564969 h 2266406"/>
                  <a:gd name="connsiteX55" fmla="*/ 1623060 w 3393077"/>
                  <a:gd name="connsiteY55" fmla="*/ 591095 h 2266406"/>
                  <a:gd name="connsiteX56" fmla="*/ 1613263 w 3393077"/>
                  <a:gd name="connsiteY56" fmla="*/ 604157 h 2266406"/>
                  <a:gd name="connsiteX57" fmla="*/ 1583871 w 3393077"/>
                  <a:gd name="connsiteY57" fmla="*/ 620486 h 2266406"/>
                  <a:gd name="connsiteX58" fmla="*/ 1561011 w 3393077"/>
                  <a:gd name="connsiteY58" fmla="*/ 627017 h 2266406"/>
                  <a:gd name="connsiteX59" fmla="*/ 1538151 w 3393077"/>
                  <a:gd name="connsiteY59" fmla="*/ 643346 h 2266406"/>
                  <a:gd name="connsiteX60" fmla="*/ 1463040 w 3393077"/>
                  <a:gd name="connsiteY60" fmla="*/ 643346 h 2266406"/>
                  <a:gd name="connsiteX61" fmla="*/ 1400991 w 3393077"/>
                  <a:gd name="connsiteY61" fmla="*/ 659675 h 2266406"/>
                  <a:gd name="connsiteX62" fmla="*/ 1374866 w 3393077"/>
                  <a:gd name="connsiteY62" fmla="*/ 679269 h 2266406"/>
                  <a:gd name="connsiteX63" fmla="*/ 1329146 w 3393077"/>
                  <a:gd name="connsiteY63" fmla="*/ 705395 h 2266406"/>
                  <a:gd name="connsiteX64" fmla="*/ 1309551 w 3393077"/>
                  <a:gd name="connsiteY64" fmla="*/ 721723 h 2266406"/>
                  <a:gd name="connsiteX65" fmla="*/ 1309551 w 3393077"/>
                  <a:gd name="connsiteY65" fmla="*/ 721723 h 2266406"/>
                  <a:gd name="connsiteX66" fmla="*/ 1299754 w 3393077"/>
                  <a:gd name="connsiteY66" fmla="*/ 754380 h 2266406"/>
                  <a:gd name="connsiteX67" fmla="*/ 1276894 w 3393077"/>
                  <a:gd name="connsiteY67" fmla="*/ 764177 h 2266406"/>
                  <a:gd name="connsiteX68" fmla="*/ 1257300 w 3393077"/>
                  <a:gd name="connsiteY68" fmla="*/ 780506 h 2266406"/>
                  <a:gd name="connsiteX69" fmla="*/ 1240971 w 3393077"/>
                  <a:gd name="connsiteY69" fmla="*/ 806632 h 2266406"/>
                  <a:gd name="connsiteX70" fmla="*/ 1237706 w 3393077"/>
                  <a:gd name="connsiteY70" fmla="*/ 816429 h 2266406"/>
                  <a:gd name="connsiteX71" fmla="*/ 1175657 w 3393077"/>
                  <a:gd name="connsiteY71" fmla="*/ 842555 h 2266406"/>
                  <a:gd name="connsiteX72" fmla="*/ 1159328 w 3393077"/>
                  <a:gd name="connsiteY72" fmla="*/ 891540 h 2266406"/>
                  <a:gd name="connsiteX73" fmla="*/ 1143000 w 3393077"/>
                  <a:gd name="connsiteY73" fmla="*/ 911135 h 2266406"/>
                  <a:gd name="connsiteX74" fmla="*/ 1126671 w 3393077"/>
                  <a:gd name="connsiteY74" fmla="*/ 953589 h 2266406"/>
                  <a:gd name="connsiteX75" fmla="*/ 1110343 w 3393077"/>
                  <a:gd name="connsiteY75" fmla="*/ 963386 h 2266406"/>
                  <a:gd name="connsiteX76" fmla="*/ 1074420 w 3393077"/>
                  <a:gd name="connsiteY76" fmla="*/ 976449 h 2266406"/>
                  <a:gd name="connsiteX77" fmla="*/ 1051560 w 3393077"/>
                  <a:gd name="connsiteY77" fmla="*/ 996043 h 2266406"/>
                  <a:gd name="connsiteX78" fmla="*/ 1038497 w 3393077"/>
                  <a:gd name="connsiteY78" fmla="*/ 1012372 h 2266406"/>
                  <a:gd name="connsiteX79" fmla="*/ 1025434 w 3393077"/>
                  <a:gd name="connsiteY79" fmla="*/ 1031966 h 2266406"/>
                  <a:gd name="connsiteX80" fmla="*/ 1015637 w 3393077"/>
                  <a:gd name="connsiteY80" fmla="*/ 1054826 h 2266406"/>
                  <a:gd name="connsiteX81" fmla="*/ 1002574 w 3393077"/>
                  <a:gd name="connsiteY81" fmla="*/ 1084217 h 2266406"/>
                  <a:gd name="connsiteX82" fmla="*/ 999308 w 3393077"/>
                  <a:gd name="connsiteY82" fmla="*/ 1094015 h 2266406"/>
                  <a:gd name="connsiteX83" fmla="*/ 986246 w 3393077"/>
                  <a:gd name="connsiteY83" fmla="*/ 1100546 h 2266406"/>
                  <a:gd name="connsiteX84" fmla="*/ 976448 w 3393077"/>
                  <a:gd name="connsiteY84" fmla="*/ 1113609 h 2266406"/>
                  <a:gd name="connsiteX85" fmla="*/ 966651 w 3393077"/>
                  <a:gd name="connsiteY85" fmla="*/ 1123406 h 2266406"/>
                  <a:gd name="connsiteX86" fmla="*/ 956854 w 3393077"/>
                  <a:gd name="connsiteY86" fmla="*/ 1126672 h 2266406"/>
                  <a:gd name="connsiteX87" fmla="*/ 947057 w 3393077"/>
                  <a:gd name="connsiteY87" fmla="*/ 1143000 h 2266406"/>
                  <a:gd name="connsiteX88" fmla="*/ 937260 w 3393077"/>
                  <a:gd name="connsiteY88" fmla="*/ 1159329 h 2266406"/>
                  <a:gd name="connsiteX89" fmla="*/ 933994 w 3393077"/>
                  <a:gd name="connsiteY89" fmla="*/ 1185455 h 2266406"/>
                  <a:gd name="connsiteX90" fmla="*/ 933994 w 3393077"/>
                  <a:gd name="connsiteY90" fmla="*/ 1205049 h 2266406"/>
                  <a:gd name="connsiteX91" fmla="*/ 914400 w 3393077"/>
                  <a:gd name="connsiteY91" fmla="*/ 1231175 h 2266406"/>
                  <a:gd name="connsiteX92" fmla="*/ 901337 w 3393077"/>
                  <a:gd name="connsiteY92" fmla="*/ 1237706 h 2266406"/>
                  <a:gd name="connsiteX93" fmla="*/ 881743 w 3393077"/>
                  <a:gd name="connsiteY93" fmla="*/ 1237706 h 2266406"/>
                  <a:gd name="connsiteX94" fmla="*/ 855617 w 3393077"/>
                  <a:gd name="connsiteY94" fmla="*/ 1267097 h 2266406"/>
                  <a:gd name="connsiteX95" fmla="*/ 845820 w 3393077"/>
                  <a:gd name="connsiteY95" fmla="*/ 1312817 h 2266406"/>
                  <a:gd name="connsiteX96" fmla="*/ 826226 w 3393077"/>
                  <a:gd name="connsiteY96" fmla="*/ 1335677 h 2266406"/>
                  <a:gd name="connsiteX97" fmla="*/ 822960 w 3393077"/>
                  <a:gd name="connsiteY97" fmla="*/ 1361803 h 2266406"/>
                  <a:gd name="connsiteX98" fmla="*/ 809897 w 3393077"/>
                  <a:gd name="connsiteY98" fmla="*/ 1384663 h 2266406"/>
                  <a:gd name="connsiteX99" fmla="*/ 800100 w 3393077"/>
                  <a:gd name="connsiteY99" fmla="*/ 1420586 h 2266406"/>
                  <a:gd name="connsiteX100" fmla="*/ 777240 w 3393077"/>
                  <a:gd name="connsiteY100" fmla="*/ 1436915 h 2266406"/>
                  <a:gd name="connsiteX101" fmla="*/ 757646 w 3393077"/>
                  <a:gd name="connsiteY101" fmla="*/ 1449977 h 2266406"/>
                  <a:gd name="connsiteX102" fmla="*/ 747848 w 3393077"/>
                  <a:gd name="connsiteY102" fmla="*/ 1476103 h 2266406"/>
                  <a:gd name="connsiteX103" fmla="*/ 721723 w 3393077"/>
                  <a:gd name="connsiteY103" fmla="*/ 1495697 h 2266406"/>
                  <a:gd name="connsiteX104" fmla="*/ 705394 w 3393077"/>
                  <a:gd name="connsiteY104" fmla="*/ 1515292 h 2266406"/>
                  <a:gd name="connsiteX105" fmla="*/ 705394 w 3393077"/>
                  <a:gd name="connsiteY105" fmla="*/ 1515292 h 2266406"/>
                  <a:gd name="connsiteX106" fmla="*/ 672737 w 3393077"/>
                  <a:gd name="connsiteY106" fmla="*/ 1551215 h 2266406"/>
                  <a:gd name="connsiteX107" fmla="*/ 669471 w 3393077"/>
                  <a:gd name="connsiteY107" fmla="*/ 1570809 h 2266406"/>
                  <a:gd name="connsiteX108" fmla="*/ 656408 w 3393077"/>
                  <a:gd name="connsiteY108" fmla="*/ 1574075 h 2266406"/>
                  <a:gd name="connsiteX109" fmla="*/ 646611 w 3393077"/>
                  <a:gd name="connsiteY109" fmla="*/ 1613263 h 2266406"/>
                  <a:gd name="connsiteX110" fmla="*/ 627017 w 3393077"/>
                  <a:gd name="connsiteY110" fmla="*/ 1636123 h 2266406"/>
                  <a:gd name="connsiteX111" fmla="*/ 627017 w 3393077"/>
                  <a:gd name="connsiteY111" fmla="*/ 1636123 h 2266406"/>
                  <a:gd name="connsiteX112" fmla="*/ 613954 w 3393077"/>
                  <a:gd name="connsiteY112" fmla="*/ 1658983 h 2266406"/>
                  <a:gd name="connsiteX113" fmla="*/ 597626 w 3393077"/>
                  <a:gd name="connsiteY113" fmla="*/ 1685109 h 2266406"/>
                  <a:gd name="connsiteX114" fmla="*/ 597626 w 3393077"/>
                  <a:gd name="connsiteY114" fmla="*/ 1685109 h 2266406"/>
                  <a:gd name="connsiteX115" fmla="*/ 574766 w 3393077"/>
                  <a:gd name="connsiteY115" fmla="*/ 1704703 h 2266406"/>
                  <a:gd name="connsiteX116" fmla="*/ 574766 w 3393077"/>
                  <a:gd name="connsiteY116" fmla="*/ 1704703 h 2266406"/>
                  <a:gd name="connsiteX117" fmla="*/ 551906 w 3393077"/>
                  <a:gd name="connsiteY117" fmla="*/ 1750423 h 2266406"/>
                  <a:gd name="connsiteX118" fmla="*/ 532311 w 3393077"/>
                  <a:gd name="connsiteY118" fmla="*/ 1776549 h 2266406"/>
                  <a:gd name="connsiteX119" fmla="*/ 519248 w 3393077"/>
                  <a:gd name="connsiteY119" fmla="*/ 1796143 h 2266406"/>
                  <a:gd name="connsiteX120" fmla="*/ 519248 w 3393077"/>
                  <a:gd name="connsiteY120" fmla="*/ 1809206 h 2266406"/>
                  <a:gd name="connsiteX121" fmla="*/ 512717 w 3393077"/>
                  <a:gd name="connsiteY121" fmla="*/ 1851660 h 2266406"/>
                  <a:gd name="connsiteX122" fmla="*/ 496388 w 3393077"/>
                  <a:gd name="connsiteY122" fmla="*/ 1877786 h 2266406"/>
                  <a:gd name="connsiteX123" fmla="*/ 480060 w 3393077"/>
                  <a:gd name="connsiteY123" fmla="*/ 1907177 h 2266406"/>
                  <a:gd name="connsiteX124" fmla="*/ 466997 w 3393077"/>
                  <a:gd name="connsiteY124" fmla="*/ 1930037 h 2266406"/>
                  <a:gd name="connsiteX125" fmla="*/ 466997 w 3393077"/>
                  <a:gd name="connsiteY125" fmla="*/ 1946366 h 2266406"/>
                  <a:gd name="connsiteX126" fmla="*/ 444137 w 3393077"/>
                  <a:gd name="connsiteY126" fmla="*/ 1965960 h 2266406"/>
                  <a:gd name="connsiteX127" fmla="*/ 431074 w 3393077"/>
                  <a:gd name="connsiteY127" fmla="*/ 1988820 h 2266406"/>
                  <a:gd name="connsiteX128" fmla="*/ 408214 w 3393077"/>
                  <a:gd name="connsiteY128" fmla="*/ 2011680 h 2266406"/>
                  <a:gd name="connsiteX129" fmla="*/ 391886 w 3393077"/>
                  <a:gd name="connsiteY129" fmla="*/ 2028009 h 2266406"/>
                  <a:gd name="connsiteX130" fmla="*/ 355963 w 3393077"/>
                  <a:gd name="connsiteY130" fmla="*/ 2057400 h 2266406"/>
                  <a:gd name="connsiteX131" fmla="*/ 355963 w 3393077"/>
                  <a:gd name="connsiteY131" fmla="*/ 2083526 h 2266406"/>
                  <a:gd name="connsiteX132" fmla="*/ 342900 w 3393077"/>
                  <a:gd name="connsiteY132" fmla="*/ 2099855 h 2266406"/>
                  <a:gd name="connsiteX133" fmla="*/ 323306 w 3393077"/>
                  <a:gd name="connsiteY133" fmla="*/ 2142309 h 2266406"/>
                  <a:gd name="connsiteX134" fmla="*/ 297180 w 3393077"/>
                  <a:gd name="connsiteY134" fmla="*/ 2174966 h 2266406"/>
                  <a:gd name="connsiteX135" fmla="*/ 290648 w 3393077"/>
                  <a:gd name="connsiteY135" fmla="*/ 2178232 h 2266406"/>
                  <a:gd name="connsiteX136" fmla="*/ 274320 w 3393077"/>
                  <a:gd name="connsiteY136" fmla="*/ 2178232 h 2266406"/>
                  <a:gd name="connsiteX137" fmla="*/ 274320 w 3393077"/>
                  <a:gd name="connsiteY137" fmla="*/ 2178232 h 2266406"/>
                  <a:gd name="connsiteX138" fmla="*/ 235131 w 3393077"/>
                  <a:gd name="connsiteY138" fmla="*/ 2194560 h 2266406"/>
                  <a:gd name="connsiteX139" fmla="*/ 215537 w 3393077"/>
                  <a:gd name="connsiteY139" fmla="*/ 2204357 h 2266406"/>
                  <a:gd name="connsiteX140" fmla="*/ 199208 w 3393077"/>
                  <a:gd name="connsiteY140" fmla="*/ 2220686 h 2266406"/>
                  <a:gd name="connsiteX141" fmla="*/ 166551 w 3393077"/>
                  <a:gd name="connsiteY141" fmla="*/ 2220686 h 2266406"/>
                  <a:gd name="connsiteX142" fmla="*/ 133894 w 3393077"/>
                  <a:gd name="connsiteY142" fmla="*/ 2230483 h 2266406"/>
                  <a:gd name="connsiteX143" fmla="*/ 124097 w 3393077"/>
                  <a:gd name="connsiteY143" fmla="*/ 2243546 h 2266406"/>
                  <a:gd name="connsiteX144" fmla="*/ 91440 w 3393077"/>
                  <a:gd name="connsiteY144" fmla="*/ 2243546 h 2266406"/>
                  <a:gd name="connsiteX145" fmla="*/ 75111 w 3393077"/>
                  <a:gd name="connsiteY145" fmla="*/ 2243546 h 2266406"/>
                  <a:gd name="connsiteX146" fmla="*/ 75111 w 3393077"/>
                  <a:gd name="connsiteY146" fmla="*/ 2243546 h 2266406"/>
                  <a:gd name="connsiteX147" fmla="*/ 55517 w 3393077"/>
                  <a:gd name="connsiteY147" fmla="*/ 2266406 h 2266406"/>
                  <a:gd name="connsiteX148" fmla="*/ 0 w 3393077"/>
                  <a:gd name="connsiteY148" fmla="*/ 2259875 h 226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3393077" h="2266406">
                    <a:moveTo>
                      <a:pt x="3393077" y="0"/>
                    </a:moveTo>
                    <a:lnTo>
                      <a:pt x="3190603" y="0"/>
                    </a:lnTo>
                    <a:lnTo>
                      <a:pt x="3151414" y="0"/>
                    </a:lnTo>
                    <a:lnTo>
                      <a:pt x="3118757" y="9797"/>
                    </a:lnTo>
                    <a:lnTo>
                      <a:pt x="3089366" y="22860"/>
                    </a:lnTo>
                    <a:lnTo>
                      <a:pt x="3056708" y="42455"/>
                    </a:lnTo>
                    <a:lnTo>
                      <a:pt x="3004457" y="42455"/>
                    </a:lnTo>
                    <a:lnTo>
                      <a:pt x="2994660" y="71846"/>
                    </a:lnTo>
                    <a:lnTo>
                      <a:pt x="2978331" y="71846"/>
                    </a:lnTo>
                    <a:lnTo>
                      <a:pt x="2965268" y="94706"/>
                    </a:lnTo>
                    <a:lnTo>
                      <a:pt x="2932611" y="97972"/>
                    </a:lnTo>
                    <a:lnTo>
                      <a:pt x="2896688" y="130629"/>
                    </a:lnTo>
                    <a:lnTo>
                      <a:pt x="2798717" y="137160"/>
                    </a:lnTo>
                    <a:lnTo>
                      <a:pt x="2798717" y="146957"/>
                    </a:lnTo>
                    <a:lnTo>
                      <a:pt x="2534194" y="146957"/>
                    </a:lnTo>
                    <a:lnTo>
                      <a:pt x="2534194" y="153489"/>
                    </a:lnTo>
                    <a:lnTo>
                      <a:pt x="2508068" y="156755"/>
                    </a:lnTo>
                    <a:lnTo>
                      <a:pt x="2488474" y="166552"/>
                    </a:lnTo>
                    <a:lnTo>
                      <a:pt x="2475411" y="176349"/>
                    </a:lnTo>
                    <a:lnTo>
                      <a:pt x="2459083" y="186146"/>
                    </a:lnTo>
                    <a:lnTo>
                      <a:pt x="2439488" y="186146"/>
                    </a:lnTo>
                    <a:lnTo>
                      <a:pt x="2426426" y="199209"/>
                    </a:lnTo>
                    <a:lnTo>
                      <a:pt x="2416628" y="205740"/>
                    </a:lnTo>
                    <a:lnTo>
                      <a:pt x="2370908" y="205740"/>
                    </a:lnTo>
                    <a:lnTo>
                      <a:pt x="2364377" y="218803"/>
                    </a:lnTo>
                    <a:lnTo>
                      <a:pt x="2354580" y="231866"/>
                    </a:lnTo>
                    <a:lnTo>
                      <a:pt x="2344783" y="244929"/>
                    </a:lnTo>
                    <a:lnTo>
                      <a:pt x="2341517" y="254726"/>
                    </a:lnTo>
                    <a:lnTo>
                      <a:pt x="2312126" y="254726"/>
                    </a:lnTo>
                    <a:lnTo>
                      <a:pt x="2302328" y="274320"/>
                    </a:lnTo>
                    <a:lnTo>
                      <a:pt x="2286000" y="277586"/>
                    </a:lnTo>
                    <a:lnTo>
                      <a:pt x="2266406" y="280852"/>
                    </a:lnTo>
                    <a:lnTo>
                      <a:pt x="2253343" y="290649"/>
                    </a:lnTo>
                    <a:lnTo>
                      <a:pt x="2250077" y="303712"/>
                    </a:lnTo>
                    <a:lnTo>
                      <a:pt x="2191294" y="303712"/>
                    </a:lnTo>
                    <a:lnTo>
                      <a:pt x="2174966" y="329837"/>
                    </a:lnTo>
                    <a:lnTo>
                      <a:pt x="2158637" y="346166"/>
                    </a:lnTo>
                    <a:lnTo>
                      <a:pt x="2139043" y="372292"/>
                    </a:lnTo>
                    <a:lnTo>
                      <a:pt x="2116183" y="382089"/>
                    </a:lnTo>
                    <a:lnTo>
                      <a:pt x="2054134" y="382089"/>
                    </a:lnTo>
                    <a:lnTo>
                      <a:pt x="2031274" y="398417"/>
                    </a:lnTo>
                    <a:lnTo>
                      <a:pt x="2011680" y="411480"/>
                    </a:lnTo>
                    <a:lnTo>
                      <a:pt x="1992086" y="424543"/>
                    </a:lnTo>
                    <a:lnTo>
                      <a:pt x="1946366" y="424543"/>
                    </a:lnTo>
                    <a:lnTo>
                      <a:pt x="1939834" y="434340"/>
                    </a:lnTo>
                    <a:lnTo>
                      <a:pt x="1877786" y="434340"/>
                    </a:lnTo>
                    <a:lnTo>
                      <a:pt x="1871254" y="440872"/>
                    </a:lnTo>
                    <a:lnTo>
                      <a:pt x="1835331" y="440872"/>
                    </a:lnTo>
                    <a:lnTo>
                      <a:pt x="1799408" y="480060"/>
                    </a:lnTo>
                    <a:lnTo>
                      <a:pt x="1779814" y="499655"/>
                    </a:lnTo>
                    <a:lnTo>
                      <a:pt x="1760220" y="512717"/>
                    </a:lnTo>
                    <a:lnTo>
                      <a:pt x="1760220" y="512717"/>
                    </a:lnTo>
                    <a:lnTo>
                      <a:pt x="1704703" y="542109"/>
                    </a:lnTo>
                    <a:lnTo>
                      <a:pt x="1672046" y="555172"/>
                    </a:lnTo>
                    <a:lnTo>
                      <a:pt x="1655717" y="564969"/>
                    </a:lnTo>
                    <a:lnTo>
                      <a:pt x="1623060" y="591095"/>
                    </a:lnTo>
                    <a:lnTo>
                      <a:pt x="1613263" y="604157"/>
                    </a:lnTo>
                    <a:lnTo>
                      <a:pt x="1583871" y="620486"/>
                    </a:lnTo>
                    <a:lnTo>
                      <a:pt x="1561011" y="627017"/>
                    </a:lnTo>
                    <a:lnTo>
                      <a:pt x="1538151" y="643346"/>
                    </a:lnTo>
                    <a:lnTo>
                      <a:pt x="1463040" y="643346"/>
                    </a:lnTo>
                    <a:lnTo>
                      <a:pt x="1400991" y="659675"/>
                    </a:lnTo>
                    <a:lnTo>
                      <a:pt x="1374866" y="679269"/>
                    </a:lnTo>
                    <a:lnTo>
                      <a:pt x="1329146" y="705395"/>
                    </a:lnTo>
                    <a:lnTo>
                      <a:pt x="1309551" y="721723"/>
                    </a:lnTo>
                    <a:lnTo>
                      <a:pt x="1309551" y="721723"/>
                    </a:lnTo>
                    <a:lnTo>
                      <a:pt x="1299754" y="754380"/>
                    </a:lnTo>
                    <a:lnTo>
                      <a:pt x="1276894" y="764177"/>
                    </a:lnTo>
                    <a:lnTo>
                      <a:pt x="1257300" y="780506"/>
                    </a:lnTo>
                    <a:lnTo>
                      <a:pt x="1240971" y="806632"/>
                    </a:lnTo>
                    <a:lnTo>
                      <a:pt x="1237706" y="816429"/>
                    </a:lnTo>
                    <a:lnTo>
                      <a:pt x="1175657" y="842555"/>
                    </a:lnTo>
                    <a:lnTo>
                      <a:pt x="1159328" y="891540"/>
                    </a:lnTo>
                    <a:lnTo>
                      <a:pt x="1143000" y="911135"/>
                    </a:lnTo>
                    <a:lnTo>
                      <a:pt x="1126671" y="953589"/>
                    </a:lnTo>
                    <a:lnTo>
                      <a:pt x="1110343" y="963386"/>
                    </a:lnTo>
                    <a:lnTo>
                      <a:pt x="1074420" y="976449"/>
                    </a:lnTo>
                    <a:lnTo>
                      <a:pt x="1051560" y="996043"/>
                    </a:lnTo>
                    <a:lnTo>
                      <a:pt x="1038497" y="1012372"/>
                    </a:lnTo>
                    <a:lnTo>
                      <a:pt x="1025434" y="1031966"/>
                    </a:lnTo>
                    <a:lnTo>
                      <a:pt x="1015637" y="1054826"/>
                    </a:lnTo>
                    <a:lnTo>
                      <a:pt x="1002574" y="1084217"/>
                    </a:lnTo>
                    <a:lnTo>
                      <a:pt x="999308" y="1094015"/>
                    </a:lnTo>
                    <a:lnTo>
                      <a:pt x="986246" y="1100546"/>
                    </a:lnTo>
                    <a:lnTo>
                      <a:pt x="976448" y="1113609"/>
                    </a:lnTo>
                    <a:lnTo>
                      <a:pt x="966651" y="1123406"/>
                    </a:lnTo>
                    <a:lnTo>
                      <a:pt x="956854" y="1126672"/>
                    </a:lnTo>
                    <a:lnTo>
                      <a:pt x="947057" y="1143000"/>
                    </a:lnTo>
                    <a:lnTo>
                      <a:pt x="937260" y="1159329"/>
                    </a:lnTo>
                    <a:lnTo>
                      <a:pt x="933994" y="1185455"/>
                    </a:lnTo>
                    <a:lnTo>
                      <a:pt x="933994" y="1205049"/>
                    </a:lnTo>
                    <a:lnTo>
                      <a:pt x="914400" y="1231175"/>
                    </a:lnTo>
                    <a:lnTo>
                      <a:pt x="901337" y="1237706"/>
                    </a:lnTo>
                    <a:lnTo>
                      <a:pt x="881743" y="1237706"/>
                    </a:lnTo>
                    <a:lnTo>
                      <a:pt x="855617" y="1267097"/>
                    </a:lnTo>
                    <a:lnTo>
                      <a:pt x="845820" y="1312817"/>
                    </a:lnTo>
                    <a:lnTo>
                      <a:pt x="826226" y="1335677"/>
                    </a:lnTo>
                    <a:lnTo>
                      <a:pt x="822960" y="1361803"/>
                    </a:lnTo>
                    <a:lnTo>
                      <a:pt x="809897" y="1384663"/>
                    </a:lnTo>
                    <a:lnTo>
                      <a:pt x="800100" y="1420586"/>
                    </a:lnTo>
                    <a:lnTo>
                      <a:pt x="777240" y="1436915"/>
                    </a:lnTo>
                    <a:lnTo>
                      <a:pt x="757646" y="1449977"/>
                    </a:lnTo>
                    <a:lnTo>
                      <a:pt x="747848" y="1476103"/>
                    </a:lnTo>
                    <a:lnTo>
                      <a:pt x="721723" y="1495697"/>
                    </a:lnTo>
                    <a:lnTo>
                      <a:pt x="705394" y="1515292"/>
                    </a:lnTo>
                    <a:lnTo>
                      <a:pt x="705394" y="1515292"/>
                    </a:lnTo>
                    <a:lnTo>
                      <a:pt x="672737" y="1551215"/>
                    </a:lnTo>
                    <a:lnTo>
                      <a:pt x="669471" y="1570809"/>
                    </a:lnTo>
                    <a:lnTo>
                      <a:pt x="656408" y="1574075"/>
                    </a:lnTo>
                    <a:lnTo>
                      <a:pt x="646611" y="1613263"/>
                    </a:lnTo>
                    <a:lnTo>
                      <a:pt x="627017" y="1636123"/>
                    </a:lnTo>
                    <a:lnTo>
                      <a:pt x="627017" y="1636123"/>
                    </a:lnTo>
                    <a:lnTo>
                      <a:pt x="613954" y="1658983"/>
                    </a:lnTo>
                    <a:cubicBezTo>
                      <a:pt x="596993" y="1682729"/>
                      <a:pt x="597626" y="1672479"/>
                      <a:pt x="597626" y="1685109"/>
                    </a:cubicBezTo>
                    <a:lnTo>
                      <a:pt x="597626" y="1685109"/>
                    </a:lnTo>
                    <a:lnTo>
                      <a:pt x="574766" y="1704703"/>
                    </a:lnTo>
                    <a:lnTo>
                      <a:pt x="574766" y="1704703"/>
                    </a:lnTo>
                    <a:lnTo>
                      <a:pt x="551906" y="1750423"/>
                    </a:lnTo>
                    <a:lnTo>
                      <a:pt x="532311" y="1776549"/>
                    </a:lnTo>
                    <a:lnTo>
                      <a:pt x="519248" y="1796143"/>
                    </a:lnTo>
                    <a:lnTo>
                      <a:pt x="519248" y="1809206"/>
                    </a:lnTo>
                    <a:lnTo>
                      <a:pt x="512717" y="1851660"/>
                    </a:lnTo>
                    <a:lnTo>
                      <a:pt x="496388" y="1877786"/>
                    </a:lnTo>
                    <a:lnTo>
                      <a:pt x="480060" y="1907177"/>
                    </a:lnTo>
                    <a:lnTo>
                      <a:pt x="466997" y="1930037"/>
                    </a:lnTo>
                    <a:lnTo>
                      <a:pt x="466997" y="1946366"/>
                    </a:lnTo>
                    <a:lnTo>
                      <a:pt x="444137" y="1965960"/>
                    </a:lnTo>
                    <a:lnTo>
                      <a:pt x="431074" y="1988820"/>
                    </a:lnTo>
                    <a:lnTo>
                      <a:pt x="408214" y="2011680"/>
                    </a:lnTo>
                    <a:lnTo>
                      <a:pt x="391886" y="2028009"/>
                    </a:lnTo>
                    <a:lnTo>
                      <a:pt x="355963" y="2057400"/>
                    </a:lnTo>
                    <a:lnTo>
                      <a:pt x="355963" y="2083526"/>
                    </a:lnTo>
                    <a:lnTo>
                      <a:pt x="342900" y="2099855"/>
                    </a:lnTo>
                    <a:lnTo>
                      <a:pt x="323306" y="2142309"/>
                    </a:lnTo>
                    <a:lnTo>
                      <a:pt x="297180" y="2174966"/>
                    </a:lnTo>
                    <a:lnTo>
                      <a:pt x="290648" y="2178232"/>
                    </a:lnTo>
                    <a:lnTo>
                      <a:pt x="274320" y="2178232"/>
                    </a:lnTo>
                    <a:lnTo>
                      <a:pt x="274320" y="2178232"/>
                    </a:lnTo>
                    <a:lnTo>
                      <a:pt x="235131" y="2194560"/>
                    </a:lnTo>
                    <a:lnTo>
                      <a:pt x="215537" y="2204357"/>
                    </a:lnTo>
                    <a:lnTo>
                      <a:pt x="199208" y="2220686"/>
                    </a:lnTo>
                    <a:lnTo>
                      <a:pt x="166551" y="2220686"/>
                    </a:lnTo>
                    <a:lnTo>
                      <a:pt x="133894" y="2230483"/>
                    </a:lnTo>
                    <a:lnTo>
                      <a:pt x="124097" y="2243546"/>
                    </a:lnTo>
                    <a:lnTo>
                      <a:pt x="91440" y="2243546"/>
                    </a:lnTo>
                    <a:lnTo>
                      <a:pt x="75111" y="2243546"/>
                    </a:lnTo>
                    <a:lnTo>
                      <a:pt x="75111" y="2243546"/>
                    </a:lnTo>
                    <a:lnTo>
                      <a:pt x="55517" y="2266406"/>
                    </a:lnTo>
                    <a:lnTo>
                      <a:pt x="0" y="2259875"/>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sym typeface="Arial"/>
                </a:endParaRPr>
              </a:p>
            </p:txBody>
          </p:sp>
        </p:grpSp>
        <p:grpSp>
          <p:nvGrpSpPr>
            <p:cNvPr id="258" name="Group 257">
              <a:extLst>
                <a:ext uri="{FF2B5EF4-FFF2-40B4-BE49-F238E27FC236}">
                  <a16:creationId xmlns:a16="http://schemas.microsoft.com/office/drawing/2014/main" id="{8D4DA9C2-63BB-471F-A040-3FCAA1B1841C}"/>
                </a:ext>
              </a:extLst>
            </p:cNvPr>
            <p:cNvGrpSpPr/>
            <p:nvPr/>
          </p:nvGrpSpPr>
          <p:grpSpPr>
            <a:xfrm>
              <a:off x="7955193" y="3037245"/>
              <a:ext cx="3416024" cy="2198708"/>
              <a:chOff x="7955193" y="3037245"/>
              <a:chExt cx="3416024" cy="2198708"/>
            </a:xfrm>
          </p:grpSpPr>
          <p:grpSp>
            <p:nvGrpSpPr>
              <p:cNvPr id="160" name="Group 159">
                <a:extLst>
                  <a:ext uri="{FF2B5EF4-FFF2-40B4-BE49-F238E27FC236}">
                    <a16:creationId xmlns:a16="http://schemas.microsoft.com/office/drawing/2014/main" id="{E4F6F3C5-029C-40F6-82D9-F2CA91C0D6B0}"/>
                  </a:ext>
                </a:extLst>
              </p:cNvPr>
              <p:cNvGrpSpPr/>
              <p:nvPr/>
            </p:nvGrpSpPr>
            <p:grpSpPr>
              <a:xfrm>
                <a:off x="11180973" y="3037245"/>
                <a:ext cx="151290" cy="73152"/>
                <a:chOff x="11188409" y="3117316"/>
                <a:chExt cx="151290" cy="73152"/>
              </a:xfrm>
            </p:grpSpPr>
            <p:grpSp>
              <p:nvGrpSpPr>
                <p:cNvPr id="161" name="Group 160">
                  <a:extLst>
                    <a:ext uri="{FF2B5EF4-FFF2-40B4-BE49-F238E27FC236}">
                      <a16:creationId xmlns:a16="http://schemas.microsoft.com/office/drawing/2014/main" id="{6E4D0F7C-5D55-401F-B51C-74C075C0F199}"/>
                    </a:ext>
                  </a:extLst>
                </p:cNvPr>
                <p:cNvGrpSpPr/>
                <p:nvPr/>
              </p:nvGrpSpPr>
              <p:grpSpPr>
                <a:xfrm flipV="1">
                  <a:off x="11188409" y="3117316"/>
                  <a:ext cx="12154" cy="73152"/>
                  <a:chOff x="5758023" y="4248693"/>
                  <a:chExt cx="12154" cy="64008"/>
                </a:xfrm>
              </p:grpSpPr>
              <p:cxnSp>
                <p:nvCxnSpPr>
                  <p:cNvPr id="189" name="Straight Connector 188">
                    <a:extLst>
                      <a:ext uri="{FF2B5EF4-FFF2-40B4-BE49-F238E27FC236}">
                        <a16:creationId xmlns:a16="http://schemas.microsoft.com/office/drawing/2014/main" id="{D9468AB6-B639-40E9-8926-91BE41C42BDE}"/>
                      </a:ext>
                    </a:extLst>
                  </p:cNvPr>
                  <p:cNvCxnSpPr/>
                  <p:nvPr/>
                </p:nvCxnSpPr>
                <p:spPr>
                  <a:xfrm>
                    <a:off x="5758023" y="4248693"/>
                    <a:ext cx="0" cy="64008"/>
                  </a:xfrm>
                  <a:prstGeom prst="line">
                    <a:avLst/>
                  </a:prstGeom>
                  <a:noFill/>
                  <a:ln w="9525" cap="flat">
                    <a:solidFill>
                      <a:schemeClr val="accent6">
                        <a:lumMod val="75000"/>
                      </a:schemeClr>
                    </a:solidFill>
                    <a:prstDash val="solid"/>
                    <a:round/>
                  </a:ln>
                  <a:effectLst/>
                  <a:sp3d/>
                </p:spPr>
                <p:style>
                  <a:lnRef idx="0">
                    <a:scrgbClr r="0" g="0" b="0"/>
                  </a:lnRef>
                  <a:fillRef idx="0">
                    <a:scrgbClr r="0" g="0" b="0"/>
                  </a:fillRef>
                  <a:effectRef idx="0">
                    <a:scrgbClr r="0" g="0" b="0"/>
                  </a:effectRef>
                  <a:fontRef idx="none"/>
                </p:style>
              </p:cxnSp>
              <p:cxnSp>
                <p:nvCxnSpPr>
                  <p:cNvPr id="190" name="Straight Connector 189">
                    <a:extLst>
                      <a:ext uri="{FF2B5EF4-FFF2-40B4-BE49-F238E27FC236}">
                        <a16:creationId xmlns:a16="http://schemas.microsoft.com/office/drawing/2014/main" id="{2EA62001-B21B-425B-A986-B6882D0559E7}"/>
                      </a:ext>
                    </a:extLst>
                  </p:cNvPr>
                  <p:cNvCxnSpPr/>
                  <p:nvPr/>
                </p:nvCxnSpPr>
                <p:spPr>
                  <a:xfrm>
                    <a:off x="5770177" y="4248693"/>
                    <a:ext cx="0" cy="64008"/>
                  </a:xfrm>
                  <a:prstGeom prst="line">
                    <a:avLst/>
                  </a:prstGeom>
                  <a:noFill/>
                  <a:ln w="9525" cap="flat">
                    <a:solidFill>
                      <a:schemeClr val="accent6">
                        <a:lumMod val="75000"/>
                      </a:schemeClr>
                    </a:solidFill>
                    <a:prstDash val="solid"/>
                    <a:round/>
                  </a:ln>
                  <a:effectLst/>
                  <a:sp3d/>
                </p:spPr>
                <p:style>
                  <a:lnRef idx="0">
                    <a:scrgbClr r="0" g="0" b="0"/>
                  </a:lnRef>
                  <a:fillRef idx="0">
                    <a:scrgbClr r="0" g="0" b="0"/>
                  </a:fillRef>
                  <a:effectRef idx="0">
                    <a:scrgbClr r="0" g="0" b="0"/>
                  </a:effectRef>
                  <a:fontRef idx="none"/>
                </p:style>
              </p:cxnSp>
            </p:grpSp>
            <p:grpSp>
              <p:nvGrpSpPr>
                <p:cNvPr id="162" name="Group 161">
                  <a:extLst>
                    <a:ext uri="{FF2B5EF4-FFF2-40B4-BE49-F238E27FC236}">
                      <a16:creationId xmlns:a16="http://schemas.microsoft.com/office/drawing/2014/main" id="{F767C341-289C-4656-B55F-1078B17E75AB}"/>
                    </a:ext>
                  </a:extLst>
                </p:cNvPr>
                <p:cNvGrpSpPr/>
                <p:nvPr/>
              </p:nvGrpSpPr>
              <p:grpSpPr>
                <a:xfrm flipV="1">
                  <a:off x="11212010" y="3117316"/>
                  <a:ext cx="12154" cy="73152"/>
                  <a:chOff x="5781624" y="4248693"/>
                  <a:chExt cx="12154" cy="64008"/>
                </a:xfrm>
              </p:grpSpPr>
              <p:cxnSp>
                <p:nvCxnSpPr>
                  <p:cNvPr id="187" name="Straight Connector 186">
                    <a:extLst>
                      <a:ext uri="{FF2B5EF4-FFF2-40B4-BE49-F238E27FC236}">
                        <a16:creationId xmlns:a16="http://schemas.microsoft.com/office/drawing/2014/main" id="{EDF2DB9E-DA32-4A77-86C0-E7874506CAE6}"/>
                      </a:ext>
                    </a:extLst>
                  </p:cNvPr>
                  <p:cNvCxnSpPr/>
                  <p:nvPr/>
                </p:nvCxnSpPr>
                <p:spPr>
                  <a:xfrm>
                    <a:off x="5781624" y="4248693"/>
                    <a:ext cx="0" cy="64008"/>
                  </a:xfrm>
                  <a:prstGeom prst="line">
                    <a:avLst/>
                  </a:prstGeom>
                  <a:noFill/>
                  <a:ln w="9525" cap="flat">
                    <a:solidFill>
                      <a:schemeClr val="accent6">
                        <a:lumMod val="75000"/>
                      </a:schemeClr>
                    </a:solidFill>
                    <a:prstDash val="solid"/>
                    <a:round/>
                  </a:ln>
                  <a:effectLst/>
                  <a:sp3d/>
                </p:spPr>
                <p:style>
                  <a:lnRef idx="0">
                    <a:scrgbClr r="0" g="0" b="0"/>
                  </a:lnRef>
                  <a:fillRef idx="0">
                    <a:scrgbClr r="0" g="0" b="0"/>
                  </a:fillRef>
                  <a:effectRef idx="0">
                    <a:scrgbClr r="0" g="0" b="0"/>
                  </a:effectRef>
                  <a:fontRef idx="none"/>
                </p:style>
              </p:cxnSp>
              <p:cxnSp>
                <p:nvCxnSpPr>
                  <p:cNvPr id="188" name="Straight Connector 187">
                    <a:extLst>
                      <a:ext uri="{FF2B5EF4-FFF2-40B4-BE49-F238E27FC236}">
                        <a16:creationId xmlns:a16="http://schemas.microsoft.com/office/drawing/2014/main" id="{9626A1A1-DEBA-4D04-9CBC-843310F3AAA4}"/>
                      </a:ext>
                    </a:extLst>
                  </p:cNvPr>
                  <p:cNvCxnSpPr/>
                  <p:nvPr/>
                </p:nvCxnSpPr>
                <p:spPr>
                  <a:xfrm>
                    <a:off x="5793778" y="4248693"/>
                    <a:ext cx="0" cy="64008"/>
                  </a:xfrm>
                  <a:prstGeom prst="line">
                    <a:avLst/>
                  </a:prstGeom>
                  <a:noFill/>
                  <a:ln w="9525" cap="flat">
                    <a:solidFill>
                      <a:schemeClr val="accent6">
                        <a:lumMod val="75000"/>
                      </a:schemeClr>
                    </a:solidFill>
                    <a:prstDash val="solid"/>
                    <a:round/>
                  </a:ln>
                  <a:effectLst/>
                  <a:sp3d/>
                </p:spPr>
                <p:style>
                  <a:lnRef idx="0">
                    <a:scrgbClr r="0" g="0" b="0"/>
                  </a:lnRef>
                  <a:fillRef idx="0">
                    <a:scrgbClr r="0" g="0" b="0"/>
                  </a:fillRef>
                  <a:effectRef idx="0">
                    <a:scrgbClr r="0" g="0" b="0"/>
                  </a:effectRef>
                  <a:fontRef idx="none"/>
                </p:style>
              </p:cxnSp>
            </p:grpSp>
            <p:grpSp>
              <p:nvGrpSpPr>
                <p:cNvPr id="163" name="Group 162">
                  <a:extLst>
                    <a:ext uri="{FF2B5EF4-FFF2-40B4-BE49-F238E27FC236}">
                      <a16:creationId xmlns:a16="http://schemas.microsoft.com/office/drawing/2014/main" id="{646D578E-1DB5-4AC2-B337-D735CA1F4FA7}"/>
                    </a:ext>
                  </a:extLst>
                </p:cNvPr>
                <p:cNvGrpSpPr/>
                <p:nvPr/>
              </p:nvGrpSpPr>
              <p:grpSpPr>
                <a:xfrm flipV="1">
                  <a:off x="11246241" y="3117316"/>
                  <a:ext cx="12154" cy="73152"/>
                  <a:chOff x="5602190" y="4248693"/>
                  <a:chExt cx="12154" cy="64008"/>
                </a:xfrm>
              </p:grpSpPr>
              <p:cxnSp>
                <p:nvCxnSpPr>
                  <p:cNvPr id="185" name="Straight Connector 184">
                    <a:extLst>
                      <a:ext uri="{FF2B5EF4-FFF2-40B4-BE49-F238E27FC236}">
                        <a16:creationId xmlns:a16="http://schemas.microsoft.com/office/drawing/2014/main" id="{6DDCF40E-B6A5-4346-8941-0323B5E2CA9A}"/>
                      </a:ext>
                    </a:extLst>
                  </p:cNvPr>
                  <p:cNvCxnSpPr/>
                  <p:nvPr/>
                </p:nvCxnSpPr>
                <p:spPr>
                  <a:xfrm>
                    <a:off x="5602190" y="4248693"/>
                    <a:ext cx="0" cy="64008"/>
                  </a:xfrm>
                  <a:prstGeom prst="line">
                    <a:avLst/>
                  </a:prstGeom>
                  <a:noFill/>
                  <a:ln w="9525" cap="flat">
                    <a:solidFill>
                      <a:schemeClr val="accent6">
                        <a:lumMod val="75000"/>
                      </a:schemeClr>
                    </a:solidFill>
                    <a:prstDash val="solid"/>
                    <a:round/>
                  </a:ln>
                  <a:effectLst/>
                  <a:sp3d/>
                </p:spPr>
                <p:style>
                  <a:lnRef idx="0">
                    <a:scrgbClr r="0" g="0" b="0"/>
                  </a:lnRef>
                  <a:fillRef idx="0">
                    <a:scrgbClr r="0" g="0" b="0"/>
                  </a:fillRef>
                  <a:effectRef idx="0">
                    <a:scrgbClr r="0" g="0" b="0"/>
                  </a:effectRef>
                  <a:fontRef idx="none"/>
                </p:style>
              </p:cxnSp>
              <p:cxnSp>
                <p:nvCxnSpPr>
                  <p:cNvPr id="186" name="Straight Connector 185">
                    <a:extLst>
                      <a:ext uri="{FF2B5EF4-FFF2-40B4-BE49-F238E27FC236}">
                        <a16:creationId xmlns:a16="http://schemas.microsoft.com/office/drawing/2014/main" id="{D7D496DC-523B-41DC-90AF-C33DB3CEFE21}"/>
                      </a:ext>
                    </a:extLst>
                  </p:cNvPr>
                  <p:cNvCxnSpPr/>
                  <p:nvPr/>
                </p:nvCxnSpPr>
                <p:spPr>
                  <a:xfrm>
                    <a:off x="5614344" y="4248693"/>
                    <a:ext cx="0" cy="64008"/>
                  </a:xfrm>
                  <a:prstGeom prst="line">
                    <a:avLst/>
                  </a:prstGeom>
                  <a:noFill/>
                  <a:ln w="9525" cap="flat">
                    <a:solidFill>
                      <a:schemeClr val="accent6">
                        <a:lumMod val="75000"/>
                      </a:schemeClr>
                    </a:solidFill>
                    <a:prstDash val="solid"/>
                    <a:round/>
                  </a:ln>
                  <a:effectLst/>
                  <a:sp3d/>
                </p:spPr>
                <p:style>
                  <a:lnRef idx="0">
                    <a:scrgbClr r="0" g="0" b="0"/>
                  </a:lnRef>
                  <a:fillRef idx="0">
                    <a:scrgbClr r="0" g="0" b="0"/>
                  </a:fillRef>
                  <a:effectRef idx="0">
                    <a:scrgbClr r="0" g="0" b="0"/>
                  </a:effectRef>
                  <a:fontRef idx="none"/>
                </p:style>
              </p:cxnSp>
            </p:grpSp>
            <p:grpSp>
              <p:nvGrpSpPr>
                <p:cNvPr id="164" name="Group 163">
                  <a:extLst>
                    <a:ext uri="{FF2B5EF4-FFF2-40B4-BE49-F238E27FC236}">
                      <a16:creationId xmlns:a16="http://schemas.microsoft.com/office/drawing/2014/main" id="{9F966490-3904-411F-BC3B-D347A7758D22}"/>
                    </a:ext>
                  </a:extLst>
                </p:cNvPr>
                <p:cNvGrpSpPr/>
                <p:nvPr/>
              </p:nvGrpSpPr>
              <p:grpSpPr>
                <a:xfrm flipV="1">
                  <a:off x="11269842" y="3117316"/>
                  <a:ext cx="12154" cy="73152"/>
                  <a:chOff x="5625791" y="4248693"/>
                  <a:chExt cx="12154" cy="64008"/>
                </a:xfrm>
              </p:grpSpPr>
              <p:cxnSp>
                <p:nvCxnSpPr>
                  <p:cNvPr id="183" name="Straight Connector 182">
                    <a:extLst>
                      <a:ext uri="{FF2B5EF4-FFF2-40B4-BE49-F238E27FC236}">
                        <a16:creationId xmlns:a16="http://schemas.microsoft.com/office/drawing/2014/main" id="{9ECA9699-9534-4E05-A78D-D79926A63238}"/>
                      </a:ext>
                    </a:extLst>
                  </p:cNvPr>
                  <p:cNvCxnSpPr/>
                  <p:nvPr/>
                </p:nvCxnSpPr>
                <p:spPr>
                  <a:xfrm>
                    <a:off x="5625791" y="4248693"/>
                    <a:ext cx="0" cy="64008"/>
                  </a:xfrm>
                  <a:prstGeom prst="line">
                    <a:avLst/>
                  </a:prstGeom>
                  <a:noFill/>
                  <a:ln w="9525" cap="flat">
                    <a:solidFill>
                      <a:schemeClr val="accent6">
                        <a:lumMod val="75000"/>
                      </a:schemeClr>
                    </a:solidFill>
                    <a:prstDash val="solid"/>
                    <a:round/>
                  </a:ln>
                  <a:effectLst/>
                  <a:sp3d/>
                </p:spPr>
                <p:style>
                  <a:lnRef idx="0">
                    <a:scrgbClr r="0" g="0" b="0"/>
                  </a:lnRef>
                  <a:fillRef idx="0">
                    <a:scrgbClr r="0" g="0" b="0"/>
                  </a:fillRef>
                  <a:effectRef idx="0">
                    <a:scrgbClr r="0" g="0" b="0"/>
                  </a:effectRef>
                  <a:fontRef idx="none"/>
                </p:style>
              </p:cxnSp>
              <p:cxnSp>
                <p:nvCxnSpPr>
                  <p:cNvPr id="184" name="Straight Connector 183">
                    <a:extLst>
                      <a:ext uri="{FF2B5EF4-FFF2-40B4-BE49-F238E27FC236}">
                        <a16:creationId xmlns:a16="http://schemas.microsoft.com/office/drawing/2014/main" id="{183367B2-2E58-4553-8305-E51F6E87BA19}"/>
                      </a:ext>
                    </a:extLst>
                  </p:cNvPr>
                  <p:cNvCxnSpPr/>
                  <p:nvPr/>
                </p:nvCxnSpPr>
                <p:spPr>
                  <a:xfrm>
                    <a:off x="5637945" y="4248693"/>
                    <a:ext cx="0" cy="64008"/>
                  </a:xfrm>
                  <a:prstGeom prst="line">
                    <a:avLst/>
                  </a:prstGeom>
                  <a:noFill/>
                  <a:ln w="9525" cap="flat">
                    <a:solidFill>
                      <a:schemeClr val="accent6">
                        <a:lumMod val="75000"/>
                      </a:schemeClr>
                    </a:solidFill>
                    <a:prstDash val="solid"/>
                    <a:round/>
                  </a:ln>
                  <a:effectLst/>
                  <a:sp3d/>
                </p:spPr>
                <p:style>
                  <a:lnRef idx="0">
                    <a:scrgbClr r="0" g="0" b="0"/>
                  </a:lnRef>
                  <a:fillRef idx="0">
                    <a:scrgbClr r="0" g="0" b="0"/>
                  </a:fillRef>
                  <a:effectRef idx="0">
                    <a:scrgbClr r="0" g="0" b="0"/>
                  </a:effectRef>
                  <a:fontRef idx="none"/>
                </p:style>
              </p:cxnSp>
            </p:grpSp>
            <p:grpSp>
              <p:nvGrpSpPr>
                <p:cNvPr id="165" name="Group 164">
                  <a:extLst>
                    <a:ext uri="{FF2B5EF4-FFF2-40B4-BE49-F238E27FC236}">
                      <a16:creationId xmlns:a16="http://schemas.microsoft.com/office/drawing/2014/main" id="{ECB45A68-D6AB-419C-916F-6496AAA43E76}"/>
                    </a:ext>
                  </a:extLst>
                </p:cNvPr>
                <p:cNvGrpSpPr/>
                <p:nvPr/>
              </p:nvGrpSpPr>
              <p:grpSpPr>
                <a:xfrm flipV="1">
                  <a:off x="11293223" y="3117316"/>
                  <a:ext cx="12154" cy="73152"/>
                  <a:chOff x="5646632" y="4248693"/>
                  <a:chExt cx="12154" cy="64008"/>
                </a:xfrm>
              </p:grpSpPr>
              <p:cxnSp>
                <p:nvCxnSpPr>
                  <p:cNvPr id="181" name="Straight Connector 180">
                    <a:extLst>
                      <a:ext uri="{FF2B5EF4-FFF2-40B4-BE49-F238E27FC236}">
                        <a16:creationId xmlns:a16="http://schemas.microsoft.com/office/drawing/2014/main" id="{02B34F00-2F5D-40A0-A2F0-CD30AC2046BE}"/>
                      </a:ext>
                    </a:extLst>
                  </p:cNvPr>
                  <p:cNvCxnSpPr/>
                  <p:nvPr/>
                </p:nvCxnSpPr>
                <p:spPr>
                  <a:xfrm>
                    <a:off x="5646632" y="4248693"/>
                    <a:ext cx="0" cy="64008"/>
                  </a:xfrm>
                  <a:prstGeom prst="line">
                    <a:avLst/>
                  </a:prstGeom>
                  <a:noFill/>
                  <a:ln w="9525" cap="flat">
                    <a:solidFill>
                      <a:schemeClr val="accent6">
                        <a:lumMod val="75000"/>
                      </a:schemeClr>
                    </a:solidFill>
                    <a:prstDash val="solid"/>
                    <a:round/>
                  </a:ln>
                  <a:effectLst/>
                  <a:sp3d/>
                </p:spPr>
                <p:style>
                  <a:lnRef idx="0">
                    <a:scrgbClr r="0" g="0" b="0"/>
                  </a:lnRef>
                  <a:fillRef idx="0">
                    <a:scrgbClr r="0" g="0" b="0"/>
                  </a:fillRef>
                  <a:effectRef idx="0">
                    <a:scrgbClr r="0" g="0" b="0"/>
                  </a:effectRef>
                  <a:fontRef idx="none"/>
                </p:style>
              </p:cxnSp>
              <p:cxnSp>
                <p:nvCxnSpPr>
                  <p:cNvPr id="182" name="Straight Connector 181">
                    <a:extLst>
                      <a:ext uri="{FF2B5EF4-FFF2-40B4-BE49-F238E27FC236}">
                        <a16:creationId xmlns:a16="http://schemas.microsoft.com/office/drawing/2014/main" id="{3639337D-A9FA-4693-8A9D-3F13CE1961FA}"/>
                      </a:ext>
                    </a:extLst>
                  </p:cNvPr>
                  <p:cNvCxnSpPr/>
                  <p:nvPr/>
                </p:nvCxnSpPr>
                <p:spPr>
                  <a:xfrm>
                    <a:off x="5658786" y="4248693"/>
                    <a:ext cx="0" cy="64008"/>
                  </a:xfrm>
                  <a:prstGeom prst="line">
                    <a:avLst/>
                  </a:prstGeom>
                  <a:noFill/>
                  <a:ln w="9525" cap="flat">
                    <a:solidFill>
                      <a:schemeClr val="accent6">
                        <a:lumMod val="75000"/>
                      </a:schemeClr>
                    </a:solidFill>
                    <a:prstDash val="solid"/>
                    <a:round/>
                  </a:ln>
                  <a:effectLst/>
                  <a:sp3d/>
                </p:spPr>
                <p:style>
                  <a:lnRef idx="0">
                    <a:scrgbClr r="0" g="0" b="0"/>
                  </a:lnRef>
                  <a:fillRef idx="0">
                    <a:scrgbClr r="0" g="0" b="0"/>
                  </a:fillRef>
                  <a:effectRef idx="0">
                    <a:scrgbClr r="0" g="0" b="0"/>
                  </a:effectRef>
                  <a:fontRef idx="none"/>
                </p:style>
              </p:cxnSp>
            </p:grpSp>
            <p:grpSp>
              <p:nvGrpSpPr>
                <p:cNvPr id="166" name="Group 165">
                  <a:extLst>
                    <a:ext uri="{FF2B5EF4-FFF2-40B4-BE49-F238E27FC236}">
                      <a16:creationId xmlns:a16="http://schemas.microsoft.com/office/drawing/2014/main" id="{DD0785E9-3FFC-4C4C-893C-98A19F96B0BA}"/>
                    </a:ext>
                  </a:extLst>
                </p:cNvPr>
                <p:cNvGrpSpPr/>
                <p:nvPr/>
              </p:nvGrpSpPr>
              <p:grpSpPr>
                <a:xfrm flipV="1">
                  <a:off x="11319364" y="3117316"/>
                  <a:ext cx="12154" cy="73152"/>
                  <a:chOff x="5670233" y="4248693"/>
                  <a:chExt cx="12154" cy="64008"/>
                </a:xfrm>
              </p:grpSpPr>
              <p:cxnSp>
                <p:nvCxnSpPr>
                  <p:cNvPr id="179" name="Straight Connector 178">
                    <a:extLst>
                      <a:ext uri="{FF2B5EF4-FFF2-40B4-BE49-F238E27FC236}">
                        <a16:creationId xmlns:a16="http://schemas.microsoft.com/office/drawing/2014/main" id="{25FB6A6E-6F7C-431E-BB92-0CC94D5DE18F}"/>
                      </a:ext>
                    </a:extLst>
                  </p:cNvPr>
                  <p:cNvCxnSpPr/>
                  <p:nvPr/>
                </p:nvCxnSpPr>
                <p:spPr>
                  <a:xfrm>
                    <a:off x="5670233" y="4248693"/>
                    <a:ext cx="0" cy="64008"/>
                  </a:xfrm>
                  <a:prstGeom prst="line">
                    <a:avLst/>
                  </a:prstGeom>
                  <a:noFill/>
                  <a:ln w="9525" cap="flat">
                    <a:solidFill>
                      <a:schemeClr val="accent6">
                        <a:lumMod val="75000"/>
                      </a:schemeClr>
                    </a:solidFill>
                    <a:prstDash val="solid"/>
                    <a:round/>
                  </a:ln>
                  <a:effectLst/>
                  <a:sp3d/>
                </p:spPr>
                <p:style>
                  <a:lnRef idx="0">
                    <a:scrgbClr r="0" g="0" b="0"/>
                  </a:lnRef>
                  <a:fillRef idx="0">
                    <a:scrgbClr r="0" g="0" b="0"/>
                  </a:fillRef>
                  <a:effectRef idx="0">
                    <a:scrgbClr r="0" g="0" b="0"/>
                  </a:effectRef>
                  <a:fontRef idx="none"/>
                </p:style>
              </p:cxnSp>
              <p:cxnSp>
                <p:nvCxnSpPr>
                  <p:cNvPr id="180" name="Straight Connector 179">
                    <a:extLst>
                      <a:ext uri="{FF2B5EF4-FFF2-40B4-BE49-F238E27FC236}">
                        <a16:creationId xmlns:a16="http://schemas.microsoft.com/office/drawing/2014/main" id="{E0D9650E-F5BD-4591-9051-A316C75E2118}"/>
                      </a:ext>
                    </a:extLst>
                  </p:cNvPr>
                  <p:cNvCxnSpPr/>
                  <p:nvPr/>
                </p:nvCxnSpPr>
                <p:spPr>
                  <a:xfrm>
                    <a:off x="5682387" y="4248693"/>
                    <a:ext cx="0" cy="64008"/>
                  </a:xfrm>
                  <a:prstGeom prst="line">
                    <a:avLst/>
                  </a:prstGeom>
                  <a:noFill/>
                  <a:ln w="9525" cap="flat">
                    <a:solidFill>
                      <a:schemeClr val="accent6">
                        <a:lumMod val="75000"/>
                      </a:schemeClr>
                    </a:solidFill>
                    <a:prstDash val="solid"/>
                    <a:round/>
                  </a:ln>
                  <a:effectLst/>
                  <a:sp3d/>
                </p:spPr>
                <p:style>
                  <a:lnRef idx="0">
                    <a:scrgbClr r="0" g="0" b="0"/>
                  </a:lnRef>
                  <a:fillRef idx="0">
                    <a:scrgbClr r="0" g="0" b="0"/>
                  </a:fillRef>
                  <a:effectRef idx="0">
                    <a:scrgbClr r="0" g="0" b="0"/>
                  </a:effectRef>
                  <a:fontRef idx="none"/>
                </p:style>
              </p:cxnSp>
            </p:grpSp>
            <p:grpSp>
              <p:nvGrpSpPr>
                <p:cNvPr id="167" name="Group 166">
                  <a:extLst>
                    <a:ext uri="{FF2B5EF4-FFF2-40B4-BE49-F238E27FC236}">
                      <a16:creationId xmlns:a16="http://schemas.microsoft.com/office/drawing/2014/main" id="{72717DB9-E0B1-4410-9E06-20418BCEF02A}"/>
                    </a:ext>
                  </a:extLst>
                </p:cNvPr>
                <p:cNvGrpSpPr/>
                <p:nvPr/>
              </p:nvGrpSpPr>
              <p:grpSpPr>
                <a:xfrm flipV="1">
                  <a:off x="11269842" y="3117316"/>
                  <a:ext cx="12154" cy="73152"/>
                  <a:chOff x="5602190" y="4248693"/>
                  <a:chExt cx="12154" cy="64008"/>
                </a:xfrm>
              </p:grpSpPr>
              <p:cxnSp>
                <p:nvCxnSpPr>
                  <p:cNvPr id="177" name="Straight Connector 176">
                    <a:extLst>
                      <a:ext uri="{FF2B5EF4-FFF2-40B4-BE49-F238E27FC236}">
                        <a16:creationId xmlns:a16="http://schemas.microsoft.com/office/drawing/2014/main" id="{23D0C4E6-2B53-4CE5-8B77-EDC6950CACE4}"/>
                      </a:ext>
                    </a:extLst>
                  </p:cNvPr>
                  <p:cNvCxnSpPr/>
                  <p:nvPr/>
                </p:nvCxnSpPr>
                <p:spPr>
                  <a:xfrm>
                    <a:off x="5602190" y="4248693"/>
                    <a:ext cx="0" cy="64008"/>
                  </a:xfrm>
                  <a:prstGeom prst="line">
                    <a:avLst/>
                  </a:prstGeom>
                  <a:noFill/>
                  <a:ln w="9525" cap="flat">
                    <a:solidFill>
                      <a:schemeClr val="accent6">
                        <a:lumMod val="75000"/>
                      </a:schemeClr>
                    </a:solidFill>
                    <a:prstDash val="solid"/>
                    <a:round/>
                  </a:ln>
                  <a:effectLst/>
                  <a:sp3d/>
                </p:spPr>
                <p:style>
                  <a:lnRef idx="0">
                    <a:scrgbClr r="0" g="0" b="0"/>
                  </a:lnRef>
                  <a:fillRef idx="0">
                    <a:scrgbClr r="0" g="0" b="0"/>
                  </a:fillRef>
                  <a:effectRef idx="0">
                    <a:scrgbClr r="0" g="0" b="0"/>
                  </a:effectRef>
                  <a:fontRef idx="none"/>
                </p:style>
              </p:cxnSp>
              <p:cxnSp>
                <p:nvCxnSpPr>
                  <p:cNvPr id="178" name="Straight Connector 177">
                    <a:extLst>
                      <a:ext uri="{FF2B5EF4-FFF2-40B4-BE49-F238E27FC236}">
                        <a16:creationId xmlns:a16="http://schemas.microsoft.com/office/drawing/2014/main" id="{11AE40B9-A46F-48C9-A1DB-1720F47DB2F5}"/>
                      </a:ext>
                    </a:extLst>
                  </p:cNvPr>
                  <p:cNvCxnSpPr/>
                  <p:nvPr/>
                </p:nvCxnSpPr>
                <p:spPr>
                  <a:xfrm>
                    <a:off x="5614344" y="4248693"/>
                    <a:ext cx="0" cy="64008"/>
                  </a:xfrm>
                  <a:prstGeom prst="line">
                    <a:avLst/>
                  </a:prstGeom>
                  <a:noFill/>
                  <a:ln w="9525" cap="flat">
                    <a:solidFill>
                      <a:schemeClr val="accent6">
                        <a:lumMod val="75000"/>
                      </a:schemeClr>
                    </a:solidFill>
                    <a:prstDash val="solid"/>
                    <a:round/>
                  </a:ln>
                  <a:effectLst/>
                  <a:sp3d/>
                </p:spPr>
                <p:style>
                  <a:lnRef idx="0">
                    <a:scrgbClr r="0" g="0" b="0"/>
                  </a:lnRef>
                  <a:fillRef idx="0">
                    <a:scrgbClr r="0" g="0" b="0"/>
                  </a:fillRef>
                  <a:effectRef idx="0">
                    <a:scrgbClr r="0" g="0" b="0"/>
                  </a:effectRef>
                  <a:fontRef idx="none"/>
                </p:style>
              </p:cxnSp>
            </p:grpSp>
            <p:grpSp>
              <p:nvGrpSpPr>
                <p:cNvPr id="168" name="Group 167">
                  <a:extLst>
                    <a:ext uri="{FF2B5EF4-FFF2-40B4-BE49-F238E27FC236}">
                      <a16:creationId xmlns:a16="http://schemas.microsoft.com/office/drawing/2014/main" id="{4E4EFA19-05DF-4B4A-929B-C10032055217}"/>
                    </a:ext>
                  </a:extLst>
                </p:cNvPr>
                <p:cNvGrpSpPr/>
                <p:nvPr/>
              </p:nvGrpSpPr>
              <p:grpSpPr>
                <a:xfrm flipV="1">
                  <a:off x="11293443" y="3117316"/>
                  <a:ext cx="12154" cy="73152"/>
                  <a:chOff x="5625791" y="4248693"/>
                  <a:chExt cx="12154" cy="64008"/>
                </a:xfrm>
              </p:grpSpPr>
              <p:cxnSp>
                <p:nvCxnSpPr>
                  <p:cNvPr id="175" name="Straight Connector 174">
                    <a:extLst>
                      <a:ext uri="{FF2B5EF4-FFF2-40B4-BE49-F238E27FC236}">
                        <a16:creationId xmlns:a16="http://schemas.microsoft.com/office/drawing/2014/main" id="{15922242-B34D-4B14-A541-31332F6CB157}"/>
                      </a:ext>
                    </a:extLst>
                  </p:cNvPr>
                  <p:cNvCxnSpPr/>
                  <p:nvPr/>
                </p:nvCxnSpPr>
                <p:spPr>
                  <a:xfrm>
                    <a:off x="5625791" y="4248693"/>
                    <a:ext cx="0" cy="64008"/>
                  </a:xfrm>
                  <a:prstGeom prst="line">
                    <a:avLst/>
                  </a:prstGeom>
                  <a:noFill/>
                  <a:ln w="9525" cap="flat">
                    <a:solidFill>
                      <a:schemeClr val="accent6">
                        <a:lumMod val="75000"/>
                      </a:schemeClr>
                    </a:solidFill>
                    <a:prstDash val="solid"/>
                    <a:round/>
                  </a:ln>
                  <a:effectLst/>
                  <a:sp3d/>
                </p:spPr>
                <p:style>
                  <a:lnRef idx="0">
                    <a:scrgbClr r="0" g="0" b="0"/>
                  </a:lnRef>
                  <a:fillRef idx="0">
                    <a:scrgbClr r="0" g="0" b="0"/>
                  </a:fillRef>
                  <a:effectRef idx="0">
                    <a:scrgbClr r="0" g="0" b="0"/>
                  </a:effectRef>
                  <a:fontRef idx="none"/>
                </p:style>
              </p:cxnSp>
              <p:cxnSp>
                <p:nvCxnSpPr>
                  <p:cNvPr id="176" name="Straight Connector 175">
                    <a:extLst>
                      <a:ext uri="{FF2B5EF4-FFF2-40B4-BE49-F238E27FC236}">
                        <a16:creationId xmlns:a16="http://schemas.microsoft.com/office/drawing/2014/main" id="{F64D2DB9-2F71-4768-8CC7-63C6A4B1C6AB}"/>
                      </a:ext>
                    </a:extLst>
                  </p:cNvPr>
                  <p:cNvCxnSpPr/>
                  <p:nvPr/>
                </p:nvCxnSpPr>
                <p:spPr>
                  <a:xfrm>
                    <a:off x="5637945" y="4248693"/>
                    <a:ext cx="0" cy="64008"/>
                  </a:xfrm>
                  <a:prstGeom prst="line">
                    <a:avLst/>
                  </a:prstGeom>
                  <a:noFill/>
                  <a:ln w="9525" cap="flat">
                    <a:solidFill>
                      <a:schemeClr val="accent6">
                        <a:lumMod val="75000"/>
                      </a:schemeClr>
                    </a:solidFill>
                    <a:prstDash val="solid"/>
                    <a:round/>
                  </a:ln>
                  <a:effectLst/>
                  <a:sp3d/>
                </p:spPr>
                <p:style>
                  <a:lnRef idx="0">
                    <a:scrgbClr r="0" g="0" b="0"/>
                  </a:lnRef>
                  <a:fillRef idx="0">
                    <a:scrgbClr r="0" g="0" b="0"/>
                  </a:fillRef>
                  <a:effectRef idx="0">
                    <a:scrgbClr r="0" g="0" b="0"/>
                  </a:effectRef>
                  <a:fontRef idx="none"/>
                </p:style>
              </p:cxnSp>
            </p:grpSp>
            <p:grpSp>
              <p:nvGrpSpPr>
                <p:cNvPr id="169" name="Group 168">
                  <a:extLst>
                    <a:ext uri="{FF2B5EF4-FFF2-40B4-BE49-F238E27FC236}">
                      <a16:creationId xmlns:a16="http://schemas.microsoft.com/office/drawing/2014/main" id="{55952255-B7D0-4B1C-920D-FED4ABFC84C0}"/>
                    </a:ext>
                  </a:extLst>
                </p:cNvPr>
                <p:cNvGrpSpPr/>
                <p:nvPr/>
              </p:nvGrpSpPr>
              <p:grpSpPr>
                <a:xfrm flipV="1">
                  <a:off x="11316824" y="3117316"/>
                  <a:ext cx="12154" cy="73152"/>
                  <a:chOff x="5646632" y="4248693"/>
                  <a:chExt cx="12154" cy="64008"/>
                </a:xfrm>
              </p:grpSpPr>
              <p:cxnSp>
                <p:nvCxnSpPr>
                  <p:cNvPr id="173" name="Straight Connector 172">
                    <a:extLst>
                      <a:ext uri="{FF2B5EF4-FFF2-40B4-BE49-F238E27FC236}">
                        <a16:creationId xmlns:a16="http://schemas.microsoft.com/office/drawing/2014/main" id="{9D7D4B83-336D-4AEF-9C79-7099C8A165A0}"/>
                      </a:ext>
                    </a:extLst>
                  </p:cNvPr>
                  <p:cNvCxnSpPr/>
                  <p:nvPr/>
                </p:nvCxnSpPr>
                <p:spPr>
                  <a:xfrm>
                    <a:off x="5646632" y="4248693"/>
                    <a:ext cx="0" cy="64008"/>
                  </a:xfrm>
                  <a:prstGeom prst="line">
                    <a:avLst/>
                  </a:prstGeom>
                  <a:noFill/>
                  <a:ln w="9525" cap="flat">
                    <a:solidFill>
                      <a:schemeClr val="accent6">
                        <a:lumMod val="75000"/>
                      </a:schemeClr>
                    </a:solidFill>
                    <a:prstDash val="solid"/>
                    <a:round/>
                  </a:ln>
                  <a:effectLst/>
                  <a:sp3d/>
                </p:spPr>
                <p:style>
                  <a:lnRef idx="0">
                    <a:scrgbClr r="0" g="0" b="0"/>
                  </a:lnRef>
                  <a:fillRef idx="0">
                    <a:scrgbClr r="0" g="0" b="0"/>
                  </a:fillRef>
                  <a:effectRef idx="0">
                    <a:scrgbClr r="0" g="0" b="0"/>
                  </a:effectRef>
                  <a:fontRef idx="none"/>
                </p:style>
              </p:cxnSp>
              <p:cxnSp>
                <p:nvCxnSpPr>
                  <p:cNvPr id="174" name="Straight Connector 173">
                    <a:extLst>
                      <a:ext uri="{FF2B5EF4-FFF2-40B4-BE49-F238E27FC236}">
                        <a16:creationId xmlns:a16="http://schemas.microsoft.com/office/drawing/2014/main" id="{782078C4-1E94-4F94-A46B-FFFE9C291086}"/>
                      </a:ext>
                    </a:extLst>
                  </p:cNvPr>
                  <p:cNvCxnSpPr/>
                  <p:nvPr/>
                </p:nvCxnSpPr>
                <p:spPr>
                  <a:xfrm>
                    <a:off x="5658786" y="4248693"/>
                    <a:ext cx="0" cy="64008"/>
                  </a:xfrm>
                  <a:prstGeom prst="line">
                    <a:avLst/>
                  </a:prstGeom>
                  <a:noFill/>
                  <a:ln w="9525" cap="flat">
                    <a:solidFill>
                      <a:schemeClr val="accent6">
                        <a:lumMod val="75000"/>
                      </a:schemeClr>
                    </a:solidFill>
                    <a:prstDash val="solid"/>
                    <a:round/>
                  </a:ln>
                  <a:effectLst/>
                  <a:sp3d/>
                </p:spPr>
                <p:style>
                  <a:lnRef idx="0">
                    <a:scrgbClr r="0" g="0" b="0"/>
                  </a:lnRef>
                  <a:fillRef idx="0">
                    <a:scrgbClr r="0" g="0" b="0"/>
                  </a:fillRef>
                  <a:effectRef idx="0">
                    <a:scrgbClr r="0" g="0" b="0"/>
                  </a:effectRef>
                  <a:fontRef idx="none"/>
                </p:style>
              </p:cxnSp>
            </p:grpSp>
            <p:cxnSp>
              <p:nvCxnSpPr>
                <p:cNvPr id="171" name="Straight Connector 170">
                  <a:extLst>
                    <a:ext uri="{FF2B5EF4-FFF2-40B4-BE49-F238E27FC236}">
                      <a16:creationId xmlns:a16="http://schemas.microsoft.com/office/drawing/2014/main" id="{0B647C67-DC14-4187-95DB-A79456344D49}"/>
                    </a:ext>
                  </a:extLst>
                </p:cNvPr>
                <p:cNvCxnSpPr/>
                <p:nvPr/>
              </p:nvCxnSpPr>
              <p:spPr>
                <a:xfrm flipV="1">
                  <a:off x="11339699" y="3117316"/>
                  <a:ext cx="0" cy="73152"/>
                </a:xfrm>
                <a:prstGeom prst="line">
                  <a:avLst/>
                </a:prstGeom>
                <a:noFill/>
                <a:ln w="9525" cap="flat">
                  <a:solidFill>
                    <a:schemeClr val="accent6">
                      <a:lumMod val="75000"/>
                    </a:schemeClr>
                  </a:solidFill>
                  <a:prstDash val="solid"/>
                  <a:round/>
                </a:ln>
                <a:effectLst/>
                <a:sp3d/>
              </p:spPr>
              <p:style>
                <a:lnRef idx="0">
                  <a:scrgbClr r="0" g="0" b="0"/>
                </a:lnRef>
                <a:fillRef idx="0">
                  <a:scrgbClr r="0" g="0" b="0"/>
                </a:fillRef>
                <a:effectRef idx="0">
                  <a:scrgbClr r="0" g="0" b="0"/>
                </a:effectRef>
                <a:fontRef idx="none"/>
              </p:style>
            </p:cxnSp>
          </p:grpSp>
          <p:grpSp>
            <p:nvGrpSpPr>
              <p:cNvPr id="234" name="Group 233">
                <a:extLst>
                  <a:ext uri="{FF2B5EF4-FFF2-40B4-BE49-F238E27FC236}">
                    <a16:creationId xmlns:a16="http://schemas.microsoft.com/office/drawing/2014/main" id="{F479912A-8FD8-4237-8E3A-7D518F7A8640}"/>
                  </a:ext>
                </a:extLst>
              </p:cNvPr>
              <p:cNvGrpSpPr/>
              <p:nvPr/>
            </p:nvGrpSpPr>
            <p:grpSpPr>
              <a:xfrm>
                <a:off x="11108937" y="3045505"/>
                <a:ext cx="73152" cy="73152"/>
                <a:chOff x="11435217" y="2693937"/>
                <a:chExt cx="73152" cy="73152"/>
              </a:xfrm>
            </p:grpSpPr>
            <p:cxnSp>
              <p:nvCxnSpPr>
                <p:cNvPr id="235" name="Straight Connector 234">
                  <a:extLst>
                    <a:ext uri="{FF2B5EF4-FFF2-40B4-BE49-F238E27FC236}">
                      <a16:creationId xmlns:a16="http://schemas.microsoft.com/office/drawing/2014/main" id="{6582D873-36DF-4509-BCA2-BBC5A6234B3E}"/>
                    </a:ext>
                  </a:extLst>
                </p:cNvPr>
                <p:cNvCxnSpPr>
                  <a:cxnSpLocks/>
                </p:cNvCxnSpPr>
                <p:nvPr/>
              </p:nvCxnSpPr>
              <p:spPr>
                <a:xfrm flipV="1">
                  <a:off x="11471793" y="2693937"/>
                  <a:ext cx="0" cy="73152"/>
                </a:xfrm>
                <a:prstGeom prst="line">
                  <a:avLst/>
                </a:prstGeom>
                <a:noFill/>
                <a:ln w="9525" cap="flat">
                  <a:solidFill>
                    <a:schemeClr val="accent6">
                      <a:lumMod val="75000"/>
                    </a:schemeClr>
                  </a:solidFill>
                  <a:prstDash val="solid"/>
                  <a:round/>
                </a:ln>
                <a:effectLst/>
                <a:sp3d/>
              </p:spPr>
              <p:style>
                <a:lnRef idx="0">
                  <a:scrgbClr r="0" g="0" b="0"/>
                </a:lnRef>
                <a:fillRef idx="0">
                  <a:scrgbClr r="0" g="0" b="0"/>
                </a:fillRef>
                <a:effectRef idx="0">
                  <a:scrgbClr r="0" g="0" b="0"/>
                </a:effectRef>
                <a:fontRef idx="none"/>
              </p:style>
            </p:cxnSp>
            <p:cxnSp>
              <p:nvCxnSpPr>
                <p:cNvPr id="236" name="Straight Connector 235">
                  <a:extLst>
                    <a:ext uri="{FF2B5EF4-FFF2-40B4-BE49-F238E27FC236}">
                      <a16:creationId xmlns:a16="http://schemas.microsoft.com/office/drawing/2014/main" id="{1B3A0BED-4F7A-4363-9169-2188D0C163F3}"/>
                    </a:ext>
                  </a:extLst>
                </p:cNvPr>
                <p:cNvCxnSpPr>
                  <a:cxnSpLocks/>
                </p:cNvCxnSpPr>
                <p:nvPr/>
              </p:nvCxnSpPr>
              <p:spPr>
                <a:xfrm rot="16200000" flipV="1">
                  <a:off x="11471793" y="2693937"/>
                  <a:ext cx="0" cy="73152"/>
                </a:xfrm>
                <a:prstGeom prst="line">
                  <a:avLst/>
                </a:prstGeom>
                <a:noFill/>
                <a:ln w="9525" cap="flat">
                  <a:solidFill>
                    <a:schemeClr val="accent6">
                      <a:lumMod val="75000"/>
                    </a:schemeClr>
                  </a:solidFill>
                  <a:prstDash val="solid"/>
                  <a:round/>
                </a:ln>
                <a:effectLst/>
                <a:sp3d/>
              </p:spPr>
              <p:style>
                <a:lnRef idx="0">
                  <a:scrgbClr r="0" g="0" b="0"/>
                </a:lnRef>
                <a:fillRef idx="0">
                  <a:scrgbClr r="0" g="0" b="0"/>
                </a:fillRef>
                <a:effectRef idx="0">
                  <a:scrgbClr r="0" g="0" b="0"/>
                </a:effectRef>
                <a:fontRef idx="none"/>
              </p:style>
            </p:cxnSp>
          </p:grpSp>
          <p:grpSp>
            <p:nvGrpSpPr>
              <p:cNvPr id="239" name="Group 238">
                <a:extLst>
                  <a:ext uri="{FF2B5EF4-FFF2-40B4-BE49-F238E27FC236}">
                    <a16:creationId xmlns:a16="http://schemas.microsoft.com/office/drawing/2014/main" id="{F5260EC9-EFA6-44C1-9BAB-E45AA84AB814}"/>
                  </a:ext>
                </a:extLst>
              </p:cNvPr>
              <p:cNvGrpSpPr/>
              <p:nvPr/>
            </p:nvGrpSpPr>
            <p:grpSpPr>
              <a:xfrm>
                <a:off x="11054073" y="3063943"/>
                <a:ext cx="73152" cy="73152"/>
                <a:chOff x="11435217" y="2693937"/>
                <a:chExt cx="73152" cy="73152"/>
              </a:xfrm>
            </p:grpSpPr>
            <p:cxnSp>
              <p:nvCxnSpPr>
                <p:cNvPr id="240" name="Straight Connector 239">
                  <a:extLst>
                    <a:ext uri="{FF2B5EF4-FFF2-40B4-BE49-F238E27FC236}">
                      <a16:creationId xmlns:a16="http://schemas.microsoft.com/office/drawing/2014/main" id="{7026617A-4DC0-47B5-B1C5-CCA963A4F618}"/>
                    </a:ext>
                  </a:extLst>
                </p:cNvPr>
                <p:cNvCxnSpPr>
                  <a:cxnSpLocks/>
                </p:cNvCxnSpPr>
                <p:nvPr/>
              </p:nvCxnSpPr>
              <p:spPr>
                <a:xfrm flipV="1">
                  <a:off x="11471793" y="2693937"/>
                  <a:ext cx="0" cy="73152"/>
                </a:xfrm>
                <a:prstGeom prst="line">
                  <a:avLst/>
                </a:prstGeom>
                <a:noFill/>
                <a:ln w="9525" cap="flat">
                  <a:solidFill>
                    <a:schemeClr val="accent6">
                      <a:lumMod val="75000"/>
                    </a:schemeClr>
                  </a:solidFill>
                  <a:prstDash val="solid"/>
                  <a:round/>
                </a:ln>
                <a:effectLst/>
                <a:sp3d/>
              </p:spPr>
              <p:style>
                <a:lnRef idx="0">
                  <a:scrgbClr r="0" g="0" b="0"/>
                </a:lnRef>
                <a:fillRef idx="0">
                  <a:scrgbClr r="0" g="0" b="0"/>
                </a:fillRef>
                <a:effectRef idx="0">
                  <a:scrgbClr r="0" g="0" b="0"/>
                </a:effectRef>
                <a:fontRef idx="none"/>
              </p:style>
            </p:cxnSp>
            <p:cxnSp>
              <p:nvCxnSpPr>
                <p:cNvPr id="241" name="Straight Connector 240">
                  <a:extLst>
                    <a:ext uri="{FF2B5EF4-FFF2-40B4-BE49-F238E27FC236}">
                      <a16:creationId xmlns:a16="http://schemas.microsoft.com/office/drawing/2014/main" id="{95F11688-BAB7-4CF5-B0A0-54FDBAA4BFA7}"/>
                    </a:ext>
                  </a:extLst>
                </p:cNvPr>
                <p:cNvCxnSpPr>
                  <a:cxnSpLocks/>
                </p:cNvCxnSpPr>
                <p:nvPr/>
              </p:nvCxnSpPr>
              <p:spPr>
                <a:xfrm rot="16200000" flipV="1">
                  <a:off x="11471793" y="2693937"/>
                  <a:ext cx="0" cy="73152"/>
                </a:xfrm>
                <a:prstGeom prst="line">
                  <a:avLst/>
                </a:prstGeom>
                <a:noFill/>
                <a:ln w="9525" cap="flat">
                  <a:solidFill>
                    <a:schemeClr val="accent6">
                      <a:lumMod val="75000"/>
                    </a:schemeClr>
                  </a:solidFill>
                  <a:prstDash val="solid"/>
                  <a:round/>
                </a:ln>
                <a:effectLst/>
                <a:sp3d/>
              </p:spPr>
              <p:style>
                <a:lnRef idx="0">
                  <a:scrgbClr r="0" g="0" b="0"/>
                </a:lnRef>
                <a:fillRef idx="0">
                  <a:scrgbClr r="0" g="0" b="0"/>
                </a:fillRef>
                <a:effectRef idx="0">
                  <a:scrgbClr r="0" g="0" b="0"/>
                </a:effectRef>
                <a:fontRef idx="none"/>
              </p:style>
            </p:cxnSp>
          </p:grpSp>
          <p:grpSp>
            <p:nvGrpSpPr>
              <p:cNvPr id="242" name="Group 241">
                <a:extLst>
                  <a:ext uri="{FF2B5EF4-FFF2-40B4-BE49-F238E27FC236}">
                    <a16:creationId xmlns:a16="http://schemas.microsoft.com/office/drawing/2014/main" id="{1F053D6D-7454-4F6C-8C33-114D7B9E9F52}"/>
                  </a:ext>
                </a:extLst>
              </p:cNvPr>
              <p:cNvGrpSpPr/>
              <p:nvPr/>
            </p:nvGrpSpPr>
            <p:grpSpPr>
              <a:xfrm>
                <a:off x="9646524" y="3429000"/>
                <a:ext cx="73152" cy="73152"/>
                <a:chOff x="11435217" y="2693937"/>
                <a:chExt cx="73152" cy="73152"/>
              </a:xfrm>
            </p:grpSpPr>
            <p:cxnSp>
              <p:nvCxnSpPr>
                <p:cNvPr id="243" name="Straight Connector 242">
                  <a:extLst>
                    <a:ext uri="{FF2B5EF4-FFF2-40B4-BE49-F238E27FC236}">
                      <a16:creationId xmlns:a16="http://schemas.microsoft.com/office/drawing/2014/main" id="{9F630D85-4C4A-4E4D-8F0F-CFA50D709E92}"/>
                    </a:ext>
                  </a:extLst>
                </p:cNvPr>
                <p:cNvCxnSpPr>
                  <a:cxnSpLocks/>
                </p:cNvCxnSpPr>
                <p:nvPr/>
              </p:nvCxnSpPr>
              <p:spPr>
                <a:xfrm flipV="1">
                  <a:off x="11471793" y="2693937"/>
                  <a:ext cx="0" cy="73152"/>
                </a:xfrm>
                <a:prstGeom prst="line">
                  <a:avLst/>
                </a:prstGeom>
                <a:noFill/>
                <a:ln w="9525" cap="flat">
                  <a:solidFill>
                    <a:schemeClr val="accent6">
                      <a:lumMod val="75000"/>
                    </a:schemeClr>
                  </a:solidFill>
                  <a:prstDash val="solid"/>
                  <a:round/>
                </a:ln>
                <a:effectLst/>
                <a:sp3d/>
              </p:spPr>
              <p:style>
                <a:lnRef idx="0">
                  <a:scrgbClr r="0" g="0" b="0"/>
                </a:lnRef>
                <a:fillRef idx="0">
                  <a:scrgbClr r="0" g="0" b="0"/>
                </a:fillRef>
                <a:effectRef idx="0">
                  <a:scrgbClr r="0" g="0" b="0"/>
                </a:effectRef>
                <a:fontRef idx="none"/>
              </p:style>
            </p:cxnSp>
            <p:cxnSp>
              <p:nvCxnSpPr>
                <p:cNvPr id="244" name="Straight Connector 243">
                  <a:extLst>
                    <a:ext uri="{FF2B5EF4-FFF2-40B4-BE49-F238E27FC236}">
                      <a16:creationId xmlns:a16="http://schemas.microsoft.com/office/drawing/2014/main" id="{9B0865ED-8B47-483C-A06B-BF4BFDAFE2BA}"/>
                    </a:ext>
                  </a:extLst>
                </p:cNvPr>
                <p:cNvCxnSpPr>
                  <a:cxnSpLocks/>
                </p:cNvCxnSpPr>
                <p:nvPr/>
              </p:nvCxnSpPr>
              <p:spPr>
                <a:xfrm rot="16200000" flipV="1">
                  <a:off x="11471793" y="2693937"/>
                  <a:ext cx="0" cy="73152"/>
                </a:xfrm>
                <a:prstGeom prst="line">
                  <a:avLst/>
                </a:prstGeom>
                <a:noFill/>
                <a:ln w="9525" cap="flat">
                  <a:solidFill>
                    <a:schemeClr val="accent6">
                      <a:lumMod val="75000"/>
                    </a:schemeClr>
                  </a:solidFill>
                  <a:prstDash val="solid"/>
                  <a:round/>
                </a:ln>
                <a:effectLst/>
                <a:sp3d/>
              </p:spPr>
              <p:style>
                <a:lnRef idx="0">
                  <a:scrgbClr r="0" g="0" b="0"/>
                </a:lnRef>
                <a:fillRef idx="0">
                  <a:scrgbClr r="0" g="0" b="0"/>
                </a:fillRef>
                <a:effectRef idx="0">
                  <a:scrgbClr r="0" g="0" b="0"/>
                </a:effectRef>
                <a:fontRef idx="none"/>
              </p:style>
            </p:cxnSp>
          </p:grpSp>
          <p:grpSp>
            <p:nvGrpSpPr>
              <p:cNvPr id="245" name="Group 244">
                <a:extLst>
                  <a:ext uri="{FF2B5EF4-FFF2-40B4-BE49-F238E27FC236}">
                    <a16:creationId xmlns:a16="http://schemas.microsoft.com/office/drawing/2014/main" id="{E7A4676B-9CF6-4810-86C2-B09A41B4C135}"/>
                  </a:ext>
                </a:extLst>
              </p:cNvPr>
              <p:cNvGrpSpPr/>
              <p:nvPr/>
            </p:nvGrpSpPr>
            <p:grpSpPr>
              <a:xfrm>
                <a:off x="9258934" y="3684521"/>
                <a:ext cx="73152" cy="73152"/>
                <a:chOff x="11435217" y="2693937"/>
                <a:chExt cx="73152" cy="73152"/>
              </a:xfrm>
            </p:grpSpPr>
            <p:cxnSp>
              <p:nvCxnSpPr>
                <p:cNvPr id="246" name="Straight Connector 245">
                  <a:extLst>
                    <a:ext uri="{FF2B5EF4-FFF2-40B4-BE49-F238E27FC236}">
                      <a16:creationId xmlns:a16="http://schemas.microsoft.com/office/drawing/2014/main" id="{EC1E485F-14D2-4DEE-8152-80E4A89F0F5A}"/>
                    </a:ext>
                  </a:extLst>
                </p:cNvPr>
                <p:cNvCxnSpPr>
                  <a:cxnSpLocks/>
                </p:cNvCxnSpPr>
                <p:nvPr/>
              </p:nvCxnSpPr>
              <p:spPr>
                <a:xfrm flipV="1">
                  <a:off x="11471793" y="2693937"/>
                  <a:ext cx="0" cy="73152"/>
                </a:xfrm>
                <a:prstGeom prst="line">
                  <a:avLst/>
                </a:prstGeom>
                <a:noFill/>
                <a:ln w="9525" cap="flat">
                  <a:solidFill>
                    <a:schemeClr val="accent6">
                      <a:lumMod val="75000"/>
                    </a:schemeClr>
                  </a:solidFill>
                  <a:prstDash val="solid"/>
                  <a:round/>
                </a:ln>
                <a:effectLst/>
                <a:sp3d/>
              </p:spPr>
              <p:style>
                <a:lnRef idx="0">
                  <a:scrgbClr r="0" g="0" b="0"/>
                </a:lnRef>
                <a:fillRef idx="0">
                  <a:scrgbClr r="0" g="0" b="0"/>
                </a:fillRef>
                <a:effectRef idx="0">
                  <a:scrgbClr r="0" g="0" b="0"/>
                </a:effectRef>
                <a:fontRef idx="none"/>
              </p:style>
            </p:cxnSp>
            <p:cxnSp>
              <p:nvCxnSpPr>
                <p:cNvPr id="247" name="Straight Connector 246">
                  <a:extLst>
                    <a:ext uri="{FF2B5EF4-FFF2-40B4-BE49-F238E27FC236}">
                      <a16:creationId xmlns:a16="http://schemas.microsoft.com/office/drawing/2014/main" id="{1E0B75F2-13CB-41A7-8843-109E4A3B1B4A}"/>
                    </a:ext>
                  </a:extLst>
                </p:cNvPr>
                <p:cNvCxnSpPr>
                  <a:cxnSpLocks/>
                </p:cNvCxnSpPr>
                <p:nvPr/>
              </p:nvCxnSpPr>
              <p:spPr>
                <a:xfrm rot="16200000" flipV="1">
                  <a:off x="11471793" y="2693937"/>
                  <a:ext cx="0" cy="73152"/>
                </a:xfrm>
                <a:prstGeom prst="line">
                  <a:avLst/>
                </a:prstGeom>
                <a:noFill/>
                <a:ln w="9525" cap="flat">
                  <a:solidFill>
                    <a:schemeClr val="accent6">
                      <a:lumMod val="75000"/>
                    </a:schemeClr>
                  </a:solidFill>
                  <a:prstDash val="solid"/>
                  <a:round/>
                </a:ln>
                <a:effectLst/>
                <a:sp3d/>
              </p:spPr>
              <p:style>
                <a:lnRef idx="0">
                  <a:scrgbClr r="0" g="0" b="0"/>
                </a:lnRef>
                <a:fillRef idx="0">
                  <a:scrgbClr r="0" g="0" b="0"/>
                </a:fillRef>
                <a:effectRef idx="0">
                  <a:scrgbClr r="0" g="0" b="0"/>
                </a:effectRef>
                <a:fontRef idx="none"/>
              </p:style>
            </p:cxnSp>
          </p:grpSp>
          <p:grpSp>
            <p:nvGrpSpPr>
              <p:cNvPr id="248" name="Group 247">
                <a:extLst>
                  <a:ext uri="{FF2B5EF4-FFF2-40B4-BE49-F238E27FC236}">
                    <a16:creationId xmlns:a16="http://schemas.microsoft.com/office/drawing/2014/main" id="{31198F7A-DAB2-45AE-88F3-B15C19304A15}"/>
                  </a:ext>
                </a:extLst>
              </p:cNvPr>
              <p:cNvGrpSpPr/>
              <p:nvPr/>
            </p:nvGrpSpPr>
            <p:grpSpPr>
              <a:xfrm>
                <a:off x="7972173" y="5162801"/>
                <a:ext cx="73152" cy="73152"/>
                <a:chOff x="11435217" y="2693937"/>
                <a:chExt cx="73152" cy="73152"/>
              </a:xfrm>
            </p:grpSpPr>
            <p:cxnSp>
              <p:nvCxnSpPr>
                <p:cNvPr id="249" name="Straight Connector 248">
                  <a:extLst>
                    <a:ext uri="{FF2B5EF4-FFF2-40B4-BE49-F238E27FC236}">
                      <a16:creationId xmlns:a16="http://schemas.microsoft.com/office/drawing/2014/main" id="{48753B38-77DB-445B-B898-20B79438E39C}"/>
                    </a:ext>
                  </a:extLst>
                </p:cNvPr>
                <p:cNvCxnSpPr>
                  <a:cxnSpLocks/>
                </p:cNvCxnSpPr>
                <p:nvPr/>
              </p:nvCxnSpPr>
              <p:spPr>
                <a:xfrm flipV="1">
                  <a:off x="11471793" y="2693937"/>
                  <a:ext cx="0" cy="73152"/>
                </a:xfrm>
                <a:prstGeom prst="line">
                  <a:avLst/>
                </a:prstGeom>
                <a:noFill/>
                <a:ln w="9525" cap="flat">
                  <a:solidFill>
                    <a:schemeClr val="accent6">
                      <a:lumMod val="75000"/>
                    </a:schemeClr>
                  </a:solidFill>
                  <a:prstDash val="solid"/>
                  <a:round/>
                </a:ln>
                <a:effectLst/>
                <a:sp3d/>
              </p:spPr>
              <p:style>
                <a:lnRef idx="0">
                  <a:scrgbClr r="0" g="0" b="0"/>
                </a:lnRef>
                <a:fillRef idx="0">
                  <a:scrgbClr r="0" g="0" b="0"/>
                </a:fillRef>
                <a:effectRef idx="0">
                  <a:scrgbClr r="0" g="0" b="0"/>
                </a:effectRef>
                <a:fontRef idx="none"/>
              </p:style>
            </p:cxnSp>
            <p:cxnSp>
              <p:nvCxnSpPr>
                <p:cNvPr id="250" name="Straight Connector 249">
                  <a:extLst>
                    <a:ext uri="{FF2B5EF4-FFF2-40B4-BE49-F238E27FC236}">
                      <a16:creationId xmlns:a16="http://schemas.microsoft.com/office/drawing/2014/main" id="{44724F88-5216-477D-961F-B53A43128AA6}"/>
                    </a:ext>
                  </a:extLst>
                </p:cNvPr>
                <p:cNvCxnSpPr>
                  <a:cxnSpLocks/>
                </p:cNvCxnSpPr>
                <p:nvPr/>
              </p:nvCxnSpPr>
              <p:spPr>
                <a:xfrm rot="16200000" flipV="1">
                  <a:off x="11471793" y="2693937"/>
                  <a:ext cx="0" cy="73152"/>
                </a:xfrm>
                <a:prstGeom prst="line">
                  <a:avLst/>
                </a:prstGeom>
                <a:noFill/>
                <a:ln w="9525" cap="flat">
                  <a:solidFill>
                    <a:schemeClr val="accent6">
                      <a:lumMod val="75000"/>
                    </a:schemeClr>
                  </a:solidFill>
                  <a:prstDash val="solid"/>
                  <a:round/>
                </a:ln>
                <a:effectLst/>
                <a:sp3d/>
              </p:spPr>
              <p:style>
                <a:lnRef idx="0">
                  <a:scrgbClr r="0" g="0" b="0"/>
                </a:lnRef>
                <a:fillRef idx="0">
                  <a:scrgbClr r="0" g="0" b="0"/>
                </a:fillRef>
                <a:effectRef idx="0">
                  <a:scrgbClr r="0" g="0" b="0"/>
                </a:effectRef>
                <a:fontRef idx="none"/>
              </p:style>
            </p:cxnSp>
          </p:grpSp>
          <p:grpSp>
            <p:nvGrpSpPr>
              <p:cNvPr id="251" name="Group 250">
                <a:extLst>
                  <a:ext uri="{FF2B5EF4-FFF2-40B4-BE49-F238E27FC236}">
                    <a16:creationId xmlns:a16="http://schemas.microsoft.com/office/drawing/2014/main" id="{26D49096-5ED9-4D06-8C73-8B5C901A95B4}"/>
                  </a:ext>
                </a:extLst>
              </p:cNvPr>
              <p:cNvGrpSpPr/>
              <p:nvPr/>
            </p:nvGrpSpPr>
            <p:grpSpPr>
              <a:xfrm>
                <a:off x="8422455" y="4823111"/>
                <a:ext cx="73152" cy="73152"/>
                <a:chOff x="11435217" y="2693937"/>
                <a:chExt cx="73152" cy="73152"/>
              </a:xfrm>
            </p:grpSpPr>
            <p:cxnSp>
              <p:nvCxnSpPr>
                <p:cNvPr id="252" name="Straight Connector 251">
                  <a:extLst>
                    <a:ext uri="{FF2B5EF4-FFF2-40B4-BE49-F238E27FC236}">
                      <a16:creationId xmlns:a16="http://schemas.microsoft.com/office/drawing/2014/main" id="{DA7DAF0C-532E-4097-8E64-2CA0651B7266}"/>
                    </a:ext>
                  </a:extLst>
                </p:cNvPr>
                <p:cNvCxnSpPr>
                  <a:cxnSpLocks/>
                </p:cNvCxnSpPr>
                <p:nvPr/>
              </p:nvCxnSpPr>
              <p:spPr>
                <a:xfrm flipV="1">
                  <a:off x="11471793" y="2693937"/>
                  <a:ext cx="0" cy="73152"/>
                </a:xfrm>
                <a:prstGeom prst="line">
                  <a:avLst/>
                </a:prstGeom>
                <a:noFill/>
                <a:ln w="9525" cap="flat">
                  <a:solidFill>
                    <a:schemeClr val="accent6">
                      <a:lumMod val="75000"/>
                    </a:schemeClr>
                  </a:solidFill>
                  <a:prstDash val="solid"/>
                  <a:round/>
                </a:ln>
                <a:effectLst/>
                <a:sp3d/>
              </p:spPr>
              <p:style>
                <a:lnRef idx="0">
                  <a:scrgbClr r="0" g="0" b="0"/>
                </a:lnRef>
                <a:fillRef idx="0">
                  <a:scrgbClr r="0" g="0" b="0"/>
                </a:fillRef>
                <a:effectRef idx="0">
                  <a:scrgbClr r="0" g="0" b="0"/>
                </a:effectRef>
                <a:fontRef idx="none"/>
              </p:style>
            </p:cxnSp>
            <p:cxnSp>
              <p:nvCxnSpPr>
                <p:cNvPr id="253" name="Straight Connector 252">
                  <a:extLst>
                    <a:ext uri="{FF2B5EF4-FFF2-40B4-BE49-F238E27FC236}">
                      <a16:creationId xmlns:a16="http://schemas.microsoft.com/office/drawing/2014/main" id="{C75A7D07-B766-4555-AA42-19CE53B7D024}"/>
                    </a:ext>
                  </a:extLst>
                </p:cNvPr>
                <p:cNvCxnSpPr>
                  <a:cxnSpLocks/>
                </p:cNvCxnSpPr>
                <p:nvPr/>
              </p:nvCxnSpPr>
              <p:spPr>
                <a:xfrm rot="16200000" flipV="1">
                  <a:off x="11471793" y="2693937"/>
                  <a:ext cx="0" cy="73152"/>
                </a:xfrm>
                <a:prstGeom prst="line">
                  <a:avLst/>
                </a:prstGeom>
                <a:noFill/>
                <a:ln w="9525" cap="flat">
                  <a:solidFill>
                    <a:schemeClr val="accent6">
                      <a:lumMod val="75000"/>
                    </a:schemeClr>
                  </a:solidFill>
                  <a:prstDash val="solid"/>
                  <a:round/>
                </a:ln>
                <a:effectLst/>
                <a:sp3d/>
              </p:spPr>
              <p:style>
                <a:lnRef idx="0">
                  <a:scrgbClr r="0" g="0" b="0"/>
                </a:lnRef>
                <a:fillRef idx="0">
                  <a:scrgbClr r="0" g="0" b="0"/>
                </a:fillRef>
                <a:effectRef idx="0">
                  <a:scrgbClr r="0" g="0" b="0"/>
                </a:effectRef>
                <a:fontRef idx="none"/>
              </p:style>
            </p:cxnSp>
          </p:grpSp>
          <p:grpSp>
            <p:nvGrpSpPr>
              <p:cNvPr id="254" name="Group 253">
                <a:extLst>
                  <a:ext uri="{FF2B5EF4-FFF2-40B4-BE49-F238E27FC236}">
                    <a16:creationId xmlns:a16="http://schemas.microsoft.com/office/drawing/2014/main" id="{C136AF1F-FFE3-400F-85B3-50C6F552F2EB}"/>
                  </a:ext>
                </a:extLst>
              </p:cNvPr>
              <p:cNvGrpSpPr/>
              <p:nvPr/>
            </p:nvGrpSpPr>
            <p:grpSpPr>
              <a:xfrm>
                <a:off x="7955193" y="5162800"/>
                <a:ext cx="73152" cy="73152"/>
                <a:chOff x="11435217" y="2693937"/>
                <a:chExt cx="73152" cy="73152"/>
              </a:xfrm>
            </p:grpSpPr>
            <p:cxnSp>
              <p:nvCxnSpPr>
                <p:cNvPr id="255" name="Straight Connector 254">
                  <a:extLst>
                    <a:ext uri="{FF2B5EF4-FFF2-40B4-BE49-F238E27FC236}">
                      <a16:creationId xmlns:a16="http://schemas.microsoft.com/office/drawing/2014/main" id="{1A7C5EBB-1622-4DF4-9963-772DE81C6E7F}"/>
                    </a:ext>
                  </a:extLst>
                </p:cNvPr>
                <p:cNvCxnSpPr>
                  <a:cxnSpLocks/>
                </p:cNvCxnSpPr>
                <p:nvPr/>
              </p:nvCxnSpPr>
              <p:spPr>
                <a:xfrm flipV="1">
                  <a:off x="11471793" y="2693937"/>
                  <a:ext cx="0" cy="73152"/>
                </a:xfrm>
                <a:prstGeom prst="line">
                  <a:avLst/>
                </a:prstGeom>
                <a:noFill/>
                <a:ln w="9525" cap="flat">
                  <a:solidFill>
                    <a:schemeClr val="accent6">
                      <a:lumMod val="75000"/>
                    </a:schemeClr>
                  </a:solidFill>
                  <a:prstDash val="solid"/>
                  <a:round/>
                </a:ln>
                <a:effectLst/>
                <a:sp3d/>
              </p:spPr>
              <p:style>
                <a:lnRef idx="0">
                  <a:scrgbClr r="0" g="0" b="0"/>
                </a:lnRef>
                <a:fillRef idx="0">
                  <a:scrgbClr r="0" g="0" b="0"/>
                </a:fillRef>
                <a:effectRef idx="0">
                  <a:scrgbClr r="0" g="0" b="0"/>
                </a:effectRef>
                <a:fontRef idx="none"/>
              </p:style>
            </p:cxnSp>
            <p:cxnSp>
              <p:nvCxnSpPr>
                <p:cNvPr id="256" name="Straight Connector 255">
                  <a:extLst>
                    <a:ext uri="{FF2B5EF4-FFF2-40B4-BE49-F238E27FC236}">
                      <a16:creationId xmlns:a16="http://schemas.microsoft.com/office/drawing/2014/main" id="{4A7B82A1-34A3-4318-BA84-CFF5C91AFFAE}"/>
                    </a:ext>
                  </a:extLst>
                </p:cNvPr>
                <p:cNvCxnSpPr>
                  <a:cxnSpLocks/>
                </p:cNvCxnSpPr>
                <p:nvPr/>
              </p:nvCxnSpPr>
              <p:spPr>
                <a:xfrm rot="16200000" flipV="1">
                  <a:off x="11471793" y="2693937"/>
                  <a:ext cx="0" cy="73152"/>
                </a:xfrm>
                <a:prstGeom prst="line">
                  <a:avLst/>
                </a:prstGeom>
                <a:noFill/>
                <a:ln w="9525" cap="flat">
                  <a:solidFill>
                    <a:schemeClr val="accent6">
                      <a:lumMod val="75000"/>
                    </a:schemeClr>
                  </a:solidFill>
                  <a:prstDash val="solid"/>
                  <a:round/>
                </a:ln>
                <a:effectLst/>
                <a:sp3d/>
              </p:spPr>
              <p:style>
                <a:lnRef idx="0">
                  <a:scrgbClr r="0" g="0" b="0"/>
                </a:lnRef>
                <a:fillRef idx="0">
                  <a:scrgbClr r="0" g="0" b="0"/>
                </a:fillRef>
                <a:effectRef idx="0">
                  <a:scrgbClr r="0" g="0" b="0"/>
                </a:effectRef>
                <a:fontRef idx="none"/>
              </p:style>
            </p:cxnSp>
          </p:grpSp>
          <p:sp>
            <p:nvSpPr>
              <p:cNvPr id="257" name="Freeform: Shape 256">
                <a:extLst>
                  <a:ext uri="{FF2B5EF4-FFF2-40B4-BE49-F238E27FC236}">
                    <a16:creationId xmlns:a16="http://schemas.microsoft.com/office/drawing/2014/main" id="{B317235F-2BAE-4471-928D-0C1544C934ED}"/>
                  </a:ext>
                </a:extLst>
              </p:cNvPr>
              <p:cNvSpPr/>
              <p:nvPr/>
            </p:nvSpPr>
            <p:spPr>
              <a:xfrm>
                <a:off x="7994469" y="3069771"/>
                <a:ext cx="3376748" cy="2129246"/>
              </a:xfrm>
              <a:custGeom>
                <a:avLst/>
                <a:gdLst>
                  <a:gd name="connsiteX0" fmla="*/ 3376748 w 3376748"/>
                  <a:gd name="connsiteY0" fmla="*/ 0 h 2129246"/>
                  <a:gd name="connsiteX1" fmla="*/ 3151414 w 3376748"/>
                  <a:gd name="connsiteY1" fmla="*/ 0 h 2129246"/>
                  <a:gd name="connsiteX2" fmla="*/ 3128554 w 3376748"/>
                  <a:gd name="connsiteY2" fmla="*/ 29392 h 2129246"/>
                  <a:gd name="connsiteX3" fmla="*/ 3066505 w 3376748"/>
                  <a:gd name="connsiteY3" fmla="*/ 26126 h 2129246"/>
                  <a:gd name="connsiteX4" fmla="*/ 3059974 w 3376748"/>
                  <a:gd name="connsiteY4" fmla="*/ 32658 h 2129246"/>
                  <a:gd name="connsiteX5" fmla="*/ 2965268 w 3376748"/>
                  <a:gd name="connsiteY5" fmla="*/ 32658 h 2129246"/>
                  <a:gd name="connsiteX6" fmla="*/ 2955471 w 3376748"/>
                  <a:gd name="connsiteY6" fmla="*/ 45720 h 2129246"/>
                  <a:gd name="connsiteX7" fmla="*/ 2922814 w 3376748"/>
                  <a:gd name="connsiteY7" fmla="*/ 45720 h 2129246"/>
                  <a:gd name="connsiteX8" fmla="*/ 2919548 w 3376748"/>
                  <a:gd name="connsiteY8" fmla="*/ 55518 h 2129246"/>
                  <a:gd name="connsiteX9" fmla="*/ 2906485 w 3376748"/>
                  <a:gd name="connsiteY9" fmla="*/ 55518 h 2129246"/>
                  <a:gd name="connsiteX10" fmla="*/ 2893422 w 3376748"/>
                  <a:gd name="connsiteY10" fmla="*/ 62049 h 2129246"/>
                  <a:gd name="connsiteX11" fmla="*/ 2877094 w 3376748"/>
                  <a:gd name="connsiteY11" fmla="*/ 62049 h 2129246"/>
                  <a:gd name="connsiteX12" fmla="*/ 2877094 w 3376748"/>
                  <a:gd name="connsiteY12" fmla="*/ 75112 h 2129246"/>
                  <a:gd name="connsiteX13" fmla="*/ 2854234 w 3376748"/>
                  <a:gd name="connsiteY13" fmla="*/ 75112 h 2129246"/>
                  <a:gd name="connsiteX14" fmla="*/ 2837905 w 3376748"/>
                  <a:gd name="connsiteY14" fmla="*/ 88175 h 2129246"/>
                  <a:gd name="connsiteX15" fmla="*/ 2798717 w 3376748"/>
                  <a:gd name="connsiteY15" fmla="*/ 88175 h 2129246"/>
                  <a:gd name="connsiteX16" fmla="*/ 2795451 w 3376748"/>
                  <a:gd name="connsiteY16" fmla="*/ 97972 h 2129246"/>
                  <a:gd name="connsiteX17" fmla="*/ 2707277 w 3376748"/>
                  <a:gd name="connsiteY17" fmla="*/ 97972 h 2129246"/>
                  <a:gd name="connsiteX18" fmla="*/ 2700745 w 3376748"/>
                  <a:gd name="connsiteY18" fmla="*/ 111035 h 2129246"/>
                  <a:gd name="connsiteX19" fmla="*/ 2671354 w 3376748"/>
                  <a:gd name="connsiteY19" fmla="*/ 117566 h 2129246"/>
                  <a:gd name="connsiteX20" fmla="*/ 2661557 w 3376748"/>
                  <a:gd name="connsiteY20" fmla="*/ 127363 h 2129246"/>
                  <a:gd name="connsiteX21" fmla="*/ 2651760 w 3376748"/>
                  <a:gd name="connsiteY21" fmla="*/ 153489 h 2129246"/>
                  <a:gd name="connsiteX22" fmla="*/ 2641962 w 3376748"/>
                  <a:gd name="connsiteY22" fmla="*/ 169818 h 2129246"/>
                  <a:gd name="connsiteX23" fmla="*/ 2583180 w 3376748"/>
                  <a:gd name="connsiteY23" fmla="*/ 176349 h 2129246"/>
                  <a:gd name="connsiteX24" fmla="*/ 2543991 w 3376748"/>
                  <a:gd name="connsiteY24" fmla="*/ 166552 h 2129246"/>
                  <a:gd name="connsiteX25" fmla="*/ 2540725 w 3376748"/>
                  <a:gd name="connsiteY25" fmla="*/ 179615 h 2129246"/>
                  <a:gd name="connsiteX26" fmla="*/ 2491740 w 3376748"/>
                  <a:gd name="connsiteY26" fmla="*/ 182880 h 2129246"/>
                  <a:gd name="connsiteX27" fmla="*/ 2491740 w 3376748"/>
                  <a:gd name="connsiteY27" fmla="*/ 182880 h 2129246"/>
                  <a:gd name="connsiteX28" fmla="*/ 2468880 w 3376748"/>
                  <a:gd name="connsiteY28" fmla="*/ 212272 h 2129246"/>
                  <a:gd name="connsiteX29" fmla="*/ 2387237 w 3376748"/>
                  <a:gd name="connsiteY29" fmla="*/ 215538 h 2129246"/>
                  <a:gd name="connsiteX30" fmla="*/ 2380705 w 3376748"/>
                  <a:gd name="connsiteY30" fmla="*/ 218803 h 2129246"/>
                  <a:gd name="connsiteX31" fmla="*/ 2344782 w 3376748"/>
                  <a:gd name="connsiteY31" fmla="*/ 222069 h 2129246"/>
                  <a:gd name="connsiteX32" fmla="*/ 2334985 w 3376748"/>
                  <a:gd name="connsiteY32" fmla="*/ 225335 h 2129246"/>
                  <a:gd name="connsiteX33" fmla="*/ 2321922 w 3376748"/>
                  <a:gd name="connsiteY33" fmla="*/ 225335 h 2129246"/>
                  <a:gd name="connsiteX34" fmla="*/ 2312125 w 3376748"/>
                  <a:gd name="connsiteY34" fmla="*/ 241663 h 2129246"/>
                  <a:gd name="connsiteX35" fmla="*/ 2286000 w 3376748"/>
                  <a:gd name="connsiteY35" fmla="*/ 241663 h 2129246"/>
                  <a:gd name="connsiteX36" fmla="*/ 2272937 w 3376748"/>
                  <a:gd name="connsiteY36" fmla="*/ 248195 h 2129246"/>
                  <a:gd name="connsiteX37" fmla="*/ 2132511 w 3376748"/>
                  <a:gd name="connsiteY37" fmla="*/ 248195 h 2129246"/>
                  <a:gd name="connsiteX38" fmla="*/ 2096588 w 3376748"/>
                  <a:gd name="connsiteY38" fmla="*/ 261258 h 2129246"/>
                  <a:gd name="connsiteX39" fmla="*/ 2080260 w 3376748"/>
                  <a:gd name="connsiteY39" fmla="*/ 271055 h 2129246"/>
                  <a:gd name="connsiteX40" fmla="*/ 2080260 w 3376748"/>
                  <a:gd name="connsiteY40" fmla="*/ 271055 h 2129246"/>
                  <a:gd name="connsiteX41" fmla="*/ 2050868 w 3376748"/>
                  <a:gd name="connsiteY41" fmla="*/ 287383 h 2129246"/>
                  <a:gd name="connsiteX42" fmla="*/ 2021477 w 3376748"/>
                  <a:gd name="connsiteY42" fmla="*/ 293915 h 2129246"/>
                  <a:gd name="connsiteX43" fmla="*/ 2005148 w 3376748"/>
                  <a:gd name="connsiteY43" fmla="*/ 300446 h 2129246"/>
                  <a:gd name="connsiteX44" fmla="*/ 1995351 w 3376748"/>
                  <a:gd name="connsiteY44" fmla="*/ 329838 h 2129246"/>
                  <a:gd name="connsiteX45" fmla="*/ 1979022 w 3376748"/>
                  <a:gd name="connsiteY45" fmla="*/ 329838 h 2129246"/>
                  <a:gd name="connsiteX46" fmla="*/ 1972491 w 3376748"/>
                  <a:gd name="connsiteY46" fmla="*/ 336369 h 2129246"/>
                  <a:gd name="connsiteX47" fmla="*/ 1946365 w 3376748"/>
                  <a:gd name="connsiteY47" fmla="*/ 336369 h 2129246"/>
                  <a:gd name="connsiteX48" fmla="*/ 1930037 w 3376748"/>
                  <a:gd name="connsiteY48" fmla="*/ 346166 h 2129246"/>
                  <a:gd name="connsiteX49" fmla="*/ 1916974 w 3376748"/>
                  <a:gd name="connsiteY49" fmla="*/ 355963 h 2129246"/>
                  <a:gd name="connsiteX50" fmla="*/ 1887582 w 3376748"/>
                  <a:gd name="connsiteY50" fmla="*/ 372292 h 2129246"/>
                  <a:gd name="connsiteX51" fmla="*/ 1822268 w 3376748"/>
                  <a:gd name="connsiteY51" fmla="*/ 372292 h 2129246"/>
                  <a:gd name="connsiteX52" fmla="*/ 1802674 w 3376748"/>
                  <a:gd name="connsiteY52" fmla="*/ 388620 h 2129246"/>
                  <a:gd name="connsiteX53" fmla="*/ 1760220 w 3376748"/>
                  <a:gd name="connsiteY53" fmla="*/ 388620 h 2129246"/>
                  <a:gd name="connsiteX54" fmla="*/ 1714500 w 3376748"/>
                  <a:gd name="connsiteY54" fmla="*/ 395152 h 2129246"/>
                  <a:gd name="connsiteX55" fmla="*/ 1662248 w 3376748"/>
                  <a:gd name="connsiteY55" fmla="*/ 408215 h 2129246"/>
                  <a:gd name="connsiteX56" fmla="*/ 1652451 w 3376748"/>
                  <a:gd name="connsiteY56" fmla="*/ 421278 h 2129246"/>
                  <a:gd name="connsiteX57" fmla="*/ 1626325 w 3376748"/>
                  <a:gd name="connsiteY57" fmla="*/ 453935 h 2129246"/>
                  <a:gd name="connsiteX58" fmla="*/ 1606731 w 3376748"/>
                  <a:gd name="connsiteY58" fmla="*/ 453935 h 2129246"/>
                  <a:gd name="connsiteX59" fmla="*/ 1590402 w 3376748"/>
                  <a:gd name="connsiteY59" fmla="*/ 463732 h 2129246"/>
                  <a:gd name="connsiteX60" fmla="*/ 1570808 w 3376748"/>
                  <a:gd name="connsiteY60" fmla="*/ 483326 h 2129246"/>
                  <a:gd name="connsiteX61" fmla="*/ 1538151 w 3376748"/>
                  <a:gd name="connsiteY61" fmla="*/ 496389 h 2129246"/>
                  <a:gd name="connsiteX62" fmla="*/ 1515291 w 3376748"/>
                  <a:gd name="connsiteY62" fmla="*/ 489858 h 2129246"/>
                  <a:gd name="connsiteX63" fmla="*/ 1508760 w 3376748"/>
                  <a:gd name="connsiteY63" fmla="*/ 496389 h 2129246"/>
                  <a:gd name="connsiteX64" fmla="*/ 1508760 w 3376748"/>
                  <a:gd name="connsiteY64" fmla="*/ 496389 h 2129246"/>
                  <a:gd name="connsiteX65" fmla="*/ 1482634 w 3376748"/>
                  <a:gd name="connsiteY65" fmla="*/ 522515 h 2129246"/>
                  <a:gd name="connsiteX66" fmla="*/ 1469571 w 3376748"/>
                  <a:gd name="connsiteY66" fmla="*/ 542109 h 2129246"/>
                  <a:gd name="connsiteX67" fmla="*/ 1449977 w 3376748"/>
                  <a:gd name="connsiteY67" fmla="*/ 545375 h 2129246"/>
                  <a:gd name="connsiteX68" fmla="*/ 1453242 w 3376748"/>
                  <a:gd name="connsiteY68" fmla="*/ 558438 h 2129246"/>
                  <a:gd name="connsiteX69" fmla="*/ 1436914 w 3376748"/>
                  <a:gd name="connsiteY69" fmla="*/ 561703 h 2129246"/>
                  <a:gd name="connsiteX70" fmla="*/ 1427117 w 3376748"/>
                  <a:gd name="connsiteY70" fmla="*/ 571500 h 2129246"/>
                  <a:gd name="connsiteX71" fmla="*/ 1371600 w 3376748"/>
                  <a:gd name="connsiteY71" fmla="*/ 571500 h 2129246"/>
                  <a:gd name="connsiteX72" fmla="*/ 1348740 w 3376748"/>
                  <a:gd name="connsiteY72" fmla="*/ 591095 h 2129246"/>
                  <a:gd name="connsiteX73" fmla="*/ 1325880 w 3376748"/>
                  <a:gd name="connsiteY73" fmla="*/ 636815 h 2129246"/>
                  <a:gd name="connsiteX74" fmla="*/ 1325880 w 3376748"/>
                  <a:gd name="connsiteY74" fmla="*/ 636815 h 2129246"/>
                  <a:gd name="connsiteX75" fmla="*/ 1283425 w 3376748"/>
                  <a:gd name="connsiteY75" fmla="*/ 669472 h 2129246"/>
                  <a:gd name="connsiteX76" fmla="*/ 1267097 w 3376748"/>
                  <a:gd name="connsiteY76" fmla="*/ 676003 h 2129246"/>
                  <a:gd name="connsiteX77" fmla="*/ 1231174 w 3376748"/>
                  <a:gd name="connsiteY77" fmla="*/ 695598 h 2129246"/>
                  <a:gd name="connsiteX78" fmla="*/ 1182188 w 3376748"/>
                  <a:gd name="connsiteY78" fmla="*/ 728255 h 2129246"/>
                  <a:gd name="connsiteX79" fmla="*/ 1156062 w 3376748"/>
                  <a:gd name="connsiteY79" fmla="*/ 728255 h 2129246"/>
                  <a:gd name="connsiteX80" fmla="*/ 1143000 w 3376748"/>
                  <a:gd name="connsiteY80" fmla="*/ 744583 h 2129246"/>
                  <a:gd name="connsiteX81" fmla="*/ 1123405 w 3376748"/>
                  <a:gd name="connsiteY81" fmla="*/ 773975 h 2129246"/>
                  <a:gd name="connsiteX82" fmla="*/ 1087482 w 3376748"/>
                  <a:gd name="connsiteY82" fmla="*/ 777240 h 2129246"/>
                  <a:gd name="connsiteX83" fmla="*/ 1071154 w 3376748"/>
                  <a:gd name="connsiteY83" fmla="*/ 816429 h 2129246"/>
                  <a:gd name="connsiteX84" fmla="*/ 1051560 w 3376748"/>
                  <a:gd name="connsiteY84" fmla="*/ 836023 h 2129246"/>
                  <a:gd name="connsiteX85" fmla="*/ 1038497 w 3376748"/>
                  <a:gd name="connsiteY85" fmla="*/ 842555 h 2129246"/>
                  <a:gd name="connsiteX86" fmla="*/ 1015637 w 3376748"/>
                  <a:gd name="connsiteY86" fmla="*/ 871946 h 2129246"/>
                  <a:gd name="connsiteX87" fmla="*/ 986245 w 3376748"/>
                  <a:gd name="connsiteY87" fmla="*/ 904603 h 2129246"/>
                  <a:gd name="connsiteX88" fmla="*/ 956854 w 3376748"/>
                  <a:gd name="connsiteY88" fmla="*/ 940526 h 2129246"/>
                  <a:gd name="connsiteX89" fmla="*/ 943791 w 3376748"/>
                  <a:gd name="connsiteY89" fmla="*/ 969918 h 2129246"/>
                  <a:gd name="connsiteX90" fmla="*/ 933994 w 3376748"/>
                  <a:gd name="connsiteY90" fmla="*/ 982980 h 2129246"/>
                  <a:gd name="connsiteX91" fmla="*/ 924197 w 3376748"/>
                  <a:gd name="connsiteY91" fmla="*/ 1009106 h 2129246"/>
                  <a:gd name="connsiteX92" fmla="*/ 914400 w 3376748"/>
                  <a:gd name="connsiteY92" fmla="*/ 1018903 h 2129246"/>
                  <a:gd name="connsiteX93" fmla="*/ 907868 w 3376748"/>
                  <a:gd name="connsiteY93" fmla="*/ 1022169 h 2129246"/>
                  <a:gd name="connsiteX94" fmla="*/ 891540 w 3376748"/>
                  <a:gd name="connsiteY94" fmla="*/ 1054826 h 2129246"/>
                  <a:gd name="connsiteX95" fmla="*/ 871945 w 3376748"/>
                  <a:gd name="connsiteY95" fmla="*/ 1071155 h 2129246"/>
                  <a:gd name="connsiteX96" fmla="*/ 858882 w 3376748"/>
                  <a:gd name="connsiteY96" fmla="*/ 1087483 h 2129246"/>
                  <a:gd name="connsiteX97" fmla="*/ 858882 w 3376748"/>
                  <a:gd name="connsiteY97" fmla="*/ 1136469 h 2129246"/>
                  <a:gd name="connsiteX98" fmla="*/ 842554 w 3376748"/>
                  <a:gd name="connsiteY98" fmla="*/ 1149532 h 2129246"/>
                  <a:gd name="connsiteX99" fmla="*/ 822960 w 3376748"/>
                  <a:gd name="connsiteY99" fmla="*/ 1185455 h 2129246"/>
                  <a:gd name="connsiteX100" fmla="*/ 806631 w 3376748"/>
                  <a:gd name="connsiteY100" fmla="*/ 1185455 h 2129246"/>
                  <a:gd name="connsiteX101" fmla="*/ 803365 w 3376748"/>
                  <a:gd name="connsiteY101" fmla="*/ 1211580 h 2129246"/>
                  <a:gd name="connsiteX102" fmla="*/ 790302 w 3376748"/>
                  <a:gd name="connsiteY102" fmla="*/ 1218112 h 2129246"/>
                  <a:gd name="connsiteX103" fmla="*/ 770708 w 3376748"/>
                  <a:gd name="connsiteY103" fmla="*/ 1244238 h 2129246"/>
                  <a:gd name="connsiteX104" fmla="*/ 754380 w 3376748"/>
                  <a:gd name="connsiteY104" fmla="*/ 1263832 h 2129246"/>
                  <a:gd name="connsiteX105" fmla="*/ 741317 w 3376748"/>
                  <a:gd name="connsiteY105" fmla="*/ 1309552 h 2129246"/>
                  <a:gd name="connsiteX106" fmla="*/ 731520 w 3376748"/>
                  <a:gd name="connsiteY106" fmla="*/ 1342209 h 2129246"/>
                  <a:gd name="connsiteX107" fmla="*/ 705394 w 3376748"/>
                  <a:gd name="connsiteY107" fmla="*/ 1345475 h 2129246"/>
                  <a:gd name="connsiteX108" fmla="*/ 698862 w 3376748"/>
                  <a:gd name="connsiteY108" fmla="*/ 1387929 h 2129246"/>
                  <a:gd name="connsiteX109" fmla="*/ 682534 w 3376748"/>
                  <a:gd name="connsiteY109" fmla="*/ 1417320 h 2129246"/>
                  <a:gd name="connsiteX110" fmla="*/ 676002 w 3376748"/>
                  <a:gd name="connsiteY110" fmla="*/ 1443446 h 2129246"/>
                  <a:gd name="connsiteX111" fmla="*/ 666205 w 3376748"/>
                  <a:gd name="connsiteY111" fmla="*/ 1469572 h 2129246"/>
                  <a:gd name="connsiteX112" fmla="*/ 643345 w 3376748"/>
                  <a:gd name="connsiteY112" fmla="*/ 1498963 h 2129246"/>
                  <a:gd name="connsiteX113" fmla="*/ 633548 w 3376748"/>
                  <a:gd name="connsiteY113" fmla="*/ 1518558 h 2129246"/>
                  <a:gd name="connsiteX114" fmla="*/ 617220 w 3376748"/>
                  <a:gd name="connsiteY114" fmla="*/ 1521823 h 2129246"/>
                  <a:gd name="connsiteX115" fmla="*/ 604157 w 3376748"/>
                  <a:gd name="connsiteY115" fmla="*/ 1551215 h 2129246"/>
                  <a:gd name="connsiteX116" fmla="*/ 604157 w 3376748"/>
                  <a:gd name="connsiteY116" fmla="*/ 1551215 h 2129246"/>
                  <a:gd name="connsiteX117" fmla="*/ 591094 w 3376748"/>
                  <a:gd name="connsiteY117" fmla="*/ 1603466 h 2129246"/>
                  <a:gd name="connsiteX118" fmla="*/ 578031 w 3376748"/>
                  <a:gd name="connsiteY118" fmla="*/ 1613263 h 2129246"/>
                  <a:gd name="connsiteX119" fmla="*/ 568234 w 3376748"/>
                  <a:gd name="connsiteY119" fmla="*/ 1626326 h 2129246"/>
                  <a:gd name="connsiteX120" fmla="*/ 545374 w 3376748"/>
                  <a:gd name="connsiteY120" fmla="*/ 1672046 h 2129246"/>
                  <a:gd name="connsiteX121" fmla="*/ 529045 w 3376748"/>
                  <a:gd name="connsiteY121" fmla="*/ 1688375 h 2129246"/>
                  <a:gd name="connsiteX122" fmla="*/ 512717 w 3376748"/>
                  <a:gd name="connsiteY122" fmla="*/ 1721032 h 2129246"/>
                  <a:gd name="connsiteX123" fmla="*/ 506185 w 3376748"/>
                  <a:gd name="connsiteY123" fmla="*/ 1753689 h 2129246"/>
                  <a:gd name="connsiteX124" fmla="*/ 473528 w 3376748"/>
                  <a:gd name="connsiteY124" fmla="*/ 1789612 h 2129246"/>
                  <a:gd name="connsiteX125" fmla="*/ 460465 w 3376748"/>
                  <a:gd name="connsiteY125" fmla="*/ 1825535 h 2129246"/>
                  <a:gd name="connsiteX126" fmla="*/ 444137 w 3376748"/>
                  <a:gd name="connsiteY126" fmla="*/ 1854926 h 2129246"/>
                  <a:gd name="connsiteX127" fmla="*/ 437605 w 3376748"/>
                  <a:gd name="connsiteY127" fmla="*/ 1877786 h 2129246"/>
                  <a:gd name="connsiteX128" fmla="*/ 421277 w 3376748"/>
                  <a:gd name="connsiteY128" fmla="*/ 1877786 h 2129246"/>
                  <a:gd name="connsiteX129" fmla="*/ 421277 w 3376748"/>
                  <a:gd name="connsiteY129" fmla="*/ 1890849 h 2129246"/>
                  <a:gd name="connsiteX130" fmla="*/ 421277 w 3376748"/>
                  <a:gd name="connsiteY130" fmla="*/ 1890849 h 2129246"/>
                  <a:gd name="connsiteX131" fmla="*/ 365760 w 3376748"/>
                  <a:gd name="connsiteY131" fmla="*/ 1943100 h 2129246"/>
                  <a:gd name="connsiteX132" fmla="*/ 365760 w 3376748"/>
                  <a:gd name="connsiteY132" fmla="*/ 1943100 h 2129246"/>
                  <a:gd name="connsiteX133" fmla="*/ 329837 w 3376748"/>
                  <a:gd name="connsiteY133" fmla="*/ 1956163 h 2129246"/>
                  <a:gd name="connsiteX134" fmla="*/ 329837 w 3376748"/>
                  <a:gd name="connsiteY134" fmla="*/ 1956163 h 2129246"/>
                  <a:gd name="connsiteX135" fmla="*/ 293914 w 3376748"/>
                  <a:gd name="connsiteY135" fmla="*/ 1988820 h 2129246"/>
                  <a:gd name="connsiteX136" fmla="*/ 284117 w 3376748"/>
                  <a:gd name="connsiteY136" fmla="*/ 2005149 h 2129246"/>
                  <a:gd name="connsiteX137" fmla="*/ 264522 w 3376748"/>
                  <a:gd name="connsiteY137" fmla="*/ 2001883 h 2129246"/>
                  <a:gd name="connsiteX138" fmla="*/ 257991 w 3376748"/>
                  <a:gd name="connsiteY138" fmla="*/ 2037806 h 2129246"/>
                  <a:gd name="connsiteX139" fmla="*/ 231865 w 3376748"/>
                  <a:gd name="connsiteY139" fmla="*/ 2047603 h 2129246"/>
                  <a:gd name="connsiteX140" fmla="*/ 202474 w 3376748"/>
                  <a:gd name="connsiteY140" fmla="*/ 2063932 h 2129246"/>
                  <a:gd name="connsiteX141" fmla="*/ 182880 w 3376748"/>
                  <a:gd name="connsiteY141" fmla="*/ 2083526 h 2129246"/>
                  <a:gd name="connsiteX142" fmla="*/ 156754 w 3376748"/>
                  <a:gd name="connsiteY142" fmla="*/ 2093323 h 2129246"/>
                  <a:gd name="connsiteX143" fmla="*/ 111034 w 3376748"/>
                  <a:gd name="connsiteY143" fmla="*/ 2096589 h 2129246"/>
                  <a:gd name="connsiteX144" fmla="*/ 78377 w 3376748"/>
                  <a:gd name="connsiteY144" fmla="*/ 2112918 h 2129246"/>
                  <a:gd name="connsiteX145" fmla="*/ 65314 w 3376748"/>
                  <a:gd name="connsiteY145" fmla="*/ 2129246 h 2129246"/>
                  <a:gd name="connsiteX146" fmla="*/ 0 w 3376748"/>
                  <a:gd name="connsiteY146" fmla="*/ 2129246 h 2129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3376748" h="2129246">
                    <a:moveTo>
                      <a:pt x="3376748" y="0"/>
                    </a:moveTo>
                    <a:lnTo>
                      <a:pt x="3151414" y="0"/>
                    </a:lnTo>
                    <a:lnTo>
                      <a:pt x="3128554" y="29392"/>
                    </a:lnTo>
                    <a:lnTo>
                      <a:pt x="3066505" y="26126"/>
                    </a:lnTo>
                    <a:lnTo>
                      <a:pt x="3059974" y="32658"/>
                    </a:lnTo>
                    <a:lnTo>
                      <a:pt x="2965268" y="32658"/>
                    </a:lnTo>
                    <a:lnTo>
                      <a:pt x="2955471" y="45720"/>
                    </a:lnTo>
                    <a:lnTo>
                      <a:pt x="2922814" y="45720"/>
                    </a:lnTo>
                    <a:lnTo>
                      <a:pt x="2919548" y="55518"/>
                    </a:lnTo>
                    <a:lnTo>
                      <a:pt x="2906485" y="55518"/>
                    </a:lnTo>
                    <a:lnTo>
                      <a:pt x="2893422" y="62049"/>
                    </a:lnTo>
                    <a:lnTo>
                      <a:pt x="2877094" y="62049"/>
                    </a:lnTo>
                    <a:lnTo>
                      <a:pt x="2877094" y="75112"/>
                    </a:lnTo>
                    <a:lnTo>
                      <a:pt x="2854234" y="75112"/>
                    </a:lnTo>
                    <a:lnTo>
                      <a:pt x="2837905" y="88175"/>
                    </a:lnTo>
                    <a:lnTo>
                      <a:pt x="2798717" y="88175"/>
                    </a:lnTo>
                    <a:lnTo>
                      <a:pt x="2795451" y="97972"/>
                    </a:lnTo>
                    <a:lnTo>
                      <a:pt x="2707277" y="97972"/>
                    </a:lnTo>
                    <a:lnTo>
                      <a:pt x="2700745" y="111035"/>
                    </a:lnTo>
                    <a:lnTo>
                      <a:pt x="2671354" y="117566"/>
                    </a:lnTo>
                    <a:lnTo>
                      <a:pt x="2661557" y="127363"/>
                    </a:lnTo>
                    <a:lnTo>
                      <a:pt x="2651760" y="153489"/>
                    </a:lnTo>
                    <a:lnTo>
                      <a:pt x="2641962" y="169818"/>
                    </a:lnTo>
                    <a:lnTo>
                      <a:pt x="2583180" y="176349"/>
                    </a:lnTo>
                    <a:lnTo>
                      <a:pt x="2543991" y="166552"/>
                    </a:lnTo>
                    <a:lnTo>
                      <a:pt x="2540725" y="179615"/>
                    </a:lnTo>
                    <a:lnTo>
                      <a:pt x="2491740" y="182880"/>
                    </a:lnTo>
                    <a:lnTo>
                      <a:pt x="2491740" y="182880"/>
                    </a:lnTo>
                    <a:lnTo>
                      <a:pt x="2468880" y="212272"/>
                    </a:lnTo>
                    <a:lnTo>
                      <a:pt x="2387237" y="215538"/>
                    </a:lnTo>
                    <a:lnTo>
                      <a:pt x="2380705" y="218803"/>
                    </a:lnTo>
                    <a:lnTo>
                      <a:pt x="2344782" y="222069"/>
                    </a:lnTo>
                    <a:lnTo>
                      <a:pt x="2334985" y="225335"/>
                    </a:lnTo>
                    <a:lnTo>
                      <a:pt x="2321922" y="225335"/>
                    </a:lnTo>
                    <a:lnTo>
                      <a:pt x="2312125" y="241663"/>
                    </a:lnTo>
                    <a:lnTo>
                      <a:pt x="2286000" y="241663"/>
                    </a:lnTo>
                    <a:lnTo>
                      <a:pt x="2272937" y="248195"/>
                    </a:lnTo>
                    <a:lnTo>
                      <a:pt x="2132511" y="248195"/>
                    </a:lnTo>
                    <a:lnTo>
                      <a:pt x="2096588" y="261258"/>
                    </a:lnTo>
                    <a:lnTo>
                      <a:pt x="2080260" y="271055"/>
                    </a:lnTo>
                    <a:lnTo>
                      <a:pt x="2080260" y="271055"/>
                    </a:lnTo>
                    <a:lnTo>
                      <a:pt x="2050868" y="287383"/>
                    </a:lnTo>
                    <a:lnTo>
                      <a:pt x="2021477" y="293915"/>
                    </a:lnTo>
                    <a:lnTo>
                      <a:pt x="2005148" y="300446"/>
                    </a:lnTo>
                    <a:lnTo>
                      <a:pt x="1995351" y="329838"/>
                    </a:lnTo>
                    <a:lnTo>
                      <a:pt x="1979022" y="329838"/>
                    </a:lnTo>
                    <a:lnTo>
                      <a:pt x="1972491" y="336369"/>
                    </a:lnTo>
                    <a:lnTo>
                      <a:pt x="1946365" y="336369"/>
                    </a:lnTo>
                    <a:lnTo>
                      <a:pt x="1930037" y="346166"/>
                    </a:lnTo>
                    <a:lnTo>
                      <a:pt x="1916974" y="355963"/>
                    </a:lnTo>
                    <a:lnTo>
                      <a:pt x="1887582" y="372292"/>
                    </a:lnTo>
                    <a:lnTo>
                      <a:pt x="1822268" y="372292"/>
                    </a:lnTo>
                    <a:lnTo>
                      <a:pt x="1802674" y="388620"/>
                    </a:lnTo>
                    <a:lnTo>
                      <a:pt x="1760220" y="388620"/>
                    </a:lnTo>
                    <a:lnTo>
                      <a:pt x="1714500" y="395152"/>
                    </a:lnTo>
                    <a:lnTo>
                      <a:pt x="1662248" y="408215"/>
                    </a:lnTo>
                    <a:lnTo>
                      <a:pt x="1652451" y="421278"/>
                    </a:lnTo>
                    <a:lnTo>
                      <a:pt x="1626325" y="453935"/>
                    </a:lnTo>
                    <a:lnTo>
                      <a:pt x="1606731" y="453935"/>
                    </a:lnTo>
                    <a:lnTo>
                      <a:pt x="1590402" y="463732"/>
                    </a:lnTo>
                    <a:lnTo>
                      <a:pt x="1570808" y="483326"/>
                    </a:lnTo>
                    <a:lnTo>
                      <a:pt x="1538151" y="496389"/>
                    </a:lnTo>
                    <a:lnTo>
                      <a:pt x="1515291" y="489858"/>
                    </a:lnTo>
                    <a:lnTo>
                      <a:pt x="1508760" y="496389"/>
                    </a:lnTo>
                    <a:lnTo>
                      <a:pt x="1508760" y="496389"/>
                    </a:lnTo>
                    <a:lnTo>
                      <a:pt x="1482634" y="522515"/>
                    </a:lnTo>
                    <a:lnTo>
                      <a:pt x="1469571" y="542109"/>
                    </a:lnTo>
                    <a:lnTo>
                      <a:pt x="1449977" y="545375"/>
                    </a:lnTo>
                    <a:lnTo>
                      <a:pt x="1453242" y="558438"/>
                    </a:lnTo>
                    <a:lnTo>
                      <a:pt x="1436914" y="561703"/>
                    </a:lnTo>
                    <a:lnTo>
                      <a:pt x="1427117" y="571500"/>
                    </a:lnTo>
                    <a:lnTo>
                      <a:pt x="1371600" y="571500"/>
                    </a:lnTo>
                    <a:lnTo>
                      <a:pt x="1348740" y="591095"/>
                    </a:lnTo>
                    <a:lnTo>
                      <a:pt x="1325880" y="636815"/>
                    </a:lnTo>
                    <a:lnTo>
                      <a:pt x="1325880" y="636815"/>
                    </a:lnTo>
                    <a:lnTo>
                      <a:pt x="1283425" y="669472"/>
                    </a:lnTo>
                    <a:lnTo>
                      <a:pt x="1267097" y="676003"/>
                    </a:lnTo>
                    <a:lnTo>
                      <a:pt x="1231174" y="695598"/>
                    </a:lnTo>
                    <a:lnTo>
                      <a:pt x="1182188" y="728255"/>
                    </a:lnTo>
                    <a:lnTo>
                      <a:pt x="1156062" y="728255"/>
                    </a:lnTo>
                    <a:lnTo>
                      <a:pt x="1143000" y="744583"/>
                    </a:lnTo>
                    <a:lnTo>
                      <a:pt x="1123405" y="773975"/>
                    </a:lnTo>
                    <a:lnTo>
                      <a:pt x="1087482" y="777240"/>
                    </a:lnTo>
                    <a:lnTo>
                      <a:pt x="1071154" y="816429"/>
                    </a:lnTo>
                    <a:lnTo>
                      <a:pt x="1051560" y="836023"/>
                    </a:lnTo>
                    <a:lnTo>
                      <a:pt x="1038497" y="842555"/>
                    </a:lnTo>
                    <a:lnTo>
                      <a:pt x="1015637" y="871946"/>
                    </a:lnTo>
                    <a:lnTo>
                      <a:pt x="986245" y="904603"/>
                    </a:lnTo>
                    <a:lnTo>
                      <a:pt x="956854" y="940526"/>
                    </a:lnTo>
                    <a:lnTo>
                      <a:pt x="943791" y="969918"/>
                    </a:lnTo>
                    <a:lnTo>
                      <a:pt x="933994" y="982980"/>
                    </a:lnTo>
                    <a:lnTo>
                      <a:pt x="924197" y="1009106"/>
                    </a:lnTo>
                    <a:lnTo>
                      <a:pt x="914400" y="1018903"/>
                    </a:lnTo>
                    <a:lnTo>
                      <a:pt x="907868" y="1022169"/>
                    </a:lnTo>
                    <a:lnTo>
                      <a:pt x="891540" y="1054826"/>
                    </a:lnTo>
                    <a:lnTo>
                      <a:pt x="871945" y="1071155"/>
                    </a:lnTo>
                    <a:lnTo>
                      <a:pt x="858882" y="1087483"/>
                    </a:lnTo>
                    <a:lnTo>
                      <a:pt x="858882" y="1136469"/>
                    </a:lnTo>
                    <a:lnTo>
                      <a:pt x="842554" y="1149532"/>
                    </a:lnTo>
                    <a:lnTo>
                      <a:pt x="822960" y="1185455"/>
                    </a:lnTo>
                    <a:lnTo>
                      <a:pt x="806631" y="1185455"/>
                    </a:lnTo>
                    <a:lnTo>
                      <a:pt x="803365" y="1211580"/>
                    </a:lnTo>
                    <a:lnTo>
                      <a:pt x="790302" y="1218112"/>
                    </a:lnTo>
                    <a:lnTo>
                      <a:pt x="770708" y="1244238"/>
                    </a:lnTo>
                    <a:lnTo>
                      <a:pt x="754380" y="1263832"/>
                    </a:lnTo>
                    <a:lnTo>
                      <a:pt x="741317" y="1309552"/>
                    </a:lnTo>
                    <a:lnTo>
                      <a:pt x="731520" y="1342209"/>
                    </a:lnTo>
                    <a:lnTo>
                      <a:pt x="705394" y="1345475"/>
                    </a:lnTo>
                    <a:lnTo>
                      <a:pt x="698862" y="1387929"/>
                    </a:lnTo>
                    <a:lnTo>
                      <a:pt x="682534" y="1417320"/>
                    </a:lnTo>
                    <a:lnTo>
                      <a:pt x="676002" y="1443446"/>
                    </a:lnTo>
                    <a:lnTo>
                      <a:pt x="666205" y="1469572"/>
                    </a:lnTo>
                    <a:lnTo>
                      <a:pt x="643345" y="1498963"/>
                    </a:lnTo>
                    <a:lnTo>
                      <a:pt x="633548" y="1518558"/>
                    </a:lnTo>
                    <a:lnTo>
                      <a:pt x="617220" y="1521823"/>
                    </a:lnTo>
                    <a:lnTo>
                      <a:pt x="604157" y="1551215"/>
                    </a:lnTo>
                    <a:lnTo>
                      <a:pt x="604157" y="1551215"/>
                    </a:lnTo>
                    <a:lnTo>
                      <a:pt x="591094" y="1603466"/>
                    </a:lnTo>
                    <a:lnTo>
                      <a:pt x="578031" y="1613263"/>
                    </a:lnTo>
                    <a:lnTo>
                      <a:pt x="568234" y="1626326"/>
                    </a:lnTo>
                    <a:lnTo>
                      <a:pt x="545374" y="1672046"/>
                    </a:lnTo>
                    <a:lnTo>
                      <a:pt x="529045" y="1688375"/>
                    </a:lnTo>
                    <a:lnTo>
                      <a:pt x="512717" y="1721032"/>
                    </a:lnTo>
                    <a:lnTo>
                      <a:pt x="506185" y="1753689"/>
                    </a:lnTo>
                    <a:lnTo>
                      <a:pt x="473528" y="1789612"/>
                    </a:lnTo>
                    <a:lnTo>
                      <a:pt x="460465" y="1825535"/>
                    </a:lnTo>
                    <a:lnTo>
                      <a:pt x="444137" y="1854926"/>
                    </a:lnTo>
                    <a:lnTo>
                      <a:pt x="437605" y="1877786"/>
                    </a:lnTo>
                    <a:lnTo>
                      <a:pt x="421277" y="1877786"/>
                    </a:lnTo>
                    <a:lnTo>
                      <a:pt x="421277" y="1890849"/>
                    </a:lnTo>
                    <a:lnTo>
                      <a:pt x="421277" y="1890849"/>
                    </a:lnTo>
                    <a:lnTo>
                      <a:pt x="365760" y="1943100"/>
                    </a:lnTo>
                    <a:lnTo>
                      <a:pt x="365760" y="1943100"/>
                    </a:lnTo>
                    <a:lnTo>
                      <a:pt x="329837" y="1956163"/>
                    </a:lnTo>
                    <a:lnTo>
                      <a:pt x="329837" y="1956163"/>
                    </a:lnTo>
                    <a:lnTo>
                      <a:pt x="293914" y="1988820"/>
                    </a:lnTo>
                    <a:lnTo>
                      <a:pt x="284117" y="2005149"/>
                    </a:lnTo>
                    <a:lnTo>
                      <a:pt x="264522" y="2001883"/>
                    </a:lnTo>
                    <a:lnTo>
                      <a:pt x="257991" y="2037806"/>
                    </a:lnTo>
                    <a:lnTo>
                      <a:pt x="231865" y="2047603"/>
                    </a:lnTo>
                    <a:lnTo>
                      <a:pt x="202474" y="2063932"/>
                    </a:lnTo>
                    <a:lnTo>
                      <a:pt x="182880" y="2083526"/>
                    </a:lnTo>
                    <a:lnTo>
                      <a:pt x="156754" y="2093323"/>
                    </a:lnTo>
                    <a:lnTo>
                      <a:pt x="111034" y="2096589"/>
                    </a:lnTo>
                    <a:lnTo>
                      <a:pt x="78377" y="2112918"/>
                    </a:lnTo>
                    <a:lnTo>
                      <a:pt x="65314" y="2129246"/>
                    </a:lnTo>
                    <a:lnTo>
                      <a:pt x="0" y="2129246"/>
                    </a:lnTo>
                  </a:path>
                </a:pathLst>
              </a:cu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sym typeface="Arial"/>
                </a:endParaRPr>
              </a:p>
            </p:txBody>
          </p:sp>
        </p:grpSp>
      </p:grpSp>
      <p:sp>
        <p:nvSpPr>
          <p:cNvPr id="263" name="TextBox 262">
            <a:extLst>
              <a:ext uri="{FF2B5EF4-FFF2-40B4-BE49-F238E27FC236}">
                <a16:creationId xmlns:a16="http://schemas.microsoft.com/office/drawing/2014/main" id="{7F9C5189-B49E-4D34-8E20-D3AB22093076}"/>
              </a:ext>
            </a:extLst>
          </p:cNvPr>
          <p:cNvSpPr txBox="1"/>
          <p:nvPr/>
        </p:nvSpPr>
        <p:spPr>
          <a:xfrm>
            <a:off x="5960451" y="1633651"/>
            <a:ext cx="2567408" cy="715581"/>
          </a:xfrm>
          <a:prstGeom prst="rect">
            <a:avLst/>
          </a:prstGeom>
          <a:noFill/>
        </p:spPr>
        <p:txBody>
          <a:bodyPr wrap="square" rtlCol="0">
            <a:spAutoFit/>
          </a:bodyPr>
          <a:lstStyle/>
          <a:p>
            <a:pPr algn="ctr" defTabSz="685800">
              <a:defRPr/>
            </a:pPr>
            <a:r>
              <a:rPr lang="en-US" sz="1350" b="1" dirty="0">
                <a:solidFill>
                  <a:prstClr val="black"/>
                </a:solidFill>
                <a:latin typeface="Calibri" panose="020F0502020204030204"/>
                <a:cs typeface="Arial"/>
                <a:sym typeface="Arial"/>
              </a:rPr>
              <a:t>Time to resolution of 5 symptoms</a:t>
            </a:r>
          </a:p>
          <a:p>
            <a:pPr algn="ctr" defTabSz="685800">
              <a:defRPr/>
            </a:pPr>
            <a:r>
              <a:rPr lang="en-US" sz="1350" b="1" dirty="0">
                <a:solidFill>
                  <a:prstClr val="black"/>
                </a:solidFill>
                <a:latin typeface="Calibri" panose="020F0502020204030204"/>
                <a:cs typeface="Arial"/>
                <a:sym typeface="Arial"/>
              </a:rPr>
              <a:t>(time from onset &lt;72 hours)</a:t>
            </a:r>
          </a:p>
        </p:txBody>
      </p:sp>
    </p:spTree>
    <p:extLst>
      <p:ext uri="{BB962C8B-B14F-4D97-AF65-F5344CB8AC3E}">
        <p14:creationId xmlns:p14="http://schemas.microsoft.com/office/powerpoint/2010/main" val="13171354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09EB6-8E9D-4E0C-B574-F3462250146A}"/>
              </a:ext>
            </a:extLst>
          </p:cNvPr>
          <p:cNvSpPr>
            <a:spLocks noGrp="1"/>
          </p:cNvSpPr>
          <p:nvPr>
            <p:ph type="title" idx="4294967295"/>
          </p:nvPr>
        </p:nvSpPr>
        <p:spPr>
          <a:xfrm>
            <a:off x="-92785" y="170326"/>
            <a:ext cx="9001125" cy="993775"/>
          </a:xfrm>
        </p:spPr>
        <p:txBody>
          <a:bodyPr>
            <a:normAutofit/>
          </a:bodyPr>
          <a:lstStyle/>
          <a:p>
            <a:pPr algn="ctr"/>
            <a:r>
              <a:rPr lang="en-US" sz="3200" dirty="0">
                <a:latin typeface="Calibri" panose="020F0502020204030204" pitchFamily="34" charset="0"/>
                <a:cs typeface="Calibri" panose="020F0502020204030204" pitchFamily="34" charset="0"/>
              </a:rPr>
              <a:t>Will Antiviral Therapy Reduce Long COVID?</a:t>
            </a:r>
          </a:p>
        </p:txBody>
      </p:sp>
      <p:sp>
        <p:nvSpPr>
          <p:cNvPr id="12" name="Content Placeholder 2">
            <a:extLst>
              <a:ext uri="{FF2B5EF4-FFF2-40B4-BE49-F238E27FC236}">
                <a16:creationId xmlns:a16="http://schemas.microsoft.com/office/drawing/2014/main" id="{9FA147A8-E240-ED48-9AE7-CECB0D0C7A14}"/>
              </a:ext>
            </a:extLst>
          </p:cNvPr>
          <p:cNvSpPr>
            <a:spLocks noGrp="1"/>
          </p:cNvSpPr>
          <p:nvPr>
            <p:ph idx="4294967295"/>
          </p:nvPr>
        </p:nvSpPr>
        <p:spPr>
          <a:xfrm>
            <a:off x="120996" y="1208374"/>
            <a:ext cx="4798228" cy="3956050"/>
          </a:xfrm>
        </p:spPr>
        <p:txBody>
          <a:bodyPr>
            <a:noAutofit/>
          </a:bodyPr>
          <a:lstStyle/>
          <a:p>
            <a:pPr>
              <a:lnSpc>
                <a:spcPct val="110000"/>
              </a:lnSpc>
              <a:spcAft>
                <a:spcPts val="300"/>
              </a:spcAft>
            </a:pPr>
            <a:r>
              <a:rPr lang="en-US" sz="2000" dirty="0">
                <a:latin typeface="Calibri" panose="020F0502020204030204" pitchFamily="34" charset="0"/>
                <a:cs typeface="Calibri" panose="020F0502020204030204" pitchFamily="34" charset="0"/>
              </a:rPr>
              <a:t>VA Cohort Study: about 35,700 people who received NMV/r; 246,000 people who did not</a:t>
            </a:r>
          </a:p>
          <a:p>
            <a:pPr>
              <a:lnSpc>
                <a:spcPct val="110000"/>
              </a:lnSpc>
              <a:spcAft>
                <a:spcPts val="300"/>
              </a:spcAft>
            </a:pPr>
            <a:r>
              <a:rPr lang="en-US" sz="2000" dirty="0">
                <a:latin typeface="Calibri" panose="020F0502020204030204" pitchFamily="34" charset="0"/>
                <a:cs typeface="Calibri" panose="020F0502020204030204" pitchFamily="34" charset="0"/>
              </a:rPr>
              <a:t>Compared with controls, NMV associated with:</a:t>
            </a:r>
          </a:p>
          <a:p>
            <a:pPr lvl="1">
              <a:lnSpc>
                <a:spcPct val="110000"/>
              </a:lnSpc>
              <a:spcAft>
                <a:spcPts val="300"/>
              </a:spcAft>
            </a:pPr>
            <a:r>
              <a:rPr lang="en-US" sz="2000" dirty="0">
                <a:latin typeface="Calibri" panose="020F0502020204030204" pitchFamily="34" charset="0"/>
                <a:cs typeface="Calibri" panose="020F0502020204030204" pitchFamily="34" charset="0"/>
              </a:rPr>
              <a:t>26% reduction in post-COVID conditions</a:t>
            </a:r>
          </a:p>
          <a:p>
            <a:pPr lvl="1">
              <a:lnSpc>
                <a:spcPct val="110000"/>
              </a:lnSpc>
              <a:spcAft>
                <a:spcPts val="300"/>
              </a:spcAft>
            </a:pPr>
            <a:r>
              <a:rPr lang="en-US" sz="2000" dirty="0">
                <a:latin typeface="Calibri" panose="020F0502020204030204" pitchFamily="34" charset="0"/>
                <a:cs typeface="Calibri" panose="020F0502020204030204" pitchFamily="34" charset="0"/>
              </a:rPr>
              <a:t>Benefit seen in those who were unvaccinated, vaccinated and boosted, and those with reinfection</a:t>
            </a:r>
          </a:p>
          <a:p>
            <a:pPr lvl="1">
              <a:lnSpc>
                <a:spcPct val="110000"/>
              </a:lnSpc>
              <a:spcAft>
                <a:spcPts val="300"/>
              </a:spcAft>
            </a:pPr>
            <a:r>
              <a:rPr lang="en-US" sz="2000" dirty="0">
                <a:latin typeface="Calibri" panose="020F0502020204030204" pitchFamily="34" charset="0"/>
                <a:cs typeface="Calibri" panose="020F0502020204030204" pitchFamily="34" charset="0"/>
              </a:rPr>
              <a:t>Difficult to exclude unmeasured confounding</a:t>
            </a:r>
          </a:p>
        </p:txBody>
      </p:sp>
      <p:pic>
        <p:nvPicPr>
          <p:cNvPr id="4" name="Picture 3">
            <a:extLst>
              <a:ext uri="{FF2B5EF4-FFF2-40B4-BE49-F238E27FC236}">
                <a16:creationId xmlns:a16="http://schemas.microsoft.com/office/drawing/2014/main" id="{AC0B8D1A-8D94-E5DF-F163-93F265AC0293}"/>
              </a:ext>
            </a:extLst>
          </p:cNvPr>
          <p:cNvPicPr>
            <a:picLocks noChangeAspect="1"/>
          </p:cNvPicPr>
          <p:nvPr/>
        </p:nvPicPr>
        <p:blipFill rotWithShape="1">
          <a:blip r:embed="rId3"/>
          <a:srcRect l="24118" t="16667" r="45744" b="46380"/>
          <a:stretch/>
        </p:blipFill>
        <p:spPr>
          <a:xfrm>
            <a:off x="4941103" y="1731113"/>
            <a:ext cx="3727821" cy="2769005"/>
          </a:xfrm>
          <a:prstGeom prst="rect">
            <a:avLst/>
          </a:prstGeom>
        </p:spPr>
      </p:pic>
      <p:sp>
        <p:nvSpPr>
          <p:cNvPr id="5" name="Content Placeholder 2">
            <a:extLst>
              <a:ext uri="{FF2B5EF4-FFF2-40B4-BE49-F238E27FC236}">
                <a16:creationId xmlns:a16="http://schemas.microsoft.com/office/drawing/2014/main" id="{BEF2464E-AC24-2FBD-5185-D268203946D0}"/>
              </a:ext>
            </a:extLst>
          </p:cNvPr>
          <p:cNvSpPr txBox="1">
            <a:spLocks/>
          </p:cNvSpPr>
          <p:nvPr/>
        </p:nvSpPr>
        <p:spPr>
          <a:xfrm>
            <a:off x="4911171" y="4725117"/>
            <a:ext cx="4092761" cy="1058094"/>
          </a:xfrm>
          <a:prstGeom prst="rect">
            <a:avLst/>
          </a:prstGeom>
          <a:solidFill>
            <a:schemeClr val="accent1">
              <a:lumMod val="40000"/>
              <a:lumOff val="60000"/>
            </a:schemeClr>
          </a:solidFill>
        </p:spPr>
        <p:txBody>
          <a:bodyPr vert="horz" lIns="91440" tIns="45720" rIns="91440" bIns="45720" rtlCol="0">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Calibri" panose="020F0502020204030204" pitchFamily="34" charset="0"/>
                <a:ea typeface="+mn-ea"/>
                <a:cs typeface="Calibri" panose="020F050202020403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Calibri" panose="020F0502020204030204" pitchFamily="34" charset="0"/>
                <a:ea typeface="+mn-ea"/>
                <a:cs typeface="Calibri" panose="020F050202020403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Calibri" panose="020F0502020204030204" pitchFamily="34" charset="0"/>
                <a:ea typeface="+mn-ea"/>
                <a:cs typeface="Calibri" panose="020F050202020403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Calibri" panose="020F0502020204030204" pitchFamily="34" charset="0"/>
                <a:ea typeface="+mn-ea"/>
                <a:cs typeface="Calibri" panose="020F050202020403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10000"/>
              </a:lnSpc>
              <a:spcAft>
                <a:spcPts val="300"/>
              </a:spcAft>
              <a:buNone/>
            </a:pPr>
            <a:r>
              <a:rPr lang="en-US" sz="1900" b="1" dirty="0"/>
              <a:t>Assessing impact of antiviral therapy on Long COVID is important area of future research </a:t>
            </a:r>
          </a:p>
        </p:txBody>
      </p:sp>
      <p:sp>
        <p:nvSpPr>
          <p:cNvPr id="11" name="TextBox 10">
            <a:extLst>
              <a:ext uri="{FF2B5EF4-FFF2-40B4-BE49-F238E27FC236}">
                <a16:creationId xmlns:a16="http://schemas.microsoft.com/office/drawing/2014/main" id="{6397C885-31D3-C980-D98E-7763F8D4C226}"/>
              </a:ext>
            </a:extLst>
          </p:cNvPr>
          <p:cNvSpPr txBox="1"/>
          <p:nvPr/>
        </p:nvSpPr>
        <p:spPr>
          <a:xfrm>
            <a:off x="5385482" y="1321926"/>
            <a:ext cx="2839064" cy="369332"/>
          </a:xfrm>
          <a:prstGeom prst="rect">
            <a:avLst/>
          </a:prstGeom>
          <a:noFill/>
        </p:spPr>
        <p:txBody>
          <a:bodyPr wrap="square" rtlCol="0">
            <a:spAutoFit/>
          </a:bodyPr>
          <a:lstStyle/>
          <a:p>
            <a:pPr algn="ctr"/>
            <a:r>
              <a:rPr lang="en-US" b="1" dirty="0"/>
              <a:t>Post-COVID Conditions</a:t>
            </a:r>
          </a:p>
        </p:txBody>
      </p:sp>
      <p:sp>
        <p:nvSpPr>
          <p:cNvPr id="8" name="TextBox 7">
            <a:extLst>
              <a:ext uri="{FF2B5EF4-FFF2-40B4-BE49-F238E27FC236}">
                <a16:creationId xmlns:a16="http://schemas.microsoft.com/office/drawing/2014/main" id="{F3AEEEAE-ECF9-8E67-F85F-E751181D6D13}"/>
              </a:ext>
            </a:extLst>
          </p:cNvPr>
          <p:cNvSpPr txBox="1"/>
          <p:nvPr/>
        </p:nvSpPr>
        <p:spPr>
          <a:xfrm>
            <a:off x="3832413" y="6318342"/>
            <a:ext cx="4616822" cy="338554"/>
          </a:xfrm>
          <a:prstGeom prst="rect">
            <a:avLst/>
          </a:prstGeom>
          <a:noFill/>
        </p:spPr>
        <p:txBody>
          <a:bodyPr wrap="square">
            <a:spAutoFit/>
          </a:bodyPr>
          <a:lstStyle/>
          <a:p>
            <a:r>
              <a:rPr lang="en-US" sz="1600" dirty="0" err="1">
                <a:solidFill>
                  <a:schemeClr val="bg1"/>
                </a:solidFill>
                <a:latin typeface="Calibri" panose="020F0502020204030204" pitchFamily="34" charset="0"/>
                <a:cs typeface="Calibri" panose="020F0502020204030204" pitchFamily="34" charset="0"/>
              </a:rPr>
              <a:t>Xie</a:t>
            </a:r>
            <a:r>
              <a:rPr lang="en-US" sz="1600" dirty="0">
                <a:solidFill>
                  <a:schemeClr val="bg1"/>
                </a:solidFill>
                <a:latin typeface="Calibri" panose="020F0502020204030204" pitchFamily="34" charset="0"/>
                <a:cs typeface="Calibri" panose="020F0502020204030204" pitchFamily="34" charset="0"/>
              </a:rPr>
              <a:t> Y, JAMA Int Med, March 23, 2023</a:t>
            </a:r>
          </a:p>
        </p:txBody>
      </p:sp>
    </p:spTree>
    <p:extLst>
      <p:ext uri="{BB962C8B-B14F-4D97-AF65-F5344CB8AC3E}">
        <p14:creationId xmlns:p14="http://schemas.microsoft.com/office/powerpoint/2010/main" val="4199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8360-D7AD-B941-285F-965C38B5A2FD}"/>
              </a:ext>
            </a:extLst>
          </p:cNvPr>
          <p:cNvSpPr>
            <a:spLocks noGrp="1"/>
          </p:cNvSpPr>
          <p:nvPr>
            <p:ph type="title"/>
          </p:nvPr>
        </p:nvSpPr>
        <p:spPr>
          <a:xfrm>
            <a:off x="628650" y="2632111"/>
            <a:ext cx="7886700" cy="994172"/>
          </a:xfrm>
        </p:spPr>
        <p:txBody>
          <a:bodyPr>
            <a:noAutofit/>
          </a:bodyPr>
          <a:lstStyle/>
          <a:p>
            <a:pPr algn="ctr"/>
            <a:r>
              <a:rPr lang="en-US" sz="4200" dirty="0">
                <a:latin typeface="Calibri" panose="020F0502020204030204" pitchFamily="34" charset="0"/>
                <a:cs typeface="Calibri" panose="020F0502020204030204" pitchFamily="34" charset="0"/>
              </a:rPr>
              <a:t>Lessons from HIV and COVID-19</a:t>
            </a:r>
          </a:p>
        </p:txBody>
      </p:sp>
    </p:spTree>
    <p:extLst>
      <p:ext uri="{BB962C8B-B14F-4D97-AF65-F5344CB8AC3E}">
        <p14:creationId xmlns:p14="http://schemas.microsoft.com/office/powerpoint/2010/main" val="3155098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D6205-E994-4E17-A3BF-A33B4ACC9B26}"/>
              </a:ext>
            </a:extLst>
          </p:cNvPr>
          <p:cNvSpPr>
            <a:spLocks noGrp="1"/>
          </p:cNvSpPr>
          <p:nvPr>
            <p:ph type="title"/>
          </p:nvPr>
        </p:nvSpPr>
        <p:spPr/>
        <p:txBody>
          <a:bodyPr>
            <a:normAutofit/>
          </a:bodyPr>
          <a:lstStyle/>
          <a:p>
            <a:pPr algn="ctr"/>
            <a:r>
              <a:rPr lang="en-US" sz="3200" b="1" dirty="0">
                <a:latin typeface="Calibri" panose="020F0502020204030204" pitchFamily="34" charset="0"/>
                <a:cs typeface="Calibri" panose="020F0502020204030204" pitchFamily="34" charset="0"/>
              </a:rPr>
              <a:t>Disproportionate Impact of COVID-19 on Vulnerable Populations </a:t>
            </a:r>
          </a:p>
        </p:txBody>
      </p:sp>
      <p:sp>
        <p:nvSpPr>
          <p:cNvPr id="4" name="Content Placeholder 8">
            <a:extLst>
              <a:ext uri="{FF2B5EF4-FFF2-40B4-BE49-F238E27FC236}">
                <a16:creationId xmlns:a16="http://schemas.microsoft.com/office/drawing/2014/main" id="{4B22E7FC-B121-2C6A-8C25-59F5C8CB30F7}"/>
              </a:ext>
            </a:extLst>
          </p:cNvPr>
          <p:cNvSpPr txBox="1">
            <a:spLocks/>
          </p:cNvSpPr>
          <p:nvPr/>
        </p:nvSpPr>
        <p:spPr>
          <a:xfrm>
            <a:off x="359672" y="1891120"/>
            <a:ext cx="3429000" cy="3697287"/>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303595" indent="-303595">
              <a:lnSpc>
                <a:spcPct val="120000"/>
              </a:lnSpc>
              <a:spcBef>
                <a:spcPts val="0"/>
              </a:spcBef>
              <a:spcAft>
                <a:spcPts val="300"/>
              </a:spcAft>
              <a:buClr>
                <a:schemeClr val="tx1"/>
              </a:buClr>
            </a:pPr>
            <a:r>
              <a:rPr lang="en-US" sz="2800" dirty="0">
                <a:latin typeface="Calibri" panose="020F0502020204030204" pitchFamily="34" charset="0"/>
                <a:cs typeface="Calibri" panose="020F0502020204030204" pitchFamily="34" charset="0"/>
              </a:rPr>
              <a:t>People with HIV with COVID-19 in March/April 2020 at Mass General </a:t>
            </a:r>
          </a:p>
          <a:p>
            <a:pPr marL="303595" indent="-303595">
              <a:lnSpc>
                <a:spcPct val="120000"/>
              </a:lnSpc>
              <a:spcBef>
                <a:spcPts val="0"/>
              </a:spcBef>
              <a:spcAft>
                <a:spcPts val="300"/>
              </a:spcAft>
              <a:buClr>
                <a:schemeClr val="tx1"/>
              </a:buClr>
            </a:pPr>
            <a:r>
              <a:rPr lang="en-US" sz="2800" dirty="0">
                <a:latin typeface="Calibri" panose="020F0502020204030204" pitchFamily="34" charset="0"/>
                <a:cs typeface="Calibri" panose="020F0502020204030204" pitchFamily="34" charset="0"/>
              </a:rPr>
              <a:t>∼80% racial/ethnic minorities</a:t>
            </a:r>
          </a:p>
          <a:p>
            <a:pPr marL="303595" indent="-303595">
              <a:spcAft>
                <a:spcPts val="600"/>
              </a:spcAft>
            </a:pPr>
            <a:endParaRPr lang="en-US" sz="1600" dirty="0">
              <a:latin typeface="Arial" panose="020B0604020202020204" pitchFamily="34" charset="0"/>
              <a:cs typeface="Arial" panose="020B0604020202020204" pitchFamily="34" charset="0"/>
            </a:endParaRPr>
          </a:p>
          <a:p>
            <a:pPr marL="303595" indent="-303595"/>
            <a:endParaRPr lang="en-US" sz="1200" dirty="0">
              <a:latin typeface="Arial" panose="020B0604020202020204" pitchFamily="34" charset="0"/>
              <a:cs typeface="Arial" panose="020B0604020202020204" pitchFamily="34" charset="0"/>
            </a:endParaRPr>
          </a:p>
          <a:p>
            <a:pPr marL="303595" indent="-303595"/>
            <a:endParaRPr lang="en-US" sz="1400" dirty="0">
              <a:latin typeface="Arial" panose="020B0604020202020204" pitchFamily="34" charset="0"/>
              <a:cs typeface="Arial" panose="020B0604020202020204" pitchFamily="34" charset="0"/>
            </a:endParaRPr>
          </a:p>
          <a:p>
            <a:pPr marL="303595" indent="-303595"/>
            <a:endParaRPr lang="en-US" sz="1800" dirty="0">
              <a:latin typeface="Arial" panose="020B0604020202020204" pitchFamily="34" charset="0"/>
              <a:cs typeface="Arial" panose="020B0604020202020204" pitchFamily="34" charset="0"/>
            </a:endParaRPr>
          </a:p>
          <a:p>
            <a:pPr marL="303595" indent="-303595"/>
            <a:endParaRPr lang="en-US" sz="1800" dirty="0">
              <a:latin typeface="Arial" panose="020B0604020202020204" pitchFamily="34" charset="0"/>
              <a:cs typeface="Arial" panose="020B0604020202020204" pitchFamily="34" charset="0"/>
            </a:endParaRPr>
          </a:p>
          <a:p>
            <a:pPr>
              <a:buFont typeface="Wingdings" charset="2"/>
              <a:buNone/>
            </a:pPr>
            <a:endParaRPr lang="en-US" sz="20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A81330F-B4D7-241C-0280-A4AC1EEB33D0}"/>
              </a:ext>
            </a:extLst>
          </p:cNvPr>
          <p:cNvSpPr/>
          <p:nvPr/>
        </p:nvSpPr>
        <p:spPr>
          <a:xfrm>
            <a:off x="6019662" y="5588407"/>
            <a:ext cx="3054042" cy="276999"/>
          </a:xfrm>
          <a:prstGeom prst="rect">
            <a:avLst/>
          </a:prstGeom>
        </p:spPr>
        <p:txBody>
          <a:bodyPr wrap="none">
            <a:spAutoFit/>
          </a:bodyPr>
          <a:lstStyle/>
          <a:p>
            <a:pPr algn="r" defTabSz="914355">
              <a:defRPr/>
            </a:pPr>
            <a:r>
              <a:rPr lang="en-US" sz="1200" kern="0" dirty="0">
                <a:solidFill>
                  <a:srgbClr val="000000"/>
                </a:solidFill>
                <a:ea typeface="ＭＳ Ｐゴシック" pitchFamily="34" charset="-128"/>
                <a:cs typeface="Arial" panose="020B0604020202020204" pitchFamily="34" charset="0"/>
                <a:sym typeface="Arial"/>
              </a:rPr>
              <a:t>Meyerowitz E/Gandhi RT et al, AIDS 2020</a:t>
            </a:r>
          </a:p>
        </p:txBody>
      </p:sp>
      <p:pic>
        <p:nvPicPr>
          <p:cNvPr id="6" name="Picture 5" descr="Text&#10;&#10;Description automatically generated">
            <a:extLst>
              <a:ext uri="{FF2B5EF4-FFF2-40B4-BE49-F238E27FC236}">
                <a16:creationId xmlns:a16="http://schemas.microsoft.com/office/drawing/2014/main" id="{AB943A28-CE85-72C4-509B-65586E44A3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2108" y="2414021"/>
            <a:ext cx="5035857" cy="2029958"/>
          </a:xfrm>
          <a:prstGeom prst="rect">
            <a:avLst/>
          </a:prstGeom>
        </p:spPr>
      </p:pic>
    </p:spTree>
    <p:extLst>
      <p:ext uri="{BB962C8B-B14F-4D97-AF65-F5344CB8AC3E}">
        <p14:creationId xmlns:p14="http://schemas.microsoft.com/office/powerpoint/2010/main" val="24468773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59936414-A0E1-E143-BDED-D9E84CDEE9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58794" y="1612260"/>
            <a:ext cx="3624053" cy="1104856"/>
          </a:xfrm>
          <a:prstGeom prst="rect">
            <a:avLst/>
          </a:prstGeom>
          <a:effectLst>
            <a:outerShdw blurRad="50800" dist="38100" dir="2700000" algn="tl" rotWithShape="0">
              <a:prstClr val="black">
                <a:alpha val="40000"/>
              </a:prstClr>
            </a:outerShdw>
          </a:effectLst>
        </p:spPr>
      </p:pic>
      <p:sp>
        <p:nvSpPr>
          <p:cNvPr id="2" name="Rectangle 1"/>
          <p:cNvSpPr/>
          <p:nvPr/>
        </p:nvSpPr>
        <p:spPr>
          <a:xfrm>
            <a:off x="5455987" y="2751853"/>
            <a:ext cx="3338600" cy="276999"/>
          </a:xfrm>
          <a:prstGeom prst="rect">
            <a:avLst/>
          </a:prstGeom>
        </p:spPr>
        <p:txBody>
          <a:bodyPr wrap="square">
            <a:spAutoFit/>
          </a:bodyPr>
          <a:lstStyle/>
          <a:p>
            <a:pPr algn="r" hangingPunct="0">
              <a:defRPr/>
            </a:pPr>
            <a:r>
              <a:rPr lang="en-US" sz="1200" dirty="0" err="1">
                <a:solidFill>
                  <a:prstClr val="black"/>
                </a:solidFill>
                <a:ea typeface="+mj-ea"/>
                <a:cs typeface="Arial" panose="020B0604020202020204" pitchFamily="34" charset="0"/>
                <a:sym typeface="Arial"/>
              </a:rPr>
              <a:t>Siedner</a:t>
            </a:r>
            <a:r>
              <a:rPr lang="en-US" sz="1200" dirty="0">
                <a:solidFill>
                  <a:prstClr val="black"/>
                </a:solidFill>
                <a:ea typeface="+mj-ea"/>
                <a:cs typeface="Arial" panose="020B0604020202020204" pitchFamily="34" charset="0"/>
                <a:sym typeface="Arial"/>
              </a:rPr>
              <a:t> M, Gandhi RT, Kim AY, JID, 2020</a:t>
            </a:r>
            <a:endParaRPr lang="en-US" sz="1200" kern="0" dirty="0">
              <a:solidFill>
                <a:srgbClr val="000000"/>
              </a:solidFill>
              <a:ea typeface="+mj-ea"/>
              <a:cs typeface="Arial" panose="020B0604020202020204" pitchFamily="34" charset="0"/>
              <a:sym typeface="Calibri"/>
            </a:endParaRPr>
          </a:p>
        </p:txBody>
      </p:sp>
      <p:pic>
        <p:nvPicPr>
          <p:cNvPr id="1026" name="Picture 2" descr="Paul Farmer taught us not to accept the status quo in public health - The  Boston Globe">
            <a:extLst>
              <a:ext uri="{FF2B5EF4-FFF2-40B4-BE49-F238E27FC236}">
                <a16:creationId xmlns:a16="http://schemas.microsoft.com/office/drawing/2014/main" id="{B5491310-0813-FD48-9A16-6E8E17CFE06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15431" y="3645523"/>
            <a:ext cx="2796231" cy="209717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86FE3895-EB7F-5706-5404-BF771045C83C}"/>
              </a:ext>
            </a:extLst>
          </p:cNvPr>
          <p:cNvSpPr>
            <a:spLocks noGrp="1"/>
          </p:cNvSpPr>
          <p:nvPr>
            <p:ph type="title"/>
          </p:nvPr>
        </p:nvSpPr>
        <p:spPr/>
        <p:txBody>
          <a:bodyPr>
            <a:normAutofit/>
          </a:bodyPr>
          <a:lstStyle/>
          <a:p>
            <a:pPr algn="ctr"/>
            <a:r>
              <a:rPr lang="en-US" sz="3200" dirty="0">
                <a:latin typeface="Calibri" panose="020F0502020204030204" pitchFamily="34" charset="0"/>
                <a:cs typeface="Calibri" panose="020F0502020204030204" pitchFamily="34" charset="0"/>
              </a:rPr>
              <a:t>Lessons from HIV and COVID-19 for Future Pandemics</a:t>
            </a:r>
          </a:p>
        </p:txBody>
      </p:sp>
      <p:sp>
        <p:nvSpPr>
          <p:cNvPr id="4" name="Text Placeholder 3">
            <a:extLst>
              <a:ext uri="{FF2B5EF4-FFF2-40B4-BE49-F238E27FC236}">
                <a16:creationId xmlns:a16="http://schemas.microsoft.com/office/drawing/2014/main" id="{FE3EEF03-D286-2028-D794-665A40AAC648}"/>
              </a:ext>
            </a:extLst>
          </p:cNvPr>
          <p:cNvSpPr>
            <a:spLocks noGrp="1"/>
          </p:cNvSpPr>
          <p:nvPr>
            <p:ph idx="1"/>
          </p:nvPr>
        </p:nvSpPr>
        <p:spPr>
          <a:xfrm>
            <a:off x="145886" y="1608220"/>
            <a:ext cx="4730143" cy="4129189"/>
          </a:xfrm>
        </p:spPr>
        <p:txBody>
          <a:bodyPr>
            <a:normAutofit fontScale="85000" lnSpcReduction="20000"/>
          </a:bodyPr>
          <a:lstStyle/>
          <a:p>
            <a:pPr marL="0" indent="0" defTabSz="685766" fontAlgn="base">
              <a:spcBef>
                <a:spcPct val="0"/>
              </a:spcBef>
              <a:spcAft>
                <a:spcPts val="600"/>
              </a:spcAft>
              <a:buClrTx/>
              <a:buNone/>
              <a:defRPr/>
            </a:pPr>
            <a:endParaRPr lang="en-US" sz="300" b="1" dirty="0">
              <a:solidFill>
                <a:prstClr val="black"/>
              </a:solidFill>
              <a:latin typeface="Calibri" panose="020F0502020204030204" pitchFamily="34" charset="0"/>
              <a:ea typeface="ＭＳ Ｐゴシック" pitchFamily="34" charset="-128"/>
              <a:cs typeface="Calibri" panose="020F0502020204030204" pitchFamily="34" charset="0"/>
              <a:sym typeface="Arial"/>
            </a:endParaRPr>
          </a:p>
          <a:p>
            <a:pPr marL="560757" lvl="1" indent="-303596" defTabSz="685766" fontAlgn="base">
              <a:lnSpc>
                <a:spcPct val="110000"/>
              </a:lnSpc>
              <a:spcBef>
                <a:spcPct val="0"/>
              </a:spcBef>
              <a:spcAft>
                <a:spcPts val="600"/>
              </a:spcAft>
              <a:buClrTx/>
              <a:buFont typeface="Arial" panose="020B0604020202020204" pitchFamily="34" charset="0"/>
              <a:buChar char="•"/>
              <a:defRPr/>
            </a:pPr>
            <a:r>
              <a:rPr lang="en-US" sz="2900" dirty="0">
                <a:solidFill>
                  <a:prstClr val="black"/>
                </a:solidFill>
                <a:latin typeface="Calibri" panose="020F0502020204030204" pitchFamily="34" charset="0"/>
                <a:ea typeface="ＭＳ Ｐゴシック" pitchFamily="34" charset="-128"/>
                <a:cs typeface="Calibri" panose="020F0502020204030204" pitchFamily="34" charset="0"/>
                <a:sym typeface="Arial"/>
              </a:rPr>
              <a:t>Pressure to deploy interventions must be tempered by importance of finding out if treatment or vaccine works</a:t>
            </a:r>
          </a:p>
          <a:p>
            <a:pPr marL="560757" lvl="1" indent="-303596" defTabSz="685766" fontAlgn="base">
              <a:lnSpc>
                <a:spcPct val="110000"/>
              </a:lnSpc>
              <a:spcBef>
                <a:spcPct val="0"/>
              </a:spcBef>
              <a:spcAft>
                <a:spcPts val="600"/>
              </a:spcAft>
              <a:buClrTx/>
              <a:buFont typeface="Arial" panose="020B0604020202020204" pitchFamily="34" charset="0"/>
              <a:buChar char="•"/>
              <a:defRPr/>
            </a:pPr>
            <a:r>
              <a:rPr lang="en-US" sz="2900" dirty="0">
                <a:solidFill>
                  <a:prstClr val="black"/>
                </a:solidFill>
                <a:latin typeface="Calibri" panose="020F0502020204030204" pitchFamily="34" charset="0"/>
                <a:ea typeface="ＭＳ Ｐゴシック" pitchFamily="34" charset="-128"/>
                <a:cs typeface="Calibri" panose="020F0502020204030204" pitchFamily="34" charset="0"/>
                <a:sym typeface="Arial"/>
              </a:rPr>
              <a:t>Randomized trials can and must be done during pandemic</a:t>
            </a:r>
          </a:p>
          <a:p>
            <a:pPr marL="560757" lvl="1" indent="-303596" defTabSz="685766" fontAlgn="base">
              <a:lnSpc>
                <a:spcPct val="110000"/>
              </a:lnSpc>
              <a:spcBef>
                <a:spcPct val="0"/>
              </a:spcBef>
              <a:spcAft>
                <a:spcPts val="600"/>
              </a:spcAft>
              <a:buClrTx/>
              <a:buFont typeface="Arial" panose="020B0604020202020204" pitchFamily="34" charset="0"/>
              <a:buChar char="•"/>
              <a:defRPr/>
            </a:pPr>
            <a:r>
              <a:rPr lang="en-US" sz="2900" dirty="0">
                <a:solidFill>
                  <a:prstClr val="black"/>
                </a:solidFill>
                <a:latin typeface="Calibri" panose="020F0502020204030204" pitchFamily="34" charset="0"/>
                <a:ea typeface="ＭＳ Ｐゴシック" pitchFamily="34" charset="-128"/>
                <a:cs typeface="Calibri" panose="020F0502020204030204" pitchFamily="34" charset="0"/>
                <a:sym typeface="Arial"/>
              </a:rPr>
              <a:t>Equity must be at center of our response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520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CA0CC-395F-4106-A72F-00CD92CFD8FE}"/>
              </a:ext>
            </a:extLst>
          </p:cNvPr>
          <p:cNvSpPr>
            <a:spLocks noGrp="1"/>
          </p:cNvSpPr>
          <p:nvPr>
            <p:ph type="title"/>
          </p:nvPr>
        </p:nvSpPr>
        <p:spPr>
          <a:xfrm>
            <a:off x="628650" y="290565"/>
            <a:ext cx="7886700" cy="994172"/>
          </a:xfrm>
        </p:spPr>
        <p:txBody>
          <a:bodyPr>
            <a:normAutofit/>
          </a:bodyPr>
          <a:lstStyle/>
          <a:p>
            <a:pPr algn="ctr"/>
            <a:r>
              <a:rPr lang="en-US" b="1" dirty="0">
                <a:latin typeface="Calibri" panose="020F0502020204030204" pitchFamily="34" charset="0"/>
                <a:cs typeface="Calibri" panose="020F0502020204030204" pitchFamily="34" charset="0"/>
              </a:rPr>
              <a:t>Summary</a:t>
            </a:r>
          </a:p>
        </p:txBody>
      </p:sp>
      <p:sp>
        <p:nvSpPr>
          <p:cNvPr id="3" name="Text Placeholder 2">
            <a:extLst>
              <a:ext uri="{FF2B5EF4-FFF2-40B4-BE49-F238E27FC236}">
                <a16:creationId xmlns:a16="http://schemas.microsoft.com/office/drawing/2014/main" id="{FD8417CB-33F9-4624-8705-4302F21B72EC}"/>
              </a:ext>
            </a:extLst>
          </p:cNvPr>
          <p:cNvSpPr>
            <a:spLocks noGrp="1"/>
          </p:cNvSpPr>
          <p:nvPr>
            <p:ph idx="1"/>
          </p:nvPr>
        </p:nvSpPr>
        <p:spPr/>
        <p:txBody>
          <a:bodyPr/>
          <a:lstStyle/>
          <a:p>
            <a:endParaRPr lang="en-US" dirty="0"/>
          </a:p>
          <a:p>
            <a:endParaRPr lang="en-US" dirty="0"/>
          </a:p>
        </p:txBody>
      </p:sp>
      <p:sp>
        <p:nvSpPr>
          <p:cNvPr id="4" name="Rectangle 3">
            <a:extLst>
              <a:ext uri="{FF2B5EF4-FFF2-40B4-BE49-F238E27FC236}">
                <a16:creationId xmlns:a16="http://schemas.microsoft.com/office/drawing/2014/main" id="{70086405-95C1-5670-773C-86AA04070099}"/>
              </a:ext>
            </a:extLst>
          </p:cNvPr>
          <p:cNvSpPr/>
          <p:nvPr/>
        </p:nvSpPr>
        <p:spPr>
          <a:xfrm>
            <a:off x="276594" y="1494599"/>
            <a:ext cx="8590812" cy="4541564"/>
          </a:xfrm>
          <a:prstGeom prst="rect">
            <a:avLst/>
          </a:prstGeom>
        </p:spPr>
        <p:txBody>
          <a:bodyPr wrap="square">
            <a:spAutoFit/>
          </a:bodyPr>
          <a:lstStyle/>
          <a:p>
            <a:pPr marL="342900" indent="-342900">
              <a:lnSpc>
                <a:spcPct val="110000"/>
              </a:lnSpc>
              <a:spcBef>
                <a:spcPts val="600"/>
              </a:spcBef>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COVID-19 outcomes may be more severe among PWH, particularly if they have low CD4 counts or untreated infection</a:t>
            </a:r>
          </a:p>
          <a:p>
            <a:pPr marL="342900" indent="-342900">
              <a:lnSpc>
                <a:spcPct val="110000"/>
              </a:lnSpc>
              <a:spcBef>
                <a:spcPts val="600"/>
              </a:spcBef>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All PWH should receive COVID-19 vaccination, including boosters</a:t>
            </a:r>
          </a:p>
          <a:p>
            <a:pPr marL="342900" indent="-342900">
              <a:lnSpc>
                <a:spcPct val="110000"/>
              </a:lnSpc>
              <a:spcBef>
                <a:spcPts val="600"/>
              </a:spcBef>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Treatment of PWH should follow general population guidelines</a:t>
            </a:r>
          </a:p>
          <a:p>
            <a:pPr marL="342900" indent="-342900">
              <a:lnSpc>
                <a:spcPct val="110000"/>
              </a:lnSpc>
              <a:spcBef>
                <a:spcPts val="600"/>
              </a:spcBef>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Lessons from HIV and COVID include importance of clinical trials as well as an unwavering focus on addressing inequities</a:t>
            </a:r>
          </a:p>
          <a:p>
            <a:pPr marL="285750" indent="-285750">
              <a:lnSpc>
                <a:spcPct val="110000"/>
              </a:lnSpc>
              <a:spcBef>
                <a:spcPts val="600"/>
              </a:spcBef>
              <a:spcAft>
                <a:spcPts val="600"/>
              </a:spcAft>
              <a:buFont typeface="Wingdings" pitchFamily="2" charset="2"/>
              <a:buChar char="§"/>
            </a:pPr>
            <a:endParaRPr lang="en-US" sz="2200" dirty="0"/>
          </a:p>
          <a:p>
            <a:pPr marL="285750" indent="-285750">
              <a:lnSpc>
                <a:spcPct val="110000"/>
              </a:lnSpc>
              <a:spcBef>
                <a:spcPts val="600"/>
              </a:spcBef>
              <a:spcAft>
                <a:spcPts val="600"/>
              </a:spcAft>
              <a:buFont typeface="Wingdings" pitchFamily="2" charset="2"/>
              <a:buChar char="§"/>
            </a:pPr>
            <a:endParaRPr lang="en-US" sz="2200" dirty="0"/>
          </a:p>
          <a:p>
            <a:pPr marL="285750" indent="-285750">
              <a:lnSpc>
                <a:spcPct val="110000"/>
              </a:lnSpc>
              <a:spcBef>
                <a:spcPts val="600"/>
              </a:spcBef>
              <a:spcAft>
                <a:spcPts val="600"/>
              </a:spcAft>
              <a:buFont typeface="Wingdings" pitchFamily="2" charset="2"/>
              <a:buChar char="§"/>
            </a:pPr>
            <a:endParaRPr lang="en-US" sz="2200" dirty="0"/>
          </a:p>
        </p:txBody>
      </p:sp>
    </p:spTree>
    <p:extLst>
      <p:ext uri="{BB962C8B-B14F-4D97-AF65-F5344CB8AC3E}">
        <p14:creationId xmlns:p14="http://schemas.microsoft.com/office/powerpoint/2010/main" val="415866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F91FB-2FD7-4E0D-B96D-630C1E09E291}"/>
              </a:ext>
            </a:extLst>
          </p:cNvPr>
          <p:cNvSpPr>
            <a:spLocks noGrp="1"/>
          </p:cNvSpPr>
          <p:nvPr>
            <p:ph type="ctrTitle"/>
          </p:nvPr>
        </p:nvSpPr>
        <p:spPr/>
        <p:txBody>
          <a:bodyPr/>
          <a:lstStyle/>
          <a:p>
            <a:r>
              <a:rPr lang="en-US" dirty="0"/>
              <a:t>Q&amp;A</a:t>
            </a:r>
          </a:p>
        </p:txBody>
      </p:sp>
      <p:sp>
        <p:nvSpPr>
          <p:cNvPr id="3" name="Subtitle 2">
            <a:extLst>
              <a:ext uri="{FF2B5EF4-FFF2-40B4-BE49-F238E27FC236}">
                <a16:creationId xmlns:a16="http://schemas.microsoft.com/office/drawing/2014/main" id="{9649BF47-1146-4AD6-A74A-D97AC49B3C1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670732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E2AC82-23F4-4499-9B40-8EF7A61FD7A9}"/>
              </a:ext>
            </a:extLst>
          </p:cNvPr>
          <p:cNvSpPr/>
          <p:nvPr/>
        </p:nvSpPr>
        <p:spPr>
          <a:xfrm>
            <a:off x="599440" y="1184990"/>
            <a:ext cx="8321040" cy="4985980"/>
          </a:xfrm>
          <a:prstGeom prst="rect">
            <a:avLst/>
          </a:prstGeom>
        </p:spPr>
        <p:txBody>
          <a:bodyPr wrap="square">
            <a:spAutoFit/>
          </a:bodyPr>
          <a:lstStyle/>
          <a:p>
            <a:r>
              <a:rPr lang="en-US" sz="2400" b="1" dirty="0"/>
              <a:t>AETC Program</a:t>
            </a:r>
          </a:p>
          <a:p>
            <a:r>
              <a:rPr lang="en-US" sz="2400" b="1" dirty="0"/>
              <a:t>National Centers and National HIV Curriculum</a:t>
            </a:r>
          </a:p>
          <a:p>
            <a:endParaRPr lang="en-US" dirty="0"/>
          </a:p>
          <a:p>
            <a:pPr marL="285750" indent="-285750">
              <a:buFont typeface="Arial" panose="020B0604020202020204" pitchFamily="34" charset="0"/>
              <a:buChar char="•"/>
            </a:pPr>
            <a:r>
              <a:rPr lang="en-US" dirty="0"/>
              <a:t>National Coordinating Resource Center serves as the central web based</a:t>
            </a:r>
          </a:p>
          <a:p>
            <a:r>
              <a:rPr lang="en-US" dirty="0"/>
              <a:t>repository for AETC Program training and capacity building resources; its</a:t>
            </a:r>
          </a:p>
          <a:p>
            <a:r>
              <a:rPr lang="en-US" dirty="0"/>
              <a:t>website includes a free virtual library with training and technical assistance</a:t>
            </a:r>
          </a:p>
          <a:p>
            <a:r>
              <a:rPr lang="en-US" dirty="0"/>
              <a:t>materials, a program directory, and a calendar of trainings and other events.</a:t>
            </a:r>
          </a:p>
          <a:p>
            <a:r>
              <a:rPr lang="en-US" dirty="0"/>
              <a:t>Learn more: https ://aidsetc.org </a:t>
            </a:r>
          </a:p>
          <a:p>
            <a:endParaRPr lang="en-US" dirty="0"/>
          </a:p>
          <a:p>
            <a:pPr marL="285750" indent="-285750">
              <a:buFont typeface="Arial" panose="020B0604020202020204" pitchFamily="34" charset="0"/>
              <a:buChar char="•"/>
            </a:pPr>
            <a:r>
              <a:rPr lang="en-US" dirty="0"/>
              <a:t>National Clinician Consultation Center provides free, peer to peer,</a:t>
            </a:r>
          </a:p>
          <a:p>
            <a:r>
              <a:rPr lang="en-US" dirty="0"/>
              <a:t>expert advice for health professionals on HIV prevention, care, and treatment</a:t>
            </a:r>
          </a:p>
          <a:p>
            <a:r>
              <a:rPr lang="en-US" dirty="0"/>
              <a:t>and related topics. Learn more: https ://nccc.ucsf.edu  </a:t>
            </a:r>
          </a:p>
          <a:p>
            <a:endParaRPr lang="en-US" dirty="0"/>
          </a:p>
          <a:p>
            <a:pPr marL="285750" indent="-285750">
              <a:buFont typeface="Arial" panose="020B0604020202020204" pitchFamily="34" charset="0"/>
              <a:buChar char="•"/>
            </a:pPr>
            <a:r>
              <a:rPr lang="en-US" dirty="0"/>
              <a:t>National HIV Curriculum provides ongoing, up to date HIV training and</a:t>
            </a:r>
          </a:p>
          <a:p>
            <a:r>
              <a:rPr lang="en-US" dirty="0"/>
              <a:t>information for health professionals through a free, web based curriculum;</a:t>
            </a:r>
          </a:p>
          <a:p>
            <a:r>
              <a:rPr lang="en-US" dirty="0"/>
              <a:t>also provides free CME credits, CNE contact hours, CE contact hours, and</a:t>
            </a:r>
          </a:p>
          <a:p>
            <a:r>
              <a:rPr lang="en-US" dirty="0"/>
              <a:t>maintenance of certification credits. Learn more: </a:t>
            </a:r>
            <a:r>
              <a:rPr lang="en-US" dirty="0">
                <a:hlinkClick r:id="rId2"/>
              </a:rPr>
              <a:t>www.hiv.uw.edu</a:t>
            </a:r>
            <a:r>
              <a:rPr lang="en-US" dirty="0"/>
              <a:t> </a:t>
            </a:r>
          </a:p>
        </p:txBody>
      </p:sp>
    </p:spTree>
    <p:extLst>
      <p:ext uri="{BB962C8B-B14F-4D97-AF65-F5344CB8AC3E}">
        <p14:creationId xmlns:p14="http://schemas.microsoft.com/office/powerpoint/2010/main" val="1832995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217E684-27BD-5991-9143-D39F4B81FA33}"/>
              </a:ext>
            </a:extLst>
          </p:cNvPr>
          <p:cNvSpPr>
            <a:spLocks noGrp="1"/>
          </p:cNvSpPr>
          <p:nvPr>
            <p:ph type="title"/>
          </p:nvPr>
        </p:nvSpPr>
        <p:spPr/>
        <p:txBody>
          <a:bodyPr>
            <a:noAutofit/>
          </a:bodyPr>
          <a:lstStyle/>
          <a:p>
            <a:pPr algn="ctr"/>
            <a:r>
              <a:rPr lang="en-US" sz="3600" dirty="0">
                <a:latin typeface="Calibri" panose="020F0502020204030204" pitchFamily="34" charset="0"/>
                <a:cs typeface="Calibri" panose="020F0502020204030204" pitchFamily="34" charset="0"/>
              </a:rPr>
              <a:t>Are PWH at higher risk for severe COVID-19? </a:t>
            </a:r>
          </a:p>
        </p:txBody>
      </p:sp>
      <p:sp>
        <p:nvSpPr>
          <p:cNvPr id="3" name="Text Placeholder 2">
            <a:extLst>
              <a:ext uri="{FF2B5EF4-FFF2-40B4-BE49-F238E27FC236}">
                <a16:creationId xmlns:a16="http://schemas.microsoft.com/office/drawing/2014/main" id="{70E818CF-5613-21E4-69AD-A548B0DE3553}"/>
              </a:ext>
            </a:extLst>
          </p:cNvPr>
          <p:cNvSpPr>
            <a:spLocks noGrp="1"/>
          </p:cNvSpPr>
          <p:nvPr>
            <p:ph idx="1"/>
          </p:nvPr>
        </p:nvSpPr>
        <p:spPr>
          <a:xfrm>
            <a:off x="356846" y="1518062"/>
            <a:ext cx="8415922" cy="3263504"/>
          </a:xfrm>
        </p:spPr>
        <p:txBody>
          <a:bodyPr>
            <a:noAutofit/>
          </a:bodyPr>
          <a:lstStyle/>
          <a:p>
            <a:pPr>
              <a:lnSpc>
                <a:spcPct val="120000"/>
              </a:lnSpc>
              <a:spcBef>
                <a:spcPts val="600"/>
              </a:spcBef>
              <a:spcAft>
                <a:spcPts val="600"/>
              </a:spcAft>
            </a:pPr>
            <a:r>
              <a:rPr lang="en-US" dirty="0">
                <a:latin typeface="Calibri" panose="020F0502020204030204" pitchFamily="34" charset="0"/>
                <a:cs typeface="Calibri" panose="020F0502020204030204" pitchFamily="34" charset="0"/>
              </a:rPr>
              <a:t>Early studies did not find difference in COVID outcomes in PWH as compared with people without HIV or were confounded by high rates of comorbidities or social determinants of health in PWH</a:t>
            </a:r>
          </a:p>
          <a:p>
            <a:pPr>
              <a:lnSpc>
                <a:spcPct val="120000"/>
              </a:lnSpc>
              <a:spcBef>
                <a:spcPts val="600"/>
              </a:spcBef>
              <a:spcAft>
                <a:spcPts val="600"/>
              </a:spcAft>
            </a:pPr>
            <a:r>
              <a:rPr lang="en-US" dirty="0">
                <a:latin typeface="Calibri" panose="020F0502020204030204" pitchFamily="34" charset="0"/>
                <a:cs typeface="Calibri" panose="020F0502020204030204" pitchFamily="34" charset="0"/>
              </a:rPr>
              <a:t>Larger studies, which attempt to adjust for confounding, suggest PWH have worse COVID outcomes, particularly if low current or nadir CD4 cell counts or unsuppressed HIV RNA</a:t>
            </a:r>
          </a:p>
        </p:txBody>
      </p:sp>
      <p:sp>
        <p:nvSpPr>
          <p:cNvPr id="2" name="TextBox 1">
            <a:extLst>
              <a:ext uri="{FF2B5EF4-FFF2-40B4-BE49-F238E27FC236}">
                <a16:creationId xmlns:a16="http://schemas.microsoft.com/office/drawing/2014/main" id="{03B62B3C-F4C0-6B63-BD2F-B9418613F879}"/>
              </a:ext>
            </a:extLst>
          </p:cNvPr>
          <p:cNvSpPr txBox="1"/>
          <p:nvPr/>
        </p:nvSpPr>
        <p:spPr bwMode="auto">
          <a:xfrm>
            <a:off x="2536722" y="5457427"/>
            <a:ext cx="62035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defTabSz="685800">
              <a:spcBef>
                <a:spcPct val="50000"/>
              </a:spcBef>
              <a:spcAft>
                <a:spcPct val="0"/>
              </a:spcAft>
              <a:defRPr/>
            </a:pPr>
            <a:r>
              <a:rPr lang="en-US" sz="1350" dirty="0">
                <a:solidFill>
                  <a:srgbClr val="000000"/>
                </a:solidFill>
                <a:latin typeface="Calibri" panose="020F0502020204030204" pitchFamily="34" charset="0"/>
                <a:cs typeface="Arial"/>
                <a:sym typeface="Arial"/>
              </a:rPr>
              <a:t>Triant V and Gandhi RT, CID 2021; Miller K and Gandhi RT, </a:t>
            </a:r>
            <a:r>
              <a:rPr lang="en-US" sz="1350" dirty="0" err="1">
                <a:solidFill>
                  <a:srgbClr val="000000"/>
                </a:solidFill>
                <a:latin typeface="Calibri" panose="020F0502020204030204" pitchFamily="34" charset="0"/>
                <a:cs typeface="Arial"/>
                <a:sym typeface="Arial"/>
              </a:rPr>
              <a:t>Curr</a:t>
            </a:r>
            <a:r>
              <a:rPr lang="en-US" sz="1350" dirty="0">
                <a:solidFill>
                  <a:srgbClr val="000000"/>
                </a:solidFill>
                <a:latin typeface="Calibri" panose="020F0502020204030204" pitchFamily="34" charset="0"/>
                <a:cs typeface="Arial"/>
                <a:sym typeface="Arial"/>
              </a:rPr>
              <a:t> Op HIV, 2023</a:t>
            </a:r>
          </a:p>
        </p:txBody>
      </p:sp>
    </p:spTree>
    <p:extLst>
      <p:ext uri="{BB962C8B-B14F-4D97-AF65-F5344CB8AC3E}">
        <p14:creationId xmlns:p14="http://schemas.microsoft.com/office/powerpoint/2010/main" val="284083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4C80A57-5BB6-48A7-93C2-C1EFA0C0A5C1}"/>
              </a:ext>
            </a:extLst>
          </p:cNvPr>
          <p:cNvGrpSpPr/>
          <p:nvPr/>
        </p:nvGrpSpPr>
        <p:grpSpPr>
          <a:xfrm>
            <a:off x="1069981" y="3311303"/>
            <a:ext cx="7004039" cy="2219326"/>
            <a:chOff x="1638300" y="2743200"/>
            <a:chExt cx="9338719" cy="2959101"/>
          </a:xfrm>
        </p:grpSpPr>
        <p:pic>
          <p:nvPicPr>
            <p:cNvPr id="9" name="Picture 8">
              <a:extLst>
                <a:ext uri="{FF2B5EF4-FFF2-40B4-BE49-F238E27FC236}">
                  <a16:creationId xmlns:a16="http://schemas.microsoft.com/office/drawing/2014/main" id="{230A5C47-45CC-428A-BF53-FEF3AEDE93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38300" y="2743200"/>
              <a:ext cx="9144000" cy="2895600"/>
            </a:xfrm>
            <a:prstGeom prst="rect">
              <a:avLst/>
            </a:prstGeom>
          </p:spPr>
        </p:pic>
        <p:sp>
          <p:nvSpPr>
            <p:cNvPr id="10" name="Rectangle 9">
              <a:extLst>
                <a:ext uri="{FF2B5EF4-FFF2-40B4-BE49-F238E27FC236}">
                  <a16:creationId xmlns:a16="http://schemas.microsoft.com/office/drawing/2014/main" id="{DAB4D463-A34B-4D2B-80A8-6CE31A6DBB49}"/>
                </a:ext>
              </a:extLst>
            </p:cNvPr>
            <p:cNvSpPr/>
            <p:nvPr/>
          </p:nvSpPr>
          <p:spPr>
            <a:xfrm>
              <a:off x="9144000" y="5273040"/>
              <a:ext cx="16383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a:solidFill>
                  <a:srgbClr val="000000">
                    <a:lumMod val="50000"/>
                    <a:lumOff val="50000"/>
                  </a:srgbClr>
                </a:solidFill>
                <a:latin typeface="Calibri" panose="020F0502020204030204"/>
              </a:endParaRPr>
            </a:p>
          </p:txBody>
        </p:sp>
        <p:cxnSp>
          <p:nvCxnSpPr>
            <p:cNvPr id="11" name="Straight Connector 10">
              <a:extLst>
                <a:ext uri="{FF2B5EF4-FFF2-40B4-BE49-F238E27FC236}">
                  <a16:creationId xmlns:a16="http://schemas.microsoft.com/office/drawing/2014/main" id="{B8B20434-2CBA-4114-8700-BDF9B711367F}"/>
                </a:ext>
              </a:extLst>
            </p:cNvPr>
            <p:cNvCxnSpPr>
              <a:cxnSpLocks/>
            </p:cNvCxnSpPr>
            <p:nvPr/>
          </p:nvCxnSpPr>
          <p:spPr>
            <a:xfrm>
              <a:off x="9105900" y="5410200"/>
              <a:ext cx="164592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D4CE7F3-5A4A-4000-B5F8-18CF65604599}"/>
                </a:ext>
              </a:extLst>
            </p:cNvPr>
            <p:cNvCxnSpPr>
              <a:cxnSpLocks/>
            </p:cNvCxnSpPr>
            <p:nvPr/>
          </p:nvCxnSpPr>
          <p:spPr>
            <a:xfrm>
              <a:off x="9290654" y="5410200"/>
              <a:ext cx="0" cy="7620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C48C934-C6A3-48B8-B187-DCE32CD4F315}"/>
                </a:ext>
              </a:extLst>
            </p:cNvPr>
            <p:cNvCxnSpPr>
              <a:cxnSpLocks/>
            </p:cNvCxnSpPr>
            <p:nvPr/>
          </p:nvCxnSpPr>
          <p:spPr>
            <a:xfrm>
              <a:off x="9661411" y="5410200"/>
              <a:ext cx="0" cy="7620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7283ED3-ECD6-4643-950B-A3A17A28C1A4}"/>
                </a:ext>
              </a:extLst>
            </p:cNvPr>
            <p:cNvCxnSpPr>
              <a:cxnSpLocks/>
            </p:cNvCxnSpPr>
            <p:nvPr/>
          </p:nvCxnSpPr>
          <p:spPr>
            <a:xfrm>
              <a:off x="10023298" y="5410200"/>
              <a:ext cx="0" cy="7620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1ABD872-BB46-40C3-BCBA-1457080F4BEA}"/>
                </a:ext>
              </a:extLst>
            </p:cNvPr>
            <p:cNvCxnSpPr>
              <a:cxnSpLocks/>
            </p:cNvCxnSpPr>
            <p:nvPr/>
          </p:nvCxnSpPr>
          <p:spPr>
            <a:xfrm>
              <a:off x="10390932" y="5410200"/>
              <a:ext cx="0" cy="7620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D695158-14CE-4A29-A305-A0F055350BFA}"/>
                </a:ext>
              </a:extLst>
            </p:cNvPr>
            <p:cNvCxnSpPr>
              <a:cxnSpLocks/>
            </p:cNvCxnSpPr>
            <p:nvPr/>
          </p:nvCxnSpPr>
          <p:spPr>
            <a:xfrm>
              <a:off x="10744200" y="5410200"/>
              <a:ext cx="0" cy="7620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ACF707D-698E-4F2D-A325-31701A8B65E8}"/>
                </a:ext>
              </a:extLst>
            </p:cNvPr>
            <p:cNvSpPr txBox="1"/>
            <p:nvPr/>
          </p:nvSpPr>
          <p:spPr>
            <a:xfrm>
              <a:off x="9118171" y="5446068"/>
              <a:ext cx="395835" cy="254001"/>
            </a:xfrm>
            <a:prstGeom prst="rect">
              <a:avLst/>
            </a:prstGeom>
            <a:noFill/>
          </p:spPr>
          <p:txBody>
            <a:bodyPr wrap="none" rtlCol="0">
              <a:spAutoFit/>
            </a:bodyPr>
            <a:lstStyle/>
            <a:p>
              <a:pPr defTabSz="685800" fontAlgn="base">
                <a:spcBef>
                  <a:spcPct val="0"/>
                </a:spcBef>
                <a:spcAft>
                  <a:spcPct val="0"/>
                </a:spcAft>
                <a:defRPr/>
              </a:pPr>
              <a:r>
                <a:rPr lang="en-US" sz="638" dirty="0">
                  <a:solidFill>
                    <a:srgbClr val="000000">
                      <a:lumMod val="65000"/>
                      <a:lumOff val="35000"/>
                    </a:srgbClr>
                  </a:solidFill>
                  <a:latin typeface="Arial" charset="0"/>
                  <a:ea typeface="ＭＳ Ｐゴシック" pitchFamily="34" charset="-128"/>
                </a:rPr>
                <a:t>1.7</a:t>
              </a:r>
            </a:p>
          </p:txBody>
        </p:sp>
        <p:sp>
          <p:nvSpPr>
            <p:cNvPr id="18" name="TextBox 17">
              <a:extLst>
                <a:ext uri="{FF2B5EF4-FFF2-40B4-BE49-F238E27FC236}">
                  <a16:creationId xmlns:a16="http://schemas.microsoft.com/office/drawing/2014/main" id="{FEC54434-9AAE-4819-BFD7-B473AAE50AA4}"/>
                </a:ext>
              </a:extLst>
            </p:cNvPr>
            <p:cNvSpPr txBox="1"/>
            <p:nvPr/>
          </p:nvSpPr>
          <p:spPr>
            <a:xfrm>
              <a:off x="9497389" y="5446068"/>
              <a:ext cx="395835" cy="254001"/>
            </a:xfrm>
            <a:prstGeom prst="rect">
              <a:avLst/>
            </a:prstGeom>
            <a:noFill/>
          </p:spPr>
          <p:txBody>
            <a:bodyPr wrap="none" rtlCol="0">
              <a:spAutoFit/>
            </a:bodyPr>
            <a:lstStyle/>
            <a:p>
              <a:pPr defTabSz="685800" fontAlgn="base">
                <a:spcBef>
                  <a:spcPct val="0"/>
                </a:spcBef>
                <a:spcAft>
                  <a:spcPct val="0"/>
                </a:spcAft>
                <a:defRPr/>
              </a:pPr>
              <a:r>
                <a:rPr lang="en-US" sz="638" dirty="0">
                  <a:solidFill>
                    <a:srgbClr val="000000">
                      <a:lumMod val="65000"/>
                      <a:lumOff val="35000"/>
                    </a:srgbClr>
                  </a:solidFill>
                  <a:latin typeface="Arial" charset="0"/>
                  <a:ea typeface="ＭＳ Ｐゴシック" pitchFamily="34" charset="-128"/>
                </a:rPr>
                <a:t>1.8</a:t>
              </a:r>
            </a:p>
          </p:txBody>
        </p:sp>
        <p:sp>
          <p:nvSpPr>
            <p:cNvPr id="19" name="TextBox 18">
              <a:extLst>
                <a:ext uri="{FF2B5EF4-FFF2-40B4-BE49-F238E27FC236}">
                  <a16:creationId xmlns:a16="http://schemas.microsoft.com/office/drawing/2014/main" id="{DD1D2EE3-91EC-48FF-B7EA-95ADA2CDCC46}"/>
                </a:ext>
              </a:extLst>
            </p:cNvPr>
            <p:cNvSpPr txBox="1"/>
            <p:nvPr/>
          </p:nvSpPr>
          <p:spPr>
            <a:xfrm>
              <a:off x="9858176" y="5446068"/>
              <a:ext cx="395835" cy="254001"/>
            </a:xfrm>
            <a:prstGeom prst="rect">
              <a:avLst/>
            </a:prstGeom>
            <a:noFill/>
          </p:spPr>
          <p:txBody>
            <a:bodyPr wrap="none" rtlCol="0">
              <a:spAutoFit/>
            </a:bodyPr>
            <a:lstStyle/>
            <a:p>
              <a:pPr defTabSz="685800" fontAlgn="base">
                <a:spcBef>
                  <a:spcPct val="0"/>
                </a:spcBef>
                <a:spcAft>
                  <a:spcPct val="0"/>
                </a:spcAft>
                <a:defRPr/>
              </a:pPr>
              <a:r>
                <a:rPr lang="en-US" sz="638" dirty="0">
                  <a:solidFill>
                    <a:srgbClr val="000000">
                      <a:lumMod val="65000"/>
                      <a:lumOff val="35000"/>
                    </a:srgbClr>
                  </a:solidFill>
                  <a:latin typeface="Arial" charset="0"/>
                  <a:ea typeface="ＭＳ Ｐゴシック" pitchFamily="34" charset="-128"/>
                </a:rPr>
                <a:t>1.9</a:t>
              </a:r>
            </a:p>
          </p:txBody>
        </p:sp>
        <p:sp>
          <p:nvSpPr>
            <p:cNvPr id="20" name="TextBox 19">
              <a:extLst>
                <a:ext uri="{FF2B5EF4-FFF2-40B4-BE49-F238E27FC236}">
                  <a16:creationId xmlns:a16="http://schemas.microsoft.com/office/drawing/2014/main" id="{0E095099-EF11-404D-9B60-3BC6C58CD08D}"/>
                </a:ext>
              </a:extLst>
            </p:cNvPr>
            <p:cNvSpPr txBox="1"/>
            <p:nvPr/>
          </p:nvSpPr>
          <p:spPr>
            <a:xfrm>
              <a:off x="10225547" y="5448300"/>
              <a:ext cx="395835" cy="254001"/>
            </a:xfrm>
            <a:prstGeom prst="rect">
              <a:avLst/>
            </a:prstGeom>
            <a:noFill/>
          </p:spPr>
          <p:txBody>
            <a:bodyPr wrap="none" rtlCol="0">
              <a:spAutoFit/>
            </a:bodyPr>
            <a:lstStyle/>
            <a:p>
              <a:pPr defTabSz="685800" fontAlgn="base">
                <a:spcBef>
                  <a:spcPct val="0"/>
                </a:spcBef>
                <a:spcAft>
                  <a:spcPct val="0"/>
                </a:spcAft>
                <a:defRPr/>
              </a:pPr>
              <a:r>
                <a:rPr lang="en-US" sz="638" dirty="0">
                  <a:solidFill>
                    <a:srgbClr val="000000">
                      <a:lumMod val="65000"/>
                      <a:lumOff val="35000"/>
                    </a:srgbClr>
                  </a:solidFill>
                  <a:latin typeface="Arial" charset="0"/>
                  <a:ea typeface="ＭＳ Ｐゴシック" pitchFamily="34" charset="-128"/>
                </a:rPr>
                <a:t>2.0</a:t>
              </a:r>
            </a:p>
          </p:txBody>
        </p:sp>
        <p:sp>
          <p:nvSpPr>
            <p:cNvPr id="21" name="TextBox 20">
              <a:extLst>
                <a:ext uri="{FF2B5EF4-FFF2-40B4-BE49-F238E27FC236}">
                  <a16:creationId xmlns:a16="http://schemas.microsoft.com/office/drawing/2014/main" id="{D57346FD-F366-4DC2-8EE5-1032D9308572}"/>
                </a:ext>
              </a:extLst>
            </p:cNvPr>
            <p:cNvSpPr txBox="1"/>
            <p:nvPr/>
          </p:nvSpPr>
          <p:spPr>
            <a:xfrm>
              <a:off x="10581184" y="5448300"/>
              <a:ext cx="395835" cy="254001"/>
            </a:xfrm>
            <a:prstGeom prst="rect">
              <a:avLst/>
            </a:prstGeom>
            <a:noFill/>
          </p:spPr>
          <p:txBody>
            <a:bodyPr wrap="none" rtlCol="0">
              <a:spAutoFit/>
            </a:bodyPr>
            <a:lstStyle/>
            <a:p>
              <a:pPr defTabSz="685800" fontAlgn="base">
                <a:spcBef>
                  <a:spcPct val="0"/>
                </a:spcBef>
                <a:spcAft>
                  <a:spcPct val="0"/>
                </a:spcAft>
                <a:defRPr/>
              </a:pPr>
              <a:r>
                <a:rPr lang="en-US" sz="638" dirty="0">
                  <a:solidFill>
                    <a:srgbClr val="000000">
                      <a:lumMod val="65000"/>
                      <a:lumOff val="35000"/>
                    </a:srgbClr>
                  </a:solidFill>
                  <a:latin typeface="Arial" charset="0"/>
                  <a:ea typeface="ＭＳ Ｐゴシック" pitchFamily="34" charset="-128"/>
                </a:rPr>
                <a:t>2.1</a:t>
              </a:r>
            </a:p>
          </p:txBody>
        </p:sp>
      </p:grpSp>
      <p:sp>
        <p:nvSpPr>
          <p:cNvPr id="2" name="Title 1">
            <a:extLst>
              <a:ext uri="{FF2B5EF4-FFF2-40B4-BE49-F238E27FC236}">
                <a16:creationId xmlns:a16="http://schemas.microsoft.com/office/drawing/2014/main" id="{9904C848-1CE8-2AD6-194A-9D091F0C5EE8}"/>
              </a:ext>
            </a:extLst>
          </p:cNvPr>
          <p:cNvSpPr>
            <a:spLocks noGrp="1"/>
          </p:cNvSpPr>
          <p:nvPr>
            <p:ph type="title"/>
          </p:nvPr>
        </p:nvSpPr>
        <p:spPr>
          <a:xfrm>
            <a:off x="555631" y="380825"/>
            <a:ext cx="7886700" cy="994172"/>
          </a:xfrm>
        </p:spPr>
        <p:txBody>
          <a:bodyPr>
            <a:noAutofit/>
          </a:bodyPr>
          <a:lstStyle/>
          <a:p>
            <a:pPr algn="ctr"/>
            <a:r>
              <a:rPr lang="en-US" sz="3600" dirty="0">
                <a:latin typeface="Calibri" panose="020F0502020204030204" pitchFamily="34" charset="0"/>
                <a:cs typeface="Calibri" panose="020F0502020204030204" pitchFamily="34" charset="0"/>
              </a:rPr>
              <a:t>Higher mortality rates in PWH hospitalized with COVID</a:t>
            </a:r>
          </a:p>
        </p:txBody>
      </p:sp>
      <p:sp>
        <p:nvSpPr>
          <p:cNvPr id="3" name="Content Placeholder 2">
            <a:extLst>
              <a:ext uri="{FF2B5EF4-FFF2-40B4-BE49-F238E27FC236}">
                <a16:creationId xmlns:a16="http://schemas.microsoft.com/office/drawing/2014/main" id="{C60CAB1F-31AF-D2FB-2ED2-5D0981E72D98}"/>
              </a:ext>
            </a:extLst>
          </p:cNvPr>
          <p:cNvSpPr>
            <a:spLocks noGrp="1"/>
          </p:cNvSpPr>
          <p:nvPr>
            <p:ph idx="1"/>
          </p:nvPr>
        </p:nvSpPr>
        <p:spPr>
          <a:xfrm>
            <a:off x="628650" y="2057860"/>
            <a:ext cx="7886700" cy="3263504"/>
          </a:xfrm>
        </p:spPr>
        <p:txBody>
          <a:bodyPr/>
          <a:lstStyle/>
          <a:p>
            <a:endParaRPr lang="en-US" dirty="0"/>
          </a:p>
          <a:p>
            <a:endParaRPr lang="en-US" dirty="0"/>
          </a:p>
        </p:txBody>
      </p:sp>
      <p:sp>
        <p:nvSpPr>
          <p:cNvPr id="7" name="Content Placeholder 2">
            <a:extLst>
              <a:ext uri="{FF2B5EF4-FFF2-40B4-BE49-F238E27FC236}">
                <a16:creationId xmlns:a16="http://schemas.microsoft.com/office/drawing/2014/main" id="{A8755892-C12E-4D95-9835-FEC405C5AC7B}"/>
              </a:ext>
            </a:extLst>
          </p:cNvPr>
          <p:cNvSpPr txBox="1">
            <a:spLocks/>
          </p:cNvSpPr>
          <p:nvPr/>
        </p:nvSpPr>
        <p:spPr>
          <a:xfrm>
            <a:off x="628650" y="1706618"/>
            <a:ext cx="8433369" cy="3263504"/>
          </a:xfrm>
          <a:prstGeom prst="rect">
            <a:avLst/>
          </a:prstGeom>
        </p:spPr>
        <p:txBody>
          <a:bodyPr vert="horz" lIns="68580" tIns="34290" rIns="68580" bIns="3429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46" indent="-171446" defTabSz="685783">
              <a:spcBef>
                <a:spcPts val="750"/>
              </a:spcBef>
              <a:defRPr/>
            </a:pPr>
            <a:r>
              <a:rPr lang="en-US" sz="2400" dirty="0">
                <a:solidFill>
                  <a:srgbClr val="000000"/>
                </a:solidFill>
              </a:rPr>
              <a:t>362,941 people hospitalized with COVID-19; 29,530 (8.1%) PWH</a:t>
            </a:r>
          </a:p>
          <a:p>
            <a:pPr marL="171446" indent="-171446" defTabSz="685783">
              <a:spcBef>
                <a:spcPts val="750"/>
              </a:spcBef>
              <a:defRPr/>
            </a:pPr>
            <a:r>
              <a:rPr lang="en-US" sz="2400" dirty="0">
                <a:solidFill>
                  <a:srgbClr val="000000"/>
                </a:solidFill>
              </a:rPr>
              <a:t>PWH: 50% higher in-hospital mortality</a:t>
            </a:r>
          </a:p>
          <a:p>
            <a:pPr marL="171446" indent="-171446" defTabSz="685783">
              <a:spcBef>
                <a:spcPts val="750"/>
              </a:spcBef>
              <a:defRPr/>
            </a:pPr>
            <a:r>
              <a:rPr lang="en-US" sz="2400" dirty="0">
                <a:solidFill>
                  <a:srgbClr val="000000"/>
                </a:solidFill>
              </a:rPr>
              <a:t>HIV RNA &gt;1000 and CD4&lt;200 doubled COVID-19 death risk </a:t>
            </a:r>
          </a:p>
          <a:p>
            <a:pPr marL="171446" indent="-171446" defTabSz="685783">
              <a:spcBef>
                <a:spcPts val="750"/>
              </a:spcBef>
              <a:defRPr/>
            </a:pPr>
            <a:endParaRPr lang="en-US" sz="1600" dirty="0">
              <a:solidFill>
                <a:srgbClr val="000000"/>
              </a:solidFill>
              <a:latin typeface="Arial" panose="020B0604020202020204" pitchFamily="34" charset="0"/>
              <a:cs typeface="Arial" panose="020B0604020202020204" pitchFamily="34" charset="0"/>
            </a:endParaRPr>
          </a:p>
          <a:p>
            <a:pPr marL="171446" indent="-171446" defTabSz="685783">
              <a:spcBef>
                <a:spcPts val="750"/>
              </a:spcBef>
              <a:defRPr/>
            </a:pPr>
            <a:endParaRPr lang="en-US" sz="1600" dirty="0">
              <a:solidFill>
                <a:srgbClr val="000000"/>
              </a:solidFill>
              <a:latin typeface="Arial" panose="020B0604020202020204" pitchFamily="34" charset="0"/>
              <a:cs typeface="Arial" panose="020B0604020202020204" pitchFamily="34" charset="0"/>
            </a:endParaRPr>
          </a:p>
        </p:txBody>
      </p:sp>
      <p:sp>
        <p:nvSpPr>
          <p:cNvPr id="4" name="Arrow: Right 3">
            <a:extLst>
              <a:ext uri="{FF2B5EF4-FFF2-40B4-BE49-F238E27FC236}">
                <a16:creationId xmlns:a16="http://schemas.microsoft.com/office/drawing/2014/main" id="{468F153E-C993-4274-B0F0-2A8B030F525C}"/>
              </a:ext>
            </a:extLst>
          </p:cNvPr>
          <p:cNvSpPr/>
          <p:nvPr/>
        </p:nvSpPr>
        <p:spPr>
          <a:xfrm>
            <a:off x="485775" y="3607826"/>
            <a:ext cx="325386" cy="1622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17799E0A-8CD1-4ED4-8A22-FF55A2D50AC5}"/>
              </a:ext>
            </a:extLst>
          </p:cNvPr>
          <p:cNvSpPr/>
          <p:nvPr/>
        </p:nvSpPr>
        <p:spPr>
          <a:xfrm>
            <a:off x="498066" y="4136310"/>
            <a:ext cx="325386" cy="1622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4">
            <a:extLst>
              <a:ext uri="{FF2B5EF4-FFF2-40B4-BE49-F238E27FC236}">
                <a16:creationId xmlns:a16="http://schemas.microsoft.com/office/drawing/2014/main" id="{37AE15A1-A270-248E-529F-EACE17392176}"/>
              </a:ext>
            </a:extLst>
          </p:cNvPr>
          <p:cNvSpPr txBox="1">
            <a:spLocks/>
          </p:cNvSpPr>
          <p:nvPr/>
        </p:nvSpPr>
        <p:spPr>
          <a:xfrm>
            <a:off x="5194141" y="5743238"/>
            <a:ext cx="3268362" cy="16239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defRPr/>
            </a:pPr>
            <a:r>
              <a:rPr lang="en-US" sz="1200" dirty="0" err="1">
                <a:solidFill>
                  <a:srgbClr val="000000"/>
                </a:solidFill>
                <a:latin typeface="Calibri" panose="020F0502020204030204" pitchFamily="34" charset="0"/>
                <a:ea typeface="ＭＳ Ｐゴシック" pitchFamily="34" charset="-128"/>
                <a:cs typeface="Calibri" panose="020F0502020204030204" pitchFamily="34" charset="0"/>
              </a:rPr>
              <a:t>Bertagnolio</a:t>
            </a:r>
            <a:r>
              <a:rPr lang="en-US" sz="1200" dirty="0">
                <a:solidFill>
                  <a:srgbClr val="000000"/>
                </a:solidFill>
                <a:latin typeface="Calibri" panose="020F0502020204030204" pitchFamily="34" charset="0"/>
                <a:ea typeface="ＭＳ Ｐゴシック" pitchFamily="34" charset="-128"/>
                <a:cs typeface="Calibri" panose="020F0502020204030204" pitchFamily="34" charset="0"/>
              </a:rPr>
              <a:t> et al, AIDS 2022, Abstract OAB0404</a:t>
            </a:r>
          </a:p>
        </p:txBody>
      </p:sp>
    </p:spTree>
    <p:extLst>
      <p:ext uri="{BB962C8B-B14F-4D97-AF65-F5344CB8AC3E}">
        <p14:creationId xmlns:p14="http://schemas.microsoft.com/office/powerpoint/2010/main" val="3047565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217E684-27BD-5991-9143-D39F4B81FA33}"/>
              </a:ext>
            </a:extLst>
          </p:cNvPr>
          <p:cNvSpPr>
            <a:spLocks noGrp="1"/>
          </p:cNvSpPr>
          <p:nvPr>
            <p:ph type="title"/>
          </p:nvPr>
        </p:nvSpPr>
        <p:spPr/>
        <p:txBody>
          <a:bodyPr>
            <a:noAutofit/>
          </a:bodyPr>
          <a:lstStyle/>
          <a:p>
            <a:pPr algn="ctr"/>
            <a:r>
              <a:rPr lang="en-US" sz="3200" dirty="0">
                <a:latin typeface="Calibri" panose="020F0502020204030204" pitchFamily="34" charset="0"/>
                <a:cs typeface="Calibri" panose="020F0502020204030204" pitchFamily="34" charset="0"/>
              </a:rPr>
              <a:t>Low current or nadir CD4 cell count associated with worse outcomes</a:t>
            </a:r>
          </a:p>
        </p:txBody>
      </p:sp>
      <p:sp>
        <p:nvSpPr>
          <p:cNvPr id="3" name="Text Placeholder 2">
            <a:extLst>
              <a:ext uri="{FF2B5EF4-FFF2-40B4-BE49-F238E27FC236}">
                <a16:creationId xmlns:a16="http://schemas.microsoft.com/office/drawing/2014/main" id="{70E818CF-5613-21E4-69AD-A548B0DE3553}"/>
              </a:ext>
            </a:extLst>
          </p:cNvPr>
          <p:cNvSpPr>
            <a:spLocks noGrp="1"/>
          </p:cNvSpPr>
          <p:nvPr>
            <p:ph idx="1"/>
          </p:nvPr>
        </p:nvSpPr>
        <p:spPr>
          <a:xfrm>
            <a:off x="604343" y="1657563"/>
            <a:ext cx="8021279" cy="3263504"/>
          </a:xfrm>
        </p:spPr>
        <p:txBody>
          <a:bodyPr>
            <a:noAutofit/>
          </a:bodyPr>
          <a:lstStyle/>
          <a:p>
            <a:pPr>
              <a:lnSpc>
                <a:spcPct val="120000"/>
              </a:lnSpc>
              <a:spcBef>
                <a:spcPts val="600"/>
              </a:spcBef>
              <a:spcAft>
                <a:spcPts val="600"/>
              </a:spcAft>
            </a:pPr>
            <a:r>
              <a:rPr lang="en-US" dirty="0">
                <a:latin typeface="Calibri" panose="020F0502020204030204" pitchFamily="34" charset="0"/>
                <a:cs typeface="Calibri" panose="020F0502020204030204" pitchFamily="34" charset="0"/>
              </a:rPr>
              <a:t>649 PWH with COVID-19 (March to Dec 2020)</a:t>
            </a:r>
          </a:p>
          <a:p>
            <a:pPr lvl="1">
              <a:lnSpc>
                <a:spcPct val="120000"/>
              </a:lnSpc>
              <a:spcBef>
                <a:spcPts val="600"/>
              </a:spcBef>
              <a:spcAft>
                <a:spcPts val="600"/>
              </a:spcAft>
            </a:pPr>
            <a:r>
              <a:rPr lang="en-US" sz="2400" dirty="0">
                <a:latin typeface="Calibri" panose="020F0502020204030204" pitchFamily="34" charset="0"/>
                <a:cs typeface="Calibri" panose="020F0502020204030204" pitchFamily="34" charset="0"/>
              </a:rPr>
              <a:t>95% on ART; 86% undetectable VL</a:t>
            </a:r>
          </a:p>
          <a:p>
            <a:pPr>
              <a:lnSpc>
                <a:spcPct val="120000"/>
              </a:lnSpc>
              <a:spcBef>
                <a:spcPts val="600"/>
              </a:spcBef>
              <a:spcAft>
                <a:spcPts val="600"/>
              </a:spcAft>
            </a:pPr>
            <a:r>
              <a:rPr lang="en-US" dirty="0">
                <a:latin typeface="Calibri" panose="020F0502020204030204" pitchFamily="34" charset="0"/>
                <a:cs typeface="Calibri" panose="020F0502020204030204" pitchFamily="34" charset="0"/>
              </a:rPr>
              <a:t>Current CD4 &lt;350, nadir CD4 &lt;200, cardiovascular/liver comorbidities all highly predictive of COVID hospitalization</a:t>
            </a:r>
          </a:p>
          <a:p>
            <a:pPr>
              <a:lnSpc>
                <a:spcPct val="120000"/>
              </a:lnSpc>
              <a:spcBef>
                <a:spcPts val="600"/>
              </a:spcBef>
              <a:spcAft>
                <a:spcPts val="600"/>
              </a:spcAft>
            </a:pPr>
            <a:r>
              <a:rPr lang="en-US" dirty="0">
                <a:latin typeface="Calibri" panose="020F0502020204030204" pitchFamily="34" charset="0"/>
                <a:cs typeface="Calibri" panose="020F0502020204030204" pitchFamily="34" charset="0"/>
              </a:rPr>
              <a:t>Minoritized racial/ethnic groups disproportionately affected </a:t>
            </a:r>
          </a:p>
        </p:txBody>
      </p:sp>
      <p:sp>
        <p:nvSpPr>
          <p:cNvPr id="6" name="TextBox 5">
            <a:extLst>
              <a:ext uri="{FF2B5EF4-FFF2-40B4-BE49-F238E27FC236}">
                <a16:creationId xmlns:a16="http://schemas.microsoft.com/office/drawing/2014/main" id="{5B082FB7-C2F2-485C-8435-08AB31CCD12D}"/>
              </a:ext>
            </a:extLst>
          </p:cNvPr>
          <p:cNvSpPr txBox="1"/>
          <p:nvPr/>
        </p:nvSpPr>
        <p:spPr>
          <a:xfrm>
            <a:off x="4307101" y="5684873"/>
            <a:ext cx="4570195" cy="276999"/>
          </a:xfrm>
          <a:prstGeom prst="rect">
            <a:avLst/>
          </a:prstGeom>
          <a:noFill/>
        </p:spPr>
        <p:txBody>
          <a:bodyPr wrap="square" rtlCol="0">
            <a:spAutoFit/>
          </a:bodyPr>
          <a:lstStyle/>
          <a:p>
            <a:pPr algn="r"/>
            <a:r>
              <a:rPr lang="en-US" sz="1200" dirty="0">
                <a:latin typeface="Calibri" panose="020F0502020204030204" pitchFamily="34" charset="0"/>
                <a:cs typeface="Calibri" panose="020F0502020204030204" pitchFamily="34" charset="0"/>
              </a:rPr>
              <a:t>Shapiro &amp; Bender Ignacio et al, </a:t>
            </a:r>
            <a:r>
              <a:rPr lang="en-US" sz="1200" i="1" dirty="0">
                <a:latin typeface="Calibri" panose="020F0502020204030204" pitchFamily="34" charset="0"/>
                <a:cs typeface="Calibri" panose="020F0502020204030204" pitchFamily="34" charset="0"/>
              </a:rPr>
              <a:t>JAIDS</a:t>
            </a:r>
            <a:r>
              <a:rPr lang="en-US" sz="1200" dirty="0">
                <a:latin typeface="Calibri" panose="020F0502020204030204" pitchFamily="34" charset="0"/>
                <a:cs typeface="Calibri" panose="020F0502020204030204" pitchFamily="34" charset="0"/>
              </a:rPr>
              <a:t>, 2022</a:t>
            </a:r>
          </a:p>
        </p:txBody>
      </p:sp>
    </p:spTree>
    <p:extLst>
      <p:ext uri="{BB962C8B-B14F-4D97-AF65-F5344CB8AC3E}">
        <p14:creationId xmlns:p14="http://schemas.microsoft.com/office/powerpoint/2010/main" val="3270988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 diagram, pie chart&#10;&#10;Description automatically generated">
            <a:extLst>
              <a:ext uri="{FF2B5EF4-FFF2-40B4-BE49-F238E27FC236}">
                <a16:creationId xmlns:a16="http://schemas.microsoft.com/office/drawing/2014/main" id="{83C7DA8D-FCA9-A988-DE26-9292E931EAEC}"/>
              </a:ext>
            </a:extLst>
          </p:cNvPr>
          <p:cNvPicPr>
            <a:picLocks noChangeAspect="1"/>
          </p:cNvPicPr>
          <p:nvPr/>
        </p:nvPicPr>
        <p:blipFill rotWithShape="1">
          <a:blip r:embed="rId2"/>
          <a:srcRect l="965" r="1301" b="1799"/>
          <a:stretch/>
        </p:blipFill>
        <p:spPr>
          <a:xfrm>
            <a:off x="1972597" y="459042"/>
            <a:ext cx="5198806" cy="4630996"/>
          </a:xfrm>
          <a:prstGeom prst="rect">
            <a:avLst/>
          </a:prstGeom>
        </p:spPr>
      </p:pic>
      <p:sp>
        <p:nvSpPr>
          <p:cNvPr id="2" name="TextBox 1">
            <a:extLst>
              <a:ext uri="{FF2B5EF4-FFF2-40B4-BE49-F238E27FC236}">
                <a16:creationId xmlns:a16="http://schemas.microsoft.com/office/drawing/2014/main" id="{63387C86-F025-0C5B-DB30-E5F713D092C9}"/>
              </a:ext>
            </a:extLst>
          </p:cNvPr>
          <p:cNvSpPr txBox="1"/>
          <p:nvPr/>
        </p:nvSpPr>
        <p:spPr bwMode="auto">
          <a:xfrm>
            <a:off x="2762009" y="5811008"/>
            <a:ext cx="62035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defTabSz="685800">
              <a:spcBef>
                <a:spcPct val="50000"/>
              </a:spcBef>
              <a:spcAft>
                <a:spcPct val="0"/>
              </a:spcAft>
              <a:defRPr/>
            </a:pPr>
            <a:r>
              <a:rPr lang="en-US" sz="1350" dirty="0">
                <a:solidFill>
                  <a:srgbClr val="000000"/>
                </a:solidFill>
                <a:latin typeface="Calibri" panose="020F0502020204030204" pitchFamily="34" charset="0"/>
                <a:cs typeface="Arial"/>
                <a:sym typeface="Arial"/>
              </a:rPr>
              <a:t>Triant V and Gandhi RT, CID 2021; Miller K and Gandhi RT, </a:t>
            </a:r>
            <a:r>
              <a:rPr lang="en-US" sz="1350" dirty="0" err="1">
                <a:solidFill>
                  <a:srgbClr val="000000"/>
                </a:solidFill>
                <a:latin typeface="Calibri" panose="020F0502020204030204" pitchFamily="34" charset="0"/>
                <a:cs typeface="Arial"/>
                <a:sym typeface="Arial"/>
              </a:rPr>
              <a:t>Curr</a:t>
            </a:r>
            <a:r>
              <a:rPr lang="en-US" sz="1350" dirty="0">
                <a:solidFill>
                  <a:srgbClr val="000000"/>
                </a:solidFill>
                <a:latin typeface="Calibri" panose="020F0502020204030204" pitchFamily="34" charset="0"/>
                <a:cs typeface="Arial"/>
                <a:sym typeface="Arial"/>
              </a:rPr>
              <a:t> Op HIV, 2023</a:t>
            </a:r>
          </a:p>
        </p:txBody>
      </p:sp>
      <p:sp>
        <p:nvSpPr>
          <p:cNvPr id="3" name="Rectangle 2">
            <a:extLst>
              <a:ext uri="{FF2B5EF4-FFF2-40B4-BE49-F238E27FC236}">
                <a16:creationId xmlns:a16="http://schemas.microsoft.com/office/drawing/2014/main" id="{DA688982-2CEB-E150-C9E0-5A1809EC317C}"/>
              </a:ext>
            </a:extLst>
          </p:cNvPr>
          <p:cNvSpPr/>
          <p:nvPr/>
        </p:nvSpPr>
        <p:spPr>
          <a:xfrm>
            <a:off x="1946787" y="1330053"/>
            <a:ext cx="2625213" cy="1828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extLst>
      <p:ext uri="{BB962C8B-B14F-4D97-AF65-F5344CB8AC3E}">
        <p14:creationId xmlns:p14="http://schemas.microsoft.com/office/powerpoint/2010/main" val="24826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44700-7FEE-D1F2-60A8-6CA44330C7C5}"/>
              </a:ext>
            </a:extLst>
          </p:cNvPr>
          <p:cNvSpPr>
            <a:spLocks noGrp="1"/>
          </p:cNvSpPr>
          <p:nvPr>
            <p:ph type="title"/>
          </p:nvPr>
        </p:nvSpPr>
        <p:spPr>
          <a:xfrm>
            <a:off x="628650" y="386382"/>
            <a:ext cx="7886700" cy="994172"/>
          </a:xfrm>
        </p:spPr>
        <p:txBody>
          <a:bodyPr>
            <a:noAutofit/>
          </a:bodyPr>
          <a:lstStyle/>
          <a:p>
            <a:pPr algn="ctr"/>
            <a:r>
              <a:rPr lang="en-US" sz="3200" dirty="0">
                <a:latin typeface="Calibri" panose="020F0502020204030204" pitchFamily="34" charset="0"/>
                <a:cs typeface="Calibri" panose="020F0502020204030204" pitchFamily="34" charset="0"/>
                <a:sym typeface="Helvetica Neue"/>
              </a:rPr>
              <a:t>Persistent SARS-CoV-2 Replication in Woman with Advanced HIV</a:t>
            </a:r>
            <a:endParaRPr lang="en-US" sz="32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885CDC6-FE56-4542-896A-B5213B2F48B3}"/>
              </a:ext>
            </a:extLst>
          </p:cNvPr>
          <p:cNvSpPr>
            <a:spLocks noGrp="1"/>
          </p:cNvSpPr>
          <p:nvPr>
            <p:ph idx="1"/>
          </p:nvPr>
        </p:nvSpPr>
        <p:spPr>
          <a:xfrm>
            <a:off x="171451" y="1524869"/>
            <a:ext cx="4400549" cy="3996634"/>
          </a:xfrm>
        </p:spPr>
        <p:txBody>
          <a:bodyPr>
            <a:normAutofit fontScale="92500"/>
          </a:bodyPr>
          <a:lstStyle/>
          <a:p>
            <a:pPr marL="192881" indent="-192881" defTabSz="514350">
              <a:lnSpc>
                <a:spcPct val="130000"/>
              </a:lnSpc>
              <a:defRPr/>
            </a:pPr>
            <a:r>
              <a:rPr lang="en-US" dirty="0">
                <a:solidFill>
                  <a:sysClr val="windowText" lastClr="000000"/>
                </a:solidFill>
                <a:latin typeface="Calibri" panose="020F0502020204030204" pitchFamily="34" charset="0"/>
                <a:cs typeface="Calibri" panose="020F0502020204030204" pitchFamily="34" charset="0"/>
                <a:sym typeface="Arial"/>
              </a:rPr>
              <a:t>Initial CD4: 6. HIV RNA 34,000</a:t>
            </a:r>
          </a:p>
          <a:p>
            <a:pPr marL="192881" indent="-192881" defTabSz="514350">
              <a:lnSpc>
                <a:spcPct val="130000"/>
              </a:lnSpc>
              <a:defRPr/>
            </a:pPr>
            <a:r>
              <a:rPr lang="en-US" dirty="0">
                <a:solidFill>
                  <a:sysClr val="windowText" lastClr="000000"/>
                </a:solidFill>
                <a:latin typeface="Calibri" panose="020F0502020204030204" pitchFamily="34" charset="0"/>
                <a:cs typeface="Calibri" panose="020F0502020204030204" pitchFamily="34" charset="0"/>
                <a:sym typeface="Arial"/>
              </a:rPr>
              <a:t>SARS-CoV-2 PCR+ for 216 days (Ct 16 to 32)</a:t>
            </a:r>
          </a:p>
          <a:p>
            <a:pPr marL="192881" indent="-192881" defTabSz="514350">
              <a:lnSpc>
                <a:spcPct val="130000"/>
              </a:lnSpc>
              <a:defRPr/>
            </a:pPr>
            <a:r>
              <a:rPr lang="en-US" dirty="0">
                <a:solidFill>
                  <a:sysClr val="windowText" lastClr="000000"/>
                </a:solidFill>
                <a:latin typeface="Calibri" panose="020F0502020204030204" pitchFamily="34" charset="0"/>
                <a:cs typeface="Calibri" panose="020F0502020204030204" pitchFamily="34" charset="0"/>
                <a:sym typeface="Arial"/>
              </a:rPr>
              <a:t>Anti-S protein IgM, IgG negative</a:t>
            </a:r>
          </a:p>
          <a:p>
            <a:pPr marL="192881" indent="-192881" defTabSz="514350">
              <a:lnSpc>
                <a:spcPct val="130000"/>
              </a:lnSpc>
              <a:defRPr/>
            </a:pPr>
            <a:r>
              <a:rPr lang="en-US" dirty="0">
                <a:solidFill>
                  <a:sysClr val="windowText" lastClr="000000"/>
                </a:solidFill>
                <a:latin typeface="Calibri" panose="020F0502020204030204" pitchFamily="34" charset="0"/>
                <a:cs typeface="Calibri" panose="020F0502020204030204" pitchFamily="34" charset="0"/>
                <a:sym typeface="Arial"/>
              </a:rPr>
              <a:t>Emergence of multiple spike gene mutations (E484K, K417T, F490S, L455F, F456L, D427Y, N501Y) and evolution of neutralization escape</a:t>
            </a:r>
          </a:p>
          <a:p>
            <a:pPr marL="192881" indent="-192881" defTabSz="514350">
              <a:lnSpc>
                <a:spcPct val="130000"/>
              </a:lnSpc>
              <a:defRPr/>
            </a:pPr>
            <a:endParaRPr lang="en-US" dirty="0">
              <a:solidFill>
                <a:sysClr val="windowText" lastClr="000000"/>
              </a:solidFill>
              <a:latin typeface="Calibri" panose="020F0502020204030204" pitchFamily="34" charset="0"/>
              <a:cs typeface="Calibri" panose="020F0502020204030204" pitchFamily="34" charset="0"/>
              <a:sym typeface="Arial"/>
            </a:endParaRPr>
          </a:p>
          <a:p>
            <a:pPr marL="192881" indent="-192881" defTabSz="514350">
              <a:lnSpc>
                <a:spcPct val="120000"/>
              </a:lnSpc>
              <a:defRPr/>
            </a:pPr>
            <a:endParaRPr lang="en-US" sz="1350" dirty="0">
              <a:solidFill>
                <a:sysClr val="windowText" lastClr="000000"/>
              </a:solidFill>
              <a:latin typeface="Calibri"/>
              <a:cs typeface="+mn-cs"/>
              <a:sym typeface="Arial"/>
            </a:endParaRPr>
          </a:p>
          <a:p>
            <a:endParaRPr lang="en-US" sz="1800" dirty="0"/>
          </a:p>
        </p:txBody>
      </p:sp>
      <p:pic>
        <p:nvPicPr>
          <p:cNvPr id="4" name="Picture 2" descr="Image">
            <a:extLst>
              <a:ext uri="{FF2B5EF4-FFF2-40B4-BE49-F238E27FC236}">
                <a16:creationId xmlns:a16="http://schemas.microsoft.com/office/drawing/2014/main" id="{801C4F8F-45AB-8D29-82CD-779910F4CF8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367718" y="1836072"/>
            <a:ext cx="4406413" cy="22036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E60545E-E15D-1C5C-20D7-9BCED14C99C9}"/>
              </a:ext>
            </a:extLst>
          </p:cNvPr>
          <p:cNvSpPr txBox="1"/>
          <p:nvPr/>
        </p:nvSpPr>
        <p:spPr>
          <a:xfrm>
            <a:off x="2911945" y="5545494"/>
            <a:ext cx="5990009" cy="415498"/>
          </a:xfrm>
          <a:prstGeom prst="rect">
            <a:avLst/>
          </a:prstGeom>
          <a:noFill/>
        </p:spPr>
        <p:txBody>
          <a:bodyPr wrap="square">
            <a:spAutoFit/>
          </a:bodyPr>
          <a:lstStyle/>
          <a:p>
            <a:pPr algn="r" defTabSz="514350">
              <a:defRPr/>
            </a:pPr>
            <a:r>
              <a:rPr lang="en-US" sz="1050" dirty="0">
                <a:solidFill>
                  <a:prstClr val="black"/>
                </a:solidFill>
                <a:cs typeface="Arial" panose="020B0604020202020204" pitchFamily="34" charset="0"/>
              </a:rPr>
              <a:t>Karim F et al, </a:t>
            </a:r>
            <a:r>
              <a:rPr lang="en-US" sz="1050" dirty="0">
                <a:solidFill>
                  <a:prstClr val="black"/>
                </a:solidFill>
                <a:cs typeface="Arial" panose="020B0604020202020204" pitchFamily="34" charset="0"/>
                <a:hlinkClick r:id="rId4"/>
              </a:rPr>
              <a:t>https://www.medrxiv.org/content/10.1101/2021.06.03.21258228v1.full.pdf</a:t>
            </a:r>
            <a:endParaRPr lang="en-US" sz="1050" dirty="0">
              <a:solidFill>
                <a:prstClr val="black"/>
              </a:solidFill>
              <a:cs typeface="Arial" panose="020B0604020202020204" pitchFamily="34" charset="0"/>
            </a:endParaRPr>
          </a:p>
          <a:p>
            <a:pPr algn="r" defTabSz="514350">
              <a:defRPr/>
            </a:pPr>
            <a:r>
              <a:rPr lang="en-US" sz="1050" dirty="0">
                <a:solidFill>
                  <a:prstClr val="black"/>
                </a:solidFill>
                <a:cs typeface="Arial" panose="020B0604020202020204" pitchFamily="34" charset="0"/>
              </a:rPr>
              <a:t>Celle S, Cell Host and Microbe, 2022</a:t>
            </a:r>
          </a:p>
        </p:txBody>
      </p:sp>
      <p:sp>
        <p:nvSpPr>
          <p:cNvPr id="12" name="TextBox 11">
            <a:extLst>
              <a:ext uri="{FF2B5EF4-FFF2-40B4-BE49-F238E27FC236}">
                <a16:creationId xmlns:a16="http://schemas.microsoft.com/office/drawing/2014/main" id="{32DFF6FA-9F81-D349-BD52-038233D87694}"/>
              </a:ext>
            </a:extLst>
          </p:cNvPr>
          <p:cNvSpPr txBox="1"/>
          <p:nvPr/>
        </p:nvSpPr>
        <p:spPr>
          <a:xfrm>
            <a:off x="4800600" y="4354035"/>
            <a:ext cx="3842522" cy="877741"/>
          </a:xfrm>
          <a:prstGeom prst="rect">
            <a:avLst/>
          </a:prstGeom>
          <a:noFill/>
        </p:spPr>
        <p:txBody>
          <a:bodyPr wrap="square">
            <a:spAutoFit/>
          </a:bodyPr>
          <a:lstStyle/>
          <a:p>
            <a:pPr marL="192881" indent="-192881" defTabSz="514350">
              <a:lnSpc>
                <a:spcPct val="120000"/>
              </a:lnSpc>
              <a:spcBef>
                <a:spcPct val="20000"/>
              </a:spcBef>
              <a:buFont typeface="Arial" panose="020B0604020202020204" pitchFamily="34" charset="0"/>
              <a:buChar char="•"/>
              <a:defRPr/>
            </a:pPr>
            <a:r>
              <a:rPr lang="en-US" sz="2200" dirty="0">
                <a:solidFill>
                  <a:sysClr val="windowText" lastClr="000000"/>
                </a:solidFill>
                <a:latin typeface="Calibri" panose="020F0502020204030204" pitchFamily="34" charset="0"/>
                <a:cs typeface="Calibri" panose="020F0502020204030204" pitchFamily="34" charset="0"/>
              </a:rPr>
              <a:t>SARS-CoV-2 cleared after HIV was suppressed on ART</a:t>
            </a:r>
          </a:p>
        </p:txBody>
      </p:sp>
    </p:spTree>
    <p:extLst>
      <p:ext uri="{BB962C8B-B14F-4D97-AF65-F5344CB8AC3E}">
        <p14:creationId xmlns:p14="http://schemas.microsoft.com/office/powerpoint/2010/main" val="37096679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2016_V4">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resentation2" id="{0A226C85-450D-C041-850F-0FF95B0934F5}" vid="{8C5A9EB9-C227-AF42-96D7-546AA443CD4A}"/>
    </a:ext>
  </a:extLst>
</a:theme>
</file>

<file path=ppt/theme/theme2.xml><?xml version="1.0" encoding="utf-8"?>
<a:theme xmlns:a="http://schemas.openxmlformats.org/drawingml/2006/main" name="1_AETC-2016_V4">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resentation2" id="{0A226C85-450D-C041-850F-0FF95B0934F5}" vid="{8C5A9EB9-C227-AF42-96D7-546AA443CD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410992C17FFB4AA99C1035259D0A26" ma:contentTypeVersion="16" ma:contentTypeDescription="Create a new document." ma:contentTypeScope="" ma:versionID="10e29b1792157348ef5a81ee27b7fdc6">
  <xsd:schema xmlns:xsd="http://www.w3.org/2001/XMLSchema" xmlns:xs="http://www.w3.org/2001/XMLSchema" xmlns:p="http://schemas.microsoft.com/office/2006/metadata/properties" xmlns:ns2="a89a0a29-f901-4f80-a0b6-fef874ca8871" xmlns:ns3="d5c82a1a-2a8a-49b4-8a9c-deebcf1aae21" targetNamespace="http://schemas.microsoft.com/office/2006/metadata/properties" ma:root="true" ma:fieldsID="bf6e0cfe5d7b4930767f35449df4f5d5" ns2:_="" ns3:_="">
    <xsd:import namespace="a89a0a29-f901-4f80-a0b6-fef874ca8871"/>
    <xsd:import namespace="d5c82a1a-2a8a-49b4-8a9c-deebcf1aae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TaxCatchAll"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9a0a29-f901-4f80-a0b6-fef874ca88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560d88b-9459-45c3-8a30-9c03b99f5b18"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5c82a1a-2a8a-49b4-8a9c-deebcf1aae2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cc9bd5e-805f-4db5-93f9-e8a50b5d5c4b}" ma:internalName="TaxCatchAll" ma:showField="CatchAllData" ma:web="d5c82a1a-2a8a-49b4-8a9c-deebcf1aae2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89a0a29-f901-4f80-a0b6-fef874ca8871">
      <Terms xmlns="http://schemas.microsoft.com/office/infopath/2007/PartnerControls"/>
    </lcf76f155ced4ddcb4097134ff3c332f>
    <TaxCatchAll xmlns="d5c82a1a-2a8a-49b4-8a9c-deebcf1aae21" xsi:nil="true"/>
  </documentManagement>
</p:properties>
</file>

<file path=customXml/itemProps1.xml><?xml version="1.0" encoding="utf-8"?>
<ds:datastoreItem xmlns:ds="http://schemas.openxmlformats.org/officeDocument/2006/customXml" ds:itemID="{6E8343FF-224E-4D8A-97CB-2811C061F13F}">
  <ds:schemaRefs>
    <ds:schemaRef ds:uri="http://schemas.microsoft.com/sharepoint/v3/contenttype/forms"/>
  </ds:schemaRefs>
</ds:datastoreItem>
</file>

<file path=customXml/itemProps2.xml><?xml version="1.0" encoding="utf-8"?>
<ds:datastoreItem xmlns:ds="http://schemas.openxmlformats.org/officeDocument/2006/customXml" ds:itemID="{B95BAB5E-4E2B-493C-90D7-43F119B75E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9a0a29-f901-4f80-a0b6-fef874ca8871"/>
    <ds:schemaRef ds:uri="d5c82a1a-2a8a-49b4-8a9c-deebcf1aae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7319EE-532B-4990-B69F-573CFE6F372E}">
  <ds:schemaRefs>
    <ds:schemaRef ds:uri="http://schemas.openxmlformats.org/package/2006/metadata/core-properties"/>
    <ds:schemaRef ds:uri="851590d9-cba4-459a-b434-389629fc4743"/>
    <ds:schemaRef ds:uri="5661bd68-91d7-413a-9236-892cdea936d6"/>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www.w3.org/XML/1998/namespace"/>
    <ds:schemaRef ds:uri="http://purl.org/dc/dcmitype/"/>
    <ds:schemaRef ds:uri="http://purl.org/dc/terms/"/>
    <ds:schemaRef ds:uri="a89a0a29-f901-4f80-a0b6-fef874ca8871"/>
    <ds:schemaRef ds:uri="d5c82a1a-2a8a-49b4-8a9c-deebcf1aae21"/>
  </ds:schemaRefs>
</ds:datastoreItem>
</file>

<file path=docProps/app.xml><?xml version="1.0" encoding="utf-8"?>
<Properties xmlns="http://schemas.openxmlformats.org/officeDocument/2006/extended-properties" xmlns:vt="http://schemas.openxmlformats.org/officeDocument/2006/docPropsVTypes">
  <Template>SE-AETC-NCRC-Template-4x3 standard</Template>
  <TotalTime>400</TotalTime>
  <Words>3604</Words>
  <Application>Microsoft Office PowerPoint</Application>
  <PresentationFormat>On-screen Show (4:3)</PresentationFormat>
  <Paragraphs>370</Paragraphs>
  <Slides>48</Slides>
  <Notes>32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48</vt:i4>
      </vt:variant>
    </vt:vector>
  </HeadingPairs>
  <TitlesOfParts>
    <vt:vector size="62" baseType="lpstr">
      <vt:lpstr>Arial</vt:lpstr>
      <vt:lpstr>Arial-BoldItalicMT</vt:lpstr>
      <vt:lpstr>Calibri</vt:lpstr>
      <vt:lpstr>Calibri Light</vt:lpstr>
      <vt:lpstr>Courier New</vt:lpstr>
      <vt:lpstr>inherit</vt:lpstr>
      <vt:lpstr>ITC Avant Garde Std Bk</vt:lpstr>
      <vt:lpstr>ITC Avant Garde Std Bk Cn</vt:lpstr>
      <vt:lpstr>Roboto</vt:lpstr>
      <vt:lpstr>Symbol</vt:lpstr>
      <vt:lpstr>Times New Roman</vt:lpstr>
      <vt:lpstr>Wingdings</vt:lpstr>
      <vt:lpstr>AETC-2016_V4</vt:lpstr>
      <vt:lpstr>1_AETC-2016_V4</vt:lpstr>
      <vt:lpstr>HIV and COVID-19:  Where Are We Now? </vt:lpstr>
      <vt:lpstr>PowerPoint Presentation</vt:lpstr>
      <vt:lpstr>PowerPoint Presentation</vt:lpstr>
      <vt:lpstr>Outline</vt:lpstr>
      <vt:lpstr>Are PWH at higher risk for severe COVID-19? </vt:lpstr>
      <vt:lpstr>Higher mortality rates in PWH hospitalized with COVID</vt:lpstr>
      <vt:lpstr>Low current or nadir CD4 cell count associated with worse outcomes</vt:lpstr>
      <vt:lpstr>PowerPoint Presentation</vt:lpstr>
      <vt:lpstr>Persistent SARS-CoV-2 Replication in Woman with Advanced HIV</vt:lpstr>
      <vt:lpstr>PowerPoint Presentation</vt:lpstr>
      <vt:lpstr>Long COVID in PWH</vt:lpstr>
      <vt:lpstr>Prevention of COVID-19 in PWH</vt:lpstr>
      <vt:lpstr>Immune Responses to COVID Vaccines in PWH</vt:lpstr>
      <vt:lpstr>Hospitalization after Breakthrough COVID Higher in PWH with CD4 &lt;350</vt:lpstr>
      <vt:lpstr>Bivalent Boosters against Omicron Subvariants</vt:lpstr>
      <vt:lpstr>New recommendations for aged ≥6 years without immunocompromise who have already received a bivalent mRNA dose</vt:lpstr>
      <vt:lpstr>Flexible for people at higher risk of severe COVID-19: People aged ≥65 years who have already received a bivalent mRNA dose</vt:lpstr>
      <vt:lpstr>PowerPoint Presentation</vt:lpstr>
      <vt:lpstr>Treatment of COVID-19 in PWH</vt:lpstr>
      <vt:lpstr>Case</vt:lpstr>
      <vt:lpstr>PowerPoint Presentation</vt:lpstr>
      <vt:lpstr>PowerPoint Presentation</vt:lpstr>
      <vt:lpstr>PowerPoint Presentation</vt:lpstr>
      <vt:lpstr>PowerPoint Presentation</vt:lpstr>
      <vt:lpstr>Nirmatrelvir/ritonavir: Drug Drug Interactions</vt:lpstr>
      <vt:lpstr>Nirmatrelvir/ritonavir: Drug Drug Interactions with ART </vt:lpstr>
      <vt:lpstr>Questions</vt:lpstr>
      <vt:lpstr>PowerPoint Presentation</vt:lpstr>
      <vt:lpstr>Nirmatrelvir/r in People with Previous Immunity</vt:lpstr>
      <vt:lpstr>Nirmatrelvir/r for Early COVID-19 in Large US Health System </vt:lpstr>
      <vt:lpstr>Molnupiravir (MOV) in Vaccinated Adults: PANORAMIC</vt:lpstr>
      <vt:lpstr>Should Vaccinated People Be Treated? My Take</vt:lpstr>
      <vt:lpstr>Back to the Case</vt:lpstr>
      <vt:lpstr>Questions</vt:lpstr>
      <vt:lpstr>PowerPoint Presentation</vt:lpstr>
      <vt:lpstr>Rebound after Nirmatrelvir/ritonavir:  What We Know So Far</vt:lpstr>
      <vt:lpstr>What About Rebound? Should therapy duration be extended? My Take</vt:lpstr>
      <vt:lpstr>ART in COVID-19 Treatment &amp; Prevention</vt:lpstr>
      <vt:lpstr>PowerPoint Presentation</vt:lpstr>
      <vt:lpstr>VV116 vs Nirmatrelvir-Ritonavir (NMV/r)</vt:lpstr>
      <vt:lpstr>SCORPIO SR: Ensitrelvir for mild-to-moderate COVID-19</vt:lpstr>
      <vt:lpstr>Will Antiviral Therapy Reduce Long COVID?</vt:lpstr>
      <vt:lpstr>Lessons from HIV and COVID-19</vt:lpstr>
      <vt:lpstr>Disproportionate Impact of COVID-19 on Vulnerable Populations </vt:lpstr>
      <vt:lpstr>Lessons from HIV and COVID-19 for Future Pandemics</vt:lpstr>
      <vt:lpstr>Summary</vt:lpstr>
      <vt:lpstr>Q&amp;A</vt:lpstr>
      <vt:lpstr>PowerPoint Presentation</vt:lpstr>
    </vt:vector>
  </TitlesOfParts>
  <Company>University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Stover, Crystal D.</dc:creator>
  <cp:lastModifiedBy>Judith Collins</cp:lastModifiedBy>
  <cp:revision>31</cp:revision>
  <dcterms:created xsi:type="dcterms:W3CDTF">2020-01-28T20:12:38Z</dcterms:created>
  <dcterms:modified xsi:type="dcterms:W3CDTF">2023-06-02T19:46:33Z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0x0101004E410992C17FFB4AA99C1035259D0A26</vt:lpwstr>
  </property>
</Properties>
</file>