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x="9144000" cy="6858000" type="screen4x3"/>
  <p:notesSz cx="6858000" cy="9144000"/>
  <p:embeddedFontLst>
    <p:embeddedFont>
      <p:font typeface="Arial Black" panose="020B0A04020102020204" pitchFamily="34" charset="0"/>
      <p:regular r:id="rId49"/>
      <p:bold r:id="rId50"/>
    </p:embeddedFont>
    <p:embeddedFont>
      <p:font typeface="Calibri" panose="020F0502020204030204" pitchFamily="34" charset="0"/>
      <p:regular r:id="rId51"/>
      <p:bold r:id="rId52"/>
      <p:italic r:id="rId53"/>
      <p:boldItalic r:id="rId54"/>
    </p:embeddedFont>
    <p:embeddedFont>
      <p:font typeface="Questrial" pitchFamily="2" charset="0"/>
      <p:regular r:id="rId55"/>
    </p:embeddedFont>
    <p:embeddedFont>
      <p:font typeface="Raleway" pitchFamily="2" charset="0"/>
      <p:regular r:id="rId56"/>
      <p:bold r:id="rId57"/>
      <p:italic r:id="rId58"/>
      <p:boldItalic r:id="rId59"/>
    </p:embeddedFont>
    <p:embeddedFont>
      <p:font typeface="Raleway SemiBold"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gRQZ/yb6KzXy2DXr0AoJa7TaBs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201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8.fntdata"/><Relationship Id="rId64" Type="http://customschemas.google.com/relationships/presentationmetadata" Target="metadata"/><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hiv.gov/hiv-basics/overview/data-and-trends/impact-on-racial-and-ethnic-minoriti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illiamsinstitute.law.ucla.edu/wp-content/uploads/HIV-Crim-and-Race-Infographic.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pwn-usa.org/wp-content/uploads/2021/07/Networks-Policy-Agenda-FINAL.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e015c34828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e015c3482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For the sake of time we will limit to hearing from up to 3 people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e015c34828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e015c3482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e015c34828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e015c3482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e015c34828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e015c3482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e015c34828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e015c3482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e015c34828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e015c34828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e015c34828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e015c3482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e015c34828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e015c3482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e015c34828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e015c34828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e015c34828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e015c34828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e015c34828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e015c34828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e015c34828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e015c34828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e015c34828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e015c34828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015c34828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1e015c34828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https://www.hiv.gov/hiv-basics/overview/data-and-trends/impact-on-racial-and-ethnic-minorities</a:t>
            </a:r>
            <a:r>
              <a:rPr lang="en-US"/>
              <a:t> </a:t>
            </a:r>
            <a:endParaRPr/>
          </a:p>
        </p:txBody>
      </p:sp>
      <p:sp>
        <p:nvSpPr>
          <p:cNvPr id="241" name="Google Shape;241;g1e015c34828_0_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e015c34828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1e015c34828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https://williamsinstitute.law.ucla.edu/wp-content/uploads/HIV-Crim-and-Race-Infographic.pdf</a:t>
            </a:r>
            <a:r>
              <a:rPr lang="en-US"/>
              <a:t> </a:t>
            </a:r>
            <a:endParaRPr/>
          </a:p>
          <a:p>
            <a:pPr marL="0" lvl="0" indent="0" algn="l" rtl="0">
              <a:spcBef>
                <a:spcPts val="0"/>
              </a:spcBef>
              <a:spcAft>
                <a:spcPts val="0"/>
              </a:spcAft>
              <a:buClr>
                <a:schemeClr val="dk1"/>
              </a:buClr>
              <a:buSzPts val="1100"/>
              <a:buFont typeface="Arial"/>
              <a:buNone/>
            </a:pPr>
            <a:r>
              <a:rPr lang="en-US">
                <a:solidFill>
                  <a:schemeClr val="dk1"/>
                </a:solidFill>
              </a:rPr>
              <a:t>Tennessee’s two primary HIV criminalization laws—aggravated prostitution and criminal exposure—are considered a “violent sexual offense” and require a person convicted to register as a sex offender for life. Using data obtained from Tennessee’s sex offender registry, this study examines the enforcement of HIV criminalization laws in Tennessee from 1991 to 2022.</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Enforcement of HIV crimes in Tennessee disproportionately affects women and Black people.</a:t>
            </a:r>
            <a:endParaRPr/>
          </a:p>
          <a:p>
            <a:pPr marL="0" lvl="0" indent="0" algn="l" rtl="0">
              <a:spcBef>
                <a:spcPts val="0"/>
              </a:spcBef>
              <a:spcAft>
                <a:spcPts val="0"/>
              </a:spcAft>
              <a:buClr>
                <a:schemeClr val="dk1"/>
              </a:buClr>
              <a:buSzPts val="1100"/>
              <a:buFont typeface="Arial"/>
              <a:buNone/>
            </a:pPr>
            <a:r>
              <a:rPr lang="en-US"/>
              <a:t>Shelby County, home to Memphis, accounts for most of the state’s HIV convictions.</a:t>
            </a:r>
            <a:endParaRPr/>
          </a:p>
          <a:p>
            <a:pPr marL="0" lvl="0" indent="0" algn="l" rtl="0">
              <a:spcBef>
                <a:spcPts val="0"/>
              </a:spcBef>
              <a:spcAft>
                <a:spcPts val="0"/>
              </a:spcAft>
              <a:buSzPts val="1100"/>
              <a:buNone/>
            </a:pPr>
            <a:r>
              <a:rPr lang="en-US"/>
              <a:t>Those convicted of an HIV-related offense are more likely to be economically vulnerable compared to others on the registry.</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154 ppl are on the TN SOR for an HIV conviction</a:t>
            </a:r>
            <a:endParaRPr/>
          </a:p>
          <a:p>
            <a:pPr marL="0" lvl="0" indent="0" algn="l" rtl="0">
              <a:spcBef>
                <a:spcPts val="0"/>
              </a:spcBef>
              <a:spcAft>
                <a:spcPts val="0"/>
              </a:spcAft>
              <a:buSzPts val="1100"/>
              <a:buNone/>
            </a:pPr>
            <a:r>
              <a:rPr lang="en-US"/>
              <a:t>46% of those registrants are women but only 26% of the PLHIV in the state</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75% of the registrants are Black while Black people only make up 17% of the state population</a:t>
            </a:r>
            <a:endParaRPr/>
          </a:p>
          <a:p>
            <a:pPr marL="0" lvl="0" indent="0" algn="l" rtl="0">
              <a:spcBef>
                <a:spcPts val="0"/>
              </a:spcBef>
              <a:spcAft>
                <a:spcPts val="0"/>
              </a:spcAft>
              <a:buSzPts val="1100"/>
              <a:buNone/>
            </a:pPr>
            <a:r>
              <a:rPr lang="en-US"/>
              <a:t>19% are experiencing housing insecurity and 9% of SOR registrants are homeless</a:t>
            </a:r>
            <a:endParaRPr/>
          </a:p>
          <a:p>
            <a:pPr marL="0" lvl="0" indent="0" algn="l" rtl="0">
              <a:spcBef>
                <a:spcPts val="0"/>
              </a:spcBef>
              <a:spcAft>
                <a:spcPts val="0"/>
              </a:spcAft>
              <a:buSzPts val="1100"/>
              <a:buNone/>
            </a:pPr>
            <a:r>
              <a:rPr lang="en-US"/>
              <a:t>64% of HIV registrants reside in Shelby County but Shelby county is only 13% of the state population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The cost of incarceration of HIV related offenses is 3.8 million dollars in TN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49" name="Google Shape;249;g1e015c34828_0_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e015c34828_0_1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1e015c34828_0_1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e015c34828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e015c34828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e015c34828_0_2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1e015c34828_0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https://womenatthecenter.nyhistory.org/remembering-the-naacps-1917-silent-protest-parade-and-the-refusal-to-accept-barbaric-acts/</a:t>
            </a:r>
            <a:endParaRPr/>
          </a:p>
        </p:txBody>
      </p:sp>
      <p:sp>
        <p:nvSpPr>
          <p:cNvPr id="269" name="Google Shape;269;g1e015c34828_0_2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e015c34828_0_2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1e015c34828_0_2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e015c34828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e015c3482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e015c34828_0_2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e015c34828_0_2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Imprisonment rate of sentenced prisoners under jurisdiction of state correctional authorities per 100,000 U.S. residents, age 18 or older. Does not include prisoners who have not been convicted or sentenced. Does not include jail inmates whether convicted or not. Does not include federal prisoners.</a:t>
            </a:r>
            <a:endParaRPr/>
          </a:p>
        </p:txBody>
      </p:sp>
      <p:sp>
        <p:nvSpPr>
          <p:cNvPr id="283" name="Google Shape;283;g1e015c34828_0_2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e015c34828_0_2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1e015c34828_0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none"/>
              <a:t>https://www.kff.org/medicaid/issue-brief/status-of-state-medicaid-expansion-decisions-interactive-map/</a:t>
            </a:r>
            <a:endParaRPr/>
          </a:p>
        </p:txBody>
      </p:sp>
      <p:sp>
        <p:nvSpPr>
          <p:cNvPr id="291" name="Google Shape;291;g1e015c34828_0_2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31</a:t>
            </a:fld>
            <a:endParaR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e015c34828_0_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1e015c34828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Many states have laws that </a:t>
            </a:r>
            <a:r>
              <a:rPr lang="en-US" sz="1600"/>
              <a:t>make alleged, perceived or potential HIV exposure a felony punishable up to 30 years</a:t>
            </a:r>
            <a:endParaRPr/>
          </a:p>
          <a:p>
            <a:pPr marL="0" lvl="0" indent="0" algn="l" rtl="0">
              <a:spcBef>
                <a:spcPts val="0"/>
              </a:spcBef>
              <a:spcAft>
                <a:spcPts val="0"/>
              </a:spcAft>
              <a:buNone/>
            </a:pPr>
            <a:r>
              <a:rPr lang="en-US" sz="1600"/>
              <a:t>meanwhile some jurisdictions judges can go beyond that. A man in Washington was sentenced to 178 years.</a:t>
            </a:r>
            <a:endParaRPr/>
          </a:p>
          <a:p>
            <a:pPr marL="0" lvl="0" indent="0" algn="l" rtl="0">
              <a:spcBef>
                <a:spcPts val="0"/>
              </a:spcBef>
              <a:spcAft>
                <a:spcPts val="0"/>
              </a:spcAft>
              <a:buNone/>
            </a:pPr>
            <a:r>
              <a:rPr lang="en-US" sz="1600"/>
              <a:t>host a lifetime sex offender registry (LA, OH, SD, TN, AR*, WA)</a:t>
            </a:r>
            <a:endParaRPr/>
          </a:p>
          <a:p>
            <a:pPr marL="0" lvl="0" indent="0" algn="l" rtl="0">
              <a:spcBef>
                <a:spcPts val="0"/>
              </a:spcBef>
              <a:spcAft>
                <a:spcPts val="0"/>
              </a:spcAft>
              <a:buNone/>
            </a:pPr>
            <a:r>
              <a:rPr lang="en-US" sz="1600"/>
              <a:t>do not determine whether HIV transmission even occurs</a:t>
            </a:r>
            <a:endParaRPr/>
          </a:p>
          <a:p>
            <a:pPr marL="152373" lvl="0" indent="0" algn="l" rtl="0">
              <a:spcBef>
                <a:spcPts val="0"/>
              </a:spcBef>
              <a:spcAft>
                <a:spcPts val="0"/>
              </a:spcAft>
              <a:buClr>
                <a:schemeClr val="dk1"/>
              </a:buClr>
              <a:buSzPts val="1600"/>
              <a:buFont typeface="Calibri"/>
              <a:buNone/>
            </a:pPr>
            <a:endParaRPr sz="1600"/>
          </a:p>
          <a:p>
            <a:pPr marL="0" lvl="0" indent="0" algn="l" rtl="0">
              <a:spcBef>
                <a:spcPts val="0"/>
              </a:spcBef>
              <a:spcAft>
                <a:spcPts val="0"/>
              </a:spcAft>
              <a:buNone/>
            </a:pPr>
            <a:endParaRPr/>
          </a:p>
        </p:txBody>
      </p:sp>
      <p:sp>
        <p:nvSpPr>
          <p:cNvPr id="299" name="Google Shape;299;g1e015c34828_0_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e015c34828_0_2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1e015c34828_0_2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e015c34828_0_5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e015c34828_0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e015c34828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Link to Policy Agenda - </a:t>
            </a:r>
            <a:r>
              <a:rPr lang="en-US" u="sng">
                <a:solidFill>
                  <a:schemeClr val="hlink"/>
                </a:solidFill>
                <a:hlinkClick r:id="rId3"/>
              </a:rPr>
              <a:t>https://www.pwn-usa.org/wp-content/uploads/2021/07/Networks-Policy-Agenda-FINAL.pdf</a:t>
            </a:r>
            <a:r>
              <a:rPr lang="en-US"/>
              <a:t> </a:t>
            </a:r>
            <a:endParaRPr/>
          </a:p>
          <a:p>
            <a:pPr marL="0" lvl="0" indent="0" algn="l" rtl="0">
              <a:spcBef>
                <a:spcPts val="0"/>
              </a:spcBef>
              <a:spcAft>
                <a:spcPts val="0"/>
              </a:spcAft>
              <a:buNone/>
            </a:pPr>
            <a:endParaRPr/>
          </a:p>
        </p:txBody>
      </p:sp>
      <p:sp>
        <p:nvSpPr>
          <p:cNvPr id="320" name="Google Shape;320;g1e015c34828_0_5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e015c34828_0_6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e015c34828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rPr>
              <a:t>Issue areas include - Meaningful Involvement of PLHIV (MIPA)</a:t>
            </a:r>
            <a:endParaRPr sz="1800">
              <a:solidFill>
                <a:schemeClr val="dk1"/>
              </a:solidFill>
            </a:endParaRPr>
          </a:p>
          <a:p>
            <a:pPr marL="342900" lvl="0" indent="-292100" algn="l" rtl="0">
              <a:lnSpc>
                <a:spcPct val="115000"/>
              </a:lnSpc>
              <a:spcBef>
                <a:spcPts val="800"/>
              </a:spcBef>
              <a:spcAft>
                <a:spcPts val="0"/>
              </a:spcAft>
              <a:buClr>
                <a:schemeClr val="dk1"/>
              </a:buClr>
              <a:buSzPts val="1800"/>
              <a:buFont typeface="Arial"/>
              <a:buAutoNum type="arabicPeriod"/>
            </a:pPr>
            <a:r>
              <a:rPr lang="en-US" sz="1800">
                <a:solidFill>
                  <a:schemeClr val="dk1"/>
                </a:solidFill>
              </a:rPr>
              <a:t>Create a human rights environment for PLHIV</a:t>
            </a:r>
            <a:endParaRPr sz="1800">
              <a:solidFill>
                <a:schemeClr val="dk1"/>
              </a:solidFill>
            </a:endParaRPr>
          </a:p>
          <a:p>
            <a:pPr marL="342900" lvl="0" indent="-292100" algn="l" rtl="0">
              <a:lnSpc>
                <a:spcPct val="115000"/>
              </a:lnSpc>
              <a:spcBef>
                <a:spcPts val="800"/>
              </a:spcBef>
              <a:spcAft>
                <a:spcPts val="0"/>
              </a:spcAft>
              <a:buClr>
                <a:schemeClr val="dk1"/>
              </a:buClr>
              <a:buSzPts val="1800"/>
              <a:buFont typeface="Arial"/>
              <a:buAutoNum type="arabicPeriod"/>
            </a:pPr>
            <a:r>
              <a:rPr lang="en-US" sz="1800">
                <a:solidFill>
                  <a:schemeClr val="dk1"/>
                </a:solidFill>
              </a:rPr>
              <a:t>Racial and gender disparities </a:t>
            </a:r>
            <a:endParaRPr sz="1800">
              <a:solidFill>
                <a:schemeClr val="dk1"/>
              </a:solidFill>
            </a:endParaRPr>
          </a:p>
          <a:p>
            <a:pPr marL="342900" lvl="0" indent="-292100" algn="l" rtl="0">
              <a:lnSpc>
                <a:spcPct val="115000"/>
              </a:lnSpc>
              <a:spcBef>
                <a:spcPts val="800"/>
              </a:spcBef>
              <a:spcAft>
                <a:spcPts val="0"/>
              </a:spcAft>
              <a:buClr>
                <a:schemeClr val="dk1"/>
              </a:buClr>
              <a:buSzPts val="1800"/>
              <a:buFont typeface="Arial"/>
              <a:buAutoNum type="arabicPeriod"/>
            </a:pPr>
            <a:r>
              <a:rPr lang="en-US" sz="1800">
                <a:solidFill>
                  <a:schemeClr val="dk1"/>
                </a:solidFill>
              </a:rPr>
              <a:t>Add sex workers and immigrants as priority populations </a:t>
            </a:r>
            <a:endParaRPr sz="1800">
              <a:solidFill>
                <a:schemeClr val="dk1"/>
              </a:solidFill>
            </a:endParaRPr>
          </a:p>
          <a:p>
            <a:pPr marL="342900" lvl="0" indent="-292100" algn="l" rtl="0">
              <a:lnSpc>
                <a:spcPct val="115000"/>
              </a:lnSpc>
              <a:spcBef>
                <a:spcPts val="800"/>
              </a:spcBef>
              <a:spcAft>
                <a:spcPts val="0"/>
              </a:spcAft>
              <a:buClr>
                <a:schemeClr val="dk1"/>
              </a:buClr>
              <a:buSzPts val="1800"/>
              <a:buFont typeface="Arial"/>
              <a:buAutoNum type="arabicPeriod"/>
            </a:pPr>
            <a:r>
              <a:rPr lang="en-US" sz="1800">
                <a:solidFill>
                  <a:schemeClr val="dk1"/>
                </a:solidFill>
              </a:rPr>
              <a:t>Quality of life for PLHIV</a:t>
            </a:r>
            <a:endParaRPr sz="1800">
              <a:solidFill>
                <a:schemeClr val="dk1"/>
              </a:solidFill>
            </a:endParaRPr>
          </a:p>
          <a:p>
            <a:pPr marL="0" lvl="0" indent="0" algn="l" rtl="0">
              <a:spcBef>
                <a:spcPts val="800"/>
              </a:spcBef>
              <a:spcAft>
                <a:spcPts val="0"/>
              </a:spcAft>
              <a:buNone/>
            </a:pPr>
            <a:endParaRPr sz="18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e015c34828_0_6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e015c34828_0_6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g1e015c34828_0_6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300"/>
              <a:buFont typeface="Calibri"/>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e015c34828_0_6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e015c34828_0_6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g1e015c34828_0_6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e015c34828_0_7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1e015c34828_0_7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52" name="Google Shape;352;g1e015c34828_0_7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e015c34828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e015c3482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e015c34828_0_8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e015c34828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e015c34828_0_8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1e015c34828_0_8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D6201A"/>
              </a:buClr>
              <a:buSzPts val="2400"/>
              <a:buFont typeface="Noto Sans Symbols"/>
              <a:buNone/>
            </a:pPr>
            <a:r>
              <a:rPr lang="en-US" sz="2400">
                <a:solidFill>
                  <a:srgbClr val="222222"/>
                </a:solidFill>
              </a:rPr>
              <a:t>Gap = Difference between current practice and optimal practice relevant to the educational need</a:t>
            </a:r>
            <a:endParaRPr sz="1400">
              <a:solidFill>
                <a:schemeClr val="dk1"/>
              </a:solidFill>
            </a:endParaRPr>
          </a:p>
          <a:p>
            <a:pPr marL="0" lvl="0" indent="0" algn="l" rtl="0">
              <a:spcBef>
                <a:spcPts val="480"/>
              </a:spcBef>
              <a:spcAft>
                <a:spcPts val="0"/>
              </a:spcAft>
              <a:buClr>
                <a:srgbClr val="D6201A"/>
              </a:buClr>
              <a:buSzPts val="2400"/>
              <a:buFont typeface="Noto Sans Symbols"/>
              <a:buNone/>
            </a:pPr>
            <a:endParaRPr sz="2400">
              <a:solidFill>
                <a:srgbClr val="222222"/>
              </a:solidFill>
            </a:endParaRPr>
          </a:p>
          <a:p>
            <a:pPr marL="0" lvl="0" indent="0" algn="l" rtl="0">
              <a:spcBef>
                <a:spcPts val="480"/>
              </a:spcBef>
              <a:spcAft>
                <a:spcPts val="0"/>
              </a:spcAft>
              <a:buClr>
                <a:srgbClr val="D6201A"/>
              </a:buClr>
              <a:buSzPts val="2400"/>
              <a:buFont typeface="Noto Sans Symbols"/>
              <a:buNone/>
            </a:pPr>
            <a:r>
              <a:rPr lang="en-US" sz="2400">
                <a:solidFill>
                  <a:srgbClr val="222222"/>
                </a:solidFill>
              </a:rPr>
              <a:t>Need = The issue/problem that underlies the practice gap</a:t>
            </a:r>
            <a:endParaRPr/>
          </a:p>
        </p:txBody>
      </p:sp>
      <p:sp>
        <p:nvSpPr>
          <p:cNvPr id="123" name="Google Shape;12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2"/>
          <p:cNvSpPr txBox="1">
            <a:spLocks noGrp="1"/>
          </p:cNvSpPr>
          <p:nvPr>
            <p:ph type="ctrTitle"/>
          </p:nvPr>
        </p:nvSpPr>
        <p:spPr>
          <a:xfrm>
            <a:off x="685799" y="2025522"/>
            <a:ext cx="7772399" cy="247440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5400"/>
              <a:buFont typeface="Arial"/>
              <a:buNone/>
              <a:defRPr sz="5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2"/>
          <p:cNvSpPr txBox="1">
            <a:spLocks noGrp="1"/>
          </p:cNvSpPr>
          <p:nvPr>
            <p:ph type="subTitle" idx="1"/>
          </p:nvPr>
        </p:nvSpPr>
        <p:spPr>
          <a:xfrm>
            <a:off x="685800" y="4681684"/>
            <a:ext cx="7772398" cy="1066800"/>
          </a:xfrm>
          <a:prstGeom prst="rect">
            <a:avLst/>
          </a:prstGeom>
          <a:noFill/>
          <a:ln>
            <a:noFill/>
          </a:ln>
        </p:spPr>
        <p:txBody>
          <a:bodyPr spcFirstLastPara="1" wrap="square" lIns="91425" tIns="45700" rIns="91425" bIns="45700" anchor="t" anchorCtr="0">
            <a:normAutofit/>
          </a:bodyPr>
          <a:lstStyle>
            <a:lvl1pPr lvl="0" algn="l">
              <a:spcBef>
                <a:spcPts val="560"/>
              </a:spcBef>
              <a:spcAft>
                <a:spcPts val="0"/>
              </a:spcAft>
              <a:buSzPts val="2800"/>
              <a:buNone/>
              <a:defRPr sz="2800">
                <a:solidFill>
                  <a:srgbClr val="222222"/>
                </a:solidFill>
              </a:defRPr>
            </a:lvl1pPr>
            <a:lvl2pPr lvl="1" algn="ctr">
              <a:spcBef>
                <a:spcPts val="440"/>
              </a:spcBef>
              <a:spcAft>
                <a:spcPts val="0"/>
              </a:spcAft>
              <a:buSzPts val="2200"/>
              <a:buNone/>
              <a:defRPr>
                <a:solidFill>
                  <a:srgbClr val="8A8A8A"/>
                </a:solidFill>
              </a:defRPr>
            </a:lvl2pPr>
            <a:lvl3pPr lvl="2" algn="ctr">
              <a:spcBef>
                <a:spcPts val="400"/>
              </a:spcBef>
              <a:spcAft>
                <a:spcPts val="0"/>
              </a:spcAft>
              <a:buSzPts val="2000"/>
              <a:buNone/>
              <a:defRPr>
                <a:solidFill>
                  <a:srgbClr val="8A8A8A"/>
                </a:solidFill>
              </a:defRPr>
            </a:lvl3pPr>
            <a:lvl4pPr lvl="3" algn="ctr">
              <a:spcBef>
                <a:spcPts val="360"/>
              </a:spcBef>
              <a:spcAft>
                <a:spcPts val="0"/>
              </a:spcAft>
              <a:buSzPts val="1800"/>
              <a:buNone/>
              <a:defRPr>
                <a:solidFill>
                  <a:srgbClr val="8A8A8A"/>
                </a:solidFill>
              </a:defRPr>
            </a:lvl4pPr>
            <a:lvl5pPr lvl="4" algn="ctr">
              <a:spcBef>
                <a:spcPts val="320"/>
              </a:spcBef>
              <a:spcAft>
                <a:spcPts val="0"/>
              </a:spcAft>
              <a:buSzPts val="1600"/>
              <a:buNone/>
              <a:defRPr>
                <a:solidFill>
                  <a:srgbClr val="8A8A8A"/>
                </a:solidFill>
              </a:defRPr>
            </a:lvl5pPr>
            <a:lvl6pPr lvl="5" algn="ctr">
              <a:spcBef>
                <a:spcPts val="280"/>
              </a:spcBef>
              <a:spcAft>
                <a:spcPts val="0"/>
              </a:spcAft>
              <a:buSzPts val="1400"/>
              <a:buNone/>
              <a:defRPr>
                <a:solidFill>
                  <a:srgbClr val="8A8A8A"/>
                </a:solidFill>
              </a:defRPr>
            </a:lvl6pPr>
            <a:lvl7pPr lvl="6" algn="ctr">
              <a:spcBef>
                <a:spcPts val="280"/>
              </a:spcBef>
              <a:spcAft>
                <a:spcPts val="0"/>
              </a:spcAft>
              <a:buSzPts val="1400"/>
              <a:buNone/>
              <a:defRPr>
                <a:solidFill>
                  <a:srgbClr val="8A8A8A"/>
                </a:solidFill>
              </a:defRPr>
            </a:lvl7pPr>
            <a:lvl8pPr lvl="7" algn="ctr">
              <a:spcBef>
                <a:spcPts val="280"/>
              </a:spcBef>
              <a:spcAft>
                <a:spcPts val="0"/>
              </a:spcAft>
              <a:buSzPts val="1400"/>
              <a:buNone/>
              <a:defRPr>
                <a:solidFill>
                  <a:srgbClr val="8A8A8A"/>
                </a:solidFill>
              </a:defRPr>
            </a:lvl8pPr>
            <a:lvl9pPr lvl="8" algn="ctr">
              <a:spcBef>
                <a:spcPts val="280"/>
              </a:spcBef>
              <a:spcAft>
                <a:spcPts val="0"/>
              </a:spcAft>
              <a:buSzPts val="1400"/>
              <a:buNone/>
              <a:defRPr>
                <a:solidFill>
                  <a:srgbClr val="8A8A8A"/>
                </a:solidFill>
              </a:defRPr>
            </a:lvl9pPr>
          </a:lstStyle>
          <a:p>
            <a:endParaRPr/>
          </a:p>
        </p:txBody>
      </p:sp>
      <p:sp>
        <p:nvSpPr>
          <p:cNvPr id="17" name="Google Shape;17;p12"/>
          <p:cNvSpPr>
            <a:spLocks noGrp="1"/>
          </p:cNvSpPr>
          <p:nvPr>
            <p:ph type="sldNum" idx="12"/>
          </p:nvPr>
        </p:nvSpPr>
        <p:spPr>
          <a:xfrm>
            <a:off x="8531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sz="1800" b="0" i="0" u="none" strike="noStrike" cap="none">
                <a:solidFill>
                  <a:schemeClr val="lt1"/>
                </a:solidFill>
                <a:latin typeface="Questrial"/>
                <a:ea typeface="Questrial"/>
                <a:cs typeface="Questrial"/>
                <a:sym typeface="Questrial"/>
              </a:defRPr>
            </a:lvl1pPr>
            <a:lvl2pPr marL="0" lvl="1" indent="0" algn="ctr">
              <a:spcBef>
                <a:spcPts val="0"/>
              </a:spcBef>
              <a:buNone/>
              <a:defRPr sz="1800" b="0" i="0" u="none" strike="noStrike" cap="none">
                <a:solidFill>
                  <a:schemeClr val="lt1"/>
                </a:solidFill>
                <a:latin typeface="Questrial"/>
                <a:ea typeface="Questrial"/>
                <a:cs typeface="Questrial"/>
                <a:sym typeface="Questrial"/>
              </a:defRPr>
            </a:lvl2pPr>
            <a:lvl3pPr marL="0" lvl="2" indent="0" algn="ctr">
              <a:spcBef>
                <a:spcPts val="0"/>
              </a:spcBef>
              <a:buNone/>
              <a:defRPr sz="1800" b="0" i="0" u="none" strike="noStrike" cap="none">
                <a:solidFill>
                  <a:schemeClr val="lt1"/>
                </a:solidFill>
                <a:latin typeface="Questrial"/>
                <a:ea typeface="Questrial"/>
                <a:cs typeface="Questrial"/>
                <a:sym typeface="Questrial"/>
              </a:defRPr>
            </a:lvl3pPr>
            <a:lvl4pPr marL="0" lvl="3" indent="0" algn="ctr">
              <a:spcBef>
                <a:spcPts val="0"/>
              </a:spcBef>
              <a:buNone/>
              <a:defRPr sz="1800" b="0" i="0" u="none" strike="noStrike" cap="none">
                <a:solidFill>
                  <a:schemeClr val="lt1"/>
                </a:solidFill>
                <a:latin typeface="Questrial"/>
                <a:ea typeface="Questrial"/>
                <a:cs typeface="Questrial"/>
                <a:sym typeface="Questrial"/>
              </a:defRPr>
            </a:lvl4pPr>
            <a:lvl5pPr marL="0" lvl="4" indent="0" algn="ctr">
              <a:spcBef>
                <a:spcPts val="0"/>
              </a:spcBef>
              <a:buNone/>
              <a:defRPr sz="1800" b="0" i="0" u="none" strike="noStrike" cap="none">
                <a:solidFill>
                  <a:schemeClr val="lt1"/>
                </a:solidFill>
                <a:latin typeface="Questrial"/>
                <a:ea typeface="Questrial"/>
                <a:cs typeface="Questrial"/>
                <a:sym typeface="Questrial"/>
              </a:defRPr>
            </a:lvl5pPr>
            <a:lvl6pPr marL="0" lvl="5" indent="0" algn="ctr">
              <a:spcBef>
                <a:spcPts val="0"/>
              </a:spcBef>
              <a:buNone/>
              <a:defRPr sz="1800" b="0" i="0" u="none" strike="noStrike" cap="none">
                <a:solidFill>
                  <a:schemeClr val="lt1"/>
                </a:solidFill>
                <a:latin typeface="Questrial"/>
                <a:ea typeface="Questrial"/>
                <a:cs typeface="Questrial"/>
                <a:sym typeface="Questrial"/>
              </a:defRPr>
            </a:lvl6pPr>
            <a:lvl7pPr marL="0" lvl="6" indent="0" algn="ctr">
              <a:spcBef>
                <a:spcPts val="0"/>
              </a:spcBef>
              <a:buNone/>
              <a:defRPr sz="1800" b="0" i="0" u="none" strike="noStrike" cap="none">
                <a:solidFill>
                  <a:schemeClr val="lt1"/>
                </a:solidFill>
                <a:latin typeface="Questrial"/>
                <a:ea typeface="Questrial"/>
                <a:cs typeface="Questrial"/>
                <a:sym typeface="Questrial"/>
              </a:defRPr>
            </a:lvl7pPr>
            <a:lvl8pPr marL="0" lvl="7" indent="0" algn="ctr">
              <a:spcBef>
                <a:spcPts val="0"/>
              </a:spcBef>
              <a:buNone/>
              <a:defRPr sz="1800" b="0" i="0" u="none" strike="noStrike" cap="none">
                <a:solidFill>
                  <a:schemeClr val="lt1"/>
                </a:solidFill>
                <a:latin typeface="Questrial"/>
                <a:ea typeface="Questrial"/>
                <a:cs typeface="Questrial"/>
                <a:sym typeface="Questrial"/>
              </a:defRPr>
            </a:lvl8pPr>
            <a:lvl9pPr marL="0" lvl="8" indent="0" algn="ctr">
              <a:spcBef>
                <a:spcPts val="0"/>
              </a:spcBef>
              <a:buNone/>
              <a:defRPr sz="1800" b="0" i="0" u="none" strike="noStrike" cap="none">
                <a:solidFill>
                  <a:schemeClr val="lt1"/>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pic>
        <p:nvPicPr>
          <p:cNvPr id="18" name="Google Shape;18;p12"/>
          <p:cNvPicPr preferRelativeResize="0"/>
          <p:nvPr/>
        </p:nvPicPr>
        <p:blipFill rotWithShape="1">
          <a:blip r:embed="rId2">
            <a:alphaModFix/>
          </a:blip>
          <a:srcRect/>
          <a:stretch/>
        </p:blipFill>
        <p:spPr>
          <a:xfrm>
            <a:off x="85728" y="85728"/>
            <a:ext cx="3492817" cy="1187196"/>
          </a:xfrm>
          <a:prstGeom prst="rect">
            <a:avLst/>
          </a:prstGeom>
          <a:noFill/>
          <a:ln>
            <a:noFill/>
          </a:ln>
        </p:spPr>
      </p:pic>
      <p:sp>
        <p:nvSpPr>
          <p:cNvPr id="19" name="Google Shape;19;p12"/>
          <p:cNvSpPr txBox="1">
            <a:spLocks noGrp="1"/>
          </p:cNvSpPr>
          <p:nvPr>
            <p:ph type="dt" idx="10"/>
          </p:nvPr>
        </p:nvSpPr>
        <p:spPr>
          <a:xfrm>
            <a:off x="7719756" y="6352706"/>
            <a:ext cx="738443"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b="0" i="0">
                <a:solidFill>
                  <a:srgbClr val="88A7DF"/>
                </a:solidFill>
                <a:latin typeface="Questrial"/>
                <a:ea typeface="Questrial"/>
                <a:cs typeface="Questrial"/>
                <a:sym typeface="Quest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
          <p:cNvSpPr txBox="1">
            <a:spLocks noGrp="1"/>
          </p:cNvSpPr>
          <p:nvPr>
            <p:ph type="ftr" idx="11"/>
          </p:nvPr>
        </p:nvSpPr>
        <p:spPr>
          <a:xfrm>
            <a:off x="3352459" y="6352706"/>
            <a:ext cx="4367298"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b="0" i="0">
                <a:solidFill>
                  <a:srgbClr val="87A7DE"/>
                </a:solidFill>
                <a:latin typeface="Questrial"/>
                <a:ea typeface="Questrial"/>
                <a:cs typeface="Questrial"/>
                <a:sym typeface="Quest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wide">
  <p:cSld name="TITLE_ONLY_1">
    <p:spTree>
      <p:nvGrpSpPr>
        <p:cNvPr id="1" name="Shape 79"/>
        <p:cNvGrpSpPr/>
        <p:nvPr/>
      </p:nvGrpSpPr>
      <p:grpSpPr>
        <a:xfrm>
          <a:off x="0" y="0"/>
          <a:ext cx="0" cy="0"/>
          <a:chOff x="0" y="0"/>
          <a:chExt cx="0" cy="0"/>
        </a:xfrm>
      </p:grpSpPr>
      <p:sp>
        <p:nvSpPr>
          <p:cNvPr id="80" name="Google Shape;80;g1e015c34828_0_131"/>
          <p:cNvSpPr/>
          <p:nvPr/>
        </p:nvSpPr>
        <p:spPr>
          <a:xfrm>
            <a:off x="0" y="0"/>
            <a:ext cx="1667100" cy="6858000"/>
          </a:xfrm>
          <a:prstGeom prst="rect">
            <a:avLst/>
          </a:prstGeom>
          <a:gradFill>
            <a:gsLst>
              <a:gs pos="0">
                <a:schemeClr val="accent1"/>
              </a:gs>
              <a:gs pos="50000">
                <a:schemeClr val="accent3"/>
              </a:gs>
              <a:gs pos="100000">
                <a:schemeClr val="accent5"/>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g1e015c34828_0_131"/>
          <p:cNvSpPr/>
          <p:nvPr/>
        </p:nvSpPr>
        <p:spPr>
          <a:xfrm>
            <a:off x="515675" y="736500"/>
            <a:ext cx="8089575" cy="1268935"/>
          </a:xfrm>
          <a:custGeom>
            <a:avLst/>
            <a:gdLst/>
            <a:ahLst/>
            <a:cxnLst/>
            <a:rect l="l" t="t" r="r" b="b"/>
            <a:pathLst>
              <a:path w="323583" h="38069" extrusionOk="0">
                <a:moveTo>
                  <a:pt x="13884" y="0"/>
                </a:moveTo>
                <a:lnTo>
                  <a:pt x="323583" y="212"/>
                </a:lnTo>
                <a:lnTo>
                  <a:pt x="323583" y="38069"/>
                </a:lnTo>
                <a:lnTo>
                  <a:pt x="13736" y="38069"/>
                </a:lnTo>
                <a:lnTo>
                  <a:pt x="13884" y="26275"/>
                </a:lnTo>
                <a:lnTo>
                  <a:pt x="0" y="12391"/>
                </a:lnTo>
                <a:lnTo>
                  <a:pt x="13884" y="12391"/>
                </a:lnTo>
                <a:close/>
              </a:path>
            </a:pathLst>
          </a:custGeom>
          <a:noFill/>
          <a:ln w="76200" cap="flat" cmpd="sng">
            <a:solidFill>
              <a:srgbClr val="000000"/>
            </a:solidFill>
            <a:prstDash val="solid"/>
            <a:miter lim="8000"/>
            <a:headEnd type="none" w="med" len="med"/>
            <a:tailEnd type="none" w="med" len="med"/>
          </a:ln>
        </p:spPr>
      </p:sp>
      <p:sp>
        <p:nvSpPr>
          <p:cNvPr id="82" name="Google Shape;82;g1e015c34828_0_131"/>
          <p:cNvSpPr txBox="1">
            <a:spLocks noGrp="1"/>
          </p:cNvSpPr>
          <p:nvPr>
            <p:ph type="title"/>
          </p:nvPr>
        </p:nvSpPr>
        <p:spPr>
          <a:xfrm>
            <a:off x="910025" y="792100"/>
            <a:ext cx="7695300" cy="1155300"/>
          </a:xfrm>
          <a:prstGeom prst="rect">
            <a:avLst/>
          </a:prstGeom>
        </p:spPr>
        <p:txBody>
          <a:bodyPr spcFirstLastPara="1" wrap="square" lIns="91425" tIns="45700" rIns="91425" bIns="45700" anchor="ctr" anchorCtr="0">
            <a:no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g1e015c34828_0_131"/>
          <p:cNvSpPr txBox="1">
            <a:spLocks noGrp="1"/>
          </p:cNvSpPr>
          <p:nvPr>
            <p:ph type="sldNum" idx="12"/>
          </p:nvPr>
        </p:nvSpPr>
        <p:spPr>
          <a:xfrm>
            <a:off x="8536449" y="6333134"/>
            <a:ext cx="548700" cy="524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1">
  <p:cSld name="TITLE_2">
    <p:spTree>
      <p:nvGrpSpPr>
        <p:cNvPr id="1" name="Shape 84"/>
        <p:cNvGrpSpPr/>
        <p:nvPr/>
      </p:nvGrpSpPr>
      <p:grpSpPr>
        <a:xfrm>
          <a:off x="0" y="0"/>
          <a:ext cx="0" cy="0"/>
          <a:chOff x="0" y="0"/>
          <a:chExt cx="0" cy="0"/>
        </a:xfrm>
      </p:grpSpPr>
      <p:sp>
        <p:nvSpPr>
          <p:cNvPr id="85" name="Google Shape;85;g1e015c34828_0_136"/>
          <p:cNvSpPr/>
          <p:nvPr/>
        </p:nvSpPr>
        <p:spPr>
          <a:xfrm>
            <a:off x="0" y="0"/>
            <a:ext cx="7680000" cy="6858000"/>
          </a:xfrm>
          <a:prstGeom prst="rect">
            <a:avLst/>
          </a:prstGeom>
          <a:gradFill>
            <a:gsLst>
              <a:gs pos="0">
                <a:schemeClr val="accent1"/>
              </a:gs>
              <a:gs pos="50000">
                <a:schemeClr val="accent3"/>
              </a:gs>
              <a:gs pos="100000">
                <a:schemeClr val="accent5"/>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g1e015c34828_0_136"/>
          <p:cNvSpPr/>
          <p:nvPr/>
        </p:nvSpPr>
        <p:spPr>
          <a:xfrm>
            <a:off x="367900" y="673900"/>
            <a:ext cx="8049125" cy="5510029"/>
          </a:xfrm>
          <a:custGeom>
            <a:avLst/>
            <a:gdLst/>
            <a:ahLst/>
            <a:cxnLst/>
            <a:rect l="l" t="t" r="r" b="b"/>
            <a:pathLst>
              <a:path w="321965" h="165305" extrusionOk="0">
                <a:moveTo>
                  <a:pt x="17881" y="0"/>
                </a:moveTo>
                <a:lnTo>
                  <a:pt x="321965" y="0"/>
                </a:lnTo>
                <a:lnTo>
                  <a:pt x="321965" y="165305"/>
                </a:lnTo>
                <a:lnTo>
                  <a:pt x="17881" y="165305"/>
                </a:lnTo>
                <a:lnTo>
                  <a:pt x="18032" y="39617"/>
                </a:lnTo>
                <a:lnTo>
                  <a:pt x="0" y="22299"/>
                </a:lnTo>
                <a:lnTo>
                  <a:pt x="17881" y="22272"/>
                </a:lnTo>
                <a:close/>
              </a:path>
            </a:pathLst>
          </a:custGeom>
          <a:noFill/>
          <a:ln w="76200" cap="flat" cmpd="sng">
            <a:solidFill>
              <a:srgbClr val="000000"/>
            </a:solidFill>
            <a:prstDash val="solid"/>
            <a:miter lim="8000"/>
            <a:headEnd type="none" w="med" len="med"/>
            <a:tailEnd type="none" w="med" len="med"/>
          </a:ln>
        </p:spPr>
      </p:sp>
      <p:sp>
        <p:nvSpPr>
          <p:cNvPr id="87" name="Google Shape;87;g1e015c34828_0_136"/>
          <p:cNvSpPr txBox="1">
            <a:spLocks noGrp="1"/>
          </p:cNvSpPr>
          <p:nvPr>
            <p:ph type="ctrTitle"/>
          </p:nvPr>
        </p:nvSpPr>
        <p:spPr>
          <a:xfrm>
            <a:off x="1339025" y="1131767"/>
            <a:ext cx="5838600" cy="1546500"/>
          </a:xfrm>
          <a:prstGeom prst="rect">
            <a:avLst/>
          </a:prstGeom>
        </p:spPr>
        <p:txBody>
          <a:bodyPr spcFirstLastPara="1" wrap="square" lIns="91425" tIns="45700" rIns="91425" bIns="45700" anchor="t"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88"/>
        <p:cNvGrpSpPr/>
        <p:nvPr/>
      </p:nvGrpSpPr>
      <p:grpSpPr>
        <a:xfrm>
          <a:off x="0" y="0"/>
          <a:ext cx="0" cy="0"/>
          <a:chOff x="0" y="0"/>
          <a:chExt cx="0" cy="0"/>
        </a:xfrm>
      </p:grpSpPr>
      <p:sp>
        <p:nvSpPr>
          <p:cNvPr id="89" name="Google Shape;89;g1e015c34828_0_444"/>
          <p:cNvSpPr txBox="1">
            <a:spLocks noGrp="1"/>
          </p:cNvSpPr>
          <p:nvPr>
            <p:ph type="title"/>
          </p:nvPr>
        </p:nvSpPr>
        <p:spPr>
          <a:xfrm>
            <a:off x="311675" y="1064800"/>
            <a:ext cx="6247800" cy="4728300"/>
          </a:xfrm>
          <a:prstGeom prst="rect">
            <a:avLst/>
          </a:prstGeom>
        </p:spPr>
        <p:txBody>
          <a:bodyPr spcFirstLastPara="1" wrap="square" lIns="91425" tIns="45700" rIns="91425" bIns="45700"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0" name="Google Shape;90;g1e015c34828_0_444"/>
          <p:cNvSpPr txBox="1">
            <a:spLocks noGrp="1"/>
          </p:cNvSpPr>
          <p:nvPr>
            <p:ph type="sldNum" idx="12"/>
          </p:nvPr>
        </p:nvSpPr>
        <p:spPr>
          <a:xfrm>
            <a:off x="8472458" y="6217622"/>
            <a:ext cx="548700" cy="5247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no Figure">
  <p:cSld name="Title and Content no Figure">
    <p:spTree>
      <p:nvGrpSpPr>
        <p:cNvPr id="1" name="Shape 91"/>
        <p:cNvGrpSpPr/>
        <p:nvPr/>
      </p:nvGrpSpPr>
      <p:grpSpPr>
        <a:xfrm>
          <a:off x="0" y="0"/>
          <a:ext cx="0" cy="0"/>
          <a:chOff x="0" y="0"/>
          <a:chExt cx="0" cy="0"/>
        </a:xfrm>
      </p:grpSpPr>
      <p:sp>
        <p:nvSpPr>
          <p:cNvPr id="92" name="Google Shape;92;g1e015c34828_0_447"/>
          <p:cNvSpPr txBox="1">
            <a:spLocks noGrp="1"/>
          </p:cNvSpPr>
          <p:nvPr>
            <p:ph type="body" idx="1"/>
          </p:nvPr>
        </p:nvSpPr>
        <p:spPr>
          <a:xfrm>
            <a:off x="349776" y="1915633"/>
            <a:ext cx="8452500" cy="34821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0"/>
              </a:spcBef>
              <a:spcAft>
                <a:spcPts val="0"/>
              </a:spcAft>
              <a:buClr>
                <a:schemeClr val="dk1"/>
              </a:buClr>
              <a:buSzPts val="2100"/>
              <a:buFont typeface="Arial"/>
              <a:buChar char="•"/>
              <a:defRPr>
                <a:solidFill>
                  <a:schemeClr val="dk1"/>
                </a:solidFill>
              </a:defRPr>
            </a:lvl1pPr>
            <a:lvl2pPr marL="914400" lvl="1" indent="-342900" algn="l" rtl="0">
              <a:lnSpc>
                <a:spcPct val="90000"/>
              </a:lnSpc>
              <a:spcBef>
                <a:spcPts val="500"/>
              </a:spcBef>
              <a:spcAft>
                <a:spcPts val="0"/>
              </a:spcAft>
              <a:buClr>
                <a:schemeClr val="dk1"/>
              </a:buClr>
              <a:buSzPts val="1800"/>
              <a:buFont typeface="Arial"/>
              <a:buChar char="‒"/>
              <a:defRPr>
                <a:solidFill>
                  <a:schemeClr val="dk1"/>
                </a:solidFill>
              </a:defRPr>
            </a:lvl2pPr>
            <a:lvl3pPr marL="1371600" lvl="2" indent="-323850" algn="l" rtl="0">
              <a:lnSpc>
                <a:spcPct val="90000"/>
              </a:lnSpc>
              <a:spcBef>
                <a:spcPts val="500"/>
              </a:spcBef>
              <a:spcAft>
                <a:spcPts val="0"/>
              </a:spcAft>
              <a:buClr>
                <a:schemeClr val="dk1"/>
              </a:buClr>
              <a:buSzPts val="1500"/>
              <a:buFont typeface="Arial"/>
              <a:buChar char="•"/>
              <a:defRPr>
                <a:solidFill>
                  <a:schemeClr val="dk1"/>
                </a:solidFill>
              </a:defRPr>
            </a:lvl3pPr>
            <a:lvl4pPr marL="1828800" lvl="3" indent="-317500" algn="l" rtl="0">
              <a:lnSpc>
                <a:spcPct val="90000"/>
              </a:lnSpc>
              <a:spcBef>
                <a:spcPts val="500"/>
              </a:spcBef>
              <a:spcAft>
                <a:spcPts val="0"/>
              </a:spcAft>
              <a:buClr>
                <a:schemeClr val="dk1"/>
              </a:buClr>
              <a:buSzPts val="1400"/>
              <a:buFont typeface="Arial"/>
              <a:buChar char="‒"/>
              <a:defRPr>
                <a:solidFill>
                  <a:schemeClr val="dk1"/>
                </a:solidFill>
              </a:defRPr>
            </a:lvl4pPr>
            <a:lvl5pPr marL="2286000" lvl="4" indent="-317500" algn="l" rtl="0">
              <a:lnSpc>
                <a:spcPct val="90000"/>
              </a:lnSpc>
              <a:spcBef>
                <a:spcPts val="500"/>
              </a:spcBef>
              <a:spcAft>
                <a:spcPts val="0"/>
              </a:spcAft>
              <a:buClr>
                <a:schemeClr val="dk1"/>
              </a:buClr>
              <a:buSzPts val="1400"/>
              <a:buFont typeface="Arial"/>
              <a:buChar char="•"/>
              <a:defRPr/>
            </a:lvl5pPr>
            <a:lvl6pPr marL="2743200" lvl="5" indent="-317500" algn="l" rtl="0">
              <a:lnSpc>
                <a:spcPct val="90000"/>
              </a:lnSpc>
              <a:spcBef>
                <a:spcPts val="5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3" name="Google Shape;93;g1e015c34828_0_447"/>
          <p:cNvSpPr txBox="1">
            <a:spLocks noGrp="1"/>
          </p:cNvSpPr>
          <p:nvPr>
            <p:ph type="body" idx="2"/>
          </p:nvPr>
        </p:nvSpPr>
        <p:spPr>
          <a:xfrm>
            <a:off x="349775" y="6067137"/>
            <a:ext cx="7723500" cy="686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900"/>
              <a:buNone/>
              <a:defRPr sz="9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4" name="Google Shape;94;g1e015c34828_0_447"/>
          <p:cNvSpPr txBox="1">
            <a:spLocks noGrp="1"/>
          </p:cNvSpPr>
          <p:nvPr>
            <p:ph type="title"/>
          </p:nvPr>
        </p:nvSpPr>
        <p:spPr>
          <a:xfrm>
            <a:off x="351327" y="586268"/>
            <a:ext cx="8451000" cy="8616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3"/>
          <p:cNvSpPr>
            <a:spLocks noGrp="1"/>
          </p:cNvSpPr>
          <p:nvPr>
            <p:ph type="sldNum" idx="12"/>
          </p:nvPr>
        </p:nvSpPr>
        <p:spPr>
          <a:xfrm>
            <a:off x="8531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3" name="Google Shape;23;p13"/>
          <p:cNvSpPr txBox="1">
            <a:spLocks noGrp="1"/>
          </p:cNvSpPr>
          <p:nvPr>
            <p:ph type="dt" idx="10"/>
          </p:nvPr>
        </p:nvSpPr>
        <p:spPr>
          <a:xfrm>
            <a:off x="7719756" y="6352706"/>
            <a:ext cx="738443"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A7D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3"/>
          <p:cNvSpPr txBox="1">
            <a:spLocks noGrp="1"/>
          </p:cNvSpPr>
          <p:nvPr>
            <p:ph type="ftr" idx="11"/>
          </p:nvPr>
        </p:nvSpPr>
        <p:spPr>
          <a:xfrm>
            <a:off x="3352459" y="6352706"/>
            <a:ext cx="4367298"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7A7D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5" name="Google Shape;25;p13"/>
          <p:cNvPicPr preferRelativeResize="0"/>
          <p:nvPr/>
        </p:nvPicPr>
        <p:blipFill rotWithShape="1">
          <a:blip r:embed="rId2">
            <a:alphaModFix/>
          </a:blip>
          <a:srcRect/>
          <a:stretch/>
        </p:blipFill>
        <p:spPr>
          <a:xfrm>
            <a:off x="406295" y="6273083"/>
            <a:ext cx="1622597" cy="5481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4"/>
          <p:cNvSpPr txBox="1">
            <a:spLocks noGrp="1"/>
          </p:cNvSpPr>
          <p:nvPr>
            <p:ph type="title"/>
          </p:nvPr>
        </p:nvSpPr>
        <p:spPr>
          <a:xfrm>
            <a:off x="457199" y="274638"/>
            <a:ext cx="8315569"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4"/>
          <p:cNvSpPr txBox="1">
            <a:spLocks noGrp="1"/>
          </p:cNvSpPr>
          <p:nvPr>
            <p:ph type="body" idx="1"/>
          </p:nvPr>
        </p:nvSpPr>
        <p:spPr>
          <a:xfrm>
            <a:off x="457199" y="1600200"/>
            <a:ext cx="8315569" cy="436729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9" name="Google Shape;29;p14"/>
          <p:cNvSpPr>
            <a:spLocks noGrp="1"/>
          </p:cNvSpPr>
          <p:nvPr>
            <p:ph type="sldNum" idx="12"/>
          </p:nvPr>
        </p:nvSpPr>
        <p:spPr>
          <a:xfrm>
            <a:off x="8531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0" name="Google Shape;30;p14"/>
          <p:cNvSpPr txBox="1">
            <a:spLocks noGrp="1"/>
          </p:cNvSpPr>
          <p:nvPr>
            <p:ph type="dt" idx="10"/>
          </p:nvPr>
        </p:nvSpPr>
        <p:spPr>
          <a:xfrm>
            <a:off x="7719756" y="6352706"/>
            <a:ext cx="738443"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A7D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3352459" y="6352706"/>
            <a:ext cx="4367298"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7A7D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2" name="Google Shape;32;p14"/>
          <p:cNvPicPr preferRelativeResize="0"/>
          <p:nvPr/>
        </p:nvPicPr>
        <p:blipFill rotWithShape="1">
          <a:blip r:embed="rId2">
            <a:alphaModFix/>
          </a:blip>
          <a:srcRect/>
          <a:stretch/>
        </p:blipFill>
        <p:spPr>
          <a:xfrm>
            <a:off x="406295" y="6273083"/>
            <a:ext cx="1622597" cy="5481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722313" y="3187170"/>
            <a:ext cx="7659687" cy="11684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6"/>
              </a:buClr>
              <a:buSzPts val="3600"/>
              <a:buFont typeface="Arial"/>
              <a:buNone/>
              <a:defRPr sz="36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5"/>
          <p:cNvSpPr txBox="1">
            <a:spLocks noGrp="1"/>
          </p:cNvSpPr>
          <p:nvPr>
            <p:ph type="body" idx="1"/>
          </p:nvPr>
        </p:nvSpPr>
        <p:spPr>
          <a:xfrm>
            <a:off x="722313" y="1553633"/>
            <a:ext cx="6135687" cy="1633538"/>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2000"/>
              <a:buNone/>
              <a:defRPr sz="2000">
                <a:solidFill>
                  <a:srgbClr val="222222"/>
                </a:solidFill>
              </a:defRPr>
            </a:lvl1pPr>
            <a:lvl2pPr marL="914400" lvl="1" indent="-228600" algn="l">
              <a:spcBef>
                <a:spcPts val="360"/>
              </a:spcBef>
              <a:spcAft>
                <a:spcPts val="0"/>
              </a:spcAft>
              <a:buSzPts val="1800"/>
              <a:buNone/>
              <a:defRPr sz="1800">
                <a:solidFill>
                  <a:srgbClr val="8A8A8A"/>
                </a:solidFill>
              </a:defRPr>
            </a:lvl2pPr>
            <a:lvl3pPr marL="1371600" lvl="2" indent="-228600" algn="l">
              <a:spcBef>
                <a:spcPts val="320"/>
              </a:spcBef>
              <a:spcAft>
                <a:spcPts val="0"/>
              </a:spcAft>
              <a:buSzPts val="1600"/>
              <a:buNone/>
              <a:defRPr sz="1600">
                <a:solidFill>
                  <a:srgbClr val="8A8A8A"/>
                </a:solidFill>
              </a:defRPr>
            </a:lvl3pPr>
            <a:lvl4pPr marL="1828800" lvl="3" indent="-228600" algn="l">
              <a:spcBef>
                <a:spcPts val="280"/>
              </a:spcBef>
              <a:spcAft>
                <a:spcPts val="0"/>
              </a:spcAft>
              <a:buSzPts val="1400"/>
              <a:buNone/>
              <a:defRPr sz="1400">
                <a:solidFill>
                  <a:srgbClr val="8A8A8A"/>
                </a:solidFill>
              </a:defRPr>
            </a:lvl4pPr>
            <a:lvl5pPr marL="2286000" lvl="4" indent="-228600" algn="l">
              <a:spcBef>
                <a:spcPts val="280"/>
              </a:spcBef>
              <a:spcAft>
                <a:spcPts val="0"/>
              </a:spcAft>
              <a:buSzPts val="1400"/>
              <a:buNone/>
              <a:defRPr sz="1400">
                <a:solidFill>
                  <a:srgbClr val="8A8A8A"/>
                </a:solidFill>
              </a:defRPr>
            </a:lvl5pPr>
            <a:lvl6pPr marL="2743200" lvl="5" indent="-228600" algn="l">
              <a:spcBef>
                <a:spcPts val="280"/>
              </a:spcBef>
              <a:spcAft>
                <a:spcPts val="0"/>
              </a:spcAft>
              <a:buSzPts val="1400"/>
              <a:buNone/>
              <a:defRPr sz="1400">
                <a:solidFill>
                  <a:srgbClr val="8A8A8A"/>
                </a:solidFill>
              </a:defRPr>
            </a:lvl6pPr>
            <a:lvl7pPr marL="3200400" lvl="6" indent="-228600" algn="l">
              <a:spcBef>
                <a:spcPts val="280"/>
              </a:spcBef>
              <a:spcAft>
                <a:spcPts val="0"/>
              </a:spcAft>
              <a:buSzPts val="1400"/>
              <a:buNone/>
              <a:defRPr sz="1400">
                <a:solidFill>
                  <a:srgbClr val="8A8A8A"/>
                </a:solidFill>
              </a:defRPr>
            </a:lvl7pPr>
            <a:lvl8pPr marL="3657600" lvl="7" indent="-228600" algn="l">
              <a:spcBef>
                <a:spcPts val="280"/>
              </a:spcBef>
              <a:spcAft>
                <a:spcPts val="0"/>
              </a:spcAft>
              <a:buSzPts val="1400"/>
              <a:buNone/>
              <a:defRPr sz="1400">
                <a:solidFill>
                  <a:srgbClr val="8A8A8A"/>
                </a:solidFill>
              </a:defRPr>
            </a:lvl8pPr>
            <a:lvl9pPr marL="4114800" lvl="8" indent="-228600" algn="l">
              <a:spcBef>
                <a:spcPts val="280"/>
              </a:spcBef>
              <a:spcAft>
                <a:spcPts val="0"/>
              </a:spcAft>
              <a:buSzPts val="1400"/>
              <a:buNone/>
              <a:defRPr sz="1400">
                <a:solidFill>
                  <a:srgbClr val="8A8A8A"/>
                </a:solidFill>
              </a:defRPr>
            </a:lvl9pPr>
          </a:lstStyle>
          <a:p>
            <a:endParaRPr/>
          </a:p>
        </p:txBody>
      </p:sp>
      <p:sp>
        <p:nvSpPr>
          <p:cNvPr id="36" name="Google Shape;36;p15"/>
          <p:cNvSpPr>
            <a:spLocks noGrp="1"/>
          </p:cNvSpPr>
          <p:nvPr>
            <p:ph type="sldNum" idx="12"/>
          </p:nvPr>
        </p:nvSpPr>
        <p:spPr>
          <a:xfrm>
            <a:off x="8531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7" name="Google Shape;37;p15"/>
          <p:cNvSpPr txBox="1">
            <a:spLocks noGrp="1"/>
          </p:cNvSpPr>
          <p:nvPr>
            <p:ph type="dt" idx="10"/>
          </p:nvPr>
        </p:nvSpPr>
        <p:spPr>
          <a:xfrm>
            <a:off x="7719756" y="6352706"/>
            <a:ext cx="738443"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A7D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5"/>
          <p:cNvSpPr txBox="1">
            <a:spLocks noGrp="1"/>
          </p:cNvSpPr>
          <p:nvPr>
            <p:ph type="ftr" idx="11"/>
          </p:nvPr>
        </p:nvSpPr>
        <p:spPr>
          <a:xfrm>
            <a:off x="3352459" y="6352706"/>
            <a:ext cx="4367298"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7A7D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9" name="Google Shape;39;p15"/>
          <p:cNvPicPr preferRelativeResize="0"/>
          <p:nvPr/>
        </p:nvPicPr>
        <p:blipFill rotWithShape="1">
          <a:blip r:embed="rId2">
            <a:alphaModFix/>
          </a:blip>
          <a:srcRect/>
          <a:stretch/>
        </p:blipFill>
        <p:spPr>
          <a:xfrm>
            <a:off x="406295" y="6273083"/>
            <a:ext cx="1622597" cy="54815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6"/>
          <p:cNvSpPr txBox="1">
            <a:spLocks noGrp="1"/>
          </p:cNvSpPr>
          <p:nvPr>
            <p:ph type="title"/>
          </p:nvPr>
        </p:nvSpPr>
        <p:spPr>
          <a:xfrm>
            <a:off x="457199" y="274638"/>
            <a:ext cx="8315569"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457200" y="1536192"/>
            <a:ext cx="3657600" cy="443130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43" name="Google Shape;43;p16"/>
          <p:cNvSpPr txBox="1">
            <a:spLocks noGrp="1"/>
          </p:cNvSpPr>
          <p:nvPr>
            <p:ph type="body" idx="2"/>
          </p:nvPr>
        </p:nvSpPr>
        <p:spPr>
          <a:xfrm>
            <a:off x="4419599" y="1536192"/>
            <a:ext cx="4038599" cy="443130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44" name="Google Shape;44;p16"/>
          <p:cNvSpPr>
            <a:spLocks noGrp="1"/>
          </p:cNvSpPr>
          <p:nvPr>
            <p:ph type="sldNum" idx="12"/>
          </p:nvPr>
        </p:nvSpPr>
        <p:spPr>
          <a:xfrm>
            <a:off x="8531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5" name="Google Shape;45;p16"/>
          <p:cNvSpPr txBox="1">
            <a:spLocks noGrp="1"/>
          </p:cNvSpPr>
          <p:nvPr>
            <p:ph type="dt" idx="10"/>
          </p:nvPr>
        </p:nvSpPr>
        <p:spPr>
          <a:xfrm>
            <a:off x="7719756" y="6352706"/>
            <a:ext cx="738443"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A7D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6"/>
          <p:cNvSpPr txBox="1">
            <a:spLocks noGrp="1"/>
          </p:cNvSpPr>
          <p:nvPr>
            <p:ph type="ftr" idx="11"/>
          </p:nvPr>
        </p:nvSpPr>
        <p:spPr>
          <a:xfrm>
            <a:off x="3352459" y="6352706"/>
            <a:ext cx="4367298"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7A7D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7" name="Google Shape;47;p16"/>
          <p:cNvPicPr preferRelativeResize="0"/>
          <p:nvPr/>
        </p:nvPicPr>
        <p:blipFill rotWithShape="1">
          <a:blip r:embed="rId2">
            <a:alphaModFix/>
          </a:blip>
          <a:srcRect/>
          <a:stretch/>
        </p:blipFill>
        <p:spPr>
          <a:xfrm>
            <a:off x="406295" y="6273083"/>
            <a:ext cx="1622597" cy="54815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17"/>
          <p:cNvSpPr txBox="1">
            <a:spLocks noGrp="1"/>
          </p:cNvSpPr>
          <p:nvPr>
            <p:ph type="title"/>
          </p:nvPr>
        </p:nvSpPr>
        <p:spPr>
          <a:xfrm>
            <a:off x="457199" y="274638"/>
            <a:ext cx="8315569"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6"/>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7"/>
          <p:cNvSpPr txBox="1">
            <a:spLocks noGrp="1"/>
          </p:cNvSpPr>
          <p:nvPr>
            <p:ph type="body" idx="1"/>
          </p:nvPr>
        </p:nvSpPr>
        <p:spPr>
          <a:xfrm>
            <a:off x="457200" y="1644603"/>
            <a:ext cx="3890108" cy="6397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800"/>
              <a:buNone/>
              <a:defRPr sz="28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51" name="Google Shape;51;p17"/>
          <p:cNvSpPr txBox="1">
            <a:spLocks noGrp="1"/>
          </p:cNvSpPr>
          <p:nvPr>
            <p:ph type="body" idx="2"/>
          </p:nvPr>
        </p:nvSpPr>
        <p:spPr>
          <a:xfrm>
            <a:off x="457200" y="2408717"/>
            <a:ext cx="3890108" cy="3558782"/>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52" name="Google Shape;52;p17"/>
          <p:cNvSpPr txBox="1">
            <a:spLocks noGrp="1"/>
          </p:cNvSpPr>
          <p:nvPr>
            <p:ph type="body" idx="3"/>
          </p:nvPr>
        </p:nvSpPr>
        <p:spPr>
          <a:xfrm>
            <a:off x="4732207" y="1644603"/>
            <a:ext cx="4038599" cy="6397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800"/>
              <a:buNone/>
              <a:defRPr sz="28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53" name="Google Shape;53;p17"/>
          <p:cNvSpPr txBox="1">
            <a:spLocks noGrp="1"/>
          </p:cNvSpPr>
          <p:nvPr>
            <p:ph type="body" idx="4"/>
          </p:nvPr>
        </p:nvSpPr>
        <p:spPr>
          <a:xfrm>
            <a:off x="4732207" y="2408717"/>
            <a:ext cx="4038599" cy="3558782"/>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54" name="Google Shape;54;p17"/>
          <p:cNvSpPr>
            <a:spLocks noGrp="1"/>
          </p:cNvSpPr>
          <p:nvPr>
            <p:ph type="sldNum" idx="12"/>
          </p:nvPr>
        </p:nvSpPr>
        <p:spPr>
          <a:xfrm>
            <a:off x="8531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5" name="Google Shape;55;p17"/>
          <p:cNvSpPr txBox="1">
            <a:spLocks noGrp="1"/>
          </p:cNvSpPr>
          <p:nvPr>
            <p:ph type="dt" idx="10"/>
          </p:nvPr>
        </p:nvSpPr>
        <p:spPr>
          <a:xfrm>
            <a:off x="7719756" y="6352706"/>
            <a:ext cx="738443"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A7D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3352459" y="6352706"/>
            <a:ext cx="4367298"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7A7D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7" name="Google Shape;57;p17"/>
          <p:cNvPicPr preferRelativeResize="0"/>
          <p:nvPr/>
        </p:nvPicPr>
        <p:blipFill rotWithShape="1">
          <a:blip r:embed="rId2">
            <a:alphaModFix/>
          </a:blip>
          <a:srcRect/>
          <a:stretch/>
        </p:blipFill>
        <p:spPr>
          <a:xfrm>
            <a:off x="406295" y="6273083"/>
            <a:ext cx="1622597" cy="54815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457199" y="274638"/>
            <a:ext cx="8315569"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8"/>
          <p:cNvSpPr>
            <a:spLocks noGrp="1"/>
          </p:cNvSpPr>
          <p:nvPr>
            <p:ph type="sldNum" idx="12"/>
          </p:nvPr>
        </p:nvSpPr>
        <p:spPr>
          <a:xfrm>
            <a:off x="8531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1" name="Google Shape;61;p18"/>
          <p:cNvSpPr txBox="1">
            <a:spLocks noGrp="1"/>
          </p:cNvSpPr>
          <p:nvPr>
            <p:ph type="dt" idx="10"/>
          </p:nvPr>
        </p:nvSpPr>
        <p:spPr>
          <a:xfrm>
            <a:off x="7719756" y="6352706"/>
            <a:ext cx="738443"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A7D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8"/>
          <p:cNvSpPr txBox="1">
            <a:spLocks noGrp="1"/>
          </p:cNvSpPr>
          <p:nvPr>
            <p:ph type="ftr" idx="11"/>
          </p:nvPr>
        </p:nvSpPr>
        <p:spPr>
          <a:xfrm>
            <a:off x="3352459" y="6352706"/>
            <a:ext cx="4367298"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7A7D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63" name="Google Shape;63;p18"/>
          <p:cNvPicPr preferRelativeResize="0"/>
          <p:nvPr/>
        </p:nvPicPr>
        <p:blipFill rotWithShape="1">
          <a:blip r:embed="rId2">
            <a:alphaModFix/>
          </a:blip>
          <a:srcRect/>
          <a:stretch/>
        </p:blipFill>
        <p:spPr>
          <a:xfrm>
            <a:off x="406295" y="6273083"/>
            <a:ext cx="1622597" cy="54815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4"/>
        <p:cNvGrpSpPr/>
        <p:nvPr/>
      </p:nvGrpSpPr>
      <p:grpSpPr>
        <a:xfrm>
          <a:off x="0" y="0"/>
          <a:ext cx="0" cy="0"/>
          <a:chOff x="0" y="0"/>
          <a:chExt cx="0" cy="0"/>
        </a:xfrm>
      </p:grpSpPr>
      <p:sp>
        <p:nvSpPr>
          <p:cNvPr id="65" name="Google Shape;65;p19"/>
          <p:cNvSpPr txBox="1">
            <a:spLocks noGrp="1"/>
          </p:cNvSpPr>
          <p:nvPr>
            <p:ph type="title"/>
          </p:nvPr>
        </p:nvSpPr>
        <p:spPr>
          <a:xfrm>
            <a:off x="304800" y="5495544"/>
            <a:ext cx="8516815" cy="59436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6"/>
              </a:buClr>
              <a:buSzPts val="2200"/>
              <a:buFont typeface="Arial"/>
              <a:buNone/>
              <a:defRPr sz="2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9"/>
          <p:cNvSpPr>
            <a:spLocks noGrp="1"/>
          </p:cNvSpPr>
          <p:nvPr>
            <p:ph type="sldNum" idx="12"/>
          </p:nvPr>
        </p:nvSpPr>
        <p:spPr>
          <a:xfrm>
            <a:off x="8531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7" name="Google Shape;67;p19"/>
          <p:cNvSpPr txBox="1">
            <a:spLocks noGrp="1"/>
          </p:cNvSpPr>
          <p:nvPr>
            <p:ph type="body" idx="1"/>
          </p:nvPr>
        </p:nvSpPr>
        <p:spPr>
          <a:xfrm>
            <a:off x="304799" y="381000"/>
            <a:ext cx="8516815" cy="494284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8" name="Google Shape;68;p19"/>
          <p:cNvSpPr txBox="1">
            <a:spLocks noGrp="1"/>
          </p:cNvSpPr>
          <p:nvPr>
            <p:ph type="dt" idx="10"/>
          </p:nvPr>
        </p:nvSpPr>
        <p:spPr>
          <a:xfrm>
            <a:off x="7719756" y="6352706"/>
            <a:ext cx="738443"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A7D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9"/>
          <p:cNvSpPr txBox="1">
            <a:spLocks noGrp="1"/>
          </p:cNvSpPr>
          <p:nvPr>
            <p:ph type="ftr" idx="11"/>
          </p:nvPr>
        </p:nvSpPr>
        <p:spPr>
          <a:xfrm>
            <a:off x="3352459" y="6352706"/>
            <a:ext cx="4367298"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7A7D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0" name="Google Shape;70;p19"/>
          <p:cNvPicPr preferRelativeResize="0"/>
          <p:nvPr/>
        </p:nvPicPr>
        <p:blipFill rotWithShape="1">
          <a:blip r:embed="rId2">
            <a:alphaModFix/>
          </a:blip>
          <a:srcRect/>
          <a:stretch/>
        </p:blipFill>
        <p:spPr>
          <a:xfrm>
            <a:off x="406295" y="6273083"/>
            <a:ext cx="1622597" cy="54815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20"/>
          <p:cNvSpPr txBox="1">
            <a:spLocks noGrp="1"/>
          </p:cNvSpPr>
          <p:nvPr>
            <p:ph type="title"/>
          </p:nvPr>
        </p:nvSpPr>
        <p:spPr>
          <a:xfrm>
            <a:off x="301752" y="5006828"/>
            <a:ext cx="8588248" cy="52255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6"/>
              </a:buClr>
              <a:buSzPts val="2200"/>
              <a:buFont typeface="Arial"/>
              <a:buNone/>
              <a:defRPr sz="2200" b="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0"/>
          <p:cNvSpPr>
            <a:spLocks noGrp="1"/>
          </p:cNvSpPr>
          <p:nvPr>
            <p:ph type="pic" idx="2"/>
          </p:nvPr>
        </p:nvSpPr>
        <p:spPr>
          <a:xfrm>
            <a:off x="0" y="10324"/>
            <a:ext cx="9144000" cy="4913923"/>
          </a:xfrm>
          <a:prstGeom prst="rect">
            <a:avLst/>
          </a:prstGeom>
          <a:noFill/>
          <a:ln>
            <a:noFill/>
          </a:ln>
        </p:spPr>
      </p:sp>
      <p:sp>
        <p:nvSpPr>
          <p:cNvPr id="74" name="Google Shape;74;p20"/>
          <p:cNvSpPr txBox="1">
            <a:spLocks noGrp="1"/>
          </p:cNvSpPr>
          <p:nvPr>
            <p:ph type="body" idx="1"/>
          </p:nvPr>
        </p:nvSpPr>
        <p:spPr>
          <a:xfrm>
            <a:off x="301752" y="5607550"/>
            <a:ext cx="8588248" cy="538395"/>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75" name="Google Shape;75;p20"/>
          <p:cNvSpPr>
            <a:spLocks noGrp="1"/>
          </p:cNvSpPr>
          <p:nvPr>
            <p:ph type="sldNum" idx="12"/>
          </p:nvPr>
        </p:nvSpPr>
        <p:spPr>
          <a:xfrm>
            <a:off x="8531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6" name="Google Shape;76;p20"/>
          <p:cNvSpPr txBox="1">
            <a:spLocks noGrp="1"/>
          </p:cNvSpPr>
          <p:nvPr>
            <p:ph type="dt" idx="10"/>
          </p:nvPr>
        </p:nvSpPr>
        <p:spPr>
          <a:xfrm>
            <a:off x="7719756" y="6352706"/>
            <a:ext cx="738443"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A7D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0"/>
          <p:cNvSpPr txBox="1">
            <a:spLocks noGrp="1"/>
          </p:cNvSpPr>
          <p:nvPr>
            <p:ph type="ftr" idx="11"/>
          </p:nvPr>
        </p:nvSpPr>
        <p:spPr>
          <a:xfrm>
            <a:off x="3352459" y="6352706"/>
            <a:ext cx="4367298"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7A7D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8" name="Google Shape;78;p20"/>
          <p:cNvPicPr preferRelativeResize="0"/>
          <p:nvPr/>
        </p:nvPicPr>
        <p:blipFill rotWithShape="1">
          <a:blip r:embed="rId2">
            <a:alphaModFix/>
          </a:blip>
          <a:srcRect/>
          <a:stretch/>
        </p:blipFill>
        <p:spPr>
          <a:xfrm>
            <a:off x="406295" y="6273083"/>
            <a:ext cx="1622597" cy="54815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8E8">
            <a:alpha val="10980"/>
          </a:srgbClr>
        </a:solidFill>
        <a:effectLst/>
      </p:bgPr>
    </p:bg>
    <p:spTree>
      <p:nvGrpSpPr>
        <p:cNvPr id="1" name="Shape 5"/>
        <p:cNvGrpSpPr/>
        <p:nvPr/>
      </p:nvGrpSpPr>
      <p:grpSpPr>
        <a:xfrm>
          <a:off x="0" y="0"/>
          <a:ext cx="0" cy="0"/>
          <a:chOff x="0" y="0"/>
          <a:chExt cx="0" cy="0"/>
        </a:xfrm>
      </p:grpSpPr>
      <p:pic>
        <p:nvPicPr>
          <p:cNvPr id="6" name="Google Shape;6;p11" descr="large-ribbon_ghost.png"/>
          <p:cNvPicPr preferRelativeResize="0"/>
          <p:nvPr/>
        </p:nvPicPr>
        <p:blipFill rotWithShape="1">
          <a:blip r:embed="rId15">
            <a:alphaModFix/>
          </a:blip>
          <a:srcRect l="23546" t="12621" r="12025"/>
          <a:stretch/>
        </p:blipFill>
        <p:spPr>
          <a:xfrm>
            <a:off x="0" y="0"/>
            <a:ext cx="9144000" cy="6187030"/>
          </a:xfrm>
          <a:prstGeom prst="rect">
            <a:avLst/>
          </a:prstGeom>
          <a:noFill/>
          <a:ln>
            <a:noFill/>
          </a:ln>
        </p:spPr>
      </p:pic>
      <p:sp>
        <p:nvSpPr>
          <p:cNvPr id="7" name="Google Shape;7;p11"/>
          <p:cNvSpPr/>
          <p:nvPr/>
        </p:nvSpPr>
        <p:spPr>
          <a:xfrm>
            <a:off x="1" y="6223069"/>
            <a:ext cx="9143999" cy="6400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 name="Google Shape;8;p11"/>
          <p:cNvSpPr txBox="1">
            <a:spLocks noGrp="1"/>
          </p:cNvSpPr>
          <p:nvPr>
            <p:ph type="title"/>
          </p:nvPr>
        </p:nvSpPr>
        <p:spPr>
          <a:xfrm>
            <a:off x="457199" y="274638"/>
            <a:ext cx="8315569"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accent6"/>
              </a:buClr>
              <a:buSzPts val="4000"/>
              <a:buFont typeface="Arial"/>
              <a:buNone/>
              <a:defRPr sz="4000" b="0" i="0" u="none" strike="noStrike" cap="none">
                <a:solidFill>
                  <a:schemeClr val="accent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1"/>
          <p:cNvSpPr txBox="1">
            <a:spLocks noGrp="1"/>
          </p:cNvSpPr>
          <p:nvPr>
            <p:ph type="body" idx="1"/>
          </p:nvPr>
        </p:nvSpPr>
        <p:spPr>
          <a:xfrm>
            <a:off x="457199" y="1600200"/>
            <a:ext cx="8315569" cy="4367299"/>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accent6"/>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68300" algn="l" rtl="0">
              <a:spcBef>
                <a:spcPts val="440"/>
              </a:spcBef>
              <a:spcAft>
                <a:spcPts val="0"/>
              </a:spcAft>
              <a:buClr>
                <a:schemeClr val="accent6"/>
              </a:buClr>
              <a:buSzPts val="2200"/>
              <a:buFont typeface="Noto Sans Symbols"/>
              <a:buChar char="▪"/>
              <a:defRPr sz="22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accent6"/>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accent6"/>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accent6"/>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spcBef>
                <a:spcPts val="28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spcBef>
                <a:spcPts val="280"/>
              </a:spcBef>
              <a:spcAft>
                <a:spcPts val="0"/>
              </a:spcAft>
              <a:buClr>
                <a:schemeClr val="accent3"/>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spcBef>
                <a:spcPts val="28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 name="Google Shape;10;p11"/>
          <p:cNvSpPr/>
          <p:nvPr/>
        </p:nvSpPr>
        <p:spPr>
          <a:xfrm>
            <a:off x="8458200" y="6223069"/>
            <a:ext cx="685800" cy="64008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6"/>
              </a:solidFill>
              <a:latin typeface="Arial"/>
              <a:ea typeface="Arial"/>
              <a:cs typeface="Arial"/>
              <a:sym typeface="Arial"/>
            </a:endParaRPr>
          </a:p>
        </p:txBody>
      </p:sp>
      <p:sp>
        <p:nvSpPr>
          <p:cNvPr id="11" name="Google Shape;11;p11"/>
          <p:cNvSpPr>
            <a:spLocks noGrp="1"/>
          </p:cNvSpPr>
          <p:nvPr>
            <p:ph type="sldNum" idx="12"/>
          </p:nvPr>
        </p:nvSpPr>
        <p:spPr>
          <a:xfrm>
            <a:off x="8531788" y="6305883"/>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rtl="0">
              <a:spcBef>
                <a:spcPts val="0"/>
              </a:spcBef>
              <a:buNone/>
              <a:defRPr sz="1800" b="0" i="0" u="none" strike="noStrike" cap="none">
                <a:solidFill>
                  <a:schemeClr val="lt1"/>
                </a:solidFill>
                <a:latin typeface="Arial"/>
                <a:ea typeface="Arial"/>
                <a:cs typeface="Arial"/>
                <a:sym typeface="Arial"/>
              </a:defRPr>
            </a:lvl1pPr>
            <a:lvl2pPr marL="0" marR="0" lvl="1" indent="0" algn="ctr" rtl="0">
              <a:spcBef>
                <a:spcPts val="0"/>
              </a:spcBef>
              <a:buNone/>
              <a:defRPr sz="1800" b="0" i="0" u="none" strike="noStrike" cap="none">
                <a:solidFill>
                  <a:schemeClr val="lt1"/>
                </a:solidFill>
                <a:latin typeface="Arial"/>
                <a:ea typeface="Arial"/>
                <a:cs typeface="Arial"/>
                <a:sym typeface="Arial"/>
              </a:defRPr>
            </a:lvl2pPr>
            <a:lvl3pPr marL="0" marR="0" lvl="2" indent="0" algn="ctr" rtl="0">
              <a:spcBef>
                <a:spcPts val="0"/>
              </a:spcBef>
              <a:buNone/>
              <a:defRPr sz="1800" b="0" i="0" u="none" strike="noStrike" cap="none">
                <a:solidFill>
                  <a:schemeClr val="lt1"/>
                </a:solidFill>
                <a:latin typeface="Arial"/>
                <a:ea typeface="Arial"/>
                <a:cs typeface="Arial"/>
                <a:sym typeface="Arial"/>
              </a:defRPr>
            </a:lvl3pPr>
            <a:lvl4pPr marL="0" marR="0" lvl="3" indent="0" algn="ctr" rtl="0">
              <a:spcBef>
                <a:spcPts val="0"/>
              </a:spcBef>
              <a:buNone/>
              <a:defRPr sz="1800" b="0" i="0" u="none" strike="noStrike" cap="none">
                <a:solidFill>
                  <a:schemeClr val="lt1"/>
                </a:solidFill>
                <a:latin typeface="Arial"/>
                <a:ea typeface="Arial"/>
                <a:cs typeface="Arial"/>
                <a:sym typeface="Arial"/>
              </a:defRPr>
            </a:lvl4pPr>
            <a:lvl5pPr marL="0" marR="0" lvl="4" indent="0" algn="ctr" rtl="0">
              <a:spcBef>
                <a:spcPts val="0"/>
              </a:spcBef>
              <a:buNone/>
              <a:defRPr sz="1800" b="0" i="0" u="none" strike="noStrike" cap="none">
                <a:solidFill>
                  <a:schemeClr val="lt1"/>
                </a:solidFill>
                <a:latin typeface="Arial"/>
                <a:ea typeface="Arial"/>
                <a:cs typeface="Arial"/>
                <a:sym typeface="Arial"/>
              </a:defRPr>
            </a:lvl5pPr>
            <a:lvl6pPr marL="0" marR="0" lvl="5" indent="0" algn="ctr" rtl="0">
              <a:spcBef>
                <a:spcPts val="0"/>
              </a:spcBef>
              <a:buNone/>
              <a:defRPr sz="1800" b="0" i="0" u="none" strike="noStrike" cap="none">
                <a:solidFill>
                  <a:schemeClr val="lt1"/>
                </a:solidFill>
                <a:latin typeface="Arial"/>
                <a:ea typeface="Arial"/>
                <a:cs typeface="Arial"/>
                <a:sym typeface="Arial"/>
              </a:defRPr>
            </a:lvl6pPr>
            <a:lvl7pPr marL="0" marR="0" lvl="6" indent="0" algn="ctr" rtl="0">
              <a:spcBef>
                <a:spcPts val="0"/>
              </a:spcBef>
              <a:buNone/>
              <a:defRPr sz="1800" b="0" i="0" u="none" strike="noStrike" cap="none">
                <a:solidFill>
                  <a:schemeClr val="lt1"/>
                </a:solidFill>
                <a:latin typeface="Arial"/>
                <a:ea typeface="Arial"/>
                <a:cs typeface="Arial"/>
                <a:sym typeface="Arial"/>
              </a:defRPr>
            </a:lvl7pPr>
            <a:lvl8pPr marL="0" marR="0" lvl="7" indent="0" algn="ctr" rtl="0">
              <a:spcBef>
                <a:spcPts val="0"/>
              </a:spcBef>
              <a:buNone/>
              <a:defRPr sz="1800" b="0" i="0" u="none" strike="noStrike" cap="none">
                <a:solidFill>
                  <a:schemeClr val="lt1"/>
                </a:solidFill>
                <a:latin typeface="Arial"/>
                <a:ea typeface="Arial"/>
                <a:cs typeface="Arial"/>
                <a:sym typeface="Arial"/>
              </a:defRPr>
            </a:lvl8pPr>
            <a:lvl9pPr marL="0" marR="0" lvl="8" indent="0" algn="ctr" rtl="0">
              <a:spcBef>
                <a:spcPts val="0"/>
              </a:spcBef>
              <a:buNone/>
              <a:defRPr sz="18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2" name="Google Shape;12;p11"/>
          <p:cNvSpPr txBox="1">
            <a:spLocks noGrp="1"/>
          </p:cNvSpPr>
          <p:nvPr>
            <p:ph type="dt" idx="10"/>
          </p:nvPr>
        </p:nvSpPr>
        <p:spPr>
          <a:xfrm>
            <a:off x="7719756" y="6352706"/>
            <a:ext cx="738443" cy="36576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7D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1"/>
          <p:cNvSpPr txBox="1">
            <a:spLocks noGrp="1"/>
          </p:cNvSpPr>
          <p:nvPr>
            <p:ph type="ftr" idx="11"/>
          </p:nvPr>
        </p:nvSpPr>
        <p:spPr>
          <a:xfrm>
            <a:off x="3352459" y="6352706"/>
            <a:ext cx="4367298" cy="36576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7A7DE"/>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iamkamaria.com/kamari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hyperlink" Target="https://en.wikipedia.org/wiki/US_Bureau_of_Justice_Statistics" TargetMode="External"/><Relationship Id="rId4" Type="http://schemas.openxmlformats.org/officeDocument/2006/relationships/hyperlink" Target="https://www.bjs.gov/content/pub/pdf/p16.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kpha-ky.org/"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hyperlink" Target="https://www.nursesinaidscare.org/i4a/pages/index.cfm?pageid=4946" TargetMode="External"/><Relationship Id="rId4" Type="http://schemas.openxmlformats.org/officeDocument/2006/relationships/hyperlink" Target="https://nastad.org/member-directory/jurisdictions?id=56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hova.com/portal/registration/hinc_202305/"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hiv.uw.edu/"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a:spLocks noGrp="1"/>
          </p:cNvSpPr>
          <p:nvPr>
            <p:ph type="ctrTitle"/>
          </p:nvPr>
        </p:nvSpPr>
        <p:spPr>
          <a:xfrm>
            <a:off x="238925" y="2130425"/>
            <a:ext cx="8333100" cy="1470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2"/>
              </a:buClr>
              <a:buSzPts val="5400"/>
              <a:buFont typeface="Arial"/>
              <a:buNone/>
            </a:pPr>
            <a:r>
              <a:rPr lang="en-US" b="1"/>
              <a:t>HIV Is Not A Crime:</a:t>
            </a:r>
            <a:endParaRPr b="1"/>
          </a:p>
          <a:p>
            <a:pPr marL="0" lvl="0" indent="0" algn="ctr" rtl="0">
              <a:spcBef>
                <a:spcPts val="0"/>
              </a:spcBef>
              <a:spcAft>
                <a:spcPts val="0"/>
              </a:spcAft>
              <a:buClr>
                <a:schemeClr val="dk2"/>
              </a:buClr>
              <a:buSzPts val="5400"/>
              <a:buFont typeface="Arial"/>
              <a:buNone/>
            </a:pPr>
            <a:r>
              <a:rPr lang="en-US" sz="4900"/>
              <a:t>Implications Beyond the Bars</a:t>
            </a:r>
            <a:endParaRPr sz="4900"/>
          </a:p>
        </p:txBody>
      </p:sp>
      <p:sp>
        <p:nvSpPr>
          <p:cNvPr id="100" name="Google Shape;100;p1"/>
          <p:cNvSpPr txBox="1">
            <a:spLocks noGrp="1"/>
          </p:cNvSpPr>
          <p:nvPr>
            <p:ph type="subTitle" idx="1"/>
          </p:nvPr>
        </p:nvSpPr>
        <p:spPr>
          <a:xfrm>
            <a:off x="828850" y="3886200"/>
            <a:ext cx="7035000" cy="1752600"/>
          </a:xfrm>
          <a:prstGeom prst="rect">
            <a:avLst/>
          </a:prstGeom>
          <a:noFill/>
          <a:ln>
            <a:noFill/>
          </a:ln>
        </p:spPr>
        <p:txBody>
          <a:bodyPr spcFirstLastPara="1" wrap="square" lIns="91425" tIns="45700" rIns="91425" bIns="45700" anchor="t" anchorCtr="0">
            <a:normAutofit fontScale="77500"/>
          </a:bodyPr>
          <a:lstStyle/>
          <a:p>
            <a:pPr marL="0" lvl="0" indent="0" algn="ctr" rtl="0">
              <a:spcBef>
                <a:spcPts val="0"/>
              </a:spcBef>
              <a:spcAft>
                <a:spcPts val="0"/>
              </a:spcAft>
              <a:buSzPct val="100000"/>
              <a:buNone/>
            </a:pPr>
            <a:r>
              <a:rPr lang="en-US"/>
              <a:t>Kamaria Laffrey, WLHIV &amp; SME </a:t>
            </a:r>
            <a:r>
              <a:rPr lang="en-US" i="1"/>
              <a:t>Subject Matter Expert</a:t>
            </a:r>
            <a:endParaRPr i="1"/>
          </a:p>
          <a:p>
            <a:pPr marL="0" lvl="0" indent="0" algn="ctr" rtl="0">
              <a:spcBef>
                <a:spcPts val="560"/>
              </a:spcBef>
              <a:spcAft>
                <a:spcPts val="0"/>
              </a:spcAft>
              <a:buSzPct val="100000"/>
              <a:buNone/>
            </a:pPr>
            <a:r>
              <a:rPr lang="en-US"/>
              <a:t>Co-Managing Director</a:t>
            </a:r>
            <a:endParaRPr/>
          </a:p>
          <a:p>
            <a:pPr marL="0" lvl="0" indent="0" algn="ctr" rtl="0">
              <a:spcBef>
                <a:spcPts val="560"/>
              </a:spcBef>
              <a:spcAft>
                <a:spcPts val="0"/>
              </a:spcAft>
              <a:buSzPct val="100000"/>
              <a:buNone/>
            </a:pPr>
            <a:r>
              <a:rPr lang="en-US"/>
              <a:t>The Sero Project</a:t>
            </a:r>
            <a:endParaRPr/>
          </a:p>
          <a:p>
            <a:pPr marL="0" lvl="0" indent="0" algn="ctr" rtl="0">
              <a:spcBef>
                <a:spcPts val="560"/>
              </a:spcBef>
              <a:spcAft>
                <a:spcPts val="0"/>
              </a:spcAft>
              <a:buSzPct val="100000"/>
              <a:buNone/>
            </a:pPr>
            <a:endParaRPr/>
          </a:p>
        </p:txBody>
      </p:sp>
      <p:pic>
        <p:nvPicPr>
          <p:cNvPr id="101" name="Google Shape;101;p1"/>
          <p:cNvPicPr preferRelativeResize="0"/>
          <p:nvPr/>
        </p:nvPicPr>
        <p:blipFill rotWithShape="1">
          <a:blip r:embed="rId3">
            <a:alphaModFix/>
          </a:blip>
          <a:srcRect/>
          <a:stretch/>
        </p:blipFill>
        <p:spPr>
          <a:xfrm>
            <a:off x="6809359" y="-125273"/>
            <a:ext cx="2297197" cy="2297197"/>
          </a:xfrm>
          <a:prstGeom prst="rect">
            <a:avLst/>
          </a:prstGeom>
          <a:noFill/>
          <a:ln>
            <a:noFill/>
          </a:ln>
        </p:spPr>
      </p:pic>
      <p:pic>
        <p:nvPicPr>
          <p:cNvPr id="102" name="Google Shape;102;p1"/>
          <p:cNvPicPr preferRelativeResize="0"/>
          <p:nvPr/>
        </p:nvPicPr>
        <p:blipFill rotWithShape="1">
          <a:blip r:embed="rId4">
            <a:alphaModFix/>
          </a:blip>
          <a:srcRect/>
          <a:stretch/>
        </p:blipFill>
        <p:spPr>
          <a:xfrm>
            <a:off x="3608045" y="5352094"/>
            <a:ext cx="1476611" cy="738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1e015c34828_0_21"/>
          <p:cNvSpPr txBox="1">
            <a:spLocks noGrp="1"/>
          </p:cNvSpPr>
          <p:nvPr>
            <p:ph type="title" idx="4294967295"/>
          </p:nvPr>
        </p:nvSpPr>
        <p:spPr>
          <a:xfrm>
            <a:off x="910025" y="792100"/>
            <a:ext cx="7695300" cy="115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INTERACTIVE ASSESSMENT</a:t>
            </a:r>
            <a:endParaRPr/>
          </a:p>
        </p:txBody>
      </p:sp>
      <p:sp>
        <p:nvSpPr>
          <p:cNvPr id="157" name="Google Shape;157;g1e015c34828_0_21"/>
          <p:cNvSpPr txBox="1">
            <a:spLocks noGrp="1"/>
          </p:cNvSpPr>
          <p:nvPr>
            <p:ph type="sldNum" idx="12"/>
          </p:nvPr>
        </p:nvSpPr>
        <p:spPr>
          <a:xfrm>
            <a:off x="8531788" y="6305883"/>
            <a:ext cx="548700" cy="3963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10</a:t>
            </a:fld>
            <a:endParaRPr/>
          </a:p>
        </p:txBody>
      </p:sp>
      <p:sp>
        <p:nvSpPr>
          <p:cNvPr id="158" name="Google Shape;158;g1e015c34828_0_21"/>
          <p:cNvSpPr txBox="1"/>
          <p:nvPr/>
        </p:nvSpPr>
        <p:spPr>
          <a:xfrm>
            <a:off x="423000" y="2457417"/>
            <a:ext cx="8298000" cy="3314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900" b="1">
                <a:solidFill>
                  <a:schemeClr val="dk1"/>
                </a:solidFill>
                <a:latin typeface="Raleway"/>
                <a:ea typeface="Raleway"/>
                <a:cs typeface="Raleway"/>
                <a:sym typeface="Raleway"/>
              </a:rPr>
              <a:t>A series of statements will be read with </a:t>
            </a:r>
            <a:r>
              <a:rPr lang="en-US" sz="1900" b="1" u="sng">
                <a:solidFill>
                  <a:schemeClr val="dk1"/>
                </a:solidFill>
                <a:latin typeface="Raleway"/>
                <a:ea typeface="Raleway"/>
                <a:cs typeface="Raleway"/>
                <a:sym typeface="Raleway"/>
              </a:rPr>
              <a:t>no</a:t>
            </a:r>
            <a:r>
              <a:rPr lang="en-US" sz="1900" b="1">
                <a:solidFill>
                  <a:schemeClr val="dk1"/>
                </a:solidFill>
                <a:latin typeface="Raleway"/>
                <a:ea typeface="Raleway"/>
                <a:cs typeface="Raleway"/>
                <a:sym typeface="Raleway"/>
              </a:rPr>
              <a:t> context and will be read aloud 2 times while displayed on the screen. Each statement is up to your own interpretation and understanding. This will happen quickly without a lot of time to process. That is intentional. There are a total of 6 statements. When we complete all 6, we will revisit the statements, but please for now provide your reaction to them of </a:t>
            </a:r>
            <a:r>
              <a:rPr lang="en-US" sz="1900" u="sng">
                <a:solidFill>
                  <a:schemeClr val="dk1"/>
                </a:solidFill>
                <a:latin typeface="Raleway"/>
                <a:ea typeface="Raleway"/>
                <a:cs typeface="Raleway"/>
                <a:sym typeface="Raleway"/>
              </a:rPr>
              <a:t>AGREE OR DISAGREE</a:t>
            </a:r>
            <a:r>
              <a:rPr lang="en-US" sz="1900" b="1">
                <a:solidFill>
                  <a:schemeClr val="dk1"/>
                </a:solidFill>
                <a:latin typeface="Raleway"/>
                <a:ea typeface="Raleway"/>
                <a:cs typeface="Raleway"/>
                <a:sym typeface="Raleway"/>
              </a:rPr>
              <a:t>. These statements </a:t>
            </a:r>
            <a:r>
              <a:rPr lang="en-US" sz="1900" b="1" u="sng">
                <a:solidFill>
                  <a:schemeClr val="dk1"/>
                </a:solidFill>
                <a:latin typeface="Raleway"/>
                <a:ea typeface="Raleway"/>
                <a:cs typeface="Raleway"/>
                <a:sym typeface="Raleway"/>
              </a:rPr>
              <a:t>are not</a:t>
            </a:r>
            <a:r>
              <a:rPr lang="en-US" sz="1900" b="1">
                <a:solidFill>
                  <a:schemeClr val="dk1"/>
                </a:solidFill>
                <a:latin typeface="Raleway"/>
                <a:ea typeface="Raleway"/>
                <a:cs typeface="Raleway"/>
                <a:sym typeface="Raleway"/>
              </a:rPr>
              <a:t> to be taken as a true or false but whether you agree or disagree.</a:t>
            </a:r>
            <a:endParaRPr sz="1900" b="1">
              <a:solidFill>
                <a:schemeClr val="dk1"/>
              </a:solidFill>
              <a:latin typeface="Raleway"/>
              <a:ea typeface="Raleway"/>
              <a:cs typeface="Raleway"/>
              <a:sym typeface="Raleway"/>
            </a:endParaRPr>
          </a:p>
          <a:p>
            <a:pPr marL="0" lvl="0" indent="0" algn="just" rtl="0">
              <a:spcBef>
                <a:spcPts val="1600"/>
              </a:spcBef>
              <a:spcAft>
                <a:spcPts val="1600"/>
              </a:spcAft>
              <a:buNone/>
            </a:pPr>
            <a:r>
              <a:rPr lang="en-US" sz="1900" b="1">
                <a:solidFill>
                  <a:schemeClr val="dk1"/>
                </a:solidFill>
                <a:latin typeface="Raleway"/>
                <a:ea typeface="Raleway"/>
                <a:cs typeface="Raleway"/>
                <a:sym typeface="Raleway"/>
              </a:rPr>
              <a:t>PURPOSE - To know why you believe what you believe and OWN IT or be willing to shift your mindset</a:t>
            </a:r>
            <a:endParaRPr sz="1900" b="1">
              <a:solidFill>
                <a:schemeClr val="dk1"/>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e015c34828_0_27"/>
          <p:cNvSpPr txBox="1">
            <a:spLocks noGrp="1"/>
          </p:cNvSpPr>
          <p:nvPr>
            <p:ph type="title" idx="4294967295"/>
          </p:nvPr>
        </p:nvSpPr>
        <p:spPr>
          <a:xfrm>
            <a:off x="910025" y="792100"/>
            <a:ext cx="7695300" cy="115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SILENT BRAVERY STATEMENT</a:t>
            </a:r>
            <a:endParaRPr/>
          </a:p>
        </p:txBody>
      </p:sp>
      <p:sp>
        <p:nvSpPr>
          <p:cNvPr id="164" name="Google Shape;164;g1e015c34828_0_27"/>
          <p:cNvSpPr txBox="1">
            <a:spLocks noGrp="1"/>
          </p:cNvSpPr>
          <p:nvPr>
            <p:ph type="sldNum" idx="12"/>
          </p:nvPr>
        </p:nvSpPr>
        <p:spPr>
          <a:xfrm>
            <a:off x="8531788" y="6305883"/>
            <a:ext cx="548700" cy="3963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11</a:t>
            </a:fld>
            <a:endParaRPr/>
          </a:p>
        </p:txBody>
      </p:sp>
      <p:sp>
        <p:nvSpPr>
          <p:cNvPr id="165" name="Google Shape;165;g1e015c34828_0_27"/>
          <p:cNvSpPr txBox="1"/>
          <p:nvPr/>
        </p:nvSpPr>
        <p:spPr>
          <a:xfrm>
            <a:off x="304800" y="2235200"/>
            <a:ext cx="8605200" cy="378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solidFill>
                  <a:schemeClr val="dk1"/>
                </a:solidFill>
                <a:latin typeface="Raleway"/>
                <a:ea typeface="Raleway"/>
                <a:cs typeface="Raleway"/>
                <a:sym typeface="Raleway"/>
              </a:rPr>
              <a:t>Before we begin our conversation, it is important that we acknowledge that the subject matter discussed may contain sensitive subjects for some of us; including sexual assault, prosecution based on HIV status and other forms of violence. These are difficult conversations and this space honors the respect to every individual life experience and right to both privacy and non-participation in any part of our discussion.</a:t>
            </a:r>
            <a:endParaRPr sz="2300">
              <a:solidFill>
                <a:schemeClr val="dk1"/>
              </a:solidFill>
              <a:latin typeface="Raleway"/>
              <a:ea typeface="Raleway"/>
              <a:cs typeface="Raleway"/>
              <a:sym typeface="Raleway"/>
            </a:endParaRPr>
          </a:p>
          <a:p>
            <a:pPr marL="0" lvl="0" indent="0" algn="ctr" rtl="0">
              <a:spcBef>
                <a:spcPts val="1600"/>
              </a:spcBef>
              <a:spcAft>
                <a:spcPts val="0"/>
              </a:spcAft>
              <a:buNone/>
            </a:pPr>
            <a:r>
              <a:rPr lang="en-US" sz="2300" b="1">
                <a:solidFill>
                  <a:schemeClr val="dk1"/>
                </a:solidFill>
                <a:latin typeface="Raleway"/>
                <a:ea typeface="Raleway"/>
                <a:cs typeface="Raleway"/>
                <a:sym typeface="Raleway"/>
              </a:rPr>
              <a:t>This is a safe and brave space.</a:t>
            </a:r>
            <a:endParaRPr sz="2300" b="1">
              <a:solidFill>
                <a:schemeClr val="dk1"/>
              </a:solidFill>
              <a:latin typeface="Raleway"/>
              <a:ea typeface="Raleway"/>
              <a:cs typeface="Raleway"/>
              <a:sym typeface="Raleway"/>
            </a:endParaRPr>
          </a:p>
          <a:p>
            <a:pPr marL="0" lvl="0" indent="0" algn="ctr" rtl="0">
              <a:spcBef>
                <a:spcPts val="1600"/>
              </a:spcBef>
              <a:spcAft>
                <a:spcPts val="1600"/>
              </a:spcAft>
              <a:buNone/>
            </a:pPr>
            <a:endParaRPr sz="2300">
              <a:solidFill>
                <a:schemeClr val="dk1"/>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1e015c34828_0_33"/>
          <p:cNvSpPr txBox="1">
            <a:spLocks noGrp="1"/>
          </p:cNvSpPr>
          <p:nvPr>
            <p:ph type="ctrTitle" idx="4294967295"/>
          </p:nvPr>
        </p:nvSpPr>
        <p:spPr>
          <a:xfrm>
            <a:off x="962100" y="1131767"/>
            <a:ext cx="6956700" cy="4875300"/>
          </a:xfrm>
          <a:prstGeom prst="rect">
            <a:avLst/>
          </a:prstGeom>
        </p:spPr>
        <p:txBody>
          <a:bodyPr spcFirstLastPara="1" wrap="square" lIns="91425" tIns="45700" rIns="91425" bIns="45700" anchor="ctr" anchorCtr="0">
            <a:noAutofit/>
          </a:bodyPr>
          <a:lstStyle/>
          <a:p>
            <a:pPr marL="457200" lvl="0" indent="0" algn="l" rtl="0">
              <a:lnSpc>
                <a:spcPct val="115000"/>
              </a:lnSpc>
              <a:spcBef>
                <a:spcPts val="0"/>
              </a:spcBef>
              <a:spcAft>
                <a:spcPts val="0"/>
              </a:spcAft>
              <a:buNone/>
            </a:pPr>
            <a:r>
              <a:rPr lang="en-US" sz="4800">
                <a:solidFill>
                  <a:schemeClr val="dk1"/>
                </a:solidFill>
              </a:rPr>
              <a:t>#1 - A law that targets any person living with HIV, targets all people living with HIV. </a:t>
            </a:r>
            <a:endParaRPr sz="4800" b="1">
              <a:solidFill>
                <a:srgbClr val="0000FF"/>
              </a:solidFill>
            </a:endParaRPr>
          </a:p>
          <a:p>
            <a:pPr marL="0" lvl="0" indent="0" algn="l" rtl="0">
              <a:spcBef>
                <a:spcPts val="0"/>
              </a:spcBef>
              <a:spcAft>
                <a:spcPts val="0"/>
              </a:spcAft>
              <a:buNone/>
            </a:pPr>
            <a:endParaRPr sz="4800"/>
          </a:p>
        </p:txBody>
      </p:sp>
      <p:sp>
        <p:nvSpPr>
          <p:cNvPr id="171" name="Google Shape;171;g1e015c34828_0_33"/>
          <p:cNvSpPr txBox="1"/>
          <p:nvPr/>
        </p:nvSpPr>
        <p:spPr>
          <a:xfrm>
            <a:off x="1949400" y="5303033"/>
            <a:ext cx="5245200" cy="646500"/>
          </a:xfrm>
          <a:prstGeom prst="rect">
            <a:avLst/>
          </a:prstGeom>
          <a:solidFill>
            <a:schemeClr val="accent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chemeClr val="lt1"/>
                </a:solidFill>
                <a:latin typeface="Raleway"/>
                <a:ea typeface="Raleway"/>
                <a:cs typeface="Raleway"/>
                <a:sym typeface="Raleway"/>
              </a:rPr>
              <a:t>AGREE OR DISAGREE?</a:t>
            </a:r>
            <a:endParaRPr sz="3000" b="1">
              <a:solidFill>
                <a:schemeClr val="lt1"/>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1e015c34828_0_38"/>
          <p:cNvSpPr txBox="1">
            <a:spLocks noGrp="1"/>
          </p:cNvSpPr>
          <p:nvPr>
            <p:ph type="ctrTitle" idx="4294967295"/>
          </p:nvPr>
        </p:nvSpPr>
        <p:spPr>
          <a:xfrm>
            <a:off x="962100" y="1131767"/>
            <a:ext cx="6956700" cy="4875300"/>
          </a:xfrm>
          <a:prstGeom prst="rect">
            <a:avLst/>
          </a:prstGeom>
        </p:spPr>
        <p:txBody>
          <a:bodyPr spcFirstLastPara="1" wrap="square" lIns="91425" tIns="45700" rIns="91425" bIns="45700" anchor="ctr" anchorCtr="0">
            <a:noAutofit/>
          </a:bodyPr>
          <a:lstStyle/>
          <a:p>
            <a:pPr marL="457200" lvl="0" indent="0" algn="l" rtl="0">
              <a:lnSpc>
                <a:spcPct val="115000"/>
              </a:lnSpc>
              <a:spcBef>
                <a:spcPts val="0"/>
              </a:spcBef>
              <a:spcAft>
                <a:spcPts val="0"/>
              </a:spcAft>
              <a:buNone/>
            </a:pPr>
            <a:r>
              <a:rPr lang="en-US" sz="4800">
                <a:solidFill>
                  <a:schemeClr val="dk1"/>
                </a:solidFill>
              </a:rPr>
              <a:t>#2 -</a:t>
            </a:r>
            <a:r>
              <a:rPr lang="en-US" sz="4500">
                <a:solidFill>
                  <a:schemeClr val="dk1"/>
                </a:solidFill>
              </a:rPr>
              <a:t> Sex workers would be less vulnerable to HIV laws if they’re required to take PrEP. </a:t>
            </a:r>
            <a:endParaRPr sz="4500" b="1">
              <a:solidFill>
                <a:srgbClr val="0000FF"/>
              </a:solidFill>
            </a:endParaRPr>
          </a:p>
          <a:p>
            <a:pPr marL="457200" lvl="0" indent="0" algn="l" rtl="0">
              <a:lnSpc>
                <a:spcPct val="115000"/>
              </a:lnSpc>
              <a:spcBef>
                <a:spcPts val="0"/>
              </a:spcBef>
              <a:spcAft>
                <a:spcPts val="0"/>
              </a:spcAft>
              <a:buNone/>
            </a:pPr>
            <a:endParaRPr sz="4800">
              <a:solidFill>
                <a:schemeClr val="dk1"/>
              </a:solidFill>
            </a:endParaRPr>
          </a:p>
          <a:p>
            <a:pPr marL="0" lvl="0" indent="0" algn="l" rtl="0">
              <a:spcBef>
                <a:spcPts val="0"/>
              </a:spcBef>
              <a:spcAft>
                <a:spcPts val="0"/>
              </a:spcAft>
              <a:buNone/>
            </a:pPr>
            <a:endParaRPr sz="4800"/>
          </a:p>
        </p:txBody>
      </p:sp>
      <p:sp>
        <p:nvSpPr>
          <p:cNvPr id="177" name="Google Shape;177;g1e015c34828_0_38"/>
          <p:cNvSpPr txBox="1"/>
          <p:nvPr/>
        </p:nvSpPr>
        <p:spPr>
          <a:xfrm>
            <a:off x="1949400" y="5303033"/>
            <a:ext cx="5245200" cy="646500"/>
          </a:xfrm>
          <a:prstGeom prst="rect">
            <a:avLst/>
          </a:prstGeom>
          <a:solidFill>
            <a:schemeClr val="accent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chemeClr val="lt1"/>
                </a:solidFill>
                <a:latin typeface="Raleway"/>
                <a:ea typeface="Raleway"/>
                <a:cs typeface="Raleway"/>
                <a:sym typeface="Raleway"/>
              </a:rPr>
              <a:t>AGREE OR DISAGREE?</a:t>
            </a:r>
            <a:endParaRPr sz="3000" b="1">
              <a:solidFill>
                <a:schemeClr val="lt1"/>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e015c34828_0_43"/>
          <p:cNvSpPr txBox="1">
            <a:spLocks noGrp="1"/>
          </p:cNvSpPr>
          <p:nvPr>
            <p:ph type="ctrTitle" idx="4294967295"/>
          </p:nvPr>
        </p:nvSpPr>
        <p:spPr>
          <a:xfrm>
            <a:off x="638300" y="1131767"/>
            <a:ext cx="7715100" cy="4875300"/>
          </a:xfrm>
          <a:prstGeom prst="rect">
            <a:avLst/>
          </a:prstGeom>
        </p:spPr>
        <p:txBody>
          <a:bodyPr spcFirstLastPara="1" wrap="square" lIns="91425" tIns="45700" rIns="91425" bIns="45700" anchor="ctr" anchorCtr="0">
            <a:noAutofit/>
          </a:bodyPr>
          <a:lstStyle/>
          <a:p>
            <a:pPr marL="457200" lvl="0" indent="0" algn="l" rtl="0">
              <a:lnSpc>
                <a:spcPct val="115000"/>
              </a:lnSpc>
              <a:spcBef>
                <a:spcPts val="0"/>
              </a:spcBef>
              <a:spcAft>
                <a:spcPts val="0"/>
              </a:spcAft>
              <a:buNone/>
            </a:pPr>
            <a:r>
              <a:rPr lang="en-US" sz="4800">
                <a:solidFill>
                  <a:schemeClr val="dk1"/>
                </a:solidFill>
              </a:rPr>
              <a:t>#3 - Racial injustice should be the center point of HIV criminalization reform dialogue. </a:t>
            </a:r>
            <a:endParaRPr sz="4800">
              <a:solidFill>
                <a:schemeClr val="dk1"/>
              </a:solidFill>
            </a:endParaRPr>
          </a:p>
          <a:p>
            <a:pPr marL="457200" lvl="0" indent="0" algn="l" rtl="0">
              <a:lnSpc>
                <a:spcPct val="115000"/>
              </a:lnSpc>
              <a:spcBef>
                <a:spcPts val="0"/>
              </a:spcBef>
              <a:spcAft>
                <a:spcPts val="0"/>
              </a:spcAft>
              <a:buNone/>
            </a:pPr>
            <a:endParaRPr sz="4800">
              <a:solidFill>
                <a:schemeClr val="dk1"/>
              </a:solidFill>
            </a:endParaRPr>
          </a:p>
          <a:p>
            <a:pPr marL="0" lvl="0" indent="0" algn="l" rtl="0">
              <a:spcBef>
                <a:spcPts val="0"/>
              </a:spcBef>
              <a:spcAft>
                <a:spcPts val="0"/>
              </a:spcAft>
              <a:buNone/>
            </a:pPr>
            <a:endParaRPr sz="4800"/>
          </a:p>
        </p:txBody>
      </p:sp>
      <p:sp>
        <p:nvSpPr>
          <p:cNvPr id="183" name="Google Shape;183;g1e015c34828_0_43"/>
          <p:cNvSpPr txBox="1"/>
          <p:nvPr/>
        </p:nvSpPr>
        <p:spPr>
          <a:xfrm>
            <a:off x="1949400" y="5226833"/>
            <a:ext cx="5245200" cy="646500"/>
          </a:xfrm>
          <a:prstGeom prst="rect">
            <a:avLst/>
          </a:prstGeom>
          <a:solidFill>
            <a:schemeClr val="accent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chemeClr val="lt1"/>
                </a:solidFill>
                <a:latin typeface="Raleway"/>
                <a:ea typeface="Raleway"/>
                <a:cs typeface="Raleway"/>
                <a:sym typeface="Raleway"/>
              </a:rPr>
              <a:t>AGREE OR DISAGREE?</a:t>
            </a:r>
            <a:endParaRPr sz="3000" b="1">
              <a:solidFill>
                <a:schemeClr val="lt1"/>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e015c34828_0_48"/>
          <p:cNvSpPr txBox="1">
            <a:spLocks noGrp="1"/>
          </p:cNvSpPr>
          <p:nvPr>
            <p:ph type="ctrTitle" idx="4294967295"/>
          </p:nvPr>
        </p:nvSpPr>
        <p:spPr>
          <a:xfrm>
            <a:off x="684575" y="623767"/>
            <a:ext cx="7687500" cy="4875300"/>
          </a:xfrm>
          <a:prstGeom prst="rect">
            <a:avLst/>
          </a:prstGeom>
        </p:spPr>
        <p:txBody>
          <a:bodyPr spcFirstLastPara="1" wrap="square" lIns="91425" tIns="45700" rIns="91425" bIns="45700" anchor="ctr" anchorCtr="0">
            <a:noAutofit/>
          </a:bodyPr>
          <a:lstStyle/>
          <a:p>
            <a:pPr marL="457200" lvl="0" indent="0" algn="l" rtl="0">
              <a:lnSpc>
                <a:spcPct val="115000"/>
              </a:lnSpc>
              <a:spcBef>
                <a:spcPts val="0"/>
              </a:spcBef>
              <a:spcAft>
                <a:spcPts val="0"/>
              </a:spcAft>
              <a:buNone/>
            </a:pPr>
            <a:r>
              <a:rPr lang="en-US" sz="4500">
                <a:solidFill>
                  <a:schemeClr val="dk1"/>
                </a:solidFill>
              </a:rPr>
              <a:t>#4 - In cases of rape or sexual assault, if HIV transmission occurs, sentencing should be enhanced. </a:t>
            </a:r>
            <a:endParaRPr sz="4500">
              <a:solidFill>
                <a:schemeClr val="dk1"/>
              </a:solidFill>
            </a:endParaRPr>
          </a:p>
          <a:p>
            <a:pPr marL="457200" lvl="0" indent="0" algn="l" rtl="0">
              <a:lnSpc>
                <a:spcPct val="115000"/>
              </a:lnSpc>
              <a:spcBef>
                <a:spcPts val="0"/>
              </a:spcBef>
              <a:spcAft>
                <a:spcPts val="0"/>
              </a:spcAft>
              <a:buNone/>
            </a:pPr>
            <a:endParaRPr sz="4500">
              <a:solidFill>
                <a:schemeClr val="dk1"/>
              </a:solidFill>
            </a:endParaRPr>
          </a:p>
          <a:p>
            <a:pPr marL="0" lvl="0" indent="0" algn="l" rtl="0">
              <a:spcBef>
                <a:spcPts val="0"/>
              </a:spcBef>
              <a:spcAft>
                <a:spcPts val="0"/>
              </a:spcAft>
              <a:buNone/>
            </a:pPr>
            <a:endParaRPr sz="4500"/>
          </a:p>
        </p:txBody>
      </p:sp>
      <p:sp>
        <p:nvSpPr>
          <p:cNvPr id="189" name="Google Shape;189;g1e015c34828_0_48"/>
          <p:cNvSpPr txBox="1"/>
          <p:nvPr/>
        </p:nvSpPr>
        <p:spPr>
          <a:xfrm>
            <a:off x="1949400" y="5303033"/>
            <a:ext cx="5245200" cy="646500"/>
          </a:xfrm>
          <a:prstGeom prst="rect">
            <a:avLst/>
          </a:prstGeom>
          <a:solidFill>
            <a:schemeClr val="accent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chemeClr val="lt1"/>
                </a:solidFill>
                <a:latin typeface="Raleway"/>
                <a:ea typeface="Raleway"/>
                <a:cs typeface="Raleway"/>
                <a:sym typeface="Raleway"/>
              </a:rPr>
              <a:t>AGREE OR DISAGREE?</a:t>
            </a:r>
            <a:endParaRPr sz="3000" b="1">
              <a:solidFill>
                <a:schemeClr val="lt1"/>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e015c34828_0_53"/>
          <p:cNvSpPr txBox="1">
            <a:spLocks noGrp="1"/>
          </p:cNvSpPr>
          <p:nvPr>
            <p:ph type="ctrTitle" idx="4294967295"/>
          </p:nvPr>
        </p:nvSpPr>
        <p:spPr>
          <a:xfrm>
            <a:off x="684575" y="623767"/>
            <a:ext cx="7576500" cy="4875300"/>
          </a:xfrm>
          <a:prstGeom prst="rect">
            <a:avLst/>
          </a:prstGeom>
        </p:spPr>
        <p:txBody>
          <a:bodyPr spcFirstLastPara="1" wrap="square" lIns="91425" tIns="45700" rIns="91425" bIns="45700" anchor="ctr" anchorCtr="0">
            <a:noAutofit/>
          </a:bodyPr>
          <a:lstStyle/>
          <a:p>
            <a:pPr marL="457200" lvl="0" indent="0" algn="l" rtl="0">
              <a:lnSpc>
                <a:spcPct val="115000"/>
              </a:lnSpc>
              <a:spcBef>
                <a:spcPts val="0"/>
              </a:spcBef>
              <a:spcAft>
                <a:spcPts val="0"/>
              </a:spcAft>
              <a:buNone/>
            </a:pPr>
            <a:r>
              <a:rPr lang="en-US" sz="4300">
                <a:solidFill>
                  <a:schemeClr val="dk1"/>
                </a:solidFill>
              </a:rPr>
              <a:t>#5 - Removing penalties for PLHIV who are virally suppressed is a successful approach in criminalization reform. </a:t>
            </a:r>
            <a:endParaRPr sz="4300">
              <a:solidFill>
                <a:schemeClr val="dk1"/>
              </a:solidFill>
            </a:endParaRPr>
          </a:p>
          <a:p>
            <a:pPr marL="457200" lvl="0" indent="0" algn="l" rtl="0">
              <a:lnSpc>
                <a:spcPct val="115000"/>
              </a:lnSpc>
              <a:spcBef>
                <a:spcPts val="0"/>
              </a:spcBef>
              <a:spcAft>
                <a:spcPts val="0"/>
              </a:spcAft>
              <a:buNone/>
            </a:pPr>
            <a:endParaRPr sz="4300">
              <a:solidFill>
                <a:schemeClr val="dk1"/>
              </a:solidFill>
            </a:endParaRPr>
          </a:p>
          <a:p>
            <a:pPr marL="0" lvl="0" indent="0" algn="l" rtl="0">
              <a:spcBef>
                <a:spcPts val="0"/>
              </a:spcBef>
              <a:spcAft>
                <a:spcPts val="0"/>
              </a:spcAft>
              <a:buNone/>
            </a:pPr>
            <a:endParaRPr sz="4300"/>
          </a:p>
        </p:txBody>
      </p:sp>
      <p:sp>
        <p:nvSpPr>
          <p:cNvPr id="195" name="Google Shape;195;g1e015c34828_0_53"/>
          <p:cNvSpPr txBox="1"/>
          <p:nvPr/>
        </p:nvSpPr>
        <p:spPr>
          <a:xfrm>
            <a:off x="1949400" y="5303033"/>
            <a:ext cx="5245200" cy="646500"/>
          </a:xfrm>
          <a:prstGeom prst="rect">
            <a:avLst/>
          </a:prstGeom>
          <a:solidFill>
            <a:schemeClr val="accent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chemeClr val="lt1"/>
                </a:solidFill>
                <a:latin typeface="Raleway"/>
                <a:ea typeface="Raleway"/>
                <a:cs typeface="Raleway"/>
                <a:sym typeface="Raleway"/>
              </a:rPr>
              <a:t>AGREE OR DISAGREE?</a:t>
            </a:r>
            <a:endParaRPr sz="3000" b="1">
              <a:solidFill>
                <a:schemeClr val="lt1"/>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1e015c34828_0_58"/>
          <p:cNvSpPr txBox="1">
            <a:spLocks noGrp="1"/>
          </p:cNvSpPr>
          <p:nvPr>
            <p:ph type="ctrTitle" idx="4294967295"/>
          </p:nvPr>
        </p:nvSpPr>
        <p:spPr>
          <a:xfrm>
            <a:off x="962100" y="1131767"/>
            <a:ext cx="6956700" cy="4875300"/>
          </a:xfrm>
          <a:prstGeom prst="rect">
            <a:avLst/>
          </a:prstGeom>
        </p:spPr>
        <p:txBody>
          <a:bodyPr spcFirstLastPara="1" wrap="square" lIns="91425" tIns="45700" rIns="91425" bIns="45700" anchor="ctr" anchorCtr="0">
            <a:noAutofit/>
          </a:bodyPr>
          <a:lstStyle/>
          <a:p>
            <a:pPr marL="457200" lvl="0" indent="0" algn="l" rtl="0">
              <a:lnSpc>
                <a:spcPct val="115000"/>
              </a:lnSpc>
              <a:spcBef>
                <a:spcPts val="0"/>
              </a:spcBef>
              <a:spcAft>
                <a:spcPts val="0"/>
              </a:spcAft>
              <a:buNone/>
            </a:pPr>
            <a:r>
              <a:rPr lang="en-US" sz="4800">
                <a:solidFill>
                  <a:schemeClr val="dk1"/>
                </a:solidFill>
              </a:rPr>
              <a:t>#6 - Proof of malicious intent should be required in cases of HIV transmission. </a:t>
            </a:r>
            <a:endParaRPr sz="4800">
              <a:solidFill>
                <a:schemeClr val="dk1"/>
              </a:solidFill>
            </a:endParaRPr>
          </a:p>
          <a:p>
            <a:pPr marL="457200" lvl="0" indent="0" algn="l" rtl="0">
              <a:lnSpc>
                <a:spcPct val="115000"/>
              </a:lnSpc>
              <a:spcBef>
                <a:spcPts val="0"/>
              </a:spcBef>
              <a:spcAft>
                <a:spcPts val="0"/>
              </a:spcAft>
              <a:buNone/>
            </a:pPr>
            <a:r>
              <a:rPr lang="en-US" sz="4800">
                <a:solidFill>
                  <a:schemeClr val="dk1"/>
                </a:solidFill>
              </a:rPr>
              <a:t> </a:t>
            </a:r>
            <a:endParaRPr sz="4800" b="1">
              <a:solidFill>
                <a:srgbClr val="0000FF"/>
              </a:solidFill>
            </a:endParaRPr>
          </a:p>
          <a:p>
            <a:pPr marL="0" lvl="0" indent="0" algn="l" rtl="0">
              <a:spcBef>
                <a:spcPts val="0"/>
              </a:spcBef>
              <a:spcAft>
                <a:spcPts val="0"/>
              </a:spcAft>
              <a:buNone/>
            </a:pPr>
            <a:endParaRPr sz="4800"/>
          </a:p>
        </p:txBody>
      </p:sp>
      <p:sp>
        <p:nvSpPr>
          <p:cNvPr id="201" name="Google Shape;201;g1e015c34828_0_58"/>
          <p:cNvSpPr txBox="1"/>
          <p:nvPr/>
        </p:nvSpPr>
        <p:spPr>
          <a:xfrm>
            <a:off x="1949400" y="5303033"/>
            <a:ext cx="5245200" cy="646500"/>
          </a:xfrm>
          <a:prstGeom prst="rect">
            <a:avLst/>
          </a:prstGeom>
          <a:solidFill>
            <a:schemeClr val="accent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chemeClr val="lt1"/>
                </a:solidFill>
                <a:latin typeface="Raleway"/>
                <a:ea typeface="Raleway"/>
                <a:cs typeface="Raleway"/>
                <a:sym typeface="Raleway"/>
              </a:rPr>
              <a:t>AGREE OR DISAGREE?</a:t>
            </a:r>
            <a:endParaRPr sz="3000" b="1">
              <a:solidFill>
                <a:schemeClr val="lt1"/>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1e015c34828_0_140"/>
          <p:cNvSpPr txBox="1"/>
          <p:nvPr/>
        </p:nvSpPr>
        <p:spPr>
          <a:xfrm>
            <a:off x="178500" y="2003075"/>
            <a:ext cx="8787000" cy="33294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SzPts val="1800"/>
              <a:buFont typeface="Arial"/>
              <a:buAutoNum type="arabicPeriod"/>
            </a:pPr>
            <a:r>
              <a:rPr lang="en-US" sz="1800"/>
              <a:t>A law that targets any person living with HIV, targets all people living with HIV. </a:t>
            </a:r>
            <a:endParaRPr sz="1800" b="1">
              <a:solidFill>
                <a:srgbClr val="0000FF"/>
              </a:solidFill>
            </a:endParaRPr>
          </a:p>
          <a:p>
            <a:pPr marL="457200" lvl="0" indent="-342900" algn="l" rtl="0">
              <a:lnSpc>
                <a:spcPct val="115000"/>
              </a:lnSpc>
              <a:spcBef>
                <a:spcPts val="0"/>
              </a:spcBef>
              <a:spcAft>
                <a:spcPts val="0"/>
              </a:spcAft>
              <a:buSzPts val="1800"/>
              <a:buFont typeface="Arial"/>
              <a:buAutoNum type="arabicPeriod"/>
            </a:pPr>
            <a:r>
              <a:rPr lang="en-US" sz="1800"/>
              <a:t>Sex workers would be less vulnerable to HIV laws if they’re required to take PrEP. </a:t>
            </a:r>
            <a:endParaRPr sz="1800" b="1">
              <a:solidFill>
                <a:srgbClr val="0000FF"/>
              </a:solidFill>
            </a:endParaRPr>
          </a:p>
          <a:p>
            <a:pPr marL="457200" lvl="0" indent="-342900" algn="l" rtl="0">
              <a:lnSpc>
                <a:spcPct val="115000"/>
              </a:lnSpc>
              <a:spcBef>
                <a:spcPts val="0"/>
              </a:spcBef>
              <a:spcAft>
                <a:spcPts val="0"/>
              </a:spcAft>
              <a:buSzPts val="1800"/>
              <a:buFont typeface="Arial"/>
              <a:buAutoNum type="arabicPeriod"/>
            </a:pPr>
            <a:r>
              <a:rPr lang="en-US" sz="1800"/>
              <a:t>Racial justice should be the center point of HIV criminalization dialogue. </a:t>
            </a:r>
            <a:endParaRPr sz="1800"/>
          </a:p>
          <a:p>
            <a:pPr marL="457200" lvl="0" indent="-342900" algn="l" rtl="0">
              <a:lnSpc>
                <a:spcPct val="115000"/>
              </a:lnSpc>
              <a:spcBef>
                <a:spcPts val="0"/>
              </a:spcBef>
              <a:spcAft>
                <a:spcPts val="0"/>
              </a:spcAft>
              <a:buSzPts val="1800"/>
              <a:buFont typeface="Arial"/>
              <a:buAutoNum type="arabicPeriod"/>
            </a:pPr>
            <a:r>
              <a:rPr lang="en-US" sz="1800"/>
              <a:t>In cases of rape/sexual assault, if HIV transmission occurs, sentencing should be enhanced. </a:t>
            </a:r>
            <a:endParaRPr sz="1800"/>
          </a:p>
          <a:p>
            <a:pPr marL="457200" lvl="0" indent="-342900" algn="l" rtl="0">
              <a:lnSpc>
                <a:spcPct val="115000"/>
              </a:lnSpc>
              <a:spcBef>
                <a:spcPts val="0"/>
              </a:spcBef>
              <a:spcAft>
                <a:spcPts val="0"/>
              </a:spcAft>
              <a:buSzPts val="1800"/>
              <a:buFont typeface="Arial"/>
              <a:buAutoNum type="arabicPeriod"/>
            </a:pPr>
            <a:r>
              <a:rPr lang="en-US" sz="1800"/>
              <a:t>Removing penalties for PLHIV who are virally suppressed is a successful approach in criminalization reform. </a:t>
            </a:r>
            <a:endParaRPr sz="1800"/>
          </a:p>
          <a:p>
            <a:pPr marL="457200" lvl="0" indent="-342900" algn="l" rtl="0">
              <a:lnSpc>
                <a:spcPct val="115000"/>
              </a:lnSpc>
              <a:spcBef>
                <a:spcPts val="0"/>
              </a:spcBef>
              <a:spcAft>
                <a:spcPts val="0"/>
              </a:spcAft>
              <a:buSzPts val="1800"/>
              <a:buFont typeface="Arial"/>
              <a:buAutoNum type="arabicPeriod"/>
            </a:pPr>
            <a:r>
              <a:rPr lang="en-US" sz="1800"/>
              <a:t>Proof of malicious intent should be required in cases of HIV transmission. </a:t>
            </a:r>
            <a:endParaRPr sz="1800"/>
          </a:p>
          <a:p>
            <a:pPr marL="457200" lvl="0" indent="0" algn="l" rtl="0">
              <a:lnSpc>
                <a:spcPct val="115000"/>
              </a:lnSpc>
              <a:spcBef>
                <a:spcPts val="0"/>
              </a:spcBef>
              <a:spcAft>
                <a:spcPts val="0"/>
              </a:spcAft>
              <a:buNone/>
            </a:pPr>
            <a:endParaRPr sz="1800"/>
          </a:p>
        </p:txBody>
      </p:sp>
      <p:sp>
        <p:nvSpPr>
          <p:cNvPr id="207" name="Google Shape;207;g1e015c34828_0_140"/>
          <p:cNvSpPr txBox="1">
            <a:spLocks noGrp="1"/>
          </p:cNvSpPr>
          <p:nvPr>
            <p:ph type="title" idx="4294967295"/>
          </p:nvPr>
        </p:nvSpPr>
        <p:spPr>
          <a:xfrm>
            <a:off x="910025" y="792100"/>
            <a:ext cx="7695300" cy="115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Brief Review/Debrief</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e015c34828_0_172"/>
          <p:cNvSpPr txBox="1">
            <a:spLocks noGrp="1"/>
          </p:cNvSpPr>
          <p:nvPr>
            <p:ph type="title"/>
          </p:nvPr>
        </p:nvSpPr>
        <p:spPr>
          <a:xfrm>
            <a:off x="457199" y="274638"/>
            <a:ext cx="831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Changing Laws is Hard</a:t>
            </a:r>
            <a:endParaRPr/>
          </a:p>
        </p:txBody>
      </p:sp>
      <p:sp>
        <p:nvSpPr>
          <p:cNvPr id="213" name="Google Shape;213;g1e015c34828_0_172"/>
          <p:cNvSpPr txBox="1">
            <a:spLocks noGrp="1"/>
          </p:cNvSpPr>
          <p:nvPr>
            <p:ph type="body" idx="1"/>
          </p:nvPr>
        </p:nvSpPr>
        <p:spPr>
          <a:xfrm>
            <a:off x="457199" y="1600200"/>
            <a:ext cx="8315700" cy="4367400"/>
          </a:xfrm>
          <a:prstGeom prst="rect">
            <a:avLst/>
          </a:prstGeom>
        </p:spPr>
        <p:txBody>
          <a:bodyPr spcFirstLastPara="1" wrap="square" lIns="91425" tIns="45700" rIns="91425" bIns="45700" anchor="t" anchorCtr="0">
            <a:normAutofit/>
          </a:bodyPr>
          <a:lstStyle/>
          <a:p>
            <a:pPr marL="457200" lvl="0" indent="-342900" algn="l" rtl="0">
              <a:spcBef>
                <a:spcPts val="360"/>
              </a:spcBef>
              <a:spcAft>
                <a:spcPts val="0"/>
              </a:spcAft>
              <a:buSzPts val="1800"/>
              <a:buChar char="▪"/>
            </a:pPr>
            <a:r>
              <a:rPr lang="en-US"/>
              <a:t>Those statements are vague and open to interpretation just as our state statutes are in many cases</a:t>
            </a:r>
            <a:endParaRPr/>
          </a:p>
          <a:p>
            <a:pPr marL="457200" lvl="0" indent="-342900" algn="l" rtl="0">
              <a:spcBef>
                <a:spcPts val="0"/>
              </a:spcBef>
              <a:spcAft>
                <a:spcPts val="0"/>
              </a:spcAft>
              <a:buSzPts val="1800"/>
              <a:buChar char="▪"/>
            </a:pPr>
            <a:r>
              <a:rPr lang="en-US"/>
              <a:t>The purpose of asking you have a knee-jerk reaction to them is that in educating lawmakers, they already have an internal bias for where they land with policies depending on specific language or the removal of language that is too specific</a:t>
            </a:r>
            <a:endParaRPr/>
          </a:p>
          <a:p>
            <a:pPr marL="457200" lvl="0" indent="-342900" algn="l" rtl="0">
              <a:spcBef>
                <a:spcPts val="0"/>
              </a:spcBef>
              <a:spcAft>
                <a:spcPts val="0"/>
              </a:spcAft>
              <a:buSzPts val="1800"/>
              <a:buChar char="▪"/>
            </a:pPr>
            <a:r>
              <a:rPr lang="en-US"/>
              <a:t>The more we educate, the more we prioritize the communities impacted by laws that criminalize an HIV status to be the solution to their problem - </a:t>
            </a:r>
            <a:r>
              <a:rPr lang="en-US" b="1"/>
              <a:t>the closer we will be to ending new HIV transmissions</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
          <p:cNvSpPr txBox="1"/>
          <p:nvPr/>
        </p:nvSpPr>
        <p:spPr>
          <a:xfrm>
            <a:off x="609600" y="274638"/>
            <a:ext cx="7992979"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6"/>
              </a:buClr>
              <a:buSzPts val="4000"/>
              <a:buFont typeface="Arial"/>
              <a:buNone/>
            </a:pPr>
            <a:r>
              <a:rPr lang="en-US" sz="4000" b="0" i="0" u="none" strike="noStrike" cap="none">
                <a:solidFill>
                  <a:schemeClr val="accent6"/>
                </a:solidFill>
                <a:latin typeface="Arial"/>
                <a:ea typeface="Arial"/>
                <a:cs typeface="Arial"/>
                <a:sym typeface="Arial"/>
              </a:rPr>
              <a:t>Faculty Disclosure</a:t>
            </a:r>
            <a:endParaRPr sz="4000" b="0" i="0" u="none" strike="noStrike" cap="none">
              <a:solidFill>
                <a:schemeClr val="accent6"/>
              </a:solidFill>
              <a:latin typeface="Arial"/>
              <a:ea typeface="Arial"/>
              <a:cs typeface="Arial"/>
              <a:sym typeface="Arial"/>
            </a:endParaRPr>
          </a:p>
        </p:txBody>
      </p:sp>
      <p:sp>
        <p:nvSpPr>
          <p:cNvPr id="108" name="Google Shape;108;p2"/>
          <p:cNvSpPr txBox="1"/>
          <p:nvPr/>
        </p:nvSpPr>
        <p:spPr>
          <a:xfrm>
            <a:off x="76200" y="1001475"/>
            <a:ext cx="8940600" cy="45261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Clr>
                <a:schemeClr val="accent6"/>
              </a:buClr>
              <a:buSzPts val="1800"/>
              <a:buChar char="▪"/>
            </a:pPr>
            <a:r>
              <a:rPr lang="en-US" sz="1800"/>
              <a:t>The presenter of this workshop also represents Janssen Pharmaceuticals in a non-product based campaign to encourage relationship building with providers and PLHIV. The presenter’s role serves as informational and educational purposes only with Positively Fearless.</a:t>
            </a:r>
            <a:endParaRPr sz="2200">
              <a:solidFill>
                <a:schemeClr val="dk1"/>
              </a:solidFill>
            </a:endParaRPr>
          </a:p>
          <a:p>
            <a:pPr marL="342900" marR="0" lvl="0" indent="-228600" algn="l" rtl="0">
              <a:spcBef>
                <a:spcPts val="360"/>
              </a:spcBef>
              <a:spcAft>
                <a:spcPts val="0"/>
              </a:spcAft>
              <a:buClr>
                <a:schemeClr val="accent6"/>
              </a:buClr>
              <a:buSzPts val="1800"/>
              <a:buFont typeface="Noto Sans Symbols"/>
              <a:buChar char="▪"/>
            </a:pPr>
            <a:r>
              <a:rPr lang="en-US" sz="1800" b="0" i="0" u="none" strike="noStrike" cap="none">
                <a:solidFill>
                  <a:schemeClr val="dk1"/>
                </a:solidFill>
                <a:latin typeface="Arial"/>
                <a:ea typeface="Arial"/>
                <a:cs typeface="Arial"/>
                <a:sym typeface="Arial"/>
              </a:rPr>
              <a:t>This program is supported by the Health Resources and Services Administration (HRSA) of the U.S. Department of Health and Human Services (HHS) under grant number U1OHA30535 as part of an award totaling $4.2m. The contents are those of the author(s) and do not necessarily represent the official views of, nor an endorsement, by HRSA, HHS, or the U.S. Government. For more information, please visit HRSA.gov.</a:t>
            </a:r>
            <a:endParaRPr/>
          </a:p>
          <a:p>
            <a:pPr marL="342900" marR="0" lvl="0" indent="-228600" algn="l" rtl="0">
              <a:spcBef>
                <a:spcPts val="360"/>
              </a:spcBef>
              <a:spcAft>
                <a:spcPts val="0"/>
              </a:spcAft>
              <a:buClr>
                <a:schemeClr val="accent6"/>
              </a:buClr>
              <a:buSzPts val="1800"/>
              <a:buFont typeface="Noto Sans Symbols"/>
              <a:buChar char="▪"/>
            </a:pPr>
            <a:r>
              <a:rPr lang="en-US" sz="1800" b="0" i="0" u="none" strike="noStrike" cap="none">
                <a:solidFill>
                  <a:schemeClr val="dk1"/>
                </a:solidFill>
                <a:latin typeface="Arial"/>
                <a:ea typeface="Arial"/>
                <a:cs typeface="Arial"/>
                <a:sym typeface="Arial"/>
              </a:rPr>
              <a:t>“Funding for this presentation was made possible by cooperative agreement U1OHA30535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endParaRPr/>
          </a:p>
          <a:p>
            <a:pPr marL="342900" marR="0" lvl="0" indent="-76200" algn="l" rtl="0">
              <a:spcBef>
                <a:spcPts val="480"/>
              </a:spcBef>
              <a:spcAft>
                <a:spcPts val="0"/>
              </a:spcAft>
              <a:buClr>
                <a:schemeClr val="accent6"/>
              </a:buClr>
              <a:buSzPts val="2400"/>
              <a:buFont typeface="Noto Sans Symbols"/>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8"/>
          <p:cNvSpPr txBox="1"/>
          <p:nvPr/>
        </p:nvSpPr>
        <p:spPr>
          <a:xfrm>
            <a:off x="0" y="0"/>
            <a:ext cx="9144000" cy="1078200"/>
          </a:xfrm>
          <a:prstGeom prst="rect">
            <a:avLst/>
          </a:prstGeom>
          <a:solidFill>
            <a:srgbClr val="C00000"/>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700" b="1">
                <a:solidFill>
                  <a:srgbClr val="FFFFFF"/>
                </a:solidFill>
                <a:latin typeface="Arial Black"/>
                <a:ea typeface="Arial Black"/>
                <a:cs typeface="Arial Black"/>
                <a:sym typeface="Arial Black"/>
              </a:rPr>
              <a:t>DATA THAT HIGHLIGHTS A </a:t>
            </a:r>
            <a:endParaRPr sz="2700" b="1">
              <a:solidFill>
                <a:srgbClr val="FFFFFF"/>
              </a:solidFill>
              <a:latin typeface="Arial Black"/>
              <a:ea typeface="Arial Black"/>
              <a:cs typeface="Arial Black"/>
              <a:sym typeface="Arial Black"/>
            </a:endParaRPr>
          </a:p>
          <a:p>
            <a:pPr marL="0" lvl="0" indent="0" algn="ctr" rtl="0">
              <a:lnSpc>
                <a:spcPct val="115000"/>
              </a:lnSpc>
              <a:spcBef>
                <a:spcPts val="0"/>
              </a:spcBef>
              <a:spcAft>
                <a:spcPts val="0"/>
              </a:spcAft>
              <a:buNone/>
            </a:pPr>
            <a:r>
              <a:rPr lang="en-US" sz="2700" b="1">
                <a:solidFill>
                  <a:srgbClr val="FFFFFF"/>
                </a:solidFill>
                <a:latin typeface="Arial Black"/>
                <a:ea typeface="Arial Black"/>
                <a:cs typeface="Arial Black"/>
                <a:sym typeface="Arial Black"/>
              </a:rPr>
              <a:t>NEED FOR CHANGE</a:t>
            </a:r>
            <a:endParaRPr sz="100" b="1">
              <a:solidFill>
                <a:srgbClr val="FFFFFF"/>
              </a:solidFill>
              <a:latin typeface="Arial Black"/>
              <a:ea typeface="Arial Black"/>
              <a:cs typeface="Arial Black"/>
              <a:sym typeface="Arial Black"/>
            </a:endParaRPr>
          </a:p>
        </p:txBody>
      </p:sp>
      <p:sp>
        <p:nvSpPr>
          <p:cNvPr id="219" name="Google Shape;219;p8"/>
          <p:cNvSpPr txBox="1"/>
          <p:nvPr/>
        </p:nvSpPr>
        <p:spPr>
          <a:xfrm>
            <a:off x="2353650" y="1270325"/>
            <a:ext cx="51657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a:t>Williams Institute Report Highlights - KY</a:t>
            </a:r>
            <a:endParaRPr sz="1900" b="1"/>
          </a:p>
          <a:p>
            <a:pPr marL="0" lvl="0" indent="0" algn="l" rtl="0">
              <a:spcBef>
                <a:spcPts val="0"/>
              </a:spcBef>
              <a:spcAft>
                <a:spcPts val="0"/>
              </a:spcAft>
              <a:buNone/>
            </a:pPr>
            <a:endParaRPr b="1"/>
          </a:p>
        </p:txBody>
      </p:sp>
      <p:sp>
        <p:nvSpPr>
          <p:cNvPr id="220" name="Google Shape;220;p8"/>
          <p:cNvSpPr txBox="1"/>
          <p:nvPr/>
        </p:nvSpPr>
        <p:spPr>
          <a:xfrm>
            <a:off x="89925" y="1794800"/>
            <a:ext cx="4921800" cy="5448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US" sz="1800"/>
              <a:t>Women account for nearly two-thirds of HIV-related arrests in Kentucky.</a:t>
            </a:r>
            <a:endParaRPr sz="1800"/>
          </a:p>
          <a:p>
            <a:pPr marL="457200" lvl="0" indent="-342900" algn="l" rtl="0">
              <a:spcBef>
                <a:spcPts val="0"/>
              </a:spcBef>
              <a:spcAft>
                <a:spcPts val="0"/>
              </a:spcAft>
              <a:buSzPts val="1800"/>
              <a:buChar char="●"/>
            </a:pPr>
            <a:r>
              <a:rPr lang="en-US" sz="1800"/>
              <a:t>All but one of Kentucky’s HIV-related arrests since 2006 were related to sex work.</a:t>
            </a:r>
            <a:endParaRPr sz="1800"/>
          </a:p>
          <a:p>
            <a:pPr marL="457200" lvl="0" indent="-342900" algn="l" rtl="0">
              <a:spcBef>
                <a:spcPts val="0"/>
              </a:spcBef>
              <a:spcAft>
                <a:spcPts val="0"/>
              </a:spcAft>
              <a:buSzPts val="1800"/>
              <a:buChar char="●"/>
            </a:pPr>
            <a:r>
              <a:rPr lang="en-US" sz="1800"/>
              <a:t>Per capita, Kenton County had about eight times more HIV-related arrests than Jefferson County.</a:t>
            </a:r>
            <a:endParaRPr sz="1800"/>
          </a:p>
          <a:p>
            <a:pPr marL="457200" lvl="0" indent="-342900" algn="l" rtl="0">
              <a:spcBef>
                <a:spcPts val="0"/>
              </a:spcBef>
              <a:spcAft>
                <a:spcPts val="0"/>
              </a:spcAft>
              <a:buSzPts val="1800"/>
              <a:buChar char="●"/>
            </a:pPr>
            <a:r>
              <a:rPr lang="en-US" sz="1800"/>
              <a:t>32 people have been arrested for HIV-related crimes since 2006</a:t>
            </a:r>
            <a:endParaRPr sz="1800"/>
          </a:p>
          <a:p>
            <a:pPr marL="457200" lvl="0" indent="-342900" algn="l" rtl="0">
              <a:spcBef>
                <a:spcPts val="0"/>
              </a:spcBef>
              <a:spcAft>
                <a:spcPts val="0"/>
              </a:spcAft>
              <a:buSzPts val="1800"/>
              <a:buChar char="●"/>
            </a:pPr>
            <a:r>
              <a:rPr lang="en-US" sz="1800"/>
              <a:t>97% of those arrests were related to sex-work</a:t>
            </a:r>
            <a:endParaRPr sz="1800"/>
          </a:p>
          <a:p>
            <a:pPr marL="457200" lvl="0" indent="-342900" algn="l" rtl="0">
              <a:spcBef>
                <a:spcPts val="0"/>
              </a:spcBef>
              <a:spcAft>
                <a:spcPts val="0"/>
              </a:spcAft>
              <a:buSzPts val="1800"/>
              <a:buChar char="●"/>
            </a:pPr>
            <a:r>
              <a:rPr lang="en-US" sz="1800"/>
              <a:t>17% of PLHIV in KY are women</a:t>
            </a:r>
            <a:endParaRPr sz="1800"/>
          </a:p>
          <a:p>
            <a:pPr marL="457200" lvl="0" indent="-342900" algn="l" rtl="0">
              <a:spcBef>
                <a:spcPts val="0"/>
              </a:spcBef>
              <a:spcAft>
                <a:spcPts val="0"/>
              </a:spcAft>
              <a:buSzPts val="1800"/>
              <a:buChar char="●"/>
            </a:pPr>
            <a:r>
              <a:rPr lang="en-US" sz="1800"/>
              <a:t>62% of those arrested for HIV related crimes were women</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e015c34828_0_149"/>
          <p:cNvSpPr txBox="1"/>
          <p:nvPr/>
        </p:nvSpPr>
        <p:spPr>
          <a:xfrm>
            <a:off x="876425" y="1951350"/>
            <a:ext cx="72201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US" sz="1800"/>
              <a:t>Goes beyond the courtroom</a:t>
            </a:r>
            <a:endParaRPr sz="1800"/>
          </a:p>
          <a:p>
            <a:pPr marL="457200" lvl="0" indent="-342900" algn="l" rtl="0">
              <a:spcBef>
                <a:spcPts val="0"/>
              </a:spcBef>
              <a:spcAft>
                <a:spcPts val="0"/>
              </a:spcAft>
              <a:buSzPts val="1800"/>
              <a:buChar char="●"/>
            </a:pPr>
            <a:r>
              <a:rPr lang="en-US" sz="1800"/>
              <a:t>Intersects w/ racism, classism, and bigotry</a:t>
            </a:r>
            <a:endParaRPr sz="1800"/>
          </a:p>
          <a:p>
            <a:pPr marL="457200" lvl="0" indent="-342900" algn="l" rtl="0">
              <a:spcBef>
                <a:spcPts val="0"/>
              </a:spcBef>
              <a:spcAft>
                <a:spcPts val="0"/>
              </a:spcAft>
              <a:buSzPts val="1800"/>
              <a:buChar char="●"/>
            </a:pPr>
            <a:r>
              <a:rPr lang="en-US" sz="1800"/>
              <a:t>Does not protect or improve public health</a:t>
            </a:r>
            <a:endParaRPr sz="1800"/>
          </a:p>
          <a:p>
            <a:pPr marL="457200" lvl="0" indent="-342900" algn="l" rtl="0">
              <a:spcBef>
                <a:spcPts val="0"/>
              </a:spcBef>
              <a:spcAft>
                <a:spcPts val="0"/>
              </a:spcAft>
              <a:buSzPts val="1800"/>
              <a:buChar char="●"/>
            </a:pPr>
            <a:r>
              <a:rPr lang="en-US" sz="1800"/>
              <a:t>Controls and enforces marginalization of women, POC, Transgender and Gender Diverse folks, LGBTQ+ communities, sex workers, immigrant/migrant communities, and people living in poverty</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226" name="Google Shape;226;g1e015c34828_0_149"/>
          <p:cNvSpPr txBox="1">
            <a:spLocks noGrp="1"/>
          </p:cNvSpPr>
          <p:nvPr>
            <p:ph type="title" idx="4294967295"/>
          </p:nvPr>
        </p:nvSpPr>
        <p:spPr>
          <a:xfrm>
            <a:off x="72925" y="411100"/>
            <a:ext cx="9071100" cy="115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The Impact Criminalization Has On Community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e015c34828_0_156"/>
          <p:cNvSpPr txBox="1"/>
          <p:nvPr/>
        </p:nvSpPr>
        <p:spPr>
          <a:xfrm>
            <a:off x="876425" y="1951350"/>
            <a:ext cx="7220100" cy="2982900"/>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1000"/>
              </a:spcBef>
              <a:spcAft>
                <a:spcPts val="0"/>
              </a:spcAft>
              <a:buSzPts val="1800"/>
              <a:buChar char="•"/>
            </a:pPr>
            <a:r>
              <a:rPr lang="en-US" sz="1800"/>
              <a:t>Media sensationalism and loss of privacy (whether convicted or not)</a:t>
            </a:r>
            <a:endParaRPr sz="1800"/>
          </a:p>
          <a:p>
            <a:pPr marL="457200" lvl="0" indent="-342900" algn="l" rtl="0">
              <a:lnSpc>
                <a:spcPct val="90000"/>
              </a:lnSpc>
              <a:spcBef>
                <a:spcPts val="0"/>
              </a:spcBef>
              <a:spcAft>
                <a:spcPts val="0"/>
              </a:spcAft>
              <a:buSzPts val="1800"/>
              <a:buChar char="•"/>
            </a:pPr>
            <a:r>
              <a:rPr lang="en-US" sz="1800"/>
              <a:t>Felony convictions </a:t>
            </a:r>
            <a:endParaRPr sz="1800"/>
          </a:p>
          <a:p>
            <a:pPr marL="457200" lvl="0" indent="-342900" algn="l" rtl="0">
              <a:lnSpc>
                <a:spcPct val="90000"/>
              </a:lnSpc>
              <a:spcBef>
                <a:spcPts val="0"/>
              </a:spcBef>
              <a:spcAft>
                <a:spcPts val="0"/>
              </a:spcAft>
              <a:buSzPts val="1800"/>
              <a:buChar char="•"/>
            </a:pPr>
            <a:r>
              <a:rPr lang="en-US" sz="1800"/>
              <a:t>Up to 30 years in prison</a:t>
            </a:r>
            <a:endParaRPr sz="1800"/>
          </a:p>
          <a:p>
            <a:pPr marL="457200" lvl="0" indent="-342900" algn="l" rtl="0">
              <a:lnSpc>
                <a:spcPct val="90000"/>
              </a:lnSpc>
              <a:spcBef>
                <a:spcPts val="0"/>
              </a:spcBef>
              <a:spcAft>
                <a:spcPts val="0"/>
              </a:spcAft>
              <a:buSzPts val="1800"/>
              <a:buChar char="•"/>
            </a:pPr>
            <a:r>
              <a:rPr lang="en-US" sz="1800"/>
              <a:t>Sex offender status (some states like AR &amp; TN)</a:t>
            </a:r>
            <a:endParaRPr sz="1800"/>
          </a:p>
          <a:p>
            <a:pPr marL="457200" lvl="0" indent="-342900" algn="l" rtl="0">
              <a:lnSpc>
                <a:spcPct val="90000"/>
              </a:lnSpc>
              <a:spcBef>
                <a:spcPts val="0"/>
              </a:spcBef>
              <a:spcAft>
                <a:spcPts val="0"/>
              </a:spcAft>
              <a:buSzPts val="1800"/>
              <a:buChar char="•"/>
            </a:pPr>
            <a:r>
              <a:rPr lang="en-US" sz="1800"/>
              <a:t>Difficulty finding employment and housing</a:t>
            </a:r>
            <a:endParaRPr sz="1800"/>
          </a:p>
          <a:p>
            <a:pPr marL="457200" lvl="0" indent="-342900" algn="l" rtl="0">
              <a:lnSpc>
                <a:spcPct val="90000"/>
              </a:lnSpc>
              <a:spcBef>
                <a:spcPts val="0"/>
              </a:spcBef>
              <a:spcAft>
                <a:spcPts val="0"/>
              </a:spcAft>
              <a:buSzPts val="1800"/>
              <a:buChar char="•"/>
            </a:pPr>
            <a:r>
              <a:rPr lang="en-US" sz="1800"/>
              <a:t>Threat of losing one’s children</a:t>
            </a:r>
            <a:endParaRPr sz="1800"/>
          </a:p>
          <a:p>
            <a:pPr marL="457200" lvl="0" indent="-342900" algn="l" rtl="0">
              <a:lnSpc>
                <a:spcPct val="90000"/>
              </a:lnSpc>
              <a:spcBef>
                <a:spcPts val="0"/>
              </a:spcBef>
              <a:spcAft>
                <a:spcPts val="0"/>
              </a:spcAft>
              <a:buSzPts val="1800"/>
              <a:buChar char="•"/>
            </a:pPr>
            <a:r>
              <a:rPr lang="en-US" sz="1800"/>
              <a:t>Loss of rights to vote, travel, and choose where one lives</a:t>
            </a:r>
            <a:endParaRPr sz="1800"/>
          </a:p>
          <a:p>
            <a:pPr marL="457200" lvl="0" indent="-342900" algn="l" rtl="0">
              <a:lnSpc>
                <a:spcPct val="90000"/>
              </a:lnSpc>
              <a:spcBef>
                <a:spcPts val="0"/>
              </a:spcBef>
              <a:spcAft>
                <a:spcPts val="0"/>
              </a:spcAft>
              <a:buSzPts val="1800"/>
              <a:buChar char="•"/>
            </a:pPr>
            <a:r>
              <a:rPr lang="en-US" sz="1800"/>
              <a:t>Vulnerability to violence and vigilantism</a:t>
            </a:r>
            <a:endParaRPr sz="1800" b="1"/>
          </a:p>
          <a:p>
            <a:pPr marL="0" lvl="0" indent="0" algn="ctr" rtl="0">
              <a:spcBef>
                <a:spcPts val="0"/>
              </a:spcBef>
              <a:spcAft>
                <a:spcPts val="0"/>
              </a:spcAft>
              <a:buNone/>
            </a:pPr>
            <a:endParaRPr sz="1800" b="1" i="1"/>
          </a:p>
          <a:p>
            <a:pPr marL="0" lvl="0" indent="0" algn="l" rtl="0">
              <a:spcBef>
                <a:spcPts val="0"/>
              </a:spcBef>
              <a:spcAft>
                <a:spcPts val="0"/>
              </a:spcAft>
              <a:buNone/>
            </a:pPr>
            <a:endParaRPr sz="1800"/>
          </a:p>
        </p:txBody>
      </p:sp>
      <p:sp>
        <p:nvSpPr>
          <p:cNvPr id="232" name="Google Shape;232;g1e015c34828_0_156"/>
          <p:cNvSpPr txBox="1">
            <a:spLocks noGrp="1"/>
          </p:cNvSpPr>
          <p:nvPr>
            <p:ph type="title" idx="4294967295"/>
          </p:nvPr>
        </p:nvSpPr>
        <p:spPr>
          <a:xfrm>
            <a:off x="149125" y="411100"/>
            <a:ext cx="9071100" cy="115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What Prosecution Can Look Like: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e015c34828_0_201"/>
          <p:cNvSpPr txBox="1">
            <a:spLocks noGrp="1"/>
          </p:cNvSpPr>
          <p:nvPr>
            <p:ph type="title" idx="4294967295"/>
          </p:nvPr>
        </p:nvSpPr>
        <p:spPr>
          <a:xfrm>
            <a:off x="671125" y="1064800"/>
            <a:ext cx="7529100" cy="4728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“Knowledge might be the Power.</a:t>
            </a:r>
            <a:endParaRPr/>
          </a:p>
          <a:p>
            <a:pPr marL="0" lvl="0" indent="0" algn="l" rtl="0">
              <a:spcBef>
                <a:spcPts val="0"/>
              </a:spcBef>
              <a:spcAft>
                <a:spcPts val="0"/>
              </a:spcAft>
              <a:buNone/>
            </a:pPr>
            <a:r>
              <a:rPr lang="en-US"/>
              <a:t>But the </a:t>
            </a:r>
            <a:r>
              <a:rPr lang="en-US" u="sng"/>
              <a:t>activation</a:t>
            </a:r>
            <a:r>
              <a:rPr lang="en-US"/>
              <a:t> of that power is the </a:t>
            </a:r>
            <a:r>
              <a:rPr lang="en-US" b="1"/>
              <a:t>application</a:t>
            </a:r>
            <a:r>
              <a:rPr lang="en-US"/>
              <a:t> of what you know and are willing to do.” </a:t>
            </a:r>
            <a:endParaRPr/>
          </a:p>
          <a:p>
            <a:pPr marL="0" lvl="0" indent="0" algn="l" rtl="0">
              <a:spcBef>
                <a:spcPts val="0"/>
              </a:spcBef>
              <a:spcAft>
                <a:spcPts val="0"/>
              </a:spcAft>
              <a:buNone/>
            </a:pPr>
            <a:endParaRPr/>
          </a:p>
          <a:p>
            <a:pPr marL="0" lvl="0" indent="0" algn="l" rtl="0">
              <a:spcBef>
                <a:spcPts val="0"/>
              </a:spcBef>
              <a:spcAft>
                <a:spcPts val="0"/>
              </a:spcAft>
              <a:buNone/>
            </a:pPr>
            <a:r>
              <a:rPr lang="en-US" sz="2822"/>
              <a:t>- </a:t>
            </a:r>
            <a:r>
              <a:rPr lang="en-US" sz="2822" b="1"/>
              <a:t>Kamaria Laffrey</a:t>
            </a:r>
            <a:endParaRPr sz="2822"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e015c34828_0_177"/>
          <p:cNvSpPr txBox="1">
            <a:spLocks noGrp="1"/>
          </p:cNvSpPr>
          <p:nvPr>
            <p:ph type="title"/>
          </p:nvPr>
        </p:nvSpPr>
        <p:spPr>
          <a:xfrm>
            <a:off x="457199" y="274638"/>
            <a:ext cx="831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6"/>
              </a:buClr>
              <a:buSzPct val="70000"/>
              <a:buFont typeface="Arial"/>
              <a:buNone/>
            </a:pPr>
            <a:r>
              <a:rPr lang="en-US"/>
              <a:t>Points of Commonality - Concerns from Community</a:t>
            </a:r>
            <a:endParaRPr/>
          </a:p>
        </p:txBody>
      </p:sp>
      <p:sp>
        <p:nvSpPr>
          <p:cNvPr id="244" name="Google Shape;244;g1e015c34828_0_177"/>
          <p:cNvSpPr>
            <a:spLocks noGrp="1"/>
          </p:cNvSpPr>
          <p:nvPr>
            <p:ph type="sldNum" idx="12"/>
          </p:nvPr>
        </p:nvSpPr>
        <p:spPr>
          <a:xfrm>
            <a:off x="8531788" y="6305883"/>
            <a:ext cx="5487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24</a:t>
            </a:fld>
            <a:endParaRPr/>
          </a:p>
        </p:txBody>
      </p:sp>
      <p:pic>
        <p:nvPicPr>
          <p:cNvPr id="245" name="Google Shape;245;g1e015c34828_0_177"/>
          <p:cNvPicPr preferRelativeResize="0"/>
          <p:nvPr/>
        </p:nvPicPr>
        <p:blipFill>
          <a:blip r:embed="rId3">
            <a:alphaModFix/>
          </a:blip>
          <a:stretch>
            <a:fillRect/>
          </a:stretch>
        </p:blipFill>
        <p:spPr>
          <a:xfrm>
            <a:off x="152400" y="2109100"/>
            <a:ext cx="8839200" cy="28801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1e015c34828_0_184"/>
          <p:cNvSpPr txBox="1">
            <a:spLocks noGrp="1"/>
          </p:cNvSpPr>
          <p:nvPr>
            <p:ph type="title"/>
          </p:nvPr>
        </p:nvSpPr>
        <p:spPr>
          <a:xfrm>
            <a:off x="457199" y="274638"/>
            <a:ext cx="831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6"/>
              </a:buClr>
              <a:buSzPct val="70000"/>
              <a:buFont typeface="Arial"/>
              <a:buNone/>
            </a:pPr>
            <a:r>
              <a:rPr lang="en-US"/>
              <a:t>Points of Commonalities - Concerns of Community</a:t>
            </a:r>
            <a:endParaRPr/>
          </a:p>
        </p:txBody>
      </p:sp>
      <p:sp>
        <p:nvSpPr>
          <p:cNvPr id="252" name="Google Shape;252;g1e015c34828_0_184"/>
          <p:cNvSpPr>
            <a:spLocks noGrp="1"/>
          </p:cNvSpPr>
          <p:nvPr>
            <p:ph type="sldNum" idx="12"/>
          </p:nvPr>
        </p:nvSpPr>
        <p:spPr>
          <a:xfrm>
            <a:off x="8531788" y="6305883"/>
            <a:ext cx="5487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25</a:t>
            </a:fld>
            <a:endParaRPr/>
          </a:p>
        </p:txBody>
      </p:sp>
      <p:pic>
        <p:nvPicPr>
          <p:cNvPr id="253" name="Google Shape;253;g1e015c34828_0_184"/>
          <p:cNvPicPr preferRelativeResize="0"/>
          <p:nvPr/>
        </p:nvPicPr>
        <p:blipFill>
          <a:blip r:embed="rId3">
            <a:alphaModFix/>
          </a:blip>
          <a:stretch>
            <a:fillRect/>
          </a:stretch>
        </p:blipFill>
        <p:spPr>
          <a:xfrm>
            <a:off x="990600" y="1702700"/>
            <a:ext cx="7492823" cy="3714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e015c34828_0_191"/>
          <p:cNvSpPr txBox="1">
            <a:spLocks noGrp="1"/>
          </p:cNvSpPr>
          <p:nvPr>
            <p:ph type="title"/>
          </p:nvPr>
        </p:nvSpPr>
        <p:spPr>
          <a:xfrm>
            <a:off x="457199" y="274638"/>
            <a:ext cx="8315700" cy="1143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endParaRPr/>
          </a:p>
        </p:txBody>
      </p:sp>
      <p:pic>
        <p:nvPicPr>
          <p:cNvPr id="259" name="Google Shape;259;g1e015c34828_0_191"/>
          <p:cNvPicPr preferRelativeResize="0">
            <a:picLocks noGrp="1"/>
          </p:cNvPicPr>
          <p:nvPr>
            <p:ph type="body" idx="1"/>
          </p:nvPr>
        </p:nvPicPr>
        <p:blipFill rotWithShape="1">
          <a:blip r:embed="rId3">
            <a:alphaModFix/>
          </a:blip>
          <a:srcRect l="1525" t="14835" r="5486"/>
          <a:stretch/>
        </p:blipFill>
        <p:spPr>
          <a:xfrm>
            <a:off x="40732" y="1"/>
            <a:ext cx="9103200" cy="6660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g1e015c34828_0_205"/>
          <p:cNvPicPr preferRelativeResize="0"/>
          <p:nvPr/>
        </p:nvPicPr>
        <p:blipFill rotWithShape="1">
          <a:blip r:embed="rId3">
            <a:alphaModFix/>
          </a:blip>
          <a:srcRect l="1388" t="16015" r="6070"/>
          <a:stretch/>
        </p:blipFill>
        <p:spPr>
          <a:xfrm>
            <a:off x="141900" y="175925"/>
            <a:ext cx="8874900" cy="6506100"/>
          </a:xfrm>
          <a:prstGeom prst="rect">
            <a:avLst/>
          </a:prstGeom>
          <a:noFill/>
          <a:ln>
            <a:noFill/>
          </a:ln>
        </p:spPr>
      </p:pic>
      <p:sp>
        <p:nvSpPr>
          <p:cNvPr id="265" name="Google Shape;265;g1e015c34828_0_205"/>
          <p:cNvSpPr txBox="1"/>
          <p:nvPr/>
        </p:nvSpPr>
        <p:spPr>
          <a:xfrm>
            <a:off x="-24900" y="-44500"/>
            <a:ext cx="1841700" cy="554100"/>
          </a:xfrm>
          <a:prstGeom prst="rect">
            <a:avLst/>
          </a:prstGeom>
          <a:solidFill>
            <a:schemeClr val="accent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lt1"/>
                </a:solidFill>
              </a:rPr>
              <a:t>SLAVERY</a:t>
            </a:r>
            <a:endParaRPr sz="2400" b="1">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g1e015c34828_0_210"/>
          <p:cNvPicPr preferRelativeResize="0"/>
          <p:nvPr/>
        </p:nvPicPr>
        <p:blipFill rotWithShape="1">
          <a:blip r:embed="rId3">
            <a:alphaModFix/>
          </a:blip>
          <a:srcRect/>
          <a:stretch/>
        </p:blipFill>
        <p:spPr>
          <a:xfrm>
            <a:off x="0" y="0"/>
            <a:ext cx="9143999" cy="6857999"/>
          </a:xfrm>
          <a:prstGeom prst="rect">
            <a:avLst/>
          </a:prstGeom>
          <a:noFill/>
          <a:ln>
            <a:noFill/>
          </a:ln>
        </p:spPr>
      </p:pic>
      <p:pic>
        <p:nvPicPr>
          <p:cNvPr id="272" name="Google Shape;272;g1e015c34828_0_210" descr="Hand-drawn map of the US with southern states shown in darker colors. Title reads 'Lynchings of last ten years, 1909-1918)'"/>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273" name="Google Shape;273;g1e015c34828_0_210"/>
          <p:cNvSpPr txBox="1"/>
          <p:nvPr/>
        </p:nvSpPr>
        <p:spPr>
          <a:xfrm>
            <a:off x="-24900" y="57100"/>
            <a:ext cx="1841700" cy="554100"/>
          </a:xfrm>
          <a:prstGeom prst="rect">
            <a:avLst/>
          </a:prstGeom>
          <a:solidFill>
            <a:schemeClr val="accent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lt1"/>
                </a:solidFill>
              </a:rPr>
              <a:t>LYNCHING</a:t>
            </a:r>
            <a:endParaRPr sz="2400" b="1">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g1e015c34828_0_217"/>
          <p:cNvPicPr preferRelativeResize="0"/>
          <p:nvPr/>
        </p:nvPicPr>
        <p:blipFill rotWithShape="1">
          <a:blip r:embed="rId3">
            <a:alphaModFix/>
          </a:blip>
          <a:srcRect/>
          <a:stretch/>
        </p:blipFill>
        <p:spPr>
          <a:xfrm>
            <a:off x="396600" y="252800"/>
            <a:ext cx="8084724" cy="6001626"/>
          </a:xfrm>
          <a:prstGeom prst="rect">
            <a:avLst/>
          </a:prstGeom>
          <a:noFill/>
          <a:ln>
            <a:noFill/>
          </a:ln>
        </p:spPr>
      </p:pic>
      <p:sp>
        <p:nvSpPr>
          <p:cNvPr id="279" name="Google Shape;279;g1e015c34828_0_217"/>
          <p:cNvSpPr txBox="1"/>
          <p:nvPr/>
        </p:nvSpPr>
        <p:spPr>
          <a:xfrm>
            <a:off x="-24900" y="920700"/>
            <a:ext cx="1841700" cy="507900"/>
          </a:xfrm>
          <a:prstGeom prst="rect">
            <a:avLst/>
          </a:prstGeom>
          <a:solidFill>
            <a:srgbClr val="D5A6B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solidFill>
                  <a:schemeClr val="lt1"/>
                </a:solidFill>
              </a:rPr>
              <a:t>HIV DEATHS</a:t>
            </a:r>
            <a:endParaRPr sz="2100" b="1">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g1e015c34828_0_167"/>
          <p:cNvPicPr preferRelativeResize="0"/>
          <p:nvPr/>
        </p:nvPicPr>
        <p:blipFill rotWithShape="1">
          <a:blip r:embed="rId3">
            <a:alphaModFix/>
          </a:blip>
          <a:srcRect t="16160" b="27590"/>
          <a:stretch/>
        </p:blipFill>
        <p:spPr>
          <a:xfrm>
            <a:off x="1022825" y="1583300"/>
            <a:ext cx="2664300" cy="2664300"/>
          </a:xfrm>
          <a:prstGeom prst="teardrop">
            <a:avLst>
              <a:gd name="adj" fmla="val 100000"/>
            </a:avLst>
          </a:prstGeom>
          <a:noFill/>
          <a:ln w="114300" cap="flat" cmpd="sng">
            <a:solidFill>
              <a:schemeClr val="accent6"/>
            </a:solidFill>
            <a:prstDash val="solid"/>
            <a:round/>
            <a:headEnd type="none" w="sm" len="sm"/>
            <a:tailEnd type="none" w="sm" len="sm"/>
          </a:ln>
        </p:spPr>
      </p:pic>
      <p:sp>
        <p:nvSpPr>
          <p:cNvPr id="114" name="Google Shape;114;g1e015c34828_0_167"/>
          <p:cNvSpPr txBox="1"/>
          <p:nvPr/>
        </p:nvSpPr>
        <p:spPr>
          <a:xfrm>
            <a:off x="4024350" y="1013325"/>
            <a:ext cx="49434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u="sng">
                <a:solidFill>
                  <a:schemeClr val="dk1"/>
                </a:solidFill>
                <a:hlinkClick r:id="rId4">
                  <a:extLst>
                    <a:ext uri="{A12FA001-AC4F-418D-AE19-62706E023703}">
                      <ahyp:hlinkClr xmlns:ahyp="http://schemas.microsoft.com/office/drawing/2018/hyperlinkcolor" val="tx"/>
                    </a:ext>
                  </a:extLst>
                </a:hlinkClick>
              </a:rPr>
              <a:t>Kamaria Laffrey</a:t>
            </a:r>
            <a:r>
              <a:rPr lang="en-US" sz="1800" u="sng">
                <a:solidFill>
                  <a:schemeClr val="dk1"/>
                </a:solidFill>
                <a:hlinkClick r:id="rId4">
                  <a:extLst>
                    <a:ext uri="{A12FA001-AC4F-418D-AE19-62706E023703}">
                      <ahyp:hlinkClr xmlns:ahyp="http://schemas.microsoft.com/office/drawing/2018/hyperlinkcolor" val="tx"/>
                    </a:ext>
                  </a:extLst>
                </a:hlinkClick>
              </a:rPr>
              <a:t> (she/her)</a:t>
            </a:r>
            <a:endParaRPr sz="1800">
              <a:solidFill>
                <a:schemeClr val="dk1"/>
              </a:solidFill>
            </a:endParaRPr>
          </a:p>
          <a:p>
            <a:pPr marL="0" lvl="0" indent="0" algn="l" rtl="0">
              <a:spcBef>
                <a:spcPts val="0"/>
              </a:spcBef>
              <a:spcAft>
                <a:spcPts val="0"/>
              </a:spcAft>
              <a:buNone/>
            </a:pP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b="1">
                <a:solidFill>
                  <a:schemeClr val="dk1"/>
                </a:solidFill>
              </a:rPr>
              <a:t>Woman living with HIV for 19 years</a:t>
            </a:r>
            <a:endParaRPr sz="1800" b="1">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b="1">
                <a:solidFill>
                  <a:schemeClr val="dk1"/>
                </a:solidFill>
              </a:rPr>
              <a:t>Living with Chronic Optimism &amp; Black Girl Magic for 40 years</a:t>
            </a:r>
            <a:endParaRPr sz="1800" b="1">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b="1" i="1">
                <a:solidFill>
                  <a:schemeClr val="dk1"/>
                </a:solidFill>
              </a:rPr>
              <a:t>Founder </a:t>
            </a:r>
            <a:r>
              <a:rPr lang="en-US" sz="1800" b="1">
                <a:solidFill>
                  <a:schemeClr val="dk1"/>
                </a:solidFill>
              </a:rPr>
              <a:t>of emPOWERed Legacies</a:t>
            </a:r>
            <a:endParaRPr sz="1800" b="1">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b="1" i="1">
                <a:solidFill>
                  <a:schemeClr val="dk1"/>
                </a:solidFill>
              </a:rPr>
              <a:t>Co-Managing Director</a:t>
            </a:r>
            <a:r>
              <a:rPr lang="en-US" sz="1800" b="1">
                <a:solidFill>
                  <a:schemeClr val="dk1"/>
                </a:solidFill>
              </a:rPr>
              <a:t> at the SERO Project</a:t>
            </a:r>
            <a:endParaRPr sz="1800" b="1">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b="1" i="1">
                <a:solidFill>
                  <a:schemeClr val="dk1"/>
                </a:solidFill>
              </a:rPr>
              <a:t>Coalition Facilitator</a:t>
            </a:r>
            <a:r>
              <a:rPr lang="en-US" sz="1800" b="1">
                <a:solidFill>
                  <a:schemeClr val="dk1"/>
                </a:solidFill>
              </a:rPr>
              <a:t> for FL HIV Justice Coalition </a:t>
            </a:r>
            <a:endParaRPr sz="1800" b="1">
              <a:solidFill>
                <a:schemeClr val="dk1"/>
              </a:solidFill>
            </a:endParaRPr>
          </a:p>
          <a:p>
            <a:pPr marL="0" lvl="0" indent="0" algn="l" rtl="0">
              <a:spcBef>
                <a:spcPts val="0"/>
              </a:spcBef>
              <a:spcAft>
                <a:spcPts val="0"/>
              </a:spcAft>
              <a:buNone/>
            </a:pPr>
            <a:endParaRPr sz="18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g1e015c34828_0_222"/>
          <p:cNvPicPr preferRelativeResize="0">
            <a:picLocks noGrp="1"/>
          </p:cNvPicPr>
          <p:nvPr>
            <p:ph type="body" idx="1"/>
          </p:nvPr>
        </p:nvPicPr>
        <p:blipFill rotWithShape="1">
          <a:blip r:embed="rId3">
            <a:alphaModFix/>
          </a:blip>
          <a:srcRect/>
          <a:stretch/>
        </p:blipFill>
        <p:spPr>
          <a:xfrm>
            <a:off x="502700" y="612300"/>
            <a:ext cx="7697700" cy="5331600"/>
          </a:xfrm>
          <a:prstGeom prst="rect">
            <a:avLst/>
          </a:prstGeom>
          <a:noFill/>
          <a:ln>
            <a:noFill/>
          </a:ln>
        </p:spPr>
      </p:pic>
      <p:sp>
        <p:nvSpPr>
          <p:cNvPr id="286" name="Google Shape;286;g1e015c34828_0_222"/>
          <p:cNvSpPr txBox="1"/>
          <p:nvPr/>
        </p:nvSpPr>
        <p:spPr>
          <a:xfrm>
            <a:off x="376832" y="6314268"/>
            <a:ext cx="8390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SOURCE:  </a:t>
            </a:r>
            <a:r>
              <a:rPr lang="en-US" sz="900" u="sng">
                <a:solidFill>
                  <a:schemeClr val="hlink"/>
                </a:solidFill>
                <a:latin typeface="Calibri"/>
                <a:ea typeface="Calibri"/>
                <a:cs typeface="Calibri"/>
                <a:sym typeface="Calibri"/>
                <a:hlinkClick r:id="rId4"/>
              </a:rPr>
              <a:t>Prisoners in 2016</a:t>
            </a:r>
            <a:r>
              <a:rPr lang="en-US" sz="900">
                <a:solidFill>
                  <a:schemeClr val="dk1"/>
                </a:solidFill>
                <a:latin typeface="Calibri"/>
                <a:ea typeface="Calibri"/>
                <a:cs typeface="Calibri"/>
                <a:sym typeface="Calibri"/>
              </a:rPr>
              <a:t>. </a:t>
            </a:r>
            <a:r>
              <a:rPr lang="en-US" sz="900" u="sng">
                <a:solidFill>
                  <a:schemeClr val="hlink"/>
                </a:solidFill>
                <a:latin typeface="Calibri"/>
                <a:ea typeface="Calibri"/>
                <a:cs typeface="Calibri"/>
                <a:sym typeface="Calibri"/>
                <a:hlinkClick r:id="rId5"/>
              </a:rPr>
              <a:t>US Bureau of Justice Statistics</a:t>
            </a:r>
            <a:r>
              <a:rPr lang="en-US" sz="900">
                <a:solidFill>
                  <a:schemeClr val="dk1"/>
                </a:solidFill>
                <a:latin typeface="Calibri"/>
                <a:ea typeface="Calibri"/>
                <a:cs typeface="Calibri"/>
                <a:sym typeface="Calibri"/>
              </a:rPr>
              <a:t>. January 2018, NCJ 251149. By E. Ann Carson, Ph.D., </a:t>
            </a:r>
            <a:r>
              <a:rPr lang="en-US" sz="900" i="1">
                <a:solidFill>
                  <a:schemeClr val="dk1"/>
                </a:solidFill>
                <a:latin typeface="Calibri"/>
                <a:ea typeface="Calibri"/>
                <a:cs typeface="Calibri"/>
                <a:sym typeface="Calibri"/>
              </a:rPr>
              <a:t>BJS Statistician</a:t>
            </a:r>
            <a:r>
              <a:rPr lang="en-US" sz="900">
                <a:solidFill>
                  <a:schemeClr val="dk1"/>
                </a:solidFill>
                <a:latin typeface="Calibri"/>
                <a:ea typeface="Calibri"/>
                <a:cs typeface="Calibri"/>
                <a:sym typeface="Calibri"/>
              </a:rPr>
              <a:t>.</a:t>
            </a:r>
            <a:endParaRPr sz="1100"/>
          </a:p>
        </p:txBody>
      </p:sp>
      <p:sp>
        <p:nvSpPr>
          <p:cNvPr id="287" name="Google Shape;287;g1e015c34828_0_222"/>
          <p:cNvSpPr txBox="1"/>
          <p:nvPr/>
        </p:nvSpPr>
        <p:spPr>
          <a:xfrm>
            <a:off x="-24900" y="-44500"/>
            <a:ext cx="2825700" cy="554100"/>
          </a:xfrm>
          <a:prstGeom prst="rect">
            <a:avLst/>
          </a:prstGeom>
          <a:solidFill>
            <a:schemeClr val="accent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lt1"/>
                </a:solidFill>
              </a:rPr>
              <a:t>IMPRISONMENT</a:t>
            </a:r>
            <a:endParaRPr sz="2400" b="1">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g1e015c34828_0_229"/>
          <p:cNvPicPr preferRelativeResize="0"/>
          <p:nvPr/>
        </p:nvPicPr>
        <p:blipFill rotWithShape="1">
          <a:blip r:embed="rId3">
            <a:alphaModFix/>
          </a:blip>
          <a:srcRect l="4119" t="33673" r="34571" b="6589"/>
          <a:stretch/>
        </p:blipFill>
        <p:spPr>
          <a:xfrm>
            <a:off x="0" y="533400"/>
            <a:ext cx="9144000" cy="5698825"/>
          </a:xfrm>
          <a:prstGeom prst="rect">
            <a:avLst/>
          </a:prstGeom>
          <a:noFill/>
          <a:ln>
            <a:noFill/>
          </a:ln>
        </p:spPr>
      </p:pic>
      <p:sp>
        <p:nvSpPr>
          <p:cNvPr id="294" name="Google Shape;294;g1e015c34828_0_229" descr="Kaiser Family Foundation"/>
          <p:cNvSpPr/>
          <p:nvPr/>
        </p:nvSpPr>
        <p:spPr>
          <a:xfrm>
            <a:off x="785342" y="5252544"/>
            <a:ext cx="228600" cy="30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5" name="Google Shape;295;g1e015c34828_0_229"/>
          <p:cNvSpPr txBox="1"/>
          <p:nvPr/>
        </p:nvSpPr>
        <p:spPr>
          <a:xfrm>
            <a:off x="-24900" y="-44500"/>
            <a:ext cx="4158300" cy="5541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lt1"/>
                </a:solidFill>
              </a:rPr>
              <a:t>MEDICAID EXPANSION</a:t>
            </a:r>
            <a:endParaRPr sz="2400" b="1">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1e015c34828_0_236"/>
          <p:cNvSpPr txBox="1">
            <a:spLocks noGrp="1"/>
          </p:cNvSpPr>
          <p:nvPr>
            <p:ph type="title"/>
          </p:nvPr>
        </p:nvSpPr>
        <p:spPr>
          <a:xfrm>
            <a:off x="61415" y="303785"/>
            <a:ext cx="8315700" cy="639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6"/>
              </a:buClr>
              <a:buSzPts val="2800"/>
              <a:buFont typeface="Arial"/>
              <a:buNone/>
            </a:pPr>
            <a:r>
              <a:rPr lang="en-US" sz="2800" b="1"/>
              <a:t>Snapshots of Criminalization</a:t>
            </a:r>
            <a:endParaRPr/>
          </a:p>
        </p:txBody>
      </p:sp>
      <p:sp>
        <p:nvSpPr>
          <p:cNvPr id="302" name="Google Shape;302;g1e015c34828_0_236"/>
          <p:cNvSpPr>
            <a:spLocks noGrp="1"/>
          </p:cNvSpPr>
          <p:nvPr>
            <p:ph type="sldNum" idx="12"/>
          </p:nvPr>
        </p:nvSpPr>
        <p:spPr>
          <a:xfrm>
            <a:off x="8531788" y="6305883"/>
            <a:ext cx="5487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32</a:t>
            </a:fld>
            <a:endParaRPr/>
          </a:p>
        </p:txBody>
      </p:sp>
      <p:pic>
        <p:nvPicPr>
          <p:cNvPr id="303" name="Google Shape;303;g1e015c34828_0_236"/>
          <p:cNvPicPr preferRelativeResize="0"/>
          <p:nvPr/>
        </p:nvPicPr>
        <p:blipFill rotWithShape="1">
          <a:blip r:embed="rId3">
            <a:alphaModFix/>
          </a:blip>
          <a:srcRect/>
          <a:stretch/>
        </p:blipFill>
        <p:spPr>
          <a:xfrm>
            <a:off x="61415" y="1407324"/>
            <a:ext cx="4600313" cy="3519240"/>
          </a:xfrm>
          <a:prstGeom prst="rect">
            <a:avLst/>
          </a:prstGeom>
          <a:solidFill>
            <a:srgbClr val="FFFFFF"/>
          </a:solidFill>
          <a:ln>
            <a:noFill/>
          </a:ln>
        </p:spPr>
      </p:pic>
      <p:pic>
        <p:nvPicPr>
          <p:cNvPr id="304" name="Google Shape;304;g1e015c34828_0_236" descr="HIV laws that appear to do more harm than good"/>
          <p:cNvPicPr preferRelativeResize="0"/>
          <p:nvPr/>
        </p:nvPicPr>
        <p:blipFill rotWithShape="1">
          <a:blip r:embed="rId4">
            <a:alphaModFix/>
          </a:blip>
          <a:srcRect/>
          <a:stretch/>
        </p:blipFill>
        <p:spPr>
          <a:xfrm>
            <a:off x="4904426" y="1079732"/>
            <a:ext cx="3728074" cy="41443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g1e015c34828_0_244"/>
          <p:cNvPicPr preferRelativeResize="0"/>
          <p:nvPr/>
        </p:nvPicPr>
        <p:blipFill rotWithShape="1">
          <a:blip r:embed="rId3">
            <a:alphaModFix/>
          </a:blip>
          <a:srcRect l="7206" t="17293" r="6070"/>
          <a:stretch/>
        </p:blipFill>
        <p:spPr>
          <a:xfrm>
            <a:off x="179900" y="365125"/>
            <a:ext cx="8712526" cy="5757876"/>
          </a:xfrm>
          <a:prstGeom prst="rect">
            <a:avLst/>
          </a:prstGeom>
          <a:noFill/>
          <a:ln>
            <a:noFill/>
          </a:ln>
        </p:spPr>
      </p:pic>
      <p:pic>
        <p:nvPicPr>
          <p:cNvPr id="310" name="Google Shape;310;g1e015c34828_0_244"/>
          <p:cNvPicPr preferRelativeResize="0">
            <a:picLocks noGrp="1"/>
          </p:cNvPicPr>
          <p:nvPr>
            <p:ph type="body" idx="1"/>
          </p:nvPr>
        </p:nvPicPr>
        <p:blipFill rotWithShape="1">
          <a:blip r:embed="rId4">
            <a:alphaModFix/>
          </a:blip>
          <a:srcRect l="25970" t="19104" r="38911" b="71059"/>
          <a:stretch/>
        </p:blipFill>
        <p:spPr>
          <a:xfrm>
            <a:off x="3048000" y="56356"/>
            <a:ext cx="4086900" cy="934500"/>
          </a:xfrm>
          <a:prstGeom prst="rect">
            <a:avLst/>
          </a:prstGeom>
          <a:noFill/>
          <a:ln>
            <a:noFill/>
          </a:ln>
        </p:spPr>
      </p:pic>
      <p:sp>
        <p:nvSpPr>
          <p:cNvPr id="311" name="Google Shape;311;g1e015c34828_0_244"/>
          <p:cNvSpPr txBox="1"/>
          <p:nvPr/>
        </p:nvSpPr>
        <p:spPr>
          <a:xfrm>
            <a:off x="-24900" y="-44500"/>
            <a:ext cx="1841700" cy="554100"/>
          </a:xfrm>
          <a:prstGeom prst="rect">
            <a:avLst/>
          </a:prstGeom>
          <a:solidFill>
            <a:srgbClr val="66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lt1"/>
                </a:solidFill>
              </a:rPr>
              <a:t>COVID-19</a:t>
            </a:r>
            <a:endParaRPr sz="2400" b="1">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e015c34828_0_530"/>
          <p:cNvSpPr txBox="1">
            <a:spLocks noGrp="1"/>
          </p:cNvSpPr>
          <p:nvPr>
            <p:ph type="title"/>
          </p:nvPr>
        </p:nvSpPr>
        <p:spPr>
          <a:xfrm>
            <a:off x="457199" y="274638"/>
            <a:ext cx="831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Levels of Solutions</a:t>
            </a:r>
            <a:endParaRPr/>
          </a:p>
        </p:txBody>
      </p:sp>
      <p:sp>
        <p:nvSpPr>
          <p:cNvPr id="317" name="Google Shape;317;g1e015c34828_0_530"/>
          <p:cNvSpPr txBox="1">
            <a:spLocks noGrp="1"/>
          </p:cNvSpPr>
          <p:nvPr>
            <p:ph type="body" idx="1"/>
          </p:nvPr>
        </p:nvSpPr>
        <p:spPr>
          <a:xfrm>
            <a:off x="457199" y="1600200"/>
            <a:ext cx="8315700" cy="4367400"/>
          </a:xfrm>
          <a:prstGeom prst="rect">
            <a:avLst/>
          </a:prstGeom>
        </p:spPr>
        <p:txBody>
          <a:bodyPr spcFirstLastPara="1" wrap="square" lIns="91425" tIns="45700" rIns="91425" bIns="45700" anchor="t" anchorCtr="0">
            <a:normAutofit/>
          </a:bodyPr>
          <a:lstStyle/>
          <a:p>
            <a:pPr marL="457200" lvl="0" indent="-342900" algn="l" rtl="0">
              <a:spcBef>
                <a:spcPts val="360"/>
              </a:spcBef>
              <a:spcAft>
                <a:spcPts val="0"/>
              </a:spcAft>
              <a:buSzPts val="1800"/>
              <a:buChar char="▪"/>
            </a:pPr>
            <a:r>
              <a:rPr lang="en-US"/>
              <a:t>Local Jurisdictions including public health workforce education on HIV criminalization</a:t>
            </a:r>
            <a:endParaRPr/>
          </a:p>
          <a:p>
            <a:pPr marL="457200" lvl="0" indent="-342900" algn="l" rtl="0">
              <a:spcBef>
                <a:spcPts val="0"/>
              </a:spcBef>
              <a:spcAft>
                <a:spcPts val="0"/>
              </a:spcAft>
              <a:buSzPts val="1800"/>
              <a:buChar char="▪"/>
            </a:pPr>
            <a:r>
              <a:rPr lang="en-US"/>
              <a:t>Statewide or region specific PLHIV-centered networks and coalitions built to mobilize in decriminalization and legislative reform</a:t>
            </a:r>
            <a:endParaRPr/>
          </a:p>
          <a:p>
            <a:pPr marL="457200" lvl="0" indent="-342900" algn="l" rtl="0">
              <a:spcBef>
                <a:spcPts val="0"/>
              </a:spcBef>
              <a:spcAft>
                <a:spcPts val="0"/>
              </a:spcAft>
              <a:buSzPts val="1800"/>
              <a:buChar char="▪"/>
            </a:pPr>
            <a:r>
              <a:rPr lang="en-US"/>
              <a:t>Federal engagement on the REPEAL Act and paying attention to trends in various policies laid out in the National HIV/AIDS Strategy</a:t>
            </a:r>
            <a:endParaRPr/>
          </a:p>
          <a:p>
            <a:pPr marL="457200" lvl="0" indent="-342900" algn="l" rtl="0">
              <a:spcBef>
                <a:spcPts val="0"/>
              </a:spcBef>
              <a:spcAft>
                <a:spcPts val="0"/>
              </a:spcAft>
              <a:buSzPts val="1800"/>
              <a:buChar char="▪"/>
            </a:pPr>
            <a:r>
              <a:rPr lang="en-US" b="1"/>
              <a:t>Trusting PLHIV and impacted communities to drive the engagement with policy makers and influence change</a:t>
            </a:r>
            <a:endParaRPr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g1e015c34828_0_535"/>
          <p:cNvPicPr preferRelativeResize="0"/>
          <p:nvPr/>
        </p:nvPicPr>
        <p:blipFill rotWithShape="1">
          <a:blip r:embed="rId3">
            <a:alphaModFix/>
          </a:blip>
          <a:srcRect/>
          <a:stretch/>
        </p:blipFill>
        <p:spPr>
          <a:xfrm>
            <a:off x="76200" y="300"/>
            <a:ext cx="8820852" cy="62478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1e015c34828_0_614"/>
          <p:cNvSpPr txBox="1">
            <a:spLocks noGrp="1"/>
          </p:cNvSpPr>
          <p:nvPr>
            <p:ph type="title"/>
          </p:nvPr>
        </p:nvSpPr>
        <p:spPr>
          <a:xfrm>
            <a:off x="457199" y="274638"/>
            <a:ext cx="831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What is Demanding Better?</a:t>
            </a:r>
            <a:endParaRPr/>
          </a:p>
        </p:txBody>
      </p:sp>
      <p:sp>
        <p:nvSpPr>
          <p:cNvPr id="328" name="Google Shape;328;g1e015c34828_0_614"/>
          <p:cNvSpPr txBox="1">
            <a:spLocks noGrp="1"/>
          </p:cNvSpPr>
          <p:nvPr>
            <p:ph type="body" idx="1"/>
          </p:nvPr>
        </p:nvSpPr>
        <p:spPr>
          <a:xfrm>
            <a:off x="457199" y="1600200"/>
            <a:ext cx="8315700" cy="4367400"/>
          </a:xfrm>
          <a:prstGeom prst="rect">
            <a:avLst/>
          </a:prstGeom>
        </p:spPr>
        <p:txBody>
          <a:bodyPr spcFirstLastPara="1" wrap="square" lIns="91425" tIns="45700" rIns="91425" bIns="45700" anchor="t" anchorCtr="0">
            <a:noAutofit/>
          </a:bodyPr>
          <a:lstStyle/>
          <a:p>
            <a:pPr marL="342900" lvl="0" indent="-279400" algn="l" rtl="0">
              <a:spcBef>
                <a:spcPts val="360"/>
              </a:spcBef>
              <a:spcAft>
                <a:spcPts val="0"/>
              </a:spcAft>
              <a:buSzPts val="1800"/>
              <a:buChar char="•"/>
            </a:pPr>
            <a:r>
              <a:rPr lang="en-US" sz="1800"/>
              <a:t>A clear roadmap for the administration and Congress to achieve the goal of ending the epidemic and improving quality of life for people living with HIV. </a:t>
            </a:r>
            <a:endParaRPr sz="1800"/>
          </a:p>
          <a:p>
            <a:pPr marL="342900" lvl="0" indent="-279400" algn="l" rtl="0">
              <a:spcBef>
                <a:spcPts val="360"/>
              </a:spcBef>
              <a:spcAft>
                <a:spcPts val="0"/>
              </a:spcAft>
              <a:buSzPts val="1800"/>
              <a:buChar char="•"/>
            </a:pPr>
            <a:r>
              <a:rPr lang="en-US" sz="1800"/>
              <a:t>Comprehensive but not exhaustive -- a living document. </a:t>
            </a:r>
            <a:endParaRPr sz="1800"/>
          </a:p>
          <a:p>
            <a:pPr marL="342900" lvl="0" indent="-279400" algn="l" rtl="0">
              <a:spcBef>
                <a:spcPts val="0"/>
              </a:spcBef>
              <a:spcAft>
                <a:spcPts val="0"/>
              </a:spcAft>
              <a:buSzPts val="1800"/>
              <a:buChar char="•"/>
            </a:pPr>
            <a:r>
              <a:rPr lang="en-US" sz="1800"/>
              <a:t>A call for the federal response to HIV to uplift the dignity, human rights, and wellness of all people living with HIV in the U.S.</a:t>
            </a:r>
            <a:endParaRPr sz="1800"/>
          </a:p>
          <a:p>
            <a:pPr marL="342900" lvl="0" indent="-279400" algn="l" rtl="0">
              <a:spcBef>
                <a:spcPts val="360"/>
              </a:spcBef>
              <a:spcAft>
                <a:spcPts val="0"/>
              </a:spcAft>
              <a:buSzPts val="1800"/>
              <a:buChar char="•"/>
            </a:pPr>
            <a:r>
              <a:rPr lang="en-US" sz="1800"/>
              <a:t>After 40 years, the domestic HIV epidemic continues to be driven by social determinants and structural inequities.</a:t>
            </a:r>
            <a:endParaRPr sz="1800"/>
          </a:p>
          <a:p>
            <a:pPr marL="685800" lvl="1" indent="-279400" algn="l" rtl="0">
              <a:spcBef>
                <a:spcPts val="360"/>
              </a:spcBef>
              <a:spcAft>
                <a:spcPts val="0"/>
              </a:spcAft>
              <a:buSzPts val="1800"/>
              <a:buChar char="•"/>
            </a:pPr>
            <a:r>
              <a:rPr lang="en-US" sz="1800"/>
              <a:t>Racism </a:t>
            </a:r>
            <a:endParaRPr sz="1800"/>
          </a:p>
          <a:p>
            <a:pPr marL="685800" lvl="1" indent="-279400" algn="l" rtl="0">
              <a:spcBef>
                <a:spcPts val="360"/>
              </a:spcBef>
              <a:spcAft>
                <a:spcPts val="0"/>
              </a:spcAft>
              <a:buSzPts val="1800"/>
              <a:buChar char="•"/>
            </a:pPr>
            <a:r>
              <a:rPr lang="en-US" sz="1800"/>
              <a:t>Gender inequities</a:t>
            </a:r>
            <a:endParaRPr sz="1800"/>
          </a:p>
          <a:p>
            <a:pPr marL="685800" lvl="1" indent="-279400" algn="l" rtl="0">
              <a:spcBef>
                <a:spcPts val="360"/>
              </a:spcBef>
              <a:spcAft>
                <a:spcPts val="0"/>
              </a:spcAft>
              <a:buSzPts val="1800"/>
              <a:buChar char="•"/>
            </a:pPr>
            <a:r>
              <a:rPr lang="en-US" sz="1800"/>
              <a:t>Homophobia and transphobia</a:t>
            </a:r>
            <a:endParaRPr sz="1800"/>
          </a:p>
          <a:p>
            <a:pPr marL="685800" lvl="1" indent="-279400" algn="l" rtl="0">
              <a:spcBef>
                <a:spcPts val="360"/>
              </a:spcBef>
              <a:spcAft>
                <a:spcPts val="0"/>
              </a:spcAft>
              <a:buSzPts val="1800"/>
              <a:buChar char="•"/>
            </a:pPr>
            <a:r>
              <a:rPr lang="en-US" sz="1800"/>
              <a:t>Poverty</a:t>
            </a:r>
            <a:endParaRPr sz="1800"/>
          </a:p>
          <a:p>
            <a:pPr marL="0" lvl="0" indent="0" algn="l" rtl="0">
              <a:spcBef>
                <a:spcPts val="360"/>
              </a:spcBef>
              <a:spcAft>
                <a:spcPts val="0"/>
              </a:spcAft>
              <a:buNone/>
            </a:pPr>
            <a:endParaRPr sz="1800"/>
          </a:p>
          <a:p>
            <a:pPr marL="0" lvl="0" indent="0" algn="l" rtl="0">
              <a:spcBef>
                <a:spcPts val="360"/>
              </a:spcBef>
              <a:spcAft>
                <a:spcPts val="0"/>
              </a:spcAft>
              <a:buNone/>
            </a:pPr>
            <a:r>
              <a:rPr lang="en-US" sz="1800" b="1"/>
              <a:t>Biomedical tools are necessary but not sufficient to overcome barriers to ending the epidemic.</a:t>
            </a:r>
            <a:endParaRPr sz="1800" b="1"/>
          </a:p>
          <a:p>
            <a:pPr marL="0" lvl="0" indent="0" algn="l" rtl="0">
              <a:spcBef>
                <a:spcPts val="360"/>
              </a:spcBef>
              <a:spcAft>
                <a:spcPts val="0"/>
              </a:spcAft>
              <a:buNone/>
            </a:pPr>
            <a:endParaRPr sz="1800"/>
          </a:p>
          <a:p>
            <a:pPr marL="342900" lvl="0" indent="-279400" algn="l" rtl="0">
              <a:spcBef>
                <a:spcPts val="360"/>
              </a:spcBef>
              <a:spcAft>
                <a:spcPts val="0"/>
              </a:spcAft>
              <a:buSzPts val="1800"/>
              <a:buChar char="•"/>
            </a:pPr>
            <a:endParaRPr sz="1800"/>
          </a:p>
          <a:p>
            <a:pPr marL="0" lvl="0" indent="0" algn="l" rtl="0">
              <a:spcBef>
                <a:spcPts val="360"/>
              </a:spcBef>
              <a:spcAft>
                <a:spcPts val="0"/>
              </a:spcAft>
              <a:buNone/>
            </a:pPr>
            <a:endParaRPr sz="1800"/>
          </a:p>
          <a:p>
            <a:pPr marL="0" lvl="0" indent="0" algn="l" rtl="0">
              <a:spcBef>
                <a:spcPts val="360"/>
              </a:spcBef>
              <a:spcAft>
                <a:spcPts val="0"/>
              </a:spcAft>
              <a:buNone/>
            </a:pP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g1e015c34828_0_619"/>
          <p:cNvPicPr preferRelativeResize="0"/>
          <p:nvPr/>
        </p:nvPicPr>
        <p:blipFill>
          <a:blip r:embed="rId3">
            <a:alphaModFix/>
          </a:blip>
          <a:stretch>
            <a:fillRect/>
          </a:stretch>
        </p:blipFill>
        <p:spPr>
          <a:xfrm>
            <a:off x="2006725" y="1567800"/>
            <a:ext cx="2427725" cy="2427725"/>
          </a:xfrm>
          <a:prstGeom prst="rect">
            <a:avLst/>
          </a:prstGeom>
          <a:noFill/>
          <a:ln>
            <a:noFill/>
          </a:ln>
        </p:spPr>
      </p:pic>
      <p:sp>
        <p:nvSpPr>
          <p:cNvPr id="335" name="Google Shape;335;g1e015c34828_0_619"/>
          <p:cNvSpPr txBox="1"/>
          <p:nvPr/>
        </p:nvSpPr>
        <p:spPr>
          <a:xfrm>
            <a:off x="0" y="0"/>
            <a:ext cx="9144000" cy="846600"/>
          </a:xfrm>
          <a:prstGeom prst="rect">
            <a:avLst/>
          </a:prstGeom>
          <a:solidFill>
            <a:srgbClr val="C0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300">
                <a:solidFill>
                  <a:schemeClr val="lt1"/>
                </a:solidFill>
                <a:latin typeface="Arial Black"/>
                <a:ea typeface="Arial Black"/>
                <a:cs typeface="Arial Black"/>
                <a:sym typeface="Arial Black"/>
              </a:rPr>
              <a:t>PLHIV MOVING LEGISLATION</a:t>
            </a:r>
            <a:endParaRPr sz="4300">
              <a:solidFill>
                <a:schemeClr val="lt1"/>
              </a:solidFill>
              <a:latin typeface="Arial Black"/>
              <a:ea typeface="Arial Black"/>
              <a:cs typeface="Arial Black"/>
              <a:sym typeface="Arial Black"/>
            </a:endParaRPr>
          </a:p>
        </p:txBody>
      </p:sp>
      <p:pic>
        <p:nvPicPr>
          <p:cNvPr id="336" name="Google Shape;336;g1e015c34828_0_619"/>
          <p:cNvPicPr preferRelativeResize="0"/>
          <p:nvPr/>
        </p:nvPicPr>
        <p:blipFill rotWithShape="1">
          <a:blip r:embed="rId4">
            <a:alphaModFix/>
          </a:blip>
          <a:srcRect l="23577" r="22493"/>
          <a:stretch/>
        </p:blipFill>
        <p:spPr>
          <a:xfrm>
            <a:off x="0" y="1567800"/>
            <a:ext cx="2235324" cy="2427725"/>
          </a:xfrm>
          <a:prstGeom prst="rect">
            <a:avLst/>
          </a:prstGeom>
          <a:noFill/>
          <a:ln>
            <a:noFill/>
          </a:ln>
        </p:spPr>
      </p:pic>
      <p:sp>
        <p:nvSpPr>
          <p:cNvPr id="337" name="Google Shape;337;g1e015c34828_0_619"/>
          <p:cNvSpPr txBox="1"/>
          <p:nvPr/>
        </p:nvSpPr>
        <p:spPr>
          <a:xfrm>
            <a:off x="0" y="3919325"/>
            <a:ext cx="4662900"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latin typeface="Raleway"/>
                <a:ea typeface="Raleway"/>
                <a:cs typeface="Raleway"/>
                <a:sym typeface="Raleway"/>
              </a:rPr>
              <a:t>Unprecedented success and movement: </a:t>
            </a:r>
            <a:endParaRPr sz="2000" dirty="0">
              <a:latin typeface="Raleway"/>
              <a:ea typeface="Raleway"/>
              <a:cs typeface="Raleway"/>
              <a:sym typeface="Raleway"/>
            </a:endParaRPr>
          </a:p>
          <a:p>
            <a:pPr marL="457200" lvl="0" indent="-368300" algn="l" rtl="0">
              <a:spcBef>
                <a:spcPts val="0"/>
              </a:spcBef>
              <a:spcAft>
                <a:spcPts val="0"/>
              </a:spcAft>
              <a:buSzPts val="2200"/>
              <a:buFont typeface="Raleway"/>
              <a:buChar char="●"/>
            </a:pPr>
            <a:r>
              <a:rPr lang="en-US" sz="2000" dirty="0">
                <a:latin typeface="Raleway"/>
                <a:ea typeface="Raleway"/>
                <a:cs typeface="Raleway"/>
                <a:sym typeface="Raleway"/>
              </a:rPr>
              <a:t>met at </a:t>
            </a:r>
            <a:r>
              <a:rPr lang="en-US" sz="2000" b="1" dirty="0">
                <a:latin typeface="Raleway"/>
                <a:ea typeface="Raleway"/>
                <a:cs typeface="Raleway"/>
                <a:sym typeface="Raleway"/>
              </a:rPr>
              <a:t>2018</a:t>
            </a:r>
            <a:r>
              <a:rPr lang="en-US" sz="2000" dirty="0">
                <a:latin typeface="Raleway"/>
                <a:ea typeface="Raleway"/>
                <a:cs typeface="Raleway"/>
                <a:sym typeface="Raleway"/>
              </a:rPr>
              <a:t> HINAC Training Academy, Indiana</a:t>
            </a:r>
            <a:endParaRPr sz="2000" dirty="0">
              <a:latin typeface="Raleway"/>
              <a:ea typeface="Raleway"/>
              <a:cs typeface="Raleway"/>
              <a:sym typeface="Raleway"/>
            </a:endParaRPr>
          </a:p>
          <a:p>
            <a:pPr marL="457200" lvl="0" indent="-368300" algn="l" rtl="0">
              <a:spcBef>
                <a:spcPts val="0"/>
              </a:spcBef>
              <a:spcAft>
                <a:spcPts val="0"/>
              </a:spcAft>
              <a:buSzPts val="2200"/>
              <a:buFont typeface="Raleway"/>
              <a:buChar char="●"/>
            </a:pPr>
            <a:r>
              <a:rPr lang="en-US" sz="2000" dirty="0">
                <a:latin typeface="Raleway"/>
                <a:ea typeface="Raleway"/>
                <a:cs typeface="Raleway"/>
                <a:sym typeface="Raleway"/>
              </a:rPr>
              <a:t>started ECHO-VA immediately after</a:t>
            </a:r>
            <a:endParaRPr sz="2000" dirty="0">
              <a:latin typeface="Raleway"/>
              <a:ea typeface="Raleway"/>
              <a:cs typeface="Raleway"/>
              <a:sym typeface="Raleway"/>
            </a:endParaRPr>
          </a:p>
          <a:p>
            <a:pPr marL="457200" lvl="0" indent="-368300" algn="l" rtl="0">
              <a:spcBef>
                <a:spcPts val="0"/>
              </a:spcBef>
              <a:spcAft>
                <a:spcPts val="0"/>
              </a:spcAft>
              <a:buSzPts val="2200"/>
              <a:buFont typeface="Raleway"/>
              <a:buChar char="●"/>
            </a:pPr>
            <a:r>
              <a:rPr lang="en-US" sz="2000" dirty="0">
                <a:latin typeface="Raleway"/>
                <a:ea typeface="Raleway"/>
                <a:cs typeface="Raleway"/>
                <a:sym typeface="Raleway"/>
              </a:rPr>
              <a:t>Modernized law signed July </a:t>
            </a:r>
            <a:r>
              <a:rPr lang="en-US" sz="2000" b="1" dirty="0">
                <a:latin typeface="Raleway"/>
                <a:ea typeface="Raleway"/>
                <a:cs typeface="Raleway"/>
                <a:sym typeface="Raleway"/>
              </a:rPr>
              <a:t>2021</a:t>
            </a:r>
            <a:endParaRPr sz="2000" b="1" dirty="0">
              <a:latin typeface="Raleway"/>
              <a:ea typeface="Raleway"/>
              <a:cs typeface="Raleway"/>
              <a:sym typeface="Raleway"/>
            </a:endParaRPr>
          </a:p>
        </p:txBody>
      </p:sp>
      <p:sp>
        <p:nvSpPr>
          <p:cNvPr id="338" name="Google Shape;338;g1e015c34828_0_619"/>
          <p:cNvSpPr txBox="1"/>
          <p:nvPr/>
        </p:nvSpPr>
        <p:spPr>
          <a:xfrm>
            <a:off x="117300" y="3595325"/>
            <a:ext cx="3935700" cy="400200"/>
          </a:xfrm>
          <a:prstGeom prst="rect">
            <a:avLst/>
          </a:prstGeom>
          <a:solidFill>
            <a:srgbClr val="C0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chemeClr val="lt1"/>
                </a:solidFill>
                <a:latin typeface="Raleway"/>
                <a:ea typeface="Raleway"/>
                <a:cs typeface="Raleway"/>
                <a:sym typeface="Raleway"/>
              </a:rPr>
              <a:t>Deirdre Johnson &amp; Cedric Pulliam</a:t>
            </a:r>
            <a:endParaRPr b="1">
              <a:solidFill>
                <a:schemeClr val="lt1"/>
              </a:solidFill>
              <a:latin typeface="Raleway"/>
              <a:ea typeface="Raleway"/>
              <a:cs typeface="Raleway"/>
              <a:sym typeface="Raleway"/>
            </a:endParaRPr>
          </a:p>
        </p:txBody>
      </p:sp>
      <p:sp>
        <p:nvSpPr>
          <p:cNvPr id="339" name="Google Shape;339;g1e015c34828_0_619"/>
          <p:cNvSpPr txBox="1"/>
          <p:nvPr/>
        </p:nvSpPr>
        <p:spPr>
          <a:xfrm>
            <a:off x="4481250" y="1567800"/>
            <a:ext cx="4662900" cy="5287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lt1"/>
                </a:solidFill>
                <a:latin typeface="Raleway"/>
                <a:ea typeface="Raleway"/>
                <a:cs typeface="Raleway"/>
                <a:sym typeface="Raleway"/>
              </a:rPr>
              <a:t>Their new law:</a:t>
            </a:r>
            <a:endParaRPr sz="1500">
              <a:solidFill>
                <a:schemeClr val="lt1"/>
              </a:solidFill>
              <a:latin typeface="Raleway"/>
              <a:ea typeface="Raleway"/>
              <a:cs typeface="Raleway"/>
              <a:sym typeface="Raleway"/>
            </a:endParaRPr>
          </a:p>
          <a:p>
            <a:pPr marL="457200" lvl="0" indent="-323850" algn="l" rtl="0">
              <a:spcBef>
                <a:spcPts val="0"/>
              </a:spcBef>
              <a:spcAft>
                <a:spcPts val="0"/>
              </a:spcAft>
              <a:buClr>
                <a:schemeClr val="lt1"/>
              </a:buClr>
              <a:buSzPts val="1500"/>
              <a:buFont typeface="Raleway"/>
              <a:buChar char="●"/>
            </a:pPr>
            <a:r>
              <a:rPr lang="en-US" sz="1500">
                <a:solidFill>
                  <a:schemeClr val="lt1"/>
                </a:solidFill>
                <a:latin typeface="Raleway"/>
                <a:ea typeface="Raleway"/>
                <a:cs typeface="Raleway"/>
                <a:sym typeface="Raleway"/>
              </a:rPr>
              <a:t>broadly expanded the scope of the law to include all sexually transmitted infections — not just HIV, syphilis and Hepatitis B</a:t>
            </a:r>
            <a:endParaRPr sz="1500">
              <a:solidFill>
                <a:schemeClr val="lt1"/>
              </a:solidFill>
              <a:latin typeface="Raleway"/>
              <a:ea typeface="Raleway"/>
              <a:cs typeface="Raleway"/>
              <a:sym typeface="Raleway"/>
            </a:endParaRPr>
          </a:p>
          <a:p>
            <a:pPr marL="457200" lvl="0" indent="-323850" algn="l" rtl="0">
              <a:spcBef>
                <a:spcPts val="0"/>
              </a:spcBef>
              <a:spcAft>
                <a:spcPts val="0"/>
              </a:spcAft>
              <a:buClr>
                <a:schemeClr val="lt1"/>
              </a:buClr>
              <a:buSzPts val="1500"/>
              <a:buFont typeface="Raleway"/>
              <a:buChar char="●"/>
            </a:pPr>
            <a:r>
              <a:rPr lang="en-US" sz="1500">
                <a:solidFill>
                  <a:schemeClr val="lt1"/>
                </a:solidFill>
                <a:latin typeface="Raleway"/>
                <a:ea typeface="Raleway"/>
                <a:cs typeface="Raleway"/>
                <a:sym typeface="Raleway"/>
              </a:rPr>
              <a:t>provided provisions to include proof of intent</a:t>
            </a:r>
            <a:endParaRPr sz="1500">
              <a:solidFill>
                <a:schemeClr val="lt1"/>
              </a:solidFill>
              <a:latin typeface="Raleway"/>
              <a:ea typeface="Raleway"/>
              <a:cs typeface="Raleway"/>
              <a:sym typeface="Raleway"/>
            </a:endParaRPr>
          </a:p>
          <a:p>
            <a:pPr marL="457200" lvl="0" indent="-323850" algn="l" rtl="0">
              <a:lnSpc>
                <a:spcPct val="115000"/>
              </a:lnSpc>
              <a:spcBef>
                <a:spcPts val="0"/>
              </a:spcBef>
              <a:spcAft>
                <a:spcPts val="0"/>
              </a:spcAft>
              <a:buClr>
                <a:schemeClr val="lt1"/>
              </a:buClr>
              <a:buSzPts val="1500"/>
              <a:buFont typeface="Raleway"/>
              <a:buChar char="●"/>
            </a:pPr>
            <a:r>
              <a:rPr lang="en-US" sz="1500">
                <a:solidFill>
                  <a:schemeClr val="lt1"/>
                </a:solidFill>
                <a:latin typeface="Raleway"/>
                <a:ea typeface="Raleway"/>
                <a:cs typeface="Raleway"/>
                <a:sym typeface="Raleway"/>
              </a:rPr>
              <a:t>repeals misdemeanor penalty for non-disclosure, significantly raising burden of proof for “infected” sexual battery charges. Convictions require proof of transmission </a:t>
            </a:r>
            <a:r>
              <a:rPr lang="en-US" sz="1500" b="1" i="1">
                <a:solidFill>
                  <a:schemeClr val="lt1"/>
                </a:solidFill>
                <a:latin typeface="Raleway"/>
                <a:ea typeface="Raleway"/>
                <a:cs typeface="Raleway"/>
                <a:sym typeface="Raleway"/>
              </a:rPr>
              <a:t>and</a:t>
            </a:r>
            <a:r>
              <a:rPr lang="en-US" sz="1500">
                <a:solidFill>
                  <a:schemeClr val="lt1"/>
                </a:solidFill>
                <a:latin typeface="Raleway"/>
                <a:ea typeface="Raleway"/>
                <a:cs typeface="Raleway"/>
                <a:sym typeface="Raleway"/>
              </a:rPr>
              <a:t> that their partner engaged in risky behavior such as unprotected sex.</a:t>
            </a:r>
            <a:endParaRPr sz="1500">
              <a:solidFill>
                <a:schemeClr val="lt1"/>
              </a:solidFill>
              <a:latin typeface="Raleway"/>
              <a:ea typeface="Raleway"/>
              <a:cs typeface="Raleway"/>
              <a:sym typeface="Raleway"/>
            </a:endParaRPr>
          </a:p>
          <a:p>
            <a:pPr marL="457200" lvl="0" indent="-323850" algn="l" rtl="0">
              <a:lnSpc>
                <a:spcPct val="115000"/>
              </a:lnSpc>
              <a:spcBef>
                <a:spcPts val="0"/>
              </a:spcBef>
              <a:spcAft>
                <a:spcPts val="0"/>
              </a:spcAft>
              <a:buClr>
                <a:schemeClr val="lt1"/>
              </a:buClr>
              <a:buSzPts val="1500"/>
              <a:buFont typeface="Raleway"/>
              <a:buChar char="●"/>
            </a:pPr>
            <a:r>
              <a:rPr lang="en-US" sz="1500">
                <a:solidFill>
                  <a:schemeClr val="lt1"/>
                </a:solidFill>
                <a:latin typeface="Raleway"/>
                <a:ea typeface="Raleway"/>
                <a:cs typeface="Raleway"/>
                <a:sym typeface="Raleway"/>
              </a:rPr>
              <a:t>repeals a section of state code that requires Virginians convicted of sex work or IV drug use to be tested for HIV</a:t>
            </a:r>
            <a:endParaRPr sz="1500">
              <a:solidFill>
                <a:schemeClr val="lt1"/>
              </a:solidFill>
              <a:latin typeface="Raleway"/>
              <a:ea typeface="Raleway"/>
              <a:cs typeface="Raleway"/>
              <a:sym typeface="Raleway"/>
            </a:endParaRPr>
          </a:p>
          <a:p>
            <a:pPr marL="457200" lvl="0" indent="-323850" algn="l" rtl="0">
              <a:lnSpc>
                <a:spcPct val="115000"/>
              </a:lnSpc>
              <a:spcBef>
                <a:spcPts val="0"/>
              </a:spcBef>
              <a:spcAft>
                <a:spcPts val="0"/>
              </a:spcAft>
              <a:buClr>
                <a:schemeClr val="lt1"/>
              </a:buClr>
              <a:buSzPts val="1500"/>
              <a:buFont typeface="Raleway"/>
              <a:buChar char="●"/>
            </a:pPr>
            <a:r>
              <a:rPr lang="en-US" sz="1500">
                <a:solidFill>
                  <a:schemeClr val="lt1"/>
                </a:solidFill>
                <a:latin typeface="Raleway"/>
                <a:ea typeface="Raleway"/>
                <a:cs typeface="Raleway"/>
                <a:sym typeface="Raleway"/>
              </a:rPr>
              <a:t>removes the state’s current ban against patients with HIV donating organs, with notice and consent, in certain circumstances — putting Virginia in line with federal guidance.</a:t>
            </a:r>
            <a:endParaRPr sz="1500">
              <a:solidFill>
                <a:schemeClr val="lt1"/>
              </a:solidFill>
              <a:latin typeface="Raleway"/>
              <a:ea typeface="Raleway"/>
              <a:cs typeface="Raleway"/>
              <a:sym typeface="Raleway"/>
            </a:endParaRPr>
          </a:p>
          <a:p>
            <a:pPr marL="457200" lvl="0" indent="-323850" algn="l" rtl="0">
              <a:spcBef>
                <a:spcPts val="0"/>
              </a:spcBef>
              <a:spcAft>
                <a:spcPts val="0"/>
              </a:spcAft>
              <a:buClr>
                <a:schemeClr val="lt1"/>
              </a:buClr>
              <a:buSzPts val="1500"/>
              <a:buFont typeface="Raleway"/>
              <a:buChar char="●"/>
            </a:pPr>
            <a:endParaRPr sz="1500">
              <a:solidFill>
                <a:schemeClr val="lt1"/>
              </a:solidFill>
              <a:latin typeface="Raleway"/>
              <a:ea typeface="Raleway"/>
              <a:cs typeface="Raleway"/>
              <a:sym typeface="Raleway"/>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1e015c34828_0_629"/>
          <p:cNvSpPr txBox="1"/>
          <p:nvPr/>
        </p:nvSpPr>
        <p:spPr>
          <a:xfrm>
            <a:off x="4481100" y="160800"/>
            <a:ext cx="46629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latin typeface="Raleway"/>
                <a:ea typeface="Raleway"/>
                <a:cs typeface="Raleway"/>
                <a:sym typeface="Raleway"/>
              </a:rPr>
              <a:t>Unprecedented success and movement: </a:t>
            </a:r>
            <a:endParaRPr sz="2200">
              <a:latin typeface="Raleway"/>
              <a:ea typeface="Raleway"/>
              <a:cs typeface="Raleway"/>
              <a:sym typeface="Raleway"/>
            </a:endParaRPr>
          </a:p>
          <a:p>
            <a:pPr marL="457200" lvl="0" indent="-368300" algn="l" rtl="0">
              <a:spcBef>
                <a:spcPts val="0"/>
              </a:spcBef>
              <a:spcAft>
                <a:spcPts val="0"/>
              </a:spcAft>
              <a:buSzPts val="2200"/>
              <a:buFont typeface="Raleway"/>
              <a:buChar char="●"/>
            </a:pPr>
            <a:r>
              <a:rPr lang="en-US" sz="2200">
                <a:latin typeface="Raleway"/>
                <a:ea typeface="Raleway"/>
                <a:cs typeface="Raleway"/>
                <a:sym typeface="Raleway"/>
              </a:rPr>
              <a:t>hosted </a:t>
            </a:r>
            <a:r>
              <a:rPr lang="en-US" sz="2200" b="1">
                <a:latin typeface="Raleway"/>
                <a:ea typeface="Raleway"/>
                <a:cs typeface="Raleway"/>
                <a:sym typeface="Raleway"/>
              </a:rPr>
              <a:t>2016</a:t>
            </a:r>
            <a:r>
              <a:rPr lang="en-US" sz="2200">
                <a:latin typeface="Raleway"/>
                <a:ea typeface="Raleway"/>
                <a:cs typeface="Raleway"/>
                <a:sym typeface="Raleway"/>
              </a:rPr>
              <a:t> HINAC Alabama</a:t>
            </a:r>
            <a:endParaRPr sz="2200">
              <a:latin typeface="Raleway"/>
              <a:ea typeface="Raleway"/>
              <a:cs typeface="Raleway"/>
              <a:sym typeface="Raleway"/>
            </a:endParaRPr>
          </a:p>
          <a:p>
            <a:pPr marL="457200" lvl="0" indent="-368300" algn="l" rtl="0">
              <a:spcBef>
                <a:spcPts val="0"/>
              </a:spcBef>
              <a:spcAft>
                <a:spcPts val="0"/>
              </a:spcAft>
              <a:buSzPts val="2200"/>
              <a:buFont typeface="Raleway"/>
              <a:buChar char="●"/>
            </a:pPr>
            <a:r>
              <a:rPr lang="en-US" sz="2200">
                <a:latin typeface="Raleway"/>
                <a:ea typeface="Raleway"/>
                <a:cs typeface="Raleway"/>
                <a:sym typeface="Raleway"/>
              </a:rPr>
              <a:t>revived a start/stop coalition from 2012</a:t>
            </a:r>
            <a:endParaRPr sz="2200">
              <a:latin typeface="Raleway"/>
              <a:ea typeface="Raleway"/>
              <a:cs typeface="Raleway"/>
              <a:sym typeface="Raleway"/>
            </a:endParaRPr>
          </a:p>
          <a:p>
            <a:pPr marL="457200" lvl="0" indent="-368300" algn="l" rtl="0">
              <a:spcBef>
                <a:spcPts val="0"/>
              </a:spcBef>
              <a:spcAft>
                <a:spcPts val="0"/>
              </a:spcAft>
              <a:buSzPts val="2200"/>
              <a:buFont typeface="Raleway"/>
              <a:buChar char="●"/>
            </a:pPr>
            <a:r>
              <a:rPr lang="en-US" sz="2200">
                <a:latin typeface="Raleway"/>
                <a:ea typeface="Raleway"/>
                <a:cs typeface="Raleway"/>
                <a:sym typeface="Raleway"/>
              </a:rPr>
              <a:t>REPEALED law signed July </a:t>
            </a:r>
            <a:r>
              <a:rPr lang="en-US" sz="2200" b="1">
                <a:latin typeface="Raleway"/>
                <a:ea typeface="Raleway"/>
                <a:cs typeface="Raleway"/>
                <a:sym typeface="Raleway"/>
              </a:rPr>
              <a:t>2021</a:t>
            </a:r>
            <a:endParaRPr sz="2200" b="1">
              <a:latin typeface="Raleway"/>
              <a:ea typeface="Raleway"/>
              <a:cs typeface="Raleway"/>
              <a:sym typeface="Raleway"/>
            </a:endParaRPr>
          </a:p>
        </p:txBody>
      </p:sp>
      <p:sp>
        <p:nvSpPr>
          <p:cNvPr id="346" name="Google Shape;346;g1e015c34828_0_629"/>
          <p:cNvSpPr txBox="1"/>
          <p:nvPr/>
        </p:nvSpPr>
        <p:spPr>
          <a:xfrm>
            <a:off x="0" y="3575400"/>
            <a:ext cx="4481100" cy="615600"/>
          </a:xfrm>
          <a:prstGeom prst="rect">
            <a:avLst/>
          </a:prstGeom>
          <a:solidFill>
            <a:srgbClr val="C0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chemeClr val="lt1"/>
                </a:solidFill>
                <a:latin typeface="Raleway"/>
                <a:ea typeface="Raleway"/>
                <a:cs typeface="Raleway"/>
                <a:sym typeface="Raleway"/>
              </a:rPr>
              <a:t>IL - Timothy Jackson </a:t>
            </a:r>
            <a:endParaRPr b="1">
              <a:solidFill>
                <a:schemeClr val="lt1"/>
              </a:solidFill>
              <a:latin typeface="Raleway"/>
              <a:ea typeface="Raleway"/>
              <a:cs typeface="Raleway"/>
              <a:sym typeface="Raleway"/>
            </a:endParaRPr>
          </a:p>
          <a:p>
            <a:pPr marL="0" lvl="0" indent="0" algn="ctr" rtl="0">
              <a:spcBef>
                <a:spcPts val="0"/>
              </a:spcBef>
              <a:spcAft>
                <a:spcPts val="0"/>
              </a:spcAft>
              <a:buNone/>
            </a:pPr>
            <a:r>
              <a:rPr lang="en-US" b="1">
                <a:solidFill>
                  <a:schemeClr val="lt1"/>
                </a:solidFill>
                <a:latin typeface="Raleway"/>
                <a:ea typeface="Raleway"/>
                <a:cs typeface="Raleway"/>
                <a:sym typeface="Raleway"/>
              </a:rPr>
              <a:t>Coalition members &amp; AIDS Foundation Chicago</a:t>
            </a:r>
            <a:endParaRPr b="1">
              <a:solidFill>
                <a:schemeClr val="lt1"/>
              </a:solidFill>
              <a:latin typeface="Raleway"/>
              <a:ea typeface="Raleway"/>
              <a:cs typeface="Raleway"/>
              <a:sym typeface="Raleway"/>
            </a:endParaRPr>
          </a:p>
        </p:txBody>
      </p:sp>
      <p:pic>
        <p:nvPicPr>
          <p:cNvPr id="347" name="Google Shape;347;g1e015c34828_0_629"/>
          <p:cNvPicPr preferRelativeResize="0"/>
          <p:nvPr/>
        </p:nvPicPr>
        <p:blipFill>
          <a:blip r:embed="rId3">
            <a:alphaModFix/>
          </a:blip>
          <a:stretch>
            <a:fillRect/>
          </a:stretch>
        </p:blipFill>
        <p:spPr>
          <a:xfrm>
            <a:off x="0" y="0"/>
            <a:ext cx="4389125" cy="3584001"/>
          </a:xfrm>
          <a:prstGeom prst="rect">
            <a:avLst/>
          </a:prstGeom>
          <a:noFill/>
          <a:ln>
            <a:noFill/>
          </a:ln>
        </p:spPr>
      </p:pic>
      <p:sp>
        <p:nvSpPr>
          <p:cNvPr id="348" name="Google Shape;348;g1e015c34828_0_629"/>
          <p:cNvSpPr txBox="1"/>
          <p:nvPr/>
        </p:nvSpPr>
        <p:spPr>
          <a:xfrm>
            <a:off x="4389125" y="2715900"/>
            <a:ext cx="4755000" cy="27705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lt1"/>
                </a:solidFill>
                <a:latin typeface="Raleway"/>
                <a:ea typeface="Raleway"/>
                <a:cs typeface="Raleway"/>
                <a:sym typeface="Raleway"/>
              </a:rPr>
              <a:t>Their new law:</a:t>
            </a:r>
            <a:endParaRPr sz="1500">
              <a:solidFill>
                <a:schemeClr val="lt1"/>
              </a:solidFill>
              <a:latin typeface="Raleway"/>
              <a:ea typeface="Raleway"/>
              <a:cs typeface="Raleway"/>
              <a:sym typeface="Raleway"/>
            </a:endParaRPr>
          </a:p>
          <a:p>
            <a:pPr marL="457200" lvl="0" indent="-323850" algn="l" rtl="0">
              <a:lnSpc>
                <a:spcPct val="115000"/>
              </a:lnSpc>
              <a:spcBef>
                <a:spcPts val="0"/>
              </a:spcBef>
              <a:spcAft>
                <a:spcPts val="0"/>
              </a:spcAft>
              <a:buClr>
                <a:schemeClr val="lt1"/>
              </a:buClr>
              <a:buSzPts val="1500"/>
              <a:buFont typeface="Raleway"/>
              <a:buChar char="●"/>
            </a:pPr>
            <a:r>
              <a:rPr lang="en-US" sz="1500">
                <a:solidFill>
                  <a:schemeClr val="lt1"/>
                </a:solidFill>
                <a:latin typeface="Raleway"/>
                <a:ea typeface="Raleway"/>
                <a:cs typeface="Raleway"/>
                <a:sym typeface="Raleway"/>
              </a:rPr>
              <a:t>House Bill 1063 ends criminal penalties against PLWH by amending the Criminal Code of 2012, repealing the statute creating the offense of criminal transmission of HIV, and makes conforming changes in the AIDS Confidentiality Act, the Illinois Sexually Transmissible Disease Control Act, the Illinois Vehicle Code, the Criminal Code of 2012, and the Unified Code of Corrections.</a:t>
            </a:r>
            <a:endParaRPr sz="1500">
              <a:solidFill>
                <a:schemeClr val="lt1"/>
              </a:solidFill>
              <a:latin typeface="Ralew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1e015c34828_0_716"/>
          <p:cNvSpPr txBox="1">
            <a:spLocks noGrp="1"/>
          </p:cNvSpPr>
          <p:nvPr>
            <p:ph type="title"/>
          </p:nvPr>
        </p:nvSpPr>
        <p:spPr>
          <a:xfrm>
            <a:off x="94375" y="201000"/>
            <a:ext cx="8862900" cy="99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4000"/>
              <a:buFont typeface="Arial"/>
              <a:buNone/>
            </a:pPr>
            <a:r>
              <a:rPr lang="en-US"/>
              <a:t>Stakeholder Opportunities</a:t>
            </a:r>
            <a:endParaRPr/>
          </a:p>
        </p:txBody>
      </p:sp>
      <p:sp>
        <p:nvSpPr>
          <p:cNvPr id="355" name="Google Shape;355;g1e015c34828_0_716"/>
          <p:cNvSpPr txBox="1">
            <a:spLocks noGrp="1"/>
          </p:cNvSpPr>
          <p:nvPr>
            <p:ph type="body" idx="1"/>
          </p:nvPr>
        </p:nvSpPr>
        <p:spPr>
          <a:xfrm>
            <a:off x="244925" y="1337000"/>
            <a:ext cx="8712600" cy="5444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1530"/>
              <a:buFont typeface="Arial"/>
              <a:buNone/>
            </a:pPr>
            <a:r>
              <a:rPr lang="en-US" sz="1800" b="1" u="sng">
                <a:solidFill>
                  <a:schemeClr val="hlink"/>
                </a:solidFill>
                <a:hlinkClick r:id="rId3"/>
              </a:rPr>
              <a:t>Kentucky Public Health Association </a:t>
            </a:r>
            <a:endParaRPr sz="1800" b="1"/>
          </a:p>
          <a:p>
            <a:pPr marL="0" marR="0" lvl="0" indent="0" algn="l" rtl="0">
              <a:lnSpc>
                <a:spcPct val="100000"/>
              </a:lnSpc>
              <a:spcBef>
                <a:spcPts val="0"/>
              </a:spcBef>
              <a:spcAft>
                <a:spcPts val="0"/>
              </a:spcAft>
              <a:buClr>
                <a:schemeClr val="accent1"/>
              </a:buClr>
              <a:buSzPts val="1530"/>
              <a:buFont typeface="Arial"/>
              <a:buNone/>
            </a:pPr>
            <a:endParaRPr sz="1800" b="1"/>
          </a:p>
          <a:p>
            <a:pPr marL="0" marR="0" lvl="0" indent="0" algn="l" rtl="0">
              <a:lnSpc>
                <a:spcPct val="100000"/>
              </a:lnSpc>
              <a:spcBef>
                <a:spcPts val="0"/>
              </a:spcBef>
              <a:spcAft>
                <a:spcPts val="0"/>
              </a:spcAft>
              <a:buClr>
                <a:schemeClr val="accent1"/>
              </a:buClr>
              <a:buSzPts val="1530"/>
              <a:buFont typeface="Arial"/>
              <a:buNone/>
            </a:pPr>
            <a:r>
              <a:rPr lang="en-US" sz="1800" b="1" u="sng">
                <a:solidFill>
                  <a:schemeClr val="hlink"/>
                </a:solidFill>
                <a:hlinkClick r:id="rId4"/>
              </a:rPr>
              <a:t>National Alliance of State and Territorial AIDS Directors (NASTAD) Member</a:t>
            </a:r>
            <a:endParaRPr sz="1800" b="1"/>
          </a:p>
          <a:p>
            <a:pPr marL="0" marR="0" lvl="0" indent="0" algn="l" rtl="0">
              <a:lnSpc>
                <a:spcPct val="100000"/>
              </a:lnSpc>
              <a:spcBef>
                <a:spcPts val="0"/>
              </a:spcBef>
              <a:spcAft>
                <a:spcPts val="0"/>
              </a:spcAft>
              <a:buClr>
                <a:schemeClr val="accent1"/>
              </a:buClr>
              <a:buSzPts val="1530"/>
              <a:buFont typeface="Arial"/>
              <a:buNone/>
            </a:pPr>
            <a:endParaRPr sz="1800" b="1"/>
          </a:p>
          <a:p>
            <a:pPr marL="0" marR="0" lvl="0" indent="0" algn="l" rtl="0">
              <a:lnSpc>
                <a:spcPct val="100000"/>
              </a:lnSpc>
              <a:spcBef>
                <a:spcPts val="0"/>
              </a:spcBef>
              <a:spcAft>
                <a:spcPts val="0"/>
              </a:spcAft>
              <a:buClr>
                <a:schemeClr val="accent1"/>
              </a:buClr>
              <a:buSzPts val="1530"/>
              <a:buFont typeface="Arial"/>
              <a:buNone/>
            </a:pPr>
            <a:r>
              <a:rPr lang="en-US" sz="1800" b="1" u="sng">
                <a:solidFill>
                  <a:schemeClr val="hlink"/>
                </a:solidFill>
                <a:hlinkClick r:id="rId5"/>
              </a:rPr>
              <a:t>Association of Nurses of AIDS Care</a:t>
            </a:r>
            <a:endParaRPr sz="1800" b="1"/>
          </a:p>
          <a:p>
            <a:pPr marL="0" marR="0" lvl="0" indent="0" algn="l" rtl="0">
              <a:lnSpc>
                <a:spcPct val="100000"/>
              </a:lnSpc>
              <a:spcBef>
                <a:spcPts val="0"/>
              </a:spcBef>
              <a:spcAft>
                <a:spcPts val="0"/>
              </a:spcAft>
              <a:buClr>
                <a:schemeClr val="accent1"/>
              </a:buClr>
              <a:buSzPts val="1530"/>
              <a:buFont typeface="Arial"/>
              <a:buNone/>
            </a:pPr>
            <a:endParaRPr sz="1800" b="1"/>
          </a:p>
          <a:p>
            <a:pPr marL="0" marR="0" lvl="0" indent="0" algn="l" rtl="0">
              <a:lnSpc>
                <a:spcPct val="100000"/>
              </a:lnSpc>
              <a:spcBef>
                <a:spcPts val="0"/>
              </a:spcBef>
              <a:spcAft>
                <a:spcPts val="0"/>
              </a:spcAft>
              <a:buClr>
                <a:schemeClr val="accent1"/>
              </a:buClr>
              <a:buSzPts val="1530"/>
              <a:buFont typeface="Arial"/>
              <a:buNone/>
            </a:pPr>
            <a:r>
              <a:rPr lang="en-US" sz="1800" b="1"/>
              <a:t>The more you educate about this, the more support can be leveraged on a federal level. We need co-sponsors for the REPEAL Act when it gets reintroduced in the 118th Congress by Rep. Barbara Lee</a:t>
            </a:r>
            <a:endParaRPr sz="1800" b="1"/>
          </a:p>
          <a:p>
            <a:pPr marL="0" marR="0" lvl="0" indent="0" algn="l" rtl="0">
              <a:lnSpc>
                <a:spcPct val="100000"/>
              </a:lnSpc>
              <a:spcBef>
                <a:spcPts val="0"/>
              </a:spcBef>
              <a:spcAft>
                <a:spcPts val="0"/>
              </a:spcAft>
              <a:buClr>
                <a:schemeClr val="accent1"/>
              </a:buClr>
              <a:buSzPts val="1530"/>
              <a:buFont typeface="Arial"/>
              <a:buNone/>
            </a:pPr>
            <a:endParaRPr sz="1800" b="1"/>
          </a:p>
          <a:p>
            <a:pPr marL="0" marR="0" lvl="0" indent="0" algn="l" rtl="0">
              <a:lnSpc>
                <a:spcPct val="100000"/>
              </a:lnSpc>
              <a:spcBef>
                <a:spcPts val="0"/>
              </a:spcBef>
              <a:spcAft>
                <a:spcPts val="0"/>
              </a:spcAft>
              <a:buClr>
                <a:schemeClr val="accent1"/>
              </a:buClr>
              <a:buSzPts val="1530"/>
              <a:buFont typeface="Arial"/>
              <a:buNone/>
            </a:pPr>
            <a:endParaRPr sz="18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e015c34828_0_162"/>
          <p:cNvSpPr txBox="1"/>
          <p:nvPr/>
        </p:nvSpPr>
        <p:spPr>
          <a:xfrm>
            <a:off x="389800" y="1958125"/>
            <a:ext cx="8071500" cy="3337200"/>
          </a:xfrm>
          <a:prstGeom prst="rect">
            <a:avLst/>
          </a:prstGeom>
          <a:noFill/>
          <a:ln>
            <a:noFill/>
          </a:ln>
        </p:spPr>
        <p:txBody>
          <a:bodyPr spcFirstLastPara="1" wrap="square" lIns="0" tIns="0" rIns="0" bIns="0" anchor="t" anchorCtr="0">
            <a:noAutofit/>
          </a:bodyPr>
          <a:lstStyle/>
          <a:p>
            <a:pPr marL="0" lvl="0" indent="0" algn="l" rtl="0">
              <a:spcBef>
                <a:spcPts val="600"/>
              </a:spcBef>
              <a:spcAft>
                <a:spcPts val="0"/>
              </a:spcAft>
              <a:buNone/>
            </a:pPr>
            <a:r>
              <a:rPr lang="en-US" sz="1800" b="1">
                <a:solidFill>
                  <a:srgbClr val="000000"/>
                </a:solidFill>
              </a:rPr>
              <a:t>SERO PROJECT</a:t>
            </a:r>
            <a:r>
              <a:rPr lang="en-US" sz="1800" b="1">
                <a:solidFill>
                  <a:srgbClr val="001F46"/>
                </a:solidFill>
              </a:rPr>
              <a:t> </a:t>
            </a:r>
            <a:r>
              <a:rPr lang="en-US" sz="1800"/>
              <a:t>centers PLHIV leadership to end HIV criminalization, mass incarceration, racial and social injustice by supporting inclusive PLHIV networks to improve policy outcomes, advance human rights and promote healing justice.</a:t>
            </a:r>
            <a:endParaRPr sz="1800"/>
          </a:p>
          <a:p>
            <a:pPr marL="0" lvl="0" indent="0" algn="l" rtl="0">
              <a:spcBef>
                <a:spcPts val="600"/>
              </a:spcBef>
              <a:spcAft>
                <a:spcPts val="0"/>
              </a:spcAft>
              <a:buNone/>
            </a:pPr>
            <a:endParaRPr sz="1800">
              <a:solidFill>
                <a:srgbClr val="001F46"/>
              </a:solidFill>
            </a:endParaRPr>
          </a:p>
          <a:p>
            <a:pPr marL="0" lvl="0" indent="0" algn="l" rtl="0">
              <a:spcBef>
                <a:spcPts val="0"/>
              </a:spcBef>
              <a:spcAft>
                <a:spcPts val="0"/>
              </a:spcAft>
              <a:buClr>
                <a:srgbClr val="000000"/>
              </a:buClr>
              <a:buSzPts val="1100"/>
              <a:buFont typeface="Arial"/>
              <a:buNone/>
            </a:pPr>
            <a:r>
              <a:rPr lang="en-US" i="1">
                <a:solidFill>
                  <a:srgbClr val="000000"/>
                </a:solidFill>
              </a:rPr>
              <a:t>I am not an attorney or medical professional. Please take this </a:t>
            </a:r>
            <a:r>
              <a:rPr lang="en-US" i="1"/>
              <a:t>presentation</a:t>
            </a:r>
            <a:r>
              <a:rPr lang="en-US" i="1">
                <a:solidFill>
                  <a:srgbClr val="000000"/>
                </a:solidFill>
              </a:rPr>
              <a:t> as informational and if you or someone you know is experiencing criminalization, or have epidemiology questions, please reach out to a trusted legal support or medical expert. There are PLHIV</a:t>
            </a:r>
            <a:r>
              <a:rPr lang="en-US" i="1"/>
              <a:t>-</a:t>
            </a:r>
            <a:r>
              <a:rPr lang="en-US" i="1">
                <a:solidFill>
                  <a:srgbClr val="000000"/>
                </a:solidFill>
              </a:rPr>
              <a:t>led organizations that can guide but not guarantee legal representation. </a:t>
            </a:r>
            <a:endParaRPr i="1">
              <a:solidFill>
                <a:srgbClr val="000000"/>
              </a:solidFill>
            </a:endParaRPr>
          </a:p>
          <a:p>
            <a:pPr marL="0" lvl="0" indent="0" algn="l" rtl="0">
              <a:spcBef>
                <a:spcPts val="600"/>
              </a:spcBef>
              <a:spcAft>
                <a:spcPts val="0"/>
              </a:spcAft>
              <a:buNone/>
            </a:pPr>
            <a:endParaRPr sz="1800">
              <a:solidFill>
                <a:srgbClr val="001F46"/>
              </a:solidFill>
            </a:endParaRPr>
          </a:p>
        </p:txBody>
      </p:sp>
      <p:pic>
        <p:nvPicPr>
          <p:cNvPr id="120" name="Google Shape;120;g1e015c34828_0_162"/>
          <p:cNvPicPr preferRelativeResize="0"/>
          <p:nvPr/>
        </p:nvPicPr>
        <p:blipFill>
          <a:blip r:embed="rId3">
            <a:alphaModFix/>
          </a:blip>
          <a:stretch>
            <a:fillRect/>
          </a:stretch>
        </p:blipFill>
        <p:spPr>
          <a:xfrm>
            <a:off x="2471750" y="242850"/>
            <a:ext cx="3333750" cy="1371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1e015c34828_0_801"/>
          <p:cNvSpPr txBox="1">
            <a:spLocks noGrp="1"/>
          </p:cNvSpPr>
          <p:nvPr>
            <p:ph type="title"/>
          </p:nvPr>
        </p:nvSpPr>
        <p:spPr>
          <a:xfrm>
            <a:off x="457199" y="274638"/>
            <a:ext cx="831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How You Can Help</a:t>
            </a:r>
            <a:endParaRPr/>
          </a:p>
        </p:txBody>
      </p:sp>
      <p:sp>
        <p:nvSpPr>
          <p:cNvPr id="361" name="Google Shape;361;g1e015c34828_0_801"/>
          <p:cNvSpPr txBox="1">
            <a:spLocks noGrp="1"/>
          </p:cNvSpPr>
          <p:nvPr>
            <p:ph type="body" idx="1"/>
          </p:nvPr>
        </p:nvSpPr>
        <p:spPr>
          <a:xfrm>
            <a:off x="457199" y="1600200"/>
            <a:ext cx="8315700" cy="4367400"/>
          </a:xfrm>
          <a:prstGeom prst="rect">
            <a:avLst/>
          </a:prstGeom>
        </p:spPr>
        <p:txBody>
          <a:bodyPr spcFirstLastPara="1" wrap="square" lIns="91425" tIns="45700" rIns="91425" bIns="45700" anchor="t" anchorCtr="0">
            <a:normAutofit/>
          </a:bodyPr>
          <a:lstStyle/>
          <a:p>
            <a:pPr marL="457200" lvl="0" indent="-213359" algn="l" rtl="0">
              <a:spcBef>
                <a:spcPts val="0"/>
              </a:spcBef>
              <a:spcAft>
                <a:spcPts val="0"/>
              </a:spcAft>
              <a:buSzPts val="1800"/>
              <a:buFont typeface="Arial"/>
              <a:buChar char="•"/>
            </a:pPr>
            <a:r>
              <a:rPr lang="en-US" sz="1800">
                <a:solidFill>
                  <a:srgbClr val="000000"/>
                </a:solidFill>
              </a:rPr>
              <a:t>Testimony in legislative hearings</a:t>
            </a:r>
            <a:endParaRPr sz="1800">
              <a:solidFill>
                <a:srgbClr val="000000"/>
              </a:solidFill>
            </a:endParaRPr>
          </a:p>
          <a:p>
            <a:pPr marL="457200" lvl="0" indent="-213359" algn="l" rtl="0">
              <a:spcBef>
                <a:spcPts val="0"/>
              </a:spcBef>
              <a:spcAft>
                <a:spcPts val="0"/>
              </a:spcAft>
              <a:buSzPts val="1800"/>
              <a:buFont typeface="Arial"/>
              <a:buChar char="•"/>
            </a:pPr>
            <a:r>
              <a:rPr lang="en-US" sz="1800">
                <a:solidFill>
                  <a:srgbClr val="000000"/>
                </a:solidFill>
              </a:rPr>
              <a:t>Letters to the editor</a:t>
            </a:r>
            <a:endParaRPr sz="1800">
              <a:solidFill>
                <a:srgbClr val="000000"/>
              </a:solidFill>
            </a:endParaRPr>
          </a:p>
          <a:p>
            <a:pPr marL="457200" lvl="0" indent="-213359" algn="l" rtl="0">
              <a:spcBef>
                <a:spcPts val="0"/>
              </a:spcBef>
              <a:spcAft>
                <a:spcPts val="0"/>
              </a:spcAft>
              <a:buSzPts val="1800"/>
              <a:buFont typeface="Arial"/>
              <a:buChar char="•"/>
            </a:pPr>
            <a:r>
              <a:rPr lang="en-US" sz="1800">
                <a:solidFill>
                  <a:srgbClr val="000000"/>
                </a:solidFill>
              </a:rPr>
              <a:t>Support with creating continuing education opportunities for prosecutors and foundational curriculum</a:t>
            </a:r>
            <a:endParaRPr sz="1800">
              <a:solidFill>
                <a:srgbClr val="000000"/>
              </a:solidFill>
            </a:endParaRPr>
          </a:p>
          <a:p>
            <a:pPr marL="457200" lvl="0" indent="-213359" algn="l" rtl="0">
              <a:spcBef>
                <a:spcPts val="0"/>
              </a:spcBef>
              <a:spcAft>
                <a:spcPts val="0"/>
              </a:spcAft>
              <a:buSzPts val="1800"/>
              <a:buFont typeface="Raleway"/>
              <a:buChar char="•"/>
            </a:pPr>
            <a:r>
              <a:rPr lang="en-US" sz="1800">
                <a:solidFill>
                  <a:srgbClr val="000000"/>
                </a:solidFill>
              </a:rPr>
              <a:t>Connect with the state advocates and PLHIV working on decriminalization efforts by registering to attend </a:t>
            </a:r>
            <a:r>
              <a:rPr lang="en-US" sz="1800" b="1" u="sng">
                <a:solidFill>
                  <a:schemeClr val="hlink"/>
                </a:solidFill>
                <a:hlinkClick r:id="rId3"/>
              </a:rPr>
              <a:t>HIV IS NOT A CRIME TRAINING ACADEMY</a:t>
            </a:r>
            <a:r>
              <a:rPr lang="en-US" sz="1800" b="1">
                <a:solidFill>
                  <a:srgbClr val="000000"/>
                </a:solidFill>
              </a:rPr>
              <a:t> June 4-7, 2023 in Emory, VA</a:t>
            </a:r>
            <a:endParaRPr sz="1800" b="1">
              <a:solidFill>
                <a:srgbClr val="000000"/>
              </a:solidFill>
            </a:endParaRPr>
          </a:p>
          <a:p>
            <a:pPr marL="0" lvl="0" indent="0" algn="l" rtl="0">
              <a:spcBef>
                <a:spcPts val="0"/>
              </a:spcBef>
              <a:spcAft>
                <a:spcPts val="0"/>
              </a:spcAft>
              <a:buNone/>
            </a:pPr>
            <a:endParaRPr sz="1800" b="1">
              <a:solidFill>
                <a:srgbClr val="000000"/>
              </a:solidFill>
            </a:endParaRPr>
          </a:p>
        </p:txBody>
      </p:sp>
      <p:pic>
        <p:nvPicPr>
          <p:cNvPr id="362" name="Google Shape;362;g1e015c34828_0_801"/>
          <p:cNvPicPr preferRelativeResize="0"/>
          <p:nvPr/>
        </p:nvPicPr>
        <p:blipFill>
          <a:blip r:embed="rId4">
            <a:alphaModFix/>
          </a:blip>
          <a:stretch>
            <a:fillRect/>
          </a:stretch>
        </p:blipFill>
        <p:spPr>
          <a:xfrm>
            <a:off x="3248650" y="3724550"/>
            <a:ext cx="2646699" cy="23590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9"/>
          <p:cNvSpPr txBox="1">
            <a:spLocks noGrp="1"/>
          </p:cNvSpPr>
          <p:nvPr>
            <p:ph type="ctrTitle"/>
          </p:nvPr>
        </p:nvSpPr>
        <p:spPr>
          <a:xfrm>
            <a:off x="685799" y="2025522"/>
            <a:ext cx="7772399" cy="247440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5400"/>
              <a:buFont typeface="Arial"/>
              <a:buNone/>
            </a:pPr>
            <a:r>
              <a:rPr lang="en-US"/>
              <a:t>Q&amp;A</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1e015c34828_0_807"/>
          <p:cNvSpPr txBox="1">
            <a:spLocks noGrp="1"/>
          </p:cNvSpPr>
          <p:nvPr>
            <p:ph type="title" idx="4294967295"/>
          </p:nvPr>
        </p:nvSpPr>
        <p:spPr>
          <a:xfrm>
            <a:off x="1971738" y="613092"/>
            <a:ext cx="5200500" cy="812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b="1">
                <a:latin typeface="Raleway"/>
                <a:ea typeface="Raleway"/>
                <a:cs typeface="Raleway"/>
                <a:sym typeface="Raleway"/>
              </a:rPr>
              <a:t>THANK YOU!</a:t>
            </a:r>
            <a:endParaRPr b="1">
              <a:latin typeface="Raleway"/>
              <a:ea typeface="Raleway"/>
              <a:cs typeface="Raleway"/>
              <a:sym typeface="Raleway"/>
            </a:endParaRPr>
          </a:p>
        </p:txBody>
      </p:sp>
      <p:pic>
        <p:nvPicPr>
          <p:cNvPr id="373" name="Google Shape;373;g1e015c34828_0_807"/>
          <p:cNvPicPr preferRelativeResize="0"/>
          <p:nvPr/>
        </p:nvPicPr>
        <p:blipFill rotWithShape="1">
          <a:blip r:embed="rId3">
            <a:alphaModFix/>
          </a:blip>
          <a:srcRect/>
          <a:stretch/>
        </p:blipFill>
        <p:spPr>
          <a:xfrm>
            <a:off x="2605487" y="1277139"/>
            <a:ext cx="3933050" cy="1966550"/>
          </a:xfrm>
          <a:prstGeom prst="rect">
            <a:avLst/>
          </a:prstGeom>
          <a:noFill/>
          <a:ln>
            <a:noFill/>
          </a:ln>
        </p:spPr>
      </p:pic>
      <p:grpSp>
        <p:nvGrpSpPr>
          <p:cNvPr id="374" name="Google Shape;374;g1e015c34828_0_807"/>
          <p:cNvGrpSpPr/>
          <p:nvPr/>
        </p:nvGrpSpPr>
        <p:grpSpPr>
          <a:xfrm>
            <a:off x="817175" y="3488787"/>
            <a:ext cx="8047431" cy="3034238"/>
            <a:chOff x="7194583" y="2493408"/>
            <a:chExt cx="5130000" cy="3034238"/>
          </a:xfrm>
        </p:grpSpPr>
        <p:sp>
          <p:nvSpPr>
            <p:cNvPr id="375" name="Google Shape;375;g1e015c34828_0_807"/>
            <p:cNvSpPr txBox="1"/>
            <p:nvPr/>
          </p:nvSpPr>
          <p:spPr>
            <a:xfrm>
              <a:off x="7194583" y="4198946"/>
              <a:ext cx="5130000" cy="132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600" b="0" i="0" u="none" strike="noStrike" cap="none">
                  <a:solidFill>
                    <a:schemeClr val="dk1"/>
                  </a:solidFill>
                  <a:latin typeface="Raleway"/>
                  <a:ea typeface="Raleway"/>
                  <a:cs typeface="Raleway"/>
                  <a:sym typeface="Raleway"/>
                </a:rPr>
                <a:t>kamaria.laffrey@seroproject.com</a:t>
              </a:r>
              <a:endParaRPr sz="3600" b="0" i="0" u="none" strike="noStrike" cap="none">
                <a:solidFill>
                  <a:schemeClr val="dk1"/>
                </a:solidFill>
                <a:latin typeface="Raleway"/>
                <a:ea typeface="Raleway"/>
                <a:cs typeface="Raleway"/>
                <a:sym typeface="Raleway"/>
              </a:endParaRPr>
            </a:p>
          </p:txBody>
        </p:sp>
        <p:sp>
          <p:nvSpPr>
            <p:cNvPr id="376" name="Google Shape;376;g1e015c34828_0_807"/>
            <p:cNvSpPr txBox="1"/>
            <p:nvPr/>
          </p:nvSpPr>
          <p:spPr>
            <a:xfrm>
              <a:off x="8362622" y="2493408"/>
              <a:ext cx="2642400" cy="66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600" b="0" i="0" u="none" strike="noStrike" cap="none">
                  <a:solidFill>
                    <a:schemeClr val="dk1"/>
                  </a:solidFill>
                  <a:latin typeface="Raleway SemiBold"/>
                  <a:ea typeface="Raleway SemiBold"/>
                  <a:cs typeface="Raleway SemiBold"/>
                  <a:sym typeface="Raleway SemiBold"/>
                </a:rPr>
                <a:t>KAMARIA LAFFREY</a:t>
              </a:r>
              <a:endParaRPr sz="3600" b="0" i="0" u="none" strike="noStrike" cap="none">
                <a:solidFill>
                  <a:schemeClr val="dk1"/>
                </a:solidFill>
                <a:latin typeface="Raleway SemiBold"/>
                <a:ea typeface="Raleway SemiBold"/>
                <a:cs typeface="Raleway SemiBold"/>
                <a:sym typeface="Raleway SemiBold"/>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0"/>
          <p:cNvSpPr/>
          <p:nvPr/>
        </p:nvSpPr>
        <p:spPr>
          <a:xfrm>
            <a:off x="599440" y="1184990"/>
            <a:ext cx="8321040" cy="49859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chemeClr val="dk1"/>
                </a:solidFill>
                <a:latin typeface="Arial"/>
                <a:ea typeface="Arial"/>
                <a:cs typeface="Arial"/>
                <a:sym typeface="Arial"/>
              </a:rPr>
              <a:t>AETC Program</a:t>
            </a:r>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National Centers and National HIV Curriculum</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National Coordinating Resource Center serves as the central web based</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repository for AETC Program training and capacity building resources; its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website includes a free virtual library with training and technical assistance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materials, a program directory, and a calendar of trainings and other events.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Learn more: https ://aidsetc.org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National Clinician Consultation Center provides free, peer to peer,</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expert advice for health professionals on HIV prevention, care, and treatment</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and related topics. Learn more: https ://nccc.ucsf.edu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National HIV Curriculum provides ongoing, up to date HIV training and</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information for health professionals through a free, web based curriculum;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also provides free CME credits, CNE contact hours, CE contact hours, and</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maintenance of certification credits. Learn more: </a:t>
            </a: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www.hiv.uw.edu</a:t>
            </a:r>
            <a:r>
              <a:rPr lang="en-US" sz="1800">
                <a:solidFill>
                  <a:schemeClr val="dk1"/>
                </a:solidFill>
                <a:latin typeface="Arial"/>
                <a:ea typeface="Arial"/>
                <a:cs typeface="Arial"/>
                <a:sym typeface="Arial"/>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p:nvPr/>
        </p:nvSpPr>
        <p:spPr>
          <a:xfrm>
            <a:off x="609600" y="274638"/>
            <a:ext cx="7908758" cy="11430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6"/>
              </a:buClr>
              <a:buSzPts val="4000"/>
              <a:buFont typeface="Arial"/>
              <a:buNone/>
            </a:pPr>
            <a:r>
              <a:rPr lang="en-US" sz="4000" b="0" i="0" u="none" strike="noStrike" cap="none">
                <a:solidFill>
                  <a:schemeClr val="accent6"/>
                </a:solidFill>
                <a:latin typeface="Arial"/>
                <a:ea typeface="Arial"/>
                <a:cs typeface="Arial"/>
                <a:sym typeface="Arial"/>
              </a:rPr>
              <a:t>Educational Need/Practice Gap</a:t>
            </a:r>
            <a:endParaRPr sz="4000" b="0" i="0" u="none" strike="noStrike" cap="none">
              <a:solidFill>
                <a:schemeClr val="accent6"/>
              </a:solidFill>
              <a:latin typeface="Arial"/>
              <a:ea typeface="Arial"/>
              <a:cs typeface="Arial"/>
              <a:sym typeface="Arial"/>
            </a:endParaRPr>
          </a:p>
        </p:txBody>
      </p:sp>
      <p:sp>
        <p:nvSpPr>
          <p:cNvPr id="126" name="Google Shape;126;p3"/>
          <p:cNvSpPr txBox="1"/>
          <p:nvPr/>
        </p:nvSpPr>
        <p:spPr>
          <a:xfrm>
            <a:off x="609600" y="1600201"/>
            <a:ext cx="7908758" cy="4525963"/>
          </a:xfrm>
          <a:prstGeom prst="rect">
            <a:avLst/>
          </a:prstGeom>
          <a:noFill/>
          <a:ln>
            <a:noFill/>
          </a:ln>
        </p:spPr>
        <p:txBody>
          <a:bodyPr spcFirstLastPara="1" wrap="square" lIns="91425" tIns="45700" rIns="91425" bIns="45700" anchor="t" anchorCtr="0">
            <a:noAutofit/>
          </a:bodyPr>
          <a:lstStyle/>
          <a:p>
            <a:pPr marL="0" marR="0" lvl="0" indent="0" algn="l" rtl="0">
              <a:spcBef>
                <a:spcPts val="480"/>
              </a:spcBef>
              <a:spcAft>
                <a:spcPts val="0"/>
              </a:spcAft>
              <a:buClr>
                <a:schemeClr val="accent6"/>
              </a:buClr>
              <a:buSzPts val="2400"/>
              <a:buFont typeface="Noto Sans Symbols"/>
              <a:buNone/>
            </a:pPr>
            <a:endParaRPr sz="2400" b="0" i="0" u="none" strike="noStrike" cap="none">
              <a:solidFill>
                <a:schemeClr val="dk1"/>
              </a:solidFill>
              <a:latin typeface="Arial"/>
              <a:ea typeface="Arial"/>
              <a:cs typeface="Arial"/>
              <a:sym typeface="Arial"/>
            </a:endParaRPr>
          </a:p>
          <a:p>
            <a:pPr marL="0" marR="0" lvl="0" indent="0" algn="l" rtl="0">
              <a:spcBef>
                <a:spcPts val="480"/>
              </a:spcBef>
              <a:spcAft>
                <a:spcPts val="0"/>
              </a:spcAft>
              <a:buClr>
                <a:schemeClr val="accent6"/>
              </a:buClr>
              <a:buSzPts val="2400"/>
              <a:buFont typeface="Noto Sans Symbols"/>
              <a:buNone/>
            </a:pPr>
            <a:endParaRPr sz="2400">
              <a:solidFill>
                <a:schemeClr val="dk1"/>
              </a:solidFill>
            </a:endParaRPr>
          </a:p>
          <a:p>
            <a:pPr marL="0" marR="0" lvl="0" indent="0" algn="l" rtl="0">
              <a:spcBef>
                <a:spcPts val="480"/>
              </a:spcBef>
              <a:spcAft>
                <a:spcPts val="0"/>
              </a:spcAft>
              <a:buClr>
                <a:schemeClr val="accent6"/>
              </a:buClr>
              <a:buSzPts val="2400"/>
              <a:buFont typeface="Noto Sans Symbols"/>
              <a:buNone/>
            </a:pPr>
            <a:r>
              <a:rPr lang="en-US" sz="2400">
                <a:solidFill>
                  <a:schemeClr val="dk1"/>
                </a:solidFill>
              </a:rPr>
              <a:t>How will the reducing new HIV transmissions cases be impacted if there were not laws that criminalize a person's’ HIV status?</a:t>
            </a:r>
            <a:endParaRPr sz="24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p:nvPr/>
        </p:nvSpPr>
        <p:spPr>
          <a:xfrm>
            <a:off x="609600" y="274638"/>
            <a:ext cx="7956884"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6"/>
              </a:buClr>
              <a:buSzPts val="4000"/>
              <a:buFont typeface="Arial"/>
              <a:buNone/>
            </a:pPr>
            <a:r>
              <a:rPr lang="en-US" sz="4000" b="0" i="0" u="none" strike="noStrike" cap="none">
                <a:solidFill>
                  <a:schemeClr val="accent6"/>
                </a:solidFill>
                <a:latin typeface="Arial"/>
                <a:ea typeface="Arial"/>
                <a:cs typeface="Arial"/>
                <a:sym typeface="Arial"/>
              </a:rPr>
              <a:t>Objectives</a:t>
            </a:r>
            <a:endParaRPr sz="4000" b="0" i="0" u="none" strike="noStrike" cap="none">
              <a:solidFill>
                <a:schemeClr val="accent6"/>
              </a:solidFill>
              <a:latin typeface="Arial"/>
              <a:ea typeface="Arial"/>
              <a:cs typeface="Arial"/>
              <a:sym typeface="Arial"/>
            </a:endParaRPr>
          </a:p>
        </p:txBody>
      </p:sp>
      <p:sp>
        <p:nvSpPr>
          <p:cNvPr id="132" name="Google Shape;132;p4"/>
          <p:cNvSpPr txBox="1"/>
          <p:nvPr/>
        </p:nvSpPr>
        <p:spPr>
          <a:xfrm>
            <a:off x="609600" y="1600201"/>
            <a:ext cx="7956884"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6"/>
              </a:buClr>
              <a:buSzPts val="2400"/>
              <a:buFont typeface="Noto Sans Symbols"/>
              <a:buNone/>
            </a:pPr>
            <a:r>
              <a:rPr lang="en-US" sz="2400" b="0" i="0" u="none" strike="noStrike" cap="none">
                <a:solidFill>
                  <a:schemeClr val="dk1"/>
                </a:solidFill>
                <a:latin typeface="Arial"/>
                <a:ea typeface="Arial"/>
                <a:cs typeface="Arial"/>
                <a:sym typeface="Arial"/>
              </a:rPr>
              <a:t>Upon completion of this educational activity, you will be able to:</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endParaRPr>
          </a:p>
          <a:p>
            <a:pPr marL="457200" lvl="0" indent="-355600" algn="l" rtl="0">
              <a:spcBef>
                <a:spcPts val="0"/>
              </a:spcBef>
              <a:spcAft>
                <a:spcPts val="0"/>
              </a:spcAft>
              <a:buClr>
                <a:schemeClr val="accent6"/>
              </a:buClr>
              <a:buSzPts val="2000"/>
              <a:buChar char="●"/>
            </a:pPr>
            <a:r>
              <a:rPr lang="en-US" sz="2000"/>
              <a:t>Define HIV Criminalization through it’s policy enforcement and data of communities impacted by the policies</a:t>
            </a:r>
            <a:endParaRPr sz="2000"/>
          </a:p>
          <a:p>
            <a:pPr marL="457200" lvl="0" indent="-355600" algn="l" rtl="0">
              <a:spcBef>
                <a:spcPts val="0"/>
              </a:spcBef>
              <a:spcAft>
                <a:spcPts val="0"/>
              </a:spcAft>
              <a:buClr>
                <a:schemeClr val="accent6"/>
              </a:buClr>
              <a:buSzPts val="2000"/>
              <a:buChar char="●"/>
            </a:pPr>
            <a:r>
              <a:rPr lang="en-US" sz="2000"/>
              <a:t>Identify intersections of barriers in effective public health efforts towards reduction of new HIV transmission cases</a:t>
            </a:r>
            <a:endParaRPr sz="2000"/>
          </a:p>
          <a:p>
            <a:pPr marL="457200" lvl="0" indent="-355600" algn="l" rtl="0">
              <a:spcBef>
                <a:spcPts val="0"/>
              </a:spcBef>
              <a:spcAft>
                <a:spcPts val="0"/>
              </a:spcAft>
              <a:buClr>
                <a:schemeClr val="accent6"/>
              </a:buClr>
              <a:buSzPts val="2000"/>
              <a:buChar char="●"/>
            </a:pPr>
            <a:r>
              <a:rPr lang="en-US" sz="2000"/>
              <a:t>Recognize the nuances in policy reform from strategy vs. implementation in various jurisdictions and how improving them can lessen barriers</a:t>
            </a:r>
            <a:endParaRPr sz="2000"/>
          </a:p>
          <a:p>
            <a:pPr marL="0" lvl="0" indent="0" algn="l" rtl="0">
              <a:spcBef>
                <a:spcPts val="0"/>
              </a:spcBef>
              <a:spcAft>
                <a:spcPts val="0"/>
              </a:spcAft>
              <a:buNone/>
            </a:pPr>
            <a:endParaRPr sz="2000"/>
          </a:p>
          <a:p>
            <a:pPr marL="342900" marR="0" lvl="0" indent="-76200" algn="l" rtl="0">
              <a:spcBef>
                <a:spcPts val="480"/>
              </a:spcBef>
              <a:spcAft>
                <a:spcPts val="0"/>
              </a:spcAft>
              <a:buClr>
                <a:schemeClr val="accent6"/>
              </a:buClr>
              <a:buSzPts val="2400"/>
              <a:buFont typeface="Noto Sans Symbols"/>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p:nvPr/>
        </p:nvSpPr>
        <p:spPr>
          <a:xfrm>
            <a:off x="609600" y="274638"/>
            <a:ext cx="7992979"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6"/>
              </a:buClr>
              <a:buSzPts val="4000"/>
              <a:buFont typeface="Arial"/>
              <a:buNone/>
            </a:pPr>
            <a:r>
              <a:rPr lang="en-US" sz="4000" b="0" i="0" u="none" strike="noStrike" cap="none">
                <a:solidFill>
                  <a:schemeClr val="accent6"/>
                </a:solidFill>
                <a:latin typeface="Arial"/>
                <a:ea typeface="Arial"/>
                <a:cs typeface="Arial"/>
                <a:sym typeface="Arial"/>
              </a:rPr>
              <a:t>Expected Outcome</a:t>
            </a:r>
            <a:endParaRPr sz="4000" b="0" i="0" u="none" strike="noStrike" cap="none">
              <a:solidFill>
                <a:schemeClr val="accent6"/>
              </a:solidFill>
              <a:latin typeface="Arial"/>
              <a:ea typeface="Arial"/>
              <a:cs typeface="Arial"/>
              <a:sym typeface="Arial"/>
            </a:endParaRPr>
          </a:p>
        </p:txBody>
      </p:sp>
      <p:pic>
        <p:nvPicPr>
          <p:cNvPr id="138" name="Google Shape;138;p5"/>
          <p:cNvPicPr preferRelativeResize="0"/>
          <p:nvPr/>
        </p:nvPicPr>
        <p:blipFill>
          <a:blip r:embed="rId3">
            <a:alphaModFix/>
          </a:blip>
          <a:stretch>
            <a:fillRect/>
          </a:stretch>
        </p:blipFill>
        <p:spPr>
          <a:xfrm>
            <a:off x="3790913" y="1038138"/>
            <a:ext cx="5135562" cy="5135562"/>
          </a:xfrm>
          <a:prstGeom prst="rect">
            <a:avLst/>
          </a:prstGeom>
          <a:noFill/>
          <a:ln>
            <a:noFill/>
          </a:ln>
        </p:spPr>
      </p:pic>
      <p:sp>
        <p:nvSpPr>
          <p:cNvPr id="139" name="Google Shape;139;p5"/>
          <p:cNvSpPr txBox="1"/>
          <p:nvPr/>
        </p:nvSpPr>
        <p:spPr>
          <a:xfrm>
            <a:off x="559550" y="1424850"/>
            <a:ext cx="3089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Assess and understand the basic 5 things about what is wrong with HIV criminalization</a:t>
            </a:r>
            <a:endParaRPr sz="18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p:nvPr/>
        </p:nvSpPr>
        <p:spPr>
          <a:xfrm>
            <a:off x="468051" y="784998"/>
            <a:ext cx="8375400" cy="5880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None/>
            </a:pPr>
            <a:r>
              <a:rPr lang="en-US" sz="2400" b="1">
                <a:solidFill>
                  <a:srgbClr val="D6201A"/>
                </a:solidFill>
              </a:rPr>
              <a:t>HIV Criminalization</a:t>
            </a:r>
            <a:endParaRPr sz="2400" b="1">
              <a:solidFill>
                <a:srgbClr val="D6201A"/>
              </a:solidFill>
            </a:endParaRPr>
          </a:p>
        </p:txBody>
      </p:sp>
      <p:sp>
        <p:nvSpPr>
          <p:cNvPr id="145" name="Google Shape;145;p6"/>
          <p:cNvSpPr txBox="1"/>
          <p:nvPr/>
        </p:nvSpPr>
        <p:spPr>
          <a:xfrm>
            <a:off x="468051" y="1591047"/>
            <a:ext cx="8375400" cy="3670200"/>
          </a:xfrm>
          <a:prstGeom prst="rect">
            <a:avLst/>
          </a:prstGeom>
          <a:noFill/>
          <a:ln>
            <a:noFill/>
          </a:ln>
        </p:spPr>
        <p:txBody>
          <a:bodyPr spcFirstLastPara="1" wrap="square" lIns="91425" tIns="45700" rIns="91425" bIns="45700" anchor="t" anchorCtr="0">
            <a:noAutofit/>
          </a:bodyPr>
          <a:lstStyle/>
          <a:p>
            <a:pPr marL="266700" lvl="0" indent="0" algn="l" rtl="0">
              <a:spcBef>
                <a:spcPts val="0"/>
              </a:spcBef>
              <a:spcAft>
                <a:spcPts val="0"/>
              </a:spcAft>
              <a:buNone/>
            </a:pPr>
            <a:r>
              <a:rPr lang="en-US" sz="1800" b="1">
                <a:solidFill>
                  <a:srgbClr val="222222"/>
                </a:solidFill>
              </a:rPr>
              <a:t>The unjust use of outdated criminal laws, policies and practices to punish people living with HIV (PLHIV), based on one’s HIV status.</a:t>
            </a:r>
            <a:endParaRPr sz="1800">
              <a:solidFill>
                <a:srgbClr val="222222"/>
              </a:solidFill>
            </a:endParaRPr>
          </a:p>
          <a:p>
            <a:pPr marL="266700" lvl="0" indent="0" algn="l" rtl="0">
              <a:spcBef>
                <a:spcPts val="900"/>
              </a:spcBef>
              <a:spcAft>
                <a:spcPts val="0"/>
              </a:spcAft>
              <a:buNone/>
            </a:pPr>
            <a:r>
              <a:rPr lang="en-US" sz="1800" b="1">
                <a:solidFill>
                  <a:srgbClr val="222222"/>
                </a:solidFill>
              </a:rPr>
              <a:t>These laws and the practice of criminalizing HIV is a </a:t>
            </a:r>
            <a:r>
              <a:rPr lang="en-US" sz="1800" b="1" u="sng">
                <a:solidFill>
                  <a:srgbClr val="222222"/>
                </a:solidFill>
              </a:rPr>
              <a:t>racial, gender, and economic justice issue</a:t>
            </a:r>
            <a:r>
              <a:rPr lang="en-US" sz="1800" b="1">
                <a:solidFill>
                  <a:srgbClr val="222222"/>
                </a:solidFill>
              </a:rPr>
              <a:t>.</a:t>
            </a:r>
            <a:endParaRPr sz="1800">
              <a:solidFill>
                <a:srgbClr val="222222"/>
              </a:solidFill>
            </a:endParaRPr>
          </a:p>
          <a:p>
            <a:pPr marL="266700" lvl="0" indent="-114300" algn="l" rtl="0">
              <a:spcBef>
                <a:spcPts val="1700"/>
              </a:spcBef>
              <a:spcAft>
                <a:spcPts val="0"/>
              </a:spcAft>
              <a:buClr>
                <a:srgbClr val="D6201A"/>
              </a:buClr>
              <a:buSzPts val="1800"/>
              <a:buChar char="•"/>
            </a:pPr>
            <a:r>
              <a:rPr lang="en-US" sz="1800">
                <a:solidFill>
                  <a:srgbClr val="222222"/>
                </a:solidFill>
              </a:rPr>
              <a:t>Studies from the Williams Institute show that HIV criminalization is disproportionately used to target Black, Indigenous, and other people of color, especially those who are also cis and trans women, gay and bisexual men, people who use drugs, sex workers, and immigrants</a:t>
            </a:r>
            <a:endParaRPr sz="1800">
              <a:solidFill>
                <a:srgbClr val="222222"/>
              </a:solidFill>
            </a:endParaRPr>
          </a:p>
          <a:p>
            <a:pPr marL="266700" lvl="0" indent="-114300" algn="l" rtl="0">
              <a:spcBef>
                <a:spcPts val="800"/>
              </a:spcBef>
              <a:spcAft>
                <a:spcPts val="0"/>
              </a:spcAft>
              <a:buClr>
                <a:srgbClr val="D6201A"/>
              </a:buClr>
              <a:buSzPts val="1800"/>
              <a:buChar char="•"/>
            </a:pPr>
            <a:r>
              <a:rPr lang="en-US" sz="1800">
                <a:solidFill>
                  <a:srgbClr val="222222"/>
                </a:solidFill>
              </a:rPr>
              <a:t>Criminalization increases risk of violence for women living with HIV</a:t>
            </a:r>
            <a:endParaRPr sz="1800">
              <a:solidFill>
                <a:srgbClr val="222222"/>
              </a:solidFill>
            </a:endParaRPr>
          </a:p>
          <a:p>
            <a:pPr marL="266700" lvl="0" indent="-114300" algn="l" rtl="0">
              <a:spcBef>
                <a:spcPts val="800"/>
              </a:spcBef>
              <a:spcAft>
                <a:spcPts val="0"/>
              </a:spcAft>
              <a:buClr>
                <a:srgbClr val="D6201A"/>
              </a:buClr>
              <a:buSzPts val="1800"/>
              <a:buChar char="•"/>
            </a:pPr>
            <a:r>
              <a:rPr lang="en-US" sz="1800">
                <a:solidFill>
                  <a:srgbClr val="222222"/>
                </a:solidFill>
              </a:rPr>
              <a:t>Incarceration and criminal records have lifelong effects on ability to exercise rights and access support systems including mental health to address the trauma</a:t>
            </a:r>
            <a:endParaRPr sz="1800">
              <a:solidFill>
                <a:srgbClr val="222222"/>
              </a:solidFill>
            </a:endParaRPr>
          </a:p>
          <a:p>
            <a:pPr marL="266700" lvl="0" indent="0" algn="l" rtl="0">
              <a:spcBef>
                <a:spcPts val="800"/>
              </a:spcBef>
              <a:spcAft>
                <a:spcPts val="0"/>
              </a:spcAft>
              <a:buNone/>
            </a:pPr>
            <a:endParaRPr sz="1800">
              <a:solidFill>
                <a:srgbClr val="22222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7" descr="C:\Users\Jeffrey\Downloads\FINAL_KERRY_NOT-A-CRIME-POSTER.jpg"/>
          <p:cNvPicPr preferRelativeResize="0"/>
          <p:nvPr/>
        </p:nvPicPr>
        <p:blipFill rotWithShape="1">
          <a:blip r:embed="rId3">
            <a:alphaModFix/>
          </a:blip>
          <a:srcRect/>
          <a:stretch/>
        </p:blipFill>
        <p:spPr>
          <a:xfrm>
            <a:off x="774450" y="164200"/>
            <a:ext cx="7614000" cy="4927800"/>
          </a:xfrm>
          <a:prstGeom prst="rect">
            <a:avLst/>
          </a:prstGeom>
          <a:noFill/>
          <a:ln>
            <a:noFill/>
          </a:ln>
        </p:spPr>
      </p:pic>
      <p:sp>
        <p:nvSpPr>
          <p:cNvPr id="151" name="Google Shape;151;p7"/>
          <p:cNvSpPr txBox="1"/>
          <p:nvPr/>
        </p:nvSpPr>
        <p:spPr>
          <a:xfrm>
            <a:off x="7308625" y="2989700"/>
            <a:ext cx="749400" cy="400200"/>
          </a:xfrm>
          <a:prstGeom prst="rect">
            <a:avLst/>
          </a:prstGeom>
          <a:solidFill>
            <a:srgbClr val="00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name="AETC-2016_V4">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9a0a29-f901-4f80-a0b6-fef874ca8871">
      <Terms xmlns="http://schemas.microsoft.com/office/infopath/2007/PartnerControls"/>
    </lcf76f155ced4ddcb4097134ff3c332f>
    <TaxCatchAll xmlns="d5c82a1a-2a8a-49b4-8a9c-deebcf1aae2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410992C17FFB4AA99C1035259D0A26" ma:contentTypeVersion="16" ma:contentTypeDescription="Create a new document." ma:contentTypeScope="" ma:versionID="10e29b1792157348ef5a81ee27b7fdc6">
  <xsd:schema xmlns:xsd="http://www.w3.org/2001/XMLSchema" xmlns:xs="http://www.w3.org/2001/XMLSchema" xmlns:p="http://schemas.microsoft.com/office/2006/metadata/properties" xmlns:ns2="a89a0a29-f901-4f80-a0b6-fef874ca8871" xmlns:ns3="d5c82a1a-2a8a-49b4-8a9c-deebcf1aae21" targetNamespace="http://schemas.microsoft.com/office/2006/metadata/properties" ma:root="true" ma:fieldsID="bf6e0cfe5d7b4930767f35449df4f5d5" ns2:_="" ns3:_="">
    <xsd:import namespace="a89a0a29-f901-4f80-a0b6-fef874ca8871"/>
    <xsd:import namespace="d5c82a1a-2a8a-49b4-8a9c-deebcf1aae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9a0a29-f901-4f80-a0b6-fef874ca8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5c82a1a-2a8a-49b4-8a9c-deebcf1aae2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cc9bd5e-805f-4db5-93f9-e8a50b5d5c4b}" ma:internalName="TaxCatchAll" ma:showField="CatchAllData" ma:web="d5c82a1a-2a8a-49b4-8a9c-deebcf1aae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C87955-6A98-4545-8F87-F877A514A067}">
  <ds:schemaRefs>
    <ds:schemaRef ds:uri="http://schemas.microsoft.com/sharepoint/v3/contenttype/forms"/>
  </ds:schemaRefs>
</ds:datastoreItem>
</file>

<file path=customXml/itemProps2.xml><?xml version="1.0" encoding="utf-8"?>
<ds:datastoreItem xmlns:ds="http://schemas.openxmlformats.org/officeDocument/2006/customXml" ds:itemID="{D25CC28C-62C8-4DA4-88AA-5D4487CCDC1E}">
  <ds:schemaRefs>
    <ds:schemaRef ds:uri="http://schemas.microsoft.com/office/2006/metadata/properties"/>
    <ds:schemaRef ds:uri="http://schemas.microsoft.com/office/infopath/2007/PartnerControls"/>
    <ds:schemaRef ds:uri="a89a0a29-f901-4f80-a0b6-fef874ca8871"/>
    <ds:schemaRef ds:uri="d5c82a1a-2a8a-49b4-8a9c-deebcf1aae21"/>
  </ds:schemaRefs>
</ds:datastoreItem>
</file>

<file path=customXml/itemProps3.xml><?xml version="1.0" encoding="utf-8"?>
<ds:datastoreItem xmlns:ds="http://schemas.openxmlformats.org/officeDocument/2006/customXml" ds:itemID="{3072E951-E182-4A75-98F7-F94F5A92C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9a0a29-f901-4f80-a0b6-fef874ca8871"/>
    <ds:schemaRef ds:uri="d5c82a1a-2a8a-49b4-8a9c-deebcf1aa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2650</Words>
  <Application>Microsoft Office PowerPoint</Application>
  <PresentationFormat>On-screen Show (4:3)</PresentationFormat>
  <Paragraphs>227</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 Black</vt:lpstr>
      <vt:lpstr>Raleway</vt:lpstr>
      <vt:lpstr>Questrial</vt:lpstr>
      <vt:lpstr>Calibri</vt:lpstr>
      <vt:lpstr>Raleway SemiBold</vt:lpstr>
      <vt:lpstr>Arial</vt:lpstr>
      <vt:lpstr>Noto Sans Symbols</vt:lpstr>
      <vt:lpstr>AETC-2016_V4</vt:lpstr>
      <vt:lpstr>HIV Is Not A Crime: Implications Beyond the Bars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INTERACTIVE ASSESSMENT</vt:lpstr>
      <vt:lpstr>SILENT BRAVERY STATEMENT</vt:lpstr>
      <vt:lpstr>#1 - A law that targets any person living with HIV, targets all people living with HIV.  </vt:lpstr>
      <vt:lpstr>#2 - Sex workers would be less vulnerable to HIV laws if they’re required to take PrEP.   </vt:lpstr>
      <vt:lpstr>#3 - Racial injustice should be the center point of HIV criminalization reform dialogue.   </vt:lpstr>
      <vt:lpstr>#4 - In cases of rape or sexual assault, if HIV transmission occurs, sentencing should be enhanced.   </vt:lpstr>
      <vt:lpstr>#5 - Removing penalties for PLHIV who are virally suppressed is a successful approach in criminalization reform.   </vt:lpstr>
      <vt:lpstr>#6 - Proof of malicious intent should be required in cases of HIV transmission.    </vt:lpstr>
      <vt:lpstr>Brief Review/Debrief</vt:lpstr>
      <vt:lpstr>Changing Laws is Hard</vt:lpstr>
      <vt:lpstr>PowerPoint Presentation</vt:lpstr>
      <vt:lpstr>The Impact Criminalization Has On Community </vt:lpstr>
      <vt:lpstr>What Prosecution Can Look Like:</vt:lpstr>
      <vt:lpstr>“Knowledge might be the Power. But the activation of that power is the application of what you know and are willing to do.”   - Kamaria Laffrey</vt:lpstr>
      <vt:lpstr>Points of Commonality - Concerns from Community</vt:lpstr>
      <vt:lpstr>Points of Commonalities - Concerns of Community</vt:lpstr>
      <vt:lpstr>PowerPoint Presentation</vt:lpstr>
      <vt:lpstr>PowerPoint Presentation</vt:lpstr>
      <vt:lpstr>PowerPoint Presentation</vt:lpstr>
      <vt:lpstr>PowerPoint Presentation</vt:lpstr>
      <vt:lpstr>PowerPoint Presentation</vt:lpstr>
      <vt:lpstr>PowerPoint Presentation</vt:lpstr>
      <vt:lpstr>Snapshots of Criminalization</vt:lpstr>
      <vt:lpstr>PowerPoint Presentation</vt:lpstr>
      <vt:lpstr>Levels of Solutions</vt:lpstr>
      <vt:lpstr>PowerPoint Presentation</vt:lpstr>
      <vt:lpstr>What is Demanding Better?</vt:lpstr>
      <vt:lpstr>PowerPoint Presentation</vt:lpstr>
      <vt:lpstr>PowerPoint Presentation</vt:lpstr>
      <vt:lpstr>Stakeholder Opportunities</vt:lpstr>
      <vt:lpstr>How You Can Help</vt:lpstr>
      <vt:lpstr>Q&amp;A</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Is Not A Crime: Implications Beyond the Bars</dc:title>
  <dc:creator>Stover, Crystal D.</dc:creator>
  <cp:lastModifiedBy>Judith Collins</cp:lastModifiedBy>
  <cp:revision>2</cp:revision>
  <dcterms:created xsi:type="dcterms:W3CDTF">2020-01-28T20:12:38Z</dcterms:created>
  <dcterms:modified xsi:type="dcterms:W3CDTF">2023-06-02T19:40:54Z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0x0101004E410992C17FFB4AA99C1035259D0A26</vt:lpwstr>
  </property>
  <property fmtid="{D5CDD505-2E9C-101B-9397-08002B2CF9AE}" pid="3" name="MSIP_Label_792c8cef-6f2b-4af1-b4ac-d815ff795cd6_Enabled">
    <vt:lpwstr>true</vt:lpwstr>
  </property>
  <property fmtid="{D5CDD505-2E9C-101B-9397-08002B2CF9AE}" pid="4" name="MSIP_Label_792c8cef-6f2b-4af1-b4ac-d815ff795cd6_SetDate">
    <vt:lpwstr>2023-05-22T14:44:13Z</vt:lpwstr>
  </property>
  <property fmtid="{D5CDD505-2E9C-101B-9397-08002B2CF9AE}" pid="5" name="MSIP_Label_792c8cef-6f2b-4af1-b4ac-d815ff795cd6_Method">
    <vt:lpwstr>Standard</vt:lpwstr>
  </property>
  <property fmtid="{D5CDD505-2E9C-101B-9397-08002B2CF9AE}" pid="6" name="MSIP_Label_792c8cef-6f2b-4af1-b4ac-d815ff795cd6_Name">
    <vt:lpwstr>VUMC General</vt:lpwstr>
  </property>
  <property fmtid="{D5CDD505-2E9C-101B-9397-08002B2CF9AE}" pid="7" name="MSIP_Label_792c8cef-6f2b-4af1-b4ac-d815ff795cd6_SiteId">
    <vt:lpwstr>ef575030-1424-4ed8-b83c-12c533d879ab</vt:lpwstr>
  </property>
  <property fmtid="{D5CDD505-2E9C-101B-9397-08002B2CF9AE}" pid="8" name="MSIP_Label_792c8cef-6f2b-4af1-b4ac-d815ff795cd6_ActionId">
    <vt:lpwstr>840c5550-891a-4cce-a03c-644af44f2290</vt:lpwstr>
  </property>
  <property fmtid="{D5CDD505-2E9C-101B-9397-08002B2CF9AE}" pid="9" name="MSIP_Label_792c8cef-6f2b-4af1-b4ac-d815ff795cd6_ContentBits">
    <vt:lpwstr>0</vt:lpwstr>
  </property>
</Properties>
</file>