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4" r:id="rId4"/>
  </p:sldMasterIdLst>
  <p:notesMasterIdLst>
    <p:notesMasterId r:id="rId46"/>
  </p:notesMasterIdLst>
  <p:sldIdLst>
    <p:sldId id="256" r:id="rId5"/>
    <p:sldId id="257" r:id="rId6"/>
    <p:sldId id="447" r:id="rId7"/>
    <p:sldId id="258" r:id="rId8"/>
    <p:sldId id="259" r:id="rId9"/>
    <p:sldId id="260" r:id="rId10"/>
    <p:sldId id="298"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3" r:id="rId31"/>
    <p:sldId id="284" r:id="rId32"/>
    <p:sldId id="285" r:id="rId33"/>
    <p:sldId id="286" r:id="rId34"/>
    <p:sldId id="288" r:id="rId35"/>
    <p:sldId id="287" r:id="rId36"/>
    <p:sldId id="296" r:id="rId37"/>
    <p:sldId id="290" r:id="rId38"/>
    <p:sldId id="291" r:id="rId39"/>
    <p:sldId id="292" r:id="rId40"/>
    <p:sldId id="293" r:id="rId41"/>
    <p:sldId id="297" r:id="rId42"/>
    <p:sldId id="294" r:id="rId43"/>
    <p:sldId id="295" r:id="rId44"/>
    <p:sldId id="300" r:id="rId45"/>
  </p:sldIdLst>
  <p:sldSz cx="9144000" cy="6858000" type="screen4x3"/>
  <p:notesSz cx="6950075" cy="9236075"/>
  <p:embeddedFontLst>
    <p:embeddedFont>
      <p:font typeface="Aldhabi" panose="01000000000000000000" pitchFamily="2" charset="-78"/>
      <p:regular r:id="rId47"/>
    </p:embeddedFont>
    <p:embeddedFont>
      <p:font typeface="Amatic SC" panose="00000500000000000000" pitchFamily="2" charset="-79"/>
      <p:regular r:id="rId48"/>
      <p:bold r:id="rId49"/>
    </p:embeddedFont>
    <p:embeddedFont>
      <p:font typeface="Arial Black" panose="020B0A04020102020204" pitchFamily="34" charset="0"/>
      <p:bold r:id="rId50"/>
    </p:embeddedFont>
    <p:embeddedFont>
      <p:font typeface="Calibri" panose="020F0502020204030204" pitchFamily="34" charset="0"/>
      <p:regular r:id="rId51"/>
      <p:bold r:id="rId52"/>
      <p:italic r:id="rId53"/>
      <p:boldItalic r:id="rId54"/>
    </p:embeddedFont>
    <p:embeddedFont>
      <p:font typeface="Cambria" panose="02040503050406030204" pitchFamily="18" charset="0"/>
      <p:regular r:id="rId55"/>
      <p:bold r:id="rId56"/>
      <p:italic r:id="rId57"/>
      <p:boldItalic r:id="rId58"/>
    </p:embeddedFont>
    <p:embeddedFont>
      <p:font typeface="Century Gothic" panose="020B0502020202020204" pitchFamily="34" charset="0"/>
      <p:regular r:id="rId59"/>
      <p:bold r:id="rId60"/>
      <p:italic r:id="rId61"/>
      <p:boldItalic r:id="rId62"/>
    </p:embeddedFont>
    <p:embeddedFont>
      <p:font typeface="ITC Avant Garde Std Bk" panose="020B0502020202020204" pitchFamily="34" charset="0"/>
      <p:regular r:id="rId63"/>
    </p:embeddedFont>
    <p:embeddedFont>
      <p:font typeface="Montserrat" panose="00000500000000000000" pitchFamily="2" charset="0"/>
      <p:regular r:id="rId64"/>
      <p:bold r:id="rId65"/>
      <p:italic r:id="rId66"/>
      <p:boldItalic r:id="rId67"/>
    </p:embeddedFont>
    <p:embeddedFont>
      <p:font typeface="Source Code Pro" panose="020B0509030403020204" pitchFamily="49" charset="0"/>
      <p:regular r:id="rId68"/>
      <p:bold r:id="rId69"/>
      <p:italic r:id="rId70"/>
      <p:boldItalic r:id="rId71"/>
    </p:embeddedFont>
    <p:embeddedFont>
      <p:font typeface="Tahoma" panose="020B0604030504040204" pitchFamily="34" charset="0"/>
      <p:regular r:id="rId72"/>
      <p:bold r:id="rId73"/>
    </p:embeddedFont>
    <p:embeddedFont>
      <p:font typeface="Trebuchet MS" panose="020B0603020202020204" pitchFamily="34" charset="0"/>
      <p:regular r:id="rId74"/>
      <p:bold r:id="rId75"/>
      <p:italic r:id="rId76"/>
      <p:boldItalic r:id="rId7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909">
          <p15:clr>
            <a:srgbClr val="000000"/>
          </p15:clr>
        </p15:guide>
        <p15:guide id="2" pos="2189">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g/Lcunoa/FxwbeL5TxLMxqv4Sb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2010" y="9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5.fntdata"/><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3.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487" cy="463550"/>
          </a:xfrm>
          <a:prstGeom prst="rect">
            <a:avLst/>
          </a:prstGeom>
          <a:noFill/>
          <a:ln>
            <a:noFill/>
          </a:ln>
        </p:spPr>
        <p:txBody>
          <a:bodyPr spcFirstLastPara="1" wrap="square" lIns="92475" tIns="46225" rIns="92475" bIns="46225"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938587" y="0"/>
            <a:ext cx="3011487" cy="463550"/>
          </a:xfrm>
          <a:prstGeom prst="rect">
            <a:avLst/>
          </a:prstGeom>
          <a:noFill/>
          <a:ln>
            <a:noFill/>
          </a:ln>
        </p:spPr>
        <p:txBody>
          <a:bodyPr spcFirstLastPara="1" wrap="square" lIns="92475" tIns="46225" rIns="92475" bIns="46225"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69987" y="693737"/>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772525"/>
            <a:ext cx="3011487" cy="463550"/>
          </a:xfrm>
          <a:prstGeom prst="rect">
            <a:avLst/>
          </a:prstGeom>
          <a:noFill/>
          <a:ln>
            <a:noFill/>
          </a:ln>
        </p:spPr>
        <p:txBody>
          <a:bodyPr spcFirstLastPara="1" wrap="square" lIns="92475" tIns="46225" rIns="92475" bIns="46225" anchor="b"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p1: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99" name="Google Shape;99;p1: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8: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18: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KEY MESSAGES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Harm reduction stems from syringe exchange.                                                       </a:t>
            </a:r>
            <a:endParaRPr>
              <a:latin typeface="Arial"/>
              <a:ea typeface="Arial"/>
              <a:cs typeface="Arial"/>
              <a:sym typeface="Arial"/>
            </a:endParaRPr>
          </a:p>
          <a:p>
            <a:pPr marL="0" lvl="0" indent="0" algn="l" rtl="0">
              <a:lnSpc>
                <a:spcPct val="100000"/>
              </a:lnSpc>
              <a:spcBef>
                <a:spcPts val="0"/>
              </a:spcBef>
              <a:spcAft>
                <a:spcPts val="0"/>
              </a:spcAft>
              <a:buSzPts val="1800"/>
              <a:buNone/>
            </a:pPr>
            <a:endParaRPr>
              <a:latin typeface="Arial"/>
              <a:ea typeface="Arial"/>
              <a:cs typeface="Arial"/>
              <a:sym typeface="Arial"/>
            </a:endParaRPr>
          </a:p>
          <a:p>
            <a:pPr marL="0" lvl="0" indent="0" algn="l" rtl="0">
              <a:lnSpc>
                <a:spcPct val="100000"/>
              </a:lnSpc>
              <a:spcBef>
                <a:spcPts val="400"/>
              </a:spcBef>
              <a:spcAft>
                <a:spcPts val="0"/>
              </a:spcAft>
              <a:buSzPts val="1800"/>
              <a:buFont typeface="Arial"/>
              <a:buNone/>
            </a:pPr>
            <a:r>
              <a:rPr lang="en-US" b="1">
                <a:latin typeface="Arial"/>
                <a:ea typeface="Arial"/>
                <a:cs typeface="Arial"/>
                <a:sym typeface="Arial"/>
              </a:rPr>
              <a:t>NOTES</a:t>
            </a:r>
            <a:endParaRPr/>
          </a:p>
          <a:p>
            <a:pPr marL="0" lvl="0" indent="0" algn="l" rtl="0">
              <a:lnSpc>
                <a:spcPct val="100000"/>
              </a:lnSpc>
              <a:spcBef>
                <a:spcPts val="400"/>
              </a:spcBef>
              <a:spcAft>
                <a:spcPts val="0"/>
              </a:spcAft>
              <a:buSzPts val="1400"/>
              <a:buNone/>
            </a:pPr>
            <a:r>
              <a:rPr lang="en-US">
                <a:latin typeface="Arial"/>
                <a:ea typeface="Arial"/>
                <a:cs typeface="Arial"/>
                <a:sym typeface="Arial"/>
              </a:rPr>
              <a:t>Foto from the </a:t>
            </a:r>
            <a:r>
              <a:rPr lang="en-US" i="1">
                <a:latin typeface="Arial"/>
                <a:ea typeface="Arial"/>
                <a:cs typeface="Arial"/>
                <a:sym typeface="Arial"/>
              </a:rPr>
              <a:t>New York Times, January 27, 2013, </a:t>
            </a:r>
            <a:r>
              <a:rPr lang="en-US">
                <a:latin typeface="Arial"/>
                <a:ea typeface="Arial"/>
                <a:cs typeface="Arial"/>
                <a:sym typeface="Arial"/>
              </a:rPr>
              <a:t>featuring Dave Purchase handing out syringes on his own in Tacoma, Washington in the late 1980s. </a:t>
            </a:r>
            <a:endParaRPr>
              <a:latin typeface="Arial"/>
              <a:ea typeface="Arial"/>
              <a:cs typeface="Arial"/>
              <a:sym typeface="Arial"/>
            </a:endParaRPr>
          </a:p>
          <a:p>
            <a:pPr marL="0" lvl="0" indent="0" algn="l" rtl="0">
              <a:lnSpc>
                <a:spcPct val="100000"/>
              </a:lnSpc>
              <a:spcBef>
                <a:spcPts val="400"/>
              </a:spcBef>
              <a:spcAft>
                <a:spcPts val="0"/>
              </a:spcAft>
              <a:buSzPts val="1400"/>
              <a:buNone/>
            </a:pPr>
            <a:r>
              <a:rPr lang="en-US">
                <a:latin typeface="Arial"/>
                <a:ea typeface="Arial"/>
                <a:cs typeface="Arial"/>
                <a:sym typeface="Arial"/>
              </a:rPr>
              <a:t>“This is life and death. There were unnecessary deaths, unnecessary and preventable deaths.”</a:t>
            </a:r>
            <a:endParaRPr/>
          </a:p>
          <a:p>
            <a:pPr marL="0" lvl="0" indent="0" algn="l" rtl="0">
              <a:lnSpc>
                <a:spcPct val="100000"/>
              </a:lnSpc>
              <a:spcBef>
                <a:spcPts val="400"/>
              </a:spcBef>
              <a:spcAft>
                <a:spcPts val="0"/>
              </a:spcAft>
              <a:buSzPts val="1400"/>
              <a:buNone/>
            </a:pPr>
            <a:r>
              <a:rPr lang="en-US">
                <a:latin typeface="Arial"/>
                <a:ea typeface="Arial"/>
                <a:cs typeface="Arial"/>
                <a:sym typeface="Arial"/>
              </a:rPr>
              <a:t>Dave Purchase has been regarded as the Godfather of Syringe Exchange in the United States (1940~2013).</a:t>
            </a:r>
            <a:endParaRPr>
              <a:latin typeface="Arial"/>
              <a:ea typeface="Arial"/>
              <a:cs typeface="Arial"/>
              <a:sym typeface="Arial"/>
            </a:endParaRPr>
          </a:p>
          <a:p>
            <a:pPr marL="0" lvl="0" indent="0" algn="l" rtl="0">
              <a:lnSpc>
                <a:spcPct val="100000"/>
              </a:lnSpc>
              <a:spcBef>
                <a:spcPts val="0"/>
              </a:spcBef>
              <a:spcAft>
                <a:spcPts val="0"/>
              </a:spcAft>
              <a:buSzPts val="18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1d1587ea85_0_127: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 name="Google Shape;193;g21d1587ea85_0_127: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94" name="Google Shape;194;g21d1587ea85_0_127: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13</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99" name="Google Shape;199;p7: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rmAutofit/>
          </a:bodyPr>
          <a:lstStyle/>
          <a:p>
            <a:pPr marL="0" lvl="0" indent="0" algn="l" rtl="0">
              <a:lnSpc>
                <a:spcPct val="90000"/>
              </a:lnSpc>
              <a:spcBef>
                <a:spcPts val="0"/>
              </a:spcBef>
              <a:spcAft>
                <a:spcPts val="0"/>
              </a:spcAft>
              <a:buSzPts val="1100"/>
              <a:buNone/>
            </a:pPr>
            <a:r>
              <a:rPr lang="en-US" sz="1100"/>
              <a:t> </a:t>
            </a:r>
            <a:endParaRPr/>
          </a:p>
          <a:p>
            <a:pPr marL="0" lvl="0" indent="0" algn="l" rtl="0">
              <a:lnSpc>
                <a:spcPct val="90000"/>
              </a:lnSpc>
              <a:spcBef>
                <a:spcPts val="0"/>
              </a:spcBef>
              <a:spcAft>
                <a:spcPts val="0"/>
              </a:spcAft>
              <a:buClr>
                <a:srgbClr val="000000"/>
              </a:buClr>
              <a:buSzPts val="1100"/>
              <a:buNone/>
            </a:pPr>
            <a:r>
              <a:rPr lang="en-US" sz="1100">
                <a:solidFill>
                  <a:srgbClr val="000000"/>
                </a:solidFill>
              </a:rPr>
              <a:t>It’s important to remember that simply using opioids, even illicitly, doesn’t indicate a disorder. Drug use happens along a continuum, it’s not always linear, it’s severity can increase over time, but it can also subside over time, or it can be simultaneously chaotic with one drug and ritual with another. For example, someone might have symptoms that indicate severe alcohol use disorder, but be in an experimental phase with marijuana. They may have situational use for benzodiazepine, but be experiencing chronic chaotic use with cocaine. It’s complicated. </a:t>
            </a:r>
            <a:endParaRPr/>
          </a:p>
          <a:p>
            <a:pPr marL="0" lvl="0" indent="0" algn="l" rtl="0">
              <a:lnSpc>
                <a:spcPct val="90000"/>
              </a:lnSpc>
              <a:spcBef>
                <a:spcPts val="0"/>
              </a:spcBef>
              <a:spcAft>
                <a:spcPts val="0"/>
              </a:spcAft>
              <a:buSzPts val="1100"/>
              <a:buNone/>
            </a:pPr>
            <a:endParaRPr sz="1100">
              <a:solidFill>
                <a:srgbClr val="000000"/>
              </a:solidFill>
            </a:endParaRPr>
          </a:p>
          <a:p>
            <a:pPr marL="0" lvl="0" indent="0" algn="l" rtl="0">
              <a:lnSpc>
                <a:spcPct val="90000"/>
              </a:lnSpc>
              <a:spcBef>
                <a:spcPts val="0"/>
              </a:spcBef>
              <a:spcAft>
                <a:spcPts val="0"/>
              </a:spcAft>
              <a:buClr>
                <a:srgbClr val="000000"/>
              </a:buClr>
              <a:buSzPts val="1100"/>
              <a:buNone/>
            </a:pPr>
            <a:r>
              <a:rPr lang="en-US" sz="1100">
                <a:solidFill>
                  <a:srgbClr val="000000"/>
                </a:solidFill>
              </a:rPr>
              <a:t>The point is, we don’t always know where a person is on this continuum, and it can change. If we’re not sure, we can employ motivational interviewing techniques, such as open ended questions, which will allow the patient to self identify problematic drug use. We can also use simple tools like decisional balance sheets to help them identify any ambivalence that might need to be addressed. More on MI and decisional balance sheets in an upcoming didactic, though. </a:t>
            </a:r>
            <a:endParaRPr/>
          </a:p>
          <a:p>
            <a:pPr marL="0" lvl="0" indent="0" algn="l" rtl="0">
              <a:lnSpc>
                <a:spcPct val="90000"/>
              </a:lnSpc>
              <a:spcBef>
                <a:spcPts val="0"/>
              </a:spcBef>
              <a:spcAft>
                <a:spcPts val="0"/>
              </a:spcAft>
              <a:buSzPts val="1100"/>
              <a:buNone/>
            </a:pPr>
            <a:endParaRPr sz="1100">
              <a:solidFill>
                <a:srgbClr val="000000"/>
              </a:solidFill>
            </a:endParaRPr>
          </a:p>
          <a:p>
            <a:pPr marL="0" lvl="0" indent="0" algn="l" rtl="0">
              <a:lnSpc>
                <a:spcPct val="90000"/>
              </a:lnSpc>
              <a:spcBef>
                <a:spcPts val="0"/>
              </a:spcBef>
              <a:spcAft>
                <a:spcPts val="0"/>
              </a:spcAft>
              <a:buClr>
                <a:srgbClr val="000000"/>
              </a:buClr>
              <a:buSzPts val="1100"/>
              <a:buNone/>
            </a:pPr>
            <a:r>
              <a:rPr lang="en-US" sz="1100">
                <a:solidFill>
                  <a:srgbClr val="000000"/>
                </a:solidFill>
              </a:rPr>
              <a:t>We should be aware, though, that due to stigma surrounding drug use, many providers automatically assume that ANY person who is using drugs illicitly is on the severe end of this continuum. In truth, people with Severe Substance Use Disorder (6 or more symptoms) are not the norm. Again, more on that in a future didactic.</a:t>
            </a:r>
            <a:endParaRPr/>
          </a:p>
          <a:p>
            <a:pPr marL="0" lvl="0" indent="0" algn="l" rtl="0">
              <a:lnSpc>
                <a:spcPct val="90000"/>
              </a:lnSpc>
              <a:spcBef>
                <a:spcPts val="0"/>
              </a:spcBef>
              <a:spcAft>
                <a:spcPts val="0"/>
              </a:spcAft>
              <a:buSzPts val="1100"/>
              <a:buNone/>
            </a:pPr>
            <a:endParaRPr sz="1100">
              <a:solidFill>
                <a:srgbClr val="000000"/>
              </a:solidFill>
            </a:endParaRPr>
          </a:p>
          <a:p>
            <a:pPr marL="0" lvl="0" indent="0" algn="l" rtl="0">
              <a:lnSpc>
                <a:spcPct val="90000"/>
              </a:lnSpc>
              <a:spcBef>
                <a:spcPts val="0"/>
              </a:spcBef>
              <a:spcAft>
                <a:spcPts val="0"/>
              </a:spcAft>
              <a:buClr>
                <a:srgbClr val="000000"/>
              </a:buClr>
              <a:buSzPts val="1100"/>
              <a:buNone/>
            </a:pPr>
            <a:r>
              <a:rPr lang="en-US" sz="1100">
                <a:solidFill>
                  <a:srgbClr val="000000"/>
                </a:solidFill>
              </a:rPr>
              <a:t>So what are the symptoms according to the DSM 5?</a:t>
            </a:r>
            <a:endParaRPr/>
          </a:p>
        </p:txBody>
      </p:sp>
      <p:sp>
        <p:nvSpPr>
          <p:cNvPr id="200" name="Google Shape;200;p7: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2400"/>
              <a:buFont typeface="Calibri"/>
              <a:buNone/>
            </a:pPr>
            <a:fld id="{00000000-1234-1234-1234-123412341234}" type="slidenum">
              <a:rPr lang="en-US" sz="2400" b="0" i="0" u="none" strike="noStrike" cap="none">
                <a:solidFill>
                  <a:srgbClr val="000000"/>
                </a:solidFill>
                <a:latin typeface="Calibri"/>
                <a:ea typeface="Calibri"/>
                <a:cs typeface="Calibri"/>
                <a:sym typeface="Calibri"/>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2: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217" name="Google Shape;217;p82: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3: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226" name="Google Shape;226;p83: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231" name="Google Shape;231;p11: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1d1587ea85_0_133: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g21d1587ea85_0_133: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251" name="Google Shape;251;g21d1587ea85_0_133: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20</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0: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21</a:t>
            </a:fld>
            <a:endParaRPr sz="1400" b="0" i="0" u="none" strike="noStrike" cap="none">
              <a:solidFill>
                <a:srgbClr val="000000"/>
              </a:solidFill>
              <a:latin typeface="Arial"/>
              <a:ea typeface="Arial"/>
              <a:cs typeface="Arial"/>
              <a:sym typeface="Arial"/>
            </a:endParaRPr>
          </a:p>
        </p:txBody>
      </p:sp>
      <p:sp>
        <p:nvSpPr>
          <p:cNvPr id="256" name="Google Shape;256;p10: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10: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1" indent="0" algn="l" rtl="0">
              <a:lnSpc>
                <a:spcPct val="100000"/>
              </a:lnSpc>
              <a:spcBef>
                <a:spcPts val="0"/>
              </a:spcBef>
              <a:spcAft>
                <a:spcPts val="0"/>
              </a:spcAft>
              <a:buSzPts val="1800"/>
              <a:buFont typeface="Arial"/>
              <a:buNone/>
            </a:pPr>
            <a:r>
              <a:rPr lang="en-US" b="1">
                <a:latin typeface="Arial"/>
                <a:ea typeface="Arial"/>
                <a:cs typeface="Arial"/>
                <a:sym typeface="Arial"/>
              </a:rPr>
              <a:t>ASK</a:t>
            </a:r>
            <a:endParaRPr/>
          </a:p>
          <a:p>
            <a:pPr marL="0" lvl="1" indent="0" algn="l" rtl="0">
              <a:lnSpc>
                <a:spcPct val="100000"/>
              </a:lnSpc>
              <a:spcBef>
                <a:spcPts val="0"/>
              </a:spcBef>
              <a:spcAft>
                <a:spcPts val="0"/>
              </a:spcAft>
              <a:buSzPts val="1800"/>
              <a:buFont typeface="Arial"/>
              <a:buNone/>
            </a:pPr>
            <a:r>
              <a:rPr lang="en-US">
                <a:latin typeface="Arial"/>
                <a:ea typeface="Arial"/>
                <a:cs typeface="Arial"/>
                <a:sym typeface="Arial"/>
              </a:rPr>
              <a:t>What is traditional drug treatment? </a:t>
            </a:r>
            <a:endParaRPr/>
          </a:p>
          <a:p>
            <a:pPr marL="0" lvl="1" indent="0" algn="l" rtl="0">
              <a:lnSpc>
                <a:spcPct val="100000"/>
              </a:lnSpc>
              <a:spcBef>
                <a:spcPts val="0"/>
              </a:spcBef>
              <a:spcAft>
                <a:spcPts val="0"/>
              </a:spcAft>
              <a:buSzPts val="1800"/>
              <a:buNone/>
            </a:pPr>
            <a:endParaRPr>
              <a:latin typeface="Arial"/>
              <a:ea typeface="Arial"/>
              <a:cs typeface="Arial"/>
              <a:sym typeface="Arial"/>
            </a:endParaRPr>
          </a:p>
          <a:p>
            <a:pPr marL="0" lvl="1" indent="0" algn="l" rtl="0">
              <a:lnSpc>
                <a:spcPct val="100000"/>
              </a:lnSpc>
              <a:spcBef>
                <a:spcPts val="0"/>
              </a:spcBef>
              <a:spcAft>
                <a:spcPts val="0"/>
              </a:spcAft>
              <a:buSzPts val="1800"/>
              <a:buFont typeface="Arial"/>
              <a:buNone/>
            </a:pPr>
            <a:r>
              <a:rPr lang="en-US">
                <a:latin typeface="Arial"/>
                <a:ea typeface="Arial"/>
                <a:cs typeface="Arial"/>
                <a:sym typeface="Arial"/>
              </a:rPr>
              <a:t>Other reasons: insurance, pregnant, health issues, rent, employment, child care, DCS, probation, drug court,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b7115ca14_0_0: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b7115ca14_0_0:notes"/>
          <p:cNvSpPr txBox="1">
            <a:spLocks noGrp="1"/>
          </p:cNvSpPr>
          <p:nvPr>
            <p:ph type="body" idx="1"/>
          </p:nvPr>
        </p:nvSpPr>
        <p:spPr>
          <a:xfrm>
            <a:off x="925512" y="4387850"/>
            <a:ext cx="5099100" cy="41544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07" name="Google Shape;107;g22b7115ca14_0_0:notes"/>
          <p:cNvSpPr txBox="1">
            <a:spLocks noGrp="1"/>
          </p:cNvSpPr>
          <p:nvPr>
            <p:ph type="sldNum" idx="12"/>
          </p:nvPr>
        </p:nvSpPr>
        <p:spPr>
          <a:xfrm>
            <a:off x="3938587" y="8772525"/>
            <a:ext cx="30114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SzPts val="1200"/>
              <a:buFont typeface="Tahoma"/>
              <a:buNone/>
            </a:pPr>
            <a:fld id="{00000000-1234-1234-1234-123412341234}" type="slidenum">
              <a:rPr lang="en-US"/>
              <a:t>2</a:t>
            </a:fld>
            <a:endParaRPr sz="14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800">
                <a:solidFill>
                  <a:schemeClr val="dk1"/>
                </a:solidFill>
                <a:latin typeface="Montserrat"/>
                <a:ea typeface="Montserrat"/>
                <a:cs typeface="Montserrat"/>
                <a:sym typeface="Montserrat"/>
              </a:rPr>
              <a:t>Research from Johns Hopkins’ suggests that nearly 80% of people with OUD are </a:t>
            </a:r>
            <a:r>
              <a:rPr lang="en-US" sz="800" i="1">
                <a:solidFill>
                  <a:schemeClr val="dk1"/>
                </a:solidFill>
                <a:latin typeface="Montserrat"/>
                <a:ea typeface="Montserrat"/>
                <a:cs typeface="Montserrat"/>
                <a:sym typeface="Montserrat"/>
              </a:rPr>
              <a:t>past the point of prevention </a:t>
            </a:r>
            <a:r>
              <a:rPr lang="en-US" sz="800">
                <a:solidFill>
                  <a:schemeClr val="dk1"/>
                </a:solidFill>
                <a:latin typeface="Montserrat"/>
                <a:ea typeface="Montserrat"/>
                <a:cs typeface="Montserrat"/>
                <a:sym typeface="Montserrat"/>
              </a:rPr>
              <a:t>and </a:t>
            </a:r>
            <a:r>
              <a:rPr lang="en-US" sz="800" i="1">
                <a:solidFill>
                  <a:schemeClr val="dk1"/>
                </a:solidFill>
                <a:latin typeface="Montserrat"/>
                <a:ea typeface="Montserrat"/>
                <a:cs typeface="Montserrat"/>
                <a:sym typeface="Montserrat"/>
              </a:rPr>
              <a:t>not engaged in treatment</a:t>
            </a:r>
            <a:r>
              <a:rPr lang="en-US" sz="800">
                <a:solidFill>
                  <a:schemeClr val="dk1"/>
                </a:solidFill>
                <a:latin typeface="Montserrat"/>
                <a:ea typeface="Montserrat"/>
                <a:cs typeface="Montserrat"/>
                <a:sym typeface="Montserrat"/>
              </a:rPr>
              <a:t>, leaving them vulnerable to our third option, punishment. What if that trillion dollars we spend to punish them was spent on keeping them safe, healthy and connected instead?</a:t>
            </a:r>
            <a:endParaRPr sz="8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8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200"/>
              <a:buFont typeface="Arial Black"/>
              <a:buNone/>
            </a:pPr>
            <a:r>
              <a:rPr lang="en-US" sz="800">
                <a:solidFill>
                  <a:schemeClr val="dk1"/>
                </a:solidFill>
                <a:latin typeface="Montserrat"/>
                <a:ea typeface="Montserrat"/>
                <a:cs typeface="Montserrat"/>
                <a:sym typeface="Montserrat"/>
              </a:rPr>
              <a:t>Other research shows that only around 10% of people needing treatment received it in the past year. And up to 95.4% of people who qualify for an SUD do not perceive a need for treatment. We often focus on treatment as a magic bullet, and while there is no doubt we need more, and easier access, the reality is the vast majority don’t even think they need it. My suggestion is to keep them safe until they age out. More on this, and other, research in my next didactic on Harm Reduction.</a:t>
            </a:r>
            <a:endParaRPr sz="800">
              <a:solidFill>
                <a:schemeClr val="dk1"/>
              </a:solidFill>
              <a:latin typeface="Montserrat"/>
              <a:ea typeface="Montserrat"/>
              <a:cs typeface="Montserrat"/>
              <a:sym typeface="Montserrat"/>
            </a:endParaRPr>
          </a:p>
          <a:p>
            <a:pPr marL="0" lvl="0" indent="0" algn="l" rtl="0">
              <a:lnSpc>
                <a:spcPct val="100000"/>
              </a:lnSpc>
              <a:spcBef>
                <a:spcPts val="360"/>
              </a:spcBef>
              <a:spcAft>
                <a:spcPts val="0"/>
              </a:spcAft>
              <a:buClr>
                <a:schemeClr val="dk1"/>
              </a:buClr>
              <a:buSzPts val="1200"/>
              <a:buFont typeface="Arial Black"/>
              <a:buNone/>
            </a:pPr>
            <a:r>
              <a:rPr lang="en-US" sz="800">
                <a:solidFill>
                  <a:schemeClr val="dk1"/>
                </a:solidFill>
                <a:latin typeface="Montserrat"/>
                <a:ea typeface="Montserrat"/>
                <a:cs typeface="Montserrat"/>
                <a:sym typeface="Montserrat"/>
              </a:rPr>
              <a:t>ncbi.nlm.nih.gov/books/NBK409172/</a:t>
            </a:r>
            <a:endParaRPr sz="8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1d1587ea85_0_0: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1" name="Google Shape;271;g21d1587ea85_0_0: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272" name="Google Shape;272;g21d1587ea85_0_0: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23</a:t>
            </a:fld>
            <a:endParaRPr sz="14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1d1587ea85_0_6: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9" name="Google Shape;279;g21d1587ea85_0_6: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280" name="Google Shape;280;g21d1587ea85_0_6: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24</a:t>
            </a:fld>
            <a:endParaRPr sz="14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1d1587ea85_0_120: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g21d1587ea85_0_120: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288" name="Google Shape;288;g21d1587ea85_0_120: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25</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3" name="Google Shape;293;p86:notes"/>
          <p:cNvSpPr txBox="1">
            <a:spLocks noGrp="1"/>
          </p:cNvSpPr>
          <p:nvPr>
            <p:ph type="body" idx="1"/>
          </p:nvPr>
        </p:nvSpPr>
        <p:spPr>
          <a:xfrm>
            <a:off x="710248" y="4459526"/>
            <a:ext cx="5682000" cy="42249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sz="600" b="1">
                <a:latin typeface="Arial"/>
                <a:ea typeface="Arial"/>
                <a:cs typeface="Arial"/>
                <a:sym typeface="Arial"/>
              </a:rPr>
              <a:t>use reduction</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change form of drug</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change mindset</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change setting</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smart recovery</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hams/hr works/apc</a:t>
            </a:r>
            <a:endParaRPr sz="600" b="1">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psychedelic therapy</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sinclair method</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naloxone</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moderation</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buprenorphine</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methadone</a:t>
            </a:r>
            <a:endParaRPr sz="600">
              <a:latin typeface="Arial"/>
              <a:ea typeface="Arial"/>
              <a:cs typeface="Arial"/>
              <a:sym typeface="Arial"/>
            </a:endParaRPr>
          </a:p>
          <a:p>
            <a:pPr marL="0" lvl="0" indent="0" algn="l" rtl="0">
              <a:lnSpc>
                <a:spcPct val="100000"/>
              </a:lnSpc>
              <a:spcBef>
                <a:spcPts val="0"/>
              </a:spcBef>
              <a:spcAft>
                <a:spcPts val="0"/>
              </a:spcAft>
              <a:buSzPts val="1400"/>
              <a:buNone/>
            </a:pPr>
            <a:r>
              <a:rPr lang="en-US" sz="600" b="1">
                <a:latin typeface="Arial"/>
                <a:ea typeface="Arial"/>
                <a:cs typeface="Arial"/>
                <a:sym typeface="Arial"/>
              </a:rPr>
              <a:t>abstinence</a:t>
            </a:r>
            <a:endParaRPr sz="600">
              <a:latin typeface="Arial"/>
              <a:ea typeface="Arial"/>
              <a:cs typeface="Arial"/>
              <a:sym typeface="Arial"/>
            </a:endParaRPr>
          </a:p>
          <a:p>
            <a:pPr marL="0" lvl="0" indent="0" algn="l" rtl="0">
              <a:lnSpc>
                <a:spcPct val="100000"/>
              </a:lnSpc>
              <a:spcBef>
                <a:spcPts val="360"/>
              </a:spcBef>
              <a:spcAft>
                <a:spcPts val="0"/>
              </a:spcAft>
              <a:buSzPts val="1400"/>
              <a:buNone/>
            </a:pPr>
            <a:endParaRPr sz="600"/>
          </a:p>
        </p:txBody>
      </p:sp>
      <p:sp>
        <p:nvSpPr>
          <p:cNvPr id="294" name="Google Shape;294;p86:notes"/>
          <p:cNvSpPr txBox="1">
            <a:spLocks noGrp="1"/>
          </p:cNvSpPr>
          <p:nvPr>
            <p:ph type="sldNum" idx="12"/>
          </p:nvPr>
        </p:nvSpPr>
        <p:spPr>
          <a:xfrm>
            <a:off x="4023092" y="8917422"/>
            <a:ext cx="3077700" cy="4695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3: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23: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KEY MESSAGES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Referrals to detox, rehab, domestic violence (DV) services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Safer sex supplies, Hep A + B vaccinations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A Bad Date Sheet describes violent and abusive customers in the sex industry. Some SAPs provide these with other travel size hygiene, safer sex/drug use supplies.</a:t>
            </a:r>
            <a:endParaRPr/>
          </a:p>
        </p:txBody>
      </p:sp>
      <p:sp>
        <p:nvSpPr>
          <p:cNvPr id="308" name="Google Shape;308;p23: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dfd65c5a6_0_257: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4" name="Google Shape;314;g21dfd65c5a6_0_257: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315" name="Google Shape;315;g21dfd65c5a6_0_257: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28</a:t>
            </a:fld>
            <a:endParaRPr sz="14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19: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800"/>
              <a:buFont typeface="Arial"/>
              <a:buNone/>
            </a:pPr>
            <a:r>
              <a:rPr lang="en-US" b="1" dirty="0">
                <a:latin typeface="Arial"/>
                <a:ea typeface="Arial"/>
                <a:cs typeface="Arial"/>
                <a:sym typeface="Arial"/>
              </a:rPr>
              <a:t>KEY MESSAGES</a:t>
            </a:r>
            <a:endParaRPr dirty="0"/>
          </a:p>
          <a:p>
            <a:pPr marL="0" lvl="0" indent="0" algn="l" rtl="0">
              <a:lnSpc>
                <a:spcPct val="100000"/>
              </a:lnSpc>
              <a:spcBef>
                <a:spcPts val="0"/>
              </a:spcBef>
              <a:spcAft>
                <a:spcPts val="0"/>
              </a:spcAft>
              <a:buSzPts val="1400"/>
              <a:buNone/>
            </a:pPr>
            <a:r>
              <a:rPr lang="en-US" dirty="0">
                <a:latin typeface="Arial"/>
                <a:ea typeface="Arial"/>
                <a:cs typeface="Arial"/>
                <a:sym typeface="Arial"/>
              </a:rPr>
              <a:t>Syringe Access Programs (SAPs) can help reduce incidents of sharing through providing sterile equipment and supplies, safer injection education, exploring barriers for the individual, and increasing self-efficacy.</a:t>
            </a:r>
            <a:endParaRPr dirty="0"/>
          </a:p>
          <a:p>
            <a:pPr marL="0" lvl="0" indent="0" algn="l" rtl="0">
              <a:lnSpc>
                <a:spcPct val="100000"/>
              </a:lnSpc>
              <a:spcBef>
                <a:spcPts val="0"/>
              </a:spcBef>
              <a:spcAft>
                <a:spcPts val="0"/>
              </a:spcAft>
              <a:buSzPts val="1400"/>
              <a:buNone/>
            </a:pPr>
            <a:r>
              <a:rPr lang="en-US" dirty="0">
                <a:latin typeface="Arial"/>
                <a:ea typeface="Arial"/>
                <a:cs typeface="Arial"/>
                <a:sym typeface="Arial"/>
              </a:rPr>
              <a:t>Historically, SAP focus was on HIV prevention, leaving many long-time injectors infected with chronic Hep C – sometimes undetected for years. </a:t>
            </a:r>
            <a:endParaRPr dirty="0"/>
          </a:p>
          <a:p>
            <a:pPr marL="0" lvl="0" indent="0" algn="l" rtl="0">
              <a:lnSpc>
                <a:spcPct val="100000"/>
              </a:lnSpc>
              <a:spcBef>
                <a:spcPts val="0"/>
              </a:spcBef>
              <a:spcAft>
                <a:spcPts val="0"/>
              </a:spcAft>
              <a:buSzPts val="1400"/>
              <a:buNone/>
            </a:pPr>
            <a:r>
              <a:rPr lang="en-US" dirty="0">
                <a:latin typeface="Arial"/>
                <a:ea typeface="Arial"/>
                <a:cs typeface="Arial"/>
                <a:sym typeface="Arial"/>
              </a:rPr>
              <a:t>For more than ten years, Hep C has been ‘on the map’ – if not, this percentage (31.8%) would be much higher.  </a:t>
            </a:r>
            <a:endParaRPr dirty="0"/>
          </a:p>
          <a:p>
            <a:pPr marL="0" lvl="0" indent="0" algn="l" rtl="0">
              <a:lnSpc>
                <a:spcPct val="100000"/>
              </a:lnSpc>
              <a:spcBef>
                <a:spcPts val="0"/>
              </a:spcBef>
              <a:spcAft>
                <a:spcPts val="0"/>
              </a:spcAft>
              <a:buSzPts val="1400"/>
              <a:buNone/>
            </a:pPr>
            <a:r>
              <a:rPr lang="en-US" dirty="0">
                <a:latin typeface="Arial"/>
                <a:ea typeface="Arial"/>
                <a:cs typeface="Arial"/>
                <a:sym typeface="Arial"/>
              </a:rPr>
              <a:t>More people now getting tested, treated, connected to care, and NOT SHARING syringes and equipment.  </a:t>
            </a:r>
            <a:endParaRPr dirty="0"/>
          </a:p>
          <a:p>
            <a:pPr marL="0" lvl="0" indent="0" algn="l" rtl="0">
              <a:lnSpc>
                <a:spcPct val="100000"/>
              </a:lnSpc>
              <a:spcBef>
                <a:spcPts val="0"/>
              </a:spcBef>
              <a:spcAft>
                <a:spcPts val="0"/>
              </a:spcAft>
              <a:buSzPts val="1400"/>
              <a:buNone/>
            </a:pPr>
            <a:r>
              <a:rPr lang="en-US" dirty="0">
                <a:latin typeface="Arial"/>
                <a:ea typeface="Arial"/>
                <a:cs typeface="Arial"/>
                <a:sym typeface="Arial"/>
              </a:rPr>
              <a:t>MORE </a:t>
            </a:r>
            <a:r>
              <a:rPr lang="en-US" b="1" dirty="0">
                <a:latin typeface="Arial"/>
                <a:ea typeface="Arial"/>
                <a:cs typeface="Arial"/>
                <a:sym typeface="Arial"/>
              </a:rPr>
              <a:t>NOT SHARING </a:t>
            </a:r>
            <a:r>
              <a:rPr lang="en-US" dirty="0">
                <a:latin typeface="Arial"/>
                <a:ea typeface="Arial"/>
                <a:cs typeface="Arial"/>
                <a:sym typeface="Arial"/>
              </a:rPr>
              <a:t>THAN SHARING.</a:t>
            </a:r>
            <a:endParaRPr dirty="0"/>
          </a:p>
          <a:p>
            <a:pPr marL="0" lvl="0" indent="0" algn="l" rtl="0">
              <a:lnSpc>
                <a:spcPct val="100000"/>
              </a:lnSpc>
              <a:spcBef>
                <a:spcPts val="0"/>
              </a:spcBef>
              <a:spcAft>
                <a:spcPts val="0"/>
              </a:spcAft>
              <a:buSzPts val="1400"/>
              <a:buNone/>
            </a:pPr>
            <a:r>
              <a:rPr lang="en-US" dirty="0">
                <a:latin typeface="Arial"/>
                <a:ea typeface="Arial"/>
                <a:cs typeface="Arial"/>
                <a:sym typeface="Arial"/>
              </a:rPr>
              <a:t>Last bullet: focus on new injectors, discuss testing &amp; treatment as prevention.</a:t>
            </a:r>
            <a:endParaRPr dirty="0"/>
          </a:p>
        </p:txBody>
      </p:sp>
      <p:sp>
        <p:nvSpPr>
          <p:cNvPr id="321" name="Google Shape;321;p19:notes"/>
          <p:cNvSpPr txBox="1"/>
          <p:nvPr/>
        </p:nvSpPr>
        <p:spPr>
          <a:xfrm>
            <a:off x="3938587" y="8772525"/>
            <a:ext cx="3011487" cy="463550"/>
          </a:xfrm>
          <a:prstGeom prst="rect">
            <a:avLst/>
          </a:prstGeom>
          <a:noFill/>
          <a:ln>
            <a:noFill/>
          </a:ln>
        </p:spPr>
        <p:txBody>
          <a:bodyPr spcFirstLastPara="1" wrap="square" lIns="92075" tIns="46025" rIns="92075" bIns="460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p20: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KEY MESSAGES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Researchers say that this is the great success story of HIV Prevention.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biggest successes we have managed to have in HIV transmission is with perinatal transmission and transmission among PWID.</a:t>
            </a:r>
            <a:endParaRPr/>
          </a:p>
          <a:p>
            <a:pPr marL="0" lvl="0" indent="0" algn="l" rtl="0">
              <a:lnSpc>
                <a:spcPct val="100000"/>
              </a:lnSpc>
              <a:spcBef>
                <a:spcPts val="0"/>
              </a:spcBef>
              <a:spcAft>
                <a:spcPts val="0"/>
              </a:spcAft>
              <a:buSzPts val="1400"/>
              <a:buNone/>
            </a:pPr>
            <a:r>
              <a:rPr lang="en-US">
                <a:latin typeface="Arial"/>
                <a:ea typeface="Arial"/>
                <a:cs typeface="Arial"/>
                <a:sym typeface="Arial"/>
              </a:rPr>
              <a:t>Syringe access programs are the most effective, </a:t>
            </a:r>
            <a:r>
              <a:rPr lang="en-US" b="1">
                <a:latin typeface="Arial"/>
                <a:ea typeface="Arial"/>
                <a:cs typeface="Arial"/>
                <a:sym typeface="Arial"/>
              </a:rPr>
              <a:t>evidence-based</a:t>
            </a:r>
            <a:r>
              <a:rPr lang="en-US">
                <a:latin typeface="Arial"/>
                <a:ea typeface="Arial"/>
                <a:cs typeface="Arial"/>
                <a:sym typeface="Arial"/>
              </a:rPr>
              <a:t> HIV prevention tool for people who use drugs.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Seven federally funded research studies found that syringe exchange programs are a </a:t>
            </a:r>
            <a:r>
              <a:rPr lang="en-US" b="1">
                <a:latin typeface="Arial"/>
                <a:ea typeface="Arial"/>
                <a:cs typeface="Arial"/>
                <a:sym typeface="Arial"/>
              </a:rPr>
              <a:t>valuable resource</a:t>
            </a:r>
            <a:r>
              <a:rPr lang="en-US">
                <a:latin typeface="Arial"/>
                <a:ea typeface="Arial"/>
                <a:cs typeface="Arial"/>
                <a:sym typeface="Arial"/>
              </a:rPr>
              <a:t>.</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In cities across the nation, </a:t>
            </a:r>
            <a:r>
              <a:rPr lang="en-US" b="1">
                <a:latin typeface="Arial"/>
                <a:ea typeface="Arial"/>
                <a:cs typeface="Arial"/>
                <a:sym typeface="Arial"/>
              </a:rPr>
              <a:t>PWID</a:t>
            </a:r>
            <a:r>
              <a:rPr lang="en-US">
                <a:latin typeface="Arial"/>
                <a:ea typeface="Arial"/>
                <a:cs typeface="Arial"/>
                <a:sym typeface="Arial"/>
              </a:rPr>
              <a:t> have reversed the course of the AIDS epidemic by using sterile syringes and </a:t>
            </a:r>
            <a:r>
              <a:rPr lang="en-US" b="1">
                <a:latin typeface="Arial"/>
                <a:ea typeface="Arial"/>
                <a:cs typeface="Arial"/>
                <a:sym typeface="Arial"/>
              </a:rPr>
              <a:t>harm reduction </a:t>
            </a:r>
            <a:r>
              <a:rPr lang="en-US">
                <a:latin typeface="Arial"/>
                <a:ea typeface="Arial"/>
                <a:cs typeface="Arial"/>
                <a:sym typeface="Arial"/>
              </a:rPr>
              <a:t>practices.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29" name="Google Shape;329;p20:notes"/>
          <p:cNvSpPr txBox="1"/>
          <p:nvPr/>
        </p:nvSpPr>
        <p:spPr>
          <a:xfrm>
            <a:off x="3938587" y="8772525"/>
            <a:ext cx="3011487" cy="463550"/>
          </a:xfrm>
          <a:prstGeom prst="rect">
            <a:avLst/>
          </a:prstGeom>
          <a:noFill/>
          <a:ln>
            <a:noFill/>
          </a:ln>
        </p:spPr>
        <p:txBody>
          <a:bodyPr spcFirstLastPara="1" wrap="square" lIns="92075" tIns="46025" rIns="92075" bIns="460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344" name="Google Shape;344;p22: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 name="Google Shape;113;p3: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TRAINER INSTRUCTIONS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This is a half-day workshop with one scheduled break.</a:t>
            </a:r>
            <a:endParaRPr/>
          </a:p>
          <a:p>
            <a:pPr marL="0" lvl="0" indent="0" algn="l" rtl="0">
              <a:lnSpc>
                <a:spcPct val="100000"/>
              </a:lnSpc>
              <a:spcBef>
                <a:spcPts val="0"/>
              </a:spcBef>
              <a:spcAft>
                <a:spcPts val="0"/>
              </a:spcAft>
              <a:buSzPts val="1400"/>
              <a:buNone/>
            </a:pPr>
            <a:r>
              <a:rPr lang="en-US">
                <a:latin typeface="Arial"/>
                <a:ea typeface="Arial"/>
                <a:cs typeface="Arial"/>
                <a:sym typeface="Arial"/>
              </a:rPr>
              <a:t>Workshop includes discussion and activities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Font typeface="Calibri"/>
              <a:buNone/>
            </a:pPr>
            <a:r>
              <a:rPr lang="en-US" u="sng">
                <a:latin typeface="Calibri"/>
                <a:ea typeface="Calibri"/>
                <a:cs typeface="Calibri"/>
                <a:sym typeface="Calibri"/>
              </a:rPr>
              <a:t>By the end of this session you will be able to:</a:t>
            </a:r>
            <a:endParaRPr/>
          </a:p>
          <a:p>
            <a:pPr marL="0" lvl="0" indent="-114300" algn="l" rtl="0">
              <a:lnSpc>
                <a:spcPct val="100000"/>
              </a:lnSpc>
              <a:spcBef>
                <a:spcPts val="0"/>
              </a:spcBef>
              <a:spcAft>
                <a:spcPts val="0"/>
              </a:spcAft>
              <a:buClr>
                <a:srgbClr val="000000"/>
              </a:buClr>
              <a:buSzPts val="1800"/>
              <a:buFont typeface="Calibri"/>
              <a:buAutoNum type="arabicPeriod"/>
            </a:pPr>
            <a:r>
              <a:rPr lang="en-US">
                <a:latin typeface="Calibri"/>
                <a:ea typeface="Calibri"/>
                <a:cs typeface="Calibri"/>
                <a:sym typeface="Calibri"/>
              </a:rPr>
              <a:t>Define harm reduction.</a:t>
            </a:r>
            <a:endParaRPr/>
          </a:p>
          <a:p>
            <a:pPr marL="0" lvl="0" indent="-114300" algn="l" rtl="0">
              <a:lnSpc>
                <a:spcPct val="100000"/>
              </a:lnSpc>
              <a:spcBef>
                <a:spcPts val="0"/>
              </a:spcBef>
              <a:spcAft>
                <a:spcPts val="0"/>
              </a:spcAft>
              <a:buClr>
                <a:srgbClr val="000000"/>
              </a:buClr>
              <a:buSzPts val="1800"/>
              <a:buFont typeface="Calibri"/>
              <a:buAutoNum type="arabicPeriod"/>
            </a:pPr>
            <a:r>
              <a:rPr lang="en-US">
                <a:latin typeface="Calibri"/>
                <a:ea typeface="Calibri"/>
                <a:cs typeface="Calibri"/>
                <a:sym typeface="Calibri"/>
              </a:rPr>
              <a:t>Recognize key principles of harm reduction.</a:t>
            </a:r>
            <a:endParaRPr>
              <a:latin typeface="Calibri"/>
              <a:ea typeface="Calibri"/>
              <a:cs typeface="Calibri"/>
              <a:sym typeface="Calibri"/>
            </a:endParaRPr>
          </a:p>
          <a:p>
            <a:pPr marL="0" lvl="0" indent="-114300" algn="l" rtl="0">
              <a:lnSpc>
                <a:spcPct val="100000"/>
              </a:lnSpc>
              <a:spcBef>
                <a:spcPts val="0"/>
              </a:spcBef>
              <a:spcAft>
                <a:spcPts val="0"/>
              </a:spcAft>
              <a:buClr>
                <a:srgbClr val="000000"/>
              </a:buClr>
              <a:buSzPts val="1800"/>
              <a:buFont typeface="Calibri"/>
              <a:buAutoNum type="arabicPeriod"/>
            </a:pPr>
            <a:r>
              <a:rPr lang="en-US">
                <a:latin typeface="Calibri"/>
                <a:ea typeface="Calibri"/>
                <a:cs typeface="Calibri"/>
                <a:sym typeface="Calibri"/>
              </a:rPr>
              <a:t>Identify the need for harm reduction, with a PWID focus.</a:t>
            </a:r>
            <a:endParaRPr>
              <a:latin typeface="Calibri"/>
              <a:ea typeface="Calibri"/>
              <a:cs typeface="Calibri"/>
              <a:sym typeface="Calibri"/>
            </a:endParaRPr>
          </a:p>
          <a:p>
            <a:pPr marL="0" lvl="0" indent="-114300" algn="l" rtl="0">
              <a:lnSpc>
                <a:spcPct val="100000"/>
              </a:lnSpc>
              <a:spcBef>
                <a:spcPts val="0"/>
              </a:spcBef>
              <a:spcAft>
                <a:spcPts val="0"/>
              </a:spcAft>
              <a:buClr>
                <a:srgbClr val="000000"/>
              </a:buClr>
              <a:buSzPts val="1800"/>
              <a:buFont typeface="Calibri"/>
              <a:buAutoNum type="arabicPeriod"/>
            </a:pPr>
            <a:r>
              <a:rPr lang="en-US">
                <a:latin typeface="Calibri"/>
                <a:ea typeface="Calibri"/>
                <a:cs typeface="Calibri"/>
                <a:sym typeface="Calibri"/>
              </a:rPr>
              <a:t>Discuss key harm reduction strategies to support your work as HHRNs.</a:t>
            </a:r>
            <a:endParaRPr>
              <a:latin typeface="Calibri"/>
              <a:ea typeface="Calibri"/>
              <a:cs typeface="Calibri"/>
              <a:sym typeface="Calibri"/>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400"/>
              <a:buNone/>
            </a:pPr>
            <a:endParaRPr/>
          </a:p>
        </p:txBody>
      </p:sp>
      <p:sp>
        <p:nvSpPr>
          <p:cNvPr id="114" name="Google Shape;114;p3: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1d1587ea85_2_3: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21d1587ea85_2_3: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337" name="Google Shape;337;g21d1587ea85_2_3: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32</a:t>
            </a:fld>
            <a:endParaRPr sz="1400">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1d1587ea85_2_3: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21d1587ea85_2_3: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337" name="Google Shape;337;g21d1587ea85_2_3: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33</a:t>
            </a:fld>
            <a:endParaRPr sz="1400">
              <a:latin typeface="Arial"/>
              <a:ea typeface="Arial"/>
              <a:cs typeface="Arial"/>
              <a:sym typeface="Arial"/>
            </a:endParaRPr>
          </a:p>
        </p:txBody>
      </p:sp>
    </p:spTree>
    <p:extLst>
      <p:ext uri="{BB962C8B-B14F-4D97-AF65-F5344CB8AC3E}">
        <p14:creationId xmlns:p14="http://schemas.microsoft.com/office/powerpoint/2010/main" val="3404281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p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1d1587ea85_2_9: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3" name="Google Shape;363;g21d1587ea85_2_9: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1d1587ea85_2_9: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35</a:t>
            </a:fld>
            <a:endParaRPr sz="1400">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9fb84dabc6_0_12: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369" name="Google Shape;369;g9fb84dabc6_0_12: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9fb84dabc6_0_0: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375" name="Google Shape;375;g9fb84dabc6_0_0: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9fb84dabc6_0_0: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375" name="Google Shape;375;g9fb84dabc6_0_0: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281854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1dfd65c5a6_0_8:notes"/>
          <p:cNvSpPr>
            <a:spLocks noGrp="1" noRot="1" noChangeAspect="1"/>
          </p:cNvSpPr>
          <p:nvPr>
            <p:ph type="sldImg" idx="2"/>
          </p:nvPr>
        </p:nvSpPr>
        <p:spPr>
          <a:xfrm>
            <a:off x="1166813" y="693738"/>
            <a:ext cx="4616450" cy="3462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1dfd65c5a6_0_8:notes"/>
          <p:cNvSpPr txBox="1">
            <a:spLocks noGrp="1"/>
          </p:cNvSpPr>
          <p:nvPr>
            <p:ph type="body" idx="1"/>
          </p:nvPr>
        </p:nvSpPr>
        <p:spPr>
          <a:xfrm>
            <a:off x="695008" y="4387136"/>
            <a:ext cx="5560200" cy="4156200"/>
          </a:xfrm>
          <a:prstGeom prst="rect">
            <a:avLst/>
          </a:prstGeom>
          <a:noFill/>
          <a:ln>
            <a:noFill/>
          </a:ln>
        </p:spPr>
        <p:txBody>
          <a:bodyPr spcFirstLastPara="1" wrap="square" lIns="92375" tIns="46175" rIns="92375" bIns="461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http://www.drugpolicy.org/issues/new-solutions-drug-policy</a:t>
            </a:r>
            <a:endParaRPr/>
          </a:p>
        </p:txBody>
      </p:sp>
      <p:sp>
        <p:nvSpPr>
          <p:cNvPr id="382" name="Google Shape;382;g21dfd65c5a6_0_8:notes"/>
          <p:cNvSpPr txBox="1">
            <a:spLocks noGrp="1"/>
          </p:cNvSpPr>
          <p:nvPr>
            <p:ph type="sldNum" idx="12"/>
          </p:nvPr>
        </p:nvSpPr>
        <p:spPr>
          <a:xfrm>
            <a:off x="3936767" y="8772668"/>
            <a:ext cx="3011700" cy="462000"/>
          </a:xfrm>
          <a:prstGeom prst="rect">
            <a:avLst/>
          </a:prstGeom>
          <a:noFill/>
          <a:ln>
            <a:noFill/>
          </a:ln>
        </p:spPr>
        <p:txBody>
          <a:bodyPr spcFirstLastPara="1" wrap="square" lIns="92375" tIns="46175" rIns="92375" bIns="461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39</a:t>
            </a:fld>
            <a:endParaRPr>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1dfd65c5a6_0_159:notes"/>
          <p:cNvSpPr>
            <a:spLocks noGrp="1" noRot="1" noChangeAspect="1"/>
          </p:cNvSpPr>
          <p:nvPr>
            <p:ph type="sldImg" idx="2"/>
          </p:nvPr>
        </p:nvSpPr>
        <p:spPr>
          <a:xfrm>
            <a:off x="1166813" y="693738"/>
            <a:ext cx="4616450" cy="34623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0" name="Google Shape;390;g21dfd65c5a6_0_159:notes"/>
          <p:cNvSpPr txBox="1">
            <a:spLocks noGrp="1"/>
          </p:cNvSpPr>
          <p:nvPr>
            <p:ph type="body" idx="1"/>
          </p:nvPr>
        </p:nvSpPr>
        <p:spPr>
          <a:xfrm>
            <a:off x="695008" y="4387136"/>
            <a:ext cx="5560200" cy="4156200"/>
          </a:xfrm>
          <a:prstGeom prst="rect">
            <a:avLst/>
          </a:prstGeom>
          <a:noFill/>
          <a:ln>
            <a:noFill/>
          </a:ln>
        </p:spPr>
        <p:txBody>
          <a:bodyPr spcFirstLastPara="1" wrap="square" lIns="92375" tIns="46175" rIns="92375" bIns="46175" anchor="t" anchorCtr="0">
            <a:noAutofit/>
          </a:bodyPr>
          <a:lstStyle/>
          <a:p>
            <a:pPr marL="0" lvl="0" indent="0" algn="l" rtl="0">
              <a:lnSpc>
                <a:spcPct val="100000"/>
              </a:lnSpc>
              <a:spcBef>
                <a:spcPts val="0"/>
              </a:spcBef>
              <a:spcAft>
                <a:spcPts val="0"/>
              </a:spcAft>
              <a:buSzPts val="1400"/>
              <a:buNone/>
            </a:pPr>
            <a:endParaRPr/>
          </a:p>
        </p:txBody>
      </p:sp>
      <p:sp>
        <p:nvSpPr>
          <p:cNvPr id="391" name="Google Shape;391;g21dfd65c5a6_0_159:notes"/>
          <p:cNvSpPr txBox="1">
            <a:spLocks noGrp="1"/>
          </p:cNvSpPr>
          <p:nvPr>
            <p:ph type="sldNum" idx="12"/>
          </p:nvPr>
        </p:nvSpPr>
        <p:spPr>
          <a:xfrm>
            <a:off x="3936767" y="8772668"/>
            <a:ext cx="3011700" cy="462000"/>
          </a:xfrm>
          <a:prstGeom prst="rect">
            <a:avLst/>
          </a:prstGeom>
          <a:noFill/>
          <a:ln>
            <a:noFill/>
          </a:ln>
        </p:spPr>
        <p:txBody>
          <a:bodyPr spcFirstLastPara="1" wrap="square" lIns="92375" tIns="46175" rIns="92375" bIns="461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40</a:t>
            </a:fld>
            <a:endParaRPr sz="120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4: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TRAINER INSTRUCTIONS</a:t>
            </a:r>
            <a:endParaRPr/>
          </a:p>
          <a:p>
            <a:pPr marL="0" lvl="0" indent="0" algn="l" rtl="0">
              <a:lnSpc>
                <a:spcPct val="100000"/>
              </a:lnSpc>
              <a:spcBef>
                <a:spcPts val="0"/>
              </a:spcBef>
              <a:spcAft>
                <a:spcPts val="0"/>
              </a:spcAft>
              <a:buSzPts val="1800"/>
              <a:buFont typeface="Arial"/>
              <a:buNone/>
            </a:pPr>
            <a:r>
              <a:rPr lang="en-US">
                <a:latin typeface="Arial"/>
                <a:ea typeface="Arial"/>
                <a:cs typeface="Arial"/>
                <a:sym typeface="Arial"/>
              </a:rPr>
              <a:t>Because these terms will be used throughout the training, briefly review acronyms with participants.</a:t>
            </a:r>
            <a:endParaRPr/>
          </a:p>
          <a:p>
            <a:pPr marL="0" lvl="0" indent="0" algn="l" rtl="0">
              <a:lnSpc>
                <a:spcPct val="100000"/>
              </a:lnSpc>
              <a:spcBef>
                <a:spcPts val="0"/>
              </a:spcBef>
              <a:spcAft>
                <a:spcPts val="0"/>
              </a:spcAft>
              <a:buSzPts val="1800"/>
              <a:buNone/>
            </a:pPr>
            <a:endParaRPr u="sng">
              <a:latin typeface="Arial"/>
              <a:ea typeface="Arial"/>
              <a:cs typeface="Arial"/>
              <a:sym typeface="Arial"/>
            </a:endParaRPr>
          </a:p>
          <a:p>
            <a:pPr marL="0" lvl="0" indent="0" algn="l" rtl="0">
              <a:lnSpc>
                <a:spcPct val="100000"/>
              </a:lnSpc>
              <a:spcBef>
                <a:spcPts val="0"/>
              </a:spcBef>
              <a:spcAft>
                <a:spcPts val="0"/>
              </a:spcAft>
              <a:buSzPts val="1800"/>
              <a:buFont typeface="Arial"/>
              <a:buNone/>
            </a:pPr>
            <a:r>
              <a:rPr lang="en-US" u="sng">
                <a:latin typeface="Arial"/>
                <a:ea typeface="Arial"/>
                <a:cs typeface="Arial"/>
                <a:sym typeface="Arial"/>
              </a:rPr>
              <a:t>What other terms are there?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HHRN – HIV Harm Reduction Navigators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SAP – Syringe Access Programs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IDU – Injection Drug User*</a:t>
            </a:r>
            <a:endParaRPr/>
          </a:p>
          <a:p>
            <a:pPr marL="0" lvl="0" indent="0" algn="l" rtl="0">
              <a:lnSpc>
                <a:spcPct val="100000"/>
              </a:lnSpc>
              <a:spcBef>
                <a:spcPts val="0"/>
              </a:spcBef>
              <a:spcAft>
                <a:spcPts val="0"/>
              </a:spcAft>
              <a:buSzPts val="1800"/>
              <a:buFont typeface="Arial"/>
              <a:buNone/>
            </a:pPr>
            <a:r>
              <a:rPr lang="en-US">
                <a:latin typeface="Arial"/>
                <a:ea typeface="Arial"/>
                <a:cs typeface="Arial"/>
                <a:sym typeface="Arial"/>
              </a:rPr>
              <a:t>*</a:t>
            </a:r>
            <a:r>
              <a:rPr lang="en-US" i="1">
                <a:latin typeface="Arial"/>
                <a:ea typeface="Arial"/>
                <a:cs typeface="Arial"/>
                <a:sym typeface="Arial"/>
              </a:rPr>
              <a:t>This is what they used to call PWID, note how language is fluid and always changing.</a:t>
            </a:r>
            <a:endParaRPr/>
          </a:p>
        </p:txBody>
      </p:sp>
      <p:sp>
        <p:nvSpPr>
          <p:cNvPr id="121" name="Google Shape;121;p4: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2: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29" name="Google Shape;129;p2: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03433b40bd_0_0:notes"/>
          <p:cNvSpPr txBox="1"/>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8</a:t>
            </a:fld>
            <a:endParaRPr sz="1400" b="0" i="0" u="none" strike="noStrike" cap="none">
              <a:solidFill>
                <a:srgbClr val="000000"/>
              </a:solidFill>
              <a:latin typeface="Arial"/>
              <a:ea typeface="Arial"/>
              <a:cs typeface="Arial"/>
              <a:sym typeface="Arial"/>
            </a:endParaRPr>
          </a:p>
        </p:txBody>
      </p:sp>
      <p:sp>
        <p:nvSpPr>
          <p:cNvPr id="158" name="Google Shape;158;g203433b40bd_0_0: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203433b40bd_0_0: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ASK</a:t>
            </a:r>
            <a:endParaRPr/>
          </a:p>
          <a:p>
            <a:pPr marL="0" lvl="0" indent="0" algn="l" rtl="0">
              <a:lnSpc>
                <a:spcPct val="100000"/>
              </a:lnSpc>
              <a:spcBef>
                <a:spcPts val="0"/>
              </a:spcBef>
              <a:spcAft>
                <a:spcPts val="0"/>
              </a:spcAft>
              <a:buSzPts val="1800"/>
              <a:buFont typeface="Arial"/>
              <a:buNone/>
            </a:pPr>
            <a:r>
              <a:rPr lang="en-US">
                <a:latin typeface="Arial"/>
                <a:ea typeface="Arial"/>
                <a:cs typeface="Arial"/>
                <a:sym typeface="Arial"/>
              </a:rPr>
              <a:t>What is Harm Reduction?</a:t>
            </a:r>
            <a:endParaRPr/>
          </a:p>
          <a:p>
            <a:pPr marL="0" lvl="0" indent="0" algn="l" rtl="0">
              <a:lnSpc>
                <a:spcPct val="100000"/>
              </a:lnSpc>
              <a:spcBef>
                <a:spcPts val="0"/>
              </a:spcBef>
              <a:spcAft>
                <a:spcPts val="0"/>
              </a:spcAft>
              <a:buSzPts val="1800"/>
              <a:buNone/>
            </a:pPr>
            <a:endParaRPr b="1">
              <a:latin typeface="Arial"/>
              <a:ea typeface="Arial"/>
              <a:cs typeface="Arial"/>
              <a:sym typeface="Arial"/>
            </a:endParaRPr>
          </a:p>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TRAINER INSTRUCTIONS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Use this brainstorm as a way to open the training, getting a sense of what harm reduction means to participants, including their experiences with harm reduction.</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This may be from a personal perspective (how harm reduction was -or was not- incorporated at their agency, or through their experience working as a peer/service provider).  </a:t>
            </a:r>
            <a:endParaRPr/>
          </a:p>
          <a:p>
            <a:pPr marL="0" lvl="0" indent="0" algn="l" rtl="0">
              <a:lnSpc>
                <a:spcPct val="100000"/>
              </a:lnSpc>
              <a:spcBef>
                <a:spcPts val="0"/>
              </a:spcBef>
              <a:spcAft>
                <a:spcPts val="0"/>
              </a:spcAft>
              <a:buSzPts val="1800"/>
              <a:buNone/>
            </a:pPr>
            <a:endParaRPr b="1" u="sng">
              <a:latin typeface="Arial"/>
              <a:ea typeface="Arial"/>
              <a:cs typeface="Arial"/>
              <a:sym typeface="Arial"/>
            </a:endParaRPr>
          </a:p>
          <a:p>
            <a:pPr marL="0" lvl="0" indent="0" algn="l" rtl="0">
              <a:lnSpc>
                <a:spcPct val="100000"/>
              </a:lnSpc>
              <a:spcBef>
                <a:spcPts val="0"/>
              </a:spcBef>
              <a:spcAft>
                <a:spcPts val="0"/>
              </a:spcAft>
              <a:buSzPts val="1800"/>
              <a:buFont typeface="Arial"/>
              <a:buNone/>
            </a:pPr>
            <a:r>
              <a:rPr lang="en-US" b="1" u="sng">
                <a:latin typeface="Arial"/>
                <a:ea typeface="Arial"/>
                <a:cs typeface="Arial"/>
                <a:sym typeface="Arial"/>
              </a:rPr>
              <a:t>Optional</a:t>
            </a:r>
            <a:endParaRPr/>
          </a:p>
          <a:p>
            <a:pPr marL="0" lvl="0" indent="-114300" algn="l" rtl="0">
              <a:lnSpc>
                <a:spcPct val="100000"/>
              </a:lnSpc>
              <a:spcBef>
                <a:spcPts val="0"/>
              </a:spcBef>
              <a:spcAft>
                <a:spcPts val="0"/>
              </a:spcAft>
              <a:buSzPts val="1800"/>
              <a:buFont typeface="Arial"/>
              <a:buAutoNum type="arabicParenR"/>
            </a:pPr>
            <a:r>
              <a:rPr lang="en-US">
                <a:latin typeface="Arial"/>
                <a:ea typeface="Arial"/>
                <a:cs typeface="Arial"/>
                <a:sym typeface="Arial"/>
              </a:rPr>
              <a:t>Write down responses on Newsprint w. Thick Pen Markers</a:t>
            </a:r>
            <a:endParaRPr/>
          </a:p>
          <a:p>
            <a:pPr marL="0" lvl="0" indent="-114300" algn="l" rtl="0">
              <a:lnSpc>
                <a:spcPct val="100000"/>
              </a:lnSpc>
              <a:spcBef>
                <a:spcPts val="0"/>
              </a:spcBef>
              <a:spcAft>
                <a:spcPts val="0"/>
              </a:spcAft>
              <a:buSzPts val="1800"/>
              <a:buFont typeface="Arial"/>
              <a:buAutoNum type="arabicParenR"/>
            </a:pPr>
            <a:r>
              <a:rPr lang="en-US">
                <a:latin typeface="Arial"/>
                <a:ea typeface="Arial"/>
                <a:cs typeface="Arial"/>
                <a:sym typeface="Arial"/>
              </a:rPr>
              <a:t>Or, ask if a volunteer would write down answers while you facilitate discussion</a:t>
            </a:r>
            <a:endParaRPr/>
          </a:p>
          <a:p>
            <a:pPr marL="0" lvl="0" indent="-114300" algn="l" rtl="0">
              <a:lnSpc>
                <a:spcPct val="100000"/>
              </a:lnSpc>
              <a:spcBef>
                <a:spcPts val="0"/>
              </a:spcBef>
              <a:spcAft>
                <a:spcPts val="0"/>
              </a:spcAft>
              <a:buSzPts val="1800"/>
              <a:buFont typeface="Arial"/>
              <a:buAutoNum type="arabicParenR"/>
            </a:pPr>
            <a:r>
              <a:rPr lang="en-US">
                <a:latin typeface="Arial"/>
                <a:ea typeface="Arial"/>
                <a:cs typeface="Arial"/>
                <a:sym typeface="Arial"/>
              </a:rPr>
              <a:t>Or, have this discussion only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9</a:t>
            </a:fld>
            <a:endParaRPr sz="1400" b="0" i="0" u="none" strike="noStrike" cap="none">
              <a:solidFill>
                <a:srgbClr val="000000"/>
              </a:solidFill>
              <a:latin typeface="Arial"/>
              <a:ea typeface="Arial"/>
              <a:cs typeface="Arial"/>
              <a:sym typeface="Arial"/>
            </a:endParaRPr>
          </a:p>
        </p:txBody>
      </p:sp>
      <p:sp>
        <p:nvSpPr>
          <p:cNvPr id="164" name="Google Shape;164;p6: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 name="Google Shape;165;p6: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TRAINER INSTRUCTIONS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Explain how harm reduction has its roots in drug use, particularly injection drug use, we are going to discuss harm reduction within that context, while broadening it to apply to other risk behaviors or circumstances as it applies.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We will be going into further detail throughout the training to discuss various harm reduction approaches, interventions, and strategies that HHRNs can incorporate into their work with PWUD/PWID.</a:t>
            </a:r>
            <a:endParaRPr/>
          </a:p>
          <a:p>
            <a:pPr marL="0" lvl="0" indent="0" algn="l" rtl="0">
              <a:lnSpc>
                <a:spcPct val="100000"/>
              </a:lnSpc>
              <a:spcBef>
                <a:spcPts val="0"/>
              </a:spcBef>
              <a:spcAft>
                <a:spcPts val="0"/>
              </a:spcAft>
              <a:buSzPts val="1800"/>
              <a:buNone/>
            </a:pPr>
            <a:endParaRPr b="1">
              <a:latin typeface="Arial"/>
              <a:ea typeface="Arial"/>
              <a:cs typeface="Arial"/>
              <a:sym typeface="Arial"/>
            </a:endParaRPr>
          </a:p>
          <a:p>
            <a:pPr marL="0" lvl="0" indent="0" algn="l" rtl="0">
              <a:lnSpc>
                <a:spcPct val="100000"/>
              </a:lnSpc>
              <a:spcBef>
                <a:spcPts val="0"/>
              </a:spcBef>
              <a:spcAft>
                <a:spcPts val="0"/>
              </a:spcAft>
              <a:buSzPts val="1800"/>
              <a:buFont typeface="Arial"/>
              <a:buNone/>
            </a:pPr>
            <a:r>
              <a:rPr lang="en-US" b="1">
                <a:latin typeface="Arial"/>
                <a:ea typeface="Arial"/>
                <a:cs typeface="Arial"/>
                <a:sym typeface="Arial"/>
              </a:rPr>
              <a:t>KEY MESSAGES</a:t>
            </a:r>
            <a:endParaRPr/>
          </a:p>
          <a:p>
            <a:pPr marL="0" lvl="0" indent="0" algn="l" rtl="0">
              <a:lnSpc>
                <a:spcPct val="100000"/>
              </a:lnSpc>
              <a:spcBef>
                <a:spcPts val="0"/>
              </a:spcBef>
              <a:spcAft>
                <a:spcPts val="0"/>
              </a:spcAft>
              <a:buSzPts val="1800"/>
              <a:buFont typeface="Arial"/>
              <a:buNone/>
            </a:pPr>
            <a:r>
              <a:rPr lang="en-US" u="sng">
                <a:latin typeface="Arial"/>
                <a:ea typeface="Arial"/>
                <a:cs typeface="Arial"/>
                <a:sym typeface="Arial"/>
              </a:rPr>
              <a:t>Harm Reduction</a:t>
            </a:r>
            <a:r>
              <a:rPr lang="en-US">
                <a:latin typeface="Arial"/>
                <a:ea typeface="Arial"/>
                <a:cs typeface="Arial"/>
                <a:sym typeface="Arial"/>
              </a:rPr>
              <a:t>:</a:t>
            </a:r>
            <a:endParaRPr/>
          </a:p>
          <a:p>
            <a:pPr marL="0" lvl="0" indent="0" algn="l" rtl="0">
              <a:lnSpc>
                <a:spcPct val="100000"/>
              </a:lnSpc>
              <a:spcBef>
                <a:spcPts val="0"/>
              </a:spcBef>
              <a:spcAft>
                <a:spcPts val="0"/>
              </a:spcAft>
              <a:buSzPts val="1400"/>
              <a:buNone/>
            </a:pPr>
            <a:r>
              <a:rPr lang="en-US">
                <a:latin typeface="Arial"/>
                <a:ea typeface="Arial"/>
                <a:cs typeface="Arial"/>
                <a:sym typeface="Arial"/>
              </a:rPr>
              <a:t>Accepts that some ways of using are safer than others, and applies evidence-based interventions (i.e. syringe access, overdose prevention) to reduce negative consequences of drugs use (i.e. overdose fatalities, HIV/HCV transmission, injection-related wounds).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Moves past judgment of another person to address their drug use and the harm that’s occurring to </a:t>
            </a:r>
            <a:r>
              <a:rPr lang="en-US" b="1">
                <a:latin typeface="Arial"/>
                <a:ea typeface="Arial"/>
                <a:cs typeface="Arial"/>
                <a:sym typeface="Arial"/>
              </a:rPr>
              <a:t>that person</a:t>
            </a:r>
            <a:r>
              <a:rPr lang="en-US">
                <a:latin typeface="Arial"/>
                <a:ea typeface="Arial"/>
                <a:cs typeface="Arial"/>
                <a:sym typeface="Arial"/>
              </a:rPr>
              <a:t>.</a:t>
            </a:r>
            <a:endParaRPr/>
          </a:p>
          <a:p>
            <a:pPr marL="0" lvl="0" indent="0" algn="l" rtl="0">
              <a:lnSpc>
                <a:spcPct val="100000"/>
              </a:lnSpc>
              <a:spcBef>
                <a:spcPts val="0"/>
              </a:spcBef>
              <a:spcAft>
                <a:spcPts val="0"/>
              </a:spcAft>
              <a:buSzPts val="1400"/>
              <a:buNone/>
            </a:pPr>
            <a:r>
              <a:rPr lang="en-US">
                <a:latin typeface="Arial"/>
                <a:ea typeface="Arial"/>
                <a:cs typeface="Arial"/>
                <a:sym typeface="Arial"/>
              </a:rPr>
              <a:t>Recognizes a continuum of use, modeling the stages of change theory.</a:t>
            </a:r>
            <a:endParaRPr/>
          </a:p>
          <a:p>
            <a:pPr marL="0" lvl="0" indent="0" algn="l" rtl="0">
              <a:lnSpc>
                <a:spcPct val="100000"/>
              </a:lnSpc>
              <a:spcBef>
                <a:spcPts val="0"/>
              </a:spcBef>
              <a:spcAft>
                <a:spcPts val="0"/>
              </a:spcAft>
              <a:buSzPts val="1400"/>
              <a:buNone/>
            </a:pPr>
            <a:r>
              <a:rPr lang="en-US">
                <a:latin typeface="Arial"/>
                <a:ea typeface="Arial"/>
                <a:cs typeface="Arial"/>
                <a:sym typeface="Arial"/>
              </a:rPr>
              <a:t>Does not making drug use acceptable; it’s accepting that people use drugs (pragmatic).</a:t>
            </a:r>
            <a:endParaRPr/>
          </a:p>
          <a:p>
            <a:pPr marL="0" lvl="0" indent="0" algn="l" rtl="0">
              <a:lnSpc>
                <a:spcPct val="100000"/>
              </a:lnSpc>
              <a:spcBef>
                <a:spcPts val="0"/>
              </a:spcBef>
              <a:spcAft>
                <a:spcPts val="0"/>
              </a:spcAft>
              <a:buSzPts val="1400"/>
              <a:buNone/>
            </a:pPr>
            <a:r>
              <a:rPr lang="en-US">
                <a:latin typeface="Arial"/>
                <a:ea typeface="Arial"/>
                <a:cs typeface="Arial"/>
                <a:sym typeface="Arial"/>
              </a:rPr>
              <a:t>Means meeting clients where they are, and also where the service provider is capable of being. Self care includes meeting yourself where you are at also.</a:t>
            </a:r>
            <a:endParaRPr/>
          </a:p>
          <a:p>
            <a:pPr marL="0" lvl="0" indent="0" algn="l" rtl="0">
              <a:lnSpc>
                <a:spcPct val="100000"/>
              </a:lnSpc>
              <a:spcBef>
                <a:spcPts val="0"/>
              </a:spcBef>
              <a:spcAft>
                <a:spcPts val="0"/>
              </a:spcAft>
              <a:buSzPts val="1400"/>
              <a:buNone/>
            </a:pPr>
            <a:r>
              <a:rPr lang="en-US">
                <a:latin typeface="Arial"/>
                <a:ea typeface="Arial"/>
                <a:cs typeface="Arial"/>
                <a:sym typeface="Arial"/>
              </a:rPr>
              <a:t>Works to ELICIT POSITIVE CHANGE (like motivational interviewing) based on individual client need, circumstance, and readiness to change.</a:t>
            </a:r>
            <a:endParaRPr/>
          </a:p>
          <a:p>
            <a:pPr marL="0" lvl="0" indent="0" algn="l" rtl="0">
              <a:lnSpc>
                <a:spcPct val="100000"/>
              </a:lnSpc>
              <a:spcBef>
                <a:spcPts val="0"/>
              </a:spcBef>
              <a:spcAft>
                <a:spcPts val="0"/>
              </a:spcAft>
              <a:buSzPts val="18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p9:notes"/>
          <p:cNvSpPr txBox="1">
            <a:spLocks noGrp="1"/>
          </p:cNvSpPr>
          <p:nvPr>
            <p:ph type="body" idx="1"/>
          </p:nvPr>
        </p:nvSpPr>
        <p:spPr>
          <a:xfrm>
            <a:off x="925512" y="4387850"/>
            <a:ext cx="5099050" cy="4154487"/>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72" name="Google Shape;172;p9:notes"/>
          <p:cNvSpPr txBox="1"/>
          <p:nvPr/>
        </p:nvSpPr>
        <p:spPr>
          <a:xfrm>
            <a:off x="3938587" y="8772525"/>
            <a:ext cx="3011487" cy="46355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1d1587ea85_0_12:notes"/>
          <p:cNvSpPr>
            <a:spLocks noGrp="1" noRot="1" noChangeAspect="1"/>
          </p:cNvSpPr>
          <p:nvPr>
            <p:ph type="sldImg" idx="2"/>
          </p:nvPr>
        </p:nvSpPr>
        <p:spPr>
          <a:xfrm>
            <a:off x="1169988" y="693738"/>
            <a:ext cx="4611687" cy="3460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g21d1587ea85_0_12:notes"/>
          <p:cNvSpPr txBox="1">
            <a:spLocks noGrp="1"/>
          </p:cNvSpPr>
          <p:nvPr>
            <p:ph type="body" idx="1"/>
          </p:nvPr>
        </p:nvSpPr>
        <p:spPr>
          <a:xfrm>
            <a:off x="925512" y="4387850"/>
            <a:ext cx="5099100" cy="415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79" name="Google Shape;179;g21d1587ea85_0_12:notes"/>
          <p:cNvSpPr txBox="1">
            <a:spLocks noGrp="1"/>
          </p:cNvSpPr>
          <p:nvPr>
            <p:ph type="sldNum" idx="12"/>
          </p:nvPr>
        </p:nvSpPr>
        <p:spPr>
          <a:xfrm>
            <a:off x="3938587" y="8772525"/>
            <a:ext cx="30114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Tahoma"/>
              <a:buNone/>
            </a:pPr>
            <a:fld id="{00000000-1234-1234-1234-123412341234}" type="slidenum">
              <a:rPr lang="en-US"/>
              <a:t>11</a:t>
            </a:fld>
            <a:endParaRPr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025522"/>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681684"/>
            <a:ext cx="7772398" cy="1066800"/>
          </a:xfrm>
        </p:spPr>
        <p:txBody>
          <a:bodyPr anchor="t">
            <a:normAutofit/>
          </a:bodyPr>
          <a:lstStyle>
            <a:lvl1pPr marL="0" indent="0" algn="l">
              <a:buNone/>
              <a:defRPr sz="28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8" y="85728"/>
            <a:ext cx="3492817" cy="1187196"/>
          </a:xfrm>
          <a:prstGeom prst="rect">
            <a:avLst/>
          </a:prstGeom>
        </p:spPr>
      </p:pic>
      <p:sp>
        <p:nvSpPr>
          <p:cNvPr id="11" name="Date Placeholder 3"/>
          <p:cNvSpPr>
            <a:spLocks noGrp="1"/>
          </p:cNvSpPr>
          <p:nvPr>
            <p:ph type="dt" sz="half" idx="10"/>
          </p:nvPr>
        </p:nvSpPr>
        <p:spPr>
          <a:xfrm>
            <a:off x="7719756" y="6352706"/>
            <a:ext cx="738443" cy="365760"/>
          </a:xfrm>
          <a:prstGeom prst="rect">
            <a:avLst/>
          </a:prstGeom>
        </p:spPr>
        <p:txBody>
          <a:bodyPr anchor="ctr"/>
          <a:lstStyle>
            <a:lvl1pPr>
              <a:defRPr sz="1200" b="0" i="0">
                <a:solidFill>
                  <a:srgbClr val="88A7DF"/>
                </a:solidFill>
                <a:latin typeface="ITC Avant Garde Std Bk Cn"/>
                <a:cs typeface="ITC Avant Garde Std Bk Cn"/>
              </a:defRPr>
            </a:lvl1pPr>
          </a:lstStyle>
          <a:p>
            <a:fld id="{6EA067DB-0869-284B-B1D9-BD9B2E9CA69D}" type="datetimeFigureOut">
              <a:rPr lang="en-US" smtClean="0"/>
              <a:t>6/2/2023</a:t>
            </a:fld>
            <a:endParaRPr lang="en-US"/>
          </a:p>
        </p:txBody>
      </p:sp>
      <p:sp>
        <p:nvSpPr>
          <p:cNvPr id="12" name="Footer Placeholder 4"/>
          <p:cNvSpPr>
            <a:spLocks noGrp="1"/>
          </p:cNvSpPr>
          <p:nvPr>
            <p:ph type="ftr" sz="quarter" idx="11"/>
          </p:nvPr>
        </p:nvSpPr>
        <p:spPr>
          <a:xfrm>
            <a:off x="3352459" y="6352706"/>
            <a:ext cx="4367298" cy="365760"/>
          </a:xfrm>
          <a:prstGeom prst="rect">
            <a:avLst/>
          </a:prstGeom>
        </p:spPr>
        <p:txBody>
          <a:bodyPr anchor="ctr"/>
          <a:lstStyle>
            <a:lvl1pPr>
              <a:defRPr sz="1200" b="0" i="0">
                <a:solidFill>
                  <a:schemeClr val="tx2">
                    <a:lumMod val="40000"/>
                    <a:lumOff val="60000"/>
                  </a:schemeClr>
                </a:solidFill>
                <a:latin typeface="ITC Avant Garde Std Bk Cn"/>
                <a:cs typeface="ITC Avant Garde Std Bk Cn"/>
              </a:defRPr>
            </a:lvl1pPr>
          </a:lstStyle>
          <a:p>
            <a:endParaRPr lang="en-US"/>
          </a:p>
        </p:txBody>
      </p:sp>
    </p:spTree>
    <p:extLst>
      <p:ext uri="{BB962C8B-B14F-4D97-AF65-F5344CB8AC3E}">
        <p14:creationId xmlns:p14="http://schemas.microsoft.com/office/powerpoint/2010/main" val="282271555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129359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1_Content with Caption">
    <p:spTree>
      <p:nvGrpSpPr>
        <p:cNvPr id="1" name="Shape 19"/>
        <p:cNvGrpSpPr/>
        <p:nvPr/>
      </p:nvGrpSpPr>
      <p:grpSpPr>
        <a:xfrm>
          <a:off x="0" y="0"/>
          <a:ext cx="0" cy="0"/>
          <a:chOff x="0" y="0"/>
          <a:chExt cx="0" cy="0"/>
        </a:xfrm>
      </p:grpSpPr>
      <p:sp>
        <p:nvSpPr>
          <p:cNvPr id="20" name="Google Shape;20;g21d1587ea85_0_66"/>
          <p:cNvSpPr txBox="1">
            <a:spLocks noGrp="1"/>
          </p:cNvSpPr>
          <p:nvPr>
            <p:ph type="title"/>
          </p:nvPr>
        </p:nvSpPr>
        <p:spPr>
          <a:xfrm>
            <a:off x="866441" y="1447800"/>
            <a:ext cx="2551500" cy="1447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21d1587ea85_0_66"/>
          <p:cNvSpPr txBox="1">
            <a:spLocks noGrp="1"/>
          </p:cNvSpPr>
          <p:nvPr>
            <p:ph type="body" idx="1"/>
          </p:nvPr>
        </p:nvSpPr>
        <p:spPr>
          <a:xfrm>
            <a:off x="3589397" y="1447800"/>
            <a:ext cx="3897900" cy="4572000"/>
          </a:xfrm>
          <a:prstGeom prst="rect">
            <a:avLst/>
          </a:prstGeom>
          <a:noFill/>
          <a:ln>
            <a:noFill/>
          </a:ln>
        </p:spPr>
        <p:txBody>
          <a:bodyPr spcFirstLastPara="1" wrap="square" lIns="91425" tIns="45700" rIns="91425" bIns="45700" anchor="ctr" anchorCtr="0">
            <a:normAutofit/>
          </a:bodyPr>
          <a:lstStyle>
            <a:lvl1pPr marL="457200" lvl="0" indent="-330200" algn="l">
              <a:lnSpc>
                <a:spcPct val="100000"/>
              </a:lnSpc>
              <a:spcBef>
                <a:spcPts val="1000"/>
              </a:spcBef>
              <a:spcAft>
                <a:spcPts val="0"/>
              </a:spcAft>
              <a:buSzPts val="1600"/>
              <a:buChar char="►"/>
              <a:defRPr sz="2000"/>
            </a:lvl1pPr>
            <a:lvl2pPr marL="914400" lvl="1" indent="-320040" algn="l">
              <a:lnSpc>
                <a:spcPct val="100000"/>
              </a:lnSpc>
              <a:spcBef>
                <a:spcPts val="1000"/>
              </a:spcBef>
              <a:spcAft>
                <a:spcPts val="0"/>
              </a:spcAft>
              <a:buSzPts val="1440"/>
              <a:buChar char="►"/>
              <a:defRPr sz="1800"/>
            </a:lvl2pPr>
            <a:lvl3pPr marL="1371600" lvl="2" indent="-309880" algn="l">
              <a:lnSpc>
                <a:spcPct val="100000"/>
              </a:lnSpc>
              <a:spcBef>
                <a:spcPts val="1000"/>
              </a:spcBef>
              <a:spcAft>
                <a:spcPts val="0"/>
              </a:spcAft>
              <a:buSzPts val="1280"/>
              <a:buChar char="►"/>
              <a:defRPr sz="1600"/>
            </a:lvl3pPr>
            <a:lvl4pPr marL="1828800" lvl="3" indent="-299719" algn="l">
              <a:lnSpc>
                <a:spcPct val="100000"/>
              </a:lnSpc>
              <a:spcBef>
                <a:spcPts val="1000"/>
              </a:spcBef>
              <a:spcAft>
                <a:spcPts val="0"/>
              </a:spcAft>
              <a:buSzPts val="1120"/>
              <a:buChar char="►"/>
              <a:defRPr sz="1400"/>
            </a:lvl4pPr>
            <a:lvl5pPr marL="2286000" lvl="4" indent="-299720" algn="l">
              <a:lnSpc>
                <a:spcPct val="100000"/>
              </a:lnSpc>
              <a:spcBef>
                <a:spcPts val="1000"/>
              </a:spcBef>
              <a:spcAft>
                <a:spcPts val="0"/>
              </a:spcAft>
              <a:buSzPts val="1120"/>
              <a:buChar char="►"/>
              <a:defRPr sz="1400"/>
            </a:lvl5pPr>
            <a:lvl6pPr marL="2743200" lvl="5" indent="-299720" algn="l">
              <a:lnSpc>
                <a:spcPct val="100000"/>
              </a:lnSpc>
              <a:spcBef>
                <a:spcPts val="1000"/>
              </a:spcBef>
              <a:spcAft>
                <a:spcPts val="0"/>
              </a:spcAft>
              <a:buSzPts val="1120"/>
              <a:buChar char="►"/>
              <a:defRPr sz="1400"/>
            </a:lvl6pPr>
            <a:lvl7pPr marL="3200400" lvl="6" indent="-299720" algn="l">
              <a:lnSpc>
                <a:spcPct val="100000"/>
              </a:lnSpc>
              <a:spcBef>
                <a:spcPts val="1000"/>
              </a:spcBef>
              <a:spcAft>
                <a:spcPts val="0"/>
              </a:spcAft>
              <a:buSzPts val="1120"/>
              <a:buChar char="►"/>
              <a:defRPr sz="1400"/>
            </a:lvl7pPr>
            <a:lvl8pPr marL="3657600" lvl="7" indent="-299720" algn="l">
              <a:lnSpc>
                <a:spcPct val="100000"/>
              </a:lnSpc>
              <a:spcBef>
                <a:spcPts val="1000"/>
              </a:spcBef>
              <a:spcAft>
                <a:spcPts val="0"/>
              </a:spcAft>
              <a:buSzPts val="1120"/>
              <a:buChar char="►"/>
              <a:defRPr sz="1400"/>
            </a:lvl8pPr>
            <a:lvl9pPr marL="4114800" lvl="8" indent="-299720" algn="l">
              <a:lnSpc>
                <a:spcPct val="100000"/>
              </a:lnSpc>
              <a:spcBef>
                <a:spcPts val="1000"/>
              </a:spcBef>
              <a:spcAft>
                <a:spcPts val="0"/>
              </a:spcAft>
              <a:buSzPts val="1120"/>
              <a:buChar char="►"/>
              <a:defRPr sz="1400"/>
            </a:lvl9pPr>
          </a:lstStyle>
          <a:p>
            <a:endParaRPr/>
          </a:p>
        </p:txBody>
      </p:sp>
      <p:sp>
        <p:nvSpPr>
          <p:cNvPr id="22" name="Google Shape;22;g21d1587ea85_0_66"/>
          <p:cNvSpPr txBox="1">
            <a:spLocks noGrp="1"/>
          </p:cNvSpPr>
          <p:nvPr>
            <p:ph type="body" idx="2"/>
          </p:nvPr>
        </p:nvSpPr>
        <p:spPr>
          <a:xfrm>
            <a:off x="866441" y="3129281"/>
            <a:ext cx="2551500" cy="2895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23" name="Google Shape;23;g21d1587ea85_0_66"/>
          <p:cNvSpPr txBox="1">
            <a:spLocks noGrp="1"/>
          </p:cNvSpPr>
          <p:nvPr>
            <p:ph type="dt" idx="10"/>
          </p:nvPr>
        </p:nvSpPr>
        <p:spPr>
          <a:xfrm rot="5400000">
            <a:off x="7494587" y="1828800"/>
            <a:ext cx="990600" cy="228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g21d1587ea85_0_66"/>
          <p:cNvSpPr txBox="1">
            <a:spLocks noGrp="1"/>
          </p:cNvSpPr>
          <p:nvPr>
            <p:ph type="ftr" idx="11"/>
          </p:nvPr>
        </p:nvSpPr>
        <p:spPr>
          <a:xfrm rot="5400000">
            <a:off x="6233324" y="3263100"/>
            <a:ext cx="3859200" cy="228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g21d1587ea85_0_66"/>
          <p:cNvSpPr txBox="1">
            <a:spLocks noGrp="1"/>
          </p:cNvSpPr>
          <p:nvPr>
            <p:ph type="sldNum" idx="12"/>
          </p:nvPr>
        </p:nvSpPr>
        <p:spPr>
          <a:xfrm>
            <a:off x="7766050" y="295275"/>
            <a:ext cx="628800" cy="768300"/>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1pPr>
            <a:lvl2pPr marL="0" marR="0" lvl="1"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2pPr>
            <a:lvl3pPr marL="0" marR="0" lvl="2"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3pPr>
            <a:lvl4pPr marL="0" marR="0" lvl="3"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4pPr>
            <a:lvl5pPr marL="0" marR="0" lvl="4"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5pPr>
            <a:lvl6pPr marL="0" marR="0" lvl="5"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6pPr>
            <a:lvl7pPr marL="0" marR="0" lvl="6"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7pPr>
            <a:lvl8pPr marL="0" marR="0" lvl="7"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8pPr>
            <a:lvl9pPr marL="0" marR="0" lvl="8" indent="0" algn="ctr">
              <a:lnSpc>
                <a:spcPct val="100000"/>
              </a:lnSpc>
              <a:spcBef>
                <a:spcPts val="0"/>
              </a:spcBef>
              <a:spcAft>
                <a:spcPts val="0"/>
              </a:spcAft>
              <a:buClr>
                <a:srgbClr val="FFFFFF"/>
              </a:buClr>
              <a:buSzPts val="2800"/>
              <a:buFont typeface="Times New Roman"/>
              <a:buNone/>
              <a:defRPr sz="2800" b="0" i="0" u="none" strike="noStrike" cap="none">
                <a:solidFill>
                  <a:srgbClr val="FFFFFF"/>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6032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34"/>
        <p:cNvGrpSpPr/>
        <p:nvPr/>
      </p:nvGrpSpPr>
      <p:grpSpPr>
        <a:xfrm>
          <a:off x="0" y="0"/>
          <a:ext cx="0" cy="0"/>
          <a:chOff x="0" y="0"/>
          <a:chExt cx="0" cy="0"/>
        </a:xfrm>
      </p:grpSpPr>
      <p:sp>
        <p:nvSpPr>
          <p:cNvPr id="35" name="Google Shape;35;g21d1587ea85_0_47"/>
          <p:cNvSpPr txBox="1">
            <a:spLocks noGrp="1"/>
          </p:cNvSpPr>
          <p:nvPr>
            <p:ph type="title"/>
          </p:nvPr>
        </p:nvSpPr>
        <p:spPr>
          <a:xfrm>
            <a:off x="490250" y="701800"/>
            <a:ext cx="56187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36" name="Google Shape;36;g21d1587ea85_0_4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337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Layout 1 (Title &amp; Content) - M &amp; G Header w/ Black Background">
  <p:cSld name="2_Layout 1 (Title &amp; Content) - M &amp; G Header w/ Black Background">
    <p:spTree>
      <p:nvGrpSpPr>
        <p:cNvPr id="1" name="Shape 37"/>
        <p:cNvGrpSpPr/>
        <p:nvPr/>
      </p:nvGrpSpPr>
      <p:grpSpPr>
        <a:xfrm>
          <a:off x="0" y="0"/>
          <a:ext cx="0" cy="0"/>
          <a:chOff x="0" y="0"/>
          <a:chExt cx="0" cy="0"/>
        </a:xfrm>
      </p:grpSpPr>
      <p:sp>
        <p:nvSpPr>
          <p:cNvPr id="40" name="Google Shape;40;g21d1587ea85_0_87"/>
          <p:cNvSpPr txBox="1">
            <a:spLocks noGrp="1"/>
          </p:cNvSpPr>
          <p:nvPr>
            <p:ph type="title"/>
          </p:nvPr>
        </p:nvSpPr>
        <p:spPr>
          <a:xfrm>
            <a:off x="-965200" y="0"/>
            <a:ext cx="9144000" cy="990600"/>
          </a:xfrm>
          <a:prstGeom prst="rect">
            <a:avLst/>
          </a:prstGeom>
          <a:noFill/>
          <a:ln>
            <a:noFill/>
          </a:ln>
        </p:spPr>
        <p:txBody>
          <a:bodyPr spcFirstLastPara="1" wrap="square" lIns="182875" tIns="0" rIns="457200" bIns="0" anchor="ctr" anchorCtr="0">
            <a:normAutofit/>
          </a:bodyPr>
          <a:lstStyle>
            <a:lvl1pPr lvl="0" algn="l">
              <a:lnSpc>
                <a:spcPct val="9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21d1587ea85_0_87"/>
          <p:cNvSpPr txBox="1">
            <a:spLocks noGrp="1"/>
          </p:cNvSpPr>
          <p:nvPr>
            <p:ph type="body" idx="1"/>
          </p:nvPr>
        </p:nvSpPr>
        <p:spPr>
          <a:xfrm>
            <a:off x="762000" y="1600200"/>
            <a:ext cx="76200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11169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42"/>
        <p:cNvGrpSpPr/>
        <p:nvPr/>
      </p:nvGrpSpPr>
      <p:grpSpPr>
        <a:xfrm>
          <a:off x="0" y="0"/>
          <a:ext cx="0" cy="0"/>
          <a:chOff x="0" y="0"/>
          <a:chExt cx="0" cy="0"/>
        </a:xfrm>
      </p:grpSpPr>
      <p:sp>
        <p:nvSpPr>
          <p:cNvPr id="43" name="Google Shape;43;g21d1587ea85_0_85"/>
          <p:cNvSpPr txBox="1">
            <a:spLocks noGrp="1"/>
          </p:cNvSpPr>
          <p:nvPr>
            <p:ph type="sldNum" idx="12"/>
          </p:nvPr>
        </p:nvSpPr>
        <p:spPr>
          <a:xfrm>
            <a:off x="125412" y="1250950"/>
            <a:ext cx="282600" cy="285900"/>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1pPr>
            <a:lvl2pPr marL="0" marR="0" lvl="1"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2pPr>
            <a:lvl3pPr marL="0" marR="0" lvl="2"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3pPr>
            <a:lvl4pPr marL="0" marR="0" lvl="3"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4pPr>
            <a:lvl5pPr marL="0" marR="0" lvl="4"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5pPr>
            <a:lvl6pPr marL="0" marR="0" lvl="5"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6pPr>
            <a:lvl7pPr marL="0" marR="0" lvl="6"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7pPr>
            <a:lvl8pPr marL="0" marR="0" lvl="7"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8pPr>
            <a:lvl9pPr marL="0" marR="0" lvl="8" indent="0" algn="ctr">
              <a:lnSpc>
                <a:spcPct val="100000"/>
              </a:lnSpc>
              <a:spcBef>
                <a:spcPts val="0"/>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732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g21d1587ea85_0_57"/>
          <p:cNvSpPr txBox="1">
            <a:spLocks noGrp="1"/>
          </p:cNvSpPr>
          <p:nvPr>
            <p:ph type="body" idx="1"/>
          </p:nvPr>
        </p:nvSpPr>
        <p:spPr>
          <a:xfrm>
            <a:off x="319500" y="5640767"/>
            <a:ext cx="5998800" cy="7983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51" name="Google Shape;51;g21d1587ea85_0_5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1400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8039" y="1046680"/>
            <a:ext cx="7886372"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9" y="1935958"/>
            <a:ext cx="7886372" cy="2986087"/>
          </a:xfrm>
          <a:prstGeom prst="rect">
            <a:avLst/>
          </a:prstGeom>
        </p:spPr>
        <p:txBody>
          <a:bodyPr/>
          <a:lstStyle>
            <a:lvl1pPr marL="260677" indent="0">
              <a:spcBef>
                <a:spcPts val="0"/>
              </a:spcBef>
              <a:spcAft>
                <a:spcPts val="900"/>
              </a:spcAft>
              <a:buClr>
                <a:schemeClr val="accent6"/>
              </a:buClr>
              <a:buFontTx/>
              <a:buNone/>
              <a:defRPr sz="1800">
                <a:solidFill>
                  <a:schemeClr val="tx1"/>
                </a:solidFill>
                <a:latin typeface="+mn-lt"/>
              </a:defRPr>
            </a:lvl1pPr>
            <a:lvl2pPr marL="253818" indent="0">
              <a:spcBef>
                <a:spcPts val="0"/>
              </a:spcBef>
              <a:spcAft>
                <a:spcPts val="450"/>
              </a:spcAft>
              <a:buFontTx/>
              <a:buNone/>
              <a:defRPr sz="1650">
                <a:latin typeface="+mn-lt"/>
              </a:defRPr>
            </a:lvl2pPr>
            <a:lvl3pPr marL="507636" indent="0">
              <a:spcBef>
                <a:spcPts val="0"/>
              </a:spcBef>
              <a:spcAft>
                <a:spcPts val="450"/>
              </a:spcAft>
              <a:buFontTx/>
              <a:buNone/>
              <a:defRPr sz="1650">
                <a:latin typeface="+mn-lt"/>
              </a:defRPr>
            </a:lvl3pPr>
            <a:lvl4pPr marL="850633" indent="0">
              <a:spcBef>
                <a:spcPts val="0"/>
              </a:spcBef>
              <a:spcAft>
                <a:spcPts val="450"/>
              </a:spcAft>
              <a:buClr>
                <a:schemeClr val="accent6"/>
              </a:buClr>
              <a:buFontTx/>
              <a:buNone/>
              <a:defRPr sz="1650">
                <a:latin typeface="+mn-lt"/>
              </a:defRPr>
            </a:lvl4pPr>
            <a:lvl5pPr marL="1111310" indent="0">
              <a:spcBef>
                <a:spcPts val="0"/>
              </a:spcBef>
              <a:spcAft>
                <a:spcPts val="450"/>
              </a:spcAft>
              <a:buClr>
                <a:schemeClr val="accent6"/>
              </a:buClr>
              <a:buSzPct val="100000"/>
              <a:buFontTx/>
              <a:buNone/>
              <a:defRPr sz="165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6356355"/>
            <a:ext cx="2057936"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DD43B1-01E5-D847-B965-FC264A9E1869}" type="datetime4">
              <a:rPr lang="en-US" smtClean="0"/>
              <a:t>June 2, 2023</a:t>
            </a:fld>
            <a:endParaRPr lang="en-US" dirty="0"/>
          </a:p>
        </p:txBody>
      </p:sp>
    </p:spTree>
    <p:extLst>
      <p:ext uri="{BB962C8B-B14F-4D97-AF65-F5344CB8AC3E}">
        <p14:creationId xmlns:p14="http://schemas.microsoft.com/office/powerpoint/2010/main" val="293910782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endParaRPr lang="en-US"/>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9" name="Picture 8"/>
          <p:cNvPicPr>
            <a:picLocks/>
          </p:cNvPicPr>
          <p:nvPr/>
        </p:nvPicPr>
        <p:blipFill>
          <a:blip r:embed="rId2">
            <a:extLst>
              <a:ext uri="{28A0092B-C50C-407E-A947-70E740481C1C}">
                <a14:useLocalDpi xmlns:a14="http://schemas.microsoft.com/office/drawing/2010/main" val="0"/>
              </a:ext>
            </a:extLst>
          </a:blip>
          <a:stretch>
            <a:fillRect/>
          </a:stretch>
        </p:blipFill>
        <p:spPr>
          <a:xfrm>
            <a:off x="406295" y="6273083"/>
            <a:ext cx="1622597" cy="548152"/>
          </a:xfrm>
          <a:prstGeom prst="rect">
            <a:avLst/>
          </a:prstGeom>
        </p:spPr>
      </p:pic>
    </p:spTree>
    <p:extLst>
      <p:ext uri="{BB962C8B-B14F-4D97-AF65-F5344CB8AC3E}">
        <p14:creationId xmlns:p14="http://schemas.microsoft.com/office/powerpoint/2010/main" val="393317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8717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1553633"/>
            <a:ext cx="6135687" cy="1633538"/>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fld id="{6EA067DB-0869-284B-B1D9-BD9B2E9CA69D}" type="datetimeFigureOut">
              <a:rPr lang="en-US" smtClean="0"/>
              <a:t>6/2/2023</a:t>
            </a:fld>
            <a:endParaRPr lang="en-US"/>
          </a:p>
        </p:txBody>
      </p:sp>
      <p:sp>
        <p:nvSpPr>
          <p:cNvPr id="9"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p:cNvPicPr>
          <p:nvPr/>
        </p:nvPicPr>
        <p:blipFill>
          <a:blip r:embed="rId2">
            <a:extLst>
              <a:ext uri="{28A0092B-C50C-407E-A947-70E740481C1C}">
                <a14:useLocalDpi xmlns:a14="http://schemas.microsoft.com/office/drawing/2010/main" val="0"/>
              </a:ext>
            </a:extLst>
          </a:blip>
          <a:stretch>
            <a:fillRect/>
          </a:stretch>
        </p:blipFill>
        <p:spPr>
          <a:xfrm>
            <a:off x="406295" y="6273083"/>
            <a:ext cx="1622597" cy="548152"/>
          </a:xfrm>
          <a:prstGeom prst="rect">
            <a:avLst/>
          </a:prstGeom>
        </p:spPr>
      </p:pic>
    </p:spTree>
    <p:extLst>
      <p:ext uri="{BB962C8B-B14F-4D97-AF65-F5344CB8AC3E}">
        <p14:creationId xmlns:p14="http://schemas.microsoft.com/office/powerpoint/2010/main" val="27732886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599" y="1536192"/>
            <a:ext cx="4038599"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9" name="Date Placeholder 3"/>
          <p:cNvSpPr>
            <a:spLocks noGrp="1"/>
          </p:cNvSpPr>
          <p:nvPr>
            <p:ph type="dt" sz="half" idx="13"/>
          </p:nvPr>
        </p:nvSpPr>
        <p:spPr>
          <a:xfrm>
            <a:off x="7719756" y="6352706"/>
            <a:ext cx="738443" cy="365760"/>
          </a:xfrm>
          <a:prstGeom prst="rect">
            <a:avLst/>
          </a:prstGeom>
        </p:spPr>
        <p:txBody>
          <a:bodyPr anchor="ctr"/>
          <a:lstStyle>
            <a:lvl1pPr>
              <a:defRPr sz="1200">
                <a:solidFill>
                  <a:srgbClr val="88A7DF"/>
                </a:solidFill>
              </a:defRPr>
            </a:lvl1pPr>
          </a:lstStyle>
          <a:p>
            <a:fld id="{6EA067DB-0869-284B-B1D9-BD9B2E9CA69D}" type="datetimeFigureOut">
              <a:rPr lang="en-US" smtClean="0"/>
              <a:t>6/2/2023</a:t>
            </a:fld>
            <a:endParaRPr lang="en-US"/>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406295" y="6273083"/>
            <a:ext cx="1622597" cy="548152"/>
          </a:xfrm>
          <a:prstGeom prst="rect">
            <a:avLst/>
          </a:prstGeom>
        </p:spPr>
      </p:pic>
    </p:spTree>
    <p:extLst>
      <p:ext uri="{BB962C8B-B14F-4D97-AF65-F5344CB8AC3E}">
        <p14:creationId xmlns:p14="http://schemas.microsoft.com/office/powerpoint/2010/main" val="335458631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3"/>
            <a:ext cx="3890108"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17"/>
            <a:ext cx="3890108"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7" y="1644603"/>
            <a:ext cx="4038599"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7" y="2408717"/>
            <a:ext cx="4038599"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11" name="Date Placeholder 3"/>
          <p:cNvSpPr>
            <a:spLocks noGrp="1"/>
          </p:cNvSpPr>
          <p:nvPr>
            <p:ph type="dt" sz="half" idx="13"/>
          </p:nvPr>
        </p:nvSpPr>
        <p:spPr>
          <a:xfrm>
            <a:off x="7719756" y="6352706"/>
            <a:ext cx="738443" cy="365760"/>
          </a:xfrm>
          <a:prstGeom prst="rect">
            <a:avLst/>
          </a:prstGeom>
        </p:spPr>
        <p:txBody>
          <a:bodyPr anchor="ctr"/>
          <a:lstStyle>
            <a:lvl1pPr>
              <a:defRPr sz="1200">
                <a:solidFill>
                  <a:srgbClr val="88A7DF"/>
                </a:solidFill>
              </a:defRPr>
            </a:lvl1pPr>
          </a:lstStyle>
          <a:p>
            <a:endParaRPr lang="en-US"/>
          </a:p>
        </p:txBody>
      </p:sp>
      <p:sp>
        <p:nvSpPr>
          <p:cNvPr id="12" name="Footer Placeholder 4"/>
          <p:cNvSpPr>
            <a:spLocks noGrp="1"/>
          </p:cNvSpPr>
          <p:nvPr>
            <p:ph type="ftr" sz="quarter" idx="14"/>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p:cNvPicPr>
          <p:nvPr/>
        </p:nvPicPr>
        <p:blipFill>
          <a:blip r:embed="rId2">
            <a:extLst>
              <a:ext uri="{28A0092B-C50C-407E-A947-70E740481C1C}">
                <a14:useLocalDpi xmlns:a14="http://schemas.microsoft.com/office/drawing/2010/main" val="0"/>
              </a:ext>
            </a:extLst>
          </a:blip>
          <a:stretch>
            <a:fillRect/>
          </a:stretch>
        </p:blipFill>
        <p:spPr>
          <a:xfrm>
            <a:off x="406295" y="6273083"/>
            <a:ext cx="1622597" cy="548152"/>
          </a:xfrm>
          <a:prstGeom prst="rect">
            <a:avLst/>
          </a:prstGeom>
        </p:spPr>
      </p:pic>
    </p:spTree>
    <p:extLst>
      <p:ext uri="{BB962C8B-B14F-4D97-AF65-F5344CB8AC3E}">
        <p14:creationId xmlns:p14="http://schemas.microsoft.com/office/powerpoint/2010/main" val="74381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7"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fld id="{6EA067DB-0869-284B-B1D9-BD9B2E9CA69D}" type="datetimeFigureOut">
              <a:rPr lang="en-US" smtClean="0"/>
              <a:t>6/2/2023</a:t>
            </a:fld>
            <a:endParaRPr lang="en-US"/>
          </a:p>
        </p:txBody>
      </p:sp>
      <p:sp>
        <p:nvSpPr>
          <p:cNvPr id="8"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406295" y="6273083"/>
            <a:ext cx="1622597" cy="548152"/>
          </a:xfrm>
          <a:prstGeom prst="rect">
            <a:avLst/>
          </a:prstGeom>
        </p:spPr>
      </p:pic>
    </p:spTree>
    <p:extLst>
      <p:ext uri="{BB962C8B-B14F-4D97-AF65-F5344CB8AC3E}">
        <p14:creationId xmlns:p14="http://schemas.microsoft.com/office/powerpoint/2010/main" val="258140674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fld id="{6EA067DB-0869-284B-B1D9-BD9B2E9CA69D}" type="datetimeFigureOut">
              <a:rPr lang="en-US" smtClean="0"/>
              <a:t>6/2/2023</a:t>
            </a:fld>
            <a:endParaRPr lang="en-US"/>
          </a:p>
        </p:txBody>
      </p:sp>
      <p:sp>
        <p:nvSpPr>
          <p:cNvPr id="7"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9" name="Picture 8"/>
          <p:cNvPicPr>
            <a:picLocks/>
          </p:cNvPicPr>
          <p:nvPr/>
        </p:nvPicPr>
        <p:blipFill>
          <a:blip r:embed="rId2">
            <a:extLst>
              <a:ext uri="{28A0092B-C50C-407E-A947-70E740481C1C}">
                <a14:useLocalDpi xmlns:a14="http://schemas.microsoft.com/office/drawing/2010/main" val="0"/>
              </a:ext>
            </a:extLst>
          </a:blip>
          <a:stretch>
            <a:fillRect/>
          </a:stretch>
        </p:blipFill>
        <p:spPr>
          <a:xfrm>
            <a:off x="406295" y="6273083"/>
            <a:ext cx="1622597" cy="548152"/>
          </a:xfrm>
          <a:prstGeom prst="rect">
            <a:avLst/>
          </a:prstGeom>
        </p:spPr>
      </p:pic>
    </p:spTree>
    <p:extLst>
      <p:ext uri="{BB962C8B-B14F-4D97-AF65-F5344CB8AC3E}">
        <p14:creationId xmlns:p14="http://schemas.microsoft.com/office/powerpoint/2010/main" val="2144569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9" name="Content Placeholder 8"/>
          <p:cNvSpPr>
            <a:spLocks noGrp="1"/>
          </p:cNvSpPr>
          <p:nvPr>
            <p:ph sz="quarter" idx="13"/>
          </p:nvPr>
        </p:nvSpPr>
        <p:spPr>
          <a:xfrm>
            <a:off x="304799" y="381000"/>
            <a:ext cx="8516815"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fld id="{6EA067DB-0869-284B-B1D9-BD9B2E9CA69D}" type="datetimeFigureOut">
              <a:rPr lang="en-US" smtClean="0"/>
              <a:t>6/2/2023</a:t>
            </a:fld>
            <a:endParaRPr lang="en-US"/>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406295" y="6273083"/>
            <a:ext cx="1622597" cy="548152"/>
          </a:xfrm>
          <a:prstGeom prst="rect">
            <a:avLst/>
          </a:prstGeom>
        </p:spPr>
      </p:pic>
    </p:spTree>
    <p:extLst>
      <p:ext uri="{BB962C8B-B14F-4D97-AF65-F5344CB8AC3E}">
        <p14:creationId xmlns:p14="http://schemas.microsoft.com/office/powerpoint/2010/main" val="14068807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28"/>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4"/>
            <a:ext cx="9144000" cy="49139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5607550"/>
            <a:ext cx="8588248" cy="538395"/>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Date Placeholder 3"/>
          <p:cNvSpPr>
            <a:spLocks noGrp="1"/>
          </p:cNvSpPr>
          <p:nvPr>
            <p:ph type="dt" sz="half" idx="12"/>
          </p:nvPr>
        </p:nvSpPr>
        <p:spPr>
          <a:xfrm>
            <a:off x="7719756" y="6352706"/>
            <a:ext cx="738443" cy="365760"/>
          </a:xfrm>
          <a:prstGeom prst="rect">
            <a:avLst/>
          </a:prstGeom>
        </p:spPr>
        <p:txBody>
          <a:bodyPr anchor="ctr"/>
          <a:lstStyle>
            <a:lvl1pPr>
              <a:defRPr sz="1200">
                <a:solidFill>
                  <a:srgbClr val="88A7DF"/>
                </a:solidFill>
              </a:defRPr>
            </a:lvl1pPr>
          </a:lstStyle>
          <a:p>
            <a:fld id="{6EA067DB-0869-284B-B1D9-BD9B2E9CA69D}" type="datetimeFigureOut">
              <a:rPr lang="en-US" smtClean="0"/>
              <a:t>6/2/2023</a:t>
            </a:fld>
            <a:endParaRPr lang="en-US"/>
          </a:p>
        </p:txBody>
      </p:sp>
      <p:sp>
        <p:nvSpPr>
          <p:cNvPr id="11"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p:cNvPicPr>
          <p:nvPr/>
        </p:nvPicPr>
        <p:blipFill>
          <a:blip r:embed="rId2">
            <a:extLst>
              <a:ext uri="{28A0092B-C50C-407E-A947-70E740481C1C}">
                <a14:useLocalDpi xmlns:a14="http://schemas.microsoft.com/office/drawing/2010/main" val="0"/>
              </a:ext>
            </a:extLst>
          </a:blip>
          <a:stretch>
            <a:fillRect/>
          </a:stretch>
        </p:blipFill>
        <p:spPr>
          <a:xfrm>
            <a:off x="406295" y="6273083"/>
            <a:ext cx="1622597" cy="548152"/>
          </a:xfrm>
          <a:prstGeom prst="rect">
            <a:avLst/>
          </a:prstGeom>
        </p:spPr>
      </p:pic>
    </p:spTree>
    <p:extLst>
      <p:ext uri="{BB962C8B-B14F-4D97-AF65-F5344CB8AC3E}">
        <p14:creationId xmlns:p14="http://schemas.microsoft.com/office/powerpoint/2010/main" val="62806704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8">
            <a:extLst>
              <a:ext uri="{28A0092B-C50C-407E-A947-70E740481C1C}">
                <a14:useLocalDpi xmlns:a14="http://schemas.microsoft.com/office/drawing/2010/main" val="0"/>
              </a:ext>
            </a:extLst>
          </a:blip>
          <a:srcRect l="23546" t="12621" r="12025"/>
          <a:stretch/>
        </p:blipFill>
        <p:spPr>
          <a:xfrm>
            <a:off x="0" y="0"/>
            <a:ext cx="9144000" cy="6187030"/>
          </a:xfrm>
          <a:prstGeom prst="rect">
            <a:avLst/>
          </a:prstGeom>
        </p:spPr>
      </p:pic>
      <p:sp>
        <p:nvSpPr>
          <p:cNvPr id="7" name="Rectangle 6"/>
          <p:cNvSpPr/>
          <p:nvPr/>
        </p:nvSpPr>
        <p:spPr>
          <a:xfrm>
            <a:off x="1"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199" y="274638"/>
            <a:ext cx="8315569"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199" y="1600200"/>
            <a:ext cx="8315569"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3"/>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marL="0" lvl="0" indent="0" algn="r" rtl="0">
              <a:spcBef>
                <a:spcPts val="0"/>
              </a:spcBef>
              <a:spcAft>
                <a:spcPts val="0"/>
              </a:spcAft>
              <a:buNone/>
            </a:pPr>
            <a:fld id="{00000000-1234-1234-1234-123412341234}" type="slidenum">
              <a:rPr lang="en-US" smtClean="0"/>
              <a:t>‹#›</a:t>
            </a:fld>
            <a:endParaRPr lang="en-US"/>
          </a:p>
        </p:txBody>
      </p:sp>
      <p:sp>
        <p:nvSpPr>
          <p:cNvPr id="15"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fld id="{6EA067DB-0869-284B-B1D9-BD9B2E9CA69D}" type="datetimeFigureOut">
              <a:rPr lang="en-US" smtClean="0"/>
              <a:t>6/2/2023</a:t>
            </a:fld>
            <a:endParaRPr lang="en-US"/>
          </a:p>
        </p:txBody>
      </p:sp>
      <p:sp>
        <p:nvSpPr>
          <p:cNvPr id="16"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8958833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ransition spd="slow">
    <p:random/>
  </p:transition>
  <p:hf sldNum="0"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hyperlink" Target="https://www.researchgate.net/profile/Mark_Tyndall2/publication/7738361_Do_Supervised_Injecting_Facilities_Attract_Higher-Risk_Injection_Drug_Users/links/0c9605273d4b3ddaef000000/Do-Supervised-Injecting-Facilities-Attract-Higher-Risk-Injection-Drug-Users.pdf" TargetMode="External"/><Relationship Id="rId3" Type="http://schemas.openxmlformats.org/officeDocument/2006/relationships/hyperlink" Target="http://onlinelibrary.wiley.com/doi/10.1111/j.1360-0443.2009.02541.x/full" TargetMode="External"/><Relationship Id="rId7" Type="http://schemas.openxmlformats.org/officeDocument/2006/relationships/hyperlink" Target="https://www.healthline.com/health-news/why-safe-injection-sites-are-considered-more-effective-than-needle-exchange-program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d279m997dpfwgl.cloudfront.net/wp/2020/11/ICER_SIF_Evidence-Report_1111320.pdf" TargetMode="External"/><Relationship Id="rId5" Type="http://schemas.openxmlformats.org/officeDocument/2006/relationships/hyperlink" Target="http://salledeconsommation.fr/_media/reduction-in-overdose-mortality-after-the-opening-of-north.pdf" TargetMode="External"/><Relationship Id="rId4" Type="http://schemas.openxmlformats.org/officeDocument/2006/relationships/hyperlink" Target="https://pubmed.ncbi.nlm.nih.gov/21515001/" TargetMode="External"/><Relationship Id="rId9"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16.xml"/><Relationship Id="rId4" Type="http://schemas.openxmlformats.org/officeDocument/2006/relationships/hyperlink" Target="http://www.hiv.uw.edu/"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hyperlink" Target="http://www.cdc.gov/mmwr/preview/mmwrhtml/mm6448a3.htm" TargetMode="External"/><Relationship Id="rId13" Type="http://schemas.openxmlformats.org/officeDocument/2006/relationships/hyperlink" Target="http://pediatrics.aappublications.org/content/117/2/566.full.pdf" TargetMode="External"/><Relationship Id="rId18" Type="http://schemas.openxmlformats.org/officeDocument/2006/relationships/hyperlink" Target="http://www.hrw.org/reports/2003/usa0903/usa0903print.pdf" TargetMode="External"/><Relationship Id="rId3" Type="http://schemas.openxmlformats.org/officeDocument/2006/relationships/hyperlink" Target="http://archive.hhs.gov/news/press/1998pres/980420a.html" TargetMode="External"/><Relationship Id="rId21" Type="http://schemas.openxmlformats.org/officeDocument/2006/relationships/hyperlink" Target="http://www.nasen.org/NASEN_II/research1.htm." TargetMode="External"/><Relationship Id="rId7" Type="http://schemas.openxmlformats.org/officeDocument/2006/relationships/hyperlink" Target="http://www.cdc.gov/mmwr/pdf/wk/mm6448.pdf" TargetMode="External"/><Relationship Id="rId12" Type="http://schemas.openxmlformats.org/officeDocument/2006/relationships/hyperlink" Target="http://ajph.aphapublications.org/cgi/reprint/96/8/1347.pdf" TargetMode="External"/><Relationship Id="rId17" Type="http://schemas.openxmlformats.org/officeDocument/2006/relationships/hyperlink" Target="https://www.congress.gov/114/bills/hr2029/BILLS-114hr2029enr.pdf" TargetMode="External"/><Relationship Id="rId25" Type="http://schemas.openxmlformats.org/officeDocument/2006/relationships/hyperlink" Target="https://onlinelibrary.wiley.com/doi/10.1111/j.1360-0443.2004.00694.x/abst" TargetMode="External"/><Relationship Id="rId2" Type="http://schemas.openxmlformats.org/officeDocument/2006/relationships/notesSlide" Target="../notesSlides/notesSlide32.xml"/><Relationship Id="rId16" Type="http://schemas.openxmlformats.org/officeDocument/2006/relationships/hyperlink" Target="https://www.congress.gov/bill/114th-congress/house-bill/2029/text" TargetMode="External"/><Relationship Id="rId20" Type="http://schemas.openxmlformats.org/officeDocument/2006/relationships/hyperlink" Target="http://www.emcdda.europa.eu/attachements.cfm/att_37244_EN_ar2006-en.pdf" TargetMode="External"/><Relationship Id="rId1" Type="http://schemas.openxmlformats.org/officeDocument/2006/relationships/slideLayout" Target="../slideLayouts/slideLayout13.xml"/><Relationship Id="rId6" Type="http://schemas.openxmlformats.org/officeDocument/2006/relationships/hyperlink" Target="https://www.federalregister.gov/documents/2011/02/23/2011-3990/determination-that-a-demonstration-needle-exchange-program-would-be-effective-in-reducing-drug-abuse" TargetMode="External"/><Relationship Id="rId11" Type="http://schemas.openxmlformats.org/officeDocument/2006/relationships/hyperlink" Target="http://www.cdc.gov/mmwr/pdf/wk/mm5945.pdf" TargetMode="External"/><Relationship Id="rId24" Type="http://schemas.openxmlformats.org/officeDocument/2006/relationships/hyperlink" Target="https://www.druglibrary.net/schaffer/MISC/effectiveness_of_neps_for_preven.htm" TargetMode="External"/><Relationship Id="rId5" Type="http://schemas.openxmlformats.org/officeDocument/2006/relationships/hyperlink" Target="http://hepcproject.typepad.com/hep_c_project/2004/09/re_souderzerhou.html" TargetMode="External"/><Relationship Id="rId15" Type="http://schemas.openxmlformats.org/officeDocument/2006/relationships/hyperlink" Target="http://www.nap.edu/openbook.php?record_id=11731" TargetMode="External"/><Relationship Id="rId23" Type="http://schemas.openxmlformats.org/officeDocument/2006/relationships/hyperlink" Target="https://www.ncbi.nlm.nih.gov/pmc/articles/PMC1307729/pdf/pubhealthrep00030-0079.pdf" TargetMode="External"/><Relationship Id="rId10" Type="http://schemas.openxmlformats.org/officeDocument/2006/relationships/hyperlink" Target="http://home.mchsi.com/~apclc/8fedstudies2.pdf" TargetMode="External"/><Relationship Id="rId19" Type="http://schemas.openxmlformats.org/officeDocument/2006/relationships/hyperlink" Target="https://assets.publishing.service.gov.uk/government/uploads/system/uploads/attachment_data/file/119144/acmdhepcreport2.pdf" TargetMode="External"/><Relationship Id="rId4" Type="http://schemas.openxmlformats.org/officeDocument/2006/relationships/hyperlink" Target="http://proxy.baremetal.com/csdp.org/research/re_souderzerhou.pdf" TargetMode="External"/><Relationship Id="rId9" Type="http://schemas.openxmlformats.org/officeDocument/2006/relationships/hyperlink" Target="http://consensus.nih.gov/1997/1997PreventHIVRisk104html.htm" TargetMode="External"/><Relationship Id="rId14" Type="http://schemas.openxmlformats.org/officeDocument/2006/relationships/hyperlink" Target="http://www.harmreductionjournal.com/content/pdf/1477-7517-6-1.pdf" TargetMode="External"/><Relationship Id="rId22" Type="http://schemas.openxmlformats.org/officeDocument/2006/relationships/hyperlink" Target="http://ajph.aphapublications.org/cgi/reprint/91/5/791.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hyperlink" Target="http://nyrecoveryalliance.org"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www.hiv.uw.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
          <p:cNvSpPr txBox="1"/>
          <p:nvPr/>
        </p:nvSpPr>
        <p:spPr>
          <a:xfrm>
            <a:off x="669925" y="2341562"/>
            <a:ext cx="8458200" cy="1184275"/>
          </a:xfrm>
          <a:prstGeom prst="rect">
            <a:avLst/>
          </a:prstGeom>
          <a:solidFill>
            <a:schemeClr val="lt1"/>
          </a:solidFill>
          <a:ln w="1905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Amatic SC"/>
              <a:ea typeface="Amatic SC"/>
              <a:cs typeface="Amatic SC"/>
              <a:sym typeface="Amatic SC"/>
            </a:endParaRPr>
          </a:p>
        </p:txBody>
      </p:sp>
      <p:sp>
        <p:nvSpPr>
          <p:cNvPr id="102" name="Google Shape;102;p1"/>
          <p:cNvSpPr txBox="1"/>
          <p:nvPr/>
        </p:nvSpPr>
        <p:spPr>
          <a:xfrm>
            <a:off x="685800" y="1955025"/>
            <a:ext cx="8458200" cy="2387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accent1"/>
              </a:buClr>
              <a:buSzPts val="4000"/>
              <a:buFont typeface="Arial"/>
              <a:buNone/>
            </a:pPr>
            <a:r>
              <a:rPr lang="en-US" sz="10000" b="1" dirty="0">
                <a:solidFill>
                  <a:schemeClr val="accent4"/>
                </a:solidFill>
                <a:latin typeface="Aldhabi" panose="01000000000000000000" pitchFamily="2" charset="-78"/>
                <a:ea typeface="Source Code Pro" panose="020B0509030403020204" pitchFamily="49" charset="0"/>
                <a:cs typeface="Aldhabi" panose="01000000000000000000" pitchFamily="2" charset="-78"/>
                <a:sym typeface="Amatic SC"/>
              </a:rPr>
              <a:t>Approaches to </a:t>
            </a:r>
            <a:r>
              <a:rPr lang="en-US" sz="10000" b="1" i="0" u="none" strike="noStrike" cap="none" dirty="0">
                <a:solidFill>
                  <a:schemeClr val="accent4"/>
                </a:solidFill>
                <a:latin typeface="Aldhabi" panose="01000000000000000000" pitchFamily="2" charset="-78"/>
                <a:ea typeface="Source Code Pro" panose="020B0509030403020204" pitchFamily="49" charset="0"/>
                <a:cs typeface="Aldhabi" panose="01000000000000000000" pitchFamily="2" charset="-78"/>
                <a:sym typeface="Amatic SC"/>
              </a:rPr>
              <a:t>Harm Reduction </a:t>
            </a:r>
            <a:r>
              <a:rPr lang="en-US" sz="10000" b="1" dirty="0">
                <a:solidFill>
                  <a:schemeClr val="accent4"/>
                </a:solidFill>
                <a:latin typeface="Aldhabi" panose="01000000000000000000" pitchFamily="2" charset="-78"/>
                <a:ea typeface="Source Code Pro" panose="020B0509030403020204" pitchFamily="49" charset="0"/>
                <a:cs typeface="Aldhabi" panose="01000000000000000000" pitchFamily="2" charset="-78"/>
                <a:sym typeface="Amatic SC"/>
              </a:rPr>
              <a:t>A</a:t>
            </a:r>
            <a:r>
              <a:rPr lang="en-US" sz="10000" b="1" i="0" u="none" strike="noStrike" cap="none" dirty="0">
                <a:solidFill>
                  <a:schemeClr val="accent4"/>
                </a:solidFill>
                <a:latin typeface="Aldhabi" panose="01000000000000000000" pitchFamily="2" charset="-78"/>
                <a:ea typeface="Source Code Pro" panose="020B0509030403020204" pitchFamily="49" charset="0"/>
                <a:cs typeface="Aldhabi" panose="01000000000000000000" pitchFamily="2" charset="-78"/>
                <a:sym typeface="Amatic SC"/>
              </a:rPr>
              <a:t>nd SSUD</a:t>
            </a:r>
            <a:endParaRPr sz="10000" b="0" i="0" u="none" strike="noStrike" cap="none" dirty="0">
              <a:solidFill>
                <a:schemeClr val="accent4"/>
              </a:solidFill>
              <a:latin typeface="Aldhabi" panose="01000000000000000000" pitchFamily="2" charset="-78"/>
              <a:ea typeface="Source Code Pro" panose="020B0509030403020204" pitchFamily="49" charset="0"/>
              <a:cs typeface="Aldhabi" panose="01000000000000000000" pitchFamily="2" charset="-78"/>
              <a:sym typeface="Amatic SC"/>
            </a:endParaRPr>
          </a:p>
        </p:txBody>
      </p:sp>
      <p:sp>
        <p:nvSpPr>
          <p:cNvPr id="103" name="Google Shape;103;p1"/>
          <p:cNvSpPr txBox="1"/>
          <p:nvPr/>
        </p:nvSpPr>
        <p:spPr>
          <a:xfrm>
            <a:off x="3519300" y="4973900"/>
            <a:ext cx="53154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700" dirty="0">
                <a:solidFill>
                  <a:schemeClr val="accent4"/>
                </a:solidFill>
                <a:latin typeface="Aldhabi" panose="01000000000000000000" pitchFamily="2" charset="-78"/>
                <a:ea typeface="Source Code Pro"/>
                <a:cs typeface="Aldhabi" panose="01000000000000000000" pitchFamily="2" charset="-78"/>
                <a:sym typeface="Source Code Pro"/>
              </a:rPr>
              <a:t>Christopher Abert</a:t>
            </a:r>
            <a:endParaRPr sz="3800" dirty="0">
              <a:solidFill>
                <a:schemeClr val="accent4"/>
              </a:solidFill>
              <a:latin typeface="Aldhabi" panose="01000000000000000000" pitchFamily="2" charset="-78"/>
              <a:ea typeface="Source Code Pro"/>
              <a:cs typeface="Aldhabi" panose="01000000000000000000" pitchFamily="2" charset="-78"/>
              <a:sym typeface="Source Code Pro"/>
            </a:endParaRPr>
          </a:p>
        </p:txBody>
      </p:sp>
      <p:pic>
        <p:nvPicPr>
          <p:cNvPr id="2" name="Picture 1">
            <a:extLst>
              <a:ext uri="{FF2B5EF4-FFF2-40B4-BE49-F238E27FC236}">
                <a16:creationId xmlns:a16="http://schemas.microsoft.com/office/drawing/2014/main" id="{7F5BA7CC-1596-4C9B-9574-1DA2409B4A5A}"/>
              </a:ext>
            </a:extLst>
          </p:cNvPr>
          <p:cNvPicPr>
            <a:picLocks noChangeAspect="1"/>
          </p:cNvPicPr>
          <p:nvPr/>
        </p:nvPicPr>
        <p:blipFill>
          <a:blip r:embed="rId3"/>
          <a:stretch>
            <a:fillRect/>
          </a:stretch>
        </p:blipFill>
        <p:spPr>
          <a:xfrm>
            <a:off x="6577550" y="-33929"/>
            <a:ext cx="1995893" cy="1995893"/>
          </a:xfrm>
          <a:prstGeom prst="rect">
            <a:avLst/>
          </a:prstGeom>
        </p:spPr>
      </p:pic>
    </p:spTree>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9"/>
          <p:cNvSpPr txBox="1">
            <a:spLocks noGrp="1"/>
          </p:cNvSpPr>
          <p:nvPr>
            <p:ph type="title"/>
          </p:nvPr>
        </p:nvSpPr>
        <p:spPr>
          <a:xfrm>
            <a:off x="339641" y="245491"/>
            <a:ext cx="7848600" cy="83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000"/>
              <a:buFont typeface="Arial"/>
              <a:buNone/>
            </a:pPr>
            <a:r>
              <a:rPr lang="en-US" sz="4000" b="1" i="0" u="none" strike="noStrike" cap="none" dirty="0">
                <a:solidFill>
                  <a:schemeClr val="accent4"/>
                </a:solidFill>
                <a:latin typeface="Amatic SC" panose="00000500000000000000" pitchFamily="2" charset="-79"/>
                <a:cs typeface="Amatic SC" panose="00000500000000000000" pitchFamily="2" charset="-79"/>
              </a:rPr>
              <a:t>What Harm Reduction </a:t>
            </a:r>
            <a:r>
              <a:rPr lang="en-US" b="1" dirty="0">
                <a:solidFill>
                  <a:schemeClr val="accent4"/>
                </a:solidFill>
                <a:latin typeface="Amatic SC" panose="00000500000000000000" pitchFamily="2" charset="-79"/>
                <a:cs typeface="Amatic SC" panose="00000500000000000000" pitchFamily="2" charset="-79"/>
              </a:rPr>
              <a:t>Does</a:t>
            </a:r>
            <a:r>
              <a:rPr lang="en-US" sz="4000" b="1" i="0" u="none" strike="noStrike" cap="none" dirty="0">
                <a:solidFill>
                  <a:schemeClr val="accent4"/>
                </a:solidFill>
                <a:latin typeface="Amatic SC" panose="00000500000000000000" pitchFamily="2" charset="-79"/>
                <a:cs typeface="Amatic SC" panose="00000500000000000000" pitchFamily="2" charset="-79"/>
              </a:rPr>
              <a:t> </a:t>
            </a:r>
            <a:r>
              <a:rPr lang="en-US" sz="4000" b="1" i="0" u="none" strike="noStrike" cap="none" dirty="0">
                <a:solidFill>
                  <a:srgbClr val="C00000"/>
                </a:solidFill>
                <a:latin typeface="Amatic SC" panose="00000500000000000000" pitchFamily="2" charset="-79"/>
                <a:cs typeface="Amatic SC" panose="00000500000000000000" pitchFamily="2" charset="-79"/>
              </a:rPr>
              <a:t>Not </a:t>
            </a:r>
            <a:r>
              <a:rPr lang="en-US" sz="4000" b="1" i="0" u="none" strike="noStrike" cap="none" dirty="0">
                <a:solidFill>
                  <a:schemeClr val="accent4"/>
                </a:solidFill>
                <a:latin typeface="Amatic SC" panose="00000500000000000000" pitchFamily="2" charset="-79"/>
                <a:cs typeface="Amatic SC" panose="00000500000000000000" pitchFamily="2" charset="-79"/>
              </a:rPr>
              <a:t>Do</a:t>
            </a:r>
            <a:endParaRPr b="1" dirty="0">
              <a:solidFill>
                <a:schemeClr val="accent4"/>
              </a:solidFill>
              <a:latin typeface="Amatic SC" panose="00000500000000000000" pitchFamily="2" charset="-79"/>
              <a:cs typeface="Amatic SC" panose="00000500000000000000" pitchFamily="2" charset="-79"/>
            </a:endParaRPr>
          </a:p>
        </p:txBody>
      </p:sp>
      <p:sp>
        <p:nvSpPr>
          <p:cNvPr id="175" name="Google Shape;175;p9"/>
          <p:cNvSpPr txBox="1"/>
          <p:nvPr/>
        </p:nvSpPr>
        <p:spPr>
          <a:xfrm>
            <a:off x="475474" y="1341475"/>
            <a:ext cx="8305800" cy="4758185"/>
          </a:xfrm>
          <a:prstGeom prst="rect">
            <a:avLst/>
          </a:prstGeom>
          <a:noFill/>
          <a:ln>
            <a:noFill/>
          </a:ln>
        </p:spPr>
        <p:txBody>
          <a:bodyPr spcFirstLastPara="1" wrap="square" lIns="91425" tIns="45700" rIns="91425" bIns="45700" anchor="t" anchorCtr="0">
            <a:spAutoFit/>
          </a:bodyPr>
          <a:lstStyle/>
          <a:p>
            <a:pPr marL="457200" marR="0" lvl="0" indent="-457200" algn="l" rtl="0">
              <a:lnSpc>
                <a:spcPct val="80000"/>
              </a:lnSpc>
              <a:spcBef>
                <a:spcPts val="0"/>
              </a:spcBef>
              <a:spcAft>
                <a:spcPts val="0"/>
              </a:spcAft>
              <a:buClr>
                <a:schemeClr val="accent4"/>
              </a:buClr>
              <a:buSzPts val="2800"/>
              <a:buFont typeface="Arial" panose="020B0604020202020204" pitchFamily="34" charset="0"/>
              <a:buChar char="•"/>
            </a:pPr>
            <a:r>
              <a:rPr lang="en-US" sz="2800" b="0" i="0" u="none" strike="noStrike" cap="none" dirty="0">
                <a:solidFill>
                  <a:schemeClr val="accent4"/>
                </a:solidFill>
                <a:latin typeface="Source Code Pro"/>
                <a:ea typeface="Source Code Pro"/>
                <a:cs typeface="Source Code Pro"/>
                <a:sym typeface="Source Code Pro"/>
              </a:rPr>
              <a:t>does not mean “anything goes”</a:t>
            </a:r>
            <a:endParaRPr sz="1400" b="0" i="0" u="none" strike="noStrike" cap="none" dirty="0">
              <a:solidFill>
                <a:schemeClr val="accent4"/>
              </a:solidFill>
              <a:latin typeface="Source Code Pro"/>
              <a:ea typeface="Source Code Pro"/>
              <a:cs typeface="Source Code Pro"/>
              <a:sym typeface="Source Code Pro"/>
            </a:endParaRPr>
          </a:p>
          <a:p>
            <a:pPr marL="457200" marR="0" lvl="0" indent="-457200" algn="l" rtl="0">
              <a:lnSpc>
                <a:spcPct val="80000"/>
              </a:lnSpc>
              <a:spcBef>
                <a:spcPts val="0"/>
              </a:spcBef>
              <a:spcAft>
                <a:spcPts val="0"/>
              </a:spcAft>
              <a:buClr>
                <a:schemeClr val="accent4"/>
              </a:buClr>
              <a:buSzPts val="2800"/>
              <a:buFont typeface="Arial" panose="020B0604020202020204" pitchFamily="34" charset="0"/>
              <a:buChar char="•"/>
            </a:pPr>
            <a:endParaRPr sz="2800" b="0" i="0" u="none" strike="noStrike" cap="none" dirty="0">
              <a:solidFill>
                <a:schemeClr val="accent4"/>
              </a:solidFill>
              <a:latin typeface="Source Code Pro"/>
              <a:ea typeface="Source Code Pro"/>
              <a:cs typeface="Source Code Pro"/>
              <a:sym typeface="Source Code Pro"/>
            </a:endParaRPr>
          </a:p>
          <a:p>
            <a:pPr marL="171450" marR="0" lvl="0" indent="-171450" algn="l" rtl="0">
              <a:lnSpc>
                <a:spcPct val="80000"/>
              </a:lnSpc>
              <a:spcBef>
                <a:spcPts val="0"/>
              </a:spcBef>
              <a:spcAft>
                <a:spcPts val="0"/>
              </a:spcAft>
              <a:buClr>
                <a:schemeClr val="accent4"/>
              </a:buClr>
              <a:buSzPts val="1200"/>
              <a:buFont typeface="Arial" panose="020B0604020202020204" pitchFamily="34" charset="0"/>
              <a:buChar char="•"/>
            </a:pPr>
            <a:endParaRPr sz="1200" b="0" i="0" u="none" strike="noStrike" cap="none" dirty="0">
              <a:solidFill>
                <a:schemeClr val="accent4"/>
              </a:solidFill>
              <a:latin typeface="Source Code Pro"/>
              <a:ea typeface="Source Code Pro"/>
              <a:cs typeface="Source Code Pro"/>
              <a:sym typeface="Source Code Pro"/>
            </a:endParaRPr>
          </a:p>
          <a:p>
            <a:pPr marL="457200" marR="0" lvl="0" indent="-457200" algn="l" rtl="0">
              <a:lnSpc>
                <a:spcPct val="80000"/>
              </a:lnSpc>
              <a:spcBef>
                <a:spcPts val="0"/>
              </a:spcBef>
              <a:spcAft>
                <a:spcPts val="0"/>
              </a:spcAft>
              <a:buClr>
                <a:schemeClr val="accent4"/>
              </a:buClr>
              <a:buSzPts val="2800"/>
              <a:buFont typeface="Arial" panose="020B0604020202020204" pitchFamily="34" charset="0"/>
              <a:buChar char="•"/>
            </a:pPr>
            <a:r>
              <a:rPr lang="en-US" sz="2800" b="0" i="0" u="none" strike="noStrike" cap="none" dirty="0">
                <a:solidFill>
                  <a:schemeClr val="accent4"/>
                </a:solidFill>
                <a:latin typeface="Source Code Pro"/>
                <a:ea typeface="Source Code Pro"/>
                <a:cs typeface="Source Code Pro"/>
                <a:sym typeface="Source Code Pro"/>
              </a:rPr>
              <a:t>does not enable drug use or high risk behaviors</a:t>
            </a:r>
            <a:endParaRPr sz="1400" b="0" i="0" u="none" strike="noStrike" cap="none" dirty="0">
              <a:solidFill>
                <a:schemeClr val="accent4"/>
              </a:solidFill>
              <a:latin typeface="Source Code Pro"/>
              <a:ea typeface="Source Code Pro"/>
              <a:cs typeface="Source Code Pro"/>
              <a:sym typeface="Source Code Pro"/>
            </a:endParaRPr>
          </a:p>
          <a:p>
            <a:pPr marL="457200" marR="0" lvl="0" indent="-457200" algn="l" rtl="0">
              <a:lnSpc>
                <a:spcPct val="80000"/>
              </a:lnSpc>
              <a:spcBef>
                <a:spcPts val="0"/>
              </a:spcBef>
              <a:spcAft>
                <a:spcPts val="0"/>
              </a:spcAft>
              <a:buClr>
                <a:schemeClr val="accent4"/>
              </a:buClr>
              <a:buSzPts val="2800"/>
              <a:buFont typeface="Arial" panose="020B0604020202020204" pitchFamily="34" charset="0"/>
              <a:buChar char="•"/>
            </a:pPr>
            <a:endParaRPr sz="2800" b="0" i="0" u="none" strike="noStrike" cap="none" dirty="0">
              <a:solidFill>
                <a:schemeClr val="accent4"/>
              </a:solidFill>
              <a:latin typeface="Source Code Pro"/>
              <a:ea typeface="Source Code Pro"/>
              <a:cs typeface="Source Code Pro"/>
              <a:sym typeface="Source Code Pro"/>
            </a:endParaRPr>
          </a:p>
          <a:p>
            <a:pPr marL="171450" marR="0" lvl="0" indent="-171450" algn="l" rtl="0">
              <a:lnSpc>
                <a:spcPct val="80000"/>
              </a:lnSpc>
              <a:spcBef>
                <a:spcPts val="0"/>
              </a:spcBef>
              <a:spcAft>
                <a:spcPts val="0"/>
              </a:spcAft>
              <a:buClr>
                <a:schemeClr val="accent4"/>
              </a:buClr>
              <a:buSzPts val="1200"/>
              <a:buFont typeface="Arial" panose="020B0604020202020204" pitchFamily="34" charset="0"/>
              <a:buChar char="•"/>
            </a:pPr>
            <a:endParaRPr sz="1200" b="0" i="0" u="none" strike="noStrike" cap="none" dirty="0">
              <a:solidFill>
                <a:schemeClr val="accent4"/>
              </a:solidFill>
              <a:latin typeface="Source Code Pro"/>
              <a:ea typeface="Source Code Pro"/>
              <a:cs typeface="Source Code Pro"/>
              <a:sym typeface="Source Code Pro"/>
            </a:endParaRPr>
          </a:p>
          <a:p>
            <a:pPr marL="457200" marR="0" lvl="0" indent="-457200" algn="l" rtl="0">
              <a:lnSpc>
                <a:spcPct val="80000"/>
              </a:lnSpc>
              <a:spcBef>
                <a:spcPts val="0"/>
              </a:spcBef>
              <a:spcAft>
                <a:spcPts val="0"/>
              </a:spcAft>
              <a:buClr>
                <a:schemeClr val="accent4"/>
              </a:buClr>
              <a:buSzPts val="2800"/>
              <a:buFont typeface="Arial" panose="020B0604020202020204" pitchFamily="34" charset="0"/>
              <a:buChar char="•"/>
            </a:pPr>
            <a:r>
              <a:rPr lang="en-US" sz="2800" b="0" i="0" u="none" strike="noStrike" cap="none" dirty="0">
                <a:solidFill>
                  <a:schemeClr val="accent4"/>
                </a:solidFill>
                <a:latin typeface="Source Code Pro"/>
                <a:ea typeface="Source Code Pro"/>
                <a:cs typeface="Source Code Pro"/>
                <a:sym typeface="Source Code Pro"/>
              </a:rPr>
              <a:t>does not condone, endorse, or encourage drug use</a:t>
            </a:r>
            <a:endParaRPr sz="1400" b="0" i="0" u="none" strike="noStrike" cap="none" dirty="0">
              <a:solidFill>
                <a:schemeClr val="accent4"/>
              </a:solidFill>
              <a:latin typeface="Source Code Pro"/>
              <a:ea typeface="Source Code Pro"/>
              <a:cs typeface="Source Code Pro"/>
              <a:sym typeface="Source Code Pro"/>
            </a:endParaRPr>
          </a:p>
          <a:p>
            <a:pPr marL="457200" marR="0" lvl="0" indent="-457200" algn="l" rtl="0">
              <a:lnSpc>
                <a:spcPct val="80000"/>
              </a:lnSpc>
              <a:spcBef>
                <a:spcPts val="0"/>
              </a:spcBef>
              <a:spcAft>
                <a:spcPts val="0"/>
              </a:spcAft>
              <a:buClr>
                <a:schemeClr val="accent4"/>
              </a:buClr>
              <a:buSzPts val="2800"/>
              <a:buFont typeface="Arial" panose="020B0604020202020204" pitchFamily="34" charset="0"/>
              <a:buChar char="•"/>
            </a:pPr>
            <a:endParaRPr sz="2800" b="0" i="0" u="none" strike="noStrike" cap="none" dirty="0">
              <a:solidFill>
                <a:schemeClr val="accent4"/>
              </a:solidFill>
              <a:latin typeface="Source Code Pro"/>
              <a:ea typeface="Source Code Pro"/>
              <a:cs typeface="Source Code Pro"/>
              <a:sym typeface="Source Code Pro"/>
            </a:endParaRPr>
          </a:p>
          <a:p>
            <a:pPr marL="171450" marR="0" lvl="0" indent="-171450" algn="l" rtl="0">
              <a:lnSpc>
                <a:spcPct val="80000"/>
              </a:lnSpc>
              <a:spcBef>
                <a:spcPts val="0"/>
              </a:spcBef>
              <a:spcAft>
                <a:spcPts val="0"/>
              </a:spcAft>
              <a:buClr>
                <a:schemeClr val="accent4"/>
              </a:buClr>
              <a:buSzPts val="1200"/>
              <a:buFont typeface="Arial" panose="020B0604020202020204" pitchFamily="34" charset="0"/>
              <a:buChar char="•"/>
            </a:pPr>
            <a:endParaRPr sz="1200" b="0" i="0" u="none" strike="noStrike" cap="none" dirty="0">
              <a:solidFill>
                <a:schemeClr val="accent4"/>
              </a:solidFill>
              <a:latin typeface="Source Code Pro"/>
              <a:ea typeface="Source Code Pro"/>
              <a:cs typeface="Source Code Pro"/>
              <a:sym typeface="Source Code Pro"/>
            </a:endParaRPr>
          </a:p>
          <a:p>
            <a:pPr marL="457200" marR="0" lvl="0" indent="-457200" algn="l" rtl="0">
              <a:lnSpc>
                <a:spcPct val="80000"/>
              </a:lnSpc>
              <a:spcBef>
                <a:spcPts val="0"/>
              </a:spcBef>
              <a:spcAft>
                <a:spcPts val="0"/>
              </a:spcAft>
              <a:buClr>
                <a:schemeClr val="accent4"/>
              </a:buClr>
              <a:buSzPts val="2800"/>
              <a:buFont typeface="Arial" panose="020B0604020202020204" pitchFamily="34" charset="0"/>
              <a:buChar char="•"/>
            </a:pPr>
            <a:r>
              <a:rPr lang="en-US" sz="2800" b="0" i="0" u="none" strike="noStrike" cap="none" dirty="0">
                <a:solidFill>
                  <a:schemeClr val="accent4"/>
                </a:solidFill>
                <a:latin typeface="Source Code Pro"/>
                <a:ea typeface="Source Code Pro"/>
                <a:cs typeface="Source Code Pro"/>
                <a:sym typeface="Source Code Pro"/>
              </a:rPr>
              <a:t>does not exclude or dismiss abstinence-based treatment models as viable options</a:t>
            </a:r>
            <a:endParaRPr sz="14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accent1"/>
              </a:solidFill>
              <a:latin typeface="Source Code Pro"/>
              <a:ea typeface="Source Code Pro"/>
              <a:cs typeface="Source Code Pro"/>
              <a:sym typeface="Source Code Pro"/>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1d1587ea85_0_12"/>
          <p:cNvPicPr preferRelativeResize="0"/>
          <p:nvPr/>
        </p:nvPicPr>
        <p:blipFill rotWithShape="1">
          <a:blip r:embed="rId3">
            <a:alphaModFix/>
          </a:blip>
          <a:srcRect t="16760" b="10272"/>
          <a:stretch/>
        </p:blipFill>
        <p:spPr>
          <a:xfrm>
            <a:off x="904211" y="417725"/>
            <a:ext cx="7335577" cy="5352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ppt_x"/>
                                          </p:val>
                                        </p:tav>
                                        <p:tav tm="100000">
                                          <p:val>
                                            <p:strVal val="#ppt_x"/>
                                          </p:val>
                                        </p:tav>
                                      </p:tavLst>
                                    </p:anim>
                                    <p:anim calcmode="lin" valueType="num">
                                      <p:cBhvr additive="base">
                                        <p:cTn id="8"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85"/>
        <p:cNvGrpSpPr/>
        <p:nvPr/>
      </p:nvGrpSpPr>
      <p:grpSpPr>
        <a:xfrm>
          <a:off x="0" y="0"/>
          <a:ext cx="0" cy="0"/>
          <a:chOff x="0" y="0"/>
          <a:chExt cx="0" cy="0"/>
        </a:xfrm>
      </p:grpSpPr>
      <p:pic>
        <p:nvPicPr>
          <p:cNvPr id="186" name="Google Shape;186;p18" descr="OBIT-PURCHASE-articleInline"/>
          <p:cNvPicPr preferRelativeResize="0"/>
          <p:nvPr/>
        </p:nvPicPr>
        <p:blipFill rotWithShape="1">
          <a:blip r:embed="rId3">
            <a:alphaModFix/>
          </a:blip>
          <a:srcRect/>
          <a:stretch/>
        </p:blipFill>
        <p:spPr>
          <a:xfrm>
            <a:off x="4855025" y="621125"/>
            <a:ext cx="4037450" cy="5726050"/>
          </a:xfrm>
          <a:prstGeom prst="rect">
            <a:avLst/>
          </a:prstGeom>
          <a:noFill/>
          <a:ln>
            <a:noFill/>
          </a:ln>
        </p:spPr>
      </p:pic>
      <p:sp>
        <p:nvSpPr>
          <p:cNvPr id="187" name="Google Shape;187;p18"/>
          <p:cNvSpPr txBox="1"/>
          <p:nvPr/>
        </p:nvSpPr>
        <p:spPr>
          <a:xfrm>
            <a:off x="380998" y="1437456"/>
            <a:ext cx="3581400" cy="4093388"/>
          </a:xfrm>
          <a:prstGeom prst="rect">
            <a:avLst/>
          </a:prstGeom>
          <a:noFill/>
          <a:ln>
            <a:noFill/>
          </a:ln>
        </p:spPr>
        <p:txBody>
          <a:bodyPr spcFirstLastPara="1" wrap="square" lIns="45700" tIns="45700" rIns="45700" bIns="45700" anchor="t" anchorCtr="0">
            <a:spAutoFit/>
          </a:bodyPr>
          <a:lstStyle/>
          <a:p>
            <a:pPr marL="342900" marR="0" lvl="0" indent="-342900" algn="l" rtl="0">
              <a:lnSpc>
                <a:spcPct val="100000"/>
              </a:lnSpc>
              <a:spcBef>
                <a:spcPts val="0"/>
              </a:spcBef>
              <a:spcAft>
                <a:spcPts val="0"/>
              </a:spcAft>
              <a:buClr>
                <a:schemeClr val="accent4"/>
              </a:buClr>
              <a:buSzPts val="2000"/>
              <a:buFont typeface="Arial" panose="020B0604020202020204" pitchFamily="34" charset="0"/>
              <a:buChar char="•"/>
            </a:pPr>
            <a:endParaRPr sz="2000" b="0" i="0" u="none" strike="noStrike" cap="none" dirty="0">
              <a:solidFill>
                <a:schemeClr val="accent4"/>
              </a:solidFill>
              <a:latin typeface="Source Code Pro"/>
              <a:ea typeface="Source Code Pro"/>
              <a:cs typeface="Source Code Pro"/>
              <a:sym typeface="Source Code Pro"/>
            </a:endParaRPr>
          </a:p>
          <a:p>
            <a:pPr marL="457200" marR="0" lvl="0" indent="-419100" algn="l" rtl="0">
              <a:lnSpc>
                <a:spcPct val="20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SSP’s</a:t>
            </a:r>
            <a:endParaRPr sz="2000" b="0" i="0" u="none" strike="noStrike" cap="none" dirty="0">
              <a:solidFill>
                <a:schemeClr val="accent4"/>
              </a:solidFill>
              <a:latin typeface="Source Code Pro"/>
              <a:ea typeface="Source Code Pro"/>
              <a:cs typeface="Source Code Pro"/>
              <a:sym typeface="Source Code Pro"/>
            </a:endParaRPr>
          </a:p>
          <a:p>
            <a:pPr marL="457200" marR="0" lvl="0" indent="-419100" algn="l" rtl="0">
              <a:lnSpc>
                <a:spcPct val="20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Naloxone Distro</a:t>
            </a:r>
            <a:endParaRPr sz="2000" b="0" i="0" u="none" strike="noStrike" cap="none" dirty="0">
              <a:solidFill>
                <a:schemeClr val="accent4"/>
              </a:solidFill>
              <a:latin typeface="Source Code Pro"/>
              <a:ea typeface="Source Code Pro"/>
              <a:cs typeface="Source Code Pro"/>
              <a:sym typeface="Source Code Pro"/>
            </a:endParaRPr>
          </a:p>
          <a:p>
            <a:pPr marL="457200" marR="0" lvl="0" indent="-419100" algn="l" rtl="0">
              <a:lnSpc>
                <a:spcPct val="20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SCS/OPC</a:t>
            </a:r>
            <a:endParaRPr sz="2000" b="0" i="0" u="none" strike="noStrike" cap="none" dirty="0">
              <a:solidFill>
                <a:schemeClr val="accent4"/>
              </a:solidFill>
              <a:latin typeface="Source Code Pro"/>
              <a:ea typeface="Source Code Pro"/>
              <a:cs typeface="Source Code Pro"/>
              <a:sym typeface="Source Code Pro"/>
            </a:endParaRPr>
          </a:p>
          <a:p>
            <a:pPr marL="457200" marR="0" lvl="0" indent="-419100" algn="l" rtl="0">
              <a:lnSpc>
                <a:spcPct val="20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Buyer’s Clubs</a:t>
            </a:r>
            <a:endParaRPr sz="2000" b="0" i="0" u="none" strike="noStrike" cap="none" dirty="0">
              <a:solidFill>
                <a:schemeClr val="accent4"/>
              </a:solidFill>
              <a:latin typeface="Source Code Pro"/>
              <a:ea typeface="Source Code Pro"/>
              <a:cs typeface="Source Code Pro"/>
              <a:sym typeface="Source Code Pro"/>
            </a:endParaRPr>
          </a:p>
          <a:p>
            <a:pPr marL="457200" marR="0" lvl="0" indent="-419100" algn="l" rtl="0">
              <a:lnSpc>
                <a:spcPct val="20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Safer Supply</a:t>
            </a:r>
            <a:endParaRPr sz="2000" b="0" i="0" u="none" strike="noStrike" cap="none" dirty="0">
              <a:solidFill>
                <a:schemeClr val="accent4"/>
              </a:solidFill>
              <a:latin typeface="Source Code Pro"/>
              <a:ea typeface="Source Code Pro"/>
              <a:cs typeface="Source Code Pro"/>
              <a:sym typeface="Source Code Pro"/>
            </a:endParaRPr>
          </a:p>
          <a:p>
            <a:pPr marL="457200" marR="0" lvl="0" indent="-419100" algn="l" rtl="0">
              <a:lnSpc>
                <a:spcPct val="20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Ethics &amp; Legality</a:t>
            </a:r>
            <a:endParaRPr sz="2000" b="0" i="0" u="none" strike="noStrike" cap="none" dirty="0">
              <a:solidFill>
                <a:schemeClr val="accent4"/>
              </a:solidFill>
              <a:latin typeface="Source Code Pro"/>
              <a:ea typeface="Source Code Pro"/>
              <a:cs typeface="Source Code Pro"/>
              <a:sym typeface="Source Code Pro"/>
            </a:endParaRPr>
          </a:p>
        </p:txBody>
      </p:sp>
      <p:sp>
        <p:nvSpPr>
          <p:cNvPr id="188" name="Google Shape;188;p18"/>
          <p:cNvSpPr txBox="1"/>
          <p:nvPr/>
        </p:nvSpPr>
        <p:spPr>
          <a:xfrm rot="-5400000">
            <a:off x="6144418" y="3685381"/>
            <a:ext cx="5129212" cy="60642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900"/>
              <a:buFont typeface="Tahoma"/>
              <a:buNone/>
            </a:pPr>
            <a:r>
              <a:rPr lang="en-US" sz="900" b="0" i="0" u="none" strike="noStrike" cap="none">
                <a:solidFill>
                  <a:srgbClr val="000000"/>
                </a:solidFill>
                <a:latin typeface="Tahoma"/>
                <a:ea typeface="Tahoma"/>
                <a:cs typeface="Tahoma"/>
                <a:sym typeface="Tahoma"/>
              </a:rPr>
              <a:t>Doug Wilson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Dave Purchase handing out syringes on his own in Tacoma, Wash., in the late 1980s.                                                         </a:t>
            </a:r>
            <a:r>
              <a:rPr lang="en-US" sz="1100" b="0" i="1" u="none" strike="noStrike" cap="none">
                <a:solidFill>
                  <a:srgbClr val="000000"/>
                </a:solidFill>
                <a:latin typeface="Times New Roman"/>
                <a:ea typeface="Times New Roman"/>
                <a:cs typeface="Times New Roman"/>
                <a:sym typeface="Times New Roman"/>
              </a:rPr>
              <a:t>New York Times, </a:t>
            </a:r>
            <a:r>
              <a:rPr lang="en-US" sz="1100" b="0" i="0" u="none" strike="noStrike" cap="none">
                <a:solidFill>
                  <a:srgbClr val="000000"/>
                </a:solidFill>
                <a:latin typeface="Times New Roman"/>
                <a:ea typeface="Times New Roman"/>
                <a:cs typeface="Times New Roman"/>
                <a:sym typeface="Times New Roman"/>
              </a:rPr>
              <a:t>January 27, 2013</a:t>
            </a:r>
            <a:endParaRPr sz="1400" b="0" i="0" u="none" strike="noStrike" cap="none">
              <a:solidFill>
                <a:srgbClr val="000000"/>
              </a:solidFill>
              <a:latin typeface="Arial"/>
              <a:ea typeface="Arial"/>
              <a:cs typeface="Arial"/>
              <a:sym typeface="Arial"/>
            </a:endParaRPr>
          </a:p>
        </p:txBody>
      </p:sp>
      <p:sp>
        <p:nvSpPr>
          <p:cNvPr id="189" name="Google Shape;189;p18"/>
          <p:cNvSpPr txBox="1"/>
          <p:nvPr/>
        </p:nvSpPr>
        <p:spPr>
          <a:xfrm>
            <a:off x="381000" y="381000"/>
            <a:ext cx="74979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3600"/>
              <a:buFont typeface="Arial"/>
              <a:buNone/>
            </a:pPr>
            <a:endParaRPr sz="4000" b="0" i="0" u="none" strike="noStrike" cap="none">
              <a:solidFill>
                <a:srgbClr val="000000"/>
              </a:solidFill>
              <a:latin typeface="Arial"/>
              <a:ea typeface="Arial"/>
              <a:cs typeface="Arial"/>
              <a:sym typeface="Arial"/>
            </a:endParaRPr>
          </a:p>
        </p:txBody>
      </p:sp>
      <p:sp>
        <p:nvSpPr>
          <p:cNvPr id="190" name="Google Shape;190;p18"/>
          <p:cNvSpPr txBox="1"/>
          <p:nvPr/>
        </p:nvSpPr>
        <p:spPr>
          <a:xfrm>
            <a:off x="486063" y="442500"/>
            <a:ext cx="4249200" cy="6465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US" sz="3600" b="1" i="0" u="none" strike="noStrike" cap="none" dirty="0">
                <a:solidFill>
                  <a:schemeClr val="accent4"/>
                </a:solidFill>
                <a:latin typeface="Amatic SC"/>
                <a:ea typeface="Amatic SC"/>
                <a:cs typeface="Amatic SC"/>
                <a:sym typeface="Amatic SC"/>
              </a:rPr>
              <a:t>Civil Disobedience?</a:t>
            </a:r>
            <a:endParaRPr sz="3600" b="0" i="0" u="none" strike="noStrike" cap="none" dirty="0">
              <a:solidFill>
                <a:schemeClr val="accent4"/>
              </a:solidFill>
              <a:latin typeface="Amatic SC"/>
              <a:ea typeface="Amatic SC"/>
              <a:cs typeface="Amatic SC"/>
              <a:sym typeface="Amatic SC"/>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1d1587ea85_0_127"/>
          <p:cNvSpPr txBox="1">
            <a:spLocks noGrp="1"/>
          </p:cNvSpPr>
          <p:nvPr>
            <p:ph type="title"/>
          </p:nvPr>
        </p:nvSpPr>
        <p:spPr>
          <a:xfrm>
            <a:off x="718850" y="170172"/>
            <a:ext cx="5618700" cy="54543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000"/>
              <a:buNone/>
            </a:pPr>
            <a:r>
              <a:rPr lang="en-US" b="1" dirty="0">
                <a:latin typeface="Amatic SC" panose="00000500000000000000" pitchFamily="2" charset="-79"/>
                <a:cs typeface="Amatic SC" panose="00000500000000000000" pitchFamily="2" charset="-79"/>
              </a:rPr>
              <a:t>What is SSUD?</a:t>
            </a:r>
            <a:endParaRPr b="1" dirty="0">
              <a:latin typeface="Amatic SC" panose="00000500000000000000" pitchFamily="2" charset="-79"/>
              <a:cs typeface="Amatic SC" panose="00000500000000000000" pitchFamily="2" charset="-79"/>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7"/>
          <p:cNvSpPr txBox="1"/>
          <p:nvPr/>
        </p:nvSpPr>
        <p:spPr>
          <a:xfrm>
            <a:off x="204001" y="13058"/>
            <a:ext cx="4630833" cy="1095644"/>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Clr>
                <a:srgbClr val="FFFFFF"/>
              </a:buClr>
              <a:buSzPts val="4000"/>
              <a:buFont typeface="Arial"/>
              <a:buNone/>
            </a:pPr>
            <a:r>
              <a:rPr lang="en-US" sz="4000" b="1" i="0" u="none" strike="noStrike" cap="none" dirty="0">
                <a:solidFill>
                  <a:schemeClr val="accent4"/>
                </a:solidFill>
                <a:latin typeface="Amatic SC"/>
                <a:ea typeface="Amatic SC"/>
                <a:cs typeface="Amatic SC"/>
                <a:sym typeface="Amatic SC"/>
              </a:rPr>
              <a:t>Continuum of Use and SSUD</a:t>
            </a:r>
            <a:endParaRPr sz="1400" b="0" i="0" u="none" strike="noStrike" cap="none" dirty="0">
              <a:solidFill>
                <a:schemeClr val="accent4"/>
              </a:solidFill>
              <a:latin typeface="Amatic SC"/>
              <a:ea typeface="Amatic SC"/>
              <a:cs typeface="Amatic SC"/>
              <a:sym typeface="Amatic SC"/>
            </a:endParaRPr>
          </a:p>
        </p:txBody>
      </p:sp>
      <p:sp>
        <p:nvSpPr>
          <p:cNvPr id="204" name="Google Shape;204;p7"/>
          <p:cNvSpPr txBox="1"/>
          <p:nvPr/>
        </p:nvSpPr>
        <p:spPr>
          <a:xfrm>
            <a:off x="-86227" y="4411163"/>
            <a:ext cx="3345034"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Arial"/>
                <a:ea typeface="Arial"/>
                <a:cs typeface="Arial"/>
                <a:sym typeface="Arial"/>
              </a:rPr>
              <a:t>social, ritual or</a:t>
            </a:r>
            <a:endParaRPr sz="1400" b="0" i="0" u="none" strike="noStrike" cap="none" dirty="0">
              <a:solidFill>
                <a:schemeClr val="accent4"/>
              </a:solidFill>
              <a:latin typeface="Arial"/>
              <a:ea typeface="Arial"/>
              <a:cs typeface="Arial"/>
              <a:sym typeface="Arial"/>
            </a:endParaRPr>
          </a:p>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experimental </a:t>
            </a:r>
          </a:p>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use</a:t>
            </a:r>
            <a:endParaRPr sz="30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dirty="0">
              <a:solidFill>
                <a:schemeClr val="accent4"/>
              </a:solidFill>
              <a:latin typeface="Arial"/>
              <a:ea typeface="Arial"/>
              <a:cs typeface="Arial"/>
              <a:sym typeface="Arial"/>
            </a:endParaRPr>
          </a:p>
        </p:txBody>
      </p:sp>
      <p:sp>
        <p:nvSpPr>
          <p:cNvPr id="205" name="Google Shape;205;p7"/>
          <p:cNvSpPr txBox="1"/>
          <p:nvPr/>
        </p:nvSpPr>
        <p:spPr>
          <a:xfrm>
            <a:off x="6644414" y="2379808"/>
            <a:ext cx="2433843" cy="14772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C000"/>
              </a:buClr>
              <a:buSzPts val="3000"/>
              <a:buFont typeface="Arial"/>
              <a:buNone/>
            </a:pPr>
            <a:r>
              <a:rPr lang="en-US" sz="3000" dirty="0">
                <a:solidFill>
                  <a:schemeClr val="accent4"/>
                </a:solidFill>
                <a:latin typeface="Source Code Pro" panose="020B0509030403020204" pitchFamily="49" charset="0"/>
                <a:ea typeface="Source Code Pro" panose="020B0509030403020204" pitchFamily="49" charset="0"/>
              </a:rPr>
              <a:t>chaotic use</a:t>
            </a:r>
            <a:endParaRPr sz="30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accent4"/>
              </a:solidFill>
              <a:latin typeface="Arial"/>
              <a:ea typeface="Arial"/>
              <a:cs typeface="Arial"/>
              <a:sym typeface="Arial"/>
            </a:endParaRPr>
          </a:p>
        </p:txBody>
      </p:sp>
      <p:sp>
        <p:nvSpPr>
          <p:cNvPr id="206" name="Google Shape;206;p7"/>
          <p:cNvSpPr txBox="1"/>
          <p:nvPr/>
        </p:nvSpPr>
        <p:spPr>
          <a:xfrm>
            <a:off x="4030110" y="4856105"/>
            <a:ext cx="1757576" cy="1477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risky </a:t>
            </a:r>
            <a:endParaRPr sz="14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use</a:t>
            </a:r>
            <a:endParaRPr sz="30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accent4"/>
              </a:solidFill>
              <a:latin typeface="Arial"/>
              <a:ea typeface="Arial"/>
              <a:cs typeface="Arial"/>
              <a:sym typeface="Arial"/>
            </a:endParaRPr>
          </a:p>
        </p:txBody>
      </p:sp>
      <p:sp>
        <p:nvSpPr>
          <p:cNvPr id="207" name="Google Shape;207;p7"/>
          <p:cNvSpPr txBox="1"/>
          <p:nvPr/>
        </p:nvSpPr>
        <p:spPr>
          <a:xfrm>
            <a:off x="65744" y="2396137"/>
            <a:ext cx="1835283" cy="14776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no</a:t>
            </a:r>
            <a:endParaRPr sz="14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l"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use</a:t>
            </a:r>
            <a:endParaRPr sz="30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accent4"/>
              </a:solidFill>
              <a:latin typeface="Arial"/>
              <a:ea typeface="Arial"/>
              <a:cs typeface="Arial"/>
              <a:sym typeface="Arial"/>
            </a:endParaRPr>
          </a:p>
        </p:txBody>
      </p:sp>
      <p:cxnSp>
        <p:nvCxnSpPr>
          <p:cNvPr id="208" name="Google Shape;208;p7"/>
          <p:cNvCxnSpPr/>
          <p:nvPr/>
        </p:nvCxnSpPr>
        <p:spPr>
          <a:xfrm>
            <a:off x="3552643" y="2662206"/>
            <a:ext cx="0" cy="5799"/>
          </a:xfrm>
          <a:prstGeom prst="straightConnector1">
            <a:avLst/>
          </a:prstGeom>
          <a:noFill/>
          <a:ln w="9525" cap="rnd" cmpd="sng">
            <a:solidFill>
              <a:schemeClr val="accent1"/>
            </a:solidFill>
            <a:prstDash val="solid"/>
            <a:miter lim="800000"/>
            <a:headEnd type="none" w="sm" len="sm"/>
            <a:tailEnd type="none" w="sm" len="sm"/>
          </a:ln>
        </p:spPr>
      </p:cxnSp>
      <p:sp>
        <p:nvSpPr>
          <p:cNvPr id="209" name="Google Shape;209;p7"/>
          <p:cNvSpPr txBox="1"/>
          <p:nvPr/>
        </p:nvSpPr>
        <p:spPr>
          <a:xfrm>
            <a:off x="1056974" y="2413736"/>
            <a:ext cx="3319832" cy="1477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situational</a:t>
            </a:r>
            <a:endParaRPr sz="14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use</a:t>
            </a:r>
            <a:endParaRPr sz="30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accent4"/>
              </a:solidFill>
              <a:latin typeface="Arial"/>
              <a:ea typeface="Arial"/>
              <a:cs typeface="Arial"/>
              <a:sym typeface="Arial"/>
            </a:endParaRPr>
          </a:p>
        </p:txBody>
      </p:sp>
      <p:sp>
        <p:nvSpPr>
          <p:cNvPr id="210" name="Google Shape;210;p7"/>
          <p:cNvSpPr txBox="1"/>
          <p:nvPr/>
        </p:nvSpPr>
        <p:spPr>
          <a:xfrm>
            <a:off x="2167688" y="1465567"/>
            <a:ext cx="5964436" cy="3077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endParaRPr sz="1400" b="0" i="0" u="none" strike="noStrike" cap="none">
              <a:solidFill>
                <a:schemeClr val="accent4"/>
              </a:solidFill>
              <a:latin typeface="Arial"/>
              <a:ea typeface="Arial"/>
              <a:cs typeface="Arial"/>
              <a:sym typeface="Arial"/>
            </a:endParaRPr>
          </a:p>
        </p:txBody>
      </p:sp>
      <p:sp>
        <p:nvSpPr>
          <p:cNvPr id="211" name="Google Shape;211;p7"/>
          <p:cNvSpPr txBox="1"/>
          <p:nvPr/>
        </p:nvSpPr>
        <p:spPr>
          <a:xfrm>
            <a:off x="5991447" y="4856105"/>
            <a:ext cx="2973759" cy="101562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C000"/>
              </a:buClr>
              <a:buSzPts val="3000"/>
              <a:buFont typeface="Arial"/>
              <a:buNone/>
            </a:pPr>
            <a:r>
              <a:rPr lang="en-US" sz="3000" dirty="0">
                <a:solidFill>
                  <a:schemeClr val="accent4"/>
                </a:solidFill>
                <a:latin typeface="Source Code Pro" panose="020B0509030403020204" pitchFamily="49" charset="0"/>
                <a:ea typeface="Source Code Pro" panose="020B0509030403020204" pitchFamily="49" charset="0"/>
              </a:rPr>
              <a:t>s</a:t>
            </a: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evere</a:t>
            </a:r>
            <a:endParaRPr sz="30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r" rtl="0">
              <a:lnSpc>
                <a:spcPct val="100000"/>
              </a:lnSpc>
              <a:spcBef>
                <a:spcPts val="0"/>
              </a:spcBef>
              <a:spcAft>
                <a:spcPts val="0"/>
              </a:spcAft>
              <a:buClr>
                <a:srgbClr val="000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consequences</a:t>
            </a:r>
            <a:endParaRPr sz="30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p:txBody>
      </p:sp>
      <p:sp>
        <p:nvSpPr>
          <p:cNvPr id="212" name="Google Shape;212;p7"/>
          <p:cNvSpPr txBox="1"/>
          <p:nvPr/>
        </p:nvSpPr>
        <p:spPr>
          <a:xfrm>
            <a:off x="4283894" y="2380169"/>
            <a:ext cx="2620925"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bio/psycho</a:t>
            </a:r>
            <a:endParaRPr sz="14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ctr" rtl="0">
              <a:lnSpc>
                <a:spcPct val="100000"/>
              </a:lnSpc>
              <a:spcBef>
                <a:spcPts val="0"/>
              </a:spcBef>
              <a:spcAft>
                <a:spcPts val="0"/>
              </a:spcAft>
              <a:buClr>
                <a:srgbClr val="FFC000"/>
              </a:buClr>
              <a:buSzPts val="3000"/>
              <a:buFont typeface="Arial"/>
              <a:buNone/>
            </a:pPr>
            <a:r>
              <a:rPr lang="en-US" sz="3000" b="0" i="0" u="none" strike="noStrike" cap="none" dirty="0">
                <a:solidFill>
                  <a:schemeClr val="accent4"/>
                </a:solidFill>
                <a:latin typeface="Source Code Pro" panose="020B0509030403020204" pitchFamily="49" charset="0"/>
                <a:ea typeface="Source Code Pro" panose="020B0509030403020204" pitchFamily="49" charset="0"/>
                <a:sym typeface="Arial"/>
              </a:rPr>
              <a:t>dependence</a:t>
            </a:r>
            <a:endParaRPr sz="3000" b="0" i="0" u="none" strike="noStrike" cap="none" dirty="0">
              <a:solidFill>
                <a:schemeClr val="accent4"/>
              </a:solidFill>
              <a:latin typeface="Source Code Pro" panose="020B0509030403020204" pitchFamily="49" charset="0"/>
              <a:ea typeface="Source Code Pro" panose="020B0509030403020204" pitchFamily="49" charset="0"/>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accent4"/>
              </a:solidFill>
              <a:latin typeface="Arial"/>
              <a:ea typeface="Arial"/>
              <a:cs typeface="Arial"/>
              <a:sym typeface="Arial"/>
            </a:endParaRPr>
          </a:p>
        </p:txBody>
      </p:sp>
      <p:sp>
        <p:nvSpPr>
          <p:cNvPr id="213" name="Google Shape;213;p7"/>
          <p:cNvSpPr/>
          <p:nvPr/>
        </p:nvSpPr>
        <p:spPr>
          <a:xfrm>
            <a:off x="138223" y="3758724"/>
            <a:ext cx="8774006" cy="484500"/>
          </a:xfrm>
          <a:prstGeom prst="leftRightArrow">
            <a:avLst>
              <a:gd name="adj1" fmla="val 50000"/>
              <a:gd name="adj2" fmla="val 50000"/>
            </a:avLst>
          </a:prstGeom>
          <a:solidFill>
            <a:schemeClr val="tx2"/>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4"/>
              </a:solidFill>
              <a:latin typeface="Arial"/>
              <a:ea typeface="Arial"/>
              <a:cs typeface="Arial"/>
              <a:sym typeface="Arial"/>
            </a:endParaRPr>
          </a:p>
        </p:txBody>
      </p:sp>
      <p:sp>
        <p:nvSpPr>
          <p:cNvPr id="214" name="Google Shape;214;p7"/>
          <p:cNvSpPr txBox="1"/>
          <p:nvPr/>
        </p:nvSpPr>
        <p:spPr>
          <a:xfrm rot="-3225883">
            <a:off x="5818008" y="1313441"/>
            <a:ext cx="3537457" cy="4231118"/>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Clr>
                <a:srgbClr val="FFFFFF"/>
              </a:buClr>
              <a:buSzPts val="4000"/>
              <a:buFont typeface="Arial"/>
              <a:buNone/>
            </a:pPr>
            <a:r>
              <a:rPr lang="en-US" sz="16500" b="1" i="0" u="none" strike="noStrike" cap="none" dirty="0">
                <a:solidFill>
                  <a:schemeClr val="accent6"/>
                </a:solidFill>
                <a:latin typeface="Amatic SC"/>
                <a:ea typeface="Amatic SC"/>
                <a:cs typeface="Amatic SC"/>
                <a:sym typeface="Amatic SC"/>
              </a:rPr>
              <a:t>SSUD</a:t>
            </a:r>
            <a:endParaRPr sz="16500" b="1" i="0" u="none" strike="noStrike" cap="none" dirty="0">
              <a:solidFill>
                <a:schemeClr val="accent6"/>
              </a:solidFill>
              <a:latin typeface="Amatic SC"/>
              <a:ea typeface="Amatic SC"/>
              <a:cs typeface="Amatic SC"/>
              <a:sym typeface="Amatic SC"/>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500" fill="hold"/>
                                        <p:tgtEl>
                                          <p:spTgt spid="207"/>
                                        </p:tgtEl>
                                        <p:attrNameLst>
                                          <p:attrName>ppt_x</p:attrName>
                                        </p:attrNameLst>
                                      </p:cBhvr>
                                      <p:tavLst>
                                        <p:tav tm="0">
                                          <p:val>
                                            <p:strVal val="#ppt_x"/>
                                          </p:val>
                                        </p:tav>
                                        <p:tav tm="100000">
                                          <p:val>
                                            <p:strVal val="#ppt_x"/>
                                          </p:val>
                                        </p:tav>
                                      </p:tavLst>
                                    </p:anim>
                                    <p:anim calcmode="lin" valueType="num">
                                      <p:cBhvr additive="base">
                                        <p:cTn id="8"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
                                        </p:tgtEl>
                                        <p:attrNameLst>
                                          <p:attrName>style.visibility</p:attrName>
                                        </p:attrNameLst>
                                      </p:cBhvr>
                                      <p:to>
                                        <p:strVal val="visible"/>
                                      </p:to>
                                    </p:set>
                                    <p:anim calcmode="lin" valueType="num">
                                      <p:cBhvr additive="base">
                                        <p:cTn id="13" dur="500" fill="hold"/>
                                        <p:tgtEl>
                                          <p:spTgt spid="204"/>
                                        </p:tgtEl>
                                        <p:attrNameLst>
                                          <p:attrName>ppt_x</p:attrName>
                                        </p:attrNameLst>
                                      </p:cBhvr>
                                      <p:tavLst>
                                        <p:tav tm="0">
                                          <p:val>
                                            <p:strVal val="#ppt_x"/>
                                          </p:val>
                                        </p:tav>
                                        <p:tav tm="100000">
                                          <p:val>
                                            <p:strVal val="#ppt_x"/>
                                          </p:val>
                                        </p:tav>
                                      </p:tavLst>
                                    </p:anim>
                                    <p:anim calcmode="lin" valueType="num">
                                      <p:cBhvr additive="base">
                                        <p:cTn id="14"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9"/>
                                        </p:tgtEl>
                                        <p:attrNameLst>
                                          <p:attrName>style.visibility</p:attrName>
                                        </p:attrNameLst>
                                      </p:cBhvr>
                                      <p:to>
                                        <p:strVal val="visible"/>
                                      </p:to>
                                    </p:set>
                                    <p:anim calcmode="lin" valueType="num">
                                      <p:cBhvr additive="base">
                                        <p:cTn id="19" dur="500" fill="hold"/>
                                        <p:tgtEl>
                                          <p:spTgt spid="209"/>
                                        </p:tgtEl>
                                        <p:attrNameLst>
                                          <p:attrName>ppt_x</p:attrName>
                                        </p:attrNameLst>
                                      </p:cBhvr>
                                      <p:tavLst>
                                        <p:tav tm="0">
                                          <p:val>
                                            <p:strVal val="#ppt_x"/>
                                          </p:val>
                                        </p:tav>
                                        <p:tav tm="100000">
                                          <p:val>
                                            <p:strVal val="#ppt_x"/>
                                          </p:val>
                                        </p:tav>
                                      </p:tavLst>
                                    </p:anim>
                                    <p:anim calcmode="lin" valueType="num">
                                      <p:cBhvr additive="base">
                                        <p:cTn id="20"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6"/>
                                        </p:tgtEl>
                                        <p:attrNameLst>
                                          <p:attrName>style.visibility</p:attrName>
                                        </p:attrNameLst>
                                      </p:cBhvr>
                                      <p:to>
                                        <p:strVal val="visible"/>
                                      </p:to>
                                    </p:set>
                                    <p:anim calcmode="lin" valueType="num">
                                      <p:cBhvr additive="base">
                                        <p:cTn id="25" dur="500" fill="hold"/>
                                        <p:tgtEl>
                                          <p:spTgt spid="206"/>
                                        </p:tgtEl>
                                        <p:attrNameLst>
                                          <p:attrName>ppt_x</p:attrName>
                                        </p:attrNameLst>
                                      </p:cBhvr>
                                      <p:tavLst>
                                        <p:tav tm="0">
                                          <p:val>
                                            <p:strVal val="#ppt_x"/>
                                          </p:val>
                                        </p:tav>
                                        <p:tav tm="100000">
                                          <p:val>
                                            <p:strVal val="#ppt_x"/>
                                          </p:val>
                                        </p:tav>
                                      </p:tavLst>
                                    </p:anim>
                                    <p:anim calcmode="lin" valueType="num">
                                      <p:cBhvr additive="base">
                                        <p:cTn id="26"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2"/>
                                        </p:tgtEl>
                                        <p:attrNameLst>
                                          <p:attrName>style.visibility</p:attrName>
                                        </p:attrNameLst>
                                      </p:cBhvr>
                                      <p:to>
                                        <p:strVal val="visible"/>
                                      </p:to>
                                    </p:set>
                                    <p:anim calcmode="lin" valueType="num">
                                      <p:cBhvr additive="base">
                                        <p:cTn id="31" dur="500" fill="hold"/>
                                        <p:tgtEl>
                                          <p:spTgt spid="212"/>
                                        </p:tgtEl>
                                        <p:attrNameLst>
                                          <p:attrName>ppt_x</p:attrName>
                                        </p:attrNameLst>
                                      </p:cBhvr>
                                      <p:tavLst>
                                        <p:tav tm="0">
                                          <p:val>
                                            <p:strVal val="#ppt_x"/>
                                          </p:val>
                                        </p:tav>
                                        <p:tav tm="100000">
                                          <p:val>
                                            <p:strVal val="#ppt_x"/>
                                          </p:val>
                                        </p:tav>
                                      </p:tavLst>
                                    </p:anim>
                                    <p:anim calcmode="lin" valueType="num">
                                      <p:cBhvr additive="base">
                                        <p:cTn id="32"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1"/>
                                        </p:tgtEl>
                                        <p:attrNameLst>
                                          <p:attrName>style.visibility</p:attrName>
                                        </p:attrNameLst>
                                      </p:cBhvr>
                                      <p:to>
                                        <p:strVal val="visible"/>
                                      </p:to>
                                    </p:set>
                                    <p:anim calcmode="lin" valueType="num">
                                      <p:cBhvr additive="base">
                                        <p:cTn id="37" dur="500" fill="hold"/>
                                        <p:tgtEl>
                                          <p:spTgt spid="211"/>
                                        </p:tgtEl>
                                        <p:attrNameLst>
                                          <p:attrName>ppt_x</p:attrName>
                                        </p:attrNameLst>
                                      </p:cBhvr>
                                      <p:tavLst>
                                        <p:tav tm="0">
                                          <p:val>
                                            <p:strVal val="#ppt_x"/>
                                          </p:val>
                                        </p:tav>
                                        <p:tav tm="100000">
                                          <p:val>
                                            <p:strVal val="#ppt_x"/>
                                          </p:val>
                                        </p:tav>
                                      </p:tavLst>
                                    </p:anim>
                                    <p:anim calcmode="lin" valueType="num">
                                      <p:cBhvr additive="base">
                                        <p:cTn id="3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5"/>
                                        </p:tgtEl>
                                        <p:attrNameLst>
                                          <p:attrName>style.visibility</p:attrName>
                                        </p:attrNameLst>
                                      </p:cBhvr>
                                      <p:to>
                                        <p:strVal val="visible"/>
                                      </p:to>
                                    </p:set>
                                    <p:anim calcmode="lin" valueType="num">
                                      <p:cBhvr additive="base">
                                        <p:cTn id="43" dur="500" fill="hold"/>
                                        <p:tgtEl>
                                          <p:spTgt spid="205"/>
                                        </p:tgtEl>
                                        <p:attrNameLst>
                                          <p:attrName>ppt_x</p:attrName>
                                        </p:attrNameLst>
                                      </p:cBhvr>
                                      <p:tavLst>
                                        <p:tav tm="0">
                                          <p:val>
                                            <p:strVal val="#ppt_x"/>
                                          </p:val>
                                        </p:tav>
                                        <p:tav tm="100000">
                                          <p:val>
                                            <p:strVal val="#ppt_x"/>
                                          </p:val>
                                        </p:tav>
                                      </p:tavLst>
                                    </p:anim>
                                    <p:anim calcmode="lin" valueType="num">
                                      <p:cBhvr additive="base">
                                        <p:cTn id="44" dur="500" fill="hold"/>
                                        <p:tgtEl>
                                          <p:spTgt spid="20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4"/>
                                        </p:tgtEl>
                                        <p:attrNameLst>
                                          <p:attrName>style.visibility</p:attrName>
                                        </p:attrNameLst>
                                      </p:cBhvr>
                                      <p:to>
                                        <p:strVal val="visible"/>
                                      </p:to>
                                    </p:set>
                                    <p:anim calcmode="lin" valueType="num">
                                      <p:cBhvr additive="base">
                                        <p:cTn id="49" dur="500" fill="hold"/>
                                        <p:tgtEl>
                                          <p:spTgt spid="214"/>
                                        </p:tgtEl>
                                        <p:attrNameLst>
                                          <p:attrName>ppt_x</p:attrName>
                                        </p:attrNameLst>
                                      </p:cBhvr>
                                      <p:tavLst>
                                        <p:tav tm="0">
                                          <p:val>
                                            <p:strVal val="#ppt_x"/>
                                          </p:val>
                                        </p:tav>
                                        <p:tav tm="100000">
                                          <p:val>
                                            <p:strVal val="#ppt_x"/>
                                          </p:val>
                                        </p:tav>
                                      </p:tavLst>
                                    </p:anim>
                                    <p:anim calcmode="lin" valueType="num">
                                      <p:cBhvr additive="base">
                                        <p:cTn id="50"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05" grpId="0"/>
      <p:bldP spid="206" grpId="0"/>
      <p:bldP spid="207" grpId="0"/>
      <p:bldP spid="209" grpId="0"/>
      <p:bldP spid="211" grpId="0"/>
      <p:bldP spid="212" grpId="0"/>
      <p:bldP spid="2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82"/>
          <p:cNvSpPr txBox="1"/>
          <p:nvPr/>
        </p:nvSpPr>
        <p:spPr>
          <a:xfrm>
            <a:off x="130740" y="898948"/>
            <a:ext cx="8806961" cy="51706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1) Opioids often taken in larger amounts/ over a longer period of time than intended.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2) There is a persistent desire or unsuccessful efforts to cut down or control opioid use.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3) A great deal of time is spent in activities necessary to obtain the opioid, use the opioid, or recover from its effects.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4) Craving, or a strong desire to use opioids.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5) Recurrent opioid use resulting in failure to fulfill major role obligations at work, school or home.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6) Continued opioid use despite having persistent or recurrent social or interpersonal problems caused or exacerbated by the effects of opioids.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7) Recurrent opioid use in situations in which it is physically hazardous.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8) Continued use despite knowledge of having a persistent or recurrent physical or psychological problem that is likely to have been caused or exacerbated by opioids.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9) Important social, occupational or recreational activities are given up or reduced because of opioid use.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10) *Tolerance, as defined by either of the following: (a) a need for markedly increased amounts of opioids to achieve intoxication or desired effect (b) markedly diminished effect with continued use of the same amount of an opioid </a:t>
            </a:r>
            <a:endParaRPr sz="11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50000"/>
              </a:lnSpc>
              <a:spcBef>
                <a:spcPts val="0"/>
              </a:spcBef>
              <a:spcAft>
                <a:spcPts val="0"/>
              </a:spcAft>
              <a:buClr>
                <a:srgbClr val="000000"/>
              </a:buClr>
              <a:buSzPts val="2700"/>
              <a:buFont typeface="Arial"/>
              <a:buNone/>
            </a:pPr>
            <a:r>
              <a:rPr lang="en-US" sz="1100" b="0" i="0" u="none" strike="noStrike" cap="none" dirty="0">
                <a:solidFill>
                  <a:schemeClr val="accent4"/>
                </a:solidFill>
                <a:latin typeface="Source Code Pro"/>
                <a:ea typeface="Source Code Pro"/>
                <a:cs typeface="Source Code Pro"/>
                <a:sym typeface="Source Code Pro"/>
              </a:rPr>
              <a:t>11) *Withdrawal, as manifested by either of the following: (a) the characteristic opioid withdrawal syndrome (b) the same (or a closely related) substance are taken to relieve or avoid withdrawal symptoms </a:t>
            </a:r>
            <a:endParaRPr sz="1100" b="0" i="0" u="none" strike="noStrike" cap="none" dirty="0">
              <a:solidFill>
                <a:schemeClr val="accent4"/>
              </a:solidFill>
              <a:latin typeface="Source Code Pro"/>
              <a:ea typeface="Source Code Pro"/>
              <a:cs typeface="Source Code Pro"/>
              <a:sym typeface="Source Code Pro"/>
            </a:endParaRPr>
          </a:p>
        </p:txBody>
      </p:sp>
      <p:pic>
        <p:nvPicPr>
          <p:cNvPr id="220" name="Google Shape;220;p82"/>
          <p:cNvPicPr preferRelativeResize="0"/>
          <p:nvPr/>
        </p:nvPicPr>
        <p:blipFill rotWithShape="1">
          <a:blip r:embed="rId3">
            <a:alphaModFix/>
          </a:blip>
          <a:srcRect/>
          <a:stretch/>
        </p:blipFill>
        <p:spPr>
          <a:xfrm>
            <a:off x="17973713" y="2952580"/>
            <a:ext cx="5548723" cy="5905035"/>
          </a:xfrm>
          <a:prstGeom prst="rect">
            <a:avLst/>
          </a:prstGeom>
          <a:noFill/>
          <a:ln>
            <a:noFill/>
          </a:ln>
        </p:spPr>
      </p:pic>
      <p:pic>
        <p:nvPicPr>
          <p:cNvPr id="221" name="Google Shape;221;p82"/>
          <p:cNvPicPr preferRelativeResize="0"/>
          <p:nvPr/>
        </p:nvPicPr>
        <p:blipFill rotWithShape="1">
          <a:blip r:embed="rId3">
            <a:alphaModFix/>
          </a:blip>
          <a:srcRect/>
          <a:stretch/>
        </p:blipFill>
        <p:spPr>
          <a:xfrm>
            <a:off x="18126113" y="3104980"/>
            <a:ext cx="5548723" cy="5905035"/>
          </a:xfrm>
          <a:prstGeom prst="rect">
            <a:avLst/>
          </a:prstGeom>
          <a:noFill/>
          <a:ln>
            <a:noFill/>
          </a:ln>
        </p:spPr>
      </p:pic>
      <p:pic>
        <p:nvPicPr>
          <p:cNvPr id="222" name="Google Shape;222;p82"/>
          <p:cNvPicPr preferRelativeResize="0"/>
          <p:nvPr/>
        </p:nvPicPr>
        <p:blipFill rotWithShape="1">
          <a:blip r:embed="rId3">
            <a:alphaModFix/>
          </a:blip>
          <a:srcRect/>
          <a:stretch/>
        </p:blipFill>
        <p:spPr>
          <a:xfrm>
            <a:off x="18278513" y="3257380"/>
            <a:ext cx="5548723" cy="5905035"/>
          </a:xfrm>
          <a:prstGeom prst="rect">
            <a:avLst/>
          </a:prstGeom>
          <a:noFill/>
          <a:ln>
            <a:noFill/>
          </a:ln>
        </p:spPr>
      </p:pic>
      <p:sp>
        <p:nvSpPr>
          <p:cNvPr id="223" name="Google Shape;223;p82"/>
          <p:cNvSpPr txBox="1"/>
          <p:nvPr/>
        </p:nvSpPr>
        <p:spPr>
          <a:xfrm>
            <a:off x="286482" y="138521"/>
            <a:ext cx="8243765" cy="401155"/>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chemeClr val="lt2"/>
              </a:buClr>
              <a:buSzPts val="4200"/>
              <a:buFont typeface="Century Gothic"/>
              <a:buNone/>
            </a:pPr>
            <a:r>
              <a:rPr lang="en-US" sz="4000" b="1" i="0" u="none" strike="noStrike" cap="none" dirty="0">
                <a:solidFill>
                  <a:schemeClr val="accent4"/>
                </a:solidFill>
                <a:latin typeface="Amatic SC"/>
                <a:ea typeface="Amatic SC"/>
                <a:cs typeface="Amatic SC"/>
                <a:sym typeface="Amatic SC"/>
              </a:rPr>
              <a:t>DSM Criteria for SUD</a:t>
            </a:r>
            <a:endParaRPr sz="1400" b="0" i="0" u="none" strike="noStrike" cap="none" dirty="0">
              <a:solidFill>
                <a:schemeClr val="accent4"/>
              </a:solidFill>
              <a:latin typeface="Amatic SC"/>
              <a:ea typeface="Amatic SC"/>
              <a:cs typeface="Amatic SC"/>
              <a:sym typeface="Amatic S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3"/>
          <p:cNvSpPr txBox="1"/>
          <p:nvPr/>
        </p:nvSpPr>
        <p:spPr>
          <a:xfrm>
            <a:off x="1415400" y="877523"/>
            <a:ext cx="6313200" cy="4401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4000"/>
              <a:buFont typeface="Arial"/>
              <a:buNone/>
            </a:pPr>
            <a:r>
              <a:rPr lang="en-US" sz="4800" b="1" i="0" u="none" strike="noStrike" cap="none" dirty="0">
                <a:solidFill>
                  <a:schemeClr val="accent4"/>
                </a:solidFill>
                <a:latin typeface="Amatic SC" panose="00000500000000000000" pitchFamily="2" charset="-79"/>
                <a:ea typeface="Source Code Pro"/>
                <a:cs typeface="Amatic SC" panose="00000500000000000000" pitchFamily="2" charset="-79"/>
                <a:sym typeface="Source Code Pro"/>
              </a:rPr>
              <a:t>Criteria:</a:t>
            </a:r>
          </a:p>
          <a:p>
            <a:pPr marL="0" marR="0" lvl="0" indent="0" algn="ctr" rtl="0">
              <a:lnSpc>
                <a:spcPct val="100000"/>
              </a:lnSpc>
              <a:spcBef>
                <a:spcPts val="0"/>
              </a:spcBef>
              <a:spcAft>
                <a:spcPts val="0"/>
              </a:spcAft>
              <a:buClr>
                <a:srgbClr val="FFC000"/>
              </a:buClr>
              <a:buSzPts val="4000"/>
              <a:buFont typeface="Arial"/>
              <a:buNone/>
            </a:pPr>
            <a:r>
              <a:rPr lang="en-US" sz="4000" b="1" i="0" u="none" strike="noStrike" cap="none" dirty="0">
                <a:solidFill>
                  <a:schemeClr val="accent4"/>
                </a:solidFill>
                <a:latin typeface="Source Code Pro"/>
                <a:ea typeface="Source Code Pro"/>
                <a:cs typeface="Source Code Pro"/>
                <a:sym typeface="Source Code Pro"/>
              </a:rPr>
              <a:t>1, 2, 4 </a:t>
            </a:r>
            <a:endParaRPr sz="1400" b="0" i="0" u="none" strike="noStrike" cap="none" dirty="0">
              <a:solidFill>
                <a:schemeClr val="accent4"/>
              </a:solidFill>
              <a:latin typeface="Source Code Pro"/>
              <a:ea typeface="Source Code Pro"/>
              <a:cs typeface="Source Code Pro"/>
              <a:sym typeface="Source Code Pro"/>
            </a:endParaRPr>
          </a:p>
          <a:p>
            <a:pPr marL="0" marR="0" lvl="0" indent="0" algn="ctr" rtl="0">
              <a:lnSpc>
                <a:spcPct val="100000"/>
              </a:lnSpc>
              <a:spcBef>
                <a:spcPts val="0"/>
              </a:spcBef>
              <a:spcAft>
                <a:spcPts val="0"/>
              </a:spcAft>
              <a:buClr>
                <a:srgbClr val="FFC000"/>
              </a:buClr>
              <a:buSzPts val="4000"/>
              <a:buFont typeface="Arial"/>
              <a:buNone/>
            </a:pPr>
            <a:r>
              <a:rPr lang="en-US" sz="2800" b="0" i="0" u="none" strike="noStrike" cap="none" dirty="0">
                <a:solidFill>
                  <a:schemeClr val="accent4"/>
                </a:solidFill>
                <a:latin typeface="Source Code Pro" panose="020B0509030403020204" pitchFamily="49" charset="0"/>
                <a:ea typeface="Source Code Pro" panose="020B0509030403020204" pitchFamily="49" charset="0"/>
                <a:cs typeface="Amatic SC"/>
                <a:sym typeface="Amatic SC"/>
              </a:rPr>
              <a:t>using against their will, </a:t>
            </a:r>
            <a:endParaRPr sz="2800" b="0" i="0" u="none" strike="noStrike" cap="none" dirty="0">
              <a:solidFill>
                <a:schemeClr val="accent4"/>
              </a:solidFill>
              <a:latin typeface="Source Code Pro" panose="020B0509030403020204" pitchFamily="49" charset="0"/>
              <a:ea typeface="Source Code Pro" panose="020B0509030403020204" pitchFamily="49" charset="0"/>
              <a:cs typeface="Amatic SC"/>
              <a:sym typeface="Amatic SC"/>
            </a:endParaRPr>
          </a:p>
          <a:p>
            <a:pPr marL="0" marR="0" lvl="0" indent="0" algn="ctr" rtl="0">
              <a:lnSpc>
                <a:spcPct val="100000"/>
              </a:lnSpc>
              <a:spcBef>
                <a:spcPts val="0"/>
              </a:spcBef>
              <a:spcAft>
                <a:spcPts val="0"/>
              </a:spcAft>
              <a:buClr>
                <a:srgbClr val="FFC000"/>
              </a:buClr>
              <a:buSzPts val="4000"/>
              <a:buFont typeface="Arial"/>
              <a:buNone/>
            </a:pPr>
            <a:r>
              <a:rPr lang="en-US" sz="2800" b="0" i="0" u="none" strike="noStrike" cap="none" dirty="0">
                <a:solidFill>
                  <a:schemeClr val="accent4"/>
                </a:solidFill>
                <a:latin typeface="Source Code Pro" panose="020B0509030403020204" pitchFamily="49" charset="0"/>
                <a:ea typeface="Source Code Pro" panose="020B0509030403020204" pitchFamily="49" charset="0"/>
                <a:cs typeface="Amatic SC"/>
                <a:sym typeface="Amatic SC"/>
              </a:rPr>
              <a:t>without their permission</a:t>
            </a:r>
            <a:endParaRPr sz="2800" b="0" i="0" u="none" strike="noStrike" cap="none" dirty="0">
              <a:solidFill>
                <a:schemeClr val="accent4"/>
              </a:solidFill>
              <a:latin typeface="Source Code Pro" panose="020B0509030403020204" pitchFamily="49" charset="0"/>
              <a:ea typeface="Source Code Pro" panose="020B0509030403020204" pitchFamily="49" charset="0"/>
              <a:cs typeface="Amatic SC"/>
              <a:sym typeface="Amatic SC"/>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dirty="0">
              <a:solidFill>
                <a:schemeClr val="accent4"/>
              </a:solidFill>
              <a:latin typeface="Amatic SC"/>
              <a:ea typeface="Amatic SC"/>
              <a:cs typeface="Amatic SC"/>
              <a:sym typeface="Amatic SC"/>
            </a:endParaRPr>
          </a:p>
          <a:p>
            <a:pPr marL="0" marR="0" lvl="0" indent="0" algn="ctr" rtl="0">
              <a:lnSpc>
                <a:spcPct val="100000"/>
              </a:lnSpc>
              <a:spcBef>
                <a:spcPts val="0"/>
              </a:spcBef>
              <a:spcAft>
                <a:spcPts val="0"/>
              </a:spcAft>
              <a:buClr>
                <a:srgbClr val="FFC000"/>
              </a:buClr>
              <a:buSzPts val="4000"/>
              <a:buFont typeface="Arial"/>
              <a:buNone/>
            </a:pPr>
            <a:r>
              <a:rPr lang="en-US" sz="4000" b="1" i="0" u="none" strike="noStrike" cap="none" dirty="0">
                <a:solidFill>
                  <a:schemeClr val="accent4"/>
                </a:solidFill>
                <a:latin typeface="Source Code Pro"/>
                <a:ea typeface="Source Code Pro"/>
                <a:cs typeface="Source Code Pro"/>
                <a:sym typeface="Source Code Pro"/>
              </a:rPr>
              <a:t>3, 5, 6, 7, 8, 9</a:t>
            </a:r>
            <a:endParaRPr sz="1400" b="0" i="0" u="none" strike="noStrike" cap="none" dirty="0">
              <a:solidFill>
                <a:schemeClr val="accent4"/>
              </a:solidFill>
              <a:latin typeface="Source Code Pro"/>
              <a:ea typeface="Source Code Pro"/>
              <a:cs typeface="Source Code Pro"/>
              <a:sym typeface="Source Code Pro"/>
            </a:endParaRPr>
          </a:p>
          <a:p>
            <a:pPr marL="0" marR="0" lvl="0" indent="0" algn="ctr" rtl="0">
              <a:lnSpc>
                <a:spcPct val="100000"/>
              </a:lnSpc>
              <a:spcBef>
                <a:spcPts val="0"/>
              </a:spcBef>
              <a:spcAft>
                <a:spcPts val="0"/>
              </a:spcAft>
              <a:buClr>
                <a:srgbClr val="000000"/>
              </a:buClr>
              <a:buSzPts val="2460"/>
              <a:buFont typeface="Arial"/>
              <a:buNone/>
            </a:pPr>
            <a:r>
              <a:rPr lang="en-US" sz="2800" b="0" i="0" u="none" strike="noStrike" cap="none" dirty="0">
                <a:solidFill>
                  <a:schemeClr val="accent4"/>
                </a:solidFill>
                <a:latin typeface="Source Code Pro" panose="020B0509030403020204" pitchFamily="49" charset="0"/>
                <a:ea typeface="Source Code Pro" panose="020B0509030403020204" pitchFamily="49" charset="0"/>
                <a:cs typeface="Amatic SC"/>
                <a:sym typeface="Amatic SC"/>
              </a:rPr>
              <a:t>using despite negative consequences</a:t>
            </a:r>
            <a:endParaRPr sz="2800" b="0" i="0" u="none" strike="noStrike" cap="none" dirty="0">
              <a:solidFill>
                <a:schemeClr val="accent4"/>
              </a:solidFill>
              <a:latin typeface="Source Code Pro" panose="020B0509030403020204" pitchFamily="49" charset="0"/>
              <a:ea typeface="Source Code Pro" panose="020B0509030403020204" pitchFamily="49" charset="0"/>
              <a:cs typeface="Amatic SC"/>
              <a:sym typeface="Amatic S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1"/>
          <p:cNvSpPr txBox="1"/>
          <p:nvPr/>
        </p:nvSpPr>
        <p:spPr>
          <a:xfrm>
            <a:off x="838200" y="2379111"/>
            <a:ext cx="746760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800" b="1" i="0" u="none" strike="noStrike" cap="none" dirty="0">
                <a:solidFill>
                  <a:schemeClr val="accent4"/>
                </a:solidFill>
                <a:latin typeface="Amatic SC"/>
                <a:ea typeface="Amatic SC"/>
                <a:cs typeface="Amatic SC"/>
                <a:sym typeface="Amatic SC"/>
              </a:rPr>
              <a:t>Punishment, Cruelty, Shame and Stigma</a:t>
            </a:r>
            <a:endParaRPr sz="4800" b="0" i="0" u="none" strike="noStrike" cap="none" dirty="0">
              <a:solidFill>
                <a:schemeClr val="accent4"/>
              </a:solidFill>
              <a:latin typeface="Amatic SC"/>
              <a:ea typeface="Amatic SC"/>
              <a:cs typeface="Amatic SC"/>
              <a:sym typeface="Amatic SC"/>
            </a:endParaRPr>
          </a:p>
          <a:p>
            <a:pPr marL="0" marR="0" lvl="0" indent="0" algn="ctr" rtl="0">
              <a:lnSpc>
                <a:spcPct val="100000"/>
              </a:lnSpc>
              <a:spcBef>
                <a:spcPts val="0"/>
              </a:spcBef>
              <a:spcAft>
                <a:spcPts val="0"/>
              </a:spcAft>
              <a:buClr>
                <a:schemeClr val="lt1"/>
              </a:buClr>
              <a:buSzPts val="4000"/>
              <a:buFont typeface="Arial"/>
              <a:buNone/>
            </a:pPr>
            <a:r>
              <a:rPr lang="en-US" sz="4800" b="1" i="0" u="none" strike="noStrike" cap="none" dirty="0">
                <a:solidFill>
                  <a:schemeClr val="accent4"/>
                </a:solidFill>
                <a:latin typeface="Amatic SC"/>
                <a:ea typeface="Amatic SC"/>
                <a:cs typeface="Amatic SC"/>
                <a:sym typeface="Amatic SC"/>
              </a:rPr>
              <a:t>Do Not Work</a:t>
            </a:r>
            <a:endParaRPr sz="4800" b="0" i="0" u="none" strike="noStrike" cap="none" dirty="0">
              <a:solidFill>
                <a:schemeClr val="accent4"/>
              </a:solidFill>
              <a:latin typeface="Amatic SC"/>
              <a:ea typeface="Amatic SC"/>
              <a:cs typeface="Amatic SC"/>
              <a:sym typeface="Amatic SC"/>
            </a:endParaRPr>
          </a:p>
        </p:txBody>
      </p:sp>
    </p:spTree>
  </p:cSld>
  <p:clrMapOvr>
    <a:masterClrMapping/>
  </p:clrMapOvr>
  <p:transition spd="slow">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81"/>
          <p:cNvSpPr txBox="1">
            <a:spLocks noGrp="1"/>
          </p:cNvSpPr>
          <p:nvPr>
            <p:ph type="title"/>
          </p:nvPr>
        </p:nvSpPr>
        <p:spPr>
          <a:xfrm>
            <a:off x="452409" y="122065"/>
            <a:ext cx="8239200" cy="538200"/>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chemeClr val="lt2"/>
              </a:buClr>
              <a:buSzPts val="4200"/>
              <a:buFont typeface="Century Gothic"/>
              <a:buNone/>
            </a:pPr>
            <a:r>
              <a:rPr lang="en-US" sz="4000" b="1" dirty="0">
                <a:solidFill>
                  <a:schemeClr val="accent4"/>
                </a:solidFill>
                <a:latin typeface="Amatic SC" panose="00000500000000000000" pitchFamily="2" charset="-79"/>
                <a:cs typeface="Amatic SC" panose="00000500000000000000" pitchFamily="2" charset="-79"/>
              </a:rPr>
              <a:t>Current Responses to SSUD </a:t>
            </a:r>
            <a:endParaRPr sz="4000" b="1" dirty="0">
              <a:solidFill>
                <a:schemeClr val="accent4"/>
              </a:solidFill>
              <a:latin typeface="Amatic SC" panose="00000500000000000000" pitchFamily="2" charset="-79"/>
              <a:cs typeface="Amatic SC" panose="00000500000000000000" pitchFamily="2" charset="-79"/>
            </a:endParaRPr>
          </a:p>
        </p:txBody>
      </p:sp>
      <p:sp>
        <p:nvSpPr>
          <p:cNvPr id="239" name="Google Shape;239;p81"/>
          <p:cNvSpPr txBox="1">
            <a:spLocks noGrp="1"/>
          </p:cNvSpPr>
          <p:nvPr>
            <p:ph type="body" idx="1"/>
          </p:nvPr>
        </p:nvSpPr>
        <p:spPr>
          <a:xfrm>
            <a:off x="216150" y="2759226"/>
            <a:ext cx="2967900" cy="1968900"/>
          </a:xfrm>
          <a:prstGeom prst="rect">
            <a:avLst/>
          </a:prstGeom>
          <a:noFill/>
          <a:ln>
            <a:noFill/>
          </a:ln>
        </p:spPr>
        <p:txBody>
          <a:bodyPr spcFirstLastPara="1" wrap="square" lIns="19050" tIns="19050" rIns="19050" bIns="19050" anchor="t" anchorCtr="0">
            <a:normAutofit/>
          </a:bodyPr>
          <a:lstStyle/>
          <a:p>
            <a:pPr lvl="0" algn="l" rtl="0">
              <a:lnSpc>
                <a:spcPct val="150000"/>
              </a:lnSpc>
              <a:spcBef>
                <a:spcPts val="0"/>
              </a:spcBef>
              <a:spcAft>
                <a:spcPts val="0"/>
              </a:spcAft>
              <a:buClr>
                <a:schemeClr val="accent4"/>
              </a:buClr>
              <a:buSzPts val="2800"/>
              <a:buFont typeface="Arial" panose="020B0604020202020204" pitchFamily="34" charset="0"/>
              <a:buChar char="•"/>
            </a:pPr>
            <a:r>
              <a:rPr lang="en-US" sz="2800" dirty="0">
                <a:solidFill>
                  <a:schemeClr val="accent4"/>
                </a:solidFill>
              </a:rPr>
              <a:t>Punishment</a:t>
            </a:r>
            <a:endParaRPr sz="2800" dirty="0">
              <a:solidFill>
                <a:schemeClr val="accent4"/>
              </a:solidFill>
            </a:endParaRPr>
          </a:p>
          <a:p>
            <a:pPr lvl="0" algn="l" rtl="0">
              <a:lnSpc>
                <a:spcPct val="150000"/>
              </a:lnSpc>
              <a:spcBef>
                <a:spcPts val="0"/>
              </a:spcBef>
              <a:spcAft>
                <a:spcPts val="0"/>
              </a:spcAft>
              <a:buClr>
                <a:schemeClr val="accent4"/>
              </a:buClr>
              <a:buSzPts val="2800"/>
              <a:buFont typeface="Arial" panose="020B0604020202020204" pitchFamily="34" charset="0"/>
              <a:buChar char="•"/>
            </a:pPr>
            <a:r>
              <a:rPr lang="en-US" sz="2800" dirty="0">
                <a:solidFill>
                  <a:schemeClr val="accent4"/>
                </a:solidFill>
              </a:rPr>
              <a:t>Prevention</a:t>
            </a:r>
            <a:endParaRPr sz="2800" dirty="0">
              <a:solidFill>
                <a:schemeClr val="accent4"/>
              </a:solidFill>
            </a:endParaRPr>
          </a:p>
          <a:p>
            <a:pPr lvl="0" algn="l" rtl="0">
              <a:lnSpc>
                <a:spcPct val="150000"/>
              </a:lnSpc>
              <a:spcBef>
                <a:spcPts val="0"/>
              </a:spcBef>
              <a:spcAft>
                <a:spcPts val="0"/>
              </a:spcAft>
              <a:buClr>
                <a:schemeClr val="accent4"/>
              </a:buClr>
              <a:buSzPts val="2800"/>
              <a:buFont typeface="Arial" panose="020B0604020202020204" pitchFamily="34" charset="0"/>
              <a:buChar char="•"/>
            </a:pPr>
            <a:r>
              <a:rPr lang="en-US" sz="2800" dirty="0">
                <a:solidFill>
                  <a:schemeClr val="accent4"/>
                </a:solidFill>
              </a:rPr>
              <a:t>Treatment</a:t>
            </a:r>
            <a:endParaRPr sz="2800" dirty="0">
              <a:solidFill>
                <a:schemeClr val="accent4"/>
              </a:solidFill>
            </a:endParaRPr>
          </a:p>
        </p:txBody>
      </p:sp>
      <p:pic>
        <p:nvPicPr>
          <p:cNvPr id="240" name="Google Shape;240;p81"/>
          <p:cNvPicPr preferRelativeResize="0"/>
          <p:nvPr/>
        </p:nvPicPr>
        <p:blipFill rotWithShape="1">
          <a:blip r:embed="rId3">
            <a:alphaModFix/>
          </a:blip>
          <a:srcRect/>
          <a:stretch/>
        </p:blipFill>
        <p:spPr>
          <a:xfrm>
            <a:off x="3184050" y="1794075"/>
            <a:ext cx="5686350" cy="40161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85"/>
          <p:cNvSpPr txBox="1">
            <a:spLocks noGrp="1"/>
          </p:cNvSpPr>
          <p:nvPr>
            <p:ph type="title" idx="4294967295"/>
          </p:nvPr>
        </p:nvSpPr>
        <p:spPr>
          <a:xfrm>
            <a:off x="384717" y="492319"/>
            <a:ext cx="8239125" cy="538162"/>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chemeClr val="lt2"/>
              </a:buClr>
              <a:buSzPts val="4200"/>
              <a:buFont typeface="Century Gothic"/>
              <a:buNone/>
            </a:pPr>
            <a:r>
              <a:rPr lang="en-US" sz="4000" b="1" dirty="0">
                <a:solidFill>
                  <a:schemeClr val="accent4"/>
                </a:solidFill>
                <a:latin typeface="Amatic SC" panose="00000500000000000000" pitchFamily="2" charset="-79"/>
                <a:cs typeface="Amatic SC" panose="00000500000000000000" pitchFamily="2" charset="-79"/>
              </a:rPr>
              <a:t>Ideal Responses to SSUD </a:t>
            </a:r>
            <a:endParaRPr sz="4000" b="1" dirty="0">
              <a:solidFill>
                <a:schemeClr val="accent4"/>
              </a:solidFill>
              <a:latin typeface="Amatic SC" panose="00000500000000000000" pitchFamily="2" charset="-79"/>
              <a:cs typeface="Amatic SC" panose="00000500000000000000" pitchFamily="2" charset="-79"/>
            </a:endParaRPr>
          </a:p>
        </p:txBody>
      </p:sp>
      <p:sp>
        <p:nvSpPr>
          <p:cNvPr id="246" name="Google Shape;246;p85"/>
          <p:cNvSpPr txBox="1">
            <a:spLocks noGrp="1"/>
          </p:cNvSpPr>
          <p:nvPr>
            <p:ph type="body" idx="4294967295"/>
          </p:nvPr>
        </p:nvSpPr>
        <p:spPr>
          <a:xfrm>
            <a:off x="0" y="2533650"/>
            <a:ext cx="3754438" cy="2052638"/>
          </a:xfrm>
          <a:prstGeom prst="rect">
            <a:avLst/>
          </a:prstGeom>
          <a:noFill/>
          <a:ln>
            <a:noFill/>
          </a:ln>
        </p:spPr>
        <p:txBody>
          <a:bodyPr spcFirstLastPara="1" wrap="square" lIns="19050" tIns="19050" rIns="19050" bIns="19050" anchor="t" anchorCtr="0">
            <a:normAutofit/>
          </a:bodyPr>
          <a:lstStyle/>
          <a:p>
            <a:pPr marL="508000" indent="-457200">
              <a:lnSpc>
                <a:spcPct val="150000"/>
              </a:lnSpc>
              <a:spcBef>
                <a:spcPts val="0"/>
              </a:spcBef>
              <a:buClr>
                <a:schemeClr val="accent4"/>
              </a:buClr>
              <a:buSzPts val="2800"/>
              <a:buFont typeface="Arial" panose="020B0604020202020204" pitchFamily="34" charset="0"/>
              <a:buChar char="•"/>
            </a:pPr>
            <a:r>
              <a:rPr lang="en-US" sz="2800" dirty="0">
                <a:solidFill>
                  <a:schemeClr val="accent4"/>
                </a:solidFill>
              </a:rPr>
              <a:t>Prevention</a:t>
            </a:r>
            <a:endParaRPr sz="2800" dirty="0">
              <a:solidFill>
                <a:schemeClr val="accent4"/>
              </a:solidFill>
            </a:endParaRPr>
          </a:p>
          <a:p>
            <a:pPr marL="508000" indent="-457200">
              <a:lnSpc>
                <a:spcPct val="150000"/>
              </a:lnSpc>
              <a:spcBef>
                <a:spcPts val="0"/>
              </a:spcBef>
              <a:buClr>
                <a:schemeClr val="accent4"/>
              </a:buClr>
              <a:buSzPts val="2800"/>
              <a:buFont typeface="Arial" panose="020B0604020202020204" pitchFamily="34" charset="0"/>
              <a:buChar char="•"/>
            </a:pPr>
            <a:r>
              <a:rPr lang="en-US" sz="2800" dirty="0">
                <a:solidFill>
                  <a:schemeClr val="accent4"/>
                </a:solidFill>
              </a:rPr>
              <a:t>Treatment</a:t>
            </a:r>
            <a:endParaRPr sz="2800" dirty="0">
              <a:solidFill>
                <a:schemeClr val="accent4"/>
              </a:solidFill>
            </a:endParaRPr>
          </a:p>
          <a:p>
            <a:pPr marL="508000" indent="-457200">
              <a:lnSpc>
                <a:spcPct val="150000"/>
              </a:lnSpc>
              <a:spcBef>
                <a:spcPts val="0"/>
              </a:spcBef>
              <a:buClr>
                <a:schemeClr val="accent4"/>
              </a:buClr>
              <a:buSzPts val="2800"/>
              <a:buFont typeface="Arial" panose="020B0604020202020204" pitchFamily="34" charset="0"/>
              <a:buChar char="•"/>
            </a:pPr>
            <a:r>
              <a:rPr lang="en-US" sz="2800" dirty="0">
                <a:solidFill>
                  <a:schemeClr val="accent4"/>
                </a:solidFill>
              </a:rPr>
              <a:t>Harm Reduction</a:t>
            </a:r>
            <a:endParaRPr sz="2800" dirty="0">
              <a:solidFill>
                <a:schemeClr val="accent4"/>
              </a:solidFill>
            </a:endParaRPr>
          </a:p>
        </p:txBody>
      </p:sp>
      <p:pic>
        <p:nvPicPr>
          <p:cNvPr id="247" name="Google Shape;247;p85"/>
          <p:cNvPicPr preferRelativeResize="0"/>
          <p:nvPr/>
        </p:nvPicPr>
        <p:blipFill rotWithShape="1">
          <a:blip r:embed="rId3">
            <a:alphaModFix/>
          </a:blip>
          <a:srcRect r="12785"/>
          <a:stretch/>
        </p:blipFill>
        <p:spPr>
          <a:xfrm>
            <a:off x="3877400" y="2018875"/>
            <a:ext cx="5160000" cy="2820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2b7115ca14_0_0"/>
          <p:cNvSpPr txBox="1">
            <a:spLocks noGrp="1"/>
          </p:cNvSpPr>
          <p:nvPr>
            <p:ph type="ctrTitle"/>
          </p:nvPr>
        </p:nvSpPr>
        <p:spPr>
          <a:xfrm>
            <a:off x="212651" y="2488019"/>
            <a:ext cx="8453524" cy="2058448"/>
          </a:xfrm>
          <a:prstGeom prst="rect">
            <a:avLst/>
          </a:prstGeom>
        </p:spPr>
        <p:txBody>
          <a:bodyPr spcFirstLastPara="1" wrap="square" lIns="91425" tIns="91425" rIns="91425" bIns="91425" anchor="ctr" anchorCtr="0">
            <a:normAutofit fontScale="90000"/>
          </a:bodyPr>
          <a:lstStyle/>
          <a:p>
            <a:pPr marL="0" lvl="0" indent="0" algn="l" rtl="0">
              <a:lnSpc>
                <a:spcPct val="115000"/>
              </a:lnSpc>
              <a:spcBef>
                <a:spcPts val="0"/>
              </a:spcBef>
              <a:spcAft>
                <a:spcPts val="0"/>
              </a:spcAft>
              <a:buNone/>
            </a:pPr>
            <a:endParaRPr sz="1800" dirty="0">
              <a:solidFill>
                <a:srgbClr val="222222"/>
              </a:solidFill>
              <a:latin typeface="Arial"/>
              <a:ea typeface="Arial"/>
              <a:cs typeface="Arial"/>
              <a:sym typeface="Arial"/>
            </a:endParaRPr>
          </a:p>
          <a:p>
            <a:pPr marL="0" lvl="0" indent="0" algn="l" rtl="0">
              <a:lnSpc>
                <a:spcPct val="115000"/>
              </a:lnSpc>
              <a:spcBef>
                <a:spcPts val="0"/>
              </a:spcBef>
              <a:spcAft>
                <a:spcPts val="0"/>
              </a:spcAft>
              <a:buNone/>
            </a:pPr>
            <a:r>
              <a:rPr lang="en-US" sz="2000" b="0" dirty="0">
                <a:solidFill>
                  <a:srgbClr val="222222"/>
                </a:solidFill>
                <a:latin typeface="Trebuchet MS" panose="020B0603020202020204" pitchFamily="34" charset="0"/>
                <a:ea typeface="Arial"/>
                <a:cs typeface="Arial"/>
                <a:sym typeface="Arial"/>
              </a:rPr>
              <a:t>This program is supported by the Health Resources and Services Administration (HRSA) of the U.S. Department of Health and Human Services (HHS) under grant number U1OHA30535 as part of an award totaling $4.2m. The contents are those of the author(s) and do not necessarily represent the official views of, nor an endorsement, by HRSA, HHS, or the U.S. Government. For more information, please visit HRSA.gov.</a:t>
            </a:r>
            <a:endParaRPr sz="2000" b="0" dirty="0">
              <a:solidFill>
                <a:srgbClr val="222222"/>
              </a:solidFill>
              <a:latin typeface="Trebuchet MS" panose="020B0603020202020204" pitchFamily="34" charset="0"/>
              <a:ea typeface="Arial"/>
              <a:cs typeface="Arial"/>
              <a:sym typeface="Arial"/>
            </a:endParaRPr>
          </a:p>
          <a:p>
            <a:pPr marL="0" lvl="0" indent="0" algn="l" rtl="0">
              <a:lnSpc>
                <a:spcPct val="115000"/>
              </a:lnSpc>
              <a:spcBef>
                <a:spcPts val="0"/>
              </a:spcBef>
              <a:spcAft>
                <a:spcPts val="0"/>
              </a:spcAft>
              <a:buNone/>
            </a:pPr>
            <a:r>
              <a:rPr lang="en-US" sz="2000" b="0" dirty="0">
                <a:solidFill>
                  <a:srgbClr val="222222"/>
                </a:solidFill>
                <a:latin typeface="Trebuchet MS" panose="020B0603020202020204" pitchFamily="34" charset="0"/>
                <a:ea typeface="Arial"/>
                <a:cs typeface="Arial"/>
                <a:sym typeface="Arial"/>
              </a:rPr>
              <a:t>“Funding for this presentation was made possible by cooperative agreement U1OHA30535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endParaRPr sz="2000" b="0" dirty="0">
              <a:solidFill>
                <a:srgbClr val="222222"/>
              </a:solidFill>
              <a:latin typeface="Trebuchet MS" panose="020B0603020202020204" pitchFamily="34" charset="0"/>
              <a:ea typeface="Arial"/>
              <a:cs typeface="Arial"/>
              <a:sym typeface="Arial"/>
            </a:endParaRPr>
          </a:p>
          <a:p>
            <a:pPr marL="0" lvl="0" indent="0" algn="ctr" rtl="0">
              <a:spcBef>
                <a:spcPts val="0"/>
              </a:spcBef>
              <a:spcAft>
                <a:spcPts val="0"/>
              </a:spcAft>
              <a:buNone/>
            </a:pPr>
            <a:endParaRPr dirty="0"/>
          </a:p>
        </p:txBody>
      </p:sp>
      <p:sp>
        <p:nvSpPr>
          <p:cNvPr id="110" name="Google Shape;110;g22b7115ca14_0_0"/>
          <p:cNvSpPr txBox="1">
            <a:spLocks noGrp="1"/>
          </p:cNvSpPr>
          <p:nvPr>
            <p:ph type="subTitle" idx="1"/>
          </p:nvPr>
        </p:nvSpPr>
        <p:spPr>
          <a:xfrm>
            <a:off x="685801" y="4910284"/>
            <a:ext cx="7772398" cy="1066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sz="4000" b="1" dirty="0">
                <a:latin typeface="Amatic SC" panose="00000500000000000000" pitchFamily="2" charset="-79"/>
                <a:cs typeface="Amatic SC" panose="00000500000000000000" pitchFamily="2" charset="-79"/>
              </a:rPr>
              <a:t>Faculty Disclosure</a:t>
            </a:r>
            <a:endParaRPr sz="4000" b="1" dirty="0">
              <a:latin typeface="Amatic SC" panose="00000500000000000000" pitchFamily="2" charset="-79"/>
              <a:cs typeface="Amatic SC" panose="00000500000000000000" pitchFamily="2" charset="-79"/>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1d1587ea85_0_133"/>
          <p:cNvSpPr txBox="1">
            <a:spLocks noGrp="1"/>
          </p:cNvSpPr>
          <p:nvPr>
            <p:ph type="title"/>
          </p:nvPr>
        </p:nvSpPr>
        <p:spPr>
          <a:xfrm>
            <a:off x="490250" y="1197328"/>
            <a:ext cx="8059800" cy="3056061"/>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000"/>
              <a:buNone/>
            </a:pPr>
            <a:r>
              <a:rPr lang="en-US" b="1" dirty="0">
                <a:latin typeface="Amatic SC" panose="00000500000000000000" pitchFamily="2" charset="-79"/>
                <a:cs typeface="Amatic SC" panose="00000500000000000000" pitchFamily="2" charset="-79"/>
              </a:rPr>
              <a:t>The Need for Harm Reduction</a:t>
            </a:r>
            <a:endParaRPr b="1" dirty="0">
              <a:latin typeface="Amatic SC" panose="00000500000000000000" pitchFamily="2" charset="-79"/>
              <a:cs typeface="Amatic SC" panose="00000500000000000000" pitchFamily="2" charset="-79"/>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0"/>
          <p:cNvSpPr txBox="1">
            <a:spLocks noGrp="1"/>
          </p:cNvSpPr>
          <p:nvPr>
            <p:ph type="title"/>
          </p:nvPr>
        </p:nvSpPr>
        <p:spPr>
          <a:xfrm>
            <a:off x="334939" y="171357"/>
            <a:ext cx="84741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000"/>
            </a:pPr>
            <a:r>
              <a:rPr lang="en-US" sz="4000" b="1" i="0" u="none" strike="noStrike" cap="none" dirty="0">
                <a:solidFill>
                  <a:schemeClr val="accent4"/>
                </a:solidFill>
                <a:latin typeface="Amatic SC"/>
                <a:ea typeface="Amatic SC"/>
                <a:cs typeface="Amatic SC"/>
                <a:sym typeface="Amatic SC"/>
              </a:rPr>
              <a:t>Traditional Drug Treatment</a:t>
            </a:r>
            <a:endParaRPr sz="4200" b="0" i="0" u="none" strike="noStrike" cap="none" dirty="0">
              <a:solidFill>
                <a:schemeClr val="accent4"/>
              </a:solidFill>
              <a:latin typeface="Amatic SC"/>
              <a:ea typeface="Amatic SC"/>
              <a:cs typeface="Amatic SC"/>
              <a:sym typeface="Amatic SC"/>
            </a:endParaRPr>
          </a:p>
        </p:txBody>
      </p:sp>
      <p:sp>
        <p:nvSpPr>
          <p:cNvPr id="260" name="Google Shape;260;p10"/>
          <p:cNvSpPr txBox="1"/>
          <p:nvPr/>
        </p:nvSpPr>
        <p:spPr>
          <a:xfrm>
            <a:off x="-30161" y="946903"/>
            <a:ext cx="8839200" cy="4876800"/>
          </a:xfrm>
          <a:prstGeom prst="rect">
            <a:avLst/>
          </a:prstGeom>
          <a:noFill/>
          <a:ln>
            <a:noFill/>
          </a:ln>
        </p:spPr>
        <p:txBody>
          <a:bodyPr spcFirstLastPara="1" wrap="square" lIns="91425" tIns="45700" rIns="91425" bIns="45700" anchor="t" anchorCtr="0">
            <a:noAutofit/>
          </a:bodyPr>
          <a:lstStyle/>
          <a:p>
            <a:pPr marL="914400" marR="0" lvl="1" indent="-457200" algn="l" rtl="0">
              <a:lnSpc>
                <a:spcPct val="150000"/>
              </a:lnSpc>
              <a:spcBef>
                <a:spcPts val="0"/>
              </a:spcBef>
              <a:spcAft>
                <a:spcPts val="0"/>
              </a:spcAft>
              <a:buClr>
                <a:schemeClr val="accent4"/>
              </a:buClr>
              <a:buSzPts val="2800"/>
              <a:buFont typeface="Arial" panose="020B0604020202020204" pitchFamily="34" charset="0"/>
              <a:buChar char="•"/>
            </a:pPr>
            <a:r>
              <a:rPr lang="en-US" sz="2800" b="0" i="0" u="none" strike="noStrike" cap="none" dirty="0">
                <a:solidFill>
                  <a:schemeClr val="accent4"/>
                </a:solidFill>
                <a:latin typeface="Source Code Pro"/>
                <a:ea typeface="Source Code Pro"/>
                <a:cs typeface="Source Code Pro"/>
                <a:sym typeface="Source Code Pro"/>
              </a:rPr>
              <a:t>Limited availability </a:t>
            </a:r>
            <a:endParaRPr sz="1400" b="0" i="0" u="none" strike="noStrike" cap="none" dirty="0">
              <a:solidFill>
                <a:schemeClr val="accent4"/>
              </a:solidFill>
              <a:latin typeface="Source Code Pro"/>
              <a:ea typeface="Source Code Pro"/>
              <a:cs typeface="Source Code Pro"/>
              <a:sym typeface="Source Code Pro"/>
            </a:endParaRPr>
          </a:p>
          <a:p>
            <a:pPr marL="914400" marR="0" lvl="1" indent="-457200" algn="l" rtl="0">
              <a:lnSpc>
                <a:spcPct val="150000"/>
              </a:lnSpc>
              <a:spcBef>
                <a:spcPts val="560"/>
              </a:spcBef>
              <a:spcAft>
                <a:spcPts val="0"/>
              </a:spcAft>
              <a:buClr>
                <a:schemeClr val="accent4"/>
              </a:buClr>
              <a:buSzPts val="2800"/>
              <a:buFont typeface="Arial" panose="020B0604020202020204" pitchFamily="34" charset="0"/>
              <a:buChar char="•"/>
            </a:pPr>
            <a:r>
              <a:rPr lang="en-US" sz="2800" b="0" i="0" u="none" strike="noStrike" cap="none" dirty="0">
                <a:solidFill>
                  <a:schemeClr val="accent4"/>
                </a:solidFill>
                <a:latin typeface="Source Code Pro"/>
                <a:ea typeface="Source Code Pro"/>
                <a:cs typeface="Source Code Pro"/>
                <a:sym typeface="Source Code Pro"/>
              </a:rPr>
              <a:t>People may not be ready to quit</a:t>
            </a:r>
            <a:endParaRPr sz="1400" b="0" i="0" u="none" strike="noStrike" cap="none" dirty="0">
              <a:solidFill>
                <a:schemeClr val="accent4"/>
              </a:solidFill>
              <a:latin typeface="Source Code Pro"/>
              <a:ea typeface="Source Code Pro"/>
              <a:cs typeface="Source Code Pro"/>
              <a:sym typeface="Source Code Pro"/>
            </a:endParaRPr>
          </a:p>
          <a:p>
            <a:pPr marL="914400" marR="0" lvl="1" indent="-457200" algn="l" rtl="0">
              <a:lnSpc>
                <a:spcPct val="150000"/>
              </a:lnSpc>
              <a:spcBef>
                <a:spcPts val="560"/>
              </a:spcBef>
              <a:spcAft>
                <a:spcPts val="0"/>
              </a:spcAft>
              <a:buClr>
                <a:schemeClr val="accent4"/>
              </a:buClr>
              <a:buSzPts val="2800"/>
              <a:buFont typeface="Arial" panose="020B0604020202020204" pitchFamily="34" charset="0"/>
              <a:buChar char="•"/>
            </a:pPr>
            <a:r>
              <a:rPr lang="en-US" sz="2800" b="0" i="0" u="none" strike="noStrike" cap="none" dirty="0">
                <a:solidFill>
                  <a:schemeClr val="accent4"/>
                </a:solidFill>
                <a:latin typeface="Source Code Pro"/>
                <a:ea typeface="Source Code Pro"/>
                <a:cs typeface="Source Code Pro"/>
                <a:sym typeface="Source Code Pro"/>
              </a:rPr>
              <a:t>Other reasons?</a:t>
            </a:r>
          </a:p>
          <a:p>
            <a:pPr marL="457200" marR="0" lvl="1" algn="l" rtl="0">
              <a:spcBef>
                <a:spcPts val="560"/>
              </a:spcBef>
              <a:spcAft>
                <a:spcPts val="0"/>
              </a:spcAft>
              <a:buClr>
                <a:schemeClr val="accent1"/>
              </a:buClr>
              <a:buSzPts val="2800"/>
            </a:pPr>
            <a:r>
              <a:rPr lang="en-US" b="0" i="1" u="none" strike="noStrike" cap="none" dirty="0">
                <a:solidFill>
                  <a:schemeClr val="accent4"/>
                </a:solidFill>
                <a:latin typeface="Source Code Pro"/>
                <a:ea typeface="Source Code Pro"/>
                <a:cs typeface="Source Code Pro"/>
                <a:sym typeface="Source Code Pro"/>
              </a:rPr>
              <a:t>								</a:t>
            </a:r>
            <a:r>
              <a:rPr lang="en-US" sz="1600" b="0" i="1" u="none" strike="noStrike" cap="none" dirty="0">
                <a:solidFill>
                  <a:schemeClr val="accent4"/>
                </a:solidFill>
                <a:latin typeface="Source Code Pro"/>
                <a:ea typeface="Source Code Pro"/>
                <a:cs typeface="Source Code Pro"/>
                <a:sym typeface="Source Code Pro"/>
              </a:rPr>
              <a:t>Insurance</a:t>
            </a:r>
          </a:p>
          <a:p>
            <a:pPr marL="457200" marR="0" lvl="1" algn="l" rtl="0">
              <a:spcBef>
                <a:spcPts val="560"/>
              </a:spcBef>
              <a:spcAft>
                <a:spcPts val="0"/>
              </a:spcAft>
              <a:buClr>
                <a:schemeClr val="accent1"/>
              </a:buClr>
              <a:buSzPts val="2800"/>
            </a:pPr>
            <a:r>
              <a:rPr lang="en-US" sz="1600" b="0" i="1" u="none" strike="noStrike" cap="none" dirty="0">
                <a:solidFill>
                  <a:schemeClr val="accent4"/>
                </a:solidFill>
                <a:latin typeface="Source Code Pro"/>
                <a:ea typeface="Source Code Pro"/>
                <a:cs typeface="Source Code Pro"/>
                <a:sym typeface="Source Code Pro"/>
              </a:rPr>
              <a:t>								Pregnan</a:t>
            </a:r>
            <a:r>
              <a:rPr lang="en-US" sz="1600" i="1" dirty="0">
                <a:solidFill>
                  <a:schemeClr val="accent4"/>
                </a:solidFill>
                <a:latin typeface="Source Code Pro"/>
                <a:ea typeface="Source Code Pro"/>
                <a:cs typeface="Source Code Pro"/>
                <a:sym typeface="Source Code Pro"/>
              </a:rPr>
              <a:t>t</a:t>
            </a:r>
          </a:p>
          <a:p>
            <a:pPr marL="457200" marR="0" lvl="1" algn="l" rtl="0">
              <a:spcBef>
                <a:spcPts val="560"/>
              </a:spcBef>
              <a:spcAft>
                <a:spcPts val="0"/>
              </a:spcAft>
              <a:buClr>
                <a:schemeClr val="accent1"/>
              </a:buClr>
              <a:buSzPts val="2800"/>
            </a:pPr>
            <a:r>
              <a:rPr lang="en-US" sz="1600" i="1" dirty="0">
                <a:solidFill>
                  <a:schemeClr val="accent4"/>
                </a:solidFill>
                <a:latin typeface="Source Code Pro"/>
                <a:ea typeface="Source Code Pro"/>
                <a:cs typeface="Source Code Pro"/>
                <a:sym typeface="Source Code Pro"/>
              </a:rPr>
              <a:t>								H</a:t>
            </a:r>
            <a:r>
              <a:rPr lang="en-US" sz="1600" b="0" i="1" u="none" strike="noStrike" cap="none" dirty="0">
                <a:solidFill>
                  <a:schemeClr val="accent4"/>
                </a:solidFill>
                <a:latin typeface="Source Code Pro"/>
                <a:ea typeface="Source Code Pro"/>
                <a:cs typeface="Source Code Pro"/>
                <a:sym typeface="Source Code Pro"/>
              </a:rPr>
              <a:t>ealth issues</a:t>
            </a:r>
          </a:p>
          <a:p>
            <a:pPr marL="457200" marR="0" lvl="1" algn="l" rtl="0">
              <a:spcBef>
                <a:spcPts val="560"/>
              </a:spcBef>
              <a:spcAft>
                <a:spcPts val="0"/>
              </a:spcAft>
              <a:buClr>
                <a:schemeClr val="accent1"/>
              </a:buClr>
              <a:buSzPts val="2800"/>
            </a:pPr>
            <a:r>
              <a:rPr lang="en-US" sz="1600" b="0" i="1" u="none" strike="noStrike" cap="none" dirty="0">
                <a:solidFill>
                  <a:schemeClr val="accent4"/>
                </a:solidFill>
                <a:latin typeface="Source Code Pro"/>
                <a:ea typeface="Source Code Pro"/>
                <a:cs typeface="Source Code Pro"/>
                <a:sym typeface="Source Code Pro"/>
              </a:rPr>
              <a:t>								Rent</a:t>
            </a:r>
          </a:p>
          <a:p>
            <a:pPr marL="457200" marR="0" lvl="1" algn="l" rtl="0">
              <a:spcBef>
                <a:spcPts val="560"/>
              </a:spcBef>
              <a:spcAft>
                <a:spcPts val="0"/>
              </a:spcAft>
              <a:buClr>
                <a:schemeClr val="accent1"/>
              </a:buClr>
              <a:buSzPts val="2800"/>
            </a:pPr>
            <a:r>
              <a:rPr lang="en-US" sz="1600" b="0" i="1" u="none" strike="noStrike" cap="none" dirty="0">
                <a:solidFill>
                  <a:schemeClr val="accent4"/>
                </a:solidFill>
                <a:latin typeface="Source Code Pro"/>
                <a:ea typeface="Source Code Pro"/>
                <a:cs typeface="Source Code Pro"/>
                <a:sym typeface="Source Code Pro"/>
              </a:rPr>
              <a:t>								Employment</a:t>
            </a:r>
          </a:p>
          <a:p>
            <a:pPr marL="457200" marR="0" lvl="1" algn="l" rtl="0">
              <a:spcBef>
                <a:spcPts val="560"/>
              </a:spcBef>
              <a:spcAft>
                <a:spcPts val="0"/>
              </a:spcAft>
              <a:buClr>
                <a:schemeClr val="accent1"/>
              </a:buClr>
              <a:buSzPts val="2800"/>
            </a:pPr>
            <a:r>
              <a:rPr lang="en-US" sz="1600" i="1" dirty="0">
                <a:solidFill>
                  <a:schemeClr val="accent4"/>
                </a:solidFill>
                <a:latin typeface="Source Code Pro"/>
                <a:ea typeface="Source Code Pro"/>
                <a:cs typeface="Source Code Pro"/>
                <a:sym typeface="Source Code Pro"/>
              </a:rPr>
              <a:t>								C</a:t>
            </a:r>
            <a:r>
              <a:rPr lang="en-US" sz="1600" b="0" i="1" u="none" strike="noStrike" cap="none" dirty="0">
                <a:solidFill>
                  <a:schemeClr val="accent4"/>
                </a:solidFill>
                <a:latin typeface="Source Code Pro"/>
                <a:ea typeface="Source Code Pro"/>
                <a:cs typeface="Source Code Pro"/>
                <a:sym typeface="Source Code Pro"/>
              </a:rPr>
              <a:t>hild care</a:t>
            </a:r>
            <a:endParaRPr lang="en-US" sz="1600" i="1" dirty="0">
              <a:solidFill>
                <a:schemeClr val="accent4"/>
              </a:solidFill>
              <a:latin typeface="Source Code Pro"/>
              <a:ea typeface="Source Code Pro"/>
              <a:cs typeface="Source Code Pro"/>
              <a:sym typeface="Source Code Pro"/>
            </a:endParaRPr>
          </a:p>
          <a:p>
            <a:pPr marL="457200" marR="0" lvl="1" algn="l" rtl="0">
              <a:spcBef>
                <a:spcPts val="560"/>
              </a:spcBef>
              <a:spcAft>
                <a:spcPts val="0"/>
              </a:spcAft>
              <a:buClr>
                <a:schemeClr val="accent1"/>
              </a:buClr>
              <a:buSzPts val="2800"/>
            </a:pPr>
            <a:r>
              <a:rPr lang="en-US" sz="1600" b="0" i="1" u="none" strike="noStrike" cap="none" dirty="0">
                <a:solidFill>
                  <a:schemeClr val="accent4"/>
                </a:solidFill>
                <a:latin typeface="Source Code Pro"/>
                <a:ea typeface="Source Code Pro"/>
                <a:cs typeface="Source Code Pro"/>
                <a:sym typeface="Source Code Pro"/>
              </a:rPr>
              <a:t>								CPS</a:t>
            </a:r>
          </a:p>
          <a:p>
            <a:pPr marL="457200" marR="0" lvl="1" algn="l" rtl="0">
              <a:spcBef>
                <a:spcPts val="560"/>
              </a:spcBef>
              <a:spcAft>
                <a:spcPts val="0"/>
              </a:spcAft>
              <a:buClr>
                <a:schemeClr val="accent1"/>
              </a:buClr>
              <a:buSzPts val="2800"/>
            </a:pPr>
            <a:r>
              <a:rPr lang="en-US" sz="1600" b="0" i="1" u="none" strike="noStrike" cap="none" dirty="0">
                <a:solidFill>
                  <a:schemeClr val="accent4"/>
                </a:solidFill>
                <a:latin typeface="Source Code Pro"/>
                <a:ea typeface="Source Code Pro"/>
                <a:cs typeface="Source Code Pro"/>
                <a:sym typeface="Source Code Pro"/>
              </a:rPr>
              <a:t>								Probation</a:t>
            </a:r>
            <a:r>
              <a:rPr lang="en-US" sz="1600" i="1" dirty="0">
                <a:solidFill>
                  <a:schemeClr val="accent4"/>
                </a:solidFill>
                <a:latin typeface="Source Code Pro"/>
                <a:ea typeface="Source Code Pro"/>
                <a:cs typeface="Source Code Pro"/>
                <a:sym typeface="Source Code Pro"/>
              </a:rPr>
              <a:t> or</a:t>
            </a:r>
            <a:r>
              <a:rPr lang="en-US" sz="1600" b="0" i="1" u="none" strike="noStrike" cap="none" dirty="0">
                <a:solidFill>
                  <a:schemeClr val="accent4"/>
                </a:solidFill>
                <a:latin typeface="Source Code Pro"/>
                <a:ea typeface="Source Code Pro"/>
                <a:cs typeface="Source Code Pro"/>
                <a:sym typeface="Source Code Pro"/>
              </a:rPr>
              <a:t> drug court</a:t>
            </a:r>
          </a:p>
          <a:p>
            <a:pPr marL="457200" marR="0" lvl="1" algn="l" rtl="0">
              <a:spcBef>
                <a:spcPts val="560"/>
              </a:spcBef>
              <a:spcAft>
                <a:spcPts val="0"/>
              </a:spcAft>
              <a:buClr>
                <a:schemeClr val="accent1"/>
              </a:buClr>
              <a:buSzPts val="2800"/>
            </a:pPr>
            <a:r>
              <a:rPr lang="en-US" sz="1600" i="1" dirty="0">
                <a:solidFill>
                  <a:schemeClr val="accent4"/>
                </a:solidFill>
                <a:latin typeface="Source Code Pro"/>
                <a:ea typeface="Source Code Pro"/>
                <a:cs typeface="Source Code Pro"/>
                <a:sym typeface="Source Code Pro"/>
              </a:rPr>
              <a:t>								Mental health</a:t>
            </a:r>
            <a:endParaRPr sz="1600" b="0" i="0" u="none" strike="noStrike" cap="none" dirty="0">
              <a:solidFill>
                <a:schemeClr val="accent4"/>
              </a:solidFill>
              <a:latin typeface="Source Code Pro"/>
              <a:ea typeface="Source Code Pro"/>
              <a:cs typeface="Source Code Pro"/>
              <a:sym typeface="Source Code Pro"/>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84"/>
          <p:cNvSpPr txBox="1">
            <a:spLocks noGrp="1"/>
          </p:cNvSpPr>
          <p:nvPr>
            <p:ph type="title" idx="4294967295"/>
          </p:nvPr>
        </p:nvSpPr>
        <p:spPr>
          <a:xfrm>
            <a:off x="156117" y="229949"/>
            <a:ext cx="8239125" cy="538162"/>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chemeClr val="lt2"/>
              </a:buClr>
              <a:buSzPts val="4200"/>
              <a:buFont typeface="Century Gothic"/>
              <a:buNone/>
            </a:pPr>
            <a:r>
              <a:rPr lang="en-US" sz="4000" b="1" dirty="0">
                <a:solidFill>
                  <a:schemeClr val="accent4"/>
                </a:solidFill>
                <a:latin typeface="Amatic SC" panose="00000500000000000000" pitchFamily="2" charset="-79"/>
                <a:cs typeface="Amatic SC" panose="00000500000000000000" pitchFamily="2" charset="-79"/>
              </a:rPr>
              <a:t>Who Needs Harm Reduction?</a:t>
            </a:r>
            <a:endParaRPr sz="4000" b="1" dirty="0">
              <a:solidFill>
                <a:schemeClr val="accent4"/>
              </a:solidFill>
              <a:latin typeface="Amatic SC" panose="00000500000000000000" pitchFamily="2" charset="-79"/>
              <a:cs typeface="Amatic SC" panose="00000500000000000000" pitchFamily="2" charset="-79"/>
            </a:endParaRPr>
          </a:p>
        </p:txBody>
      </p:sp>
      <p:sp>
        <p:nvSpPr>
          <p:cNvPr id="266" name="Google Shape;266;p84"/>
          <p:cNvSpPr txBox="1">
            <a:spLocks noGrp="1"/>
          </p:cNvSpPr>
          <p:nvPr>
            <p:ph type="body" idx="4294967295"/>
          </p:nvPr>
        </p:nvSpPr>
        <p:spPr>
          <a:xfrm>
            <a:off x="5089525" y="5815013"/>
            <a:ext cx="4054475" cy="538162"/>
          </a:xfrm>
          <a:prstGeom prst="rect">
            <a:avLst/>
          </a:prstGeom>
          <a:noFill/>
          <a:ln>
            <a:noFill/>
          </a:ln>
        </p:spPr>
        <p:txBody>
          <a:bodyPr spcFirstLastPara="1" wrap="square" lIns="17125" tIns="17125" rIns="17125" bIns="17125" anchor="t" anchorCtr="0">
            <a:normAutofit fontScale="92500" lnSpcReduction="20000"/>
          </a:bodyPr>
          <a:lstStyle/>
          <a:p>
            <a:pPr marL="0" lvl="0" indent="0" algn="l" rtl="0">
              <a:lnSpc>
                <a:spcPct val="100000"/>
              </a:lnSpc>
              <a:spcBef>
                <a:spcPts val="1000"/>
              </a:spcBef>
              <a:spcAft>
                <a:spcPts val="0"/>
              </a:spcAft>
              <a:buSzPct val="157248"/>
              <a:buNone/>
            </a:pPr>
            <a:r>
              <a:rPr lang="en-US" sz="1100">
                <a:solidFill>
                  <a:schemeClr val="lt1"/>
                </a:solidFill>
                <a:latin typeface="Montserrat"/>
                <a:ea typeface="Montserrat"/>
                <a:cs typeface="Montserrat"/>
                <a:sym typeface="Montserrat"/>
              </a:rPr>
              <a:t>ncbi.nlm.nih.gov/books/NBK409172/</a:t>
            </a:r>
            <a:endParaRPr sz="3600">
              <a:solidFill>
                <a:schemeClr val="lt1"/>
              </a:solidFill>
            </a:endParaRPr>
          </a:p>
          <a:p>
            <a:pPr marL="0" lvl="0" indent="0" algn="l" rtl="0">
              <a:lnSpc>
                <a:spcPct val="100000"/>
              </a:lnSpc>
              <a:spcBef>
                <a:spcPts val="1000"/>
              </a:spcBef>
              <a:spcAft>
                <a:spcPts val="0"/>
              </a:spcAft>
              <a:buSzPct val="158981"/>
              <a:buNone/>
            </a:pPr>
            <a:r>
              <a:rPr lang="en-US" sz="1088">
                <a:solidFill>
                  <a:schemeClr val="lt1"/>
                </a:solidFill>
                <a:latin typeface="Montserrat"/>
                <a:ea typeface="Montserrat"/>
                <a:cs typeface="Montserrat"/>
                <a:sym typeface="Montserrat"/>
              </a:rPr>
              <a:t>Johns Hopkins and National Survey on Drug Use and Health  </a:t>
            </a:r>
            <a:endParaRPr sz="1088">
              <a:solidFill>
                <a:schemeClr val="lt1"/>
              </a:solidFill>
              <a:latin typeface="Montserrat"/>
              <a:ea typeface="Montserrat"/>
              <a:cs typeface="Montserrat"/>
              <a:sym typeface="Montserrat"/>
            </a:endParaRPr>
          </a:p>
        </p:txBody>
      </p:sp>
      <p:sp>
        <p:nvSpPr>
          <p:cNvPr id="267" name="Google Shape;267;p84"/>
          <p:cNvSpPr txBox="1">
            <a:spLocks noGrp="1"/>
          </p:cNvSpPr>
          <p:nvPr>
            <p:ph type="body" idx="4294967295"/>
          </p:nvPr>
        </p:nvSpPr>
        <p:spPr>
          <a:xfrm>
            <a:off x="156117" y="869927"/>
            <a:ext cx="8465056" cy="3892550"/>
          </a:xfrm>
          <a:prstGeom prst="rect">
            <a:avLst/>
          </a:prstGeom>
          <a:noFill/>
          <a:ln>
            <a:noFill/>
          </a:ln>
        </p:spPr>
        <p:txBody>
          <a:bodyPr spcFirstLastPara="1" wrap="square" lIns="19050" tIns="19050" rIns="19050" bIns="19050" anchor="t" anchorCtr="0">
            <a:normAutofit/>
          </a:bodyPr>
          <a:lstStyle/>
          <a:p>
            <a:pPr marL="0" lvl="0" indent="0" algn="l" rtl="0">
              <a:lnSpc>
                <a:spcPct val="100000"/>
              </a:lnSpc>
              <a:spcBef>
                <a:spcPts val="0"/>
              </a:spcBef>
              <a:spcAft>
                <a:spcPts val="0"/>
              </a:spcAft>
              <a:buSzPts val="1730"/>
              <a:buNone/>
            </a:pPr>
            <a:r>
              <a:rPr lang="en-US" sz="5400" b="1" dirty="0">
                <a:solidFill>
                  <a:schemeClr val="accent6"/>
                </a:solidFill>
              </a:rPr>
              <a:t>80% </a:t>
            </a:r>
            <a:r>
              <a:rPr lang="en-US" sz="3000" dirty="0">
                <a:solidFill>
                  <a:schemeClr val="accent4"/>
                </a:solidFill>
              </a:rPr>
              <a:t>of people with OUD are not in treatment</a:t>
            </a:r>
            <a:endParaRPr sz="3000" dirty="0">
              <a:solidFill>
                <a:schemeClr val="accent4"/>
              </a:solidFill>
            </a:endParaRPr>
          </a:p>
          <a:p>
            <a:pPr marL="0" lvl="0" indent="0" algn="l" rtl="0">
              <a:lnSpc>
                <a:spcPct val="100000"/>
              </a:lnSpc>
              <a:spcBef>
                <a:spcPts val="150"/>
              </a:spcBef>
              <a:spcAft>
                <a:spcPts val="0"/>
              </a:spcAft>
              <a:buClr>
                <a:srgbClr val="000000"/>
              </a:buClr>
              <a:buSzPts val="3027"/>
              <a:buNone/>
            </a:pPr>
            <a:r>
              <a:rPr lang="en-US" sz="3000" dirty="0">
                <a:solidFill>
                  <a:schemeClr val="accent1"/>
                </a:solidFill>
                <a:latin typeface="Arial"/>
                <a:ea typeface="Arial"/>
                <a:cs typeface="Arial"/>
                <a:sym typeface="Arial"/>
              </a:rPr>
              <a:t>     </a:t>
            </a:r>
            <a:r>
              <a:rPr lang="en-US" sz="2100" dirty="0">
                <a:solidFill>
                  <a:schemeClr val="accent1"/>
                </a:solidFill>
                <a:latin typeface="Arial"/>
                <a:ea typeface="Arial"/>
                <a:cs typeface="Arial"/>
                <a:sym typeface="Arial"/>
              </a:rPr>
              <a:t>			</a:t>
            </a:r>
            <a:r>
              <a:rPr lang="en-US" sz="2813" dirty="0">
                <a:solidFill>
                  <a:schemeClr val="accent1"/>
                </a:solidFill>
                <a:latin typeface="Arial"/>
                <a:ea typeface="Arial"/>
                <a:cs typeface="Arial"/>
                <a:sym typeface="Arial"/>
              </a:rPr>
              <a:t>			</a:t>
            </a:r>
            <a:endParaRPr dirty="0">
              <a:solidFill>
                <a:schemeClr val="accent1"/>
              </a:solidFill>
              <a:latin typeface="Arial"/>
              <a:ea typeface="Arial"/>
              <a:cs typeface="Arial"/>
              <a:sym typeface="Arial"/>
            </a:endParaRPr>
          </a:p>
        </p:txBody>
      </p:sp>
      <p:pic>
        <p:nvPicPr>
          <p:cNvPr id="3" name="Picture 2" descr="Shape&#10;&#10;Description automatically generated with medium confidence">
            <a:extLst>
              <a:ext uri="{FF2B5EF4-FFF2-40B4-BE49-F238E27FC236}">
                <a16:creationId xmlns:a16="http://schemas.microsoft.com/office/drawing/2014/main" id="{0488AC7C-FCEF-68C0-2A9C-04D8596877D2}"/>
              </a:ext>
            </a:extLst>
          </p:cNvPr>
          <p:cNvPicPr>
            <a:picLocks noChangeAspect="1"/>
          </p:cNvPicPr>
          <p:nvPr/>
        </p:nvPicPr>
        <p:blipFill rotWithShape="1">
          <a:blip r:embed="rId3"/>
          <a:srcRect r="5271" b="63566"/>
          <a:stretch/>
        </p:blipFill>
        <p:spPr>
          <a:xfrm>
            <a:off x="244550" y="1876647"/>
            <a:ext cx="8644270" cy="42132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1d1587ea85_0_0"/>
          <p:cNvSpPr txBox="1"/>
          <p:nvPr/>
        </p:nvSpPr>
        <p:spPr>
          <a:xfrm>
            <a:off x="217177" y="777034"/>
            <a:ext cx="2823734" cy="110283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50"/>
              </a:spcBef>
              <a:spcAft>
                <a:spcPts val="0"/>
              </a:spcAft>
              <a:buClr>
                <a:srgbClr val="000000"/>
              </a:buClr>
              <a:buSzPts val="5800"/>
              <a:buFont typeface="Arial"/>
              <a:buNone/>
            </a:pPr>
            <a:r>
              <a:rPr lang="en-US" sz="5800" b="1" i="0" u="none" strike="noStrike" cap="none" dirty="0">
                <a:solidFill>
                  <a:schemeClr val="accent6"/>
                </a:solidFill>
                <a:latin typeface="Source Code Pro"/>
                <a:ea typeface="Source Code Pro"/>
                <a:cs typeface="Source Code Pro"/>
                <a:sym typeface="Source Code Pro"/>
              </a:rPr>
              <a:t>10.8%</a:t>
            </a:r>
            <a:endParaRPr sz="1400" b="0" i="0" u="none" strike="noStrike" cap="none" dirty="0">
              <a:solidFill>
                <a:schemeClr val="accent6"/>
              </a:solidFill>
              <a:latin typeface="Source Code Pro"/>
              <a:ea typeface="Source Code Pro"/>
              <a:cs typeface="Source Code Pro"/>
              <a:sym typeface="Source Code Pro"/>
            </a:endParaRPr>
          </a:p>
        </p:txBody>
      </p:sp>
      <p:sp>
        <p:nvSpPr>
          <p:cNvPr id="275" name="Google Shape;275;g21d1587ea85_0_0"/>
          <p:cNvSpPr txBox="1">
            <a:spLocks noGrp="1"/>
          </p:cNvSpPr>
          <p:nvPr>
            <p:ph type="title" idx="4294967295"/>
          </p:nvPr>
        </p:nvSpPr>
        <p:spPr>
          <a:xfrm>
            <a:off x="317809" y="125138"/>
            <a:ext cx="8239125" cy="538162"/>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chemeClr val="lt2"/>
              </a:buClr>
              <a:buSzPts val="4200"/>
              <a:buFont typeface="Century Gothic"/>
              <a:buNone/>
            </a:pPr>
            <a:r>
              <a:rPr lang="en-US" sz="4000" b="1" dirty="0">
                <a:solidFill>
                  <a:schemeClr val="accent4"/>
                </a:solidFill>
                <a:latin typeface="Amatic SC" panose="00000500000000000000" pitchFamily="2" charset="-79"/>
                <a:cs typeface="Amatic SC" panose="00000500000000000000" pitchFamily="2" charset="-79"/>
              </a:rPr>
              <a:t>Who Needs Harm Reduction?</a:t>
            </a:r>
            <a:endParaRPr sz="4000" b="1" dirty="0">
              <a:solidFill>
                <a:schemeClr val="accent4"/>
              </a:solidFill>
              <a:latin typeface="Amatic SC" panose="00000500000000000000" pitchFamily="2" charset="-79"/>
              <a:cs typeface="Amatic SC" panose="00000500000000000000" pitchFamily="2" charset="-79"/>
            </a:endParaRPr>
          </a:p>
        </p:txBody>
      </p:sp>
      <p:pic>
        <p:nvPicPr>
          <p:cNvPr id="5" name="Picture 4" descr="Shape">
            <a:extLst>
              <a:ext uri="{FF2B5EF4-FFF2-40B4-BE49-F238E27FC236}">
                <a16:creationId xmlns:a16="http://schemas.microsoft.com/office/drawing/2014/main" id="{1FDBA416-F5C2-2CCD-D52C-79073B72928E}"/>
              </a:ext>
            </a:extLst>
          </p:cNvPr>
          <p:cNvPicPr>
            <a:picLocks noChangeAspect="1"/>
          </p:cNvPicPr>
          <p:nvPr/>
        </p:nvPicPr>
        <p:blipFill rotWithShape="1">
          <a:blip r:embed="rId3"/>
          <a:srcRect t="1" r="6202" b="63305"/>
          <a:stretch/>
        </p:blipFill>
        <p:spPr>
          <a:xfrm>
            <a:off x="317809" y="1844749"/>
            <a:ext cx="8560000" cy="4364665"/>
          </a:xfrm>
          <a:prstGeom prst="rect">
            <a:avLst/>
          </a:prstGeom>
        </p:spPr>
      </p:pic>
      <p:sp>
        <p:nvSpPr>
          <p:cNvPr id="7" name="TextBox 6">
            <a:extLst>
              <a:ext uri="{FF2B5EF4-FFF2-40B4-BE49-F238E27FC236}">
                <a16:creationId xmlns:a16="http://schemas.microsoft.com/office/drawing/2014/main" id="{A00E6B61-0F52-5B50-9BBF-90476E0CF193}"/>
              </a:ext>
            </a:extLst>
          </p:cNvPr>
          <p:cNvSpPr txBox="1"/>
          <p:nvPr/>
        </p:nvSpPr>
        <p:spPr>
          <a:xfrm>
            <a:off x="2765794" y="982991"/>
            <a:ext cx="6266564" cy="707886"/>
          </a:xfrm>
          <a:prstGeom prst="rect">
            <a:avLst/>
          </a:prstGeom>
          <a:noFill/>
        </p:spPr>
        <p:txBody>
          <a:bodyPr wrap="square">
            <a:spAutoFit/>
          </a:bodyPr>
          <a:lstStyle/>
          <a:p>
            <a:r>
              <a:rPr lang="en-US" sz="1800" b="0" i="0" u="none" strike="noStrike" cap="none" dirty="0">
                <a:solidFill>
                  <a:schemeClr val="accent4"/>
                </a:solidFill>
                <a:latin typeface="Source Code Pro"/>
                <a:ea typeface="Source Code Pro"/>
                <a:cs typeface="Source Code Pro"/>
                <a:sym typeface="Source Code Pro"/>
              </a:rPr>
              <a:t>w</a:t>
            </a:r>
            <a:r>
              <a:rPr lang="en-US" sz="2000" b="0" i="0" u="none" strike="noStrike" cap="none" dirty="0">
                <a:solidFill>
                  <a:schemeClr val="accent4"/>
                </a:solidFill>
                <a:latin typeface="Source Code Pro"/>
                <a:ea typeface="Source Code Pro"/>
                <a:cs typeface="Source Code Pro"/>
                <a:sym typeface="Source Code Pro"/>
              </a:rPr>
              <a:t>ho needed treatment received treatment at specialty facility in the past year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1d1587ea85_0_6"/>
          <p:cNvSpPr txBox="1"/>
          <p:nvPr/>
        </p:nvSpPr>
        <p:spPr>
          <a:xfrm>
            <a:off x="116888" y="685800"/>
            <a:ext cx="2518506" cy="110283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50"/>
              </a:spcBef>
              <a:spcAft>
                <a:spcPts val="0"/>
              </a:spcAft>
              <a:buClr>
                <a:srgbClr val="000000"/>
              </a:buClr>
              <a:buSzPts val="5800"/>
              <a:buFont typeface="Arial"/>
              <a:buNone/>
            </a:pPr>
            <a:r>
              <a:rPr lang="en-US" sz="5800" b="1" i="0" u="none" strike="noStrike" cap="none" dirty="0">
                <a:solidFill>
                  <a:schemeClr val="accent6"/>
                </a:solidFill>
                <a:latin typeface="Source Code Pro"/>
                <a:ea typeface="Source Code Pro"/>
                <a:cs typeface="Source Code Pro"/>
                <a:sym typeface="Source Code Pro"/>
              </a:rPr>
              <a:t>95.4%</a:t>
            </a:r>
            <a:endParaRPr sz="1300" b="0" i="0" u="none" strike="noStrike" cap="none" dirty="0">
              <a:solidFill>
                <a:schemeClr val="accent4"/>
              </a:solidFill>
              <a:latin typeface="Source Code Pro"/>
              <a:ea typeface="Source Code Pro"/>
              <a:cs typeface="Source Code Pro"/>
              <a:sym typeface="Source Code Pro"/>
            </a:endParaRPr>
          </a:p>
        </p:txBody>
      </p:sp>
      <p:sp>
        <p:nvSpPr>
          <p:cNvPr id="283" name="Google Shape;283;g21d1587ea85_0_6"/>
          <p:cNvSpPr txBox="1">
            <a:spLocks noGrp="1"/>
          </p:cNvSpPr>
          <p:nvPr>
            <p:ph type="title" idx="4294967295"/>
          </p:nvPr>
        </p:nvSpPr>
        <p:spPr>
          <a:xfrm>
            <a:off x="229707" y="159341"/>
            <a:ext cx="8239125" cy="538163"/>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chemeClr val="lt2"/>
              </a:buClr>
              <a:buSzPts val="4200"/>
              <a:buFont typeface="Century Gothic"/>
              <a:buNone/>
            </a:pPr>
            <a:r>
              <a:rPr lang="en-US" sz="4000" b="1" dirty="0">
                <a:solidFill>
                  <a:schemeClr val="accent4"/>
                </a:solidFill>
                <a:latin typeface="Amatic SC" panose="00000500000000000000" pitchFamily="2" charset="-79"/>
                <a:cs typeface="Amatic SC" panose="00000500000000000000" pitchFamily="2" charset="-79"/>
              </a:rPr>
              <a:t>Who Needs Harm Reduction?</a:t>
            </a:r>
            <a:endParaRPr sz="4000" b="1" dirty="0">
              <a:solidFill>
                <a:schemeClr val="accent4"/>
              </a:solidFill>
              <a:latin typeface="Amatic SC" panose="00000500000000000000" pitchFamily="2" charset="-79"/>
              <a:cs typeface="Amatic SC" panose="00000500000000000000" pitchFamily="2" charset="-79"/>
            </a:endParaRPr>
          </a:p>
        </p:txBody>
      </p:sp>
      <p:pic>
        <p:nvPicPr>
          <p:cNvPr id="3" name="Picture 2" descr="Shape&#10;&#10;Description automatically generated">
            <a:extLst>
              <a:ext uri="{FF2B5EF4-FFF2-40B4-BE49-F238E27FC236}">
                <a16:creationId xmlns:a16="http://schemas.microsoft.com/office/drawing/2014/main" id="{E565F2C8-6883-41A5-0E01-58CB2C3F70BC}"/>
              </a:ext>
            </a:extLst>
          </p:cNvPr>
          <p:cNvPicPr>
            <a:picLocks noChangeAspect="1"/>
          </p:cNvPicPr>
          <p:nvPr/>
        </p:nvPicPr>
        <p:blipFill rotWithShape="1">
          <a:blip r:embed="rId3"/>
          <a:srcRect r="6589" b="64396"/>
          <a:stretch/>
        </p:blipFill>
        <p:spPr>
          <a:xfrm>
            <a:off x="229707" y="1788636"/>
            <a:ext cx="8637846" cy="4244269"/>
          </a:xfrm>
          <a:prstGeom prst="rect">
            <a:avLst/>
          </a:prstGeom>
        </p:spPr>
      </p:pic>
      <p:sp>
        <p:nvSpPr>
          <p:cNvPr id="5" name="TextBox 4">
            <a:extLst>
              <a:ext uri="{FF2B5EF4-FFF2-40B4-BE49-F238E27FC236}">
                <a16:creationId xmlns:a16="http://schemas.microsoft.com/office/drawing/2014/main" id="{0D0E7B53-C141-6068-7A00-9571FA35D1DD}"/>
              </a:ext>
            </a:extLst>
          </p:cNvPr>
          <p:cNvSpPr txBox="1"/>
          <p:nvPr/>
        </p:nvSpPr>
        <p:spPr>
          <a:xfrm>
            <a:off x="2533207" y="825095"/>
            <a:ext cx="6541682" cy="923330"/>
          </a:xfrm>
          <a:prstGeom prst="rect">
            <a:avLst/>
          </a:prstGeom>
          <a:noFill/>
        </p:spPr>
        <p:txBody>
          <a:bodyPr wrap="square">
            <a:spAutoFit/>
          </a:bodyPr>
          <a:lstStyle/>
          <a:p>
            <a:r>
              <a:rPr lang="en-US" sz="1800" b="0" i="0" u="none" strike="noStrike" cap="none" dirty="0">
                <a:solidFill>
                  <a:schemeClr val="accent4"/>
                </a:solidFill>
                <a:latin typeface="Source Code Pro"/>
                <a:ea typeface="Source Code Pro"/>
                <a:cs typeface="Source Code Pro"/>
                <a:sym typeface="Source Code Pro"/>
              </a:rPr>
              <a:t>who classified as needing, but not receiving, substance use treatment at a specialty facility </a:t>
            </a:r>
            <a:r>
              <a:rPr lang="en-US" sz="1800" b="0" i="0" u="none" strike="noStrike" cap="none" dirty="0">
                <a:solidFill>
                  <a:schemeClr val="accent6"/>
                </a:solidFill>
                <a:latin typeface="Source Code Pro"/>
                <a:ea typeface="Source Code Pro"/>
                <a:cs typeface="Source Code Pro"/>
                <a:sym typeface="Source Code Pro"/>
              </a:rPr>
              <a:t>did not perceive a need</a:t>
            </a:r>
            <a:r>
              <a:rPr lang="en-US" sz="1800" b="0" i="0" u="none" strike="noStrike" cap="none" dirty="0">
                <a:solidFill>
                  <a:schemeClr val="accent4"/>
                </a:solidFill>
                <a:latin typeface="Source Code Pro"/>
                <a:ea typeface="Source Code Pro"/>
                <a:cs typeface="Source Code Pro"/>
                <a:sym typeface="Source Code Pro"/>
              </a:rPr>
              <a:t> for treatment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1d1587ea85_0_120"/>
          <p:cNvSpPr txBox="1">
            <a:spLocks noGrp="1"/>
          </p:cNvSpPr>
          <p:nvPr>
            <p:ph type="title"/>
          </p:nvPr>
        </p:nvSpPr>
        <p:spPr>
          <a:xfrm>
            <a:off x="511515" y="154224"/>
            <a:ext cx="6489000" cy="54543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000"/>
              <a:buNone/>
            </a:pPr>
            <a:r>
              <a:rPr lang="en-US" b="1" dirty="0">
                <a:solidFill>
                  <a:schemeClr val="bg1"/>
                </a:solidFill>
                <a:latin typeface="Amatic SC" panose="00000500000000000000" pitchFamily="2" charset="-79"/>
                <a:cs typeface="Amatic SC" panose="00000500000000000000" pitchFamily="2" charset="-79"/>
              </a:rPr>
              <a:t>Harm Reduction Strategies</a:t>
            </a:r>
            <a:endParaRPr b="1" dirty="0">
              <a:solidFill>
                <a:schemeClr val="bg1"/>
              </a:solidFill>
              <a:latin typeface="Amatic SC" panose="00000500000000000000" pitchFamily="2" charset="-79"/>
              <a:cs typeface="Amatic SC" panose="00000500000000000000" pitchFamily="2" charset="-79"/>
            </a:endParaRPr>
          </a:p>
          <a:p>
            <a:pPr marL="0" lvl="0" indent="0" algn="l" rtl="0">
              <a:lnSpc>
                <a:spcPct val="100000"/>
              </a:lnSpc>
              <a:spcBef>
                <a:spcPts val="0"/>
              </a:spcBef>
              <a:spcAft>
                <a:spcPts val="0"/>
              </a:spcAft>
              <a:buSzPts val="6000"/>
              <a:buNone/>
            </a:pPr>
            <a:r>
              <a:rPr lang="en-US" b="1" dirty="0">
                <a:solidFill>
                  <a:schemeClr val="bg1"/>
                </a:solidFill>
                <a:latin typeface="Amatic SC" panose="00000500000000000000" pitchFamily="2" charset="-79"/>
                <a:cs typeface="Amatic SC" panose="00000500000000000000" pitchFamily="2" charset="-79"/>
              </a:rPr>
              <a:t>We Have Right now</a:t>
            </a:r>
            <a:endParaRPr b="1" dirty="0">
              <a:solidFill>
                <a:schemeClr val="bg1"/>
              </a:solidFill>
              <a:latin typeface="Amatic SC" panose="00000500000000000000" pitchFamily="2" charset="-79"/>
              <a:cs typeface="Amatic SC" panose="00000500000000000000" pitchFamily="2" charset="-79"/>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86"/>
          <p:cNvSpPr txBox="1">
            <a:spLocks noGrp="1"/>
          </p:cNvSpPr>
          <p:nvPr>
            <p:ph type="title"/>
          </p:nvPr>
        </p:nvSpPr>
        <p:spPr>
          <a:xfrm>
            <a:off x="0" y="0"/>
            <a:ext cx="9144000" cy="990600"/>
          </a:xfrm>
          <a:prstGeom prst="rect">
            <a:avLst/>
          </a:prstGeom>
          <a:noFill/>
          <a:ln>
            <a:noFill/>
          </a:ln>
        </p:spPr>
        <p:txBody>
          <a:bodyPr spcFirstLastPara="1" wrap="square" lIns="182875" tIns="0" rIns="457200" bIns="0" anchor="ctr" anchorCtr="0">
            <a:normAutofit/>
          </a:bodyPr>
          <a:lstStyle/>
          <a:p>
            <a:pPr marL="0" lvl="0" indent="0" algn="l" rtl="0">
              <a:lnSpc>
                <a:spcPct val="90000"/>
              </a:lnSpc>
              <a:spcBef>
                <a:spcPts val="0"/>
              </a:spcBef>
              <a:spcAft>
                <a:spcPts val="0"/>
              </a:spcAft>
              <a:buSzPts val="4400"/>
              <a:buNone/>
            </a:pPr>
            <a:r>
              <a:rPr lang="en-US" sz="4000" b="1" dirty="0">
                <a:solidFill>
                  <a:schemeClr val="accent4"/>
                </a:solidFill>
                <a:latin typeface="Amatic SC" panose="00000500000000000000" pitchFamily="2" charset="-79"/>
                <a:cs typeface="Amatic SC" panose="00000500000000000000" pitchFamily="2" charset="-79"/>
              </a:rPr>
              <a:t>Harm Reduction Strategies </a:t>
            </a:r>
            <a:r>
              <a:rPr lang="en-US" sz="4000" b="1" dirty="0">
                <a:solidFill>
                  <a:schemeClr val="accent6"/>
                </a:solidFill>
                <a:latin typeface="Amatic SC" panose="00000500000000000000" pitchFamily="2" charset="-79"/>
                <a:cs typeface="Amatic SC" panose="00000500000000000000" pitchFamily="2" charset="-79"/>
              </a:rPr>
              <a:t>YOU</a:t>
            </a:r>
            <a:r>
              <a:rPr lang="en-US" sz="4000" b="1" dirty="0">
                <a:solidFill>
                  <a:schemeClr val="accent4"/>
                </a:solidFill>
                <a:latin typeface="Amatic SC" panose="00000500000000000000" pitchFamily="2" charset="-79"/>
                <a:cs typeface="Amatic SC" panose="00000500000000000000" pitchFamily="2" charset="-79"/>
              </a:rPr>
              <a:t> Could Facilitate Right Now</a:t>
            </a:r>
            <a:endParaRPr sz="4000" b="1" dirty="0">
              <a:solidFill>
                <a:schemeClr val="accent4"/>
              </a:solidFill>
              <a:latin typeface="Amatic SC" panose="00000500000000000000" pitchFamily="2" charset="-79"/>
              <a:cs typeface="Amatic SC" panose="00000500000000000000" pitchFamily="2" charset="-79"/>
            </a:endParaRPr>
          </a:p>
        </p:txBody>
      </p:sp>
      <p:pic>
        <p:nvPicPr>
          <p:cNvPr id="297" name="Google Shape;297;p86" descr="Text&#10;&#10;Description automatically generated"/>
          <p:cNvPicPr preferRelativeResize="0"/>
          <p:nvPr/>
        </p:nvPicPr>
        <p:blipFill rotWithShape="1">
          <a:blip r:embed="rId3">
            <a:alphaModFix/>
          </a:blip>
          <a:srcRect/>
          <a:stretch/>
        </p:blipFill>
        <p:spPr>
          <a:xfrm>
            <a:off x="188105" y="650729"/>
            <a:ext cx="8767790" cy="55565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anim calcmode="lin" valueType="num">
                                      <p:cBhvr>
                                        <p:cTn id="8" dur="1000" fill="hold"/>
                                        <p:tgtEl>
                                          <p:spTgt spid="297"/>
                                        </p:tgtEl>
                                        <p:attrNameLst>
                                          <p:attrName>ppt_x</p:attrName>
                                        </p:attrNameLst>
                                      </p:cBhvr>
                                      <p:tavLst>
                                        <p:tav tm="0">
                                          <p:val>
                                            <p:strVal val="#ppt_x"/>
                                          </p:val>
                                        </p:tav>
                                        <p:tav tm="100000">
                                          <p:val>
                                            <p:strVal val="#ppt_x"/>
                                          </p:val>
                                        </p:tav>
                                      </p:tavLst>
                                    </p:anim>
                                    <p:anim calcmode="lin" valueType="num">
                                      <p:cBhvr>
                                        <p:cTn id="9" dur="1000" fill="hold"/>
                                        <p:tgtEl>
                                          <p:spTgt spid="2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3"/>
          <p:cNvSpPr txBox="1">
            <a:spLocks noGrp="1"/>
          </p:cNvSpPr>
          <p:nvPr>
            <p:ph type="body" idx="4294967295"/>
          </p:nvPr>
        </p:nvSpPr>
        <p:spPr>
          <a:xfrm>
            <a:off x="144966" y="239636"/>
            <a:ext cx="8334375" cy="61214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00"/>
              </a:spcBef>
              <a:spcAft>
                <a:spcPts val="0"/>
              </a:spcAft>
              <a:buClr>
                <a:schemeClr val="tx2"/>
              </a:buClr>
              <a:buSzPts val="1800"/>
              <a:buNone/>
            </a:pPr>
            <a:r>
              <a:rPr lang="en-US" sz="4400" b="1" dirty="0">
                <a:solidFill>
                  <a:schemeClr val="accent4"/>
                </a:solidFill>
                <a:latin typeface="Amatic SC"/>
                <a:ea typeface="Amatic SC"/>
                <a:cs typeface="Amatic SC"/>
                <a:sym typeface="Amatic SC"/>
              </a:rPr>
              <a:t>Syringe Service Program Benefits</a:t>
            </a:r>
            <a:endParaRPr sz="4400" b="1" dirty="0">
              <a:solidFill>
                <a:schemeClr val="accent4"/>
              </a:solidFill>
              <a:latin typeface="Amatic SC"/>
              <a:ea typeface="Amatic SC"/>
              <a:cs typeface="Amatic SC"/>
              <a:sym typeface="Amatic SC"/>
            </a:endParaRPr>
          </a:p>
          <a:p>
            <a:pPr marL="457200" lvl="0" indent="-355600" algn="l" rtl="0">
              <a:lnSpc>
                <a:spcPct val="160000"/>
              </a:lnSpc>
              <a:spcBef>
                <a:spcPts val="100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80% reduction in HIV/HCV</a:t>
            </a:r>
            <a:endParaRPr sz="2000" dirty="0">
              <a:solidFill>
                <a:schemeClr val="accent4"/>
              </a:solidFill>
              <a:latin typeface="Source Code Pro" panose="020B0509030403020204" pitchFamily="49" charset="0"/>
              <a:ea typeface="Source Code Pro" panose="020B0509030403020204" pitchFamily="49" charset="0"/>
            </a:endParaRPr>
          </a:p>
          <a:p>
            <a:pPr marL="457200" lvl="0" indent="-355600" algn="l" rtl="0">
              <a:lnSpc>
                <a:spcPct val="16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5 x more likely to enter </a:t>
            </a:r>
            <a:r>
              <a:rPr lang="en-US" sz="2000" i="0" u="none" strike="noStrike" cap="none" dirty="0">
                <a:solidFill>
                  <a:schemeClr val="accent4"/>
                </a:solidFill>
                <a:latin typeface="Source Code Pro" panose="020B0509030403020204" pitchFamily="49" charset="0"/>
                <a:ea typeface="Source Code Pro" panose="020B0509030403020204" pitchFamily="49" charset="0"/>
              </a:rPr>
              <a:t>treatment programs</a:t>
            </a:r>
            <a:endParaRPr sz="2000" i="0" u="none" strike="noStrike" cap="none" dirty="0">
              <a:solidFill>
                <a:schemeClr val="accent4"/>
              </a:solidFill>
              <a:latin typeface="Source Code Pro" panose="020B0509030403020204" pitchFamily="49" charset="0"/>
              <a:ea typeface="Source Code Pro" panose="020B0509030403020204" pitchFamily="49" charset="0"/>
            </a:endParaRPr>
          </a:p>
          <a:p>
            <a:pPr marL="457200" lvl="0" indent="-355600" algn="l" rtl="0">
              <a:lnSpc>
                <a:spcPct val="16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Decrease in syringe litter</a:t>
            </a:r>
            <a:endParaRPr sz="2000" dirty="0">
              <a:solidFill>
                <a:schemeClr val="accent4"/>
              </a:solidFill>
              <a:latin typeface="Source Code Pro" panose="020B0509030403020204" pitchFamily="49" charset="0"/>
              <a:ea typeface="Source Code Pro" panose="020B0509030403020204" pitchFamily="49" charset="0"/>
            </a:endParaRPr>
          </a:p>
          <a:p>
            <a:pPr marL="457200" lvl="0" indent="-355600" algn="l" rtl="0">
              <a:lnSpc>
                <a:spcPct val="16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Fentanyl/Xylazine test strips</a:t>
            </a:r>
            <a:endParaRPr sz="2000" dirty="0">
              <a:solidFill>
                <a:schemeClr val="accent4"/>
              </a:solidFill>
              <a:latin typeface="Source Code Pro" panose="020B0509030403020204" pitchFamily="49" charset="0"/>
              <a:ea typeface="Source Code Pro" panose="020B0509030403020204" pitchFamily="49" charset="0"/>
            </a:endParaRPr>
          </a:p>
          <a:p>
            <a:pPr marL="457200" lvl="0" indent="-355600" algn="l" rtl="0">
              <a:lnSpc>
                <a:spcPct val="16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Naloxone distribution</a:t>
            </a:r>
          </a:p>
          <a:p>
            <a:pPr marL="101600" lvl="0" indent="0" algn="l" rtl="0">
              <a:lnSpc>
                <a:spcPct val="160000"/>
              </a:lnSpc>
              <a:spcBef>
                <a:spcPts val="0"/>
              </a:spcBef>
              <a:spcAft>
                <a:spcPts val="0"/>
              </a:spcAft>
              <a:buClr>
                <a:schemeClr val="tx2"/>
              </a:buClr>
              <a:buSzPts val="2000"/>
              <a:buNone/>
            </a:pPr>
            <a:endParaRPr sz="2000" b="1" dirty="0">
              <a:solidFill>
                <a:schemeClr val="accent4"/>
              </a:solidFill>
              <a:latin typeface="Amatic SC"/>
              <a:ea typeface="Amatic SC"/>
              <a:cs typeface="Amatic SC"/>
              <a:sym typeface="Amatic SC"/>
            </a:endParaRPr>
          </a:p>
          <a:p>
            <a:pPr marL="0" marR="0" lvl="0" indent="0" algn="l" rtl="0">
              <a:lnSpc>
                <a:spcPct val="90000"/>
              </a:lnSpc>
              <a:spcBef>
                <a:spcPts val="1000"/>
              </a:spcBef>
              <a:spcAft>
                <a:spcPts val="0"/>
              </a:spcAft>
              <a:buClr>
                <a:schemeClr val="tx2"/>
              </a:buClr>
              <a:buSzPts val="1800"/>
              <a:buNone/>
            </a:pPr>
            <a:r>
              <a:rPr lang="en-US" sz="4000" b="1" dirty="0">
                <a:solidFill>
                  <a:schemeClr val="accent4"/>
                </a:solidFill>
                <a:latin typeface="Amatic SC"/>
                <a:ea typeface="Amatic SC"/>
                <a:cs typeface="Amatic SC"/>
                <a:sym typeface="Amatic SC"/>
              </a:rPr>
              <a:t>PLUS</a:t>
            </a:r>
            <a:endParaRPr sz="4000" b="1" dirty="0">
              <a:solidFill>
                <a:schemeClr val="accent4"/>
              </a:solidFill>
              <a:latin typeface="Amatic SC"/>
              <a:ea typeface="Amatic SC"/>
              <a:cs typeface="Amatic SC"/>
              <a:sym typeface="Amatic SC"/>
            </a:endParaRPr>
          </a:p>
          <a:p>
            <a:pPr marL="457200" marR="0" lvl="0" indent="-355600" algn="l" rtl="0">
              <a:lnSpc>
                <a:spcPct val="170000"/>
              </a:lnSpc>
              <a:spcBef>
                <a:spcPts val="100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Connection to s</a:t>
            </a:r>
            <a:r>
              <a:rPr lang="en-US" sz="2000" i="0" u="none" strike="noStrike" cap="none" dirty="0">
                <a:solidFill>
                  <a:schemeClr val="accent4"/>
                </a:solidFill>
                <a:latin typeface="Source Code Pro" panose="020B0509030403020204" pitchFamily="49" charset="0"/>
                <a:ea typeface="Source Code Pro" panose="020B0509030403020204" pitchFamily="49" charset="0"/>
              </a:rPr>
              <a:t>ervices</a:t>
            </a:r>
            <a:endParaRPr sz="2000" dirty="0">
              <a:solidFill>
                <a:schemeClr val="accent4"/>
              </a:solidFill>
              <a:latin typeface="Source Code Pro" panose="020B0509030403020204" pitchFamily="49" charset="0"/>
              <a:ea typeface="Source Code Pro" panose="020B0509030403020204" pitchFamily="49" charset="0"/>
            </a:endParaRPr>
          </a:p>
          <a:p>
            <a:pPr marL="457200" marR="0" lvl="0" indent="-355600" algn="l" rtl="0">
              <a:lnSpc>
                <a:spcPct val="17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S</a:t>
            </a:r>
            <a:r>
              <a:rPr lang="en-US" sz="2000" i="0" u="none" strike="noStrike" cap="none" dirty="0">
                <a:solidFill>
                  <a:schemeClr val="accent4"/>
                </a:solidFill>
                <a:latin typeface="Source Code Pro" panose="020B0509030403020204" pitchFamily="49" charset="0"/>
                <a:ea typeface="Source Code Pro" panose="020B0509030403020204" pitchFamily="49" charset="0"/>
              </a:rPr>
              <a:t>afety plans</a:t>
            </a:r>
            <a:endParaRPr sz="2000" dirty="0">
              <a:solidFill>
                <a:schemeClr val="accent4"/>
              </a:solidFill>
              <a:latin typeface="Source Code Pro" panose="020B0509030403020204" pitchFamily="49" charset="0"/>
              <a:ea typeface="Source Code Pro" panose="020B0509030403020204" pitchFamily="49" charset="0"/>
            </a:endParaRPr>
          </a:p>
          <a:p>
            <a:pPr marL="457200" lvl="0" indent="-355600" algn="l" rtl="0">
              <a:lnSpc>
                <a:spcPct val="17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Housing services</a:t>
            </a:r>
            <a:endParaRPr sz="2000" dirty="0">
              <a:solidFill>
                <a:schemeClr val="accent4"/>
              </a:solidFill>
              <a:latin typeface="Source Code Pro" panose="020B0509030403020204" pitchFamily="49" charset="0"/>
              <a:ea typeface="Source Code Pro" panose="020B0509030403020204" pitchFamily="49" charset="0"/>
            </a:endParaRPr>
          </a:p>
          <a:p>
            <a:pPr marL="457200" marR="0" lvl="0" indent="-355600" algn="l" rtl="0">
              <a:lnSpc>
                <a:spcPct val="170000"/>
              </a:lnSpc>
              <a:spcBef>
                <a:spcPts val="0"/>
              </a:spcBef>
              <a:spcAft>
                <a:spcPts val="0"/>
              </a:spcAft>
              <a:buClr>
                <a:schemeClr val="tx2"/>
              </a:buClr>
              <a:buSzPts val="2000"/>
              <a:buFont typeface="Wingdings" panose="05000000000000000000" pitchFamily="2" charset="2"/>
              <a:buChar char="§"/>
            </a:pPr>
            <a:r>
              <a:rPr lang="en-US" sz="2000" i="0" u="none" strike="noStrike" cap="none" dirty="0">
                <a:solidFill>
                  <a:schemeClr val="accent4"/>
                </a:solidFill>
                <a:latin typeface="Source Code Pro" panose="020B0509030403020204" pitchFamily="49" charset="0"/>
                <a:ea typeface="Source Code Pro" panose="020B0509030403020204" pitchFamily="49" charset="0"/>
              </a:rPr>
              <a:t>HIV/Hep C services</a:t>
            </a:r>
            <a:endParaRPr sz="2000" i="0" u="none" strike="noStrike" cap="none" dirty="0">
              <a:solidFill>
                <a:schemeClr val="accent4"/>
              </a:solidFill>
              <a:latin typeface="Source Code Pro" panose="020B0509030403020204" pitchFamily="49" charset="0"/>
              <a:ea typeface="Source Code Pro" panose="020B0509030403020204" pitchFamily="49" charset="0"/>
            </a:endParaRPr>
          </a:p>
          <a:p>
            <a:pPr marL="457200" lvl="0" indent="-355600" algn="l" rtl="0">
              <a:lnSpc>
                <a:spcPct val="17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Overdose prevention</a:t>
            </a:r>
            <a:endParaRPr sz="2000" dirty="0">
              <a:solidFill>
                <a:schemeClr val="accent4"/>
              </a:solidFill>
              <a:latin typeface="Source Code Pro" panose="020B0509030403020204" pitchFamily="49" charset="0"/>
              <a:ea typeface="Source Code Pro" panose="020B0509030403020204" pitchFamily="49" charset="0"/>
            </a:endParaRPr>
          </a:p>
          <a:p>
            <a:pPr marL="457200" marR="0" lvl="0" indent="-355600" algn="l" rtl="0">
              <a:lnSpc>
                <a:spcPct val="17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Hep A + B Vaccinations</a:t>
            </a:r>
            <a:endParaRPr sz="2000" i="0" u="none" strike="noStrike" cap="none" dirty="0">
              <a:solidFill>
                <a:schemeClr val="accent4"/>
              </a:solidFill>
              <a:latin typeface="Source Code Pro" panose="020B0509030403020204" pitchFamily="49" charset="0"/>
              <a:ea typeface="Source Code Pro" panose="020B0509030403020204" pitchFamily="49" charset="0"/>
            </a:endParaRPr>
          </a:p>
          <a:p>
            <a:pPr marL="457200" lvl="0" indent="-355600" algn="l" rtl="0">
              <a:lnSpc>
                <a:spcPct val="170000"/>
              </a:lnSpc>
              <a:spcBef>
                <a:spcPts val="0"/>
              </a:spcBef>
              <a:spcAft>
                <a:spcPts val="0"/>
              </a:spcAft>
              <a:buClr>
                <a:schemeClr val="tx2"/>
              </a:buClr>
              <a:buSzPts val="2000"/>
              <a:buFont typeface="Wingdings" panose="05000000000000000000" pitchFamily="2" charset="2"/>
              <a:buChar char="§"/>
            </a:pPr>
            <a:r>
              <a:rPr lang="en-US" sz="2000" dirty="0">
                <a:solidFill>
                  <a:schemeClr val="accent4"/>
                </a:solidFill>
                <a:latin typeface="Source Code Pro" panose="020B0509030403020204" pitchFamily="49" charset="0"/>
                <a:ea typeface="Source Code Pro" panose="020B0509030403020204" pitchFamily="49" charset="0"/>
              </a:rPr>
              <a:t>Medical, dental</a:t>
            </a:r>
            <a:endParaRPr sz="2000" dirty="0">
              <a:solidFill>
                <a:schemeClr val="accent4"/>
              </a:solidFill>
              <a:latin typeface="Source Code Pro" panose="020B0509030403020204" pitchFamily="49" charset="0"/>
              <a:ea typeface="Source Code Pro" panose="020B0509030403020204" pitchFamily="49" charset="0"/>
            </a:endParaRPr>
          </a:p>
          <a:p>
            <a:pPr marL="457200" marR="0" lvl="0" indent="-355600" algn="l" rtl="0">
              <a:lnSpc>
                <a:spcPct val="170000"/>
              </a:lnSpc>
              <a:spcBef>
                <a:spcPts val="0"/>
              </a:spcBef>
              <a:spcAft>
                <a:spcPts val="0"/>
              </a:spcAft>
              <a:buClr>
                <a:schemeClr val="tx2"/>
              </a:buClr>
              <a:buSzPts val="2000"/>
              <a:buFont typeface="Wingdings" panose="05000000000000000000" pitchFamily="2" charset="2"/>
              <a:buChar char="§"/>
            </a:pPr>
            <a:r>
              <a:rPr lang="en-US" sz="2000" i="0" u="none" strike="noStrike" cap="none" dirty="0">
                <a:solidFill>
                  <a:schemeClr val="accent4"/>
                </a:solidFill>
                <a:latin typeface="Source Code Pro" panose="020B0509030403020204" pitchFamily="49" charset="0"/>
                <a:ea typeface="Source Code Pro" panose="020B0509030403020204" pitchFamily="49" charset="0"/>
              </a:rPr>
              <a:t>Safer sex supplies &amp; education</a:t>
            </a:r>
            <a:endParaRPr sz="2000" i="0" u="none" strike="noStrike" cap="none" dirty="0">
              <a:solidFill>
                <a:schemeClr val="accent4"/>
              </a:solidFill>
              <a:latin typeface="Source Code Pro" panose="020B0509030403020204" pitchFamily="49" charset="0"/>
              <a:ea typeface="Source Code Pro" panose="020B0509030403020204" pitchFamily="49" charset="0"/>
            </a:endParaRPr>
          </a:p>
          <a:p>
            <a:pPr marL="457200" marR="0" lvl="0" indent="-355600" algn="l" rtl="0">
              <a:lnSpc>
                <a:spcPct val="170000"/>
              </a:lnSpc>
              <a:spcBef>
                <a:spcPts val="0"/>
              </a:spcBef>
              <a:spcAft>
                <a:spcPts val="0"/>
              </a:spcAft>
              <a:buClr>
                <a:schemeClr val="tx2"/>
              </a:buClr>
              <a:buSzPts val="2000"/>
              <a:buFont typeface="Wingdings" panose="05000000000000000000" pitchFamily="2" charset="2"/>
              <a:buChar char="§"/>
            </a:pPr>
            <a:r>
              <a:rPr lang="en-US" sz="2400" b="1" dirty="0">
                <a:solidFill>
                  <a:schemeClr val="accent4"/>
                </a:solidFill>
                <a:latin typeface="Source Code Pro" panose="020B0509030403020204" pitchFamily="49" charset="0"/>
                <a:ea typeface="Source Code Pro" panose="020B0509030403020204" pitchFamily="49" charset="0"/>
              </a:rPr>
              <a:t>Connection, responsibility and accountability</a:t>
            </a:r>
            <a:endParaRPr sz="2400" b="1" dirty="0">
              <a:solidFill>
                <a:schemeClr val="accent4"/>
              </a:solidFill>
              <a:latin typeface="Source Code Pro" panose="020B0509030403020204" pitchFamily="49" charset="0"/>
              <a:ea typeface="Source Code Pro" panose="020B0509030403020204" pitchFamily="49" charset="0"/>
            </a:endParaRPr>
          </a:p>
        </p:txBody>
      </p:sp>
      <p:pic>
        <p:nvPicPr>
          <p:cNvPr id="311" name="Google Shape;311;p23"/>
          <p:cNvPicPr preferRelativeResize="0"/>
          <p:nvPr/>
        </p:nvPicPr>
        <p:blipFill rotWithShape="1">
          <a:blip r:embed="rId3">
            <a:alphaModFix/>
          </a:blip>
          <a:srcRect t="3720" r="8907" b="3729"/>
          <a:stretch/>
        </p:blipFill>
        <p:spPr>
          <a:xfrm>
            <a:off x="4002639" y="2139867"/>
            <a:ext cx="4305020" cy="2956240"/>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0">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0">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0">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0">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0">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0">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1dfd65c5a6_0_257"/>
          <p:cNvSpPr txBox="1">
            <a:spLocks noGrp="1"/>
          </p:cNvSpPr>
          <p:nvPr>
            <p:ph type="title"/>
          </p:nvPr>
        </p:nvSpPr>
        <p:spPr>
          <a:xfrm>
            <a:off x="500882" y="207386"/>
            <a:ext cx="7872257" cy="54543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000"/>
              <a:buNone/>
            </a:pPr>
            <a:r>
              <a:rPr lang="en-US" b="1" dirty="0">
                <a:solidFill>
                  <a:schemeClr val="bg1"/>
                </a:solidFill>
                <a:latin typeface="Amatic SC" panose="00000500000000000000" pitchFamily="2" charset="-79"/>
                <a:cs typeface="Amatic SC" panose="00000500000000000000" pitchFamily="2" charset="-79"/>
              </a:rPr>
              <a:t>Harm Reduction Strategies We Need</a:t>
            </a:r>
            <a:endParaRPr b="1" dirty="0">
              <a:solidFill>
                <a:schemeClr val="bg1"/>
              </a:solidFill>
              <a:latin typeface="Amatic SC" panose="00000500000000000000" pitchFamily="2" charset="-79"/>
              <a:cs typeface="Amatic SC" panose="00000500000000000000" pitchFamily="2" charset="-79"/>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9"/>
          <p:cNvSpPr txBox="1"/>
          <p:nvPr/>
        </p:nvSpPr>
        <p:spPr>
          <a:xfrm>
            <a:off x="171125" y="216011"/>
            <a:ext cx="8153400" cy="9906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chemeClr val="lt1"/>
              </a:buClr>
              <a:buSzPts val="3600"/>
              <a:buFont typeface="Arial"/>
              <a:buNone/>
            </a:pPr>
            <a:r>
              <a:rPr lang="en-US" sz="4000" b="1" i="0" u="none" strike="noStrike" cap="none" dirty="0">
                <a:solidFill>
                  <a:schemeClr val="accent4"/>
                </a:solidFill>
                <a:latin typeface="Amatic SC"/>
                <a:ea typeface="Amatic SC"/>
                <a:cs typeface="Amatic SC"/>
                <a:sym typeface="Amatic SC"/>
              </a:rPr>
              <a:t>Overdose Prevention Centers</a:t>
            </a:r>
            <a:endParaRPr sz="4000" b="0" i="0" u="none" strike="noStrike" cap="none" dirty="0">
              <a:solidFill>
                <a:schemeClr val="accent4"/>
              </a:solidFill>
              <a:latin typeface="Amatic SC"/>
              <a:ea typeface="Amatic SC"/>
              <a:cs typeface="Amatic SC"/>
              <a:sym typeface="Amatic SC"/>
            </a:endParaRPr>
          </a:p>
        </p:txBody>
      </p:sp>
      <p:sp>
        <p:nvSpPr>
          <p:cNvPr id="324" name="Google Shape;324;p19"/>
          <p:cNvSpPr txBox="1"/>
          <p:nvPr/>
        </p:nvSpPr>
        <p:spPr>
          <a:xfrm>
            <a:off x="2811400" y="1081500"/>
            <a:ext cx="6243600" cy="4695000"/>
          </a:xfrm>
          <a:prstGeom prst="rect">
            <a:avLst/>
          </a:prstGeom>
          <a:noFill/>
          <a:ln>
            <a:noFill/>
          </a:ln>
        </p:spPr>
        <p:txBody>
          <a:bodyPr spcFirstLastPara="1" wrap="square" lIns="92075" tIns="46025" rIns="92075" bIns="46025" anchor="t" anchorCtr="0">
            <a:noAutofit/>
          </a:bodyPr>
          <a:lstStyle/>
          <a:p>
            <a:pPr marL="901700" marR="0" lvl="0" indent="-342900" algn="l" rtl="0">
              <a:spcBef>
                <a:spcPts val="0"/>
              </a:spcBef>
              <a:spcAft>
                <a:spcPts val="0"/>
              </a:spcAft>
              <a:buClr>
                <a:schemeClr val="accent4"/>
              </a:buClr>
              <a:buSzPts val="2000"/>
              <a:buFont typeface="Arial" panose="020B0604020202020204" pitchFamily="34" charset="0"/>
              <a:buChar char="•"/>
            </a:pPr>
            <a:r>
              <a:rPr lang="en-US" sz="2000" b="0" i="0" strike="noStrike" cap="none" dirty="0">
                <a:solidFill>
                  <a:schemeClr val="accent4"/>
                </a:solidFill>
                <a:latin typeface="Source Code Pro"/>
                <a:ea typeface="Source Code Pro"/>
                <a:cs typeface="Source Code Pro"/>
                <a:sym typeface="Source Code Pro"/>
              </a:rPr>
              <a:t>Increased access to drug </a:t>
            </a:r>
            <a:r>
              <a:rPr lang="en-US" sz="2000" b="0" i="0" strike="noStrike" cap="none" dirty="0" err="1">
                <a:solidFill>
                  <a:schemeClr val="accent4"/>
                </a:solidFill>
                <a:latin typeface="Source Code Pro"/>
                <a:ea typeface="Source Code Pro"/>
                <a:cs typeface="Source Code Pro"/>
                <a:sym typeface="Source Code Pro"/>
              </a:rPr>
              <a:t>tx</a:t>
            </a:r>
            <a:endParaRPr lang="en-US" sz="2000" b="0" i="0" strike="noStrike" cap="none" dirty="0">
              <a:solidFill>
                <a:schemeClr val="accent4"/>
              </a:solidFill>
              <a:latin typeface="Source Code Pro"/>
              <a:ea typeface="Source Code Pro"/>
              <a:cs typeface="Source Code Pro"/>
              <a:sym typeface="Source Code Pro"/>
            </a:endParaRPr>
          </a:p>
          <a:p>
            <a:pPr marL="901700" marR="0" lvl="0" indent="-342900" algn="l" rtl="0">
              <a:spcBef>
                <a:spcPts val="0"/>
              </a:spcBef>
              <a:spcAft>
                <a:spcPts val="0"/>
              </a:spcAft>
              <a:buClr>
                <a:schemeClr val="accent4"/>
              </a:buClr>
              <a:buSzPts val="2000"/>
              <a:buFont typeface="Arial" panose="020B0604020202020204" pitchFamily="34" charset="0"/>
              <a:buChar char="•"/>
            </a:pPr>
            <a:endParaRPr sz="2000" b="0" i="0" u="none" strike="noStrike" cap="none" dirty="0">
              <a:solidFill>
                <a:schemeClr val="accent4"/>
              </a:solidFill>
              <a:latin typeface="Source Code Pro"/>
              <a:ea typeface="Source Code Pro"/>
              <a:cs typeface="Source Code Pro"/>
              <a:sym typeface="Source Code Pro"/>
            </a:endParaRPr>
          </a:p>
          <a:p>
            <a:pPr marL="901700" marR="0" lvl="0" indent="-342900" algn="l" rtl="0">
              <a:spcBef>
                <a:spcPts val="0"/>
              </a:spcBef>
              <a:spcAft>
                <a:spcPts val="0"/>
              </a:spcAft>
              <a:buClr>
                <a:schemeClr val="accent4"/>
              </a:buClr>
              <a:buSzPts val="2000"/>
              <a:buFont typeface="Arial" panose="020B0604020202020204" pitchFamily="34" charset="0"/>
              <a:buChar char="•"/>
            </a:pPr>
            <a:r>
              <a:rPr lang="en-US" sz="2000" b="0" i="0" strike="noStrike" cap="none" dirty="0">
                <a:solidFill>
                  <a:schemeClr val="accent4"/>
                </a:solidFill>
                <a:latin typeface="Source Code Pro"/>
                <a:ea typeface="Source Code Pro"/>
                <a:cs typeface="Source Code Pro"/>
                <a:sym typeface="Source Code Pro"/>
                <a:hlinkClick r:id="rId3">
                  <a:extLst>
                    <a:ext uri="{A12FA001-AC4F-418D-AE19-62706E023703}">
                      <ahyp:hlinkClr xmlns:ahyp="http://schemas.microsoft.com/office/drawing/2018/hyperlinkcolor" val="tx"/>
                    </a:ext>
                  </a:extLst>
                </a:hlinkClick>
              </a:rPr>
              <a:t>Reduced HIV and hepatitis C</a:t>
            </a:r>
            <a:r>
              <a:rPr lang="en-US" sz="2000" b="0" i="0" strike="noStrike" cap="none" dirty="0">
                <a:solidFill>
                  <a:schemeClr val="accent4"/>
                </a:solidFill>
                <a:latin typeface="Source Code Pro"/>
                <a:ea typeface="Source Code Pro"/>
                <a:cs typeface="Source Code Pro"/>
                <a:sym typeface="Source Code Pro"/>
              </a:rPr>
              <a:t> risk</a:t>
            </a:r>
          </a:p>
          <a:p>
            <a:pPr marL="901700" marR="0" lvl="0" indent="-342900" algn="l" rtl="0">
              <a:spcBef>
                <a:spcPts val="0"/>
              </a:spcBef>
              <a:spcAft>
                <a:spcPts val="0"/>
              </a:spcAft>
              <a:buClr>
                <a:schemeClr val="accent4"/>
              </a:buClr>
              <a:buSzPts val="2000"/>
              <a:buFont typeface="Arial" panose="020B0604020202020204" pitchFamily="34" charset="0"/>
              <a:buChar char="•"/>
            </a:pPr>
            <a:endParaRPr sz="2000" b="0" i="0" strike="noStrike" cap="none" dirty="0">
              <a:solidFill>
                <a:schemeClr val="accent4"/>
              </a:solidFill>
              <a:latin typeface="Source Code Pro"/>
              <a:ea typeface="Source Code Pro"/>
              <a:cs typeface="Source Code Pro"/>
              <a:sym typeface="Source Code Pro"/>
            </a:endParaRPr>
          </a:p>
          <a:p>
            <a:pPr marL="901700" marR="0" lvl="0" indent="-342900" algn="l" rtl="0">
              <a:spcBef>
                <a:spcPts val="0"/>
              </a:spcBef>
              <a:spcAft>
                <a:spcPts val="0"/>
              </a:spcAft>
              <a:buClr>
                <a:schemeClr val="accent4"/>
              </a:buClr>
              <a:buSzPts val="2000"/>
              <a:buFont typeface="Arial" panose="020B0604020202020204" pitchFamily="34" charset="0"/>
              <a:buChar char="•"/>
            </a:pPr>
            <a:r>
              <a:rPr lang="en-US" sz="2000" b="0" i="0" strike="noStrike" cap="none" dirty="0">
                <a:solidFill>
                  <a:schemeClr val="accent4"/>
                </a:solidFill>
                <a:latin typeface="Source Code Pro"/>
                <a:ea typeface="Source Code Pro"/>
                <a:cs typeface="Source Code Pro"/>
                <a:sym typeface="Source Code Pro"/>
                <a:hlinkClick r:id="rId4">
                  <a:extLst>
                    <a:ext uri="{A12FA001-AC4F-418D-AE19-62706E023703}">
                      <ahyp:hlinkClr xmlns:ahyp="http://schemas.microsoft.com/office/drawing/2018/hyperlinkcolor" val="tx"/>
                    </a:ext>
                  </a:extLst>
                </a:hlinkClick>
              </a:rPr>
              <a:t>Reduced the prevalence and harms</a:t>
            </a:r>
            <a:r>
              <a:rPr lang="en-US" sz="2000" b="0" i="0" strike="noStrike" cap="none" dirty="0">
                <a:solidFill>
                  <a:schemeClr val="accent4"/>
                </a:solidFill>
                <a:latin typeface="Source Code Pro"/>
                <a:ea typeface="Source Code Pro"/>
                <a:cs typeface="Source Code Pro"/>
                <a:sym typeface="Source Code Pro"/>
              </a:rPr>
              <a:t> of bacterial infections</a:t>
            </a:r>
          </a:p>
          <a:p>
            <a:pPr marL="901700" marR="0" lvl="0" indent="-342900" algn="l" rtl="0">
              <a:spcBef>
                <a:spcPts val="0"/>
              </a:spcBef>
              <a:spcAft>
                <a:spcPts val="0"/>
              </a:spcAft>
              <a:buClr>
                <a:schemeClr val="accent4"/>
              </a:buClr>
              <a:buSzPts val="2000"/>
              <a:buFont typeface="Arial" panose="020B0604020202020204" pitchFamily="34" charset="0"/>
              <a:buChar char="•"/>
            </a:pPr>
            <a:endParaRPr sz="2000" b="0" i="0" strike="noStrike" cap="none" dirty="0">
              <a:solidFill>
                <a:schemeClr val="accent4"/>
              </a:solidFill>
              <a:latin typeface="Source Code Pro"/>
              <a:ea typeface="Source Code Pro"/>
              <a:cs typeface="Source Code Pro"/>
              <a:sym typeface="Source Code Pro"/>
            </a:endParaRPr>
          </a:p>
          <a:p>
            <a:pPr marL="901700" marR="0" lvl="0" indent="-342900" algn="l" rtl="0">
              <a:spcBef>
                <a:spcPts val="0"/>
              </a:spcBef>
              <a:spcAft>
                <a:spcPts val="0"/>
              </a:spcAft>
              <a:buClr>
                <a:schemeClr val="accent4"/>
              </a:buClr>
              <a:buSzPts val="2000"/>
              <a:buFont typeface="Arial" panose="020B0604020202020204" pitchFamily="34" charset="0"/>
              <a:buChar char="•"/>
            </a:pPr>
            <a:r>
              <a:rPr lang="en-US" sz="2000" b="0" i="0" strike="noStrike" cap="none" dirty="0">
                <a:solidFill>
                  <a:schemeClr val="accent4"/>
                </a:solidFill>
                <a:latin typeface="Source Code Pro"/>
                <a:ea typeface="Source Code Pro"/>
                <a:cs typeface="Source Code Pro"/>
                <a:sym typeface="Source Code Pro"/>
              </a:rPr>
              <a:t>Successfully managing overdoses</a:t>
            </a:r>
            <a:r>
              <a:rPr lang="en-US" sz="2000" b="0" i="0" strike="noStrike" cap="none" dirty="0">
                <a:solidFill>
                  <a:schemeClr val="accent4"/>
                </a:solidFill>
                <a:uFill>
                  <a:noFill/>
                </a:uFill>
                <a:latin typeface="Source Code Pro"/>
                <a:ea typeface="Source Code Pro"/>
                <a:cs typeface="Source Code Pro"/>
                <a:sym typeface="Source Code Pro"/>
                <a:hlinkClick r:id="rId5">
                  <a:extLst>
                    <a:ext uri="{A12FA001-AC4F-418D-AE19-62706E023703}">
                      <ahyp:hlinkClr xmlns:ahyp="http://schemas.microsoft.com/office/drawing/2018/hyperlinkcolor" val="tx"/>
                    </a:ext>
                  </a:extLst>
                </a:hlinkClick>
              </a:rPr>
              <a:t> </a:t>
            </a:r>
            <a:endParaRPr lang="en-US" sz="2000" b="0" i="0" strike="noStrike" cap="none" dirty="0">
              <a:solidFill>
                <a:schemeClr val="accent4"/>
              </a:solidFill>
              <a:uFill>
                <a:noFill/>
              </a:uFill>
              <a:latin typeface="Source Code Pro"/>
              <a:ea typeface="Source Code Pro"/>
              <a:cs typeface="Source Code Pro"/>
              <a:sym typeface="Source Code Pro"/>
            </a:endParaRPr>
          </a:p>
          <a:p>
            <a:pPr marL="901700" marR="0" lvl="0" indent="-342900" algn="l" rtl="0">
              <a:spcBef>
                <a:spcPts val="0"/>
              </a:spcBef>
              <a:spcAft>
                <a:spcPts val="0"/>
              </a:spcAft>
              <a:buClr>
                <a:schemeClr val="accent4"/>
              </a:buClr>
              <a:buSzPts val="2000"/>
              <a:buFont typeface="Arial" panose="020B0604020202020204" pitchFamily="34" charset="0"/>
              <a:buChar char="•"/>
            </a:pPr>
            <a:endParaRPr sz="2000" b="0" i="0" strike="noStrike" cap="none" dirty="0">
              <a:solidFill>
                <a:schemeClr val="accent4"/>
              </a:solidFill>
              <a:latin typeface="Source Code Pro"/>
              <a:ea typeface="Source Code Pro"/>
              <a:cs typeface="Source Code Pro"/>
              <a:sym typeface="Source Code Pro"/>
            </a:endParaRPr>
          </a:p>
          <a:p>
            <a:pPr marL="901700" marR="0" lvl="0" indent="-342900" algn="l" rtl="0">
              <a:spcBef>
                <a:spcPts val="0"/>
              </a:spcBef>
              <a:spcAft>
                <a:spcPts val="0"/>
              </a:spcAft>
              <a:buClr>
                <a:schemeClr val="accent4"/>
              </a:buClr>
              <a:buSzPts val="2000"/>
              <a:buFont typeface="Arial" panose="020B0604020202020204" pitchFamily="34" charset="0"/>
              <a:buChar char="•"/>
            </a:pPr>
            <a:r>
              <a:rPr lang="en-US" sz="2000" b="0" i="0" strike="noStrike" cap="none" dirty="0">
                <a:solidFill>
                  <a:schemeClr val="accent4"/>
                </a:solidFill>
                <a:latin typeface="Source Code Pro"/>
                <a:ea typeface="Source Code Pro"/>
                <a:cs typeface="Source Code Pro"/>
                <a:sym typeface="Source Code Pro"/>
                <a:hlinkClick r:id="rId6">
                  <a:extLst>
                    <a:ext uri="{A12FA001-AC4F-418D-AE19-62706E023703}">
                      <ahyp:hlinkClr xmlns:ahyp="http://schemas.microsoft.com/office/drawing/2018/hyperlinkcolor" val="tx"/>
                    </a:ext>
                  </a:extLst>
                </a:hlinkClick>
              </a:rPr>
              <a:t>Cost savings</a:t>
            </a:r>
            <a:r>
              <a:rPr lang="en-US" sz="2000" b="0" i="0" strike="noStrike" cap="none" dirty="0">
                <a:solidFill>
                  <a:schemeClr val="accent4"/>
                </a:solidFill>
                <a:latin typeface="Source Code Pro"/>
                <a:ea typeface="Source Code Pro"/>
                <a:cs typeface="Source Code Pro"/>
                <a:sym typeface="Source Code Pro"/>
              </a:rPr>
              <a:t> resulting from reduced disease, overdoses, and </a:t>
            </a:r>
            <a:r>
              <a:rPr lang="en-US" sz="2000" b="0" i="0" strike="noStrike" cap="none" dirty="0">
                <a:solidFill>
                  <a:schemeClr val="accent4"/>
                </a:solidFill>
                <a:latin typeface="Source Code Pro"/>
                <a:ea typeface="Source Code Pro"/>
                <a:cs typeface="Source Code Pro"/>
                <a:sym typeface="Source Code Pro"/>
                <a:hlinkClick r:id="rId7">
                  <a:extLst>
                    <a:ext uri="{A12FA001-AC4F-418D-AE19-62706E023703}">
                      <ahyp:hlinkClr xmlns:ahyp="http://schemas.microsoft.com/office/drawing/2018/hyperlinkcolor" val="tx"/>
                    </a:ext>
                  </a:extLst>
                </a:hlinkClick>
              </a:rPr>
              <a:t>need for emergency medical services</a:t>
            </a:r>
            <a:r>
              <a:rPr lang="en-US" sz="2000" b="0" i="0" strike="noStrike" cap="none" dirty="0">
                <a:solidFill>
                  <a:schemeClr val="accent4"/>
                </a:solidFill>
                <a:latin typeface="Source Code Pro"/>
                <a:ea typeface="Source Code Pro"/>
                <a:cs typeface="Source Code Pro"/>
                <a:sym typeface="Source Code Pro"/>
              </a:rPr>
              <a:t>, and</a:t>
            </a:r>
            <a:r>
              <a:rPr lang="en-US" sz="2000" b="0" i="0" strike="noStrike" cap="none" dirty="0">
                <a:solidFill>
                  <a:schemeClr val="accent4"/>
                </a:solidFill>
                <a:uFill>
                  <a:noFill/>
                </a:uFill>
                <a:latin typeface="Source Code Pro"/>
                <a:ea typeface="Source Code Pro"/>
                <a:cs typeface="Source Code Pro"/>
                <a:sym typeface="Source Code Pro"/>
                <a:hlinkClick r:id="rId8">
                  <a:extLst>
                    <a:ext uri="{A12FA001-AC4F-418D-AE19-62706E023703}">
                      <ahyp:hlinkClr xmlns:ahyp="http://schemas.microsoft.com/office/drawing/2018/hyperlinkcolor" val="tx"/>
                    </a:ext>
                  </a:extLst>
                </a:hlinkClick>
              </a:rPr>
              <a:t> </a:t>
            </a:r>
            <a:r>
              <a:rPr lang="en-US" sz="2000" b="0" i="0" strike="noStrike" cap="none" dirty="0">
                <a:solidFill>
                  <a:schemeClr val="accent4"/>
                </a:solidFill>
                <a:latin typeface="Source Code Pro"/>
                <a:ea typeface="Source Code Pro"/>
                <a:cs typeface="Source Code Pro"/>
                <a:sym typeface="Source Code Pro"/>
                <a:hlinkClick r:id="rId8">
                  <a:extLst>
                    <a:ext uri="{A12FA001-AC4F-418D-AE19-62706E023703}">
                      <ahyp:hlinkClr xmlns:ahyp="http://schemas.microsoft.com/office/drawing/2018/hyperlinkcolor" val="tx"/>
                    </a:ext>
                  </a:extLst>
                </a:hlinkClick>
              </a:rPr>
              <a:t>increased preventative health care</a:t>
            </a:r>
            <a:r>
              <a:rPr lang="en-US" sz="2000" b="0" i="0" strike="noStrike" cap="none" dirty="0">
                <a:solidFill>
                  <a:schemeClr val="accent4"/>
                </a:solidFill>
                <a:latin typeface="Source Code Pro"/>
                <a:ea typeface="Source Code Pro"/>
                <a:cs typeface="Source Code Pro"/>
                <a:sym typeface="Source Code Pro"/>
              </a:rPr>
              <a:t> and drug treatment utilizations</a:t>
            </a:r>
            <a:endParaRPr sz="2000" b="0" i="0" strike="noStrike" cap="none" dirty="0">
              <a:solidFill>
                <a:schemeClr val="accent4"/>
              </a:solidFill>
              <a:latin typeface="Source Code Pro"/>
              <a:ea typeface="Source Code Pro"/>
              <a:cs typeface="Source Code Pro"/>
              <a:sym typeface="Source Code Pro"/>
            </a:endParaRPr>
          </a:p>
        </p:txBody>
      </p:sp>
      <p:pic>
        <p:nvPicPr>
          <p:cNvPr id="325" name="Google Shape;325;p19"/>
          <p:cNvPicPr preferRelativeResize="0"/>
          <p:nvPr/>
        </p:nvPicPr>
        <p:blipFill rotWithShape="1">
          <a:blip r:embed="rId9">
            <a:alphaModFix/>
          </a:blip>
          <a:srcRect l="57718"/>
          <a:stretch/>
        </p:blipFill>
        <p:spPr>
          <a:xfrm>
            <a:off x="171125" y="1083563"/>
            <a:ext cx="3198575" cy="46908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467594" y="2308925"/>
            <a:ext cx="7886372" cy="2852328"/>
          </a:xfrm>
        </p:spPr>
        <p:txBody>
          <a:bodyPr/>
          <a:lstStyle/>
          <a:p>
            <a:pPr marL="517921" indent="-257244">
              <a:buFont typeface="Arial" panose="020B0604020202020204" pitchFamily="34" charset="0"/>
              <a:buChar char="•"/>
            </a:pPr>
            <a:r>
              <a:rPr lang="en-US" sz="1200" b="1" dirty="0"/>
              <a:t>National Coordinating Resource Center – </a:t>
            </a:r>
            <a:r>
              <a:rPr lang="en-US" sz="1200" dirty="0"/>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200" dirty="0">
                <a:hlinkClick r:id="rId2"/>
              </a:rPr>
              <a:t>https://aidsetc.org/</a:t>
            </a:r>
            <a:r>
              <a:rPr lang="en-US" sz="1200" dirty="0"/>
              <a:t> </a:t>
            </a:r>
          </a:p>
          <a:p>
            <a:pPr marL="517921" indent="-257244">
              <a:buFont typeface="Arial" panose="020B0604020202020204" pitchFamily="34" charset="0"/>
              <a:buChar char="•"/>
            </a:pPr>
            <a:r>
              <a:rPr lang="en-US" sz="1200" b="1" dirty="0"/>
              <a:t>National Clinician Consultation Center – </a:t>
            </a:r>
            <a:r>
              <a:rPr lang="en-US" sz="1200" dirty="0"/>
              <a:t>provides free, peer-to-peer, expert advice for health professionals on HIV prevention, care, and treatment and related topics. Learn more: </a:t>
            </a:r>
            <a:r>
              <a:rPr lang="en-US" sz="1200" dirty="0">
                <a:hlinkClick r:id="rId3"/>
              </a:rPr>
              <a:t>https://nccc/ucsf.edu</a:t>
            </a:r>
            <a:r>
              <a:rPr lang="en-US" sz="1200" dirty="0"/>
              <a:t> </a:t>
            </a:r>
          </a:p>
          <a:p>
            <a:pPr marL="517921" indent="-257244">
              <a:buFont typeface="Arial" panose="020B0604020202020204" pitchFamily="34" charset="0"/>
              <a:buChar char="•"/>
            </a:pPr>
            <a:r>
              <a:rPr lang="en-US" sz="1200" b="1" dirty="0"/>
              <a:t>National HIV Curriculum – </a:t>
            </a:r>
            <a:r>
              <a:rPr lang="en-US" sz="1200" dirty="0"/>
              <a:t>provides ongoing, up –to-date HIV training and information for health professionals through a free, web –based curriculum; also provides free CME credits, CNE contact hours, CE contact hours, and maintenance of certification credits. Learn more: </a:t>
            </a:r>
            <a:r>
              <a:rPr lang="en-US" sz="1200" dirty="0">
                <a:hlinkClick r:id="rId4"/>
              </a:rPr>
              <a:t>www.hiv.uw.edu</a:t>
            </a:r>
            <a:r>
              <a:rPr lang="en-US" sz="1200" dirty="0"/>
              <a:t> </a:t>
            </a:r>
          </a:p>
          <a:p>
            <a:pPr marL="517921" indent="-257244">
              <a:buFont typeface="Arial" panose="020B0604020202020204" pitchFamily="34" charset="0"/>
              <a:buChar char="•"/>
            </a:pPr>
            <a:endParaRPr lang="en-US" sz="1200" dirty="0"/>
          </a:p>
          <a:p>
            <a:pPr marL="517921" indent="-257244">
              <a:buFont typeface="Arial" panose="020B0604020202020204" pitchFamily="34" charset="0"/>
              <a:buChar char="•"/>
            </a:pPr>
            <a:endParaRPr lang="en-US" dirty="0"/>
          </a:p>
          <a:p>
            <a:pPr marL="517921" indent="-257244">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June 2, 2023</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0"/>
          <p:cNvSpPr txBox="1"/>
          <p:nvPr/>
        </p:nvSpPr>
        <p:spPr>
          <a:xfrm>
            <a:off x="498475" y="304800"/>
            <a:ext cx="8153400" cy="9906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chemeClr val="lt1"/>
              </a:buClr>
              <a:buSzPts val="3600"/>
              <a:buFont typeface="Arial"/>
              <a:buNone/>
            </a:pPr>
            <a:r>
              <a:rPr lang="en-US" sz="4000" b="1" i="0" u="none" strike="noStrike" cap="none" dirty="0">
                <a:solidFill>
                  <a:schemeClr val="accent4"/>
                </a:solidFill>
                <a:latin typeface="Amatic SC"/>
                <a:ea typeface="Amatic SC"/>
                <a:cs typeface="Amatic SC"/>
                <a:sym typeface="Amatic SC"/>
              </a:rPr>
              <a:t>Drug Testing / Safe Supply</a:t>
            </a:r>
            <a:endParaRPr sz="4000" b="0" i="0" u="none" strike="noStrike" cap="none" dirty="0">
              <a:solidFill>
                <a:schemeClr val="accent4"/>
              </a:solidFill>
              <a:latin typeface="Amatic SC"/>
              <a:ea typeface="Amatic SC"/>
              <a:cs typeface="Amatic SC"/>
              <a:sym typeface="Amatic SC"/>
            </a:endParaRPr>
          </a:p>
        </p:txBody>
      </p:sp>
      <p:sp>
        <p:nvSpPr>
          <p:cNvPr id="332" name="Google Shape;332;p20"/>
          <p:cNvSpPr txBox="1"/>
          <p:nvPr/>
        </p:nvSpPr>
        <p:spPr>
          <a:xfrm>
            <a:off x="238426" y="1295400"/>
            <a:ext cx="6052799" cy="4520120"/>
          </a:xfrm>
          <a:prstGeom prst="rect">
            <a:avLst/>
          </a:prstGeom>
          <a:noFill/>
          <a:ln>
            <a:noFill/>
          </a:ln>
        </p:spPr>
        <p:txBody>
          <a:bodyPr spcFirstLastPara="1" wrap="square" lIns="92075" tIns="46025" rIns="92075" bIns="46025" anchor="t" anchorCtr="0">
            <a:noAutofit/>
          </a:bodyPr>
          <a:lstStyle/>
          <a:p>
            <a:pPr marL="444500" marR="0" lvl="0" indent="-3429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People are dying from adulterated drug supply</a:t>
            </a:r>
            <a:endParaRPr sz="2000" b="0" i="0" u="none" strike="noStrike" cap="none" dirty="0">
              <a:solidFill>
                <a:schemeClr val="accent4"/>
              </a:solidFill>
              <a:latin typeface="Source Code Pro"/>
              <a:ea typeface="Source Code Pro"/>
              <a:cs typeface="Source Code Pro"/>
              <a:sym typeface="Source Code Pro"/>
            </a:endParaRPr>
          </a:p>
          <a:p>
            <a:pPr marL="444500" marR="0" lvl="0" indent="-3429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Test strips aren’t enough</a:t>
            </a:r>
            <a:endParaRPr sz="2000" b="0" i="0" u="none" strike="noStrike" cap="none" dirty="0">
              <a:solidFill>
                <a:schemeClr val="accent4"/>
              </a:solidFill>
              <a:latin typeface="Source Code Pro"/>
              <a:ea typeface="Source Code Pro"/>
              <a:cs typeface="Source Code Pro"/>
              <a:sym typeface="Source Code Pro"/>
            </a:endParaRPr>
          </a:p>
          <a:p>
            <a:pPr marL="901700" marR="0" lvl="1" indent="-3429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Dance Safe</a:t>
            </a:r>
            <a:endParaRPr sz="2000" b="0" i="0" u="none" strike="noStrike" cap="none" dirty="0">
              <a:solidFill>
                <a:schemeClr val="accent4"/>
              </a:solidFill>
              <a:latin typeface="Source Code Pro"/>
              <a:ea typeface="Source Code Pro"/>
              <a:cs typeface="Source Code Pro"/>
              <a:sym typeface="Source Code Pro"/>
            </a:endParaRPr>
          </a:p>
          <a:p>
            <a:pPr marL="901700" marR="0" lvl="1" indent="-3429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Points of Distribution</a:t>
            </a:r>
            <a:endParaRPr sz="2000" b="0" i="0" u="none" strike="noStrike" cap="none" dirty="0">
              <a:solidFill>
                <a:schemeClr val="accent4"/>
              </a:solidFill>
              <a:latin typeface="Source Code Pro"/>
              <a:ea typeface="Source Code Pro"/>
              <a:cs typeface="Source Code Pro"/>
              <a:sym typeface="Source Code Pro"/>
            </a:endParaRPr>
          </a:p>
          <a:p>
            <a:pPr marL="901700" marR="0" lvl="1" indent="-342900" algn="l" rtl="0">
              <a:lnSpc>
                <a:spcPct val="150000"/>
              </a:lnSpc>
              <a:spcBef>
                <a:spcPts val="0"/>
              </a:spcBef>
              <a:spcAft>
                <a:spcPts val="0"/>
              </a:spcAft>
              <a:buClr>
                <a:schemeClr val="accent4"/>
              </a:buClr>
              <a:buSzPts val="2000"/>
              <a:buFont typeface="Arial" panose="020B0604020202020204" pitchFamily="34" charset="0"/>
              <a:buChar char="•"/>
            </a:pPr>
            <a:r>
              <a:rPr lang="en-US" sz="2000" dirty="0">
                <a:solidFill>
                  <a:schemeClr val="accent4"/>
                </a:solidFill>
                <a:latin typeface="Source Code Pro"/>
                <a:ea typeface="Source Code Pro"/>
                <a:cs typeface="Source Code Pro"/>
                <a:sym typeface="Source Code Pro"/>
              </a:rPr>
              <a:t>I</a:t>
            </a:r>
            <a:r>
              <a:rPr lang="en-US" sz="2000" b="0" i="0" u="none" strike="noStrike" cap="none" dirty="0">
                <a:solidFill>
                  <a:schemeClr val="accent4"/>
                </a:solidFill>
                <a:latin typeface="Source Code Pro"/>
                <a:ea typeface="Source Code Pro"/>
                <a:cs typeface="Source Code Pro"/>
                <a:sym typeface="Source Code Pro"/>
              </a:rPr>
              <a:t>RA</a:t>
            </a:r>
            <a:endParaRPr sz="2000" b="0" i="0" u="none" strike="noStrike" cap="none" dirty="0">
              <a:solidFill>
                <a:schemeClr val="accent4"/>
              </a:solidFill>
              <a:latin typeface="Source Code Pro"/>
              <a:ea typeface="Source Code Pro"/>
              <a:cs typeface="Source Code Pro"/>
              <a:sym typeface="Source Code Pro"/>
            </a:endParaRPr>
          </a:p>
          <a:p>
            <a:pPr marL="444500" lvl="0" indent="-342900">
              <a:lnSpc>
                <a:spcPct val="150000"/>
              </a:lnSpc>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FTIR or Mass </a:t>
            </a:r>
            <a:r>
              <a:rPr lang="en-US" sz="2000" dirty="0">
                <a:solidFill>
                  <a:schemeClr val="accent4"/>
                </a:solidFill>
                <a:latin typeface="Source Code Pro"/>
                <a:ea typeface="Source Code Pro"/>
                <a:cs typeface="Source Code Pro"/>
                <a:sym typeface="Source Code Pro"/>
              </a:rPr>
              <a:t>Spec can test quantity and quality </a:t>
            </a:r>
          </a:p>
          <a:p>
            <a:pPr marL="444500" marR="0" lvl="0" indent="-3429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Urban Survivors Union mail-in</a:t>
            </a:r>
            <a:endParaRPr sz="2800" b="0" i="0" u="none" strike="noStrike" cap="none" dirty="0">
              <a:solidFill>
                <a:schemeClr val="accent4"/>
              </a:solidFill>
              <a:latin typeface="Arial"/>
              <a:ea typeface="Arial"/>
              <a:cs typeface="Arial"/>
              <a:sym typeface="Aria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2"/>
          <p:cNvSpPr txBox="1"/>
          <p:nvPr/>
        </p:nvSpPr>
        <p:spPr>
          <a:xfrm>
            <a:off x="212186" y="219269"/>
            <a:ext cx="8725516" cy="5874871"/>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chemeClr val="lt1"/>
              </a:buClr>
              <a:buSzPts val="3600"/>
              <a:buFont typeface="Arial"/>
              <a:buNone/>
            </a:pPr>
            <a:r>
              <a:rPr lang="en-US" sz="4000" b="1" i="0" u="none" strike="noStrike" cap="none" dirty="0">
                <a:solidFill>
                  <a:schemeClr val="accent4"/>
                </a:solidFill>
                <a:latin typeface="Amatic SC"/>
                <a:ea typeface="Amatic SC"/>
                <a:cs typeface="Amatic SC"/>
                <a:sym typeface="Amatic SC"/>
              </a:rPr>
              <a:t>Expand Access to Medication for Opioid Use Disorder</a:t>
            </a:r>
            <a:endParaRPr sz="4000" b="1" i="0" u="none" strike="noStrike" cap="none" dirty="0">
              <a:solidFill>
                <a:schemeClr val="accent4"/>
              </a:solidFill>
              <a:latin typeface="Amatic SC"/>
              <a:ea typeface="Amatic SC"/>
              <a:cs typeface="Amatic SC"/>
              <a:sym typeface="Amatic SC"/>
            </a:endParaRPr>
          </a:p>
          <a:p>
            <a:pPr marL="457200" marR="0" lvl="0" indent="-3556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Methadone and buprenorphine are the gold standard</a:t>
            </a:r>
            <a:endParaRPr sz="2000" b="0" i="0" u="none" strike="noStrike" cap="none" dirty="0">
              <a:solidFill>
                <a:schemeClr val="accent4"/>
              </a:solidFill>
              <a:latin typeface="Source Code Pro"/>
              <a:ea typeface="Source Code Pro"/>
              <a:cs typeface="Source Code Pro"/>
              <a:sym typeface="Source Code Pro"/>
            </a:endParaRPr>
          </a:p>
          <a:p>
            <a:pPr marL="457200" marR="0" lvl="0" indent="-3556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Pharmacy based methadone</a:t>
            </a:r>
            <a:endParaRPr sz="2000" b="0" i="0" u="none" strike="noStrike" cap="none" dirty="0">
              <a:solidFill>
                <a:schemeClr val="accent4"/>
              </a:solidFill>
              <a:latin typeface="Source Code Pro"/>
              <a:ea typeface="Source Code Pro"/>
              <a:cs typeface="Source Code Pro"/>
              <a:sym typeface="Source Code Pro"/>
            </a:endParaRPr>
          </a:p>
          <a:p>
            <a:pPr marL="457200" marR="0" lvl="0" indent="-3556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Remove criminalization of buprenorphine</a:t>
            </a:r>
            <a:endParaRPr sz="2000" b="0" i="0" u="none" strike="noStrike" cap="none" dirty="0">
              <a:solidFill>
                <a:schemeClr val="accent4"/>
              </a:solidFill>
              <a:latin typeface="Source Code Pro"/>
              <a:ea typeface="Source Code Pro"/>
              <a:cs typeface="Source Code Pro"/>
              <a:sym typeface="Source Code Pro"/>
            </a:endParaRPr>
          </a:p>
          <a:p>
            <a:pPr marL="457200" marR="0" lvl="0" indent="-3556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Continue telehealth induction for buprenorphine</a:t>
            </a:r>
            <a:endParaRPr sz="2000" b="0" i="0" u="none" strike="noStrike" cap="none" dirty="0">
              <a:solidFill>
                <a:schemeClr val="accent4"/>
              </a:solidFill>
              <a:latin typeface="Source Code Pro"/>
              <a:ea typeface="Source Code Pro"/>
              <a:cs typeface="Source Code Pro"/>
              <a:sym typeface="Source Code Pro"/>
            </a:endParaRPr>
          </a:p>
          <a:p>
            <a:pPr marL="457200" marR="0" lvl="0" indent="-3556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80% reduction in HIV/HCV with SSP</a:t>
            </a:r>
            <a:endParaRPr sz="2000" b="0" i="0" u="none" strike="noStrike" cap="none" dirty="0">
              <a:solidFill>
                <a:schemeClr val="accent4"/>
              </a:solidFill>
              <a:latin typeface="Source Code Pro"/>
              <a:ea typeface="Source Code Pro"/>
              <a:cs typeface="Source Code Pro"/>
              <a:sym typeface="Source Code Pro"/>
            </a:endParaRPr>
          </a:p>
          <a:p>
            <a:pPr marL="457200" marR="0" lvl="0" indent="-3556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Get the DEA out of health care and SUD </a:t>
            </a:r>
            <a:r>
              <a:rPr lang="en-US" sz="2000" b="0" i="0" u="none" strike="noStrike" cap="none" dirty="0" err="1">
                <a:solidFill>
                  <a:schemeClr val="accent4"/>
                </a:solidFill>
                <a:latin typeface="Source Code Pro"/>
                <a:ea typeface="Source Code Pro"/>
                <a:cs typeface="Source Code Pro"/>
                <a:sym typeface="Source Code Pro"/>
              </a:rPr>
              <a:t>tx</a:t>
            </a:r>
            <a:endParaRPr sz="2000" b="0" i="0" u="none" strike="noStrike" cap="none" dirty="0">
              <a:solidFill>
                <a:schemeClr val="accent4"/>
              </a:solidFill>
              <a:latin typeface="Source Code Pro"/>
              <a:ea typeface="Source Code Pro"/>
              <a:cs typeface="Source Code Pro"/>
              <a:sym typeface="Source Code Pro"/>
            </a:endParaRPr>
          </a:p>
          <a:p>
            <a:pPr marL="457200" marR="0" lvl="0" indent="0" algn="l" rtl="0">
              <a:lnSpc>
                <a:spcPct val="100000"/>
              </a:lnSpc>
              <a:spcBef>
                <a:spcPts val="0"/>
              </a:spcBef>
              <a:spcAft>
                <a:spcPts val="0"/>
              </a:spcAft>
              <a:buClr>
                <a:srgbClr val="000000"/>
              </a:buClr>
              <a:buSzPts val="2000"/>
              <a:buFont typeface="Arial"/>
              <a:buNone/>
            </a:pPr>
            <a:endParaRPr sz="10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chemeClr val="lt1"/>
              </a:buClr>
              <a:buSzPts val="3600"/>
              <a:buFont typeface="Arial"/>
              <a:buNone/>
            </a:pPr>
            <a:r>
              <a:rPr lang="en-US" sz="4000" b="1" i="0" u="none" strike="noStrike" cap="none" dirty="0">
                <a:solidFill>
                  <a:schemeClr val="accent4"/>
                </a:solidFill>
                <a:latin typeface="Amatic SC"/>
                <a:ea typeface="Amatic SC"/>
                <a:cs typeface="Amatic SC"/>
                <a:sym typeface="Amatic SC"/>
              </a:rPr>
              <a:t>On demand Treatment</a:t>
            </a:r>
          </a:p>
          <a:p>
            <a:pPr marL="0" marR="0" lvl="0" indent="0" algn="l" rtl="0">
              <a:lnSpc>
                <a:spcPct val="100000"/>
              </a:lnSpc>
              <a:spcBef>
                <a:spcPts val="0"/>
              </a:spcBef>
              <a:spcAft>
                <a:spcPts val="0"/>
              </a:spcAft>
              <a:buClr>
                <a:schemeClr val="lt1"/>
              </a:buClr>
              <a:buSzPts val="3600"/>
              <a:buFont typeface="Arial"/>
              <a:buNone/>
            </a:pPr>
            <a:endParaRPr sz="1000" b="1" i="0" u="none" strike="noStrike" cap="none" dirty="0">
              <a:solidFill>
                <a:schemeClr val="accent4"/>
              </a:solidFill>
              <a:latin typeface="Amatic SC"/>
              <a:ea typeface="Amatic SC"/>
              <a:cs typeface="Amatic SC"/>
              <a:sym typeface="Amatic SC"/>
            </a:endParaRPr>
          </a:p>
          <a:p>
            <a:pPr marL="457200" marR="0" lvl="0" indent="-355600" algn="l" rtl="0">
              <a:lnSpc>
                <a:spcPct val="10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treatment in 24 hours</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rgbClr val="000000"/>
              </a:buClr>
              <a:buSzPts val="2000"/>
              <a:buFont typeface="Arial"/>
              <a:buNone/>
            </a:pPr>
            <a:endParaRPr sz="10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accent4"/>
                </a:solidFill>
                <a:latin typeface="Amatic SC"/>
                <a:ea typeface="Amatic SC"/>
                <a:cs typeface="Amatic SC"/>
                <a:sym typeface="Amatic SC"/>
              </a:rPr>
              <a:t>Safe Drug Supply</a:t>
            </a:r>
            <a:endParaRPr sz="4000" b="1" i="0" u="none" strike="noStrike" cap="none" dirty="0">
              <a:solidFill>
                <a:schemeClr val="accent4"/>
              </a:solidFill>
              <a:latin typeface="Amatic SC"/>
              <a:ea typeface="Amatic SC"/>
              <a:cs typeface="Amatic SC"/>
              <a:sym typeface="Amatic SC"/>
            </a:endParaRPr>
          </a:p>
          <a:p>
            <a:pPr marL="444500" marR="0" lvl="0" indent="-342900" algn="l" rtl="0">
              <a:lnSpc>
                <a:spcPct val="150000"/>
              </a:lnSpc>
              <a:spcBef>
                <a:spcPts val="0"/>
              </a:spcBef>
              <a:spcAft>
                <a:spcPts val="0"/>
              </a:spcAft>
              <a:buClr>
                <a:schemeClr val="accent4"/>
              </a:buClr>
              <a:buSzPts val="2000"/>
              <a:buFont typeface="Arial" panose="020B0604020202020204" pitchFamily="34" charset="0"/>
              <a:buChar char="•"/>
            </a:pPr>
            <a:r>
              <a:rPr lang="en-US" sz="2000" b="0" i="0" u="none" strike="noStrike" cap="none" dirty="0">
                <a:solidFill>
                  <a:schemeClr val="accent4"/>
                </a:solidFill>
                <a:latin typeface="Source Code Pro"/>
                <a:ea typeface="Source Code Pro"/>
                <a:cs typeface="Source Code Pro"/>
                <a:sym typeface="Source Code Pro"/>
              </a:rPr>
              <a:t>DULF and decriminalization</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accent4"/>
              </a:solidFill>
              <a:latin typeface="Source Code Pro"/>
              <a:ea typeface="Source Code Pro"/>
              <a:cs typeface="Source Code Pro"/>
              <a:sym typeface="Source Code Pro"/>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6">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21d1587ea85_2_3"/>
          <p:cNvSpPr txBox="1"/>
          <p:nvPr/>
        </p:nvSpPr>
        <p:spPr>
          <a:xfrm>
            <a:off x="226191" y="191387"/>
            <a:ext cx="8789569" cy="572461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accent4"/>
                </a:solidFill>
                <a:latin typeface="Amatic SC"/>
                <a:ea typeface="Amatic SC"/>
                <a:cs typeface="Amatic SC"/>
                <a:sym typeface="Amatic SC"/>
              </a:rPr>
              <a:t>Decriminalization: Portugal</a:t>
            </a:r>
            <a:endParaRPr sz="4000" b="1" i="0" u="none" strike="noStrike" cap="none" dirty="0">
              <a:solidFill>
                <a:schemeClr val="accent4"/>
              </a:solidFill>
              <a:latin typeface="Amatic SC"/>
              <a:ea typeface="Amatic SC"/>
              <a:cs typeface="Amatic SC"/>
              <a:sym typeface="Amatic SC"/>
            </a:endParaRPr>
          </a:p>
          <a:p>
            <a:pPr lvl="0" algn="r">
              <a:buSzPts val="4000"/>
            </a:pPr>
            <a:endParaRPr lang="en-US" sz="4000" b="1" dirty="0">
              <a:solidFill>
                <a:schemeClr val="accent1"/>
              </a:solidFill>
              <a:latin typeface="Amatic SC"/>
              <a:ea typeface="Amatic SC"/>
              <a:cs typeface="Amatic SC"/>
              <a:sym typeface="Amatic SC"/>
            </a:endParaRPr>
          </a:p>
          <a:p>
            <a:pPr lvl="0" algn="r">
              <a:buSzPts val="4000"/>
            </a:pPr>
            <a:endParaRPr lang="en-US" sz="4000" b="1" dirty="0">
              <a:solidFill>
                <a:schemeClr val="accent1"/>
              </a:solidFill>
              <a:latin typeface="Amatic SC"/>
              <a:ea typeface="Amatic SC"/>
              <a:cs typeface="Amatic SC"/>
              <a:sym typeface="Amatic SC"/>
            </a:endParaRPr>
          </a:p>
          <a:p>
            <a:pPr lvl="0" algn="r">
              <a:buSzPts val="4000"/>
            </a:pPr>
            <a:endParaRPr lang="en-US" sz="4000" b="1" dirty="0">
              <a:solidFill>
                <a:schemeClr val="accent1"/>
              </a:solidFill>
              <a:latin typeface="Amatic SC"/>
              <a:ea typeface="Amatic SC"/>
              <a:cs typeface="Amatic SC"/>
              <a:sym typeface="Amatic SC"/>
            </a:endParaRPr>
          </a:p>
          <a:p>
            <a:pPr lvl="0" algn="r">
              <a:buSzPts val="4000"/>
            </a:pPr>
            <a:endParaRPr lang="en-US" sz="4000" b="1" dirty="0">
              <a:solidFill>
                <a:schemeClr val="accent1"/>
              </a:solidFill>
              <a:latin typeface="Amatic SC"/>
              <a:ea typeface="Amatic SC"/>
              <a:cs typeface="Amatic SC"/>
              <a:sym typeface="Amatic SC"/>
            </a:endParaRPr>
          </a:p>
          <a:p>
            <a:pPr lvl="0" algn="r">
              <a:buSzPts val="4000"/>
            </a:pPr>
            <a:endParaRPr lang="en-US" sz="4000" b="1" dirty="0">
              <a:solidFill>
                <a:schemeClr val="accent1"/>
              </a:solidFill>
              <a:latin typeface="Amatic SC"/>
              <a:ea typeface="Amatic SC"/>
              <a:cs typeface="Amatic SC"/>
              <a:sym typeface="Amatic SC"/>
            </a:endParaRPr>
          </a:p>
          <a:p>
            <a:pPr lvl="0" algn="r">
              <a:lnSpc>
                <a:spcPct val="150000"/>
              </a:lnSpc>
              <a:buSzPts val="4000"/>
            </a:pPr>
            <a:r>
              <a:rPr lang="en-US" sz="2000" dirty="0">
                <a:solidFill>
                  <a:schemeClr val="accent4"/>
                </a:solidFill>
                <a:latin typeface="Source Code Pro" panose="020B0509030403020204" pitchFamily="49" charset="0"/>
                <a:ea typeface="Source Code Pro" panose="020B0509030403020204" pitchFamily="49" charset="0"/>
                <a:cs typeface="Amatic SC"/>
                <a:sym typeface="Amatic SC"/>
              </a:rPr>
              <a:t>Funding Transfer</a:t>
            </a:r>
          </a:p>
          <a:p>
            <a:pPr algn="r">
              <a:lnSpc>
                <a:spcPct val="150000"/>
              </a:lnSpc>
              <a:buSzPts val="4000"/>
            </a:pPr>
            <a:r>
              <a:rPr lang="en-US" sz="2000" dirty="0">
                <a:solidFill>
                  <a:schemeClr val="accent4"/>
                </a:solidFill>
                <a:latin typeface="Source Code Pro" panose="020B0509030403020204" pitchFamily="49" charset="0"/>
                <a:ea typeface="Source Code Pro" panose="020B0509030403020204" pitchFamily="49" charset="0"/>
                <a:cs typeface="Amatic SC"/>
                <a:sym typeface="Amatic SC"/>
              </a:rPr>
              <a:t>Pre-Arrest Diversion Programs</a:t>
            </a:r>
          </a:p>
          <a:p>
            <a:pPr algn="r">
              <a:lnSpc>
                <a:spcPct val="150000"/>
              </a:lnSpc>
              <a:buSzPts val="4000"/>
            </a:pPr>
            <a:r>
              <a:rPr lang="en-US" sz="2000" dirty="0">
                <a:solidFill>
                  <a:schemeClr val="accent4"/>
                </a:solidFill>
                <a:latin typeface="Source Code Pro" panose="020B0509030403020204" pitchFamily="49" charset="0"/>
                <a:ea typeface="Source Code Pro" panose="020B0509030403020204" pitchFamily="49" charset="0"/>
                <a:cs typeface="Amatic SC"/>
                <a:sym typeface="Amatic SC"/>
              </a:rPr>
              <a:t>Treatment Programs</a:t>
            </a:r>
          </a:p>
          <a:p>
            <a:pPr algn="r">
              <a:lnSpc>
                <a:spcPct val="150000"/>
              </a:lnSpc>
              <a:buSzPts val="4000"/>
            </a:pPr>
            <a:r>
              <a:rPr lang="en-US" sz="2000" dirty="0">
                <a:solidFill>
                  <a:schemeClr val="accent4"/>
                </a:solidFill>
                <a:latin typeface="Source Code Pro" panose="020B0509030403020204" pitchFamily="49" charset="0"/>
                <a:ea typeface="Source Code Pro" panose="020B0509030403020204" pitchFamily="49" charset="0"/>
                <a:cs typeface="Amatic SC"/>
                <a:sym typeface="Amatic SC"/>
              </a:rPr>
              <a:t>Housing and Poverty Programs</a:t>
            </a:r>
          </a:p>
        </p:txBody>
      </p:sp>
      <p:pic>
        <p:nvPicPr>
          <p:cNvPr id="340" name="Google Shape;340;g21d1587ea85_2_3"/>
          <p:cNvPicPr preferRelativeResize="0"/>
          <p:nvPr/>
        </p:nvPicPr>
        <p:blipFill rotWithShape="1">
          <a:blip r:embed="rId3">
            <a:alphaModFix/>
          </a:blip>
          <a:srcRect/>
          <a:stretch/>
        </p:blipFill>
        <p:spPr>
          <a:xfrm>
            <a:off x="385680" y="1155974"/>
            <a:ext cx="5218456" cy="31395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xEl>
                                              <p:pRg st="6" end="6"/>
                                            </p:txEl>
                                          </p:spTgt>
                                        </p:tgtEl>
                                        <p:attrNameLst>
                                          <p:attrName>style.visibility</p:attrName>
                                        </p:attrNameLst>
                                      </p:cBhvr>
                                      <p:to>
                                        <p:strVal val="visible"/>
                                      </p:to>
                                    </p:set>
                                    <p:animEffect transition="in" filter="fade">
                                      <p:cBhvr>
                                        <p:cTn id="7" dur="500"/>
                                        <p:tgtEl>
                                          <p:spTgt spid="339">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xEl>
                                              <p:pRg st="7" end="7"/>
                                            </p:txEl>
                                          </p:spTgt>
                                        </p:tgtEl>
                                        <p:attrNameLst>
                                          <p:attrName>style.visibility</p:attrName>
                                        </p:attrNameLst>
                                      </p:cBhvr>
                                      <p:to>
                                        <p:strVal val="visible"/>
                                      </p:to>
                                    </p:set>
                                    <p:animEffect transition="in" filter="fade">
                                      <p:cBhvr>
                                        <p:cTn id="12" dur="500"/>
                                        <p:tgtEl>
                                          <p:spTgt spid="339">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
                                            <p:txEl>
                                              <p:pRg st="8" end="8"/>
                                            </p:txEl>
                                          </p:spTgt>
                                        </p:tgtEl>
                                        <p:attrNameLst>
                                          <p:attrName>style.visibility</p:attrName>
                                        </p:attrNameLst>
                                      </p:cBhvr>
                                      <p:to>
                                        <p:strVal val="visible"/>
                                      </p:to>
                                    </p:set>
                                    <p:animEffect transition="in" filter="fade">
                                      <p:cBhvr>
                                        <p:cTn id="17" dur="500"/>
                                        <p:tgtEl>
                                          <p:spTgt spid="339">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
                                            <p:txEl>
                                              <p:pRg st="9" end="9"/>
                                            </p:txEl>
                                          </p:spTgt>
                                        </p:tgtEl>
                                        <p:attrNameLst>
                                          <p:attrName>style.visibility</p:attrName>
                                        </p:attrNameLst>
                                      </p:cBhvr>
                                      <p:to>
                                        <p:strVal val="visible"/>
                                      </p:to>
                                    </p:set>
                                    <p:animEffect transition="in" filter="fade">
                                      <p:cBhvr>
                                        <p:cTn id="22" dur="500"/>
                                        <p:tgtEl>
                                          <p:spTgt spid="3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21d1587ea85_2_3"/>
          <p:cNvSpPr txBox="1"/>
          <p:nvPr/>
        </p:nvSpPr>
        <p:spPr>
          <a:xfrm>
            <a:off x="247457" y="318976"/>
            <a:ext cx="8649086" cy="547839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accent4"/>
                </a:solidFill>
                <a:latin typeface="Amatic SC"/>
                <a:ea typeface="Amatic SC"/>
                <a:cs typeface="Amatic SC"/>
                <a:sym typeface="Amatic SC"/>
              </a:rPr>
              <a:t>What Do We Mean By Decriminalization in the U.S.</a:t>
            </a:r>
            <a:r>
              <a:rPr lang="en-US" sz="4000" b="1" dirty="0">
                <a:solidFill>
                  <a:schemeClr val="accent4"/>
                </a:solidFill>
                <a:latin typeface="Amatic SC"/>
                <a:ea typeface="Amatic SC"/>
                <a:cs typeface="Amatic SC"/>
                <a:sym typeface="Amatic SC"/>
              </a:rPr>
              <a:t>?</a:t>
            </a:r>
          </a:p>
          <a:p>
            <a:pPr marL="0" marR="0" lvl="0" indent="0" algn="l" rtl="0">
              <a:lnSpc>
                <a:spcPct val="100000"/>
              </a:lnSpc>
              <a:spcBef>
                <a:spcPts val="0"/>
              </a:spcBef>
              <a:spcAft>
                <a:spcPts val="0"/>
              </a:spcAft>
              <a:buClr>
                <a:srgbClr val="000000"/>
              </a:buClr>
              <a:buSzPts val="4000"/>
              <a:buFont typeface="Arial"/>
              <a:buNone/>
            </a:pPr>
            <a:endParaRPr lang="en-US" sz="2400" b="1" dirty="0">
              <a:solidFill>
                <a:schemeClr val="accent4"/>
              </a:solidFill>
              <a:latin typeface="Amatic SC"/>
              <a:ea typeface="Source Code Pro" panose="020B0509030403020204" pitchFamily="49" charset="0"/>
              <a:cs typeface="Amatic SC"/>
              <a:sym typeface="Amatic SC"/>
            </a:endParaRPr>
          </a:p>
          <a:p>
            <a:pPr marL="457200" indent="-457200" fontAlgn="base">
              <a:buFont typeface="+mj-lt"/>
              <a:buAutoNum type="arabicPeriod"/>
            </a:pPr>
            <a:r>
              <a:rPr lang="en-US" sz="2000" dirty="0">
                <a:solidFill>
                  <a:schemeClr val="accent4"/>
                </a:solidFill>
                <a:latin typeface="Source Code Pro" panose="020B0509030403020204" pitchFamily="49" charset="0"/>
                <a:ea typeface="Source Code Pro" panose="020B0509030403020204" pitchFamily="49" charset="0"/>
              </a:rPr>
              <a:t>We will prioritize and fund access to treatment, not years behind bars and second-class citizenship</a:t>
            </a:r>
          </a:p>
          <a:p>
            <a:pPr marL="457200" indent="-457200" fontAlgn="base">
              <a:buFont typeface="+mj-lt"/>
              <a:buAutoNum type="arabicPeriod"/>
            </a:pPr>
            <a:endParaRPr lang="en-US" sz="2000" dirty="0">
              <a:solidFill>
                <a:schemeClr val="accent4"/>
              </a:solidFill>
              <a:latin typeface="Source Code Pro" panose="020B0509030403020204" pitchFamily="49" charset="0"/>
              <a:ea typeface="Source Code Pro" panose="020B0509030403020204" pitchFamily="49" charset="0"/>
            </a:endParaRPr>
          </a:p>
          <a:p>
            <a:pPr marL="457200" indent="-457200" fontAlgn="base">
              <a:buFont typeface="+mj-lt"/>
              <a:buAutoNum type="arabicPeriod"/>
            </a:pPr>
            <a:r>
              <a:rPr lang="en-US" sz="2000" dirty="0">
                <a:solidFill>
                  <a:schemeClr val="accent4"/>
                </a:solidFill>
                <a:latin typeface="Source Code Pro" panose="020B0509030403020204" pitchFamily="49" charset="0"/>
                <a:ea typeface="Source Code Pro" panose="020B0509030403020204" pitchFamily="49" charset="0"/>
              </a:rPr>
              <a:t>Families can focus on wellness, not on navigating the carceral system</a:t>
            </a:r>
          </a:p>
          <a:p>
            <a:pPr marL="457200" indent="-457200" fontAlgn="base">
              <a:buFont typeface="+mj-lt"/>
              <a:buAutoNum type="arabicPeriod"/>
            </a:pPr>
            <a:endParaRPr lang="en-US" sz="2000" dirty="0">
              <a:solidFill>
                <a:schemeClr val="accent4"/>
              </a:solidFill>
              <a:latin typeface="Source Code Pro" panose="020B0509030403020204" pitchFamily="49" charset="0"/>
              <a:ea typeface="Source Code Pro" panose="020B0509030403020204" pitchFamily="49" charset="0"/>
            </a:endParaRPr>
          </a:p>
          <a:p>
            <a:pPr marL="457200" indent="-457200" fontAlgn="base">
              <a:buFont typeface="+mj-lt"/>
              <a:buAutoNum type="arabicPeriod"/>
            </a:pPr>
            <a:r>
              <a:rPr lang="en-US" sz="2000" dirty="0">
                <a:solidFill>
                  <a:schemeClr val="accent4"/>
                </a:solidFill>
                <a:latin typeface="Source Code Pro" panose="020B0509030403020204" pitchFamily="49" charset="0"/>
                <a:ea typeface="Source Code Pro" panose="020B0509030403020204" pitchFamily="49" charset="0"/>
              </a:rPr>
              <a:t>Invest in health services, not punishment</a:t>
            </a:r>
          </a:p>
          <a:p>
            <a:pPr marL="457200" indent="-457200" fontAlgn="base">
              <a:buFont typeface="+mj-lt"/>
              <a:buAutoNum type="arabicPeriod"/>
            </a:pPr>
            <a:endParaRPr lang="en-US" sz="2000" dirty="0">
              <a:solidFill>
                <a:schemeClr val="accent4"/>
              </a:solidFill>
              <a:latin typeface="Source Code Pro" panose="020B0509030403020204" pitchFamily="49" charset="0"/>
              <a:ea typeface="Source Code Pro" panose="020B0509030403020204" pitchFamily="49" charset="0"/>
            </a:endParaRPr>
          </a:p>
          <a:p>
            <a:pPr marL="457200" indent="-457200" fontAlgn="base">
              <a:buFont typeface="+mj-lt"/>
              <a:buAutoNum type="arabicPeriod"/>
            </a:pPr>
            <a:r>
              <a:rPr lang="en-US" sz="2000" dirty="0">
                <a:solidFill>
                  <a:schemeClr val="accent4"/>
                </a:solidFill>
                <a:latin typeface="Source Code Pro" panose="020B0509030403020204" pitchFamily="49" charset="0"/>
                <a:ea typeface="Source Code Pro" panose="020B0509030403020204" pitchFamily="49" charset="0"/>
              </a:rPr>
              <a:t>A world where someone's relationship with drugs is not used as an excuse to take away their autonomy, justice and safety</a:t>
            </a:r>
          </a:p>
          <a:p>
            <a:pPr marL="457200" indent="-457200" fontAlgn="base">
              <a:buFont typeface="+mj-lt"/>
              <a:buAutoNum type="arabicPeriod"/>
            </a:pPr>
            <a:endParaRPr lang="en-US" sz="2000" dirty="0">
              <a:solidFill>
                <a:schemeClr val="accent4"/>
              </a:solidFill>
              <a:latin typeface="Source Code Pro" panose="020B0509030403020204" pitchFamily="49" charset="0"/>
              <a:ea typeface="Source Code Pro" panose="020B0509030403020204" pitchFamily="49" charset="0"/>
            </a:endParaRPr>
          </a:p>
          <a:p>
            <a:pPr marL="457200" indent="-457200" fontAlgn="base">
              <a:buFont typeface="+mj-lt"/>
              <a:buAutoNum type="arabicPeriod"/>
            </a:pPr>
            <a:r>
              <a:rPr lang="en-US" sz="2000" dirty="0">
                <a:solidFill>
                  <a:schemeClr val="accent4"/>
                </a:solidFill>
                <a:latin typeface="Source Code Pro" panose="020B0509030403020204" pitchFamily="49" charset="0"/>
                <a:ea typeface="Source Code Pro" panose="020B0509030403020204" pitchFamily="49" charset="0"/>
              </a:rPr>
              <a:t>Stigma and fear replaced with compassion and collective care</a:t>
            </a:r>
          </a:p>
        </p:txBody>
      </p:sp>
    </p:spTree>
    <p:extLst>
      <p:ext uri="{BB962C8B-B14F-4D97-AF65-F5344CB8AC3E}">
        <p14:creationId xmlns:p14="http://schemas.microsoft.com/office/powerpoint/2010/main" val="40448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88"/>
          <p:cNvSpPr txBox="1">
            <a:spLocks noGrp="1"/>
          </p:cNvSpPr>
          <p:nvPr>
            <p:ph type="title"/>
          </p:nvPr>
        </p:nvSpPr>
        <p:spPr>
          <a:xfrm>
            <a:off x="187325" y="152227"/>
            <a:ext cx="8239125" cy="538162"/>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chemeClr val="lt2"/>
              </a:buClr>
              <a:buSzPts val="4200"/>
              <a:buFont typeface="Century Gothic"/>
              <a:buNone/>
            </a:pPr>
            <a:r>
              <a:rPr lang="en-US" sz="4000" b="1" dirty="0">
                <a:solidFill>
                  <a:schemeClr val="accent4"/>
                </a:solidFill>
                <a:latin typeface="Amatic SC" panose="00000500000000000000" pitchFamily="2" charset="-79"/>
                <a:cs typeface="Amatic SC" panose="00000500000000000000" pitchFamily="2" charset="-79"/>
              </a:rPr>
              <a:t>30+ Years of Peer Reviewed Harm Reduction Research</a:t>
            </a:r>
            <a:endParaRPr sz="4000" b="1" dirty="0">
              <a:solidFill>
                <a:schemeClr val="accent4"/>
              </a:solidFill>
              <a:latin typeface="Amatic SC" panose="00000500000000000000" pitchFamily="2" charset="-79"/>
              <a:cs typeface="Amatic SC" panose="00000500000000000000" pitchFamily="2" charset="-79"/>
            </a:endParaRPr>
          </a:p>
        </p:txBody>
      </p:sp>
      <p:sp>
        <p:nvSpPr>
          <p:cNvPr id="360" name="Google Shape;360;p88"/>
          <p:cNvSpPr txBox="1">
            <a:spLocks noGrp="1"/>
          </p:cNvSpPr>
          <p:nvPr>
            <p:ph type="body" idx="1"/>
          </p:nvPr>
        </p:nvSpPr>
        <p:spPr>
          <a:xfrm>
            <a:off x="12837" y="802031"/>
            <a:ext cx="9184326" cy="5266200"/>
          </a:xfrm>
          <a:prstGeom prst="rect">
            <a:avLst/>
          </a:prstGeom>
          <a:noFill/>
          <a:ln>
            <a:noFill/>
          </a:ln>
        </p:spPr>
        <p:txBody>
          <a:bodyPr spcFirstLastPara="1" wrap="square" lIns="19050" tIns="19050" rIns="19050" bIns="19050" anchor="t" anchorCtr="0">
            <a:noAutofit/>
          </a:bodyPr>
          <a:lstStyle/>
          <a:p>
            <a:pPr marL="0" lvl="0" indent="0" algn="l" rtl="0">
              <a:lnSpc>
                <a:spcPct val="100000"/>
              </a:lnSpc>
              <a:spcBef>
                <a:spcPts val="0"/>
              </a:spcBef>
              <a:spcAft>
                <a:spcPts val="0"/>
              </a:spcAft>
              <a:buClr>
                <a:srgbClr val="000000"/>
              </a:buClr>
              <a:buSzPts val="500"/>
              <a:buNone/>
            </a:pPr>
            <a:r>
              <a:rPr lang="en-US" sz="450" b="1" dirty="0">
                <a:solidFill>
                  <a:schemeClr val="accent4"/>
                </a:solidFill>
                <a:latin typeface="Cambria"/>
                <a:ea typeface="Cambria"/>
                <a:cs typeface="Cambria"/>
                <a:sym typeface="Cambria"/>
              </a:rPr>
              <a:t>1. Federal Research on Syringe Exchange Programs Proves </a:t>
            </a:r>
            <a:r>
              <a:rPr lang="en-US" sz="450" b="1" dirty="0" err="1">
                <a:solidFill>
                  <a:schemeClr val="accent4"/>
                </a:solidFill>
                <a:latin typeface="Cambria"/>
                <a:ea typeface="Cambria"/>
                <a:cs typeface="Cambria"/>
                <a:sym typeface="Cambria"/>
              </a:rPr>
              <a:t>Effectiveness</a:t>
            </a:r>
            <a:r>
              <a:rPr lang="en-US" sz="450" dirty="0" err="1">
                <a:solidFill>
                  <a:schemeClr val="accent4"/>
                </a:solidFill>
                <a:latin typeface="Cambria"/>
                <a:ea typeface="Cambria"/>
                <a:cs typeface="Cambria"/>
                <a:sym typeface="Cambria"/>
              </a:rPr>
              <a:t>Between</a:t>
            </a:r>
            <a:r>
              <a:rPr lang="en-US" sz="450" dirty="0">
                <a:solidFill>
                  <a:schemeClr val="accent4"/>
                </a:solidFill>
                <a:latin typeface="Cambria"/>
                <a:ea typeface="Cambria"/>
                <a:cs typeface="Cambria"/>
                <a:sym typeface="Cambria"/>
              </a:rPr>
              <a:t> 1991 and 1997, the US Government funded seven reports on clean needle programs for persons who inject drugs. The reports are unanimous in their conclusions that clean needle programs reduce HIV transmission, and none found that clean needle programs caused rates of drug use to increase. The federal Department of Health and Human Services currently maintains a webpage on the effectiveness of syringe exchange programs is at http:/www.samhsa.gov/ssp/, last accessed September 17, 2016.National Commission on AIDS, The Twin Epidemics of Substance Abuse and HIV (Washington DC: National Commission on AIDS, 1991); General Accounting Office, Needle Exchange Programs: Research Suggests Promise as an AIDS Prevention Strategy (Washington DC: US Government Printing Office, 1993); Lurie, P. &amp; </a:t>
            </a:r>
            <a:r>
              <a:rPr lang="en-US" sz="450" dirty="0" err="1">
                <a:solidFill>
                  <a:schemeClr val="accent4"/>
                </a:solidFill>
                <a:latin typeface="Cambria"/>
                <a:ea typeface="Cambria"/>
                <a:cs typeface="Cambria"/>
                <a:sym typeface="Cambria"/>
              </a:rPr>
              <a:t>Reingold</a:t>
            </a:r>
            <a:r>
              <a:rPr lang="en-US" sz="450" dirty="0">
                <a:solidFill>
                  <a:schemeClr val="accent4"/>
                </a:solidFill>
                <a:latin typeface="Cambria"/>
                <a:ea typeface="Cambria"/>
                <a:cs typeface="Cambria"/>
                <a:sym typeface="Cambria"/>
              </a:rPr>
              <a:t>, A.L., et al., The Public Health Impact of Needle Exchange Programs in the United States and Abroad (San Francisco, CA: University of California, 1993); </a:t>
            </a:r>
            <a:r>
              <a:rPr lang="en-US" sz="450" dirty="0" err="1">
                <a:solidFill>
                  <a:schemeClr val="accent4"/>
                </a:solidFill>
                <a:latin typeface="Cambria"/>
                <a:ea typeface="Cambria"/>
                <a:cs typeface="Cambria"/>
                <a:sym typeface="Cambria"/>
              </a:rPr>
              <a:t>Satcher</a:t>
            </a:r>
            <a:r>
              <a:rPr lang="en-US" sz="450" dirty="0">
                <a:solidFill>
                  <a:schemeClr val="accent4"/>
                </a:solidFill>
                <a:latin typeface="Cambria"/>
                <a:ea typeface="Cambria"/>
                <a:cs typeface="Cambria"/>
                <a:sym typeface="Cambria"/>
              </a:rPr>
              <a:t>, David, MD, (Note to Jo Ivey Bouffard), The Clinton Administration’s Internal Reviews of Research on Needle Exchange Programs (Atlanta, GA: Centers for Disease Control, December 10, 1993); National Research Council and Institute of Medicine, Normand, J., </a:t>
            </a:r>
            <a:r>
              <a:rPr lang="en-US" sz="450" dirty="0" err="1">
                <a:solidFill>
                  <a:schemeClr val="accent4"/>
                </a:solidFill>
                <a:latin typeface="Cambria"/>
                <a:ea typeface="Cambria"/>
                <a:cs typeface="Cambria"/>
                <a:sym typeface="Cambria"/>
              </a:rPr>
              <a:t>Vlahov</a:t>
            </a:r>
            <a:r>
              <a:rPr lang="en-US" sz="450" dirty="0">
                <a:solidFill>
                  <a:schemeClr val="accent4"/>
                </a:solidFill>
                <a:latin typeface="Cambria"/>
                <a:ea typeface="Cambria"/>
                <a:cs typeface="Cambria"/>
                <a:sym typeface="Cambria"/>
              </a:rPr>
              <a:t>, D. &amp; Moses, L. (eds.), Preventing HIV Transmission: The Role of Sterile Needles and Bleach (Washington DC: National Academy Press, 1995); Office of Technology Assessment of the U.S. Congress, The Effectiveness of AIDS Prevention Efforts (Springfield, VA: National Technology Information Service, 1995); National Institutes of Health Consensus Panel, Interventions to Prevent HIV Risk Behaviors (Kensington, MD: National Institutes of Health Consensus Program Information Center, February 1997).</a:t>
            </a:r>
            <a:r>
              <a:rPr lang="en-US" sz="450" b="1" dirty="0">
                <a:solidFill>
                  <a:schemeClr val="accent4"/>
                </a:solidFill>
                <a:latin typeface="Cambria"/>
                <a:ea typeface="Cambria"/>
                <a:cs typeface="Cambria"/>
                <a:sym typeface="Cambria"/>
              </a:rPr>
              <a:t>2. In 1998, Donna Shalala, then Secretary of Health and Human Services in the Clinton Administration, stated: </a:t>
            </a:r>
            <a:r>
              <a:rPr lang="en-US" sz="450" dirty="0">
                <a:solidFill>
                  <a:schemeClr val="accent4"/>
                </a:solidFill>
                <a:latin typeface="Cambria"/>
                <a:ea typeface="Cambria"/>
                <a:cs typeface="Cambria"/>
                <a:sym typeface="Cambria"/>
              </a:rPr>
              <a:t>“A meticulous scientific review has now proven that needle exchange programs can reduce the transmission of HIV and save lives without losing ground in the battle against illegal </a:t>
            </a:r>
            <a:r>
              <a:rPr lang="en-US" sz="450" dirty="0" err="1">
                <a:solidFill>
                  <a:schemeClr val="accent4"/>
                </a:solidFill>
                <a:latin typeface="Cambria"/>
                <a:ea typeface="Cambria"/>
                <a:cs typeface="Cambria"/>
                <a:sym typeface="Cambria"/>
              </a:rPr>
              <a:t>drugs.”Shalala</a:t>
            </a:r>
            <a:r>
              <a:rPr lang="en-US" sz="450" dirty="0">
                <a:solidFill>
                  <a:schemeClr val="accent4"/>
                </a:solidFill>
                <a:latin typeface="Cambria"/>
                <a:ea typeface="Cambria"/>
                <a:cs typeface="Cambria"/>
                <a:sym typeface="Cambria"/>
              </a:rPr>
              <a:t>, D.E., Secretary, Department of Health and Human Services, Press release from Department of Health and Human Services (April 20, 1998).</a:t>
            </a:r>
            <a:r>
              <a:rPr lang="en-US" sz="450" u="sng" dirty="0">
                <a:solidFill>
                  <a:schemeClr val="accent4"/>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http://archive.hhs.gov/news/press/1998pres/980420a.html</a:t>
            </a:r>
            <a:r>
              <a:rPr lang="en-US" sz="450" b="1" dirty="0">
                <a:solidFill>
                  <a:schemeClr val="accent4"/>
                </a:solidFill>
                <a:latin typeface="Cambria"/>
                <a:ea typeface="Cambria"/>
                <a:cs typeface="Cambria"/>
                <a:sym typeface="Cambria"/>
              </a:rPr>
              <a:t>3. NIDA Director Nora Volkow Endorses Effectiveness of Syringe Exchange in Reducing Risk of HIV Infection </a:t>
            </a:r>
            <a:r>
              <a:rPr lang="en-US" sz="450" dirty="0">
                <a:solidFill>
                  <a:schemeClr val="accent4"/>
                </a:solidFill>
                <a:latin typeface="Cambria"/>
                <a:ea typeface="Cambria"/>
                <a:cs typeface="Cambria"/>
                <a:sym typeface="Cambria"/>
              </a:rPr>
              <a:t>“While it is not feasible to do a randomized controlled trial of the effectiveness of needle or syringe exchange programs (NEPs/SEPs) in reducing HIV incidence, the majority of studies have shown that NEPs/SEPs are strongly associated with reductions in the spread of HIV when used as a component of comprehensive approach to HIV prevention. NEPs/SEPs increase the availability of sterile syringes and other injection equipment, and for exchange participants, this decreases the fraction of needles in circulation that are </a:t>
            </a:r>
            <a:r>
              <a:rPr lang="en-US" sz="450" dirty="0" err="1">
                <a:solidFill>
                  <a:schemeClr val="accent4"/>
                </a:solidFill>
                <a:latin typeface="Cambria"/>
                <a:ea typeface="Cambria"/>
                <a:cs typeface="Cambria"/>
                <a:sym typeface="Cambria"/>
              </a:rPr>
              <a:t>contaminated.This</a:t>
            </a:r>
            <a:r>
              <a:rPr lang="en-US" sz="450" dirty="0">
                <a:solidFill>
                  <a:schemeClr val="accent4"/>
                </a:solidFill>
                <a:latin typeface="Cambria"/>
                <a:ea typeface="Cambria"/>
                <a:cs typeface="Cambria"/>
                <a:sym typeface="Cambria"/>
              </a:rPr>
              <a:t> lower fraction of contaminated needles reduces the risk of injection with a contaminated needle and lowers the risk of HIV </a:t>
            </a:r>
            <a:r>
              <a:rPr lang="en-US" sz="450" dirty="0" err="1">
                <a:solidFill>
                  <a:schemeClr val="accent4"/>
                </a:solidFill>
                <a:latin typeface="Cambria"/>
                <a:ea typeface="Cambria"/>
                <a:cs typeface="Cambria"/>
                <a:sym typeface="Cambria"/>
              </a:rPr>
              <a:t>transmission.“In</a:t>
            </a:r>
            <a:r>
              <a:rPr lang="en-US" sz="450" dirty="0">
                <a:solidFill>
                  <a:schemeClr val="accent4"/>
                </a:solidFill>
                <a:latin typeface="Cambria"/>
                <a:ea typeface="Cambria"/>
                <a:cs typeface="Cambria"/>
                <a:sym typeface="Cambria"/>
              </a:rPr>
              <a:t> addition to decreasing HIV infected needles in circulation through the physical exchange of syringes, most NEPs/SEPs are part of a comprehensive HIV prevention effort that may include education on risk reduction, and referral to drug addiction treatment, job or other social services, and these interventions may be responsible for a significant part of the overall effectiveness of NEPs/SEPs. NEPs/SEPs also provide an opportunity to reach out to populations that are often difficult to engage in </a:t>
            </a:r>
            <a:r>
              <a:rPr lang="en-US" sz="450" dirty="0" err="1">
                <a:solidFill>
                  <a:schemeClr val="accent4"/>
                </a:solidFill>
                <a:latin typeface="Cambria"/>
                <a:ea typeface="Cambria"/>
                <a:cs typeface="Cambria"/>
                <a:sym typeface="Cambria"/>
              </a:rPr>
              <a:t>treatment.”Nora</a:t>
            </a:r>
            <a:r>
              <a:rPr lang="en-US" sz="450" dirty="0">
                <a:solidFill>
                  <a:schemeClr val="accent4"/>
                </a:solidFill>
                <a:latin typeface="Cambria"/>
                <a:ea typeface="Cambria"/>
                <a:cs typeface="Cambria"/>
                <a:sym typeface="Cambria"/>
              </a:rPr>
              <a:t> Volkow, Director, US National Institute on Drug Abuse, correspondence with Allan Clear, “NIH Response on Harm Reduction and Needle Exchange,” Aug. 4, 2004.</a:t>
            </a:r>
            <a:r>
              <a:rPr lang="en-US" sz="450" u="sng" dirty="0">
                <a:solidFill>
                  <a:schemeClr val="accent4"/>
                </a:solidFill>
                <a:latin typeface="Cambria"/>
                <a:ea typeface="Cambria"/>
                <a:cs typeface="Cambria"/>
                <a:sym typeface="Cambria"/>
                <a:hlinkClick r:id="rId4">
                  <a:extLst>
                    <a:ext uri="{A12FA001-AC4F-418D-AE19-62706E023703}">
                      <ahyp:hlinkClr xmlns:ahyp="http://schemas.microsoft.com/office/drawing/2018/hyperlinkcolor" val="tx"/>
                    </a:ext>
                  </a:extLst>
                </a:hlinkClick>
              </a:rPr>
              <a:t>http://proxy.baremetal.com/csdp.org/research/ </a:t>
            </a:r>
            <a:r>
              <a:rPr lang="en-US" sz="450" u="sng" dirty="0" err="1">
                <a:solidFill>
                  <a:schemeClr val="accent4"/>
                </a:solidFill>
                <a:latin typeface="Cambria"/>
                <a:ea typeface="Cambria"/>
                <a:cs typeface="Cambria"/>
                <a:sym typeface="Cambria"/>
                <a:hlinkClick r:id="rId4">
                  <a:extLst>
                    <a:ext uri="{A12FA001-AC4F-418D-AE19-62706E023703}">
                      <ahyp:hlinkClr xmlns:ahyp="http://schemas.microsoft.com/office/drawing/2018/hyperlinkcolor" val="tx"/>
                    </a:ext>
                  </a:extLst>
                </a:hlinkClick>
              </a:rPr>
              <a:t>re_souderzerhou.pdf</a:t>
            </a:r>
            <a:r>
              <a:rPr lang="en-US" sz="450" u="sng" dirty="0" err="1">
                <a:solidFill>
                  <a:schemeClr val="accent4"/>
                </a:solidFill>
                <a:latin typeface="Cambria"/>
                <a:ea typeface="Cambria"/>
                <a:cs typeface="Cambria"/>
                <a:sym typeface="Cambria"/>
                <a:hlinkClick r:id="rId5">
                  <a:extLst>
                    <a:ext uri="{A12FA001-AC4F-418D-AE19-62706E023703}">
                      <ahyp:hlinkClr xmlns:ahyp="http://schemas.microsoft.com/office/drawing/2018/hyperlinkcolor" val="tx"/>
                    </a:ext>
                  </a:extLst>
                </a:hlinkClick>
              </a:rPr>
              <a:t>http</a:t>
            </a:r>
            <a:r>
              <a:rPr lang="en-US" sz="450" u="sng" dirty="0">
                <a:solidFill>
                  <a:schemeClr val="accent4"/>
                </a:solidFill>
                <a:latin typeface="Cambria"/>
                <a:ea typeface="Cambria"/>
                <a:cs typeface="Cambria"/>
                <a:sym typeface="Cambria"/>
                <a:hlinkClick r:id="rId5">
                  <a:extLst>
                    <a:ext uri="{A12FA001-AC4F-418D-AE19-62706E023703}">
                      <ahyp:hlinkClr xmlns:ahyp="http://schemas.microsoft.com/office/drawing/2018/hyperlinkcolor" val="tx"/>
                    </a:ext>
                  </a:extLst>
                </a:hlinkClick>
              </a:rPr>
              <a:t>://hepcproject.typepad.com/</a:t>
            </a:r>
            <a:r>
              <a:rPr lang="en-US" sz="450" u="sng" dirty="0" err="1">
                <a:solidFill>
                  <a:schemeClr val="accent4"/>
                </a:solidFill>
                <a:latin typeface="Cambria"/>
                <a:ea typeface="Cambria"/>
                <a:cs typeface="Cambria"/>
                <a:sym typeface="Cambria"/>
                <a:hlinkClick r:id="rId5">
                  <a:extLst>
                    <a:ext uri="{A12FA001-AC4F-418D-AE19-62706E023703}">
                      <ahyp:hlinkClr xmlns:ahyp="http://schemas.microsoft.com/office/drawing/2018/hyperlinkcolor" val="tx"/>
                    </a:ext>
                  </a:extLst>
                </a:hlinkClick>
              </a:rPr>
              <a:t>hep_c_project</a:t>
            </a:r>
            <a:r>
              <a:rPr lang="en-US" sz="450" u="sng" dirty="0">
                <a:solidFill>
                  <a:schemeClr val="accent4"/>
                </a:solidFill>
                <a:latin typeface="Cambria"/>
                <a:ea typeface="Cambria"/>
                <a:cs typeface="Cambria"/>
                <a:sym typeface="Cambria"/>
                <a:hlinkClick r:id="rId5">
                  <a:extLst>
                    <a:ext uri="{A12FA001-AC4F-418D-AE19-62706E023703}">
                      <ahyp:hlinkClr xmlns:ahyp="http://schemas.microsoft.com/office/drawing/2018/hyperlinkcolor" val="tx"/>
                    </a:ext>
                  </a:extLst>
                </a:hlinkClick>
              </a:rPr>
              <a:t>/2004/09/re_souderzerhou.html</a:t>
            </a:r>
            <a:r>
              <a:rPr lang="en-US" sz="450" b="1" dirty="0">
                <a:solidFill>
                  <a:schemeClr val="accent4"/>
                </a:solidFill>
                <a:latin typeface="Cambria"/>
                <a:ea typeface="Cambria"/>
                <a:cs typeface="Cambria"/>
                <a:sym typeface="Cambria"/>
              </a:rPr>
              <a:t>4. US Surgeon General’s Determination of Effectiveness of Syringe Exchange Programs, 2011</a:t>
            </a:r>
            <a:r>
              <a:rPr lang="en-US" sz="450" dirty="0">
                <a:solidFill>
                  <a:schemeClr val="accent4"/>
                </a:solidFill>
                <a:latin typeface="Cambria"/>
                <a:ea typeface="Cambria"/>
                <a:cs typeface="Cambria"/>
                <a:sym typeface="Cambria"/>
              </a:rPr>
              <a:t>“The Surgeon General of the United States Public Health Service, VADM Regina Benjamin, M.D., M.B.A., has determined that a demonstration needle exchange program (or more appropriately called syringe services program or SSP) would be effective in reducing drug abuse and the risk of infection with the etiologic agent for acquired immune deficiency syndrome. This determination reflects the scientific evidence supporting the important public health benefit of SSPs, and is necessary to meet the statutory requirement permitting the expenditure of Substance Abuse Prevention and Treatment (SAPT) Block Grant funds for </a:t>
            </a:r>
            <a:r>
              <a:rPr lang="en-US" sz="450" dirty="0" err="1">
                <a:solidFill>
                  <a:schemeClr val="accent4"/>
                </a:solidFill>
                <a:latin typeface="Cambria"/>
                <a:ea typeface="Cambria"/>
                <a:cs typeface="Cambria"/>
                <a:sym typeface="Cambria"/>
              </a:rPr>
              <a:t>SSPs.”Sebelius</a:t>
            </a:r>
            <a:r>
              <a:rPr lang="en-US" sz="450" dirty="0">
                <a:solidFill>
                  <a:schemeClr val="accent4"/>
                </a:solidFill>
                <a:latin typeface="Cambria"/>
                <a:ea typeface="Cambria"/>
                <a:cs typeface="Cambria"/>
                <a:sym typeface="Cambria"/>
              </a:rPr>
              <a:t>, Kathleen, Secretary of Health and Human Services, “Determination That a Demonstration Needle Exchange Program Would be Effective in Reducing Drug Abuse and the Risk of Acquired Immune Deficiency Syndrome Infection Among Intravenous Drug Users,” Federal Register, February 23, 2011, Vol. 76, No. 36, p. 10038.</a:t>
            </a:r>
            <a:r>
              <a:rPr lang="en-US" sz="450" u="sng" dirty="0">
                <a:solidFill>
                  <a:schemeClr val="accent4"/>
                </a:solidFill>
                <a:latin typeface="Cambria"/>
                <a:ea typeface="Cambria"/>
                <a:cs typeface="Cambria"/>
                <a:sym typeface="Cambria"/>
                <a:hlinkClick r:id="rId6">
                  <a:extLst>
                    <a:ext uri="{A12FA001-AC4F-418D-AE19-62706E023703}">
                      <ahyp:hlinkClr xmlns:ahyp="http://schemas.microsoft.com/office/drawing/2018/hyperlinkcolor" val="tx"/>
                    </a:ext>
                  </a:extLst>
                </a:hlinkClick>
              </a:rPr>
              <a:t>Determination That a Demonstration Needle Exchange Program Would be Effective in Reducing Drug Abuse and the Risk of Acquired Immune Deficiency Syndrome Infection Among Intravenous Drug Users</a:t>
            </a:r>
            <a:r>
              <a:rPr lang="en-US" sz="450" u="sng" dirty="0">
                <a:solidFill>
                  <a:schemeClr val="accent4"/>
                </a:solidFill>
                <a:latin typeface="Cambria"/>
                <a:ea typeface="Cambria"/>
                <a:cs typeface="Cambria"/>
                <a:sym typeface="Cambria"/>
              </a:rPr>
              <a:t>http://www.gpo.gov/fdsys/pkg/FR-2011-02-23/pdf/2011-3990.pdf</a:t>
            </a:r>
            <a:r>
              <a:rPr lang="en-US" sz="450" b="1" dirty="0">
                <a:solidFill>
                  <a:schemeClr val="accent4"/>
                </a:solidFill>
                <a:latin typeface="Cambria"/>
                <a:ea typeface="Cambria"/>
                <a:cs typeface="Cambria"/>
                <a:sym typeface="Cambria"/>
              </a:rPr>
              <a:t>5. Centers for Disease Control on Syringe </a:t>
            </a:r>
            <a:r>
              <a:rPr lang="en-US" sz="450" b="1" dirty="0" err="1">
                <a:solidFill>
                  <a:schemeClr val="accent4"/>
                </a:solidFill>
                <a:latin typeface="Cambria"/>
                <a:ea typeface="Cambria"/>
                <a:cs typeface="Cambria"/>
                <a:sym typeface="Cambria"/>
              </a:rPr>
              <a:t>Exchange</a:t>
            </a:r>
            <a:r>
              <a:rPr lang="en-US" sz="450" dirty="0" err="1">
                <a:solidFill>
                  <a:schemeClr val="accent4"/>
                </a:solidFill>
                <a:latin typeface="Cambria"/>
                <a:ea typeface="Cambria"/>
                <a:cs typeface="Cambria"/>
                <a:sym typeface="Cambria"/>
              </a:rPr>
              <a:t>The</a:t>
            </a:r>
            <a:r>
              <a:rPr lang="en-US" sz="450" dirty="0">
                <a:solidFill>
                  <a:schemeClr val="accent4"/>
                </a:solidFill>
                <a:latin typeface="Cambria"/>
                <a:ea typeface="Cambria"/>
                <a:cs typeface="Cambria"/>
                <a:sym typeface="Cambria"/>
              </a:rPr>
              <a:t> basic service offered by SSPs [Syringe Services Programs] allows PWID [People Who Inject Drugs] to exchange used needles and syringes for new, sterile needles and syringes. Providing sterile needles and syringes and establishing appropriate disposal procedures substantially reduces the chances that PWID will share injection equipment and removes potentially HIV- and HCV-contaminated syringes from the community. Many SSPs have become multiservice organizations, providing various health and social services to their participants (8). HIV and HCV testing and linkage to care and treatment for substance use disorders are among the most important of these other services. The availability of new and highly effective curative therapy for HCV infection increases the benefits of </a:t>
            </a:r>
            <a:r>
              <a:rPr lang="en-US" sz="450" dirty="0" err="1">
                <a:solidFill>
                  <a:schemeClr val="accent4"/>
                </a:solidFill>
                <a:latin typeface="Cambria"/>
                <a:ea typeface="Cambria"/>
                <a:cs typeface="Cambria"/>
                <a:sym typeface="Cambria"/>
              </a:rPr>
              <a:t>integratingtesting</a:t>
            </a:r>
            <a:r>
              <a:rPr lang="en-US" sz="450" dirty="0">
                <a:solidFill>
                  <a:schemeClr val="accent4"/>
                </a:solidFill>
                <a:latin typeface="Cambria"/>
                <a:ea typeface="Cambria"/>
                <a:cs typeface="Cambria"/>
                <a:sym typeface="Cambria"/>
              </a:rPr>
              <a:t> and linkage to care among the services provided by </a:t>
            </a:r>
            <a:r>
              <a:rPr lang="en-US" sz="450" dirty="0" err="1">
                <a:solidFill>
                  <a:schemeClr val="accent4"/>
                </a:solidFill>
                <a:latin typeface="Cambria"/>
                <a:ea typeface="Cambria"/>
                <a:cs typeface="Cambria"/>
                <a:sym typeface="Cambria"/>
              </a:rPr>
              <a:t>SSPs.”Don</a:t>
            </a:r>
            <a:r>
              <a:rPr lang="en-US" sz="450" dirty="0">
                <a:solidFill>
                  <a:schemeClr val="accent4"/>
                </a:solidFill>
                <a:latin typeface="Cambria"/>
                <a:ea typeface="Cambria"/>
                <a:cs typeface="Cambria"/>
                <a:sym typeface="Cambria"/>
              </a:rPr>
              <a:t> C. Des </a:t>
            </a:r>
            <a:r>
              <a:rPr lang="en-US" sz="450" dirty="0" err="1">
                <a:solidFill>
                  <a:schemeClr val="accent4"/>
                </a:solidFill>
                <a:latin typeface="Cambria"/>
                <a:ea typeface="Cambria"/>
                <a:cs typeface="Cambria"/>
                <a:sym typeface="Cambria"/>
              </a:rPr>
              <a:t>Jarlais</a:t>
            </a:r>
            <a:r>
              <a:rPr lang="en-US" sz="450" dirty="0">
                <a:solidFill>
                  <a:schemeClr val="accent4"/>
                </a:solidFill>
                <a:latin typeface="Cambria"/>
                <a:ea typeface="Cambria"/>
                <a:cs typeface="Cambria"/>
                <a:sym typeface="Cambria"/>
              </a:rPr>
              <a:t> PhD, Ann Nugent, Alisa Solberg MPA, Jonathan </a:t>
            </a:r>
            <a:r>
              <a:rPr lang="en-US" sz="450" dirty="0" err="1">
                <a:solidFill>
                  <a:schemeClr val="accent4"/>
                </a:solidFill>
                <a:latin typeface="Cambria"/>
                <a:ea typeface="Cambria"/>
                <a:cs typeface="Cambria"/>
                <a:sym typeface="Cambria"/>
              </a:rPr>
              <a:t>Feelemyer</a:t>
            </a:r>
            <a:r>
              <a:rPr lang="en-US" sz="450" dirty="0">
                <a:solidFill>
                  <a:schemeClr val="accent4"/>
                </a:solidFill>
                <a:latin typeface="Cambria"/>
                <a:ea typeface="Cambria"/>
                <a:cs typeface="Cambria"/>
                <a:sym typeface="Cambria"/>
              </a:rPr>
              <a:t> MS, Jonathan Mermin MD, and Deborah Holtzman PhD. “Syringe Service Programs for Persons Who Inject Drugs in Urban, Suburban, and Rural Areas – United States, 2013,” Centers for Disease Control and Prevention Morbidity and Mortality Weekly Report (MMWR) 2015;64:1337 1341. </a:t>
            </a:r>
            <a:r>
              <a:rPr lang="en-US" sz="450" u="sng" dirty="0">
                <a:solidFill>
                  <a:schemeClr val="accent4"/>
                </a:solidFill>
                <a:latin typeface="Cambria"/>
                <a:ea typeface="Cambria"/>
                <a:cs typeface="Cambria"/>
                <a:sym typeface="Cambria"/>
                <a:hlinkClick r:id="rId7">
                  <a:extLst>
                    <a:ext uri="{A12FA001-AC4F-418D-AE19-62706E023703}">
                      <ahyp:hlinkClr xmlns:ahyp="http://schemas.microsoft.com/office/drawing/2018/hyperlinkcolor" val="tx"/>
                    </a:ext>
                  </a:extLst>
                </a:hlinkClick>
              </a:rPr>
              <a:t>http://www.cdc.gov/mmwr/pdf/wk/ mm6448.pdf</a:t>
            </a:r>
            <a:r>
              <a:rPr lang="en-US" sz="450" u="sng" dirty="0">
                <a:solidFill>
                  <a:schemeClr val="accent4"/>
                </a:solidFill>
                <a:latin typeface="Cambria"/>
                <a:ea typeface="Cambria"/>
                <a:cs typeface="Cambria"/>
                <a:sym typeface="Cambria"/>
                <a:hlinkClick r:id="rId8">
                  <a:extLst>
                    <a:ext uri="{A12FA001-AC4F-418D-AE19-62706E023703}">
                      <ahyp:hlinkClr xmlns:ahyp="http://schemas.microsoft.com/office/drawing/2018/hyperlinkcolor" val="tx"/>
                    </a:ext>
                  </a:extLst>
                </a:hlinkClick>
              </a:rPr>
              <a:t>ttp://www.cdc.gov/mmwr/ preview/</a:t>
            </a:r>
            <a:r>
              <a:rPr lang="en-US" sz="450" u="sng" dirty="0" err="1">
                <a:solidFill>
                  <a:schemeClr val="accent4"/>
                </a:solidFill>
                <a:latin typeface="Cambria"/>
                <a:ea typeface="Cambria"/>
                <a:cs typeface="Cambria"/>
                <a:sym typeface="Cambria"/>
                <a:hlinkClick r:id="rId8">
                  <a:extLst>
                    <a:ext uri="{A12FA001-AC4F-418D-AE19-62706E023703}">
                      <ahyp:hlinkClr xmlns:ahyp="http://schemas.microsoft.com/office/drawing/2018/hyperlinkcolor" val="tx"/>
                    </a:ext>
                  </a:extLst>
                </a:hlinkClick>
              </a:rPr>
              <a:t>mmwrhtml</a:t>
            </a:r>
            <a:r>
              <a:rPr lang="en-US" sz="450" u="sng" dirty="0">
                <a:solidFill>
                  <a:schemeClr val="accent4"/>
                </a:solidFill>
                <a:latin typeface="Cambria"/>
                <a:ea typeface="Cambria"/>
                <a:cs typeface="Cambria"/>
                <a:sym typeface="Cambria"/>
                <a:hlinkClick r:id="rId8">
                  <a:extLst>
                    <a:ext uri="{A12FA001-AC4F-418D-AE19-62706E023703}">
                      <ahyp:hlinkClr xmlns:ahyp="http://schemas.microsoft.com/office/drawing/2018/hyperlinkcolor" val="tx"/>
                    </a:ext>
                  </a:extLst>
                </a:hlinkClick>
              </a:rPr>
              <a:t>/mm6448a3.htm</a:t>
            </a:r>
            <a:r>
              <a:rPr lang="en-US" sz="450" b="1" dirty="0">
                <a:solidFill>
                  <a:schemeClr val="accent4"/>
                </a:solidFill>
                <a:latin typeface="Cambria"/>
                <a:ea typeface="Cambria"/>
                <a:cs typeface="Cambria"/>
                <a:sym typeface="Cambria"/>
              </a:rPr>
              <a:t>6. Participation in Syringe Exchange Program and Entry Into Drug </a:t>
            </a:r>
            <a:r>
              <a:rPr lang="en-US" sz="450" b="1" dirty="0" err="1">
                <a:solidFill>
                  <a:schemeClr val="accent4"/>
                </a:solidFill>
                <a:latin typeface="Cambria"/>
                <a:ea typeface="Cambria"/>
                <a:cs typeface="Cambria"/>
                <a:sym typeface="Cambria"/>
              </a:rPr>
              <a:t>Treatment</a:t>
            </a:r>
            <a:r>
              <a:rPr lang="en-US" sz="450" dirty="0" err="1">
                <a:solidFill>
                  <a:schemeClr val="accent4"/>
                </a:solidFill>
                <a:latin typeface="Cambria"/>
                <a:ea typeface="Cambria"/>
                <a:cs typeface="Cambria"/>
                <a:sym typeface="Cambria"/>
              </a:rPr>
              <a:t>According</a:t>
            </a:r>
            <a:r>
              <a:rPr lang="en-US" sz="450" dirty="0">
                <a:solidFill>
                  <a:schemeClr val="accent4"/>
                </a:solidFill>
                <a:latin typeface="Cambria"/>
                <a:ea typeface="Cambria"/>
                <a:cs typeface="Cambria"/>
                <a:sym typeface="Cambria"/>
              </a:rPr>
              <a:t> to a 1997 statement by the National Institutes of Health, “individuals in areas with needle exchange programs have an increased likelihood of entering drug treatment </a:t>
            </a:r>
            <a:r>
              <a:rPr lang="en-US" sz="450" dirty="0" err="1">
                <a:solidFill>
                  <a:schemeClr val="accent4"/>
                </a:solidFill>
                <a:latin typeface="Cambria"/>
                <a:ea typeface="Cambria"/>
                <a:cs typeface="Cambria"/>
                <a:sym typeface="Cambria"/>
              </a:rPr>
              <a:t>programs.”National</a:t>
            </a:r>
            <a:r>
              <a:rPr lang="en-US" sz="450" dirty="0">
                <a:solidFill>
                  <a:schemeClr val="accent4"/>
                </a:solidFill>
                <a:latin typeface="Cambria"/>
                <a:ea typeface="Cambria"/>
                <a:cs typeface="Cambria"/>
                <a:sym typeface="Cambria"/>
              </a:rPr>
              <a:t> Institutes of Health Consensus Panel, Interventions to Prevent HIV Risk Behaviors (Kensington, MD: NIH Consensus Program Information Center, February 1997), p. 6.</a:t>
            </a:r>
            <a:r>
              <a:rPr lang="en-US" sz="450" u="sng" dirty="0">
                <a:solidFill>
                  <a:schemeClr val="accent4"/>
                </a:solidFill>
                <a:latin typeface="Cambria"/>
                <a:ea typeface="Cambria"/>
                <a:cs typeface="Cambria"/>
                <a:sym typeface="Cambria"/>
                <a:hlinkClick r:id="rId9">
                  <a:extLst>
                    <a:ext uri="{A12FA001-AC4F-418D-AE19-62706E023703}">
                      <ahyp:hlinkClr xmlns:ahyp="http://schemas.microsoft.com/office/drawing/2018/hyperlinkcolor" val="tx"/>
                    </a:ext>
                  </a:extLst>
                </a:hlinkClick>
              </a:rPr>
              <a:t>http://consensus.nih.gov/1997/ 1997PreventHIVRisk104html.htm</a:t>
            </a:r>
            <a:r>
              <a:rPr lang="en-US" sz="450" b="1" dirty="0">
                <a:solidFill>
                  <a:schemeClr val="accent4"/>
                </a:solidFill>
                <a:latin typeface="Cambria"/>
                <a:ea typeface="Cambria"/>
                <a:cs typeface="Cambria"/>
                <a:sym typeface="Cambria"/>
              </a:rPr>
              <a:t>7. US Surgeon General’s Determination of Effectiveness of Syringe Exchange </a:t>
            </a:r>
            <a:r>
              <a:rPr lang="en-US" sz="450" b="1" dirty="0" err="1">
                <a:solidFill>
                  <a:schemeClr val="accent4"/>
                </a:solidFill>
                <a:latin typeface="Cambria"/>
                <a:ea typeface="Cambria"/>
                <a:cs typeface="Cambria"/>
                <a:sym typeface="Cambria"/>
              </a:rPr>
              <a:t>Programs</a:t>
            </a:r>
            <a:r>
              <a:rPr lang="en-US" sz="450" dirty="0" err="1">
                <a:solidFill>
                  <a:schemeClr val="accent4"/>
                </a:solidFill>
                <a:latin typeface="Cambria"/>
                <a:ea typeface="Cambria"/>
                <a:cs typeface="Cambria"/>
                <a:sym typeface="Cambria"/>
              </a:rPr>
              <a:t>“After</a:t>
            </a:r>
            <a:r>
              <a:rPr lang="en-US" sz="450" dirty="0">
                <a:solidFill>
                  <a:schemeClr val="accent4"/>
                </a:solidFill>
                <a:latin typeface="Cambria"/>
                <a:ea typeface="Cambria"/>
                <a:cs typeface="Cambria"/>
                <a:sym typeface="Cambria"/>
              </a:rPr>
              <a:t> reviewing all of the research to date, the senior scientists of the Department and I have unanimously agreed that there is conclusive scientific evidence that syringe exchange programs, as part of a comprehensive HIV prevention strategy, are an effective public health intervention that reduces the transmission of HIV and does not encourage the use of illegal </a:t>
            </a:r>
            <a:r>
              <a:rPr lang="en-US" sz="450" dirty="0" err="1">
                <a:solidFill>
                  <a:schemeClr val="accent4"/>
                </a:solidFill>
                <a:latin typeface="Cambria"/>
                <a:ea typeface="Cambria"/>
                <a:cs typeface="Cambria"/>
                <a:sym typeface="Cambria"/>
              </a:rPr>
              <a:t>drugs.”US</a:t>
            </a:r>
            <a:r>
              <a:rPr lang="en-US" sz="450" dirty="0">
                <a:solidFill>
                  <a:schemeClr val="accent4"/>
                </a:solidFill>
                <a:latin typeface="Cambria"/>
                <a:ea typeface="Cambria"/>
                <a:cs typeface="Cambria"/>
                <a:sym typeface="Cambria"/>
              </a:rPr>
              <a:t> Surgeon General Dr. David </a:t>
            </a:r>
            <a:r>
              <a:rPr lang="en-US" sz="450" dirty="0" err="1">
                <a:solidFill>
                  <a:schemeClr val="accent4"/>
                </a:solidFill>
                <a:latin typeface="Cambria"/>
                <a:ea typeface="Cambria"/>
                <a:cs typeface="Cambria"/>
                <a:sym typeface="Cambria"/>
              </a:rPr>
              <a:t>Satcher</a:t>
            </a:r>
            <a:r>
              <a:rPr lang="en-US" sz="450" dirty="0">
                <a:solidFill>
                  <a:schemeClr val="accent4"/>
                </a:solidFill>
                <a:latin typeface="Cambria"/>
                <a:ea typeface="Cambria"/>
                <a:cs typeface="Cambria"/>
                <a:sym typeface="Cambria"/>
              </a:rPr>
              <a:t>, Department of Health and Human Services, “Evidence-Based Findings on the Efficacy of Syringe Exchange Programs: An Analysis from the Assistant Secretary for Health and Surgeon General of the Scientific Research Completed Since April 1998,” (Washington, DC: Dept. of Health and Human Services, 2000), p. 11. </a:t>
            </a:r>
            <a:r>
              <a:rPr lang="en-US" sz="450" u="sng" dirty="0">
                <a:solidFill>
                  <a:schemeClr val="accent4"/>
                </a:solidFill>
                <a:latin typeface="Cambria"/>
                <a:ea typeface="Cambria"/>
                <a:cs typeface="Cambria"/>
                <a:sym typeface="Cambria"/>
                <a:hlinkClick r:id="rId10">
                  <a:extLst>
                    <a:ext uri="{A12FA001-AC4F-418D-AE19-62706E023703}">
                      <ahyp:hlinkClr xmlns:ahyp="http://schemas.microsoft.com/office/drawing/2018/hyperlinkcolor" val="tx"/>
                    </a:ext>
                  </a:extLst>
                </a:hlinkClick>
              </a:rPr>
              <a:t>http://home.mchsi.com/~apclc/8fedstudies2.pdf</a:t>
            </a:r>
            <a:r>
              <a:rPr lang="en-US" sz="450" u="sng" dirty="0">
                <a:solidFill>
                  <a:schemeClr val="accent4"/>
                </a:solidFill>
                <a:latin typeface="Cambria"/>
                <a:ea typeface="Cambria"/>
                <a:cs typeface="Cambria"/>
                <a:sym typeface="Cambria"/>
              </a:rPr>
              <a:t> </a:t>
            </a:r>
            <a:r>
              <a:rPr lang="en-US" sz="450" b="1" dirty="0">
                <a:solidFill>
                  <a:schemeClr val="accent4"/>
                </a:solidFill>
                <a:latin typeface="Cambria"/>
                <a:ea typeface="Cambria"/>
                <a:cs typeface="Cambria"/>
                <a:sym typeface="Cambria"/>
              </a:rPr>
              <a:t>8. How Syringe Exchanges </a:t>
            </a:r>
            <a:r>
              <a:rPr lang="en-US" sz="450" b="1" dirty="0" err="1">
                <a:solidFill>
                  <a:schemeClr val="accent4"/>
                </a:solidFill>
                <a:latin typeface="Cambria"/>
                <a:ea typeface="Cambria"/>
                <a:cs typeface="Cambria"/>
                <a:sym typeface="Cambria"/>
              </a:rPr>
              <a:t>Work</a:t>
            </a:r>
            <a:r>
              <a:rPr lang="en-US" sz="450" dirty="0" err="1">
                <a:solidFill>
                  <a:schemeClr val="accent4"/>
                </a:solidFill>
                <a:latin typeface="Cambria"/>
                <a:ea typeface="Cambria"/>
                <a:cs typeface="Cambria"/>
                <a:sym typeface="Cambria"/>
              </a:rPr>
              <a:t>Syringe</a:t>
            </a:r>
            <a:r>
              <a:rPr lang="en-US" sz="450" dirty="0">
                <a:solidFill>
                  <a:schemeClr val="accent4"/>
                </a:solidFill>
                <a:latin typeface="Cambria"/>
                <a:ea typeface="Cambria"/>
                <a:cs typeface="Cambria"/>
                <a:sym typeface="Cambria"/>
              </a:rPr>
              <a:t> exchange programs (SEPs) provide free sterile syringes and collect used syringes from injection-drug users (IDUs) to reduce transmission of bloodborne pathogens, including human immunodeficiency virus (HIV), hepatitis B virus, and hepatitis C virus (HCV).”“Syringe Exchange Programs – United States, 2008,” Morbidity and Mortality Weekly Report (Atlanta, GA: US Centers for Disease Control, Nov. 19, 2010), Vol. 59, No. 45, p. 1488.</a:t>
            </a:r>
            <a:r>
              <a:rPr lang="en-US" sz="450" u="sng" dirty="0">
                <a:solidFill>
                  <a:schemeClr val="accent4"/>
                </a:solidFill>
                <a:latin typeface="Cambria"/>
                <a:ea typeface="Cambria"/>
                <a:cs typeface="Cambria"/>
                <a:sym typeface="Cambria"/>
                <a:hlinkClick r:id="rId11">
                  <a:extLst>
                    <a:ext uri="{A12FA001-AC4F-418D-AE19-62706E023703}">
                      <ahyp:hlinkClr xmlns:ahyp="http://schemas.microsoft.com/office/drawing/2018/hyperlinkcolor" val="tx"/>
                    </a:ext>
                  </a:extLst>
                </a:hlinkClick>
              </a:rPr>
              <a:t>http://www.cdc.gov/mmwr/pdf/wk/mm5945.pdf</a:t>
            </a:r>
            <a:r>
              <a:rPr lang="en-US" sz="450" b="1" dirty="0">
                <a:solidFill>
                  <a:schemeClr val="accent4"/>
                </a:solidFill>
                <a:latin typeface="Cambria"/>
                <a:ea typeface="Cambria"/>
                <a:cs typeface="Cambria"/>
                <a:sym typeface="Cambria"/>
              </a:rPr>
              <a:t>9. Legal Access to </a:t>
            </a:r>
            <a:r>
              <a:rPr lang="en-US" sz="450" b="1" dirty="0" err="1">
                <a:solidFill>
                  <a:schemeClr val="accent4"/>
                </a:solidFill>
                <a:latin typeface="Cambria"/>
                <a:ea typeface="Cambria"/>
                <a:cs typeface="Cambria"/>
                <a:sym typeface="Cambria"/>
              </a:rPr>
              <a:t>Syringes</a:t>
            </a:r>
            <a:r>
              <a:rPr lang="en-US" sz="450" dirty="0" err="1">
                <a:solidFill>
                  <a:schemeClr val="accent4"/>
                </a:solidFill>
                <a:latin typeface="Cambria"/>
                <a:ea typeface="Cambria"/>
                <a:cs typeface="Cambria"/>
                <a:sym typeface="Cambria"/>
              </a:rPr>
              <a:t>“Studies</a:t>
            </a:r>
            <a:r>
              <a:rPr lang="en-US" sz="450" dirty="0">
                <a:solidFill>
                  <a:schemeClr val="accent4"/>
                </a:solidFill>
                <a:latin typeface="Cambria"/>
                <a:ea typeface="Cambria"/>
                <a:cs typeface="Cambria"/>
                <a:sym typeface="Cambria"/>
              </a:rPr>
              <a:t> on behalf of the US government conducted by the National Commission on AIDS, the University of California and the Centers for Disease Control and Prevention, the National Academy of Science, and the Office of Technology Assessment all concluded that syringe prescription and drug paraphernalia laws should be overturned or modified to allow IDUs to purchase, possess, and exchange sterile syringes.”</a:t>
            </a:r>
            <a:r>
              <a:rPr lang="en-US" sz="450" dirty="0" err="1">
                <a:solidFill>
                  <a:schemeClr val="accent4"/>
                </a:solidFill>
                <a:latin typeface="Cambria"/>
                <a:ea typeface="Cambria"/>
                <a:cs typeface="Cambria"/>
                <a:sym typeface="Cambria"/>
              </a:rPr>
              <a:t>Diebert</a:t>
            </a:r>
            <a:r>
              <a:rPr lang="en-US" sz="450" dirty="0">
                <a:solidFill>
                  <a:schemeClr val="accent4"/>
                </a:solidFill>
                <a:latin typeface="Cambria"/>
                <a:ea typeface="Cambria"/>
                <a:cs typeface="Cambria"/>
                <a:sym typeface="Cambria"/>
              </a:rPr>
              <a:t>, Ryan J., MPH, </a:t>
            </a:r>
            <a:r>
              <a:rPr lang="en-US" sz="450" dirty="0" err="1">
                <a:solidFill>
                  <a:schemeClr val="accent4"/>
                </a:solidFill>
                <a:latin typeface="Cambria"/>
                <a:ea typeface="Cambria"/>
                <a:cs typeface="Cambria"/>
                <a:sym typeface="Cambria"/>
              </a:rPr>
              <a:t>Goldbaum</a:t>
            </a:r>
            <a:r>
              <a:rPr lang="en-US" sz="450" dirty="0">
                <a:solidFill>
                  <a:schemeClr val="accent4"/>
                </a:solidFill>
                <a:latin typeface="Cambria"/>
                <a:ea typeface="Cambria"/>
                <a:cs typeface="Cambria"/>
                <a:sym typeface="Cambria"/>
              </a:rPr>
              <a:t>, Gary, MD, MPH, Parker, Theodore R., MPH, Hagan, Holly, PhD, Marks, Robert, MEd, Hanrahan, Michael, BA, and </a:t>
            </a:r>
            <a:r>
              <a:rPr lang="en-US" sz="450" dirty="0" err="1">
                <a:solidFill>
                  <a:schemeClr val="accent4"/>
                </a:solidFill>
                <a:latin typeface="Cambria"/>
                <a:ea typeface="Cambria"/>
                <a:cs typeface="Cambria"/>
                <a:sym typeface="Cambria"/>
              </a:rPr>
              <a:t>Thiede</a:t>
            </a:r>
            <a:r>
              <a:rPr lang="en-US" sz="450" dirty="0">
                <a:solidFill>
                  <a:schemeClr val="accent4"/>
                </a:solidFill>
                <a:latin typeface="Cambria"/>
                <a:ea typeface="Cambria"/>
                <a:cs typeface="Cambria"/>
                <a:sym typeface="Cambria"/>
              </a:rPr>
              <a:t>, Hanne, DVM, MPH, “Increased Access to Unrestricted Pharmacy Sales of Syringe in Seattle-King County, Washington: Structural and Individual-Level Changes, 1996 Versus 2003,” American Journal of Public Health, Vol. 96, No. 8, Aug. 2006, p. 1352.</a:t>
            </a:r>
            <a:r>
              <a:rPr lang="en-US" sz="450" u="sng" dirty="0">
                <a:solidFill>
                  <a:schemeClr val="accent4"/>
                </a:solidFill>
                <a:latin typeface="Cambria"/>
                <a:ea typeface="Cambria"/>
                <a:cs typeface="Cambria"/>
                <a:sym typeface="Cambria"/>
                <a:hlinkClick r:id="rId12">
                  <a:extLst>
                    <a:ext uri="{A12FA001-AC4F-418D-AE19-62706E023703}">
                      <ahyp:hlinkClr xmlns:ahyp="http://schemas.microsoft.com/office/drawing/2018/hyperlinkcolor" val="tx"/>
                    </a:ext>
                  </a:extLst>
                </a:hlinkClick>
              </a:rPr>
              <a:t>http://ajph.aphapublications.org/</a:t>
            </a:r>
            <a:r>
              <a:rPr lang="en-US" sz="450" u="sng" dirty="0" err="1">
                <a:solidFill>
                  <a:schemeClr val="accent4"/>
                </a:solidFill>
                <a:latin typeface="Cambria"/>
                <a:ea typeface="Cambria"/>
                <a:cs typeface="Cambria"/>
                <a:sym typeface="Cambria"/>
                <a:hlinkClick r:id="rId12">
                  <a:extLst>
                    <a:ext uri="{A12FA001-AC4F-418D-AE19-62706E023703}">
                      <ahyp:hlinkClr xmlns:ahyp="http://schemas.microsoft.com/office/drawing/2018/hyperlinkcolor" val="tx"/>
                    </a:ext>
                  </a:extLst>
                </a:hlinkClick>
              </a:rPr>
              <a:t>cgi</a:t>
            </a:r>
            <a:r>
              <a:rPr lang="en-US" sz="450" u="sng" dirty="0">
                <a:solidFill>
                  <a:schemeClr val="accent4"/>
                </a:solidFill>
                <a:latin typeface="Cambria"/>
                <a:ea typeface="Cambria"/>
                <a:cs typeface="Cambria"/>
                <a:sym typeface="Cambria"/>
                <a:hlinkClick r:id="rId12">
                  <a:extLst>
                    <a:ext uri="{A12FA001-AC4F-418D-AE19-62706E023703}">
                      <ahyp:hlinkClr xmlns:ahyp="http://schemas.microsoft.com/office/drawing/2018/hyperlinkcolor" val="tx"/>
                    </a:ext>
                  </a:extLst>
                </a:hlinkClick>
              </a:rPr>
              <a:t>/reprint/96/8/1347.pdf</a:t>
            </a:r>
            <a:r>
              <a:rPr lang="en-US" sz="450" b="1" dirty="0">
                <a:solidFill>
                  <a:schemeClr val="accent4"/>
                </a:solidFill>
                <a:latin typeface="Cambria"/>
                <a:ea typeface="Cambria"/>
                <a:cs typeface="Cambria"/>
                <a:sym typeface="Cambria"/>
              </a:rPr>
              <a:t>10. Pediatrician Advocacy for Syringe &amp; Needle </a:t>
            </a:r>
            <a:r>
              <a:rPr lang="en-US" sz="450" b="1" dirty="0" err="1">
                <a:solidFill>
                  <a:schemeClr val="accent4"/>
                </a:solidFill>
                <a:latin typeface="Cambria"/>
                <a:ea typeface="Cambria"/>
                <a:cs typeface="Cambria"/>
                <a:sym typeface="Cambria"/>
              </a:rPr>
              <a:t>Exchanges</a:t>
            </a:r>
            <a:r>
              <a:rPr lang="en-US" sz="450" dirty="0" err="1">
                <a:solidFill>
                  <a:schemeClr val="accent4"/>
                </a:solidFill>
                <a:latin typeface="Cambria"/>
                <a:ea typeface="Cambria"/>
                <a:cs typeface="Cambria"/>
                <a:sym typeface="Cambria"/>
              </a:rPr>
              <a:t>“Pediatricians</a:t>
            </a:r>
            <a:r>
              <a:rPr lang="en-US" sz="450" dirty="0">
                <a:solidFill>
                  <a:schemeClr val="accent4"/>
                </a:solidFill>
                <a:latin typeface="Cambria"/>
                <a:ea typeface="Cambria"/>
                <a:cs typeface="Cambria"/>
                <a:sym typeface="Cambria"/>
              </a:rPr>
              <a:t> should advocate for unencumbered access to sterile syringes and improved knowledge about decontamination of injection equipment. Physicians should be knowledgeable about their states’ statutes regarding possession of syringes and needles and available mechanisms for procurement. These programs should be encouraged, expanded, and linked to drug treatment and other HIV-1 risk-reduction education. It is important that these programs be conducted within the context of continuing research to document effectiveness and clarify factors that seem linked to desired </a:t>
            </a:r>
            <a:r>
              <a:rPr lang="en-US" sz="450" dirty="0" err="1">
                <a:solidFill>
                  <a:schemeClr val="accent4"/>
                </a:solidFill>
                <a:latin typeface="Cambria"/>
                <a:ea typeface="Cambria"/>
                <a:cs typeface="Cambria"/>
                <a:sym typeface="Cambria"/>
              </a:rPr>
              <a:t>outcomes.”“Policy</a:t>
            </a:r>
            <a:r>
              <a:rPr lang="en-US" sz="450" dirty="0">
                <a:solidFill>
                  <a:schemeClr val="accent4"/>
                </a:solidFill>
                <a:latin typeface="Cambria"/>
                <a:ea typeface="Cambria"/>
                <a:cs typeface="Cambria"/>
                <a:sym typeface="Cambria"/>
              </a:rPr>
              <a:t> Statement: Reducing the Risk of HIV Infection Associated With Illicit Drug Use,” Committee on Pediatric AIDS, Pediatrics, Vol. 117, No. 2, Feb. 2006 (Chicago, IL: American Academy of Pediatrics), p. 569.</a:t>
            </a:r>
            <a:r>
              <a:rPr lang="en-US" sz="450" u="sng" dirty="0">
                <a:solidFill>
                  <a:schemeClr val="accent4"/>
                </a:solidFill>
                <a:latin typeface="Cambria"/>
                <a:ea typeface="Cambria"/>
                <a:cs typeface="Cambria"/>
                <a:sym typeface="Cambria"/>
                <a:hlinkClick r:id="rId13">
                  <a:extLst>
                    <a:ext uri="{A12FA001-AC4F-418D-AE19-62706E023703}">
                      <ahyp:hlinkClr xmlns:ahyp="http://schemas.microsoft.com/office/drawing/2018/hyperlinkcolor" val="tx"/>
                    </a:ext>
                  </a:extLst>
                </a:hlinkClick>
              </a:rPr>
              <a:t>http://pediatrics.aappublications.org/content/117/2/566.full.pdf</a:t>
            </a:r>
            <a:r>
              <a:rPr lang="en-US" sz="450" b="1" dirty="0">
                <a:solidFill>
                  <a:schemeClr val="accent4"/>
                </a:solidFill>
                <a:latin typeface="Cambria"/>
                <a:ea typeface="Cambria"/>
                <a:cs typeface="Cambria"/>
                <a:sym typeface="Cambria"/>
              </a:rPr>
              <a:t>11. Services Offered by Syringe Services Programs / Syringe Exchange </a:t>
            </a:r>
            <a:r>
              <a:rPr lang="en-US" sz="450" b="1" dirty="0" err="1">
                <a:solidFill>
                  <a:schemeClr val="accent4"/>
                </a:solidFill>
                <a:latin typeface="Cambria"/>
                <a:ea typeface="Cambria"/>
                <a:cs typeface="Cambria"/>
                <a:sym typeface="Cambria"/>
              </a:rPr>
              <a:t>Programs</a:t>
            </a:r>
            <a:r>
              <a:rPr lang="en-US" sz="450" dirty="0" err="1">
                <a:solidFill>
                  <a:schemeClr val="accent4"/>
                </a:solidFill>
                <a:latin typeface="Cambria"/>
                <a:ea typeface="Cambria"/>
                <a:cs typeface="Cambria"/>
                <a:sym typeface="Cambria"/>
              </a:rPr>
              <a:t>“Despite</a:t>
            </a:r>
            <a:r>
              <a:rPr lang="en-US" sz="450" dirty="0">
                <a:solidFill>
                  <a:schemeClr val="accent4"/>
                </a:solidFill>
                <a:latin typeface="Cambria"/>
                <a:ea typeface="Cambria"/>
                <a:cs typeface="Cambria"/>
                <a:sym typeface="Cambria"/>
              </a:rPr>
              <a:t> differences in program size, operating budgets, and staffing among SSPs [Syringe Services Programs] in rural, suburban, and urban locations, there were similarities in on-site services (Table 3). Most SSPs offered HIV counseling and testing (87% among rural SSPs, 71% among suburban SSPs, and 90% among urban SSPs) and HCV testing (67% among rural SSPs, 79% among suburban SSPs, and 78% among urban SSPs). A minority of SSPs reported having referral tracking systems for HCV-related care and treatment (33% of rural SSPs, 43% of suburban SSPs, and 44% of urban SSPs). Rural SSPs were less likely to provide naloxone (for reversing opioid overdoses) (37%) compared with suburban (57%) and urban (61%) programs that provided this </a:t>
            </a:r>
            <a:r>
              <a:rPr lang="en-US" sz="450" dirty="0" err="1">
                <a:solidFill>
                  <a:schemeClr val="accent4"/>
                </a:solidFill>
                <a:latin typeface="Cambria"/>
                <a:ea typeface="Cambria"/>
                <a:cs typeface="Cambria"/>
                <a:sym typeface="Cambria"/>
              </a:rPr>
              <a:t>service.”Don</a:t>
            </a:r>
            <a:r>
              <a:rPr lang="en-US" sz="450" dirty="0">
                <a:solidFill>
                  <a:schemeClr val="accent4"/>
                </a:solidFill>
                <a:latin typeface="Cambria"/>
                <a:ea typeface="Cambria"/>
                <a:cs typeface="Cambria"/>
                <a:sym typeface="Cambria"/>
              </a:rPr>
              <a:t> C. Des </a:t>
            </a:r>
            <a:r>
              <a:rPr lang="en-US" sz="450" dirty="0" err="1">
                <a:solidFill>
                  <a:schemeClr val="accent4"/>
                </a:solidFill>
                <a:latin typeface="Cambria"/>
                <a:ea typeface="Cambria"/>
                <a:cs typeface="Cambria"/>
                <a:sym typeface="Cambria"/>
              </a:rPr>
              <a:t>Jarlais</a:t>
            </a:r>
            <a:r>
              <a:rPr lang="en-US" sz="450" dirty="0">
                <a:solidFill>
                  <a:schemeClr val="accent4"/>
                </a:solidFill>
                <a:latin typeface="Cambria"/>
                <a:ea typeface="Cambria"/>
                <a:cs typeface="Cambria"/>
                <a:sym typeface="Cambria"/>
              </a:rPr>
              <a:t> PhD, Ann Nugent, Alisa Solberg MPA, Jonathan </a:t>
            </a:r>
            <a:r>
              <a:rPr lang="en-US" sz="450" dirty="0" err="1">
                <a:solidFill>
                  <a:schemeClr val="accent4"/>
                </a:solidFill>
                <a:latin typeface="Cambria"/>
                <a:ea typeface="Cambria"/>
                <a:cs typeface="Cambria"/>
                <a:sym typeface="Cambria"/>
              </a:rPr>
              <a:t>Feelemyer</a:t>
            </a:r>
            <a:r>
              <a:rPr lang="en-US" sz="450" dirty="0">
                <a:solidFill>
                  <a:schemeClr val="accent4"/>
                </a:solidFill>
                <a:latin typeface="Cambria"/>
                <a:ea typeface="Cambria"/>
                <a:cs typeface="Cambria"/>
                <a:sym typeface="Cambria"/>
              </a:rPr>
              <a:t> MS, Jonathan Mermin MD, and Deborah Holtzman PhD. “Syringe Service Programs for Persons Who Inject Drugs in Urban, Suburban, and Rural Areas – United States, 2013,” Centers for Disease Control and Prevention Morbidity and Mortality Weekly Report (MMWR) 2015;64:1337-1341.</a:t>
            </a:r>
            <a:r>
              <a:rPr lang="en-US" sz="450" u="sng" dirty="0">
                <a:solidFill>
                  <a:schemeClr val="accent4"/>
                </a:solidFill>
                <a:latin typeface="Cambria"/>
                <a:ea typeface="Cambria"/>
                <a:cs typeface="Cambria"/>
                <a:sym typeface="Cambria"/>
                <a:hlinkClick r:id="rId7">
                  <a:extLst>
                    <a:ext uri="{A12FA001-AC4F-418D-AE19-62706E023703}">
                      <ahyp:hlinkClr xmlns:ahyp="http://schemas.microsoft.com/office/drawing/2018/hyperlinkcolor" val="tx"/>
                    </a:ext>
                  </a:extLst>
                </a:hlinkClick>
              </a:rPr>
              <a:t>http://www.cdc.gov/mmwr/pdf/wk/mm6448.pdf</a:t>
            </a:r>
            <a:r>
              <a:rPr lang="en-US" sz="450" u="sng" dirty="0">
                <a:solidFill>
                  <a:schemeClr val="accent4"/>
                </a:solidFill>
                <a:latin typeface="Cambria"/>
                <a:ea typeface="Cambria"/>
                <a:cs typeface="Cambria"/>
                <a:sym typeface="Cambria"/>
                <a:hlinkClick r:id="rId8">
                  <a:extLst>
                    <a:ext uri="{A12FA001-AC4F-418D-AE19-62706E023703}">
                      <ahyp:hlinkClr xmlns:ahyp="http://schemas.microsoft.com/office/drawing/2018/hyperlinkcolor" val="tx"/>
                    </a:ext>
                  </a:extLst>
                </a:hlinkClick>
              </a:rPr>
              <a:t>http:// www.cdc.gov/mmwr/preview/mmwrhtml/mm6448a3.htm</a:t>
            </a:r>
            <a:r>
              <a:rPr lang="en-US" sz="450" b="1" dirty="0">
                <a:solidFill>
                  <a:schemeClr val="accent4"/>
                </a:solidFill>
                <a:latin typeface="Cambria"/>
                <a:ea typeface="Cambria"/>
                <a:cs typeface="Cambria"/>
                <a:sym typeface="Cambria"/>
              </a:rPr>
              <a:t>12. Other Services Offered by </a:t>
            </a:r>
            <a:r>
              <a:rPr lang="en-US" sz="450" b="1" dirty="0" err="1">
                <a:solidFill>
                  <a:schemeClr val="accent4"/>
                </a:solidFill>
                <a:latin typeface="Cambria"/>
                <a:ea typeface="Cambria"/>
                <a:cs typeface="Cambria"/>
                <a:sym typeface="Cambria"/>
              </a:rPr>
              <a:t>SEPs</a:t>
            </a:r>
            <a:r>
              <a:rPr lang="en-US" sz="450" dirty="0" err="1">
                <a:solidFill>
                  <a:schemeClr val="accent4"/>
                </a:solidFill>
                <a:latin typeface="Cambria"/>
                <a:ea typeface="Cambria"/>
                <a:cs typeface="Cambria"/>
                <a:sym typeface="Cambria"/>
              </a:rPr>
              <a:t>“In</a:t>
            </a:r>
            <a:r>
              <a:rPr lang="en-US" sz="450" dirty="0">
                <a:solidFill>
                  <a:schemeClr val="accent4"/>
                </a:solidFill>
                <a:latin typeface="Cambria"/>
                <a:ea typeface="Cambria"/>
                <a:cs typeface="Cambria"/>
                <a:sym typeface="Cambria"/>
              </a:rPr>
              <a:t> addition to exchanging syringes, SEPs provided various supplies, services, and referrals in 2008; the percentage of programs providing each type of service was similar for the period 2005–2008 (Table 3). In 2008, all SEPs provided alcohol pads, and nearly all (98%) provided male condoms. Most (89%) provided referrals to substance abuse treatment. Other services also offered by SEPs included counseling and testing for HIV (87%) and HCV (65%), and screening for sexually transmitted diseases (55%) and tuberculosis (31%).Vaccinations for hepatitis A and B were provided by nearly half the programs (47% and 49%, respectively).”“Syringe Exchange Programs — United States, 2008,” Morbidity and Mortality Weekly Report (Atlanta, GA: Centers for Disease Control, November 19, 2010) Vol. 59, No. 45, p. 1489.</a:t>
            </a:r>
            <a:r>
              <a:rPr lang="en-US" sz="450" u="sng" dirty="0">
                <a:solidFill>
                  <a:schemeClr val="accent4"/>
                </a:solidFill>
                <a:latin typeface="Cambria"/>
                <a:ea typeface="Cambria"/>
                <a:cs typeface="Cambria"/>
                <a:sym typeface="Cambria"/>
                <a:hlinkClick r:id="rId11">
                  <a:extLst>
                    <a:ext uri="{A12FA001-AC4F-418D-AE19-62706E023703}">
                      <ahyp:hlinkClr xmlns:ahyp="http://schemas.microsoft.com/office/drawing/2018/hyperlinkcolor" val="tx"/>
                    </a:ext>
                  </a:extLst>
                </a:hlinkClick>
              </a:rPr>
              <a:t>http://www.cdc.gov/mmwr/pdf/wk/mm5945.pdf</a:t>
            </a:r>
            <a:r>
              <a:rPr lang="en-US" sz="450" b="1" dirty="0">
                <a:solidFill>
                  <a:schemeClr val="accent4"/>
                </a:solidFill>
                <a:latin typeface="Cambria"/>
                <a:ea typeface="Cambria"/>
                <a:cs typeface="Cambria"/>
                <a:sym typeface="Cambria"/>
              </a:rPr>
              <a:t>13. OTC Availability of Clean </a:t>
            </a:r>
            <a:r>
              <a:rPr lang="en-US" sz="450" b="1" dirty="0" err="1">
                <a:solidFill>
                  <a:schemeClr val="accent4"/>
                </a:solidFill>
                <a:latin typeface="Cambria"/>
                <a:ea typeface="Cambria"/>
                <a:cs typeface="Cambria"/>
                <a:sym typeface="Cambria"/>
              </a:rPr>
              <a:t>Syringes</a:t>
            </a:r>
            <a:r>
              <a:rPr lang="en-US" sz="450" dirty="0" err="1">
                <a:solidFill>
                  <a:schemeClr val="accent4"/>
                </a:solidFill>
                <a:latin typeface="Cambria"/>
                <a:ea typeface="Cambria"/>
                <a:cs typeface="Cambria"/>
                <a:sym typeface="Cambria"/>
              </a:rPr>
              <a:t>“Anti</a:t>
            </a:r>
            <a:r>
              <a:rPr lang="en-US" sz="450" dirty="0">
                <a:solidFill>
                  <a:schemeClr val="accent4"/>
                </a:solidFill>
                <a:latin typeface="Cambria"/>
                <a:ea typeface="Cambria"/>
                <a:cs typeface="Cambria"/>
                <a:sym typeface="Cambria"/>
              </a:rPr>
              <a:t>-OTC laws [laws against the over-the-counter sale or purchase of syringes without prescriptions] are not associated with lower population proportions of IDUs. Laws restricting syringe access are statistically associated with HIV transmission and should be </a:t>
            </a:r>
            <a:r>
              <a:rPr lang="en-US" sz="450" dirty="0" err="1">
                <a:solidFill>
                  <a:schemeClr val="accent4"/>
                </a:solidFill>
                <a:latin typeface="Cambria"/>
                <a:ea typeface="Cambria"/>
                <a:cs typeface="Cambria"/>
                <a:sym typeface="Cambria"/>
              </a:rPr>
              <a:t>repealed.Friedman</a:t>
            </a:r>
            <a:r>
              <a:rPr lang="en-US" sz="450" dirty="0">
                <a:solidFill>
                  <a:schemeClr val="accent4"/>
                </a:solidFill>
                <a:latin typeface="Cambria"/>
                <a:ea typeface="Cambria"/>
                <a:cs typeface="Cambria"/>
                <a:sym typeface="Cambria"/>
              </a:rPr>
              <a:t>, Samuel R. PhD, Theresa Perlis, PhD, and Don C. Des </a:t>
            </a:r>
            <a:r>
              <a:rPr lang="en-US" sz="450" dirty="0" err="1">
                <a:solidFill>
                  <a:schemeClr val="accent4"/>
                </a:solidFill>
                <a:latin typeface="Cambria"/>
                <a:ea typeface="Cambria"/>
                <a:cs typeface="Cambria"/>
                <a:sym typeface="Cambria"/>
              </a:rPr>
              <a:t>Jarlais</a:t>
            </a:r>
            <a:r>
              <a:rPr lang="en-US" sz="450" dirty="0">
                <a:solidFill>
                  <a:schemeClr val="accent4"/>
                </a:solidFill>
                <a:latin typeface="Cambria"/>
                <a:ea typeface="Cambria"/>
                <a:cs typeface="Cambria"/>
                <a:sym typeface="Cambria"/>
              </a:rPr>
              <a:t>, PhD, “Laws Prohibiting Over-the-Counter Syringe Sales to Injection Drug Users: Relations to Population Density, HIV Prevalence, and HIV Incidence,” American Journal of Public Health (Washington, DC: American Public Health Association, May 2001), Vol. 91, No. 5, p. 793.</a:t>
            </a:r>
            <a:r>
              <a:rPr lang="en-US" sz="450" u="sng" dirty="0">
                <a:solidFill>
                  <a:schemeClr val="accent4"/>
                </a:solidFill>
                <a:latin typeface="Cambria"/>
                <a:ea typeface="Cambria"/>
                <a:cs typeface="Cambria"/>
                <a:sym typeface="Cambria"/>
              </a:rPr>
              <a:t>http://ajph.aphapublications.org/</a:t>
            </a:r>
            <a:r>
              <a:rPr lang="en-US" sz="450" u="sng" dirty="0" err="1">
                <a:solidFill>
                  <a:schemeClr val="accent4"/>
                </a:solidFill>
                <a:latin typeface="Cambria"/>
                <a:ea typeface="Cambria"/>
                <a:cs typeface="Cambria"/>
                <a:sym typeface="Cambria"/>
              </a:rPr>
              <a:t>cgi</a:t>
            </a:r>
            <a:r>
              <a:rPr lang="en-US" sz="450" u="sng" dirty="0">
                <a:solidFill>
                  <a:schemeClr val="accent4"/>
                </a:solidFill>
                <a:latin typeface="Cambria"/>
                <a:ea typeface="Cambria"/>
                <a:cs typeface="Cambria"/>
                <a:sym typeface="Cambria"/>
              </a:rPr>
              <a:t>/reprint/91/5/791.pdf</a:t>
            </a:r>
            <a:r>
              <a:rPr lang="en-US" sz="450" b="1" dirty="0">
                <a:solidFill>
                  <a:schemeClr val="accent4"/>
                </a:solidFill>
                <a:latin typeface="Cambria"/>
                <a:ea typeface="Cambria"/>
                <a:cs typeface="Cambria"/>
                <a:sym typeface="Cambria"/>
              </a:rPr>
              <a:t>14. Syringe Need and </a:t>
            </a:r>
            <a:r>
              <a:rPr lang="en-US" sz="450" b="1" dirty="0" err="1">
                <a:solidFill>
                  <a:schemeClr val="accent4"/>
                </a:solidFill>
                <a:latin typeface="Cambria"/>
                <a:ea typeface="Cambria"/>
                <a:cs typeface="Cambria"/>
                <a:sym typeface="Cambria"/>
              </a:rPr>
              <a:t>Availability</a:t>
            </a:r>
            <a:r>
              <a:rPr lang="en-US" sz="450" dirty="0" err="1">
                <a:solidFill>
                  <a:schemeClr val="accent4"/>
                </a:solidFill>
                <a:latin typeface="Cambria"/>
                <a:ea typeface="Cambria"/>
                <a:cs typeface="Cambria"/>
                <a:sym typeface="Cambria"/>
              </a:rPr>
              <a:t>“Respondents</a:t>
            </a:r>
            <a:r>
              <a:rPr lang="en-US" sz="450" dirty="0">
                <a:solidFill>
                  <a:schemeClr val="accent4"/>
                </a:solidFill>
                <a:latin typeface="Cambria"/>
                <a:ea typeface="Cambria"/>
                <a:cs typeface="Cambria"/>
                <a:sym typeface="Cambria"/>
              </a:rPr>
              <a:t> reported injecting a median of 60 times per month, visiting the syringe exchange program a median of 4 times per month, and obtaining a median of 10 syringes per transaction; more than one in four reported reusing syringes. Fifty-four percent of participants reported receiving fewer syringes than their number of injections per month. Receiving an inadequate number of syringes was more frequently reported by younger and homeless injectors, and by those who reported public injecting in the past </a:t>
            </a:r>
            <a:r>
              <a:rPr lang="en-US" sz="450" dirty="0" err="1">
                <a:solidFill>
                  <a:schemeClr val="accent4"/>
                </a:solidFill>
                <a:latin typeface="Cambria"/>
                <a:ea typeface="Cambria"/>
                <a:cs typeface="Cambria"/>
                <a:sym typeface="Cambria"/>
              </a:rPr>
              <a:t>month.Daliah</a:t>
            </a:r>
            <a:r>
              <a:rPr lang="en-US" sz="450" dirty="0">
                <a:solidFill>
                  <a:schemeClr val="accent4"/>
                </a:solidFill>
                <a:latin typeface="Cambria"/>
                <a:ea typeface="Cambria"/>
                <a:cs typeface="Cambria"/>
                <a:sym typeface="Cambria"/>
              </a:rPr>
              <a:t> I Heller, Denise </a:t>
            </a:r>
            <a:r>
              <a:rPr lang="en-US" sz="450" dirty="0" err="1">
                <a:solidFill>
                  <a:schemeClr val="accent4"/>
                </a:solidFill>
                <a:latin typeface="Cambria"/>
                <a:ea typeface="Cambria"/>
                <a:cs typeface="Cambria"/>
                <a:sym typeface="Cambria"/>
              </a:rPr>
              <a:t>Paone</a:t>
            </a:r>
            <a:r>
              <a:rPr lang="en-US" sz="450" dirty="0">
                <a:solidFill>
                  <a:schemeClr val="accent4"/>
                </a:solidFill>
                <a:latin typeface="Cambria"/>
                <a:ea typeface="Cambria"/>
                <a:cs typeface="Cambria"/>
                <a:sym typeface="Cambria"/>
              </a:rPr>
              <a:t>, Anne Siegler and Adam </a:t>
            </a:r>
            <a:r>
              <a:rPr lang="en-US" sz="450" dirty="0" err="1">
                <a:solidFill>
                  <a:schemeClr val="accent4"/>
                </a:solidFill>
                <a:latin typeface="Cambria"/>
                <a:ea typeface="Cambria"/>
                <a:cs typeface="Cambria"/>
                <a:sym typeface="Cambria"/>
              </a:rPr>
              <a:t>Karpati</a:t>
            </a:r>
            <a:r>
              <a:rPr lang="en-US" sz="450" dirty="0">
                <a:solidFill>
                  <a:schemeClr val="accent4"/>
                </a:solidFill>
                <a:latin typeface="Cambria"/>
                <a:ea typeface="Cambria"/>
                <a:cs typeface="Cambria"/>
                <a:sym typeface="Cambria"/>
              </a:rPr>
              <a:t>, “The syringe gap: an assessment of sterile syringe need and acquisition among syringe exchange program participants in New York City,” Harm Reduction Journal (London, United Kingdom: January 2009), p. 1.</a:t>
            </a:r>
            <a:br>
              <a:rPr lang="en-US" sz="450" dirty="0">
                <a:solidFill>
                  <a:schemeClr val="accent4"/>
                </a:solidFill>
                <a:latin typeface="Cambria"/>
                <a:ea typeface="Cambria"/>
                <a:cs typeface="Cambria"/>
                <a:sym typeface="Cambria"/>
              </a:rPr>
            </a:br>
            <a:r>
              <a:rPr lang="en-US" sz="450" u="sng" dirty="0">
                <a:solidFill>
                  <a:schemeClr val="accent4"/>
                </a:solidFill>
                <a:latin typeface="Cambria"/>
                <a:ea typeface="Cambria"/>
                <a:cs typeface="Cambria"/>
                <a:sym typeface="Cambria"/>
                <a:hlinkClick r:id="rId14">
                  <a:extLst>
                    <a:ext uri="{A12FA001-AC4F-418D-AE19-62706E023703}">
                      <ahyp:hlinkClr xmlns:ahyp="http://schemas.microsoft.com/office/drawing/2018/hyperlinkcolor" val="tx"/>
                    </a:ext>
                  </a:extLst>
                </a:hlinkClick>
              </a:rPr>
              <a:t>http://www.harmreductionjournal.com/content/pdf/1477-7517-6-1.pdf</a:t>
            </a:r>
            <a:r>
              <a:rPr lang="en-US" sz="450" b="1" dirty="0">
                <a:solidFill>
                  <a:schemeClr val="accent4"/>
                </a:solidFill>
                <a:latin typeface="Cambria"/>
                <a:ea typeface="Cambria"/>
                <a:cs typeface="Cambria"/>
                <a:sym typeface="Cambria"/>
              </a:rPr>
              <a:t>15. SEP Program Components </a:t>
            </a:r>
            <a:r>
              <a:rPr lang="en-US" sz="450" dirty="0">
                <a:solidFill>
                  <a:schemeClr val="accent4"/>
                </a:solidFill>
                <a:latin typeface="Cambria"/>
                <a:ea typeface="Cambria"/>
                <a:cs typeface="Cambria"/>
                <a:sym typeface="Cambria"/>
              </a:rPr>
              <a:t>“For injecting drug users who cannot gain access to treatment or are not ready to consider it, multi-component HIV prevention programs that include sterile needle and syringe access reduce drug-related HIV risk behavior, including self-reported sharing of needles and syringes, unsafe injecting and disposal practices, and frequency of injection. Sterile needle and syringe access may include needle and syringe exchange (NSE) or the legal, accessible, and economical sale of needles and syringes through pharmacies, voucher schemes, and physician prescription programs. Other components of multi-component HIV prevention programs may include outreach, education in risk reduction, HIV voluntary counseling and testing, condom distribution, distribution of bleach and education on needle disinfection, and referrals to substance abuse treatment and other health and social </a:t>
            </a:r>
            <a:r>
              <a:rPr lang="en-US" sz="450" dirty="0" err="1">
                <a:solidFill>
                  <a:schemeClr val="accent4"/>
                </a:solidFill>
                <a:latin typeface="Cambria"/>
                <a:ea typeface="Cambria"/>
                <a:cs typeface="Cambria"/>
                <a:sym typeface="Cambria"/>
              </a:rPr>
              <a:t>services.”Committee</a:t>
            </a:r>
            <a:r>
              <a:rPr lang="en-US" sz="450" dirty="0">
                <a:solidFill>
                  <a:schemeClr val="accent4"/>
                </a:solidFill>
                <a:latin typeface="Cambria"/>
                <a:ea typeface="Cambria"/>
                <a:cs typeface="Cambria"/>
                <a:sym typeface="Cambria"/>
              </a:rPr>
              <a:t> on the Prevention of HIV Infection among Injecting Drug Users in High-Risk Countries, Institute of Medicine, National Academy of Sciences, “Preventing HIV Infection among Injecting Drug Users in High Risk Countries: An Assessment of the Evidence” (Washington, DC: National Academy Press, 2006), p. 175.</a:t>
            </a:r>
            <a:r>
              <a:rPr lang="en-US" sz="450" u="sng" dirty="0">
                <a:solidFill>
                  <a:schemeClr val="accent4"/>
                </a:solidFill>
                <a:latin typeface="Cambria"/>
                <a:ea typeface="Cambria"/>
                <a:cs typeface="Cambria"/>
                <a:sym typeface="Cambria"/>
                <a:hlinkClick r:id="rId15">
                  <a:extLst>
                    <a:ext uri="{A12FA001-AC4F-418D-AE19-62706E023703}">
                      <ahyp:hlinkClr xmlns:ahyp="http://schemas.microsoft.com/office/drawing/2018/hyperlinkcolor" val="tx"/>
                    </a:ext>
                  </a:extLst>
                </a:hlinkClick>
              </a:rPr>
              <a:t>http://www.nap.edu/openbook.php?record_id=11731</a:t>
            </a:r>
            <a:r>
              <a:rPr lang="en-US" sz="450" b="1" dirty="0">
                <a:solidFill>
                  <a:schemeClr val="accent4"/>
                </a:solidFill>
                <a:latin typeface="Cambria"/>
                <a:ea typeface="Cambria"/>
                <a:cs typeface="Cambria"/>
                <a:sym typeface="Cambria"/>
              </a:rPr>
              <a:t>Modification and Partial Lifting of the Federal Ban on Funding of Syringe Exchange Programs, 2016</a:t>
            </a:r>
            <a:r>
              <a:rPr lang="en-US" sz="450" dirty="0">
                <a:solidFill>
                  <a:schemeClr val="accent4"/>
                </a:solidFill>
                <a:latin typeface="Cambria"/>
                <a:ea typeface="Cambria"/>
                <a:cs typeface="Cambria"/>
                <a:sym typeface="Cambria"/>
              </a:rPr>
              <a:t>“SEC. 520. Notwithstanding any other provision of this Act, no funds appropriated in this Act shall be used to purchase sterile needles or syringes for the hypodermic injection of any illegal drug: Provided, That such limitation does not apply to the use of funds for elements of a program other than making such purchases if the relevant State or local health department, in consultation with the Centers for Disease Control and Prevention, determines that the State or local jurisdiction, as applicable, is experiencing, or is at risk for, a significant increase in hepatitis infections or an HIV outbreak due to injection drug use, and such program is operating in accordance with State and local law.HR2029, “Consolidated Appropriations Act, 2016,” Passed by 114th Congress and Signed Into Law on December 18, 2015.</a:t>
            </a:r>
            <a:r>
              <a:rPr lang="en-US" sz="450" u="sng" dirty="0">
                <a:solidFill>
                  <a:schemeClr val="accent4"/>
                </a:solidFill>
                <a:latin typeface="Cambria"/>
                <a:ea typeface="Cambria"/>
                <a:cs typeface="Cambria"/>
                <a:sym typeface="Cambria"/>
                <a:hlinkClick r:id="rId16">
                  <a:extLst>
                    <a:ext uri="{A12FA001-AC4F-418D-AE19-62706E023703}">
                      <ahyp:hlinkClr xmlns:ahyp="http://schemas.microsoft.com/office/drawing/2018/hyperlinkcolor" val="tx"/>
                    </a:ext>
                  </a:extLst>
                </a:hlinkClick>
              </a:rPr>
              <a:t>https://www.congress.gov/ bill/114th-congress/house-bill/2029/text</a:t>
            </a:r>
            <a:r>
              <a:rPr lang="en-US" sz="450" u="sng" dirty="0">
                <a:solidFill>
                  <a:schemeClr val="accent4"/>
                </a:solidFill>
                <a:latin typeface="Cambria"/>
                <a:ea typeface="Cambria"/>
                <a:cs typeface="Cambria"/>
                <a:sym typeface="Cambria"/>
              </a:rPr>
              <a:t> </a:t>
            </a:r>
            <a:r>
              <a:rPr lang="en-US" sz="450" u="sng" dirty="0">
                <a:solidFill>
                  <a:schemeClr val="accent4"/>
                </a:solidFill>
                <a:latin typeface="Cambria"/>
                <a:ea typeface="Cambria"/>
                <a:cs typeface="Cambria"/>
                <a:sym typeface="Cambria"/>
                <a:hlinkClick r:id="rId17">
                  <a:extLst>
                    <a:ext uri="{A12FA001-AC4F-418D-AE19-62706E023703}">
                      <ahyp:hlinkClr xmlns:ahyp="http://schemas.microsoft.com/office/drawing/2018/hyperlinkcolor" val="tx"/>
                    </a:ext>
                  </a:extLst>
                </a:hlinkClick>
              </a:rPr>
              <a:t>https://www.congress.gov/114/bills/hr2029/BILLS-114hr2029enr.pdf</a:t>
            </a:r>
            <a:r>
              <a:rPr lang="en-US" sz="450" b="1" dirty="0">
                <a:solidFill>
                  <a:schemeClr val="accent4"/>
                </a:solidFill>
                <a:latin typeface="Cambria"/>
                <a:ea typeface="Cambria"/>
                <a:cs typeface="Cambria"/>
                <a:sym typeface="Cambria"/>
              </a:rPr>
              <a:t>16. Laws Restricting Syringe </a:t>
            </a:r>
            <a:r>
              <a:rPr lang="en-US" sz="450" b="1" dirty="0" err="1">
                <a:solidFill>
                  <a:schemeClr val="accent4"/>
                </a:solidFill>
                <a:latin typeface="Cambria"/>
                <a:ea typeface="Cambria"/>
                <a:cs typeface="Cambria"/>
                <a:sym typeface="Cambria"/>
              </a:rPr>
              <a:t>Availability</a:t>
            </a:r>
            <a:r>
              <a:rPr lang="en-US" sz="450" dirty="0" err="1">
                <a:solidFill>
                  <a:schemeClr val="accent4"/>
                </a:solidFill>
                <a:latin typeface="Cambria"/>
                <a:ea typeface="Cambria"/>
                <a:cs typeface="Cambria"/>
                <a:sym typeface="Cambria"/>
              </a:rPr>
              <a:t>“Programs</a:t>
            </a:r>
            <a:r>
              <a:rPr lang="en-US" sz="450" dirty="0">
                <a:solidFill>
                  <a:schemeClr val="accent4"/>
                </a:solidFill>
                <a:latin typeface="Cambria"/>
                <a:ea typeface="Cambria"/>
                <a:cs typeface="Cambria"/>
                <a:sym typeface="Cambria"/>
              </a:rPr>
              <a:t> that provide access to sterile syringes have been proven time and again to reduce HIV transmission without either encouraging drug use or increasing drug related crime. Syringe exchange, as well as similar measures such as nonprescription pharmacy sale of syringes, is an effective and life-saving health intervention. Yet syringe exchange is banned in much of the United States and, where it is allowed, is obstructed by laws forbidding the possession of drug paraphernalia. Other modes of syringe access, such as nonprescription pharmacy sale of syringes, are as of this writing forbidden in five states: California, Massachusetts, New Jersey, Delaware, and Pennsylvania. Almost all fifty states have enacted drug paraphernalia laws similar to model legislation written by the Drug Enforcement Agency in 1979 under President Jimmy Carter. Drug paraphernalia laws are encouraged by United Nations anti-drug conventions, which call on governments to take aggressive law enforcement measures against illicit drug </a:t>
            </a:r>
            <a:r>
              <a:rPr lang="en-US" sz="450" dirty="0" err="1">
                <a:solidFill>
                  <a:schemeClr val="accent4"/>
                </a:solidFill>
                <a:latin typeface="Cambria"/>
                <a:ea typeface="Cambria"/>
                <a:cs typeface="Cambria"/>
                <a:sym typeface="Cambria"/>
              </a:rPr>
              <a:t>use.”Human</a:t>
            </a:r>
            <a:r>
              <a:rPr lang="en-US" sz="450" dirty="0">
                <a:solidFill>
                  <a:schemeClr val="accent4"/>
                </a:solidFill>
                <a:latin typeface="Cambria"/>
                <a:ea typeface="Cambria"/>
                <a:cs typeface="Cambria"/>
                <a:sym typeface="Cambria"/>
              </a:rPr>
              <a:t> Rights Watch, “Injecting Reason: Human Rights and HIV Prevention for Injection Drug Users,” (September 2003) </a:t>
            </a:r>
            <a:r>
              <a:rPr lang="en-US" sz="450" u="sng" dirty="0">
                <a:solidFill>
                  <a:schemeClr val="accent4"/>
                </a:solidFill>
                <a:latin typeface="Cambria"/>
                <a:ea typeface="Cambria"/>
                <a:cs typeface="Cambria"/>
                <a:sym typeface="Cambria"/>
                <a:hlinkClick r:id="rId18">
                  <a:extLst>
                    <a:ext uri="{A12FA001-AC4F-418D-AE19-62706E023703}">
                      <ahyp:hlinkClr xmlns:ahyp="http://schemas.microsoft.com/office/drawing/2018/hyperlinkcolor" val="tx"/>
                    </a:ext>
                  </a:extLst>
                </a:hlinkClick>
              </a:rPr>
              <a:t>http://www.hrw.org/reports/2003/usa0903/usa0903print.pdf</a:t>
            </a:r>
            <a:r>
              <a:rPr lang="en-US" sz="450" b="1" dirty="0">
                <a:solidFill>
                  <a:schemeClr val="accent4"/>
                </a:solidFill>
                <a:latin typeface="Cambria"/>
                <a:ea typeface="Cambria"/>
                <a:cs typeface="Cambria"/>
                <a:sym typeface="Cambria"/>
              </a:rPr>
              <a:t>17. Recommendation of British Advisory Council on Misuse of Drugs </a:t>
            </a:r>
            <a:r>
              <a:rPr lang="en-US" sz="450" dirty="0">
                <a:solidFill>
                  <a:schemeClr val="accent4"/>
                </a:solidFill>
                <a:latin typeface="Cambria"/>
                <a:ea typeface="Cambria"/>
                <a:cs typeface="Cambria"/>
                <a:sym typeface="Cambria"/>
              </a:rPr>
              <a:t>“Recommendation 1. Local service planners need to review local needle and syringe services (and be supported in this work) in order to take steps to increase access and availability to sterile injecting equipment and to increase the proportion of injectors who receive 100 per cent coverage of sterile injecting equipment in relation to their injecting </a:t>
            </a:r>
            <a:r>
              <a:rPr lang="en-US" sz="450" dirty="0" err="1">
                <a:solidFill>
                  <a:schemeClr val="accent4"/>
                </a:solidFill>
                <a:latin typeface="Cambria"/>
                <a:ea typeface="Cambria"/>
                <a:cs typeface="Cambria"/>
                <a:sym typeface="Cambria"/>
              </a:rPr>
              <a:t>frequency.”Advisory</a:t>
            </a:r>
            <a:r>
              <a:rPr lang="en-US" sz="450" dirty="0">
                <a:solidFill>
                  <a:schemeClr val="accent4"/>
                </a:solidFill>
                <a:latin typeface="Cambria"/>
                <a:ea typeface="Cambria"/>
                <a:cs typeface="Cambria"/>
                <a:sym typeface="Cambria"/>
              </a:rPr>
              <a:t> Council on the Misuse of Drugs, “The Primary Prevention of Hepatitis C Among Injecting Drug Users,” (London, United Kingdom: February 2009), p. 28.</a:t>
            </a:r>
            <a:r>
              <a:rPr lang="en-US" sz="450" u="sng" dirty="0">
                <a:solidFill>
                  <a:schemeClr val="accent4"/>
                </a:solidFill>
                <a:latin typeface="Cambria"/>
                <a:ea typeface="Cambria"/>
                <a:cs typeface="Cambria"/>
                <a:sym typeface="Cambria"/>
                <a:hlinkClick r:id="rId19">
                  <a:extLst>
                    <a:ext uri="{A12FA001-AC4F-418D-AE19-62706E023703}">
                      <ahyp:hlinkClr xmlns:ahyp="http://schemas.microsoft.com/office/drawing/2018/hyperlinkcolor" val="tx"/>
                    </a:ext>
                  </a:extLst>
                </a:hlinkClick>
              </a:rPr>
              <a:t>https://assets.publishing.service.gov.uk/government/uploads/system/uploads/</a:t>
            </a:r>
            <a:r>
              <a:rPr lang="en-US" sz="450" u="sng" dirty="0" err="1">
                <a:solidFill>
                  <a:schemeClr val="accent4"/>
                </a:solidFill>
                <a:latin typeface="Cambria"/>
                <a:ea typeface="Cambria"/>
                <a:cs typeface="Cambria"/>
                <a:sym typeface="Cambria"/>
                <a:hlinkClick r:id="rId19">
                  <a:extLst>
                    <a:ext uri="{A12FA001-AC4F-418D-AE19-62706E023703}">
                      <ahyp:hlinkClr xmlns:ahyp="http://schemas.microsoft.com/office/drawing/2018/hyperlinkcolor" val="tx"/>
                    </a:ext>
                  </a:extLst>
                </a:hlinkClick>
              </a:rPr>
              <a:t>attachment_data</a:t>
            </a:r>
            <a:r>
              <a:rPr lang="en-US" sz="450" u="sng" dirty="0">
                <a:solidFill>
                  <a:schemeClr val="accent4"/>
                </a:solidFill>
                <a:latin typeface="Cambria"/>
                <a:ea typeface="Cambria"/>
                <a:cs typeface="Cambria"/>
                <a:sym typeface="Cambria"/>
                <a:hlinkClick r:id="rId19">
                  <a:extLst>
                    <a:ext uri="{A12FA001-AC4F-418D-AE19-62706E023703}">
                      <ahyp:hlinkClr xmlns:ahyp="http://schemas.microsoft.com/office/drawing/2018/hyperlinkcolor" val="tx"/>
                    </a:ext>
                  </a:extLst>
                </a:hlinkClick>
              </a:rPr>
              <a:t>/file/119144/acmdhepcreport2.pdf</a:t>
            </a:r>
            <a:r>
              <a:rPr lang="en-US" sz="450" b="1" dirty="0">
                <a:solidFill>
                  <a:schemeClr val="accent4"/>
                </a:solidFill>
                <a:latin typeface="Cambria"/>
                <a:ea typeface="Cambria"/>
                <a:cs typeface="Cambria"/>
                <a:sym typeface="Cambria"/>
              </a:rPr>
              <a:t>18. Syringe Access Through </a:t>
            </a:r>
            <a:r>
              <a:rPr lang="en-US" sz="450" b="1" dirty="0" err="1">
                <a:solidFill>
                  <a:schemeClr val="accent4"/>
                </a:solidFill>
                <a:latin typeface="Cambria"/>
                <a:ea typeface="Cambria"/>
                <a:cs typeface="Cambria"/>
                <a:sym typeface="Cambria"/>
              </a:rPr>
              <a:t>Pharmacies</a:t>
            </a:r>
            <a:r>
              <a:rPr lang="en-US" sz="450" dirty="0" err="1">
                <a:solidFill>
                  <a:schemeClr val="accent4"/>
                </a:solidFill>
                <a:latin typeface="Cambria"/>
                <a:ea typeface="Cambria"/>
                <a:cs typeface="Cambria"/>
                <a:sym typeface="Cambria"/>
              </a:rPr>
              <a:t>“The</a:t>
            </a:r>
            <a:r>
              <a:rPr lang="en-US" sz="450" dirty="0">
                <a:solidFill>
                  <a:schemeClr val="accent4"/>
                </a:solidFill>
                <a:latin typeface="Cambria"/>
                <a:ea typeface="Cambria"/>
                <a:cs typeface="Cambria"/>
                <a:sym typeface="Cambria"/>
              </a:rPr>
              <a:t> purchase of syringes through pharmacies may be a major source of contact with the health service for some injectors, and the potential to exploit this contact point as a conduit to other services clearly exists. Work to motivate and support pharmacists to develop the services they offer to drug users could form an important part of extending the role of pharmacies, but to date only France, Portugal and the United Kingdom appear to be making significant investments in this </a:t>
            </a:r>
            <a:r>
              <a:rPr lang="en-US" sz="450" dirty="0" err="1">
                <a:solidFill>
                  <a:schemeClr val="accent4"/>
                </a:solidFill>
                <a:latin typeface="Cambria"/>
                <a:ea typeface="Cambria"/>
                <a:cs typeface="Cambria"/>
                <a:sym typeface="Cambria"/>
              </a:rPr>
              <a:t>direction.”“Annual</a:t>
            </a:r>
            <a:r>
              <a:rPr lang="en-US" sz="450" dirty="0">
                <a:solidFill>
                  <a:schemeClr val="accent4"/>
                </a:solidFill>
                <a:latin typeface="Cambria"/>
                <a:ea typeface="Cambria"/>
                <a:cs typeface="Cambria"/>
                <a:sym typeface="Cambria"/>
              </a:rPr>
              <a:t> Report 2006: The State of the Drugs Problem in Europe,” European Monitoring Centre for Drugs and Drug Addiction (Luxembourg: Office for Official Publications of the European Communities, 2006), p. 79.</a:t>
            </a:r>
            <a:r>
              <a:rPr lang="en-US" sz="450" u="sng" dirty="0">
                <a:solidFill>
                  <a:schemeClr val="accent4"/>
                </a:solidFill>
                <a:latin typeface="Cambria"/>
                <a:ea typeface="Cambria"/>
                <a:cs typeface="Cambria"/>
                <a:sym typeface="Cambria"/>
                <a:hlinkClick r:id="rId20">
                  <a:extLst>
                    <a:ext uri="{A12FA001-AC4F-418D-AE19-62706E023703}">
                      <ahyp:hlinkClr xmlns:ahyp="http://schemas.microsoft.com/office/drawing/2018/hyperlinkcolor" val="tx"/>
                    </a:ext>
                  </a:extLst>
                </a:hlinkClick>
              </a:rPr>
              <a:t>http://www.emcdda.europa.eu/attachements.cfm/att_37244_EN_ar2006-en.pdf</a:t>
            </a:r>
            <a:r>
              <a:rPr lang="en-US" sz="450" b="1" dirty="0">
                <a:solidFill>
                  <a:schemeClr val="accent4"/>
                </a:solidFill>
                <a:latin typeface="Cambria"/>
                <a:ea typeface="Cambria"/>
                <a:cs typeface="Cambria"/>
                <a:sym typeface="Cambria"/>
              </a:rPr>
              <a:t>19. Legality of Syringe </a:t>
            </a:r>
            <a:r>
              <a:rPr lang="en-US" sz="450" b="1" dirty="0" err="1">
                <a:solidFill>
                  <a:schemeClr val="accent4"/>
                </a:solidFill>
                <a:latin typeface="Cambria"/>
                <a:ea typeface="Cambria"/>
                <a:cs typeface="Cambria"/>
                <a:sym typeface="Cambria"/>
              </a:rPr>
              <a:t>Possession</a:t>
            </a:r>
            <a:r>
              <a:rPr lang="en-US" sz="450" dirty="0" err="1">
                <a:solidFill>
                  <a:schemeClr val="accent4"/>
                </a:solidFill>
                <a:latin typeface="Cambria"/>
                <a:ea typeface="Cambria"/>
                <a:cs typeface="Cambria"/>
                <a:sym typeface="Cambria"/>
              </a:rPr>
              <a:t>According</a:t>
            </a:r>
            <a:r>
              <a:rPr lang="en-US" sz="450" dirty="0">
                <a:solidFill>
                  <a:schemeClr val="accent4"/>
                </a:solidFill>
                <a:latin typeface="Cambria"/>
                <a:ea typeface="Cambria"/>
                <a:cs typeface="Cambria"/>
                <a:sym typeface="Cambria"/>
              </a:rPr>
              <a:t> to a study in 1996, “Drug paraphernalia laws in 47 U.S. states make it illegal for injection drug users (IDUs) to possess syringes.” The study concludes, “decriminalizing syringes and needles would likely result in reductions in the behaviors that expose IDUs to blood borne viruses.”</a:t>
            </a:r>
            <a:r>
              <a:rPr lang="en-US" sz="450" dirty="0" err="1">
                <a:solidFill>
                  <a:schemeClr val="accent4"/>
                </a:solidFill>
                <a:latin typeface="Cambria"/>
                <a:ea typeface="Cambria"/>
                <a:cs typeface="Cambria"/>
                <a:sym typeface="Cambria"/>
              </a:rPr>
              <a:t>Bluthenthal</a:t>
            </a:r>
            <a:r>
              <a:rPr lang="en-US" sz="450" dirty="0">
                <a:solidFill>
                  <a:schemeClr val="accent4"/>
                </a:solidFill>
                <a:latin typeface="Cambria"/>
                <a:ea typeface="Cambria"/>
                <a:cs typeface="Cambria"/>
                <a:sym typeface="Cambria"/>
              </a:rPr>
              <a:t>, Ricky N., </a:t>
            </a:r>
            <a:r>
              <a:rPr lang="en-US" sz="450" dirty="0" err="1">
                <a:solidFill>
                  <a:schemeClr val="accent4"/>
                </a:solidFill>
                <a:latin typeface="Cambria"/>
                <a:ea typeface="Cambria"/>
                <a:cs typeface="Cambria"/>
                <a:sym typeface="Cambria"/>
              </a:rPr>
              <a:t>Kral</a:t>
            </a:r>
            <a:r>
              <a:rPr lang="en-US" sz="450" dirty="0">
                <a:solidFill>
                  <a:schemeClr val="accent4"/>
                </a:solidFill>
                <a:latin typeface="Cambria"/>
                <a:ea typeface="Cambria"/>
                <a:cs typeface="Cambria"/>
                <a:sym typeface="Cambria"/>
              </a:rPr>
              <a:t>, Alex H., </a:t>
            </a:r>
            <a:r>
              <a:rPr lang="en-US" sz="450" dirty="0" err="1">
                <a:solidFill>
                  <a:schemeClr val="accent4"/>
                </a:solidFill>
                <a:latin typeface="Cambria"/>
                <a:ea typeface="Cambria"/>
                <a:cs typeface="Cambria"/>
                <a:sym typeface="Cambria"/>
              </a:rPr>
              <a:t>Erringer</a:t>
            </a:r>
            <a:r>
              <a:rPr lang="en-US" sz="450" dirty="0">
                <a:solidFill>
                  <a:schemeClr val="accent4"/>
                </a:solidFill>
                <a:latin typeface="Cambria"/>
                <a:ea typeface="Cambria"/>
                <a:cs typeface="Cambria"/>
                <a:sym typeface="Cambria"/>
              </a:rPr>
              <a:t>, Elizabeth A., and </a:t>
            </a:r>
            <a:r>
              <a:rPr lang="en-US" sz="450" dirty="0" err="1">
                <a:solidFill>
                  <a:schemeClr val="accent4"/>
                </a:solidFill>
                <a:latin typeface="Cambria"/>
                <a:ea typeface="Cambria"/>
                <a:cs typeface="Cambria"/>
                <a:sym typeface="Cambria"/>
              </a:rPr>
              <a:t>Edlin</a:t>
            </a:r>
            <a:r>
              <a:rPr lang="en-US" sz="450" dirty="0">
                <a:solidFill>
                  <a:schemeClr val="accent4"/>
                </a:solidFill>
                <a:latin typeface="Cambria"/>
                <a:ea typeface="Cambria"/>
                <a:cs typeface="Cambria"/>
                <a:sym typeface="Cambria"/>
              </a:rPr>
              <a:t>, Brian R., “Drug paraphernalia laws and injection-related infectious disease risk among drug injectors”, Journal of Drug Issues, 1999;29(1):1-16. Abstract available on the web at </a:t>
            </a:r>
            <a:r>
              <a:rPr lang="en-US" sz="450" u="sng" dirty="0">
                <a:solidFill>
                  <a:schemeClr val="accent4"/>
                </a:solidFill>
                <a:latin typeface="Cambria"/>
                <a:ea typeface="Cambria"/>
                <a:cs typeface="Cambria"/>
                <a:sym typeface="Cambria"/>
                <a:hlinkClick r:id="rId21">
                  <a:extLst>
                    <a:ext uri="{A12FA001-AC4F-418D-AE19-62706E023703}">
                      <ahyp:hlinkClr xmlns:ahyp="http://schemas.microsoft.com/office/drawing/2018/hyperlinkcolor" val="tx"/>
                    </a:ext>
                  </a:extLst>
                </a:hlinkClick>
              </a:rPr>
              <a:t>http://www.nasen.org/NASEN_II/research1.htm.</a:t>
            </a:r>
            <a:r>
              <a:rPr lang="en-US" sz="450" dirty="0">
                <a:solidFill>
                  <a:schemeClr val="accent4"/>
                </a:solidFill>
                <a:latin typeface="Cambria"/>
                <a:ea typeface="Cambria"/>
                <a:cs typeface="Cambria"/>
                <a:sym typeface="Cambria"/>
              </a:rPr>
              <a:t>Pharmacy Access to Sterile Syringes</a:t>
            </a:r>
            <a:r>
              <a:rPr lang="en-US" sz="450" b="1" dirty="0">
                <a:solidFill>
                  <a:schemeClr val="accent4"/>
                </a:solidFill>
                <a:latin typeface="Cambria"/>
                <a:ea typeface="Cambria"/>
                <a:cs typeface="Cambria"/>
                <a:sym typeface="Cambria"/>
              </a:rPr>
              <a:t>20. Syringe Access Through </a:t>
            </a:r>
            <a:r>
              <a:rPr lang="en-US" sz="450" b="1" dirty="0" err="1">
                <a:solidFill>
                  <a:schemeClr val="accent4"/>
                </a:solidFill>
                <a:latin typeface="Cambria"/>
                <a:ea typeface="Cambria"/>
                <a:cs typeface="Cambria"/>
                <a:sym typeface="Cambria"/>
              </a:rPr>
              <a:t>Pharmacies</a:t>
            </a:r>
            <a:r>
              <a:rPr lang="en-US" sz="450" dirty="0" err="1">
                <a:solidFill>
                  <a:schemeClr val="accent4"/>
                </a:solidFill>
                <a:latin typeface="Cambria"/>
                <a:ea typeface="Cambria"/>
                <a:cs typeface="Cambria"/>
                <a:sym typeface="Cambria"/>
              </a:rPr>
              <a:t>“Although</a:t>
            </a:r>
            <a:r>
              <a:rPr lang="en-US" sz="450" dirty="0">
                <a:solidFill>
                  <a:schemeClr val="accent4"/>
                </a:solidFill>
                <a:latin typeface="Cambria"/>
                <a:ea typeface="Cambria"/>
                <a:cs typeface="Cambria"/>
                <a:sym typeface="Cambria"/>
              </a:rPr>
              <a:t> most US states have legal restrictions on the sale and possession of syringes, pharmaceutical practice guidelines often allow pharmacists discretion in syringe sales decisions; this may lead to wide variation in syringe sales by individual pharmacists and to discrimination based on gender, age, race, ethnicity, or socioeconomic status. Individual-level factors associated with pharmacists’ relative willingness to sell syringes include familiarity with customers; concerns about deception, disease transmission, improperly discarded syringes, and staff and customer safety; business concerns, including fear of theft and harassment of other customers by IDU patrons; and fear of increased drug use because of easier syringe access.”</a:t>
            </a:r>
            <a:r>
              <a:rPr lang="en-US" sz="450" dirty="0" err="1">
                <a:solidFill>
                  <a:schemeClr val="accent4"/>
                </a:solidFill>
                <a:latin typeface="Cambria"/>
                <a:ea typeface="Cambria"/>
                <a:cs typeface="Cambria"/>
                <a:sym typeface="Cambria"/>
              </a:rPr>
              <a:t>Diebert</a:t>
            </a:r>
            <a:r>
              <a:rPr lang="en-US" sz="450" dirty="0">
                <a:solidFill>
                  <a:schemeClr val="accent4"/>
                </a:solidFill>
                <a:latin typeface="Cambria"/>
                <a:ea typeface="Cambria"/>
                <a:cs typeface="Cambria"/>
                <a:sym typeface="Cambria"/>
              </a:rPr>
              <a:t>, Ryan J., MPH, </a:t>
            </a:r>
            <a:r>
              <a:rPr lang="en-US" sz="450" dirty="0" err="1">
                <a:solidFill>
                  <a:schemeClr val="accent4"/>
                </a:solidFill>
                <a:latin typeface="Cambria"/>
                <a:ea typeface="Cambria"/>
                <a:cs typeface="Cambria"/>
                <a:sym typeface="Cambria"/>
              </a:rPr>
              <a:t>Goldbaum</a:t>
            </a:r>
            <a:r>
              <a:rPr lang="en-US" sz="450" dirty="0">
                <a:solidFill>
                  <a:schemeClr val="accent4"/>
                </a:solidFill>
                <a:latin typeface="Cambria"/>
                <a:ea typeface="Cambria"/>
                <a:cs typeface="Cambria"/>
                <a:sym typeface="Cambria"/>
              </a:rPr>
              <a:t>, Gary, MD, MPH, Parker, Theodore R., MPH, Hagan, Holly, PhD, Marks, Robert, MEd, Hanrahan, Michael, BA, and </a:t>
            </a:r>
            <a:r>
              <a:rPr lang="en-US" sz="450" dirty="0" err="1">
                <a:solidFill>
                  <a:schemeClr val="accent4"/>
                </a:solidFill>
                <a:latin typeface="Cambria"/>
                <a:ea typeface="Cambria"/>
                <a:cs typeface="Cambria"/>
                <a:sym typeface="Cambria"/>
              </a:rPr>
              <a:t>Thiede</a:t>
            </a:r>
            <a:r>
              <a:rPr lang="en-US" sz="450" dirty="0">
                <a:solidFill>
                  <a:schemeClr val="accent4"/>
                </a:solidFill>
                <a:latin typeface="Cambria"/>
                <a:ea typeface="Cambria"/>
                <a:cs typeface="Cambria"/>
                <a:sym typeface="Cambria"/>
              </a:rPr>
              <a:t>, Hanne, DVM, MPH, “Increased Access to Unrestricted Pharmacy Sales of Syringe in Seattle-King County, Washington: Structural and Individual-Level Changes, 1996 Versus 2003,” American Journal of Public Health, Vol. 96, No. 8, Aug. 2006, p. 1347.</a:t>
            </a:r>
            <a:r>
              <a:rPr lang="en-US" sz="450" u="sng" dirty="0">
                <a:solidFill>
                  <a:schemeClr val="accent4"/>
                </a:solidFill>
                <a:latin typeface="Cambria"/>
                <a:ea typeface="Cambria"/>
                <a:cs typeface="Cambria"/>
                <a:sym typeface="Cambria"/>
                <a:hlinkClick r:id="rId12">
                  <a:extLst>
                    <a:ext uri="{A12FA001-AC4F-418D-AE19-62706E023703}">
                      <ahyp:hlinkClr xmlns:ahyp="http://schemas.microsoft.com/office/drawing/2018/hyperlinkcolor" val="tx"/>
                    </a:ext>
                  </a:extLst>
                </a:hlinkClick>
              </a:rPr>
              <a:t>http://ajph.aphapublications.org/ </a:t>
            </a:r>
            <a:r>
              <a:rPr lang="en-US" sz="450" u="sng" dirty="0" err="1">
                <a:solidFill>
                  <a:schemeClr val="accent4"/>
                </a:solidFill>
                <a:latin typeface="Cambria"/>
                <a:ea typeface="Cambria"/>
                <a:cs typeface="Cambria"/>
                <a:sym typeface="Cambria"/>
                <a:hlinkClick r:id="rId12">
                  <a:extLst>
                    <a:ext uri="{A12FA001-AC4F-418D-AE19-62706E023703}">
                      <ahyp:hlinkClr xmlns:ahyp="http://schemas.microsoft.com/office/drawing/2018/hyperlinkcolor" val="tx"/>
                    </a:ext>
                  </a:extLst>
                </a:hlinkClick>
              </a:rPr>
              <a:t>cgi</a:t>
            </a:r>
            <a:r>
              <a:rPr lang="en-US" sz="450" u="sng" dirty="0">
                <a:solidFill>
                  <a:schemeClr val="accent4"/>
                </a:solidFill>
                <a:latin typeface="Cambria"/>
                <a:ea typeface="Cambria"/>
                <a:cs typeface="Cambria"/>
                <a:sym typeface="Cambria"/>
                <a:hlinkClick r:id="rId12">
                  <a:extLst>
                    <a:ext uri="{A12FA001-AC4F-418D-AE19-62706E023703}">
                      <ahyp:hlinkClr xmlns:ahyp="http://schemas.microsoft.com/office/drawing/2018/hyperlinkcolor" val="tx"/>
                    </a:ext>
                  </a:extLst>
                </a:hlinkClick>
              </a:rPr>
              <a:t>/ reprint/96/8/1347.pdf</a:t>
            </a:r>
            <a:r>
              <a:rPr lang="en-US" sz="450" u="sng" dirty="0">
                <a:solidFill>
                  <a:schemeClr val="accent4"/>
                </a:solidFill>
                <a:latin typeface="Cambria"/>
                <a:ea typeface="Cambria"/>
                <a:cs typeface="Cambria"/>
                <a:sym typeface="Cambria"/>
              </a:rPr>
              <a:t> </a:t>
            </a:r>
            <a:r>
              <a:rPr lang="en-US" sz="450" b="1" dirty="0">
                <a:solidFill>
                  <a:schemeClr val="accent4"/>
                </a:solidFill>
                <a:latin typeface="Cambria"/>
                <a:ea typeface="Cambria"/>
                <a:cs typeface="Cambria"/>
                <a:sym typeface="Cambria"/>
              </a:rPr>
              <a:t>21. Over The Counter Syringe </a:t>
            </a:r>
            <a:r>
              <a:rPr lang="en-US" sz="450" b="1" dirty="0" err="1">
                <a:solidFill>
                  <a:schemeClr val="accent4"/>
                </a:solidFill>
                <a:latin typeface="Cambria"/>
                <a:ea typeface="Cambria"/>
                <a:cs typeface="Cambria"/>
                <a:sym typeface="Cambria"/>
              </a:rPr>
              <a:t>Availability</a:t>
            </a:r>
            <a:r>
              <a:rPr lang="en-US" sz="450" dirty="0" err="1">
                <a:solidFill>
                  <a:schemeClr val="accent4"/>
                </a:solidFill>
                <a:latin typeface="Cambria"/>
                <a:ea typeface="Cambria"/>
                <a:cs typeface="Cambria"/>
                <a:sym typeface="Cambria"/>
              </a:rPr>
              <a:t>“The</a:t>
            </a:r>
            <a:r>
              <a:rPr lang="en-US" sz="450" dirty="0">
                <a:solidFill>
                  <a:schemeClr val="accent4"/>
                </a:solidFill>
                <a:latin typeface="Cambria"/>
                <a:ea typeface="Cambria"/>
                <a:cs typeface="Cambria"/>
                <a:sym typeface="Cambria"/>
              </a:rPr>
              <a:t> data in this report offer no support for the idea that anti-OTC laws prevent illicit drug injection. However, the data do show associations between anti-OTC laws and HIV prevalence and incidence. In an ongoing epidemic of a fatal infectious disease, prudent public health policy suggests removing prescription requirements rather than awaiting definitive proof of causation. Such action has been taken by Connecticut, by Maine, and, recently, by New York. After Connecticut legalized OTC sales of syringes and the personal possession of syringes, syringe sharing by drug injectors decreased. Moreover, no evidence showed increased in drug use, drug-related arrests, or needlestick injuries to police </a:t>
            </a:r>
            <a:r>
              <a:rPr lang="en-US" sz="450" dirty="0" err="1">
                <a:solidFill>
                  <a:schemeClr val="accent4"/>
                </a:solidFill>
                <a:latin typeface="Cambria"/>
                <a:ea typeface="Cambria"/>
                <a:cs typeface="Cambria"/>
                <a:sym typeface="Cambria"/>
              </a:rPr>
              <a:t>officers.”Friedman</a:t>
            </a:r>
            <a:r>
              <a:rPr lang="en-US" sz="450" dirty="0">
                <a:solidFill>
                  <a:schemeClr val="accent4"/>
                </a:solidFill>
                <a:latin typeface="Cambria"/>
                <a:ea typeface="Cambria"/>
                <a:cs typeface="Cambria"/>
                <a:sym typeface="Cambria"/>
              </a:rPr>
              <a:t>, Samuel R. PhD, Theresa Perlis, PhD, and Don C. Des </a:t>
            </a:r>
            <a:r>
              <a:rPr lang="en-US" sz="450" dirty="0" err="1">
                <a:solidFill>
                  <a:schemeClr val="accent4"/>
                </a:solidFill>
                <a:latin typeface="Cambria"/>
                <a:ea typeface="Cambria"/>
                <a:cs typeface="Cambria"/>
                <a:sym typeface="Cambria"/>
              </a:rPr>
              <a:t>Jarlais</a:t>
            </a:r>
            <a:r>
              <a:rPr lang="en-US" sz="450" dirty="0">
                <a:solidFill>
                  <a:schemeClr val="accent4"/>
                </a:solidFill>
                <a:latin typeface="Cambria"/>
                <a:ea typeface="Cambria"/>
                <a:cs typeface="Cambria"/>
                <a:sym typeface="Cambria"/>
              </a:rPr>
              <a:t>, PhD, “Laws Prohibiting Over-the-Counter Syringe Sales to Injection Drug Users: Relations to Population Density, HIV Prevalence, and HIV Incidence,” American Journal of Public Health (Washington, DC: American Public Health Association, May 2001), Vol. 91, No. 5, p. 793.</a:t>
            </a:r>
            <a:r>
              <a:rPr lang="en-US" sz="450" u="sng" dirty="0">
                <a:solidFill>
                  <a:schemeClr val="accent4"/>
                </a:solidFill>
                <a:latin typeface="Cambria"/>
                <a:ea typeface="Cambria"/>
                <a:cs typeface="Cambria"/>
                <a:sym typeface="Cambria"/>
                <a:hlinkClick r:id="rId22">
                  <a:extLst>
                    <a:ext uri="{A12FA001-AC4F-418D-AE19-62706E023703}">
                      <ahyp:hlinkClr xmlns:ahyp="http://schemas.microsoft.com/office/drawing/2018/hyperlinkcolor" val="tx"/>
                    </a:ext>
                  </a:extLst>
                </a:hlinkClick>
              </a:rPr>
              <a:t>http://ajph.aphapublications.org/</a:t>
            </a:r>
            <a:r>
              <a:rPr lang="en-US" sz="450" u="sng" dirty="0" err="1">
                <a:solidFill>
                  <a:schemeClr val="accent4"/>
                </a:solidFill>
                <a:latin typeface="Cambria"/>
                <a:ea typeface="Cambria"/>
                <a:cs typeface="Cambria"/>
                <a:sym typeface="Cambria"/>
                <a:hlinkClick r:id="rId22">
                  <a:extLst>
                    <a:ext uri="{A12FA001-AC4F-418D-AE19-62706E023703}">
                      <ahyp:hlinkClr xmlns:ahyp="http://schemas.microsoft.com/office/drawing/2018/hyperlinkcolor" val="tx"/>
                    </a:ext>
                  </a:extLst>
                </a:hlinkClick>
              </a:rPr>
              <a:t>cgi</a:t>
            </a:r>
            <a:r>
              <a:rPr lang="en-US" sz="450" u="sng" dirty="0">
                <a:solidFill>
                  <a:schemeClr val="accent4"/>
                </a:solidFill>
                <a:latin typeface="Cambria"/>
                <a:ea typeface="Cambria"/>
                <a:cs typeface="Cambria"/>
                <a:sym typeface="Cambria"/>
                <a:hlinkClick r:id="rId22">
                  <a:extLst>
                    <a:ext uri="{A12FA001-AC4F-418D-AE19-62706E023703}">
                      <ahyp:hlinkClr xmlns:ahyp="http://schemas.microsoft.com/office/drawing/2018/hyperlinkcolor" val="tx"/>
                    </a:ext>
                  </a:extLst>
                </a:hlinkClick>
              </a:rPr>
              <a:t>/reprint/91/5/791.pdf</a:t>
            </a:r>
            <a:r>
              <a:rPr lang="en-US" sz="450" b="1" dirty="0">
                <a:solidFill>
                  <a:schemeClr val="accent4"/>
                </a:solidFill>
                <a:latin typeface="Cambria"/>
                <a:ea typeface="Cambria"/>
                <a:cs typeface="Cambria"/>
                <a:sym typeface="Cambria"/>
              </a:rPr>
              <a:t>22. SEPs and HIV </a:t>
            </a:r>
            <a:r>
              <a:rPr lang="en-US" sz="450" b="1" dirty="0" err="1">
                <a:solidFill>
                  <a:schemeClr val="accent4"/>
                </a:solidFill>
                <a:latin typeface="Cambria"/>
                <a:ea typeface="Cambria"/>
                <a:cs typeface="Cambria"/>
                <a:sym typeface="Cambria"/>
              </a:rPr>
              <a:t>Prevention</a:t>
            </a:r>
            <a:r>
              <a:rPr lang="en-US" sz="450" dirty="0" err="1">
                <a:solidFill>
                  <a:schemeClr val="accent4"/>
                </a:solidFill>
                <a:latin typeface="Cambria"/>
                <a:ea typeface="Cambria"/>
                <a:cs typeface="Cambria"/>
                <a:sym typeface="Cambria"/>
              </a:rPr>
              <a:t>“Access</a:t>
            </a:r>
            <a:r>
              <a:rPr lang="en-US" sz="450" dirty="0">
                <a:solidFill>
                  <a:schemeClr val="accent4"/>
                </a:solidFill>
                <a:latin typeface="Cambria"/>
                <a:ea typeface="Cambria"/>
                <a:cs typeface="Cambria"/>
                <a:sym typeface="Cambria"/>
              </a:rPr>
              <a:t> to sterile needles and syringes is an important, even vital, component of a comprehensive HIV prevention program for IDUs. The data on needle exchange in the United States are consistent with the conclusion that these programs do not encourage drug use and that needle exchanges can be effective in reducing HIV incidence. Other data show that NEPs help people stop drug use through referral to drug treatment programs. The studies outside of the United States are important for reminding us that unintended consequences can occur. While changes in needle prescription and possession laws and regulations have shown promise, the identification of organizational components that improve or hinder effectiveness of needle exchange and pharmacy-based access are needed.”</a:t>
            </a:r>
            <a:r>
              <a:rPr lang="en-US" sz="450" dirty="0" err="1">
                <a:solidFill>
                  <a:schemeClr val="accent4"/>
                </a:solidFill>
                <a:latin typeface="Cambria"/>
                <a:ea typeface="Cambria"/>
                <a:cs typeface="Cambria"/>
                <a:sym typeface="Cambria"/>
              </a:rPr>
              <a:t>Vlahov</a:t>
            </a:r>
            <a:r>
              <a:rPr lang="en-US" sz="450" dirty="0">
                <a:solidFill>
                  <a:schemeClr val="accent4"/>
                </a:solidFill>
                <a:latin typeface="Cambria"/>
                <a:ea typeface="Cambria"/>
                <a:cs typeface="Cambria"/>
                <a:sym typeface="Cambria"/>
              </a:rPr>
              <a:t>, David, PhD, and Benjamin </a:t>
            </a:r>
            <a:r>
              <a:rPr lang="en-US" sz="450" dirty="0" err="1">
                <a:solidFill>
                  <a:schemeClr val="accent4"/>
                </a:solidFill>
                <a:latin typeface="Cambria"/>
                <a:ea typeface="Cambria"/>
                <a:cs typeface="Cambria"/>
                <a:sym typeface="Cambria"/>
              </a:rPr>
              <a:t>Junge</a:t>
            </a:r>
            <a:r>
              <a:rPr lang="en-US" sz="450" dirty="0">
                <a:solidFill>
                  <a:schemeClr val="accent4"/>
                </a:solidFill>
                <a:latin typeface="Cambria"/>
                <a:ea typeface="Cambria"/>
                <a:cs typeface="Cambria"/>
                <a:sym typeface="Cambria"/>
              </a:rPr>
              <a:t>, </a:t>
            </a:r>
            <a:r>
              <a:rPr lang="en-US" sz="450" dirty="0" err="1">
                <a:solidFill>
                  <a:schemeClr val="accent4"/>
                </a:solidFill>
                <a:latin typeface="Cambria"/>
                <a:ea typeface="Cambria"/>
                <a:cs typeface="Cambria"/>
                <a:sym typeface="Cambria"/>
              </a:rPr>
              <a:t>MHSc</a:t>
            </a:r>
            <a:r>
              <a:rPr lang="en-US" sz="450" dirty="0">
                <a:solidFill>
                  <a:schemeClr val="accent4"/>
                </a:solidFill>
                <a:latin typeface="Cambria"/>
                <a:ea typeface="Cambria"/>
                <a:cs typeface="Cambria"/>
                <a:sym typeface="Cambria"/>
              </a:rPr>
              <a:t>, “The Role of Needle Exchange Programs in HIV Prevention,” Public Health Reports, Volume 113, Supplement 1, June 1998, p. 79.</a:t>
            </a:r>
            <a:r>
              <a:rPr lang="en-US" sz="450" u="sng" dirty="0">
                <a:solidFill>
                  <a:schemeClr val="accent4"/>
                </a:solidFill>
                <a:latin typeface="Cambria"/>
                <a:ea typeface="Cambria"/>
                <a:cs typeface="Cambria"/>
                <a:sym typeface="Cambria"/>
                <a:hlinkClick r:id="rId23">
                  <a:extLst>
                    <a:ext uri="{A12FA001-AC4F-418D-AE19-62706E023703}">
                      <ahyp:hlinkClr xmlns:ahyp="http://schemas.microsoft.com/office/drawing/2018/hyperlinkcolor" val="tx"/>
                    </a:ext>
                  </a:extLst>
                </a:hlinkClick>
              </a:rPr>
              <a:t>https://www.ncbi.nlm.nih.gov/ </a:t>
            </a:r>
            <a:r>
              <a:rPr lang="en-US" sz="450" u="sng" dirty="0" err="1">
                <a:solidFill>
                  <a:schemeClr val="accent4"/>
                </a:solidFill>
                <a:latin typeface="Cambria"/>
                <a:ea typeface="Cambria"/>
                <a:cs typeface="Cambria"/>
                <a:sym typeface="Cambria"/>
                <a:hlinkClick r:id="rId23">
                  <a:extLst>
                    <a:ext uri="{A12FA001-AC4F-418D-AE19-62706E023703}">
                      <ahyp:hlinkClr xmlns:ahyp="http://schemas.microsoft.com/office/drawing/2018/hyperlinkcolor" val="tx"/>
                    </a:ext>
                  </a:extLst>
                </a:hlinkClick>
              </a:rPr>
              <a:t>pmc</a:t>
            </a:r>
            <a:r>
              <a:rPr lang="en-US" sz="450" u="sng" dirty="0">
                <a:solidFill>
                  <a:schemeClr val="accent4"/>
                </a:solidFill>
                <a:latin typeface="Cambria"/>
                <a:ea typeface="Cambria"/>
                <a:cs typeface="Cambria"/>
                <a:sym typeface="Cambria"/>
                <a:hlinkClick r:id="rId23">
                  <a:extLst>
                    <a:ext uri="{A12FA001-AC4F-418D-AE19-62706E023703}">
                      <ahyp:hlinkClr xmlns:ahyp="http://schemas.microsoft.com/office/drawing/2018/hyperlinkcolor" val="tx"/>
                    </a:ext>
                  </a:extLst>
                </a:hlinkClick>
              </a:rPr>
              <a:t>/articles/PMC1307729/pdf/ pubhealthrep00030-0079.pdf</a:t>
            </a:r>
            <a:r>
              <a:rPr lang="en-US" sz="450" b="1" dirty="0">
                <a:solidFill>
                  <a:schemeClr val="accent4"/>
                </a:solidFill>
                <a:latin typeface="Cambria"/>
                <a:ea typeface="Cambria"/>
                <a:cs typeface="Cambria"/>
                <a:sym typeface="Cambria"/>
              </a:rPr>
              <a:t>23. SEPs and HIV</a:t>
            </a:r>
            <a:r>
              <a:rPr lang="en-US" sz="450" dirty="0">
                <a:solidFill>
                  <a:schemeClr val="accent4"/>
                </a:solidFill>
                <a:latin typeface="Cambria"/>
                <a:ea typeface="Cambria"/>
                <a:cs typeface="Cambria"/>
                <a:sym typeface="Cambria"/>
              </a:rPr>
              <a:t>A literature review in 2004 by the European Union’s drug monitoring agency, the European Monitoring Centre on Drugs and Drug Addiction, found that “Major reviews (</a:t>
            </a:r>
            <a:r>
              <a:rPr lang="en-US" sz="450" dirty="0" err="1">
                <a:solidFill>
                  <a:schemeClr val="accent4"/>
                </a:solidFill>
                <a:latin typeface="Cambria"/>
                <a:ea typeface="Cambria"/>
                <a:cs typeface="Cambria"/>
                <a:sym typeface="Cambria"/>
              </a:rPr>
              <a:t>summarised</a:t>
            </a:r>
            <a:r>
              <a:rPr lang="en-US" sz="450" dirty="0">
                <a:solidFill>
                  <a:schemeClr val="accent4"/>
                </a:solidFill>
                <a:latin typeface="Cambria"/>
                <a:ea typeface="Cambria"/>
                <a:cs typeface="Cambria"/>
                <a:sym typeface="Cambria"/>
              </a:rPr>
              <a:t> in </a:t>
            </a:r>
            <a:r>
              <a:rPr lang="en-US" sz="450" dirty="0" err="1">
                <a:solidFill>
                  <a:schemeClr val="accent4"/>
                </a:solidFill>
                <a:latin typeface="Cambria"/>
                <a:ea typeface="Cambria"/>
                <a:cs typeface="Cambria"/>
                <a:sym typeface="Cambria"/>
              </a:rPr>
              <a:t>Vlahov</a:t>
            </a:r>
            <a:r>
              <a:rPr lang="en-US" sz="450" dirty="0">
                <a:solidFill>
                  <a:schemeClr val="accent4"/>
                </a:solidFill>
                <a:latin typeface="Cambria"/>
                <a:ea typeface="Cambria"/>
                <a:cs typeface="Cambria"/>
                <a:sym typeface="Cambria"/>
              </a:rPr>
              <a:t> and </a:t>
            </a:r>
            <a:r>
              <a:rPr lang="en-US" sz="450" dirty="0" err="1">
                <a:solidFill>
                  <a:schemeClr val="accent4"/>
                </a:solidFill>
                <a:latin typeface="Cambria"/>
                <a:ea typeface="Cambria"/>
                <a:cs typeface="Cambria"/>
                <a:sym typeface="Cambria"/>
              </a:rPr>
              <a:t>Junge</a:t>
            </a:r>
            <a:r>
              <a:rPr lang="en-US" sz="450" dirty="0">
                <a:solidFill>
                  <a:schemeClr val="accent4"/>
                </a:solidFill>
                <a:latin typeface="Cambria"/>
                <a:ea typeface="Cambria"/>
                <a:cs typeface="Cambria"/>
                <a:sym typeface="Cambria"/>
              </a:rPr>
              <a:t>, 1998; Bastos and </a:t>
            </a:r>
            <a:r>
              <a:rPr lang="en-US" sz="450" dirty="0" err="1">
                <a:solidFill>
                  <a:schemeClr val="accent4"/>
                </a:solidFill>
                <a:latin typeface="Cambria"/>
                <a:ea typeface="Cambria"/>
                <a:cs typeface="Cambria"/>
                <a:sym typeface="Cambria"/>
              </a:rPr>
              <a:t>Strathdee</a:t>
            </a:r>
            <a:r>
              <a:rPr lang="en-US" sz="450" dirty="0">
                <a:solidFill>
                  <a:schemeClr val="accent4"/>
                </a:solidFill>
                <a:latin typeface="Cambria"/>
                <a:ea typeface="Cambria"/>
                <a:cs typeface="Cambria"/>
                <a:sym typeface="Cambria"/>
              </a:rPr>
              <a:t>, 2000; </a:t>
            </a:r>
            <a:r>
              <a:rPr lang="en-US" sz="450" dirty="0" err="1">
                <a:solidFill>
                  <a:schemeClr val="accent4"/>
                </a:solidFill>
                <a:latin typeface="Cambria"/>
                <a:ea typeface="Cambria"/>
                <a:cs typeface="Cambria"/>
                <a:sym typeface="Cambria"/>
              </a:rPr>
              <a:t>Ferrini</a:t>
            </a:r>
            <a:r>
              <a:rPr lang="en-US" sz="450" dirty="0">
                <a:solidFill>
                  <a:schemeClr val="accent4"/>
                </a:solidFill>
                <a:latin typeface="Cambria"/>
                <a:ea typeface="Cambria"/>
                <a:cs typeface="Cambria"/>
                <a:sym typeface="Cambria"/>
              </a:rPr>
              <a:t>, 2000) suggest that NSPs (Needle and Syringe Programs) may reduce rates of seroconversion to HIV and hepatitis by one third or more, without negative side effects on the number of IDUs (</a:t>
            </a:r>
            <a:r>
              <a:rPr lang="en-US" sz="450" dirty="0" err="1">
                <a:solidFill>
                  <a:schemeClr val="accent4"/>
                </a:solidFill>
                <a:latin typeface="Cambria"/>
                <a:ea typeface="Cambria"/>
                <a:cs typeface="Cambria"/>
                <a:sym typeface="Cambria"/>
              </a:rPr>
              <a:t>Vlahov</a:t>
            </a:r>
            <a:r>
              <a:rPr lang="en-US" sz="450" dirty="0">
                <a:solidFill>
                  <a:schemeClr val="accent4"/>
                </a:solidFill>
                <a:latin typeface="Cambria"/>
                <a:ea typeface="Cambria"/>
                <a:cs typeface="Cambria"/>
                <a:sym typeface="Cambria"/>
              </a:rPr>
              <a:t> and </a:t>
            </a:r>
            <a:r>
              <a:rPr lang="en-US" sz="450" dirty="0" err="1">
                <a:solidFill>
                  <a:schemeClr val="accent4"/>
                </a:solidFill>
                <a:latin typeface="Cambria"/>
                <a:ea typeface="Cambria"/>
                <a:cs typeface="Cambria"/>
                <a:sym typeface="Cambria"/>
              </a:rPr>
              <a:t>Junge</a:t>
            </a:r>
            <a:r>
              <a:rPr lang="en-US" sz="450" dirty="0">
                <a:solidFill>
                  <a:schemeClr val="accent4"/>
                </a:solidFill>
                <a:latin typeface="Cambria"/>
                <a:ea typeface="Cambria"/>
                <a:cs typeface="Cambria"/>
                <a:sym typeface="Cambria"/>
              </a:rPr>
              <a:t>, 1998). A landmark study from Hurley et al. combined HIV seroprevalence data from 81 cities with (n=52) or without (n=29) NSPs (Hurley et al., 1997). They showed that the average annual seroprevalence was 11% lower in cities with an NSP than in cities without an NSP, providing important evidence on the effectiveness of NSPs in reducing the spread of </a:t>
            </a:r>
            <a:r>
              <a:rPr lang="en-US" sz="450" dirty="0" err="1">
                <a:solidFill>
                  <a:schemeClr val="accent4"/>
                </a:solidFill>
                <a:latin typeface="Cambria"/>
                <a:ea typeface="Cambria"/>
                <a:cs typeface="Cambria"/>
                <a:sym typeface="Cambria"/>
              </a:rPr>
              <a:t>HIV.”de</a:t>
            </a:r>
            <a:r>
              <a:rPr lang="en-US" sz="450" dirty="0">
                <a:solidFill>
                  <a:schemeClr val="accent4"/>
                </a:solidFill>
                <a:latin typeface="Cambria"/>
                <a:ea typeface="Cambria"/>
                <a:cs typeface="Cambria"/>
                <a:sym typeface="Cambria"/>
              </a:rPr>
              <a:t> Wit, </a:t>
            </a:r>
            <a:r>
              <a:rPr lang="en-US" sz="450" dirty="0" err="1">
                <a:solidFill>
                  <a:schemeClr val="accent4"/>
                </a:solidFill>
                <a:latin typeface="Cambria"/>
                <a:ea typeface="Cambria"/>
                <a:cs typeface="Cambria"/>
                <a:sym typeface="Cambria"/>
              </a:rPr>
              <a:t>Ardine</a:t>
            </a:r>
            <a:r>
              <a:rPr lang="en-US" sz="450" dirty="0">
                <a:solidFill>
                  <a:schemeClr val="accent4"/>
                </a:solidFill>
                <a:latin typeface="Cambria"/>
                <a:ea typeface="Cambria"/>
                <a:cs typeface="Cambria"/>
                <a:sym typeface="Cambria"/>
              </a:rPr>
              <a:t> and Jasper Bos, “Cost-Effectiveness of Needle and Syringe </a:t>
            </a:r>
            <a:r>
              <a:rPr lang="en-US" sz="450" dirty="0" err="1">
                <a:solidFill>
                  <a:schemeClr val="accent4"/>
                </a:solidFill>
                <a:latin typeface="Cambria"/>
                <a:ea typeface="Cambria"/>
                <a:cs typeface="Cambria"/>
                <a:sym typeface="Cambria"/>
              </a:rPr>
              <a:t>Programmes</a:t>
            </a:r>
            <a:r>
              <a:rPr lang="en-US" sz="450" dirty="0">
                <a:solidFill>
                  <a:schemeClr val="accent4"/>
                </a:solidFill>
                <a:latin typeface="Cambria"/>
                <a:ea typeface="Cambria"/>
                <a:cs typeface="Cambria"/>
                <a:sym typeface="Cambria"/>
              </a:rPr>
              <a:t>: A Review of the Literature,” in Hepatitis C and Injecting Drug Use: Impact, Costs and Policy Options, Johannes Jager, Wien Limburg, </a:t>
            </a:r>
            <a:r>
              <a:rPr lang="en-US" sz="450" dirty="0" err="1">
                <a:solidFill>
                  <a:schemeClr val="accent4"/>
                </a:solidFill>
                <a:latin typeface="Cambria"/>
                <a:ea typeface="Cambria"/>
                <a:cs typeface="Cambria"/>
                <a:sym typeface="Cambria"/>
              </a:rPr>
              <a:t>Mirjam</a:t>
            </a:r>
            <a:r>
              <a:rPr lang="en-US" sz="450" dirty="0">
                <a:solidFill>
                  <a:schemeClr val="accent4"/>
                </a:solidFill>
                <a:latin typeface="Cambria"/>
                <a:ea typeface="Cambria"/>
                <a:cs typeface="Cambria"/>
                <a:sym typeface="Cambria"/>
              </a:rPr>
              <a:t> Kretzschmar, Maarten Postma, Lucas </a:t>
            </a:r>
            <a:r>
              <a:rPr lang="en-US" sz="450" dirty="0" err="1">
                <a:solidFill>
                  <a:schemeClr val="accent4"/>
                </a:solidFill>
                <a:latin typeface="Cambria"/>
                <a:ea typeface="Cambria"/>
                <a:cs typeface="Cambria"/>
                <a:sym typeface="Cambria"/>
              </a:rPr>
              <a:t>Wiessing</a:t>
            </a:r>
            <a:r>
              <a:rPr lang="en-US" sz="450" dirty="0">
                <a:solidFill>
                  <a:schemeClr val="accent4"/>
                </a:solidFill>
                <a:latin typeface="Cambria"/>
                <a:ea typeface="Cambria"/>
                <a:cs typeface="Cambria"/>
                <a:sym typeface="Cambria"/>
              </a:rPr>
              <a:t> (eds.), European Monitoring Centre on Drugs and Drug Addiction, 2004.</a:t>
            </a:r>
            <a:r>
              <a:rPr lang="en-US" sz="450" b="1" dirty="0">
                <a:solidFill>
                  <a:schemeClr val="accent4"/>
                </a:solidFill>
                <a:latin typeface="Cambria"/>
                <a:ea typeface="Cambria"/>
                <a:cs typeface="Cambria"/>
                <a:sym typeface="Cambria"/>
              </a:rPr>
              <a:t>24. SEPs and </a:t>
            </a:r>
            <a:r>
              <a:rPr lang="en-US" sz="450" b="1" dirty="0" err="1">
                <a:solidFill>
                  <a:schemeClr val="accent4"/>
                </a:solidFill>
                <a:latin typeface="Cambria"/>
                <a:ea typeface="Cambria"/>
                <a:cs typeface="Cambria"/>
                <a:sym typeface="Cambria"/>
              </a:rPr>
              <a:t>HIV</a:t>
            </a:r>
            <a:r>
              <a:rPr lang="en-US" sz="450" dirty="0" err="1">
                <a:solidFill>
                  <a:schemeClr val="accent4"/>
                </a:solidFill>
                <a:latin typeface="Cambria"/>
                <a:ea typeface="Cambria"/>
                <a:cs typeface="Cambria"/>
                <a:sym typeface="Cambria"/>
              </a:rPr>
              <a:t>“We</a:t>
            </a:r>
            <a:r>
              <a:rPr lang="en-US" sz="450" dirty="0">
                <a:solidFill>
                  <a:schemeClr val="accent4"/>
                </a:solidFill>
                <a:latin typeface="Cambria"/>
                <a:ea typeface="Cambria"/>
                <a:cs typeface="Cambria"/>
                <a:sym typeface="Cambria"/>
              </a:rPr>
              <a:t> found that in cities with NEPs HIV seroprevalence among injecting drug users decreased on average, whereas in cities without NEPs HIV seroprevalence increased. A plausible explanation for this difference is that the NEPs led to a reduction in HIV incidence among injecting drug </a:t>
            </a:r>
            <a:r>
              <a:rPr lang="en-US" sz="450" dirty="0" err="1">
                <a:solidFill>
                  <a:schemeClr val="accent4"/>
                </a:solidFill>
                <a:latin typeface="Cambria"/>
                <a:ea typeface="Cambria"/>
                <a:cs typeface="Cambria"/>
                <a:sym typeface="Cambria"/>
              </a:rPr>
              <a:t>users.“NEPs</a:t>
            </a:r>
            <a:r>
              <a:rPr lang="en-US" sz="450" dirty="0">
                <a:solidFill>
                  <a:schemeClr val="accent4"/>
                </a:solidFill>
                <a:latin typeface="Cambria"/>
                <a:ea typeface="Cambria"/>
                <a:cs typeface="Cambria"/>
                <a:sym typeface="Cambria"/>
              </a:rPr>
              <a:t> have the potential to decrease directly HIV transmission by lowering the rate of needle sharing and the prevalence of HIV in needles available for reuse, as well as indirectly through activities such as bleach distribution, referrals to drug treatment </a:t>
            </a:r>
            <a:r>
              <a:rPr lang="en-US" sz="450" dirty="0" err="1">
                <a:solidFill>
                  <a:schemeClr val="accent4"/>
                </a:solidFill>
                <a:latin typeface="Cambria"/>
                <a:ea typeface="Cambria"/>
                <a:cs typeface="Cambria"/>
                <a:sym typeface="Cambria"/>
              </a:rPr>
              <a:t>centres</a:t>
            </a:r>
            <a:r>
              <a:rPr lang="en-US" sz="450" dirty="0">
                <a:solidFill>
                  <a:schemeClr val="accent4"/>
                </a:solidFill>
                <a:latin typeface="Cambria"/>
                <a:ea typeface="Cambria"/>
                <a:cs typeface="Cambria"/>
                <a:sym typeface="Cambria"/>
              </a:rPr>
              <a:t>, provision of condoms, and education about risk </a:t>
            </a:r>
            <a:r>
              <a:rPr lang="en-US" sz="450" dirty="0" err="1">
                <a:solidFill>
                  <a:schemeClr val="accent4"/>
                </a:solidFill>
                <a:latin typeface="Cambria"/>
                <a:ea typeface="Cambria"/>
                <a:cs typeface="Cambria"/>
                <a:sym typeface="Cambria"/>
              </a:rPr>
              <a:t>behaviour</a:t>
            </a:r>
            <a:r>
              <a:rPr lang="en-US" sz="450" dirty="0">
                <a:solidFill>
                  <a:schemeClr val="accent4"/>
                </a:solidFill>
                <a:latin typeface="Cambria"/>
                <a:ea typeface="Cambria"/>
                <a:cs typeface="Cambria"/>
                <a:sym typeface="Cambria"/>
              </a:rPr>
              <a:t>. Although these mechanisms have strong theoretical support, the published evidence for NEP effectiveness is limited. Previous studies of the effect of NEPs on HIV incidence used observational designs or statistical </a:t>
            </a:r>
            <a:r>
              <a:rPr lang="en-US" sz="450" dirty="0" err="1">
                <a:solidFill>
                  <a:schemeClr val="accent4"/>
                </a:solidFill>
                <a:latin typeface="Cambria"/>
                <a:ea typeface="Cambria"/>
                <a:cs typeface="Cambria"/>
                <a:sym typeface="Cambria"/>
              </a:rPr>
              <a:t>models.“Observational</a:t>
            </a:r>
            <a:r>
              <a:rPr lang="en-US" sz="450" dirty="0">
                <a:solidFill>
                  <a:schemeClr val="accent4"/>
                </a:solidFill>
                <a:latin typeface="Cambria"/>
                <a:ea typeface="Cambria"/>
                <a:cs typeface="Cambria"/>
                <a:sym typeface="Cambria"/>
              </a:rPr>
              <a:t> designs included case studies; </a:t>
            </a:r>
            <a:r>
              <a:rPr lang="en-US" sz="450" dirty="0" err="1">
                <a:solidFill>
                  <a:schemeClr val="accent4"/>
                </a:solidFill>
                <a:latin typeface="Cambria"/>
                <a:ea typeface="Cambria"/>
                <a:cs typeface="Cambria"/>
                <a:sym typeface="Cambria"/>
              </a:rPr>
              <a:t>crosssectional</a:t>
            </a:r>
            <a:r>
              <a:rPr lang="en-US" sz="450" dirty="0">
                <a:solidFill>
                  <a:schemeClr val="accent4"/>
                </a:solidFill>
                <a:latin typeface="Cambria"/>
                <a:ea typeface="Cambria"/>
                <a:cs typeface="Cambria"/>
                <a:sym typeface="Cambria"/>
              </a:rPr>
              <a:t>, serial cross-sectional, and cohort studies (often without comparison groups); and case-control studies.4,5 Only one study assessed the impact of NEPs on HIV incidence. Des </a:t>
            </a:r>
            <a:r>
              <a:rPr lang="en-US" sz="450" dirty="0" err="1">
                <a:solidFill>
                  <a:schemeClr val="accent4"/>
                </a:solidFill>
                <a:latin typeface="Cambria"/>
                <a:ea typeface="Cambria"/>
                <a:cs typeface="Cambria"/>
                <a:sym typeface="Cambria"/>
              </a:rPr>
              <a:t>Jarlais</a:t>
            </a:r>
            <a:r>
              <a:rPr lang="en-US" sz="450" dirty="0">
                <a:solidFill>
                  <a:schemeClr val="accent4"/>
                </a:solidFill>
                <a:latin typeface="Cambria"/>
                <a:ea typeface="Cambria"/>
                <a:cs typeface="Cambria"/>
                <a:sym typeface="Cambria"/>
              </a:rPr>
              <a:t> and colleagues7 estimated that the hazard for incident HIV infection was 3•3 for injecting drug users in four high-seroprevalence cities without NEPs, compared with continuous users of NEPs in New York City. One case study investigated HIV prevention activities for five cities with low seroprevalence, but did not formally compare these with other cities that had high seroprevalence.13 The most frequently cited statistical model for assessment of NEP effectiveness was developed by the New Haven NEP evaluators, and is based on the theory that NEPs decrease HIV transmission rates by lowering the time that needles are in circulation.1“The conclusion of a 1993 review by a University of California team’ was that NEPs are associated with decreased HIV drug risk </a:t>
            </a:r>
            <a:r>
              <a:rPr lang="en-US" sz="450" dirty="0" err="1">
                <a:solidFill>
                  <a:schemeClr val="accent4"/>
                </a:solidFill>
                <a:latin typeface="Cambria"/>
                <a:ea typeface="Cambria"/>
                <a:cs typeface="Cambria"/>
                <a:sym typeface="Cambria"/>
              </a:rPr>
              <a:t>behaviour</a:t>
            </a:r>
            <a:r>
              <a:rPr lang="en-US" sz="450" dirty="0">
                <a:solidFill>
                  <a:schemeClr val="accent4"/>
                </a:solidFill>
                <a:latin typeface="Cambria"/>
                <a:ea typeface="Cambria"/>
                <a:cs typeface="Cambria"/>
                <a:sym typeface="Cambria"/>
              </a:rPr>
              <a:t> and are not associated with negative outcomes, but that there is no clear evidence that they decrease HIV infection rates.5 Few new data were available for the most recent US review by the Panel on Needle Exchange and Bleach Distribution Programs,4 which concluded that NEPs are effective, but acknowledged that the evidence was </a:t>
            </a:r>
            <a:r>
              <a:rPr lang="en-US" sz="450" dirty="0" err="1">
                <a:solidFill>
                  <a:schemeClr val="accent4"/>
                </a:solidFill>
                <a:latin typeface="Cambria"/>
                <a:ea typeface="Cambria"/>
                <a:cs typeface="Cambria"/>
                <a:sym typeface="Cambria"/>
              </a:rPr>
              <a:t>weak.“Our</a:t>
            </a:r>
            <a:r>
              <a:rPr lang="en-US" sz="450" dirty="0">
                <a:solidFill>
                  <a:schemeClr val="accent4"/>
                </a:solidFill>
                <a:latin typeface="Cambria"/>
                <a:ea typeface="Cambria"/>
                <a:cs typeface="Cambria"/>
                <a:sym typeface="Cambria"/>
              </a:rPr>
              <a:t> study is distinguished from previous work by its worldwide scope and its design, which compares changes in HIV seroprevalence in cities with and without NEPs, rather than changes within a single </a:t>
            </a:r>
            <a:r>
              <a:rPr lang="en-US" sz="450" dirty="0" err="1">
                <a:solidFill>
                  <a:schemeClr val="accent4"/>
                </a:solidFill>
                <a:latin typeface="Cambria"/>
                <a:ea typeface="Cambria"/>
                <a:cs typeface="Cambria"/>
                <a:sym typeface="Cambria"/>
              </a:rPr>
              <a:t>city.”Hurley</a:t>
            </a:r>
            <a:r>
              <a:rPr lang="en-US" sz="450" dirty="0">
                <a:solidFill>
                  <a:schemeClr val="accent4"/>
                </a:solidFill>
                <a:latin typeface="Cambria"/>
                <a:ea typeface="Cambria"/>
                <a:cs typeface="Cambria"/>
                <a:sym typeface="Cambria"/>
              </a:rPr>
              <a:t>, Susan F., Damien J. Jolley, John M. Kaldor, “Effectiveness of Needle-Exchange </a:t>
            </a:r>
            <a:r>
              <a:rPr lang="en-US" sz="450" dirty="0" err="1">
                <a:solidFill>
                  <a:schemeClr val="accent4"/>
                </a:solidFill>
                <a:latin typeface="Cambria"/>
                <a:ea typeface="Cambria"/>
                <a:cs typeface="Cambria"/>
                <a:sym typeface="Cambria"/>
              </a:rPr>
              <a:t>Programmes</a:t>
            </a:r>
            <a:r>
              <a:rPr lang="en-US" sz="450" dirty="0">
                <a:solidFill>
                  <a:schemeClr val="accent4"/>
                </a:solidFill>
                <a:latin typeface="Cambria"/>
                <a:ea typeface="Cambria"/>
                <a:cs typeface="Cambria"/>
                <a:sym typeface="Cambria"/>
              </a:rPr>
              <a:t> for Prevention of HIV Infection,” The Lancet, 1997; 349: 1797-1800, June 21, 1997.</a:t>
            </a:r>
            <a:r>
              <a:rPr lang="en-US" sz="450" u="sng" dirty="0">
                <a:solidFill>
                  <a:schemeClr val="accent4"/>
                </a:solidFill>
                <a:latin typeface="Cambria"/>
                <a:ea typeface="Cambria"/>
                <a:cs typeface="Cambria"/>
                <a:sym typeface="Cambria"/>
                <a:hlinkClick r:id="rId24">
                  <a:extLst>
                    <a:ext uri="{A12FA001-AC4F-418D-AE19-62706E023703}">
                      <ahyp:hlinkClr xmlns:ahyp="http://schemas.microsoft.com/office/drawing/2018/hyperlinkcolor" val="tx"/>
                    </a:ext>
                  </a:extLst>
                </a:hlinkClick>
              </a:rPr>
              <a:t>https://www.druglibrary.net/ </a:t>
            </a:r>
            <a:r>
              <a:rPr lang="en-US" sz="450" u="sng" dirty="0" err="1">
                <a:solidFill>
                  <a:schemeClr val="accent4"/>
                </a:solidFill>
                <a:latin typeface="Cambria"/>
                <a:ea typeface="Cambria"/>
                <a:cs typeface="Cambria"/>
                <a:sym typeface="Cambria"/>
                <a:hlinkClick r:id="rId24">
                  <a:extLst>
                    <a:ext uri="{A12FA001-AC4F-418D-AE19-62706E023703}">
                      <ahyp:hlinkClr xmlns:ahyp="http://schemas.microsoft.com/office/drawing/2018/hyperlinkcolor" val="tx"/>
                    </a:ext>
                  </a:extLst>
                </a:hlinkClick>
              </a:rPr>
              <a:t>schaffer</a:t>
            </a:r>
            <a:r>
              <a:rPr lang="en-US" sz="450" u="sng" dirty="0">
                <a:solidFill>
                  <a:schemeClr val="accent4"/>
                </a:solidFill>
                <a:latin typeface="Cambria"/>
                <a:ea typeface="Cambria"/>
                <a:cs typeface="Cambria"/>
                <a:sym typeface="Cambria"/>
                <a:hlinkClick r:id="rId24">
                  <a:extLst>
                    <a:ext uri="{A12FA001-AC4F-418D-AE19-62706E023703}">
                      <ahyp:hlinkClr xmlns:ahyp="http://schemas.microsoft.com/office/drawing/2018/hyperlinkcolor" val="tx"/>
                    </a:ext>
                  </a:extLst>
                </a:hlinkClick>
              </a:rPr>
              <a:t>/MISC/ effectiveness_of_neps_for_preven.htm</a:t>
            </a:r>
            <a:r>
              <a:rPr lang="en-US" sz="450" b="1" dirty="0">
                <a:solidFill>
                  <a:schemeClr val="accent4"/>
                </a:solidFill>
                <a:latin typeface="Cambria"/>
                <a:ea typeface="Cambria"/>
                <a:cs typeface="Cambria"/>
                <a:sym typeface="Cambria"/>
              </a:rPr>
              <a:t>25. Syringe Access, Limits, and Infection </a:t>
            </a:r>
            <a:r>
              <a:rPr lang="en-US" sz="450" b="1" dirty="0" err="1">
                <a:solidFill>
                  <a:schemeClr val="accent4"/>
                </a:solidFill>
                <a:latin typeface="Cambria"/>
                <a:ea typeface="Cambria"/>
                <a:cs typeface="Cambria"/>
                <a:sym typeface="Cambria"/>
              </a:rPr>
              <a:t>Risk</a:t>
            </a:r>
            <a:r>
              <a:rPr lang="en-US" sz="450" dirty="0" err="1">
                <a:solidFill>
                  <a:schemeClr val="accent4"/>
                </a:solidFill>
                <a:latin typeface="Cambria"/>
                <a:ea typeface="Cambria"/>
                <a:cs typeface="Cambria"/>
                <a:sym typeface="Cambria"/>
              </a:rPr>
              <a:t>“In</a:t>
            </a:r>
            <a:r>
              <a:rPr lang="en-US" sz="450" dirty="0">
                <a:solidFill>
                  <a:schemeClr val="accent4"/>
                </a:solidFill>
                <a:latin typeface="Cambria"/>
                <a:ea typeface="Cambria"/>
                <a:cs typeface="Cambria"/>
                <a:sym typeface="Cambria"/>
              </a:rPr>
              <a:t> multivariate analyses, we found that police contact was associated independently with residing in the area with no legal possession of syringes; among SEP users, those with access to SEPs without limits had lower syringe re-use but not lower syringe sharing; and that among non-SEP users, no significant differences in injection risk were observed among IDUs with and without pharmacy access to </a:t>
            </a:r>
            <a:r>
              <a:rPr lang="en-US" sz="450" dirty="0" err="1">
                <a:solidFill>
                  <a:schemeClr val="accent4"/>
                </a:solidFill>
                <a:latin typeface="Cambria"/>
                <a:ea typeface="Cambria"/>
                <a:cs typeface="Cambria"/>
                <a:sym typeface="Cambria"/>
              </a:rPr>
              <a:t>syringes.“Conclusion</a:t>
            </a:r>
            <a:r>
              <a:rPr lang="en-US" sz="450" dirty="0">
                <a:solidFill>
                  <a:schemeClr val="accent4"/>
                </a:solidFill>
                <a:latin typeface="Cambria"/>
                <a:ea typeface="Cambria"/>
                <a:cs typeface="Cambria"/>
                <a:sym typeface="Cambria"/>
              </a:rPr>
              <a:t>: We found that greater legal access to syringes, if accompanied by limits on the number of syringes that can be exchanged, purchased and possessed, may not have the intended impacts on injection-related infectious disease risk among IDUs.”</a:t>
            </a:r>
            <a:r>
              <a:rPr lang="en-US" sz="450" dirty="0" err="1">
                <a:solidFill>
                  <a:schemeClr val="accent4"/>
                </a:solidFill>
                <a:latin typeface="Cambria"/>
                <a:ea typeface="Cambria"/>
                <a:cs typeface="Cambria"/>
                <a:sym typeface="Cambria"/>
              </a:rPr>
              <a:t>Source:Bluthenthal</a:t>
            </a:r>
            <a:r>
              <a:rPr lang="en-US" sz="450" dirty="0">
                <a:solidFill>
                  <a:schemeClr val="accent4"/>
                </a:solidFill>
                <a:latin typeface="Cambria"/>
                <a:ea typeface="Cambria"/>
                <a:cs typeface="Cambria"/>
                <a:sym typeface="Cambria"/>
              </a:rPr>
              <a:t>, Ricky N., Mohammed </a:t>
            </a:r>
            <a:r>
              <a:rPr lang="en-US" sz="450" dirty="0" err="1">
                <a:solidFill>
                  <a:schemeClr val="accent4"/>
                </a:solidFill>
                <a:latin typeface="Cambria"/>
                <a:ea typeface="Cambria"/>
                <a:cs typeface="Cambria"/>
                <a:sym typeface="Cambria"/>
              </a:rPr>
              <a:t>Rehan</a:t>
            </a:r>
            <a:r>
              <a:rPr lang="en-US" sz="450" dirty="0">
                <a:solidFill>
                  <a:schemeClr val="accent4"/>
                </a:solidFill>
                <a:latin typeface="Cambria"/>
                <a:ea typeface="Cambria"/>
                <a:cs typeface="Cambria"/>
                <a:sym typeface="Cambria"/>
              </a:rPr>
              <a:t> Malik, Lauretta E. Grau, Merrill Singer, Patricia Marshall &amp; Robert Heimer for the Diffusion of Benefit through Syringe Exchange Study Team, “Sterile Syringe Access Conditions and Variations in HIV Risk Among Drug Injectors in Three Cities,” Addiction Journal, Vol. 99, Issue 9, p. 1136, Sept. 2004, abstract online at </a:t>
            </a:r>
            <a:r>
              <a:rPr lang="en-US" sz="450" u="sng" dirty="0">
                <a:solidFill>
                  <a:schemeClr val="accent4"/>
                </a:solidFill>
                <a:latin typeface="Cambria"/>
                <a:ea typeface="Cambria"/>
                <a:cs typeface="Cambria"/>
                <a:sym typeface="Cambria"/>
                <a:hlinkClick r:id="rId25">
                  <a:extLst>
                    <a:ext uri="{A12FA001-AC4F-418D-AE19-62706E023703}">
                      <ahyp:hlinkClr xmlns:ahyp="http://schemas.microsoft.com/office/drawing/2018/hyperlinkcolor" val="tx"/>
                    </a:ext>
                  </a:extLst>
                </a:hlinkClick>
              </a:rPr>
              <a:t>https://onlinelibrary.wiley.com/doi/10.1111/j.1360-0443.2004.00694.x/abst</a:t>
            </a:r>
            <a:r>
              <a:rPr lang="en-US" sz="450" dirty="0">
                <a:solidFill>
                  <a:schemeClr val="accent4"/>
                </a:solidFill>
                <a:latin typeface="Cambria"/>
                <a:ea typeface="Cambria"/>
                <a:cs typeface="Cambria"/>
                <a:sym typeface="Cambria"/>
              </a:rPr>
              <a:t> last accessed June 8, 2013.</a:t>
            </a:r>
            <a:r>
              <a:rPr lang="en-US" sz="450" b="1" dirty="0">
                <a:solidFill>
                  <a:schemeClr val="accent4"/>
                </a:solidFill>
                <a:latin typeface="Cambria"/>
                <a:ea typeface="Cambria"/>
                <a:cs typeface="Cambria"/>
                <a:sym typeface="Cambria"/>
              </a:rPr>
              <a:t>26. Vulnerable </a:t>
            </a:r>
            <a:r>
              <a:rPr lang="en-US" sz="450" b="1" dirty="0" err="1">
                <a:solidFill>
                  <a:schemeClr val="accent4"/>
                </a:solidFill>
                <a:latin typeface="Cambria"/>
                <a:ea typeface="Cambria"/>
                <a:cs typeface="Cambria"/>
                <a:sym typeface="Cambria"/>
              </a:rPr>
              <a:t>Populations</a:t>
            </a:r>
            <a:r>
              <a:rPr lang="en-US" sz="450" dirty="0" err="1">
                <a:solidFill>
                  <a:schemeClr val="accent4"/>
                </a:solidFill>
                <a:latin typeface="Cambria"/>
                <a:ea typeface="Cambria"/>
                <a:cs typeface="Cambria"/>
                <a:sym typeface="Cambria"/>
              </a:rPr>
              <a:t>“We</a:t>
            </a:r>
            <a:r>
              <a:rPr lang="en-US" sz="450" dirty="0">
                <a:solidFill>
                  <a:schemeClr val="accent4"/>
                </a:solidFill>
                <a:latin typeface="Cambria"/>
                <a:ea typeface="Cambria"/>
                <a:cs typeface="Cambria"/>
                <a:sym typeface="Cambria"/>
              </a:rPr>
              <a:t> found that a large proportion of SEP [syringe exchange program] participants in NYC do not obtain adequate numbers of syringes from the SEPs to meet their monthly injecting needs. In addition, characteristics of social marginalization and vulnerability – homelessness and public injecting – were associated with inadequate syringe acquisition. For SEP participants with inadequate coverage, most reported ‘not needing’ more syringes, but many also identified program limits and fear of police contact as main reasons for not obtaining adequate syringes at their most recent visit to the SEP.”</a:t>
            </a:r>
            <a:r>
              <a:rPr lang="en-US" sz="450" dirty="0" err="1">
                <a:solidFill>
                  <a:schemeClr val="accent4"/>
                </a:solidFill>
                <a:latin typeface="Cambria"/>
                <a:ea typeface="Cambria"/>
                <a:cs typeface="Cambria"/>
                <a:sym typeface="Cambria"/>
              </a:rPr>
              <a:t>Daliah</a:t>
            </a:r>
            <a:r>
              <a:rPr lang="en-US" sz="450" dirty="0">
                <a:solidFill>
                  <a:schemeClr val="accent4"/>
                </a:solidFill>
                <a:latin typeface="Cambria"/>
                <a:ea typeface="Cambria"/>
                <a:cs typeface="Cambria"/>
                <a:sym typeface="Cambria"/>
              </a:rPr>
              <a:t> I Heller, Denise </a:t>
            </a:r>
            <a:r>
              <a:rPr lang="en-US" sz="450" dirty="0" err="1">
                <a:solidFill>
                  <a:schemeClr val="accent4"/>
                </a:solidFill>
                <a:latin typeface="Cambria"/>
                <a:ea typeface="Cambria"/>
                <a:cs typeface="Cambria"/>
                <a:sym typeface="Cambria"/>
              </a:rPr>
              <a:t>Paone</a:t>
            </a:r>
            <a:r>
              <a:rPr lang="en-US" sz="450" dirty="0">
                <a:solidFill>
                  <a:schemeClr val="accent4"/>
                </a:solidFill>
                <a:latin typeface="Cambria"/>
                <a:ea typeface="Cambria"/>
                <a:cs typeface="Cambria"/>
                <a:sym typeface="Cambria"/>
              </a:rPr>
              <a:t>, Anne Siegler and Adam </a:t>
            </a:r>
            <a:r>
              <a:rPr lang="en-US" sz="450" dirty="0" err="1">
                <a:solidFill>
                  <a:schemeClr val="accent4"/>
                </a:solidFill>
                <a:latin typeface="Cambria"/>
                <a:ea typeface="Cambria"/>
                <a:cs typeface="Cambria"/>
                <a:sym typeface="Cambria"/>
              </a:rPr>
              <a:t>Karpati</a:t>
            </a:r>
            <a:r>
              <a:rPr lang="en-US" sz="450" dirty="0">
                <a:solidFill>
                  <a:schemeClr val="accent4"/>
                </a:solidFill>
                <a:latin typeface="Cambria"/>
                <a:ea typeface="Cambria"/>
                <a:cs typeface="Cambria"/>
                <a:sym typeface="Cambria"/>
              </a:rPr>
              <a:t>, “The syringe gap: an assessment of sterile syringe need and acquisition among syringe exchange program participants in New York City,” Harm Reduction Journal (London, United Kingdom: January 2009), p. 4.</a:t>
            </a:r>
            <a:r>
              <a:rPr lang="en-US" sz="450" u="sng" dirty="0">
                <a:solidFill>
                  <a:schemeClr val="accent4"/>
                </a:solidFill>
                <a:latin typeface="Cambria"/>
                <a:ea typeface="Cambria"/>
                <a:cs typeface="Cambria"/>
                <a:sym typeface="Cambria"/>
                <a:hlinkClick r:id="rId14">
                  <a:extLst>
                    <a:ext uri="{A12FA001-AC4F-418D-AE19-62706E023703}">
                      <ahyp:hlinkClr xmlns:ahyp="http://schemas.microsoft.com/office/drawing/2018/hyperlinkcolor" val="tx"/>
                    </a:ext>
                  </a:extLst>
                </a:hlinkClick>
              </a:rPr>
              <a:t>http://www.harmreductionjournal.com/content/pdf/1477-7517-6-1.pdf</a:t>
            </a:r>
            <a:endParaRPr sz="450"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0">
                                            <p:txEl>
                                              <p:pRg st="0" end="0"/>
                                            </p:txEl>
                                          </p:spTgt>
                                        </p:tgtEl>
                                        <p:attrNameLst>
                                          <p:attrName>style.visibility</p:attrName>
                                        </p:attrNameLst>
                                      </p:cBhvr>
                                      <p:to>
                                        <p:strVal val="visible"/>
                                      </p:to>
                                    </p:set>
                                    <p:anim calcmode="lin" valueType="num">
                                      <p:cBhvr additive="base">
                                        <p:cTn id="7" dur="500" fill="hold"/>
                                        <p:tgtEl>
                                          <p:spTgt spid="3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1d1587ea85_2_9"/>
          <p:cNvSpPr txBox="1">
            <a:spLocks noGrp="1"/>
          </p:cNvSpPr>
          <p:nvPr>
            <p:ph type="title"/>
          </p:nvPr>
        </p:nvSpPr>
        <p:spPr>
          <a:xfrm>
            <a:off x="442403" y="228652"/>
            <a:ext cx="5618700" cy="54543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000"/>
              <a:buNone/>
            </a:pPr>
            <a:r>
              <a:rPr lang="en-US" b="1" dirty="0">
                <a:latin typeface="Amatic SC" panose="00000500000000000000" pitchFamily="2" charset="-79"/>
                <a:cs typeface="Amatic SC" panose="00000500000000000000" pitchFamily="2" charset="-79"/>
              </a:rPr>
              <a:t>What you can Do Now</a:t>
            </a:r>
            <a:endParaRPr b="1" dirty="0">
              <a:latin typeface="Amatic SC" panose="00000500000000000000" pitchFamily="2" charset="-79"/>
              <a:cs typeface="Amatic SC" panose="00000500000000000000" pitchFamily="2" charset="-79"/>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9fb84dabc6_0_12"/>
          <p:cNvSpPr txBox="1">
            <a:spLocks noGrp="1"/>
          </p:cNvSpPr>
          <p:nvPr>
            <p:ph type="subTitle" idx="4294967295"/>
          </p:nvPr>
        </p:nvSpPr>
        <p:spPr>
          <a:xfrm>
            <a:off x="339384" y="1663073"/>
            <a:ext cx="8001000" cy="11017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2"/>
              </a:buClr>
              <a:buSzPts val="2628"/>
              <a:buFont typeface="Noto Sans Symbols"/>
              <a:buNone/>
            </a:pPr>
            <a:r>
              <a:rPr lang="en-US" b="1" i="0" u="none" strike="noStrike" cap="none" dirty="0">
                <a:solidFill>
                  <a:schemeClr val="accent6"/>
                </a:solidFill>
                <a:latin typeface="Source Code Pro" panose="020B0509030403020204" pitchFamily="49" charset="0"/>
                <a:ea typeface="Source Code Pro" panose="020B0509030403020204" pitchFamily="49" charset="0"/>
                <a:cs typeface="Trebuchet MS"/>
                <a:sym typeface="Trebuchet MS"/>
              </a:rPr>
              <a:t>Avoid</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becoming a rescuer.</a:t>
            </a:r>
            <a:endParaRPr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endParaRPr>
          </a:p>
          <a:p>
            <a:pPr marL="0" marR="0" lvl="0" indent="0" algn="l" rtl="0">
              <a:lnSpc>
                <a:spcPct val="130000"/>
              </a:lnSpc>
              <a:spcBef>
                <a:spcPts val="600"/>
              </a:spcBef>
              <a:spcAft>
                <a:spcPts val="0"/>
              </a:spcAft>
              <a:buClr>
                <a:schemeClr val="dk2"/>
              </a:buClr>
              <a:buSzPts val="2628"/>
              <a:buFont typeface="Noto Sans Symbols"/>
              <a:buNone/>
            </a:pPr>
            <a:r>
              <a:rPr lang="en-US" b="1" i="0" u="none" strike="noStrike" cap="none" dirty="0">
                <a:solidFill>
                  <a:schemeClr val="accent6"/>
                </a:solidFill>
                <a:latin typeface="Source Code Pro" panose="020B0509030403020204" pitchFamily="49" charset="0"/>
                <a:ea typeface="Source Code Pro" panose="020B0509030403020204" pitchFamily="49" charset="0"/>
                <a:cs typeface="Trebuchet MS"/>
                <a:sym typeface="Trebuchet MS"/>
              </a:rPr>
              <a:t>Avoid</a:t>
            </a:r>
            <a:r>
              <a:rPr lang="en-US" b="0" i="0" u="none" strike="noStrike" cap="none" dirty="0">
                <a:solidFill>
                  <a:schemeClr val="accent6"/>
                </a:solidFill>
                <a:latin typeface="Source Code Pro" panose="020B0509030403020204" pitchFamily="49" charset="0"/>
                <a:ea typeface="Source Code Pro" panose="020B0509030403020204" pitchFamily="49" charset="0"/>
                <a:cs typeface="Trebuchet MS"/>
                <a:sym typeface="Trebuchet MS"/>
              </a:rPr>
              <a:t> </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taking it personally.</a:t>
            </a:r>
            <a:endParaRPr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endParaRPr>
          </a:p>
          <a:p>
            <a:pPr marL="0" marR="0" lvl="0" indent="0" algn="l" rtl="0">
              <a:lnSpc>
                <a:spcPct val="130000"/>
              </a:lnSpc>
              <a:spcBef>
                <a:spcPts val="600"/>
              </a:spcBef>
              <a:spcAft>
                <a:spcPts val="0"/>
              </a:spcAft>
              <a:buClr>
                <a:schemeClr val="dk2"/>
              </a:buClr>
              <a:buSzPts val="2628"/>
              <a:buFont typeface="Noto Sans Symbols"/>
              <a:buNone/>
            </a:pPr>
            <a:r>
              <a:rPr lang="en-US" b="1" i="0" u="none" strike="noStrike" cap="none" dirty="0">
                <a:solidFill>
                  <a:schemeClr val="accent6"/>
                </a:solidFill>
                <a:latin typeface="Source Code Pro" panose="020B0509030403020204" pitchFamily="49" charset="0"/>
                <a:ea typeface="Source Code Pro" panose="020B0509030403020204" pitchFamily="49" charset="0"/>
                <a:cs typeface="Trebuchet MS"/>
                <a:sym typeface="Trebuchet MS"/>
              </a:rPr>
              <a:t>Avoid</a:t>
            </a:r>
            <a:r>
              <a:rPr lang="en-US" b="1"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the assumption </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you</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have the same goals as the person using drugs.</a:t>
            </a:r>
            <a:endParaRPr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endParaRPr>
          </a:p>
          <a:p>
            <a:pPr marL="0" marR="0" lvl="0" indent="0" algn="l" rtl="0">
              <a:lnSpc>
                <a:spcPct val="130000"/>
              </a:lnSpc>
              <a:spcBef>
                <a:spcPts val="600"/>
              </a:spcBef>
              <a:spcAft>
                <a:spcPts val="0"/>
              </a:spcAft>
              <a:buClr>
                <a:schemeClr val="dk2"/>
              </a:buClr>
              <a:buSzPts val="2628"/>
              <a:buFont typeface="Noto Sans Symbols"/>
              <a:buNone/>
            </a:pPr>
            <a:r>
              <a:rPr lang="en-US" b="1" i="0" u="none" strike="noStrike" cap="none" dirty="0">
                <a:solidFill>
                  <a:schemeClr val="accent6"/>
                </a:solidFill>
                <a:latin typeface="Source Code Pro" panose="020B0509030403020204" pitchFamily="49" charset="0"/>
                <a:ea typeface="Source Code Pro" panose="020B0509030403020204" pitchFamily="49" charset="0"/>
                <a:cs typeface="Trebuchet MS"/>
                <a:sym typeface="Trebuchet MS"/>
              </a:rPr>
              <a:t>Avoid</a:t>
            </a:r>
            <a:r>
              <a:rPr lang="en-US" b="1"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trying to do this alone.</a:t>
            </a:r>
            <a:endParaRPr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endParaRPr>
          </a:p>
          <a:p>
            <a:pPr marL="0" marR="0" lvl="0" indent="0" algn="l" rtl="0">
              <a:lnSpc>
                <a:spcPct val="130000"/>
              </a:lnSpc>
              <a:spcBef>
                <a:spcPts val="600"/>
              </a:spcBef>
              <a:spcAft>
                <a:spcPts val="0"/>
              </a:spcAft>
              <a:buClr>
                <a:schemeClr val="dk2"/>
              </a:buClr>
              <a:buSzPts val="2628"/>
              <a:buFont typeface="Noto Sans Symbols"/>
              <a:buNone/>
            </a:pPr>
            <a:r>
              <a:rPr lang="en-US" b="1" i="0" u="none" strike="noStrike" cap="none" dirty="0">
                <a:solidFill>
                  <a:schemeClr val="accent6"/>
                </a:solidFill>
                <a:latin typeface="Source Code Pro" panose="020B0509030403020204" pitchFamily="49" charset="0"/>
                <a:ea typeface="Source Code Pro" panose="020B0509030403020204" pitchFamily="49" charset="0"/>
                <a:cs typeface="Trebuchet MS"/>
                <a:sym typeface="Trebuchet MS"/>
              </a:rPr>
              <a:t>Avoid</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manipulating or coercing PWUD</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 to</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change.</a:t>
            </a:r>
            <a:endParaRPr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endParaRPr>
          </a:p>
        </p:txBody>
      </p:sp>
      <p:sp>
        <p:nvSpPr>
          <p:cNvPr id="372" name="Google Shape;372;g9fb84dabc6_0_12"/>
          <p:cNvSpPr txBox="1"/>
          <p:nvPr/>
        </p:nvSpPr>
        <p:spPr>
          <a:xfrm>
            <a:off x="339384" y="516180"/>
            <a:ext cx="6324600" cy="76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000" b="1" i="0" u="none" strike="noStrike" cap="none">
                <a:solidFill>
                  <a:schemeClr val="accent4"/>
                </a:solidFill>
                <a:latin typeface="Amatic SC"/>
                <a:ea typeface="Amatic SC"/>
                <a:cs typeface="Amatic SC"/>
                <a:sym typeface="Amatic SC"/>
              </a:rPr>
              <a:t>Ally and Provider Tips</a:t>
            </a:r>
            <a:endParaRPr sz="4000" b="0" i="0" u="none" strike="noStrike" cap="none">
              <a:solidFill>
                <a:schemeClr val="accent4"/>
              </a:solidFill>
              <a:latin typeface="Amatic SC"/>
              <a:ea typeface="Amatic SC"/>
              <a:cs typeface="Amatic SC"/>
              <a:sym typeface="Amatic S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9fb84dabc6_0_0"/>
          <p:cNvSpPr txBox="1">
            <a:spLocks noGrp="1"/>
          </p:cNvSpPr>
          <p:nvPr>
            <p:ph type="body" idx="4294967295"/>
          </p:nvPr>
        </p:nvSpPr>
        <p:spPr>
          <a:xfrm>
            <a:off x="510179" y="1099775"/>
            <a:ext cx="8532812" cy="28194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2"/>
              </a:buClr>
              <a:buSzPts val="2044"/>
              <a:buFont typeface="Noto Sans Symbols"/>
              <a:buNone/>
            </a:pPr>
            <a:r>
              <a:rPr lang="en-US" b="1" i="0" u="none" dirty="0">
                <a:solidFill>
                  <a:schemeClr val="accent3"/>
                </a:solidFill>
                <a:latin typeface="Source Code Pro" panose="020B0509030403020204" pitchFamily="49" charset="0"/>
                <a:ea typeface="Source Code Pro" panose="020B0509030403020204" pitchFamily="49" charset="0"/>
                <a:cs typeface="Trebuchet MS"/>
                <a:sym typeface="Trebuchet MS"/>
              </a:rPr>
              <a:t>Do</a:t>
            </a:r>
            <a:r>
              <a:rPr lang="en-US" b="0" i="0" u="none" dirty="0">
                <a:solidFill>
                  <a:schemeClr val="accent4"/>
                </a:solidFill>
                <a:latin typeface="Source Code Pro" panose="020B0509030403020204" pitchFamily="49" charset="0"/>
                <a:ea typeface="Source Code Pro" panose="020B0509030403020204" pitchFamily="49" charset="0"/>
                <a:cs typeface="Trebuchet MS"/>
                <a:sym typeface="Trebuchet MS"/>
              </a:rPr>
              <a:t> </a:t>
            </a:r>
            <a:r>
              <a:rPr lang="en-US" i="0" u="none" dirty="0">
                <a:solidFill>
                  <a:schemeClr val="accent4"/>
                </a:solidFill>
                <a:latin typeface="Source Code Pro" panose="020B0509030403020204" pitchFamily="49" charset="0"/>
                <a:ea typeface="Source Code Pro" panose="020B0509030403020204" pitchFamily="49" charset="0"/>
                <a:cs typeface="Trebuchet MS"/>
                <a:sym typeface="Trebuchet MS"/>
              </a:rPr>
              <a:t>advo</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cate to expand harm reduction services.</a:t>
            </a:r>
            <a:endParaRPr dirty="0">
              <a:solidFill>
                <a:schemeClr val="accent4"/>
              </a:solidFill>
              <a:latin typeface="Source Code Pro" panose="020B0509030403020204" pitchFamily="49" charset="0"/>
              <a:ea typeface="Source Code Pro" panose="020B0509030403020204" pitchFamily="49" charset="0"/>
              <a:cs typeface="Trebuchet MS"/>
              <a:sym typeface="Trebuchet MS"/>
            </a:endParaRPr>
          </a:p>
          <a:p>
            <a:pPr marL="0" marR="0" lvl="0" indent="0" algn="l" rtl="0">
              <a:lnSpc>
                <a:spcPct val="130000"/>
              </a:lnSpc>
              <a:spcBef>
                <a:spcPts val="0"/>
              </a:spcBef>
              <a:spcAft>
                <a:spcPts val="0"/>
              </a:spcAft>
              <a:buClr>
                <a:schemeClr val="dk2"/>
              </a:buClr>
              <a:buSzPts val="2044"/>
              <a:buFont typeface="Noto Sans Symbols"/>
              <a:buNone/>
            </a:pPr>
            <a:r>
              <a:rPr lang="en-US" b="1" dirty="0">
                <a:solidFill>
                  <a:schemeClr val="accent3"/>
                </a:solidFill>
                <a:latin typeface="Source Code Pro" panose="020B0509030403020204" pitchFamily="49" charset="0"/>
                <a:ea typeface="Source Code Pro" panose="020B0509030403020204" pitchFamily="49" charset="0"/>
                <a:cs typeface="Trebuchet MS"/>
                <a:sym typeface="Trebuchet MS"/>
              </a:rPr>
              <a:t>Do</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 </a:t>
            </a:r>
            <a:r>
              <a:rPr lang="en-US" b="0" i="0" u="none" dirty="0">
                <a:solidFill>
                  <a:schemeClr val="accent4"/>
                </a:solidFill>
                <a:latin typeface="Source Code Pro" panose="020B0509030403020204" pitchFamily="49" charset="0"/>
                <a:ea typeface="Source Code Pro" panose="020B0509030403020204" pitchFamily="49" charset="0"/>
                <a:cs typeface="Trebuchet MS"/>
                <a:sym typeface="Trebuchet MS"/>
              </a:rPr>
              <a:t>say </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you</a:t>
            </a:r>
            <a:r>
              <a:rPr lang="en-US" b="0" i="0" u="none" dirty="0">
                <a:solidFill>
                  <a:schemeClr val="accent4"/>
                </a:solidFill>
                <a:latin typeface="Source Code Pro" panose="020B0509030403020204" pitchFamily="49" charset="0"/>
                <a:ea typeface="Source Code Pro" panose="020B0509030403020204" pitchFamily="49" charset="0"/>
                <a:cs typeface="Trebuchet MS"/>
                <a:sym typeface="Trebuchet MS"/>
              </a:rPr>
              <a:t> don’t know when </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you</a:t>
            </a:r>
            <a:r>
              <a:rPr lang="en-US" b="0" i="0" u="none" dirty="0">
                <a:solidFill>
                  <a:schemeClr val="accent4"/>
                </a:solidFill>
                <a:latin typeface="Source Code Pro" panose="020B0509030403020204" pitchFamily="49" charset="0"/>
                <a:ea typeface="Source Code Pro" panose="020B0509030403020204" pitchFamily="49" charset="0"/>
                <a:cs typeface="Trebuchet MS"/>
                <a:sym typeface="Trebuchet MS"/>
              </a:rPr>
              <a:t> don’t know.</a:t>
            </a:r>
            <a:endParaRPr dirty="0">
              <a:solidFill>
                <a:schemeClr val="accent4"/>
              </a:solidFill>
              <a:latin typeface="Source Code Pro" panose="020B0509030403020204" pitchFamily="49" charset="0"/>
              <a:ea typeface="Source Code Pro" panose="020B0509030403020204" pitchFamily="49" charset="0"/>
            </a:endParaRPr>
          </a:p>
          <a:p>
            <a:pPr marL="0" marR="0" lvl="0" indent="0" algn="l" rtl="0">
              <a:lnSpc>
                <a:spcPct val="130000"/>
              </a:lnSpc>
              <a:spcBef>
                <a:spcPts val="600"/>
              </a:spcBef>
              <a:spcAft>
                <a:spcPts val="0"/>
              </a:spcAft>
              <a:buClr>
                <a:schemeClr val="dk2"/>
              </a:buClr>
              <a:buSzPts val="2044"/>
              <a:buFont typeface="Noto Sans Symbols"/>
              <a:buNone/>
            </a:pPr>
            <a:r>
              <a:rPr lang="en-US" b="1" i="0" u="none" dirty="0">
                <a:solidFill>
                  <a:schemeClr val="accent3"/>
                </a:solidFill>
                <a:latin typeface="Source Code Pro" panose="020B0509030403020204" pitchFamily="49" charset="0"/>
                <a:ea typeface="Source Code Pro" panose="020B0509030403020204" pitchFamily="49" charset="0"/>
                <a:cs typeface="Trebuchet MS"/>
                <a:sym typeface="Trebuchet MS"/>
              </a:rPr>
              <a:t>Do</a:t>
            </a:r>
            <a:r>
              <a:rPr lang="en-US" b="0" i="0" u="none" dirty="0">
                <a:solidFill>
                  <a:schemeClr val="accent4"/>
                </a:solidFill>
                <a:latin typeface="Source Code Pro" panose="020B0509030403020204" pitchFamily="49" charset="0"/>
                <a:ea typeface="Source Code Pro" panose="020B0509030403020204" pitchFamily="49" charset="0"/>
                <a:cs typeface="Trebuchet MS"/>
                <a:sym typeface="Trebuchet MS"/>
              </a:rPr>
              <a:t> roll with the punches.</a:t>
            </a:r>
            <a:endParaRPr dirty="0">
              <a:solidFill>
                <a:schemeClr val="accent4"/>
              </a:solidFill>
              <a:latin typeface="Source Code Pro" panose="020B0509030403020204" pitchFamily="49" charset="0"/>
              <a:ea typeface="Source Code Pro" panose="020B0509030403020204" pitchFamily="49" charset="0"/>
            </a:endParaRPr>
          </a:p>
          <a:p>
            <a:pPr marL="0" marR="0" lvl="0" indent="0" algn="l" rtl="0">
              <a:lnSpc>
                <a:spcPct val="130000"/>
              </a:lnSpc>
              <a:spcBef>
                <a:spcPts val="600"/>
              </a:spcBef>
              <a:spcAft>
                <a:spcPts val="0"/>
              </a:spcAft>
              <a:buClr>
                <a:schemeClr val="dk2"/>
              </a:buClr>
              <a:buSzPts val="2044"/>
              <a:buFont typeface="Noto Sans Symbols"/>
              <a:buNone/>
            </a:pPr>
            <a:r>
              <a:rPr lang="en-US" b="1" i="0" u="none" dirty="0">
                <a:solidFill>
                  <a:schemeClr val="accent3"/>
                </a:solidFill>
                <a:latin typeface="Source Code Pro" panose="020B0509030403020204" pitchFamily="49" charset="0"/>
                <a:ea typeface="Source Code Pro" panose="020B0509030403020204" pitchFamily="49" charset="0"/>
                <a:cs typeface="Trebuchet MS"/>
                <a:sym typeface="Trebuchet MS"/>
              </a:rPr>
              <a:t>Do</a:t>
            </a:r>
            <a:r>
              <a:rPr lang="en-US" b="0" i="0" u="none" dirty="0">
                <a:solidFill>
                  <a:schemeClr val="accent4"/>
                </a:solidFill>
                <a:latin typeface="Source Code Pro" panose="020B0509030403020204" pitchFamily="49" charset="0"/>
                <a:ea typeface="Source Code Pro" panose="020B0509030403020204" pitchFamily="49" charset="0"/>
                <a:cs typeface="Trebuchet MS"/>
                <a:sym typeface="Trebuchet MS"/>
              </a:rPr>
              <a:t> set limits and boundaries.</a:t>
            </a:r>
            <a:endParaRPr dirty="0">
              <a:solidFill>
                <a:schemeClr val="accent4"/>
              </a:solidFill>
              <a:latin typeface="Source Code Pro" panose="020B0509030403020204" pitchFamily="49" charset="0"/>
              <a:ea typeface="Source Code Pro" panose="020B0509030403020204" pitchFamily="49" charset="0"/>
            </a:endParaRPr>
          </a:p>
          <a:p>
            <a:pPr marL="0" marR="0" lvl="0" indent="0" algn="l" rtl="0">
              <a:lnSpc>
                <a:spcPct val="130000"/>
              </a:lnSpc>
              <a:spcBef>
                <a:spcPts val="0"/>
              </a:spcBef>
              <a:spcAft>
                <a:spcPts val="0"/>
              </a:spcAft>
              <a:buClr>
                <a:srgbClr val="009900"/>
              </a:buClr>
              <a:buSzPts val="3000"/>
              <a:buFont typeface="Trebuchet MS"/>
              <a:buNone/>
            </a:pPr>
            <a:r>
              <a:rPr lang="en-US" b="1" i="0" u="none" strike="noStrike" cap="none" dirty="0">
                <a:solidFill>
                  <a:schemeClr val="accent3"/>
                </a:solidFill>
                <a:latin typeface="Source Code Pro" panose="020B0509030403020204" pitchFamily="49" charset="0"/>
                <a:ea typeface="Source Code Pro" panose="020B0509030403020204" pitchFamily="49" charset="0"/>
                <a:cs typeface="Trebuchet MS"/>
                <a:sym typeface="Trebuchet MS"/>
              </a:rPr>
              <a:t>Do</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keep </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your</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humor.</a:t>
            </a:r>
            <a:endParaRPr b="0" i="0" u="none" strike="noStrike" cap="none" dirty="0">
              <a:solidFill>
                <a:schemeClr val="accent4"/>
              </a:solidFill>
              <a:latin typeface="Source Code Pro" panose="020B0509030403020204" pitchFamily="49" charset="0"/>
              <a:ea typeface="Source Code Pro" panose="020B0509030403020204" pitchFamily="49" charset="0"/>
              <a:cs typeface="Arial"/>
              <a:sym typeface="Arial"/>
            </a:endParaRPr>
          </a:p>
          <a:p>
            <a:pPr marL="0" marR="0" lvl="0" indent="0" algn="l" rtl="0">
              <a:lnSpc>
                <a:spcPct val="130000"/>
              </a:lnSpc>
              <a:spcBef>
                <a:spcPts val="600"/>
              </a:spcBef>
              <a:spcAft>
                <a:spcPts val="0"/>
              </a:spcAft>
              <a:buClr>
                <a:srgbClr val="009900"/>
              </a:buClr>
              <a:buSzPts val="3000"/>
              <a:buFont typeface="Trebuchet MS"/>
              <a:buNone/>
            </a:pPr>
            <a:r>
              <a:rPr lang="en-US" b="1" i="0" u="none" strike="noStrike" cap="none" dirty="0">
                <a:solidFill>
                  <a:schemeClr val="accent3"/>
                </a:solidFill>
                <a:latin typeface="Source Code Pro" panose="020B0509030403020204" pitchFamily="49" charset="0"/>
                <a:ea typeface="Source Code Pro" panose="020B0509030403020204" pitchFamily="49" charset="0"/>
                <a:cs typeface="Trebuchet MS"/>
                <a:sym typeface="Trebuchet MS"/>
              </a:rPr>
              <a:t>Do</a:t>
            </a:r>
            <a:r>
              <a:rPr lang="en-US" b="0" i="0" u="none" strike="noStrike" cap="none" dirty="0">
                <a:solidFill>
                  <a:schemeClr val="accent3"/>
                </a:solidFill>
                <a:latin typeface="Source Code Pro" panose="020B0509030403020204" pitchFamily="49" charset="0"/>
                <a:ea typeface="Source Code Pro" panose="020B0509030403020204" pitchFamily="49" charset="0"/>
                <a:cs typeface="Trebuchet MS"/>
                <a:sym typeface="Trebuchet MS"/>
              </a:rPr>
              <a:t> </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learn from </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you</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r mistakes.</a:t>
            </a:r>
            <a:endParaRPr b="0" i="0" u="none" strike="noStrike" cap="none" dirty="0">
              <a:solidFill>
                <a:schemeClr val="accent4"/>
              </a:solidFill>
              <a:latin typeface="Source Code Pro" panose="020B0509030403020204" pitchFamily="49" charset="0"/>
              <a:ea typeface="Source Code Pro" panose="020B0509030403020204" pitchFamily="49" charset="0"/>
              <a:cs typeface="Arial"/>
              <a:sym typeface="Arial"/>
            </a:endParaRPr>
          </a:p>
          <a:p>
            <a:pPr marL="0" marR="0" lvl="0" indent="0" algn="l" rtl="0">
              <a:lnSpc>
                <a:spcPct val="130000"/>
              </a:lnSpc>
              <a:spcBef>
                <a:spcPts val="600"/>
              </a:spcBef>
              <a:spcAft>
                <a:spcPts val="0"/>
              </a:spcAft>
              <a:buClr>
                <a:srgbClr val="009900"/>
              </a:buClr>
              <a:buSzPts val="3000"/>
              <a:buFont typeface="Trebuchet MS"/>
              <a:buNone/>
            </a:pPr>
            <a:r>
              <a:rPr lang="en-US" b="1" i="0" u="none" strike="noStrike" cap="none" dirty="0">
                <a:solidFill>
                  <a:schemeClr val="accent3"/>
                </a:solidFill>
                <a:latin typeface="Source Code Pro" panose="020B0509030403020204" pitchFamily="49" charset="0"/>
                <a:ea typeface="Source Code Pro" panose="020B0509030403020204" pitchFamily="49" charset="0"/>
                <a:cs typeface="Trebuchet MS"/>
                <a:sym typeface="Trebuchet MS"/>
              </a:rPr>
              <a:t>Do</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 take care of </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your</a:t>
            </a:r>
            <a:r>
              <a:rPr lang="en-US"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rPr>
              <a:t>selves.</a:t>
            </a:r>
            <a:endParaRPr b="0" i="0" u="none" strike="noStrike" cap="none" dirty="0">
              <a:solidFill>
                <a:schemeClr val="accent4"/>
              </a:solidFill>
              <a:latin typeface="Source Code Pro" panose="020B0509030403020204" pitchFamily="49" charset="0"/>
              <a:ea typeface="Source Code Pro" panose="020B0509030403020204" pitchFamily="49" charset="0"/>
              <a:cs typeface="Trebuchet MS"/>
              <a:sym typeface="Trebuchet MS"/>
            </a:endParaRPr>
          </a:p>
          <a:p>
            <a:pPr marL="0" lvl="0" indent="0" algn="l" rtl="0">
              <a:lnSpc>
                <a:spcPct val="130000"/>
              </a:lnSpc>
              <a:spcBef>
                <a:spcPts val="600"/>
              </a:spcBef>
              <a:spcAft>
                <a:spcPts val="0"/>
              </a:spcAft>
              <a:buClr>
                <a:schemeClr val="dk2"/>
              </a:buClr>
              <a:buSzPts val="2044"/>
              <a:buFont typeface="Noto Sans Symbols"/>
              <a:buNone/>
            </a:pPr>
            <a:r>
              <a:rPr lang="en-US" b="1" dirty="0">
                <a:solidFill>
                  <a:schemeClr val="accent3"/>
                </a:solidFill>
                <a:highlight>
                  <a:schemeClr val="lt1"/>
                </a:highlight>
                <a:latin typeface="Source Code Pro" panose="020B0509030403020204" pitchFamily="49" charset="0"/>
                <a:ea typeface="Source Code Pro" panose="020B0509030403020204" pitchFamily="49" charset="0"/>
                <a:cs typeface="Trebuchet MS"/>
                <a:sym typeface="Trebuchet MS"/>
              </a:rPr>
              <a:t>Do</a:t>
            </a:r>
            <a:r>
              <a:rPr lang="en-US" dirty="0">
                <a:solidFill>
                  <a:schemeClr val="accent4"/>
                </a:solidFill>
                <a:highlight>
                  <a:schemeClr val="lt1"/>
                </a:highlight>
                <a:latin typeface="Source Code Pro" panose="020B0509030403020204" pitchFamily="49" charset="0"/>
                <a:ea typeface="Source Code Pro" panose="020B0509030403020204" pitchFamily="49" charset="0"/>
                <a:cs typeface="Trebuchet MS"/>
                <a:sym typeface="Trebuchet MS"/>
              </a:rPr>
              <a:t> </a:t>
            </a:r>
            <a:r>
              <a:rPr lang="en-US" dirty="0">
                <a:solidFill>
                  <a:schemeClr val="accent4"/>
                </a:solidFill>
                <a:latin typeface="Source Code Pro" panose="020B0509030403020204" pitchFamily="49" charset="0"/>
                <a:ea typeface="Source Code Pro" panose="020B0509030403020204" pitchFamily="49" charset="0"/>
                <a:cs typeface="Trebuchet MS"/>
                <a:sym typeface="Trebuchet MS"/>
              </a:rPr>
              <a:t>celebrate Any Positive Change.</a:t>
            </a:r>
            <a:endParaRPr dirty="0">
              <a:solidFill>
                <a:schemeClr val="accent4"/>
              </a:solidFill>
              <a:latin typeface="Source Code Pro" panose="020B0509030403020204" pitchFamily="49" charset="0"/>
              <a:ea typeface="Source Code Pro" panose="020B0509030403020204" pitchFamily="49" charset="0"/>
              <a:cs typeface="Trebuchet MS"/>
              <a:sym typeface="Trebuchet MS"/>
            </a:endParaRPr>
          </a:p>
          <a:p>
            <a:pPr marL="0" marR="0" lvl="0" indent="0" algn="l" rtl="0">
              <a:lnSpc>
                <a:spcPct val="130000"/>
              </a:lnSpc>
              <a:spcBef>
                <a:spcPts val="600"/>
              </a:spcBef>
              <a:spcAft>
                <a:spcPts val="0"/>
              </a:spcAft>
              <a:buClr>
                <a:schemeClr val="dk2"/>
              </a:buClr>
              <a:buSzPts val="2044"/>
              <a:buFont typeface="Noto Sans Symbols"/>
              <a:buNone/>
            </a:pPr>
            <a:endParaRPr sz="2800" dirty="0">
              <a:solidFill>
                <a:schemeClr val="accent4"/>
              </a:solidFill>
            </a:endParaRPr>
          </a:p>
        </p:txBody>
      </p:sp>
      <p:sp>
        <p:nvSpPr>
          <p:cNvPr id="378" name="Google Shape;378;g9fb84dabc6_0_0"/>
          <p:cNvSpPr txBox="1"/>
          <p:nvPr/>
        </p:nvSpPr>
        <p:spPr>
          <a:xfrm>
            <a:off x="510179" y="337775"/>
            <a:ext cx="716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000" b="1" i="0" u="none" strike="noStrike" cap="none" dirty="0">
                <a:solidFill>
                  <a:schemeClr val="accent4"/>
                </a:solidFill>
                <a:latin typeface="Amatic SC"/>
                <a:ea typeface="Amatic SC"/>
                <a:cs typeface="Amatic SC"/>
                <a:sym typeface="Amatic SC"/>
              </a:rPr>
              <a:t>Ally and Provider Tips</a:t>
            </a:r>
            <a:endParaRPr sz="4000" b="0" i="0" u="none" strike="noStrike" cap="none" dirty="0">
              <a:solidFill>
                <a:schemeClr val="accent4"/>
              </a:solidFill>
              <a:latin typeface="Amatic SC"/>
              <a:ea typeface="Amatic SC"/>
              <a:cs typeface="Amatic SC"/>
              <a:sym typeface="Amatic S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9fb84dabc6_0_0"/>
          <p:cNvSpPr txBox="1">
            <a:spLocks noGrp="1"/>
          </p:cNvSpPr>
          <p:nvPr>
            <p:ph type="body" idx="4294967295"/>
          </p:nvPr>
        </p:nvSpPr>
        <p:spPr>
          <a:xfrm>
            <a:off x="611188" y="2914650"/>
            <a:ext cx="8532812" cy="28194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2"/>
              </a:buClr>
              <a:buSzPts val="2044"/>
              <a:buFont typeface="Noto Sans Symbols"/>
              <a:buNone/>
            </a:pPr>
            <a:r>
              <a:rPr lang="en-US" sz="2800" b="1" i="0" u="none" dirty="0">
                <a:solidFill>
                  <a:schemeClr val="accent3"/>
                </a:solidFill>
                <a:latin typeface="Source Code Pro" panose="020B0509030403020204" pitchFamily="49" charset="0"/>
                <a:ea typeface="Source Code Pro" panose="020B0509030403020204" pitchFamily="49" charset="0"/>
                <a:cs typeface="Trebuchet MS"/>
                <a:sym typeface="Trebuchet MS"/>
              </a:rPr>
              <a:t>Do</a:t>
            </a:r>
            <a:r>
              <a:rPr lang="en-US" sz="2800" i="0" u="none" dirty="0">
                <a:solidFill>
                  <a:schemeClr val="accent4"/>
                </a:solidFill>
                <a:latin typeface="Source Code Pro" panose="020B0509030403020204" pitchFamily="49" charset="0"/>
                <a:ea typeface="Source Code Pro" panose="020B0509030403020204" pitchFamily="49" charset="0"/>
                <a:cs typeface="Trebuchet MS"/>
                <a:sym typeface="Trebuchet MS"/>
              </a:rPr>
              <a:t> remember who your patients are.</a:t>
            </a:r>
            <a:endParaRPr sz="2800" dirty="0">
              <a:solidFill>
                <a:schemeClr val="accent4"/>
              </a:solidFill>
              <a:latin typeface="Source Code Pro" panose="020B0509030403020204" pitchFamily="49" charset="0"/>
              <a:ea typeface="Source Code Pro" panose="020B0509030403020204" pitchFamily="49" charset="0"/>
            </a:endParaRPr>
          </a:p>
        </p:txBody>
      </p:sp>
      <p:sp>
        <p:nvSpPr>
          <p:cNvPr id="378" name="Google Shape;378;g9fb84dabc6_0_0"/>
          <p:cNvSpPr txBox="1"/>
          <p:nvPr/>
        </p:nvSpPr>
        <p:spPr>
          <a:xfrm>
            <a:off x="395775" y="337775"/>
            <a:ext cx="716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000" b="1" i="0" u="none" strike="noStrike" cap="none">
                <a:solidFill>
                  <a:schemeClr val="accent4"/>
                </a:solidFill>
                <a:latin typeface="Amatic SC"/>
                <a:ea typeface="Amatic SC"/>
                <a:cs typeface="Amatic SC"/>
                <a:sym typeface="Amatic SC"/>
              </a:rPr>
              <a:t>Ally and Provider Tips</a:t>
            </a:r>
            <a:endParaRPr sz="4000" b="0" i="0" u="none" strike="noStrike" cap="none">
              <a:solidFill>
                <a:schemeClr val="accent4"/>
              </a:solidFill>
              <a:latin typeface="Amatic SC"/>
              <a:ea typeface="Amatic SC"/>
              <a:cs typeface="Amatic SC"/>
              <a:sym typeface="Amatic SC"/>
            </a:endParaRPr>
          </a:p>
        </p:txBody>
      </p:sp>
    </p:spTree>
    <p:extLst>
      <p:ext uri="{BB962C8B-B14F-4D97-AF65-F5344CB8AC3E}">
        <p14:creationId xmlns:p14="http://schemas.microsoft.com/office/powerpoint/2010/main" val="42327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animEffect transition="in" filter="fade">
                                      <p:cBhvr>
                                        <p:cTn id="7" dur="1000"/>
                                        <p:tgtEl>
                                          <p:spTgt spid="377">
                                            <p:txEl>
                                              <p:pRg st="0" end="0"/>
                                            </p:txEl>
                                          </p:spTgt>
                                        </p:tgtEl>
                                      </p:cBhvr>
                                    </p:animEffect>
                                    <p:anim calcmode="lin" valueType="num">
                                      <p:cBhvr>
                                        <p:cTn id="8" dur="1000" fill="hold"/>
                                        <p:tgtEl>
                                          <p:spTgt spid="37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1dfd65c5a6_0_8"/>
          <p:cNvSpPr txBox="1">
            <a:spLocks noGrp="1"/>
          </p:cNvSpPr>
          <p:nvPr>
            <p:ph type="title" idx="4294967295"/>
          </p:nvPr>
        </p:nvSpPr>
        <p:spPr>
          <a:xfrm>
            <a:off x="204374" y="205941"/>
            <a:ext cx="5295900" cy="9858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621"/>
              <a:buFont typeface="Arial"/>
              <a:buNone/>
            </a:pPr>
            <a:r>
              <a:rPr lang="en-US" sz="4360" b="1" dirty="0">
                <a:solidFill>
                  <a:schemeClr val="accent4"/>
                </a:solidFill>
                <a:latin typeface="Amatic SC" panose="00000500000000000000" pitchFamily="2" charset="-79"/>
                <a:cs typeface="Amatic SC" panose="00000500000000000000" pitchFamily="2" charset="-79"/>
              </a:rPr>
              <a:t>any positive change</a:t>
            </a:r>
            <a:endParaRPr sz="4360" b="1" dirty="0">
              <a:solidFill>
                <a:schemeClr val="accent4"/>
              </a:solidFill>
              <a:latin typeface="Amatic SC" panose="00000500000000000000" pitchFamily="2" charset="-79"/>
              <a:cs typeface="Amatic SC" panose="00000500000000000000" pitchFamily="2" charset="-79"/>
            </a:endParaRPr>
          </a:p>
          <a:p>
            <a:pPr lvl="0">
              <a:lnSpc>
                <a:spcPct val="90000"/>
              </a:lnSpc>
              <a:buClr>
                <a:schemeClr val="dk1"/>
              </a:buClr>
              <a:buSzPts val="5621"/>
            </a:pPr>
            <a:br>
              <a:rPr lang="en-US" sz="160" dirty="0"/>
            </a:br>
            <a:endParaRPr sz="2500" dirty="0"/>
          </a:p>
        </p:txBody>
      </p:sp>
      <p:pic>
        <p:nvPicPr>
          <p:cNvPr id="385" name="Google Shape;385;g21dfd65c5a6_0_8"/>
          <p:cNvPicPr preferRelativeResize="0"/>
          <p:nvPr/>
        </p:nvPicPr>
        <p:blipFill rotWithShape="1">
          <a:blip r:embed="rId3">
            <a:alphaModFix/>
          </a:blip>
          <a:srcRect/>
          <a:stretch/>
        </p:blipFill>
        <p:spPr>
          <a:xfrm>
            <a:off x="5500200" y="292400"/>
            <a:ext cx="3453900" cy="5156526"/>
          </a:xfrm>
          <a:prstGeom prst="rect">
            <a:avLst/>
          </a:prstGeom>
          <a:noFill/>
          <a:ln>
            <a:noFill/>
          </a:ln>
        </p:spPr>
      </p:pic>
      <p:pic>
        <p:nvPicPr>
          <p:cNvPr id="386" name="Google Shape;386;g21dfd65c5a6_0_8"/>
          <p:cNvPicPr preferRelativeResize="0"/>
          <p:nvPr/>
        </p:nvPicPr>
        <p:blipFill>
          <a:blip r:embed="rId4">
            <a:alphaModFix/>
          </a:blip>
          <a:stretch>
            <a:fillRect/>
          </a:stretch>
        </p:blipFill>
        <p:spPr>
          <a:xfrm>
            <a:off x="204375" y="3534361"/>
            <a:ext cx="6163049" cy="3081524"/>
          </a:xfrm>
          <a:prstGeom prst="rect">
            <a:avLst/>
          </a:prstGeom>
          <a:noFill/>
          <a:ln>
            <a:noFill/>
          </a:ln>
        </p:spPr>
      </p:pic>
      <p:pic>
        <p:nvPicPr>
          <p:cNvPr id="387" name="Google Shape;387;g21dfd65c5a6_0_8"/>
          <p:cNvPicPr preferRelativeResize="0"/>
          <p:nvPr/>
        </p:nvPicPr>
        <p:blipFill>
          <a:blip r:embed="rId5">
            <a:alphaModFix/>
          </a:blip>
          <a:stretch>
            <a:fillRect/>
          </a:stretch>
        </p:blipFill>
        <p:spPr>
          <a:xfrm>
            <a:off x="4997251" y="3487048"/>
            <a:ext cx="1370173" cy="1370173"/>
          </a:xfrm>
          <a:prstGeom prst="rect">
            <a:avLst/>
          </a:prstGeom>
          <a:noFill/>
          <a:ln>
            <a:noFill/>
          </a:ln>
        </p:spPr>
      </p:pic>
      <p:sp>
        <p:nvSpPr>
          <p:cNvPr id="2" name="TextBox 1">
            <a:extLst>
              <a:ext uri="{FF2B5EF4-FFF2-40B4-BE49-F238E27FC236}">
                <a16:creationId xmlns:a16="http://schemas.microsoft.com/office/drawing/2014/main" id="{32675723-6035-6DBF-1DF6-9E338C7DB8D3}"/>
              </a:ext>
            </a:extLst>
          </p:cNvPr>
          <p:cNvSpPr txBox="1"/>
          <p:nvPr/>
        </p:nvSpPr>
        <p:spPr>
          <a:xfrm>
            <a:off x="204374" y="839338"/>
            <a:ext cx="5281425" cy="2554545"/>
          </a:xfrm>
          <a:prstGeom prst="rect">
            <a:avLst/>
          </a:prstGeom>
          <a:noFill/>
        </p:spPr>
        <p:txBody>
          <a:bodyPr wrap="square" rtlCol="0">
            <a:spAutoFit/>
          </a:bodyPr>
          <a:lstStyle/>
          <a:p>
            <a:r>
              <a:rPr lang="en-US" sz="1600" dirty="0">
                <a:solidFill>
                  <a:schemeClr val="accent4"/>
                </a:solidFill>
                <a:latin typeface="Source Code Pro" panose="020B0509030403020204" pitchFamily="49" charset="0"/>
                <a:ea typeface="Source Code Pro" panose="020B0509030403020204" pitchFamily="49" charset="0"/>
              </a:rPr>
              <a:t>Rather than measuring success based solely on abstinence from drug use, the primary measure of effectiveness should be the reduction of drug-related harm:</a:t>
            </a:r>
          </a:p>
          <a:p>
            <a:endParaRPr lang="en-US" sz="1600" dirty="0">
              <a:solidFill>
                <a:schemeClr val="accent4"/>
              </a:solidFill>
              <a:latin typeface="Source Code Pro" panose="020B0509030403020204" pitchFamily="49" charset="0"/>
              <a:ea typeface="Source Code Pro" panose="020B0509030403020204" pitchFamily="49" charset="0"/>
            </a:endParaRPr>
          </a:p>
          <a:p>
            <a:pPr marL="342900" indent="-342900">
              <a:buFont typeface="+mj-lt"/>
              <a:buAutoNum type="arabicPeriod"/>
            </a:pPr>
            <a:r>
              <a:rPr lang="en-US" sz="1600" dirty="0">
                <a:solidFill>
                  <a:schemeClr val="accent4"/>
                </a:solidFill>
                <a:latin typeface="Source Code Pro" panose="020B0509030403020204" pitchFamily="49" charset="0"/>
                <a:ea typeface="Source Code Pro" panose="020B0509030403020204" pitchFamily="49" charset="0"/>
              </a:rPr>
              <a:t>Reducing overdose death</a:t>
            </a:r>
          </a:p>
          <a:p>
            <a:pPr marL="342900" indent="-342900">
              <a:buFont typeface="+mj-lt"/>
              <a:buAutoNum type="arabicPeriod"/>
            </a:pPr>
            <a:r>
              <a:rPr lang="en-US" sz="1600" dirty="0">
                <a:solidFill>
                  <a:schemeClr val="accent4"/>
                </a:solidFill>
                <a:latin typeface="Source Code Pro" panose="020B0509030403020204" pitchFamily="49" charset="0"/>
                <a:ea typeface="Source Code Pro" panose="020B0509030403020204" pitchFamily="49" charset="0"/>
              </a:rPr>
              <a:t>Reducing HIV, Hepatitis C &amp; infection </a:t>
            </a:r>
          </a:p>
          <a:p>
            <a:pPr marL="342900" indent="-342900">
              <a:buFont typeface="+mj-lt"/>
              <a:buAutoNum type="arabicPeriod"/>
            </a:pPr>
            <a:r>
              <a:rPr lang="en-US" sz="1600" dirty="0">
                <a:solidFill>
                  <a:schemeClr val="accent4"/>
                </a:solidFill>
                <a:latin typeface="Source Code Pro" panose="020B0509030403020204" pitchFamily="49" charset="0"/>
                <a:ea typeface="Source Code Pro" panose="020B0509030403020204" pitchFamily="49" charset="0"/>
              </a:rPr>
              <a:t>Reducing isolation &amp; despair</a:t>
            </a:r>
          </a:p>
          <a:p>
            <a:pPr marL="342900" indent="-342900">
              <a:buFont typeface="+mj-lt"/>
              <a:buAutoNum type="arabicPeriod"/>
            </a:pPr>
            <a:r>
              <a:rPr lang="en-US" sz="1600" dirty="0">
                <a:solidFill>
                  <a:schemeClr val="accent4"/>
                </a:solidFill>
                <a:latin typeface="Source Code Pro" panose="020B0509030403020204" pitchFamily="49" charset="0"/>
                <a:ea typeface="Source Code Pro" panose="020B0509030403020204" pitchFamily="49" charset="0"/>
              </a:rPr>
              <a:t>Increasing health and connection</a:t>
            </a:r>
          </a:p>
          <a:p>
            <a:pPr marL="342900" indent="-342900">
              <a:buFont typeface="+mj-lt"/>
              <a:buAutoNum type="arabicPeriod"/>
            </a:pPr>
            <a:r>
              <a:rPr lang="en-US" sz="1600" dirty="0">
                <a:solidFill>
                  <a:schemeClr val="accent4"/>
                </a:solidFill>
                <a:latin typeface="Source Code Pro" panose="020B0509030403020204" pitchFamily="49" charset="0"/>
                <a:ea typeface="Source Code Pro" panose="020B0509030403020204" pitchFamily="49" charset="0"/>
              </a:rPr>
              <a:t>Responsibility and accountability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304800" y="371475"/>
            <a:ext cx="4762500" cy="83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pPr>
            <a:r>
              <a:rPr lang="en-US" sz="4000" b="1" i="0" u="none" strike="noStrike" cap="none">
                <a:solidFill>
                  <a:schemeClr val="accent4"/>
                </a:solidFill>
                <a:latin typeface="Amatic SC"/>
                <a:ea typeface="Amatic SC"/>
                <a:cs typeface="Amatic SC"/>
                <a:sym typeface="Amatic SC"/>
              </a:rPr>
              <a:t> Objectives</a:t>
            </a:r>
            <a:endParaRPr sz="1400" b="0" i="0" u="none" strike="noStrike" cap="none">
              <a:solidFill>
                <a:schemeClr val="accent4"/>
              </a:solidFill>
              <a:latin typeface="Amatic SC"/>
              <a:ea typeface="Amatic SC"/>
              <a:cs typeface="Amatic SC"/>
              <a:sym typeface="Amatic SC"/>
            </a:endParaRPr>
          </a:p>
        </p:txBody>
      </p:sp>
      <p:sp>
        <p:nvSpPr>
          <p:cNvPr id="117" name="Google Shape;117;p3"/>
          <p:cNvSpPr txBox="1"/>
          <p:nvPr/>
        </p:nvSpPr>
        <p:spPr>
          <a:xfrm>
            <a:off x="498843" y="2035447"/>
            <a:ext cx="7060906" cy="2862282"/>
          </a:xfrm>
          <a:prstGeom prst="rect">
            <a:avLst/>
          </a:prstGeom>
          <a:noFill/>
          <a:ln>
            <a:noFill/>
          </a:ln>
        </p:spPr>
        <p:txBody>
          <a:bodyPr spcFirstLastPara="1" wrap="square" lIns="91425" tIns="45700" rIns="91425" bIns="45700" anchor="t" anchorCtr="0">
            <a:spAutoFit/>
          </a:bodyPr>
          <a:lstStyle/>
          <a:p>
            <a:pPr marL="508000" marR="0" lvl="0" indent="-457200" algn="l" rtl="0">
              <a:lnSpc>
                <a:spcPct val="100000"/>
              </a:lnSpc>
              <a:spcBef>
                <a:spcPts val="0"/>
              </a:spcBef>
              <a:spcAft>
                <a:spcPts val="0"/>
              </a:spcAft>
              <a:buClr>
                <a:schemeClr val="accent4"/>
              </a:buClr>
              <a:buSzPts val="2000"/>
              <a:buFont typeface="+mj-lt"/>
              <a:buAutoNum type="arabicPeriod"/>
            </a:pPr>
            <a:r>
              <a:rPr lang="en-US" sz="2000" b="0" i="0" u="none" strike="noStrike" cap="none" dirty="0">
                <a:solidFill>
                  <a:schemeClr val="accent4"/>
                </a:solidFill>
                <a:latin typeface="Source Code Pro"/>
                <a:ea typeface="Source Code Pro"/>
                <a:cs typeface="Source Code Pro"/>
                <a:sym typeface="Source Code Pro"/>
              </a:rPr>
              <a:t>Define harm reduction</a:t>
            </a:r>
            <a:endParaRPr sz="2000" b="0" i="0" u="none" strike="noStrike" cap="none" dirty="0">
              <a:solidFill>
                <a:schemeClr val="accent4"/>
              </a:solidFill>
              <a:latin typeface="Source Code Pro"/>
              <a:ea typeface="Source Code Pro"/>
              <a:cs typeface="Source Code Pro"/>
              <a:sym typeface="Source Code Pro"/>
            </a:endParaRPr>
          </a:p>
          <a:p>
            <a:pPr marL="914400" marR="0" lvl="0" indent="-457200" algn="l" rtl="0">
              <a:lnSpc>
                <a:spcPct val="100000"/>
              </a:lnSpc>
              <a:spcBef>
                <a:spcPts val="0"/>
              </a:spcBef>
              <a:spcAft>
                <a:spcPts val="0"/>
              </a:spcAft>
              <a:buClr>
                <a:schemeClr val="accent4"/>
              </a:buClr>
              <a:buSzPts val="2000"/>
              <a:buFont typeface="+mj-lt"/>
              <a:buAutoNum type="arabicPeriod"/>
            </a:pPr>
            <a:endParaRPr sz="2000" b="0" i="0" u="none" strike="noStrike" cap="none" dirty="0">
              <a:solidFill>
                <a:schemeClr val="accent4"/>
              </a:solidFill>
              <a:latin typeface="Source Code Pro"/>
              <a:ea typeface="Source Code Pro"/>
              <a:cs typeface="Source Code Pro"/>
              <a:sym typeface="Source Code Pro"/>
            </a:endParaRPr>
          </a:p>
          <a:p>
            <a:pPr marL="508000" marR="0" lvl="0" indent="-457200" algn="l" rtl="0">
              <a:lnSpc>
                <a:spcPct val="100000"/>
              </a:lnSpc>
              <a:spcBef>
                <a:spcPts val="0"/>
              </a:spcBef>
              <a:spcAft>
                <a:spcPts val="0"/>
              </a:spcAft>
              <a:buClr>
                <a:schemeClr val="accent4"/>
              </a:buClr>
              <a:buSzPts val="2000"/>
              <a:buFont typeface="+mj-lt"/>
              <a:buAutoNum type="arabicPeriod"/>
            </a:pPr>
            <a:r>
              <a:rPr lang="en-US" sz="2000" b="0" i="0" u="none" strike="noStrike" cap="none" dirty="0">
                <a:solidFill>
                  <a:schemeClr val="accent4"/>
                </a:solidFill>
                <a:latin typeface="Source Code Pro"/>
                <a:ea typeface="Source Code Pro"/>
                <a:cs typeface="Source Code Pro"/>
                <a:sym typeface="Source Code Pro"/>
              </a:rPr>
              <a:t>Define Severe Substance Use Disorder</a:t>
            </a:r>
            <a:endParaRPr sz="2000" b="0" i="0" u="none" strike="noStrike" cap="none" dirty="0">
              <a:solidFill>
                <a:schemeClr val="accent4"/>
              </a:solidFill>
              <a:latin typeface="Source Code Pro"/>
              <a:ea typeface="Source Code Pro"/>
              <a:cs typeface="Source Code Pro"/>
              <a:sym typeface="Source Code Pro"/>
            </a:endParaRPr>
          </a:p>
          <a:p>
            <a:pPr marL="635000" marR="0" lvl="0" indent="-457200" algn="l" rtl="0">
              <a:lnSpc>
                <a:spcPct val="100000"/>
              </a:lnSpc>
              <a:spcBef>
                <a:spcPts val="0"/>
              </a:spcBef>
              <a:spcAft>
                <a:spcPts val="0"/>
              </a:spcAft>
              <a:buClr>
                <a:schemeClr val="accent4"/>
              </a:buClr>
              <a:buSzPts val="2800"/>
              <a:buFont typeface="+mj-lt"/>
              <a:buAutoNum type="arabicPeriod"/>
            </a:pPr>
            <a:endParaRPr sz="2000" b="0" i="0" u="none" strike="noStrike" cap="none" dirty="0">
              <a:solidFill>
                <a:schemeClr val="accent4"/>
              </a:solidFill>
              <a:latin typeface="Source Code Pro"/>
              <a:ea typeface="Source Code Pro"/>
              <a:cs typeface="Source Code Pro"/>
              <a:sym typeface="Source Code Pro"/>
            </a:endParaRPr>
          </a:p>
          <a:p>
            <a:pPr marL="508000" marR="0" lvl="0" indent="-457200" algn="l" rtl="0">
              <a:lnSpc>
                <a:spcPct val="100000"/>
              </a:lnSpc>
              <a:spcBef>
                <a:spcPts val="0"/>
              </a:spcBef>
              <a:spcAft>
                <a:spcPts val="0"/>
              </a:spcAft>
              <a:buClr>
                <a:schemeClr val="accent4"/>
              </a:buClr>
              <a:buSzPts val="2000"/>
              <a:buFont typeface="+mj-lt"/>
              <a:buAutoNum type="arabicPeriod"/>
            </a:pPr>
            <a:r>
              <a:rPr lang="en-US" sz="2000" b="0" i="0" u="none" strike="noStrike" cap="none" dirty="0">
                <a:solidFill>
                  <a:schemeClr val="accent4"/>
                </a:solidFill>
                <a:latin typeface="Source Code Pro"/>
                <a:ea typeface="Source Code Pro"/>
                <a:cs typeface="Source Code Pro"/>
                <a:sym typeface="Source Code Pro"/>
              </a:rPr>
              <a:t>Illustrate the need for, and benefits of, harm reduction</a:t>
            </a:r>
            <a:endParaRPr sz="2000" b="0" i="0" u="none" strike="noStrike" cap="none" dirty="0">
              <a:solidFill>
                <a:schemeClr val="accent4"/>
              </a:solidFill>
              <a:latin typeface="Source Code Pro"/>
              <a:ea typeface="Source Code Pro"/>
              <a:cs typeface="Source Code Pro"/>
              <a:sym typeface="Source Code Pro"/>
            </a:endParaRPr>
          </a:p>
          <a:p>
            <a:pPr marL="635000" marR="0" lvl="0" indent="-457200" algn="l" rtl="0">
              <a:lnSpc>
                <a:spcPct val="100000"/>
              </a:lnSpc>
              <a:spcBef>
                <a:spcPts val="0"/>
              </a:spcBef>
              <a:spcAft>
                <a:spcPts val="0"/>
              </a:spcAft>
              <a:buClr>
                <a:schemeClr val="accent4"/>
              </a:buClr>
              <a:buSzPts val="2800"/>
              <a:buFont typeface="+mj-lt"/>
              <a:buAutoNum type="arabicPeriod"/>
            </a:pPr>
            <a:endParaRPr sz="2000" b="0" i="0" u="none" strike="noStrike" cap="none" dirty="0">
              <a:solidFill>
                <a:schemeClr val="accent4"/>
              </a:solidFill>
              <a:latin typeface="Source Code Pro"/>
              <a:ea typeface="Source Code Pro"/>
              <a:cs typeface="Source Code Pro"/>
              <a:sym typeface="Source Code Pro"/>
            </a:endParaRPr>
          </a:p>
          <a:p>
            <a:pPr marL="508000" lvl="0" indent="-457200">
              <a:buClr>
                <a:schemeClr val="accent4"/>
              </a:buClr>
              <a:buSzPts val="2000"/>
              <a:buFont typeface="+mj-lt"/>
              <a:buAutoNum type="arabicPeriod"/>
            </a:pPr>
            <a:r>
              <a:rPr lang="en-US" sz="2000" b="0" i="0" u="none" strike="noStrike" cap="none" dirty="0">
                <a:solidFill>
                  <a:schemeClr val="accent4"/>
                </a:solidFill>
                <a:latin typeface="Source Code Pro"/>
                <a:ea typeface="Source Code Pro"/>
                <a:cs typeface="Source Code Pro"/>
                <a:sym typeface="Source Code Pro"/>
              </a:rPr>
              <a:t>Identify current and </a:t>
            </a:r>
            <a:r>
              <a:rPr lang="en-US" sz="2000" dirty="0">
                <a:solidFill>
                  <a:schemeClr val="accent4"/>
                </a:solidFill>
                <a:latin typeface="Source Code Pro"/>
                <a:ea typeface="Source Code Pro"/>
                <a:cs typeface="Source Code Pro"/>
                <a:sym typeface="Source Code Pro"/>
              </a:rPr>
              <a:t>future Harm Reduction responses</a:t>
            </a:r>
            <a:endParaRPr sz="2000" b="0" i="0" u="none" strike="noStrike" cap="none" dirty="0">
              <a:solidFill>
                <a:schemeClr val="accent4"/>
              </a:solidFill>
              <a:latin typeface="Source Code Pro"/>
              <a:ea typeface="Source Code Pro"/>
              <a:cs typeface="Source Code Pro"/>
              <a:sym typeface="Source Code Pro"/>
            </a:endParaRPr>
          </a:p>
        </p:txBody>
      </p:sp>
    </p:spTree>
  </p:cSld>
  <p:clrMapOvr>
    <a:masterClrMapping/>
  </p:clrMapOvr>
  <p:transition spd="slow">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1dfd65c5a6_0_159"/>
          <p:cNvSpPr txBox="1">
            <a:spLocks noGrp="1"/>
          </p:cNvSpPr>
          <p:nvPr>
            <p:ph type="title"/>
          </p:nvPr>
        </p:nvSpPr>
        <p:spPr>
          <a:xfrm>
            <a:off x="142875" y="-121268"/>
            <a:ext cx="9144000" cy="990600"/>
          </a:xfrm>
          <a:prstGeom prst="rect">
            <a:avLst/>
          </a:prstGeom>
          <a:noFill/>
          <a:ln>
            <a:noFill/>
          </a:ln>
        </p:spPr>
        <p:txBody>
          <a:bodyPr spcFirstLastPara="1" wrap="square" lIns="182875" tIns="0" rIns="457200" bIns="0" anchor="ctr" anchorCtr="0">
            <a:normAutofit/>
          </a:bodyPr>
          <a:lstStyle/>
          <a:p>
            <a:pPr lvl="0" algn="l" rtl="0">
              <a:lnSpc>
                <a:spcPct val="100000"/>
              </a:lnSpc>
              <a:spcBef>
                <a:spcPts val="0"/>
              </a:spcBef>
              <a:spcAft>
                <a:spcPts val="0"/>
              </a:spcAft>
              <a:buClr>
                <a:schemeClr val="accent4"/>
              </a:buClr>
              <a:buSzPts val="1400"/>
            </a:pPr>
            <a:r>
              <a:rPr lang="en-US" sz="4000" b="1" dirty="0">
                <a:solidFill>
                  <a:schemeClr val="accent4"/>
                </a:solidFill>
                <a:latin typeface="Amatic SC" panose="00000500000000000000" pitchFamily="2" charset="-79"/>
                <a:cs typeface="Amatic SC" panose="00000500000000000000" pitchFamily="2" charset="-79"/>
              </a:rPr>
              <a:t>additional resources</a:t>
            </a:r>
            <a:endParaRPr b="1" dirty="0">
              <a:solidFill>
                <a:schemeClr val="accent4"/>
              </a:solidFill>
              <a:latin typeface="Amatic SC" panose="00000500000000000000" pitchFamily="2" charset="-79"/>
              <a:cs typeface="Amatic SC" panose="00000500000000000000" pitchFamily="2" charset="-79"/>
            </a:endParaRPr>
          </a:p>
        </p:txBody>
      </p:sp>
      <p:sp>
        <p:nvSpPr>
          <p:cNvPr id="395" name="Google Shape;395;g21dfd65c5a6_0_159"/>
          <p:cNvSpPr txBox="1">
            <a:spLocks noGrp="1"/>
          </p:cNvSpPr>
          <p:nvPr>
            <p:ph type="body" idx="1"/>
          </p:nvPr>
        </p:nvSpPr>
        <p:spPr>
          <a:xfrm>
            <a:off x="71400" y="812800"/>
            <a:ext cx="8695144" cy="4833088"/>
          </a:xfrm>
          <a:prstGeom prst="rect">
            <a:avLst/>
          </a:prstGeom>
          <a:noFill/>
          <a:ln>
            <a:noFill/>
          </a:ln>
        </p:spPr>
        <p:txBody>
          <a:bodyPr spcFirstLastPara="1" wrap="square" lIns="91425" tIns="45700" rIns="91425" bIns="45700" anchor="t" anchorCtr="0">
            <a:noAutofit/>
          </a:bodyPr>
          <a:lstStyle/>
          <a:p>
            <a:pPr marL="342900" indent="-342900">
              <a:lnSpc>
                <a:spcPct val="150000"/>
              </a:lnSpc>
              <a:spcBef>
                <a:spcPts val="0"/>
              </a:spcBef>
              <a:buClr>
                <a:schemeClr val="accent4"/>
              </a:buClr>
              <a:buSzPts val="1900"/>
              <a:buFont typeface="Arial" panose="020B0604020202020204" pitchFamily="34" charset="0"/>
              <a:buChar char="•"/>
            </a:pPr>
            <a:r>
              <a:rPr lang="en-US" sz="1900" dirty="0">
                <a:solidFill>
                  <a:schemeClr val="accent4"/>
                </a:solidFill>
              </a:rPr>
              <a:t>Indiana Recovery Alliance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indianarecoveryalliance.org</a:t>
            </a:r>
            <a:endParaRPr lang="en-US"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NY Recovery Alliance </a:t>
            </a:r>
            <a:r>
              <a:rPr lang="en-US" sz="1900" dirty="0">
                <a:solidFill>
                  <a:schemeClr val="accent4"/>
                </a:solidFill>
                <a:uFill>
                  <a:noFill/>
                </a:uFill>
                <a:hlinkClick r:id="rId4">
                  <a:extLst>
                    <a:ext uri="{A12FA001-AC4F-418D-AE19-62706E023703}">
                      <ahyp:hlinkClr xmlns:ahyp="http://schemas.microsoft.com/office/drawing/2018/hyperlinkcolor" val="tx"/>
                    </a:ext>
                  </a:extLst>
                </a:hlinkClick>
              </a:rPr>
              <a:t>nyrecoveryalliance.org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Next Distro </a:t>
            </a:r>
            <a:r>
              <a:rPr lang="en-US" sz="1900" dirty="0">
                <a:solidFill>
                  <a:schemeClr val="accent4"/>
                </a:solidFill>
                <a:highlight>
                  <a:schemeClr val="lt1"/>
                </a:highlight>
              </a:rPr>
              <a:t>nextdistro.org</a:t>
            </a:r>
            <a:endParaRPr sz="1900" dirty="0">
              <a:solidFill>
                <a:schemeClr val="accent4"/>
              </a:solidFill>
              <a:highlight>
                <a:schemeClr val="lt1"/>
              </a:highlight>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Harm Reduction Coalition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harmreduction.org </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Drug Policy Alliance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drugpolicy.org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Chicago Recovery Alliance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anypositivechange.org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Sonoran Prevention Works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spwaz.org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People’s Harm Reduction Alliance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phra.org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Urban Survivors Union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ncurbansurvivorunion.org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err="1">
                <a:solidFill>
                  <a:schemeClr val="accent4"/>
                </a:solidFill>
              </a:rPr>
              <a:t>Erowid</a:t>
            </a:r>
            <a:r>
              <a:rPr lang="en-US" sz="1900" dirty="0">
                <a:solidFill>
                  <a:schemeClr val="accent4"/>
                </a:solidFill>
              </a:rPr>
              <a:t>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erowid.org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SWRA southwestrecoveryalliance.org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1900"/>
              <a:buFont typeface="Arial" panose="020B0604020202020204" pitchFamily="34" charset="0"/>
              <a:buChar char="•"/>
            </a:pPr>
            <a:r>
              <a:rPr lang="en-US" sz="1900" dirty="0">
                <a:solidFill>
                  <a:schemeClr val="accent4"/>
                </a:solidFill>
              </a:rPr>
              <a:t>Harm Reduction Action Center </a:t>
            </a:r>
            <a:r>
              <a:rPr lang="en-US" sz="1900" dirty="0">
                <a:solidFill>
                  <a:schemeClr val="accent4"/>
                </a:solidFill>
                <a:uFill>
                  <a:noFill/>
                </a:uFill>
                <a:hlinkClick r:id="rId3">
                  <a:extLst>
                    <a:ext uri="{A12FA001-AC4F-418D-AE19-62706E023703}">
                      <ahyp:hlinkClr xmlns:ahyp="http://schemas.microsoft.com/office/drawing/2018/hyperlinkcolor" val="tx"/>
                    </a:ext>
                  </a:extLst>
                </a:hlinkClick>
              </a:rPr>
              <a:t>harmreductionactioncenter.org</a:t>
            </a:r>
            <a:endParaRPr sz="1900" dirty="0">
              <a:solidFill>
                <a:schemeClr val="accent4"/>
              </a:solidFill>
            </a:endParaRPr>
          </a:p>
          <a:p>
            <a:pPr marL="342900" lvl="0" indent="-342900" algn="l" rtl="0">
              <a:lnSpc>
                <a:spcPct val="150000"/>
              </a:lnSpc>
              <a:spcBef>
                <a:spcPts val="0"/>
              </a:spcBef>
              <a:spcAft>
                <a:spcPts val="0"/>
              </a:spcAft>
              <a:buClr>
                <a:schemeClr val="accent4"/>
              </a:buClr>
              <a:buSzPts val="2800"/>
              <a:buFont typeface="Arial" panose="020B0604020202020204" pitchFamily="34" charset="0"/>
              <a:buChar char="•"/>
            </a:pPr>
            <a:endParaRPr dirty="0">
              <a:solidFill>
                <a:schemeClr val="accent4"/>
              </a:solidFill>
            </a:endParaRPr>
          </a:p>
          <a:p>
            <a:pPr marL="342900" lvl="0" indent="-342900" algn="l" rtl="0">
              <a:lnSpc>
                <a:spcPct val="150000"/>
              </a:lnSpc>
              <a:spcBef>
                <a:spcPts val="0"/>
              </a:spcBef>
              <a:spcAft>
                <a:spcPts val="0"/>
              </a:spcAft>
              <a:buClr>
                <a:schemeClr val="accent4"/>
              </a:buClr>
              <a:buSzPts val="2800"/>
              <a:buFont typeface="Arial" panose="020B0604020202020204" pitchFamily="34" charset="0"/>
              <a:buChar char="•"/>
            </a:pPr>
            <a:endParaRPr dirty="0">
              <a:solidFill>
                <a:schemeClr val="accent4"/>
              </a:solidFill>
            </a:endParaRPr>
          </a:p>
        </p:txBody>
      </p:sp>
      <p:sp>
        <p:nvSpPr>
          <p:cNvPr id="396" name="Google Shape;396;g21dfd65c5a6_0_159" descr="data:image/jpeg;base64,/9j/4AAQSkZJRgABAQAAAQABAAD/2wCEAAkGBhQQEBQUEhQWEhUVFxkVGBgXFR8aGRgaFyAYFxocFxYXHCceGhokHBcVIS8iJCkpLC0sFx4xNTAqNSYrLCkBCQoKDgwOGg8PGjQkHyQsLCwqLCwsLCkqLCwvLCksLCosKS0sLCwsNCwsLCwsKSwsLCwpLCksLCwpLCwpLCwsLP/AABEIAM8A8wMBIgACEQEDEQH/xAAcAAEAAgMBAQEAAAAAAAAAAAAABQYDBAcCAQj/xABCEAACAQMCBAQFAgMFBgUFAAABAgMABBESIQUGEzEiQVFhFCMycYEHQlKRoTNDYnLBFYKDkrHwFpOio+EkNDVTc//EABoBAQADAQEBAAAAAAAAAAAAAAACAwQBBQb/xAAsEQACAgIBAwMCBQUAAAAAAAAAAQIRAyESMUFRBBOBImEUQnHB0QUykaGx/9oADAMBAAIRAxEAPwDuNKUoBSlKAUpSgFKUoBSlKAUpSgFKUoBSlKAUpSgFKUoBSlKAUpSgFKUoBSlKAUpSgFKUoBSlKAUpSgFKUoBSlKAUpXwmgPtKibDmiC4mMUTmRgGJIU6RpIB8ZGDu3lnsfSpag6ClKUApSlAKUpQClaHGrxo4W6ZHVYFYwfN8Egf0J32GN8CoDhEkq8QUCSd1mgaWaOcjMLKypEVC+FNWJAVXY6M0BbqUpQCleJplRSzEKo3JJwAPcnYV6VsjI3B3oD7SlKAUpSgFKUoBSlKAUpSgFKUoBSlKAUpULxzmyG02ckt/CPLzyScACuNpbZ1RcnSNniV34liVtBcZZsjwICBtn9zEhV/J3xiqpzdzAM/BwEnGEkw3iYncRaz228TtnZfPvir8c55jkaSYl9DYAIGVUINgGbCsclzhc/V96ps87mbBkEQCHCE/NyQXcFz4eoQFZmOdOrHvWeWW7SNEMVbZ0pOcYOHoY7dRdXJUFynhjUDt4j9MQycZxnc7k1Wr39QZpjqnu5ETP02gWKMe3xEhGo/Y/iqxbQNL8uCL4h8F9I3hXHdiWPzm8upIcZ2G+1SvA+SJrl9Uk9ukpXKhpUmnO2dMUSN04vTvn7Ui5M7JRR03krn+CaKGGSfVcHKAHUTJjOltfTVWJUAkgYzmrtVI5A5dEEUVxA6yLOgZzJHiXBGcawzHIbYqc9juMVd60mVilKUArU4nxDoR6tJdiQqouMszbAAnYepJ7AE+VbdQnMzNGI59OtIWZpFH1BSpUuvqUBJI811Y3wCBpcRuBcNHFdQyQZf5c0UwwsmlsaWUiRcrrG64O4qX4VwKO2Lspkd5NOp5JC7ELnSMsdlGWwBtufWofjiNFNDcsS8MR8UefpLZQTLgeLSHOVPkSRuMG0CunEfaUqn87c29MPaWokku3QYEaFjGrnBckbBtOojO2QM4FErOspvOV51b6bOLjpFWjjZg0RCH6UA8IJeN1YnxBsgnGK6HZ87WLQrILmCNcDwtIqlP8LITlWHbGPKqNw39N7wKqgpHGoYKJZ2Zh3IASNNCgkknBJ8zk1G3vJVysqvLZiRo22Kqk8b/AOYZWTHvhSDirnGLSV7KU5J9NHUuGczxXD6VDIG/sjINBmABLNHG2H0DA8RABztnuZS4gEiMjZ0sCpwSDg7HBBBH3FUjky5nWZV/2ctujA9SYIYjkfTtJlnHYYzt37Ve6paotTsrV9yV1bhZfi7pEUBREkulAAunwkeMEkKxJJJwfI1OQ2ZHTLO7si6Sc4DkgAs6L4Sds9tsnHetmlcOilKUApSlAKUpQClKUApSlAKp36k2sHw+uUapBsihQxfBBI0nyXOrV+381caheO2kccN3Ow1kwPnXuAiKTpAPZSck+pPsMRlHkqJRlxdnB+NcRVm1xhtH1qHwTojIWNdtgHlwxx3C+gGK1Izs2AfE4OtiNz1dMYG//wDQk+7GtuRwxVSMDEaYydhGiAj/AN2Q/cV5STEkZxu0sTH/AJmc/wBBF/Ss0VRrk7Oh/prcs9/KQ3geFiU8gqMqxZHb6Sf+Y109ogq+ABcbgKMbjcbCuV/oy7NPOfIQRA/c6QPfsjfzroXGubLazZUuZREXGRlWIx2+pVIqDW6O33Njk19D3lt2ENwXT06dwBOoH2Z3H4qzVV+UCJZ7q5jdJIpRAiMjhsmJCHJ09t2xg7+E+1WitxiYpSlDhHcfvJIrd3iUswwNlL6QSAX0Lu+kEtpG5xioiDgEciA/EXE0bjODcsUcHuTpwSD5rnTuRgDapLmYyC3Ji1+EqziP+0MYOXEZ/ixv74IG5zVeWWGYwW1pO5+Y0kwjlbUUIYuZJR4ky7KQMjJONh26iLNu24dLdzzLNKHt4ZVMaJGFUsuGCu2SXMbBScYBIGexWrWBWO1tliRURQqqMADsBWWuHUhXkRjJOBk9zjc47Zr1Sh0UpSgFKUoBSlKAUpSgFKUoBSlKAUpSgFKUoDxMxCkqNRAJAzjJ8hnyz61QOdedbS44Vdxi4jjmMbxNEzjqBwdLJpXJY5yARkHPpV8uomZSEfQ3k2kN/Q1wf9QuGE37tKrK8eCHVUjDjYq5ZRgD2OptuwNRlLirJwjydFP4tH84nJHzHYDfcBlB28tlNJB81QN1DhfbKLbBvvjDV8u0aSXSv1KdG4OdcpyQ2d/Nj5bIdhUvaTQrIVmLmM6xHoDEqclNTJG6M2pIyAdWPqzWddjS+5a/0SOWutgCqW6beeztk+5zVt5u5Giv2WRy3UjRlQeHTncjJZCV8WNwapfJ12bC/veojESKrKWGH0IrNhsHT4VGk9yWK4O9dDh5kUsQ69PSSDlx+wIXx6hS4Un1qMk7tHItVTI/lexl4Rbxokb3CsS9wivrdGKqC1upVeogIbUv1diM7irrwzjENyuqGRZAO+Dup9HU+JT7EA1XLnmqzjYrJdQIynBVpVDA+65yDUdc8ThunDW9tLeyDYSxq0IX73jaTp9gW+1XY5t6aKskEtpnQKVpcGhlS3jWdg8qoA7DJBI9zufue/et2riki+Y+Mm0gMgTqHUiBckDLsFBOlWbAznZSfaq//wCKrmNTPIsbW6snUIgmiKIxKs6tNjqaSUJ8I8IapbnK4CQRkkqOvCdQUsRoYSZCKCW+jGB617A+JsJRKwcSRyKT09BwQVIZNTYYb5H9BQE0DmvtQ/Jtw0nDrR3+preIn3Ohd/z3qYoBSlY7iUIjMTpCgknGcYGc4HegFxcLGjOxwqgsTgnYbnYbmo7hvM9tdKxtpo5yBnSjjV+QTkfc1Qb7nK8hbVFf8Ouo8E/sjkGPIo06/wBDn2rmPE+YTJNriECupzmIvHJE3mYwW1YzvpViO+2KhKVE4wtH6Ch55tGUETKCZBEUJAdHLBMMudsMRuMjBz23qe1V+Z7jissw1zJHOrqUmlhGGceTyRYHzV3BZQCQdxkA1J8J/UOeGa11usy2pYlic6oZNMZIYbjAOrB7aT5YqCy7om8WrP0NStEcai+IEBbEhTqKCCA6+fTY7ORtkA5GQfOt6rikUpSgFKUoBSlKAUpXkSDOMjI8s7/yoD1SlKAVV+eLCzdEa6eOJwcRu3159Ix3Lb7EAlc5GDg1849zY3Ua2swHnUDqSMCYbcHt1MbvIfKNdz54FaPDOALG5ldnmnYYaaQ/Mb2UDaKP/Am3qTVeScYrZbjxyl0OZXXKtzHG8+iNEjU9JgWkch8AssCjWJDk7yBdON+5NY+WuWlnZ9EkchMEYwDjpyO5QrpbDZjiHfHd853rtAhAHpUff8uQyus3TRZ0yY5cEMpII8Wkgsvqp7jNZozXg0zi33KWLiNpmuXHdQWYDLGIM9yV23wIo4F/4nvWvcX0jvFDHHIbiVkRdcZC9QE3MpbO+lZHiZtu0fuK0bRriWdoZRb2hZzCWfUYlbMXywq7AskUekMQGVtjnautctcnR2bPKztPcSZ1zOADudRWNBtGmd9I77ZJxWmKTMjdG5wflyG2hijCK5jULrZQXYgbsxxnJOT+alKUqwgKUr5mgK7zZKxMaKVGFlmOqQx7IFj/ALQbqfnZB9VG4qTjswtr041I+WQFb6skH6if3EncnzJqC4gmtrwnSzPJFaLqxnplY2dY87F8yStvtkAnOmrWiAAAdgMD8e5oCI5N/wDx1oPMW8QO2MEKoIx9xUzVZ5eVbW7ns1YhAkdxCjMTpVyySCMk50KyqceWvHbFWagFY7iBZFKsMqdiPWslKApPMfKdghiQWsCvNJgsEAbQitLIQw3+lNP++Ko3Ov6axLbNLbp44xrKfVqUfUq5yQcZI79t81fea71Y72F5XjjiSCZdTyovzJWiGNLHP9mjnPbepGSNZEIO6spB9w239Qay5pNSRrwJcWfmayl6UmpZGRdYWRWwRg/uBHkO2f8ASsdoFLP0121HGnaQAgggblZFIB8J2O+PSst9Yi3uHjzrEbyQ5x3VSV/qok/NYeCW+CygZYamX3MZwy/cjQw91HvTyzvdI6J+llzdG4RouncqrKhXS2mKI4VmDFvkyYB7gltOPt3uvzZyzElxextDIbN5wAkwcqvUU4KEJjxH/Fs23nX6NsomSNFkfqOFAZ9IXUQN20jYZO+Kuxu0UZVTM1KUqwqFKUoBSlKA8yPgEnsBn+VV204JHeQW9xINE7KswlhPTcGRQSNQ7jSQpDZBxW9xm8YlbeEkSybllx8qPIDOc7AkZVfVvLCtiVAwKAhuWOLNMkiS460ErwyAeeDlGAO4DIVb8mvfM3HPhYQUXqzSsIoY841yN2yfJQAWY+QU1qcU4bLDdpdWyCTWFhuY9QUsgPgkUnbXHltj3UkdwK1L25SfiEgDZa0iVBgHCyXOS+W7axGi4HcCQ+tck6VnYq3Rk4Zw1LeFYYx4VOp2zlpZDu7sx3Y58z3/ABW6EryiYwPKvYrz5ScnbPQSUVSPorxNKFUk7Af99qNMNQXIyQSATucYzge2R/MVF8amkx8sBiACAxwNzgnbzAztt9xXFt0cbpWUi+4/FJeB2WF4J3S3my25jbOgyxOAQ6sfqHYf0uXDuJnhbw28zvJbSuUjlc/2BOOnE7fuU+IBjuMAb96pnPvB5ZbORmQu6qWOoqxUDDa0xjR23AB2Jyat1xwaO+giaUkhoChAPhZZVQk7jYgqrKRjcDy2pPKsM4y7PqUcHO13L3Wvf3qwRPK+dKKXOBk4AzsPM1S+T+J3N3btAt0iz2khhkk6Yl6qY+U48QAJXz33U1ZYOXRpYTzS3QbSSJSukFCHGEjVR9QHfPavSMxoXt1NPGTOq2NtsZC8vzmTYlflnTHq+knUxwSAAcEe15YWTxRT3MMbqp0rLIDnOe0pJQFcDACkf9Jp+HozBmXWVbWurxaWwBlQdl2Hl6n1NbNAaNjwpIgqhQVTdM5ZwxDBmZ2JJY6jv3OTknNb1KUBo8U4NHcAaxhx9Ei+GSPsco43XcDbscbgjatB7uazGZ2+Ig/dKFCyRj1kRPCyDzZQCPNcZInaxmZdWjI1Y1ac747Zx6ZoD2DWlxXjUVsoMrYLbKoBZ3J7BI18TH2ArQjBjD2moxllf4d9/pIPhB/jjJOB/CFI7HFY4bw+ayGJLF5HxpeeCQTGT3YysJ9+5U5A96jJ0tKyUYpvborXFeR7u+vJbjWLbrAOQdmXB0LGWib6hGqsWwwycb4zXRLKAxxIhJYoirqI3bSAMnHrjNRb82wqWDLKrpnUjR6WUKhkyQT2IAAx3JArYj5gj1lXzHgsoLdj09AckjZcM4Xfue1YZ8m7aNseK0mcD5vTTeXgJOPiHZfy7q2P57184fserthJ1J/yy6kb+hSr3+ovK62ySSxRCT4hsMWJZ1cs05ZBowv0lc6h9eCDgVUuCWLTB4FGrrGOMEDuX0RqcAY0+GRv92p9VodHssv6Y2DnijwPHFNCRJI+2V0sAB4d1B16djjfJrvdVL9O+VJOGxTQuUZesTEy9zGVXGoeRByv4q21qhHijHklyYpSlTIClKUAqN4hLcmQJAiBSMtM7Z0nthYgMufPcqPvUlSgNTh/DVh1EZZ3ILuxy7kDALH2GwAwB5AVt0pQGlxniiWtvLPJnREhc47nAzge57D71F2dqY7eNXZmkcmZ2fGrLEthiP4dQQeyj0r5z2wNqIiMmeeCEfdpEOfwFY/il5e+MnGcnA3/AGjYb+5yfzVWZ1GvJdhX1X4MwFeWkCgknAAJJ9ANyT+K0jxZQxXGHxq058s4z9s1X+ZLt7lksY2w0+8xX+7twfGT6F/oH3NY1Fs1OSJXl+Y3CC6dcNKCIxv4YdRKbHszDDNjv4fQVtXMwcgR6Nedi+cD7AY1n2yPvWaaDERRBpwuAB5AdgPwMVFJAqamAJJ8RG7E4GwUE4HsBgUSvZxvjoiOKcMM0VwjiRF1dYyagRcAA+FtOCg2AK4GAFxkZrX5E4/Oz29u6YhFkjBipyxCxHVr7FTrZceqb1548Gkljt1j0y3B+syl2jiGOqdJ2TKkoNO2Wq2XV/DZQpqOiNdESKATj9qgD2A7+gJrP6qaVQq2RhG3ZBcI4I3CZp7qJDc9ViGjj0x6Ys6hpTGHkU5AAK5X1NdE4ZxBLiGOaM5SRQ65GDhhkZHkfaq1wjjEV5H1IWLLkrkqVORg9iM9iD+ai+ROYw3Er22DMFz1ER31EMjGOUoB9MZOhgD65Hfa/wBH6ic37c10K82NJckdCpSlekZhSlKAVp8Q4as2k5ZHQ5V0OGHbI3BBVgMEEEH7gEblKAwXljHMuiVFkXY4YAjI7Hfzr1bWyxoqLnSowMkk4HuxJP5rLSgOe/qPy3OJVvrRBK6IEnhwSZY0dZAUwd2Uqdu7A4qocK49nRLI9u8SDxlHbUWX/wCoYaGXJZppI109yUGO1dwJriXF7q1v5bu5EAV4ikMI6RjDtK4VZJZAAZNZ30+UYO+XNVZaStk4N3Rv2l7NPD05LWWWIMgnUBWfGepJlWOnXkgdJdTKCclWAWui8qy2jwlrJUVS2HATQwdQFIkUgMHAAGG3xitaxRQgCkEDuQNOW7scDtk5P5qF41mxm+PiBwMLdov95CNupj/9kf1A9yuoelVY8iuqL5wdXZfaVHcUed4Q1m0Os4IMqsyFTvtoIOexBrX696iNmKCZwwxpkaJXU5ycMr6GBxtkgjfI7VqMpM0qEF9fDvawHO/hujt7HVAMn7bVLwOSoLLoJAJXIOD6ZGxoDJSlKAUpSgFKrvP0UjWL6GZQGRpdBwxhDAyhSNwdOe3p71V+GSHh7CW3Z3tmwZYtRkBU4+bCSSQwHiIGzLnzxUXNJ0ySi2rRN88XJFzw1Bne4eT/AMuKTGfywqI41LEJsNOYJEACtnC6SBs2sdNxnyO/oRUjzdh+JcM32xcvt54jXH43qC4vbzSSy67RJlLMv1asp+3IEoK5GNgn8/OrJuXwWR1D5MfGOMvA0OuNXdm0wOjYSR3BXSxbPTUjBbvsoIJwQJ3lngnw6NJI6zTzkPLKOx/hWP0jUbKPz51QuE28fxqQBXihiUzGFpDIqy/MG4ZQyDp9Q6Ox2OPWburK2trdblTdWUblcrFJ0wOocAtESVXbfAwQDjvtWLNnjCXAvxxtci8SrqUgHuMZqq8U5hCloYB1rnBwkeGCHtmVgdKKO/iOfQGsfCOH218hZZrmdVYowluJAMjHdFYKQQQe2DmnEeBXcc0IsDFDAuNSaVAJydWtQMsNJ2wQcj3rP+KSfFdfvotcL2zf5a4E0WqWd+tPJjW+MABfpRB+1Bv9ySTWTm/gHxtq0IKqxKlWYEgEHvhSCdiw9N6lnu0R1VmAZyQgJ3bSCxA9wATUNzTzYlgEZ0Z9RONPbbTnPp4SW7dkNeepTlNS/Myx8Uq7Hzlbl+PhdsU1/U2tmYjdiFUBdhn6RgeZNY7TmK2klguICCVmjikwArabkaRrBGcatB9coa25VPELDdekZo1YK++htmXVjvggGq7JymbCzuX19THRkwFx/wDbyGUk7921N9sVpwyXuKUn9VlU19LSWqOu0ryjZAPrvXqvozzhSlKAUpSgFKVVOZb34ib4ONyoVRJc4H1I4YJFq8tRBLY30r5aqhkyLHFyl0RKMXJ0hf8AMK3oaG2HUj1aJZSp6TJuHSJgRrc9sjwjJ3JGKq36hcWVHtINOtuqszqCE+XEkmCW2AxpyN8+A4ra4Fw67j4hO0jabXSEhjUjpgKQqAJ+3wgkkAbtjcYrQ504DCtzBeSb5lWKbWcoInR4saTsFJYZJ9a8f8R7mZcnrsl+5r9vjHRZeGX6IkCqHKyk6WYnbUpkXOs6twMYO42FS00QZSGGQQQQexB2IPtioOK2MtuFi1Q5XEZ3yoH0NvvjYHB3xt54qQ4FxP4mBZCNL7pIv8EiHTIp+zA/gitcl3OxfY8/p/MY0msnOTaPpjJ7tA41QnPngak/4dWyqijGLicBAGJ4pYmO+cx4lQenbqVbq245co2ZMkeMqFKUqZAUpSgFKUoBVP4ny21swe2UmFm8cQ/uiT9cI/gycsnl3XzBuFQnNnCZrmFBA6q6SpLpfPTkCHOhyu4BODtndRtUZRUlRKLp2U/hdhJ1I5mDRpF1I7ZHHjCS6WcsvkoKYQHxAMc9gKjOJ20UbyGKK51gsWZfDFk+IkyS5AXfuv4q38C4iL60WRlCa9akKxOCrMmVbYjtkHY71Vbi1gt5tDtfy9g6gzSxDXsNegfb18s1ni7e+pdJeOhpchQhYpL+eQkuXIZtgsSeEEDJPZWxudm96s0pt+JWzBXEkTHSSvkVIbBz5g6ah+XOHLd2BhuAWQSyIP2+GKQrHjT2xpA/FS/LXLaWELRRszKWL+LyyFXy/wAo/JNeBnknOTb+pPXijdBOl4ozcA4FHZQ9OPsSWPlknHYeQ2G1SgNVUcrSniAuXuGZVLFU3GhSCNAA7rkgn/KK9cQXiL36CHQlspXdiPmZxq1AHPqAPYetVceb/u3V/PgldLobN5yuZb2K5edsxMdCKoAweyk757tk996m57BJFw6q474YZ37ZHoe/b1rbnsXQoysmjS2sd2LZUJpwOw8ec+1QXEhcteW4jGLdMtKc41Fg6gbeSkKceeoelWzxzi0p+CtTTVxJO5lKRsyrqKqSFG2cAkD2zjFUvhnNcl7ZXrMQMRDTpjKqNat+5idWNs5x37DIq9lMjB8/++3nWrxmxit+EvHBGsatoTSowMyuiH8ksa0eiwxytxfXTK803HaLWgwB9q9UpX0J54pSlAKUpQA1y23t5by2vZreQRyXkzlHJPhjjIhTBG48MZIx/FXReN3HTtpn7aYpGz9lJ/0rn/K/GIIILK0Z8SvbxsqkHzHmRsCTqwPavO/qEpLGuPn/AIaPTpOTs3uD3clraJ/tGdBLqKlyVUHchACMZJUA+u5zX3m1kawuMhpQYyMR+JicgArgHcNg/wC7XrmLl+G+REnDMqMWGG07kFTnHsTW7YWSRIsaKFRAFUDyA7V4byRtSXW/0Xwb1B1TKfy7x4WyhL2KS1kZt5ZWcxSEY8Qd2YIx/hyMHapu6uo7S4+Iicul2wVoU0sGkClusrlgqYRcPk4I0nbFa1zzfDJftw90+pShYsANRXVpx3OQcDzyKqnHuBQ2NzALRmjcCRj8rrNuIwP7tsHvue2TuO1etizuclGapszSioxbXY6Fw7iaXN1bZKh1eV1Eb9QYWPSdT4Az8z9uRt3q7Vzfkmeae8gNw8cjJbTyho8YKSyRxx5K+HViKTOnarsnMVubg24mQzDPgzvtuQPIsBgkdwN69PGqRkm7ZJUpSrCApSlAKUpQClKUBU+I8pSRTiewMcWvaeJsiOT0kXSDplHrjDDY1EcD5gaF5LO5jQdM9N0GXMnUUyiQMca9YLlgQNw2Pfodc6/UqA2txDeoCSym3cAdyNTxk/YdZcnsGqE1ptdScXun0M11bT2XiVTeWzeJChXrIp3wyMQJVHkwOr1BO5xWnNdtLIIhJplP926Mj+v0sBnzqO4VxIzoC6hWwDjuN9xjNbjQqQcqreEghlBDA91I9D7fivHy+mxZJN1T+38G+EpxVXZ45livG0/ByKgwwYbatRxpI1A7DfPmc1aOHcLkYKZMLsMnGMnG+lTuB371Q+PckC0uYmZyttLiNZNOqSFmwBDJIWGYjkhGYHB8J7ip7h3ItpDpPTMjL2aR2cg+oBOlfwBXV6KGOlkd14Vf5ZxZZTVx0Tt5cxxTCIyR62GUXWoZh7KTk1H/APii1DHMgdV1CR4yGSHSVGZZM6V8TqNsnv6HEHxHgdslxFEsESxLFJNIvTXT3RYydvqGHIPsauvJ1uRw+3DkPmNTn1U7rnPc6SuTWjF6PC5cq+OxTkyTiqsrycwNNbyyRRSqUVgOpER8wj5ale5DeE7eTrnBO1nu+ENP0RIwCROkuFXGto9RUEE+FQ3TbG+6YqVxX2teHBDCqgjPObn1FKUq8gKUpQClKUBF81RFrG6UZy0EoGO+SjYxVQ4Vy1bv8JfKNUj28eGydIxEEwF7DYk/fNdDNVW55DV4+iJXSFAzQRrt0pWZnEmrOWCEjQnYDOdW2KM+H3YcbonjnwlZgvXyjaMMyg7A9jg4yPvjvVf5Fe7VJFvFkD5DqWwVAYDKqyndtWokeWa8cB/TziVvcTzme3Jc50kNol1MXOw/sR4j5Mcj0qRujfQyJEyQIZGYJLlmjfCl9IQEOhwGBJyPDkZzgeLP0GWCaSTXnujfHPCVHu75is4rlYnkiWdiMAjxZYYXLY2JGwyaw8StDJewr3QwyhhqdDp1RatLRncklfCdiAd6iOOrHazx3VzZF5yAoaKRWQt4gNKOVd5AD/AdiPStiDj8sN6rzwsUljMcUcXzJQ4bXvGO7FNzpyF0HemDDJZItL9br/R2clxaZ5jvWt7m6iRfhW0xxCTGlIrSHZWh1fVI8jyL6KRqJO2rf5d4Ibq4gkjUpa279VWOR1HCsoEed2Gp2ZpDsx28WSRM8J4FJdTrc3tvEgRWEEZ8bjqEEtKCNKuFRBhcgEtvVuxXuKLdNmByStI+0pSrSsUpSgFKUoBSlKAVD83cHW7sp4nBOUJXT9QZfEpX3BAqYpQH5/4NxMCNsyjVNsjHwgnv2/b4cYHYetWPgDy6SsikBexPcj/4/wBaqXMVo1rdXEeP7KeVo84yNYDxY9tDAg/4GHlWWz49Khcku+gruWDdQuA30bY+rA7V584UzdCVo61waD4iOS3mTqwMhBDDIB28OfLvkemMjFaXAZWTqW0pJktm6ZLbl0IzFJn/ABJ3/wAStUdw7j2EWGF2jVclQNvMsdzknfPc1sWHFBcXMlx4vlQmGYhMIzxuXGk/uYKXyACBqxnyqTalCu6ORTjO+zIbi142nibruxdbeP8AzdNIwP8AnkP5rqllbCONEHZFVR/ugD/SuNcM45biGLrv8z4r4qaIL8wHW0oBR8McHpjwgnbt5jqPDuc7K4YJFcxM5zhC2l9u4MbYYEemK041SM2R2TVKxwXKyLqRldfVSCP5isd5fxwqWldY1AJJZgAAO5yfKrSs2KVGcL5ntbptMFxFKw30pIC2P8uc4qToBSvhOKBwexzQH2lKUApSvhNAYL/iEcCF5WCKPM+Z8gAN2Y+QG58qovMV/PetHpQ2QhfqKz4ackqV/s90jBVzs2o7/SMVhHEzclbyR9IcMYATgRQklUI9JZApYt3wVUYGc1vmHmRupmK5QpujqBqbWBqJ1dwcaRnsO3c1ny5OsUX44fmZMyNFbHqSFnkICmV/HIwyFAz5DJ7DAr7+nfFReXiTyIy6oZFtv4fCYzO5yc5OqNB5fLf1qpWFnLxSYrsvh1zuvdUUFY4we+piJCPQHV6VcbLiS2p4bcSJ04RH0XK+FYTOsQQsp7JqXT7ZBNQxKnslkdrR06lY7i5WNS7sqKNyzEAAe5OwrS4bzHbXLFYJ4pWXchHDED1wDnFazMSNKUoBSlKAUpSgFavFL0wwvIEeUqMhEGWY+QGdvydh3rapQHL+E/qi91cpEY1AkJA6UpYpgE5kUovh2wSCcZqwW/OqfE/D6z1N8BlGCVGSBvq7b5IAODgmrcYx6D+VYxaICSEUE9zpGT9zVfB+SfL7FE5m4LbcTnVepHDeKpCsrKX0YJxJET40xn0IySCPOtPyNd2Y0ta/FqVMbtDIp1qc6cpLh0K5IGCdj3PcdU4XwloXlZpWm1tkakQFBv4Q0aqWXtjVk7V44bzClxIyIrgAMQ5A0vobptpAbUMNt4gPau8E1vZzm10OXw8pyTwFbi2+ERFwLi6dc6mwmyqwIYgncnGQNt9rXaR3MA6aRQNCq4iCysGwPp1syYxjckAnPrVyv4i0ThVR2wdKyfQWG41YBOM48jWOKxDKDKiFyBq05K589Od8VCWJNUiyOVp7Kbxi1uZ0CtbWc23iWWRmGfRcxenmcfaoY8kvOuH+HtQoCpFGvxMZ0kMpKygBcbjC4zk5J7V1BbJBjwLt7VlWMDsAPxXFia7h5bKZwHhIslkVJD8xgzbLGMgBfCiABe3ludsnaqzf8s3DTvKGguGf98rMr4P7VwrKqDsAPIb75NdaKg9xWNrZSMFVI+wo8T8nPc3dHJpuXpEZbiZo0Fuwm1RBzIug5YKcDIIGD5YJ2qXtf1kjkkC9EqrEKrLIsrZY6V1RIc7kj6dVX08MjP7B/p/KvsPDYkOUjRT6qgH/AEFSjBpVZyU09lJfk5jd/EyT3TkPrCZbSP8ACO/h8sYAwe1bnFuBLcGPU08fTdZB0yyBipBw4Aww2xv+KudKPHe7HP7FdBYfRkHv+7Hlnt7Z/OKluGqQp1Z3Pnntt61uUpHHxd2clOzQ4mJjgRDbG5BAP237f99qrT8PvBEToXrEHGGYpn9urfURjGfzV0pXZY1J2FOjj9nyDeWtuyPBDcLhnQxBRNGzZGFSXwuAD4ctkAY3qMsP07mmlIW2ngjfOGl0qIwAoQsOprbBBdgNy2kbAE13OlPbQ5s5N/siThOYhfwWsbMXBa21SsOxd216QM7Z0hRsK27LkO2kgUO8lwCWfqLKyK4kbqEaIW6ZTJyMDzrod5wmGYgyxRyEDALorEfbUKyWNr0o1TUz6RjLYz/6QAPTAAp7fhjn5ITivBRxCMLICmndWAzgkjcRyAozYBAYglcnGCa0uD/pxFBcpcPK87x56epUXSWGCfAoJ2PntVrSEBmbJy2M5YkbbbAnC/jGayVJR8nOXgj7a6nad1eFUiX6JBNqZ+3ePQNPn5+VSFKVIiKUpQH/2Q=="/>
          <p:cNvSpPr/>
          <p:nvPr/>
        </p:nvSpPr>
        <p:spPr>
          <a:xfrm>
            <a:off x="0" y="-144463"/>
            <a:ext cx="304800" cy="304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4"/>
              </a:buClr>
              <a:buSzPts val="1800"/>
              <a:buFont typeface="Arial" panose="020B0604020202020204" pitchFamily="34" charset="0"/>
              <a:buChar char="•"/>
            </a:pPr>
            <a:endParaRPr sz="1800" b="0" i="0" u="none" strike="noStrike" cap="none">
              <a:solidFill>
                <a:schemeClr val="accent4"/>
              </a:solidFill>
              <a:latin typeface="Calibri"/>
              <a:ea typeface="Calibri"/>
              <a:cs typeface="Calibri"/>
              <a:sym typeface="Calibri"/>
            </a:endParaRPr>
          </a:p>
        </p:txBody>
      </p:sp>
      <p:sp>
        <p:nvSpPr>
          <p:cNvPr id="397" name="Google Shape;397;g21dfd65c5a6_0_159" descr="data:image/jpeg;base64,/9j/4AAQSkZJRgABAQAAAQABAAD/2wCEAAkGBhQQEBQUEhQWEhUVFxkVGBgXFR8aGRgaFyAYFxocFxYXHCceGhokHBcVIS8iJCkpLC0sFx4xNTAqNSYrLCkBCQoKDgwOGg8PGjQkHyQsLCwqLCwsLCkqLCwvLCksLCosKS0sLCwsNCwsLCwsKSwsLCwpLCksLCwpLCwpLCwsLP/AABEIAM8A8wMBIgACEQEDEQH/xAAcAAEAAgMBAQEAAAAAAAAAAAAABQYDBAcCAQj/xABCEAACAQMCBAQFAgMFBgUFAAABAgMABBESIQUGEzEiQVFhFCMycYEHQlKRoTNDYnLBFYKDkrHwFpOio+EkNDVTc//EABoBAQADAQEBAAAAAAAAAAAAAAACAwQBBQb/xAAsEQACAgIBAwMCBQUAAAAAAAAAAQIRAyESMUFRBBOBImEUQnHB0QUykaGx/9oADAMBAAIRAxEAPwDuNKUoBSlKAUpSgFKUoBSlKAUpSgFKUoBSlKAUpSgFKUoBSlKAUpSgFKUoBSlKAUpSgFKUoBSlKAUpSgFKUoBSlKAUpXwmgPtKibDmiC4mMUTmRgGJIU6RpIB8ZGDu3lnsfSpag6ClKUApSlAKUpQClaHGrxo4W6ZHVYFYwfN8Egf0J32GN8CoDhEkq8QUCSd1mgaWaOcjMLKypEVC+FNWJAVXY6M0BbqUpQCleJplRSzEKo3JJwAPcnYV6VsjI3B3oD7SlKAUpSgFKUoBSlKAUpSgFKUoBSlKAUpULxzmyG02ckt/CPLzyScACuNpbZ1RcnSNniV34liVtBcZZsjwICBtn9zEhV/J3xiqpzdzAM/BwEnGEkw3iYncRaz228TtnZfPvir8c55jkaSYl9DYAIGVUINgGbCsclzhc/V96ps87mbBkEQCHCE/NyQXcFz4eoQFZmOdOrHvWeWW7SNEMVbZ0pOcYOHoY7dRdXJUFynhjUDt4j9MQycZxnc7k1Wr39QZpjqnu5ETP02gWKMe3xEhGo/Y/iqxbQNL8uCL4h8F9I3hXHdiWPzm8upIcZ2G+1SvA+SJrl9Uk9ukpXKhpUmnO2dMUSN04vTvn7Ui5M7JRR03krn+CaKGGSfVcHKAHUTJjOltfTVWJUAkgYzmrtVI5A5dEEUVxA6yLOgZzJHiXBGcawzHIbYqc9juMVd60mVilKUArU4nxDoR6tJdiQqouMszbAAnYepJ7AE+VbdQnMzNGI59OtIWZpFH1BSpUuvqUBJI811Y3wCBpcRuBcNHFdQyQZf5c0UwwsmlsaWUiRcrrG64O4qX4VwKO2Lspkd5NOp5JC7ELnSMsdlGWwBtufWofjiNFNDcsS8MR8UefpLZQTLgeLSHOVPkSRuMG0CunEfaUqn87c29MPaWokku3QYEaFjGrnBckbBtOojO2QM4FErOspvOV51b6bOLjpFWjjZg0RCH6UA8IJeN1YnxBsgnGK6HZ87WLQrILmCNcDwtIqlP8LITlWHbGPKqNw39N7wKqgpHGoYKJZ2Zh3IASNNCgkknBJ8zk1G3vJVysqvLZiRo22Kqk8b/AOYZWTHvhSDirnGLSV7KU5J9NHUuGczxXD6VDIG/sjINBmABLNHG2H0DA8RABztnuZS4gEiMjZ0sCpwSDg7HBBBH3FUjky5nWZV/2ctujA9SYIYjkfTtJlnHYYzt37Ve6paotTsrV9yV1bhZfi7pEUBREkulAAunwkeMEkKxJJJwfI1OQ2ZHTLO7si6Sc4DkgAs6L4Sds9tsnHetmlcOilKUApSlAKUpQClKUApSlAKp36k2sHw+uUapBsihQxfBBI0nyXOrV+381caheO2kccN3Ow1kwPnXuAiKTpAPZSck+pPsMRlHkqJRlxdnB+NcRVm1xhtH1qHwTojIWNdtgHlwxx3C+gGK1Izs2AfE4OtiNz1dMYG//wDQk+7GtuRwxVSMDEaYydhGiAj/AN2Q/cV5STEkZxu0sTH/AJmc/wBBF/Ss0VRrk7Oh/prcs9/KQ3geFiU8gqMqxZHb6Sf+Y109ogq+ABcbgKMbjcbCuV/oy7NPOfIQRA/c6QPfsjfzroXGubLazZUuZREXGRlWIx2+pVIqDW6O33Njk19D3lt2ENwXT06dwBOoH2Z3H4qzVV+UCJZ7q5jdJIpRAiMjhsmJCHJ09t2xg7+E+1WitxiYpSlDhHcfvJIrd3iUswwNlL6QSAX0Lu+kEtpG5xioiDgEciA/EXE0bjODcsUcHuTpwSD5rnTuRgDapLmYyC3Ji1+EqziP+0MYOXEZ/ixv74IG5zVeWWGYwW1pO5+Y0kwjlbUUIYuZJR4ky7KQMjJONh26iLNu24dLdzzLNKHt4ZVMaJGFUsuGCu2SXMbBScYBIGexWrWBWO1tliRURQqqMADsBWWuHUhXkRjJOBk9zjc47Zr1Sh0UpSgFKUoBSlKAUpSgFKUoBSlKAUpSgFKUoDxMxCkqNRAJAzjJ8hnyz61QOdedbS44Vdxi4jjmMbxNEzjqBwdLJpXJY5yARkHPpV8uomZSEfQ3k2kN/Q1wf9QuGE37tKrK8eCHVUjDjYq5ZRgD2OptuwNRlLirJwjydFP4tH84nJHzHYDfcBlB28tlNJB81QN1DhfbKLbBvvjDV8u0aSXSv1KdG4OdcpyQ2d/Nj5bIdhUvaTQrIVmLmM6xHoDEqclNTJG6M2pIyAdWPqzWddjS+5a/0SOWutgCqW6beeztk+5zVt5u5Giv2WRy3UjRlQeHTncjJZCV8WNwapfJ12bC/veojESKrKWGH0IrNhsHT4VGk9yWK4O9dDh5kUsQ69PSSDlx+wIXx6hS4Un1qMk7tHItVTI/lexl4Rbxokb3CsS9wivrdGKqC1upVeogIbUv1diM7irrwzjENyuqGRZAO+Dup9HU+JT7EA1XLnmqzjYrJdQIynBVpVDA+65yDUdc8ThunDW9tLeyDYSxq0IX73jaTp9gW+1XY5t6aKskEtpnQKVpcGhlS3jWdg8qoA7DJBI9zufue/et2riki+Y+Mm0gMgTqHUiBckDLsFBOlWbAznZSfaq//wCKrmNTPIsbW6snUIgmiKIxKs6tNjqaSUJ8I8IapbnK4CQRkkqOvCdQUsRoYSZCKCW+jGB617A+JsJRKwcSRyKT09BwQVIZNTYYb5H9BQE0DmvtQ/Jtw0nDrR3+preIn3Ohd/z3qYoBSlY7iUIjMTpCgknGcYGc4HegFxcLGjOxwqgsTgnYbnYbmo7hvM9tdKxtpo5yBnSjjV+QTkfc1Qb7nK8hbVFf8Ouo8E/sjkGPIo06/wBDn2rmPE+YTJNriECupzmIvHJE3mYwW1YzvpViO+2KhKVE4wtH6Ch55tGUETKCZBEUJAdHLBMMudsMRuMjBz23qe1V+Z7jissw1zJHOrqUmlhGGceTyRYHzV3BZQCQdxkA1J8J/UOeGa11usy2pYlic6oZNMZIYbjAOrB7aT5YqCy7om8WrP0NStEcai+IEBbEhTqKCCA6+fTY7ORtkA5GQfOt6rikUpSgFKUoBSlKAUpXkSDOMjI8s7/yoD1SlKAVV+eLCzdEa6eOJwcRu3159Ix3Lb7EAlc5GDg1849zY3Ua2swHnUDqSMCYbcHt1MbvIfKNdz54FaPDOALG5ldnmnYYaaQ/Mb2UDaKP/Am3qTVeScYrZbjxyl0OZXXKtzHG8+iNEjU9JgWkch8AssCjWJDk7yBdON+5NY+WuWlnZ9EkchMEYwDjpyO5QrpbDZjiHfHd853rtAhAHpUff8uQyus3TRZ0yY5cEMpII8Wkgsvqp7jNZozXg0zi33KWLiNpmuXHdQWYDLGIM9yV23wIo4F/4nvWvcX0jvFDHHIbiVkRdcZC9QE3MpbO+lZHiZtu0fuK0bRriWdoZRb2hZzCWfUYlbMXywq7AskUekMQGVtjnautctcnR2bPKztPcSZ1zOADudRWNBtGmd9I77ZJxWmKTMjdG5wflyG2hijCK5jULrZQXYgbsxxnJOT+alKUqwgKUr5mgK7zZKxMaKVGFlmOqQx7IFj/ALQbqfnZB9VG4qTjswtr041I+WQFb6skH6if3EncnzJqC4gmtrwnSzPJFaLqxnplY2dY87F8yStvtkAnOmrWiAAAdgMD8e5oCI5N/wDx1oPMW8QO2MEKoIx9xUzVZ5eVbW7ns1YhAkdxCjMTpVyySCMk50KyqceWvHbFWagFY7iBZFKsMqdiPWslKApPMfKdghiQWsCvNJgsEAbQitLIQw3+lNP++Ko3Ov6axLbNLbp44xrKfVqUfUq5yQcZI79t81fea71Y72F5XjjiSCZdTyovzJWiGNLHP9mjnPbepGSNZEIO6spB9w239Qay5pNSRrwJcWfmayl6UmpZGRdYWRWwRg/uBHkO2f8ASsdoFLP0121HGnaQAgggblZFIB8J2O+PSst9Yi3uHjzrEbyQ5x3VSV/qok/NYeCW+CygZYamX3MZwy/cjQw91HvTyzvdI6J+llzdG4RouncqrKhXS2mKI4VmDFvkyYB7gltOPt3uvzZyzElxextDIbN5wAkwcqvUU4KEJjxH/Fs23nX6NsomSNFkfqOFAZ9IXUQN20jYZO+Kuxu0UZVTM1KUqwqFKUoBSlKA8yPgEnsBn+VV204JHeQW9xINE7KswlhPTcGRQSNQ7jSQpDZBxW9xm8YlbeEkSybllx8qPIDOc7AkZVfVvLCtiVAwKAhuWOLNMkiS460ErwyAeeDlGAO4DIVb8mvfM3HPhYQUXqzSsIoY841yN2yfJQAWY+QU1qcU4bLDdpdWyCTWFhuY9QUsgPgkUnbXHltj3UkdwK1L25SfiEgDZa0iVBgHCyXOS+W7axGi4HcCQ+tck6VnYq3Rk4Zw1LeFYYx4VOp2zlpZDu7sx3Y58z3/ABW6EryiYwPKvYrz5ScnbPQSUVSPorxNKFUk7Af99qNMNQXIyQSATucYzge2R/MVF8amkx8sBiACAxwNzgnbzAztt9xXFt0cbpWUi+4/FJeB2WF4J3S3my25jbOgyxOAQ6sfqHYf0uXDuJnhbw28zvJbSuUjlc/2BOOnE7fuU+IBjuMAb96pnPvB5ZbORmQu6qWOoqxUDDa0xjR23AB2Jyat1xwaO+giaUkhoChAPhZZVQk7jYgqrKRjcDy2pPKsM4y7PqUcHO13L3Wvf3qwRPK+dKKXOBk4AzsPM1S+T+J3N3btAt0iz2khhkk6Yl6qY+U48QAJXz33U1ZYOXRpYTzS3QbSSJSukFCHGEjVR9QHfPavSMxoXt1NPGTOq2NtsZC8vzmTYlflnTHq+knUxwSAAcEe15YWTxRT3MMbqp0rLIDnOe0pJQFcDACkf9Jp+HozBmXWVbWurxaWwBlQdl2Hl6n1NbNAaNjwpIgqhQVTdM5ZwxDBmZ2JJY6jv3OTknNb1KUBo8U4NHcAaxhx9Ei+GSPsco43XcDbscbgjatB7uazGZ2+Ig/dKFCyRj1kRPCyDzZQCPNcZInaxmZdWjI1Y1ac747Zx6ZoD2DWlxXjUVsoMrYLbKoBZ3J7BI18TH2ArQjBjD2moxllf4d9/pIPhB/jjJOB/CFI7HFY4bw+ayGJLF5HxpeeCQTGT3YysJ9+5U5A96jJ0tKyUYpvborXFeR7u+vJbjWLbrAOQdmXB0LGWib6hGqsWwwycb4zXRLKAxxIhJYoirqI3bSAMnHrjNRb82wqWDLKrpnUjR6WUKhkyQT2IAAx3JArYj5gj1lXzHgsoLdj09AckjZcM4Xfue1YZ8m7aNseK0mcD5vTTeXgJOPiHZfy7q2P57184fserthJ1J/yy6kb+hSr3+ovK62ySSxRCT4hsMWJZ1cs05ZBowv0lc6h9eCDgVUuCWLTB4FGrrGOMEDuX0RqcAY0+GRv92p9VodHssv6Y2DnijwPHFNCRJI+2V0sAB4d1B16djjfJrvdVL9O+VJOGxTQuUZesTEy9zGVXGoeRByv4q21qhHijHklyYpSlTIClKUAqN4hLcmQJAiBSMtM7Z0nthYgMufPcqPvUlSgNTh/DVh1EZZ3ILuxy7kDALH2GwAwB5AVt0pQGlxniiWtvLPJnREhc47nAzge57D71F2dqY7eNXZmkcmZ2fGrLEthiP4dQQeyj0r5z2wNqIiMmeeCEfdpEOfwFY/il5e+MnGcnA3/AGjYb+5yfzVWZ1GvJdhX1X4MwFeWkCgknAAJJ9ANyT+K0jxZQxXGHxq058s4z9s1X+ZLt7lksY2w0+8xX+7twfGT6F/oH3NY1Fs1OSJXl+Y3CC6dcNKCIxv4YdRKbHszDDNjv4fQVtXMwcgR6Nedi+cD7AY1n2yPvWaaDERRBpwuAB5AdgPwMVFJAqamAJJ8RG7E4GwUE4HsBgUSvZxvjoiOKcMM0VwjiRF1dYyagRcAA+FtOCg2AK4GAFxkZrX5E4/Oz29u6YhFkjBipyxCxHVr7FTrZceqb1548Gkljt1j0y3B+syl2jiGOqdJ2TKkoNO2Wq2XV/DZQpqOiNdESKATj9qgD2A7+gJrP6qaVQq2RhG3ZBcI4I3CZp7qJDc9ViGjj0x6Ys6hpTGHkU5AAK5X1NdE4ZxBLiGOaM5SRQ65GDhhkZHkfaq1wjjEV5H1IWLLkrkqVORg9iM9iD+ai+ROYw3Er22DMFz1ER31EMjGOUoB9MZOhgD65Hfa/wBH6ic37c10K82NJckdCpSlekZhSlKAVp8Q4as2k5ZHQ5V0OGHbI3BBVgMEEEH7gEblKAwXljHMuiVFkXY4YAjI7Hfzr1bWyxoqLnSowMkk4HuxJP5rLSgOe/qPy3OJVvrRBK6IEnhwSZY0dZAUwd2Uqdu7A4qocK49nRLI9u8SDxlHbUWX/wCoYaGXJZppI109yUGO1dwJriXF7q1v5bu5EAV4ikMI6RjDtK4VZJZAAZNZ30+UYO+XNVZaStk4N3Rv2l7NPD05LWWWIMgnUBWfGepJlWOnXkgdJdTKCclWAWui8qy2jwlrJUVS2HATQwdQFIkUgMHAAGG3xitaxRQgCkEDuQNOW7scDtk5P5qF41mxm+PiBwMLdov95CNupj/9kf1A9yuoelVY8iuqL5wdXZfaVHcUed4Q1m0Os4IMqsyFTvtoIOexBrX696iNmKCZwwxpkaJXU5ycMr6GBxtkgjfI7VqMpM0qEF9fDvawHO/hujt7HVAMn7bVLwOSoLLoJAJXIOD6ZGxoDJSlKAUpSgFKrvP0UjWL6GZQGRpdBwxhDAyhSNwdOe3p71V+GSHh7CW3Z3tmwZYtRkBU4+bCSSQwHiIGzLnzxUXNJ0ySi2rRN88XJFzw1Bne4eT/AMuKTGfywqI41LEJsNOYJEACtnC6SBs2sdNxnyO/oRUjzdh+JcM32xcvt54jXH43qC4vbzSSy67RJlLMv1asp+3IEoK5GNgn8/OrJuXwWR1D5MfGOMvA0OuNXdm0wOjYSR3BXSxbPTUjBbvsoIJwQJ3lngnw6NJI6zTzkPLKOx/hWP0jUbKPz51QuE28fxqQBXihiUzGFpDIqy/MG4ZQyDp9Q6Ox2OPWburK2trdblTdWUblcrFJ0wOocAtESVXbfAwQDjvtWLNnjCXAvxxtci8SrqUgHuMZqq8U5hCloYB1rnBwkeGCHtmVgdKKO/iOfQGsfCOH218hZZrmdVYowluJAMjHdFYKQQQe2DmnEeBXcc0IsDFDAuNSaVAJydWtQMsNJ2wQcj3rP+KSfFdfvotcL2zf5a4E0WqWd+tPJjW+MABfpRB+1Bv9ySTWTm/gHxtq0IKqxKlWYEgEHvhSCdiw9N6lnu0R1VmAZyQgJ3bSCxA9wATUNzTzYlgEZ0Z9RONPbbTnPp4SW7dkNeepTlNS/Myx8Uq7Hzlbl+PhdsU1/U2tmYjdiFUBdhn6RgeZNY7TmK2klguICCVmjikwArabkaRrBGcatB9coa25VPELDdekZo1YK++htmXVjvggGq7JymbCzuX19THRkwFx/wDbyGUk7921N9sVpwyXuKUn9VlU19LSWqOu0ryjZAPrvXqvozzhSlKAUpSgFKVVOZb34ib4ONyoVRJc4H1I4YJFq8tRBLY30r5aqhkyLHFyl0RKMXJ0hf8AMK3oaG2HUj1aJZSp6TJuHSJgRrc9sjwjJ3JGKq36hcWVHtINOtuqszqCE+XEkmCW2AxpyN8+A4ra4Fw67j4hO0jabXSEhjUjpgKQqAJ+3wgkkAbtjcYrQ504DCtzBeSb5lWKbWcoInR4saTsFJYZJ9a8f8R7mZcnrsl+5r9vjHRZeGX6IkCqHKyk6WYnbUpkXOs6twMYO42FS00QZSGGQQQQexB2IPtioOK2MtuFi1Q5XEZ3yoH0NvvjYHB3xt54qQ4FxP4mBZCNL7pIv8EiHTIp+zA/gitcl3OxfY8/p/MY0msnOTaPpjJ7tA41QnPngak/4dWyqijGLicBAGJ4pYmO+cx4lQenbqVbq245co2ZMkeMqFKUqZAUpSgFKUoBVP4ny21swe2UmFm8cQ/uiT9cI/gycsnl3XzBuFQnNnCZrmFBA6q6SpLpfPTkCHOhyu4BODtndRtUZRUlRKLp2U/hdhJ1I5mDRpF1I7ZHHjCS6WcsvkoKYQHxAMc9gKjOJ20UbyGKK51gsWZfDFk+IkyS5AXfuv4q38C4iL60WRlCa9akKxOCrMmVbYjtkHY71Vbi1gt5tDtfy9g6gzSxDXsNegfb18s1ni7e+pdJeOhpchQhYpL+eQkuXIZtgsSeEEDJPZWxudm96s0pt+JWzBXEkTHSSvkVIbBz5g6ah+XOHLd2BhuAWQSyIP2+GKQrHjT2xpA/FS/LXLaWELRRszKWL+LyyFXy/wAo/JNeBnknOTb+pPXijdBOl4ozcA4FHZQ9OPsSWPlknHYeQ2G1SgNVUcrSniAuXuGZVLFU3GhSCNAA7rkgn/KK9cQXiL36CHQlspXdiPmZxq1AHPqAPYetVceb/u3V/PgldLobN5yuZb2K5edsxMdCKoAweyk757tk996m57BJFw6q474YZ37ZHoe/b1rbnsXQoysmjS2sd2LZUJpwOw8ec+1QXEhcteW4jGLdMtKc41Fg6gbeSkKceeoelWzxzi0p+CtTTVxJO5lKRsyrqKqSFG2cAkD2zjFUvhnNcl7ZXrMQMRDTpjKqNat+5idWNs5x37DIq9lMjB8/++3nWrxmxit+EvHBGsatoTSowMyuiH8ksa0eiwxytxfXTK803HaLWgwB9q9UpX0J54pSlAKUpQA1y23t5by2vZreQRyXkzlHJPhjjIhTBG48MZIx/FXReN3HTtpn7aYpGz9lJ/0rn/K/GIIILK0Z8SvbxsqkHzHmRsCTqwPavO/qEpLGuPn/AIaPTpOTs3uD3clraJ/tGdBLqKlyVUHchACMZJUA+u5zX3m1kawuMhpQYyMR+JicgArgHcNg/wC7XrmLl+G+REnDMqMWGG07kFTnHsTW7YWSRIsaKFRAFUDyA7V4byRtSXW/0Xwb1B1TKfy7x4WyhL2KS1kZt5ZWcxSEY8Qd2YIx/hyMHapu6uo7S4+Iicul2wVoU0sGkClusrlgqYRcPk4I0nbFa1zzfDJftw90+pShYsANRXVpx3OQcDzyKqnHuBQ2NzALRmjcCRj8rrNuIwP7tsHvue2TuO1etizuclGapszSioxbXY6Fw7iaXN1bZKh1eV1Eb9QYWPSdT4Az8z9uRt3q7Vzfkmeae8gNw8cjJbTyho8YKSyRxx5K+HViKTOnarsnMVubg24mQzDPgzvtuQPIsBgkdwN69PGqRkm7ZJUpSrCApSlAKUpQClKUBU+I8pSRTiewMcWvaeJsiOT0kXSDplHrjDDY1EcD5gaF5LO5jQdM9N0GXMnUUyiQMca9YLlgQNw2Pfodc6/UqA2txDeoCSym3cAdyNTxk/YdZcnsGqE1ptdScXun0M11bT2XiVTeWzeJChXrIp3wyMQJVHkwOr1BO5xWnNdtLIIhJplP926Mj+v0sBnzqO4VxIzoC6hWwDjuN9xjNbjQqQcqreEghlBDA91I9D7fivHy+mxZJN1T+38G+EpxVXZ45livG0/ByKgwwYbatRxpI1A7DfPmc1aOHcLkYKZMLsMnGMnG+lTuB371Q+PckC0uYmZyttLiNZNOqSFmwBDJIWGYjkhGYHB8J7ip7h3ItpDpPTMjL2aR2cg+oBOlfwBXV6KGOlkd14Vf5ZxZZTVx0Tt5cxxTCIyR62GUXWoZh7KTk1H/APii1DHMgdV1CR4yGSHSVGZZM6V8TqNsnv6HEHxHgdslxFEsESxLFJNIvTXT3RYydvqGHIPsauvJ1uRw+3DkPmNTn1U7rnPc6SuTWjF6PC5cq+OxTkyTiqsrycwNNbyyRRSqUVgOpER8wj5ale5DeE7eTrnBO1nu+ENP0RIwCROkuFXGto9RUEE+FQ3TbG+6YqVxX2teHBDCqgjPObn1FKUq8gKUpQClKUBF81RFrG6UZy0EoGO+SjYxVQ4Vy1bv8JfKNUj28eGydIxEEwF7DYk/fNdDNVW55DV4+iJXSFAzQRrt0pWZnEmrOWCEjQnYDOdW2KM+H3YcbonjnwlZgvXyjaMMyg7A9jg4yPvjvVf5Fe7VJFvFkD5DqWwVAYDKqyndtWokeWa8cB/TziVvcTzme3Jc50kNol1MXOw/sR4j5Mcj0qRujfQyJEyQIZGYJLlmjfCl9IQEOhwGBJyPDkZzgeLP0GWCaSTXnujfHPCVHu75is4rlYnkiWdiMAjxZYYXLY2JGwyaw8StDJewr3QwyhhqdDp1RatLRncklfCdiAd6iOOrHazx3VzZF5yAoaKRWQt4gNKOVd5AD/AdiPStiDj8sN6rzwsUljMcUcXzJQ4bXvGO7FNzpyF0HemDDJZItL9br/R2clxaZ5jvWt7m6iRfhW0xxCTGlIrSHZWh1fVI8jyL6KRqJO2rf5d4Ibq4gkjUpa279VWOR1HCsoEed2Gp2ZpDsx28WSRM8J4FJdTrc3tvEgRWEEZ8bjqEEtKCNKuFRBhcgEtvVuxXuKLdNmByStI+0pSrSsUpSgFKUoBSlKAVD83cHW7sp4nBOUJXT9QZfEpX3BAqYpQH5/4NxMCNsyjVNsjHwgnv2/b4cYHYetWPgDy6SsikBexPcj/4/wBaqXMVo1rdXEeP7KeVo84yNYDxY9tDAg/4GHlWWz49Khcku+gruWDdQuA30bY+rA7V584UzdCVo61waD4iOS3mTqwMhBDDIB28OfLvkemMjFaXAZWTqW0pJktm6ZLbl0IzFJn/ABJ3/wAStUdw7j2EWGF2jVclQNvMsdzknfPc1sWHFBcXMlx4vlQmGYhMIzxuXGk/uYKXyACBqxnyqTalCu6ORTjO+zIbi142nibruxdbeP8AzdNIwP8AnkP5rqllbCONEHZFVR/ugD/SuNcM45biGLrv8z4r4qaIL8wHW0oBR8McHpjwgnbt5jqPDuc7K4YJFcxM5zhC2l9u4MbYYEemK041SM2R2TVKxwXKyLqRldfVSCP5isd5fxwqWldY1AJJZgAAO5yfKrSs2KVGcL5ntbptMFxFKw30pIC2P8uc4qToBSvhOKBwexzQH2lKUApSvhNAYL/iEcCF5WCKPM+Z8gAN2Y+QG58qovMV/PetHpQ2QhfqKz4ackqV/s90jBVzs2o7/SMVhHEzclbyR9IcMYATgRQklUI9JZApYt3wVUYGc1vmHmRupmK5QpujqBqbWBqJ1dwcaRnsO3c1ny5OsUX44fmZMyNFbHqSFnkICmV/HIwyFAz5DJ7DAr7+nfFReXiTyIy6oZFtv4fCYzO5yc5OqNB5fLf1qpWFnLxSYrsvh1zuvdUUFY4we+piJCPQHV6VcbLiS2p4bcSJ04RH0XK+FYTOsQQsp7JqXT7ZBNQxKnslkdrR06lY7i5WNS7sqKNyzEAAe5OwrS4bzHbXLFYJ4pWXchHDED1wDnFazMSNKUoBSlKAUpSgFavFL0wwvIEeUqMhEGWY+QGdvydh3rapQHL+E/qi91cpEY1AkJA6UpYpgE5kUovh2wSCcZqwW/OqfE/D6z1N8BlGCVGSBvq7b5IAODgmrcYx6D+VYxaICSEUE9zpGT9zVfB+SfL7FE5m4LbcTnVepHDeKpCsrKX0YJxJET40xn0IySCPOtPyNd2Y0ta/FqVMbtDIp1qc6cpLh0K5IGCdj3PcdU4XwloXlZpWm1tkakQFBv4Q0aqWXtjVk7V44bzClxIyIrgAMQ5A0vobptpAbUMNt4gPau8E1vZzm10OXw8pyTwFbi2+ERFwLi6dc6mwmyqwIYgncnGQNt9rXaR3MA6aRQNCq4iCysGwPp1syYxjckAnPrVyv4i0ThVR2wdKyfQWG41YBOM48jWOKxDKDKiFyBq05K589Od8VCWJNUiyOVp7Kbxi1uZ0CtbWc23iWWRmGfRcxenmcfaoY8kvOuH+HtQoCpFGvxMZ0kMpKygBcbjC4zk5J7V1BbJBjwLt7VlWMDsAPxXFia7h5bKZwHhIslkVJD8xgzbLGMgBfCiABe3ludsnaqzf8s3DTvKGguGf98rMr4P7VwrKqDsAPIb75NdaKg9xWNrZSMFVI+wo8T8nPc3dHJpuXpEZbiZo0Fuwm1RBzIug5YKcDIIGD5YJ2qXtf1kjkkC9EqrEKrLIsrZY6V1RIc7kj6dVX08MjP7B/p/KvsPDYkOUjRT6qgH/AEFSjBpVZyU09lJfk5jd/EyT3TkPrCZbSP8ACO/h8sYAwe1bnFuBLcGPU08fTdZB0yyBipBw4Aww2xv+KudKPHe7HP7FdBYfRkHv+7Hlnt7Z/OKluGqQp1Z3Pnntt61uUpHHxd2clOzQ4mJjgRDbG5BAP237f99qrT8PvBEToXrEHGGYpn9urfURjGfzV0pXZY1J2FOjj9nyDeWtuyPBDcLhnQxBRNGzZGFSXwuAD4ctkAY3qMsP07mmlIW2ngjfOGl0qIwAoQsOprbBBdgNy2kbAE13OlPbQ5s5N/siThOYhfwWsbMXBa21SsOxd216QM7Z0hRsK27LkO2kgUO8lwCWfqLKyK4kbqEaIW6ZTJyMDzrod5wmGYgyxRyEDALorEfbUKyWNr0o1TUz6RjLYz/6QAPTAAp7fhjn5ITivBRxCMLICmndWAzgkjcRyAozYBAYglcnGCa0uD/pxFBcpcPK87x56epUXSWGCfAoJ2PntVrSEBmbJy2M5YkbbbAnC/jGayVJR8nOXgj7a6nad1eFUiX6JBNqZ+3ePQNPn5+VSFKVIiKUpQH/2Q=="/>
          <p:cNvSpPr/>
          <p:nvPr/>
        </p:nvSpPr>
        <p:spPr>
          <a:xfrm>
            <a:off x="0" y="-1102343"/>
            <a:ext cx="2314500" cy="1971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4"/>
              </a:buClr>
              <a:buSzPts val="1800"/>
              <a:buFont typeface="Arial" panose="020B0604020202020204" pitchFamily="34" charset="0"/>
              <a:buChar char="•"/>
            </a:pPr>
            <a:endParaRPr sz="1800" b="0" i="0" u="none" strike="noStrike" cap="none">
              <a:solidFill>
                <a:schemeClr val="accent4"/>
              </a:solidFill>
              <a:latin typeface="Calibri"/>
              <a:ea typeface="Calibri"/>
              <a:cs typeface="Calibri"/>
              <a:sym typeface="Calibri"/>
            </a:endParaRPr>
          </a:p>
        </p:txBody>
      </p:sp>
      <p:pic>
        <p:nvPicPr>
          <p:cNvPr id="398" name="Google Shape;398;g21dfd65c5a6_0_159"/>
          <p:cNvPicPr preferRelativeResize="0"/>
          <p:nvPr/>
        </p:nvPicPr>
        <p:blipFill rotWithShape="1">
          <a:blip r:embed="rId5">
            <a:alphaModFix/>
          </a:blip>
          <a:srcRect/>
          <a:stretch/>
        </p:blipFill>
        <p:spPr>
          <a:xfrm>
            <a:off x="7905496" y="60941"/>
            <a:ext cx="1060704" cy="8083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E2AC82-23F4-4499-9B40-8EF7A61FD7A9}"/>
              </a:ext>
            </a:extLst>
          </p:cNvPr>
          <p:cNvSpPr/>
          <p:nvPr/>
        </p:nvSpPr>
        <p:spPr>
          <a:xfrm>
            <a:off x="599440" y="1184990"/>
            <a:ext cx="8321040" cy="4985980"/>
          </a:xfrm>
          <a:prstGeom prst="rect">
            <a:avLst/>
          </a:prstGeom>
        </p:spPr>
        <p:txBody>
          <a:bodyPr wrap="square">
            <a:spAutoFit/>
          </a:bodyPr>
          <a:lstStyle/>
          <a:p>
            <a:r>
              <a:rPr lang="en-US" sz="2400" b="1" dirty="0"/>
              <a:t>AETC Program</a:t>
            </a:r>
          </a:p>
          <a:p>
            <a:r>
              <a:rPr lang="en-US" sz="2400" b="1" dirty="0"/>
              <a:t>National Centers and National HIV Curriculum</a:t>
            </a:r>
          </a:p>
          <a:p>
            <a:endParaRPr lang="en-US" dirty="0"/>
          </a:p>
          <a:p>
            <a:pPr marL="285750" indent="-285750">
              <a:buFont typeface="Arial" panose="020B0604020202020204" pitchFamily="34" charset="0"/>
              <a:buChar char="•"/>
            </a:pPr>
            <a:r>
              <a:rPr lang="en-US" dirty="0"/>
              <a:t>National Coordinating Resource Center serves as the central web based</a:t>
            </a:r>
          </a:p>
          <a:p>
            <a:r>
              <a:rPr lang="en-US" dirty="0"/>
              <a:t>repository for AETC Program training and capacity building resources; its</a:t>
            </a:r>
          </a:p>
          <a:p>
            <a:r>
              <a:rPr lang="en-US" dirty="0"/>
              <a:t>website includes a free virtual library with training and technical assistance</a:t>
            </a:r>
          </a:p>
          <a:p>
            <a:r>
              <a:rPr lang="en-US" dirty="0"/>
              <a:t>materials, a program directory, and a calendar of trainings and other events.</a:t>
            </a:r>
          </a:p>
          <a:p>
            <a:r>
              <a:rPr lang="en-US" dirty="0"/>
              <a:t>Learn more: https ://aidsetc.org </a:t>
            </a:r>
          </a:p>
          <a:p>
            <a:endParaRPr lang="en-US" dirty="0"/>
          </a:p>
          <a:p>
            <a:pPr marL="285750" indent="-285750">
              <a:buFont typeface="Arial" panose="020B0604020202020204" pitchFamily="34" charset="0"/>
              <a:buChar char="•"/>
            </a:pPr>
            <a:r>
              <a:rPr lang="en-US" dirty="0"/>
              <a:t>National Clinician Consultation Center provides free, peer to peer,</a:t>
            </a:r>
          </a:p>
          <a:p>
            <a:r>
              <a:rPr lang="en-US" dirty="0"/>
              <a:t>expert advice for health professionals on HIV prevention, care, and treatment</a:t>
            </a:r>
          </a:p>
          <a:p>
            <a:r>
              <a:rPr lang="en-US" dirty="0"/>
              <a:t>and related topics. Learn more: https ://nccc.ucsf.edu  </a:t>
            </a:r>
          </a:p>
          <a:p>
            <a:endParaRPr lang="en-US" dirty="0"/>
          </a:p>
          <a:p>
            <a:pPr marL="285750" indent="-285750">
              <a:buFont typeface="Arial" panose="020B0604020202020204" pitchFamily="34" charset="0"/>
              <a:buChar char="•"/>
            </a:pPr>
            <a:r>
              <a:rPr lang="en-US" dirty="0"/>
              <a:t>National HIV Curriculum provides ongoing, up to date HIV training and</a:t>
            </a:r>
          </a:p>
          <a:p>
            <a:r>
              <a:rPr lang="en-US" dirty="0"/>
              <a:t>information for health professionals through a free, web based curriculum;</a:t>
            </a:r>
          </a:p>
          <a:p>
            <a:r>
              <a:rPr lang="en-US" dirty="0"/>
              <a:t>also provides free CME credits, CNE contact hours, CE contact hours, and</a:t>
            </a:r>
          </a:p>
          <a:p>
            <a:r>
              <a:rPr lang="en-US" dirty="0"/>
              <a:t>maintenance of certification credits. Learn more: </a:t>
            </a:r>
            <a:r>
              <a:rPr lang="en-US" dirty="0">
                <a:hlinkClick r:id="rId2"/>
              </a:rPr>
              <a:t>www.hiv.uw.edu</a:t>
            </a:r>
            <a:r>
              <a:rPr lang="en-US" dirty="0"/>
              <a:t> </a:t>
            </a:r>
          </a:p>
        </p:txBody>
      </p:sp>
    </p:spTree>
    <p:extLst>
      <p:ext uri="{BB962C8B-B14F-4D97-AF65-F5344CB8AC3E}">
        <p14:creationId xmlns:p14="http://schemas.microsoft.com/office/powerpoint/2010/main" val="1832995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4"/>
          <p:cNvSpPr txBox="1"/>
          <p:nvPr/>
        </p:nvSpPr>
        <p:spPr>
          <a:xfrm>
            <a:off x="685800" y="1600200"/>
            <a:ext cx="7620000" cy="44958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Clr>
                <a:srgbClr val="CC0066"/>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25" name="Google Shape;125;p4"/>
          <p:cNvSpPr txBox="1"/>
          <p:nvPr/>
        </p:nvSpPr>
        <p:spPr>
          <a:xfrm>
            <a:off x="364036" y="574187"/>
            <a:ext cx="8646300" cy="52560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lt1"/>
              </a:buClr>
              <a:buSzPts val="2800"/>
              <a:buFont typeface="Arial"/>
              <a:buNone/>
            </a:pPr>
            <a:r>
              <a:rPr lang="en-US" sz="4000" b="1" i="0" u="none" strike="noStrike" cap="none" dirty="0">
                <a:solidFill>
                  <a:schemeClr val="accent4"/>
                </a:solidFill>
                <a:latin typeface="Amatic SC"/>
                <a:ea typeface="Amatic SC"/>
                <a:cs typeface="Amatic SC"/>
                <a:sym typeface="Amatic SC"/>
              </a:rPr>
              <a:t>Glossary</a:t>
            </a:r>
            <a:endParaRPr lang="en-US" b="1" dirty="0">
              <a:solidFill>
                <a:schemeClr val="accent4"/>
              </a:solidFill>
              <a:latin typeface="Amatic SC"/>
              <a:ea typeface="Source Code Pro"/>
              <a:cs typeface="Amatic SC"/>
              <a:sym typeface="Amatic SC"/>
            </a:endParaRPr>
          </a:p>
          <a:p>
            <a:pPr marL="0" marR="0" lvl="0" indent="0" algn="l" rtl="0">
              <a:spcBef>
                <a:spcPts val="0"/>
              </a:spcBef>
              <a:spcAft>
                <a:spcPts val="0"/>
              </a:spcAft>
              <a:buClr>
                <a:schemeClr val="lt1"/>
              </a:buClr>
              <a:buSzPts val="2800"/>
              <a:buFont typeface="Arial"/>
              <a:buNone/>
            </a:pPr>
            <a:endParaRPr lang="en-US"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PWID - People Who Inject Drugs</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PWUD - People Who Use Drugs</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SUD - Substance Use Disorders </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SSUD - Severe SUD </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SEP – Syringe Exchange Program</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SSP - Syringe Service Program</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SCS - Safe Consumption Site</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OPC - Overdose Prevention Center </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r>
              <a:rPr lang="en-US" sz="2000" b="0" i="0" u="none" strike="noStrike" cap="none" dirty="0">
                <a:solidFill>
                  <a:schemeClr val="accent4"/>
                </a:solidFill>
                <a:latin typeface="Source Code Pro"/>
                <a:ea typeface="Source Code Pro"/>
                <a:cs typeface="Source Code Pro"/>
                <a:sym typeface="Source Code Pro"/>
              </a:rPr>
              <a:t>MOUD - Medication for Opioid Use Disorder</a:t>
            </a:r>
          </a:p>
          <a:p>
            <a:pPr>
              <a:spcBef>
                <a:spcPts val="600"/>
              </a:spcBef>
              <a:buClr>
                <a:schemeClr val="lt1"/>
              </a:buClr>
              <a:buSzPts val="2800"/>
            </a:pPr>
            <a:r>
              <a:rPr lang="en-US" sz="2000" b="0" i="0" u="none" strike="noStrike" cap="none" dirty="0">
                <a:solidFill>
                  <a:schemeClr val="accent4"/>
                </a:solidFill>
                <a:latin typeface="Source Code Pro"/>
                <a:ea typeface="Source Code Pro"/>
                <a:cs typeface="Source Code Pro"/>
                <a:sym typeface="Source Code Pro"/>
              </a:rPr>
              <a:t>DSM – Diagnostic &amp; Statistical Manual</a:t>
            </a: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spcBef>
                <a:spcPts val="600"/>
              </a:spcBef>
              <a:spcAft>
                <a:spcPts val="0"/>
              </a:spcAft>
              <a:buClr>
                <a:schemeClr val="lt1"/>
              </a:buClr>
              <a:buSzPts val="2800"/>
              <a:buFont typeface="Arial"/>
              <a:buNone/>
            </a:pPr>
            <a:endParaRPr sz="2000" b="0" i="0" u="none" strike="noStrike" cap="none" dirty="0">
              <a:solidFill>
                <a:schemeClr val="accent4"/>
              </a:solidFill>
              <a:latin typeface="Source Code Pro"/>
              <a:ea typeface="Source Code Pro"/>
              <a:cs typeface="Source Code Pro"/>
              <a:sym typeface="Source Code Pro"/>
            </a:endParaRPr>
          </a:p>
          <a:p>
            <a:pPr marL="0" marR="0" lvl="0" indent="0" algn="l" rtl="0">
              <a:lnSpc>
                <a:spcPct val="120000"/>
              </a:lnSpc>
              <a:spcBef>
                <a:spcPts val="600"/>
              </a:spcBef>
              <a:spcAft>
                <a:spcPts val="0"/>
              </a:spcAft>
              <a:buClr>
                <a:schemeClr val="lt1"/>
              </a:buClr>
              <a:buSzPts val="2800"/>
              <a:buFont typeface="Arial"/>
              <a:buNone/>
            </a:pPr>
            <a:endParaRPr sz="2000" b="0" i="0" u="none" strike="noStrike" cap="none" dirty="0">
              <a:solidFill>
                <a:schemeClr val="accent4"/>
              </a:solidFill>
              <a:latin typeface="Source Code Pro"/>
              <a:ea typeface="Source Code Pro"/>
              <a:cs typeface="Source Code Pro"/>
              <a:sym typeface="Source Code Pro"/>
            </a:endParaRPr>
          </a:p>
        </p:txBody>
      </p:sp>
    </p:spTree>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body" idx="1"/>
          </p:nvPr>
        </p:nvSpPr>
        <p:spPr>
          <a:xfrm>
            <a:off x="491923" y="1527464"/>
            <a:ext cx="3660092" cy="3392400"/>
          </a:xfrm>
          <a:prstGeom prst="rect">
            <a:avLst/>
          </a:prstGeom>
          <a:noFill/>
          <a:ln>
            <a:noFill/>
          </a:ln>
        </p:spPr>
        <p:txBody>
          <a:bodyPr spcFirstLastPara="1" wrap="square" lIns="91425" tIns="45700" rIns="91425" bIns="45700" anchor="t" anchorCtr="0">
            <a:noAutofit/>
          </a:bodyPr>
          <a:lstStyle/>
          <a:p>
            <a:pPr marL="127000" lvl="0" indent="0" algn="l" rtl="0">
              <a:lnSpc>
                <a:spcPct val="100000"/>
              </a:lnSpc>
              <a:spcBef>
                <a:spcPts val="0"/>
              </a:spcBef>
              <a:spcAft>
                <a:spcPts val="0"/>
              </a:spcAft>
              <a:buSzPts val="1600"/>
              <a:buNone/>
            </a:pPr>
            <a:r>
              <a:rPr lang="en-US" dirty="0">
                <a:solidFill>
                  <a:schemeClr val="accent4"/>
                </a:solidFill>
                <a:latin typeface="Source Code Pro" panose="020B0509030403020204" pitchFamily="49" charset="0"/>
                <a:ea typeface="Source Code Pro" panose="020B0509030403020204" pitchFamily="49" charset="0"/>
              </a:rPr>
              <a:t>I</a:t>
            </a:r>
            <a:r>
              <a:rPr lang="en-US" i="0" u="none" strike="noStrike" dirty="0">
                <a:solidFill>
                  <a:schemeClr val="accent4"/>
                </a:solidFill>
                <a:latin typeface="Source Code Pro" panose="020B0509030403020204" pitchFamily="49" charset="0"/>
                <a:ea typeface="Source Code Pro" panose="020B0509030403020204" pitchFamily="49" charset="0"/>
              </a:rPr>
              <a:t>RA shifts </a:t>
            </a:r>
            <a:r>
              <a:rPr lang="en-US" u="none" strike="noStrike" dirty="0">
                <a:solidFill>
                  <a:schemeClr val="accent4"/>
                </a:solidFill>
                <a:latin typeface="Source Code Pro" panose="020B0509030403020204" pitchFamily="49" charset="0"/>
                <a:ea typeface="Source Code Pro" panose="020B0509030403020204" pitchFamily="49" charset="0"/>
              </a:rPr>
              <a:t>resources and power </a:t>
            </a:r>
            <a:r>
              <a:rPr lang="en-US" i="0" u="none" strike="noStrike" dirty="0">
                <a:solidFill>
                  <a:schemeClr val="accent4"/>
                </a:solidFill>
                <a:latin typeface="Source Code Pro" panose="020B0509030403020204" pitchFamily="49" charset="0"/>
                <a:ea typeface="Source Code Pro" panose="020B0509030403020204" pitchFamily="49" charset="0"/>
              </a:rPr>
              <a:t>to people who use drugs. We reduce both the individual &amp; structural harms</a:t>
            </a:r>
            <a:r>
              <a:rPr lang="en-US" dirty="0">
                <a:solidFill>
                  <a:schemeClr val="accent4"/>
                </a:solidFill>
                <a:latin typeface="Source Code Pro" panose="020B0509030403020204" pitchFamily="49" charset="0"/>
                <a:ea typeface="Source Code Pro" panose="020B0509030403020204" pitchFamily="49" charset="0"/>
              </a:rPr>
              <a:t> </a:t>
            </a:r>
            <a:r>
              <a:rPr lang="en-US" i="0" u="none" strike="noStrike" dirty="0">
                <a:solidFill>
                  <a:schemeClr val="accent4"/>
                </a:solidFill>
                <a:latin typeface="Source Code Pro" panose="020B0509030403020204" pitchFamily="49" charset="0"/>
                <a:ea typeface="Source Code Pro" panose="020B0509030403020204" pitchFamily="49" charset="0"/>
              </a:rPr>
              <a:t>caused by drug policies through direct action and advocacy.</a:t>
            </a:r>
            <a:endParaRPr dirty="0">
              <a:solidFill>
                <a:schemeClr val="accent4"/>
              </a:solidFill>
              <a:latin typeface="Source Code Pro" panose="020B0509030403020204" pitchFamily="49" charset="0"/>
              <a:ea typeface="Source Code Pro" panose="020B0509030403020204" pitchFamily="49" charset="0"/>
            </a:endParaRPr>
          </a:p>
        </p:txBody>
      </p:sp>
      <p:pic>
        <p:nvPicPr>
          <p:cNvPr id="132" name="Google Shape;132;p2"/>
          <p:cNvPicPr preferRelativeResize="0"/>
          <p:nvPr/>
        </p:nvPicPr>
        <p:blipFill>
          <a:blip r:embed="rId3">
            <a:alphaModFix/>
          </a:blip>
          <a:stretch>
            <a:fillRect/>
          </a:stretch>
        </p:blipFill>
        <p:spPr>
          <a:xfrm>
            <a:off x="4290498" y="897315"/>
            <a:ext cx="4652698" cy="4652698"/>
          </a:xfrm>
          <a:prstGeom prst="rect">
            <a:avLst/>
          </a:prstGeom>
          <a:noFill/>
          <a:ln>
            <a:noFill/>
          </a:ln>
        </p:spPr>
      </p:pic>
    </p:spTree>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ifferent, bunch, several&#10;&#10;Description automatically generated">
            <a:extLst>
              <a:ext uri="{FF2B5EF4-FFF2-40B4-BE49-F238E27FC236}">
                <a16:creationId xmlns:a16="http://schemas.microsoft.com/office/drawing/2014/main" id="{54898B06-DDBA-C9DE-5923-0540A994B542}"/>
              </a:ext>
            </a:extLst>
          </p:cNvPr>
          <p:cNvPicPr>
            <a:picLocks noChangeAspect="1"/>
          </p:cNvPicPr>
          <p:nvPr/>
        </p:nvPicPr>
        <p:blipFill>
          <a:blip r:embed="rId2"/>
          <a:stretch>
            <a:fillRect/>
          </a:stretch>
        </p:blipFill>
        <p:spPr>
          <a:xfrm>
            <a:off x="196702" y="0"/>
            <a:ext cx="9080205" cy="6048480"/>
          </a:xfrm>
          <a:prstGeom prst="rect">
            <a:avLst/>
          </a:prstGeom>
        </p:spPr>
      </p:pic>
    </p:spTree>
    <p:extLst>
      <p:ext uri="{BB962C8B-B14F-4D97-AF65-F5344CB8AC3E}">
        <p14:creationId xmlns:p14="http://schemas.microsoft.com/office/powerpoint/2010/main" val="344352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03433b40bd_0_0"/>
          <p:cNvSpPr txBox="1">
            <a:spLocks noGrp="1"/>
          </p:cNvSpPr>
          <p:nvPr>
            <p:ph type="title"/>
          </p:nvPr>
        </p:nvSpPr>
        <p:spPr>
          <a:xfrm>
            <a:off x="457200" y="2514600"/>
            <a:ext cx="8305800" cy="144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000"/>
              <a:buFont typeface="Arial"/>
              <a:buNone/>
            </a:pPr>
            <a:r>
              <a:rPr lang="en-US" sz="6000" b="1" i="0" u="none" strike="noStrike" cap="none" dirty="0">
                <a:solidFill>
                  <a:schemeClr val="lt1"/>
                </a:solidFill>
                <a:latin typeface="Amatic SC"/>
                <a:ea typeface="Amatic SC"/>
                <a:cs typeface="Amatic SC"/>
                <a:sym typeface="Amatic SC"/>
              </a:rPr>
              <a:t>What is Harm Reduction?</a:t>
            </a:r>
            <a:endParaRPr sz="6000" b="0" i="0" u="none" strike="noStrike" cap="none" dirty="0">
              <a:solidFill>
                <a:schemeClr val="lt1"/>
              </a:solidFill>
              <a:latin typeface="Amatic SC"/>
              <a:ea typeface="Amatic SC"/>
              <a:cs typeface="Amatic SC"/>
              <a:sym typeface="Amatic S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idx="4294967295"/>
          </p:nvPr>
        </p:nvSpPr>
        <p:spPr>
          <a:xfrm>
            <a:off x="154172" y="283534"/>
            <a:ext cx="7510463" cy="68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4000" b="1" i="0" u="none" strike="noStrike" cap="none" dirty="0">
                <a:solidFill>
                  <a:schemeClr val="accent4"/>
                </a:solidFill>
                <a:latin typeface="Amatic SC" panose="00000500000000000000" pitchFamily="2" charset="-79"/>
                <a:cs typeface="Amatic SC" panose="00000500000000000000" pitchFamily="2" charset="-79"/>
              </a:rPr>
              <a:t> Harm Reduction</a:t>
            </a:r>
            <a:endParaRPr sz="4000" b="1" dirty="0">
              <a:solidFill>
                <a:schemeClr val="accent4"/>
              </a:solidFill>
              <a:latin typeface="Amatic SC" panose="00000500000000000000" pitchFamily="2" charset="-79"/>
              <a:cs typeface="Amatic SC" panose="00000500000000000000" pitchFamily="2" charset="-79"/>
            </a:endParaRPr>
          </a:p>
        </p:txBody>
      </p:sp>
      <p:sp>
        <p:nvSpPr>
          <p:cNvPr id="168" name="Google Shape;168;p6"/>
          <p:cNvSpPr txBox="1">
            <a:spLocks noGrp="1"/>
          </p:cNvSpPr>
          <p:nvPr>
            <p:ph type="body" idx="4294967295"/>
          </p:nvPr>
        </p:nvSpPr>
        <p:spPr>
          <a:xfrm>
            <a:off x="0" y="1127051"/>
            <a:ext cx="8974138" cy="5029200"/>
          </a:xfrm>
          <a:prstGeom prst="rect">
            <a:avLst/>
          </a:prstGeom>
          <a:noFill/>
          <a:ln>
            <a:noFill/>
          </a:ln>
        </p:spPr>
        <p:txBody>
          <a:bodyPr spcFirstLastPara="1" wrap="square" lIns="91425" tIns="45700" rIns="91425" bIns="45700" anchor="t" anchorCtr="0">
            <a:normAutofit/>
          </a:bodyPr>
          <a:lstStyle/>
          <a:p>
            <a:pPr marL="566737" marR="0" lvl="0" indent="-457199" algn="l" rtl="0">
              <a:lnSpc>
                <a:spcPct val="90000"/>
              </a:lnSpc>
              <a:spcBef>
                <a:spcPts val="0"/>
              </a:spcBef>
              <a:spcAft>
                <a:spcPts val="0"/>
              </a:spcAft>
              <a:buClr>
                <a:schemeClr val="accent4"/>
              </a:buClr>
              <a:buSzPts val="2240"/>
              <a:buFont typeface="Arial" panose="020B0604020202020204" pitchFamily="34" charset="0"/>
              <a:buChar char="•"/>
            </a:pPr>
            <a:r>
              <a:rPr lang="en-US" sz="2400" i="0" u="none" strike="noStrike" cap="none" dirty="0">
                <a:solidFill>
                  <a:schemeClr val="accent4"/>
                </a:solidFill>
                <a:latin typeface="Source Code Pro" panose="020B0509030403020204" pitchFamily="49" charset="0"/>
                <a:ea typeface="Source Code Pro" panose="020B0509030403020204" pitchFamily="49" charset="0"/>
              </a:rPr>
              <a:t>A set of practical strategies that reduce the negative consequences associated with drug use and other risk behaviors (ex: sexual risk)</a:t>
            </a:r>
            <a:endParaRPr sz="2400" dirty="0">
              <a:solidFill>
                <a:schemeClr val="accent4"/>
              </a:solidFill>
              <a:latin typeface="Source Code Pro" panose="020B0509030403020204" pitchFamily="49" charset="0"/>
              <a:ea typeface="Source Code Pro" panose="020B0509030403020204" pitchFamily="49" charset="0"/>
            </a:endParaRPr>
          </a:p>
          <a:p>
            <a:pPr marL="594678" indent="-342900">
              <a:lnSpc>
                <a:spcPct val="90000"/>
              </a:lnSpc>
              <a:spcBef>
                <a:spcPts val="1000"/>
              </a:spcBef>
              <a:buClr>
                <a:schemeClr val="accent4"/>
              </a:buClr>
              <a:buSzPts val="2240"/>
              <a:buFont typeface="Arial" panose="020B0604020202020204" pitchFamily="34" charset="0"/>
              <a:buChar char="•"/>
            </a:pPr>
            <a:endParaRPr sz="2400" i="0" u="none" strike="noStrike" cap="none" dirty="0">
              <a:solidFill>
                <a:schemeClr val="accent4"/>
              </a:solidFill>
              <a:latin typeface="Source Code Pro" panose="020B0509030403020204" pitchFamily="49" charset="0"/>
              <a:ea typeface="Source Code Pro" panose="020B0509030403020204" pitchFamily="49" charset="0"/>
            </a:endParaRPr>
          </a:p>
          <a:p>
            <a:pPr marL="566737" marR="0" lvl="0" indent="-457199" algn="l" rtl="0">
              <a:lnSpc>
                <a:spcPct val="90000"/>
              </a:lnSpc>
              <a:spcBef>
                <a:spcPts val="1000"/>
              </a:spcBef>
              <a:spcAft>
                <a:spcPts val="0"/>
              </a:spcAft>
              <a:buClr>
                <a:schemeClr val="accent4"/>
              </a:buClr>
              <a:buSzPts val="2240"/>
              <a:buFont typeface="Arial" panose="020B0604020202020204" pitchFamily="34" charset="0"/>
              <a:buChar char="•"/>
            </a:pPr>
            <a:r>
              <a:rPr lang="en-US" sz="2400" i="0" u="none" strike="noStrike" cap="none" dirty="0">
                <a:solidFill>
                  <a:schemeClr val="accent4"/>
                </a:solidFill>
                <a:latin typeface="Source Code Pro" panose="020B0509030403020204" pitchFamily="49" charset="0"/>
                <a:ea typeface="Source Code Pro" panose="020B0509030403020204" pitchFamily="49" charset="0"/>
              </a:rPr>
              <a:t>In relation to drug use: incorporates a spectrum of strategies including </a:t>
            </a:r>
            <a:r>
              <a:rPr lang="en-US" sz="2400" i="1" u="none" strike="noStrike" cap="none" dirty="0">
                <a:solidFill>
                  <a:schemeClr val="accent4"/>
                </a:solidFill>
                <a:latin typeface="Source Code Pro" panose="020B0509030403020204" pitchFamily="49" charset="0"/>
                <a:ea typeface="Source Code Pro" panose="020B0509030403020204" pitchFamily="49" charset="0"/>
              </a:rPr>
              <a:t>safer use, managed use, abstinence</a:t>
            </a:r>
            <a:endParaRPr sz="2400" dirty="0">
              <a:solidFill>
                <a:schemeClr val="accent4"/>
              </a:solidFill>
              <a:latin typeface="Source Code Pro" panose="020B0509030403020204" pitchFamily="49" charset="0"/>
              <a:ea typeface="Source Code Pro" panose="020B0509030403020204" pitchFamily="49" charset="0"/>
            </a:endParaRPr>
          </a:p>
          <a:p>
            <a:pPr marL="594678" indent="-342900">
              <a:lnSpc>
                <a:spcPct val="90000"/>
              </a:lnSpc>
              <a:spcBef>
                <a:spcPts val="1000"/>
              </a:spcBef>
              <a:buClr>
                <a:schemeClr val="accent4"/>
              </a:buClr>
              <a:buSzPts val="2240"/>
              <a:buFont typeface="Arial" panose="020B0604020202020204" pitchFamily="34" charset="0"/>
              <a:buChar char="•"/>
            </a:pPr>
            <a:endParaRPr sz="2400" i="1" u="none" strike="noStrike" cap="none" dirty="0">
              <a:solidFill>
                <a:schemeClr val="accent4"/>
              </a:solidFill>
              <a:latin typeface="Source Code Pro" panose="020B0509030403020204" pitchFamily="49" charset="0"/>
              <a:ea typeface="Source Code Pro" panose="020B0509030403020204" pitchFamily="49" charset="0"/>
            </a:endParaRPr>
          </a:p>
          <a:p>
            <a:pPr marL="566737" marR="0" lvl="0" indent="-457199" algn="l" rtl="0">
              <a:lnSpc>
                <a:spcPct val="90000"/>
              </a:lnSpc>
              <a:spcBef>
                <a:spcPts val="1000"/>
              </a:spcBef>
              <a:spcAft>
                <a:spcPts val="0"/>
              </a:spcAft>
              <a:buClr>
                <a:schemeClr val="accent4"/>
              </a:buClr>
              <a:buSzPts val="2240"/>
              <a:buFont typeface="Arial" panose="020B0604020202020204" pitchFamily="34" charset="0"/>
              <a:buChar char="•"/>
            </a:pPr>
            <a:r>
              <a:rPr lang="en-US" sz="2400" i="0" u="none" strike="noStrike" cap="none" dirty="0">
                <a:solidFill>
                  <a:schemeClr val="accent4"/>
                </a:solidFill>
                <a:latin typeface="Source Code Pro" panose="020B0509030403020204" pitchFamily="49" charset="0"/>
                <a:ea typeface="Source Code Pro" panose="020B0509030403020204" pitchFamily="49" charset="0"/>
              </a:rPr>
              <a:t>Harm reduction strategies meet people </a:t>
            </a:r>
            <a:r>
              <a:rPr lang="en-US" sz="2400" u="none" strike="noStrike" cap="none" dirty="0">
                <a:solidFill>
                  <a:schemeClr val="accent4"/>
                </a:solidFill>
                <a:latin typeface="Source Code Pro" panose="020B0509030403020204" pitchFamily="49" charset="0"/>
                <a:ea typeface="Source Code Pro" panose="020B0509030403020204" pitchFamily="49" charset="0"/>
              </a:rPr>
              <a:t>where they are </a:t>
            </a:r>
          </a:p>
          <a:p>
            <a:pPr marL="109538" indent="0" algn="r">
              <a:lnSpc>
                <a:spcPct val="90000"/>
              </a:lnSpc>
              <a:spcBef>
                <a:spcPts val="1000"/>
              </a:spcBef>
              <a:buClr>
                <a:schemeClr val="accent4"/>
              </a:buClr>
              <a:buSzPts val="2240"/>
              <a:buNone/>
            </a:pPr>
            <a:r>
              <a:rPr lang="en-US" sz="2400" i="1" dirty="0">
                <a:solidFill>
                  <a:schemeClr val="accent4"/>
                </a:solidFill>
                <a:latin typeface="Source Code Pro" panose="020B0509030403020204" pitchFamily="49" charset="0"/>
                <a:ea typeface="Source Code Pro" panose="020B0509030403020204" pitchFamily="49" charset="0"/>
              </a:rPr>
              <a:t>	</a:t>
            </a:r>
            <a:r>
              <a:rPr lang="en-US" sz="2400" b="1" i="1" u="none" strike="noStrike" cap="none" dirty="0">
                <a:solidFill>
                  <a:schemeClr val="accent4"/>
                </a:solidFill>
                <a:latin typeface="Source Code Pro" panose="020B0509030403020204" pitchFamily="49" charset="0"/>
                <a:ea typeface="Source Code Pro" panose="020B0509030403020204" pitchFamily="49" charset="0"/>
              </a:rPr>
              <a:t>but we don’t leave them there</a:t>
            </a:r>
            <a:endParaRPr sz="2400" b="1" dirty="0">
              <a:solidFill>
                <a:schemeClr val="accent4"/>
              </a:solidFill>
              <a:latin typeface="Source Code Pro" panose="020B0509030403020204" pitchFamily="49" charset="0"/>
              <a:ea typeface="Source Code Pro" panose="020B0509030403020204" pitchFamily="49"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2016_V4">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Presentation2" id="{0A226C85-450D-C041-850F-0FF95B0934F5}" vid="{8C5A9EB9-C227-AF42-96D7-546AA443CD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6" ma:contentTypeDescription="Create a new document." ma:contentTypeScope="" ma:versionID="10e29b1792157348ef5a81ee27b7fdc6">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bf6e0cfe5d7b4930767f35449df4f5d5"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9a0a29-f901-4f80-a0b6-fef874ca8871">
      <Terms xmlns="http://schemas.microsoft.com/office/infopath/2007/PartnerControls"/>
    </lcf76f155ced4ddcb4097134ff3c332f>
    <TaxCatchAll xmlns="d5c82a1a-2a8a-49b4-8a9c-deebcf1aae21" xsi:nil="true"/>
  </documentManagement>
</p:properties>
</file>

<file path=customXml/itemProps1.xml><?xml version="1.0" encoding="utf-8"?>
<ds:datastoreItem xmlns:ds="http://schemas.openxmlformats.org/officeDocument/2006/customXml" ds:itemID="{EB0231FF-55A0-4FCC-B840-3F80008DDB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59624F-8EA7-4C82-8E63-43AC3A48BB7F}">
  <ds:schemaRefs>
    <ds:schemaRef ds:uri="http://schemas.microsoft.com/sharepoint/v3/contenttype/forms"/>
  </ds:schemaRefs>
</ds:datastoreItem>
</file>

<file path=customXml/itemProps3.xml><?xml version="1.0" encoding="utf-8"?>
<ds:datastoreItem xmlns:ds="http://schemas.openxmlformats.org/officeDocument/2006/customXml" ds:itemID="{6BC76A1B-32D7-48C4-BB20-0C887943EA39}">
  <ds:schemaRefs>
    <ds:schemaRef ds:uri="http://schemas.microsoft.com/office/2006/metadata/properties"/>
    <ds:schemaRef ds:uri="http://schemas.microsoft.com/office/infopath/2007/PartnerControls"/>
    <ds:schemaRef ds:uri="a89a0a29-f901-4f80-a0b6-fef874ca8871"/>
    <ds:schemaRef ds:uri="d5c82a1a-2a8a-49b4-8a9c-deebcf1aae21"/>
  </ds:schemaRefs>
</ds:datastoreItem>
</file>

<file path=docProps/app.xml><?xml version="1.0" encoding="utf-8"?>
<Properties xmlns="http://schemas.openxmlformats.org/officeDocument/2006/extended-properties" xmlns:vt="http://schemas.openxmlformats.org/officeDocument/2006/docPropsVTypes">
  <Template>KY AETC Template with both logos (1)</Template>
  <TotalTime>125</TotalTime>
  <Words>8641</Words>
  <Application>Microsoft Office PowerPoint</Application>
  <PresentationFormat>On-screen Show (4:3)</PresentationFormat>
  <Paragraphs>387</Paragraphs>
  <Slides>41</Slides>
  <Notes>38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41</vt:i4>
      </vt:variant>
    </vt:vector>
  </HeadingPairs>
  <TitlesOfParts>
    <vt:vector size="58" baseType="lpstr">
      <vt:lpstr>Source Code Pro</vt:lpstr>
      <vt:lpstr>Amatic SC</vt:lpstr>
      <vt:lpstr>Wingdings</vt:lpstr>
      <vt:lpstr>Montserrat</vt:lpstr>
      <vt:lpstr>Tahoma</vt:lpstr>
      <vt:lpstr>Calibri</vt:lpstr>
      <vt:lpstr>Aldhabi</vt:lpstr>
      <vt:lpstr>Trebuchet MS</vt:lpstr>
      <vt:lpstr>Century Gothic</vt:lpstr>
      <vt:lpstr>ITC Avant Garde Std Bk Cn</vt:lpstr>
      <vt:lpstr>ITC Avant Garde Std Bk</vt:lpstr>
      <vt:lpstr>Arial</vt:lpstr>
      <vt:lpstr>Arial Black</vt:lpstr>
      <vt:lpstr>Times New Roman</vt:lpstr>
      <vt:lpstr>Cambria</vt:lpstr>
      <vt:lpstr>Noto Sans Symbols</vt:lpstr>
      <vt:lpstr>AETC-2016_V4</vt:lpstr>
      <vt:lpstr>PowerPoint Presentation</vt:lpstr>
      <vt:lpstr> This program is supported by the Health Resources and Services Administration (HRSA) of the U.S. Department of Health and Human Services (HHS) under grant number U1OHA30535 as part of an award totaling $4.2m. The contents are those of the author(s) and do not necessarily represent the official views of, nor an endorsement, by HRSA, HHS, or the U.S. Government. For more information, please visit HRSA.gov. “Funding for this presentation was made possible by cooperative agreement U1OHA30535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 </vt:lpstr>
      <vt:lpstr>AETC Program National Centers and HIV Curriculum</vt:lpstr>
      <vt:lpstr>PowerPoint Presentation</vt:lpstr>
      <vt:lpstr>PowerPoint Presentation</vt:lpstr>
      <vt:lpstr>PowerPoint Presentation</vt:lpstr>
      <vt:lpstr>PowerPoint Presentation</vt:lpstr>
      <vt:lpstr>What is Harm Reduction?</vt:lpstr>
      <vt:lpstr> Harm Reduction</vt:lpstr>
      <vt:lpstr>What Harm Reduction Does Not Do</vt:lpstr>
      <vt:lpstr>PowerPoint Presentation</vt:lpstr>
      <vt:lpstr>PowerPoint Presentation</vt:lpstr>
      <vt:lpstr>What is SSUD?</vt:lpstr>
      <vt:lpstr>PowerPoint Presentation</vt:lpstr>
      <vt:lpstr>PowerPoint Presentation</vt:lpstr>
      <vt:lpstr>PowerPoint Presentation</vt:lpstr>
      <vt:lpstr>PowerPoint Presentation</vt:lpstr>
      <vt:lpstr>Current Responses to SSUD </vt:lpstr>
      <vt:lpstr>Ideal Responses to SSUD </vt:lpstr>
      <vt:lpstr>The Need for Harm Reduction</vt:lpstr>
      <vt:lpstr>Traditional Drug Treatment</vt:lpstr>
      <vt:lpstr>Who Needs Harm Reduction?</vt:lpstr>
      <vt:lpstr>Who Needs Harm Reduction?</vt:lpstr>
      <vt:lpstr>Who Needs Harm Reduction?</vt:lpstr>
      <vt:lpstr>Harm Reduction Strategies We Have Right now</vt:lpstr>
      <vt:lpstr>Harm Reduction Strategies YOU Could Facilitate Right Now</vt:lpstr>
      <vt:lpstr>PowerPoint Presentation</vt:lpstr>
      <vt:lpstr>Harm Reduction Strategies We Need</vt:lpstr>
      <vt:lpstr>PowerPoint Presentation</vt:lpstr>
      <vt:lpstr>PowerPoint Presentation</vt:lpstr>
      <vt:lpstr>PowerPoint Presentation</vt:lpstr>
      <vt:lpstr>PowerPoint Presentation</vt:lpstr>
      <vt:lpstr>PowerPoint Presentation</vt:lpstr>
      <vt:lpstr>30+ Years of Peer Reviewed Harm Reduction Research</vt:lpstr>
      <vt:lpstr>What you can Do Now</vt:lpstr>
      <vt:lpstr>PowerPoint Presentation</vt:lpstr>
      <vt:lpstr>PowerPoint Presentation</vt:lpstr>
      <vt:lpstr>PowerPoint Presentation</vt:lpstr>
      <vt:lpstr>any positive change  </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Jagvir Singh</dc:creator>
  <cp:lastModifiedBy>Judith Collins</cp:lastModifiedBy>
  <cp:revision>7</cp:revision>
  <dcterms:created xsi:type="dcterms:W3CDTF">2001-05-11T17:23:59Z</dcterms:created>
  <dcterms:modified xsi:type="dcterms:W3CDTF">2023-06-02T19:38:50Z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0x0101004E410992C17FFB4AA99C1035259D0A26</vt:lpwstr>
  </property>
  <property fmtid="{D5CDD505-2E9C-101B-9397-08002B2CF9AE}" pid="3" name="MSIP_Label_792c8cef-6f2b-4af1-b4ac-d815ff795cd6_Enabled">
    <vt:lpwstr>true</vt:lpwstr>
  </property>
  <property fmtid="{D5CDD505-2E9C-101B-9397-08002B2CF9AE}" pid="4" name="MSIP_Label_792c8cef-6f2b-4af1-b4ac-d815ff795cd6_SetDate">
    <vt:lpwstr>2023-05-22T14:38:32Z</vt:lpwstr>
  </property>
  <property fmtid="{D5CDD505-2E9C-101B-9397-08002B2CF9AE}" pid="5" name="MSIP_Label_792c8cef-6f2b-4af1-b4ac-d815ff795cd6_Method">
    <vt:lpwstr>Standard</vt:lpwstr>
  </property>
  <property fmtid="{D5CDD505-2E9C-101B-9397-08002B2CF9AE}" pid="6" name="MSIP_Label_792c8cef-6f2b-4af1-b4ac-d815ff795cd6_Name">
    <vt:lpwstr>VUMC General</vt:lpwstr>
  </property>
  <property fmtid="{D5CDD505-2E9C-101B-9397-08002B2CF9AE}" pid="7" name="MSIP_Label_792c8cef-6f2b-4af1-b4ac-d815ff795cd6_SiteId">
    <vt:lpwstr>ef575030-1424-4ed8-b83c-12c533d879ab</vt:lpwstr>
  </property>
  <property fmtid="{D5CDD505-2E9C-101B-9397-08002B2CF9AE}" pid="8" name="MSIP_Label_792c8cef-6f2b-4af1-b4ac-d815ff795cd6_ActionId">
    <vt:lpwstr>46d26b28-7f2f-4879-ba6a-6ff634cc04d6</vt:lpwstr>
  </property>
  <property fmtid="{D5CDD505-2E9C-101B-9397-08002B2CF9AE}" pid="9" name="MSIP_Label_792c8cef-6f2b-4af1-b4ac-d815ff795cd6_ContentBits">
    <vt:lpwstr>0</vt:lpwstr>
  </property>
</Properties>
</file>